
<file path=[Content_Types].xml><?xml version="1.0" encoding="utf-8"?>
<Types xmlns="http://schemas.openxmlformats.org/package/2006/content-types">
  <Default Extension="png" ContentType="image/png"/>
  <Default Extension="jfif" ContentType="image/jpe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  <p:sldMasterId id="2147483720" r:id="rId2"/>
  </p:sldMasterIdLst>
  <p:notesMasterIdLst>
    <p:notesMasterId r:id="rId54"/>
  </p:notesMasterIdLst>
  <p:sldIdLst>
    <p:sldId id="386" r:id="rId3"/>
    <p:sldId id="389" r:id="rId4"/>
    <p:sldId id="387" r:id="rId5"/>
    <p:sldId id="388" r:id="rId6"/>
    <p:sldId id="390" r:id="rId7"/>
    <p:sldId id="392" r:id="rId8"/>
    <p:sldId id="391" r:id="rId9"/>
    <p:sldId id="393" r:id="rId10"/>
    <p:sldId id="380" r:id="rId11"/>
    <p:sldId id="381" r:id="rId12"/>
    <p:sldId id="396" r:id="rId13"/>
    <p:sldId id="397" r:id="rId14"/>
    <p:sldId id="382" r:id="rId15"/>
    <p:sldId id="394" r:id="rId16"/>
    <p:sldId id="399" r:id="rId17"/>
    <p:sldId id="359" r:id="rId18"/>
    <p:sldId id="400" r:id="rId19"/>
    <p:sldId id="395" r:id="rId20"/>
    <p:sldId id="403" r:id="rId21"/>
    <p:sldId id="402" r:id="rId22"/>
    <p:sldId id="405" r:id="rId23"/>
    <p:sldId id="404" r:id="rId24"/>
    <p:sldId id="406" r:id="rId25"/>
    <p:sldId id="361" r:id="rId26"/>
    <p:sldId id="398" r:id="rId27"/>
    <p:sldId id="414" r:id="rId28"/>
    <p:sldId id="411" r:id="rId29"/>
    <p:sldId id="412" r:id="rId30"/>
    <p:sldId id="413" r:id="rId31"/>
    <p:sldId id="415" r:id="rId32"/>
    <p:sldId id="416" r:id="rId33"/>
    <p:sldId id="419" r:id="rId34"/>
    <p:sldId id="420" r:id="rId35"/>
    <p:sldId id="421" r:id="rId36"/>
    <p:sldId id="422" r:id="rId37"/>
    <p:sldId id="408" r:id="rId38"/>
    <p:sldId id="424" r:id="rId39"/>
    <p:sldId id="425" r:id="rId40"/>
    <p:sldId id="409" r:id="rId41"/>
    <p:sldId id="410" r:id="rId42"/>
    <p:sldId id="365" r:id="rId43"/>
    <p:sldId id="426" r:id="rId44"/>
    <p:sldId id="427" r:id="rId45"/>
    <p:sldId id="364" r:id="rId46"/>
    <p:sldId id="431" r:id="rId47"/>
    <p:sldId id="429" r:id="rId48"/>
    <p:sldId id="366" r:id="rId49"/>
    <p:sldId id="383" r:id="rId50"/>
    <p:sldId id="430" r:id="rId51"/>
    <p:sldId id="384" r:id="rId52"/>
    <p:sldId id="432" r:id="rId5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User" initials="U" lastIdx="0" clrIdx="0">
    <p:extLst>
      <p:ext uri="{19B8F6BF-5375-455C-9EA6-DF929625EA0E}">
        <p15:presenceInfo xmlns:p15="http://schemas.microsoft.com/office/powerpoint/2012/main" userId="Us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Μεσαίο στυλ 2 - Έμφαση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9937" autoAdjust="0"/>
    <p:restoredTop sz="96154" autoAdjust="0"/>
  </p:normalViewPr>
  <p:slideViewPr>
    <p:cSldViewPr snapToGrid="0">
      <p:cViewPr varScale="1">
        <p:scale>
          <a:sx n="80" d="100"/>
          <a:sy n="80" d="100"/>
        </p:scale>
        <p:origin x="1248" y="62"/>
      </p:cViewPr>
      <p:guideLst/>
    </p:cSldViewPr>
  </p:slideViewPr>
  <p:outlineViewPr>
    <p:cViewPr>
      <p:scale>
        <a:sx n="33" d="100"/>
        <a:sy n="33" d="100"/>
      </p:scale>
      <p:origin x="0" y="-330"/>
    </p:cViewPr>
  </p:outlin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commentAuthors" Target="commentAuthor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presProps" Target="pres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Θέση κεφαλίδας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l-GR"/>
          </a:p>
        </p:txBody>
      </p:sp>
      <p:sp>
        <p:nvSpPr>
          <p:cNvPr id="3" name="Θέση ημερομηνίας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EF88527-A5EE-425F-9CFC-0A29E39357CA}" type="datetimeFigureOut">
              <a:rPr lang="el-GR" smtClean="0"/>
              <a:t>2/11/2024</a:t>
            </a:fld>
            <a:endParaRPr lang="el-GR"/>
          </a:p>
        </p:txBody>
      </p:sp>
      <p:sp>
        <p:nvSpPr>
          <p:cNvPr id="4" name="Θέση εικόνας διαφάνειας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l-GR"/>
          </a:p>
        </p:txBody>
      </p:sp>
      <p:sp>
        <p:nvSpPr>
          <p:cNvPr id="5" name="Θέση σημειώσεων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l-GR"/>
              <a:t>Επεξεργασία στυλ υποδείγματος κειμένου</a:t>
            </a:r>
          </a:p>
          <a:p>
            <a:pPr lvl="1"/>
            <a:r>
              <a:rPr lang="el-GR"/>
              <a:t>Δεύτερου επιπέδου</a:t>
            </a:r>
          </a:p>
          <a:p>
            <a:pPr lvl="2"/>
            <a:r>
              <a:rPr lang="el-GR"/>
              <a:t>Τρίτου επιπέδου</a:t>
            </a:r>
          </a:p>
          <a:p>
            <a:pPr lvl="3"/>
            <a:r>
              <a:rPr lang="el-GR"/>
              <a:t>Τέταρτου επιπέδου</a:t>
            </a:r>
          </a:p>
          <a:p>
            <a:pPr lvl="4"/>
            <a:r>
              <a:rPr lang="el-GR"/>
              <a:t>Πέμπτου επιπέδου</a:t>
            </a:r>
          </a:p>
        </p:txBody>
      </p:sp>
      <p:sp>
        <p:nvSpPr>
          <p:cNvPr id="6" name="Θέση υποσέλιδου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l-GR"/>
          </a:p>
        </p:txBody>
      </p:sp>
      <p:sp>
        <p:nvSpPr>
          <p:cNvPr id="7" name="Θέση αριθμού διαφάνειας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304CDD7-9A80-4563-8A55-94F1DC81C72F}" type="slidenum">
              <a:rPr lang="el-GR" smtClean="0"/>
              <a:t>‹#›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75107316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>
            <a:extLst>
              <a:ext uri="{FF2B5EF4-FFF2-40B4-BE49-F238E27FC236}">
                <a16:creationId xmlns:a16="http://schemas.microsoft.com/office/drawing/2014/main" id="{553E4C29-C808-4379-B346-807861989F76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C172AE62-F3EB-41A0-849A-EF64AB0E862F}" type="slidenum">
              <a:rPr kumimoji="0" lang="en-GB" altLang="el-GR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32</a:t>
            </a:fld>
            <a:endParaRPr kumimoji="0" lang="en-GB" altLang="el-GR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8786" name="Rectangle 2">
            <a:extLst>
              <a:ext uri="{FF2B5EF4-FFF2-40B4-BE49-F238E27FC236}">
                <a16:creationId xmlns:a16="http://schemas.microsoft.com/office/drawing/2014/main" id="{7E2086C4-FD9E-4113-BF92-0D5AE7F76A1B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8787" name="Rectangle 3">
            <a:extLst>
              <a:ext uri="{FF2B5EF4-FFF2-40B4-BE49-F238E27FC236}">
                <a16:creationId xmlns:a16="http://schemas.microsoft.com/office/drawing/2014/main" id="{7ED11949-BB86-45B0-9897-62E02D9057F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GB" altLang="el-GR"/>
          </a:p>
        </p:txBody>
      </p:sp>
    </p:spTree>
    <p:extLst>
      <p:ext uri="{BB962C8B-B14F-4D97-AF65-F5344CB8AC3E}">
        <p14:creationId xmlns:p14="http://schemas.microsoft.com/office/powerpoint/2010/main" val="352439873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>
            <a:extLst>
              <a:ext uri="{FF2B5EF4-FFF2-40B4-BE49-F238E27FC236}">
                <a16:creationId xmlns:a16="http://schemas.microsoft.com/office/drawing/2014/main" id="{73D8F23F-B7D7-4199-8CEE-69F877CBE41D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20FBCB0-FB0F-4778-BF6A-09CD1FC2090F}" type="slidenum">
              <a:rPr kumimoji="0" lang="en-GB" altLang="el-GR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33</a:t>
            </a:fld>
            <a:endParaRPr kumimoji="0" lang="en-GB" altLang="el-GR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24930" name="Rectangle 2">
            <a:extLst>
              <a:ext uri="{FF2B5EF4-FFF2-40B4-BE49-F238E27FC236}">
                <a16:creationId xmlns:a16="http://schemas.microsoft.com/office/drawing/2014/main" id="{691437D1-FEF2-48DC-89AA-A5D9299E144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4931" name="Rectangle 3">
            <a:extLst>
              <a:ext uri="{FF2B5EF4-FFF2-40B4-BE49-F238E27FC236}">
                <a16:creationId xmlns:a16="http://schemas.microsoft.com/office/drawing/2014/main" id="{ADD8D169-7624-4FCA-B956-1F43FB47820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GB" altLang="el-GR"/>
          </a:p>
        </p:txBody>
      </p:sp>
    </p:spTree>
    <p:extLst>
      <p:ext uri="{BB962C8B-B14F-4D97-AF65-F5344CB8AC3E}">
        <p14:creationId xmlns:p14="http://schemas.microsoft.com/office/powerpoint/2010/main" val="291874396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>
            <a:extLst>
              <a:ext uri="{FF2B5EF4-FFF2-40B4-BE49-F238E27FC236}">
                <a16:creationId xmlns:a16="http://schemas.microsoft.com/office/drawing/2014/main" id="{AA157E93-0B04-4E97-A4DD-43E92E502C60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53BD54F0-AB21-46B0-BA09-919BFB8728F6}" type="slidenum">
              <a:rPr kumimoji="0" lang="en-GB" altLang="el-GR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34</a:t>
            </a:fld>
            <a:endParaRPr kumimoji="0" lang="en-GB" altLang="el-GR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29026" name="Rectangle 2">
            <a:extLst>
              <a:ext uri="{FF2B5EF4-FFF2-40B4-BE49-F238E27FC236}">
                <a16:creationId xmlns:a16="http://schemas.microsoft.com/office/drawing/2014/main" id="{6C5CEC2E-71B7-40A8-938E-76F98689D3A2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9027" name="Rectangle 3">
            <a:extLst>
              <a:ext uri="{FF2B5EF4-FFF2-40B4-BE49-F238E27FC236}">
                <a16:creationId xmlns:a16="http://schemas.microsoft.com/office/drawing/2014/main" id="{D35D871D-1AFB-4CC8-9EB4-4FBD9B9C1D5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GB" altLang="el-GR"/>
          </a:p>
        </p:txBody>
      </p:sp>
    </p:spTree>
    <p:extLst>
      <p:ext uri="{BB962C8B-B14F-4D97-AF65-F5344CB8AC3E}">
        <p14:creationId xmlns:p14="http://schemas.microsoft.com/office/powerpoint/2010/main" val="415931774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>
            <a:extLst>
              <a:ext uri="{FF2B5EF4-FFF2-40B4-BE49-F238E27FC236}">
                <a16:creationId xmlns:a16="http://schemas.microsoft.com/office/drawing/2014/main" id="{C0B06EB1-E6CC-43F9-B8BF-BCD5E46BFFBC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B932A848-BA62-41EE-87A4-8D202DA00DE3}" type="slidenum">
              <a:rPr kumimoji="0" lang="en-GB" altLang="el-GR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35</a:t>
            </a:fld>
            <a:endParaRPr kumimoji="0" lang="en-GB" altLang="el-GR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33122" name="Rectangle 2">
            <a:extLst>
              <a:ext uri="{FF2B5EF4-FFF2-40B4-BE49-F238E27FC236}">
                <a16:creationId xmlns:a16="http://schemas.microsoft.com/office/drawing/2014/main" id="{92D6A86B-AF6A-4DBC-A93C-ACE9B0A6A0F4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3123" name="Rectangle 3">
            <a:extLst>
              <a:ext uri="{FF2B5EF4-FFF2-40B4-BE49-F238E27FC236}">
                <a16:creationId xmlns:a16="http://schemas.microsoft.com/office/drawing/2014/main" id="{5FC1B10F-796A-462F-9D84-42E66C49A31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GB" altLang="el-GR"/>
          </a:p>
        </p:txBody>
      </p:sp>
    </p:spTree>
    <p:extLst>
      <p:ext uri="{BB962C8B-B14F-4D97-AF65-F5344CB8AC3E}">
        <p14:creationId xmlns:p14="http://schemas.microsoft.com/office/powerpoint/2010/main" val="23754942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Διαφάνεια τίτλου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1" y="2438402"/>
            <a:ext cx="9009063" cy="1052513"/>
            <a:chOff x="0" y="1536"/>
            <a:chExt cx="5675" cy="663"/>
          </a:xfrm>
        </p:grpSpPr>
        <p:grpSp>
          <p:nvGrpSpPr>
            <p:cNvPr id="5" name="Group 3"/>
            <p:cNvGrpSpPr>
              <a:grpSpLocks/>
            </p:cNvGrpSpPr>
            <p:nvPr/>
          </p:nvGrpSpPr>
          <p:grpSpPr bwMode="auto">
            <a:xfrm>
              <a:off x="183" y="1604"/>
              <a:ext cx="448" cy="299"/>
              <a:chOff x="720" y="336"/>
              <a:chExt cx="624" cy="432"/>
            </a:xfrm>
          </p:grpSpPr>
          <p:sp>
            <p:nvSpPr>
              <p:cNvPr id="12" name="Rectangle 4"/>
              <p:cNvSpPr>
                <a:spLocks noChangeArrowheads="1"/>
              </p:cNvSpPr>
              <p:nvPr/>
            </p:nvSpPr>
            <p:spPr bwMode="auto">
              <a:xfrm>
                <a:off x="720" y="336"/>
                <a:ext cx="384" cy="432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charset="0"/>
                  </a:defRPr>
                </a:lvl9pPr>
              </a:lstStyle>
              <a:p>
                <a:pPr marL="0" marR="0" lvl="0" indent="0" algn="l" defTabSz="6858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l-GR" altLang="el-GR" sz="135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ahoma" charset="0"/>
                  <a:ea typeface="+mn-ea"/>
                  <a:cs typeface="+mn-cs"/>
                </a:endParaRPr>
              </a:p>
            </p:txBody>
          </p:sp>
          <p:sp>
            <p:nvSpPr>
              <p:cNvPr id="13" name="Rectangle 5"/>
              <p:cNvSpPr>
                <a:spLocks noChangeArrowheads="1"/>
              </p:cNvSpPr>
              <p:nvPr/>
            </p:nvSpPr>
            <p:spPr bwMode="auto">
              <a:xfrm>
                <a:off x="1056" y="336"/>
                <a:ext cx="288" cy="432"/>
              </a:xfrm>
              <a:prstGeom prst="rect">
                <a:avLst/>
              </a:prstGeom>
              <a:gradFill rotWithShape="0">
                <a:gsLst>
                  <a:gs pos="0">
                    <a:schemeClr val="folHlink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charset="0"/>
                  </a:defRPr>
                </a:lvl9pPr>
              </a:lstStyle>
              <a:p>
                <a:pPr marL="0" marR="0" lvl="0" indent="0" algn="l" defTabSz="6858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l-GR" altLang="el-GR" sz="135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ahoma" charset="0"/>
                  <a:ea typeface="+mn-ea"/>
                  <a:cs typeface="+mn-cs"/>
                </a:endParaRPr>
              </a:p>
            </p:txBody>
          </p:sp>
        </p:grpSp>
        <p:grpSp>
          <p:nvGrpSpPr>
            <p:cNvPr id="6" name="Group 6"/>
            <p:cNvGrpSpPr>
              <a:grpSpLocks/>
            </p:cNvGrpSpPr>
            <p:nvPr/>
          </p:nvGrpSpPr>
          <p:grpSpPr bwMode="auto">
            <a:xfrm>
              <a:off x="261" y="1870"/>
              <a:ext cx="465" cy="299"/>
              <a:chOff x="912" y="2640"/>
              <a:chExt cx="672" cy="432"/>
            </a:xfrm>
          </p:grpSpPr>
          <p:sp>
            <p:nvSpPr>
              <p:cNvPr id="10" name="Rectangle 7"/>
              <p:cNvSpPr>
                <a:spLocks noChangeArrowheads="1"/>
              </p:cNvSpPr>
              <p:nvPr/>
            </p:nvSpPr>
            <p:spPr bwMode="auto">
              <a:xfrm>
                <a:off x="912" y="2640"/>
                <a:ext cx="384" cy="432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charset="0"/>
                  </a:defRPr>
                </a:lvl9pPr>
              </a:lstStyle>
              <a:p>
                <a:pPr marL="0" marR="0" lvl="0" indent="0" algn="l" defTabSz="6858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l-GR" altLang="el-GR" sz="135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ahoma" charset="0"/>
                  <a:ea typeface="+mn-ea"/>
                  <a:cs typeface="+mn-cs"/>
                </a:endParaRPr>
              </a:p>
            </p:txBody>
          </p:sp>
          <p:sp>
            <p:nvSpPr>
              <p:cNvPr id="11" name="Rectangle 8"/>
              <p:cNvSpPr>
                <a:spLocks noChangeArrowheads="1"/>
              </p:cNvSpPr>
              <p:nvPr/>
            </p:nvSpPr>
            <p:spPr bwMode="auto">
              <a:xfrm>
                <a:off x="1249" y="2640"/>
                <a:ext cx="335" cy="432"/>
              </a:xfrm>
              <a:prstGeom prst="rect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charset="0"/>
                  </a:defRPr>
                </a:lvl9pPr>
              </a:lstStyle>
              <a:p>
                <a:pPr marL="0" marR="0" lvl="0" indent="0" algn="l" defTabSz="6858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l-GR" altLang="el-GR" sz="135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ahoma" charset="0"/>
                  <a:ea typeface="+mn-ea"/>
                  <a:cs typeface="+mn-cs"/>
                </a:endParaRPr>
              </a:p>
            </p:txBody>
          </p:sp>
        </p:grpSp>
        <p:sp>
          <p:nvSpPr>
            <p:cNvPr id="7" name="Rectangle 9"/>
            <p:cNvSpPr>
              <a:spLocks noChangeArrowheads="1"/>
            </p:cNvSpPr>
            <p:nvPr/>
          </p:nvSpPr>
          <p:spPr bwMode="auto">
            <a:xfrm>
              <a:off x="0" y="1824"/>
              <a:ext cx="353" cy="26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hlink"/>
                </a:gs>
              </a:gsLst>
              <a:lin ang="189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Tahoma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charset="0"/>
                </a:defRPr>
              </a:lvl9pPr>
            </a:lstStyle>
            <a:p>
              <a:pPr marL="0" marR="0" lvl="0" indent="0" algn="l" defTabSz="6858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l-GR" altLang="el-GR" sz="135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charset="0"/>
                <a:ea typeface="+mn-ea"/>
                <a:cs typeface="+mn-cs"/>
              </a:endParaRPr>
            </a:p>
          </p:txBody>
        </p:sp>
        <p:sp>
          <p:nvSpPr>
            <p:cNvPr id="8" name="Rectangle 10"/>
            <p:cNvSpPr>
              <a:spLocks noChangeArrowheads="1"/>
            </p:cNvSpPr>
            <p:nvPr/>
          </p:nvSpPr>
          <p:spPr bwMode="auto">
            <a:xfrm>
              <a:off x="400" y="1536"/>
              <a:ext cx="20" cy="663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bg2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Tahoma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charset="0"/>
                </a:defRPr>
              </a:lvl9pPr>
            </a:lstStyle>
            <a:p>
              <a:pPr marL="0" marR="0" lvl="0" indent="0" algn="l" defTabSz="6858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l-GR" altLang="el-GR" sz="135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charset="0"/>
                <a:ea typeface="+mn-ea"/>
                <a:cs typeface="+mn-cs"/>
              </a:endParaRPr>
            </a:p>
          </p:txBody>
        </p:sp>
        <p:sp>
          <p:nvSpPr>
            <p:cNvPr id="9" name="Rectangle 11"/>
            <p:cNvSpPr>
              <a:spLocks noChangeArrowheads="1"/>
            </p:cNvSpPr>
            <p:nvPr/>
          </p:nvSpPr>
          <p:spPr bwMode="auto">
            <a:xfrm flipV="1">
              <a:off x="199" y="2054"/>
              <a:ext cx="5476" cy="35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Tahoma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charset="0"/>
                </a:defRPr>
              </a:lvl9pPr>
            </a:lstStyle>
            <a:p>
              <a:pPr marL="0" marR="0" lvl="0" indent="0" algn="l" defTabSz="6858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l-GR" altLang="el-GR" sz="135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charset="0"/>
                <a:ea typeface="+mn-ea"/>
                <a:cs typeface="+mn-cs"/>
              </a:endParaRPr>
            </a:p>
          </p:txBody>
        </p:sp>
      </p:grpSp>
      <p:sp>
        <p:nvSpPr>
          <p:cNvPr id="62476" name="Rectangle 12"/>
          <p:cNvSpPr>
            <a:spLocks noGrp="1" noChangeArrowheads="1"/>
          </p:cNvSpPr>
          <p:nvPr>
            <p:ph type="ctrTitle"/>
          </p:nvPr>
        </p:nvSpPr>
        <p:spPr>
          <a:xfrm>
            <a:off x="990600" y="1676400"/>
            <a:ext cx="7772400" cy="1462088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l-GR" altLang="el-GR" noProof="0"/>
              <a:t>Κάντε κλικ για επεξεργασία του τίτλου</a:t>
            </a:r>
          </a:p>
        </p:txBody>
      </p:sp>
      <p:sp>
        <p:nvSpPr>
          <p:cNvPr id="62477" name="Rectangle 1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pPr lvl="0"/>
            <a:r>
              <a:rPr lang="el-GR" altLang="el-GR" noProof="0"/>
              <a:t>Κάντε κλικ για να επεξεργαστείτε τον υπότιτλο του υποδείγματος</a:t>
            </a:r>
          </a:p>
        </p:txBody>
      </p:sp>
      <p:sp>
        <p:nvSpPr>
          <p:cNvPr id="14" name="Rectangle 14"/>
          <p:cNvSpPr>
            <a:spLocks noGrp="1" noChangeArrowheads="1"/>
          </p:cNvSpPr>
          <p:nvPr>
            <p:ph type="dt" sz="half" idx="10"/>
          </p:nvPr>
        </p:nvSpPr>
        <p:spPr>
          <a:xfrm>
            <a:off x="990600" y="6248400"/>
            <a:ext cx="1905000" cy="457200"/>
          </a:xfrm>
        </p:spPr>
        <p:txBody>
          <a:bodyPr/>
          <a:lstStyle>
            <a:lvl1pPr>
              <a:defRPr>
                <a:solidFill>
                  <a:srgbClr val="1C1C1C"/>
                </a:solidFill>
              </a:defRPr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15" name="Rectangle 15"/>
          <p:cNvSpPr>
            <a:spLocks noGrp="1" noChangeArrowheads="1"/>
          </p:cNvSpPr>
          <p:nvPr>
            <p:ph type="ftr" sz="quarter" idx="11"/>
          </p:nvPr>
        </p:nvSpPr>
        <p:spPr>
          <a:xfrm>
            <a:off x="3429000" y="6248400"/>
            <a:ext cx="2895600" cy="457200"/>
          </a:xfrm>
        </p:spPr>
        <p:txBody>
          <a:bodyPr/>
          <a:lstStyle>
            <a:lvl1pPr>
              <a:defRPr>
                <a:solidFill>
                  <a:srgbClr val="1C1C1C"/>
                </a:solidFill>
              </a:defRPr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16" name="Rectangle 1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858000" y="6248400"/>
            <a:ext cx="1905000" cy="457200"/>
          </a:xfrm>
        </p:spPr>
        <p:txBody>
          <a:bodyPr/>
          <a:lstStyle>
            <a:lvl1pPr>
              <a:defRPr>
                <a:solidFill>
                  <a:srgbClr val="1C1C1C"/>
                </a:solidFill>
              </a:defRPr>
            </a:lvl1pPr>
          </a:lstStyle>
          <a:p>
            <a:pPr>
              <a:defRPr/>
            </a:pPr>
            <a:fld id="{5C183831-94A1-412D-B36F-208452BBA651}" type="slidenum">
              <a:rPr lang="el-GR" altLang="el-GR" smtClean="0"/>
              <a:pPr>
                <a:defRPr/>
              </a:pPr>
              <a:t>‹#›</a:t>
            </a:fld>
            <a:endParaRPr lang="el-GR" altLang="el-GR"/>
          </a:p>
        </p:txBody>
      </p:sp>
    </p:spTree>
    <p:extLst>
      <p:ext uri="{BB962C8B-B14F-4D97-AF65-F5344CB8AC3E}">
        <p14:creationId xmlns:p14="http://schemas.microsoft.com/office/powerpoint/2010/main" val="880909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Τίτλος και Περιεχόμεν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/>
              <a:t>Στυλ κύριου τίτλου</a:t>
            </a:r>
          </a:p>
        </p:txBody>
      </p:sp>
      <p:sp>
        <p:nvSpPr>
          <p:cNvPr id="3" name="Θέση περιεχομένου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l-GR"/>
              <a:t>Στυλ υποδείγματος κειμένου</a:t>
            </a:r>
          </a:p>
          <a:p>
            <a:pPr lvl="1"/>
            <a:r>
              <a:rPr lang="el-GR"/>
              <a:t>Δεύτερου επιπέδου</a:t>
            </a:r>
          </a:p>
          <a:p>
            <a:pPr lvl="2"/>
            <a:r>
              <a:rPr lang="el-GR"/>
              <a:t>Τρίτου επιπέδου</a:t>
            </a:r>
          </a:p>
          <a:p>
            <a:pPr lvl="3"/>
            <a:r>
              <a:rPr lang="el-GR"/>
              <a:t>Τέταρτου επιπέδου</a:t>
            </a:r>
          </a:p>
          <a:p>
            <a:pPr lvl="4"/>
            <a:r>
              <a:rPr lang="el-GR"/>
              <a:t>Πέμπτου επιπέδου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8C6BFBA-DA50-492D-BE2B-C293C112CF40}" type="slidenum">
              <a:rPr lang="el-GR" altLang="el-GR" smtClean="0"/>
              <a:pPr>
                <a:defRPr/>
              </a:pPr>
              <a:t>‹#›</a:t>
            </a:fld>
            <a:endParaRPr lang="el-GR" altLang="el-GR"/>
          </a:p>
        </p:txBody>
      </p:sp>
    </p:spTree>
    <p:extLst>
      <p:ext uri="{BB962C8B-B14F-4D97-AF65-F5344CB8AC3E}">
        <p14:creationId xmlns:p14="http://schemas.microsoft.com/office/powerpoint/2010/main" val="361901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Κεφαλίδα ενότητα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3000" b="1" cap="all"/>
            </a:lvl1pPr>
          </a:lstStyle>
          <a:p>
            <a:r>
              <a:rPr lang="el-GR"/>
              <a:t>Στυλ κύριου τίτλου</a:t>
            </a:r>
          </a:p>
        </p:txBody>
      </p:sp>
      <p:sp>
        <p:nvSpPr>
          <p:cNvPr id="3" name="Θέση κειμένου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el-GR"/>
              <a:t>Στυλ υποδείγματος κειμένου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6171304-9B57-41B5-B734-B7EA80AC0239}" type="slidenum">
              <a:rPr lang="el-GR" altLang="el-GR" smtClean="0"/>
              <a:pPr>
                <a:defRPr/>
              </a:pPr>
              <a:t>‹#›</a:t>
            </a:fld>
            <a:endParaRPr lang="el-GR" altLang="el-GR"/>
          </a:p>
        </p:txBody>
      </p:sp>
    </p:spTree>
    <p:extLst>
      <p:ext uri="{BB962C8B-B14F-4D97-AF65-F5344CB8AC3E}">
        <p14:creationId xmlns:p14="http://schemas.microsoft.com/office/powerpoint/2010/main" val="37056038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Δύο περιεχόμεν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/>
              <a:t>Στυλ κύριου τίτλου</a:t>
            </a:r>
          </a:p>
        </p:txBody>
      </p:sp>
      <p:sp>
        <p:nvSpPr>
          <p:cNvPr id="3" name="Θέση περιεχομένου 2"/>
          <p:cNvSpPr>
            <a:spLocks noGrp="1"/>
          </p:cNvSpPr>
          <p:nvPr>
            <p:ph sz="half" idx="1"/>
          </p:nvPr>
        </p:nvSpPr>
        <p:spPr>
          <a:xfrm>
            <a:off x="1182688" y="2017713"/>
            <a:ext cx="3810000" cy="4114800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el-GR"/>
              <a:t>Στυλ υποδείγματος κειμένου</a:t>
            </a:r>
          </a:p>
          <a:p>
            <a:pPr lvl="1"/>
            <a:r>
              <a:rPr lang="el-GR"/>
              <a:t>Δεύτερου επιπέδου</a:t>
            </a:r>
          </a:p>
          <a:p>
            <a:pPr lvl="2"/>
            <a:r>
              <a:rPr lang="el-GR"/>
              <a:t>Τρίτου επιπέδου</a:t>
            </a:r>
          </a:p>
          <a:p>
            <a:pPr lvl="3"/>
            <a:r>
              <a:rPr lang="el-GR"/>
              <a:t>Τέταρτου επιπέδου</a:t>
            </a:r>
          </a:p>
          <a:p>
            <a:pPr lvl="4"/>
            <a:r>
              <a:rPr lang="el-GR"/>
              <a:t>Πέμπτου επιπέδου</a:t>
            </a:r>
          </a:p>
        </p:txBody>
      </p:sp>
      <p:sp>
        <p:nvSpPr>
          <p:cNvPr id="4" name="Θέση περιεχομένου 3"/>
          <p:cNvSpPr>
            <a:spLocks noGrp="1"/>
          </p:cNvSpPr>
          <p:nvPr>
            <p:ph sz="half" idx="2"/>
          </p:nvPr>
        </p:nvSpPr>
        <p:spPr>
          <a:xfrm>
            <a:off x="5145088" y="2017713"/>
            <a:ext cx="3810000" cy="4114800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el-GR"/>
              <a:t>Στυλ υποδείγματος κειμένου</a:t>
            </a:r>
          </a:p>
          <a:p>
            <a:pPr lvl="1"/>
            <a:r>
              <a:rPr lang="el-GR"/>
              <a:t>Δεύτερου επιπέδου</a:t>
            </a:r>
          </a:p>
          <a:p>
            <a:pPr lvl="2"/>
            <a:r>
              <a:rPr lang="el-GR"/>
              <a:t>Τρίτου επιπέδου</a:t>
            </a:r>
          </a:p>
          <a:p>
            <a:pPr lvl="3"/>
            <a:r>
              <a:rPr lang="el-GR"/>
              <a:t>Τέταρτου επιπέδου</a:t>
            </a:r>
          </a:p>
          <a:p>
            <a:pPr lvl="4"/>
            <a:r>
              <a:rPr lang="el-GR"/>
              <a:t>Πέμπτου επιπέδου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2928C7-DC21-45EA-A1C8-0B8D330500CD}" type="slidenum">
              <a:rPr lang="el-GR" altLang="el-GR" smtClean="0"/>
              <a:pPr>
                <a:defRPr/>
              </a:pPr>
              <a:t>‹#›</a:t>
            </a:fld>
            <a:endParaRPr lang="el-GR" altLang="el-GR"/>
          </a:p>
        </p:txBody>
      </p:sp>
    </p:spTree>
    <p:extLst>
      <p:ext uri="{BB962C8B-B14F-4D97-AF65-F5344CB8AC3E}">
        <p14:creationId xmlns:p14="http://schemas.microsoft.com/office/powerpoint/2010/main" val="5819522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Σύγκρισ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l-GR"/>
              <a:t>Στυλ κύριου τίτλου</a:t>
            </a:r>
          </a:p>
        </p:txBody>
      </p:sp>
      <p:sp>
        <p:nvSpPr>
          <p:cNvPr id="3" name="Θέση κειμένου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l-GR"/>
              <a:t>Στυλ υποδείγματος κειμένου</a:t>
            </a:r>
          </a:p>
        </p:txBody>
      </p:sp>
      <p:sp>
        <p:nvSpPr>
          <p:cNvPr id="4" name="Θέση περιεχομένου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l-GR"/>
              <a:t>Στυλ υποδείγματος κειμένου</a:t>
            </a:r>
          </a:p>
          <a:p>
            <a:pPr lvl="1"/>
            <a:r>
              <a:rPr lang="el-GR"/>
              <a:t>Δεύτερου επιπέδου</a:t>
            </a:r>
          </a:p>
          <a:p>
            <a:pPr lvl="2"/>
            <a:r>
              <a:rPr lang="el-GR"/>
              <a:t>Τρίτου επιπέδου</a:t>
            </a:r>
          </a:p>
          <a:p>
            <a:pPr lvl="3"/>
            <a:r>
              <a:rPr lang="el-GR"/>
              <a:t>Τέταρτου επιπέδου</a:t>
            </a:r>
          </a:p>
          <a:p>
            <a:pPr lvl="4"/>
            <a:r>
              <a:rPr lang="el-GR"/>
              <a:t>Πέμπτου επιπέδου</a:t>
            </a:r>
          </a:p>
        </p:txBody>
      </p:sp>
      <p:sp>
        <p:nvSpPr>
          <p:cNvPr id="5" name="Θέση κειμένου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l-GR"/>
              <a:t>Στυλ υποδείγματος κειμένου</a:t>
            </a:r>
          </a:p>
        </p:txBody>
      </p:sp>
      <p:sp>
        <p:nvSpPr>
          <p:cNvPr id="6" name="Θέση περιεχομένου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l-GR"/>
              <a:t>Στυλ υποδείγματος κειμένου</a:t>
            </a:r>
          </a:p>
          <a:p>
            <a:pPr lvl="1"/>
            <a:r>
              <a:rPr lang="el-GR"/>
              <a:t>Δεύτερου επιπέδου</a:t>
            </a:r>
          </a:p>
          <a:p>
            <a:pPr lvl="2"/>
            <a:r>
              <a:rPr lang="el-GR"/>
              <a:t>Τρίτου επιπέδου</a:t>
            </a:r>
          </a:p>
          <a:p>
            <a:pPr lvl="3"/>
            <a:r>
              <a:rPr lang="el-GR"/>
              <a:t>Τέταρτου επιπέδου</a:t>
            </a:r>
          </a:p>
          <a:p>
            <a:pPr lvl="4"/>
            <a:r>
              <a:rPr lang="el-GR"/>
              <a:t>Πέμπτου επιπέδου</a:t>
            </a:r>
          </a:p>
        </p:txBody>
      </p:sp>
      <p:sp>
        <p:nvSpPr>
          <p:cNvPr id="7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8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9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96AFC7C-7869-420B-8789-3890E20368E4}" type="slidenum">
              <a:rPr lang="el-GR" altLang="el-GR" smtClean="0"/>
              <a:pPr>
                <a:defRPr/>
              </a:pPr>
              <a:t>‹#›</a:t>
            </a:fld>
            <a:endParaRPr lang="el-GR" altLang="el-GR"/>
          </a:p>
        </p:txBody>
      </p:sp>
    </p:spTree>
    <p:extLst>
      <p:ext uri="{BB962C8B-B14F-4D97-AF65-F5344CB8AC3E}">
        <p14:creationId xmlns:p14="http://schemas.microsoft.com/office/powerpoint/2010/main" val="19274440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Μόνο τίτλο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/>
              <a:t>Στυλ κύριου τίτλου</a:t>
            </a:r>
          </a:p>
        </p:txBody>
      </p:sp>
      <p:sp>
        <p:nvSpPr>
          <p:cNvPr id="3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4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0B94D03-66BC-480E-B2EA-C36860C8401D}" type="slidenum">
              <a:rPr lang="el-GR" altLang="el-GR" smtClean="0"/>
              <a:pPr>
                <a:defRPr/>
              </a:pPr>
              <a:t>‹#›</a:t>
            </a:fld>
            <a:endParaRPr lang="el-GR" altLang="el-GR"/>
          </a:p>
        </p:txBody>
      </p:sp>
    </p:spTree>
    <p:extLst>
      <p:ext uri="{BB962C8B-B14F-4D97-AF65-F5344CB8AC3E}">
        <p14:creationId xmlns:p14="http://schemas.microsoft.com/office/powerpoint/2010/main" val="8384652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Κενή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3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AD12FB3-46F9-4BF5-A79A-7CDD038FEFCF}" type="slidenum">
              <a:rPr lang="el-GR" altLang="el-GR" smtClean="0"/>
              <a:pPr>
                <a:defRPr/>
              </a:pPr>
              <a:t>‹#›</a:t>
            </a:fld>
            <a:endParaRPr lang="el-GR" altLang="el-GR"/>
          </a:p>
        </p:txBody>
      </p:sp>
    </p:spTree>
    <p:extLst>
      <p:ext uri="{BB962C8B-B14F-4D97-AF65-F5344CB8AC3E}">
        <p14:creationId xmlns:p14="http://schemas.microsoft.com/office/powerpoint/2010/main" val="27583614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Περιεχόμενο με λεζάντ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/>
          <a:lstStyle>
            <a:lvl1pPr algn="l">
              <a:defRPr sz="1500" b="1"/>
            </a:lvl1pPr>
          </a:lstStyle>
          <a:p>
            <a:r>
              <a:rPr lang="el-GR"/>
              <a:t>Στυλ κύριου τίτλου</a:t>
            </a:r>
          </a:p>
        </p:txBody>
      </p:sp>
      <p:sp>
        <p:nvSpPr>
          <p:cNvPr id="3" name="Θέση περιεχομένου 2"/>
          <p:cNvSpPr>
            <a:spLocks noGrp="1"/>
          </p:cNvSpPr>
          <p:nvPr>
            <p:ph idx="1"/>
          </p:nvPr>
        </p:nvSpPr>
        <p:spPr>
          <a:xfrm>
            <a:off x="3575050" y="273052"/>
            <a:ext cx="5111750" cy="5853113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l-GR"/>
              <a:t>Στυλ υποδείγματος κειμένου</a:t>
            </a:r>
          </a:p>
          <a:p>
            <a:pPr lvl="1"/>
            <a:r>
              <a:rPr lang="el-GR"/>
              <a:t>Δεύτερου επιπέδου</a:t>
            </a:r>
          </a:p>
          <a:p>
            <a:pPr lvl="2"/>
            <a:r>
              <a:rPr lang="el-GR"/>
              <a:t>Τρίτου επιπέδου</a:t>
            </a:r>
          </a:p>
          <a:p>
            <a:pPr lvl="3"/>
            <a:r>
              <a:rPr lang="el-GR"/>
              <a:t>Τέταρτου επιπέδου</a:t>
            </a:r>
          </a:p>
          <a:p>
            <a:pPr lvl="4"/>
            <a:r>
              <a:rPr lang="el-GR"/>
              <a:t>Πέμπτου επιπέδου</a:t>
            </a:r>
          </a:p>
        </p:txBody>
      </p:sp>
      <p:sp>
        <p:nvSpPr>
          <p:cNvPr id="4" name="Θέση κειμένου 3"/>
          <p:cNvSpPr>
            <a:spLocks noGrp="1"/>
          </p:cNvSpPr>
          <p:nvPr>
            <p:ph type="body" sz="half" idx="2"/>
          </p:nvPr>
        </p:nvSpPr>
        <p:spPr>
          <a:xfrm>
            <a:off x="457201" y="1435102"/>
            <a:ext cx="3008313" cy="4691063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l-GR"/>
              <a:t>Στυλ υποδείγματος κειμένου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5A8FF07-9D1E-40E4-A904-D4ECC2285685}" type="slidenum">
              <a:rPr lang="el-GR" altLang="el-GR" smtClean="0"/>
              <a:pPr>
                <a:defRPr/>
              </a:pPr>
              <a:t>‹#›</a:t>
            </a:fld>
            <a:endParaRPr lang="el-GR" altLang="el-GR"/>
          </a:p>
        </p:txBody>
      </p:sp>
    </p:spTree>
    <p:extLst>
      <p:ext uri="{BB962C8B-B14F-4D97-AF65-F5344CB8AC3E}">
        <p14:creationId xmlns:p14="http://schemas.microsoft.com/office/powerpoint/2010/main" val="20286016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Εικόνα με λεζάντ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1500" b="1"/>
            </a:lvl1pPr>
          </a:lstStyle>
          <a:p>
            <a:r>
              <a:rPr lang="el-GR"/>
              <a:t>Στυλ κύριου τίτλου</a:t>
            </a:r>
          </a:p>
        </p:txBody>
      </p:sp>
      <p:sp>
        <p:nvSpPr>
          <p:cNvPr id="3" name="Θέση εικόνας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endParaRPr lang="el-GR" noProof="0"/>
          </a:p>
        </p:txBody>
      </p:sp>
      <p:sp>
        <p:nvSpPr>
          <p:cNvPr id="4" name="Θέση κειμένου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l-GR"/>
              <a:t>Στυλ υποδείγματος κειμένου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39ABD3B-53EE-4D81-A55E-CBE73FAFF423}" type="slidenum">
              <a:rPr lang="el-GR" altLang="el-GR" smtClean="0"/>
              <a:pPr>
                <a:defRPr/>
              </a:pPr>
              <a:t>‹#›</a:t>
            </a:fld>
            <a:endParaRPr lang="el-GR" altLang="el-GR"/>
          </a:p>
        </p:txBody>
      </p:sp>
    </p:spTree>
    <p:extLst>
      <p:ext uri="{BB962C8B-B14F-4D97-AF65-F5344CB8AC3E}">
        <p14:creationId xmlns:p14="http://schemas.microsoft.com/office/powerpoint/2010/main" val="20570132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Τίτλος και Κατακόρυφο κείμεν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/>
              <a:t>Στυλ κύριου τίτλου</a:t>
            </a:r>
          </a:p>
        </p:txBody>
      </p:sp>
      <p:sp>
        <p:nvSpPr>
          <p:cNvPr id="3" name="Θέση κατακόρυφου κειμένου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l-GR"/>
              <a:t>Στυλ υποδείγματος κειμένου</a:t>
            </a:r>
          </a:p>
          <a:p>
            <a:pPr lvl="1"/>
            <a:r>
              <a:rPr lang="el-GR"/>
              <a:t>Δεύτερου επιπέδου</a:t>
            </a:r>
          </a:p>
          <a:p>
            <a:pPr lvl="2"/>
            <a:r>
              <a:rPr lang="el-GR"/>
              <a:t>Τρίτου επιπέδου</a:t>
            </a:r>
          </a:p>
          <a:p>
            <a:pPr lvl="3"/>
            <a:r>
              <a:rPr lang="el-GR"/>
              <a:t>Τέταρτου επιπέδου</a:t>
            </a:r>
          </a:p>
          <a:p>
            <a:pPr lvl="4"/>
            <a:r>
              <a:rPr lang="el-GR"/>
              <a:t>Πέμπτου επιπέδου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02A3614-376E-432F-AAB6-6A8BF65B8EC8}" type="slidenum">
              <a:rPr lang="el-GR" altLang="el-GR" smtClean="0"/>
              <a:pPr>
                <a:defRPr/>
              </a:pPr>
              <a:t>‹#›</a:t>
            </a:fld>
            <a:endParaRPr lang="el-GR" altLang="el-GR"/>
          </a:p>
        </p:txBody>
      </p:sp>
    </p:spTree>
    <p:extLst>
      <p:ext uri="{BB962C8B-B14F-4D97-AF65-F5344CB8AC3E}">
        <p14:creationId xmlns:p14="http://schemas.microsoft.com/office/powerpoint/2010/main" val="26901934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Κατακόρυφος τίτλος και Κείμεν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Κατακόρυφος τίτλος 1"/>
          <p:cNvSpPr>
            <a:spLocks noGrp="1"/>
          </p:cNvSpPr>
          <p:nvPr>
            <p:ph type="title" orient="vert"/>
          </p:nvPr>
        </p:nvSpPr>
        <p:spPr>
          <a:xfrm>
            <a:off x="7004050" y="214313"/>
            <a:ext cx="1951038" cy="5918200"/>
          </a:xfrm>
        </p:spPr>
        <p:txBody>
          <a:bodyPr vert="eaVert"/>
          <a:lstStyle/>
          <a:p>
            <a:r>
              <a:rPr lang="el-GR"/>
              <a:t>Στυλ κύριου τίτλου</a:t>
            </a:r>
          </a:p>
        </p:txBody>
      </p:sp>
      <p:sp>
        <p:nvSpPr>
          <p:cNvPr id="3" name="Θέση κατακόρυφου κειμένου 2"/>
          <p:cNvSpPr>
            <a:spLocks noGrp="1"/>
          </p:cNvSpPr>
          <p:nvPr>
            <p:ph type="body" orient="vert" idx="1"/>
          </p:nvPr>
        </p:nvSpPr>
        <p:spPr>
          <a:xfrm>
            <a:off x="1150938" y="214313"/>
            <a:ext cx="5700712" cy="5918200"/>
          </a:xfrm>
        </p:spPr>
        <p:txBody>
          <a:bodyPr vert="eaVert"/>
          <a:lstStyle/>
          <a:p>
            <a:pPr lvl="0"/>
            <a:r>
              <a:rPr lang="el-GR"/>
              <a:t>Στυλ υποδείγματος κειμένου</a:t>
            </a:r>
          </a:p>
          <a:p>
            <a:pPr lvl="1"/>
            <a:r>
              <a:rPr lang="el-GR"/>
              <a:t>Δεύτερου επιπέδου</a:t>
            </a:r>
          </a:p>
          <a:p>
            <a:pPr lvl="2"/>
            <a:r>
              <a:rPr lang="el-GR"/>
              <a:t>Τρίτου επιπέδου</a:t>
            </a:r>
          </a:p>
          <a:p>
            <a:pPr lvl="3"/>
            <a:r>
              <a:rPr lang="el-GR"/>
              <a:t>Τέταρτου επιπέδου</a:t>
            </a:r>
          </a:p>
          <a:p>
            <a:pPr lvl="4"/>
            <a:r>
              <a:rPr lang="el-GR"/>
              <a:t>Πέμπτου επιπέδου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01F068D-BD60-40F7-860D-AE90F2090B1B}" type="slidenum">
              <a:rPr lang="el-GR" altLang="el-GR" smtClean="0"/>
              <a:pPr>
                <a:defRPr/>
              </a:pPr>
              <a:t>‹#›</a:t>
            </a:fld>
            <a:endParaRPr lang="el-GR" altLang="el-GR"/>
          </a:p>
        </p:txBody>
      </p:sp>
    </p:spTree>
    <p:extLst>
      <p:ext uri="{BB962C8B-B14F-4D97-AF65-F5344CB8AC3E}">
        <p14:creationId xmlns:p14="http://schemas.microsoft.com/office/powerpoint/2010/main" val="95587098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Διαφάνεια τίτλου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2466" name="Group 2">
            <a:extLst>
              <a:ext uri="{FF2B5EF4-FFF2-40B4-BE49-F238E27FC236}">
                <a16:creationId xmlns:a16="http://schemas.microsoft.com/office/drawing/2014/main" id="{F20923D7-FF34-4DE3-840F-3370BB1F4BB0}"/>
              </a:ext>
            </a:extLst>
          </p:cNvPr>
          <p:cNvGrpSpPr>
            <a:grpSpLocks/>
          </p:cNvGrpSpPr>
          <p:nvPr/>
        </p:nvGrpSpPr>
        <p:grpSpPr bwMode="auto">
          <a:xfrm>
            <a:off x="0" y="2438400"/>
            <a:ext cx="9009063" cy="1052513"/>
            <a:chOff x="0" y="1536"/>
            <a:chExt cx="5675" cy="663"/>
          </a:xfrm>
        </p:grpSpPr>
        <p:grpSp>
          <p:nvGrpSpPr>
            <p:cNvPr id="62467" name="Group 3">
              <a:extLst>
                <a:ext uri="{FF2B5EF4-FFF2-40B4-BE49-F238E27FC236}">
                  <a16:creationId xmlns:a16="http://schemas.microsoft.com/office/drawing/2014/main" id="{F6C1EDF7-1BA3-4C37-9C23-43679734B173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83" y="1604"/>
              <a:ext cx="448" cy="299"/>
              <a:chOff x="720" y="336"/>
              <a:chExt cx="624" cy="432"/>
            </a:xfrm>
          </p:grpSpPr>
          <p:sp>
            <p:nvSpPr>
              <p:cNvPr id="62468" name="Rectangle 4">
                <a:extLst>
                  <a:ext uri="{FF2B5EF4-FFF2-40B4-BE49-F238E27FC236}">
                    <a16:creationId xmlns:a16="http://schemas.microsoft.com/office/drawing/2014/main" id="{FD8C3699-30C0-489D-B9A3-4D831B56977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720" y="336"/>
                <a:ext cx="384" cy="432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l-GR"/>
              </a:p>
            </p:txBody>
          </p:sp>
          <p:sp>
            <p:nvSpPr>
              <p:cNvPr id="62469" name="Rectangle 5">
                <a:extLst>
                  <a:ext uri="{FF2B5EF4-FFF2-40B4-BE49-F238E27FC236}">
                    <a16:creationId xmlns:a16="http://schemas.microsoft.com/office/drawing/2014/main" id="{F3A268B6-7617-4FC8-8DA1-99B891F856A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056" y="336"/>
                <a:ext cx="288" cy="432"/>
              </a:xfrm>
              <a:prstGeom prst="rect">
                <a:avLst/>
              </a:prstGeom>
              <a:gradFill rotWithShape="0">
                <a:gsLst>
                  <a:gs pos="0">
                    <a:schemeClr val="folHlink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l-GR"/>
              </a:p>
            </p:txBody>
          </p:sp>
        </p:grpSp>
        <p:grpSp>
          <p:nvGrpSpPr>
            <p:cNvPr id="62470" name="Group 6">
              <a:extLst>
                <a:ext uri="{FF2B5EF4-FFF2-40B4-BE49-F238E27FC236}">
                  <a16:creationId xmlns:a16="http://schemas.microsoft.com/office/drawing/2014/main" id="{8A0EDB44-6B69-444C-B786-2B98FD1B3B8B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61" y="1870"/>
              <a:ext cx="465" cy="299"/>
              <a:chOff x="912" y="2640"/>
              <a:chExt cx="672" cy="432"/>
            </a:xfrm>
          </p:grpSpPr>
          <p:sp>
            <p:nvSpPr>
              <p:cNvPr id="62471" name="Rectangle 7">
                <a:extLst>
                  <a:ext uri="{FF2B5EF4-FFF2-40B4-BE49-F238E27FC236}">
                    <a16:creationId xmlns:a16="http://schemas.microsoft.com/office/drawing/2014/main" id="{5A55E7FE-8ABF-495E-B387-C6F63A56214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12" y="2640"/>
                <a:ext cx="384" cy="432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l-GR"/>
              </a:p>
            </p:txBody>
          </p:sp>
          <p:sp>
            <p:nvSpPr>
              <p:cNvPr id="62472" name="Rectangle 8">
                <a:extLst>
                  <a:ext uri="{FF2B5EF4-FFF2-40B4-BE49-F238E27FC236}">
                    <a16:creationId xmlns:a16="http://schemas.microsoft.com/office/drawing/2014/main" id="{F28A9F15-2EF8-4C4B-BAB5-949D5BF70C7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248" y="2640"/>
                <a:ext cx="336" cy="432"/>
              </a:xfrm>
              <a:prstGeom prst="rect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l-GR"/>
              </a:p>
            </p:txBody>
          </p:sp>
        </p:grpSp>
        <p:sp>
          <p:nvSpPr>
            <p:cNvPr id="62473" name="Rectangle 9">
              <a:extLst>
                <a:ext uri="{FF2B5EF4-FFF2-40B4-BE49-F238E27FC236}">
                  <a16:creationId xmlns:a16="http://schemas.microsoft.com/office/drawing/2014/main" id="{91324993-7F39-45D3-94E1-143961AA762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0" y="1824"/>
              <a:ext cx="353" cy="26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hlink"/>
                </a:gs>
              </a:gsLst>
              <a:lin ang="189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l-GR"/>
            </a:p>
          </p:txBody>
        </p:sp>
        <p:sp>
          <p:nvSpPr>
            <p:cNvPr id="62474" name="Rectangle 10">
              <a:extLst>
                <a:ext uri="{FF2B5EF4-FFF2-40B4-BE49-F238E27FC236}">
                  <a16:creationId xmlns:a16="http://schemas.microsoft.com/office/drawing/2014/main" id="{FE3DBA63-1C44-4645-A682-D7950D04C32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00" y="1536"/>
              <a:ext cx="20" cy="663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bg2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l-GR"/>
            </a:p>
          </p:txBody>
        </p:sp>
        <p:sp>
          <p:nvSpPr>
            <p:cNvPr id="62475" name="Rectangle 11">
              <a:extLst>
                <a:ext uri="{FF2B5EF4-FFF2-40B4-BE49-F238E27FC236}">
                  <a16:creationId xmlns:a16="http://schemas.microsoft.com/office/drawing/2014/main" id="{86887A7F-D64D-4610-8DC9-B6BC8D215042}"/>
                </a:ext>
              </a:extLst>
            </p:cNvPr>
            <p:cNvSpPr>
              <a:spLocks noChangeArrowheads="1"/>
            </p:cNvSpPr>
            <p:nvPr/>
          </p:nvSpPr>
          <p:spPr bwMode="auto">
            <a:xfrm flipV="1">
              <a:off x="199" y="2054"/>
              <a:ext cx="5476" cy="35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l-GR"/>
            </a:p>
          </p:txBody>
        </p:sp>
      </p:grpSp>
      <p:sp>
        <p:nvSpPr>
          <p:cNvPr id="62476" name="Rectangle 12">
            <a:extLst>
              <a:ext uri="{FF2B5EF4-FFF2-40B4-BE49-F238E27FC236}">
                <a16:creationId xmlns:a16="http://schemas.microsoft.com/office/drawing/2014/main" id="{F230FDCD-2CAA-45E5-BFDF-73A6F0BEA862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990600" y="1676400"/>
            <a:ext cx="7772400" cy="1462088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l-GR" altLang="el-GR" noProof="0"/>
              <a:t>Κάντε κλικ για επεξεργασία του τίτλου</a:t>
            </a:r>
          </a:p>
        </p:txBody>
      </p:sp>
      <p:sp>
        <p:nvSpPr>
          <p:cNvPr id="62477" name="Rectangle 13">
            <a:extLst>
              <a:ext uri="{FF2B5EF4-FFF2-40B4-BE49-F238E27FC236}">
                <a16:creationId xmlns:a16="http://schemas.microsoft.com/office/drawing/2014/main" id="{2FC15D14-E253-48A2-B423-BEBDD74FA3F7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anose="05000000000000000000" pitchFamily="2" charset="2"/>
              <a:buNone/>
              <a:defRPr/>
            </a:lvl1pPr>
          </a:lstStyle>
          <a:p>
            <a:pPr lvl="0"/>
            <a:r>
              <a:rPr lang="el-GR" altLang="el-GR" noProof="0"/>
              <a:t>Κάντε κλικ για να επεξεργαστείτε τον υπότιτλο του υποδείγματος</a:t>
            </a:r>
          </a:p>
        </p:txBody>
      </p:sp>
      <p:sp>
        <p:nvSpPr>
          <p:cNvPr id="62478" name="Rectangle 14">
            <a:extLst>
              <a:ext uri="{FF2B5EF4-FFF2-40B4-BE49-F238E27FC236}">
                <a16:creationId xmlns:a16="http://schemas.microsoft.com/office/drawing/2014/main" id="{A12BC1BC-9173-416F-83E7-E870766C9B58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>
          <a:xfrm>
            <a:off x="990600" y="6248400"/>
            <a:ext cx="1905000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endParaRPr lang="el-GR" altLang="el-GR"/>
          </a:p>
        </p:txBody>
      </p:sp>
      <p:sp>
        <p:nvSpPr>
          <p:cNvPr id="62479" name="Rectangle 15">
            <a:extLst>
              <a:ext uri="{FF2B5EF4-FFF2-40B4-BE49-F238E27FC236}">
                <a16:creationId xmlns:a16="http://schemas.microsoft.com/office/drawing/2014/main" id="{EB4E63DF-2073-40EA-895C-F170B0B5CFD0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>
          <a:xfrm>
            <a:off x="3429000" y="6248400"/>
            <a:ext cx="2895600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endParaRPr lang="el-GR" altLang="el-GR"/>
          </a:p>
        </p:txBody>
      </p:sp>
      <p:sp>
        <p:nvSpPr>
          <p:cNvPr id="62480" name="Rectangle 16">
            <a:extLst>
              <a:ext uri="{FF2B5EF4-FFF2-40B4-BE49-F238E27FC236}">
                <a16:creationId xmlns:a16="http://schemas.microsoft.com/office/drawing/2014/main" id="{B129AD7A-BA9C-49C6-9E1B-CBAD40240F7C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>
          <a:xfrm>
            <a:off x="6858000" y="6248400"/>
            <a:ext cx="1905000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9DAF7DAB-8B6D-43C7-9600-4D5A32E2E528}" type="slidenum">
              <a:rPr lang="el-GR" altLang="el-GR"/>
              <a:pPr/>
              <a:t>‹#›</a:t>
            </a:fld>
            <a:endParaRPr lang="el-GR" altLang="el-GR"/>
          </a:p>
        </p:txBody>
      </p:sp>
    </p:spTree>
    <p:extLst>
      <p:ext uri="{BB962C8B-B14F-4D97-AF65-F5344CB8AC3E}">
        <p14:creationId xmlns:p14="http://schemas.microsoft.com/office/powerpoint/2010/main" val="176834446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Τίτλος και περιεχόμεν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>
            <a:extLst>
              <a:ext uri="{FF2B5EF4-FFF2-40B4-BE49-F238E27FC236}">
                <a16:creationId xmlns:a16="http://schemas.microsoft.com/office/drawing/2014/main" id="{B20AC781-6E9F-4B33-B08B-ED58798D8A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/>
              <a:t>Κάντε κλικ για να επεξεργαστείτε τον τίτλο υποδείγματος</a:t>
            </a:r>
          </a:p>
        </p:txBody>
      </p:sp>
      <p:sp>
        <p:nvSpPr>
          <p:cNvPr id="3" name="Θέση περιεχομένου 2">
            <a:extLst>
              <a:ext uri="{FF2B5EF4-FFF2-40B4-BE49-F238E27FC236}">
                <a16:creationId xmlns:a16="http://schemas.microsoft.com/office/drawing/2014/main" id="{04267110-8327-40FD-B1E0-79F063441CA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l-GR"/>
              <a:t>Επεξεργασία στυλ υποδείγματος κειμένου</a:t>
            </a:r>
          </a:p>
          <a:p>
            <a:pPr lvl="1"/>
            <a:r>
              <a:rPr lang="el-GR"/>
              <a:t>Δεύτερου επιπέδου</a:t>
            </a:r>
          </a:p>
          <a:p>
            <a:pPr lvl="2"/>
            <a:r>
              <a:rPr lang="el-GR"/>
              <a:t>Τρίτου επιπέδου</a:t>
            </a:r>
          </a:p>
          <a:p>
            <a:pPr lvl="3"/>
            <a:r>
              <a:rPr lang="el-GR"/>
              <a:t>Τέταρτου επιπέδου</a:t>
            </a:r>
          </a:p>
          <a:p>
            <a:pPr lvl="4"/>
            <a:r>
              <a:rPr lang="el-GR"/>
              <a:t>Πέμπτου επιπέδου</a:t>
            </a:r>
          </a:p>
        </p:txBody>
      </p:sp>
      <p:sp>
        <p:nvSpPr>
          <p:cNvPr id="4" name="Θέση ημερομηνίας 3">
            <a:extLst>
              <a:ext uri="{FF2B5EF4-FFF2-40B4-BE49-F238E27FC236}">
                <a16:creationId xmlns:a16="http://schemas.microsoft.com/office/drawing/2014/main" id="{62AD74BC-95C1-4DC3-9EB9-4E22D4CD56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l-GR" altLang="el-GR"/>
          </a:p>
        </p:txBody>
      </p:sp>
      <p:sp>
        <p:nvSpPr>
          <p:cNvPr id="5" name="Θέση υποσέλιδου 4">
            <a:extLst>
              <a:ext uri="{FF2B5EF4-FFF2-40B4-BE49-F238E27FC236}">
                <a16:creationId xmlns:a16="http://schemas.microsoft.com/office/drawing/2014/main" id="{C66B9A44-17C3-4C6E-9877-38806C2790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l-GR" altLang="el-GR"/>
          </a:p>
        </p:txBody>
      </p:sp>
      <p:sp>
        <p:nvSpPr>
          <p:cNvPr id="6" name="Θέση αριθμού διαφάνειας 5">
            <a:extLst>
              <a:ext uri="{FF2B5EF4-FFF2-40B4-BE49-F238E27FC236}">
                <a16:creationId xmlns:a16="http://schemas.microsoft.com/office/drawing/2014/main" id="{6F8BC5B2-3B70-442D-B3CA-3453A6D5D1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A322FEE-CB5B-48A3-972C-909070540DE2}" type="slidenum">
              <a:rPr lang="el-GR" altLang="el-GR"/>
              <a:pPr/>
              <a:t>‹#›</a:t>
            </a:fld>
            <a:endParaRPr lang="el-GR" altLang="el-GR"/>
          </a:p>
        </p:txBody>
      </p:sp>
    </p:spTree>
    <p:extLst>
      <p:ext uri="{BB962C8B-B14F-4D97-AF65-F5344CB8AC3E}">
        <p14:creationId xmlns:p14="http://schemas.microsoft.com/office/powerpoint/2010/main" val="104560267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Κεφαλίδα ενότητα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>
            <a:extLst>
              <a:ext uri="{FF2B5EF4-FFF2-40B4-BE49-F238E27FC236}">
                <a16:creationId xmlns:a16="http://schemas.microsoft.com/office/drawing/2014/main" id="{706FF731-EFF3-4244-89FC-CF3E1EE667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/>
          <a:lstStyle>
            <a:lvl1pPr>
              <a:defRPr sz="6000"/>
            </a:lvl1pPr>
          </a:lstStyle>
          <a:p>
            <a:r>
              <a:rPr lang="el-GR"/>
              <a:t>Κάντε κλικ για να επεξεργαστείτε τον τίτλο υποδείγματος</a:t>
            </a:r>
          </a:p>
        </p:txBody>
      </p:sp>
      <p:sp>
        <p:nvSpPr>
          <p:cNvPr id="3" name="Θέση κειμένου 2">
            <a:extLst>
              <a:ext uri="{FF2B5EF4-FFF2-40B4-BE49-F238E27FC236}">
                <a16:creationId xmlns:a16="http://schemas.microsoft.com/office/drawing/2014/main" id="{EF362870-1C25-49EB-B13B-E4CC891B242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l-GR"/>
              <a:t>Επεξεργασία στυλ υποδείγματος κειμένου</a:t>
            </a:r>
          </a:p>
        </p:txBody>
      </p:sp>
      <p:sp>
        <p:nvSpPr>
          <p:cNvPr id="4" name="Θέση ημερομηνίας 3">
            <a:extLst>
              <a:ext uri="{FF2B5EF4-FFF2-40B4-BE49-F238E27FC236}">
                <a16:creationId xmlns:a16="http://schemas.microsoft.com/office/drawing/2014/main" id="{4502E28F-6C0E-448F-847D-5D65532AB5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l-GR" altLang="el-GR"/>
          </a:p>
        </p:txBody>
      </p:sp>
      <p:sp>
        <p:nvSpPr>
          <p:cNvPr id="5" name="Θέση υποσέλιδου 4">
            <a:extLst>
              <a:ext uri="{FF2B5EF4-FFF2-40B4-BE49-F238E27FC236}">
                <a16:creationId xmlns:a16="http://schemas.microsoft.com/office/drawing/2014/main" id="{CA679099-02E0-4A68-9031-8BC2759B64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l-GR" altLang="el-GR"/>
          </a:p>
        </p:txBody>
      </p:sp>
      <p:sp>
        <p:nvSpPr>
          <p:cNvPr id="6" name="Θέση αριθμού διαφάνειας 5">
            <a:extLst>
              <a:ext uri="{FF2B5EF4-FFF2-40B4-BE49-F238E27FC236}">
                <a16:creationId xmlns:a16="http://schemas.microsoft.com/office/drawing/2014/main" id="{E65B5766-E7D0-4A12-95A5-DE34C1BB44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1FBB53D-ACBD-4F2A-8302-BC66CD7D5729}" type="slidenum">
              <a:rPr lang="el-GR" altLang="el-GR"/>
              <a:pPr/>
              <a:t>‹#›</a:t>
            </a:fld>
            <a:endParaRPr lang="el-GR" altLang="el-GR"/>
          </a:p>
        </p:txBody>
      </p:sp>
    </p:spTree>
    <p:extLst>
      <p:ext uri="{BB962C8B-B14F-4D97-AF65-F5344CB8AC3E}">
        <p14:creationId xmlns:p14="http://schemas.microsoft.com/office/powerpoint/2010/main" val="241749101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Δύο περιεχόμεν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>
            <a:extLst>
              <a:ext uri="{FF2B5EF4-FFF2-40B4-BE49-F238E27FC236}">
                <a16:creationId xmlns:a16="http://schemas.microsoft.com/office/drawing/2014/main" id="{A7C5E68F-A58F-4E22-8C31-792BA754A9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/>
              <a:t>Κάντε κλικ για να επεξεργαστείτε τον τίτλο υποδείγματος</a:t>
            </a:r>
          </a:p>
        </p:txBody>
      </p:sp>
      <p:sp>
        <p:nvSpPr>
          <p:cNvPr id="3" name="Θέση περιεχομένου 2">
            <a:extLst>
              <a:ext uri="{FF2B5EF4-FFF2-40B4-BE49-F238E27FC236}">
                <a16:creationId xmlns:a16="http://schemas.microsoft.com/office/drawing/2014/main" id="{691ABF95-E610-487F-9BA4-2777FB312E8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182688" y="2017713"/>
            <a:ext cx="3810000" cy="4114800"/>
          </a:xfrm>
        </p:spPr>
        <p:txBody>
          <a:bodyPr/>
          <a:lstStyle/>
          <a:p>
            <a:pPr lvl="0"/>
            <a:r>
              <a:rPr lang="el-GR"/>
              <a:t>Επεξεργασία στυλ υποδείγματος κειμένου</a:t>
            </a:r>
          </a:p>
          <a:p>
            <a:pPr lvl="1"/>
            <a:r>
              <a:rPr lang="el-GR"/>
              <a:t>Δεύτερου επιπέδου</a:t>
            </a:r>
          </a:p>
          <a:p>
            <a:pPr lvl="2"/>
            <a:r>
              <a:rPr lang="el-GR"/>
              <a:t>Τρίτου επιπέδου</a:t>
            </a:r>
          </a:p>
          <a:p>
            <a:pPr lvl="3"/>
            <a:r>
              <a:rPr lang="el-GR"/>
              <a:t>Τέταρτου επιπέδου</a:t>
            </a:r>
          </a:p>
          <a:p>
            <a:pPr lvl="4"/>
            <a:r>
              <a:rPr lang="el-GR"/>
              <a:t>Πέμπτου επιπέδου</a:t>
            </a:r>
          </a:p>
        </p:txBody>
      </p:sp>
      <p:sp>
        <p:nvSpPr>
          <p:cNvPr id="4" name="Θέση περιεχομένου 3">
            <a:extLst>
              <a:ext uri="{FF2B5EF4-FFF2-40B4-BE49-F238E27FC236}">
                <a16:creationId xmlns:a16="http://schemas.microsoft.com/office/drawing/2014/main" id="{BAAD5235-D685-4CFE-BF43-A34338BAFED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145088" y="2017713"/>
            <a:ext cx="3810000" cy="4114800"/>
          </a:xfrm>
        </p:spPr>
        <p:txBody>
          <a:bodyPr/>
          <a:lstStyle/>
          <a:p>
            <a:pPr lvl="0"/>
            <a:r>
              <a:rPr lang="el-GR"/>
              <a:t>Επεξεργασία στυλ υποδείγματος κειμένου</a:t>
            </a:r>
          </a:p>
          <a:p>
            <a:pPr lvl="1"/>
            <a:r>
              <a:rPr lang="el-GR"/>
              <a:t>Δεύτερου επιπέδου</a:t>
            </a:r>
          </a:p>
          <a:p>
            <a:pPr lvl="2"/>
            <a:r>
              <a:rPr lang="el-GR"/>
              <a:t>Τρίτου επιπέδου</a:t>
            </a:r>
          </a:p>
          <a:p>
            <a:pPr lvl="3"/>
            <a:r>
              <a:rPr lang="el-GR"/>
              <a:t>Τέταρτου επιπέδου</a:t>
            </a:r>
          </a:p>
          <a:p>
            <a:pPr lvl="4"/>
            <a:r>
              <a:rPr lang="el-GR"/>
              <a:t>Πέμπτου επιπέδου</a:t>
            </a:r>
          </a:p>
        </p:txBody>
      </p:sp>
      <p:sp>
        <p:nvSpPr>
          <p:cNvPr id="5" name="Θέση ημερομηνίας 4">
            <a:extLst>
              <a:ext uri="{FF2B5EF4-FFF2-40B4-BE49-F238E27FC236}">
                <a16:creationId xmlns:a16="http://schemas.microsoft.com/office/drawing/2014/main" id="{D625759F-2575-4917-BBC6-AFC6417CD2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l-GR" altLang="el-GR"/>
          </a:p>
        </p:txBody>
      </p:sp>
      <p:sp>
        <p:nvSpPr>
          <p:cNvPr id="6" name="Θέση υποσέλιδου 5">
            <a:extLst>
              <a:ext uri="{FF2B5EF4-FFF2-40B4-BE49-F238E27FC236}">
                <a16:creationId xmlns:a16="http://schemas.microsoft.com/office/drawing/2014/main" id="{0D2E54F3-32E8-443F-89D1-BCD9E62D98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l-GR" altLang="el-GR"/>
          </a:p>
        </p:txBody>
      </p:sp>
      <p:sp>
        <p:nvSpPr>
          <p:cNvPr id="7" name="Θέση αριθμού διαφάνειας 6">
            <a:extLst>
              <a:ext uri="{FF2B5EF4-FFF2-40B4-BE49-F238E27FC236}">
                <a16:creationId xmlns:a16="http://schemas.microsoft.com/office/drawing/2014/main" id="{D08F0918-3314-45E9-BAB3-5FB17CBD30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8BA68F0-8961-45CB-A85F-4B88AA5E5FCE}" type="slidenum">
              <a:rPr lang="el-GR" altLang="el-GR"/>
              <a:pPr/>
              <a:t>‹#›</a:t>
            </a:fld>
            <a:endParaRPr lang="el-GR" altLang="el-GR"/>
          </a:p>
        </p:txBody>
      </p:sp>
    </p:spTree>
    <p:extLst>
      <p:ext uri="{BB962C8B-B14F-4D97-AF65-F5344CB8AC3E}">
        <p14:creationId xmlns:p14="http://schemas.microsoft.com/office/powerpoint/2010/main" val="34199430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Σύγκρισ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>
            <a:extLst>
              <a:ext uri="{FF2B5EF4-FFF2-40B4-BE49-F238E27FC236}">
                <a16:creationId xmlns:a16="http://schemas.microsoft.com/office/drawing/2014/main" id="{21F51EF4-2F55-4441-BB5F-706A385BCC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l-GR"/>
              <a:t>Κάντε κλικ για να επεξεργαστείτε τον τίτλο υποδείγματος</a:t>
            </a:r>
          </a:p>
        </p:txBody>
      </p:sp>
      <p:sp>
        <p:nvSpPr>
          <p:cNvPr id="3" name="Θέση κειμένου 2">
            <a:extLst>
              <a:ext uri="{FF2B5EF4-FFF2-40B4-BE49-F238E27FC236}">
                <a16:creationId xmlns:a16="http://schemas.microsoft.com/office/drawing/2014/main" id="{5FE49E22-87CE-4F0C-9FEB-8DEDFB3FF54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l-GR"/>
              <a:t>Επεξεργασία στυλ υποδείγματος κειμένου</a:t>
            </a:r>
          </a:p>
        </p:txBody>
      </p:sp>
      <p:sp>
        <p:nvSpPr>
          <p:cNvPr id="4" name="Θέση περιεχομένου 3">
            <a:extLst>
              <a:ext uri="{FF2B5EF4-FFF2-40B4-BE49-F238E27FC236}">
                <a16:creationId xmlns:a16="http://schemas.microsoft.com/office/drawing/2014/main" id="{14E83490-CD57-4729-B7C0-DEEEC772A7F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l-GR"/>
              <a:t>Επεξεργασία στυλ υποδείγματος κειμένου</a:t>
            </a:r>
          </a:p>
          <a:p>
            <a:pPr lvl="1"/>
            <a:r>
              <a:rPr lang="el-GR"/>
              <a:t>Δεύτερου επιπέδου</a:t>
            </a:r>
          </a:p>
          <a:p>
            <a:pPr lvl="2"/>
            <a:r>
              <a:rPr lang="el-GR"/>
              <a:t>Τρίτου επιπέδου</a:t>
            </a:r>
          </a:p>
          <a:p>
            <a:pPr lvl="3"/>
            <a:r>
              <a:rPr lang="el-GR"/>
              <a:t>Τέταρτου επιπέδου</a:t>
            </a:r>
          </a:p>
          <a:p>
            <a:pPr lvl="4"/>
            <a:r>
              <a:rPr lang="el-GR"/>
              <a:t>Πέμπτου επιπέδου</a:t>
            </a:r>
          </a:p>
        </p:txBody>
      </p:sp>
      <p:sp>
        <p:nvSpPr>
          <p:cNvPr id="5" name="Θέση κειμένου 4">
            <a:extLst>
              <a:ext uri="{FF2B5EF4-FFF2-40B4-BE49-F238E27FC236}">
                <a16:creationId xmlns:a16="http://schemas.microsoft.com/office/drawing/2014/main" id="{DC064F1D-77FF-4C82-975B-3FDF8DF7E52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l-GR"/>
              <a:t>Επεξεργασία στυλ υποδείγματος κειμένου</a:t>
            </a:r>
          </a:p>
        </p:txBody>
      </p:sp>
      <p:sp>
        <p:nvSpPr>
          <p:cNvPr id="6" name="Θέση περιεχομένου 5">
            <a:extLst>
              <a:ext uri="{FF2B5EF4-FFF2-40B4-BE49-F238E27FC236}">
                <a16:creationId xmlns:a16="http://schemas.microsoft.com/office/drawing/2014/main" id="{26A07AF7-528A-409D-BDB7-E028C5BBCDE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l-GR"/>
              <a:t>Επεξεργασία στυλ υποδείγματος κειμένου</a:t>
            </a:r>
          </a:p>
          <a:p>
            <a:pPr lvl="1"/>
            <a:r>
              <a:rPr lang="el-GR"/>
              <a:t>Δεύτερου επιπέδου</a:t>
            </a:r>
          </a:p>
          <a:p>
            <a:pPr lvl="2"/>
            <a:r>
              <a:rPr lang="el-GR"/>
              <a:t>Τρίτου επιπέδου</a:t>
            </a:r>
          </a:p>
          <a:p>
            <a:pPr lvl="3"/>
            <a:r>
              <a:rPr lang="el-GR"/>
              <a:t>Τέταρτου επιπέδου</a:t>
            </a:r>
          </a:p>
          <a:p>
            <a:pPr lvl="4"/>
            <a:r>
              <a:rPr lang="el-GR"/>
              <a:t>Πέμπτου επιπέδου</a:t>
            </a:r>
          </a:p>
        </p:txBody>
      </p:sp>
      <p:sp>
        <p:nvSpPr>
          <p:cNvPr id="7" name="Θέση ημερομηνίας 6">
            <a:extLst>
              <a:ext uri="{FF2B5EF4-FFF2-40B4-BE49-F238E27FC236}">
                <a16:creationId xmlns:a16="http://schemas.microsoft.com/office/drawing/2014/main" id="{F45D2AA0-8878-40D8-BDB2-B33BD49681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l-GR" altLang="el-GR"/>
          </a:p>
        </p:txBody>
      </p:sp>
      <p:sp>
        <p:nvSpPr>
          <p:cNvPr id="8" name="Θέση υποσέλιδου 7">
            <a:extLst>
              <a:ext uri="{FF2B5EF4-FFF2-40B4-BE49-F238E27FC236}">
                <a16:creationId xmlns:a16="http://schemas.microsoft.com/office/drawing/2014/main" id="{09C9C863-0801-4592-9BE4-65459C8B74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l-GR" altLang="el-GR"/>
          </a:p>
        </p:txBody>
      </p:sp>
      <p:sp>
        <p:nvSpPr>
          <p:cNvPr id="9" name="Θέση αριθμού διαφάνειας 8">
            <a:extLst>
              <a:ext uri="{FF2B5EF4-FFF2-40B4-BE49-F238E27FC236}">
                <a16:creationId xmlns:a16="http://schemas.microsoft.com/office/drawing/2014/main" id="{1C3D1ABB-4C05-499F-A292-56A7AD0A80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2FA8281-D013-4797-9C8E-8B005417123D}" type="slidenum">
              <a:rPr lang="el-GR" altLang="el-GR"/>
              <a:pPr/>
              <a:t>‹#›</a:t>
            </a:fld>
            <a:endParaRPr lang="el-GR" altLang="el-GR"/>
          </a:p>
        </p:txBody>
      </p:sp>
    </p:spTree>
    <p:extLst>
      <p:ext uri="{BB962C8B-B14F-4D97-AF65-F5344CB8AC3E}">
        <p14:creationId xmlns:p14="http://schemas.microsoft.com/office/powerpoint/2010/main" val="104209027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Μόνο τίτλο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>
            <a:extLst>
              <a:ext uri="{FF2B5EF4-FFF2-40B4-BE49-F238E27FC236}">
                <a16:creationId xmlns:a16="http://schemas.microsoft.com/office/drawing/2014/main" id="{15B85C4C-062D-40A4-98E3-8356806EBE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/>
              <a:t>Κάντε κλικ για να επεξεργαστείτε τον τίτλο υποδείγματος</a:t>
            </a:r>
          </a:p>
        </p:txBody>
      </p:sp>
      <p:sp>
        <p:nvSpPr>
          <p:cNvPr id="3" name="Θέση ημερομηνίας 2">
            <a:extLst>
              <a:ext uri="{FF2B5EF4-FFF2-40B4-BE49-F238E27FC236}">
                <a16:creationId xmlns:a16="http://schemas.microsoft.com/office/drawing/2014/main" id="{A6158EE1-E26A-4B73-8D93-090CA420D7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l-GR" altLang="el-GR"/>
          </a:p>
        </p:txBody>
      </p:sp>
      <p:sp>
        <p:nvSpPr>
          <p:cNvPr id="4" name="Θέση υποσέλιδου 3">
            <a:extLst>
              <a:ext uri="{FF2B5EF4-FFF2-40B4-BE49-F238E27FC236}">
                <a16:creationId xmlns:a16="http://schemas.microsoft.com/office/drawing/2014/main" id="{C35590F3-815A-4F94-8B33-72A640E4BC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l-GR" altLang="el-GR"/>
          </a:p>
        </p:txBody>
      </p:sp>
      <p:sp>
        <p:nvSpPr>
          <p:cNvPr id="5" name="Θέση αριθμού διαφάνειας 4">
            <a:extLst>
              <a:ext uri="{FF2B5EF4-FFF2-40B4-BE49-F238E27FC236}">
                <a16:creationId xmlns:a16="http://schemas.microsoft.com/office/drawing/2014/main" id="{A9AF1935-3753-4105-A46D-4B9B1C08A5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DB30108-0626-4184-909D-FC3D627BEC03}" type="slidenum">
              <a:rPr lang="el-GR" altLang="el-GR"/>
              <a:pPr/>
              <a:t>‹#›</a:t>
            </a:fld>
            <a:endParaRPr lang="el-GR" altLang="el-GR"/>
          </a:p>
        </p:txBody>
      </p:sp>
    </p:spTree>
    <p:extLst>
      <p:ext uri="{BB962C8B-B14F-4D97-AF65-F5344CB8AC3E}">
        <p14:creationId xmlns:p14="http://schemas.microsoft.com/office/powerpoint/2010/main" val="139653705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Κεν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Θέση ημερομηνίας 1">
            <a:extLst>
              <a:ext uri="{FF2B5EF4-FFF2-40B4-BE49-F238E27FC236}">
                <a16:creationId xmlns:a16="http://schemas.microsoft.com/office/drawing/2014/main" id="{7455BF51-AB21-4072-BB57-6D69D64906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l-GR" altLang="el-GR"/>
          </a:p>
        </p:txBody>
      </p:sp>
      <p:sp>
        <p:nvSpPr>
          <p:cNvPr id="3" name="Θέση υποσέλιδου 2">
            <a:extLst>
              <a:ext uri="{FF2B5EF4-FFF2-40B4-BE49-F238E27FC236}">
                <a16:creationId xmlns:a16="http://schemas.microsoft.com/office/drawing/2014/main" id="{5E21C928-60C7-4CF2-8A98-AABC191527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l-GR" altLang="el-GR"/>
          </a:p>
        </p:txBody>
      </p:sp>
      <p:sp>
        <p:nvSpPr>
          <p:cNvPr id="4" name="Θέση αριθμού διαφάνειας 3">
            <a:extLst>
              <a:ext uri="{FF2B5EF4-FFF2-40B4-BE49-F238E27FC236}">
                <a16:creationId xmlns:a16="http://schemas.microsoft.com/office/drawing/2014/main" id="{0445282E-4D72-43E7-98A1-DFE422677B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34CA69B-A932-4DC3-8EE4-0A095FF933B2}" type="slidenum">
              <a:rPr lang="el-GR" altLang="el-GR"/>
              <a:pPr/>
              <a:t>‹#›</a:t>
            </a:fld>
            <a:endParaRPr lang="el-GR" altLang="el-GR"/>
          </a:p>
        </p:txBody>
      </p:sp>
    </p:spTree>
    <p:extLst>
      <p:ext uri="{BB962C8B-B14F-4D97-AF65-F5344CB8AC3E}">
        <p14:creationId xmlns:p14="http://schemas.microsoft.com/office/powerpoint/2010/main" val="340065309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Περιεχόμενο με λεζάντ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>
            <a:extLst>
              <a:ext uri="{FF2B5EF4-FFF2-40B4-BE49-F238E27FC236}">
                <a16:creationId xmlns:a16="http://schemas.microsoft.com/office/drawing/2014/main" id="{611E82DA-6F71-4A1D-9971-7686B8A087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/>
          <a:lstStyle>
            <a:lvl1pPr>
              <a:defRPr sz="3200"/>
            </a:lvl1pPr>
          </a:lstStyle>
          <a:p>
            <a:r>
              <a:rPr lang="el-GR"/>
              <a:t>Κάντε κλικ για να επεξεργαστείτε τον τίτλο υποδείγματος</a:t>
            </a:r>
          </a:p>
        </p:txBody>
      </p:sp>
      <p:sp>
        <p:nvSpPr>
          <p:cNvPr id="3" name="Θέση περιεχομένου 2">
            <a:extLst>
              <a:ext uri="{FF2B5EF4-FFF2-40B4-BE49-F238E27FC236}">
                <a16:creationId xmlns:a16="http://schemas.microsoft.com/office/drawing/2014/main" id="{344D2876-E6A0-403C-B325-2EE512FDB5A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l-GR"/>
              <a:t>Επεξεργασία στυλ υποδείγματος κειμένου</a:t>
            </a:r>
          </a:p>
          <a:p>
            <a:pPr lvl="1"/>
            <a:r>
              <a:rPr lang="el-GR"/>
              <a:t>Δεύτερου επιπέδου</a:t>
            </a:r>
          </a:p>
          <a:p>
            <a:pPr lvl="2"/>
            <a:r>
              <a:rPr lang="el-GR"/>
              <a:t>Τρίτου επιπέδου</a:t>
            </a:r>
          </a:p>
          <a:p>
            <a:pPr lvl="3"/>
            <a:r>
              <a:rPr lang="el-GR"/>
              <a:t>Τέταρτου επιπέδου</a:t>
            </a:r>
          </a:p>
          <a:p>
            <a:pPr lvl="4"/>
            <a:r>
              <a:rPr lang="el-GR"/>
              <a:t>Πέμπτου επιπέδου</a:t>
            </a:r>
          </a:p>
        </p:txBody>
      </p:sp>
      <p:sp>
        <p:nvSpPr>
          <p:cNvPr id="4" name="Θέση κειμένου 3">
            <a:extLst>
              <a:ext uri="{FF2B5EF4-FFF2-40B4-BE49-F238E27FC236}">
                <a16:creationId xmlns:a16="http://schemas.microsoft.com/office/drawing/2014/main" id="{96457DD3-0A8E-495F-95D6-0832AEBF4C7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l-GR"/>
              <a:t>Επεξεργασία στυλ υποδείγματος κειμένου</a:t>
            </a:r>
          </a:p>
        </p:txBody>
      </p:sp>
      <p:sp>
        <p:nvSpPr>
          <p:cNvPr id="5" name="Θέση ημερομηνίας 4">
            <a:extLst>
              <a:ext uri="{FF2B5EF4-FFF2-40B4-BE49-F238E27FC236}">
                <a16:creationId xmlns:a16="http://schemas.microsoft.com/office/drawing/2014/main" id="{E47DFC0D-A7FA-4661-AB6B-50985E2FE7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l-GR" altLang="el-GR"/>
          </a:p>
        </p:txBody>
      </p:sp>
      <p:sp>
        <p:nvSpPr>
          <p:cNvPr id="6" name="Θέση υποσέλιδου 5">
            <a:extLst>
              <a:ext uri="{FF2B5EF4-FFF2-40B4-BE49-F238E27FC236}">
                <a16:creationId xmlns:a16="http://schemas.microsoft.com/office/drawing/2014/main" id="{C71C8E8D-3210-49E0-9E4A-8A5441FE22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l-GR" altLang="el-GR"/>
          </a:p>
        </p:txBody>
      </p:sp>
      <p:sp>
        <p:nvSpPr>
          <p:cNvPr id="7" name="Θέση αριθμού διαφάνειας 6">
            <a:extLst>
              <a:ext uri="{FF2B5EF4-FFF2-40B4-BE49-F238E27FC236}">
                <a16:creationId xmlns:a16="http://schemas.microsoft.com/office/drawing/2014/main" id="{8A54F349-8042-43A9-8C3F-100D3036BB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235DD3B-CA77-42CC-8349-280EBC2FE8D0}" type="slidenum">
              <a:rPr lang="el-GR" altLang="el-GR"/>
              <a:pPr/>
              <a:t>‹#›</a:t>
            </a:fld>
            <a:endParaRPr lang="el-GR" altLang="el-GR"/>
          </a:p>
        </p:txBody>
      </p:sp>
    </p:spTree>
    <p:extLst>
      <p:ext uri="{BB962C8B-B14F-4D97-AF65-F5344CB8AC3E}">
        <p14:creationId xmlns:p14="http://schemas.microsoft.com/office/powerpoint/2010/main" val="99323580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Εικόνα με λεζάντ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>
            <a:extLst>
              <a:ext uri="{FF2B5EF4-FFF2-40B4-BE49-F238E27FC236}">
                <a16:creationId xmlns:a16="http://schemas.microsoft.com/office/drawing/2014/main" id="{EE429781-B530-4805-9ECF-4E2AE14938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/>
          <a:lstStyle>
            <a:lvl1pPr>
              <a:defRPr sz="3200"/>
            </a:lvl1pPr>
          </a:lstStyle>
          <a:p>
            <a:r>
              <a:rPr lang="el-GR"/>
              <a:t>Κάντε κλικ για να επεξεργαστείτε τον τίτλο υποδείγματος</a:t>
            </a:r>
          </a:p>
        </p:txBody>
      </p:sp>
      <p:sp>
        <p:nvSpPr>
          <p:cNvPr id="3" name="Θέση εικόνας 2">
            <a:extLst>
              <a:ext uri="{FF2B5EF4-FFF2-40B4-BE49-F238E27FC236}">
                <a16:creationId xmlns:a16="http://schemas.microsoft.com/office/drawing/2014/main" id="{B26FC338-B590-4FF9-801A-DA07F6CA8FE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l-GR"/>
          </a:p>
        </p:txBody>
      </p:sp>
      <p:sp>
        <p:nvSpPr>
          <p:cNvPr id="4" name="Θέση κειμένου 3">
            <a:extLst>
              <a:ext uri="{FF2B5EF4-FFF2-40B4-BE49-F238E27FC236}">
                <a16:creationId xmlns:a16="http://schemas.microsoft.com/office/drawing/2014/main" id="{D5CA2403-1E5C-4FD5-A30E-5BCF915C409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l-GR"/>
              <a:t>Επεξεργασία στυλ υποδείγματος κειμένου</a:t>
            </a:r>
          </a:p>
        </p:txBody>
      </p:sp>
      <p:sp>
        <p:nvSpPr>
          <p:cNvPr id="5" name="Θέση ημερομηνίας 4">
            <a:extLst>
              <a:ext uri="{FF2B5EF4-FFF2-40B4-BE49-F238E27FC236}">
                <a16:creationId xmlns:a16="http://schemas.microsoft.com/office/drawing/2014/main" id="{ECF9F444-FD62-4738-B25E-A3DF90C6AC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l-GR" altLang="el-GR"/>
          </a:p>
        </p:txBody>
      </p:sp>
      <p:sp>
        <p:nvSpPr>
          <p:cNvPr id="6" name="Θέση υποσέλιδου 5">
            <a:extLst>
              <a:ext uri="{FF2B5EF4-FFF2-40B4-BE49-F238E27FC236}">
                <a16:creationId xmlns:a16="http://schemas.microsoft.com/office/drawing/2014/main" id="{D2106F16-0F7F-4825-9C84-AAE9B2B4FB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l-GR" altLang="el-GR"/>
          </a:p>
        </p:txBody>
      </p:sp>
      <p:sp>
        <p:nvSpPr>
          <p:cNvPr id="7" name="Θέση αριθμού διαφάνειας 6">
            <a:extLst>
              <a:ext uri="{FF2B5EF4-FFF2-40B4-BE49-F238E27FC236}">
                <a16:creationId xmlns:a16="http://schemas.microsoft.com/office/drawing/2014/main" id="{D7931B9F-968A-48FB-B55A-1E4803AB9F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806B501-9A33-4E59-8402-52F1F3380079}" type="slidenum">
              <a:rPr lang="el-GR" altLang="el-GR"/>
              <a:pPr/>
              <a:t>‹#›</a:t>
            </a:fld>
            <a:endParaRPr lang="el-GR" altLang="el-GR"/>
          </a:p>
        </p:txBody>
      </p:sp>
    </p:spTree>
    <p:extLst>
      <p:ext uri="{BB962C8B-B14F-4D97-AF65-F5344CB8AC3E}">
        <p14:creationId xmlns:p14="http://schemas.microsoft.com/office/powerpoint/2010/main" val="365252691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Τίτλος και Κατακόρυφο κείμεν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>
            <a:extLst>
              <a:ext uri="{FF2B5EF4-FFF2-40B4-BE49-F238E27FC236}">
                <a16:creationId xmlns:a16="http://schemas.microsoft.com/office/drawing/2014/main" id="{3A865553-7642-427D-AD76-0E45294673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/>
              <a:t>Κάντε κλικ για να επεξεργαστείτε τον τίτλο υποδείγματος</a:t>
            </a:r>
          </a:p>
        </p:txBody>
      </p:sp>
      <p:sp>
        <p:nvSpPr>
          <p:cNvPr id="3" name="Θέση κατακόρυφου κειμένου 2">
            <a:extLst>
              <a:ext uri="{FF2B5EF4-FFF2-40B4-BE49-F238E27FC236}">
                <a16:creationId xmlns:a16="http://schemas.microsoft.com/office/drawing/2014/main" id="{CE73C14A-C722-4FAB-AB69-8270975B4FC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l-GR"/>
              <a:t>Επεξεργασία στυλ υποδείγματος κειμένου</a:t>
            </a:r>
          </a:p>
          <a:p>
            <a:pPr lvl="1"/>
            <a:r>
              <a:rPr lang="el-GR"/>
              <a:t>Δεύτερου επιπέδου</a:t>
            </a:r>
          </a:p>
          <a:p>
            <a:pPr lvl="2"/>
            <a:r>
              <a:rPr lang="el-GR"/>
              <a:t>Τρίτου επιπέδου</a:t>
            </a:r>
          </a:p>
          <a:p>
            <a:pPr lvl="3"/>
            <a:r>
              <a:rPr lang="el-GR"/>
              <a:t>Τέταρτου επιπέδου</a:t>
            </a:r>
          </a:p>
          <a:p>
            <a:pPr lvl="4"/>
            <a:r>
              <a:rPr lang="el-GR"/>
              <a:t>Πέμπτου επιπέδου</a:t>
            </a:r>
          </a:p>
        </p:txBody>
      </p:sp>
      <p:sp>
        <p:nvSpPr>
          <p:cNvPr id="4" name="Θέση ημερομηνίας 3">
            <a:extLst>
              <a:ext uri="{FF2B5EF4-FFF2-40B4-BE49-F238E27FC236}">
                <a16:creationId xmlns:a16="http://schemas.microsoft.com/office/drawing/2014/main" id="{2CD19F39-5964-493E-A6EB-EE5C3B6EE0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l-GR" altLang="el-GR"/>
          </a:p>
        </p:txBody>
      </p:sp>
      <p:sp>
        <p:nvSpPr>
          <p:cNvPr id="5" name="Θέση υποσέλιδου 4">
            <a:extLst>
              <a:ext uri="{FF2B5EF4-FFF2-40B4-BE49-F238E27FC236}">
                <a16:creationId xmlns:a16="http://schemas.microsoft.com/office/drawing/2014/main" id="{58A031DF-B180-4286-835F-37689A95C1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l-GR" altLang="el-GR"/>
          </a:p>
        </p:txBody>
      </p:sp>
      <p:sp>
        <p:nvSpPr>
          <p:cNvPr id="6" name="Θέση αριθμού διαφάνειας 5">
            <a:extLst>
              <a:ext uri="{FF2B5EF4-FFF2-40B4-BE49-F238E27FC236}">
                <a16:creationId xmlns:a16="http://schemas.microsoft.com/office/drawing/2014/main" id="{EFD92069-774F-48FE-BDF1-59F1FD735F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3A1978-174C-4921-BAF6-ADA2BFCD1D20}" type="slidenum">
              <a:rPr lang="el-GR" altLang="el-GR"/>
              <a:pPr/>
              <a:t>‹#›</a:t>
            </a:fld>
            <a:endParaRPr lang="el-GR" altLang="el-GR"/>
          </a:p>
        </p:txBody>
      </p:sp>
    </p:spTree>
    <p:extLst>
      <p:ext uri="{BB962C8B-B14F-4D97-AF65-F5344CB8AC3E}">
        <p14:creationId xmlns:p14="http://schemas.microsoft.com/office/powerpoint/2010/main" val="306367012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Κατακόρυφος τίτλος και Κείμεν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Κατακόρυφος τίτλος 1">
            <a:extLst>
              <a:ext uri="{FF2B5EF4-FFF2-40B4-BE49-F238E27FC236}">
                <a16:creationId xmlns:a16="http://schemas.microsoft.com/office/drawing/2014/main" id="{04B33D38-FAEB-4288-8160-0BA16116B4A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7004050" y="214313"/>
            <a:ext cx="1951038" cy="5918200"/>
          </a:xfrm>
        </p:spPr>
        <p:txBody>
          <a:bodyPr vert="eaVert"/>
          <a:lstStyle/>
          <a:p>
            <a:r>
              <a:rPr lang="el-GR"/>
              <a:t>Κάντε κλικ για να επεξεργαστείτε τον τίτλο υποδείγματος</a:t>
            </a:r>
          </a:p>
        </p:txBody>
      </p:sp>
      <p:sp>
        <p:nvSpPr>
          <p:cNvPr id="3" name="Θέση κατακόρυφου κειμένου 2">
            <a:extLst>
              <a:ext uri="{FF2B5EF4-FFF2-40B4-BE49-F238E27FC236}">
                <a16:creationId xmlns:a16="http://schemas.microsoft.com/office/drawing/2014/main" id="{D34752F2-D802-413B-964A-7A80E6EA427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1150938" y="214313"/>
            <a:ext cx="5700712" cy="5918200"/>
          </a:xfrm>
        </p:spPr>
        <p:txBody>
          <a:bodyPr vert="eaVert"/>
          <a:lstStyle/>
          <a:p>
            <a:pPr lvl="0"/>
            <a:r>
              <a:rPr lang="el-GR"/>
              <a:t>Επεξεργασία στυλ υποδείγματος κειμένου</a:t>
            </a:r>
          </a:p>
          <a:p>
            <a:pPr lvl="1"/>
            <a:r>
              <a:rPr lang="el-GR"/>
              <a:t>Δεύτερου επιπέδου</a:t>
            </a:r>
          </a:p>
          <a:p>
            <a:pPr lvl="2"/>
            <a:r>
              <a:rPr lang="el-GR"/>
              <a:t>Τρίτου επιπέδου</a:t>
            </a:r>
          </a:p>
          <a:p>
            <a:pPr lvl="3"/>
            <a:r>
              <a:rPr lang="el-GR"/>
              <a:t>Τέταρτου επιπέδου</a:t>
            </a:r>
          </a:p>
          <a:p>
            <a:pPr lvl="4"/>
            <a:r>
              <a:rPr lang="el-GR"/>
              <a:t>Πέμπτου επιπέδου</a:t>
            </a:r>
          </a:p>
        </p:txBody>
      </p:sp>
      <p:sp>
        <p:nvSpPr>
          <p:cNvPr id="4" name="Θέση ημερομηνίας 3">
            <a:extLst>
              <a:ext uri="{FF2B5EF4-FFF2-40B4-BE49-F238E27FC236}">
                <a16:creationId xmlns:a16="http://schemas.microsoft.com/office/drawing/2014/main" id="{01E7573E-E7B8-4D8B-9134-D755D3A742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l-GR" altLang="el-GR"/>
          </a:p>
        </p:txBody>
      </p:sp>
      <p:sp>
        <p:nvSpPr>
          <p:cNvPr id="5" name="Θέση υποσέλιδου 4">
            <a:extLst>
              <a:ext uri="{FF2B5EF4-FFF2-40B4-BE49-F238E27FC236}">
                <a16:creationId xmlns:a16="http://schemas.microsoft.com/office/drawing/2014/main" id="{A01EF03E-6C88-4953-AA9A-0871F9BC87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l-GR" altLang="el-GR"/>
          </a:p>
        </p:txBody>
      </p:sp>
      <p:sp>
        <p:nvSpPr>
          <p:cNvPr id="6" name="Θέση αριθμού διαφάνειας 5">
            <a:extLst>
              <a:ext uri="{FF2B5EF4-FFF2-40B4-BE49-F238E27FC236}">
                <a16:creationId xmlns:a16="http://schemas.microsoft.com/office/drawing/2014/main" id="{ECB361F5-5D05-48F7-834A-39D5C520EC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A9833B8-54AF-4094-8DD9-15074D58E317}" type="slidenum">
              <a:rPr lang="el-GR" altLang="el-GR"/>
              <a:pPr/>
              <a:t>‹#›</a:t>
            </a:fld>
            <a:endParaRPr lang="el-GR" altLang="el-GR"/>
          </a:p>
        </p:txBody>
      </p:sp>
    </p:spTree>
    <p:extLst>
      <p:ext uri="{BB962C8B-B14F-4D97-AF65-F5344CB8AC3E}">
        <p14:creationId xmlns:p14="http://schemas.microsoft.com/office/powerpoint/2010/main" val="33989970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ChangeArrowheads="1"/>
          </p:cNvSpPr>
          <p:nvPr/>
        </p:nvSpPr>
        <p:spPr bwMode="ltGray">
          <a:xfrm>
            <a:off x="417513" y="1098552"/>
            <a:ext cx="438150" cy="474663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Tahoma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9pPr>
          </a:lstStyle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en-GB" altLang="el-GR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charset="0"/>
              <a:ea typeface="+mn-ea"/>
              <a:cs typeface="+mn-cs"/>
            </a:endParaRPr>
          </a:p>
        </p:txBody>
      </p:sp>
      <p:sp>
        <p:nvSpPr>
          <p:cNvPr id="1027" name="Rectangle 3"/>
          <p:cNvSpPr>
            <a:spLocks noChangeArrowheads="1"/>
          </p:cNvSpPr>
          <p:nvPr/>
        </p:nvSpPr>
        <p:spPr bwMode="ltGray">
          <a:xfrm>
            <a:off x="800101" y="1098552"/>
            <a:ext cx="328613" cy="474663"/>
          </a:xfrm>
          <a:prstGeom prst="rect">
            <a:avLst/>
          </a:pr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Tahoma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9pPr>
          </a:lstStyle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en-GB" altLang="el-GR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charset="0"/>
              <a:ea typeface="+mn-ea"/>
              <a:cs typeface="+mn-cs"/>
            </a:endParaRPr>
          </a:p>
        </p:txBody>
      </p:sp>
      <p:sp>
        <p:nvSpPr>
          <p:cNvPr id="1028" name="Rectangle 4"/>
          <p:cNvSpPr>
            <a:spLocks noChangeArrowheads="1"/>
          </p:cNvSpPr>
          <p:nvPr/>
        </p:nvSpPr>
        <p:spPr bwMode="ltGray">
          <a:xfrm>
            <a:off x="541339" y="1520827"/>
            <a:ext cx="422275" cy="474663"/>
          </a:xfrm>
          <a:prstGeom prst="rect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Tahoma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9pPr>
          </a:lstStyle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en-GB" altLang="el-GR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charset="0"/>
              <a:ea typeface="+mn-ea"/>
              <a:cs typeface="+mn-cs"/>
            </a:endParaRPr>
          </a:p>
        </p:txBody>
      </p:sp>
      <p:sp>
        <p:nvSpPr>
          <p:cNvPr id="1029" name="Rectangle 5"/>
          <p:cNvSpPr>
            <a:spLocks noChangeArrowheads="1"/>
          </p:cNvSpPr>
          <p:nvPr/>
        </p:nvSpPr>
        <p:spPr bwMode="ltGray">
          <a:xfrm>
            <a:off x="911226" y="1520827"/>
            <a:ext cx="368300" cy="474663"/>
          </a:xfrm>
          <a:prstGeom prst="rect">
            <a:avLst/>
          </a:prstGeom>
          <a:gradFill rotWithShape="0">
            <a:gsLst>
              <a:gs pos="0">
                <a:schemeClr val="folHlink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Tahoma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9pPr>
          </a:lstStyle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en-GB" altLang="el-GR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charset="0"/>
              <a:ea typeface="+mn-ea"/>
              <a:cs typeface="+mn-cs"/>
            </a:endParaRPr>
          </a:p>
        </p:txBody>
      </p:sp>
      <p:sp>
        <p:nvSpPr>
          <p:cNvPr id="1030" name="Rectangle 6"/>
          <p:cNvSpPr>
            <a:spLocks noChangeArrowheads="1"/>
          </p:cNvSpPr>
          <p:nvPr/>
        </p:nvSpPr>
        <p:spPr bwMode="ltGray">
          <a:xfrm>
            <a:off x="127000" y="1447802"/>
            <a:ext cx="560388" cy="422275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Tahoma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9pPr>
          </a:lstStyle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en-GB" altLang="el-GR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charset="0"/>
              <a:ea typeface="+mn-ea"/>
              <a:cs typeface="+mn-cs"/>
            </a:endParaRPr>
          </a:p>
        </p:txBody>
      </p:sp>
      <p:sp>
        <p:nvSpPr>
          <p:cNvPr id="1031" name="Rectangle 7"/>
          <p:cNvSpPr>
            <a:spLocks noChangeArrowheads="1"/>
          </p:cNvSpPr>
          <p:nvPr/>
        </p:nvSpPr>
        <p:spPr bwMode="gray">
          <a:xfrm>
            <a:off x="762000" y="990602"/>
            <a:ext cx="31750" cy="1052513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Tahoma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9pPr>
          </a:lstStyle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en-GB" altLang="el-GR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charset="0"/>
              <a:ea typeface="+mn-ea"/>
              <a:cs typeface="+mn-cs"/>
            </a:endParaRPr>
          </a:p>
        </p:txBody>
      </p:sp>
      <p:sp>
        <p:nvSpPr>
          <p:cNvPr id="1032" name="Rectangle 8"/>
          <p:cNvSpPr>
            <a:spLocks noChangeArrowheads="1"/>
          </p:cNvSpPr>
          <p:nvPr/>
        </p:nvSpPr>
        <p:spPr bwMode="gray">
          <a:xfrm>
            <a:off x="442914" y="1781175"/>
            <a:ext cx="8226425" cy="31750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Tahoma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9pPr>
          </a:lstStyle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en-GB" altLang="el-GR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charset="0"/>
              <a:ea typeface="+mn-ea"/>
              <a:cs typeface="+mn-cs"/>
            </a:endParaRPr>
          </a:p>
        </p:txBody>
      </p:sp>
      <p:sp>
        <p:nvSpPr>
          <p:cNvPr id="2057" name="Rectangle 9"/>
          <p:cNvSpPr>
            <a:spLocks noGrp="1" noChangeArrowheads="1"/>
          </p:cNvSpPr>
          <p:nvPr>
            <p:ph type="title"/>
          </p:nvPr>
        </p:nvSpPr>
        <p:spPr bwMode="auto">
          <a:xfrm>
            <a:off x="1150939" y="214314"/>
            <a:ext cx="7793037" cy="14620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l-GR" altLang="el-GR"/>
              <a:t>Κάντε κλικ για επεξεργασία του τίτλου</a:t>
            </a:r>
          </a:p>
        </p:txBody>
      </p:sp>
      <p:sp>
        <p:nvSpPr>
          <p:cNvPr id="2058" name="Rectangle 10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82688" y="2017713"/>
            <a:ext cx="7772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l-GR" altLang="el-GR"/>
              <a:t>Κάντε κλικ για να επεξεργαστείτε τα στυλ κειμένου του υποδείγματος</a:t>
            </a:r>
          </a:p>
          <a:p>
            <a:pPr lvl="1"/>
            <a:r>
              <a:rPr lang="el-GR" altLang="el-GR"/>
              <a:t>Δεύτερου επιπέδου</a:t>
            </a:r>
          </a:p>
          <a:p>
            <a:pPr lvl="2"/>
            <a:r>
              <a:rPr lang="el-GR" altLang="el-GR"/>
              <a:t>Τρίτου επιπέδου</a:t>
            </a:r>
          </a:p>
          <a:p>
            <a:pPr lvl="3"/>
            <a:r>
              <a:rPr lang="el-GR" altLang="el-GR"/>
              <a:t>Τέταρτου επιπέδου</a:t>
            </a:r>
          </a:p>
          <a:p>
            <a:pPr lvl="4"/>
            <a:r>
              <a:rPr lang="el-GR" altLang="el-GR"/>
              <a:t>Πέμπτου επιπέδου</a:t>
            </a:r>
          </a:p>
        </p:txBody>
      </p:sp>
      <p:sp>
        <p:nvSpPr>
          <p:cNvPr id="61451" name="Rectangle 1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162050" y="6243638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050">
                <a:solidFill>
                  <a:srgbClr val="000000"/>
                </a:solidFill>
                <a:latin typeface="Tahoma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l-GR" altLang="el-GR"/>
          </a:p>
        </p:txBody>
      </p:sp>
      <p:sp>
        <p:nvSpPr>
          <p:cNvPr id="61452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657600" y="6243638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050">
                <a:solidFill>
                  <a:srgbClr val="000000"/>
                </a:solidFill>
                <a:latin typeface="Tahoma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l-GR" altLang="el-GR"/>
          </a:p>
        </p:txBody>
      </p:sp>
      <p:sp>
        <p:nvSpPr>
          <p:cNvPr id="61453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42150" y="6243638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050">
                <a:solidFill>
                  <a:srgbClr val="000000"/>
                </a:solidFill>
                <a:latin typeface="Tahoma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97E3B217-69E5-4817-A582-22EAD3EC1220}" type="slidenum">
              <a:rPr lang="el-GR" altLang="el-GR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l-GR" altLang="el-GR"/>
          </a:p>
        </p:txBody>
      </p:sp>
    </p:spTree>
    <p:extLst>
      <p:ext uri="{BB962C8B-B14F-4D97-AF65-F5344CB8AC3E}">
        <p14:creationId xmlns:p14="http://schemas.microsoft.com/office/powerpoint/2010/main" val="2359592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ahoma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ahoma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ahoma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ahoma" charset="0"/>
        </a:defRPr>
      </a:lvl5pPr>
      <a:lvl6pPr marL="342900"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ahoma" charset="0"/>
        </a:defRPr>
      </a:lvl6pPr>
      <a:lvl7pPr marL="685800"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ahoma" charset="0"/>
        </a:defRPr>
      </a:lvl7pPr>
      <a:lvl8pPr marL="1028700"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ahoma" charset="0"/>
        </a:defRPr>
      </a:lvl8pPr>
      <a:lvl9pPr marL="1371600"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ahoma" charset="0"/>
        </a:defRPr>
      </a:lvl9pPr>
    </p:titleStyle>
    <p:bodyStyle>
      <a:lvl1pPr marL="257175" indent="-257175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sz="2400">
          <a:solidFill>
            <a:schemeClr val="tx1"/>
          </a:solidFill>
          <a:latin typeface="+mn-lt"/>
          <a:ea typeface="+mn-ea"/>
          <a:cs typeface="+mn-cs"/>
        </a:defRPr>
      </a:lvl1pPr>
      <a:lvl2pPr marL="557213" indent="-214313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55000"/>
        <a:buFont typeface="Wingdings" pitchFamily="2" charset="2"/>
        <a:buChar char="n"/>
        <a:defRPr sz="2100">
          <a:solidFill>
            <a:schemeClr val="tx1"/>
          </a:solidFill>
          <a:latin typeface="+mn-lt"/>
        </a:defRPr>
      </a:lvl2pPr>
      <a:lvl3pPr marL="857250" indent="-17145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itchFamily="2" charset="2"/>
        <a:buChar char="n"/>
        <a:defRPr sz="1800">
          <a:solidFill>
            <a:schemeClr val="tx1"/>
          </a:solidFill>
          <a:latin typeface="+mn-lt"/>
        </a:defRPr>
      </a:lvl3pPr>
      <a:lvl4pPr marL="1200150" indent="-1714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55000"/>
        <a:buFont typeface="Wingdings" pitchFamily="2" charset="2"/>
        <a:buChar char="n"/>
        <a:defRPr sz="1500">
          <a:solidFill>
            <a:schemeClr val="tx1"/>
          </a:solidFill>
          <a:latin typeface="+mn-lt"/>
        </a:defRPr>
      </a:lvl4pPr>
      <a:lvl5pPr marL="1543050" indent="-1714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1500">
          <a:solidFill>
            <a:schemeClr val="tx1"/>
          </a:solidFill>
          <a:latin typeface="+mn-lt"/>
        </a:defRPr>
      </a:lvl5pPr>
      <a:lvl6pPr marL="1885950" indent="-17145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1500">
          <a:solidFill>
            <a:schemeClr val="tx1"/>
          </a:solidFill>
          <a:latin typeface="+mn-lt"/>
        </a:defRPr>
      </a:lvl6pPr>
      <a:lvl7pPr marL="2228850" indent="-17145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1500">
          <a:solidFill>
            <a:schemeClr val="tx1"/>
          </a:solidFill>
          <a:latin typeface="+mn-lt"/>
        </a:defRPr>
      </a:lvl7pPr>
      <a:lvl8pPr marL="2571750" indent="-17145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1500">
          <a:solidFill>
            <a:schemeClr val="tx1"/>
          </a:solidFill>
          <a:latin typeface="+mn-lt"/>
        </a:defRPr>
      </a:lvl8pPr>
      <a:lvl9pPr marL="2914650" indent="-17145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1500">
          <a:solidFill>
            <a:schemeClr val="tx1"/>
          </a:solidFill>
          <a:latin typeface="+mn-lt"/>
        </a:defRPr>
      </a:lvl9pPr>
    </p:bodyStyle>
    <p:otherStyle>
      <a:defPPr>
        <a:defRPr lang="el-GR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2">
            <a:extLst>
              <a:ext uri="{FF2B5EF4-FFF2-40B4-BE49-F238E27FC236}">
                <a16:creationId xmlns:a16="http://schemas.microsoft.com/office/drawing/2014/main" id="{C652DE24-7523-4EF1-9453-E24A485CA537}"/>
              </a:ext>
            </a:extLst>
          </p:cNvPr>
          <p:cNvSpPr>
            <a:spLocks noChangeArrowheads="1"/>
          </p:cNvSpPr>
          <p:nvPr/>
        </p:nvSpPr>
        <p:spPr bwMode="ltGray">
          <a:xfrm>
            <a:off x="417513" y="1098550"/>
            <a:ext cx="438150" cy="474663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kumimoji="1" lang="en-GB" altLang="el-GR" sz="2400"/>
          </a:p>
        </p:txBody>
      </p:sp>
      <p:sp>
        <p:nvSpPr>
          <p:cNvPr id="61443" name="Rectangle 3">
            <a:extLst>
              <a:ext uri="{FF2B5EF4-FFF2-40B4-BE49-F238E27FC236}">
                <a16:creationId xmlns:a16="http://schemas.microsoft.com/office/drawing/2014/main" id="{E2119AEF-DA6B-49A9-A0D1-0F25E12FEBD3}"/>
              </a:ext>
            </a:extLst>
          </p:cNvPr>
          <p:cNvSpPr>
            <a:spLocks noChangeArrowheads="1"/>
          </p:cNvSpPr>
          <p:nvPr/>
        </p:nvSpPr>
        <p:spPr bwMode="ltGray">
          <a:xfrm>
            <a:off x="800100" y="1098550"/>
            <a:ext cx="328613" cy="474663"/>
          </a:xfrm>
          <a:prstGeom prst="rect">
            <a:avLst/>
          </a:pr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kumimoji="1" lang="en-GB" altLang="el-GR" sz="2400"/>
          </a:p>
        </p:txBody>
      </p:sp>
      <p:sp>
        <p:nvSpPr>
          <p:cNvPr id="61444" name="Rectangle 4">
            <a:extLst>
              <a:ext uri="{FF2B5EF4-FFF2-40B4-BE49-F238E27FC236}">
                <a16:creationId xmlns:a16="http://schemas.microsoft.com/office/drawing/2014/main" id="{D586B3E0-5F9C-4AEF-8084-B8A877E51692}"/>
              </a:ext>
            </a:extLst>
          </p:cNvPr>
          <p:cNvSpPr>
            <a:spLocks noChangeArrowheads="1"/>
          </p:cNvSpPr>
          <p:nvPr/>
        </p:nvSpPr>
        <p:spPr bwMode="ltGray">
          <a:xfrm>
            <a:off x="541338" y="1520825"/>
            <a:ext cx="422275" cy="474663"/>
          </a:xfrm>
          <a:prstGeom prst="rect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kumimoji="1" lang="en-GB" altLang="el-GR" sz="2400"/>
          </a:p>
        </p:txBody>
      </p:sp>
      <p:sp>
        <p:nvSpPr>
          <p:cNvPr id="61445" name="Rectangle 5">
            <a:extLst>
              <a:ext uri="{FF2B5EF4-FFF2-40B4-BE49-F238E27FC236}">
                <a16:creationId xmlns:a16="http://schemas.microsoft.com/office/drawing/2014/main" id="{F19FE2EA-A82A-4D21-A037-BAA032596EDC}"/>
              </a:ext>
            </a:extLst>
          </p:cNvPr>
          <p:cNvSpPr>
            <a:spLocks noChangeArrowheads="1"/>
          </p:cNvSpPr>
          <p:nvPr/>
        </p:nvSpPr>
        <p:spPr bwMode="ltGray">
          <a:xfrm>
            <a:off x="911225" y="1520825"/>
            <a:ext cx="368300" cy="474663"/>
          </a:xfrm>
          <a:prstGeom prst="rect">
            <a:avLst/>
          </a:prstGeom>
          <a:gradFill rotWithShape="0">
            <a:gsLst>
              <a:gs pos="0">
                <a:schemeClr val="folHlink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kumimoji="1" lang="en-GB" altLang="el-GR" sz="2400"/>
          </a:p>
        </p:txBody>
      </p:sp>
      <p:sp>
        <p:nvSpPr>
          <p:cNvPr id="61446" name="Rectangle 6">
            <a:extLst>
              <a:ext uri="{FF2B5EF4-FFF2-40B4-BE49-F238E27FC236}">
                <a16:creationId xmlns:a16="http://schemas.microsoft.com/office/drawing/2014/main" id="{FEE31642-C4FC-472A-A61E-9BFDD5854898}"/>
              </a:ext>
            </a:extLst>
          </p:cNvPr>
          <p:cNvSpPr>
            <a:spLocks noChangeArrowheads="1"/>
          </p:cNvSpPr>
          <p:nvPr/>
        </p:nvSpPr>
        <p:spPr bwMode="ltGray">
          <a:xfrm>
            <a:off x="127000" y="1447800"/>
            <a:ext cx="560388" cy="422275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kumimoji="1" lang="en-GB" altLang="el-GR" sz="2400"/>
          </a:p>
        </p:txBody>
      </p:sp>
      <p:sp>
        <p:nvSpPr>
          <p:cNvPr id="61447" name="Rectangle 7">
            <a:extLst>
              <a:ext uri="{FF2B5EF4-FFF2-40B4-BE49-F238E27FC236}">
                <a16:creationId xmlns:a16="http://schemas.microsoft.com/office/drawing/2014/main" id="{3F547659-98C8-496C-BD3C-A11A5C3FA254}"/>
              </a:ext>
            </a:extLst>
          </p:cNvPr>
          <p:cNvSpPr>
            <a:spLocks noChangeArrowheads="1"/>
          </p:cNvSpPr>
          <p:nvPr/>
        </p:nvSpPr>
        <p:spPr bwMode="gray">
          <a:xfrm>
            <a:off x="762000" y="990600"/>
            <a:ext cx="31750" cy="1052513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kumimoji="1" lang="en-GB" altLang="el-GR" sz="2400"/>
          </a:p>
        </p:txBody>
      </p:sp>
      <p:sp>
        <p:nvSpPr>
          <p:cNvPr id="61448" name="Rectangle 8">
            <a:extLst>
              <a:ext uri="{FF2B5EF4-FFF2-40B4-BE49-F238E27FC236}">
                <a16:creationId xmlns:a16="http://schemas.microsoft.com/office/drawing/2014/main" id="{C14E35D6-2C59-4CFF-89F6-CBB9F84A25A0}"/>
              </a:ext>
            </a:extLst>
          </p:cNvPr>
          <p:cNvSpPr>
            <a:spLocks noChangeArrowheads="1"/>
          </p:cNvSpPr>
          <p:nvPr/>
        </p:nvSpPr>
        <p:spPr bwMode="gray">
          <a:xfrm>
            <a:off x="442913" y="1781175"/>
            <a:ext cx="8226425" cy="31750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kumimoji="1" lang="en-GB" altLang="el-GR" sz="2400"/>
          </a:p>
        </p:txBody>
      </p:sp>
      <p:sp>
        <p:nvSpPr>
          <p:cNvPr id="61449" name="Rectangle 9">
            <a:extLst>
              <a:ext uri="{FF2B5EF4-FFF2-40B4-BE49-F238E27FC236}">
                <a16:creationId xmlns:a16="http://schemas.microsoft.com/office/drawing/2014/main" id="{2C5C74D8-5196-47E8-B19A-C4B4910991B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1150938" y="214313"/>
            <a:ext cx="7793037" cy="14620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l-GR" altLang="el-GR"/>
              <a:t>Κάντε κλικ για επεξεργασία του τίτλου</a:t>
            </a:r>
          </a:p>
        </p:txBody>
      </p:sp>
      <p:sp>
        <p:nvSpPr>
          <p:cNvPr id="61450" name="Rectangle 10">
            <a:extLst>
              <a:ext uri="{FF2B5EF4-FFF2-40B4-BE49-F238E27FC236}">
                <a16:creationId xmlns:a16="http://schemas.microsoft.com/office/drawing/2014/main" id="{1BD6B24F-0225-41FA-83BA-C72CDBBEB7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1182688" y="2017713"/>
            <a:ext cx="7772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l-GR" altLang="el-GR"/>
              <a:t>Κάντε κλικ για να επεξεργαστείτε τα στυλ κειμένου του υποδείγματος</a:t>
            </a:r>
          </a:p>
          <a:p>
            <a:pPr lvl="1"/>
            <a:r>
              <a:rPr lang="el-GR" altLang="el-GR"/>
              <a:t>Δεύτερου επιπέδου</a:t>
            </a:r>
          </a:p>
          <a:p>
            <a:pPr lvl="2"/>
            <a:r>
              <a:rPr lang="el-GR" altLang="el-GR"/>
              <a:t>Τρίτου επιπέδου</a:t>
            </a:r>
          </a:p>
          <a:p>
            <a:pPr lvl="3"/>
            <a:r>
              <a:rPr lang="el-GR" altLang="el-GR"/>
              <a:t>Τέταρτου επιπέδου</a:t>
            </a:r>
          </a:p>
          <a:p>
            <a:pPr lvl="4"/>
            <a:r>
              <a:rPr lang="el-GR" altLang="el-GR"/>
              <a:t>Πέμπτου επιπέδου</a:t>
            </a:r>
          </a:p>
        </p:txBody>
      </p:sp>
      <p:sp>
        <p:nvSpPr>
          <p:cNvPr id="61451" name="Rectangle 11">
            <a:extLst>
              <a:ext uri="{FF2B5EF4-FFF2-40B4-BE49-F238E27FC236}">
                <a16:creationId xmlns:a16="http://schemas.microsoft.com/office/drawing/2014/main" id="{018CF74E-36D3-465C-97B3-AE2FE6D0F0C7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162050" y="6243638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l-GR" altLang="el-GR"/>
          </a:p>
        </p:txBody>
      </p:sp>
      <p:sp>
        <p:nvSpPr>
          <p:cNvPr id="61452" name="Rectangle 12">
            <a:extLst>
              <a:ext uri="{FF2B5EF4-FFF2-40B4-BE49-F238E27FC236}">
                <a16:creationId xmlns:a16="http://schemas.microsoft.com/office/drawing/2014/main" id="{7CE0E9C3-524C-4D72-9CD0-0D8D272E5C29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657600" y="6243638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l-GR" altLang="el-GR"/>
          </a:p>
        </p:txBody>
      </p:sp>
      <p:sp>
        <p:nvSpPr>
          <p:cNvPr id="61453" name="Rectangle 13">
            <a:extLst>
              <a:ext uri="{FF2B5EF4-FFF2-40B4-BE49-F238E27FC236}">
                <a16:creationId xmlns:a16="http://schemas.microsoft.com/office/drawing/2014/main" id="{A4F90CA1-0390-4798-A3D1-B573F07C58DA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42150" y="6243638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680A94A3-76EB-4A7D-8C4B-5F4BD8D2B399}" type="slidenum">
              <a:rPr lang="el-GR" altLang="el-GR"/>
              <a:pPr/>
              <a:t>‹#›</a:t>
            </a:fld>
            <a:endParaRPr lang="el-GR" altLang="el-GR"/>
          </a:p>
        </p:txBody>
      </p:sp>
    </p:spTree>
    <p:extLst>
      <p:ext uri="{BB962C8B-B14F-4D97-AF65-F5344CB8AC3E}">
        <p14:creationId xmlns:p14="http://schemas.microsoft.com/office/powerpoint/2010/main" val="6855289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anose="020B0604030504040204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anose="020B0604030504040204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anose="020B0604030504040204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anose="020B0604030504040204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anose="020B0604030504040204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anose="020B0604030504040204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anose="020B0604030504040204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anose="020B060403050404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anose="05000000000000000000" pitchFamily="2" charset="2"/>
        <a:buChar char="n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hlink"/>
        </a:buClr>
        <a:buSzPct val="55000"/>
        <a:buFont typeface="Wingdings" panose="05000000000000000000" pitchFamily="2" charset="2"/>
        <a:buChar char="n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anose="05000000000000000000" pitchFamily="2" charset="2"/>
        <a:buChar char="n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55000"/>
        <a:buFont typeface="Wingdings" panose="05000000000000000000" pitchFamily="2" charset="2"/>
        <a:buChar char="n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anose="05000000000000000000" pitchFamily="2" charset="2"/>
        <a:buChar char="n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l-G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fif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4"/>
          <p:cNvSpPr>
            <a:spLocks/>
          </p:cNvSpPr>
          <p:nvPr/>
        </p:nvSpPr>
        <p:spPr bwMode="auto">
          <a:xfrm>
            <a:off x="1331118" y="998935"/>
            <a:ext cx="648124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defTabSz="685800" eaLnBrk="1" hangingPunct="1">
              <a:spcBef>
                <a:spcPct val="0"/>
              </a:spcBef>
              <a:buNone/>
              <a:defRPr/>
            </a:pPr>
            <a:r>
              <a:rPr lang="en-GB" altLang="el-GR" sz="3300" kern="0" dirty="0">
                <a:solidFill>
                  <a:srgbClr val="000000"/>
                </a:solidFill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r>
              <a:rPr lang="en-GB" altLang="el-GR" sz="3300" kern="0" dirty="0">
                <a:solidFill>
                  <a:srgbClr val="000000"/>
                </a:solidFill>
              </a:rPr>
              <a:t>	</a:t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endParaRPr lang="en-GB" altLang="el-GR" sz="3300" kern="0" dirty="0">
              <a:solidFill>
                <a:srgbClr val="0000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0" y="3814156"/>
            <a:ext cx="9144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25475" indent="-625475" algn="ctr" defTabSz="685800">
              <a:defRPr/>
            </a:pPr>
            <a:r>
              <a:rPr lang="el-GR" sz="3200" dirty="0">
                <a:solidFill>
                  <a:schemeClr val="accent5">
                    <a:lumMod val="25000"/>
                  </a:schemeClr>
                </a:solidFill>
              </a:rPr>
              <a:t>ΜΕΘΟΔΟΙ ΕΡΕΥΝΑΣ</a:t>
            </a:r>
            <a:endParaRPr lang="el-GR" sz="3200" dirty="0">
              <a:solidFill>
                <a:srgbClr val="3333CC"/>
              </a:solidFill>
            </a:endParaRPr>
          </a:p>
        </p:txBody>
      </p:sp>
      <p:sp>
        <p:nvSpPr>
          <p:cNvPr id="5" name="Rectangle 4"/>
          <p:cNvSpPr>
            <a:spLocks/>
          </p:cNvSpPr>
          <p:nvPr/>
        </p:nvSpPr>
        <p:spPr bwMode="auto">
          <a:xfrm>
            <a:off x="1248697" y="189310"/>
            <a:ext cx="7207044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None/>
              <a:defRPr/>
            </a:pPr>
            <a:r>
              <a:rPr lang="en-GB" altLang="el-GR" sz="3300" kern="0" dirty="0">
                <a:solidFill>
                  <a:srgbClr val="000000"/>
                </a:solidFill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r>
              <a:rPr lang="en-GB" altLang="el-GR" sz="3300" kern="0" dirty="0">
                <a:solidFill>
                  <a:srgbClr val="000000"/>
                </a:solidFill>
              </a:rPr>
              <a:t> </a:t>
            </a:r>
            <a:r>
              <a:rPr lang="el-GR" altLang="el-GR" sz="2400" kern="0" dirty="0">
                <a:solidFill>
                  <a:srgbClr val="C00000"/>
                </a:solidFill>
                <a:latin typeface="+mn-lt"/>
              </a:rPr>
              <a:t>ΠΜΣ-Αστικές Αναπλάσεις, Αστική Ανάπτυξη και Αγορά Ακινήτων [6Α]</a:t>
            </a:r>
            <a:endParaRPr lang="en-GB" altLang="el-GR" sz="2400" kern="0" dirty="0">
              <a:solidFill>
                <a:srgbClr val="C00000"/>
              </a:solidFill>
              <a:latin typeface="+mn-lt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98703373-A452-4699-BE82-195E08D8CA63}"/>
              </a:ext>
            </a:extLst>
          </p:cNvPr>
          <p:cNvSpPr txBox="1"/>
          <p:nvPr/>
        </p:nvSpPr>
        <p:spPr>
          <a:xfrm>
            <a:off x="6154995" y="6235250"/>
            <a:ext cx="287101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l-GR" sz="1600" dirty="0">
                <a:solidFill>
                  <a:srgbClr val="002060"/>
                </a:solidFill>
              </a:rPr>
              <a:t>Χειμερινό Εξάμηνο </a:t>
            </a:r>
            <a:r>
              <a:rPr lang="en-US" sz="1600" dirty="0">
                <a:solidFill>
                  <a:srgbClr val="002060"/>
                </a:solidFill>
              </a:rPr>
              <a:t>2024-25</a:t>
            </a:r>
            <a:endParaRPr lang="el-GR" sz="16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7790723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4"/>
          <p:cNvSpPr>
            <a:spLocks/>
          </p:cNvSpPr>
          <p:nvPr/>
        </p:nvSpPr>
        <p:spPr bwMode="auto">
          <a:xfrm>
            <a:off x="1331118" y="998935"/>
            <a:ext cx="648124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defTabSz="685800" eaLnBrk="1" hangingPunct="1">
              <a:spcBef>
                <a:spcPct val="0"/>
              </a:spcBef>
              <a:buNone/>
              <a:defRPr/>
            </a:pPr>
            <a:r>
              <a:rPr lang="en-GB" altLang="el-GR" sz="3300" kern="0" dirty="0">
                <a:solidFill>
                  <a:srgbClr val="000000"/>
                </a:solidFill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r>
              <a:rPr lang="en-GB" altLang="el-GR" sz="3300" kern="0" dirty="0">
                <a:solidFill>
                  <a:srgbClr val="000000"/>
                </a:solidFill>
              </a:rPr>
              <a:t>	</a:t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endParaRPr lang="en-GB" altLang="el-GR" sz="3300" kern="0" dirty="0">
              <a:solidFill>
                <a:srgbClr val="0000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0" y="2014854"/>
            <a:ext cx="8733568" cy="46474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25475" indent="-625475" algn="ctr" defTabSz="685800">
              <a:defRPr/>
            </a:pPr>
            <a:r>
              <a:rPr lang="el-GR" sz="3200" dirty="0">
                <a:solidFill>
                  <a:schemeClr val="accent5">
                    <a:lumMod val="25000"/>
                  </a:schemeClr>
                </a:solidFill>
              </a:rPr>
              <a:t>Θεματικές Μαθήματος</a:t>
            </a:r>
          </a:p>
          <a:p>
            <a:pPr marL="625475" indent="-625475" defTabSz="685800">
              <a:defRPr/>
            </a:pPr>
            <a:endParaRPr lang="el-GR" sz="3200" dirty="0">
              <a:solidFill>
                <a:schemeClr val="accent5">
                  <a:lumMod val="25000"/>
                </a:schemeClr>
              </a:solidFill>
            </a:endParaRPr>
          </a:p>
          <a:p>
            <a:pPr marL="625475" indent="-625475" defTabSz="685800">
              <a:defRPr/>
            </a:pPr>
            <a:r>
              <a:rPr lang="el-GR" sz="2800" dirty="0">
                <a:solidFill>
                  <a:srgbClr val="3333CC"/>
                </a:solidFill>
              </a:rPr>
              <a:t>(ι)</a:t>
            </a:r>
            <a:r>
              <a:rPr lang="el-GR" sz="3600" dirty="0">
                <a:solidFill>
                  <a:srgbClr val="3333CC"/>
                </a:solidFill>
              </a:rPr>
              <a:t> Συνιστώσες ‘θεωρίας της γνώσης’</a:t>
            </a:r>
          </a:p>
          <a:p>
            <a:pPr marL="625475" indent="-625475" defTabSz="685800">
              <a:defRPr/>
            </a:pPr>
            <a:endParaRPr lang="el-GR" sz="2800" dirty="0">
              <a:solidFill>
                <a:srgbClr val="3333CC"/>
              </a:solidFill>
            </a:endParaRPr>
          </a:p>
          <a:p>
            <a:pPr marL="625475" indent="-625475" defTabSz="685800">
              <a:defRPr/>
            </a:pPr>
            <a:r>
              <a:rPr lang="el-GR" sz="2800" dirty="0">
                <a:solidFill>
                  <a:srgbClr val="3333CC"/>
                </a:solidFill>
              </a:rPr>
              <a:t>(</a:t>
            </a:r>
            <a:r>
              <a:rPr lang="el-GR" sz="2800" dirty="0" err="1">
                <a:solidFill>
                  <a:srgbClr val="3333CC"/>
                </a:solidFill>
              </a:rPr>
              <a:t>ιι</a:t>
            </a:r>
            <a:r>
              <a:rPr lang="el-GR" sz="2800" dirty="0">
                <a:solidFill>
                  <a:srgbClr val="3333CC"/>
                </a:solidFill>
              </a:rPr>
              <a:t>) </a:t>
            </a:r>
            <a:r>
              <a:rPr lang="el-GR" sz="3600" dirty="0">
                <a:solidFill>
                  <a:srgbClr val="3333CC"/>
                </a:solidFill>
              </a:rPr>
              <a:t>Τυπολογία ερευνητικών μεθόδων</a:t>
            </a:r>
          </a:p>
          <a:p>
            <a:pPr marL="625475" indent="-625475" defTabSz="685800">
              <a:defRPr/>
            </a:pPr>
            <a:endParaRPr lang="el-GR" sz="2800" dirty="0">
              <a:solidFill>
                <a:srgbClr val="3333CC"/>
              </a:solidFill>
            </a:endParaRPr>
          </a:p>
          <a:p>
            <a:pPr marL="625475" indent="-625475" defTabSz="685800">
              <a:defRPr/>
            </a:pPr>
            <a:r>
              <a:rPr lang="el-GR" sz="2800" dirty="0">
                <a:solidFill>
                  <a:srgbClr val="3333CC"/>
                </a:solidFill>
              </a:rPr>
              <a:t>(</a:t>
            </a:r>
            <a:r>
              <a:rPr lang="el-GR" sz="2800" dirty="0" err="1">
                <a:solidFill>
                  <a:srgbClr val="3333CC"/>
                </a:solidFill>
              </a:rPr>
              <a:t>ιιι</a:t>
            </a:r>
            <a:r>
              <a:rPr lang="el-GR" sz="2800" dirty="0">
                <a:solidFill>
                  <a:srgbClr val="3333CC"/>
                </a:solidFill>
              </a:rPr>
              <a:t>) </a:t>
            </a:r>
            <a:r>
              <a:rPr lang="el-GR" sz="3600" dirty="0">
                <a:solidFill>
                  <a:srgbClr val="3333CC"/>
                </a:solidFill>
              </a:rPr>
              <a:t>Στάδια ερευνητικών εγχειρημάτων</a:t>
            </a:r>
          </a:p>
          <a:p>
            <a:pPr marL="625475" indent="-625475" defTabSz="685800">
              <a:defRPr/>
            </a:pPr>
            <a:r>
              <a:rPr lang="el-GR" sz="3600" dirty="0">
                <a:solidFill>
                  <a:srgbClr val="3333CC"/>
                </a:solidFill>
              </a:rPr>
              <a:t>	</a:t>
            </a:r>
            <a:r>
              <a:rPr lang="el-GR" sz="2400" dirty="0">
                <a:solidFill>
                  <a:srgbClr val="3333CC"/>
                </a:solidFill>
              </a:rPr>
              <a:t>(για ασφαλή πλοήγηση και αποφυγή σκοπέλων)</a:t>
            </a:r>
          </a:p>
          <a:p>
            <a:pPr marL="625475" indent="-625475" defTabSz="685800">
              <a:defRPr/>
            </a:pPr>
            <a:endParaRPr lang="el-GR" sz="3200" dirty="0">
              <a:solidFill>
                <a:srgbClr val="3333CC"/>
              </a:solidFill>
            </a:endParaRPr>
          </a:p>
        </p:txBody>
      </p:sp>
      <p:sp>
        <p:nvSpPr>
          <p:cNvPr id="5" name="Rectangle 4"/>
          <p:cNvSpPr>
            <a:spLocks/>
          </p:cNvSpPr>
          <p:nvPr/>
        </p:nvSpPr>
        <p:spPr bwMode="auto">
          <a:xfrm>
            <a:off x="2136808" y="189310"/>
            <a:ext cx="700719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None/>
              <a:defRPr/>
            </a:pPr>
            <a:r>
              <a:rPr lang="en-GB" altLang="el-GR" sz="3300" kern="0" dirty="0">
                <a:solidFill>
                  <a:srgbClr val="000000"/>
                </a:solidFill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r>
              <a:rPr lang="en-GB" altLang="el-GR" sz="3300" kern="0" dirty="0">
                <a:solidFill>
                  <a:srgbClr val="000000"/>
                </a:solidFill>
              </a:rPr>
              <a:t> </a:t>
            </a:r>
            <a:r>
              <a:rPr lang="el-GR" altLang="el-GR" sz="2400" kern="0" dirty="0">
                <a:solidFill>
                  <a:srgbClr val="009999"/>
                </a:solidFill>
                <a:latin typeface="+mn-lt"/>
              </a:rPr>
              <a:t>ΜΕΘΟΔΟΙ </a:t>
            </a:r>
            <a:r>
              <a:rPr lang="en-GB" altLang="el-GR" sz="2400" kern="0" dirty="0">
                <a:solidFill>
                  <a:srgbClr val="009999"/>
                </a:solidFill>
                <a:latin typeface="+mn-lt"/>
              </a:rPr>
              <a:t>E</a:t>
            </a:r>
            <a:r>
              <a:rPr lang="el-GR" altLang="el-GR" sz="2400" kern="0" dirty="0">
                <a:solidFill>
                  <a:srgbClr val="009999"/>
                </a:solidFill>
                <a:latin typeface="+mn-lt"/>
              </a:rPr>
              <a:t>ΡΕΥΝΑΣ</a:t>
            </a:r>
            <a:r>
              <a:rPr lang="el-GR" altLang="el-GR" sz="2100" kern="0" dirty="0">
                <a:solidFill>
                  <a:srgbClr val="009999"/>
                </a:solidFill>
                <a:latin typeface="+mn-lt"/>
              </a:rPr>
              <a:t>		</a:t>
            </a:r>
            <a:r>
              <a:rPr lang="el-GR" altLang="el-GR" sz="1800" kern="0" dirty="0">
                <a:solidFill>
                  <a:srgbClr val="009999"/>
                </a:solidFill>
                <a:latin typeface="+mn-lt"/>
              </a:rPr>
              <a:t>1/10/2024</a:t>
            </a:r>
            <a:r>
              <a:rPr lang="en-GB" altLang="el-GR" sz="3300" kern="0" dirty="0">
                <a:solidFill>
                  <a:srgbClr val="000000"/>
                </a:solidFill>
                <a:latin typeface="+mn-lt"/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  <a:latin typeface="+mn-lt"/>
              </a:rPr>
            </a:br>
            <a:endParaRPr lang="en-GB" altLang="el-GR" sz="3300" kern="0" dirty="0">
              <a:solidFill>
                <a:srgbClr val="000000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5324941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4"/>
          <p:cNvSpPr>
            <a:spLocks/>
          </p:cNvSpPr>
          <p:nvPr/>
        </p:nvSpPr>
        <p:spPr bwMode="auto">
          <a:xfrm>
            <a:off x="1331118" y="998935"/>
            <a:ext cx="648124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defTabSz="685800" eaLnBrk="1" hangingPunct="1">
              <a:spcBef>
                <a:spcPct val="0"/>
              </a:spcBef>
              <a:buNone/>
              <a:defRPr/>
            </a:pPr>
            <a:r>
              <a:rPr lang="en-GB" altLang="el-GR" sz="3300" kern="0" dirty="0">
                <a:solidFill>
                  <a:srgbClr val="000000"/>
                </a:solidFill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r>
              <a:rPr lang="en-GB" altLang="el-GR" sz="3300" kern="0" dirty="0">
                <a:solidFill>
                  <a:srgbClr val="000000"/>
                </a:solidFill>
              </a:rPr>
              <a:t>	</a:t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endParaRPr lang="en-GB" altLang="el-GR" sz="3300" kern="0" dirty="0">
              <a:solidFill>
                <a:srgbClr val="0000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0" y="2014854"/>
            <a:ext cx="8733568" cy="36009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25475" indent="-625475" algn="ctr" defTabSz="685800">
              <a:defRPr/>
            </a:pPr>
            <a:r>
              <a:rPr lang="el-GR" sz="3200" dirty="0">
                <a:solidFill>
                  <a:schemeClr val="accent5">
                    <a:lumMod val="25000"/>
                  </a:schemeClr>
                </a:solidFill>
              </a:rPr>
              <a:t>Συνιστώσες ‘Θεωρίας της Γνώσης’</a:t>
            </a:r>
          </a:p>
          <a:p>
            <a:pPr marL="625475" indent="-625475" defTabSz="685800">
              <a:defRPr/>
            </a:pPr>
            <a:endParaRPr lang="el-GR" sz="3200" dirty="0">
              <a:solidFill>
                <a:schemeClr val="accent5">
                  <a:lumMod val="25000"/>
                </a:schemeClr>
              </a:solidFill>
            </a:endParaRPr>
          </a:p>
          <a:p>
            <a:pPr marL="625475" indent="-625475" defTabSz="685800">
              <a:defRPr/>
            </a:pPr>
            <a:r>
              <a:rPr lang="el-GR" sz="3600" dirty="0">
                <a:solidFill>
                  <a:srgbClr val="3333CC"/>
                </a:solidFill>
              </a:rPr>
              <a:t>Οντολογία</a:t>
            </a:r>
          </a:p>
          <a:p>
            <a:pPr marL="625475" indent="-625475" defTabSz="685800">
              <a:defRPr/>
            </a:pPr>
            <a:endParaRPr lang="el-GR" sz="2800" dirty="0">
              <a:solidFill>
                <a:srgbClr val="3333CC"/>
              </a:solidFill>
            </a:endParaRPr>
          </a:p>
          <a:p>
            <a:pPr marL="625475" indent="-625475" defTabSz="685800">
              <a:defRPr/>
            </a:pPr>
            <a:r>
              <a:rPr lang="el-GR" sz="2800" dirty="0">
                <a:solidFill>
                  <a:srgbClr val="3333CC"/>
                </a:solidFill>
              </a:rPr>
              <a:t>	</a:t>
            </a:r>
            <a:r>
              <a:rPr lang="el-GR" sz="3600" dirty="0">
                <a:solidFill>
                  <a:srgbClr val="3333CC"/>
                </a:solidFill>
              </a:rPr>
              <a:t>Επιστημολογία</a:t>
            </a:r>
          </a:p>
          <a:p>
            <a:pPr marL="625475" indent="-625475" defTabSz="685800">
              <a:defRPr/>
            </a:pPr>
            <a:endParaRPr lang="el-GR" sz="2800" dirty="0">
              <a:solidFill>
                <a:srgbClr val="3333CC"/>
              </a:solidFill>
            </a:endParaRPr>
          </a:p>
          <a:p>
            <a:pPr marL="625475" indent="-625475" defTabSz="685800">
              <a:defRPr/>
            </a:pPr>
            <a:r>
              <a:rPr lang="el-GR" sz="2800" dirty="0">
                <a:solidFill>
                  <a:srgbClr val="3333CC"/>
                </a:solidFill>
              </a:rPr>
              <a:t>			</a:t>
            </a:r>
            <a:r>
              <a:rPr lang="el-GR" sz="3600" dirty="0">
                <a:solidFill>
                  <a:srgbClr val="3333CC"/>
                </a:solidFill>
              </a:rPr>
              <a:t>Μεθοδολογία</a:t>
            </a:r>
            <a:r>
              <a:rPr lang="el-GR" sz="2800" dirty="0">
                <a:solidFill>
                  <a:srgbClr val="3333CC"/>
                </a:solidFill>
              </a:rPr>
              <a:t>		</a:t>
            </a:r>
            <a:endParaRPr lang="el-GR" sz="3200" dirty="0">
              <a:solidFill>
                <a:srgbClr val="3333CC"/>
              </a:solidFill>
            </a:endParaRPr>
          </a:p>
        </p:txBody>
      </p:sp>
      <p:sp>
        <p:nvSpPr>
          <p:cNvPr id="5" name="Rectangle 4"/>
          <p:cNvSpPr>
            <a:spLocks/>
          </p:cNvSpPr>
          <p:nvPr/>
        </p:nvSpPr>
        <p:spPr bwMode="auto">
          <a:xfrm>
            <a:off x="2136808" y="189310"/>
            <a:ext cx="700719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None/>
              <a:defRPr/>
            </a:pPr>
            <a:r>
              <a:rPr lang="en-GB" altLang="el-GR" sz="3300" kern="0" dirty="0">
                <a:solidFill>
                  <a:srgbClr val="000000"/>
                </a:solidFill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r>
              <a:rPr lang="en-GB" altLang="el-GR" sz="3300" kern="0" dirty="0">
                <a:solidFill>
                  <a:srgbClr val="000000"/>
                </a:solidFill>
              </a:rPr>
              <a:t> </a:t>
            </a:r>
            <a:r>
              <a:rPr lang="el-GR" altLang="el-GR" sz="2400" kern="0" dirty="0">
                <a:solidFill>
                  <a:srgbClr val="009999"/>
                </a:solidFill>
                <a:latin typeface="+mn-lt"/>
              </a:rPr>
              <a:t>ΜΕΘΟΔΟΙ ΕΡΕΥΝΑΣ</a:t>
            </a:r>
            <a:r>
              <a:rPr lang="el-GR" altLang="el-GR" sz="2100" kern="0" dirty="0">
                <a:solidFill>
                  <a:srgbClr val="009999"/>
                </a:solidFill>
                <a:latin typeface="+mn-lt"/>
              </a:rPr>
              <a:t>		</a:t>
            </a:r>
            <a:r>
              <a:rPr lang="el-GR" altLang="el-GR" sz="1800" kern="0" dirty="0">
                <a:solidFill>
                  <a:srgbClr val="009999"/>
                </a:solidFill>
                <a:latin typeface="+mn-lt"/>
              </a:rPr>
              <a:t>1/10/2024</a:t>
            </a:r>
            <a:r>
              <a:rPr lang="en-GB" altLang="el-GR" sz="3300" kern="0" dirty="0">
                <a:solidFill>
                  <a:srgbClr val="000000"/>
                </a:solidFill>
                <a:latin typeface="+mn-lt"/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  <a:latin typeface="+mn-lt"/>
              </a:rPr>
            </a:br>
            <a:endParaRPr lang="en-GB" altLang="el-GR" sz="3300" kern="0" dirty="0">
              <a:solidFill>
                <a:srgbClr val="000000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4787120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4"/>
          <p:cNvSpPr>
            <a:spLocks/>
          </p:cNvSpPr>
          <p:nvPr/>
        </p:nvSpPr>
        <p:spPr bwMode="auto">
          <a:xfrm>
            <a:off x="1331118" y="998935"/>
            <a:ext cx="648124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defTabSz="685800" eaLnBrk="1" hangingPunct="1">
              <a:spcBef>
                <a:spcPct val="0"/>
              </a:spcBef>
              <a:buNone/>
              <a:defRPr/>
            </a:pPr>
            <a:r>
              <a:rPr lang="en-GB" altLang="el-GR" sz="3300" kern="0" dirty="0">
                <a:solidFill>
                  <a:srgbClr val="000000"/>
                </a:solidFill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r>
              <a:rPr lang="en-GB" altLang="el-GR" sz="3300" kern="0" dirty="0">
                <a:solidFill>
                  <a:srgbClr val="000000"/>
                </a:solidFill>
              </a:rPr>
              <a:t>	</a:t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endParaRPr lang="en-GB" altLang="el-GR" sz="3300" kern="0" dirty="0">
              <a:solidFill>
                <a:srgbClr val="0000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0" y="2014854"/>
            <a:ext cx="8733568" cy="82176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25475" indent="-625475" algn="ctr" defTabSz="685800">
              <a:defRPr/>
            </a:pPr>
            <a:r>
              <a:rPr lang="el-GR" sz="3200" dirty="0">
                <a:solidFill>
                  <a:schemeClr val="accent5">
                    <a:lumMod val="25000"/>
                  </a:schemeClr>
                </a:solidFill>
              </a:rPr>
              <a:t>Συνιστώσες της Θεωρίας της Γνώσης</a:t>
            </a:r>
          </a:p>
          <a:p>
            <a:pPr marL="625475" indent="-625475" defTabSz="685800">
              <a:defRPr/>
            </a:pPr>
            <a:endParaRPr lang="el-GR" sz="3200" dirty="0">
              <a:solidFill>
                <a:schemeClr val="accent5">
                  <a:lumMod val="25000"/>
                </a:schemeClr>
              </a:solidFill>
            </a:endParaRPr>
          </a:p>
          <a:p>
            <a:pPr marL="625475" indent="-625475" defTabSz="685800">
              <a:defRPr/>
            </a:pPr>
            <a:r>
              <a:rPr lang="el-GR" sz="3600" dirty="0">
                <a:solidFill>
                  <a:srgbClr val="3333CC"/>
                </a:solidFill>
              </a:rPr>
              <a:t>Οντολογία:</a:t>
            </a:r>
          </a:p>
          <a:p>
            <a:pPr marL="625475" indent="-625475" defTabSz="685800">
              <a:defRPr/>
            </a:pPr>
            <a:r>
              <a:rPr lang="el-GR" sz="3600" dirty="0">
                <a:solidFill>
                  <a:srgbClr val="3333CC"/>
                </a:solidFill>
              </a:rPr>
              <a:t>		το αυτό καθ’ εαυτό,</a:t>
            </a:r>
          </a:p>
          <a:p>
            <a:pPr marL="717550" indent="-625475" defTabSz="685800">
              <a:defRPr/>
            </a:pPr>
            <a:r>
              <a:rPr lang="el-GR" sz="3600" dirty="0">
                <a:solidFill>
                  <a:srgbClr val="3333CC"/>
                </a:solidFill>
              </a:rPr>
              <a:t>	το (απαραίτητα) </a:t>
            </a:r>
            <a:r>
              <a:rPr lang="el-GR" sz="3600" b="1" dirty="0" err="1">
                <a:solidFill>
                  <a:srgbClr val="3333CC"/>
                </a:solidFill>
              </a:rPr>
              <a:t>προϋπόθετο</a:t>
            </a:r>
            <a:r>
              <a:rPr lang="el-GR" sz="3600" dirty="0">
                <a:solidFill>
                  <a:srgbClr val="3333CC"/>
                </a:solidFill>
              </a:rPr>
              <a:t> της γνώσης</a:t>
            </a:r>
          </a:p>
          <a:p>
            <a:pPr marL="625475" indent="-625475" defTabSz="685800">
              <a:defRPr/>
            </a:pPr>
            <a:endParaRPr lang="el-GR" sz="3600" dirty="0">
              <a:solidFill>
                <a:srgbClr val="3333CC"/>
              </a:solidFill>
            </a:endParaRPr>
          </a:p>
          <a:p>
            <a:pPr marL="625475" indent="-625475" defTabSz="685800">
              <a:defRPr/>
            </a:pPr>
            <a:r>
              <a:rPr lang="el-GR" sz="2400" dirty="0">
                <a:solidFill>
                  <a:srgbClr val="3333CC"/>
                </a:solidFill>
              </a:rPr>
              <a:t>π.χ. η ύπαρξη της ύλης, η σχάση υποκειμένου – αντικειμένου, οι δύο καντιανές κατηγορίες χώρου και χρόνου, η τελεολογία της εργασίας</a:t>
            </a:r>
          </a:p>
          <a:p>
            <a:pPr marL="625475" indent="-625475" defTabSz="685800">
              <a:defRPr/>
            </a:pPr>
            <a:r>
              <a:rPr lang="el-GR" sz="3600" dirty="0">
                <a:solidFill>
                  <a:srgbClr val="3333CC"/>
                </a:solidFill>
              </a:rPr>
              <a:t>	</a:t>
            </a:r>
          </a:p>
          <a:p>
            <a:pPr marL="625475" indent="-625475" defTabSz="685800">
              <a:defRPr/>
            </a:pPr>
            <a:endParaRPr lang="el-GR" sz="3600" dirty="0">
              <a:solidFill>
                <a:srgbClr val="3333CC"/>
              </a:solidFill>
            </a:endParaRPr>
          </a:p>
          <a:p>
            <a:pPr marL="625475" indent="-625475" defTabSz="685800">
              <a:defRPr/>
            </a:pPr>
            <a:endParaRPr lang="el-GR" sz="3600" dirty="0">
              <a:solidFill>
                <a:srgbClr val="3333CC"/>
              </a:solidFill>
            </a:endParaRPr>
          </a:p>
          <a:p>
            <a:pPr marL="625475" indent="-625475" defTabSz="685800">
              <a:defRPr/>
            </a:pPr>
            <a:r>
              <a:rPr lang="el-GR" sz="3600" dirty="0">
                <a:solidFill>
                  <a:srgbClr val="3333CC"/>
                </a:solidFill>
              </a:rPr>
              <a:t>	</a:t>
            </a:r>
          </a:p>
          <a:p>
            <a:pPr marL="625475" indent="-625475" defTabSz="685800">
              <a:defRPr/>
            </a:pPr>
            <a:endParaRPr lang="el-GR" sz="2800" dirty="0">
              <a:solidFill>
                <a:srgbClr val="3333CC"/>
              </a:solidFill>
            </a:endParaRPr>
          </a:p>
          <a:p>
            <a:pPr marL="625475" indent="-625475" defTabSz="685800">
              <a:defRPr/>
            </a:pPr>
            <a:r>
              <a:rPr lang="el-GR" sz="2800" dirty="0">
                <a:solidFill>
                  <a:srgbClr val="3333CC"/>
                </a:solidFill>
              </a:rPr>
              <a:t>	</a:t>
            </a:r>
            <a:endParaRPr lang="el-GR" sz="3200" dirty="0">
              <a:solidFill>
                <a:srgbClr val="3333CC"/>
              </a:solidFill>
            </a:endParaRPr>
          </a:p>
        </p:txBody>
      </p:sp>
      <p:sp>
        <p:nvSpPr>
          <p:cNvPr id="5" name="Rectangle 4"/>
          <p:cNvSpPr>
            <a:spLocks/>
          </p:cNvSpPr>
          <p:nvPr/>
        </p:nvSpPr>
        <p:spPr bwMode="auto">
          <a:xfrm>
            <a:off x="2136808" y="189310"/>
            <a:ext cx="700719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None/>
              <a:defRPr/>
            </a:pPr>
            <a:r>
              <a:rPr lang="en-GB" altLang="el-GR" sz="3300" kern="0" dirty="0">
                <a:solidFill>
                  <a:srgbClr val="000000"/>
                </a:solidFill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r>
              <a:rPr lang="en-GB" altLang="el-GR" sz="3300" kern="0" dirty="0">
                <a:solidFill>
                  <a:srgbClr val="000000"/>
                </a:solidFill>
              </a:rPr>
              <a:t> </a:t>
            </a:r>
            <a:r>
              <a:rPr lang="el-GR" altLang="el-GR" sz="2400" kern="0" dirty="0">
                <a:solidFill>
                  <a:srgbClr val="009999"/>
                </a:solidFill>
                <a:latin typeface="+mn-lt"/>
              </a:rPr>
              <a:t>ΜΕΘΟΔΟΙ ΕΡΕΥΝΑΣ</a:t>
            </a:r>
            <a:r>
              <a:rPr lang="el-GR" altLang="el-GR" sz="2100" kern="0" dirty="0">
                <a:solidFill>
                  <a:srgbClr val="009999"/>
                </a:solidFill>
                <a:latin typeface="+mn-lt"/>
              </a:rPr>
              <a:t>		</a:t>
            </a:r>
            <a:r>
              <a:rPr lang="el-GR" altLang="el-GR" sz="1800" kern="0" dirty="0">
                <a:solidFill>
                  <a:srgbClr val="009999"/>
                </a:solidFill>
                <a:latin typeface="+mn-lt"/>
              </a:rPr>
              <a:t>1/10/2024</a:t>
            </a:r>
            <a:r>
              <a:rPr lang="en-GB" altLang="el-GR" sz="3300" kern="0" dirty="0">
                <a:solidFill>
                  <a:srgbClr val="000000"/>
                </a:solidFill>
                <a:latin typeface="+mn-lt"/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  <a:latin typeface="+mn-lt"/>
              </a:rPr>
            </a:br>
            <a:endParaRPr lang="en-GB" altLang="el-GR" sz="3300" kern="0" dirty="0">
              <a:solidFill>
                <a:srgbClr val="000000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2584002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4"/>
          <p:cNvSpPr>
            <a:spLocks/>
          </p:cNvSpPr>
          <p:nvPr/>
        </p:nvSpPr>
        <p:spPr bwMode="auto">
          <a:xfrm>
            <a:off x="1331118" y="998935"/>
            <a:ext cx="648124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defTabSz="685800" eaLnBrk="1" hangingPunct="1">
              <a:spcBef>
                <a:spcPct val="0"/>
              </a:spcBef>
              <a:buNone/>
              <a:defRPr/>
            </a:pPr>
            <a:r>
              <a:rPr lang="en-GB" altLang="el-GR" sz="3300" kern="0" dirty="0">
                <a:solidFill>
                  <a:srgbClr val="000000"/>
                </a:solidFill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r>
              <a:rPr lang="en-GB" altLang="el-GR" sz="3300" kern="0" dirty="0">
                <a:solidFill>
                  <a:srgbClr val="000000"/>
                </a:solidFill>
              </a:rPr>
              <a:t>	</a:t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endParaRPr lang="en-GB" altLang="el-GR" sz="3300" kern="0" dirty="0">
              <a:solidFill>
                <a:srgbClr val="0000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0" y="2014854"/>
            <a:ext cx="8733568" cy="43396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25475" indent="-625475" algn="ctr" defTabSz="685800">
              <a:defRPr/>
            </a:pPr>
            <a:r>
              <a:rPr lang="el-GR" sz="3200" dirty="0">
                <a:solidFill>
                  <a:schemeClr val="accent5">
                    <a:lumMod val="25000"/>
                  </a:schemeClr>
                </a:solidFill>
              </a:rPr>
              <a:t>Συνιστώσες της Θεωρίας της Γνώσης</a:t>
            </a:r>
          </a:p>
          <a:p>
            <a:pPr marL="625475" indent="-625475" defTabSz="685800">
              <a:defRPr/>
            </a:pPr>
            <a:endParaRPr lang="el-GR" sz="3200" dirty="0">
              <a:solidFill>
                <a:schemeClr val="accent5">
                  <a:lumMod val="25000"/>
                </a:schemeClr>
              </a:solidFill>
            </a:endParaRPr>
          </a:p>
          <a:p>
            <a:pPr marL="625475" indent="-625475" defTabSz="685800">
              <a:defRPr/>
            </a:pPr>
            <a:r>
              <a:rPr lang="el-GR" sz="3600" dirty="0">
                <a:solidFill>
                  <a:srgbClr val="3333CC"/>
                </a:solidFill>
              </a:rPr>
              <a:t>Επιστημολογία:</a:t>
            </a:r>
          </a:p>
          <a:p>
            <a:pPr marL="625475" indent="-625475" defTabSz="685800">
              <a:defRPr/>
            </a:pPr>
            <a:r>
              <a:rPr lang="el-GR" sz="3600" dirty="0">
                <a:solidFill>
                  <a:srgbClr val="3333CC"/>
                </a:solidFill>
              </a:rPr>
              <a:t>			το </a:t>
            </a:r>
            <a:r>
              <a:rPr lang="el-GR" sz="3600" b="1" dirty="0">
                <a:solidFill>
                  <a:srgbClr val="3333CC"/>
                </a:solidFill>
              </a:rPr>
              <a:t>τι</a:t>
            </a:r>
            <a:r>
              <a:rPr lang="el-GR" sz="3600" dirty="0">
                <a:solidFill>
                  <a:srgbClr val="3333CC"/>
                </a:solidFill>
              </a:rPr>
              <a:t> μπορούμε να γνωρίζουμε</a:t>
            </a:r>
            <a:endParaRPr lang="en-US" sz="3600" dirty="0">
              <a:solidFill>
                <a:srgbClr val="3333CC"/>
              </a:solidFill>
            </a:endParaRPr>
          </a:p>
          <a:p>
            <a:pPr marL="625475" indent="-625475" defTabSz="685800">
              <a:defRPr/>
            </a:pPr>
            <a:endParaRPr lang="en-US" sz="3600" b="1" dirty="0">
              <a:solidFill>
                <a:srgbClr val="3333CC"/>
              </a:solidFill>
            </a:endParaRPr>
          </a:p>
          <a:p>
            <a:pPr marL="625475" indent="-625475" defTabSz="685800">
              <a:defRPr/>
            </a:pPr>
            <a:r>
              <a:rPr lang="el-GR" sz="2400" dirty="0">
                <a:solidFill>
                  <a:srgbClr val="3333CC"/>
                </a:solidFill>
              </a:rPr>
              <a:t>(κατά τον </a:t>
            </a:r>
            <a:r>
              <a:rPr lang="en-US" sz="2400" dirty="0">
                <a:solidFill>
                  <a:srgbClr val="3333CC"/>
                </a:solidFill>
              </a:rPr>
              <a:t>Karl Popper, </a:t>
            </a:r>
            <a:r>
              <a:rPr lang="el-GR" sz="2400" dirty="0">
                <a:solidFill>
                  <a:srgbClr val="3333CC"/>
                </a:solidFill>
              </a:rPr>
              <a:t>ό,τι μπορεί, κάπως - κάποτε, να διαψευσθεί)</a:t>
            </a:r>
          </a:p>
          <a:p>
            <a:pPr marL="625475" indent="-625475" defTabSz="685800">
              <a:defRPr/>
            </a:pPr>
            <a:r>
              <a:rPr lang="en-US" sz="2800" dirty="0">
                <a:solidFill>
                  <a:srgbClr val="3333CC"/>
                </a:solidFill>
              </a:rPr>
              <a:t>				</a:t>
            </a:r>
            <a:endParaRPr lang="el-GR" sz="2800" dirty="0">
              <a:solidFill>
                <a:srgbClr val="3333CC"/>
              </a:solidFill>
            </a:endParaRPr>
          </a:p>
          <a:p>
            <a:pPr marL="625475" indent="-625475" defTabSz="685800">
              <a:defRPr/>
            </a:pPr>
            <a:r>
              <a:rPr lang="el-GR" sz="2800" dirty="0">
                <a:solidFill>
                  <a:srgbClr val="3333CC"/>
                </a:solidFill>
              </a:rPr>
              <a:t>			</a:t>
            </a:r>
            <a:endParaRPr lang="el-GR" sz="3200" dirty="0">
              <a:solidFill>
                <a:srgbClr val="3333CC"/>
              </a:solidFill>
            </a:endParaRPr>
          </a:p>
        </p:txBody>
      </p:sp>
      <p:sp>
        <p:nvSpPr>
          <p:cNvPr id="5" name="Rectangle 4"/>
          <p:cNvSpPr>
            <a:spLocks/>
          </p:cNvSpPr>
          <p:nvPr/>
        </p:nvSpPr>
        <p:spPr bwMode="auto">
          <a:xfrm>
            <a:off x="2136808" y="189310"/>
            <a:ext cx="700719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None/>
              <a:defRPr/>
            </a:pPr>
            <a:r>
              <a:rPr lang="en-GB" altLang="el-GR" sz="3300" kern="0" dirty="0">
                <a:solidFill>
                  <a:srgbClr val="000000"/>
                </a:solidFill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r>
              <a:rPr lang="en-GB" altLang="el-GR" sz="3300" kern="0" dirty="0">
                <a:solidFill>
                  <a:srgbClr val="000000"/>
                </a:solidFill>
              </a:rPr>
              <a:t> </a:t>
            </a:r>
            <a:r>
              <a:rPr lang="el-GR" altLang="el-GR" sz="2400" kern="0" dirty="0">
                <a:solidFill>
                  <a:srgbClr val="009999"/>
                </a:solidFill>
                <a:latin typeface="+mn-lt"/>
              </a:rPr>
              <a:t>ΜΕΘΟΔΟΙ ΕΡΕΥΝΑΣ</a:t>
            </a:r>
            <a:r>
              <a:rPr lang="el-GR" altLang="el-GR" sz="2100" kern="0" dirty="0">
                <a:solidFill>
                  <a:srgbClr val="009999"/>
                </a:solidFill>
                <a:latin typeface="+mn-lt"/>
              </a:rPr>
              <a:t>		</a:t>
            </a:r>
            <a:r>
              <a:rPr lang="el-GR" altLang="el-GR" sz="1800" kern="0" dirty="0">
                <a:solidFill>
                  <a:srgbClr val="009999"/>
                </a:solidFill>
                <a:latin typeface="+mn-lt"/>
              </a:rPr>
              <a:t>1/10/2024</a:t>
            </a:r>
            <a:r>
              <a:rPr lang="en-GB" altLang="el-GR" sz="3300" kern="0" dirty="0">
                <a:solidFill>
                  <a:srgbClr val="000000"/>
                </a:solidFill>
                <a:latin typeface="+mn-lt"/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  <a:latin typeface="+mn-lt"/>
              </a:rPr>
            </a:br>
            <a:endParaRPr lang="en-GB" altLang="el-GR" sz="3300" kern="0" dirty="0">
              <a:solidFill>
                <a:srgbClr val="000000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6215732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4"/>
          <p:cNvSpPr>
            <a:spLocks/>
          </p:cNvSpPr>
          <p:nvPr/>
        </p:nvSpPr>
        <p:spPr bwMode="auto">
          <a:xfrm>
            <a:off x="1331118" y="998935"/>
            <a:ext cx="648124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defTabSz="685800" eaLnBrk="1" hangingPunct="1">
              <a:spcBef>
                <a:spcPct val="0"/>
              </a:spcBef>
              <a:buNone/>
              <a:defRPr/>
            </a:pPr>
            <a:r>
              <a:rPr lang="en-GB" altLang="el-GR" sz="3300" kern="0" dirty="0">
                <a:solidFill>
                  <a:srgbClr val="000000"/>
                </a:solidFill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r>
              <a:rPr lang="en-GB" altLang="el-GR" sz="3300" kern="0" dirty="0">
                <a:solidFill>
                  <a:srgbClr val="000000"/>
                </a:solidFill>
              </a:rPr>
              <a:t>	</a:t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endParaRPr lang="en-GB" altLang="el-GR" sz="3300" kern="0" dirty="0">
              <a:solidFill>
                <a:srgbClr val="0000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0" y="2014854"/>
            <a:ext cx="8733568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25475" indent="-625475" algn="ctr" defTabSz="685800">
              <a:defRPr/>
            </a:pPr>
            <a:r>
              <a:rPr lang="el-GR" sz="3200" dirty="0">
                <a:solidFill>
                  <a:schemeClr val="accent5">
                    <a:lumMod val="25000"/>
                  </a:schemeClr>
                </a:solidFill>
              </a:rPr>
              <a:t>Συνιστώσες της Θεωρίας της Γνώσης</a:t>
            </a:r>
          </a:p>
          <a:p>
            <a:pPr marL="625475" indent="-625475" algn="ctr" defTabSz="685800">
              <a:defRPr/>
            </a:pPr>
            <a:endParaRPr lang="el-GR" sz="2800" dirty="0">
              <a:solidFill>
                <a:srgbClr val="3333CC"/>
              </a:solidFill>
            </a:endParaRPr>
          </a:p>
          <a:p>
            <a:pPr marL="625475" indent="-625475" defTabSz="685800">
              <a:defRPr/>
            </a:pPr>
            <a:r>
              <a:rPr lang="el-GR" sz="3600" dirty="0">
                <a:solidFill>
                  <a:srgbClr val="3333CC"/>
                </a:solidFill>
              </a:rPr>
              <a:t>Μεθοδολογία:</a:t>
            </a:r>
          </a:p>
          <a:p>
            <a:pPr marL="625475" indent="-625475" defTabSz="685800">
              <a:defRPr/>
            </a:pPr>
            <a:r>
              <a:rPr lang="el-GR" sz="3600" dirty="0">
                <a:solidFill>
                  <a:srgbClr val="3333CC"/>
                </a:solidFill>
              </a:rPr>
              <a:t>			το </a:t>
            </a:r>
            <a:r>
              <a:rPr lang="el-GR" sz="3600" b="1" dirty="0">
                <a:solidFill>
                  <a:srgbClr val="3333CC"/>
                </a:solidFill>
              </a:rPr>
              <a:t>πως</a:t>
            </a:r>
            <a:r>
              <a:rPr lang="el-GR" sz="3600" dirty="0">
                <a:solidFill>
                  <a:srgbClr val="3333CC"/>
                </a:solidFill>
              </a:rPr>
              <a:t> της έρευνας, η λογική 				ανάπτυξη και κατάληξή της	</a:t>
            </a:r>
            <a:endParaRPr lang="el-GR" sz="2800" dirty="0">
              <a:solidFill>
                <a:srgbClr val="3333CC"/>
              </a:solidFill>
            </a:endParaRPr>
          </a:p>
          <a:p>
            <a:pPr marL="625475" indent="-625475" defTabSz="685800">
              <a:defRPr/>
            </a:pPr>
            <a:r>
              <a:rPr lang="el-GR" sz="2800" dirty="0">
                <a:solidFill>
                  <a:srgbClr val="3333CC"/>
                </a:solidFill>
              </a:rPr>
              <a:t>								</a:t>
            </a:r>
            <a:endParaRPr lang="el-GR" sz="3200" dirty="0">
              <a:solidFill>
                <a:srgbClr val="3333CC"/>
              </a:solidFill>
            </a:endParaRPr>
          </a:p>
        </p:txBody>
      </p:sp>
      <p:sp>
        <p:nvSpPr>
          <p:cNvPr id="5" name="Rectangle 4"/>
          <p:cNvSpPr>
            <a:spLocks/>
          </p:cNvSpPr>
          <p:nvPr/>
        </p:nvSpPr>
        <p:spPr bwMode="auto">
          <a:xfrm>
            <a:off x="2136808" y="189310"/>
            <a:ext cx="700719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None/>
              <a:defRPr/>
            </a:pPr>
            <a:r>
              <a:rPr lang="en-GB" altLang="el-GR" sz="3300" kern="0" dirty="0">
                <a:solidFill>
                  <a:srgbClr val="000000"/>
                </a:solidFill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r>
              <a:rPr lang="en-GB" altLang="el-GR" sz="3300" kern="0" dirty="0">
                <a:solidFill>
                  <a:srgbClr val="000000"/>
                </a:solidFill>
              </a:rPr>
              <a:t> </a:t>
            </a:r>
            <a:r>
              <a:rPr lang="el-GR" altLang="el-GR" sz="2400" kern="0" dirty="0">
                <a:solidFill>
                  <a:srgbClr val="009999"/>
                </a:solidFill>
                <a:latin typeface="+mn-lt"/>
              </a:rPr>
              <a:t>ΜΕΘΟΔΟΙ ΕΡΕΥΝΑΣ</a:t>
            </a:r>
            <a:r>
              <a:rPr lang="el-GR" altLang="el-GR" sz="2100" kern="0" dirty="0">
                <a:solidFill>
                  <a:srgbClr val="009999"/>
                </a:solidFill>
                <a:latin typeface="+mn-lt"/>
              </a:rPr>
              <a:t>		</a:t>
            </a:r>
            <a:r>
              <a:rPr lang="el-GR" altLang="el-GR" sz="1800" kern="0" dirty="0">
                <a:solidFill>
                  <a:srgbClr val="009999"/>
                </a:solidFill>
                <a:latin typeface="+mn-lt"/>
              </a:rPr>
              <a:t>1/10/2024</a:t>
            </a:r>
            <a:r>
              <a:rPr lang="en-GB" altLang="el-GR" sz="3300" kern="0" dirty="0">
                <a:solidFill>
                  <a:srgbClr val="000000"/>
                </a:solidFill>
                <a:latin typeface="+mn-lt"/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  <a:latin typeface="+mn-lt"/>
              </a:rPr>
            </a:br>
            <a:endParaRPr lang="en-GB" altLang="el-GR" sz="3300" kern="0" dirty="0">
              <a:solidFill>
                <a:srgbClr val="000000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345357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4"/>
          <p:cNvSpPr>
            <a:spLocks/>
          </p:cNvSpPr>
          <p:nvPr/>
        </p:nvSpPr>
        <p:spPr bwMode="auto">
          <a:xfrm>
            <a:off x="1331118" y="998935"/>
            <a:ext cx="648124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defTabSz="685800" eaLnBrk="1" hangingPunct="1">
              <a:spcBef>
                <a:spcPct val="0"/>
              </a:spcBef>
              <a:buNone/>
              <a:defRPr/>
            </a:pPr>
            <a:r>
              <a:rPr lang="en-GB" altLang="el-GR" sz="3300" kern="0" dirty="0">
                <a:solidFill>
                  <a:srgbClr val="000000"/>
                </a:solidFill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r>
              <a:rPr lang="en-GB" altLang="el-GR" sz="3300" kern="0" dirty="0">
                <a:solidFill>
                  <a:srgbClr val="000000"/>
                </a:solidFill>
              </a:rPr>
              <a:t>	</a:t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endParaRPr lang="en-GB" altLang="el-GR" sz="3300" kern="0" dirty="0">
              <a:solidFill>
                <a:srgbClr val="0000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0" y="2014854"/>
            <a:ext cx="8733568" cy="46474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25475" indent="-625475" algn="ctr" defTabSz="685800">
              <a:defRPr/>
            </a:pPr>
            <a:r>
              <a:rPr lang="el-GR" sz="3200" dirty="0">
                <a:solidFill>
                  <a:schemeClr val="accent5">
                    <a:lumMod val="25000"/>
                  </a:schemeClr>
                </a:solidFill>
              </a:rPr>
              <a:t>Συνιστώσες της Θεωρίας της Γνώσης</a:t>
            </a:r>
          </a:p>
          <a:p>
            <a:pPr marL="625475" indent="-625475" defTabSz="685800">
              <a:defRPr/>
            </a:pPr>
            <a:endParaRPr lang="el-GR" sz="3200" dirty="0">
              <a:solidFill>
                <a:schemeClr val="accent5">
                  <a:lumMod val="25000"/>
                </a:schemeClr>
              </a:solidFill>
            </a:endParaRPr>
          </a:p>
          <a:p>
            <a:pPr marL="625475" indent="-625475" defTabSz="685800">
              <a:defRPr/>
            </a:pPr>
            <a:r>
              <a:rPr lang="el-GR" sz="3600" dirty="0">
                <a:solidFill>
                  <a:srgbClr val="3333CC"/>
                </a:solidFill>
              </a:rPr>
              <a:t>Οντολογία</a:t>
            </a:r>
          </a:p>
          <a:p>
            <a:pPr marL="625475" indent="-625475" defTabSz="685800">
              <a:defRPr/>
            </a:pPr>
            <a:endParaRPr lang="el-GR" sz="2800" dirty="0">
              <a:solidFill>
                <a:srgbClr val="3333CC"/>
              </a:solidFill>
            </a:endParaRPr>
          </a:p>
          <a:p>
            <a:pPr marL="625475" indent="-625475" defTabSz="685800">
              <a:defRPr/>
            </a:pPr>
            <a:r>
              <a:rPr lang="el-GR" sz="2800" dirty="0">
                <a:solidFill>
                  <a:srgbClr val="3333CC"/>
                </a:solidFill>
              </a:rPr>
              <a:t>	</a:t>
            </a:r>
            <a:r>
              <a:rPr lang="el-GR" sz="3600" dirty="0">
                <a:solidFill>
                  <a:srgbClr val="3333CC"/>
                </a:solidFill>
              </a:rPr>
              <a:t>Επιστημολογία</a:t>
            </a:r>
          </a:p>
          <a:p>
            <a:pPr marL="625475" indent="-625475" defTabSz="685800">
              <a:defRPr/>
            </a:pPr>
            <a:endParaRPr lang="el-GR" sz="2800" dirty="0">
              <a:solidFill>
                <a:srgbClr val="3333CC"/>
              </a:solidFill>
            </a:endParaRPr>
          </a:p>
          <a:p>
            <a:pPr marL="625475" indent="-625475" defTabSz="685800">
              <a:defRPr/>
            </a:pPr>
            <a:r>
              <a:rPr lang="el-GR" sz="2800" dirty="0">
                <a:solidFill>
                  <a:srgbClr val="3333CC"/>
                </a:solidFill>
              </a:rPr>
              <a:t>			</a:t>
            </a:r>
            <a:r>
              <a:rPr lang="el-GR" sz="3600" dirty="0">
                <a:solidFill>
                  <a:srgbClr val="3333CC"/>
                </a:solidFill>
              </a:rPr>
              <a:t>Μεθοδολογία</a:t>
            </a:r>
            <a:r>
              <a:rPr lang="el-GR" sz="2800" dirty="0">
                <a:solidFill>
                  <a:srgbClr val="3333CC"/>
                </a:solidFill>
              </a:rPr>
              <a:t>		</a:t>
            </a:r>
            <a:r>
              <a:rPr lang="el-GR" sz="3200" dirty="0">
                <a:solidFill>
                  <a:srgbClr val="3333CC"/>
                </a:solidFill>
              </a:rPr>
              <a:t>Μεθοδολογία</a:t>
            </a:r>
          </a:p>
          <a:p>
            <a:pPr marL="625475" indent="-625475" defTabSz="685800">
              <a:defRPr/>
            </a:pPr>
            <a:r>
              <a:rPr lang="el-GR" sz="2800" dirty="0">
                <a:solidFill>
                  <a:srgbClr val="3333CC"/>
                </a:solidFill>
              </a:rPr>
              <a:t>								</a:t>
            </a:r>
            <a:r>
              <a:rPr lang="el-GR" sz="3600" dirty="0">
                <a:solidFill>
                  <a:srgbClr val="FF0000"/>
                </a:solidFill>
              </a:rPr>
              <a:t>Μέθοδοι / Βήματα</a:t>
            </a:r>
          </a:p>
          <a:p>
            <a:pPr marL="625475" indent="-625475" defTabSz="685800">
              <a:defRPr/>
            </a:pPr>
            <a:r>
              <a:rPr lang="el-GR" sz="2800" dirty="0">
                <a:solidFill>
                  <a:srgbClr val="3333CC"/>
                </a:solidFill>
              </a:rPr>
              <a:t>								</a:t>
            </a:r>
            <a:r>
              <a:rPr lang="el-GR" sz="3200" dirty="0">
                <a:solidFill>
                  <a:srgbClr val="3333CC"/>
                </a:solidFill>
              </a:rPr>
              <a:t>Τεχνικές / Εργαλεία</a:t>
            </a:r>
          </a:p>
        </p:txBody>
      </p:sp>
      <p:sp>
        <p:nvSpPr>
          <p:cNvPr id="5" name="Rectangle 4"/>
          <p:cNvSpPr>
            <a:spLocks/>
          </p:cNvSpPr>
          <p:nvPr/>
        </p:nvSpPr>
        <p:spPr bwMode="auto">
          <a:xfrm>
            <a:off x="2136808" y="189310"/>
            <a:ext cx="700719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None/>
              <a:defRPr/>
            </a:pPr>
            <a:r>
              <a:rPr lang="en-GB" altLang="el-GR" sz="3300" kern="0" dirty="0">
                <a:solidFill>
                  <a:srgbClr val="000000"/>
                </a:solidFill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r>
              <a:rPr lang="en-GB" altLang="el-GR" sz="3300" kern="0" dirty="0">
                <a:solidFill>
                  <a:srgbClr val="000000"/>
                </a:solidFill>
              </a:rPr>
              <a:t> </a:t>
            </a:r>
            <a:r>
              <a:rPr lang="el-GR" altLang="el-GR" sz="2400" kern="0" dirty="0">
                <a:solidFill>
                  <a:srgbClr val="009999"/>
                </a:solidFill>
                <a:latin typeface="+mn-lt"/>
              </a:rPr>
              <a:t>ΜΕΘΟΔΟΙ ΕΡΕΥΝΑΣ</a:t>
            </a:r>
            <a:r>
              <a:rPr lang="el-GR" altLang="el-GR" sz="2100" kern="0" dirty="0">
                <a:solidFill>
                  <a:srgbClr val="009999"/>
                </a:solidFill>
                <a:latin typeface="+mn-lt"/>
              </a:rPr>
              <a:t>		</a:t>
            </a:r>
            <a:r>
              <a:rPr lang="el-GR" altLang="el-GR" sz="1800" kern="0" dirty="0">
                <a:solidFill>
                  <a:srgbClr val="009999"/>
                </a:solidFill>
                <a:latin typeface="+mn-lt"/>
              </a:rPr>
              <a:t>1/10/2024</a:t>
            </a:r>
            <a:r>
              <a:rPr lang="en-GB" altLang="el-GR" sz="3300" kern="0" dirty="0">
                <a:solidFill>
                  <a:srgbClr val="000000"/>
                </a:solidFill>
                <a:latin typeface="+mn-lt"/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  <a:latin typeface="+mn-lt"/>
              </a:rPr>
            </a:br>
            <a:endParaRPr lang="en-GB" altLang="el-GR" sz="3300" kern="0" dirty="0">
              <a:solidFill>
                <a:srgbClr val="000000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6939352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4"/>
          <p:cNvSpPr>
            <a:spLocks/>
          </p:cNvSpPr>
          <p:nvPr/>
        </p:nvSpPr>
        <p:spPr bwMode="auto">
          <a:xfrm>
            <a:off x="1331118" y="998935"/>
            <a:ext cx="648124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defTabSz="685800" eaLnBrk="1" hangingPunct="1">
              <a:spcBef>
                <a:spcPct val="0"/>
              </a:spcBef>
              <a:buNone/>
              <a:defRPr/>
            </a:pPr>
            <a:r>
              <a:rPr lang="en-GB" altLang="el-GR" sz="3300" kern="0" dirty="0">
                <a:solidFill>
                  <a:srgbClr val="000000"/>
                </a:solidFill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r>
              <a:rPr lang="en-GB" altLang="el-GR" sz="3300" kern="0" dirty="0">
                <a:solidFill>
                  <a:srgbClr val="000000"/>
                </a:solidFill>
              </a:rPr>
              <a:t>	</a:t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endParaRPr lang="en-GB" altLang="el-GR" sz="3300" kern="0" dirty="0">
              <a:solidFill>
                <a:srgbClr val="0000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0" y="2014854"/>
            <a:ext cx="8733568" cy="46474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25475" indent="-625475" algn="ctr" defTabSz="685800">
              <a:defRPr/>
            </a:pPr>
            <a:r>
              <a:rPr lang="el-GR" sz="3200" dirty="0">
                <a:solidFill>
                  <a:schemeClr val="accent5">
                    <a:lumMod val="25000"/>
                  </a:schemeClr>
                </a:solidFill>
              </a:rPr>
              <a:t>Συνιστώσες της Θεωρίας της Γνώσης</a:t>
            </a:r>
          </a:p>
          <a:p>
            <a:pPr marL="625475" indent="-625475" algn="ctr" defTabSz="685800">
              <a:defRPr/>
            </a:pPr>
            <a:endParaRPr lang="el-GR" sz="2800" dirty="0">
              <a:solidFill>
                <a:srgbClr val="3333CC"/>
              </a:solidFill>
            </a:endParaRPr>
          </a:p>
          <a:p>
            <a:pPr marL="625475" indent="-625475" defTabSz="685800">
              <a:defRPr/>
            </a:pPr>
            <a:r>
              <a:rPr lang="el-GR" sz="3200" dirty="0">
                <a:solidFill>
                  <a:srgbClr val="3333CC"/>
                </a:solidFill>
              </a:rPr>
              <a:t>Όπου</a:t>
            </a:r>
            <a:r>
              <a:rPr lang="el-GR" sz="3600" dirty="0">
                <a:solidFill>
                  <a:srgbClr val="3333CC"/>
                </a:solidFill>
              </a:rPr>
              <a:t>:</a:t>
            </a:r>
            <a:r>
              <a:rPr lang="el-GR" sz="2800" dirty="0">
                <a:solidFill>
                  <a:srgbClr val="3333CC"/>
                </a:solidFill>
              </a:rPr>
              <a:t>	</a:t>
            </a:r>
          </a:p>
          <a:p>
            <a:pPr marL="625475" indent="-625475" defTabSz="685800">
              <a:defRPr/>
            </a:pPr>
            <a:r>
              <a:rPr lang="el-GR" sz="2800" dirty="0">
                <a:solidFill>
                  <a:srgbClr val="3333CC"/>
                </a:solidFill>
              </a:rPr>
              <a:t>	</a:t>
            </a:r>
            <a:r>
              <a:rPr lang="el-GR" sz="3200" dirty="0">
                <a:solidFill>
                  <a:srgbClr val="3333CC"/>
                </a:solidFill>
              </a:rPr>
              <a:t>Μεθοδολογία – η λογική της έρευνας</a:t>
            </a:r>
          </a:p>
          <a:p>
            <a:pPr marL="625475" indent="-625475" defTabSz="685800">
              <a:defRPr/>
            </a:pPr>
            <a:r>
              <a:rPr lang="el-GR" sz="2800" dirty="0">
                <a:solidFill>
                  <a:srgbClr val="3333CC"/>
                </a:solidFill>
              </a:rPr>
              <a:t>	</a:t>
            </a:r>
            <a:r>
              <a:rPr lang="el-GR" sz="3600" dirty="0">
                <a:solidFill>
                  <a:srgbClr val="FF0000"/>
                </a:solidFill>
              </a:rPr>
              <a:t>Μέθοδοι – τα στάδια / βήματα της έρευνας</a:t>
            </a:r>
          </a:p>
          <a:p>
            <a:pPr marL="625475" indent="-625475" defTabSz="685800">
              <a:defRPr/>
            </a:pPr>
            <a:r>
              <a:rPr lang="el-GR" sz="2800" dirty="0">
                <a:solidFill>
                  <a:srgbClr val="3333CC"/>
                </a:solidFill>
              </a:rPr>
              <a:t>		</a:t>
            </a:r>
            <a:r>
              <a:rPr lang="el-GR" sz="3200" dirty="0">
                <a:solidFill>
                  <a:srgbClr val="3333CC"/>
                </a:solidFill>
              </a:rPr>
              <a:t>Τεχνικές / Εργαλεία – στατιστικά εργαλεία, </a:t>
            </a:r>
            <a:r>
              <a:rPr lang="en-US" sz="3200" dirty="0">
                <a:solidFill>
                  <a:srgbClr val="3333CC"/>
                </a:solidFill>
              </a:rPr>
              <a:t>SPSS </a:t>
            </a:r>
            <a:r>
              <a:rPr lang="en-US" sz="2400" dirty="0">
                <a:solidFill>
                  <a:srgbClr val="3333CC"/>
                </a:solidFill>
              </a:rPr>
              <a:t>(Statistical Package for Social Sciences</a:t>
            </a:r>
            <a:r>
              <a:rPr lang="el-GR" sz="2400" dirty="0">
                <a:solidFill>
                  <a:srgbClr val="3333CC"/>
                </a:solidFill>
              </a:rPr>
              <a:t>)</a:t>
            </a:r>
            <a:r>
              <a:rPr lang="en-US" sz="3200" dirty="0">
                <a:solidFill>
                  <a:srgbClr val="3333CC"/>
                </a:solidFill>
              </a:rPr>
              <a:t>, GIS </a:t>
            </a:r>
            <a:r>
              <a:rPr lang="en-US" sz="2400" dirty="0">
                <a:solidFill>
                  <a:srgbClr val="3333CC"/>
                </a:solidFill>
              </a:rPr>
              <a:t>(</a:t>
            </a:r>
            <a:r>
              <a:rPr lang="el-GR" sz="2400" dirty="0">
                <a:solidFill>
                  <a:srgbClr val="3333CC"/>
                </a:solidFill>
              </a:rPr>
              <a:t>Συστήματα Γεωγραφικών Πληροφοριών)</a:t>
            </a:r>
          </a:p>
        </p:txBody>
      </p:sp>
      <p:sp>
        <p:nvSpPr>
          <p:cNvPr id="5" name="Rectangle 4"/>
          <p:cNvSpPr>
            <a:spLocks/>
          </p:cNvSpPr>
          <p:nvPr/>
        </p:nvSpPr>
        <p:spPr bwMode="auto">
          <a:xfrm>
            <a:off x="2136808" y="189310"/>
            <a:ext cx="700719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None/>
              <a:defRPr/>
            </a:pPr>
            <a:r>
              <a:rPr lang="en-GB" altLang="el-GR" sz="3300" kern="0" dirty="0">
                <a:solidFill>
                  <a:srgbClr val="000000"/>
                </a:solidFill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r>
              <a:rPr lang="en-GB" altLang="el-GR" sz="3300" kern="0" dirty="0">
                <a:solidFill>
                  <a:srgbClr val="000000"/>
                </a:solidFill>
              </a:rPr>
              <a:t> </a:t>
            </a:r>
            <a:r>
              <a:rPr lang="el-GR" altLang="el-GR" sz="2400" kern="0" dirty="0">
                <a:solidFill>
                  <a:srgbClr val="009999"/>
                </a:solidFill>
                <a:latin typeface="+mn-lt"/>
              </a:rPr>
              <a:t>ΜΕΘΟΔΟΙ ΕΡΕΥΝΑΣ</a:t>
            </a:r>
            <a:r>
              <a:rPr lang="el-GR" altLang="el-GR" sz="2100" kern="0" dirty="0">
                <a:solidFill>
                  <a:srgbClr val="009999"/>
                </a:solidFill>
                <a:latin typeface="+mn-lt"/>
              </a:rPr>
              <a:t>		</a:t>
            </a:r>
            <a:r>
              <a:rPr lang="el-GR" altLang="el-GR" sz="1800" kern="0" dirty="0">
                <a:solidFill>
                  <a:srgbClr val="009999"/>
                </a:solidFill>
                <a:latin typeface="+mn-lt"/>
              </a:rPr>
              <a:t>1/10/2024</a:t>
            </a:r>
            <a:r>
              <a:rPr lang="en-GB" altLang="el-GR" sz="3300" kern="0" dirty="0">
                <a:solidFill>
                  <a:srgbClr val="000000"/>
                </a:solidFill>
                <a:latin typeface="+mn-lt"/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  <a:latin typeface="+mn-lt"/>
              </a:rPr>
            </a:br>
            <a:endParaRPr lang="en-GB" altLang="el-GR" sz="3300" kern="0" dirty="0">
              <a:solidFill>
                <a:srgbClr val="000000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075569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4"/>
          <p:cNvSpPr>
            <a:spLocks/>
          </p:cNvSpPr>
          <p:nvPr/>
        </p:nvSpPr>
        <p:spPr bwMode="auto">
          <a:xfrm>
            <a:off x="1331118" y="998935"/>
            <a:ext cx="648124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defTabSz="685800" eaLnBrk="1" hangingPunct="1">
              <a:spcBef>
                <a:spcPct val="0"/>
              </a:spcBef>
              <a:buNone/>
              <a:defRPr/>
            </a:pPr>
            <a:r>
              <a:rPr lang="en-GB" altLang="el-GR" sz="3300" kern="0" dirty="0">
                <a:solidFill>
                  <a:srgbClr val="000000"/>
                </a:solidFill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r>
              <a:rPr lang="en-GB" altLang="el-GR" sz="3300" kern="0" dirty="0">
                <a:solidFill>
                  <a:srgbClr val="000000"/>
                </a:solidFill>
              </a:rPr>
              <a:t>	</a:t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endParaRPr lang="en-GB" altLang="el-GR" sz="3300" kern="0" dirty="0">
              <a:solidFill>
                <a:srgbClr val="0000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0" y="1948070"/>
            <a:ext cx="9014790" cy="49552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25475" indent="-625475" algn="ctr" defTabSz="685800">
              <a:defRPr/>
            </a:pPr>
            <a:r>
              <a:rPr lang="el-GR" sz="3200" dirty="0">
                <a:solidFill>
                  <a:schemeClr val="accent5">
                    <a:lumMod val="25000"/>
                  </a:schemeClr>
                </a:solidFill>
              </a:rPr>
              <a:t>Μεθοδολογικές σταθερές στα Κοινωνικά / Ανθρωπιστικά γνωστικά αντικείμενα</a:t>
            </a:r>
          </a:p>
          <a:p>
            <a:pPr marL="625475" indent="-625475" defTabSz="685800">
              <a:defRPr/>
            </a:pPr>
            <a:endParaRPr lang="el-GR" sz="3600" dirty="0">
              <a:solidFill>
                <a:srgbClr val="3333CC"/>
              </a:solidFill>
            </a:endParaRPr>
          </a:p>
          <a:p>
            <a:pPr marL="625475" indent="-625475" defTabSz="685800">
              <a:defRPr/>
            </a:pPr>
            <a:r>
              <a:rPr lang="el-GR" sz="3600" dirty="0">
                <a:solidFill>
                  <a:srgbClr val="3333CC"/>
                </a:solidFill>
              </a:rPr>
              <a:t>Η Διαλεκτική</a:t>
            </a:r>
          </a:p>
          <a:p>
            <a:pPr marL="625475" indent="-625475" defTabSz="685800">
              <a:defRPr/>
            </a:pPr>
            <a:r>
              <a:rPr lang="el-GR" sz="3600" dirty="0">
                <a:solidFill>
                  <a:srgbClr val="3333CC"/>
                </a:solidFill>
              </a:rPr>
              <a:t>	‘τα πάντα εγκυμονούν το αντίθετό τους’</a:t>
            </a:r>
          </a:p>
          <a:p>
            <a:pPr marL="625475" indent="-625475" defTabSz="685800">
              <a:defRPr/>
            </a:pPr>
            <a:endParaRPr lang="el-GR" sz="3600" dirty="0">
              <a:solidFill>
                <a:srgbClr val="3333CC"/>
              </a:solidFill>
            </a:endParaRPr>
          </a:p>
          <a:p>
            <a:pPr marL="625475" indent="-625475" defTabSz="685800">
              <a:defRPr/>
            </a:pPr>
            <a:r>
              <a:rPr lang="el-GR" sz="3600" dirty="0">
                <a:solidFill>
                  <a:srgbClr val="3333CC"/>
                </a:solidFill>
              </a:rPr>
              <a:t>		μία έννοια υφίσταται / έχει νόημα όταν, εν δυνάμει, μπορεί να υπάρξει το αντίθετό της</a:t>
            </a:r>
          </a:p>
        </p:txBody>
      </p:sp>
      <p:sp>
        <p:nvSpPr>
          <p:cNvPr id="5" name="Rectangle 4"/>
          <p:cNvSpPr>
            <a:spLocks/>
          </p:cNvSpPr>
          <p:nvPr/>
        </p:nvSpPr>
        <p:spPr bwMode="auto">
          <a:xfrm>
            <a:off x="2136808" y="189310"/>
            <a:ext cx="700719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None/>
              <a:defRPr/>
            </a:pPr>
            <a:r>
              <a:rPr lang="en-GB" altLang="el-GR" sz="3300" kern="0" dirty="0">
                <a:solidFill>
                  <a:srgbClr val="000000"/>
                </a:solidFill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r>
              <a:rPr lang="en-GB" altLang="el-GR" sz="3300" kern="0" dirty="0">
                <a:solidFill>
                  <a:srgbClr val="000000"/>
                </a:solidFill>
              </a:rPr>
              <a:t> </a:t>
            </a:r>
            <a:r>
              <a:rPr lang="el-GR" altLang="el-GR" sz="2400" kern="0" dirty="0">
                <a:solidFill>
                  <a:srgbClr val="009999"/>
                </a:solidFill>
                <a:latin typeface="+mn-lt"/>
              </a:rPr>
              <a:t>ΜΕΘΟΔΟΙ ΕΡΕΥΝΑΣ</a:t>
            </a:r>
            <a:r>
              <a:rPr lang="el-GR" altLang="el-GR" sz="2100" kern="0" dirty="0">
                <a:solidFill>
                  <a:srgbClr val="009999"/>
                </a:solidFill>
                <a:latin typeface="+mn-lt"/>
              </a:rPr>
              <a:t>		</a:t>
            </a:r>
            <a:r>
              <a:rPr lang="el-GR" altLang="el-GR" sz="1800" kern="0" dirty="0">
                <a:solidFill>
                  <a:srgbClr val="009999"/>
                </a:solidFill>
                <a:latin typeface="+mn-lt"/>
              </a:rPr>
              <a:t>1/10/2024</a:t>
            </a:r>
            <a:r>
              <a:rPr lang="en-GB" altLang="el-GR" sz="3300" kern="0" dirty="0">
                <a:solidFill>
                  <a:srgbClr val="000000"/>
                </a:solidFill>
                <a:latin typeface="+mn-lt"/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  <a:latin typeface="+mn-lt"/>
              </a:rPr>
            </a:br>
            <a:endParaRPr lang="en-GB" altLang="el-GR" sz="3300" kern="0" dirty="0">
              <a:solidFill>
                <a:srgbClr val="000000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8369295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4"/>
          <p:cNvSpPr>
            <a:spLocks/>
          </p:cNvSpPr>
          <p:nvPr/>
        </p:nvSpPr>
        <p:spPr bwMode="auto">
          <a:xfrm>
            <a:off x="1331118" y="998935"/>
            <a:ext cx="648124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defTabSz="685800" eaLnBrk="1" hangingPunct="1">
              <a:spcBef>
                <a:spcPct val="0"/>
              </a:spcBef>
              <a:buNone/>
              <a:defRPr/>
            </a:pPr>
            <a:r>
              <a:rPr lang="en-GB" altLang="el-GR" sz="3300" kern="0" dirty="0">
                <a:solidFill>
                  <a:srgbClr val="000000"/>
                </a:solidFill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r>
              <a:rPr lang="en-GB" altLang="el-GR" sz="3300" kern="0" dirty="0">
                <a:solidFill>
                  <a:srgbClr val="000000"/>
                </a:solidFill>
              </a:rPr>
              <a:t>	</a:t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endParaRPr lang="en-GB" altLang="el-GR" sz="3300" kern="0" dirty="0">
              <a:solidFill>
                <a:srgbClr val="0000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0" y="1948070"/>
            <a:ext cx="9014790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25475" indent="-625475" algn="ctr" defTabSz="685800">
              <a:defRPr/>
            </a:pPr>
            <a:r>
              <a:rPr lang="el-GR" sz="3200" dirty="0">
                <a:solidFill>
                  <a:schemeClr val="accent5">
                    <a:lumMod val="25000"/>
                  </a:schemeClr>
                </a:solidFill>
              </a:rPr>
              <a:t>Μεθοδολογικές σταθερές στα Κοινωνικά / Ανθρωπιστικά γνωστικά αντικείμενα</a:t>
            </a:r>
          </a:p>
          <a:p>
            <a:pPr marL="625475" indent="-625475" defTabSz="685800">
              <a:defRPr/>
            </a:pPr>
            <a:endParaRPr lang="el-GR" sz="3600" dirty="0">
              <a:solidFill>
                <a:srgbClr val="3333CC"/>
              </a:solidFill>
            </a:endParaRPr>
          </a:p>
          <a:p>
            <a:pPr marL="625475" indent="-625475" defTabSz="685800">
              <a:defRPr/>
            </a:pPr>
            <a:r>
              <a:rPr lang="el-GR" sz="3600" dirty="0">
                <a:solidFill>
                  <a:srgbClr val="3333CC"/>
                </a:solidFill>
              </a:rPr>
              <a:t>Η Διαλεκτική</a:t>
            </a:r>
          </a:p>
          <a:p>
            <a:pPr marL="625475" indent="-625475" defTabSz="685800">
              <a:defRPr/>
            </a:pPr>
            <a:r>
              <a:rPr lang="el-GR" sz="3600" dirty="0">
                <a:solidFill>
                  <a:srgbClr val="3333CC"/>
                </a:solidFill>
              </a:rPr>
              <a:t>	η συνύπαρξη αντιφάσεων</a:t>
            </a:r>
          </a:p>
          <a:p>
            <a:pPr marL="625475" indent="-625475" defTabSz="685800">
              <a:defRPr/>
            </a:pPr>
            <a:r>
              <a:rPr lang="el-GR" sz="3600" dirty="0">
                <a:solidFill>
                  <a:srgbClr val="3333CC"/>
                </a:solidFill>
              </a:rPr>
              <a:t>		 	η αλληλεξάρτηση αντιθέτων</a:t>
            </a:r>
          </a:p>
          <a:p>
            <a:pPr marL="625475" indent="-625475" defTabSz="685800">
              <a:defRPr/>
            </a:pPr>
            <a:r>
              <a:rPr lang="el-GR" sz="3600" dirty="0">
                <a:solidFill>
                  <a:srgbClr val="3333CC"/>
                </a:solidFill>
              </a:rPr>
              <a:t>			έως την εν τέλει υπέρβασή τους</a:t>
            </a:r>
          </a:p>
          <a:p>
            <a:pPr marL="625475" indent="-625475" defTabSz="685800">
              <a:defRPr/>
            </a:pPr>
            <a:endParaRPr lang="el-GR" sz="3600" dirty="0">
              <a:solidFill>
                <a:srgbClr val="3333CC"/>
              </a:solidFill>
            </a:endParaRPr>
          </a:p>
        </p:txBody>
      </p:sp>
      <p:sp>
        <p:nvSpPr>
          <p:cNvPr id="5" name="Rectangle 4"/>
          <p:cNvSpPr>
            <a:spLocks/>
          </p:cNvSpPr>
          <p:nvPr/>
        </p:nvSpPr>
        <p:spPr bwMode="auto">
          <a:xfrm>
            <a:off x="2136808" y="189310"/>
            <a:ext cx="700719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None/>
              <a:defRPr/>
            </a:pPr>
            <a:r>
              <a:rPr lang="en-GB" altLang="el-GR" sz="3300" kern="0" dirty="0">
                <a:solidFill>
                  <a:srgbClr val="000000"/>
                </a:solidFill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r>
              <a:rPr lang="en-GB" altLang="el-GR" sz="3300" kern="0" dirty="0">
                <a:solidFill>
                  <a:srgbClr val="000000"/>
                </a:solidFill>
              </a:rPr>
              <a:t> </a:t>
            </a:r>
            <a:r>
              <a:rPr lang="el-GR" altLang="el-GR" sz="2400" kern="0" dirty="0">
                <a:solidFill>
                  <a:srgbClr val="009999"/>
                </a:solidFill>
                <a:latin typeface="+mn-lt"/>
              </a:rPr>
              <a:t>ΜΕΘΟΔΟΙ ΕΡΕΥΝΑΣ</a:t>
            </a:r>
            <a:r>
              <a:rPr lang="el-GR" altLang="el-GR" sz="2100" kern="0" dirty="0">
                <a:solidFill>
                  <a:srgbClr val="009999"/>
                </a:solidFill>
                <a:latin typeface="+mn-lt"/>
              </a:rPr>
              <a:t>		</a:t>
            </a:r>
            <a:r>
              <a:rPr lang="el-GR" altLang="el-GR" sz="1800" kern="0" dirty="0">
                <a:solidFill>
                  <a:srgbClr val="009999"/>
                </a:solidFill>
                <a:latin typeface="+mn-lt"/>
              </a:rPr>
              <a:t>1/10/2024</a:t>
            </a:r>
            <a:r>
              <a:rPr lang="en-GB" altLang="el-GR" sz="3300" kern="0" dirty="0">
                <a:solidFill>
                  <a:srgbClr val="000000"/>
                </a:solidFill>
                <a:latin typeface="+mn-lt"/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  <a:latin typeface="+mn-lt"/>
              </a:rPr>
            </a:br>
            <a:endParaRPr lang="en-GB" altLang="el-GR" sz="3300" kern="0" dirty="0">
              <a:solidFill>
                <a:srgbClr val="000000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5178105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4"/>
          <p:cNvSpPr>
            <a:spLocks/>
          </p:cNvSpPr>
          <p:nvPr/>
        </p:nvSpPr>
        <p:spPr bwMode="auto">
          <a:xfrm>
            <a:off x="1331118" y="998935"/>
            <a:ext cx="648124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defTabSz="685800" eaLnBrk="1" hangingPunct="1">
              <a:spcBef>
                <a:spcPct val="0"/>
              </a:spcBef>
              <a:buNone/>
              <a:defRPr/>
            </a:pPr>
            <a:r>
              <a:rPr lang="en-GB" altLang="el-GR" sz="3300" kern="0" dirty="0">
                <a:solidFill>
                  <a:srgbClr val="000000"/>
                </a:solidFill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r>
              <a:rPr lang="en-GB" altLang="el-GR" sz="3300" kern="0" dirty="0">
                <a:solidFill>
                  <a:srgbClr val="000000"/>
                </a:solidFill>
              </a:rPr>
              <a:t>	</a:t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endParaRPr lang="en-GB" altLang="el-GR" sz="3300" kern="0" dirty="0">
              <a:solidFill>
                <a:srgbClr val="0000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0" y="1948070"/>
            <a:ext cx="9144000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25475" indent="-625475" defTabSz="685800">
              <a:defRPr/>
            </a:pPr>
            <a:r>
              <a:rPr lang="el-GR" sz="3200" dirty="0">
                <a:solidFill>
                  <a:schemeClr val="accent5">
                    <a:lumMod val="25000"/>
                  </a:schemeClr>
                </a:solidFill>
              </a:rPr>
              <a:t>				</a:t>
            </a:r>
          </a:p>
          <a:p>
            <a:pPr marL="625475" indent="-625475" defTabSz="685800">
              <a:defRPr/>
            </a:pPr>
            <a:r>
              <a:rPr lang="el-GR" sz="3200" dirty="0">
                <a:solidFill>
                  <a:schemeClr val="accent5">
                    <a:lumMod val="25000"/>
                  </a:schemeClr>
                </a:solidFill>
              </a:rPr>
              <a:t>				</a:t>
            </a:r>
            <a:r>
              <a:rPr lang="el-GR" sz="3600" dirty="0">
                <a:solidFill>
                  <a:srgbClr val="FF0000"/>
                </a:solidFill>
              </a:rPr>
              <a:t>ΤΕΛΟΣ</a:t>
            </a:r>
          </a:p>
          <a:p>
            <a:pPr marL="625475" indent="-625475" defTabSz="685800">
              <a:defRPr/>
            </a:pPr>
            <a:r>
              <a:rPr lang="el-GR" sz="3600" dirty="0">
                <a:solidFill>
                  <a:srgbClr val="FF0000"/>
                </a:solidFill>
              </a:rPr>
              <a:t>						ΠΡΩΤΗΣ</a:t>
            </a:r>
          </a:p>
          <a:p>
            <a:pPr marL="625475" indent="-625475" defTabSz="685800">
              <a:defRPr/>
            </a:pPr>
            <a:r>
              <a:rPr lang="el-GR" sz="3600" dirty="0">
                <a:solidFill>
                  <a:srgbClr val="FF0000"/>
                </a:solidFill>
              </a:rPr>
              <a:t>								ΠΑΡΟΥΣΙΑΣΗΣ</a:t>
            </a:r>
          </a:p>
          <a:p>
            <a:pPr marL="625475" indent="-625475" defTabSz="685800">
              <a:defRPr/>
            </a:pPr>
            <a:endParaRPr lang="el-GR" sz="3600" dirty="0">
              <a:solidFill>
                <a:srgbClr val="3333CC"/>
              </a:solidFill>
            </a:endParaRPr>
          </a:p>
        </p:txBody>
      </p:sp>
      <p:sp>
        <p:nvSpPr>
          <p:cNvPr id="5" name="Rectangle 4"/>
          <p:cNvSpPr>
            <a:spLocks/>
          </p:cNvSpPr>
          <p:nvPr/>
        </p:nvSpPr>
        <p:spPr bwMode="auto">
          <a:xfrm>
            <a:off x="2136808" y="189310"/>
            <a:ext cx="700719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None/>
              <a:defRPr/>
            </a:pPr>
            <a:r>
              <a:rPr lang="en-GB" altLang="el-GR" sz="3300" kern="0" dirty="0">
                <a:solidFill>
                  <a:srgbClr val="000000"/>
                </a:solidFill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r>
              <a:rPr lang="en-GB" altLang="el-GR" sz="3300" kern="0" dirty="0">
                <a:solidFill>
                  <a:srgbClr val="000000"/>
                </a:solidFill>
              </a:rPr>
              <a:t> </a:t>
            </a:r>
            <a:r>
              <a:rPr lang="el-GR" altLang="el-GR" sz="2400" kern="0" dirty="0">
                <a:solidFill>
                  <a:srgbClr val="009999"/>
                </a:solidFill>
                <a:latin typeface="+mn-lt"/>
              </a:rPr>
              <a:t>ΜΕΘΟΔΟΙ ΕΡΕΥΝΑΣ</a:t>
            </a:r>
            <a:r>
              <a:rPr lang="el-GR" altLang="el-GR" sz="2100" kern="0" dirty="0">
                <a:solidFill>
                  <a:srgbClr val="009999"/>
                </a:solidFill>
                <a:latin typeface="+mn-lt"/>
              </a:rPr>
              <a:t>		</a:t>
            </a:r>
            <a:r>
              <a:rPr lang="el-GR" altLang="el-GR" sz="1800" kern="0" dirty="0">
                <a:solidFill>
                  <a:srgbClr val="009999"/>
                </a:solidFill>
                <a:latin typeface="+mn-lt"/>
              </a:rPr>
              <a:t>1/10/2024</a:t>
            </a:r>
            <a:r>
              <a:rPr lang="en-GB" altLang="el-GR" sz="3300" kern="0" dirty="0">
                <a:solidFill>
                  <a:srgbClr val="000000"/>
                </a:solidFill>
                <a:latin typeface="+mn-lt"/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  <a:latin typeface="+mn-lt"/>
              </a:rPr>
            </a:br>
            <a:endParaRPr lang="en-GB" altLang="el-GR" sz="3300" kern="0" dirty="0">
              <a:solidFill>
                <a:srgbClr val="000000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68410691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4"/>
          <p:cNvSpPr>
            <a:spLocks/>
          </p:cNvSpPr>
          <p:nvPr/>
        </p:nvSpPr>
        <p:spPr bwMode="auto">
          <a:xfrm>
            <a:off x="1331118" y="998935"/>
            <a:ext cx="648124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defTabSz="685800" eaLnBrk="1" hangingPunct="1">
              <a:spcBef>
                <a:spcPct val="0"/>
              </a:spcBef>
              <a:buNone/>
              <a:defRPr/>
            </a:pPr>
            <a:r>
              <a:rPr lang="en-GB" altLang="el-GR" sz="3300" kern="0" dirty="0">
                <a:solidFill>
                  <a:srgbClr val="000000"/>
                </a:solidFill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r>
              <a:rPr lang="en-GB" altLang="el-GR" sz="3300" kern="0" dirty="0">
                <a:solidFill>
                  <a:srgbClr val="000000"/>
                </a:solidFill>
              </a:rPr>
              <a:t>	</a:t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endParaRPr lang="en-GB" altLang="el-GR" sz="3300" kern="0" dirty="0">
              <a:solidFill>
                <a:srgbClr val="0000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0" y="2014854"/>
            <a:ext cx="9144000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25475" indent="-625475" algn="ctr" defTabSz="685800">
              <a:defRPr/>
            </a:pPr>
            <a:r>
              <a:rPr lang="el-GR" sz="3200" dirty="0">
                <a:solidFill>
                  <a:schemeClr val="accent5">
                    <a:lumMod val="25000"/>
                  </a:schemeClr>
                </a:solidFill>
              </a:rPr>
              <a:t>Διαφορές Θετικών Επιστημών –</a:t>
            </a:r>
          </a:p>
          <a:p>
            <a:pPr marL="625475" indent="-625475" algn="ctr" defTabSz="685800">
              <a:defRPr/>
            </a:pPr>
            <a:r>
              <a:rPr lang="el-GR" sz="3200" dirty="0">
                <a:solidFill>
                  <a:schemeClr val="accent5">
                    <a:lumMod val="25000"/>
                  </a:schemeClr>
                </a:solidFill>
              </a:rPr>
              <a:t> Κοινωνικών/Ανθρωπιστικών Γνωστικών Πεδίων</a:t>
            </a:r>
          </a:p>
          <a:p>
            <a:pPr marL="625475" indent="-625475" defTabSz="685800">
              <a:defRPr/>
            </a:pPr>
            <a:endParaRPr lang="el-GR" sz="3200" dirty="0">
              <a:solidFill>
                <a:schemeClr val="accent5">
                  <a:lumMod val="25000"/>
                </a:schemeClr>
              </a:solidFill>
            </a:endParaRPr>
          </a:p>
          <a:p>
            <a:pPr marL="625475" indent="-625475" defTabSz="685800">
              <a:defRPr/>
            </a:pPr>
            <a:r>
              <a:rPr lang="el-GR" sz="2400" dirty="0">
                <a:solidFill>
                  <a:srgbClr val="3333CC"/>
                </a:solidFill>
              </a:rPr>
              <a:t>(ι) Σχάση υποκειμένου – αντικειμένου έρευνας/μελέτης</a:t>
            </a:r>
          </a:p>
          <a:p>
            <a:pPr marL="625475" indent="-625475" defTabSz="685800">
              <a:defRPr/>
            </a:pPr>
            <a:endParaRPr lang="el-GR" sz="2400" dirty="0">
              <a:solidFill>
                <a:srgbClr val="3333CC"/>
              </a:solidFill>
            </a:endParaRPr>
          </a:p>
          <a:p>
            <a:pPr marL="625475" indent="-625475" defTabSz="685800">
              <a:defRPr/>
            </a:pPr>
            <a:r>
              <a:rPr lang="el-GR" sz="2400" dirty="0">
                <a:solidFill>
                  <a:srgbClr val="3333CC"/>
                </a:solidFill>
              </a:rPr>
              <a:t>	(</a:t>
            </a:r>
            <a:r>
              <a:rPr lang="el-GR" sz="2400" dirty="0" err="1">
                <a:solidFill>
                  <a:srgbClr val="3333CC"/>
                </a:solidFill>
              </a:rPr>
              <a:t>ιι</a:t>
            </a:r>
            <a:r>
              <a:rPr lang="el-GR" sz="2400" dirty="0">
                <a:solidFill>
                  <a:srgbClr val="3333CC"/>
                </a:solidFill>
              </a:rPr>
              <a:t>) Υποκείμενο και αντικείμενο έρευνας εν δυνάμει (πιθανόν) αλληλοεπηρεάζονται</a:t>
            </a:r>
          </a:p>
          <a:p>
            <a:pPr marL="625475" indent="-625475" defTabSz="685800">
              <a:defRPr/>
            </a:pPr>
            <a:endParaRPr lang="el-GR" sz="2400" dirty="0">
              <a:solidFill>
                <a:srgbClr val="3333CC"/>
              </a:solidFill>
            </a:endParaRPr>
          </a:p>
          <a:p>
            <a:pPr marL="1163638" indent="-1163638" defTabSz="685800">
              <a:defRPr/>
            </a:pPr>
            <a:r>
              <a:rPr lang="el-GR" sz="2400" dirty="0">
                <a:solidFill>
                  <a:srgbClr val="3333CC"/>
                </a:solidFill>
              </a:rPr>
              <a:t>	(</a:t>
            </a:r>
            <a:r>
              <a:rPr lang="el-GR" sz="2400" dirty="0" err="1">
                <a:solidFill>
                  <a:srgbClr val="3333CC"/>
                </a:solidFill>
              </a:rPr>
              <a:t>ιιι</a:t>
            </a:r>
            <a:r>
              <a:rPr lang="el-GR" sz="2400" dirty="0">
                <a:solidFill>
                  <a:srgbClr val="3333CC"/>
                </a:solidFill>
              </a:rPr>
              <a:t>) Το αντικείμενο της έρευνας διαθέτει (σχετική) αυτονομία βούλησης</a:t>
            </a:r>
          </a:p>
          <a:p>
            <a:pPr marL="1700213" defTabSz="685800">
              <a:defRPr/>
            </a:pPr>
            <a:endParaRPr lang="el-GR" sz="2400" dirty="0">
              <a:solidFill>
                <a:srgbClr val="3333CC"/>
              </a:solidFill>
            </a:endParaRPr>
          </a:p>
          <a:p>
            <a:pPr marL="1700213" defTabSz="685800">
              <a:defRPr/>
            </a:pPr>
            <a:r>
              <a:rPr lang="el-GR" sz="2400" dirty="0">
                <a:solidFill>
                  <a:srgbClr val="3333CC"/>
                </a:solidFill>
              </a:rPr>
              <a:t>(</a:t>
            </a:r>
            <a:r>
              <a:rPr lang="el-GR" sz="2400" dirty="0" err="1">
                <a:solidFill>
                  <a:srgbClr val="3333CC"/>
                </a:solidFill>
              </a:rPr>
              <a:t>ιν</a:t>
            </a:r>
            <a:r>
              <a:rPr lang="el-GR" sz="2400" dirty="0">
                <a:solidFill>
                  <a:srgbClr val="3333CC"/>
                </a:solidFill>
              </a:rPr>
              <a:t>) ‘Αδυναμία πειράματος’</a:t>
            </a:r>
          </a:p>
        </p:txBody>
      </p:sp>
      <p:sp>
        <p:nvSpPr>
          <p:cNvPr id="5" name="Rectangle 4"/>
          <p:cNvSpPr>
            <a:spLocks/>
          </p:cNvSpPr>
          <p:nvPr/>
        </p:nvSpPr>
        <p:spPr bwMode="auto">
          <a:xfrm>
            <a:off x="2136808" y="189310"/>
            <a:ext cx="700719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None/>
              <a:defRPr/>
            </a:pPr>
            <a:r>
              <a:rPr lang="en-GB" altLang="el-GR" sz="3300" kern="0" dirty="0">
                <a:solidFill>
                  <a:srgbClr val="000000"/>
                </a:solidFill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r>
              <a:rPr lang="en-GB" altLang="el-GR" sz="3300" kern="0" dirty="0">
                <a:solidFill>
                  <a:srgbClr val="000000"/>
                </a:solidFill>
              </a:rPr>
              <a:t> </a:t>
            </a:r>
            <a:r>
              <a:rPr lang="el-GR" altLang="el-GR" sz="2400" kern="0" dirty="0">
                <a:solidFill>
                  <a:srgbClr val="009999"/>
                </a:solidFill>
                <a:latin typeface="+mn-lt"/>
              </a:rPr>
              <a:t>ΜΕΘΟΔΟΙ ΈΡΕΥΝΑΣ</a:t>
            </a:r>
            <a:r>
              <a:rPr lang="el-GR" altLang="el-GR" sz="2100" kern="0" dirty="0">
                <a:solidFill>
                  <a:srgbClr val="009999"/>
                </a:solidFill>
                <a:latin typeface="+mn-lt"/>
              </a:rPr>
              <a:t>		</a:t>
            </a:r>
            <a:r>
              <a:rPr lang="en-GB" altLang="el-GR" sz="1800" kern="0" dirty="0">
                <a:solidFill>
                  <a:srgbClr val="009999"/>
                </a:solidFill>
                <a:latin typeface="+mn-lt"/>
              </a:rPr>
              <a:t>8</a:t>
            </a:r>
            <a:r>
              <a:rPr lang="el-GR" altLang="el-GR" sz="1800" kern="0" dirty="0">
                <a:solidFill>
                  <a:srgbClr val="009999"/>
                </a:solidFill>
                <a:latin typeface="+mn-lt"/>
              </a:rPr>
              <a:t>/10/2024</a:t>
            </a:r>
            <a:r>
              <a:rPr lang="en-GB" altLang="el-GR" sz="3300" kern="0" dirty="0">
                <a:solidFill>
                  <a:srgbClr val="000000"/>
                </a:solidFill>
                <a:latin typeface="+mn-lt"/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  <a:latin typeface="+mn-lt"/>
              </a:rPr>
            </a:br>
            <a:endParaRPr lang="en-GB" altLang="el-GR" sz="3300" kern="0" dirty="0">
              <a:solidFill>
                <a:srgbClr val="000000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3596947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4"/>
          <p:cNvSpPr>
            <a:spLocks/>
          </p:cNvSpPr>
          <p:nvPr/>
        </p:nvSpPr>
        <p:spPr bwMode="auto">
          <a:xfrm>
            <a:off x="1331118" y="998935"/>
            <a:ext cx="648124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defTabSz="685800" eaLnBrk="1" hangingPunct="1">
              <a:spcBef>
                <a:spcPct val="0"/>
              </a:spcBef>
              <a:buNone/>
              <a:defRPr/>
            </a:pPr>
            <a:r>
              <a:rPr lang="en-GB" altLang="el-GR" sz="3300" kern="0" dirty="0">
                <a:solidFill>
                  <a:srgbClr val="000000"/>
                </a:solidFill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r>
              <a:rPr lang="en-GB" altLang="el-GR" sz="3300" kern="0" dirty="0">
                <a:solidFill>
                  <a:srgbClr val="000000"/>
                </a:solidFill>
              </a:rPr>
              <a:t>	</a:t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endParaRPr lang="en-GB" altLang="el-GR" sz="3300" kern="0" dirty="0">
              <a:solidFill>
                <a:srgbClr val="0000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0" y="1948070"/>
            <a:ext cx="9014790" cy="37240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25475" indent="-625475" algn="ctr" defTabSz="685800">
              <a:defRPr/>
            </a:pPr>
            <a:r>
              <a:rPr lang="el-GR" sz="2800" dirty="0">
                <a:solidFill>
                  <a:schemeClr val="accent5">
                    <a:lumMod val="25000"/>
                  </a:schemeClr>
                </a:solidFill>
              </a:rPr>
              <a:t>Μεθοδολογικές σταθερές στα Κοινωνικά / Ανθρωπιστικά γνωστικά αντικείμενα</a:t>
            </a:r>
          </a:p>
          <a:p>
            <a:pPr marL="625475" indent="-625475" algn="ctr" defTabSz="685800">
              <a:defRPr/>
            </a:pPr>
            <a:endParaRPr lang="el-GR" sz="3600" dirty="0">
              <a:solidFill>
                <a:srgbClr val="3333CC"/>
              </a:solidFill>
            </a:endParaRPr>
          </a:p>
          <a:p>
            <a:pPr marL="625475" indent="-625475" algn="ctr" defTabSz="685800">
              <a:defRPr/>
            </a:pPr>
            <a:endParaRPr lang="el-GR" sz="3600" dirty="0">
              <a:solidFill>
                <a:srgbClr val="3333CC"/>
              </a:solidFill>
            </a:endParaRPr>
          </a:p>
          <a:p>
            <a:pPr marL="625475" indent="-625475" algn="ctr" defTabSz="685800">
              <a:defRPr/>
            </a:pPr>
            <a:r>
              <a:rPr lang="el-GR" sz="3200" dirty="0">
                <a:solidFill>
                  <a:srgbClr val="3333CC"/>
                </a:solidFill>
              </a:rPr>
              <a:t>Προσδιορισμός τάξης μεγέθους,</a:t>
            </a:r>
          </a:p>
          <a:p>
            <a:pPr marL="625475" indent="-625475" algn="ctr" defTabSz="685800">
              <a:defRPr/>
            </a:pPr>
            <a:r>
              <a:rPr lang="el-GR" sz="3200" dirty="0">
                <a:solidFill>
                  <a:srgbClr val="3333CC"/>
                </a:solidFill>
              </a:rPr>
              <a:t>τάσης εξέλιξης</a:t>
            </a:r>
          </a:p>
          <a:p>
            <a:pPr marL="625475" indent="-625475" defTabSz="685800">
              <a:defRPr/>
            </a:pPr>
            <a:endParaRPr lang="el-GR" sz="3600" dirty="0">
              <a:solidFill>
                <a:srgbClr val="3333CC"/>
              </a:solidFill>
            </a:endParaRPr>
          </a:p>
        </p:txBody>
      </p:sp>
      <p:sp>
        <p:nvSpPr>
          <p:cNvPr id="5" name="Rectangle 4"/>
          <p:cNvSpPr>
            <a:spLocks/>
          </p:cNvSpPr>
          <p:nvPr/>
        </p:nvSpPr>
        <p:spPr bwMode="auto">
          <a:xfrm>
            <a:off x="2136808" y="189310"/>
            <a:ext cx="700719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None/>
              <a:defRPr/>
            </a:pPr>
            <a:r>
              <a:rPr lang="en-GB" altLang="el-GR" sz="3300" kern="0" dirty="0">
                <a:solidFill>
                  <a:srgbClr val="000000"/>
                </a:solidFill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r>
              <a:rPr lang="en-GB" altLang="el-GR" sz="3300" kern="0" dirty="0">
                <a:solidFill>
                  <a:srgbClr val="000000"/>
                </a:solidFill>
              </a:rPr>
              <a:t> </a:t>
            </a:r>
            <a:r>
              <a:rPr lang="el-GR" altLang="el-GR" sz="2400" kern="0" dirty="0">
                <a:solidFill>
                  <a:srgbClr val="009999"/>
                </a:solidFill>
                <a:latin typeface="+mn-lt"/>
              </a:rPr>
              <a:t>ΜΕΘΟΔΟΙ ΕΡΕΥΝΑΣ</a:t>
            </a:r>
            <a:r>
              <a:rPr lang="el-GR" altLang="el-GR" sz="2100" kern="0" dirty="0">
                <a:solidFill>
                  <a:srgbClr val="009999"/>
                </a:solidFill>
                <a:latin typeface="+mn-lt"/>
              </a:rPr>
              <a:t>		</a:t>
            </a:r>
            <a:r>
              <a:rPr lang="en-US" altLang="el-GR" sz="1800" kern="0" dirty="0">
                <a:solidFill>
                  <a:srgbClr val="009999"/>
                </a:solidFill>
                <a:latin typeface="+mn-lt"/>
              </a:rPr>
              <a:t>8</a:t>
            </a:r>
            <a:r>
              <a:rPr lang="el-GR" altLang="el-GR" sz="1800" kern="0" dirty="0">
                <a:solidFill>
                  <a:srgbClr val="009999"/>
                </a:solidFill>
                <a:latin typeface="+mn-lt"/>
              </a:rPr>
              <a:t>/</a:t>
            </a:r>
            <a:r>
              <a:rPr lang="en-GB" altLang="el-GR" sz="1800" kern="0" dirty="0">
                <a:solidFill>
                  <a:srgbClr val="009999"/>
                </a:solidFill>
                <a:latin typeface="+mn-lt"/>
              </a:rPr>
              <a:t>10</a:t>
            </a:r>
            <a:r>
              <a:rPr lang="el-GR" altLang="el-GR" sz="1800" kern="0" dirty="0">
                <a:solidFill>
                  <a:srgbClr val="009999"/>
                </a:solidFill>
                <a:latin typeface="+mn-lt"/>
              </a:rPr>
              <a:t>/202</a:t>
            </a:r>
            <a:r>
              <a:rPr lang="en-US" altLang="el-GR" sz="1800" kern="0" dirty="0">
                <a:solidFill>
                  <a:srgbClr val="009999"/>
                </a:solidFill>
                <a:latin typeface="+mn-lt"/>
              </a:rPr>
              <a:t>4</a:t>
            </a:r>
            <a:r>
              <a:rPr lang="en-GB" altLang="el-GR" sz="3300" kern="0" dirty="0">
                <a:solidFill>
                  <a:srgbClr val="000000"/>
                </a:solidFill>
                <a:latin typeface="+mn-lt"/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  <a:latin typeface="+mn-lt"/>
              </a:rPr>
            </a:br>
            <a:endParaRPr lang="en-GB" altLang="el-GR" sz="3300" kern="0" dirty="0">
              <a:solidFill>
                <a:srgbClr val="000000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6381051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4"/>
          <p:cNvSpPr>
            <a:spLocks/>
          </p:cNvSpPr>
          <p:nvPr/>
        </p:nvSpPr>
        <p:spPr bwMode="auto">
          <a:xfrm>
            <a:off x="1331118" y="998935"/>
            <a:ext cx="648124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/>
            </a:r>
            <a:b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</a:br>
            <a: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>	</a:t>
            </a:r>
            <a:b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</a:br>
            <a:endParaRPr kumimoji="0" lang="en-GB" altLang="el-GR" sz="33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98868" y="2615217"/>
            <a:ext cx="817164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25475" marR="0" lvl="0" indent="-625475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l-GR" sz="3200" b="0" i="0" u="none" strike="noStrike" kern="1200" cap="none" spc="0" normalizeH="0" baseline="0" noProof="0" dirty="0">
                <a:ln>
                  <a:noFill/>
                </a:ln>
                <a:solidFill>
                  <a:srgbClr val="3333CC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Συναρτησιακή μη αιτιακή σχέση και</a:t>
            </a:r>
          </a:p>
          <a:p>
            <a:pPr marL="625475" marR="0" lvl="0" indent="-625475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l-GR" sz="3200" b="0" i="0" u="none" strike="noStrike" kern="1200" cap="none" spc="0" normalizeH="0" baseline="0" noProof="0" dirty="0">
              <a:ln>
                <a:noFill/>
              </a:ln>
              <a:solidFill>
                <a:srgbClr val="3333CC"/>
              </a:solidFill>
              <a:effectLst/>
              <a:uLnTx/>
              <a:uFillTx/>
              <a:latin typeface="Tahoma"/>
              <a:ea typeface="+mn-ea"/>
              <a:cs typeface="+mn-cs"/>
            </a:endParaRPr>
          </a:p>
          <a:p>
            <a:pPr marL="625475" marR="0" lvl="0" indent="-625475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l-GR" sz="3200" b="0" i="0" u="none" strike="noStrike" kern="1200" cap="none" spc="0" normalizeH="0" baseline="0" noProof="0" dirty="0">
                <a:ln>
                  <a:noFill/>
                </a:ln>
                <a:solidFill>
                  <a:srgbClr val="3333CC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			Αιτιακή (συναρτησιακή) σχέση</a:t>
            </a:r>
            <a:endParaRPr kumimoji="0" lang="el-GR" sz="3200" b="0" i="1" u="none" strike="noStrike" kern="1200" cap="none" spc="0" normalizeH="0" baseline="0" noProof="0" dirty="0">
              <a:ln>
                <a:noFill/>
              </a:ln>
              <a:solidFill>
                <a:srgbClr val="00E4A8">
                  <a:lumMod val="50000"/>
                </a:srgbClr>
              </a:solidFill>
              <a:effectLst/>
              <a:uLnTx/>
              <a:uFillTx/>
              <a:latin typeface="Tahoma"/>
              <a:ea typeface="+mn-ea"/>
              <a:cs typeface="+mn-cs"/>
            </a:endParaRPr>
          </a:p>
        </p:txBody>
      </p:sp>
      <p:sp>
        <p:nvSpPr>
          <p:cNvPr id="6" name="Rectangle 4"/>
          <p:cNvSpPr>
            <a:spLocks/>
          </p:cNvSpPr>
          <p:nvPr/>
        </p:nvSpPr>
        <p:spPr bwMode="auto">
          <a:xfrm>
            <a:off x="2136808" y="189310"/>
            <a:ext cx="700719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None/>
              <a:defRPr/>
            </a:pPr>
            <a:r>
              <a:rPr lang="en-GB" altLang="el-GR" sz="3300" kern="0" dirty="0">
                <a:solidFill>
                  <a:srgbClr val="000000"/>
                </a:solidFill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r>
              <a:rPr lang="en-GB" altLang="el-GR" sz="3300" kern="0" dirty="0">
                <a:solidFill>
                  <a:srgbClr val="000000"/>
                </a:solidFill>
              </a:rPr>
              <a:t> </a:t>
            </a:r>
            <a:r>
              <a:rPr lang="el-GR" altLang="el-GR" sz="2400" kern="0" dirty="0">
                <a:solidFill>
                  <a:srgbClr val="009999"/>
                </a:solidFill>
                <a:latin typeface="+mn-lt"/>
              </a:rPr>
              <a:t>ΜΕΘΟΔΟΙ ΕΡΕΥΝΑΣ</a:t>
            </a:r>
            <a:r>
              <a:rPr lang="el-GR" altLang="el-GR" sz="2100" kern="0" dirty="0">
                <a:solidFill>
                  <a:srgbClr val="009999"/>
                </a:solidFill>
                <a:latin typeface="+mn-lt"/>
              </a:rPr>
              <a:t>		</a:t>
            </a:r>
            <a:r>
              <a:rPr lang="en-US" altLang="el-GR" sz="1800" kern="0" dirty="0">
                <a:solidFill>
                  <a:srgbClr val="009999"/>
                </a:solidFill>
                <a:latin typeface="+mn-lt"/>
              </a:rPr>
              <a:t>8</a:t>
            </a:r>
            <a:r>
              <a:rPr lang="el-GR" altLang="el-GR" sz="1800" kern="0" dirty="0">
                <a:solidFill>
                  <a:srgbClr val="009999"/>
                </a:solidFill>
                <a:latin typeface="+mn-lt"/>
              </a:rPr>
              <a:t>/</a:t>
            </a:r>
            <a:r>
              <a:rPr lang="en-GB" altLang="el-GR" sz="1800" kern="0" dirty="0">
                <a:solidFill>
                  <a:srgbClr val="009999"/>
                </a:solidFill>
                <a:latin typeface="+mn-lt"/>
              </a:rPr>
              <a:t>10</a:t>
            </a:r>
            <a:r>
              <a:rPr lang="el-GR" altLang="el-GR" sz="1800" kern="0" dirty="0">
                <a:solidFill>
                  <a:srgbClr val="009999"/>
                </a:solidFill>
                <a:latin typeface="+mn-lt"/>
              </a:rPr>
              <a:t>/202</a:t>
            </a:r>
            <a:r>
              <a:rPr lang="en-US" altLang="el-GR" sz="1800" kern="0" dirty="0">
                <a:solidFill>
                  <a:srgbClr val="009999"/>
                </a:solidFill>
                <a:latin typeface="+mn-lt"/>
              </a:rPr>
              <a:t>4</a:t>
            </a:r>
            <a:r>
              <a:rPr lang="en-GB" altLang="el-GR" sz="3300" kern="0" dirty="0">
                <a:solidFill>
                  <a:srgbClr val="000000"/>
                </a:solidFill>
                <a:latin typeface="+mn-lt"/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  <a:latin typeface="+mn-lt"/>
              </a:rPr>
            </a:br>
            <a:endParaRPr lang="en-GB" altLang="el-GR" sz="3300" kern="0" dirty="0">
              <a:solidFill>
                <a:srgbClr val="000000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42916679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4"/>
          <p:cNvSpPr>
            <a:spLocks/>
          </p:cNvSpPr>
          <p:nvPr/>
        </p:nvSpPr>
        <p:spPr bwMode="auto">
          <a:xfrm>
            <a:off x="1331118" y="998935"/>
            <a:ext cx="648124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/>
            </a:r>
            <a:b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</a:br>
            <a: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>	</a:t>
            </a:r>
            <a:b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</a:br>
            <a:endParaRPr kumimoji="0" lang="en-GB" altLang="el-GR" sz="33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2" name="Οβάλ 1">
            <a:extLst>
              <a:ext uri="{FF2B5EF4-FFF2-40B4-BE49-F238E27FC236}">
                <a16:creationId xmlns:a16="http://schemas.microsoft.com/office/drawing/2014/main" id="{61BF618F-2285-49B3-ABD9-B220D087919F}"/>
              </a:ext>
            </a:extLst>
          </p:cNvPr>
          <p:cNvSpPr/>
          <p:nvPr/>
        </p:nvSpPr>
        <p:spPr>
          <a:xfrm>
            <a:off x="2136808" y="2202427"/>
            <a:ext cx="4735939" cy="416887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6434DC0-9CC4-40DE-9713-1768000BCB21}"/>
              </a:ext>
            </a:extLst>
          </p:cNvPr>
          <p:cNvSpPr txBox="1"/>
          <p:nvPr/>
        </p:nvSpPr>
        <p:spPr>
          <a:xfrm>
            <a:off x="3604403" y="5295329"/>
            <a:ext cx="211300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l-GR" sz="1600" dirty="0">
                <a:solidFill>
                  <a:srgbClr val="3333CC"/>
                </a:solidFill>
              </a:rPr>
              <a:t>Συναρτησιακή σχέση</a:t>
            </a:r>
          </a:p>
        </p:txBody>
      </p:sp>
      <p:sp>
        <p:nvSpPr>
          <p:cNvPr id="6" name="Οβάλ 5">
            <a:extLst>
              <a:ext uri="{FF2B5EF4-FFF2-40B4-BE49-F238E27FC236}">
                <a16:creationId xmlns:a16="http://schemas.microsoft.com/office/drawing/2014/main" id="{06A1BB67-ABFF-492C-9B74-3991F4DE3AD2}"/>
              </a:ext>
            </a:extLst>
          </p:cNvPr>
          <p:cNvSpPr/>
          <p:nvPr/>
        </p:nvSpPr>
        <p:spPr>
          <a:xfrm>
            <a:off x="2428569" y="3116826"/>
            <a:ext cx="4070554" cy="1602658"/>
          </a:xfrm>
          <a:prstGeom prst="ellipse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6581B50-F5F6-4687-A245-45C78EC16C52}"/>
              </a:ext>
            </a:extLst>
          </p:cNvPr>
          <p:cNvSpPr txBox="1"/>
          <p:nvPr/>
        </p:nvSpPr>
        <p:spPr>
          <a:xfrm>
            <a:off x="3805274" y="4286865"/>
            <a:ext cx="155311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l-GR" sz="1600" dirty="0">
                <a:solidFill>
                  <a:srgbClr val="3333CC"/>
                </a:solidFill>
              </a:rPr>
              <a:t>Αιτιακή σχέση</a:t>
            </a:r>
          </a:p>
        </p:txBody>
      </p:sp>
      <p:sp>
        <p:nvSpPr>
          <p:cNvPr id="9" name="Rectangle 4"/>
          <p:cNvSpPr>
            <a:spLocks/>
          </p:cNvSpPr>
          <p:nvPr/>
        </p:nvSpPr>
        <p:spPr bwMode="auto">
          <a:xfrm>
            <a:off x="2136808" y="189310"/>
            <a:ext cx="700719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None/>
              <a:defRPr/>
            </a:pPr>
            <a:r>
              <a:rPr lang="en-GB" altLang="el-GR" sz="3300" kern="0" dirty="0">
                <a:solidFill>
                  <a:srgbClr val="000000"/>
                </a:solidFill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r>
              <a:rPr lang="en-GB" altLang="el-GR" sz="3300" kern="0" dirty="0">
                <a:solidFill>
                  <a:srgbClr val="000000"/>
                </a:solidFill>
              </a:rPr>
              <a:t> </a:t>
            </a:r>
            <a:r>
              <a:rPr lang="el-GR" altLang="el-GR" sz="2400" kern="0" dirty="0">
                <a:solidFill>
                  <a:srgbClr val="009999"/>
                </a:solidFill>
                <a:latin typeface="+mn-lt"/>
              </a:rPr>
              <a:t>ΜΕΘΟΔΟΙ ΕΡΕΥΝΑΣ</a:t>
            </a:r>
            <a:r>
              <a:rPr lang="el-GR" altLang="el-GR" sz="2100" kern="0" dirty="0">
                <a:solidFill>
                  <a:srgbClr val="009999"/>
                </a:solidFill>
                <a:latin typeface="+mn-lt"/>
              </a:rPr>
              <a:t>		</a:t>
            </a:r>
            <a:r>
              <a:rPr lang="en-US" altLang="el-GR" sz="1800" kern="0" dirty="0">
                <a:solidFill>
                  <a:srgbClr val="009999"/>
                </a:solidFill>
                <a:latin typeface="+mn-lt"/>
              </a:rPr>
              <a:t>8</a:t>
            </a:r>
            <a:r>
              <a:rPr lang="el-GR" altLang="el-GR" sz="1800" kern="0" dirty="0">
                <a:solidFill>
                  <a:srgbClr val="009999"/>
                </a:solidFill>
                <a:latin typeface="+mn-lt"/>
              </a:rPr>
              <a:t>/</a:t>
            </a:r>
            <a:r>
              <a:rPr lang="en-GB" altLang="el-GR" sz="1800" kern="0" dirty="0">
                <a:solidFill>
                  <a:srgbClr val="009999"/>
                </a:solidFill>
                <a:latin typeface="+mn-lt"/>
              </a:rPr>
              <a:t>10</a:t>
            </a:r>
            <a:r>
              <a:rPr lang="el-GR" altLang="el-GR" sz="1800" kern="0" dirty="0">
                <a:solidFill>
                  <a:srgbClr val="009999"/>
                </a:solidFill>
                <a:latin typeface="+mn-lt"/>
              </a:rPr>
              <a:t>/202</a:t>
            </a:r>
            <a:r>
              <a:rPr lang="en-US" altLang="el-GR" sz="1800" kern="0" dirty="0">
                <a:solidFill>
                  <a:srgbClr val="009999"/>
                </a:solidFill>
                <a:latin typeface="+mn-lt"/>
              </a:rPr>
              <a:t>4</a:t>
            </a:r>
            <a:r>
              <a:rPr lang="en-GB" altLang="el-GR" sz="3300" kern="0" dirty="0">
                <a:solidFill>
                  <a:srgbClr val="000000"/>
                </a:solidFill>
                <a:latin typeface="+mn-lt"/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  <a:latin typeface="+mn-lt"/>
              </a:rPr>
            </a:br>
            <a:endParaRPr lang="en-GB" altLang="el-GR" sz="3300" kern="0" dirty="0">
              <a:solidFill>
                <a:srgbClr val="000000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4495018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4"/>
          <p:cNvSpPr>
            <a:spLocks/>
          </p:cNvSpPr>
          <p:nvPr/>
        </p:nvSpPr>
        <p:spPr bwMode="auto">
          <a:xfrm>
            <a:off x="1331118" y="998935"/>
            <a:ext cx="648124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defTabSz="685800" eaLnBrk="1" hangingPunct="1">
              <a:spcBef>
                <a:spcPct val="0"/>
              </a:spcBef>
              <a:buNone/>
              <a:defRPr/>
            </a:pPr>
            <a:r>
              <a:rPr lang="en-GB" altLang="el-GR" sz="3300" kern="0" dirty="0">
                <a:solidFill>
                  <a:srgbClr val="000000"/>
                </a:solidFill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r>
              <a:rPr lang="en-GB" altLang="el-GR" sz="3300" kern="0" dirty="0">
                <a:solidFill>
                  <a:srgbClr val="000000"/>
                </a:solidFill>
              </a:rPr>
              <a:t>	</a:t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endParaRPr lang="en-GB" altLang="el-GR" sz="3300" kern="0" dirty="0">
              <a:solidFill>
                <a:srgbClr val="0000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0" y="2014854"/>
            <a:ext cx="8733568" cy="51398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25475" indent="-625475" defTabSz="685800">
              <a:defRPr/>
            </a:pPr>
            <a:endParaRPr lang="en-US" sz="3200" dirty="0">
              <a:solidFill>
                <a:schemeClr val="accent5">
                  <a:lumMod val="25000"/>
                </a:schemeClr>
              </a:solidFill>
            </a:endParaRPr>
          </a:p>
          <a:p>
            <a:pPr marL="625475" indent="-625475" algn="ctr" defTabSz="685800">
              <a:defRPr/>
            </a:pPr>
            <a:r>
              <a:rPr lang="en-US" sz="4400" dirty="0" err="1">
                <a:solidFill>
                  <a:srgbClr val="3333CC"/>
                </a:solidFill>
                <a:latin typeface="Tahoma"/>
              </a:rPr>
              <a:t>Sublata</a:t>
            </a:r>
            <a:r>
              <a:rPr lang="en-US" sz="4400" dirty="0">
                <a:solidFill>
                  <a:srgbClr val="3333CC"/>
                </a:solidFill>
                <a:latin typeface="Tahoma"/>
              </a:rPr>
              <a:t> causa </a:t>
            </a:r>
            <a:r>
              <a:rPr lang="en-US" sz="4400" dirty="0" err="1">
                <a:solidFill>
                  <a:srgbClr val="3333CC"/>
                </a:solidFill>
                <a:latin typeface="Tahoma"/>
              </a:rPr>
              <a:t>tollitur</a:t>
            </a:r>
            <a:r>
              <a:rPr lang="en-US" sz="4400" dirty="0">
                <a:solidFill>
                  <a:srgbClr val="3333CC"/>
                </a:solidFill>
                <a:latin typeface="Tahoma"/>
              </a:rPr>
              <a:t> </a:t>
            </a:r>
            <a:r>
              <a:rPr lang="en-US" sz="4400" dirty="0" err="1">
                <a:solidFill>
                  <a:srgbClr val="3333CC"/>
                </a:solidFill>
                <a:latin typeface="Tahoma"/>
              </a:rPr>
              <a:t>effectus</a:t>
            </a:r>
            <a:endParaRPr lang="en-US" sz="4400" dirty="0">
              <a:solidFill>
                <a:srgbClr val="3333CC"/>
              </a:solidFill>
              <a:latin typeface="Tahoma"/>
            </a:endParaRPr>
          </a:p>
          <a:p>
            <a:pPr marL="625475" indent="-625475" algn="ctr" defTabSz="685800">
              <a:defRPr/>
            </a:pPr>
            <a:r>
              <a:rPr lang="en-US" sz="2400" dirty="0" err="1">
                <a:solidFill>
                  <a:srgbClr val="3333CC"/>
                </a:solidFill>
              </a:rPr>
              <a:t>Subita</a:t>
            </a:r>
            <a:r>
              <a:rPr lang="en-US" sz="2400" dirty="0">
                <a:solidFill>
                  <a:srgbClr val="3333CC"/>
                </a:solidFill>
              </a:rPr>
              <a:t> causa, </a:t>
            </a:r>
            <a:r>
              <a:rPr lang="en-US" sz="2400" dirty="0" err="1">
                <a:solidFill>
                  <a:srgbClr val="3333CC"/>
                </a:solidFill>
              </a:rPr>
              <a:t>fellitur</a:t>
            </a:r>
            <a:r>
              <a:rPr lang="en-US" sz="2400" dirty="0">
                <a:solidFill>
                  <a:srgbClr val="3333CC"/>
                </a:solidFill>
              </a:rPr>
              <a:t> </a:t>
            </a:r>
            <a:r>
              <a:rPr lang="en-US" sz="2400" dirty="0" err="1">
                <a:solidFill>
                  <a:srgbClr val="3333CC"/>
                </a:solidFill>
              </a:rPr>
              <a:t>offectue</a:t>
            </a:r>
            <a:endParaRPr lang="en-US" sz="2400" dirty="0">
              <a:solidFill>
                <a:srgbClr val="3333CC"/>
              </a:solidFill>
            </a:endParaRPr>
          </a:p>
          <a:p>
            <a:pPr marL="625475" indent="-625475" algn="ctr" defTabSz="685800">
              <a:defRPr/>
            </a:pPr>
            <a:r>
              <a:rPr lang="en-US" sz="2400" dirty="0">
                <a:solidFill>
                  <a:srgbClr val="3333CC"/>
                </a:solidFill>
              </a:rPr>
              <a:t>(</a:t>
            </a:r>
            <a:r>
              <a:rPr lang="el-GR" sz="2400" dirty="0" err="1">
                <a:solidFill>
                  <a:srgbClr val="3333CC"/>
                </a:solidFill>
              </a:rPr>
              <a:t>Αρθείσης</a:t>
            </a:r>
            <a:r>
              <a:rPr lang="el-GR" sz="2400" dirty="0">
                <a:solidFill>
                  <a:srgbClr val="3333CC"/>
                </a:solidFill>
              </a:rPr>
              <a:t> της αιτίας, αίρεται το αποτέλεσμα)</a:t>
            </a:r>
            <a:endParaRPr lang="en-US" sz="2400" dirty="0">
              <a:solidFill>
                <a:srgbClr val="3333CC"/>
              </a:solidFill>
              <a:latin typeface="Tahoma"/>
            </a:endParaRPr>
          </a:p>
          <a:p>
            <a:pPr marL="625475" indent="-625475" algn="ctr" defTabSz="685800">
              <a:defRPr/>
            </a:pPr>
            <a:endParaRPr lang="en-US" sz="2400" dirty="0">
              <a:solidFill>
                <a:srgbClr val="3333CC"/>
              </a:solidFill>
              <a:latin typeface="Tahoma"/>
            </a:endParaRPr>
          </a:p>
          <a:p>
            <a:pPr marL="625475" indent="-625475" algn="just" defTabSz="685800">
              <a:defRPr/>
            </a:pPr>
            <a:r>
              <a:rPr lang="en-US" sz="4400" dirty="0">
                <a:solidFill>
                  <a:srgbClr val="3333CC"/>
                </a:solidFill>
                <a:latin typeface="Tahoma"/>
              </a:rPr>
              <a:t>Correlation is not causation</a:t>
            </a:r>
          </a:p>
          <a:p>
            <a:pPr marL="625475" indent="-625475" algn="r" defTabSz="685800">
              <a:defRPr/>
            </a:pPr>
            <a:endParaRPr lang="en-US" sz="4400" dirty="0">
              <a:solidFill>
                <a:srgbClr val="3333CC"/>
              </a:solidFill>
              <a:latin typeface="Tahoma"/>
            </a:endParaRPr>
          </a:p>
          <a:p>
            <a:pPr marL="625475" indent="-625475" algn="r" defTabSz="685800">
              <a:defRPr/>
            </a:pPr>
            <a:r>
              <a:rPr lang="en-US" sz="4400" dirty="0" err="1">
                <a:solidFill>
                  <a:srgbClr val="3333CC"/>
                </a:solidFill>
                <a:latin typeface="Tahoma"/>
              </a:rPr>
              <a:t>Comparaison</a:t>
            </a:r>
            <a:r>
              <a:rPr lang="en-US" sz="4400" dirty="0">
                <a:solidFill>
                  <a:srgbClr val="3333CC"/>
                </a:solidFill>
                <a:latin typeface="Tahoma"/>
              </a:rPr>
              <a:t> </a:t>
            </a:r>
            <a:r>
              <a:rPr lang="en-US" sz="4400" dirty="0" err="1">
                <a:solidFill>
                  <a:srgbClr val="3333CC"/>
                </a:solidFill>
                <a:latin typeface="Tahoma"/>
              </a:rPr>
              <a:t>n’est</a:t>
            </a:r>
            <a:r>
              <a:rPr lang="en-US" sz="4400" dirty="0">
                <a:solidFill>
                  <a:srgbClr val="3333CC"/>
                </a:solidFill>
                <a:latin typeface="Tahoma"/>
              </a:rPr>
              <a:t> pas raison</a:t>
            </a:r>
          </a:p>
          <a:p>
            <a:pPr marL="625475" indent="-625475" algn="r" defTabSz="685800">
              <a:defRPr/>
            </a:pPr>
            <a:endParaRPr lang="el-GR" sz="4800" dirty="0">
              <a:solidFill>
                <a:srgbClr val="002060"/>
              </a:solidFill>
            </a:endParaRPr>
          </a:p>
        </p:txBody>
      </p:sp>
      <p:sp>
        <p:nvSpPr>
          <p:cNvPr id="5" name="Rectangle 4"/>
          <p:cNvSpPr>
            <a:spLocks/>
          </p:cNvSpPr>
          <p:nvPr/>
        </p:nvSpPr>
        <p:spPr bwMode="auto">
          <a:xfrm>
            <a:off x="2136808" y="189310"/>
            <a:ext cx="700719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None/>
              <a:defRPr/>
            </a:pPr>
            <a:r>
              <a:rPr lang="en-GB" altLang="el-GR" sz="3300" kern="0" dirty="0">
                <a:solidFill>
                  <a:srgbClr val="000000"/>
                </a:solidFill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r>
              <a:rPr lang="en-GB" altLang="el-GR" sz="3300" kern="0" dirty="0">
                <a:solidFill>
                  <a:srgbClr val="000000"/>
                </a:solidFill>
              </a:rPr>
              <a:t> </a:t>
            </a:r>
            <a:r>
              <a:rPr lang="el-GR" altLang="el-GR" sz="2400" kern="0" dirty="0">
                <a:solidFill>
                  <a:srgbClr val="009999"/>
                </a:solidFill>
                <a:latin typeface="+mn-lt"/>
              </a:rPr>
              <a:t>ΜΕΘΟΔΟΙ ΈΡΕΥΝΑΣ</a:t>
            </a:r>
            <a:r>
              <a:rPr lang="el-GR" altLang="el-GR" sz="2100" kern="0" dirty="0">
                <a:solidFill>
                  <a:srgbClr val="009999"/>
                </a:solidFill>
                <a:latin typeface="+mn-lt"/>
              </a:rPr>
              <a:t>		</a:t>
            </a:r>
            <a:r>
              <a:rPr lang="en-US" altLang="el-GR" sz="1800" kern="0" dirty="0">
                <a:solidFill>
                  <a:srgbClr val="009999"/>
                </a:solidFill>
                <a:latin typeface="+mn-lt"/>
              </a:rPr>
              <a:t>8</a:t>
            </a:r>
            <a:r>
              <a:rPr lang="el-GR" altLang="el-GR" sz="1800" kern="0" dirty="0" smtClean="0">
                <a:solidFill>
                  <a:srgbClr val="009999"/>
                </a:solidFill>
                <a:latin typeface="+mn-lt"/>
              </a:rPr>
              <a:t>/</a:t>
            </a:r>
            <a:r>
              <a:rPr lang="en-GB" altLang="el-GR" sz="1800" kern="0" dirty="0">
                <a:solidFill>
                  <a:srgbClr val="009999"/>
                </a:solidFill>
                <a:latin typeface="+mn-lt"/>
              </a:rPr>
              <a:t>10</a:t>
            </a:r>
            <a:r>
              <a:rPr lang="el-GR" altLang="el-GR" sz="1800" kern="0" dirty="0">
                <a:solidFill>
                  <a:srgbClr val="009999"/>
                </a:solidFill>
                <a:latin typeface="+mn-lt"/>
              </a:rPr>
              <a:t>/202</a:t>
            </a:r>
            <a:r>
              <a:rPr lang="en-GB" altLang="el-GR" sz="1800" kern="0" dirty="0">
                <a:solidFill>
                  <a:srgbClr val="009999"/>
                </a:solidFill>
                <a:latin typeface="+mn-lt"/>
              </a:rPr>
              <a:t>4</a:t>
            </a:r>
            <a:r>
              <a:rPr lang="en-GB" altLang="el-GR" sz="3300" kern="0" dirty="0">
                <a:solidFill>
                  <a:srgbClr val="000000"/>
                </a:solidFill>
                <a:latin typeface="+mn-lt"/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  <a:latin typeface="+mn-lt"/>
              </a:rPr>
            </a:br>
            <a:endParaRPr lang="en-GB" altLang="el-GR" sz="3300" kern="0" dirty="0">
              <a:solidFill>
                <a:srgbClr val="000000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6321943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4"/>
          <p:cNvSpPr>
            <a:spLocks/>
          </p:cNvSpPr>
          <p:nvPr/>
        </p:nvSpPr>
        <p:spPr bwMode="auto">
          <a:xfrm>
            <a:off x="1331118" y="998935"/>
            <a:ext cx="648124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/>
            </a:r>
            <a:b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</a:br>
            <a: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>	</a:t>
            </a:r>
            <a:b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</a:br>
            <a:endParaRPr kumimoji="0" lang="en-GB" altLang="el-GR" sz="33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98868" y="2615217"/>
            <a:ext cx="8171645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25475" marR="0" lvl="0" indent="-625475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l-GR" sz="3200" b="0" i="0" u="none" strike="noStrike" kern="1200" cap="none" spc="0" normalizeH="0" baseline="0" noProof="0" dirty="0">
                <a:ln>
                  <a:noFill/>
                </a:ln>
                <a:solidFill>
                  <a:srgbClr val="3333CC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Στις θετικές επιστήμες οι συναρτησιακές σχέσεις τείνουν να είναι και </a:t>
            </a:r>
            <a:r>
              <a:rPr kumimoji="0" lang="el-GR" sz="3200" b="0" i="0" u="none" strike="noStrike" kern="1200" cap="none" spc="0" normalizeH="0" baseline="0" noProof="0" dirty="0" err="1">
                <a:ln>
                  <a:noFill/>
                </a:ln>
                <a:solidFill>
                  <a:srgbClr val="3333CC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αιτιακές</a:t>
            </a:r>
            <a:endParaRPr kumimoji="0" lang="el-GR" sz="3200" b="0" i="0" u="none" strike="noStrike" kern="1200" cap="none" spc="0" normalizeH="0" baseline="0" noProof="0" dirty="0">
              <a:ln>
                <a:noFill/>
              </a:ln>
              <a:solidFill>
                <a:srgbClr val="3333CC"/>
              </a:solidFill>
              <a:effectLst/>
              <a:uLnTx/>
              <a:uFillTx/>
              <a:latin typeface="Tahoma"/>
              <a:ea typeface="+mn-ea"/>
              <a:cs typeface="+mn-cs"/>
            </a:endParaRPr>
          </a:p>
          <a:p>
            <a:pPr marL="625475" marR="0" lvl="0" indent="-625475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l-GR" sz="3200" dirty="0">
              <a:solidFill>
                <a:srgbClr val="3333CC"/>
              </a:solidFill>
              <a:latin typeface="Tahoma"/>
            </a:endParaRPr>
          </a:p>
          <a:p>
            <a:pPr marL="625475" marR="0" lvl="0" indent="-625475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l-GR" sz="3200" b="0" i="0" u="none" strike="noStrike" kern="1200" cap="none" spc="0" normalizeH="0" baseline="0" noProof="0" dirty="0">
                <a:ln>
                  <a:noFill/>
                </a:ln>
                <a:solidFill>
                  <a:srgbClr val="3333CC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Το ίδιο δεν συμβαίνει στα κοινωνικά και ανθρωπιστικά γνωστικά αντικείμενα</a:t>
            </a:r>
            <a:endParaRPr kumimoji="0" lang="el-GR" sz="3200" b="0" i="1" u="none" strike="noStrike" kern="1200" cap="none" spc="0" normalizeH="0" baseline="0" noProof="0" dirty="0">
              <a:ln>
                <a:noFill/>
              </a:ln>
              <a:solidFill>
                <a:srgbClr val="00E4A8">
                  <a:lumMod val="50000"/>
                </a:srgbClr>
              </a:solidFill>
              <a:effectLst/>
              <a:uLnTx/>
              <a:uFillTx/>
              <a:latin typeface="Tahoma"/>
              <a:ea typeface="+mn-ea"/>
              <a:cs typeface="+mn-cs"/>
            </a:endParaRPr>
          </a:p>
        </p:txBody>
      </p:sp>
      <p:sp>
        <p:nvSpPr>
          <p:cNvPr id="8" name="Rectangle 4"/>
          <p:cNvSpPr>
            <a:spLocks/>
          </p:cNvSpPr>
          <p:nvPr/>
        </p:nvSpPr>
        <p:spPr bwMode="auto">
          <a:xfrm>
            <a:off x="2136808" y="189310"/>
            <a:ext cx="700719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None/>
              <a:defRPr/>
            </a:pPr>
            <a:r>
              <a:rPr lang="en-GB" altLang="el-GR" sz="3300" kern="0" dirty="0">
                <a:solidFill>
                  <a:srgbClr val="000000"/>
                </a:solidFill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r>
              <a:rPr lang="en-GB" altLang="el-GR" sz="3300" kern="0" dirty="0">
                <a:solidFill>
                  <a:srgbClr val="000000"/>
                </a:solidFill>
              </a:rPr>
              <a:t> </a:t>
            </a:r>
            <a:r>
              <a:rPr lang="el-GR" altLang="el-GR" sz="2400" kern="0" dirty="0">
                <a:solidFill>
                  <a:srgbClr val="009999"/>
                </a:solidFill>
                <a:latin typeface="+mn-lt"/>
              </a:rPr>
              <a:t>ΜΕΘΟΔΟΙ ΈΡΕΥΝΑΣ</a:t>
            </a:r>
            <a:r>
              <a:rPr lang="el-GR" altLang="el-GR" sz="2100" kern="0" dirty="0">
                <a:solidFill>
                  <a:srgbClr val="009999"/>
                </a:solidFill>
                <a:latin typeface="+mn-lt"/>
              </a:rPr>
              <a:t>		</a:t>
            </a:r>
            <a:r>
              <a:rPr lang="en-US" altLang="el-GR" sz="1800" kern="0" dirty="0">
                <a:solidFill>
                  <a:srgbClr val="009999"/>
                </a:solidFill>
                <a:latin typeface="+mn-lt"/>
              </a:rPr>
              <a:t>8</a:t>
            </a:r>
            <a:r>
              <a:rPr lang="el-GR" altLang="el-GR" sz="1800" kern="0" dirty="0" smtClean="0">
                <a:solidFill>
                  <a:srgbClr val="009999"/>
                </a:solidFill>
                <a:latin typeface="+mn-lt"/>
              </a:rPr>
              <a:t>/</a:t>
            </a:r>
            <a:r>
              <a:rPr lang="en-GB" altLang="el-GR" sz="1800" kern="0" dirty="0">
                <a:solidFill>
                  <a:srgbClr val="009999"/>
                </a:solidFill>
                <a:latin typeface="+mn-lt"/>
              </a:rPr>
              <a:t>10</a:t>
            </a:r>
            <a:r>
              <a:rPr lang="el-GR" altLang="el-GR" sz="1800" kern="0" dirty="0">
                <a:solidFill>
                  <a:srgbClr val="009999"/>
                </a:solidFill>
                <a:latin typeface="+mn-lt"/>
              </a:rPr>
              <a:t>/202</a:t>
            </a:r>
            <a:r>
              <a:rPr lang="en-GB" altLang="el-GR" sz="1800" kern="0" dirty="0">
                <a:solidFill>
                  <a:srgbClr val="009999"/>
                </a:solidFill>
                <a:latin typeface="+mn-lt"/>
              </a:rPr>
              <a:t>4</a:t>
            </a:r>
            <a:r>
              <a:rPr lang="en-GB" altLang="el-GR" sz="3300" kern="0" dirty="0">
                <a:solidFill>
                  <a:srgbClr val="000000"/>
                </a:solidFill>
                <a:latin typeface="+mn-lt"/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  <a:latin typeface="+mn-lt"/>
              </a:rPr>
            </a:br>
            <a:endParaRPr lang="en-GB" altLang="el-GR" sz="3300" kern="0" dirty="0">
              <a:solidFill>
                <a:srgbClr val="000000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0450388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4"/>
          <p:cNvSpPr>
            <a:spLocks/>
          </p:cNvSpPr>
          <p:nvPr/>
        </p:nvSpPr>
        <p:spPr bwMode="auto">
          <a:xfrm>
            <a:off x="1331118" y="998935"/>
            <a:ext cx="648124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/>
            </a:r>
            <a:b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</a:br>
            <a: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>	</a:t>
            </a:r>
            <a:b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</a:br>
            <a:endParaRPr kumimoji="0" lang="en-GB" altLang="el-GR" sz="33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98868" y="2615217"/>
            <a:ext cx="817164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25475" marR="0" lvl="0" indent="-625475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l-GR" sz="3200" b="0" i="0" u="none" strike="noStrike" kern="1200" cap="none" spc="0" normalizeH="0" baseline="0" noProof="0" dirty="0">
                <a:ln>
                  <a:noFill/>
                </a:ln>
                <a:solidFill>
                  <a:srgbClr val="3333CC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Εξαρτημένη και</a:t>
            </a:r>
          </a:p>
          <a:p>
            <a:pPr marL="625475" marR="0" lvl="0" indent="-625475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l-GR" sz="3200" b="0" i="0" u="none" strike="noStrike" kern="1200" cap="none" spc="0" normalizeH="0" baseline="0" noProof="0" dirty="0">
              <a:ln>
                <a:noFill/>
              </a:ln>
              <a:solidFill>
                <a:srgbClr val="3333CC"/>
              </a:solidFill>
              <a:effectLst/>
              <a:uLnTx/>
              <a:uFillTx/>
              <a:latin typeface="Tahoma"/>
              <a:ea typeface="+mn-ea"/>
              <a:cs typeface="+mn-cs"/>
            </a:endParaRPr>
          </a:p>
          <a:p>
            <a:pPr marL="625475" marR="0" lvl="0" indent="-625475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l-GR" sz="3200" b="0" i="0" u="none" strike="noStrike" kern="1200" cap="none" spc="0" normalizeH="0" baseline="0" noProof="0" dirty="0">
                <a:ln>
                  <a:noFill/>
                </a:ln>
                <a:solidFill>
                  <a:srgbClr val="3333CC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			Ανεξάρτητη μεταβλητή</a:t>
            </a:r>
            <a:endParaRPr kumimoji="0" lang="el-GR" sz="3200" b="0" i="1" u="none" strike="noStrike" kern="1200" cap="none" spc="0" normalizeH="0" baseline="0" noProof="0" dirty="0">
              <a:ln>
                <a:noFill/>
              </a:ln>
              <a:solidFill>
                <a:srgbClr val="00E4A8">
                  <a:lumMod val="50000"/>
                </a:srgbClr>
              </a:solidFill>
              <a:effectLst/>
              <a:uLnTx/>
              <a:uFillTx/>
              <a:latin typeface="Tahoma"/>
              <a:ea typeface="+mn-ea"/>
              <a:cs typeface="+mn-cs"/>
            </a:endParaRPr>
          </a:p>
        </p:txBody>
      </p:sp>
      <p:sp>
        <p:nvSpPr>
          <p:cNvPr id="6" name="Rectangle 4"/>
          <p:cNvSpPr>
            <a:spLocks/>
          </p:cNvSpPr>
          <p:nvPr/>
        </p:nvSpPr>
        <p:spPr bwMode="auto">
          <a:xfrm>
            <a:off x="2136808" y="189310"/>
            <a:ext cx="700719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None/>
              <a:defRPr/>
            </a:pPr>
            <a:r>
              <a:rPr lang="en-GB" altLang="el-GR" sz="3300" kern="0" dirty="0">
                <a:solidFill>
                  <a:srgbClr val="000000"/>
                </a:solidFill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r>
              <a:rPr lang="en-GB" altLang="el-GR" sz="3300" kern="0" dirty="0">
                <a:solidFill>
                  <a:srgbClr val="000000"/>
                </a:solidFill>
              </a:rPr>
              <a:t> </a:t>
            </a:r>
            <a:r>
              <a:rPr lang="el-GR" altLang="el-GR" sz="2400" kern="0" dirty="0">
                <a:solidFill>
                  <a:srgbClr val="009999"/>
                </a:solidFill>
                <a:latin typeface="+mn-lt"/>
              </a:rPr>
              <a:t>ΜΕΘΟΔΟΙ ΕΡΕΥΝΑΣ</a:t>
            </a:r>
            <a:r>
              <a:rPr lang="el-GR" altLang="el-GR" sz="2100" kern="0" dirty="0">
                <a:solidFill>
                  <a:srgbClr val="009999"/>
                </a:solidFill>
                <a:latin typeface="+mn-lt"/>
              </a:rPr>
              <a:t>		</a:t>
            </a:r>
            <a:r>
              <a:rPr lang="en-US" altLang="el-GR" sz="1800" kern="0" dirty="0">
                <a:solidFill>
                  <a:srgbClr val="009999"/>
                </a:solidFill>
                <a:latin typeface="+mn-lt"/>
              </a:rPr>
              <a:t>8</a:t>
            </a:r>
            <a:r>
              <a:rPr lang="el-GR" altLang="el-GR" sz="1800" kern="0" dirty="0">
                <a:solidFill>
                  <a:srgbClr val="009999"/>
                </a:solidFill>
                <a:latin typeface="+mn-lt"/>
              </a:rPr>
              <a:t>/</a:t>
            </a:r>
            <a:r>
              <a:rPr lang="en-GB" altLang="el-GR" sz="1800" kern="0" dirty="0">
                <a:solidFill>
                  <a:srgbClr val="009999"/>
                </a:solidFill>
                <a:latin typeface="+mn-lt"/>
              </a:rPr>
              <a:t>10</a:t>
            </a:r>
            <a:r>
              <a:rPr lang="el-GR" altLang="el-GR" sz="1800" kern="0" dirty="0">
                <a:solidFill>
                  <a:srgbClr val="009999"/>
                </a:solidFill>
                <a:latin typeface="+mn-lt"/>
              </a:rPr>
              <a:t>/202</a:t>
            </a:r>
            <a:r>
              <a:rPr lang="en-US" altLang="el-GR" sz="1800" kern="0" dirty="0">
                <a:solidFill>
                  <a:srgbClr val="009999"/>
                </a:solidFill>
                <a:latin typeface="+mn-lt"/>
              </a:rPr>
              <a:t>4</a:t>
            </a:r>
            <a:r>
              <a:rPr lang="en-GB" altLang="el-GR" sz="3300" kern="0" dirty="0">
                <a:solidFill>
                  <a:srgbClr val="000000"/>
                </a:solidFill>
                <a:latin typeface="+mn-lt"/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  <a:latin typeface="+mn-lt"/>
              </a:rPr>
            </a:br>
            <a:endParaRPr lang="en-GB" altLang="el-GR" sz="3300" kern="0" dirty="0">
              <a:solidFill>
                <a:srgbClr val="000000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44043517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4"/>
          <p:cNvSpPr>
            <a:spLocks/>
          </p:cNvSpPr>
          <p:nvPr/>
        </p:nvSpPr>
        <p:spPr bwMode="auto">
          <a:xfrm>
            <a:off x="1331118" y="998935"/>
            <a:ext cx="648124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/>
            </a:r>
            <a:b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</a:br>
            <a: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>	</a:t>
            </a:r>
            <a:b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</a:br>
            <a:endParaRPr kumimoji="0" lang="en-GB" altLang="el-GR" sz="33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033033" y="2618185"/>
            <a:ext cx="5686429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25475" marR="0" lvl="0" indent="-625475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l-GR" sz="3200" dirty="0">
                <a:solidFill>
                  <a:srgbClr val="3333CC"/>
                </a:solidFill>
                <a:latin typeface="Tahoma"/>
              </a:rPr>
              <a:t>Το σύνθετο</a:t>
            </a:r>
          </a:p>
          <a:p>
            <a:pPr marL="625475" marR="0" lvl="0" indent="-625475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l-GR" sz="3200" b="0" i="0" u="none" strike="noStrike" kern="1200" cap="none" spc="0" normalizeH="0" baseline="0" noProof="0" dirty="0">
                <a:ln>
                  <a:noFill/>
                </a:ln>
                <a:solidFill>
                  <a:srgbClr val="3333CC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			και το περίπλοκο</a:t>
            </a:r>
          </a:p>
          <a:p>
            <a:pPr marL="625475" marR="0" lvl="0" indent="-625475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l-GR" sz="3200" b="0" i="0" u="none" strike="noStrike" kern="1200" cap="none" spc="0" normalizeH="0" baseline="0" noProof="0" dirty="0">
              <a:ln>
                <a:noFill/>
              </a:ln>
              <a:solidFill>
                <a:srgbClr val="3333CC"/>
              </a:solidFill>
              <a:effectLst/>
              <a:uLnTx/>
              <a:uFillTx/>
              <a:latin typeface="Tahoma"/>
              <a:ea typeface="+mn-ea"/>
              <a:cs typeface="+mn-cs"/>
            </a:endParaRPr>
          </a:p>
          <a:p>
            <a:pPr marL="625475" marR="0" lvl="0" indent="-625475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200" dirty="0">
                <a:solidFill>
                  <a:srgbClr val="3333CC"/>
                </a:solidFill>
                <a:latin typeface="Tahoma"/>
              </a:rPr>
              <a:t>Le </a:t>
            </a:r>
            <a:r>
              <a:rPr lang="en-US" sz="3200" dirty="0" err="1">
                <a:solidFill>
                  <a:srgbClr val="3333CC"/>
                </a:solidFill>
                <a:latin typeface="Tahoma"/>
              </a:rPr>
              <a:t>complexe</a:t>
            </a:r>
            <a:endParaRPr lang="en-US" sz="3200" dirty="0">
              <a:solidFill>
                <a:srgbClr val="3333CC"/>
              </a:solidFill>
              <a:latin typeface="Tahoma"/>
            </a:endParaRPr>
          </a:p>
          <a:p>
            <a:pPr marL="625475" lvl="0" indent="-625475" defTabSz="685800">
              <a:defRPr/>
            </a:pPr>
            <a:r>
              <a:rPr lang="en-US" sz="3200" dirty="0">
                <a:solidFill>
                  <a:srgbClr val="3333CC"/>
                </a:solidFill>
                <a:latin typeface="Tahoma"/>
              </a:rPr>
              <a:t>			</a:t>
            </a:r>
            <a:r>
              <a:rPr lang="en-US" sz="3200" dirty="0">
                <a:solidFill>
                  <a:srgbClr val="3333CC"/>
                </a:solidFill>
              </a:rPr>
              <a:t>et la </a:t>
            </a:r>
            <a:r>
              <a:rPr lang="en-US" sz="3200" dirty="0" err="1">
                <a:solidFill>
                  <a:srgbClr val="3333CC"/>
                </a:solidFill>
              </a:rPr>
              <a:t>complexité</a:t>
            </a:r>
            <a:endParaRPr lang="en-US" sz="3200" dirty="0">
              <a:solidFill>
                <a:srgbClr val="3333CC"/>
              </a:solidFill>
              <a:latin typeface="Tahoma"/>
            </a:endParaRPr>
          </a:p>
        </p:txBody>
      </p:sp>
      <p:sp>
        <p:nvSpPr>
          <p:cNvPr id="6" name="Rectangle 4"/>
          <p:cNvSpPr>
            <a:spLocks/>
          </p:cNvSpPr>
          <p:nvPr/>
        </p:nvSpPr>
        <p:spPr bwMode="auto">
          <a:xfrm>
            <a:off x="2136808" y="189310"/>
            <a:ext cx="700719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None/>
              <a:defRPr/>
            </a:pPr>
            <a:r>
              <a:rPr lang="en-GB" altLang="el-GR" sz="3300" kern="0" dirty="0">
                <a:solidFill>
                  <a:srgbClr val="000000"/>
                </a:solidFill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r>
              <a:rPr lang="en-GB" altLang="el-GR" sz="3300" kern="0" dirty="0">
                <a:solidFill>
                  <a:srgbClr val="000000"/>
                </a:solidFill>
              </a:rPr>
              <a:t> </a:t>
            </a:r>
            <a:r>
              <a:rPr lang="el-GR" altLang="el-GR" sz="2400" kern="0" dirty="0">
                <a:solidFill>
                  <a:srgbClr val="009999"/>
                </a:solidFill>
                <a:latin typeface="+mn-lt"/>
              </a:rPr>
              <a:t>ΜΕΘΟΔΟΙ ΕΡΕΥΝΑΣ</a:t>
            </a:r>
            <a:r>
              <a:rPr lang="el-GR" altLang="el-GR" sz="2100" kern="0" dirty="0">
                <a:solidFill>
                  <a:srgbClr val="009999"/>
                </a:solidFill>
                <a:latin typeface="+mn-lt"/>
              </a:rPr>
              <a:t>		</a:t>
            </a:r>
            <a:r>
              <a:rPr lang="en-US" altLang="el-GR" sz="1800" kern="0" dirty="0">
                <a:solidFill>
                  <a:srgbClr val="009999"/>
                </a:solidFill>
                <a:latin typeface="+mn-lt"/>
              </a:rPr>
              <a:t>8</a:t>
            </a:r>
            <a:r>
              <a:rPr lang="el-GR" altLang="el-GR" sz="1800" kern="0" dirty="0">
                <a:solidFill>
                  <a:srgbClr val="009999"/>
                </a:solidFill>
                <a:latin typeface="+mn-lt"/>
              </a:rPr>
              <a:t>/</a:t>
            </a:r>
            <a:r>
              <a:rPr lang="en-GB" altLang="el-GR" sz="1800" kern="0" dirty="0">
                <a:solidFill>
                  <a:srgbClr val="009999"/>
                </a:solidFill>
                <a:latin typeface="+mn-lt"/>
              </a:rPr>
              <a:t>10</a:t>
            </a:r>
            <a:r>
              <a:rPr lang="el-GR" altLang="el-GR" sz="1800" kern="0" dirty="0">
                <a:solidFill>
                  <a:srgbClr val="009999"/>
                </a:solidFill>
                <a:latin typeface="+mn-lt"/>
              </a:rPr>
              <a:t>/202</a:t>
            </a:r>
            <a:r>
              <a:rPr lang="en-US" altLang="el-GR" sz="1800" kern="0" dirty="0">
                <a:solidFill>
                  <a:srgbClr val="009999"/>
                </a:solidFill>
                <a:latin typeface="+mn-lt"/>
              </a:rPr>
              <a:t>4</a:t>
            </a:r>
            <a:r>
              <a:rPr lang="en-GB" altLang="el-GR" sz="3300" kern="0" dirty="0">
                <a:solidFill>
                  <a:srgbClr val="000000"/>
                </a:solidFill>
                <a:latin typeface="+mn-lt"/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  <a:latin typeface="+mn-lt"/>
              </a:rPr>
            </a:br>
            <a:endParaRPr lang="en-GB" altLang="el-GR" sz="3300" kern="0" dirty="0">
              <a:solidFill>
                <a:srgbClr val="000000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8846721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4"/>
          <p:cNvSpPr>
            <a:spLocks/>
          </p:cNvSpPr>
          <p:nvPr/>
        </p:nvSpPr>
        <p:spPr bwMode="auto">
          <a:xfrm>
            <a:off x="1331118" y="998935"/>
            <a:ext cx="648124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/>
            </a:r>
            <a:b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</a:br>
            <a: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>	</a:t>
            </a:r>
            <a:b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</a:br>
            <a:endParaRPr kumimoji="0" lang="en-GB" altLang="el-GR" sz="33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pic>
        <p:nvPicPr>
          <p:cNvPr id="2" name="Εικόνα 1">
            <a:extLst>
              <a:ext uri="{FF2B5EF4-FFF2-40B4-BE49-F238E27FC236}">
                <a16:creationId xmlns:a16="http://schemas.microsoft.com/office/drawing/2014/main" id="{59A625AA-D81C-4D84-9639-EFCE7F62128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16050" y="1808561"/>
            <a:ext cx="5895404" cy="4421554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11431C3F-D328-45D6-9F60-7F83C6A1606F}"/>
              </a:ext>
            </a:extLst>
          </p:cNvPr>
          <p:cNvSpPr txBox="1"/>
          <p:nvPr/>
        </p:nvSpPr>
        <p:spPr>
          <a:xfrm>
            <a:off x="1516051" y="6299358"/>
            <a:ext cx="58954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25475" indent="-625475" algn="ctr" defTabSz="685800">
              <a:defRPr/>
            </a:pPr>
            <a:r>
              <a:rPr lang="en-US" dirty="0">
                <a:solidFill>
                  <a:srgbClr val="3333CC"/>
                </a:solidFill>
                <a:latin typeface="Tahoma"/>
              </a:rPr>
              <a:t>Edgar Morin (</a:t>
            </a:r>
            <a:r>
              <a:rPr lang="el-GR" dirty="0">
                <a:solidFill>
                  <a:srgbClr val="3333CC"/>
                </a:solidFill>
                <a:latin typeface="Tahoma"/>
              </a:rPr>
              <a:t>στο πρώτο πλάνο, ο δεξιά) (</a:t>
            </a:r>
            <a:r>
              <a:rPr lang="en-US" dirty="0">
                <a:solidFill>
                  <a:srgbClr val="3333CC"/>
                </a:solidFill>
                <a:latin typeface="Tahoma"/>
              </a:rPr>
              <a:t>8/7/</a:t>
            </a:r>
            <a:r>
              <a:rPr lang="el-GR" dirty="0">
                <a:solidFill>
                  <a:srgbClr val="3333CC"/>
                </a:solidFill>
                <a:latin typeface="Tahoma"/>
              </a:rPr>
              <a:t>1921 - )</a:t>
            </a:r>
          </a:p>
        </p:txBody>
      </p:sp>
      <p:sp>
        <p:nvSpPr>
          <p:cNvPr id="6" name="Rectangle 4"/>
          <p:cNvSpPr>
            <a:spLocks/>
          </p:cNvSpPr>
          <p:nvPr/>
        </p:nvSpPr>
        <p:spPr bwMode="auto">
          <a:xfrm>
            <a:off x="2136808" y="189310"/>
            <a:ext cx="700719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None/>
              <a:defRPr/>
            </a:pPr>
            <a:r>
              <a:rPr lang="en-GB" altLang="el-GR" sz="3300" kern="0" dirty="0">
                <a:solidFill>
                  <a:srgbClr val="000000"/>
                </a:solidFill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r>
              <a:rPr lang="en-GB" altLang="el-GR" sz="3300" kern="0" dirty="0">
                <a:solidFill>
                  <a:srgbClr val="000000"/>
                </a:solidFill>
              </a:rPr>
              <a:t> </a:t>
            </a:r>
            <a:r>
              <a:rPr lang="el-GR" altLang="el-GR" sz="2400" kern="0" dirty="0">
                <a:solidFill>
                  <a:srgbClr val="009999"/>
                </a:solidFill>
                <a:latin typeface="+mn-lt"/>
              </a:rPr>
              <a:t>ΜΕΘΟΔΟΙ ΕΡΕΥΝΑΣ</a:t>
            </a:r>
            <a:r>
              <a:rPr lang="el-GR" altLang="el-GR" sz="2100" kern="0" dirty="0">
                <a:solidFill>
                  <a:srgbClr val="009999"/>
                </a:solidFill>
                <a:latin typeface="+mn-lt"/>
              </a:rPr>
              <a:t>		</a:t>
            </a:r>
            <a:r>
              <a:rPr lang="en-US" altLang="el-GR" sz="1800" kern="0" dirty="0">
                <a:solidFill>
                  <a:srgbClr val="009999"/>
                </a:solidFill>
                <a:latin typeface="+mn-lt"/>
              </a:rPr>
              <a:t>8</a:t>
            </a:r>
            <a:r>
              <a:rPr lang="el-GR" altLang="el-GR" sz="1800" kern="0" dirty="0">
                <a:solidFill>
                  <a:srgbClr val="009999"/>
                </a:solidFill>
                <a:latin typeface="+mn-lt"/>
              </a:rPr>
              <a:t>/</a:t>
            </a:r>
            <a:r>
              <a:rPr lang="en-GB" altLang="el-GR" sz="1800" kern="0" dirty="0">
                <a:solidFill>
                  <a:srgbClr val="009999"/>
                </a:solidFill>
                <a:latin typeface="+mn-lt"/>
              </a:rPr>
              <a:t>10</a:t>
            </a:r>
            <a:r>
              <a:rPr lang="el-GR" altLang="el-GR" sz="1800" kern="0" dirty="0">
                <a:solidFill>
                  <a:srgbClr val="009999"/>
                </a:solidFill>
                <a:latin typeface="+mn-lt"/>
              </a:rPr>
              <a:t>/202</a:t>
            </a:r>
            <a:r>
              <a:rPr lang="en-US" altLang="el-GR" sz="1800" kern="0" dirty="0">
                <a:solidFill>
                  <a:srgbClr val="009999"/>
                </a:solidFill>
                <a:latin typeface="+mn-lt"/>
              </a:rPr>
              <a:t>4</a:t>
            </a:r>
            <a:r>
              <a:rPr lang="en-GB" altLang="el-GR" sz="3300" kern="0" dirty="0">
                <a:solidFill>
                  <a:srgbClr val="000000"/>
                </a:solidFill>
                <a:latin typeface="+mn-lt"/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  <a:latin typeface="+mn-lt"/>
              </a:rPr>
            </a:br>
            <a:endParaRPr lang="en-GB" altLang="el-GR" sz="3300" kern="0" dirty="0">
              <a:solidFill>
                <a:srgbClr val="000000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4829736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4"/>
          <p:cNvSpPr>
            <a:spLocks/>
          </p:cNvSpPr>
          <p:nvPr/>
        </p:nvSpPr>
        <p:spPr bwMode="auto">
          <a:xfrm>
            <a:off x="1331118" y="998935"/>
            <a:ext cx="648124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/>
            </a:r>
            <a:b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</a:br>
            <a: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>	</a:t>
            </a:r>
            <a:b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</a:br>
            <a:endParaRPr kumimoji="0" lang="en-GB" altLang="el-GR" sz="33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17634" y="2618185"/>
            <a:ext cx="8720487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25475" marR="0" lvl="0" indent="-625475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l-GR" sz="3200" dirty="0">
                <a:solidFill>
                  <a:srgbClr val="3333CC"/>
                </a:solidFill>
                <a:latin typeface="Tahoma"/>
              </a:rPr>
              <a:t>			Το σύνθετο</a:t>
            </a:r>
          </a:p>
          <a:p>
            <a:pPr marL="625475" marR="0" lvl="0" indent="-625475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l-GR" sz="2400" dirty="0">
                <a:solidFill>
                  <a:srgbClr val="3333CC"/>
                </a:solidFill>
                <a:latin typeface="Tahoma"/>
              </a:rPr>
              <a:t>πολλαπλές </a:t>
            </a:r>
            <a:r>
              <a:rPr lang="el-GR" sz="2400" b="1" dirty="0">
                <a:solidFill>
                  <a:srgbClr val="3333CC"/>
                </a:solidFill>
                <a:latin typeface="Tahoma"/>
              </a:rPr>
              <a:t>μη</a:t>
            </a:r>
            <a:r>
              <a:rPr lang="el-GR" sz="2400" dirty="0">
                <a:solidFill>
                  <a:srgbClr val="3333CC"/>
                </a:solidFill>
                <a:latin typeface="Tahoma"/>
              </a:rPr>
              <a:t> γραμμικές </a:t>
            </a:r>
            <a:r>
              <a:rPr lang="el-GR" sz="2400" dirty="0" err="1">
                <a:solidFill>
                  <a:srgbClr val="3333CC"/>
                </a:solidFill>
                <a:latin typeface="Tahoma"/>
              </a:rPr>
              <a:t>διαδράσεις</a:t>
            </a:r>
            <a:r>
              <a:rPr lang="el-GR" sz="2400" dirty="0">
                <a:solidFill>
                  <a:srgbClr val="3333CC"/>
                </a:solidFill>
                <a:latin typeface="Tahoma"/>
              </a:rPr>
              <a:t> κάποιων των οποίων </a:t>
            </a:r>
            <a:r>
              <a:rPr lang="el-GR" sz="2400" b="1" dirty="0">
                <a:solidFill>
                  <a:srgbClr val="3333CC"/>
                </a:solidFill>
                <a:latin typeface="Tahoma"/>
              </a:rPr>
              <a:t>δεν</a:t>
            </a:r>
            <a:r>
              <a:rPr lang="el-GR" sz="2400" dirty="0">
                <a:solidFill>
                  <a:srgbClr val="3333CC"/>
                </a:solidFill>
                <a:latin typeface="Tahoma"/>
              </a:rPr>
              <a:t> γνωρίζουμε του </a:t>
            </a:r>
            <a:r>
              <a:rPr lang="el-GR" sz="2400" dirty="0" err="1">
                <a:solidFill>
                  <a:srgbClr val="3333CC"/>
                </a:solidFill>
                <a:latin typeface="Tahoma"/>
              </a:rPr>
              <a:t>επικαθορισμούς</a:t>
            </a:r>
            <a:endParaRPr lang="el-GR" sz="2400" dirty="0">
              <a:solidFill>
                <a:srgbClr val="3333CC"/>
              </a:solidFill>
              <a:latin typeface="Tahoma"/>
            </a:endParaRPr>
          </a:p>
          <a:p>
            <a:pPr marL="625475" marR="0" lvl="0" indent="-625475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l-GR" sz="3200" b="0" i="0" u="none" strike="noStrike" kern="1200" cap="none" spc="0" normalizeH="0" baseline="0" noProof="0" dirty="0">
                <a:ln>
                  <a:noFill/>
                </a:ln>
                <a:solidFill>
                  <a:srgbClr val="3333CC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					</a:t>
            </a:r>
          </a:p>
          <a:p>
            <a:pPr marL="625475" marR="0" lvl="0" indent="-625475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l-GR" sz="3200" dirty="0">
                <a:solidFill>
                  <a:srgbClr val="3333CC"/>
                </a:solidFill>
                <a:latin typeface="Tahoma"/>
              </a:rPr>
              <a:t>			</a:t>
            </a:r>
            <a:r>
              <a:rPr kumimoji="0" lang="el-GR" sz="3200" b="0" i="0" u="none" strike="noStrike" kern="1200" cap="none" spc="0" normalizeH="0" baseline="0" noProof="0" dirty="0">
                <a:ln>
                  <a:noFill/>
                </a:ln>
                <a:solidFill>
                  <a:srgbClr val="3333CC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και το περίπλοκο</a:t>
            </a:r>
          </a:p>
          <a:p>
            <a:pPr marL="625475" lvl="0" indent="-625475" defTabSz="685800">
              <a:defRPr/>
            </a:pPr>
            <a:r>
              <a:rPr lang="el-GR" sz="2400" dirty="0">
                <a:solidFill>
                  <a:srgbClr val="3333CC"/>
                </a:solidFill>
              </a:rPr>
              <a:t>πολλαπλές γραμμικές </a:t>
            </a:r>
            <a:r>
              <a:rPr lang="el-GR" sz="2400" dirty="0" err="1">
                <a:solidFill>
                  <a:srgbClr val="3333CC"/>
                </a:solidFill>
              </a:rPr>
              <a:t>διαδράσεις</a:t>
            </a:r>
            <a:r>
              <a:rPr lang="el-GR" sz="2400" dirty="0">
                <a:solidFill>
                  <a:srgbClr val="3333CC"/>
                </a:solidFill>
              </a:rPr>
              <a:t> των οποίων γνωρίζουμε τους </a:t>
            </a:r>
            <a:r>
              <a:rPr lang="el-GR" sz="2400" dirty="0" err="1">
                <a:solidFill>
                  <a:srgbClr val="3333CC"/>
                </a:solidFill>
              </a:rPr>
              <a:t>επικαθορισμούς</a:t>
            </a:r>
            <a:endParaRPr lang="el-GR" sz="2400" dirty="0">
              <a:solidFill>
                <a:srgbClr val="3333CC"/>
              </a:solidFill>
            </a:endParaRPr>
          </a:p>
          <a:p>
            <a:pPr marL="625475" marR="0" lvl="0" indent="-625475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l-GR" sz="3200" b="0" i="0" u="none" strike="noStrike" kern="1200" cap="none" spc="0" normalizeH="0" baseline="0" noProof="0" dirty="0">
              <a:ln>
                <a:noFill/>
              </a:ln>
              <a:solidFill>
                <a:srgbClr val="3333CC"/>
              </a:solidFill>
              <a:effectLst/>
              <a:uLnTx/>
              <a:uFillTx/>
              <a:latin typeface="Tahoma"/>
              <a:ea typeface="+mn-ea"/>
              <a:cs typeface="+mn-cs"/>
            </a:endParaRPr>
          </a:p>
        </p:txBody>
      </p:sp>
      <p:sp>
        <p:nvSpPr>
          <p:cNvPr id="6" name="Rectangle 4"/>
          <p:cNvSpPr>
            <a:spLocks/>
          </p:cNvSpPr>
          <p:nvPr/>
        </p:nvSpPr>
        <p:spPr bwMode="auto">
          <a:xfrm>
            <a:off x="2136808" y="189310"/>
            <a:ext cx="700719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None/>
              <a:defRPr/>
            </a:pPr>
            <a:r>
              <a:rPr lang="en-GB" altLang="el-GR" sz="3300" kern="0" dirty="0">
                <a:solidFill>
                  <a:srgbClr val="000000"/>
                </a:solidFill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r>
              <a:rPr lang="en-GB" altLang="el-GR" sz="3300" kern="0" dirty="0">
                <a:solidFill>
                  <a:srgbClr val="000000"/>
                </a:solidFill>
              </a:rPr>
              <a:t> </a:t>
            </a:r>
            <a:r>
              <a:rPr lang="el-GR" altLang="el-GR" sz="2400" kern="0" dirty="0">
                <a:solidFill>
                  <a:srgbClr val="009999"/>
                </a:solidFill>
                <a:latin typeface="+mn-lt"/>
              </a:rPr>
              <a:t>ΜΕΘΟΔΟΙ ΕΡΕΥΝΑΣ</a:t>
            </a:r>
            <a:r>
              <a:rPr lang="el-GR" altLang="el-GR" sz="2100" kern="0" dirty="0">
                <a:solidFill>
                  <a:srgbClr val="009999"/>
                </a:solidFill>
                <a:latin typeface="+mn-lt"/>
              </a:rPr>
              <a:t>		</a:t>
            </a:r>
            <a:r>
              <a:rPr lang="en-US" altLang="el-GR" sz="1800" kern="0" dirty="0">
                <a:solidFill>
                  <a:srgbClr val="009999"/>
                </a:solidFill>
                <a:latin typeface="+mn-lt"/>
              </a:rPr>
              <a:t>8</a:t>
            </a:r>
            <a:r>
              <a:rPr lang="el-GR" altLang="el-GR" sz="1800" kern="0" dirty="0">
                <a:solidFill>
                  <a:srgbClr val="009999"/>
                </a:solidFill>
                <a:latin typeface="+mn-lt"/>
              </a:rPr>
              <a:t>/</a:t>
            </a:r>
            <a:r>
              <a:rPr lang="en-GB" altLang="el-GR" sz="1800" kern="0" dirty="0">
                <a:solidFill>
                  <a:srgbClr val="009999"/>
                </a:solidFill>
                <a:latin typeface="+mn-lt"/>
              </a:rPr>
              <a:t>10</a:t>
            </a:r>
            <a:r>
              <a:rPr lang="el-GR" altLang="el-GR" sz="1800" kern="0" dirty="0">
                <a:solidFill>
                  <a:srgbClr val="009999"/>
                </a:solidFill>
                <a:latin typeface="+mn-lt"/>
              </a:rPr>
              <a:t>/202</a:t>
            </a:r>
            <a:r>
              <a:rPr lang="en-US" altLang="el-GR" sz="1800" kern="0" dirty="0">
                <a:solidFill>
                  <a:srgbClr val="009999"/>
                </a:solidFill>
                <a:latin typeface="+mn-lt"/>
              </a:rPr>
              <a:t>4</a:t>
            </a:r>
            <a:r>
              <a:rPr lang="en-GB" altLang="el-GR" sz="3300" kern="0" dirty="0">
                <a:solidFill>
                  <a:srgbClr val="000000"/>
                </a:solidFill>
                <a:latin typeface="+mn-lt"/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  <a:latin typeface="+mn-lt"/>
              </a:rPr>
            </a:br>
            <a:endParaRPr lang="en-GB" altLang="el-GR" sz="3300" kern="0" dirty="0">
              <a:solidFill>
                <a:srgbClr val="000000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8519100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4"/>
          <p:cNvSpPr>
            <a:spLocks/>
          </p:cNvSpPr>
          <p:nvPr/>
        </p:nvSpPr>
        <p:spPr bwMode="auto">
          <a:xfrm>
            <a:off x="1331118" y="998935"/>
            <a:ext cx="648124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/>
            </a:r>
            <a:b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</a:br>
            <a: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>	</a:t>
            </a:r>
            <a:b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</a:br>
            <a:endParaRPr kumimoji="0" lang="en-GB" altLang="el-GR" sz="33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1431C3F-D328-45D6-9F60-7F83C6A1606F}"/>
              </a:ext>
            </a:extLst>
          </p:cNvPr>
          <p:cNvSpPr txBox="1"/>
          <p:nvPr/>
        </p:nvSpPr>
        <p:spPr>
          <a:xfrm>
            <a:off x="721895" y="6292852"/>
            <a:ext cx="7183279" cy="3677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l-GR" dirty="0">
                <a:solidFill>
                  <a:srgbClr val="3333CC"/>
                </a:solidFill>
                <a:latin typeface="Tahoma"/>
              </a:rPr>
              <a:t>Τελευταίο έργο του για το θέμα – κυκλοφόρησε στις 18/9/2024</a:t>
            </a:r>
          </a:p>
        </p:txBody>
      </p:sp>
      <p:pic>
        <p:nvPicPr>
          <p:cNvPr id="3" name="Εικόνα 2">
            <a:extLst>
              <a:ext uri="{FF2B5EF4-FFF2-40B4-BE49-F238E27FC236}">
                <a16:creationId xmlns:a16="http://schemas.microsoft.com/office/drawing/2014/main" id="{D7D0E619-7C8F-4184-9D12-DF0BFBB1E10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08446" y="1237423"/>
            <a:ext cx="2993457" cy="4927857"/>
          </a:xfrm>
          <a:prstGeom prst="rect">
            <a:avLst/>
          </a:prstGeom>
        </p:spPr>
      </p:pic>
      <p:sp>
        <p:nvSpPr>
          <p:cNvPr id="6" name="Rectangle 4"/>
          <p:cNvSpPr>
            <a:spLocks/>
          </p:cNvSpPr>
          <p:nvPr/>
        </p:nvSpPr>
        <p:spPr bwMode="auto">
          <a:xfrm>
            <a:off x="2136808" y="189310"/>
            <a:ext cx="700719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None/>
              <a:defRPr/>
            </a:pPr>
            <a:r>
              <a:rPr lang="en-GB" altLang="el-GR" sz="3300" kern="0" dirty="0">
                <a:solidFill>
                  <a:srgbClr val="000000"/>
                </a:solidFill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r>
              <a:rPr lang="en-GB" altLang="el-GR" sz="3300" kern="0" dirty="0">
                <a:solidFill>
                  <a:srgbClr val="000000"/>
                </a:solidFill>
              </a:rPr>
              <a:t> </a:t>
            </a:r>
            <a:r>
              <a:rPr lang="el-GR" altLang="el-GR" sz="2400" kern="0" dirty="0">
                <a:solidFill>
                  <a:srgbClr val="009999"/>
                </a:solidFill>
                <a:latin typeface="+mn-lt"/>
              </a:rPr>
              <a:t>ΜΕΘΟΔΟΙ ΕΡΕΥΝΑΣ</a:t>
            </a:r>
            <a:r>
              <a:rPr lang="el-GR" altLang="el-GR" sz="2100" kern="0" dirty="0">
                <a:solidFill>
                  <a:srgbClr val="009999"/>
                </a:solidFill>
                <a:latin typeface="+mn-lt"/>
              </a:rPr>
              <a:t>		</a:t>
            </a:r>
            <a:r>
              <a:rPr lang="en-US" altLang="el-GR" sz="1800" kern="0" dirty="0">
                <a:solidFill>
                  <a:srgbClr val="009999"/>
                </a:solidFill>
                <a:latin typeface="+mn-lt"/>
              </a:rPr>
              <a:t>8</a:t>
            </a:r>
            <a:r>
              <a:rPr lang="el-GR" altLang="el-GR" sz="1800" kern="0" dirty="0">
                <a:solidFill>
                  <a:srgbClr val="009999"/>
                </a:solidFill>
                <a:latin typeface="+mn-lt"/>
              </a:rPr>
              <a:t>/</a:t>
            </a:r>
            <a:r>
              <a:rPr lang="en-GB" altLang="el-GR" sz="1800" kern="0" dirty="0">
                <a:solidFill>
                  <a:srgbClr val="009999"/>
                </a:solidFill>
                <a:latin typeface="+mn-lt"/>
              </a:rPr>
              <a:t>10</a:t>
            </a:r>
            <a:r>
              <a:rPr lang="el-GR" altLang="el-GR" sz="1800" kern="0" dirty="0">
                <a:solidFill>
                  <a:srgbClr val="009999"/>
                </a:solidFill>
                <a:latin typeface="+mn-lt"/>
              </a:rPr>
              <a:t>/202</a:t>
            </a:r>
            <a:r>
              <a:rPr lang="en-US" altLang="el-GR" sz="1800" kern="0" dirty="0">
                <a:solidFill>
                  <a:srgbClr val="009999"/>
                </a:solidFill>
                <a:latin typeface="+mn-lt"/>
              </a:rPr>
              <a:t>4</a:t>
            </a:r>
            <a:r>
              <a:rPr lang="en-GB" altLang="el-GR" sz="3300" kern="0" dirty="0">
                <a:solidFill>
                  <a:srgbClr val="000000"/>
                </a:solidFill>
                <a:latin typeface="+mn-lt"/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  <a:latin typeface="+mn-lt"/>
              </a:rPr>
            </a:br>
            <a:endParaRPr lang="en-GB" altLang="el-GR" sz="3300" kern="0" dirty="0">
              <a:solidFill>
                <a:srgbClr val="000000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2492381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4"/>
          <p:cNvSpPr>
            <a:spLocks/>
          </p:cNvSpPr>
          <p:nvPr/>
        </p:nvSpPr>
        <p:spPr bwMode="auto">
          <a:xfrm>
            <a:off x="1331118" y="998935"/>
            <a:ext cx="648124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/>
            </a:r>
            <a:b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</a:br>
            <a: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>	</a:t>
            </a:r>
            <a:b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</a:br>
            <a:endParaRPr kumimoji="0" lang="en-GB" altLang="el-GR" sz="33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1431C3F-D328-45D6-9F60-7F83C6A1606F}"/>
              </a:ext>
            </a:extLst>
          </p:cNvPr>
          <p:cNvSpPr txBox="1"/>
          <p:nvPr/>
        </p:nvSpPr>
        <p:spPr>
          <a:xfrm>
            <a:off x="2791326" y="6292852"/>
            <a:ext cx="3157087" cy="3677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rgbClr val="3333CC"/>
                </a:solidFill>
                <a:latin typeface="Tahoma"/>
              </a:rPr>
              <a:t>(2014)</a:t>
            </a:r>
            <a:endParaRPr lang="el-GR" dirty="0">
              <a:solidFill>
                <a:srgbClr val="3333CC"/>
              </a:solidFill>
              <a:latin typeface="Tahoma"/>
            </a:endParaRPr>
          </a:p>
        </p:txBody>
      </p:sp>
      <p:pic>
        <p:nvPicPr>
          <p:cNvPr id="6" name="Εικόνα 5">
            <a:extLst>
              <a:ext uri="{FF2B5EF4-FFF2-40B4-BE49-F238E27FC236}">
                <a16:creationId xmlns:a16="http://schemas.microsoft.com/office/drawing/2014/main" id="{E14D0A0F-7F3F-46E2-B4D3-7E4993B2F89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91327" y="1152525"/>
            <a:ext cx="3036409" cy="5004840"/>
          </a:xfrm>
          <a:prstGeom prst="rect">
            <a:avLst/>
          </a:prstGeom>
        </p:spPr>
      </p:pic>
      <p:sp>
        <p:nvSpPr>
          <p:cNvPr id="8" name="Rectangle 4"/>
          <p:cNvSpPr>
            <a:spLocks/>
          </p:cNvSpPr>
          <p:nvPr/>
        </p:nvSpPr>
        <p:spPr bwMode="auto">
          <a:xfrm>
            <a:off x="2136808" y="189310"/>
            <a:ext cx="700719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None/>
              <a:defRPr/>
            </a:pPr>
            <a:r>
              <a:rPr lang="en-GB" altLang="el-GR" sz="3300" kern="0" dirty="0">
                <a:solidFill>
                  <a:srgbClr val="000000"/>
                </a:solidFill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r>
              <a:rPr lang="en-GB" altLang="el-GR" sz="3300" kern="0" dirty="0">
                <a:solidFill>
                  <a:srgbClr val="000000"/>
                </a:solidFill>
              </a:rPr>
              <a:t> </a:t>
            </a:r>
            <a:r>
              <a:rPr lang="el-GR" altLang="el-GR" sz="2400" kern="0" dirty="0">
                <a:solidFill>
                  <a:srgbClr val="009999"/>
                </a:solidFill>
                <a:latin typeface="+mn-lt"/>
              </a:rPr>
              <a:t>ΜΕΘΟΔΟΙ ΕΡΕΥΝΑΣ</a:t>
            </a:r>
            <a:r>
              <a:rPr lang="el-GR" altLang="el-GR" sz="2100" kern="0" dirty="0">
                <a:solidFill>
                  <a:srgbClr val="009999"/>
                </a:solidFill>
                <a:latin typeface="+mn-lt"/>
              </a:rPr>
              <a:t>		</a:t>
            </a:r>
            <a:r>
              <a:rPr lang="en-US" altLang="el-GR" sz="1800" kern="0" dirty="0">
                <a:solidFill>
                  <a:srgbClr val="009999"/>
                </a:solidFill>
                <a:latin typeface="+mn-lt"/>
              </a:rPr>
              <a:t>8</a:t>
            </a:r>
            <a:r>
              <a:rPr lang="el-GR" altLang="el-GR" sz="1800" kern="0" dirty="0">
                <a:solidFill>
                  <a:srgbClr val="009999"/>
                </a:solidFill>
                <a:latin typeface="+mn-lt"/>
              </a:rPr>
              <a:t>/</a:t>
            </a:r>
            <a:r>
              <a:rPr lang="en-GB" altLang="el-GR" sz="1800" kern="0" dirty="0">
                <a:solidFill>
                  <a:srgbClr val="009999"/>
                </a:solidFill>
                <a:latin typeface="+mn-lt"/>
              </a:rPr>
              <a:t>10</a:t>
            </a:r>
            <a:r>
              <a:rPr lang="el-GR" altLang="el-GR" sz="1800" kern="0" dirty="0">
                <a:solidFill>
                  <a:srgbClr val="009999"/>
                </a:solidFill>
                <a:latin typeface="+mn-lt"/>
              </a:rPr>
              <a:t>/202</a:t>
            </a:r>
            <a:r>
              <a:rPr lang="en-US" altLang="el-GR" sz="1800" kern="0" dirty="0">
                <a:solidFill>
                  <a:srgbClr val="009999"/>
                </a:solidFill>
                <a:latin typeface="+mn-lt"/>
              </a:rPr>
              <a:t>4</a:t>
            </a:r>
            <a:r>
              <a:rPr lang="en-GB" altLang="el-GR" sz="3300" kern="0" dirty="0">
                <a:solidFill>
                  <a:srgbClr val="000000"/>
                </a:solidFill>
                <a:latin typeface="+mn-lt"/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  <a:latin typeface="+mn-lt"/>
              </a:rPr>
            </a:br>
            <a:endParaRPr lang="en-GB" altLang="el-GR" sz="3300" kern="0" dirty="0">
              <a:solidFill>
                <a:srgbClr val="000000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45013775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4"/>
          <p:cNvSpPr>
            <a:spLocks/>
          </p:cNvSpPr>
          <p:nvPr/>
        </p:nvSpPr>
        <p:spPr bwMode="auto">
          <a:xfrm>
            <a:off x="1331118" y="998935"/>
            <a:ext cx="648124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/>
            </a:r>
            <a:b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</a:br>
            <a: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>	</a:t>
            </a:r>
            <a:b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</a:br>
            <a:endParaRPr kumimoji="0" lang="en-GB" altLang="el-GR" sz="33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57382" y="2014854"/>
            <a:ext cx="733367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25475" marR="0" lvl="0" indent="-625475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l-GR" sz="3200" b="0" i="0" u="none" strike="noStrike" kern="1200" cap="none" spc="0" normalizeH="0" baseline="0" noProof="0" dirty="0">
              <a:ln>
                <a:noFill/>
              </a:ln>
              <a:solidFill>
                <a:srgbClr val="3333CC"/>
              </a:solidFill>
              <a:effectLst/>
              <a:uLnTx/>
              <a:uFillTx/>
              <a:latin typeface="Tahoma"/>
              <a:ea typeface="+mn-ea"/>
              <a:cs typeface="+mn-cs"/>
            </a:endParaRPr>
          </a:p>
        </p:txBody>
      </p:sp>
      <p:sp>
        <p:nvSpPr>
          <p:cNvPr id="5" name="Rectangle 4"/>
          <p:cNvSpPr>
            <a:spLocks/>
          </p:cNvSpPr>
          <p:nvPr/>
        </p:nvSpPr>
        <p:spPr bwMode="auto">
          <a:xfrm>
            <a:off x="2136808" y="189310"/>
            <a:ext cx="700719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/>
            </a:r>
            <a:b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</a:br>
            <a: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> </a:t>
            </a:r>
            <a:r>
              <a:rPr kumimoji="0" lang="el-GR" altLang="el-GR" sz="2400" b="0" i="0" u="none" strike="noStrike" kern="0" cap="none" spc="0" normalizeH="0" baseline="0" noProof="0" dirty="0">
                <a:ln>
                  <a:noFill/>
                </a:ln>
                <a:solidFill>
                  <a:srgbClr val="009999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ΜΕΘΟΔΟΙ ΕΡΕΥΝΑΣ</a:t>
            </a:r>
            <a:r>
              <a:rPr kumimoji="0" lang="el-GR" altLang="el-GR" sz="2100" b="0" i="0" u="none" strike="noStrike" kern="0" cap="none" spc="0" normalizeH="0" baseline="0" noProof="0" dirty="0">
                <a:ln>
                  <a:noFill/>
                </a:ln>
                <a:solidFill>
                  <a:srgbClr val="009999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		</a:t>
            </a:r>
            <a:r>
              <a:rPr kumimoji="0" lang="el-GR" altLang="el-GR" sz="1800" b="0" i="0" u="none" strike="noStrike" kern="0" cap="none" spc="0" normalizeH="0" baseline="0" noProof="0" dirty="0">
                <a:ln>
                  <a:noFill/>
                </a:ln>
                <a:solidFill>
                  <a:srgbClr val="009999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8/10/2024</a:t>
            </a:r>
            <a: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/>
            </a:r>
            <a:b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</a:br>
            <a:endParaRPr kumimoji="0" lang="en-GB" altLang="el-GR" sz="33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/>
              <a:ea typeface="+mn-ea"/>
              <a:cs typeface="+mn-cs"/>
            </a:endParaRPr>
          </a:p>
        </p:txBody>
      </p:sp>
      <p:pic>
        <p:nvPicPr>
          <p:cNvPr id="10" name="Εικόνα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5708" y="2014854"/>
            <a:ext cx="7105347" cy="41999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828961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4"/>
          <p:cNvSpPr>
            <a:spLocks/>
          </p:cNvSpPr>
          <p:nvPr/>
        </p:nvSpPr>
        <p:spPr bwMode="auto">
          <a:xfrm>
            <a:off x="1331118" y="998935"/>
            <a:ext cx="648124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/>
            </a:r>
            <a:b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</a:br>
            <a: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>	</a:t>
            </a:r>
            <a:b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</a:br>
            <a:endParaRPr kumimoji="0" lang="en-GB" altLang="el-GR" sz="33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57382" y="2014854"/>
            <a:ext cx="7333673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25475" marR="0" lvl="0" indent="-625475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l-GR" sz="3200" b="0" i="0" u="none" strike="noStrike" kern="1200" cap="none" spc="0" normalizeH="0" baseline="0" noProof="0" dirty="0">
                <a:ln>
                  <a:noFill/>
                </a:ln>
                <a:solidFill>
                  <a:srgbClr val="AAEFD1">
                    <a:lumMod val="25000"/>
                  </a:srgbClr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Προϋπόθετα ερευνητικής</a:t>
            </a:r>
            <a:r>
              <a:rPr kumimoji="0" lang="el-GR" sz="3200" b="0" i="0" u="none" strike="noStrike" kern="1200" cap="none" spc="0" normalizeH="0" noProof="0" dirty="0">
                <a:ln>
                  <a:noFill/>
                </a:ln>
                <a:solidFill>
                  <a:srgbClr val="AAEFD1">
                    <a:lumMod val="25000"/>
                  </a:srgbClr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 επιτυχίας. Το </a:t>
            </a:r>
            <a:r>
              <a:rPr lang="el-GR" sz="3200" dirty="0">
                <a:solidFill>
                  <a:srgbClr val="AAEFD1">
                    <a:lumMod val="25000"/>
                  </a:srgbClr>
                </a:solidFill>
                <a:latin typeface="Tahoma"/>
              </a:rPr>
              <a:t>ερευνητικό ερώτημα να είναι:</a:t>
            </a:r>
          </a:p>
          <a:p>
            <a:pPr marL="625475" marR="0" lvl="0" indent="-625475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l-GR" sz="3200" b="0" i="0" u="none" strike="noStrike" kern="1200" cap="none" spc="0" normalizeH="0" baseline="0" noProof="0" dirty="0">
              <a:ln>
                <a:noFill/>
              </a:ln>
              <a:solidFill>
                <a:srgbClr val="AAEFD1">
                  <a:lumMod val="25000"/>
                </a:srgbClr>
              </a:solidFill>
              <a:effectLst/>
              <a:uLnTx/>
              <a:uFillTx/>
              <a:latin typeface="Tahoma"/>
              <a:ea typeface="+mn-ea"/>
              <a:cs typeface="+mn-cs"/>
            </a:endParaRPr>
          </a:p>
          <a:p>
            <a:pPr marL="625475" marR="0" lvl="0" indent="-625475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l-GR" sz="3200" b="0" i="0" u="none" strike="noStrike" kern="1200" cap="none" spc="0" normalizeH="0" baseline="0" noProof="0" dirty="0">
              <a:ln>
                <a:noFill/>
              </a:ln>
              <a:solidFill>
                <a:srgbClr val="AAEFD1">
                  <a:lumMod val="25000"/>
                </a:srgbClr>
              </a:solidFill>
              <a:effectLst/>
              <a:uLnTx/>
              <a:uFillTx/>
              <a:latin typeface="Tahoma"/>
              <a:ea typeface="+mn-ea"/>
              <a:cs typeface="+mn-cs"/>
            </a:endParaRPr>
          </a:p>
          <a:p>
            <a:pPr marL="625475" marR="0" lvl="0" indent="-625475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srgbClr val="3333CC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	</a:t>
            </a:r>
            <a:r>
              <a:rPr kumimoji="0" lang="el-GR" sz="3600" b="0" i="0" u="none" strike="noStrike" kern="1200" cap="none" spc="0" normalizeH="0" baseline="0" noProof="0" dirty="0">
                <a:ln>
                  <a:noFill/>
                </a:ln>
                <a:solidFill>
                  <a:srgbClr val="3333CC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Σαφές</a:t>
            </a:r>
          </a:p>
          <a:p>
            <a:pPr marL="625475" marR="0" lvl="0" indent="-625475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l-GR" sz="2800" b="0" i="0" u="none" strike="noStrike" kern="1200" cap="none" spc="0" normalizeH="0" baseline="0" noProof="0" dirty="0">
              <a:ln>
                <a:noFill/>
              </a:ln>
              <a:solidFill>
                <a:srgbClr val="3333CC"/>
              </a:solidFill>
              <a:effectLst/>
              <a:uLnTx/>
              <a:uFillTx/>
              <a:latin typeface="Tahoma"/>
              <a:ea typeface="+mn-ea"/>
              <a:cs typeface="+mn-cs"/>
            </a:endParaRPr>
          </a:p>
          <a:p>
            <a:pPr marL="625475" marR="0" lvl="0" indent="-625475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l-GR" sz="2800" b="0" i="0" u="none" strike="noStrike" kern="1200" cap="none" spc="0" normalizeH="0" baseline="0" noProof="0" dirty="0">
                <a:ln>
                  <a:noFill/>
                </a:ln>
                <a:solidFill>
                  <a:srgbClr val="3333CC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	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3333CC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		</a:t>
            </a:r>
            <a:r>
              <a:rPr kumimoji="0" lang="el-GR" sz="3600" b="0" i="0" u="none" strike="noStrike" kern="1200" cap="none" spc="0" normalizeH="0" baseline="0" noProof="0" dirty="0">
                <a:ln>
                  <a:noFill/>
                </a:ln>
                <a:solidFill>
                  <a:srgbClr val="3333CC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Εφικτό</a:t>
            </a:r>
          </a:p>
          <a:p>
            <a:pPr marL="625475" marR="0" lvl="0" indent="-625475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l-GR" sz="2800" b="0" i="0" u="none" strike="noStrike" kern="1200" cap="none" spc="0" normalizeH="0" baseline="0" noProof="0" dirty="0">
              <a:ln>
                <a:noFill/>
              </a:ln>
              <a:solidFill>
                <a:srgbClr val="3333CC"/>
              </a:solidFill>
              <a:effectLst/>
              <a:uLnTx/>
              <a:uFillTx/>
              <a:latin typeface="Tahoma"/>
              <a:ea typeface="+mn-ea"/>
              <a:cs typeface="+mn-cs"/>
            </a:endParaRPr>
          </a:p>
          <a:p>
            <a:pPr marL="625475" marR="0" lvl="0" indent="-625475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l-GR" sz="2800" b="0" i="0" u="none" strike="noStrike" kern="1200" cap="none" spc="0" normalizeH="0" baseline="0" noProof="0" dirty="0">
                <a:ln>
                  <a:noFill/>
                </a:ln>
                <a:solidFill>
                  <a:srgbClr val="3333CC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			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3333CC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	</a:t>
            </a:r>
            <a:r>
              <a:rPr kumimoji="0" lang="el-GR" sz="3600" b="0" i="0" u="none" strike="noStrike" kern="1200" cap="none" spc="0" normalizeH="0" baseline="0" noProof="0" dirty="0">
                <a:ln>
                  <a:noFill/>
                </a:ln>
                <a:solidFill>
                  <a:srgbClr val="3333CC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Προσήκον (</a:t>
            </a:r>
            <a:r>
              <a:rPr lang="fr-FR" sz="3600" dirty="0">
                <a:solidFill>
                  <a:srgbClr val="3333CC"/>
                </a:solidFill>
                <a:latin typeface="Tahoma"/>
              </a:rPr>
              <a:t>pertinent</a:t>
            </a:r>
            <a:r>
              <a:rPr lang="en-US" sz="3600" dirty="0">
                <a:solidFill>
                  <a:srgbClr val="3333CC"/>
                </a:solidFill>
                <a:latin typeface="Tahoma"/>
              </a:rPr>
              <a:t>)</a:t>
            </a:r>
          </a:p>
          <a:p>
            <a:pPr marL="625475" marR="0" lvl="0" indent="-625475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l-GR" sz="3200" b="0" i="0" u="none" strike="noStrike" kern="1200" cap="none" spc="0" normalizeH="0" baseline="0" noProof="0" dirty="0">
              <a:ln>
                <a:noFill/>
              </a:ln>
              <a:solidFill>
                <a:srgbClr val="3333CC"/>
              </a:solidFill>
              <a:effectLst/>
              <a:uLnTx/>
              <a:uFillTx/>
              <a:latin typeface="Tahoma"/>
              <a:ea typeface="+mn-ea"/>
              <a:cs typeface="+mn-cs"/>
            </a:endParaRPr>
          </a:p>
        </p:txBody>
      </p:sp>
      <p:sp>
        <p:nvSpPr>
          <p:cNvPr id="5" name="Rectangle 4"/>
          <p:cNvSpPr>
            <a:spLocks/>
          </p:cNvSpPr>
          <p:nvPr/>
        </p:nvSpPr>
        <p:spPr bwMode="auto">
          <a:xfrm>
            <a:off x="2136808" y="189310"/>
            <a:ext cx="700719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/>
            </a:r>
            <a:b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</a:br>
            <a: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> </a:t>
            </a:r>
            <a:r>
              <a:rPr kumimoji="0" lang="el-GR" altLang="el-GR" sz="2400" b="0" i="0" u="none" strike="noStrike" kern="0" cap="none" spc="0" normalizeH="0" baseline="0" noProof="0" dirty="0">
                <a:ln>
                  <a:noFill/>
                </a:ln>
                <a:solidFill>
                  <a:srgbClr val="009999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ΜΕΘΟΔΟΙ ΕΡΕΥΝΑΣ</a:t>
            </a:r>
            <a:r>
              <a:rPr kumimoji="0" lang="el-GR" altLang="el-GR" sz="2100" b="0" i="0" u="none" strike="noStrike" kern="0" cap="none" spc="0" normalizeH="0" baseline="0" noProof="0" dirty="0">
                <a:ln>
                  <a:noFill/>
                </a:ln>
                <a:solidFill>
                  <a:srgbClr val="009999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		</a:t>
            </a:r>
            <a:r>
              <a:rPr kumimoji="0" lang="en-GB" altLang="el-GR" sz="1800" b="0" i="0" u="none" strike="noStrike" kern="0" cap="none" spc="0" normalizeH="0" baseline="0" noProof="0" dirty="0">
                <a:ln>
                  <a:noFill/>
                </a:ln>
                <a:solidFill>
                  <a:srgbClr val="009999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8</a:t>
            </a:r>
            <a:r>
              <a:rPr kumimoji="0" lang="el-GR" altLang="el-GR" sz="1800" b="0" i="0" u="none" strike="noStrike" kern="0" cap="none" spc="0" normalizeH="0" baseline="0" noProof="0" dirty="0">
                <a:ln>
                  <a:noFill/>
                </a:ln>
                <a:solidFill>
                  <a:srgbClr val="009999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/</a:t>
            </a:r>
            <a:r>
              <a:rPr kumimoji="0" lang="en-GB" altLang="el-GR" sz="1800" b="0" i="0" u="none" strike="noStrike" kern="0" cap="none" spc="0" normalizeH="0" baseline="0" noProof="0" dirty="0">
                <a:ln>
                  <a:noFill/>
                </a:ln>
                <a:solidFill>
                  <a:srgbClr val="009999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10</a:t>
            </a:r>
            <a:r>
              <a:rPr kumimoji="0" lang="el-GR" altLang="el-GR" sz="1800" b="0" i="0" u="none" strike="noStrike" kern="0" cap="none" spc="0" normalizeH="0" baseline="0" noProof="0" dirty="0">
                <a:ln>
                  <a:noFill/>
                </a:ln>
                <a:solidFill>
                  <a:srgbClr val="009999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/2024</a:t>
            </a:r>
            <a: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/>
            </a:r>
            <a:b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</a:br>
            <a:endParaRPr kumimoji="0" lang="en-GB" altLang="el-GR" sz="33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589967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4"/>
          <p:cNvSpPr>
            <a:spLocks/>
          </p:cNvSpPr>
          <p:nvPr/>
        </p:nvSpPr>
        <p:spPr bwMode="auto">
          <a:xfrm>
            <a:off x="1331118" y="998935"/>
            <a:ext cx="648124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defTabSz="685800" eaLnBrk="1" hangingPunct="1">
              <a:spcBef>
                <a:spcPct val="0"/>
              </a:spcBef>
              <a:buNone/>
              <a:defRPr/>
            </a:pPr>
            <a:r>
              <a:rPr lang="en-GB" altLang="el-GR" sz="3300" kern="0" dirty="0">
                <a:solidFill>
                  <a:srgbClr val="000000"/>
                </a:solidFill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r>
              <a:rPr lang="en-GB" altLang="el-GR" sz="3300" kern="0" dirty="0">
                <a:solidFill>
                  <a:srgbClr val="000000"/>
                </a:solidFill>
              </a:rPr>
              <a:t>	</a:t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endParaRPr lang="en-GB" altLang="el-GR" sz="3300" kern="0" dirty="0">
              <a:solidFill>
                <a:srgbClr val="0000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0" y="1948070"/>
            <a:ext cx="9144000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25475" indent="-625475" defTabSz="685800">
              <a:defRPr/>
            </a:pPr>
            <a:r>
              <a:rPr lang="el-GR" sz="3200" dirty="0">
                <a:solidFill>
                  <a:schemeClr val="accent5">
                    <a:lumMod val="25000"/>
                  </a:schemeClr>
                </a:solidFill>
              </a:rPr>
              <a:t>				</a:t>
            </a:r>
          </a:p>
          <a:p>
            <a:pPr marL="625475" indent="-625475" defTabSz="685800">
              <a:defRPr/>
            </a:pPr>
            <a:r>
              <a:rPr lang="el-GR" sz="3200" dirty="0">
                <a:solidFill>
                  <a:schemeClr val="accent5">
                    <a:lumMod val="25000"/>
                  </a:schemeClr>
                </a:solidFill>
              </a:rPr>
              <a:t>				</a:t>
            </a:r>
            <a:r>
              <a:rPr lang="el-GR" sz="3600" dirty="0">
                <a:solidFill>
                  <a:srgbClr val="FF0000"/>
                </a:solidFill>
              </a:rPr>
              <a:t>ΤΕΛΟΣ</a:t>
            </a:r>
          </a:p>
          <a:p>
            <a:pPr marL="625475" indent="-625475" defTabSz="685800">
              <a:defRPr/>
            </a:pPr>
            <a:r>
              <a:rPr lang="el-GR" sz="3600" dirty="0">
                <a:solidFill>
                  <a:srgbClr val="FF0000"/>
                </a:solidFill>
              </a:rPr>
              <a:t>						ΔΕΥΤΕΡΗΣ</a:t>
            </a:r>
          </a:p>
          <a:p>
            <a:pPr marL="625475" indent="-625475" defTabSz="685800">
              <a:defRPr/>
            </a:pPr>
            <a:r>
              <a:rPr lang="el-GR" sz="3600" dirty="0">
                <a:solidFill>
                  <a:srgbClr val="FF0000"/>
                </a:solidFill>
              </a:rPr>
              <a:t>								ΠΑΡΟΥΣΙΑΣΗΣ</a:t>
            </a:r>
          </a:p>
          <a:p>
            <a:pPr marL="625475" indent="-625475" defTabSz="685800">
              <a:defRPr/>
            </a:pPr>
            <a:endParaRPr lang="el-GR" sz="3600" dirty="0">
              <a:solidFill>
                <a:srgbClr val="3333CC"/>
              </a:solidFill>
            </a:endParaRPr>
          </a:p>
        </p:txBody>
      </p:sp>
      <p:sp>
        <p:nvSpPr>
          <p:cNvPr id="5" name="Rectangle 4"/>
          <p:cNvSpPr>
            <a:spLocks/>
          </p:cNvSpPr>
          <p:nvPr/>
        </p:nvSpPr>
        <p:spPr bwMode="auto">
          <a:xfrm>
            <a:off x="2136808" y="189310"/>
            <a:ext cx="700719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None/>
              <a:defRPr/>
            </a:pPr>
            <a:r>
              <a:rPr lang="en-GB" altLang="el-GR" sz="3300" kern="0" dirty="0">
                <a:solidFill>
                  <a:srgbClr val="000000"/>
                </a:solidFill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r>
              <a:rPr lang="en-GB" altLang="el-GR" sz="3300" kern="0" dirty="0">
                <a:solidFill>
                  <a:srgbClr val="000000"/>
                </a:solidFill>
              </a:rPr>
              <a:t> </a:t>
            </a:r>
            <a:r>
              <a:rPr lang="el-GR" altLang="el-GR" sz="2400" kern="0" dirty="0">
                <a:solidFill>
                  <a:srgbClr val="009999"/>
                </a:solidFill>
                <a:latin typeface="+mn-lt"/>
              </a:rPr>
              <a:t>ΜΕΘΟΔΟΙ ΕΡΕΥΝΑΣ</a:t>
            </a:r>
            <a:r>
              <a:rPr lang="el-GR" altLang="el-GR" sz="2100" kern="0" dirty="0">
                <a:solidFill>
                  <a:srgbClr val="009999"/>
                </a:solidFill>
                <a:latin typeface="+mn-lt"/>
              </a:rPr>
              <a:t>		</a:t>
            </a:r>
            <a:r>
              <a:rPr lang="el-GR" altLang="el-GR" sz="1800" kern="0" dirty="0">
                <a:solidFill>
                  <a:srgbClr val="009999"/>
                </a:solidFill>
                <a:latin typeface="+mn-lt"/>
              </a:rPr>
              <a:t>8/10/2024</a:t>
            </a:r>
            <a:r>
              <a:rPr lang="en-GB" altLang="el-GR" sz="3300" kern="0" dirty="0">
                <a:solidFill>
                  <a:srgbClr val="000000"/>
                </a:solidFill>
                <a:latin typeface="+mn-lt"/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  <a:latin typeface="+mn-lt"/>
              </a:rPr>
            </a:br>
            <a:endParaRPr lang="en-GB" altLang="el-GR" sz="3300" kern="0" dirty="0">
              <a:solidFill>
                <a:srgbClr val="000000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02708677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4"/>
          <p:cNvSpPr>
            <a:spLocks/>
          </p:cNvSpPr>
          <p:nvPr/>
        </p:nvSpPr>
        <p:spPr bwMode="auto">
          <a:xfrm>
            <a:off x="1331118" y="998935"/>
            <a:ext cx="648124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/>
            </a:r>
            <a:b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</a:br>
            <a: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>	</a:t>
            </a:r>
            <a:b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</a:br>
            <a:endParaRPr kumimoji="0" lang="en-GB" altLang="el-GR" sz="33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0" y="2014854"/>
            <a:ext cx="8733568" cy="46474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25475" marR="0" lvl="0" indent="-625475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l-GR" sz="3200" b="0" i="0" u="none" strike="noStrike" kern="1200" cap="none" spc="0" normalizeH="0" baseline="0" noProof="0" dirty="0">
                <a:ln>
                  <a:noFill/>
                </a:ln>
                <a:solidFill>
                  <a:srgbClr val="AAEFD1">
                    <a:lumMod val="25000"/>
                  </a:srgbClr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Συνιστώσες της Θεωρίας της Γνώσης</a:t>
            </a:r>
          </a:p>
          <a:p>
            <a:pPr marL="625475" marR="0" lvl="0" indent="-625475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l-GR" sz="3200" b="0" i="0" u="none" strike="noStrike" kern="1200" cap="none" spc="0" normalizeH="0" baseline="0" noProof="0" dirty="0">
              <a:ln>
                <a:noFill/>
              </a:ln>
              <a:solidFill>
                <a:srgbClr val="AAEFD1">
                  <a:lumMod val="25000"/>
                </a:srgbClr>
              </a:solidFill>
              <a:effectLst/>
              <a:uLnTx/>
              <a:uFillTx/>
              <a:latin typeface="Tahoma"/>
              <a:ea typeface="+mn-ea"/>
              <a:cs typeface="+mn-cs"/>
            </a:endParaRPr>
          </a:p>
          <a:p>
            <a:pPr marL="625475" marR="0" lvl="0" indent="-625475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l-GR" sz="3600" b="0" i="0" u="none" strike="noStrike" kern="1200" cap="none" spc="0" normalizeH="0" baseline="0" noProof="0" dirty="0">
                <a:ln>
                  <a:noFill/>
                </a:ln>
                <a:solidFill>
                  <a:srgbClr val="3333CC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Οντολογία</a:t>
            </a:r>
          </a:p>
          <a:p>
            <a:pPr marL="625475" marR="0" lvl="0" indent="-625475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l-GR" sz="2800" b="0" i="0" u="none" strike="noStrike" kern="1200" cap="none" spc="0" normalizeH="0" baseline="0" noProof="0" dirty="0">
              <a:ln>
                <a:noFill/>
              </a:ln>
              <a:solidFill>
                <a:srgbClr val="3333CC"/>
              </a:solidFill>
              <a:effectLst/>
              <a:uLnTx/>
              <a:uFillTx/>
              <a:latin typeface="Tahoma"/>
              <a:ea typeface="+mn-ea"/>
              <a:cs typeface="+mn-cs"/>
            </a:endParaRPr>
          </a:p>
          <a:p>
            <a:pPr marL="625475" marR="0" lvl="0" indent="-625475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l-GR" sz="2800" b="0" i="0" u="none" strike="noStrike" kern="1200" cap="none" spc="0" normalizeH="0" baseline="0" noProof="0" dirty="0">
                <a:ln>
                  <a:noFill/>
                </a:ln>
                <a:solidFill>
                  <a:srgbClr val="3333CC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	</a:t>
            </a:r>
            <a:r>
              <a:rPr kumimoji="0" lang="el-GR" sz="3600" b="0" i="0" u="none" strike="noStrike" kern="1200" cap="none" spc="0" normalizeH="0" baseline="0" noProof="0" dirty="0">
                <a:ln>
                  <a:noFill/>
                </a:ln>
                <a:solidFill>
                  <a:srgbClr val="3333CC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Επιστημολογία</a:t>
            </a:r>
          </a:p>
          <a:p>
            <a:pPr marL="625475" marR="0" lvl="0" indent="-625475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l-GR" sz="2800" b="0" i="0" u="none" strike="noStrike" kern="1200" cap="none" spc="0" normalizeH="0" baseline="0" noProof="0" dirty="0">
              <a:ln>
                <a:noFill/>
              </a:ln>
              <a:solidFill>
                <a:srgbClr val="3333CC"/>
              </a:solidFill>
              <a:effectLst/>
              <a:uLnTx/>
              <a:uFillTx/>
              <a:latin typeface="Tahoma"/>
              <a:ea typeface="+mn-ea"/>
              <a:cs typeface="+mn-cs"/>
            </a:endParaRPr>
          </a:p>
          <a:p>
            <a:pPr marL="625475" marR="0" lvl="0" indent="-625475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l-GR" sz="2800" b="0" i="0" u="none" strike="noStrike" kern="1200" cap="none" spc="0" normalizeH="0" baseline="0" noProof="0" dirty="0">
                <a:ln>
                  <a:noFill/>
                </a:ln>
                <a:solidFill>
                  <a:srgbClr val="3333CC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			</a:t>
            </a:r>
            <a:r>
              <a:rPr kumimoji="0" lang="el-GR" sz="3600" b="0" i="0" u="none" strike="noStrike" kern="1200" cap="none" spc="0" normalizeH="0" baseline="0" noProof="0" dirty="0">
                <a:ln>
                  <a:noFill/>
                </a:ln>
                <a:solidFill>
                  <a:srgbClr val="3333CC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Μεθοδολογία</a:t>
            </a:r>
            <a:r>
              <a:rPr kumimoji="0" lang="el-GR" sz="2800" b="0" i="0" u="none" strike="noStrike" kern="1200" cap="none" spc="0" normalizeH="0" baseline="0" noProof="0" dirty="0">
                <a:ln>
                  <a:noFill/>
                </a:ln>
                <a:solidFill>
                  <a:srgbClr val="3333CC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		</a:t>
            </a:r>
            <a:r>
              <a:rPr kumimoji="0" lang="el-GR" sz="3200" b="0" i="0" u="none" strike="noStrike" kern="1200" cap="none" spc="0" normalizeH="0" baseline="0" noProof="0" dirty="0">
                <a:ln>
                  <a:noFill/>
                </a:ln>
                <a:solidFill>
                  <a:srgbClr val="3333CC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Μεθοδολογία</a:t>
            </a:r>
          </a:p>
          <a:p>
            <a:pPr marL="625475" marR="0" lvl="0" indent="-625475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l-GR" sz="2800" b="0" i="0" u="none" strike="noStrike" kern="1200" cap="none" spc="0" normalizeH="0" baseline="0" noProof="0" dirty="0">
                <a:ln>
                  <a:noFill/>
                </a:ln>
                <a:solidFill>
                  <a:srgbClr val="3333CC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								</a:t>
            </a:r>
            <a:r>
              <a:rPr kumimoji="0" lang="el-GR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Μέθοδοι / Βήματα</a:t>
            </a:r>
          </a:p>
          <a:p>
            <a:pPr marL="625475" marR="0" lvl="0" indent="-625475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l-GR" sz="2800" b="0" i="0" u="none" strike="noStrike" kern="1200" cap="none" spc="0" normalizeH="0" baseline="0" noProof="0" dirty="0">
                <a:ln>
                  <a:noFill/>
                </a:ln>
                <a:solidFill>
                  <a:srgbClr val="3333CC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								</a:t>
            </a:r>
            <a:r>
              <a:rPr kumimoji="0" lang="el-GR" sz="3200" b="0" i="0" u="none" strike="noStrike" kern="1200" cap="none" spc="0" normalizeH="0" baseline="0" noProof="0" dirty="0">
                <a:ln>
                  <a:noFill/>
                </a:ln>
                <a:solidFill>
                  <a:srgbClr val="3333CC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Τεχνικές / Εργαλεία</a:t>
            </a:r>
          </a:p>
        </p:txBody>
      </p:sp>
      <p:sp>
        <p:nvSpPr>
          <p:cNvPr id="5" name="Rectangle 4"/>
          <p:cNvSpPr>
            <a:spLocks/>
          </p:cNvSpPr>
          <p:nvPr/>
        </p:nvSpPr>
        <p:spPr bwMode="auto">
          <a:xfrm>
            <a:off x="2136808" y="189310"/>
            <a:ext cx="700719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/>
            </a:r>
            <a:b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</a:br>
            <a: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> </a:t>
            </a:r>
            <a:r>
              <a:rPr kumimoji="0" lang="el-GR" altLang="el-GR" sz="2400" b="0" i="0" u="none" strike="noStrike" kern="0" cap="none" spc="0" normalizeH="0" baseline="0" noProof="0" dirty="0">
                <a:ln>
                  <a:noFill/>
                </a:ln>
                <a:solidFill>
                  <a:srgbClr val="009999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ΜΕΘΟΔΟΙ ΈΡΕΥΝΑΣ</a:t>
            </a:r>
            <a:r>
              <a:rPr kumimoji="0" lang="el-GR" altLang="el-GR" sz="2100" b="0" i="0" u="none" strike="noStrike" kern="0" cap="none" spc="0" normalizeH="0" baseline="0" noProof="0" dirty="0">
                <a:ln>
                  <a:noFill/>
                </a:ln>
                <a:solidFill>
                  <a:srgbClr val="009999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		</a:t>
            </a:r>
            <a:r>
              <a:rPr lang="en-US" altLang="el-GR" sz="1800" kern="0" dirty="0" smtClean="0">
                <a:solidFill>
                  <a:srgbClr val="009999"/>
                </a:solidFill>
                <a:latin typeface="Tahoma"/>
              </a:rPr>
              <a:t>22</a:t>
            </a:r>
            <a:r>
              <a:rPr kumimoji="0" lang="el-GR" altLang="el-GR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009999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/</a:t>
            </a:r>
            <a:r>
              <a:rPr kumimoji="0" lang="en-US" altLang="el-GR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009999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10</a:t>
            </a:r>
            <a:r>
              <a:rPr kumimoji="0" lang="el-GR" altLang="el-GR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009999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/202</a:t>
            </a:r>
            <a:r>
              <a:rPr kumimoji="0" lang="en-US" altLang="el-GR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009999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4</a:t>
            </a:r>
            <a: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/>
            </a:r>
            <a:b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</a:br>
            <a:endParaRPr kumimoji="0" lang="en-GB" altLang="el-GR" sz="33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586026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4"/>
          <p:cNvSpPr>
            <a:spLocks/>
          </p:cNvSpPr>
          <p:nvPr/>
        </p:nvSpPr>
        <p:spPr bwMode="auto">
          <a:xfrm>
            <a:off x="1331118" y="998935"/>
            <a:ext cx="648124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/>
            </a:r>
            <a:b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</a:br>
            <a: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>	</a:t>
            </a:r>
            <a:b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</a:br>
            <a:endParaRPr kumimoji="0" lang="en-GB" altLang="el-GR" sz="33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0" y="1881504"/>
            <a:ext cx="8733568" cy="51398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25475" marR="0" lvl="0" indent="-625475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l-GR" sz="3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AAEFD1">
                    <a:lumMod val="25000"/>
                  </a:srgbClr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Ερευνητικά Εργαλεία Απόκτησης Δεδομένων στα Κοινωνικά Γνωστικά Πεδία</a:t>
            </a:r>
          </a:p>
          <a:p>
            <a:pPr marL="625475" marR="0" lvl="0" indent="-625475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l-GR" sz="3200" b="0" i="0" u="none" strike="noStrike" kern="1200" cap="none" spc="0" normalizeH="0" baseline="0" noProof="0" dirty="0" smtClean="0">
              <a:ln>
                <a:noFill/>
              </a:ln>
              <a:solidFill>
                <a:srgbClr val="AAEFD1">
                  <a:lumMod val="25000"/>
                </a:srgbClr>
              </a:solidFill>
              <a:effectLst/>
              <a:uLnTx/>
              <a:uFillTx/>
              <a:latin typeface="Tahoma"/>
              <a:ea typeface="+mn-ea"/>
              <a:cs typeface="+mn-cs"/>
            </a:endParaRPr>
          </a:p>
          <a:p>
            <a:pPr marL="625475" marR="0" lvl="0" indent="-625475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l-GR" sz="3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3333CC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Οντολογία</a:t>
            </a:r>
            <a:endParaRPr kumimoji="0" lang="el-GR" sz="3600" b="0" i="0" u="none" strike="noStrike" kern="1200" cap="none" spc="0" normalizeH="0" baseline="0" noProof="0" dirty="0">
              <a:ln>
                <a:noFill/>
              </a:ln>
              <a:solidFill>
                <a:srgbClr val="3333CC"/>
              </a:solidFill>
              <a:effectLst/>
              <a:uLnTx/>
              <a:uFillTx/>
              <a:latin typeface="Tahoma"/>
              <a:ea typeface="+mn-ea"/>
              <a:cs typeface="+mn-cs"/>
            </a:endParaRPr>
          </a:p>
          <a:p>
            <a:pPr marL="625475" marR="0" lvl="0" indent="-625475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l-GR" sz="2800" b="0" i="0" u="none" strike="noStrike" kern="1200" cap="none" spc="0" normalizeH="0" baseline="0" noProof="0" dirty="0">
              <a:ln>
                <a:noFill/>
              </a:ln>
              <a:solidFill>
                <a:srgbClr val="3333CC"/>
              </a:solidFill>
              <a:effectLst/>
              <a:uLnTx/>
              <a:uFillTx/>
              <a:latin typeface="Tahoma"/>
              <a:ea typeface="+mn-ea"/>
              <a:cs typeface="+mn-cs"/>
            </a:endParaRPr>
          </a:p>
          <a:p>
            <a:pPr marL="625475" marR="0" lvl="0" indent="-625475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l-GR" sz="2800" b="0" i="0" u="none" strike="noStrike" kern="1200" cap="none" spc="0" normalizeH="0" baseline="0" noProof="0" dirty="0">
                <a:ln>
                  <a:noFill/>
                </a:ln>
                <a:solidFill>
                  <a:srgbClr val="3333CC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	</a:t>
            </a:r>
            <a:r>
              <a:rPr kumimoji="0" lang="el-GR" sz="3600" b="0" i="0" u="none" strike="noStrike" kern="1200" cap="none" spc="0" normalizeH="0" baseline="0" noProof="0" dirty="0">
                <a:ln>
                  <a:noFill/>
                </a:ln>
                <a:solidFill>
                  <a:srgbClr val="3333CC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Επιστημολογία</a:t>
            </a:r>
          </a:p>
          <a:p>
            <a:pPr marL="625475" marR="0" lvl="0" indent="-625475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l-GR" sz="2800" b="0" i="0" u="none" strike="noStrike" kern="1200" cap="none" spc="0" normalizeH="0" baseline="0" noProof="0" dirty="0">
              <a:ln>
                <a:noFill/>
              </a:ln>
              <a:solidFill>
                <a:srgbClr val="3333CC"/>
              </a:solidFill>
              <a:effectLst/>
              <a:uLnTx/>
              <a:uFillTx/>
              <a:latin typeface="Tahoma"/>
              <a:ea typeface="+mn-ea"/>
              <a:cs typeface="+mn-cs"/>
            </a:endParaRPr>
          </a:p>
          <a:p>
            <a:pPr marL="625475" marR="0" lvl="0" indent="-625475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l-GR" sz="2800" b="0" i="0" u="none" strike="noStrike" kern="1200" cap="none" spc="0" normalizeH="0" baseline="0" noProof="0" dirty="0">
                <a:ln>
                  <a:noFill/>
                </a:ln>
                <a:solidFill>
                  <a:srgbClr val="3333CC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		</a:t>
            </a:r>
            <a:r>
              <a:rPr kumimoji="0" lang="el-GR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3333CC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	</a:t>
            </a:r>
            <a:r>
              <a:rPr kumimoji="0" lang="el-GR" sz="3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3333CC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Μεθοδολογία</a:t>
            </a:r>
            <a:r>
              <a:rPr kumimoji="0" lang="el-GR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3333CC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		</a:t>
            </a:r>
            <a:r>
              <a:rPr kumimoji="0" lang="el-GR" sz="3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3333CC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Μεθοδολογία</a:t>
            </a:r>
            <a:endParaRPr kumimoji="0" lang="el-GR" sz="3200" b="0" i="0" u="none" strike="noStrike" kern="1200" cap="none" spc="0" normalizeH="0" baseline="0" noProof="0" dirty="0">
              <a:ln>
                <a:noFill/>
              </a:ln>
              <a:solidFill>
                <a:srgbClr val="3333CC"/>
              </a:solidFill>
              <a:effectLst/>
              <a:uLnTx/>
              <a:uFillTx/>
              <a:latin typeface="Tahoma"/>
              <a:ea typeface="+mn-ea"/>
              <a:cs typeface="+mn-cs"/>
            </a:endParaRPr>
          </a:p>
          <a:p>
            <a:pPr marL="625475" marR="0" lvl="0" indent="-625475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l-GR" sz="3200" b="0" i="0" u="none" strike="noStrike" kern="1200" cap="none" spc="0" normalizeH="0" baseline="0" noProof="0" dirty="0">
                <a:ln>
                  <a:noFill/>
                </a:ln>
                <a:solidFill>
                  <a:srgbClr val="3333CC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			</a:t>
            </a:r>
            <a:r>
              <a:rPr kumimoji="0" lang="el-GR" sz="3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3333CC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					</a:t>
            </a:r>
            <a:r>
              <a:rPr kumimoji="0" lang="el-GR" sz="3200" b="0" i="0" u="none" strike="noStrike" kern="1200" cap="none" spc="0" normalizeH="0" baseline="0" noProof="0" dirty="0">
                <a:ln>
                  <a:noFill/>
                </a:ln>
                <a:solidFill>
                  <a:srgbClr val="3333CC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Μέθοδοι / Βήματα</a:t>
            </a:r>
          </a:p>
          <a:p>
            <a:pPr marL="625475" marR="0" lvl="0" indent="-625475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l-GR" sz="3200" b="0" i="0" u="none" strike="noStrike" kern="1200" cap="none" spc="0" normalizeH="0" baseline="0" noProof="0" dirty="0">
                <a:ln>
                  <a:noFill/>
                </a:ln>
                <a:solidFill>
                  <a:srgbClr val="3333CC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			</a:t>
            </a:r>
            <a:r>
              <a:rPr kumimoji="0" lang="el-GR" sz="3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3333CC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					</a:t>
            </a:r>
            <a:r>
              <a:rPr kumimoji="0" lang="el-GR" sz="3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Τεχνικές </a:t>
            </a:r>
            <a:r>
              <a:rPr kumimoji="0" lang="el-GR" sz="32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/ Εργαλεία</a:t>
            </a:r>
          </a:p>
        </p:txBody>
      </p:sp>
      <p:sp>
        <p:nvSpPr>
          <p:cNvPr id="5" name="Rectangle 4"/>
          <p:cNvSpPr>
            <a:spLocks/>
          </p:cNvSpPr>
          <p:nvPr/>
        </p:nvSpPr>
        <p:spPr bwMode="auto">
          <a:xfrm>
            <a:off x="2136808" y="189310"/>
            <a:ext cx="700719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/>
            </a:r>
            <a:b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</a:br>
            <a: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> </a:t>
            </a:r>
            <a:r>
              <a:rPr kumimoji="0" lang="el-GR" altLang="el-GR" sz="2400" b="0" i="0" u="none" strike="noStrike" kern="0" cap="none" spc="0" normalizeH="0" baseline="0" noProof="0" dirty="0">
                <a:ln>
                  <a:noFill/>
                </a:ln>
                <a:solidFill>
                  <a:srgbClr val="009999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ΜΕΘΟΔΟΙ ΈΡΕΥΝΑΣ</a:t>
            </a:r>
            <a:r>
              <a:rPr kumimoji="0" lang="el-GR" altLang="el-GR" sz="2100" b="0" i="0" u="none" strike="noStrike" kern="0" cap="none" spc="0" normalizeH="0" baseline="0" noProof="0" dirty="0">
                <a:ln>
                  <a:noFill/>
                </a:ln>
                <a:solidFill>
                  <a:srgbClr val="009999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		</a:t>
            </a:r>
            <a:r>
              <a:rPr lang="en-US" altLang="el-GR" sz="1800" kern="0" dirty="0" smtClean="0">
                <a:solidFill>
                  <a:srgbClr val="009999"/>
                </a:solidFill>
                <a:latin typeface="Tahoma"/>
              </a:rPr>
              <a:t>22</a:t>
            </a:r>
            <a:r>
              <a:rPr kumimoji="0" lang="el-GR" altLang="el-GR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009999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/</a:t>
            </a:r>
            <a:r>
              <a:rPr kumimoji="0" lang="en-US" altLang="el-GR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009999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10</a:t>
            </a:r>
            <a:r>
              <a:rPr kumimoji="0" lang="el-GR" altLang="el-GR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009999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/202</a:t>
            </a:r>
            <a:r>
              <a:rPr kumimoji="0" lang="en-US" altLang="el-GR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009999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4</a:t>
            </a:r>
            <a: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/>
            </a:r>
            <a:b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</a:br>
            <a:endParaRPr kumimoji="0" lang="en-GB" altLang="el-GR" sz="33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889300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4"/>
          <p:cNvSpPr>
            <a:spLocks/>
          </p:cNvSpPr>
          <p:nvPr/>
        </p:nvSpPr>
        <p:spPr bwMode="auto">
          <a:xfrm>
            <a:off x="1331118" y="998935"/>
            <a:ext cx="648124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/>
            </a:r>
            <a:b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</a:br>
            <a: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>	</a:t>
            </a:r>
            <a:b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</a:br>
            <a:endParaRPr kumimoji="0" lang="en-GB" altLang="el-GR" sz="33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0" y="1881504"/>
            <a:ext cx="8733568" cy="53245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25475" marR="0" lvl="0" indent="-625475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l-GR" sz="3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AAEFD1">
                    <a:lumMod val="25000"/>
                  </a:srgbClr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Ερευνητικά Εργαλεία Απόκτησης Δεδομένων στα Κοινωνικά Γνωστικά Πεδία</a:t>
            </a:r>
          </a:p>
          <a:p>
            <a:pPr marL="625475" marR="0" lvl="0" indent="-625475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l-GR" sz="3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Τεχνικές </a:t>
            </a:r>
            <a:r>
              <a:rPr kumimoji="0" lang="el-GR" sz="32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/ </a:t>
            </a:r>
            <a:r>
              <a:rPr kumimoji="0" lang="el-GR" sz="3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Εργαλεία</a:t>
            </a:r>
          </a:p>
          <a:p>
            <a:pPr marL="625475" marR="0" lvl="0" indent="-625475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l-GR" sz="3600" b="0" i="0" u="none" strike="noStrike" kern="1200" cap="none" spc="0" normalizeH="0" baseline="0" noProof="0" dirty="0" smtClean="0">
              <a:ln>
                <a:noFill/>
              </a:ln>
              <a:solidFill>
                <a:srgbClr val="3333CC"/>
              </a:solidFill>
              <a:effectLst/>
              <a:uLnTx/>
              <a:uFillTx/>
              <a:latin typeface="Tahoma"/>
              <a:ea typeface="+mn-ea"/>
              <a:cs typeface="+mn-cs"/>
            </a:endParaRPr>
          </a:p>
          <a:p>
            <a:pPr marL="625475" marR="0" lvl="0" indent="-625475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l-GR" sz="3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3333CC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	</a:t>
            </a:r>
            <a:r>
              <a:rPr kumimoji="0" lang="el-GR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3333CC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Συμμετοχική </a:t>
            </a:r>
            <a:r>
              <a:rPr kumimoji="0" lang="el-GR" sz="2800" b="0" i="0" u="none" strike="noStrike" kern="1200" cap="none" spc="0" normalizeH="0" baseline="0" noProof="0" dirty="0">
                <a:ln>
                  <a:noFill/>
                </a:ln>
                <a:solidFill>
                  <a:srgbClr val="3333CC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παρατήρηση</a:t>
            </a:r>
          </a:p>
          <a:p>
            <a:pPr marL="625475" marR="0" lvl="0" indent="-625475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l-GR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3333CC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	</a:t>
            </a:r>
          </a:p>
          <a:p>
            <a:pPr marL="625475" marR="0" lvl="0" indent="-625475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l-GR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3333CC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			Έντυπα </a:t>
            </a:r>
            <a:r>
              <a:rPr kumimoji="0" lang="el-GR" sz="2800" b="0" i="0" u="none" strike="noStrike" kern="1200" cap="none" spc="0" normalizeH="0" baseline="0" noProof="0" dirty="0">
                <a:ln>
                  <a:noFill/>
                </a:ln>
                <a:solidFill>
                  <a:srgbClr val="3333CC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/ δημοσιοποιημένα / 				</a:t>
            </a:r>
            <a:r>
              <a:rPr kumimoji="0" lang="el-GR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3333CC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		σκληρά δεδομένα</a:t>
            </a:r>
            <a:endParaRPr kumimoji="0" lang="el-GR" sz="2800" b="0" i="0" u="none" strike="noStrike" kern="120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ahoma"/>
              <a:ea typeface="+mn-ea"/>
              <a:cs typeface="+mn-cs"/>
            </a:endParaRPr>
          </a:p>
          <a:p>
            <a:pPr marL="625475" marR="0" lvl="0" indent="-625475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l-GR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			</a:t>
            </a:r>
            <a:endParaRPr kumimoji="0" lang="el-GR" sz="2800" b="0" i="0" u="none" strike="noStrike" kern="1200" cap="none" spc="0" normalizeH="0" baseline="0" noProof="0" dirty="0">
              <a:ln>
                <a:noFill/>
              </a:ln>
              <a:solidFill>
                <a:srgbClr val="3333CC"/>
              </a:solidFill>
              <a:effectLst/>
              <a:uLnTx/>
              <a:uFillTx/>
              <a:latin typeface="Tahoma"/>
              <a:ea typeface="+mn-ea"/>
              <a:cs typeface="+mn-cs"/>
            </a:endParaRPr>
          </a:p>
          <a:p>
            <a:pPr marL="625475" marR="0" lvl="0" indent="-625475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l-GR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3333CC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				Ερωτηματολόγια </a:t>
            </a:r>
            <a:r>
              <a:rPr kumimoji="0" lang="el-GR" sz="2800" b="0" i="0" u="none" strike="noStrike" kern="1200" cap="none" spc="0" normalizeH="0" baseline="0" noProof="0" dirty="0">
                <a:ln>
                  <a:noFill/>
                </a:ln>
                <a:solidFill>
                  <a:srgbClr val="3333CC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- Συνεντεύξεις</a:t>
            </a:r>
          </a:p>
          <a:p>
            <a:pPr marL="625475" marR="0" lvl="0" indent="-625475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l-GR" sz="2800" b="0" i="0" u="none" strike="noStrike" kern="120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ahoma"/>
              <a:ea typeface="+mn-ea"/>
              <a:cs typeface="+mn-cs"/>
            </a:endParaRPr>
          </a:p>
        </p:txBody>
      </p:sp>
      <p:sp>
        <p:nvSpPr>
          <p:cNvPr id="5" name="Rectangle 4"/>
          <p:cNvSpPr>
            <a:spLocks/>
          </p:cNvSpPr>
          <p:nvPr/>
        </p:nvSpPr>
        <p:spPr bwMode="auto">
          <a:xfrm>
            <a:off x="2136808" y="189310"/>
            <a:ext cx="700719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/>
            </a:r>
            <a:b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</a:br>
            <a: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> </a:t>
            </a:r>
            <a:r>
              <a:rPr kumimoji="0" lang="el-GR" altLang="el-GR" sz="2400" b="0" i="0" u="none" strike="noStrike" kern="0" cap="none" spc="0" normalizeH="0" baseline="0" noProof="0" dirty="0">
                <a:ln>
                  <a:noFill/>
                </a:ln>
                <a:solidFill>
                  <a:srgbClr val="009999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ΜΕΘΟΔΟΙ ΈΡΕΥΝΑΣ</a:t>
            </a:r>
            <a:r>
              <a:rPr kumimoji="0" lang="el-GR" altLang="el-GR" sz="2100" b="0" i="0" u="none" strike="noStrike" kern="0" cap="none" spc="0" normalizeH="0" baseline="0" noProof="0" dirty="0">
                <a:ln>
                  <a:noFill/>
                </a:ln>
                <a:solidFill>
                  <a:srgbClr val="009999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		</a:t>
            </a:r>
            <a:r>
              <a:rPr lang="en-US" altLang="el-GR" sz="1800" kern="0" dirty="0" smtClean="0">
                <a:solidFill>
                  <a:srgbClr val="009999"/>
                </a:solidFill>
                <a:latin typeface="Tahoma"/>
              </a:rPr>
              <a:t>22</a:t>
            </a:r>
            <a:r>
              <a:rPr kumimoji="0" lang="el-GR" altLang="el-GR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009999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/</a:t>
            </a:r>
            <a:r>
              <a:rPr kumimoji="0" lang="en-US" altLang="el-GR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009999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10</a:t>
            </a:r>
            <a:r>
              <a:rPr kumimoji="0" lang="el-GR" altLang="el-GR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009999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/202</a:t>
            </a:r>
            <a:r>
              <a:rPr kumimoji="0" lang="en-US" altLang="el-GR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009999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4</a:t>
            </a:r>
            <a: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/>
            </a:r>
            <a:b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</a:br>
            <a:endParaRPr kumimoji="0" lang="en-GB" altLang="el-GR" sz="33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583869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4"/>
          <p:cNvSpPr>
            <a:spLocks/>
          </p:cNvSpPr>
          <p:nvPr/>
        </p:nvSpPr>
        <p:spPr bwMode="auto">
          <a:xfrm>
            <a:off x="1331118" y="998935"/>
            <a:ext cx="648124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/>
            </a:r>
            <a:b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</a:br>
            <a: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>	</a:t>
            </a:r>
            <a:b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</a:br>
            <a:endParaRPr kumimoji="0" lang="en-GB" altLang="el-GR" sz="33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0" y="1948070"/>
            <a:ext cx="9144000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25475" marR="0" lvl="0" indent="-625475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l-GR" sz="3200" b="0" i="0" u="none" strike="noStrike" kern="1200" cap="none" spc="0" normalizeH="0" baseline="0" noProof="0" dirty="0">
                <a:ln>
                  <a:noFill/>
                </a:ln>
                <a:solidFill>
                  <a:srgbClr val="AAEFD1">
                    <a:lumMod val="25000"/>
                  </a:srgbClr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				</a:t>
            </a:r>
          </a:p>
          <a:p>
            <a:pPr marL="625475" marR="0" lvl="0" indent="-625475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l-GR" sz="3200" b="0" i="0" u="none" strike="noStrike" kern="1200" cap="none" spc="0" normalizeH="0" baseline="0" noProof="0" dirty="0">
                <a:ln>
                  <a:noFill/>
                </a:ln>
                <a:solidFill>
                  <a:srgbClr val="AAEFD1">
                    <a:lumMod val="25000"/>
                  </a:srgbClr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				</a:t>
            </a:r>
            <a:r>
              <a:rPr kumimoji="0" lang="el-GR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ΤΕΛΟΣ</a:t>
            </a:r>
          </a:p>
          <a:p>
            <a:pPr marL="625475" marR="0" lvl="0" indent="-625475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l-GR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						</a:t>
            </a:r>
            <a:r>
              <a:rPr lang="el-GR" sz="3600" dirty="0" smtClean="0">
                <a:solidFill>
                  <a:srgbClr val="FF0000"/>
                </a:solidFill>
                <a:latin typeface="Tahoma"/>
              </a:rPr>
              <a:t>ΤΡΙΤΗΣ</a:t>
            </a:r>
            <a:endParaRPr kumimoji="0" lang="el-GR" sz="36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ahoma"/>
              <a:ea typeface="+mn-ea"/>
              <a:cs typeface="+mn-cs"/>
            </a:endParaRPr>
          </a:p>
          <a:p>
            <a:pPr marL="625475" marR="0" lvl="0" indent="-625475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l-GR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								ΠΑΡΟΥΣΙΑΣΗΣ</a:t>
            </a:r>
          </a:p>
          <a:p>
            <a:pPr marL="625475" marR="0" lvl="0" indent="-625475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l-GR" sz="3600" b="0" i="0" u="none" strike="noStrike" kern="1200" cap="none" spc="0" normalizeH="0" baseline="0" noProof="0" dirty="0">
              <a:ln>
                <a:noFill/>
              </a:ln>
              <a:solidFill>
                <a:srgbClr val="3333CC"/>
              </a:solidFill>
              <a:effectLst/>
              <a:uLnTx/>
              <a:uFillTx/>
              <a:latin typeface="Tahoma"/>
              <a:ea typeface="+mn-ea"/>
              <a:cs typeface="+mn-cs"/>
            </a:endParaRPr>
          </a:p>
        </p:txBody>
      </p:sp>
      <p:sp>
        <p:nvSpPr>
          <p:cNvPr id="5" name="Rectangle 4"/>
          <p:cNvSpPr>
            <a:spLocks/>
          </p:cNvSpPr>
          <p:nvPr/>
        </p:nvSpPr>
        <p:spPr bwMode="auto">
          <a:xfrm>
            <a:off x="2136808" y="189310"/>
            <a:ext cx="700719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/>
            </a:r>
            <a:b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</a:br>
            <a: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> </a:t>
            </a:r>
            <a:r>
              <a:rPr kumimoji="0" lang="el-GR" altLang="el-GR" sz="2400" b="0" i="0" u="none" strike="noStrike" kern="0" cap="none" spc="0" normalizeH="0" baseline="0" noProof="0" dirty="0">
                <a:ln>
                  <a:noFill/>
                </a:ln>
                <a:solidFill>
                  <a:srgbClr val="009999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ΜΕΘΟΔΟΙ ΕΡΕΥΝΑΣ</a:t>
            </a:r>
            <a:r>
              <a:rPr kumimoji="0" lang="el-GR" altLang="el-GR" sz="2100" b="0" i="0" u="none" strike="noStrike" kern="0" cap="none" spc="0" normalizeH="0" baseline="0" noProof="0" dirty="0">
                <a:ln>
                  <a:noFill/>
                </a:ln>
                <a:solidFill>
                  <a:srgbClr val="009999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		</a:t>
            </a:r>
            <a:r>
              <a:rPr lang="el-GR" altLang="el-GR" sz="1800" kern="0" dirty="0" smtClean="0">
                <a:solidFill>
                  <a:srgbClr val="009999"/>
                </a:solidFill>
                <a:latin typeface="Tahoma"/>
              </a:rPr>
              <a:t>22</a:t>
            </a:r>
            <a:r>
              <a:rPr kumimoji="0" lang="el-GR" altLang="el-GR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009999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/10/2024</a:t>
            </a:r>
            <a: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/>
            </a:r>
            <a:b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</a:br>
            <a:endParaRPr kumimoji="0" lang="en-GB" altLang="el-GR" sz="33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512423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4"/>
          <p:cNvSpPr>
            <a:spLocks/>
          </p:cNvSpPr>
          <p:nvPr/>
        </p:nvSpPr>
        <p:spPr bwMode="auto">
          <a:xfrm>
            <a:off x="1331118" y="998935"/>
            <a:ext cx="648124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/>
            </a:r>
            <a:b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</a:br>
            <a: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>	</a:t>
            </a:r>
            <a:b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</a:br>
            <a:endParaRPr kumimoji="0" lang="en-GB" altLang="el-GR" sz="33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57382" y="2014854"/>
            <a:ext cx="733367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25475" marR="0" lvl="0" indent="-625475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l-GR" sz="3200" b="0" i="0" u="none" strike="noStrike" kern="1200" cap="none" spc="0" normalizeH="0" baseline="0" noProof="0" dirty="0">
              <a:ln>
                <a:noFill/>
              </a:ln>
              <a:solidFill>
                <a:srgbClr val="3333CC"/>
              </a:solidFill>
              <a:effectLst/>
              <a:uLnTx/>
              <a:uFillTx/>
              <a:latin typeface="Tahoma"/>
              <a:ea typeface="+mn-ea"/>
              <a:cs typeface="+mn-cs"/>
            </a:endParaRPr>
          </a:p>
        </p:txBody>
      </p:sp>
      <p:sp>
        <p:nvSpPr>
          <p:cNvPr id="5" name="Rectangle 4"/>
          <p:cNvSpPr>
            <a:spLocks/>
          </p:cNvSpPr>
          <p:nvPr/>
        </p:nvSpPr>
        <p:spPr bwMode="auto">
          <a:xfrm>
            <a:off x="2136808" y="189310"/>
            <a:ext cx="700719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/>
            </a:r>
            <a:b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</a:br>
            <a: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> </a:t>
            </a:r>
            <a:r>
              <a:rPr kumimoji="0" lang="el-GR" altLang="el-GR" sz="2400" b="0" i="0" u="none" strike="noStrike" kern="0" cap="none" spc="0" normalizeH="0" baseline="0" noProof="0" dirty="0">
                <a:ln>
                  <a:noFill/>
                </a:ln>
                <a:solidFill>
                  <a:srgbClr val="009999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ΜΕΘΟΔΟΙ ΕΡΕΥΝΑΣ</a:t>
            </a:r>
            <a:r>
              <a:rPr kumimoji="0" lang="el-GR" altLang="el-GR" sz="2100" b="0" i="0" u="none" strike="noStrike" kern="0" cap="none" spc="0" normalizeH="0" baseline="0" noProof="0" dirty="0">
                <a:ln>
                  <a:noFill/>
                </a:ln>
                <a:solidFill>
                  <a:srgbClr val="009999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		</a:t>
            </a:r>
            <a:r>
              <a:rPr lang="el-GR" altLang="el-GR" sz="1800" kern="0" dirty="0" smtClean="0">
                <a:solidFill>
                  <a:srgbClr val="009999"/>
                </a:solidFill>
                <a:latin typeface="Tahoma"/>
              </a:rPr>
              <a:t>29</a:t>
            </a:r>
            <a:r>
              <a:rPr kumimoji="0" lang="el-GR" altLang="el-GR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009999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/10/2024</a:t>
            </a:r>
            <a: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/>
            </a:r>
            <a:b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</a:br>
            <a:endParaRPr kumimoji="0" lang="en-GB" altLang="el-GR" sz="33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/>
              <a:ea typeface="+mn-ea"/>
              <a:cs typeface="+mn-cs"/>
            </a:endParaRPr>
          </a:p>
        </p:txBody>
      </p:sp>
      <p:pic>
        <p:nvPicPr>
          <p:cNvPr id="10" name="Εικόνα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5708" y="2014854"/>
            <a:ext cx="7105347" cy="41999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16498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762" name="Rectangle 2">
            <a:extLst>
              <a:ext uri="{FF2B5EF4-FFF2-40B4-BE49-F238E27FC236}">
                <a16:creationId xmlns:a16="http://schemas.microsoft.com/office/drawing/2014/main" id="{28727166-2606-44B3-A9B0-2B45A805E8D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187450" y="260350"/>
            <a:ext cx="7793038" cy="1055688"/>
          </a:xfrm>
        </p:spPr>
        <p:txBody>
          <a:bodyPr/>
          <a:lstStyle/>
          <a:p>
            <a:pPr algn="r">
              <a:lnSpc>
                <a:spcPct val="50000"/>
              </a:lnSpc>
            </a:pPr>
            <a:r>
              <a:rPr lang="en-GB" altLang="el-GR" sz="2400">
                <a:solidFill>
                  <a:schemeClr val="accent2"/>
                </a:solidFill>
              </a:rPr>
              <a:t>In Search of Method</a:t>
            </a:r>
            <a:br>
              <a:rPr lang="en-GB" altLang="el-GR" sz="2400">
                <a:solidFill>
                  <a:schemeClr val="accent2"/>
                </a:solidFill>
              </a:rPr>
            </a:br>
            <a:r>
              <a:rPr lang="en-GB" altLang="el-GR" sz="2400">
                <a:solidFill>
                  <a:schemeClr val="accent2"/>
                </a:solidFill>
              </a:rPr>
              <a:t>A three-act, seven-scene play</a:t>
            </a:r>
            <a:r>
              <a:rPr lang="el-GR" altLang="el-GR"/>
              <a:t> </a:t>
            </a:r>
          </a:p>
        </p:txBody>
      </p:sp>
      <p:sp>
        <p:nvSpPr>
          <p:cNvPr id="117763" name="Rectangle 3">
            <a:extLst>
              <a:ext uri="{FF2B5EF4-FFF2-40B4-BE49-F238E27FC236}">
                <a16:creationId xmlns:a16="http://schemas.microsoft.com/office/drawing/2014/main" id="{815984EA-571F-425F-9FE8-3F4FCEB4452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187450" y="1989138"/>
            <a:ext cx="7772400" cy="4114800"/>
          </a:xfrm>
        </p:spPr>
        <p:txBody>
          <a:bodyPr/>
          <a:lstStyle/>
          <a:p>
            <a:pPr marL="0" indent="0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en-US" altLang="el-GR" sz="2800">
                <a:solidFill>
                  <a:schemeClr val="folHlink"/>
                </a:solidFill>
              </a:rPr>
              <a:t>Three acts:</a:t>
            </a:r>
          </a:p>
          <a:p>
            <a:pPr marL="0" indent="0">
              <a:lnSpc>
                <a:spcPct val="80000"/>
              </a:lnSpc>
              <a:buFont typeface="Wingdings" panose="05000000000000000000" pitchFamily="2" charset="2"/>
              <a:buNone/>
            </a:pPr>
            <a:endParaRPr lang="en-US" altLang="el-GR" sz="2800">
              <a:solidFill>
                <a:schemeClr val="folHlink"/>
              </a:solidFill>
            </a:endParaRPr>
          </a:p>
          <a:p>
            <a:pPr marL="0" indent="0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en-US" altLang="el-GR" sz="2800">
                <a:solidFill>
                  <a:schemeClr val="folHlink"/>
                </a:solidFill>
              </a:rPr>
              <a:t>	Rupture</a:t>
            </a:r>
          </a:p>
          <a:p>
            <a:pPr marL="0" indent="0">
              <a:lnSpc>
                <a:spcPct val="80000"/>
              </a:lnSpc>
              <a:buFont typeface="Wingdings" panose="05000000000000000000" pitchFamily="2" charset="2"/>
              <a:buNone/>
            </a:pPr>
            <a:endParaRPr lang="en-US" altLang="el-GR" sz="2800">
              <a:solidFill>
                <a:schemeClr val="folHlink"/>
              </a:solidFill>
            </a:endParaRPr>
          </a:p>
          <a:p>
            <a:pPr marL="0" indent="0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en-US" altLang="el-GR" sz="2800">
                <a:solidFill>
                  <a:schemeClr val="folHlink"/>
                </a:solidFill>
              </a:rPr>
              <a:t>	Construction</a:t>
            </a:r>
          </a:p>
          <a:p>
            <a:pPr marL="0" indent="0">
              <a:lnSpc>
                <a:spcPct val="80000"/>
              </a:lnSpc>
              <a:buFont typeface="Wingdings" panose="05000000000000000000" pitchFamily="2" charset="2"/>
              <a:buNone/>
            </a:pPr>
            <a:endParaRPr lang="en-US" altLang="el-GR" sz="2800">
              <a:solidFill>
                <a:schemeClr val="folHlink"/>
              </a:solidFill>
            </a:endParaRPr>
          </a:p>
          <a:p>
            <a:pPr marL="0" indent="0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en-US" altLang="el-GR" sz="2800">
                <a:solidFill>
                  <a:schemeClr val="folHlink"/>
                </a:solidFill>
              </a:rPr>
              <a:t>	Observation / Assessment</a:t>
            </a:r>
            <a:endParaRPr lang="el-GR" altLang="el-GR" sz="1600">
              <a:solidFill>
                <a:schemeClr val="folHlin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75090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906" name="Rectangle 2">
            <a:extLst>
              <a:ext uri="{FF2B5EF4-FFF2-40B4-BE49-F238E27FC236}">
                <a16:creationId xmlns:a16="http://schemas.microsoft.com/office/drawing/2014/main" id="{CE236431-96A0-40E5-BBC7-43FFF4F4D0B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187450" y="260350"/>
            <a:ext cx="7793038" cy="1055688"/>
          </a:xfrm>
        </p:spPr>
        <p:txBody>
          <a:bodyPr/>
          <a:lstStyle/>
          <a:p>
            <a:pPr algn="r">
              <a:lnSpc>
                <a:spcPct val="50000"/>
              </a:lnSpc>
            </a:pPr>
            <a:r>
              <a:rPr lang="en-GB" altLang="el-GR" sz="2400">
                <a:solidFill>
                  <a:schemeClr val="accent2"/>
                </a:solidFill>
              </a:rPr>
              <a:t>In Search of Method</a:t>
            </a:r>
            <a:br>
              <a:rPr lang="en-GB" altLang="el-GR" sz="2400">
                <a:solidFill>
                  <a:schemeClr val="accent2"/>
                </a:solidFill>
              </a:rPr>
            </a:br>
            <a:r>
              <a:rPr lang="en-GB" altLang="el-GR" sz="2400">
                <a:solidFill>
                  <a:schemeClr val="accent2"/>
                </a:solidFill>
              </a:rPr>
              <a:t>A three-act, seven-scene play</a:t>
            </a:r>
            <a:r>
              <a:rPr lang="el-GR" altLang="el-GR"/>
              <a:t> </a:t>
            </a:r>
          </a:p>
        </p:txBody>
      </p:sp>
      <p:sp>
        <p:nvSpPr>
          <p:cNvPr id="123907" name="Rectangle 3">
            <a:extLst>
              <a:ext uri="{FF2B5EF4-FFF2-40B4-BE49-F238E27FC236}">
                <a16:creationId xmlns:a16="http://schemas.microsoft.com/office/drawing/2014/main" id="{BE49E5F2-B09D-46ED-B5F1-4C76548956A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187450" y="1989138"/>
            <a:ext cx="7772400" cy="4114800"/>
          </a:xfrm>
        </p:spPr>
        <p:txBody>
          <a:bodyPr/>
          <a:lstStyle/>
          <a:p>
            <a:pPr marL="0" indent="0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en-US" altLang="el-GR" sz="2800">
                <a:solidFill>
                  <a:schemeClr val="folHlink"/>
                </a:solidFill>
              </a:rPr>
              <a:t>Seven scenes:</a:t>
            </a:r>
          </a:p>
          <a:p>
            <a:pPr marL="0" indent="0">
              <a:lnSpc>
                <a:spcPct val="80000"/>
              </a:lnSpc>
              <a:buFont typeface="Wingdings" panose="05000000000000000000" pitchFamily="2" charset="2"/>
              <a:buNone/>
            </a:pPr>
            <a:endParaRPr lang="en-US" altLang="el-GR" sz="2800">
              <a:solidFill>
                <a:schemeClr val="folHlink"/>
              </a:solidFill>
            </a:endParaRPr>
          </a:p>
          <a:p>
            <a:pPr marL="0" indent="0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en-US" altLang="el-GR" sz="2800">
                <a:solidFill>
                  <a:schemeClr val="folHlink"/>
                </a:solidFill>
              </a:rPr>
              <a:t>	Setting the initial question	</a:t>
            </a:r>
          </a:p>
          <a:p>
            <a:pPr marL="0" indent="0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en-US" altLang="el-GR" sz="2800">
                <a:solidFill>
                  <a:schemeClr val="folHlink"/>
                </a:solidFill>
              </a:rPr>
              <a:t>	Exploration</a:t>
            </a:r>
          </a:p>
          <a:p>
            <a:pPr marL="0" indent="0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en-US" altLang="el-GR" sz="2800">
                <a:solidFill>
                  <a:schemeClr val="folHlink"/>
                </a:solidFill>
              </a:rPr>
              <a:t>	Adopting a perspective / approach 			(developing a problematic)</a:t>
            </a:r>
          </a:p>
          <a:p>
            <a:pPr marL="0" indent="0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en-US" altLang="el-GR" sz="2800">
                <a:solidFill>
                  <a:schemeClr val="folHlink"/>
                </a:solidFill>
              </a:rPr>
              <a:t>	Constructing a model of analysis</a:t>
            </a:r>
          </a:p>
          <a:p>
            <a:pPr marL="0" indent="0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en-US" altLang="el-GR" sz="2800">
                <a:solidFill>
                  <a:schemeClr val="folHlink"/>
                </a:solidFill>
              </a:rPr>
              <a:t>	Observation</a:t>
            </a:r>
          </a:p>
          <a:p>
            <a:pPr marL="0" indent="0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en-US" altLang="el-GR" sz="2800">
                <a:solidFill>
                  <a:schemeClr val="folHlink"/>
                </a:solidFill>
              </a:rPr>
              <a:t>	Information analysis</a:t>
            </a:r>
          </a:p>
          <a:p>
            <a:pPr marL="0" indent="0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en-US" altLang="el-GR" sz="2800">
                <a:solidFill>
                  <a:schemeClr val="folHlink"/>
                </a:solidFill>
              </a:rPr>
              <a:t>	Conclusion</a:t>
            </a:r>
            <a:endParaRPr lang="el-GR" altLang="el-GR" sz="1600">
              <a:solidFill>
                <a:schemeClr val="folHlin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33049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002" name="Rectangle 2">
            <a:extLst>
              <a:ext uri="{FF2B5EF4-FFF2-40B4-BE49-F238E27FC236}">
                <a16:creationId xmlns:a16="http://schemas.microsoft.com/office/drawing/2014/main" id="{53625E90-A79C-437A-AA60-87247FDC81E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187450" y="260350"/>
            <a:ext cx="7793038" cy="1055688"/>
          </a:xfrm>
        </p:spPr>
        <p:txBody>
          <a:bodyPr/>
          <a:lstStyle/>
          <a:p>
            <a:pPr algn="r">
              <a:lnSpc>
                <a:spcPct val="50000"/>
              </a:lnSpc>
            </a:pPr>
            <a:r>
              <a:rPr lang="en-GB" altLang="el-GR" sz="2400">
                <a:solidFill>
                  <a:schemeClr val="accent2"/>
                </a:solidFill>
              </a:rPr>
              <a:t>In Search of Method</a:t>
            </a:r>
            <a:br>
              <a:rPr lang="en-GB" altLang="el-GR" sz="2400">
                <a:solidFill>
                  <a:schemeClr val="accent2"/>
                </a:solidFill>
              </a:rPr>
            </a:br>
            <a:r>
              <a:rPr lang="en-GB" altLang="el-GR" sz="2400">
                <a:solidFill>
                  <a:schemeClr val="accent2"/>
                </a:solidFill>
              </a:rPr>
              <a:t>A three-act, seven-scene play</a:t>
            </a:r>
            <a:r>
              <a:rPr lang="el-GR" altLang="el-GR"/>
              <a:t> </a:t>
            </a:r>
          </a:p>
        </p:txBody>
      </p:sp>
      <p:sp>
        <p:nvSpPr>
          <p:cNvPr id="128003" name="Rectangle 3">
            <a:extLst>
              <a:ext uri="{FF2B5EF4-FFF2-40B4-BE49-F238E27FC236}">
                <a16:creationId xmlns:a16="http://schemas.microsoft.com/office/drawing/2014/main" id="{70661812-E061-4488-9A0A-0A018AFB817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187450" y="1989138"/>
            <a:ext cx="7772400" cy="4114800"/>
          </a:xfrm>
        </p:spPr>
        <p:txBody>
          <a:bodyPr/>
          <a:lstStyle/>
          <a:p>
            <a:pPr marL="0" indent="0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en-US" altLang="el-GR" sz="2000">
                <a:solidFill>
                  <a:schemeClr val="folHlink"/>
                </a:solidFill>
              </a:rPr>
              <a:t>Three acts, seven scenes:</a:t>
            </a:r>
          </a:p>
          <a:p>
            <a:pPr marL="0" indent="0">
              <a:lnSpc>
                <a:spcPct val="80000"/>
              </a:lnSpc>
              <a:buFont typeface="Wingdings" panose="05000000000000000000" pitchFamily="2" charset="2"/>
              <a:buNone/>
            </a:pPr>
            <a:endParaRPr lang="en-US" altLang="el-GR" sz="2000">
              <a:solidFill>
                <a:schemeClr val="folHlink"/>
              </a:solidFill>
            </a:endParaRPr>
          </a:p>
          <a:p>
            <a:pPr marL="0" indent="0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en-US" altLang="el-GR" sz="2000">
                <a:solidFill>
                  <a:schemeClr val="folHlink"/>
                </a:solidFill>
              </a:rPr>
              <a:t>	RUPTURE:</a:t>
            </a:r>
          </a:p>
          <a:p>
            <a:pPr marL="0" indent="0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en-US" altLang="el-GR" sz="2000">
                <a:solidFill>
                  <a:schemeClr val="folHlink"/>
                </a:solidFill>
              </a:rPr>
              <a:t>		Setting the initial question	</a:t>
            </a:r>
          </a:p>
          <a:p>
            <a:pPr marL="0" indent="0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en-US" altLang="el-GR" sz="2000">
                <a:solidFill>
                  <a:schemeClr val="folHlink"/>
                </a:solidFill>
              </a:rPr>
              <a:t>		Exploration</a:t>
            </a:r>
          </a:p>
          <a:p>
            <a:pPr marL="0" indent="0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en-US" altLang="el-GR" sz="2000">
                <a:solidFill>
                  <a:schemeClr val="folHlink"/>
                </a:solidFill>
              </a:rPr>
              <a:t>		Adopting a perspective / approach</a:t>
            </a:r>
          </a:p>
          <a:p>
            <a:pPr marL="0" indent="0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en-US" altLang="el-GR" sz="2000">
                <a:solidFill>
                  <a:schemeClr val="folHlink"/>
                </a:solidFill>
              </a:rPr>
              <a:t>	CONSTRUCTION:</a:t>
            </a:r>
          </a:p>
          <a:p>
            <a:pPr marL="0" indent="0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en-US" altLang="el-GR" sz="2000">
                <a:solidFill>
                  <a:schemeClr val="folHlink"/>
                </a:solidFill>
              </a:rPr>
              <a:t>		Adopting a perspective / approach 				Constructing a model of analysis</a:t>
            </a:r>
          </a:p>
          <a:p>
            <a:pPr marL="0" indent="0">
              <a:lnSpc>
                <a:spcPct val="80000"/>
              </a:lnSpc>
              <a:buFont typeface="Wingdings" panose="05000000000000000000" pitchFamily="2" charset="2"/>
              <a:buNone/>
            </a:pPr>
            <a:endParaRPr lang="en-US" altLang="el-GR" sz="2000">
              <a:solidFill>
                <a:schemeClr val="folHlink"/>
              </a:solidFill>
            </a:endParaRPr>
          </a:p>
          <a:p>
            <a:pPr marL="0" indent="0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en-US" altLang="el-GR" sz="2000">
                <a:solidFill>
                  <a:schemeClr val="folHlink"/>
                </a:solidFill>
              </a:rPr>
              <a:t>	OBSERVATION / ASSESSMENT:</a:t>
            </a:r>
          </a:p>
          <a:p>
            <a:pPr marL="0" indent="0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en-US" altLang="el-GR" sz="2000">
                <a:solidFill>
                  <a:schemeClr val="folHlink"/>
                </a:solidFill>
              </a:rPr>
              <a:t>		Observation</a:t>
            </a:r>
          </a:p>
          <a:p>
            <a:pPr marL="0" indent="0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en-US" altLang="el-GR" sz="2000">
                <a:solidFill>
                  <a:schemeClr val="folHlink"/>
                </a:solidFill>
              </a:rPr>
              <a:t>		Information analysis</a:t>
            </a:r>
          </a:p>
          <a:p>
            <a:pPr marL="0" indent="0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en-US" altLang="el-GR" sz="2000">
                <a:solidFill>
                  <a:schemeClr val="folHlink"/>
                </a:solidFill>
              </a:rPr>
              <a:t>		Conclusion</a:t>
            </a:r>
            <a:endParaRPr lang="el-GR" altLang="el-GR" sz="2000">
              <a:solidFill>
                <a:schemeClr val="folHlink"/>
              </a:solidFill>
            </a:endParaRPr>
          </a:p>
          <a:p>
            <a:pPr marL="0" indent="0">
              <a:lnSpc>
                <a:spcPct val="80000"/>
              </a:lnSpc>
              <a:buFont typeface="Wingdings" panose="05000000000000000000" pitchFamily="2" charset="2"/>
              <a:buNone/>
            </a:pPr>
            <a:endParaRPr lang="el-GR" altLang="el-GR" sz="2000">
              <a:solidFill>
                <a:schemeClr val="folHlin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11520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098" name="Rectangle 2">
            <a:extLst>
              <a:ext uri="{FF2B5EF4-FFF2-40B4-BE49-F238E27FC236}">
                <a16:creationId xmlns:a16="http://schemas.microsoft.com/office/drawing/2014/main" id="{807C7CF3-9C1D-4D56-8C1B-C2652F3FA73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187450" y="260350"/>
            <a:ext cx="7793038" cy="1055688"/>
          </a:xfrm>
        </p:spPr>
        <p:txBody>
          <a:bodyPr/>
          <a:lstStyle/>
          <a:p>
            <a:pPr algn="r">
              <a:lnSpc>
                <a:spcPct val="50000"/>
              </a:lnSpc>
            </a:pPr>
            <a:r>
              <a:rPr lang="en-GB" altLang="el-GR" sz="2400">
                <a:solidFill>
                  <a:schemeClr val="accent2"/>
                </a:solidFill>
              </a:rPr>
              <a:t>In Search of Method</a:t>
            </a:r>
            <a:br>
              <a:rPr lang="en-GB" altLang="el-GR" sz="2400">
                <a:solidFill>
                  <a:schemeClr val="accent2"/>
                </a:solidFill>
              </a:rPr>
            </a:br>
            <a:r>
              <a:rPr lang="en-GB" altLang="el-GR" sz="2400">
                <a:solidFill>
                  <a:schemeClr val="accent2"/>
                </a:solidFill>
              </a:rPr>
              <a:t>A three-act, seven-scene play</a:t>
            </a:r>
            <a:r>
              <a:rPr lang="el-GR" altLang="el-GR"/>
              <a:t> </a:t>
            </a:r>
          </a:p>
        </p:txBody>
      </p:sp>
      <p:sp>
        <p:nvSpPr>
          <p:cNvPr id="132099" name="Rectangle 3">
            <a:extLst>
              <a:ext uri="{FF2B5EF4-FFF2-40B4-BE49-F238E27FC236}">
                <a16:creationId xmlns:a16="http://schemas.microsoft.com/office/drawing/2014/main" id="{B50FEAFF-7C7D-4FAC-9228-D5F04D91FD7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187450" y="1989138"/>
            <a:ext cx="7772400" cy="4114800"/>
          </a:xfrm>
        </p:spPr>
        <p:txBody>
          <a:bodyPr/>
          <a:lstStyle/>
          <a:p>
            <a:pPr marL="0" indent="0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en-US" altLang="el-GR" sz="2800">
                <a:solidFill>
                  <a:schemeClr val="folHlink"/>
                </a:solidFill>
              </a:rPr>
              <a:t>A reflexive process</a:t>
            </a:r>
          </a:p>
          <a:p>
            <a:pPr marL="0" indent="0">
              <a:lnSpc>
                <a:spcPct val="80000"/>
              </a:lnSpc>
              <a:buFont typeface="Wingdings" panose="05000000000000000000" pitchFamily="2" charset="2"/>
              <a:buNone/>
            </a:pPr>
            <a:endParaRPr lang="en-US" altLang="el-GR" sz="2800">
              <a:solidFill>
                <a:schemeClr val="folHlink"/>
              </a:solidFill>
            </a:endParaRPr>
          </a:p>
          <a:p>
            <a:pPr marL="0" indent="0" algn="ctr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fr-FR" altLang="el-GR" sz="2800">
                <a:solidFill>
                  <a:schemeClr val="folHlink"/>
                </a:solidFill>
              </a:rPr>
              <a:t>Marcel Proust’s </a:t>
            </a:r>
            <a:r>
              <a:rPr lang="fr-FR" altLang="el-GR" sz="2800" i="1">
                <a:solidFill>
                  <a:schemeClr val="folHlink"/>
                </a:solidFill>
              </a:rPr>
              <a:t>A la recherche du temps perdu</a:t>
            </a:r>
            <a:r>
              <a:rPr lang="fr-FR" altLang="el-GR" sz="2800">
                <a:solidFill>
                  <a:schemeClr val="folHlink"/>
                </a:solidFill>
              </a:rPr>
              <a:t>, rather than Victor Hugo’s </a:t>
            </a:r>
            <a:r>
              <a:rPr lang="fr-FR" altLang="el-GR" sz="2800" i="1">
                <a:solidFill>
                  <a:schemeClr val="folHlink"/>
                </a:solidFill>
              </a:rPr>
              <a:t>Les Miserables</a:t>
            </a:r>
          </a:p>
          <a:p>
            <a:pPr marL="0" indent="0">
              <a:lnSpc>
                <a:spcPct val="80000"/>
              </a:lnSpc>
              <a:buFont typeface="Wingdings" panose="05000000000000000000" pitchFamily="2" charset="2"/>
              <a:buNone/>
            </a:pPr>
            <a:endParaRPr lang="en-US" altLang="el-GR" sz="2000">
              <a:solidFill>
                <a:schemeClr val="folHlink"/>
              </a:solidFill>
            </a:endParaRPr>
          </a:p>
          <a:p>
            <a:pPr marL="0" indent="0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en-US" altLang="el-GR" sz="2000">
                <a:solidFill>
                  <a:schemeClr val="folHlink"/>
                </a:solidFill>
              </a:rPr>
              <a:t>		</a:t>
            </a:r>
            <a:endParaRPr lang="el-GR" altLang="el-GR" sz="2000">
              <a:solidFill>
                <a:schemeClr val="folHlink"/>
              </a:solidFill>
            </a:endParaRPr>
          </a:p>
          <a:p>
            <a:pPr marL="0" indent="0">
              <a:lnSpc>
                <a:spcPct val="80000"/>
              </a:lnSpc>
              <a:buFont typeface="Wingdings" panose="05000000000000000000" pitchFamily="2" charset="2"/>
              <a:buNone/>
            </a:pPr>
            <a:endParaRPr lang="el-GR" altLang="el-GR" sz="2000">
              <a:solidFill>
                <a:schemeClr val="folHlin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26177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4"/>
          <p:cNvSpPr>
            <a:spLocks/>
          </p:cNvSpPr>
          <p:nvPr/>
        </p:nvSpPr>
        <p:spPr bwMode="auto">
          <a:xfrm>
            <a:off x="1331118" y="998935"/>
            <a:ext cx="648124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/>
            </a:r>
            <a:b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</a:br>
            <a: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>	</a:t>
            </a:r>
            <a:b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</a:br>
            <a:endParaRPr kumimoji="0" lang="en-GB" altLang="el-GR" sz="33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57382" y="2014854"/>
            <a:ext cx="7610763" cy="38472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25475" marR="0" lvl="0" indent="-625475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l-GR" sz="3200" b="0" i="0" u="none" strike="noStrike" kern="1200" cap="none" spc="0" normalizeH="0" baseline="0" noProof="0" dirty="0">
                <a:ln>
                  <a:noFill/>
                </a:ln>
                <a:solidFill>
                  <a:srgbClr val="AAEFD1">
                    <a:lumMod val="25000"/>
                  </a:srgbClr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Η Διερεύνηση του Αντικειμένου</a:t>
            </a:r>
          </a:p>
          <a:p>
            <a:pPr marL="625475" marR="0" lvl="0" indent="-625475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l-GR" sz="3200" b="0" i="0" u="none" strike="noStrike" kern="1200" cap="none" spc="0" normalizeH="0" baseline="0" noProof="0" dirty="0">
              <a:ln>
                <a:noFill/>
              </a:ln>
              <a:solidFill>
                <a:srgbClr val="AAEFD1">
                  <a:lumMod val="25000"/>
                </a:srgbClr>
              </a:solidFill>
              <a:effectLst/>
              <a:uLnTx/>
              <a:uFillTx/>
              <a:latin typeface="Tahoma"/>
              <a:ea typeface="+mn-ea"/>
              <a:cs typeface="+mn-cs"/>
            </a:endParaRPr>
          </a:p>
          <a:p>
            <a:pPr marL="625475" marR="0" lvl="0" indent="-625475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srgbClr val="3333CC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	</a:t>
            </a:r>
            <a:r>
              <a:rPr kumimoji="0" lang="el-GR" sz="3600" b="0" i="0" u="none" strike="noStrike" kern="1200" cap="none" spc="0" normalizeH="0" baseline="0" noProof="0" dirty="0">
                <a:ln>
                  <a:noFill/>
                </a:ln>
                <a:solidFill>
                  <a:srgbClr val="3333CC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Αναγνώσεις –</a:t>
            </a:r>
          </a:p>
          <a:p>
            <a:pPr marL="625475" marR="0" lvl="0" indent="-625475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l-GR" sz="3600" b="0" i="0" u="none" strike="noStrike" kern="1200" cap="none" spc="0" normalizeH="0" baseline="0" noProof="0" dirty="0">
                <a:ln>
                  <a:noFill/>
                </a:ln>
                <a:solidFill>
                  <a:srgbClr val="3333CC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	Διερευνητικές Συνεντεύξεις</a:t>
            </a:r>
          </a:p>
          <a:p>
            <a:pPr marL="625475" marR="0" lvl="0" indent="-625475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l-GR" sz="3600" b="0" i="0" u="none" strike="noStrike" kern="1200" cap="none" spc="0" normalizeH="0" baseline="0" noProof="0" dirty="0">
              <a:ln>
                <a:noFill/>
              </a:ln>
              <a:solidFill>
                <a:srgbClr val="3333CC"/>
              </a:solidFill>
              <a:effectLst/>
              <a:uLnTx/>
              <a:uFillTx/>
              <a:latin typeface="Tahoma"/>
              <a:ea typeface="+mn-ea"/>
              <a:cs typeface="+mn-cs"/>
            </a:endParaRPr>
          </a:p>
          <a:p>
            <a:pPr marL="625475" marR="0" lvl="0" indent="-625475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l-GR" sz="3600" b="0" i="0" u="none" strike="noStrike" kern="1200" cap="none" spc="0" normalizeH="0" baseline="0" noProof="0" dirty="0">
                <a:ln>
                  <a:noFill/>
                </a:ln>
                <a:solidFill>
                  <a:srgbClr val="3333CC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	Τι έχει γίνει πριν από μας, για μας</a:t>
            </a:r>
          </a:p>
          <a:p>
            <a:pPr marL="625475" marR="0" lvl="0" indent="-625475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l-GR" sz="3600" b="0" i="0" u="none" strike="noStrike" kern="1200" cap="none" spc="0" normalizeH="0" baseline="0" noProof="0" dirty="0">
                <a:ln>
                  <a:noFill/>
                </a:ln>
                <a:solidFill>
                  <a:srgbClr val="3333CC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	</a:t>
            </a:r>
            <a:r>
              <a:rPr kumimoji="0" lang="el-GR" sz="3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3333CC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‘Τι </a:t>
            </a:r>
            <a:r>
              <a:rPr kumimoji="0" lang="el-GR" sz="3600" b="0" i="0" u="none" strike="noStrike" kern="1200" cap="none" spc="0" normalizeH="0" baseline="0" noProof="0" dirty="0">
                <a:ln>
                  <a:noFill/>
                </a:ln>
                <a:solidFill>
                  <a:srgbClr val="3333CC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παίζει;’</a:t>
            </a:r>
          </a:p>
        </p:txBody>
      </p:sp>
      <p:sp>
        <p:nvSpPr>
          <p:cNvPr id="5" name="Rectangle 4"/>
          <p:cNvSpPr>
            <a:spLocks/>
          </p:cNvSpPr>
          <p:nvPr/>
        </p:nvSpPr>
        <p:spPr bwMode="auto">
          <a:xfrm>
            <a:off x="2136808" y="189310"/>
            <a:ext cx="700719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/>
            </a:r>
            <a:b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</a:br>
            <a: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> </a:t>
            </a:r>
            <a:r>
              <a:rPr kumimoji="0" lang="el-GR" altLang="el-GR" sz="2400" b="0" i="0" u="none" strike="noStrike" kern="0" cap="none" spc="0" normalizeH="0" baseline="0" noProof="0" dirty="0">
                <a:ln>
                  <a:noFill/>
                </a:ln>
                <a:solidFill>
                  <a:srgbClr val="009999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ΜΕΘΟΔΟΙ ΈΡΕΥΝΑΣ</a:t>
            </a:r>
            <a:r>
              <a:rPr kumimoji="0" lang="el-GR" altLang="el-GR" sz="2100" b="0" i="0" u="none" strike="noStrike" kern="0" cap="none" spc="0" normalizeH="0" baseline="0" noProof="0" dirty="0">
                <a:ln>
                  <a:noFill/>
                </a:ln>
                <a:solidFill>
                  <a:srgbClr val="009999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		</a:t>
            </a:r>
            <a:r>
              <a:rPr lang="el-GR" altLang="el-GR" sz="1800" kern="0" dirty="0" smtClean="0">
                <a:solidFill>
                  <a:srgbClr val="009999"/>
                </a:solidFill>
                <a:latin typeface="Tahoma"/>
              </a:rPr>
              <a:t>29</a:t>
            </a:r>
            <a:r>
              <a:rPr kumimoji="0" lang="el-GR" altLang="el-GR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009999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/10/2024</a:t>
            </a:r>
            <a: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/>
            </a:r>
            <a:b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</a:br>
            <a:endParaRPr kumimoji="0" lang="en-GB" altLang="el-GR" sz="33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459955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4"/>
          <p:cNvSpPr>
            <a:spLocks/>
          </p:cNvSpPr>
          <p:nvPr/>
        </p:nvSpPr>
        <p:spPr bwMode="auto">
          <a:xfrm>
            <a:off x="1331118" y="998935"/>
            <a:ext cx="648124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/>
            </a:r>
            <a:b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</a:br>
            <a: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>	</a:t>
            </a:r>
            <a:b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</a:br>
            <a:endParaRPr kumimoji="0" lang="en-GB" altLang="el-GR" sz="33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50902" y="2005618"/>
            <a:ext cx="8391497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25475" marR="0" lvl="0" indent="-625475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l-GR" sz="3200" b="0" i="0" u="none" strike="noStrike" kern="1200" cap="none" spc="0" normalizeH="0" baseline="0" noProof="0" dirty="0">
                <a:ln>
                  <a:noFill/>
                </a:ln>
                <a:solidFill>
                  <a:srgbClr val="AAEFD1">
                    <a:lumMod val="25000"/>
                  </a:srgbClr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Η Διερεύνηση του Αντικειμένου</a:t>
            </a:r>
          </a:p>
          <a:p>
            <a:pPr marL="625475" marR="0" lvl="0" indent="-625475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l-GR" sz="3200" b="0" i="0" u="none" strike="noStrike" kern="1200" cap="none" spc="0" normalizeH="0" baseline="0" noProof="0" dirty="0">
              <a:ln>
                <a:noFill/>
              </a:ln>
              <a:solidFill>
                <a:srgbClr val="AAEFD1">
                  <a:lumMod val="25000"/>
                </a:srgbClr>
              </a:solidFill>
              <a:effectLst/>
              <a:uLnTx/>
              <a:uFillTx/>
              <a:latin typeface="Tahoma"/>
              <a:ea typeface="+mn-ea"/>
              <a:cs typeface="+mn-cs"/>
            </a:endParaRPr>
          </a:p>
          <a:p>
            <a:pPr marL="625475" marR="0" lvl="0" indent="-625475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srgbClr val="3333CC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	</a:t>
            </a:r>
            <a:r>
              <a:rPr lang="el-GR" sz="3200" noProof="0" dirty="0" smtClean="0">
                <a:solidFill>
                  <a:srgbClr val="3333CC"/>
                </a:solidFill>
                <a:latin typeface="Tahoma"/>
              </a:rPr>
              <a:t>«Η </a:t>
            </a:r>
            <a:r>
              <a:rPr lang="el-GR" sz="3200" dirty="0" smtClean="0">
                <a:solidFill>
                  <a:srgbClr val="3333CC"/>
                </a:solidFill>
                <a:latin typeface="Tahoma"/>
              </a:rPr>
              <a:t>σωστή (βέλτιστη / αποτελεσματική / αποδοτική) επιλογή αναγνωσμάτων είναι το ήμισυ της όλης εργασίας</a:t>
            </a:r>
            <a:r>
              <a:rPr lang="en-US" sz="3200" dirty="0" smtClean="0">
                <a:solidFill>
                  <a:srgbClr val="3333CC"/>
                </a:solidFill>
                <a:latin typeface="Tahoma"/>
              </a:rPr>
              <a:t>.</a:t>
            </a:r>
            <a:r>
              <a:rPr lang="el-GR" sz="3200" dirty="0" smtClean="0">
                <a:solidFill>
                  <a:srgbClr val="3333CC"/>
                </a:solidFill>
                <a:latin typeface="Tahoma"/>
              </a:rPr>
              <a:t>»</a:t>
            </a:r>
          </a:p>
          <a:p>
            <a:pPr marL="625475" marR="0" lvl="0" indent="-625475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l-GR" sz="3600" b="0" i="0" u="none" strike="noStrike" kern="1200" cap="none" spc="0" normalizeH="0" baseline="0" noProof="0" dirty="0">
              <a:ln>
                <a:noFill/>
              </a:ln>
              <a:solidFill>
                <a:srgbClr val="3333CC"/>
              </a:solidFill>
              <a:effectLst/>
              <a:uLnTx/>
              <a:uFillTx/>
              <a:latin typeface="Tahoma"/>
              <a:ea typeface="+mn-ea"/>
              <a:cs typeface="+mn-cs"/>
            </a:endParaRPr>
          </a:p>
        </p:txBody>
      </p:sp>
      <p:sp>
        <p:nvSpPr>
          <p:cNvPr id="5" name="Rectangle 4"/>
          <p:cNvSpPr>
            <a:spLocks/>
          </p:cNvSpPr>
          <p:nvPr/>
        </p:nvSpPr>
        <p:spPr bwMode="auto">
          <a:xfrm>
            <a:off x="2136808" y="189310"/>
            <a:ext cx="700719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/>
            </a:r>
            <a:b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</a:br>
            <a: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> </a:t>
            </a:r>
            <a:r>
              <a:rPr kumimoji="0" lang="el-GR" altLang="el-GR" sz="2400" b="0" i="0" u="none" strike="noStrike" kern="0" cap="none" spc="0" normalizeH="0" baseline="0" noProof="0" dirty="0">
                <a:ln>
                  <a:noFill/>
                </a:ln>
                <a:solidFill>
                  <a:srgbClr val="009999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ΜΕΘΟΔΟΙ ΈΡΕΥΝΑΣ</a:t>
            </a:r>
            <a:r>
              <a:rPr kumimoji="0" lang="el-GR" altLang="el-GR" sz="2100" b="0" i="0" u="none" strike="noStrike" kern="0" cap="none" spc="0" normalizeH="0" baseline="0" noProof="0" dirty="0">
                <a:ln>
                  <a:noFill/>
                </a:ln>
                <a:solidFill>
                  <a:srgbClr val="009999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		</a:t>
            </a:r>
            <a:r>
              <a:rPr lang="el-GR" altLang="el-GR" sz="1800" kern="0" dirty="0" smtClean="0">
                <a:solidFill>
                  <a:srgbClr val="009999"/>
                </a:solidFill>
                <a:latin typeface="Tahoma"/>
              </a:rPr>
              <a:t>29</a:t>
            </a:r>
            <a:r>
              <a:rPr kumimoji="0" lang="el-GR" altLang="el-GR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009999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/10/2024</a:t>
            </a:r>
            <a: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/>
            </a:r>
            <a:b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</a:br>
            <a:endParaRPr kumimoji="0" lang="en-GB" altLang="el-GR" sz="33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/>
              <a:ea typeface="+mn-ea"/>
              <a:cs typeface="+mn-cs"/>
            </a:endParaRPr>
          </a:p>
        </p:txBody>
      </p:sp>
      <p:pic>
        <p:nvPicPr>
          <p:cNvPr id="1026" name="Picture 2" descr="Stuart Holland, el profesor que tiene un plan para salvar a Europa de la  destrucción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28654" y="4617967"/>
            <a:ext cx="3325091" cy="19950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7453745" y="5966691"/>
            <a:ext cx="169025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C00000"/>
                </a:solidFill>
              </a:rPr>
              <a:t>Stuart Holland (1940- )</a:t>
            </a:r>
            <a:endParaRPr lang="el-GR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90108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4"/>
          <p:cNvSpPr>
            <a:spLocks/>
          </p:cNvSpPr>
          <p:nvPr/>
        </p:nvSpPr>
        <p:spPr bwMode="auto">
          <a:xfrm>
            <a:off x="1331118" y="998935"/>
            <a:ext cx="648124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/>
            </a:r>
            <a:b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</a:br>
            <a: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>	</a:t>
            </a:r>
            <a:b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</a:br>
            <a:endParaRPr kumimoji="0" lang="en-GB" altLang="el-GR" sz="33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65018" y="2005618"/>
            <a:ext cx="8377381" cy="51398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25475" marR="0" lvl="0" indent="-625475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l-GR" sz="3200" b="0" i="0" u="none" strike="noStrike" kern="1200" cap="none" spc="0" normalizeH="0" baseline="0" noProof="0" dirty="0">
                <a:ln>
                  <a:noFill/>
                </a:ln>
                <a:solidFill>
                  <a:srgbClr val="AAEFD1">
                    <a:lumMod val="25000"/>
                  </a:srgbClr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Η Διερεύνηση του Αντικειμένου</a:t>
            </a:r>
          </a:p>
          <a:p>
            <a:pPr marL="625475" marR="0" lvl="0" indent="-625475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l-GR" sz="3200" b="0" i="0" u="none" strike="noStrike" kern="1200" cap="none" spc="0" normalizeH="0" baseline="0" noProof="0" dirty="0">
              <a:ln>
                <a:noFill/>
              </a:ln>
              <a:solidFill>
                <a:srgbClr val="AAEFD1">
                  <a:lumMod val="25000"/>
                </a:srgbClr>
              </a:solidFill>
              <a:effectLst/>
              <a:uLnTx/>
              <a:uFillTx/>
              <a:latin typeface="Tahoma"/>
              <a:ea typeface="+mn-ea"/>
              <a:cs typeface="+mn-cs"/>
            </a:endParaRPr>
          </a:p>
          <a:p>
            <a:pPr marL="625475" marR="0" lvl="0" indent="-625475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srgbClr val="3333CC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	</a:t>
            </a:r>
            <a:r>
              <a:rPr lang="el-GR" sz="3200" noProof="0" dirty="0" smtClean="0">
                <a:solidFill>
                  <a:srgbClr val="3333CC"/>
                </a:solidFill>
                <a:latin typeface="Tahoma"/>
              </a:rPr>
              <a:t>Το ελάχιστο των αναγνωσμάτων για το μέγιστο της πληροφορίας.</a:t>
            </a:r>
          </a:p>
          <a:p>
            <a:pPr marL="625475" marR="0" lvl="0" indent="-625475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l-GR" sz="3200" dirty="0">
              <a:solidFill>
                <a:srgbClr val="3333CC"/>
              </a:solidFill>
              <a:latin typeface="Tahoma"/>
            </a:endParaRPr>
          </a:p>
          <a:p>
            <a:pPr marL="625475" marR="0" lvl="0" indent="-625475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l-GR" sz="3200" noProof="0" dirty="0" smtClean="0">
              <a:solidFill>
                <a:srgbClr val="3333CC"/>
              </a:solidFill>
              <a:latin typeface="Tahoma"/>
            </a:endParaRPr>
          </a:p>
          <a:p>
            <a:pPr marL="625475" marR="0" lvl="0" indent="-625475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200" dirty="0" smtClean="0">
                <a:solidFill>
                  <a:srgbClr val="C00000"/>
                </a:solidFill>
                <a:latin typeface="Tahoma"/>
              </a:rPr>
              <a:t>Review articles – </a:t>
            </a:r>
            <a:r>
              <a:rPr lang="el-GR" sz="3200" dirty="0" smtClean="0">
                <a:solidFill>
                  <a:srgbClr val="C00000"/>
                </a:solidFill>
                <a:latin typeface="Tahoma"/>
              </a:rPr>
              <a:t>άρθρα επισκόπησης θεωριών και προσεγγίσεων</a:t>
            </a:r>
            <a:endParaRPr lang="en-US" sz="3200" dirty="0" smtClean="0">
              <a:solidFill>
                <a:srgbClr val="C00000"/>
              </a:solidFill>
              <a:latin typeface="Tahoma"/>
            </a:endParaRPr>
          </a:p>
          <a:p>
            <a:pPr marL="625475" marR="0" lvl="0" indent="-625475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l-GR" sz="3200" dirty="0" smtClean="0">
                <a:solidFill>
                  <a:srgbClr val="C00000"/>
                </a:solidFill>
                <a:latin typeface="Tahoma"/>
              </a:rPr>
              <a:t>Εισαγωγικά κεφάλαια βιβλίων</a:t>
            </a:r>
            <a:endParaRPr lang="el-GR" sz="3200" noProof="0" dirty="0" smtClean="0">
              <a:solidFill>
                <a:srgbClr val="C00000"/>
              </a:solidFill>
              <a:latin typeface="Tahoma"/>
            </a:endParaRPr>
          </a:p>
          <a:p>
            <a:pPr marL="625475" marR="0" lvl="0" indent="-625475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l-GR" sz="3600" b="0" i="0" u="none" strike="noStrike" kern="1200" cap="none" spc="0" normalizeH="0" baseline="0" noProof="0" dirty="0">
              <a:ln>
                <a:noFill/>
              </a:ln>
              <a:solidFill>
                <a:srgbClr val="3333CC"/>
              </a:solidFill>
              <a:effectLst/>
              <a:uLnTx/>
              <a:uFillTx/>
              <a:latin typeface="Tahoma"/>
              <a:ea typeface="+mn-ea"/>
              <a:cs typeface="+mn-cs"/>
            </a:endParaRPr>
          </a:p>
        </p:txBody>
      </p:sp>
      <p:sp>
        <p:nvSpPr>
          <p:cNvPr id="5" name="Rectangle 4"/>
          <p:cNvSpPr>
            <a:spLocks/>
          </p:cNvSpPr>
          <p:nvPr/>
        </p:nvSpPr>
        <p:spPr bwMode="auto">
          <a:xfrm>
            <a:off x="2136808" y="189310"/>
            <a:ext cx="700719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/>
            </a:r>
            <a:b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</a:br>
            <a: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> </a:t>
            </a:r>
            <a:r>
              <a:rPr kumimoji="0" lang="el-GR" altLang="el-GR" sz="2400" b="0" i="0" u="none" strike="noStrike" kern="0" cap="none" spc="0" normalizeH="0" baseline="0" noProof="0" dirty="0">
                <a:ln>
                  <a:noFill/>
                </a:ln>
                <a:solidFill>
                  <a:srgbClr val="009999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ΜΕΘΟΔΟΙ ΈΡΕΥΝΑΣ</a:t>
            </a:r>
            <a:r>
              <a:rPr kumimoji="0" lang="el-GR" altLang="el-GR" sz="2100" b="0" i="0" u="none" strike="noStrike" kern="0" cap="none" spc="0" normalizeH="0" baseline="0" noProof="0" dirty="0">
                <a:ln>
                  <a:noFill/>
                </a:ln>
                <a:solidFill>
                  <a:srgbClr val="009999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		</a:t>
            </a:r>
            <a:r>
              <a:rPr lang="el-GR" altLang="el-GR" sz="1800" kern="0" dirty="0" smtClean="0">
                <a:solidFill>
                  <a:srgbClr val="009999"/>
                </a:solidFill>
                <a:latin typeface="Tahoma"/>
              </a:rPr>
              <a:t>29</a:t>
            </a:r>
            <a:r>
              <a:rPr kumimoji="0" lang="el-GR" altLang="el-GR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009999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/10/2024</a:t>
            </a:r>
            <a: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/>
            </a:r>
            <a:b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</a:br>
            <a:endParaRPr kumimoji="0" lang="en-GB" altLang="el-GR" sz="33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113380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4"/>
          <p:cNvSpPr>
            <a:spLocks/>
          </p:cNvSpPr>
          <p:nvPr/>
        </p:nvSpPr>
        <p:spPr bwMode="auto">
          <a:xfrm>
            <a:off x="1331118" y="998935"/>
            <a:ext cx="648124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/>
            </a:r>
            <a:b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</a:br>
            <a: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>	</a:t>
            </a:r>
            <a:b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</a:br>
            <a:endParaRPr kumimoji="0" lang="en-GB" altLang="el-GR" sz="33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02939" y="1902797"/>
            <a:ext cx="8737600" cy="49552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25475" marR="0" lvl="0" indent="-625475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l-GR" sz="3200" b="0" i="0" u="none" strike="noStrike" kern="1200" cap="none" spc="0" normalizeH="0" baseline="0" noProof="0" dirty="0">
                <a:ln>
                  <a:noFill/>
                </a:ln>
                <a:solidFill>
                  <a:srgbClr val="AAEFD1">
                    <a:lumMod val="25000"/>
                  </a:srgbClr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Η Ανάπτυξη της Προβληματικής</a:t>
            </a:r>
          </a:p>
          <a:p>
            <a:pPr marL="625475" marR="0" lvl="0" indent="-625475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l-GR" sz="3200" b="0" i="0" u="none" strike="noStrike" kern="1200" cap="none" spc="0" normalizeH="0" baseline="0" noProof="0" dirty="0">
              <a:ln>
                <a:noFill/>
              </a:ln>
              <a:solidFill>
                <a:srgbClr val="AAEFD1">
                  <a:lumMod val="25000"/>
                </a:srgbClr>
              </a:solidFill>
              <a:effectLst/>
              <a:uLnTx/>
              <a:uFillTx/>
              <a:latin typeface="Tahoma"/>
              <a:ea typeface="+mn-ea"/>
              <a:cs typeface="+mn-cs"/>
            </a:endParaRPr>
          </a:p>
          <a:p>
            <a:pPr marL="625475" marR="0" lvl="0" indent="-625475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srgbClr val="3333CC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	</a:t>
            </a:r>
            <a:r>
              <a:rPr kumimoji="0" lang="el-GR" sz="2400" b="0" i="0" u="none" strike="noStrike" kern="1200" cap="none" spc="0" normalizeH="0" baseline="0" noProof="0" dirty="0">
                <a:ln>
                  <a:noFill/>
                </a:ln>
                <a:solidFill>
                  <a:srgbClr val="3333CC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Τις προβληματικές (προσεγγίσεις / οπτικές) με τις οποίες έχει στο παρελθόν αντιμετωπιστεί αντίστοιχο ή συγγενές με το δικό μας ερώτημα / πρόβλημα τις έχουμε από τι Φάση 2.</a:t>
            </a:r>
          </a:p>
          <a:p>
            <a:pPr marL="625475" marR="0" lvl="0" indent="-625475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l-GR" sz="3600" b="0" i="0" u="none" strike="noStrike" kern="1200" cap="none" spc="0" normalizeH="0" baseline="0" noProof="0" dirty="0">
              <a:ln>
                <a:noFill/>
              </a:ln>
              <a:solidFill>
                <a:srgbClr val="3333CC"/>
              </a:solidFill>
              <a:effectLst/>
              <a:uLnTx/>
              <a:uFillTx/>
              <a:latin typeface="Tahoma"/>
              <a:ea typeface="+mn-ea"/>
              <a:cs typeface="+mn-cs"/>
            </a:endParaRPr>
          </a:p>
          <a:p>
            <a:pPr marL="625475" marR="0" lvl="0" indent="-625475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l-GR" sz="3600" b="0" i="0" u="none" strike="noStrike" kern="1200" cap="none" spc="0" normalizeH="0" baseline="0" noProof="0" dirty="0">
                <a:ln>
                  <a:noFill/>
                </a:ln>
                <a:solidFill>
                  <a:srgbClr val="3333CC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	</a:t>
            </a:r>
            <a:r>
              <a:rPr kumimoji="0" lang="el-GR" sz="2400" b="0" i="0" u="none" strike="noStrike" kern="1200" cap="none" spc="0" normalizeH="0" baseline="0" noProof="0" dirty="0">
                <a:ln>
                  <a:noFill/>
                </a:ln>
                <a:solidFill>
                  <a:srgbClr val="3333CC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Επιλέγουμε αυτήν που καλύτερα επιτρέπει την εξέταση / απάντηση του δικού μας, ή συνδυασμό αυτών ή προτάσσουμε / προτείνουμε μία δική μας, νέα (π.χ.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3333CC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 Durkheim</a:t>
            </a:r>
            <a:r>
              <a:rPr kumimoji="0" lang="el-GR" sz="2400" b="0" i="0" u="none" strike="noStrike" kern="1200" cap="none" spc="0" normalizeH="0" baseline="0" noProof="0" dirty="0">
                <a:ln>
                  <a:noFill/>
                </a:ln>
                <a:solidFill>
                  <a:srgbClr val="3333CC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 στη έρευνά του για την ‘Αυτοκτονία’.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3333CC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)</a:t>
            </a:r>
            <a:endParaRPr kumimoji="0" lang="el-GR" sz="2400" b="0" i="0" u="none" strike="noStrike" kern="1200" cap="none" spc="0" normalizeH="0" baseline="0" noProof="0" dirty="0">
              <a:ln>
                <a:noFill/>
              </a:ln>
              <a:solidFill>
                <a:srgbClr val="3333CC"/>
              </a:solidFill>
              <a:effectLst/>
              <a:uLnTx/>
              <a:uFillTx/>
              <a:latin typeface="Tahoma"/>
              <a:ea typeface="+mn-ea"/>
              <a:cs typeface="+mn-cs"/>
            </a:endParaRPr>
          </a:p>
        </p:txBody>
      </p:sp>
      <p:sp>
        <p:nvSpPr>
          <p:cNvPr id="5" name="Rectangle 4"/>
          <p:cNvSpPr>
            <a:spLocks/>
          </p:cNvSpPr>
          <p:nvPr/>
        </p:nvSpPr>
        <p:spPr bwMode="auto">
          <a:xfrm>
            <a:off x="2136808" y="189310"/>
            <a:ext cx="700719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/>
            </a:r>
            <a:b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</a:br>
            <a: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> </a:t>
            </a:r>
            <a:r>
              <a:rPr kumimoji="0" lang="el-GR" altLang="el-GR" sz="2400" b="0" i="0" u="none" strike="noStrike" kern="0" cap="none" spc="0" normalizeH="0" baseline="0" noProof="0" dirty="0">
                <a:ln>
                  <a:noFill/>
                </a:ln>
                <a:solidFill>
                  <a:srgbClr val="009999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ΜΕΘΟΔΟΙ ΈΡΕΥΝΑΣ</a:t>
            </a:r>
            <a:r>
              <a:rPr kumimoji="0" lang="el-GR" altLang="el-GR" sz="2100" b="0" i="0" u="none" strike="noStrike" kern="0" cap="none" spc="0" normalizeH="0" baseline="0" noProof="0" dirty="0">
                <a:ln>
                  <a:noFill/>
                </a:ln>
                <a:solidFill>
                  <a:srgbClr val="009999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		</a:t>
            </a:r>
            <a:r>
              <a:rPr lang="el-GR" altLang="el-GR" sz="1800" kern="0" dirty="0" smtClean="0">
                <a:solidFill>
                  <a:srgbClr val="009999"/>
                </a:solidFill>
                <a:latin typeface="Tahoma"/>
              </a:rPr>
              <a:t>29</a:t>
            </a:r>
            <a:r>
              <a:rPr kumimoji="0" lang="el-GR" altLang="el-GR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009999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/10/2024</a:t>
            </a:r>
            <a: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/>
            </a:r>
            <a:b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</a:br>
            <a:endParaRPr kumimoji="0" lang="en-GB" altLang="el-GR" sz="33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719032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4"/>
          <p:cNvSpPr>
            <a:spLocks/>
          </p:cNvSpPr>
          <p:nvPr/>
        </p:nvSpPr>
        <p:spPr bwMode="auto">
          <a:xfrm>
            <a:off x="1331118" y="998935"/>
            <a:ext cx="648124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/>
            </a:r>
            <a:b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</a:br>
            <a: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>	</a:t>
            </a:r>
            <a:b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</a:br>
            <a:endParaRPr kumimoji="0" lang="en-GB" altLang="el-GR" sz="33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02938" y="1902797"/>
            <a:ext cx="8941061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25475" marR="0" lvl="0" indent="-625475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l-GR" sz="3200" b="0" i="0" u="none" strike="noStrike" kern="1200" cap="none" spc="0" normalizeH="0" baseline="0" noProof="0" dirty="0">
                <a:ln>
                  <a:noFill/>
                </a:ln>
                <a:solidFill>
                  <a:srgbClr val="AAEFD1">
                    <a:lumMod val="25000"/>
                  </a:srgbClr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Η Ανάπτυξη της Προβληματικής</a:t>
            </a:r>
          </a:p>
          <a:p>
            <a:pPr marL="625475" marR="0" lvl="0" indent="-625475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l-GR" sz="3200" b="0" i="0" u="none" strike="noStrike" kern="1200" cap="none" spc="0" normalizeH="0" baseline="0" noProof="0" dirty="0">
              <a:ln>
                <a:noFill/>
              </a:ln>
              <a:solidFill>
                <a:srgbClr val="AAEFD1">
                  <a:lumMod val="25000"/>
                </a:srgbClr>
              </a:solidFill>
              <a:effectLst/>
              <a:uLnTx/>
              <a:uFillTx/>
              <a:latin typeface="Tahoma"/>
              <a:ea typeface="+mn-ea"/>
              <a:cs typeface="+mn-cs"/>
            </a:endParaRPr>
          </a:p>
          <a:p>
            <a:pPr marL="625475" marR="0" lvl="0" indent="-625475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l-GR" sz="3600" b="0" i="1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[</a:t>
            </a:r>
            <a:r>
              <a:rPr kumimoji="0" lang="el-GR" sz="2800" b="0" i="1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Έχασα τα κλειδιά μου</a:t>
            </a:r>
          </a:p>
          <a:p>
            <a:pPr marL="625475" marR="0" lvl="0" indent="-625475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l-GR" sz="2800" b="0" i="1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		Αναπτύσσω προβληματική έρευνας για να τα βρω]</a:t>
            </a:r>
            <a:r>
              <a:rPr kumimoji="0" lang="el-GR" sz="28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	</a:t>
            </a:r>
          </a:p>
          <a:p>
            <a:pPr marL="625475" marR="0" lvl="0" indent="-625475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l-GR" sz="2800" b="0" i="1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[Σκοπεύω να παίξω ‘Στοίχημα’</a:t>
            </a:r>
          </a:p>
          <a:p>
            <a:pPr marL="625475" marR="0" lvl="0" indent="-625475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l-GR" sz="2800" b="0" i="1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	Αναπτύσσω προβληματική επιλογής των αγώνων και ομάδων στα οποία θα στοιχηματίσω]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Tahoma"/>
              <a:ea typeface="+mn-ea"/>
              <a:cs typeface="+mn-cs"/>
            </a:endParaRPr>
          </a:p>
          <a:p>
            <a:pPr marL="625475" marR="0" lvl="0" indent="-625475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3333CC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	</a:t>
            </a:r>
            <a:r>
              <a:rPr kumimoji="0" lang="el-GR" sz="2400" b="0" i="0" u="none" strike="noStrike" kern="1200" cap="none" spc="0" normalizeH="0" baseline="0" noProof="0" dirty="0">
                <a:ln>
                  <a:noFill/>
                </a:ln>
                <a:solidFill>
                  <a:srgbClr val="3333CC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		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3333CC"/>
              </a:solidFill>
              <a:effectLst/>
              <a:uLnTx/>
              <a:uFillTx/>
              <a:latin typeface="Tahoma"/>
              <a:ea typeface="+mn-ea"/>
              <a:cs typeface="+mn-cs"/>
            </a:endParaRPr>
          </a:p>
        </p:txBody>
      </p:sp>
      <p:sp>
        <p:nvSpPr>
          <p:cNvPr id="5" name="Rectangle 4"/>
          <p:cNvSpPr>
            <a:spLocks/>
          </p:cNvSpPr>
          <p:nvPr/>
        </p:nvSpPr>
        <p:spPr bwMode="auto">
          <a:xfrm>
            <a:off x="2136808" y="189310"/>
            <a:ext cx="700719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/>
            </a:r>
            <a:b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</a:br>
            <a: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> </a:t>
            </a:r>
            <a:r>
              <a:rPr kumimoji="0" lang="el-GR" altLang="el-GR" sz="2400" b="0" i="0" u="none" strike="noStrike" kern="0" cap="none" spc="0" normalizeH="0" baseline="0" noProof="0" dirty="0">
                <a:ln>
                  <a:noFill/>
                </a:ln>
                <a:solidFill>
                  <a:srgbClr val="009999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ΜΕΘΟΔΟΙ ΈΡΕΥΝΑΣ</a:t>
            </a:r>
            <a:r>
              <a:rPr kumimoji="0" lang="el-GR" altLang="el-GR" sz="2100" b="0" i="0" u="none" strike="noStrike" kern="0" cap="none" spc="0" normalizeH="0" baseline="0" noProof="0" dirty="0">
                <a:ln>
                  <a:noFill/>
                </a:ln>
                <a:solidFill>
                  <a:srgbClr val="009999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		</a:t>
            </a:r>
            <a:r>
              <a:rPr lang="el-GR" altLang="el-GR" sz="1800" kern="0" dirty="0" smtClean="0">
                <a:solidFill>
                  <a:srgbClr val="009999"/>
                </a:solidFill>
                <a:latin typeface="Tahoma"/>
              </a:rPr>
              <a:t>29</a:t>
            </a:r>
            <a:r>
              <a:rPr kumimoji="0" lang="el-GR" altLang="el-GR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009999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/10/2024</a:t>
            </a:r>
            <a: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/>
            </a:r>
            <a:b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</a:br>
            <a:endParaRPr kumimoji="0" lang="en-GB" altLang="el-GR" sz="33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343529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4"/>
          <p:cNvSpPr>
            <a:spLocks/>
          </p:cNvSpPr>
          <p:nvPr/>
        </p:nvSpPr>
        <p:spPr bwMode="auto">
          <a:xfrm>
            <a:off x="1331118" y="998935"/>
            <a:ext cx="648124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/>
            </a:r>
            <a:b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</a:br>
            <a: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>	</a:t>
            </a:r>
            <a:b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</a:br>
            <a:endParaRPr kumimoji="0" lang="en-GB" altLang="el-GR" sz="33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02939" y="1902797"/>
            <a:ext cx="8737600" cy="47705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25475" marR="0" lvl="0" indent="-625475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l-GR" sz="3200" noProof="0" dirty="0">
                <a:solidFill>
                  <a:srgbClr val="AAEFD1">
                    <a:lumMod val="25000"/>
                  </a:srgbClr>
                </a:solidFill>
                <a:latin typeface="Tahoma"/>
              </a:rPr>
              <a:t>Η Ανάπτυξη της Προβληματικής</a:t>
            </a:r>
          </a:p>
          <a:p>
            <a:pPr marL="625475" marR="0" lvl="0" indent="-625475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l-GR" sz="3200" b="0" i="0" u="none" strike="noStrike" kern="1200" cap="none" spc="0" normalizeH="0" baseline="0" noProof="0" dirty="0">
              <a:ln>
                <a:noFill/>
              </a:ln>
              <a:solidFill>
                <a:srgbClr val="AAEFD1">
                  <a:lumMod val="25000"/>
                </a:srgbClr>
              </a:solidFill>
              <a:effectLst/>
              <a:uLnTx/>
              <a:uFillTx/>
              <a:latin typeface="Tahoma"/>
              <a:ea typeface="+mn-ea"/>
              <a:cs typeface="+mn-cs"/>
            </a:endParaRPr>
          </a:p>
          <a:p>
            <a:pPr marL="625475" marR="0" lvl="0" indent="-625475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srgbClr val="3333CC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	</a:t>
            </a:r>
            <a:r>
              <a:rPr lang="en-US" sz="2800" dirty="0">
                <a:solidFill>
                  <a:srgbClr val="3333CC"/>
                </a:solidFill>
                <a:latin typeface="Tahoma"/>
              </a:rPr>
              <a:t>	</a:t>
            </a:r>
            <a:r>
              <a:rPr lang="el-GR" sz="2800" dirty="0">
                <a:solidFill>
                  <a:srgbClr val="3333CC"/>
                </a:solidFill>
                <a:latin typeface="Tahoma"/>
              </a:rPr>
              <a:t>‘Αστικός εξευγενισμός’ (εξωραϊσμός), κατά </a:t>
            </a:r>
            <a:r>
              <a:rPr lang="en-US" sz="2800" dirty="0">
                <a:solidFill>
                  <a:srgbClr val="3333CC"/>
                </a:solidFill>
                <a:latin typeface="Tahoma"/>
              </a:rPr>
              <a:t>Harvey</a:t>
            </a:r>
            <a:endParaRPr lang="el-GR" sz="2800" dirty="0">
              <a:solidFill>
                <a:srgbClr val="3333CC"/>
              </a:solidFill>
              <a:latin typeface="Tahoma"/>
            </a:endParaRPr>
          </a:p>
          <a:p>
            <a:pPr marL="625475" marR="0" lvl="0" indent="-625475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l-GR" sz="2800" dirty="0">
              <a:solidFill>
                <a:srgbClr val="3333CC"/>
              </a:solidFill>
              <a:latin typeface="Tahoma"/>
            </a:endParaRPr>
          </a:p>
          <a:p>
            <a:pPr marL="625475" marR="0" lvl="0" indent="-625475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l-GR" sz="2400" dirty="0">
                <a:solidFill>
                  <a:srgbClr val="3333CC"/>
                </a:solidFill>
                <a:latin typeface="Tahoma"/>
              </a:rPr>
              <a:t>			αξίες γης / </a:t>
            </a:r>
            <a:r>
              <a:rPr lang="el-GR" sz="2400" dirty="0" err="1">
                <a:solidFill>
                  <a:srgbClr val="3333CC"/>
                </a:solidFill>
                <a:latin typeface="Tahoma"/>
              </a:rPr>
              <a:t>γαιοπρόσοδος</a:t>
            </a:r>
            <a:endParaRPr lang="el-GR" sz="2400" dirty="0">
              <a:solidFill>
                <a:srgbClr val="3333CC"/>
              </a:solidFill>
              <a:latin typeface="Tahoma"/>
            </a:endParaRPr>
          </a:p>
          <a:p>
            <a:pPr marL="625475" marR="0" lvl="0" indent="-625475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l-GR" sz="2400" dirty="0">
                <a:solidFill>
                  <a:srgbClr val="3333CC"/>
                </a:solidFill>
                <a:latin typeface="Tahoma"/>
              </a:rPr>
              <a:t>			‘χάσμα ενοικίου</a:t>
            </a:r>
            <a:r>
              <a:rPr lang="el-GR" sz="2400" dirty="0" smtClean="0">
                <a:solidFill>
                  <a:srgbClr val="3333CC"/>
                </a:solidFill>
                <a:latin typeface="Tahoma"/>
              </a:rPr>
              <a:t>’</a:t>
            </a:r>
          </a:p>
          <a:p>
            <a:pPr marL="625475" marR="0" lvl="0" indent="-625475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l-GR" sz="2400" dirty="0">
              <a:solidFill>
                <a:srgbClr val="3333CC"/>
              </a:solidFill>
              <a:latin typeface="Tahoma"/>
            </a:endParaRPr>
          </a:p>
          <a:p>
            <a:pPr marL="625475" marR="0" lvl="0" indent="-625475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l-GR" sz="2400" dirty="0" smtClean="0">
              <a:solidFill>
                <a:srgbClr val="3333CC"/>
              </a:solidFill>
              <a:latin typeface="Tahoma"/>
            </a:endParaRPr>
          </a:p>
          <a:p>
            <a:pPr marL="625475" marR="0" lvl="0" indent="-625475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l-GR" sz="2400" dirty="0">
              <a:solidFill>
                <a:srgbClr val="3333CC"/>
              </a:solidFill>
              <a:latin typeface="Tahoma"/>
            </a:endParaRPr>
          </a:p>
          <a:p>
            <a:pPr marL="625475" marR="0" lvl="0" indent="-625475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l-GR" sz="2400" dirty="0" smtClean="0">
              <a:solidFill>
                <a:srgbClr val="3333CC"/>
              </a:solidFill>
              <a:latin typeface="Tahoma"/>
            </a:endParaRPr>
          </a:p>
          <a:p>
            <a:pPr marL="625475" lvl="0" indent="-625475" defTabSz="685800">
              <a:defRPr/>
            </a:pPr>
            <a:r>
              <a:rPr lang="en-US" sz="1600" dirty="0" smtClean="0">
                <a:solidFill>
                  <a:srgbClr val="3333CC"/>
                </a:solidFill>
                <a:latin typeface="Tahoma"/>
              </a:rPr>
              <a:t>Cf. Harvey, D</a:t>
            </a:r>
            <a:r>
              <a:rPr lang="en-US" sz="1600" dirty="0">
                <a:solidFill>
                  <a:srgbClr val="3333CC"/>
                </a:solidFill>
              </a:rPr>
              <a:t>., </a:t>
            </a:r>
            <a:r>
              <a:rPr lang="en-US" sz="1600" i="1" dirty="0">
                <a:solidFill>
                  <a:srgbClr val="3333CC"/>
                </a:solidFill>
              </a:rPr>
              <a:t>The Urbanization of Capital </a:t>
            </a:r>
            <a:r>
              <a:rPr lang="en-US" sz="1600" dirty="0">
                <a:solidFill>
                  <a:srgbClr val="3333CC"/>
                </a:solidFill>
              </a:rPr>
              <a:t>(1985); </a:t>
            </a:r>
            <a:r>
              <a:rPr lang="en-US" sz="1600" i="1" dirty="0">
                <a:solidFill>
                  <a:srgbClr val="3333CC"/>
                </a:solidFill>
              </a:rPr>
              <a:t>Social Justice and the City: Revised Edition </a:t>
            </a:r>
            <a:r>
              <a:rPr lang="en-US" sz="1600" dirty="0">
                <a:solidFill>
                  <a:srgbClr val="3333CC"/>
                </a:solidFill>
              </a:rPr>
              <a:t>(2009); </a:t>
            </a:r>
            <a:r>
              <a:rPr lang="en-US" sz="1600" i="1" dirty="0">
                <a:solidFill>
                  <a:srgbClr val="3333CC"/>
                </a:solidFill>
              </a:rPr>
              <a:t>Rebel Cities: From the Right to the City to the Urban Revolution </a:t>
            </a:r>
            <a:r>
              <a:rPr lang="en-US" sz="1600" dirty="0">
                <a:solidFill>
                  <a:srgbClr val="3333CC"/>
                </a:solidFill>
              </a:rPr>
              <a:t>(2012)</a:t>
            </a:r>
            <a:endParaRPr lang="el-GR" sz="1600" dirty="0">
              <a:solidFill>
                <a:srgbClr val="3333CC"/>
              </a:solidFill>
              <a:latin typeface="Tahoma"/>
            </a:endParaRPr>
          </a:p>
        </p:txBody>
      </p:sp>
      <p:sp>
        <p:nvSpPr>
          <p:cNvPr id="5" name="Rectangle 4"/>
          <p:cNvSpPr>
            <a:spLocks/>
          </p:cNvSpPr>
          <p:nvPr/>
        </p:nvSpPr>
        <p:spPr bwMode="auto">
          <a:xfrm>
            <a:off x="2136808" y="189310"/>
            <a:ext cx="700719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/>
            </a:r>
            <a:b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</a:br>
            <a: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> </a:t>
            </a:r>
            <a:r>
              <a:rPr kumimoji="0" lang="el-GR" altLang="el-GR" sz="2400" b="0" i="0" u="none" strike="noStrike" kern="0" cap="none" spc="0" normalizeH="0" baseline="0" noProof="0" dirty="0">
                <a:ln>
                  <a:noFill/>
                </a:ln>
                <a:solidFill>
                  <a:srgbClr val="009999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ΜΕΘΟΔΟΙ ΈΡΕΥΝΑΣ</a:t>
            </a:r>
            <a:r>
              <a:rPr kumimoji="0" lang="el-GR" altLang="el-GR" sz="2100" b="0" i="0" u="none" strike="noStrike" kern="0" cap="none" spc="0" normalizeH="0" baseline="0" noProof="0" dirty="0">
                <a:ln>
                  <a:noFill/>
                </a:ln>
                <a:solidFill>
                  <a:srgbClr val="009999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		</a:t>
            </a:r>
            <a:r>
              <a:rPr lang="en-US" altLang="el-GR" sz="1800" kern="0" noProof="0" dirty="0" smtClean="0">
                <a:solidFill>
                  <a:srgbClr val="009999"/>
                </a:solidFill>
                <a:latin typeface="Tahoma"/>
              </a:rPr>
              <a:t>29</a:t>
            </a:r>
            <a:r>
              <a:rPr kumimoji="0" lang="el-GR" altLang="el-GR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009999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/</a:t>
            </a:r>
            <a:r>
              <a:rPr kumimoji="0" lang="en-US" altLang="el-GR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009999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10</a:t>
            </a:r>
            <a:r>
              <a:rPr kumimoji="0" lang="el-GR" altLang="el-GR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009999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/202</a:t>
            </a:r>
            <a:r>
              <a:rPr lang="en-US" altLang="el-GR" sz="1800" kern="0" noProof="0" dirty="0">
                <a:solidFill>
                  <a:srgbClr val="009999"/>
                </a:solidFill>
                <a:latin typeface="Tahoma"/>
              </a:rPr>
              <a:t>4</a:t>
            </a:r>
            <a: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/>
            </a:r>
            <a:b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</a:br>
            <a:endParaRPr kumimoji="0" lang="en-GB" altLang="el-GR" sz="33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/>
              <a:ea typeface="+mn-ea"/>
              <a:cs typeface="+mn-cs"/>
            </a:endParaRPr>
          </a:p>
        </p:txBody>
      </p:sp>
      <p:pic>
        <p:nvPicPr>
          <p:cNvPr id="4" name="Εικόνα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83233" y="3651174"/>
            <a:ext cx="2365046" cy="17272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6383233" y="5378374"/>
            <a:ext cx="236504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solidFill>
                  <a:srgbClr val="C00000"/>
                </a:solidFill>
              </a:rPr>
              <a:t>David Harvey (1935 - )</a:t>
            </a:r>
            <a:endParaRPr lang="el-GR" sz="16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01388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4"/>
          <p:cNvSpPr>
            <a:spLocks/>
          </p:cNvSpPr>
          <p:nvPr/>
        </p:nvSpPr>
        <p:spPr bwMode="auto">
          <a:xfrm>
            <a:off x="1331118" y="998935"/>
            <a:ext cx="648124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/>
            </a:r>
            <a:b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</a:br>
            <a: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>	</a:t>
            </a:r>
            <a:b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</a:br>
            <a:endParaRPr kumimoji="0" lang="en-GB" altLang="el-GR" sz="33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0" y="1939743"/>
            <a:ext cx="8977484" cy="47705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25475" marR="0" lvl="0" indent="-625475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l-GR" sz="3200" noProof="0" dirty="0">
                <a:solidFill>
                  <a:srgbClr val="AAEFD1">
                    <a:lumMod val="25000"/>
                  </a:srgbClr>
                </a:solidFill>
                <a:latin typeface="Tahoma"/>
              </a:rPr>
              <a:t>Η Ανάπτυξη της Προβληματικής</a:t>
            </a:r>
          </a:p>
          <a:p>
            <a:pPr marL="625475" marR="0" lvl="0" indent="-625475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l-GR" sz="3200" b="0" i="0" u="none" strike="noStrike" kern="1200" cap="none" spc="0" normalizeH="0" baseline="0" noProof="0" dirty="0" smtClean="0">
              <a:ln>
                <a:noFill/>
              </a:ln>
              <a:solidFill>
                <a:srgbClr val="AAEFD1">
                  <a:lumMod val="25000"/>
                </a:srgbClr>
              </a:solidFill>
              <a:effectLst/>
              <a:uLnTx/>
              <a:uFillTx/>
              <a:latin typeface="Tahoma"/>
              <a:ea typeface="+mn-ea"/>
              <a:cs typeface="+mn-cs"/>
            </a:endParaRPr>
          </a:p>
          <a:p>
            <a:pPr marL="625475" marR="0" lvl="0" indent="-625475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3333CC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	</a:t>
            </a:r>
            <a:r>
              <a:rPr lang="en-US" sz="2800" dirty="0" smtClean="0">
                <a:solidFill>
                  <a:srgbClr val="3333CC"/>
                </a:solidFill>
                <a:latin typeface="Tahoma"/>
              </a:rPr>
              <a:t>	</a:t>
            </a:r>
            <a:r>
              <a:rPr lang="el-GR" sz="2800" dirty="0" smtClean="0">
                <a:solidFill>
                  <a:srgbClr val="3333CC"/>
                </a:solidFill>
                <a:latin typeface="Tahoma"/>
              </a:rPr>
              <a:t>‘</a:t>
            </a:r>
            <a:r>
              <a:rPr lang="el-GR" sz="2800" dirty="0">
                <a:solidFill>
                  <a:srgbClr val="3333CC"/>
                </a:solidFill>
                <a:latin typeface="Tahoma"/>
              </a:rPr>
              <a:t>Αστικός εξευγενισμός’ (εξωραϊσμός), κατά </a:t>
            </a:r>
            <a:r>
              <a:rPr lang="en-US" sz="2800" dirty="0" smtClean="0">
                <a:solidFill>
                  <a:srgbClr val="3333CC"/>
                </a:solidFill>
                <a:latin typeface="Tahoma"/>
              </a:rPr>
              <a:t>Florida</a:t>
            </a:r>
            <a:endParaRPr lang="el-GR" sz="2800" dirty="0">
              <a:solidFill>
                <a:srgbClr val="3333CC"/>
              </a:solidFill>
              <a:latin typeface="Tahoma"/>
            </a:endParaRPr>
          </a:p>
          <a:p>
            <a:pPr marL="625475" marR="0" lvl="0" indent="-625475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l-GR" sz="2800" dirty="0">
              <a:solidFill>
                <a:srgbClr val="3333CC"/>
              </a:solidFill>
              <a:latin typeface="Tahoma"/>
            </a:endParaRPr>
          </a:p>
          <a:p>
            <a:pPr marL="625475" marR="0" lvl="0" indent="-625475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l-GR" sz="2400" dirty="0">
                <a:solidFill>
                  <a:srgbClr val="3333CC"/>
                </a:solidFill>
                <a:latin typeface="Tahoma"/>
              </a:rPr>
              <a:t>		</a:t>
            </a:r>
            <a:r>
              <a:rPr lang="el-GR" sz="2400" dirty="0" smtClean="0">
                <a:solidFill>
                  <a:srgbClr val="3333CC"/>
                </a:solidFill>
                <a:latin typeface="Tahoma"/>
              </a:rPr>
              <a:t>	συσπείρωση πολιτισμικών κοινοτήτων</a:t>
            </a:r>
            <a:endParaRPr lang="el-GR" sz="2400" dirty="0">
              <a:solidFill>
                <a:srgbClr val="3333CC"/>
              </a:solidFill>
              <a:latin typeface="Tahoma"/>
            </a:endParaRPr>
          </a:p>
          <a:p>
            <a:pPr marL="625475" marR="0" lvl="0" indent="-625475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l-GR" sz="2400" dirty="0">
                <a:solidFill>
                  <a:srgbClr val="3333CC"/>
                </a:solidFill>
                <a:latin typeface="Tahoma"/>
              </a:rPr>
              <a:t>			</a:t>
            </a:r>
            <a:r>
              <a:rPr lang="el-GR" sz="2400" dirty="0" smtClean="0">
                <a:solidFill>
                  <a:srgbClr val="3333CC"/>
                </a:solidFill>
                <a:latin typeface="Tahoma"/>
              </a:rPr>
              <a:t>‘η εικόνα επί της ουσίας’</a:t>
            </a:r>
            <a:endParaRPr lang="en-US" sz="2400" dirty="0" smtClean="0">
              <a:solidFill>
                <a:srgbClr val="3333CC"/>
              </a:solidFill>
              <a:latin typeface="Tahoma"/>
            </a:endParaRPr>
          </a:p>
          <a:p>
            <a:pPr marL="625475" marR="0" lvl="0" indent="-625475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2400" dirty="0">
              <a:solidFill>
                <a:srgbClr val="3333CC"/>
              </a:solidFill>
              <a:latin typeface="Tahoma"/>
            </a:endParaRPr>
          </a:p>
          <a:p>
            <a:pPr marL="625475" marR="0" lvl="0" indent="-625475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2400" dirty="0" smtClean="0">
              <a:solidFill>
                <a:srgbClr val="3333CC"/>
              </a:solidFill>
              <a:latin typeface="Tahoma"/>
            </a:endParaRPr>
          </a:p>
          <a:p>
            <a:pPr marL="625475" marR="0" lvl="0" indent="-625475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2400" dirty="0">
              <a:solidFill>
                <a:srgbClr val="3333CC"/>
              </a:solidFill>
              <a:latin typeface="Tahoma"/>
            </a:endParaRPr>
          </a:p>
          <a:p>
            <a:pPr marL="625475" marR="0" lvl="0" indent="-625475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2400" dirty="0" smtClean="0">
              <a:solidFill>
                <a:srgbClr val="3333CC"/>
              </a:solidFill>
              <a:latin typeface="Tahoma"/>
            </a:endParaRPr>
          </a:p>
          <a:p>
            <a:pPr marL="625475" lvl="0" indent="-625475" defTabSz="685800">
              <a:defRPr/>
            </a:pPr>
            <a:endParaRPr lang="en-US" sz="1600" dirty="0" smtClean="0">
              <a:solidFill>
                <a:srgbClr val="3333CC"/>
              </a:solidFill>
            </a:endParaRPr>
          </a:p>
          <a:p>
            <a:pPr marL="625475" lvl="0" indent="-625475" defTabSz="685800">
              <a:defRPr/>
            </a:pPr>
            <a:r>
              <a:rPr lang="en-US" sz="1600" dirty="0" smtClean="0">
                <a:solidFill>
                  <a:srgbClr val="3333CC"/>
                </a:solidFill>
              </a:rPr>
              <a:t>Florida</a:t>
            </a:r>
            <a:r>
              <a:rPr lang="en-US" sz="1600" dirty="0">
                <a:solidFill>
                  <a:srgbClr val="3333CC"/>
                </a:solidFill>
              </a:rPr>
              <a:t>, R., </a:t>
            </a:r>
            <a:r>
              <a:rPr lang="en-US" sz="1600" i="1" dirty="0">
                <a:solidFill>
                  <a:srgbClr val="3333CC"/>
                </a:solidFill>
              </a:rPr>
              <a:t>Cities and the Creative </a:t>
            </a:r>
            <a:r>
              <a:rPr lang="en-US" sz="1600" i="1" dirty="0" smtClean="0">
                <a:solidFill>
                  <a:srgbClr val="3333CC"/>
                </a:solidFill>
              </a:rPr>
              <a:t>Class </a:t>
            </a:r>
            <a:r>
              <a:rPr lang="en-US" sz="1600" dirty="0" smtClean="0">
                <a:solidFill>
                  <a:srgbClr val="3333CC"/>
                </a:solidFill>
              </a:rPr>
              <a:t>(2005); </a:t>
            </a:r>
            <a:r>
              <a:rPr lang="en-US" sz="1600" i="1" dirty="0" smtClean="0">
                <a:solidFill>
                  <a:srgbClr val="3333CC"/>
                </a:solidFill>
              </a:rPr>
              <a:t>The New Urban Crisis </a:t>
            </a:r>
            <a:r>
              <a:rPr lang="en-US" sz="1600" dirty="0" smtClean="0">
                <a:solidFill>
                  <a:srgbClr val="3333CC"/>
                </a:solidFill>
              </a:rPr>
              <a:t>(2017)</a:t>
            </a:r>
            <a:endParaRPr lang="en-US" sz="1600" dirty="0">
              <a:solidFill>
                <a:srgbClr val="3333CC"/>
              </a:solidFill>
              <a:latin typeface="Tahoma"/>
            </a:endParaRPr>
          </a:p>
        </p:txBody>
      </p:sp>
      <p:sp>
        <p:nvSpPr>
          <p:cNvPr id="5" name="Rectangle 4"/>
          <p:cNvSpPr>
            <a:spLocks/>
          </p:cNvSpPr>
          <p:nvPr/>
        </p:nvSpPr>
        <p:spPr bwMode="auto">
          <a:xfrm>
            <a:off x="2136808" y="189310"/>
            <a:ext cx="700719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/>
            </a:r>
            <a:b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</a:br>
            <a: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> </a:t>
            </a:r>
            <a:r>
              <a:rPr kumimoji="0" lang="el-GR" altLang="el-GR" sz="2400" b="0" i="0" u="none" strike="noStrike" kern="0" cap="none" spc="0" normalizeH="0" baseline="0" noProof="0" dirty="0">
                <a:ln>
                  <a:noFill/>
                </a:ln>
                <a:solidFill>
                  <a:srgbClr val="009999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ΜΕΘΟΔΟΙ ΈΡΕΥΝΑΣ</a:t>
            </a:r>
            <a:r>
              <a:rPr kumimoji="0" lang="el-GR" altLang="el-GR" sz="2100" b="0" i="0" u="none" strike="noStrike" kern="0" cap="none" spc="0" normalizeH="0" baseline="0" noProof="0" dirty="0">
                <a:ln>
                  <a:noFill/>
                </a:ln>
                <a:solidFill>
                  <a:srgbClr val="009999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		</a:t>
            </a:r>
            <a:r>
              <a:rPr lang="en-US" altLang="el-GR" sz="1800" kern="0" noProof="0" dirty="0" smtClean="0">
                <a:solidFill>
                  <a:srgbClr val="009999"/>
                </a:solidFill>
                <a:latin typeface="Tahoma"/>
              </a:rPr>
              <a:t>29</a:t>
            </a:r>
            <a:r>
              <a:rPr kumimoji="0" lang="el-GR" altLang="el-GR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009999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/</a:t>
            </a:r>
            <a:r>
              <a:rPr kumimoji="0" lang="en-US" altLang="el-GR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009999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10</a:t>
            </a:r>
            <a:r>
              <a:rPr kumimoji="0" lang="el-GR" altLang="el-GR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009999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/202</a:t>
            </a:r>
            <a: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/>
            </a:r>
            <a:b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</a:br>
            <a:endParaRPr kumimoji="0" lang="en-GB" altLang="el-GR" sz="33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/>
              <a:ea typeface="+mn-ea"/>
              <a:cs typeface="+mn-cs"/>
            </a:endParaRPr>
          </a:p>
        </p:txBody>
      </p:sp>
      <p:pic>
        <p:nvPicPr>
          <p:cNvPr id="2" name="Εικόνα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78872" y="4325011"/>
            <a:ext cx="2466975" cy="185737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4095417" y="5597236"/>
            <a:ext cx="248345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solidFill>
                  <a:srgbClr val="C00000"/>
                </a:solidFill>
              </a:rPr>
              <a:t>Richard Florida (1957 - )</a:t>
            </a:r>
            <a:endParaRPr lang="el-GR" sz="16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92955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4"/>
          <p:cNvSpPr>
            <a:spLocks/>
          </p:cNvSpPr>
          <p:nvPr/>
        </p:nvSpPr>
        <p:spPr bwMode="auto">
          <a:xfrm>
            <a:off x="1331118" y="998935"/>
            <a:ext cx="648124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/>
            </a:r>
            <a:b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</a:br>
            <a: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>	</a:t>
            </a:r>
            <a:b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</a:br>
            <a:endParaRPr kumimoji="0" lang="en-GB" altLang="el-GR" sz="33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0" y="1948070"/>
            <a:ext cx="9144000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25475" marR="0" lvl="0" indent="-625475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l-GR" sz="3200" b="0" i="0" u="none" strike="noStrike" kern="1200" cap="none" spc="0" normalizeH="0" baseline="0" noProof="0" dirty="0">
                <a:ln>
                  <a:noFill/>
                </a:ln>
                <a:solidFill>
                  <a:srgbClr val="AAEFD1">
                    <a:lumMod val="25000"/>
                  </a:srgbClr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				</a:t>
            </a:r>
          </a:p>
          <a:p>
            <a:pPr marL="625475" marR="0" lvl="0" indent="-625475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l-GR" sz="3200" b="0" i="0" u="none" strike="noStrike" kern="1200" cap="none" spc="0" normalizeH="0" baseline="0" noProof="0" dirty="0">
                <a:ln>
                  <a:noFill/>
                </a:ln>
                <a:solidFill>
                  <a:srgbClr val="AAEFD1">
                    <a:lumMod val="25000"/>
                  </a:srgbClr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				</a:t>
            </a:r>
            <a:r>
              <a:rPr kumimoji="0" lang="el-GR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ΤΕΛΟΣ</a:t>
            </a:r>
          </a:p>
          <a:p>
            <a:pPr marL="625475" marR="0" lvl="0" indent="-625475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l-GR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						</a:t>
            </a:r>
            <a:r>
              <a:rPr lang="el-GR" sz="3600" dirty="0" smtClean="0">
                <a:solidFill>
                  <a:srgbClr val="FF0000"/>
                </a:solidFill>
                <a:latin typeface="Tahoma"/>
              </a:rPr>
              <a:t>ΤΕΤΑΡΤΗΣ</a:t>
            </a:r>
            <a:endParaRPr kumimoji="0" lang="el-GR" sz="36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ahoma"/>
              <a:ea typeface="+mn-ea"/>
              <a:cs typeface="+mn-cs"/>
            </a:endParaRPr>
          </a:p>
          <a:p>
            <a:pPr marL="625475" marR="0" lvl="0" indent="-625475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l-GR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								ΠΑΡΟΥΣΙΑΣΗΣ</a:t>
            </a:r>
          </a:p>
          <a:p>
            <a:pPr marL="625475" marR="0" lvl="0" indent="-625475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l-GR" sz="3600" b="0" i="0" u="none" strike="noStrike" kern="1200" cap="none" spc="0" normalizeH="0" baseline="0" noProof="0" dirty="0">
              <a:ln>
                <a:noFill/>
              </a:ln>
              <a:solidFill>
                <a:srgbClr val="3333CC"/>
              </a:solidFill>
              <a:effectLst/>
              <a:uLnTx/>
              <a:uFillTx/>
              <a:latin typeface="Tahoma"/>
              <a:ea typeface="+mn-ea"/>
              <a:cs typeface="+mn-cs"/>
            </a:endParaRPr>
          </a:p>
        </p:txBody>
      </p:sp>
      <p:sp>
        <p:nvSpPr>
          <p:cNvPr id="5" name="Rectangle 4"/>
          <p:cNvSpPr>
            <a:spLocks/>
          </p:cNvSpPr>
          <p:nvPr/>
        </p:nvSpPr>
        <p:spPr bwMode="auto">
          <a:xfrm>
            <a:off x="2136808" y="189310"/>
            <a:ext cx="700719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/>
            </a:r>
            <a:b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</a:br>
            <a: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> </a:t>
            </a:r>
            <a:r>
              <a:rPr kumimoji="0" lang="el-GR" altLang="el-GR" sz="2400" b="0" i="0" u="none" strike="noStrike" kern="0" cap="none" spc="0" normalizeH="0" baseline="0" noProof="0" dirty="0">
                <a:ln>
                  <a:noFill/>
                </a:ln>
                <a:solidFill>
                  <a:srgbClr val="009999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ΜΕΘΟΔΟΙ ΕΡΕΥΝΑΣ</a:t>
            </a:r>
            <a:r>
              <a:rPr kumimoji="0" lang="el-GR" altLang="el-GR" sz="2100" b="0" i="0" u="none" strike="noStrike" kern="0" cap="none" spc="0" normalizeH="0" baseline="0" noProof="0" dirty="0">
                <a:ln>
                  <a:noFill/>
                </a:ln>
                <a:solidFill>
                  <a:srgbClr val="009999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		</a:t>
            </a:r>
            <a:r>
              <a:rPr lang="el-GR" altLang="el-GR" sz="1800" kern="0" dirty="0" smtClean="0">
                <a:solidFill>
                  <a:srgbClr val="009999"/>
                </a:solidFill>
                <a:latin typeface="Tahoma"/>
              </a:rPr>
              <a:t>29</a:t>
            </a:r>
            <a:r>
              <a:rPr kumimoji="0" lang="el-GR" altLang="el-GR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009999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/10/2024</a:t>
            </a:r>
            <a: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/>
            </a:r>
            <a:b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</a:br>
            <a:endParaRPr kumimoji="0" lang="en-GB" altLang="el-GR" sz="33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996479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4"/>
          <p:cNvSpPr>
            <a:spLocks/>
          </p:cNvSpPr>
          <p:nvPr/>
        </p:nvSpPr>
        <p:spPr bwMode="auto">
          <a:xfrm>
            <a:off x="1331118" y="998935"/>
            <a:ext cx="648124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/>
            </a:r>
            <a:b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</a:br>
            <a: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>	</a:t>
            </a:r>
            <a:b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</a:br>
            <a:endParaRPr kumimoji="0" lang="en-GB" altLang="el-GR" sz="33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5" name="Rectangle 4"/>
          <p:cNvSpPr>
            <a:spLocks/>
          </p:cNvSpPr>
          <p:nvPr/>
        </p:nvSpPr>
        <p:spPr bwMode="auto">
          <a:xfrm>
            <a:off x="2136808" y="189310"/>
            <a:ext cx="700719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/>
            </a:r>
            <a:b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</a:br>
            <a: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> </a:t>
            </a:r>
            <a:r>
              <a:rPr kumimoji="0" lang="el-GR" altLang="el-GR" sz="2400" b="0" i="0" u="none" strike="noStrike" kern="0" cap="none" spc="0" normalizeH="0" baseline="0" noProof="0" dirty="0">
                <a:ln>
                  <a:noFill/>
                </a:ln>
                <a:solidFill>
                  <a:srgbClr val="009999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ΜΕΘΟΔΟΙ </a:t>
            </a:r>
            <a:r>
              <a:rPr kumimoji="0" lang="el-GR" altLang="el-GR" sz="2400" b="0" i="0" u="none" strike="noStrike" kern="0" cap="none" spc="0" normalizeH="0" baseline="0" noProof="0" dirty="0" smtClean="0">
                <a:ln>
                  <a:noFill/>
                </a:ln>
                <a:solidFill>
                  <a:srgbClr val="009999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ΕΡΕΥΝΑΣ</a:t>
            </a:r>
            <a:r>
              <a:rPr kumimoji="0" lang="el-GR" altLang="el-GR" sz="2100" b="0" i="0" u="none" strike="noStrike" kern="0" cap="none" spc="0" normalizeH="0" baseline="0" noProof="0" dirty="0">
                <a:ln>
                  <a:noFill/>
                </a:ln>
                <a:solidFill>
                  <a:srgbClr val="009999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		</a:t>
            </a:r>
            <a:r>
              <a:rPr lang="el-GR" altLang="el-GR" sz="1800" kern="0" noProof="0" dirty="0" smtClean="0">
                <a:solidFill>
                  <a:srgbClr val="009999"/>
                </a:solidFill>
                <a:latin typeface="Tahoma"/>
              </a:rPr>
              <a:t>31</a:t>
            </a:r>
            <a:r>
              <a:rPr kumimoji="0" lang="el-GR" altLang="el-GR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009999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/10/2024</a:t>
            </a:r>
            <a: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/>
            </a:r>
            <a:b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</a:br>
            <a:endParaRPr kumimoji="0" lang="en-GB" altLang="el-GR" sz="33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/>
              <a:ea typeface="+mn-ea"/>
              <a:cs typeface="+mn-cs"/>
            </a:endParaRPr>
          </a:p>
        </p:txBody>
      </p:sp>
      <p:pic>
        <p:nvPicPr>
          <p:cNvPr id="1028" name="Picture 4" descr="Émile Durkheim / ...working until the 1920s / Sociologists | Unter  Soziologen / Among Sociologist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4750" y="2022475"/>
            <a:ext cx="3321050" cy="3321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Ορθογώνιο 3"/>
          <p:cNvSpPr/>
          <p:nvPr/>
        </p:nvSpPr>
        <p:spPr>
          <a:xfrm>
            <a:off x="1174750" y="5557440"/>
            <a:ext cx="332105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dirty="0">
                <a:solidFill>
                  <a:srgbClr val="3333CC"/>
                </a:solidFill>
                <a:latin typeface="Tahoma"/>
              </a:rPr>
              <a:t>Emile Durkheim (1858-1917)</a:t>
            </a:r>
          </a:p>
        </p:txBody>
      </p:sp>
      <p:pic>
        <p:nvPicPr>
          <p:cNvPr id="6" name="Εικόνα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24600" y="1806951"/>
            <a:ext cx="2567941" cy="449765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6324600" y="6304601"/>
            <a:ext cx="222884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dirty="0">
                <a:solidFill>
                  <a:srgbClr val="3333CC"/>
                </a:solidFill>
                <a:latin typeface="Tahoma"/>
              </a:rPr>
              <a:t>Le Suicide (1897 [1952])</a:t>
            </a:r>
            <a:endParaRPr lang="el-GR" sz="1400" dirty="0">
              <a:solidFill>
                <a:srgbClr val="3333CC"/>
              </a:solidFill>
              <a:latin typeface="Tahoma"/>
            </a:endParaRPr>
          </a:p>
        </p:txBody>
      </p:sp>
    </p:spTree>
    <p:extLst>
      <p:ext uri="{BB962C8B-B14F-4D97-AF65-F5344CB8AC3E}">
        <p14:creationId xmlns:p14="http://schemas.microsoft.com/office/powerpoint/2010/main" val="8357358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4"/>
          <p:cNvSpPr>
            <a:spLocks/>
          </p:cNvSpPr>
          <p:nvPr/>
        </p:nvSpPr>
        <p:spPr bwMode="auto">
          <a:xfrm>
            <a:off x="1331118" y="998935"/>
            <a:ext cx="648124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/>
            </a:r>
            <a:b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</a:br>
            <a: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>	</a:t>
            </a:r>
            <a:b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</a:br>
            <a:endParaRPr kumimoji="0" lang="en-GB" altLang="el-GR" sz="33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02939" y="1902797"/>
            <a:ext cx="8737600" cy="53860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25475" marR="0" lvl="0" indent="-625475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l-GR" sz="3200" noProof="0" dirty="0">
                <a:solidFill>
                  <a:srgbClr val="AAEFD1">
                    <a:lumMod val="25000"/>
                  </a:srgbClr>
                </a:solidFill>
                <a:latin typeface="Tahoma"/>
              </a:rPr>
              <a:t>Η Ανάπτυξη της Προβληματικής</a:t>
            </a:r>
          </a:p>
          <a:p>
            <a:pPr marL="625475" marR="0" lvl="0" indent="-625475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l-GR" sz="3200" b="0" i="0" u="none" strike="noStrike" kern="1200" cap="none" spc="0" normalizeH="0" baseline="0" noProof="0" dirty="0">
              <a:ln>
                <a:noFill/>
              </a:ln>
              <a:solidFill>
                <a:srgbClr val="AAEFD1">
                  <a:lumMod val="25000"/>
                </a:srgbClr>
              </a:solidFill>
              <a:effectLst/>
              <a:uLnTx/>
              <a:uFillTx/>
              <a:latin typeface="Tahoma"/>
              <a:ea typeface="+mn-ea"/>
              <a:cs typeface="+mn-cs"/>
            </a:endParaRPr>
          </a:p>
          <a:p>
            <a:pPr marL="625475" marR="0" lvl="0" indent="-625475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srgbClr val="3333CC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	</a:t>
            </a:r>
            <a:r>
              <a:rPr lang="el-GR" sz="2800" dirty="0">
                <a:solidFill>
                  <a:srgbClr val="3333CC"/>
                </a:solidFill>
                <a:latin typeface="Tahoma"/>
              </a:rPr>
              <a:t>‘Αυτοκτονία’, κατά </a:t>
            </a:r>
            <a:r>
              <a:rPr lang="fr-FR" sz="2800" dirty="0" err="1">
                <a:solidFill>
                  <a:srgbClr val="3333CC"/>
                </a:solidFill>
                <a:latin typeface="Tahoma"/>
              </a:rPr>
              <a:t>Durkhei</a:t>
            </a:r>
            <a:r>
              <a:rPr lang="en-US" sz="2800" dirty="0">
                <a:solidFill>
                  <a:srgbClr val="3333CC"/>
                </a:solidFill>
                <a:latin typeface="Tahoma"/>
              </a:rPr>
              <a:t>m</a:t>
            </a:r>
            <a:endParaRPr lang="el-GR" sz="2800" dirty="0">
              <a:solidFill>
                <a:srgbClr val="3333CC"/>
              </a:solidFill>
              <a:latin typeface="Tahoma"/>
            </a:endParaRPr>
          </a:p>
          <a:p>
            <a:pPr marL="625475" marR="0" lvl="0" indent="-625475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l-GR" sz="2800" b="0" i="0" u="none" strike="noStrike" kern="1200" cap="none" spc="0" normalizeH="0" baseline="0" noProof="0" dirty="0">
              <a:ln>
                <a:noFill/>
              </a:ln>
              <a:solidFill>
                <a:srgbClr val="3333CC"/>
              </a:solidFill>
              <a:effectLst/>
              <a:uLnTx/>
              <a:uFillTx/>
              <a:latin typeface="Tahoma"/>
            </a:endParaRPr>
          </a:p>
          <a:p>
            <a:pPr marL="625475" marR="0" lvl="0" indent="-625475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l-GR" sz="2400" dirty="0">
                <a:solidFill>
                  <a:srgbClr val="3333CC"/>
                </a:solidFill>
                <a:latin typeface="Tahoma"/>
              </a:rPr>
              <a:t>			</a:t>
            </a:r>
            <a:r>
              <a:rPr lang="el-GR" sz="2400" dirty="0" smtClean="0">
                <a:solidFill>
                  <a:srgbClr val="C00000"/>
                </a:solidFill>
                <a:latin typeface="Tahoma"/>
              </a:rPr>
              <a:t>Η ΡΗΞΗ</a:t>
            </a:r>
          </a:p>
          <a:p>
            <a:pPr marL="625475" marR="0" lvl="0" indent="-625475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l-GR" sz="2400" dirty="0">
              <a:solidFill>
                <a:srgbClr val="3333CC"/>
              </a:solidFill>
              <a:latin typeface="Tahoma"/>
            </a:endParaRPr>
          </a:p>
          <a:p>
            <a:pPr marL="625475" marR="0" lvl="0" indent="-625475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l-GR" sz="2400" dirty="0" smtClean="0">
                <a:solidFill>
                  <a:srgbClr val="3333CC"/>
                </a:solidFill>
                <a:latin typeface="Tahoma"/>
              </a:rPr>
              <a:t>			αυστηρά </a:t>
            </a:r>
            <a:r>
              <a:rPr lang="el-GR" sz="2400" dirty="0">
                <a:solidFill>
                  <a:srgbClr val="3333CC"/>
                </a:solidFill>
                <a:latin typeface="Tahoma"/>
              </a:rPr>
              <a:t>ατομική </a:t>
            </a:r>
            <a:r>
              <a:rPr lang="fr-FR" sz="2400" dirty="0">
                <a:solidFill>
                  <a:srgbClr val="3333CC"/>
                </a:solidFill>
                <a:latin typeface="Tahoma"/>
              </a:rPr>
              <a:t>→</a:t>
            </a:r>
            <a:r>
              <a:rPr lang="el-GR" sz="2400" dirty="0">
                <a:solidFill>
                  <a:srgbClr val="3333CC"/>
                </a:solidFill>
                <a:latin typeface="Tahoma"/>
              </a:rPr>
              <a:t> </a:t>
            </a:r>
            <a:endParaRPr lang="el-GR" sz="2400" dirty="0" smtClean="0">
              <a:solidFill>
                <a:srgbClr val="3333CC"/>
              </a:solidFill>
              <a:latin typeface="Tahoma"/>
            </a:endParaRPr>
          </a:p>
          <a:p>
            <a:pPr marL="625475" marR="0" lvl="0" indent="-625475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l-GR" sz="2400" dirty="0">
                <a:solidFill>
                  <a:srgbClr val="3333CC"/>
                </a:solidFill>
                <a:latin typeface="Tahoma"/>
              </a:rPr>
              <a:t>	</a:t>
            </a:r>
            <a:r>
              <a:rPr lang="el-GR" sz="2400" dirty="0" smtClean="0">
                <a:solidFill>
                  <a:srgbClr val="3333CC"/>
                </a:solidFill>
                <a:latin typeface="Tahoma"/>
              </a:rPr>
              <a:t>		συλλογική </a:t>
            </a:r>
            <a:r>
              <a:rPr lang="el-GR" sz="2400" dirty="0">
                <a:solidFill>
                  <a:srgbClr val="3333CC"/>
                </a:solidFill>
                <a:latin typeface="Tahoma"/>
              </a:rPr>
              <a:t>υπόθεση</a:t>
            </a:r>
          </a:p>
          <a:p>
            <a:pPr marL="625475" lvl="0" indent="-625475" defTabSz="685800">
              <a:defRPr/>
            </a:pPr>
            <a:r>
              <a:rPr kumimoji="0" lang="el-GR" sz="2400" b="0" i="0" u="none" strike="noStrike" kern="1200" cap="none" spc="0" normalizeH="0" baseline="0" noProof="0" dirty="0">
                <a:ln>
                  <a:noFill/>
                </a:ln>
                <a:solidFill>
                  <a:srgbClr val="3333CC"/>
                </a:solidFill>
                <a:effectLst/>
                <a:uLnTx/>
                <a:uFillTx/>
                <a:latin typeface="Tahoma"/>
              </a:rPr>
              <a:t>		</a:t>
            </a:r>
            <a:r>
              <a:rPr lang="el-GR" sz="2400" dirty="0">
                <a:solidFill>
                  <a:srgbClr val="3333CC"/>
                </a:solidFill>
              </a:rPr>
              <a:t>	</a:t>
            </a:r>
            <a:endParaRPr lang="el-GR" sz="2400" dirty="0" smtClean="0">
              <a:solidFill>
                <a:srgbClr val="3333CC"/>
              </a:solidFill>
            </a:endParaRPr>
          </a:p>
          <a:p>
            <a:pPr marL="625475" lvl="0" indent="-625475" defTabSz="685800">
              <a:defRPr/>
            </a:pPr>
            <a:r>
              <a:rPr lang="el-GR" sz="2400" dirty="0">
                <a:solidFill>
                  <a:srgbClr val="3333CC"/>
                </a:solidFill>
              </a:rPr>
              <a:t>	</a:t>
            </a:r>
            <a:r>
              <a:rPr lang="el-GR" sz="2400" dirty="0" smtClean="0">
                <a:solidFill>
                  <a:srgbClr val="3333CC"/>
                </a:solidFill>
              </a:rPr>
              <a:t>		ψυχολογική </a:t>
            </a:r>
            <a:r>
              <a:rPr lang="el-GR" sz="2400" dirty="0">
                <a:solidFill>
                  <a:srgbClr val="3333CC"/>
                </a:solidFill>
              </a:rPr>
              <a:t>→ κοινωνική</a:t>
            </a:r>
          </a:p>
          <a:p>
            <a:pPr marL="625475" lvl="0" indent="-625475" defTabSz="685800">
              <a:defRPr/>
            </a:pPr>
            <a:r>
              <a:rPr kumimoji="0" lang="el-GR" sz="2400" b="0" i="0" u="none" strike="noStrike" kern="1200" cap="none" spc="0" normalizeH="0" baseline="0" noProof="0" dirty="0">
                <a:ln>
                  <a:noFill/>
                </a:ln>
                <a:solidFill>
                  <a:srgbClr val="3333CC"/>
                </a:solidFill>
                <a:effectLst/>
                <a:uLnTx/>
                <a:uFillTx/>
                <a:latin typeface="Tahoma"/>
              </a:rPr>
              <a:t>			</a:t>
            </a:r>
            <a:endParaRPr kumimoji="0" lang="el-GR" sz="2400" b="0" i="0" u="none" strike="noStrike" kern="1200" cap="none" spc="0" normalizeH="0" baseline="0" noProof="0" dirty="0" smtClean="0">
              <a:ln>
                <a:noFill/>
              </a:ln>
              <a:solidFill>
                <a:srgbClr val="3333CC"/>
              </a:solidFill>
              <a:effectLst/>
              <a:uLnTx/>
              <a:uFillTx/>
              <a:latin typeface="Tahoma"/>
            </a:endParaRPr>
          </a:p>
          <a:p>
            <a:pPr marL="625475" lvl="0" indent="-625475" defTabSz="685800">
              <a:defRPr/>
            </a:pPr>
            <a:r>
              <a:rPr lang="el-GR" sz="2400" noProof="0" dirty="0" smtClean="0">
                <a:solidFill>
                  <a:srgbClr val="3333CC"/>
                </a:solidFill>
                <a:latin typeface="Tahoma"/>
              </a:rPr>
              <a:t>			</a:t>
            </a:r>
            <a:r>
              <a:rPr lang="el-GR" sz="2400" dirty="0">
                <a:solidFill>
                  <a:srgbClr val="3333CC"/>
                </a:solidFill>
                <a:latin typeface="Tahoma"/>
              </a:rPr>
              <a:t>			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3333CC"/>
              </a:solidFill>
              <a:effectLst/>
              <a:uLnTx/>
              <a:uFillTx/>
              <a:latin typeface="Tahoma"/>
            </a:endParaRPr>
          </a:p>
          <a:p>
            <a:pPr marL="625475" marR="0" lvl="0" indent="-625475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400" dirty="0">
                <a:solidFill>
                  <a:srgbClr val="3333CC"/>
                </a:solidFill>
                <a:latin typeface="Tahoma"/>
              </a:rPr>
              <a:t>	</a:t>
            </a:r>
            <a:r>
              <a:rPr lang="el-GR" sz="2400" dirty="0">
                <a:solidFill>
                  <a:srgbClr val="3333CC"/>
                </a:solidFill>
                <a:latin typeface="Tahoma"/>
              </a:rPr>
              <a:t>		</a:t>
            </a:r>
            <a:endParaRPr lang="en-US" sz="2400" dirty="0">
              <a:solidFill>
                <a:srgbClr val="3333CC"/>
              </a:solidFill>
              <a:latin typeface="Tahoma"/>
            </a:endParaRPr>
          </a:p>
        </p:txBody>
      </p:sp>
      <p:sp>
        <p:nvSpPr>
          <p:cNvPr id="5" name="Rectangle 4"/>
          <p:cNvSpPr>
            <a:spLocks/>
          </p:cNvSpPr>
          <p:nvPr/>
        </p:nvSpPr>
        <p:spPr bwMode="auto">
          <a:xfrm>
            <a:off x="2136808" y="189310"/>
            <a:ext cx="700719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/>
            </a:r>
            <a:b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</a:br>
            <a: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> </a:t>
            </a:r>
            <a:r>
              <a:rPr kumimoji="0" lang="el-GR" altLang="el-GR" sz="2400" b="0" i="0" u="none" strike="noStrike" kern="0" cap="none" spc="0" normalizeH="0" baseline="0" noProof="0" dirty="0">
                <a:ln>
                  <a:noFill/>
                </a:ln>
                <a:solidFill>
                  <a:srgbClr val="009999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ΜΕΘΟΔΟΙ </a:t>
            </a:r>
            <a:r>
              <a:rPr kumimoji="0" lang="el-GR" altLang="el-GR" sz="2400" b="0" i="0" u="none" strike="noStrike" kern="0" cap="none" spc="0" normalizeH="0" baseline="0" noProof="0" dirty="0" smtClean="0">
                <a:ln>
                  <a:noFill/>
                </a:ln>
                <a:solidFill>
                  <a:srgbClr val="009999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ΕΡΕΥΝΑΣ</a:t>
            </a:r>
            <a:r>
              <a:rPr kumimoji="0" lang="el-GR" altLang="el-GR" sz="2100" b="0" i="0" u="none" strike="noStrike" kern="0" cap="none" spc="0" normalizeH="0" baseline="0" noProof="0" dirty="0">
                <a:ln>
                  <a:noFill/>
                </a:ln>
                <a:solidFill>
                  <a:srgbClr val="009999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		</a:t>
            </a:r>
            <a:r>
              <a:rPr lang="el-GR" altLang="el-GR" sz="1800" kern="0" noProof="0" dirty="0" smtClean="0">
                <a:solidFill>
                  <a:srgbClr val="009999"/>
                </a:solidFill>
                <a:latin typeface="Tahoma"/>
              </a:rPr>
              <a:t>31</a:t>
            </a:r>
            <a:r>
              <a:rPr kumimoji="0" lang="el-GR" altLang="el-GR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009999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/10/2024</a:t>
            </a:r>
            <a: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/>
            </a:r>
            <a:b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</a:br>
            <a:endParaRPr kumimoji="0" lang="en-GB" altLang="el-GR" sz="33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735745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4"/>
          <p:cNvSpPr>
            <a:spLocks/>
          </p:cNvSpPr>
          <p:nvPr/>
        </p:nvSpPr>
        <p:spPr bwMode="auto">
          <a:xfrm>
            <a:off x="1331118" y="998935"/>
            <a:ext cx="648124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/>
            </a:r>
            <a:b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</a:br>
            <a: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>	</a:t>
            </a:r>
            <a:b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</a:br>
            <a:endParaRPr kumimoji="0" lang="en-GB" altLang="el-GR" sz="33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02939" y="1808560"/>
            <a:ext cx="8737600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25475" marR="0" lvl="0" indent="-625475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l-GR" sz="3200" noProof="0" dirty="0">
                <a:solidFill>
                  <a:srgbClr val="AAEFD1">
                    <a:lumMod val="25000"/>
                  </a:srgbClr>
                </a:solidFill>
                <a:latin typeface="Tahoma"/>
              </a:rPr>
              <a:t>Η Ανάπτυξη της Προβληματικής</a:t>
            </a:r>
          </a:p>
          <a:p>
            <a:pPr marL="625475" marR="0" lvl="0" indent="-625475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l-GR" sz="3200" b="0" i="0" u="none" strike="noStrike" kern="1200" cap="none" spc="0" normalizeH="0" baseline="0" noProof="0" dirty="0">
              <a:ln>
                <a:noFill/>
              </a:ln>
              <a:solidFill>
                <a:srgbClr val="AAEFD1">
                  <a:lumMod val="25000"/>
                </a:srgbClr>
              </a:solidFill>
              <a:effectLst/>
              <a:uLnTx/>
              <a:uFillTx/>
              <a:latin typeface="Tahoma"/>
              <a:ea typeface="+mn-ea"/>
              <a:cs typeface="+mn-cs"/>
            </a:endParaRPr>
          </a:p>
          <a:p>
            <a:pPr marL="625475" marR="0" lvl="0" indent="-625475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srgbClr val="3333CC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	</a:t>
            </a:r>
            <a:r>
              <a:rPr lang="el-GR" sz="2800" dirty="0">
                <a:solidFill>
                  <a:srgbClr val="3333CC"/>
                </a:solidFill>
                <a:latin typeface="Tahoma"/>
              </a:rPr>
              <a:t>‘Αυτοκτονία’, κατά </a:t>
            </a:r>
            <a:r>
              <a:rPr lang="fr-FR" sz="2800" dirty="0" err="1">
                <a:solidFill>
                  <a:srgbClr val="3333CC"/>
                </a:solidFill>
                <a:latin typeface="Tahoma"/>
              </a:rPr>
              <a:t>Durkhei</a:t>
            </a:r>
            <a:r>
              <a:rPr lang="en-US" sz="2800" dirty="0">
                <a:solidFill>
                  <a:srgbClr val="3333CC"/>
                </a:solidFill>
                <a:latin typeface="Tahoma"/>
              </a:rPr>
              <a:t>m</a:t>
            </a:r>
            <a:endParaRPr lang="el-GR" sz="2800" dirty="0">
              <a:solidFill>
                <a:srgbClr val="3333CC"/>
              </a:solidFill>
              <a:latin typeface="Tahoma"/>
            </a:endParaRPr>
          </a:p>
          <a:p>
            <a:pPr marL="625475" marR="0" lvl="0" indent="-625475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l-GR" sz="2800" b="0" i="0" u="none" strike="noStrike" kern="1200" cap="none" spc="0" normalizeH="0" baseline="0" noProof="0" dirty="0">
              <a:ln>
                <a:noFill/>
              </a:ln>
              <a:solidFill>
                <a:srgbClr val="3333CC"/>
              </a:solidFill>
              <a:effectLst/>
              <a:uLnTx/>
              <a:uFillTx/>
              <a:latin typeface="Tahoma"/>
            </a:endParaRPr>
          </a:p>
          <a:p>
            <a:pPr marL="625475" marR="0" lvl="0" indent="-625475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l-GR" sz="2400" dirty="0">
                <a:solidFill>
                  <a:srgbClr val="3333CC"/>
                </a:solidFill>
                <a:latin typeface="Tahoma"/>
              </a:rPr>
              <a:t>			</a:t>
            </a:r>
            <a:r>
              <a:rPr lang="el-GR" sz="2400" dirty="0" smtClean="0">
                <a:solidFill>
                  <a:srgbClr val="C00000"/>
                </a:solidFill>
                <a:latin typeface="Tahoma"/>
              </a:rPr>
              <a:t>ΑΝΑΠΤΥΞΗ ΠΡΟΒΛΗΜΑΤΙΚΗΣ</a:t>
            </a:r>
          </a:p>
          <a:p>
            <a:pPr marL="625475" marR="0" lvl="0" indent="-625475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l-GR" sz="2400" dirty="0">
              <a:solidFill>
                <a:srgbClr val="3333CC"/>
              </a:solidFill>
              <a:latin typeface="Tahoma"/>
            </a:endParaRPr>
          </a:p>
          <a:p>
            <a:pPr marL="625475" marR="0" lvl="0" indent="-625475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l-GR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3333CC"/>
                </a:solidFill>
                <a:effectLst/>
                <a:uLnTx/>
                <a:uFillTx/>
                <a:latin typeface="Tahoma"/>
              </a:rPr>
              <a:t>κοινωνική συνοχή</a:t>
            </a:r>
            <a:r>
              <a:rPr lang="el-GR" sz="2400" noProof="0" dirty="0" smtClean="0">
                <a:solidFill>
                  <a:srgbClr val="3333CC"/>
                </a:solidFill>
                <a:latin typeface="Tahoma"/>
              </a:rPr>
              <a:t>  </a:t>
            </a:r>
            <a:r>
              <a:rPr lang="fr-FR" sz="2400" dirty="0" smtClean="0">
                <a:solidFill>
                  <a:srgbClr val="3333CC"/>
                </a:solidFill>
              </a:rPr>
              <a:t>→</a:t>
            </a:r>
            <a:endParaRPr lang="el-GR" sz="2400" dirty="0" smtClean="0">
              <a:solidFill>
                <a:srgbClr val="3333CC"/>
              </a:solidFill>
              <a:latin typeface="Tahoma"/>
            </a:endParaRPr>
          </a:p>
          <a:p>
            <a:pPr marL="625475" lvl="0" indent="-625475" defTabSz="685800">
              <a:defRPr/>
            </a:pPr>
            <a:r>
              <a:rPr lang="el-GR" sz="2400" dirty="0" smtClean="0">
                <a:solidFill>
                  <a:srgbClr val="3333CC"/>
                </a:solidFill>
                <a:latin typeface="Tahoma"/>
              </a:rPr>
              <a:t>	ύπαρξη / λειτουργία </a:t>
            </a:r>
            <a:r>
              <a:rPr lang="el-GR" sz="2400" dirty="0" smtClean="0">
                <a:solidFill>
                  <a:srgbClr val="3333CC"/>
                </a:solidFill>
              </a:rPr>
              <a:t>κοινότητας  →  </a:t>
            </a:r>
          </a:p>
          <a:p>
            <a:pPr marL="625475" lvl="0" indent="-625475" defTabSz="685800">
              <a:defRPr/>
            </a:pPr>
            <a:r>
              <a:rPr lang="el-GR" sz="2400" dirty="0">
                <a:solidFill>
                  <a:srgbClr val="3333CC"/>
                </a:solidFill>
              </a:rPr>
              <a:t>	</a:t>
            </a:r>
            <a:r>
              <a:rPr lang="el-GR" sz="2400" dirty="0" smtClean="0">
                <a:solidFill>
                  <a:srgbClr val="3333CC"/>
                </a:solidFill>
              </a:rPr>
              <a:t>		ένταξη σε θρησκευτική κοινότητα / θρησκευτικές πρακτικές  →</a:t>
            </a:r>
          </a:p>
          <a:p>
            <a:pPr marL="625475" lvl="0" indent="-625475" defTabSz="685800">
              <a:defRPr/>
            </a:pPr>
            <a:r>
              <a:rPr lang="el-GR" sz="2400" dirty="0" smtClean="0">
                <a:solidFill>
                  <a:srgbClr val="3333CC"/>
                </a:solidFill>
              </a:rPr>
              <a:t>				καθολική εκκλησία - προτεσταντισμός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3333CC"/>
              </a:solidFill>
              <a:effectLst/>
              <a:uLnTx/>
              <a:uFillTx/>
              <a:latin typeface="Tahoma"/>
            </a:endParaRPr>
          </a:p>
          <a:p>
            <a:pPr marL="625475" marR="0" lvl="0" indent="-625475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400" dirty="0">
                <a:solidFill>
                  <a:srgbClr val="3333CC"/>
                </a:solidFill>
                <a:latin typeface="Tahoma"/>
              </a:rPr>
              <a:t>	</a:t>
            </a:r>
            <a:r>
              <a:rPr lang="el-GR" sz="2400" dirty="0">
                <a:solidFill>
                  <a:srgbClr val="3333CC"/>
                </a:solidFill>
                <a:latin typeface="Tahoma"/>
              </a:rPr>
              <a:t>		</a:t>
            </a:r>
            <a:endParaRPr lang="en-US" sz="2400" dirty="0">
              <a:solidFill>
                <a:srgbClr val="3333CC"/>
              </a:solidFill>
              <a:latin typeface="Tahoma"/>
            </a:endParaRPr>
          </a:p>
        </p:txBody>
      </p:sp>
      <p:sp>
        <p:nvSpPr>
          <p:cNvPr id="5" name="Rectangle 4"/>
          <p:cNvSpPr>
            <a:spLocks/>
          </p:cNvSpPr>
          <p:nvPr/>
        </p:nvSpPr>
        <p:spPr bwMode="auto">
          <a:xfrm>
            <a:off x="2136808" y="189310"/>
            <a:ext cx="700719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/>
            </a:r>
            <a:b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</a:br>
            <a: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> </a:t>
            </a:r>
            <a:r>
              <a:rPr kumimoji="0" lang="el-GR" altLang="el-GR" sz="2400" b="0" i="0" u="none" strike="noStrike" kern="0" cap="none" spc="0" normalizeH="0" baseline="0" noProof="0" dirty="0">
                <a:ln>
                  <a:noFill/>
                </a:ln>
                <a:solidFill>
                  <a:srgbClr val="009999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ΜΕΘΟΔΟΙ </a:t>
            </a:r>
            <a:r>
              <a:rPr kumimoji="0" lang="el-GR" altLang="el-GR" sz="2400" b="0" i="0" u="none" strike="noStrike" kern="0" cap="none" spc="0" normalizeH="0" baseline="0" noProof="0" dirty="0" smtClean="0">
                <a:ln>
                  <a:noFill/>
                </a:ln>
                <a:solidFill>
                  <a:srgbClr val="009999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ΕΡΕΥΝΑΣ</a:t>
            </a:r>
            <a:r>
              <a:rPr kumimoji="0" lang="el-GR" altLang="el-GR" sz="2100" b="0" i="0" u="none" strike="noStrike" kern="0" cap="none" spc="0" normalizeH="0" baseline="0" noProof="0" dirty="0">
                <a:ln>
                  <a:noFill/>
                </a:ln>
                <a:solidFill>
                  <a:srgbClr val="009999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		</a:t>
            </a:r>
            <a:r>
              <a:rPr lang="el-GR" altLang="el-GR" sz="1800" kern="0" noProof="0" dirty="0" smtClean="0">
                <a:solidFill>
                  <a:srgbClr val="009999"/>
                </a:solidFill>
                <a:latin typeface="Tahoma"/>
              </a:rPr>
              <a:t>31</a:t>
            </a:r>
            <a:r>
              <a:rPr kumimoji="0" lang="el-GR" altLang="el-GR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009999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/10/2024</a:t>
            </a:r>
            <a: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/>
            </a:r>
            <a:b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</a:br>
            <a:endParaRPr kumimoji="0" lang="en-GB" altLang="el-GR" sz="33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935184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4"/>
          <p:cNvSpPr>
            <a:spLocks/>
          </p:cNvSpPr>
          <p:nvPr/>
        </p:nvSpPr>
        <p:spPr bwMode="auto">
          <a:xfrm>
            <a:off x="1331118" y="998935"/>
            <a:ext cx="648124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/>
            </a:r>
            <a:b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</a:br>
            <a: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>	</a:t>
            </a:r>
            <a:b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</a:br>
            <a:endParaRPr kumimoji="0" lang="en-GB" altLang="el-GR" sz="33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02939" y="1902797"/>
            <a:ext cx="8737600" cy="46474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25475" marR="0" lvl="0" indent="-625475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l-GR" sz="3200" noProof="0" dirty="0">
                <a:solidFill>
                  <a:srgbClr val="AAEFD1">
                    <a:lumMod val="25000"/>
                  </a:srgbClr>
                </a:solidFill>
                <a:latin typeface="Tahoma"/>
              </a:rPr>
              <a:t>Η Ανάπτυξη της Προβληματικής</a:t>
            </a:r>
          </a:p>
          <a:p>
            <a:pPr marL="625475" marR="0" lvl="0" indent="-625475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l-GR" sz="3200" b="0" i="0" u="none" strike="noStrike" kern="1200" cap="none" spc="0" normalizeH="0" baseline="0" noProof="0" dirty="0">
              <a:ln>
                <a:noFill/>
              </a:ln>
              <a:solidFill>
                <a:srgbClr val="AAEFD1">
                  <a:lumMod val="25000"/>
                </a:srgbClr>
              </a:solidFill>
              <a:effectLst/>
              <a:uLnTx/>
              <a:uFillTx/>
              <a:latin typeface="Tahoma"/>
              <a:ea typeface="+mn-ea"/>
              <a:cs typeface="+mn-cs"/>
            </a:endParaRPr>
          </a:p>
          <a:p>
            <a:pPr marL="625475" marR="0" lvl="0" indent="-625475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srgbClr val="3333CC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	</a:t>
            </a:r>
            <a:r>
              <a:rPr lang="en-US" sz="2800" dirty="0">
                <a:solidFill>
                  <a:srgbClr val="3333CC"/>
                </a:solidFill>
                <a:latin typeface="Tahoma"/>
              </a:rPr>
              <a:t>	</a:t>
            </a:r>
            <a:r>
              <a:rPr lang="el-GR" sz="2800" dirty="0">
                <a:solidFill>
                  <a:srgbClr val="3333CC"/>
                </a:solidFill>
                <a:latin typeface="Tahoma"/>
              </a:rPr>
              <a:t>‘Πρόωρη σχολική εγκατάλειψη (ΠΣΕ)’</a:t>
            </a:r>
          </a:p>
          <a:p>
            <a:pPr marL="625475" marR="0" lvl="0" indent="-625475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l-GR" sz="2800" dirty="0">
              <a:solidFill>
                <a:srgbClr val="3333CC"/>
              </a:solidFill>
              <a:latin typeface="Tahoma"/>
            </a:endParaRPr>
          </a:p>
          <a:p>
            <a:pPr marL="1520825" marR="0" lvl="0" indent="-536575" algn="l" defTabSz="53657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l-GR" sz="2400" dirty="0">
                <a:solidFill>
                  <a:srgbClr val="3333CC"/>
                </a:solidFill>
                <a:latin typeface="Tahoma"/>
              </a:rPr>
              <a:t>εκπαιδευτικές διαδικασίες / παιδαγωγικές μέθοδοι [α]</a:t>
            </a:r>
          </a:p>
          <a:p>
            <a:pPr marL="1520825" lvl="0" indent="-536575" defTabSz="536575">
              <a:defRPr/>
            </a:pPr>
            <a:r>
              <a:rPr lang="el-GR" sz="2400" dirty="0">
                <a:solidFill>
                  <a:srgbClr val="3333CC"/>
                </a:solidFill>
                <a:latin typeface="Tahoma"/>
              </a:rPr>
              <a:t>άρρητο περιεχόμενο / πολιτισμικά συγκείμενα / ιδεολογικό </a:t>
            </a:r>
            <a:r>
              <a:rPr lang="el-GR" sz="2400" dirty="0">
                <a:solidFill>
                  <a:srgbClr val="3333CC"/>
                </a:solidFill>
              </a:rPr>
              <a:t>αναπαραγωγή μέσω της εκπαίδευσης [β]</a:t>
            </a:r>
            <a:endParaRPr lang="el-GR" sz="2400" dirty="0">
              <a:solidFill>
                <a:srgbClr val="3333CC"/>
              </a:solidFill>
              <a:latin typeface="Tahoma"/>
            </a:endParaRPr>
          </a:p>
          <a:p>
            <a:pPr marL="1520825" marR="0" lvl="0" indent="-536575" algn="l" defTabSz="53657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l-GR" sz="2400" dirty="0">
                <a:solidFill>
                  <a:srgbClr val="3333CC"/>
                </a:solidFill>
                <a:latin typeface="Tahoma"/>
              </a:rPr>
              <a:t>χάσμα ανάμεσα στο </a:t>
            </a:r>
            <a:r>
              <a:rPr lang="el-GR" sz="2400" dirty="0" err="1">
                <a:solidFill>
                  <a:srgbClr val="3333CC"/>
                </a:solidFill>
                <a:latin typeface="Tahoma"/>
              </a:rPr>
              <a:t>ιδεολογικο</a:t>
            </a:r>
            <a:r>
              <a:rPr lang="el-GR" sz="2400" dirty="0">
                <a:solidFill>
                  <a:srgbClr val="3333CC"/>
                </a:solidFill>
                <a:latin typeface="Tahoma"/>
              </a:rPr>
              <a:t>-πολιτισμικό κεφάλαιο του εξωσχολικού περιβάλλοντος (οικογένεια, πολλαπλότητα πηγών πληροφόρησης) και αυτού που προωθεί το σχολείο [γ]</a:t>
            </a:r>
          </a:p>
        </p:txBody>
      </p:sp>
      <p:sp>
        <p:nvSpPr>
          <p:cNvPr id="5" name="Rectangle 4"/>
          <p:cNvSpPr>
            <a:spLocks/>
          </p:cNvSpPr>
          <p:nvPr/>
        </p:nvSpPr>
        <p:spPr bwMode="auto">
          <a:xfrm>
            <a:off x="2136808" y="189310"/>
            <a:ext cx="700719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/>
            </a:r>
            <a:b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</a:br>
            <a: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> </a:t>
            </a:r>
            <a:r>
              <a:rPr kumimoji="0" lang="el-GR" altLang="el-GR" sz="2400" b="0" i="0" u="none" strike="noStrike" kern="0" cap="none" spc="0" normalizeH="0" baseline="0" noProof="0" dirty="0">
                <a:ln>
                  <a:noFill/>
                </a:ln>
                <a:solidFill>
                  <a:srgbClr val="009999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ΜΕΘΟΔΟΙ ΈΡΕΥΝΑΣ</a:t>
            </a:r>
            <a:r>
              <a:rPr kumimoji="0" lang="el-GR" altLang="el-GR" sz="2100" b="0" i="0" u="none" strike="noStrike" kern="0" cap="none" spc="0" normalizeH="0" baseline="0" noProof="0" dirty="0">
                <a:ln>
                  <a:noFill/>
                </a:ln>
                <a:solidFill>
                  <a:srgbClr val="009999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		</a:t>
            </a:r>
            <a:r>
              <a:rPr lang="el-GR" altLang="el-GR" sz="1800" kern="0" dirty="0" smtClean="0">
                <a:solidFill>
                  <a:srgbClr val="009999"/>
                </a:solidFill>
                <a:latin typeface="Tahoma"/>
              </a:rPr>
              <a:t>31</a:t>
            </a:r>
            <a:r>
              <a:rPr kumimoji="0" lang="el-GR" altLang="el-GR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009999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/10/202</a:t>
            </a:r>
            <a:r>
              <a:rPr kumimoji="0" lang="en-US" altLang="el-GR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009999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4</a:t>
            </a:r>
            <a: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/>
            </a:r>
            <a:b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</a:br>
            <a:endParaRPr kumimoji="0" lang="en-GB" altLang="el-GR" sz="33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429545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4"/>
          <p:cNvSpPr>
            <a:spLocks/>
          </p:cNvSpPr>
          <p:nvPr/>
        </p:nvSpPr>
        <p:spPr bwMode="auto">
          <a:xfrm>
            <a:off x="1331118" y="998935"/>
            <a:ext cx="648124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/>
            </a:r>
            <a:b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</a:br>
            <a: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>	</a:t>
            </a:r>
            <a:b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</a:br>
            <a:endParaRPr kumimoji="0" lang="en-GB" altLang="el-GR" sz="33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02939" y="1902797"/>
            <a:ext cx="8737600" cy="46474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25475" marR="0" lvl="0" indent="-625475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l-GR" sz="3200" noProof="0" dirty="0">
                <a:solidFill>
                  <a:srgbClr val="AAEFD1">
                    <a:lumMod val="25000"/>
                  </a:srgbClr>
                </a:solidFill>
                <a:latin typeface="Tahoma"/>
              </a:rPr>
              <a:t>Η Ανάπτυξη της Προβληματικής</a:t>
            </a:r>
          </a:p>
          <a:p>
            <a:pPr marL="625475" marR="0" lvl="0" indent="-625475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l-GR" sz="3200" b="0" i="0" u="none" strike="noStrike" kern="1200" cap="none" spc="0" normalizeH="0" baseline="0" noProof="0" dirty="0">
              <a:ln>
                <a:noFill/>
              </a:ln>
              <a:solidFill>
                <a:srgbClr val="AAEFD1">
                  <a:lumMod val="25000"/>
                </a:srgbClr>
              </a:solidFill>
              <a:effectLst/>
              <a:uLnTx/>
              <a:uFillTx/>
              <a:latin typeface="Tahoma"/>
              <a:ea typeface="+mn-ea"/>
              <a:cs typeface="+mn-cs"/>
            </a:endParaRPr>
          </a:p>
          <a:p>
            <a:pPr marL="625475" marR="0" lvl="0" indent="-625475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srgbClr val="3333CC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	</a:t>
            </a:r>
            <a:r>
              <a:rPr lang="en-US" sz="2800" dirty="0">
                <a:solidFill>
                  <a:srgbClr val="3333CC"/>
                </a:solidFill>
                <a:latin typeface="Tahoma"/>
              </a:rPr>
              <a:t>	</a:t>
            </a:r>
            <a:r>
              <a:rPr lang="el-GR" sz="2800" dirty="0">
                <a:solidFill>
                  <a:srgbClr val="3333CC"/>
                </a:solidFill>
                <a:latin typeface="Tahoma"/>
              </a:rPr>
              <a:t>‘Πρόωρη σχολική εγκατάλειψη (ΠΣΕ)’</a:t>
            </a:r>
          </a:p>
          <a:p>
            <a:pPr marL="625475" marR="0" lvl="0" indent="-625475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l-GR" sz="2800" dirty="0">
              <a:solidFill>
                <a:srgbClr val="3333CC"/>
              </a:solidFill>
              <a:latin typeface="Tahoma"/>
            </a:endParaRPr>
          </a:p>
          <a:p>
            <a:pPr marL="1520825" marR="0" lvl="0" indent="-536575" algn="l" defTabSz="53657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l-GR" sz="2400" dirty="0">
                <a:solidFill>
                  <a:srgbClr val="3333CC"/>
                </a:solidFill>
                <a:latin typeface="Tahoma"/>
              </a:rPr>
              <a:t>εκπαιδευτικό σύστημα / γραφειοκρατία [δ]</a:t>
            </a:r>
          </a:p>
          <a:p>
            <a:pPr marL="1520825" marR="0" lvl="0" indent="-536575" algn="l" defTabSz="53657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l-GR" sz="2400" dirty="0">
                <a:solidFill>
                  <a:srgbClr val="3333CC"/>
                </a:solidFill>
                <a:latin typeface="Tahoma"/>
              </a:rPr>
              <a:t>οργανωτική επάρκεια συγκεκριμένων σχολείων [ε]</a:t>
            </a:r>
          </a:p>
          <a:p>
            <a:pPr marL="1520825" marR="0" lvl="0" indent="-536575" algn="l" defTabSz="53657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l-GR" sz="2400" dirty="0">
                <a:solidFill>
                  <a:srgbClr val="3333CC"/>
                </a:solidFill>
                <a:latin typeface="Tahoma"/>
              </a:rPr>
              <a:t>ρόλος του σχολικού συστήματος στην επαγγελματική διαλογή / επιλογή [</a:t>
            </a:r>
            <a:r>
              <a:rPr lang="el-GR" sz="2400" dirty="0" err="1">
                <a:solidFill>
                  <a:srgbClr val="3333CC"/>
                </a:solidFill>
                <a:latin typeface="Tahoma"/>
              </a:rPr>
              <a:t>στ</a:t>
            </a:r>
            <a:r>
              <a:rPr lang="el-GR" sz="2400" dirty="0">
                <a:solidFill>
                  <a:srgbClr val="3333CC"/>
                </a:solidFill>
                <a:latin typeface="Tahoma"/>
              </a:rPr>
              <a:t>]</a:t>
            </a:r>
          </a:p>
          <a:p>
            <a:pPr marL="1520825" marR="0" lvl="0" indent="-536575" algn="l" defTabSz="53657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l-GR" sz="2400" dirty="0">
                <a:solidFill>
                  <a:srgbClr val="3333CC"/>
                </a:solidFill>
                <a:latin typeface="Tahoma"/>
              </a:rPr>
              <a:t>αναπαραγωγή κοινωνικών ανισοτήτων [ζ]</a:t>
            </a:r>
          </a:p>
          <a:p>
            <a:pPr marL="1520825" marR="0" lvl="0" indent="-536575" algn="l" defTabSz="53657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l-GR" sz="2400" dirty="0">
                <a:solidFill>
                  <a:srgbClr val="3333CC"/>
                </a:solidFill>
                <a:latin typeface="Tahoma"/>
              </a:rPr>
              <a:t>άρνηση / αντίσταση / απόρριψη του εκπαιδευτικού συστήματος [η]</a:t>
            </a:r>
            <a:endParaRPr lang="en-US" sz="2400" dirty="0">
              <a:solidFill>
                <a:srgbClr val="3333CC"/>
              </a:solidFill>
              <a:latin typeface="Tahoma"/>
            </a:endParaRPr>
          </a:p>
        </p:txBody>
      </p:sp>
      <p:sp>
        <p:nvSpPr>
          <p:cNvPr id="5" name="Rectangle 4"/>
          <p:cNvSpPr>
            <a:spLocks/>
          </p:cNvSpPr>
          <p:nvPr/>
        </p:nvSpPr>
        <p:spPr bwMode="auto">
          <a:xfrm>
            <a:off x="2136808" y="189310"/>
            <a:ext cx="700719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/>
            </a:r>
            <a:b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</a:br>
            <a: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> </a:t>
            </a:r>
            <a:r>
              <a:rPr kumimoji="0" lang="el-GR" altLang="el-GR" sz="2400" b="0" i="0" u="none" strike="noStrike" kern="0" cap="none" spc="0" normalizeH="0" baseline="0" noProof="0" dirty="0">
                <a:ln>
                  <a:noFill/>
                </a:ln>
                <a:solidFill>
                  <a:srgbClr val="009999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ΜΕΘΟΔΟΙ ΈΡΕΥΝΑΣ</a:t>
            </a:r>
            <a:r>
              <a:rPr kumimoji="0" lang="el-GR" altLang="el-GR" sz="2100" b="0" i="0" u="none" strike="noStrike" kern="0" cap="none" spc="0" normalizeH="0" baseline="0" noProof="0" dirty="0">
                <a:ln>
                  <a:noFill/>
                </a:ln>
                <a:solidFill>
                  <a:srgbClr val="009999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		</a:t>
            </a:r>
            <a:r>
              <a:rPr lang="el-GR" altLang="el-GR" sz="1800" kern="0" dirty="0" smtClean="0">
                <a:solidFill>
                  <a:srgbClr val="009999"/>
                </a:solidFill>
                <a:latin typeface="Tahoma"/>
              </a:rPr>
              <a:t>31</a:t>
            </a:r>
            <a:r>
              <a:rPr kumimoji="0" lang="el-GR" altLang="el-GR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009999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/10/202</a:t>
            </a:r>
            <a:r>
              <a:rPr lang="el-GR" altLang="el-GR" sz="1800" kern="0" noProof="0" dirty="0">
                <a:solidFill>
                  <a:srgbClr val="009999"/>
                </a:solidFill>
                <a:latin typeface="Tahoma"/>
              </a:rPr>
              <a:t>4</a:t>
            </a:r>
            <a: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/>
            </a:r>
            <a:b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</a:br>
            <a:endParaRPr kumimoji="0" lang="en-GB" altLang="el-GR" sz="33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692613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4"/>
          <p:cNvSpPr>
            <a:spLocks/>
          </p:cNvSpPr>
          <p:nvPr/>
        </p:nvSpPr>
        <p:spPr bwMode="auto">
          <a:xfrm>
            <a:off x="1331118" y="998935"/>
            <a:ext cx="648124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/>
            </a:r>
            <a:b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</a:br>
            <a: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>	</a:t>
            </a:r>
            <a:b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</a:br>
            <a:endParaRPr kumimoji="0" lang="en-GB" altLang="el-GR" sz="33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02939" y="1902797"/>
            <a:ext cx="8737600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36575" lvl="0" indent="-536575" defTabSz="536575">
              <a:defRPr/>
            </a:pPr>
            <a:r>
              <a:rPr lang="el-GR" sz="2400" dirty="0">
                <a:solidFill>
                  <a:srgbClr val="3333CC"/>
                </a:solidFill>
              </a:rPr>
              <a:t>[</a:t>
            </a:r>
            <a:r>
              <a:rPr lang="el-GR" sz="2400" dirty="0" smtClean="0">
                <a:solidFill>
                  <a:srgbClr val="3333CC"/>
                </a:solidFill>
              </a:rPr>
              <a:t>α] εκπαιδευτικές </a:t>
            </a:r>
            <a:r>
              <a:rPr lang="el-GR" sz="2400" dirty="0">
                <a:solidFill>
                  <a:srgbClr val="3333CC"/>
                </a:solidFill>
              </a:rPr>
              <a:t>διαδικασίες / παιδαγωγικές </a:t>
            </a:r>
            <a:r>
              <a:rPr lang="el-GR" sz="2400" dirty="0" smtClean="0">
                <a:solidFill>
                  <a:srgbClr val="3333CC"/>
                </a:solidFill>
              </a:rPr>
              <a:t>μέθοδοι</a:t>
            </a:r>
            <a:endParaRPr lang="el-GR" sz="2400" dirty="0">
              <a:solidFill>
                <a:srgbClr val="3333CC"/>
              </a:solidFill>
            </a:endParaRPr>
          </a:p>
          <a:p>
            <a:pPr marL="536575" lvl="0" indent="-536575" defTabSz="536575">
              <a:defRPr/>
            </a:pPr>
            <a:r>
              <a:rPr lang="el-GR" sz="2400" dirty="0">
                <a:solidFill>
                  <a:srgbClr val="3333CC"/>
                </a:solidFill>
              </a:rPr>
              <a:t>[</a:t>
            </a:r>
            <a:r>
              <a:rPr lang="el-GR" sz="2400" dirty="0" smtClean="0">
                <a:solidFill>
                  <a:srgbClr val="3333CC"/>
                </a:solidFill>
              </a:rPr>
              <a:t>β] άρρητο </a:t>
            </a:r>
            <a:r>
              <a:rPr lang="el-GR" sz="2400" dirty="0">
                <a:solidFill>
                  <a:srgbClr val="3333CC"/>
                </a:solidFill>
              </a:rPr>
              <a:t>περιεχόμενο / πολιτισμικά συγκείμενα / ιδεολογικό αναπαραγωγή μέσω της </a:t>
            </a:r>
            <a:r>
              <a:rPr lang="el-GR" sz="2400" dirty="0" smtClean="0">
                <a:solidFill>
                  <a:srgbClr val="3333CC"/>
                </a:solidFill>
              </a:rPr>
              <a:t>εκπαίδευσης</a:t>
            </a:r>
            <a:endParaRPr lang="el-GR" sz="2400" dirty="0">
              <a:solidFill>
                <a:srgbClr val="3333CC"/>
              </a:solidFill>
            </a:endParaRPr>
          </a:p>
          <a:p>
            <a:pPr marL="536575" lvl="0" indent="-536575" defTabSz="536575">
              <a:defRPr/>
            </a:pPr>
            <a:r>
              <a:rPr lang="el-GR" sz="2400" dirty="0">
                <a:solidFill>
                  <a:srgbClr val="3333CC"/>
                </a:solidFill>
              </a:rPr>
              <a:t>[</a:t>
            </a:r>
            <a:r>
              <a:rPr lang="el-GR" sz="2400" dirty="0" smtClean="0">
                <a:solidFill>
                  <a:srgbClr val="3333CC"/>
                </a:solidFill>
              </a:rPr>
              <a:t>γ] χάσμα </a:t>
            </a:r>
            <a:r>
              <a:rPr lang="el-GR" sz="2400" dirty="0">
                <a:solidFill>
                  <a:srgbClr val="3333CC"/>
                </a:solidFill>
              </a:rPr>
              <a:t>ανάμεσα στο </a:t>
            </a:r>
            <a:r>
              <a:rPr lang="el-GR" sz="2400" dirty="0" err="1">
                <a:solidFill>
                  <a:srgbClr val="3333CC"/>
                </a:solidFill>
              </a:rPr>
              <a:t>ιδεολογικο</a:t>
            </a:r>
            <a:r>
              <a:rPr lang="el-GR" sz="2400" dirty="0">
                <a:solidFill>
                  <a:srgbClr val="3333CC"/>
                </a:solidFill>
              </a:rPr>
              <a:t>-πολιτισμικό κεφάλαιο του εξωσχολικού περιβάλλοντος (οικογένεια, πολλαπλότητα πηγών πληροφόρησης) και αυτού που προωθεί το </a:t>
            </a:r>
            <a:r>
              <a:rPr lang="el-GR" sz="2400" dirty="0" smtClean="0">
                <a:solidFill>
                  <a:srgbClr val="3333CC"/>
                </a:solidFill>
              </a:rPr>
              <a:t>σχολείο</a:t>
            </a:r>
            <a:endParaRPr lang="el-GR" sz="2400" dirty="0">
              <a:solidFill>
                <a:srgbClr val="3333CC"/>
              </a:solidFill>
            </a:endParaRPr>
          </a:p>
          <a:p>
            <a:pPr marL="536575" lvl="0" indent="-536575" defTabSz="536575">
              <a:defRPr/>
            </a:pPr>
            <a:r>
              <a:rPr lang="el-GR" sz="2400" dirty="0">
                <a:solidFill>
                  <a:srgbClr val="3333CC"/>
                </a:solidFill>
              </a:rPr>
              <a:t>[</a:t>
            </a:r>
            <a:r>
              <a:rPr lang="el-GR" sz="2400" dirty="0" smtClean="0">
                <a:solidFill>
                  <a:srgbClr val="3333CC"/>
                </a:solidFill>
              </a:rPr>
              <a:t>δ] εκπαιδευτικό </a:t>
            </a:r>
            <a:r>
              <a:rPr lang="el-GR" sz="2400" dirty="0">
                <a:solidFill>
                  <a:srgbClr val="3333CC"/>
                </a:solidFill>
                <a:latin typeface="Tahoma"/>
              </a:rPr>
              <a:t>σύστημα / </a:t>
            </a:r>
            <a:r>
              <a:rPr lang="el-GR" sz="2400" dirty="0" smtClean="0">
                <a:solidFill>
                  <a:srgbClr val="3333CC"/>
                </a:solidFill>
                <a:latin typeface="Tahoma"/>
              </a:rPr>
              <a:t>γραφειοκρατία</a:t>
            </a:r>
            <a:endParaRPr lang="el-GR" sz="2400" dirty="0">
              <a:solidFill>
                <a:srgbClr val="3333CC"/>
              </a:solidFill>
              <a:latin typeface="Tahoma"/>
            </a:endParaRPr>
          </a:p>
          <a:p>
            <a:pPr marL="536575" lvl="0" indent="-536575" defTabSz="536575">
              <a:defRPr/>
            </a:pPr>
            <a:r>
              <a:rPr lang="el-GR" sz="2400" dirty="0">
                <a:solidFill>
                  <a:srgbClr val="3333CC"/>
                </a:solidFill>
              </a:rPr>
              <a:t>[</a:t>
            </a:r>
            <a:r>
              <a:rPr lang="el-GR" sz="2400" dirty="0" smtClean="0">
                <a:solidFill>
                  <a:srgbClr val="3333CC"/>
                </a:solidFill>
              </a:rPr>
              <a:t>ε] οργανωτική </a:t>
            </a:r>
            <a:r>
              <a:rPr lang="el-GR" sz="2400" dirty="0">
                <a:solidFill>
                  <a:srgbClr val="3333CC"/>
                </a:solidFill>
                <a:latin typeface="Tahoma"/>
              </a:rPr>
              <a:t>επάρκεια συγκεκριμένων </a:t>
            </a:r>
            <a:r>
              <a:rPr lang="el-GR" sz="2400" dirty="0" smtClean="0">
                <a:solidFill>
                  <a:srgbClr val="3333CC"/>
                </a:solidFill>
                <a:latin typeface="Tahoma"/>
              </a:rPr>
              <a:t>σχολείων</a:t>
            </a:r>
            <a:endParaRPr lang="el-GR" sz="2400" dirty="0">
              <a:solidFill>
                <a:srgbClr val="3333CC"/>
              </a:solidFill>
              <a:latin typeface="Tahoma"/>
            </a:endParaRPr>
          </a:p>
          <a:p>
            <a:pPr marL="536575" indent="-536575" defTabSz="536575">
              <a:defRPr/>
            </a:pPr>
            <a:r>
              <a:rPr lang="el-GR" sz="2400" dirty="0">
                <a:solidFill>
                  <a:srgbClr val="3333CC"/>
                </a:solidFill>
              </a:rPr>
              <a:t>[</a:t>
            </a:r>
            <a:r>
              <a:rPr lang="el-GR" sz="2400" dirty="0" err="1" smtClean="0">
                <a:solidFill>
                  <a:srgbClr val="3333CC"/>
                </a:solidFill>
              </a:rPr>
              <a:t>στ</a:t>
            </a:r>
            <a:r>
              <a:rPr lang="el-GR" sz="2400" dirty="0" smtClean="0">
                <a:solidFill>
                  <a:srgbClr val="3333CC"/>
                </a:solidFill>
              </a:rPr>
              <a:t>] </a:t>
            </a:r>
            <a:r>
              <a:rPr lang="el-GR" sz="2400" dirty="0" smtClean="0">
                <a:solidFill>
                  <a:srgbClr val="3333CC"/>
                </a:solidFill>
                <a:latin typeface="Tahoma"/>
              </a:rPr>
              <a:t>ρόλος του σχολικού συστήματος στην επαγγελματική διαλογή / </a:t>
            </a:r>
            <a:r>
              <a:rPr lang="el-GR" sz="2400" dirty="0" smtClean="0">
                <a:solidFill>
                  <a:srgbClr val="3333CC"/>
                </a:solidFill>
              </a:rPr>
              <a:t>επιλογή</a:t>
            </a:r>
          </a:p>
          <a:p>
            <a:pPr marL="536575" indent="-536575" defTabSz="536575">
              <a:defRPr/>
            </a:pPr>
            <a:r>
              <a:rPr lang="el-GR" sz="2400" dirty="0" smtClean="0">
                <a:solidFill>
                  <a:srgbClr val="3333CC"/>
                </a:solidFill>
              </a:rPr>
              <a:t>[ζ] </a:t>
            </a:r>
            <a:r>
              <a:rPr lang="el-GR" sz="2400" dirty="0" smtClean="0">
                <a:solidFill>
                  <a:srgbClr val="3333CC"/>
                </a:solidFill>
                <a:latin typeface="Tahoma"/>
              </a:rPr>
              <a:t>αναπαραγωγή </a:t>
            </a:r>
            <a:r>
              <a:rPr lang="el-GR" sz="2400" dirty="0" smtClean="0">
                <a:solidFill>
                  <a:srgbClr val="3333CC"/>
                </a:solidFill>
              </a:rPr>
              <a:t>κοινωνικών</a:t>
            </a:r>
          </a:p>
          <a:p>
            <a:pPr marL="536575" indent="-536575" defTabSz="536575">
              <a:defRPr/>
            </a:pPr>
            <a:r>
              <a:rPr lang="el-GR" sz="2400" dirty="0" smtClean="0">
                <a:solidFill>
                  <a:srgbClr val="3333CC"/>
                </a:solidFill>
              </a:rPr>
              <a:t>[η] ανισοτήτων </a:t>
            </a:r>
            <a:r>
              <a:rPr lang="el-GR" sz="2400" dirty="0" smtClean="0">
                <a:solidFill>
                  <a:srgbClr val="3333CC"/>
                </a:solidFill>
                <a:latin typeface="Tahoma"/>
              </a:rPr>
              <a:t>άρνηση / αντίσταση / απόρριψη του εκπαιδευτικού συστήματος</a:t>
            </a:r>
            <a:endParaRPr lang="en-US" sz="2400" dirty="0">
              <a:solidFill>
                <a:srgbClr val="3333CC"/>
              </a:solidFill>
              <a:latin typeface="Tahoma"/>
            </a:endParaRPr>
          </a:p>
        </p:txBody>
      </p:sp>
      <p:sp>
        <p:nvSpPr>
          <p:cNvPr id="5" name="Rectangle 4"/>
          <p:cNvSpPr>
            <a:spLocks/>
          </p:cNvSpPr>
          <p:nvPr/>
        </p:nvSpPr>
        <p:spPr bwMode="auto">
          <a:xfrm>
            <a:off x="2136808" y="189310"/>
            <a:ext cx="700719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/>
            </a:r>
            <a:b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</a:br>
            <a: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> </a:t>
            </a:r>
            <a:r>
              <a:rPr kumimoji="0" lang="el-GR" altLang="el-GR" sz="2400" b="0" i="0" u="none" strike="noStrike" kern="0" cap="none" spc="0" normalizeH="0" baseline="0" noProof="0" dirty="0">
                <a:ln>
                  <a:noFill/>
                </a:ln>
                <a:solidFill>
                  <a:srgbClr val="009999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ΜΕΘΟΔΟΙ </a:t>
            </a:r>
            <a:r>
              <a:rPr kumimoji="0" lang="el-GR" altLang="el-GR" sz="2400" b="0" i="0" u="none" strike="noStrike" kern="0" cap="none" spc="0" normalizeH="0" baseline="0" noProof="0" dirty="0" smtClean="0">
                <a:ln>
                  <a:noFill/>
                </a:ln>
                <a:solidFill>
                  <a:srgbClr val="009999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ΕΡΕΥΝΑΣ</a:t>
            </a:r>
            <a:r>
              <a:rPr kumimoji="0" lang="el-GR" altLang="el-GR" sz="2100" b="0" i="0" u="none" strike="noStrike" kern="0" cap="none" spc="0" normalizeH="0" baseline="0" noProof="0" dirty="0">
                <a:ln>
                  <a:noFill/>
                </a:ln>
                <a:solidFill>
                  <a:srgbClr val="009999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		</a:t>
            </a:r>
            <a:r>
              <a:rPr lang="el-GR" altLang="el-GR" sz="1800" kern="0" dirty="0" smtClean="0">
                <a:solidFill>
                  <a:srgbClr val="009999"/>
                </a:solidFill>
                <a:latin typeface="Tahoma"/>
              </a:rPr>
              <a:t>31</a:t>
            </a:r>
            <a:r>
              <a:rPr kumimoji="0" lang="el-GR" altLang="el-GR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009999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/10/202</a:t>
            </a:r>
            <a:r>
              <a:rPr kumimoji="0" lang="en-US" altLang="el-GR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009999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4</a:t>
            </a:r>
            <a: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/>
            </a:r>
            <a:b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</a:br>
            <a:endParaRPr kumimoji="0" lang="en-GB" altLang="el-GR" sz="33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227137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4"/>
          <p:cNvSpPr>
            <a:spLocks/>
          </p:cNvSpPr>
          <p:nvPr/>
        </p:nvSpPr>
        <p:spPr bwMode="auto">
          <a:xfrm>
            <a:off x="1331118" y="998935"/>
            <a:ext cx="648124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/>
            </a:r>
            <a:b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</a:br>
            <a: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>	</a:t>
            </a:r>
            <a:b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</a:br>
            <a:endParaRPr kumimoji="0" lang="en-GB" altLang="el-GR" sz="33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02939" y="1902797"/>
            <a:ext cx="8737600" cy="39087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25475" marR="0" lvl="0" indent="-625475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l-GR" sz="3200" noProof="0" dirty="0">
                <a:solidFill>
                  <a:srgbClr val="AAEFD1">
                    <a:lumMod val="25000"/>
                  </a:srgbClr>
                </a:solidFill>
                <a:latin typeface="Tahoma"/>
              </a:rPr>
              <a:t>Η Ανάπτυξη της Προβληματικής</a:t>
            </a:r>
          </a:p>
          <a:p>
            <a:pPr marL="625475" marR="0" lvl="0" indent="-625475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l-GR" sz="3200" b="0" i="0" u="none" strike="noStrike" kern="1200" cap="none" spc="0" normalizeH="0" baseline="0" noProof="0" dirty="0">
              <a:ln>
                <a:noFill/>
              </a:ln>
              <a:solidFill>
                <a:srgbClr val="AAEFD1">
                  <a:lumMod val="25000"/>
                </a:srgbClr>
              </a:solidFill>
              <a:effectLst/>
              <a:uLnTx/>
              <a:uFillTx/>
              <a:latin typeface="Tahoma"/>
              <a:ea typeface="+mn-ea"/>
              <a:cs typeface="+mn-cs"/>
            </a:endParaRPr>
          </a:p>
          <a:p>
            <a:pPr marL="625475" marR="0" lvl="0" indent="-625475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srgbClr val="3333CC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	</a:t>
            </a:r>
            <a:r>
              <a:rPr lang="en-US" sz="2800" dirty="0">
                <a:solidFill>
                  <a:srgbClr val="3333CC"/>
                </a:solidFill>
                <a:latin typeface="Tahoma"/>
              </a:rPr>
              <a:t>	</a:t>
            </a:r>
            <a:r>
              <a:rPr lang="el-GR" sz="2800" dirty="0">
                <a:solidFill>
                  <a:srgbClr val="3333CC"/>
                </a:solidFill>
                <a:latin typeface="Tahoma"/>
              </a:rPr>
              <a:t>‘Πρόωρη σχολική εγκατάλειψη (ΠΣΕ)’</a:t>
            </a:r>
          </a:p>
          <a:p>
            <a:pPr marL="625475" marR="0" lvl="0" indent="-625475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l-GR" sz="2800" dirty="0">
              <a:solidFill>
                <a:srgbClr val="3333CC"/>
              </a:solidFill>
              <a:latin typeface="Tahoma"/>
            </a:endParaRPr>
          </a:p>
          <a:p>
            <a:pPr marL="1520825" marR="0" lvl="0" indent="-536575" algn="l" defTabSz="53657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l-GR" sz="2400" dirty="0">
                <a:solidFill>
                  <a:srgbClr val="3333CC"/>
                </a:solidFill>
                <a:latin typeface="Tahoma"/>
              </a:rPr>
              <a:t>[β, γ, δ] κυρίαρχη προσέγγιση δεκαετιών ‘60, ’70</a:t>
            </a:r>
          </a:p>
          <a:p>
            <a:pPr marL="1520825" lvl="0" indent="-536575" defTabSz="536575">
              <a:defRPr/>
            </a:pPr>
            <a:endParaRPr lang="el-GR" sz="2400" dirty="0">
              <a:solidFill>
                <a:srgbClr val="3333CC"/>
              </a:solidFill>
              <a:latin typeface="Tahoma"/>
            </a:endParaRPr>
          </a:p>
          <a:p>
            <a:pPr marL="1520825" lvl="0" indent="-536575" defTabSz="536575">
              <a:defRPr/>
            </a:pPr>
            <a:r>
              <a:rPr lang="el-GR" sz="2400" dirty="0">
                <a:solidFill>
                  <a:srgbClr val="3333CC"/>
                </a:solidFill>
                <a:latin typeface="Tahoma"/>
              </a:rPr>
              <a:t>[α, ε, </a:t>
            </a:r>
            <a:r>
              <a:rPr lang="el-GR" sz="2400" dirty="0" err="1">
                <a:solidFill>
                  <a:srgbClr val="3333CC"/>
                </a:solidFill>
                <a:latin typeface="Tahoma"/>
              </a:rPr>
              <a:t>στ</a:t>
            </a:r>
            <a:r>
              <a:rPr lang="el-GR" sz="2400" dirty="0">
                <a:solidFill>
                  <a:srgbClr val="3333CC"/>
                </a:solidFill>
                <a:latin typeface="Tahoma"/>
              </a:rPr>
              <a:t>, ζ</a:t>
            </a:r>
            <a:r>
              <a:rPr lang="el-GR" sz="2400" dirty="0">
                <a:solidFill>
                  <a:srgbClr val="3333CC"/>
                </a:solidFill>
              </a:rPr>
              <a:t>] κυρίαρχη προσέγγιση δεκαετίας ’90</a:t>
            </a:r>
          </a:p>
          <a:p>
            <a:pPr marL="1520825" lvl="0" indent="-536575" defTabSz="536575">
              <a:defRPr/>
            </a:pPr>
            <a:endParaRPr lang="el-GR" sz="2400">
              <a:solidFill>
                <a:srgbClr val="3333CC"/>
              </a:solidFill>
            </a:endParaRPr>
          </a:p>
          <a:p>
            <a:pPr marL="1520825" lvl="0" indent="-536575" defTabSz="536575">
              <a:defRPr/>
            </a:pPr>
            <a:r>
              <a:rPr lang="el-GR" sz="2400">
                <a:solidFill>
                  <a:srgbClr val="3333CC"/>
                </a:solidFill>
              </a:rPr>
              <a:t>[</a:t>
            </a:r>
            <a:r>
              <a:rPr lang="el-GR" sz="2400" dirty="0">
                <a:solidFill>
                  <a:srgbClr val="3333CC"/>
                </a:solidFill>
              </a:rPr>
              <a:t>η] μεταξύ άλλων, επίκαιρη προσέγγιση σήμερα</a:t>
            </a:r>
            <a:endParaRPr lang="en-US" sz="2400" dirty="0">
              <a:solidFill>
                <a:srgbClr val="3333CC"/>
              </a:solidFill>
              <a:latin typeface="Tahoma"/>
            </a:endParaRPr>
          </a:p>
        </p:txBody>
      </p:sp>
      <p:sp>
        <p:nvSpPr>
          <p:cNvPr id="5" name="Rectangle 4"/>
          <p:cNvSpPr>
            <a:spLocks/>
          </p:cNvSpPr>
          <p:nvPr/>
        </p:nvSpPr>
        <p:spPr bwMode="auto">
          <a:xfrm>
            <a:off x="2136808" y="189310"/>
            <a:ext cx="700719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/>
            </a:r>
            <a:b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</a:br>
            <a: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> </a:t>
            </a:r>
            <a:r>
              <a:rPr kumimoji="0" lang="el-GR" altLang="el-GR" sz="2400" b="0" i="0" u="none" strike="noStrike" kern="0" cap="none" spc="0" normalizeH="0" baseline="0" noProof="0" dirty="0">
                <a:ln>
                  <a:noFill/>
                </a:ln>
                <a:solidFill>
                  <a:srgbClr val="009999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ΜΕΘΟΔΟΙ </a:t>
            </a:r>
            <a:r>
              <a:rPr kumimoji="0" lang="en-US" altLang="el-GR" sz="2400" b="0" i="0" u="none" strike="noStrike" kern="0" cap="none" spc="0" normalizeH="0" baseline="0" noProof="0" dirty="0" smtClean="0">
                <a:ln>
                  <a:noFill/>
                </a:ln>
                <a:solidFill>
                  <a:srgbClr val="009999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E</a:t>
            </a:r>
            <a:r>
              <a:rPr kumimoji="0" lang="el-GR" altLang="el-GR" sz="2400" b="0" i="0" u="none" strike="noStrike" kern="0" cap="none" spc="0" normalizeH="0" baseline="0" noProof="0" dirty="0" smtClean="0">
                <a:ln>
                  <a:noFill/>
                </a:ln>
                <a:solidFill>
                  <a:srgbClr val="009999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ΡΕΥΝΑΣ</a:t>
            </a:r>
            <a:r>
              <a:rPr kumimoji="0" lang="el-GR" altLang="el-GR" sz="2100" b="0" i="0" u="none" strike="noStrike" kern="0" cap="none" spc="0" normalizeH="0" baseline="0" noProof="0" dirty="0">
                <a:ln>
                  <a:noFill/>
                </a:ln>
                <a:solidFill>
                  <a:srgbClr val="009999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		</a:t>
            </a:r>
            <a:r>
              <a:rPr lang="en-US" altLang="el-GR" sz="1800" kern="0" dirty="0" smtClean="0">
                <a:solidFill>
                  <a:srgbClr val="009999"/>
                </a:solidFill>
                <a:latin typeface="Tahoma"/>
              </a:rPr>
              <a:t>31</a:t>
            </a:r>
            <a:r>
              <a:rPr kumimoji="0" lang="el-GR" altLang="el-GR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009999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/</a:t>
            </a:r>
            <a:r>
              <a:rPr kumimoji="0" lang="en-US" altLang="el-GR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009999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10</a:t>
            </a:r>
            <a:r>
              <a:rPr kumimoji="0" lang="el-GR" altLang="el-GR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009999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/202</a:t>
            </a:r>
            <a:r>
              <a:rPr lang="en-US" altLang="el-GR" sz="1800" kern="0" noProof="0" dirty="0">
                <a:solidFill>
                  <a:srgbClr val="009999"/>
                </a:solidFill>
                <a:latin typeface="Tahoma"/>
              </a:rPr>
              <a:t>4</a:t>
            </a:r>
            <a: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/>
            </a:r>
            <a:b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</a:br>
            <a:endParaRPr kumimoji="0" lang="en-GB" altLang="el-GR" sz="33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085859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4"/>
          <p:cNvSpPr>
            <a:spLocks/>
          </p:cNvSpPr>
          <p:nvPr/>
        </p:nvSpPr>
        <p:spPr bwMode="auto">
          <a:xfrm>
            <a:off x="1331118" y="998935"/>
            <a:ext cx="648124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/>
            </a:r>
            <a:b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</a:br>
            <a: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>	</a:t>
            </a:r>
            <a:b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</a:br>
            <a:endParaRPr kumimoji="0" lang="en-GB" altLang="el-GR" sz="33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0" y="1948070"/>
            <a:ext cx="9144000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25475" marR="0" lvl="0" indent="-625475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l-GR" sz="3200" b="0" i="0" u="none" strike="noStrike" kern="1200" cap="none" spc="0" normalizeH="0" baseline="0" noProof="0" dirty="0">
                <a:ln>
                  <a:noFill/>
                </a:ln>
                <a:solidFill>
                  <a:srgbClr val="AAEFD1">
                    <a:lumMod val="25000"/>
                  </a:srgbClr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				</a:t>
            </a:r>
          </a:p>
          <a:p>
            <a:pPr marL="625475" marR="0" lvl="0" indent="-625475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l-GR" sz="3200" b="0" i="0" u="none" strike="noStrike" kern="1200" cap="none" spc="0" normalizeH="0" baseline="0" noProof="0" dirty="0">
                <a:ln>
                  <a:noFill/>
                </a:ln>
                <a:solidFill>
                  <a:srgbClr val="AAEFD1">
                    <a:lumMod val="25000"/>
                  </a:srgbClr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				</a:t>
            </a:r>
            <a:r>
              <a:rPr kumimoji="0" lang="el-GR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ΤΕΛΟΣ</a:t>
            </a:r>
          </a:p>
          <a:p>
            <a:pPr marL="625475" marR="0" lvl="0" indent="-625475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l-GR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						</a:t>
            </a:r>
            <a:r>
              <a:rPr lang="el-GR" sz="3600" dirty="0" smtClean="0">
                <a:solidFill>
                  <a:srgbClr val="FF0000"/>
                </a:solidFill>
                <a:latin typeface="Tahoma"/>
              </a:rPr>
              <a:t>ΠΕΜΠΤΗΣ</a:t>
            </a:r>
            <a:endParaRPr kumimoji="0" lang="el-GR" sz="36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ahoma"/>
              <a:ea typeface="+mn-ea"/>
              <a:cs typeface="+mn-cs"/>
            </a:endParaRPr>
          </a:p>
          <a:p>
            <a:pPr marL="625475" marR="0" lvl="0" indent="-625475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l-GR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								ΠΑΡΟΥΣΙΑΣΗΣ</a:t>
            </a:r>
          </a:p>
          <a:p>
            <a:pPr marL="625475" marR="0" lvl="0" indent="-625475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l-GR" sz="3600" b="0" i="0" u="none" strike="noStrike" kern="1200" cap="none" spc="0" normalizeH="0" baseline="0" noProof="0" dirty="0">
              <a:ln>
                <a:noFill/>
              </a:ln>
              <a:solidFill>
                <a:srgbClr val="3333CC"/>
              </a:solidFill>
              <a:effectLst/>
              <a:uLnTx/>
              <a:uFillTx/>
              <a:latin typeface="Tahoma"/>
              <a:ea typeface="+mn-ea"/>
              <a:cs typeface="+mn-cs"/>
            </a:endParaRPr>
          </a:p>
        </p:txBody>
      </p:sp>
      <p:sp>
        <p:nvSpPr>
          <p:cNvPr id="5" name="Rectangle 4"/>
          <p:cNvSpPr>
            <a:spLocks/>
          </p:cNvSpPr>
          <p:nvPr/>
        </p:nvSpPr>
        <p:spPr bwMode="auto">
          <a:xfrm>
            <a:off x="2136808" y="189310"/>
            <a:ext cx="700719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/>
            </a:r>
            <a:b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</a:br>
            <a: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> </a:t>
            </a:r>
            <a:r>
              <a:rPr kumimoji="0" lang="el-GR" altLang="el-GR" sz="2400" b="0" i="0" u="none" strike="noStrike" kern="0" cap="none" spc="0" normalizeH="0" baseline="0" noProof="0" dirty="0">
                <a:ln>
                  <a:noFill/>
                </a:ln>
                <a:solidFill>
                  <a:srgbClr val="009999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ΜΕΘΟΔΟΙ ΕΡΕΥΝΑΣ</a:t>
            </a:r>
            <a:r>
              <a:rPr kumimoji="0" lang="el-GR" altLang="el-GR" sz="2100" b="0" i="0" u="none" strike="noStrike" kern="0" cap="none" spc="0" normalizeH="0" baseline="0" noProof="0" dirty="0">
                <a:ln>
                  <a:noFill/>
                </a:ln>
                <a:solidFill>
                  <a:srgbClr val="009999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		</a:t>
            </a:r>
            <a:r>
              <a:rPr lang="el-GR" altLang="el-GR" sz="1800" kern="0" noProof="0" dirty="0" smtClean="0">
                <a:solidFill>
                  <a:srgbClr val="009999"/>
                </a:solidFill>
                <a:latin typeface="Tahoma"/>
              </a:rPr>
              <a:t>31</a:t>
            </a:r>
            <a:r>
              <a:rPr kumimoji="0" lang="el-GR" altLang="el-GR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009999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/10/2024</a:t>
            </a:r>
            <a: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/>
            </a:r>
            <a:b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</a:br>
            <a:endParaRPr kumimoji="0" lang="en-GB" altLang="el-GR" sz="33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567342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Δίχρωμος συνδυασμός">
  <a:themeElements>
    <a:clrScheme name="Δίχρωμος συνδυασμός 3">
      <a:dk1>
        <a:srgbClr val="000000"/>
      </a:dk1>
      <a:lt1>
        <a:srgbClr val="FFFFFF"/>
      </a:lt1>
      <a:dk2>
        <a:srgbClr val="333399"/>
      </a:dk2>
      <a:lt2>
        <a:srgbClr val="1C1C1C"/>
      </a:lt2>
      <a:accent1>
        <a:srgbClr val="00E4A8"/>
      </a:accent1>
      <a:accent2>
        <a:srgbClr val="FFCF01"/>
      </a:accent2>
      <a:accent3>
        <a:srgbClr val="FFFFFF"/>
      </a:accent3>
      <a:accent4>
        <a:srgbClr val="000000"/>
      </a:accent4>
      <a:accent5>
        <a:srgbClr val="AAEFD1"/>
      </a:accent5>
      <a:accent6>
        <a:srgbClr val="E7BB01"/>
      </a:accent6>
      <a:hlink>
        <a:srgbClr val="FF0000"/>
      </a:hlink>
      <a:folHlink>
        <a:srgbClr val="3333CC"/>
      </a:folHlink>
    </a:clrScheme>
    <a:fontScheme name="Δίχρωμος συνδυασμός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Δίχρωμος συνδυασμός 1">
        <a:dk1>
          <a:srgbClr val="969696"/>
        </a:dk1>
        <a:lt1>
          <a:srgbClr val="FFFFFF"/>
        </a:lt1>
        <a:dk2>
          <a:srgbClr val="000000"/>
        </a:dk2>
        <a:lt2>
          <a:srgbClr val="DDDDDD"/>
        </a:lt2>
        <a:accent1>
          <a:srgbClr val="00E4A8"/>
        </a:accent1>
        <a:accent2>
          <a:srgbClr val="3333CC"/>
        </a:accent2>
        <a:accent3>
          <a:srgbClr val="AAAAAA"/>
        </a:accent3>
        <a:accent4>
          <a:srgbClr val="DADADA"/>
        </a:accent4>
        <a:accent5>
          <a:srgbClr val="AAEFD1"/>
        </a:accent5>
        <a:accent6>
          <a:srgbClr val="2D2DB9"/>
        </a:accent6>
        <a:hlink>
          <a:srgbClr val="FF5050"/>
        </a:hlink>
        <a:folHlink>
          <a:srgbClr val="FFCF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Δίχρωμος συνδυασμός 2">
        <a:dk1>
          <a:srgbClr val="000094"/>
        </a:dk1>
        <a:lt1>
          <a:srgbClr val="FFFFFF"/>
        </a:lt1>
        <a:dk2>
          <a:srgbClr val="0000CC"/>
        </a:dk2>
        <a:lt2>
          <a:srgbClr val="FFFFCC"/>
        </a:lt2>
        <a:accent1>
          <a:srgbClr val="3193FF"/>
        </a:accent1>
        <a:accent2>
          <a:srgbClr val="9900FF"/>
        </a:accent2>
        <a:accent3>
          <a:srgbClr val="AAAAE2"/>
        </a:accent3>
        <a:accent4>
          <a:srgbClr val="DADADA"/>
        </a:accent4>
        <a:accent5>
          <a:srgbClr val="ADC8FF"/>
        </a:accent5>
        <a:accent6>
          <a:srgbClr val="8A00E7"/>
        </a:accent6>
        <a:hlink>
          <a:srgbClr val="FF33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Δίχρωμος συνδυασμός 3">
        <a:dk1>
          <a:srgbClr val="000000"/>
        </a:dk1>
        <a:lt1>
          <a:srgbClr val="FFFFFF"/>
        </a:lt1>
        <a:dk2>
          <a:srgbClr val="333399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Δίχρωμος συνδυασμός 4">
        <a:dk1>
          <a:srgbClr val="000000"/>
        </a:dk1>
        <a:lt1>
          <a:srgbClr val="FFFFFF"/>
        </a:lt1>
        <a:dk2>
          <a:srgbClr val="515F7B"/>
        </a:dk2>
        <a:lt2>
          <a:srgbClr val="808080"/>
        </a:lt2>
        <a:accent1>
          <a:srgbClr val="9FCAD3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CDE1E6"/>
        </a:accent5>
        <a:accent6>
          <a:srgbClr val="AEAEAE"/>
        </a:accent6>
        <a:hlink>
          <a:srgbClr val="91AFBF"/>
        </a:hlink>
        <a:folHlink>
          <a:srgbClr val="ECEAA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Δίχρωμος συνδυασμός 5">
        <a:dk1>
          <a:srgbClr val="000000"/>
        </a:dk1>
        <a:lt1>
          <a:srgbClr val="FFFFFF"/>
        </a:lt1>
        <a:dk2>
          <a:srgbClr val="000066"/>
        </a:dk2>
        <a:lt2>
          <a:srgbClr val="333333"/>
        </a:lt2>
        <a:accent1>
          <a:srgbClr val="C4709A"/>
        </a:accent1>
        <a:accent2>
          <a:srgbClr val="4B4EB5"/>
        </a:accent2>
        <a:accent3>
          <a:srgbClr val="FFFFFF"/>
        </a:accent3>
        <a:accent4>
          <a:srgbClr val="000000"/>
        </a:accent4>
        <a:accent5>
          <a:srgbClr val="DEBBCA"/>
        </a:accent5>
        <a:accent6>
          <a:srgbClr val="4346A4"/>
        </a:accent6>
        <a:hlink>
          <a:srgbClr val="C481CF"/>
        </a:hlink>
        <a:folHlink>
          <a:srgbClr val="76B74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Δίχρωμος συνδυασμός 6">
        <a:dk1>
          <a:srgbClr val="000000"/>
        </a:dk1>
        <a:lt1>
          <a:srgbClr val="FFFFFF"/>
        </a:lt1>
        <a:dk2>
          <a:srgbClr val="6A4076"/>
        </a:dk2>
        <a:lt2>
          <a:srgbClr val="969696"/>
        </a:lt2>
        <a:accent1>
          <a:srgbClr val="DBA9C2"/>
        </a:accent1>
        <a:accent2>
          <a:srgbClr val="E1BF91"/>
        </a:accent2>
        <a:accent3>
          <a:srgbClr val="FFFFFF"/>
        </a:accent3>
        <a:accent4>
          <a:srgbClr val="000000"/>
        </a:accent4>
        <a:accent5>
          <a:srgbClr val="EAD1DD"/>
        </a:accent5>
        <a:accent6>
          <a:srgbClr val="CCAD83"/>
        </a:accent6>
        <a:hlink>
          <a:srgbClr val="B3CE82"/>
        </a:hlink>
        <a:folHlink>
          <a:srgbClr val="B8AD4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Δίχρωμος συνδυασμός">
  <a:themeElements>
    <a:clrScheme name="Δίχρωμος συνδυασμός 3">
      <a:dk1>
        <a:srgbClr val="000000"/>
      </a:dk1>
      <a:lt1>
        <a:srgbClr val="FFFFFF"/>
      </a:lt1>
      <a:dk2>
        <a:srgbClr val="333399"/>
      </a:dk2>
      <a:lt2>
        <a:srgbClr val="1C1C1C"/>
      </a:lt2>
      <a:accent1>
        <a:srgbClr val="00E4A8"/>
      </a:accent1>
      <a:accent2>
        <a:srgbClr val="FFCF01"/>
      </a:accent2>
      <a:accent3>
        <a:srgbClr val="FFFFFF"/>
      </a:accent3>
      <a:accent4>
        <a:srgbClr val="000000"/>
      </a:accent4>
      <a:accent5>
        <a:srgbClr val="AAEFD1"/>
      </a:accent5>
      <a:accent6>
        <a:srgbClr val="E7BB01"/>
      </a:accent6>
      <a:hlink>
        <a:srgbClr val="FF0000"/>
      </a:hlink>
      <a:folHlink>
        <a:srgbClr val="3333CC"/>
      </a:folHlink>
    </a:clrScheme>
    <a:fontScheme name="Δίχρωμος συνδυασμός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Δίχρωμος συνδυασμός 1">
        <a:dk1>
          <a:srgbClr val="969696"/>
        </a:dk1>
        <a:lt1>
          <a:srgbClr val="FFFFFF"/>
        </a:lt1>
        <a:dk2>
          <a:srgbClr val="000000"/>
        </a:dk2>
        <a:lt2>
          <a:srgbClr val="DDDDDD"/>
        </a:lt2>
        <a:accent1>
          <a:srgbClr val="00E4A8"/>
        </a:accent1>
        <a:accent2>
          <a:srgbClr val="3333CC"/>
        </a:accent2>
        <a:accent3>
          <a:srgbClr val="AAAAAA"/>
        </a:accent3>
        <a:accent4>
          <a:srgbClr val="DADADA"/>
        </a:accent4>
        <a:accent5>
          <a:srgbClr val="AAEFD1"/>
        </a:accent5>
        <a:accent6>
          <a:srgbClr val="2D2DB9"/>
        </a:accent6>
        <a:hlink>
          <a:srgbClr val="FF5050"/>
        </a:hlink>
        <a:folHlink>
          <a:srgbClr val="FFCF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Δίχρωμος συνδυασμός 2">
        <a:dk1>
          <a:srgbClr val="000094"/>
        </a:dk1>
        <a:lt1>
          <a:srgbClr val="FFFFFF"/>
        </a:lt1>
        <a:dk2>
          <a:srgbClr val="0000CC"/>
        </a:dk2>
        <a:lt2>
          <a:srgbClr val="FFFFCC"/>
        </a:lt2>
        <a:accent1>
          <a:srgbClr val="3193FF"/>
        </a:accent1>
        <a:accent2>
          <a:srgbClr val="9900FF"/>
        </a:accent2>
        <a:accent3>
          <a:srgbClr val="AAAAE2"/>
        </a:accent3>
        <a:accent4>
          <a:srgbClr val="DADADA"/>
        </a:accent4>
        <a:accent5>
          <a:srgbClr val="ADC8FF"/>
        </a:accent5>
        <a:accent6>
          <a:srgbClr val="8A00E7"/>
        </a:accent6>
        <a:hlink>
          <a:srgbClr val="FF33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Δίχρωμος συνδυασμός 3">
        <a:dk1>
          <a:srgbClr val="000000"/>
        </a:dk1>
        <a:lt1>
          <a:srgbClr val="FFFFFF"/>
        </a:lt1>
        <a:dk2>
          <a:srgbClr val="333399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Δίχρωμος συνδυασμός 4">
        <a:dk1>
          <a:srgbClr val="000000"/>
        </a:dk1>
        <a:lt1>
          <a:srgbClr val="FFFFFF"/>
        </a:lt1>
        <a:dk2>
          <a:srgbClr val="515F7B"/>
        </a:dk2>
        <a:lt2>
          <a:srgbClr val="808080"/>
        </a:lt2>
        <a:accent1>
          <a:srgbClr val="9FCAD3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CDE1E6"/>
        </a:accent5>
        <a:accent6>
          <a:srgbClr val="AEAEAE"/>
        </a:accent6>
        <a:hlink>
          <a:srgbClr val="91AFBF"/>
        </a:hlink>
        <a:folHlink>
          <a:srgbClr val="ECEAA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Δίχρωμος συνδυασμός 5">
        <a:dk1>
          <a:srgbClr val="000000"/>
        </a:dk1>
        <a:lt1>
          <a:srgbClr val="FFFFFF"/>
        </a:lt1>
        <a:dk2>
          <a:srgbClr val="000066"/>
        </a:dk2>
        <a:lt2>
          <a:srgbClr val="333333"/>
        </a:lt2>
        <a:accent1>
          <a:srgbClr val="C4709A"/>
        </a:accent1>
        <a:accent2>
          <a:srgbClr val="4B4EB5"/>
        </a:accent2>
        <a:accent3>
          <a:srgbClr val="FFFFFF"/>
        </a:accent3>
        <a:accent4>
          <a:srgbClr val="000000"/>
        </a:accent4>
        <a:accent5>
          <a:srgbClr val="DEBBCA"/>
        </a:accent5>
        <a:accent6>
          <a:srgbClr val="4346A4"/>
        </a:accent6>
        <a:hlink>
          <a:srgbClr val="C481CF"/>
        </a:hlink>
        <a:folHlink>
          <a:srgbClr val="76B74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Δίχρωμος συνδυασμός 6">
        <a:dk1>
          <a:srgbClr val="000000"/>
        </a:dk1>
        <a:lt1>
          <a:srgbClr val="FFFFFF"/>
        </a:lt1>
        <a:dk2>
          <a:srgbClr val="6A4076"/>
        </a:dk2>
        <a:lt2>
          <a:srgbClr val="969696"/>
        </a:lt2>
        <a:accent1>
          <a:srgbClr val="DBA9C2"/>
        </a:accent1>
        <a:accent2>
          <a:srgbClr val="E1BF91"/>
        </a:accent2>
        <a:accent3>
          <a:srgbClr val="FFFFFF"/>
        </a:accent3>
        <a:accent4>
          <a:srgbClr val="000000"/>
        </a:accent4>
        <a:accent5>
          <a:srgbClr val="EAD1DD"/>
        </a:accent5>
        <a:accent6>
          <a:srgbClr val="CCAD83"/>
        </a:accent6>
        <a:hlink>
          <a:srgbClr val="B3CE82"/>
        </a:hlink>
        <a:folHlink>
          <a:srgbClr val="B8AD4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Θέμα του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5846</TotalTime>
  <Words>2269</Words>
  <Application>Microsoft Office PowerPoint</Application>
  <PresentationFormat>Προβολή στην οθόνη (4:3)</PresentationFormat>
  <Paragraphs>421</Paragraphs>
  <Slides>51</Slides>
  <Notes>4</Notes>
  <HiddenSlides>0</HiddenSlides>
  <MMClips>0</MMClips>
  <ScaleCrop>false</ScaleCrop>
  <HeadingPairs>
    <vt:vector size="6" baseType="variant">
      <vt:variant>
        <vt:lpstr>Γραμματοσειρές που χρησιμοποιούνται</vt:lpstr>
      </vt:variant>
      <vt:variant>
        <vt:i4>4</vt:i4>
      </vt:variant>
      <vt:variant>
        <vt:lpstr>Θέμα</vt:lpstr>
      </vt:variant>
      <vt:variant>
        <vt:i4>2</vt:i4>
      </vt:variant>
      <vt:variant>
        <vt:lpstr>Τίτλοι διαφανειών</vt:lpstr>
      </vt:variant>
      <vt:variant>
        <vt:i4>51</vt:i4>
      </vt:variant>
    </vt:vector>
  </HeadingPairs>
  <TitlesOfParts>
    <vt:vector size="57" baseType="lpstr">
      <vt:lpstr>Arial</vt:lpstr>
      <vt:lpstr>Calibri</vt:lpstr>
      <vt:lpstr>Tahoma</vt:lpstr>
      <vt:lpstr>Wingdings</vt:lpstr>
      <vt:lpstr>Δίχρωμος συνδυασμός</vt:lpstr>
      <vt:lpstr>1_Δίχρωμος συνδυασμός</vt:lpstr>
      <vt:lpstr>Παρουσίαση του PowerPoint</vt:lpstr>
      <vt:lpstr>Παρουσίαση του PowerPoint</vt:lpstr>
      <vt:lpstr>Παρουσίαση του PowerPoint</vt:lpstr>
      <vt:lpstr>Παρουσίαση του PowerPoint</vt:lpstr>
      <vt:lpstr>Παρουσίαση του PowerPoint</vt:lpstr>
      <vt:lpstr>Παρουσίαση του PowerPoint</vt:lpstr>
      <vt:lpstr>Παρουσίαση του PowerPoint</vt:lpstr>
      <vt:lpstr>Παρουσίαση του PowerPoint</vt:lpstr>
      <vt:lpstr>Παρουσίαση του PowerPoint</vt:lpstr>
      <vt:lpstr>Παρουσίαση του PowerPoint</vt:lpstr>
      <vt:lpstr>Παρουσίαση του PowerPoint</vt:lpstr>
      <vt:lpstr>Παρουσίαση του PowerPoint</vt:lpstr>
      <vt:lpstr>Παρουσίαση του PowerPoint</vt:lpstr>
      <vt:lpstr>Παρουσίαση του PowerPoint</vt:lpstr>
      <vt:lpstr>Παρουσίαση του PowerPoint</vt:lpstr>
      <vt:lpstr>Παρουσίαση του PowerPoint</vt:lpstr>
      <vt:lpstr>Παρουσίαση του PowerPoint</vt:lpstr>
      <vt:lpstr>Παρουσίαση του PowerPoint</vt:lpstr>
      <vt:lpstr>Παρουσίαση του PowerPoint</vt:lpstr>
      <vt:lpstr>Παρουσίαση του PowerPoint</vt:lpstr>
      <vt:lpstr>Παρουσίαση του PowerPoint</vt:lpstr>
      <vt:lpstr>Παρουσίαση του PowerPoint</vt:lpstr>
      <vt:lpstr>Παρουσίαση του PowerPoint</vt:lpstr>
      <vt:lpstr>Παρουσίαση του PowerPoint</vt:lpstr>
      <vt:lpstr>Παρουσίαση του PowerPoint</vt:lpstr>
      <vt:lpstr>Παρουσίαση του PowerPoint</vt:lpstr>
      <vt:lpstr>Παρουσίαση του PowerPoint</vt:lpstr>
      <vt:lpstr>Παρουσίαση του PowerPoint</vt:lpstr>
      <vt:lpstr>Παρουσίαση του PowerPoint</vt:lpstr>
      <vt:lpstr>Παρουσίαση του PowerPoint</vt:lpstr>
      <vt:lpstr>Παρουσίαση του PowerPoint</vt:lpstr>
      <vt:lpstr>In Search of Method A three-act, seven-scene play </vt:lpstr>
      <vt:lpstr>In Search of Method A three-act, seven-scene play </vt:lpstr>
      <vt:lpstr>In Search of Method A three-act, seven-scene play </vt:lpstr>
      <vt:lpstr>In Search of Method A three-act, seven-scene play </vt:lpstr>
      <vt:lpstr>Παρουσίαση του PowerPoint</vt:lpstr>
      <vt:lpstr>Παρουσίαση του PowerPoint</vt:lpstr>
      <vt:lpstr>Παρουσίαση του PowerPoint</vt:lpstr>
      <vt:lpstr>Παρουσίαση του PowerPoint</vt:lpstr>
      <vt:lpstr>Παρουσίαση του PowerPoint</vt:lpstr>
      <vt:lpstr>Παρουσίαση του PowerPoint</vt:lpstr>
      <vt:lpstr>Παρουσίαση του PowerPoint</vt:lpstr>
      <vt:lpstr>Παρουσίαση του PowerPoint</vt:lpstr>
      <vt:lpstr>Παρουσίαση του PowerPoint</vt:lpstr>
      <vt:lpstr>Παρουσίαση του PowerPoint</vt:lpstr>
      <vt:lpstr>Παρουσίαση του PowerPoint</vt:lpstr>
      <vt:lpstr>Παρουσίαση του PowerPoint</vt:lpstr>
      <vt:lpstr>Παρουσίαση του PowerPoint</vt:lpstr>
      <vt:lpstr>Παρουσίαση του PowerPoint</vt:lpstr>
      <vt:lpstr>Παρουσίαση του PowerPoint</vt:lpstr>
      <vt:lpstr>Παρουσίαση του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Παρουσίαση του PowerPoint</dc:title>
  <dc:creator>Windows User</dc:creator>
  <cp:lastModifiedBy>Admin</cp:lastModifiedBy>
  <cp:revision>205</cp:revision>
  <dcterms:created xsi:type="dcterms:W3CDTF">2019-10-22T17:48:12Z</dcterms:created>
  <dcterms:modified xsi:type="dcterms:W3CDTF">2024-11-02T19:57:57Z</dcterms:modified>
</cp:coreProperties>
</file>