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386" r:id="rId2"/>
    <p:sldId id="389" r:id="rId3"/>
    <p:sldId id="440" r:id="rId4"/>
    <p:sldId id="434" r:id="rId5"/>
    <p:sldId id="438" r:id="rId6"/>
    <p:sldId id="435" r:id="rId7"/>
    <p:sldId id="439" r:id="rId8"/>
    <p:sldId id="436" r:id="rId9"/>
    <p:sldId id="437" r:id="rId10"/>
    <p:sldId id="441" r:id="rId11"/>
    <p:sldId id="44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0" clrIdx="0">
    <p:extLst>
      <p:ext uri="{19B8F6BF-5375-455C-9EA6-DF929625EA0E}">
        <p15:presenceInfo xmlns:p15="http://schemas.microsoft.com/office/powerpoint/2012/main" userId="User" providerId="None"/>
      </p:ext>
    </p:extLst>
  </p:cmAuthor>
  <p:cmAuthor id="2" name="Admin" initials="A" lastIdx="3" clrIdx="1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49" autoAdjust="0"/>
    <p:restoredTop sz="96154" autoAdjust="0"/>
  </p:normalViewPr>
  <p:slideViewPr>
    <p:cSldViewPr snapToGrid="0">
      <p:cViewPr varScale="1">
        <p:scale>
          <a:sx n="80" d="100"/>
          <a:sy n="80" d="100"/>
        </p:scale>
        <p:origin x="1258" y="62"/>
      </p:cViewPr>
      <p:guideLst/>
    </p:cSldViewPr>
  </p:slideViewPr>
  <p:outlineViewPr>
    <p:cViewPr>
      <p:scale>
        <a:sx n="33" d="100"/>
        <a:sy n="33" d="100"/>
      </p:scale>
      <p:origin x="0" y="-33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F88527-A5EE-425F-9CFC-0A29E39357CA}" type="datetimeFigureOut">
              <a:rPr lang="el-GR" smtClean="0"/>
              <a:t>13/10/2025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/>
              <a:t>Επεξεργασία 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04CDD7-9A80-4563-8A55-94F1DC81C72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51073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2438402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8090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190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05603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581952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92744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3846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758361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28601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57013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690193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955870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2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1" y="1098552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9" y="1520827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6" y="1520827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2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2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4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9" y="214314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59592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81415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chemeClr val="accent5">
                    <a:lumMod val="25000"/>
                  </a:schemeClr>
                </a:solidFill>
              </a:rPr>
              <a:t>ΜΕΘΟΔΟΙ </a:t>
            </a:r>
            <a:r>
              <a:rPr lang="el-GR" sz="3200" dirty="0" smtClean="0">
                <a:solidFill>
                  <a:schemeClr val="accent5">
                    <a:lumMod val="25000"/>
                  </a:schemeClr>
                </a:solidFill>
              </a:rPr>
              <a:t>ΕΡΕΥΝΑΣ</a:t>
            </a:r>
            <a:endParaRPr lang="el-GR" sz="3200" dirty="0">
              <a:solidFill>
                <a:srgbClr val="3333CC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1248697" y="189310"/>
            <a:ext cx="7207044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C00000"/>
                </a:solidFill>
                <a:latin typeface="+mn-lt"/>
              </a:rPr>
              <a:t>ΠΜΣ-Αστικές Αναπλάσεις, Αστική Ανάπτυξη και Αγορά Ακινήτων [6Α]</a:t>
            </a:r>
            <a:endParaRPr lang="en-GB" altLang="el-GR" sz="2400" kern="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703373-A452-4699-BE82-195E08D8CA63}"/>
              </a:ext>
            </a:extLst>
          </p:cNvPr>
          <p:cNvSpPr txBox="1"/>
          <p:nvPr/>
        </p:nvSpPr>
        <p:spPr>
          <a:xfrm>
            <a:off x="6154995" y="6235250"/>
            <a:ext cx="28710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600" dirty="0">
                <a:solidFill>
                  <a:srgbClr val="002060"/>
                </a:solidFill>
              </a:rPr>
              <a:t>Χειμερινό Εξάμηνο </a:t>
            </a:r>
            <a:r>
              <a:rPr lang="en-US" sz="1600" dirty="0" smtClean="0">
                <a:solidFill>
                  <a:srgbClr val="002060"/>
                </a:solidFill>
              </a:rPr>
              <a:t>202</a:t>
            </a:r>
            <a:r>
              <a:rPr lang="el-GR" sz="1600" dirty="0" smtClean="0">
                <a:solidFill>
                  <a:srgbClr val="002060"/>
                </a:solidFill>
              </a:rPr>
              <a:t>5</a:t>
            </a:r>
            <a:r>
              <a:rPr lang="en-US" sz="1600" dirty="0" smtClean="0">
                <a:solidFill>
                  <a:srgbClr val="002060"/>
                </a:solidFill>
              </a:rPr>
              <a:t>-2</a:t>
            </a:r>
            <a:r>
              <a:rPr lang="el-GR" sz="1600" dirty="0" smtClean="0">
                <a:solidFill>
                  <a:srgbClr val="002060"/>
                </a:solidFill>
              </a:rPr>
              <a:t>6</a:t>
            </a:r>
            <a:endParaRPr lang="el-GR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90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chemeClr val="accent6">
                    <a:lumMod val="75000"/>
                  </a:schemeClr>
                </a:solidFill>
              </a:rPr>
              <a:t>Προνομιακό Ερμηνευτικό Εργαλείο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494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" name="Οβάλ 1"/>
          <p:cNvSpPr/>
          <p:nvPr/>
        </p:nvSpPr>
        <p:spPr>
          <a:xfrm>
            <a:off x="946150" y="4537591"/>
            <a:ext cx="294322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ΕΝΝΟΙΕΣ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1" name="Οβάλ 10"/>
          <p:cNvSpPr/>
          <p:nvPr/>
        </p:nvSpPr>
        <p:spPr>
          <a:xfrm>
            <a:off x="5186045" y="4581524"/>
            <a:ext cx="292417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 smtClean="0">
                <a:solidFill>
                  <a:srgbClr val="C00000"/>
                </a:solidFill>
              </a:rPr>
              <a:t>ΦΑΙΝΟΜΕΝΑ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2" name="Οβάλ 11"/>
          <p:cNvSpPr/>
          <p:nvPr/>
        </p:nvSpPr>
        <p:spPr>
          <a:xfrm>
            <a:off x="0" y="2082800"/>
            <a:ext cx="9144000" cy="462287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36808" y="3037840"/>
            <a:ext cx="4975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600" dirty="0" smtClean="0">
                <a:solidFill>
                  <a:srgbClr val="C00000"/>
                </a:solidFill>
              </a:rPr>
              <a:t>ΘΕΩΡΙΕΣ</a:t>
            </a:r>
            <a:endParaRPr lang="en-GB" sz="3600" dirty="0">
              <a:solidFill>
                <a:srgbClr val="C00000"/>
              </a:solidFill>
            </a:endParaRPr>
          </a:p>
        </p:txBody>
      </p:sp>
      <p:sp>
        <p:nvSpPr>
          <p:cNvPr id="14" name="Αριστερό-δεξί βέλος 13"/>
          <p:cNvSpPr/>
          <p:nvPr/>
        </p:nvSpPr>
        <p:spPr>
          <a:xfrm>
            <a:off x="4026189" y="5149333"/>
            <a:ext cx="1043651" cy="252492"/>
          </a:xfrm>
          <a:prstGeom prst="left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chemeClr val="accent6">
                    <a:lumMod val="75000"/>
                  </a:schemeClr>
                </a:solidFill>
              </a:rPr>
              <a:t>Προνομιακό Ερμηνευτικό Εργαλείο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41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1" name="Οβάλ 10"/>
          <p:cNvSpPr/>
          <p:nvPr/>
        </p:nvSpPr>
        <p:spPr>
          <a:xfrm>
            <a:off x="5186045" y="4581524"/>
            <a:ext cx="292417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 smtClean="0">
                <a:solidFill>
                  <a:srgbClr val="C00000"/>
                </a:solidFill>
              </a:rPr>
              <a:t>ΦΑΙΝΟΜΕΝΑ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chemeClr val="accent6">
                    <a:lumMod val="75000"/>
                  </a:schemeClr>
                </a:solidFill>
              </a:rPr>
              <a:t>Προνομιακό Ερμηνευτικό Εργαλείο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32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1" name="Οβάλ 10"/>
          <p:cNvSpPr/>
          <p:nvPr/>
        </p:nvSpPr>
        <p:spPr>
          <a:xfrm>
            <a:off x="756285" y="2214244"/>
            <a:ext cx="292417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 smtClean="0">
                <a:solidFill>
                  <a:srgbClr val="C00000"/>
                </a:solidFill>
              </a:rPr>
              <a:t>ΦΑΙΝΟΜΕΝΑ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97280" y="4155042"/>
            <a:ext cx="6075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Τα πρακτικά παρατηρούμενα / </a:t>
            </a:r>
          </a:p>
          <a:p>
            <a:endParaRPr lang="el-G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αυτά που μας αποκαλύπτουν, ή τις επιπτώσεις των οποίων μας αποκαλύπτουν, οι αισθήσεις μας / </a:t>
            </a:r>
          </a:p>
          <a:p>
            <a:endParaRPr lang="el-GR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αυτά που επιδέχονται υλικής ποσοτικοποίησης</a:t>
            </a:r>
            <a:endParaRPr lang="en-GB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chemeClr val="accent6">
                    <a:lumMod val="75000"/>
                  </a:schemeClr>
                </a:solidFill>
              </a:rPr>
              <a:t>Προνομιακό Ερμηνευτικό Εργαλείο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54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" name="Οβάλ 1"/>
          <p:cNvSpPr/>
          <p:nvPr/>
        </p:nvSpPr>
        <p:spPr>
          <a:xfrm>
            <a:off x="946150" y="4537591"/>
            <a:ext cx="294322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ΕΝΝΟΙΕΣ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chemeClr val="accent6">
                    <a:lumMod val="75000"/>
                  </a:schemeClr>
                </a:solidFill>
              </a:rPr>
              <a:t>Προνομιακό Ερμηνευτικό Εργαλείο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83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" name="Οβάλ 1"/>
          <p:cNvSpPr/>
          <p:nvPr/>
        </p:nvSpPr>
        <p:spPr>
          <a:xfrm>
            <a:off x="742950" y="2618185"/>
            <a:ext cx="294322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ΕΝΝΟΙΕΣ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095202" y="4505236"/>
            <a:ext cx="60756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Αφηρημένες /</a:t>
            </a:r>
          </a:p>
          <a:p>
            <a:endParaRPr lang="el-GR" sz="20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l-GR" sz="2000" dirty="0">
                <a:solidFill>
                  <a:schemeClr val="tx2">
                    <a:lumMod val="50000"/>
                  </a:schemeClr>
                </a:solidFill>
              </a:rPr>
              <a:t>ά</a:t>
            </a:r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υλα ποιοτικές</a:t>
            </a:r>
          </a:p>
          <a:p>
            <a:endParaRPr lang="el-GR" sz="20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‘ιδεατές’ </a:t>
            </a:r>
            <a:r>
              <a:rPr lang="el-GR" sz="2000" dirty="0" err="1" smtClean="0">
                <a:solidFill>
                  <a:schemeClr val="tx2">
                    <a:lumMod val="50000"/>
                  </a:schemeClr>
                </a:solidFill>
              </a:rPr>
              <a:t>εννοιολογήσεις</a:t>
            </a:r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 (</a:t>
            </a:r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ideal </a:t>
            </a:r>
            <a:r>
              <a:rPr lang="en-US" sz="2000" dirty="0" err="1" smtClean="0">
                <a:solidFill>
                  <a:schemeClr val="tx2">
                    <a:lumMod val="50000"/>
                  </a:schemeClr>
                </a:solidFill>
              </a:rPr>
              <a:t>conceptualisations</a:t>
            </a:r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929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" name="Οβάλ 1"/>
          <p:cNvSpPr/>
          <p:nvPr/>
        </p:nvSpPr>
        <p:spPr>
          <a:xfrm>
            <a:off x="744825" y="2438412"/>
            <a:ext cx="294322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ΕΝΝΟΙΕΣ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1" name="Οβάλ 10"/>
          <p:cNvSpPr/>
          <p:nvPr/>
        </p:nvSpPr>
        <p:spPr>
          <a:xfrm>
            <a:off x="5017623" y="2438411"/>
            <a:ext cx="292417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 smtClean="0">
                <a:solidFill>
                  <a:srgbClr val="C00000"/>
                </a:solidFill>
              </a:rPr>
              <a:t>ΦΑΙΝΟΜΕΝΑ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4" name="Αριστερό-δεξί βέλος 13"/>
          <p:cNvSpPr/>
          <p:nvPr/>
        </p:nvSpPr>
        <p:spPr>
          <a:xfrm>
            <a:off x="3831011" y="3064639"/>
            <a:ext cx="1043651" cy="252492"/>
          </a:xfrm>
          <a:prstGeom prst="left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chemeClr val="accent6">
                    <a:lumMod val="75000"/>
                  </a:schemeClr>
                </a:solidFill>
              </a:rPr>
              <a:t>Προνομιακό Ερμηνευτικό Εργαλείο</a:t>
            </a:r>
            <a:endParaRPr lang="en-GB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14996" y="3995678"/>
            <a:ext cx="60756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Από το πρακτικά συγκεκριμένο (φαινόμενο) στο ιδεατά αφηρημένο (έννοια) – επαγωγική προσέγγιση</a:t>
            </a:r>
          </a:p>
          <a:p>
            <a:endParaRPr lang="el-GR" sz="20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Αλλά και αντίστροφα – απαγωγική προσέγγιση</a:t>
            </a:r>
          </a:p>
          <a:p>
            <a:endParaRPr lang="el-GR" sz="20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Τα φαινόμενα ανακύπτουν στη γενικευμένη / ιδεατή μορφή τους ως έννοιες,</a:t>
            </a:r>
          </a:p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και οι έννοιες πραγματώνονται στη συγκεκριμένη / πρακτική του μορφή ως φαινόμενα.</a:t>
            </a:r>
          </a:p>
        </p:txBody>
      </p:sp>
    </p:spTree>
    <p:extLst>
      <p:ext uri="{BB962C8B-B14F-4D97-AF65-F5344CB8AC3E}">
        <p14:creationId xmlns:p14="http://schemas.microsoft.com/office/powerpoint/2010/main" val="195856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" name="Οβάλ 1"/>
          <p:cNvSpPr/>
          <p:nvPr/>
        </p:nvSpPr>
        <p:spPr>
          <a:xfrm>
            <a:off x="1055341" y="2762796"/>
            <a:ext cx="294322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ΕΝΝΟΙΕΣ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1" name="Οβάλ 10"/>
          <p:cNvSpPr/>
          <p:nvPr/>
        </p:nvSpPr>
        <p:spPr>
          <a:xfrm>
            <a:off x="5303545" y="2762795"/>
            <a:ext cx="292417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 smtClean="0">
                <a:solidFill>
                  <a:srgbClr val="C00000"/>
                </a:solidFill>
              </a:rPr>
              <a:t>ΦΑΙΝΟΜΕΝΑ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2" name="Οβάλ 11"/>
          <p:cNvSpPr/>
          <p:nvPr/>
        </p:nvSpPr>
        <p:spPr>
          <a:xfrm>
            <a:off x="172720" y="1866698"/>
            <a:ext cx="8829040" cy="28244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146332" y="2006393"/>
            <a:ext cx="4975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600" dirty="0" smtClean="0">
                <a:solidFill>
                  <a:srgbClr val="C00000"/>
                </a:solidFill>
              </a:rPr>
              <a:t>ΘΕΩΡΙΕΣ</a:t>
            </a:r>
            <a:endParaRPr lang="en-GB" sz="3600" dirty="0">
              <a:solidFill>
                <a:srgbClr val="C00000"/>
              </a:solidFill>
            </a:endParaRPr>
          </a:p>
        </p:txBody>
      </p:sp>
      <p:sp>
        <p:nvSpPr>
          <p:cNvPr id="14" name="Αριστερό-δεξί βέλος 13"/>
          <p:cNvSpPr/>
          <p:nvPr/>
        </p:nvSpPr>
        <p:spPr>
          <a:xfrm>
            <a:off x="4129230" y="3416851"/>
            <a:ext cx="1043651" cy="252492"/>
          </a:xfrm>
          <a:prstGeom prst="left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rgbClr val="C00000"/>
                </a:solidFill>
              </a:rPr>
              <a:t>Προνομιακό Ερμηνευτικό Εργαλείο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15720" y="5381122"/>
            <a:ext cx="60756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Η λογική συνάρτηση / συσχέτιση εννοιών και φαινομένων, εννοιών ή/και φαινομένων μεταξύ τους, αποτελεί </a:t>
            </a:r>
            <a:r>
              <a:rPr lang="el-GR" sz="2000" dirty="0" smtClean="0">
                <a:solidFill>
                  <a:srgbClr val="C00000"/>
                </a:solidFill>
              </a:rPr>
              <a:t>θεωρία</a:t>
            </a:r>
          </a:p>
        </p:txBody>
      </p:sp>
    </p:spTree>
    <p:extLst>
      <p:ext uri="{BB962C8B-B14F-4D97-AF65-F5344CB8AC3E}">
        <p14:creationId xmlns:p14="http://schemas.microsoft.com/office/powerpoint/2010/main" val="227268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" name="Οβάλ 1"/>
          <p:cNvSpPr/>
          <p:nvPr/>
        </p:nvSpPr>
        <p:spPr>
          <a:xfrm>
            <a:off x="1055341" y="2762796"/>
            <a:ext cx="294322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rgbClr val="C00000"/>
                </a:solidFill>
              </a:rPr>
              <a:t>ΕΝΝΟΙΕΣ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1" name="Οβάλ 10"/>
          <p:cNvSpPr/>
          <p:nvPr/>
        </p:nvSpPr>
        <p:spPr>
          <a:xfrm>
            <a:off x="5303545" y="2762795"/>
            <a:ext cx="2924175" cy="150494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 smtClean="0">
                <a:solidFill>
                  <a:srgbClr val="C00000"/>
                </a:solidFill>
              </a:rPr>
              <a:t>ΦΑΙΝΟΜΕΝΑ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2" name="Οβάλ 11"/>
          <p:cNvSpPr/>
          <p:nvPr/>
        </p:nvSpPr>
        <p:spPr>
          <a:xfrm>
            <a:off x="172720" y="1866698"/>
            <a:ext cx="8829040" cy="28244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146332" y="2006393"/>
            <a:ext cx="4975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600" dirty="0" smtClean="0">
                <a:solidFill>
                  <a:srgbClr val="C00000"/>
                </a:solidFill>
              </a:rPr>
              <a:t>ΘΕΩΡΙΕΣ</a:t>
            </a:r>
            <a:endParaRPr lang="en-GB" sz="3600" dirty="0">
              <a:solidFill>
                <a:srgbClr val="C00000"/>
              </a:solidFill>
            </a:endParaRPr>
          </a:p>
        </p:txBody>
      </p:sp>
      <p:sp>
        <p:nvSpPr>
          <p:cNvPr id="14" name="Αριστερό-δεξί βέλος 13"/>
          <p:cNvSpPr/>
          <p:nvPr/>
        </p:nvSpPr>
        <p:spPr>
          <a:xfrm>
            <a:off x="4129230" y="3416851"/>
            <a:ext cx="1043651" cy="252492"/>
          </a:xfrm>
          <a:prstGeom prst="left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rgbClr val="C00000"/>
                </a:solidFill>
              </a:rPr>
              <a:t>Προνομιακό Ερμηνευτικό Εργαλείο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15720" y="5381122"/>
            <a:ext cx="60756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Η λογική συνάρτηση / συσχέτιση εννοιών και φαινομένων, εννοιών ή/και φαινομένων μεταξύ τους, αποτελεί </a:t>
            </a:r>
            <a:r>
              <a:rPr lang="el-GR" sz="2000" dirty="0" smtClean="0">
                <a:solidFill>
                  <a:srgbClr val="C00000"/>
                </a:solidFill>
              </a:rPr>
              <a:t>θεωρία</a:t>
            </a:r>
          </a:p>
        </p:txBody>
      </p:sp>
    </p:spTree>
    <p:extLst>
      <p:ext uri="{BB962C8B-B14F-4D97-AF65-F5344CB8AC3E}">
        <p14:creationId xmlns:p14="http://schemas.microsoft.com/office/powerpoint/2010/main" val="103260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1331118" y="998935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2136808" y="189310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ΜΕΘΟΔΟΙ </a:t>
            </a:r>
            <a:r>
              <a:rPr lang="en-GB" altLang="el-GR" sz="2400" kern="0" dirty="0">
                <a:solidFill>
                  <a:srgbClr val="009999"/>
                </a:solidFill>
                <a:latin typeface="+mn-lt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+mn-lt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+mn-lt"/>
              </a:rPr>
              <a:t>		</a:t>
            </a:r>
            <a:r>
              <a:rPr lang="en-US" altLang="el-GR" sz="1800" kern="0" dirty="0">
                <a:solidFill>
                  <a:srgbClr val="009999"/>
                </a:solidFill>
                <a:latin typeface="+mn-lt"/>
              </a:rPr>
              <a:t>7</a:t>
            </a:r>
            <a:r>
              <a:rPr lang="el-GR" altLang="el-GR" sz="1800" kern="0" dirty="0" smtClean="0">
                <a:solidFill>
                  <a:srgbClr val="009999"/>
                </a:solidFill>
                <a:latin typeface="+mn-lt"/>
              </a:rPr>
              <a:t>/10/202</a:t>
            </a:r>
            <a:r>
              <a:rPr lang="en-US" altLang="el-GR" sz="1800" kern="0" dirty="0" smtClean="0">
                <a:solidFill>
                  <a:srgbClr val="009999"/>
                </a:solidFill>
                <a:latin typeface="+mn-lt"/>
              </a:rPr>
              <a:t>5</a:t>
            </a:r>
            <a:r>
              <a:rPr lang="en-GB" altLang="el-GR" sz="3300" kern="0" dirty="0">
                <a:solidFill>
                  <a:srgbClr val="000000"/>
                </a:solidFill>
                <a:latin typeface="+mn-lt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+mn-lt"/>
              </a:rPr>
            </a:br>
            <a:endParaRPr lang="en-GB" altLang="el-GR" sz="3300" kern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91400" y="5105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765633" y="51493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393440" y="1201984"/>
            <a:ext cx="575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l-GR" sz="2400" dirty="0" smtClean="0">
                <a:solidFill>
                  <a:srgbClr val="C00000"/>
                </a:solidFill>
              </a:rPr>
              <a:t>Προνομιακό Ερμηνευτικό Εργαλείο</a:t>
            </a:r>
            <a:endParaRPr lang="en-GB" sz="2400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53198" y="1808560"/>
            <a:ext cx="6075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Η </a:t>
            </a:r>
            <a:r>
              <a:rPr lang="el-GR" sz="2000" dirty="0" smtClean="0">
                <a:solidFill>
                  <a:srgbClr val="002060"/>
                </a:solidFill>
              </a:rPr>
              <a:t>ΘΕΩΡΙΑ</a:t>
            </a:r>
            <a:r>
              <a:rPr lang="el-GR" sz="2000" dirty="0" smtClean="0">
                <a:solidFill>
                  <a:schemeClr val="tx2">
                    <a:lumMod val="50000"/>
                  </a:schemeClr>
                </a:solidFill>
              </a:rPr>
              <a:t> ΤΗΣ ΕΛΕΥΘΕΡΗΣ ΑΓΟΡΑΣ</a:t>
            </a:r>
            <a:endParaRPr lang="el-GR" sz="2000" dirty="0" smtClean="0">
              <a:solidFill>
                <a:srgbClr val="C00000"/>
              </a:solidFill>
            </a:endParaRPr>
          </a:p>
        </p:txBody>
      </p:sp>
      <p:graphicFrame>
        <p:nvGraphicFramePr>
          <p:cNvPr id="3" name="Πίνακας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6144204"/>
              </p:ext>
            </p:extLst>
          </p:nvPr>
        </p:nvGraphicFramePr>
        <p:xfrm>
          <a:off x="904874" y="2844749"/>
          <a:ext cx="6833182" cy="31151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7652">
                  <a:extLst>
                    <a:ext uri="{9D8B030D-6E8A-4147-A177-3AD203B41FA5}">
                      <a16:colId xmlns:a16="http://schemas.microsoft.com/office/drawing/2014/main" val="4288575290"/>
                    </a:ext>
                  </a:extLst>
                </a:gridCol>
                <a:gridCol w="2775530">
                  <a:extLst>
                    <a:ext uri="{9D8B030D-6E8A-4147-A177-3AD203B41FA5}">
                      <a16:colId xmlns:a16="http://schemas.microsoft.com/office/drawing/2014/main" val="3152111129"/>
                    </a:ext>
                  </a:extLst>
                </a:gridCol>
              </a:tblGrid>
              <a:tr h="34144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939093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Προσφορά</a:t>
                      </a:r>
                      <a:r>
                        <a:rPr lang="el-GR" sz="2000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3998817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Ζήτηση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5996664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Πώληση</a:t>
                      </a:r>
                      <a:r>
                        <a:rPr lang="el-GR" sz="2000" baseline="0" dirty="0" smtClean="0">
                          <a:solidFill>
                            <a:srgbClr val="002060"/>
                          </a:solidFill>
                        </a:rPr>
                        <a:t> (προϊόντος / υπηρεσίας)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7096490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Αγορά (προϊόντος / υπηρεσίας)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9247442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Αξία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2577584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Τιμή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2109158"/>
                  </a:ext>
                </a:extLst>
              </a:tr>
              <a:tr h="341441">
                <a:tc>
                  <a:txBody>
                    <a:bodyPr/>
                    <a:lstStyle/>
                    <a:p>
                      <a:r>
                        <a:rPr lang="el-GR" sz="2000" dirty="0" smtClean="0">
                          <a:solidFill>
                            <a:srgbClr val="002060"/>
                          </a:solidFill>
                        </a:rPr>
                        <a:t>ΘΕΩΡΙΑ</a:t>
                      </a:r>
                      <a:endParaRPr lang="en-GB" sz="2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2635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928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5684</TotalTime>
  <Words>347</Words>
  <Application>Microsoft Office PowerPoint</Application>
  <PresentationFormat>Προβολή στην οθόνη (4:3)</PresentationFormat>
  <Paragraphs>74</Paragraphs>
  <Slides>11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11</vt:i4>
      </vt:variant>
    </vt:vector>
  </HeadingPairs>
  <TitlesOfParts>
    <vt:vector size="16" baseType="lpstr">
      <vt:lpstr>Arial</vt:lpstr>
      <vt:lpstr>Calibri</vt:lpstr>
      <vt:lpstr>Tahoma</vt:lpstr>
      <vt:lpstr>Wingdings</vt:lpstr>
      <vt:lpstr>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Windows User</dc:creator>
  <cp:lastModifiedBy>Admin</cp:lastModifiedBy>
  <cp:revision>218</cp:revision>
  <dcterms:created xsi:type="dcterms:W3CDTF">2019-10-22T17:48:12Z</dcterms:created>
  <dcterms:modified xsi:type="dcterms:W3CDTF">2025-10-13T20:29:09Z</dcterms:modified>
</cp:coreProperties>
</file>