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66" r:id="rId6"/>
    <p:sldId id="267" r:id="rId7"/>
    <p:sldId id="261" r:id="rId8"/>
    <p:sldId id="257" r:id="rId9"/>
    <p:sldId id="258" r:id="rId10"/>
    <p:sldId id="259" r:id="rId11"/>
    <p:sldId id="260" r:id="rId12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41148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145006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40082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896488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12701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9694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45542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373974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02002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072256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21527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732077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1"/>
          <a:stretch/>
        </p:blipFill>
        <p:spPr>
          <a:xfrm>
            <a:off x="2855118" y="1808560"/>
            <a:ext cx="7620000" cy="4191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68996" y="1140949"/>
            <a:ext cx="6706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Συναρτησιακές και </a:t>
            </a:r>
            <a:r>
              <a:rPr kumimoji="0" lang="el-GR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Αιτιακές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Σχέσεις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95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314325"/>
            <a:ext cx="5715000" cy="622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20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7"/>
            <a:ext cx="8171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Συναρτησιακή μη αιτιακή σχέση και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Αιτιακή (συναρτησιακή) σχέση</a:t>
            </a:r>
            <a:endParaRPr kumimoji="0" lang="el-GR" sz="3200" b="0" i="1" u="none" strike="noStrike" kern="1200" cap="none" spc="0" normalizeH="0" baseline="0" noProof="0" dirty="0">
              <a:ln>
                <a:noFill/>
              </a:ln>
              <a:solidFill>
                <a:srgbClr val="00E4A8">
                  <a:lumMod val="50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25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1/2025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026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Οβάλ 1">
            <a:extLst>
              <a:ext uri="{FF2B5EF4-FFF2-40B4-BE49-F238E27FC236}">
                <a16:creationId xmlns:a16="http://schemas.microsoft.com/office/drawing/2014/main" id="{61BF618F-2285-49B3-ABD9-B220D087919F}"/>
              </a:ext>
            </a:extLst>
          </p:cNvPr>
          <p:cNvSpPr/>
          <p:nvPr/>
        </p:nvSpPr>
        <p:spPr>
          <a:xfrm>
            <a:off x="3660809" y="2202427"/>
            <a:ext cx="4735939" cy="4168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434DC0-9CC4-40DE-9713-1768000BCB21}"/>
              </a:ext>
            </a:extLst>
          </p:cNvPr>
          <p:cNvSpPr txBox="1"/>
          <p:nvPr/>
        </p:nvSpPr>
        <p:spPr>
          <a:xfrm>
            <a:off x="5128403" y="5295329"/>
            <a:ext cx="21130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Συναρτησιακή σχέση</a:t>
            </a:r>
          </a:p>
        </p:txBody>
      </p:sp>
      <p:sp>
        <p:nvSpPr>
          <p:cNvPr id="6" name="Οβάλ 5">
            <a:extLst>
              <a:ext uri="{FF2B5EF4-FFF2-40B4-BE49-F238E27FC236}">
                <a16:creationId xmlns:a16="http://schemas.microsoft.com/office/drawing/2014/main" id="{06A1BB67-ABFF-492C-9B74-3991F4DE3AD2}"/>
              </a:ext>
            </a:extLst>
          </p:cNvPr>
          <p:cNvSpPr/>
          <p:nvPr/>
        </p:nvSpPr>
        <p:spPr>
          <a:xfrm>
            <a:off x="3952569" y="3116826"/>
            <a:ext cx="4070554" cy="1602658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581B50-F5F6-4687-A245-45C78EC16C52}"/>
              </a:ext>
            </a:extLst>
          </p:cNvPr>
          <p:cNvSpPr txBox="1"/>
          <p:nvPr/>
        </p:nvSpPr>
        <p:spPr>
          <a:xfrm>
            <a:off x="5329274" y="4286865"/>
            <a:ext cx="15531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Αιτιακή σχέση</a:t>
            </a:r>
          </a:p>
        </p:txBody>
      </p:sp>
      <p:sp>
        <p:nvSpPr>
          <p:cNvPr id="9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kumimoji="0" lang="en-US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25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1/2025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850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2014855"/>
            <a:ext cx="873356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Sublata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causa 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tollitur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effectus</a:t>
            </a: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Subita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causa,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fellitur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offectue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(</a:t>
            </a:r>
            <a:r>
              <a:rPr kumimoji="0" lang="el-GR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Αρθείσης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της αιτίας, αίρεται το αποτέλεσμα)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Correlation is not causation</a:t>
            </a:r>
          </a:p>
          <a:p>
            <a:pPr marL="625475" marR="0" lvl="0" indent="-625475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Comparaison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</a:t>
            </a:r>
            <a:r>
              <a:rPr kumimoji="0" 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n’est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pas raison</a:t>
            </a:r>
          </a:p>
          <a:p>
            <a:pPr marL="625475" marR="0" lvl="0" indent="-625475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48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25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1/2025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446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8"/>
            <a:ext cx="81716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Στις θετικές επιστήμες οι συναρτησιακές σχέσεις τείνουν να είναι και </a:t>
            </a:r>
            <a:r>
              <a:rPr kumimoji="0" lang="el-GR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αιτιακές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Το ίδιο δεν συμβαίνει στα κοινωνικά και ανθρωπιστικά γνωστικά αντικείμενα</a:t>
            </a:r>
            <a:endParaRPr kumimoji="0" lang="el-GR" sz="3200" b="0" i="1" u="none" strike="noStrike" kern="1200" cap="none" spc="0" normalizeH="0" baseline="0" noProof="0" dirty="0">
              <a:ln>
                <a:noFill/>
              </a:ln>
              <a:solidFill>
                <a:srgbClr val="00E4A8">
                  <a:lumMod val="50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8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25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1/2025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1738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8"/>
            <a:ext cx="817164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Εξαρτημένη και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Ανεξάρτητη μεταβλητή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1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Μονόδρομη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και Αμφίδρομη </a:t>
            </a:r>
            <a:r>
              <a:rPr kumimoji="0" lang="el-GR" sz="2800" b="0" i="0" u="none" strike="noStrike" kern="1200" cap="none" spc="0" normalizeH="0" baseline="0" noProof="0" dirty="0" err="1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επικαθοριστικότητα</a:t>
            </a: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25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kumimoji="0" lang="en-GB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</a:t>
            </a:r>
            <a:r>
              <a:rPr kumimoji="0" lang="el-GR" altLang="el-GR" sz="18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1/2025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2225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‘Πρόωρη σχολική εγκατάλειψη (ΠΣΕ)’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εκπαιδευτικές διαδικασίες / παιδαγωγικές μέθοδοι [α]</a:t>
            </a: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άρρητο περιεχόμενο / πολιτισμικά συγκείμενα / ιδεολογικό αναπαραγωγή μέσω της εκπαίδευσης [β]</a:t>
            </a: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χάσμα ανάμεσα στο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ιδεολογικο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-πολιτισμικό κεφάλαιο του εξωσχολικού περιβάλλοντος (οικογένεια, πολλαπλότητα πηγών πληροφόρησης) και αυτού που προωθεί το σχολείο [γ]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25/11/2025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042337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‘Πρόωρη σχολική εγκατάλειψη (ΠΣΕ)’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εκπαιδευτικό σύστημα / γραφειοκρατία [δ]</a:t>
            </a: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οργανωτική επάρκεια συγκεκριμένων σχολείων [ε]</a:t>
            </a: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ρόλος του σχολικού συστήματος στην επαγγελματική διαλογή / επιλογή [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στ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]</a:t>
            </a: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αναπαραγωγή κοινωνικών ανισοτήτων [ζ]</a:t>
            </a: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άρνηση / αντίσταση / απόρριψη του εκπαιδευτικού συστήματος [η]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25/11/2025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20753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α] εκπαιδευτικές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διαδικασίες / παιδαγωγικές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μέθοδοι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β] άρρητο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περιεχόμενο / πολιτισμικά συγκείμενα / ιδεολογικό αναπαραγωγή μέσω της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εκπαίδευσης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γ] χάσμα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ανάμεσα στο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ιδεολογικο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-πολιτισμικό κεφάλαιο του εξωσχολικού περιβάλλοντος (οικογένεια, πολλαπλότητα πηγών πληροφόρησης) και αυτού που προωθεί το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σχολείο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δ] εκπαιδευτικό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σύστημα /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γραφειοκρατία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ε] οργανωτική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επάρκεια συγκεκριμένων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σχολείων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στ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] ρόλος του σχολικού συστήματος στην επαγγελματική διαλογή / επιλογή</a:t>
            </a: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[ζ] αναπαραγωγή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κοινωνικών</a:t>
            </a:r>
            <a:r>
              <a:rPr lang="en-US" sz="2400" dirty="0" smtClean="0">
                <a:solidFill>
                  <a:srgbClr val="3333CC"/>
                </a:solidFill>
                <a:latin typeface="Tahoma"/>
              </a:rPr>
              <a:t>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ανισοτήτων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53657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[η] </a:t>
            </a:r>
            <a:r>
              <a:rPr lang="el-GR" sz="2400" dirty="0" smtClean="0">
                <a:solidFill>
                  <a:srgbClr val="3333CC"/>
                </a:solidFill>
                <a:latin typeface="Tahoma"/>
              </a:rPr>
              <a:t>άρνηση 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/ αντίσταση / απόρριψη του εκπαιδευτικού συστήματος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25/11/2025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80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‘Πρόωρη σχολική εγκατάλειψη (ΠΣΕ)’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[β, γ, δ] κυρίαρχη προσέγγιση δεκαετιών ‘60, ’70</a:t>
            </a:r>
          </a:p>
          <a:p>
            <a:pPr marL="1520825" indent="-536575" defTabSz="536575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1520825" indent="-536575" defTabSz="536575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[α, ε,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στ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, ζ] κυρίαρχη προσέγγιση δεκαετίας ’90</a:t>
            </a:r>
          </a:p>
          <a:p>
            <a:pPr marL="1520825" indent="-536575" defTabSz="536575">
              <a:defRPr/>
            </a:pPr>
            <a:endParaRPr lang="el-GR" sz="2400">
              <a:solidFill>
                <a:srgbClr val="3333CC"/>
              </a:solidFill>
              <a:latin typeface="Tahoma"/>
            </a:endParaRPr>
          </a:p>
          <a:p>
            <a:pPr marL="1520825" indent="-536575" defTabSz="536575">
              <a:defRPr/>
            </a:pPr>
            <a:r>
              <a:rPr lang="el-GR" sz="2400">
                <a:solidFill>
                  <a:srgbClr val="3333CC"/>
                </a:solidFill>
                <a:latin typeface="Tahoma"/>
              </a:rPr>
              <a:t>[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η] μεταξύ άλλων, επίκαιρη προσέγγιση σήμερα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</a:t>
            </a:r>
            <a:r>
              <a:rPr lang="en-US" altLang="el-GR" sz="2400" kern="0" dirty="0">
                <a:solidFill>
                  <a:srgbClr val="009999"/>
                </a:solidFill>
                <a:latin typeface="Tahoma"/>
              </a:rPr>
              <a:t>E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25/</a:t>
            </a:r>
            <a:r>
              <a:rPr lang="en-US" altLang="el-GR" sz="1800" kern="0" dirty="0" smtClean="0">
                <a:solidFill>
                  <a:srgbClr val="009999"/>
                </a:solidFill>
                <a:latin typeface="Tahoma"/>
              </a:rPr>
              <a:t>1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1/2025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31159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455</Words>
  <Application>Microsoft Office PowerPoint</Application>
  <PresentationFormat>Ευρεία οθόνη</PresentationFormat>
  <Paragraphs>76</Paragraphs>
  <Slides>11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11</vt:i4>
      </vt:variant>
    </vt:vector>
  </HeadingPairs>
  <TitlesOfParts>
    <vt:vector size="15" baseType="lpstr">
      <vt:lpstr>Arial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5</cp:revision>
  <dcterms:created xsi:type="dcterms:W3CDTF">2025-11-25T14:47:42Z</dcterms:created>
  <dcterms:modified xsi:type="dcterms:W3CDTF">2025-11-25T15:37:50Z</dcterms:modified>
</cp:coreProperties>
</file>