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433" r:id="rId2"/>
    <p:sldId id="387" r:id="rId3"/>
    <p:sldId id="388" r:id="rId4"/>
    <p:sldId id="390" r:id="rId5"/>
    <p:sldId id="392" r:id="rId6"/>
    <p:sldId id="391" r:id="rId7"/>
    <p:sldId id="393" r:id="rId8"/>
    <p:sldId id="41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  <p:cmAuthor id="2" name="Admin" initials="A" lastIdx="3" clrIdx="1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6154" autoAdjust="0"/>
  </p:normalViewPr>
  <p:slideViewPr>
    <p:cSldViewPr snapToGrid="0">
      <p:cViewPr varScale="1">
        <p:scale>
          <a:sx n="80" d="100"/>
          <a:sy n="80" d="100"/>
        </p:scale>
        <p:origin x="1344" y="62"/>
      </p:cViewPr>
      <p:guideLst/>
    </p:cSldViewPr>
  </p:slideViewPr>
  <p:outlineViewPr>
    <p:cViewPr>
      <p:scale>
        <a:sx n="33" d="100"/>
        <a:sy n="33" d="100"/>
      </p:scale>
      <p:origin x="0" y="-33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88527-A5EE-425F-9CFC-0A29E39357CA}" type="datetimeFigureOut">
              <a:rPr lang="el-GR" smtClean="0"/>
              <a:t>17/2/2026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4CDD7-9A80-4563-8A55-94F1DC81C72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5107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2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809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90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560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8195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2744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38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5836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2860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57013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690193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5587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2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1" y="1098552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9" y="1520827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6" y="1520827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2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2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4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9" y="214314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959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Θεματικές Μαθήματος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(ι)</a:t>
            </a:r>
            <a:r>
              <a:rPr lang="el-GR" sz="3600" dirty="0">
                <a:solidFill>
                  <a:srgbClr val="3333CC"/>
                </a:solidFill>
              </a:rPr>
              <a:t> Συνιστώσες ‘θεωρίας της γνώσης’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 smtClean="0">
                <a:solidFill>
                  <a:srgbClr val="3333CC"/>
                </a:solidFill>
              </a:rPr>
              <a:t>(</a:t>
            </a:r>
            <a:r>
              <a:rPr lang="el-GR" sz="2800" dirty="0" err="1">
                <a:solidFill>
                  <a:srgbClr val="3333CC"/>
                </a:solidFill>
              </a:rPr>
              <a:t>ιιι</a:t>
            </a:r>
            <a:r>
              <a:rPr lang="el-GR" sz="2800" dirty="0">
                <a:solidFill>
                  <a:srgbClr val="3333CC"/>
                </a:solidFill>
              </a:rPr>
              <a:t>) </a:t>
            </a:r>
            <a:r>
              <a:rPr lang="el-GR" sz="3600" dirty="0">
                <a:solidFill>
                  <a:srgbClr val="3333CC"/>
                </a:solidFill>
              </a:rPr>
              <a:t>Στάδια ερευνητικών εγχειρημάτων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  <a:r>
              <a:rPr lang="el-GR" sz="2400" dirty="0">
                <a:solidFill>
                  <a:srgbClr val="3333CC"/>
                </a:solidFill>
              </a:rPr>
              <a:t>(για ασφαλή πλοήγηση και αποφυγή σκοπέλων)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574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‘Θεωρίας της Γνώσης’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3333CC"/>
                </a:solidFill>
              </a:rPr>
              <a:t>Επιστημολογία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r>
              <a:rPr lang="el-GR" sz="3600" dirty="0">
                <a:solidFill>
                  <a:srgbClr val="3333CC"/>
                </a:solidFill>
              </a:rPr>
              <a:t>Μεθοδολογία</a:t>
            </a:r>
            <a:r>
              <a:rPr lang="el-GR" sz="2800" dirty="0">
                <a:solidFill>
                  <a:srgbClr val="3333CC"/>
                </a:solidFill>
              </a:rPr>
              <a:t>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87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το αυτό καθ’ εαυτό,</a:t>
            </a:r>
          </a:p>
          <a:p>
            <a:pPr marL="717550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το (απαραίτητα) </a:t>
            </a:r>
            <a:r>
              <a:rPr lang="el-GR" sz="3600" b="1" dirty="0" err="1">
                <a:solidFill>
                  <a:srgbClr val="3333CC"/>
                </a:solidFill>
              </a:rPr>
              <a:t>προϋπόθετο</a:t>
            </a:r>
            <a:r>
              <a:rPr lang="el-GR" sz="3600" dirty="0">
                <a:solidFill>
                  <a:srgbClr val="3333CC"/>
                </a:solidFill>
              </a:rPr>
              <a:t> της γνώσης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π.χ. η ύπαρξη της ύλης, η σχάση υποκειμένου – αντικειμένου, οι δύο καντιανές κατηγορίες χώρου και χρόνου, η τελεολογία της εργασίας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840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Επιστημολογία: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το </a:t>
            </a:r>
            <a:r>
              <a:rPr lang="el-GR" sz="3600" b="1" dirty="0">
                <a:solidFill>
                  <a:srgbClr val="3333CC"/>
                </a:solidFill>
              </a:rPr>
              <a:t>τι</a:t>
            </a:r>
            <a:r>
              <a:rPr lang="el-GR" sz="3600" dirty="0">
                <a:solidFill>
                  <a:srgbClr val="3333CC"/>
                </a:solidFill>
              </a:rPr>
              <a:t> μπορούμε να γνωρίζουμε</a:t>
            </a:r>
            <a:endParaRPr lang="en-US" sz="36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endParaRPr lang="en-US" sz="3600" b="1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</a:rPr>
              <a:t>(κατά τον </a:t>
            </a:r>
            <a:r>
              <a:rPr lang="en-US" sz="2400" dirty="0">
                <a:solidFill>
                  <a:srgbClr val="3333CC"/>
                </a:solidFill>
              </a:rPr>
              <a:t>Karl Popper, </a:t>
            </a:r>
            <a:r>
              <a:rPr lang="el-GR" sz="2400" dirty="0">
                <a:solidFill>
                  <a:srgbClr val="3333CC"/>
                </a:solidFill>
              </a:rPr>
              <a:t>ό,τι μπορεί, κάπως - κάποτε, να διαψευσθεί)</a:t>
            </a:r>
          </a:p>
          <a:p>
            <a:pPr marL="625475" indent="-625475" defTabSz="685800">
              <a:defRPr/>
            </a:pPr>
            <a:r>
              <a:rPr lang="en-US" sz="2800" dirty="0">
                <a:solidFill>
                  <a:srgbClr val="3333CC"/>
                </a:solidFill>
              </a:rPr>
              <a:t>				</a:t>
            </a: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57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Μεθοδολογία:</a:t>
            </a: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			το </a:t>
            </a:r>
            <a:r>
              <a:rPr lang="el-GR" sz="3600" b="1" dirty="0">
                <a:solidFill>
                  <a:srgbClr val="3333CC"/>
                </a:solidFill>
              </a:rPr>
              <a:t>πως</a:t>
            </a:r>
            <a:r>
              <a:rPr lang="el-GR" sz="3600" dirty="0">
                <a:solidFill>
                  <a:srgbClr val="3333CC"/>
                </a:solidFill>
              </a:rPr>
              <a:t> της έρευνας, η λογική 				ανάπτυξη και κατάληξή της	</a:t>
            </a: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453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chemeClr val="accent5">
                  <a:lumMod val="25000"/>
                </a:schemeClr>
              </a:solidFill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</a:rPr>
              <a:t>Οντολογία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3333CC"/>
                </a:solidFill>
              </a:rPr>
              <a:t>Επιστημολογία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</a:t>
            </a:r>
            <a:r>
              <a:rPr lang="el-GR" sz="3600" dirty="0">
                <a:solidFill>
                  <a:srgbClr val="3333CC"/>
                </a:solidFill>
              </a:rPr>
              <a:t>Μεθοδολογία</a:t>
            </a:r>
            <a:r>
              <a:rPr lang="el-GR" sz="2800" dirty="0">
                <a:solidFill>
                  <a:srgbClr val="3333CC"/>
                </a:solidFill>
              </a:rPr>
              <a:t>		</a:t>
            </a:r>
            <a:r>
              <a:rPr lang="el-GR" sz="3200" dirty="0">
                <a:solidFill>
                  <a:srgbClr val="3333CC"/>
                </a:solidFill>
              </a:rPr>
              <a:t>Μεθοδολογία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r>
              <a:rPr lang="el-GR" sz="3600" dirty="0">
                <a:solidFill>
                  <a:srgbClr val="FF0000"/>
                </a:solidFill>
              </a:rPr>
              <a:t>Μέθοδοι / Βήματα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						</a:t>
            </a:r>
            <a:r>
              <a:rPr lang="el-GR" sz="3200" dirty="0">
                <a:solidFill>
                  <a:srgbClr val="3333CC"/>
                </a:solidFill>
              </a:rPr>
              <a:t>Τεχνικές / Εργαλεία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393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014854"/>
            <a:ext cx="873356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Συνιστώσες της Θεωρίας της Γνώσης</a:t>
            </a: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3333CC"/>
              </a:solidFill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</a:rPr>
              <a:t>Όπου</a:t>
            </a:r>
            <a:r>
              <a:rPr lang="el-GR" sz="3600" dirty="0">
                <a:solidFill>
                  <a:srgbClr val="3333CC"/>
                </a:solidFill>
              </a:rPr>
              <a:t>:</a:t>
            </a:r>
            <a:r>
              <a:rPr lang="el-GR" sz="2800" dirty="0">
                <a:solidFill>
                  <a:srgbClr val="3333CC"/>
                </a:solidFill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200" dirty="0">
                <a:solidFill>
                  <a:srgbClr val="3333CC"/>
                </a:solidFill>
              </a:rPr>
              <a:t>Μεθοδολογία – η λογική της έρευνας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</a:t>
            </a:r>
            <a:r>
              <a:rPr lang="el-GR" sz="3600" dirty="0">
                <a:solidFill>
                  <a:srgbClr val="FF0000"/>
                </a:solidFill>
              </a:rPr>
              <a:t>Μέθοδοι – τα στάδια / βήματα της έρευνας</a:t>
            </a: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</a:rPr>
              <a:t>		</a:t>
            </a:r>
            <a:r>
              <a:rPr lang="el-GR" sz="3200" dirty="0">
                <a:solidFill>
                  <a:srgbClr val="3333CC"/>
                </a:solidFill>
              </a:rPr>
              <a:t>Τεχνικές / Εργαλεία – στατιστικά εργαλεία, </a:t>
            </a:r>
            <a:r>
              <a:rPr lang="en-US" sz="3200" dirty="0">
                <a:solidFill>
                  <a:srgbClr val="3333CC"/>
                </a:solidFill>
              </a:rPr>
              <a:t>SPSS </a:t>
            </a:r>
            <a:r>
              <a:rPr lang="en-US" sz="2400" dirty="0">
                <a:solidFill>
                  <a:srgbClr val="3333CC"/>
                </a:solidFill>
              </a:rPr>
              <a:t>(Statistical Package for Social Sciences</a:t>
            </a:r>
            <a:r>
              <a:rPr lang="el-GR" sz="2400" dirty="0">
                <a:solidFill>
                  <a:srgbClr val="3333CC"/>
                </a:solidFill>
              </a:rPr>
              <a:t>)</a:t>
            </a:r>
            <a:r>
              <a:rPr lang="en-US" sz="3200" dirty="0">
                <a:solidFill>
                  <a:srgbClr val="3333CC"/>
                </a:solidFill>
              </a:rPr>
              <a:t>, GIS </a:t>
            </a:r>
            <a:r>
              <a:rPr lang="en-US" sz="2400" dirty="0">
                <a:solidFill>
                  <a:srgbClr val="3333CC"/>
                </a:solidFill>
              </a:rPr>
              <a:t>(</a:t>
            </a:r>
            <a:r>
              <a:rPr lang="el-GR" sz="2400" dirty="0">
                <a:solidFill>
                  <a:srgbClr val="3333CC"/>
                </a:solidFill>
              </a:rPr>
              <a:t>Συστήματα Γεωγραφικών Πληροφοριών)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1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2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6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55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382" y="2014854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noProof="0" dirty="0" smtClean="0">
                <a:solidFill>
                  <a:srgbClr val="009999"/>
                </a:solidFill>
                <a:latin typeface="Tahoma"/>
              </a:rPr>
              <a:t>17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2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708" y="2014854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64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6163</TotalTime>
  <Words>377</Words>
  <Application>Microsoft Office PowerPoint</Application>
  <PresentationFormat>Προβολή στην οθόνη (4:3)</PresentationFormat>
  <Paragraphs>70</Paragraphs>
  <Slides>8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8</vt:i4>
      </vt:variant>
    </vt:vector>
  </HeadingPairs>
  <TitlesOfParts>
    <vt:vector size="13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Windows User</dc:creator>
  <cp:lastModifiedBy>Admin</cp:lastModifiedBy>
  <cp:revision>229</cp:revision>
  <dcterms:created xsi:type="dcterms:W3CDTF">2019-10-22T17:48:12Z</dcterms:created>
  <dcterms:modified xsi:type="dcterms:W3CDTF">2026-02-17T18:32:53Z</dcterms:modified>
</cp:coreProperties>
</file>