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66" r:id="rId4"/>
    <p:sldId id="258" r:id="rId5"/>
    <p:sldId id="259" r:id="rId6"/>
    <p:sldId id="260" r:id="rId7"/>
    <p:sldId id="261" r:id="rId8"/>
    <p:sldId id="267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01" autoAdjust="0"/>
    <p:restoredTop sz="94660"/>
  </p:normalViewPr>
  <p:slideViewPr>
    <p:cSldViewPr snapToGrid="0">
      <p:cViewPr varScale="1">
        <p:scale>
          <a:sx n="84" d="100"/>
          <a:sy n="84" d="100"/>
        </p:scale>
        <p:origin x="523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" y="2438405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51435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013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51435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013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51435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013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51435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013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51435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51435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51435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91342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994510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75" indent="0">
              <a:buNone/>
              <a:defRPr sz="1013"/>
            </a:lvl2pPr>
            <a:lvl3pPr marL="514350" indent="0">
              <a:buNone/>
              <a:defRPr sz="900"/>
            </a:lvl3pPr>
            <a:lvl4pPr marL="771525" indent="0">
              <a:buNone/>
              <a:defRPr sz="788"/>
            </a:lvl4pPr>
            <a:lvl5pPr marL="1028700" indent="0">
              <a:buNone/>
              <a:defRPr sz="788"/>
            </a:lvl5pPr>
            <a:lvl6pPr marL="1285875" indent="0">
              <a:buNone/>
              <a:defRPr sz="788"/>
            </a:lvl6pPr>
            <a:lvl7pPr marL="1543050" indent="0">
              <a:buNone/>
              <a:defRPr sz="788"/>
            </a:lvl7pPr>
            <a:lvl8pPr marL="1800225" indent="0">
              <a:buNone/>
              <a:defRPr sz="788"/>
            </a:lvl8pPr>
            <a:lvl9pPr marL="2057400" indent="0">
              <a:buNone/>
              <a:defRPr sz="788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3413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38030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258136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144057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275532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/>
          <a:lstStyle>
            <a:lvl1pPr algn="l">
              <a:defRPr sz="1125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648293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125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590414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572352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279150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44549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53841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220591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5458310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4218155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67432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1615561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00882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9707702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642513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43917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5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3" y="1098555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8" y="1520830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9" y="1520830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5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5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4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35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7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788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788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788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836839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ahoma" charset="0"/>
        </a:defRPr>
      </a:lvl5pPr>
      <a:lvl6pPr marL="257175" algn="l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ahoma" charset="0"/>
        </a:defRPr>
      </a:lvl6pPr>
      <a:lvl7pPr marL="514350" algn="l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ahoma" charset="0"/>
        </a:defRPr>
      </a:lvl7pPr>
      <a:lvl8pPr marL="771525" algn="l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ahoma" charset="0"/>
        </a:defRPr>
      </a:lvl8pPr>
      <a:lvl9pPr marL="1028700" algn="l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Tahoma" charset="0"/>
        </a:defRPr>
      </a:lvl9pPr>
    </p:titleStyle>
    <p:bodyStyle>
      <a:lvl1pPr marL="192881" indent="-192881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17910" indent="-16073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1575">
          <a:solidFill>
            <a:schemeClr val="tx1"/>
          </a:solidFill>
          <a:latin typeface="+mn-lt"/>
        </a:defRPr>
      </a:lvl2pPr>
      <a:lvl3pPr marL="642938" indent="-128588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350">
          <a:solidFill>
            <a:schemeClr val="tx1"/>
          </a:solidFill>
          <a:latin typeface="+mn-lt"/>
        </a:defRPr>
      </a:lvl3pPr>
      <a:lvl4pPr marL="900113" indent="-128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125">
          <a:solidFill>
            <a:schemeClr val="tx1"/>
          </a:solidFill>
          <a:latin typeface="+mn-lt"/>
        </a:defRPr>
      </a:lvl4pPr>
      <a:lvl5pPr marL="1157288" indent="-128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125">
          <a:solidFill>
            <a:schemeClr val="tx1"/>
          </a:solidFill>
          <a:latin typeface="+mn-lt"/>
        </a:defRPr>
      </a:lvl5pPr>
      <a:lvl6pPr marL="1414463" indent="-128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125">
          <a:solidFill>
            <a:schemeClr val="tx1"/>
          </a:solidFill>
          <a:latin typeface="+mn-lt"/>
        </a:defRPr>
      </a:lvl6pPr>
      <a:lvl7pPr marL="1671638" indent="-128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125">
          <a:solidFill>
            <a:schemeClr val="tx1"/>
          </a:solidFill>
          <a:latin typeface="+mn-lt"/>
        </a:defRPr>
      </a:lvl7pPr>
      <a:lvl8pPr marL="1928813" indent="-128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125">
          <a:solidFill>
            <a:schemeClr val="tx1"/>
          </a:solidFill>
          <a:latin typeface="+mn-lt"/>
        </a:defRPr>
      </a:lvl8pPr>
      <a:lvl9pPr marL="2185988" indent="-128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125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08749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3665338" y="1606453"/>
            <a:ext cx="4860932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51435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	</a:t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endParaRPr lang="en-GB" altLang="el-GR" sz="2475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67001" y="2318303"/>
            <a:ext cx="6761093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9106" indent="-469106" algn="ctr" defTabSz="514350">
              <a:defRPr/>
            </a:pPr>
            <a:r>
              <a:rPr lang="el-GR" sz="24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Πρωτογενής και Δευτερογενής Έρευνα</a:t>
            </a:r>
          </a:p>
          <a:p>
            <a:pPr marL="469106" indent="-469106" algn="ctr" defTabSz="514350">
              <a:defRPr/>
            </a:pPr>
            <a:endParaRPr lang="el-GR" sz="2700" dirty="0">
              <a:solidFill>
                <a:srgbClr val="3333CC"/>
              </a:solidFill>
              <a:latin typeface="Tahoma"/>
            </a:endParaRPr>
          </a:p>
          <a:p>
            <a:pPr marL="469106" indent="-469106" defTabSz="514350">
              <a:defRPr/>
            </a:pPr>
            <a:r>
              <a:rPr lang="el-GR" sz="2100" dirty="0">
                <a:solidFill>
                  <a:srgbClr val="3333CC"/>
                </a:solidFill>
                <a:latin typeface="Tahoma"/>
              </a:rPr>
              <a:t>Πρωτογενής: Συλλογή δεδομένων ‘από πρώτο χέρι’ - όπως από έρευνες με ερωτηματολόγια, συνεντεύξεις, παρατηρήσεις, πειράματα.</a:t>
            </a:r>
          </a:p>
          <a:p>
            <a:pPr marL="469106" indent="-469106" defTabSz="514350">
              <a:defRPr/>
            </a:pPr>
            <a:endParaRPr lang="el-GR" sz="2100" dirty="0">
              <a:solidFill>
                <a:srgbClr val="3333CC"/>
              </a:solidFill>
              <a:latin typeface="Tahoma"/>
            </a:endParaRPr>
          </a:p>
          <a:p>
            <a:pPr marL="469106" indent="-469106" defTabSz="514350">
              <a:defRPr/>
            </a:pPr>
            <a:r>
              <a:rPr lang="el-GR" sz="2100" dirty="0">
                <a:solidFill>
                  <a:srgbClr val="3333CC"/>
                </a:solidFill>
                <a:latin typeface="Tahoma"/>
              </a:rPr>
              <a:t>Δευτερογενής έρευνα: Αντλεί από </a:t>
            </a:r>
            <a:r>
              <a:rPr lang="el-GR" sz="2100" dirty="0" err="1">
                <a:solidFill>
                  <a:srgbClr val="3333CC"/>
                </a:solidFill>
                <a:latin typeface="Tahoma"/>
              </a:rPr>
              <a:t>προϋπάρχοντα</a:t>
            </a:r>
            <a:r>
              <a:rPr lang="el-GR" sz="2100" dirty="0">
                <a:solidFill>
                  <a:srgbClr val="3333CC"/>
                </a:solidFill>
                <a:latin typeface="Tahoma"/>
              </a:rPr>
              <a:t> δεδομένα που έχουν συλλεχθεί από άλλους – όπως στατιστικά στοιχεία, δημοσιευμένες εργασίες, κείμενα αναφοράς.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4269606" y="999235"/>
            <a:ext cx="5255394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 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1575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4/</a:t>
            </a:r>
            <a:r>
              <a:rPr lang="en-GB" altLang="el-GR" sz="135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1/202</a:t>
            </a:r>
            <a:r>
              <a:rPr lang="en-US" altLang="el-GR" sz="135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2475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  <a:latin typeface="Tahoma"/>
              </a:rPr>
            </a:br>
            <a:endParaRPr lang="en-GB" altLang="el-GR" sz="2475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858819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3665338" y="1606453"/>
            <a:ext cx="4860932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51435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	</a:t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endParaRPr lang="en-GB" altLang="el-GR" sz="2475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67001" y="2318303"/>
            <a:ext cx="67610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9106" indent="-469106" algn="ctr" defTabSz="514350">
              <a:defRPr/>
            </a:pPr>
            <a:r>
              <a:rPr lang="el-GR" sz="24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Πρωτογενής και Δευτερογενής Έρευνα</a:t>
            </a:r>
          </a:p>
          <a:p>
            <a:pPr marL="469106" indent="-469106" algn="ctr" defTabSz="514350">
              <a:defRPr/>
            </a:pPr>
            <a:endParaRPr lang="el-GR" sz="2700" dirty="0">
              <a:solidFill>
                <a:srgbClr val="3333CC"/>
              </a:solidFill>
              <a:latin typeface="Tahoma"/>
            </a:endParaRPr>
          </a:p>
          <a:p>
            <a:pPr marL="469106" indent="-469106" defTabSz="514350">
              <a:defRPr/>
            </a:pPr>
            <a:r>
              <a:rPr lang="el-GR" sz="2100" dirty="0" smtClean="0">
                <a:solidFill>
                  <a:srgbClr val="3333CC"/>
                </a:solidFill>
                <a:latin typeface="Tahoma"/>
              </a:rPr>
              <a:t>Προφανώς,  πρωτογενής</a:t>
            </a:r>
            <a:r>
              <a:rPr lang="en-US" sz="2100" dirty="0" smtClean="0">
                <a:solidFill>
                  <a:srgbClr val="3333CC"/>
                </a:solidFill>
                <a:latin typeface="Tahoma"/>
              </a:rPr>
              <a:t> </a:t>
            </a:r>
            <a:r>
              <a:rPr lang="el-GR" sz="2100" dirty="0" smtClean="0">
                <a:solidFill>
                  <a:srgbClr val="3333CC"/>
                </a:solidFill>
                <a:latin typeface="Tahoma"/>
              </a:rPr>
              <a:t>και δευτερογενής έρευνα αποτελούν διαφορετικές έννοιες, είναι διαφορετικοί ερευνητικοί τύποι. Στην πράξη, όμως, κάθε έρευνα, έστω και αν είναι κυρίως πρωτογενής ή κυρίως δευτερογενής, αναπόφευκτα περιλαμβάνει και στοιχεία του </a:t>
            </a:r>
            <a:r>
              <a:rPr lang="el-GR" sz="2100" dirty="0" err="1" smtClean="0">
                <a:solidFill>
                  <a:srgbClr val="3333CC"/>
                </a:solidFill>
                <a:latin typeface="Tahoma"/>
              </a:rPr>
              <a:t>έτερου</a:t>
            </a:r>
            <a:r>
              <a:rPr lang="el-GR" sz="2100" dirty="0" smtClean="0">
                <a:solidFill>
                  <a:srgbClr val="3333CC"/>
                </a:solidFill>
                <a:latin typeface="Tahoma"/>
              </a:rPr>
              <a:t> τύπου. Είναι αδύνατον να είναι αποκλειστικά το ένα ή το άλλο. Η αξιοποίηση κατά κύριο λόγο πρωτογενούς υλικού, παράγει, στη διαδικασία της έρευνας, και δευτερογενή στοιχεία.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4269606" y="999235"/>
            <a:ext cx="5255394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 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1575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4/</a:t>
            </a:r>
            <a:r>
              <a:rPr lang="en-GB" altLang="el-GR" sz="135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1/202</a:t>
            </a:r>
            <a:r>
              <a:rPr lang="en-US" altLang="el-GR" sz="135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2475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  <a:latin typeface="Tahoma"/>
              </a:rPr>
            </a:br>
            <a:endParaRPr lang="en-GB" altLang="el-GR" sz="2475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67428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3665338" y="1606453"/>
            <a:ext cx="4860932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51435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	</a:t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endParaRPr lang="en-GB" altLang="el-GR" sz="2475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5258" y="1910061"/>
            <a:ext cx="67610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9106" indent="-469106" algn="ctr" defTabSz="514350">
              <a:defRPr/>
            </a:pPr>
            <a:r>
              <a:rPr lang="el-GR" sz="24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Ποσοτική και Ποιοτική Έρευνα</a:t>
            </a:r>
          </a:p>
          <a:p>
            <a:pPr marL="469106" indent="-469106" algn="ctr" defTabSz="514350">
              <a:defRPr/>
            </a:pPr>
            <a:endParaRPr lang="el-GR" sz="2700" dirty="0">
              <a:solidFill>
                <a:srgbClr val="3333CC"/>
              </a:solidFill>
              <a:latin typeface="Tahoma"/>
            </a:endParaRPr>
          </a:p>
          <a:p>
            <a:pPr marL="469106" indent="-469106" defTabSz="514350">
              <a:defRPr/>
            </a:pPr>
            <a:r>
              <a:rPr lang="el-GR" sz="2100" dirty="0">
                <a:solidFill>
                  <a:srgbClr val="3333CC"/>
                </a:solidFill>
                <a:latin typeface="Tahoma"/>
              </a:rPr>
              <a:t>Ποσοτική έρευνα: χρησιμοποιεί αριθμητικά δεδομένα και στατιστικές μεθόδους για να μετρήσει, να </a:t>
            </a:r>
            <a:r>
              <a:rPr lang="el-GR" sz="2100" dirty="0" err="1">
                <a:solidFill>
                  <a:srgbClr val="3333CC"/>
                </a:solidFill>
                <a:latin typeface="Tahoma"/>
              </a:rPr>
              <a:t>ποσοτικοποιήσει</a:t>
            </a:r>
            <a:r>
              <a:rPr lang="el-GR" sz="2100" dirty="0">
                <a:solidFill>
                  <a:srgbClr val="3333CC"/>
                </a:solidFill>
                <a:latin typeface="Tahoma"/>
              </a:rPr>
              <a:t> φαινόμενα και να ανακαλύψει σχέσεις τους</a:t>
            </a:r>
            <a:r>
              <a:rPr lang="en-US" sz="2100" dirty="0">
                <a:solidFill>
                  <a:srgbClr val="3333CC"/>
                </a:solidFill>
                <a:latin typeface="Tahoma"/>
              </a:rPr>
              <a:t>.</a:t>
            </a:r>
          </a:p>
          <a:p>
            <a:pPr marL="469106" indent="-469106" defTabSz="514350">
              <a:defRPr/>
            </a:pPr>
            <a:endParaRPr lang="el-GR" sz="2100" dirty="0">
              <a:solidFill>
                <a:srgbClr val="3333CC"/>
              </a:solidFill>
              <a:latin typeface="Tahoma"/>
            </a:endParaRPr>
          </a:p>
          <a:p>
            <a:pPr marL="469106" indent="-469106" defTabSz="514350">
              <a:defRPr/>
            </a:pPr>
            <a:r>
              <a:rPr lang="el-GR" sz="2100" dirty="0">
                <a:solidFill>
                  <a:srgbClr val="3333CC"/>
                </a:solidFill>
                <a:latin typeface="Tahoma"/>
              </a:rPr>
              <a:t>Ποιοτική έρευνα: στοχεύει στην σε βάθος κατανόηση, διερευνώντας συναισθήματα, απόψεις και εμπειρίες με τη συλλογή μη αριθμητικών, περιγραφικών δεδομένων μέσω συνεντεύξεων και παρατήρησης</a:t>
            </a:r>
            <a:r>
              <a:rPr lang="en-US" sz="2100" dirty="0">
                <a:solidFill>
                  <a:srgbClr val="3333CC"/>
                </a:solidFill>
                <a:latin typeface="Tahoma"/>
              </a:rPr>
              <a:t>.</a:t>
            </a:r>
            <a:endParaRPr lang="el-GR" sz="21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4269606" y="999235"/>
            <a:ext cx="5255394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 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1575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4/</a:t>
            </a:r>
            <a:r>
              <a:rPr lang="en-GB" altLang="el-GR" sz="135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1/202</a:t>
            </a:r>
            <a:r>
              <a:rPr lang="en-US" altLang="el-GR" sz="135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2475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  <a:latin typeface="Tahoma"/>
              </a:rPr>
            </a:br>
            <a:endParaRPr lang="en-GB" altLang="el-GR" sz="2475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80144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3665338" y="1606453"/>
            <a:ext cx="4860932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51435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	</a:t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endParaRPr lang="en-GB" altLang="el-GR" sz="2475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67001" y="2318304"/>
            <a:ext cx="676109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9106" indent="-469106" algn="just" defTabSz="514350">
              <a:defRPr/>
            </a:pPr>
            <a:r>
              <a:rPr lang="el-GR" dirty="0">
                <a:solidFill>
                  <a:srgbClr val="3333CC"/>
                </a:solidFill>
                <a:latin typeface="Tahoma"/>
              </a:rPr>
              <a:t>Από ΑΙ </a:t>
            </a:r>
            <a:r>
              <a:rPr lang="en-US" dirty="0">
                <a:solidFill>
                  <a:srgbClr val="3333CC"/>
                </a:solidFill>
                <a:latin typeface="Tahoma"/>
              </a:rPr>
              <a:t>Overview</a:t>
            </a:r>
            <a:endParaRPr lang="el-GR" dirty="0">
              <a:solidFill>
                <a:srgbClr val="3333CC"/>
              </a:solidFill>
              <a:latin typeface="Tahoma"/>
            </a:endParaRPr>
          </a:p>
          <a:p>
            <a:pPr marL="469106" indent="-469106" algn="just" defTabSz="514350">
              <a:defRPr/>
            </a:pPr>
            <a:endParaRPr lang="el-GR" dirty="0">
              <a:solidFill>
                <a:srgbClr val="3333CC"/>
              </a:solidFill>
              <a:latin typeface="Tahoma"/>
            </a:endParaRP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Η ποσοτική έρευνα χρησιμοποιεί αριθμητικά δεδομένα και στατιστικές μεθόδους για να μετρήσει, να </a:t>
            </a:r>
            <a:r>
              <a:rPr lang="el-GR" dirty="0" err="1">
                <a:solidFill>
                  <a:srgbClr val="000000"/>
                </a:solidFill>
                <a:latin typeface="Tahoma"/>
              </a:rPr>
              <a:t>ποσοτικοποιήσει</a:t>
            </a:r>
            <a:r>
              <a:rPr lang="el-GR" dirty="0">
                <a:solidFill>
                  <a:srgbClr val="000000"/>
                </a:solidFill>
                <a:latin typeface="Tahoma"/>
              </a:rPr>
              <a:t> φαινόμενα και να ανακαλύψει σχέσεις, συνήθως με μεγάλα, αντιπροσωπευτικά δείγματα. Αντίθετα, η ποιοτική έρευνα επικεντρώνεται στην εις βάθος κατανόηση, διερευνώντας συναισθήματα, απόψεις και εμπειρίες με τη συλλογή μη αριθμητικών, περιγραφικών δεδομένων μέσω συνεντεύξεων και παρατήρησης, σε μικρότερα δείγματα. Η επιλογή της μεθόδου εξαρτάται από τον σκοπό της έρευνας. 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4269606" y="999235"/>
            <a:ext cx="5255394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 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1575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4/</a:t>
            </a:r>
            <a:r>
              <a:rPr lang="en-GB" altLang="el-GR" sz="135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1/202</a:t>
            </a:r>
            <a:r>
              <a:rPr lang="en-US" altLang="el-GR" sz="135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2475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  <a:latin typeface="Tahoma"/>
              </a:rPr>
            </a:br>
            <a:endParaRPr lang="en-GB" altLang="el-GR" sz="2475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58754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3665338" y="1606453"/>
            <a:ext cx="4860932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51435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	</a:t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endParaRPr lang="en-GB" altLang="el-GR" sz="2475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5259" y="2318304"/>
            <a:ext cx="676109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Ποσοτική έρευνα</a:t>
            </a:r>
            <a:endParaRPr lang="en-US" dirty="0">
              <a:solidFill>
                <a:srgbClr val="000000"/>
              </a:solidFill>
              <a:latin typeface="Tahoma"/>
            </a:endParaRPr>
          </a:p>
          <a:p>
            <a:pPr marL="469106" indent="-469106" algn="just" defTabSz="514350">
              <a:defRPr/>
            </a:pPr>
            <a:endParaRPr lang="el-GR" dirty="0">
              <a:solidFill>
                <a:srgbClr val="000000"/>
              </a:solidFill>
              <a:latin typeface="Tahoma"/>
            </a:endParaRP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Σκοπός: Μέτρηση, ποσοτικοποίηση φαινομένων, εύρεση σχέσεων και γενίκευση ευρημάτων.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Δεδομένα: Αριθμητικά, μετρήσιμα.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Μέθοδοι συλλογής: Δομημένα ερωτηματολόγια, πειράματα, στατιστικές.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Δείγμα: Μεγάλο και αντιπροσωπευτικό.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Ανάλυση: Στατιστική ανάλυση.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Εστίαση: Αντικειμενικότητα, </a:t>
            </a:r>
            <a:r>
              <a:rPr lang="el-GR" dirty="0" err="1">
                <a:solidFill>
                  <a:srgbClr val="000000"/>
                </a:solidFill>
                <a:latin typeface="Tahoma"/>
              </a:rPr>
              <a:t>επαναληψιμότητα</a:t>
            </a:r>
            <a:r>
              <a:rPr lang="el-GR" dirty="0">
                <a:solidFill>
                  <a:srgbClr val="000000"/>
                </a:solidFill>
                <a:latin typeface="Tahoma"/>
              </a:rPr>
              <a:t> και στατιστική εγκυρότητα. 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4269606" y="999235"/>
            <a:ext cx="5255394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 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1575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4/</a:t>
            </a:r>
            <a:r>
              <a:rPr lang="en-GB" altLang="el-GR" sz="135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1/202</a:t>
            </a:r>
            <a:r>
              <a:rPr lang="en-US" altLang="el-GR" sz="135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2475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  <a:latin typeface="Tahoma"/>
              </a:rPr>
            </a:br>
            <a:endParaRPr lang="en-GB" altLang="el-GR" sz="2475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78730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3665338" y="1606453"/>
            <a:ext cx="4860932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51435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	</a:t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endParaRPr lang="en-GB" altLang="el-GR" sz="2475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5259" y="2318303"/>
            <a:ext cx="67610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Ποιοτική έρευνα</a:t>
            </a:r>
            <a:endParaRPr lang="en-US" dirty="0">
              <a:solidFill>
                <a:srgbClr val="000000"/>
              </a:solidFill>
              <a:latin typeface="Tahoma"/>
            </a:endParaRPr>
          </a:p>
          <a:p>
            <a:pPr marL="469106" indent="-469106" algn="just" defTabSz="514350">
              <a:defRPr/>
            </a:pPr>
            <a:endParaRPr lang="el-GR" dirty="0">
              <a:solidFill>
                <a:srgbClr val="000000"/>
              </a:solidFill>
              <a:latin typeface="Tahoma"/>
            </a:endParaRP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Σκοπός: Εις βάθος κατανόηση εμπειριών, συναισθημάτων και απόψεων.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Δεδομένα: Λεκτικά, περιγραφικά.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Μέθοδοι συλλογής: Συνεντεύξεις εις βάθος, ομάδες εστίασης (</a:t>
            </a:r>
            <a:r>
              <a:rPr lang="el-GR" dirty="0" err="1">
                <a:solidFill>
                  <a:srgbClr val="000000"/>
                </a:solidFill>
                <a:latin typeface="Tahoma"/>
              </a:rPr>
              <a:t>focus</a:t>
            </a:r>
            <a:r>
              <a:rPr lang="el-GR" dirty="0">
                <a:solidFill>
                  <a:srgbClr val="000000"/>
                </a:solidFill>
                <a:latin typeface="Tahoma"/>
              </a:rPr>
              <a:t> </a:t>
            </a:r>
            <a:r>
              <a:rPr lang="el-GR" dirty="0" err="1">
                <a:solidFill>
                  <a:srgbClr val="000000"/>
                </a:solidFill>
                <a:latin typeface="Tahoma"/>
              </a:rPr>
              <a:t>groups</a:t>
            </a:r>
            <a:r>
              <a:rPr lang="el-GR" dirty="0">
                <a:solidFill>
                  <a:srgbClr val="000000"/>
                </a:solidFill>
                <a:latin typeface="Tahoma"/>
              </a:rPr>
              <a:t>), παρατήρηση.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Δείγμα: Μικρότερο, συχνά μη-αντιπροσωπευτικό.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Ανάλυση: Ερμηνευτική και, εν μέρει, υποκειμενική ανάλυση των δεδομένων.</a:t>
            </a:r>
          </a:p>
          <a:p>
            <a:pPr marL="469106" indent="-469106" algn="just" defTabSz="514350">
              <a:defRPr/>
            </a:pPr>
            <a:r>
              <a:rPr lang="el-GR" dirty="0">
                <a:solidFill>
                  <a:srgbClr val="000000"/>
                </a:solidFill>
                <a:latin typeface="Tahoma"/>
              </a:rPr>
              <a:t>Εστίαση: Απαντήσεις στα ερωτήματα «γιατί» και «πώς» ενός φαινομένου. 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4269606" y="999235"/>
            <a:ext cx="5255394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 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1575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4/</a:t>
            </a:r>
            <a:r>
              <a:rPr lang="en-GB" altLang="el-GR" sz="135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1/202</a:t>
            </a:r>
            <a:r>
              <a:rPr lang="en-US" altLang="el-GR" sz="135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2475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  <a:latin typeface="Tahoma"/>
              </a:rPr>
            </a:br>
            <a:endParaRPr lang="en-GB" altLang="el-GR" sz="2475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44151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3665338" y="1606453"/>
            <a:ext cx="4860932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51435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	</a:t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endParaRPr lang="en-GB" altLang="el-GR" sz="2475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67001" y="2318303"/>
            <a:ext cx="676109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9106" indent="-469106" algn="ctr" defTabSz="514350">
              <a:defRPr/>
            </a:pPr>
            <a:r>
              <a:rPr lang="el-GR" sz="2400" dirty="0">
                <a:solidFill>
                  <a:srgbClr val="AAEFD1">
                    <a:lumMod val="25000"/>
                  </a:srgbClr>
                </a:solidFill>
              </a:rPr>
              <a:t>Ποσοτική και Ποιοτική Έρευνα</a:t>
            </a:r>
          </a:p>
          <a:p>
            <a:pPr marL="469106" indent="-469106" algn="ctr" defTabSz="514350">
              <a:defRPr/>
            </a:pPr>
            <a:endParaRPr lang="el-GR" sz="2700" dirty="0">
              <a:solidFill>
                <a:srgbClr val="3333CC"/>
              </a:solidFill>
              <a:latin typeface="Tahoma"/>
            </a:endParaRPr>
          </a:p>
          <a:p>
            <a:pPr marL="469106" indent="-469106" defTabSz="514350">
              <a:defRPr/>
            </a:pPr>
            <a:r>
              <a:rPr lang="el-GR" sz="2100" dirty="0" smtClean="0">
                <a:solidFill>
                  <a:srgbClr val="3333CC"/>
                </a:solidFill>
                <a:latin typeface="Tahoma"/>
              </a:rPr>
              <a:t>Όπως και στην περίπτωση της πρωτογενούς</a:t>
            </a:r>
            <a:r>
              <a:rPr lang="en-US" sz="2100" dirty="0" smtClean="0">
                <a:solidFill>
                  <a:srgbClr val="3333CC"/>
                </a:solidFill>
                <a:latin typeface="Tahoma"/>
              </a:rPr>
              <a:t> </a:t>
            </a:r>
            <a:r>
              <a:rPr lang="el-GR" sz="2100" dirty="0" smtClean="0">
                <a:solidFill>
                  <a:srgbClr val="3333CC"/>
                </a:solidFill>
                <a:latin typeface="Tahoma"/>
              </a:rPr>
              <a:t>και δευτερογενούς έρευνας, έτσι και  η ποσοτική και ποιοτική έρευνα αποτελούν διαφορετικές έννοιες,  είναι διαφορετικοί ερευνητικοί τύποι. Στην πράξη, όμως, κάθε έρευνα, έστω και αν είναι κυρίως ποσοτική ή κυρίως ποιοτική, αναπόφευκτα περιλαμβάνει και στοιχεία του </a:t>
            </a:r>
            <a:r>
              <a:rPr lang="el-GR" sz="2100" dirty="0" err="1" smtClean="0">
                <a:solidFill>
                  <a:srgbClr val="3333CC"/>
                </a:solidFill>
                <a:latin typeface="Tahoma"/>
              </a:rPr>
              <a:t>έτερου</a:t>
            </a:r>
            <a:r>
              <a:rPr lang="el-GR" sz="2100" dirty="0" smtClean="0">
                <a:solidFill>
                  <a:srgbClr val="3333CC"/>
                </a:solidFill>
                <a:latin typeface="Tahoma"/>
              </a:rPr>
              <a:t> τύπου. Είναι αδύνατον να είναι αποκλειστικά το ένα ή το άλλο. Η αξιοποίηση κατά κύριο λόγο ποσοτικού υλικού, παράγει, στη διαδικασία της έρευνας και αξιολόγησης, και ποιοτικά στοιχεία.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4269606" y="999235"/>
            <a:ext cx="5255394" cy="60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2475" kern="0" dirty="0">
                <a:solidFill>
                  <a:srgbClr val="000000"/>
                </a:solidFill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</a:rPr>
            </a:br>
            <a:r>
              <a:rPr lang="en-GB" altLang="el-GR" sz="2475" kern="0" dirty="0">
                <a:solidFill>
                  <a:srgbClr val="000000"/>
                </a:solidFill>
              </a:rPr>
              <a:t> 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1575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4/</a:t>
            </a:r>
            <a:r>
              <a:rPr lang="en-GB" altLang="el-GR" sz="135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350" kern="0" dirty="0">
                <a:solidFill>
                  <a:srgbClr val="009999"/>
                </a:solidFill>
                <a:latin typeface="Tahoma"/>
              </a:rPr>
              <a:t>1/202</a:t>
            </a:r>
            <a:r>
              <a:rPr lang="en-US" altLang="el-GR" sz="135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2475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2475" kern="0" dirty="0">
                <a:solidFill>
                  <a:srgbClr val="000000"/>
                </a:solidFill>
                <a:latin typeface="Tahoma"/>
              </a:rPr>
            </a:br>
            <a:endParaRPr lang="en-GB" altLang="el-GR" sz="2475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73378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4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/1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61076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Διερεύνηση του Αντικειμένου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Αναγνώσεις –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Διερευνητικές Συνεντεύξεις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Τι έχει γίνει πριν από μας, για μας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‘Τι παίζει;’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4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/1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77133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74903" y="2005619"/>
            <a:ext cx="839149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Διερεύνηση του Αντικειμένου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200" dirty="0">
                <a:solidFill>
                  <a:srgbClr val="3333CC"/>
                </a:solidFill>
                <a:latin typeface="Tahoma"/>
              </a:rPr>
              <a:t>«Η σωστή (βέλτιστη / αποτελεσματική / αποδοτική) επιλογή αναγνωσμάτων είναι το ήμισυ της όλης εργασίας</a:t>
            </a:r>
            <a:r>
              <a:rPr lang="en-US" sz="3200" dirty="0">
                <a:solidFill>
                  <a:srgbClr val="3333CC"/>
                </a:solidFill>
                <a:latin typeface="Tahoma"/>
              </a:rPr>
              <a:t>.</a:t>
            </a:r>
            <a:r>
              <a:rPr lang="el-GR" sz="3200" dirty="0">
                <a:solidFill>
                  <a:srgbClr val="3333CC"/>
                </a:solidFill>
                <a:latin typeface="Tahoma"/>
              </a:rPr>
              <a:t>»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4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/1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26" name="Picture 2" descr="Stuart Holland, el profesor que tiene un plan para salvar a Europa de la  destrucció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655" y="4617968"/>
            <a:ext cx="3325091" cy="199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77746" y="5966692"/>
            <a:ext cx="1690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dirty="0">
                <a:solidFill>
                  <a:srgbClr val="C00000"/>
                </a:solidFill>
                <a:latin typeface="Tahoma"/>
              </a:rPr>
              <a:t>Stuart Holland (1940- )</a:t>
            </a:r>
            <a:endParaRPr lang="el-GR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17697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89019" y="2005619"/>
            <a:ext cx="837738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Διερεύνηση του Αντικειμένου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200" dirty="0">
                <a:solidFill>
                  <a:srgbClr val="3333CC"/>
                </a:solidFill>
                <a:latin typeface="Tahoma"/>
              </a:rPr>
              <a:t>Το ελάχιστο των αναγνωσμάτων για το μέγιστο της πληροφορίας.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200" dirty="0">
                <a:solidFill>
                  <a:srgbClr val="C00000"/>
                </a:solidFill>
                <a:latin typeface="Tahoma"/>
              </a:rPr>
              <a:t>Review articles – </a:t>
            </a:r>
            <a:r>
              <a:rPr lang="el-GR" sz="3200" dirty="0">
                <a:solidFill>
                  <a:srgbClr val="C00000"/>
                </a:solidFill>
                <a:latin typeface="Tahoma"/>
              </a:rPr>
              <a:t>άρθρα επισκόπησης θεωριών και προσεγγίσεων</a:t>
            </a:r>
            <a:endParaRPr lang="en-US" sz="3200" dirty="0">
              <a:solidFill>
                <a:srgbClr val="C00000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C00000"/>
                </a:solidFill>
                <a:latin typeface="Tahoma"/>
              </a:rPr>
              <a:t>Εισαγωγικά κεφάλαια βιβλίων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4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/1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79242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698</Words>
  <Application>Microsoft Office PowerPoint</Application>
  <PresentationFormat>Ευρεία οθόνη</PresentationFormat>
  <Paragraphs>75</Paragraphs>
  <Slides>11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11</vt:i4>
      </vt:variant>
    </vt:vector>
  </HeadingPairs>
  <TitlesOfParts>
    <vt:vector size="16" baseType="lpstr">
      <vt:lpstr>Arial</vt:lpstr>
      <vt:lpstr>Tahoma</vt:lpstr>
      <vt:lpstr>Wingdings</vt:lpstr>
      <vt:lpstr>2_Δίχρωμος συνδυασμός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10</cp:revision>
  <dcterms:created xsi:type="dcterms:W3CDTF">2025-11-11T10:16:39Z</dcterms:created>
  <dcterms:modified xsi:type="dcterms:W3CDTF">2025-11-11T15:17:09Z</dcterms:modified>
</cp:coreProperties>
</file>