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9" r:id="rId19"/>
    <p:sldId id="30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5" r:id="rId31"/>
    <p:sldId id="286" r:id="rId32"/>
    <p:sldId id="287" r:id="rId33"/>
    <p:sldId id="288" r:id="rId34"/>
    <p:sldId id="289" r:id="rId35"/>
    <p:sldId id="301" r:id="rId36"/>
    <p:sldId id="302" r:id="rId37"/>
    <p:sldId id="303" r:id="rId38"/>
    <p:sldId id="304" r:id="rId39"/>
    <p:sldId id="305" r:id="rId40"/>
    <p:sldId id="306" r:id="rId41"/>
  </p:sldIdLst>
  <p:sldSz cx="10693400" cy="7562850"/>
  <p:notesSz cx="10693400" cy="75628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660"/>
  </p:normalViewPr>
  <p:slideViewPr>
    <p:cSldViewPr>
      <p:cViewPr varScale="1">
        <p:scale>
          <a:sx n="98" d="100"/>
          <a:sy n="98" d="100"/>
        </p:scale>
        <p:origin x="17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8095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6857999"/>
                </a:move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lnTo>
                  <a:pt x="9143999" y="685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8095" y="4690872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206495" y="6515099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023871" y="4671060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4374" y="2965194"/>
            <a:ext cx="2544651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6255" y="4257546"/>
            <a:ext cx="7120888" cy="1001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8095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6857999"/>
                </a:move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lnTo>
                  <a:pt x="9143999" y="685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8095" y="4690872"/>
            <a:ext cx="2770631" cy="2503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2803" y="560323"/>
            <a:ext cx="7987793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72068" y="1688306"/>
            <a:ext cx="6961505" cy="4192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60.png"/><Relationship Id="rId9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emf"/><Relationship Id="rId4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emf"/><Relationship Id="rId4" Type="http://schemas.openxmlformats.org/officeDocument/2006/relationships/image" Target="../media/image1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emf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9.emf"/><Relationship Id="rId4" Type="http://schemas.openxmlformats.org/officeDocument/2006/relationships/image" Target="../media/image1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LDXRRGsde0&amp;t=273s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hyperlink" Target="https://www.youtube.com/watch?v=CLDXRRGsde0&amp;t=273s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LDXRRGsde0&amp;t=273s" TargetMode="External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LDXRRGsde0&amp;t=273s" TargetMode="External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emf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emf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7072" y="1571625"/>
            <a:ext cx="673925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5490" marR="5080" indent="-733425" algn="ctr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Εισαγωγή στην Ανάλυση  Παραλλακτικότητας</a:t>
            </a:r>
            <a:br>
              <a:rPr lang="en-US" sz="4800" spc="-5" dirty="0"/>
            </a:br>
            <a:r>
              <a:rPr lang="en-US" sz="4800" spc="-5" dirty="0"/>
              <a:t>Analyses of variance ANOVA </a:t>
            </a:r>
            <a:endParaRPr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79219" y="2625851"/>
            <a:ext cx="8281670" cy="2520950"/>
          </a:xfrm>
          <a:prstGeom prst="rect">
            <a:avLst/>
          </a:prstGeom>
          <a:solidFill>
            <a:srgbClr val="000000"/>
          </a:solidFill>
          <a:ln w="28574">
            <a:solidFill>
              <a:srgbClr val="FF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Times New Roman"/>
              <a:cs typeface="Times New Roman"/>
            </a:endParaRPr>
          </a:p>
          <a:p>
            <a:pPr marL="1834514" marR="821055" indent="-1367790">
              <a:lnSpc>
                <a:spcPct val="100000"/>
              </a:lnSpc>
            </a:pPr>
            <a:r>
              <a:rPr spc="-5" dirty="0"/>
              <a:t>Έχει εξηγηθεί-ερµηνευτεί όλη η  παραλλακτικότητα;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4374" y="2965194"/>
            <a:ext cx="25292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3299FF"/>
                </a:solidFill>
                <a:latin typeface="Arial"/>
                <a:cs typeface="Arial"/>
              </a:rPr>
              <a:t>Ασκήσεις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4780" marR="5080" indent="-984885">
              <a:lnSpc>
                <a:spcPct val="100000"/>
              </a:lnSpc>
              <a:spcBef>
                <a:spcPts val="100"/>
              </a:spcBef>
            </a:pPr>
            <a:r>
              <a:rPr dirty="0"/>
              <a:t>Σε </a:t>
            </a:r>
            <a:r>
              <a:rPr spc="-5" dirty="0"/>
              <a:t>κάθε περίπτωση </a:t>
            </a:r>
            <a:r>
              <a:rPr dirty="0"/>
              <a:t>να </a:t>
            </a:r>
            <a:r>
              <a:rPr spc="-5" dirty="0"/>
              <a:t>αναγνωρίσετε  Πηγές</a:t>
            </a:r>
            <a:r>
              <a:rPr spc="-20" dirty="0"/>
              <a:t> </a:t>
            </a:r>
            <a:r>
              <a:rPr spc="-5" dirty="0"/>
              <a:t>Παραλλακτικότητας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10963" y="345440"/>
            <a:ext cx="24568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Άσκηση</a:t>
            </a:r>
            <a:r>
              <a:rPr sz="4400" spc="-70" dirty="0"/>
              <a:t> </a:t>
            </a:r>
            <a:r>
              <a:rPr sz="4400" dirty="0"/>
              <a:t>1</a:t>
            </a:r>
            <a:endParaRPr sz="4400"/>
          </a:p>
        </p:txBody>
      </p:sp>
      <p:sp>
        <p:nvSpPr>
          <p:cNvPr id="7" name="object 7"/>
          <p:cNvSpPr/>
          <p:nvPr/>
        </p:nvSpPr>
        <p:spPr>
          <a:xfrm>
            <a:off x="2371344" y="1173480"/>
            <a:ext cx="5689600" cy="6033770"/>
          </a:xfrm>
          <a:custGeom>
            <a:avLst/>
            <a:gdLst/>
            <a:ahLst/>
            <a:cxnLst/>
            <a:rect l="l" t="t" r="r" b="b"/>
            <a:pathLst>
              <a:path w="5689600" h="6033770">
                <a:moveTo>
                  <a:pt x="5689091" y="6033515"/>
                </a:moveTo>
                <a:lnTo>
                  <a:pt x="5689091" y="0"/>
                </a:lnTo>
                <a:lnTo>
                  <a:pt x="0" y="0"/>
                </a:lnTo>
                <a:lnTo>
                  <a:pt x="0" y="6033515"/>
                </a:lnTo>
                <a:lnTo>
                  <a:pt x="5689091" y="60335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58870" y="2409471"/>
            <a:ext cx="357505" cy="90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spc="5" dirty="0">
                <a:latin typeface="Arial"/>
                <a:cs typeface="Arial"/>
              </a:rPr>
              <a:t>Viola</a:t>
            </a:r>
            <a:r>
              <a:rPr sz="400" spc="5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adorata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71344" y="1173480"/>
            <a:ext cx="5660390" cy="5640705"/>
            <a:chOff x="2371344" y="1173480"/>
            <a:chExt cx="5660390" cy="5640705"/>
          </a:xfrm>
        </p:grpSpPr>
        <p:sp>
          <p:nvSpPr>
            <p:cNvPr id="10" name="object 10"/>
            <p:cNvSpPr/>
            <p:nvPr/>
          </p:nvSpPr>
          <p:spPr>
            <a:xfrm>
              <a:off x="2510028" y="1328928"/>
              <a:ext cx="1163066" cy="12100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1544" y="1211580"/>
              <a:ext cx="1047502" cy="16062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03519" y="1527048"/>
              <a:ext cx="1167383" cy="9067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18403" y="1208532"/>
              <a:ext cx="879348" cy="173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34556" y="1197864"/>
              <a:ext cx="1132986" cy="15381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53640" y="3358896"/>
              <a:ext cx="1250388" cy="14256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71344" y="1173480"/>
              <a:ext cx="5660135" cy="56403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404605" y="4255813"/>
            <a:ext cx="297180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10" dirty="0">
                <a:latin typeface="Arial"/>
                <a:cs typeface="Arial"/>
              </a:rPr>
              <a:t>Canker-rose</a:t>
            </a:r>
            <a:endParaRPr sz="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66533" y="6437305"/>
            <a:ext cx="303530" cy="1581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ts val="520"/>
              </a:lnSpc>
              <a:spcBef>
                <a:spcPts val="125"/>
              </a:spcBef>
            </a:pPr>
            <a:r>
              <a:rPr sz="450" spc="-5" dirty="0">
                <a:latin typeface="Arial"/>
                <a:cs typeface="Arial"/>
              </a:rPr>
              <a:t>Polentilla  </a:t>
            </a:r>
            <a:r>
              <a:rPr sz="450" spc="-10" dirty="0">
                <a:latin typeface="Arial"/>
                <a:cs typeface="Arial"/>
              </a:rPr>
              <a:t>anserina</a:t>
            </a:r>
            <a:r>
              <a:rPr sz="450" spc="-60" dirty="0">
                <a:latin typeface="Arial"/>
                <a:cs typeface="Arial"/>
              </a:rPr>
              <a:t> </a:t>
            </a:r>
            <a:r>
              <a:rPr sz="450" spc="-5" dirty="0">
                <a:latin typeface="Arial"/>
                <a:cs typeface="Arial"/>
              </a:rPr>
              <a:t>L.</a:t>
            </a:r>
            <a:endParaRPr sz="4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71344" y="4992623"/>
            <a:ext cx="5660135" cy="1644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71343" y="5000243"/>
            <a:ext cx="6350" cy="2013585"/>
          </a:xfrm>
          <a:custGeom>
            <a:avLst/>
            <a:gdLst/>
            <a:ahLst/>
            <a:cxnLst/>
            <a:rect l="l" t="t" r="r" b="b"/>
            <a:pathLst>
              <a:path w="6350" h="2013584">
                <a:moveTo>
                  <a:pt x="0" y="0"/>
                </a:moveTo>
                <a:lnTo>
                  <a:pt x="0" y="2013203"/>
                </a:lnTo>
                <a:lnTo>
                  <a:pt x="6096" y="2013203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77440" y="7007352"/>
            <a:ext cx="5648325" cy="6350"/>
          </a:xfrm>
          <a:custGeom>
            <a:avLst/>
            <a:gdLst/>
            <a:ahLst/>
            <a:cxnLst/>
            <a:rect l="l" t="t" r="r" b="b"/>
            <a:pathLst>
              <a:path w="5648325" h="6350">
                <a:moveTo>
                  <a:pt x="1435608" y="0"/>
                </a:moveTo>
                <a:lnTo>
                  <a:pt x="0" y="0"/>
                </a:lnTo>
                <a:lnTo>
                  <a:pt x="0" y="6096"/>
                </a:lnTo>
                <a:lnTo>
                  <a:pt x="1435608" y="6096"/>
                </a:lnTo>
                <a:lnTo>
                  <a:pt x="1435608" y="0"/>
                </a:lnTo>
                <a:close/>
              </a:path>
              <a:path w="5648325" h="6350">
                <a:moveTo>
                  <a:pt x="2820924" y="0"/>
                </a:moveTo>
                <a:lnTo>
                  <a:pt x="1441704" y="0"/>
                </a:lnTo>
                <a:lnTo>
                  <a:pt x="1441704" y="6096"/>
                </a:lnTo>
                <a:lnTo>
                  <a:pt x="2820924" y="6096"/>
                </a:lnTo>
                <a:lnTo>
                  <a:pt x="2820924" y="0"/>
                </a:lnTo>
                <a:close/>
              </a:path>
              <a:path w="5648325" h="6350">
                <a:moveTo>
                  <a:pt x="4218432" y="0"/>
                </a:moveTo>
                <a:lnTo>
                  <a:pt x="2827020" y="0"/>
                </a:lnTo>
                <a:lnTo>
                  <a:pt x="2827020" y="6096"/>
                </a:lnTo>
                <a:lnTo>
                  <a:pt x="4218432" y="6096"/>
                </a:lnTo>
                <a:lnTo>
                  <a:pt x="4218432" y="0"/>
                </a:lnTo>
                <a:close/>
              </a:path>
              <a:path w="5648325" h="6350">
                <a:moveTo>
                  <a:pt x="5647944" y="0"/>
                </a:moveTo>
                <a:lnTo>
                  <a:pt x="4224528" y="0"/>
                </a:lnTo>
                <a:lnTo>
                  <a:pt x="4224528" y="6096"/>
                </a:lnTo>
                <a:lnTo>
                  <a:pt x="5647944" y="6096"/>
                </a:lnTo>
                <a:lnTo>
                  <a:pt x="5647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3035" y="5000244"/>
            <a:ext cx="4218940" cy="2013585"/>
          </a:xfrm>
          <a:custGeom>
            <a:avLst/>
            <a:gdLst/>
            <a:ahLst/>
            <a:cxnLst/>
            <a:rect l="l" t="t" r="r" b="b"/>
            <a:pathLst>
              <a:path w="4218940" h="2013584">
                <a:moveTo>
                  <a:pt x="6096" y="0"/>
                </a:moveTo>
                <a:lnTo>
                  <a:pt x="0" y="0"/>
                </a:lnTo>
                <a:lnTo>
                  <a:pt x="0" y="2013204"/>
                </a:lnTo>
                <a:lnTo>
                  <a:pt x="6096" y="2013204"/>
                </a:lnTo>
                <a:lnTo>
                  <a:pt x="6096" y="0"/>
                </a:lnTo>
                <a:close/>
              </a:path>
              <a:path w="4218940" h="2013584">
                <a:moveTo>
                  <a:pt x="1391412" y="0"/>
                </a:moveTo>
                <a:lnTo>
                  <a:pt x="1385316" y="0"/>
                </a:lnTo>
                <a:lnTo>
                  <a:pt x="1385316" y="2013204"/>
                </a:lnTo>
                <a:lnTo>
                  <a:pt x="1391412" y="2013204"/>
                </a:lnTo>
                <a:lnTo>
                  <a:pt x="1391412" y="0"/>
                </a:lnTo>
                <a:close/>
              </a:path>
              <a:path w="4218940" h="2013584">
                <a:moveTo>
                  <a:pt x="2788920" y="0"/>
                </a:moveTo>
                <a:lnTo>
                  <a:pt x="2782824" y="0"/>
                </a:lnTo>
                <a:lnTo>
                  <a:pt x="2782824" y="2013204"/>
                </a:lnTo>
                <a:lnTo>
                  <a:pt x="2788920" y="2013204"/>
                </a:lnTo>
                <a:lnTo>
                  <a:pt x="2788920" y="0"/>
                </a:lnTo>
                <a:close/>
              </a:path>
              <a:path w="4218940" h="2013584">
                <a:moveTo>
                  <a:pt x="4218432" y="0"/>
                </a:moveTo>
                <a:lnTo>
                  <a:pt x="4212336" y="0"/>
                </a:lnTo>
                <a:lnTo>
                  <a:pt x="4212336" y="2013204"/>
                </a:lnTo>
                <a:lnTo>
                  <a:pt x="4218432" y="2013204"/>
                </a:lnTo>
                <a:lnTo>
                  <a:pt x="4218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57627" y="1159763"/>
            <a:ext cx="5716905" cy="6047740"/>
          </a:xfrm>
          <a:custGeom>
            <a:avLst/>
            <a:gdLst/>
            <a:ahLst/>
            <a:cxnLst/>
            <a:rect l="l" t="t" r="r" b="b"/>
            <a:pathLst>
              <a:path w="5716905" h="6047740">
                <a:moveTo>
                  <a:pt x="0" y="0"/>
                </a:moveTo>
                <a:lnTo>
                  <a:pt x="0" y="6047231"/>
                </a:lnTo>
              </a:path>
              <a:path w="5716905" h="6047740">
                <a:moveTo>
                  <a:pt x="5716523" y="6047231"/>
                </a:moveTo>
                <a:lnTo>
                  <a:pt x="5716523" y="0"/>
                </a:ln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5433" y="342391"/>
            <a:ext cx="4684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Άσκηση 1</a:t>
            </a:r>
            <a:r>
              <a:rPr spc="-60" dirty="0"/>
              <a:t> </a:t>
            </a:r>
            <a:r>
              <a:rPr dirty="0"/>
              <a:t>(</a:t>
            </a:r>
            <a:r>
              <a:rPr i="1" dirty="0">
                <a:latin typeface="Arial"/>
                <a:cs typeface="Arial"/>
              </a:rPr>
              <a:t>συνέχεια</a:t>
            </a:r>
            <a:r>
              <a:rPr dirty="0"/>
              <a:t>)</a:t>
            </a:r>
          </a:p>
        </p:txBody>
      </p:sp>
      <p:sp>
        <p:nvSpPr>
          <p:cNvPr id="7" name="object 7"/>
          <p:cNvSpPr/>
          <p:nvPr/>
        </p:nvSpPr>
        <p:spPr>
          <a:xfrm>
            <a:off x="3014472" y="1127759"/>
            <a:ext cx="4651375" cy="6079490"/>
          </a:xfrm>
          <a:custGeom>
            <a:avLst/>
            <a:gdLst/>
            <a:ahLst/>
            <a:cxnLst/>
            <a:rect l="l" t="t" r="r" b="b"/>
            <a:pathLst>
              <a:path w="4651375" h="6079490">
                <a:moveTo>
                  <a:pt x="4651247" y="6079235"/>
                </a:moveTo>
                <a:lnTo>
                  <a:pt x="4651247" y="0"/>
                </a:lnTo>
                <a:lnTo>
                  <a:pt x="0" y="0"/>
                </a:lnTo>
                <a:lnTo>
                  <a:pt x="0" y="6079235"/>
                </a:lnTo>
                <a:lnTo>
                  <a:pt x="4651247" y="607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47134" y="2137425"/>
            <a:ext cx="297180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5" dirty="0">
                <a:latin typeface="Arial"/>
                <a:cs typeface="Arial"/>
              </a:rPr>
              <a:t>Viola</a:t>
            </a:r>
            <a:r>
              <a:rPr sz="350" spc="35" dirty="0">
                <a:latin typeface="Arial"/>
                <a:cs typeface="Arial"/>
              </a:rPr>
              <a:t> </a:t>
            </a:r>
            <a:r>
              <a:rPr sz="350" spc="-5" dirty="0">
                <a:latin typeface="Arial"/>
                <a:cs typeface="Arial"/>
              </a:rPr>
              <a:t>adorata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14472" y="1127759"/>
            <a:ext cx="4628515" cy="5919470"/>
            <a:chOff x="3014472" y="1127759"/>
            <a:chExt cx="4628515" cy="5919470"/>
          </a:xfrm>
        </p:grpSpPr>
        <p:sp>
          <p:nvSpPr>
            <p:cNvPr id="10" name="object 10"/>
            <p:cNvSpPr/>
            <p:nvPr/>
          </p:nvSpPr>
          <p:spPr>
            <a:xfrm>
              <a:off x="3128772" y="1255776"/>
              <a:ext cx="950214" cy="9890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14472" y="1127759"/>
              <a:ext cx="4628387" cy="5919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33618" y="2087246"/>
            <a:ext cx="248285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5" dirty="0">
                <a:latin typeface="Arial"/>
                <a:cs typeface="Arial"/>
              </a:rPr>
              <a:t>Canker-rose</a:t>
            </a:r>
            <a:endParaRPr sz="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34529" y="2308338"/>
            <a:ext cx="251460" cy="132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ts val="409"/>
              </a:lnSpc>
              <a:spcBef>
                <a:spcPts val="130"/>
              </a:spcBef>
            </a:pPr>
            <a:r>
              <a:rPr sz="350" dirty="0">
                <a:latin typeface="Arial"/>
                <a:cs typeface="Arial"/>
              </a:rPr>
              <a:t>Polentilla  anserina</a:t>
            </a:r>
            <a:r>
              <a:rPr sz="350" spc="-6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L.</a:t>
            </a:r>
            <a:endParaRPr sz="3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00755" y="1114044"/>
            <a:ext cx="4678680" cy="6093460"/>
          </a:xfrm>
          <a:custGeom>
            <a:avLst/>
            <a:gdLst/>
            <a:ahLst/>
            <a:cxnLst/>
            <a:rect l="l" t="t" r="r" b="b"/>
            <a:pathLst>
              <a:path w="4678680" h="6093459">
                <a:moveTo>
                  <a:pt x="0" y="0"/>
                </a:moveTo>
                <a:lnTo>
                  <a:pt x="0" y="6092951"/>
                </a:lnTo>
              </a:path>
              <a:path w="4678680" h="6093459">
                <a:moveTo>
                  <a:pt x="4678679" y="6092951"/>
                </a:moveTo>
                <a:lnTo>
                  <a:pt x="4678679" y="0"/>
                </a:ln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16479" y="969263"/>
            <a:ext cx="5974080" cy="1513840"/>
          </a:xfrm>
          <a:custGeom>
            <a:avLst/>
            <a:gdLst/>
            <a:ahLst/>
            <a:cxnLst/>
            <a:rect l="l" t="t" r="r" b="b"/>
            <a:pathLst>
              <a:path w="5974080" h="1513839">
                <a:moveTo>
                  <a:pt x="0" y="0"/>
                </a:moveTo>
                <a:lnTo>
                  <a:pt x="0" y="1513331"/>
                </a:lnTo>
                <a:lnTo>
                  <a:pt x="5974079" y="1513331"/>
                </a:lnTo>
                <a:lnTo>
                  <a:pt x="5974079" y="0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7846504" y="1602676"/>
            <a:ext cx="1863725" cy="514984"/>
            <a:chOff x="7846504" y="1602676"/>
            <a:chExt cx="1863725" cy="514984"/>
          </a:xfrm>
        </p:grpSpPr>
        <p:sp>
          <p:nvSpPr>
            <p:cNvPr id="17" name="object 17"/>
            <p:cNvSpPr/>
            <p:nvPr/>
          </p:nvSpPr>
          <p:spPr>
            <a:xfrm>
              <a:off x="7860791" y="1616963"/>
              <a:ext cx="1835150" cy="486409"/>
            </a:xfrm>
            <a:custGeom>
              <a:avLst/>
              <a:gdLst/>
              <a:ahLst/>
              <a:cxnLst/>
              <a:rect l="l" t="t" r="r" b="b"/>
              <a:pathLst>
                <a:path w="1835150" h="486410">
                  <a:moveTo>
                    <a:pt x="1834895" y="486155"/>
                  </a:moveTo>
                  <a:lnTo>
                    <a:pt x="1834895" y="0"/>
                  </a:lnTo>
                  <a:lnTo>
                    <a:pt x="0" y="0"/>
                  </a:lnTo>
                  <a:lnTo>
                    <a:pt x="0" y="486155"/>
                  </a:lnTo>
                  <a:lnTo>
                    <a:pt x="1834895" y="486155"/>
                  </a:lnTo>
                  <a:close/>
                </a:path>
              </a:pathLst>
            </a:custGeom>
            <a:solidFill>
              <a:srgbClr val="656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60791" y="1616963"/>
              <a:ext cx="1835150" cy="486409"/>
            </a:xfrm>
            <a:custGeom>
              <a:avLst/>
              <a:gdLst/>
              <a:ahLst/>
              <a:cxnLst/>
              <a:rect l="l" t="t" r="r" b="b"/>
              <a:pathLst>
                <a:path w="1835150" h="486410">
                  <a:moveTo>
                    <a:pt x="0" y="0"/>
                  </a:moveTo>
                  <a:lnTo>
                    <a:pt x="0" y="486155"/>
                  </a:lnTo>
                  <a:lnTo>
                    <a:pt x="1834895" y="486155"/>
                  </a:lnTo>
                  <a:lnTo>
                    <a:pt x="1834895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306192" y="940688"/>
          <a:ext cx="7359649" cy="1513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6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FF00"/>
                      </a:solidFill>
                      <a:prstDash val="solid"/>
                    </a:lnL>
                    <a:lnR w="76200">
                      <a:solidFill>
                        <a:srgbClr val="00FF00"/>
                      </a:solidFill>
                      <a:prstDash val="solid"/>
                    </a:lnR>
                    <a:lnT w="76200">
                      <a:solidFill>
                        <a:srgbClr val="00FF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FF00"/>
                      </a:solidFill>
                      <a:prstDash val="solid"/>
                    </a:lnL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FF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FF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FF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FF00"/>
                      </a:solidFill>
                      <a:prstDash val="solid"/>
                    </a:lnL>
                    <a:lnR w="76200">
                      <a:solidFill>
                        <a:srgbClr val="00FF00"/>
                      </a:solidFill>
                      <a:prstDash val="solid"/>
                    </a:lnR>
                    <a:lnB w="76200">
                      <a:solidFill>
                        <a:srgbClr val="00FF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FF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" name="object 20"/>
          <p:cNvGrpSpPr/>
          <p:nvPr/>
        </p:nvGrpSpPr>
        <p:grpSpPr>
          <a:xfrm>
            <a:off x="2324480" y="2597276"/>
            <a:ext cx="7062470" cy="4449445"/>
            <a:chOff x="2324480" y="2597276"/>
            <a:chExt cx="7062470" cy="4449445"/>
          </a:xfrm>
        </p:grpSpPr>
        <p:sp>
          <p:nvSpPr>
            <p:cNvPr id="21" name="object 21"/>
            <p:cNvSpPr/>
            <p:nvPr/>
          </p:nvSpPr>
          <p:spPr>
            <a:xfrm>
              <a:off x="3081528" y="2706624"/>
              <a:ext cx="1021658" cy="11649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53055" y="2625851"/>
              <a:ext cx="5974080" cy="4392295"/>
            </a:xfrm>
            <a:custGeom>
              <a:avLst/>
              <a:gdLst/>
              <a:ahLst/>
              <a:cxnLst/>
              <a:rect l="l" t="t" r="r" b="b"/>
              <a:pathLst>
                <a:path w="5974080" h="4392295">
                  <a:moveTo>
                    <a:pt x="0" y="0"/>
                  </a:moveTo>
                  <a:lnTo>
                    <a:pt x="0" y="4392167"/>
                  </a:lnTo>
                  <a:lnTo>
                    <a:pt x="5974079" y="4392167"/>
                  </a:lnTo>
                  <a:lnTo>
                    <a:pt x="5974079" y="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32419" y="4209287"/>
              <a:ext cx="1440180" cy="486409"/>
            </a:xfrm>
            <a:custGeom>
              <a:avLst/>
              <a:gdLst/>
              <a:ahLst/>
              <a:cxnLst/>
              <a:rect l="l" t="t" r="r" b="b"/>
              <a:pathLst>
                <a:path w="1440179" h="486410">
                  <a:moveTo>
                    <a:pt x="1440179" y="486155"/>
                  </a:moveTo>
                  <a:lnTo>
                    <a:pt x="1440179" y="0"/>
                  </a:lnTo>
                  <a:lnTo>
                    <a:pt x="0" y="0"/>
                  </a:lnTo>
                  <a:lnTo>
                    <a:pt x="0" y="486155"/>
                  </a:lnTo>
                  <a:lnTo>
                    <a:pt x="1440179" y="486155"/>
                  </a:lnTo>
                  <a:close/>
                </a:path>
              </a:pathLst>
            </a:custGeom>
            <a:solidFill>
              <a:srgbClr val="656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32419" y="4209287"/>
              <a:ext cx="1440180" cy="486409"/>
            </a:xfrm>
            <a:custGeom>
              <a:avLst/>
              <a:gdLst/>
              <a:ahLst/>
              <a:cxnLst/>
              <a:rect l="l" t="t" r="r" b="b"/>
              <a:pathLst>
                <a:path w="1440179" h="486410">
                  <a:moveTo>
                    <a:pt x="0" y="0"/>
                  </a:moveTo>
                  <a:lnTo>
                    <a:pt x="0" y="486155"/>
                  </a:lnTo>
                  <a:lnTo>
                    <a:pt x="1440179" y="486155"/>
                  </a:lnTo>
                  <a:lnTo>
                    <a:pt x="1440179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306192" y="2597276"/>
          <a:ext cx="7037704" cy="4392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9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34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FF"/>
                      </a:solidFill>
                      <a:prstDash val="solid"/>
                    </a:lnL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5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FF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7988296" y="1654555"/>
            <a:ext cx="1581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Λουλούδια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94976" y="4248402"/>
            <a:ext cx="1115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35" dirty="0">
                <a:solidFill>
                  <a:srgbClr val="FFFF00"/>
                </a:solidFill>
                <a:latin typeface="Arial"/>
                <a:cs typeface="Arial"/>
              </a:rPr>
              <a:t>∆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έ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νδ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ρα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5433" y="484123"/>
            <a:ext cx="4684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Άσκηση 1</a:t>
            </a:r>
            <a:r>
              <a:rPr spc="-60" dirty="0"/>
              <a:t> </a:t>
            </a:r>
            <a:r>
              <a:rPr dirty="0"/>
              <a:t>(</a:t>
            </a:r>
            <a:r>
              <a:rPr i="1" dirty="0">
                <a:latin typeface="Arial"/>
                <a:cs typeface="Arial"/>
              </a:rPr>
              <a:t>συνέχεια</a:t>
            </a:r>
            <a:r>
              <a:rPr dirty="0"/>
              <a:t>)</a:t>
            </a:r>
          </a:p>
        </p:txBody>
      </p:sp>
      <p:sp>
        <p:nvSpPr>
          <p:cNvPr id="7" name="object 7"/>
          <p:cNvSpPr/>
          <p:nvPr/>
        </p:nvSpPr>
        <p:spPr>
          <a:xfrm>
            <a:off x="3427476" y="1402079"/>
            <a:ext cx="4036060" cy="5534025"/>
          </a:xfrm>
          <a:custGeom>
            <a:avLst/>
            <a:gdLst/>
            <a:ahLst/>
            <a:cxnLst/>
            <a:rect l="l" t="t" r="r" b="b"/>
            <a:pathLst>
              <a:path w="4036059" h="5534025">
                <a:moveTo>
                  <a:pt x="4035551" y="5533643"/>
                </a:moveTo>
                <a:lnTo>
                  <a:pt x="4035551" y="0"/>
                </a:lnTo>
                <a:lnTo>
                  <a:pt x="0" y="0"/>
                </a:lnTo>
                <a:lnTo>
                  <a:pt x="0" y="5533643"/>
                </a:lnTo>
                <a:lnTo>
                  <a:pt x="4035551" y="5533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28134" y="2274436"/>
            <a:ext cx="260350" cy="7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Arial"/>
                <a:cs typeface="Arial"/>
              </a:rPr>
              <a:t>Viola</a:t>
            </a:r>
            <a:r>
              <a:rPr sz="300" spc="50" dirty="0">
                <a:latin typeface="Arial"/>
                <a:cs typeface="Arial"/>
              </a:rPr>
              <a:t> </a:t>
            </a:r>
            <a:r>
              <a:rPr sz="300" spc="-5" dirty="0">
                <a:latin typeface="Arial"/>
                <a:cs typeface="Arial"/>
              </a:rPr>
              <a:t>adorata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27476" y="1402079"/>
            <a:ext cx="4015740" cy="5393690"/>
            <a:chOff x="3427476" y="1402079"/>
            <a:chExt cx="4015740" cy="5393690"/>
          </a:xfrm>
        </p:grpSpPr>
        <p:sp>
          <p:nvSpPr>
            <p:cNvPr id="10" name="object 10"/>
            <p:cNvSpPr/>
            <p:nvPr/>
          </p:nvSpPr>
          <p:spPr>
            <a:xfrm>
              <a:off x="3526536" y="1513331"/>
              <a:ext cx="823468" cy="858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27476" y="1402079"/>
              <a:ext cx="4015739" cy="53934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19545" y="2232948"/>
            <a:ext cx="219075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0" dirty="0">
                <a:latin typeface="Arial"/>
                <a:cs typeface="Arial"/>
              </a:rPr>
              <a:t>C</a:t>
            </a:r>
            <a:r>
              <a:rPr sz="250" spc="25" dirty="0">
                <a:latin typeface="Arial"/>
                <a:cs typeface="Arial"/>
              </a:rPr>
              <a:t>a</a:t>
            </a:r>
            <a:r>
              <a:rPr sz="250" spc="15" dirty="0">
                <a:latin typeface="Arial"/>
                <a:cs typeface="Arial"/>
              </a:rPr>
              <a:t>n</a:t>
            </a:r>
            <a:r>
              <a:rPr sz="250" dirty="0">
                <a:latin typeface="Arial"/>
                <a:cs typeface="Arial"/>
              </a:rPr>
              <a:t>k</a:t>
            </a:r>
            <a:r>
              <a:rPr sz="250" spc="10" dirty="0">
                <a:latin typeface="Arial"/>
                <a:cs typeface="Arial"/>
              </a:rPr>
              <a:t>er</a:t>
            </a:r>
            <a:r>
              <a:rPr sz="250" spc="-5" dirty="0">
                <a:latin typeface="Arial"/>
                <a:cs typeface="Arial"/>
              </a:rPr>
              <a:t>-r</a:t>
            </a:r>
            <a:r>
              <a:rPr sz="250" spc="15" dirty="0">
                <a:latin typeface="Arial"/>
                <a:cs typeface="Arial"/>
              </a:rPr>
              <a:t>ose</a:t>
            </a:r>
            <a:endParaRPr sz="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75677" y="2425657"/>
            <a:ext cx="220979" cy="1174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ts val="350"/>
              </a:lnSpc>
              <a:spcBef>
                <a:spcPts val="130"/>
              </a:spcBef>
            </a:pPr>
            <a:r>
              <a:rPr sz="300" dirty="0">
                <a:latin typeface="Arial"/>
                <a:cs typeface="Arial"/>
              </a:rPr>
              <a:t>Polentilla  anserina</a:t>
            </a:r>
            <a:r>
              <a:rPr sz="300" spc="-45" dirty="0">
                <a:latin typeface="Arial"/>
                <a:cs typeface="Arial"/>
              </a:rPr>
              <a:t> </a:t>
            </a:r>
            <a:r>
              <a:rPr sz="300" spc="-5" dirty="0">
                <a:latin typeface="Arial"/>
                <a:cs typeface="Arial"/>
              </a:rPr>
              <a:t>L.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90825" y="1228725"/>
            <a:ext cx="6846570" cy="6007100"/>
            <a:chOff x="2790825" y="1228725"/>
            <a:chExt cx="6846570" cy="6007100"/>
          </a:xfrm>
        </p:grpSpPr>
        <p:sp>
          <p:nvSpPr>
            <p:cNvPr id="15" name="object 15"/>
            <p:cNvSpPr/>
            <p:nvPr/>
          </p:nvSpPr>
          <p:spPr>
            <a:xfrm>
              <a:off x="3413759" y="1388363"/>
              <a:ext cx="4063365" cy="5561330"/>
            </a:xfrm>
            <a:custGeom>
              <a:avLst/>
              <a:gdLst/>
              <a:ahLst/>
              <a:cxnLst/>
              <a:rect l="l" t="t" r="r" b="b"/>
              <a:pathLst>
                <a:path w="4063365" h="5561330">
                  <a:moveTo>
                    <a:pt x="0" y="0"/>
                  </a:moveTo>
                  <a:lnTo>
                    <a:pt x="0" y="5561075"/>
                  </a:lnTo>
                  <a:lnTo>
                    <a:pt x="4062983" y="5561075"/>
                  </a:lnTo>
                  <a:lnTo>
                    <a:pt x="4062983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19400" y="1257300"/>
              <a:ext cx="5329555" cy="1513840"/>
            </a:xfrm>
            <a:custGeom>
              <a:avLst/>
              <a:gdLst/>
              <a:ahLst/>
              <a:cxnLst/>
              <a:rect l="l" t="t" r="r" b="b"/>
              <a:pathLst>
                <a:path w="5329555" h="1513839">
                  <a:moveTo>
                    <a:pt x="0" y="0"/>
                  </a:moveTo>
                  <a:lnTo>
                    <a:pt x="0" y="1513331"/>
                  </a:lnTo>
                  <a:lnTo>
                    <a:pt x="5329427" y="1513331"/>
                  </a:lnTo>
                  <a:lnTo>
                    <a:pt x="5329427" y="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19400" y="2770631"/>
              <a:ext cx="5329555" cy="1367155"/>
            </a:xfrm>
            <a:custGeom>
              <a:avLst/>
              <a:gdLst/>
              <a:ahLst/>
              <a:cxnLst/>
              <a:rect l="l" t="t" r="r" b="b"/>
              <a:pathLst>
                <a:path w="5329555" h="1367154">
                  <a:moveTo>
                    <a:pt x="0" y="0"/>
                  </a:moveTo>
                  <a:lnTo>
                    <a:pt x="0" y="1367027"/>
                  </a:lnTo>
                  <a:lnTo>
                    <a:pt x="5329427" y="1367027"/>
                  </a:lnTo>
                  <a:lnTo>
                    <a:pt x="5329427" y="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92552" y="4209287"/>
              <a:ext cx="5256530" cy="2997835"/>
            </a:xfrm>
            <a:custGeom>
              <a:avLst/>
              <a:gdLst/>
              <a:ahLst/>
              <a:cxnLst/>
              <a:rect l="l" t="t" r="r" b="b"/>
              <a:pathLst>
                <a:path w="5256530" h="2997834">
                  <a:moveTo>
                    <a:pt x="0" y="0"/>
                  </a:moveTo>
                  <a:lnTo>
                    <a:pt x="0" y="2997707"/>
                  </a:lnTo>
                  <a:lnTo>
                    <a:pt x="5256275" y="2997707"/>
                  </a:lnTo>
                  <a:lnTo>
                    <a:pt x="5256275" y="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87639" y="1833372"/>
              <a:ext cx="1835150" cy="486409"/>
            </a:xfrm>
            <a:custGeom>
              <a:avLst/>
              <a:gdLst/>
              <a:ahLst/>
              <a:cxnLst/>
              <a:rect l="l" t="t" r="r" b="b"/>
              <a:pathLst>
                <a:path w="1835150" h="486410">
                  <a:moveTo>
                    <a:pt x="1834895" y="486155"/>
                  </a:moveTo>
                  <a:lnTo>
                    <a:pt x="1834895" y="0"/>
                  </a:lnTo>
                  <a:lnTo>
                    <a:pt x="0" y="0"/>
                  </a:lnTo>
                  <a:lnTo>
                    <a:pt x="0" y="486155"/>
                  </a:lnTo>
                  <a:lnTo>
                    <a:pt x="1834895" y="486155"/>
                  </a:lnTo>
                  <a:close/>
                </a:path>
              </a:pathLst>
            </a:custGeom>
            <a:solidFill>
              <a:srgbClr val="656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87639" y="1833372"/>
              <a:ext cx="1835150" cy="486409"/>
            </a:xfrm>
            <a:custGeom>
              <a:avLst/>
              <a:gdLst/>
              <a:ahLst/>
              <a:cxnLst/>
              <a:rect l="l" t="t" r="r" b="b"/>
              <a:pathLst>
                <a:path w="1835150" h="486410">
                  <a:moveTo>
                    <a:pt x="0" y="0"/>
                  </a:moveTo>
                  <a:lnTo>
                    <a:pt x="0" y="486155"/>
                  </a:lnTo>
                  <a:lnTo>
                    <a:pt x="1834895" y="486155"/>
                  </a:lnTo>
                  <a:lnTo>
                    <a:pt x="1834895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915144" y="1870963"/>
            <a:ext cx="1581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Λουλούδια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630096" y="2984944"/>
            <a:ext cx="2043430" cy="879475"/>
            <a:chOff x="7630096" y="2984944"/>
            <a:chExt cx="2043430" cy="879475"/>
          </a:xfrm>
        </p:grpSpPr>
        <p:sp>
          <p:nvSpPr>
            <p:cNvPr id="23" name="object 23"/>
            <p:cNvSpPr/>
            <p:nvPr/>
          </p:nvSpPr>
          <p:spPr>
            <a:xfrm>
              <a:off x="7645907" y="2999231"/>
              <a:ext cx="2013585" cy="850900"/>
            </a:xfrm>
            <a:custGeom>
              <a:avLst/>
              <a:gdLst/>
              <a:ahLst/>
              <a:cxnLst/>
              <a:rect l="l" t="t" r="r" b="b"/>
              <a:pathLst>
                <a:path w="2013584" h="850900">
                  <a:moveTo>
                    <a:pt x="2013203" y="850391"/>
                  </a:moveTo>
                  <a:lnTo>
                    <a:pt x="2013203" y="0"/>
                  </a:lnTo>
                  <a:lnTo>
                    <a:pt x="0" y="0"/>
                  </a:lnTo>
                  <a:lnTo>
                    <a:pt x="0" y="850391"/>
                  </a:lnTo>
                  <a:lnTo>
                    <a:pt x="2013203" y="850391"/>
                  </a:lnTo>
                  <a:close/>
                </a:path>
              </a:pathLst>
            </a:custGeom>
            <a:solidFill>
              <a:srgbClr val="656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44383" y="2999231"/>
              <a:ext cx="2014855" cy="850900"/>
            </a:xfrm>
            <a:custGeom>
              <a:avLst/>
              <a:gdLst/>
              <a:ahLst/>
              <a:cxnLst/>
              <a:rect l="l" t="t" r="r" b="b"/>
              <a:pathLst>
                <a:path w="2014854" h="850900">
                  <a:moveTo>
                    <a:pt x="0" y="0"/>
                  </a:moveTo>
                  <a:lnTo>
                    <a:pt x="0" y="850391"/>
                  </a:lnTo>
                  <a:lnTo>
                    <a:pt x="2014727" y="850391"/>
                  </a:lnTo>
                  <a:lnTo>
                    <a:pt x="2014727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887713" y="3036822"/>
            <a:ext cx="1528445" cy="7556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00025" marR="5080" indent="-187960">
              <a:lnSpc>
                <a:spcPts val="2870"/>
              </a:lnSpc>
              <a:spcBef>
                <a:spcPts val="200"/>
              </a:spcBef>
            </a:pPr>
            <a:r>
              <a:rPr sz="2400" b="1" spc="35" dirty="0">
                <a:solidFill>
                  <a:srgbClr val="FFFF00"/>
                </a:solidFill>
                <a:latin typeface="Arial"/>
                <a:cs typeface="Arial"/>
              </a:rPr>
              <a:t>∆ένδρα</a:t>
            </a:r>
            <a:r>
              <a:rPr sz="24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30" dirty="0">
                <a:solidFill>
                  <a:srgbClr val="FFFF00"/>
                </a:solidFill>
                <a:latin typeface="Arial"/>
                <a:cs typeface="Arial"/>
              </a:rPr>
              <a:t>µε 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Φρούτα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701724" y="5277040"/>
            <a:ext cx="2043430" cy="1245235"/>
            <a:chOff x="7701724" y="5277040"/>
            <a:chExt cx="2043430" cy="1245235"/>
          </a:xfrm>
        </p:grpSpPr>
        <p:sp>
          <p:nvSpPr>
            <p:cNvPr id="27" name="object 27"/>
            <p:cNvSpPr/>
            <p:nvPr/>
          </p:nvSpPr>
          <p:spPr>
            <a:xfrm>
              <a:off x="7716011" y="5291327"/>
              <a:ext cx="2014855" cy="1216660"/>
            </a:xfrm>
            <a:custGeom>
              <a:avLst/>
              <a:gdLst/>
              <a:ahLst/>
              <a:cxnLst/>
              <a:rect l="l" t="t" r="r" b="b"/>
              <a:pathLst>
                <a:path w="2014854" h="1216659">
                  <a:moveTo>
                    <a:pt x="2014727" y="1216151"/>
                  </a:moveTo>
                  <a:lnTo>
                    <a:pt x="2014727" y="0"/>
                  </a:lnTo>
                  <a:lnTo>
                    <a:pt x="0" y="0"/>
                  </a:lnTo>
                  <a:lnTo>
                    <a:pt x="0" y="1216151"/>
                  </a:lnTo>
                  <a:lnTo>
                    <a:pt x="2014727" y="1216151"/>
                  </a:lnTo>
                  <a:close/>
                </a:path>
              </a:pathLst>
            </a:custGeom>
            <a:solidFill>
              <a:srgbClr val="656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16011" y="5291327"/>
              <a:ext cx="2014855" cy="1216660"/>
            </a:xfrm>
            <a:custGeom>
              <a:avLst/>
              <a:gdLst/>
              <a:ahLst/>
              <a:cxnLst/>
              <a:rect l="l" t="t" r="r" b="b"/>
              <a:pathLst>
                <a:path w="2014854" h="1216659">
                  <a:moveTo>
                    <a:pt x="0" y="0"/>
                  </a:moveTo>
                  <a:lnTo>
                    <a:pt x="0" y="1216151"/>
                  </a:lnTo>
                  <a:lnTo>
                    <a:pt x="2014727" y="1216151"/>
                  </a:lnTo>
                  <a:lnTo>
                    <a:pt x="2014727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146793" y="5328917"/>
            <a:ext cx="1151890" cy="112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lnSpc>
                <a:spcPct val="99800"/>
              </a:lnSpc>
              <a:spcBef>
                <a:spcPts val="105"/>
              </a:spcBef>
            </a:pPr>
            <a:r>
              <a:rPr sz="2400" b="1" spc="235" dirty="0">
                <a:solidFill>
                  <a:srgbClr val="FFFF00"/>
                </a:solidFill>
                <a:latin typeface="Arial"/>
                <a:cs typeface="Arial"/>
              </a:rPr>
              <a:t>∆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έ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νδ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ρα  χωρίς 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Φ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ρ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ύ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10963" y="833119"/>
            <a:ext cx="24568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Άσκηση</a:t>
            </a:r>
            <a:r>
              <a:rPr sz="4400" spc="-70" dirty="0"/>
              <a:t> </a:t>
            </a:r>
            <a:r>
              <a:rPr sz="4400" dirty="0"/>
              <a:t>2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2618231" y="1906523"/>
            <a:ext cx="5442585" cy="3260090"/>
            <a:chOff x="2618231" y="1906523"/>
            <a:chExt cx="5442585" cy="3260090"/>
          </a:xfrm>
        </p:grpSpPr>
        <p:sp>
          <p:nvSpPr>
            <p:cNvPr id="8" name="object 8"/>
            <p:cNvSpPr/>
            <p:nvPr/>
          </p:nvSpPr>
          <p:spPr>
            <a:xfrm>
              <a:off x="2618231" y="1906523"/>
              <a:ext cx="5442585" cy="3260090"/>
            </a:xfrm>
            <a:custGeom>
              <a:avLst/>
              <a:gdLst/>
              <a:ahLst/>
              <a:cxnLst/>
              <a:rect l="l" t="t" r="r" b="b"/>
              <a:pathLst>
                <a:path w="5442584" h="3260090">
                  <a:moveTo>
                    <a:pt x="5442203" y="3259835"/>
                  </a:moveTo>
                  <a:lnTo>
                    <a:pt x="5442203" y="0"/>
                  </a:lnTo>
                  <a:lnTo>
                    <a:pt x="0" y="0"/>
                  </a:lnTo>
                  <a:lnTo>
                    <a:pt x="0" y="3259835"/>
                  </a:lnTo>
                  <a:lnTo>
                    <a:pt x="5442203" y="3259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52572" y="2017776"/>
              <a:ext cx="821182" cy="8473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18231" y="1906523"/>
              <a:ext cx="5417819" cy="30800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3692" y="2037588"/>
              <a:ext cx="974598" cy="10058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2828" y="1979676"/>
              <a:ext cx="517652" cy="5394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9107" y="3372612"/>
              <a:ext cx="1460500" cy="15819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91383" y="49667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8" y="0"/>
                  </a:moveTo>
                  <a:lnTo>
                    <a:pt x="0" y="3048"/>
                  </a:lnTo>
                  <a:lnTo>
                    <a:pt x="1524" y="3048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86655" y="3276600"/>
              <a:ext cx="787654" cy="8122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27548" y="3326892"/>
              <a:ext cx="1185926" cy="12222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04516" y="1892807"/>
            <a:ext cx="5469890" cy="3287395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1337310" algn="ctr">
              <a:lnSpc>
                <a:spcPct val="100000"/>
              </a:lnSpc>
              <a:spcBef>
                <a:spcPts val="135"/>
              </a:spcBef>
            </a:pPr>
            <a:r>
              <a:rPr sz="200" spc="-10" dirty="0">
                <a:latin typeface="Arial"/>
                <a:cs typeface="Arial"/>
              </a:rPr>
              <a:t>Viola </a:t>
            </a:r>
            <a:r>
              <a:rPr sz="200" dirty="0">
                <a:latin typeface="Arial"/>
                <a:cs typeface="Arial"/>
              </a:rPr>
              <a:t> </a:t>
            </a:r>
            <a:r>
              <a:rPr sz="200" spc="-10" dirty="0">
                <a:latin typeface="Arial"/>
                <a:cs typeface="Arial"/>
              </a:rPr>
              <a:t>adorata</a:t>
            </a: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">
              <a:latin typeface="Arial"/>
              <a:cs typeface="Arial"/>
            </a:endParaRPr>
          </a:p>
          <a:p>
            <a:pPr marL="561975">
              <a:lnSpc>
                <a:spcPct val="100000"/>
              </a:lnSpc>
            </a:pPr>
            <a:r>
              <a:rPr sz="300" spc="-5" dirty="0">
                <a:latin typeface="Arial"/>
                <a:cs typeface="Arial"/>
              </a:rPr>
              <a:t>Viola</a:t>
            </a:r>
            <a:r>
              <a:rPr sz="300" dirty="0">
                <a:latin typeface="Arial"/>
                <a:cs typeface="Arial"/>
              </a:rPr>
              <a:t> </a:t>
            </a:r>
            <a:r>
              <a:rPr sz="300" spc="-5" dirty="0">
                <a:latin typeface="Arial"/>
                <a:cs typeface="Arial"/>
              </a:rPr>
              <a:t>adorata</a:t>
            </a:r>
            <a:endParaRPr sz="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">
              <a:latin typeface="Arial"/>
              <a:cs typeface="Arial"/>
            </a:endParaRPr>
          </a:p>
          <a:p>
            <a:pPr marR="1335405" algn="ctr">
              <a:lnSpc>
                <a:spcPct val="100000"/>
              </a:lnSpc>
              <a:spcBef>
                <a:spcPts val="235"/>
              </a:spcBef>
            </a:pPr>
            <a:r>
              <a:rPr sz="350" spc="-5" dirty="0">
                <a:latin typeface="Arial"/>
                <a:cs typeface="Arial"/>
              </a:rPr>
              <a:t>Viola </a:t>
            </a:r>
            <a:r>
              <a:rPr sz="350" dirty="0">
                <a:latin typeface="Arial"/>
                <a:cs typeface="Arial"/>
              </a:rPr>
              <a:t> adorata</a:t>
            </a:r>
            <a:endParaRPr sz="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">
              <a:latin typeface="Arial"/>
              <a:cs typeface="Arial"/>
            </a:endParaRPr>
          </a:p>
          <a:p>
            <a:pPr marR="741680" algn="r">
              <a:lnSpc>
                <a:spcPct val="100000"/>
              </a:lnSpc>
              <a:spcBef>
                <a:spcPts val="5"/>
              </a:spcBef>
            </a:pPr>
            <a:r>
              <a:rPr sz="400" spc="-10" dirty="0">
                <a:latin typeface="Arial"/>
                <a:cs typeface="Arial"/>
              </a:rPr>
              <a:t>Viola</a:t>
            </a:r>
            <a:r>
              <a:rPr sz="400" spc="5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adorata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50">
              <a:latin typeface="Arial"/>
              <a:cs typeface="Arial"/>
            </a:endParaRPr>
          </a:p>
          <a:p>
            <a:pPr marR="701040" algn="r">
              <a:lnSpc>
                <a:spcPct val="100000"/>
              </a:lnSpc>
            </a:pPr>
            <a:r>
              <a:rPr sz="200" spc="-5" dirty="0">
                <a:latin typeface="Arial"/>
                <a:cs typeface="Arial"/>
              </a:rPr>
              <a:t>V</a:t>
            </a:r>
            <a:r>
              <a:rPr sz="200" dirty="0">
                <a:latin typeface="Arial"/>
                <a:cs typeface="Arial"/>
              </a:rPr>
              <a:t>iola </a:t>
            </a:r>
            <a:r>
              <a:rPr sz="200" spc="-5" dirty="0">
                <a:latin typeface="Arial"/>
                <a:cs typeface="Arial"/>
              </a:rPr>
              <a:t> </a:t>
            </a:r>
            <a:r>
              <a:rPr sz="200" spc="5" dirty="0">
                <a:latin typeface="Arial"/>
                <a:cs typeface="Arial"/>
              </a:rPr>
              <a:t>adorata</a:t>
            </a: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 marR="1253490" algn="ctr">
              <a:lnSpc>
                <a:spcPct val="100000"/>
              </a:lnSpc>
              <a:spcBef>
                <a:spcPts val="155"/>
              </a:spcBef>
            </a:pPr>
            <a:r>
              <a:rPr sz="250" spc="10" dirty="0">
                <a:latin typeface="Arial"/>
                <a:cs typeface="Arial"/>
              </a:rPr>
              <a:t>Viola  </a:t>
            </a:r>
            <a:r>
              <a:rPr sz="250" spc="15" dirty="0">
                <a:latin typeface="Arial"/>
                <a:cs typeface="Arial"/>
              </a:rPr>
              <a:t>adorata</a:t>
            </a:r>
            <a:endParaRPr sz="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">
              <a:latin typeface="Arial"/>
              <a:cs typeface="Arial"/>
            </a:endParaRPr>
          </a:p>
          <a:p>
            <a:pPr marL="1043940" algn="ctr">
              <a:lnSpc>
                <a:spcPct val="100000"/>
              </a:lnSpc>
              <a:spcBef>
                <a:spcPts val="254"/>
              </a:spcBef>
            </a:pPr>
            <a:r>
              <a:rPr sz="400" spc="5" dirty="0">
                <a:latin typeface="Arial"/>
                <a:cs typeface="Arial"/>
              </a:rPr>
              <a:t>Viola  </a:t>
            </a:r>
            <a:r>
              <a:rPr sz="400" spc="10" dirty="0">
                <a:latin typeface="Arial"/>
                <a:cs typeface="Arial"/>
              </a:rPr>
              <a:t>adorata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5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</a:pPr>
            <a:r>
              <a:rPr sz="550" dirty="0">
                <a:latin typeface="Arial"/>
                <a:cs typeface="Arial"/>
              </a:rPr>
              <a:t>Viola adorata</a:t>
            </a:r>
            <a:endParaRPr sz="5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18604" y="3250692"/>
            <a:ext cx="580136" cy="5958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26764" y="5649467"/>
            <a:ext cx="3241675" cy="850900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217804" marR="210185" indent="255904">
              <a:lnSpc>
                <a:spcPct val="100000"/>
              </a:lnSpc>
              <a:spcBef>
                <a:spcPts val="395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Που οφείλεται η 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Π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αρα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λλ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400" b="1" spc="10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ικ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ότητ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α;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10963" y="833119"/>
            <a:ext cx="24568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Άσκηση</a:t>
            </a:r>
            <a:r>
              <a:rPr sz="4400" spc="-70" dirty="0"/>
              <a:t> </a:t>
            </a:r>
            <a:r>
              <a:rPr sz="4400" dirty="0"/>
              <a:t>3</a:t>
            </a:r>
            <a:endParaRPr sz="440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072068" y="1688306"/>
          <a:ext cx="6915784" cy="4173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1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273">
                <a:tc>
                  <a:txBody>
                    <a:bodyPr/>
                    <a:lstStyle/>
                    <a:p>
                      <a:pPr marL="13970" algn="ctr">
                        <a:lnSpc>
                          <a:spcPts val="5140"/>
                        </a:lnSpc>
                      </a:pPr>
                      <a:r>
                        <a:rPr sz="455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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140"/>
                        </a:lnSpc>
                      </a:pPr>
                      <a:r>
                        <a:rPr sz="4550" dirty="0">
                          <a:solidFill>
                            <a:srgbClr val="007F00"/>
                          </a:solidFill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40"/>
                        </a:lnSpc>
                      </a:pPr>
                      <a:r>
                        <a:rPr sz="4550" dirty="0">
                          <a:solidFill>
                            <a:srgbClr val="32CCCC"/>
                          </a:solidFill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ts val="5140"/>
                        </a:lnSpc>
                      </a:pPr>
                      <a:r>
                        <a:rPr sz="4550" dirty="0">
                          <a:solidFill>
                            <a:srgbClr val="007F00"/>
                          </a:solidFill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747">
                <a:tc>
                  <a:txBody>
                    <a:bodyPr/>
                    <a:lstStyle/>
                    <a:p>
                      <a:pPr marL="13970" algn="ctr">
                        <a:lnSpc>
                          <a:spcPts val="5025"/>
                        </a:lnSpc>
                      </a:pPr>
                      <a:r>
                        <a:rPr sz="4550" dirty="0"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025"/>
                        </a:lnSpc>
                      </a:pPr>
                      <a:r>
                        <a:rPr sz="4550" dirty="0">
                          <a:solidFill>
                            <a:srgbClr val="FF00FF"/>
                          </a:solidFill>
                          <a:latin typeface="Wingdings"/>
                          <a:cs typeface="Wingdings"/>
                        </a:rPr>
                        <a:t>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25"/>
                        </a:lnSpc>
                      </a:pPr>
                      <a:r>
                        <a:rPr sz="4550" dirty="0">
                          <a:solidFill>
                            <a:srgbClr val="329965"/>
                          </a:solidFill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ts val="5025"/>
                        </a:lnSpc>
                      </a:pPr>
                      <a:r>
                        <a:rPr sz="4550" dirty="0">
                          <a:solidFill>
                            <a:srgbClr val="00CCFF"/>
                          </a:solidFill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271">
                <a:tc>
                  <a:txBody>
                    <a:bodyPr/>
                    <a:lstStyle/>
                    <a:p>
                      <a:pPr marL="13970" algn="ctr">
                        <a:lnSpc>
                          <a:spcPts val="5035"/>
                        </a:lnSpc>
                      </a:pPr>
                      <a:r>
                        <a:rPr sz="4550" dirty="0">
                          <a:solidFill>
                            <a:srgbClr val="FF6500"/>
                          </a:solidFill>
                          <a:latin typeface="Wingdings"/>
                          <a:cs typeface="Wingdings"/>
                        </a:rPr>
                        <a:t>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035"/>
                        </a:lnSpc>
                      </a:pPr>
                      <a:r>
                        <a:rPr sz="4550" dirty="0">
                          <a:solidFill>
                            <a:srgbClr val="32CCCC"/>
                          </a:solidFill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5"/>
                        </a:lnSpc>
                      </a:pPr>
                      <a:r>
                        <a:rPr sz="4550" dirty="0">
                          <a:solidFill>
                            <a:srgbClr val="0000FF"/>
                          </a:solidFill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ts val="5035"/>
                        </a:lnSpc>
                      </a:pPr>
                      <a:r>
                        <a:rPr sz="455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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95">
                <a:tc>
                  <a:txBody>
                    <a:bodyPr/>
                    <a:lstStyle/>
                    <a:p>
                      <a:pPr marL="13970" algn="ctr">
                        <a:lnSpc>
                          <a:spcPts val="5030"/>
                        </a:lnSpc>
                      </a:pPr>
                      <a:r>
                        <a:rPr sz="4550" dirty="0">
                          <a:solidFill>
                            <a:srgbClr val="003265"/>
                          </a:solidFill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030"/>
                        </a:lnSpc>
                      </a:pPr>
                      <a:r>
                        <a:rPr sz="4550" dirty="0">
                          <a:solidFill>
                            <a:srgbClr val="993200"/>
                          </a:solidFill>
                          <a:latin typeface="Wingdings"/>
                          <a:cs typeface="Wingdings"/>
                        </a:rPr>
                        <a:t>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0"/>
                        </a:lnSpc>
                      </a:pPr>
                      <a:r>
                        <a:rPr sz="4550" dirty="0">
                          <a:solidFill>
                            <a:srgbClr val="7F0000"/>
                          </a:solidFill>
                          <a:latin typeface="Wingdings"/>
                          <a:cs typeface="Wingdings"/>
                        </a:rPr>
                        <a:t>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ts val="5030"/>
                        </a:lnSpc>
                      </a:pPr>
                      <a:r>
                        <a:rPr sz="4550" dirty="0">
                          <a:solidFill>
                            <a:srgbClr val="00FF00"/>
                          </a:solidFill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71">
                <a:tc>
                  <a:txBody>
                    <a:bodyPr/>
                    <a:lstStyle/>
                    <a:p>
                      <a:pPr marL="13970" algn="ctr">
                        <a:lnSpc>
                          <a:spcPts val="5030"/>
                        </a:lnSpc>
                      </a:pPr>
                      <a:r>
                        <a:rPr sz="4550" dirty="0">
                          <a:solidFill>
                            <a:srgbClr val="007F7F"/>
                          </a:solidFill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030"/>
                        </a:lnSpc>
                      </a:pPr>
                      <a:r>
                        <a:rPr sz="4550" dirty="0">
                          <a:solidFill>
                            <a:srgbClr val="0000FF"/>
                          </a:solidFill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0"/>
                        </a:lnSpc>
                      </a:pPr>
                      <a:r>
                        <a:rPr sz="4550" dirty="0">
                          <a:solidFill>
                            <a:srgbClr val="00CCFF"/>
                          </a:solidFill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ts val="5030"/>
                        </a:lnSpc>
                      </a:pPr>
                      <a:r>
                        <a:rPr sz="4550" dirty="0">
                          <a:solidFill>
                            <a:srgbClr val="993200"/>
                          </a:solidFill>
                          <a:latin typeface="Wingdings"/>
                          <a:cs typeface="Wingdings"/>
                        </a:rPr>
                        <a:t>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747">
                <a:tc>
                  <a:txBody>
                    <a:bodyPr/>
                    <a:lstStyle/>
                    <a:p>
                      <a:pPr marL="13970" algn="ctr">
                        <a:lnSpc>
                          <a:spcPts val="5025"/>
                        </a:lnSpc>
                      </a:pPr>
                      <a:r>
                        <a:rPr sz="4550" dirty="0">
                          <a:solidFill>
                            <a:srgbClr val="656599"/>
                          </a:solidFill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5025"/>
                        </a:lnSpc>
                      </a:pPr>
                      <a:r>
                        <a:rPr sz="455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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25"/>
                        </a:lnSpc>
                      </a:pPr>
                      <a:r>
                        <a:rPr sz="4550" dirty="0">
                          <a:solidFill>
                            <a:srgbClr val="323200"/>
                          </a:solidFill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ts val="5025"/>
                        </a:lnSpc>
                      </a:pPr>
                      <a:r>
                        <a:rPr sz="4550" dirty="0">
                          <a:solidFill>
                            <a:srgbClr val="323299"/>
                          </a:solidFill>
                          <a:latin typeface="Wingdings"/>
                          <a:cs typeface="Wingdings"/>
                        </a:rPr>
                        <a:t></a:t>
                      </a:r>
                      <a:endParaRPr sz="45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49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Εικόνα 7">
            <a:extLst>
              <a:ext uri="{FF2B5EF4-FFF2-40B4-BE49-F238E27FC236}">
                <a16:creationId xmlns:a16="http://schemas.microsoft.com/office/drawing/2014/main" id="{F25B516A-45CF-4D04-8C67-47038C64E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" y="3524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65284" y="833119"/>
            <a:ext cx="51466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Άσκηση </a:t>
            </a:r>
            <a:r>
              <a:rPr sz="4400" dirty="0"/>
              <a:t>3</a:t>
            </a:r>
            <a:r>
              <a:rPr sz="4400" spc="-40" dirty="0"/>
              <a:t> </a:t>
            </a:r>
            <a:r>
              <a:rPr sz="4400" spc="-5" dirty="0"/>
              <a:t>(</a:t>
            </a:r>
            <a:r>
              <a:rPr sz="4400" i="1" spc="-5" dirty="0">
                <a:latin typeface="Arial"/>
                <a:cs typeface="Arial"/>
              </a:rPr>
              <a:t>συνέχεια</a:t>
            </a:r>
            <a:r>
              <a:rPr sz="4400" spc="-5" dirty="0"/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6667" y="1971547"/>
            <a:ext cx="8356600" cy="207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8674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Παραλλακτικότητα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µεταξύ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3 Οµάδων  </a:t>
            </a:r>
            <a:r>
              <a:rPr sz="3200" spc="209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spc="2095" dirty="0">
                <a:solidFill>
                  <a:srgbClr val="FFFFFF"/>
                </a:solidFill>
                <a:latin typeface="Wingdings"/>
                <a:cs typeface="Wingdings"/>
              </a:rPr>
              <a:t></a:t>
            </a:r>
            <a:r>
              <a:rPr sz="3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0" dirty="0">
                <a:solidFill>
                  <a:srgbClr val="FFFFFF"/>
                </a:solidFill>
                <a:latin typeface="Wingdings"/>
                <a:cs typeface="Wingdings"/>
              </a:rPr>
              <a:t></a:t>
            </a:r>
            <a:r>
              <a:rPr sz="3200" spc="-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0" dirty="0">
                <a:solidFill>
                  <a:srgbClr val="FFFFFF"/>
                </a:solidFill>
                <a:latin typeface="Wingdings"/>
                <a:cs typeface="Wingdings"/>
              </a:rPr>
              <a:t></a:t>
            </a:r>
            <a:r>
              <a:rPr sz="3200" spc="-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Παραλλακτικότητα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µέσα σε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κάθε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Οµάδα</a:t>
            </a:r>
            <a:endParaRPr sz="3200">
              <a:latin typeface="Arial"/>
              <a:cs typeface="Arial"/>
            </a:endParaRPr>
          </a:p>
          <a:p>
            <a:pPr marL="467995">
              <a:lnSpc>
                <a:spcPct val="100000"/>
              </a:lnSpc>
              <a:tabLst>
                <a:tab pos="4697095" algn="l"/>
              </a:tabLst>
            </a:pPr>
            <a:r>
              <a:rPr sz="3200" spc="209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spc="2095" dirty="0">
                <a:solidFill>
                  <a:srgbClr val="FF0000"/>
                </a:solidFill>
                <a:latin typeface="Wingdings"/>
                <a:cs typeface="Wingdings"/>
              </a:rPr>
              <a:t></a:t>
            </a:r>
            <a:r>
              <a:rPr sz="320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4190" dirty="0">
                <a:solidFill>
                  <a:srgbClr val="FF65CC"/>
                </a:solidFill>
                <a:latin typeface="Wingdings"/>
                <a:cs typeface="Wingdings"/>
              </a:rPr>
              <a:t></a:t>
            </a:r>
            <a:r>
              <a:rPr sz="3200" spc="90" dirty="0">
                <a:solidFill>
                  <a:srgbClr val="FF65CC"/>
                </a:solidFill>
                <a:latin typeface="Times New Roman"/>
                <a:cs typeface="Times New Roman"/>
              </a:rPr>
              <a:t> </a:t>
            </a:r>
            <a:r>
              <a:rPr sz="3200" spc="4190" dirty="0">
                <a:solidFill>
                  <a:srgbClr val="CC0000"/>
                </a:solidFill>
                <a:latin typeface="Wingdings"/>
                <a:cs typeface="Wingdings"/>
              </a:rPr>
              <a:t></a:t>
            </a:r>
            <a:r>
              <a:rPr sz="3200" spc="8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3200" spc="4190" dirty="0">
                <a:solidFill>
                  <a:srgbClr val="CC0099"/>
                </a:solidFill>
                <a:latin typeface="Wingdings"/>
                <a:cs typeface="Wingdings"/>
              </a:rPr>
              <a:t></a:t>
            </a:r>
            <a:r>
              <a:rPr sz="3200" spc="8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3200" spc="4190" dirty="0">
                <a:solidFill>
                  <a:srgbClr val="FF65CC"/>
                </a:solidFill>
                <a:latin typeface="Wingdings"/>
                <a:cs typeface="Wingdings"/>
              </a:rPr>
              <a:t></a:t>
            </a:r>
            <a:r>
              <a:rPr sz="3200" spc="90" dirty="0">
                <a:solidFill>
                  <a:srgbClr val="FF65C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)	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∆ιαφορά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στο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χρώµα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27969" y="3628453"/>
            <a:ext cx="1160145" cy="370840"/>
            <a:chOff x="4327969" y="3628453"/>
            <a:chExt cx="1160145" cy="370840"/>
          </a:xfrm>
        </p:grpSpPr>
        <p:sp>
          <p:nvSpPr>
            <p:cNvPr id="9" name="object 9"/>
            <p:cNvSpPr/>
            <p:nvPr/>
          </p:nvSpPr>
          <p:spPr>
            <a:xfrm>
              <a:off x="4332732" y="3633215"/>
              <a:ext cx="1150620" cy="361315"/>
            </a:xfrm>
            <a:custGeom>
              <a:avLst/>
              <a:gdLst/>
              <a:ahLst/>
              <a:cxnLst/>
              <a:rect l="l" t="t" r="r" b="b"/>
              <a:pathLst>
                <a:path w="1150620" h="361314">
                  <a:moveTo>
                    <a:pt x="1150619" y="179831"/>
                  </a:moveTo>
                  <a:lnTo>
                    <a:pt x="862583" y="0"/>
                  </a:lnTo>
                  <a:lnTo>
                    <a:pt x="862583" y="89915"/>
                  </a:lnTo>
                  <a:lnTo>
                    <a:pt x="0" y="89915"/>
                  </a:lnTo>
                  <a:lnTo>
                    <a:pt x="0" y="271271"/>
                  </a:lnTo>
                  <a:lnTo>
                    <a:pt x="862583" y="271271"/>
                  </a:lnTo>
                  <a:lnTo>
                    <a:pt x="862583" y="361187"/>
                  </a:lnTo>
                  <a:lnTo>
                    <a:pt x="1150619" y="1798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32732" y="3633215"/>
              <a:ext cx="1150620" cy="361315"/>
            </a:xfrm>
            <a:custGeom>
              <a:avLst/>
              <a:gdLst/>
              <a:ahLst/>
              <a:cxnLst/>
              <a:rect l="l" t="t" r="r" b="b"/>
              <a:pathLst>
                <a:path w="1150620" h="361314">
                  <a:moveTo>
                    <a:pt x="862583" y="0"/>
                  </a:moveTo>
                  <a:lnTo>
                    <a:pt x="862583" y="89915"/>
                  </a:lnTo>
                  <a:lnTo>
                    <a:pt x="0" y="89915"/>
                  </a:lnTo>
                  <a:lnTo>
                    <a:pt x="0" y="271271"/>
                  </a:lnTo>
                  <a:lnTo>
                    <a:pt x="862583" y="271271"/>
                  </a:lnTo>
                  <a:lnTo>
                    <a:pt x="862583" y="361187"/>
                  </a:lnTo>
                  <a:lnTo>
                    <a:pt x="1150619" y="179831"/>
                  </a:lnTo>
                  <a:lnTo>
                    <a:pt x="862583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AB9E56F-02AA-4545-AB0D-5CF74DDE4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" y="352425"/>
            <a:ext cx="92202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7B73B18-2720-4D4B-A41A-4ACA6FE94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352425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99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AF5BD00-4AFF-47FA-9A43-0B5DCED2E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352425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4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55110" y="833119"/>
            <a:ext cx="45669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Παραλλακτικότητα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802576" y="2117788"/>
            <a:ext cx="9075420" cy="3328035"/>
            <a:chOff x="802576" y="2117788"/>
            <a:chExt cx="9075420" cy="3328035"/>
          </a:xfrm>
        </p:grpSpPr>
        <p:sp>
          <p:nvSpPr>
            <p:cNvPr id="8" name="object 8"/>
            <p:cNvSpPr/>
            <p:nvPr/>
          </p:nvSpPr>
          <p:spPr>
            <a:xfrm>
              <a:off x="830579" y="2145791"/>
              <a:ext cx="9019540" cy="3272154"/>
            </a:xfrm>
            <a:custGeom>
              <a:avLst/>
              <a:gdLst/>
              <a:ahLst/>
              <a:cxnLst/>
              <a:rect l="l" t="t" r="r" b="b"/>
              <a:pathLst>
                <a:path w="9019540" h="3272154">
                  <a:moveTo>
                    <a:pt x="9019031" y="3272027"/>
                  </a:moveTo>
                  <a:lnTo>
                    <a:pt x="9019031" y="0"/>
                  </a:lnTo>
                  <a:lnTo>
                    <a:pt x="0" y="0"/>
                  </a:lnTo>
                  <a:lnTo>
                    <a:pt x="0" y="3272027"/>
                  </a:lnTo>
                  <a:lnTo>
                    <a:pt x="9019031" y="3272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0511" y="2308859"/>
              <a:ext cx="1938527" cy="8199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1440" y="2205227"/>
              <a:ext cx="1176527" cy="10287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76087" y="2145791"/>
              <a:ext cx="1359408" cy="11490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75931" y="2197607"/>
              <a:ext cx="1501139" cy="10424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73224" y="3294887"/>
              <a:ext cx="1213103" cy="10347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87724" y="3427475"/>
              <a:ext cx="1205483" cy="7696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58384" y="3319271"/>
              <a:ext cx="1194816" cy="9845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75931" y="3368039"/>
              <a:ext cx="1499616" cy="8869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52827" y="4506467"/>
              <a:ext cx="1452372" cy="5486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21252" y="4329683"/>
              <a:ext cx="1136903" cy="9022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33416" y="4418075"/>
              <a:ext cx="1444752" cy="72542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15328" y="4355591"/>
              <a:ext cx="2022348" cy="8488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6863" y="2132075"/>
              <a:ext cx="9046845" cy="3299460"/>
            </a:xfrm>
            <a:custGeom>
              <a:avLst/>
              <a:gdLst/>
              <a:ahLst/>
              <a:cxnLst/>
              <a:rect l="l" t="t" r="r" b="b"/>
              <a:pathLst>
                <a:path w="9046845" h="3299460">
                  <a:moveTo>
                    <a:pt x="0" y="0"/>
                  </a:moveTo>
                  <a:lnTo>
                    <a:pt x="0" y="3299459"/>
                  </a:lnTo>
                  <a:lnTo>
                    <a:pt x="9046463" y="3299459"/>
                  </a:lnTo>
                  <a:lnTo>
                    <a:pt x="9046463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611879" y="5794247"/>
            <a:ext cx="3383279" cy="547370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20370">
              <a:lnSpc>
                <a:spcPct val="100000"/>
              </a:lnSpc>
              <a:spcBef>
                <a:spcPts val="400"/>
              </a:spcBef>
            </a:pP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Που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Οφείλεται;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34814" y="833119"/>
            <a:ext cx="32092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Παρατήρηση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304035" y="1971547"/>
            <a:ext cx="8215630" cy="314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Στην πράξη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CC65"/>
                </a:solidFill>
                <a:latin typeface="Arial"/>
                <a:cs typeface="Arial"/>
              </a:rPr>
              <a:t>δεν 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µπορούµε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“εξηγήσουµε”  όλη την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παραλλακτικότητα.</a:t>
            </a:r>
            <a:endParaRPr sz="3200">
              <a:latin typeface="Arial"/>
              <a:cs typeface="Arial"/>
            </a:endParaRPr>
          </a:p>
          <a:p>
            <a:pPr marL="354965" marR="127000" indent="-342900">
              <a:lnSpc>
                <a:spcPct val="99900"/>
              </a:lnSpc>
              <a:spcBef>
                <a:spcPts val="1540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Ένα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µέρος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της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παραµένει “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ανεξήγητο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”. </a:t>
            </a:r>
            <a:r>
              <a:rPr sz="3200" spc="55" dirty="0">
                <a:solidFill>
                  <a:srgbClr val="FFFFFF"/>
                </a:solidFill>
                <a:latin typeface="Arial"/>
                <a:cs typeface="Arial"/>
              </a:rPr>
              <a:t>∆εν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µπορεί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αποδοθεί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σε</a:t>
            </a:r>
            <a:r>
              <a:rPr sz="3200" dirty="0">
                <a:solidFill>
                  <a:srgbClr val="FFCC65"/>
                </a:solidFill>
                <a:latin typeface="Arial"/>
                <a:cs typeface="Arial"/>
              </a:rPr>
              <a:t> γνωστή 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πηγή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παραλλακτικότητας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και δεν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µπορεί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τεθεί 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υπό</a:t>
            </a:r>
            <a:r>
              <a:rPr sz="3200" spc="-1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έλεγχο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4194" y="833119"/>
            <a:ext cx="55098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0" dirty="0" err="1">
                <a:latin typeface="Arial"/>
                <a:cs typeface="Arial"/>
              </a:rPr>
              <a:t>Πειρ</a:t>
            </a:r>
            <a:r>
              <a:rPr sz="4400" b="1" spc="10" dirty="0">
                <a:latin typeface="Arial"/>
                <a:cs typeface="Arial"/>
              </a:rPr>
              <a:t>αµατικό</a:t>
            </a:r>
            <a:r>
              <a:rPr sz="4400" b="1" spc="-60" dirty="0">
                <a:latin typeface="Arial"/>
                <a:cs typeface="Arial"/>
              </a:rPr>
              <a:t> </a:t>
            </a:r>
            <a:r>
              <a:rPr sz="4400" b="1" spc="20" dirty="0">
                <a:latin typeface="Arial"/>
                <a:cs typeface="Arial"/>
              </a:rPr>
              <a:t>Σφάλµα</a:t>
            </a:r>
            <a:r>
              <a:rPr lang="el-GR" sz="4400" b="1" spc="20" dirty="0">
                <a:latin typeface="Arial"/>
                <a:cs typeface="Arial"/>
              </a:rPr>
              <a:t> 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5963" y="1931922"/>
            <a:ext cx="8028432" cy="484568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4965" marR="751205" indent="-342900">
              <a:lnSpc>
                <a:spcPts val="344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είδος της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παραλλακτικότητας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που  ξεφεύγει από τον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έλεγχο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του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ερευνητή</a:t>
            </a:r>
            <a:endParaRPr lang="el-GR" sz="32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751205">
              <a:lnSpc>
                <a:spcPts val="3440"/>
              </a:lnSpc>
              <a:spcBef>
                <a:spcPts val="550"/>
              </a:spcBef>
              <a:buClr>
                <a:srgbClr val="FFFFCC"/>
              </a:buClr>
              <a:buSzPct val="75000"/>
              <a:tabLst>
                <a:tab pos="355600" algn="l"/>
              </a:tabLst>
            </a:pPr>
            <a:endParaRPr sz="3200" dirty="0">
              <a:latin typeface="Arial"/>
              <a:cs typeface="Arial"/>
            </a:endParaRPr>
          </a:p>
          <a:p>
            <a:pPr marL="354965" marR="5080" indent="-342900">
              <a:lnSpc>
                <a:spcPct val="89900"/>
              </a:lnSpc>
              <a:spcBef>
                <a:spcPts val="1880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3200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lang="el-GR" sz="3200" dirty="0">
                <a:solidFill>
                  <a:srgbClr val="FFCC65"/>
                </a:solidFill>
                <a:latin typeface="Arial"/>
                <a:cs typeface="Arial"/>
              </a:rPr>
              <a:t>αίτια είναι </a:t>
            </a:r>
            <a:r>
              <a:rPr sz="3200" spc="-5" dirty="0" err="1">
                <a:solidFill>
                  <a:srgbClr val="FFCC65"/>
                </a:solidFill>
                <a:latin typeface="Arial"/>
                <a:cs typeface="Arial"/>
              </a:rPr>
              <a:t>άγνωστ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α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δεν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µπορούµε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lang="el-GR"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τα µετρήσουµε </a:t>
            </a:r>
            <a:r>
              <a:rPr lang="el-GR" sz="3200" spc="-5" dirty="0">
                <a:solidFill>
                  <a:srgbClr val="FFFFFF"/>
                </a:solidFill>
                <a:latin typeface="Arial"/>
                <a:cs typeface="Arial"/>
              </a:rPr>
              <a:t>ούτε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µπ</a:t>
            </a:r>
            <a:r>
              <a:rPr sz="3200" spc="-5" dirty="0" err="1">
                <a:solidFill>
                  <a:srgbClr val="FFFFFF"/>
                </a:solidFill>
                <a:latin typeface="Arial"/>
                <a:cs typeface="Arial"/>
              </a:rPr>
              <a:t>ορούµε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 err="1">
                <a:solidFill>
                  <a:srgbClr val="FFFFFF"/>
                </a:solidFill>
                <a:latin typeface="Arial"/>
                <a:cs typeface="Arial"/>
              </a:rPr>
              <a:t>ελέγξουµε</a:t>
            </a:r>
            <a:endParaRPr lang="el-GR" sz="32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5080">
              <a:lnSpc>
                <a:spcPct val="89900"/>
              </a:lnSpc>
              <a:spcBef>
                <a:spcPts val="1880"/>
              </a:spcBef>
              <a:buClr>
                <a:srgbClr val="FFFFCC"/>
              </a:buClr>
              <a:buSzPct val="75000"/>
              <a:tabLst>
                <a:tab pos="355600" algn="l"/>
              </a:tabLst>
            </a:pPr>
            <a:endParaRPr sz="3200" dirty="0">
              <a:latin typeface="Arial"/>
              <a:cs typeface="Arial"/>
            </a:endParaRPr>
          </a:p>
          <a:p>
            <a:pPr marL="354965" marR="379095" indent="-342900">
              <a:lnSpc>
                <a:spcPct val="89800"/>
              </a:lnSpc>
              <a:spcBef>
                <a:spcPts val="1930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lang="el-GR" sz="3200" spc="-5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3200" spc="-10" dirty="0" err="1">
                <a:solidFill>
                  <a:srgbClr val="FFFFFF"/>
                </a:solidFill>
                <a:latin typeface="Arial"/>
                <a:cs typeface="Arial"/>
              </a:rPr>
              <a:t>τόχος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του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πειραµατικού  σχεδιασµού: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3200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µείωση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του πειραµατικού  σφάλµατος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05858" y="833119"/>
            <a:ext cx="32670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Σ</a:t>
            </a:r>
            <a:r>
              <a:rPr sz="4400" spc="5" dirty="0"/>
              <a:t>υ</a:t>
            </a:r>
            <a:r>
              <a:rPr sz="4400" spc="-5" dirty="0"/>
              <a:t>µ</a:t>
            </a:r>
            <a:r>
              <a:rPr sz="4400" spc="10" dirty="0"/>
              <a:t>π</a:t>
            </a:r>
            <a:r>
              <a:rPr sz="4400" spc="5" dirty="0"/>
              <a:t>έ</a:t>
            </a:r>
            <a:r>
              <a:rPr sz="4400" dirty="0"/>
              <a:t>ρ</a:t>
            </a:r>
            <a:r>
              <a:rPr sz="4400" spc="-15" dirty="0"/>
              <a:t>α</a:t>
            </a:r>
            <a:r>
              <a:rPr sz="4400" spc="5" dirty="0"/>
              <a:t>σ</a:t>
            </a:r>
            <a:r>
              <a:rPr sz="4400" spc="-5" dirty="0"/>
              <a:t>µ</a:t>
            </a:r>
            <a:r>
              <a:rPr sz="4400" dirty="0"/>
              <a:t>α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1785175" y="1812607"/>
            <a:ext cx="7385684" cy="4619625"/>
            <a:chOff x="1785175" y="1812607"/>
            <a:chExt cx="7385684" cy="4619625"/>
          </a:xfrm>
        </p:grpSpPr>
        <p:sp>
          <p:nvSpPr>
            <p:cNvPr id="8" name="object 8"/>
            <p:cNvSpPr/>
            <p:nvPr/>
          </p:nvSpPr>
          <p:spPr>
            <a:xfrm>
              <a:off x="1786128" y="1813559"/>
              <a:ext cx="7383780" cy="4617720"/>
            </a:xfrm>
            <a:custGeom>
              <a:avLst/>
              <a:gdLst/>
              <a:ahLst/>
              <a:cxnLst/>
              <a:rect l="l" t="t" r="r" b="b"/>
              <a:pathLst>
                <a:path w="7383780" h="4617720">
                  <a:moveTo>
                    <a:pt x="7383779" y="4617719"/>
                  </a:moveTo>
                  <a:lnTo>
                    <a:pt x="7383779" y="0"/>
                  </a:lnTo>
                  <a:lnTo>
                    <a:pt x="0" y="0"/>
                  </a:lnTo>
                  <a:lnTo>
                    <a:pt x="0" y="4617719"/>
                  </a:lnTo>
                  <a:lnTo>
                    <a:pt x="7383779" y="4617719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6128" y="1813559"/>
              <a:ext cx="7383780" cy="4617720"/>
            </a:xfrm>
            <a:custGeom>
              <a:avLst/>
              <a:gdLst/>
              <a:ahLst/>
              <a:cxnLst/>
              <a:rect l="l" t="t" r="r" b="b"/>
              <a:pathLst>
                <a:path w="7383780" h="4617720">
                  <a:moveTo>
                    <a:pt x="0" y="0"/>
                  </a:moveTo>
                  <a:lnTo>
                    <a:pt x="0" y="4617719"/>
                  </a:lnTo>
                  <a:lnTo>
                    <a:pt x="7383779" y="4617719"/>
                  </a:lnTo>
                  <a:lnTo>
                    <a:pt x="7383779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26966" y="3233874"/>
              <a:ext cx="4441042" cy="1777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08189" y="2973427"/>
            <a:ext cx="41655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"/>
                <a:cs typeface="Arial"/>
              </a:rPr>
              <a:t>15</a:t>
            </a:r>
            <a:r>
              <a:rPr sz="1600" b="1" dirty="0"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48724" y="4287114"/>
            <a:ext cx="4146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30" dirty="0">
                <a:latin typeface="Arial"/>
                <a:cs typeface="Arial"/>
              </a:rPr>
              <a:t>2</a:t>
            </a:r>
            <a:r>
              <a:rPr sz="1600" b="1" spc="-20" dirty="0">
                <a:latin typeface="Arial"/>
                <a:cs typeface="Arial"/>
              </a:rPr>
              <a:t>0</a:t>
            </a:r>
            <a:r>
              <a:rPr sz="1600" b="1" dirty="0"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9372" y="5046066"/>
            <a:ext cx="41655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"/>
                <a:cs typeface="Arial"/>
              </a:rPr>
              <a:t>30</a:t>
            </a:r>
            <a:r>
              <a:rPr sz="1600" b="1" dirty="0"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51543" y="4287114"/>
            <a:ext cx="41655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"/>
                <a:cs typeface="Arial"/>
              </a:rPr>
              <a:t>20</a:t>
            </a:r>
            <a:r>
              <a:rPr sz="1600" b="1" dirty="0"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0554" y="2973427"/>
            <a:ext cx="41655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"/>
                <a:cs typeface="Arial"/>
              </a:rPr>
              <a:t>15</a:t>
            </a:r>
            <a:r>
              <a:rPr sz="1600" b="1" dirty="0"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327707" y="3589591"/>
            <a:ext cx="807085" cy="1066165"/>
            <a:chOff x="8327707" y="3589591"/>
            <a:chExt cx="807085" cy="1066165"/>
          </a:xfrm>
        </p:grpSpPr>
        <p:sp>
          <p:nvSpPr>
            <p:cNvPr id="17" name="object 17"/>
            <p:cNvSpPr/>
            <p:nvPr/>
          </p:nvSpPr>
          <p:spPr>
            <a:xfrm>
              <a:off x="8328659" y="3590543"/>
              <a:ext cx="805180" cy="1064260"/>
            </a:xfrm>
            <a:custGeom>
              <a:avLst/>
              <a:gdLst/>
              <a:ahLst/>
              <a:cxnLst/>
              <a:rect l="l" t="t" r="r" b="b"/>
              <a:pathLst>
                <a:path w="805179" h="1064260">
                  <a:moveTo>
                    <a:pt x="804671" y="1063751"/>
                  </a:moveTo>
                  <a:lnTo>
                    <a:pt x="804671" y="0"/>
                  </a:lnTo>
                  <a:lnTo>
                    <a:pt x="0" y="0"/>
                  </a:lnTo>
                  <a:lnTo>
                    <a:pt x="0" y="1063751"/>
                  </a:lnTo>
                  <a:lnTo>
                    <a:pt x="804671" y="10637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28659" y="3590543"/>
              <a:ext cx="805180" cy="1064260"/>
            </a:xfrm>
            <a:custGeom>
              <a:avLst/>
              <a:gdLst/>
              <a:ahLst/>
              <a:cxnLst/>
              <a:rect l="l" t="t" r="r" b="b"/>
              <a:pathLst>
                <a:path w="805179" h="1064260">
                  <a:moveTo>
                    <a:pt x="0" y="0"/>
                  </a:moveTo>
                  <a:lnTo>
                    <a:pt x="0" y="1063751"/>
                  </a:lnTo>
                  <a:lnTo>
                    <a:pt x="804671" y="1063751"/>
                  </a:lnTo>
                  <a:lnTo>
                    <a:pt x="804671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74379" y="3663695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19" y="83819"/>
                  </a:moveTo>
                  <a:lnTo>
                    <a:pt x="83819" y="0"/>
                  </a:lnTo>
                  <a:lnTo>
                    <a:pt x="0" y="0"/>
                  </a:lnTo>
                  <a:lnTo>
                    <a:pt x="0" y="83819"/>
                  </a:lnTo>
                  <a:lnTo>
                    <a:pt x="83819" y="83819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74379" y="3663695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0" y="0"/>
                  </a:moveTo>
                  <a:lnTo>
                    <a:pt x="0" y="83819"/>
                  </a:lnTo>
                  <a:lnTo>
                    <a:pt x="83819" y="83819"/>
                  </a:lnTo>
                  <a:lnTo>
                    <a:pt x="83819" y="0"/>
                  </a:lnTo>
                  <a:lnTo>
                    <a:pt x="0" y="0"/>
                  </a:lnTo>
                  <a:close/>
                </a:path>
              </a:pathLst>
            </a:custGeom>
            <a:ln w="92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74379" y="3877055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19" y="83819"/>
                  </a:moveTo>
                  <a:lnTo>
                    <a:pt x="83819" y="0"/>
                  </a:lnTo>
                  <a:lnTo>
                    <a:pt x="0" y="0"/>
                  </a:lnTo>
                  <a:lnTo>
                    <a:pt x="0" y="83819"/>
                  </a:lnTo>
                  <a:lnTo>
                    <a:pt x="83819" y="838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74379" y="3877055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0" y="0"/>
                  </a:moveTo>
                  <a:lnTo>
                    <a:pt x="0" y="83819"/>
                  </a:lnTo>
                  <a:lnTo>
                    <a:pt x="83819" y="83819"/>
                  </a:lnTo>
                  <a:lnTo>
                    <a:pt x="83819" y="0"/>
                  </a:lnTo>
                  <a:lnTo>
                    <a:pt x="0" y="0"/>
                  </a:lnTo>
                  <a:close/>
                </a:path>
              </a:pathLst>
            </a:custGeom>
            <a:ln w="92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74379" y="4090415"/>
              <a:ext cx="83820" cy="82550"/>
            </a:xfrm>
            <a:custGeom>
              <a:avLst/>
              <a:gdLst/>
              <a:ahLst/>
              <a:cxnLst/>
              <a:rect l="l" t="t" r="r" b="b"/>
              <a:pathLst>
                <a:path w="83820" h="82550">
                  <a:moveTo>
                    <a:pt x="83819" y="82295"/>
                  </a:moveTo>
                  <a:lnTo>
                    <a:pt x="83819" y="0"/>
                  </a:lnTo>
                  <a:lnTo>
                    <a:pt x="0" y="0"/>
                  </a:lnTo>
                  <a:lnTo>
                    <a:pt x="0" y="82295"/>
                  </a:lnTo>
                  <a:lnTo>
                    <a:pt x="83819" y="8229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74379" y="4090415"/>
              <a:ext cx="83820" cy="82550"/>
            </a:xfrm>
            <a:custGeom>
              <a:avLst/>
              <a:gdLst/>
              <a:ahLst/>
              <a:cxnLst/>
              <a:rect l="l" t="t" r="r" b="b"/>
              <a:pathLst>
                <a:path w="83820" h="82550">
                  <a:moveTo>
                    <a:pt x="0" y="0"/>
                  </a:moveTo>
                  <a:lnTo>
                    <a:pt x="0" y="82295"/>
                  </a:lnTo>
                  <a:lnTo>
                    <a:pt x="83819" y="82295"/>
                  </a:lnTo>
                  <a:lnTo>
                    <a:pt x="83819" y="0"/>
                  </a:lnTo>
                  <a:lnTo>
                    <a:pt x="0" y="0"/>
                  </a:lnTo>
                  <a:close/>
                </a:path>
              </a:pathLst>
            </a:custGeom>
            <a:ln w="92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74379" y="4302251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19" y="83819"/>
                  </a:moveTo>
                  <a:lnTo>
                    <a:pt x="83819" y="0"/>
                  </a:lnTo>
                  <a:lnTo>
                    <a:pt x="0" y="0"/>
                  </a:lnTo>
                  <a:lnTo>
                    <a:pt x="0" y="83819"/>
                  </a:lnTo>
                  <a:lnTo>
                    <a:pt x="83819" y="8381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74379" y="4302251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0" y="0"/>
                  </a:moveTo>
                  <a:lnTo>
                    <a:pt x="0" y="83819"/>
                  </a:lnTo>
                  <a:lnTo>
                    <a:pt x="83819" y="83819"/>
                  </a:lnTo>
                  <a:lnTo>
                    <a:pt x="83819" y="0"/>
                  </a:lnTo>
                  <a:lnTo>
                    <a:pt x="0" y="0"/>
                  </a:lnTo>
                  <a:close/>
                </a:path>
              </a:pathLst>
            </a:custGeom>
            <a:ln w="92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74379" y="4515611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19" y="83819"/>
                  </a:moveTo>
                  <a:lnTo>
                    <a:pt x="83819" y="0"/>
                  </a:lnTo>
                  <a:lnTo>
                    <a:pt x="0" y="0"/>
                  </a:lnTo>
                  <a:lnTo>
                    <a:pt x="0" y="83819"/>
                  </a:lnTo>
                  <a:lnTo>
                    <a:pt x="83819" y="838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74379" y="4515611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0" y="0"/>
                  </a:moveTo>
                  <a:lnTo>
                    <a:pt x="0" y="83819"/>
                  </a:lnTo>
                  <a:lnTo>
                    <a:pt x="83819" y="83819"/>
                  </a:lnTo>
                  <a:lnTo>
                    <a:pt x="83819" y="0"/>
                  </a:lnTo>
                  <a:lnTo>
                    <a:pt x="0" y="0"/>
                  </a:lnTo>
                  <a:close/>
                </a:path>
              </a:pathLst>
            </a:custGeom>
            <a:ln w="92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503853" y="3559886"/>
            <a:ext cx="615950" cy="108775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sz="1100" b="1" spc="-15" dirty="0">
                <a:latin typeface="Arial"/>
                <a:cs typeface="Arial"/>
              </a:rPr>
              <a:t>Πηγή</a:t>
            </a:r>
            <a:r>
              <a:rPr sz="1100" b="1" spc="-1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sz="1100" b="1" spc="-15" dirty="0">
                <a:latin typeface="Arial"/>
                <a:cs typeface="Arial"/>
              </a:rPr>
              <a:t>Πηγή</a:t>
            </a:r>
            <a:r>
              <a:rPr sz="1100" b="1" spc="-1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1100" b="1" spc="-15" dirty="0">
                <a:latin typeface="Arial"/>
                <a:cs typeface="Arial"/>
              </a:rPr>
              <a:t>Πηγή</a:t>
            </a:r>
            <a:r>
              <a:rPr sz="1100" b="1" spc="-1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R="5080">
              <a:lnSpc>
                <a:spcPct val="126400"/>
              </a:lnSpc>
              <a:spcBef>
                <a:spcPts val="10"/>
              </a:spcBef>
            </a:pPr>
            <a:r>
              <a:rPr sz="1100" b="1" spc="-15" dirty="0">
                <a:latin typeface="Arial"/>
                <a:cs typeface="Arial"/>
              </a:rPr>
              <a:t>Πηγή </a:t>
            </a:r>
            <a:r>
              <a:rPr sz="1100" b="1" spc="-5" dirty="0">
                <a:latin typeface="Arial"/>
                <a:cs typeface="Arial"/>
              </a:rPr>
              <a:t>4  </a:t>
            </a:r>
            <a:r>
              <a:rPr sz="1100" b="1" spc="-140" dirty="0">
                <a:latin typeface="Arial"/>
                <a:cs typeface="Arial"/>
              </a:rPr>
              <a:t>Ά</a:t>
            </a:r>
            <a:r>
              <a:rPr sz="1100" b="1" spc="-25" dirty="0">
                <a:latin typeface="Arial"/>
                <a:cs typeface="Arial"/>
              </a:rPr>
              <a:t>γ</a:t>
            </a:r>
            <a:r>
              <a:rPr sz="1100" b="1" spc="35" dirty="0">
                <a:latin typeface="Arial"/>
                <a:cs typeface="Arial"/>
              </a:rPr>
              <a:t>ν</a:t>
            </a:r>
            <a:r>
              <a:rPr sz="1100" b="1" spc="85" dirty="0">
                <a:latin typeface="Arial"/>
                <a:cs typeface="Arial"/>
              </a:rPr>
              <a:t>ω</a:t>
            </a:r>
            <a:r>
              <a:rPr sz="1100" b="1" spc="-25" dirty="0">
                <a:latin typeface="Arial"/>
                <a:cs typeface="Arial"/>
              </a:rPr>
              <a:t>σ</a:t>
            </a:r>
            <a:r>
              <a:rPr sz="1100" b="1" spc="-65" dirty="0">
                <a:latin typeface="Arial"/>
                <a:cs typeface="Arial"/>
              </a:rPr>
              <a:t>τ</a:t>
            </a:r>
            <a:r>
              <a:rPr sz="1100" b="1" spc="-5" dirty="0">
                <a:latin typeface="Arial"/>
                <a:cs typeface="Arial"/>
              </a:rPr>
              <a:t>η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86127" y="1813560"/>
            <a:ext cx="7383780" cy="4617720"/>
          </a:xfrm>
          <a:custGeom>
            <a:avLst/>
            <a:gdLst/>
            <a:ahLst/>
            <a:cxnLst/>
            <a:rect l="l" t="t" r="r" b="b"/>
            <a:pathLst>
              <a:path w="7383780" h="4617720">
                <a:moveTo>
                  <a:pt x="0" y="0"/>
                </a:moveTo>
                <a:lnTo>
                  <a:pt x="0" y="4617719"/>
                </a:lnTo>
                <a:lnTo>
                  <a:pt x="7383779" y="4617719"/>
                </a:lnTo>
                <a:lnTo>
                  <a:pt x="7383779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712404" y="1739836"/>
            <a:ext cx="7543800" cy="4768215"/>
            <a:chOff x="1712404" y="1739836"/>
            <a:chExt cx="7543800" cy="4768215"/>
          </a:xfrm>
        </p:grpSpPr>
        <p:sp>
          <p:nvSpPr>
            <p:cNvPr id="32" name="object 32"/>
            <p:cNvSpPr/>
            <p:nvPr/>
          </p:nvSpPr>
          <p:spPr>
            <a:xfrm>
              <a:off x="1726691" y="1754123"/>
              <a:ext cx="7515225" cy="4739640"/>
            </a:xfrm>
            <a:custGeom>
              <a:avLst/>
              <a:gdLst/>
              <a:ahLst/>
              <a:cxnLst/>
              <a:rect l="l" t="t" r="r" b="b"/>
              <a:pathLst>
                <a:path w="7515225" h="4739640">
                  <a:moveTo>
                    <a:pt x="0" y="0"/>
                  </a:moveTo>
                  <a:lnTo>
                    <a:pt x="0" y="4739639"/>
                  </a:lnTo>
                  <a:lnTo>
                    <a:pt x="7514843" y="4739639"/>
                  </a:lnTo>
                  <a:lnTo>
                    <a:pt x="7514843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52215" y="2840735"/>
              <a:ext cx="864235" cy="506095"/>
            </a:xfrm>
            <a:custGeom>
              <a:avLst/>
              <a:gdLst/>
              <a:ahLst/>
              <a:cxnLst/>
              <a:rect l="l" t="t" r="r" b="b"/>
              <a:pathLst>
                <a:path w="864235" h="506095">
                  <a:moveTo>
                    <a:pt x="432815" y="0"/>
                  </a:moveTo>
                  <a:lnTo>
                    <a:pt x="374037" y="2329"/>
                  </a:lnTo>
                  <a:lnTo>
                    <a:pt x="317676" y="9108"/>
                  </a:lnTo>
                  <a:lnTo>
                    <a:pt x="264247" y="20026"/>
                  </a:lnTo>
                  <a:lnTo>
                    <a:pt x="214263" y="34769"/>
                  </a:lnTo>
                  <a:lnTo>
                    <a:pt x="168237" y="53026"/>
                  </a:lnTo>
                  <a:lnTo>
                    <a:pt x="126682" y="74485"/>
                  </a:lnTo>
                  <a:lnTo>
                    <a:pt x="90112" y="98833"/>
                  </a:lnTo>
                  <a:lnTo>
                    <a:pt x="59040" y="125758"/>
                  </a:lnTo>
                  <a:lnTo>
                    <a:pt x="33980" y="154947"/>
                  </a:lnTo>
                  <a:lnTo>
                    <a:pt x="3946" y="218873"/>
                  </a:lnTo>
                  <a:lnTo>
                    <a:pt x="0" y="252983"/>
                  </a:lnTo>
                  <a:lnTo>
                    <a:pt x="3946" y="287094"/>
                  </a:lnTo>
                  <a:lnTo>
                    <a:pt x="33980" y="351020"/>
                  </a:lnTo>
                  <a:lnTo>
                    <a:pt x="59040" y="380209"/>
                  </a:lnTo>
                  <a:lnTo>
                    <a:pt x="90112" y="407134"/>
                  </a:lnTo>
                  <a:lnTo>
                    <a:pt x="126682" y="431482"/>
                  </a:lnTo>
                  <a:lnTo>
                    <a:pt x="168237" y="452941"/>
                  </a:lnTo>
                  <a:lnTo>
                    <a:pt x="214263" y="471198"/>
                  </a:lnTo>
                  <a:lnTo>
                    <a:pt x="264247" y="485941"/>
                  </a:lnTo>
                  <a:lnTo>
                    <a:pt x="317676" y="496859"/>
                  </a:lnTo>
                  <a:lnTo>
                    <a:pt x="374037" y="503638"/>
                  </a:lnTo>
                  <a:lnTo>
                    <a:pt x="432815" y="505967"/>
                  </a:lnTo>
                  <a:lnTo>
                    <a:pt x="491244" y="503638"/>
                  </a:lnTo>
                  <a:lnTo>
                    <a:pt x="547313" y="496859"/>
                  </a:lnTo>
                  <a:lnTo>
                    <a:pt x="600503" y="485941"/>
                  </a:lnTo>
                  <a:lnTo>
                    <a:pt x="650296" y="471198"/>
                  </a:lnTo>
                  <a:lnTo>
                    <a:pt x="696173" y="452941"/>
                  </a:lnTo>
                  <a:lnTo>
                    <a:pt x="737615" y="431482"/>
                  </a:lnTo>
                  <a:lnTo>
                    <a:pt x="774105" y="407134"/>
                  </a:lnTo>
                  <a:lnTo>
                    <a:pt x="805123" y="380209"/>
                  </a:lnTo>
                  <a:lnTo>
                    <a:pt x="830151" y="351020"/>
                  </a:lnTo>
                  <a:lnTo>
                    <a:pt x="860162" y="287094"/>
                  </a:lnTo>
                  <a:lnTo>
                    <a:pt x="864107" y="252983"/>
                  </a:lnTo>
                  <a:lnTo>
                    <a:pt x="860162" y="218873"/>
                  </a:lnTo>
                  <a:lnTo>
                    <a:pt x="830151" y="154947"/>
                  </a:lnTo>
                  <a:lnTo>
                    <a:pt x="805123" y="125758"/>
                  </a:lnTo>
                  <a:lnTo>
                    <a:pt x="774105" y="98833"/>
                  </a:lnTo>
                  <a:lnTo>
                    <a:pt x="737615" y="74485"/>
                  </a:lnTo>
                  <a:lnTo>
                    <a:pt x="696173" y="53026"/>
                  </a:lnTo>
                  <a:lnTo>
                    <a:pt x="650296" y="34769"/>
                  </a:lnTo>
                  <a:lnTo>
                    <a:pt x="600503" y="20026"/>
                  </a:lnTo>
                  <a:lnTo>
                    <a:pt x="547313" y="9108"/>
                  </a:lnTo>
                  <a:lnTo>
                    <a:pt x="491244" y="2329"/>
                  </a:lnTo>
                  <a:lnTo>
                    <a:pt x="432815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151376" y="1906523"/>
            <a:ext cx="2376170" cy="944880"/>
          </a:xfrm>
          <a:prstGeom prst="rect">
            <a:avLst/>
          </a:prstGeom>
          <a:solidFill>
            <a:srgbClr val="65FF98"/>
          </a:solidFill>
          <a:ln w="28574">
            <a:solidFill>
              <a:srgbClr val="FF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165735" marR="157480" indent="1270" algn="ctr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010199"/>
                </a:solidFill>
                <a:latin typeface="Arial"/>
                <a:cs typeface="Arial"/>
              </a:rPr>
              <a:t>Παραλλακτικότητα  </a:t>
            </a:r>
            <a:r>
              <a:rPr sz="1800" b="1" dirty="0">
                <a:solidFill>
                  <a:srgbClr val="010199"/>
                </a:solidFill>
                <a:latin typeface="Arial"/>
                <a:cs typeface="Arial"/>
              </a:rPr>
              <a:t>που δεν </a:t>
            </a:r>
            <a:r>
              <a:rPr sz="1800" b="1" spc="5" dirty="0">
                <a:solidFill>
                  <a:srgbClr val="010199"/>
                </a:solidFill>
                <a:latin typeface="Arial"/>
                <a:cs typeface="Arial"/>
              </a:rPr>
              <a:t>µπορεί</a:t>
            </a:r>
            <a:r>
              <a:rPr sz="1800" b="1" spc="-80" dirty="0">
                <a:solidFill>
                  <a:srgbClr val="010199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10199"/>
                </a:solidFill>
                <a:latin typeface="Arial"/>
                <a:cs typeface="Arial"/>
              </a:rPr>
              <a:t>να  </a:t>
            </a:r>
            <a:r>
              <a:rPr sz="1800" b="1" dirty="0">
                <a:solidFill>
                  <a:srgbClr val="010199"/>
                </a:solidFill>
                <a:latin typeface="Arial"/>
                <a:cs typeface="Arial"/>
              </a:rPr>
              <a:t>ερµηνευθεί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55136" y="2395727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5">
                <a:moveTo>
                  <a:pt x="67818" y="279654"/>
                </a:moveTo>
                <a:lnTo>
                  <a:pt x="41148" y="252984"/>
                </a:lnTo>
                <a:lnTo>
                  <a:pt x="0" y="374904"/>
                </a:lnTo>
                <a:lnTo>
                  <a:pt x="54864" y="356387"/>
                </a:lnTo>
                <a:lnTo>
                  <a:pt x="54864" y="292608"/>
                </a:lnTo>
                <a:lnTo>
                  <a:pt x="67818" y="279654"/>
                </a:lnTo>
                <a:close/>
              </a:path>
              <a:path w="375285" h="375285">
                <a:moveTo>
                  <a:pt x="94523" y="306359"/>
                </a:moveTo>
                <a:lnTo>
                  <a:pt x="67818" y="279654"/>
                </a:lnTo>
                <a:lnTo>
                  <a:pt x="54864" y="292608"/>
                </a:lnTo>
                <a:lnTo>
                  <a:pt x="80772" y="320040"/>
                </a:lnTo>
                <a:lnTo>
                  <a:pt x="94523" y="306359"/>
                </a:lnTo>
                <a:close/>
              </a:path>
              <a:path w="375285" h="375285">
                <a:moveTo>
                  <a:pt x="121920" y="333756"/>
                </a:moveTo>
                <a:lnTo>
                  <a:pt x="94523" y="306359"/>
                </a:lnTo>
                <a:lnTo>
                  <a:pt x="80772" y="320040"/>
                </a:lnTo>
                <a:lnTo>
                  <a:pt x="54864" y="292608"/>
                </a:lnTo>
                <a:lnTo>
                  <a:pt x="54864" y="356387"/>
                </a:lnTo>
                <a:lnTo>
                  <a:pt x="121920" y="333756"/>
                </a:lnTo>
                <a:close/>
              </a:path>
              <a:path w="375285" h="375285">
                <a:moveTo>
                  <a:pt x="374904" y="27432"/>
                </a:moveTo>
                <a:lnTo>
                  <a:pt x="347472" y="0"/>
                </a:lnTo>
                <a:lnTo>
                  <a:pt x="67818" y="279654"/>
                </a:lnTo>
                <a:lnTo>
                  <a:pt x="94523" y="306359"/>
                </a:lnTo>
                <a:lnTo>
                  <a:pt x="374904" y="2743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0166" y="599947"/>
            <a:ext cx="59588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Συµπέρασµα</a:t>
            </a:r>
            <a:r>
              <a:rPr sz="4400" spc="-50" dirty="0"/>
              <a:t> </a:t>
            </a:r>
            <a:r>
              <a:rPr sz="4400" spc="-5" dirty="0"/>
              <a:t>(</a:t>
            </a:r>
            <a:r>
              <a:rPr sz="4400" i="1" spc="-5" dirty="0">
                <a:latin typeface="Arial"/>
                <a:cs typeface="Arial"/>
              </a:rPr>
              <a:t>συνέχεια</a:t>
            </a:r>
            <a:r>
              <a:rPr sz="4400" spc="-5" dirty="0"/>
              <a:t>)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39024" y="2919412"/>
            <a:ext cx="3236595" cy="3048000"/>
            <a:chOff x="1339024" y="2919412"/>
            <a:chExt cx="3236595" cy="3048000"/>
          </a:xfrm>
        </p:grpSpPr>
        <p:sp>
          <p:nvSpPr>
            <p:cNvPr id="8" name="object 8"/>
            <p:cNvSpPr/>
            <p:nvPr/>
          </p:nvSpPr>
          <p:spPr>
            <a:xfrm>
              <a:off x="1367027" y="2947416"/>
              <a:ext cx="3180588" cy="29916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53311" y="2933700"/>
              <a:ext cx="3208020" cy="3019425"/>
            </a:xfrm>
            <a:custGeom>
              <a:avLst/>
              <a:gdLst/>
              <a:ahLst/>
              <a:cxnLst/>
              <a:rect l="l" t="t" r="r" b="b"/>
              <a:pathLst>
                <a:path w="3208020" h="3019425">
                  <a:moveTo>
                    <a:pt x="0" y="0"/>
                  </a:moveTo>
                  <a:lnTo>
                    <a:pt x="0" y="3019043"/>
                  </a:lnTo>
                  <a:lnTo>
                    <a:pt x="3208019" y="3019043"/>
                  </a:lnTo>
                  <a:lnTo>
                    <a:pt x="3208019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16536" y="2818828"/>
            <a:ext cx="3467100" cy="3075305"/>
            <a:chOff x="5816536" y="2818828"/>
            <a:chExt cx="3467100" cy="3075305"/>
          </a:xfrm>
        </p:grpSpPr>
        <p:sp>
          <p:nvSpPr>
            <p:cNvPr id="11" name="object 11"/>
            <p:cNvSpPr/>
            <p:nvPr/>
          </p:nvSpPr>
          <p:spPr>
            <a:xfrm>
              <a:off x="5844540" y="2846832"/>
              <a:ext cx="3410711" cy="30190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30823" y="2833116"/>
              <a:ext cx="3438525" cy="3046730"/>
            </a:xfrm>
            <a:custGeom>
              <a:avLst/>
              <a:gdLst/>
              <a:ahLst/>
              <a:cxnLst/>
              <a:rect l="l" t="t" r="r" b="b"/>
              <a:pathLst>
                <a:path w="3438525" h="3046729">
                  <a:moveTo>
                    <a:pt x="0" y="0"/>
                  </a:moveTo>
                  <a:lnTo>
                    <a:pt x="0" y="3046475"/>
                  </a:lnTo>
                  <a:lnTo>
                    <a:pt x="3438143" y="3046475"/>
                  </a:lnTo>
                  <a:lnTo>
                    <a:pt x="3438143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759261" y="4132897"/>
            <a:ext cx="802005" cy="514350"/>
            <a:chOff x="4759261" y="4132897"/>
            <a:chExt cx="802005" cy="514350"/>
          </a:xfrm>
        </p:grpSpPr>
        <p:sp>
          <p:nvSpPr>
            <p:cNvPr id="14" name="object 14"/>
            <p:cNvSpPr/>
            <p:nvPr/>
          </p:nvSpPr>
          <p:spPr>
            <a:xfrm>
              <a:off x="4764023" y="4137659"/>
              <a:ext cx="792480" cy="504825"/>
            </a:xfrm>
            <a:custGeom>
              <a:avLst/>
              <a:gdLst/>
              <a:ahLst/>
              <a:cxnLst/>
              <a:rect l="l" t="t" r="r" b="b"/>
              <a:pathLst>
                <a:path w="792479" h="504825">
                  <a:moveTo>
                    <a:pt x="792479" y="252983"/>
                  </a:moveTo>
                  <a:lnTo>
                    <a:pt x="594359" y="0"/>
                  </a:lnTo>
                  <a:lnTo>
                    <a:pt x="594359" y="126491"/>
                  </a:lnTo>
                  <a:lnTo>
                    <a:pt x="0" y="126491"/>
                  </a:lnTo>
                  <a:lnTo>
                    <a:pt x="0" y="377951"/>
                  </a:lnTo>
                  <a:lnTo>
                    <a:pt x="594359" y="377951"/>
                  </a:lnTo>
                  <a:lnTo>
                    <a:pt x="594359" y="504443"/>
                  </a:lnTo>
                  <a:lnTo>
                    <a:pt x="792479" y="2529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64023" y="4137659"/>
              <a:ext cx="792480" cy="504825"/>
            </a:xfrm>
            <a:custGeom>
              <a:avLst/>
              <a:gdLst/>
              <a:ahLst/>
              <a:cxnLst/>
              <a:rect l="l" t="t" r="r" b="b"/>
              <a:pathLst>
                <a:path w="792479" h="504825">
                  <a:moveTo>
                    <a:pt x="594359" y="0"/>
                  </a:moveTo>
                  <a:lnTo>
                    <a:pt x="594359" y="126491"/>
                  </a:lnTo>
                  <a:lnTo>
                    <a:pt x="0" y="126491"/>
                  </a:lnTo>
                  <a:lnTo>
                    <a:pt x="0" y="377951"/>
                  </a:lnTo>
                  <a:lnTo>
                    <a:pt x="594359" y="377951"/>
                  </a:lnTo>
                  <a:lnTo>
                    <a:pt x="594359" y="504443"/>
                  </a:lnTo>
                  <a:lnTo>
                    <a:pt x="792479" y="252983"/>
                  </a:lnTo>
                  <a:lnTo>
                    <a:pt x="594359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810511" y="1545336"/>
            <a:ext cx="6986270" cy="1036319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220345" marR="212725" indent="1270" algn="ctr">
              <a:lnSpc>
                <a:spcPct val="100000"/>
              </a:lnSpc>
              <a:spcBef>
                <a:spcPts val="420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Προσπαθούµε τη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Συνολική Παραλλακτικότητα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να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την  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αναλύσουµε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σε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όσο το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δυνατό περισσότερες</a:t>
            </a:r>
            <a:r>
              <a:rPr sz="2000" b="1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γνωστές  πηγές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Παραλλακτικότητας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769CDE-96AC-464E-BFCA-EA54A0D2FB4D}"/>
              </a:ext>
            </a:extLst>
          </p:cNvPr>
          <p:cNvSpPr txBox="1"/>
          <p:nvPr/>
        </p:nvSpPr>
        <p:spPr>
          <a:xfrm>
            <a:off x="1339595" y="6107667"/>
            <a:ext cx="32080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variability </a:t>
            </a:r>
            <a:r>
              <a:rPr lang="el-GR" dirty="0"/>
              <a:t> 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E73026-D29F-4E71-83DA-B4E070E02AD3}"/>
              </a:ext>
            </a:extLst>
          </p:cNvPr>
          <p:cNvSpPr txBox="1"/>
          <p:nvPr/>
        </p:nvSpPr>
        <p:spPr>
          <a:xfrm>
            <a:off x="5844540" y="6067425"/>
            <a:ext cx="343852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Partitioning of variability 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0166" y="833119"/>
            <a:ext cx="59588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Συµπέρασµα</a:t>
            </a:r>
            <a:r>
              <a:rPr sz="4400" spc="-50" dirty="0"/>
              <a:t> </a:t>
            </a:r>
            <a:r>
              <a:rPr sz="4400" spc="-5" dirty="0"/>
              <a:t>(</a:t>
            </a:r>
            <a:r>
              <a:rPr sz="4400" i="1" spc="-5" dirty="0">
                <a:latin typeface="Arial"/>
                <a:cs typeface="Arial"/>
              </a:rPr>
              <a:t>συνέχεια</a:t>
            </a:r>
            <a:r>
              <a:rPr sz="4400" spc="-5" dirty="0"/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8623" y="2193035"/>
            <a:ext cx="3023870" cy="852169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159385" marR="151765" indent="688340">
              <a:lnSpc>
                <a:spcPts val="2870"/>
              </a:lnSpc>
              <a:spcBef>
                <a:spcPts val="509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Συνολική 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Π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αρα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λλ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400" b="1" spc="10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ικ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ότητ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8883" y="3713988"/>
            <a:ext cx="3025140" cy="1581201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59385" marR="153670" algn="ctr">
              <a:lnSpc>
                <a:spcPct val="99800"/>
              </a:lnSpc>
              <a:spcBef>
                <a:spcPts val="409"/>
              </a:spcBef>
            </a:pP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Π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αρα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λλ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400" b="1" spc="10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ικ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ότητ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α  Μεταξύ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των  </a:t>
            </a:r>
            <a:r>
              <a:rPr sz="2400" b="1" spc="10" dirty="0">
                <a:solidFill>
                  <a:srgbClr val="FFFF00"/>
                </a:solidFill>
                <a:latin typeface="Arial"/>
                <a:cs typeface="Arial"/>
              </a:rPr>
              <a:t>Οµάδων</a:t>
            </a:r>
            <a:endParaRPr lang="en-US" sz="2400" b="1" spc="1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159385" marR="153670" algn="ctr">
              <a:lnSpc>
                <a:spcPct val="99800"/>
              </a:lnSpc>
              <a:spcBef>
                <a:spcPts val="409"/>
              </a:spcBef>
            </a:pPr>
            <a:r>
              <a:rPr lang="en-US" sz="2400" b="1" spc="10" dirty="0">
                <a:solidFill>
                  <a:srgbClr val="FFFF00"/>
                </a:solidFill>
                <a:latin typeface="Arial"/>
                <a:cs typeface="Arial"/>
              </a:rPr>
              <a:t>Between groups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44539" y="3863339"/>
            <a:ext cx="3025140" cy="1209947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91770" marR="153670" indent="-32384">
              <a:lnSpc>
                <a:spcPct val="100000"/>
              </a:lnSpc>
              <a:spcBef>
                <a:spcPts val="395"/>
              </a:spcBef>
            </a:pP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Π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αρα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λλ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400" b="1" spc="10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ικ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ότητ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α  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Μέσα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στις</a:t>
            </a:r>
            <a:r>
              <a:rPr sz="24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FFFF00"/>
                </a:solidFill>
                <a:latin typeface="Arial"/>
                <a:cs typeface="Arial"/>
              </a:rPr>
              <a:t>Οµάδες</a:t>
            </a:r>
            <a:endParaRPr lang="en-US" sz="2400" b="1" spc="1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191770" marR="153670" indent="-32384">
              <a:lnSpc>
                <a:spcPct val="100000"/>
              </a:lnSpc>
              <a:spcBef>
                <a:spcPts val="395"/>
              </a:spcBef>
            </a:pPr>
            <a:r>
              <a:rPr lang="en-US" sz="2400" b="1" spc="10" dirty="0">
                <a:solidFill>
                  <a:srgbClr val="FFFF00"/>
                </a:solidFill>
                <a:latin typeface="Arial"/>
                <a:cs typeface="Arial"/>
              </a:rPr>
              <a:t>Within groups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80588" y="3040380"/>
            <a:ext cx="1233170" cy="596265"/>
          </a:xfrm>
          <a:custGeom>
            <a:avLst/>
            <a:gdLst/>
            <a:ahLst/>
            <a:cxnLst/>
            <a:rect l="l" t="t" r="r" b="b"/>
            <a:pathLst>
              <a:path w="1233170" h="596264">
                <a:moveTo>
                  <a:pt x="95688" y="527188"/>
                </a:moveTo>
                <a:lnTo>
                  <a:pt x="79248" y="492252"/>
                </a:lnTo>
                <a:lnTo>
                  <a:pt x="0" y="592836"/>
                </a:lnTo>
                <a:lnTo>
                  <a:pt x="79248" y="594722"/>
                </a:lnTo>
                <a:lnTo>
                  <a:pt x="79248" y="534924"/>
                </a:lnTo>
                <a:lnTo>
                  <a:pt x="95688" y="527188"/>
                </a:lnTo>
                <a:close/>
              </a:path>
              <a:path w="1233170" h="596264">
                <a:moveTo>
                  <a:pt x="111951" y="561746"/>
                </a:moveTo>
                <a:lnTo>
                  <a:pt x="95688" y="527188"/>
                </a:lnTo>
                <a:lnTo>
                  <a:pt x="79248" y="534924"/>
                </a:lnTo>
                <a:lnTo>
                  <a:pt x="94488" y="569976"/>
                </a:lnTo>
                <a:lnTo>
                  <a:pt x="111951" y="561746"/>
                </a:lnTo>
                <a:close/>
              </a:path>
              <a:path w="1233170" h="596264">
                <a:moveTo>
                  <a:pt x="128016" y="595884"/>
                </a:moveTo>
                <a:lnTo>
                  <a:pt x="111951" y="561746"/>
                </a:lnTo>
                <a:lnTo>
                  <a:pt x="94488" y="569976"/>
                </a:lnTo>
                <a:lnTo>
                  <a:pt x="79248" y="534924"/>
                </a:lnTo>
                <a:lnTo>
                  <a:pt x="79248" y="594722"/>
                </a:lnTo>
                <a:lnTo>
                  <a:pt x="128016" y="595884"/>
                </a:lnTo>
                <a:close/>
              </a:path>
              <a:path w="1233170" h="596264">
                <a:moveTo>
                  <a:pt x="1232916" y="33528"/>
                </a:moveTo>
                <a:lnTo>
                  <a:pt x="1216152" y="0"/>
                </a:lnTo>
                <a:lnTo>
                  <a:pt x="95688" y="527188"/>
                </a:lnTo>
                <a:lnTo>
                  <a:pt x="111951" y="561746"/>
                </a:lnTo>
                <a:lnTo>
                  <a:pt x="1232916" y="335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47360" y="3040380"/>
            <a:ext cx="1592580" cy="742315"/>
          </a:xfrm>
          <a:custGeom>
            <a:avLst/>
            <a:gdLst/>
            <a:ahLst/>
            <a:cxnLst/>
            <a:rect l="l" t="t" r="r" b="b"/>
            <a:pathLst>
              <a:path w="1592579" h="742314">
                <a:moveTo>
                  <a:pt x="1496218" y="672752"/>
                </a:moveTo>
                <a:lnTo>
                  <a:pt x="16764" y="0"/>
                </a:lnTo>
                <a:lnTo>
                  <a:pt x="0" y="33528"/>
                </a:lnTo>
                <a:lnTo>
                  <a:pt x="1480679" y="706838"/>
                </a:lnTo>
                <a:lnTo>
                  <a:pt x="1496218" y="672752"/>
                </a:lnTo>
                <a:close/>
              </a:path>
              <a:path w="1592579" h="742314">
                <a:moveTo>
                  <a:pt x="1514856" y="740391"/>
                </a:moveTo>
                <a:lnTo>
                  <a:pt x="1514856" y="681228"/>
                </a:lnTo>
                <a:lnTo>
                  <a:pt x="1498092" y="714756"/>
                </a:lnTo>
                <a:lnTo>
                  <a:pt x="1480679" y="706838"/>
                </a:lnTo>
                <a:lnTo>
                  <a:pt x="1464564" y="742188"/>
                </a:lnTo>
                <a:lnTo>
                  <a:pt x="1514856" y="740391"/>
                </a:lnTo>
                <a:close/>
              </a:path>
              <a:path w="1592579" h="742314">
                <a:moveTo>
                  <a:pt x="1514856" y="681228"/>
                </a:moveTo>
                <a:lnTo>
                  <a:pt x="1496218" y="672752"/>
                </a:lnTo>
                <a:lnTo>
                  <a:pt x="1480679" y="706838"/>
                </a:lnTo>
                <a:lnTo>
                  <a:pt x="1498092" y="714756"/>
                </a:lnTo>
                <a:lnTo>
                  <a:pt x="1514856" y="681228"/>
                </a:lnTo>
                <a:close/>
              </a:path>
              <a:path w="1592579" h="742314">
                <a:moveTo>
                  <a:pt x="1592580" y="737616"/>
                </a:moveTo>
                <a:lnTo>
                  <a:pt x="1511808" y="638556"/>
                </a:lnTo>
                <a:lnTo>
                  <a:pt x="1496218" y="672752"/>
                </a:lnTo>
                <a:lnTo>
                  <a:pt x="1514856" y="681228"/>
                </a:lnTo>
                <a:lnTo>
                  <a:pt x="1514856" y="740391"/>
                </a:lnTo>
                <a:lnTo>
                  <a:pt x="1592580" y="7376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38700" y="3994403"/>
            <a:ext cx="934719" cy="608330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92726" y="833119"/>
            <a:ext cx="30918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Εφαρµογή</a:t>
            </a:r>
            <a:r>
              <a:rPr sz="4400" spc="-70" dirty="0"/>
              <a:t> </a:t>
            </a:r>
            <a:r>
              <a:rPr sz="4400" dirty="0"/>
              <a:t>1</a:t>
            </a:r>
            <a:endParaRPr sz="440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680446"/>
              </p:ext>
            </p:extLst>
          </p:nvPr>
        </p:nvGraphicFramePr>
        <p:xfrm>
          <a:off x="5312092" y="1950148"/>
          <a:ext cx="3484877" cy="2139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5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7277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900" spc="1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∆είγµα</a:t>
                      </a:r>
                      <a:r>
                        <a:rPr sz="1900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900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∆</a:t>
                      </a:r>
                      <a:r>
                        <a:rPr sz="19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ε</a:t>
                      </a:r>
                      <a:r>
                        <a:rPr sz="1900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ί</a:t>
                      </a:r>
                      <a:r>
                        <a:rPr sz="1900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γ</a:t>
                      </a:r>
                      <a:r>
                        <a:rPr sz="1900" spc="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µ</a:t>
                      </a:r>
                      <a:r>
                        <a:rPr sz="19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α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38100">
                      <a:solidFill>
                        <a:srgbClr val="FF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9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38100">
                      <a:solidFill>
                        <a:srgbClr val="FF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900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∆</a:t>
                      </a:r>
                      <a:r>
                        <a:rPr sz="19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ε</a:t>
                      </a:r>
                      <a:r>
                        <a:rPr sz="1900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ί</a:t>
                      </a:r>
                      <a:r>
                        <a:rPr sz="1900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γ</a:t>
                      </a:r>
                      <a:r>
                        <a:rPr sz="1900" spc="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µ</a:t>
                      </a:r>
                      <a:r>
                        <a:rPr sz="19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α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38100">
                      <a:solidFill>
                        <a:srgbClr val="FF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9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285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99">
                <a:tc>
                  <a:txBody>
                    <a:bodyPr/>
                    <a:lstStyle/>
                    <a:p>
                      <a:pPr marR="76200" algn="r">
                        <a:lnSpc>
                          <a:spcPts val="219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6200" algn="r">
                        <a:lnSpc>
                          <a:spcPts val="219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3975" algn="r">
                        <a:lnSpc>
                          <a:spcPts val="219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1">
                <a:tc>
                  <a:txBody>
                    <a:bodyPr/>
                    <a:lstStyle/>
                    <a:p>
                      <a:pPr marR="76200" algn="r">
                        <a:lnSpc>
                          <a:spcPts val="223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6200" algn="r">
                        <a:lnSpc>
                          <a:spcPts val="223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3975" algn="r">
                        <a:lnSpc>
                          <a:spcPts val="223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513">
                <a:tc>
                  <a:txBody>
                    <a:bodyPr/>
                    <a:lstStyle/>
                    <a:p>
                      <a:pPr marR="76200" algn="r">
                        <a:lnSpc>
                          <a:spcPts val="223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6200" algn="r">
                        <a:lnSpc>
                          <a:spcPts val="223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3975" algn="r">
                        <a:lnSpc>
                          <a:spcPts val="223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513">
                <a:tc>
                  <a:txBody>
                    <a:bodyPr/>
                    <a:lstStyle/>
                    <a:p>
                      <a:pPr marR="76200" algn="r">
                        <a:lnSpc>
                          <a:spcPts val="2235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6200" algn="r">
                        <a:lnSpc>
                          <a:spcPts val="2235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3975" algn="r">
                        <a:lnSpc>
                          <a:spcPts val="2235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51">
                <a:tc>
                  <a:txBody>
                    <a:bodyPr/>
                    <a:lstStyle/>
                    <a:p>
                      <a:pPr marR="76200" algn="r">
                        <a:lnSpc>
                          <a:spcPts val="223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6200" algn="r">
                        <a:lnSpc>
                          <a:spcPts val="223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3975" algn="r">
                        <a:lnSpc>
                          <a:spcPts val="223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317">
                <a:tc>
                  <a:txBody>
                    <a:bodyPr/>
                    <a:lstStyle/>
                    <a:p>
                      <a:pPr marR="76200" algn="r">
                        <a:lnSpc>
                          <a:spcPts val="223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6200" algn="r">
                        <a:lnSpc>
                          <a:spcPts val="223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5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3975" algn="r">
                        <a:lnSpc>
                          <a:spcPts val="2230"/>
                        </a:lnSpc>
                      </a:pPr>
                      <a:r>
                        <a:rPr sz="19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495996" y="1950148"/>
          <a:ext cx="3481705" cy="21552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849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900" spc="1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∆είγµα</a:t>
                      </a:r>
                      <a:r>
                        <a:rPr sz="1900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900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∆</a:t>
                      </a:r>
                      <a:r>
                        <a:rPr sz="1900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ε</a:t>
                      </a:r>
                      <a:r>
                        <a:rPr sz="1900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ίγ</a:t>
                      </a:r>
                      <a:r>
                        <a:rPr sz="1900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µ</a:t>
                      </a:r>
                      <a:r>
                        <a:rPr sz="19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α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38100">
                      <a:solidFill>
                        <a:srgbClr val="FF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9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38100">
                      <a:solidFill>
                        <a:srgbClr val="FF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900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∆</a:t>
                      </a:r>
                      <a:r>
                        <a:rPr sz="1900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ε</a:t>
                      </a:r>
                      <a:r>
                        <a:rPr sz="1900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ίγ</a:t>
                      </a:r>
                      <a:r>
                        <a:rPr sz="1900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µ</a:t>
                      </a:r>
                      <a:r>
                        <a:rPr sz="19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α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38100">
                      <a:solidFill>
                        <a:srgbClr val="FF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9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285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91">
                <a:tc>
                  <a:txBody>
                    <a:bodyPr/>
                    <a:lstStyle/>
                    <a:p>
                      <a:pPr marR="76200" algn="r">
                        <a:lnSpc>
                          <a:spcPts val="219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6200" algn="r">
                        <a:lnSpc>
                          <a:spcPts val="219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3340" algn="r">
                        <a:lnSpc>
                          <a:spcPts val="219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513">
                <a:tc>
                  <a:txBody>
                    <a:bodyPr/>
                    <a:lstStyle/>
                    <a:p>
                      <a:pPr marR="76200" algn="r">
                        <a:lnSpc>
                          <a:spcPts val="2235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6200" algn="r">
                        <a:lnSpc>
                          <a:spcPts val="2235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3340" algn="r">
                        <a:lnSpc>
                          <a:spcPts val="2235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1">
                <a:tc>
                  <a:txBody>
                    <a:bodyPr/>
                    <a:lstStyle/>
                    <a:p>
                      <a:pPr marR="76200" algn="r">
                        <a:lnSpc>
                          <a:spcPts val="223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6200" algn="r">
                        <a:lnSpc>
                          <a:spcPts val="223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3340" algn="r">
                        <a:lnSpc>
                          <a:spcPts val="223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513">
                <a:tc>
                  <a:txBody>
                    <a:bodyPr/>
                    <a:lstStyle/>
                    <a:p>
                      <a:pPr marR="76200" algn="r">
                        <a:lnSpc>
                          <a:spcPts val="223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6200" algn="r">
                        <a:lnSpc>
                          <a:spcPts val="223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3340" algn="r">
                        <a:lnSpc>
                          <a:spcPts val="223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513">
                <a:tc>
                  <a:txBody>
                    <a:bodyPr/>
                    <a:lstStyle/>
                    <a:p>
                      <a:pPr marR="76200" algn="r">
                        <a:lnSpc>
                          <a:spcPts val="2235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6200" algn="r">
                        <a:lnSpc>
                          <a:spcPts val="2235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3340" algn="r">
                        <a:lnSpc>
                          <a:spcPts val="2235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387">
                <a:tc>
                  <a:txBody>
                    <a:bodyPr/>
                    <a:lstStyle/>
                    <a:p>
                      <a:pPr marR="76200" algn="r">
                        <a:lnSpc>
                          <a:spcPts val="223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6200" algn="r">
                        <a:lnSpc>
                          <a:spcPts val="223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3340" algn="r">
                        <a:lnSpc>
                          <a:spcPts val="223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358324" y="4447984"/>
          <a:ext cx="3918583" cy="2424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467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∆είγµα</a:t>
                      </a:r>
                      <a:r>
                        <a:rPr sz="1800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∆είγµα</a:t>
                      </a:r>
                      <a:r>
                        <a:rPr sz="1800" spc="-3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∆είγµα</a:t>
                      </a:r>
                      <a:r>
                        <a:rPr sz="1800" spc="-3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209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209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209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9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9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9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7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21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21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21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19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MO=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FF0000"/>
                      </a:solidFill>
                      <a:prstDash val="solid"/>
                    </a:lnL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ts val="2785"/>
                        </a:lnSpc>
                      </a:pPr>
                      <a:r>
                        <a:rPr sz="2400" b="1" i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400" b="1" i="1" dirty="0"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57860">
                        <a:lnSpc>
                          <a:spcPts val="2785"/>
                        </a:lnSpc>
                      </a:pPr>
                      <a:r>
                        <a:rPr sz="2400" b="1" i="1" spc="-5" dirty="0">
                          <a:latin typeface="Arial"/>
                          <a:cs typeface="Arial"/>
                        </a:rPr>
                        <a:t>20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57860">
                        <a:lnSpc>
                          <a:spcPts val="2785"/>
                        </a:lnSpc>
                      </a:pPr>
                      <a:r>
                        <a:rPr sz="2400" b="1" i="1" spc="-5" dirty="0">
                          <a:latin typeface="Arial"/>
                          <a:cs typeface="Arial"/>
                        </a:rPr>
                        <a:t>25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1664017" y="1397317"/>
            <a:ext cx="586105" cy="441325"/>
            <a:chOff x="1664017" y="1397317"/>
            <a:chExt cx="586105" cy="441325"/>
          </a:xfrm>
        </p:grpSpPr>
        <p:sp>
          <p:nvSpPr>
            <p:cNvPr id="11" name="object 11"/>
            <p:cNvSpPr/>
            <p:nvPr/>
          </p:nvSpPr>
          <p:spPr>
            <a:xfrm>
              <a:off x="1668779" y="1402079"/>
              <a:ext cx="576580" cy="431800"/>
            </a:xfrm>
            <a:custGeom>
              <a:avLst/>
              <a:gdLst/>
              <a:ahLst/>
              <a:cxnLst/>
              <a:rect l="l" t="t" r="r" b="b"/>
              <a:pathLst>
                <a:path w="576580" h="431800">
                  <a:moveTo>
                    <a:pt x="576071" y="214883"/>
                  </a:moveTo>
                  <a:lnTo>
                    <a:pt x="501395" y="193547"/>
                  </a:lnTo>
                  <a:lnTo>
                    <a:pt x="565403" y="160019"/>
                  </a:lnTo>
                  <a:lnTo>
                    <a:pt x="487679" y="153923"/>
                  </a:lnTo>
                  <a:lnTo>
                    <a:pt x="536447" y="106679"/>
                  </a:lnTo>
                  <a:lnTo>
                    <a:pt x="458723" y="117347"/>
                  </a:lnTo>
                  <a:lnTo>
                    <a:pt x="490727" y="62483"/>
                  </a:lnTo>
                  <a:lnTo>
                    <a:pt x="419099" y="86867"/>
                  </a:lnTo>
                  <a:lnTo>
                    <a:pt x="431291" y="28955"/>
                  </a:lnTo>
                  <a:lnTo>
                    <a:pt x="370331" y="65531"/>
                  </a:lnTo>
                  <a:lnTo>
                    <a:pt x="362711" y="6095"/>
                  </a:lnTo>
                  <a:lnTo>
                    <a:pt x="315467" y="54863"/>
                  </a:lnTo>
                  <a:lnTo>
                    <a:pt x="288035" y="0"/>
                  </a:lnTo>
                  <a:lnTo>
                    <a:pt x="259079" y="54863"/>
                  </a:lnTo>
                  <a:lnTo>
                    <a:pt x="213359" y="6095"/>
                  </a:lnTo>
                  <a:lnTo>
                    <a:pt x="204215" y="65531"/>
                  </a:lnTo>
                  <a:lnTo>
                    <a:pt x="143255" y="28955"/>
                  </a:lnTo>
                  <a:lnTo>
                    <a:pt x="155447" y="86867"/>
                  </a:lnTo>
                  <a:lnTo>
                    <a:pt x="83819" y="62483"/>
                  </a:lnTo>
                  <a:lnTo>
                    <a:pt x="115823" y="117347"/>
                  </a:lnTo>
                  <a:lnTo>
                    <a:pt x="38099" y="106679"/>
                  </a:lnTo>
                  <a:lnTo>
                    <a:pt x="88391" y="153923"/>
                  </a:lnTo>
                  <a:lnTo>
                    <a:pt x="9143" y="160019"/>
                  </a:lnTo>
                  <a:lnTo>
                    <a:pt x="73151" y="193547"/>
                  </a:lnTo>
                  <a:lnTo>
                    <a:pt x="0" y="214883"/>
                  </a:lnTo>
                  <a:lnTo>
                    <a:pt x="73151" y="236219"/>
                  </a:lnTo>
                  <a:lnTo>
                    <a:pt x="9143" y="271271"/>
                  </a:lnTo>
                  <a:lnTo>
                    <a:pt x="88391" y="277367"/>
                  </a:lnTo>
                  <a:lnTo>
                    <a:pt x="38099" y="323087"/>
                  </a:lnTo>
                  <a:lnTo>
                    <a:pt x="115823" y="313943"/>
                  </a:lnTo>
                  <a:lnTo>
                    <a:pt x="83819" y="367283"/>
                  </a:lnTo>
                  <a:lnTo>
                    <a:pt x="155447" y="344423"/>
                  </a:lnTo>
                  <a:lnTo>
                    <a:pt x="143255" y="402335"/>
                  </a:lnTo>
                  <a:lnTo>
                    <a:pt x="204215" y="364235"/>
                  </a:lnTo>
                  <a:lnTo>
                    <a:pt x="213359" y="423671"/>
                  </a:lnTo>
                  <a:lnTo>
                    <a:pt x="259079" y="376427"/>
                  </a:lnTo>
                  <a:lnTo>
                    <a:pt x="288035" y="431291"/>
                  </a:lnTo>
                  <a:lnTo>
                    <a:pt x="315467" y="376427"/>
                  </a:lnTo>
                  <a:lnTo>
                    <a:pt x="362711" y="423671"/>
                  </a:lnTo>
                  <a:lnTo>
                    <a:pt x="370331" y="364235"/>
                  </a:lnTo>
                  <a:lnTo>
                    <a:pt x="431291" y="402335"/>
                  </a:lnTo>
                  <a:lnTo>
                    <a:pt x="419099" y="344423"/>
                  </a:lnTo>
                  <a:lnTo>
                    <a:pt x="490727" y="367283"/>
                  </a:lnTo>
                  <a:lnTo>
                    <a:pt x="458723" y="313943"/>
                  </a:lnTo>
                  <a:lnTo>
                    <a:pt x="536447" y="323087"/>
                  </a:lnTo>
                  <a:lnTo>
                    <a:pt x="487679" y="277367"/>
                  </a:lnTo>
                  <a:lnTo>
                    <a:pt x="565403" y="271271"/>
                  </a:lnTo>
                  <a:lnTo>
                    <a:pt x="501395" y="236219"/>
                  </a:lnTo>
                  <a:lnTo>
                    <a:pt x="576071" y="214883"/>
                  </a:lnTo>
                  <a:close/>
                </a:path>
              </a:pathLst>
            </a:custGeom>
            <a:solidFill>
              <a:srgbClr val="32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8779" y="1402079"/>
              <a:ext cx="576580" cy="431800"/>
            </a:xfrm>
            <a:custGeom>
              <a:avLst/>
              <a:gdLst/>
              <a:ahLst/>
              <a:cxnLst/>
              <a:rect l="l" t="t" r="r" b="b"/>
              <a:pathLst>
                <a:path w="576580" h="431800">
                  <a:moveTo>
                    <a:pt x="576071" y="214883"/>
                  </a:moveTo>
                  <a:lnTo>
                    <a:pt x="501395" y="193547"/>
                  </a:lnTo>
                  <a:lnTo>
                    <a:pt x="565403" y="160019"/>
                  </a:lnTo>
                  <a:lnTo>
                    <a:pt x="487679" y="153923"/>
                  </a:lnTo>
                  <a:lnTo>
                    <a:pt x="536447" y="106679"/>
                  </a:lnTo>
                  <a:lnTo>
                    <a:pt x="458723" y="117347"/>
                  </a:lnTo>
                  <a:lnTo>
                    <a:pt x="490727" y="62483"/>
                  </a:lnTo>
                  <a:lnTo>
                    <a:pt x="419099" y="86867"/>
                  </a:lnTo>
                  <a:lnTo>
                    <a:pt x="431291" y="28955"/>
                  </a:lnTo>
                  <a:lnTo>
                    <a:pt x="370331" y="65531"/>
                  </a:lnTo>
                  <a:lnTo>
                    <a:pt x="362711" y="6095"/>
                  </a:lnTo>
                  <a:lnTo>
                    <a:pt x="315467" y="54863"/>
                  </a:lnTo>
                  <a:lnTo>
                    <a:pt x="288035" y="0"/>
                  </a:lnTo>
                  <a:lnTo>
                    <a:pt x="259079" y="54863"/>
                  </a:lnTo>
                  <a:lnTo>
                    <a:pt x="213359" y="6095"/>
                  </a:lnTo>
                  <a:lnTo>
                    <a:pt x="204215" y="65531"/>
                  </a:lnTo>
                  <a:lnTo>
                    <a:pt x="143255" y="28955"/>
                  </a:lnTo>
                  <a:lnTo>
                    <a:pt x="155447" y="86867"/>
                  </a:lnTo>
                  <a:lnTo>
                    <a:pt x="83819" y="62483"/>
                  </a:lnTo>
                  <a:lnTo>
                    <a:pt x="115823" y="117347"/>
                  </a:lnTo>
                  <a:lnTo>
                    <a:pt x="38099" y="106679"/>
                  </a:lnTo>
                  <a:lnTo>
                    <a:pt x="88391" y="153923"/>
                  </a:lnTo>
                  <a:lnTo>
                    <a:pt x="9143" y="160019"/>
                  </a:lnTo>
                  <a:lnTo>
                    <a:pt x="73151" y="193547"/>
                  </a:lnTo>
                  <a:lnTo>
                    <a:pt x="0" y="214883"/>
                  </a:lnTo>
                  <a:lnTo>
                    <a:pt x="73151" y="236219"/>
                  </a:lnTo>
                  <a:lnTo>
                    <a:pt x="9143" y="271271"/>
                  </a:lnTo>
                  <a:lnTo>
                    <a:pt x="88391" y="277367"/>
                  </a:lnTo>
                  <a:lnTo>
                    <a:pt x="38099" y="323087"/>
                  </a:lnTo>
                  <a:lnTo>
                    <a:pt x="115823" y="313943"/>
                  </a:lnTo>
                  <a:lnTo>
                    <a:pt x="83819" y="367283"/>
                  </a:lnTo>
                  <a:lnTo>
                    <a:pt x="155447" y="344423"/>
                  </a:lnTo>
                  <a:lnTo>
                    <a:pt x="143255" y="402335"/>
                  </a:lnTo>
                  <a:lnTo>
                    <a:pt x="204215" y="364235"/>
                  </a:lnTo>
                  <a:lnTo>
                    <a:pt x="213359" y="423671"/>
                  </a:lnTo>
                  <a:lnTo>
                    <a:pt x="259079" y="376427"/>
                  </a:lnTo>
                  <a:lnTo>
                    <a:pt x="288035" y="431291"/>
                  </a:lnTo>
                  <a:lnTo>
                    <a:pt x="315467" y="376427"/>
                  </a:lnTo>
                  <a:lnTo>
                    <a:pt x="362711" y="423671"/>
                  </a:lnTo>
                  <a:lnTo>
                    <a:pt x="370331" y="364235"/>
                  </a:lnTo>
                  <a:lnTo>
                    <a:pt x="431291" y="402335"/>
                  </a:lnTo>
                  <a:lnTo>
                    <a:pt x="419099" y="344423"/>
                  </a:lnTo>
                  <a:lnTo>
                    <a:pt x="490727" y="367283"/>
                  </a:lnTo>
                  <a:lnTo>
                    <a:pt x="458723" y="313943"/>
                  </a:lnTo>
                  <a:lnTo>
                    <a:pt x="536447" y="323087"/>
                  </a:lnTo>
                  <a:lnTo>
                    <a:pt x="487679" y="277367"/>
                  </a:lnTo>
                  <a:lnTo>
                    <a:pt x="565403" y="271271"/>
                  </a:lnTo>
                  <a:lnTo>
                    <a:pt x="501395" y="236219"/>
                  </a:lnTo>
                  <a:lnTo>
                    <a:pt x="576071" y="214883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81631" y="146253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72437" y="1397317"/>
            <a:ext cx="586105" cy="441325"/>
            <a:chOff x="8072437" y="1397317"/>
            <a:chExt cx="586105" cy="441325"/>
          </a:xfrm>
        </p:grpSpPr>
        <p:sp>
          <p:nvSpPr>
            <p:cNvPr id="15" name="object 15"/>
            <p:cNvSpPr/>
            <p:nvPr/>
          </p:nvSpPr>
          <p:spPr>
            <a:xfrm>
              <a:off x="8077200" y="1402079"/>
              <a:ext cx="576580" cy="431800"/>
            </a:xfrm>
            <a:custGeom>
              <a:avLst/>
              <a:gdLst/>
              <a:ahLst/>
              <a:cxnLst/>
              <a:rect l="l" t="t" r="r" b="b"/>
              <a:pathLst>
                <a:path w="576579" h="431800">
                  <a:moveTo>
                    <a:pt x="576071" y="214883"/>
                  </a:moveTo>
                  <a:lnTo>
                    <a:pt x="501395" y="193547"/>
                  </a:lnTo>
                  <a:lnTo>
                    <a:pt x="565403" y="160019"/>
                  </a:lnTo>
                  <a:lnTo>
                    <a:pt x="487679" y="153923"/>
                  </a:lnTo>
                  <a:lnTo>
                    <a:pt x="537971" y="106679"/>
                  </a:lnTo>
                  <a:lnTo>
                    <a:pt x="458723" y="117347"/>
                  </a:lnTo>
                  <a:lnTo>
                    <a:pt x="492251" y="62483"/>
                  </a:lnTo>
                  <a:lnTo>
                    <a:pt x="419099" y="86867"/>
                  </a:lnTo>
                  <a:lnTo>
                    <a:pt x="431291" y="28955"/>
                  </a:lnTo>
                  <a:lnTo>
                    <a:pt x="370331" y="65531"/>
                  </a:lnTo>
                  <a:lnTo>
                    <a:pt x="362711" y="6095"/>
                  </a:lnTo>
                  <a:lnTo>
                    <a:pt x="315467" y="54863"/>
                  </a:lnTo>
                  <a:lnTo>
                    <a:pt x="288035" y="0"/>
                  </a:lnTo>
                  <a:lnTo>
                    <a:pt x="259079" y="54863"/>
                  </a:lnTo>
                  <a:lnTo>
                    <a:pt x="213359" y="6095"/>
                  </a:lnTo>
                  <a:lnTo>
                    <a:pt x="205739" y="65531"/>
                  </a:lnTo>
                  <a:lnTo>
                    <a:pt x="143255" y="28955"/>
                  </a:lnTo>
                  <a:lnTo>
                    <a:pt x="156971" y="86867"/>
                  </a:lnTo>
                  <a:lnTo>
                    <a:pt x="83819" y="62483"/>
                  </a:lnTo>
                  <a:lnTo>
                    <a:pt x="115823" y="117347"/>
                  </a:lnTo>
                  <a:lnTo>
                    <a:pt x="38099" y="106679"/>
                  </a:lnTo>
                  <a:lnTo>
                    <a:pt x="88391" y="153923"/>
                  </a:lnTo>
                  <a:lnTo>
                    <a:pt x="9143" y="160019"/>
                  </a:lnTo>
                  <a:lnTo>
                    <a:pt x="73151" y="193547"/>
                  </a:lnTo>
                  <a:lnTo>
                    <a:pt x="0" y="214883"/>
                  </a:lnTo>
                  <a:lnTo>
                    <a:pt x="73151" y="236219"/>
                  </a:lnTo>
                  <a:lnTo>
                    <a:pt x="9143" y="271271"/>
                  </a:lnTo>
                  <a:lnTo>
                    <a:pt x="88391" y="277367"/>
                  </a:lnTo>
                  <a:lnTo>
                    <a:pt x="38099" y="323087"/>
                  </a:lnTo>
                  <a:lnTo>
                    <a:pt x="115823" y="313943"/>
                  </a:lnTo>
                  <a:lnTo>
                    <a:pt x="83819" y="367283"/>
                  </a:lnTo>
                  <a:lnTo>
                    <a:pt x="156971" y="344423"/>
                  </a:lnTo>
                  <a:lnTo>
                    <a:pt x="143255" y="402335"/>
                  </a:lnTo>
                  <a:lnTo>
                    <a:pt x="205739" y="364235"/>
                  </a:lnTo>
                  <a:lnTo>
                    <a:pt x="213359" y="423671"/>
                  </a:lnTo>
                  <a:lnTo>
                    <a:pt x="259079" y="376427"/>
                  </a:lnTo>
                  <a:lnTo>
                    <a:pt x="288035" y="431291"/>
                  </a:lnTo>
                  <a:lnTo>
                    <a:pt x="315467" y="376427"/>
                  </a:lnTo>
                  <a:lnTo>
                    <a:pt x="362711" y="423671"/>
                  </a:lnTo>
                  <a:lnTo>
                    <a:pt x="370331" y="364235"/>
                  </a:lnTo>
                  <a:lnTo>
                    <a:pt x="431291" y="402335"/>
                  </a:lnTo>
                  <a:lnTo>
                    <a:pt x="419099" y="344423"/>
                  </a:lnTo>
                  <a:lnTo>
                    <a:pt x="492251" y="367283"/>
                  </a:lnTo>
                  <a:lnTo>
                    <a:pt x="458723" y="313943"/>
                  </a:lnTo>
                  <a:lnTo>
                    <a:pt x="537971" y="323087"/>
                  </a:lnTo>
                  <a:lnTo>
                    <a:pt x="487679" y="277367"/>
                  </a:lnTo>
                  <a:lnTo>
                    <a:pt x="565403" y="271271"/>
                  </a:lnTo>
                  <a:lnTo>
                    <a:pt x="501395" y="236219"/>
                  </a:lnTo>
                  <a:lnTo>
                    <a:pt x="576071" y="214883"/>
                  </a:lnTo>
                  <a:close/>
                </a:path>
              </a:pathLst>
            </a:custGeom>
            <a:solidFill>
              <a:srgbClr val="32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77200" y="1402079"/>
              <a:ext cx="576580" cy="431800"/>
            </a:xfrm>
            <a:custGeom>
              <a:avLst/>
              <a:gdLst/>
              <a:ahLst/>
              <a:cxnLst/>
              <a:rect l="l" t="t" r="r" b="b"/>
              <a:pathLst>
                <a:path w="576579" h="431800">
                  <a:moveTo>
                    <a:pt x="576071" y="214883"/>
                  </a:moveTo>
                  <a:lnTo>
                    <a:pt x="501395" y="193547"/>
                  </a:lnTo>
                  <a:lnTo>
                    <a:pt x="565403" y="160019"/>
                  </a:lnTo>
                  <a:lnTo>
                    <a:pt x="487679" y="153923"/>
                  </a:lnTo>
                  <a:lnTo>
                    <a:pt x="537971" y="106679"/>
                  </a:lnTo>
                  <a:lnTo>
                    <a:pt x="458723" y="117347"/>
                  </a:lnTo>
                  <a:lnTo>
                    <a:pt x="492251" y="62483"/>
                  </a:lnTo>
                  <a:lnTo>
                    <a:pt x="419099" y="86867"/>
                  </a:lnTo>
                  <a:lnTo>
                    <a:pt x="431291" y="28955"/>
                  </a:lnTo>
                  <a:lnTo>
                    <a:pt x="370331" y="65531"/>
                  </a:lnTo>
                  <a:lnTo>
                    <a:pt x="362711" y="6095"/>
                  </a:lnTo>
                  <a:lnTo>
                    <a:pt x="315467" y="54863"/>
                  </a:lnTo>
                  <a:lnTo>
                    <a:pt x="288035" y="0"/>
                  </a:lnTo>
                  <a:lnTo>
                    <a:pt x="259079" y="54863"/>
                  </a:lnTo>
                  <a:lnTo>
                    <a:pt x="213359" y="6095"/>
                  </a:lnTo>
                  <a:lnTo>
                    <a:pt x="205739" y="65531"/>
                  </a:lnTo>
                  <a:lnTo>
                    <a:pt x="143255" y="28955"/>
                  </a:lnTo>
                  <a:lnTo>
                    <a:pt x="156971" y="86867"/>
                  </a:lnTo>
                  <a:lnTo>
                    <a:pt x="83819" y="62483"/>
                  </a:lnTo>
                  <a:lnTo>
                    <a:pt x="115823" y="117347"/>
                  </a:lnTo>
                  <a:lnTo>
                    <a:pt x="38099" y="106679"/>
                  </a:lnTo>
                  <a:lnTo>
                    <a:pt x="88391" y="153923"/>
                  </a:lnTo>
                  <a:lnTo>
                    <a:pt x="9143" y="160019"/>
                  </a:lnTo>
                  <a:lnTo>
                    <a:pt x="73151" y="193547"/>
                  </a:lnTo>
                  <a:lnTo>
                    <a:pt x="0" y="214883"/>
                  </a:lnTo>
                  <a:lnTo>
                    <a:pt x="73151" y="236219"/>
                  </a:lnTo>
                  <a:lnTo>
                    <a:pt x="9143" y="271271"/>
                  </a:lnTo>
                  <a:lnTo>
                    <a:pt x="88391" y="277367"/>
                  </a:lnTo>
                  <a:lnTo>
                    <a:pt x="38099" y="323087"/>
                  </a:lnTo>
                  <a:lnTo>
                    <a:pt x="115823" y="313943"/>
                  </a:lnTo>
                  <a:lnTo>
                    <a:pt x="83819" y="367283"/>
                  </a:lnTo>
                  <a:lnTo>
                    <a:pt x="156971" y="344423"/>
                  </a:lnTo>
                  <a:lnTo>
                    <a:pt x="143255" y="402335"/>
                  </a:lnTo>
                  <a:lnTo>
                    <a:pt x="205739" y="364235"/>
                  </a:lnTo>
                  <a:lnTo>
                    <a:pt x="213359" y="423671"/>
                  </a:lnTo>
                  <a:lnTo>
                    <a:pt x="259079" y="376427"/>
                  </a:lnTo>
                  <a:lnTo>
                    <a:pt x="288035" y="431291"/>
                  </a:lnTo>
                  <a:lnTo>
                    <a:pt x="315467" y="376427"/>
                  </a:lnTo>
                  <a:lnTo>
                    <a:pt x="362711" y="423671"/>
                  </a:lnTo>
                  <a:lnTo>
                    <a:pt x="370331" y="364235"/>
                  </a:lnTo>
                  <a:lnTo>
                    <a:pt x="431291" y="402335"/>
                  </a:lnTo>
                  <a:lnTo>
                    <a:pt x="419099" y="344423"/>
                  </a:lnTo>
                  <a:lnTo>
                    <a:pt x="492251" y="367283"/>
                  </a:lnTo>
                  <a:lnTo>
                    <a:pt x="458723" y="313943"/>
                  </a:lnTo>
                  <a:lnTo>
                    <a:pt x="537971" y="323087"/>
                  </a:lnTo>
                  <a:lnTo>
                    <a:pt x="487679" y="277367"/>
                  </a:lnTo>
                  <a:lnTo>
                    <a:pt x="565403" y="271271"/>
                  </a:lnTo>
                  <a:lnTo>
                    <a:pt x="501395" y="236219"/>
                  </a:lnTo>
                  <a:lnTo>
                    <a:pt x="576071" y="214883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290049" y="146253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71381" y="4494085"/>
            <a:ext cx="586105" cy="441325"/>
            <a:chOff x="2671381" y="4494085"/>
            <a:chExt cx="586105" cy="441325"/>
          </a:xfrm>
        </p:grpSpPr>
        <p:sp>
          <p:nvSpPr>
            <p:cNvPr id="19" name="object 19"/>
            <p:cNvSpPr/>
            <p:nvPr/>
          </p:nvSpPr>
          <p:spPr>
            <a:xfrm>
              <a:off x="2676144" y="4498847"/>
              <a:ext cx="576580" cy="431800"/>
            </a:xfrm>
            <a:custGeom>
              <a:avLst/>
              <a:gdLst/>
              <a:ahLst/>
              <a:cxnLst/>
              <a:rect l="l" t="t" r="r" b="b"/>
              <a:pathLst>
                <a:path w="576579" h="431800">
                  <a:moveTo>
                    <a:pt x="576071" y="216407"/>
                  </a:moveTo>
                  <a:lnTo>
                    <a:pt x="502919" y="195071"/>
                  </a:lnTo>
                  <a:lnTo>
                    <a:pt x="566927" y="160019"/>
                  </a:lnTo>
                  <a:lnTo>
                    <a:pt x="487679" y="153923"/>
                  </a:lnTo>
                  <a:lnTo>
                    <a:pt x="537971" y="108203"/>
                  </a:lnTo>
                  <a:lnTo>
                    <a:pt x="460247" y="117347"/>
                  </a:lnTo>
                  <a:lnTo>
                    <a:pt x="492251" y="62483"/>
                  </a:lnTo>
                  <a:lnTo>
                    <a:pt x="419099" y="86867"/>
                  </a:lnTo>
                  <a:lnTo>
                    <a:pt x="432815" y="28955"/>
                  </a:lnTo>
                  <a:lnTo>
                    <a:pt x="370331" y="65531"/>
                  </a:lnTo>
                  <a:lnTo>
                    <a:pt x="362711" y="7619"/>
                  </a:lnTo>
                  <a:lnTo>
                    <a:pt x="316991" y="54863"/>
                  </a:lnTo>
                  <a:lnTo>
                    <a:pt x="288035" y="0"/>
                  </a:lnTo>
                  <a:lnTo>
                    <a:pt x="260603" y="54863"/>
                  </a:lnTo>
                  <a:lnTo>
                    <a:pt x="213359" y="7619"/>
                  </a:lnTo>
                  <a:lnTo>
                    <a:pt x="205739" y="65531"/>
                  </a:lnTo>
                  <a:lnTo>
                    <a:pt x="144779" y="28955"/>
                  </a:lnTo>
                  <a:lnTo>
                    <a:pt x="156971" y="86867"/>
                  </a:lnTo>
                  <a:lnTo>
                    <a:pt x="83819" y="62483"/>
                  </a:lnTo>
                  <a:lnTo>
                    <a:pt x="117347" y="117347"/>
                  </a:lnTo>
                  <a:lnTo>
                    <a:pt x="38099" y="108203"/>
                  </a:lnTo>
                  <a:lnTo>
                    <a:pt x="88391" y="153923"/>
                  </a:lnTo>
                  <a:lnTo>
                    <a:pt x="9143" y="160019"/>
                  </a:lnTo>
                  <a:lnTo>
                    <a:pt x="74675" y="195071"/>
                  </a:lnTo>
                  <a:lnTo>
                    <a:pt x="0" y="216407"/>
                  </a:lnTo>
                  <a:lnTo>
                    <a:pt x="74675" y="236219"/>
                  </a:lnTo>
                  <a:lnTo>
                    <a:pt x="9143" y="271271"/>
                  </a:lnTo>
                  <a:lnTo>
                    <a:pt x="88391" y="277367"/>
                  </a:lnTo>
                  <a:lnTo>
                    <a:pt x="38099" y="323087"/>
                  </a:lnTo>
                  <a:lnTo>
                    <a:pt x="117347" y="313943"/>
                  </a:lnTo>
                  <a:lnTo>
                    <a:pt x="83819" y="368807"/>
                  </a:lnTo>
                  <a:lnTo>
                    <a:pt x="156971" y="344423"/>
                  </a:lnTo>
                  <a:lnTo>
                    <a:pt x="144779" y="402335"/>
                  </a:lnTo>
                  <a:lnTo>
                    <a:pt x="205739" y="365759"/>
                  </a:lnTo>
                  <a:lnTo>
                    <a:pt x="213359" y="423671"/>
                  </a:lnTo>
                  <a:lnTo>
                    <a:pt x="260603" y="376427"/>
                  </a:lnTo>
                  <a:lnTo>
                    <a:pt x="288035" y="431291"/>
                  </a:lnTo>
                  <a:lnTo>
                    <a:pt x="316991" y="376427"/>
                  </a:lnTo>
                  <a:lnTo>
                    <a:pt x="362711" y="423671"/>
                  </a:lnTo>
                  <a:lnTo>
                    <a:pt x="370331" y="365759"/>
                  </a:lnTo>
                  <a:lnTo>
                    <a:pt x="432815" y="402335"/>
                  </a:lnTo>
                  <a:lnTo>
                    <a:pt x="419099" y="344423"/>
                  </a:lnTo>
                  <a:lnTo>
                    <a:pt x="492251" y="368807"/>
                  </a:lnTo>
                  <a:lnTo>
                    <a:pt x="460247" y="313943"/>
                  </a:lnTo>
                  <a:lnTo>
                    <a:pt x="537971" y="323087"/>
                  </a:lnTo>
                  <a:lnTo>
                    <a:pt x="487679" y="277367"/>
                  </a:lnTo>
                  <a:lnTo>
                    <a:pt x="566927" y="271271"/>
                  </a:lnTo>
                  <a:lnTo>
                    <a:pt x="502919" y="236219"/>
                  </a:lnTo>
                  <a:lnTo>
                    <a:pt x="576071" y="216407"/>
                  </a:lnTo>
                  <a:close/>
                </a:path>
              </a:pathLst>
            </a:custGeom>
            <a:solidFill>
              <a:srgbClr val="32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76144" y="4498847"/>
              <a:ext cx="576580" cy="431800"/>
            </a:xfrm>
            <a:custGeom>
              <a:avLst/>
              <a:gdLst/>
              <a:ahLst/>
              <a:cxnLst/>
              <a:rect l="l" t="t" r="r" b="b"/>
              <a:pathLst>
                <a:path w="576579" h="431800">
                  <a:moveTo>
                    <a:pt x="576071" y="216407"/>
                  </a:moveTo>
                  <a:lnTo>
                    <a:pt x="502919" y="195071"/>
                  </a:lnTo>
                  <a:lnTo>
                    <a:pt x="566927" y="160019"/>
                  </a:lnTo>
                  <a:lnTo>
                    <a:pt x="487679" y="153923"/>
                  </a:lnTo>
                  <a:lnTo>
                    <a:pt x="537971" y="108203"/>
                  </a:lnTo>
                  <a:lnTo>
                    <a:pt x="460247" y="117347"/>
                  </a:lnTo>
                  <a:lnTo>
                    <a:pt x="492251" y="62483"/>
                  </a:lnTo>
                  <a:lnTo>
                    <a:pt x="419099" y="86867"/>
                  </a:lnTo>
                  <a:lnTo>
                    <a:pt x="432815" y="28955"/>
                  </a:lnTo>
                  <a:lnTo>
                    <a:pt x="370331" y="65531"/>
                  </a:lnTo>
                  <a:lnTo>
                    <a:pt x="362711" y="7619"/>
                  </a:lnTo>
                  <a:lnTo>
                    <a:pt x="316991" y="54863"/>
                  </a:lnTo>
                  <a:lnTo>
                    <a:pt x="288035" y="0"/>
                  </a:lnTo>
                  <a:lnTo>
                    <a:pt x="260603" y="54863"/>
                  </a:lnTo>
                  <a:lnTo>
                    <a:pt x="213359" y="7619"/>
                  </a:lnTo>
                  <a:lnTo>
                    <a:pt x="205739" y="65531"/>
                  </a:lnTo>
                  <a:lnTo>
                    <a:pt x="144779" y="28955"/>
                  </a:lnTo>
                  <a:lnTo>
                    <a:pt x="156971" y="86867"/>
                  </a:lnTo>
                  <a:lnTo>
                    <a:pt x="83819" y="62483"/>
                  </a:lnTo>
                  <a:lnTo>
                    <a:pt x="117347" y="117347"/>
                  </a:lnTo>
                  <a:lnTo>
                    <a:pt x="38099" y="108203"/>
                  </a:lnTo>
                  <a:lnTo>
                    <a:pt x="88391" y="153923"/>
                  </a:lnTo>
                  <a:lnTo>
                    <a:pt x="9143" y="160019"/>
                  </a:lnTo>
                  <a:lnTo>
                    <a:pt x="74675" y="195071"/>
                  </a:lnTo>
                  <a:lnTo>
                    <a:pt x="0" y="216407"/>
                  </a:lnTo>
                  <a:lnTo>
                    <a:pt x="74675" y="236219"/>
                  </a:lnTo>
                  <a:lnTo>
                    <a:pt x="9143" y="271271"/>
                  </a:lnTo>
                  <a:lnTo>
                    <a:pt x="88391" y="277367"/>
                  </a:lnTo>
                  <a:lnTo>
                    <a:pt x="38099" y="323087"/>
                  </a:lnTo>
                  <a:lnTo>
                    <a:pt x="117347" y="313943"/>
                  </a:lnTo>
                  <a:lnTo>
                    <a:pt x="83819" y="368807"/>
                  </a:lnTo>
                  <a:lnTo>
                    <a:pt x="156971" y="344423"/>
                  </a:lnTo>
                  <a:lnTo>
                    <a:pt x="144779" y="402335"/>
                  </a:lnTo>
                  <a:lnTo>
                    <a:pt x="205739" y="365759"/>
                  </a:lnTo>
                  <a:lnTo>
                    <a:pt x="213359" y="423671"/>
                  </a:lnTo>
                  <a:lnTo>
                    <a:pt x="260603" y="376427"/>
                  </a:lnTo>
                  <a:lnTo>
                    <a:pt x="288035" y="431291"/>
                  </a:lnTo>
                  <a:lnTo>
                    <a:pt x="316991" y="376427"/>
                  </a:lnTo>
                  <a:lnTo>
                    <a:pt x="362711" y="423671"/>
                  </a:lnTo>
                  <a:lnTo>
                    <a:pt x="370331" y="365759"/>
                  </a:lnTo>
                  <a:lnTo>
                    <a:pt x="432815" y="402335"/>
                  </a:lnTo>
                  <a:lnTo>
                    <a:pt x="419099" y="344423"/>
                  </a:lnTo>
                  <a:lnTo>
                    <a:pt x="492251" y="368807"/>
                  </a:lnTo>
                  <a:lnTo>
                    <a:pt x="460247" y="313943"/>
                  </a:lnTo>
                  <a:lnTo>
                    <a:pt x="537971" y="323087"/>
                  </a:lnTo>
                  <a:lnTo>
                    <a:pt x="487679" y="277367"/>
                  </a:lnTo>
                  <a:lnTo>
                    <a:pt x="566927" y="271271"/>
                  </a:lnTo>
                  <a:lnTo>
                    <a:pt x="502919" y="236219"/>
                  </a:lnTo>
                  <a:lnTo>
                    <a:pt x="576071" y="216407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888994" y="455929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47034" y="833119"/>
            <a:ext cx="5783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Εφαρµογή </a:t>
            </a:r>
            <a:r>
              <a:rPr sz="4400" dirty="0"/>
              <a:t>1</a:t>
            </a:r>
            <a:r>
              <a:rPr sz="4400" spc="-30" dirty="0"/>
              <a:t> </a:t>
            </a:r>
            <a:r>
              <a:rPr sz="4400" spc="-5" dirty="0"/>
              <a:t>(</a:t>
            </a:r>
            <a:r>
              <a:rPr sz="4400" i="1" spc="-5" dirty="0">
                <a:latin typeface="Arial"/>
                <a:cs typeface="Arial"/>
              </a:rPr>
              <a:t>συνέχεια</a:t>
            </a:r>
            <a:r>
              <a:rPr sz="4400" spc="-5" dirty="0"/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4035" y="1931922"/>
            <a:ext cx="7674609" cy="44094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4965" marR="1539875" indent="-342900">
              <a:lnSpc>
                <a:spcPts val="344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Στην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Περίπτωση 1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3200" spc="55" dirty="0">
                <a:solidFill>
                  <a:srgbClr val="FFFFFF"/>
                </a:solidFill>
                <a:latin typeface="Arial"/>
                <a:cs typeface="Arial"/>
              </a:rPr>
              <a:t>∆εν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υπάρχει  Παραλλακτικότητα</a:t>
            </a:r>
            <a:endParaRPr sz="3200" dirty="0">
              <a:latin typeface="Arial"/>
              <a:cs typeface="Arial"/>
            </a:endParaRPr>
          </a:p>
          <a:p>
            <a:pPr marL="354965" marR="5080" indent="-342900">
              <a:lnSpc>
                <a:spcPts val="3440"/>
              </a:lnSpc>
              <a:spcBef>
                <a:spcPts val="1555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Στην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Περίπτωση 2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: Υπάρχει  Παραλλακτικότητα Μεταξύ των Οµάδων-</a:t>
            </a:r>
            <a:endParaRPr sz="3200" dirty="0">
              <a:latin typeface="Arial"/>
              <a:cs typeface="Arial"/>
            </a:endParaRPr>
          </a:p>
          <a:p>
            <a:pPr marL="354965" marR="448309" indent="-635">
              <a:lnSpc>
                <a:spcPts val="3440"/>
              </a:lnSpc>
              <a:spcBef>
                <a:spcPts val="20"/>
              </a:spcBef>
            </a:pPr>
            <a:r>
              <a:rPr sz="3200" spc="15" dirty="0">
                <a:solidFill>
                  <a:srgbClr val="FFFFFF"/>
                </a:solidFill>
                <a:latin typeface="Arial"/>
                <a:cs typeface="Arial"/>
              </a:rPr>
              <a:t>∆ειγµάτων. </a:t>
            </a:r>
            <a:r>
              <a:rPr sz="3200" spc="55" dirty="0">
                <a:solidFill>
                  <a:srgbClr val="FFFFFF"/>
                </a:solidFill>
                <a:latin typeface="Arial"/>
                <a:cs typeface="Arial"/>
              </a:rPr>
              <a:t>∆εν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υπάρχει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µέσα σε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κάθε  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Οµάδα-∆είγµα</a:t>
            </a:r>
            <a:endParaRPr sz="3200" dirty="0">
              <a:latin typeface="Arial"/>
              <a:cs typeface="Arial"/>
            </a:endParaRPr>
          </a:p>
          <a:p>
            <a:pPr marL="354965" marR="306070" indent="-342900">
              <a:lnSpc>
                <a:spcPct val="89800"/>
              </a:lnSpc>
              <a:spcBef>
                <a:spcPts val="1500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Στην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Περίπτωση 3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: Υπάρχει  Παραλλακτικότητα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Μεταξύ αλλά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και  Μέσα σε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κάθε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Οµάδα-∆είγµα.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92726" y="417067"/>
            <a:ext cx="30918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Εφαρµογή</a:t>
            </a:r>
            <a:r>
              <a:rPr sz="4400" spc="-70" dirty="0"/>
              <a:t> </a:t>
            </a:r>
            <a:r>
              <a:rPr sz="4400" dirty="0"/>
              <a:t>2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3177538" y="4123204"/>
            <a:ext cx="14541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5"/>
              </a:lnSpc>
            </a:pPr>
            <a:r>
              <a:rPr sz="1200" i="1" spc="55" dirty="0">
                <a:latin typeface="Times New Roman"/>
                <a:cs typeface="Times New Roman"/>
              </a:rPr>
              <a:t>X</a:t>
            </a:r>
            <a:r>
              <a:rPr sz="1050" spc="-7" baseline="-23809" dirty="0">
                <a:latin typeface="Times New Roman"/>
                <a:cs typeface="Times New Roman"/>
              </a:rPr>
              <a:t>1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8772" y="4079747"/>
            <a:ext cx="231775" cy="269875"/>
          </a:xfrm>
          <a:custGeom>
            <a:avLst/>
            <a:gdLst/>
            <a:ahLst/>
            <a:cxnLst/>
            <a:rect l="l" t="t" r="r" b="b"/>
            <a:pathLst>
              <a:path w="231775" h="269875">
                <a:moveTo>
                  <a:pt x="0" y="0"/>
                </a:moveTo>
                <a:lnTo>
                  <a:pt x="0" y="269747"/>
                </a:lnTo>
                <a:lnTo>
                  <a:pt x="231647" y="269747"/>
                </a:lnTo>
                <a:lnTo>
                  <a:pt x="231647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105400" y="2756916"/>
            <a:ext cx="433070" cy="666115"/>
            <a:chOff x="5105400" y="2756916"/>
            <a:chExt cx="433070" cy="666115"/>
          </a:xfrm>
        </p:grpSpPr>
        <p:sp>
          <p:nvSpPr>
            <p:cNvPr id="9" name="object 9"/>
            <p:cNvSpPr/>
            <p:nvPr/>
          </p:nvSpPr>
          <p:spPr>
            <a:xfrm>
              <a:off x="5105400" y="2756916"/>
              <a:ext cx="433070" cy="666115"/>
            </a:xfrm>
            <a:custGeom>
              <a:avLst/>
              <a:gdLst/>
              <a:ahLst/>
              <a:cxnLst/>
              <a:rect l="l" t="t" r="r" b="b"/>
              <a:pathLst>
                <a:path w="433070" h="666114">
                  <a:moveTo>
                    <a:pt x="432815" y="665987"/>
                  </a:moveTo>
                  <a:lnTo>
                    <a:pt x="432815" y="0"/>
                  </a:lnTo>
                  <a:lnTo>
                    <a:pt x="0" y="0"/>
                  </a:lnTo>
                  <a:lnTo>
                    <a:pt x="0" y="665987"/>
                  </a:lnTo>
                  <a:lnTo>
                    <a:pt x="432815" y="665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33446" y="286970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0" y="0"/>
                  </a:lnTo>
                </a:path>
              </a:pathLst>
            </a:custGeom>
            <a:ln w="199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05400" y="2756916"/>
            <a:ext cx="433070" cy="666115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400"/>
              </a:spcBef>
            </a:pPr>
            <a:r>
              <a:rPr sz="3150" i="1" spc="-175" dirty="0">
                <a:latin typeface="Times New Roman"/>
                <a:cs typeface="Times New Roman"/>
              </a:rPr>
              <a:t>Y</a:t>
            </a:r>
            <a:r>
              <a:rPr sz="2700" spc="-262" baseline="-24691" dirty="0">
                <a:latin typeface="Times New Roman"/>
                <a:cs typeface="Times New Roman"/>
              </a:rPr>
              <a:t>1</a:t>
            </a:r>
            <a:endParaRPr sz="2700" baseline="-24691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4147" y="1588008"/>
            <a:ext cx="2635250" cy="29209"/>
          </a:xfrm>
          <a:custGeom>
            <a:avLst/>
            <a:gdLst/>
            <a:ahLst/>
            <a:cxnLst/>
            <a:rect l="l" t="t" r="r" b="b"/>
            <a:pathLst>
              <a:path w="2635250" h="29209">
                <a:moveTo>
                  <a:pt x="2634995" y="28955"/>
                </a:moveTo>
                <a:lnTo>
                  <a:pt x="2634995" y="0"/>
                </a:lnTo>
                <a:lnTo>
                  <a:pt x="0" y="0"/>
                </a:lnTo>
                <a:lnTo>
                  <a:pt x="0" y="28955"/>
                </a:lnTo>
                <a:lnTo>
                  <a:pt x="2634995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4147" y="3442715"/>
            <a:ext cx="2635250" cy="29209"/>
          </a:xfrm>
          <a:custGeom>
            <a:avLst/>
            <a:gdLst/>
            <a:ahLst/>
            <a:cxnLst/>
            <a:rect l="l" t="t" r="r" b="b"/>
            <a:pathLst>
              <a:path w="2635250" h="29210">
                <a:moveTo>
                  <a:pt x="2634995" y="28955"/>
                </a:moveTo>
                <a:lnTo>
                  <a:pt x="2634995" y="0"/>
                </a:lnTo>
                <a:lnTo>
                  <a:pt x="0" y="0"/>
                </a:lnTo>
                <a:lnTo>
                  <a:pt x="0" y="28955"/>
                </a:lnTo>
                <a:lnTo>
                  <a:pt x="2634995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147" y="5277611"/>
            <a:ext cx="2635250" cy="27940"/>
          </a:xfrm>
          <a:custGeom>
            <a:avLst/>
            <a:gdLst/>
            <a:ahLst/>
            <a:cxnLst/>
            <a:rect l="l" t="t" r="r" b="b"/>
            <a:pathLst>
              <a:path w="2635250" h="27939">
                <a:moveTo>
                  <a:pt x="2634995" y="27431"/>
                </a:moveTo>
                <a:lnTo>
                  <a:pt x="2634995" y="0"/>
                </a:lnTo>
                <a:lnTo>
                  <a:pt x="0" y="0"/>
                </a:lnTo>
                <a:lnTo>
                  <a:pt x="0" y="27431"/>
                </a:lnTo>
                <a:lnTo>
                  <a:pt x="2634995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4147" y="7110983"/>
            <a:ext cx="2635250" cy="21590"/>
          </a:xfrm>
          <a:custGeom>
            <a:avLst/>
            <a:gdLst/>
            <a:ahLst/>
            <a:cxnLst/>
            <a:rect l="l" t="t" r="r" b="b"/>
            <a:pathLst>
              <a:path w="2635250" h="21590">
                <a:moveTo>
                  <a:pt x="2634995" y="21335"/>
                </a:moveTo>
                <a:lnTo>
                  <a:pt x="2634995" y="0"/>
                </a:lnTo>
                <a:lnTo>
                  <a:pt x="0" y="0"/>
                </a:lnTo>
                <a:lnTo>
                  <a:pt x="0" y="21335"/>
                </a:lnTo>
                <a:lnTo>
                  <a:pt x="2634995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134808" y="1374076"/>
          <a:ext cx="2684780" cy="5759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1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5" dirty="0">
                          <a:latin typeface="Arial"/>
                          <a:cs typeface="Arial"/>
                        </a:rPr>
                        <a:t>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Response</a:t>
                      </a:r>
                      <a:r>
                        <a:rPr sz="115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5" dirty="0">
                          <a:latin typeface="Arial"/>
                          <a:cs typeface="Arial"/>
                        </a:rPr>
                        <a:t>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948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1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1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4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4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593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2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2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92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071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451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50"/>
                        </a:lnSpc>
                        <a:spcBef>
                          <a:spcPts val="25"/>
                        </a:spcBef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50"/>
                        </a:lnSpc>
                        <a:spcBef>
                          <a:spcPts val="25"/>
                        </a:spcBef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004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185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1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1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79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4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4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79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4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4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831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1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1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8005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184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1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3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1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79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4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3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4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3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3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879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4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3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4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3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3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2879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4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3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4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0593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2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solidFill>
                      <a:srgbClr val="3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2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9341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3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3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699506" y="2288539"/>
            <a:ext cx="1821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ΜΟ</a:t>
            </a: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Τ1: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14,5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27877" y="4016754"/>
            <a:ext cx="1821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ΜΟ</a:t>
            </a: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Τ2: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18,3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71133" y="5962901"/>
            <a:ext cx="1821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ΜΟ</a:t>
            </a: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Τ3: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21,9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93350" y="3801870"/>
            <a:ext cx="2477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Γενικός ΜΟ: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18,2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11561" y="2404681"/>
            <a:ext cx="586105" cy="226060"/>
            <a:chOff x="4111561" y="2404681"/>
            <a:chExt cx="586105" cy="226060"/>
          </a:xfrm>
        </p:grpSpPr>
        <p:sp>
          <p:nvSpPr>
            <p:cNvPr id="22" name="object 22"/>
            <p:cNvSpPr/>
            <p:nvPr/>
          </p:nvSpPr>
          <p:spPr>
            <a:xfrm>
              <a:off x="4116323" y="2409444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76071" y="161543"/>
                  </a:moveTo>
                  <a:lnTo>
                    <a:pt x="576071" y="53339"/>
                  </a:lnTo>
                  <a:lnTo>
                    <a:pt x="143255" y="53339"/>
                  </a:lnTo>
                  <a:lnTo>
                    <a:pt x="143255" y="0"/>
                  </a:lnTo>
                  <a:lnTo>
                    <a:pt x="0" y="108203"/>
                  </a:lnTo>
                  <a:lnTo>
                    <a:pt x="143255" y="216407"/>
                  </a:lnTo>
                  <a:lnTo>
                    <a:pt x="143255" y="161543"/>
                  </a:lnTo>
                  <a:lnTo>
                    <a:pt x="576071" y="1615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16323" y="2409444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143255" y="0"/>
                  </a:moveTo>
                  <a:lnTo>
                    <a:pt x="143255" y="53339"/>
                  </a:lnTo>
                  <a:lnTo>
                    <a:pt x="576071" y="53339"/>
                  </a:lnTo>
                  <a:lnTo>
                    <a:pt x="576071" y="161543"/>
                  </a:lnTo>
                  <a:lnTo>
                    <a:pt x="143255" y="161543"/>
                  </a:lnTo>
                  <a:lnTo>
                    <a:pt x="143255" y="216407"/>
                  </a:lnTo>
                  <a:lnTo>
                    <a:pt x="0" y="108203"/>
                  </a:lnTo>
                  <a:lnTo>
                    <a:pt x="143255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039933" y="4132897"/>
            <a:ext cx="586105" cy="226060"/>
            <a:chOff x="4039933" y="4132897"/>
            <a:chExt cx="586105" cy="226060"/>
          </a:xfrm>
        </p:grpSpPr>
        <p:sp>
          <p:nvSpPr>
            <p:cNvPr id="25" name="object 25"/>
            <p:cNvSpPr/>
            <p:nvPr/>
          </p:nvSpPr>
          <p:spPr>
            <a:xfrm>
              <a:off x="4044695" y="4137659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76071" y="163067"/>
                  </a:moveTo>
                  <a:lnTo>
                    <a:pt x="576071" y="54863"/>
                  </a:lnTo>
                  <a:lnTo>
                    <a:pt x="144779" y="54863"/>
                  </a:lnTo>
                  <a:lnTo>
                    <a:pt x="144779" y="0"/>
                  </a:lnTo>
                  <a:lnTo>
                    <a:pt x="0" y="108203"/>
                  </a:lnTo>
                  <a:lnTo>
                    <a:pt x="144779" y="216407"/>
                  </a:lnTo>
                  <a:lnTo>
                    <a:pt x="144779" y="163067"/>
                  </a:lnTo>
                  <a:lnTo>
                    <a:pt x="576071" y="1630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44695" y="4137659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144779" y="0"/>
                  </a:moveTo>
                  <a:lnTo>
                    <a:pt x="144779" y="54863"/>
                  </a:lnTo>
                  <a:lnTo>
                    <a:pt x="576071" y="54863"/>
                  </a:lnTo>
                  <a:lnTo>
                    <a:pt x="576071" y="163067"/>
                  </a:lnTo>
                  <a:lnTo>
                    <a:pt x="144779" y="163067"/>
                  </a:lnTo>
                  <a:lnTo>
                    <a:pt x="144779" y="216407"/>
                  </a:lnTo>
                  <a:lnTo>
                    <a:pt x="0" y="108203"/>
                  </a:lnTo>
                  <a:lnTo>
                    <a:pt x="144779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183189" y="6077521"/>
            <a:ext cx="586105" cy="226060"/>
            <a:chOff x="4183189" y="6077521"/>
            <a:chExt cx="586105" cy="226060"/>
          </a:xfrm>
        </p:grpSpPr>
        <p:sp>
          <p:nvSpPr>
            <p:cNvPr id="28" name="object 28"/>
            <p:cNvSpPr/>
            <p:nvPr/>
          </p:nvSpPr>
          <p:spPr>
            <a:xfrm>
              <a:off x="4187951" y="6082283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576071" y="163067"/>
                  </a:moveTo>
                  <a:lnTo>
                    <a:pt x="576071" y="54863"/>
                  </a:lnTo>
                  <a:lnTo>
                    <a:pt x="143255" y="54863"/>
                  </a:lnTo>
                  <a:lnTo>
                    <a:pt x="143255" y="0"/>
                  </a:lnTo>
                  <a:lnTo>
                    <a:pt x="0" y="108203"/>
                  </a:lnTo>
                  <a:lnTo>
                    <a:pt x="143255" y="216407"/>
                  </a:lnTo>
                  <a:lnTo>
                    <a:pt x="143255" y="163067"/>
                  </a:lnTo>
                  <a:lnTo>
                    <a:pt x="576071" y="1630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87951" y="6082283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143255" y="0"/>
                  </a:moveTo>
                  <a:lnTo>
                    <a:pt x="143255" y="54863"/>
                  </a:lnTo>
                  <a:lnTo>
                    <a:pt x="576071" y="54863"/>
                  </a:lnTo>
                  <a:lnTo>
                    <a:pt x="576071" y="163067"/>
                  </a:lnTo>
                  <a:lnTo>
                    <a:pt x="143255" y="163067"/>
                  </a:lnTo>
                  <a:lnTo>
                    <a:pt x="143255" y="216407"/>
                  </a:lnTo>
                  <a:lnTo>
                    <a:pt x="0" y="108203"/>
                  </a:lnTo>
                  <a:lnTo>
                    <a:pt x="143255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630733" y="1325689"/>
            <a:ext cx="586105" cy="5552440"/>
            <a:chOff x="6630733" y="1325689"/>
            <a:chExt cx="586105" cy="5552440"/>
          </a:xfrm>
        </p:grpSpPr>
        <p:sp>
          <p:nvSpPr>
            <p:cNvPr id="31" name="object 31"/>
            <p:cNvSpPr/>
            <p:nvPr/>
          </p:nvSpPr>
          <p:spPr>
            <a:xfrm>
              <a:off x="6635495" y="1330451"/>
              <a:ext cx="576580" cy="5542915"/>
            </a:xfrm>
            <a:custGeom>
              <a:avLst/>
              <a:gdLst/>
              <a:ahLst/>
              <a:cxnLst/>
              <a:rect l="l" t="t" r="r" b="b"/>
              <a:pathLst>
                <a:path w="576579" h="5542915">
                  <a:moveTo>
                    <a:pt x="576071" y="2770631"/>
                  </a:moveTo>
                  <a:lnTo>
                    <a:pt x="480059" y="1385315"/>
                  </a:lnTo>
                  <a:lnTo>
                    <a:pt x="480059" y="2078735"/>
                  </a:lnTo>
                  <a:lnTo>
                    <a:pt x="384047" y="2078735"/>
                  </a:lnTo>
                  <a:lnTo>
                    <a:pt x="384047" y="0"/>
                  </a:lnTo>
                  <a:lnTo>
                    <a:pt x="0" y="0"/>
                  </a:lnTo>
                  <a:lnTo>
                    <a:pt x="0" y="5542787"/>
                  </a:lnTo>
                  <a:lnTo>
                    <a:pt x="384047" y="5542787"/>
                  </a:lnTo>
                  <a:lnTo>
                    <a:pt x="384047" y="3464051"/>
                  </a:lnTo>
                  <a:lnTo>
                    <a:pt x="480059" y="3464051"/>
                  </a:lnTo>
                  <a:lnTo>
                    <a:pt x="480059" y="4157471"/>
                  </a:lnTo>
                  <a:lnTo>
                    <a:pt x="576071" y="27706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35495" y="1330451"/>
              <a:ext cx="576580" cy="5542915"/>
            </a:xfrm>
            <a:custGeom>
              <a:avLst/>
              <a:gdLst/>
              <a:ahLst/>
              <a:cxnLst/>
              <a:rect l="l" t="t" r="r" b="b"/>
              <a:pathLst>
                <a:path w="576579" h="5542915">
                  <a:moveTo>
                    <a:pt x="0" y="0"/>
                  </a:moveTo>
                  <a:lnTo>
                    <a:pt x="0" y="5542787"/>
                  </a:lnTo>
                  <a:lnTo>
                    <a:pt x="384047" y="5542787"/>
                  </a:lnTo>
                  <a:lnTo>
                    <a:pt x="384047" y="3464051"/>
                  </a:lnTo>
                  <a:lnTo>
                    <a:pt x="480059" y="3464051"/>
                  </a:lnTo>
                  <a:lnTo>
                    <a:pt x="480059" y="4157471"/>
                  </a:lnTo>
                  <a:lnTo>
                    <a:pt x="576071" y="2770631"/>
                  </a:lnTo>
                  <a:lnTo>
                    <a:pt x="480059" y="1385315"/>
                  </a:lnTo>
                  <a:lnTo>
                    <a:pt x="480059" y="2078735"/>
                  </a:lnTo>
                  <a:lnTo>
                    <a:pt x="384047" y="2078735"/>
                  </a:lnTo>
                  <a:lnTo>
                    <a:pt x="384047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8363711" y="4250435"/>
            <a:ext cx="692150" cy="641985"/>
            <a:chOff x="8363711" y="4250435"/>
            <a:chExt cx="692150" cy="641985"/>
          </a:xfrm>
        </p:grpSpPr>
        <p:sp>
          <p:nvSpPr>
            <p:cNvPr id="34" name="object 34"/>
            <p:cNvSpPr/>
            <p:nvPr/>
          </p:nvSpPr>
          <p:spPr>
            <a:xfrm>
              <a:off x="8363711" y="4250435"/>
              <a:ext cx="692150" cy="641985"/>
            </a:xfrm>
            <a:custGeom>
              <a:avLst/>
              <a:gdLst/>
              <a:ahLst/>
              <a:cxnLst/>
              <a:rect l="l" t="t" r="r" b="b"/>
              <a:pathLst>
                <a:path w="692150" h="641985">
                  <a:moveTo>
                    <a:pt x="691895" y="641603"/>
                  </a:moveTo>
                  <a:lnTo>
                    <a:pt x="691895" y="0"/>
                  </a:lnTo>
                  <a:lnTo>
                    <a:pt x="0" y="0"/>
                  </a:lnTo>
                  <a:lnTo>
                    <a:pt x="0" y="641603"/>
                  </a:lnTo>
                  <a:lnTo>
                    <a:pt x="691895" y="6416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10031" y="4376931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3" y="0"/>
                  </a:lnTo>
                </a:path>
              </a:pathLst>
            </a:custGeom>
            <a:ln w="22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363711" y="4250435"/>
            <a:ext cx="692150" cy="641985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430"/>
              </a:spcBef>
            </a:pPr>
            <a:r>
              <a:rPr sz="3600" i="1" spc="10" dirty="0">
                <a:latin typeface="Times New Roman"/>
                <a:cs typeface="Times New Roman"/>
              </a:rPr>
              <a:t>Y</a:t>
            </a:r>
            <a:r>
              <a:rPr sz="3600" i="1" spc="-395" dirty="0">
                <a:latin typeface="Times New Roman"/>
                <a:cs typeface="Times New Roman"/>
              </a:rPr>
              <a:t> </a:t>
            </a:r>
            <a:r>
              <a:rPr sz="3600" spc="10" dirty="0">
                <a:latin typeface="Times New Roman"/>
                <a:cs typeface="Times New Roman"/>
              </a:rPr>
              <a:t>..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187695" y="6428232"/>
            <a:ext cx="403860" cy="623570"/>
            <a:chOff x="5187695" y="6428232"/>
            <a:chExt cx="403860" cy="623570"/>
          </a:xfrm>
        </p:grpSpPr>
        <p:sp>
          <p:nvSpPr>
            <p:cNvPr id="38" name="object 38"/>
            <p:cNvSpPr/>
            <p:nvPr/>
          </p:nvSpPr>
          <p:spPr>
            <a:xfrm>
              <a:off x="5187695" y="6428232"/>
              <a:ext cx="403860" cy="623570"/>
            </a:xfrm>
            <a:custGeom>
              <a:avLst/>
              <a:gdLst/>
              <a:ahLst/>
              <a:cxnLst/>
              <a:rect l="l" t="t" r="r" b="b"/>
              <a:pathLst>
                <a:path w="403860" h="623570">
                  <a:moveTo>
                    <a:pt x="403859" y="623315"/>
                  </a:moveTo>
                  <a:lnTo>
                    <a:pt x="403859" y="0"/>
                  </a:lnTo>
                  <a:lnTo>
                    <a:pt x="0" y="0"/>
                  </a:lnTo>
                  <a:lnTo>
                    <a:pt x="0" y="623315"/>
                  </a:lnTo>
                  <a:lnTo>
                    <a:pt x="403859" y="623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08091" y="6534912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451" y="0"/>
                  </a:lnTo>
                </a:path>
              </a:pathLst>
            </a:custGeom>
            <a:ln w="1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187695" y="6428232"/>
            <a:ext cx="403860" cy="623570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370"/>
              </a:spcBef>
            </a:pPr>
            <a:r>
              <a:rPr sz="2950" i="1" spc="-105" dirty="0">
                <a:latin typeface="Times New Roman"/>
                <a:cs typeface="Times New Roman"/>
              </a:rPr>
              <a:t>Y</a:t>
            </a:r>
            <a:r>
              <a:rPr sz="2550" spc="-157" baseline="-24509" dirty="0">
                <a:latin typeface="Times New Roman"/>
                <a:cs typeface="Times New Roman"/>
              </a:rPr>
              <a:t>3</a:t>
            </a:r>
            <a:endParaRPr sz="2550" baseline="-24509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106923" y="4556759"/>
            <a:ext cx="472440" cy="675640"/>
            <a:chOff x="5106923" y="4556759"/>
            <a:chExt cx="472440" cy="675640"/>
          </a:xfrm>
        </p:grpSpPr>
        <p:sp>
          <p:nvSpPr>
            <p:cNvPr id="42" name="object 42"/>
            <p:cNvSpPr/>
            <p:nvPr/>
          </p:nvSpPr>
          <p:spPr>
            <a:xfrm>
              <a:off x="5106923" y="4556759"/>
              <a:ext cx="472440" cy="675640"/>
            </a:xfrm>
            <a:custGeom>
              <a:avLst/>
              <a:gdLst/>
              <a:ahLst/>
              <a:cxnLst/>
              <a:rect l="l" t="t" r="r" b="b"/>
              <a:pathLst>
                <a:path w="472439" h="675639">
                  <a:moveTo>
                    <a:pt x="472439" y="675131"/>
                  </a:moveTo>
                  <a:lnTo>
                    <a:pt x="472439" y="0"/>
                  </a:lnTo>
                  <a:lnTo>
                    <a:pt x="0" y="0"/>
                  </a:lnTo>
                  <a:lnTo>
                    <a:pt x="0" y="675131"/>
                  </a:lnTo>
                  <a:lnTo>
                    <a:pt x="472439" y="6751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36468" y="4671061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4" y="0"/>
                  </a:lnTo>
                </a:path>
              </a:pathLst>
            </a:custGeom>
            <a:ln w="201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106923" y="4556759"/>
            <a:ext cx="472440" cy="675640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400"/>
              </a:spcBef>
            </a:pPr>
            <a:r>
              <a:rPr sz="3200" i="1" spc="-80" dirty="0">
                <a:latin typeface="Times New Roman"/>
                <a:cs typeface="Times New Roman"/>
              </a:rPr>
              <a:t>Y</a:t>
            </a:r>
            <a:r>
              <a:rPr sz="2775" spc="-120" baseline="-25525" dirty="0">
                <a:latin typeface="Times New Roman"/>
                <a:cs typeface="Times New Roman"/>
              </a:rPr>
              <a:t>2</a:t>
            </a:r>
            <a:endParaRPr sz="2775" baseline="-2552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47034" y="488695"/>
            <a:ext cx="5783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Εφαρµογή </a:t>
            </a:r>
            <a:r>
              <a:rPr sz="4400" dirty="0"/>
              <a:t>2</a:t>
            </a:r>
            <a:r>
              <a:rPr sz="4400" spc="-30" dirty="0"/>
              <a:t> </a:t>
            </a:r>
            <a:r>
              <a:rPr sz="4400" spc="-5" dirty="0"/>
              <a:t>(</a:t>
            </a:r>
            <a:r>
              <a:rPr sz="4400" i="1" spc="-5" dirty="0">
                <a:latin typeface="Arial"/>
                <a:cs typeface="Arial"/>
              </a:rPr>
              <a:t>συνέχεια</a:t>
            </a:r>
            <a:r>
              <a:rPr sz="4400" spc="-5" dirty="0"/>
              <a:t>)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70431" y="1601723"/>
            <a:ext cx="2642870" cy="5526405"/>
            <a:chOff x="1170431" y="1601723"/>
            <a:chExt cx="2642870" cy="5526405"/>
          </a:xfrm>
        </p:grpSpPr>
        <p:sp>
          <p:nvSpPr>
            <p:cNvPr id="7" name="object 7"/>
            <p:cNvSpPr/>
            <p:nvPr/>
          </p:nvSpPr>
          <p:spPr>
            <a:xfrm>
              <a:off x="1170431" y="1601723"/>
              <a:ext cx="2642870" cy="1858010"/>
            </a:xfrm>
            <a:custGeom>
              <a:avLst/>
              <a:gdLst/>
              <a:ahLst/>
              <a:cxnLst/>
              <a:rect l="l" t="t" r="r" b="b"/>
              <a:pathLst>
                <a:path w="2642870" h="1858010">
                  <a:moveTo>
                    <a:pt x="2642615" y="1857755"/>
                  </a:moveTo>
                  <a:lnTo>
                    <a:pt x="2642615" y="0"/>
                  </a:lnTo>
                  <a:lnTo>
                    <a:pt x="0" y="0"/>
                  </a:lnTo>
                  <a:lnTo>
                    <a:pt x="0" y="1857755"/>
                  </a:lnTo>
                  <a:lnTo>
                    <a:pt x="2642615" y="1857755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70431" y="3457955"/>
              <a:ext cx="2642870" cy="1835150"/>
            </a:xfrm>
            <a:custGeom>
              <a:avLst/>
              <a:gdLst/>
              <a:ahLst/>
              <a:cxnLst/>
              <a:rect l="l" t="t" r="r" b="b"/>
              <a:pathLst>
                <a:path w="2642870" h="1835150">
                  <a:moveTo>
                    <a:pt x="2642615" y="1834895"/>
                  </a:moveTo>
                  <a:lnTo>
                    <a:pt x="2642615" y="0"/>
                  </a:lnTo>
                  <a:lnTo>
                    <a:pt x="0" y="0"/>
                  </a:lnTo>
                  <a:lnTo>
                    <a:pt x="0" y="1834895"/>
                  </a:lnTo>
                  <a:lnTo>
                    <a:pt x="2642615" y="1834895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0431" y="5291327"/>
              <a:ext cx="2642870" cy="1836420"/>
            </a:xfrm>
            <a:custGeom>
              <a:avLst/>
              <a:gdLst/>
              <a:ahLst/>
              <a:cxnLst/>
              <a:rect l="l" t="t" r="r" b="b"/>
              <a:pathLst>
                <a:path w="2642870" h="1836420">
                  <a:moveTo>
                    <a:pt x="2642615" y="1836419"/>
                  </a:moveTo>
                  <a:lnTo>
                    <a:pt x="2642615" y="0"/>
                  </a:lnTo>
                  <a:lnTo>
                    <a:pt x="0" y="0"/>
                  </a:lnTo>
                  <a:lnTo>
                    <a:pt x="0" y="1836419"/>
                  </a:lnTo>
                  <a:lnTo>
                    <a:pt x="2642615" y="1836419"/>
                  </a:lnTo>
                  <a:close/>
                </a:path>
              </a:pathLst>
            </a:custGeom>
            <a:solidFill>
              <a:srgbClr val="32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184147" y="1588008"/>
            <a:ext cx="2635250" cy="29209"/>
          </a:xfrm>
          <a:custGeom>
            <a:avLst/>
            <a:gdLst/>
            <a:ahLst/>
            <a:cxnLst/>
            <a:rect l="l" t="t" r="r" b="b"/>
            <a:pathLst>
              <a:path w="2635250" h="29209">
                <a:moveTo>
                  <a:pt x="2634995" y="28955"/>
                </a:moveTo>
                <a:lnTo>
                  <a:pt x="2634995" y="0"/>
                </a:lnTo>
                <a:lnTo>
                  <a:pt x="0" y="0"/>
                </a:lnTo>
                <a:lnTo>
                  <a:pt x="0" y="28955"/>
                </a:lnTo>
                <a:lnTo>
                  <a:pt x="2634995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4147" y="3442715"/>
            <a:ext cx="2635250" cy="29209"/>
          </a:xfrm>
          <a:custGeom>
            <a:avLst/>
            <a:gdLst/>
            <a:ahLst/>
            <a:cxnLst/>
            <a:rect l="l" t="t" r="r" b="b"/>
            <a:pathLst>
              <a:path w="2635250" h="29210">
                <a:moveTo>
                  <a:pt x="2634995" y="28955"/>
                </a:moveTo>
                <a:lnTo>
                  <a:pt x="2634995" y="0"/>
                </a:lnTo>
                <a:lnTo>
                  <a:pt x="0" y="0"/>
                </a:lnTo>
                <a:lnTo>
                  <a:pt x="0" y="28955"/>
                </a:lnTo>
                <a:lnTo>
                  <a:pt x="2634995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4147" y="5277611"/>
            <a:ext cx="2635250" cy="27940"/>
          </a:xfrm>
          <a:custGeom>
            <a:avLst/>
            <a:gdLst/>
            <a:ahLst/>
            <a:cxnLst/>
            <a:rect l="l" t="t" r="r" b="b"/>
            <a:pathLst>
              <a:path w="2635250" h="27939">
                <a:moveTo>
                  <a:pt x="2634995" y="27431"/>
                </a:moveTo>
                <a:lnTo>
                  <a:pt x="2634995" y="0"/>
                </a:lnTo>
                <a:lnTo>
                  <a:pt x="0" y="0"/>
                </a:lnTo>
                <a:lnTo>
                  <a:pt x="0" y="27431"/>
                </a:lnTo>
                <a:lnTo>
                  <a:pt x="2634995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4147" y="7110983"/>
            <a:ext cx="2635250" cy="21590"/>
          </a:xfrm>
          <a:custGeom>
            <a:avLst/>
            <a:gdLst/>
            <a:ahLst/>
            <a:cxnLst/>
            <a:rect l="l" t="t" r="r" b="b"/>
            <a:pathLst>
              <a:path w="2635250" h="21590">
                <a:moveTo>
                  <a:pt x="2634995" y="21335"/>
                </a:moveTo>
                <a:lnTo>
                  <a:pt x="2634995" y="0"/>
                </a:lnTo>
                <a:lnTo>
                  <a:pt x="0" y="0"/>
                </a:lnTo>
                <a:lnTo>
                  <a:pt x="0" y="21335"/>
                </a:lnTo>
                <a:lnTo>
                  <a:pt x="2634995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134808" y="1374076"/>
          <a:ext cx="2684780" cy="5759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1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5" dirty="0">
                          <a:latin typeface="Arial"/>
                          <a:cs typeface="Arial"/>
                        </a:rPr>
                        <a:t>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Response</a:t>
                      </a:r>
                      <a:r>
                        <a:rPr sz="115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5" dirty="0">
                          <a:latin typeface="Arial"/>
                          <a:cs typeface="Arial"/>
                        </a:rPr>
                        <a:t>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948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1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1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4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4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593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2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2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92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071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451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50"/>
                        </a:lnSpc>
                        <a:spcBef>
                          <a:spcPts val="25"/>
                        </a:spcBef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50"/>
                        </a:lnSpc>
                        <a:spcBef>
                          <a:spcPts val="25"/>
                        </a:spcBef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004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185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1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1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79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4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4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79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4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4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831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1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1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8005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184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1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1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79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4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4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879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4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4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2117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2879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4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4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0593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20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20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9341">
                <a:tc gridSpan="2">
                  <a:txBody>
                    <a:bodyPr/>
                    <a:lstStyle/>
                    <a:p>
                      <a:pPr marR="158115" algn="r">
                        <a:lnSpc>
                          <a:spcPts val="1335"/>
                        </a:lnSpc>
                      </a:pPr>
                      <a:r>
                        <a:rPr sz="1150" b="1" dirty="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1335"/>
                        </a:lnSpc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2814637" y="1973389"/>
            <a:ext cx="296545" cy="4690110"/>
            <a:chOff x="2814637" y="1973389"/>
            <a:chExt cx="296545" cy="4690110"/>
          </a:xfrm>
        </p:grpSpPr>
        <p:sp>
          <p:nvSpPr>
            <p:cNvPr id="16" name="object 16"/>
            <p:cNvSpPr/>
            <p:nvPr/>
          </p:nvSpPr>
          <p:spPr>
            <a:xfrm>
              <a:off x="2819400" y="1978151"/>
              <a:ext cx="287020" cy="1150620"/>
            </a:xfrm>
            <a:custGeom>
              <a:avLst/>
              <a:gdLst/>
              <a:ahLst/>
              <a:cxnLst/>
              <a:rect l="l" t="t" r="r" b="b"/>
              <a:pathLst>
                <a:path w="287019" h="1150620">
                  <a:moveTo>
                    <a:pt x="286511" y="920495"/>
                  </a:moveTo>
                  <a:lnTo>
                    <a:pt x="214883" y="920495"/>
                  </a:lnTo>
                  <a:lnTo>
                    <a:pt x="214883" y="230123"/>
                  </a:lnTo>
                  <a:lnTo>
                    <a:pt x="286511" y="230123"/>
                  </a:lnTo>
                  <a:lnTo>
                    <a:pt x="143255" y="0"/>
                  </a:lnTo>
                  <a:lnTo>
                    <a:pt x="0" y="230123"/>
                  </a:lnTo>
                  <a:lnTo>
                    <a:pt x="71627" y="230123"/>
                  </a:lnTo>
                  <a:lnTo>
                    <a:pt x="71627" y="920495"/>
                  </a:lnTo>
                  <a:lnTo>
                    <a:pt x="0" y="920495"/>
                  </a:lnTo>
                  <a:lnTo>
                    <a:pt x="143255" y="1150619"/>
                  </a:lnTo>
                  <a:lnTo>
                    <a:pt x="286511" y="92049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19400" y="1978151"/>
              <a:ext cx="287020" cy="1150620"/>
            </a:xfrm>
            <a:custGeom>
              <a:avLst/>
              <a:gdLst/>
              <a:ahLst/>
              <a:cxnLst/>
              <a:rect l="l" t="t" r="r" b="b"/>
              <a:pathLst>
                <a:path w="287019" h="1150620">
                  <a:moveTo>
                    <a:pt x="143255" y="0"/>
                  </a:moveTo>
                  <a:lnTo>
                    <a:pt x="286511" y="230123"/>
                  </a:lnTo>
                  <a:lnTo>
                    <a:pt x="214883" y="230123"/>
                  </a:lnTo>
                  <a:lnTo>
                    <a:pt x="214883" y="920495"/>
                  </a:lnTo>
                  <a:lnTo>
                    <a:pt x="286511" y="920495"/>
                  </a:lnTo>
                  <a:lnTo>
                    <a:pt x="143255" y="1150619"/>
                  </a:lnTo>
                  <a:lnTo>
                    <a:pt x="0" y="920495"/>
                  </a:lnTo>
                  <a:lnTo>
                    <a:pt x="71627" y="920495"/>
                  </a:lnTo>
                  <a:lnTo>
                    <a:pt x="71627" y="230123"/>
                  </a:lnTo>
                  <a:lnTo>
                    <a:pt x="0" y="230123"/>
                  </a:lnTo>
                  <a:lnTo>
                    <a:pt x="143255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19400" y="3777995"/>
              <a:ext cx="287020" cy="1150620"/>
            </a:xfrm>
            <a:custGeom>
              <a:avLst/>
              <a:gdLst/>
              <a:ahLst/>
              <a:cxnLst/>
              <a:rect l="l" t="t" r="r" b="b"/>
              <a:pathLst>
                <a:path w="287019" h="1150620">
                  <a:moveTo>
                    <a:pt x="286511" y="920495"/>
                  </a:moveTo>
                  <a:lnTo>
                    <a:pt x="214883" y="920495"/>
                  </a:lnTo>
                  <a:lnTo>
                    <a:pt x="214883" y="230123"/>
                  </a:lnTo>
                  <a:lnTo>
                    <a:pt x="286511" y="230123"/>
                  </a:lnTo>
                  <a:lnTo>
                    <a:pt x="143255" y="0"/>
                  </a:lnTo>
                  <a:lnTo>
                    <a:pt x="0" y="230123"/>
                  </a:lnTo>
                  <a:lnTo>
                    <a:pt x="71627" y="230123"/>
                  </a:lnTo>
                  <a:lnTo>
                    <a:pt x="71627" y="920495"/>
                  </a:lnTo>
                  <a:lnTo>
                    <a:pt x="0" y="920495"/>
                  </a:lnTo>
                  <a:lnTo>
                    <a:pt x="143255" y="1150619"/>
                  </a:lnTo>
                  <a:lnTo>
                    <a:pt x="286511" y="92049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9400" y="3777995"/>
              <a:ext cx="287020" cy="1150620"/>
            </a:xfrm>
            <a:custGeom>
              <a:avLst/>
              <a:gdLst/>
              <a:ahLst/>
              <a:cxnLst/>
              <a:rect l="l" t="t" r="r" b="b"/>
              <a:pathLst>
                <a:path w="287019" h="1150620">
                  <a:moveTo>
                    <a:pt x="143255" y="0"/>
                  </a:moveTo>
                  <a:lnTo>
                    <a:pt x="286511" y="230123"/>
                  </a:lnTo>
                  <a:lnTo>
                    <a:pt x="214883" y="230123"/>
                  </a:lnTo>
                  <a:lnTo>
                    <a:pt x="214883" y="920495"/>
                  </a:lnTo>
                  <a:lnTo>
                    <a:pt x="286511" y="920495"/>
                  </a:lnTo>
                  <a:lnTo>
                    <a:pt x="143255" y="1150619"/>
                  </a:lnTo>
                  <a:lnTo>
                    <a:pt x="0" y="920495"/>
                  </a:lnTo>
                  <a:lnTo>
                    <a:pt x="71627" y="920495"/>
                  </a:lnTo>
                  <a:lnTo>
                    <a:pt x="71627" y="230123"/>
                  </a:lnTo>
                  <a:lnTo>
                    <a:pt x="0" y="230123"/>
                  </a:lnTo>
                  <a:lnTo>
                    <a:pt x="143255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19400" y="5506211"/>
              <a:ext cx="287020" cy="1152525"/>
            </a:xfrm>
            <a:custGeom>
              <a:avLst/>
              <a:gdLst/>
              <a:ahLst/>
              <a:cxnLst/>
              <a:rect l="l" t="t" r="r" b="b"/>
              <a:pathLst>
                <a:path w="287019" h="1152525">
                  <a:moveTo>
                    <a:pt x="286511" y="922019"/>
                  </a:moveTo>
                  <a:lnTo>
                    <a:pt x="214883" y="922019"/>
                  </a:lnTo>
                  <a:lnTo>
                    <a:pt x="214883" y="230123"/>
                  </a:lnTo>
                  <a:lnTo>
                    <a:pt x="286511" y="230123"/>
                  </a:lnTo>
                  <a:lnTo>
                    <a:pt x="143255" y="0"/>
                  </a:lnTo>
                  <a:lnTo>
                    <a:pt x="0" y="230123"/>
                  </a:lnTo>
                  <a:lnTo>
                    <a:pt x="71627" y="230123"/>
                  </a:lnTo>
                  <a:lnTo>
                    <a:pt x="71627" y="922019"/>
                  </a:lnTo>
                  <a:lnTo>
                    <a:pt x="0" y="922019"/>
                  </a:lnTo>
                  <a:lnTo>
                    <a:pt x="143255" y="1152143"/>
                  </a:lnTo>
                  <a:lnTo>
                    <a:pt x="286511" y="9220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19400" y="5506211"/>
              <a:ext cx="287020" cy="1152525"/>
            </a:xfrm>
            <a:custGeom>
              <a:avLst/>
              <a:gdLst/>
              <a:ahLst/>
              <a:cxnLst/>
              <a:rect l="l" t="t" r="r" b="b"/>
              <a:pathLst>
                <a:path w="287019" h="1152525">
                  <a:moveTo>
                    <a:pt x="143255" y="0"/>
                  </a:moveTo>
                  <a:lnTo>
                    <a:pt x="286511" y="230123"/>
                  </a:lnTo>
                  <a:lnTo>
                    <a:pt x="214883" y="230123"/>
                  </a:lnTo>
                  <a:lnTo>
                    <a:pt x="214883" y="922019"/>
                  </a:lnTo>
                  <a:lnTo>
                    <a:pt x="286511" y="922019"/>
                  </a:lnTo>
                  <a:lnTo>
                    <a:pt x="143255" y="1152143"/>
                  </a:lnTo>
                  <a:lnTo>
                    <a:pt x="0" y="922019"/>
                  </a:lnTo>
                  <a:lnTo>
                    <a:pt x="71627" y="922019"/>
                  </a:lnTo>
                  <a:lnTo>
                    <a:pt x="71627" y="230123"/>
                  </a:lnTo>
                  <a:lnTo>
                    <a:pt x="0" y="230123"/>
                  </a:lnTo>
                  <a:lnTo>
                    <a:pt x="143255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3899916" y="2078736"/>
            <a:ext cx="1407160" cy="4693920"/>
          </a:xfrm>
          <a:custGeom>
            <a:avLst/>
            <a:gdLst/>
            <a:ahLst/>
            <a:cxnLst/>
            <a:rect l="l" t="t" r="r" b="b"/>
            <a:pathLst>
              <a:path w="1407160" h="4693920">
                <a:moveTo>
                  <a:pt x="830580" y="2851404"/>
                </a:moveTo>
                <a:lnTo>
                  <a:pt x="827620" y="2836456"/>
                </a:lnTo>
                <a:lnTo>
                  <a:pt x="819531" y="2824353"/>
                </a:lnTo>
                <a:lnTo>
                  <a:pt x="807427" y="2816263"/>
                </a:lnTo>
                <a:lnTo>
                  <a:pt x="792480" y="2813304"/>
                </a:lnTo>
                <a:lnTo>
                  <a:pt x="228600" y="2813304"/>
                </a:lnTo>
                <a:lnTo>
                  <a:pt x="228600" y="2737104"/>
                </a:lnTo>
                <a:lnTo>
                  <a:pt x="0" y="2851404"/>
                </a:lnTo>
                <a:lnTo>
                  <a:pt x="190500" y="2946654"/>
                </a:lnTo>
                <a:lnTo>
                  <a:pt x="228600" y="2965704"/>
                </a:lnTo>
                <a:lnTo>
                  <a:pt x="228600" y="2889504"/>
                </a:lnTo>
                <a:lnTo>
                  <a:pt x="754380" y="2889504"/>
                </a:lnTo>
                <a:lnTo>
                  <a:pt x="754380" y="3677412"/>
                </a:lnTo>
                <a:lnTo>
                  <a:pt x="228600" y="3677412"/>
                </a:lnTo>
                <a:lnTo>
                  <a:pt x="228600" y="3601212"/>
                </a:lnTo>
                <a:lnTo>
                  <a:pt x="0" y="3715512"/>
                </a:lnTo>
                <a:lnTo>
                  <a:pt x="190500" y="3810762"/>
                </a:lnTo>
                <a:lnTo>
                  <a:pt x="228600" y="3829812"/>
                </a:lnTo>
                <a:lnTo>
                  <a:pt x="228600" y="3753612"/>
                </a:lnTo>
                <a:lnTo>
                  <a:pt x="754380" y="3753612"/>
                </a:lnTo>
                <a:lnTo>
                  <a:pt x="792480" y="3753612"/>
                </a:lnTo>
                <a:lnTo>
                  <a:pt x="807427" y="3750665"/>
                </a:lnTo>
                <a:lnTo>
                  <a:pt x="819531" y="3742563"/>
                </a:lnTo>
                <a:lnTo>
                  <a:pt x="827620" y="3730472"/>
                </a:lnTo>
                <a:lnTo>
                  <a:pt x="830580" y="3715512"/>
                </a:lnTo>
                <a:lnTo>
                  <a:pt x="830580" y="2851404"/>
                </a:lnTo>
                <a:close/>
              </a:path>
              <a:path w="1407160" h="4693920">
                <a:moveTo>
                  <a:pt x="830580" y="906780"/>
                </a:moveTo>
                <a:lnTo>
                  <a:pt x="827620" y="891832"/>
                </a:lnTo>
                <a:lnTo>
                  <a:pt x="819531" y="879729"/>
                </a:lnTo>
                <a:lnTo>
                  <a:pt x="807427" y="871639"/>
                </a:lnTo>
                <a:lnTo>
                  <a:pt x="792480" y="868680"/>
                </a:lnTo>
                <a:lnTo>
                  <a:pt x="228600" y="868680"/>
                </a:lnTo>
                <a:lnTo>
                  <a:pt x="228600" y="792480"/>
                </a:lnTo>
                <a:lnTo>
                  <a:pt x="0" y="906780"/>
                </a:lnTo>
                <a:lnTo>
                  <a:pt x="190500" y="1002030"/>
                </a:lnTo>
                <a:lnTo>
                  <a:pt x="228600" y="1021080"/>
                </a:lnTo>
                <a:lnTo>
                  <a:pt x="228600" y="944880"/>
                </a:lnTo>
                <a:lnTo>
                  <a:pt x="754380" y="944880"/>
                </a:lnTo>
                <a:lnTo>
                  <a:pt x="754380" y="1805940"/>
                </a:lnTo>
                <a:lnTo>
                  <a:pt x="228600" y="1805940"/>
                </a:lnTo>
                <a:lnTo>
                  <a:pt x="228600" y="1729740"/>
                </a:lnTo>
                <a:lnTo>
                  <a:pt x="0" y="1844040"/>
                </a:lnTo>
                <a:lnTo>
                  <a:pt x="190500" y="1939290"/>
                </a:lnTo>
                <a:lnTo>
                  <a:pt x="228600" y="1958340"/>
                </a:lnTo>
                <a:lnTo>
                  <a:pt x="228600" y="1882140"/>
                </a:lnTo>
                <a:lnTo>
                  <a:pt x="754380" y="1882140"/>
                </a:lnTo>
                <a:lnTo>
                  <a:pt x="792480" y="1882140"/>
                </a:lnTo>
                <a:lnTo>
                  <a:pt x="807427" y="1879193"/>
                </a:lnTo>
                <a:lnTo>
                  <a:pt x="819531" y="1871091"/>
                </a:lnTo>
                <a:lnTo>
                  <a:pt x="827620" y="1859000"/>
                </a:lnTo>
                <a:lnTo>
                  <a:pt x="830580" y="1844040"/>
                </a:lnTo>
                <a:lnTo>
                  <a:pt x="830580" y="906780"/>
                </a:lnTo>
                <a:close/>
              </a:path>
              <a:path w="1407160" h="4693920">
                <a:moveTo>
                  <a:pt x="1406652" y="114300"/>
                </a:moveTo>
                <a:lnTo>
                  <a:pt x="1403692" y="99999"/>
                </a:lnTo>
                <a:lnTo>
                  <a:pt x="1395603" y="87820"/>
                </a:lnTo>
                <a:lnTo>
                  <a:pt x="1383499" y="79375"/>
                </a:lnTo>
                <a:lnTo>
                  <a:pt x="1368552" y="76200"/>
                </a:lnTo>
                <a:lnTo>
                  <a:pt x="228600" y="76200"/>
                </a:lnTo>
                <a:lnTo>
                  <a:pt x="228600" y="0"/>
                </a:lnTo>
                <a:lnTo>
                  <a:pt x="0" y="114300"/>
                </a:lnTo>
                <a:lnTo>
                  <a:pt x="190500" y="20955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330452" y="152400"/>
                </a:lnTo>
                <a:lnTo>
                  <a:pt x="1330452" y="4541520"/>
                </a:lnTo>
                <a:lnTo>
                  <a:pt x="228600" y="4541520"/>
                </a:lnTo>
                <a:lnTo>
                  <a:pt x="228600" y="4465320"/>
                </a:lnTo>
                <a:lnTo>
                  <a:pt x="0" y="4579620"/>
                </a:lnTo>
                <a:lnTo>
                  <a:pt x="190500" y="4674870"/>
                </a:lnTo>
                <a:lnTo>
                  <a:pt x="228600" y="4693920"/>
                </a:lnTo>
                <a:lnTo>
                  <a:pt x="228600" y="4617720"/>
                </a:lnTo>
                <a:lnTo>
                  <a:pt x="1330452" y="4617720"/>
                </a:lnTo>
                <a:lnTo>
                  <a:pt x="1368552" y="4617720"/>
                </a:lnTo>
                <a:lnTo>
                  <a:pt x="1383499" y="4614557"/>
                </a:lnTo>
                <a:lnTo>
                  <a:pt x="1395603" y="4606099"/>
                </a:lnTo>
                <a:lnTo>
                  <a:pt x="1403692" y="4593933"/>
                </a:lnTo>
                <a:lnTo>
                  <a:pt x="1406652" y="4579620"/>
                </a:lnTo>
                <a:lnTo>
                  <a:pt x="1406652" y="1143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342697" y="1685353"/>
            <a:ext cx="297815" cy="1160145"/>
            <a:chOff x="6342697" y="1685353"/>
            <a:chExt cx="297815" cy="1160145"/>
          </a:xfrm>
        </p:grpSpPr>
        <p:sp>
          <p:nvSpPr>
            <p:cNvPr id="24" name="object 24"/>
            <p:cNvSpPr/>
            <p:nvPr/>
          </p:nvSpPr>
          <p:spPr>
            <a:xfrm>
              <a:off x="6347459" y="1690116"/>
              <a:ext cx="288290" cy="1150620"/>
            </a:xfrm>
            <a:custGeom>
              <a:avLst/>
              <a:gdLst/>
              <a:ahLst/>
              <a:cxnLst/>
              <a:rect l="l" t="t" r="r" b="b"/>
              <a:pathLst>
                <a:path w="288290" h="1150620">
                  <a:moveTo>
                    <a:pt x="288035" y="920495"/>
                  </a:moveTo>
                  <a:lnTo>
                    <a:pt x="216407" y="920495"/>
                  </a:lnTo>
                  <a:lnTo>
                    <a:pt x="216407" y="230123"/>
                  </a:lnTo>
                  <a:lnTo>
                    <a:pt x="288035" y="230123"/>
                  </a:lnTo>
                  <a:lnTo>
                    <a:pt x="144779" y="0"/>
                  </a:lnTo>
                  <a:lnTo>
                    <a:pt x="0" y="230123"/>
                  </a:lnTo>
                  <a:lnTo>
                    <a:pt x="73151" y="230123"/>
                  </a:lnTo>
                  <a:lnTo>
                    <a:pt x="73151" y="920495"/>
                  </a:lnTo>
                  <a:lnTo>
                    <a:pt x="0" y="920495"/>
                  </a:lnTo>
                  <a:lnTo>
                    <a:pt x="144779" y="1150619"/>
                  </a:lnTo>
                  <a:lnTo>
                    <a:pt x="288035" y="92049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47459" y="1690116"/>
              <a:ext cx="288290" cy="1150620"/>
            </a:xfrm>
            <a:custGeom>
              <a:avLst/>
              <a:gdLst/>
              <a:ahLst/>
              <a:cxnLst/>
              <a:rect l="l" t="t" r="r" b="b"/>
              <a:pathLst>
                <a:path w="288290" h="1150620">
                  <a:moveTo>
                    <a:pt x="144779" y="0"/>
                  </a:moveTo>
                  <a:lnTo>
                    <a:pt x="288035" y="230123"/>
                  </a:lnTo>
                  <a:lnTo>
                    <a:pt x="216407" y="230123"/>
                  </a:lnTo>
                  <a:lnTo>
                    <a:pt x="216407" y="920495"/>
                  </a:lnTo>
                  <a:lnTo>
                    <a:pt x="288035" y="920495"/>
                  </a:lnTo>
                  <a:lnTo>
                    <a:pt x="144779" y="1150619"/>
                  </a:lnTo>
                  <a:lnTo>
                    <a:pt x="0" y="920495"/>
                  </a:lnTo>
                  <a:lnTo>
                    <a:pt x="73151" y="920495"/>
                  </a:lnTo>
                  <a:lnTo>
                    <a:pt x="73151" y="230123"/>
                  </a:lnTo>
                  <a:lnTo>
                    <a:pt x="0" y="230123"/>
                  </a:lnTo>
                  <a:lnTo>
                    <a:pt x="144779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6277356" y="3232404"/>
            <a:ext cx="829310" cy="1164590"/>
          </a:xfrm>
          <a:custGeom>
            <a:avLst/>
            <a:gdLst/>
            <a:ahLst/>
            <a:cxnLst/>
            <a:rect l="l" t="t" r="r" b="b"/>
            <a:pathLst>
              <a:path w="829309" h="1164589">
                <a:moveTo>
                  <a:pt x="228600" y="76200"/>
                </a:moveTo>
                <a:lnTo>
                  <a:pt x="228600" y="0"/>
                </a:lnTo>
                <a:lnTo>
                  <a:pt x="0" y="114300"/>
                </a:lnTo>
                <a:lnTo>
                  <a:pt x="190500" y="209550"/>
                </a:lnTo>
                <a:lnTo>
                  <a:pt x="190500" y="76200"/>
                </a:lnTo>
                <a:lnTo>
                  <a:pt x="228600" y="76200"/>
                </a:lnTo>
                <a:close/>
              </a:path>
              <a:path w="829309" h="1164589">
                <a:moveTo>
                  <a:pt x="228600" y="1011936"/>
                </a:moveTo>
                <a:lnTo>
                  <a:pt x="228600" y="935736"/>
                </a:lnTo>
                <a:lnTo>
                  <a:pt x="0" y="1050036"/>
                </a:lnTo>
                <a:lnTo>
                  <a:pt x="190500" y="1145286"/>
                </a:lnTo>
                <a:lnTo>
                  <a:pt x="190500" y="1011936"/>
                </a:lnTo>
                <a:lnTo>
                  <a:pt x="228600" y="1011936"/>
                </a:lnTo>
                <a:close/>
              </a:path>
              <a:path w="829309" h="1164589">
                <a:moveTo>
                  <a:pt x="829056" y="1050036"/>
                </a:moveTo>
                <a:lnTo>
                  <a:pt x="829056" y="114300"/>
                </a:lnTo>
                <a:lnTo>
                  <a:pt x="826103" y="99345"/>
                </a:lnTo>
                <a:lnTo>
                  <a:pt x="818007" y="87249"/>
                </a:lnTo>
                <a:lnTo>
                  <a:pt x="805910" y="79152"/>
                </a:lnTo>
                <a:lnTo>
                  <a:pt x="790956" y="76200"/>
                </a:lnTo>
                <a:lnTo>
                  <a:pt x="190500" y="76200"/>
                </a:lnTo>
                <a:lnTo>
                  <a:pt x="190500" y="152400"/>
                </a:lnTo>
                <a:lnTo>
                  <a:pt x="752856" y="152400"/>
                </a:lnTo>
                <a:lnTo>
                  <a:pt x="752856" y="114300"/>
                </a:lnTo>
                <a:lnTo>
                  <a:pt x="790956" y="152400"/>
                </a:lnTo>
                <a:lnTo>
                  <a:pt x="790956" y="1088136"/>
                </a:lnTo>
                <a:lnTo>
                  <a:pt x="805910" y="1085183"/>
                </a:lnTo>
                <a:lnTo>
                  <a:pt x="818007" y="1077087"/>
                </a:lnTo>
                <a:lnTo>
                  <a:pt x="826103" y="1064990"/>
                </a:lnTo>
                <a:lnTo>
                  <a:pt x="829056" y="1050036"/>
                </a:lnTo>
                <a:close/>
              </a:path>
              <a:path w="829309" h="1164589">
                <a:moveTo>
                  <a:pt x="228600" y="228600"/>
                </a:moveTo>
                <a:lnTo>
                  <a:pt x="228600" y="152400"/>
                </a:lnTo>
                <a:lnTo>
                  <a:pt x="190500" y="152400"/>
                </a:lnTo>
                <a:lnTo>
                  <a:pt x="190500" y="209550"/>
                </a:lnTo>
                <a:lnTo>
                  <a:pt x="228600" y="228600"/>
                </a:lnTo>
                <a:close/>
              </a:path>
              <a:path w="829309" h="1164589">
                <a:moveTo>
                  <a:pt x="790956" y="1011936"/>
                </a:moveTo>
                <a:lnTo>
                  <a:pt x="190500" y="1011936"/>
                </a:lnTo>
                <a:lnTo>
                  <a:pt x="190500" y="1088136"/>
                </a:lnTo>
                <a:lnTo>
                  <a:pt x="752856" y="1088136"/>
                </a:lnTo>
                <a:lnTo>
                  <a:pt x="752856" y="1050036"/>
                </a:lnTo>
                <a:lnTo>
                  <a:pt x="790956" y="1011936"/>
                </a:lnTo>
                <a:close/>
              </a:path>
              <a:path w="829309" h="1164589">
                <a:moveTo>
                  <a:pt x="228600" y="1164336"/>
                </a:moveTo>
                <a:lnTo>
                  <a:pt x="228600" y="1088136"/>
                </a:lnTo>
                <a:lnTo>
                  <a:pt x="190500" y="1088136"/>
                </a:lnTo>
                <a:lnTo>
                  <a:pt x="190500" y="1145286"/>
                </a:lnTo>
                <a:lnTo>
                  <a:pt x="228600" y="1164336"/>
                </a:lnTo>
                <a:close/>
              </a:path>
              <a:path w="829309" h="1164589">
                <a:moveTo>
                  <a:pt x="790956" y="152400"/>
                </a:moveTo>
                <a:lnTo>
                  <a:pt x="752856" y="114300"/>
                </a:lnTo>
                <a:lnTo>
                  <a:pt x="752856" y="152400"/>
                </a:lnTo>
                <a:lnTo>
                  <a:pt x="790956" y="152400"/>
                </a:lnTo>
                <a:close/>
              </a:path>
              <a:path w="829309" h="1164589">
                <a:moveTo>
                  <a:pt x="790956" y="1011936"/>
                </a:moveTo>
                <a:lnTo>
                  <a:pt x="790956" y="152400"/>
                </a:lnTo>
                <a:lnTo>
                  <a:pt x="752856" y="152400"/>
                </a:lnTo>
                <a:lnTo>
                  <a:pt x="752856" y="1011936"/>
                </a:lnTo>
                <a:lnTo>
                  <a:pt x="790956" y="1011936"/>
                </a:lnTo>
                <a:close/>
              </a:path>
              <a:path w="829309" h="1164589">
                <a:moveTo>
                  <a:pt x="790956" y="1088136"/>
                </a:moveTo>
                <a:lnTo>
                  <a:pt x="790956" y="1011936"/>
                </a:lnTo>
                <a:lnTo>
                  <a:pt x="752856" y="1050036"/>
                </a:lnTo>
                <a:lnTo>
                  <a:pt x="752856" y="1088136"/>
                </a:lnTo>
                <a:lnTo>
                  <a:pt x="790956" y="108813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995159" y="1833372"/>
            <a:ext cx="2520950" cy="730250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426084" marR="128270" indent="-291465">
              <a:lnSpc>
                <a:spcPct val="100000"/>
              </a:lnSpc>
              <a:spcBef>
                <a:spcPts val="42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Πα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ρ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λ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λ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ι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ό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η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α 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Μέσα</a:t>
            </a:r>
            <a:r>
              <a:rPr sz="20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i="1" spc="-5" dirty="0">
                <a:solidFill>
                  <a:srgbClr val="FFFF00"/>
                </a:solidFill>
                <a:latin typeface="Arial"/>
                <a:cs typeface="Arial"/>
              </a:rPr>
              <a:t>Within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11567" y="3489959"/>
            <a:ext cx="2519680" cy="731520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87325" marR="126364" indent="-52069">
              <a:lnSpc>
                <a:spcPct val="100000"/>
              </a:lnSpc>
              <a:spcBef>
                <a:spcPts val="42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Πα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ρ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λ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λ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ι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ό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η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α 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Μεταξύ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i="1" spc="-5" dirty="0">
                <a:solidFill>
                  <a:srgbClr val="FFFF00"/>
                </a:solidFill>
                <a:latin typeface="Arial"/>
                <a:cs typeface="Arial"/>
              </a:rPr>
              <a:t>Between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47034" y="833119"/>
            <a:ext cx="5783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Εφαρµογή </a:t>
            </a:r>
            <a:r>
              <a:rPr sz="4400" dirty="0"/>
              <a:t>2</a:t>
            </a:r>
            <a:r>
              <a:rPr sz="4400" spc="-30" dirty="0"/>
              <a:t> </a:t>
            </a:r>
            <a:r>
              <a:rPr sz="4400" spc="-5" dirty="0"/>
              <a:t>(</a:t>
            </a:r>
            <a:r>
              <a:rPr sz="4400" i="1" spc="-5" dirty="0">
                <a:latin typeface="Arial"/>
                <a:cs typeface="Arial"/>
              </a:rPr>
              <a:t>συνέχεια</a:t>
            </a:r>
            <a:r>
              <a:rPr sz="4400" spc="-5" dirty="0"/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4035" y="1971547"/>
            <a:ext cx="5518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Συνολική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Παραλλακτικότητα: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4035" y="4893054"/>
            <a:ext cx="79444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Συνολικό Αθροίσµατα Τετραγώνων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(ΣΑΤ):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58695" y="2612135"/>
            <a:ext cx="7061200" cy="1323340"/>
            <a:chOff x="1758695" y="2612135"/>
            <a:chExt cx="7061200" cy="1323340"/>
          </a:xfrm>
        </p:grpSpPr>
        <p:sp>
          <p:nvSpPr>
            <p:cNvPr id="10" name="object 10"/>
            <p:cNvSpPr/>
            <p:nvPr/>
          </p:nvSpPr>
          <p:spPr>
            <a:xfrm>
              <a:off x="1758695" y="2612135"/>
              <a:ext cx="7061200" cy="1323340"/>
            </a:xfrm>
            <a:custGeom>
              <a:avLst/>
              <a:gdLst/>
              <a:ahLst/>
              <a:cxnLst/>
              <a:rect l="l" t="t" r="r" b="b"/>
              <a:pathLst>
                <a:path w="7061200" h="1323339">
                  <a:moveTo>
                    <a:pt x="7060691" y="1322831"/>
                  </a:moveTo>
                  <a:lnTo>
                    <a:pt x="7060691" y="0"/>
                  </a:lnTo>
                  <a:lnTo>
                    <a:pt x="0" y="0"/>
                  </a:lnTo>
                  <a:lnTo>
                    <a:pt x="0" y="1322831"/>
                  </a:lnTo>
                  <a:lnTo>
                    <a:pt x="7060691" y="13228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61019" y="2878835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58495" y="0"/>
                  </a:lnTo>
                </a:path>
              </a:pathLst>
            </a:custGeom>
            <a:ln w="156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31020" y="2672075"/>
            <a:ext cx="1165860" cy="622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1048385" algn="l"/>
              </a:tabLst>
            </a:pPr>
            <a:r>
              <a:rPr sz="3900" spc="-480" dirty="0">
                <a:latin typeface="Symbol"/>
                <a:cs typeface="Symbol"/>
              </a:rPr>
              <a:t></a:t>
            </a:r>
            <a:r>
              <a:rPr sz="3900" spc="-480" dirty="0">
                <a:latin typeface="Times New Roman"/>
                <a:cs typeface="Times New Roman"/>
              </a:rPr>
              <a:t>	</a:t>
            </a:r>
            <a:r>
              <a:rPr sz="3900" spc="-480" dirty="0">
                <a:latin typeface="Symbol"/>
                <a:cs typeface="Symbol"/>
              </a:rPr>
              <a:t></a:t>
            </a:r>
            <a:endParaRPr sz="3900">
              <a:latin typeface="Symbol"/>
              <a:cs typeface="Symbo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40879" y="3523488"/>
            <a:ext cx="1687195" cy="0"/>
          </a:xfrm>
          <a:custGeom>
            <a:avLst/>
            <a:gdLst/>
            <a:ahLst/>
            <a:cxnLst/>
            <a:rect l="l" t="t" r="r" b="b"/>
            <a:pathLst>
              <a:path w="1687195">
                <a:moveTo>
                  <a:pt x="0" y="0"/>
                </a:moveTo>
                <a:lnTo>
                  <a:pt x="1687067" y="0"/>
                </a:lnTo>
              </a:path>
            </a:pathLst>
          </a:custGeom>
          <a:ln w="15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92308" y="2719306"/>
            <a:ext cx="104775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50" spc="-5" dirty="0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94672" y="3030202"/>
            <a:ext cx="114300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50" i="1" spc="-15" dirty="0">
                <a:latin typeface="Times New Roman"/>
                <a:cs typeface="Times New Roman"/>
              </a:rPr>
              <a:t>i</a:t>
            </a:r>
            <a:r>
              <a:rPr sz="1450" i="1" spc="-5" dirty="0">
                <a:latin typeface="Times New Roman"/>
                <a:cs typeface="Times New Roman"/>
              </a:rPr>
              <a:t>j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42261" y="2814075"/>
            <a:ext cx="9486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48615" algn="l"/>
              </a:tabLst>
            </a:pPr>
            <a:r>
              <a:rPr sz="2500" i="1" spc="-5" dirty="0">
                <a:latin typeface="Times New Roman"/>
                <a:cs typeface="Times New Roman"/>
              </a:rPr>
              <a:t>Y	</a:t>
            </a:r>
            <a:r>
              <a:rPr sz="2500" spc="-5" dirty="0">
                <a:latin typeface="Symbol"/>
                <a:cs typeface="Symbol"/>
              </a:rPr>
              <a:t></a:t>
            </a:r>
            <a:r>
              <a:rPr sz="2500" spc="-400" dirty="0">
                <a:latin typeface="Times New Roman"/>
                <a:cs typeface="Times New Roman"/>
              </a:rPr>
              <a:t> </a:t>
            </a:r>
            <a:r>
              <a:rPr sz="2500" i="1" spc="-5" dirty="0">
                <a:latin typeface="Times New Roman"/>
                <a:cs typeface="Times New Roman"/>
              </a:rPr>
              <a:t>Y</a:t>
            </a:r>
            <a:r>
              <a:rPr sz="2500" i="1" spc="-3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..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89683" y="3256303"/>
            <a:ext cx="5224780" cy="4279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0"/>
              </a:spcBef>
              <a:tabLst>
                <a:tab pos="4660900" algn="l"/>
              </a:tabLst>
            </a:pPr>
            <a:r>
              <a:rPr sz="2500" spc="-20" dirty="0">
                <a:latin typeface="Symbol"/>
                <a:cs typeface="Symbol"/>
              </a:rPr>
              <a:t></a:t>
            </a:r>
            <a:r>
              <a:rPr sz="2600" i="1" spc="-20" dirty="0">
                <a:latin typeface="Symbol"/>
                <a:cs typeface="Symbol"/>
              </a:rPr>
              <a:t></a:t>
            </a:r>
            <a:r>
              <a:rPr sz="2600" i="1" spc="-375" dirty="0">
                <a:latin typeface="Times New Roman"/>
                <a:cs typeface="Times New Roman"/>
              </a:rPr>
              <a:t> </a:t>
            </a:r>
            <a:r>
              <a:rPr sz="2500" i="1" spc="-5" dirty="0">
                <a:latin typeface="Times New Roman"/>
                <a:cs typeface="Times New Roman"/>
              </a:rPr>
              <a:t>ή</a:t>
            </a:r>
            <a:r>
              <a:rPr sz="2500" i="1" spc="-105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Symbol"/>
                <a:cs typeface="Symbol"/>
              </a:rPr>
              <a:t></a:t>
            </a:r>
            <a:r>
              <a:rPr sz="2600" i="1" spc="-40" dirty="0">
                <a:latin typeface="Symbol"/>
                <a:cs typeface="Symbol"/>
              </a:rPr>
              <a:t></a:t>
            </a:r>
            <a:r>
              <a:rPr sz="2600" i="1" spc="-415" dirty="0">
                <a:latin typeface="Times New Roman"/>
                <a:cs typeface="Times New Roman"/>
              </a:rPr>
              <a:t> </a:t>
            </a:r>
            <a:r>
              <a:rPr sz="2500" i="1" spc="-120" dirty="0">
                <a:latin typeface="Times New Roman"/>
                <a:cs typeface="Times New Roman"/>
              </a:rPr>
              <a:t>ό</a:t>
            </a:r>
            <a:r>
              <a:rPr sz="2600" i="1" spc="-120" dirty="0">
                <a:latin typeface="Symbol"/>
                <a:cs typeface="Symbol"/>
              </a:rPr>
              <a:t></a:t>
            </a:r>
            <a:r>
              <a:rPr sz="2600" i="1" spc="-39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,	</a:t>
            </a:r>
            <a:r>
              <a:rPr sz="2500" i="1" spc="70" dirty="0">
                <a:latin typeface="Times New Roman"/>
                <a:cs typeface="Times New Roman"/>
              </a:rPr>
              <a:t>s</a:t>
            </a:r>
            <a:r>
              <a:rPr sz="2175" spc="104" baseline="42145" dirty="0">
                <a:latin typeface="Times New Roman"/>
                <a:cs typeface="Times New Roman"/>
              </a:rPr>
              <a:t>2</a:t>
            </a:r>
            <a:r>
              <a:rPr sz="2175" spc="592" baseline="421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Symbol"/>
                <a:cs typeface="Symbol"/>
              </a:rPr>
              <a:t>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19989" y="3521210"/>
            <a:ext cx="5784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0" i="1" spc="-5" dirty="0">
                <a:latin typeface="Times New Roman"/>
                <a:cs typeface="Times New Roman"/>
              </a:rPr>
              <a:t>n</a:t>
            </a:r>
            <a:r>
              <a:rPr sz="2500" i="1" spc="-270" dirty="0">
                <a:latin typeface="Times New Roman"/>
                <a:cs typeface="Times New Roman"/>
              </a:rPr>
              <a:t> </a:t>
            </a:r>
            <a:r>
              <a:rPr sz="2500" spc="70" dirty="0">
                <a:latin typeface="Symbol"/>
                <a:cs typeface="Symbol"/>
              </a:rPr>
              <a:t></a:t>
            </a:r>
            <a:r>
              <a:rPr sz="2500" spc="70" dirty="0">
                <a:latin typeface="Times New Roman"/>
                <a:cs typeface="Times New Roman"/>
              </a:rPr>
              <a:t>1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59156" y="2728606"/>
            <a:ext cx="351790" cy="76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4300"/>
              </a:lnSpc>
              <a:spcBef>
                <a:spcPts val="95"/>
              </a:spcBef>
            </a:pPr>
            <a:r>
              <a:rPr sz="3750" spc="-5" dirty="0">
                <a:latin typeface="Symbol"/>
                <a:cs typeface="Symbol"/>
              </a:rPr>
              <a:t></a:t>
            </a:r>
            <a:endParaRPr sz="3750">
              <a:latin typeface="Symbol"/>
              <a:cs typeface="Symbol"/>
            </a:endParaRPr>
          </a:p>
          <a:p>
            <a:pPr marL="60960">
              <a:lnSpc>
                <a:spcPts val="1540"/>
              </a:lnSpc>
            </a:pPr>
            <a:r>
              <a:rPr sz="1450" i="1" spc="45" dirty="0">
                <a:latin typeface="Times New Roman"/>
                <a:cs typeface="Times New Roman"/>
              </a:rPr>
              <a:t>i</a:t>
            </a:r>
            <a:r>
              <a:rPr sz="1450" spc="45" dirty="0">
                <a:latin typeface="Times New Roman"/>
                <a:cs typeface="Times New Roman"/>
              </a:rPr>
              <a:t>,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i="1" spc="-5" dirty="0">
                <a:latin typeface="Times New Roman"/>
                <a:cs typeface="Times New Roman"/>
              </a:rPr>
              <a:t>j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58695" y="2612135"/>
            <a:ext cx="7061200" cy="1323340"/>
          </a:xfrm>
          <a:custGeom>
            <a:avLst/>
            <a:gdLst/>
            <a:ahLst/>
            <a:cxnLst/>
            <a:rect l="l" t="t" r="r" b="b"/>
            <a:pathLst>
              <a:path w="7061200" h="1323339">
                <a:moveTo>
                  <a:pt x="0" y="0"/>
                </a:moveTo>
                <a:lnTo>
                  <a:pt x="0" y="1322831"/>
                </a:lnTo>
                <a:lnTo>
                  <a:pt x="7060691" y="1322831"/>
                </a:lnTo>
                <a:lnTo>
                  <a:pt x="7060691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789175" y="5571744"/>
            <a:ext cx="4314825" cy="1028700"/>
            <a:chOff x="1789175" y="5571744"/>
            <a:chExt cx="4314825" cy="1028700"/>
          </a:xfrm>
        </p:grpSpPr>
        <p:sp>
          <p:nvSpPr>
            <p:cNvPr id="22" name="object 22"/>
            <p:cNvSpPr/>
            <p:nvPr/>
          </p:nvSpPr>
          <p:spPr>
            <a:xfrm>
              <a:off x="1789175" y="5571744"/>
              <a:ext cx="4314825" cy="1028700"/>
            </a:xfrm>
            <a:custGeom>
              <a:avLst/>
              <a:gdLst/>
              <a:ahLst/>
              <a:cxnLst/>
              <a:rect l="l" t="t" r="r" b="b"/>
              <a:pathLst>
                <a:path w="4314825" h="1028700">
                  <a:moveTo>
                    <a:pt x="4314443" y="1028699"/>
                  </a:moveTo>
                  <a:lnTo>
                    <a:pt x="4314443" y="0"/>
                  </a:lnTo>
                  <a:lnTo>
                    <a:pt x="0" y="0"/>
                  </a:lnTo>
                  <a:lnTo>
                    <a:pt x="0" y="1028699"/>
                  </a:lnTo>
                  <a:lnTo>
                    <a:pt x="4314443" y="1028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33059" y="5870447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70687" y="0"/>
                  </a:lnTo>
                </a:path>
              </a:pathLst>
            </a:custGeom>
            <a:ln w="169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643626" y="5647225"/>
            <a:ext cx="1261110" cy="671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1134745" algn="l"/>
              </a:tabLst>
            </a:pPr>
            <a:r>
              <a:rPr sz="4200" spc="-515" dirty="0">
                <a:latin typeface="Symbol"/>
                <a:cs typeface="Symbol"/>
              </a:rPr>
              <a:t></a:t>
            </a:r>
            <a:r>
              <a:rPr sz="4200" spc="-515" dirty="0">
                <a:latin typeface="Times New Roman"/>
                <a:cs typeface="Times New Roman"/>
              </a:rPr>
              <a:t>	</a:t>
            </a:r>
            <a:r>
              <a:rPr sz="4200" spc="-515" dirty="0">
                <a:latin typeface="Symbol"/>
                <a:cs typeface="Symbol"/>
              </a:rPr>
              <a:t></a:t>
            </a:r>
            <a:endParaRPr sz="42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99401" y="5698904"/>
            <a:ext cx="112395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latin typeface="Times New Roman"/>
                <a:cs typeface="Times New Roman"/>
              </a:rPr>
              <a:t>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28613" y="6035708"/>
            <a:ext cx="123189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550" i="1" spc="-5" dirty="0">
                <a:latin typeface="Times New Roman"/>
                <a:cs typeface="Times New Roman"/>
              </a:rPr>
              <a:t>i</a:t>
            </a:r>
            <a:r>
              <a:rPr sz="1550" i="1" dirty="0">
                <a:latin typeface="Times New Roman"/>
                <a:cs typeface="Times New Roman"/>
              </a:rPr>
              <a:t>j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50220" y="5800970"/>
            <a:ext cx="232727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73455" algn="l"/>
                <a:tab pos="1471930" algn="l"/>
              </a:tabLst>
            </a:pPr>
            <a:r>
              <a:rPr sz="2700" spc="-25" dirty="0">
                <a:latin typeface="Symbol"/>
                <a:cs typeface="Symbol"/>
              </a:rPr>
              <a:t></a:t>
            </a:r>
            <a:r>
              <a:rPr sz="2700" spc="-25" dirty="0">
                <a:latin typeface="Times New Roman"/>
                <a:cs typeface="Times New Roman"/>
              </a:rPr>
              <a:t>	</a:t>
            </a:r>
            <a:r>
              <a:rPr sz="2700" i="1" dirty="0">
                <a:latin typeface="Times New Roman"/>
                <a:cs typeface="Times New Roman"/>
              </a:rPr>
              <a:t>ή	SST</a:t>
            </a:r>
            <a:r>
              <a:rPr sz="2700" i="1" spc="1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Symbol"/>
                <a:cs typeface="Symbol"/>
              </a:rPr>
              <a:t>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63923" y="5800970"/>
            <a:ext cx="102552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77825" algn="l"/>
              </a:tabLst>
            </a:pPr>
            <a:r>
              <a:rPr sz="2700" i="1" dirty="0">
                <a:latin typeface="Times New Roman"/>
                <a:cs typeface="Times New Roman"/>
              </a:rPr>
              <a:t>Y	</a:t>
            </a:r>
            <a:r>
              <a:rPr sz="2700" dirty="0">
                <a:latin typeface="Symbol"/>
                <a:cs typeface="Symbol"/>
              </a:rPr>
              <a:t></a:t>
            </a:r>
            <a:r>
              <a:rPr sz="2700" spc="-434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Y</a:t>
            </a:r>
            <a:r>
              <a:rPr sz="2700" i="1" spc="-34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..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42805" y="5708571"/>
            <a:ext cx="379730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4650"/>
              </a:lnSpc>
              <a:spcBef>
                <a:spcPts val="105"/>
              </a:spcBef>
            </a:pPr>
            <a:r>
              <a:rPr sz="4050" dirty="0">
                <a:latin typeface="Symbol"/>
                <a:cs typeface="Symbol"/>
              </a:rPr>
              <a:t></a:t>
            </a:r>
            <a:endParaRPr sz="4050">
              <a:latin typeface="Symbol"/>
              <a:cs typeface="Symbol"/>
            </a:endParaRPr>
          </a:p>
          <a:p>
            <a:pPr marL="65405">
              <a:lnSpc>
                <a:spcPts val="1650"/>
              </a:lnSpc>
            </a:pPr>
            <a:r>
              <a:rPr sz="1550" i="1" spc="60" dirty="0">
                <a:latin typeface="Times New Roman"/>
                <a:cs typeface="Times New Roman"/>
              </a:rPr>
              <a:t>i</a:t>
            </a:r>
            <a:r>
              <a:rPr sz="1550" spc="60" dirty="0">
                <a:latin typeface="Times New Roman"/>
                <a:cs typeface="Times New Roman"/>
              </a:rPr>
              <a:t>,</a:t>
            </a:r>
            <a:r>
              <a:rPr sz="1550" spc="-70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j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89175" y="5571744"/>
            <a:ext cx="4314825" cy="1028700"/>
          </a:xfrm>
          <a:custGeom>
            <a:avLst/>
            <a:gdLst/>
            <a:ahLst/>
            <a:cxnLst/>
            <a:rect l="l" t="t" r="r" b="b"/>
            <a:pathLst>
              <a:path w="4314825" h="1028700">
                <a:moveTo>
                  <a:pt x="0" y="0"/>
                </a:moveTo>
                <a:lnTo>
                  <a:pt x="0" y="1028699"/>
                </a:lnTo>
                <a:lnTo>
                  <a:pt x="4314443" y="1028699"/>
                </a:lnTo>
                <a:lnTo>
                  <a:pt x="4314443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3680269" y="4061269"/>
            <a:ext cx="728980" cy="800735"/>
            <a:chOff x="3680269" y="4061269"/>
            <a:chExt cx="728980" cy="800735"/>
          </a:xfrm>
        </p:grpSpPr>
        <p:sp>
          <p:nvSpPr>
            <p:cNvPr id="32" name="object 32"/>
            <p:cNvSpPr/>
            <p:nvPr/>
          </p:nvSpPr>
          <p:spPr>
            <a:xfrm>
              <a:off x="3685032" y="4066032"/>
              <a:ext cx="719455" cy="791210"/>
            </a:xfrm>
            <a:custGeom>
              <a:avLst/>
              <a:gdLst/>
              <a:ahLst/>
              <a:cxnLst/>
              <a:rect l="l" t="t" r="r" b="b"/>
              <a:pathLst>
                <a:path w="719454" h="791210">
                  <a:moveTo>
                    <a:pt x="719327" y="632459"/>
                  </a:moveTo>
                  <a:lnTo>
                    <a:pt x="539495" y="632459"/>
                  </a:lnTo>
                  <a:lnTo>
                    <a:pt x="539495" y="156971"/>
                  </a:lnTo>
                  <a:lnTo>
                    <a:pt x="719327" y="156971"/>
                  </a:lnTo>
                  <a:lnTo>
                    <a:pt x="359663" y="0"/>
                  </a:lnTo>
                  <a:lnTo>
                    <a:pt x="0" y="156971"/>
                  </a:lnTo>
                  <a:lnTo>
                    <a:pt x="179831" y="156971"/>
                  </a:lnTo>
                  <a:lnTo>
                    <a:pt x="179831" y="632459"/>
                  </a:lnTo>
                  <a:lnTo>
                    <a:pt x="0" y="632459"/>
                  </a:lnTo>
                  <a:lnTo>
                    <a:pt x="359663" y="790955"/>
                  </a:lnTo>
                  <a:lnTo>
                    <a:pt x="719327" y="63245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85032" y="4066032"/>
              <a:ext cx="719455" cy="791210"/>
            </a:xfrm>
            <a:custGeom>
              <a:avLst/>
              <a:gdLst/>
              <a:ahLst/>
              <a:cxnLst/>
              <a:rect l="l" t="t" r="r" b="b"/>
              <a:pathLst>
                <a:path w="719454" h="791210">
                  <a:moveTo>
                    <a:pt x="359663" y="0"/>
                  </a:moveTo>
                  <a:lnTo>
                    <a:pt x="719327" y="156971"/>
                  </a:lnTo>
                  <a:lnTo>
                    <a:pt x="539495" y="156971"/>
                  </a:lnTo>
                  <a:lnTo>
                    <a:pt x="539495" y="632459"/>
                  </a:lnTo>
                  <a:lnTo>
                    <a:pt x="719327" y="632459"/>
                  </a:lnTo>
                  <a:lnTo>
                    <a:pt x="359663" y="790955"/>
                  </a:lnTo>
                  <a:lnTo>
                    <a:pt x="0" y="632459"/>
                  </a:lnTo>
                  <a:lnTo>
                    <a:pt x="179831" y="632459"/>
                  </a:lnTo>
                  <a:lnTo>
                    <a:pt x="179831" y="156971"/>
                  </a:lnTo>
                  <a:lnTo>
                    <a:pt x="0" y="156971"/>
                  </a:lnTo>
                  <a:lnTo>
                    <a:pt x="359663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204204" y="2178748"/>
            <a:ext cx="3708400" cy="3955415"/>
            <a:chOff x="6204204" y="2178748"/>
            <a:chExt cx="3708400" cy="3955415"/>
          </a:xfrm>
        </p:grpSpPr>
        <p:sp>
          <p:nvSpPr>
            <p:cNvPr id="35" name="object 35"/>
            <p:cNvSpPr/>
            <p:nvPr/>
          </p:nvSpPr>
          <p:spPr>
            <a:xfrm>
              <a:off x="6780275" y="2193035"/>
              <a:ext cx="2231390" cy="1295400"/>
            </a:xfrm>
            <a:custGeom>
              <a:avLst/>
              <a:gdLst/>
              <a:ahLst/>
              <a:cxnLst/>
              <a:rect l="l" t="t" r="r" b="b"/>
              <a:pathLst>
                <a:path w="2231390" h="1295400">
                  <a:moveTo>
                    <a:pt x="1115567" y="0"/>
                  </a:moveTo>
                  <a:lnTo>
                    <a:pt x="1056358" y="901"/>
                  </a:lnTo>
                  <a:lnTo>
                    <a:pt x="997950" y="3574"/>
                  </a:lnTo>
                  <a:lnTo>
                    <a:pt x="940419" y="7973"/>
                  </a:lnTo>
                  <a:lnTo>
                    <a:pt x="883844" y="14054"/>
                  </a:lnTo>
                  <a:lnTo>
                    <a:pt x="828301" y="21770"/>
                  </a:lnTo>
                  <a:lnTo>
                    <a:pt x="773868" y="31077"/>
                  </a:lnTo>
                  <a:lnTo>
                    <a:pt x="720622" y="41928"/>
                  </a:lnTo>
                  <a:lnTo>
                    <a:pt x="668641" y="54279"/>
                  </a:lnTo>
                  <a:lnTo>
                    <a:pt x="618001" y="68084"/>
                  </a:lnTo>
                  <a:lnTo>
                    <a:pt x="568781" y="83297"/>
                  </a:lnTo>
                  <a:lnTo>
                    <a:pt x="521058" y="99874"/>
                  </a:lnTo>
                  <a:lnTo>
                    <a:pt x="474909" y="117768"/>
                  </a:lnTo>
                  <a:lnTo>
                    <a:pt x="430411" y="136934"/>
                  </a:lnTo>
                  <a:lnTo>
                    <a:pt x="387641" y="157328"/>
                  </a:lnTo>
                  <a:lnTo>
                    <a:pt x="346678" y="178902"/>
                  </a:lnTo>
                  <a:lnTo>
                    <a:pt x="307598" y="201613"/>
                  </a:lnTo>
                  <a:lnTo>
                    <a:pt x="270478" y="225414"/>
                  </a:lnTo>
                  <a:lnTo>
                    <a:pt x="235397" y="250260"/>
                  </a:lnTo>
                  <a:lnTo>
                    <a:pt x="202431" y="276106"/>
                  </a:lnTo>
                  <a:lnTo>
                    <a:pt x="171658" y="302907"/>
                  </a:lnTo>
                  <a:lnTo>
                    <a:pt x="143156" y="330616"/>
                  </a:lnTo>
                  <a:lnTo>
                    <a:pt x="117000" y="359188"/>
                  </a:lnTo>
                  <a:lnTo>
                    <a:pt x="72041" y="418742"/>
                  </a:lnTo>
                  <a:lnTo>
                    <a:pt x="37400" y="481204"/>
                  </a:lnTo>
                  <a:lnTo>
                    <a:pt x="13696" y="546211"/>
                  </a:lnTo>
                  <a:lnTo>
                    <a:pt x="1547" y="613400"/>
                  </a:lnTo>
                  <a:lnTo>
                    <a:pt x="0" y="647699"/>
                  </a:lnTo>
                  <a:lnTo>
                    <a:pt x="1547" y="682137"/>
                  </a:lnTo>
                  <a:lnTo>
                    <a:pt x="13696" y="749549"/>
                  </a:lnTo>
                  <a:lnTo>
                    <a:pt x="37400" y="814714"/>
                  </a:lnTo>
                  <a:lnTo>
                    <a:pt x="72041" y="877276"/>
                  </a:lnTo>
                  <a:lnTo>
                    <a:pt x="117000" y="936879"/>
                  </a:lnTo>
                  <a:lnTo>
                    <a:pt x="143156" y="965460"/>
                  </a:lnTo>
                  <a:lnTo>
                    <a:pt x="171658" y="993168"/>
                  </a:lnTo>
                  <a:lnTo>
                    <a:pt x="202431" y="1019957"/>
                  </a:lnTo>
                  <a:lnTo>
                    <a:pt x="235397" y="1045785"/>
                  </a:lnTo>
                  <a:lnTo>
                    <a:pt x="270478" y="1070606"/>
                  </a:lnTo>
                  <a:lnTo>
                    <a:pt x="307598" y="1094375"/>
                  </a:lnTo>
                  <a:lnTo>
                    <a:pt x="346678" y="1117049"/>
                  </a:lnTo>
                  <a:lnTo>
                    <a:pt x="387641" y="1138583"/>
                  </a:lnTo>
                  <a:lnTo>
                    <a:pt x="430411" y="1158931"/>
                  </a:lnTo>
                  <a:lnTo>
                    <a:pt x="474909" y="1178051"/>
                  </a:lnTo>
                  <a:lnTo>
                    <a:pt x="521058" y="1195896"/>
                  </a:lnTo>
                  <a:lnTo>
                    <a:pt x="568781" y="1212424"/>
                  </a:lnTo>
                  <a:lnTo>
                    <a:pt x="618001" y="1227588"/>
                  </a:lnTo>
                  <a:lnTo>
                    <a:pt x="668641" y="1241346"/>
                  </a:lnTo>
                  <a:lnTo>
                    <a:pt x="720622" y="1253651"/>
                  </a:lnTo>
                  <a:lnTo>
                    <a:pt x="773868" y="1264460"/>
                  </a:lnTo>
                  <a:lnTo>
                    <a:pt x="828301" y="1273728"/>
                  </a:lnTo>
                  <a:lnTo>
                    <a:pt x="883844" y="1281411"/>
                  </a:lnTo>
                  <a:lnTo>
                    <a:pt x="940419" y="1287464"/>
                  </a:lnTo>
                  <a:lnTo>
                    <a:pt x="997950" y="1291843"/>
                  </a:lnTo>
                  <a:lnTo>
                    <a:pt x="1056358" y="1294503"/>
                  </a:lnTo>
                  <a:lnTo>
                    <a:pt x="1115567" y="1295399"/>
                  </a:lnTo>
                  <a:lnTo>
                    <a:pt x="1174915" y="1294503"/>
                  </a:lnTo>
                  <a:lnTo>
                    <a:pt x="1233443" y="1291843"/>
                  </a:lnTo>
                  <a:lnTo>
                    <a:pt x="1291077" y="1287464"/>
                  </a:lnTo>
                  <a:lnTo>
                    <a:pt x="1347739" y="1281411"/>
                  </a:lnTo>
                  <a:lnTo>
                    <a:pt x="1403353" y="1273728"/>
                  </a:lnTo>
                  <a:lnTo>
                    <a:pt x="1457843" y="1264460"/>
                  </a:lnTo>
                  <a:lnTo>
                    <a:pt x="1511132" y="1253651"/>
                  </a:lnTo>
                  <a:lnTo>
                    <a:pt x="1563144" y="1241346"/>
                  </a:lnTo>
                  <a:lnTo>
                    <a:pt x="1613802" y="1227588"/>
                  </a:lnTo>
                  <a:lnTo>
                    <a:pt x="1663030" y="1212424"/>
                  </a:lnTo>
                  <a:lnTo>
                    <a:pt x="1710752" y="1195896"/>
                  </a:lnTo>
                  <a:lnTo>
                    <a:pt x="1756891" y="1178051"/>
                  </a:lnTo>
                  <a:lnTo>
                    <a:pt x="1801371" y="1158931"/>
                  </a:lnTo>
                  <a:lnTo>
                    <a:pt x="1844115" y="1138583"/>
                  </a:lnTo>
                  <a:lnTo>
                    <a:pt x="1885047" y="1117049"/>
                  </a:lnTo>
                  <a:lnTo>
                    <a:pt x="1924090" y="1094375"/>
                  </a:lnTo>
                  <a:lnTo>
                    <a:pt x="1961168" y="1070606"/>
                  </a:lnTo>
                  <a:lnTo>
                    <a:pt x="1996205" y="1045785"/>
                  </a:lnTo>
                  <a:lnTo>
                    <a:pt x="2029123" y="1019957"/>
                  </a:lnTo>
                  <a:lnTo>
                    <a:pt x="2059848" y="993168"/>
                  </a:lnTo>
                  <a:lnTo>
                    <a:pt x="2088302" y="965460"/>
                  </a:lnTo>
                  <a:lnTo>
                    <a:pt x="2114408" y="936879"/>
                  </a:lnTo>
                  <a:lnTo>
                    <a:pt x="2159274" y="877276"/>
                  </a:lnTo>
                  <a:lnTo>
                    <a:pt x="2193835" y="814714"/>
                  </a:lnTo>
                  <a:lnTo>
                    <a:pt x="2217478" y="749549"/>
                  </a:lnTo>
                  <a:lnTo>
                    <a:pt x="2229592" y="682137"/>
                  </a:lnTo>
                  <a:lnTo>
                    <a:pt x="2231135" y="647699"/>
                  </a:lnTo>
                  <a:lnTo>
                    <a:pt x="2229592" y="613400"/>
                  </a:lnTo>
                  <a:lnTo>
                    <a:pt x="2217478" y="546211"/>
                  </a:lnTo>
                  <a:lnTo>
                    <a:pt x="2193835" y="481204"/>
                  </a:lnTo>
                  <a:lnTo>
                    <a:pt x="2159274" y="418742"/>
                  </a:lnTo>
                  <a:lnTo>
                    <a:pt x="2114408" y="359188"/>
                  </a:lnTo>
                  <a:lnTo>
                    <a:pt x="2088302" y="330616"/>
                  </a:lnTo>
                  <a:lnTo>
                    <a:pt x="2059848" y="302907"/>
                  </a:lnTo>
                  <a:lnTo>
                    <a:pt x="2029123" y="276106"/>
                  </a:lnTo>
                  <a:lnTo>
                    <a:pt x="1996205" y="250260"/>
                  </a:lnTo>
                  <a:lnTo>
                    <a:pt x="1961168" y="225414"/>
                  </a:lnTo>
                  <a:lnTo>
                    <a:pt x="1924090" y="201613"/>
                  </a:lnTo>
                  <a:lnTo>
                    <a:pt x="1885047" y="178902"/>
                  </a:lnTo>
                  <a:lnTo>
                    <a:pt x="1844115" y="157328"/>
                  </a:lnTo>
                  <a:lnTo>
                    <a:pt x="1801371" y="136934"/>
                  </a:lnTo>
                  <a:lnTo>
                    <a:pt x="1756891" y="117768"/>
                  </a:lnTo>
                  <a:lnTo>
                    <a:pt x="1710752" y="99874"/>
                  </a:lnTo>
                  <a:lnTo>
                    <a:pt x="1663030" y="83297"/>
                  </a:lnTo>
                  <a:lnTo>
                    <a:pt x="1613802" y="68084"/>
                  </a:lnTo>
                  <a:lnTo>
                    <a:pt x="1563144" y="54279"/>
                  </a:lnTo>
                  <a:lnTo>
                    <a:pt x="1511132" y="41928"/>
                  </a:lnTo>
                  <a:lnTo>
                    <a:pt x="1457843" y="31077"/>
                  </a:lnTo>
                  <a:lnTo>
                    <a:pt x="1403353" y="21770"/>
                  </a:lnTo>
                  <a:lnTo>
                    <a:pt x="1347739" y="14054"/>
                  </a:lnTo>
                  <a:lnTo>
                    <a:pt x="1291077" y="7973"/>
                  </a:lnTo>
                  <a:lnTo>
                    <a:pt x="1233443" y="3574"/>
                  </a:lnTo>
                  <a:lnTo>
                    <a:pt x="1174915" y="901"/>
                  </a:lnTo>
                  <a:lnTo>
                    <a:pt x="1115567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04204" y="3259836"/>
              <a:ext cx="3708400" cy="2874645"/>
            </a:xfrm>
            <a:custGeom>
              <a:avLst/>
              <a:gdLst/>
              <a:ahLst/>
              <a:cxnLst/>
              <a:rect l="l" t="t" r="r" b="b"/>
              <a:pathLst>
                <a:path w="3708400" h="2874645">
                  <a:moveTo>
                    <a:pt x="112200" y="2797051"/>
                  </a:moveTo>
                  <a:lnTo>
                    <a:pt x="109728" y="2759964"/>
                  </a:lnTo>
                  <a:lnTo>
                    <a:pt x="0" y="2822448"/>
                  </a:lnTo>
                  <a:lnTo>
                    <a:pt x="92964" y="2863497"/>
                  </a:lnTo>
                  <a:lnTo>
                    <a:pt x="92964" y="2798064"/>
                  </a:lnTo>
                  <a:lnTo>
                    <a:pt x="112200" y="2797051"/>
                  </a:lnTo>
                  <a:close/>
                </a:path>
                <a:path w="3708400" h="2874645">
                  <a:moveTo>
                    <a:pt x="114742" y="2835178"/>
                  </a:moveTo>
                  <a:lnTo>
                    <a:pt x="112200" y="2797051"/>
                  </a:lnTo>
                  <a:lnTo>
                    <a:pt x="92964" y="2798064"/>
                  </a:lnTo>
                  <a:lnTo>
                    <a:pt x="96012" y="2836164"/>
                  </a:lnTo>
                  <a:lnTo>
                    <a:pt x="114742" y="2835178"/>
                  </a:lnTo>
                  <a:close/>
                </a:path>
                <a:path w="3708400" h="2874645">
                  <a:moveTo>
                    <a:pt x="117348" y="2874264"/>
                  </a:moveTo>
                  <a:lnTo>
                    <a:pt x="114742" y="2835178"/>
                  </a:lnTo>
                  <a:lnTo>
                    <a:pt x="96012" y="2836164"/>
                  </a:lnTo>
                  <a:lnTo>
                    <a:pt x="92964" y="2798064"/>
                  </a:lnTo>
                  <a:lnTo>
                    <a:pt x="92964" y="2863497"/>
                  </a:lnTo>
                  <a:lnTo>
                    <a:pt x="117348" y="2874264"/>
                  </a:lnTo>
                  <a:close/>
                </a:path>
                <a:path w="3708400" h="2874645">
                  <a:moveTo>
                    <a:pt x="3701796" y="2050215"/>
                  </a:moveTo>
                  <a:lnTo>
                    <a:pt x="3701796" y="1872996"/>
                  </a:lnTo>
                  <a:lnTo>
                    <a:pt x="3697224" y="1926336"/>
                  </a:lnTo>
                  <a:lnTo>
                    <a:pt x="3686556" y="1978152"/>
                  </a:lnTo>
                  <a:lnTo>
                    <a:pt x="3660648" y="2049780"/>
                  </a:lnTo>
                  <a:lnTo>
                    <a:pt x="3634740" y="2095500"/>
                  </a:lnTo>
                  <a:lnTo>
                    <a:pt x="3604260" y="2139696"/>
                  </a:lnTo>
                  <a:lnTo>
                    <a:pt x="3566160" y="2182368"/>
                  </a:lnTo>
                  <a:lnTo>
                    <a:pt x="3543300" y="2202180"/>
                  </a:lnTo>
                  <a:lnTo>
                    <a:pt x="3520440" y="2223516"/>
                  </a:lnTo>
                  <a:lnTo>
                    <a:pt x="3468624" y="2261616"/>
                  </a:lnTo>
                  <a:lnTo>
                    <a:pt x="3380232" y="2316480"/>
                  </a:lnTo>
                  <a:lnTo>
                    <a:pt x="3313176" y="2350008"/>
                  </a:lnTo>
                  <a:lnTo>
                    <a:pt x="3240024" y="2382012"/>
                  </a:lnTo>
                  <a:lnTo>
                    <a:pt x="3160776" y="2412492"/>
                  </a:lnTo>
                  <a:lnTo>
                    <a:pt x="3076956" y="2441448"/>
                  </a:lnTo>
                  <a:lnTo>
                    <a:pt x="2987040" y="2468880"/>
                  </a:lnTo>
                  <a:lnTo>
                    <a:pt x="2894076" y="2494788"/>
                  </a:lnTo>
                  <a:lnTo>
                    <a:pt x="2795016" y="2519172"/>
                  </a:lnTo>
                  <a:lnTo>
                    <a:pt x="2691384" y="2542032"/>
                  </a:lnTo>
                  <a:lnTo>
                    <a:pt x="2583180" y="2564892"/>
                  </a:lnTo>
                  <a:lnTo>
                    <a:pt x="2470404" y="2584704"/>
                  </a:lnTo>
                  <a:lnTo>
                    <a:pt x="2354580" y="2602992"/>
                  </a:lnTo>
                  <a:lnTo>
                    <a:pt x="2235708" y="2621280"/>
                  </a:lnTo>
                  <a:lnTo>
                    <a:pt x="2112264" y="2638044"/>
                  </a:lnTo>
                  <a:lnTo>
                    <a:pt x="1985772" y="2653284"/>
                  </a:lnTo>
                  <a:lnTo>
                    <a:pt x="1856232" y="2668524"/>
                  </a:lnTo>
                  <a:lnTo>
                    <a:pt x="1723644" y="2682240"/>
                  </a:lnTo>
                  <a:lnTo>
                    <a:pt x="1589532" y="2695956"/>
                  </a:lnTo>
                  <a:lnTo>
                    <a:pt x="1452372" y="2708148"/>
                  </a:lnTo>
                  <a:lnTo>
                    <a:pt x="1313688" y="2718816"/>
                  </a:lnTo>
                  <a:lnTo>
                    <a:pt x="1171956" y="2731008"/>
                  </a:lnTo>
                  <a:lnTo>
                    <a:pt x="1028700" y="2740152"/>
                  </a:lnTo>
                  <a:lnTo>
                    <a:pt x="883920" y="2750820"/>
                  </a:lnTo>
                  <a:lnTo>
                    <a:pt x="591312" y="2769108"/>
                  </a:lnTo>
                  <a:lnTo>
                    <a:pt x="295656" y="2787396"/>
                  </a:lnTo>
                  <a:lnTo>
                    <a:pt x="112200" y="2797051"/>
                  </a:lnTo>
                  <a:lnTo>
                    <a:pt x="114742" y="2835178"/>
                  </a:lnTo>
                  <a:lnTo>
                    <a:pt x="298704" y="2825496"/>
                  </a:lnTo>
                  <a:lnTo>
                    <a:pt x="594360" y="2807208"/>
                  </a:lnTo>
                  <a:lnTo>
                    <a:pt x="886968" y="2788920"/>
                  </a:lnTo>
                  <a:lnTo>
                    <a:pt x="1031748" y="2778252"/>
                  </a:lnTo>
                  <a:lnTo>
                    <a:pt x="1175004" y="2769108"/>
                  </a:lnTo>
                  <a:lnTo>
                    <a:pt x="1316736" y="2756916"/>
                  </a:lnTo>
                  <a:lnTo>
                    <a:pt x="1455420" y="2746248"/>
                  </a:lnTo>
                  <a:lnTo>
                    <a:pt x="1592580" y="2734056"/>
                  </a:lnTo>
                  <a:lnTo>
                    <a:pt x="1728216" y="2720340"/>
                  </a:lnTo>
                  <a:lnTo>
                    <a:pt x="1860804" y="2706624"/>
                  </a:lnTo>
                  <a:lnTo>
                    <a:pt x="1990344" y="2691384"/>
                  </a:lnTo>
                  <a:lnTo>
                    <a:pt x="2116836" y="2676144"/>
                  </a:lnTo>
                  <a:lnTo>
                    <a:pt x="2240280" y="2659380"/>
                  </a:lnTo>
                  <a:lnTo>
                    <a:pt x="2360676" y="2641092"/>
                  </a:lnTo>
                  <a:lnTo>
                    <a:pt x="2478024" y="2621280"/>
                  </a:lnTo>
                  <a:lnTo>
                    <a:pt x="2590800" y="2601468"/>
                  </a:lnTo>
                  <a:lnTo>
                    <a:pt x="2699004" y="2580132"/>
                  </a:lnTo>
                  <a:lnTo>
                    <a:pt x="2804160" y="2557272"/>
                  </a:lnTo>
                  <a:lnTo>
                    <a:pt x="2903220" y="2532888"/>
                  </a:lnTo>
                  <a:lnTo>
                    <a:pt x="2999232" y="2505456"/>
                  </a:lnTo>
                  <a:lnTo>
                    <a:pt x="3089148" y="2478024"/>
                  </a:lnTo>
                  <a:lnTo>
                    <a:pt x="3174492" y="2449068"/>
                  </a:lnTo>
                  <a:lnTo>
                    <a:pt x="3255264" y="2417064"/>
                  </a:lnTo>
                  <a:lnTo>
                    <a:pt x="3329940" y="2383536"/>
                  </a:lnTo>
                  <a:lnTo>
                    <a:pt x="3398520" y="2348484"/>
                  </a:lnTo>
                  <a:lnTo>
                    <a:pt x="3432048" y="2330196"/>
                  </a:lnTo>
                  <a:lnTo>
                    <a:pt x="3491484" y="2292096"/>
                  </a:lnTo>
                  <a:lnTo>
                    <a:pt x="3546348" y="2252472"/>
                  </a:lnTo>
                  <a:lnTo>
                    <a:pt x="3614928" y="2186940"/>
                  </a:lnTo>
                  <a:lnTo>
                    <a:pt x="3651504" y="2139696"/>
                  </a:lnTo>
                  <a:lnTo>
                    <a:pt x="3681984" y="2090928"/>
                  </a:lnTo>
                  <a:lnTo>
                    <a:pt x="3695700" y="2065020"/>
                  </a:lnTo>
                  <a:lnTo>
                    <a:pt x="3701796" y="2050215"/>
                  </a:lnTo>
                  <a:close/>
                </a:path>
                <a:path w="3708400" h="2874645">
                  <a:moveTo>
                    <a:pt x="3707891" y="2034795"/>
                  </a:moveTo>
                  <a:lnTo>
                    <a:pt x="3707891" y="1640791"/>
                  </a:lnTo>
                  <a:lnTo>
                    <a:pt x="3704844" y="1629156"/>
                  </a:lnTo>
                  <a:lnTo>
                    <a:pt x="3683508" y="1565148"/>
                  </a:lnTo>
                  <a:lnTo>
                    <a:pt x="3657600" y="1499616"/>
                  </a:lnTo>
                  <a:lnTo>
                    <a:pt x="3628644" y="1432560"/>
                  </a:lnTo>
                  <a:lnTo>
                    <a:pt x="3557016" y="1295400"/>
                  </a:lnTo>
                  <a:lnTo>
                    <a:pt x="3470148" y="1153668"/>
                  </a:lnTo>
                  <a:lnTo>
                    <a:pt x="3422904" y="1082040"/>
                  </a:lnTo>
                  <a:lnTo>
                    <a:pt x="3371088" y="1007364"/>
                  </a:lnTo>
                  <a:lnTo>
                    <a:pt x="3317748" y="934212"/>
                  </a:lnTo>
                  <a:lnTo>
                    <a:pt x="3261360" y="859536"/>
                  </a:lnTo>
                  <a:lnTo>
                    <a:pt x="3201924" y="783336"/>
                  </a:lnTo>
                  <a:lnTo>
                    <a:pt x="3078480" y="629412"/>
                  </a:lnTo>
                  <a:lnTo>
                    <a:pt x="3014472" y="551688"/>
                  </a:lnTo>
                  <a:lnTo>
                    <a:pt x="2948940" y="473964"/>
                  </a:lnTo>
                  <a:lnTo>
                    <a:pt x="2813304" y="316992"/>
                  </a:lnTo>
                  <a:lnTo>
                    <a:pt x="2534412" y="0"/>
                  </a:lnTo>
                  <a:lnTo>
                    <a:pt x="2505456" y="25908"/>
                  </a:lnTo>
                  <a:lnTo>
                    <a:pt x="2784348" y="342900"/>
                  </a:lnTo>
                  <a:lnTo>
                    <a:pt x="2919984" y="499872"/>
                  </a:lnTo>
                  <a:lnTo>
                    <a:pt x="3049524" y="653796"/>
                  </a:lnTo>
                  <a:lnTo>
                    <a:pt x="3112008" y="731520"/>
                  </a:lnTo>
                  <a:lnTo>
                    <a:pt x="3172968" y="806196"/>
                  </a:lnTo>
                  <a:lnTo>
                    <a:pt x="3287268" y="957072"/>
                  </a:lnTo>
                  <a:lnTo>
                    <a:pt x="3340608" y="1030224"/>
                  </a:lnTo>
                  <a:lnTo>
                    <a:pt x="3390900" y="1103376"/>
                  </a:lnTo>
                  <a:lnTo>
                    <a:pt x="3438144" y="1175004"/>
                  </a:lnTo>
                  <a:lnTo>
                    <a:pt x="3482340" y="1245108"/>
                  </a:lnTo>
                  <a:lnTo>
                    <a:pt x="3523488" y="1315212"/>
                  </a:lnTo>
                  <a:lnTo>
                    <a:pt x="3560064" y="1383792"/>
                  </a:lnTo>
                  <a:lnTo>
                    <a:pt x="3593592" y="1449324"/>
                  </a:lnTo>
                  <a:lnTo>
                    <a:pt x="3624072" y="1514856"/>
                  </a:lnTo>
                  <a:lnTo>
                    <a:pt x="3648456" y="1578864"/>
                  </a:lnTo>
                  <a:lnTo>
                    <a:pt x="3668268" y="1641348"/>
                  </a:lnTo>
                  <a:lnTo>
                    <a:pt x="3685032" y="1702308"/>
                  </a:lnTo>
                  <a:lnTo>
                    <a:pt x="3695700" y="1761744"/>
                  </a:lnTo>
                  <a:lnTo>
                    <a:pt x="3701796" y="1818132"/>
                  </a:lnTo>
                  <a:lnTo>
                    <a:pt x="3701796" y="2050215"/>
                  </a:lnTo>
                  <a:lnTo>
                    <a:pt x="3706368" y="2039112"/>
                  </a:lnTo>
                  <a:lnTo>
                    <a:pt x="3707891" y="203479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8315" marR="5080" indent="-301625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Παραλλακτικότητα Μεταξύ των </a:t>
            </a:r>
            <a:r>
              <a:rPr spc="70" dirty="0"/>
              <a:t>∆ύο  </a:t>
            </a:r>
            <a:r>
              <a:rPr spc="-5" dirty="0"/>
              <a:t>Οµάδων</a:t>
            </a:r>
          </a:p>
        </p:txBody>
      </p:sp>
      <p:sp>
        <p:nvSpPr>
          <p:cNvPr id="7" name="object 7"/>
          <p:cNvSpPr/>
          <p:nvPr/>
        </p:nvSpPr>
        <p:spPr>
          <a:xfrm>
            <a:off x="2862072" y="2060448"/>
            <a:ext cx="1199387" cy="986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7844" y="2037588"/>
            <a:ext cx="1179575" cy="1030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2927" y="3133344"/>
            <a:ext cx="1217675" cy="1036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67655" y="3200400"/>
            <a:ext cx="1139952" cy="902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550152" y="1978151"/>
            <a:ext cx="1504315" cy="2196465"/>
            <a:chOff x="6550152" y="1978151"/>
            <a:chExt cx="1504315" cy="2196465"/>
          </a:xfrm>
        </p:grpSpPr>
        <p:sp>
          <p:nvSpPr>
            <p:cNvPr id="12" name="object 12"/>
            <p:cNvSpPr/>
            <p:nvPr/>
          </p:nvSpPr>
          <p:spPr>
            <a:xfrm>
              <a:off x="6620256" y="1978151"/>
              <a:ext cx="1362455" cy="11506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50152" y="3130295"/>
              <a:ext cx="1504187" cy="10439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2520695" y="4885944"/>
            <a:ext cx="1455419" cy="5471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23304" y="4797552"/>
            <a:ext cx="1449323" cy="7238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45664" y="5644896"/>
            <a:ext cx="1205483" cy="7696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4251959" y="4715255"/>
            <a:ext cx="1943100" cy="1724025"/>
            <a:chOff x="4251959" y="4715255"/>
            <a:chExt cx="1943100" cy="1724025"/>
          </a:xfrm>
        </p:grpSpPr>
        <p:sp>
          <p:nvSpPr>
            <p:cNvPr id="21" name="object 21"/>
            <p:cNvSpPr/>
            <p:nvPr/>
          </p:nvSpPr>
          <p:spPr>
            <a:xfrm>
              <a:off x="4471415" y="4715255"/>
              <a:ext cx="1504187" cy="88849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51959" y="5618987"/>
              <a:ext cx="1943100" cy="81991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6333744" y="5605271"/>
            <a:ext cx="2029967" cy="8488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7965D143-5470-477C-BA5E-C8762F92FBF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4700" y="352425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47034" y="833119"/>
            <a:ext cx="5783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Εφαρµογή </a:t>
            </a:r>
            <a:r>
              <a:rPr sz="4400" dirty="0"/>
              <a:t>2</a:t>
            </a:r>
            <a:r>
              <a:rPr sz="4400" spc="-30" dirty="0"/>
              <a:t> </a:t>
            </a:r>
            <a:r>
              <a:rPr sz="4400" spc="-5" dirty="0"/>
              <a:t>(</a:t>
            </a:r>
            <a:r>
              <a:rPr sz="4400" i="1" spc="-5" dirty="0">
                <a:latin typeface="Arial"/>
                <a:cs typeface="Arial"/>
              </a:rPr>
              <a:t>συνέχεια</a:t>
            </a:r>
            <a:r>
              <a:rPr sz="4400" spc="-5" dirty="0"/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8655" y="3046475"/>
            <a:ext cx="7802880" cy="1576070"/>
          </a:xfrm>
          <a:prstGeom prst="rect">
            <a:avLst/>
          </a:prstGeom>
          <a:solidFill>
            <a:srgbClr val="FFFFFF"/>
          </a:solidFill>
          <a:ln w="28574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3040"/>
              </a:lnSpc>
            </a:pPr>
            <a:r>
              <a:rPr sz="2400" i="1" spc="-60" dirty="0">
                <a:latin typeface="Times New Roman"/>
                <a:cs typeface="Times New Roman"/>
              </a:rPr>
              <a:t>Y</a:t>
            </a:r>
            <a:r>
              <a:rPr sz="2100" i="1" spc="-89" baseline="-23809" dirty="0">
                <a:latin typeface="Times New Roman"/>
                <a:cs typeface="Times New Roman"/>
              </a:rPr>
              <a:t>ij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550" i="1" spc="-80" dirty="0">
                <a:latin typeface="Symbol"/>
                <a:cs typeface="Symbol"/>
              </a:rPr>
              <a:t></a:t>
            </a:r>
            <a:r>
              <a:rPr sz="2550" i="1" spc="-8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ymbol"/>
                <a:cs typeface="Symbol"/>
              </a:rPr>
              <a:t>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100" i="1" baseline="-23809" dirty="0">
                <a:latin typeface="Times New Roman"/>
                <a:cs typeface="Times New Roman"/>
              </a:rPr>
              <a:t>i </a:t>
            </a:r>
            <a:r>
              <a:rPr sz="2400" spc="5" dirty="0">
                <a:latin typeface="Symbol"/>
                <a:cs typeface="Symbol"/>
              </a:rPr>
              <a:t></a:t>
            </a:r>
            <a:r>
              <a:rPr sz="2400" spc="-434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Times New Roman"/>
                <a:cs typeface="Times New Roman"/>
              </a:rPr>
              <a:t>e</a:t>
            </a:r>
            <a:r>
              <a:rPr sz="2100" i="1" spc="-44" baseline="-23809" dirty="0">
                <a:latin typeface="Times New Roman"/>
                <a:cs typeface="Times New Roman"/>
              </a:rPr>
              <a:t>ij</a:t>
            </a:r>
            <a:endParaRPr sz="2100" baseline="-23809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3335">
              <a:lnSpc>
                <a:spcPts val="2830"/>
              </a:lnSpc>
            </a:pP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: αναφέρεται στην </a:t>
            </a:r>
            <a:r>
              <a:rPr sz="2400" spc="5" dirty="0">
                <a:latin typeface="Times New Roman"/>
                <a:cs typeface="Times New Roman"/>
              </a:rPr>
              <a:t>κύρια </a:t>
            </a:r>
            <a:r>
              <a:rPr sz="2400" dirty="0">
                <a:latin typeface="Times New Roman"/>
                <a:cs typeface="Times New Roman"/>
              </a:rPr>
              <a:t>επίδραση </a:t>
            </a:r>
            <a:r>
              <a:rPr sz="2400" spc="5" dirty="0">
                <a:latin typeface="Times New Roman"/>
                <a:cs typeface="Times New Roman"/>
              </a:rPr>
              <a:t>της </a:t>
            </a:r>
            <a:r>
              <a:rPr sz="2400" spc="-5" dirty="0">
                <a:latin typeface="Times New Roman"/>
                <a:cs typeface="Times New Roman"/>
              </a:rPr>
              <a:t>επέµβασης 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=1,…,</a:t>
            </a:r>
            <a:r>
              <a:rPr sz="2400" i="1" dirty="0">
                <a:latin typeface="Times New Roman"/>
                <a:cs typeface="Times New Roman"/>
              </a:rPr>
              <a:t>π</a:t>
            </a:r>
            <a:r>
              <a:rPr sz="2400" dirty="0">
                <a:latin typeface="Times New Roman"/>
                <a:cs typeface="Times New Roman"/>
              </a:rPr>
              <a:t>)</a:t>
            </a:r>
          </a:p>
          <a:p>
            <a:pPr marL="13335">
              <a:lnSpc>
                <a:spcPts val="2830"/>
              </a:lnSpc>
            </a:pPr>
            <a:r>
              <a:rPr sz="2400" i="1" dirty="0">
                <a:latin typeface="Times New Roman"/>
                <a:cs typeface="Times New Roman"/>
              </a:rPr>
              <a:t>j</a:t>
            </a:r>
            <a:r>
              <a:rPr sz="2400" dirty="0">
                <a:latin typeface="Times New Roman"/>
                <a:cs typeface="Times New Roman"/>
              </a:rPr>
              <a:t>: αναφέρεται στην </a:t>
            </a:r>
            <a:r>
              <a:rPr sz="2400" spc="-5" dirty="0">
                <a:latin typeface="Times New Roman"/>
                <a:cs typeface="Times New Roman"/>
              </a:rPr>
              <a:t>µέτρηση </a:t>
            </a:r>
            <a:r>
              <a:rPr sz="2400" spc="10" dirty="0">
                <a:latin typeface="Times New Roman"/>
                <a:cs typeface="Times New Roman"/>
              </a:rPr>
              <a:t>ή </a:t>
            </a:r>
            <a:r>
              <a:rPr sz="2400" spc="5" dirty="0">
                <a:latin typeface="Times New Roman"/>
                <a:cs typeface="Times New Roman"/>
              </a:rPr>
              <a:t>παρατήρηση </a:t>
            </a:r>
            <a:r>
              <a:rPr sz="2400" i="1" spc="5" dirty="0">
                <a:latin typeface="Times New Roman"/>
                <a:cs typeface="Times New Roman"/>
              </a:rPr>
              <a:t>j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(</a:t>
            </a:r>
            <a:r>
              <a:rPr sz="2400" i="1" spc="5" dirty="0">
                <a:latin typeface="Times New Roman"/>
                <a:cs typeface="Times New Roman"/>
              </a:rPr>
              <a:t>j</a:t>
            </a:r>
            <a:r>
              <a:rPr sz="2400" spc="5" dirty="0">
                <a:latin typeface="Times New Roman"/>
                <a:cs typeface="Times New Roman"/>
              </a:rPr>
              <a:t>=1,…,</a:t>
            </a:r>
            <a:r>
              <a:rPr sz="2400" i="1" spc="5" dirty="0">
                <a:latin typeface="Times New Roman"/>
                <a:cs typeface="Times New Roman"/>
              </a:rPr>
              <a:t>n</a:t>
            </a:r>
            <a:r>
              <a:rPr sz="2400" spc="5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0" y="2049779"/>
            <a:ext cx="4032885" cy="850900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226185" marR="810895" indent="-407034">
              <a:lnSpc>
                <a:spcPts val="2870"/>
              </a:lnSpc>
              <a:spcBef>
                <a:spcPts val="50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Γενικό</a:t>
            </a:r>
            <a:r>
              <a:rPr sz="24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15" dirty="0">
                <a:solidFill>
                  <a:srgbClr val="FFFF00"/>
                </a:solidFill>
                <a:latin typeface="Arial"/>
                <a:cs typeface="Arial"/>
              </a:rPr>
              <a:t>Γραµµικό 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Υπόδειγµα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47034" y="833119"/>
            <a:ext cx="5783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Εφαρµογή </a:t>
            </a:r>
            <a:r>
              <a:rPr sz="4400" dirty="0"/>
              <a:t>2</a:t>
            </a:r>
            <a:r>
              <a:rPr sz="4400" spc="-30" dirty="0"/>
              <a:t> </a:t>
            </a:r>
            <a:r>
              <a:rPr sz="4400" spc="-5" dirty="0"/>
              <a:t>(</a:t>
            </a:r>
            <a:r>
              <a:rPr sz="4400" i="1" spc="-5" dirty="0">
                <a:latin typeface="Arial"/>
                <a:cs typeface="Arial"/>
              </a:rPr>
              <a:t>συνέχεια</a:t>
            </a:r>
            <a:r>
              <a:rPr sz="4400" spc="-5" dirty="0"/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55063" y="2612135"/>
            <a:ext cx="5356860" cy="782320"/>
          </a:xfrm>
          <a:custGeom>
            <a:avLst/>
            <a:gdLst/>
            <a:ahLst/>
            <a:cxnLst/>
            <a:rect l="l" t="t" r="r" b="b"/>
            <a:pathLst>
              <a:path w="5356859" h="782320">
                <a:moveTo>
                  <a:pt x="5356859" y="781811"/>
                </a:moveTo>
                <a:lnTo>
                  <a:pt x="5356859" y="0"/>
                </a:lnTo>
                <a:lnTo>
                  <a:pt x="0" y="0"/>
                </a:lnTo>
                <a:lnTo>
                  <a:pt x="0" y="781811"/>
                </a:lnTo>
                <a:lnTo>
                  <a:pt x="5356859" y="781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12717" y="2642483"/>
            <a:ext cx="46545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55"/>
              </a:lnSpc>
            </a:pPr>
            <a:r>
              <a:rPr sz="5100" i="1" spc="-170" dirty="0">
                <a:latin typeface="Times New Roman"/>
                <a:cs typeface="Times New Roman"/>
              </a:rPr>
              <a:t>n</a:t>
            </a:r>
            <a:r>
              <a:rPr sz="5100" spc="-5" dirty="0">
                <a:latin typeface="Times New Roman"/>
                <a:cs typeface="Times New Roman"/>
              </a:rPr>
              <a:t>.</a:t>
            </a:r>
            <a:endParaRPr sz="5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6983" y="2568603"/>
            <a:ext cx="5019040" cy="7924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  <a:tabLst>
                <a:tab pos="2189480" algn="l"/>
              </a:tabLst>
            </a:pPr>
            <a:r>
              <a:rPr sz="5100" i="1" spc="-10" dirty="0">
                <a:latin typeface="Times New Roman"/>
                <a:cs typeface="Times New Roman"/>
              </a:rPr>
              <a:t>SST</a:t>
            </a:r>
            <a:r>
              <a:rPr sz="5100" i="1" spc="500" dirty="0">
                <a:latin typeface="Times New Roman"/>
                <a:cs typeface="Times New Roman"/>
              </a:rPr>
              <a:t> </a:t>
            </a:r>
            <a:r>
              <a:rPr sz="5100" spc="-10" dirty="0">
                <a:latin typeface="Symbol"/>
                <a:cs typeface="Symbol"/>
              </a:rPr>
              <a:t></a:t>
            </a:r>
            <a:r>
              <a:rPr sz="5100" spc="-10" dirty="0">
                <a:latin typeface="Times New Roman"/>
                <a:cs typeface="Times New Roman"/>
              </a:rPr>
              <a:t>	</a:t>
            </a:r>
            <a:r>
              <a:rPr sz="5100" i="1" spc="-10" dirty="0">
                <a:latin typeface="Times New Roman"/>
                <a:cs typeface="Times New Roman"/>
              </a:rPr>
              <a:t>SSB </a:t>
            </a:r>
            <a:r>
              <a:rPr sz="5100" spc="-10" dirty="0">
                <a:latin typeface="Symbol"/>
                <a:cs typeface="Symbol"/>
              </a:rPr>
              <a:t></a:t>
            </a:r>
            <a:r>
              <a:rPr sz="5100" spc="-660" dirty="0">
                <a:latin typeface="Times New Roman"/>
                <a:cs typeface="Times New Roman"/>
              </a:rPr>
              <a:t> </a:t>
            </a:r>
            <a:r>
              <a:rPr sz="5100" i="1" spc="-15" dirty="0">
                <a:latin typeface="Times New Roman"/>
                <a:cs typeface="Times New Roman"/>
              </a:rPr>
              <a:t>SSW</a:t>
            </a:r>
            <a:endParaRPr sz="5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55063" y="2612135"/>
            <a:ext cx="5356860" cy="782320"/>
          </a:xfrm>
          <a:custGeom>
            <a:avLst/>
            <a:gdLst/>
            <a:ahLst/>
            <a:cxnLst/>
            <a:rect l="l" t="t" r="r" b="b"/>
            <a:pathLst>
              <a:path w="5356859" h="782320">
                <a:moveTo>
                  <a:pt x="0" y="0"/>
                </a:moveTo>
                <a:lnTo>
                  <a:pt x="0" y="781811"/>
                </a:lnTo>
                <a:lnTo>
                  <a:pt x="5356859" y="781811"/>
                </a:lnTo>
                <a:lnTo>
                  <a:pt x="5356859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11723" y="3994403"/>
            <a:ext cx="3168650" cy="1035050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79070" marR="168275" algn="ctr">
              <a:lnSpc>
                <a:spcPct val="100000"/>
              </a:lnSpc>
              <a:spcBef>
                <a:spcPts val="409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Άθροισµα</a:t>
            </a:r>
            <a:r>
              <a:rPr sz="20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Τετραγώνων 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Μέσα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Sum of </a:t>
            </a:r>
            <a:r>
              <a:rPr sz="2000" b="1" i="1" spc="-5" dirty="0">
                <a:solidFill>
                  <a:srgbClr val="FFFF00"/>
                </a:solidFill>
                <a:latin typeface="Arial"/>
                <a:cs typeface="Arial"/>
              </a:rPr>
              <a:t>Squares  Within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8779" y="3994403"/>
            <a:ext cx="3167380" cy="1035050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07950" marR="103505" indent="4445" algn="ctr">
              <a:lnSpc>
                <a:spcPct val="100000"/>
              </a:lnSpc>
              <a:spcBef>
                <a:spcPts val="409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Άθροισµα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Τετραγώνων  Μεταξύ (</a:t>
            </a:r>
            <a:r>
              <a:rPr sz="2000" b="1" i="1" spc="-5" dirty="0">
                <a:solidFill>
                  <a:srgbClr val="FFFF00"/>
                </a:solidFill>
                <a:latin typeface="Arial"/>
                <a:cs typeface="Arial"/>
              </a:rPr>
              <a:t>Sum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000" b="1" i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FF00"/>
                </a:solidFill>
                <a:latin typeface="Arial"/>
                <a:cs typeface="Arial"/>
              </a:rPr>
              <a:t>Squares  Between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55063" y="2612135"/>
            <a:ext cx="5356860" cy="1394460"/>
            <a:chOff x="1655063" y="2612135"/>
            <a:chExt cx="5356860" cy="1394460"/>
          </a:xfrm>
        </p:grpSpPr>
        <p:sp>
          <p:nvSpPr>
            <p:cNvPr id="14" name="object 14"/>
            <p:cNvSpPr/>
            <p:nvPr/>
          </p:nvSpPr>
          <p:spPr>
            <a:xfrm>
              <a:off x="3454908" y="3273552"/>
              <a:ext cx="3126105" cy="733425"/>
            </a:xfrm>
            <a:custGeom>
              <a:avLst/>
              <a:gdLst/>
              <a:ahLst/>
              <a:cxnLst/>
              <a:rect l="l" t="t" r="r" b="b"/>
              <a:pathLst>
                <a:path w="3126104" h="733425">
                  <a:moveTo>
                    <a:pt x="661416" y="73152"/>
                  </a:moveTo>
                  <a:lnTo>
                    <a:pt x="539496" y="112776"/>
                  </a:lnTo>
                  <a:lnTo>
                    <a:pt x="566928" y="140208"/>
                  </a:lnTo>
                  <a:lnTo>
                    <a:pt x="0" y="707136"/>
                  </a:lnTo>
                  <a:lnTo>
                    <a:pt x="27432" y="733044"/>
                  </a:lnTo>
                  <a:lnTo>
                    <a:pt x="593598" y="166878"/>
                  </a:lnTo>
                  <a:lnTo>
                    <a:pt x="606552" y="179832"/>
                  </a:lnTo>
                  <a:lnTo>
                    <a:pt x="620268" y="193548"/>
                  </a:lnTo>
                  <a:lnTo>
                    <a:pt x="661416" y="73152"/>
                  </a:lnTo>
                  <a:close/>
                </a:path>
                <a:path w="3126104" h="733425">
                  <a:moveTo>
                    <a:pt x="3125724" y="710184"/>
                  </a:moveTo>
                  <a:lnTo>
                    <a:pt x="2752648" y="87401"/>
                  </a:lnTo>
                  <a:lnTo>
                    <a:pt x="2784348" y="68580"/>
                  </a:lnTo>
                  <a:lnTo>
                    <a:pt x="2677668" y="0"/>
                  </a:lnTo>
                  <a:lnTo>
                    <a:pt x="2686812" y="126492"/>
                  </a:lnTo>
                  <a:lnTo>
                    <a:pt x="2709672" y="112928"/>
                  </a:lnTo>
                  <a:lnTo>
                    <a:pt x="2719159" y="107289"/>
                  </a:lnTo>
                  <a:lnTo>
                    <a:pt x="3092196" y="729996"/>
                  </a:lnTo>
                  <a:lnTo>
                    <a:pt x="3125724" y="7101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68623" y="2770631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0" y="0"/>
                  </a:moveTo>
                  <a:lnTo>
                    <a:pt x="0" y="502919"/>
                  </a:lnTo>
                  <a:lnTo>
                    <a:pt x="502919" y="502919"/>
                  </a:lnTo>
                  <a:lnTo>
                    <a:pt x="502919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55063" y="2612135"/>
              <a:ext cx="5356860" cy="782320"/>
            </a:xfrm>
            <a:custGeom>
              <a:avLst/>
              <a:gdLst/>
              <a:ahLst/>
              <a:cxnLst/>
              <a:rect l="l" t="t" r="r" b="b"/>
              <a:pathLst>
                <a:path w="5356859" h="782320">
                  <a:moveTo>
                    <a:pt x="5356859" y="781811"/>
                  </a:moveTo>
                  <a:lnTo>
                    <a:pt x="5356859" y="0"/>
                  </a:lnTo>
                  <a:lnTo>
                    <a:pt x="0" y="0"/>
                  </a:lnTo>
                  <a:lnTo>
                    <a:pt x="0" y="781811"/>
                  </a:lnTo>
                  <a:lnTo>
                    <a:pt x="5356859" y="7818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83663" y="5865876"/>
            <a:ext cx="3025140" cy="730250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080135" marR="381000" indent="-693420">
              <a:lnSpc>
                <a:spcPct val="100000"/>
              </a:lnSpc>
              <a:spcBef>
                <a:spcPts val="409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Πα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ρ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λ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λ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ι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ό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η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α 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Μεταξύ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56503" y="5722619"/>
            <a:ext cx="3023870" cy="1187450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85445" marR="381000" algn="ctr">
              <a:lnSpc>
                <a:spcPct val="100000"/>
              </a:lnSpc>
              <a:spcBef>
                <a:spcPts val="42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Πα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ρ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λ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λ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ι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ό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η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α 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Μέσα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ή Πειραµατικό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Σφάλµα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02673" y="5213413"/>
            <a:ext cx="442595" cy="514350"/>
            <a:chOff x="3102673" y="5213413"/>
            <a:chExt cx="442595" cy="514350"/>
          </a:xfrm>
        </p:grpSpPr>
        <p:sp>
          <p:nvSpPr>
            <p:cNvPr id="20" name="object 20"/>
            <p:cNvSpPr/>
            <p:nvPr/>
          </p:nvSpPr>
          <p:spPr>
            <a:xfrm>
              <a:off x="3107435" y="5218176"/>
              <a:ext cx="433070" cy="504825"/>
            </a:xfrm>
            <a:custGeom>
              <a:avLst/>
              <a:gdLst/>
              <a:ahLst/>
              <a:cxnLst/>
              <a:rect l="l" t="t" r="r" b="b"/>
              <a:pathLst>
                <a:path w="433070" h="504825">
                  <a:moveTo>
                    <a:pt x="432815" y="403859"/>
                  </a:moveTo>
                  <a:lnTo>
                    <a:pt x="324611" y="403859"/>
                  </a:lnTo>
                  <a:lnTo>
                    <a:pt x="324611" y="100583"/>
                  </a:lnTo>
                  <a:lnTo>
                    <a:pt x="432815" y="100583"/>
                  </a:lnTo>
                  <a:lnTo>
                    <a:pt x="216407" y="0"/>
                  </a:lnTo>
                  <a:lnTo>
                    <a:pt x="0" y="100583"/>
                  </a:lnTo>
                  <a:lnTo>
                    <a:pt x="108203" y="100583"/>
                  </a:lnTo>
                  <a:lnTo>
                    <a:pt x="108203" y="403859"/>
                  </a:lnTo>
                  <a:lnTo>
                    <a:pt x="0" y="403859"/>
                  </a:lnTo>
                  <a:lnTo>
                    <a:pt x="216407" y="504443"/>
                  </a:lnTo>
                  <a:lnTo>
                    <a:pt x="432815" y="40385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07435" y="5218176"/>
              <a:ext cx="433070" cy="504825"/>
            </a:xfrm>
            <a:custGeom>
              <a:avLst/>
              <a:gdLst/>
              <a:ahLst/>
              <a:cxnLst/>
              <a:rect l="l" t="t" r="r" b="b"/>
              <a:pathLst>
                <a:path w="433070" h="504825">
                  <a:moveTo>
                    <a:pt x="216407" y="0"/>
                  </a:moveTo>
                  <a:lnTo>
                    <a:pt x="432815" y="100583"/>
                  </a:lnTo>
                  <a:lnTo>
                    <a:pt x="324611" y="100583"/>
                  </a:lnTo>
                  <a:lnTo>
                    <a:pt x="324611" y="403859"/>
                  </a:lnTo>
                  <a:lnTo>
                    <a:pt x="432815" y="403859"/>
                  </a:lnTo>
                  <a:lnTo>
                    <a:pt x="216407" y="504443"/>
                  </a:lnTo>
                  <a:lnTo>
                    <a:pt x="0" y="403859"/>
                  </a:lnTo>
                  <a:lnTo>
                    <a:pt x="108203" y="403859"/>
                  </a:lnTo>
                  <a:lnTo>
                    <a:pt x="108203" y="100583"/>
                  </a:lnTo>
                  <a:lnTo>
                    <a:pt x="0" y="100583"/>
                  </a:lnTo>
                  <a:lnTo>
                    <a:pt x="216407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848665" y="5068633"/>
            <a:ext cx="441325" cy="514350"/>
            <a:chOff x="6848665" y="5068633"/>
            <a:chExt cx="441325" cy="514350"/>
          </a:xfrm>
        </p:grpSpPr>
        <p:sp>
          <p:nvSpPr>
            <p:cNvPr id="23" name="object 23"/>
            <p:cNvSpPr/>
            <p:nvPr/>
          </p:nvSpPr>
          <p:spPr>
            <a:xfrm>
              <a:off x="6853428" y="5073395"/>
              <a:ext cx="431800" cy="504825"/>
            </a:xfrm>
            <a:custGeom>
              <a:avLst/>
              <a:gdLst/>
              <a:ahLst/>
              <a:cxnLst/>
              <a:rect l="l" t="t" r="r" b="b"/>
              <a:pathLst>
                <a:path w="431800" h="504825">
                  <a:moveTo>
                    <a:pt x="431291" y="403859"/>
                  </a:moveTo>
                  <a:lnTo>
                    <a:pt x="323087" y="403859"/>
                  </a:lnTo>
                  <a:lnTo>
                    <a:pt x="323087" y="100583"/>
                  </a:lnTo>
                  <a:lnTo>
                    <a:pt x="431291" y="100583"/>
                  </a:lnTo>
                  <a:lnTo>
                    <a:pt x="214883" y="0"/>
                  </a:lnTo>
                  <a:lnTo>
                    <a:pt x="0" y="100583"/>
                  </a:lnTo>
                  <a:lnTo>
                    <a:pt x="108203" y="100583"/>
                  </a:lnTo>
                  <a:lnTo>
                    <a:pt x="108203" y="403859"/>
                  </a:lnTo>
                  <a:lnTo>
                    <a:pt x="0" y="403859"/>
                  </a:lnTo>
                  <a:lnTo>
                    <a:pt x="214883" y="504443"/>
                  </a:lnTo>
                  <a:lnTo>
                    <a:pt x="431291" y="40385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53428" y="5073395"/>
              <a:ext cx="431800" cy="504825"/>
            </a:xfrm>
            <a:custGeom>
              <a:avLst/>
              <a:gdLst/>
              <a:ahLst/>
              <a:cxnLst/>
              <a:rect l="l" t="t" r="r" b="b"/>
              <a:pathLst>
                <a:path w="431800" h="504825">
                  <a:moveTo>
                    <a:pt x="214883" y="0"/>
                  </a:moveTo>
                  <a:lnTo>
                    <a:pt x="431291" y="100583"/>
                  </a:lnTo>
                  <a:lnTo>
                    <a:pt x="323087" y="100583"/>
                  </a:lnTo>
                  <a:lnTo>
                    <a:pt x="323087" y="403859"/>
                  </a:lnTo>
                  <a:lnTo>
                    <a:pt x="431291" y="403859"/>
                  </a:lnTo>
                  <a:lnTo>
                    <a:pt x="214883" y="504443"/>
                  </a:lnTo>
                  <a:lnTo>
                    <a:pt x="0" y="403859"/>
                  </a:lnTo>
                  <a:lnTo>
                    <a:pt x="108203" y="403859"/>
                  </a:lnTo>
                  <a:lnTo>
                    <a:pt x="108203" y="100583"/>
                  </a:lnTo>
                  <a:lnTo>
                    <a:pt x="0" y="100583"/>
                  </a:lnTo>
                  <a:lnTo>
                    <a:pt x="214883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512717" y="2642483"/>
            <a:ext cx="46545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55"/>
              </a:lnSpc>
            </a:pPr>
            <a:r>
              <a:rPr sz="5100" i="1" spc="-170" dirty="0">
                <a:latin typeface="Times New Roman"/>
                <a:cs typeface="Times New Roman"/>
              </a:rPr>
              <a:t>n</a:t>
            </a:r>
            <a:r>
              <a:rPr sz="5100" spc="-5" dirty="0">
                <a:latin typeface="Times New Roman"/>
                <a:cs typeface="Times New Roman"/>
              </a:rPr>
              <a:t>.</a:t>
            </a:r>
            <a:endParaRPr sz="5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04035" y="1885098"/>
            <a:ext cx="5504815" cy="147574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Μπορεί να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δειχθεί:</a:t>
            </a:r>
            <a:endParaRPr sz="2800" dirty="0">
              <a:latin typeface="Arial"/>
              <a:cs typeface="Arial"/>
            </a:endParaRPr>
          </a:p>
          <a:p>
            <a:pPr marL="472440">
              <a:lnSpc>
                <a:spcPct val="100000"/>
              </a:lnSpc>
              <a:spcBef>
                <a:spcPts val="1255"/>
              </a:spcBef>
              <a:tabLst>
                <a:tab pos="2662555" algn="l"/>
              </a:tabLst>
            </a:pPr>
            <a:r>
              <a:rPr sz="5100" i="1" spc="-10" dirty="0">
                <a:latin typeface="Times New Roman"/>
                <a:cs typeface="Times New Roman"/>
              </a:rPr>
              <a:t>SST</a:t>
            </a:r>
            <a:r>
              <a:rPr sz="5100" i="1" spc="500" dirty="0">
                <a:latin typeface="Times New Roman"/>
                <a:cs typeface="Times New Roman"/>
              </a:rPr>
              <a:t> </a:t>
            </a:r>
            <a:r>
              <a:rPr sz="5100" spc="-10" dirty="0">
                <a:latin typeface="Symbol"/>
                <a:cs typeface="Symbol"/>
              </a:rPr>
              <a:t></a:t>
            </a:r>
            <a:r>
              <a:rPr sz="5100" spc="-10" dirty="0">
                <a:latin typeface="Times New Roman"/>
                <a:cs typeface="Times New Roman"/>
              </a:rPr>
              <a:t>	</a:t>
            </a:r>
            <a:r>
              <a:rPr sz="5100" i="1" spc="-10" dirty="0">
                <a:latin typeface="Times New Roman"/>
                <a:cs typeface="Times New Roman"/>
              </a:rPr>
              <a:t>SSB </a:t>
            </a:r>
            <a:r>
              <a:rPr sz="5100" spc="-10" dirty="0">
                <a:latin typeface="Symbol"/>
                <a:cs typeface="Symbol"/>
              </a:rPr>
              <a:t></a:t>
            </a:r>
            <a:r>
              <a:rPr sz="5100" spc="-655" dirty="0">
                <a:latin typeface="Times New Roman"/>
                <a:cs typeface="Times New Roman"/>
              </a:rPr>
              <a:t> </a:t>
            </a:r>
            <a:r>
              <a:rPr sz="5100" i="1" spc="-15" dirty="0">
                <a:latin typeface="Times New Roman"/>
                <a:cs typeface="Times New Roman"/>
              </a:rPr>
              <a:t>SSW</a:t>
            </a:r>
            <a:endParaRPr sz="51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55063" y="2612135"/>
            <a:ext cx="5356860" cy="782320"/>
          </a:xfrm>
          <a:custGeom>
            <a:avLst/>
            <a:gdLst/>
            <a:ahLst/>
            <a:cxnLst/>
            <a:rect l="l" t="t" r="r" b="b"/>
            <a:pathLst>
              <a:path w="5356859" h="782320">
                <a:moveTo>
                  <a:pt x="0" y="0"/>
                </a:moveTo>
                <a:lnTo>
                  <a:pt x="0" y="781811"/>
                </a:lnTo>
                <a:lnTo>
                  <a:pt x="5356859" y="781811"/>
                </a:lnTo>
                <a:lnTo>
                  <a:pt x="5356859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3463861" y="2765869"/>
            <a:ext cx="512445" cy="512445"/>
            <a:chOff x="3463861" y="2765869"/>
            <a:chExt cx="512445" cy="512445"/>
          </a:xfrm>
        </p:grpSpPr>
        <p:sp>
          <p:nvSpPr>
            <p:cNvPr id="29" name="object 29"/>
            <p:cNvSpPr/>
            <p:nvPr/>
          </p:nvSpPr>
          <p:spPr>
            <a:xfrm>
              <a:off x="3468623" y="2770631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502919" y="502919"/>
                  </a:moveTo>
                  <a:lnTo>
                    <a:pt x="502919" y="0"/>
                  </a:lnTo>
                  <a:lnTo>
                    <a:pt x="0" y="0"/>
                  </a:lnTo>
                  <a:lnTo>
                    <a:pt x="0" y="502919"/>
                  </a:lnTo>
                  <a:lnTo>
                    <a:pt x="502919" y="5029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68623" y="2770631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0" y="0"/>
                  </a:moveTo>
                  <a:lnTo>
                    <a:pt x="0" y="502919"/>
                  </a:lnTo>
                  <a:lnTo>
                    <a:pt x="502919" y="502919"/>
                  </a:lnTo>
                  <a:lnTo>
                    <a:pt x="502919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67624" y="5621464"/>
            <a:ext cx="7543800" cy="705485"/>
            <a:chOff x="1567624" y="5621464"/>
            <a:chExt cx="7543800" cy="705485"/>
          </a:xfrm>
        </p:grpSpPr>
        <p:sp>
          <p:nvSpPr>
            <p:cNvPr id="7" name="object 7"/>
            <p:cNvSpPr/>
            <p:nvPr/>
          </p:nvSpPr>
          <p:spPr>
            <a:xfrm>
              <a:off x="1581911" y="5635751"/>
              <a:ext cx="7515225" cy="676910"/>
            </a:xfrm>
            <a:custGeom>
              <a:avLst/>
              <a:gdLst/>
              <a:ahLst/>
              <a:cxnLst/>
              <a:rect l="l" t="t" r="r" b="b"/>
              <a:pathLst>
                <a:path w="7515225" h="676910">
                  <a:moveTo>
                    <a:pt x="7514843" y="676655"/>
                  </a:moveTo>
                  <a:lnTo>
                    <a:pt x="7514843" y="0"/>
                  </a:lnTo>
                  <a:lnTo>
                    <a:pt x="0" y="0"/>
                  </a:lnTo>
                  <a:lnTo>
                    <a:pt x="0" y="676655"/>
                  </a:lnTo>
                  <a:lnTo>
                    <a:pt x="7514843" y="676655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1911" y="5635751"/>
              <a:ext cx="7515225" cy="676910"/>
            </a:xfrm>
            <a:custGeom>
              <a:avLst/>
              <a:gdLst/>
              <a:ahLst/>
              <a:cxnLst/>
              <a:rect l="l" t="t" r="r" b="b"/>
              <a:pathLst>
                <a:path w="7515225" h="676910">
                  <a:moveTo>
                    <a:pt x="0" y="0"/>
                  </a:moveTo>
                  <a:lnTo>
                    <a:pt x="0" y="676655"/>
                  </a:lnTo>
                  <a:lnTo>
                    <a:pt x="7514843" y="676655"/>
                  </a:lnTo>
                  <a:lnTo>
                    <a:pt x="7514843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03147" y="2225039"/>
            <a:ext cx="8999220" cy="3274060"/>
            <a:chOff x="803147" y="2225039"/>
            <a:chExt cx="8999220" cy="3274060"/>
          </a:xfrm>
        </p:grpSpPr>
        <p:sp>
          <p:nvSpPr>
            <p:cNvPr id="10" name="object 10"/>
            <p:cNvSpPr/>
            <p:nvPr/>
          </p:nvSpPr>
          <p:spPr>
            <a:xfrm>
              <a:off x="803147" y="2225039"/>
              <a:ext cx="8999220" cy="3274060"/>
            </a:xfrm>
            <a:custGeom>
              <a:avLst/>
              <a:gdLst/>
              <a:ahLst/>
              <a:cxnLst/>
              <a:rect l="l" t="t" r="r" b="b"/>
              <a:pathLst>
                <a:path w="8999220" h="3274060">
                  <a:moveTo>
                    <a:pt x="8999219" y="3273551"/>
                  </a:moveTo>
                  <a:lnTo>
                    <a:pt x="8999219" y="0"/>
                  </a:lnTo>
                  <a:lnTo>
                    <a:pt x="0" y="0"/>
                  </a:lnTo>
                  <a:lnTo>
                    <a:pt x="0" y="3273551"/>
                  </a:lnTo>
                  <a:lnTo>
                    <a:pt x="8999219" y="3273551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16648" y="3691127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5">
                  <a:moveTo>
                    <a:pt x="0" y="0"/>
                  </a:moveTo>
                  <a:lnTo>
                    <a:pt x="124979" y="0"/>
                  </a:lnTo>
                </a:path>
              </a:pathLst>
            </a:custGeom>
            <a:ln w="11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64828" y="4546084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920" y="0"/>
                  </a:lnTo>
                </a:path>
              </a:pathLst>
            </a:custGeom>
            <a:ln w="11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B3645353-A01F-4E97-A9D3-2047F778A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" y="276225"/>
            <a:ext cx="9601200" cy="70103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01504" y="833119"/>
            <a:ext cx="4674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ANOVA</a:t>
            </a:r>
            <a:r>
              <a:rPr sz="4400" spc="-60" dirty="0"/>
              <a:t> </a:t>
            </a:r>
            <a:r>
              <a:rPr sz="4400" spc="-5" dirty="0"/>
              <a:t>(</a:t>
            </a:r>
            <a:r>
              <a:rPr sz="4400" i="1" spc="-5" dirty="0">
                <a:latin typeface="Arial"/>
                <a:cs typeface="Arial"/>
              </a:rPr>
              <a:t>συνέχεια</a:t>
            </a:r>
            <a:r>
              <a:rPr sz="4400" spc="-5" dirty="0"/>
              <a:t>)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5963" y="1906523"/>
            <a:ext cx="8136890" cy="3131820"/>
            <a:chOff x="1235963" y="1906523"/>
            <a:chExt cx="8136890" cy="3131820"/>
          </a:xfrm>
        </p:grpSpPr>
        <p:sp>
          <p:nvSpPr>
            <p:cNvPr id="8" name="object 8"/>
            <p:cNvSpPr/>
            <p:nvPr/>
          </p:nvSpPr>
          <p:spPr>
            <a:xfrm>
              <a:off x="1235963" y="1906523"/>
              <a:ext cx="8136890" cy="3131820"/>
            </a:xfrm>
            <a:custGeom>
              <a:avLst/>
              <a:gdLst/>
              <a:ahLst/>
              <a:cxnLst/>
              <a:rect l="l" t="t" r="r" b="b"/>
              <a:pathLst>
                <a:path w="8136890" h="3131820">
                  <a:moveTo>
                    <a:pt x="8136635" y="3131819"/>
                  </a:moveTo>
                  <a:lnTo>
                    <a:pt x="8136635" y="0"/>
                  </a:lnTo>
                  <a:lnTo>
                    <a:pt x="0" y="0"/>
                  </a:lnTo>
                  <a:lnTo>
                    <a:pt x="0" y="3131819"/>
                  </a:lnTo>
                  <a:lnTo>
                    <a:pt x="8136635" y="3131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6735" y="2438399"/>
              <a:ext cx="146685" cy="469900"/>
            </a:xfrm>
            <a:custGeom>
              <a:avLst/>
              <a:gdLst/>
              <a:ahLst/>
              <a:cxnLst/>
              <a:rect l="l" t="t" r="r" b="b"/>
              <a:pathLst>
                <a:path w="146684" h="469900">
                  <a:moveTo>
                    <a:pt x="0" y="0"/>
                  </a:moveTo>
                  <a:lnTo>
                    <a:pt x="146303" y="0"/>
                  </a:lnTo>
                </a:path>
                <a:path w="146684" h="469900">
                  <a:moveTo>
                    <a:pt x="0" y="469391"/>
                  </a:moveTo>
                  <a:lnTo>
                    <a:pt x="146303" y="469391"/>
                  </a:lnTo>
                </a:path>
              </a:pathLst>
            </a:custGeom>
            <a:ln w="142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23769" y="1720229"/>
            <a:ext cx="8125459" cy="3265804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90"/>
              </a:spcBef>
              <a:tabLst>
                <a:tab pos="6414135" algn="l"/>
              </a:tabLst>
            </a:pPr>
            <a:r>
              <a:rPr sz="2250" i="1" spc="-50" dirty="0">
                <a:latin typeface="Times New Roman"/>
                <a:cs typeface="Times New Roman"/>
              </a:rPr>
              <a:t>Y</a:t>
            </a:r>
            <a:r>
              <a:rPr sz="1950" i="1" spc="-75" baseline="-25641" dirty="0">
                <a:latin typeface="Times New Roman"/>
                <a:cs typeface="Times New Roman"/>
              </a:rPr>
              <a:t>ij </a:t>
            </a:r>
            <a:r>
              <a:rPr sz="1950" i="1" spc="67" baseline="-25641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:</a:t>
            </a:r>
            <a:r>
              <a:rPr sz="2250" spc="-155" dirty="0">
                <a:latin typeface="Times New Roman"/>
                <a:cs typeface="Times New Roman"/>
              </a:rPr>
              <a:t> </a:t>
            </a:r>
            <a:r>
              <a:rPr sz="2400" i="1" spc="-60" dirty="0">
                <a:latin typeface="Symbol"/>
                <a:cs typeface="Symbol"/>
              </a:rPr>
              <a:t></a:t>
            </a:r>
            <a:r>
              <a:rPr sz="2250" i="1" spc="-60" dirty="0">
                <a:latin typeface="Times New Roman"/>
                <a:cs typeface="Times New Roman"/>
              </a:rPr>
              <a:t>έ</a:t>
            </a:r>
            <a:r>
              <a:rPr sz="2400" i="1" spc="-60" dirty="0">
                <a:latin typeface="Symbol"/>
                <a:cs typeface="Symbol"/>
              </a:rPr>
              <a:t>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Symbol"/>
                <a:cs typeface="Symbol"/>
              </a:rPr>
              <a:t></a:t>
            </a:r>
            <a:r>
              <a:rPr sz="2250" spc="-310" dirty="0">
                <a:latin typeface="Times New Roman"/>
                <a:cs typeface="Times New Roman"/>
              </a:rPr>
              <a:t> </a:t>
            </a:r>
            <a:r>
              <a:rPr sz="2400" i="1" spc="-60" dirty="0">
                <a:latin typeface="Symbol"/>
                <a:cs typeface="Symbol"/>
              </a:rPr>
              <a:t></a:t>
            </a:r>
            <a:r>
              <a:rPr sz="2400" i="1" spc="-280" dirty="0">
                <a:latin typeface="Times New Roman"/>
                <a:cs typeface="Times New Roman"/>
              </a:rPr>
              <a:t> </a:t>
            </a:r>
            <a:r>
              <a:rPr sz="2250" i="1" spc="-35" dirty="0">
                <a:latin typeface="Times New Roman"/>
                <a:cs typeface="Times New Roman"/>
              </a:rPr>
              <a:t>ή</a:t>
            </a:r>
            <a:r>
              <a:rPr sz="2400" i="1" spc="-35" dirty="0">
                <a:latin typeface="Symbol"/>
                <a:cs typeface="Symbol"/>
              </a:rPr>
              <a:t></a:t>
            </a:r>
            <a:r>
              <a:rPr sz="2400" i="1" spc="-85" dirty="0">
                <a:latin typeface="Times New Roman"/>
                <a:cs typeface="Times New Roman"/>
              </a:rPr>
              <a:t> </a:t>
            </a:r>
            <a:r>
              <a:rPr sz="2400" i="1" spc="-50" dirty="0">
                <a:latin typeface="Symbol"/>
                <a:cs typeface="Symbol"/>
              </a:rPr>
              <a:t></a:t>
            </a:r>
            <a:r>
              <a:rPr sz="2400" i="1" spc="215" dirty="0">
                <a:latin typeface="Times New Roman"/>
                <a:cs typeface="Times New Roman"/>
              </a:rPr>
              <a:t> </a:t>
            </a:r>
            <a:r>
              <a:rPr sz="2250" i="1" spc="5" dirty="0">
                <a:latin typeface="Times New Roman"/>
                <a:cs typeface="Times New Roman"/>
              </a:rPr>
              <a:t>i</a:t>
            </a:r>
            <a:r>
              <a:rPr sz="2250" i="1" spc="-75" dirty="0">
                <a:latin typeface="Times New Roman"/>
                <a:cs typeface="Times New Roman"/>
              </a:rPr>
              <a:t> </a:t>
            </a:r>
            <a:r>
              <a:rPr sz="2400" i="1" spc="-65" dirty="0">
                <a:latin typeface="Symbol"/>
                <a:cs typeface="Symbol"/>
              </a:rPr>
              <a:t></a:t>
            </a:r>
            <a:r>
              <a:rPr sz="2400" i="1" spc="-290" dirty="0">
                <a:latin typeface="Times New Roman"/>
                <a:cs typeface="Times New Roman"/>
              </a:rPr>
              <a:t> </a:t>
            </a:r>
            <a:r>
              <a:rPr sz="2250" i="1" spc="-40" dirty="0">
                <a:latin typeface="Times New Roman"/>
                <a:cs typeface="Times New Roman"/>
              </a:rPr>
              <a:t>έ</a:t>
            </a:r>
            <a:r>
              <a:rPr sz="2400" i="1" spc="-40" dirty="0">
                <a:latin typeface="Symbol"/>
                <a:cs typeface="Symbol"/>
              </a:rPr>
              <a:t>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85" dirty="0">
                <a:latin typeface="Symbol"/>
                <a:cs typeface="Symbol"/>
              </a:rPr>
              <a:t></a:t>
            </a:r>
            <a:r>
              <a:rPr sz="2400" spc="-85" dirty="0">
                <a:latin typeface="Times New Roman"/>
                <a:cs typeface="Times New Roman"/>
              </a:rPr>
              <a:t>	</a:t>
            </a:r>
            <a:r>
              <a:rPr sz="2250" i="1" spc="5" dirty="0">
                <a:latin typeface="Times New Roman"/>
                <a:cs typeface="Times New Roman"/>
              </a:rPr>
              <a:t>j </a:t>
            </a:r>
            <a:r>
              <a:rPr sz="2400" i="1" spc="-45" dirty="0">
                <a:latin typeface="Symbol"/>
                <a:cs typeface="Symbol"/>
              </a:rPr>
              <a:t></a:t>
            </a:r>
            <a:r>
              <a:rPr sz="2400" i="1" spc="-400" dirty="0">
                <a:latin typeface="Times New Roman"/>
                <a:cs typeface="Times New Roman"/>
              </a:rPr>
              <a:t> </a:t>
            </a:r>
            <a:r>
              <a:rPr sz="2250" i="1" spc="-40" dirty="0">
                <a:latin typeface="Times New Roman"/>
                <a:cs typeface="Times New Roman"/>
              </a:rPr>
              <a:t>ά</a:t>
            </a:r>
            <a:r>
              <a:rPr sz="2400" i="1" spc="-40" dirty="0">
                <a:latin typeface="Symbol"/>
                <a:cs typeface="Symbol"/>
              </a:rPr>
              <a:t></a:t>
            </a:r>
            <a:endParaRPr sz="2400">
              <a:latin typeface="Symbol"/>
              <a:cs typeface="Symbol"/>
            </a:endParaRPr>
          </a:p>
          <a:p>
            <a:pPr marL="38100">
              <a:lnSpc>
                <a:spcPct val="100000"/>
              </a:lnSpc>
              <a:spcBef>
                <a:spcPts val="1090"/>
              </a:spcBef>
            </a:pPr>
            <a:r>
              <a:rPr sz="2250" i="1" spc="-65" dirty="0">
                <a:latin typeface="Times New Roman"/>
                <a:cs typeface="Times New Roman"/>
              </a:rPr>
              <a:t>Y</a:t>
            </a:r>
            <a:r>
              <a:rPr sz="1950" spc="-97" baseline="-25641" dirty="0">
                <a:latin typeface="Times New Roman"/>
                <a:cs typeface="Times New Roman"/>
              </a:rPr>
              <a:t>.. </a:t>
            </a:r>
            <a:r>
              <a:rPr sz="2250" spc="5" dirty="0">
                <a:latin typeface="Times New Roman"/>
                <a:cs typeface="Times New Roman"/>
              </a:rPr>
              <a:t>: </a:t>
            </a:r>
            <a:r>
              <a:rPr sz="2400" i="1" spc="-20" dirty="0">
                <a:latin typeface="Symbol"/>
                <a:cs typeface="Symbol"/>
              </a:rPr>
              <a:t></a:t>
            </a:r>
            <a:r>
              <a:rPr sz="2250" i="1" spc="-20" dirty="0">
                <a:latin typeface="Times New Roman"/>
                <a:cs typeface="Times New Roman"/>
              </a:rPr>
              <a:t>ό</a:t>
            </a:r>
            <a:r>
              <a:rPr sz="2400" i="1" spc="-20" dirty="0">
                <a:latin typeface="Symbol"/>
                <a:cs typeface="Symbol"/>
              </a:rPr>
              <a:t>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55" dirty="0">
                <a:latin typeface="Symbol"/>
                <a:cs typeface="Symbol"/>
              </a:rPr>
              <a:t></a:t>
            </a:r>
            <a:r>
              <a:rPr sz="2250" i="1" spc="-55" dirty="0">
                <a:latin typeface="Times New Roman"/>
                <a:cs typeface="Times New Roman"/>
              </a:rPr>
              <a:t>έ</a:t>
            </a:r>
            <a:r>
              <a:rPr sz="2400" i="1" spc="-55" dirty="0">
                <a:latin typeface="Symbol"/>
                <a:cs typeface="Symbol"/>
              </a:rPr>
              <a:t></a:t>
            </a:r>
            <a:r>
              <a:rPr sz="2400" i="1" spc="195" dirty="0">
                <a:latin typeface="Times New Roman"/>
                <a:cs typeface="Times New Roman"/>
              </a:rPr>
              <a:t> </a:t>
            </a:r>
            <a:r>
              <a:rPr sz="2250" i="1" spc="-15" dirty="0">
                <a:latin typeface="Times New Roman"/>
                <a:cs typeface="Times New Roman"/>
              </a:rPr>
              <a:t>ό</a:t>
            </a:r>
            <a:r>
              <a:rPr sz="2400" i="1" spc="-15" dirty="0">
                <a:latin typeface="Symbol"/>
                <a:cs typeface="Symbol"/>
              </a:rPr>
              <a:t></a:t>
            </a:r>
            <a:endParaRPr sz="2400">
              <a:latin typeface="Symbol"/>
              <a:cs typeface="Symbol"/>
            </a:endParaRPr>
          </a:p>
          <a:p>
            <a:pPr marL="38100">
              <a:lnSpc>
                <a:spcPct val="100000"/>
              </a:lnSpc>
              <a:spcBef>
                <a:spcPts val="815"/>
              </a:spcBef>
            </a:pPr>
            <a:r>
              <a:rPr sz="2250" i="1" spc="-30" dirty="0">
                <a:latin typeface="Times New Roman"/>
                <a:cs typeface="Times New Roman"/>
              </a:rPr>
              <a:t>Y</a:t>
            </a:r>
            <a:r>
              <a:rPr sz="1950" i="1" spc="-44" baseline="-25641" dirty="0">
                <a:latin typeface="Times New Roman"/>
                <a:cs typeface="Times New Roman"/>
              </a:rPr>
              <a:t>i</a:t>
            </a:r>
            <a:r>
              <a:rPr sz="1950" spc="-44" baseline="-25641" dirty="0">
                <a:latin typeface="Times New Roman"/>
                <a:cs typeface="Times New Roman"/>
              </a:rPr>
              <a:t>. </a:t>
            </a:r>
            <a:r>
              <a:rPr sz="2250" spc="5" dirty="0">
                <a:latin typeface="Times New Roman"/>
                <a:cs typeface="Times New Roman"/>
              </a:rPr>
              <a:t>: </a:t>
            </a:r>
            <a:r>
              <a:rPr sz="2400" i="1" spc="-55" dirty="0">
                <a:latin typeface="Symbol"/>
                <a:cs typeface="Symbol"/>
              </a:rPr>
              <a:t></a:t>
            </a:r>
            <a:r>
              <a:rPr sz="2250" i="1" spc="-55" dirty="0">
                <a:latin typeface="Times New Roman"/>
                <a:cs typeface="Times New Roman"/>
              </a:rPr>
              <a:t>έ</a:t>
            </a:r>
            <a:r>
              <a:rPr sz="2400" i="1" spc="-55" dirty="0">
                <a:latin typeface="Symbol"/>
                <a:cs typeface="Symbol"/>
              </a:rPr>
              <a:t>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250" i="1" spc="-15" dirty="0">
                <a:latin typeface="Times New Roman"/>
                <a:cs typeface="Times New Roman"/>
              </a:rPr>
              <a:t>ό</a:t>
            </a:r>
            <a:r>
              <a:rPr sz="2400" i="1" spc="-15" dirty="0">
                <a:latin typeface="Symbol"/>
                <a:cs typeface="Symbol"/>
              </a:rPr>
              <a:t>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250" i="1" spc="5" dirty="0">
                <a:latin typeface="Times New Roman"/>
                <a:cs typeface="Times New Roman"/>
              </a:rPr>
              <a:t>i </a:t>
            </a:r>
            <a:r>
              <a:rPr sz="2400" i="1" spc="-65" dirty="0">
                <a:latin typeface="Symbol"/>
                <a:cs typeface="Symbol"/>
              </a:rPr>
              <a:t></a:t>
            </a:r>
            <a:r>
              <a:rPr sz="2400" i="1" spc="-150" dirty="0">
                <a:latin typeface="Times New Roman"/>
                <a:cs typeface="Times New Roman"/>
              </a:rPr>
              <a:t> </a:t>
            </a:r>
            <a:r>
              <a:rPr sz="2250" i="1" spc="-40" dirty="0">
                <a:latin typeface="Times New Roman"/>
                <a:cs typeface="Times New Roman"/>
              </a:rPr>
              <a:t>έ</a:t>
            </a:r>
            <a:r>
              <a:rPr sz="2400" i="1" spc="-40" dirty="0">
                <a:latin typeface="Symbol"/>
                <a:cs typeface="Symbol"/>
              </a:rPr>
              <a:t></a:t>
            </a:r>
            <a:endParaRPr sz="2400">
              <a:latin typeface="Symbol"/>
              <a:cs typeface="Symbol"/>
            </a:endParaRPr>
          </a:p>
          <a:p>
            <a:pPr marL="38100" marR="482600">
              <a:lnSpc>
                <a:spcPct val="121000"/>
              </a:lnSpc>
              <a:spcBef>
                <a:spcPts val="10"/>
              </a:spcBef>
            </a:pPr>
            <a:r>
              <a:rPr sz="2250" i="1" spc="-30" dirty="0">
                <a:latin typeface="Times New Roman"/>
                <a:cs typeface="Times New Roman"/>
              </a:rPr>
              <a:t>Y</a:t>
            </a:r>
            <a:r>
              <a:rPr sz="1950" i="1" spc="-44" baseline="-25641" dirty="0">
                <a:latin typeface="Times New Roman"/>
                <a:cs typeface="Times New Roman"/>
              </a:rPr>
              <a:t>i</a:t>
            </a:r>
            <a:r>
              <a:rPr sz="1950" spc="-44" baseline="-25641" dirty="0">
                <a:latin typeface="Times New Roman"/>
                <a:cs typeface="Times New Roman"/>
              </a:rPr>
              <a:t>. </a:t>
            </a:r>
            <a:r>
              <a:rPr sz="2250" spc="5" dirty="0">
                <a:latin typeface="Times New Roman"/>
                <a:cs typeface="Times New Roman"/>
              </a:rPr>
              <a:t>: </a:t>
            </a:r>
            <a:r>
              <a:rPr sz="2250" i="1" spc="-80" dirty="0">
                <a:latin typeface="Times New Roman"/>
                <a:cs typeface="Times New Roman"/>
              </a:rPr>
              <a:t>ά</a:t>
            </a:r>
            <a:r>
              <a:rPr sz="2400" i="1" spc="-80" dirty="0">
                <a:latin typeface="Symbol"/>
                <a:cs typeface="Symbol"/>
              </a:rPr>
              <a:t></a:t>
            </a:r>
            <a:r>
              <a:rPr sz="2400" i="1" spc="-80" dirty="0">
                <a:latin typeface="Times New Roman"/>
                <a:cs typeface="Times New Roman"/>
              </a:rPr>
              <a:t> </a:t>
            </a:r>
            <a:r>
              <a:rPr sz="2400" i="1" spc="-60" dirty="0">
                <a:latin typeface="Symbol"/>
                <a:cs typeface="Symbol"/>
              </a:rPr>
              <a:t></a:t>
            </a:r>
            <a:r>
              <a:rPr sz="2250" i="1" spc="-60" dirty="0">
                <a:latin typeface="Times New Roman"/>
                <a:cs typeface="Times New Roman"/>
              </a:rPr>
              <a:t>ή</a:t>
            </a:r>
            <a:r>
              <a:rPr sz="2400" i="1" spc="-60" dirty="0">
                <a:latin typeface="Symbol"/>
                <a:cs typeface="Symbol"/>
              </a:rPr>
              <a:t>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Symbol"/>
                <a:cs typeface="Symbol"/>
              </a:rPr>
              <a:t></a:t>
            </a:r>
            <a:r>
              <a:rPr sz="2250" spc="10" dirty="0">
                <a:latin typeface="Times New Roman"/>
                <a:cs typeface="Times New Roman"/>
              </a:rPr>
              <a:t> </a:t>
            </a:r>
            <a:r>
              <a:rPr sz="2400" i="1" spc="-55" dirty="0">
                <a:latin typeface="Symbol"/>
                <a:cs typeface="Symbol"/>
              </a:rPr>
              <a:t></a:t>
            </a:r>
            <a:r>
              <a:rPr sz="2250" i="1" spc="-55" dirty="0">
                <a:latin typeface="Times New Roman"/>
                <a:cs typeface="Times New Roman"/>
              </a:rPr>
              <a:t>ή</a:t>
            </a:r>
            <a:r>
              <a:rPr sz="2400" i="1" spc="-55" dirty="0">
                <a:latin typeface="Symbol"/>
                <a:cs typeface="Symbol"/>
              </a:rPr>
              <a:t>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i="1" spc="-50" dirty="0">
                <a:latin typeface="Symbol"/>
                <a:cs typeface="Symbol"/>
              </a:rPr>
              <a:t>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250" i="1" spc="5" dirty="0">
                <a:latin typeface="Times New Roman"/>
                <a:cs typeface="Times New Roman"/>
              </a:rPr>
              <a:t>i </a:t>
            </a:r>
            <a:r>
              <a:rPr sz="2400" i="1" spc="-65" dirty="0">
                <a:latin typeface="Symbol"/>
                <a:cs typeface="Symbol"/>
              </a:rPr>
              <a:t></a:t>
            </a:r>
            <a:r>
              <a:rPr sz="2400" i="1" spc="-65" dirty="0">
                <a:latin typeface="Times New Roman"/>
                <a:cs typeface="Times New Roman"/>
              </a:rPr>
              <a:t> </a:t>
            </a:r>
            <a:r>
              <a:rPr sz="2250" i="1" spc="-40" dirty="0">
                <a:latin typeface="Times New Roman"/>
                <a:cs typeface="Times New Roman"/>
              </a:rPr>
              <a:t>έ</a:t>
            </a:r>
            <a:r>
              <a:rPr sz="2400" i="1" spc="-40" dirty="0">
                <a:latin typeface="Symbol"/>
                <a:cs typeface="Symbol"/>
              </a:rPr>
              <a:t>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250" i="1" spc="-65" dirty="0">
                <a:latin typeface="Times New Roman"/>
                <a:cs typeface="Times New Roman"/>
              </a:rPr>
              <a:t>Y</a:t>
            </a:r>
            <a:r>
              <a:rPr sz="1950" spc="-97" baseline="-25641" dirty="0">
                <a:latin typeface="Times New Roman"/>
                <a:cs typeface="Times New Roman"/>
              </a:rPr>
              <a:t>.. </a:t>
            </a:r>
            <a:r>
              <a:rPr sz="2250" spc="5" dirty="0">
                <a:latin typeface="Times New Roman"/>
                <a:cs typeface="Times New Roman"/>
              </a:rPr>
              <a:t>: </a:t>
            </a:r>
            <a:r>
              <a:rPr sz="2400" i="1" spc="10" dirty="0">
                <a:latin typeface="Symbol"/>
                <a:cs typeface="Symbol"/>
              </a:rPr>
              <a:t></a:t>
            </a:r>
            <a:r>
              <a:rPr sz="2250" i="1" spc="10" dirty="0">
                <a:latin typeface="Times New Roman"/>
                <a:cs typeface="Times New Roman"/>
              </a:rPr>
              <a:t>ό </a:t>
            </a:r>
            <a:r>
              <a:rPr sz="2250" i="1" spc="-80" dirty="0">
                <a:latin typeface="Times New Roman"/>
                <a:cs typeface="Times New Roman"/>
              </a:rPr>
              <a:t>ά</a:t>
            </a:r>
            <a:r>
              <a:rPr sz="2400" i="1" spc="-80" dirty="0">
                <a:latin typeface="Symbol"/>
                <a:cs typeface="Symbol"/>
              </a:rPr>
              <a:t></a:t>
            </a:r>
            <a:r>
              <a:rPr sz="2400" i="1" spc="-80" dirty="0">
                <a:latin typeface="Times New Roman"/>
                <a:cs typeface="Times New Roman"/>
              </a:rPr>
              <a:t> </a:t>
            </a:r>
            <a:r>
              <a:rPr sz="2250" i="1" spc="-20" dirty="0">
                <a:latin typeface="Times New Roman"/>
                <a:cs typeface="Times New Roman"/>
              </a:rPr>
              <a:t>ό</a:t>
            </a:r>
            <a:r>
              <a:rPr sz="2400" i="1" spc="-20" dirty="0">
                <a:latin typeface="Symbol"/>
                <a:cs typeface="Symbol"/>
              </a:rPr>
              <a:t>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40" dirty="0">
                <a:latin typeface="Symbol"/>
                <a:cs typeface="Symbol"/>
              </a:rPr>
              <a:t>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60" dirty="0">
                <a:latin typeface="Symbol"/>
                <a:cs typeface="Symbol"/>
              </a:rPr>
              <a:t></a:t>
            </a:r>
            <a:r>
              <a:rPr sz="2250" i="1" spc="-60" dirty="0">
                <a:latin typeface="Times New Roman"/>
                <a:cs typeface="Times New Roman"/>
              </a:rPr>
              <a:t>ή</a:t>
            </a:r>
            <a:r>
              <a:rPr sz="2400" i="1" spc="-60" dirty="0">
                <a:latin typeface="Symbol"/>
                <a:cs typeface="Symbol"/>
              </a:rPr>
              <a:t>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Symbol"/>
                <a:cs typeface="Symbol"/>
              </a:rPr>
              <a:t></a:t>
            </a:r>
            <a:r>
              <a:rPr sz="2250" spc="10" dirty="0">
                <a:latin typeface="Times New Roman"/>
                <a:cs typeface="Times New Roman"/>
              </a:rPr>
              <a:t> </a:t>
            </a:r>
            <a:r>
              <a:rPr sz="2400" i="1" spc="-55" dirty="0">
                <a:latin typeface="Symbol"/>
                <a:cs typeface="Symbol"/>
              </a:rPr>
              <a:t></a:t>
            </a:r>
            <a:r>
              <a:rPr sz="2250" i="1" spc="-55" dirty="0">
                <a:latin typeface="Times New Roman"/>
                <a:cs typeface="Times New Roman"/>
              </a:rPr>
              <a:t>ή</a:t>
            </a:r>
            <a:r>
              <a:rPr sz="2400" i="1" spc="-55" dirty="0">
                <a:latin typeface="Symbol"/>
                <a:cs typeface="Symbol"/>
              </a:rPr>
              <a:t>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250" i="1" spc="5" dirty="0">
                <a:latin typeface="Times New Roman"/>
                <a:cs typeface="Times New Roman"/>
              </a:rPr>
              <a:t>t </a:t>
            </a:r>
            <a:r>
              <a:rPr sz="2250" spc="5" dirty="0">
                <a:latin typeface="Times New Roman"/>
                <a:cs typeface="Times New Roman"/>
              </a:rPr>
              <a:t>:</a:t>
            </a:r>
            <a:r>
              <a:rPr sz="2250" spc="-490" dirty="0">
                <a:latin typeface="Times New Roman"/>
                <a:cs typeface="Times New Roman"/>
              </a:rPr>
              <a:t> </a:t>
            </a:r>
            <a:r>
              <a:rPr sz="2400" i="1" spc="-80" dirty="0">
                <a:latin typeface="Symbol"/>
                <a:cs typeface="Symbol"/>
              </a:rPr>
              <a:t></a:t>
            </a:r>
            <a:r>
              <a:rPr sz="2250" i="1" spc="-80" dirty="0">
                <a:latin typeface="Times New Roman"/>
                <a:cs typeface="Times New Roman"/>
              </a:rPr>
              <a:t>ή</a:t>
            </a:r>
            <a:r>
              <a:rPr sz="2400" i="1" spc="-80" dirty="0">
                <a:latin typeface="Symbol"/>
                <a:cs typeface="Symbol"/>
              </a:rPr>
              <a:t></a:t>
            </a:r>
            <a:r>
              <a:rPr sz="2400" i="1" spc="-80" dirty="0">
                <a:latin typeface="Times New Roman"/>
                <a:cs typeface="Times New Roman"/>
              </a:rPr>
              <a:t> </a:t>
            </a:r>
            <a:r>
              <a:rPr sz="2400" i="1" spc="-80" dirty="0">
                <a:latin typeface="Symbol"/>
                <a:cs typeface="Symbol"/>
              </a:rPr>
              <a:t></a:t>
            </a:r>
            <a:r>
              <a:rPr sz="2400" i="1" spc="-80" dirty="0">
                <a:latin typeface="Times New Roman"/>
                <a:cs typeface="Times New Roman"/>
              </a:rPr>
              <a:t> </a:t>
            </a:r>
            <a:r>
              <a:rPr sz="2250" i="1" spc="-60" dirty="0">
                <a:latin typeface="Times New Roman"/>
                <a:cs typeface="Times New Roman"/>
              </a:rPr>
              <a:t>ά</a:t>
            </a:r>
            <a:r>
              <a:rPr sz="2400" i="1" spc="-60" dirty="0">
                <a:latin typeface="Symbol"/>
                <a:cs typeface="Symbol"/>
              </a:rPr>
              <a:t></a:t>
            </a:r>
            <a:endParaRPr sz="2400">
              <a:latin typeface="Symbol"/>
              <a:cs typeface="Symbol"/>
            </a:endParaRPr>
          </a:p>
          <a:p>
            <a:pPr marL="55880">
              <a:lnSpc>
                <a:spcPct val="100000"/>
              </a:lnSpc>
              <a:spcBef>
                <a:spcPts val="530"/>
              </a:spcBef>
            </a:pPr>
            <a:r>
              <a:rPr sz="2250" i="1" spc="10" dirty="0">
                <a:latin typeface="Times New Roman"/>
                <a:cs typeface="Times New Roman"/>
              </a:rPr>
              <a:t>n </a:t>
            </a:r>
            <a:r>
              <a:rPr sz="2250" spc="5" dirty="0">
                <a:latin typeface="Times New Roman"/>
                <a:cs typeface="Times New Roman"/>
              </a:rPr>
              <a:t>:</a:t>
            </a:r>
            <a:r>
              <a:rPr sz="2250" spc="-340" dirty="0">
                <a:latin typeface="Times New Roman"/>
                <a:cs typeface="Times New Roman"/>
              </a:rPr>
              <a:t> </a:t>
            </a:r>
            <a:r>
              <a:rPr sz="2400" i="1" spc="-80" dirty="0">
                <a:latin typeface="Symbol"/>
                <a:cs typeface="Symbol"/>
              </a:rPr>
              <a:t></a:t>
            </a:r>
            <a:r>
              <a:rPr sz="2250" i="1" spc="-80" dirty="0">
                <a:latin typeface="Times New Roman"/>
                <a:cs typeface="Times New Roman"/>
              </a:rPr>
              <a:t>ή</a:t>
            </a:r>
            <a:r>
              <a:rPr sz="2400" i="1" spc="-80" dirty="0">
                <a:latin typeface="Symbol"/>
                <a:cs typeface="Symbol"/>
              </a:rPr>
              <a:t></a:t>
            </a:r>
            <a:r>
              <a:rPr sz="2400" i="1" spc="-80" dirty="0">
                <a:latin typeface="Times New Roman"/>
                <a:cs typeface="Times New Roman"/>
              </a:rPr>
              <a:t> </a:t>
            </a:r>
            <a:r>
              <a:rPr sz="2400" i="1" spc="-60" dirty="0">
                <a:latin typeface="Symbol"/>
                <a:cs typeface="Symbol"/>
              </a:rPr>
              <a:t></a:t>
            </a:r>
            <a:r>
              <a:rPr sz="2250" i="1" spc="-60" dirty="0">
                <a:latin typeface="Times New Roman"/>
                <a:cs typeface="Times New Roman"/>
              </a:rPr>
              <a:t>ή</a:t>
            </a:r>
            <a:r>
              <a:rPr sz="2400" i="1" spc="-60" dirty="0">
                <a:latin typeface="Symbol"/>
                <a:cs typeface="Symbol"/>
              </a:rPr>
              <a:t>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22247" y="1892807"/>
            <a:ext cx="8164195" cy="3159760"/>
          </a:xfrm>
          <a:custGeom>
            <a:avLst/>
            <a:gdLst/>
            <a:ahLst/>
            <a:cxnLst/>
            <a:rect l="l" t="t" r="r" b="b"/>
            <a:pathLst>
              <a:path w="8164195" h="3159760">
                <a:moveTo>
                  <a:pt x="0" y="0"/>
                </a:moveTo>
                <a:lnTo>
                  <a:pt x="0" y="3159251"/>
                </a:lnTo>
                <a:lnTo>
                  <a:pt x="8164067" y="3159251"/>
                </a:lnTo>
                <a:lnTo>
                  <a:pt x="8164067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01504" y="833119"/>
            <a:ext cx="4674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ANOVA</a:t>
            </a:r>
            <a:r>
              <a:rPr sz="4400" spc="-60" dirty="0"/>
              <a:t> </a:t>
            </a:r>
            <a:r>
              <a:rPr sz="4400" spc="-5" dirty="0"/>
              <a:t>(</a:t>
            </a:r>
            <a:r>
              <a:rPr sz="4400" i="1" spc="-5" dirty="0">
                <a:latin typeface="Arial"/>
                <a:cs typeface="Arial"/>
              </a:rPr>
              <a:t>συνέχεια</a:t>
            </a:r>
            <a:r>
              <a:rPr sz="4400" spc="-5" dirty="0"/>
              <a:t>)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24000" y="1726691"/>
            <a:ext cx="7560945" cy="5173980"/>
            <a:chOff x="1524000" y="1726691"/>
            <a:chExt cx="7560945" cy="5173980"/>
          </a:xfrm>
        </p:grpSpPr>
        <p:sp>
          <p:nvSpPr>
            <p:cNvPr id="8" name="object 8"/>
            <p:cNvSpPr/>
            <p:nvPr/>
          </p:nvSpPr>
          <p:spPr>
            <a:xfrm>
              <a:off x="1524000" y="1726691"/>
              <a:ext cx="7560945" cy="5173980"/>
            </a:xfrm>
            <a:custGeom>
              <a:avLst/>
              <a:gdLst/>
              <a:ahLst/>
              <a:cxnLst/>
              <a:rect l="l" t="t" r="r" b="b"/>
              <a:pathLst>
                <a:path w="7560945" h="5173980">
                  <a:moveTo>
                    <a:pt x="7560563" y="5173979"/>
                  </a:moveTo>
                  <a:lnTo>
                    <a:pt x="7560563" y="0"/>
                  </a:lnTo>
                  <a:lnTo>
                    <a:pt x="0" y="0"/>
                  </a:lnTo>
                  <a:lnTo>
                    <a:pt x="0" y="5173979"/>
                  </a:lnTo>
                  <a:lnTo>
                    <a:pt x="7560563" y="51739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18943" y="2246375"/>
              <a:ext cx="731520" cy="269875"/>
            </a:xfrm>
            <a:custGeom>
              <a:avLst/>
              <a:gdLst/>
              <a:ahLst/>
              <a:cxnLst/>
              <a:rect l="l" t="t" r="r" b="b"/>
              <a:pathLst>
                <a:path w="731519" h="269875">
                  <a:moveTo>
                    <a:pt x="0" y="182879"/>
                  </a:moveTo>
                  <a:lnTo>
                    <a:pt x="27431" y="167639"/>
                  </a:lnTo>
                </a:path>
                <a:path w="731519" h="269875">
                  <a:moveTo>
                    <a:pt x="27431" y="167639"/>
                  </a:moveTo>
                  <a:lnTo>
                    <a:pt x="89915" y="269747"/>
                  </a:lnTo>
                </a:path>
                <a:path w="731519" h="269875">
                  <a:moveTo>
                    <a:pt x="89915" y="269747"/>
                  </a:moveTo>
                  <a:lnTo>
                    <a:pt x="160019" y="0"/>
                  </a:lnTo>
                </a:path>
                <a:path w="731519" h="269875">
                  <a:moveTo>
                    <a:pt x="160019" y="0"/>
                  </a:moveTo>
                  <a:lnTo>
                    <a:pt x="7315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7419" y="2240279"/>
              <a:ext cx="733425" cy="276225"/>
            </a:xfrm>
            <a:custGeom>
              <a:avLst/>
              <a:gdLst/>
              <a:ahLst/>
              <a:cxnLst/>
              <a:rect l="l" t="t" r="r" b="b"/>
              <a:pathLst>
                <a:path w="733425" h="276225">
                  <a:moveTo>
                    <a:pt x="733043" y="12191"/>
                  </a:moveTo>
                  <a:lnTo>
                    <a:pt x="733043" y="0"/>
                  </a:lnTo>
                  <a:lnTo>
                    <a:pt x="155447" y="0"/>
                  </a:lnTo>
                  <a:lnTo>
                    <a:pt x="91439" y="248411"/>
                  </a:lnTo>
                  <a:lnTo>
                    <a:pt x="35051" y="166115"/>
                  </a:lnTo>
                  <a:lnTo>
                    <a:pt x="0" y="185927"/>
                  </a:lnTo>
                  <a:lnTo>
                    <a:pt x="3047" y="192023"/>
                  </a:lnTo>
                  <a:lnTo>
                    <a:pt x="21335" y="182879"/>
                  </a:lnTo>
                  <a:lnTo>
                    <a:pt x="85343" y="275843"/>
                  </a:lnTo>
                  <a:lnTo>
                    <a:pt x="97535" y="275843"/>
                  </a:lnTo>
                  <a:lnTo>
                    <a:pt x="166115" y="12191"/>
                  </a:lnTo>
                  <a:lnTo>
                    <a:pt x="733043" y="12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96068" y="2595366"/>
              <a:ext cx="774700" cy="50800"/>
            </a:xfrm>
            <a:custGeom>
              <a:avLst/>
              <a:gdLst/>
              <a:ahLst/>
              <a:cxnLst/>
              <a:rect l="l" t="t" r="r" b="b"/>
              <a:pathLst>
                <a:path w="774700" h="50800">
                  <a:moveTo>
                    <a:pt x="324621" y="50292"/>
                  </a:moveTo>
                  <a:lnTo>
                    <a:pt x="455679" y="50292"/>
                  </a:lnTo>
                </a:path>
                <a:path w="774700" h="50800">
                  <a:moveTo>
                    <a:pt x="0" y="0"/>
                  </a:moveTo>
                  <a:lnTo>
                    <a:pt x="774193" y="0"/>
                  </a:lnTo>
                </a:path>
              </a:pathLst>
            </a:custGeom>
            <a:ln w="12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85899" y="1699376"/>
            <a:ext cx="4251325" cy="1750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650" b="1" spc="10" dirty="0">
                <a:latin typeface="Times New Roman"/>
                <a:cs typeface="Times New Roman"/>
              </a:rPr>
              <a:t>Συντελεστής</a:t>
            </a:r>
            <a:r>
              <a:rPr sz="1650" b="1" dirty="0">
                <a:latin typeface="Times New Roman"/>
                <a:cs typeface="Times New Roman"/>
              </a:rPr>
              <a:t> </a:t>
            </a:r>
            <a:r>
              <a:rPr sz="1650" b="1" spc="10" dirty="0">
                <a:latin typeface="Times New Roman"/>
                <a:cs typeface="Times New Roman"/>
              </a:rPr>
              <a:t>Παραλλακτικότητας:</a:t>
            </a: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69850">
              <a:lnSpc>
                <a:spcPts val="2290"/>
              </a:lnSpc>
              <a:spcBef>
                <a:spcPts val="1335"/>
              </a:spcBef>
              <a:tabLst>
                <a:tab pos="900430" algn="l"/>
              </a:tabLst>
            </a:pPr>
            <a:r>
              <a:rPr sz="2050" i="1" dirty="0">
                <a:latin typeface="Times New Roman"/>
                <a:cs typeface="Times New Roman"/>
              </a:rPr>
              <a:t>CV</a:t>
            </a:r>
            <a:r>
              <a:rPr sz="2050" i="1" spc="265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</a:t>
            </a:r>
            <a:r>
              <a:rPr sz="2050" spc="-5" dirty="0">
                <a:latin typeface="Times New Roman"/>
                <a:cs typeface="Times New Roman"/>
              </a:rPr>
              <a:t>	</a:t>
            </a:r>
            <a:r>
              <a:rPr sz="3075" spc="15" baseline="35230" dirty="0">
                <a:latin typeface="Symbol"/>
                <a:cs typeface="Symbol"/>
              </a:rPr>
              <a:t></a:t>
            </a:r>
            <a:r>
              <a:rPr sz="3075" spc="67" baseline="3523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</a:t>
            </a:r>
            <a:r>
              <a:rPr sz="2050" spc="15" dirty="0">
                <a:latin typeface="Times New Roman"/>
                <a:cs typeface="Times New Roman"/>
              </a:rPr>
              <a:t>100</a:t>
            </a:r>
            <a:endParaRPr sz="2050" dirty="0">
              <a:latin typeface="Times New Roman"/>
              <a:cs typeface="Times New Roman"/>
            </a:endParaRPr>
          </a:p>
          <a:p>
            <a:pPr marL="984250">
              <a:lnSpc>
                <a:spcPts val="2290"/>
              </a:lnSpc>
            </a:pPr>
            <a:r>
              <a:rPr sz="3075" i="1" spc="-89" baseline="14905" dirty="0">
                <a:latin typeface="Times New Roman"/>
                <a:cs typeface="Times New Roman"/>
              </a:rPr>
              <a:t>Y</a:t>
            </a:r>
            <a:r>
              <a:rPr sz="1150" spc="-60" dirty="0">
                <a:latin typeface="Times New Roman"/>
                <a:cs typeface="Times New Roman"/>
              </a:rPr>
              <a:t>..</a:t>
            </a:r>
            <a:endParaRPr sz="115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590"/>
              </a:spcBef>
            </a:pPr>
            <a:r>
              <a:rPr sz="1650" b="1" spc="15" dirty="0">
                <a:latin typeface="Times New Roman"/>
                <a:cs typeface="Times New Roman"/>
              </a:rPr>
              <a:t>Τυπικό </a:t>
            </a:r>
            <a:r>
              <a:rPr sz="1650" b="1" spc="5" dirty="0">
                <a:latin typeface="Times New Roman"/>
                <a:cs typeface="Times New Roman"/>
              </a:rPr>
              <a:t>Σφάλµα </a:t>
            </a:r>
            <a:r>
              <a:rPr sz="1650" b="1" spc="20" dirty="0">
                <a:latin typeface="Times New Roman"/>
                <a:cs typeface="Times New Roman"/>
              </a:rPr>
              <a:t>∆ιαφοράς </a:t>
            </a:r>
            <a:r>
              <a:rPr sz="1650" b="1" spc="25" dirty="0">
                <a:latin typeface="Times New Roman"/>
                <a:cs typeface="Times New Roman"/>
              </a:rPr>
              <a:t>∆ύο </a:t>
            </a:r>
            <a:r>
              <a:rPr sz="1650" b="1" spc="10" dirty="0">
                <a:latin typeface="Times New Roman"/>
                <a:cs typeface="Times New Roman"/>
              </a:rPr>
              <a:t>Μέσων</a:t>
            </a:r>
            <a:r>
              <a:rPr sz="1650" b="1" spc="-65" dirty="0">
                <a:latin typeface="Times New Roman"/>
                <a:cs typeface="Times New Roman"/>
              </a:rPr>
              <a:t> </a:t>
            </a:r>
            <a:r>
              <a:rPr sz="1650" b="1" spc="10" dirty="0">
                <a:latin typeface="Times New Roman"/>
                <a:cs typeface="Times New Roman"/>
              </a:rPr>
              <a:t>Όρων:</a:t>
            </a:r>
            <a:endParaRPr sz="165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93924" y="3712464"/>
            <a:ext cx="1692275" cy="694690"/>
            <a:chOff x="1693924" y="3712464"/>
            <a:chExt cx="1692275" cy="694690"/>
          </a:xfrm>
        </p:grpSpPr>
        <p:sp>
          <p:nvSpPr>
            <p:cNvPr id="14" name="object 14"/>
            <p:cNvSpPr/>
            <p:nvPr/>
          </p:nvSpPr>
          <p:spPr>
            <a:xfrm>
              <a:off x="1697734" y="4114799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80765" y="0"/>
                  </a:lnTo>
                </a:path>
                <a:path w="311150">
                  <a:moveTo>
                    <a:pt x="230126" y="0"/>
                  </a:moveTo>
                  <a:lnTo>
                    <a:pt x="310891" y="0"/>
                  </a:lnTo>
                </a:path>
              </a:pathLst>
            </a:custGeom>
            <a:ln w="7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54227" y="4091934"/>
              <a:ext cx="809625" cy="0"/>
            </a:xfrm>
            <a:custGeom>
              <a:avLst/>
              <a:gdLst/>
              <a:ahLst/>
              <a:cxnLst/>
              <a:rect l="l" t="t" r="r" b="b"/>
              <a:pathLst>
                <a:path w="809625">
                  <a:moveTo>
                    <a:pt x="0" y="0"/>
                  </a:moveTo>
                  <a:lnTo>
                    <a:pt x="809235" y="0"/>
                  </a:lnTo>
                </a:path>
              </a:pathLst>
            </a:custGeom>
            <a:ln w="13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69819" y="3718560"/>
              <a:ext cx="1015365" cy="687705"/>
            </a:xfrm>
            <a:custGeom>
              <a:avLst/>
              <a:gdLst/>
              <a:ahLst/>
              <a:cxnLst/>
              <a:rect l="l" t="t" r="r" b="b"/>
              <a:pathLst>
                <a:path w="1015364" h="687704">
                  <a:moveTo>
                    <a:pt x="0" y="461771"/>
                  </a:moveTo>
                  <a:lnTo>
                    <a:pt x="27431" y="426719"/>
                  </a:lnTo>
                  <a:lnTo>
                    <a:pt x="94487" y="687323"/>
                  </a:lnTo>
                  <a:lnTo>
                    <a:pt x="167639" y="0"/>
                  </a:lnTo>
                  <a:lnTo>
                    <a:pt x="101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66771" y="3712464"/>
              <a:ext cx="1018540" cy="693420"/>
            </a:xfrm>
            <a:custGeom>
              <a:avLst/>
              <a:gdLst/>
              <a:ahLst/>
              <a:cxnLst/>
              <a:rect l="l" t="t" r="r" b="b"/>
              <a:pathLst>
                <a:path w="1018539" h="693420">
                  <a:moveTo>
                    <a:pt x="1018031" y="13715"/>
                  </a:moveTo>
                  <a:lnTo>
                    <a:pt x="1018031" y="0"/>
                  </a:lnTo>
                  <a:lnTo>
                    <a:pt x="166115" y="0"/>
                  </a:lnTo>
                  <a:lnTo>
                    <a:pt x="97535" y="633983"/>
                  </a:lnTo>
                  <a:lnTo>
                    <a:pt x="38099" y="416051"/>
                  </a:lnTo>
                  <a:lnTo>
                    <a:pt x="0" y="464819"/>
                  </a:lnTo>
                  <a:lnTo>
                    <a:pt x="7619" y="470915"/>
                  </a:lnTo>
                  <a:lnTo>
                    <a:pt x="22859" y="451103"/>
                  </a:lnTo>
                  <a:lnTo>
                    <a:pt x="89915" y="693419"/>
                  </a:lnTo>
                  <a:lnTo>
                    <a:pt x="103631" y="693419"/>
                  </a:lnTo>
                  <a:lnTo>
                    <a:pt x="176783" y="13715"/>
                  </a:lnTo>
                  <a:lnTo>
                    <a:pt x="1018031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72465" y="3635169"/>
            <a:ext cx="792480" cy="81534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565"/>
              </a:spcBef>
            </a:pPr>
            <a:r>
              <a:rPr sz="2200" spc="-15" dirty="0">
                <a:latin typeface="Times New Roman"/>
                <a:cs typeface="Times New Roman"/>
              </a:rPr>
              <a:t>2</a:t>
            </a:r>
            <a:r>
              <a:rPr sz="2200" spc="-125" dirty="0">
                <a:latin typeface="Times New Roman"/>
                <a:cs typeface="Times New Roman"/>
              </a:rPr>
              <a:t>.</a:t>
            </a:r>
            <a:r>
              <a:rPr sz="2200" spc="55" dirty="0">
                <a:latin typeface="Symbol"/>
                <a:cs typeface="Symbol"/>
              </a:rPr>
              <a:t></a:t>
            </a:r>
            <a:r>
              <a:rPr sz="2200" spc="-50" dirty="0">
                <a:latin typeface="Symbol"/>
                <a:cs typeface="Symbol"/>
              </a:rPr>
              <a:t></a:t>
            </a:r>
            <a:r>
              <a:rPr sz="2200" spc="-5" dirty="0">
                <a:latin typeface="Symbol"/>
                <a:cs typeface="Symbol"/>
              </a:rPr>
              <a:t></a:t>
            </a:r>
            <a:endParaRPr sz="2200">
              <a:latin typeface="Symbol"/>
              <a:cs typeface="Symbol"/>
            </a:endParaRPr>
          </a:p>
          <a:p>
            <a:pPr marR="4445" algn="ctr">
              <a:lnSpc>
                <a:spcPct val="100000"/>
              </a:lnSpc>
              <a:spcBef>
                <a:spcPts val="470"/>
              </a:spcBef>
            </a:pPr>
            <a:r>
              <a:rPr sz="2200" i="1" spc="-5" dirty="0"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44328" y="3957194"/>
            <a:ext cx="793115" cy="370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ts val="2140"/>
              </a:lnSpc>
              <a:spcBef>
                <a:spcPts val="95"/>
              </a:spcBef>
              <a:tabLst>
                <a:tab pos="601345" algn="l"/>
              </a:tabLst>
            </a:pPr>
            <a:r>
              <a:rPr sz="3300" i="1" spc="-67" baseline="16414" dirty="0">
                <a:latin typeface="Times New Roman"/>
                <a:cs typeface="Times New Roman"/>
              </a:rPr>
              <a:t>s</a:t>
            </a:r>
            <a:r>
              <a:rPr sz="1250" i="1" spc="-45" dirty="0">
                <a:latin typeface="Times New Roman"/>
                <a:cs typeface="Times New Roman"/>
              </a:rPr>
              <a:t>Y</a:t>
            </a:r>
            <a:r>
              <a:rPr sz="1250" i="1" spc="10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</a:t>
            </a:r>
            <a:r>
              <a:rPr sz="1250" i="1" dirty="0">
                <a:latin typeface="Times New Roman"/>
                <a:cs typeface="Times New Roman"/>
              </a:rPr>
              <a:t>Y	</a:t>
            </a:r>
            <a:r>
              <a:rPr sz="3300" spc="-7" baseline="16414" dirty="0">
                <a:latin typeface="Symbol"/>
                <a:cs typeface="Symbol"/>
              </a:rPr>
              <a:t></a:t>
            </a:r>
            <a:endParaRPr sz="3300" baseline="16414">
              <a:latin typeface="Symbol"/>
              <a:cs typeface="Symbol"/>
            </a:endParaRPr>
          </a:p>
          <a:p>
            <a:pPr marL="189865">
              <a:lnSpc>
                <a:spcPts val="580"/>
              </a:lnSpc>
              <a:tabLst>
                <a:tab pos="433705" algn="l"/>
              </a:tabLst>
            </a:pPr>
            <a:r>
              <a:rPr sz="900" spc="10" dirty="0">
                <a:latin typeface="Times New Roman"/>
                <a:cs typeface="Times New Roman"/>
              </a:rPr>
              <a:t>1	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3975" y="4680318"/>
            <a:ext cx="285369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650" b="1" spc="10" dirty="0">
                <a:latin typeface="Times New Roman"/>
                <a:cs typeface="Times New Roman"/>
              </a:rPr>
              <a:t>Ελάχιστη Σηµαντική</a:t>
            </a:r>
            <a:r>
              <a:rPr sz="1650" b="1" spc="-20" dirty="0">
                <a:latin typeface="Times New Roman"/>
                <a:cs typeface="Times New Roman"/>
              </a:rPr>
              <a:t> </a:t>
            </a:r>
            <a:r>
              <a:rPr sz="1650" b="1" spc="15" dirty="0">
                <a:latin typeface="Times New Roman"/>
                <a:cs typeface="Times New Roman"/>
              </a:rPr>
              <a:t>∆ιαφορά: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00983" y="5410200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83819" y="0"/>
                </a:lnTo>
              </a:path>
              <a:path w="325120">
                <a:moveTo>
                  <a:pt x="239267" y="0"/>
                </a:moveTo>
                <a:lnTo>
                  <a:pt x="32461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349750" y="5460016"/>
            <a:ext cx="31242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264795" algn="l"/>
              </a:tabLst>
            </a:pPr>
            <a:r>
              <a:rPr sz="950" i="1" spc="5" dirty="0">
                <a:latin typeface="Times New Roman"/>
                <a:cs typeface="Times New Roman"/>
              </a:rPr>
              <a:t>i	j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98547" y="5344152"/>
            <a:ext cx="81280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532765" algn="l"/>
              </a:tabLst>
            </a:pPr>
            <a:r>
              <a:rPr sz="1400" i="1" spc="-40" dirty="0">
                <a:latin typeface="Symbol"/>
                <a:cs typeface="Symbol"/>
              </a:rPr>
              <a:t></a:t>
            </a:r>
            <a:r>
              <a:rPr sz="1400" spc="-40" dirty="0">
                <a:latin typeface="Times New Roman"/>
                <a:cs typeface="Times New Roman"/>
              </a:rPr>
              <a:t>	</a:t>
            </a:r>
            <a:r>
              <a:rPr sz="1300" i="1" spc="15" dirty="0">
                <a:latin typeface="Times New Roman"/>
                <a:cs typeface="Times New Roman"/>
              </a:rPr>
              <a:t>a</a:t>
            </a:r>
            <a:r>
              <a:rPr sz="1300" i="1" spc="-180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Times New Roman"/>
                <a:cs typeface="Times New Roman"/>
              </a:rPr>
              <a:t>/</a:t>
            </a:r>
            <a:r>
              <a:rPr sz="1300" spc="-160" dirty="0">
                <a:latin typeface="Times New Roman"/>
                <a:cs typeface="Times New Roman"/>
              </a:rPr>
              <a:t> </a:t>
            </a:r>
            <a:r>
              <a:rPr sz="1300" spc="15" dirty="0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3623" y="5153443"/>
            <a:ext cx="1729105" cy="3790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760095" algn="l"/>
                <a:tab pos="1394460" algn="l"/>
              </a:tabLst>
            </a:pPr>
            <a:r>
              <a:rPr sz="2300" spc="5" dirty="0">
                <a:latin typeface="Symbol"/>
                <a:cs typeface="Symbol"/>
              </a:rPr>
              <a:t></a:t>
            </a:r>
            <a:r>
              <a:rPr sz="2300" spc="5" dirty="0">
                <a:latin typeface="Times New Roman"/>
                <a:cs typeface="Times New Roman"/>
              </a:rPr>
              <a:t>	</a:t>
            </a:r>
            <a:r>
              <a:rPr sz="2300" spc="5" dirty="0">
                <a:latin typeface="Symbol"/>
                <a:cs typeface="Symbol"/>
              </a:rPr>
              <a:t></a:t>
            </a:r>
            <a:r>
              <a:rPr sz="2300" spc="-120" dirty="0">
                <a:latin typeface="Times New Roman"/>
                <a:cs typeface="Times New Roman"/>
              </a:rPr>
              <a:t> </a:t>
            </a:r>
            <a:r>
              <a:rPr sz="2300" i="1" dirty="0">
                <a:latin typeface="Times New Roman"/>
                <a:cs typeface="Times New Roman"/>
              </a:rPr>
              <a:t>t	</a:t>
            </a:r>
            <a:r>
              <a:rPr sz="2300" spc="5" dirty="0">
                <a:latin typeface="Symbol"/>
                <a:cs typeface="Symbol"/>
              </a:rPr>
              <a:t></a:t>
            </a:r>
            <a:r>
              <a:rPr sz="2300" spc="-295" dirty="0">
                <a:latin typeface="Times New Roman"/>
                <a:cs typeface="Times New Roman"/>
              </a:rPr>
              <a:t> </a:t>
            </a:r>
            <a:r>
              <a:rPr sz="2300" i="1" spc="5" dirty="0">
                <a:latin typeface="Times New Roman"/>
                <a:cs typeface="Times New Roman"/>
              </a:rPr>
              <a:t>s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67454" y="5324970"/>
            <a:ext cx="293624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504190" algn="l"/>
              </a:tabLst>
            </a:pPr>
            <a:r>
              <a:rPr sz="1300" i="1" spc="20" dirty="0">
                <a:latin typeface="Times New Roman"/>
                <a:cs typeface="Times New Roman"/>
              </a:rPr>
              <a:t>Y</a:t>
            </a:r>
            <a:r>
              <a:rPr sz="1300" i="1" spc="90" dirty="0">
                <a:latin typeface="Times New Roman"/>
                <a:cs typeface="Times New Roman"/>
              </a:rPr>
              <a:t> </a:t>
            </a:r>
            <a:r>
              <a:rPr sz="1300" spc="15" dirty="0">
                <a:latin typeface="Symbol"/>
                <a:cs typeface="Symbol"/>
              </a:rPr>
              <a:t></a:t>
            </a:r>
            <a:r>
              <a:rPr sz="1300" i="1" spc="15" dirty="0">
                <a:latin typeface="Times New Roman"/>
                <a:cs typeface="Times New Roman"/>
              </a:rPr>
              <a:t>Y	</a:t>
            </a:r>
            <a:r>
              <a:rPr sz="2475" spc="22" baseline="1683" dirty="0">
                <a:latin typeface="Times New Roman"/>
                <a:cs typeface="Times New Roman"/>
              </a:rPr>
              <a:t>(ΒΕ </a:t>
            </a:r>
            <a:r>
              <a:rPr sz="2475" spc="15" baseline="1683" dirty="0">
                <a:latin typeface="Times New Roman"/>
                <a:cs typeface="Times New Roman"/>
              </a:rPr>
              <a:t>για</a:t>
            </a:r>
            <a:r>
              <a:rPr sz="2475" spc="-30" baseline="1683" dirty="0">
                <a:latin typeface="Times New Roman"/>
                <a:cs typeface="Times New Roman"/>
              </a:rPr>
              <a:t> </a:t>
            </a:r>
            <a:r>
              <a:rPr sz="2475" i="1" spc="7" baseline="1683" dirty="0">
                <a:latin typeface="Times New Roman"/>
                <a:cs typeface="Times New Roman"/>
              </a:rPr>
              <a:t>t</a:t>
            </a:r>
            <a:r>
              <a:rPr sz="2475" spc="7" baseline="1683" dirty="0">
                <a:latin typeface="Times New Roman"/>
                <a:cs typeface="Times New Roman"/>
              </a:rPr>
              <a:t>-Κατανοµή=</a:t>
            </a:r>
            <a:r>
              <a:rPr sz="2475" i="1" spc="7" baseline="1683" dirty="0">
                <a:latin typeface="Times New Roman"/>
                <a:cs typeface="Times New Roman"/>
              </a:rPr>
              <a:t>t</a:t>
            </a:r>
            <a:r>
              <a:rPr sz="2475" spc="7" baseline="1683" dirty="0">
                <a:latin typeface="Times New Roman"/>
                <a:cs typeface="Times New Roman"/>
              </a:rPr>
              <a:t>(</a:t>
            </a:r>
            <a:r>
              <a:rPr sz="2475" i="1" spc="7" baseline="1683" dirty="0">
                <a:latin typeface="Times New Roman"/>
                <a:cs typeface="Times New Roman"/>
              </a:rPr>
              <a:t>n</a:t>
            </a:r>
            <a:r>
              <a:rPr sz="2475" spc="7" baseline="1683" dirty="0">
                <a:latin typeface="Times New Roman"/>
                <a:cs typeface="Times New Roman"/>
              </a:rPr>
              <a:t>-1))</a:t>
            </a:r>
            <a:endParaRPr sz="2475" baseline="1683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703577" y="6432550"/>
            <a:ext cx="1946910" cy="208279"/>
            <a:chOff x="1703577" y="6432550"/>
            <a:chExt cx="1946910" cy="208279"/>
          </a:xfrm>
        </p:grpSpPr>
        <p:sp>
          <p:nvSpPr>
            <p:cNvPr id="27" name="object 27"/>
            <p:cNvSpPr/>
            <p:nvPr/>
          </p:nvSpPr>
          <p:spPr>
            <a:xfrm>
              <a:off x="1709927" y="6438900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4">
                  <a:moveTo>
                    <a:pt x="0" y="0"/>
                  </a:moveTo>
                  <a:lnTo>
                    <a:pt x="128015" y="0"/>
                  </a:lnTo>
                </a:path>
                <a:path w="589914">
                  <a:moveTo>
                    <a:pt x="463295" y="0"/>
                  </a:moveTo>
                  <a:lnTo>
                    <a:pt x="589787" y="0"/>
                  </a:lnTo>
                </a:path>
              </a:pathLst>
            </a:custGeom>
            <a:ln w="125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10127" y="6637020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73151" y="0"/>
                  </a:lnTo>
                </a:path>
                <a:path w="337185">
                  <a:moveTo>
                    <a:pt x="263651" y="0"/>
                  </a:moveTo>
                  <a:lnTo>
                    <a:pt x="336803" y="0"/>
                  </a:lnTo>
                </a:path>
              </a:pathLst>
            </a:custGeom>
            <a:ln w="66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343654" y="6685503"/>
            <a:ext cx="367665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280035" algn="l"/>
              </a:tabLst>
            </a:pPr>
            <a:r>
              <a:rPr sz="1150" spc="10" dirty="0">
                <a:latin typeface="Times New Roman"/>
                <a:cs typeface="Times New Roman"/>
              </a:rPr>
              <a:t>1	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1197" y="5897994"/>
            <a:ext cx="5022215" cy="8553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15" dirty="0">
                <a:latin typeface="Times New Roman"/>
                <a:cs typeface="Times New Roman"/>
              </a:rPr>
              <a:t>Όρια </a:t>
            </a:r>
            <a:r>
              <a:rPr sz="1650" b="1" spc="10" dirty="0">
                <a:latin typeface="Times New Roman"/>
                <a:cs typeface="Times New Roman"/>
              </a:rPr>
              <a:t>Εµπιστοσύνης </a:t>
            </a:r>
            <a:r>
              <a:rPr sz="1650" b="1" spc="15" dirty="0">
                <a:latin typeface="Times New Roman"/>
                <a:cs typeface="Times New Roman"/>
              </a:rPr>
              <a:t>για </a:t>
            </a:r>
            <a:r>
              <a:rPr sz="1650" b="1" spc="20" dirty="0">
                <a:latin typeface="Times New Roman"/>
                <a:cs typeface="Times New Roman"/>
              </a:rPr>
              <a:t>τη ∆ιαφορά </a:t>
            </a:r>
            <a:r>
              <a:rPr sz="1650" b="1" spc="25" dirty="0">
                <a:latin typeface="Times New Roman"/>
                <a:cs typeface="Times New Roman"/>
              </a:rPr>
              <a:t>∆ύο </a:t>
            </a:r>
            <a:r>
              <a:rPr sz="1650" b="1" spc="15" dirty="0">
                <a:latin typeface="Times New Roman"/>
                <a:cs typeface="Times New Roman"/>
              </a:rPr>
              <a:t>Μέσων</a:t>
            </a:r>
            <a:r>
              <a:rPr sz="1650" b="1" spc="-145" dirty="0">
                <a:latin typeface="Times New Roman"/>
                <a:cs typeface="Times New Roman"/>
              </a:rPr>
              <a:t> </a:t>
            </a:r>
            <a:r>
              <a:rPr sz="1650" b="1" spc="15" dirty="0">
                <a:latin typeface="Times New Roman"/>
                <a:cs typeface="Times New Roman"/>
              </a:rPr>
              <a:t>Όρων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</a:pPr>
            <a:r>
              <a:rPr sz="2300" spc="-125" dirty="0">
                <a:latin typeface="Times New Roman"/>
                <a:cs typeface="Times New Roman"/>
              </a:rPr>
              <a:t>(</a:t>
            </a:r>
            <a:r>
              <a:rPr sz="2300" i="1" spc="-125" dirty="0">
                <a:latin typeface="Times New Roman"/>
                <a:cs typeface="Times New Roman"/>
              </a:rPr>
              <a:t>Y</a:t>
            </a:r>
            <a:r>
              <a:rPr sz="2250" spc="-187" baseline="-24074" dirty="0">
                <a:latin typeface="Times New Roman"/>
                <a:cs typeface="Times New Roman"/>
              </a:rPr>
              <a:t>1</a:t>
            </a:r>
            <a:r>
              <a:rPr sz="2250" spc="37" baseline="-24074" dirty="0">
                <a:latin typeface="Times New Roman"/>
                <a:cs typeface="Times New Roman"/>
              </a:rPr>
              <a:t> </a:t>
            </a:r>
            <a:r>
              <a:rPr sz="2300" spc="30" dirty="0">
                <a:latin typeface="Symbol"/>
                <a:cs typeface="Symbol"/>
              </a:rPr>
              <a:t></a:t>
            </a:r>
            <a:r>
              <a:rPr sz="2300" i="1" spc="30" dirty="0">
                <a:latin typeface="Times New Roman"/>
                <a:cs typeface="Times New Roman"/>
              </a:rPr>
              <a:t>Y</a:t>
            </a:r>
            <a:r>
              <a:rPr sz="2250" spc="44" baseline="-24074" dirty="0">
                <a:latin typeface="Times New Roman"/>
                <a:cs typeface="Times New Roman"/>
              </a:rPr>
              <a:t>2</a:t>
            </a:r>
            <a:r>
              <a:rPr sz="2250" spc="-262" baseline="-24074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)</a:t>
            </a:r>
            <a:r>
              <a:rPr sz="2300" spc="-250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Symbol"/>
                <a:cs typeface="Symbol"/>
              </a:rPr>
              <a:t></a:t>
            </a:r>
            <a:r>
              <a:rPr sz="2300" spc="-290" dirty="0">
                <a:latin typeface="Times New Roman"/>
                <a:cs typeface="Times New Roman"/>
              </a:rPr>
              <a:t> </a:t>
            </a:r>
            <a:r>
              <a:rPr sz="2300" i="1" spc="5" dirty="0">
                <a:latin typeface="Times New Roman"/>
                <a:cs typeface="Times New Roman"/>
              </a:rPr>
              <a:t>t</a:t>
            </a:r>
            <a:r>
              <a:rPr sz="2250" i="1" spc="7" baseline="-25925" dirty="0">
                <a:latin typeface="Times New Roman"/>
                <a:cs typeface="Times New Roman"/>
              </a:rPr>
              <a:t>a</a:t>
            </a:r>
            <a:r>
              <a:rPr sz="2250" i="1" spc="-315" baseline="-25925" dirty="0">
                <a:latin typeface="Times New Roman"/>
                <a:cs typeface="Times New Roman"/>
              </a:rPr>
              <a:t> </a:t>
            </a:r>
            <a:r>
              <a:rPr sz="2250" spc="-7" baseline="-25925" dirty="0">
                <a:latin typeface="Times New Roman"/>
                <a:cs typeface="Times New Roman"/>
              </a:rPr>
              <a:t>/</a:t>
            </a:r>
            <a:r>
              <a:rPr sz="2250" spc="-307" baseline="-25925" dirty="0">
                <a:latin typeface="Times New Roman"/>
                <a:cs typeface="Times New Roman"/>
              </a:rPr>
              <a:t> </a:t>
            </a:r>
            <a:r>
              <a:rPr sz="2250" spc="-37" baseline="-25925" dirty="0">
                <a:latin typeface="Times New Roman"/>
                <a:cs typeface="Times New Roman"/>
              </a:rPr>
              <a:t>2</a:t>
            </a:r>
            <a:r>
              <a:rPr sz="2300" spc="-25" dirty="0">
                <a:latin typeface="Times New Roman"/>
                <a:cs typeface="Times New Roman"/>
              </a:rPr>
              <a:t>.</a:t>
            </a:r>
            <a:r>
              <a:rPr sz="2300" i="1" spc="-25" dirty="0">
                <a:latin typeface="Times New Roman"/>
                <a:cs typeface="Times New Roman"/>
              </a:rPr>
              <a:t>s</a:t>
            </a:r>
            <a:r>
              <a:rPr sz="2250" i="1" spc="-37" baseline="-31481" dirty="0">
                <a:latin typeface="Times New Roman"/>
                <a:cs typeface="Times New Roman"/>
              </a:rPr>
              <a:t>Y</a:t>
            </a:r>
            <a:r>
              <a:rPr sz="2250" i="1" spc="150" baseline="-31481" dirty="0">
                <a:latin typeface="Times New Roman"/>
                <a:cs typeface="Times New Roman"/>
              </a:rPr>
              <a:t> </a:t>
            </a:r>
            <a:r>
              <a:rPr sz="2250" spc="-37" baseline="-31481" dirty="0">
                <a:latin typeface="Symbol"/>
                <a:cs typeface="Symbol"/>
              </a:rPr>
              <a:t></a:t>
            </a:r>
            <a:r>
              <a:rPr sz="2250" i="1" spc="-37" baseline="-31481" dirty="0">
                <a:latin typeface="Times New Roman"/>
                <a:cs typeface="Times New Roman"/>
              </a:rPr>
              <a:t>Y</a:t>
            </a:r>
            <a:endParaRPr sz="2250" baseline="-31481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10283" y="1712975"/>
            <a:ext cx="7588250" cy="5201920"/>
          </a:xfrm>
          <a:custGeom>
            <a:avLst/>
            <a:gdLst/>
            <a:ahLst/>
            <a:cxnLst/>
            <a:rect l="l" t="t" r="r" b="b"/>
            <a:pathLst>
              <a:path w="7588250" h="5201920">
                <a:moveTo>
                  <a:pt x="0" y="0"/>
                </a:moveTo>
                <a:lnTo>
                  <a:pt x="0" y="5201411"/>
                </a:lnTo>
                <a:lnTo>
                  <a:pt x="7587995" y="5201411"/>
                </a:lnTo>
                <a:lnTo>
                  <a:pt x="7587995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8F2126-5DE6-4560-BFAE-2191315F3B69}"/>
              </a:ext>
            </a:extLst>
          </p:cNvPr>
          <p:cNvSpPr txBox="1"/>
          <p:nvPr/>
        </p:nvSpPr>
        <p:spPr>
          <a:xfrm>
            <a:off x="1689100" y="657225"/>
            <a:ext cx="6934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ANOVA </a:t>
            </a:r>
            <a:r>
              <a:rPr lang="el-GR" dirty="0"/>
              <a:t>στο </a:t>
            </a:r>
            <a:r>
              <a:rPr lang="en-US" dirty="0"/>
              <a:t>SPSS </a:t>
            </a:r>
          </a:p>
          <a:p>
            <a:r>
              <a:rPr lang="en-US" dirty="0">
                <a:hlinkClick r:id="rId2"/>
              </a:rPr>
              <a:t>https://www.youtube.com/watch?v=CLDXRRGsde0&amp;t=273s</a:t>
            </a:r>
            <a:endParaRPr lang="en-US" dirty="0"/>
          </a:p>
          <a:p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8A16CB4-E188-47D4-8394-0766E74EBF81}"/>
              </a:ext>
            </a:extLst>
          </p:cNvPr>
          <p:cNvSpPr/>
          <p:nvPr/>
        </p:nvSpPr>
        <p:spPr>
          <a:xfrm>
            <a:off x="3057525" y="2028825"/>
            <a:ext cx="4197350" cy="432426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Τμήμα 	Τμήμα Κ	Βαθμολογία 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Πρωινό 	1	7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Πρωινό 	1	4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Πρωινό 	1	6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Πρωινό 	1	8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Πρωινό 	1	6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Πρωινό 	1	6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Πρωινό 	1	2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Πρωινό 	1	9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Μεσημεριανό 	2	5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Μεσημεριανό 	2	5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Μεσημεριανό 	2	3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Μεσημεριανό 	2	4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Μεσημεριανό 	2	4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Μεσημεριανό 	2	7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Μεσημεριανό 	2	2	</a:t>
            </a:r>
          </a:p>
          <a:p>
            <a:pPr algn="ctr"/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Μεσημεριανό 	2	2	</a:t>
            </a:r>
          </a:p>
          <a:p>
            <a:pPr algn="ctr"/>
            <a:r>
              <a:rPr lang="el-G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Βραδυνό</a:t>
            </a:r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 	3	2	</a:t>
            </a:r>
          </a:p>
          <a:p>
            <a:pPr algn="ctr"/>
            <a:r>
              <a:rPr lang="el-G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Βραδυνό</a:t>
            </a:r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 	3	4	</a:t>
            </a:r>
          </a:p>
          <a:p>
            <a:pPr algn="ctr"/>
            <a:r>
              <a:rPr lang="el-G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Βραδυνό</a:t>
            </a:r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 	3	7	</a:t>
            </a:r>
          </a:p>
          <a:p>
            <a:pPr algn="ctr"/>
            <a:r>
              <a:rPr lang="el-G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Βραδυνό</a:t>
            </a:r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 	3	1	</a:t>
            </a:r>
          </a:p>
          <a:p>
            <a:pPr algn="ctr"/>
            <a:r>
              <a:rPr lang="el-G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Βραδυνό</a:t>
            </a:r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 	3	2	</a:t>
            </a:r>
          </a:p>
          <a:p>
            <a:pPr algn="ctr"/>
            <a:r>
              <a:rPr lang="el-G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Βραδυνό</a:t>
            </a:r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 	3	1	</a:t>
            </a:r>
          </a:p>
          <a:p>
            <a:pPr algn="ctr"/>
            <a:r>
              <a:rPr lang="el-G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Βραδυνό</a:t>
            </a:r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 	3	5	</a:t>
            </a:r>
          </a:p>
          <a:p>
            <a:pPr algn="ctr"/>
            <a:r>
              <a:rPr lang="el-G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Βραδυνό</a:t>
            </a:r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</a:rPr>
              <a:t> 	3	5	</a:t>
            </a:r>
          </a:p>
        </p:txBody>
      </p:sp>
    </p:spTree>
    <p:extLst>
      <p:ext uri="{BB962C8B-B14F-4D97-AF65-F5344CB8AC3E}">
        <p14:creationId xmlns:p14="http://schemas.microsoft.com/office/powerpoint/2010/main" val="705929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DC4D6-6550-4955-A234-77FAA28EC8DE}"/>
              </a:ext>
            </a:extLst>
          </p:cNvPr>
          <p:cNvSpPr txBox="1"/>
          <p:nvPr/>
        </p:nvSpPr>
        <p:spPr>
          <a:xfrm>
            <a:off x="1536700" y="504825"/>
            <a:ext cx="693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ANOVA </a:t>
            </a:r>
            <a:r>
              <a:rPr lang="el-GR" dirty="0"/>
              <a:t>στο </a:t>
            </a:r>
            <a:r>
              <a:rPr lang="en-US" dirty="0"/>
              <a:t>SPSS</a:t>
            </a:r>
          </a:p>
          <a:p>
            <a:r>
              <a:rPr lang="en-US" dirty="0">
                <a:hlinkClick r:id="rId2"/>
              </a:rPr>
              <a:t>https://www.youtube.com/watch?v=CLDXRRGsde0&amp;t=273s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3E9327C-1C4A-4F99-930D-2E084B888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151156"/>
            <a:ext cx="9829800" cy="62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82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FD81F4D-EDCA-4198-808B-20DCE8C60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0"/>
            <a:ext cx="10375900" cy="7562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90FCB-D452-4F6A-A724-EAA289F4359C}"/>
              </a:ext>
            </a:extLst>
          </p:cNvPr>
          <p:cNvSpPr txBox="1"/>
          <p:nvPr/>
        </p:nvSpPr>
        <p:spPr>
          <a:xfrm>
            <a:off x="1879600" y="123825"/>
            <a:ext cx="693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ANOVA </a:t>
            </a:r>
            <a:r>
              <a:rPr lang="el-GR" dirty="0"/>
              <a:t>στο </a:t>
            </a:r>
            <a:r>
              <a:rPr lang="en-US" dirty="0"/>
              <a:t>SPSS</a:t>
            </a:r>
          </a:p>
          <a:p>
            <a:r>
              <a:rPr lang="en-US" dirty="0">
                <a:hlinkClick r:id="rId3"/>
              </a:rPr>
              <a:t>https://www.youtube.com/watch?v=CLDXRRGsde0&amp;t=273s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60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176BE9-A6B9-4A90-971C-3317781EE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178D35-782A-4B2E-8FB1-E725CDFC67C6}"/>
              </a:ext>
            </a:extLst>
          </p:cNvPr>
          <p:cNvSpPr txBox="1"/>
          <p:nvPr/>
        </p:nvSpPr>
        <p:spPr>
          <a:xfrm>
            <a:off x="1879600" y="123825"/>
            <a:ext cx="693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ANOVA </a:t>
            </a:r>
            <a:r>
              <a:rPr lang="el-GR" dirty="0"/>
              <a:t>στο </a:t>
            </a:r>
            <a:r>
              <a:rPr lang="en-US" dirty="0"/>
              <a:t>SPSS</a:t>
            </a:r>
          </a:p>
          <a:p>
            <a:r>
              <a:rPr lang="en-US" dirty="0">
                <a:hlinkClick r:id="rId3"/>
              </a:rPr>
              <a:t>https://www.youtube.com/watch?v=CLDXRRGsde0&amp;t=273s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26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E1F1ED6D-AC08-47BA-97B5-1E23089BE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42361"/>
              </p:ext>
            </p:extLst>
          </p:nvPr>
        </p:nvGraphicFramePr>
        <p:xfrm>
          <a:off x="927100" y="1571625"/>
          <a:ext cx="8610600" cy="2778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7968">
                  <a:extLst>
                    <a:ext uri="{9D8B030D-6E8A-4147-A177-3AD203B41FA5}">
                      <a16:colId xmlns:a16="http://schemas.microsoft.com/office/drawing/2014/main" val="3014384030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2215638119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196532946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656116392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803851643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430245725"/>
                    </a:ext>
                  </a:extLst>
                </a:gridCol>
                <a:gridCol w="795529">
                  <a:extLst>
                    <a:ext uri="{9D8B030D-6E8A-4147-A177-3AD203B41FA5}">
                      <a16:colId xmlns:a16="http://schemas.microsoft.com/office/drawing/2014/main" val="477842976"/>
                    </a:ext>
                  </a:extLst>
                </a:gridCol>
                <a:gridCol w="758951">
                  <a:extLst>
                    <a:ext uri="{9D8B030D-6E8A-4147-A177-3AD203B41FA5}">
                      <a16:colId xmlns:a16="http://schemas.microsoft.com/office/drawing/2014/main" val="13230183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279501350"/>
                    </a:ext>
                  </a:extLst>
                </a:gridCol>
              </a:tblGrid>
              <a:tr h="370113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u="none" strike="noStrike" dirty="0">
                          <a:effectLst/>
                        </a:rPr>
                        <a:t>Τμήματα 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Βαθμολογίες 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l-GR" sz="2000" u="none" strike="noStrike" dirty="0" err="1">
                          <a:effectLst/>
                        </a:rPr>
                        <a:t>Πινακας</a:t>
                      </a:r>
                      <a:r>
                        <a:rPr lang="el-GR" sz="2000" u="none" strike="noStrike" dirty="0">
                          <a:effectLst/>
                        </a:rPr>
                        <a:t>.  Ανάλυσης </a:t>
                      </a:r>
                      <a:r>
                        <a:rPr lang="el-GR" sz="2000" u="none" strike="noStrike" dirty="0" err="1">
                          <a:effectLst/>
                        </a:rPr>
                        <a:t>Παρακλτηκοτητας</a:t>
                      </a:r>
                      <a:r>
                        <a:rPr lang="el-GR" sz="2000" u="none" strike="noStrike" dirty="0">
                          <a:effectLst/>
                        </a:rPr>
                        <a:t> (ΑΝΟ</a:t>
                      </a:r>
                      <a:r>
                        <a:rPr lang="en-US" sz="2000" u="none" strike="noStrike" dirty="0">
                          <a:effectLst/>
                        </a:rPr>
                        <a:t>VA)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814524"/>
                  </a:ext>
                </a:extLst>
              </a:tr>
              <a:tr h="425629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>
                          <a:effectLst/>
                        </a:rPr>
                        <a:t>Πρωινό 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6</a:t>
                      </a:r>
                      <a:r>
                        <a:rPr lang="el-GR" sz="1200" u="none" strike="noStrike" baseline="30000" dirty="0">
                          <a:effectLst/>
                        </a:rPr>
                        <a:t>Α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 dirty="0">
                          <a:effectLst/>
                        </a:rPr>
                        <a:t> 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</a:rPr>
                        <a:t> 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</a:rPr>
                        <a:t> 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0923"/>
                  </a:ext>
                </a:extLst>
              </a:tr>
              <a:tr h="446655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>
                          <a:effectLst/>
                        </a:rPr>
                        <a:t>Μεσιμεριανο 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4</a:t>
                      </a:r>
                      <a:r>
                        <a:rPr lang="el-GR" sz="1200" u="none" strike="noStrike" baseline="30000" dirty="0">
                          <a:effectLst/>
                        </a:rPr>
                        <a:t>ΑΒ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>
                          <a:effectLst/>
                        </a:rPr>
                        <a:t>Πηγές παραλακτηκοτητας 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ΑΤ 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ΒΕ 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ΜΤΣ 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</a:rPr>
                        <a:t>Πιθανότητα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7675"/>
                  </a:ext>
                </a:extLst>
              </a:tr>
              <a:tr h="425629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>
                          <a:effectLst/>
                        </a:rPr>
                        <a:t>Βραδυνο 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3,38</a:t>
                      </a:r>
                      <a:r>
                        <a:rPr lang="el-GR" sz="1200" u="none" strike="noStrike" baseline="30000" dirty="0">
                          <a:effectLst/>
                        </a:rPr>
                        <a:t>Β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>
                          <a:effectLst/>
                        </a:rPr>
                        <a:t>Τμήματα 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</a:rPr>
                        <a:t>30,083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2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15,042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</a:rPr>
                        <a:t>3,595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</a:rPr>
                        <a:t>0,045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3419"/>
                  </a:ext>
                </a:extLst>
              </a:tr>
              <a:tr h="37011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>
                          <a:effectLst/>
                        </a:rPr>
                        <a:t>Μ.Ο 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4,45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>
                          <a:effectLst/>
                        </a:rPr>
                        <a:t>Σφάλμα 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</a:rPr>
                        <a:t>87,875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</a:rPr>
                        <a:t>21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4,185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</a:rPr>
                        <a:t> 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48190"/>
                  </a:ext>
                </a:extLst>
              </a:tr>
              <a:tr h="370113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>
                          <a:effectLst/>
                        </a:rPr>
                        <a:t>Πιθανότητα 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0,045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>
                          <a:effectLst/>
                        </a:rPr>
                        <a:t>Σύνολο 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</a:rPr>
                        <a:t>117,958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</a:rPr>
                        <a:t>23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97482"/>
                  </a:ext>
                </a:extLst>
              </a:tr>
              <a:tr h="370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Cv%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</a:rPr>
                        <a:t>4,5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95" marR="7395" marT="7395" marB="0" anchor="b"/>
                </a:tc>
                <a:extLst>
                  <a:ext uri="{0D108BD9-81ED-4DB2-BD59-A6C34878D82A}">
                    <a16:rowId xmlns:a16="http://schemas.microsoft.com/office/drawing/2014/main" val="2402083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75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2764" marR="5080" indent="-1790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Παραλλακτικότητα Μεταξύ των </a:t>
            </a:r>
            <a:r>
              <a:rPr spc="70" dirty="0"/>
              <a:t>∆ύο  </a:t>
            </a:r>
            <a:r>
              <a:rPr spc="-5" dirty="0"/>
              <a:t>Οµάδων </a:t>
            </a:r>
            <a:r>
              <a:rPr dirty="0"/>
              <a:t>(</a:t>
            </a:r>
            <a:r>
              <a:rPr i="1" dirty="0">
                <a:latin typeface="Arial"/>
                <a:cs typeface="Arial"/>
              </a:rPr>
              <a:t>συνέχεια</a:t>
            </a:r>
            <a:r>
              <a:rPr dirty="0"/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4035" y="2038603"/>
            <a:ext cx="7376795" cy="139001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4965" marR="5080" indent="-342900">
              <a:lnSpc>
                <a:spcPct val="89800"/>
              </a:lnSpc>
              <a:spcBef>
                <a:spcPts val="495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Ένα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µέρος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της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παραλλακτικότητας έχει  “αιτιολογηθεί”. Μία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πηγή  παραλλακτικότητας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έχει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ανιχνευθεί.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7591" y="3561588"/>
            <a:ext cx="7993380" cy="1080770"/>
          </a:xfrm>
          <a:prstGeom prst="rect">
            <a:avLst/>
          </a:prstGeom>
          <a:solidFill>
            <a:srgbClr val="000000"/>
          </a:solidFill>
          <a:ln w="28574">
            <a:solidFill>
              <a:srgbClr val="FF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51790" marR="428625">
              <a:lnSpc>
                <a:spcPts val="3460"/>
              </a:lnSpc>
              <a:spcBef>
                <a:spcPts val="42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Οφείλεται στις διαφορές </a:t>
            </a:r>
            <a:r>
              <a:rPr sz="3200" dirty="0">
                <a:solidFill>
                  <a:srgbClr val="FFCC65"/>
                </a:solidFill>
                <a:latin typeface="Arial"/>
                <a:cs typeface="Arial"/>
              </a:rPr>
              <a:t>µεταξύ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δύο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οµάδων (Ψάρια,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Πεταλούδες)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4035" y="4618734"/>
            <a:ext cx="80556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Έχει αιτιολογηθεί όλη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παραλλακτικότητα;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9219" y="5291327"/>
            <a:ext cx="7922259" cy="1224280"/>
          </a:xfrm>
          <a:prstGeom prst="rect">
            <a:avLst/>
          </a:prstGeom>
          <a:solidFill>
            <a:srgbClr val="000000"/>
          </a:solidFill>
          <a:ln w="28574">
            <a:solidFill>
              <a:srgbClr val="FF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80035" marR="1029335" indent="-635">
              <a:lnSpc>
                <a:spcPts val="3440"/>
              </a:lnSpc>
              <a:spcBef>
                <a:spcPts val="24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Όχι. Υπάρχει ένα µέρος που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δεν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έχει  αιτιολογηθεί.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0FCC9B75-13F6-43C6-B61B-B7523730B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02197"/>
              </p:ext>
            </p:extLst>
          </p:nvPr>
        </p:nvGraphicFramePr>
        <p:xfrm>
          <a:off x="1866900" y="1724025"/>
          <a:ext cx="6961187" cy="3423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930">
                  <a:extLst>
                    <a:ext uri="{9D8B030D-6E8A-4147-A177-3AD203B41FA5}">
                      <a16:colId xmlns:a16="http://schemas.microsoft.com/office/drawing/2014/main" val="1951861823"/>
                    </a:ext>
                  </a:extLst>
                </a:gridCol>
                <a:gridCol w="906573">
                  <a:extLst>
                    <a:ext uri="{9D8B030D-6E8A-4147-A177-3AD203B41FA5}">
                      <a16:colId xmlns:a16="http://schemas.microsoft.com/office/drawing/2014/main" val="1201051949"/>
                    </a:ext>
                  </a:extLst>
                </a:gridCol>
                <a:gridCol w="518042">
                  <a:extLst>
                    <a:ext uri="{9D8B030D-6E8A-4147-A177-3AD203B41FA5}">
                      <a16:colId xmlns:a16="http://schemas.microsoft.com/office/drawing/2014/main" val="4072754745"/>
                    </a:ext>
                  </a:extLst>
                </a:gridCol>
                <a:gridCol w="1100839">
                  <a:extLst>
                    <a:ext uri="{9D8B030D-6E8A-4147-A177-3AD203B41FA5}">
                      <a16:colId xmlns:a16="http://schemas.microsoft.com/office/drawing/2014/main" val="1311255935"/>
                    </a:ext>
                  </a:extLst>
                </a:gridCol>
                <a:gridCol w="930856">
                  <a:extLst>
                    <a:ext uri="{9D8B030D-6E8A-4147-A177-3AD203B41FA5}">
                      <a16:colId xmlns:a16="http://schemas.microsoft.com/office/drawing/2014/main" val="1557889189"/>
                    </a:ext>
                  </a:extLst>
                </a:gridCol>
                <a:gridCol w="590891">
                  <a:extLst>
                    <a:ext uri="{9D8B030D-6E8A-4147-A177-3AD203B41FA5}">
                      <a16:colId xmlns:a16="http://schemas.microsoft.com/office/drawing/2014/main" val="254694499"/>
                    </a:ext>
                  </a:extLst>
                </a:gridCol>
                <a:gridCol w="817535">
                  <a:extLst>
                    <a:ext uri="{9D8B030D-6E8A-4147-A177-3AD203B41FA5}">
                      <a16:colId xmlns:a16="http://schemas.microsoft.com/office/drawing/2014/main" val="916081938"/>
                    </a:ext>
                  </a:extLst>
                </a:gridCol>
                <a:gridCol w="518042">
                  <a:extLst>
                    <a:ext uri="{9D8B030D-6E8A-4147-A177-3AD203B41FA5}">
                      <a16:colId xmlns:a16="http://schemas.microsoft.com/office/drawing/2014/main" val="1593464461"/>
                    </a:ext>
                  </a:extLst>
                </a:gridCol>
                <a:gridCol w="898479">
                  <a:extLst>
                    <a:ext uri="{9D8B030D-6E8A-4147-A177-3AD203B41FA5}">
                      <a16:colId xmlns:a16="http://schemas.microsoft.com/office/drawing/2014/main" val="1556297350"/>
                    </a:ext>
                  </a:extLst>
                </a:gridCol>
              </a:tblGrid>
              <a:tr h="5583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Συγκριση</a:t>
                      </a:r>
                      <a:r>
                        <a:rPr lang="el-GR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μέσων όρων 7 υβριδίων καλαμποκιού 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Πίνακας </a:t>
                      </a:r>
                      <a:r>
                        <a:rPr lang="en-US" sz="10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ANOVA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125783"/>
                  </a:ext>
                </a:extLst>
              </a:tr>
              <a:tr h="253796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>
                          <a:effectLst/>
                          <a:highlight>
                            <a:srgbClr val="FFFF00"/>
                          </a:highlight>
                        </a:rPr>
                        <a:t>Υβρίδια 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Αποδόσεις 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ANOVA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val="2396291506"/>
                  </a:ext>
                </a:extLst>
              </a:tr>
              <a:tr h="468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highlight>
                            <a:srgbClr val="FFFF00"/>
                          </a:highlight>
                        </a:rPr>
                        <a:t>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12,34</a:t>
                      </a:r>
                      <a:r>
                        <a:rPr lang="el-GR" sz="1000" u="none" strike="noStrike" baseline="30000" dirty="0">
                          <a:effectLst/>
                          <a:highlight>
                            <a:srgbClr val="FFFF00"/>
                          </a:highlight>
                        </a:rPr>
                        <a:t>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Απόδοση (</a:t>
                      </a:r>
                      <a:r>
                        <a:rPr lang="en-US" sz="1200" u="none" strike="noStrike">
                          <a:effectLst/>
                          <a:highlight>
                            <a:srgbClr val="00FFFF"/>
                          </a:highlight>
                        </a:rPr>
                        <a:t>Ton/ha)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val="4199139029"/>
                  </a:ext>
                </a:extLst>
              </a:tr>
              <a:tr h="253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highlight>
                            <a:srgbClr val="FFFF00"/>
                          </a:highlight>
                        </a:rPr>
                        <a:t>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12,325</a:t>
                      </a:r>
                      <a:r>
                        <a:rPr lang="el-GR" sz="1000" u="none" strike="noStrike" baseline="30000" dirty="0">
                          <a:effectLst/>
                          <a:highlight>
                            <a:srgbClr val="FFFF00"/>
                          </a:highlight>
                        </a:rPr>
                        <a:t>Α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ΑΤ 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ΒΕ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ΜΤ 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Πιθανότητα 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val="1843929780"/>
                  </a:ext>
                </a:extLst>
              </a:tr>
              <a:tr h="253796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>
                          <a:effectLst/>
                          <a:highlight>
                            <a:srgbClr val="FFFF00"/>
                          </a:highlight>
                        </a:rPr>
                        <a:t>Δ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12,14</a:t>
                      </a:r>
                      <a:r>
                        <a:rPr lang="el-GR" sz="1000" u="none" strike="noStrike" baseline="30000" dirty="0">
                          <a:effectLst/>
                          <a:highlight>
                            <a:srgbClr val="FFFF00"/>
                          </a:highlight>
                        </a:rPr>
                        <a:t>ΑΒ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highlight>
                            <a:srgbClr val="00FFFF"/>
                          </a:highlight>
                        </a:rPr>
                        <a:t>Between Groups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13,188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6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2,198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6,624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≤0,05 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val="1876523018"/>
                  </a:ext>
                </a:extLst>
              </a:tr>
              <a:tr h="253796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>
                          <a:effectLst/>
                          <a:highlight>
                            <a:srgbClr val="FFFF00"/>
                          </a:highlight>
                        </a:rPr>
                        <a:t>Η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11,93</a:t>
                      </a:r>
                      <a:r>
                        <a:rPr lang="el-GR" sz="1000" u="none" strike="noStrike" baseline="30000" dirty="0">
                          <a:effectLst/>
                          <a:highlight>
                            <a:srgbClr val="FFFF00"/>
                          </a:highlight>
                        </a:rPr>
                        <a:t>ΑΒ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highlight>
                            <a:srgbClr val="00FFFF"/>
                          </a:highlight>
                        </a:rPr>
                        <a:t>Within Groups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11,614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35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0,332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val="3257690767"/>
                  </a:ext>
                </a:extLst>
              </a:tr>
              <a:tr h="253796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>
                          <a:effectLst/>
                          <a:highlight>
                            <a:srgbClr val="FFFF00"/>
                          </a:highlight>
                        </a:rPr>
                        <a:t>Α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11,335</a:t>
                      </a:r>
                      <a:r>
                        <a:rPr lang="el-GR" sz="1000" u="none" strike="noStrike" baseline="30000" dirty="0">
                          <a:effectLst/>
                          <a:highlight>
                            <a:srgbClr val="FFFF00"/>
                          </a:highlight>
                        </a:rPr>
                        <a:t>ΑΒΓ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highlight>
                            <a:srgbClr val="00FFFF"/>
                          </a:highlight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24,802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41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val="3163057019"/>
                  </a:ext>
                </a:extLst>
              </a:tr>
              <a:tr h="243644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>
                          <a:effectLst/>
                          <a:highlight>
                            <a:srgbClr val="FFFF00"/>
                          </a:highlight>
                        </a:rPr>
                        <a:t>Ζ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11,2417</a:t>
                      </a:r>
                      <a:r>
                        <a:rPr lang="el-GR" sz="1000" u="none" strike="noStrike" baseline="30000" dirty="0">
                          <a:effectLst/>
                          <a:highlight>
                            <a:srgbClr val="FFFF00"/>
                          </a:highlight>
                        </a:rPr>
                        <a:t>ΒΓ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val="3015939307"/>
                  </a:ext>
                </a:extLst>
              </a:tr>
              <a:tr h="243644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>
                          <a:effectLst/>
                          <a:highlight>
                            <a:srgbClr val="FFFF00"/>
                          </a:highlight>
                        </a:rPr>
                        <a:t>Γ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10,7983</a:t>
                      </a:r>
                      <a:r>
                        <a:rPr lang="el-GR" sz="1000" u="none" strike="noStrike" baseline="30000" dirty="0">
                          <a:effectLst/>
                          <a:highlight>
                            <a:srgbClr val="FFFF00"/>
                          </a:highlight>
                        </a:rPr>
                        <a:t>Γ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val="29315989"/>
                  </a:ext>
                </a:extLst>
              </a:tr>
              <a:tr h="21318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>
                          <a:effectLst/>
                          <a:highlight>
                            <a:srgbClr val="FFFF00"/>
                          </a:highlight>
                        </a:rPr>
                        <a:t>Μ.Ο 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val="372776624"/>
                  </a:ext>
                </a:extLst>
              </a:tr>
              <a:tr h="213188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>
                          <a:effectLst/>
                          <a:highlight>
                            <a:srgbClr val="FFFF00"/>
                          </a:highlight>
                        </a:rPr>
                        <a:t>Πιθανότητα 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≤0,05 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val="1074306670"/>
                  </a:ext>
                </a:extLst>
              </a:tr>
              <a:tr h="213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highlight>
                            <a:srgbClr val="FFFF00"/>
                          </a:highlight>
                        </a:rPr>
                        <a:t>CV%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4,91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val="1333954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48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6891" y="398780"/>
            <a:ext cx="65639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3895" marR="5080" indent="-194183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Παραλλακτικότητα Μέσα στις  Πεταλούδες</a:t>
            </a:r>
          </a:p>
        </p:txBody>
      </p:sp>
      <p:sp>
        <p:nvSpPr>
          <p:cNvPr id="7" name="object 7"/>
          <p:cNvSpPr/>
          <p:nvPr/>
        </p:nvSpPr>
        <p:spPr>
          <a:xfrm>
            <a:off x="2816351" y="2602992"/>
            <a:ext cx="1197863" cy="984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21935" y="2642616"/>
            <a:ext cx="1138427" cy="903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71488" y="2520695"/>
            <a:ext cx="1363979" cy="1149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53808" y="2491168"/>
            <a:ext cx="9091930" cy="1386840"/>
            <a:chOff x="753808" y="2491168"/>
            <a:chExt cx="9091930" cy="1386840"/>
          </a:xfrm>
        </p:grpSpPr>
        <p:sp>
          <p:nvSpPr>
            <p:cNvPr id="11" name="object 11"/>
            <p:cNvSpPr/>
            <p:nvPr/>
          </p:nvSpPr>
          <p:spPr>
            <a:xfrm>
              <a:off x="768095" y="2505456"/>
              <a:ext cx="9063355" cy="1358265"/>
            </a:xfrm>
            <a:custGeom>
              <a:avLst/>
              <a:gdLst/>
              <a:ahLst/>
              <a:cxnLst/>
              <a:rect l="l" t="t" r="r" b="b"/>
              <a:pathLst>
                <a:path w="9063355" h="1358264">
                  <a:moveTo>
                    <a:pt x="0" y="0"/>
                  </a:moveTo>
                  <a:lnTo>
                    <a:pt x="0" y="1357884"/>
                  </a:lnTo>
                  <a:lnTo>
                    <a:pt x="9063228" y="1357884"/>
                  </a:lnTo>
                  <a:lnTo>
                    <a:pt x="90632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8095" y="2505455"/>
              <a:ext cx="9063355" cy="1358265"/>
            </a:xfrm>
            <a:custGeom>
              <a:avLst/>
              <a:gdLst/>
              <a:ahLst/>
              <a:cxnLst/>
              <a:rect l="l" t="t" r="r" b="b"/>
              <a:pathLst>
                <a:path w="9063355" h="1358264">
                  <a:moveTo>
                    <a:pt x="0" y="1357883"/>
                  </a:moveTo>
                  <a:lnTo>
                    <a:pt x="9063227" y="1357883"/>
                  </a:lnTo>
                  <a:lnTo>
                    <a:pt x="9063227" y="0"/>
                  </a:lnTo>
                  <a:lnTo>
                    <a:pt x="0" y="0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2807207" y="4718303"/>
            <a:ext cx="1216152" cy="10363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0600" y="4721352"/>
            <a:ext cx="1179575" cy="1030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1384" y="4715255"/>
            <a:ext cx="1505711" cy="10424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753808" y="4687252"/>
            <a:ext cx="9091930" cy="1278255"/>
            <a:chOff x="753808" y="4687252"/>
            <a:chExt cx="9091930" cy="1278255"/>
          </a:xfrm>
        </p:grpSpPr>
        <p:sp>
          <p:nvSpPr>
            <p:cNvPr id="17" name="object 17"/>
            <p:cNvSpPr/>
            <p:nvPr/>
          </p:nvSpPr>
          <p:spPr>
            <a:xfrm>
              <a:off x="768095" y="4701540"/>
              <a:ext cx="9063355" cy="1249680"/>
            </a:xfrm>
            <a:custGeom>
              <a:avLst/>
              <a:gdLst/>
              <a:ahLst/>
              <a:cxnLst/>
              <a:rect l="l" t="t" r="r" b="b"/>
              <a:pathLst>
                <a:path w="9063355" h="1249679">
                  <a:moveTo>
                    <a:pt x="0" y="0"/>
                  </a:moveTo>
                  <a:lnTo>
                    <a:pt x="0" y="1249680"/>
                  </a:lnTo>
                  <a:lnTo>
                    <a:pt x="9063228" y="1249680"/>
                  </a:lnTo>
                  <a:lnTo>
                    <a:pt x="90632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8095" y="4701539"/>
              <a:ext cx="9063355" cy="1249680"/>
            </a:xfrm>
            <a:custGeom>
              <a:avLst/>
              <a:gdLst/>
              <a:ahLst/>
              <a:cxnLst/>
              <a:rect l="l" t="t" r="r" b="b"/>
              <a:pathLst>
                <a:path w="9063355" h="1249679">
                  <a:moveTo>
                    <a:pt x="0" y="1249679"/>
                  </a:moveTo>
                  <a:lnTo>
                    <a:pt x="9063227" y="1249679"/>
                  </a:lnTo>
                  <a:lnTo>
                    <a:pt x="9063227" y="0"/>
                  </a:lnTo>
                  <a:lnTo>
                    <a:pt x="0" y="0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648455" y="1923288"/>
            <a:ext cx="3383279" cy="486409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405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Βόρειο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Ηµισφαίριο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11879" y="4155947"/>
            <a:ext cx="3383279" cy="486409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Νότιο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Ηµισφαίριο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3AEF8D0A-821C-4032-A08A-EF001E2537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095" y="398780"/>
            <a:ext cx="9157210" cy="71640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7850" marR="5080" indent="-24022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Παραλλακτικότητα Μέσα στις  Οµάδες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4035" y="1938019"/>
            <a:ext cx="8046084" cy="44246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5080" indent="-342900">
              <a:lnSpc>
                <a:spcPts val="3020"/>
              </a:lnSpc>
              <a:spcBef>
                <a:spcPts val="480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Ένα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επιπλέον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µέρος της παραλλακτικότητας έχει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“αιτιολογηθεί”.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Μία ακόµη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 πηγή  παραλλακτικότητας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έχει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ανιχνευθεί.</a:t>
            </a:r>
            <a:endParaRPr sz="2800">
              <a:latin typeface="Arial"/>
              <a:cs typeface="Arial"/>
            </a:endParaRPr>
          </a:p>
          <a:p>
            <a:pPr marL="354965" marR="72390">
              <a:lnSpc>
                <a:spcPts val="3020"/>
              </a:lnSpc>
              <a:spcBef>
                <a:spcPts val="136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Οφείλεται στις διαφορές 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µέσα (εντός) στην  Οµάδα (Πεταλούδες).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Στις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πεταλούδες που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ζουν  στο Βόρειο και σε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αυτές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που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ζουν στο Νότιο  Ηµισφαίριο.</a:t>
            </a:r>
            <a:endParaRPr sz="2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990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Έχει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αιτιολογηθεί όλη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παραλλακτικότητα;</a:t>
            </a:r>
            <a:endParaRPr sz="2800">
              <a:latin typeface="Arial"/>
              <a:cs typeface="Arial"/>
            </a:endParaRPr>
          </a:p>
          <a:p>
            <a:pPr marL="354965" marR="1900555" indent="-635">
              <a:lnSpc>
                <a:spcPts val="3040"/>
              </a:lnSpc>
              <a:spcBef>
                <a:spcPts val="137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Όχι. Υπάρχει ένα µέρος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που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δεν έχει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αιτιολογηθεί.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11655" y="865123"/>
            <a:ext cx="8053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Παραλλακτικότητα Μέσα </a:t>
            </a:r>
            <a:r>
              <a:rPr dirty="0"/>
              <a:t>στα</a:t>
            </a:r>
            <a:r>
              <a:rPr spc="5" dirty="0"/>
              <a:t> </a:t>
            </a:r>
            <a:r>
              <a:rPr spc="-10" dirty="0"/>
              <a:t>Ψάρια</a:t>
            </a:r>
          </a:p>
        </p:txBody>
      </p:sp>
      <p:sp>
        <p:nvSpPr>
          <p:cNvPr id="7" name="object 7"/>
          <p:cNvSpPr/>
          <p:nvPr/>
        </p:nvSpPr>
        <p:spPr>
          <a:xfrm>
            <a:off x="2471927" y="2737104"/>
            <a:ext cx="1456944" cy="547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5696" y="2566416"/>
            <a:ext cx="1502663" cy="888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77583" y="2648711"/>
            <a:ext cx="1446275" cy="7238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87336" y="2538412"/>
            <a:ext cx="9105900" cy="1123315"/>
            <a:chOff x="787336" y="2538412"/>
            <a:chExt cx="9105900" cy="1123315"/>
          </a:xfrm>
        </p:grpSpPr>
        <p:sp>
          <p:nvSpPr>
            <p:cNvPr id="11" name="object 11"/>
            <p:cNvSpPr/>
            <p:nvPr/>
          </p:nvSpPr>
          <p:spPr>
            <a:xfrm>
              <a:off x="801623" y="2552700"/>
              <a:ext cx="9077325" cy="1094740"/>
            </a:xfrm>
            <a:custGeom>
              <a:avLst/>
              <a:gdLst/>
              <a:ahLst/>
              <a:cxnLst/>
              <a:rect l="l" t="t" r="r" b="b"/>
              <a:pathLst>
                <a:path w="9077325" h="1094739">
                  <a:moveTo>
                    <a:pt x="9076943" y="1094231"/>
                  </a:moveTo>
                  <a:lnTo>
                    <a:pt x="9076943" y="0"/>
                  </a:lnTo>
                  <a:lnTo>
                    <a:pt x="0" y="0"/>
                  </a:lnTo>
                  <a:lnTo>
                    <a:pt x="0" y="1094231"/>
                  </a:lnTo>
                  <a:lnTo>
                    <a:pt x="9076943" y="10942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1623" y="2552700"/>
              <a:ext cx="9077325" cy="1094740"/>
            </a:xfrm>
            <a:custGeom>
              <a:avLst/>
              <a:gdLst/>
              <a:ahLst/>
              <a:cxnLst/>
              <a:rect l="l" t="t" r="r" b="b"/>
              <a:pathLst>
                <a:path w="9077325" h="1094739">
                  <a:moveTo>
                    <a:pt x="0" y="0"/>
                  </a:moveTo>
                  <a:lnTo>
                    <a:pt x="0" y="1094231"/>
                  </a:lnTo>
                  <a:lnTo>
                    <a:pt x="9076943" y="1094231"/>
                  </a:lnTo>
                  <a:lnTo>
                    <a:pt x="9076943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2584704" y="4806696"/>
            <a:ext cx="1205483" cy="7696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2523" y="4782311"/>
            <a:ext cx="1941575" cy="8183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72784" y="4767071"/>
            <a:ext cx="2029967" cy="8488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775144" y="4737544"/>
            <a:ext cx="9103995" cy="1085215"/>
            <a:chOff x="775144" y="4737544"/>
            <a:chExt cx="9103995" cy="1085215"/>
          </a:xfrm>
        </p:grpSpPr>
        <p:sp>
          <p:nvSpPr>
            <p:cNvPr id="17" name="object 17"/>
            <p:cNvSpPr/>
            <p:nvPr/>
          </p:nvSpPr>
          <p:spPr>
            <a:xfrm>
              <a:off x="789431" y="4751832"/>
              <a:ext cx="9075420" cy="1056640"/>
            </a:xfrm>
            <a:custGeom>
              <a:avLst/>
              <a:gdLst/>
              <a:ahLst/>
              <a:cxnLst/>
              <a:rect l="l" t="t" r="r" b="b"/>
              <a:pathLst>
                <a:path w="9075420" h="1056639">
                  <a:moveTo>
                    <a:pt x="9075419" y="1056131"/>
                  </a:moveTo>
                  <a:lnTo>
                    <a:pt x="9075419" y="0"/>
                  </a:lnTo>
                  <a:lnTo>
                    <a:pt x="0" y="0"/>
                  </a:lnTo>
                  <a:lnTo>
                    <a:pt x="0" y="1056131"/>
                  </a:lnTo>
                  <a:lnTo>
                    <a:pt x="9075419" y="10561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9431" y="4751832"/>
              <a:ext cx="9075420" cy="1056640"/>
            </a:xfrm>
            <a:custGeom>
              <a:avLst/>
              <a:gdLst/>
              <a:ahLst/>
              <a:cxnLst/>
              <a:rect l="l" t="t" r="r" b="b"/>
              <a:pathLst>
                <a:path w="9075420" h="1056639">
                  <a:moveTo>
                    <a:pt x="0" y="0"/>
                  </a:moveTo>
                  <a:lnTo>
                    <a:pt x="0" y="1056131"/>
                  </a:lnTo>
                  <a:lnTo>
                    <a:pt x="9075419" y="1056131"/>
                  </a:lnTo>
                  <a:lnTo>
                    <a:pt x="9075419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611879" y="1996439"/>
            <a:ext cx="3383279" cy="486409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395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Ατλαντικός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Ωκεανός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85032" y="4155947"/>
            <a:ext cx="3383279" cy="486409"/>
          </a:xfrm>
          <a:prstGeom prst="rect">
            <a:avLst/>
          </a:prstGeom>
          <a:solidFill>
            <a:srgbClr val="656598"/>
          </a:solidFill>
          <a:ln w="28574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395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Ειρηνικός</a:t>
            </a: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Ωκεανός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4BF99D61-B427-44B0-8945-F671B08460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431" y="352425"/>
            <a:ext cx="911453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0" marR="5080" indent="-117665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Παραλλακτικότητα Μέσα στις  Οµάδες</a:t>
            </a:r>
            <a:r>
              <a:rPr spc="-15" dirty="0"/>
              <a:t> </a:t>
            </a:r>
            <a:r>
              <a:rPr dirty="0"/>
              <a:t>(</a:t>
            </a:r>
            <a:r>
              <a:rPr i="1" dirty="0">
                <a:latin typeface="Arial"/>
                <a:cs typeface="Arial"/>
              </a:rPr>
              <a:t>συνέχεια</a:t>
            </a:r>
            <a:r>
              <a:rPr dirty="0"/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4035" y="2076703"/>
            <a:ext cx="8046084" cy="403796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765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Ένα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επιπλέον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µέρος της παραλλακτικότητας έχει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“αιτιολογηθεί”.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Μία ακόµη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 πηγή  παραλλακτικότητας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έχει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ανιχνευθεί.</a:t>
            </a:r>
            <a:endParaRPr sz="2800">
              <a:latin typeface="Arial"/>
              <a:cs typeface="Arial"/>
            </a:endParaRPr>
          </a:p>
          <a:p>
            <a:pPr marL="354965" marR="419734">
              <a:lnSpc>
                <a:spcPct val="80000"/>
              </a:lnSpc>
              <a:spcBef>
                <a:spcPts val="134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Οφείλεται στις διαφορές 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µέσα (εντός) στην  Οµάδα (Ψάρια).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Στα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ψάρια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που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ζουν στον  Ατλαντικό και σε αυτά που ζουν στον Ειρηνικό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Ωκεανό.</a:t>
            </a:r>
            <a:endParaRPr sz="2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70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Έχει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αιτιολογηθεί όλη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παραλλακτικότητα;</a:t>
            </a:r>
            <a:endParaRPr sz="2800">
              <a:latin typeface="Arial"/>
              <a:cs typeface="Arial"/>
            </a:endParaRPr>
          </a:p>
          <a:p>
            <a:pPr marL="354965" marR="1900555" indent="-635">
              <a:lnSpc>
                <a:spcPct val="80000"/>
              </a:lnSpc>
              <a:spcBef>
                <a:spcPts val="136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Όχι. Υπάρχει ένα µέρος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που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δεν έχει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αιτιολογηθεί.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348995"/>
            <a:ext cx="9144000" cy="6858000"/>
            <a:chOff x="768095" y="348995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00327" y="4768595"/>
              <a:ext cx="13563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6495" y="6515099"/>
              <a:ext cx="146303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1" y="4671060"/>
              <a:ext cx="192023" cy="192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0" marR="5080" indent="-117665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Παραλλακτικότητα Μέσα στις  Οµάδες</a:t>
            </a:r>
            <a:r>
              <a:rPr spc="-15" dirty="0"/>
              <a:t> </a:t>
            </a:r>
            <a:r>
              <a:rPr dirty="0"/>
              <a:t>(</a:t>
            </a:r>
            <a:r>
              <a:rPr i="1" dirty="0">
                <a:latin typeface="Arial"/>
                <a:cs typeface="Arial"/>
              </a:rPr>
              <a:t>συνέχεια</a:t>
            </a:r>
            <a:r>
              <a:rPr dirty="0"/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4035" y="2504946"/>
            <a:ext cx="8055609" cy="265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89535" indent="-342900">
              <a:lnSpc>
                <a:spcPct val="99900"/>
              </a:lnSpc>
              <a:spcBef>
                <a:spcPts val="105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Μέσα σε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κάθε υπό-οµάδα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η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παραλλακτικότητα οφείλεται στις διαφορές  των ποικίλων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ειδών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πεταλούδων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και  ψαριών.</a:t>
            </a:r>
            <a:endParaRPr sz="32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1535"/>
              </a:spcBef>
              <a:buClr>
                <a:srgbClr val="FFFFCC"/>
              </a:buClr>
              <a:buSzPct val="75000"/>
              <a:buFont typeface="Wingdings"/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Έχει αιτιολογηθεί όλη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παραλλακτικότητα;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2372" y="5218176"/>
            <a:ext cx="1224280" cy="935990"/>
          </a:xfrm>
          <a:prstGeom prst="rect">
            <a:avLst/>
          </a:prstGeom>
          <a:solidFill>
            <a:srgbClr val="000000"/>
          </a:solidFill>
          <a:ln w="28574">
            <a:solidFill>
              <a:srgbClr val="FF0000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1000"/>
              </a:spcBef>
            </a:pP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Ναι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1556</Words>
  <Application>Microsoft Office PowerPoint</Application>
  <PresentationFormat>Προσαρμογή</PresentationFormat>
  <Paragraphs>596</Paragraphs>
  <Slides>40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6" baseType="lpstr">
      <vt:lpstr>Arial</vt:lpstr>
      <vt:lpstr>Calibri</vt:lpstr>
      <vt:lpstr>Symbol</vt:lpstr>
      <vt:lpstr>Times New Roman</vt:lpstr>
      <vt:lpstr>Wingdings</vt:lpstr>
      <vt:lpstr>Office Theme</vt:lpstr>
      <vt:lpstr>Εισαγωγή στην Ανάλυση  Παραλλακτικότητας Analyses of variance ANOVA </vt:lpstr>
      <vt:lpstr>Παραλλακτικότητα</vt:lpstr>
      <vt:lpstr>Παραλλακτικότητα Μεταξύ των ∆ύο  Οµάδων</vt:lpstr>
      <vt:lpstr>Παραλλακτικότητα Μεταξύ των ∆ύο  Οµάδων (συνέχεια)</vt:lpstr>
      <vt:lpstr>Παραλλακτικότητα Μέσα στις  Πεταλούδες</vt:lpstr>
      <vt:lpstr>Παραλλακτικότητα Μέσα στις  Οµάδες</vt:lpstr>
      <vt:lpstr>Παραλλακτικότητα Μέσα στα Ψάρια</vt:lpstr>
      <vt:lpstr>Παραλλακτικότητα Μέσα στις  Οµάδες (συνέχεια)</vt:lpstr>
      <vt:lpstr>Παραλλακτικότητα Μέσα στις  Οµάδες (συνέχεια)</vt:lpstr>
      <vt:lpstr> Έχει εξηγηθεί-ερµηνευτεί όλη η  παραλλακτικότητα;</vt:lpstr>
      <vt:lpstr>Παρουσίαση του PowerPoint</vt:lpstr>
      <vt:lpstr>Άσκηση 1</vt:lpstr>
      <vt:lpstr>Άσκηση 1 (συνέχεια)</vt:lpstr>
      <vt:lpstr>Άσκηση 1 (συνέχεια)</vt:lpstr>
      <vt:lpstr>Άσκηση 2</vt:lpstr>
      <vt:lpstr>Άσκηση 3</vt:lpstr>
      <vt:lpstr>Άσκηση 3 (συνέχεια)</vt:lpstr>
      <vt:lpstr>Παρουσίαση του PowerPoint</vt:lpstr>
      <vt:lpstr>Παρουσίαση του PowerPoint</vt:lpstr>
      <vt:lpstr>Παρατήρηση</vt:lpstr>
      <vt:lpstr>Πειραµατικό Σφάλµα </vt:lpstr>
      <vt:lpstr>Συµπέρασµα</vt:lpstr>
      <vt:lpstr>Συµπέρασµα (συνέχεια)</vt:lpstr>
      <vt:lpstr>Συµπέρασµα (συνέχεια)</vt:lpstr>
      <vt:lpstr>Εφαρµογή 1</vt:lpstr>
      <vt:lpstr>Εφαρµογή 1 (συνέχεια)</vt:lpstr>
      <vt:lpstr>Εφαρµογή 2</vt:lpstr>
      <vt:lpstr>Εφαρµογή 2 (συνέχεια)</vt:lpstr>
      <vt:lpstr>Εφαρµογή 2 (συνέχεια)</vt:lpstr>
      <vt:lpstr>Εφαρµογή 2 (συνέχεια)</vt:lpstr>
      <vt:lpstr>Εφαρµογή 2 (συνέχεια)</vt:lpstr>
      <vt:lpstr>Παρουσίαση του PowerPoint</vt:lpstr>
      <vt:lpstr>ANOVA (συνέχεια)</vt:lpstr>
      <vt:lpstr>ANOVA (συνέχεια)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&lt;4D6963726F736F667420506F776572506F696E74202D20C1EDDCEBF5F3E720D0E1F1E1EBEBE1EAF4E9EAFCF4E7F4E1F25F6E65772E707074&gt;</dc:title>
  <dc:creator>user</dc:creator>
  <cp:lastModifiedBy>Δημήτρης</cp:lastModifiedBy>
  <cp:revision>16</cp:revision>
  <dcterms:created xsi:type="dcterms:W3CDTF">2020-04-01T18:56:57Z</dcterms:created>
  <dcterms:modified xsi:type="dcterms:W3CDTF">2020-04-29T11:15:58Z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2010-11-26T00:00:00Z</vt:filetime>
  </property>
  <property fmtid="{D5CDD505-2E9C-101B-9397-08002B2CF9AE}" pid="3" name="Creator">
    <vt:lpwstr>PrimoPDF http://www.primopdf.com</vt:lpwstr>
  </property>
  <property fmtid="{D5CDD505-2E9C-101B-9397-08002B2CF9AE}" pid="4" name="LastSaved">
    <vt:filetime>2020-04-01T00:00:00Z</vt:filetime>
  </property>
</Properties>
</file>