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5"/>
  </p:notesMasterIdLst>
  <p:sldIdLst>
    <p:sldId id="256" r:id="rId5"/>
    <p:sldId id="275" r:id="rId6"/>
    <p:sldId id="271" r:id="rId7"/>
    <p:sldId id="277" r:id="rId8"/>
    <p:sldId id="278" r:id="rId9"/>
    <p:sldId id="279" r:id="rId10"/>
    <p:sldId id="257" r:id="rId11"/>
    <p:sldId id="258" r:id="rId12"/>
    <p:sldId id="259" r:id="rId13"/>
    <p:sldId id="260" r:id="rId14"/>
    <p:sldId id="269" r:id="rId15"/>
    <p:sldId id="261" r:id="rId16"/>
    <p:sldId id="361" r:id="rId17"/>
    <p:sldId id="262" r:id="rId18"/>
    <p:sldId id="264" r:id="rId19"/>
    <p:sldId id="265" r:id="rId20"/>
    <p:sldId id="266" r:id="rId21"/>
    <p:sldId id="273" r:id="rId22"/>
    <p:sldId id="267" r:id="rId23"/>
    <p:sldId id="274" r:id="rId24"/>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DFB54E-D5EC-49FA-9606-2B79CBC3A58E}"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ACFB1E7D-3566-49B3-AA07-3B4BFB9E4C20}">
      <dgm:prSet phldrT="[Κείμενο]"/>
      <dgm:spPr/>
      <dgm:t>
        <a:bodyPr/>
        <a:lstStyle/>
        <a:p>
          <a:r>
            <a:rPr lang="el-GR" b="1" dirty="0">
              <a:solidFill>
                <a:srgbClr val="FF0000"/>
              </a:solidFill>
            </a:rPr>
            <a:t>Δημοκρατία:</a:t>
          </a:r>
        </a:p>
      </dgm:t>
    </dgm:pt>
    <dgm:pt modelId="{3DB26370-E684-41ED-A258-4B52E65EAE62}" type="parTrans" cxnId="{6E53FB6B-B6FC-4BAE-9472-3FC42D0566D3}">
      <dgm:prSet/>
      <dgm:spPr/>
      <dgm:t>
        <a:bodyPr/>
        <a:lstStyle/>
        <a:p>
          <a:endParaRPr lang="el-GR"/>
        </a:p>
      </dgm:t>
    </dgm:pt>
    <dgm:pt modelId="{046EBFE9-22F5-405C-8B96-AE0871B4571B}" type="sibTrans" cxnId="{6E53FB6B-B6FC-4BAE-9472-3FC42D0566D3}">
      <dgm:prSet/>
      <dgm:spPr/>
      <dgm:t>
        <a:bodyPr/>
        <a:lstStyle/>
        <a:p>
          <a:endParaRPr lang="el-GR"/>
        </a:p>
      </dgm:t>
    </dgm:pt>
    <dgm:pt modelId="{AE21C0DE-E916-4EFE-A70C-86F64FF04F26}">
      <dgm:prSet phldrT="[Κείμενο]"/>
      <dgm:spPr/>
      <dgm:t>
        <a:bodyPr/>
        <a:lstStyle/>
        <a:p>
          <a:r>
            <a:rPr lang="el-GR" dirty="0">
              <a:solidFill>
                <a:srgbClr val="FF0000"/>
              </a:solidFill>
            </a:rPr>
            <a:t>Οικονομία</a:t>
          </a:r>
          <a:r>
            <a:rPr lang="el-GR" dirty="0"/>
            <a:t>:</a:t>
          </a:r>
        </a:p>
        <a:p>
          <a:r>
            <a:rPr lang="el-GR" dirty="0" err="1"/>
            <a:t>Άτομικές</a:t>
          </a:r>
          <a:r>
            <a:rPr lang="el-GR" dirty="0"/>
            <a:t> ικανότητες: Κατάρτιση</a:t>
          </a:r>
        </a:p>
        <a:p>
          <a:endParaRPr lang="el-GR" dirty="0"/>
        </a:p>
      </dgm:t>
    </dgm:pt>
    <dgm:pt modelId="{26D18A73-AA9D-47A6-9C35-77A4B9FB9EEE}" type="parTrans" cxnId="{A7138003-44A6-43EE-B66A-B1274A810933}">
      <dgm:prSet/>
      <dgm:spPr/>
      <dgm:t>
        <a:bodyPr/>
        <a:lstStyle/>
        <a:p>
          <a:endParaRPr lang="el-GR"/>
        </a:p>
      </dgm:t>
    </dgm:pt>
    <dgm:pt modelId="{F4DFFEA7-9D8C-40E9-8EE3-3DC9640B0185}" type="sibTrans" cxnId="{A7138003-44A6-43EE-B66A-B1274A810933}">
      <dgm:prSet/>
      <dgm:spPr/>
      <dgm:t>
        <a:bodyPr/>
        <a:lstStyle/>
        <a:p>
          <a:endParaRPr lang="el-GR"/>
        </a:p>
      </dgm:t>
    </dgm:pt>
    <dgm:pt modelId="{2A899E92-2467-44EA-8D95-8EB21A220AC8}">
      <dgm:prSet/>
      <dgm:spPr/>
      <dgm:t>
        <a:bodyPr/>
        <a:lstStyle/>
        <a:p>
          <a:r>
            <a:rPr lang="el-GR" b="1" dirty="0"/>
            <a:t>Πολίτης: ολιστική παιδεία</a:t>
          </a:r>
        </a:p>
      </dgm:t>
    </dgm:pt>
    <dgm:pt modelId="{0800F95B-B6D0-4A48-88ED-152B18C1F4D4}" type="parTrans" cxnId="{30079F95-8669-46C9-9B7C-B04A90DD2EE3}">
      <dgm:prSet/>
      <dgm:spPr/>
      <dgm:t>
        <a:bodyPr/>
        <a:lstStyle/>
        <a:p>
          <a:endParaRPr lang="el-GR"/>
        </a:p>
      </dgm:t>
    </dgm:pt>
    <dgm:pt modelId="{12B5D2D7-D515-4F8B-A493-6642EEE86F41}" type="sibTrans" cxnId="{30079F95-8669-46C9-9B7C-B04A90DD2EE3}">
      <dgm:prSet/>
      <dgm:spPr/>
      <dgm:t>
        <a:bodyPr/>
        <a:lstStyle/>
        <a:p>
          <a:endParaRPr lang="el-GR"/>
        </a:p>
      </dgm:t>
    </dgm:pt>
    <dgm:pt modelId="{79F5F72A-5850-4E08-A82B-62E0969E7B76}">
      <dgm:prSet/>
      <dgm:spPr/>
      <dgm:t>
        <a:bodyPr/>
        <a:lstStyle/>
        <a:p>
          <a:r>
            <a:rPr lang="el-GR" b="1" dirty="0"/>
            <a:t>Ηθική αυτονομία, ωριμότητα</a:t>
          </a:r>
        </a:p>
      </dgm:t>
    </dgm:pt>
    <dgm:pt modelId="{96E3AD4B-FB61-49B7-A883-1E1D0AE5E56E}" type="parTrans" cxnId="{06F0A75C-5020-4DAB-844B-E6341028968B}">
      <dgm:prSet/>
      <dgm:spPr/>
    </dgm:pt>
    <dgm:pt modelId="{BD810829-8D34-4FC4-8A9A-F23DAD665903}" type="sibTrans" cxnId="{06F0A75C-5020-4DAB-844B-E6341028968B}">
      <dgm:prSet/>
      <dgm:spPr/>
    </dgm:pt>
    <dgm:pt modelId="{428B4CBD-9DB4-415B-A5EA-DF95E881B081}" type="pres">
      <dgm:prSet presAssocID="{49DFB54E-D5EC-49FA-9606-2B79CBC3A58E}" presName="diagram" presStyleCnt="0">
        <dgm:presLayoutVars>
          <dgm:dir/>
          <dgm:resizeHandles val="exact"/>
        </dgm:presLayoutVars>
      </dgm:prSet>
      <dgm:spPr/>
    </dgm:pt>
    <dgm:pt modelId="{226A32D8-2CF7-4FA8-BB58-53D664C3E01D}" type="pres">
      <dgm:prSet presAssocID="{ACFB1E7D-3566-49B3-AA07-3B4BFB9E4C20}" presName="arrow" presStyleLbl="node1" presStyleIdx="0" presStyleCnt="2" custScaleY="100011" custRadScaleRad="70667">
        <dgm:presLayoutVars>
          <dgm:bulletEnabled val="1"/>
        </dgm:presLayoutVars>
      </dgm:prSet>
      <dgm:spPr/>
    </dgm:pt>
    <dgm:pt modelId="{78A93752-BA8B-4891-A74C-D2035BE5315F}" type="pres">
      <dgm:prSet presAssocID="{AE21C0DE-E916-4EFE-A70C-86F64FF04F26}" presName="arrow" presStyleLbl="node1" presStyleIdx="1" presStyleCnt="2" custScaleY="100011" custRadScaleRad="63027" custRadScaleInc="124">
        <dgm:presLayoutVars>
          <dgm:bulletEnabled val="1"/>
        </dgm:presLayoutVars>
      </dgm:prSet>
      <dgm:spPr/>
    </dgm:pt>
  </dgm:ptLst>
  <dgm:cxnLst>
    <dgm:cxn modelId="{A7138003-44A6-43EE-B66A-B1274A810933}" srcId="{49DFB54E-D5EC-49FA-9606-2B79CBC3A58E}" destId="{AE21C0DE-E916-4EFE-A70C-86F64FF04F26}" srcOrd="1" destOrd="0" parTransId="{26D18A73-AA9D-47A6-9C35-77A4B9FB9EEE}" sibTransId="{F4DFFEA7-9D8C-40E9-8EE3-3DC9640B0185}"/>
    <dgm:cxn modelId="{388F2705-4C7E-466E-8984-59213F8CD217}" type="presOf" srcId="{ACFB1E7D-3566-49B3-AA07-3B4BFB9E4C20}" destId="{226A32D8-2CF7-4FA8-BB58-53D664C3E01D}" srcOrd="0" destOrd="0" presId="urn:microsoft.com/office/officeart/2005/8/layout/arrow5"/>
    <dgm:cxn modelId="{06F0A75C-5020-4DAB-844B-E6341028968B}" srcId="{ACFB1E7D-3566-49B3-AA07-3B4BFB9E4C20}" destId="{79F5F72A-5850-4E08-A82B-62E0969E7B76}" srcOrd="1" destOrd="0" parTransId="{96E3AD4B-FB61-49B7-A883-1E1D0AE5E56E}" sibTransId="{BD810829-8D34-4FC4-8A9A-F23DAD665903}"/>
    <dgm:cxn modelId="{6E53FB6B-B6FC-4BAE-9472-3FC42D0566D3}" srcId="{49DFB54E-D5EC-49FA-9606-2B79CBC3A58E}" destId="{ACFB1E7D-3566-49B3-AA07-3B4BFB9E4C20}" srcOrd="0" destOrd="0" parTransId="{3DB26370-E684-41ED-A258-4B52E65EAE62}" sibTransId="{046EBFE9-22F5-405C-8B96-AE0871B4571B}"/>
    <dgm:cxn modelId="{30079F95-8669-46C9-9B7C-B04A90DD2EE3}" srcId="{ACFB1E7D-3566-49B3-AA07-3B4BFB9E4C20}" destId="{2A899E92-2467-44EA-8D95-8EB21A220AC8}" srcOrd="0" destOrd="0" parTransId="{0800F95B-B6D0-4A48-88ED-152B18C1F4D4}" sibTransId="{12B5D2D7-D515-4F8B-A493-6642EEE86F41}"/>
    <dgm:cxn modelId="{CB4C53A0-F98B-4989-8CDA-775BB90FEF32}" type="presOf" srcId="{79F5F72A-5850-4E08-A82B-62E0969E7B76}" destId="{226A32D8-2CF7-4FA8-BB58-53D664C3E01D}" srcOrd="0" destOrd="2" presId="urn:microsoft.com/office/officeart/2005/8/layout/arrow5"/>
    <dgm:cxn modelId="{B119D1D6-1774-49C3-BCB5-5575F6B859D4}" type="presOf" srcId="{2A899E92-2467-44EA-8D95-8EB21A220AC8}" destId="{226A32D8-2CF7-4FA8-BB58-53D664C3E01D}" srcOrd="0" destOrd="1" presId="urn:microsoft.com/office/officeart/2005/8/layout/arrow5"/>
    <dgm:cxn modelId="{BE0D63EA-105E-4978-B983-0FB04DDB5A16}" type="presOf" srcId="{AE21C0DE-E916-4EFE-A70C-86F64FF04F26}" destId="{78A93752-BA8B-4891-A74C-D2035BE5315F}" srcOrd="0" destOrd="0" presId="urn:microsoft.com/office/officeart/2005/8/layout/arrow5"/>
    <dgm:cxn modelId="{9AF6F6F7-2BCA-47EB-B039-391507C9FAD4}" type="presOf" srcId="{49DFB54E-D5EC-49FA-9606-2B79CBC3A58E}" destId="{428B4CBD-9DB4-415B-A5EA-DF95E881B081}" srcOrd="0" destOrd="0" presId="urn:microsoft.com/office/officeart/2005/8/layout/arrow5"/>
    <dgm:cxn modelId="{5210A354-B855-4F2D-B052-A1D13EBDE0F0}" type="presParOf" srcId="{428B4CBD-9DB4-415B-A5EA-DF95E881B081}" destId="{226A32D8-2CF7-4FA8-BB58-53D664C3E01D}" srcOrd="0" destOrd="0" presId="urn:microsoft.com/office/officeart/2005/8/layout/arrow5"/>
    <dgm:cxn modelId="{81D71F08-B346-4FFA-B50D-5971CBE62F5B}" type="presParOf" srcId="{428B4CBD-9DB4-415B-A5EA-DF95E881B081}" destId="{78A93752-BA8B-4891-A74C-D2035BE5315F}"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3D9B4A-BCCC-45C4-9199-433D8ACE81CB}"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52B3E032-B4A2-4E59-B020-E8F2717559E9}">
      <dgm:prSet phldrT="[Κείμενο]"/>
      <dgm:spPr/>
      <dgm:t>
        <a:bodyPr/>
        <a:lstStyle/>
        <a:p>
          <a:r>
            <a:rPr lang="el-GR" b="1" dirty="0"/>
            <a:t>Οικουμενικό</a:t>
          </a:r>
        </a:p>
        <a:p>
          <a:endParaRPr lang="el-GR" dirty="0"/>
        </a:p>
      </dgm:t>
    </dgm:pt>
    <dgm:pt modelId="{8E030DFC-ECF0-41D6-BF39-2D58FD78ACC5}" type="parTrans" cxnId="{D6EEFA98-0311-4179-A053-DB11E9D550FF}">
      <dgm:prSet/>
      <dgm:spPr/>
      <dgm:t>
        <a:bodyPr/>
        <a:lstStyle/>
        <a:p>
          <a:endParaRPr lang="el-GR"/>
        </a:p>
      </dgm:t>
    </dgm:pt>
    <dgm:pt modelId="{8D69C996-DE7A-42AD-824B-9935A195B61D}" type="sibTrans" cxnId="{D6EEFA98-0311-4179-A053-DB11E9D550FF}">
      <dgm:prSet/>
      <dgm:spPr/>
      <dgm:t>
        <a:bodyPr/>
        <a:lstStyle/>
        <a:p>
          <a:endParaRPr lang="el-GR"/>
        </a:p>
      </dgm:t>
    </dgm:pt>
    <dgm:pt modelId="{51AF1EBF-7A12-4900-A1B0-0E5C0001C994}">
      <dgm:prSet phldrT="[Κείμενο]"/>
      <dgm:spPr/>
      <dgm:t>
        <a:bodyPr/>
        <a:lstStyle/>
        <a:p>
          <a:r>
            <a:rPr lang="el-GR" b="1" dirty="0"/>
            <a:t>Ιδιαίτερο/μοναδικό</a:t>
          </a:r>
        </a:p>
      </dgm:t>
    </dgm:pt>
    <dgm:pt modelId="{90E7B08B-04CF-4800-9E93-D9BD5570FE45}" type="parTrans" cxnId="{B5B91356-FD3A-4763-BB94-3D509D90ADF5}">
      <dgm:prSet/>
      <dgm:spPr/>
      <dgm:t>
        <a:bodyPr/>
        <a:lstStyle/>
        <a:p>
          <a:endParaRPr lang="el-GR"/>
        </a:p>
      </dgm:t>
    </dgm:pt>
    <dgm:pt modelId="{4F4794AB-C4FC-4976-95D5-E2518C812662}" type="sibTrans" cxnId="{B5B91356-FD3A-4763-BB94-3D509D90ADF5}">
      <dgm:prSet/>
      <dgm:spPr/>
      <dgm:t>
        <a:bodyPr/>
        <a:lstStyle/>
        <a:p>
          <a:endParaRPr lang="el-GR"/>
        </a:p>
      </dgm:t>
    </dgm:pt>
    <dgm:pt modelId="{3C1A9C8A-7A62-420C-845C-FFD441583C45}" type="pres">
      <dgm:prSet presAssocID="{303D9B4A-BCCC-45C4-9199-433D8ACE81CB}" presName="diagram" presStyleCnt="0">
        <dgm:presLayoutVars>
          <dgm:dir/>
          <dgm:resizeHandles val="exact"/>
        </dgm:presLayoutVars>
      </dgm:prSet>
      <dgm:spPr/>
    </dgm:pt>
    <dgm:pt modelId="{BA0CCC4A-822D-4220-B3C5-C57A425593D4}" type="pres">
      <dgm:prSet presAssocID="{52B3E032-B4A2-4E59-B020-E8F2717559E9}" presName="arrow" presStyleLbl="node1" presStyleIdx="0" presStyleCnt="2">
        <dgm:presLayoutVars>
          <dgm:bulletEnabled val="1"/>
        </dgm:presLayoutVars>
      </dgm:prSet>
      <dgm:spPr/>
    </dgm:pt>
    <dgm:pt modelId="{3992CC19-059F-4875-9085-2FFC4F479926}" type="pres">
      <dgm:prSet presAssocID="{51AF1EBF-7A12-4900-A1B0-0E5C0001C994}" presName="arrow" presStyleLbl="node1" presStyleIdx="1" presStyleCnt="2">
        <dgm:presLayoutVars>
          <dgm:bulletEnabled val="1"/>
        </dgm:presLayoutVars>
      </dgm:prSet>
      <dgm:spPr/>
    </dgm:pt>
  </dgm:ptLst>
  <dgm:cxnLst>
    <dgm:cxn modelId="{31DD1900-78E5-4B69-8F20-3595AFCDDC53}" type="presOf" srcId="{303D9B4A-BCCC-45C4-9199-433D8ACE81CB}" destId="{3C1A9C8A-7A62-420C-845C-FFD441583C45}" srcOrd="0" destOrd="0" presId="urn:microsoft.com/office/officeart/2005/8/layout/arrow5"/>
    <dgm:cxn modelId="{FFC9951C-770E-4731-8892-05328F3A8292}" type="presOf" srcId="{51AF1EBF-7A12-4900-A1B0-0E5C0001C994}" destId="{3992CC19-059F-4875-9085-2FFC4F479926}" srcOrd="0" destOrd="0" presId="urn:microsoft.com/office/officeart/2005/8/layout/arrow5"/>
    <dgm:cxn modelId="{B5B91356-FD3A-4763-BB94-3D509D90ADF5}" srcId="{303D9B4A-BCCC-45C4-9199-433D8ACE81CB}" destId="{51AF1EBF-7A12-4900-A1B0-0E5C0001C994}" srcOrd="1" destOrd="0" parTransId="{90E7B08B-04CF-4800-9E93-D9BD5570FE45}" sibTransId="{4F4794AB-C4FC-4976-95D5-E2518C812662}"/>
    <dgm:cxn modelId="{D6EEFA98-0311-4179-A053-DB11E9D550FF}" srcId="{303D9B4A-BCCC-45C4-9199-433D8ACE81CB}" destId="{52B3E032-B4A2-4E59-B020-E8F2717559E9}" srcOrd="0" destOrd="0" parTransId="{8E030DFC-ECF0-41D6-BF39-2D58FD78ACC5}" sibTransId="{8D69C996-DE7A-42AD-824B-9935A195B61D}"/>
    <dgm:cxn modelId="{ED5108FD-2BE1-433E-96F5-95B5C38E2465}" type="presOf" srcId="{52B3E032-B4A2-4E59-B020-E8F2717559E9}" destId="{BA0CCC4A-822D-4220-B3C5-C57A425593D4}" srcOrd="0" destOrd="0" presId="urn:microsoft.com/office/officeart/2005/8/layout/arrow5"/>
    <dgm:cxn modelId="{56A5262C-CB3F-4B69-8561-3CB0BC376718}" type="presParOf" srcId="{3C1A9C8A-7A62-420C-845C-FFD441583C45}" destId="{BA0CCC4A-822D-4220-B3C5-C57A425593D4}" srcOrd="0" destOrd="0" presId="urn:microsoft.com/office/officeart/2005/8/layout/arrow5"/>
    <dgm:cxn modelId="{4D39BF21-8FBC-4B4E-81F2-CACF62B5A4ED}" type="presParOf" srcId="{3C1A9C8A-7A62-420C-845C-FFD441583C45}" destId="{3992CC19-059F-4875-9085-2FFC4F479926}"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0FB52F-2234-4680-8FDB-F8AB723D613E}"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l-GR"/>
        </a:p>
      </dgm:t>
    </dgm:pt>
    <dgm:pt modelId="{161C72E0-E1A8-430C-9182-D9AA3B938571}">
      <dgm:prSet phldrT="[Κείμενο]"/>
      <dgm:spPr/>
      <dgm:t>
        <a:bodyPr/>
        <a:lstStyle/>
        <a:p>
          <a:r>
            <a:rPr lang="el-GR" b="1" dirty="0"/>
            <a:t>Μαθητής (ρόλος)</a:t>
          </a:r>
        </a:p>
      </dgm:t>
    </dgm:pt>
    <dgm:pt modelId="{98E33230-816B-433C-B1D1-C8270A9A8D9D}" type="parTrans" cxnId="{275838CF-F789-4D10-89C9-A81C7FB4D78F}">
      <dgm:prSet/>
      <dgm:spPr/>
      <dgm:t>
        <a:bodyPr/>
        <a:lstStyle/>
        <a:p>
          <a:endParaRPr lang="el-GR"/>
        </a:p>
      </dgm:t>
    </dgm:pt>
    <dgm:pt modelId="{A072C68C-5558-41AB-8171-98F97B264D97}" type="sibTrans" cxnId="{275838CF-F789-4D10-89C9-A81C7FB4D78F}">
      <dgm:prSet/>
      <dgm:spPr/>
      <dgm:t>
        <a:bodyPr/>
        <a:lstStyle/>
        <a:p>
          <a:endParaRPr lang="el-GR"/>
        </a:p>
      </dgm:t>
    </dgm:pt>
    <dgm:pt modelId="{735C7619-7D6A-4A60-9F55-2B9E0738C727}">
      <dgm:prSet phldrT="[Κείμενο]"/>
      <dgm:spPr/>
      <dgm:t>
        <a:bodyPr/>
        <a:lstStyle/>
        <a:p>
          <a:r>
            <a:rPr lang="el-GR" dirty="0"/>
            <a:t>Μαθητής: Πρόσωπο (υποκείμενο)</a:t>
          </a:r>
        </a:p>
      </dgm:t>
    </dgm:pt>
    <dgm:pt modelId="{FFC48D64-CD25-418F-85E5-8BF3A916C551}" type="parTrans" cxnId="{3E84B245-31AF-4CB6-BFBE-CD62D35B4C7A}">
      <dgm:prSet/>
      <dgm:spPr/>
      <dgm:t>
        <a:bodyPr/>
        <a:lstStyle/>
        <a:p>
          <a:endParaRPr lang="el-GR"/>
        </a:p>
      </dgm:t>
    </dgm:pt>
    <dgm:pt modelId="{8541CA5B-64D2-4613-AF16-0D1543BA84B8}" type="sibTrans" cxnId="{3E84B245-31AF-4CB6-BFBE-CD62D35B4C7A}">
      <dgm:prSet/>
      <dgm:spPr/>
      <dgm:t>
        <a:bodyPr/>
        <a:lstStyle/>
        <a:p>
          <a:endParaRPr lang="el-GR"/>
        </a:p>
      </dgm:t>
    </dgm:pt>
    <dgm:pt modelId="{9D08E525-5267-4B9E-B356-97CFBB27F07C}" type="pres">
      <dgm:prSet presAssocID="{5F0FB52F-2234-4680-8FDB-F8AB723D613E}" presName="diagram" presStyleCnt="0">
        <dgm:presLayoutVars>
          <dgm:dir/>
          <dgm:resizeHandles val="exact"/>
        </dgm:presLayoutVars>
      </dgm:prSet>
      <dgm:spPr/>
    </dgm:pt>
    <dgm:pt modelId="{341C2504-0592-4080-B3F4-B42CC7FBE81D}" type="pres">
      <dgm:prSet presAssocID="{161C72E0-E1A8-430C-9182-D9AA3B938571}" presName="arrow" presStyleLbl="node1" presStyleIdx="0" presStyleCnt="2">
        <dgm:presLayoutVars>
          <dgm:bulletEnabled val="1"/>
        </dgm:presLayoutVars>
      </dgm:prSet>
      <dgm:spPr/>
    </dgm:pt>
    <dgm:pt modelId="{B1DD19F2-74A0-4124-BF7D-BF0A6CD01218}" type="pres">
      <dgm:prSet presAssocID="{735C7619-7D6A-4A60-9F55-2B9E0738C727}" presName="arrow" presStyleLbl="node1" presStyleIdx="1" presStyleCnt="2">
        <dgm:presLayoutVars>
          <dgm:bulletEnabled val="1"/>
        </dgm:presLayoutVars>
      </dgm:prSet>
      <dgm:spPr/>
    </dgm:pt>
  </dgm:ptLst>
  <dgm:cxnLst>
    <dgm:cxn modelId="{52549E12-46FF-4D74-A1B2-50CEAAF147CA}" type="presOf" srcId="{161C72E0-E1A8-430C-9182-D9AA3B938571}" destId="{341C2504-0592-4080-B3F4-B42CC7FBE81D}" srcOrd="0" destOrd="0" presId="urn:microsoft.com/office/officeart/2005/8/layout/arrow5"/>
    <dgm:cxn modelId="{3E84B245-31AF-4CB6-BFBE-CD62D35B4C7A}" srcId="{5F0FB52F-2234-4680-8FDB-F8AB723D613E}" destId="{735C7619-7D6A-4A60-9F55-2B9E0738C727}" srcOrd="1" destOrd="0" parTransId="{FFC48D64-CD25-418F-85E5-8BF3A916C551}" sibTransId="{8541CA5B-64D2-4613-AF16-0D1543BA84B8}"/>
    <dgm:cxn modelId="{B62A616F-2FA8-4DD5-9B2B-A1E791122AAF}" type="presOf" srcId="{735C7619-7D6A-4A60-9F55-2B9E0738C727}" destId="{B1DD19F2-74A0-4124-BF7D-BF0A6CD01218}" srcOrd="0" destOrd="0" presId="urn:microsoft.com/office/officeart/2005/8/layout/arrow5"/>
    <dgm:cxn modelId="{275838CF-F789-4D10-89C9-A81C7FB4D78F}" srcId="{5F0FB52F-2234-4680-8FDB-F8AB723D613E}" destId="{161C72E0-E1A8-430C-9182-D9AA3B938571}" srcOrd="0" destOrd="0" parTransId="{98E33230-816B-433C-B1D1-C8270A9A8D9D}" sibTransId="{A072C68C-5558-41AB-8171-98F97B264D97}"/>
    <dgm:cxn modelId="{D9FBB6E7-FDC1-4DC3-961D-8E218815BEAA}" type="presOf" srcId="{5F0FB52F-2234-4680-8FDB-F8AB723D613E}" destId="{9D08E525-5267-4B9E-B356-97CFBB27F07C}" srcOrd="0" destOrd="0" presId="urn:microsoft.com/office/officeart/2005/8/layout/arrow5"/>
    <dgm:cxn modelId="{25635C1F-F799-422C-81D0-3B74C9153A1A}" type="presParOf" srcId="{9D08E525-5267-4B9E-B356-97CFBB27F07C}" destId="{341C2504-0592-4080-B3F4-B42CC7FBE81D}" srcOrd="0" destOrd="0" presId="urn:microsoft.com/office/officeart/2005/8/layout/arrow5"/>
    <dgm:cxn modelId="{9032DE59-E399-45B9-9056-74225C6BFAC1}" type="presParOf" srcId="{9D08E525-5267-4B9E-B356-97CFBB27F07C}" destId="{B1DD19F2-74A0-4124-BF7D-BF0A6CD01218}"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981BC97-013A-494E-863B-867E41375402}"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9D87A521-7982-4AD4-A610-7EB0EA4110E8}">
      <dgm:prSet phldrT="[Κείμενο]"/>
      <dgm:spPr/>
      <dgm:t>
        <a:bodyPr/>
        <a:lstStyle/>
        <a:p>
          <a:r>
            <a:rPr lang="el-GR" dirty="0"/>
            <a:t>Ίση μεταχείριση</a:t>
          </a:r>
        </a:p>
      </dgm:t>
    </dgm:pt>
    <dgm:pt modelId="{750E542C-AFC6-48E0-A3DE-A43F4AF56A5E}" type="parTrans" cxnId="{0F8F1EF8-06C3-4E36-B011-84C86DBE092F}">
      <dgm:prSet/>
      <dgm:spPr/>
      <dgm:t>
        <a:bodyPr/>
        <a:lstStyle/>
        <a:p>
          <a:endParaRPr lang="el-GR"/>
        </a:p>
      </dgm:t>
    </dgm:pt>
    <dgm:pt modelId="{5B983B79-4370-4AE1-BAFA-022C26A31886}" type="sibTrans" cxnId="{0F8F1EF8-06C3-4E36-B011-84C86DBE092F}">
      <dgm:prSet/>
      <dgm:spPr/>
      <dgm:t>
        <a:bodyPr/>
        <a:lstStyle/>
        <a:p>
          <a:endParaRPr lang="el-GR"/>
        </a:p>
      </dgm:t>
    </dgm:pt>
    <dgm:pt modelId="{538ACEAE-7DEE-4626-81A6-9AB22064D7F2}">
      <dgm:prSet phldrT="[Κείμενο]"/>
      <dgm:spPr/>
      <dgm:t>
        <a:bodyPr/>
        <a:lstStyle/>
        <a:p>
          <a:r>
            <a:rPr lang="el-GR" dirty="0"/>
            <a:t>Επιλεκτική λειτουργία του σχολείου</a:t>
          </a:r>
        </a:p>
      </dgm:t>
    </dgm:pt>
    <dgm:pt modelId="{526DEEFC-A297-479C-9292-5738573CA32E}" type="parTrans" cxnId="{DB21F3FD-023B-46DC-8B59-ED21FF0B1B68}">
      <dgm:prSet/>
      <dgm:spPr/>
      <dgm:t>
        <a:bodyPr/>
        <a:lstStyle/>
        <a:p>
          <a:endParaRPr lang="el-GR"/>
        </a:p>
      </dgm:t>
    </dgm:pt>
    <dgm:pt modelId="{7AE5C8B2-E15D-4018-B070-8C290BB9B39E}" type="sibTrans" cxnId="{DB21F3FD-023B-46DC-8B59-ED21FF0B1B68}">
      <dgm:prSet/>
      <dgm:spPr/>
      <dgm:t>
        <a:bodyPr/>
        <a:lstStyle/>
        <a:p>
          <a:endParaRPr lang="el-GR"/>
        </a:p>
      </dgm:t>
    </dgm:pt>
    <dgm:pt modelId="{730DB3CC-CC0D-4D62-8563-E35B0D645436}" type="pres">
      <dgm:prSet presAssocID="{7981BC97-013A-494E-863B-867E41375402}" presName="diagram" presStyleCnt="0">
        <dgm:presLayoutVars>
          <dgm:dir/>
          <dgm:resizeHandles val="exact"/>
        </dgm:presLayoutVars>
      </dgm:prSet>
      <dgm:spPr/>
    </dgm:pt>
    <dgm:pt modelId="{7C4EEF88-7ACE-4114-9AA9-F70F78BD8702}" type="pres">
      <dgm:prSet presAssocID="{9D87A521-7982-4AD4-A610-7EB0EA4110E8}" presName="arrow" presStyleLbl="node1" presStyleIdx="0" presStyleCnt="2">
        <dgm:presLayoutVars>
          <dgm:bulletEnabled val="1"/>
        </dgm:presLayoutVars>
      </dgm:prSet>
      <dgm:spPr/>
    </dgm:pt>
    <dgm:pt modelId="{3D6942F7-54EF-4CAC-81B7-1C3BDFAE3A8A}" type="pres">
      <dgm:prSet presAssocID="{538ACEAE-7DEE-4626-81A6-9AB22064D7F2}" presName="arrow" presStyleLbl="node1" presStyleIdx="1" presStyleCnt="2">
        <dgm:presLayoutVars>
          <dgm:bulletEnabled val="1"/>
        </dgm:presLayoutVars>
      </dgm:prSet>
      <dgm:spPr/>
    </dgm:pt>
  </dgm:ptLst>
  <dgm:cxnLst>
    <dgm:cxn modelId="{15EB8014-230B-409E-88B1-8E88BEED6E67}" type="presOf" srcId="{538ACEAE-7DEE-4626-81A6-9AB22064D7F2}" destId="{3D6942F7-54EF-4CAC-81B7-1C3BDFAE3A8A}" srcOrd="0" destOrd="0" presId="urn:microsoft.com/office/officeart/2005/8/layout/arrow5"/>
    <dgm:cxn modelId="{241AD7CE-C04A-4052-928C-49FE4E99D0EC}" type="presOf" srcId="{9D87A521-7982-4AD4-A610-7EB0EA4110E8}" destId="{7C4EEF88-7ACE-4114-9AA9-F70F78BD8702}" srcOrd="0" destOrd="0" presId="urn:microsoft.com/office/officeart/2005/8/layout/arrow5"/>
    <dgm:cxn modelId="{0F8F1EF8-06C3-4E36-B011-84C86DBE092F}" srcId="{7981BC97-013A-494E-863B-867E41375402}" destId="{9D87A521-7982-4AD4-A610-7EB0EA4110E8}" srcOrd="0" destOrd="0" parTransId="{750E542C-AFC6-48E0-A3DE-A43F4AF56A5E}" sibTransId="{5B983B79-4370-4AE1-BAFA-022C26A31886}"/>
    <dgm:cxn modelId="{A311DCFB-3DC7-421C-A917-28AF300769D7}" type="presOf" srcId="{7981BC97-013A-494E-863B-867E41375402}" destId="{730DB3CC-CC0D-4D62-8563-E35B0D645436}" srcOrd="0" destOrd="0" presId="urn:microsoft.com/office/officeart/2005/8/layout/arrow5"/>
    <dgm:cxn modelId="{DB21F3FD-023B-46DC-8B59-ED21FF0B1B68}" srcId="{7981BC97-013A-494E-863B-867E41375402}" destId="{538ACEAE-7DEE-4626-81A6-9AB22064D7F2}" srcOrd="1" destOrd="0" parTransId="{526DEEFC-A297-479C-9292-5738573CA32E}" sibTransId="{7AE5C8B2-E15D-4018-B070-8C290BB9B39E}"/>
    <dgm:cxn modelId="{C639EF1A-7A8E-4799-BA81-616510001D13}" type="presParOf" srcId="{730DB3CC-CC0D-4D62-8563-E35B0D645436}" destId="{7C4EEF88-7ACE-4114-9AA9-F70F78BD8702}" srcOrd="0" destOrd="0" presId="urn:microsoft.com/office/officeart/2005/8/layout/arrow5"/>
    <dgm:cxn modelId="{FE0B3483-BB07-46B4-985E-22CE365CACCE}" type="presParOf" srcId="{730DB3CC-CC0D-4D62-8563-E35B0D645436}" destId="{3D6942F7-54EF-4CAC-81B7-1C3BDFAE3A8A}"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8BFE6F0-81D9-4F98-8804-54BFA29B537E}"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4F0953F9-4C8F-4B0C-AABC-ADE02C089BE6}">
      <dgm:prSet phldrT="[Κείμενο]"/>
      <dgm:spPr/>
      <dgm:t>
        <a:bodyPr/>
        <a:lstStyle/>
        <a:p>
          <a:r>
            <a:rPr lang="el-GR" dirty="0"/>
            <a:t>Διαδικασία</a:t>
          </a:r>
        </a:p>
      </dgm:t>
    </dgm:pt>
    <dgm:pt modelId="{5483D884-49A5-463F-9745-ECE75211EE53}" type="parTrans" cxnId="{8CFB2932-40FA-419E-8A5B-D126D7215F5B}">
      <dgm:prSet/>
      <dgm:spPr/>
      <dgm:t>
        <a:bodyPr/>
        <a:lstStyle/>
        <a:p>
          <a:endParaRPr lang="el-GR"/>
        </a:p>
      </dgm:t>
    </dgm:pt>
    <dgm:pt modelId="{357DF5E8-7835-4973-AB0E-A2F5742602C4}" type="sibTrans" cxnId="{8CFB2932-40FA-419E-8A5B-D126D7215F5B}">
      <dgm:prSet/>
      <dgm:spPr/>
      <dgm:t>
        <a:bodyPr/>
        <a:lstStyle/>
        <a:p>
          <a:endParaRPr lang="el-GR"/>
        </a:p>
      </dgm:t>
    </dgm:pt>
    <dgm:pt modelId="{1F19AC9D-A7C9-4A10-BBDB-4C28B25463B8}">
      <dgm:prSet phldrT="[Κείμενο]"/>
      <dgm:spPr/>
      <dgm:t>
        <a:bodyPr/>
        <a:lstStyle/>
        <a:p>
          <a:r>
            <a:rPr lang="el-GR" dirty="0"/>
            <a:t>Αποτελέσματα</a:t>
          </a:r>
        </a:p>
      </dgm:t>
    </dgm:pt>
    <dgm:pt modelId="{6CFC1258-0BD8-467C-B608-45C011E99F3D}" type="parTrans" cxnId="{D23FBC68-9D6A-4A6F-80F2-2C9C607F174F}">
      <dgm:prSet/>
      <dgm:spPr/>
      <dgm:t>
        <a:bodyPr/>
        <a:lstStyle/>
        <a:p>
          <a:endParaRPr lang="el-GR"/>
        </a:p>
      </dgm:t>
    </dgm:pt>
    <dgm:pt modelId="{23B0F651-C72B-4CD1-A2D5-E3C9F35A1C47}" type="sibTrans" cxnId="{D23FBC68-9D6A-4A6F-80F2-2C9C607F174F}">
      <dgm:prSet/>
      <dgm:spPr/>
      <dgm:t>
        <a:bodyPr/>
        <a:lstStyle/>
        <a:p>
          <a:endParaRPr lang="el-GR"/>
        </a:p>
      </dgm:t>
    </dgm:pt>
    <dgm:pt modelId="{F8732D44-5F5C-45DA-8B71-EC92F23A1F9E}" type="pres">
      <dgm:prSet presAssocID="{C8BFE6F0-81D9-4F98-8804-54BFA29B537E}" presName="diagram" presStyleCnt="0">
        <dgm:presLayoutVars>
          <dgm:dir/>
          <dgm:resizeHandles val="exact"/>
        </dgm:presLayoutVars>
      </dgm:prSet>
      <dgm:spPr/>
    </dgm:pt>
    <dgm:pt modelId="{9BA4395E-FE64-4DC8-9443-4352B7422197}" type="pres">
      <dgm:prSet presAssocID="{4F0953F9-4C8F-4B0C-AABC-ADE02C089BE6}" presName="arrow" presStyleLbl="node1" presStyleIdx="0" presStyleCnt="2">
        <dgm:presLayoutVars>
          <dgm:bulletEnabled val="1"/>
        </dgm:presLayoutVars>
      </dgm:prSet>
      <dgm:spPr/>
    </dgm:pt>
    <dgm:pt modelId="{82D99932-F671-4FCA-A491-A4D52B958E1E}" type="pres">
      <dgm:prSet presAssocID="{1F19AC9D-A7C9-4A10-BBDB-4C28B25463B8}" presName="arrow" presStyleLbl="node1" presStyleIdx="1" presStyleCnt="2">
        <dgm:presLayoutVars>
          <dgm:bulletEnabled val="1"/>
        </dgm:presLayoutVars>
      </dgm:prSet>
      <dgm:spPr/>
    </dgm:pt>
  </dgm:ptLst>
  <dgm:cxnLst>
    <dgm:cxn modelId="{8CFB2932-40FA-419E-8A5B-D126D7215F5B}" srcId="{C8BFE6F0-81D9-4F98-8804-54BFA29B537E}" destId="{4F0953F9-4C8F-4B0C-AABC-ADE02C089BE6}" srcOrd="0" destOrd="0" parTransId="{5483D884-49A5-463F-9745-ECE75211EE53}" sibTransId="{357DF5E8-7835-4973-AB0E-A2F5742602C4}"/>
    <dgm:cxn modelId="{D23FBC68-9D6A-4A6F-80F2-2C9C607F174F}" srcId="{C8BFE6F0-81D9-4F98-8804-54BFA29B537E}" destId="{1F19AC9D-A7C9-4A10-BBDB-4C28B25463B8}" srcOrd="1" destOrd="0" parTransId="{6CFC1258-0BD8-467C-B608-45C011E99F3D}" sibTransId="{23B0F651-C72B-4CD1-A2D5-E3C9F35A1C47}"/>
    <dgm:cxn modelId="{FA362BB8-FF00-48A1-BD87-5A170CF96256}" type="presOf" srcId="{4F0953F9-4C8F-4B0C-AABC-ADE02C089BE6}" destId="{9BA4395E-FE64-4DC8-9443-4352B7422197}" srcOrd="0" destOrd="0" presId="urn:microsoft.com/office/officeart/2005/8/layout/arrow5"/>
    <dgm:cxn modelId="{5A353AEE-44DB-4BC3-904B-BC060C13BFC0}" type="presOf" srcId="{C8BFE6F0-81D9-4F98-8804-54BFA29B537E}" destId="{F8732D44-5F5C-45DA-8B71-EC92F23A1F9E}" srcOrd="0" destOrd="0" presId="urn:microsoft.com/office/officeart/2005/8/layout/arrow5"/>
    <dgm:cxn modelId="{D1A820F2-64A4-4920-84EE-FB604C6EBED8}" type="presOf" srcId="{1F19AC9D-A7C9-4A10-BBDB-4C28B25463B8}" destId="{82D99932-F671-4FCA-A491-A4D52B958E1E}" srcOrd="0" destOrd="0" presId="urn:microsoft.com/office/officeart/2005/8/layout/arrow5"/>
    <dgm:cxn modelId="{585B1C14-CD61-48AC-ACA5-DC22475496FB}" type="presParOf" srcId="{F8732D44-5F5C-45DA-8B71-EC92F23A1F9E}" destId="{9BA4395E-FE64-4DC8-9443-4352B7422197}" srcOrd="0" destOrd="0" presId="urn:microsoft.com/office/officeart/2005/8/layout/arrow5"/>
    <dgm:cxn modelId="{AEC5D23C-CE67-4938-8EC1-9AEFA15D1358}" type="presParOf" srcId="{F8732D44-5F5C-45DA-8B71-EC92F23A1F9E}" destId="{82D99932-F671-4FCA-A491-A4D52B958E1E}"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7FA9E47-8D13-44BB-8543-7E564F88A74F}"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78740864-8683-4108-B368-EB79B36870C3}">
      <dgm:prSet phldrT="[Κείμενο]"/>
      <dgm:spPr/>
      <dgm:t>
        <a:bodyPr/>
        <a:lstStyle/>
        <a:p>
          <a:r>
            <a:rPr lang="el-GR" b="1" dirty="0"/>
            <a:t>Σχολική κουλτούρα</a:t>
          </a:r>
        </a:p>
      </dgm:t>
    </dgm:pt>
    <dgm:pt modelId="{5FB5B3E3-8164-4BEA-BC40-BD538EBA9933}" type="parTrans" cxnId="{8E36FEFC-4084-4CCD-B9D1-469064B1D591}">
      <dgm:prSet/>
      <dgm:spPr/>
      <dgm:t>
        <a:bodyPr/>
        <a:lstStyle/>
        <a:p>
          <a:endParaRPr lang="el-GR"/>
        </a:p>
      </dgm:t>
    </dgm:pt>
    <dgm:pt modelId="{5C582943-CA6C-4A88-9BA9-61867642D423}" type="sibTrans" cxnId="{8E36FEFC-4084-4CCD-B9D1-469064B1D591}">
      <dgm:prSet/>
      <dgm:spPr/>
      <dgm:t>
        <a:bodyPr/>
        <a:lstStyle/>
        <a:p>
          <a:endParaRPr lang="el-GR"/>
        </a:p>
      </dgm:t>
    </dgm:pt>
    <dgm:pt modelId="{2B16600F-80A9-4DFC-95D8-BBED7CFC57E8}">
      <dgm:prSet phldrT="[Κείμενο]"/>
      <dgm:spPr/>
      <dgm:t>
        <a:bodyPr/>
        <a:lstStyle/>
        <a:p>
          <a:r>
            <a:rPr lang="el-GR" b="1" dirty="0"/>
            <a:t>Οικογενειακή κουλτούρα</a:t>
          </a:r>
        </a:p>
      </dgm:t>
    </dgm:pt>
    <dgm:pt modelId="{657471E7-BF51-4C0A-A3C0-193B4458C893}" type="parTrans" cxnId="{729061E5-84A0-472C-8583-EE03AA10EA1D}">
      <dgm:prSet/>
      <dgm:spPr/>
      <dgm:t>
        <a:bodyPr/>
        <a:lstStyle/>
        <a:p>
          <a:endParaRPr lang="el-GR"/>
        </a:p>
      </dgm:t>
    </dgm:pt>
    <dgm:pt modelId="{DD1A3C2A-A937-4A3E-B248-BA22E32DC2F6}" type="sibTrans" cxnId="{729061E5-84A0-472C-8583-EE03AA10EA1D}">
      <dgm:prSet/>
      <dgm:spPr/>
      <dgm:t>
        <a:bodyPr/>
        <a:lstStyle/>
        <a:p>
          <a:endParaRPr lang="el-GR"/>
        </a:p>
      </dgm:t>
    </dgm:pt>
    <dgm:pt modelId="{730F636D-09B9-4EFE-8BDF-9E44038A566E}" type="pres">
      <dgm:prSet presAssocID="{67FA9E47-8D13-44BB-8543-7E564F88A74F}" presName="diagram" presStyleCnt="0">
        <dgm:presLayoutVars>
          <dgm:dir/>
          <dgm:resizeHandles val="exact"/>
        </dgm:presLayoutVars>
      </dgm:prSet>
      <dgm:spPr/>
    </dgm:pt>
    <dgm:pt modelId="{CF7EDE8F-4D50-4ABD-8D47-BB239971003E}" type="pres">
      <dgm:prSet presAssocID="{78740864-8683-4108-B368-EB79B36870C3}" presName="arrow" presStyleLbl="node1" presStyleIdx="0" presStyleCnt="2">
        <dgm:presLayoutVars>
          <dgm:bulletEnabled val="1"/>
        </dgm:presLayoutVars>
      </dgm:prSet>
      <dgm:spPr/>
    </dgm:pt>
    <dgm:pt modelId="{0BD929C9-9FAE-42CB-AC75-357E5352EC32}" type="pres">
      <dgm:prSet presAssocID="{2B16600F-80A9-4DFC-95D8-BBED7CFC57E8}" presName="arrow" presStyleLbl="node1" presStyleIdx="1" presStyleCnt="2">
        <dgm:presLayoutVars>
          <dgm:bulletEnabled val="1"/>
        </dgm:presLayoutVars>
      </dgm:prSet>
      <dgm:spPr/>
    </dgm:pt>
  </dgm:ptLst>
  <dgm:cxnLst>
    <dgm:cxn modelId="{E4925732-9345-4732-BE3A-FF90DF606819}" type="presOf" srcId="{67FA9E47-8D13-44BB-8543-7E564F88A74F}" destId="{730F636D-09B9-4EFE-8BDF-9E44038A566E}" srcOrd="0" destOrd="0" presId="urn:microsoft.com/office/officeart/2005/8/layout/arrow5"/>
    <dgm:cxn modelId="{B549D449-2A43-4DEA-9257-BC934BFF831D}" type="presOf" srcId="{78740864-8683-4108-B368-EB79B36870C3}" destId="{CF7EDE8F-4D50-4ABD-8D47-BB239971003E}" srcOrd="0" destOrd="0" presId="urn:microsoft.com/office/officeart/2005/8/layout/arrow5"/>
    <dgm:cxn modelId="{40B83DA8-189A-45C9-A8A8-5C21DE0EC1C9}" type="presOf" srcId="{2B16600F-80A9-4DFC-95D8-BBED7CFC57E8}" destId="{0BD929C9-9FAE-42CB-AC75-357E5352EC32}" srcOrd="0" destOrd="0" presId="urn:microsoft.com/office/officeart/2005/8/layout/arrow5"/>
    <dgm:cxn modelId="{729061E5-84A0-472C-8583-EE03AA10EA1D}" srcId="{67FA9E47-8D13-44BB-8543-7E564F88A74F}" destId="{2B16600F-80A9-4DFC-95D8-BBED7CFC57E8}" srcOrd="1" destOrd="0" parTransId="{657471E7-BF51-4C0A-A3C0-193B4458C893}" sibTransId="{DD1A3C2A-A937-4A3E-B248-BA22E32DC2F6}"/>
    <dgm:cxn modelId="{8E36FEFC-4084-4CCD-B9D1-469064B1D591}" srcId="{67FA9E47-8D13-44BB-8543-7E564F88A74F}" destId="{78740864-8683-4108-B368-EB79B36870C3}" srcOrd="0" destOrd="0" parTransId="{5FB5B3E3-8164-4BEA-BC40-BD538EBA9933}" sibTransId="{5C582943-CA6C-4A88-9BA9-61867642D423}"/>
    <dgm:cxn modelId="{188732CE-8666-4279-B390-5DC98E2F7684}" type="presParOf" srcId="{730F636D-09B9-4EFE-8BDF-9E44038A566E}" destId="{CF7EDE8F-4D50-4ABD-8D47-BB239971003E}" srcOrd="0" destOrd="0" presId="urn:microsoft.com/office/officeart/2005/8/layout/arrow5"/>
    <dgm:cxn modelId="{A3480F60-5CE4-4CBD-9079-64335002BCBC}" type="presParOf" srcId="{730F636D-09B9-4EFE-8BDF-9E44038A566E}" destId="{0BD929C9-9FAE-42CB-AC75-357E5352EC32}"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63976EC-A87D-453F-BD36-3EF0467D6C74}"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77D71C84-AA34-46C3-8A15-7BF5740EF796}">
      <dgm:prSet phldrT="[Κείμενο]"/>
      <dgm:spPr/>
      <dgm:t>
        <a:bodyPr/>
        <a:lstStyle/>
        <a:p>
          <a:r>
            <a:rPr lang="el-GR" b="1" dirty="0"/>
            <a:t>Ανάγκες αναγνώρισης</a:t>
          </a:r>
        </a:p>
      </dgm:t>
    </dgm:pt>
    <dgm:pt modelId="{94A05521-94DC-418C-8777-441881755527}" type="parTrans" cxnId="{90760EE0-6E2B-4BFB-8CB6-AB2157F926C8}">
      <dgm:prSet/>
      <dgm:spPr/>
      <dgm:t>
        <a:bodyPr/>
        <a:lstStyle/>
        <a:p>
          <a:endParaRPr lang="el-GR"/>
        </a:p>
      </dgm:t>
    </dgm:pt>
    <dgm:pt modelId="{5F4515C6-ED7C-4F0C-8DCC-083208324B5C}" type="sibTrans" cxnId="{90760EE0-6E2B-4BFB-8CB6-AB2157F926C8}">
      <dgm:prSet/>
      <dgm:spPr/>
      <dgm:t>
        <a:bodyPr/>
        <a:lstStyle/>
        <a:p>
          <a:endParaRPr lang="el-GR"/>
        </a:p>
      </dgm:t>
    </dgm:pt>
    <dgm:pt modelId="{B2F53068-2343-493E-9A88-417B2E24EE25}">
      <dgm:prSet phldrT="[Κείμενο]"/>
      <dgm:spPr/>
      <dgm:t>
        <a:bodyPr/>
        <a:lstStyle/>
        <a:p>
          <a:r>
            <a:rPr lang="el-GR" b="1" dirty="0"/>
            <a:t>Αξιολόγηση</a:t>
          </a:r>
        </a:p>
      </dgm:t>
    </dgm:pt>
    <dgm:pt modelId="{246176C5-F439-4395-BCD8-91B7747756A5}" type="parTrans" cxnId="{1EBB999C-2612-4470-9E59-5FBB73A8DF9E}">
      <dgm:prSet/>
      <dgm:spPr/>
      <dgm:t>
        <a:bodyPr/>
        <a:lstStyle/>
        <a:p>
          <a:endParaRPr lang="el-GR"/>
        </a:p>
      </dgm:t>
    </dgm:pt>
    <dgm:pt modelId="{A518D1A4-AE9D-4155-AC95-9F1002419350}" type="sibTrans" cxnId="{1EBB999C-2612-4470-9E59-5FBB73A8DF9E}">
      <dgm:prSet/>
      <dgm:spPr/>
      <dgm:t>
        <a:bodyPr/>
        <a:lstStyle/>
        <a:p>
          <a:endParaRPr lang="el-GR"/>
        </a:p>
      </dgm:t>
    </dgm:pt>
    <dgm:pt modelId="{6F17C6C3-E97B-4C01-8851-98A336398CBD}" type="pres">
      <dgm:prSet presAssocID="{E63976EC-A87D-453F-BD36-3EF0467D6C74}" presName="diagram" presStyleCnt="0">
        <dgm:presLayoutVars>
          <dgm:dir/>
          <dgm:resizeHandles val="exact"/>
        </dgm:presLayoutVars>
      </dgm:prSet>
      <dgm:spPr/>
    </dgm:pt>
    <dgm:pt modelId="{3AF15D3B-EBA5-452E-8736-6424F1D78BCD}" type="pres">
      <dgm:prSet presAssocID="{77D71C84-AA34-46C3-8A15-7BF5740EF796}" presName="arrow" presStyleLbl="node1" presStyleIdx="0" presStyleCnt="2">
        <dgm:presLayoutVars>
          <dgm:bulletEnabled val="1"/>
        </dgm:presLayoutVars>
      </dgm:prSet>
      <dgm:spPr/>
    </dgm:pt>
    <dgm:pt modelId="{5856D24A-9561-4764-801B-4CD1B4225D05}" type="pres">
      <dgm:prSet presAssocID="{B2F53068-2343-493E-9A88-417B2E24EE25}" presName="arrow" presStyleLbl="node1" presStyleIdx="1" presStyleCnt="2">
        <dgm:presLayoutVars>
          <dgm:bulletEnabled val="1"/>
        </dgm:presLayoutVars>
      </dgm:prSet>
      <dgm:spPr/>
    </dgm:pt>
  </dgm:ptLst>
  <dgm:cxnLst>
    <dgm:cxn modelId="{95F73E91-3AB0-464D-AEC3-088BA98C3727}" type="presOf" srcId="{E63976EC-A87D-453F-BD36-3EF0467D6C74}" destId="{6F17C6C3-E97B-4C01-8851-98A336398CBD}" srcOrd="0" destOrd="0" presId="urn:microsoft.com/office/officeart/2005/8/layout/arrow5"/>
    <dgm:cxn modelId="{4237019A-3C28-44C6-BBD6-CE2FB9E6EBA6}" type="presOf" srcId="{B2F53068-2343-493E-9A88-417B2E24EE25}" destId="{5856D24A-9561-4764-801B-4CD1B4225D05}" srcOrd="0" destOrd="0" presId="urn:microsoft.com/office/officeart/2005/8/layout/arrow5"/>
    <dgm:cxn modelId="{1EBB999C-2612-4470-9E59-5FBB73A8DF9E}" srcId="{E63976EC-A87D-453F-BD36-3EF0467D6C74}" destId="{B2F53068-2343-493E-9A88-417B2E24EE25}" srcOrd="1" destOrd="0" parTransId="{246176C5-F439-4395-BCD8-91B7747756A5}" sibTransId="{A518D1A4-AE9D-4155-AC95-9F1002419350}"/>
    <dgm:cxn modelId="{77663BBF-0086-4F5E-8F8B-201CDC361FE9}" type="presOf" srcId="{77D71C84-AA34-46C3-8A15-7BF5740EF796}" destId="{3AF15D3B-EBA5-452E-8736-6424F1D78BCD}" srcOrd="0" destOrd="0" presId="urn:microsoft.com/office/officeart/2005/8/layout/arrow5"/>
    <dgm:cxn modelId="{90760EE0-6E2B-4BFB-8CB6-AB2157F926C8}" srcId="{E63976EC-A87D-453F-BD36-3EF0467D6C74}" destId="{77D71C84-AA34-46C3-8A15-7BF5740EF796}" srcOrd="0" destOrd="0" parTransId="{94A05521-94DC-418C-8777-441881755527}" sibTransId="{5F4515C6-ED7C-4F0C-8DCC-083208324B5C}"/>
    <dgm:cxn modelId="{D71E6857-273C-40E7-A8D6-B1AB21CFBF64}" type="presParOf" srcId="{6F17C6C3-E97B-4C01-8851-98A336398CBD}" destId="{3AF15D3B-EBA5-452E-8736-6424F1D78BCD}" srcOrd="0" destOrd="0" presId="urn:microsoft.com/office/officeart/2005/8/layout/arrow5"/>
    <dgm:cxn modelId="{F26B5CF4-623C-429A-B204-608458A4AB28}" type="presParOf" srcId="{6F17C6C3-E97B-4C01-8851-98A336398CBD}" destId="{5856D24A-9561-4764-801B-4CD1B4225D05}"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72C0831-B183-4BE6-8F6A-A88614725233}" type="doc">
      <dgm:prSet loTypeId="urn:microsoft.com/office/officeart/2005/8/layout/arrow5" loCatId="process" qsTypeId="urn:microsoft.com/office/officeart/2005/8/quickstyle/simple1" qsCatId="simple" csTypeId="urn:microsoft.com/office/officeart/2005/8/colors/accent1_2" csCatId="accent1" phldr="1"/>
      <dgm:spPr/>
      <dgm:t>
        <a:bodyPr/>
        <a:lstStyle/>
        <a:p>
          <a:endParaRPr lang="el-GR"/>
        </a:p>
      </dgm:t>
    </dgm:pt>
    <dgm:pt modelId="{9B4A0169-B72E-4AFC-B74E-4180D0742D90}">
      <dgm:prSet phldrT="[Κείμενο]"/>
      <dgm:spPr/>
      <dgm:t>
        <a:bodyPr/>
        <a:lstStyle/>
        <a:p>
          <a:r>
            <a:rPr lang="el-GR" b="1" dirty="0"/>
            <a:t>Γενιά ενηλίκων</a:t>
          </a:r>
        </a:p>
      </dgm:t>
    </dgm:pt>
    <dgm:pt modelId="{E6C85D56-A272-4445-A6D2-CEC37A9F8777}" type="parTrans" cxnId="{D4EA4190-F272-49DE-9C9E-CF46A6628144}">
      <dgm:prSet/>
      <dgm:spPr/>
      <dgm:t>
        <a:bodyPr/>
        <a:lstStyle/>
        <a:p>
          <a:endParaRPr lang="el-GR"/>
        </a:p>
      </dgm:t>
    </dgm:pt>
    <dgm:pt modelId="{84AC3282-5FFF-42CF-BF1E-F3121A02AC86}" type="sibTrans" cxnId="{D4EA4190-F272-49DE-9C9E-CF46A6628144}">
      <dgm:prSet/>
      <dgm:spPr/>
      <dgm:t>
        <a:bodyPr/>
        <a:lstStyle/>
        <a:p>
          <a:endParaRPr lang="el-GR"/>
        </a:p>
      </dgm:t>
    </dgm:pt>
    <dgm:pt modelId="{B5EE50F6-C52D-4B04-875A-20264AB28017}">
      <dgm:prSet phldrT="[Κείμενο]"/>
      <dgm:spPr/>
      <dgm:t>
        <a:bodyPr/>
        <a:lstStyle/>
        <a:p>
          <a:r>
            <a:rPr lang="el-GR" b="1" dirty="0"/>
            <a:t>Γενιά εφήβων</a:t>
          </a:r>
        </a:p>
        <a:p>
          <a:r>
            <a:rPr lang="el-GR" dirty="0"/>
            <a:t>Παιδιά/έφηβοι: πώς θα ανταποκριθούμε στο γεγονός ότι είναι και δημιουργοί κουλτούρας;</a:t>
          </a:r>
        </a:p>
      </dgm:t>
    </dgm:pt>
    <dgm:pt modelId="{8D37946F-7BFC-470A-84EB-9360040C10F9}" type="parTrans" cxnId="{6034C703-F04C-47E2-AC62-F991B97BF815}">
      <dgm:prSet/>
      <dgm:spPr/>
      <dgm:t>
        <a:bodyPr/>
        <a:lstStyle/>
        <a:p>
          <a:endParaRPr lang="el-GR"/>
        </a:p>
      </dgm:t>
    </dgm:pt>
    <dgm:pt modelId="{F6BA4E2A-F3A1-4ADB-BA0E-6D592795A060}" type="sibTrans" cxnId="{6034C703-F04C-47E2-AC62-F991B97BF815}">
      <dgm:prSet/>
      <dgm:spPr/>
      <dgm:t>
        <a:bodyPr/>
        <a:lstStyle/>
        <a:p>
          <a:endParaRPr lang="el-GR"/>
        </a:p>
      </dgm:t>
    </dgm:pt>
    <dgm:pt modelId="{66383D85-ACB1-4C93-9A05-3E7CAF4760F4}" type="pres">
      <dgm:prSet presAssocID="{B72C0831-B183-4BE6-8F6A-A88614725233}" presName="diagram" presStyleCnt="0">
        <dgm:presLayoutVars>
          <dgm:dir/>
          <dgm:resizeHandles val="exact"/>
        </dgm:presLayoutVars>
      </dgm:prSet>
      <dgm:spPr/>
    </dgm:pt>
    <dgm:pt modelId="{F6CA3951-6CF7-46ED-9594-2BDB79607AE4}" type="pres">
      <dgm:prSet presAssocID="{9B4A0169-B72E-4AFC-B74E-4180D0742D90}" presName="arrow" presStyleLbl="node1" presStyleIdx="0" presStyleCnt="2" custScaleX="118598">
        <dgm:presLayoutVars>
          <dgm:bulletEnabled val="1"/>
        </dgm:presLayoutVars>
      </dgm:prSet>
      <dgm:spPr/>
    </dgm:pt>
    <dgm:pt modelId="{E6AB0BF4-1CA5-4470-A0AE-7A645ABF4196}" type="pres">
      <dgm:prSet presAssocID="{B5EE50F6-C52D-4B04-875A-20264AB28017}" presName="arrow" presStyleLbl="node1" presStyleIdx="1" presStyleCnt="2" custScaleX="117323" custScaleY="100054" custRadScaleRad="100076">
        <dgm:presLayoutVars>
          <dgm:bulletEnabled val="1"/>
        </dgm:presLayoutVars>
      </dgm:prSet>
      <dgm:spPr/>
    </dgm:pt>
  </dgm:ptLst>
  <dgm:cxnLst>
    <dgm:cxn modelId="{6034C703-F04C-47E2-AC62-F991B97BF815}" srcId="{B72C0831-B183-4BE6-8F6A-A88614725233}" destId="{B5EE50F6-C52D-4B04-875A-20264AB28017}" srcOrd="1" destOrd="0" parTransId="{8D37946F-7BFC-470A-84EB-9360040C10F9}" sibTransId="{F6BA4E2A-F3A1-4ADB-BA0E-6D592795A060}"/>
    <dgm:cxn modelId="{C704145B-61DA-4628-BA3D-50388FC99969}" type="presOf" srcId="{B72C0831-B183-4BE6-8F6A-A88614725233}" destId="{66383D85-ACB1-4C93-9A05-3E7CAF4760F4}" srcOrd="0" destOrd="0" presId="urn:microsoft.com/office/officeart/2005/8/layout/arrow5"/>
    <dgm:cxn modelId="{90326D5F-87C6-4DA1-A20C-596648667566}" type="presOf" srcId="{B5EE50F6-C52D-4B04-875A-20264AB28017}" destId="{E6AB0BF4-1CA5-4470-A0AE-7A645ABF4196}" srcOrd="0" destOrd="0" presId="urn:microsoft.com/office/officeart/2005/8/layout/arrow5"/>
    <dgm:cxn modelId="{94A47560-71FA-474C-940F-4667C0C544B0}" type="presOf" srcId="{9B4A0169-B72E-4AFC-B74E-4180D0742D90}" destId="{F6CA3951-6CF7-46ED-9594-2BDB79607AE4}" srcOrd="0" destOrd="0" presId="urn:microsoft.com/office/officeart/2005/8/layout/arrow5"/>
    <dgm:cxn modelId="{D4EA4190-F272-49DE-9C9E-CF46A6628144}" srcId="{B72C0831-B183-4BE6-8F6A-A88614725233}" destId="{9B4A0169-B72E-4AFC-B74E-4180D0742D90}" srcOrd="0" destOrd="0" parTransId="{E6C85D56-A272-4445-A6D2-CEC37A9F8777}" sibTransId="{84AC3282-5FFF-42CF-BF1E-F3121A02AC86}"/>
    <dgm:cxn modelId="{C7666872-39F3-4D99-A488-20CC97D75B45}" type="presParOf" srcId="{66383D85-ACB1-4C93-9A05-3E7CAF4760F4}" destId="{F6CA3951-6CF7-46ED-9594-2BDB79607AE4}" srcOrd="0" destOrd="0" presId="urn:microsoft.com/office/officeart/2005/8/layout/arrow5"/>
    <dgm:cxn modelId="{E80AA894-F7E0-4EE9-8786-3C260A516BB3}" type="presParOf" srcId="{66383D85-ACB1-4C93-9A05-3E7CAF4760F4}" destId="{E6AB0BF4-1CA5-4470-A0AE-7A645ABF4196}"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A32D8-2CF7-4FA8-BB58-53D664C3E01D}">
      <dsp:nvSpPr>
        <dsp:cNvPr id="0" name=""/>
        <dsp:cNvSpPr/>
      </dsp:nvSpPr>
      <dsp:spPr>
        <a:xfrm rot="16200000">
          <a:off x="1101158" y="9"/>
          <a:ext cx="4350841" cy="4351319"/>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l" defTabSz="1155700">
            <a:lnSpc>
              <a:spcPct val="90000"/>
            </a:lnSpc>
            <a:spcBef>
              <a:spcPct val="0"/>
            </a:spcBef>
            <a:spcAft>
              <a:spcPct val="35000"/>
            </a:spcAft>
            <a:buNone/>
          </a:pPr>
          <a:r>
            <a:rPr lang="el-GR" sz="2600" b="1" kern="1200" dirty="0">
              <a:solidFill>
                <a:srgbClr val="FF0000"/>
              </a:solidFill>
            </a:rPr>
            <a:t>Δημοκρατία:</a:t>
          </a:r>
        </a:p>
        <a:p>
          <a:pPr marL="228600" lvl="1" indent="-228600" algn="l" defTabSz="889000">
            <a:lnSpc>
              <a:spcPct val="90000"/>
            </a:lnSpc>
            <a:spcBef>
              <a:spcPct val="0"/>
            </a:spcBef>
            <a:spcAft>
              <a:spcPct val="15000"/>
            </a:spcAft>
            <a:buChar char="•"/>
          </a:pPr>
          <a:r>
            <a:rPr lang="el-GR" sz="2000" b="1" kern="1200" dirty="0"/>
            <a:t>Πολίτης: ολιστική παιδεία</a:t>
          </a:r>
        </a:p>
        <a:p>
          <a:pPr marL="228600" lvl="1" indent="-228600" algn="l" defTabSz="889000">
            <a:lnSpc>
              <a:spcPct val="90000"/>
            </a:lnSpc>
            <a:spcBef>
              <a:spcPct val="0"/>
            </a:spcBef>
            <a:spcAft>
              <a:spcPct val="15000"/>
            </a:spcAft>
            <a:buChar char="•"/>
          </a:pPr>
          <a:r>
            <a:rPr lang="el-GR" sz="2000" b="1" kern="1200" dirty="0"/>
            <a:t>Ηθική αυτονομία, ωριμότητα</a:t>
          </a:r>
        </a:p>
      </dsp:txBody>
      <dsp:txXfrm rot="5400000">
        <a:off x="1100920" y="1087957"/>
        <a:ext cx="3589922" cy="2175421"/>
      </dsp:txXfrm>
    </dsp:sp>
    <dsp:sp modelId="{78A93752-BA8B-4891-A74C-D2035BE5315F}">
      <dsp:nvSpPr>
        <dsp:cNvPr id="0" name=""/>
        <dsp:cNvSpPr/>
      </dsp:nvSpPr>
      <dsp:spPr>
        <a:xfrm rot="5400000">
          <a:off x="6110802" y="257"/>
          <a:ext cx="4350841" cy="4351319"/>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l-GR" sz="2600" kern="1200" dirty="0">
              <a:solidFill>
                <a:srgbClr val="FF0000"/>
              </a:solidFill>
            </a:rPr>
            <a:t>Οικονομία</a:t>
          </a:r>
          <a:r>
            <a:rPr lang="el-GR" sz="2600" kern="1200" dirty="0"/>
            <a:t>:</a:t>
          </a:r>
        </a:p>
        <a:p>
          <a:pPr marL="0" lvl="0" indent="0" algn="ctr" defTabSz="1155700">
            <a:lnSpc>
              <a:spcPct val="90000"/>
            </a:lnSpc>
            <a:spcBef>
              <a:spcPct val="0"/>
            </a:spcBef>
            <a:spcAft>
              <a:spcPct val="35000"/>
            </a:spcAft>
            <a:buNone/>
          </a:pPr>
          <a:r>
            <a:rPr lang="el-GR" sz="2600" kern="1200" dirty="0" err="1"/>
            <a:t>Άτομικές</a:t>
          </a:r>
          <a:r>
            <a:rPr lang="el-GR" sz="2600" kern="1200" dirty="0"/>
            <a:t> ικανότητες: Κατάρτιση</a:t>
          </a:r>
        </a:p>
        <a:p>
          <a:pPr marL="0" lvl="0" indent="0" algn="ctr" defTabSz="1155700">
            <a:lnSpc>
              <a:spcPct val="90000"/>
            </a:lnSpc>
            <a:spcBef>
              <a:spcPct val="0"/>
            </a:spcBef>
            <a:spcAft>
              <a:spcPct val="35000"/>
            </a:spcAft>
            <a:buNone/>
          </a:pPr>
          <a:endParaRPr lang="el-GR" sz="2600" kern="1200" dirty="0"/>
        </a:p>
      </dsp:txBody>
      <dsp:txXfrm rot="-5400000">
        <a:off x="6871961" y="1088206"/>
        <a:ext cx="3589922" cy="2175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CCC4A-822D-4220-B3C5-C57A425593D4}">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l-GR" sz="3000" b="1" kern="1200" dirty="0"/>
            <a:t>Οικουμενικό</a:t>
          </a:r>
        </a:p>
        <a:p>
          <a:pPr marL="0" lvl="0" indent="0" algn="ctr" defTabSz="1333500">
            <a:lnSpc>
              <a:spcPct val="90000"/>
            </a:lnSpc>
            <a:spcBef>
              <a:spcPct val="0"/>
            </a:spcBef>
            <a:spcAft>
              <a:spcPct val="35000"/>
            </a:spcAft>
            <a:buNone/>
          </a:pPr>
          <a:endParaRPr lang="el-GR" sz="3000" kern="1200" dirty="0"/>
        </a:p>
      </dsp:txBody>
      <dsp:txXfrm rot="5400000">
        <a:off x="2338" y="1088423"/>
        <a:ext cx="3587909" cy="2174491"/>
      </dsp:txXfrm>
    </dsp:sp>
    <dsp:sp modelId="{3992CC19-059F-4875-9085-2FFC4F479926}">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0" algn="ctr" defTabSz="1333500">
            <a:lnSpc>
              <a:spcPct val="90000"/>
            </a:lnSpc>
            <a:spcBef>
              <a:spcPct val="0"/>
            </a:spcBef>
            <a:spcAft>
              <a:spcPct val="35000"/>
            </a:spcAft>
            <a:buNone/>
          </a:pPr>
          <a:r>
            <a:rPr lang="el-GR" sz="3000" b="1" kern="1200" dirty="0"/>
            <a:t>Ιδιαίτερο/μοναδικό</a:t>
          </a:r>
        </a:p>
      </dsp:txBody>
      <dsp:txXfrm rot="-5400000">
        <a:off x="6925352" y="1088423"/>
        <a:ext cx="3587909" cy="21744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C2504-0592-4080-B3F4-B42CC7FBE81D}">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270256" rIns="270256" bIns="270256" numCol="1" spcCol="1270" anchor="ctr" anchorCtr="0">
          <a:noAutofit/>
        </a:bodyPr>
        <a:lstStyle/>
        <a:p>
          <a:pPr marL="0" lvl="0" indent="0" algn="ctr" defTabSz="1689100">
            <a:lnSpc>
              <a:spcPct val="90000"/>
            </a:lnSpc>
            <a:spcBef>
              <a:spcPct val="0"/>
            </a:spcBef>
            <a:spcAft>
              <a:spcPct val="35000"/>
            </a:spcAft>
            <a:buNone/>
          </a:pPr>
          <a:r>
            <a:rPr lang="el-GR" sz="3800" b="1" kern="1200" dirty="0"/>
            <a:t>Μαθητής (ρόλος)</a:t>
          </a:r>
        </a:p>
      </dsp:txBody>
      <dsp:txXfrm rot="5400000">
        <a:off x="2338" y="1088423"/>
        <a:ext cx="3587909" cy="2174491"/>
      </dsp:txXfrm>
    </dsp:sp>
    <dsp:sp modelId="{B1DD19F2-74A0-4124-BF7D-BF0A6CD01218}">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270256" rIns="270256" bIns="270256" numCol="1" spcCol="1270" anchor="ctr" anchorCtr="0">
          <a:noAutofit/>
        </a:bodyPr>
        <a:lstStyle/>
        <a:p>
          <a:pPr marL="0" lvl="0" indent="0" algn="ctr" defTabSz="1689100">
            <a:lnSpc>
              <a:spcPct val="90000"/>
            </a:lnSpc>
            <a:spcBef>
              <a:spcPct val="0"/>
            </a:spcBef>
            <a:spcAft>
              <a:spcPct val="35000"/>
            </a:spcAft>
            <a:buNone/>
          </a:pPr>
          <a:r>
            <a:rPr lang="el-GR" sz="3800" kern="1200" dirty="0"/>
            <a:t>Μαθητής: Πρόσωπο (υποκείμενο)</a:t>
          </a:r>
        </a:p>
      </dsp:txBody>
      <dsp:txXfrm rot="-5400000">
        <a:off x="6925352" y="1088423"/>
        <a:ext cx="3587909" cy="21744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4EEF88-7ACE-4114-9AA9-F70F78BD8702}">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270256" rIns="270256" bIns="270256" numCol="1" spcCol="1270" anchor="ctr" anchorCtr="0">
          <a:noAutofit/>
        </a:bodyPr>
        <a:lstStyle/>
        <a:p>
          <a:pPr marL="0" lvl="0" indent="0" algn="ctr" defTabSz="1689100">
            <a:lnSpc>
              <a:spcPct val="90000"/>
            </a:lnSpc>
            <a:spcBef>
              <a:spcPct val="0"/>
            </a:spcBef>
            <a:spcAft>
              <a:spcPct val="35000"/>
            </a:spcAft>
            <a:buNone/>
          </a:pPr>
          <a:r>
            <a:rPr lang="el-GR" sz="3800" kern="1200" dirty="0"/>
            <a:t>Ίση μεταχείριση</a:t>
          </a:r>
        </a:p>
      </dsp:txBody>
      <dsp:txXfrm rot="5400000">
        <a:off x="2338" y="1088423"/>
        <a:ext cx="3587909" cy="2174491"/>
      </dsp:txXfrm>
    </dsp:sp>
    <dsp:sp modelId="{3D6942F7-54EF-4CAC-81B7-1C3BDFAE3A8A}">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256" tIns="270256" rIns="270256" bIns="270256" numCol="1" spcCol="1270" anchor="ctr" anchorCtr="0">
          <a:noAutofit/>
        </a:bodyPr>
        <a:lstStyle/>
        <a:p>
          <a:pPr marL="0" lvl="0" indent="0" algn="ctr" defTabSz="1689100">
            <a:lnSpc>
              <a:spcPct val="90000"/>
            </a:lnSpc>
            <a:spcBef>
              <a:spcPct val="0"/>
            </a:spcBef>
            <a:spcAft>
              <a:spcPct val="35000"/>
            </a:spcAft>
            <a:buNone/>
          </a:pPr>
          <a:r>
            <a:rPr lang="el-GR" sz="3800" kern="1200" dirty="0"/>
            <a:t>Επιλεκτική λειτουργία του σχολείου</a:t>
          </a:r>
        </a:p>
      </dsp:txBody>
      <dsp:txXfrm rot="-5400000">
        <a:off x="6925352" y="1088423"/>
        <a:ext cx="3587909" cy="21744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A4395E-FE64-4DC8-9443-4352B7422197}">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l-GR" sz="3900" kern="1200" dirty="0"/>
            <a:t>Διαδικασία</a:t>
          </a:r>
        </a:p>
      </dsp:txBody>
      <dsp:txXfrm rot="5400000">
        <a:off x="2338" y="1088423"/>
        <a:ext cx="3587909" cy="2174491"/>
      </dsp:txXfrm>
    </dsp:sp>
    <dsp:sp modelId="{82D99932-F671-4FCA-A491-A4D52B958E1E}">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7368" tIns="277368" rIns="277368" bIns="277368" numCol="1" spcCol="1270" anchor="ctr" anchorCtr="0">
          <a:noAutofit/>
        </a:bodyPr>
        <a:lstStyle/>
        <a:p>
          <a:pPr marL="0" lvl="0" indent="0" algn="ctr" defTabSz="1733550">
            <a:lnSpc>
              <a:spcPct val="90000"/>
            </a:lnSpc>
            <a:spcBef>
              <a:spcPct val="0"/>
            </a:spcBef>
            <a:spcAft>
              <a:spcPct val="35000"/>
            </a:spcAft>
            <a:buNone/>
          </a:pPr>
          <a:r>
            <a:rPr lang="el-GR" sz="3900" kern="1200" dirty="0"/>
            <a:t>Αποτελέσματα</a:t>
          </a:r>
        </a:p>
      </dsp:txBody>
      <dsp:txXfrm rot="-5400000">
        <a:off x="6925352" y="1088423"/>
        <a:ext cx="3587909" cy="217449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EDE8F-4D50-4ABD-8D47-BB239971003E}">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marL="0" lvl="0" indent="0" algn="ctr" defTabSz="1822450">
            <a:lnSpc>
              <a:spcPct val="90000"/>
            </a:lnSpc>
            <a:spcBef>
              <a:spcPct val="0"/>
            </a:spcBef>
            <a:spcAft>
              <a:spcPct val="35000"/>
            </a:spcAft>
            <a:buNone/>
          </a:pPr>
          <a:r>
            <a:rPr lang="el-GR" sz="4100" b="1" kern="1200" dirty="0"/>
            <a:t>Σχολική κουλτούρα</a:t>
          </a:r>
        </a:p>
      </dsp:txBody>
      <dsp:txXfrm rot="5400000">
        <a:off x="2338" y="1088423"/>
        <a:ext cx="3587909" cy="2174491"/>
      </dsp:txXfrm>
    </dsp:sp>
    <dsp:sp modelId="{0BD929C9-9FAE-42CB-AC75-357E5352EC32}">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marL="0" lvl="0" indent="0" algn="ctr" defTabSz="1822450">
            <a:lnSpc>
              <a:spcPct val="90000"/>
            </a:lnSpc>
            <a:spcBef>
              <a:spcPct val="0"/>
            </a:spcBef>
            <a:spcAft>
              <a:spcPct val="35000"/>
            </a:spcAft>
            <a:buNone/>
          </a:pPr>
          <a:r>
            <a:rPr lang="el-GR" sz="4100" b="1" kern="1200" dirty="0"/>
            <a:t>Οικογενειακή κουλτούρα</a:t>
          </a:r>
        </a:p>
      </dsp:txBody>
      <dsp:txXfrm rot="-5400000">
        <a:off x="6925352" y="1088423"/>
        <a:ext cx="3587909" cy="217449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15D3B-EBA5-452E-8736-6424F1D78BCD}">
      <dsp:nvSpPr>
        <dsp:cNvPr id="0" name=""/>
        <dsp:cNvSpPr/>
      </dsp:nvSpPr>
      <dsp:spPr>
        <a:xfrm rot="16200000">
          <a:off x="2338"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marL="0" lvl="0" indent="0" algn="ctr" defTabSz="1822450">
            <a:lnSpc>
              <a:spcPct val="90000"/>
            </a:lnSpc>
            <a:spcBef>
              <a:spcPct val="0"/>
            </a:spcBef>
            <a:spcAft>
              <a:spcPct val="35000"/>
            </a:spcAft>
            <a:buNone/>
          </a:pPr>
          <a:r>
            <a:rPr lang="el-GR" sz="4100" b="1" kern="1200" dirty="0"/>
            <a:t>Ανάγκες αναγνώρισης</a:t>
          </a:r>
        </a:p>
      </dsp:txBody>
      <dsp:txXfrm rot="5400000">
        <a:off x="2338" y="1088423"/>
        <a:ext cx="3587909" cy="2174491"/>
      </dsp:txXfrm>
    </dsp:sp>
    <dsp:sp modelId="{5856D24A-9561-4764-801B-4CD1B4225D05}">
      <dsp:nvSpPr>
        <dsp:cNvPr id="0" name=""/>
        <dsp:cNvSpPr/>
      </dsp:nvSpPr>
      <dsp:spPr>
        <a:xfrm rot="5400000">
          <a:off x="6164280" y="1178"/>
          <a:ext cx="4348981"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1592" tIns="291592" rIns="291592" bIns="291592" numCol="1" spcCol="1270" anchor="ctr" anchorCtr="0">
          <a:noAutofit/>
        </a:bodyPr>
        <a:lstStyle/>
        <a:p>
          <a:pPr marL="0" lvl="0" indent="0" algn="ctr" defTabSz="1822450">
            <a:lnSpc>
              <a:spcPct val="90000"/>
            </a:lnSpc>
            <a:spcBef>
              <a:spcPct val="0"/>
            </a:spcBef>
            <a:spcAft>
              <a:spcPct val="35000"/>
            </a:spcAft>
            <a:buNone/>
          </a:pPr>
          <a:r>
            <a:rPr lang="el-GR" sz="4100" b="1" kern="1200" dirty="0"/>
            <a:t>Αξιολόγηση</a:t>
          </a:r>
        </a:p>
      </dsp:txBody>
      <dsp:txXfrm rot="-5400000">
        <a:off x="6925352" y="1088423"/>
        <a:ext cx="3587909" cy="217449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CA3951-6CF7-46ED-9594-2BDB79607AE4}">
      <dsp:nvSpPr>
        <dsp:cNvPr id="0" name=""/>
        <dsp:cNvSpPr/>
      </dsp:nvSpPr>
      <dsp:spPr>
        <a:xfrm rot="16200000">
          <a:off x="-388210" y="1178"/>
          <a:ext cx="5157804" cy="434898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l-GR" sz="2500" b="1" kern="1200" dirty="0"/>
            <a:t>Γενιά ενηλίκων</a:t>
          </a:r>
        </a:p>
      </dsp:txBody>
      <dsp:txXfrm rot="5400000">
        <a:off x="16202" y="886217"/>
        <a:ext cx="3587909" cy="2578902"/>
      </dsp:txXfrm>
    </dsp:sp>
    <dsp:sp modelId="{E6AB0BF4-1CA5-4470-A0AE-7A645ABF4196}">
      <dsp:nvSpPr>
        <dsp:cNvPr id="0" name=""/>
        <dsp:cNvSpPr/>
      </dsp:nvSpPr>
      <dsp:spPr>
        <a:xfrm rot="5400000">
          <a:off x="5801455" y="4"/>
          <a:ext cx="5102355" cy="4351329"/>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l-GR" sz="2500" b="1" kern="1200" dirty="0"/>
            <a:t>Γενιά εφήβων</a:t>
          </a:r>
        </a:p>
        <a:p>
          <a:pPr marL="0" lvl="0" indent="0" algn="ctr" defTabSz="1111250">
            <a:lnSpc>
              <a:spcPct val="90000"/>
            </a:lnSpc>
            <a:spcBef>
              <a:spcPct val="0"/>
            </a:spcBef>
            <a:spcAft>
              <a:spcPct val="35000"/>
            </a:spcAft>
            <a:buNone/>
          </a:pPr>
          <a:r>
            <a:rPr lang="el-GR" sz="2500" kern="1200" dirty="0"/>
            <a:t>Παιδιά/έφηβοι: πώς θα ανταποκριθούμε στο γεγονός ότι είναι και δημιουργοί κουλτούρας;</a:t>
          </a:r>
        </a:p>
      </dsp:txBody>
      <dsp:txXfrm rot="-5400000">
        <a:off x="6938452" y="900080"/>
        <a:ext cx="3589846" cy="2551177"/>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086CEB-360C-43F5-9BC2-B472974540BD}" type="datetimeFigureOut">
              <a:rPr lang="el-GR" smtClean="0"/>
              <a:t>24/11/2024</a:t>
            </a:fld>
            <a:endParaRPr lang="el-GR"/>
          </a:p>
        </p:txBody>
      </p:sp>
      <p:sp>
        <p:nvSpPr>
          <p:cNvPr id="4" name="Θέση εικόνας διαφάνειας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D36444-E086-4B08-AE66-93A890DB864A}" type="slidenum">
              <a:rPr lang="el-GR" smtClean="0"/>
              <a:t>‹#›</a:t>
            </a:fld>
            <a:endParaRPr lang="el-GR"/>
          </a:p>
        </p:txBody>
      </p:sp>
    </p:spTree>
    <p:extLst>
      <p:ext uri="{BB962C8B-B14F-4D97-AF65-F5344CB8AC3E}">
        <p14:creationId xmlns:p14="http://schemas.microsoft.com/office/powerpoint/2010/main" val="689804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r>
              <a:rPr lang="el-GR" dirty="0"/>
              <a:t>1.Ο Διευθυντής της σχολικής μονάδας βρίσκεται στην κορυφή της σχολικής κοινότητας και είναι διοικητικός αλλά και επιστημονικός παιδαγωγικός υπεύθυνος στο χώρο αυτό.</a:t>
            </a:r>
          </a:p>
          <a:p>
            <a:r>
              <a:rPr lang="el-GR" dirty="0"/>
              <a:t>2. Ειδικότερα ο Διευθυντής της σχολικής μονάδας:</a:t>
            </a:r>
          </a:p>
          <a:p>
            <a:r>
              <a:rPr lang="el-GR" dirty="0"/>
              <a:t>α) Καθοδηγεί τη σχολική κοινότητα ώστε να θέσει υψηλούς στόχους και να εξασφαλίσει τις προϋποθέσεις για την επίτευξή τους για ένα σχολείο δημοκρατικό και ανοικτό στην κοινωνία.</a:t>
            </a:r>
          </a:p>
          <a:p>
            <a:r>
              <a:rPr lang="el-GR" dirty="0"/>
              <a:t>β) Καθοδηγεί και </a:t>
            </a:r>
            <a:r>
              <a:rPr lang="el-GR" dirty="0" err="1"/>
              <a:t>βοηθεί</a:t>
            </a:r>
            <a:r>
              <a:rPr lang="el-GR" dirty="0"/>
              <a:t> τους εκπαιδευτικούς στο έργο τους, και ιδιαίτερα τους νεότερους, αναλαμβάνει πρωτοβουλίες εκπαιδευτικού και παιδαγωγικού χαρακτήρα και οφείλει να αποτελεί παράδειγμα.</a:t>
            </a:r>
          </a:p>
          <a:p>
            <a:r>
              <a:rPr lang="el-GR" dirty="0"/>
              <a:t>γ) Φροντίζει ώστε το σχολείο να γίνει στοιχειώδης μονάδα επιμόρφωσης των εκπαιδευτικών σε θέματα διοικητικά, παιδαγωγικά και επιστημονικά.</a:t>
            </a:r>
          </a:p>
          <a:p>
            <a:r>
              <a:rPr lang="el-GR" dirty="0"/>
              <a:t>δ) Προΐσταται των εκπαιδευτικών και συντονίζει το έργο τους. Συνεργάζεται μαζί τους ισότιμα και με πνεύμα αλληλεγγύης. Διατηρεί και ενισχύει την συνοχή του Συλλόγου Διδασκόντων, αμβλύνει τις αντιθέσεις, ενθαρρύνει τις πρωτοβουλίες των εκπαιδευτικών, εμπνέει και παρέχει θετικά κίνητρα </a:t>
            </a:r>
            <a:r>
              <a:rPr lang="el-GR" dirty="0" err="1"/>
              <a:t>σ΄</a:t>
            </a:r>
            <a:r>
              <a:rPr lang="el-GR" dirty="0"/>
              <a:t> αυτούς.</a:t>
            </a:r>
          </a:p>
          <a:p>
            <a:r>
              <a:rPr lang="el-GR" dirty="0"/>
              <a:t>1</a:t>
            </a:r>
            <a:r>
              <a:rPr lang="el-GR" baseline="30000" dirty="0"/>
              <a:t>α</a:t>
            </a:r>
            <a:r>
              <a:rPr lang="el-GR" dirty="0"/>
              <a:t>)</a:t>
            </a:r>
            <a:r>
              <a:rPr lang="el-GR" baseline="0" dirty="0"/>
              <a:t> ΔΙΑΠΙΣΤΩΣΗ Ο ορισμός του </a:t>
            </a:r>
            <a:r>
              <a:rPr lang="el-GR" baseline="0" dirty="0" err="1"/>
              <a:t>ρολου</a:t>
            </a:r>
            <a:r>
              <a:rPr lang="el-GR" baseline="0" dirty="0"/>
              <a:t> του Διευθυντή ενσωματώνει βασικά σημεία του επιστημονικού λόγου σε ότι αφορά τα βασικά περιεχόμενα της σχολικής ηγεσίας, όπως αυτό ο λόγος έχει αναπτυχθεί τα </a:t>
            </a:r>
            <a:r>
              <a:rPr lang="el-GR" baseline="0" dirty="0" err="1"/>
              <a:t>τελυταία</a:t>
            </a:r>
            <a:r>
              <a:rPr lang="el-GR" baseline="0" dirty="0"/>
              <a:t> χρόνια σε διεθνές επίπεδο.</a:t>
            </a:r>
            <a:endParaRPr lang="el-GR" dirty="0"/>
          </a:p>
        </p:txBody>
      </p:sp>
      <p:sp>
        <p:nvSpPr>
          <p:cNvPr id="4" name="3 - Θέση αριθμού διαφάνειας"/>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6E29BBC-D448-4910-B7C9-EC39907A4D18}" type="slidenum">
              <a:rPr kumimoji="0" lang="el-G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l-G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94559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122363"/>
            <a:ext cx="9144000" cy="2387600"/>
          </a:xfrm>
        </p:spPr>
        <p:txBody>
          <a:bodyPr anchor="b"/>
          <a:lstStyle>
            <a:lvl1pPr algn="ctr">
              <a:defRPr sz="6000"/>
            </a:lvl1pPr>
          </a:lstStyle>
          <a:p>
            <a:r>
              <a:rPr lang="el-GR"/>
              <a:t>Στυλ κύριου τίτλου</a:t>
            </a:r>
          </a:p>
        </p:txBody>
      </p:sp>
      <p:sp>
        <p:nvSpPr>
          <p:cNvPr id="3" name="Υπότιτλο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Κάντε κλικ για να επεξεργαστείτε τον υπότιτλο του υποδείγματος</a:t>
            </a:r>
          </a:p>
        </p:txBody>
      </p:sp>
      <p:sp>
        <p:nvSpPr>
          <p:cNvPr id="4" name="Θέση ημερομηνίας 3"/>
          <p:cNvSpPr>
            <a:spLocks noGrp="1"/>
          </p:cNvSpPr>
          <p:nvPr>
            <p:ph type="dt" sz="half" idx="10"/>
          </p:nvPr>
        </p:nvSpPr>
        <p:spPr/>
        <p:txBody>
          <a:body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3386186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idx="1"/>
          </p:nvPr>
        </p:nvSpPr>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1886239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831850" y="1709738"/>
            <a:ext cx="10515600" cy="2852737"/>
          </a:xfrm>
        </p:spPr>
        <p:txBody>
          <a:bodyPr anchor="b"/>
          <a:lstStyle>
            <a:lvl1pPr>
              <a:defRPr sz="6000"/>
            </a:lvl1pPr>
          </a:lstStyle>
          <a:p>
            <a:r>
              <a:rPr lang="el-GR"/>
              <a:t>Στυλ κύριου τίτλου</a:t>
            </a:r>
          </a:p>
        </p:txBody>
      </p:sp>
      <p:sp>
        <p:nvSpPr>
          <p:cNvPr id="3" name="Θέση κειμένου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a:t>Επεξεργασία στυλ υποδείγματος κειμένου</a:t>
            </a:r>
          </a:p>
        </p:txBody>
      </p:sp>
      <p:sp>
        <p:nvSpPr>
          <p:cNvPr id="4" name="Θέση ημερομηνίας 3"/>
          <p:cNvSpPr>
            <a:spLocks noGrp="1"/>
          </p:cNvSpPr>
          <p:nvPr>
            <p:ph type="dt" sz="half" idx="10"/>
          </p:nvPr>
        </p:nvSpPr>
        <p:spPr/>
        <p:txBody>
          <a:body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4268833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sz="half" idx="1"/>
          </p:nvPr>
        </p:nvSpPr>
        <p:spPr>
          <a:xfrm>
            <a:off x="838200" y="1825625"/>
            <a:ext cx="5181600" cy="435133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περιεχομένου 3"/>
          <p:cNvSpPr>
            <a:spLocks noGrp="1"/>
          </p:cNvSpPr>
          <p:nvPr>
            <p:ph sz="half" idx="2"/>
          </p:nvPr>
        </p:nvSpPr>
        <p:spPr>
          <a:xfrm>
            <a:off x="6172200" y="1825625"/>
            <a:ext cx="5181600" cy="435133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ημερομηνίας 4"/>
          <p:cNvSpPr>
            <a:spLocks noGrp="1"/>
          </p:cNvSpPr>
          <p:nvPr>
            <p:ph type="dt" sz="half" idx="10"/>
          </p:nvPr>
        </p:nvSpPr>
        <p:spPr/>
        <p:txBody>
          <a:bodyPr/>
          <a:lstStyle/>
          <a:p>
            <a:fld id="{BEA8BC81-72B6-456C-A5B6-877111A6FB0A}" type="datetimeFigureOut">
              <a:rPr lang="el-GR" smtClean="0"/>
              <a:t>24/11/2024</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26825949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365125"/>
            <a:ext cx="10515600" cy="1325563"/>
          </a:xfrm>
        </p:spPr>
        <p:txBody>
          <a:bodyPr/>
          <a:lstStyle/>
          <a:p>
            <a:r>
              <a:rPr lang="el-GR"/>
              <a:t>Στυλ κύριου τίτλου</a:t>
            </a:r>
          </a:p>
        </p:txBody>
      </p:sp>
      <p:sp>
        <p:nvSpPr>
          <p:cNvPr id="3" name="Θέση κειμένου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4" name="Θέση περιεχομένου 3"/>
          <p:cNvSpPr>
            <a:spLocks noGrp="1"/>
          </p:cNvSpPr>
          <p:nvPr>
            <p:ph sz="half" idx="2"/>
          </p:nvPr>
        </p:nvSpPr>
        <p:spPr>
          <a:xfrm>
            <a:off x="839788" y="2505075"/>
            <a:ext cx="5157787" cy="368458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κειμένου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Επεξεργασία στυλ υποδείγματος κειμένου</a:t>
            </a:r>
          </a:p>
        </p:txBody>
      </p:sp>
      <p:sp>
        <p:nvSpPr>
          <p:cNvPr id="6" name="Θέση περιεχομένου 5"/>
          <p:cNvSpPr>
            <a:spLocks noGrp="1"/>
          </p:cNvSpPr>
          <p:nvPr>
            <p:ph sz="quarter" idx="4"/>
          </p:nvPr>
        </p:nvSpPr>
        <p:spPr>
          <a:xfrm>
            <a:off x="6172200" y="2505075"/>
            <a:ext cx="5183188" cy="3684588"/>
          </a:xfrm>
        </p:spPr>
        <p:txBody>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Θέση ημερομηνίας 6"/>
          <p:cNvSpPr>
            <a:spLocks noGrp="1"/>
          </p:cNvSpPr>
          <p:nvPr>
            <p:ph type="dt" sz="half" idx="10"/>
          </p:nvPr>
        </p:nvSpPr>
        <p:spPr/>
        <p:txBody>
          <a:bodyPr/>
          <a:lstStyle/>
          <a:p>
            <a:fld id="{BEA8BC81-72B6-456C-A5B6-877111A6FB0A}" type="datetimeFigureOut">
              <a:rPr lang="el-GR" smtClean="0"/>
              <a:t>24/11/2024</a:t>
            </a:fld>
            <a:endParaRPr lang="el-GR"/>
          </a:p>
        </p:txBody>
      </p:sp>
      <p:sp>
        <p:nvSpPr>
          <p:cNvPr id="8" name="Θέση υποσέλιδου 7"/>
          <p:cNvSpPr>
            <a:spLocks noGrp="1"/>
          </p:cNvSpPr>
          <p:nvPr>
            <p:ph type="ftr" sz="quarter" idx="11"/>
          </p:nvPr>
        </p:nvSpPr>
        <p:spPr/>
        <p:txBody>
          <a:bodyPr/>
          <a:lstStyle/>
          <a:p>
            <a:endParaRPr lang="el-GR"/>
          </a:p>
        </p:txBody>
      </p:sp>
      <p:sp>
        <p:nvSpPr>
          <p:cNvPr id="9" name="Θέση αριθμού διαφάνειας 8"/>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180846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ημερομηνίας 2"/>
          <p:cNvSpPr>
            <a:spLocks noGrp="1"/>
          </p:cNvSpPr>
          <p:nvPr>
            <p:ph type="dt" sz="half" idx="10"/>
          </p:nvPr>
        </p:nvSpPr>
        <p:spPr/>
        <p:txBody>
          <a:bodyPr/>
          <a:lstStyle/>
          <a:p>
            <a:fld id="{BEA8BC81-72B6-456C-A5B6-877111A6FB0A}" type="datetimeFigureOut">
              <a:rPr lang="el-GR" smtClean="0"/>
              <a:t>24/11/2024</a:t>
            </a:fld>
            <a:endParaRPr lang="el-GR"/>
          </a:p>
        </p:txBody>
      </p:sp>
      <p:sp>
        <p:nvSpPr>
          <p:cNvPr id="4" name="Θέση υποσέλιδου 3"/>
          <p:cNvSpPr>
            <a:spLocks noGrp="1"/>
          </p:cNvSpPr>
          <p:nvPr>
            <p:ph type="ftr" sz="quarter" idx="11"/>
          </p:nvPr>
        </p:nvSpPr>
        <p:spPr/>
        <p:txBody>
          <a:bodyPr/>
          <a:lstStyle/>
          <a:p>
            <a:endParaRPr lang="el-GR"/>
          </a:p>
        </p:txBody>
      </p:sp>
      <p:sp>
        <p:nvSpPr>
          <p:cNvPr id="5" name="Θέση αριθμού διαφάνειας 4"/>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468305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fld id="{BEA8BC81-72B6-456C-A5B6-877111A6FB0A}" type="datetimeFigureOut">
              <a:rPr lang="el-GR" smtClean="0"/>
              <a:t>24/11/2024</a:t>
            </a:fld>
            <a:endParaRPr lang="el-GR"/>
          </a:p>
        </p:txBody>
      </p:sp>
      <p:sp>
        <p:nvSpPr>
          <p:cNvPr id="3" name="Θέση υποσέλιδου 2"/>
          <p:cNvSpPr>
            <a:spLocks noGrp="1"/>
          </p:cNvSpPr>
          <p:nvPr>
            <p:ph type="ftr" sz="quarter" idx="11"/>
          </p:nvPr>
        </p:nvSpPr>
        <p:spPr/>
        <p:txBody>
          <a:bodyPr/>
          <a:lstStyle/>
          <a:p>
            <a:endParaRPr lang="el-GR"/>
          </a:p>
        </p:txBody>
      </p:sp>
      <p:sp>
        <p:nvSpPr>
          <p:cNvPr id="4" name="Θέση αριθμού διαφάνειας 3"/>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3352954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περιεχομένου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Επεξεργασία στυλ υποδείγματος κειμένου</a:t>
            </a:r>
          </a:p>
        </p:txBody>
      </p:sp>
      <p:sp>
        <p:nvSpPr>
          <p:cNvPr id="5" name="Θέση ημερομηνίας 4"/>
          <p:cNvSpPr>
            <a:spLocks noGrp="1"/>
          </p:cNvSpPr>
          <p:nvPr>
            <p:ph type="dt" sz="half" idx="10"/>
          </p:nvPr>
        </p:nvSpPr>
        <p:spPr/>
        <p:txBody>
          <a:bodyPr/>
          <a:lstStyle/>
          <a:p>
            <a:fld id="{BEA8BC81-72B6-456C-A5B6-877111A6FB0A}" type="datetimeFigureOut">
              <a:rPr lang="el-GR" smtClean="0"/>
              <a:t>24/11/2024</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3548251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εικόνας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Επεξεργασία στυλ υποδείγματος κειμένου</a:t>
            </a:r>
          </a:p>
        </p:txBody>
      </p:sp>
      <p:sp>
        <p:nvSpPr>
          <p:cNvPr id="5" name="Θέση ημερομηνίας 4"/>
          <p:cNvSpPr>
            <a:spLocks noGrp="1"/>
          </p:cNvSpPr>
          <p:nvPr>
            <p:ph type="dt" sz="half" idx="10"/>
          </p:nvPr>
        </p:nvSpPr>
        <p:spPr/>
        <p:txBody>
          <a:bodyPr/>
          <a:lstStyle/>
          <a:p>
            <a:fld id="{BEA8BC81-72B6-456C-A5B6-877111A6FB0A}" type="datetimeFigureOut">
              <a:rPr lang="el-GR" smtClean="0"/>
              <a:t>24/11/2024</a:t>
            </a:fld>
            <a:endParaRPr lang="el-GR"/>
          </a:p>
        </p:txBody>
      </p:sp>
      <p:sp>
        <p:nvSpPr>
          <p:cNvPr id="6" name="Θέση υποσέλιδου 5"/>
          <p:cNvSpPr>
            <a:spLocks noGrp="1"/>
          </p:cNvSpPr>
          <p:nvPr>
            <p:ph type="ftr" sz="quarter" idx="11"/>
          </p:nvPr>
        </p:nvSpPr>
        <p:spPr/>
        <p:txBody>
          <a:bodyPr/>
          <a:lstStyle/>
          <a:p>
            <a:endParaRPr lang="el-GR"/>
          </a:p>
        </p:txBody>
      </p:sp>
      <p:sp>
        <p:nvSpPr>
          <p:cNvPr id="7" name="Θέση αριθμού διαφάνειας 6"/>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2583577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κατακόρυφου κειμένου 2"/>
          <p:cNvSpPr>
            <a:spLocks noGrp="1"/>
          </p:cNvSpPr>
          <p:nvPr>
            <p:ph type="body" orient="vert" idx="1"/>
          </p:nvPr>
        </p:nvSpPr>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4066701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8724900" y="365125"/>
            <a:ext cx="2628900" cy="5811838"/>
          </a:xfrm>
        </p:spPr>
        <p:txBody>
          <a:bodyPr vert="eaVert"/>
          <a:lstStyle/>
          <a:p>
            <a:r>
              <a:rPr lang="el-GR"/>
              <a:t>Στυλ κύριου τίτλου</a:t>
            </a:r>
          </a:p>
        </p:txBody>
      </p:sp>
      <p:sp>
        <p:nvSpPr>
          <p:cNvPr id="3" name="Θέση κατακόρυφου κειμένου 2"/>
          <p:cNvSpPr>
            <a:spLocks noGrp="1"/>
          </p:cNvSpPr>
          <p:nvPr>
            <p:ph type="body" orient="vert" idx="1"/>
          </p:nvPr>
        </p:nvSpPr>
        <p:spPr>
          <a:xfrm>
            <a:off x="838200" y="365125"/>
            <a:ext cx="7734300" cy="5811838"/>
          </a:xfrm>
        </p:spPr>
        <p:txBody>
          <a:bodyPr vert="eaVert"/>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11"/>
          </p:nvPr>
        </p:nvSpPr>
        <p:spPr/>
        <p:txBody>
          <a:bodyPr/>
          <a:lstStyle/>
          <a:p>
            <a:endParaRPr lang="el-GR"/>
          </a:p>
        </p:txBody>
      </p:sp>
      <p:sp>
        <p:nvSpPr>
          <p:cNvPr id="6" name="Θέση αριθμού διαφάνειας 5"/>
          <p:cNvSpPr>
            <a:spLocks noGrp="1"/>
          </p:cNvSpPr>
          <p:nvPr>
            <p:ph type="sldNum" sz="quarter" idx="12"/>
          </p:nvPr>
        </p:nvSpPr>
        <p:spPr/>
        <p:txBody>
          <a:bodyPr/>
          <a:lstStyle/>
          <a:p>
            <a:fld id="{6EE798AD-8622-491D-8087-EB6F4E19EA21}" type="slidenum">
              <a:rPr lang="el-GR" smtClean="0"/>
              <a:t>‹#›</a:t>
            </a:fld>
            <a:endParaRPr lang="el-GR"/>
          </a:p>
        </p:txBody>
      </p:sp>
    </p:spTree>
    <p:extLst>
      <p:ext uri="{BB962C8B-B14F-4D97-AF65-F5344CB8AC3E}">
        <p14:creationId xmlns:p14="http://schemas.microsoft.com/office/powerpoint/2010/main" val="1292233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p:cNvSpPr>
            <a:spLocks noGrp="1"/>
          </p:cNvSpPr>
          <p:nvPr>
            <p:ph type="ctrTitle"/>
          </p:nvPr>
        </p:nvSpPr>
        <p:spPr>
          <a:xfrm>
            <a:off x="1524000" y="1122363"/>
            <a:ext cx="9144000" cy="2387600"/>
          </a:xfrm>
        </p:spPr>
        <p:txBody>
          <a:bodyPr anchor="b"/>
          <a:lstStyle>
            <a:lvl1pPr algn="ctr">
              <a:defRPr sz="6000"/>
            </a:lvl1pPr>
          </a:lstStyle>
          <a:p>
            <a:r>
              <a:rPr lang="el-GR"/>
              <a:t>Στυλ κύριου τίτλου</a:t>
            </a:r>
          </a:p>
        </p:txBody>
      </p:sp>
      <p:sp>
        <p:nvSpPr>
          <p:cNvPr id="3" name="Υπότιτλο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Στυλ κύριου υπότιτλου</a:t>
            </a:r>
          </a:p>
        </p:txBody>
      </p:sp>
      <p:sp>
        <p:nvSpPr>
          <p:cNvPr id="4" name="Θέση ημερομηνίας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5349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idx="1"/>
          </p:nvPr>
        </p:nvSpPr>
        <p:spPr/>
        <p:txBody>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99246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p:cNvSpPr>
            <a:spLocks noGrp="1"/>
          </p:cNvSpPr>
          <p:nvPr>
            <p:ph type="title"/>
          </p:nvPr>
        </p:nvSpPr>
        <p:spPr>
          <a:xfrm>
            <a:off x="831850" y="1709738"/>
            <a:ext cx="10515600" cy="2852737"/>
          </a:xfrm>
        </p:spPr>
        <p:txBody>
          <a:bodyPr anchor="b"/>
          <a:lstStyle>
            <a:lvl1pPr>
              <a:defRPr sz="6000"/>
            </a:lvl1pPr>
          </a:lstStyle>
          <a:p>
            <a:r>
              <a:rPr lang="el-GR"/>
              <a:t>Στυλ κύριου τίτλου</a:t>
            </a:r>
          </a:p>
        </p:txBody>
      </p:sp>
      <p:sp>
        <p:nvSpPr>
          <p:cNvPr id="3" name="Θέση κειμένου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a:t>Στυλ υποδείγματος κειμένου</a:t>
            </a:r>
          </a:p>
        </p:txBody>
      </p:sp>
      <p:sp>
        <p:nvSpPr>
          <p:cNvPr id="4" name="Θέση ημερομηνίας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14207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περιεχομένου 2"/>
          <p:cNvSpPr>
            <a:spLocks noGrp="1"/>
          </p:cNvSpPr>
          <p:nvPr>
            <p:ph sz="half" idx="1"/>
          </p:nvPr>
        </p:nvSpPr>
        <p:spPr>
          <a:xfrm>
            <a:off x="838200" y="1825625"/>
            <a:ext cx="5181600" cy="4351338"/>
          </a:xfrm>
        </p:spPr>
        <p:txBody>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περιεχομένου 3"/>
          <p:cNvSpPr>
            <a:spLocks noGrp="1"/>
          </p:cNvSpPr>
          <p:nvPr>
            <p:ph sz="half" idx="2"/>
          </p:nvPr>
        </p:nvSpPr>
        <p:spPr>
          <a:xfrm>
            <a:off x="6172200" y="1825625"/>
            <a:ext cx="5181600" cy="4351338"/>
          </a:xfrm>
        </p:spPr>
        <p:txBody>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ημερομηνίας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υποσέλιδου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Θέση αριθμού διαφάνειας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6271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365125"/>
            <a:ext cx="10515600" cy="1325563"/>
          </a:xfrm>
        </p:spPr>
        <p:txBody>
          <a:bodyPr/>
          <a:lstStyle/>
          <a:p>
            <a:r>
              <a:rPr lang="el-GR"/>
              <a:t>Στυλ κύριου τίτλου</a:t>
            </a:r>
          </a:p>
        </p:txBody>
      </p:sp>
      <p:sp>
        <p:nvSpPr>
          <p:cNvPr id="3" name="Θέση κειμένου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υποδείγματος κειμένου</a:t>
            </a:r>
          </a:p>
        </p:txBody>
      </p:sp>
      <p:sp>
        <p:nvSpPr>
          <p:cNvPr id="4" name="Θέση περιεχομένου 3"/>
          <p:cNvSpPr>
            <a:spLocks noGrp="1"/>
          </p:cNvSpPr>
          <p:nvPr>
            <p:ph sz="half" idx="2"/>
          </p:nvPr>
        </p:nvSpPr>
        <p:spPr>
          <a:xfrm>
            <a:off x="839788" y="2505075"/>
            <a:ext cx="5157787" cy="3684588"/>
          </a:xfrm>
        </p:spPr>
        <p:txBody>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Θέση κειμένου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υποδείγματος κειμένου</a:t>
            </a:r>
          </a:p>
        </p:txBody>
      </p:sp>
      <p:sp>
        <p:nvSpPr>
          <p:cNvPr id="6" name="Θέση περιεχομένου 5"/>
          <p:cNvSpPr>
            <a:spLocks noGrp="1"/>
          </p:cNvSpPr>
          <p:nvPr>
            <p:ph sz="quarter" idx="4"/>
          </p:nvPr>
        </p:nvSpPr>
        <p:spPr>
          <a:xfrm>
            <a:off x="6172200" y="2505075"/>
            <a:ext cx="5183188" cy="3684588"/>
          </a:xfrm>
        </p:spPr>
        <p:txBody>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Θέση ημερομηνίας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Θέση υποσέλιδου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Θέση αριθμού διαφάνειας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4125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ημερομηνίας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Θέση υποσέλιδου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αριθμού διαφάνειας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8165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Θέση ημερομηνίας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Θέση υποσέλιδου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Θέση αριθμού διαφάνειας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24749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περιεχομένου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υποδείγματος κειμένου</a:t>
            </a:r>
          </a:p>
        </p:txBody>
      </p:sp>
      <p:sp>
        <p:nvSpPr>
          <p:cNvPr id="5" name="Θέση ημερομηνίας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υποσέλιδου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Θέση αριθμού διαφάνειας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45464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p:cNvSpPr>
            <a:spLocks noGrp="1"/>
          </p:cNvSpPr>
          <p:nvPr>
            <p:ph type="title"/>
          </p:nvPr>
        </p:nvSpPr>
        <p:spPr>
          <a:xfrm>
            <a:off x="839788" y="457200"/>
            <a:ext cx="3932237" cy="1600200"/>
          </a:xfrm>
        </p:spPr>
        <p:txBody>
          <a:bodyPr anchor="b"/>
          <a:lstStyle>
            <a:lvl1pPr>
              <a:defRPr sz="3200"/>
            </a:lvl1pPr>
          </a:lstStyle>
          <a:p>
            <a:r>
              <a:rPr lang="el-GR"/>
              <a:t>Στυλ κύριου τίτλου</a:t>
            </a:r>
          </a:p>
        </p:txBody>
      </p:sp>
      <p:sp>
        <p:nvSpPr>
          <p:cNvPr id="3" name="Θέση εικόνας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υποδείγματος κειμένου</a:t>
            </a:r>
          </a:p>
        </p:txBody>
      </p:sp>
      <p:sp>
        <p:nvSpPr>
          <p:cNvPr id="5" name="Θέση ημερομηνίας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υποσέλιδου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Θέση αριθμού διαφάνειας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7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a:t>Στυλ κύριου τίτλου</a:t>
            </a:r>
          </a:p>
        </p:txBody>
      </p:sp>
      <p:sp>
        <p:nvSpPr>
          <p:cNvPr id="3" name="Θέση κατακόρυφου κειμένου 2"/>
          <p:cNvSpPr>
            <a:spLocks noGrp="1"/>
          </p:cNvSpPr>
          <p:nvPr>
            <p:ph type="body" orient="vert" idx="1"/>
          </p:nvPr>
        </p:nvSpPr>
        <p:spPr/>
        <p:txBody>
          <a:bodyPr vert="eaVert"/>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28611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p:cNvSpPr>
            <a:spLocks noGrp="1"/>
          </p:cNvSpPr>
          <p:nvPr>
            <p:ph type="title" orient="vert"/>
          </p:nvPr>
        </p:nvSpPr>
        <p:spPr>
          <a:xfrm>
            <a:off x="8724900" y="365125"/>
            <a:ext cx="2628900" cy="5811838"/>
          </a:xfrm>
        </p:spPr>
        <p:txBody>
          <a:bodyPr vert="eaVert"/>
          <a:lstStyle/>
          <a:p>
            <a:r>
              <a:rPr lang="el-GR"/>
              <a:t>Στυλ κύριου τίτλου</a:t>
            </a:r>
          </a:p>
        </p:txBody>
      </p:sp>
      <p:sp>
        <p:nvSpPr>
          <p:cNvPr id="3" name="Θέση κατακόρυφου κειμένου 2"/>
          <p:cNvSpPr>
            <a:spLocks noGrp="1"/>
          </p:cNvSpPr>
          <p:nvPr>
            <p:ph type="body" orient="vert" idx="1"/>
          </p:nvPr>
        </p:nvSpPr>
        <p:spPr>
          <a:xfrm>
            <a:off x="838200" y="365125"/>
            <a:ext cx="7734300" cy="5811838"/>
          </a:xfrm>
        </p:spPr>
        <p:txBody>
          <a:bodyPr vert="eaVert"/>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99821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914400" y="2130426"/>
            <a:ext cx="10363200" cy="1470025"/>
          </a:xfrm>
        </p:spPr>
        <p:txBody>
          <a:bodyPr/>
          <a:lstStyle/>
          <a:p>
            <a:r>
              <a:rPr lang="el-GR"/>
              <a:t>Kλικ για επεξεργασία του τίτλου</a:t>
            </a:r>
          </a:p>
        </p:txBody>
      </p:sp>
      <p:sp>
        <p:nvSpPr>
          <p:cNvPr id="3" name="2 - Υπότιτλος"/>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421441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περιεχομένου"/>
          <p:cNvSpPr>
            <a:spLocks noGrp="1"/>
          </p:cNvSpPr>
          <p:nvPr>
            <p:ph idx="1"/>
          </p:nvPr>
        </p:nvSpPr>
        <p:spPr/>
        <p:txBody>
          <a:body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755317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963084" y="4406901"/>
            <a:ext cx="10363200" cy="1362075"/>
          </a:xfrm>
        </p:spPr>
        <p:txBody>
          <a:bodyPr anchor="t"/>
          <a:lstStyle>
            <a:lvl1pPr algn="l">
              <a:defRPr sz="4000" b="1" cap="all"/>
            </a:lvl1pPr>
          </a:lstStyle>
          <a:p>
            <a:r>
              <a:rPr lang="el-GR"/>
              <a:t>Kλικ για επεξεργασία του τίτλου</a:t>
            </a:r>
          </a:p>
        </p:txBody>
      </p:sp>
      <p:sp>
        <p:nvSpPr>
          <p:cNvPr id="3" name="2 - Θέση κειμένου"/>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282464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περιεχομένου"/>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περιεχομένου"/>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764263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a:t>Kλικ για επεξεργασία του τίτλου</a:t>
            </a:r>
          </a:p>
        </p:txBody>
      </p:sp>
      <p:sp>
        <p:nvSpPr>
          <p:cNvPr id="3" name="2 - Θέση κειμένου"/>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Kλικ για επεξεργασία των στυλ του υποδείγματος</a:t>
            </a:r>
          </a:p>
        </p:txBody>
      </p:sp>
      <p:sp>
        <p:nvSpPr>
          <p:cNvPr id="4" name="3 - Θέση περιεχομένου"/>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κειμένου"/>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Kλικ για επεξεργασία των στυλ του υποδείγματος</a:t>
            </a:r>
          </a:p>
        </p:txBody>
      </p:sp>
      <p:sp>
        <p:nvSpPr>
          <p:cNvPr id="6" name="5 - Θέση περιεχομένου"/>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6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7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8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181173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244219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2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499069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609601" y="273050"/>
            <a:ext cx="4011084" cy="1162050"/>
          </a:xfrm>
        </p:spPr>
        <p:txBody>
          <a:bodyPr anchor="b"/>
          <a:lstStyle>
            <a:lvl1pPr algn="l">
              <a:defRPr sz="2000" b="1"/>
            </a:lvl1pPr>
          </a:lstStyle>
          <a:p>
            <a:r>
              <a:rPr lang="el-GR"/>
              <a:t>Kλικ για επεξεργασία του τίτλου</a:t>
            </a:r>
          </a:p>
        </p:txBody>
      </p:sp>
      <p:sp>
        <p:nvSpPr>
          <p:cNvPr id="3" name="2 - Θέση περιεχομένου"/>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κειμένου"/>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056564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2389717" y="4800600"/>
            <a:ext cx="7315200" cy="566738"/>
          </a:xfrm>
        </p:spPr>
        <p:txBody>
          <a:bodyPr anchor="b"/>
          <a:lstStyle>
            <a:lvl1pPr algn="l">
              <a:defRPr sz="2000" b="1"/>
            </a:lvl1pPr>
          </a:lstStyle>
          <a:p>
            <a:r>
              <a:rPr lang="el-GR"/>
              <a:t>Kλικ για επεξεργασία του τίτλου</a:t>
            </a:r>
          </a:p>
        </p:txBody>
      </p:sp>
      <p:sp>
        <p:nvSpPr>
          <p:cNvPr id="3" name="2 - Θέση εικόνας"/>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710718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κατακόρυφου κειμένου"/>
          <p:cNvSpPr>
            <a:spLocks noGrp="1"/>
          </p:cNvSpPr>
          <p:nvPr>
            <p:ph type="body" orient="vert" idx="1"/>
          </p:nvPr>
        </p:nvSpPr>
        <p:spPr/>
        <p:txBody>
          <a:bodyPr vert="eaVert"/>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771617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8839200" y="274639"/>
            <a:ext cx="2743200" cy="5851525"/>
          </a:xfrm>
        </p:spPr>
        <p:txBody>
          <a:bodyPr vert="eaVert"/>
          <a:lstStyle/>
          <a:p>
            <a:r>
              <a:rPr lang="el-GR"/>
              <a:t>Kλικ για επεξεργασία του τίτλου</a:t>
            </a:r>
          </a:p>
        </p:txBody>
      </p:sp>
      <p:sp>
        <p:nvSpPr>
          <p:cNvPr id="3" name="2 - Θέση κατακόρυφου κειμένου"/>
          <p:cNvSpPr>
            <a:spLocks noGrp="1"/>
          </p:cNvSpPr>
          <p:nvPr>
            <p:ph type="body" orient="vert" idx="1"/>
          </p:nvPr>
        </p:nvSpPr>
        <p:spPr>
          <a:xfrm>
            <a:off x="609600" y="274639"/>
            <a:ext cx="8026400" cy="5851525"/>
          </a:xfrm>
        </p:spPr>
        <p:txBody>
          <a:bodyPr vert="eaVert"/>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027935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914400" y="2130426"/>
            <a:ext cx="10363200" cy="1470025"/>
          </a:xfrm>
        </p:spPr>
        <p:txBody>
          <a:bodyPr/>
          <a:lstStyle/>
          <a:p>
            <a:r>
              <a:rPr lang="el-GR"/>
              <a:t>Kλικ για επεξεργασία του τίτλου</a:t>
            </a:r>
          </a:p>
        </p:txBody>
      </p:sp>
      <p:sp>
        <p:nvSpPr>
          <p:cNvPr id="3" name="2 - Υπότιτλος"/>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a:t>Κάντε κλικ για να επεξεργαστείτε τον υπότιτλο του υποδείγματος</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857118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περιεχομένου"/>
          <p:cNvSpPr>
            <a:spLocks noGrp="1"/>
          </p:cNvSpPr>
          <p:nvPr>
            <p:ph idx="1"/>
          </p:nvPr>
        </p:nvSpPr>
        <p:spPr/>
        <p:txBody>
          <a:body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076278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963084" y="4406901"/>
            <a:ext cx="10363200" cy="1362075"/>
          </a:xfrm>
        </p:spPr>
        <p:txBody>
          <a:bodyPr anchor="t"/>
          <a:lstStyle>
            <a:lvl1pPr algn="l">
              <a:defRPr sz="4000" b="1" cap="all"/>
            </a:lvl1pPr>
          </a:lstStyle>
          <a:p>
            <a:r>
              <a:rPr lang="el-GR"/>
              <a:t>Kλικ για επεξεργασία του τίτλου</a:t>
            </a:r>
          </a:p>
        </p:txBody>
      </p:sp>
      <p:sp>
        <p:nvSpPr>
          <p:cNvPr id="3" name="2 - Θέση κειμένου"/>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173001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περιεχομένου"/>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περιεχομένου"/>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46938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a:t>Kλικ για επεξεργασία του τίτλου</a:t>
            </a:r>
          </a:p>
        </p:txBody>
      </p:sp>
      <p:sp>
        <p:nvSpPr>
          <p:cNvPr id="3" name="2 - Θέση κειμένου"/>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Kλικ για επεξεργασία των στυλ του υποδείγματος</a:t>
            </a:r>
          </a:p>
        </p:txBody>
      </p:sp>
      <p:sp>
        <p:nvSpPr>
          <p:cNvPr id="4" name="3 - Θέση περιεχομένου"/>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5" name="4 - Θέση κειμένου"/>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Kλικ για επεξεργασία των στυλ του υποδείγματος</a:t>
            </a:r>
          </a:p>
        </p:txBody>
      </p:sp>
      <p:sp>
        <p:nvSpPr>
          <p:cNvPr id="6" name="5 - Θέση περιεχομένου"/>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7" name="6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7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8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986601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450286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2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2811489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609601" y="273050"/>
            <a:ext cx="4011084" cy="1162050"/>
          </a:xfrm>
        </p:spPr>
        <p:txBody>
          <a:bodyPr anchor="b"/>
          <a:lstStyle>
            <a:lvl1pPr algn="l">
              <a:defRPr sz="2000" b="1"/>
            </a:lvl1pPr>
          </a:lstStyle>
          <a:p>
            <a:r>
              <a:rPr lang="el-GR"/>
              <a:t>Kλικ για επεξεργασία του τίτλου</a:t>
            </a:r>
          </a:p>
        </p:txBody>
      </p:sp>
      <p:sp>
        <p:nvSpPr>
          <p:cNvPr id="3" name="2 - Θέση περιεχομένου"/>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κειμένου"/>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210337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2389717" y="4800600"/>
            <a:ext cx="7315200" cy="566738"/>
          </a:xfrm>
        </p:spPr>
        <p:txBody>
          <a:bodyPr anchor="b"/>
          <a:lstStyle>
            <a:lvl1pPr algn="l">
              <a:defRPr sz="2000" b="1"/>
            </a:lvl1pPr>
          </a:lstStyle>
          <a:p>
            <a:r>
              <a:rPr lang="el-GR"/>
              <a:t>Kλικ για επεξεργασία του τίτλου</a:t>
            </a:r>
          </a:p>
        </p:txBody>
      </p:sp>
      <p:sp>
        <p:nvSpPr>
          <p:cNvPr id="3" name="2 - Θέση εικόνας"/>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891018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a:t>Kλικ για επεξεργασία του τίτλου</a:t>
            </a:r>
          </a:p>
        </p:txBody>
      </p:sp>
      <p:sp>
        <p:nvSpPr>
          <p:cNvPr id="3" name="2 - Θέση κατακόρυφου κειμένου"/>
          <p:cNvSpPr>
            <a:spLocks noGrp="1"/>
          </p:cNvSpPr>
          <p:nvPr>
            <p:ph type="body" orient="vert" idx="1"/>
          </p:nvPr>
        </p:nvSpPr>
        <p:spPr/>
        <p:txBody>
          <a:bodyPr vert="eaVert"/>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9293330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8839200" y="274639"/>
            <a:ext cx="2743200" cy="5851525"/>
          </a:xfrm>
        </p:spPr>
        <p:txBody>
          <a:bodyPr vert="eaVert"/>
          <a:lstStyle/>
          <a:p>
            <a:r>
              <a:rPr lang="el-GR"/>
              <a:t>Kλικ για επεξεργασία του τίτλου</a:t>
            </a:r>
          </a:p>
        </p:txBody>
      </p:sp>
      <p:sp>
        <p:nvSpPr>
          <p:cNvPr id="3" name="2 - Θέση κατακόρυφου κειμένου"/>
          <p:cNvSpPr>
            <a:spLocks noGrp="1"/>
          </p:cNvSpPr>
          <p:nvPr>
            <p:ph type="body" orient="vert" idx="1"/>
          </p:nvPr>
        </p:nvSpPr>
        <p:spPr>
          <a:xfrm>
            <a:off x="609600" y="274639"/>
            <a:ext cx="8026400" cy="5851525"/>
          </a:xfrm>
        </p:spPr>
        <p:txBody>
          <a:bodyPr vert="eaVert"/>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0871890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Στυλ κύριου τίτλου</a:t>
            </a:r>
          </a:p>
        </p:txBody>
      </p:sp>
      <p:sp>
        <p:nvSpPr>
          <p:cNvPr id="3" name="Θέση κειμένου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Επεξεργασία 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8BC81-72B6-456C-A5B6-877111A6FB0A}" type="datetimeFigureOut">
              <a:rPr lang="el-GR" smtClean="0"/>
              <a:t>24/11/2024</a:t>
            </a:fld>
            <a:endParaRPr lang="el-GR"/>
          </a:p>
        </p:txBody>
      </p:sp>
      <p:sp>
        <p:nvSpPr>
          <p:cNvPr id="5" name="Θέση υποσέλιδου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E798AD-8622-491D-8087-EB6F4E19EA21}" type="slidenum">
              <a:rPr lang="el-GR" smtClean="0"/>
              <a:t>‹#›</a:t>
            </a:fld>
            <a:endParaRPr lang="el-GR"/>
          </a:p>
        </p:txBody>
      </p:sp>
    </p:spTree>
    <p:extLst>
      <p:ext uri="{BB962C8B-B14F-4D97-AF65-F5344CB8AC3E}">
        <p14:creationId xmlns:p14="http://schemas.microsoft.com/office/powerpoint/2010/main" val="26364888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Στυλ κύριου τίτλου</a:t>
            </a:r>
          </a:p>
        </p:txBody>
      </p:sp>
      <p:sp>
        <p:nvSpPr>
          <p:cNvPr id="3" name="Θέση κειμένου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Στυλ υποδείγματος κειμένου</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Θέση ημερομηνίας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094C957-8C92-4446-ADF9-BA87DB19A70A}" type="datetimeFigureOut">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Θέση υποσέλιδου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Θέση αριθμού διαφάνειας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507A197-3252-4581-9748-99A86C285B8F}" type="slidenum">
              <a:rPr kumimoji="0" lang="el-G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11838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l-GR"/>
              <a:t>Kλικ για επεξεργασία του τίτλου</a:t>
            </a:r>
          </a:p>
        </p:txBody>
      </p:sp>
      <p:sp>
        <p:nvSpPr>
          <p:cNvPr id="3" name="2 - Θέση κειμένου"/>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506770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l-GR"/>
              <a:t>Kλικ για επεξεργασία του τίτλου</a:t>
            </a:r>
          </a:p>
        </p:txBody>
      </p:sp>
      <p:sp>
        <p:nvSpPr>
          <p:cNvPr id="3" name="2 - Θέση κειμένου"/>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l-GR"/>
              <a:t>Kλικ για επεξεργασία των στυλ του υποδείγματος</a:t>
            </a:r>
          </a:p>
          <a:p>
            <a:pPr lvl="1"/>
            <a:r>
              <a:rPr lang="el-GR"/>
              <a:t>Δεύτερου επιπέδου</a:t>
            </a:r>
          </a:p>
          <a:p>
            <a:pPr lvl="2"/>
            <a:r>
              <a:rPr lang="el-GR"/>
              <a:t>Τρίτου επιπέδου</a:t>
            </a:r>
          </a:p>
          <a:p>
            <a:pPr lvl="3"/>
            <a:r>
              <a:rPr lang="el-GR"/>
              <a:t>Τέταρτου επιπέδου</a:t>
            </a:r>
          </a:p>
          <a:p>
            <a:pPr lvl="4"/>
            <a:r>
              <a:rPr lang="el-GR"/>
              <a:t>Πέμπτου επιπέδου</a:t>
            </a:r>
          </a:p>
        </p:txBody>
      </p:sp>
      <p:sp>
        <p:nvSpPr>
          <p:cNvPr id="4" name="3 - Θέση ημερομηνίας"/>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E4DD95A-9D45-42AA-8533-F4C7760B5F69}" type="datetimeFigureOut">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24/11/2024</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 Θέση υποσέλιδου"/>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 Θέση αριθμού διαφάνειας"/>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67CFD32-2DB0-4603-BADF-BAA7607825FC}" type="slidenum">
              <a:rPr kumimoji="0" lang="el-GR"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l-GR"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096174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ctrTitle"/>
          </p:nvPr>
        </p:nvSpPr>
        <p:spPr/>
        <p:txBody>
          <a:bodyPr/>
          <a:lstStyle/>
          <a:p>
            <a:r>
              <a:rPr lang="el-GR" b="1" dirty="0"/>
              <a:t>Ειδικά Θέματα Παιδαγωγικής Ανάπτυξης του Σχολείου</a:t>
            </a:r>
          </a:p>
        </p:txBody>
      </p:sp>
      <p:sp>
        <p:nvSpPr>
          <p:cNvPr id="3" name="Υπότιτλος 2"/>
          <p:cNvSpPr>
            <a:spLocks noGrp="1"/>
          </p:cNvSpPr>
          <p:nvPr>
            <p:ph type="subTitle" idx="1"/>
          </p:nvPr>
        </p:nvSpPr>
        <p:spPr>
          <a:xfrm>
            <a:off x="1524000" y="4341090"/>
            <a:ext cx="9144000" cy="1662545"/>
          </a:xfrm>
          <a:solidFill>
            <a:schemeClr val="accent2">
              <a:lumMod val="60000"/>
              <a:lumOff val="40000"/>
            </a:schemeClr>
          </a:solidFill>
        </p:spPr>
        <p:txBody>
          <a:bodyPr>
            <a:normAutofit/>
          </a:bodyPr>
          <a:lstStyle/>
          <a:p>
            <a:r>
              <a:rPr lang="el-GR" sz="3600" dirty="0"/>
              <a:t>Πλαίσιο προβληματισμού: Αντιφάσεις, συγκρούσεις και εντάσεις</a:t>
            </a:r>
          </a:p>
        </p:txBody>
      </p:sp>
    </p:spTree>
    <p:extLst>
      <p:ext uri="{BB962C8B-B14F-4D97-AF65-F5344CB8AC3E}">
        <p14:creationId xmlns:p14="http://schemas.microsoft.com/office/powerpoint/2010/main" val="35815679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style>
          <a:lnRef idx="3">
            <a:schemeClr val="lt1"/>
          </a:lnRef>
          <a:fillRef idx="1">
            <a:schemeClr val="accent5"/>
          </a:fillRef>
          <a:effectRef idx="1">
            <a:schemeClr val="accent5"/>
          </a:effectRef>
          <a:fontRef idx="minor">
            <a:schemeClr val="lt1"/>
          </a:fontRef>
        </p:style>
        <p:txBody>
          <a:bodyPr>
            <a:normAutofit/>
          </a:bodyPr>
          <a:lstStyle/>
          <a:p>
            <a:r>
              <a:rPr lang="el-GR" b="1" dirty="0"/>
              <a:t>Ο Διευθυντής :</a:t>
            </a:r>
          </a:p>
        </p:txBody>
      </p:sp>
      <p:sp>
        <p:nvSpPr>
          <p:cNvPr id="3" name="2 - Θέση περιεχομένου"/>
          <p:cNvSpPr>
            <a:spLocks noGrp="1"/>
          </p:cNvSpPr>
          <p:nvPr>
            <p:ph idx="1"/>
          </p:nvPr>
        </p:nvSpPr>
        <p:spPr>
          <a:xfrm>
            <a:off x="609600" y="1600201"/>
            <a:ext cx="10972800" cy="5068454"/>
          </a:xfrm>
          <a:solidFill>
            <a:schemeClr val="tx2">
              <a:lumMod val="20000"/>
              <a:lumOff val="80000"/>
            </a:schemeClr>
          </a:solidFill>
        </p:spPr>
        <p:txBody>
          <a:bodyPr>
            <a:normAutofit fontScale="85000" lnSpcReduction="10000"/>
          </a:bodyPr>
          <a:lstStyle/>
          <a:p>
            <a:pPr algn="just">
              <a:buNone/>
            </a:pPr>
            <a:endParaRPr lang="el-GR" b="1" dirty="0"/>
          </a:p>
          <a:p>
            <a:pPr algn="just">
              <a:buFont typeface="Wingdings" pitchFamily="2" charset="2"/>
              <a:buChar char="Ø"/>
            </a:pPr>
            <a:r>
              <a:rPr lang="el-GR" b="1" dirty="0"/>
              <a:t>είναι  «</a:t>
            </a:r>
            <a:r>
              <a:rPr lang="el-GR" b="1" i="1" dirty="0"/>
              <a:t>διοικητικός και </a:t>
            </a:r>
            <a:r>
              <a:rPr lang="el-GR" b="1" i="1" dirty="0">
                <a:solidFill>
                  <a:srgbClr val="7030A0"/>
                </a:solidFill>
              </a:rPr>
              <a:t>επιστημονικός- παιδαγωγικός</a:t>
            </a:r>
            <a:r>
              <a:rPr lang="el-GR" b="1" i="1" dirty="0">
                <a:solidFill>
                  <a:srgbClr val="C00000"/>
                </a:solidFill>
              </a:rPr>
              <a:t> </a:t>
            </a:r>
            <a:r>
              <a:rPr lang="el-GR" b="1" i="1" dirty="0"/>
              <a:t>υπεύθυνος του σχολείου</a:t>
            </a:r>
            <a:r>
              <a:rPr lang="el-GR" b="1" dirty="0"/>
              <a:t>»</a:t>
            </a:r>
          </a:p>
          <a:p>
            <a:pPr marL="0" indent="0" algn="just">
              <a:buNone/>
            </a:pPr>
            <a:endParaRPr lang="el-GR" b="1" dirty="0"/>
          </a:p>
          <a:p>
            <a:pPr lvl="1" algn="just">
              <a:buFont typeface="Wingdings" pitchFamily="2" charset="2"/>
              <a:buChar char="Ø"/>
            </a:pPr>
            <a:r>
              <a:rPr lang="el-GR" b="1" i="1" dirty="0">
                <a:solidFill>
                  <a:srgbClr val="7030A0"/>
                </a:solidFill>
              </a:rPr>
              <a:t>Καθοδηγεί τη σχολική κοινότητα</a:t>
            </a:r>
          </a:p>
          <a:p>
            <a:pPr lvl="1" algn="just">
              <a:buFont typeface="Wingdings" pitchFamily="2" charset="2"/>
              <a:buChar char="Ø"/>
            </a:pPr>
            <a:r>
              <a:rPr lang="el-GR" b="1" i="1" dirty="0">
                <a:solidFill>
                  <a:srgbClr val="7030A0"/>
                </a:solidFill>
              </a:rPr>
              <a:t>Καθοδηγεί και στηρίζει τους εκπαιδευτικούς στο έργο τους</a:t>
            </a:r>
          </a:p>
          <a:p>
            <a:pPr lvl="1" algn="just">
              <a:buFont typeface="Wingdings" pitchFamily="2" charset="2"/>
              <a:buChar char="Ø"/>
            </a:pPr>
            <a:r>
              <a:rPr lang="el-GR" b="1" i="1" dirty="0">
                <a:solidFill>
                  <a:srgbClr val="7030A0"/>
                </a:solidFill>
              </a:rPr>
              <a:t>Αναλαμβάνει πρωτοβουλίες εκπαιδευτικού και παιδαγωγικού χαρακτήρα</a:t>
            </a:r>
          </a:p>
          <a:p>
            <a:pPr algn="just">
              <a:buFont typeface="Wingdings" pitchFamily="2" charset="2"/>
              <a:buChar char="Ø"/>
            </a:pPr>
            <a:r>
              <a:rPr lang="el-GR" b="1" dirty="0"/>
              <a:t>Ο ρόλος του Διευθυντή περιγράφεται με όρους σχολικής ηγεσίας στην ισχύουσα νομοθεσία</a:t>
            </a:r>
          </a:p>
          <a:p>
            <a:pPr algn="just">
              <a:buNone/>
            </a:pPr>
            <a:endParaRPr lang="el-GR" b="1" dirty="0"/>
          </a:p>
          <a:p>
            <a:pPr algn="just">
              <a:buFont typeface="Wingdings" pitchFamily="2" charset="2"/>
              <a:buChar char="Ø"/>
            </a:pPr>
            <a:r>
              <a:rPr lang="el-GR" b="1" dirty="0"/>
              <a:t>Ποιο θα μπορούσε να είναι σήμερα το περιεχόμενο του επιστημονικού-παιδαγωγικού ρόλου του Διευθυντή</a:t>
            </a:r>
            <a:r>
              <a:rPr lang="el-GR" dirty="0"/>
              <a:t>; </a:t>
            </a:r>
          </a:p>
          <a:p>
            <a:pPr algn="just">
              <a:buNone/>
            </a:pPr>
            <a:endParaRPr lang="el-GR" b="1" dirty="0"/>
          </a:p>
          <a:p>
            <a:pPr algn="just">
              <a:buNone/>
            </a:pPr>
            <a:endParaRPr lang="el-GR" b="1" dirty="0"/>
          </a:p>
          <a:p>
            <a:endParaRPr lang="el-GR" dirty="0"/>
          </a:p>
          <a:p>
            <a:endParaRPr lang="el-GR" dirty="0"/>
          </a:p>
          <a:p>
            <a:endParaRPr lang="el-GR" dirty="0"/>
          </a:p>
          <a:p>
            <a:endParaRPr lang="el-GR" dirty="0"/>
          </a:p>
        </p:txBody>
      </p:sp>
    </p:spTree>
    <p:extLst>
      <p:ext uri="{BB962C8B-B14F-4D97-AF65-F5344CB8AC3E}">
        <p14:creationId xmlns:p14="http://schemas.microsoft.com/office/powerpoint/2010/main" val="115481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fade">
                                      <p:cBhvr>
                                        <p:cTn id="18" dur="500"/>
                                        <p:tgtEl>
                                          <p:spTgt spid="3">
                                            <p:txEl>
                                              <p:pRg st="4" end="4"/>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500"/>
                                        <p:tgtEl>
                                          <p:spTgt spid="3">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452581" y="92365"/>
            <a:ext cx="11462327" cy="1598324"/>
          </a:xfrm>
          <a:solidFill>
            <a:schemeClr val="accent2">
              <a:lumMod val="40000"/>
              <a:lumOff val="60000"/>
            </a:schemeClr>
          </a:solidFill>
        </p:spPr>
        <p:txBody>
          <a:bodyPr>
            <a:normAutofit fontScale="90000"/>
          </a:bodyPr>
          <a:lstStyle/>
          <a:p>
            <a:r>
              <a:rPr lang="el-GR" b="1" dirty="0"/>
              <a:t>Ποια είναι η διάγνωσή μας/οι προβληματισμοί μας σχετικά με τις σημερινές παιδαγωγικές προκλήσεις εντός του σχολείου;</a:t>
            </a:r>
          </a:p>
        </p:txBody>
      </p:sp>
      <p:sp>
        <p:nvSpPr>
          <p:cNvPr id="3" name="Θέση περιεχομένου 2"/>
          <p:cNvSpPr>
            <a:spLocks noGrp="1"/>
          </p:cNvSpPr>
          <p:nvPr>
            <p:ph idx="1"/>
          </p:nvPr>
        </p:nvSpPr>
        <p:spPr>
          <a:xfrm>
            <a:off x="452581" y="1825625"/>
            <a:ext cx="10901219" cy="4351338"/>
          </a:xfrm>
          <a:solidFill>
            <a:schemeClr val="accent1">
              <a:lumMod val="60000"/>
              <a:lumOff val="40000"/>
            </a:schemeClr>
          </a:solidFill>
        </p:spPr>
        <p:txBody>
          <a:bodyPr/>
          <a:lstStyle/>
          <a:p>
            <a:endParaRPr lang="el-GR" dirty="0"/>
          </a:p>
        </p:txBody>
      </p:sp>
    </p:spTree>
    <p:extLst>
      <p:ext uri="{BB962C8B-B14F-4D97-AF65-F5344CB8AC3E}">
        <p14:creationId xmlns:p14="http://schemas.microsoft.com/office/powerpoint/2010/main" val="2342222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Τίτλος 1"/>
          <p:cNvSpPr>
            <a:spLocks noGrp="1"/>
          </p:cNvSpPr>
          <p:nvPr>
            <p:ph type="title"/>
          </p:nvPr>
        </p:nvSpPr>
        <p:spPr>
          <a:xfrm>
            <a:off x="466722" y="586855"/>
            <a:ext cx="3201366" cy="3387497"/>
          </a:xfrm>
        </p:spPr>
        <p:txBody>
          <a:bodyPr anchor="b">
            <a:normAutofit/>
          </a:bodyPr>
          <a:lstStyle/>
          <a:p>
            <a:pPr algn="r"/>
            <a:r>
              <a:rPr lang="el-GR" sz="4000" dirty="0">
                <a:solidFill>
                  <a:srgbClr val="FFFFFF"/>
                </a:solidFill>
              </a:rPr>
              <a:t>1. </a:t>
            </a:r>
            <a:r>
              <a:rPr lang="el-GR" sz="4000" b="1" dirty="0">
                <a:solidFill>
                  <a:srgbClr val="FFFFFF"/>
                </a:solidFill>
              </a:rPr>
              <a:t>Η «μεγάλη» των </a:t>
            </a:r>
            <a:r>
              <a:rPr lang="el-GR" sz="4000" b="1" i="1" dirty="0">
                <a:solidFill>
                  <a:srgbClr val="FFFFFF"/>
                </a:solidFill>
              </a:rPr>
              <a:t>πραγμάτων </a:t>
            </a:r>
            <a:r>
              <a:rPr lang="el-GR" sz="4000" b="1" dirty="0">
                <a:solidFill>
                  <a:srgbClr val="FFFFFF"/>
                </a:solidFill>
              </a:rPr>
              <a:t>εικόνα:</a:t>
            </a:r>
          </a:p>
        </p:txBody>
      </p:sp>
      <p:sp>
        <p:nvSpPr>
          <p:cNvPr id="3" name="Θέση περιεχομένου 2"/>
          <p:cNvSpPr>
            <a:spLocks noGrp="1"/>
          </p:cNvSpPr>
          <p:nvPr>
            <p:ph idx="1"/>
          </p:nvPr>
        </p:nvSpPr>
        <p:spPr>
          <a:xfrm>
            <a:off x="4810259" y="121920"/>
            <a:ext cx="7188701" cy="6512560"/>
          </a:xfrm>
        </p:spPr>
        <p:txBody>
          <a:bodyPr anchor="ctr">
            <a:normAutofit/>
          </a:bodyPr>
          <a:lstStyle/>
          <a:p>
            <a:pPr marL="0" indent="0">
              <a:buNone/>
            </a:pPr>
            <a:endParaRPr lang="el-GR" sz="2000" dirty="0"/>
          </a:p>
          <a:p>
            <a:pPr marL="514350" indent="-514350">
              <a:buAutoNum type="arabicPeriod"/>
            </a:pPr>
            <a:r>
              <a:rPr lang="el-GR" sz="2000" b="1" dirty="0"/>
              <a:t>Συνεχείς αλλαγές και κρίσεις σε εθνικό και παγκόσμιο επίπεδο (π.χ. κλιματική κρίση, προσφυγική κρίση, πανδημία…)</a:t>
            </a:r>
          </a:p>
          <a:p>
            <a:pPr marL="514350" indent="-514350">
              <a:buAutoNum type="arabicPeriod"/>
            </a:pPr>
            <a:r>
              <a:rPr lang="el-GR" sz="2000" b="1" dirty="0" err="1"/>
              <a:t>Μεταδημοκρατία</a:t>
            </a:r>
            <a:r>
              <a:rPr lang="el-GR" sz="2000" b="1" dirty="0"/>
              <a:t> και ψηφιακός μετασχηματισμός (αποδυνάμωση της δημοκρατίας και της συνείδησης για το συλλογικό)</a:t>
            </a:r>
          </a:p>
          <a:p>
            <a:pPr marL="514350" indent="-514350">
              <a:buAutoNum type="arabicPeriod"/>
            </a:pPr>
            <a:r>
              <a:rPr lang="el-GR" sz="2000" b="1" dirty="0"/>
              <a:t>Διεύρυνση κοινωνικών και σχολικών </a:t>
            </a:r>
            <a:r>
              <a:rPr lang="el-GR" sz="2000" b="1" dirty="0" err="1"/>
              <a:t>ανοσοτήτων</a:t>
            </a:r>
            <a:endParaRPr lang="el-GR" sz="2000" b="1" dirty="0"/>
          </a:p>
          <a:p>
            <a:pPr marL="514350" indent="-514350">
              <a:buAutoNum type="arabicPeriod"/>
            </a:pPr>
            <a:r>
              <a:rPr lang="el-GR" sz="2000" b="1" dirty="0"/>
              <a:t>Μετατοπίσεις στο πεδίο της εκπαιδευτικής πολιτικής: προσανατολισμός σε υπερεθνικές επιλογές / υπερεθνική διακυβέρνηση (βλ. π.χ. </a:t>
            </a:r>
            <a:r>
              <a:rPr lang="de-DE" sz="2000" b="1" dirty="0"/>
              <a:t>PISA)</a:t>
            </a:r>
          </a:p>
          <a:p>
            <a:pPr marL="514350" indent="-514350">
              <a:buAutoNum type="arabicPeriod"/>
            </a:pPr>
            <a:r>
              <a:rPr lang="el-GR" sz="2000" b="1" dirty="0"/>
              <a:t>Μετατοπίσεις σε σημαντικούς για την εκπαίδευση επιστημονικούς λόγους (βλ. ετερογένεια, </a:t>
            </a:r>
            <a:r>
              <a:rPr lang="el-GR" sz="2000" b="1" dirty="0" err="1"/>
              <a:t>πολυπολιτισμικότητα</a:t>
            </a:r>
            <a:r>
              <a:rPr lang="el-GR" sz="2000" b="1" dirty="0"/>
              <a:t>, συμπερίληψη κλπ.)</a:t>
            </a:r>
          </a:p>
          <a:p>
            <a:pPr marL="514350" indent="-514350">
              <a:buAutoNum type="arabicPeriod"/>
            </a:pPr>
            <a:r>
              <a:rPr lang="el-GR" sz="2000" b="1" dirty="0"/>
              <a:t>Μετατοπίσεις από το κοινωνικό στο πολιτισμικό/ατομικό, από τον οικουμενισμό στο σχετικισμό </a:t>
            </a:r>
          </a:p>
        </p:txBody>
      </p:sp>
    </p:spTree>
    <p:extLst>
      <p:ext uri="{BB962C8B-B14F-4D97-AF65-F5344CB8AC3E}">
        <p14:creationId xmlns:p14="http://schemas.microsoft.com/office/powerpoint/2010/main" val="175474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Τίτλος 1"/>
          <p:cNvSpPr>
            <a:spLocks noGrp="1"/>
          </p:cNvSpPr>
          <p:nvPr>
            <p:ph type="title"/>
          </p:nvPr>
        </p:nvSpPr>
        <p:spPr>
          <a:xfrm>
            <a:off x="826396" y="586855"/>
            <a:ext cx="4230100" cy="3387497"/>
          </a:xfrm>
        </p:spPr>
        <p:txBody>
          <a:bodyPr anchor="b">
            <a:normAutofit/>
          </a:bodyPr>
          <a:lstStyle/>
          <a:p>
            <a:pPr algn="r"/>
            <a:r>
              <a:rPr lang="el-GR" sz="4000" b="1" dirty="0">
                <a:solidFill>
                  <a:srgbClr val="FFFFFF"/>
                </a:solidFill>
              </a:rPr>
              <a:t>Η «μικρή» των </a:t>
            </a:r>
            <a:r>
              <a:rPr lang="el-GR" sz="4000" b="1" i="1" dirty="0">
                <a:solidFill>
                  <a:srgbClr val="FFFFFF"/>
                </a:solidFill>
              </a:rPr>
              <a:t>πραγμάτων </a:t>
            </a:r>
            <a:r>
              <a:rPr lang="el-GR" sz="4000" b="1" dirty="0">
                <a:solidFill>
                  <a:srgbClr val="FFFFFF"/>
                </a:solidFill>
              </a:rPr>
              <a:t>εικόνα:</a:t>
            </a:r>
          </a:p>
        </p:txBody>
      </p:sp>
      <p:sp>
        <p:nvSpPr>
          <p:cNvPr id="3" name="Θέση περιεχομένου 2"/>
          <p:cNvSpPr>
            <a:spLocks noGrp="1"/>
          </p:cNvSpPr>
          <p:nvPr>
            <p:ph idx="1"/>
          </p:nvPr>
        </p:nvSpPr>
        <p:spPr>
          <a:xfrm>
            <a:off x="5821680" y="111760"/>
            <a:ext cx="5543926" cy="6634480"/>
          </a:xfrm>
        </p:spPr>
        <p:txBody>
          <a:bodyPr anchor="ctr">
            <a:normAutofit/>
          </a:bodyPr>
          <a:lstStyle/>
          <a:p>
            <a:r>
              <a:rPr lang="el-GR" sz="2400" b="1" dirty="0"/>
              <a:t>Αλλαγές στα Προγράμματα Σπουδών </a:t>
            </a:r>
          </a:p>
          <a:p>
            <a:r>
              <a:rPr lang="el-GR" sz="2400" b="1" dirty="0"/>
              <a:t>Αλλαγές στους στόχους της εκπαίδευσης</a:t>
            </a:r>
          </a:p>
          <a:p>
            <a:r>
              <a:rPr lang="el-GR" sz="2400" b="1" dirty="0"/>
              <a:t>Αλλαγές στο ρόλο των στελεχών εκπαίδευσης</a:t>
            </a:r>
          </a:p>
          <a:p>
            <a:r>
              <a:rPr lang="el-GR" sz="2400" b="1" dirty="0"/>
              <a:t>Αλλαγές στο ρόλο της κατανόησης του ρόλου του εκπαιδευτικού</a:t>
            </a:r>
          </a:p>
          <a:p>
            <a:r>
              <a:rPr lang="el-GR" sz="2400" b="1" dirty="0"/>
              <a:t>Έμφαση στο αποτέλεσμα και όχι στη διαδικασία</a:t>
            </a:r>
          </a:p>
          <a:p>
            <a:r>
              <a:rPr lang="el-GR" sz="2400" b="1" dirty="0"/>
              <a:t>Έμφαση στο μαθητή και όχι στην παιδαγωγική σχέση</a:t>
            </a:r>
          </a:p>
          <a:p>
            <a:r>
              <a:rPr lang="el-GR" sz="2400" b="1" dirty="0"/>
              <a:t>Αυξημένες απαιτήσεις προς το σχολείο</a:t>
            </a:r>
          </a:p>
          <a:p>
            <a:r>
              <a:rPr lang="el-GR" sz="2400" b="1" dirty="0"/>
              <a:t>…..</a:t>
            </a:r>
          </a:p>
        </p:txBody>
      </p:sp>
    </p:spTree>
    <p:extLst>
      <p:ext uri="{BB962C8B-B14F-4D97-AF65-F5344CB8AC3E}">
        <p14:creationId xmlns:p14="http://schemas.microsoft.com/office/powerpoint/2010/main" val="132796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Τίτλος 1"/>
          <p:cNvSpPr>
            <a:spLocks noGrp="1"/>
          </p:cNvSpPr>
          <p:nvPr>
            <p:ph type="title"/>
          </p:nvPr>
        </p:nvSpPr>
        <p:spPr>
          <a:xfrm>
            <a:off x="91440" y="1153572"/>
            <a:ext cx="3627120" cy="4461163"/>
          </a:xfrm>
        </p:spPr>
        <p:txBody>
          <a:bodyPr>
            <a:normAutofit/>
          </a:bodyPr>
          <a:lstStyle/>
          <a:p>
            <a:r>
              <a:rPr lang="el-GR" sz="3400" b="1" dirty="0">
                <a:solidFill>
                  <a:srgbClr val="FFFFFF"/>
                </a:solidFill>
              </a:rPr>
              <a:t>Νέα Προγράμματα Σπουδών – Ποια σημεία είναι άξια κριτικής; Σχολείο με «ποια» Παιδαγωγική;</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Θέση περιεχομένου 2"/>
          <p:cNvSpPr>
            <a:spLocks noGrp="1"/>
          </p:cNvSpPr>
          <p:nvPr>
            <p:ph idx="1"/>
          </p:nvPr>
        </p:nvSpPr>
        <p:spPr>
          <a:xfrm>
            <a:off x="3982720" y="101600"/>
            <a:ext cx="8206232" cy="6512560"/>
          </a:xfrm>
        </p:spPr>
        <p:txBody>
          <a:bodyPr anchor="ctr">
            <a:normAutofit/>
          </a:bodyPr>
          <a:lstStyle/>
          <a:p>
            <a:pPr marL="0" indent="0" algn="just">
              <a:buNone/>
            </a:pPr>
            <a:r>
              <a:rPr lang="el-GR" sz="2200" b="1" i="1" dirty="0"/>
              <a:t>«</a:t>
            </a:r>
            <a:r>
              <a:rPr lang="el-GR" sz="2200" b="1" i="1" dirty="0" err="1"/>
              <a:t>Mε</a:t>
            </a:r>
            <a:r>
              <a:rPr lang="el-GR" sz="2200" b="1" i="1" dirty="0"/>
              <a:t> την αναθεώρηση των Προγραμμάτων Σπουδών (ΠΣ) επιδιώκεται </a:t>
            </a:r>
            <a:r>
              <a:rPr lang="el-GR" sz="2200" b="1" i="1" u="sng" dirty="0"/>
              <a:t>ο αναπροσανατολισμός της σχολικής εκπαίδευσης με βάση τις επιστημονικές εξελίξεις και τις αναδυόμενες απαιτήσεις της κοινωνίας του μέλλοντος</a:t>
            </a:r>
            <a:r>
              <a:rPr lang="el-GR" sz="2200" b="1" i="1" dirty="0"/>
              <a:t>. Τα νέα ΠΣ έχουν ως αφετηρία τα μαθησιακά αποτελέσματα, δηλαδή όλα όσα χρειάζεται να γνωρίζει ο/η μαθητής/</a:t>
            </a:r>
            <a:r>
              <a:rPr lang="el-GR" sz="2200" b="1" i="1" dirty="0" err="1"/>
              <a:t>τρια</a:t>
            </a:r>
            <a:r>
              <a:rPr lang="el-GR" sz="2200" b="1" i="1" dirty="0"/>
              <a:t>, να κατανοεί και να μπορεί να εφαρμόσει μετά την ολοκλήρωση κάθε μαθησιακής διαδικασίας. </a:t>
            </a:r>
            <a:r>
              <a:rPr lang="el-GR" sz="2200" b="1" i="1" u="sng" dirty="0"/>
              <a:t>Η έμφαση μετακινείται από το γνωστικό αντικείμενο, τους/τις διδάσκοντες/</a:t>
            </a:r>
            <a:r>
              <a:rPr lang="el-GR" sz="2200" b="1" i="1" u="sng" dirty="0" err="1"/>
              <a:t>ουσες</a:t>
            </a:r>
            <a:r>
              <a:rPr lang="el-GR" sz="2200" b="1" i="1" u="sng" dirty="0"/>
              <a:t> και τη διδακτική διαδικασία προς τους/τις μαθητές/</a:t>
            </a:r>
            <a:r>
              <a:rPr lang="el-GR" sz="2200" b="1" i="1" u="sng" dirty="0" err="1"/>
              <a:t>τριες</a:t>
            </a:r>
            <a:r>
              <a:rPr lang="el-GR" sz="2200" b="1" i="1" u="sng" dirty="0"/>
              <a:t> και τα προσδοκώμενα αποτελέσματα μάθησης: επιδιώκεται στην ουσία μια αντίστροφη πορεία σχεδιασμού, όπου η βάση σχεδιασμού είναι τα μαθησιακά αποτελέσματα και όλες οι υπόλοιπες παράμετροι εξαρτώνται από τον καθορισμό αυτών»</a:t>
            </a:r>
            <a:r>
              <a:rPr lang="el-GR" sz="2200" b="1" i="1" dirty="0"/>
              <a:t>.</a:t>
            </a:r>
          </a:p>
        </p:txBody>
      </p:sp>
    </p:spTree>
    <p:extLst>
      <p:ext uri="{BB962C8B-B14F-4D97-AF65-F5344CB8AC3E}">
        <p14:creationId xmlns:p14="http://schemas.microsoft.com/office/powerpoint/2010/main" val="2828855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166255" y="101601"/>
            <a:ext cx="11850254" cy="1589088"/>
          </a:xfrm>
        </p:spPr>
        <p:txBody>
          <a:bodyPr/>
          <a:lstStyle/>
          <a:p>
            <a:r>
              <a:rPr lang="el-GR" b="1" i="1" dirty="0"/>
              <a:t>Εντάσεις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1134566570"/>
              </p:ext>
            </p:extLst>
          </p:nvPr>
        </p:nvGraphicFramePr>
        <p:xfrm>
          <a:off x="166688" y="1825625"/>
          <a:ext cx="118491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075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Εντάσεις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39207479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518928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Εντάσεις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24979786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6498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Εντάσεις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302189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5409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normAutofit/>
          </a:bodyPr>
          <a:lstStyle/>
          <a:p>
            <a:r>
              <a:rPr lang="el-GR" sz="4000" dirty="0"/>
              <a:t>Δεδομένα:</a:t>
            </a:r>
          </a:p>
        </p:txBody>
      </p:sp>
      <p:pic>
        <p:nvPicPr>
          <p:cNvPr id="3" name="Εικόνα 2"/>
          <p:cNvPicPr>
            <a:picLocks noChangeAspect="1"/>
          </p:cNvPicPr>
          <p:nvPr/>
        </p:nvPicPr>
        <p:blipFill>
          <a:blip r:embed="rId2"/>
          <a:stretch>
            <a:fillRect/>
          </a:stretch>
        </p:blipFill>
        <p:spPr>
          <a:xfrm>
            <a:off x="711201" y="1690688"/>
            <a:ext cx="4765964" cy="4654694"/>
          </a:xfrm>
          <a:prstGeom prst="rect">
            <a:avLst/>
          </a:prstGeom>
        </p:spPr>
      </p:pic>
      <p:pic>
        <p:nvPicPr>
          <p:cNvPr id="5" name="Εικόνα 4"/>
          <p:cNvPicPr>
            <a:picLocks noChangeAspect="1"/>
          </p:cNvPicPr>
          <p:nvPr/>
        </p:nvPicPr>
        <p:blipFill>
          <a:blip r:embed="rId3"/>
          <a:stretch>
            <a:fillRect/>
          </a:stretch>
        </p:blipFill>
        <p:spPr>
          <a:xfrm>
            <a:off x="6308435" y="1919260"/>
            <a:ext cx="4904510" cy="4426122"/>
          </a:xfrm>
          <a:prstGeom prst="rect">
            <a:avLst/>
          </a:prstGeom>
        </p:spPr>
      </p:pic>
      <p:pic>
        <p:nvPicPr>
          <p:cNvPr id="7" name="Εικόνα 6"/>
          <p:cNvPicPr>
            <a:picLocks noChangeAspect="1"/>
          </p:cNvPicPr>
          <p:nvPr/>
        </p:nvPicPr>
        <p:blipFill>
          <a:blip r:embed="rId4"/>
          <a:stretch>
            <a:fillRect/>
          </a:stretch>
        </p:blipFill>
        <p:spPr>
          <a:xfrm>
            <a:off x="3837454" y="1376402"/>
            <a:ext cx="3752381" cy="314286"/>
          </a:xfrm>
          <a:prstGeom prst="rect">
            <a:avLst/>
          </a:prstGeom>
        </p:spPr>
      </p:pic>
    </p:spTree>
    <p:extLst>
      <p:ext uri="{BB962C8B-B14F-4D97-AF65-F5344CB8AC3E}">
        <p14:creationId xmlns:p14="http://schemas.microsoft.com/office/powerpoint/2010/main" val="2170196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Αντιπαραθέσεις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40546150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9115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Έμφαση στα μαθησιακά αποτελέσματα (</a:t>
            </a:r>
            <a:r>
              <a:rPr lang="en-US" b="1" dirty="0"/>
              <a:t>output)</a:t>
            </a:r>
            <a:endParaRPr lang="el-GR" b="1" dirty="0"/>
          </a:p>
        </p:txBody>
      </p:sp>
      <p:sp>
        <p:nvSpPr>
          <p:cNvPr id="3" name="Θέση περιεχομένου 2"/>
          <p:cNvSpPr>
            <a:spLocks noGrp="1"/>
          </p:cNvSpPr>
          <p:nvPr>
            <p:ph idx="1"/>
          </p:nvPr>
        </p:nvSpPr>
        <p:spPr>
          <a:xfrm>
            <a:off x="423333" y="1825625"/>
            <a:ext cx="10930467" cy="4846108"/>
          </a:xfrm>
        </p:spPr>
        <p:txBody>
          <a:bodyPr>
            <a:normAutofit fontScale="92500" lnSpcReduction="20000"/>
          </a:bodyPr>
          <a:lstStyle/>
          <a:p>
            <a:pPr algn="just">
              <a:lnSpc>
                <a:spcPct val="110000"/>
              </a:lnSpc>
              <a:spcBef>
                <a:spcPts val="0"/>
              </a:spcBef>
            </a:pPr>
            <a:r>
              <a:rPr lang="el-GR" b="1" i="1" dirty="0">
                <a:solidFill>
                  <a:srgbClr val="FF0000"/>
                </a:solidFill>
              </a:rPr>
              <a:t>Κάθε σχολικό έτος διενεργούνται σε εθνικό επίπεδο εξετάσεις διαγνωστικού χαρακτήρα για τους μαθητές/</a:t>
            </a:r>
            <a:r>
              <a:rPr lang="el-GR" b="1" i="1" dirty="0" err="1">
                <a:solidFill>
                  <a:srgbClr val="FF0000"/>
                </a:solidFill>
              </a:rPr>
              <a:t>τριες</a:t>
            </a:r>
            <a:r>
              <a:rPr lang="el-GR" b="1" i="1" dirty="0">
                <a:solidFill>
                  <a:srgbClr val="FF0000"/>
                </a:solidFill>
              </a:rPr>
              <a:t> της ΣΤ’ Τάξης των δημοτικών σχολείων και τους μαθητές/</a:t>
            </a:r>
            <a:r>
              <a:rPr lang="el-GR" b="1" i="1" dirty="0" err="1">
                <a:solidFill>
                  <a:srgbClr val="FF0000"/>
                </a:solidFill>
              </a:rPr>
              <a:t>τριες</a:t>
            </a:r>
            <a:r>
              <a:rPr lang="el-GR" b="1" i="1" dirty="0">
                <a:solidFill>
                  <a:srgbClr val="FF0000"/>
                </a:solidFill>
              </a:rPr>
              <a:t> της Γ’ Τάξης των γυμνασίων σε θέματα ευρύτερων/γενικών γνώσεων των γνωστικών αντικειμένων της Νεοελληνικής Γλώσσας και των Μαθηματικών.</a:t>
            </a:r>
            <a:r>
              <a:rPr lang="el-GR" b="1" dirty="0"/>
              <a:t> Σκοπός των ως άνω εξετάσεων είναι </a:t>
            </a:r>
            <a:r>
              <a:rPr lang="el-GR" b="1" i="1" dirty="0">
                <a:solidFill>
                  <a:srgbClr val="FF0000"/>
                </a:solidFill>
              </a:rPr>
              <a:t>η εξαγωγή πορισμάτων, σχετικά με την πορεία υλοποίησης των προγραμμάτων σπουδών και τον βαθμό επίτευξης των προσδοκώμενων μαθησιακών αποτελεσμάτων σε εθνικό επίπεδο, περιφερειακό επίπεδο και σε επίπεδο σχολικής μονάδας</a:t>
            </a:r>
            <a:r>
              <a:rPr lang="el-GR" b="1" dirty="0"/>
              <a:t>. Τα αποτελέσματα των εξετάσεων του πρώτου εδαφίου είναι ανώνυμα και δεν συνεκτιμώνται από τους διδάσκοντες κατά την αξιολόγηση της επίδοσης των μαθητών/τριών στα συγκεκριμένα μαθήματα</a:t>
            </a:r>
            <a:r>
              <a:rPr lang="el-GR" dirty="0"/>
              <a:t>.</a:t>
            </a:r>
          </a:p>
        </p:txBody>
      </p:sp>
    </p:spTree>
    <p:extLst>
      <p:ext uri="{BB962C8B-B14F-4D97-AF65-F5344CB8AC3E}">
        <p14:creationId xmlns:p14="http://schemas.microsoft.com/office/powerpoint/2010/main" val="326889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Εντάσεις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26038753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16832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dirty="0"/>
              <a:t>Αντιπαραθέσεις (;)</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52382380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9414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endParaRPr lang="el-GR"/>
          </a:p>
        </p:txBody>
      </p:sp>
      <p:sp>
        <p:nvSpPr>
          <p:cNvPr id="3" name="Θέση περιεχομένου 2"/>
          <p:cNvSpPr>
            <a:spLocks noGrp="1"/>
          </p:cNvSpPr>
          <p:nvPr>
            <p:ph idx="1"/>
          </p:nvPr>
        </p:nvSpPr>
        <p:spPr/>
        <p:txBody>
          <a:bodyPr/>
          <a:lstStyle/>
          <a:p>
            <a:endParaRPr lang="el-GR" dirty="0"/>
          </a:p>
          <a:p>
            <a:r>
              <a:rPr lang="el-GR" b="1" dirty="0"/>
              <a:t>«</a:t>
            </a:r>
            <a:r>
              <a:rPr lang="el-GR" b="1" i="1" dirty="0"/>
              <a:t>Στα αρνητικά είναι ότι οι έφηβοι-μαθητές στη χώρα μας αντλούν σε χαμηλότερο ποσοστό ικανοποίηση από το σχολείο και σε επίσης χαμηλότερο ποσοστό αισθάνονται ότι λαμβάνουν υποστήριξη από τους εκπαιδευτικούς και από τους συμμαθητές τους</a:t>
            </a:r>
            <a:r>
              <a:rPr lang="el-GR" b="1" dirty="0"/>
              <a:t>» (</a:t>
            </a:r>
            <a:r>
              <a:rPr lang="el-GR" i="1" dirty="0"/>
              <a:t>Ερευνητικό Πανεπιστημιακό Ινστιτούτο Ψυχικής Υγείας, </a:t>
            </a:r>
            <a:r>
              <a:rPr lang="el-GR" i="1" dirty="0" err="1"/>
              <a:t>Νευροεπιστημών</a:t>
            </a:r>
            <a:r>
              <a:rPr lang="el-GR" i="1" dirty="0"/>
              <a:t> και Ιατρικής Ακριβείας «ΚΩΣΤΑΣ ΣΤΕΦΑΝΗΣ», ΕΠΙΨΥ, 2020)</a:t>
            </a:r>
          </a:p>
          <a:p>
            <a:pPr marL="0" indent="0">
              <a:buNone/>
            </a:pPr>
            <a:endParaRPr lang="el-GR" dirty="0"/>
          </a:p>
        </p:txBody>
      </p:sp>
    </p:spTree>
    <p:extLst>
      <p:ext uri="{BB962C8B-B14F-4D97-AF65-F5344CB8AC3E}">
        <p14:creationId xmlns:p14="http://schemas.microsoft.com/office/powerpoint/2010/main" val="2194653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Εντάσεις(;)</a:t>
            </a:r>
          </a:p>
        </p:txBody>
      </p:sp>
      <p:graphicFrame>
        <p:nvGraphicFramePr>
          <p:cNvPr id="4" name="Θέση περιεχομένου 3"/>
          <p:cNvGraphicFramePr>
            <a:graphicFrameLocks noGrp="1"/>
          </p:cNvGraphicFramePr>
          <p:nvPr>
            <p:ph idx="1"/>
            <p:extLst>
              <p:ext uri="{D42A27DB-BD31-4B8C-83A1-F6EECF244321}">
                <p14:modId xmlns:p14="http://schemas.microsoft.com/office/powerpoint/2010/main" val="10922218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4122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xfrm>
            <a:off x="0" y="365125"/>
            <a:ext cx="12192000" cy="1325563"/>
          </a:xfrm>
          <a:solidFill>
            <a:schemeClr val="accent1"/>
          </a:solidFill>
        </p:spPr>
        <p:txBody>
          <a:bodyPr/>
          <a:lstStyle/>
          <a:p>
            <a:r>
              <a:rPr lang="el-GR" b="1" dirty="0"/>
              <a:t>Πώς θα λάβουμε αποφάσεις;</a:t>
            </a:r>
          </a:p>
        </p:txBody>
      </p:sp>
      <p:pic>
        <p:nvPicPr>
          <p:cNvPr id="4" name="Θέση περιεχομένου 3"/>
          <p:cNvPicPr>
            <a:picLocks noGrp="1" noChangeAspect="1"/>
          </p:cNvPicPr>
          <p:nvPr>
            <p:ph idx="1"/>
          </p:nvPr>
        </p:nvPicPr>
        <p:blipFill>
          <a:blip r:embed="rId2"/>
          <a:stretch>
            <a:fillRect/>
          </a:stretch>
        </p:blipFill>
        <p:spPr>
          <a:xfrm>
            <a:off x="0" y="1690689"/>
            <a:ext cx="12192000" cy="6169456"/>
          </a:xfrm>
          <a:prstGeom prst="rect">
            <a:avLst/>
          </a:prstGeom>
        </p:spPr>
      </p:pic>
    </p:spTree>
    <p:extLst>
      <p:ext uri="{BB962C8B-B14F-4D97-AF65-F5344CB8AC3E}">
        <p14:creationId xmlns:p14="http://schemas.microsoft.com/office/powerpoint/2010/main" val="2235342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p:txBody>
          <a:bodyPr/>
          <a:lstStyle/>
          <a:p>
            <a:r>
              <a:rPr lang="el-GR" b="1" dirty="0"/>
              <a:t>Παιδαγωγική Ανάπτυξη του Σχολείου</a:t>
            </a:r>
          </a:p>
        </p:txBody>
      </p:sp>
      <p:sp>
        <p:nvSpPr>
          <p:cNvPr id="3" name="Θέση περιεχομένου 2"/>
          <p:cNvSpPr>
            <a:spLocks noGrp="1"/>
          </p:cNvSpPr>
          <p:nvPr>
            <p:ph idx="1"/>
          </p:nvPr>
        </p:nvSpPr>
        <p:spPr>
          <a:xfrm>
            <a:off x="258618" y="1825625"/>
            <a:ext cx="11095182" cy="4750666"/>
          </a:xfrm>
        </p:spPr>
        <p:txBody>
          <a:bodyPr/>
          <a:lstStyle/>
          <a:p>
            <a:pPr marL="0" indent="0">
              <a:buNone/>
            </a:pPr>
            <a:r>
              <a:rPr lang="el-GR" b="1" u="sng" dirty="0">
                <a:solidFill>
                  <a:srgbClr val="FF0000"/>
                </a:solidFill>
              </a:rPr>
              <a:t>Ζητούμενα: </a:t>
            </a:r>
          </a:p>
          <a:p>
            <a:endParaRPr lang="el-GR" b="1" dirty="0"/>
          </a:p>
          <a:p>
            <a:r>
              <a:rPr lang="el-GR" b="1" dirty="0"/>
              <a:t>Από τη σκοπιά ποιων θεωριών θα αναλύσουμε τις εντάσεις</a:t>
            </a:r>
            <a:r>
              <a:rPr lang="el-GR" dirty="0"/>
              <a:t>; (τι θεωρίες χρειαζόμαστε;)</a:t>
            </a:r>
          </a:p>
          <a:p>
            <a:pPr marL="0" indent="0">
              <a:buNone/>
            </a:pPr>
            <a:endParaRPr lang="el-GR" dirty="0"/>
          </a:p>
          <a:p>
            <a:r>
              <a:rPr lang="el-GR" b="1" dirty="0">
                <a:solidFill>
                  <a:srgbClr val="FF0000"/>
                </a:solidFill>
              </a:rPr>
              <a:t>Μια Θεωρία για την Παιδαγωγική Σχέση</a:t>
            </a:r>
          </a:p>
          <a:p>
            <a:pPr marL="0" indent="0">
              <a:buNone/>
            </a:pPr>
            <a:endParaRPr lang="el-GR" b="1" dirty="0">
              <a:solidFill>
                <a:srgbClr val="FF0000"/>
              </a:solidFill>
            </a:endParaRPr>
          </a:p>
          <a:p>
            <a:r>
              <a:rPr lang="el-GR" b="1" dirty="0">
                <a:solidFill>
                  <a:srgbClr val="FF0000"/>
                </a:solidFill>
              </a:rPr>
              <a:t>Μια θεωρία για την Εκπαιδευτική Δικαιοσύνη</a:t>
            </a:r>
          </a:p>
        </p:txBody>
      </p:sp>
    </p:spTree>
    <p:extLst>
      <p:ext uri="{BB962C8B-B14F-4D97-AF65-F5344CB8AC3E}">
        <p14:creationId xmlns:p14="http://schemas.microsoft.com/office/powerpoint/2010/main" val="197368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p:cNvSpPr>
            <a:spLocks noGrp="1"/>
          </p:cNvSpPr>
          <p:nvPr>
            <p:ph type="title"/>
          </p:nvPr>
        </p:nvSpPr>
        <p:spPr>
          <a:solidFill>
            <a:schemeClr val="bg2">
              <a:lumMod val="90000"/>
            </a:schemeClr>
          </a:solidFill>
        </p:spPr>
        <p:txBody>
          <a:bodyPr/>
          <a:lstStyle/>
          <a:p>
            <a:r>
              <a:rPr lang="el-GR" dirty="0"/>
              <a:t>Παιδαγωγικό πλαίσιο αναφοράς:</a:t>
            </a:r>
          </a:p>
        </p:txBody>
      </p:sp>
      <p:sp>
        <p:nvSpPr>
          <p:cNvPr id="3" name="Θέση περιεχομένου 2"/>
          <p:cNvSpPr>
            <a:spLocks noGrp="1"/>
          </p:cNvSpPr>
          <p:nvPr>
            <p:ph idx="1"/>
          </p:nvPr>
        </p:nvSpPr>
        <p:spPr>
          <a:solidFill>
            <a:schemeClr val="accent1">
              <a:lumMod val="20000"/>
              <a:lumOff val="80000"/>
            </a:schemeClr>
          </a:solidFill>
        </p:spPr>
        <p:txBody>
          <a:bodyPr/>
          <a:lstStyle/>
          <a:p>
            <a:r>
              <a:rPr lang="el-GR" b="1" dirty="0"/>
              <a:t>Προστασία του μαθητή – </a:t>
            </a:r>
            <a:r>
              <a:rPr lang="el-GR" dirty="0"/>
              <a:t>Διαλεκτική μεταξύ απόλυτης προστασίας και απόλυτης μη προστασίας</a:t>
            </a:r>
          </a:p>
          <a:p>
            <a:pPr marL="0" indent="0">
              <a:buNone/>
            </a:pPr>
            <a:endParaRPr lang="el-GR" dirty="0"/>
          </a:p>
          <a:p>
            <a:r>
              <a:rPr lang="el-GR" b="1" dirty="0"/>
              <a:t>Αντενέργεια και σύμπραξη – </a:t>
            </a:r>
            <a:r>
              <a:rPr lang="el-GR" dirty="0"/>
              <a:t>Διαλεκτική μεταξύ της επιβολής ορίων και της διαπραγμάτευσης/κατανόησης αυτών</a:t>
            </a:r>
          </a:p>
          <a:p>
            <a:endParaRPr lang="el-GR" b="1" dirty="0"/>
          </a:p>
          <a:p>
            <a:r>
              <a:rPr lang="el-GR" b="1" dirty="0"/>
              <a:t>Κατανόηση, ενθάρρυνση και στήριξη – </a:t>
            </a:r>
            <a:r>
              <a:rPr lang="el-GR" dirty="0"/>
              <a:t>Διαλεκτική μεταξύ «ελεύθερης» ανάπτυξη και </a:t>
            </a:r>
            <a:r>
              <a:rPr lang="el-GR" dirty="0" err="1"/>
              <a:t>στοχευμένης</a:t>
            </a:r>
            <a:r>
              <a:rPr lang="el-GR" dirty="0"/>
              <a:t> στήριξης </a:t>
            </a:r>
          </a:p>
        </p:txBody>
      </p:sp>
    </p:spTree>
    <p:extLst>
      <p:ext uri="{BB962C8B-B14F-4D97-AF65-F5344CB8AC3E}">
        <p14:creationId xmlns:p14="http://schemas.microsoft.com/office/powerpoint/2010/main" val="2030620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934</Words>
  <Application>Microsoft Office PowerPoint</Application>
  <PresentationFormat>Ευρεία οθόνη</PresentationFormat>
  <Paragraphs>92</Paragraphs>
  <Slides>20</Slides>
  <Notes>1</Notes>
  <HiddenSlides>0</HiddenSlides>
  <MMClips>0</MMClips>
  <ScaleCrop>false</ScaleCrop>
  <HeadingPairs>
    <vt:vector size="6" baseType="variant">
      <vt:variant>
        <vt:lpstr>Γραμματοσειρές που χρησιμοποιούνται</vt:lpstr>
      </vt:variant>
      <vt:variant>
        <vt:i4>4</vt:i4>
      </vt:variant>
      <vt:variant>
        <vt:lpstr>Θέμα</vt:lpstr>
      </vt:variant>
      <vt:variant>
        <vt:i4>4</vt:i4>
      </vt:variant>
      <vt:variant>
        <vt:lpstr>Τίτλοι διαφανειών</vt:lpstr>
      </vt:variant>
      <vt:variant>
        <vt:i4>20</vt:i4>
      </vt:variant>
    </vt:vector>
  </HeadingPairs>
  <TitlesOfParts>
    <vt:vector size="28" baseType="lpstr">
      <vt:lpstr>Arial</vt:lpstr>
      <vt:lpstr>Calibri</vt:lpstr>
      <vt:lpstr>Calibri Light</vt:lpstr>
      <vt:lpstr>Wingdings</vt:lpstr>
      <vt:lpstr>Θέμα του Office</vt:lpstr>
      <vt:lpstr>1_Θέμα του Office</vt:lpstr>
      <vt:lpstr>2_Θέμα του Office</vt:lpstr>
      <vt:lpstr>3_Θέμα του Office</vt:lpstr>
      <vt:lpstr>Ειδικά Θέματα Παιδαγωγικής Ανάπτυξης του Σχολείου</vt:lpstr>
      <vt:lpstr>Ο Διευθυντής :</vt:lpstr>
      <vt:lpstr>Ποια είναι η διάγνωσή μας/οι προβληματισμοί μας σχετικά με τις σημερινές παιδαγωγικές προκλήσεις εντός του σχολείου;</vt:lpstr>
      <vt:lpstr>1. Η «μεγάλη» των πραγμάτων εικόνα:</vt:lpstr>
      <vt:lpstr>Η «μικρή» των πραγμάτων εικόνα:</vt:lpstr>
      <vt:lpstr>Νέα Προγράμματα Σπουδών – Ποια σημεία είναι άξια κριτικής; Σχολείο με «ποια» Παιδαγωγική;</vt:lpstr>
      <vt:lpstr>Εντάσεις (;)</vt:lpstr>
      <vt:lpstr>Εντάσεις (;)</vt:lpstr>
      <vt:lpstr>Εντάσεις (;)</vt:lpstr>
      <vt:lpstr>Εντάσεις (;)</vt:lpstr>
      <vt:lpstr>Δεδομένα:</vt:lpstr>
      <vt:lpstr>Αντιπαραθέσεις (;)</vt:lpstr>
      <vt:lpstr>Έμφαση στα μαθησιακά αποτελέσματα (output)</vt:lpstr>
      <vt:lpstr>Εντάσεις (;)</vt:lpstr>
      <vt:lpstr>Αντιπαραθέσεις (;)</vt:lpstr>
      <vt:lpstr>Παρουσίαση του PowerPoint</vt:lpstr>
      <vt:lpstr>Εντάσεις(;)</vt:lpstr>
      <vt:lpstr>Πώς θα λάβουμε αποφάσεις;</vt:lpstr>
      <vt:lpstr>Παιδαγωγική Ανάπτυξη του Σχολείου</vt:lpstr>
      <vt:lpstr>Παιδαγωγικό πλαίσιο αναφοράς:</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Hewlett-Packard Company</dc:creator>
  <cp:lastModifiedBy>Hristos GOVARIS</cp:lastModifiedBy>
  <cp:revision>24</cp:revision>
  <dcterms:created xsi:type="dcterms:W3CDTF">2020-10-09T07:58:06Z</dcterms:created>
  <dcterms:modified xsi:type="dcterms:W3CDTF">2024-11-24T10:58:01Z</dcterms:modified>
</cp:coreProperties>
</file>