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4" r:id="rId2"/>
    <p:sldId id="262" r:id="rId3"/>
    <p:sldId id="263" r:id="rId4"/>
    <p:sldId id="271" r:id="rId5"/>
    <p:sldId id="267" r:id="rId6"/>
    <p:sldId id="268" r:id="rId7"/>
    <p:sldId id="269" r:id="rId8"/>
    <p:sldId id="270" r:id="rId9"/>
    <p:sldId id="257" r:id="rId10"/>
    <p:sldId id="258" r:id="rId11"/>
    <p:sldId id="259" r:id="rId12"/>
    <p:sldId id="260" r:id="rId13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8C6D8F-6768-4CE6-AA2A-BAD817E1F27B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 smtClean="0"/>
              <a:t>Επεξεργασία 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GB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F945B7-B612-4AEA-BA40-9977845E98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617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04CDD7-9A80-4563-8A55-94F1DC81C72F}" type="slidenum">
              <a:rPr kumimoji="0" lang="el-G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l-G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1188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04CDD7-9A80-4563-8A55-94F1DC81C72F}" type="slidenum">
              <a:rPr kumimoji="0" lang="el-G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l-G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9542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" y="2438403"/>
            <a:ext cx="12012084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</p:grpSp>
      <p:sp>
        <p:nvSpPr>
          <p:cNvPr id="624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l-GR" altLang="el-GR" noProof="0"/>
              <a:t>Κάντε κλικ για επεξεργασία του τίτλου</a:t>
            </a:r>
          </a:p>
        </p:txBody>
      </p:sp>
      <p:sp>
        <p:nvSpPr>
          <p:cNvPr id="624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l-GR" altLang="el-GR" noProof="0"/>
              <a:t>Κάντε κλικ για να επεξεργαστείτε τον υπότιτλο του υποδείγματος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5C183831-94A1-412D-B36F-208452BBA651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891020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6BFBA-DA50-492D-BE2B-C293C112CF40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529315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71304-9B57-41B5-B734-B7EA80AC0239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781446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928C7-DC21-45EA-A1C8-0B8D330500C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917194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AFC7C-7869-420B-8789-3890E20368E4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911579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94D03-66BC-480E-B2EA-C36860C8401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808242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12FB3-46F9-4BF5-A79A-7CDD038FEFCF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733768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8FF07-9D1E-40E4-A904-D4ECC2285685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641942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l-GR" noProof="0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ABD3B-53EE-4D81-A55E-CBE73FAFF423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042168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A3614-376E-432F-AAB6-6A8BF65B8EC8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668705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F068D-BD60-40F7-860D-AE90F2090B1B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352332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556684" y="1098553"/>
            <a:ext cx="58420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1066802" y="1098553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721786" y="1520828"/>
            <a:ext cx="563033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1214968" y="1520828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69333" y="1447803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1016000" y="990603"/>
            <a:ext cx="42333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590553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586" y="214314"/>
            <a:ext cx="10390716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επεξεργασία του τίτλου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917" y="2017713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614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E3B217-69E5-4817-A582-22EAD3EC1220}" type="slidenum">
              <a:rPr lang="el-GR" alt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826476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Τίτλο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Θέση περιεχομένου 4"/>
          <p:cNvSpPr>
            <a:spLocks noGrp="1"/>
          </p:cNvSpPr>
          <p:nvPr>
            <p:ph idx="1"/>
          </p:nvPr>
        </p:nvSpPr>
        <p:spPr>
          <a:xfrm>
            <a:off x="-22909" y="6240026"/>
            <a:ext cx="8873368" cy="738553"/>
          </a:xfrm>
        </p:spPr>
        <p:txBody>
          <a:bodyPr/>
          <a:lstStyle/>
          <a:p>
            <a:pPr marL="625475" indent="-625475" algn="ctr" defTabSz="685800" eaLnBrk="1" hangingPunct="1">
              <a:buNone/>
              <a:defRPr/>
            </a:pPr>
            <a:r>
              <a:rPr lang="en-GB" kern="1200" dirty="0" err="1">
                <a:solidFill>
                  <a:srgbClr val="3333CC"/>
                </a:solidFill>
                <a:latin typeface="Tahoma"/>
              </a:rPr>
              <a:t>Stuttgarter</a:t>
            </a:r>
            <a:r>
              <a:rPr lang="en-GB" kern="1200" dirty="0">
                <a:solidFill>
                  <a:srgbClr val="3333CC"/>
                </a:solidFill>
                <a:latin typeface="Tahoma"/>
              </a:rPr>
              <a:t> </a:t>
            </a:r>
            <a:r>
              <a:rPr lang="en-GB" kern="1200" dirty="0" err="1">
                <a:solidFill>
                  <a:srgbClr val="3333CC"/>
                </a:solidFill>
                <a:latin typeface="Tahoma"/>
              </a:rPr>
              <a:t>Bahnhof</a:t>
            </a:r>
            <a:endParaRPr lang="en-GB" kern="1200" dirty="0">
              <a:solidFill>
                <a:srgbClr val="3333CC"/>
              </a:solidFill>
              <a:latin typeface="Tahoma"/>
            </a:endParaRPr>
          </a:p>
        </p:txBody>
      </p:sp>
      <p:pic>
        <p:nvPicPr>
          <p:cNvPr id="6" name="Εικόνα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7415"/>
            <a:ext cx="12192151" cy="5824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02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Εικόνα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375" y="23241"/>
            <a:ext cx="11366945" cy="6990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0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4048" y="2755519"/>
            <a:ext cx="11365991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de-DE" sz="3600" dirty="0" err="1">
                <a:solidFill>
                  <a:srgbClr val="C00000"/>
                </a:solidFill>
              </a:rPr>
              <a:t>daß</a:t>
            </a:r>
            <a:r>
              <a:rPr lang="de-DE" sz="3600" dirty="0">
                <a:solidFill>
                  <a:srgbClr val="C00000"/>
                </a:solidFill>
              </a:rPr>
              <a:t> diese Furcht zu irren schon der Irrtum selbst </a:t>
            </a:r>
            <a:r>
              <a:rPr lang="de-DE" sz="3600" dirty="0" smtClean="0">
                <a:solidFill>
                  <a:srgbClr val="C00000"/>
                </a:solidFill>
              </a:rPr>
              <a:t>ist</a:t>
            </a:r>
          </a:p>
          <a:p>
            <a:pPr marL="625475" indent="-625475" algn="ctr" defTabSz="685800">
              <a:defRPr/>
            </a:pPr>
            <a:endParaRPr lang="de-DE" sz="3600" dirty="0" smtClean="0">
              <a:solidFill>
                <a:srgbClr val="3333CC"/>
              </a:solidFill>
              <a:latin typeface="Tahoma"/>
            </a:endParaRPr>
          </a:p>
          <a:p>
            <a:pPr marL="625475" indent="-625475" algn="ctr" defTabSz="685800">
              <a:defRPr/>
            </a:pPr>
            <a:r>
              <a:rPr lang="en-US" sz="2800" dirty="0" smtClean="0">
                <a:solidFill>
                  <a:srgbClr val="3333CC"/>
                </a:solidFill>
              </a:rPr>
              <a:t>(</a:t>
            </a:r>
            <a:r>
              <a:rPr lang="el-GR" sz="2800" dirty="0" smtClean="0">
                <a:solidFill>
                  <a:srgbClr val="3333CC"/>
                </a:solidFill>
              </a:rPr>
              <a:t>ότι </a:t>
            </a:r>
            <a:r>
              <a:rPr lang="el-GR" sz="2800" dirty="0">
                <a:solidFill>
                  <a:srgbClr val="3333CC"/>
                </a:solidFill>
              </a:rPr>
              <a:t>αυτός ο φόβος του να σφάλλουμε είναι ήδη το ίδιο το </a:t>
            </a:r>
            <a:r>
              <a:rPr lang="el-GR" sz="2800" dirty="0" smtClean="0">
                <a:solidFill>
                  <a:srgbClr val="3333CC"/>
                </a:solidFill>
              </a:rPr>
              <a:t>σφάλμα</a:t>
            </a:r>
            <a:r>
              <a:rPr lang="el-GR" sz="2800" dirty="0">
                <a:solidFill>
                  <a:srgbClr val="3333CC"/>
                </a:solidFill>
              </a:rPr>
              <a:t> /</a:t>
            </a:r>
            <a:r>
              <a:rPr lang="el-GR" sz="2800" dirty="0" smtClean="0">
                <a:solidFill>
                  <a:srgbClr val="3333CC"/>
                </a:solidFill>
              </a:rPr>
              <a:t> είναι αυτό </a:t>
            </a:r>
            <a:r>
              <a:rPr lang="el-GR" sz="2800" dirty="0" err="1" smtClean="0">
                <a:solidFill>
                  <a:srgbClr val="3333CC"/>
                </a:solidFill>
              </a:rPr>
              <a:t>καθεαυτό</a:t>
            </a:r>
            <a:r>
              <a:rPr lang="el-GR" sz="2800" dirty="0" smtClean="0">
                <a:solidFill>
                  <a:srgbClr val="3333CC"/>
                </a:solidFill>
              </a:rPr>
              <a:t> το σφάλμα</a:t>
            </a:r>
          </a:p>
          <a:p>
            <a:pPr marL="625475" indent="-625475" algn="ctr" defTabSz="685800">
              <a:defRPr/>
            </a:pPr>
            <a:endParaRPr lang="el-GR" sz="2800" dirty="0" smtClean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10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3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927701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2014854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Διαφορές Θετικών Επιστημών –</a:t>
            </a:r>
          </a:p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 Κοινωνικών/Ανθρωπιστικών Γνωστικών Πεδίων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10/3/2026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00250" y="3477048"/>
            <a:ext cx="79819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dirty="0">
                <a:solidFill>
                  <a:srgbClr val="3333CC"/>
                </a:solidFill>
                <a:latin typeface="Tahoma"/>
              </a:rPr>
              <a:t>	Τι 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είναι επιστήμη; </a:t>
            </a: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361950" indent="-361950"/>
            <a:r>
              <a:rPr lang="el-GR" sz="2800" dirty="0">
                <a:solidFill>
                  <a:srgbClr val="3333CC"/>
                </a:solidFill>
                <a:latin typeface="Tahoma"/>
              </a:rPr>
              <a:t>Η 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λογική αναπαράσταση της 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πραγματικότητας</a:t>
            </a:r>
          </a:p>
          <a:p>
            <a:pPr marL="361950" indent="-361950"/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361950" indent="-361950"/>
            <a:r>
              <a:rPr lang="el-GR" sz="2800" dirty="0">
                <a:solidFill>
                  <a:srgbClr val="3333CC"/>
                </a:solidFill>
                <a:latin typeface="Tahoma"/>
              </a:rPr>
              <a:t>Η όσο 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το δυνατόν ακριβέστερη νοητική αναπαραγωγή της πραγματικότητας</a:t>
            </a:r>
            <a:endParaRPr lang="en-GB" sz="2800" dirty="0">
              <a:solidFill>
                <a:srgbClr val="3333CC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26614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2014855"/>
            <a:ext cx="9144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Διαφορές Θετικών Επιστημών –</a:t>
            </a:r>
          </a:p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 Κοινωνικών/Ανθρωπιστικών Γνωστικών Πεδίων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algn="ctr" defTabSz="685800">
              <a:defRPr/>
            </a:pPr>
            <a:r>
              <a:rPr lang="en-US" sz="3200" dirty="0">
                <a:solidFill>
                  <a:srgbClr val="3333CC"/>
                </a:solidFill>
                <a:latin typeface="Tahoma"/>
              </a:rPr>
              <a:t>Science						</a:t>
            </a:r>
            <a:r>
              <a:rPr lang="en-US" sz="3200" dirty="0" err="1">
                <a:solidFill>
                  <a:srgbClr val="3333CC"/>
                </a:solidFill>
                <a:latin typeface="Tahoma"/>
              </a:rPr>
              <a:t>Wissenshaft</a:t>
            </a:r>
            <a:endParaRPr lang="en-US" sz="32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10/3/2026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23739" y="422627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>
                <a:solidFill>
                  <a:srgbClr val="3333CC"/>
                </a:solidFill>
                <a:latin typeface="Tahoma"/>
              </a:rPr>
              <a:t>Naturwissenshaft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				</a:t>
            </a:r>
            <a:r>
              <a:rPr lang="en-US" sz="2400" dirty="0" err="1">
                <a:solidFill>
                  <a:srgbClr val="3333CC"/>
                </a:solidFill>
                <a:latin typeface="Tahoma"/>
              </a:rPr>
              <a:t>Knowledgeship</a:t>
            </a:r>
            <a:endParaRPr lang="en-GB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3739" y="482061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>
                <a:solidFill>
                  <a:srgbClr val="3333CC"/>
                </a:solidFill>
                <a:latin typeface="Tahoma"/>
              </a:rPr>
              <a:t>Επιστήμη (θετικές επιστήμες)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	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Γνωστικό πεδίο /</a:t>
            </a:r>
          </a:p>
          <a:p>
            <a:pPr algn="ctr"/>
            <a:r>
              <a:rPr lang="el-GR" sz="24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					Άξονας / κορμός</a:t>
            </a:r>
            <a:endParaRPr lang="en-GB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09465" y="5729749"/>
            <a:ext cx="4486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>
                <a:solidFill>
                  <a:srgbClr val="3333CC"/>
                </a:solidFill>
                <a:latin typeface="Tahoma"/>
              </a:rPr>
              <a:t>Κανονιστική κατάληξη / 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algn="ctr"/>
            <a:r>
              <a:rPr lang="en-US" sz="2400" dirty="0">
                <a:solidFill>
                  <a:srgbClr val="3333CC"/>
                </a:solidFill>
                <a:latin typeface="Tahoma"/>
              </a:rPr>
              <a:t>normative science		</a:t>
            </a:r>
            <a:endParaRPr lang="en-GB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181465" y="5729750"/>
            <a:ext cx="45243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>
                <a:solidFill>
                  <a:srgbClr val="3333CC"/>
                </a:solidFill>
                <a:latin typeface="Tahoma"/>
              </a:rPr>
              <a:t>Επεξεργασία γνωστικού αντικειμένου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			</a:t>
            </a:r>
            <a:endParaRPr lang="en-GB" sz="2400" dirty="0">
              <a:solidFill>
                <a:srgbClr val="3333CC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259612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2014855"/>
            <a:ext cx="9144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Διαφορές Θετικών Επιστημών –</a:t>
            </a:r>
          </a:p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 Κοινωνικών/Ανθρωπιστικών Γνωστικών Πεδίων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(ι) Σχάση υποκειμένου – αντικειμένου έρευνας/μελέτης</a:t>
            </a: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(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ιι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) Υποκείμενο και αντικείμενο έρευνας εν δυνάμει (πιθανόν) αλληλοεπηρεάζονται</a:t>
            </a: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1163638" indent="-1163638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(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ιιι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) Το αντικείμενο της έρευνας διαθέτει (σχετική) αυτονομία βούλησης</a:t>
            </a:r>
          </a:p>
          <a:p>
            <a:pPr marL="1700213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1700213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(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ιν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) ‘Αδυναμία πειράματος’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10/3/2026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10907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1948070"/>
            <a:ext cx="901479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Μεθοδολογικές σταθερές στα Κοινωνικά / Ανθρωπιστικά γνωστικά αντικείμενα</a:t>
            </a:r>
          </a:p>
          <a:p>
            <a:pPr marL="625475" indent="-625475" algn="ctr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  <a:p>
            <a:pPr marL="625475" indent="-625475" algn="ctr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Προσδιορισμός τάξης μεγέθους,</a:t>
            </a:r>
          </a:p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τάσης εξέλιξης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10/</a:t>
            </a:r>
            <a:r>
              <a:rPr lang="en-GB" altLang="el-GR" sz="1800" kern="0" dirty="0" smtClean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3/202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90642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1948070"/>
            <a:ext cx="901479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Έρευνες και Μελέτες</a:t>
            </a:r>
            <a:endParaRPr lang="el-GR" sz="3200" dirty="0">
              <a:solidFill>
                <a:srgbClr val="3333CC"/>
              </a:solidFill>
              <a:latin typeface="Tahoma"/>
            </a:endParaRPr>
          </a:p>
          <a:p>
            <a:pPr marL="625475" indent="-625475" algn="ctr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  <a:latin typeface="Tahoma"/>
              </a:rPr>
              <a:t>Έρευνα: Θέτει το ερώτημα και στοχεύει στην απάντησή του ως κατάφαση / επιβεβαίωση ή άρνηση / διάψευση.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  <a:latin typeface="Tahoma"/>
              </a:rPr>
              <a:t>Μελέτη: Απαντά στα ερωτήματα / προβλήματα που της έχουν τεθεί και προτείνει ενδεδειγμένες / βέλτιστες λύσεις τους.</a:t>
            </a:r>
            <a:endParaRPr lang="el-GR" sz="28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10/3/202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93089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1383" y="2014855"/>
            <a:ext cx="7333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10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3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10" name="Εικόνα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9709" y="2014855"/>
            <a:ext cx="7105347" cy="419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26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1383" y="2014855"/>
            <a:ext cx="7610763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Διερεύνηση του Αντικειμένου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3600" dirty="0">
                <a:solidFill>
                  <a:srgbClr val="3333CC"/>
                </a:solidFill>
                <a:latin typeface="Tahoma"/>
              </a:rPr>
              <a:t>Αναγνώσεις –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  <a:latin typeface="Tahoma"/>
              </a:rPr>
              <a:t>	Διερευνητικές Συνεντεύξεις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  <a:latin typeface="Tahoma"/>
              </a:rPr>
              <a:t>	Τι έχει γίνει πριν από μας, για μας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  <a:latin typeface="Tahoma"/>
              </a:rPr>
              <a:t>	‘Τι παίζει;’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10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3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404421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74903" y="2005619"/>
            <a:ext cx="839149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Διερεύνηση του Αντικειμένου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3200" dirty="0">
                <a:solidFill>
                  <a:srgbClr val="3333CC"/>
                </a:solidFill>
                <a:latin typeface="Tahoma"/>
              </a:rPr>
              <a:t>«Η σωστή (βέλτιστη / αποτελεσματική / αποδοτική) επιλογή αναγνωσμάτων είναι το ήμισυ της όλης εργασίας</a:t>
            </a:r>
            <a:r>
              <a:rPr lang="en-US" sz="3200" dirty="0">
                <a:solidFill>
                  <a:srgbClr val="3333CC"/>
                </a:solidFill>
                <a:latin typeface="Tahoma"/>
              </a:rPr>
              <a:t>.</a:t>
            </a:r>
            <a:r>
              <a:rPr lang="el-GR" sz="3200" dirty="0">
                <a:solidFill>
                  <a:srgbClr val="3333CC"/>
                </a:solidFill>
                <a:latin typeface="Tahoma"/>
              </a:rPr>
              <a:t>»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10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3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1026" name="Picture 2" descr="Stuart Holland, el profesor que tiene un plan para salvar a Europa de la  destrucció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655" y="4617968"/>
            <a:ext cx="3325091" cy="1995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77746" y="5966692"/>
            <a:ext cx="16902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dirty="0">
                <a:solidFill>
                  <a:srgbClr val="C00000"/>
                </a:solidFill>
                <a:latin typeface="Tahoma"/>
              </a:rPr>
              <a:t>Stuart Holland (1940- )</a:t>
            </a:r>
            <a:endParaRPr lang="el-GR" dirty="0">
              <a:solidFill>
                <a:srgbClr val="C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555827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89019" y="2005619"/>
            <a:ext cx="8377381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Διερεύνηση του Αντικειμένου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3200" dirty="0">
                <a:solidFill>
                  <a:srgbClr val="3333CC"/>
                </a:solidFill>
                <a:latin typeface="Tahoma"/>
              </a:rPr>
              <a:t>Το ελάχιστο των αναγνωσμάτων για το μέγιστο της πληροφορίας.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200" dirty="0">
                <a:solidFill>
                  <a:srgbClr val="C00000"/>
                </a:solidFill>
                <a:latin typeface="Tahoma"/>
              </a:rPr>
              <a:t>Review articles – </a:t>
            </a:r>
            <a:r>
              <a:rPr lang="el-GR" sz="3200" dirty="0">
                <a:solidFill>
                  <a:srgbClr val="C00000"/>
                </a:solidFill>
                <a:latin typeface="Tahoma"/>
              </a:rPr>
              <a:t>άρθρα επισκόπησης θεωριών και προσεγγίσεων</a:t>
            </a:r>
            <a:endParaRPr lang="en-US" sz="3200" dirty="0">
              <a:solidFill>
                <a:srgbClr val="C00000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200" dirty="0">
                <a:solidFill>
                  <a:srgbClr val="C00000"/>
                </a:solidFill>
                <a:latin typeface="Tahoma"/>
              </a:rPr>
              <a:t>Εισαγωγικά κεφάλαια βιβλίων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10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3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076590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Δίχρωμος συνδυασμός">
  <a:themeElements>
    <a:clrScheme name="Δίχρωμος συνδυασμός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Δίχρωμος συνδυασμός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Δίχρωμος συνδυασμός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493</TotalTime>
  <Words>434</Words>
  <Application>Microsoft Office PowerPoint</Application>
  <PresentationFormat>Ευρεία οθόνη</PresentationFormat>
  <Paragraphs>81</Paragraphs>
  <Slides>12</Slides>
  <Notes>2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12</vt:i4>
      </vt:variant>
    </vt:vector>
  </HeadingPairs>
  <TitlesOfParts>
    <vt:vector size="17" baseType="lpstr">
      <vt:lpstr>Arial</vt:lpstr>
      <vt:lpstr>Calibri</vt:lpstr>
      <vt:lpstr>Tahoma</vt:lpstr>
      <vt:lpstr>Wingdings</vt:lpstr>
      <vt:lpstr>Δίχρωμος συνδυασμός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Admin</dc:creator>
  <cp:lastModifiedBy>Admin</cp:lastModifiedBy>
  <cp:revision>8</cp:revision>
  <dcterms:created xsi:type="dcterms:W3CDTF">2026-03-10T15:36:07Z</dcterms:created>
  <dcterms:modified xsi:type="dcterms:W3CDTF">2026-03-17T15:25:36Z</dcterms:modified>
</cp:coreProperties>
</file>