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386" r:id="rId2"/>
    <p:sldId id="440" r:id="rId3"/>
    <p:sldId id="434" r:id="rId4"/>
    <p:sldId id="438" r:id="rId5"/>
    <p:sldId id="435" r:id="rId6"/>
    <p:sldId id="439" r:id="rId7"/>
    <p:sldId id="436" r:id="rId8"/>
    <p:sldId id="437" r:id="rId9"/>
    <p:sldId id="44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Admin" initials="A" lastIdx="3" clrIdx="1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9" autoAdjust="0"/>
    <p:restoredTop sz="96154" autoAdjust="0"/>
  </p:normalViewPr>
  <p:slideViewPr>
    <p:cSldViewPr snapToGrid="0">
      <p:cViewPr varScale="1">
        <p:scale>
          <a:sx n="80" d="100"/>
          <a:sy n="80" d="100"/>
        </p:scale>
        <p:origin x="1258" y="62"/>
      </p:cViewPr>
      <p:guideLst/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88527-A5EE-425F-9CFC-0A29E39357CA}" type="datetimeFigureOut">
              <a:rPr lang="el-GR" smtClean="0"/>
              <a:t>24/2/2026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4CDD7-9A80-4563-8A55-94F1DC81C72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5107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2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809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9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560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195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274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8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83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28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5701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90193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558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2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1" y="1098552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9" y="1520827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6" y="1520827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2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2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4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9" y="214314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959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8141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ΜΕΘΟΔΟΙ </a:t>
            </a:r>
            <a:r>
              <a:rPr lang="el-GR" sz="3200" dirty="0" smtClean="0">
                <a:solidFill>
                  <a:schemeClr val="accent5">
                    <a:lumMod val="25000"/>
                  </a:schemeClr>
                </a:solidFill>
              </a:rPr>
              <a:t>ΕΡΕΥΝΑΣ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1248697" y="189310"/>
            <a:ext cx="7207044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C00000"/>
                </a:solidFill>
                <a:latin typeface="+mn-lt"/>
              </a:rPr>
              <a:t>ΠΜΣ-Αστικές Αναπλάσεις, Αστική Ανάπτυξη και Αγορά Ακινήτων [6Α]</a:t>
            </a:r>
            <a:endParaRPr lang="en-GB" altLang="el-GR" sz="2400" kern="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703373-A452-4699-BE82-195E08D8CA63}"/>
              </a:ext>
            </a:extLst>
          </p:cNvPr>
          <p:cNvSpPr txBox="1"/>
          <p:nvPr/>
        </p:nvSpPr>
        <p:spPr>
          <a:xfrm>
            <a:off x="6154995" y="6235250"/>
            <a:ext cx="2871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>
                <a:solidFill>
                  <a:srgbClr val="002060"/>
                </a:solidFill>
              </a:rPr>
              <a:t>Χειμερινό Εξάμηνο </a:t>
            </a:r>
            <a:r>
              <a:rPr lang="en-US" sz="1600" dirty="0" smtClean="0">
                <a:solidFill>
                  <a:srgbClr val="002060"/>
                </a:solidFill>
              </a:rPr>
              <a:t>202</a:t>
            </a:r>
            <a:r>
              <a:rPr lang="el-GR" sz="1600" dirty="0" smtClean="0">
                <a:solidFill>
                  <a:srgbClr val="002060"/>
                </a:solidFill>
              </a:rPr>
              <a:t>5</a:t>
            </a:r>
            <a:r>
              <a:rPr lang="en-US" sz="1600" dirty="0" smtClean="0">
                <a:solidFill>
                  <a:srgbClr val="002060"/>
                </a:solidFill>
              </a:rPr>
              <a:t>-2</a:t>
            </a:r>
            <a:r>
              <a:rPr lang="el-GR" sz="1600" dirty="0" smtClean="0">
                <a:solidFill>
                  <a:srgbClr val="002060"/>
                </a:solidFill>
              </a:rPr>
              <a:t>6</a:t>
            </a:r>
            <a:endParaRPr lang="el-GR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0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946150" y="4537591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186045" y="458152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2" name="Οβάλ 11"/>
          <p:cNvSpPr/>
          <p:nvPr/>
        </p:nvSpPr>
        <p:spPr>
          <a:xfrm>
            <a:off x="0" y="2082800"/>
            <a:ext cx="9144000" cy="462287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36808" y="3037840"/>
            <a:ext cx="497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 smtClean="0">
                <a:solidFill>
                  <a:srgbClr val="C00000"/>
                </a:solidFill>
              </a:rPr>
              <a:t>ΘΕΩΡΙΕΣ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4026189" y="5149333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4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186045" y="458152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2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756285" y="221424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7280" y="4155042"/>
            <a:ext cx="6075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Τα πρακτικά παρατηρούμενα / </a:t>
            </a:r>
          </a:p>
          <a:p>
            <a:endParaRPr lang="el-G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αυτά που μας αποκαλύπτουν, ή τις επιπτώσεις των οποίων μας αποκαλύπτουν, οι αισθήσεις μας / </a:t>
            </a:r>
          </a:p>
          <a:p>
            <a:endParaRPr lang="el-G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αυτά που επιδέχονται υλικής ποσοτικοποίησης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54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946150" y="4537591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83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742950" y="2618185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95202" y="4505236"/>
            <a:ext cx="6075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Αφηρημένες /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>
                <a:solidFill>
                  <a:schemeClr val="tx2">
                    <a:lumMod val="50000"/>
                  </a:schemeClr>
                </a:solidFill>
              </a:rPr>
              <a:t>ά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υλα ποιοτικές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‘ιδεατές’ </a:t>
            </a:r>
            <a:r>
              <a:rPr lang="el-GR" sz="2000" dirty="0" err="1" smtClean="0">
                <a:solidFill>
                  <a:schemeClr val="tx2">
                    <a:lumMod val="50000"/>
                  </a:schemeClr>
                </a:solidFill>
              </a:rPr>
              <a:t>εννοιολογήσεις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 (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ideal </a:t>
            </a:r>
            <a:r>
              <a:rPr lang="en-US" sz="2000" dirty="0" err="1" smtClean="0">
                <a:solidFill>
                  <a:schemeClr val="tx2">
                    <a:lumMod val="50000"/>
                  </a:schemeClr>
                </a:solidFill>
              </a:rPr>
              <a:t>conceptualisations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929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744825" y="2438412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017623" y="2438411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3831011" y="3064639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4996" y="3995678"/>
            <a:ext cx="6075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Από το πρακτικά συγκεκριμένο (φαινόμενο) στο ιδεατά αφηρημένο (έννοια) – επαγωγική προσέγγιση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Αλλά και αντίστροφα – απαγωγική προσέγγιση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Τα φαινόμενα ανακύπτουν στη γενικευμένη / ιδεατή μορφή τους ως έννοιες,</a:t>
            </a: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και οι έννοιες πραγματώνονται στη συγκεκριμένη / πρακτική του μορφή ως φαινόμενα.</a:t>
            </a:r>
          </a:p>
        </p:txBody>
      </p:sp>
    </p:spTree>
    <p:extLst>
      <p:ext uri="{BB962C8B-B14F-4D97-AF65-F5344CB8AC3E}">
        <p14:creationId xmlns:p14="http://schemas.microsoft.com/office/powerpoint/2010/main" val="19585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1055341" y="2762796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303545" y="2762795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2" name="Οβάλ 11"/>
          <p:cNvSpPr/>
          <p:nvPr/>
        </p:nvSpPr>
        <p:spPr>
          <a:xfrm>
            <a:off x="172720" y="1866698"/>
            <a:ext cx="8829040" cy="2824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46332" y="2006393"/>
            <a:ext cx="497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 smtClean="0">
                <a:solidFill>
                  <a:srgbClr val="C00000"/>
                </a:solidFill>
              </a:rPr>
              <a:t>ΘΕΩΡΙΕΣ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4129230" y="3416851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rgbClr val="C00000"/>
                </a:solidFill>
              </a:rPr>
              <a:t>Προνομιακό Ερμηνευτικό Εργαλείο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5720" y="5381122"/>
            <a:ext cx="6075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Η λογική συνάρτηση / συσχέτιση εννοιών και φαινομένων, εννοιών ή/και φαινομένων μεταξύ τους, αποτελεί </a:t>
            </a:r>
            <a:r>
              <a:rPr lang="el-GR" sz="2000" dirty="0" smtClean="0">
                <a:solidFill>
                  <a:srgbClr val="C00000"/>
                </a:solidFill>
              </a:rPr>
              <a:t>θεωρία</a:t>
            </a:r>
          </a:p>
        </p:txBody>
      </p:sp>
    </p:spTree>
    <p:extLst>
      <p:ext uri="{BB962C8B-B14F-4D97-AF65-F5344CB8AC3E}">
        <p14:creationId xmlns:p14="http://schemas.microsoft.com/office/powerpoint/2010/main" val="227268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rgbClr val="C00000"/>
                </a:solidFill>
              </a:rPr>
              <a:t>Προνομιακό Ερμηνευτικό Εργαλείο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53198" y="1808560"/>
            <a:ext cx="6075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Η </a:t>
            </a:r>
            <a:r>
              <a:rPr lang="el-GR" sz="2000" dirty="0" smtClean="0">
                <a:solidFill>
                  <a:srgbClr val="002060"/>
                </a:solidFill>
              </a:rPr>
              <a:t>ΘΕΩΡΙΑ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 ΤΗΣ ΕΛΕΥΘΕΡΗΣ ΑΓΟΡΑΣ</a:t>
            </a:r>
            <a:endParaRPr lang="el-GR" sz="2000" dirty="0" smtClean="0">
              <a:solidFill>
                <a:srgbClr val="C00000"/>
              </a:solidFill>
            </a:endParaRPr>
          </a:p>
        </p:txBody>
      </p:sp>
      <p:graphicFrame>
        <p:nvGraphicFramePr>
          <p:cNvPr id="3" name="Πίνακας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144204"/>
              </p:ext>
            </p:extLst>
          </p:nvPr>
        </p:nvGraphicFramePr>
        <p:xfrm>
          <a:off x="904874" y="2844749"/>
          <a:ext cx="6833182" cy="3115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7652">
                  <a:extLst>
                    <a:ext uri="{9D8B030D-6E8A-4147-A177-3AD203B41FA5}">
                      <a16:colId xmlns:a16="http://schemas.microsoft.com/office/drawing/2014/main" val="4288575290"/>
                    </a:ext>
                  </a:extLst>
                </a:gridCol>
                <a:gridCol w="2775530">
                  <a:extLst>
                    <a:ext uri="{9D8B030D-6E8A-4147-A177-3AD203B41FA5}">
                      <a16:colId xmlns:a16="http://schemas.microsoft.com/office/drawing/2014/main" val="3152111129"/>
                    </a:ext>
                  </a:extLst>
                </a:gridCol>
              </a:tblGrid>
              <a:tr h="3414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939093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Προσφορά</a:t>
                      </a:r>
                      <a:r>
                        <a:rPr lang="el-GR" sz="20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998817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Ζήτηση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996664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Πώληση</a:t>
                      </a:r>
                      <a:r>
                        <a:rPr lang="el-GR" sz="2000" baseline="0" dirty="0" smtClean="0">
                          <a:solidFill>
                            <a:srgbClr val="002060"/>
                          </a:solidFill>
                        </a:rPr>
                        <a:t> (προϊόντος / υπηρεσίας)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096490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Αγορά (προϊόντος / υπηρεσίας)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247442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Αξία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577584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Τιμή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109158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ΘΕΩΡΙΑ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63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92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5843</TotalTime>
  <Words>293</Words>
  <Application>Microsoft Office PowerPoint</Application>
  <PresentationFormat>Προβολή στην οθόνη 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9</vt:i4>
      </vt:variant>
    </vt:vector>
  </HeadingPairs>
  <TitlesOfParts>
    <vt:vector size="14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Windows User</dc:creator>
  <cp:lastModifiedBy>Admin</cp:lastModifiedBy>
  <cp:revision>219</cp:revision>
  <dcterms:created xsi:type="dcterms:W3CDTF">2019-10-22T17:48:12Z</dcterms:created>
  <dcterms:modified xsi:type="dcterms:W3CDTF">2026-02-24T18:06:23Z</dcterms:modified>
</cp:coreProperties>
</file>