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75" r:id="rId5"/>
    <p:sldId id="262" r:id="rId6"/>
    <p:sldId id="276" r:id="rId7"/>
    <p:sldId id="261" r:id="rId8"/>
    <p:sldId id="259" r:id="rId9"/>
    <p:sldId id="274" r:id="rId10"/>
    <p:sldId id="260" r:id="rId11"/>
    <p:sldId id="273" r:id="rId12"/>
    <p:sldId id="263" r:id="rId13"/>
    <p:sldId id="264" r:id="rId14"/>
    <p:sldId id="265" r:id="rId15"/>
    <p:sldId id="266" r:id="rId16"/>
    <p:sldId id="267" r:id="rId17"/>
    <p:sldId id="270" r:id="rId18"/>
    <p:sldId id="271" r:id="rId19"/>
    <p:sldId id="272"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6F68C"/>
    <a:srgbClr val="F9EBC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73" autoAdjust="0"/>
    <p:restoredTop sz="94660"/>
  </p:normalViewPr>
  <p:slideViewPr>
    <p:cSldViewPr snapToGrid="0">
      <p:cViewPr varScale="1">
        <p:scale>
          <a:sx n="75" d="100"/>
          <a:sy n="75" d="100"/>
        </p:scale>
        <p:origin x="53" y="3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Διαφάνεια τίτλου">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l-GR" smtClean="0"/>
              <a:t>Στυλ κύριου τίτλου</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l-GR" smtClean="0"/>
              <a:t>Κάντε κλικ για να επεξεργαστείτε τον υπότιτλο του υποδείγματος</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12/11/2025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Τίτλος και περιεχόμενο">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l-GR" smtClean="0"/>
              <a:t>Στυλ κύριου τίτλου</a:t>
            </a:r>
            <a:endParaRPr lang="en-US" dirty="0"/>
          </a:p>
        </p:txBody>
      </p:sp>
      <p:sp>
        <p:nvSpPr>
          <p:cNvPr id="3" name="Content Placeholder 2"/>
          <p:cNvSpPr>
            <a:spLocks noGrp="1"/>
          </p:cNvSpPr>
          <p:nvPr>
            <p:ph idx="1"/>
          </p:nvPr>
        </p:nvSpPr>
        <p:spPr/>
        <p:txBody>
          <a:bodyPr/>
          <a:lstStyle/>
          <a:p>
            <a:pPr lvl="0"/>
            <a:r>
              <a:rPr lang="el-GR" smtClean="0"/>
              <a:t>Επεξεργασία 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12/11/2025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Κεφαλίδα ενότητας">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l-GR" smtClean="0"/>
              <a:t>Στυλ κύριου τίτλου</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l-GR" smtClean="0"/>
              <a:t>Επεξεργασία στυλ υποδείγματος κειμένου</a:t>
            </a:r>
          </a:p>
        </p:txBody>
      </p:sp>
      <p:sp>
        <p:nvSpPr>
          <p:cNvPr id="4" name="Date Placeholder 3"/>
          <p:cNvSpPr>
            <a:spLocks noGrp="1"/>
          </p:cNvSpPr>
          <p:nvPr>
            <p:ph type="dt" sz="half" idx="10"/>
          </p:nvPr>
        </p:nvSpPr>
        <p:spPr/>
        <p:txBody>
          <a:bodyPr/>
          <a:lstStyle/>
          <a:p>
            <a:fld id="{B61BEF0D-F0BB-DE4B-95CE-6DB70DBA9567}" type="datetimeFigureOut">
              <a:rPr lang="en-US" dirty="0"/>
              <a:pPr/>
              <a:t>12/11/2025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Δύο περιεχόμενα">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l-GR" smtClean="0"/>
              <a:t>Στυλ κύριου τίτλου</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l-GR" smtClean="0"/>
              <a:t>Επεξεργασία 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l-GR" smtClean="0"/>
              <a:t>Επεξεργασία 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12/11/2025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Σύγκρισ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l-GR" smtClean="0"/>
              <a:t>Στυλ κύριου τίτλου</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smtClean="0"/>
              <a:t>Επεξεργασία στυλ υποδείγματος κειμένου</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l-GR" smtClean="0"/>
              <a:t>Επεξεργασία 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smtClean="0"/>
              <a:t>Επεξεργασία στυλ υποδείγματος κειμένου</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l-GR" smtClean="0"/>
              <a:t>Επεξεργασία 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12/11/2025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Μόνο τίτλος">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l-GR" smtClean="0"/>
              <a:t>Στυλ κύριου τίτλου</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12/11/2025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Κενό">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12/11/2025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Περιεχόμενο με λεζάντα">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l-GR" smtClean="0"/>
              <a:t>Στυλ κύριου τίτλου</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l-GR" smtClean="0"/>
              <a:t>Επεξεργασία 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l-GR" smtClean="0"/>
              <a:t>Επεξεργασία στυλ υποδείγματος κειμένου</a:t>
            </a:r>
          </a:p>
        </p:txBody>
      </p:sp>
      <p:sp>
        <p:nvSpPr>
          <p:cNvPr id="5" name="Date Placeholder 4"/>
          <p:cNvSpPr>
            <a:spLocks noGrp="1"/>
          </p:cNvSpPr>
          <p:nvPr>
            <p:ph type="dt" sz="half" idx="10"/>
          </p:nvPr>
        </p:nvSpPr>
        <p:spPr/>
        <p:txBody>
          <a:bodyPr/>
          <a:lstStyle/>
          <a:p>
            <a:fld id="{42A54C80-263E-416B-A8E0-580EDEADCBDC}" type="datetimeFigureOut">
              <a:rPr lang="en-US" dirty="0"/>
              <a:t>12/11/2025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Εικόνα με λεζάντα">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l-GR" smtClean="0"/>
              <a:t>Στυλ κύριου τίτλου</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l-GR" smtClean="0"/>
              <a:t>Κάντε κλικ στο εικονίδιο για να προσθέσετε εικόνα</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l-GR" smtClean="0"/>
              <a:t>Επεξεργασία στυλ υποδείγματος κειμένου</a:t>
            </a:r>
          </a:p>
        </p:txBody>
      </p:sp>
      <p:sp>
        <p:nvSpPr>
          <p:cNvPr id="5" name="Date Placeholder 4"/>
          <p:cNvSpPr>
            <a:spLocks noGrp="1"/>
          </p:cNvSpPr>
          <p:nvPr>
            <p:ph type="dt" sz="half" idx="10"/>
          </p:nvPr>
        </p:nvSpPr>
        <p:spPr/>
        <p:txBody>
          <a:bodyPr/>
          <a:lstStyle/>
          <a:p>
            <a:fld id="{B61BEF0D-F0BB-DE4B-95CE-6DB70DBA9567}" type="datetimeFigureOut">
              <a:rPr lang="en-US" dirty="0"/>
              <a:pPr/>
              <a:t>12/11/2025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Τίτλος και λεζάντα">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l-GR" smtClean="0"/>
              <a:t>Στυλ κύριου τίτλου</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l-GR" smtClean="0"/>
              <a:t>Επεξεργασία στυλ υποδείγματος κειμένου</a:t>
            </a:r>
          </a:p>
        </p:txBody>
      </p:sp>
      <p:sp>
        <p:nvSpPr>
          <p:cNvPr id="4" name="Date Placeholder 3"/>
          <p:cNvSpPr>
            <a:spLocks noGrp="1"/>
          </p:cNvSpPr>
          <p:nvPr>
            <p:ph type="dt" sz="half" idx="10"/>
          </p:nvPr>
        </p:nvSpPr>
        <p:spPr/>
        <p:txBody>
          <a:bodyPr/>
          <a:lstStyle/>
          <a:p>
            <a:fld id="{B61BEF0D-F0BB-DE4B-95CE-6DB70DBA9567}" type="datetimeFigureOut">
              <a:rPr lang="en-US" dirty="0"/>
              <a:pPr/>
              <a:t>12/11/2025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Εισαγωγικά με λεζάντα">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l-GR" smtClean="0"/>
              <a:t>Στυλ κύριου τίτλου</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l-GR" smtClean="0"/>
              <a:t>Επεξεργασία στυλ υποδείγματος κειμένου</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l-GR" smtClean="0"/>
              <a:t>Επεξεργασία στυλ υποδείγματος κειμένου</a:t>
            </a:r>
          </a:p>
        </p:txBody>
      </p:sp>
      <p:sp>
        <p:nvSpPr>
          <p:cNvPr id="4" name="Date Placeholder 3"/>
          <p:cNvSpPr>
            <a:spLocks noGrp="1"/>
          </p:cNvSpPr>
          <p:nvPr>
            <p:ph type="dt" sz="half" idx="10"/>
          </p:nvPr>
        </p:nvSpPr>
        <p:spPr/>
        <p:txBody>
          <a:bodyPr/>
          <a:lstStyle/>
          <a:p>
            <a:fld id="{B61BEF0D-F0BB-DE4B-95CE-6DB70DBA9567}" type="datetimeFigureOut">
              <a:rPr lang="en-US" dirty="0"/>
              <a:pPr/>
              <a:t>12/11/2025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Κάρτα ονόματος">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l-GR" smtClean="0"/>
              <a:t>Στυλ κύριου τίτλου</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l-GR" smtClean="0"/>
              <a:t>Επεξεργασία στυλ υποδείγματος κειμένου</a:t>
            </a:r>
          </a:p>
        </p:txBody>
      </p:sp>
      <p:sp>
        <p:nvSpPr>
          <p:cNvPr id="4" name="Date Placeholder 3"/>
          <p:cNvSpPr>
            <a:spLocks noGrp="1"/>
          </p:cNvSpPr>
          <p:nvPr>
            <p:ph type="dt" sz="half" idx="10"/>
          </p:nvPr>
        </p:nvSpPr>
        <p:spPr/>
        <p:txBody>
          <a:bodyPr/>
          <a:lstStyle/>
          <a:p>
            <a:fld id="{B61BEF0D-F0BB-DE4B-95CE-6DB70DBA9567}" type="datetimeFigureOut">
              <a:rPr lang="en-US" dirty="0"/>
              <a:pPr/>
              <a:t>12/11/2025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Κάρτα ονόματος με φράση">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l-GR" smtClean="0"/>
              <a:t>Στυλ κύριου τίτλου</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l-GR" smtClean="0"/>
              <a:t>Επεξεργασία στυλ υποδείγματος κειμένου</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l-GR" smtClean="0"/>
              <a:t>Επεξεργασία στυλ υποδείγματος κειμένου</a:t>
            </a:r>
          </a:p>
        </p:txBody>
      </p:sp>
      <p:sp>
        <p:nvSpPr>
          <p:cNvPr id="4" name="Date Placeholder 3"/>
          <p:cNvSpPr>
            <a:spLocks noGrp="1"/>
          </p:cNvSpPr>
          <p:nvPr>
            <p:ph type="dt" sz="half" idx="10"/>
          </p:nvPr>
        </p:nvSpPr>
        <p:spPr/>
        <p:txBody>
          <a:bodyPr/>
          <a:lstStyle/>
          <a:p>
            <a:fld id="{B61BEF0D-F0BB-DE4B-95CE-6DB70DBA9567}" type="datetimeFigureOut">
              <a:rPr lang="en-US" dirty="0"/>
              <a:pPr/>
              <a:t>12/11/2025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ή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l-GR" smtClean="0"/>
              <a:t>Στυλ κύριου τίτλου</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l-GR" smtClean="0"/>
              <a:t>Επεξεργασία στυλ υποδείγματος κειμένου</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l-GR" smtClean="0"/>
              <a:t>Επεξεργασία στυλ υποδείγματος κειμένου</a:t>
            </a:r>
          </a:p>
        </p:txBody>
      </p:sp>
      <p:sp>
        <p:nvSpPr>
          <p:cNvPr id="4" name="Date Placeholder 3"/>
          <p:cNvSpPr>
            <a:spLocks noGrp="1"/>
          </p:cNvSpPr>
          <p:nvPr>
            <p:ph type="dt" sz="half" idx="10"/>
          </p:nvPr>
        </p:nvSpPr>
        <p:spPr/>
        <p:txBody>
          <a:bodyPr/>
          <a:lstStyle/>
          <a:p>
            <a:fld id="{B61BEF0D-F0BB-DE4B-95CE-6DB70DBA9567}" type="datetimeFigureOut">
              <a:rPr lang="en-US" dirty="0"/>
              <a:pPr/>
              <a:t>12/11/2025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Τίτλος και Κατακόρυφο κείμεν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l-GR" smtClean="0"/>
              <a:t>Στυλ κύριου τίτλου</a:t>
            </a:r>
            <a:endParaRPr lang="en-US" dirty="0"/>
          </a:p>
        </p:txBody>
      </p:sp>
      <p:sp>
        <p:nvSpPr>
          <p:cNvPr id="3" name="Vertical Text Placeholder 2"/>
          <p:cNvSpPr>
            <a:spLocks noGrp="1"/>
          </p:cNvSpPr>
          <p:nvPr>
            <p:ph type="body" orient="vert" idx="1"/>
          </p:nvPr>
        </p:nvSpPr>
        <p:spPr/>
        <p:txBody>
          <a:bodyPr vert="eaVert"/>
          <a:lstStyle/>
          <a:p>
            <a:pPr lvl="0"/>
            <a:r>
              <a:rPr lang="el-GR" smtClean="0"/>
              <a:t>Επεξεργασία 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12/11/2025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Κατακόρυφος τίτλος και Κείμενο">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l-GR" smtClean="0"/>
              <a:t>Στυλ κύριου τίτλου</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l-GR" smtClean="0"/>
              <a:t>Επεξεργασία 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12/11/2025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l-GR" smtClean="0"/>
              <a:t>Στυλ κύριου τίτλου</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l-GR" smtClean="0"/>
              <a:t>Επεξεργασία 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12/11/2025</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shadeToTitle="1">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Τίτλος 1"/>
          <p:cNvSpPr>
            <a:spLocks noGrp="1"/>
          </p:cNvSpPr>
          <p:nvPr>
            <p:ph type="ctrTitle"/>
          </p:nvPr>
        </p:nvSpPr>
        <p:spPr/>
        <p:txBody>
          <a:bodyPr/>
          <a:lstStyle/>
          <a:p>
            <a:pPr algn="just"/>
            <a:r>
              <a:rPr lang="el-GR" sz="3200" dirty="0" smtClean="0"/>
              <a:t>Εργασία στο μάθημα « Μαθηματική σκέψη, μαθησιακές τεχνολογίες και παιδική ηλικία</a:t>
            </a:r>
            <a:r>
              <a:rPr lang="el-GR" dirty="0" smtClean="0"/>
              <a:t>»</a:t>
            </a:r>
            <a:endParaRPr lang="el-GR" dirty="0"/>
          </a:p>
        </p:txBody>
      </p:sp>
      <p:sp>
        <p:nvSpPr>
          <p:cNvPr id="3" name="Υπότιτλος 2"/>
          <p:cNvSpPr>
            <a:spLocks noGrp="1"/>
          </p:cNvSpPr>
          <p:nvPr>
            <p:ph type="subTitle" idx="1"/>
          </p:nvPr>
        </p:nvSpPr>
        <p:spPr/>
        <p:txBody>
          <a:bodyPr/>
          <a:lstStyle/>
          <a:p>
            <a:r>
              <a:rPr lang="el-GR" dirty="0" smtClean="0"/>
              <a:t>ΕΥΑΓΓΕΛΙΑ ΚΩΝΣΤΑΝΤΟΥ</a:t>
            </a:r>
          </a:p>
          <a:p>
            <a:r>
              <a:rPr lang="el-GR" dirty="0" smtClean="0"/>
              <a:t>ΛΙΑΓΟΥΡΗ ΧΡΙΣΤΙΝΑ-ΣΟΦΙΑ</a:t>
            </a:r>
            <a:endParaRPr lang="el-GR" dirty="0"/>
          </a:p>
        </p:txBody>
      </p:sp>
    </p:spTree>
    <p:extLst>
      <p:ext uri="{BB962C8B-B14F-4D97-AF65-F5344CB8AC3E}">
        <p14:creationId xmlns:p14="http://schemas.microsoft.com/office/powerpoint/2010/main" val="236886034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15000">
              <a:schemeClr val="bg1"/>
            </a:gs>
            <a:gs pos="100000">
              <a:schemeClr val="accent3">
                <a:lumMod val="45000"/>
                <a:lumOff val="55000"/>
              </a:schemeClr>
            </a:gs>
            <a:gs pos="100000">
              <a:schemeClr val="accent3">
                <a:lumMod val="45000"/>
                <a:lumOff val="55000"/>
              </a:schemeClr>
            </a:gs>
            <a:gs pos="98000">
              <a:schemeClr val="accent3">
                <a:lumMod val="30000"/>
                <a:lumOff val="70000"/>
              </a:schemeClr>
            </a:gs>
          </a:gsLst>
          <a:lin ang="2700000" scaled="1"/>
          <a:tileRect/>
        </a:gradFill>
        <a:effectLst/>
      </p:bgPr>
    </p:bg>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dirty="0" smtClean="0"/>
              <a:t>ΠΕΡΙΕΧΟΜΕΝΑ</a:t>
            </a:r>
            <a:endParaRPr lang="el-GR" dirty="0"/>
          </a:p>
        </p:txBody>
      </p:sp>
      <p:sp>
        <p:nvSpPr>
          <p:cNvPr id="3" name="Θέση περιεχομένου 2"/>
          <p:cNvSpPr>
            <a:spLocks noGrp="1"/>
          </p:cNvSpPr>
          <p:nvPr>
            <p:ph idx="1"/>
          </p:nvPr>
        </p:nvSpPr>
        <p:spPr/>
        <p:txBody>
          <a:bodyPr>
            <a:normAutofit lnSpcReduction="10000"/>
          </a:bodyPr>
          <a:lstStyle/>
          <a:p>
            <a:r>
              <a:rPr lang="el-GR" b="1" dirty="0" smtClean="0"/>
              <a:t>ΑΝΑΛΥΣΗ ΘΕΩΡΗΤΙΚΩΝ ΖΗΤΗΜΑΤΩΝ ΓΙΑ ΤΟ ΠΑΙΧΝΙΔΙ</a:t>
            </a:r>
          </a:p>
          <a:p>
            <a:r>
              <a:rPr lang="el-GR" dirty="0"/>
              <a:t> </a:t>
            </a:r>
            <a:r>
              <a:rPr lang="el-GR" dirty="0" smtClean="0"/>
              <a:t>      Οι διαδρομές του παιχνιδιού στο πέρασμα των χρόνων</a:t>
            </a:r>
          </a:p>
          <a:p>
            <a:r>
              <a:rPr lang="el-GR" dirty="0"/>
              <a:t> </a:t>
            </a:r>
            <a:r>
              <a:rPr lang="el-GR" dirty="0" smtClean="0"/>
              <a:t>      Θεωρίες για το παιχνίδι</a:t>
            </a:r>
          </a:p>
          <a:p>
            <a:r>
              <a:rPr lang="el-GR" dirty="0"/>
              <a:t> </a:t>
            </a:r>
            <a:r>
              <a:rPr lang="el-GR" dirty="0" smtClean="0"/>
              <a:t>      Θεωρία Παιγνίων</a:t>
            </a:r>
          </a:p>
          <a:p>
            <a:endParaRPr lang="el-GR" dirty="0"/>
          </a:p>
          <a:p>
            <a:r>
              <a:rPr lang="el-GR" b="1" dirty="0" smtClean="0"/>
              <a:t>ΑΝΑΛΥΣΗ ΕΡΕΥΝΗΤΙΚΩΝ ΖΗΤΗΜΑΤΩΝ ΓΙΑ ΤΟ ΠΑΙΧΝΙΔΙ</a:t>
            </a:r>
          </a:p>
          <a:p>
            <a:r>
              <a:rPr lang="el-GR" dirty="0"/>
              <a:t> </a:t>
            </a:r>
            <a:r>
              <a:rPr lang="el-GR" dirty="0" smtClean="0"/>
              <a:t>   Στάσεις και απόψεις για το παιχνίδι στη μαθηματική εκπαίδευση</a:t>
            </a:r>
          </a:p>
          <a:p>
            <a:r>
              <a:rPr lang="el-GR" dirty="0"/>
              <a:t> </a:t>
            </a:r>
            <a:r>
              <a:rPr lang="el-GR" dirty="0" smtClean="0"/>
              <a:t>   Συνέπειες από την ένταξη παιχνιδιών στη μαθηματική εκπαίδευση</a:t>
            </a:r>
          </a:p>
          <a:p>
            <a:endParaRPr lang="el-GR" dirty="0"/>
          </a:p>
          <a:p>
            <a:r>
              <a:rPr lang="el-GR" b="1" dirty="0" smtClean="0"/>
              <a:t>ΣΗΜΑΝΤΙΚΑ ΣΗΜΕΙΑ ΠΡΟΣ ΣΥΖΗΤΗΣΗ</a:t>
            </a:r>
            <a:endParaRPr lang="el-GR" b="1" dirty="0"/>
          </a:p>
        </p:txBody>
      </p:sp>
    </p:spTree>
    <p:extLst>
      <p:ext uri="{BB962C8B-B14F-4D97-AF65-F5344CB8AC3E}">
        <p14:creationId xmlns:p14="http://schemas.microsoft.com/office/powerpoint/2010/main" val="24234702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16000">
              <a:schemeClr val="bg1"/>
            </a:gs>
            <a:gs pos="100000">
              <a:schemeClr val="accent3">
                <a:lumMod val="45000"/>
                <a:lumOff val="55000"/>
              </a:schemeClr>
            </a:gs>
            <a:gs pos="100000">
              <a:schemeClr val="accent3">
                <a:lumMod val="45000"/>
                <a:lumOff val="55000"/>
              </a:schemeClr>
            </a:gs>
            <a:gs pos="88000">
              <a:schemeClr val="accent3">
                <a:lumMod val="30000"/>
                <a:lumOff val="70000"/>
              </a:schemeClr>
            </a:gs>
          </a:gsLst>
          <a:lin ang="2700000" scaled="1"/>
        </a:gradFill>
        <a:effectLst/>
      </p:bgPr>
    </p:bg>
    <p:spTree>
      <p:nvGrpSpPr>
        <p:cNvPr id="1" name=""/>
        <p:cNvGrpSpPr/>
        <p:nvPr/>
      </p:nvGrpSpPr>
      <p:grpSpPr>
        <a:xfrm>
          <a:off x="0" y="0"/>
          <a:ext cx="0" cy="0"/>
          <a:chOff x="0" y="0"/>
          <a:chExt cx="0" cy="0"/>
        </a:xfrm>
      </p:grpSpPr>
      <p:sp>
        <p:nvSpPr>
          <p:cNvPr id="2" name="Τίτλος 1"/>
          <p:cNvSpPr>
            <a:spLocks noGrp="1"/>
          </p:cNvSpPr>
          <p:nvPr>
            <p:ph type="title"/>
          </p:nvPr>
        </p:nvSpPr>
        <p:spPr>
          <a:xfrm>
            <a:off x="494454" y="165463"/>
            <a:ext cx="8596668" cy="1320800"/>
          </a:xfrm>
        </p:spPr>
        <p:txBody>
          <a:bodyPr>
            <a:normAutofit fontScale="90000"/>
          </a:bodyPr>
          <a:lstStyle/>
          <a:p>
            <a:r>
              <a:rPr lang="el-GR" sz="3200" dirty="0" smtClean="0"/>
              <a:t>ΑΝΑΛΥΣΗ ΘΕΩΡΗΤΙΚΩΝ ΖΗΤΗΜΑΤΩΝ ΓΙΑ ΤΟ ΠΑΙΧΝΙΔΙ</a:t>
            </a:r>
            <a:br>
              <a:rPr lang="el-GR" sz="3200" dirty="0" smtClean="0"/>
            </a:br>
            <a:r>
              <a:rPr lang="el-GR" sz="3200" dirty="0" smtClean="0"/>
              <a:t/>
            </a:r>
            <a:br>
              <a:rPr lang="el-GR" sz="3200" dirty="0" smtClean="0"/>
            </a:br>
            <a:r>
              <a:rPr lang="el-GR" sz="2700" dirty="0"/>
              <a:t>« </a:t>
            </a:r>
            <a:r>
              <a:rPr lang="el-GR" sz="2700" b="1" dirty="0"/>
              <a:t>Οι διαδρομές του παιχνιδιού στο πέρασμα των χρόνων» </a:t>
            </a:r>
            <a:r>
              <a:rPr lang="el-GR" sz="3200" dirty="0" smtClean="0"/>
              <a:t/>
            </a:r>
            <a:br>
              <a:rPr lang="el-GR" sz="3200" dirty="0" smtClean="0"/>
            </a:br>
            <a:r>
              <a:rPr lang="el-GR" sz="3200" dirty="0" smtClean="0"/>
              <a:t/>
            </a:r>
            <a:br>
              <a:rPr lang="el-GR" sz="3200" dirty="0" smtClean="0"/>
            </a:br>
            <a:r>
              <a:rPr lang="el-GR" sz="3200" dirty="0"/>
              <a:t> </a:t>
            </a:r>
            <a:r>
              <a:rPr lang="el-GR" sz="3200" dirty="0" smtClean="0"/>
              <a:t>   </a:t>
            </a:r>
            <a:endParaRPr lang="el-GR" sz="3200" b="1" dirty="0"/>
          </a:p>
        </p:txBody>
      </p:sp>
      <p:sp>
        <p:nvSpPr>
          <p:cNvPr id="3" name="Θέση περιεχομένου 2"/>
          <p:cNvSpPr>
            <a:spLocks noGrp="1"/>
          </p:cNvSpPr>
          <p:nvPr>
            <p:ph idx="1"/>
          </p:nvPr>
        </p:nvSpPr>
        <p:spPr>
          <a:xfrm>
            <a:off x="424786" y="2299064"/>
            <a:ext cx="8596668" cy="4367348"/>
          </a:xfrm>
        </p:spPr>
        <p:txBody>
          <a:bodyPr>
            <a:noAutofit/>
          </a:bodyPr>
          <a:lstStyle/>
          <a:p>
            <a:r>
              <a:rPr lang="el-GR" dirty="0" smtClean="0">
                <a:latin typeface="Arial" panose="020B0604020202020204" pitchFamily="34" charset="0"/>
                <a:cs typeface="Arial" panose="020B0604020202020204" pitchFamily="34" charset="0"/>
              </a:rPr>
              <a:t>Η ύπαρξη παιχνιδιών γίνεται φανερή από τα προϊστορικά χρόνια καθώς έχουν ανακαλυφθεί μεταλλικές και κεραμικές μινιατούρες αλλά και ζωγραφιές με ανθρώπους που παίζουν.</a:t>
            </a:r>
          </a:p>
          <a:p>
            <a:endParaRPr lang="en-AU" dirty="0" smtClean="0">
              <a:latin typeface="Arial" panose="020B0604020202020204" pitchFamily="34" charset="0"/>
              <a:cs typeface="Arial" panose="020B0604020202020204" pitchFamily="34" charset="0"/>
            </a:endParaRPr>
          </a:p>
          <a:p>
            <a:r>
              <a:rPr lang="el-GR" dirty="0" smtClean="0">
                <a:latin typeface="Arial" panose="020B0604020202020204" pitchFamily="34" charset="0"/>
                <a:cs typeface="Arial" panose="020B0604020202020204" pitchFamily="34" charset="0"/>
              </a:rPr>
              <a:t> Στη  Μεσοποταμία και στην Αίγυπτο παρουσιάζεται η δημιουργία πρωτοπόρων επιτραπέζιων παιχνιδιών. Παράλληλα, όμως, στη Μεσοποταμία η εκγύμναση των παιδιών χρησιμοποιήθηκε επίσης ως μέθοδος παιχνιδιού.</a:t>
            </a:r>
          </a:p>
          <a:p>
            <a:endParaRPr lang="el-GR" dirty="0" smtClean="0">
              <a:latin typeface="Arial" panose="020B0604020202020204" pitchFamily="34" charset="0"/>
              <a:cs typeface="Arial" panose="020B0604020202020204" pitchFamily="34" charset="0"/>
            </a:endParaRPr>
          </a:p>
          <a:p>
            <a:r>
              <a:rPr lang="el-GR" dirty="0" smtClean="0">
                <a:latin typeface="Arial" panose="020B0604020202020204" pitchFamily="34" charset="0"/>
                <a:cs typeface="Arial" panose="020B0604020202020204" pitchFamily="34" charset="0"/>
              </a:rPr>
              <a:t> Στην Αμερική είναι ευρέως γνωστή μια δραστηριότητα των ευγενών ονομαζόμενη </a:t>
            </a:r>
            <a:r>
              <a:rPr lang="en-US" dirty="0" err="1" smtClean="0">
                <a:latin typeface="Arial" panose="020B0604020202020204" pitchFamily="34" charset="0"/>
                <a:cs typeface="Arial" panose="020B0604020202020204" pitchFamily="34" charset="0"/>
              </a:rPr>
              <a:t>Patoli</a:t>
            </a:r>
            <a:r>
              <a:rPr lang="en-US" dirty="0" smtClean="0">
                <a:latin typeface="Arial" panose="020B0604020202020204" pitchFamily="34" charset="0"/>
                <a:cs typeface="Arial" panose="020B0604020202020204" pitchFamily="34" charset="0"/>
              </a:rPr>
              <a:t>. </a:t>
            </a:r>
            <a:endParaRPr lang="el-GR" dirty="0" smtClean="0">
              <a:latin typeface="Arial" panose="020B0604020202020204" pitchFamily="34" charset="0"/>
              <a:cs typeface="Arial" panose="020B0604020202020204" pitchFamily="34" charset="0"/>
            </a:endParaRPr>
          </a:p>
          <a:p>
            <a:endParaRPr lang="el-GR" dirty="0" smtClean="0">
              <a:latin typeface="Arial" panose="020B0604020202020204" pitchFamily="34" charset="0"/>
              <a:cs typeface="Arial" panose="020B0604020202020204" pitchFamily="34" charset="0"/>
            </a:endParaRPr>
          </a:p>
          <a:p>
            <a:r>
              <a:rPr lang="el-GR" dirty="0" smtClean="0">
                <a:latin typeface="Arial" panose="020B0604020202020204" pitchFamily="34" charset="0"/>
                <a:cs typeface="Arial" panose="020B0604020202020204" pitchFamily="34" charset="0"/>
              </a:rPr>
              <a:t>Στην Κίνα εμφανίζονται πολεμικές τέχνες, τεχνικές ποδοσφαίρου και το </a:t>
            </a:r>
            <a:r>
              <a:rPr lang="en-US" dirty="0" smtClean="0">
                <a:latin typeface="Arial" panose="020B0604020202020204" pitchFamily="34" charset="0"/>
                <a:cs typeface="Arial" panose="020B0604020202020204" pitchFamily="34" charset="0"/>
              </a:rPr>
              <a:t>Mahjong.</a:t>
            </a:r>
            <a:endParaRPr lang="el-GR" dirty="0" smtClean="0">
              <a:latin typeface="Arial" panose="020B0604020202020204" pitchFamily="34" charset="0"/>
              <a:cs typeface="Arial" panose="020B0604020202020204" pitchFamily="34" charset="0"/>
            </a:endParaRPr>
          </a:p>
          <a:p>
            <a:endParaRPr lang="el-GR" sz="2000" dirty="0" smtClean="0"/>
          </a:p>
        </p:txBody>
      </p:sp>
    </p:spTree>
    <p:extLst>
      <p:ext uri="{BB962C8B-B14F-4D97-AF65-F5344CB8AC3E}">
        <p14:creationId xmlns:p14="http://schemas.microsoft.com/office/powerpoint/2010/main" val="8143211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20000">
              <a:schemeClr val="bg1"/>
            </a:gs>
            <a:gs pos="100000">
              <a:schemeClr val="accent3">
                <a:lumMod val="45000"/>
                <a:lumOff val="55000"/>
              </a:schemeClr>
            </a:gs>
            <a:gs pos="100000">
              <a:schemeClr val="accent3">
                <a:lumMod val="45000"/>
                <a:lumOff val="55000"/>
              </a:schemeClr>
            </a:gs>
            <a:gs pos="100000">
              <a:schemeClr val="accent3">
                <a:lumMod val="30000"/>
                <a:lumOff val="70000"/>
              </a:schemeClr>
            </a:gs>
          </a:gsLst>
          <a:lin ang="2700000" scaled="1"/>
        </a:gradFill>
        <a:effectLst/>
      </p:bgPr>
    </p:bg>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endParaRPr lang="el-GR"/>
          </a:p>
        </p:txBody>
      </p:sp>
      <p:sp>
        <p:nvSpPr>
          <p:cNvPr id="3" name="Θέση περιεχομένου 2"/>
          <p:cNvSpPr>
            <a:spLocks noGrp="1"/>
          </p:cNvSpPr>
          <p:nvPr>
            <p:ph idx="1"/>
          </p:nvPr>
        </p:nvSpPr>
        <p:spPr>
          <a:xfrm>
            <a:off x="0" y="1270000"/>
            <a:ext cx="9152082" cy="4465111"/>
          </a:xfrm>
        </p:spPr>
        <p:txBody>
          <a:bodyPr>
            <a:normAutofit/>
          </a:bodyPr>
          <a:lstStyle/>
          <a:p>
            <a:pPr lvl="0" algn="just">
              <a:buClr>
                <a:srgbClr val="90C226"/>
              </a:buClr>
            </a:pPr>
            <a:r>
              <a:rPr lang="el-GR" sz="2000" dirty="0">
                <a:solidFill>
                  <a:prstClr val="black">
                    <a:lumMod val="75000"/>
                    <a:lumOff val="25000"/>
                  </a:prstClr>
                </a:solidFill>
                <a:latin typeface="Arial" panose="020B0604020202020204" pitchFamily="34" charset="0"/>
                <a:cs typeface="Arial" panose="020B0604020202020204" pitchFamily="34" charset="0"/>
              </a:rPr>
              <a:t>Στην αρχαία Ινδία ασχολούνταν με </a:t>
            </a:r>
            <a:r>
              <a:rPr lang="el-GR" sz="2000" dirty="0" err="1">
                <a:solidFill>
                  <a:prstClr val="black">
                    <a:lumMod val="75000"/>
                    <a:lumOff val="25000"/>
                  </a:prstClr>
                </a:solidFill>
                <a:latin typeface="Arial" panose="020B0604020202020204" pitchFamily="34" charset="0"/>
                <a:cs typeface="Arial" panose="020B0604020202020204" pitchFamily="34" charset="0"/>
              </a:rPr>
              <a:t>ιπποδρομείς</a:t>
            </a:r>
            <a:r>
              <a:rPr lang="el-GR" sz="2000" dirty="0">
                <a:solidFill>
                  <a:prstClr val="black">
                    <a:lumMod val="75000"/>
                    <a:lumOff val="25000"/>
                  </a:prstClr>
                </a:solidFill>
                <a:latin typeface="Arial" panose="020B0604020202020204" pitchFamily="34" charset="0"/>
                <a:cs typeface="Arial" panose="020B0604020202020204" pitchFamily="34" charset="0"/>
              </a:rPr>
              <a:t>, κονταρομαχίες και πάλη, ενώ στην Περσία με πολεμικές τέχνες</a:t>
            </a:r>
            <a:r>
              <a:rPr lang="el-GR" sz="2000" dirty="0" smtClean="0">
                <a:solidFill>
                  <a:prstClr val="black">
                    <a:lumMod val="75000"/>
                    <a:lumOff val="25000"/>
                  </a:prstClr>
                </a:solidFill>
                <a:latin typeface="Arial" panose="020B0604020202020204" pitchFamily="34" charset="0"/>
                <a:cs typeface="Arial" panose="020B0604020202020204" pitchFamily="34" charset="0"/>
              </a:rPr>
              <a:t>.</a:t>
            </a:r>
          </a:p>
          <a:p>
            <a:pPr lvl="0" algn="just">
              <a:buClr>
                <a:srgbClr val="90C226"/>
              </a:buClr>
            </a:pPr>
            <a:endParaRPr lang="el-GR" sz="2000" dirty="0">
              <a:solidFill>
                <a:prstClr val="black">
                  <a:lumMod val="75000"/>
                  <a:lumOff val="25000"/>
                </a:prstClr>
              </a:solidFill>
              <a:latin typeface="Arial" panose="020B0604020202020204" pitchFamily="34" charset="0"/>
              <a:cs typeface="Arial" panose="020B0604020202020204" pitchFamily="34" charset="0"/>
            </a:endParaRPr>
          </a:p>
          <a:p>
            <a:pPr lvl="0" algn="just">
              <a:buClr>
                <a:srgbClr val="90C226"/>
              </a:buClr>
            </a:pPr>
            <a:r>
              <a:rPr lang="el-GR" sz="2000" dirty="0">
                <a:solidFill>
                  <a:prstClr val="black">
                    <a:lumMod val="75000"/>
                    <a:lumOff val="25000"/>
                  </a:prstClr>
                </a:solidFill>
                <a:latin typeface="Arial" panose="020B0604020202020204" pitchFamily="34" charset="0"/>
                <a:cs typeface="Arial" panose="020B0604020202020204" pitchFamily="34" charset="0"/>
              </a:rPr>
              <a:t> Στο </a:t>
            </a:r>
            <a:r>
              <a:rPr lang="el-GR" sz="2000" dirty="0" err="1">
                <a:solidFill>
                  <a:prstClr val="black">
                    <a:lumMod val="75000"/>
                    <a:lumOff val="25000"/>
                  </a:prstClr>
                </a:solidFill>
                <a:latin typeface="Arial" panose="020B0604020202020204" pitchFamily="34" charset="0"/>
                <a:cs typeface="Arial" panose="020B0604020202020204" pitchFamily="34" charset="0"/>
              </a:rPr>
              <a:t>βυζάντιο</a:t>
            </a:r>
            <a:r>
              <a:rPr lang="el-GR" sz="2000" dirty="0">
                <a:solidFill>
                  <a:prstClr val="black">
                    <a:lumMod val="75000"/>
                    <a:lumOff val="25000"/>
                  </a:prstClr>
                </a:solidFill>
                <a:latin typeface="Arial" panose="020B0604020202020204" pitchFamily="34" charset="0"/>
                <a:cs typeface="Arial" panose="020B0604020202020204" pitchFamily="34" charset="0"/>
              </a:rPr>
              <a:t> διακρίνονται σχολεία με ηθικοθρησκευτική τοποθέτηση, παιχνίδια που παίζονταν μόνο στις διακοπές και σε εξωτερικούς χώρους. Αργότερα, το παιχνίδι έγινε η ευρεία απασχόληση των παιδιών</a:t>
            </a:r>
            <a:r>
              <a:rPr lang="el-GR" sz="2000" dirty="0" smtClean="0">
                <a:solidFill>
                  <a:prstClr val="black">
                    <a:lumMod val="75000"/>
                    <a:lumOff val="25000"/>
                  </a:prstClr>
                </a:solidFill>
                <a:latin typeface="Arial" panose="020B0604020202020204" pitchFamily="34" charset="0"/>
                <a:cs typeface="Arial" panose="020B0604020202020204" pitchFamily="34" charset="0"/>
              </a:rPr>
              <a:t>.</a:t>
            </a:r>
          </a:p>
          <a:p>
            <a:pPr lvl="0" algn="just">
              <a:buClr>
                <a:srgbClr val="90C226"/>
              </a:buClr>
            </a:pPr>
            <a:endParaRPr lang="el-GR" sz="2000" dirty="0">
              <a:solidFill>
                <a:prstClr val="black">
                  <a:lumMod val="75000"/>
                  <a:lumOff val="25000"/>
                </a:prstClr>
              </a:solidFill>
              <a:latin typeface="Arial" panose="020B0604020202020204" pitchFamily="34" charset="0"/>
              <a:cs typeface="Arial" panose="020B0604020202020204" pitchFamily="34" charset="0"/>
            </a:endParaRPr>
          </a:p>
          <a:p>
            <a:pPr lvl="0" algn="just">
              <a:buClr>
                <a:srgbClr val="90C226"/>
              </a:buClr>
            </a:pPr>
            <a:r>
              <a:rPr lang="el-GR" sz="2000" dirty="0">
                <a:solidFill>
                  <a:prstClr val="black">
                    <a:lumMod val="75000"/>
                    <a:lumOff val="25000"/>
                  </a:prstClr>
                </a:solidFill>
                <a:latin typeface="Arial" panose="020B0604020202020204" pitchFamily="34" charset="0"/>
                <a:cs typeface="Arial" panose="020B0604020202020204" pitchFamily="34" charset="0"/>
              </a:rPr>
              <a:t>Στην αρχαία Ελλάδα το παιχνίδι πρωτοεμφανίζεται στην Οδύσσεια άμεσα συνδεδεμένο με την παιδική ηλικία</a:t>
            </a:r>
            <a:r>
              <a:rPr lang="el-GR" sz="2000" dirty="0" smtClean="0">
                <a:solidFill>
                  <a:prstClr val="black">
                    <a:lumMod val="75000"/>
                    <a:lumOff val="25000"/>
                  </a:prstClr>
                </a:solidFill>
                <a:latin typeface="Arial" panose="020B0604020202020204" pitchFamily="34" charset="0"/>
                <a:cs typeface="Arial" panose="020B0604020202020204" pitchFamily="34" charset="0"/>
              </a:rPr>
              <a:t>.</a:t>
            </a:r>
          </a:p>
          <a:p>
            <a:pPr lvl="0" algn="just">
              <a:buClr>
                <a:srgbClr val="90C226"/>
              </a:buClr>
            </a:pPr>
            <a:endParaRPr lang="el-GR" sz="2000" dirty="0">
              <a:solidFill>
                <a:prstClr val="black">
                  <a:lumMod val="75000"/>
                  <a:lumOff val="25000"/>
                </a:prstClr>
              </a:solidFill>
              <a:latin typeface="Arial" panose="020B0604020202020204" pitchFamily="34" charset="0"/>
              <a:cs typeface="Arial" panose="020B0604020202020204" pitchFamily="34" charset="0"/>
            </a:endParaRPr>
          </a:p>
          <a:p>
            <a:pPr lvl="0" algn="just">
              <a:buClr>
                <a:srgbClr val="90C226"/>
              </a:buClr>
            </a:pPr>
            <a:r>
              <a:rPr lang="el-GR" sz="2000" dirty="0">
                <a:solidFill>
                  <a:prstClr val="black">
                    <a:lumMod val="75000"/>
                    <a:lumOff val="25000"/>
                  </a:prstClr>
                </a:solidFill>
                <a:latin typeface="Arial" panose="020B0604020202020204" pitchFamily="34" charset="0"/>
                <a:cs typeface="Arial" panose="020B0604020202020204" pitchFamily="34" charset="0"/>
              </a:rPr>
              <a:t> Στην αρχαία Σπάρτη στόχευαν στο ομαδικό πνεύμα και την άμιλλα</a:t>
            </a:r>
            <a:r>
              <a:rPr lang="el-GR" sz="2000" dirty="0">
                <a:solidFill>
                  <a:prstClr val="black">
                    <a:lumMod val="75000"/>
                    <a:lumOff val="25000"/>
                  </a:prstClr>
                </a:solidFill>
              </a:rPr>
              <a:t>.</a:t>
            </a:r>
            <a:endParaRPr lang="el-GR" sz="2000" dirty="0"/>
          </a:p>
        </p:txBody>
      </p:sp>
    </p:spTree>
    <p:extLst>
      <p:ext uri="{BB962C8B-B14F-4D97-AF65-F5344CB8AC3E}">
        <p14:creationId xmlns:p14="http://schemas.microsoft.com/office/powerpoint/2010/main" val="348303198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19000">
              <a:schemeClr val="bg1"/>
            </a:gs>
            <a:gs pos="100000">
              <a:schemeClr val="accent3">
                <a:lumMod val="45000"/>
                <a:lumOff val="55000"/>
              </a:schemeClr>
            </a:gs>
          </a:gsLst>
          <a:lin ang="2700000" scaled="1"/>
        </a:gradFill>
        <a:effectLst/>
      </p:bgPr>
    </p:bg>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endParaRPr lang="el-GR" dirty="0"/>
          </a:p>
        </p:txBody>
      </p:sp>
      <p:sp>
        <p:nvSpPr>
          <p:cNvPr id="3" name="Θέση περιεχομένου 2"/>
          <p:cNvSpPr>
            <a:spLocks noGrp="1"/>
          </p:cNvSpPr>
          <p:nvPr>
            <p:ph idx="1"/>
          </p:nvPr>
        </p:nvSpPr>
        <p:spPr>
          <a:xfrm>
            <a:off x="0" y="1759131"/>
            <a:ext cx="9274002" cy="4282231"/>
          </a:xfrm>
        </p:spPr>
        <p:txBody>
          <a:bodyPr>
            <a:noAutofit/>
          </a:bodyPr>
          <a:lstStyle/>
          <a:p>
            <a:pPr lvl="0">
              <a:buClr>
                <a:srgbClr val="90C226"/>
              </a:buClr>
            </a:pPr>
            <a:r>
              <a:rPr lang="el-GR" sz="1600" dirty="0">
                <a:solidFill>
                  <a:prstClr val="black">
                    <a:lumMod val="75000"/>
                    <a:lumOff val="25000"/>
                  </a:prstClr>
                </a:solidFill>
                <a:latin typeface="Arial" panose="020B0604020202020204" pitchFamily="34" charset="0"/>
                <a:cs typeface="Arial" panose="020B0604020202020204" pitchFamily="34" charset="0"/>
              </a:rPr>
              <a:t> </a:t>
            </a:r>
            <a:r>
              <a:rPr lang="el-GR" sz="2000" dirty="0">
                <a:solidFill>
                  <a:prstClr val="black">
                    <a:lumMod val="75000"/>
                    <a:lumOff val="25000"/>
                  </a:prstClr>
                </a:solidFill>
                <a:latin typeface="Arial" panose="020B0604020202020204" pitchFamily="34" charset="0"/>
                <a:cs typeface="Arial" panose="020B0604020202020204" pitchFamily="34" charset="0"/>
              </a:rPr>
              <a:t>Κατά την Ολυμπιακή περίοδο στην Αθήνα τα παιχνίδια αναπτύχθηκαν και απέκτησαν </a:t>
            </a:r>
            <a:r>
              <a:rPr lang="el-GR" sz="2000" dirty="0" err="1">
                <a:solidFill>
                  <a:prstClr val="black">
                    <a:lumMod val="75000"/>
                    <a:lumOff val="25000"/>
                  </a:prstClr>
                </a:solidFill>
                <a:latin typeface="Arial" panose="020B0604020202020204" pitchFamily="34" charset="0"/>
                <a:cs typeface="Arial" panose="020B0604020202020204" pitchFamily="34" charset="0"/>
              </a:rPr>
              <a:t>δημιουργηκότητα</a:t>
            </a:r>
            <a:r>
              <a:rPr lang="el-GR" sz="2000" dirty="0">
                <a:solidFill>
                  <a:prstClr val="black">
                    <a:lumMod val="75000"/>
                    <a:lumOff val="25000"/>
                  </a:prstClr>
                </a:solidFill>
                <a:latin typeface="Arial" panose="020B0604020202020204" pitchFamily="34" charset="0"/>
                <a:cs typeface="Arial" panose="020B0604020202020204" pitchFamily="34" charset="0"/>
              </a:rPr>
              <a:t>, ενώ παράλληλα, το παιδί ξεκουράζεται μετά από το </a:t>
            </a:r>
            <a:r>
              <a:rPr lang="el-GR" sz="2000" dirty="0" err="1">
                <a:solidFill>
                  <a:prstClr val="black">
                    <a:lumMod val="75000"/>
                    <a:lumOff val="25000"/>
                  </a:prstClr>
                </a:solidFill>
                <a:latin typeface="Arial" panose="020B0604020202020204" pitchFamily="34" charset="0"/>
                <a:cs typeface="Arial" panose="020B0604020202020204" pitchFamily="34" charset="0"/>
              </a:rPr>
              <a:t>παιχνιδι</a:t>
            </a:r>
            <a:r>
              <a:rPr lang="el-GR" sz="2000" dirty="0">
                <a:solidFill>
                  <a:prstClr val="black">
                    <a:lumMod val="75000"/>
                    <a:lumOff val="25000"/>
                  </a:prstClr>
                </a:solidFill>
                <a:latin typeface="Arial" panose="020B0604020202020204" pitchFamily="34" charset="0"/>
                <a:cs typeface="Arial" panose="020B0604020202020204" pitchFamily="34" charset="0"/>
              </a:rPr>
              <a:t> και αντιμετωπίζει τις ανάγκες της ζωής</a:t>
            </a:r>
            <a:r>
              <a:rPr lang="el-GR" sz="2000" dirty="0" smtClean="0">
                <a:solidFill>
                  <a:prstClr val="black">
                    <a:lumMod val="75000"/>
                    <a:lumOff val="25000"/>
                  </a:prstClr>
                </a:solidFill>
                <a:latin typeface="Arial" panose="020B0604020202020204" pitchFamily="34" charset="0"/>
                <a:cs typeface="Arial" panose="020B0604020202020204" pitchFamily="34" charset="0"/>
              </a:rPr>
              <a:t>.</a:t>
            </a:r>
          </a:p>
          <a:p>
            <a:pPr lvl="0">
              <a:buClr>
                <a:srgbClr val="90C226"/>
              </a:buClr>
            </a:pPr>
            <a:endParaRPr lang="el-GR" sz="2000" dirty="0">
              <a:solidFill>
                <a:prstClr val="black">
                  <a:lumMod val="75000"/>
                  <a:lumOff val="25000"/>
                </a:prstClr>
              </a:solidFill>
              <a:latin typeface="Arial" panose="020B0604020202020204" pitchFamily="34" charset="0"/>
              <a:cs typeface="Arial" panose="020B0604020202020204" pitchFamily="34" charset="0"/>
            </a:endParaRPr>
          </a:p>
          <a:p>
            <a:pPr lvl="0">
              <a:buClr>
                <a:srgbClr val="90C226"/>
              </a:buClr>
            </a:pPr>
            <a:r>
              <a:rPr lang="el-GR" sz="2000" dirty="0">
                <a:solidFill>
                  <a:prstClr val="black">
                    <a:lumMod val="75000"/>
                    <a:lumOff val="25000"/>
                  </a:prstClr>
                </a:solidFill>
                <a:latin typeface="Arial" panose="020B0604020202020204" pitchFamily="34" charset="0"/>
                <a:cs typeface="Arial" panose="020B0604020202020204" pitchFamily="34" charset="0"/>
              </a:rPr>
              <a:t> Κατά τη </a:t>
            </a:r>
            <a:r>
              <a:rPr lang="el-GR" sz="2000" dirty="0" err="1">
                <a:solidFill>
                  <a:prstClr val="black">
                    <a:lumMod val="75000"/>
                    <a:lumOff val="25000"/>
                  </a:prstClr>
                </a:solidFill>
                <a:latin typeface="Arial" panose="020B0604020202020204" pitchFamily="34" charset="0"/>
                <a:cs typeface="Arial" panose="020B0604020202020204" pitchFamily="34" charset="0"/>
              </a:rPr>
              <a:t>Ρωμαική</a:t>
            </a:r>
            <a:r>
              <a:rPr lang="el-GR" sz="2000" dirty="0">
                <a:solidFill>
                  <a:prstClr val="black">
                    <a:lumMod val="75000"/>
                    <a:lumOff val="25000"/>
                  </a:prstClr>
                </a:solidFill>
                <a:latin typeface="Arial" panose="020B0604020202020204" pitchFamily="34" charset="0"/>
                <a:cs typeface="Arial" panose="020B0604020202020204" pitchFamily="34" charset="0"/>
              </a:rPr>
              <a:t> Αυτοκρατορία τα παιχνίδια σχετίζονταν με τη φυσική ανάπτυξη</a:t>
            </a:r>
            <a:r>
              <a:rPr lang="el-GR" sz="2000" dirty="0" smtClean="0">
                <a:solidFill>
                  <a:prstClr val="black">
                    <a:lumMod val="75000"/>
                    <a:lumOff val="25000"/>
                  </a:prstClr>
                </a:solidFill>
                <a:latin typeface="Arial" panose="020B0604020202020204" pitchFamily="34" charset="0"/>
                <a:cs typeface="Arial" panose="020B0604020202020204" pitchFamily="34" charset="0"/>
              </a:rPr>
              <a:t>.</a:t>
            </a:r>
          </a:p>
          <a:p>
            <a:pPr lvl="0">
              <a:buClr>
                <a:srgbClr val="90C226"/>
              </a:buClr>
            </a:pPr>
            <a:endParaRPr lang="el-GR" sz="2000" dirty="0">
              <a:solidFill>
                <a:prstClr val="black">
                  <a:lumMod val="75000"/>
                  <a:lumOff val="25000"/>
                </a:prstClr>
              </a:solidFill>
              <a:latin typeface="Arial" panose="020B0604020202020204" pitchFamily="34" charset="0"/>
              <a:cs typeface="Arial" panose="020B0604020202020204" pitchFamily="34" charset="0"/>
            </a:endParaRPr>
          </a:p>
          <a:p>
            <a:pPr lvl="0">
              <a:buClr>
                <a:srgbClr val="90C226"/>
              </a:buClr>
            </a:pPr>
            <a:r>
              <a:rPr lang="el-GR" sz="2000" dirty="0">
                <a:solidFill>
                  <a:prstClr val="black">
                    <a:lumMod val="75000"/>
                    <a:lumOff val="25000"/>
                  </a:prstClr>
                </a:solidFill>
                <a:latin typeface="Arial" panose="020B0604020202020204" pitchFamily="34" charset="0"/>
                <a:cs typeface="Arial" panose="020B0604020202020204" pitchFamily="34" charset="0"/>
              </a:rPr>
              <a:t>Στον </a:t>
            </a:r>
            <a:r>
              <a:rPr lang="el-GR" sz="2000" dirty="0" err="1">
                <a:solidFill>
                  <a:prstClr val="black">
                    <a:lumMod val="75000"/>
                    <a:lumOff val="25000"/>
                  </a:prstClr>
                </a:solidFill>
                <a:latin typeface="Arial" panose="020B0604020202020204" pitchFamily="34" charset="0"/>
                <a:cs typeface="Arial" panose="020B0604020202020204" pitchFamily="34" charset="0"/>
              </a:rPr>
              <a:t>Μεσσαίωνα</a:t>
            </a:r>
            <a:r>
              <a:rPr lang="el-GR" sz="2000" dirty="0">
                <a:solidFill>
                  <a:prstClr val="black">
                    <a:lumMod val="75000"/>
                    <a:lumOff val="25000"/>
                  </a:prstClr>
                </a:solidFill>
                <a:latin typeface="Arial" panose="020B0604020202020204" pitchFamily="34" charset="0"/>
                <a:cs typeface="Arial" panose="020B0604020202020204" pitchFamily="34" charset="0"/>
              </a:rPr>
              <a:t> θεωρούνταν ταμπού και επικίνδυνα και χρησιμοποιούνταν για την προετοιμασία της μελλοντικής ζωής. Αντίθετα, στην Αναγέννηση υποστηρίχθηκε η αξία του παιχνιδιού</a:t>
            </a:r>
            <a:r>
              <a:rPr lang="el-GR" sz="1600" dirty="0" smtClean="0">
                <a:solidFill>
                  <a:prstClr val="black">
                    <a:lumMod val="75000"/>
                    <a:lumOff val="25000"/>
                  </a:prstClr>
                </a:solidFill>
                <a:latin typeface="Arial" panose="020B0604020202020204" pitchFamily="34" charset="0"/>
                <a:cs typeface="Arial" panose="020B0604020202020204" pitchFamily="34" charset="0"/>
              </a:rPr>
              <a:t>.</a:t>
            </a:r>
            <a:endParaRPr lang="el-GR" sz="1600" dirty="0">
              <a:solidFill>
                <a:prstClr val="black">
                  <a:lumMod val="75000"/>
                  <a:lumOff val="25000"/>
                </a:prstClr>
              </a:solidFill>
              <a:latin typeface="Arial" panose="020B0604020202020204" pitchFamily="34" charset="0"/>
              <a:cs typeface="Arial" panose="020B0604020202020204" pitchFamily="34" charset="0"/>
            </a:endParaRPr>
          </a:p>
          <a:p>
            <a:pPr lvl="0">
              <a:buClr>
                <a:srgbClr val="90C226"/>
              </a:buClr>
            </a:pPr>
            <a:endParaRPr lang="el-GR"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2378928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18000">
              <a:schemeClr val="bg1"/>
            </a:gs>
            <a:gs pos="100000">
              <a:schemeClr val="accent3">
                <a:lumMod val="45000"/>
                <a:lumOff val="55000"/>
              </a:schemeClr>
            </a:gs>
            <a:gs pos="100000">
              <a:schemeClr val="accent3">
                <a:lumMod val="45000"/>
                <a:lumOff val="55000"/>
              </a:schemeClr>
            </a:gs>
            <a:gs pos="100000">
              <a:schemeClr val="accent3">
                <a:lumMod val="30000"/>
                <a:lumOff val="70000"/>
              </a:schemeClr>
            </a:gs>
          </a:gsLst>
          <a:lin ang="2700000" scaled="1"/>
        </a:gradFill>
        <a:effectLst/>
      </p:bgPr>
    </p:bg>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endParaRPr lang="el-GR"/>
          </a:p>
        </p:txBody>
      </p:sp>
      <p:sp>
        <p:nvSpPr>
          <p:cNvPr id="3" name="Θέση περιεχομένου 2"/>
          <p:cNvSpPr>
            <a:spLocks noGrp="1"/>
          </p:cNvSpPr>
          <p:nvPr>
            <p:ph idx="1"/>
          </p:nvPr>
        </p:nvSpPr>
        <p:spPr>
          <a:xfrm>
            <a:off x="0" y="1733007"/>
            <a:ext cx="9274002" cy="4308356"/>
          </a:xfrm>
        </p:spPr>
        <p:txBody>
          <a:bodyPr/>
          <a:lstStyle/>
          <a:p>
            <a:pPr lvl="0">
              <a:buClr>
                <a:srgbClr val="90C226"/>
              </a:buClr>
            </a:pPr>
            <a:r>
              <a:rPr lang="el-GR" sz="2000" dirty="0">
                <a:solidFill>
                  <a:prstClr val="black">
                    <a:lumMod val="75000"/>
                    <a:lumOff val="25000"/>
                  </a:prstClr>
                </a:solidFill>
                <a:latin typeface="Arial" panose="020B0604020202020204" pitchFamily="34" charset="0"/>
                <a:cs typeface="Arial" panose="020B0604020202020204" pitchFamily="34" charset="0"/>
              </a:rPr>
              <a:t>Στην Οθωμανική Αυτοκρατορία στόχευαν στην καλλιέργεια της σκοπευτικής ικανότητας, της δύναμης και της αντοχής. Μετά την επανάσταση το παιχνίδι δεν είχε θέση αλλά τα παιδιά ασχολούνταν με παιχνίδια εμπνευσμένα από άθλους ηρώων της εποχής. Στη συνέχεια τροποποιήθηκαν και χρησιμοποιήθηκαν στην εκπαίδευση. </a:t>
            </a:r>
            <a:endParaRPr lang="el-GR" sz="2000" dirty="0" smtClean="0">
              <a:solidFill>
                <a:prstClr val="black">
                  <a:lumMod val="75000"/>
                  <a:lumOff val="25000"/>
                </a:prstClr>
              </a:solidFill>
              <a:latin typeface="Arial" panose="020B0604020202020204" pitchFamily="34" charset="0"/>
              <a:cs typeface="Arial" panose="020B0604020202020204" pitchFamily="34" charset="0"/>
            </a:endParaRPr>
          </a:p>
          <a:p>
            <a:pPr lvl="0">
              <a:buClr>
                <a:srgbClr val="90C226"/>
              </a:buClr>
            </a:pPr>
            <a:endParaRPr lang="el-GR" sz="2000" dirty="0">
              <a:solidFill>
                <a:prstClr val="black">
                  <a:lumMod val="75000"/>
                  <a:lumOff val="25000"/>
                </a:prstClr>
              </a:solidFill>
              <a:latin typeface="Arial" panose="020B0604020202020204" pitchFamily="34" charset="0"/>
              <a:cs typeface="Arial" panose="020B0604020202020204" pitchFamily="34" charset="0"/>
            </a:endParaRPr>
          </a:p>
          <a:p>
            <a:pPr lvl="0">
              <a:buClr>
                <a:srgbClr val="90C226"/>
              </a:buClr>
            </a:pPr>
            <a:endParaRPr lang="el-GR" sz="2000" dirty="0">
              <a:solidFill>
                <a:prstClr val="black">
                  <a:lumMod val="75000"/>
                  <a:lumOff val="25000"/>
                </a:prstClr>
              </a:solidFill>
              <a:latin typeface="Arial" panose="020B0604020202020204" pitchFamily="34" charset="0"/>
              <a:cs typeface="Arial" panose="020B0604020202020204" pitchFamily="34" charset="0"/>
            </a:endParaRPr>
          </a:p>
          <a:p>
            <a:pPr lvl="0">
              <a:buClr>
                <a:srgbClr val="90C226"/>
              </a:buClr>
            </a:pPr>
            <a:r>
              <a:rPr lang="el-GR" sz="2000" dirty="0">
                <a:solidFill>
                  <a:prstClr val="black">
                    <a:lumMod val="75000"/>
                    <a:lumOff val="25000"/>
                  </a:prstClr>
                </a:solidFill>
                <a:latin typeface="Arial" panose="020B0604020202020204" pitchFamily="34" charset="0"/>
                <a:cs typeface="Arial" panose="020B0604020202020204" pitchFamily="34" charset="0"/>
              </a:rPr>
              <a:t>Τελικά, στις μέρες, το παραδοσιακό παιχνίδι υποχωρεί και τα παιχνίδια της υπαίθρου αντικαθίσταται από επιτραπέζια. Ο χρόνος για παιχνίδι έχει μειωθεί λόγω </a:t>
            </a:r>
            <a:r>
              <a:rPr lang="el-GR" sz="2000" dirty="0" err="1">
                <a:solidFill>
                  <a:prstClr val="black">
                    <a:lumMod val="75000"/>
                    <a:lumOff val="25000"/>
                  </a:prstClr>
                </a:solidFill>
                <a:latin typeface="Arial" panose="020B0604020202020204" pitchFamily="34" charset="0"/>
                <a:cs typeface="Arial" panose="020B0604020202020204" pitchFamily="34" charset="0"/>
              </a:rPr>
              <a:t>υποχρεωσεων</a:t>
            </a:r>
            <a:r>
              <a:rPr lang="el-GR" sz="2000" dirty="0">
                <a:solidFill>
                  <a:prstClr val="black">
                    <a:lumMod val="75000"/>
                    <a:lumOff val="25000"/>
                  </a:prstClr>
                </a:solidFill>
                <a:latin typeface="Arial" panose="020B0604020202020204" pitchFamily="34" charset="0"/>
                <a:cs typeface="Arial" panose="020B0604020202020204" pitchFamily="34" charset="0"/>
              </a:rPr>
              <a:t> </a:t>
            </a:r>
            <a:r>
              <a:rPr lang="el-GR" sz="2000" dirty="0" err="1">
                <a:solidFill>
                  <a:prstClr val="black">
                    <a:lumMod val="75000"/>
                    <a:lumOff val="25000"/>
                  </a:prstClr>
                </a:solidFill>
                <a:latin typeface="Arial" panose="020B0604020202020204" pitchFamily="34" charset="0"/>
                <a:cs typeface="Arial" panose="020B0604020202020204" pitchFamily="34" charset="0"/>
              </a:rPr>
              <a:t>ενώ,παράλληλα</a:t>
            </a:r>
            <a:r>
              <a:rPr lang="el-GR" sz="2000" dirty="0">
                <a:solidFill>
                  <a:prstClr val="black">
                    <a:lumMod val="75000"/>
                    <a:lumOff val="25000"/>
                  </a:prstClr>
                </a:solidFill>
                <a:latin typeface="Arial" panose="020B0604020202020204" pitchFamily="34" charset="0"/>
                <a:cs typeface="Arial" panose="020B0604020202020204" pitchFamily="34" charset="0"/>
              </a:rPr>
              <a:t>, πολλά παιδιά μένουν σε </a:t>
            </a:r>
            <a:r>
              <a:rPr lang="el-GR" sz="2000" dirty="0" err="1">
                <a:solidFill>
                  <a:prstClr val="black">
                    <a:lumMod val="75000"/>
                    <a:lumOff val="25000"/>
                  </a:prstClr>
                </a:solidFill>
                <a:latin typeface="Arial" panose="020B0604020202020204" pitchFamily="34" charset="0"/>
                <a:cs typeface="Arial" panose="020B0604020202020204" pitchFamily="34" charset="0"/>
              </a:rPr>
              <a:t>διαμμερίσματα</a:t>
            </a:r>
            <a:r>
              <a:rPr lang="el-GR" sz="2000" dirty="0">
                <a:solidFill>
                  <a:prstClr val="black">
                    <a:lumMod val="75000"/>
                    <a:lumOff val="25000"/>
                  </a:prstClr>
                </a:solidFill>
                <a:latin typeface="Arial" panose="020B0604020202020204" pitchFamily="34" charset="0"/>
                <a:cs typeface="Arial" panose="020B0604020202020204" pitchFamily="34" charset="0"/>
              </a:rPr>
              <a:t>, κάνοντας </a:t>
            </a:r>
            <a:r>
              <a:rPr lang="el-GR" sz="2000" dirty="0" err="1">
                <a:solidFill>
                  <a:prstClr val="black">
                    <a:lumMod val="75000"/>
                    <a:lumOff val="25000"/>
                  </a:prstClr>
                </a:solidFill>
                <a:latin typeface="Arial" panose="020B0604020202020204" pitchFamily="34" charset="0"/>
                <a:cs typeface="Arial" panose="020B0604020202020204" pitchFamily="34" charset="0"/>
              </a:rPr>
              <a:t>ανέπαρκη</a:t>
            </a:r>
            <a:r>
              <a:rPr lang="el-GR" sz="2000" dirty="0">
                <a:solidFill>
                  <a:prstClr val="black">
                    <a:lumMod val="75000"/>
                    <a:lumOff val="25000"/>
                  </a:prstClr>
                </a:solidFill>
                <a:latin typeface="Arial" panose="020B0604020202020204" pitchFamily="34" charset="0"/>
                <a:cs typeface="Arial" panose="020B0604020202020204" pitchFamily="34" charset="0"/>
              </a:rPr>
              <a:t> τον χώρο για παιχνίδι.</a:t>
            </a:r>
          </a:p>
          <a:p>
            <a:endParaRPr lang="el-GR" dirty="0"/>
          </a:p>
        </p:txBody>
      </p:sp>
    </p:spTree>
    <p:extLst>
      <p:ext uri="{BB962C8B-B14F-4D97-AF65-F5344CB8AC3E}">
        <p14:creationId xmlns:p14="http://schemas.microsoft.com/office/powerpoint/2010/main" val="311781057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8000">
              <a:schemeClr val="bg1"/>
            </a:gs>
            <a:gs pos="100000">
              <a:schemeClr val="accent3">
                <a:lumMod val="45000"/>
                <a:lumOff val="55000"/>
              </a:schemeClr>
            </a:gs>
            <a:gs pos="100000">
              <a:schemeClr val="accent3">
                <a:lumMod val="45000"/>
                <a:lumOff val="55000"/>
              </a:schemeClr>
            </a:gs>
            <a:gs pos="71000">
              <a:schemeClr val="accent3">
                <a:lumMod val="30000"/>
                <a:lumOff val="70000"/>
              </a:schemeClr>
            </a:gs>
          </a:gsLst>
          <a:lin ang="2700000" scaled="1"/>
        </a:gradFill>
        <a:effectLst/>
      </p:bgPr>
    </p:bg>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endParaRPr lang="el-GR" dirty="0"/>
          </a:p>
        </p:txBody>
      </p:sp>
      <p:sp>
        <p:nvSpPr>
          <p:cNvPr id="3" name="Θέση περιεχομένου 2"/>
          <p:cNvSpPr>
            <a:spLocks noGrp="1"/>
          </p:cNvSpPr>
          <p:nvPr>
            <p:ph idx="1"/>
          </p:nvPr>
        </p:nvSpPr>
        <p:spPr>
          <a:xfrm>
            <a:off x="426721" y="1245326"/>
            <a:ext cx="8847282" cy="4796037"/>
          </a:xfrm>
        </p:spPr>
        <p:txBody>
          <a:bodyPr>
            <a:normAutofit lnSpcReduction="10000"/>
          </a:bodyPr>
          <a:lstStyle/>
          <a:p>
            <a:pPr marL="0" lvl="0" indent="0">
              <a:buClr>
                <a:srgbClr val="90C226"/>
              </a:buClr>
              <a:buNone/>
            </a:pPr>
            <a:r>
              <a:rPr lang="el-GR" dirty="0">
                <a:solidFill>
                  <a:prstClr val="black">
                    <a:lumMod val="75000"/>
                    <a:lumOff val="25000"/>
                  </a:prstClr>
                </a:solidFill>
                <a:latin typeface="Arial" panose="020B0604020202020204" pitchFamily="34" charset="0"/>
                <a:cs typeface="Arial" panose="020B0604020202020204" pitchFamily="34" charset="0"/>
              </a:rPr>
              <a:t>Τα γεγονότα που προηγήθηκαν αποτέλεσαν κομβικό σημείο για τη δημιουργία </a:t>
            </a:r>
            <a:r>
              <a:rPr lang="el-GR" b="1" dirty="0">
                <a:solidFill>
                  <a:prstClr val="black">
                    <a:lumMod val="75000"/>
                    <a:lumOff val="25000"/>
                  </a:prstClr>
                </a:solidFill>
                <a:latin typeface="Arial" panose="020B0604020202020204" pitchFamily="34" charset="0"/>
                <a:cs typeface="Arial" panose="020B0604020202020204" pitchFamily="34" charset="0"/>
              </a:rPr>
              <a:t>τριών φάσεων</a:t>
            </a:r>
            <a:r>
              <a:rPr lang="el-GR" dirty="0" smtClean="0">
                <a:solidFill>
                  <a:prstClr val="black">
                    <a:lumMod val="75000"/>
                    <a:lumOff val="25000"/>
                  </a:prstClr>
                </a:solidFill>
                <a:latin typeface="Arial" panose="020B0604020202020204" pitchFamily="34" charset="0"/>
                <a:cs typeface="Arial" panose="020B0604020202020204" pitchFamily="34" charset="0"/>
              </a:rPr>
              <a:t>.</a:t>
            </a:r>
          </a:p>
          <a:p>
            <a:pPr marL="0" lvl="0" indent="0">
              <a:buClr>
                <a:srgbClr val="90C226"/>
              </a:buClr>
              <a:buNone/>
            </a:pPr>
            <a:endParaRPr lang="el-GR" dirty="0">
              <a:solidFill>
                <a:prstClr val="black">
                  <a:lumMod val="75000"/>
                  <a:lumOff val="25000"/>
                </a:prstClr>
              </a:solidFill>
              <a:latin typeface="Arial" panose="020B0604020202020204" pitchFamily="34" charset="0"/>
              <a:cs typeface="Arial" panose="020B0604020202020204" pitchFamily="34" charset="0"/>
            </a:endParaRPr>
          </a:p>
          <a:p>
            <a:pPr lvl="0">
              <a:buClr>
                <a:srgbClr val="90C226"/>
              </a:buClr>
            </a:pPr>
            <a:r>
              <a:rPr lang="el-GR" u="sng" dirty="0">
                <a:solidFill>
                  <a:prstClr val="black">
                    <a:lumMod val="75000"/>
                    <a:lumOff val="25000"/>
                  </a:prstClr>
                </a:solidFill>
                <a:latin typeface="Arial" panose="020B0604020202020204" pitchFamily="34" charset="0"/>
                <a:cs typeface="Arial" panose="020B0604020202020204" pitchFamily="34" charset="0"/>
              </a:rPr>
              <a:t>Πρώτη φάση</a:t>
            </a:r>
            <a:r>
              <a:rPr lang="el-GR" dirty="0">
                <a:solidFill>
                  <a:prstClr val="black">
                    <a:lumMod val="75000"/>
                    <a:lumOff val="25000"/>
                  </a:prstClr>
                </a:solidFill>
                <a:latin typeface="Arial" panose="020B0604020202020204" pitchFamily="34" charset="0"/>
                <a:cs typeface="Arial" panose="020B0604020202020204" pitchFamily="34" charset="0"/>
              </a:rPr>
              <a:t>: Κατά την περίοδο αυτή το παιχνίδι διαχωρίζεται από την εκπαίδευση, ενώ το παιδί δεν έχει ανεπτυγμένη κριτική σκέψη. Έτσι, το παιχνίδι λειτουργεί ως το χρονικό πλαίσιο για απόκτηση </a:t>
            </a:r>
            <a:r>
              <a:rPr lang="el-GR" dirty="0" smtClean="0">
                <a:solidFill>
                  <a:prstClr val="black">
                    <a:lumMod val="75000"/>
                    <a:lumOff val="25000"/>
                  </a:prstClr>
                </a:solidFill>
                <a:latin typeface="Arial" panose="020B0604020202020204" pitchFamily="34" charset="0"/>
                <a:cs typeface="Arial" panose="020B0604020202020204" pitchFamily="34" charset="0"/>
              </a:rPr>
              <a:t>δυνάμεων. </a:t>
            </a:r>
          </a:p>
          <a:p>
            <a:pPr lvl="0">
              <a:buClr>
                <a:srgbClr val="90C226"/>
              </a:buClr>
            </a:pPr>
            <a:endParaRPr lang="el-GR" dirty="0">
              <a:solidFill>
                <a:prstClr val="black">
                  <a:lumMod val="75000"/>
                  <a:lumOff val="25000"/>
                </a:prstClr>
              </a:solidFill>
              <a:latin typeface="Arial" panose="020B0604020202020204" pitchFamily="34" charset="0"/>
              <a:cs typeface="Arial" panose="020B0604020202020204" pitchFamily="34" charset="0"/>
            </a:endParaRPr>
          </a:p>
          <a:p>
            <a:pPr lvl="0">
              <a:buClr>
                <a:srgbClr val="90C226"/>
              </a:buClr>
            </a:pPr>
            <a:r>
              <a:rPr lang="el-GR" u="sng" dirty="0">
                <a:solidFill>
                  <a:prstClr val="black">
                    <a:lumMod val="75000"/>
                    <a:lumOff val="25000"/>
                  </a:prstClr>
                </a:solidFill>
                <a:latin typeface="Arial" panose="020B0604020202020204" pitchFamily="34" charset="0"/>
                <a:cs typeface="Arial" panose="020B0604020202020204" pitchFamily="34" charset="0"/>
              </a:rPr>
              <a:t>Δεύτερη φάση</a:t>
            </a:r>
            <a:r>
              <a:rPr lang="el-GR" dirty="0">
                <a:solidFill>
                  <a:prstClr val="black">
                    <a:lumMod val="75000"/>
                    <a:lumOff val="25000"/>
                  </a:prstClr>
                </a:solidFill>
                <a:latin typeface="Arial" panose="020B0604020202020204" pitchFamily="34" charset="0"/>
                <a:cs typeface="Arial" panose="020B0604020202020204" pitchFamily="34" charset="0"/>
              </a:rPr>
              <a:t>: Το παιχνίδι θεωρείται σοβαρή δραστηριότητα, συνδέεται με την εκπαιδευτική διαδικασία και αποκτά θεωρητικό ενδιαφέρον. Κατέχει κεντρικό ρόλο, θεωρείται η πρώτη δήλωση της δραστηριότητας του παιδιού. Τέλος, είναι το ξύπνημα των σωματικών και πνευματικών ικανοτήτων</a:t>
            </a:r>
            <a:r>
              <a:rPr lang="el-GR" dirty="0" smtClean="0">
                <a:solidFill>
                  <a:prstClr val="black">
                    <a:lumMod val="75000"/>
                    <a:lumOff val="25000"/>
                  </a:prstClr>
                </a:solidFill>
                <a:latin typeface="Arial" panose="020B0604020202020204" pitchFamily="34" charset="0"/>
                <a:cs typeface="Arial" panose="020B0604020202020204" pitchFamily="34" charset="0"/>
              </a:rPr>
              <a:t>.</a:t>
            </a:r>
          </a:p>
          <a:p>
            <a:pPr lvl="0">
              <a:buClr>
                <a:srgbClr val="90C226"/>
              </a:buClr>
            </a:pPr>
            <a:endParaRPr lang="el-GR" dirty="0">
              <a:solidFill>
                <a:prstClr val="black">
                  <a:lumMod val="75000"/>
                  <a:lumOff val="25000"/>
                </a:prstClr>
              </a:solidFill>
              <a:latin typeface="Arial" panose="020B0604020202020204" pitchFamily="34" charset="0"/>
              <a:cs typeface="Arial" panose="020B0604020202020204" pitchFamily="34" charset="0"/>
            </a:endParaRPr>
          </a:p>
          <a:p>
            <a:pPr lvl="0">
              <a:buClr>
                <a:srgbClr val="90C226"/>
              </a:buClr>
            </a:pPr>
            <a:r>
              <a:rPr lang="el-GR" u="sng" dirty="0">
                <a:solidFill>
                  <a:prstClr val="black">
                    <a:lumMod val="75000"/>
                    <a:lumOff val="25000"/>
                  </a:prstClr>
                </a:solidFill>
                <a:latin typeface="Arial" panose="020B0604020202020204" pitchFamily="34" charset="0"/>
                <a:cs typeface="Arial" panose="020B0604020202020204" pitchFamily="34" charset="0"/>
              </a:rPr>
              <a:t>Τρίτη φάση</a:t>
            </a:r>
            <a:r>
              <a:rPr lang="el-GR" dirty="0">
                <a:solidFill>
                  <a:prstClr val="black">
                    <a:lumMod val="75000"/>
                    <a:lumOff val="25000"/>
                  </a:prstClr>
                </a:solidFill>
                <a:latin typeface="Arial" panose="020B0604020202020204" pitchFamily="34" charset="0"/>
                <a:cs typeface="Arial" panose="020B0604020202020204" pitchFamily="34" charset="0"/>
              </a:rPr>
              <a:t>: Το παιχνίδι συνδέεται λειτουργικά με την ανάπτυξη του παιδιού και αποκτά εκπαιδευτική διάσταση. Ενώ, παράλληλα, διαμορφώνονται θεωρίες για το </a:t>
            </a:r>
            <a:r>
              <a:rPr lang="el-GR" dirty="0" smtClean="0">
                <a:solidFill>
                  <a:prstClr val="black">
                    <a:lumMod val="75000"/>
                    <a:lumOff val="25000"/>
                  </a:prstClr>
                </a:solidFill>
                <a:latin typeface="Arial" panose="020B0604020202020204" pitchFamily="34" charset="0"/>
                <a:cs typeface="Arial" panose="020B0604020202020204" pitchFamily="34" charset="0"/>
              </a:rPr>
              <a:t>παιχνίδι.</a:t>
            </a:r>
            <a:endParaRPr lang="el-GR" dirty="0">
              <a:solidFill>
                <a:prstClr val="black">
                  <a:lumMod val="75000"/>
                  <a:lumOff val="25000"/>
                </a:prstClr>
              </a:solidFill>
              <a:latin typeface="Arial" panose="020B0604020202020204" pitchFamily="34" charset="0"/>
              <a:cs typeface="Arial" panose="020B0604020202020204" pitchFamily="34" charset="0"/>
            </a:endParaRPr>
          </a:p>
          <a:p>
            <a:endParaRPr lang="el-GR" dirty="0"/>
          </a:p>
        </p:txBody>
      </p:sp>
    </p:spTree>
    <p:extLst>
      <p:ext uri="{BB962C8B-B14F-4D97-AF65-F5344CB8AC3E}">
        <p14:creationId xmlns:p14="http://schemas.microsoft.com/office/powerpoint/2010/main" val="53525458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15000">
              <a:schemeClr val="bg1"/>
            </a:gs>
            <a:gs pos="100000">
              <a:schemeClr val="accent3">
                <a:lumMod val="45000"/>
                <a:lumOff val="55000"/>
              </a:schemeClr>
            </a:gs>
            <a:gs pos="100000">
              <a:schemeClr val="accent3">
                <a:lumMod val="45000"/>
                <a:lumOff val="55000"/>
              </a:schemeClr>
            </a:gs>
            <a:gs pos="100000">
              <a:schemeClr val="accent3">
                <a:lumMod val="30000"/>
                <a:lumOff val="70000"/>
              </a:schemeClr>
            </a:gs>
          </a:gsLst>
          <a:lin ang="2700000" scaled="1"/>
        </a:gradFill>
        <a:effectLst/>
      </p:bgPr>
    </p:bg>
    <p:spTree>
      <p:nvGrpSpPr>
        <p:cNvPr id="1" name=""/>
        <p:cNvGrpSpPr/>
        <p:nvPr/>
      </p:nvGrpSpPr>
      <p:grpSpPr>
        <a:xfrm>
          <a:off x="0" y="0"/>
          <a:ext cx="0" cy="0"/>
          <a:chOff x="0" y="0"/>
          <a:chExt cx="0" cy="0"/>
        </a:xfrm>
      </p:grpSpPr>
      <p:sp>
        <p:nvSpPr>
          <p:cNvPr id="2" name="Τίτλος 1"/>
          <p:cNvSpPr>
            <a:spLocks noGrp="1"/>
          </p:cNvSpPr>
          <p:nvPr>
            <p:ph type="title"/>
          </p:nvPr>
        </p:nvSpPr>
        <p:spPr>
          <a:xfrm>
            <a:off x="389952" y="156754"/>
            <a:ext cx="8596668" cy="1320800"/>
          </a:xfrm>
        </p:spPr>
        <p:txBody>
          <a:bodyPr>
            <a:normAutofit fontScale="90000"/>
          </a:bodyPr>
          <a:lstStyle/>
          <a:p>
            <a:r>
              <a:rPr lang="el-GR" dirty="0"/>
              <a:t>ΑΝΑΛΥΣΗ ΘΕΩΡΗΤΙΚΩΝ ΖΗΤΗΜΑΤΩΝ ΓΙΑ ΤΟ </a:t>
            </a:r>
            <a:r>
              <a:rPr lang="el-GR" dirty="0" smtClean="0"/>
              <a:t>ΠΑΙΧΝΙΔΙ</a:t>
            </a:r>
            <a:br>
              <a:rPr lang="el-GR" dirty="0" smtClean="0"/>
            </a:br>
            <a:r>
              <a:rPr lang="el-GR" dirty="0" smtClean="0"/>
              <a:t/>
            </a:r>
            <a:br>
              <a:rPr lang="el-GR" dirty="0" smtClean="0"/>
            </a:br>
            <a:r>
              <a:rPr lang="el-GR" dirty="0" smtClean="0"/>
              <a:t>       </a:t>
            </a:r>
            <a:r>
              <a:rPr lang="el-GR" sz="2700" dirty="0" smtClean="0"/>
              <a:t>«</a:t>
            </a:r>
            <a:r>
              <a:rPr lang="el-GR" sz="2700" b="1" dirty="0"/>
              <a:t>Θεωρίες για το παιχνίδι»</a:t>
            </a:r>
            <a:br>
              <a:rPr lang="el-GR" sz="2700" b="1" dirty="0"/>
            </a:br>
            <a:r>
              <a:rPr lang="el-GR" dirty="0" smtClean="0"/>
              <a:t/>
            </a:r>
            <a:br>
              <a:rPr lang="el-GR" dirty="0" smtClean="0"/>
            </a:br>
            <a:r>
              <a:rPr lang="el-GR" dirty="0"/>
              <a:t> </a:t>
            </a:r>
            <a:r>
              <a:rPr lang="el-GR" dirty="0" smtClean="0"/>
              <a:t>       </a:t>
            </a:r>
            <a:endParaRPr lang="el-GR" b="1" dirty="0"/>
          </a:p>
        </p:txBody>
      </p:sp>
      <p:sp>
        <p:nvSpPr>
          <p:cNvPr id="3" name="Θέση περιεχομένου 2"/>
          <p:cNvSpPr>
            <a:spLocks noGrp="1"/>
          </p:cNvSpPr>
          <p:nvPr>
            <p:ph idx="1"/>
          </p:nvPr>
        </p:nvSpPr>
        <p:spPr>
          <a:xfrm>
            <a:off x="0" y="2151017"/>
            <a:ext cx="8838573" cy="4445725"/>
          </a:xfrm>
        </p:spPr>
        <p:txBody>
          <a:bodyPr>
            <a:noAutofit/>
          </a:bodyPr>
          <a:lstStyle/>
          <a:p>
            <a:pPr marL="457200" lvl="1" indent="0">
              <a:buNone/>
            </a:pPr>
            <a:endParaRPr lang="el-GR" sz="900" dirty="0" smtClean="0"/>
          </a:p>
          <a:p>
            <a:pPr marL="457200" lvl="1" indent="0">
              <a:buNone/>
            </a:pPr>
            <a:r>
              <a:rPr lang="el-GR" sz="1800" dirty="0" smtClean="0">
                <a:latin typeface="Arial" panose="020B0604020202020204" pitchFamily="34" charset="0"/>
                <a:cs typeface="Arial" panose="020B0604020202020204" pitchFamily="34" charset="0"/>
              </a:rPr>
              <a:t> </a:t>
            </a:r>
            <a:r>
              <a:rPr lang="el-GR" sz="1800" dirty="0">
                <a:latin typeface="Arial" panose="020B0604020202020204" pitchFamily="34" charset="0"/>
                <a:cs typeface="Arial" panose="020B0604020202020204" pitchFamily="34" charset="0"/>
              </a:rPr>
              <a:t>Ο</a:t>
            </a:r>
            <a:r>
              <a:rPr lang="el-GR" sz="1800" dirty="0" smtClean="0">
                <a:latin typeface="Arial" panose="020B0604020202020204" pitchFamily="34" charset="0"/>
                <a:cs typeface="Arial" panose="020B0604020202020204" pitchFamily="34" charset="0"/>
              </a:rPr>
              <a:t>ι ψυχαναλυτικές θεωρίες χαρακτηρίζουν το παιχνίδι ως ένα μέσο απελευθέρωσης και κάθαρσης από αρνητικά και έντονα συναισθήματα . Ενώ , παράλληλα, δίνεται η δυνατότητα για προβολή του εσωτερικού και συναισθηματικού κόσμου του παιδιού χωρίς περιορισμούς και συνέπειες.</a:t>
            </a:r>
          </a:p>
          <a:p>
            <a:pPr marL="457200" lvl="1" indent="0">
              <a:buNone/>
            </a:pPr>
            <a:endParaRPr lang="el-GR" sz="1800" dirty="0" smtClean="0">
              <a:latin typeface="Arial" panose="020B0604020202020204" pitchFamily="34" charset="0"/>
              <a:cs typeface="Arial" panose="020B0604020202020204" pitchFamily="34" charset="0"/>
            </a:endParaRPr>
          </a:p>
          <a:p>
            <a:pPr marL="457200" lvl="1" indent="0">
              <a:buNone/>
            </a:pPr>
            <a:r>
              <a:rPr lang="el-GR" sz="1800" dirty="0" smtClean="0">
                <a:latin typeface="Arial" panose="020B0604020202020204" pitchFamily="34" charset="0"/>
                <a:cs typeface="Arial" panose="020B0604020202020204" pitchFamily="34" charset="0"/>
              </a:rPr>
              <a:t> </a:t>
            </a:r>
            <a:r>
              <a:rPr lang="el-GR" sz="1800" dirty="0">
                <a:latin typeface="Arial" panose="020B0604020202020204" pitchFamily="34" charset="0"/>
                <a:cs typeface="Arial" panose="020B0604020202020204" pitchFamily="34" charset="0"/>
              </a:rPr>
              <a:t>Ο</a:t>
            </a:r>
            <a:r>
              <a:rPr lang="el-GR" sz="1800" dirty="0" smtClean="0">
                <a:latin typeface="Arial" panose="020B0604020202020204" pitchFamily="34" charset="0"/>
                <a:cs typeface="Arial" panose="020B0604020202020204" pitchFamily="34" charset="0"/>
              </a:rPr>
              <a:t>ι ψυχολογικές θεωρίες θεωρούν το παιχνίδι ένα μέσο πειραματισμού και εξερεύνησης του κόσμου, ώστε να ανακαλυφθούν δεξιότητες και να κατασκευαστεί η γνώση.</a:t>
            </a:r>
          </a:p>
          <a:p>
            <a:pPr marL="457200" lvl="1" indent="0">
              <a:buNone/>
            </a:pPr>
            <a:endParaRPr lang="el-GR" sz="1800" dirty="0" smtClean="0">
              <a:latin typeface="Arial" panose="020B0604020202020204" pitchFamily="34" charset="0"/>
              <a:cs typeface="Arial" panose="020B0604020202020204" pitchFamily="34" charset="0"/>
            </a:endParaRPr>
          </a:p>
          <a:p>
            <a:pPr marL="457200" lvl="1" indent="0">
              <a:buNone/>
            </a:pPr>
            <a:r>
              <a:rPr lang="el-GR" sz="1800" dirty="0" smtClean="0">
                <a:latin typeface="Arial" panose="020B0604020202020204" pitchFamily="34" charset="0"/>
                <a:cs typeface="Arial" panose="020B0604020202020204" pitchFamily="34" charset="0"/>
              </a:rPr>
              <a:t>Οι κοινωνιολογικές θεωρίες χαρακτηρίζουν το παιχνίδι ως ένα μέσο εξερεύνησης και επινόησης που επιτρέπει το παιδί να κοινωνικοποιηθεί και να ανακαλύψει τις δεξιότητές του. Συμβάλλει στην μάθηση και υποβοηθούνται οι διαδικασίες επίλυσης προβλημάτων.</a:t>
            </a:r>
          </a:p>
          <a:p>
            <a:pPr marL="457200" lvl="1" indent="0">
              <a:buNone/>
            </a:pPr>
            <a:r>
              <a:rPr lang="el-GR" sz="1800" dirty="0" smtClean="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07074416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14000">
              <a:schemeClr val="bg1"/>
            </a:gs>
            <a:gs pos="100000">
              <a:schemeClr val="accent3">
                <a:lumMod val="45000"/>
                <a:lumOff val="55000"/>
              </a:schemeClr>
            </a:gs>
            <a:gs pos="93000">
              <a:schemeClr val="accent3">
                <a:lumMod val="45000"/>
                <a:lumOff val="55000"/>
              </a:schemeClr>
            </a:gs>
            <a:gs pos="87000">
              <a:schemeClr val="accent3">
                <a:lumMod val="30000"/>
                <a:lumOff val="70000"/>
              </a:schemeClr>
            </a:gs>
          </a:gsLst>
          <a:lin ang="2700000" scaled="1"/>
        </a:gradFill>
        <a:effectLst/>
      </p:bgPr>
    </p:bg>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endParaRPr lang="el-GR"/>
          </a:p>
        </p:txBody>
      </p:sp>
      <p:sp>
        <p:nvSpPr>
          <p:cNvPr id="3" name="Θέση περιεχομένου 2"/>
          <p:cNvSpPr>
            <a:spLocks noGrp="1"/>
          </p:cNvSpPr>
          <p:nvPr>
            <p:ph idx="1"/>
          </p:nvPr>
        </p:nvSpPr>
        <p:spPr>
          <a:xfrm>
            <a:off x="-95794" y="1201783"/>
            <a:ext cx="9369796" cy="4839580"/>
          </a:xfrm>
        </p:spPr>
        <p:txBody>
          <a:bodyPr>
            <a:normAutofit/>
          </a:bodyPr>
          <a:lstStyle/>
          <a:p>
            <a:pPr marL="457200" lvl="1" indent="0" algn="just">
              <a:buClr>
                <a:srgbClr val="90C226"/>
              </a:buClr>
              <a:buNone/>
            </a:pPr>
            <a:r>
              <a:rPr lang="el-GR" sz="1800" dirty="0">
                <a:solidFill>
                  <a:prstClr val="black">
                    <a:lumMod val="75000"/>
                    <a:lumOff val="25000"/>
                  </a:prstClr>
                </a:solidFill>
                <a:latin typeface="Arial" panose="020B0604020202020204" pitchFamily="34" charset="0"/>
                <a:cs typeface="Arial" panose="020B0604020202020204" pitchFamily="34" charset="0"/>
              </a:rPr>
              <a:t>Οι ανθρωπολογικές θεωρίες εκφράζονται με τη θεωρία της πολιτισμικής κριτικής, ο ορισμός του παιχνιδιού και ο καθορισμός των λειτουργιών που επιτελεί συνδέονται με τη μορφή και το νόημα που αποκτά σε κάθε πολιτισμικό και κοινωνικό πλαίσιο. </a:t>
            </a:r>
            <a:endParaRPr lang="el-GR" sz="1800" dirty="0" smtClean="0">
              <a:solidFill>
                <a:prstClr val="black">
                  <a:lumMod val="75000"/>
                  <a:lumOff val="25000"/>
                </a:prstClr>
              </a:solidFill>
              <a:latin typeface="Arial" panose="020B0604020202020204" pitchFamily="34" charset="0"/>
              <a:cs typeface="Arial" panose="020B0604020202020204" pitchFamily="34" charset="0"/>
            </a:endParaRPr>
          </a:p>
          <a:p>
            <a:pPr marL="457200" lvl="1" indent="0" algn="just">
              <a:buClr>
                <a:srgbClr val="90C226"/>
              </a:buClr>
              <a:buNone/>
            </a:pPr>
            <a:endParaRPr lang="el-GR" sz="1800" dirty="0">
              <a:solidFill>
                <a:prstClr val="black">
                  <a:lumMod val="75000"/>
                  <a:lumOff val="25000"/>
                </a:prstClr>
              </a:solidFill>
              <a:latin typeface="Arial" panose="020B0604020202020204" pitchFamily="34" charset="0"/>
              <a:cs typeface="Arial" panose="020B0604020202020204" pitchFamily="34" charset="0"/>
            </a:endParaRPr>
          </a:p>
          <a:p>
            <a:pPr marL="457200" lvl="1" indent="0" algn="just">
              <a:buClr>
                <a:srgbClr val="90C226"/>
              </a:buClr>
              <a:buNone/>
            </a:pPr>
            <a:r>
              <a:rPr lang="el-GR" sz="1800" dirty="0">
                <a:solidFill>
                  <a:prstClr val="black">
                    <a:lumMod val="75000"/>
                    <a:lumOff val="25000"/>
                  </a:prstClr>
                </a:solidFill>
                <a:latin typeface="Arial" panose="020B0604020202020204" pitchFamily="34" charset="0"/>
                <a:cs typeface="Arial" panose="020B0604020202020204" pitchFamily="34" charset="0"/>
              </a:rPr>
              <a:t>Στις παιδαγωγικές θεωρίες τονίζεται η εκπαιδευτική αξία του παιχνιδιού κατά τη διαδικασία της μάθησης . Το παιχνίδι προετοιμάζει τα παιδιά για τη </a:t>
            </a:r>
            <a:r>
              <a:rPr lang="el-GR" sz="1800" dirty="0" err="1">
                <a:solidFill>
                  <a:prstClr val="black">
                    <a:lumMod val="75000"/>
                    <a:lumOff val="25000"/>
                  </a:prstClr>
                </a:solidFill>
                <a:latin typeface="Arial" panose="020B0604020202020204" pitchFamily="34" charset="0"/>
                <a:cs typeface="Arial" panose="020B0604020202020204" pitchFamily="34" charset="0"/>
              </a:rPr>
              <a:t>μελλοντικη</a:t>
            </a:r>
            <a:r>
              <a:rPr lang="el-GR" sz="1800" dirty="0">
                <a:solidFill>
                  <a:prstClr val="black">
                    <a:lumMod val="75000"/>
                    <a:lumOff val="25000"/>
                  </a:prstClr>
                </a:solidFill>
                <a:latin typeface="Arial" panose="020B0604020202020204" pitchFamily="34" charset="0"/>
                <a:cs typeface="Arial" panose="020B0604020202020204" pitchFamily="34" charset="0"/>
              </a:rPr>
              <a:t> τους εργασία μέσα από τη </a:t>
            </a:r>
            <a:r>
              <a:rPr lang="el-GR" sz="1800" dirty="0" err="1">
                <a:solidFill>
                  <a:prstClr val="black">
                    <a:lumMod val="75000"/>
                    <a:lumOff val="25000"/>
                  </a:prstClr>
                </a:solidFill>
                <a:latin typeface="Arial" panose="020B0604020202020204" pitchFamily="34" charset="0"/>
                <a:cs typeface="Arial" panose="020B0604020202020204" pitchFamily="34" charset="0"/>
              </a:rPr>
              <a:t>διασκαδαστική</a:t>
            </a:r>
            <a:r>
              <a:rPr lang="el-GR" sz="1800" dirty="0">
                <a:solidFill>
                  <a:prstClr val="black">
                    <a:lumMod val="75000"/>
                    <a:lumOff val="25000"/>
                  </a:prstClr>
                </a:solidFill>
                <a:latin typeface="Arial" panose="020B0604020202020204" pitchFamily="34" charset="0"/>
                <a:cs typeface="Arial" panose="020B0604020202020204" pitchFamily="34" charset="0"/>
              </a:rPr>
              <a:t> δραστηριότητα. Επιπλέον, τα ομαδικά παιχνίδια </a:t>
            </a:r>
            <a:r>
              <a:rPr lang="el-GR" sz="1800" dirty="0" err="1">
                <a:solidFill>
                  <a:prstClr val="black">
                    <a:lumMod val="75000"/>
                    <a:lumOff val="25000"/>
                  </a:prstClr>
                </a:solidFill>
                <a:latin typeface="Arial" panose="020B0604020202020204" pitchFamily="34" charset="0"/>
                <a:cs typeface="Arial" panose="020B0604020202020204" pitchFamily="34" charset="0"/>
              </a:rPr>
              <a:t>συμββάλλουν</a:t>
            </a:r>
            <a:r>
              <a:rPr lang="el-GR" sz="1800" dirty="0">
                <a:solidFill>
                  <a:prstClr val="black">
                    <a:lumMod val="75000"/>
                    <a:lumOff val="25000"/>
                  </a:prstClr>
                </a:solidFill>
                <a:latin typeface="Arial" panose="020B0604020202020204" pitchFamily="34" charset="0"/>
                <a:cs typeface="Arial" panose="020B0604020202020204" pitchFamily="34" charset="0"/>
              </a:rPr>
              <a:t> στην ανάπτυξη κοινωνικών δεξιοτήτων. Έτσι, το παιχνίδι είναι το φυσικό μέσο για τη μάθηση και την αυθόρμητη επίδειξη δραστηριότητας, διότι έτσι αναπτύσσεται η μνήμη, η νόηση, η υγεία, η φυσική ανάπτυξη και καλλιεργούνται οι αισθήσεις</a:t>
            </a:r>
            <a:endParaRPr lang="el-GR" sz="1800" dirty="0"/>
          </a:p>
        </p:txBody>
      </p:sp>
    </p:spTree>
    <p:extLst>
      <p:ext uri="{BB962C8B-B14F-4D97-AF65-F5344CB8AC3E}">
        <p14:creationId xmlns:p14="http://schemas.microsoft.com/office/powerpoint/2010/main" val="197227543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15000">
              <a:schemeClr val="bg1"/>
            </a:gs>
            <a:gs pos="100000">
              <a:schemeClr val="accent3">
                <a:lumMod val="45000"/>
                <a:lumOff val="55000"/>
              </a:schemeClr>
            </a:gs>
            <a:gs pos="92000">
              <a:schemeClr val="accent3">
                <a:lumMod val="45000"/>
                <a:lumOff val="55000"/>
              </a:schemeClr>
            </a:gs>
            <a:gs pos="88000">
              <a:schemeClr val="accent3">
                <a:lumMod val="30000"/>
                <a:lumOff val="70000"/>
              </a:schemeClr>
            </a:gs>
          </a:gsLst>
          <a:lin ang="2700000" scaled="1"/>
        </a:gradFill>
        <a:effectLst/>
      </p:bgPr>
    </p:bg>
    <p:spTree>
      <p:nvGrpSpPr>
        <p:cNvPr id="1" name=""/>
        <p:cNvGrpSpPr/>
        <p:nvPr/>
      </p:nvGrpSpPr>
      <p:grpSpPr>
        <a:xfrm>
          <a:off x="0" y="0"/>
          <a:ext cx="0" cy="0"/>
          <a:chOff x="0" y="0"/>
          <a:chExt cx="0" cy="0"/>
        </a:xfrm>
      </p:grpSpPr>
      <p:sp>
        <p:nvSpPr>
          <p:cNvPr id="2" name="Τίτλος 1"/>
          <p:cNvSpPr>
            <a:spLocks noGrp="1"/>
          </p:cNvSpPr>
          <p:nvPr>
            <p:ph type="title"/>
          </p:nvPr>
        </p:nvSpPr>
        <p:spPr>
          <a:xfrm>
            <a:off x="369147" y="383177"/>
            <a:ext cx="8596668" cy="618309"/>
          </a:xfrm>
        </p:spPr>
        <p:txBody>
          <a:bodyPr>
            <a:normAutofit fontScale="90000"/>
          </a:bodyPr>
          <a:lstStyle/>
          <a:p>
            <a:r>
              <a:rPr lang="el-GR" dirty="0" smtClean="0"/>
              <a:t>ΠΕΡΙΣΣΟΤΕΡΕΣ ΘΕΩΡΙΕΣ…</a:t>
            </a:r>
            <a:br>
              <a:rPr lang="el-GR" dirty="0" smtClean="0"/>
            </a:br>
            <a:endParaRPr lang="el-GR" dirty="0"/>
          </a:p>
        </p:txBody>
      </p:sp>
      <p:sp>
        <p:nvSpPr>
          <p:cNvPr id="3" name="Θέση περιεχομένου 2"/>
          <p:cNvSpPr>
            <a:spLocks noGrp="1"/>
          </p:cNvSpPr>
          <p:nvPr>
            <p:ph idx="1"/>
          </p:nvPr>
        </p:nvSpPr>
        <p:spPr>
          <a:xfrm>
            <a:off x="60960" y="1227909"/>
            <a:ext cx="9213042" cy="5782491"/>
          </a:xfrm>
        </p:spPr>
        <p:txBody>
          <a:bodyPr>
            <a:normAutofit/>
          </a:bodyPr>
          <a:lstStyle/>
          <a:p>
            <a:pPr marL="457200" lvl="1" indent="0">
              <a:buClr>
                <a:srgbClr val="90C226"/>
              </a:buClr>
              <a:buNone/>
            </a:pPr>
            <a:r>
              <a:rPr lang="el-GR" sz="2000" dirty="0" smtClean="0">
                <a:solidFill>
                  <a:prstClr val="black">
                    <a:lumMod val="75000"/>
                    <a:lumOff val="25000"/>
                  </a:prstClr>
                </a:solidFill>
                <a:latin typeface="Arial" panose="020B0604020202020204" pitchFamily="34" charset="0"/>
                <a:cs typeface="Arial" panose="020B0604020202020204" pitchFamily="34" charset="0"/>
              </a:rPr>
              <a:t>Η </a:t>
            </a:r>
            <a:r>
              <a:rPr lang="el-GR" sz="2000" dirty="0">
                <a:solidFill>
                  <a:prstClr val="black">
                    <a:lumMod val="75000"/>
                    <a:lumOff val="25000"/>
                  </a:prstClr>
                </a:solidFill>
                <a:latin typeface="Arial" panose="020B0604020202020204" pitchFamily="34" charset="0"/>
                <a:cs typeface="Arial" panose="020B0604020202020204" pitchFamily="34" charset="0"/>
              </a:rPr>
              <a:t>θεωρία της πλεονάζουσας </a:t>
            </a:r>
            <a:r>
              <a:rPr lang="el-GR" sz="2000" dirty="0" smtClean="0">
                <a:solidFill>
                  <a:prstClr val="black">
                    <a:lumMod val="75000"/>
                    <a:lumOff val="25000"/>
                  </a:prstClr>
                </a:solidFill>
                <a:latin typeface="Arial" panose="020B0604020202020204" pitchFamily="34" charset="0"/>
                <a:cs typeface="Arial" panose="020B0604020202020204" pitchFamily="34" charset="0"/>
              </a:rPr>
              <a:t>: το </a:t>
            </a:r>
            <a:r>
              <a:rPr lang="el-GR" sz="2000" dirty="0">
                <a:solidFill>
                  <a:prstClr val="black">
                    <a:lumMod val="75000"/>
                    <a:lumOff val="25000"/>
                  </a:prstClr>
                </a:solidFill>
                <a:latin typeface="Arial" panose="020B0604020202020204" pitchFamily="34" charset="0"/>
                <a:cs typeface="Arial" panose="020B0604020202020204" pitchFamily="34" charset="0"/>
              </a:rPr>
              <a:t>παιχνίδι η έκφραση της ενέργειας. Συγκεκριμένα, η αδράνεια των παιδιών συγκεντρώνεται, συσσωρεύεται, </a:t>
            </a:r>
            <a:r>
              <a:rPr lang="el-GR" sz="2000" dirty="0" smtClean="0">
                <a:solidFill>
                  <a:prstClr val="black">
                    <a:lumMod val="75000"/>
                    <a:lumOff val="25000"/>
                  </a:prstClr>
                </a:solidFill>
                <a:latin typeface="Arial" panose="020B0604020202020204" pitchFamily="34" charset="0"/>
                <a:cs typeface="Arial" panose="020B0604020202020204" pitchFamily="34" charset="0"/>
              </a:rPr>
              <a:t>πλεονάζει και </a:t>
            </a:r>
            <a:r>
              <a:rPr lang="el-GR" sz="2000" dirty="0">
                <a:solidFill>
                  <a:prstClr val="black">
                    <a:lumMod val="75000"/>
                    <a:lumOff val="25000"/>
                  </a:prstClr>
                </a:solidFill>
                <a:latin typeface="Arial" panose="020B0604020202020204" pitchFamily="34" charset="0"/>
                <a:cs typeface="Arial" panose="020B0604020202020204" pitchFamily="34" charset="0"/>
              </a:rPr>
              <a:t>πρέπει να απελευθερωθεί</a:t>
            </a:r>
            <a:r>
              <a:rPr lang="el-GR" sz="2000" dirty="0" smtClean="0">
                <a:solidFill>
                  <a:prstClr val="black">
                    <a:lumMod val="75000"/>
                    <a:lumOff val="25000"/>
                  </a:prstClr>
                </a:solidFill>
                <a:latin typeface="Arial" panose="020B0604020202020204" pitchFamily="34" charset="0"/>
                <a:cs typeface="Arial" panose="020B0604020202020204" pitchFamily="34" charset="0"/>
              </a:rPr>
              <a:t>.</a:t>
            </a:r>
          </a:p>
          <a:p>
            <a:pPr marL="457200" lvl="1" indent="0">
              <a:buClr>
                <a:srgbClr val="90C226"/>
              </a:buClr>
              <a:buNone/>
            </a:pPr>
            <a:endParaRPr lang="el-GR" sz="2000" dirty="0">
              <a:solidFill>
                <a:prstClr val="black">
                  <a:lumMod val="75000"/>
                  <a:lumOff val="25000"/>
                </a:prstClr>
              </a:solidFill>
              <a:latin typeface="Arial" panose="020B0604020202020204" pitchFamily="34" charset="0"/>
              <a:cs typeface="Arial" panose="020B0604020202020204" pitchFamily="34" charset="0"/>
            </a:endParaRPr>
          </a:p>
          <a:p>
            <a:pPr marL="457200" lvl="1" indent="0">
              <a:buClr>
                <a:srgbClr val="90C226"/>
              </a:buClr>
              <a:buNone/>
            </a:pPr>
            <a:r>
              <a:rPr lang="el-GR" sz="2000" dirty="0">
                <a:solidFill>
                  <a:prstClr val="black">
                    <a:lumMod val="75000"/>
                    <a:lumOff val="25000"/>
                  </a:prstClr>
                </a:solidFill>
                <a:latin typeface="Arial" panose="020B0604020202020204" pitchFamily="34" charset="0"/>
                <a:cs typeface="Arial" panose="020B0604020202020204" pitchFamily="34" charset="0"/>
              </a:rPr>
              <a:t> Η θεωρία του αταβισμού :</a:t>
            </a:r>
            <a:r>
              <a:rPr lang="el-GR" sz="2000" dirty="0" smtClean="0">
                <a:solidFill>
                  <a:prstClr val="black">
                    <a:lumMod val="75000"/>
                    <a:lumOff val="25000"/>
                  </a:prstClr>
                </a:solidFill>
                <a:latin typeface="Arial" panose="020B0604020202020204" pitchFamily="34" charset="0"/>
                <a:cs typeface="Arial" panose="020B0604020202020204" pitchFamily="34" charset="0"/>
              </a:rPr>
              <a:t> </a:t>
            </a:r>
            <a:r>
              <a:rPr lang="el-GR" sz="2000" dirty="0">
                <a:solidFill>
                  <a:prstClr val="black">
                    <a:lumMod val="75000"/>
                    <a:lumOff val="25000"/>
                  </a:prstClr>
                </a:solidFill>
                <a:latin typeface="Arial" panose="020B0604020202020204" pitchFamily="34" charset="0"/>
                <a:cs typeface="Arial" panose="020B0604020202020204" pitchFamily="34" charset="0"/>
              </a:rPr>
              <a:t>η παιγνιώδης συμπεριφορά αλλάζει με την ηλικία, άρα το παιχνίδι ακολουθεί την πορεία της εξέλιξης του ανθρώπου</a:t>
            </a:r>
            <a:r>
              <a:rPr lang="el-GR" sz="2000" dirty="0" smtClean="0">
                <a:solidFill>
                  <a:prstClr val="black">
                    <a:lumMod val="75000"/>
                    <a:lumOff val="25000"/>
                  </a:prstClr>
                </a:solidFill>
                <a:latin typeface="Arial" panose="020B0604020202020204" pitchFamily="34" charset="0"/>
                <a:cs typeface="Arial" panose="020B0604020202020204" pitchFamily="34" charset="0"/>
              </a:rPr>
              <a:t>.</a:t>
            </a:r>
          </a:p>
          <a:p>
            <a:pPr marL="457200" lvl="1" indent="0">
              <a:buClr>
                <a:srgbClr val="90C226"/>
              </a:buClr>
              <a:buNone/>
            </a:pPr>
            <a:endParaRPr lang="el-GR" sz="2000" dirty="0">
              <a:solidFill>
                <a:prstClr val="black">
                  <a:lumMod val="75000"/>
                  <a:lumOff val="25000"/>
                </a:prstClr>
              </a:solidFill>
              <a:latin typeface="Arial" panose="020B0604020202020204" pitchFamily="34" charset="0"/>
              <a:cs typeface="Arial" panose="020B0604020202020204" pitchFamily="34" charset="0"/>
            </a:endParaRPr>
          </a:p>
          <a:p>
            <a:pPr marL="457200" lvl="1" indent="0">
              <a:buClr>
                <a:srgbClr val="90C226"/>
              </a:buClr>
              <a:buNone/>
            </a:pPr>
            <a:r>
              <a:rPr lang="el-GR" sz="2000" dirty="0">
                <a:solidFill>
                  <a:prstClr val="black">
                    <a:lumMod val="75000"/>
                    <a:lumOff val="25000"/>
                  </a:prstClr>
                </a:solidFill>
                <a:latin typeface="Arial" panose="020B0604020202020204" pitchFamily="34" charset="0"/>
                <a:cs typeface="Arial" panose="020B0604020202020204" pitchFamily="34" charset="0"/>
              </a:rPr>
              <a:t> Η θεωρία της εξάσκησης </a:t>
            </a:r>
            <a:r>
              <a:rPr lang="el-GR" sz="2000" dirty="0" smtClean="0">
                <a:solidFill>
                  <a:prstClr val="black">
                    <a:lumMod val="75000"/>
                    <a:lumOff val="25000"/>
                  </a:prstClr>
                </a:solidFill>
                <a:latin typeface="Arial" panose="020B0604020202020204" pitchFamily="34" charset="0"/>
                <a:cs typeface="Arial" panose="020B0604020202020204" pitchFamily="34" charset="0"/>
              </a:rPr>
              <a:t>:</a:t>
            </a:r>
            <a:r>
              <a:rPr lang="el-GR" sz="2000" dirty="0">
                <a:solidFill>
                  <a:prstClr val="black">
                    <a:lumMod val="75000"/>
                    <a:lumOff val="25000"/>
                  </a:prstClr>
                </a:solidFill>
                <a:latin typeface="Arial" panose="020B0604020202020204" pitchFamily="34" charset="0"/>
                <a:cs typeface="Arial" panose="020B0604020202020204" pitchFamily="34" charset="0"/>
              </a:rPr>
              <a:t> </a:t>
            </a:r>
            <a:r>
              <a:rPr lang="el-GR" sz="2000" dirty="0" smtClean="0">
                <a:solidFill>
                  <a:prstClr val="black">
                    <a:lumMod val="75000"/>
                    <a:lumOff val="25000"/>
                  </a:prstClr>
                </a:solidFill>
                <a:latin typeface="Arial" panose="020B0604020202020204" pitchFamily="34" charset="0"/>
                <a:cs typeface="Arial" panose="020B0604020202020204" pitchFamily="34" charset="0"/>
              </a:rPr>
              <a:t>το </a:t>
            </a:r>
            <a:r>
              <a:rPr lang="el-GR" sz="2000" dirty="0">
                <a:solidFill>
                  <a:prstClr val="black">
                    <a:lumMod val="75000"/>
                    <a:lumOff val="25000"/>
                  </a:prstClr>
                </a:solidFill>
                <a:latin typeface="Arial" panose="020B0604020202020204" pitchFamily="34" charset="0"/>
                <a:cs typeface="Arial" panose="020B0604020202020204" pitchFamily="34" charset="0"/>
              </a:rPr>
              <a:t>παιχνίδι είναι μια μορφή προάσκησης που οδηγεί στην ωριμότητα</a:t>
            </a:r>
            <a:r>
              <a:rPr lang="el-GR" sz="2000" dirty="0" smtClean="0">
                <a:solidFill>
                  <a:prstClr val="black">
                    <a:lumMod val="75000"/>
                    <a:lumOff val="25000"/>
                  </a:prstClr>
                </a:solidFill>
                <a:latin typeface="Arial" panose="020B0604020202020204" pitchFamily="34" charset="0"/>
                <a:cs typeface="Arial" panose="020B0604020202020204" pitchFamily="34" charset="0"/>
              </a:rPr>
              <a:t>.</a:t>
            </a:r>
          </a:p>
          <a:p>
            <a:pPr marL="457200" lvl="1" indent="0">
              <a:buClr>
                <a:srgbClr val="90C226"/>
              </a:buClr>
              <a:buNone/>
            </a:pPr>
            <a:endParaRPr lang="el-GR" sz="2000" dirty="0">
              <a:solidFill>
                <a:prstClr val="black">
                  <a:lumMod val="75000"/>
                  <a:lumOff val="25000"/>
                </a:prstClr>
              </a:solidFill>
              <a:latin typeface="Arial" panose="020B0604020202020204" pitchFamily="34" charset="0"/>
              <a:cs typeface="Arial" panose="020B0604020202020204" pitchFamily="34" charset="0"/>
            </a:endParaRPr>
          </a:p>
          <a:p>
            <a:pPr marL="457200" lvl="1" indent="0">
              <a:buClr>
                <a:srgbClr val="90C226"/>
              </a:buClr>
              <a:buNone/>
            </a:pPr>
            <a:r>
              <a:rPr lang="el-GR" sz="2000" dirty="0">
                <a:solidFill>
                  <a:prstClr val="black">
                    <a:lumMod val="75000"/>
                    <a:lumOff val="25000"/>
                  </a:prstClr>
                </a:solidFill>
                <a:latin typeface="Arial" panose="020B0604020202020204" pitchFamily="34" charset="0"/>
                <a:cs typeface="Arial" panose="020B0604020202020204" pitchFamily="34" charset="0"/>
              </a:rPr>
              <a:t>Η θεωρία της </a:t>
            </a:r>
            <a:r>
              <a:rPr lang="el-GR" sz="2000" dirty="0" smtClean="0">
                <a:solidFill>
                  <a:prstClr val="black">
                    <a:lumMod val="75000"/>
                    <a:lumOff val="25000"/>
                  </a:prstClr>
                </a:solidFill>
                <a:latin typeface="Arial" panose="020B0604020202020204" pitchFamily="34" charset="0"/>
                <a:cs typeface="Arial" panose="020B0604020202020204" pitchFamily="34" charset="0"/>
              </a:rPr>
              <a:t>αναψυχής :το </a:t>
            </a:r>
            <a:r>
              <a:rPr lang="el-GR" sz="2000" dirty="0">
                <a:solidFill>
                  <a:prstClr val="black">
                    <a:lumMod val="75000"/>
                    <a:lumOff val="25000"/>
                  </a:prstClr>
                </a:solidFill>
                <a:latin typeface="Arial" panose="020B0604020202020204" pitchFamily="34" charset="0"/>
                <a:cs typeface="Arial" panose="020B0604020202020204" pitchFamily="34" charset="0"/>
              </a:rPr>
              <a:t>παιδί όταν είναι κουρασμένο σωματικά και ψυχικά, καταφεύγει στο </a:t>
            </a:r>
            <a:r>
              <a:rPr lang="el-GR" sz="2000" dirty="0" smtClean="0">
                <a:solidFill>
                  <a:prstClr val="black">
                    <a:lumMod val="75000"/>
                    <a:lumOff val="25000"/>
                  </a:prstClr>
                </a:solidFill>
                <a:latin typeface="Arial" panose="020B0604020202020204" pitchFamily="34" charset="0"/>
                <a:cs typeface="Arial" panose="020B0604020202020204" pitchFamily="34" charset="0"/>
              </a:rPr>
              <a:t>παιχνίδι.</a:t>
            </a:r>
          </a:p>
          <a:p>
            <a:endParaRPr lang="el-GR" dirty="0"/>
          </a:p>
        </p:txBody>
      </p:sp>
    </p:spTree>
    <p:extLst>
      <p:ext uri="{BB962C8B-B14F-4D97-AF65-F5344CB8AC3E}">
        <p14:creationId xmlns:p14="http://schemas.microsoft.com/office/powerpoint/2010/main" val="43593866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100000">
              <a:schemeClr val="accent3">
                <a:lumMod val="45000"/>
                <a:lumOff val="55000"/>
              </a:schemeClr>
            </a:gs>
            <a:gs pos="100000">
              <a:schemeClr val="accent3">
                <a:lumMod val="45000"/>
                <a:lumOff val="55000"/>
              </a:schemeClr>
            </a:gs>
            <a:gs pos="89000">
              <a:schemeClr val="accent3">
                <a:lumMod val="30000"/>
                <a:lumOff val="70000"/>
              </a:schemeClr>
            </a:gs>
          </a:gsLst>
          <a:lin ang="2700000" scaled="1"/>
        </a:gradFill>
        <a:effectLst/>
      </p:bgPr>
    </p:bg>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endParaRPr lang="el-GR"/>
          </a:p>
        </p:txBody>
      </p:sp>
      <p:sp>
        <p:nvSpPr>
          <p:cNvPr id="3" name="Θέση περιεχομένου 2"/>
          <p:cNvSpPr>
            <a:spLocks noGrp="1"/>
          </p:cNvSpPr>
          <p:nvPr>
            <p:ph idx="1"/>
          </p:nvPr>
        </p:nvSpPr>
        <p:spPr>
          <a:xfrm>
            <a:off x="0" y="1358537"/>
            <a:ext cx="9274002" cy="4682825"/>
          </a:xfrm>
        </p:spPr>
        <p:txBody>
          <a:bodyPr>
            <a:normAutofit lnSpcReduction="10000"/>
          </a:bodyPr>
          <a:lstStyle/>
          <a:p>
            <a:pPr marL="457200" lvl="1" indent="0">
              <a:buClr>
                <a:srgbClr val="90C226"/>
              </a:buClr>
              <a:buNone/>
            </a:pPr>
            <a:r>
              <a:rPr lang="el-GR" sz="2000" dirty="0">
                <a:solidFill>
                  <a:prstClr val="black">
                    <a:lumMod val="75000"/>
                    <a:lumOff val="25000"/>
                  </a:prstClr>
                </a:solidFill>
                <a:latin typeface="Arial" panose="020B0604020202020204" pitchFamily="34" charset="0"/>
                <a:cs typeface="Arial" panose="020B0604020202020204" pitchFamily="34" charset="0"/>
              </a:rPr>
              <a:t>Η θεωρία της επιβεβαίωσης : η ενασχόληση με το παιχνίδι πηγάζει από την επιθυμία του παιδιού να αυτοεπιβεβαιωθεί</a:t>
            </a:r>
            <a:r>
              <a:rPr lang="el-GR" sz="2000" dirty="0" smtClean="0">
                <a:solidFill>
                  <a:prstClr val="black">
                    <a:lumMod val="75000"/>
                    <a:lumOff val="25000"/>
                  </a:prstClr>
                </a:solidFill>
                <a:latin typeface="Arial" panose="020B0604020202020204" pitchFamily="34" charset="0"/>
                <a:cs typeface="Arial" panose="020B0604020202020204" pitchFamily="34" charset="0"/>
              </a:rPr>
              <a:t>.</a:t>
            </a:r>
          </a:p>
          <a:p>
            <a:pPr marL="457200" lvl="1" indent="0">
              <a:buClr>
                <a:srgbClr val="90C226"/>
              </a:buClr>
              <a:buNone/>
            </a:pPr>
            <a:endParaRPr lang="el-GR" sz="2000" dirty="0">
              <a:solidFill>
                <a:prstClr val="black">
                  <a:lumMod val="75000"/>
                  <a:lumOff val="25000"/>
                </a:prstClr>
              </a:solidFill>
              <a:latin typeface="Arial" panose="020B0604020202020204" pitchFamily="34" charset="0"/>
              <a:cs typeface="Arial" panose="020B0604020202020204" pitchFamily="34" charset="0"/>
            </a:endParaRPr>
          </a:p>
          <a:p>
            <a:pPr marL="457200" lvl="1" indent="0">
              <a:buClr>
                <a:srgbClr val="90C226"/>
              </a:buClr>
              <a:buNone/>
            </a:pPr>
            <a:r>
              <a:rPr lang="el-GR" sz="2000" dirty="0">
                <a:solidFill>
                  <a:prstClr val="black">
                    <a:lumMod val="75000"/>
                    <a:lumOff val="25000"/>
                  </a:prstClr>
                </a:solidFill>
                <a:latin typeface="Arial" panose="020B0604020202020204" pitchFamily="34" charset="0"/>
                <a:cs typeface="Arial" panose="020B0604020202020204" pitchFamily="34" charset="0"/>
              </a:rPr>
              <a:t>Η θεωρία της ικανοποίησης : το παιδί συμμετέχει σε ομαδικά παιχνίδια για να του δημιουργηθούν θετικά συναισθήματα, τονώνοντας την αυτοπεποίθησή του</a:t>
            </a:r>
            <a:r>
              <a:rPr lang="el-GR" sz="2000" dirty="0" smtClean="0">
                <a:solidFill>
                  <a:prstClr val="black">
                    <a:lumMod val="75000"/>
                    <a:lumOff val="25000"/>
                  </a:prstClr>
                </a:solidFill>
                <a:latin typeface="Arial" panose="020B0604020202020204" pitchFamily="34" charset="0"/>
                <a:cs typeface="Arial" panose="020B0604020202020204" pitchFamily="34" charset="0"/>
              </a:rPr>
              <a:t>.</a:t>
            </a:r>
          </a:p>
          <a:p>
            <a:pPr marL="457200" lvl="1" indent="0">
              <a:buClr>
                <a:srgbClr val="90C226"/>
              </a:buClr>
              <a:buNone/>
            </a:pPr>
            <a:endParaRPr lang="el-GR" sz="2000" dirty="0">
              <a:solidFill>
                <a:prstClr val="black">
                  <a:lumMod val="75000"/>
                  <a:lumOff val="25000"/>
                </a:prstClr>
              </a:solidFill>
              <a:latin typeface="Arial" panose="020B0604020202020204" pitchFamily="34" charset="0"/>
              <a:cs typeface="Arial" panose="020B0604020202020204" pitchFamily="34" charset="0"/>
            </a:endParaRPr>
          </a:p>
          <a:p>
            <a:pPr marL="457200" lvl="1" indent="0">
              <a:buClr>
                <a:srgbClr val="90C226"/>
              </a:buClr>
              <a:buNone/>
            </a:pPr>
            <a:r>
              <a:rPr lang="el-GR" sz="2000" dirty="0">
                <a:solidFill>
                  <a:prstClr val="black">
                    <a:lumMod val="75000"/>
                    <a:lumOff val="25000"/>
                  </a:prstClr>
                </a:solidFill>
                <a:latin typeface="Arial" panose="020B0604020202020204" pitchFamily="34" charset="0"/>
                <a:cs typeface="Arial" panose="020B0604020202020204" pitchFamily="34" charset="0"/>
              </a:rPr>
              <a:t>Η θεωρία της άμιλλας: το παιχνίδι ξεκινάει από το κίνητρο του ανταγωνισμού και της άμιλλας, η επιθυμία να ξεπεράσει και να ανταγωνιστεί τους άλλους</a:t>
            </a:r>
            <a:r>
              <a:rPr lang="el-GR" sz="2000" dirty="0" smtClean="0">
                <a:solidFill>
                  <a:prstClr val="black">
                    <a:lumMod val="75000"/>
                    <a:lumOff val="25000"/>
                  </a:prstClr>
                </a:solidFill>
                <a:latin typeface="Arial" panose="020B0604020202020204" pitchFamily="34" charset="0"/>
                <a:cs typeface="Arial" panose="020B0604020202020204" pitchFamily="34" charset="0"/>
              </a:rPr>
              <a:t>.</a:t>
            </a:r>
          </a:p>
          <a:p>
            <a:pPr marL="457200" lvl="1" indent="0">
              <a:buClr>
                <a:srgbClr val="90C226"/>
              </a:buClr>
              <a:buNone/>
            </a:pPr>
            <a:endParaRPr lang="el-GR" sz="2000" dirty="0">
              <a:solidFill>
                <a:prstClr val="black">
                  <a:lumMod val="75000"/>
                  <a:lumOff val="25000"/>
                </a:prstClr>
              </a:solidFill>
              <a:latin typeface="Arial" panose="020B0604020202020204" pitchFamily="34" charset="0"/>
              <a:cs typeface="Arial" panose="020B0604020202020204" pitchFamily="34" charset="0"/>
            </a:endParaRPr>
          </a:p>
          <a:p>
            <a:pPr marL="457200" lvl="1" indent="0">
              <a:buClr>
                <a:srgbClr val="90C226"/>
              </a:buClr>
              <a:buNone/>
            </a:pPr>
            <a:r>
              <a:rPr lang="el-GR" sz="2000" dirty="0">
                <a:solidFill>
                  <a:prstClr val="black">
                    <a:lumMod val="75000"/>
                    <a:lumOff val="25000"/>
                  </a:prstClr>
                </a:solidFill>
                <a:latin typeface="Arial" panose="020B0604020202020204" pitchFamily="34" charset="0"/>
                <a:cs typeface="Arial" panose="020B0604020202020204" pitchFamily="34" charset="0"/>
              </a:rPr>
              <a:t>Η θεωρία της υπαρξιακής διέγερσης: δίνεται έμφαση στην αναζήτηση κέρδους από το παιχνίδι</a:t>
            </a:r>
          </a:p>
          <a:p>
            <a:pPr marL="457200" lvl="1" indent="0">
              <a:buClr>
                <a:srgbClr val="90C226"/>
              </a:buClr>
              <a:buNone/>
            </a:pPr>
            <a:r>
              <a:rPr lang="el-GR" sz="2000" dirty="0">
                <a:solidFill>
                  <a:prstClr val="black">
                    <a:lumMod val="75000"/>
                    <a:lumOff val="25000"/>
                  </a:prstClr>
                </a:solidFill>
                <a:latin typeface="Arial" panose="020B0604020202020204" pitchFamily="34" charset="0"/>
                <a:cs typeface="Arial" panose="020B0604020202020204" pitchFamily="34" charset="0"/>
              </a:rPr>
              <a:t> </a:t>
            </a:r>
          </a:p>
          <a:p>
            <a:endParaRPr lang="el-GR" dirty="0"/>
          </a:p>
        </p:txBody>
      </p:sp>
    </p:spTree>
    <p:extLst>
      <p:ext uri="{BB962C8B-B14F-4D97-AF65-F5344CB8AC3E}">
        <p14:creationId xmlns:p14="http://schemas.microsoft.com/office/powerpoint/2010/main" val="26874225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15000">
              <a:schemeClr val="bg1"/>
            </a:gs>
            <a:gs pos="100000">
              <a:schemeClr val="accent3">
                <a:lumMod val="45000"/>
                <a:lumOff val="55000"/>
              </a:schemeClr>
            </a:gs>
            <a:gs pos="98000">
              <a:schemeClr val="accent3">
                <a:lumMod val="45000"/>
                <a:lumOff val="55000"/>
              </a:schemeClr>
            </a:gs>
            <a:gs pos="92000">
              <a:schemeClr val="accent3">
                <a:lumMod val="30000"/>
                <a:lumOff val="70000"/>
              </a:schemeClr>
            </a:gs>
          </a:gsLst>
          <a:lin ang="2700000" scaled="1"/>
        </a:gradFill>
        <a:effectLst/>
      </p:bgPr>
    </p:bg>
    <p:spTree>
      <p:nvGrpSpPr>
        <p:cNvPr id="1" name=""/>
        <p:cNvGrpSpPr/>
        <p:nvPr/>
      </p:nvGrpSpPr>
      <p:grpSpPr>
        <a:xfrm>
          <a:off x="0" y="0"/>
          <a:ext cx="0" cy="0"/>
          <a:chOff x="0" y="0"/>
          <a:chExt cx="0" cy="0"/>
        </a:xfrm>
      </p:grpSpPr>
      <p:sp>
        <p:nvSpPr>
          <p:cNvPr id="2" name="Τίτλος 1"/>
          <p:cNvSpPr>
            <a:spLocks noGrp="1"/>
          </p:cNvSpPr>
          <p:nvPr>
            <p:ph type="title"/>
          </p:nvPr>
        </p:nvSpPr>
        <p:spPr>
          <a:xfrm>
            <a:off x="163528" y="95793"/>
            <a:ext cx="8596668" cy="1320800"/>
          </a:xfrm>
        </p:spPr>
        <p:txBody>
          <a:bodyPr>
            <a:normAutofit fontScale="90000"/>
          </a:bodyPr>
          <a:lstStyle/>
          <a:p>
            <a:r>
              <a:rPr lang="el-GR" dirty="0" smtClean="0"/>
              <a:t>ΑΝΑΛΥΣΗ ΘΕΩΡΗΤΙΚΩΝ ΖΗΤΗΜΑΤΩΝ ΓΙΑ ΤΟ ΠΑΙΧΝΙΔΙ</a:t>
            </a:r>
            <a:br>
              <a:rPr lang="el-GR" dirty="0" smtClean="0"/>
            </a:br>
            <a:r>
              <a:rPr lang="el-GR" dirty="0"/>
              <a:t> </a:t>
            </a:r>
            <a:r>
              <a:rPr lang="el-GR" dirty="0" smtClean="0"/>
              <a:t>   </a:t>
            </a:r>
            <a:br>
              <a:rPr lang="el-GR" dirty="0" smtClean="0"/>
            </a:br>
            <a:r>
              <a:rPr lang="el-GR" dirty="0"/>
              <a:t> </a:t>
            </a:r>
            <a:r>
              <a:rPr lang="el-GR" dirty="0" smtClean="0"/>
              <a:t>         </a:t>
            </a:r>
            <a:r>
              <a:rPr lang="el-GR" b="1" dirty="0" smtClean="0"/>
              <a:t>« Θεωρία Παιγνίων»</a:t>
            </a:r>
            <a:endParaRPr lang="el-GR" b="1" dirty="0"/>
          </a:p>
        </p:txBody>
      </p:sp>
      <p:sp>
        <p:nvSpPr>
          <p:cNvPr id="3" name="Θέση περιεχομένου 2"/>
          <p:cNvSpPr>
            <a:spLocks noGrp="1"/>
          </p:cNvSpPr>
          <p:nvPr>
            <p:ph idx="1"/>
          </p:nvPr>
        </p:nvSpPr>
        <p:spPr>
          <a:xfrm>
            <a:off x="470263" y="2499360"/>
            <a:ext cx="8803740" cy="3901440"/>
          </a:xfrm>
        </p:spPr>
        <p:txBody>
          <a:bodyPr>
            <a:normAutofit fontScale="92500" lnSpcReduction="20000"/>
          </a:bodyPr>
          <a:lstStyle/>
          <a:p>
            <a:pPr marL="0" indent="0" algn="just">
              <a:buNone/>
            </a:pPr>
            <a:r>
              <a:rPr lang="el-GR" dirty="0" smtClean="0">
                <a:latin typeface="Arial" panose="020B0604020202020204" pitchFamily="34" charset="0"/>
                <a:cs typeface="Arial" panose="020B0604020202020204" pitchFamily="34" charset="0"/>
              </a:rPr>
              <a:t> </a:t>
            </a:r>
            <a:r>
              <a:rPr lang="el-GR" u="sng" dirty="0" smtClean="0">
                <a:latin typeface="Arial" panose="020B0604020202020204" pitchFamily="34" charset="0"/>
                <a:cs typeface="Arial" panose="020B0604020202020204" pitchFamily="34" charset="0"/>
              </a:rPr>
              <a:t>Κύριο αντικείμενο</a:t>
            </a:r>
            <a:r>
              <a:rPr lang="el-GR" dirty="0" smtClean="0">
                <a:latin typeface="Arial" panose="020B0604020202020204" pitchFamily="34" charset="0"/>
                <a:cs typeface="Arial" panose="020B0604020202020204" pitchFamily="34" charset="0"/>
              </a:rPr>
              <a:t>: Μελέτη των στοιχείων που χαρακτηρίζουν καταστάσεις, δηλαδή, παιχνίδια στρατηγικής αλληλεπίδρασης με έμφαση στη διαδικασία λήψης αποφάσεων.</a:t>
            </a:r>
          </a:p>
          <a:p>
            <a:pPr marL="0" indent="0" algn="just">
              <a:buNone/>
            </a:pPr>
            <a:r>
              <a:rPr lang="el-GR" u="sng" dirty="0" smtClean="0">
                <a:latin typeface="Arial" panose="020B0604020202020204" pitchFamily="34" charset="0"/>
                <a:cs typeface="Arial" panose="020B0604020202020204" pitchFamily="34" charset="0"/>
              </a:rPr>
              <a:t>Παρέχει</a:t>
            </a:r>
            <a:r>
              <a:rPr lang="el-GR" dirty="0" smtClean="0">
                <a:latin typeface="Arial" panose="020B0604020202020204" pitchFamily="34" charset="0"/>
                <a:cs typeface="Arial" panose="020B0604020202020204" pitchFamily="34" charset="0"/>
              </a:rPr>
              <a:t>: ένα μοντέλο ανάλυσης πολύπλοκων καταστάσεων της πραγματικότητας, όπου πρέπει να ληφθούν αποφάσεις σε συνθήκες σύγκρουσης ή συνεργασίας.</a:t>
            </a:r>
          </a:p>
          <a:p>
            <a:pPr marL="0" indent="0" algn="just">
              <a:buNone/>
            </a:pPr>
            <a:r>
              <a:rPr lang="el-GR" u="sng" dirty="0" smtClean="0">
                <a:latin typeface="Arial" panose="020B0604020202020204" pitchFamily="34" charset="0"/>
                <a:cs typeface="Arial" panose="020B0604020202020204" pitchFamily="34" charset="0"/>
              </a:rPr>
              <a:t>Τι είναι παίγνια</a:t>
            </a:r>
            <a:r>
              <a:rPr lang="el-GR" dirty="0" smtClean="0">
                <a:latin typeface="Arial" panose="020B0604020202020204" pitchFamily="34" charset="0"/>
                <a:cs typeface="Arial" panose="020B0604020202020204" pitchFamily="34" charset="0"/>
              </a:rPr>
              <a:t>; Καταστάσεις κατά τις οποίες παίκτες με αντικρουόμενους στόχους ακολουθούν συνεργατικές στρατηγικές για να πάρουν αποφάσεις.</a:t>
            </a:r>
          </a:p>
          <a:p>
            <a:pPr marL="0" indent="0" algn="just">
              <a:buNone/>
            </a:pPr>
            <a:r>
              <a:rPr lang="el-GR" u="sng" dirty="0" smtClean="0">
                <a:latin typeface="Arial" panose="020B0604020202020204" pitchFamily="34" charset="0"/>
                <a:cs typeface="Arial" panose="020B0604020202020204" pitchFamily="34" charset="0"/>
              </a:rPr>
              <a:t>Οι παίκτες</a:t>
            </a:r>
            <a:r>
              <a:rPr lang="el-GR" dirty="0" smtClean="0">
                <a:latin typeface="Arial" panose="020B0604020202020204" pitchFamily="34" charset="0"/>
                <a:cs typeface="Arial" panose="020B0604020202020204" pitchFamily="34" charset="0"/>
              </a:rPr>
              <a:t>: Χρησιμοποιούν όλα τα μέσα που διαθέτουν, προσπαθώντας να προβλέψουν και να εμποδίσουν τις επιλογές των άλλων. Ο παίκτης μπορεί να είναι φυσικό πρόσωπο, μια οργάνωση, ένα κράτος ή και μια κατάσταση.</a:t>
            </a:r>
          </a:p>
          <a:p>
            <a:pPr marL="0" indent="0" algn="just">
              <a:buNone/>
            </a:pPr>
            <a:endParaRPr lang="el-GR" dirty="0" smtClean="0">
              <a:latin typeface="Arial" panose="020B0604020202020204" pitchFamily="34" charset="0"/>
              <a:cs typeface="Arial" panose="020B0604020202020204" pitchFamily="34" charset="0"/>
            </a:endParaRPr>
          </a:p>
          <a:p>
            <a:pPr marL="0" indent="0" algn="just">
              <a:buNone/>
            </a:pPr>
            <a:r>
              <a:rPr lang="el-GR" dirty="0" smtClean="0">
                <a:latin typeface="Arial" panose="020B0604020202020204" pitchFamily="34" charset="0"/>
                <a:cs typeface="Arial" panose="020B0604020202020204" pitchFamily="34" charset="0"/>
              </a:rPr>
              <a:t>Τα παίγνια: Χωρίζονται σε δύο κατηγορίες</a:t>
            </a:r>
          </a:p>
          <a:p>
            <a:pPr marL="0" indent="0" algn="just">
              <a:buNone/>
            </a:pPr>
            <a:r>
              <a:rPr lang="el-GR" dirty="0">
                <a:latin typeface="Arial" panose="020B0604020202020204" pitchFamily="34" charset="0"/>
                <a:cs typeface="Arial" panose="020B0604020202020204" pitchFamily="34" charset="0"/>
              </a:rPr>
              <a:t> </a:t>
            </a:r>
            <a:r>
              <a:rPr lang="el-GR" dirty="0" smtClean="0">
                <a:latin typeface="Arial" panose="020B0604020202020204" pitchFamily="34" charset="0"/>
                <a:cs typeface="Arial" panose="020B0604020202020204" pitchFamily="34" charset="0"/>
              </a:rPr>
              <a:t>       1. Παίγνια τύχης στα οποία ένας παίκτης παίζει με αντίπαλο την φύση.</a:t>
            </a:r>
          </a:p>
          <a:p>
            <a:pPr marL="0" indent="0" algn="just">
              <a:buNone/>
            </a:pPr>
            <a:r>
              <a:rPr lang="el-GR" dirty="0">
                <a:latin typeface="Arial" panose="020B0604020202020204" pitchFamily="34" charset="0"/>
                <a:cs typeface="Arial" panose="020B0604020202020204" pitchFamily="34" charset="0"/>
              </a:rPr>
              <a:t> </a:t>
            </a:r>
            <a:r>
              <a:rPr lang="el-GR" dirty="0" smtClean="0">
                <a:latin typeface="Arial" panose="020B0604020202020204" pitchFamily="34" charset="0"/>
                <a:cs typeface="Arial" panose="020B0604020202020204" pitchFamily="34" charset="0"/>
              </a:rPr>
              <a:t>       2. Παίγνια στρατηγικής στα οποία συμμετέχουν δύο ή περισσότεροι παίκτες και είναι αντίπαλοι μεταξύ τους.</a:t>
            </a:r>
            <a:endParaRPr lang="el-GR"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277645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15000">
              <a:schemeClr val="bg1"/>
            </a:gs>
            <a:gs pos="100000">
              <a:schemeClr val="accent3">
                <a:lumMod val="45000"/>
                <a:lumOff val="55000"/>
              </a:schemeClr>
            </a:gs>
            <a:gs pos="100000">
              <a:schemeClr val="accent3">
                <a:lumMod val="45000"/>
                <a:lumOff val="55000"/>
              </a:schemeClr>
            </a:gs>
            <a:gs pos="97000">
              <a:schemeClr val="accent3">
                <a:lumMod val="30000"/>
                <a:lumOff val="70000"/>
              </a:schemeClr>
            </a:gs>
          </a:gsLst>
          <a:lin ang="2700000" scaled="1"/>
        </a:gradFill>
        <a:effectLst/>
      </p:bgPr>
    </p:bg>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endParaRPr lang="el-GR"/>
          </a:p>
        </p:txBody>
      </p:sp>
      <p:sp>
        <p:nvSpPr>
          <p:cNvPr id="3" name="Θέση περιεχομένου 2"/>
          <p:cNvSpPr>
            <a:spLocks noGrp="1"/>
          </p:cNvSpPr>
          <p:nvPr>
            <p:ph sz="half" idx="1"/>
          </p:nvPr>
        </p:nvSpPr>
        <p:spPr>
          <a:xfrm>
            <a:off x="0" y="805070"/>
            <a:ext cx="4861369" cy="5983356"/>
          </a:xfrm>
        </p:spPr>
        <p:txBody>
          <a:bodyPr>
            <a:normAutofit fontScale="85000" lnSpcReduction="20000"/>
          </a:bodyPr>
          <a:lstStyle/>
          <a:p>
            <a:r>
              <a:rPr lang="el-GR" dirty="0" smtClean="0"/>
              <a:t>Τα παίγνια στρατηγικής κατατάσσονται σε 2 κατηγορίες:</a:t>
            </a:r>
          </a:p>
          <a:p>
            <a:r>
              <a:rPr lang="el-GR" dirty="0" smtClean="0"/>
              <a:t>1. Παίγνια μηδενικού αθροίσματος : τα κέρδη ενός παίκτη είναι ίδια με τις ζημίες του συμπαίκτη του. Ο παίκτης κερδίζει ότι χάνει ο αντίπαλος.</a:t>
            </a:r>
          </a:p>
          <a:p>
            <a:endParaRPr lang="el-GR" dirty="0" smtClean="0"/>
          </a:p>
          <a:p>
            <a:r>
              <a:rPr lang="el-GR" dirty="0" smtClean="0"/>
              <a:t>2. Παίγνια μη μηδενικού αθροίσματος: τα κέρδη του ενός παίκτη δε συνεπάγονται απαραίτητα με ζημία για τον αντίπαλο. Τα κέρδη είτε θα είναι κοινά, είτε θα έχουν μεγάλη διαφορά, αλλά δεν είναι ποτέ μηδέν.</a:t>
            </a:r>
          </a:p>
          <a:p>
            <a:endParaRPr lang="el-GR" dirty="0" smtClean="0"/>
          </a:p>
          <a:p>
            <a:r>
              <a:rPr lang="el-GR" dirty="0" smtClean="0"/>
              <a:t>Μικτά παίγνια: τα συμφέροντα των παικτών δεν συμπίπτουν αλλά δεν είναι και εντελώς αντίθετα. Η περίπτωση αυτή είναι συνδυασμός των δύο προηγούμενων.</a:t>
            </a:r>
            <a:endParaRPr lang="el-GR" dirty="0"/>
          </a:p>
        </p:txBody>
      </p:sp>
      <p:sp>
        <p:nvSpPr>
          <p:cNvPr id="4" name="Θέση περιεχομένου 3"/>
          <p:cNvSpPr>
            <a:spLocks noGrp="1"/>
          </p:cNvSpPr>
          <p:nvPr>
            <p:ph sz="half" idx="2"/>
          </p:nvPr>
        </p:nvSpPr>
        <p:spPr>
          <a:xfrm>
            <a:off x="5783098" y="725557"/>
            <a:ext cx="3986726" cy="5703433"/>
          </a:xfrm>
        </p:spPr>
        <p:txBody>
          <a:bodyPr>
            <a:normAutofit fontScale="85000" lnSpcReduction="20000"/>
          </a:bodyPr>
          <a:lstStyle/>
          <a:p>
            <a:r>
              <a:rPr lang="el-GR" dirty="0" smtClean="0"/>
              <a:t>Παίγνια 2 ατόμων:</a:t>
            </a:r>
          </a:p>
          <a:p>
            <a:r>
              <a:rPr lang="el-GR" dirty="0" smtClean="0"/>
              <a:t>Πιο συνηθισμένα στη θεωρία των Παιγνίων</a:t>
            </a:r>
          </a:p>
          <a:p>
            <a:r>
              <a:rPr lang="el-GR" dirty="0" smtClean="0"/>
              <a:t>2 κατηγορίες:</a:t>
            </a:r>
          </a:p>
          <a:p>
            <a:pPr marL="0" indent="0">
              <a:buNone/>
            </a:pPr>
            <a:r>
              <a:rPr lang="el-GR" dirty="0"/>
              <a:t> </a:t>
            </a:r>
            <a:r>
              <a:rPr lang="el-GR" dirty="0" smtClean="0"/>
              <a:t> 1.  Παίγνια συνεργασίας</a:t>
            </a:r>
          </a:p>
          <a:p>
            <a:pPr marL="0" indent="0">
              <a:buNone/>
            </a:pPr>
            <a:r>
              <a:rPr lang="el-GR" dirty="0" smtClean="0"/>
              <a:t>  2.   Παίγνια μη συνεργασίας </a:t>
            </a:r>
          </a:p>
          <a:p>
            <a:pPr marL="0" indent="0">
              <a:buNone/>
            </a:pPr>
            <a:r>
              <a:rPr lang="el-GR" dirty="0" smtClean="0"/>
              <a:t>Μπορούν να αναλυθούν και να γίνει κατανοητή η λογική τους και οι βασικοί τρόποι δράσης των παικτών.</a:t>
            </a:r>
          </a:p>
          <a:p>
            <a:pPr marL="0" indent="0">
              <a:buNone/>
            </a:pPr>
            <a:endParaRPr lang="el-GR" dirty="0" smtClean="0"/>
          </a:p>
          <a:p>
            <a:pPr marL="0" indent="0">
              <a:buNone/>
            </a:pPr>
            <a:r>
              <a:rPr lang="el-GR" dirty="0" smtClean="0"/>
              <a:t>Παίγνια </a:t>
            </a:r>
            <a:r>
              <a:rPr lang="el-GR" b="1" dirty="0" smtClean="0"/>
              <a:t>περισσότερα </a:t>
            </a:r>
            <a:r>
              <a:rPr lang="el-GR" dirty="0" smtClean="0"/>
              <a:t>των </a:t>
            </a:r>
            <a:r>
              <a:rPr lang="el-GR" b="1" dirty="0" smtClean="0"/>
              <a:t>2 </a:t>
            </a:r>
            <a:r>
              <a:rPr lang="el-GR" dirty="0" smtClean="0"/>
              <a:t>ατόμων:</a:t>
            </a:r>
          </a:p>
          <a:p>
            <a:pPr marL="0" indent="0">
              <a:buNone/>
            </a:pPr>
            <a:r>
              <a:rPr lang="el-GR" dirty="0" smtClean="0"/>
              <a:t>Σχηματίζεται κατά τη διάρκεια των παιγνίων μια συμμαχία διάρκειας ή περιορισμένου χρόνου</a:t>
            </a:r>
          </a:p>
          <a:p>
            <a:pPr marL="0" indent="0">
              <a:buNone/>
            </a:pPr>
            <a:r>
              <a:rPr lang="el-GR" dirty="0" smtClean="0"/>
              <a:t>Μπορούν να μετατραπούν σε παίγνια 2 ατόμων</a:t>
            </a:r>
          </a:p>
          <a:p>
            <a:pPr marL="0" indent="0">
              <a:buNone/>
            </a:pPr>
            <a:r>
              <a:rPr lang="el-GR" dirty="0" smtClean="0"/>
              <a:t>Έχουν λίγες πρακτικές εφαρμογές</a:t>
            </a:r>
          </a:p>
          <a:p>
            <a:pPr marL="0" indent="0">
              <a:buNone/>
            </a:pPr>
            <a:r>
              <a:rPr lang="el-GR" dirty="0" smtClean="0"/>
              <a:t>Δημιουργούν δυσκολία στη λύση του παιγνίου</a:t>
            </a:r>
          </a:p>
          <a:p>
            <a:pPr marL="0" indent="0">
              <a:buNone/>
            </a:pPr>
            <a:r>
              <a:rPr lang="el-GR" dirty="0" smtClean="0"/>
              <a:t>Είναι θεωρητική, βασική και θεμελιώδης κατηγορία </a:t>
            </a:r>
          </a:p>
          <a:p>
            <a:pPr marL="0" indent="0">
              <a:buNone/>
            </a:pPr>
            <a:endParaRPr lang="el-GR" dirty="0"/>
          </a:p>
        </p:txBody>
      </p:sp>
      <p:cxnSp>
        <p:nvCxnSpPr>
          <p:cNvPr id="6" name="Ευθεία γραμμή σύνδεσης 5"/>
          <p:cNvCxnSpPr/>
          <p:nvPr/>
        </p:nvCxnSpPr>
        <p:spPr>
          <a:xfrm>
            <a:off x="5357191" y="0"/>
            <a:ext cx="39757" cy="6987209"/>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Ευθεία γραμμή σύνδεσης 6"/>
          <p:cNvCxnSpPr/>
          <p:nvPr/>
        </p:nvCxnSpPr>
        <p:spPr>
          <a:xfrm>
            <a:off x="5357191" y="3265714"/>
            <a:ext cx="4701209" cy="26126"/>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3967749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15000">
              <a:schemeClr val="bg1"/>
            </a:gs>
            <a:gs pos="100000">
              <a:schemeClr val="accent3">
                <a:lumMod val="45000"/>
                <a:lumOff val="55000"/>
              </a:schemeClr>
            </a:gs>
            <a:gs pos="100000">
              <a:schemeClr val="accent3">
                <a:lumMod val="45000"/>
                <a:lumOff val="55000"/>
              </a:schemeClr>
            </a:gs>
            <a:gs pos="94000">
              <a:schemeClr val="accent3">
                <a:lumMod val="30000"/>
                <a:lumOff val="70000"/>
              </a:schemeClr>
            </a:gs>
          </a:gsLst>
          <a:lin ang="2700000" scaled="1"/>
        </a:gradFill>
        <a:effectLst/>
      </p:bgPr>
    </p:bg>
    <p:spTree>
      <p:nvGrpSpPr>
        <p:cNvPr id="1" name=""/>
        <p:cNvGrpSpPr/>
        <p:nvPr/>
      </p:nvGrpSpPr>
      <p:grpSpPr>
        <a:xfrm>
          <a:off x="0" y="0"/>
          <a:ext cx="0" cy="0"/>
          <a:chOff x="0" y="0"/>
          <a:chExt cx="0" cy="0"/>
        </a:xfrm>
      </p:grpSpPr>
      <p:sp>
        <p:nvSpPr>
          <p:cNvPr id="2" name="Τίτλος 1"/>
          <p:cNvSpPr>
            <a:spLocks noGrp="1"/>
          </p:cNvSpPr>
          <p:nvPr>
            <p:ph type="title"/>
          </p:nvPr>
        </p:nvSpPr>
        <p:spPr>
          <a:xfrm>
            <a:off x="125713" y="39756"/>
            <a:ext cx="8596668" cy="1320800"/>
          </a:xfrm>
        </p:spPr>
        <p:txBody>
          <a:bodyPr>
            <a:normAutofit fontScale="90000"/>
          </a:bodyPr>
          <a:lstStyle/>
          <a:p>
            <a:r>
              <a:rPr lang="el-GR" dirty="0" smtClean="0"/>
              <a:t>ΑΝΑΛΥΣΗ ΕΡΕΥΝΗΤΙΚΩΝ ΖΗΤΗΜΑΤΩΝ ΓΙΑ ΤΟ ΠΑΙΧΝΙΔΙ</a:t>
            </a:r>
            <a:br>
              <a:rPr lang="el-GR" dirty="0" smtClean="0"/>
            </a:br>
            <a:r>
              <a:rPr lang="el-GR" dirty="0"/>
              <a:t> </a:t>
            </a:r>
            <a:r>
              <a:rPr lang="el-GR" dirty="0" smtClean="0"/>
              <a:t> </a:t>
            </a:r>
            <a:r>
              <a:rPr lang="el-GR" b="1" dirty="0" smtClean="0"/>
              <a:t>          </a:t>
            </a:r>
            <a:r>
              <a:rPr lang="el-GR" sz="3100" b="1" dirty="0"/>
              <a:t>« Στάσεις και απόψεις για το παιχνίδι στη μαθηματική εκπαίδευση»</a:t>
            </a:r>
            <a:br>
              <a:rPr lang="el-GR" sz="3100" b="1" dirty="0"/>
            </a:br>
            <a:r>
              <a:rPr lang="el-GR" b="1" dirty="0" smtClean="0"/>
              <a:t/>
            </a:r>
            <a:br>
              <a:rPr lang="el-GR" b="1" dirty="0" smtClean="0"/>
            </a:br>
            <a:r>
              <a:rPr lang="el-GR" b="1" dirty="0" smtClean="0"/>
              <a:t> </a:t>
            </a:r>
            <a:r>
              <a:rPr lang="el-GR" b="1" dirty="0"/>
              <a:t/>
            </a:r>
            <a:br>
              <a:rPr lang="el-GR" b="1" dirty="0"/>
            </a:br>
            <a:r>
              <a:rPr lang="el-GR" dirty="0" smtClean="0"/>
              <a:t/>
            </a:r>
            <a:br>
              <a:rPr lang="el-GR" dirty="0" smtClean="0"/>
            </a:br>
            <a:r>
              <a:rPr lang="el-GR" dirty="0"/>
              <a:t> </a:t>
            </a:r>
            <a:r>
              <a:rPr lang="el-GR" dirty="0" smtClean="0"/>
              <a:t>     </a:t>
            </a:r>
            <a:endParaRPr lang="el-GR" sz="2700" b="1" dirty="0"/>
          </a:p>
        </p:txBody>
      </p:sp>
      <p:sp>
        <p:nvSpPr>
          <p:cNvPr id="3" name="Θέση περιεχομένου 2"/>
          <p:cNvSpPr>
            <a:spLocks noGrp="1"/>
          </p:cNvSpPr>
          <p:nvPr>
            <p:ph sz="half" idx="1"/>
          </p:nvPr>
        </p:nvSpPr>
        <p:spPr>
          <a:xfrm>
            <a:off x="1" y="2335694"/>
            <a:ext cx="4343400" cy="4194315"/>
          </a:xfrm>
        </p:spPr>
        <p:txBody>
          <a:bodyPr>
            <a:normAutofit fontScale="92500" lnSpcReduction="20000"/>
          </a:bodyPr>
          <a:lstStyle/>
          <a:p>
            <a:r>
              <a:rPr lang="el-GR" dirty="0" smtClean="0">
                <a:latin typeface="Arial" panose="020B0604020202020204" pitchFamily="34" charset="0"/>
                <a:cs typeface="Arial" panose="020B0604020202020204" pitchFamily="34" charset="0"/>
              </a:rPr>
              <a:t>Πολλές φορές οι εμπλεκόμενοι στην εκπαιδευτική διαδικασία έχουν διαφορετικές απόψεις για την εφαρμογή του παιχνιδιού στην τάξη:</a:t>
            </a:r>
          </a:p>
          <a:p>
            <a:r>
              <a:rPr lang="el-GR" dirty="0">
                <a:latin typeface="Arial" panose="020B0604020202020204" pitchFamily="34" charset="0"/>
                <a:cs typeface="Arial" panose="020B0604020202020204" pitchFamily="34" charset="0"/>
              </a:rPr>
              <a:t> </a:t>
            </a:r>
            <a:r>
              <a:rPr lang="el-GR" dirty="0" smtClean="0">
                <a:latin typeface="Arial" panose="020B0604020202020204" pitchFamily="34" charset="0"/>
                <a:cs typeface="Arial" panose="020B0604020202020204" pitchFamily="34" charset="0"/>
              </a:rPr>
              <a:t>Γονείς: παιχνίδι στην εκπαίδευση= αλληλεπίδραση κυρίως με ψηφιακά παιχνίδια.</a:t>
            </a:r>
          </a:p>
          <a:p>
            <a:r>
              <a:rPr lang="el-GR" dirty="0" smtClean="0">
                <a:latin typeface="Arial" panose="020B0604020202020204" pitchFamily="34" charset="0"/>
                <a:cs typeface="Arial" panose="020B0604020202020204" pitchFamily="34" charset="0"/>
              </a:rPr>
              <a:t>Παιδιά: </a:t>
            </a:r>
            <a:r>
              <a:rPr lang="el-GR" dirty="0">
                <a:solidFill>
                  <a:prstClr val="black">
                    <a:lumMod val="75000"/>
                    <a:lumOff val="25000"/>
                  </a:prstClr>
                </a:solidFill>
                <a:latin typeface="Arial" panose="020B0604020202020204" pitchFamily="34" charset="0"/>
                <a:cs typeface="Arial" panose="020B0604020202020204" pitchFamily="34" charset="0"/>
              </a:rPr>
              <a:t>παιχνίδι στην εκπαίδευση= </a:t>
            </a:r>
            <a:r>
              <a:rPr lang="el-GR" dirty="0" smtClean="0">
                <a:solidFill>
                  <a:prstClr val="black">
                    <a:lumMod val="75000"/>
                    <a:lumOff val="25000"/>
                  </a:prstClr>
                </a:solidFill>
                <a:latin typeface="Arial" panose="020B0604020202020204" pitchFamily="34" charset="0"/>
                <a:cs typeface="Arial" panose="020B0604020202020204" pitchFamily="34" charset="0"/>
              </a:rPr>
              <a:t> δραστηριότητα μεταξύ πραγματικότητας και φαντασίας.</a:t>
            </a:r>
          </a:p>
          <a:p>
            <a:r>
              <a:rPr lang="el-GR" dirty="0" smtClean="0">
                <a:solidFill>
                  <a:prstClr val="black">
                    <a:lumMod val="75000"/>
                    <a:lumOff val="25000"/>
                  </a:prstClr>
                </a:solidFill>
                <a:latin typeface="Arial" panose="020B0604020202020204" pitchFamily="34" charset="0"/>
                <a:cs typeface="Arial" panose="020B0604020202020204" pitchFamily="34" charset="0"/>
              </a:rPr>
              <a:t>Εκπαιδευτικοί: </a:t>
            </a:r>
            <a:r>
              <a:rPr lang="el-GR" dirty="0">
                <a:solidFill>
                  <a:prstClr val="black">
                    <a:lumMod val="75000"/>
                    <a:lumOff val="25000"/>
                  </a:prstClr>
                </a:solidFill>
                <a:latin typeface="Arial" panose="020B0604020202020204" pitchFamily="34" charset="0"/>
                <a:cs typeface="Arial" panose="020B0604020202020204" pitchFamily="34" charset="0"/>
              </a:rPr>
              <a:t>παιχνίδι στην εκπαίδευση= </a:t>
            </a:r>
            <a:r>
              <a:rPr lang="el-GR" dirty="0" smtClean="0">
                <a:solidFill>
                  <a:prstClr val="black">
                    <a:lumMod val="75000"/>
                    <a:lumOff val="25000"/>
                  </a:prstClr>
                </a:solidFill>
                <a:latin typeface="Arial" panose="020B0604020202020204" pitchFamily="34" charset="0"/>
                <a:cs typeface="Arial" panose="020B0604020202020204" pitchFamily="34" charset="0"/>
              </a:rPr>
              <a:t>δραστηριότητες που είναι δημιουργικές και διασκεδαστικές</a:t>
            </a:r>
            <a:endParaRPr lang="el-GR" dirty="0">
              <a:latin typeface="Arial" panose="020B0604020202020204" pitchFamily="34" charset="0"/>
              <a:cs typeface="Arial" panose="020B0604020202020204" pitchFamily="34" charset="0"/>
            </a:endParaRPr>
          </a:p>
        </p:txBody>
      </p:sp>
      <p:sp>
        <p:nvSpPr>
          <p:cNvPr id="4" name="Θέση περιεχομένου 3"/>
          <p:cNvSpPr>
            <a:spLocks noGrp="1"/>
          </p:cNvSpPr>
          <p:nvPr>
            <p:ph sz="half" idx="2"/>
          </p:nvPr>
        </p:nvSpPr>
        <p:spPr>
          <a:xfrm>
            <a:off x="5676380" y="2017644"/>
            <a:ext cx="4184034" cy="4840356"/>
          </a:xfrm>
        </p:spPr>
        <p:txBody>
          <a:bodyPr>
            <a:normAutofit fontScale="92500" lnSpcReduction="20000"/>
          </a:bodyPr>
          <a:lstStyle/>
          <a:p>
            <a:r>
              <a:rPr lang="el-GR" b="1" dirty="0" smtClean="0">
                <a:latin typeface="Arial" panose="020B0604020202020204" pitchFamily="34" charset="0"/>
                <a:cs typeface="Arial" panose="020B0604020202020204" pitchFamily="34" charset="0"/>
              </a:rPr>
              <a:t>Ωστόσο,</a:t>
            </a:r>
            <a:r>
              <a:rPr lang="el-GR" dirty="0" smtClean="0">
                <a:latin typeface="Arial" panose="020B0604020202020204" pitchFamily="34" charset="0"/>
                <a:cs typeface="Arial" panose="020B0604020202020204" pitchFamily="34" charset="0"/>
              </a:rPr>
              <a:t> παρατηρούνται και </a:t>
            </a:r>
            <a:r>
              <a:rPr lang="el-GR" b="1" dirty="0" smtClean="0">
                <a:latin typeface="Arial" panose="020B0604020202020204" pitchFamily="34" charset="0"/>
                <a:cs typeface="Arial" panose="020B0604020202020204" pitchFamily="34" charset="0"/>
              </a:rPr>
              <a:t>λανθασμένες υποθέσεις </a:t>
            </a:r>
            <a:r>
              <a:rPr lang="el-GR" dirty="0" smtClean="0">
                <a:latin typeface="Arial" panose="020B0604020202020204" pitchFamily="34" charset="0"/>
                <a:cs typeface="Arial" panose="020B0604020202020204" pitchFamily="34" charset="0"/>
              </a:rPr>
              <a:t>σχετικά με το τι πιστεύει ο καθένας για το εκπαιδευτικό παιχνίδι:</a:t>
            </a:r>
          </a:p>
          <a:p>
            <a:r>
              <a:rPr lang="el-GR" dirty="0" smtClean="0">
                <a:latin typeface="Arial" panose="020B0604020202020204" pitchFamily="34" charset="0"/>
                <a:cs typeface="Arial" panose="020B0604020202020204" pitchFamily="34" charset="0"/>
              </a:rPr>
              <a:t>Εκπαιδευτικοί: έλλειψη ενημέρωσης σχετικά με τα παιχνίδια του σπιτιού. Χρήση παιχνιδιών στο μάθημα για ανάπτυξη μαθησιακής εμπειρίας και δεξιοτήτων.</a:t>
            </a:r>
          </a:p>
          <a:p>
            <a:r>
              <a:rPr lang="el-GR" dirty="0" smtClean="0">
                <a:latin typeface="Arial" panose="020B0604020202020204" pitchFamily="34" charset="0"/>
                <a:cs typeface="Arial" panose="020B0604020202020204" pitchFamily="34" charset="0"/>
              </a:rPr>
              <a:t>Μαθητές: τα παιχνίδια στο σπίτι είναι διαφορετικά από αυτά του σχολείου. Παιχνίδι στο μάθημα=μαθησιακή δραστηριότητα</a:t>
            </a:r>
          </a:p>
          <a:p>
            <a:r>
              <a:rPr lang="el-GR" dirty="0" smtClean="0">
                <a:latin typeface="Arial" panose="020B0604020202020204" pitchFamily="34" charset="0"/>
                <a:cs typeface="Arial" panose="020B0604020202020204" pitchFamily="34" charset="0"/>
              </a:rPr>
              <a:t>Γονείς: Λανθασμένη καταγραφή των παιχνιδιών στο σπίτι, έλλειψη ενημέρωσης για τα παιχνίδια του σχολείου, πιστεύουν ότι το παιχνίδι στο μάθημα δεν είναι βοηθητικό και πρέπει να διεξάγεται μόνο στο σπίτι</a:t>
            </a:r>
            <a:endParaRPr lang="el-GR" dirty="0">
              <a:latin typeface="Arial" panose="020B0604020202020204" pitchFamily="34" charset="0"/>
              <a:cs typeface="Arial" panose="020B0604020202020204" pitchFamily="34" charset="0"/>
            </a:endParaRPr>
          </a:p>
        </p:txBody>
      </p:sp>
      <p:sp>
        <p:nvSpPr>
          <p:cNvPr id="5" name="Δεξί βέλος 4"/>
          <p:cNvSpPr/>
          <p:nvPr/>
        </p:nvSpPr>
        <p:spPr>
          <a:xfrm>
            <a:off x="4424047" y="4111907"/>
            <a:ext cx="1073426" cy="41165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Tree>
    <p:extLst>
      <p:ext uri="{BB962C8B-B14F-4D97-AF65-F5344CB8AC3E}">
        <p14:creationId xmlns:p14="http://schemas.microsoft.com/office/powerpoint/2010/main" val="104182249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15000">
              <a:schemeClr val="bg1"/>
            </a:gs>
            <a:gs pos="100000">
              <a:schemeClr val="accent3">
                <a:lumMod val="45000"/>
                <a:lumOff val="55000"/>
              </a:schemeClr>
            </a:gs>
            <a:gs pos="99000">
              <a:schemeClr val="accent3">
                <a:lumMod val="45000"/>
                <a:lumOff val="55000"/>
              </a:schemeClr>
            </a:gs>
            <a:gs pos="88000">
              <a:schemeClr val="accent3">
                <a:lumMod val="30000"/>
                <a:lumOff val="70000"/>
              </a:schemeClr>
            </a:gs>
          </a:gsLst>
          <a:lin ang="2700000" scaled="1"/>
        </a:gradFill>
        <a:effectLst/>
      </p:bgPr>
    </p:bg>
    <p:spTree>
      <p:nvGrpSpPr>
        <p:cNvPr id="1" name=""/>
        <p:cNvGrpSpPr/>
        <p:nvPr/>
      </p:nvGrpSpPr>
      <p:grpSpPr>
        <a:xfrm>
          <a:off x="0" y="0"/>
          <a:ext cx="0" cy="0"/>
          <a:chOff x="0" y="0"/>
          <a:chExt cx="0" cy="0"/>
        </a:xfrm>
      </p:grpSpPr>
      <p:sp>
        <p:nvSpPr>
          <p:cNvPr id="2" name="Τίτλος 1"/>
          <p:cNvSpPr>
            <a:spLocks noGrp="1"/>
          </p:cNvSpPr>
          <p:nvPr>
            <p:ph type="title"/>
          </p:nvPr>
        </p:nvSpPr>
        <p:spPr>
          <a:xfrm>
            <a:off x="677334" y="248479"/>
            <a:ext cx="8596668" cy="347870"/>
          </a:xfrm>
        </p:spPr>
        <p:txBody>
          <a:bodyPr>
            <a:normAutofit fontScale="90000"/>
          </a:bodyPr>
          <a:lstStyle/>
          <a:p>
            <a:endParaRPr lang="el-GR"/>
          </a:p>
        </p:txBody>
      </p:sp>
      <p:sp>
        <p:nvSpPr>
          <p:cNvPr id="3" name="Θέση κειμένου 2"/>
          <p:cNvSpPr>
            <a:spLocks noGrp="1"/>
          </p:cNvSpPr>
          <p:nvPr>
            <p:ph type="body" idx="1"/>
          </p:nvPr>
        </p:nvSpPr>
        <p:spPr/>
        <p:txBody>
          <a:bodyPr/>
          <a:lstStyle/>
          <a:p>
            <a:r>
              <a:rPr lang="el-GR" sz="2000" dirty="0" smtClean="0">
                <a:latin typeface="Arial" panose="020B0604020202020204" pitchFamily="34" charset="0"/>
                <a:cs typeface="Arial" panose="020B0604020202020204" pitchFamily="34" charset="0"/>
              </a:rPr>
              <a:t>Έρευνα αναφορικά με το </a:t>
            </a:r>
            <a:r>
              <a:rPr lang="el-GR" sz="2000" b="1" dirty="0" smtClean="0">
                <a:latin typeface="Arial" panose="020B0604020202020204" pitchFamily="34" charset="0"/>
                <a:cs typeface="Arial" panose="020B0604020202020204" pitchFamily="34" charset="0"/>
              </a:rPr>
              <a:t>πότε</a:t>
            </a:r>
            <a:r>
              <a:rPr lang="el-GR" sz="2000" dirty="0" smtClean="0">
                <a:latin typeface="Arial" panose="020B0604020202020204" pitchFamily="34" charset="0"/>
                <a:cs typeface="Arial" panose="020B0604020202020204" pitchFamily="34" charset="0"/>
              </a:rPr>
              <a:t> ένα </a:t>
            </a:r>
            <a:r>
              <a:rPr lang="el-GR" sz="2000" b="1" dirty="0" smtClean="0">
                <a:latin typeface="Arial" panose="020B0604020202020204" pitchFamily="34" charset="0"/>
                <a:cs typeface="Arial" panose="020B0604020202020204" pitchFamily="34" charset="0"/>
              </a:rPr>
              <a:t>παιχνίδι</a:t>
            </a:r>
            <a:r>
              <a:rPr lang="el-GR" sz="2000" dirty="0" smtClean="0">
                <a:latin typeface="Arial" panose="020B0604020202020204" pitchFamily="34" charset="0"/>
                <a:cs typeface="Arial" panose="020B0604020202020204" pitchFamily="34" charset="0"/>
              </a:rPr>
              <a:t> αποτελεί </a:t>
            </a:r>
            <a:r>
              <a:rPr lang="el-GR" sz="2000" b="1" dirty="0" smtClean="0">
                <a:latin typeface="Arial" panose="020B0604020202020204" pitchFamily="34" charset="0"/>
                <a:cs typeface="Arial" panose="020B0604020202020204" pitchFamily="34" charset="0"/>
              </a:rPr>
              <a:t>μαθηματική δραστηριότητα </a:t>
            </a:r>
            <a:r>
              <a:rPr lang="el-GR" sz="2000" dirty="0" smtClean="0">
                <a:latin typeface="Arial" panose="020B0604020202020204" pitchFamily="34" charset="0"/>
                <a:cs typeface="Arial" panose="020B0604020202020204" pitchFamily="34" charset="0"/>
              </a:rPr>
              <a:t>με βάση τη </a:t>
            </a:r>
            <a:r>
              <a:rPr lang="el-GR" sz="2000" dirty="0" err="1" smtClean="0">
                <a:latin typeface="Arial" panose="020B0604020202020204" pitchFamily="34" charset="0"/>
                <a:cs typeface="Arial" panose="020B0604020202020204" pitchFamily="34" charset="0"/>
              </a:rPr>
              <a:t>μοντελοποίηση</a:t>
            </a:r>
            <a:r>
              <a:rPr lang="el-GR" sz="2000" dirty="0" smtClean="0">
                <a:latin typeface="Arial" panose="020B0604020202020204" pitchFamily="34" charset="0"/>
                <a:cs typeface="Arial" panose="020B0604020202020204" pitchFamily="34" charset="0"/>
              </a:rPr>
              <a:t>, την αφαίρεση και τον υποθετικό συλλογισμό( </a:t>
            </a:r>
            <a:r>
              <a:rPr lang="en-US" sz="2000" b="1" dirty="0" smtClean="0">
                <a:latin typeface="Arial" panose="020B0604020202020204" pitchFamily="34" charset="0"/>
                <a:cs typeface="Arial" panose="020B0604020202020204" pitchFamily="34" charset="0"/>
              </a:rPr>
              <a:t>Bishop</a:t>
            </a:r>
            <a:r>
              <a:rPr lang="en-US" sz="2000" dirty="0" smtClean="0">
                <a:latin typeface="Arial" panose="020B0604020202020204" pitchFamily="34" charset="0"/>
                <a:cs typeface="Arial" panose="020B0604020202020204" pitchFamily="34" charset="0"/>
              </a:rPr>
              <a:t>)</a:t>
            </a:r>
            <a:endParaRPr lang="el-GR" sz="2000" dirty="0">
              <a:latin typeface="Arial" panose="020B0604020202020204" pitchFamily="34" charset="0"/>
              <a:cs typeface="Arial" panose="020B0604020202020204" pitchFamily="34" charset="0"/>
            </a:endParaRPr>
          </a:p>
        </p:txBody>
      </p:sp>
      <p:sp>
        <p:nvSpPr>
          <p:cNvPr id="4" name="Θέση περιεχομένου 3"/>
          <p:cNvSpPr>
            <a:spLocks noGrp="1"/>
          </p:cNvSpPr>
          <p:nvPr>
            <p:ph sz="half" idx="2"/>
          </p:nvPr>
        </p:nvSpPr>
        <p:spPr/>
        <p:txBody>
          <a:bodyPr>
            <a:normAutofit fontScale="92500" lnSpcReduction="20000"/>
          </a:bodyPr>
          <a:lstStyle/>
          <a:p>
            <a:r>
              <a:rPr lang="el-GR" dirty="0" smtClean="0">
                <a:latin typeface="Arial" panose="020B0604020202020204" pitchFamily="34" charset="0"/>
                <a:cs typeface="Arial" panose="020B0604020202020204" pitchFamily="34" charset="0"/>
              </a:rPr>
              <a:t>Βιντεοσκόπηση παιχνιδιών με τα παιδιά            Οι δραστηριότητες χαρακτηρίστηκαν ως πρωτογενείς, δευτερογενείς και τριτογενείς(3 επίπεδα του </a:t>
            </a:r>
            <a:r>
              <a:rPr lang="en-US" dirty="0" err="1" smtClean="0">
                <a:latin typeface="Arial" panose="020B0604020202020204" pitchFamily="34" charset="0"/>
                <a:cs typeface="Arial" panose="020B0604020202020204" pitchFamily="34" charset="0"/>
              </a:rPr>
              <a:t>Wartofsky</a:t>
            </a:r>
            <a:r>
              <a:rPr lang="en-US" dirty="0" smtClean="0">
                <a:latin typeface="Arial" panose="020B0604020202020204" pitchFamily="34" charset="0"/>
                <a:cs typeface="Arial" panose="020B0604020202020204" pitchFamily="34" charset="0"/>
              </a:rPr>
              <a:t>)</a:t>
            </a:r>
          </a:p>
          <a:p>
            <a:r>
              <a:rPr lang="el-GR" dirty="0" smtClean="0">
                <a:latin typeface="Arial" panose="020B0604020202020204" pitchFamily="34" charset="0"/>
                <a:cs typeface="Arial" panose="020B0604020202020204" pitchFamily="34" charset="0"/>
              </a:rPr>
              <a:t>Πρωτογενείς: Όταν γίνεται απλή παράθεση τεκμηρίου από τον εκπαιδευτικό.</a:t>
            </a:r>
          </a:p>
          <a:p>
            <a:r>
              <a:rPr lang="el-GR" dirty="0" smtClean="0">
                <a:latin typeface="Arial" panose="020B0604020202020204" pitchFamily="34" charset="0"/>
                <a:cs typeface="Arial" panose="020B0604020202020204" pitchFamily="34" charset="0"/>
              </a:rPr>
              <a:t>Δευτερογενείς: Όταν παράλληλα με το βίντεο περιγράφεται το παιχνίδι.</a:t>
            </a:r>
          </a:p>
          <a:p>
            <a:r>
              <a:rPr lang="el-GR" dirty="0" smtClean="0">
                <a:latin typeface="Arial" panose="020B0604020202020204" pitchFamily="34" charset="0"/>
                <a:cs typeface="Arial" panose="020B0604020202020204" pitchFamily="34" charset="0"/>
              </a:rPr>
              <a:t>Τριτογενείς: Όταν μπορεί να χαρακτηριστεί ως μαθηματική δραστηριότητα.</a:t>
            </a:r>
            <a:endParaRPr lang="el-GR" dirty="0">
              <a:latin typeface="Arial" panose="020B0604020202020204" pitchFamily="34" charset="0"/>
              <a:cs typeface="Arial" panose="020B0604020202020204" pitchFamily="34" charset="0"/>
            </a:endParaRPr>
          </a:p>
        </p:txBody>
      </p:sp>
      <p:sp>
        <p:nvSpPr>
          <p:cNvPr id="5" name="Θέση κειμένου 4"/>
          <p:cNvSpPr>
            <a:spLocks noGrp="1"/>
          </p:cNvSpPr>
          <p:nvPr>
            <p:ph type="body" sz="quarter" idx="3"/>
          </p:nvPr>
        </p:nvSpPr>
        <p:spPr>
          <a:xfrm>
            <a:off x="5032026" y="596349"/>
            <a:ext cx="4185618" cy="576262"/>
          </a:xfrm>
        </p:spPr>
        <p:txBody>
          <a:bodyPr/>
          <a:lstStyle/>
          <a:p>
            <a:endParaRPr lang="el-GR" sz="2000" dirty="0"/>
          </a:p>
        </p:txBody>
      </p:sp>
      <p:sp>
        <p:nvSpPr>
          <p:cNvPr id="6" name="Θέση περιεχομένου 5"/>
          <p:cNvSpPr>
            <a:spLocks noGrp="1"/>
          </p:cNvSpPr>
          <p:nvPr>
            <p:ph sz="quarter" idx="4"/>
          </p:nvPr>
        </p:nvSpPr>
        <p:spPr>
          <a:xfrm>
            <a:off x="5287165" y="2636570"/>
            <a:ext cx="4185617" cy="4042526"/>
          </a:xfrm>
        </p:spPr>
        <p:txBody>
          <a:bodyPr>
            <a:normAutofit fontScale="85000" lnSpcReduction="10000"/>
          </a:bodyPr>
          <a:lstStyle/>
          <a:p>
            <a:r>
              <a:rPr lang="el-GR" dirty="0" smtClean="0">
                <a:latin typeface="Arial" panose="020B0604020202020204" pitchFamily="34" charset="0"/>
                <a:cs typeface="Arial" panose="020B0604020202020204" pitchFamily="34" charset="0"/>
              </a:rPr>
              <a:t>Παρακολούθηση τεσσάρων </a:t>
            </a:r>
            <a:r>
              <a:rPr lang="el-GR" dirty="0" err="1" smtClean="0">
                <a:latin typeface="Arial" panose="020B0604020202020204" pitchFamily="34" charset="0"/>
                <a:cs typeface="Arial" panose="020B0604020202020204" pitchFamily="34" charset="0"/>
              </a:rPr>
              <a:t>επτάλεπτων</a:t>
            </a:r>
            <a:r>
              <a:rPr lang="el-GR" dirty="0" smtClean="0">
                <a:latin typeface="Arial" panose="020B0604020202020204" pitchFamily="34" charset="0"/>
                <a:cs typeface="Arial" panose="020B0604020202020204" pitchFamily="34" charset="0"/>
              </a:rPr>
              <a:t> βίντεο και απάντηση ερωτήσεων σχετικά με την αναγνώριση χαρακτηριστικών παιχνιδιού.</a:t>
            </a:r>
          </a:p>
          <a:p>
            <a:r>
              <a:rPr lang="el-GR" dirty="0" smtClean="0">
                <a:latin typeface="Arial" panose="020B0604020202020204" pitchFamily="34" charset="0"/>
                <a:cs typeface="Arial" panose="020B0604020202020204" pitchFamily="34" charset="0"/>
              </a:rPr>
              <a:t>Το παιχνίδια </a:t>
            </a:r>
            <a:r>
              <a:rPr lang="el-GR" dirty="0" err="1" smtClean="0">
                <a:latin typeface="Arial" panose="020B0604020202020204" pitchFamily="34" charset="0"/>
                <a:cs typeface="Arial" panose="020B0604020202020204" pitchFamily="34" charset="0"/>
              </a:rPr>
              <a:t>κατηγοροποιήθηκαν</a:t>
            </a:r>
            <a:r>
              <a:rPr lang="el-GR" dirty="0" smtClean="0">
                <a:latin typeface="Arial" panose="020B0604020202020204" pitchFamily="34" charset="0"/>
                <a:cs typeface="Arial" panose="020B0604020202020204" pitchFamily="34" charset="0"/>
              </a:rPr>
              <a:t> στις απαντήσεις με βάση: τη διασκέδαση, τους κανόνες, την ύπαρξη </a:t>
            </a:r>
            <a:r>
              <a:rPr lang="el-GR" dirty="0" err="1" smtClean="0">
                <a:latin typeface="Arial" panose="020B0604020202020204" pitchFamily="34" charset="0"/>
                <a:cs typeface="Arial" panose="020B0604020202020204" pitchFamily="34" charset="0"/>
              </a:rPr>
              <a:t>εξωτ.χώρου</a:t>
            </a:r>
            <a:r>
              <a:rPr lang="el-GR" dirty="0" smtClean="0">
                <a:latin typeface="Arial" panose="020B0604020202020204" pitchFamily="34" charset="0"/>
                <a:cs typeface="Arial" panose="020B0604020202020204" pitchFamily="34" charset="0"/>
              </a:rPr>
              <a:t>, εθελοντική δραστηριότητα, συνεργασία, αλληλεπίδραση, δομή.</a:t>
            </a:r>
          </a:p>
          <a:p>
            <a:r>
              <a:rPr lang="el-GR" dirty="0" smtClean="0">
                <a:latin typeface="Arial" panose="020B0604020202020204" pitchFamily="34" charset="0"/>
                <a:cs typeface="Arial" panose="020B0604020202020204" pitchFamily="34" charset="0"/>
              </a:rPr>
              <a:t>Καταγραφή 3 πρακτικών εκπαιδευτικών: 1. Ο εκπαιδευτικός που </a:t>
            </a:r>
            <a:r>
              <a:rPr lang="el-GR" dirty="0" err="1" smtClean="0">
                <a:latin typeface="Arial" panose="020B0604020202020204" pitchFamily="34" charset="0"/>
                <a:cs typeface="Arial" panose="020B0604020202020204" pitchFamily="34" charset="0"/>
              </a:rPr>
              <a:t>προσφερει</a:t>
            </a:r>
            <a:r>
              <a:rPr lang="el-GR" dirty="0" smtClean="0">
                <a:latin typeface="Arial" panose="020B0604020202020204" pitchFamily="34" charset="0"/>
                <a:cs typeface="Arial" panose="020B0604020202020204" pitchFamily="34" charset="0"/>
              </a:rPr>
              <a:t> στη δραστηριότητα 2. εκπαιδευτικός με ουδέτερη στάση 3. εκπαιδευτικός που ασκεί έλεγχο.</a:t>
            </a:r>
          </a:p>
          <a:p>
            <a:r>
              <a:rPr lang="el-GR" dirty="0" smtClean="0">
                <a:latin typeface="Arial" panose="020B0604020202020204" pitchFamily="34" charset="0"/>
                <a:cs typeface="Arial" panose="020B0604020202020204" pitchFamily="34" charset="0"/>
              </a:rPr>
              <a:t>ΑΝΑΓΚΑΙΑ κρίνεται η αναγνώριση των χαρακτηριστικών του παιχνιδιού από τους εκπαιδευτικούς</a:t>
            </a:r>
            <a:endParaRPr lang="el-GR" dirty="0">
              <a:latin typeface="Arial" panose="020B0604020202020204" pitchFamily="34" charset="0"/>
              <a:cs typeface="Arial" panose="020B0604020202020204" pitchFamily="34" charset="0"/>
            </a:endParaRPr>
          </a:p>
        </p:txBody>
      </p:sp>
      <p:cxnSp>
        <p:nvCxnSpPr>
          <p:cNvPr id="8" name="Ευθύγραμμο βέλος σύνδεσης 7"/>
          <p:cNvCxnSpPr/>
          <p:nvPr/>
        </p:nvCxnSpPr>
        <p:spPr>
          <a:xfrm>
            <a:off x="1798794" y="3069771"/>
            <a:ext cx="55659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Ευθεία γραμμή σύνδεσης 11"/>
          <p:cNvCxnSpPr/>
          <p:nvPr/>
        </p:nvCxnSpPr>
        <p:spPr>
          <a:xfrm>
            <a:off x="4975668" y="0"/>
            <a:ext cx="0" cy="7056783"/>
          </a:xfrm>
          <a:prstGeom prst="line">
            <a:avLst/>
          </a:prstGeom>
        </p:spPr>
        <p:style>
          <a:lnRef idx="1">
            <a:schemeClr val="accent1"/>
          </a:lnRef>
          <a:fillRef idx="0">
            <a:schemeClr val="accent1"/>
          </a:fillRef>
          <a:effectRef idx="0">
            <a:schemeClr val="accent1"/>
          </a:effectRef>
          <a:fontRef idx="minor">
            <a:schemeClr val="tx1"/>
          </a:fontRef>
        </p:style>
      </p:cxnSp>
      <p:sp>
        <p:nvSpPr>
          <p:cNvPr id="13" name="Ορθογώνιο 12"/>
          <p:cNvSpPr/>
          <p:nvPr/>
        </p:nvSpPr>
        <p:spPr>
          <a:xfrm>
            <a:off x="4975668" y="683655"/>
            <a:ext cx="3890519" cy="1938992"/>
          </a:xfrm>
          <a:prstGeom prst="rect">
            <a:avLst/>
          </a:prstGeom>
        </p:spPr>
        <p:txBody>
          <a:bodyPr wrap="square">
            <a:spAutoFit/>
          </a:bodyPr>
          <a:lstStyle/>
          <a:p>
            <a:r>
              <a:rPr lang="el-GR" sz="2000" dirty="0">
                <a:latin typeface="Arial" panose="020B0604020202020204" pitchFamily="34" charset="0"/>
                <a:cs typeface="Arial" panose="020B0604020202020204" pitchFamily="34" charset="0"/>
              </a:rPr>
              <a:t>Έρευνα μεταξύ Ουαλίας, Γερμανίας και Ολλανδίας παρουσίασε </a:t>
            </a:r>
            <a:r>
              <a:rPr lang="el-GR" sz="2000" b="1" dirty="0">
                <a:latin typeface="Arial" panose="020B0604020202020204" pitchFamily="34" charset="0"/>
                <a:cs typeface="Arial" panose="020B0604020202020204" pitchFamily="34" charset="0"/>
              </a:rPr>
              <a:t>παρόμοια αποτελέσματα </a:t>
            </a:r>
            <a:r>
              <a:rPr lang="el-GR" sz="2000" dirty="0">
                <a:latin typeface="Arial" panose="020B0604020202020204" pitchFamily="34" charset="0"/>
                <a:cs typeface="Arial" panose="020B0604020202020204" pitchFamily="34" charset="0"/>
              </a:rPr>
              <a:t>σχετικά με τα </a:t>
            </a:r>
            <a:r>
              <a:rPr lang="el-GR" sz="2000" b="1" dirty="0">
                <a:latin typeface="Arial" panose="020B0604020202020204" pitchFamily="34" charset="0"/>
                <a:cs typeface="Arial" panose="020B0604020202020204" pitchFamily="34" charset="0"/>
              </a:rPr>
              <a:t>γνωρίσματα του παιχνιδιού και τον ρόλο του.</a:t>
            </a:r>
          </a:p>
        </p:txBody>
      </p:sp>
    </p:spTree>
    <p:extLst>
      <p:ext uri="{BB962C8B-B14F-4D97-AF65-F5344CB8AC3E}">
        <p14:creationId xmlns:p14="http://schemas.microsoft.com/office/powerpoint/2010/main" val="144146895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15000">
              <a:schemeClr val="bg1"/>
            </a:gs>
            <a:gs pos="100000">
              <a:schemeClr val="accent3">
                <a:lumMod val="45000"/>
                <a:lumOff val="55000"/>
              </a:schemeClr>
            </a:gs>
            <a:gs pos="97000">
              <a:schemeClr val="accent3">
                <a:lumMod val="45000"/>
                <a:lumOff val="55000"/>
              </a:schemeClr>
            </a:gs>
            <a:gs pos="88000">
              <a:schemeClr val="accent3">
                <a:lumMod val="30000"/>
                <a:lumOff val="70000"/>
              </a:schemeClr>
            </a:gs>
          </a:gsLst>
          <a:lin ang="2700000" scaled="1"/>
        </a:gradFill>
        <a:effectLst/>
      </p:bgPr>
    </p:bg>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endParaRPr lang="el-GR" dirty="0"/>
          </a:p>
        </p:txBody>
      </p:sp>
      <p:sp>
        <p:nvSpPr>
          <p:cNvPr id="3" name="Θέση κειμένου 2"/>
          <p:cNvSpPr>
            <a:spLocks noGrp="1"/>
          </p:cNvSpPr>
          <p:nvPr>
            <p:ph type="body" idx="1"/>
          </p:nvPr>
        </p:nvSpPr>
        <p:spPr/>
        <p:txBody>
          <a:bodyPr/>
          <a:lstStyle/>
          <a:p>
            <a:r>
              <a:rPr lang="el-GR" dirty="0" smtClean="0">
                <a:latin typeface="Arial" panose="020B0604020202020204" pitchFamily="34" charset="0"/>
                <a:cs typeface="Arial" panose="020B0604020202020204" pitchFamily="34" charset="0"/>
              </a:rPr>
              <a:t>Εργαστήριο που πραγματοποιήθηκε </a:t>
            </a:r>
            <a:r>
              <a:rPr lang="el-GR" b="1" dirty="0" smtClean="0">
                <a:latin typeface="Arial" panose="020B0604020202020204" pitchFamily="34" charset="0"/>
                <a:cs typeface="Arial" panose="020B0604020202020204" pitchFamily="34" charset="0"/>
              </a:rPr>
              <a:t>με βάση τις αρχές αξιολόγησης εκπαιδευτικού παιχνιδιού </a:t>
            </a:r>
            <a:r>
              <a:rPr lang="el-GR" dirty="0" smtClean="0">
                <a:latin typeface="Arial" panose="020B0604020202020204" pitchFamily="34" charset="0"/>
                <a:cs typeface="Arial" panose="020B0604020202020204" pitchFamily="34" charset="0"/>
              </a:rPr>
              <a:t>ανέδειξε ότι:</a:t>
            </a:r>
            <a:endParaRPr lang="el-GR" dirty="0">
              <a:latin typeface="Arial" panose="020B0604020202020204" pitchFamily="34" charset="0"/>
              <a:cs typeface="Arial" panose="020B0604020202020204" pitchFamily="34" charset="0"/>
            </a:endParaRPr>
          </a:p>
        </p:txBody>
      </p:sp>
      <p:sp>
        <p:nvSpPr>
          <p:cNvPr id="4" name="Θέση περιεχομένου 3"/>
          <p:cNvSpPr>
            <a:spLocks noGrp="1"/>
          </p:cNvSpPr>
          <p:nvPr>
            <p:ph sz="half" idx="2"/>
          </p:nvPr>
        </p:nvSpPr>
        <p:spPr/>
        <p:txBody>
          <a:bodyPr/>
          <a:lstStyle/>
          <a:p>
            <a:r>
              <a:rPr lang="el-GR" dirty="0" smtClean="0">
                <a:latin typeface="Arial" panose="020B0604020202020204" pitchFamily="34" charset="0"/>
                <a:cs typeface="Arial" panose="020B0604020202020204" pitchFamily="34" charset="0"/>
              </a:rPr>
              <a:t>Κύριο κριτήριο για την επιλογή ενός παιχνιδιού από τους εκπαιδευτικούς είναι   1.διαφορετικός τρόπος μάθησης</a:t>
            </a:r>
          </a:p>
          <a:p>
            <a:pPr marL="0" indent="0">
              <a:buNone/>
            </a:pPr>
            <a:r>
              <a:rPr lang="el-GR" dirty="0" smtClean="0">
                <a:latin typeface="Arial" panose="020B0604020202020204" pitchFamily="34" charset="0"/>
                <a:cs typeface="Arial" panose="020B0604020202020204" pitchFamily="34" charset="0"/>
              </a:rPr>
              <a:t>     2.  Θετικός ρόλος στην </a:t>
            </a:r>
            <a:r>
              <a:rPr lang="el-GR" smtClean="0">
                <a:latin typeface="Arial" panose="020B0604020202020204" pitchFamily="34" charset="0"/>
                <a:cs typeface="Arial" panose="020B0604020202020204" pitchFamily="34" charset="0"/>
              </a:rPr>
              <a:t>υλοποίηση στόχων.</a:t>
            </a:r>
            <a:endParaRPr lang="el-GR" dirty="0" smtClean="0">
              <a:latin typeface="Arial" panose="020B0604020202020204" pitchFamily="34" charset="0"/>
              <a:cs typeface="Arial" panose="020B0604020202020204" pitchFamily="34" charset="0"/>
            </a:endParaRPr>
          </a:p>
        </p:txBody>
      </p:sp>
      <p:sp>
        <p:nvSpPr>
          <p:cNvPr id="5" name="Θέση κειμένου 4"/>
          <p:cNvSpPr>
            <a:spLocks noGrp="1"/>
          </p:cNvSpPr>
          <p:nvPr>
            <p:ph type="body" sz="quarter" idx="3"/>
          </p:nvPr>
        </p:nvSpPr>
        <p:spPr>
          <a:xfrm>
            <a:off x="5515765" y="1097496"/>
            <a:ext cx="4185618" cy="576262"/>
          </a:xfrm>
        </p:spPr>
        <p:txBody>
          <a:bodyPr/>
          <a:lstStyle/>
          <a:p>
            <a:r>
              <a:rPr lang="el-GR" dirty="0" smtClean="0">
                <a:latin typeface="Arial" panose="020B0604020202020204" pitchFamily="34" charset="0"/>
                <a:cs typeface="Arial" panose="020B0604020202020204" pitchFamily="34" charset="0"/>
              </a:rPr>
              <a:t>Άλλες έρευνες ανέδειξαν ότι:</a:t>
            </a:r>
            <a:endParaRPr lang="el-GR" dirty="0">
              <a:latin typeface="Arial" panose="020B0604020202020204" pitchFamily="34" charset="0"/>
              <a:cs typeface="Arial" panose="020B0604020202020204" pitchFamily="34" charset="0"/>
            </a:endParaRPr>
          </a:p>
        </p:txBody>
      </p:sp>
      <p:sp>
        <p:nvSpPr>
          <p:cNvPr id="6" name="Θέση περιεχομένου 5"/>
          <p:cNvSpPr>
            <a:spLocks noGrp="1"/>
          </p:cNvSpPr>
          <p:nvPr>
            <p:ph sz="quarter" idx="4"/>
          </p:nvPr>
        </p:nvSpPr>
        <p:spPr>
          <a:xfrm>
            <a:off x="5068957" y="2007705"/>
            <a:ext cx="4205044" cy="4033658"/>
          </a:xfrm>
        </p:spPr>
        <p:txBody>
          <a:bodyPr>
            <a:normAutofit lnSpcReduction="10000"/>
          </a:bodyPr>
          <a:lstStyle/>
          <a:p>
            <a:r>
              <a:rPr lang="el-GR" dirty="0" smtClean="0">
                <a:latin typeface="Arial" panose="020B0604020202020204" pitchFamily="34" charset="0"/>
                <a:cs typeface="Arial" panose="020B0604020202020204" pitchFamily="34" charset="0"/>
              </a:rPr>
              <a:t>Οι υποψήφιες νηπιαγωγοί ανέλυσαν το παιχνίδι χρησιμοποιώντας τα βασικά χαρακτηριστικά του, πολλές φορές το ταυτίζουν με μια τυπική μαθησιακή δραστηριότητα.</a:t>
            </a:r>
          </a:p>
          <a:p>
            <a:r>
              <a:rPr lang="el-GR" dirty="0" smtClean="0">
                <a:latin typeface="Arial" panose="020B0604020202020204" pitchFamily="34" charset="0"/>
                <a:cs typeface="Arial" panose="020B0604020202020204" pitchFamily="34" charset="0"/>
              </a:rPr>
              <a:t>Η στάση των εκπαιδευτικών επηρεάζει την άποψη των παιδιών για το παιχνίδι.</a:t>
            </a:r>
          </a:p>
          <a:p>
            <a:r>
              <a:rPr lang="el-GR" dirty="0" smtClean="0">
                <a:latin typeface="Arial" panose="020B0604020202020204" pitchFamily="34" charset="0"/>
                <a:cs typeface="Arial" panose="020B0604020202020204" pitchFamily="34" charset="0"/>
              </a:rPr>
              <a:t>Τα παιχνίδια που επιλέγουν οι νηπιαγωγοί συνήθως περιέχουν κίνηση, ταμπλό προσποίησης και κατασκευές. Δηλαδή, παιχνίδια που προωθούν: χαρά, σκέψη και συγκέντρωση</a:t>
            </a:r>
            <a:endParaRPr lang="el-GR" dirty="0">
              <a:latin typeface="Arial" panose="020B0604020202020204" pitchFamily="34" charset="0"/>
              <a:cs typeface="Arial" panose="020B0604020202020204" pitchFamily="34" charset="0"/>
            </a:endParaRPr>
          </a:p>
        </p:txBody>
      </p:sp>
      <p:cxnSp>
        <p:nvCxnSpPr>
          <p:cNvPr id="8" name="Ευθύγραμμο βέλος σύνδεσης 7"/>
          <p:cNvCxnSpPr/>
          <p:nvPr/>
        </p:nvCxnSpPr>
        <p:spPr>
          <a:xfrm flipH="1">
            <a:off x="5804452" y="7295322"/>
            <a:ext cx="109331" cy="1987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Ευθύγραμμο βέλος σύνδεσης 9"/>
          <p:cNvCxnSpPr/>
          <p:nvPr/>
        </p:nvCxnSpPr>
        <p:spPr>
          <a:xfrm>
            <a:off x="3488634" y="7305261"/>
            <a:ext cx="467139" cy="993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7370644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15000">
              <a:schemeClr val="bg1"/>
            </a:gs>
            <a:gs pos="100000">
              <a:schemeClr val="accent3">
                <a:lumMod val="45000"/>
                <a:lumOff val="55000"/>
              </a:schemeClr>
            </a:gs>
            <a:gs pos="100000">
              <a:schemeClr val="accent3">
                <a:lumMod val="45000"/>
                <a:lumOff val="55000"/>
              </a:schemeClr>
            </a:gs>
            <a:gs pos="88000">
              <a:schemeClr val="accent3">
                <a:lumMod val="30000"/>
                <a:lumOff val="70000"/>
              </a:schemeClr>
            </a:gs>
          </a:gsLst>
          <a:lin ang="2700000" scaled="1"/>
        </a:gradFill>
        <a:effectLst/>
      </p:bgPr>
    </p:bg>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normAutofit fontScale="90000"/>
          </a:bodyPr>
          <a:lstStyle/>
          <a:p>
            <a:r>
              <a:rPr lang="el-GR" dirty="0" smtClean="0"/>
              <a:t>ΑΝΑΛΥΣΗ ΕΡΕΥΝΗΤΙΚΩΝ ΖΗΤΗΜΑΤΩΝ ΓΙΑ ΤΟ ΠΑΙΧΝΙΔΙ</a:t>
            </a:r>
            <a:br>
              <a:rPr lang="el-GR" dirty="0" smtClean="0"/>
            </a:br>
            <a:r>
              <a:rPr lang="el-GR" dirty="0"/>
              <a:t> </a:t>
            </a:r>
            <a:r>
              <a:rPr lang="el-GR" dirty="0" smtClean="0"/>
              <a:t>     </a:t>
            </a:r>
            <a:r>
              <a:rPr lang="el-GR" sz="3100" b="1" dirty="0" smtClean="0"/>
              <a:t>«Συνέπειες από την ένταξη παιχνιδιών στην εκπαίδευση</a:t>
            </a:r>
            <a:r>
              <a:rPr lang="el-GR" dirty="0" smtClean="0"/>
              <a:t>»</a:t>
            </a:r>
            <a:endParaRPr lang="el-GR" dirty="0"/>
          </a:p>
        </p:txBody>
      </p:sp>
      <p:sp>
        <p:nvSpPr>
          <p:cNvPr id="3" name="Θέση περιεχομένου 2"/>
          <p:cNvSpPr>
            <a:spLocks noGrp="1"/>
          </p:cNvSpPr>
          <p:nvPr>
            <p:ph idx="1"/>
          </p:nvPr>
        </p:nvSpPr>
        <p:spPr>
          <a:xfrm>
            <a:off x="346409" y="3056709"/>
            <a:ext cx="8596668" cy="3936274"/>
          </a:xfrm>
        </p:spPr>
        <p:txBody>
          <a:bodyPr/>
          <a:lstStyle/>
          <a:p>
            <a:r>
              <a:rPr lang="el-GR" dirty="0" smtClean="0">
                <a:latin typeface="Arial" panose="020B0604020202020204" pitchFamily="34" charset="0"/>
                <a:cs typeface="Arial" panose="020B0604020202020204" pitchFamily="34" charset="0"/>
              </a:rPr>
              <a:t>Καλλιέργεια γνωστικών, κοινωνικών, συναισθηματικών και άλλων δεξιοτήτων</a:t>
            </a:r>
          </a:p>
          <a:p>
            <a:r>
              <a:rPr lang="el-GR" dirty="0" smtClean="0">
                <a:latin typeface="Arial" panose="020B0604020202020204" pitchFamily="34" charset="0"/>
                <a:cs typeface="Arial" panose="020B0604020202020204" pitchFamily="34" charset="0"/>
              </a:rPr>
              <a:t>Τα παιδιά οδηγούνται σε πιο επιτυχημένες και δημιουργικές λύσεις προβλημάτων με αντικείμενα, όταν έχει προηγηθεί παιχνίδι με αυτά</a:t>
            </a:r>
          </a:p>
          <a:p>
            <a:r>
              <a:rPr lang="el-GR" dirty="0" smtClean="0">
                <a:latin typeface="Arial" panose="020B0604020202020204" pitchFamily="34" charset="0"/>
                <a:cs typeface="Arial" panose="020B0604020202020204" pitchFamily="34" charset="0"/>
              </a:rPr>
              <a:t>Καλύτερη κατανόηση σύνθετων αριθμών και πράξεων</a:t>
            </a:r>
          </a:p>
          <a:p>
            <a:r>
              <a:rPr lang="el-GR" dirty="0" smtClean="0">
                <a:latin typeface="Arial" panose="020B0604020202020204" pitchFamily="34" charset="0"/>
                <a:cs typeface="Arial" panose="020B0604020202020204" pitchFamily="34" charset="0"/>
              </a:rPr>
              <a:t>Τα παιδιά επικοινωνούν, αναλαμβάνουν ευθύνες, αναπτύσσονται πνευματικά, χαλαρώνουν και συνεργάζονται</a:t>
            </a:r>
          </a:p>
          <a:p>
            <a:pPr marL="0" indent="0">
              <a:buNone/>
            </a:pPr>
            <a:endParaRPr lang="el-GR" dirty="0" smtClean="0">
              <a:latin typeface="Arial" panose="020B0604020202020204" pitchFamily="34" charset="0"/>
              <a:cs typeface="Arial" panose="020B0604020202020204" pitchFamily="34" charset="0"/>
            </a:endParaRPr>
          </a:p>
          <a:p>
            <a:endParaRPr lang="el-GR" dirty="0"/>
          </a:p>
        </p:txBody>
      </p:sp>
    </p:spTree>
    <p:extLst>
      <p:ext uri="{BB962C8B-B14F-4D97-AF65-F5344CB8AC3E}">
        <p14:creationId xmlns:p14="http://schemas.microsoft.com/office/powerpoint/2010/main" val="387588128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15000">
              <a:schemeClr val="bg1"/>
            </a:gs>
            <a:gs pos="100000">
              <a:schemeClr val="accent3">
                <a:lumMod val="45000"/>
                <a:lumOff val="55000"/>
              </a:schemeClr>
            </a:gs>
            <a:gs pos="100000">
              <a:schemeClr val="accent3">
                <a:lumMod val="45000"/>
                <a:lumOff val="55000"/>
              </a:schemeClr>
            </a:gs>
            <a:gs pos="85000">
              <a:schemeClr val="accent3">
                <a:lumMod val="30000"/>
                <a:lumOff val="70000"/>
              </a:schemeClr>
            </a:gs>
          </a:gsLst>
          <a:lin ang="2700000" scaled="1"/>
        </a:gradFill>
        <a:effectLst/>
      </p:bgPr>
    </p:bg>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endParaRPr lang="el-GR"/>
          </a:p>
        </p:txBody>
      </p:sp>
      <p:sp>
        <p:nvSpPr>
          <p:cNvPr id="3" name="Θέση περιεχομένου 2"/>
          <p:cNvSpPr>
            <a:spLocks noGrp="1"/>
          </p:cNvSpPr>
          <p:nvPr>
            <p:ph idx="1"/>
          </p:nvPr>
        </p:nvSpPr>
        <p:spPr>
          <a:xfrm>
            <a:off x="677334" y="1471749"/>
            <a:ext cx="8596668" cy="4569613"/>
          </a:xfrm>
        </p:spPr>
        <p:txBody>
          <a:bodyPr>
            <a:normAutofit lnSpcReduction="10000"/>
          </a:bodyPr>
          <a:lstStyle/>
          <a:p>
            <a:r>
              <a:rPr lang="el-GR" dirty="0" smtClean="0">
                <a:latin typeface="Arial" panose="020B0604020202020204" pitchFamily="34" charset="0"/>
                <a:cs typeface="Arial" panose="020B0604020202020204" pitchFamily="34" charset="0"/>
              </a:rPr>
              <a:t> Σύμφωνα με έρευνα που οι συμμετέχοντες κλήθηκαν να ασχοληθούν με δραστηριότητες οι οποίες περιλάμβαναν το γέμισμα, με στερεά σχήματα, οριοθετημένων περιοχών, που απεικόνιζαν ένα αυτοκίνητο και ένα σπίτι, ανέδειξε ότι: Το </a:t>
            </a:r>
            <a:r>
              <a:rPr lang="el-GR" dirty="0" smtClean="0">
                <a:latin typeface="Arial" panose="020B0604020202020204" pitchFamily="34" charset="0"/>
                <a:cs typeface="Arial" panose="020B0604020202020204" pitchFamily="34" charset="0"/>
              </a:rPr>
              <a:t>παιχνίδι με τα στερεά σχήματα προωθεί τις μαθηματικές δράσεις, βοηθώντας τα παιδιά να κατανοήσουν τις σχέσεις μεταξύ διαφορετικών γεωμετρικών </a:t>
            </a:r>
            <a:r>
              <a:rPr lang="el-GR" dirty="0" smtClean="0">
                <a:latin typeface="Arial" panose="020B0604020202020204" pitchFamily="34" charset="0"/>
                <a:cs typeface="Arial" panose="020B0604020202020204" pitchFamily="34" charset="0"/>
              </a:rPr>
              <a:t>σχημάτων.</a:t>
            </a:r>
            <a:endParaRPr lang="el-GR" dirty="0" smtClean="0">
              <a:latin typeface="Arial" panose="020B0604020202020204" pitchFamily="34" charset="0"/>
              <a:cs typeface="Arial" panose="020B0604020202020204" pitchFamily="34" charset="0"/>
            </a:endParaRPr>
          </a:p>
          <a:p>
            <a:endParaRPr lang="el-GR" dirty="0" smtClean="0">
              <a:latin typeface="Arial" panose="020B0604020202020204" pitchFamily="34" charset="0"/>
              <a:cs typeface="Arial" panose="020B0604020202020204" pitchFamily="34" charset="0"/>
            </a:endParaRPr>
          </a:p>
          <a:p>
            <a:r>
              <a:rPr lang="el-GR" dirty="0" smtClean="0">
                <a:latin typeface="Arial" panose="020B0604020202020204" pitchFamily="34" charset="0"/>
                <a:cs typeface="Arial" panose="020B0604020202020204" pitchFamily="34" charset="0"/>
              </a:rPr>
              <a:t>Παιχνίδια σχεδιασμένα για να παρακινούν τα παιδιά σε χειρισμούς που δίνουν έναυσμα στην ενεργοποίηση της διαδικασίας της </a:t>
            </a:r>
            <a:r>
              <a:rPr lang="el-GR" dirty="0" err="1" smtClean="0">
                <a:latin typeface="Arial" panose="020B0604020202020204" pitchFamily="34" charset="0"/>
                <a:cs typeface="Arial" panose="020B0604020202020204" pitchFamily="34" charset="0"/>
              </a:rPr>
              <a:t>αναστοχαστικής</a:t>
            </a:r>
            <a:r>
              <a:rPr lang="el-GR" dirty="0" smtClean="0">
                <a:latin typeface="Arial" panose="020B0604020202020204" pitchFamily="34" charset="0"/>
                <a:cs typeface="Arial" panose="020B0604020202020204" pitchFamily="34" charset="0"/>
              </a:rPr>
              <a:t> αφαίρεσης φαίνεται να κάνουν πιο κατανοητές τις έννοιες της ταχύτητας, του χρόνου, της απόστασης και του χώρου στα παιδιά.</a:t>
            </a:r>
            <a:endParaRPr lang="el-GR" dirty="0" smtClean="0">
              <a:latin typeface="Arial" panose="020B0604020202020204" pitchFamily="34" charset="0"/>
              <a:cs typeface="Arial" panose="020B0604020202020204" pitchFamily="34" charset="0"/>
            </a:endParaRPr>
          </a:p>
          <a:p>
            <a:endParaRPr lang="el-GR" dirty="0">
              <a:latin typeface="Arial" panose="020B0604020202020204" pitchFamily="34" charset="0"/>
              <a:cs typeface="Arial" panose="020B0604020202020204" pitchFamily="34" charset="0"/>
            </a:endParaRPr>
          </a:p>
          <a:p>
            <a:pPr lvl="0">
              <a:buClr>
                <a:srgbClr val="90C226"/>
              </a:buClr>
            </a:pPr>
            <a:r>
              <a:rPr lang="el-GR" dirty="0" smtClean="0">
                <a:solidFill>
                  <a:prstClr val="black">
                    <a:lumMod val="75000"/>
                    <a:lumOff val="25000"/>
                  </a:prstClr>
                </a:solidFill>
                <a:latin typeface="Arial" panose="020B0604020202020204" pitchFamily="34" charset="0"/>
                <a:cs typeface="Arial" panose="020B0604020202020204" pitchFamily="34" charset="0"/>
              </a:rPr>
              <a:t> </a:t>
            </a:r>
            <a:r>
              <a:rPr lang="el-GR" smtClean="0">
                <a:solidFill>
                  <a:prstClr val="black">
                    <a:lumMod val="75000"/>
                    <a:lumOff val="25000"/>
                  </a:prstClr>
                </a:solidFill>
                <a:latin typeface="Arial" panose="020B0604020202020204" pitchFamily="34" charset="0"/>
                <a:cs typeface="Arial" panose="020B0604020202020204" pitchFamily="34" charset="0"/>
              </a:rPr>
              <a:t>Επιπλέον, σε </a:t>
            </a:r>
            <a:r>
              <a:rPr lang="el-GR" dirty="0" smtClean="0">
                <a:solidFill>
                  <a:prstClr val="black">
                    <a:lumMod val="75000"/>
                    <a:lumOff val="25000"/>
                  </a:prstClr>
                </a:solidFill>
                <a:latin typeface="Arial" panose="020B0604020202020204" pitchFamily="34" charset="0"/>
                <a:cs typeface="Arial" panose="020B0604020202020204" pitchFamily="34" charset="0"/>
              </a:rPr>
              <a:t>άλλη έρευνα αναδείχθηκε ότι όταν παιδιά ηλικίας 4-11 ετών έπαιζαν παιχνίδια τύχης, πριν την τυπική διδασκαλία</a:t>
            </a:r>
            <a:r>
              <a:rPr lang="el-GR" dirty="0" smtClean="0">
                <a:solidFill>
                  <a:prstClr val="black">
                    <a:lumMod val="75000"/>
                    <a:lumOff val="25000"/>
                  </a:prstClr>
                </a:solidFill>
                <a:latin typeface="Arial" panose="020B0604020202020204" pitchFamily="34" charset="0"/>
                <a:cs typeface="Arial" panose="020B0604020202020204" pitchFamily="34" charset="0"/>
              </a:rPr>
              <a:t>, μπορούσαν να κατανοήσουν αρκετά καλά την έννοια της ταχύτητας.</a:t>
            </a:r>
            <a:endParaRPr lang="el-GR" dirty="0">
              <a:solidFill>
                <a:prstClr val="black">
                  <a:lumMod val="75000"/>
                  <a:lumOff val="25000"/>
                </a:prstClr>
              </a:solidFill>
              <a:latin typeface="Arial" panose="020B0604020202020204" pitchFamily="34" charset="0"/>
              <a:cs typeface="Arial" panose="020B0604020202020204" pitchFamily="34" charset="0"/>
            </a:endParaRPr>
          </a:p>
          <a:p>
            <a:pPr lvl="0">
              <a:buClr>
                <a:srgbClr val="90C226"/>
              </a:buClr>
            </a:pPr>
            <a:endParaRPr lang="el-GR" dirty="0">
              <a:solidFill>
                <a:prstClr val="black">
                  <a:lumMod val="75000"/>
                  <a:lumOff val="25000"/>
                </a:prstClr>
              </a:solidFill>
              <a:latin typeface="Arial" panose="020B0604020202020204" pitchFamily="34" charset="0"/>
              <a:cs typeface="Arial" panose="020B0604020202020204" pitchFamily="34" charset="0"/>
            </a:endParaRPr>
          </a:p>
          <a:p>
            <a:endParaRPr lang="el-GR" dirty="0" smtClean="0"/>
          </a:p>
          <a:p>
            <a:endParaRPr lang="el-GR" dirty="0"/>
          </a:p>
          <a:p>
            <a:endParaRPr lang="el-GR" dirty="0"/>
          </a:p>
        </p:txBody>
      </p:sp>
    </p:spTree>
    <p:extLst>
      <p:ext uri="{BB962C8B-B14F-4D97-AF65-F5344CB8AC3E}">
        <p14:creationId xmlns:p14="http://schemas.microsoft.com/office/powerpoint/2010/main" val="2856012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15000">
              <a:schemeClr val="bg1"/>
            </a:gs>
            <a:gs pos="100000">
              <a:schemeClr val="accent3">
                <a:lumMod val="45000"/>
                <a:lumOff val="55000"/>
              </a:schemeClr>
            </a:gs>
            <a:gs pos="97000">
              <a:schemeClr val="accent3">
                <a:lumMod val="45000"/>
                <a:lumOff val="55000"/>
              </a:schemeClr>
            </a:gs>
            <a:gs pos="88000">
              <a:schemeClr val="accent3">
                <a:lumMod val="30000"/>
                <a:lumOff val="70000"/>
              </a:schemeClr>
            </a:gs>
          </a:gsLst>
          <a:lin ang="2700000" scaled="1"/>
        </a:gradFill>
        <a:effectLst/>
      </p:bgPr>
    </p:bg>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dirty="0" smtClean="0"/>
              <a:t>ΣΗΜΕΙΑ ΠΡΟΣ ΣΥΖΗΤΗΣΗ</a:t>
            </a:r>
            <a:endParaRPr lang="el-GR" dirty="0"/>
          </a:p>
        </p:txBody>
      </p:sp>
      <p:sp>
        <p:nvSpPr>
          <p:cNvPr id="3" name="Θέση περιεχομένου 2"/>
          <p:cNvSpPr>
            <a:spLocks noGrp="1"/>
          </p:cNvSpPr>
          <p:nvPr>
            <p:ph idx="1"/>
          </p:nvPr>
        </p:nvSpPr>
        <p:spPr/>
        <p:txBody>
          <a:bodyPr/>
          <a:lstStyle/>
          <a:p>
            <a:r>
              <a:rPr lang="el-GR" dirty="0" smtClean="0">
                <a:latin typeface="Arial" panose="020B0604020202020204" pitchFamily="34" charset="0"/>
                <a:cs typeface="Arial" panose="020B0604020202020204" pitchFamily="34" charset="0"/>
              </a:rPr>
              <a:t>Οφέλη των παιχνιδιών γενικά για τη μαθηματική εκπαίδευση</a:t>
            </a:r>
          </a:p>
          <a:p>
            <a:r>
              <a:rPr lang="el-GR" dirty="0" smtClean="0">
                <a:latin typeface="Arial" panose="020B0604020202020204" pitchFamily="34" charset="0"/>
                <a:cs typeface="Arial" panose="020B0604020202020204" pitchFamily="34" charset="0"/>
              </a:rPr>
              <a:t>Είναι τα παιχνίδια ο καλύτερος τρόπος εκμάθησης των μαθηματικών;</a:t>
            </a:r>
          </a:p>
          <a:p>
            <a:r>
              <a:rPr lang="el-GR" dirty="0" smtClean="0">
                <a:latin typeface="Arial" panose="020B0604020202020204" pitchFamily="34" charset="0"/>
                <a:cs typeface="Arial" panose="020B0604020202020204" pitchFamily="34" charset="0"/>
              </a:rPr>
              <a:t>Ποιοι άλλοι τρόποι εκμάθησης των μαθηματικών υπάρχουν;</a:t>
            </a:r>
          </a:p>
          <a:p>
            <a:r>
              <a:rPr lang="el-GR" dirty="0" smtClean="0">
                <a:latin typeface="Arial" panose="020B0604020202020204" pitchFamily="34" charset="0"/>
                <a:cs typeface="Arial" panose="020B0604020202020204" pitchFamily="34" charset="0"/>
              </a:rPr>
              <a:t>Πόσο εύκολα μπορούν τα παιδιά να αναπτύξουν τη μαθηματική σκέψη και λογική τους;</a:t>
            </a:r>
          </a:p>
          <a:p>
            <a:r>
              <a:rPr lang="el-GR" dirty="0" smtClean="0">
                <a:latin typeface="Arial" panose="020B0604020202020204" pitchFamily="34" charset="0"/>
                <a:cs typeface="Arial" panose="020B0604020202020204" pitchFamily="34" charset="0"/>
              </a:rPr>
              <a:t>Εξοικειώνονται πιο εύκολα με τα μαθηματικά μέσα από τη χρήση παιχνιδιών;</a:t>
            </a:r>
            <a:endParaRPr lang="el-GR"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89586241"/>
      </p:ext>
    </p:extLst>
  </p:cSld>
  <p:clrMapOvr>
    <a:masterClrMapping/>
  </p:clrMapOvr>
  <p:timing>
    <p:tnLst>
      <p:par>
        <p:cTn id="1" dur="indefinite" restart="never" nodeType="tmRoot"/>
      </p:par>
    </p:tnLst>
  </p:timing>
</p:sld>
</file>

<file path=ppt/theme/theme1.xml><?xml version="1.0" encoding="utf-8"?>
<a:theme xmlns:a="http://schemas.openxmlformats.org/drawingml/2006/main" name="Όψη">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869</TotalTime>
  <Words>1900</Words>
  <Application>Microsoft Office PowerPoint</Application>
  <PresentationFormat>Ευρεία οθόνη</PresentationFormat>
  <Paragraphs>144</Paragraphs>
  <Slides>19</Slides>
  <Notes>0</Notes>
  <HiddenSlides>0</HiddenSlides>
  <MMClips>0</MMClips>
  <ScaleCrop>false</ScaleCrop>
  <HeadingPairs>
    <vt:vector size="6" baseType="variant">
      <vt:variant>
        <vt:lpstr>Γραμματοσειρές που χρησιμοποιούνται</vt:lpstr>
      </vt:variant>
      <vt:variant>
        <vt:i4>3</vt:i4>
      </vt:variant>
      <vt:variant>
        <vt:lpstr>Θέμα</vt:lpstr>
      </vt:variant>
      <vt:variant>
        <vt:i4>1</vt:i4>
      </vt:variant>
      <vt:variant>
        <vt:lpstr>Τίτλοι διαφανειών</vt:lpstr>
      </vt:variant>
      <vt:variant>
        <vt:i4>19</vt:i4>
      </vt:variant>
    </vt:vector>
  </HeadingPairs>
  <TitlesOfParts>
    <vt:vector size="23" baseType="lpstr">
      <vt:lpstr>Arial</vt:lpstr>
      <vt:lpstr>Trebuchet MS</vt:lpstr>
      <vt:lpstr>Wingdings 3</vt:lpstr>
      <vt:lpstr>Όψη</vt:lpstr>
      <vt:lpstr>Εργασία στο μάθημα « Μαθηματική σκέψη, μαθησιακές τεχνολογίες και παιδική ηλικία»</vt:lpstr>
      <vt:lpstr>ΠΕΡΙΕΧΟΜΕΝΑ</vt:lpstr>
      <vt:lpstr>ΑΝΑΛΥΣΗ ΘΕΩΡΗΤΙΚΩΝ ΖΗΤΗΜΑΤΩΝ ΓΙΑ ΤΟ ΠΑΙΧΝΙΔΙ  « Οι διαδρομές του παιχνιδιού στο πέρασμα των χρόνων»       </vt:lpstr>
      <vt:lpstr>Παρουσίαση του PowerPoint</vt:lpstr>
      <vt:lpstr>Παρουσίαση του PowerPoint</vt:lpstr>
      <vt:lpstr>Παρουσίαση του PowerPoint</vt:lpstr>
      <vt:lpstr>Παρουσίαση του PowerPoint</vt:lpstr>
      <vt:lpstr>ΑΝΑΛΥΣΗ ΘΕΩΡΗΤΙΚΩΝ ΖΗΤΗΜΑΤΩΝ ΓΙΑ ΤΟ ΠΑΙΧΝΙΔΙ         «Θεωρίες για το παιχνίδι»          </vt:lpstr>
      <vt:lpstr>Παρουσίαση του PowerPoint</vt:lpstr>
      <vt:lpstr>ΠΕΡΙΣΣΟΤΕΡΕΣ ΘΕΩΡΙΕΣ… </vt:lpstr>
      <vt:lpstr>Παρουσίαση του PowerPoint</vt:lpstr>
      <vt:lpstr>ΑΝΑΛΥΣΗ ΘΕΩΡΗΤΙΚΩΝ ΖΗΤΗΜΑΤΩΝ ΓΙΑ ΤΟ ΠΑΙΧΝΙΔΙ                « Θεωρία Παιγνίων»</vt:lpstr>
      <vt:lpstr>Παρουσίαση του PowerPoint</vt:lpstr>
      <vt:lpstr>ΑΝΑΛΥΣΗ ΕΡΕΥΝΗΤΙΚΩΝ ΖΗΤΗΜΑΤΩΝ ΓΙΑ ΤΟ ΠΑΙΧΝΙΔΙ             « Στάσεις και απόψεις για το παιχνίδι στη μαθηματική εκπαίδευση»           </vt:lpstr>
      <vt:lpstr>Παρουσίαση του PowerPoint</vt:lpstr>
      <vt:lpstr>Παρουσίαση του PowerPoint</vt:lpstr>
      <vt:lpstr>ΑΝΑΛΥΣΗ ΕΡΕΥΝΗΤΙΚΩΝ ΖΗΤΗΜΑΤΩΝ ΓΙΑ ΤΟ ΠΑΙΧΝΙΔΙ       «Συνέπειες από την ένταξη παιχνιδιών στην εκπαίδευση»</vt:lpstr>
      <vt:lpstr>Παρουσίαση του PowerPoint</vt:lpstr>
      <vt:lpstr>ΣΗΜΕΙΑ ΠΡΟΣ ΣΥΖΗΤΗΣΗ</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Εργασία στο μάθημα « Μαθηματική σκέψη, μαθησιακές τεχνολογίες και παιδική ηλικία»</dc:title>
  <dc:creator>petrosfournaris19@gmail.com</dc:creator>
  <cp:lastModifiedBy>petrosfournaris19@gmail.com</cp:lastModifiedBy>
  <cp:revision>65</cp:revision>
  <dcterms:created xsi:type="dcterms:W3CDTF">2025-11-26T11:35:07Z</dcterms:created>
  <dcterms:modified xsi:type="dcterms:W3CDTF">2025-12-11T17:47:51Z</dcterms:modified>
</cp:coreProperties>
</file>