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8" r:id="rId13"/>
    <p:sldId id="266" r:id="rId14"/>
    <p:sldId id="269" r:id="rId15"/>
    <p:sldId id="270" r:id="rId16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1" d="100"/>
          <a:sy n="101" d="100"/>
        </p:scale>
        <p:origin x="14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3C069-08BD-41F0-B2F5-B59D97CDBF63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85977-419E-410E-AEDD-99A2462E315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C4DE89-DAED-4859-960B-B173C724FAF5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A77C6-B945-47B2-B2BA-C47A7386CB6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50985-1674-4C94-B1F6-97D05D54CFC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E85C3-3FE7-4DEB-95CB-278581E63367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7B9B2-C4B7-4D07-9882-A8C795FF7F59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05BC6-2ACD-4D95-AB9F-8A9021CCAD7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F591E-E791-43AA-A1AA-E95824186F2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062A2E-4555-479F-8067-3FF74A0FF48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6C27B-2EDD-4834-84A5-16D97164145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CF23EA0-9122-4547-AE28-279F7FBAAE22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219200" y="533400"/>
            <a:ext cx="70866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4400" b="1" dirty="0"/>
              <a:t>ΛΕΙΑΝΤΙΚΕΣ </a:t>
            </a:r>
            <a:r>
              <a:rPr lang="el-GR" sz="4400" b="1" dirty="0" smtClean="0"/>
              <a:t>ΜΗΧΑΝΕΣ</a:t>
            </a:r>
            <a:endParaRPr lang="en-US" sz="4400" b="1" dirty="0" smtClean="0"/>
          </a:p>
          <a:p>
            <a:pPr algn="ctr">
              <a:spcBef>
                <a:spcPct val="50000"/>
              </a:spcBef>
            </a:pPr>
            <a:r>
              <a:rPr lang="en-US" sz="4400" b="1" dirty="0" smtClean="0"/>
              <a:t>Sanding machines</a:t>
            </a:r>
            <a:endParaRPr lang="el-GR" sz="4400" b="1" dirty="0"/>
          </a:p>
        </p:txBody>
      </p:sp>
      <p:pic>
        <p:nvPicPr>
          <p:cNvPr id="2052" name="Picture 4" descr="http://www.warriorpoetbk.com/wp-content/uploads/Rough-Sandpaper-_30403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000372"/>
            <a:ext cx="3500462" cy="26253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757363" y="2252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458200" cy="3535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81000" y="4321175"/>
            <a:ext cx="87630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180975" algn="ctr"/>
            <a:r>
              <a:rPr lang="el-GR" sz="1600" b="1">
                <a:solidFill>
                  <a:srgbClr val="000000"/>
                </a:solidFill>
                <a:cs typeface="Times New Roman" pitchFamily="18" charset="0"/>
              </a:rPr>
              <a:t>Διάφοροι τύποι τριβείων για στοιχεία επίπλων και επιφάνειες.</a:t>
            </a:r>
            <a:endParaRPr lang="el-GR" sz="1600" b="1">
              <a:solidFill>
                <a:srgbClr val="000000"/>
              </a:solidFill>
            </a:endParaRPr>
          </a:p>
          <a:p>
            <a:pPr indent="-180975" algn="ctr"/>
            <a:endParaRPr lang="el-GR" sz="1600" b="1"/>
          </a:p>
          <a:p>
            <a:pPr indent="-180975" algn="just" eaLnBrk="0" hangingPunct="0"/>
            <a:r>
              <a:rPr lang="el-GR" sz="1600" b="1">
                <a:solidFill>
                  <a:srgbClr val="000000"/>
                </a:solidFill>
                <a:cs typeface="Times New Roman" pitchFamily="18" charset="0"/>
              </a:rPr>
              <a:t>1. Μία τανία με ένα κύλινδρο τριβής (μείωση πάχους-καλιμπράρισμο) ή λείανσης.</a:t>
            </a:r>
            <a:endParaRPr lang="el-GR" sz="1600" b="1">
              <a:cs typeface="Times New Roman" pitchFamily="18" charset="0"/>
            </a:endParaRPr>
          </a:p>
          <a:p>
            <a:pPr indent="-180975" algn="just" eaLnBrk="0" hangingPunct="0"/>
            <a:r>
              <a:rPr lang="el-GR" sz="1600" b="1">
                <a:solidFill>
                  <a:srgbClr val="000000"/>
                </a:solidFill>
                <a:cs typeface="Times New Roman" pitchFamily="18" charset="0"/>
              </a:rPr>
              <a:t>2. Συνδιασμός δύο ταινιών αριστερά με ένα κύλινδρο τριβής και δεξιά με δύο κυλίνδρους και ταμπόν λείανσης.</a:t>
            </a:r>
            <a:endParaRPr lang="el-GR" sz="1600" b="1">
              <a:cs typeface="Times New Roman" pitchFamily="18" charset="0"/>
            </a:endParaRPr>
          </a:p>
          <a:p>
            <a:pPr indent="-180975" algn="just" eaLnBrk="0" hangingPunct="0"/>
            <a:r>
              <a:rPr lang="el-GR" sz="1600" b="1">
                <a:solidFill>
                  <a:srgbClr val="000000"/>
                </a:solidFill>
                <a:cs typeface="Times New Roman" pitchFamily="18" charset="0"/>
              </a:rPr>
              <a:t>3. Όπως ο τύπος 2, αλλά με εργασία λείανσης και τριβής από κάτω.</a:t>
            </a:r>
            <a:endParaRPr lang="el-GR" sz="1600" b="1">
              <a:cs typeface="Times New Roman" pitchFamily="18" charset="0"/>
            </a:endParaRPr>
          </a:p>
          <a:p>
            <a:pPr indent="-180975" algn="just" eaLnBrk="0" hangingPunct="0"/>
            <a:r>
              <a:rPr lang="el-GR" sz="1600" b="1">
                <a:solidFill>
                  <a:srgbClr val="000000"/>
                </a:solidFill>
                <a:cs typeface="Times New Roman" pitchFamily="18" charset="0"/>
              </a:rPr>
              <a:t>4. Μία ταινία με δύο κυλίνδρους και ένα ταμπόν για λείανση.</a:t>
            </a:r>
            <a:endParaRPr lang="el-GR" sz="1600" b="1">
              <a:cs typeface="Times New Roman" pitchFamily="18" charset="0"/>
            </a:endParaRPr>
          </a:p>
          <a:p>
            <a:pPr indent="-180975" algn="just" eaLnBrk="0" hangingPunct="0"/>
            <a:r>
              <a:rPr lang="el-GR" sz="1600" b="1">
                <a:solidFill>
                  <a:srgbClr val="000000"/>
                </a:solidFill>
                <a:cs typeface="Times New Roman" pitchFamily="18" charset="0"/>
              </a:rPr>
              <a:t>5. Συνδυασμός δύο ταινιών για τριβή, και μιας ταινίας με δύο κυλίνδρους και ταμπόν γιο λείανση.</a:t>
            </a:r>
            <a:endParaRPr lang="el-GR" sz="1600" b="1">
              <a:cs typeface="Times New Roman" pitchFamily="18" charset="0"/>
            </a:endParaRPr>
          </a:p>
          <a:p>
            <a:pPr indent="-180975" algn="just" eaLnBrk="0" hangingPunct="0"/>
            <a:r>
              <a:rPr lang="el-GR" sz="1600" b="1">
                <a:solidFill>
                  <a:srgbClr val="000000"/>
                </a:solidFill>
                <a:cs typeface="Times New Roman" pitchFamily="18" charset="0"/>
              </a:rPr>
              <a:t>6. Όπως ο τύπος 5, αλλά με εργασία λείανσης από κάτω.</a:t>
            </a:r>
            <a:endParaRPr lang="el-GR" sz="1600" b="1">
              <a:cs typeface="Times New Roman" pitchFamily="18" charset="0"/>
            </a:endParaRPr>
          </a:p>
          <a:p>
            <a:pPr indent="-180975" eaLnBrk="0" hangingPunct="0"/>
            <a:endParaRPr lang="el-GR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095500" y="2038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4098" name="Picture 2" descr="ταινιας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46075"/>
            <a:ext cx="8001000" cy="4492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Τριβείο με στενή ταινία λείανσης.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809875" y="1666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5122" name="Picture 2" descr="συνθετο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52400"/>
            <a:ext cx="5334000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5867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Σύνθετο τριβείο δύο ταινιών για μείωση πάχους και λείανση.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614613" y="1985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6146" name="Picture 2" descr="συνθετ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357298"/>
            <a:ext cx="4818995" cy="35528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5334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Σύνθετο τριβείο μεγάλου πλάτους με κεφαλή πλάνισης.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vismgroup.com/UploadFiles/201111120950054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928670"/>
            <a:ext cx="5072098" cy="46437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509838" y="1943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7170" name="Picture 2" descr="καμπυλ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457200"/>
            <a:ext cx="6477000" cy="4667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5334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Μηχανή λείανσης καμπύλων στοιχείων επίπλων.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905125" y="1866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8194" name="Picture 2" descr="anaglyf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52400"/>
            <a:ext cx="5486400" cy="5141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5410200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Μηχανή λείανσης ανάγλυφων επιφανειών και στοιχείων επίπλων με προφίλ. Το μέσο λείανσης εύκαμπτο πτερίγια, προσαρμοσμένα σε περιστρεφόμενους κυλίνδρους.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lgwheelloader.com/product_images/disc-belt-sand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285860"/>
            <a:ext cx="3619500" cy="3619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ak4.picdn.net/shutterstock/videos/1668958/preview/stock-footage-a-man-using-a-power-sander-to-strip-the-finish-from-an-old-wooden-boar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810000" cy="21336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2534" name="Picture 6" descr="http://images.meredith.com/dlv/images/2009/02/p_SCN_178_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85728"/>
            <a:ext cx="2428868" cy="32384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2536" name="Picture 8" descr="http://thumbs.dreamstime.com/z/machine-sanding-22599936.jpg"/>
          <p:cNvPicPr>
            <a:picLocks noChangeAspect="1" noChangeArrowheads="1"/>
          </p:cNvPicPr>
          <p:nvPr/>
        </p:nvPicPr>
        <p:blipFill>
          <a:blip r:embed="rId4"/>
          <a:srcRect t="7795" r="9524" b="8410"/>
          <a:stretch>
            <a:fillRect/>
          </a:stretch>
        </p:blipFill>
        <p:spPr bwMode="auto">
          <a:xfrm>
            <a:off x="857224" y="3429000"/>
            <a:ext cx="2714644" cy="3071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146" name="Picture 2" descr="https://woodgears.ca/toys/whistle3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4000504"/>
            <a:ext cx="2857500" cy="22764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.ytimg.com/vi/UDuXYYgnCDg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3524274" cy="2643206"/>
          </a:xfrm>
          <a:prstGeom prst="rect">
            <a:avLst/>
          </a:prstGeom>
          <a:noFill/>
        </p:spPr>
      </p:pic>
      <p:pic>
        <p:nvPicPr>
          <p:cNvPr id="21508" name="Picture 4" descr="http://yourlery.com/wp-content/uploads/2015/02/magnificent-sanding-hardwood-floors-of-drill-brushes-and-floor-sander-how-to-refinish-a-hardwood-floor-for-interi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500174"/>
            <a:ext cx="3524274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.ytimg.com/vi/EHdfrACH7Cw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214554"/>
            <a:ext cx="3811517" cy="21439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5604" name="Picture 4" descr="http://www.csunitec.com/images/surfin/hollowcore/abrasives_p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143116"/>
            <a:ext cx="2500330" cy="2500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yeonghsiun.com.tw/templates/cache/21480/images/products/photooriginal-21480-522583.jpg"/>
          <p:cNvPicPr>
            <a:picLocks noChangeAspect="1" noChangeArrowheads="1"/>
          </p:cNvPicPr>
          <p:nvPr/>
        </p:nvPicPr>
        <p:blipFill>
          <a:blip r:embed="rId2"/>
          <a:srcRect t="11539"/>
          <a:stretch>
            <a:fillRect/>
          </a:stretch>
        </p:blipFill>
        <p:spPr bwMode="auto">
          <a:xfrm>
            <a:off x="714348" y="1071546"/>
            <a:ext cx="5010150" cy="2738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0484" name="Picture 4" descr="http://img.diytrade.com/smimg/44601/3222494-473461-0/VERTICAL_RECIPROCATING_SANDER_Machine_MM326/6694.jpg"/>
          <p:cNvPicPr>
            <a:picLocks noChangeAspect="1" noChangeArrowheads="1"/>
          </p:cNvPicPr>
          <p:nvPr/>
        </p:nvPicPr>
        <p:blipFill>
          <a:blip r:embed="rId3"/>
          <a:srcRect t="11250" r="45625" b="13749"/>
          <a:stretch>
            <a:fillRect/>
          </a:stretch>
        </p:blipFill>
        <p:spPr bwMode="auto">
          <a:xfrm>
            <a:off x="6000760" y="2320479"/>
            <a:ext cx="2357454" cy="32516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Πίνακας"/>
          <p:cNvGraphicFramePr>
            <a:graphicFrameLocks noGrp="1"/>
          </p:cNvGraphicFramePr>
          <p:nvPr/>
        </p:nvGraphicFramePr>
        <p:xfrm>
          <a:off x="1000097" y="642918"/>
          <a:ext cx="7000926" cy="5459637"/>
        </p:xfrm>
        <a:graphic>
          <a:graphicData uri="http://schemas.openxmlformats.org/drawingml/2006/table">
            <a:tbl>
              <a:tblPr/>
              <a:tblGrid>
                <a:gridCol w="2333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6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466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Κατηγορίες - εφαρμογές γυαλόχαρτων</a:t>
                      </a:r>
                      <a:endParaRPr lang="el-GR" sz="12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Κατηγορία - Εφαρμογές</a:t>
                      </a:r>
                      <a:endParaRPr lang="el-GR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165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Κατηγοριοποίηση κατά</a:t>
                      </a:r>
                      <a:endParaRPr lang="el-GR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ISO /</a:t>
                      </a:r>
                      <a:endParaRPr lang="el-GR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FEPA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(Federation of European Producers of Abrasives)</a:t>
                      </a:r>
                      <a:endParaRPr lang="el-GR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Μέση διάμετρος κόκκων (μ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m)</a:t>
                      </a:r>
                      <a:endParaRPr lang="el-GR" sz="14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496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Υπέρ τραχύ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πολύ γρήγορη απομάκρυνση υλικού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αρχικό τρίψιμο π.χ. βαριά πατώματα)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P12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1815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49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P16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1324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49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P20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1000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349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P24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764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49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P30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642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349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P36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538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9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Τραχύ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γρήγορη απομάκρυνση υλικού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P40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425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3496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P50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336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99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Ενδιάμεσο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λείανση γυμνού ξύλου για προετοιμασία φινιρίσματος, 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ήπια απομάκρυνση βερνικιών,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skateboards 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P60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269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1352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P80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201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99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Ψιλό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λείανση γυμνού ξύλου για προετοιμασία φινιρίσματος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P100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162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6993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P120</a:t>
                      </a:r>
                      <a:endParaRPr lang="el-GR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125</a:t>
                      </a:r>
                      <a:endParaRPr lang="el-G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- Πίνακας"/>
          <p:cNvGraphicFramePr>
            <a:graphicFrameLocks noGrp="1"/>
          </p:cNvGraphicFramePr>
          <p:nvPr/>
        </p:nvGraphicFramePr>
        <p:xfrm>
          <a:off x="1071538" y="1285860"/>
          <a:ext cx="7000924" cy="5052503"/>
        </p:xfrm>
        <a:graphic>
          <a:graphicData uri="http://schemas.openxmlformats.org/drawingml/2006/table">
            <a:tbl>
              <a:tblPr/>
              <a:tblGrid>
                <a:gridCol w="2357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8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648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Πολύ ψιλό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λείανση γυμνού ξύλου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P150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481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P180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82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P220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68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24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Πολύ ψιλό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λείανση ξύλου μεταξύ σταδίων φινιρίσματος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P240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58.5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P280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52.2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P320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46.2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P360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40.5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24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Ιδιαίτερα ψιλό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έναρξη στίλβωσης ξύλου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P400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35.0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P500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30.2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P600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25.8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48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Εξαιρετικά ψιλό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τελική λείανση φινιρίσματος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P800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21.8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481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P1000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18.3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35951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P1200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15.3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3240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Υπερβολικά ψιλό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τελική λείανση και στίλβωση χοντρού στρώματος φινιρίσματος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P1500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12.6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P2000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10.3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P2500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8.4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P3000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3240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P6000</a:t>
                      </a:r>
                      <a:endParaRPr lang="el-G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l-G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835" marR="608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aphicFrame>
        <p:nvGraphicFramePr>
          <p:cNvPr id="3" name="2 - Πίνακας"/>
          <p:cNvGraphicFramePr>
            <a:graphicFrameLocks noGrp="1"/>
          </p:cNvGraphicFramePr>
          <p:nvPr/>
        </p:nvGraphicFramePr>
        <p:xfrm>
          <a:off x="1071538" y="285728"/>
          <a:ext cx="7000926" cy="999722"/>
        </p:xfrm>
        <a:graphic>
          <a:graphicData uri="http://schemas.openxmlformats.org/drawingml/2006/table">
            <a:tbl>
              <a:tblPr/>
              <a:tblGrid>
                <a:gridCol w="2333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8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8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466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b="1" dirty="0">
                          <a:latin typeface="Calibri"/>
                          <a:ea typeface="Calibri"/>
                          <a:cs typeface="Times New Roman"/>
                        </a:rPr>
                        <a:t>Κατηγορίες - εφαρμογές γυαλόχαρτων</a:t>
                      </a:r>
                      <a:endParaRPr lang="el-GR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5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Κατηγορία - Εφαρμογές</a:t>
                      </a:r>
                      <a:endParaRPr lang="el-GR" sz="105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165" indent="-1803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5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Κατηγοριοποίηση κατά</a:t>
                      </a:r>
                      <a:endParaRPr lang="el-GR" sz="105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ISO /</a:t>
                      </a:r>
                      <a:endParaRPr lang="el-GR" sz="105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05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FEPA </a:t>
                      </a:r>
                      <a:r>
                        <a:rPr lang="en-US" sz="1050" dirty="0">
                          <a:solidFill>
                            <a:srgbClr val="FF0000"/>
                          </a:solidFill>
                          <a:latin typeface="Arial"/>
                          <a:ea typeface="Calibri"/>
                          <a:cs typeface="Times New Roman"/>
                        </a:rPr>
                        <a:t>(Federation of European Producers of Abrasives)</a:t>
                      </a:r>
                      <a:endParaRPr lang="el-GR" sz="105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5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Μέση διάμετρος κόκκων (μ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m)</a:t>
                      </a:r>
                      <a:endParaRPr lang="el-GR" sz="105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204" marR="57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Προεπιλεγμένη σχεδ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342</Words>
  <Application>Microsoft Office PowerPoint</Application>
  <PresentationFormat>Προβολή στην οθόνη (4:3)</PresentationFormat>
  <Paragraphs>118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0" baseType="lpstr">
      <vt:lpstr>Arial</vt:lpstr>
      <vt:lpstr>Calibri</vt:lpstr>
      <vt:lpstr>Symbol</vt:lpstr>
      <vt:lpstr>Times New Roman</vt:lpstr>
      <vt:lpstr>Προεπιλεγμένη σχεδίαση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Administrator</dc:creator>
  <cp:lastModifiedBy>Σωτήρης</cp:lastModifiedBy>
  <cp:revision>10</cp:revision>
  <dcterms:created xsi:type="dcterms:W3CDTF">2002-06-09T19:50:02Z</dcterms:created>
  <dcterms:modified xsi:type="dcterms:W3CDTF">2020-03-23T14:32:14Z</dcterms:modified>
</cp:coreProperties>
</file>