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54"/>
  </p:normalViewPr>
  <p:slideViewPr>
    <p:cSldViewPr snapToGrid="0">
      <p:cViewPr varScale="1">
        <p:scale>
          <a:sx n="91" d="100"/>
          <a:sy n="91" d="100"/>
        </p:scale>
        <p:origin x="192" y="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28F1CD-31A9-4A5B-85A1-CFE4706786F2}"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AD585F4C-68E1-4DC2-9243-C0624F6D4ED2}">
      <dgm:prSet/>
      <dgm:spPr/>
      <dgm:t>
        <a:bodyPr/>
        <a:lstStyle/>
        <a:p>
          <a:r>
            <a:rPr lang="el-GR" b="0" i="0" baseline="0"/>
            <a:t>Επιστημονικός κλάδος της Κοινωνιολογίας</a:t>
          </a:r>
          <a:endParaRPr lang="en-US"/>
        </a:p>
      </dgm:t>
    </dgm:pt>
    <dgm:pt modelId="{3E8F4724-47A1-479D-A77A-623A5AF29EA1}" type="parTrans" cxnId="{139B11D3-BBE3-4A20-BB92-5136BE41305D}">
      <dgm:prSet/>
      <dgm:spPr/>
      <dgm:t>
        <a:bodyPr/>
        <a:lstStyle/>
        <a:p>
          <a:endParaRPr lang="en-US"/>
        </a:p>
      </dgm:t>
    </dgm:pt>
    <dgm:pt modelId="{ED7DDDB0-1C3C-4745-860F-DA10D93C4A54}" type="sibTrans" cxnId="{139B11D3-BBE3-4A20-BB92-5136BE41305D}">
      <dgm:prSet/>
      <dgm:spPr/>
      <dgm:t>
        <a:bodyPr/>
        <a:lstStyle/>
        <a:p>
          <a:endParaRPr lang="en-US"/>
        </a:p>
      </dgm:t>
    </dgm:pt>
    <dgm:pt modelId="{5D20EEC9-8BCB-439E-A31D-012F28E02825}">
      <dgm:prSet/>
      <dgm:spPr/>
      <dgm:t>
        <a:bodyPr/>
        <a:lstStyle/>
        <a:p>
          <a:r>
            <a:rPr lang="el-GR" b="0" i="0" baseline="0"/>
            <a:t>Μελετά τη σχέση εκπαίδευσης και κοινωνίας</a:t>
          </a:r>
          <a:endParaRPr lang="en-US"/>
        </a:p>
      </dgm:t>
    </dgm:pt>
    <dgm:pt modelId="{A3EAB855-8790-42AF-B892-C5FFDD84B640}" type="parTrans" cxnId="{0EE4334D-7D61-4CDC-85AF-0AD52A55348F}">
      <dgm:prSet/>
      <dgm:spPr/>
      <dgm:t>
        <a:bodyPr/>
        <a:lstStyle/>
        <a:p>
          <a:endParaRPr lang="en-US"/>
        </a:p>
      </dgm:t>
    </dgm:pt>
    <dgm:pt modelId="{7F3B7F46-CB02-4DC4-8493-CC0621D9F402}" type="sibTrans" cxnId="{0EE4334D-7D61-4CDC-85AF-0AD52A55348F}">
      <dgm:prSet/>
      <dgm:spPr/>
      <dgm:t>
        <a:bodyPr/>
        <a:lstStyle/>
        <a:p>
          <a:endParaRPr lang="en-US"/>
        </a:p>
      </dgm:t>
    </dgm:pt>
    <dgm:pt modelId="{7BA0C4BE-33A2-4B0F-910E-B4DAD5AF6E6B}">
      <dgm:prSet/>
      <dgm:spPr/>
      <dgm:t>
        <a:bodyPr/>
        <a:lstStyle/>
        <a:p>
          <a:r>
            <a:rPr lang="el-GR" b="0" i="0" baseline="0"/>
            <a:t>Εξετάζει πώς κοινωνικές δομές, ανισότητες και εξουσία επηρεάζουν:</a:t>
          </a:r>
          <a:endParaRPr lang="en-US"/>
        </a:p>
      </dgm:t>
    </dgm:pt>
    <dgm:pt modelId="{D59749E9-B725-4FF7-9A26-CEB6A37A617F}" type="parTrans" cxnId="{1752C2A6-514D-469B-9526-A76A4C563BF0}">
      <dgm:prSet/>
      <dgm:spPr/>
      <dgm:t>
        <a:bodyPr/>
        <a:lstStyle/>
        <a:p>
          <a:endParaRPr lang="en-US"/>
        </a:p>
      </dgm:t>
    </dgm:pt>
    <dgm:pt modelId="{9AA073ED-BA43-498B-8065-B0D614F6BD39}" type="sibTrans" cxnId="{1752C2A6-514D-469B-9526-A76A4C563BF0}">
      <dgm:prSet/>
      <dgm:spPr/>
      <dgm:t>
        <a:bodyPr/>
        <a:lstStyle/>
        <a:p>
          <a:endParaRPr lang="en-US"/>
        </a:p>
      </dgm:t>
    </dgm:pt>
    <dgm:pt modelId="{285602B2-81C0-4DA5-BEC3-83A698A2A033}">
      <dgm:prSet/>
      <dgm:spPr/>
      <dgm:t>
        <a:bodyPr/>
        <a:lstStyle/>
        <a:p>
          <a:r>
            <a:rPr lang="el-GR" b="0" i="0" baseline="0"/>
            <a:t>το σχολείο</a:t>
          </a:r>
          <a:endParaRPr lang="en-US"/>
        </a:p>
      </dgm:t>
    </dgm:pt>
    <dgm:pt modelId="{2D455946-09CF-4825-AF17-DF794AEB3B72}" type="parTrans" cxnId="{82A5CF77-67C1-4672-AB27-7F0D4C873FC8}">
      <dgm:prSet/>
      <dgm:spPr/>
      <dgm:t>
        <a:bodyPr/>
        <a:lstStyle/>
        <a:p>
          <a:endParaRPr lang="en-US"/>
        </a:p>
      </dgm:t>
    </dgm:pt>
    <dgm:pt modelId="{9BD43AE5-5C9C-40A9-83F8-DDDCFA699CD6}" type="sibTrans" cxnId="{82A5CF77-67C1-4672-AB27-7F0D4C873FC8}">
      <dgm:prSet/>
      <dgm:spPr/>
      <dgm:t>
        <a:bodyPr/>
        <a:lstStyle/>
        <a:p>
          <a:endParaRPr lang="en-US"/>
        </a:p>
      </dgm:t>
    </dgm:pt>
    <dgm:pt modelId="{B113AA84-EB7E-45D0-81A9-432B05CF1560}">
      <dgm:prSet/>
      <dgm:spPr/>
      <dgm:t>
        <a:bodyPr/>
        <a:lstStyle/>
        <a:p>
          <a:r>
            <a:rPr lang="el-GR" b="0" i="0" baseline="0"/>
            <a:t>τη γνώση</a:t>
          </a:r>
          <a:endParaRPr lang="en-US"/>
        </a:p>
      </dgm:t>
    </dgm:pt>
    <dgm:pt modelId="{E1E16F5E-F5EE-46FA-B242-D4296C63188F}" type="parTrans" cxnId="{5798AA43-ADAE-4EA0-9687-16AF7C40C354}">
      <dgm:prSet/>
      <dgm:spPr/>
      <dgm:t>
        <a:bodyPr/>
        <a:lstStyle/>
        <a:p>
          <a:endParaRPr lang="en-US"/>
        </a:p>
      </dgm:t>
    </dgm:pt>
    <dgm:pt modelId="{A24516AD-0798-4783-94E6-2D1FB2F14438}" type="sibTrans" cxnId="{5798AA43-ADAE-4EA0-9687-16AF7C40C354}">
      <dgm:prSet/>
      <dgm:spPr/>
      <dgm:t>
        <a:bodyPr/>
        <a:lstStyle/>
        <a:p>
          <a:endParaRPr lang="en-US"/>
        </a:p>
      </dgm:t>
    </dgm:pt>
    <dgm:pt modelId="{467A3E3C-C046-429C-9146-1D644962C421}">
      <dgm:prSet/>
      <dgm:spPr/>
      <dgm:t>
        <a:bodyPr/>
        <a:lstStyle/>
        <a:p>
          <a:r>
            <a:rPr lang="el-GR" b="0" i="0" baseline="0"/>
            <a:t>τις εκπαιδευτικές ευκαιρίες</a:t>
          </a:r>
          <a:endParaRPr lang="en-US"/>
        </a:p>
      </dgm:t>
    </dgm:pt>
    <dgm:pt modelId="{D8D71510-1B85-4C5C-B2D9-17A1C7BEBC44}" type="parTrans" cxnId="{FBFCA45A-8A60-4DF5-A4EF-DF51227378C8}">
      <dgm:prSet/>
      <dgm:spPr/>
      <dgm:t>
        <a:bodyPr/>
        <a:lstStyle/>
        <a:p>
          <a:endParaRPr lang="en-US"/>
        </a:p>
      </dgm:t>
    </dgm:pt>
    <dgm:pt modelId="{C8550610-C667-4FBA-97E3-6944E1D43894}" type="sibTrans" cxnId="{FBFCA45A-8A60-4DF5-A4EF-DF51227378C8}">
      <dgm:prSet/>
      <dgm:spPr/>
      <dgm:t>
        <a:bodyPr/>
        <a:lstStyle/>
        <a:p>
          <a:endParaRPr lang="en-US"/>
        </a:p>
      </dgm:t>
    </dgm:pt>
    <dgm:pt modelId="{A8EAB078-6645-430D-9A64-9D0967CE8A72}">
      <dgm:prSet/>
      <dgm:spPr/>
      <dgm:t>
        <a:bodyPr/>
        <a:lstStyle/>
        <a:p>
          <a:r>
            <a:rPr lang="el-GR" b="0" i="0" baseline="0"/>
            <a:t>Κύρια ερώτηση: </a:t>
          </a:r>
          <a:r>
            <a:rPr lang="el-GR" b="1" i="0" baseline="0"/>
            <a:t>Η εκπαίδευση αναπαράγει ή αμβλύνει τις κοινωνικές ανισότητες;</a:t>
          </a:r>
          <a:endParaRPr lang="en-US"/>
        </a:p>
      </dgm:t>
    </dgm:pt>
    <dgm:pt modelId="{1DDE55B2-2B1E-4A6F-8106-042FBEEDE684}" type="parTrans" cxnId="{15FC3561-A618-422B-8B3A-6FD04C8E2D4D}">
      <dgm:prSet/>
      <dgm:spPr/>
      <dgm:t>
        <a:bodyPr/>
        <a:lstStyle/>
        <a:p>
          <a:endParaRPr lang="en-US"/>
        </a:p>
      </dgm:t>
    </dgm:pt>
    <dgm:pt modelId="{BC3E5DED-7331-4A57-9F1D-25522547A2D7}" type="sibTrans" cxnId="{15FC3561-A618-422B-8B3A-6FD04C8E2D4D}">
      <dgm:prSet/>
      <dgm:spPr/>
      <dgm:t>
        <a:bodyPr/>
        <a:lstStyle/>
        <a:p>
          <a:endParaRPr lang="en-US"/>
        </a:p>
      </dgm:t>
    </dgm:pt>
    <dgm:pt modelId="{07396C2F-834D-594F-9581-3D75FFA92042}" type="pres">
      <dgm:prSet presAssocID="{A228F1CD-31A9-4A5B-85A1-CFE4706786F2}" presName="diagram" presStyleCnt="0">
        <dgm:presLayoutVars>
          <dgm:dir/>
          <dgm:resizeHandles val="exact"/>
        </dgm:presLayoutVars>
      </dgm:prSet>
      <dgm:spPr/>
    </dgm:pt>
    <dgm:pt modelId="{9CDBA04B-64FE-BE49-B09E-1EDDAF55734B}" type="pres">
      <dgm:prSet presAssocID="{AD585F4C-68E1-4DC2-9243-C0624F6D4ED2}" presName="node" presStyleLbl="node1" presStyleIdx="0" presStyleCnt="7">
        <dgm:presLayoutVars>
          <dgm:bulletEnabled val="1"/>
        </dgm:presLayoutVars>
      </dgm:prSet>
      <dgm:spPr/>
    </dgm:pt>
    <dgm:pt modelId="{86FA9821-FEC7-EB4D-952D-25371A06EF28}" type="pres">
      <dgm:prSet presAssocID="{ED7DDDB0-1C3C-4745-860F-DA10D93C4A54}" presName="sibTrans" presStyleCnt="0"/>
      <dgm:spPr/>
    </dgm:pt>
    <dgm:pt modelId="{259C3835-A643-5244-9E44-B557808ED29E}" type="pres">
      <dgm:prSet presAssocID="{5D20EEC9-8BCB-439E-A31D-012F28E02825}" presName="node" presStyleLbl="node1" presStyleIdx="1" presStyleCnt="7">
        <dgm:presLayoutVars>
          <dgm:bulletEnabled val="1"/>
        </dgm:presLayoutVars>
      </dgm:prSet>
      <dgm:spPr/>
    </dgm:pt>
    <dgm:pt modelId="{FED4733E-CD86-FC4A-AE19-D8CABE2355F6}" type="pres">
      <dgm:prSet presAssocID="{7F3B7F46-CB02-4DC4-8493-CC0621D9F402}" presName="sibTrans" presStyleCnt="0"/>
      <dgm:spPr/>
    </dgm:pt>
    <dgm:pt modelId="{500BFF48-09DB-D647-B27D-86745C70E43B}" type="pres">
      <dgm:prSet presAssocID="{7BA0C4BE-33A2-4B0F-910E-B4DAD5AF6E6B}" presName="node" presStyleLbl="node1" presStyleIdx="2" presStyleCnt="7">
        <dgm:presLayoutVars>
          <dgm:bulletEnabled val="1"/>
        </dgm:presLayoutVars>
      </dgm:prSet>
      <dgm:spPr/>
    </dgm:pt>
    <dgm:pt modelId="{B6EA1F1E-E795-3F49-9CA1-80C571D5D618}" type="pres">
      <dgm:prSet presAssocID="{9AA073ED-BA43-498B-8065-B0D614F6BD39}" presName="sibTrans" presStyleCnt="0"/>
      <dgm:spPr/>
    </dgm:pt>
    <dgm:pt modelId="{90C685CA-3B92-9F4B-96E7-856C63EAD3A1}" type="pres">
      <dgm:prSet presAssocID="{285602B2-81C0-4DA5-BEC3-83A698A2A033}" presName="node" presStyleLbl="node1" presStyleIdx="3" presStyleCnt="7">
        <dgm:presLayoutVars>
          <dgm:bulletEnabled val="1"/>
        </dgm:presLayoutVars>
      </dgm:prSet>
      <dgm:spPr/>
    </dgm:pt>
    <dgm:pt modelId="{87E14B7A-6F01-2246-B0B9-7AEA7572EA3F}" type="pres">
      <dgm:prSet presAssocID="{9BD43AE5-5C9C-40A9-83F8-DDDCFA699CD6}" presName="sibTrans" presStyleCnt="0"/>
      <dgm:spPr/>
    </dgm:pt>
    <dgm:pt modelId="{A6006053-5A84-EA45-B1B3-973BFCB4E21A}" type="pres">
      <dgm:prSet presAssocID="{B113AA84-EB7E-45D0-81A9-432B05CF1560}" presName="node" presStyleLbl="node1" presStyleIdx="4" presStyleCnt="7">
        <dgm:presLayoutVars>
          <dgm:bulletEnabled val="1"/>
        </dgm:presLayoutVars>
      </dgm:prSet>
      <dgm:spPr/>
    </dgm:pt>
    <dgm:pt modelId="{C30A71E9-7C1C-6240-B78A-94BA29E49CE1}" type="pres">
      <dgm:prSet presAssocID="{A24516AD-0798-4783-94E6-2D1FB2F14438}" presName="sibTrans" presStyleCnt="0"/>
      <dgm:spPr/>
    </dgm:pt>
    <dgm:pt modelId="{FAF13DF0-31C1-7543-99DE-9A34014C05FE}" type="pres">
      <dgm:prSet presAssocID="{467A3E3C-C046-429C-9146-1D644962C421}" presName="node" presStyleLbl="node1" presStyleIdx="5" presStyleCnt="7">
        <dgm:presLayoutVars>
          <dgm:bulletEnabled val="1"/>
        </dgm:presLayoutVars>
      </dgm:prSet>
      <dgm:spPr/>
    </dgm:pt>
    <dgm:pt modelId="{90B1300E-6006-F140-93E3-CB8D50D82F30}" type="pres">
      <dgm:prSet presAssocID="{C8550610-C667-4FBA-97E3-6944E1D43894}" presName="sibTrans" presStyleCnt="0"/>
      <dgm:spPr/>
    </dgm:pt>
    <dgm:pt modelId="{6D6263F5-81F8-5348-A71D-93E805AD526C}" type="pres">
      <dgm:prSet presAssocID="{A8EAB078-6645-430D-9A64-9D0967CE8A72}" presName="node" presStyleLbl="node1" presStyleIdx="6" presStyleCnt="7">
        <dgm:presLayoutVars>
          <dgm:bulletEnabled val="1"/>
        </dgm:presLayoutVars>
      </dgm:prSet>
      <dgm:spPr/>
    </dgm:pt>
  </dgm:ptLst>
  <dgm:cxnLst>
    <dgm:cxn modelId="{344B4528-81A3-734B-92AF-7A43F77917A7}" type="presOf" srcId="{467A3E3C-C046-429C-9146-1D644962C421}" destId="{FAF13DF0-31C1-7543-99DE-9A34014C05FE}" srcOrd="0" destOrd="0" presId="urn:microsoft.com/office/officeart/2005/8/layout/default"/>
    <dgm:cxn modelId="{718AB83E-76A6-1F46-B5A9-31F2F5E41FB6}" type="presOf" srcId="{285602B2-81C0-4DA5-BEC3-83A698A2A033}" destId="{90C685CA-3B92-9F4B-96E7-856C63EAD3A1}" srcOrd="0" destOrd="0" presId="urn:microsoft.com/office/officeart/2005/8/layout/default"/>
    <dgm:cxn modelId="{5798AA43-ADAE-4EA0-9687-16AF7C40C354}" srcId="{A228F1CD-31A9-4A5B-85A1-CFE4706786F2}" destId="{B113AA84-EB7E-45D0-81A9-432B05CF1560}" srcOrd="4" destOrd="0" parTransId="{E1E16F5E-F5EE-46FA-B242-D4296C63188F}" sibTransId="{A24516AD-0798-4783-94E6-2D1FB2F14438}"/>
    <dgm:cxn modelId="{7F86054C-08C0-8542-BA4C-95C183FC27E7}" type="presOf" srcId="{A228F1CD-31A9-4A5B-85A1-CFE4706786F2}" destId="{07396C2F-834D-594F-9581-3D75FFA92042}" srcOrd="0" destOrd="0" presId="urn:microsoft.com/office/officeart/2005/8/layout/default"/>
    <dgm:cxn modelId="{0EE4334D-7D61-4CDC-85AF-0AD52A55348F}" srcId="{A228F1CD-31A9-4A5B-85A1-CFE4706786F2}" destId="{5D20EEC9-8BCB-439E-A31D-012F28E02825}" srcOrd="1" destOrd="0" parTransId="{A3EAB855-8790-42AF-B892-C5FFDD84B640}" sibTransId="{7F3B7F46-CB02-4DC4-8493-CC0621D9F402}"/>
    <dgm:cxn modelId="{FBFCA45A-8A60-4DF5-A4EF-DF51227378C8}" srcId="{A228F1CD-31A9-4A5B-85A1-CFE4706786F2}" destId="{467A3E3C-C046-429C-9146-1D644962C421}" srcOrd="5" destOrd="0" parTransId="{D8D71510-1B85-4C5C-B2D9-17A1C7BEBC44}" sibTransId="{C8550610-C667-4FBA-97E3-6944E1D43894}"/>
    <dgm:cxn modelId="{15FC3561-A618-422B-8B3A-6FD04C8E2D4D}" srcId="{A228F1CD-31A9-4A5B-85A1-CFE4706786F2}" destId="{A8EAB078-6645-430D-9A64-9D0967CE8A72}" srcOrd="6" destOrd="0" parTransId="{1DDE55B2-2B1E-4A6F-8106-042FBEEDE684}" sibTransId="{BC3E5DED-7331-4A57-9F1D-25522547A2D7}"/>
    <dgm:cxn modelId="{0A35766D-D24A-1D42-A2A6-EDD913D08B15}" type="presOf" srcId="{B113AA84-EB7E-45D0-81A9-432B05CF1560}" destId="{A6006053-5A84-EA45-B1B3-973BFCB4E21A}" srcOrd="0" destOrd="0" presId="urn:microsoft.com/office/officeart/2005/8/layout/default"/>
    <dgm:cxn modelId="{82A5CF77-67C1-4672-AB27-7F0D4C873FC8}" srcId="{A228F1CD-31A9-4A5B-85A1-CFE4706786F2}" destId="{285602B2-81C0-4DA5-BEC3-83A698A2A033}" srcOrd="3" destOrd="0" parTransId="{2D455946-09CF-4825-AF17-DF794AEB3B72}" sibTransId="{9BD43AE5-5C9C-40A9-83F8-DDDCFA699CD6}"/>
    <dgm:cxn modelId="{CDCDFE91-4E89-804C-A185-8C67D0E12EEA}" type="presOf" srcId="{A8EAB078-6645-430D-9A64-9D0967CE8A72}" destId="{6D6263F5-81F8-5348-A71D-93E805AD526C}" srcOrd="0" destOrd="0" presId="urn:microsoft.com/office/officeart/2005/8/layout/default"/>
    <dgm:cxn modelId="{1752C2A6-514D-469B-9526-A76A4C563BF0}" srcId="{A228F1CD-31A9-4A5B-85A1-CFE4706786F2}" destId="{7BA0C4BE-33A2-4B0F-910E-B4DAD5AF6E6B}" srcOrd="2" destOrd="0" parTransId="{D59749E9-B725-4FF7-9A26-CEB6A37A617F}" sibTransId="{9AA073ED-BA43-498B-8065-B0D614F6BD39}"/>
    <dgm:cxn modelId="{139B11D3-BBE3-4A20-BB92-5136BE41305D}" srcId="{A228F1CD-31A9-4A5B-85A1-CFE4706786F2}" destId="{AD585F4C-68E1-4DC2-9243-C0624F6D4ED2}" srcOrd="0" destOrd="0" parTransId="{3E8F4724-47A1-479D-A77A-623A5AF29EA1}" sibTransId="{ED7DDDB0-1C3C-4745-860F-DA10D93C4A54}"/>
    <dgm:cxn modelId="{536187D9-1C33-7446-915A-64EF8E387D55}" type="presOf" srcId="{AD585F4C-68E1-4DC2-9243-C0624F6D4ED2}" destId="{9CDBA04B-64FE-BE49-B09E-1EDDAF55734B}" srcOrd="0" destOrd="0" presId="urn:microsoft.com/office/officeart/2005/8/layout/default"/>
    <dgm:cxn modelId="{3B7365DF-2267-564D-884D-E33BBE89F72B}" type="presOf" srcId="{7BA0C4BE-33A2-4B0F-910E-B4DAD5AF6E6B}" destId="{500BFF48-09DB-D647-B27D-86745C70E43B}" srcOrd="0" destOrd="0" presId="urn:microsoft.com/office/officeart/2005/8/layout/default"/>
    <dgm:cxn modelId="{F756E7FB-7714-D04B-968D-BA892324AAB5}" type="presOf" srcId="{5D20EEC9-8BCB-439E-A31D-012F28E02825}" destId="{259C3835-A643-5244-9E44-B557808ED29E}" srcOrd="0" destOrd="0" presId="urn:microsoft.com/office/officeart/2005/8/layout/default"/>
    <dgm:cxn modelId="{B5B16A28-C7A1-044F-BF0E-5828136916EB}" type="presParOf" srcId="{07396C2F-834D-594F-9581-3D75FFA92042}" destId="{9CDBA04B-64FE-BE49-B09E-1EDDAF55734B}" srcOrd="0" destOrd="0" presId="urn:microsoft.com/office/officeart/2005/8/layout/default"/>
    <dgm:cxn modelId="{F5E901FB-3065-F34D-B350-A1495390F060}" type="presParOf" srcId="{07396C2F-834D-594F-9581-3D75FFA92042}" destId="{86FA9821-FEC7-EB4D-952D-25371A06EF28}" srcOrd="1" destOrd="0" presId="urn:microsoft.com/office/officeart/2005/8/layout/default"/>
    <dgm:cxn modelId="{3425E38A-BBEB-5C44-99B0-33CAF1AFCA31}" type="presParOf" srcId="{07396C2F-834D-594F-9581-3D75FFA92042}" destId="{259C3835-A643-5244-9E44-B557808ED29E}" srcOrd="2" destOrd="0" presId="urn:microsoft.com/office/officeart/2005/8/layout/default"/>
    <dgm:cxn modelId="{46CA7A94-AE88-4442-BC8C-89EC0C05CB0E}" type="presParOf" srcId="{07396C2F-834D-594F-9581-3D75FFA92042}" destId="{FED4733E-CD86-FC4A-AE19-D8CABE2355F6}" srcOrd="3" destOrd="0" presId="urn:microsoft.com/office/officeart/2005/8/layout/default"/>
    <dgm:cxn modelId="{CE896FCB-040E-244F-9A40-37DE67214831}" type="presParOf" srcId="{07396C2F-834D-594F-9581-3D75FFA92042}" destId="{500BFF48-09DB-D647-B27D-86745C70E43B}" srcOrd="4" destOrd="0" presId="urn:microsoft.com/office/officeart/2005/8/layout/default"/>
    <dgm:cxn modelId="{86CD17BA-1CBB-D44E-BE28-E33E357EB271}" type="presParOf" srcId="{07396C2F-834D-594F-9581-3D75FFA92042}" destId="{B6EA1F1E-E795-3F49-9CA1-80C571D5D618}" srcOrd="5" destOrd="0" presId="urn:microsoft.com/office/officeart/2005/8/layout/default"/>
    <dgm:cxn modelId="{9F50ED2A-983C-9C45-A2C1-DFA4851914DF}" type="presParOf" srcId="{07396C2F-834D-594F-9581-3D75FFA92042}" destId="{90C685CA-3B92-9F4B-96E7-856C63EAD3A1}" srcOrd="6" destOrd="0" presId="urn:microsoft.com/office/officeart/2005/8/layout/default"/>
    <dgm:cxn modelId="{4AD6F97E-C462-5B47-8CEB-0B2087EA0B54}" type="presParOf" srcId="{07396C2F-834D-594F-9581-3D75FFA92042}" destId="{87E14B7A-6F01-2246-B0B9-7AEA7572EA3F}" srcOrd="7" destOrd="0" presId="urn:microsoft.com/office/officeart/2005/8/layout/default"/>
    <dgm:cxn modelId="{8B9AC4EC-BD6B-DC45-8C28-05F546B9B5D9}" type="presParOf" srcId="{07396C2F-834D-594F-9581-3D75FFA92042}" destId="{A6006053-5A84-EA45-B1B3-973BFCB4E21A}" srcOrd="8" destOrd="0" presId="urn:microsoft.com/office/officeart/2005/8/layout/default"/>
    <dgm:cxn modelId="{05C87EB0-FB25-FB4C-AB88-7DD080228FBA}" type="presParOf" srcId="{07396C2F-834D-594F-9581-3D75FFA92042}" destId="{C30A71E9-7C1C-6240-B78A-94BA29E49CE1}" srcOrd="9" destOrd="0" presId="urn:microsoft.com/office/officeart/2005/8/layout/default"/>
    <dgm:cxn modelId="{5A1E718D-B58F-344A-81F9-EB811818BCE5}" type="presParOf" srcId="{07396C2F-834D-594F-9581-3D75FFA92042}" destId="{FAF13DF0-31C1-7543-99DE-9A34014C05FE}" srcOrd="10" destOrd="0" presId="urn:microsoft.com/office/officeart/2005/8/layout/default"/>
    <dgm:cxn modelId="{BEA73DF0-DB1E-4749-8CB9-8E48176B2051}" type="presParOf" srcId="{07396C2F-834D-594F-9581-3D75FFA92042}" destId="{90B1300E-6006-F140-93E3-CB8D50D82F30}" srcOrd="11" destOrd="0" presId="urn:microsoft.com/office/officeart/2005/8/layout/default"/>
    <dgm:cxn modelId="{23DB0004-4C36-A44F-A3EC-1A459F59BE60}" type="presParOf" srcId="{07396C2F-834D-594F-9581-3D75FFA92042}" destId="{6D6263F5-81F8-5348-A71D-93E805AD526C}"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E956C6-3332-4DAF-B4C2-36C4F0E6D590}" type="doc">
      <dgm:prSet loTypeId="urn:microsoft.com/office/officeart/2005/8/layout/list1" loCatId="list" qsTypeId="urn:microsoft.com/office/officeart/2005/8/quickstyle/simple1" qsCatId="simple" csTypeId="urn:microsoft.com/office/officeart/2005/8/colors/colorful2" csCatId="colorful"/>
      <dgm:spPr/>
      <dgm:t>
        <a:bodyPr/>
        <a:lstStyle/>
        <a:p>
          <a:endParaRPr lang="en-US"/>
        </a:p>
      </dgm:t>
    </dgm:pt>
    <dgm:pt modelId="{CEFC7EE2-4E0B-4506-A829-74D475F06365}">
      <dgm:prSet/>
      <dgm:spPr/>
      <dgm:t>
        <a:bodyPr/>
        <a:lstStyle/>
        <a:p>
          <a:r>
            <a:rPr lang="el-GR" b="0" i="0" baseline="0"/>
            <a:t>Λειτουργισμός (Durkheim)</a:t>
          </a:r>
          <a:endParaRPr lang="en-US"/>
        </a:p>
      </dgm:t>
    </dgm:pt>
    <dgm:pt modelId="{13CD9CA9-4300-40FB-8E24-4D7271F9010F}" type="parTrans" cxnId="{3594BDF0-1AB2-4130-858B-334BCA6B02E3}">
      <dgm:prSet/>
      <dgm:spPr/>
      <dgm:t>
        <a:bodyPr/>
        <a:lstStyle/>
        <a:p>
          <a:endParaRPr lang="en-US"/>
        </a:p>
      </dgm:t>
    </dgm:pt>
    <dgm:pt modelId="{405A8AE6-7B31-43F3-8400-F7D6A37FFF44}" type="sibTrans" cxnId="{3594BDF0-1AB2-4130-858B-334BCA6B02E3}">
      <dgm:prSet/>
      <dgm:spPr/>
      <dgm:t>
        <a:bodyPr/>
        <a:lstStyle/>
        <a:p>
          <a:endParaRPr lang="en-US"/>
        </a:p>
      </dgm:t>
    </dgm:pt>
    <dgm:pt modelId="{C2ADEB2C-84D9-4F5E-9B71-132FEBEA7AF9}">
      <dgm:prSet/>
      <dgm:spPr/>
      <dgm:t>
        <a:bodyPr/>
        <a:lstStyle/>
        <a:p>
          <a:r>
            <a:rPr lang="el-GR" b="0" i="0" baseline="0"/>
            <a:t>Αιτιοκρατικές / Αναπαραγωγικές θεωρίες</a:t>
          </a:r>
          <a:endParaRPr lang="en-US"/>
        </a:p>
      </dgm:t>
    </dgm:pt>
    <dgm:pt modelId="{7DB0A21A-5193-434B-8AC8-923BC29E0B20}" type="parTrans" cxnId="{B597EDEC-102C-45FB-93D2-A1BD247F935F}">
      <dgm:prSet/>
      <dgm:spPr/>
      <dgm:t>
        <a:bodyPr/>
        <a:lstStyle/>
        <a:p>
          <a:endParaRPr lang="en-US"/>
        </a:p>
      </dgm:t>
    </dgm:pt>
    <dgm:pt modelId="{4986C3B2-C408-432E-ADD0-ADCF406097ED}" type="sibTrans" cxnId="{B597EDEC-102C-45FB-93D2-A1BD247F935F}">
      <dgm:prSet/>
      <dgm:spPr/>
      <dgm:t>
        <a:bodyPr/>
        <a:lstStyle/>
        <a:p>
          <a:endParaRPr lang="en-US"/>
        </a:p>
      </dgm:t>
    </dgm:pt>
    <dgm:pt modelId="{55616F9F-BB68-4EB1-AD12-63B85FBB8AFD}">
      <dgm:prSet/>
      <dgm:spPr/>
      <dgm:t>
        <a:bodyPr/>
        <a:lstStyle/>
        <a:p>
          <a:r>
            <a:rPr lang="el-GR" b="0" i="0" baseline="0"/>
            <a:t>Θεωρίες σύγκρουσης (Marx, Weber)</a:t>
          </a:r>
          <a:endParaRPr lang="en-US"/>
        </a:p>
      </dgm:t>
    </dgm:pt>
    <dgm:pt modelId="{CFB194E0-1040-4EE6-A22B-CAD7F0C9C06A}" type="parTrans" cxnId="{091F68F0-AF32-4BD6-A76E-F6F9594C2F99}">
      <dgm:prSet/>
      <dgm:spPr/>
      <dgm:t>
        <a:bodyPr/>
        <a:lstStyle/>
        <a:p>
          <a:endParaRPr lang="en-US"/>
        </a:p>
      </dgm:t>
    </dgm:pt>
    <dgm:pt modelId="{CD6B3B70-102D-4307-930A-C04D298897FB}" type="sibTrans" cxnId="{091F68F0-AF32-4BD6-A76E-F6F9594C2F99}">
      <dgm:prSet/>
      <dgm:spPr/>
      <dgm:t>
        <a:bodyPr/>
        <a:lstStyle/>
        <a:p>
          <a:endParaRPr lang="en-US"/>
        </a:p>
      </dgm:t>
    </dgm:pt>
    <dgm:pt modelId="{22D11FD1-4C7F-4E5D-852D-6A35CEED345C}">
      <dgm:prSet/>
      <dgm:spPr/>
      <dgm:t>
        <a:bodyPr/>
        <a:lstStyle/>
        <a:p>
          <a:r>
            <a:rPr lang="el-GR" b="0" i="0" baseline="0"/>
            <a:t>Κριτική παιδαγωγική (Freire)</a:t>
          </a:r>
          <a:endParaRPr lang="en-US"/>
        </a:p>
      </dgm:t>
    </dgm:pt>
    <dgm:pt modelId="{95F1FD41-7230-4EE6-8828-BCAAEB470FB7}" type="parTrans" cxnId="{A7097054-9934-4DD9-B117-2BA519D1F7DA}">
      <dgm:prSet/>
      <dgm:spPr/>
      <dgm:t>
        <a:bodyPr/>
        <a:lstStyle/>
        <a:p>
          <a:endParaRPr lang="en-US"/>
        </a:p>
      </dgm:t>
    </dgm:pt>
    <dgm:pt modelId="{3E979DCB-DE0F-487D-9956-0D9D6303CB37}" type="sibTrans" cxnId="{A7097054-9934-4DD9-B117-2BA519D1F7DA}">
      <dgm:prSet/>
      <dgm:spPr/>
      <dgm:t>
        <a:bodyPr/>
        <a:lstStyle/>
        <a:p>
          <a:endParaRPr lang="en-US"/>
        </a:p>
      </dgm:t>
    </dgm:pt>
    <dgm:pt modelId="{9F7A4493-C85F-4C42-821B-B5CD00FC1D50}">
      <dgm:prSet/>
      <dgm:spPr/>
      <dgm:t>
        <a:bodyPr/>
        <a:lstStyle/>
        <a:p>
          <a:r>
            <a:rPr lang="el-GR" b="0" i="0" baseline="0"/>
            <a:t>Μεταδομικές &amp; φεμινιστικές προσεγγίσεις</a:t>
          </a:r>
          <a:endParaRPr lang="en-US"/>
        </a:p>
      </dgm:t>
    </dgm:pt>
    <dgm:pt modelId="{DE8C0947-5884-4276-8CDF-CC06016FBB70}" type="parTrans" cxnId="{F7CF81BC-DFF1-47F0-BE25-85152539997D}">
      <dgm:prSet/>
      <dgm:spPr/>
      <dgm:t>
        <a:bodyPr/>
        <a:lstStyle/>
        <a:p>
          <a:endParaRPr lang="en-US"/>
        </a:p>
      </dgm:t>
    </dgm:pt>
    <dgm:pt modelId="{D38EA4D9-5B6E-4081-9B27-078B2F48B96F}" type="sibTrans" cxnId="{F7CF81BC-DFF1-47F0-BE25-85152539997D}">
      <dgm:prSet/>
      <dgm:spPr/>
      <dgm:t>
        <a:bodyPr/>
        <a:lstStyle/>
        <a:p>
          <a:endParaRPr lang="en-US"/>
        </a:p>
      </dgm:t>
    </dgm:pt>
    <dgm:pt modelId="{51DD7494-C1D8-1148-BAE0-69F3400DC71A}" type="pres">
      <dgm:prSet presAssocID="{BCE956C6-3332-4DAF-B4C2-36C4F0E6D590}" presName="linear" presStyleCnt="0">
        <dgm:presLayoutVars>
          <dgm:dir/>
          <dgm:animLvl val="lvl"/>
          <dgm:resizeHandles val="exact"/>
        </dgm:presLayoutVars>
      </dgm:prSet>
      <dgm:spPr/>
    </dgm:pt>
    <dgm:pt modelId="{BAB3A1FE-9AE1-B34D-8FEA-F7B2A2A93068}" type="pres">
      <dgm:prSet presAssocID="{CEFC7EE2-4E0B-4506-A829-74D475F06365}" presName="parentLin" presStyleCnt="0"/>
      <dgm:spPr/>
    </dgm:pt>
    <dgm:pt modelId="{DFEAAF9A-372E-6C48-99EC-C4AF4BE630D7}" type="pres">
      <dgm:prSet presAssocID="{CEFC7EE2-4E0B-4506-A829-74D475F06365}" presName="parentLeftMargin" presStyleLbl="node1" presStyleIdx="0" presStyleCnt="5"/>
      <dgm:spPr/>
    </dgm:pt>
    <dgm:pt modelId="{9B272FE9-58F4-FC47-993E-4D6B8B3ADA75}" type="pres">
      <dgm:prSet presAssocID="{CEFC7EE2-4E0B-4506-A829-74D475F06365}" presName="parentText" presStyleLbl="node1" presStyleIdx="0" presStyleCnt="5">
        <dgm:presLayoutVars>
          <dgm:chMax val="0"/>
          <dgm:bulletEnabled val="1"/>
        </dgm:presLayoutVars>
      </dgm:prSet>
      <dgm:spPr/>
    </dgm:pt>
    <dgm:pt modelId="{F467F635-B3F8-B640-9623-513690BBA1E9}" type="pres">
      <dgm:prSet presAssocID="{CEFC7EE2-4E0B-4506-A829-74D475F06365}" presName="negativeSpace" presStyleCnt="0"/>
      <dgm:spPr/>
    </dgm:pt>
    <dgm:pt modelId="{FD24E3D3-4358-C943-B44D-03068374EA84}" type="pres">
      <dgm:prSet presAssocID="{CEFC7EE2-4E0B-4506-A829-74D475F06365}" presName="childText" presStyleLbl="conFgAcc1" presStyleIdx="0" presStyleCnt="5">
        <dgm:presLayoutVars>
          <dgm:bulletEnabled val="1"/>
        </dgm:presLayoutVars>
      </dgm:prSet>
      <dgm:spPr/>
    </dgm:pt>
    <dgm:pt modelId="{1F6535A6-4C70-4C4C-B827-C04D8869C799}" type="pres">
      <dgm:prSet presAssocID="{405A8AE6-7B31-43F3-8400-F7D6A37FFF44}" presName="spaceBetweenRectangles" presStyleCnt="0"/>
      <dgm:spPr/>
    </dgm:pt>
    <dgm:pt modelId="{0FC75662-51E7-5340-9646-51DBCEAD8E78}" type="pres">
      <dgm:prSet presAssocID="{C2ADEB2C-84D9-4F5E-9B71-132FEBEA7AF9}" presName="parentLin" presStyleCnt="0"/>
      <dgm:spPr/>
    </dgm:pt>
    <dgm:pt modelId="{1429CFFF-6B79-5440-9C3C-2D76FB471546}" type="pres">
      <dgm:prSet presAssocID="{C2ADEB2C-84D9-4F5E-9B71-132FEBEA7AF9}" presName="parentLeftMargin" presStyleLbl="node1" presStyleIdx="0" presStyleCnt="5"/>
      <dgm:spPr/>
    </dgm:pt>
    <dgm:pt modelId="{88E3188E-8618-2E43-9520-CE8540CFAB8D}" type="pres">
      <dgm:prSet presAssocID="{C2ADEB2C-84D9-4F5E-9B71-132FEBEA7AF9}" presName="parentText" presStyleLbl="node1" presStyleIdx="1" presStyleCnt="5">
        <dgm:presLayoutVars>
          <dgm:chMax val="0"/>
          <dgm:bulletEnabled val="1"/>
        </dgm:presLayoutVars>
      </dgm:prSet>
      <dgm:spPr/>
    </dgm:pt>
    <dgm:pt modelId="{0566116E-BEBE-C142-B829-8C5044AFE744}" type="pres">
      <dgm:prSet presAssocID="{C2ADEB2C-84D9-4F5E-9B71-132FEBEA7AF9}" presName="negativeSpace" presStyleCnt="0"/>
      <dgm:spPr/>
    </dgm:pt>
    <dgm:pt modelId="{916FC538-A452-8F48-80B8-91D4A32E438C}" type="pres">
      <dgm:prSet presAssocID="{C2ADEB2C-84D9-4F5E-9B71-132FEBEA7AF9}" presName="childText" presStyleLbl="conFgAcc1" presStyleIdx="1" presStyleCnt="5">
        <dgm:presLayoutVars>
          <dgm:bulletEnabled val="1"/>
        </dgm:presLayoutVars>
      </dgm:prSet>
      <dgm:spPr/>
    </dgm:pt>
    <dgm:pt modelId="{349CA191-2051-854C-AAAE-C74036A7A466}" type="pres">
      <dgm:prSet presAssocID="{4986C3B2-C408-432E-ADD0-ADCF406097ED}" presName="spaceBetweenRectangles" presStyleCnt="0"/>
      <dgm:spPr/>
    </dgm:pt>
    <dgm:pt modelId="{F90BED0B-FA73-4645-B4C3-253FF3A70E58}" type="pres">
      <dgm:prSet presAssocID="{55616F9F-BB68-4EB1-AD12-63B85FBB8AFD}" presName="parentLin" presStyleCnt="0"/>
      <dgm:spPr/>
    </dgm:pt>
    <dgm:pt modelId="{BDA439AE-ADC7-2449-8C78-5A9E881A37FD}" type="pres">
      <dgm:prSet presAssocID="{55616F9F-BB68-4EB1-AD12-63B85FBB8AFD}" presName="parentLeftMargin" presStyleLbl="node1" presStyleIdx="1" presStyleCnt="5"/>
      <dgm:spPr/>
    </dgm:pt>
    <dgm:pt modelId="{7D234E39-9001-364B-86EE-3F7D3CDE45FD}" type="pres">
      <dgm:prSet presAssocID="{55616F9F-BB68-4EB1-AD12-63B85FBB8AFD}" presName="parentText" presStyleLbl="node1" presStyleIdx="2" presStyleCnt="5">
        <dgm:presLayoutVars>
          <dgm:chMax val="0"/>
          <dgm:bulletEnabled val="1"/>
        </dgm:presLayoutVars>
      </dgm:prSet>
      <dgm:spPr/>
    </dgm:pt>
    <dgm:pt modelId="{5724B6A8-F750-4A43-9EA8-BF83757400A3}" type="pres">
      <dgm:prSet presAssocID="{55616F9F-BB68-4EB1-AD12-63B85FBB8AFD}" presName="negativeSpace" presStyleCnt="0"/>
      <dgm:spPr/>
    </dgm:pt>
    <dgm:pt modelId="{E977FC06-48F3-C245-BE88-982CB866D944}" type="pres">
      <dgm:prSet presAssocID="{55616F9F-BB68-4EB1-AD12-63B85FBB8AFD}" presName="childText" presStyleLbl="conFgAcc1" presStyleIdx="2" presStyleCnt="5">
        <dgm:presLayoutVars>
          <dgm:bulletEnabled val="1"/>
        </dgm:presLayoutVars>
      </dgm:prSet>
      <dgm:spPr/>
    </dgm:pt>
    <dgm:pt modelId="{5ED4C9CC-2DF6-174D-B8DE-723BA3D28DA2}" type="pres">
      <dgm:prSet presAssocID="{CD6B3B70-102D-4307-930A-C04D298897FB}" presName="spaceBetweenRectangles" presStyleCnt="0"/>
      <dgm:spPr/>
    </dgm:pt>
    <dgm:pt modelId="{26C08065-2149-5348-B4CF-46CCA29C4230}" type="pres">
      <dgm:prSet presAssocID="{22D11FD1-4C7F-4E5D-852D-6A35CEED345C}" presName="parentLin" presStyleCnt="0"/>
      <dgm:spPr/>
    </dgm:pt>
    <dgm:pt modelId="{F6C11B98-DFA7-2A42-B1BA-539F9F5D81AA}" type="pres">
      <dgm:prSet presAssocID="{22D11FD1-4C7F-4E5D-852D-6A35CEED345C}" presName="parentLeftMargin" presStyleLbl="node1" presStyleIdx="2" presStyleCnt="5"/>
      <dgm:spPr/>
    </dgm:pt>
    <dgm:pt modelId="{F4ECBF9E-B422-E340-8A45-D45254E2120A}" type="pres">
      <dgm:prSet presAssocID="{22D11FD1-4C7F-4E5D-852D-6A35CEED345C}" presName="parentText" presStyleLbl="node1" presStyleIdx="3" presStyleCnt="5">
        <dgm:presLayoutVars>
          <dgm:chMax val="0"/>
          <dgm:bulletEnabled val="1"/>
        </dgm:presLayoutVars>
      </dgm:prSet>
      <dgm:spPr/>
    </dgm:pt>
    <dgm:pt modelId="{E3C8DB6C-EAA8-664B-BDEA-4A3CF8EA1A9F}" type="pres">
      <dgm:prSet presAssocID="{22D11FD1-4C7F-4E5D-852D-6A35CEED345C}" presName="negativeSpace" presStyleCnt="0"/>
      <dgm:spPr/>
    </dgm:pt>
    <dgm:pt modelId="{AF4CE713-01E0-454E-9C87-1F5B12D9ECFB}" type="pres">
      <dgm:prSet presAssocID="{22D11FD1-4C7F-4E5D-852D-6A35CEED345C}" presName="childText" presStyleLbl="conFgAcc1" presStyleIdx="3" presStyleCnt="5">
        <dgm:presLayoutVars>
          <dgm:bulletEnabled val="1"/>
        </dgm:presLayoutVars>
      </dgm:prSet>
      <dgm:spPr/>
    </dgm:pt>
    <dgm:pt modelId="{65B0099F-9186-EC47-A9FC-D203C845B03F}" type="pres">
      <dgm:prSet presAssocID="{3E979DCB-DE0F-487D-9956-0D9D6303CB37}" presName="spaceBetweenRectangles" presStyleCnt="0"/>
      <dgm:spPr/>
    </dgm:pt>
    <dgm:pt modelId="{3B4ACD5F-B000-524A-97A4-845F17CEF686}" type="pres">
      <dgm:prSet presAssocID="{9F7A4493-C85F-4C42-821B-B5CD00FC1D50}" presName="parentLin" presStyleCnt="0"/>
      <dgm:spPr/>
    </dgm:pt>
    <dgm:pt modelId="{B3E28B2B-DC54-794B-8299-DD6EBF9C45F6}" type="pres">
      <dgm:prSet presAssocID="{9F7A4493-C85F-4C42-821B-B5CD00FC1D50}" presName="parentLeftMargin" presStyleLbl="node1" presStyleIdx="3" presStyleCnt="5"/>
      <dgm:spPr/>
    </dgm:pt>
    <dgm:pt modelId="{713289B6-6D4A-F047-82C8-EBD15BEBBA69}" type="pres">
      <dgm:prSet presAssocID="{9F7A4493-C85F-4C42-821B-B5CD00FC1D50}" presName="parentText" presStyleLbl="node1" presStyleIdx="4" presStyleCnt="5">
        <dgm:presLayoutVars>
          <dgm:chMax val="0"/>
          <dgm:bulletEnabled val="1"/>
        </dgm:presLayoutVars>
      </dgm:prSet>
      <dgm:spPr/>
    </dgm:pt>
    <dgm:pt modelId="{D2429BB4-86F9-974D-AB15-AFC77E89B233}" type="pres">
      <dgm:prSet presAssocID="{9F7A4493-C85F-4C42-821B-B5CD00FC1D50}" presName="negativeSpace" presStyleCnt="0"/>
      <dgm:spPr/>
    </dgm:pt>
    <dgm:pt modelId="{697C490B-12A0-534B-897E-856868A3B8FF}" type="pres">
      <dgm:prSet presAssocID="{9F7A4493-C85F-4C42-821B-B5CD00FC1D50}" presName="childText" presStyleLbl="conFgAcc1" presStyleIdx="4" presStyleCnt="5">
        <dgm:presLayoutVars>
          <dgm:bulletEnabled val="1"/>
        </dgm:presLayoutVars>
      </dgm:prSet>
      <dgm:spPr/>
    </dgm:pt>
  </dgm:ptLst>
  <dgm:cxnLst>
    <dgm:cxn modelId="{12049002-9454-6741-91DB-5AACD1056E5F}" type="presOf" srcId="{22D11FD1-4C7F-4E5D-852D-6A35CEED345C}" destId="{F6C11B98-DFA7-2A42-B1BA-539F9F5D81AA}" srcOrd="0" destOrd="0" presId="urn:microsoft.com/office/officeart/2005/8/layout/list1"/>
    <dgm:cxn modelId="{DA996103-C499-9145-97B0-30169DDC222E}" type="presOf" srcId="{55616F9F-BB68-4EB1-AD12-63B85FBB8AFD}" destId="{BDA439AE-ADC7-2449-8C78-5A9E881A37FD}" srcOrd="0" destOrd="0" presId="urn:microsoft.com/office/officeart/2005/8/layout/list1"/>
    <dgm:cxn modelId="{EFE65006-6044-4B49-A2C2-D7FB240E0991}" type="presOf" srcId="{22D11FD1-4C7F-4E5D-852D-6A35CEED345C}" destId="{F4ECBF9E-B422-E340-8A45-D45254E2120A}" srcOrd="1" destOrd="0" presId="urn:microsoft.com/office/officeart/2005/8/layout/list1"/>
    <dgm:cxn modelId="{29BE6216-D9C0-B045-B070-9E5888944827}" type="presOf" srcId="{BCE956C6-3332-4DAF-B4C2-36C4F0E6D590}" destId="{51DD7494-C1D8-1148-BAE0-69F3400DC71A}" srcOrd="0" destOrd="0" presId="urn:microsoft.com/office/officeart/2005/8/layout/list1"/>
    <dgm:cxn modelId="{E158D026-CFE5-4143-A42E-5C7F0519C082}" type="presOf" srcId="{9F7A4493-C85F-4C42-821B-B5CD00FC1D50}" destId="{B3E28B2B-DC54-794B-8299-DD6EBF9C45F6}" srcOrd="0" destOrd="0" presId="urn:microsoft.com/office/officeart/2005/8/layout/list1"/>
    <dgm:cxn modelId="{D41B452B-9B86-8E42-BA67-698892E06DAD}" type="presOf" srcId="{C2ADEB2C-84D9-4F5E-9B71-132FEBEA7AF9}" destId="{1429CFFF-6B79-5440-9C3C-2D76FB471546}" srcOrd="0" destOrd="0" presId="urn:microsoft.com/office/officeart/2005/8/layout/list1"/>
    <dgm:cxn modelId="{A7097054-9934-4DD9-B117-2BA519D1F7DA}" srcId="{BCE956C6-3332-4DAF-B4C2-36C4F0E6D590}" destId="{22D11FD1-4C7F-4E5D-852D-6A35CEED345C}" srcOrd="3" destOrd="0" parTransId="{95F1FD41-7230-4EE6-8828-BCAAEB470FB7}" sibTransId="{3E979DCB-DE0F-487D-9956-0D9D6303CB37}"/>
    <dgm:cxn modelId="{96C8495B-9916-D24D-979F-0D3DA51A1591}" type="presOf" srcId="{CEFC7EE2-4E0B-4506-A829-74D475F06365}" destId="{DFEAAF9A-372E-6C48-99EC-C4AF4BE630D7}" srcOrd="0" destOrd="0" presId="urn:microsoft.com/office/officeart/2005/8/layout/list1"/>
    <dgm:cxn modelId="{CF6A7481-C06A-0D40-A988-D6BCB9B5B901}" type="presOf" srcId="{CEFC7EE2-4E0B-4506-A829-74D475F06365}" destId="{9B272FE9-58F4-FC47-993E-4D6B8B3ADA75}" srcOrd="1" destOrd="0" presId="urn:microsoft.com/office/officeart/2005/8/layout/list1"/>
    <dgm:cxn modelId="{F7CF81BC-DFF1-47F0-BE25-85152539997D}" srcId="{BCE956C6-3332-4DAF-B4C2-36C4F0E6D590}" destId="{9F7A4493-C85F-4C42-821B-B5CD00FC1D50}" srcOrd="4" destOrd="0" parTransId="{DE8C0947-5884-4276-8CDF-CC06016FBB70}" sibTransId="{D38EA4D9-5B6E-4081-9B27-078B2F48B96F}"/>
    <dgm:cxn modelId="{73BE68DA-B055-1E42-9C45-8F77CBC3B977}" type="presOf" srcId="{55616F9F-BB68-4EB1-AD12-63B85FBB8AFD}" destId="{7D234E39-9001-364B-86EE-3F7D3CDE45FD}" srcOrd="1" destOrd="0" presId="urn:microsoft.com/office/officeart/2005/8/layout/list1"/>
    <dgm:cxn modelId="{90889AE8-A0E4-D341-808D-A8EDF652825F}" type="presOf" srcId="{C2ADEB2C-84D9-4F5E-9B71-132FEBEA7AF9}" destId="{88E3188E-8618-2E43-9520-CE8540CFAB8D}" srcOrd="1" destOrd="0" presId="urn:microsoft.com/office/officeart/2005/8/layout/list1"/>
    <dgm:cxn modelId="{088019EC-F381-6C4F-A6F2-8B6ED6E8B020}" type="presOf" srcId="{9F7A4493-C85F-4C42-821B-B5CD00FC1D50}" destId="{713289B6-6D4A-F047-82C8-EBD15BEBBA69}" srcOrd="1" destOrd="0" presId="urn:microsoft.com/office/officeart/2005/8/layout/list1"/>
    <dgm:cxn modelId="{B597EDEC-102C-45FB-93D2-A1BD247F935F}" srcId="{BCE956C6-3332-4DAF-B4C2-36C4F0E6D590}" destId="{C2ADEB2C-84D9-4F5E-9B71-132FEBEA7AF9}" srcOrd="1" destOrd="0" parTransId="{7DB0A21A-5193-434B-8AC8-923BC29E0B20}" sibTransId="{4986C3B2-C408-432E-ADD0-ADCF406097ED}"/>
    <dgm:cxn modelId="{091F68F0-AF32-4BD6-A76E-F6F9594C2F99}" srcId="{BCE956C6-3332-4DAF-B4C2-36C4F0E6D590}" destId="{55616F9F-BB68-4EB1-AD12-63B85FBB8AFD}" srcOrd="2" destOrd="0" parTransId="{CFB194E0-1040-4EE6-A22B-CAD7F0C9C06A}" sibTransId="{CD6B3B70-102D-4307-930A-C04D298897FB}"/>
    <dgm:cxn modelId="{3594BDF0-1AB2-4130-858B-334BCA6B02E3}" srcId="{BCE956C6-3332-4DAF-B4C2-36C4F0E6D590}" destId="{CEFC7EE2-4E0B-4506-A829-74D475F06365}" srcOrd="0" destOrd="0" parTransId="{13CD9CA9-4300-40FB-8E24-4D7271F9010F}" sibTransId="{405A8AE6-7B31-43F3-8400-F7D6A37FFF44}"/>
    <dgm:cxn modelId="{B5329675-698A-C44B-A123-50CA0CD65FFE}" type="presParOf" srcId="{51DD7494-C1D8-1148-BAE0-69F3400DC71A}" destId="{BAB3A1FE-9AE1-B34D-8FEA-F7B2A2A93068}" srcOrd="0" destOrd="0" presId="urn:microsoft.com/office/officeart/2005/8/layout/list1"/>
    <dgm:cxn modelId="{A8D39312-DE16-E44A-8002-A6950ED66E66}" type="presParOf" srcId="{BAB3A1FE-9AE1-B34D-8FEA-F7B2A2A93068}" destId="{DFEAAF9A-372E-6C48-99EC-C4AF4BE630D7}" srcOrd="0" destOrd="0" presId="urn:microsoft.com/office/officeart/2005/8/layout/list1"/>
    <dgm:cxn modelId="{90DC4BC0-B84A-8A48-A4A9-78D90DB18527}" type="presParOf" srcId="{BAB3A1FE-9AE1-B34D-8FEA-F7B2A2A93068}" destId="{9B272FE9-58F4-FC47-993E-4D6B8B3ADA75}" srcOrd="1" destOrd="0" presId="urn:microsoft.com/office/officeart/2005/8/layout/list1"/>
    <dgm:cxn modelId="{95A82313-D48C-CD49-9EC4-EA5B14317F56}" type="presParOf" srcId="{51DD7494-C1D8-1148-BAE0-69F3400DC71A}" destId="{F467F635-B3F8-B640-9623-513690BBA1E9}" srcOrd="1" destOrd="0" presId="urn:microsoft.com/office/officeart/2005/8/layout/list1"/>
    <dgm:cxn modelId="{0B1E2A5A-BD20-2E45-A810-BB86A439A72F}" type="presParOf" srcId="{51DD7494-C1D8-1148-BAE0-69F3400DC71A}" destId="{FD24E3D3-4358-C943-B44D-03068374EA84}" srcOrd="2" destOrd="0" presId="urn:microsoft.com/office/officeart/2005/8/layout/list1"/>
    <dgm:cxn modelId="{E3BEC0FF-9A4B-5C4F-9173-770818D60044}" type="presParOf" srcId="{51DD7494-C1D8-1148-BAE0-69F3400DC71A}" destId="{1F6535A6-4C70-4C4C-B827-C04D8869C799}" srcOrd="3" destOrd="0" presId="urn:microsoft.com/office/officeart/2005/8/layout/list1"/>
    <dgm:cxn modelId="{14403947-DCCA-3345-ACC7-D418E79B4BA9}" type="presParOf" srcId="{51DD7494-C1D8-1148-BAE0-69F3400DC71A}" destId="{0FC75662-51E7-5340-9646-51DBCEAD8E78}" srcOrd="4" destOrd="0" presId="urn:microsoft.com/office/officeart/2005/8/layout/list1"/>
    <dgm:cxn modelId="{7A9A42AD-6F12-8B4D-BEC3-E747F123F978}" type="presParOf" srcId="{0FC75662-51E7-5340-9646-51DBCEAD8E78}" destId="{1429CFFF-6B79-5440-9C3C-2D76FB471546}" srcOrd="0" destOrd="0" presId="urn:microsoft.com/office/officeart/2005/8/layout/list1"/>
    <dgm:cxn modelId="{41F5BD08-3217-E34B-94D9-0CD001ADD0D6}" type="presParOf" srcId="{0FC75662-51E7-5340-9646-51DBCEAD8E78}" destId="{88E3188E-8618-2E43-9520-CE8540CFAB8D}" srcOrd="1" destOrd="0" presId="urn:microsoft.com/office/officeart/2005/8/layout/list1"/>
    <dgm:cxn modelId="{DA940547-CAB4-E24A-A1A4-94D5987DEADB}" type="presParOf" srcId="{51DD7494-C1D8-1148-BAE0-69F3400DC71A}" destId="{0566116E-BEBE-C142-B829-8C5044AFE744}" srcOrd="5" destOrd="0" presId="urn:microsoft.com/office/officeart/2005/8/layout/list1"/>
    <dgm:cxn modelId="{905655C3-CA3B-5E4A-B9F6-8504D2DBC409}" type="presParOf" srcId="{51DD7494-C1D8-1148-BAE0-69F3400DC71A}" destId="{916FC538-A452-8F48-80B8-91D4A32E438C}" srcOrd="6" destOrd="0" presId="urn:microsoft.com/office/officeart/2005/8/layout/list1"/>
    <dgm:cxn modelId="{F9276D56-9FA3-EE40-AC5B-EABF25B6F6E8}" type="presParOf" srcId="{51DD7494-C1D8-1148-BAE0-69F3400DC71A}" destId="{349CA191-2051-854C-AAAE-C74036A7A466}" srcOrd="7" destOrd="0" presId="urn:microsoft.com/office/officeart/2005/8/layout/list1"/>
    <dgm:cxn modelId="{058E8CF6-5553-D947-96E1-733DC70D7443}" type="presParOf" srcId="{51DD7494-C1D8-1148-BAE0-69F3400DC71A}" destId="{F90BED0B-FA73-4645-B4C3-253FF3A70E58}" srcOrd="8" destOrd="0" presId="urn:microsoft.com/office/officeart/2005/8/layout/list1"/>
    <dgm:cxn modelId="{D7414261-D345-CE45-922A-BFDD143CF095}" type="presParOf" srcId="{F90BED0B-FA73-4645-B4C3-253FF3A70E58}" destId="{BDA439AE-ADC7-2449-8C78-5A9E881A37FD}" srcOrd="0" destOrd="0" presId="urn:microsoft.com/office/officeart/2005/8/layout/list1"/>
    <dgm:cxn modelId="{F41A8361-85B0-C04B-9940-A0F7864E3D6F}" type="presParOf" srcId="{F90BED0B-FA73-4645-B4C3-253FF3A70E58}" destId="{7D234E39-9001-364B-86EE-3F7D3CDE45FD}" srcOrd="1" destOrd="0" presId="urn:microsoft.com/office/officeart/2005/8/layout/list1"/>
    <dgm:cxn modelId="{5406BDDA-6AC3-274B-A95B-E26B7113613A}" type="presParOf" srcId="{51DD7494-C1D8-1148-BAE0-69F3400DC71A}" destId="{5724B6A8-F750-4A43-9EA8-BF83757400A3}" srcOrd="9" destOrd="0" presId="urn:microsoft.com/office/officeart/2005/8/layout/list1"/>
    <dgm:cxn modelId="{B97F9784-5BD6-3945-AF80-232D2E6252FC}" type="presParOf" srcId="{51DD7494-C1D8-1148-BAE0-69F3400DC71A}" destId="{E977FC06-48F3-C245-BE88-982CB866D944}" srcOrd="10" destOrd="0" presId="urn:microsoft.com/office/officeart/2005/8/layout/list1"/>
    <dgm:cxn modelId="{07EF8771-9811-4F45-AFA4-546840D04018}" type="presParOf" srcId="{51DD7494-C1D8-1148-BAE0-69F3400DC71A}" destId="{5ED4C9CC-2DF6-174D-B8DE-723BA3D28DA2}" srcOrd="11" destOrd="0" presId="urn:microsoft.com/office/officeart/2005/8/layout/list1"/>
    <dgm:cxn modelId="{EE787C16-009D-4742-806C-E58D814118F0}" type="presParOf" srcId="{51DD7494-C1D8-1148-BAE0-69F3400DC71A}" destId="{26C08065-2149-5348-B4CF-46CCA29C4230}" srcOrd="12" destOrd="0" presId="urn:microsoft.com/office/officeart/2005/8/layout/list1"/>
    <dgm:cxn modelId="{8881E6AF-1CC3-F546-9CC2-1D236B9198E6}" type="presParOf" srcId="{26C08065-2149-5348-B4CF-46CCA29C4230}" destId="{F6C11B98-DFA7-2A42-B1BA-539F9F5D81AA}" srcOrd="0" destOrd="0" presId="urn:microsoft.com/office/officeart/2005/8/layout/list1"/>
    <dgm:cxn modelId="{BCE34676-2AC3-6540-93FE-4EA8934EAD04}" type="presParOf" srcId="{26C08065-2149-5348-B4CF-46CCA29C4230}" destId="{F4ECBF9E-B422-E340-8A45-D45254E2120A}" srcOrd="1" destOrd="0" presId="urn:microsoft.com/office/officeart/2005/8/layout/list1"/>
    <dgm:cxn modelId="{B4EF0DCD-6115-D349-A0F4-D54CB9E74CE5}" type="presParOf" srcId="{51DD7494-C1D8-1148-BAE0-69F3400DC71A}" destId="{E3C8DB6C-EAA8-664B-BDEA-4A3CF8EA1A9F}" srcOrd="13" destOrd="0" presId="urn:microsoft.com/office/officeart/2005/8/layout/list1"/>
    <dgm:cxn modelId="{9094DFAB-AF2D-9B4F-A1DD-FAE47D3EF2EA}" type="presParOf" srcId="{51DD7494-C1D8-1148-BAE0-69F3400DC71A}" destId="{AF4CE713-01E0-454E-9C87-1F5B12D9ECFB}" srcOrd="14" destOrd="0" presId="urn:microsoft.com/office/officeart/2005/8/layout/list1"/>
    <dgm:cxn modelId="{A608B25E-6181-E845-99DF-8372038043AC}" type="presParOf" srcId="{51DD7494-C1D8-1148-BAE0-69F3400DC71A}" destId="{65B0099F-9186-EC47-A9FC-D203C845B03F}" srcOrd="15" destOrd="0" presId="urn:microsoft.com/office/officeart/2005/8/layout/list1"/>
    <dgm:cxn modelId="{B76EECF5-F3CE-1B4B-ADAA-5C859F9F5E63}" type="presParOf" srcId="{51DD7494-C1D8-1148-BAE0-69F3400DC71A}" destId="{3B4ACD5F-B000-524A-97A4-845F17CEF686}" srcOrd="16" destOrd="0" presId="urn:microsoft.com/office/officeart/2005/8/layout/list1"/>
    <dgm:cxn modelId="{DC614B53-6ADB-4848-A9E3-E63E0C122A10}" type="presParOf" srcId="{3B4ACD5F-B000-524A-97A4-845F17CEF686}" destId="{B3E28B2B-DC54-794B-8299-DD6EBF9C45F6}" srcOrd="0" destOrd="0" presId="urn:microsoft.com/office/officeart/2005/8/layout/list1"/>
    <dgm:cxn modelId="{0ED90EED-0BEC-AE4D-9CEA-263A158AB7C0}" type="presParOf" srcId="{3B4ACD5F-B000-524A-97A4-845F17CEF686}" destId="{713289B6-6D4A-F047-82C8-EBD15BEBBA69}" srcOrd="1" destOrd="0" presId="urn:microsoft.com/office/officeart/2005/8/layout/list1"/>
    <dgm:cxn modelId="{E1FDAC43-A831-6F4C-9839-2970E90F64FD}" type="presParOf" srcId="{51DD7494-C1D8-1148-BAE0-69F3400DC71A}" destId="{D2429BB4-86F9-974D-AB15-AFC77E89B233}" srcOrd="17" destOrd="0" presId="urn:microsoft.com/office/officeart/2005/8/layout/list1"/>
    <dgm:cxn modelId="{63943D79-5FED-8347-917A-D1EA2DAD435A}" type="presParOf" srcId="{51DD7494-C1D8-1148-BAE0-69F3400DC71A}" destId="{697C490B-12A0-534B-897E-856868A3B8FF}"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13C87E-2966-4185-8F21-71E1D92CCF18}"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36406515-7757-4C37-AB56-8FB5393E753D}">
      <dgm:prSet/>
      <dgm:spPr/>
      <dgm:t>
        <a:bodyPr/>
        <a:lstStyle/>
        <a:p>
          <a:r>
            <a:rPr lang="el-GR"/>
            <a:t>Μέσα από τις δύο ιστορίες να γίνει κατανοητό ότι:</a:t>
          </a:r>
          <a:endParaRPr lang="en-US"/>
        </a:p>
      </dgm:t>
    </dgm:pt>
    <dgm:pt modelId="{4D234FFE-1B9A-4586-8E4A-A8234B5AC0B6}" type="parTrans" cxnId="{3D3C2905-23BC-4E15-B2DE-477A7FD747F5}">
      <dgm:prSet/>
      <dgm:spPr/>
      <dgm:t>
        <a:bodyPr/>
        <a:lstStyle/>
        <a:p>
          <a:endParaRPr lang="en-US"/>
        </a:p>
      </dgm:t>
    </dgm:pt>
    <dgm:pt modelId="{F62BFA08-62D1-431D-9F00-E86C774AADBB}" type="sibTrans" cxnId="{3D3C2905-23BC-4E15-B2DE-477A7FD747F5}">
      <dgm:prSet/>
      <dgm:spPr/>
      <dgm:t>
        <a:bodyPr/>
        <a:lstStyle/>
        <a:p>
          <a:endParaRPr lang="en-US"/>
        </a:p>
      </dgm:t>
    </dgm:pt>
    <dgm:pt modelId="{497AF3D7-795F-46C8-8C96-15FE8566B085}">
      <dgm:prSet/>
      <dgm:spPr/>
      <dgm:t>
        <a:bodyPr/>
        <a:lstStyle/>
        <a:p>
          <a:r>
            <a:rPr lang="el-GR"/>
            <a:t>το σχολείο δεν ερμηνεύεται μονοδιάστατα</a:t>
          </a:r>
          <a:endParaRPr lang="en-US"/>
        </a:p>
      </dgm:t>
    </dgm:pt>
    <dgm:pt modelId="{A2CAC05E-E690-4EEB-A358-85AF1F60CEB7}" type="parTrans" cxnId="{F2322F51-D630-4FD7-88A4-D59E2BB86C87}">
      <dgm:prSet/>
      <dgm:spPr/>
      <dgm:t>
        <a:bodyPr/>
        <a:lstStyle/>
        <a:p>
          <a:endParaRPr lang="en-US"/>
        </a:p>
      </dgm:t>
    </dgm:pt>
    <dgm:pt modelId="{0BA10C94-4C40-42A1-AB17-9CB11514F4A9}" type="sibTrans" cxnId="{F2322F51-D630-4FD7-88A4-D59E2BB86C87}">
      <dgm:prSet/>
      <dgm:spPr/>
      <dgm:t>
        <a:bodyPr/>
        <a:lstStyle/>
        <a:p>
          <a:endParaRPr lang="en-US"/>
        </a:p>
      </dgm:t>
    </dgm:pt>
    <dgm:pt modelId="{88A9F940-24B5-4CAC-ABED-A841E904BDDC}">
      <dgm:prSet/>
      <dgm:spPr/>
      <dgm:t>
        <a:bodyPr/>
        <a:lstStyle/>
        <a:p>
          <a:r>
            <a:rPr lang="el-GR"/>
            <a:t>οι εκπαιδευτικές ανισότητες μπορούν να ιδωθούν με διαφορετικά θεωρητικά εργαλεία</a:t>
          </a:r>
          <a:endParaRPr lang="en-US"/>
        </a:p>
      </dgm:t>
    </dgm:pt>
    <dgm:pt modelId="{ACCCDDC9-E6D9-4495-B3F0-3DAF44469609}" type="parTrans" cxnId="{3A1164B8-EAFE-4E1B-B967-26C018E87AD3}">
      <dgm:prSet/>
      <dgm:spPr/>
      <dgm:t>
        <a:bodyPr/>
        <a:lstStyle/>
        <a:p>
          <a:endParaRPr lang="en-US"/>
        </a:p>
      </dgm:t>
    </dgm:pt>
    <dgm:pt modelId="{123111DB-815A-4B37-9230-68836FC87A70}" type="sibTrans" cxnId="{3A1164B8-EAFE-4E1B-B967-26C018E87AD3}">
      <dgm:prSet/>
      <dgm:spPr/>
      <dgm:t>
        <a:bodyPr/>
        <a:lstStyle/>
        <a:p>
          <a:endParaRPr lang="en-US"/>
        </a:p>
      </dgm:t>
    </dgm:pt>
    <dgm:pt modelId="{F08FAF69-0376-47ED-8C09-BB25734EBE74}">
      <dgm:prSet/>
      <dgm:spPr/>
      <dgm:t>
        <a:bodyPr/>
        <a:lstStyle/>
        <a:p>
          <a:r>
            <a:rPr lang="el-GR"/>
            <a:t>η κοινωνιολογία της εκπαίδευσης μετατοπίζει το βλέμμα από το άτομο στη δομή, στον λόγο και στην εξουσία</a:t>
          </a:r>
          <a:endParaRPr lang="en-US"/>
        </a:p>
      </dgm:t>
    </dgm:pt>
    <dgm:pt modelId="{7F27AE4D-7395-4B96-910B-F6E2CECAAF25}" type="parTrans" cxnId="{4322206F-41ED-40DA-A451-30F0E14F36C0}">
      <dgm:prSet/>
      <dgm:spPr/>
      <dgm:t>
        <a:bodyPr/>
        <a:lstStyle/>
        <a:p>
          <a:endParaRPr lang="en-US"/>
        </a:p>
      </dgm:t>
    </dgm:pt>
    <dgm:pt modelId="{21094BBA-2F39-41E4-8E3F-E51B810F5E6E}" type="sibTrans" cxnId="{4322206F-41ED-40DA-A451-30F0E14F36C0}">
      <dgm:prSet/>
      <dgm:spPr/>
      <dgm:t>
        <a:bodyPr/>
        <a:lstStyle/>
        <a:p>
          <a:endParaRPr lang="en-US"/>
        </a:p>
      </dgm:t>
    </dgm:pt>
    <dgm:pt modelId="{0B87BBF6-4E65-9F42-A7D7-10E273BF7535}" type="pres">
      <dgm:prSet presAssocID="{9913C87E-2966-4185-8F21-71E1D92CCF18}" presName="outerComposite" presStyleCnt="0">
        <dgm:presLayoutVars>
          <dgm:chMax val="5"/>
          <dgm:dir/>
          <dgm:resizeHandles val="exact"/>
        </dgm:presLayoutVars>
      </dgm:prSet>
      <dgm:spPr/>
    </dgm:pt>
    <dgm:pt modelId="{64940934-E091-8747-AF9F-5E1CF6FEB3A4}" type="pres">
      <dgm:prSet presAssocID="{9913C87E-2966-4185-8F21-71E1D92CCF18}" presName="dummyMaxCanvas" presStyleCnt="0">
        <dgm:presLayoutVars/>
      </dgm:prSet>
      <dgm:spPr/>
    </dgm:pt>
    <dgm:pt modelId="{C180E219-F996-CB44-AFA6-F557E4143BE1}" type="pres">
      <dgm:prSet presAssocID="{9913C87E-2966-4185-8F21-71E1D92CCF18}" presName="FourNodes_1" presStyleLbl="node1" presStyleIdx="0" presStyleCnt="4">
        <dgm:presLayoutVars>
          <dgm:bulletEnabled val="1"/>
        </dgm:presLayoutVars>
      </dgm:prSet>
      <dgm:spPr/>
    </dgm:pt>
    <dgm:pt modelId="{3F0C9B55-9509-1A4D-B5B4-3B931894AD40}" type="pres">
      <dgm:prSet presAssocID="{9913C87E-2966-4185-8F21-71E1D92CCF18}" presName="FourNodes_2" presStyleLbl="node1" presStyleIdx="1" presStyleCnt="4">
        <dgm:presLayoutVars>
          <dgm:bulletEnabled val="1"/>
        </dgm:presLayoutVars>
      </dgm:prSet>
      <dgm:spPr/>
    </dgm:pt>
    <dgm:pt modelId="{05BA8422-3DCE-874F-9A64-A37C26C0A926}" type="pres">
      <dgm:prSet presAssocID="{9913C87E-2966-4185-8F21-71E1D92CCF18}" presName="FourNodes_3" presStyleLbl="node1" presStyleIdx="2" presStyleCnt="4">
        <dgm:presLayoutVars>
          <dgm:bulletEnabled val="1"/>
        </dgm:presLayoutVars>
      </dgm:prSet>
      <dgm:spPr/>
    </dgm:pt>
    <dgm:pt modelId="{2ED003BE-3D78-E446-BAC3-08F166571FA1}" type="pres">
      <dgm:prSet presAssocID="{9913C87E-2966-4185-8F21-71E1D92CCF18}" presName="FourNodes_4" presStyleLbl="node1" presStyleIdx="3" presStyleCnt="4">
        <dgm:presLayoutVars>
          <dgm:bulletEnabled val="1"/>
        </dgm:presLayoutVars>
      </dgm:prSet>
      <dgm:spPr/>
    </dgm:pt>
    <dgm:pt modelId="{01D79830-D9E0-E049-BED4-C446B5155382}" type="pres">
      <dgm:prSet presAssocID="{9913C87E-2966-4185-8F21-71E1D92CCF18}" presName="FourConn_1-2" presStyleLbl="fgAccFollowNode1" presStyleIdx="0" presStyleCnt="3">
        <dgm:presLayoutVars>
          <dgm:bulletEnabled val="1"/>
        </dgm:presLayoutVars>
      </dgm:prSet>
      <dgm:spPr/>
    </dgm:pt>
    <dgm:pt modelId="{9DA2ED81-8638-EF4C-A388-62222B44A10A}" type="pres">
      <dgm:prSet presAssocID="{9913C87E-2966-4185-8F21-71E1D92CCF18}" presName="FourConn_2-3" presStyleLbl="fgAccFollowNode1" presStyleIdx="1" presStyleCnt="3">
        <dgm:presLayoutVars>
          <dgm:bulletEnabled val="1"/>
        </dgm:presLayoutVars>
      </dgm:prSet>
      <dgm:spPr/>
    </dgm:pt>
    <dgm:pt modelId="{636AFC26-2284-A943-A4C2-AF92FDD696DA}" type="pres">
      <dgm:prSet presAssocID="{9913C87E-2966-4185-8F21-71E1D92CCF18}" presName="FourConn_3-4" presStyleLbl="fgAccFollowNode1" presStyleIdx="2" presStyleCnt="3">
        <dgm:presLayoutVars>
          <dgm:bulletEnabled val="1"/>
        </dgm:presLayoutVars>
      </dgm:prSet>
      <dgm:spPr/>
    </dgm:pt>
    <dgm:pt modelId="{4907235E-7A4E-254F-B305-751210360140}" type="pres">
      <dgm:prSet presAssocID="{9913C87E-2966-4185-8F21-71E1D92CCF18}" presName="FourNodes_1_text" presStyleLbl="node1" presStyleIdx="3" presStyleCnt="4">
        <dgm:presLayoutVars>
          <dgm:bulletEnabled val="1"/>
        </dgm:presLayoutVars>
      </dgm:prSet>
      <dgm:spPr/>
    </dgm:pt>
    <dgm:pt modelId="{BE53D770-D3FE-4746-8E9B-CD14A70DCE81}" type="pres">
      <dgm:prSet presAssocID="{9913C87E-2966-4185-8F21-71E1D92CCF18}" presName="FourNodes_2_text" presStyleLbl="node1" presStyleIdx="3" presStyleCnt="4">
        <dgm:presLayoutVars>
          <dgm:bulletEnabled val="1"/>
        </dgm:presLayoutVars>
      </dgm:prSet>
      <dgm:spPr/>
    </dgm:pt>
    <dgm:pt modelId="{9F7E18E0-7ADF-E64E-92EF-2ECA7F6B6973}" type="pres">
      <dgm:prSet presAssocID="{9913C87E-2966-4185-8F21-71E1D92CCF18}" presName="FourNodes_3_text" presStyleLbl="node1" presStyleIdx="3" presStyleCnt="4">
        <dgm:presLayoutVars>
          <dgm:bulletEnabled val="1"/>
        </dgm:presLayoutVars>
      </dgm:prSet>
      <dgm:spPr/>
    </dgm:pt>
    <dgm:pt modelId="{07A4EF4C-EA80-7C4E-B7B1-92DAE5A8AC8D}" type="pres">
      <dgm:prSet presAssocID="{9913C87E-2966-4185-8F21-71E1D92CCF18}" presName="FourNodes_4_text" presStyleLbl="node1" presStyleIdx="3" presStyleCnt="4">
        <dgm:presLayoutVars>
          <dgm:bulletEnabled val="1"/>
        </dgm:presLayoutVars>
      </dgm:prSet>
      <dgm:spPr/>
    </dgm:pt>
  </dgm:ptLst>
  <dgm:cxnLst>
    <dgm:cxn modelId="{3D3C2905-23BC-4E15-B2DE-477A7FD747F5}" srcId="{9913C87E-2966-4185-8F21-71E1D92CCF18}" destId="{36406515-7757-4C37-AB56-8FB5393E753D}" srcOrd="0" destOrd="0" parTransId="{4D234FFE-1B9A-4586-8E4A-A8234B5AC0B6}" sibTransId="{F62BFA08-62D1-431D-9F00-E86C774AADBB}"/>
    <dgm:cxn modelId="{91ADDA29-56F6-1F4B-A35C-62886E9E6249}" type="presOf" srcId="{36406515-7757-4C37-AB56-8FB5393E753D}" destId="{C180E219-F996-CB44-AFA6-F557E4143BE1}" srcOrd="0" destOrd="0" presId="urn:microsoft.com/office/officeart/2005/8/layout/vProcess5"/>
    <dgm:cxn modelId="{E079D041-A3D5-4440-BB26-F218FE09AC63}" type="presOf" srcId="{0BA10C94-4C40-42A1-AB17-9CB11514F4A9}" destId="{9DA2ED81-8638-EF4C-A388-62222B44A10A}" srcOrd="0" destOrd="0" presId="urn:microsoft.com/office/officeart/2005/8/layout/vProcess5"/>
    <dgm:cxn modelId="{F2322F51-D630-4FD7-88A4-D59E2BB86C87}" srcId="{9913C87E-2966-4185-8F21-71E1D92CCF18}" destId="{497AF3D7-795F-46C8-8C96-15FE8566B085}" srcOrd="1" destOrd="0" parTransId="{A2CAC05E-E690-4EEB-A358-85AF1F60CEB7}" sibTransId="{0BA10C94-4C40-42A1-AB17-9CB11514F4A9}"/>
    <dgm:cxn modelId="{8F0FA05E-77D3-1649-B0B6-5F4CE62FD2CB}" type="presOf" srcId="{F62BFA08-62D1-431D-9F00-E86C774AADBB}" destId="{01D79830-D9E0-E049-BED4-C446B5155382}" srcOrd="0" destOrd="0" presId="urn:microsoft.com/office/officeart/2005/8/layout/vProcess5"/>
    <dgm:cxn modelId="{4322206F-41ED-40DA-A451-30F0E14F36C0}" srcId="{9913C87E-2966-4185-8F21-71E1D92CCF18}" destId="{F08FAF69-0376-47ED-8C09-BB25734EBE74}" srcOrd="3" destOrd="0" parTransId="{7F27AE4D-7395-4B96-910B-F6E2CECAAF25}" sibTransId="{21094BBA-2F39-41E4-8E3F-E51B810F5E6E}"/>
    <dgm:cxn modelId="{C7710198-9A4E-C84C-B75C-A158E18268D2}" type="presOf" srcId="{36406515-7757-4C37-AB56-8FB5393E753D}" destId="{4907235E-7A4E-254F-B305-751210360140}" srcOrd="1" destOrd="0" presId="urn:microsoft.com/office/officeart/2005/8/layout/vProcess5"/>
    <dgm:cxn modelId="{8DFD8BA6-271D-CD49-A514-1CA3DB688937}" type="presOf" srcId="{F08FAF69-0376-47ED-8C09-BB25734EBE74}" destId="{07A4EF4C-EA80-7C4E-B7B1-92DAE5A8AC8D}" srcOrd="1" destOrd="0" presId="urn:microsoft.com/office/officeart/2005/8/layout/vProcess5"/>
    <dgm:cxn modelId="{1F8BC8B1-073F-A44F-9D2C-7E323C92A7CF}" type="presOf" srcId="{F08FAF69-0376-47ED-8C09-BB25734EBE74}" destId="{2ED003BE-3D78-E446-BAC3-08F166571FA1}" srcOrd="0" destOrd="0" presId="urn:microsoft.com/office/officeart/2005/8/layout/vProcess5"/>
    <dgm:cxn modelId="{CE14F6B1-EBD2-8A44-B5E3-954E8FDBCD75}" type="presOf" srcId="{88A9F940-24B5-4CAC-ABED-A841E904BDDC}" destId="{05BA8422-3DCE-874F-9A64-A37C26C0A926}" srcOrd="0" destOrd="0" presId="urn:microsoft.com/office/officeart/2005/8/layout/vProcess5"/>
    <dgm:cxn modelId="{6E7ACAB7-308B-1342-95FB-7958116DE078}" type="presOf" srcId="{497AF3D7-795F-46C8-8C96-15FE8566B085}" destId="{3F0C9B55-9509-1A4D-B5B4-3B931894AD40}" srcOrd="0" destOrd="0" presId="urn:microsoft.com/office/officeart/2005/8/layout/vProcess5"/>
    <dgm:cxn modelId="{3A1164B8-EAFE-4E1B-B967-26C018E87AD3}" srcId="{9913C87E-2966-4185-8F21-71E1D92CCF18}" destId="{88A9F940-24B5-4CAC-ABED-A841E904BDDC}" srcOrd="2" destOrd="0" parTransId="{ACCCDDC9-E6D9-4495-B3F0-3DAF44469609}" sibTransId="{123111DB-815A-4B37-9230-68836FC87A70}"/>
    <dgm:cxn modelId="{03F279DD-7A54-8748-8CAD-1B80F789D331}" type="presOf" srcId="{88A9F940-24B5-4CAC-ABED-A841E904BDDC}" destId="{9F7E18E0-7ADF-E64E-92EF-2ECA7F6B6973}" srcOrd="1" destOrd="0" presId="urn:microsoft.com/office/officeart/2005/8/layout/vProcess5"/>
    <dgm:cxn modelId="{432F71F7-00E7-6F4E-A613-392FF9A4C080}" type="presOf" srcId="{123111DB-815A-4B37-9230-68836FC87A70}" destId="{636AFC26-2284-A943-A4C2-AF92FDD696DA}" srcOrd="0" destOrd="0" presId="urn:microsoft.com/office/officeart/2005/8/layout/vProcess5"/>
    <dgm:cxn modelId="{678E8EF9-7DE9-AE4C-A69B-E8E4B51C8494}" type="presOf" srcId="{497AF3D7-795F-46C8-8C96-15FE8566B085}" destId="{BE53D770-D3FE-4746-8E9B-CD14A70DCE81}" srcOrd="1" destOrd="0" presId="urn:microsoft.com/office/officeart/2005/8/layout/vProcess5"/>
    <dgm:cxn modelId="{E809B6FF-CE1A-8F4C-A355-C2301FE6C1CC}" type="presOf" srcId="{9913C87E-2966-4185-8F21-71E1D92CCF18}" destId="{0B87BBF6-4E65-9F42-A7D7-10E273BF7535}" srcOrd="0" destOrd="0" presId="urn:microsoft.com/office/officeart/2005/8/layout/vProcess5"/>
    <dgm:cxn modelId="{61E2C210-D0E9-D443-8B86-C06B62184CC1}" type="presParOf" srcId="{0B87BBF6-4E65-9F42-A7D7-10E273BF7535}" destId="{64940934-E091-8747-AF9F-5E1CF6FEB3A4}" srcOrd="0" destOrd="0" presId="urn:microsoft.com/office/officeart/2005/8/layout/vProcess5"/>
    <dgm:cxn modelId="{41AEC356-326B-6D43-A087-CBBE0473C70E}" type="presParOf" srcId="{0B87BBF6-4E65-9F42-A7D7-10E273BF7535}" destId="{C180E219-F996-CB44-AFA6-F557E4143BE1}" srcOrd="1" destOrd="0" presId="urn:microsoft.com/office/officeart/2005/8/layout/vProcess5"/>
    <dgm:cxn modelId="{698DD491-CFD4-4F4C-9F31-2701CEEBC5EA}" type="presParOf" srcId="{0B87BBF6-4E65-9F42-A7D7-10E273BF7535}" destId="{3F0C9B55-9509-1A4D-B5B4-3B931894AD40}" srcOrd="2" destOrd="0" presId="urn:microsoft.com/office/officeart/2005/8/layout/vProcess5"/>
    <dgm:cxn modelId="{0D66198B-B0B5-954B-863A-E41F0362CF0B}" type="presParOf" srcId="{0B87BBF6-4E65-9F42-A7D7-10E273BF7535}" destId="{05BA8422-3DCE-874F-9A64-A37C26C0A926}" srcOrd="3" destOrd="0" presId="urn:microsoft.com/office/officeart/2005/8/layout/vProcess5"/>
    <dgm:cxn modelId="{78C77F9D-5D1F-A04F-A89C-4D2041F0E963}" type="presParOf" srcId="{0B87BBF6-4E65-9F42-A7D7-10E273BF7535}" destId="{2ED003BE-3D78-E446-BAC3-08F166571FA1}" srcOrd="4" destOrd="0" presId="urn:microsoft.com/office/officeart/2005/8/layout/vProcess5"/>
    <dgm:cxn modelId="{12C183A0-E30F-2A46-9865-B5D7FEDEEA83}" type="presParOf" srcId="{0B87BBF6-4E65-9F42-A7D7-10E273BF7535}" destId="{01D79830-D9E0-E049-BED4-C446B5155382}" srcOrd="5" destOrd="0" presId="urn:microsoft.com/office/officeart/2005/8/layout/vProcess5"/>
    <dgm:cxn modelId="{67389183-1F00-104E-BAD9-FC09DC73E025}" type="presParOf" srcId="{0B87BBF6-4E65-9F42-A7D7-10E273BF7535}" destId="{9DA2ED81-8638-EF4C-A388-62222B44A10A}" srcOrd="6" destOrd="0" presId="urn:microsoft.com/office/officeart/2005/8/layout/vProcess5"/>
    <dgm:cxn modelId="{837A8C4C-9946-A746-8DE0-9FB398805C4A}" type="presParOf" srcId="{0B87BBF6-4E65-9F42-A7D7-10E273BF7535}" destId="{636AFC26-2284-A943-A4C2-AF92FDD696DA}" srcOrd="7" destOrd="0" presId="urn:microsoft.com/office/officeart/2005/8/layout/vProcess5"/>
    <dgm:cxn modelId="{19E642B1-2833-3240-8067-35E9E71EC4E7}" type="presParOf" srcId="{0B87BBF6-4E65-9F42-A7D7-10E273BF7535}" destId="{4907235E-7A4E-254F-B305-751210360140}" srcOrd="8" destOrd="0" presId="urn:microsoft.com/office/officeart/2005/8/layout/vProcess5"/>
    <dgm:cxn modelId="{D3D3F855-8AE7-5C43-A49E-BB1FF4FE21EA}" type="presParOf" srcId="{0B87BBF6-4E65-9F42-A7D7-10E273BF7535}" destId="{BE53D770-D3FE-4746-8E9B-CD14A70DCE81}" srcOrd="9" destOrd="0" presId="urn:microsoft.com/office/officeart/2005/8/layout/vProcess5"/>
    <dgm:cxn modelId="{7C0B5A8F-F9B9-714B-BA0F-4BB8BBE395E6}" type="presParOf" srcId="{0B87BBF6-4E65-9F42-A7D7-10E273BF7535}" destId="{9F7E18E0-7ADF-E64E-92EF-2ECA7F6B6973}" srcOrd="10" destOrd="0" presId="urn:microsoft.com/office/officeart/2005/8/layout/vProcess5"/>
    <dgm:cxn modelId="{E275DEA5-4951-1F4E-8009-9C7D199C769F}" type="presParOf" srcId="{0B87BBF6-4E65-9F42-A7D7-10E273BF7535}" destId="{07A4EF4C-EA80-7C4E-B7B1-92DAE5A8AC8D}"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BA04B-64FE-BE49-B09E-1EDDAF55734B}">
      <dsp:nvSpPr>
        <dsp:cNvPr id="0" name=""/>
        <dsp:cNvSpPr/>
      </dsp:nvSpPr>
      <dsp:spPr>
        <a:xfrm>
          <a:off x="0" y="590823"/>
          <a:ext cx="1812785" cy="10876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b="0" i="0" kern="1200" baseline="0"/>
            <a:t>Επιστημονικός κλάδος της Κοινωνιολογίας</a:t>
          </a:r>
          <a:endParaRPr lang="en-US" sz="1300" kern="1200"/>
        </a:p>
      </dsp:txBody>
      <dsp:txXfrm>
        <a:off x="0" y="590823"/>
        <a:ext cx="1812785" cy="1087671"/>
      </dsp:txXfrm>
    </dsp:sp>
    <dsp:sp modelId="{259C3835-A643-5244-9E44-B557808ED29E}">
      <dsp:nvSpPr>
        <dsp:cNvPr id="0" name=""/>
        <dsp:cNvSpPr/>
      </dsp:nvSpPr>
      <dsp:spPr>
        <a:xfrm>
          <a:off x="1994063" y="590823"/>
          <a:ext cx="1812785" cy="108767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b="0" i="0" kern="1200" baseline="0"/>
            <a:t>Μελετά τη σχέση εκπαίδευσης και κοινωνίας</a:t>
          </a:r>
          <a:endParaRPr lang="en-US" sz="1300" kern="1200"/>
        </a:p>
      </dsp:txBody>
      <dsp:txXfrm>
        <a:off x="1994063" y="590823"/>
        <a:ext cx="1812785" cy="1087671"/>
      </dsp:txXfrm>
    </dsp:sp>
    <dsp:sp modelId="{500BFF48-09DB-D647-B27D-86745C70E43B}">
      <dsp:nvSpPr>
        <dsp:cNvPr id="0" name=""/>
        <dsp:cNvSpPr/>
      </dsp:nvSpPr>
      <dsp:spPr>
        <a:xfrm>
          <a:off x="3988127" y="590823"/>
          <a:ext cx="1812785" cy="108767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b="0" i="0" kern="1200" baseline="0"/>
            <a:t>Εξετάζει πώς κοινωνικές δομές, ανισότητες και εξουσία επηρεάζουν:</a:t>
          </a:r>
          <a:endParaRPr lang="en-US" sz="1300" kern="1200"/>
        </a:p>
      </dsp:txBody>
      <dsp:txXfrm>
        <a:off x="3988127" y="590823"/>
        <a:ext cx="1812785" cy="1087671"/>
      </dsp:txXfrm>
    </dsp:sp>
    <dsp:sp modelId="{90C685CA-3B92-9F4B-96E7-856C63EAD3A1}">
      <dsp:nvSpPr>
        <dsp:cNvPr id="0" name=""/>
        <dsp:cNvSpPr/>
      </dsp:nvSpPr>
      <dsp:spPr>
        <a:xfrm>
          <a:off x="0" y="1859772"/>
          <a:ext cx="1812785" cy="108767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b="0" i="0" kern="1200" baseline="0"/>
            <a:t>το σχολείο</a:t>
          </a:r>
          <a:endParaRPr lang="en-US" sz="1300" kern="1200"/>
        </a:p>
      </dsp:txBody>
      <dsp:txXfrm>
        <a:off x="0" y="1859772"/>
        <a:ext cx="1812785" cy="1087671"/>
      </dsp:txXfrm>
    </dsp:sp>
    <dsp:sp modelId="{A6006053-5A84-EA45-B1B3-973BFCB4E21A}">
      <dsp:nvSpPr>
        <dsp:cNvPr id="0" name=""/>
        <dsp:cNvSpPr/>
      </dsp:nvSpPr>
      <dsp:spPr>
        <a:xfrm>
          <a:off x="1994063" y="1859772"/>
          <a:ext cx="1812785" cy="108767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b="0" i="0" kern="1200" baseline="0"/>
            <a:t>τη γνώση</a:t>
          </a:r>
          <a:endParaRPr lang="en-US" sz="1300" kern="1200"/>
        </a:p>
      </dsp:txBody>
      <dsp:txXfrm>
        <a:off x="1994063" y="1859772"/>
        <a:ext cx="1812785" cy="1087671"/>
      </dsp:txXfrm>
    </dsp:sp>
    <dsp:sp modelId="{FAF13DF0-31C1-7543-99DE-9A34014C05FE}">
      <dsp:nvSpPr>
        <dsp:cNvPr id="0" name=""/>
        <dsp:cNvSpPr/>
      </dsp:nvSpPr>
      <dsp:spPr>
        <a:xfrm>
          <a:off x="3988127" y="1859772"/>
          <a:ext cx="1812785" cy="108767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b="0" i="0" kern="1200" baseline="0"/>
            <a:t>τις εκπαιδευτικές ευκαιρίες</a:t>
          </a:r>
          <a:endParaRPr lang="en-US" sz="1300" kern="1200"/>
        </a:p>
      </dsp:txBody>
      <dsp:txXfrm>
        <a:off x="3988127" y="1859772"/>
        <a:ext cx="1812785" cy="1087671"/>
      </dsp:txXfrm>
    </dsp:sp>
    <dsp:sp modelId="{6D6263F5-81F8-5348-A71D-93E805AD526C}">
      <dsp:nvSpPr>
        <dsp:cNvPr id="0" name=""/>
        <dsp:cNvSpPr/>
      </dsp:nvSpPr>
      <dsp:spPr>
        <a:xfrm>
          <a:off x="1994063" y="3128722"/>
          <a:ext cx="1812785" cy="108767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l-GR" sz="1300" b="0" i="0" kern="1200" baseline="0"/>
            <a:t>Κύρια ερώτηση: </a:t>
          </a:r>
          <a:r>
            <a:rPr lang="el-GR" sz="1300" b="1" i="0" kern="1200" baseline="0"/>
            <a:t>Η εκπαίδευση αναπαράγει ή αμβλύνει τις κοινωνικές ανισότητες;</a:t>
          </a:r>
          <a:endParaRPr lang="en-US" sz="1300" kern="1200"/>
        </a:p>
      </dsp:txBody>
      <dsp:txXfrm>
        <a:off x="1994063" y="3128722"/>
        <a:ext cx="1812785" cy="10876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24E3D3-4358-C943-B44D-03068374EA84}">
      <dsp:nvSpPr>
        <dsp:cNvPr id="0" name=""/>
        <dsp:cNvSpPr/>
      </dsp:nvSpPr>
      <dsp:spPr>
        <a:xfrm>
          <a:off x="0" y="868568"/>
          <a:ext cx="5800912" cy="403199"/>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272FE9-58F4-FC47-993E-4D6B8B3ADA75}">
      <dsp:nvSpPr>
        <dsp:cNvPr id="0" name=""/>
        <dsp:cNvSpPr/>
      </dsp:nvSpPr>
      <dsp:spPr>
        <a:xfrm>
          <a:off x="290045" y="632408"/>
          <a:ext cx="4060639" cy="472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482" tIns="0" rIns="153482" bIns="0" numCol="1" spcCol="1270" anchor="ctr" anchorCtr="0">
          <a:noAutofit/>
        </a:bodyPr>
        <a:lstStyle/>
        <a:p>
          <a:pPr marL="0" lvl="0" indent="0" algn="l" defTabSz="711200">
            <a:lnSpc>
              <a:spcPct val="90000"/>
            </a:lnSpc>
            <a:spcBef>
              <a:spcPct val="0"/>
            </a:spcBef>
            <a:spcAft>
              <a:spcPct val="35000"/>
            </a:spcAft>
            <a:buNone/>
          </a:pPr>
          <a:r>
            <a:rPr lang="el-GR" sz="1600" b="0" i="0" kern="1200" baseline="0"/>
            <a:t>Λειτουργισμός (Durkheim)</a:t>
          </a:r>
          <a:endParaRPr lang="en-US" sz="1600" kern="1200"/>
        </a:p>
      </dsp:txBody>
      <dsp:txXfrm>
        <a:off x="313102" y="655465"/>
        <a:ext cx="4014525" cy="426206"/>
      </dsp:txXfrm>
    </dsp:sp>
    <dsp:sp modelId="{916FC538-A452-8F48-80B8-91D4A32E438C}">
      <dsp:nvSpPr>
        <dsp:cNvPr id="0" name=""/>
        <dsp:cNvSpPr/>
      </dsp:nvSpPr>
      <dsp:spPr>
        <a:xfrm>
          <a:off x="0" y="1594328"/>
          <a:ext cx="5800912" cy="403199"/>
        </a:xfrm>
        <a:prstGeom prst="rect">
          <a:avLst/>
        </a:prstGeom>
        <a:solidFill>
          <a:schemeClr val="lt1">
            <a:alpha val="90000"/>
            <a:hueOff val="0"/>
            <a:satOff val="0"/>
            <a:lumOff val="0"/>
            <a:alphaOff val="0"/>
          </a:schemeClr>
        </a:solidFill>
        <a:ln w="12700" cap="flat" cmpd="sng" algn="ctr">
          <a:solidFill>
            <a:schemeClr val="accent2">
              <a:hueOff val="-3987110"/>
              <a:satOff val="4354"/>
              <a:lumOff val="-1519"/>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E3188E-8618-2E43-9520-CE8540CFAB8D}">
      <dsp:nvSpPr>
        <dsp:cNvPr id="0" name=""/>
        <dsp:cNvSpPr/>
      </dsp:nvSpPr>
      <dsp:spPr>
        <a:xfrm>
          <a:off x="290045" y="1358168"/>
          <a:ext cx="4060639" cy="472320"/>
        </a:xfrm>
        <a:prstGeom prst="roundRect">
          <a:avLst/>
        </a:prstGeom>
        <a:solidFill>
          <a:schemeClr val="accent2">
            <a:hueOff val="-3987110"/>
            <a:satOff val="4354"/>
            <a:lumOff val="-15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482" tIns="0" rIns="153482" bIns="0" numCol="1" spcCol="1270" anchor="ctr" anchorCtr="0">
          <a:noAutofit/>
        </a:bodyPr>
        <a:lstStyle/>
        <a:p>
          <a:pPr marL="0" lvl="0" indent="0" algn="l" defTabSz="711200">
            <a:lnSpc>
              <a:spcPct val="90000"/>
            </a:lnSpc>
            <a:spcBef>
              <a:spcPct val="0"/>
            </a:spcBef>
            <a:spcAft>
              <a:spcPct val="35000"/>
            </a:spcAft>
            <a:buNone/>
          </a:pPr>
          <a:r>
            <a:rPr lang="el-GR" sz="1600" b="0" i="0" kern="1200" baseline="0"/>
            <a:t>Αιτιοκρατικές / Αναπαραγωγικές θεωρίες</a:t>
          </a:r>
          <a:endParaRPr lang="en-US" sz="1600" kern="1200"/>
        </a:p>
      </dsp:txBody>
      <dsp:txXfrm>
        <a:off x="313102" y="1381225"/>
        <a:ext cx="4014525" cy="426206"/>
      </dsp:txXfrm>
    </dsp:sp>
    <dsp:sp modelId="{E977FC06-48F3-C245-BE88-982CB866D944}">
      <dsp:nvSpPr>
        <dsp:cNvPr id="0" name=""/>
        <dsp:cNvSpPr/>
      </dsp:nvSpPr>
      <dsp:spPr>
        <a:xfrm>
          <a:off x="0" y="2320088"/>
          <a:ext cx="5800912" cy="403199"/>
        </a:xfrm>
        <a:prstGeom prst="rect">
          <a:avLst/>
        </a:prstGeom>
        <a:solidFill>
          <a:schemeClr val="lt1">
            <a:alpha val="90000"/>
            <a:hueOff val="0"/>
            <a:satOff val="0"/>
            <a:lumOff val="0"/>
            <a:alphaOff val="0"/>
          </a:schemeClr>
        </a:solidFill>
        <a:ln w="12700" cap="flat" cmpd="sng" algn="ctr">
          <a:solidFill>
            <a:schemeClr val="accent2">
              <a:hueOff val="-7974219"/>
              <a:satOff val="8708"/>
              <a:lumOff val="-3039"/>
              <a:alphaOff val="0"/>
            </a:schemeClr>
          </a:solidFill>
          <a:prstDash val="solid"/>
          <a:miter lim="800000"/>
        </a:ln>
        <a:effectLst/>
      </dsp:spPr>
      <dsp:style>
        <a:lnRef idx="2">
          <a:scrgbClr r="0" g="0" b="0"/>
        </a:lnRef>
        <a:fillRef idx="1">
          <a:scrgbClr r="0" g="0" b="0"/>
        </a:fillRef>
        <a:effectRef idx="0">
          <a:scrgbClr r="0" g="0" b="0"/>
        </a:effectRef>
        <a:fontRef idx="minor"/>
      </dsp:style>
    </dsp:sp>
    <dsp:sp modelId="{7D234E39-9001-364B-86EE-3F7D3CDE45FD}">
      <dsp:nvSpPr>
        <dsp:cNvPr id="0" name=""/>
        <dsp:cNvSpPr/>
      </dsp:nvSpPr>
      <dsp:spPr>
        <a:xfrm>
          <a:off x="290045" y="2083928"/>
          <a:ext cx="4060639" cy="472320"/>
        </a:xfrm>
        <a:prstGeom prst="roundRect">
          <a:avLst/>
        </a:prstGeom>
        <a:solidFill>
          <a:schemeClr val="accent2">
            <a:hueOff val="-7974219"/>
            <a:satOff val="8708"/>
            <a:lumOff val="-3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482" tIns="0" rIns="153482" bIns="0" numCol="1" spcCol="1270" anchor="ctr" anchorCtr="0">
          <a:noAutofit/>
        </a:bodyPr>
        <a:lstStyle/>
        <a:p>
          <a:pPr marL="0" lvl="0" indent="0" algn="l" defTabSz="711200">
            <a:lnSpc>
              <a:spcPct val="90000"/>
            </a:lnSpc>
            <a:spcBef>
              <a:spcPct val="0"/>
            </a:spcBef>
            <a:spcAft>
              <a:spcPct val="35000"/>
            </a:spcAft>
            <a:buNone/>
          </a:pPr>
          <a:r>
            <a:rPr lang="el-GR" sz="1600" b="0" i="0" kern="1200" baseline="0"/>
            <a:t>Θεωρίες σύγκρουσης (Marx, Weber)</a:t>
          </a:r>
          <a:endParaRPr lang="en-US" sz="1600" kern="1200"/>
        </a:p>
      </dsp:txBody>
      <dsp:txXfrm>
        <a:off x="313102" y="2106985"/>
        <a:ext cx="4014525" cy="426206"/>
      </dsp:txXfrm>
    </dsp:sp>
    <dsp:sp modelId="{AF4CE713-01E0-454E-9C87-1F5B12D9ECFB}">
      <dsp:nvSpPr>
        <dsp:cNvPr id="0" name=""/>
        <dsp:cNvSpPr/>
      </dsp:nvSpPr>
      <dsp:spPr>
        <a:xfrm>
          <a:off x="0" y="3045848"/>
          <a:ext cx="5800912" cy="403199"/>
        </a:xfrm>
        <a:prstGeom prst="rect">
          <a:avLst/>
        </a:prstGeom>
        <a:solidFill>
          <a:schemeClr val="lt1">
            <a:alpha val="90000"/>
            <a:hueOff val="0"/>
            <a:satOff val="0"/>
            <a:lumOff val="0"/>
            <a:alphaOff val="0"/>
          </a:schemeClr>
        </a:solidFill>
        <a:ln w="12700" cap="flat" cmpd="sng" algn="ctr">
          <a:solidFill>
            <a:schemeClr val="accent2">
              <a:hueOff val="-11961329"/>
              <a:satOff val="13062"/>
              <a:lumOff val="-4558"/>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ECBF9E-B422-E340-8A45-D45254E2120A}">
      <dsp:nvSpPr>
        <dsp:cNvPr id="0" name=""/>
        <dsp:cNvSpPr/>
      </dsp:nvSpPr>
      <dsp:spPr>
        <a:xfrm>
          <a:off x="290045" y="2809688"/>
          <a:ext cx="4060639" cy="472320"/>
        </a:xfrm>
        <a:prstGeom prst="roundRect">
          <a:avLst/>
        </a:prstGeom>
        <a:solidFill>
          <a:schemeClr val="accent2">
            <a:hueOff val="-11961329"/>
            <a:satOff val="13062"/>
            <a:lumOff val="-45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482" tIns="0" rIns="153482" bIns="0" numCol="1" spcCol="1270" anchor="ctr" anchorCtr="0">
          <a:noAutofit/>
        </a:bodyPr>
        <a:lstStyle/>
        <a:p>
          <a:pPr marL="0" lvl="0" indent="0" algn="l" defTabSz="711200">
            <a:lnSpc>
              <a:spcPct val="90000"/>
            </a:lnSpc>
            <a:spcBef>
              <a:spcPct val="0"/>
            </a:spcBef>
            <a:spcAft>
              <a:spcPct val="35000"/>
            </a:spcAft>
            <a:buNone/>
          </a:pPr>
          <a:r>
            <a:rPr lang="el-GR" sz="1600" b="0" i="0" kern="1200" baseline="0"/>
            <a:t>Κριτική παιδαγωγική (Freire)</a:t>
          </a:r>
          <a:endParaRPr lang="en-US" sz="1600" kern="1200"/>
        </a:p>
      </dsp:txBody>
      <dsp:txXfrm>
        <a:off x="313102" y="2832745"/>
        <a:ext cx="4014525" cy="426206"/>
      </dsp:txXfrm>
    </dsp:sp>
    <dsp:sp modelId="{697C490B-12A0-534B-897E-856868A3B8FF}">
      <dsp:nvSpPr>
        <dsp:cNvPr id="0" name=""/>
        <dsp:cNvSpPr/>
      </dsp:nvSpPr>
      <dsp:spPr>
        <a:xfrm>
          <a:off x="0" y="3771608"/>
          <a:ext cx="5800912" cy="403199"/>
        </a:xfrm>
        <a:prstGeom prst="rect">
          <a:avLst/>
        </a:prstGeom>
        <a:solidFill>
          <a:schemeClr val="lt1">
            <a:alpha val="90000"/>
            <a:hueOff val="0"/>
            <a:satOff val="0"/>
            <a:lumOff val="0"/>
            <a:alphaOff val="0"/>
          </a:schemeClr>
        </a:solidFill>
        <a:ln w="12700" cap="flat" cmpd="sng" algn="ctr">
          <a:solidFill>
            <a:schemeClr val="accent2">
              <a:hueOff val="-15948439"/>
              <a:satOff val="17416"/>
              <a:lumOff val="-6077"/>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3289B6-6D4A-F047-82C8-EBD15BEBBA69}">
      <dsp:nvSpPr>
        <dsp:cNvPr id="0" name=""/>
        <dsp:cNvSpPr/>
      </dsp:nvSpPr>
      <dsp:spPr>
        <a:xfrm>
          <a:off x="290045" y="3535448"/>
          <a:ext cx="4060639" cy="472320"/>
        </a:xfrm>
        <a:prstGeom prst="roundRect">
          <a:avLst/>
        </a:prstGeom>
        <a:solidFill>
          <a:schemeClr val="accent2">
            <a:hueOff val="-15948439"/>
            <a:satOff val="17416"/>
            <a:lumOff val="-60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482" tIns="0" rIns="153482" bIns="0" numCol="1" spcCol="1270" anchor="ctr" anchorCtr="0">
          <a:noAutofit/>
        </a:bodyPr>
        <a:lstStyle/>
        <a:p>
          <a:pPr marL="0" lvl="0" indent="0" algn="l" defTabSz="711200">
            <a:lnSpc>
              <a:spcPct val="90000"/>
            </a:lnSpc>
            <a:spcBef>
              <a:spcPct val="0"/>
            </a:spcBef>
            <a:spcAft>
              <a:spcPct val="35000"/>
            </a:spcAft>
            <a:buNone/>
          </a:pPr>
          <a:r>
            <a:rPr lang="el-GR" sz="1600" b="0" i="0" kern="1200" baseline="0"/>
            <a:t>Μεταδομικές &amp; φεμινιστικές προσεγγίσεις</a:t>
          </a:r>
          <a:endParaRPr lang="en-US" sz="1600" kern="1200"/>
        </a:p>
      </dsp:txBody>
      <dsp:txXfrm>
        <a:off x="313102" y="3558505"/>
        <a:ext cx="4014525"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80E219-F996-CB44-AFA6-F557E4143BE1}">
      <dsp:nvSpPr>
        <dsp:cNvPr id="0" name=""/>
        <dsp:cNvSpPr/>
      </dsp:nvSpPr>
      <dsp:spPr>
        <a:xfrm>
          <a:off x="0" y="0"/>
          <a:ext cx="4640730" cy="105758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a:t>Μέσα από τις δύο ιστορίες να γίνει κατανοητό ότι:</a:t>
          </a:r>
          <a:endParaRPr lang="en-US" sz="1600" kern="1200"/>
        </a:p>
      </dsp:txBody>
      <dsp:txXfrm>
        <a:off x="30976" y="30976"/>
        <a:ext cx="3410143" cy="995635"/>
      </dsp:txXfrm>
    </dsp:sp>
    <dsp:sp modelId="{3F0C9B55-9509-1A4D-B5B4-3B931894AD40}">
      <dsp:nvSpPr>
        <dsp:cNvPr id="0" name=""/>
        <dsp:cNvSpPr/>
      </dsp:nvSpPr>
      <dsp:spPr>
        <a:xfrm>
          <a:off x="388661" y="1249876"/>
          <a:ext cx="4640730" cy="1057587"/>
        </a:xfrm>
        <a:prstGeom prst="roundRect">
          <a:avLst>
            <a:gd name="adj" fmla="val 10000"/>
          </a:avLst>
        </a:prstGeom>
        <a:solidFill>
          <a:schemeClr val="accent2">
            <a:hueOff val="-5316146"/>
            <a:satOff val="5805"/>
            <a:lumOff val="-20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a:t>το σχολείο δεν ερμηνεύεται μονοδιάστατα</a:t>
          </a:r>
          <a:endParaRPr lang="en-US" sz="1600" kern="1200"/>
        </a:p>
      </dsp:txBody>
      <dsp:txXfrm>
        <a:off x="419637" y="1280852"/>
        <a:ext cx="3502685" cy="995635"/>
      </dsp:txXfrm>
    </dsp:sp>
    <dsp:sp modelId="{05BA8422-3DCE-874F-9A64-A37C26C0A926}">
      <dsp:nvSpPr>
        <dsp:cNvPr id="0" name=""/>
        <dsp:cNvSpPr/>
      </dsp:nvSpPr>
      <dsp:spPr>
        <a:xfrm>
          <a:off x="771521" y="2499752"/>
          <a:ext cx="4640730" cy="1057587"/>
        </a:xfrm>
        <a:prstGeom prst="roundRect">
          <a:avLst>
            <a:gd name="adj" fmla="val 10000"/>
          </a:avLst>
        </a:prstGeom>
        <a:solidFill>
          <a:schemeClr val="accent2">
            <a:hueOff val="-10632293"/>
            <a:satOff val="11611"/>
            <a:lumOff val="-40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a:t>οι εκπαιδευτικές ανισότητες μπορούν να ιδωθούν με διαφορετικά θεωρητικά εργαλεία</a:t>
          </a:r>
          <a:endParaRPr lang="en-US" sz="1600" kern="1200"/>
        </a:p>
      </dsp:txBody>
      <dsp:txXfrm>
        <a:off x="802497" y="2530728"/>
        <a:ext cx="3508486" cy="995635"/>
      </dsp:txXfrm>
    </dsp:sp>
    <dsp:sp modelId="{2ED003BE-3D78-E446-BAC3-08F166571FA1}">
      <dsp:nvSpPr>
        <dsp:cNvPr id="0" name=""/>
        <dsp:cNvSpPr/>
      </dsp:nvSpPr>
      <dsp:spPr>
        <a:xfrm>
          <a:off x="1160182" y="3749629"/>
          <a:ext cx="4640730" cy="1057587"/>
        </a:xfrm>
        <a:prstGeom prst="roundRect">
          <a:avLst>
            <a:gd name="adj" fmla="val 10000"/>
          </a:avLst>
        </a:prstGeom>
        <a:solidFill>
          <a:schemeClr val="accent2">
            <a:hueOff val="-15948439"/>
            <a:satOff val="17416"/>
            <a:lumOff val="-60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l-GR" sz="1600" kern="1200"/>
            <a:t>η κοινωνιολογία της εκπαίδευσης μετατοπίζει το βλέμμα από το άτομο στη δομή, στον λόγο και στην εξουσία</a:t>
          </a:r>
          <a:endParaRPr lang="en-US" sz="1600" kern="1200"/>
        </a:p>
      </dsp:txBody>
      <dsp:txXfrm>
        <a:off x="1191158" y="3780605"/>
        <a:ext cx="3502685" cy="995635"/>
      </dsp:txXfrm>
    </dsp:sp>
    <dsp:sp modelId="{01D79830-D9E0-E049-BED4-C446B5155382}">
      <dsp:nvSpPr>
        <dsp:cNvPr id="0" name=""/>
        <dsp:cNvSpPr/>
      </dsp:nvSpPr>
      <dsp:spPr>
        <a:xfrm>
          <a:off x="3953298" y="810016"/>
          <a:ext cx="687432" cy="687432"/>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4107970" y="810016"/>
        <a:ext cx="378088" cy="517293"/>
      </dsp:txXfrm>
    </dsp:sp>
    <dsp:sp modelId="{9DA2ED81-8638-EF4C-A388-62222B44A10A}">
      <dsp:nvSpPr>
        <dsp:cNvPr id="0" name=""/>
        <dsp:cNvSpPr/>
      </dsp:nvSpPr>
      <dsp:spPr>
        <a:xfrm>
          <a:off x="4341959" y="2059892"/>
          <a:ext cx="687432" cy="687432"/>
        </a:xfrm>
        <a:prstGeom prst="downArrow">
          <a:avLst>
            <a:gd name="adj1" fmla="val 55000"/>
            <a:gd name="adj2" fmla="val 45000"/>
          </a:avLst>
        </a:prstGeom>
        <a:solidFill>
          <a:schemeClr val="accent2">
            <a:tint val="40000"/>
            <a:alpha val="90000"/>
            <a:hueOff val="-8207828"/>
            <a:satOff val="1947"/>
            <a:lumOff val="-313"/>
            <a:alphaOff val="0"/>
          </a:schemeClr>
        </a:solidFill>
        <a:ln w="12700" cap="flat" cmpd="sng" algn="ctr">
          <a:solidFill>
            <a:schemeClr val="accent2">
              <a:tint val="40000"/>
              <a:alpha val="90000"/>
              <a:hueOff val="-8207828"/>
              <a:satOff val="1947"/>
              <a:lumOff val="-3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4496631" y="2059892"/>
        <a:ext cx="378088" cy="517293"/>
      </dsp:txXfrm>
    </dsp:sp>
    <dsp:sp modelId="{636AFC26-2284-A943-A4C2-AF92FDD696DA}">
      <dsp:nvSpPr>
        <dsp:cNvPr id="0" name=""/>
        <dsp:cNvSpPr/>
      </dsp:nvSpPr>
      <dsp:spPr>
        <a:xfrm>
          <a:off x="4724819" y="3309768"/>
          <a:ext cx="687432" cy="687432"/>
        </a:xfrm>
        <a:prstGeom prst="downArrow">
          <a:avLst>
            <a:gd name="adj1" fmla="val 55000"/>
            <a:gd name="adj2" fmla="val 45000"/>
          </a:avLst>
        </a:prstGeom>
        <a:solidFill>
          <a:schemeClr val="accent2">
            <a:tint val="40000"/>
            <a:alpha val="90000"/>
            <a:hueOff val="-16415656"/>
            <a:satOff val="3893"/>
            <a:lumOff val="-626"/>
            <a:alphaOff val="0"/>
          </a:schemeClr>
        </a:solidFill>
        <a:ln w="12700" cap="flat" cmpd="sng" algn="ctr">
          <a:solidFill>
            <a:schemeClr val="accent2">
              <a:tint val="40000"/>
              <a:alpha val="90000"/>
              <a:hueOff val="-16415656"/>
              <a:satOff val="3893"/>
              <a:lumOff val="-62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4879491" y="3309768"/>
        <a:ext cx="378088" cy="51729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83D70-91AA-429A-BD57-1CB6792B30EE}"/>
              </a:ext>
            </a:extLst>
          </p:cNvPr>
          <p:cNvSpPr>
            <a:spLocks noGrp="1"/>
          </p:cNvSpPr>
          <p:nvPr>
            <p:ph type="ctrTitle"/>
          </p:nvPr>
        </p:nvSpPr>
        <p:spPr>
          <a:xfrm>
            <a:off x="1088136" y="1078030"/>
            <a:ext cx="9288096" cy="2956718"/>
          </a:xfrm>
        </p:spPr>
        <p:txBody>
          <a:bodyPr anchor="t">
            <a:noAutofit/>
          </a:bodyPr>
          <a:lstStyle>
            <a:lvl1pPr algn="l">
              <a:defRPr sz="6600" cap="all" baseline="0"/>
            </a:lvl1pPr>
          </a:lstStyle>
          <a:p>
            <a:r>
              <a:rPr lang="en-US" dirty="0"/>
              <a:t>Click to edit Master title style</a:t>
            </a:r>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4455621"/>
            <a:ext cx="9288096" cy="1435331"/>
          </a:xfrm>
        </p:spPr>
        <p:txBody>
          <a:bodyPr>
            <a:normAutofit/>
          </a:bodyPr>
          <a:lstStyle>
            <a:lvl1pPr marL="0" indent="0" algn="l">
              <a:lnSpc>
                <a:spcPct val="12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694715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32847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8007D-9B1D-4E2C-B38F-29C6820996DF}"/>
              </a:ext>
            </a:extLst>
          </p:cNvPr>
          <p:cNvSpPr>
            <a:spLocks noGrp="1"/>
          </p:cNvSpPr>
          <p:nvPr>
            <p:ph type="title"/>
          </p:nvPr>
        </p:nvSpPr>
        <p:spPr>
          <a:xfrm>
            <a:off x="1090940" y="1099127"/>
            <a:ext cx="9272260" cy="3472874"/>
          </a:xfrm>
        </p:spPr>
        <p:txBody>
          <a:bodyPr anchor="t">
            <a:normAutofit/>
          </a:bodyPr>
          <a:lstStyle>
            <a:lvl1pPr>
              <a:defRPr sz="40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960C51B-B525-4032-9D08-2978D7367BFF}"/>
              </a:ext>
            </a:extLst>
          </p:cNvPr>
          <p:cNvSpPr>
            <a:spLocks noGrp="1"/>
          </p:cNvSpPr>
          <p:nvPr>
            <p:ph type="body" idx="1"/>
          </p:nvPr>
        </p:nvSpPr>
        <p:spPr>
          <a:xfrm>
            <a:off x="1090939" y="4572000"/>
            <a:ext cx="9272262" cy="1320801"/>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885595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088136"/>
            <a:ext cx="9890066" cy="1294228"/>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866167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084333"/>
            <a:ext cx="9949455" cy="838856"/>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20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273884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p:txBody>
          <a:bodyPr/>
          <a:lstStyle>
            <a:lvl1pPr>
              <a:defRPr cap="all" baseline="0"/>
            </a:lvl1pPr>
          </a:lstStyle>
          <a:p>
            <a:r>
              <a:rPr lang="en-US" dirty="0"/>
              <a:t>Click to edit Master title style</a:t>
            </a:r>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941972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48B02B-A32A-4383-BBC7-0C383390A96F}"/>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3" name="Footer Placeholder 2">
            <a:extLst>
              <a:ext uri="{FF2B5EF4-FFF2-40B4-BE49-F238E27FC236}">
                <a16:creationId xmlns:a16="http://schemas.microsoft.com/office/drawing/2014/main" id="{FCFF7E77-47E0-4F9E-9148-8D0C59C0CF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8005A2-ECF0-4759-A17B-FDECE80683F4}"/>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377943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1DD4B-5676-477E-8C52-4C1CF160FCDE}"/>
              </a:ext>
            </a:extLst>
          </p:cNvPr>
          <p:cNvSpPr>
            <a:spLocks noGrp="1"/>
          </p:cNvSpPr>
          <p:nvPr>
            <p:ph type="title"/>
          </p:nvPr>
        </p:nvSpPr>
        <p:spPr>
          <a:xfrm>
            <a:off x="1090940" y="1094448"/>
            <a:ext cx="3785860" cy="1554362"/>
          </a:xfrm>
        </p:spPr>
        <p:txBody>
          <a:bodyPr anchor="t">
            <a:normAutofit/>
          </a:bodyPr>
          <a:lstStyle>
            <a:lvl1pPr>
              <a:defRPr sz="2800" cap="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4B5A3E63-EB15-4D82-BF2B-36BB030C430D}"/>
              </a:ext>
            </a:extLst>
          </p:cNvPr>
          <p:cNvSpPr>
            <a:spLocks noGrp="1"/>
          </p:cNvSpPr>
          <p:nvPr>
            <p:ph idx="1"/>
          </p:nvPr>
        </p:nvSpPr>
        <p:spPr>
          <a:xfrm>
            <a:off x="5524500" y="922689"/>
            <a:ext cx="548600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CBE994E-BAB7-43DC-A0E4-C779CF2A33D5}"/>
              </a:ext>
            </a:extLst>
          </p:cNvPr>
          <p:cNvSpPr>
            <a:spLocks noGrp="1"/>
          </p:cNvSpPr>
          <p:nvPr>
            <p:ph type="body" sz="half" idx="2"/>
          </p:nvPr>
        </p:nvSpPr>
        <p:spPr>
          <a:xfrm>
            <a:off x="1090940" y="2701254"/>
            <a:ext cx="3785860" cy="316773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DEFAAA-1B70-42AA-ADCC-F49B58132654}"/>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6" name="Footer Placeholder 5">
            <a:extLst>
              <a:ext uri="{FF2B5EF4-FFF2-40B4-BE49-F238E27FC236}">
                <a16:creationId xmlns:a16="http://schemas.microsoft.com/office/drawing/2014/main" id="{E4C7B6CC-1C13-4F34-AC86-CCD442C8C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1B638-9061-41AD-AF47-73A4AF8B781A}"/>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2478073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F3C43-1676-4A29-83F9-D788ED2E71E9}"/>
              </a:ext>
            </a:extLst>
          </p:cNvPr>
          <p:cNvSpPr>
            <a:spLocks noGrp="1"/>
          </p:cNvSpPr>
          <p:nvPr>
            <p:ph type="title"/>
          </p:nvPr>
        </p:nvSpPr>
        <p:spPr>
          <a:xfrm>
            <a:off x="1090940" y="1097280"/>
            <a:ext cx="3785860" cy="1559740"/>
          </a:xfrm>
        </p:spPr>
        <p:txBody>
          <a:bodyPr anchor="t">
            <a:normAutofit/>
          </a:bodyPr>
          <a:lstStyle>
            <a:lvl1pPr>
              <a:defRPr sz="2800" cap="all"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214A903-97C7-4349-B8CE-1BBED1942E3B}"/>
              </a:ext>
            </a:extLst>
          </p:cNvPr>
          <p:cNvSpPr>
            <a:spLocks noGrp="1"/>
          </p:cNvSpPr>
          <p:nvPr>
            <p:ph type="pic" idx="1"/>
          </p:nvPr>
        </p:nvSpPr>
        <p:spPr>
          <a:xfrm>
            <a:off x="5524500" y="1143000"/>
            <a:ext cx="54864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F0A9F58-4AEB-4286-98F7-3C77AA913BE8}"/>
              </a:ext>
            </a:extLst>
          </p:cNvPr>
          <p:cNvSpPr>
            <a:spLocks noGrp="1"/>
          </p:cNvSpPr>
          <p:nvPr>
            <p:ph type="body" sz="half" idx="2"/>
          </p:nvPr>
        </p:nvSpPr>
        <p:spPr>
          <a:xfrm>
            <a:off x="1090940" y="2697480"/>
            <a:ext cx="3785860" cy="30934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55A58-F085-4500-AF61-045B12C8F41E}"/>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6" name="Footer Placeholder 5">
            <a:extLst>
              <a:ext uri="{FF2B5EF4-FFF2-40B4-BE49-F238E27FC236}">
                <a16:creationId xmlns:a16="http://schemas.microsoft.com/office/drawing/2014/main" id="{E9936470-561D-49AE-AC84-B79D483FDA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EF2BE2-DF21-4683-9D5F-849A525FD5C4}"/>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3977227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C900-05BC-4021-B69F-2DAF974B7EF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3F26E227-253A-44A0-9404-1CFD8CE419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719D7796-F675-488F-AC46-C88938C80352}" type="slidenum">
              <a:rPr lang="en-US" smtClean="0"/>
              <a:t>‹#›</a:t>
            </a:fld>
            <a:endParaRPr lang="en-US"/>
          </a:p>
        </p:txBody>
      </p:sp>
    </p:spTree>
    <p:extLst>
      <p:ext uri="{BB962C8B-B14F-4D97-AF65-F5344CB8AC3E}">
        <p14:creationId xmlns:p14="http://schemas.microsoft.com/office/powerpoint/2010/main" val="130749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2CF945-D70F-49C1-8CE5-5758C1166014}"/>
              </a:ext>
            </a:extLst>
          </p:cNvPr>
          <p:cNvSpPr>
            <a:spLocks noGrp="1"/>
          </p:cNvSpPr>
          <p:nvPr>
            <p:ph type="title" orient="vert"/>
          </p:nvPr>
        </p:nvSpPr>
        <p:spPr>
          <a:xfrm>
            <a:off x="9182100" y="1091381"/>
            <a:ext cx="2171700" cy="4953369"/>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C2FDB721-04AA-4330-8045-3F2D9BB4BC66}"/>
              </a:ext>
            </a:extLst>
          </p:cNvPr>
          <p:cNvSpPr>
            <a:spLocks noGrp="1"/>
          </p:cNvSpPr>
          <p:nvPr>
            <p:ph type="body" orient="vert" idx="1"/>
          </p:nvPr>
        </p:nvSpPr>
        <p:spPr>
          <a:xfrm>
            <a:off x="838200" y="1091381"/>
            <a:ext cx="8265340" cy="495336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F418C15-991C-4C71-8DCD-DB3B3888831F}"/>
              </a:ext>
            </a:extLst>
          </p:cNvPr>
          <p:cNvSpPr>
            <a:spLocks noGrp="1"/>
          </p:cNvSpPr>
          <p:nvPr>
            <p:ph type="dt" sz="half" idx="10"/>
          </p:nvPr>
        </p:nvSpPr>
        <p:spPr/>
        <p:txBody>
          <a:bodyPr/>
          <a:lstStyle/>
          <a:p>
            <a:fld id="{A1E45834-53BD-4C8F-B791-CD5378F4150E}" type="datetimeFigureOut">
              <a:rPr lang="en-US" smtClean="0"/>
              <a:t>12/14/25</a:t>
            </a:fld>
            <a:endParaRPr lang="en-US"/>
          </a:p>
        </p:txBody>
      </p:sp>
      <p:sp>
        <p:nvSpPr>
          <p:cNvPr id="5" name="Footer Placeholder 4">
            <a:extLst>
              <a:ext uri="{FF2B5EF4-FFF2-40B4-BE49-F238E27FC236}">
                <a16:creationId xmlns:a16="http://schemas.microsoft.com/office/drawing/2014/main" id="{F7728CC3-5830-4EFA-B28E-1648904DE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DA91B6-E419-4483-9B66-3C758788BC48}"/>
              </a:ext>
            </a:extLst>
          </p:cNvPr>
          <p:cNvSpPr>
            <a:spLocks noGrp="1"/>
          </p:cNvSpPr>
          <p:nvPr>
            <p:ph type="sldNum" sz="quarter" idx="12"/>
          </p:nvPr>
        </p:nvSpPr>
        <p:spPr/>
        <p:txBody>
          <a:bodyPr/>
          <a:lstStyle/>
          <a:p>
            <a:fld id="{719D7796-F675-488F-AC46-C88938C80352}" type="slidenum">
              <a:rPr lang="en-US" smtClean="0"/>
              <a:t>‹#›</a:t>
            </a:fld>
            <a:endParaRPr lang="en-US"/>
          </a:p>
        </p:txBody>
      </p:sp>
      <p:cxnSp>
        <p:nvCxnSpPr>
          <p:cNvPr id="7" name="Straight Connector 6">
            <a:extLst>
              <a:ext uri="{FF2B5EF4-FFF2-40B4-BE49-F238E27FC236}">
                <a16:creationId xmlns:a16="http://schemas.microsoft.com/office/drawing/2014/main" id="{DE447C6A-78C3-4687-9A71-A05DBF6700DE}"/>
              </a:ext>
            </a:extLst>
          </p:cNvPr>
          <p:cNvCxnSpPr>
            <a:cxnSpLocks/>
          </p:cNvCxnSpPr>
          <p:nvPr/>
        </p:nvCxnSpPr>
        <p:spPr>
          <a:xfrm>
            <a:off x="11387805"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8454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129422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447778"/>
            <a:ext cx="9922764" cy="383872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7315200" y="6389688"/>
            <a:ext cx="3695302" cy="365125"/>
          </a:xfrm>
          <a:prstGeom prst="rect">
            <a:avLst/>
          </a:prstGeom>
        </p:spPr>
        <p:txBody>
          <a:bodyPr vert="horz" lIns="91440" tIns="45720" rIns="91440" bIns="45720" rtlCol="0" anchor="ctr"/>
          <a:lstStyle>
            <a:lvl1pPr algn="l">
              <a:defRPr sz="900">
                <a:solidFill>
                  <a:schemeClr val="tx1"/>
                </a:solidFill>
              </a:defRPr>
            </a:lvl1pPr>
          </a:lstStyle>
          <a:p>
            <a:fld id="{A1E45834-53BD-4C8F-B791-CD5378F4150E}" type="datetimeFigureOut">
              <a:rPr lang="en-US" smtClean="0"/>
              <a:t>12/14/25</a:t>
            </a:fld>
            <a:endParaRPr lang="en-US"/>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90940" y="6389688"/>
            <a:ext cx="4433560" cy="365125"/>
          </a:xfrm>
          <a:prstGeom prst="rect">
            <a:avLst/>
          </a:prstGeom>
        </p:spPr>
        <p:txBody>
          <a:bodyPr vert="horz" lIns="91440" tIns="45720" rIns="91440" bIns="45720" rtlCol="0" anchor="ctr"/>
          <a:lstStyle>
            <a:lvl1pPr algn="l">
              <a:defRPr sz="9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983190" y="6389688"/>
            <a:ext cx="940296" cy="365125"/>
          </a:xfrm>
          <a:prstGeom prst="rect">
            <a:avLst/>
          </a:prstGeom>
        </p:spPr>
        <p:txBody>
          <a:bodyPr vert="horz" lIns="91440" tIns="45720" rIns="91440" bIns="45720" rtlCol="0" anchor="ctr"/>
          <a:lstStyle>
            <a:lvl1pPr algn="r">
              <a:defRPr sz="900">
                <a:solidFill>
                  <a:schemeClr val="tx1"/>
                </a:solidFill>
              </a:defRPr>
            </a:lvl1pPr>
          </a:lstStyle>
          <a:p>
            <a:fld id="{719D7796-F675-488F-AC46-C88938C80352}" type="slidenum">
              <a:rPr lang="en-US" smtClean="0"/>
              <a:t>‹#›</a:t>
            </a:fld>
            <a:endParaRPr lang="en-US"/>
          </a:p>
        </p:txBody>
      </p:sp>
      <p:cxnSp>
        <p:nvCxnSpPr>
          <p:cNvPr id="28" name="Straight Connector 27">
            <a:extLst>
              <a:ext uri="{FF2B5EF4-FFF2-40B4-BE49-F238E27FC236}">
                <a16:creationId xmlns:a16="http://schemas.microsoft.com/office/drawing/2014/main" id="{D8689CE0-64D2-447C-9C1F-872D111D8AC3}"/>
              </a:ext>
            </a:extLst>
          </p:cNvPr>
          <p:cNvCxnSpPr>
            <a:cxnSpLocks/>
          </p:cNvCxnSpPr>
          <p:nvPr/>
        </p:nvCxnSpPr>
        <p:spPr>
          <a:xfrm>
            <a:off x="0"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340790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24" r:id="rId6"/>
    <p:sldLayoutId id="2147483719" r:id="rId7"/>
    <p:sldLayoutId id="2147483720" r:id="rId8"/>
    <p:sldLayoutId id="2147483721" r:id="rId9"/>
    <p:sldLayoutId id="2147483723" r:id="rId10"/>
    <p:sldLayoutId id="2147483722" r:id="rId11"/>
  </p:sldLayoutIdLst>
  <p:txStyles>
    <p:titleStyle>
      <a:lvl1pPr algn="l" defTabSz="914400" rtl="0" eaLnBrk="1" latinLnBrk="0" hangingPunct="1">
        <a:lnSpc>
          <a:spcPct val="85000"/>
        </a:lnSpc>
        <a:spcBef>
          <a:spcPct val="0"/>
        </a:spcBef>
        <a:buNone/>
        <a:defRPr sz="4400" b="1" kern="1200" cap="none"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Neue Haas Grotesk Text Pro" panose="020B0504020202020204" pitchFamily="34" charset="0"/>
        <a:buChar char="-"/>
        <a:defRPr sz="1800" kern="1200">
          <a:solidFill>
            <a:schemeClr val="tx1"/>
          </a:solidFill>
          <a:latin typeface="+mn-lt"/>
          <a:ea typeface="+mn-ea"/>
          <a:cs typeface="+mn-cs"/>
        </a:defRPr>
      </a:lvl1pPr>
      <a:lvl2pPr marL="502920" indent="-228600" algn="l" defTabSz="914400" rtl="0" eaLnBrk="1" latinLnBrk="0" hangingPunct="1">
        <a:lnSpc>
          <a:spcPct val="130000"/>
        </a:lnSpc>
        <a:spcBef>
          <a:spcPts val="500"/>
        </a:spcBef>
        <a:buFont typeface="Neue Haas Grotesk Text Pro" panose="020B05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4pPr>
      <a:lvl5pPr marL="1280160" indent="-228600" algn="l" defTabSz="914400" rtl="0" eaLnBrk="1" latinLnBrk="0" hangingPunct="1">
        <a:lnSpc>
          <a:spcPct val="130000"/>
        </a:lnSpc>
        <a:spcBef>
          <a:spcPts val="500"/>
        </a:spcBef>
        <a:buFont typeface="Neue Haas Grotesk Text Pro" panose="020B05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D0B7304F-E6C0-414A-A6DA-6D87129AC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3">
            <a:extLst>
              <a:ext uri="{FF2B5EF4-FFF2-40B4-BE49-F238E27FC236}">
                <a16:creationId xmlns:a16="http://schemas.microsoft.com/office/drawing/2014/main" id="{770A0A21-64CF-BCEB-A85D-2DB111369EE3}"/>
              </a:ext>
            </a:extLst>
          </p:cNvPr>
          <p:cNvPicPr>
            <a:picLocks noChangeAspect="1"/>
          </p:cNvPicPr>
          <p:nvPr/>
        </p:nvPicPr>
        <p:blipFill>
          <a:blip r:embed="rId2">
            <a:alphaModFix amt="60000"/>
          </a:blip>
          <a:srcRect t="27058" b="16692"/>
          <a:stretch>
            <a:fillRect/>
          </a:stretch>
        </p:blipFill>
        <p:spPr>
          <a:xfrm>
            <a:off x="1" y="1"/>
            <a:ext cx="12192000" cy="6858000"/>
          </a:xfrm>
          <a:prstGeom prst="rect">
            <a:avLst/>
          </a:prstGeom>
        </p:spPr>
      </p:pic>
      <p:sp>
        <p:nvSpPr>
          <p:cNvPr id="2" name="Τίτλος 1">
            <a:extLst>
              <a:ext uri="{FF2B5EF4-FFF2-40B4-BE49-F238E27FC236}">
                <a16:creationId xmlns:a16="http://schemas.microsoft.com/office/drawing/2014/main" id="{88E3A47C-1A39-68D2-5BF1-5C0DFBCB67F3}"/>
              </a:ext>
            </a:extLst>
          </p:cNvPr>
          <p:cNvSpPr>
            <a:spLocks noGrp="1"/>
          </p:cNvSpPr>
          <p:nvPr>
            <p:ph type="ctrTitle"/>
          </p:nvPr>
        </p:nvSpPr>
        <p:spPr>
          <a:xfrm>
            <a:off x="79512" y="66262"/>
            <a:ext cx="12013097" cy="4974636"/>
          </a:xfrm>
        </p:spPr>
        <p:txBody>
          <a:bodyPr anchor="t">
            <a:normAutofit/>
          </a:bodyPr>
          <a:lstStyle/>
          <a:p>
            <a:r>
              <a:rPr lang="el-GR" sz="11500">
                <a:solidFill>
                  <a:srgbClr val="FFFFFF"/>
                </a:solidFill>
              </a:rPr>
              <a:t>Κοινωνιολογία της εκπαίδευσης-Θεωρητικοί</a:t>
            </a:r>
          </a:p>
        </p:txBody>
      </p:sp>
      <p:sp>
        <p:nvSpPr>
          <p:cNvPr id="3" name="Υπότιτλος 2">
            <a:extLst>
              <a:ext uri="{FF2B5EF4-FFF2-40B4-BE49-F238E27FC236}">
                <a16:creationId xmlns:a16="http://schemas.microsoft.com/office/drawing/2014/main" id="{3CF07AFC-6131-F7CB-4809-3D5AFAF390DD}"/>
              </a:ext>
            </a:extLst>
          </p:cNvPr>
          <p:cNvSpPr>
            <a:spLocks noGrp="1"/>
          </p:cNvSpPr>
          <p:nvPr>
            <p:ph type="subTitle" idx="1"/>
          </p:nvPr>
        </p:nvSpPr>
        <p:spPr>
          <a:xfrm>
            <a:off x="1181100" y="5104691"/>
            <a:ext cx="9929231" cy="794148"/>
          </a:xfrm>
        </p:spPr>
        <p:txBody>
          <a:bodyPr anchor="b">
            <a:normAutofit/>
          </a:bodyPr>
          <a:lstStyle/>
          <a:p>
            <a:pPr algn="r"/>
            <a:r>
              <a:rPr lang="el-GR" dirty="0">
                <a:solidFill>
                  <a:srgbClr val="FFFFFF"/>
                </a:solidFill>
              </a:rPr>
              <a:t>Δρ. </a:t>
            </a:r>
            <a:r>
              <a:rPr lang="el-GR" dirty="0" err="1">
                <a:solidFill>
                  <a:srgbClr val="FFFFFF"/>
                </a:solidFill>
              </a:rPr>
              <a:t>Ανδρομ</a:t>
            </a:r>
            <a:r>
              <a:rPr lang="en-US" dirty="0" err="1">
                <a:solidFill>
                  <a:srgbClr val="FFFFFF"/>
                </a:solidFill>
              </a:rPr>
              <a:t>ά</a:t>
            </a:r>
            <a:r>
              <a:rPr lang="el-GR" dirty="0" err="1">
                <a:solidFill>
                  <a:srgbClr val="FFFFFF"/>
                </a:solidFill>
              </a:rPr>
              <a:t>χη</a:t>
            </a:r>
            <a:r>
              <a:rPr lang="el-GR" dirty="0">
                <a:solidFill>
                  <a:srgbClr val="FFFFFF"/>
                </a:solidFill>
              </a:rPr>
              <a:t> </a:t>
            </a:r>
            <a:r>
              <a:rPr lang="el-GR" dirty="0" err="1">
                <a:solidFill>
                  <a:srgbClr val="FFFFFF"/>
                </a:solidFill>
              </a:rPr>
              <a:t>Μπούνα</a:t>
            </a:r>
            <a:r>
              <a:rPr lang="el-GR" dirty="0">
                <a:solidFill>
                  <a:srgbClr val="FFFFFF"/>
                </a:solidFill>
              </a:rPr>
              <a:t> </a:t>
            </a:r>
            <a:r>
              <a:rPr lang="el-GR" dirty="0" err="1">
                <a:solidFill>
                  <a:srgbClr val="FFFFFF"/>
                </a:solidFill>
              </a:rPr>
              <a:t>Βάιλα</a:t>
            </a:r>
            <a:endParaRPr lang="el-GR" dirty="0">
              <a:solidFill>
                <a:srgbClr val="FFFFFF"/>
              </a:solidFill>
            </a:endParaRPr>
          </a:p>
        </p:txBody>
      </p:sp>
      <p:cxnSp>
        <p:nvCxnSpPr>
          <p:cNvPr id="15" name="Straight Connector 10">
            <a:extLst>
              <a:ext uri="{FF2B5EF4-FFF2-40B4-BE49-F238E27FC236}">
                <a16:creationId xmlns:a16="http://schemas.microsoft.com/office/drawing/2014/main" id="{1163B6C4-0500-4B1A-9149-4A6C7EDAF15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387805" y="5715292"/>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762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AA6A2E0-18A1-4B22-8F61-5E162B674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03BAE13-92FB-A1EA-BAB4-80AA5A897E17}"/>
              </a:ext>
            </a:extLst>
          </p:cNvPr>
          <p:cNvSpPr>
            <a:spLocks noGrp="1"/>
          </p:cNvSpPr>
          <p:nvPr>
            <p:ph type="title"/>
          </p:nvPr>
        </p:nvSpPr>
        <p:spPr>
          <a:xfrm>
            <a:off x="1088136" y="1090244"/>
            <a:ext cx="3763693" cy="2338756"/>
          </a:xfrm>
        </p:spPr>
        <p:txBody>
          <a:bodyPr anchor="t">
            <a:normAutofit/>
          </a:bodyPr>
          <a:lstStyle/>
          <a:p>
            <a:endParaRPr lang="el-GR" sz="4000"/>
          </a:p>
        </p:txBody>
      </p:sp>
      <p:cxnSp>
        <p:nvCxnSpPr>
          <p:cNvPr id="12" name="Straight Connector 11">
            <a:extLst>
              <a:ext uri="{FF2B5EF4-FFF2-40B4-BE49-F238E27FC236}">
                <a16:creationId xmlns:a16="http://schemas.microsoft.com/office/drawing/2014/main" id="{8F5909CB-6CD3-45DF-9920-8D81824854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7244"/>
            <a:ext cx="804195" cy="0"/>
          </a:xfrm>
          <a:prstGeom prst="line">
            <a:avLst/>
          </a:prstGeom>
          <a:ln w="825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Rectangle 1">
            <a:extLst>
              <a:ext uri="{FF2B5EF4-FFF2-40B4-BE49-F238E27FC236}">
                <a16:creationId xmlns:a16="http://schemas.microsoft.com/office/drawing/2014/main" id="{8E330F0C-053C-92EA-0746-5CD54B899B4E}"/>
              </a:ext>
            </a:extLst>
          </p:cNvPr>
          <p:cNvGraphicFramePr>
            <a:graphicFrameLocks noGrp="1"/>
          </p:cNvGraphicFramePr>
          <p:nvPr>
            <p:ph idx="1"/>
            <p:extLst>
              <p:ext uri="{D42A27DB-BD31-4B8C-83A1-F6EECF244321}">
                <p14:modId xmlns:p14="http://schemas.microsoft.com/office/powerpoint/2010/main" val="2665404191"/>
              </p:ext>
            </p:extLst>
          </p:nvPr>
        </p:nvGraphicFramePr>
        <p:xfrm>
          <a:off x="5524499" y="1006573"/>
          <a:ext cx="5800913" cy="4807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3462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AA6A2E0-18A1-4B22-8F61-5E162B674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706BFCC-6458-90B4-F854-944C0B0FC420}"/>
              </a:ext>
            </a:extLst>
          </p:cNvPr>
          <p:cNvSpPr>
            <a:spLocks noGrp="1"/>
          </p:cNvSpPr>
          <p:nvPr>
            <p:ph type="title"/>
          </p:nvPr>
        </p:nvSpPr>
        <p:spPr>
          <a:xfrm>
            <a:off x="1088136" y="1090244"/>
            <a:ext cx="3763693" cy="2338756"/>
          </a:xfrm>
        </p:spPr>
        <p:txBody>
          <a:bodyPr anchor="t">
            <a:normAutofit/>
          </a:bodyPr>
          <a:lstStyle/>
          <a:p>
            <a:r>
              <a:rPr lang="el-GR" sz="3700"/>
              <a:t>Θεωρητικά Ρεύματα στην Κοινωνιολογία της Εκπαίδευσης</a:t>
            </a:r>
          </a:p>
        </p:txBody>
      </p:sp>
      <p:cxnSp>
        <p:nvCxnSpPr>
          <p:cNvPr id="12" name="Straight Connector 11">
            <a:extLst>
              <a:ext uri="{FF2B5EF4-FFF2-40B4-BE49-F238E27FC236}">
                <a16:creationId xmlns:a16="http://schemas.microsoft.com/office/drawing/2014/main" id="{8F5909CB-6CD3-45DF-9920-8D81824854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7244"/>
            <a:ext cx="804195" cy="0"/>
          </a:xfrm>
          <a:prstGeom prst="line">
            <a:avLst/>
          </a:prstGeom>
          <a:ln w="825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6" name="Rectangle 1">
            <a:extLst>
              <a:ext uri="{FF2B5EF4-FFF2-40B4-BE49-F238E27FC236}">
                <a16:creationId xmlns:a16="http://schemas.microsoft.com/office/drawing/2014/main" id="{DE91D5E5-CDA5-5CAA-0C31-F83E470B5985}"/>
              </a:ext>
            </a:extLst>
          </p:cNvPr>
          <p:cNvGraphicFramePr>
            <a:graphicFrameLocks noGrp="1"/>
          </p:cNvGraphicFramePr>
          <p:nvPr>
            <p:ph idx="1"/>
            <p:extLst>
              <p:ext uri="{D42A27DB-BD31-4B8C-83A1-F6EECF244321}">
                <p14:modId xmlns:p14="http://schemas.microsoft.com/office/powerpoint/2010/main" val="410827914"/>
              </p:ext>
            </p:extLst>
          </p:nvPr>
        </p:nvGraphicFramePr>
        <p:xfrm>
          <a:off x="5524499" y="1006573"/>
          <a:ext cx="5800913" cy="4807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2246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F30E3EE-7282-583D-1B1A-41542EA706DC}"/>
              </a:ext>
            </a:extLst>
          </p:cNvPr>
          <p:cNvSpPr>
            <a:spLocks noGrp="1"/>
          </p:cNvSpPr>
          <p:nvPr>
            <p:ph type="title"/>
          </p:nvPr>
        </p:nvSpPr>
        <p:spPr/>
        <p:txBody>
          <a:bodyPr/>
          <a:lstStyle/>
          <a:p>
            <a:r>
              <a:rPr lang="el-GR" dirty="0"/>
              <a:t>Λειτουργισμός (</a:t>
            </a:r>
            <a:r>
              <a:rPr lang="en" dirty="0"/>
              <a:t>Émile Durkheim)</a:t>
            </a:r>
            <a:br>
              <a:rPr lang="en" dirty="0"/>
            </a:br>
            <a:endParaRPr lang="el-GR" dirty="0"/>
          </a:p>
        </p:txBody>
      </p:sp>
      <p:sp>
        <p:nvSpPr>
          <p:cNvPr id="3" name="Θέση περιεχομένου 2">
            <a:extLst>
              <a:ext uri="{FF2B5EF4-FFF2-40B4-BE49-F238E27FC236}">
                <a16:creationId xmlns:a16="http://schemas.microsoft.com/office/drawing/2014/main" id="{7872F958-B0BB-3C3C-1A5B-A5E98F636244}"/>
              </a:ext>
            </a:extLst>
          </p:cNvPr>
          <p:cNvSpPr>
            <a:spLocks noGrp="1"/>
          </p:cNvSpPr>
          <p:nvPr>
            <p:ph idx="1"/>
          </p:nvPr>
        </p:nvSpPr>
        <p:spPr/>
        <p:txBody>
          <a:bodyPr/>
          <a:lstStyle/>
          <a:p>
            <a:pPr marL="0" indent="0">
              <a:buNone/>
            </a:pPr>
            <a:r>
              <a:rPr lang="el-GR" b="1" dirty="0"/>
              <a:t>Τι λέει η θεωρία:</a:t>
            </a:r>
            <a:br>
              <a:rPr lang="el-GR" dirty="0"/>
            </a:br>
            <a:r>
              <a:rPr lang="el-GR" dirty="0"/>
              <a:t>Ο λειτουργισμός αντιλαμβάνεται την εκπαίδευση ως θεσμό που συμβάλλει στη συνοχή και τη σταθερότητα της κοινωνίας. Το σχολείο κοινωνικοποιεί τα άτομα, μεταδίδοντας κοινές αξίες, κανόνες και συλλογική συνείδηση, ώστε τα μέλη της κοινωνίας να λειτουργούν αρμονικά.</a:t>
            </a:r>
          </a:p>
          <a:p>
            <a:pPr marL="0" indent="0">
              <a:buNone/>
            </a:pPr>
            <a:r>
              <a:rPr lang="el-GR" b="1" dirty="0"/>
              <a:t>Σχολικό παράδειγμα:</a:t>
            </a:r>
            <a:br>
              <a:rPr lang="el-GR" dirty="0"/>
            </a:br>
            <a:r>
              <a:rPr lang="el-GR" dirty="0"/>
              <a:t>Το σχολείο διδάσκει την τήρηση κανόνων (ωράριο, σεβασμός, αξιολόγηση). Έτσι, τα παιδιά μαθαίνουν πειθαρχία και συνεργασία, προετοιμαζόμενα για τη μελλοντική τους ένταξη στην κοινωνία και την εργασία.</a:t>
            </a:r>
          </a:p>
          <a:p>
            <a:endParaRPr lang="el-GR" dirty="0"/>
          </a:p>
        </p:txBody>
      </p:sp>
    </p:spTree>
    <p:extLst>
      <p:ext uri="{BB962C8B-B14F-4D97-AF65-F5344CB8AC3E}">
        <p14:creationId xmlns:p14="http://schemas.microsoft.com/office/powerpoint/2010/main" val="3468081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DB732A-C2F4-5578-ADD5-EE7B516E3D98}"/>
              </a:ext>
            </a:extLst>
          </p:cNvPr>
          <p:cNvSpPr>
            <a:spLocks noGrp="1"/>
          </p:cNvSpPr>
          <p:nvPr>
            <p:ph type="title"/>
          </p:nvPr>
        </p:nvSpPr>
        <p:spPr/>
        <p:txBody>
          <a:bodyPr/>
          <a:lstStyle/>
          <a:p>
            <a:r>
              <a:rPr lang="el-GR" dirty="0"/>
              <a:t>Αιτιοκρατικές / Αναπαραγωγικές Θεωρίες</a:t>
            </a:r>
          </a:p>
        </p:txBody>
      </p:sp>
      <p:sp>
        <p:nvSpPr>
          <p:cNvPr id="3" name="Θέση περιεχομένου 2">
            <a:extLst>
              <a:ext uri="{FF2B5EF4-FFF2-40B4-BE49-F238E27FC236}">
                <a16:creationId xmlns:a16="http://schemas.microsoft.com/office/drawing/2014/main" id="{955A5012-DEB1-8AF4-6DE4-584AB22696E0}"/>
              </a:ext>
            </a:extLst>
          </p:cNvPr>
          <p:cNvSpPr>
            <a:spLocks noGrp="1"/>
          </p:cNvSpPr>
          <p:nvPr>
            <p:ph idx="1"/>
          </p:nvPr>
        </p:nvSpPr>
        <p:spPr/>
        <p:txBody>
          <a:bodyPr/>
          <a:lstStyle/>
          <a:p>
            <a:r>
              <a:rPr lang="el-GR" b="1" dirty="0"/>
              <a:t>Τι λένε οι θεωρίες:</a:t>
            </a:r>
            <a:br>
              <a:rPr lang="el-GR" dirty="0"/>
            </a:br>
            <a:r>
              <a:rPr lang="el-GR" dirty="0"/>
              <a:t>Οι αιτιοκρατικές θεωρίες υποστηρίζουν ότι η κοινωνική προέλευση καθορίζει σε μεγάλο βαθμό τη σχολική επιτυχία. Το σχολείο δεν εξισώνει τις ευκαιρίες, αλλά αναπαράγει τις κοινωνικές ανισότητες μέσω του πολιτισμικού κεφαλαίου και της κυρίαρχης κουλτούρας.</a:t>
            </a:r>
          </a:p>
          <a:p>
            <a:r>
              <a:rPr lang="el-GR" b="1" dirty="0"/>
              <a:t>Σχολικό παράδειγμα:</a:t>
            </a:r>
            <a:br>
              <a:rPr lang="el-GR" dirty="0"/>
            </a:br>
            <a:r>
              <a:rPr lang="el-GR" dirty="0"/>
              <a:t>Μαθητής από μορφωμένη οικογένεια κατανοεί ευκολότερα τον σχολικό λόγο και αξιολογείται θετικά, ενώ μαθητής από λαϊκό περιβάλλον δυσκολεύεται, παρότι έχει ίδιες ικανότητες.</a:t>
            </a:r>
          </a:p>
          <a:p>
            <a:endParaRPr lang="el-GR" dirty="0"/>
          </a:p>
        </p:txBody>
      </p:sp>
    </p:spTree>
    <p:extLst>
      <p:ext uri="{BB962C8B-B14F-4D97-AF65-F5344CB8AC3E}">
        <p14:creationId xmlns:p14="http://schemas.microsoft.com/office/powerpoint/2010/main" val="3536593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55CF7F-95B8-FC3B-55D0-581711854E77}"/>
              </a:ext>
            </a:extLst>
          </p:cNvPr>
          <p:cNvSpPr>
            <a:spLocks noGrp="1"/>
          </p:cNvSpPr>
          <p:nvPr>
            <p:ph type="title"/>
          </p:nvPr>
        </p:nvSpPr>
        <p:spPr/>
        <p:txBody>
          <a:bodyPr/>
          <a:lstStyle/>
          <a:p>
            <a:r>
              <a:rPr lang="el-GR" dirty="0"/>
              <a:t>Θεωρίες Σύγκρουσης</a:t>
            </a:r>
          </a:p>
        </p:txBody>
      </p:sp>
      <p:sp>
        <p:nvSpPr>
          <p:cNvPr id="3" name="Θέση περιεχομένου 2">
            <a:extLst>
              <a:ext uri="{FF2B5EF4-FFF2-40B4-BE49-F238E27FC236}">
                <a16:creationId xmlns:a16="http://schemas.microsoft.com/office/drawing/2014/main" id="{88318749-2C34-6670-C67E-5F8E40145B8C}"/>
              </a:ext>
            </a:extLst>
          </p:cNvPr>
          <p:cNvSpPr>
            <a:spLocks noGrp="1"/>
          </p:cNvSpPr>
          <p:nvPr>
            <p:ph idx="1"/>
          </p:nvPr>
        </p:nvSpPr>
        <p:spPr/>
        <p:txBody>
          <a:bodyPr/>
          <a:lstStyle/>
          <a:p>
            <a:r>
              <a:rPr lang="el-GR" b="1" dirty="0"/>
              <a:t>Τι λένε οι θεωρίες:</a:t>
            </a:r>
            <a:br>
              <a:rPr lang="el-GR" dirty="0"/>
            </a:br>
            <a:r>
              <a:rPr lang="el-GR" dirty="0"/>
              <a:t>Οι θεωρίες σύγκρουσης βλέπουν την εκπαίδευση ως πεδίο κοινωνικών ανταγωνισμών. Το σχολείο λειτουργεί υπέρ των κυρίαρχων κοινωνικών ομάδων και νομιμοποιεί τις ανισότητες, παρουσιάζοντάς τες ως φυσικές ή δίκαιες.</a:t>
            </a:r>
          </a:p>
          <a:p>
            <a:r>
              <a:rPr lang="el-GR" b="1" dirty="0"/>
              <a:t>Σχολικό παράδειγμα:</a:t>
            </a:r>
            <a:br>
              <a:rPr lang="el-GR" dirty="0"/>
            </a:br>
            <a:r>
              <a:rPr lang="el-GR" dirty="0"/>
              <a:t>Το εκπαιδευτικό σύστημα προωθεί συγκεκριμένα επαγγελματικά μονοπάτια: κάποια παιδιά ωθούνται προς πανεπιστημιακές σπουδές, ενώ άλλα προς πρόωρη είσοδο στην αγορά εργασίας.</a:t>
            </a:r>
          </a:p>
          <a:p>
            <a:endParaRPr lang="el-GR" dirty="0"/>
          </a:p>
        </p:txBody>
      </p:sp>
    </p:spTree>
    <p:extLst>
      <p:ext uri="{BB962C8B-B14F-4D97-AF65-F5344CB8AC3E}">
        <p14:creationId xmlns:p14="http://schemas.microsoft.com/office/powerpoint/2010/main" val="2912188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79821B-F8FC-2BA9-6EF2-94FE02F25894}"/>
              </a:ext>
            </a:extLst>
          </p:cNvPr>
          <p:cNvSpPr>
            <a:spLocks noGrp="1"/>
          </p:cNvSpPr>
          <p:nvPr>
            <p:ph type="title"/>
          </p:nvPr>
        </p:nvSpPr>
        <p:spPr/>
        <p:txBody>
          <a:bodyPr/>
          <a:lstStyle/>
          <a:p>
            <a:r>
              <a:rPr lang="el-GR" dirty="0"/>
              <a:t>Κριτική Παιδαγωγική (</a:t>
            </a:r>
            <a:r>
              <a:rPr lang="en" dirty="0"/>
              <a:t>Paulo Freire)</a:t>
            </a:r>
            <a:endParaRPr lang="el-GR" dirty="0"/>
          </a:p>
        </p:txBody>
      </p:sp>
      <p:sp>
        <p:nvSpPr>
          <p:cNvPr id="3" name="Θέση περιεχομένου 2">
            <a:extLst>
              <a:ext uri="{FF2B5EF4-FFF2-40B4-BE49-F238E27FC236}">
                <a16:creationId xmlns:a16="http://schemas.microsoft.com/office/drawing/2014/main" id="{87B1B153-18CB-7700-96F8-3AB68F322133}"/>
              </a:ext>
            </a:extLst>
          </p:cNvPr>
          <p:cNvSpPr>
            <a:spLocks noGrp="1"/>
          </p:cNvSpPr>
          <p:nvPr>
            <p:ph idx="1"/>
          </p:nvPr>
        </p:nvSpPr>
        <p:spPr/>
        <p:txBody>
          <a:bodyPr/>
          <a:lstStyle/>
          <a:p>
            <a:r>
              <a:rPr lang="el-GR" b="1" dirty="0"/>
              <a:t>Τι λέει η θεωρία:</a:t>
            </a:r>
            <a:br>
              <a:rPr lang="el-GR" dirty="0"/>
            </a:br>
            <a:r>
              <a:rPr lang="el-GR" dirty="0"/>
              <a:t>Η κριτική παιδαγωγική αντιλαμβάνεται την εκπαίδευση ως μέσο χειραφέτησης. Στόχος της είναι η ανάπτυξη κριτικής συνείδησης, ώστε οι μαθητές να αμφισβητούν την κοινωνική αδικία και να δρουν για κοινωνική αλλαγή.</a:t>
            </a:r>
          </a:p>
          <a:p>
            <a:r>
              <a:rPr lang="el-GR" b="1" dirty="0"/>
              <a:t>Σχολικό παράδειγμα:</a:t>
            </a:r>
            <a:br>
              <a:rPr lang="el-GR" dirty="0"/>
            </a:br>
            <a:r>
              <a:rPr lang="el-GR" dirty="0"/>
              <a:t>Σε ένα μάθημα, οι μαθητές συζητούν κοινωνικά προβλήματα (φτώχεια, ανισότητες) και συνδέουν τη γνώση με τη δική τους εμπειρία, αντί να απομνημονεύουν απλώς πληροφορίες.</a:t>
            </a:r>
          </a:p>
          <a:p>
            <a:endParaRPr lang="el-GR" dirty="0"/>
          </a:p>
        </p:txBody>
      </p:sp>
    </p:spTree>
    <p:extLst>
      <p:ext uri="{BB962C8B-B14F-4D97-AF65-F5344CB8AC3E}">
        <p14:creationId xmlns:p14="http://schemas.microsoft.com/office/powerpoint/2010/main" val="309330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C655DD1-C227-7B2E-BBCB-9CC15D036AE3}"/>
              </a:ext>
            </a:extLst>
          </p:cNvPr>
          <p:cNvSpPr>
            <a:spLocks noGrp="1"/>
          </p:cNvSpPr>
          <p:nvPr>
            <p:ph type="title"/>
          </p:nvPr>
        </p:nvSpPr>
        <p:spPr/>
        <p:txBody>
          <a:bodyPr/>
          <a:lstStyle/>
          <a:p>
            <a:r>
              <a:rPr lang="el-GR" dirty="0" err="1"/>
              <a:t>Μεταδομικές</a:t>
            </a:r>
            <a:r>
              <a:rPr lang="el-GR" dirty="0"/>
              <a:t> &amp; Φεμινιστικές Προσεγγίσεις</a:t>
            </a:r>
          </a:p>
        </p:txBody>
      </p:sp>
      <p:sp>
        <p:nvSpPr>
          <p:cNvPr id="3" name="Θέση περιεχομένου 2">
            <a:extLst>
              <a:ext uri="{FF2B5EF4-FFF2-40B4-BE49-F238E27FC236}">
                <a16:creationId xmlns:a16="http://schemas.microsoft.com/office/drawing/2014/main" id="{7C74B703-6E22-AC75-91B6-5D42FD767A9B}"/>
              </a:ext>
            </a:extLst>
          </p:cNvPr>
          <p:cNvSpPr>
            <a:spLocks noGrp="1"/>
          </p:cNvSpPr>
          <p:nvPr>
            <p:ph idx="1"/>
          </p:nvPr>
        </p:nvSpPr>
        <p:spPr/>
        <p:txBody>
          <a:bodyPr/>
          <a:lstStyle/>
          <a:p>
            <a:r>
              <a:rPr lang="el-GR" b="1" dirty="0"/>
              <a:t>Τι λένε οι θεωρίες:</a:t>
            </a:r>
            <a:br>
              <a:rPr lang="el-GR" dirty="0"/>
            </a:br>
            <a:r>
              <a:rPr lang="el-GR" dirty="0"/>
              <a:t>Οι </a:t>
            </a:r>
            <a:r>
              <a:rPr lang="el-GR" dirty="0" err="1"/>
              <a:t>μεταδομικές</a:t>
            </a:r>
            <a:r>
              <a:rPr lang="el-GR" dirty="0"/>
              <a:t> και φεμινιστικές προσεγγίσεις αναλύουν πώς η εκπαίδευση κατασκευάζει ταυτότητες φύλου, σεξουαλικότητας και «κανονικότητας». Τονίζουν ότι η γνώση δεν είναι ουδέτερη, αλλά διαμορφώνεται από σχέσεις εξουσίας.</a:t>
            </a:r>
          </a:p>
          <a:p>
            <a:r>
              <a:rPr lang="el-GR" b="1" dirty="0"/>
              <a:t>Σχολικό παράδειγμα:</a:t>
            </a:r>
            <a:br>
              <a:rPr lang="el-GR" dirty="0"/>
            </a:br>
            <a:r>
              <a:rPr lang="el-GR" dirty="0"/>
              <a:t>Τα σχολικά βιβλία παρουσιάζουν κυρίως άνδρες ως επιστήμονες και ηγέτες, ενώ οι γυναίκες εμφανίζονται σε βοηθητικούς ρόλους, ενισχύοντας </a:t>
            </a:r>
            <a:r>
              <a:rPr lang="el-GR" dirty="0" err="1"/>
              <a:t>έμφυλα</a:t>
            </a:r>
            <a:r>
              <a:rPr lang="el-GR" dirty="0"/>
              <a:t> στερεότυπα.</a:t>
            </a:r>
          </a:p>
          <a:p>
            <a:endParaRPr lang="el-GR" dirty="0"/>
          </a:p>
        </p:txBody>
      </p:sp>
    </p:spTree>
    <p:extLst>
      <p:ext uri="{BB962C8B-B14F-4D97-AF65-F5344CB8AC3E}">
        <p14:creationId xmlns:p14="http://schemas.microsoft.com/office/powerpoint/2010/main" val="2138763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A0923FF-2452-437F-8025-CEC713971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9C34746-C8D2-F21E-ED70-D440ADA19214}"/>
              </a:ext>
            </a:extLst>
          </p:cNvPr>
          <p:cNvSpPr>
            <a:spLocks noGrp="1"/>
          </p:cNvSpPr>
          <p:nvPr>
            <p:ph type="title"/>
          </p:nvPr>
        </p:nvSpPr>
        <p:spPr>
          <a:xfrm>
            <a:off x="6460436" y="1142999"/>
            <a:ext cx="5406886" cy="5143502"/>
          </a:xfrm>
        </p:spPr>
        <p:txBody>
          <a:bodyPr anchor="b">
            <a:normAutofit/>
          </a:bodyPr>
          <a:lstStyle/>
          <a:p>
            <a:pPr algn="r"/>
            <a:r>
              <a:rPr lang="el-GR" sz="6000"/>
              <a:t>Μαθητές Ρομά – Ανάλυση με βάση τα θεωρητικά ρεύματα</a:t>
            </a:r>
          </a:p>
        </p:txBody>
      </p:sp>
      <p:cxnSp>
        <p:nvCxnSpPr>
          <p:cNvPr id="10" name="Straight Connector 9">
            <a:extLst>
              <a:ext uri="{FF2B5EF4-FFF2-40B4-BE49-F238E27FC236}">
                <a16:creationId xmlns:a16="http://schemas.microsoft.com/office/drawing/2014/main" id="{FFF660D6-C55E-4DF1-AF29-73E2AB54F4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20" y="1185205"/>
            <a:ext cx="804195" cy="0"/>
          </a:xfrm>
          <a:prstGeom prst="line">
            <a:avLst/>
          </a:prstGeom>
          <a:ln w="8572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Θέση περιεχομένου 2">
            <a:extLst>
              <a:ext uri="{FF2B5EF4-FFF2-40B4-BE49-F238E27FC236}">
                <a16:creationId xmlns:a16="http://schemas.microsoft.com/office/drawing/2014/main" id="{38A19F29-C034-5227-FE54-8AEC52010919}"/>
              </a:ext>
            </a:extLst>
          </p:cNvPr>
          <p:cNvSpPr>
            <a:spLocks noGrp="1"/>
          </p:cNvSpPr>
          <p:nvPr>
            <p:ph idx="1"/>
          </p:nvPr>
        </p:nvSpPr>
        <p:spPr>
          <a:xfrm>
            <a:off x="1104192" y="982319"/>
            <a:ext cx="3951512" cy="5095458"/>
          </a:xfrm>
        </p:spPr>
        <p:txBody>
          <a:bodyPr>
            <a:normAutofit/>
          </a:bodyPr>
          <a:lstStyle/>
          <a:p>
            <a:r>
              <a:rPr lang="el-GR" dirty="0"/>
              <a:t>Σε ένα δημόσιο δημοτικό σχολείο φοιτούν μαθητές </a:t>
            </a:r>
            <a:r>
              <a:rPr lang="el-GR" dirty="0" err="1"/>
              <a:t>Ρομά</a:t>
            </a:r>
            <a:r>
              <a:rPr lang="el-GR" dirty="0"/>
              <a:t>. Παρατηρείται συχνή απουσία, χαμηλή σχολική επίδοση και περιορισμένη συμμετοχή στο μάθημα. Οι εκπαιδευτικοί εκφράζουν ανησυχία για τη σχολική ένταξη των παιδιών.</a:t>
            </a:r>
          </a:p>
        </p:txBody>
      </p:sp>
    </p:spTree>
    <p:extLst>
      <p:ext uri="{BB962C8B-B14F-4D97-AF65-F5344CB8AC3E}">
        <p14:creationId xmlns:p14="http://schemas.microsoft.com/office/powerpoint/2010/main" val="163394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B7AB090-73FA-93CB-E0B4-AB3ACDCD187B}"/>
              </a:ext>
            </a:extLst>
          </p:cNvPr>
          <p:cNvSpPr>
            <a:spLocks noGrp="1"/>
          </p:cNvSpPr>
          <p:nvPr>
            <p:ph type="title"/>
          </p:nvPr>
        </p:nvSpPr>
        <p:spPr/>
        <p:txBody>
          <a:bodyPr/>
          <a:lstStyle/>
          <a:p>
            <a:r>
              <a:rPr lang="el-GR" dirty="0"/>
              <a:t>Ανάλυση με βάση τον Λειτουργισμό (</a:t>
            </a:r>
            <a:r>
              <a:rPr lang="en" dirty="0"/>
              <a:t>Durkheim)</a:t>
            </a:r>
            <a:endParaRPr lang="el-GR" dirty="0"/>
          </a:p>
        </p:txBody>
      </p:sp>
      <p:sp>
        <p:nvSpPr>
          <p:cNvPr id="3" name="Θέση περιεχομένου 2">
            <a:extLst>
              <a:ext uri="{FF2B5EF4-FFF2-40B4-BE49-F238E27FC236}">
                <a16:creationId xmlns:a16="http://schemas.microsoft.com/office/drawing/2014/main" id="{955FB7FE-86B5-1321-CFDB-42AA08B681DF}"/>
              </a:ext>
            </a:extLst>
          </p:cNvPr>
          <p:cNvSpPr>
            <a:spLocks noGrp="1"/>
          </p:cNvSpPr>
          <p:nvPr>
            <p:ph idx="1"/>
          </p:nvPr>
        </p:nvSpPr>
        <p:spPr/>
        <p:txBody>
          <a:bodyPr/>
          <a:lstStyle/>
          <a:p>
            <a:r>
              <a:rPr lang="el-GR" b="1" dirty="0"/>
              <a:t>Ερμηνεία:</a:t>
            </a:r>
            <a:br>
              <a:rPr lang="el-GR" dirty="0"/>
            </a:br>
            <a:r>
              <a:rPr lang="el-GR" dirty="0"/>
              <a:t>Ο λειτουργισμός θα εστιάσει στο γεγονός ότι το σχολείο επιδιώκει την κοινωνική συνοχή μέσω κοινών κανόνων και αξιών. Οι μαθητές </a:t>
            </a:r>
            <a:r>
              <a:rPr lang="el-GR" dirty="0" err="1"/>
              <a:t>Ρομά</a:t>
            </a:r>
            <a:r>
              <a:rPr lang="el-GR" dirty="0"/>
              <a:t> δυσκολεύονται να ενσωματωθούν, επειδή δεν έχουν πλήρως εσωτερικεύσει τις κυρίαρχες σχολικές νόρμες.</a:t>
            </a:r>
          </a:p>
          <a:p>
            <a:r>
              <a:rPr lang="el-GR" b="1" dirty="0"/>
              <a:t>Τι προτείνεται:</a:t>
            </a:r>
            <a:br>
              <a:rPr lang="el-GR" dirty="0"/>
            </a:br>
            <a:r>
              <a:rPr lang="el-GR" dirty="0"/>
              <a:t>Ενίσχυση της κοινωνικοποίησης των μαθητών στο σχολικό πλαίσιο (κανόνες, ρόλοι, συνεργασία), ώστε να επιτευχθεί η ομαλή ένταξή τους στο κοινωνικό σύνολο.</a:t>
            </a:r>
          </a:p>
          <a:p>
            <a:endParaRPr lang="el-GR" dirty="0"/>
          </a:p>
        </p:txBody>
      </p:sp>
    </p:spTree>
    <p:extLst>
      <p:ext uri="{BB962C8B-B14F-4D97-AF65-F5344CB8AC3E}">
        <p14:creationId xmlns:p14="http://schemas.microsoft.com/office/powerpoint/2010/main" val="1192058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38EA303-33BD-9564-8BD4-107DC7490782}"/>
              </a:ext>
            </a:extLst>
          </p:cNvPr>
          <p:cNvSpPr>
            <a:spLocks noGrp="1"/>
          </p:cNvSpPr>
          <p:nvPr>
            <p:ph type="title"/>
          </p:nvPr>
        </p:nvSpPr>
        <p:spPr/>
        <p:txBody>
          <a:bodyPr/>
          <a:lstStyle/>
          <a:p>
            <a:r>
              <a:rPr lang="el-GR" dirty="0"/>
              <a:t>Ανάλυση με βάση τις Αιτιοκρατικές / Αναπαραγωγικές Θεωρίες</a:t>
            </a:r>
          </a:p>
        </p:txBody>
      </p:sp>
      <p:sp>
        <p:nvSpPr>
          <p:cNvPr id="3" name="Θέση περιεχομένου 2">
            <a:extLst>
              <a:ext uri="{FF2B5EF4-FFF2-40B4-BE49-F238E27FC236}">
                <a16:creationId xmlns:a16="http://schemas.microsoft.com/office/drawing/2014/main" id="{C581A5F0-AD68-B1CE-D0C3-371F6EEC032F}"/>
              </a:ext>
            </a:extLst>
          </p:cNvPr>
          <p:cNvSpPr>
            <a:spLocks noGrp="1"/>
          </p:cNvSpPr>
          <p:nvPr>
            <p:ph idx="1"/>
          </p:nvPr>
        </p:nvSpPr>
        <p:spPr/>
        <p:txBody>
          <a:bodyPr/>
          <a:lstStyle/>
          <a:p>
            <a:r>
              <a:rPr lang="el-GR" b="1" dirty="0"/>
              <a:t>Ερμηνεία:</a:t>
            </a:r>
            <a:br>
              <a:rPr lang="el-GR" dirty="0"/>
            </a:br>
            <a:r>
              <a:rPr lang="el-GR" dirty="0"/>
              <a:t>Οι αναπαραγωγικές θεωρίες θα υποστηρίξουν ότι η χαμηλή επίδοση των μαθητών </a:t>
            </a:r>
            <a:r>
              <a:rPr lang="el-GR" dirty="0" err="1"/>
              <a:t>Ρομά</a:t>
            </a:r>
            <a:r>
              <a:rPr lang="el-GR" dirty="0"/>
              <a:t> δεν είναι ατομικό πρόβλημα, αλλά αποτέλεσμα κοινωνικών ανισοτήτων. Το σχολείο επιβραβεύει το πολιτισμικό κεφάλαιο της πλειονότητας και υποτιμά αυτό των </a:t>
            </a:r>
            <a:r>
              <a:rPr lang="el-GR" dirty="0" err="1"/>
              <a:t>Ρομά</a:t>
            </a:r>
            <a:r>
              <a:rPr lang="el-GR" dirty="0"/>
              <a:t>.</a:t>
            </a:r>
          </a:p>
          <a:p>
            <a:r>
              <a:rPr lang="el-GR" b="1" dirty="0"/>
              <a:t>Τι αναδεικνύεται:</a:t>
            </a:r>
            <a:br>
              <a:rPr lang="el-GR" dirty="0"/>
            </a:br>
            <a:r>
              <a:rPr lang="el-GR" dirty="0"/>
              <a:t>Η σχολική αποτυχία ερμηνεύεται ως δομική και όχι ως έλλειμμα ικανοτήτων των μαθητών.</a:t>
            </a:r>
          </a:p>
          <a:p>
            <a:endParaRPr lang="el-GR" dirty="0"/>
          </a:p>
        </p:txBody>
      </p:sp>
    </p:spTree>
    <p:extLst>
      <p:ext uri="{BB962C8B-B14F-4D97-AF65-F5344CB8AC3E}">
        <p14:creationId xmlns:p14="http://schemas.microsoft.com/office/powerpoint/2010/main" val="3094188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37E171-C436-24E3-F529-2E7D036B5E0D}"/>
              </a:ext>
            </a:extLst>
          </p:cNvPr>
          <p:cNvSpPr>
            <a:spLocks noGrp="1"/>
          </p:cNvSpPr>
          <p:nvPr>
            <p:ph type="title"/>
          </p:nvPr>
        </p:nvSpPr>
        <p:spPr/>
        <p:txBody>
          <a:bodyPr/>
          <a:lstStyle/>
          <a:p>
            <a:r>
              <a:rPr lang="el-GR" dirty="0"/>
              <a:t>Ανάλυση με βάση τις Θεωρίες Σύγκρουσης</a:t>
            </a:r>
          </a:p>
        </p:txBody>
      </p:sp>
      <p:sp>
        <p:nvSpPr>
          <p:cNvPr id="3" name="Θέση περιεχομένου 2">
            <a:extLst>
              <a:ext uri="{FF2B5EF4-FFF2-40B4-BE49-F238E27FC236}">
                <a16:creationId xmlns:a16="http://schemas.microsoft.com/office/drawing/2014/main" id="{860892DF-3F19-0482-18E1-766521B67778}"/>
              </a:ext>
            </a:extLst>
          </p:cNvPr>
          <p:cNvSpPr>
            <a:spLocks noGrp="1"/>
          </p:cNvSpPr>
          <p:nvPr>
            <p:ph idx="1"/>
          </p:nvPr>
        </p:nvSpPr>
        <p:spPr/>
        <p:txBody>
          <a:bodyPr/>
          <a:lstStyle/>
          <a:p>
            <a:r>
              <a:rPr lang="el-GR" b="1" dirty="0"/>
              <a:t>Ερμηνεία:</a:t>
            </a:r>
            <a:br>
              <a:rPr lang="el-GR" dirty="0"/>
            </a:br>
            <a:r>
              <a:rPr lang="el-GR" dirty="0"/>
              <a:t>Οι θεωρίες σύγκρουσης θα δουν το σχολείο ως πεδίο άνισης εξουσίας. Οι μαθητές </a:t>
            </a:r>
            <a:r>
              <a:rPr lang="el-GR" dirty="0" err="1"/>
              <a:t>Ρομά</a:t>
            </a:r>
            <a:r>
              <a:rPr lang="el-GR" dirty="0"/>
              <a:t> τοποθετούνται σε μειονεκτική θέση, ενώ η σχολική γνώση και αξιολόγηση αντανακλούν τα συμφέροντα της κυρίαρχης κοινωνικής ομάδας.</a:t>
            </a:r>
          </a:p>
          <a:p>
            <a:r>
              <a:rPr lang="el-GR" b="1" dirty="0"/>
              <a:t>Τι αναδεικνύεται:</a:t>
            </a:r>
            <a:br>
              <a:rPr lang="el-GR" dirty="0"/>
            </a:br>
            <a:r>
              <a:rPr lang="el-GR" dirty="0"/>
              <a:t>Η εκπαίδευση λειτουργεί ως μηχανισμός νομιμοποίησης του κοινωνικού αποκλεισμού των </a:t>
            </a:r>
            <a:r>
              <a:rPr lang="el-GR" dirty="0" err="1"/>
              <a:t>Ρομά</a:t>
            </a:r>
            <a:r>
              <a:rPr lang="el-GR" dirty="0"/>
              <a:t>.</a:t>
            </a:r>
          </a:p>
          <a:p>
            <a:endParaRPr lang="el-GR" dirty="0"/>
          </a:p>
        </p:txBody>
      </p:sp>
    </p:spTree>
    <p:extLst>
      <p:ext uri="{BB962C8B-B14F-4D97-AF65-F5344CB8AC3E}">
        <p14:creationId xmlns:p14="http://schemas.microsoft.com/office/powerpoint/2010/main" val="3111183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480C35-5302-8AF3-8E64-6CCEEEFAE4C7}"/>
              </a:ext>
            </a:extLst>
          </p:cNvPr>
          <p:cNvSpPr>
            <a:spLocks noGrp="1"/>
          </p:cNvSpPr>
          <p:nvPr>
            <p:ph type="title"/>
          </p:nvPr>
        </p:nvSpPr>
        <p:spPr/>
        <p:txBody>
          <a:bodyPr/>
          <a:lstStyle/>
          <a:p>
            <a:r>
              <a:rPr lang="el-GR" dirty="0"/>
              <a:t>Ανάλυση με βάση την Κριτική Παιδαγωγική (</a:t>
            </a:r>
            <a:r>
              <a:rPr lang="en" dirty="0"/>
              <a:t>Freire)</a:t>
            </a:r>
            <a:endParaRPr lang="el-GR" dirty="0"/>
          </a:p>
        </p:txBody>
      </p:sp>
      <p:sp>
        <p:nvSpPr>
          <p:cNvPr id="3" name="Θέση περιεχομένου 2">
            <a:extLst>
              <a:ext uri="{FF2B5EF4-FFF2-40B4-BE49-F238E27FC236}">
                <a16:creationId xmlns:a16="http://schemas.microsoft.com/office/drawing/2014/main" id="{D2BBD00E-FF0A-49AE-A02E-B86C76C205CA}"/>
              </a:ext>
            </a:extLst>
          </p:cNvPr>
          <p:cNvSpPr>
            <a:spLocks noGrp="1"/>
          </p:cNvSpPr>
          <p:nvPr>
            <p:ph idx="1"/>
          </p:nvPr>
        </p:nvSpPr>
        <p:spPr/>
        <p:txBody>
          <a:bodyPr/>
          <a:lstStyle/>
          <a:p>
            <a:r>
              <a:rPr lang="el-GR" b="1" dirty="0"/>
              <a:t>Ερμηνεία:</a:t>
            </a:r>
            <a:br>
              <a:rPr lang="el-GR" dirty="0"/>
            </a:br>
            <a:r>
              <a:rPr lang="el-GR" dirty="0"/>
              <a:t>Η κριτική παιδαγωγική θα εστιάσει στη φωνή και την εμπειρία των μαθητών </a:t>
            </a:r>
            <a:r>
              <a:rPr lang="el-GR" dirty="0" err="1"/>
              <a:t>Ρομά</a:t>
            </a:r>
            <a:r>
              <a:rPr lang="el-GR" dirty="0"/>
              <a:t>. Το πρόβλημα δεν είναι οι μαθητές, αλλά ένα σχολείο που δεν τους δίνει χώρο να εκφραστούν και να συνδεθούν με τη γνώση.</a:t>
            </a:r>
          </a:p>
          <a:p>
            <a:r>
              <a:rPr lang="el-GR" b="1" dirty="0"/>
              <a:t>Τι προτείνεται:</a:t>
            </a:r>
            <a:br>
              <a:rPr lang="el-GR" dirty="0"/>
            </a:br>
            <a:r>
              <a:rPr lang="el-GR" dirty="0"/>
              <a:t>Διαλογική διδασκαλία, αξιοποίηση των βιωμάτων των </a:t>
            </a:r>
            <a:r>
              <a:rPr lang="el-GR" dirty="0" err="1"/>
              <a:t>Ρομά</a:t>
            </a:r>
            <a:r>
              <a:rPr lang="el-GR" dirty="0"/>
              <a:t> και ενδυνάμωση της κριτικής τους συνείδησης.</a:t>
            </a:r>
          </a:p>
          <a:p>
            <a:endParaRPr lang="el-GR" dirty="0"/>
          </a:p>
        </p:txBody>
      </p:sp>
    </p:spTree>
    <p:extLst>
      <p:ext uri="{BB962C8B-B14F-4D97-AF65-F5344CB8AC3E}">
        <p14:creationId xmlns:p14="http://schemas.microsoft.com/office/powerpoint/2010/main" val="1399579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3DADCFE-B3AB-F0DD-74B5-77A5C67EE650}"/>
              </a:ext>
            </a:extLst>
          </p:cNvPr>
          <p:cNvSpPr>
            <a:spLocks noGrp="1"/>
          </p:cNvSpPr>
          <p:nvPr>
            <p:ph type="title"/>
          </p:nvPr>
        </p:nvSpPr>
        <p:spPr/>
        <p:txBody>
          <a:bodyPr/>
          <a:lstStyle/>
          <a:p>
            <a:r>
              <a:rPr lang="el-GR" dirty="0"/>
              <a:t>Ανάλυση με βάση </a:t>
            </a:r>
            <a:r>
              <a:rPr lang="el-GR" dirty="0" err="1"/>
              <a:t>Μεταδομικές</a:t>
            </a:r>
            <a:r>
              <a:rPr lang="el-GR" dirty="0"/>
              <a:t> &amp; Φεμινιστικές Προσεγγίσεις</a:t>
            </a:r>
          </a:p>
        </p:txBody>
      </p:sp>
      <p:sp>
        <p:nvSpPr>
          <p:cNvPr id="3" name="Θέση περιεχομένου 2">
            <a:extLst>
              <a:ext uri="{FF2B5EF4-FFF2-40B4-BE49-F238E27FC236}">
                <a16:creationId xmlns:a16="http://schemas.microsoft.com/office/drawing/2014/main" id="{51F4A38A-E21C-92CA-B598-B1B77B38AA14}"/>
              </a:ext>
            </a:extLst>
          </p:cNvPr>
          <p:cNvSpPr>
            <a:spLocks noGrp="1"/>
          </p:cNvSpPr>
          <p:nvPr>
            <p:ph idx="1"/>
          </p:nvPr>
        </p:nvSpPr>
        <p:spPr/>
        <p:txBody>
          <a:bodyPr/>
          <a:lstStyle/>
          <a:p>
            <a:r>
              <a:rPr lang="el-GR" b="1" dirty="0"/>
              <a:t>Ερμηνεία:</a:t>
            </a:r>
            <a:br>
              <a:rPr lang="el-GR" dirty="0"/>
            </a:br>
            <a:r>
              <a:rPr lang="el-GR" dirty="0"/>
              <a:t>Οι </a:t>
            </a:r>
            <a:r>
              <a:rPr lang="el-GR" dirty="0" err="1"/>
              <a:t>μεταδομικές</a:t>
            </a:r>
            <a:r>
              <a:rPr lang="el-GR" dirty="0"/>
              <a:t> και φεμινιστικές προσεγγίσεις θα αναλύσουν πώς το σχολείο κατασκευάζει τους μαθητές </a:t>
            </a:r>
            <a:r>
              <a:rPr lang="el-GR" dirty="0" err="1"/>
              <a:t>Ρομά</a:t>
            </a:r>
            <a:r>
              <a:rPr lang="el-GR" dirty="0"/>
              <a:t> ως «άλλους» ή «προβληματικούς». Ιδιαίτερη έμφαση δίνεται στις </a:t>
            </a:r>
            <a:r>
              <a:rPr lang="el-GR" dirty="0" err="1"/>
              <a:t>έμφυλες</a:t>
            </a:r>
            <a:r>
              <a:rPr lang="el-GR" dirty="0"/>
              <a:t> διαστάσεις (π.χ. κορίτσια </a:t>
            </a:r>
            <a:r>
              <a:rPr lang="el-GR" dirty="0" err="1"/>
              <a:t>Ρομά</a:t>
            </a:r>
            <a:r>
              <a:rPr lang="el-GR" dirty="0"/>
              <a:t>).</a:t>
            </a:r>
          </a:p>
          <a:p>
            <a:r>
              <a:rPr lang="el-GR" b="1" dirty="0"/>
              <a:t>Τι αναδεικνύεται:</a:t>
            </a:r>
            <a:br>
              <a:rPr lang="el-GR" dirty="0"/>
            </a:br>
            <a:r>
              <a:rPr lang="el-GR" dirty="0"/>
              <a:t>Ο λόγος του σχολείου παράγει στερεότυπα και σχέσεις εξουσίας που επηρεάζουν τις ταυτότητες των μαθητών.</a:t>
            </a:r>
          </a:p>
          <a:p>
            <a:endParaRPr lang="el-GR" dirty="0"/>
          </a:p>
        </p:txBody>
      </p:sp>
    </p:spTree>
    <p:extLst>
      <p:ext uri="{BB962C8B-B14F-4D97-AF65-F5344CB8AC3E}">
        <p14:creationId xmlns:p14="http://schemas.microsoft.com/office/powerpoint/2010/main" val="4287797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8E33C1-6437-1C94-D3B7-C95A656E0156}"/>
              </a:ext>
            </a:extLst>
          </p:cNvPr>
          <p:cNvSpPr>
            <a:spLocks noGrp="1"/>
          </p:cNvSpPr>
          <p:nvPr>
            <p:ph type="title"/>
          </p:nvPr>
        </p:nvSpPr>
        <p:spPr/>
        <p:txBody>
          <a:bodyPr/>
          <a:lstStyle/>
          <a:p>
            <a:r>
              <a:rPr lang="el-GR" dirty="0"/>
              <a:t>Συνοπτική Παρατήρηση</a:t>
            </a:r>
          </a:p>
        </p:txBody>
      </p:sp>
      <p:sp>
        <p:nvSpPr>
          <p:cNvPr id="3" name="Θέση περιεχομένου 2">
            <a:extLst>
              <a:ext uri="{FF2B5EF4-FFF2-40B4-BE49-F238E27FC236}">
                <a16:creationId xmlns:a16="http://schemas.microsoft.com/office/drawing/2014/main" id="{4F5683F9-5B5A-83DB-1B3B-6B410817AB54}"/>
              </a:ext>
            </a:extLst>
          </p:cNvPr>
          <p:cNvSpPr>
            <a:spLocks noGrp="1"/>
          </p:cNvSpPr>
          <p:nvPr>
            <p:ph idx="1"/>
          </p:nvPr>
        </p:nvSpPr>
        <p:spPr/>
        <p:txBody>
          <a:bodyPr/>
          <a:lstStyle/>
          <a:p>
            <a:r>
              <a:rPr lang="el-GR" dirty="0"/>
              <a:t>Το ίδιο σχολικό φαινόμενο ερμηνεύεται διαφορετικά:</a:t>
            </a:r>
          </a:p>
          <a:p>
            <a:r>
              <a:rPr lang="el-GR" dirty="0"/>
              <a:t>Ο λειτουργισμός μιλά για ένταξη και συνοχή</a:t>
            </a:r>
          </a:p>
          <a:p>
            <a:r>
              <a:rPr lang="el-GR" dirty="0"/>
              <a:t>Οι αναπαραγωγικές θεωρίες για δομικές ανισότητες</a:t>
            </a:r>
          </a:p>
          <a:p>
            <a:r>
              <a:rPr lang="el-GR" dirty="0"/>
              <a:t>Οι θεωρίες σύγκρουσης για εξουσία και αποκλεισμό</a:t>
            </a:r>
          </a:p>
          <a:p>
            <a:r>
              <a:rPr lang="el-GR" dirty="0"/>
              <a:t>Η κριτική παιδαγωγική για χειραφέτηση</a:t>
            </a:r>
          </a:p>
          <a:p>
            <a:r>
              <a:rPr lang="el-GR" dirty="0"/>
              <a:t>Οι </a:t>
            </a:r>
            <a:r>
              <a:rPr lang="el-GR" dirty="0" err="1"/>
              <a:t>μεταδομικές</a:t>
            </a:r>
            <a:r>
              <a:rPr lang="el-GR" dirty="0"/>
              <a:t> προσεγγίσεις για λόγο και ταυτότητα</a:t>
            </a:r>
          </a:p>
          <a:p>
            <a:pPr marL="0" indent="0">
              <a:buNone/>
            </a:pPr>
            <a:endParaRPr lang="el-GR" dirty="0"/>
          </a:p>
        </p:txBody>
      </p:sp>
    </p:spTree>
    <p:extLst>
      <p:ext uri="{BB962C8B-B14F-4D97-AF65-F5344CB8AC3E}">
        <p14:creationId xmlns:p14="http://schemas.microsoft.com/office/powerpoint/2010/main" val="465370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C63FCB3-EDF5-2BCA-C9D2-946ED090EBC9}"/>
              </a:ext>
            </a:extLst>
          </p:cNvPr>
          <p:cNvSpPr>
            <a:spLocks noGrp="1"/>
          </p:cNvSpPr>
          <p:nvPr>
            <p:ph idx="1"/>
          </p:nvPr>
        </p:nvSpPr>
        <p:spPr>
          <a:xfrm>
            <a:off x="1088136" y="736270"/>
            <a:ext cx="9922764" cy="5550230"/>
          </a:xfrm>
        </p:spPr>
        <p:txBody>
          <a:bodyPr>
            <a:normAutofit/>
          </a:bodyPr>
          <a:lstStyle/>
          <a:p>
            <a:r>
              <a:rPr lang="el-GR" b="1" dirty="0"/>
              <a:t>Ιστορία 1 – «Η Μαρία δεν μιλάει πολύ»</a:t>
            </a:r>
          </a:p>
          <a:p>
            <a:r>
              <a:rPr lang="el-GR" dirty="0"/>
              <a:t>Η Μαρία είναι μαθήτρια της Ε΄ Δημοτικού και προέρχεται από οικογένεια </a:t>
            </a:r>
            <a:r>
              <a:rPr lang="el-GR" dirty="0" err="1"/>
              <a:t>Ρομά</a:t>
            </a:r>
            <a:r>
              <a:rPr lang="el-GR" dirty="0"/>
              <a:t>. Στο μάθημα συμμετέχει ελάχιστα, αποφεύγει να μιλά μπροστά στην τάξη και συχνά απουσιάζει. Οι εκπαιδευτικοί αναφέρουν ότι «δεν δείχνει ενδιαφέρον για το σχολείο» και ότι «η οικογένεια δεν στηρίζει τη φοίτηση». Παρότι στις ατομικές δραστηριότητες φαίνεται ικανή, οι βαθμοί της είναι χαμηλοί.</a:t>
            </a:r>
          </a:p>
          <a:p>
            <a:r>
              <a:rPr lang="el-GR" b="1" dirty="0"/>
              <a:t>Ιστορία 2 – «Ο Γιάννης και το τεχνικό λύκειο»</a:t>
            </a:r>
          </a:p>
          <a:p>
            <a:r>
              <a:rPr lang="el-GR" dirty="0"/>
              <a:t>Ο Γιάννης φοιτά στη Γ΄ Γυμνασίου. Προέρχεται από εργατική οικογένεια και οι γονείς του εργάζονται πολλές ώρες. Οι καθηγητές του τον χαρακτηρίζουν «πρακτικό παιδί» και του προτείνουν να συνεχίσει σε επαγγελματικό λύκειο. Ο ίδιος δηλώνει ότι θα ήθελε να πάει στο γενικό λύκειο και να σπουδάσει, αλλά νιώθει ότι «δεν είναι για αυτόν».</a:t>
            </a:r>
          </a:p>
          <a:p>
            <a:endParaRPr lang="el-GR" dirty="0"/>
          </a:p>
          <a:p>
            <a:endParaRPr lang="el-GR" dirty="0"/>
          </a:p>
        </p:txBody>
      </p:sp>
    </p:spTree>
    <p:extLst>
      <p:ext uri="{BB962C8B-B14F-4D97-AF65-F5344CB8AC3E}">
        <p14:creationId xmlns:p14="http://schemas.microsoft.com/office/powerpoint/2010/main" val="2455340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AA6A2E0-18A1-4B22-8F61-5E162B674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D0CC3BA-31B3-7FE9-1016-3BA2EAB45AEF}"/>
              </a:ext>
            </a:extLst>
          </p:cNvPr>
          <p:cNvSpPr>
            <a:spLocks noGrp="1"/>
          </p:cNvSpPr>
          <p:nvPr>
            <p:ph type="title"/>
          </p:nvPr>
        </p:nvSpPr>
        <p:spPr>
          <a:xfrm>
            <a:off x="1088136" y="1090244"/>
            <a:ext cx="3763693" cy="2338756"/>
          </a:xfrm>
        </p:spPr>
        <p:txBody>
          <a:bodyPr anchor="t">
            <a:normAutofit/>
          </a:bodyPr>
          <a:lstStyle/>
          <a:p>
            <a:endParaRPr lang="el-GR" sz="4000"/>
          </a:p>
        </p:txBody>
      </p:sp>
      <p:cxnSp>
        <p:nvCxnSpPr>
          <p:cNvPr id="11" name="Straight Connector 10">
            <a:extLst>
              <a:ext uri="{FF2B5EF4-FFF2-40B4-BE49-F238E27FC236}">
                <a16:creationId xmlns:a16="http://schemas.microsoft.com/office/drawing/2014/main" id="{8F5909CB-6CD3-45DF-9920-8D81824854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187244"/>
            <a:ext cx="804195" cy="0"/>
          </a:xfrm>
          <a:prstGeom prst="line">
            <a:avLst/>
          </a:prstGeom>
          <a:ln w="825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Θέση περιεχομένου 2">
            <a:extLst>
              <a:ext uri="{FF2B5EF4-FFF2-40B4-BE49-F238E27FC236}">
                <a16:creationId xmlns:a16="http://schemas.microsoft.com/office/drawing/2014/main" id="{98FCAC11-DB43-467A-C281-BA740BEAA9F8}"/>
              </a:ext>
            </a:extLst>
          </p:cNvPr>
          <p:cNvGraphicFramePr>
            <a:graphicFrameLocks noGrp="1"/>
          </p:cNvGraphicFramePr>
          <p:nvPr>
            <p:ph idx="1"/>
            <p:extLst>
              <p:ext uri="{D42A27DB-BD31-4B8C-83A1-F6EECF244321}">
                <p14:modId xmlns:p14="http://schemas.microsoft.com/office/powerpoint/2010/main" val="288568498"/>
              </p:ext>
            </p:extLst>
          </p:nvPr>
        </p:nvGraphicFramePr>
        <p:xfrm>
          <a:off x="5524499" y="1006573"/>
          <a:ext cx="5800913" cy="4807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8883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170BB8-43C0-D943-6838-1758839A48F3}"/>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EF93091A-D3B9-06BF-FF5F-A5CAECCE0F5F}"/>
              </a:ext>
            </a:extLst>
          </p:cNvPr>
          <p:cNvSpPr>
            <a:spLocks noGrp="1"/>
          </p:cNvSpPr>
          <p:nvPr>
            <p:ph idx="1"/>
          </p:nvPr>
        </p:nvSpPr>
        <p:spPr/>
        <p:txBody>
          <a:bodyPr/>
          <a:lstStyle/>
          <a:p>
            <a:endParaRPr lang="el-GR"/>
          </a:p>
        </p:txBody>
      </p:sp>
    </p:spTree>
    <p:extLst>
      <p:ext uri="{BB962C8B-B14F-4D97-AF65-F5344CB8AC3E}">
        <p14:creationId xmlns:p14="http://schemas.microsoft.com/office/powerpoint/2010/main" val="551400313"/>
      </p:ext>
    </p:extLst>
  </p:cSld>
  <p:clrMapOvr>
    <a:masterClrMapping/>
  </p:clrMapOvr>
</p:sld>
</file>

<file path=ppt/theme/theme1.xml><?xml version="1.0" encoding="utf-8"?>
<a:theme xmlns:a="http://schemas.openxmlformats.org/drawingml/2006/main" name="BjornVTI">
  <a:themeElements>
    <a:clrScheme name="Bjorn">
      <a:dk1>
        <a:sysClr val="windowText" lastClr="000000"/>
      </a:dk1>
      <a:lt1>
        <a:sysClr val="window" lastClr="FFFFFF"/>
      </a:lt1>
      <a:dk2>
        <a:srgbClr val="252747"/>
      </a:dk2>
      <a:lt2>
        <a:srgbClr val="ECE4E9"/>
      </a:lt2>
      <a:accent1>
        <a:srgbClr val="736EB6"/>
      </a:accent1>
      <a:accent2>
        <a:srgbClr val="AB5991"/>
      </a:accent2>
      <a:accent3>
        <a:srgbClr val="AC9F39"/>
      </a:accent3>
      <a:accent4>
        <a:srgbClr val="756029"/>
      </a:accent4>
      <a:accent5>
        <a:srgbClr val="E87850"/>
      </a:accent5>
      <a:accent6>
        <a:srgbClr val="C6922A"/>
      </a:accent6>
      <a:hlink>
        <a:srgbClr val="736EB6"/>
      </a:hlink>
      <a:folHlink>
        <a:srgbClr val="AB5991"/>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VTI" id="{D01443FD-65CF-4AEF-9B9D-4466C96F9785}" vid="{36EF4262-385E-40E6-B073-FB18FD98BF4C}"/>
    </a:ext>
  </a:extLst>
</a:theme>
</file>

<file path=docProps/app.xml><?xml version="1.0" encoding="utf-8"?>
<Properties xmlns="http://schemas.openxmlformats.org/officeDocument/2006/extended-properties" xmlns:vt="http://schemas.openxmlformats.org/officeDocument/2006/docPropsVTypes">
  <Template>Μάντισον</Template>
  <TotalTime>23</TotalTime>
  <Words>1070</Words>
  <Application>Microsoft Macintosh PowerPoint</Application>
  <PresentationFormat>Ευρεία οθόνη</PresentationFormat>
  <Paragraphs>62</Paragraphs>
  <Slides>18</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18</vt:i4>
      </vt:variant>
    </vt:vector>
  </HeadingPairs>
  <TitlesOfParts>
    <vt:vector size="21" baseType="lpstr">
      <vt:lpstr>Arial</vt:lpstr>
      <vt:lpstr>Neue Haas Grotesk Text Pro</vt:lpstr>
      <vt:lpstr>BjornVTI</vt:lpstr>
      <vt:lpstr>Κοινωνιολογία της εκπαίδευσης-Θεωρητικοί</vt:lpstr>
      <vt:lpstr>Παρουσίαση του PowerPoint</vt:lpstr>
      <vt:lpstr>Θεωρητικά Ρεύματα στην Κοινωνιολογία της Εκπαίδευσης</vt:lpstr>
      <vt:lpstr>Λειτουργισμός (Émile Durkheim) </vt:lpstr>
      <vt:lpstr>Αιτιοκρατικές / Αναπαραγωγικές Θεωρίες</vt:lpstr>
      <vt:lpstr>Θεωρίες Σύγκρουσης</vt:lpstr>
      <vt:lpstr>Κριτική Παιδαγωγική (Paulo Freire)</vt:lpstr>
      <vt:lpstr>Μεταδομικές &amp; Φεμινιστικές Προσεγγίσεις</vt:lpstr>
      <vt:lpstr>Μαθητές Ρομά – Ανάλυση με βάση τα θεωρητικά ρεύματα</vt:lpstr>
      <vt:lpstr>Ανάλυση με βάση τον Λειτουργισμό (Durkheim)</vt:lpstr>
      <vt:lpstr>Ανάλυση με βάση τις Αιτιοκρατικές / Αναπαραγωγικές Θεωρίες</vt:lpstr>
      <vt:lpstr>Ανάλυση με βάση τις Θεωρίες Σύγκρουσης</vt:lpstr>
      <vt:lpstr>Ανάλυση με βάση την Κριτική Παιδαγωγική (Freire)</vt:lpstr>
      <vt:lpstr>Ανάλυση με βάση Μεταδομικές &amp; Φεμινιστικές Προσεγγίσεις</vt:lpstr>
      <vt:lpstr>Συνοπτική Παρατήρηση</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Andromachi Bouna</dc:creator>
  <cp:lastModifiedBy>Andromachi Bouna</cp:lastModifiedBy>
  <cp:revision>1</cp:revision>
  <dcterms:created xsi:type="dcterms:W3CDTF">2025-12-14T09:47:19Z</dcterms:created>
  <dcterms:modified xsi:type="dcterms:W3CDTF">2025-12-14T10:11:02Z</dcterms:modified>
</cp:coreProperties>
</file>