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70" r:id="rId7"/>
    <p:sldId id="258" r:id="rId8"/>
    <p:sldId id="259" r:id="rId9"/>
    <p:sldId id="260" r:id="rId10"/>
    <p:sldId id="269" r:id="rId11"/>
    <p:sldId id="272" r:id="rId12"/>
    <p:sldId id="262" r:id="rId13"/>
    <p:sldId id="261" r:id="rId14"/>
    <p:sldId id="264" r:id="rId15"/>
    <p:sldId id="263" r:id="rId16"/>
    <p:sldId id="265" r:id="rId17"/>
    <p:sldId id="266" r:id="rId18"/>
    <p:sldId id="274" r:id="rId19"/>
    <p:sldId id="267" r:id="rId20"/>
    <p:sldId id="268" r:id="rId21"/>
    <p:sldId id="273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C64107B-37C7-4CA3-BA43-5BFB4935E69C}">
          <p14:sldIdLst>
            <p14:sldId id="256"/>
            <p14:sldId id="257"/>
          </p14:sldIdLst>
        </p14:section>
        <p14:section name="Ανακεφαλαιωτικά" id="{2EAAA66F-51B2-4F3D-A7DA-2DAAFF6D8E24}">
          <p14:sldIdLst>
            <p14:sldId id="270"/>
            <p14:sldId id="258"/>
            <p14:sldId id="259"/>
            <p14:sldId id="260"/>
          </p14:sldIdLst>
        </p14:section>
        <p14:section name="Συνδέσεις" id="{3DB80843-0032-42E2-903B-AF1F378B2EB1}">
          <p14:sldIdLst>
            <p14:sldId id="269"/>
            <p14:sldId id="272"/>
            <p14:sldId id="262"/>
            <p14:sldId id="261"/>
            <p14:sldId id="264"/>
            <p14:sldId id="263"/>
            <p14:sldId id="265"/>
            <p14:sldId id="266"/>
            <p14:sldId id="274"/>
            <p14:sldId id="267"/>
            <p14:sldId id="268"/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AD6D58-B38A-472D-BFAE-976CD9EDF832}" v="3" dt="2024-03-25T16:40:01.1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6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280FAA5C-71F5-46D5-8E91-678D5B8AA7FA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93619D95-B233-42EC-9117-DD2EC10DBFE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757619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FAA5C-71F5-46D5-8E91-678D5B8AA7FA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19D95-B233-42EC-9117-DD2EC10D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243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FAA5C-71F5-46D5-8E91-678D5B8AA7FA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19D95-B233-42EC-9117-DD2EC10DBFE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39229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FAA5C-71F5-46D5-8E91-678D5B8AA7FA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19D95-B233-42EC-9117-DD2EC10D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14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FAA5C-71F5-46D5-8E91-678D5B8AA7FA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19D95-B233-42EC-9117-DD2EC10D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417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FAA5C-71F5-46D5-8E91-678D5B8AA7FA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19D95-B233-42EC-9117-DD2EC10D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250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FAA5C-71F5-46D5-8E91-678D5B8AA7FA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19D95-B233-42EC-9117-DD2EC10D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970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FAA5C-71F5-46D5-8E91-678D5B8AA7FA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19D95-B233-42EC-9117-DD2EC10D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525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FAA5C-71F5-46D5-8E91-678D5B8AA7FA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19D95-B233-42EC-9117-DD2EC10D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91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FAA5C-71F5-46D5-8E91-678D5B8AA7FA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19D95-B233-42EC-9117-DD2EC10D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727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FAA5C-71F5-46D5-8E91-678D5B8AA7FA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19D95-B233-42EC-9117-DD2EC10D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262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280FAA5C-71F5-46D5-8E91-678D5B8AA7FA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93619D95-B233-42EC-9117-DD2EC10D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020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ithoutregretx.deviantart.com/art/Bambi-Derp-256713891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ebooks.edu.gr/ebooks/v/html/8547/2009/Grammatiki_E-ST-Dimotikou_html-apli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0B519-D681-4B0B-A5C9-FBB7B6502B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l-GR" u="sng" dirty="0"/>
              <a:t>Φωνητική</a:t>
            </a:r>
            <a:r>
              <a:rPr lang="el-GR" dirty="0"/>
              <a:t>: Ανακεφαλαίωση και προεκτάσεις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35CD57-C6D6-43AD-92D2-49FFFAD388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l-GR" dirty="0"/>
              <a:t>Γλωσσολογία και Ελληνική Γλώσσα</a:t>
            </a:r>
          </a:p>
          <a:p>
            <a:pPr algn="ctr"/>
            <a:r>
              <a:rPr lang="el-GR"/>
              <a:t>Ακαδ</a:t>
            </a:r>
            <a:r>
              <a:rPr lang="el-GR" dirty="0"/>
              <a:t>. Έτος 2023 - 2024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332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17EEE-AE00-42BB-82C4-0CBF26460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Στόχοι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02576-F059-4ABF-9C98-0F2CCE6C95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Στο σημερινό μάθημα:</a:t>
            </a:r>
          </a:p>
          <a:p>
            <a:r>
              <a:rPr lang="el-GR" dirty="0"/>
              <a:t>Θα ανακεφαλαιώσουμε όσα μάθαμε στην ενότητα Φωνητικής και Φωνολογίας</a:t>
            </a:r>
          </a:p>
          <a:p>
            <a:r>
              <a:rPr lang="el-GR" dirty="0"/>
              <a:t>Θα επιχειρήσουμε συνδέσεις με τη διδασκαλία της Γλώσσας στο Δημοτικό Σχολείο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620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0430B-2221-4F5C-A86D-19731CA0F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Ανακεφαλαίωση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87D180-E470-49F0-9BEC-509D4E15F9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795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922A0-FA0B-4E24-A099-192E4E0CF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Ανακεφαλαιωτικά (1)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85B1D-072E-4499-9E58-4749B7D349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Σε συνεργασία με έναν συμφοιτητή / μια συμφοιτήτριά σας, δώστε τον ορισμό των παρακάτω όρων:</a:t>
            </a:r>
          </a:p>
          <a:p>
            <a:pPr marL="342900" indent="-342900">
              <a:buFont typeface="+mj-lt"/>
              <a:buAutoNum type="arabicPeriod"/>
            </a:pPr>
            <a:r>
              <a:rPr lang="el-GR" dirty="0"/>
              <a:t>Φθόγγος</a:t>
            </a:r>
          </a:p>
          <a:p>
            <a:pPr marL="342900" indent="-342900">
              <a:buFont typeface="+mj-lt"/>
              <a:buAutoNum type="arabicPeriod"/>
            </a:pPr>
            <a:r>
              <a:rPr lang="el-GR" dirty="0"/>
              <a:t>Φώνημα</a:t>
            </a:r>
          </a:p>
          <a:p>
            <a:pPr marL="342900" indent="-342900">
              <a:buFont typeface="+mj-lt"/>
              <a:buAutoNum type="arabicPeriod"/>
            </a:pPr>
            <a:r>
              <a:rPr lang="el-GR" dirty="0"/>
              <a:t>Σύμφωνο</a:t>
            </a:r>
          </a:p>
          <a:p>
            <a:pPr marL="342900" indent="-342900">
              <a:buFont typeface="+mj-lt"/>
              <a:buAutoNum type="arabicPeriod"/>
            </a:pPr>
            <a:r>
              <a:rPr lang="el-GR" dirty="0"/>
              <a:t>Φωνήεν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840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9E5B8-B755-420C-B3AF-ADA8262CC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Ανακεφαλαιωτικά (2)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5D980-F265-455B-BFF3-3D05297F93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Μεταγράψτε φωνητικά τις παρακάτω λέξεις:</a:t>
            </a:r>
          </a:p>
          <a:p>
            <a:pPr marL="342900" indent="-342900">
              <a:buFont typeface="+mj-lt"/>
              <a:buAutoNum type="arabicPeriod"/>
            </a:pPr>
            <a:r>
              <a:rPr lang="el-GR" dirty="0"/>
              <a:t>ανοχή, άγχος, αντοχή</a:t>
            </a:r>
          </a:p>
          <a:p>
            <a:pPr marL="342900" indent="-342900">
              <a:buFont typeface="+mj-lt"/>
              <a:buAutoNum type="arabicPeriod"/>
            </a:pPr>
            <a:r>
              <a:rPr lang="el-GR" dirty="0"/>
              <a:t>ιερός, ανίερος, ανιαρός</a:t>
            </a:r>
          </a:p>
          <a:p>
            <a:pPr marL="342900" indent="-342900">
              <a:buFont typeface="+mj-lt"/>
              <a:buAutoNum type="arabicPeriod"/>
            </a:pPr>
            <a:r>
              <a:rPr lang="el-GR" dirty="0"/>
              <a:t>παιδί, παιδιά, κουπί, κουπιά</a:t>
            </a:r>
          </a:p>
          <a:p>
            <a:pPr marL="342900" indent="-342900">
              <a:buFont typeface="+mj-lt"/>
              <a:buAutoNum type="arabicPeriod"/>
            </a:pPr>
            <a:r>
              <a:rPr lang="el-GR" dirty="0"/>
              <a:t>σκύλα, σκυλί, σκυλιά, σκυλιάζω</a:t>
            </a:r>
          </a:p>
          <a:p>
            <a:pPr marL="342900" indent="-342900">
              <a:buFont typeface="+mj-lt"/>
              <a:buAutoNum type="arabicPeriod"/>
            </a:pPr>
            <a:r>
              <a:rPr lang="el-GR" dirty="0"/>
              <a:t>κούραση, κουρασμένος, ακούραστες, κουραστικός</a:t>
            </a:r>
          </a:p>
          <a:p>
            <a:pPr marL="342900" indent="-342900">
              <a:buFont typeface="+mj-lt"/>
              <a:buAutoNum type="arabicPeriod"/>
            </a:pPr>
            <a:r>
              <a:rPr lang="el-GR" dirty="0"/>
              <a:t>έλα, ελιά, ελάφι, ελαφάκι, ελάφια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CAA3B4-03EC-4412-B9A7-B1308212C8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275016" y="5166678"/>
            <a:ext cx="1679496" cy="1325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08A285EA-4E92-4F0D-932E-92975AD76C5A}"/>
              </a:ext>
            </a:extLst>
          </p:cNvPr>
          <p:cNvSpPr/>
          <p:nvPr/>
        </p:nvSpPr>
        <p:spPr>
          <a:xfrm>
            <a:off x="9771017" y="4441370"/>
            <a:ext cx="1375954" cy="644435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dirty="0"/>
              <a:t>Δεν ξέρω απ’ αυτά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04647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8B96E-42CF-4474-B25B-8673DDA70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Ανακεφαλαιωτικά (3)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20F48-6325-4EA2-97E9-3D380F6D6B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Σκεφτείτε από ένα παράδειγμα των παρακάτω ειδών φθόγγων:</a:t>
            </a:r>
          </a:p>
          <a:p>
            <a:pPr marL="971550" lvl="1" indent="-514350">
              <a:buFont typeface="+mj-lt"/>
              <a:buAutoNum type="arabicPeriod"/>
            </a:pPr>
            <a:r>
              <a:rPr lang="el-GR" dirty="0"/>
              <a:t>χειλικό, οδοντικό, φατνιακό, ουρανικό, υπερωικό</a:t>
            </a:r>
          </a:p>
          <a:p>
            <a:pPr marL="971550" lvl="1" indent="-514350">
              <a:buFont typeface="+mj-lt"/>
              <a:buAutoNum type="arabicPeriod"/>
            </a:pPr>
            <a:r>
              <a:rPr lang="el-GR" dirty="0"/>
              <a:t>έρρινο, </a:t>
            </a:r>
            <a:r>
              <a:rPr lang="el-GR" dirty="0" err="1"/>
              <a:t>έκκροτο</a:t>
            </a:r>
            <a:r>
              <a:rPr lang="el-GR" dirty="0"/>
              <a:t>, εξακολουθητικό, προστριβόμενο, παλλόμενο</a:t>
            </a:r>
          </a:p>
          <a:p>
            <a:r>
              <a:rPr lang="el-GR" dirty="0"/>
              <a:t>Γράψτε τα παραδείγματά σας και από μία λάθος απάντηση σε ένα φύλλο χαρτί,</a:t>
            </a:r>
            <a:r>
              <a:rPr lang="en-GB" dirty="0"/>
              <a:t> </a:t>
            </a:r>
            <a:r>
              <a:rPr lang="el-GR" dirty="0"/>
              <a:t>όπως στο παρακάτω παράδειγμα:</a:t>
            </a:r>
          </a:p>
          <a:p>
            <a:pPr marL="0" indent="0">
              <a:buNone/>
            </a:pPr>
            <a:r>
              <a:rPr lang="el-GR" dirty="0"/>
              <a:t>	π.χ. </a:t>
            </a:r>
            <a:r>
              <a:rPr lang="el-GR" dirty="0">
                <a:solidFill>
                  <a:srgbClr val="0070C0"/>
                </a:solidFill>
                <a:latin typeface="Comic Sans MS" panose="030F0702030302020204" pitchFamily="66" charset="0"/>
              </a:rPr>
              <a:t>πλευρικό: [</a:t>
            </a:r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r</a:t>
            </a:r>
            <a:r>
              <a:rPr lang="el-GR" dirty="0">
                <a:solidFill>
                  <a:srgbClr val="0070C0"/>
                </a:solidFill>
                <a:latin typeface="Comic Sans MS" panose="030F0702030302020204" pitchFamily="66" charset="0"/>
              </a:rPr>
              <a:t>]</a:t>
            </a:r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, [</a:t>
            </a:r>
            <a:r>
              <a:rPr lang="en-US" dirty="0">
                <a:solidFill>
                  <a:srgbClr val="0070C0"/>
                </a:solidFill>
                <a:latin typeface="Comic Sans MS" panose="030F0702030302020204" pitchFamily="66" charset="0"/>
              </a:rPr>
              <a:t>l</a:t>
            </a:r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] </a:t>
            </a:r>
            <a:endParaRPr lang="el-GR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l-GR" dirty="0"/>
              <a:t>Ανταλλάξτε τα με τον διπλανό / τη διπλανή σας και επιλέξτε τις σωστές απαντήσεις.</a:t>
            </a:r>
          </a:p>
        </p:txBody>
      </p:sp>
    </p:spTree>
    <p:extLst>
      <p:ext uri="{BB962C8B-B14F-4D97-AF65-F5344CB8AC3E}">
        <p14:creationId xmlns:p14="http://schemas.microsoft.com/office/powerpoint/2010/main" val="843840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7EF4D-FF4D-4637-97CC-0C21F17A8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Συνδέσεις με το σχολείο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96024D-4174-4352-86F4-739E78CCB7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11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0BABC-5FFF-487C-9FF8-CB0F2A0AF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Σημείωση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4D0C0DB-9D97-497B-AC87-3789E73B71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301125"/>
            <a:ext cx="5419725" cy="541972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DB2CB2-CF68-4F5D-84AE-C2A66CF126B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l-GR" dirty="0"/>
              <a:t>Στα παραδείγματα που θα εξετάσουμε, θα αναφερθούμε στο βιβλίο γραμματικής που χρησιμοποιείται στις Ε’ και Στ’ Τάξεις του Δημοτικού Σχολείου (</a:t>
            </a:r>
            <a:r>
              <a:rPr lang="el-GR" dirty="0" err="1"/>
              <a:t>Φιλιππάκη</a:t>
            </a:r>
            <a:r>
              <a:rPr lang="el-GR" dirty="0"/>
              <a:t>-</a:t>
            </a:r>
            <a:r>
              <a:rPr lang="en-GB" dirty="0"/>
              <a:t>Warburton </a:t>
            </a:r>
            <a:r>
              <a:rPr lang="el-GR" dirty="0"/>
              <a:t>και συν., 2010).</a:t>
            </a:r>
          </a:p>
          <a:p>
            <a:r>
              <a:rPr lang="el-GR" dirty="0"/>
              <a:t>Συγκεκριμένα, θα εστιάσουμε στην ενότητα 3.1, «Φθόγγοι». </a:t>
            </a:r>
          </a:p>
          <a:p>
            <a:r>
              <a:rPr lang="el-GR" dirty="0"/>
              <a:t>Το </a:t>
            </a:r>
            <a:r>
              <a:rPr lang="en-GB" dirty="0"/>
              <a:t>QR code </a:t>
            </a:r>
            <a:r>
              <a:rPr lang="en-US" dirty="0"/>
              <a:t>(</a:t>
            </a:r>
            <a:r>
              <a:rPr lang="el-GR" dirty="0"/>
              <a:t>δίπλα) θα σας μεταφέρει στον </a:t>
            </a:r>
            <a:r>
              <a:rPr lang="el-GR" dirty="0" err="1"/>
              <a:t>ιστοχώρο</a:t>
            </a:r>
            <a:r>
              <a:rPr lang="el-GR" dirty="0"/>
              <a:t> του Υπουργείου Παιδείας, όπου μπορείτε να μελετήσετε ολόκληρο το βιβλίο. Εναλλακτικά, μπορείτε να το βρείτε ακολουθώντας τον σύνδεσμο.</a:t>
            </a:r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80C86EF-E807-4D00-B327-B17D7957FF86}"/>
              </a:ext>
            </a:extLst>
          </p:cNvPr>
          <p:cNvSpPr txBox="1">
            <a:spLocks/>
          </p:cNvSpPr>
          <p:nvPr/>
        </p:nvSpPr>
        <p:spPr>
          <a:xfrm>
            <a:off x="841248" y="6284204"/>
            <a:ext cx="3200400" cy="4910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8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 sz="13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/>
            <a:r>
              <a:rPr lang="el-GR" sz="700" dirty="0" err="1"/>
              <a:t>Φιλιππάκη</a:t>
            </a:r>
            <a:r>
              <a:rPr lang="el-GR" sz="700" dirty="0"/>
              <a:t>-</a:t>
            </a:r>
            <a:r>
              <a:rPr lang="en-GB" sz="700" dirty="0"/>
              <a:t>Warburton</a:t>
            </a:r>
            <a:r>
              <a:rPr lang="el-GR" sz="700" dirty="0"/>
              <a:t>, Ε., </a:t>
            </a:r>
            <a:r>
              <a:rPr lang="el-GR" sz="700" dirty="0" err="1"/>
              <a:t>Κοτζόγλου</a:t>
            </a:r>
            <a:r>
              <a:rPr lang="el-GR" sz="700" dirty="0"/>
              <a:t>, Γ., </a:t>
            </a:r>
            <a:r>
              <a:rPr lang="el-GR" sz="700" dirty="0" err="1"/>
              <a:t>Γεωργαφέντης</a:t>
            </a:r>
            <a:r>
              <a:rPr lang="el-GR" sz="700" dirty="0"/>
              <a:t>, Μ. &amp; Λουκά, Μ. (2010). </a:t>
            </a:r>
            <a:r>
              <a:rPr lang="el-GR" sz="700" i="1" dirty="0"/>
              <a:t>Γραμματική Ε’ και Στ’ Δημοτικού.</a:t>
            </a:r>
            <a:r>
              <a:rPr lang="el-GR" sz="700" dirty="0"/>
              <a:t> Πατάκης &amp; ΙΤΥΕ Διόφαντος.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643365-E3CD-419A-BA70-451FC9AF07B5}"/>
              </a:ext>
            </a:extLst>
          </p:cNvPr>
          <p:cNvSpPr txBox="1"/>
          <p:nvPr/>
        </p:nvSpPr>
        <p:spPr>
          <a:xfrm>
            <a:off x="5534297" y="5637873"/>
            <a:ext cx="456764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3"/>
              </a:rPr>
              <a:t>http://ebooks.edu.gr/ebooks/v/html/8547/2009/Grammatiki_E-ST-Dimotikou_html-apli/</a:t>
            </a:r>
            <a:r>
              <a:rPr lang="el-G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574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EF4F4-545C-46AD-B270-699B2A914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Ζητούμενο 1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1947B69-29BD-4B1F-80F3-D18F80D127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175" y="747712"/>
            <a:ext cx="5429250" cy="5362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11881F-3CEA-43A8-8C69-DECD8005F6A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l-GR" dirty="0"/>
              <a:t>Μια μαθήτριά σας σας ρωτάει τι σημαίνει η φράση «</a:t>
            </a:r>
            <a:r>
              <a:rPr lang="el-GR" i="1" dirty="0"/>
              <a:t>που είναι η βασική μορφή της γλώσσας</a:t>
            </a:r>
            <a:r>
              <a:rPr lang="el-GR" dirty="0"/>
              <a:t>». Προσθέτει ότι ο παππούς της, που είναι φιλόλογος και τη βοηθάει στα μαθήματα, είπε πως αυτό είναι λάθος γιατί «</a:t>
            </a:r>
            <a:r>
              <a:rPr lang="el-GR" i="1" dirty="0"/>
              <a:t>τα λόγια πετάνε, ενώ τα γραπτά μένουν»</a:t>
            </a:r>
            <a:r>
              <a:rPr lang="el-GR" dirty="0"/>
              <a:t>. </a:t>
            </a:r>
          </a:p>
          <a:p>
            <a:r>
              <a:rPr lang="el-GR" dirty="0"/>
              <a:t>Πώς θα απαντήσετε;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579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8F5DDBA-6A47-4557-826E-BC26C54DFC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14" t="16000" r="26714" b="5778"/>
          <a:stretch/>
        </p:blipFill>
        <p:spPr>
          <a:xfrm>
            <a:off x="2389315" y="0"/>
            <a:ext cx="6954981" cy="6865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247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9721F-45D6-4983-98DD-480040370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Ζητούμενο 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D8899-283A-4A47-A02F-5928DAF2EF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Αφού μελετήσετε τις παρακάτω διαφάνειες, να σχολιάσετε σε τι μοιάζει και σε τι αποκλίνει το περιεχόμενο του βιβλίου από όσα μάθαμε στο μάθημα της Γλωσσολογίας.</a:t>
            </a:r>
          </a:p>
          <a:p>
            <a:r>
              <a:rPr lang="el-GR" dirty="0"/>
              <a:t>Πώς μπορούν να εξηγηθούν οι ενδεχόμενες διαφορές;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408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A1596F-4074-4037-8625-EDF19FD3ED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142" t="32254" r="29928" b="12762"/>
          <a:stretch/>
        </p:blipFill>
        <p:spPr>
          <a:xfrm>
            <a:off x="1062444" y="0"/>
            <a:ext cx="92971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337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28CBE4-6CE6-4FBB-801A-060B9B09BF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072" t="24127" r="30785" b="10603"/>
          <a:stretch/>
        </p:blipFill>
        <p:spPr>
          <a:xfrm>
            <a:off x="1419497" y="0"/>
            <a:ext cx="7750628" cy="6916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857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17B495-81D3-41B3-B0B4-5F1EF3EBD8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643" t="15746" r="29714" b="12635"/>
          <a:stretch/>
        </p:blipFill>
        <p:spPr>
          <a:xfrm>
            <a:off x="1907176" y="0"/>
            <a:ext cx="6932023" cy="670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381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C3BE3E-63DD-407B-8710-63B470D8E3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25" t="30000" r="43075" b="42000"/>
          <a:stretch/>
        </p:blipFill>
        <p:spPr>
          <a:xfrm rot="20339430">
            <a:off x="676656" y="777240"/>
            <a:ext cx="4023360" cy="1920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3A593E-1D8B-491D-8C7E-2F638A9154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249" t="46132" r="24625" b="46001"/>
          <a:stretch/>
        </p:blipFill>
        <p:spPr>
          <a:xfrm rot="324565">
            <a:off x="3200400" y="3163824"/>
            <a:ext cx="5989320" cy="53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2401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ACC5-02A7-4E56-9D90-215080959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Ζητούμενο 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E3D0A-0FC4-4CFD-BEF9-188C57C7D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Το 2012, λίγο μετά την υιοθέτηση της νέας γραμματικής στις Ε’ και Στ’ τάξεις, ορισμένοι εκπαιδευτικοί και πολιτικοί διαμαρτυρήθηκαν έντονα για το περιεχόμενό τους.</a:t>
            </a:r>
          </a:p>
          <a:p>
            <a:r>
              <a:rPr lang="el-GR" dirty="0"/>
              <a:t>Ορισμένα κείμενα διαμαρτυρίας ανευρίσκονται ακόμη στο διαδίκτυο και διακινούνται σε πολιτικά ακραίους χώρους.</a:t>
            </a:r>
          </a:p>
          <a:p>
            <a:r>
              <a:rPr lang="el-GR" dirty="0"/>
              <a:t>Ένας γονέας, επικαλούμενος ένα κείμενο που διάβασε (επόμενες διαφάνειες), στέλνει επιστολή στη Διευθύντρια του σχολείου σας, με την οποία απαιτεί να τροποποιήσετε τη διδασκαλία σας ώστε «</a:t>
            </a:r>
            <a:r>
              <a:rPr lang="el-GR" i="1" dirty="0"/>
              <a:t>να μάθουν σωστά ελληνικά τα παιδιά και να προστατευτεί η γλώσσα από την συνεχιζόμενη παρακμή</a:t>
            </a:r>
            <a:r>
              <a:rPr lang="el-GR" dirty="0"/>
              <a:t>». </a:t>
            </a:r>
          </a:p>
          <a:p>
            <a:r>
              <a:rPr lang="el-GR" dirty="0"/>
              <a:t>Ποια είναι τα κύρια σημεία της απάντησής σας;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751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1620D1-CFDD-4662-9849-1F8E458752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72" t="12825" r="32500" b="56576"/>
          <a:stretch/>
        </p:blipFill>
        <p:spPr>
          <a:xfrm>
            <a:off x="348343" y="1773283"/>
            <a:ext cx="10567570" cy="331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6094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04B9B8D-0207-41EC-9234-3B6D73FBEA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72" t="25778" r="32500" b="42249"/>
          <a:stretch/>
        </p:blipFill>
        <p:spPr>
          <a:xfrm>
            <a:off x="609601" y="1845041"/>
            <a:ext cx="9675222" cy="31679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ACE127F-7A06-491F-81EC-0F4AA790E0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47" t="81262" r="32125" b="7883"/>
          <a:stretch/>
        </p:blipFill>
        <p:spPr>
          <a:xfrm>
            <a:off x="687978" y="5012959"/>
            <a:ext cx="9675222" cy="1075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479592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4C427286FA77CB47BC3FC713E563AB0C" ma:contentTypeVersion="15" ma:contentTypeDescription="Δημιουργία νέου εγγράφου" ma:contentTypeScope="" ma:versionID="53f9ad4703687dd4c44fbce1a8472f1b">
  <xsd:schema xmlns:xsd="http://www.w3.org/2001/XMLSchema" xmlns:xs="http://www.w3.org/2001/XMLSchema" xmlns:p="http://schemas.microsoft.com/office/2006/metadata/properties" xmlns:ns3="a4051d61-0ae4-44b2-94ce-90cb01ef7ce8" xmlns:ns4="d1397b0c-ed57-4ca4-97ca-b85d6bf6730d" targetNamespace="http://schemas.microsoft.com/office/2006/metadata/properties" ma:root="true" ma:fieldsID="beb3737f6b109bb4fdae4eec16004458" ns3:_="" ns4:_="">
    <xsd:import namespace="a4051d61-0ae4-44b2-94ce-90cb01ef7ce8"/>
    <xsd:import namespace="d1397b0c-ed57-4ca4-97ca-b85d6bf6730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ObjectDetectorVersions" minOccurs="0"/>
                <xsd:element ref="ns3:_activity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051d61-0ae4-44b2-94ce-90cb01ef7c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397b0c-ed57-4ca4-97ca-b85d6bf6730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Κοινή χρήση με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Κοινή χρήση με λεπτομέρειες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Κοινή χρήση κατακερματισμού υπόδειξης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4051d61-0ae4-44b2-94ce-90cb01ef7ce8" xsi:nil="true"/>
  </documentManagement>
</p:properties>
</file>

<file path=customXml/itemProps1.xml><?xml version="1.0" encoding="utf-8"?>
<ds:datastoreItem xmlns:ds="http://schemas.openxmlformats.org/officeDocument/2006/customXml" ds:itemID="{F16B4795-C84C-4EBB-996B-CF6D6B74A1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051d61-0ae4-44b2-94ce-90cb01ef7ce8"/>
    <ds:schemaRef ds:uri="d1397b0c-ed57-4ca4-97ca-b85d6bf6730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DC4DED2-8695-42F1-9828-1429F64E57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2CDB6FA-3C5A-4527-94FB-CE623FE44C76}">
  <ds:schemaRefs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d1397b0c-ed57-4ca4-97ca-b85d6bf6730d"/>
    <ds:schemaRef ds:uri="a4051d61-0ae4-44b2-94ce-90cb01ef7ce8"/>
    <ds:schemaRef ds:uri="http://schemas.microsoft.com/office/2006/metadata/propertie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TM03457515[[fn=View]]</Template>
  <TotalTime>149</TotalTime>
  <Words>529</Words>
  <Application>Microsoft Office PowerPoint</Application>
  <PresentationFormat>Ευρεία οθόνη</PresentationFormat>
  <Paragraphs>48</Paragraphs>
  <Slides>18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18</vt:i4>
      </vt:variant>
    </vt:vector>
  </HeadingPairs>
  <TitlesOfParts>
    <vt:vector size="23" baseType="lpstr">
      <vt:lpstr>Arial</vt:lpstr>
      <vt:lpstr>Century Schoolbook</vt:lpstr>
      <vt:lpstr>Comic Sans MS</vt:lpstr>
      <vt:lpstr>Wingdings 2</vt:lpstr>
      <vt:lpstr>View</vt:lpstr>
      <vt:lpstr>Φωνητική: Ανακεφαλαίωση και προεκτάσεις</vt:lpstr>
      <vt:lpstr>Στόχοι</vt:lpstr>
      <vt:lpstr>Ανακεφαλαίωση</vt:lpstr>
      <vt:lpstr>Ανακεφαλαιωτικά (1)</vt:lpstr>
      <vt:lpstr>Ανακεφαλαιωτικά (2)</vt:lpstr>
      <vt:lpstr>Ανακεφαλαιωτικά (3)</vt:lpstr>
      <vt:lpstr>Συνδέσεις με το σχολείο</vt:lpstr>
      <vt:lpstr>Σημείωση</vt:lpstr>
      <vt:lpstr>Ζητούμενο 1</vt:lpstr>
      <vt:lpstr>Παρουσίαση του PowerPoint</vt:lpstr>
      <vt:lpstr>Ζητούμενο 2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Ζητούμενο 3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Γλωσσολογία και Ελληνική Γλώσσα</dc:title>
  <dc:creator>Achilleas Kostoulas</dc:creator>
  <cp:lastModifiedBy>Achilleas Kostoulas</cp:lastModifiedBy>
  <cp:revision>6</cp:revision>
  <dcterms:created xsi:type="dcterms:W3CDTF">2022-03-30T11:59:04Z</dcterms:created>
  <dcterms:modified xsi:type="dcterms:W3CDTF">2024-03-25T16:40:01Z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0x0101004C427286FA77CB47BC3FC713E563AB0C</vt:lpwstr>
  </property>
</Properties>
</file>