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1" r:id="rId5"/>
    <p:sldId id="262" r:id="rId6"/>
    <p:sldId id="265" r:id="rId7"/>
    <p:sldId id="415" r:id="rId8"/>
    <p:sldId id="431" r:id="rId9"/>
    <p:sldId id="416" r:id="rId10"/>
    <p:sldId id="417" r:id="rId11"/>
    <p:sldId id="418" r:id="rId12"/>
    <p:sldId id="376" r:id="rId13"/>
    <p:sldId id="419" r:id="rId14"/>
    <p:sldId id="397" r:id="rId15"/>
    <p:sldId id="421" r:id="rId16"/>
    <p:sldId id="400" r:id="rId17"/>
    <p:sldId id="364" r:id="rId18"/>
    <p:sldId id="422" r:id="rId19"/>
    <p:sldId id="423" r:id="rId20"/>
    <p:sldId id="378" r:id="rId21"/>
    <p:sldId id="409" r:id="rId22"/>
    <p:sldId id="389" r:id="rId23"/>
    <p:sldId id="424" r:id="rId24"/>
    <p:sldId id="425" r:id="rId25"/>
    <p:sldId id="411" r:id="rId26"/>
    <p:sldId id="291" r:id="rId27"/>
    <p:sldId id="426" r:id="rId28"/>
    <p:sldId id="428" r:id="rId29"/>
    <p:sldId id="429" r:id="rId30"/>
    <p:sldId id="412" r:id="rId31"/>
    <p:sldId id="430" r:id="rId32"/>
    <p:sldId id="333" r:id="rId33"/>
    <p:sldId id="315" r:id="rId34"/>
    <p:sldId id="280"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8:</a:t>
            </a:r>
            <a:r>
              <a:rPr lang="en-US" sz="2800" dirty="0"/>
              <a:t> </a:t>
            </a:r>
            <a:r>
              <a:rPr lang="el-GR" sz="2800" dirty="0">
                <a:effectLst>
                  <a:outerShdw blurRad="38100" dist="38100" dir="2700000" algn="tl">
                    <a:srgbClr val="C0C0C0"/>
                  </a:outerShdw>
                </a:effectLst>
              </a:rPr>
              <a:t>Συνθήκες ισορροπίας στην ανθρώπινη κίνηση</a:t>
            </a:r>
            <a:endParaRPr lang="el-GR" altLang="el-GR" sz="2800" dirty="0">
              <a:effectLst>
                <a:outerShdw blurRad="38100" dist="38100" dir="2700000" algn="tl">
                  <a:srgbClr val="C0C0C0"/>
                </a:outerShdw>
              </a:effectLst>
            </a:endParaRP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σώματος 5</a:t>
            </a:r>
            <a:endParaRPr lang="el-GR" sz="3600" dirty="0"/>
          </a:p>
        </p:txBody>
      </p:sp>
      <p:sp>
        <p:nvSpPr>
          <p:cNvPr id="5" name="Θέση περιεχομένου 4"/>
          <p:cNvSpPr>
            <a:spLocks noGrp="1"/>
          </p:cNvSpPr>
          <p:nvPr>
            <p:ph idx="1"/>
          </p:nvPr>
        </p:nvSpPr>
        <p:spPr>
          <a:xfrm>
            <a:off x="3995936" y="1052736"/>
            <a:ext cx="4824536" cy="5073427"/>
          </a:xfrm>
        </p:spPr>
        <p:txBody>
          <a:bodyPr>
            <a:noAutofit/>
          </a:bodyPr>
          <a:lstStyle/>
          <a:p>
            <a:pPr eaLnBrk="0" hangingPunct="0">
              <a:lnSpc>
                <a:spcPct val="90000"/>
              </a:lnSpc>
            </a:pPr>
            <a:r>
              <a:rPr lang="el-GR" altLang="el-GR" sz="2200" dirty="0"/>
              <a:t>Το σύστημα ισορροπεί</a:t>
            </a:r>
            <a:r>
              <a:rPr lang="en-US" altLang="el-GR" sz="2200" dirty="0"/>
              <a:t> </a:t>
            </a:r>
            <a:r>
              <a:rPr lang="el-GR" altLang="el-GR" sz="2200" dirty="0"/>
              <a:t>και στις 4 περιπτώσεις (Α,Β,</a:t>
            </a:r>
            <a:r>
              <a:rPr lang="en-US" altLang="el-GR" sz="2200" dirty="0"/>
              <a:t>C,D</a:t>
            </a:r>
            <a:r>
              <a:rPr lang="el-GR" altLang="el-GR" sz="2200" dirty="0"/>
              <a:t>):</a:t>
            </a:r>
            <a:endParaRPr lang="en-US" altLang="el-GR" sz="2200" dirty="0"/>
          </a:p>
          <a:p>
            <a:pPr eaLnBrk="0" hangingPunct="0">
              <a:lnSpc>
                <a:spcPct val="90000"/>
              </a:lnSpc>
            </a:pPr>
            <a:r>
              <a:rPr lang="el-GR" altLang="el-GR" sz="2200" dirty="0"/>
              <a:t>Μια αρνητική ροπή 50 </a:t>
            </a:r>
            <a:r>
              <a:rPr lang="en-US" altLang="el-GR" sz="2200" dirty="0"/>
              <a:t>Nm</a:t>
            </a:r>
            <a:r>
              <a:rPr lang="el-GR" altLang="el-GR" sz="2200" dirty="0"/>
              <a:t>,</a:t>
            </a:r>
            <a:r>
              <a:rPr lang="en-US" altLang="el-GR" sz="2200" dirty="0"/>
              <a:t> </a:t>
            </a:r>
            <a:r>
              <a:rPr lang="el-GR" altLang="el-GR" sz="2200" dirty="0"/>
              <a:t>παραγόμενη από δύναμη 200Ν και με μοχλοβραχίονα 0.25 </a:t>
            </a:r>
            <a:r>
              <a:rPr lang="en-US" altLang="el-GR" sz="2200" dirty="0"/>
              <a:t>m (25 cm)</a:t>
            </a:r>
            <a:r>
              <a:rPr lang="el-GR" altLang="el-GR" sz="2200" dirty="0"/>
              <a:t>, εξισορροπείται από ίσου μεγέθους θετική ροπή, παραγόμενη από (σε κάθε περίπτωση) μεταβαλλόμενη δύναμη και μεταβαλλόμενο μοχλοβραχίονα.</a:t>
            </a:r>
          </a:p>
          <a:p>
            <a:pPr eaLnBrk="0" hangingPunct="0">
              <a:lnSpc>
                <a:spcPct val="90000"/>
              </a:lnSpc>
            </a:pPr>
            <a:r>
              <a:rPr lang="el-GR" altLang="el-GR" sz="2200" dirty="0"/>
              <a:t>Σημειώνουμε ότι ασκείται σε καθεμιά από τις περιπτώσεις δύναμη προς τα πάνω, διερχόμενη από το κέντρο περιστροφής (δεν παράγει ροπή), με μέτρο ίσο με το άθροισμα των μέτρων των ασκούμενων προς τα κάτω δυνάμεων.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1839"/>
            <a:ext cx="3601095" cy="396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7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σώματος 6</a:t>
            </a:r>
            <a:endParaRPr lang="el-GR" sz="3600" dirty="0"/>
          </a:p>
        </p:txBody>
      </p:sp>
      <p:sp>
        <p:nvSpPr>
          <p:cNvPr id="5" name="Θέση περιεχομένου 4"/>
          <p:cNvSpPr>
            <a:spLocks noGrp="1"/>
          </p:cNvSpPr>
          <p:nvPr>
            <p:ph idx="1"/>
          </p:nvPr>
        </p:nvSpPr>
        <p:spPr>
          <a:xfrm>
            <a:off x="3995936" y="1268760"/>
            <a:ext cx="4824536" cy="4857403"/>
          </a:xfrm>
        </p:spPr>
        <p:txBody>
          <a:bodyPr>
            <a:noAutofit/>
          </a:bodyPr>
          <a:lstStyle/>
          <a:p>
            <a:pPr eaLnBrk="0" hangingPunct="0">
              <a:lnSpc>
                <a:spcPct val="90000"/>
              </a:lnSpc>
              <a:spcBef>
                <a:spcPts val="0"/>
              </a:spcBef>
            </a:pPr>
            <a:r>
              <a:rPr lang="el-GR" altLang="el-GR" sz="2400" dirty="0"/>
              <a:t>F</a:t>
            </a:r>
            <a:r>
              <a:rPr lang="el-GR" altLang="el-GR" sz="1800" dirty="0"/>
              <a:t>Π </a:t>
            </a:r>
            <a:r>
              <a:rPr lang="el-GR" altLang="el-GR" sz="2400" dirty="0"/>
              <a:t>= Δύναμη στην </a:t>
            </a:r>
            <a:r>
              <a:rPr lang="el-GR" altLang="el-GR" sz="2400" dirty="0" err="1"/>
              <a:t>ποδοκνημική</a:t>
            </a:r>
            <a:endParaRPr lang="el-GR" altLang="el-GR" sz="2400" dirty="0"/>
          </a:p>
          <a:p>
            <a:pPr eaLnBrk="0" hangingPunct="0">
              <a:lnSpc>
                <a:spcPct val="90000"/>
              </a:lnSpc>
              <a:spcBef>
                <a:spcPts val="0"/>
              </a:spcBef>
            </a:pPr>
            <a:r>
              <a:rPr lang="el-GR" altLang="el-GR" sz="2400" dirty="0"/>
              <a:t>F</a:t>
            </a:r>
            <a:r>
              <a:rPr lang="el-GR" altLang="el-GR" sz="1800" dirty="0"/>
              <a:t>Μ </a:t>
            </a:r>
            <a:r>
              <a:rPr lang="el-GR" altLang="el-GR" sz="2400" dirty="0"/>
              <a:t>= Δύναμη </a:t>
            </a:r>
            <a:r>
              <a:rPr lang="el-GR" altLang="el-GR" sz="2400" dirty="0" err="1"/>
              <a:t>εκτεινόντων</a:t>
            </a:r>
            <a:r>
              <a:rPr lang="el-GR" altLang="el-GR" sz="2400" dirty="0"/>
              <a:t> πέλματος</a:t>
            </a:r>
          </a:p>
          <a:p>
            <a:pPr eaLnBrk="0" hangingPunct="0">
              <a:lnSpc>
                <a:spcPct val="90000"/>
              </a:lnSpc>
              <a:spcBef>
                <a:spcPts val="0"/>
              </a:spcBef>
            </a:pPr>
            <a:r>
              <a:rPr lang="el-GR" altLang="el-GR" sz="2400" dirty="0"/>
              <a:t>F</a:t>
            </a:r>
            <a:r>
              <a:rPr lang="el-GR" altLang="el-GR" sz="1800" dirty="0"/>
              <a:t>Α </a:t>
            </a:r>
            <a:r>
              <a:rPr lang="el-GR" altLang="el-GR" sz="2400" dirty="0"/>
              <a:t>= Δύναμη αντίδρασης εδάφους</a:t>
            </a:r>
          </a:p>
          <a:p>
            <a:pPr eaLnBrk="0" hangingPunct="0">
              <a:lnSpc>
                <a:spcPct val="90000"/>
              </a:lnSpc>
              <a:spcBef>
                <a:spcPts val="0"/>
              </a:spcBef>
            </a:pPr>
            <a:endParaRPr lang="el-GR" altLang="el-GR" sz="2400" dirty="0"/>
          </a:p>
          <a:p>
            <a:pPr eaLnBrk="0" hangingPunct="0">
              <a:lnSpc>
                <a:spcPct val="90000"/>
              </a:lnSpc>
              <a:spcBef>
                <a:spcPts val="0"/>
              </a:spcBef>
            </a:pPr>
            <a:r>
              <a:rPr lang="el-GR" altLang="el-GR" sz="2400" dirty="0"/>
              <a:t>Προϋπόθεση ισορροπίας :</a:t>
            </a:r>
          </a:p>
          <a:p>
            <a:pPr eaLnBrk="0" hangingPunct="0">
              <a:lnSpc>
                <a:spcPct val="90000"/>
              </a:lnSpc>
              <a:spcBef>
                <a:spcPts val="0"/>
              </a:spcBef>
            </a:pPr>
            <a:r>
              <a:rPr lang="el-GR" altLang="el-GR" sz="2400" dirty="0"/>
              <a:t>F</a:t>
            </a:r>
            <a:r>
              <a:rPr lang="el-GR" altLang="el-GR" sz="1800" dirty="0"/>
              <a:t>Μ</a:t>
            </a:r>
            <a:r>
              <a:rPr lang="el-GR" altLang="el-GR" sz="2400" dirty="0"/>
              <a:t> + F</a:t>
            </a:r>
            <a:r>
              <a:rPr lang="el-GR" altLang="el-GR" sz="1800" dirty="0"/>
              <a:t>Π</a:t>
            </a:r>
            <a:r>
              <a:rPr lang="el-GR" altLang="el-GR" sz="2400" dirty="0"/>
              <a:t> + F</a:t>
            </a:r>
            <a:r>
              <a:rPr lang="el-GR" altLang="el-GR" sz="1800" dirty="0"/>
              <a:t>Α</a:t>
            </a:r>
            <a:r>
              <a:rPr lang="el-GR" altLang="el-GR" sz="2400" dirty="0"/>
              <a:t> = 0 (1)</a:t>
            </a:r>
          </a:p>
          <a:p>
            <a:pPr eaLnBrk="0" hangingPunct="0">
              <a:lnSpc>
                <a:spcPct val="90000"/>
              </a:lnSpc>
              <a:spcBef>
                <a:spcPts val="0"/>
              </a:spcBef>
            </a:pPr>
            <a:r>
              <a:rPr lang="el-GR" altLang="el-GR" sz="2400" dirty="0"/>
              <a:t>F</a:t>
            </a:r>
            <a:r>
              <a:rPr lang="el-GR" altLang="el-GR" sz="1800" dirty="0"/>
              <a:t>Μ</a:t>
            </a:r>
            <a:r>
              <a:rPr lang="el-GR" altLang="el-GR" sz="2400" dirty="0"/>
              <a:t> . </a:t>
            </a:r>
            <a:r>
              <a:rPr lang="el-GR" altLang="el-GR" sz="2400" dirty="0" err="1"/>
              <a:t>r</a:t>
            </a:r>
            <a:r>
              <a:rPr lang="el-GR" altLang="el-GR" sz="1800" dirty="0" err="1"/>
              <a:t>Μ</a:t>
            </a:r>
            <a:r>
              <a:rPr lang="el-GR" altLang="el-GR" sz="2400" dirty="0"/>
              <a:t> - F</a:t>
            </a:r>
            <a:r>
              <a:rPr lang="el-GR" altLang="el-GR" sz="1800" dirty="0"/>
              <a:t>A</a:t>
            </a:r>
            <a:r>
              <a:rPr lang="el-GR" altLang="el-GR" sz="2400" dirty="0"/>
              <a:t> . </a:t>
            </a:r>
            <a:r>
              <a:rPr lang="el-GR" altLang="el-GR" sz="2400" dirty="0" err="1"/>
              <a:t>r</a:t>
            </a:r>
            <a:r>
              <a:rPr lang="el-GR" altLang="el-GR" sz="1800" dirty="0" err="1"/>
              <a:t>A</a:t>
            </a:r>
            <a:r>
              <a:rPr lang="el-GR" altLang="el-GR" sz="2400" dirty="0"/>
              <a:t> = 0  (2)</a:t>
            </a:r>
          </a:p>
          <a:p>
            <a:pPr eaLnBrk="0" hangingPunct="0">
              <a:lnSpc>
                <a:spcPct val="90000"/>
              </a:lnSpc>
              <a:spcBef>
                <a:spcPts val="0"/>
              </a:spcBef>
            </a:pPr>
            <a:endParaRPr lang="el-GR" altLang="el-GR" sz="2400" dirty="0"/>
          </a:p>
          <a:p>
            <a:pPr eaLnBrk="0" hangingPunct="0">
              <a:lnSpc>
                <a:spcPct val="90000"/>
              </a:lnSpc>
              <a:spcBef>
                <a:spcPts val="0"/>
              </a:spcBef>
            </a:pPr>
            <a:r>
              <a:rPr lang="el-GR" altLang="el-GR" sz="2400" dirty="0"/>
              <a:t>F</a:t>
            </a:r>
            <a:r>
              <a:rPr lang="el-GR" altLang="el-GR" sz="1800" dirty="0"/>
              <a:t>Μ  </a:t>
            </a:r>
            <a:r>
              <a:rPr lang="el-GR" altLang="el-GR" sz="2400" dirty="0"/>
              <a:t>= (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 F</a:t>
            </a:r>
            <a:r>
              <a:rPr lang="el-GR" altLang="el-GR" sz="1800" dirty="0"/>
              <a:t>A</a:t>
            </a:r>
            <a:r>
              <a:rPr lang="el-GR" altLang="el-GR" sz="2400" dirty="0"/>
              <a:t> (3)</a:t>
            </a:r>
          </a:p>
          <a:p>
            <a:pPr eaLnBrk="0" hangingPunct="0">
              <a:lnSpc>
                <a:spcPct val="90000"/>
              </a:lnSpc>
              <a:spcBef>
                <a:spcPts val="0"/>
              </a:spcBef>
            </a:pPr>
            <a:r>
              <a:rPr lang="el-GR" altLang="el-GR" sz="2400" dirty="0"/>
              <a:t>Από τις (1) και (3) έχουμε:</a:t>
            </a:r>
          </a:p>
          <a:p>
            <a:pPr eaLnBrk="0" hangingPunct="0">
              <a:lnSpc>
                <a:spcPct val="90000"/>
              </a:lnSpc>
              <a:spcBef>
                <a:spcPts val="0"/>
              </a:spcBef>
            </a:pPr>
            <a:r>
              <a:rPr lang="el-GR" altLang="el-GR" sz="2400" dirty="0"/>
              <a:t>{(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 F</a:t>
            </a:r>
            <a:r>
              <a:rPr lang="el-GR" altLang="el-GR" sz="1800" dirty="0"/>
              <a:t>A</a:t>
            </a:r>
            <a:r>
              <a:rPr lang="el-GR" altLang="el-GR" sz="2400" dirty="0"/>
              <a:t>} + F</a:t>
            </a:r>
            <a:r>
              <a:rPr lang="el-GR" altLang="el-GR" sz="1800" dirty="0"/>
              <a:t>Π</a:t>
            </a:r>
            <a:r>
              <a:rPr lang="el-GR" altLang="el-GR" sz="2400" dirty="0"/>
              <a:t> + F</a:t>
            </a:r>
            <a:r>
              <a:rPr lang="el-GR" altLang="el-GR" sz="1800" dirty="0"/>
              <a:t>Α</a:t>
            </a:r>
            <a:r>
              <a:rPr lang="el-GR" altLang="el-GR" sz="2400" dirty="0"/>
              <a:t> = 0 =&gt;</a:t>
            </a:r>
          </a:p>
          <a:p>
            <a:pPr eaLnBrk="0" hangingPunct="0">
              <a:lnSpc>
                <a:spcPct val="90000"/>
              </a:lnSpc>
              <a:spcBef>
                <a:spcPts val="0"/>
              </a:spcBef>
            </a:pPr>
            <a:r>
              <a:rPr lang="el-GR" altLang="el-GR" sz="2400" dirty="0"/>
              <a:t>F</a:t>
            </a:r>
            <a:r>
              <a:rPr lang="el-GR" altLang="el-GR" sz="1800" dirty="0"/>
              <a:t>A </a:t>
            </a:r>
            <a:r>
              <a:rPr lang="el-GR" altLang="el-GR" sz="2400" dirty="0"/>
              <a:t>. { 1 + (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 F</a:t>
            </a:r>
            <a:r>
              <a:rPr lang="el-GR" altLang="el-GR" sz="1800" dirty="0"/>
              <a:t>Π </a:t>
            </a:r>
            <a:r>
              <a:rPr lang="el-GR" altLang="el-GR" sz="2400" dirty="0"/>
              <a:t>= 0 =&gt;</a:t>
            </a:r>
          </a:p>
          <a:p>
            <a:pPr eaLnBrk="0" hangingPunct="0">
              <a:lnSpc>
                <a:spcPct val="90000"/>
              </a:lnSpc>
              <a:spcBef>
                <a:spcPts val="0"/>
              </a:spcBef>
            </a:pPr>
            <a:r>
              <a:rPr lang="el-GR" altLang="el-GR" sz="2400" dirty="0"/>
              <a:t>F</a:t>
            </a:r>
            <a:r>
              <a:rPr lang="el-GR" altLang="el-GR" sz="1800" dirty="0"/>
              <a:t>Π </a:t>
            </a:r>
            <a:r>
              <a:rPr lang="el-GR" altLang="el-GR" sz="2400" dirty="0"/>
              <a:t>= </a:t>
            </a:r>
            <a:r>
              <a:rPr lang="el-GR" altLang="el-GR" sz="2800" dirty="0"/>
              <a:t>-</a:t>
            </a:r>
            <a:r>
              <a:rPr lang="el-GR" altLang="el-GR" sz="2400" dirty="0"/>
              <a:t> F</a:t>
            </a:r>
            <a:r>
              <a:rPr lang="el-GR" altLang="el-GR" sz="1800" dirty="0"/>
              <a:t>A </a:t>
            </a:r>
            <a:r>
              <a:rPr lang="el-GR" altLang="el-GR" sz="2400" dirty="0"/>
              <a:t>. { 1 + ( </a:t>
            </a:r>
            <a:r>
              <a:rPr lang="el-GR" altLang="el-GR" sz="2400" dirty="0" err="1"/>
              <a:t>r</a:t>
            </a:r>
            <a:r>
              <a:rPr lang="el-GR" altLang="el-GR" sz="1800" dirty="0" err="1"/>
              <a:t>A</a:t>
            </a:r>
            <a:r>
              <a:rPr lang="el-GR" altLang="el-GR" sz="2400" dirty="0"/>
              <a:t> / </a:t>
            </a:r>
            <a:r>
              <a:rPr lang="el-GR" altLang="el-GR" sz="2400" dirty="0" err="1"/>
              <a:t>r</a:t>
            </a:r>
            <a:r>
              <a:rPr lang="el-GR" altLang="el-GR" sz="1800" dirty="0" err="1"/>
              <a:t>M</a:t>
            </a:r>
            <a:r>
              <a:rPr lang="el-GR" altLang="el-GR" sz="1800" dirty="0"/>
              <a:t> </a:t>
            </a:r>
            <a:r>
              <a:rPr lang="el-GR" altLang="el-GR" sz="2400" dirty="0"/>
              <a:t>)}  </a:t>
            </a:r>
          </a:p>
          <a:p>
            <a:pPr eaLnBrk="0" hangingPunct="0">
              <a:lnSpc>
                <a:spcPct val="90000"/>
              </a:lnSpc>
              <a:spcBef>
                <a:spcPts val="0"/>
              </a:spcBef>
            </a:pPr>
            <a:r>
              <a:rPr lang="el-GR" altLang="el-GR" sz="2400" dirty="0"/>
              <a:t>F</a:t>
            </a:r>
            <a:r>
              <a:rPr lang="el-GR" altLang="el-GR" sz="1800" dirty="0"/>
              <a:t>Π </a:t>
            </a:r>
            <a:r>
              <a:rPr lang="el-GR" altLang="el-GR" sz="2400" dirty="0"/>
              <a:t>= </a:t>
            </a:r>
            <a:r>
              <a:rPr lang="el-GR" altLang="el-GR" sz="2800" dirty="0"/>
              <a:t>-</a:t>
            </a:r>
            <a:r>
              <a:rPr lang="el-GR" altLang="el-GR" sz="2400" dirty="0"/>
              <a:t> ( F</a:t>
            </a:r>
            <a:r>
              <a:rPr lang="el-GR" altLang="el-GR" sz="1800" dirty="0"/>
              <a:t>A </a:t>
            </a:r>
            <a:r>
              <a:rPr lang="el-GR" altLang="el-GR" sz="2400" dirty="0"/>
              <a:t> + F</a:t>
            </a:r>
            <a:r>
              <a:rPr lang="el-GR" altLang="el-GR" sz="1800" dirty="0"/>
              <a:t>Μ </a:t>
            </a:r>
            <a:r>
              <a:rPr lang="el-GR"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grpSp>
        <p:nvGrpSpPr>
          <p:cNvPr id="8" name="Group 4"/>
          <p:cNvGrpSpPr>
            <a:grpSpLocks/>
          </p:cNvGrpSpPr>
          <p:nvPr/>
        </p:nvGrpSpPr>
        <p:grpSpPr bwMode="auto">
          <a:xfrm>
            <a:off x="323850" y="1628800"/>
            <a:ext cx="3560763" cy="4373538"/>
            <a:chOff x="288" y="1056"/>
            <a:chExt cx="2243" cy="2936"/>
          </a:xfrm>
        </p:grpSpPr>
        <p:pic>
          <p:nvPicPr>
            <p:cNvPr id="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1056"/>
              <a:ext cx="224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
            <p:cNvSpPr>
              <a:spLocks noChangeArrowheads="1"/>
            </p:cNvSpPr>
            <p:nvPr/>
          </p:nvSpPr>
          <p:spPr bwMode="auto">
            <a:xfrm>
              <a:off x="346" y="1085"/>
              <a:ext cx="2119" cy="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283127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Κέντρο βάρους σώματος 1</a:t>
            </a:r>
            <a:endParaRPr lang="el-GR" dirty="0"/>
          </a:p>
        </p:txBody>
      </p:sp>
      <p:sp>
        <p:nvSpPr>
          <p:cNvPr id="5" name="Θέση περιεχομένου 4"/>
          <p:cNvSpPr>
            <a:spLocks noGrp="1"/>
          </p:cNvSpPr>
          <p:nvPr>
            <p:ph idx="1"/>
          </p:nvPr>
        </p:nvSpPr>
        <p:spPr>
          <a:xfrm>
            <a:off x="323528" y="3645024"/>
            <a:ext cx="8568952" cy="2952328"/>
          </a:xfrm>
        </p:spPr>
        <p:txBody>
          <a:bodyPr>
            <a:noAutofit/>
          </a:bodyPr>
          <a:lstStyle/>
          <a:p>
            <a:pPr eaLnBrk="0" hangingPunct="0">
              <a:spcBef>
                <a:spcPts val="0"/>
              </a:spcBef>
            </a:pPr>
            <a:r>
              <a:rPr lang="el-GR" altLang="el-GR" sz="2200" dirty="0"/>
              <a:t>Κάθε σώμα στο πεδίο βαρύτητας της γης επηρεάζεται από τη δύναμη της βαρύτητας.</a:t>
            </a:r>
          </a:p>
          <a:p>
            <a:pPr eaLnBrk="0" hangingPunct="0">
              <a:spcBef>
                <a:spcPts val="0"/>
              </a:spcBef>
            </a:pPr>
            <a:r>
              <a:rPr lang="el-GR" altLang="el-GR" sz="2200" dirty="0"/>
              <a:t>Η δύναμη της βαρύτητας εφαρμόζεται σε κάθε σωματίδιο της μάζας του σώματος (πολλές μικρές δυνάμεις, </a:t>
            </a:r>
            <a:r>
              <a:rPr lang="el-GR" altLang="el-GR" sz="2200" dirty="0" err="1"/>
              <a:t>διευθυνόμενες</a:t>
            </a:r>
            <a:r>
              <a:rPr lang="el-GR" altLang="el-GR" sz="2200" dirty="0"/>
              <a:t> προς τα κάτω, με διαφορετικά σημεία εκκίνησης).</a:t>
            </a:r>
          </a:p>
          <a:p>
            <a:pPr eaLnBrk="0" hangingPunct="0">
              <a:spcBef>
                <a:spcPts val="0"/>
              </a:spcBef>
            </a:pPr>
            <a:r>
              <a:rPr lang="el-GR" altLang="el-GR" sz="2200" dirty="0"/>
              <a:t>Μπορούμε να κρατήσουμε το σώμα σε ισορροπία με μια αντίθετη δύναμη που ενεργεί σε συγκεκριμένη θέση πάνω του. Αυτή είναι ίση με το βάρος του σώματος. Το σημείο εφαρμογής της ονομάζεται ΚΒΣ ή Κέντρο Μάζας (ΚΜ).</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grpSp>
        <p:nvGrpSpPr>
          <p:cNvPr id="8" name="Group 4"/>
          <p:cNvGrpSpPr>
            <a:grpSpLocks/>
          </p:cNvGrpSpPr>
          <p:nvPr/>
        </p:nvGrpSpPr>
        <p:grpSpPr bwMode="auto">
          <a:xfrm>
            <a:off x="1835696" y="1484784"/>
            <a:ext cx="5535116" cy="1930624"/>
            <a:chOff x="1104" y="528"/>
            <a:chExt cx="4280" cy="1784"/>
          </a:xfrm>
        </p:grpSpPr>
        <p:pic>
          <p:nvPicPr>
            <p:cNvPr id="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 y="528"/>
              <a:ext cx="4280" cy="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1162" y="557"/>
              <a:ext cx="4156" cy="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99522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Κέντρο βάρους σώματος 2</a:t>
            </a:r>
            <a:endParaRPr lang="el-GR" dirty="0"/>
          </a:p>
        </p:txBody>
      </p:sp>
      <p:sp>
        <p:nvSpPr>
          <p:cNvPr id="5" name="Θέση περιεχομένου 4"/>
          <p:cNvSpPr>
            <a:spLocks noGrp="1"/>
          </p:cNvSpPr>
          <p:nvPr>
            <p:ph idx="1"/>
          </p:nvPr>
        </p:nvSpPr>
        <p:spPr>
          <a:xfrm>
            <a:off x="323528" y="4077072"/>
            <a:ext cx="8568952" cy="2520280"/>
          </a:xfrm>
        </p:spPr>
        <p:txBody>
          <a:bodyPr>
            <a:noAutofit/>
          </a:bodyPr>
          <a:lstStyle/>
          <a:p>
            <a:pPr eaLnBrk="0" hangingPunct="0">
              <a:spcBef>
                <a:spcPts val="0"/>
              </a:spcBef>
            </a:pPr>
            <a:r>
              <a:rPr lang="el-GR" altLang="el-GR" sz="2200" dirty="0"/>
              <a:t>Το ΚΒΣ εκφράζει τη συνολική μάζα του σώματος, μαζεμένη σε αυτό το σημείο, και κινείται σαν να εφαρμόζονταν πάνω του όλες οι εξωτερικές δυνάμεις.</a:t>
            </a:r>
          </a:p>
          <a:p>
            <a:pPr eaLnBrk="0" hangingPunct="0">
              <a:spcBef>
                <a:spcPts val="0"/>
              </a:spcBef>
            </a:pPr>
            <a:r>
              <a:rPr lang="el-GR" altLang="el-GR" sz="2200" dirty="0"/>
              <a:t>Στο ανθρώπινο σώμα : α) το ΚΒΣ δεν έχει σταθερή ανατομική θέση  β) ορίζεται από την σε κάθε στιγμή θέση των μελών, και γ) μπορεί να βρίσκεται και εκτός του σώματος.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grpSp>
        <p:nvGrpSpPr>
          <p:cNvPr id="8" name="Group 4"/>
          <p:cNvGrpSpPr>
            <a:grpSpLocks/>
          </p:cNvGrpSpPr>
          <p:nvPr/>
        </p:nvGrpSpPr>
        <p:grpSpPr bwMode="auto">
          <a:xfrm>
            <a:off x="1818556" y="1700808"/>
            <a:ext cx="5535116" cy="1930624"/>
            <a:chOff x="1104" y="528"/>
            <a:chExt cx="4280" cy="1784"/>
          </a:xfrm>
        </p:grpSpPr>
        <p:pic>
          <p:nvPicPr>
            <p:cNvPr id="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 y="528"/>
              <a:ext cx="4280" cy="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1162" y="557"/>
              <a:ext cx="4156" cy="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5774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Κέντρο βάρους σώματος 3</a:t>
            </a:r>
            <a:endParaRPr lang="el-GR" dirty="0"/>
          </a:p>
        </p:txBody>
      </p:sp>
      <p:sp>
        <p:nvSpPr>
          <p:cNvPr id="5" name="Θέση περιεχομένου 4"/>
          <p:cNvSpPr>
            <a:spLocks noGrp="1"/>
          </p:cNvSpPr>
          <p:nvPr>
            <p:ph idx="1"/>
          </p:nvPr>
        </p:nvSpPr>
        <p:spPr>
          <a:xfrm>
            <a:off x="395536" y="4581128"/>
            <a:ext cx="8424936" cy="1872208"/>
          </a:xfrm>
        </p:spPr>
        <p:txBody>
          <a:bodyPr>
            <a:noAutofit/>
          </a:bodyPr>
          <a:lstStyle/>
          <a:p>
            <a:pPr eaLnBrk="0" hangingPunct="0">
              <a:lnSpc>
                <a:spcPct val="90000"/>
              </a:lnSpc>
            </a:pPr>
            <a:r>
              <a:rPr lang="el-GR" altLang="el-GR" sz="2200" dirty="0"/>
              <a:t>Το κέντρο βάρους ή κέντρο μάζας του σώματος είναι το σημείο γύρω από το οποίο η μάζα του σώματος είναι όμοια κατανεμημένη σε όλες τις κατευθύνσεις, είναι το σημείο γύρω από το οποίο το άθροισμα των ροπών (που προκαλούνται από το βάρος των διαφόρων μελών του σώματος) ισούται με μηδέν (κέντρο ισορροπίας του σώματος).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1" y="1484784"/>
            <a:ext cx="4104456" cy="289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5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Κέντρο βάρους σώματος 4</a:t>
            </a:r>
            <a:endParaRPr lang="el-GR" dirty="0"/>
          </a:p>
        </p:txBody>
      </p:sp>
      <p:sp>
        <p:nvSpPr>
          <p:cNvPr id="5" name="Θέση περιεχομένου 4"/>
          <p:cNvSpPr>
            <a:spLocks noGrp="1"/>
          </p:cNvSpPr>
          <p:nvPr>
            <p:ph idx="1"/>
          </p:nvPr>
        </p:nvSpPr>
        <p:spPr>
          <a:xfrm>
            <a:off x="3491880" y="1196752"/>
            <a:ext cx="5328592" cy="5256584"/>
          </a:xfrm>
        </p:spPr>
        <p:txBody>
          <a:bodyPr>
            <a:noAutofit/>
          </a:bodyPr>
          <a:lstStyle/>
          <a:p>
            <a:pPr eaLnBrk="0" hangingPunct="0">
              <a:lnSpc>
                <a:spcPct val="90000"/>
              </a:lnSpc>
              <a:spcBef>
                <a:spcPts val="600"/>
              </a:spcBef>
            </a:pPr>
            <a:r>
              <a:rPr lang="el-GR" altLang="el-GR" sz="2200" dirty="0"/>
              <a:t>Για ένα συμμετρικό και ομοιογενές σώμα (με γεωμετρικό σχήμα) το κέντρο μάζας είναι το συμμετρικό του κέντρο. Για τα μη συμμετρικά και μη σταθερής πόζας (μη σταθερής κατανομής της μάζας) σώματα το Κ.Β.Σ. βρίσκεται προς την κατεύθυνση της μεγαλύτερης μάζας και ο εντοπισμός της θέσης του κάθε στιγμή γίνεται με τη χρήση του αθροίσματος των ροπών.</a:t>
            </a:r>
          </a:p>
          <a:p>
            <a:pPr eaLnBrk="0" hangingPunct="0">
              <a:lnSpc>
                <a:spcPct val="90000"/>
              </a:lnSpc>
              <a:spcBef>
                <a:spcPts val="600"/>
              </a:spcBef>
            </a:pPr>
            <a:r>
              <a:rPr lang="el-GR" altLang="el-GR" sz="2200" dirty="0"/>
              <a:t>Το Κ.Β.Σ. αντιπροσωπεύει όλη τη μάζα του σώματος που θεωρητικά βρίσκεται συγκεντρωμένη σε αυτό το σημείο. Πολλές φορές στη </a:t>
            </a:r>
            <a:r>
              <a:rPr lang="el-GR" altLang="el-GR" sz="2200" dirty="0" err="1"/>
              <a:t>βιοκινητική</a:t>
            </a:r>
            <a:r>
              <a:rPr lang="el-GR" altLang="el-GR" sz="2200" dirty="0"/>
              <a:t>, αυτό το σημείο χρησιμοποιείται για να περιγράψει την κίνηση ολόκληρου του σώματος (π.χ. η δυναμική της ταχύτητας ενός σπρίντερ, η πτήση ενός άλτη, κλπ.).</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992" y="3378382"/>
            <a:ext cx="3096343" cy="218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56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Ισορροπία και σταθερότητα 1</a:t>
            </a:r>
            <a:endParaRPr lang="el-GR" dirty="0"/>
          </a:p>
        </p:txBody>
      </p:sp>
      <p:sp>
        <p:nvSpPr>
          <p:cNvPr id="5" name="Θέση περιεχομένου 4"/>
          <p:cNvSpPr>
            <a:spLocks noGrp="1"/>
          </p:cNvSpPr>
          <p:nvPr>
            <p:ph idx="1"/>
          </p:nvPr>
        </p:nvSpPr>
        <p:spPr>
          <a:xfrm>
            <a:off x="395536" y="3356992"/>
            <a:ext cx="8352928" cy="3043808"/>
          </a:xfrm>
        </p:spPr>
        <p:txBody>
          <a:bodyPr>
            <a:noAutofit/>
          </a:bodyPr>
          <a:lstStyle/>
          <a:p>
            <a:pPr eaLnBrk="0" hangingPunct="0">
              <a:spcBef>
                <a:spcPts val="0"/>
              </a:spcBef>
            </a:pPr>
            <a:r>
              <a:rPr lang="el-GR" altLang="el-GR" sz="2200" dirty="0"/>
              <a:t>Ένα σώμα είναι σε ισορροπία όταν δεν υπάρχει καμιά δύναμη ή ροπή δύναμης που να επηρεάζει τη θέση του.</a:t>
            </a:r>
          </a:p>
          <a:p>
            <a:pPr eaLnBrk="0" hangingPunct="0">
              <a:spcBef>
                <a:spcPts val="0"/>
              </a:spcBef>
            </a:pPr>
            <a:r>
              <a:rPr lang="el-GR" altLang="el-GR" sz="2200" dirty="0"/>
              <a:t>Υπάρχουν τρία είδη ισορροπίας: ευσταθής, ασταθής και αδιάφορη.</a:t>
            </a:r>
          </a:p>
          <a:p>
            <a:pPr eaLnBrk="0" hangingPunct="0">
              <a:spcBef>
                <a:spcPts val="0"/>
              </a:spcBef>
            </a:pPr>
            <a:r>
              <a:rPr lang="el-GR" altLang="el-GR" sz="2200" i="1" u="sng" dirty="0"/>
              <a:t>Ευσταθής:</a:t>
            </a:r>
            <a:r>
              <a:rPr lang="el-GR" altLang="el-GR" sz="2200" dirty="0"/>
              <a:t> Αυτή που αν εφαρμόσουμε μια δύναμη στο σώμα, αυτό τείνει να επανέλθει στην παλιά του θέση.</a:t>
            </a:r>
          </a:p>
          <a:p>
            <a:pPr eaLnBrk="0" hangingPunct="0">
              <a:spcBef>
                <a:spcPts val="0"/>
              </a:spcBef>
            </a:pPr>
            <a:r>
              <a:rPr lang="el-GR" altLang="el-GR" sz="2200" i="1" u="sng" dirty="0"/>
              <a:t>Ασταθής:</a:t>
            </a:r>
            <a:r>
              <a:rPr lang="el-GR" altLang="el-GR" sz="2200" dirty="0"/>
              <a:t> Αυτή που αν εφαρμόσουμε μια δύναμη το σώμα, αυτό δεν επανέρχεται στη θέση του και συνεχίζει να κινείται.</a:t>
            </a:r>
          </a:p>
          <a:p>
            <a:pPr eaLnBrk="0" hangingPunct="0">
              <a:spcBef>
                <a:spcPts val="0"/>
              </a:spcBef>
            </a:pPr>
            <a:r>
              <a:rPr lang="el-GR" altLang="el-GR" sz="2200" i="1" u="sng" dirty="0"/>
              <a:t>Αδιάφορη:</a:t>
            </a:r>
            <a:r>
              <a:rPr lang="el-GR" altLang="el-GR" sz="2200" dirty="0"/>
              <a:t> Αυτή που αν εφαρμόσουμε μια δύναμη στο σώμα, αυτό μετακινείται και σταματά, χωρίς να συνεχίσει να κινείται και χωρίς να επανέλθει στην αρχική του θέση.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39" y="1340768"/>
            <a:ext cx="74168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5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2</a:t>
            </a:r>
            <a:endParaRPr lang="el-GR" sz="3600" dirty="0"/>
          </a:p>
        </p:txBody>
      </p:sp>
      <p:sp>
        <p:nvSpPr>
          <p:cNvPr id="5" name="Θέση περιεχομένου 4"/>
          <p:cNvSpPr>
            <a:spLocks noGrp="1"/>
          </p:cNvSpPr>
          <p:nvPr>
            <p:ph idx="1"/>
          </p:nvPr>
        </p:nvSpPr>
        <p:spPr>
          <a:xfrm>
            <a:off x="4067944" y="2276872"/>
            <a:ext cx="4824535" cy="4104456"/>
          </a:xfrm>
        </p:spPr>
        <p:txBody>
          <a:bodyPr>
            <a:noAutofit/>
          </a:bodyPr>
          <a:lstStyle/>
          <a:p>
            <a:pPr eaLnBrk="0" hangingPunct="0">
              <a:lnSpc>
                <a:spcPct val="90000"/>
              </a:lnSpc>
            </a:pPr>
            <a:r>
              <a:rPr lang="el-GR" altLang="el-GR" sz="2400" i="1" u="sng" dirty="0"/>
              <a:t>Αδιάφορη ισορροπία:</a:t>
            </a:r>
            <a:r>
              <a:rPr lang="el-GR" altLang="el-GR" sz="2400" dirty="0"/>
              <a:t> Ο άξονας περνά από το ΚΜΣ.</a:t>
            </a:r>
          </a:p>
          <a:p>
            <a:pPr eaLnBrk="0" hangingPunct="0">
              <a:lnSpc>
                <a:spcPct val="90000"/>
              </a:lnSpc>
            </a:pPr>
            <a:r>
              <a:rPr lang="el-GR" altLang="el-GR" sz="2400" dirty="0"/>
              <a:t> Εάν το σώμα περιστραφεί με οποιαδήποτε γωνία, το είδος ισορροπίας δεν αλλάζει. </a:t>
            </a:r>
          </a:p>
          <a:p>
            <a:pPr eaLnBrk="0" hangingPunct="0">
              <a:lnSpc>
                <a:spcPct val="90000"/>
              </a:lnSpc>
            </a:pPr>
            <a:r>
              <a:rPr lang="el-GR" altLang="el-GR" sz="2400" dirty="0"/>
              <a:t>Μετά την περιστροφή, το σώμα επανέρχεται στη νέα θέση ηρεμίας του.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58" y="2420888"/>
            <a:ext cx="26319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3</a:t>
            </a:r>
            <a:endParaRPr lang="el-GR" sz="3600" dirty="0"/>
          </a:p>
        </p:txBody>
      </p:sp>
      <p:sp>
        <p:nvSpPr>
          <p:cNvPr id="5" name="Θέση περιεχομένου 4"/>
          <p:cNvSpPr>
            <a:spLocks noGrp="1"/>
          </p:cNvSpPr>
          <p:nvPr>
            <p:ph idx="1"/>
          </p:nvPr>
        </p:nvSpPr>
        <p:spPr>
          <a:xfrm>
            <a:off x="4067944" y="1772816"/>
            <a:ext cx="4824535" cy="4608512"/>
          </a:xfrm>
        </p:spPr>
        <p:txBody>
          <a:bodyPr>
            <a:noAutofit/>
          </a:bodyPr>
          <a:lstStyle/>
          <a:p>
            <a:pPr eaLnBrk="0" hangingPunct="0">
              <a:lnSpc>
                <a:spcPct val="90000"/>
              </a:lnSpc>
            </a:pPr>
            <a:r>
              <a:rPr lang="el-GR" altLang="el-GR" sz="2400" i="1" u="sng" dirty="0"/>
              <a:t>Ευσταθής ισορροπία:</a:t>
            </a:r>
            <a:r>
              <a:rPr lang="el-GR" altLang="el-GR" sz="2400" dirty="0"/>
              <a:t> Ο άξονας περνά από ένα σημείο της κατακόρυφης που βρίσκεται πάνω από το ΚΜΣ. </a:t>
            </a:r>
          </a:p>
          <a:p>
            <a:pPr eaLnBrk="0" hangingPunct="0">
              <a:lnSpc>
                <a:spcPct val="90000"/>
              </a:lnSpc>
            </a:pPr>
            <a:r>
              <a:rPr lang="el-GR" altLang="el-GR" sz="2400" dirty="0"/>
              <a:t>Αν το σώμα περιστραφεί κατά μια ορισμένη γωνία, δημιουργείται ροπή δύναμης λόγω της βαρύτητας, η οποία επαναφέρει το σώμα στην παλιά του θέση (εξάρτηση στο μονόζυγο).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628800"/>
            <a:ext cx="226720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04" y="4235733"/>
            <a:ext cx="1819300" cy="22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27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4</a:t>
            </a:r>
            <a:endParaRPr lang="el-GR" sz="3600" dirty="0"/>
          </a:p>
        </p:txBody>
      </p:sp>
      <p:sp>
        <p:nvSpPr>
          <p:cNvPr id="5" name="Θέση περιεχομένου 4"/>
          <p:cNvSpPr>
            <a:spLocks noGrp="1"/>
          </p:cNvSpPr>
          <p:nvPr>
            <p:ph idx="1"/>
          </p:nvPr>
        </p:nvSpPr>
        <p:spPr>
          <a:xfrm>
            <a:off x="3203848" y="2204864"/>
            <a:ext cx="5688631" cy="4176464"/>
          </a:xfrm>
        </p:spPr>
        <p:txBody>
          <a:bodyPr>
            <a:noAutofit/>
          </a:bodyPr>
          <a:lstStyle/>
          <a:p>
            <a:pPr eaLnBrk="0" hangingPunct="0">
              <a:lnSpc>
                <a:spcPct val="90000"/>
              </a:lnSpc>
            </a:pPr>
            <a:r>
              <a:rPr lang="el-GR" altLang="el-GR" sz="2400" i="1" u="sng" dirty="0"/>
              <a:t>Ασταθής ισορροπία:</a:t>
            </a:r>
            <a:r>
              <a:rPr lang="el-GR" altLang="el-GR" sz="2400" dirty="0"/>
              <a:t> Ο άξονας βρίσκεται κατακόρυφα κάτω από το ΚΜΣ. </a:t>
            </a:r>
          </a:p>
          <a:p>
            <a:pPr eaLnBrk="0" hangingPunct="0">
              <a:lnSpc>
                <a:spcPct val="90000"/>
              </a:lnSpc>
            </a:pPr>
            <a:r>
              <a:rPr lang="el-GR" altLang="el-GR" sz="2400" dirty="0"/>
              <a:t>Εάν το σώμα περιστραφεί, η δημιουργούμενη ροπή λόγω της βαρύτητας θα εντείνει την περιστροφή μέχρι να επιτευχθεί η ευσταθής ισορροπία (στήριξη στο δίζυγο).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04" y="1772816"/>
            <a:ext cx="196890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334" y="4122762"/>
            <a:ext cx="1130046" cy="227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35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Ισορροπία και σταθερότητα 5</a:t>
            </a:r>
            <a:endParaRPr lang="el-GR" sz="3600" dirty="0"/>
          </a:p>
        </p:txBody>
      </p:sp>
      <p:sp>
        <p:nvSpPr>
          <p:cNvPr id="5" name="Θέση περιεχομένου 4"/>
          <p:cNvSpPr>
            <a:spLocks noGrp="1"/>
          </p:cNvSpPr>
          <p:nvPr>
            <p:ph idx="1"/>
          </p:nvPr>
        </p:nvSpPr>
        <p:spPr>
          <a:xfrm>
            <a:off x="323528" y="3356992"/>
            <a:ext cx="8568952" cy="3240360"/>
          </a:xfrm>
        </p:spPr>
        <p:txBody>
          <a:bodyPr>
            <a:noAutofit/>
          </a:bodyPr>
          <a:lstStyle/>
          <a:p>
            <a:pPr eaLnBrk="0" hangingPunct="0">
              <a:lnSpc>
                <a:spcPct val="90000"/>
              </a:lnSpc>
              <a:spcBef>
                <a:spcPts val="0"/>
              </a:spcBef>
            </a:pPr>
            <a:r>
              <a:rPr lang="el-GR" altLang="el-GR" sz="2200" dirty="0"/>
              <a:t>Σταθερότητα μπορούμε να ονομάσουμε την αντίσταση στην απώλεια της ισορροπίας. </a:t>
            </a:r>
          </a:p>
          <a:p>
            <a:pPr eaLnBrk="0" hangingPunct="0">
              <a:lnSpc>
                <a:spcPct val="90000"/>
              </a:lnSpc>
              <a:spcBef>
                <a:spcPts val="0"/>
              </a:spcBef>
            </a:pPr>
            <a:r>
              <a:rPr lang="el-GR" altLang="el-GR" sz="2200" dirty="0"/>
              <a:t>Επιφάνεια στήριξης ενός σώματος είναι η περιοχή που περικλείεται από τα ακραία σημεία στήριξης του σώματος. Όταν το διάνυσμα του βάρους (προβολή του ΚΜΣ) περνά μέσα από την επιφάνεια στήριξης, τότε το σώμα </a:t>
            </a:r>
            <a:r>
              <a:rPr lang="el-GR" altLang="el-GR" sz="2200" i="1" u="sng" dirty="0"/>
              <a:t>έχει ευσταθή ισορροπία, δηλαδή σταθερότητα</a:t>
            </a:r>
            <a:r>
              <a:rPr lang="el-GR" altLang="el-GR" sz="2200" dirty="0"/>
              <a:t>.</a:t>
            </a:r>
          </a:p>
          <a:p>
            <a:pPr eaLnBrk="0" hangingPunct="0">
              <a:lnSpc>
                <a:spcPct val="90000"/>
              </a:lnSpc>
              <a:spcBef>
                <a:spcPts val="0"/>
              </a:spcBef>
            </a:pPr>
            <a:r>
              <a:rPr lang="el-GR" altLang="el-GR" sz="2200" dirty="0"/>
              <a:t>Μερικά αθλήματα αποβλέπουν στο να έχει το σώμα σταθερότητα απέναντι στις πλάγια ασκούμενες δυνάμεις (πυγμαχία, πάλη, αμερικάνικο ποδόσφαιρο), ενώ στη στρατηγική άλλων είναι η ελαχιστοποίηση της σταθερότητας (θέση εκκίνησης στα σπριντ και στην κολύμβηση για γρήγορο πέρασμα στη φάση επιτάχυνσης).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58107"/>
            <a:ext cx="2160588"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25538"/>
            <a:ext cx="266382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2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78098"/>
          </a:xfrm>
        </p:spPr>
        <p:txBody>
          <a:bodyPr>
            <a:normAutofit/>
          </a:bodyPr>
          <a:lstStyle/>
          <a:p>
            <a:r>
              <a:rPr lang="el-GR" altLang="el-GR" sz="3600" dirty="0"/>
              <a:t>Ισορροπία και σταθερότητα 6</a:t>
            </a:r>
            <a:endParaRPr lang="el-GR" sz="3600" dirty="0"/>
          </a:p>
        </p:txBody>
      </p:sp>
      <p:sp>
        <p:nvSpPr>
          <p:cNvPr id="5" name="Θέση περιεχομένου 4"/>
          <p:cNvSpPr>
            <a:spLocks noGrp="1"/>
          </p:cNvSpPr>
          <p:nvPr>
            <p:ph idx="1"/>
          </p:nvPr>
        </p:nvSpPr>
        <p:spPr>
          <a:xfrm>
            <a:off x="3491880" y="1628800"/>
            <a:ext cx="5400600" cy="4968552"/>
          </a:xfrm>
        </p:spPr>
        <p:txBody>
          <a:bodyPr>
            <a:noAutofit/>
          </a:bodyPr>
          <a:lstStyle/>
          <a:p>
            <a:pPr eaLnBrk="0" hangingPunct="0"/>
            <a:r>
              <a:rPr lang="el-GR" altLang="el-GR" sz="2400" dirty="0"/>
              <a:t>Η συγκεκριμένη χορευτική φιγούρα (</a:t>
            </a:r>
            <a:r>
              <a:rPr lang="en-US" altLang="el-GR" sz="2400" dirty="0"/>
              <a:t>arabesque on pointe</a:t>
            </a:r>
            <a:r>
              <a:rPr lang="el-GR" altLang="el-GR" sz="2400" dirty="0"/>
              <a:t>)</a:t>
            </a:r>
            <a:r>
              <a:rPr lang="en-US" altLang="el-GR" sz="2400" dirty="0"/>
              <a:t> </a:t>
            </a:r>
            <a:r>
              <a:rPr lang="el-GR" altLang="el-GR" sz="2400" dirty="0"/>
              <a:t>απαιτεί μεγάλη ικανότητα ισορροπίας λόγω της εξαιρετικά μικρής βάσης στήριξης</a:t>
            </a:r>
          </a:p>
          <a:p>
            <a:pPr eaLnBrk="0" hangingPunct="0"/>
            <a:endParaRPr lang="el-GR" altLang="el-GR" sz="2400" dirty="0"/>
          </a:p>
          <a:p>
            <a:pPr eaLnBrk="0" hangingPunct="0"/>
            <a:r>
              <a:rPr lang="el-GR" altLang="el-GR" sz="2400" dirty="0"/>
              <a:t>Η κολυμβήτρια στο βατήρα εκκίνησης προβάλλει το ΚΜΣ κοντά στο μπροστινό χείλος της επιφάνειας στήριξής της, προετοιμαζόμενη για την προς τα μπροστά επιτάχυνση.</a:t>
            </a:r>
          </a:p>
          <a:p>
            <a:pPr eaLnBrk="0" hangingPunct="0"/>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340768"/>
            <a:ext cx="2098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45818"/>
            <a:ext cx="1955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5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Μηχανικοί παράγοντες σταθερότητας 1</a:t>
            </a:r>
            <a:endParaRPr lang="el-GR" sz="3600" dirty="0"/>
          </a:p>
        </p:txBody>
      </p:sp>
      <p:sp>
        <p:nvSpPr>
          <p:cNvPr id="5" name="Θέση περιεχομένου 4"/>
          <p:cNvSpPr>
            <a:spLocks noGrp="1"/>
          </p:cNvSpPr>
          <p:nvPr>
            <p:ph idx="1"/>
          </p:nvPr>
        </p:nvSpPr>
        <p:spPr>
          <a:xfrm>
            <a:off x="323528" y="3452141"/>
            <a:ext cx="8568952" cy="3145211"/>
          </a:xfrm>
        </p:spPr>
        <p:txBody>
          <a:bodyPr>
            <a:noAutofit/>
          </a:bodyPr>
          <a:lstStyle/>
          <a:p>
            <a:pPr eaLnBrk="0" hangingPunct="0">
              <a:lnSpc>
                <a:spcPct val="90000"/>
              </a:lnSpc>
            </a:pPr>
            <a:r>
              <a:rPr lang="el-GR" altLang="el-GR" sz="2200" dirty="0"/>
              <a:t>Στη μηχανική διακρίνουμε τρία διαφορετικά μέτρα της σταθερότητας:      το γεωμετρικό, το ενεργειακό και το δυναμικό.</a:t>
            </a:r>
          </a:p>
          <a:p>
            <a:pPr eaLnBrk="0" hangingPunct="0">
              <a:lnSpc>
                <a:spcPct val="90000"/>
              </a:lnSpc>
            </a:pPr>
            <a:r>
              <a:rPr lang="el-GR" altLang="el-GR" sz="2200" i="1" u="sng" dirty="0"/>
              <a:t>Γεωμετρικό μέτρο σταθερότητας:</a:t>
            </a:r>
            <a:r>
              <a:rPr lang="el-GR" altLang="el-GR" sz="2200" dirty="0"/>
              <a:t> Ως τέτοιο θεωρούμε την ονομαζόμενη γωνία ανατροπής. Είναι η γωνία κατά την οποία πρέπει να περιστραφεί το σώμα, ώσπου το ΚΜΣ να βρεθεί πάνω από την άκρη ανατροπής (άκρη της βάσης στήριξης).</a:t>
            </a:r>
          </a:p>
          <a:p>
            <a:pPr eaLnBrk="0" hangingPunct="0">
              <a:lnSpc>
                <a:spcPct val="90000"/>
              </a:lnSpc>
            </a:pPr>
            <a:r>
              <a:rPr lang="el-GR" altLang="el-GR" sz="2400" dirty="0"/>
              <a:t>εφ α = </a:t>
            </a:r>
            <a:r>
              <a:rPr lang="en-US" altLang="el-GR" sz="2800" dirty="0"/>
              <a:t>s</a:t>
            </a:r>
            <a:r>
              <a:rPr lang="el-GR" altLang="el-GR" sz="2800" dirty="0"/>
              <a:t> </a:t>
            </a:r>
            <a:r>
              <a:rPr lang="en-US" altLang="el-GR" sz="2400" dirty="0"/>
              <a:t>/</a:t>
            </a:r>
            <a:r>
              <a:rPr lang="el-GR" altLang="el-GR" sz="2400" dirty="0"/>
              <a:t> </a:t>
            </a:r>
            <a:r>
              <a:rPr lang="en-US" altLang="el-GR" sz="2400" dirty="0"/>
              <a:t>h </a:t>
            </a:r>
            <a:r>
              <a:rPr lang="el-GR" altLang="el-GR" sz="2400" dirty="0"/>
              <a:t>  ή  α = </a:t>
            </a:r>
            <a:r>
              <a:rPr lang="el-GR" altLang="el-GR" sz="2400" dirty="0" err="1"/>
              <a:t>τοξ</a:t>
            </a:r>
            <a:r>
              <a:rPr lang="el-GR" altLang="el-GR" sz="2400" dirty="0"/>
              <a:t> εφ </a:t>
            </a:r>
            <a:r>
              <a:rPr lang="en-US" altLang="el-GR" sz="2800" dirty="0"/>
              <a:t>s</a:t>
            </a:r>
            <a:r>
              <a:rPr lang="el-GR" altLang="el-GR" sz="2800" dirty="0"/>
              <a:t> </a:t>
            </a:r>
            <a:r>
              <a:rPr lang="en-US" altLang="el-GR" sz="2400" dirty="0"/>
              <a:t>/</a:t>
            </a:r>
            <a:r>
              <a:rPr lang="el-GR" altLang="el-GR" sz="2400" dirty="0"/>
              <a:t> </a:t>
            </a:r>
            <a:r>
              <a:rPr lang="en-US" altLang="el-GR" sz="2400" dirty="0"/>
              <a:t>h </a:t>
            </a:r>
            <a:endParaRPr lang="el-GR" altLang="el-GR" sz="2400" dirty="0"/>
          </a:p>
          <a:p>
            <a:pPr eaLnBrk="0" hangingPunct="0">
              <a:lnSpc>
                <a:spcPct val="90000"/>
              </a:lnSpc>
            </a:pPr>
            <a:r>
              <a:rPr lang="el-GR" altLang="el-GR" sz="2200" dirty="0"/>
              <a:t>Όταν η γωνία ανατροπής είναι μεγάλη το σώμα έχει μεγάλη σταθερότητα (το ζητούμενο είναι μεγάλο </a:t>
            </a:r>
            <a:r>
              <a:rPr lang="en-US" altLang="el-GR" sz="2200" dirty="0"/>
              <a:t>s </a:t>
            </a:r>
            <a:r>
              <a:rPr lang="el-GR" altLang="el-GR" sz="2200" dirty="0"/>
              <a:t>και μικρό </a:t>
            </a:r>
            <a:r>
              <a:rPr lang="en-US" altLang="el-GR" sz="2200" dirty="0"/>
              <a:t>h</a:t>
            </a:r>
            <a:r>
              <a:rPr lang="el-GR" altLang="el-GR" sz="2200" dirty="0"/>
              <a:t>)</a:t>
            </a:r>
            <a:r>
              <a:rPr lang="en-US" altLang="el-GR" sz="2200" dirty="0"/>
              <a:t>.</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80728"/>
            <a:ext cx="4392711" cy="232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46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Μηχανικοί παράγοντες σταθερότητας 2</a:t>
            </a:r>
            <a:endParaRPr lang="el-GR" sz="3600" dirty="0"/>
          </a:p>
        </p:txBody>
      </p:sp>
      <p:sp>
        <p:nvSpPr>
          <p:cNvPr id="5" name="Θέση περιεχομένου 4"/>
          <p:cNvSpPr>
            <a:spLocks noGrp="1"/>
          </p:cNvSpPr>
          <p:nvPr>
            <p:ph idx="1"/>
          </p:nvPr>
        </p:nvSpPr>
        <p:spPr>
          <a:xfrm>
            <a:off x="323528" y="3452141"/>
            <a:ext cx="8568952" cy="3145211"/>
          </a:xfrm>
        </p:spPr>
        <p:txBody>
          <a:bodyPr>
            <a:noAutofit/>
          </a:bodyPr>
          <a:lstStyle/>
          <a:p>
            <a:pPr eaLnBrk="0" hangingPunct="0"/>
            <a:r>
              <a:rPr lang="el-GR" altLang="el-GR" sz="2200" i="1" u="sng" dirty="0"/>
              <a:t>Ενεργειακό μέτρο σταθερότητας:</a:t>
            </a:r>
            <a:r>
              <a:rPr lang="el-GR" altLang="el-GR" sz="2200" dirty="0"/>
              <a:t> Στην προσπάθεια ανατροπής του σώματος (περιστροφή γύρω από την άκρη της βάσης στήριξης) ανυψώνεται το ΚΜΣ. Το διάστημα ανύψωσης του ΚΜΣ και το εκτελούμενο με αυτό τον τρόπο μηχανικό έργο (ενεργειακό μέτρο) αυξάνονται ανάλογα με το μέγεθος της γωνίας ανατροπής.</a:t>
            </a:r>
          </a:p>
          <a:p>
            <a:pPr eaLnBrk="0" hangingPunct="0"/>
            <a:r>
              <a:rPr lang="el-GR" altLang="el-GR" sz="2200" dirty="0"/>
              <a:t>Όσο μεγαλύτερη είναι η γωνία ανατροπής (μεγάλη τιμή της εφαπτομένης της γωνίας α) τόσο μεγαλύτερο διάστημα ανύψωσης του ΚΜΣ απαιτείται (παραγωγή μεγάλης ποσότητας μηχανικού έργου) και συνεπώς η σταθερότητα του σώματος είναι μεγάλη.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45655"/>
            <a:ext cx="4968527" cy="227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0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Μηχανικοί παράγοντες σταθερότητας 3</a:t>
            </a:r>
            <a:endParaRPr lang="el-GR" sz="3600" dirty="0"/>
          </a:p>
        </p:txBody>
      </p:sp>
      <p:sp>
        <p:nvSpPr>
          <p:cNvPr id="5" name="Θέση περιεχομένου 4"/>
          <p:cNvSpPr>
            <a:spLocks noGrp="1"/>
          </p:cNvSpPr>
          <p:nvPr>
            <p:ph idx="1"/>
          </p:nvPr>
        </p:nvSpPr>
        <p:spPr>
          <a:xfrm>
            <a:off x="323528" y="4782638"/>
            <a:ext cx="8568952" cy="1814714"/>
          </a:xfrm>
        </p:spPr>
        <p:txBody>
          <a:bodyPr>
            <a:noAutofit/>
          </a:bodyPr>
          <a:lstStyle/>
          <a:p>
            <a:pPr eaLnBrk="0" hangingPunct="0"/>
            <a:r>
              <a:rPr lang="el-GR" altLang="el-GR" sz="2200" i="1" u="sng" dirty="0"/>
              <a:t>Δυναμικό μέτρο σταθερότητας:</a:t>
            </a:r>
            <a:r>
              <a:rPr lang="el-GR" altLang="el-GR" sz="2200" dirty="0"/>
              <a:t> Στην προσπάθεια ανατροπής του σώματος λόγω της άσκησης πλευρικών δυνάμεων, το σώμα παραμένει στη θέση ισορροπίας, όσο η σχηματιζόμενη από την πλάγια δύναμη </a:t>
            </a:r>
            <a:r>
              <a:rPr lang="en-US" altLang="el-GR" sz="2400" dirty="0"/>
              <a:t>F</a:t>
            </a:r>
            <a:r>
              <a:rPr lang="en-US" altLang="el-GR" sz="2400" baseline="-25000" dirty="0"/>
              <a:t>M</a:t>
            </a:r>
            <a:r>
              <a:rPr lang="en-US" altLang="el-GR" sz="2400" dirty="0"/>
              <a:t> </a:t>
            </a:r>
            <a:r>
              <a:rPr lang="el-GR" altLang="el-GR" sz="2200" dirty="0"/>
              <a:t>και τη δύναμη του βάρους Β συνισταμένη δύναμη </a:t>
            </a:r>
            <a:r>
              <a:rPr lang="en-US" altLang="el-GR" sz="2400" dirty="0"/>
              <a:t>F</a:t>
            </a:r>
            <a:r>
              <a:rPr lang="el-GR" altLang="el-GR" sz="1800" dirty="0"/>
              <a:t>σ</a:t>
            </a:r>
            <a:r>
              <a:rPr lang="el-GR" altLang="el-GR" sz="2400" dirty="0"/>
              <a:t>  </a:t>
            </a:r>
            <a:r>
              <a:rPr lang="el-GR" altLang="el-GR" sz="2200" dirty="0"/>
              <a:t>περνά μέσα από τη βάση στήριξης (δυναμικό μέτρο).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080170"/>
            <a:ext cx="4176464" cy="353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40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78098"/>
          </a:xfrm>
        </p:spPr>
        <p:txBody>
          <a:bodyPr>
            <a:normAutofit/>
          </a:bodyPr>
          <a:lstStyle/>
          <a:p>
            <a:r>
              <a:rPr lang="el-GR" altLang="el-GR" sz="3600" dirty="0"/>
              <a:t>Μηχανικοί παράγοντες σταθερότητας 4</a:t>
            </a:r>
            <a:endParaRPr lang="el-GR" sz="3600" dirty="0"/>
          </a:p>
        </p:txBody>
      </p:sp>
      <p:sp>
        <p:nvSpPr>
          <p:cNvPr id="5" name="Θέση περιεχομένου 4"/>
          <p:cNvSpPr>
            <a:spLocks noGrp="1"/>
          </p:cNvSpPr>
          <p:nvPr>
            <p:ph idx="1"/>
          </p:nvPr>
        </p:nvSpPr>
        <p:spPr>
          <a:xfrm>
            <a:off x="3707904" y="1124744"/>
            <a:ext cx="5256584" cy="5472608"/>
          </a:xfrm>
        </p:spPr>
        <p:txBody>
          <a:bodyPr>
            <a:noAutofit/>
          </a:bodyPr>
          <a:lstStyle/>
          <a:p>
            <a:pPr eaLnBrk="0" hangingPunct="0">
              <a:spcBef>
                <a:spcPts val="0"/>
              </a:spcBef>
            </a:pPr>
            <a:r>
              <a:rPr lang="el-GR" altLang="el-GR" sz="2200" dirty="0"/>
              <a:t>Σώμα βρίσκεται σε ισορροπία όταν η κατακόρυφη προβολή του ΚΒΣ βρίσκεται εντός της επιφάνειας στήριξης.</a:t>
            </a:r>
          </a:p>
          <a:p>
            <a:pPr eaLnBrk="0" hangingPunct="0">
              <a:spcBef>
                <a:spcPts val="0"/>
              </a:spcBef>
            </a:pPr>
            <a:r>
              <a:rPr lang="el-GR" altLang="el-GR" sz="2200" dirty="0"/>
              <a:t>Αν κάποιος θέλει να παραβιάσει την ισορροπία του μπορεί να δημιουργήσει σημείο περιστροφής, με εφαρμογή κάθετης δύναμης προς την προβολή του ΚΒΣ, έτσι ώστε να το μετατοπίσει εκτός της επιφάνειας στήριξης.</a:t>
            </a:r>
          </a:p>
          <a:p>
            <a:pPr eaLnBrk="0" hangingPunct="0">
              <a:spcBef>
                <a:spcPts val="0"/>
              </a:spcBef>
            </a:pPr>
            <a:endParaRPr lang="el-GR" altLang="el-GR" sz="2200" dirty="0"/>
          </a:p>
          <a:p>
            <a:pPr eaLnBrk="0" hangingPunct="0">
              <a:spcBef>
                <a:spcPts val="0"/>
              </a:spcBef>
            </a:pPr>
            <a:r>
              <a:rPr lang="el-GR" altLang="el-GR" sz="2200" dirty="0"/>
              <a:t>Δύναμη ανατροπής :  F &gt; ( a / h ) . G</a:t>
            </a:r>
          </a:p>
          <a:p>
            <a:pPr eaLnBrk="0" hangingPunct="0">
              <a:spcBef>
                <a:spcPts val="0"/>
              </a:spcBef>
            </a:pPr>
            <a:endParaRPr lang="el-GR" altLang="el-GR" sz="2200" dirty="0"/>
          </a:p>
          <a:p>
            <a:pPr eaLnBrk="0" hangingPunct="0">
              <a:spcBef>
                <a:spcPts val="0"/>
              </a:spcBef>
            </a:pPr>
            <a:r>
              <a:rPr lang="el-GR" altLang="el-GR" sz="2200" dirty="0"/>
              <a:t>Μεγαλύτερη σταθερότητα όταν :</a:t>
            </a:r>
          </a:p>
          <a:p>
            <a:pPr eaLnBrk="0" hangingPunct="0">
              <a:spcBef>
                <a:spcPts val="0"/>
              </a:spcBef>
            </a:pPr>
            <a:r>
              <a:rPr lang="el-GR" altLang="el-GR" sz="2200" dirty="0"/>
              <a:t>α) μεγάλο βάρος του σώματος             </a:t>
            </a:r>
          </a:p>
          <a:p>
            <a:pPr eaLnBrk="0" hangingPunct="0">
              <a:spcBef>
                <a:spcPts val="0"/>
              </a:spcBef>
            </a:pPr>
            <a:r>
              <a:rPr lang="el-GR" altLang="el-GR" sz="2200" dirty="0"/>
              <a:t>β) χαμηλά το ΚΒΣ</a:t>
            </a:r>
          </a:p>
          <a:p>
            <a:pPr eaLnBrk="0" hangingPunct="0">
              <a:spcBef>
                <a:spcPts val="0"/>
              </a:spcBef>
            </a:pPr>
            <a:r>
              <a:rPr lang="el-GR" altLang="el-GR" sz="2200" dirty="0"/>
              <a:t>γ) μεγάλη απόσταση 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grpSp>
        <p:nvGrpSpPr>
          <p:cNvPr id="11" name="Group 4"/>
          <p:cNvGrpSpPr>
            <a:grpSpLocks/>
          </p:cNvGrpSpPr>
          <p:nvPr/>
        </p:nvGrpSpPr>
        <p:grpSpPr bwMode="auto">
          <a:xfrm>
            <a:off x="320906" y="2303565"/>
            <a:ext cx="3233801" cy="3402927"/>
            <a:chOff x="144" y="1440"/>
            <a:chExt cx="2168" cy="2216"/>
          </a:xfrm>
        </p:grpSpPr>
        <p:pic>
          <p:nvPicPr>
            <p:cNvPr id="12"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 y="1440"/>
              <a:ext cx="2168" cy="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
            <p:cNvSpPr>
              <a:spLocks noChangeArrowheads="1"/>
            </p:cNvSpPr>
            <p:nvPr/>
          </p:nvSpPr>
          <p:spPr bwMode="auto">
            <a:xfrm>
              <a:off x="202" y="1469"/>
              <a:ext cx="2044" cy="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217031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στάση</a:t>
            </a:r>
            <a:br>
              <a:rPr lang="el-GR" altLang="el-GR" sz="3600" dirty="0"/>
            </a:br>
            <a:r>
              <a:rPr lang="el-GR" altLang="el-GR" sz="3600" dirty="0"/>
              <a:t>του σώματος 1</a:t>
            </a:r>
            <a:endParaRPr lang="el-GR" sz="3600" dirty="0"/>
          </a:p>
        </p:txBody>
      </p:sp>
      <p:sp>
        <p:nvSpPr>
          <p:cNvPr id="5" name="Θέση περιεχομένου 4"/>
          <p:cNvSpPr>
            <a:spLocks noGrp="1"/>
          </p:cNvSpPr>
          <p:nvPr>
            <p:ph idx="1"/>
          </p:nvPr>
        </p:nvSpPr>
        <p:spPr>
          <a:xfrm>
            <a:off x="3275856" y="1772816"/>
            <a:ext cx="5472608" cy="4752528"/>
          </a:xfrm>
        </p:spPr>
        <p:txBody>
          <a:bodyPr>
            <a:noAutofit/>
          </a:bodyPr>
          <a:lstStyle/>
          <a:p>
            <a:pPr eaLnBrk="0" hangingPunct="0">
              <a:lnSpc>
                <a:spcPct val="90000"/>
              </a:lnSpc>
            </a:pPr>
            <a:r>
              <a:rPr lang="el-GR" altLang="el-GR" sz="2400" dirty="0"/>
              <a:t>Στο ανθρώπινο σώμα για να υπάρχει ευσταθής ισορροπία θα πρέπει η προβολή του ΚΜΣ να περνά μέσα από την επιφάνεια στήριξης.</a:t>
            </a:r>
          </a:p>
          <a:p>
            <a:pPr eaLnBrk="0" hangingPunct="0">
              <a:lnSpc>
                <a:spcPct val="90000"/>
              </a:lnSpc>
            </a:pPr>
            <a:r>
              <a:rPr lang="el-GR" altLang="el-GR" sz="2400" dirty="0"/>
              <a:t>Στην όρθια στάση το σώμα στηρίζεται σε δύο σημεία, τα κέντρα των </a:t>
            </a:r>
            <a:r>
              <a:rPr lang="el-GR" altLang="el-GR" sz="2400" dirty="0" err="1"/>
              <a:t>ποδοκνημικών</a:t>
            </a:r>
            <a:r>
              <a:rPr lang="el-GR" altLang="el-GR" sz="2400" dirty="0"/>
              <a:t> αρθρώσεων. Στο μετωπιαίο επίπεδο έχει ευσταθή ισορροπία (δύο σημεία στήριξης), ενώ στο </a:t>
            </a:r>
            <a:r>
              <a:rPr lang="el-GR" altLang="el-GR" sz="2400" dirty="0" err="1"/>
              <a:t>προσθιοπίσθιο</a:t>
            </a:r>
            <a:r>
              <a:rPr lang="el-GR" altLang="el-GR" sz="2400" dirty="0"/>
              <a:t> επίπεδο έχει ασταθή ισορροπία (στήριξη πάνω στην άρθρωση).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68" y="3573016"/>
            <a:ext cx="2808288"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8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στάση</a:t>
            </a:r>
            <a:br>
              <a:rPr lang="el-GR" altLang="el-GR" sz="3600" dirty="0"/>
            </a:br>
            <a:r>
              <a:rPr lang="el-GR" altLang="el-GR" sz="3600" dirty="0"/>
              <a:t>του σώματος 2</a:t>
            </a:r>
            <a:endParaRPr lang="el-GR" sz="3600" dirty="0"/>
          </a:p>
        </p:txBody>
      </p:sp>
      <p:sp>
        <p:nvSpPr>
          <p:cNvPr id="5" name="Θέση περιεχομένου 4"/>
          <p:cNvSpPr>
            <a:spLocks noGrp="1"/>
          </p:cNvSpPr>
          <p:nvPr>
            <p:ph idx="1"/>
          </p:nvPr>
        </p:nvSpPr>
        <p:spPr>
          <a:xfrm>
            <a:off x="3275856" y="1772816"/>
            <a:ext cx="5472608" cy="4752528"/>
          </a:xfrm>
        </p:spPr>
        <p:txBody>
          <a:bodyPr>
            <a:noAutofit/>
          </a:bodyPr>
          <a:lstStyle/>
          <a:p>
            <a:pPr eaLnBrk="0" hangingPunct="0">
              <a:lnSpc>
                <a:spcPct val="90000"/>
              </a:lnSpc>
            </a:pPr>
            <a:r>
              <a:rPr lang="el-GR" altLang="el-GR" sz="2400" dirty="0"/>
              <a:t>Η ισορροπία στο </a:t>
            </a:r>
            <a:r>
              <a:rPr lang="el-GR" altLang="el-GR" sz="2400" dirty="0" err="1"/>
              <a:t>προσθιοπίσθιο</a:t>
            </a:r>
            <a:r>
              <a:rPr lang="el-GR" altLang="el-GR" sz="2400" dirty="0"/>
              <a:t> επίπεδο επιτυγχάνεται με τη συνεχή αλληλεπίδραση των </a:t>
            </a:r>
            <a:r>
              <a:rPr lang="el-GR" altLang="el-GR" sz="2400" dirty="0" err="1"/>
              <a:t>καμπτήρων</a:t>
            </a:r>
            <a:r>
              <a:rPr lang="el-GR" altLang="el-GR" sz="2400" dirty="0"/>
              <a:t> και </a:t>
            </a:r>
            <a:r>
              <a:rPr lang="el-GR" altLang="el-GR" sz="2400" dirty="0" err="1"/>
              <a:t>εκτεινόντων</a:t>
            </a:r>
            <a:r>
              <a:rPr lang="el-GR" altLang="el-GR" sz="2400" dirty="0"/>
              <a:t> μυών της </a:t>
            </a:r>
            <a:r>
              <a:rPr lang="el-GR" altLang="el-GR" sz="2400" dirty="0" err="1"/>
              <a:t>ποδοκνημικής</a:t>
            </a:r>
            <a:r>
              <a:rPr lang="el-GR" altLang="el-GR" sz="2400" dirty="0"/>
              <a:t> (</a:t>
            </a:r>
            <a:r>
              <a:rPr lang="en-US" altLang="el-GR" sz="2400" dirty="0"/>
              <a:t>F</a:t>
            </a:r>
            <a:r>
              <a:rPr lang="el-GR" altLang="el-GR" sz="2400" dirty="0" err="1"/>
              <a:t>εμ</a:t>
            </a:r>
            <a:r>
              <a:rPr lang="el-GR" altLang="el-GR" sz="2400" dirty="0"/>
              <a:t> και </a:t>
            </a:r>
            <a:r>
              <a:rPr lang="en-US" altLang="el-GR" sz="2400" dirty="0"/>
              <a:t>F</a:t>
            </a:r>
            <a:r>
              <a:rPr lang="el-GR" altLang="el-GR" sz="2400" dirty="0"/>
              <a:t>γ). </a:t>
            </a:r>
          </a:p>
          <a:p>
            <a:pPr eaLnBrk="0" hangingPunct="0">
              <a:lnSpc>
                <a:spcPct val="90000"/>
              </a:lnSpc>
            </a:pPr>
            <a:r>
              <a:rPr lang="el-GR" altLang="el-GR" sz="2400" dirty="0"/>
              <a:t>Υπό την επίδραση αυτών των δυνάμεων η άρθρωση κρατείται σε συγκεκριμένη γωνιακή θέση ώστε να ισορροπεί το υπερκείμενο σώμα. </a:t>
            </a:r>
          </a:p>
          <a:p>
            <a:pPr eaLnBrk="0" hangingPunct="0">
              <a:lnSpc>
                <a:spcPct val="90000"/>
              </a:lnSpc>
            </a:pPr>
            <a:r>
              <a:rPr lang="el-GR" altLang="el-GR" sz="2400" dirty="0"/>
              <a:t>Υπό την επίδραση των ροπών δύναμης των μυών του κορμού, εμποδίζεται η πτώση του κορμού προς τα μπροστά και ισορροπεί το σώμα.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68" y="3573016"/>
            <a:ext cx="2808288"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42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στάση</a:t>
            </a:r>
            <a:br>
              <a:rPr lang="el-GR" altLang="el-GR" sz="3600" dirty="0"/>
            </a:br>
            <a:r>
              <a:rPr lang="el-GR" altLang="el-GR" sz="3600" dirty="0"/>
              <a:t>του σώματος 3</a:t>
            </a:r>
            <a:endParaRPr lang="el-GR" sz="3600" dirty="0"/>
          </a:p>
        </p:txBody>
      </p:sp>
      <p:sp>
        <p:nvSpPr>
          <p:cNvPr id="5" name="Θέση περιεχομένου 4"/>
          <p:cNvSpPr>
            <a:spLocks noGrp="1"/>
          </p:cNvSpPr>
          <p:nvPr>
            <p:ph idx="1"/>
          </p:nvPr>
        </p:nvSpPr>
        <p:spPr>
          <a:xfrm>
            <a:off x="251520" y="3501008"/>
            <a:ext cx="8496944" cy="3024336"/>
          </a:xfrm>
        </p:spPr>
        <p:txBody>
          <a:bodyPr>
            <a:noAutofit/>
          </a:bodyPr>
          <a:lstStyle/>
          <a:p>
            <a:pPr eaLnBrk="0" hangingPunct="0">
              <a:lnSpc>
                <a:spcPct val="90000"/>
              </a:lnSpc>
            </a:pPr>
            <a:r>
              <a:rPr lang="el-GR" altLang="el-GR" sz="2200" dirty="0"/>
              <a:t>Ανάλογα με την μετατόπιση του ΚΜΣ στον </a:t>
            </a:r>
            <a:r>
              <a:rPr lang="el-GR" altLang="el-GR" sz="2200" dirty="0" err="1"/>
              <a:t>προσθιοπίσθιο</a:t>
            </a:r>
            <a:r>
              <a:rPr lang="el-GR" altLang="el-GR" sz="2200" dirty="0"/>
              <a:t> άξονα, αναπτύσσονται και αντίστοιχες δυνάμεις αντίδρασης του εδάφους για ισορροπία του σώματος. Σε κατάσταση ισορροπίας στην όρθια στάση οι πιέσεις στην επιφάνεια στήριξης είναι κατανεμημένες μπροστά και πίσω.</a:t>
            </a:r>
          </a:p>
          <a:p>
            <a:pPr eaLnBrk="0" hangingPunct="0">
              <a:lnSpc>
                <a:spcPct val="90000"/>
              </a:lnSpc>
            </a:pPr>
            <a:r>
              <a:rPr lang="el-GR" altLang="el-GR" sz="2200" dirty="0"/>
              <a:t>Αν το άτομο σταθεί στα δάχτυλα το ΚΜΣ θα μετακινηθεί προς τα μπροστά και οι δυνάμεις αντίδρασης του εδάφους θα αναπτυχθούν στο μπροστινό μέρος της στήριξης. Αν η προβολή του ΚΜΣ βγει έξω από την επιφάνεια στήριξης τότε παραβιάζεται η ισορροπία και το σώμα πέφτει μπροστά.</a:t>
            </a:r>
          </a:p>
          <a:p>
            <a:pPr eaLnBrk="0" hangingPunct="0">
              <a:lnSpc>
                <a:spcPct val="90000"/>
              </a:lnSpc>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396081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16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274638"/>
            <a:ext cx="8363272" cy="850106"/>
          </a:xfrm>
        </p:spPr>
        <p:txBody>
          <a:bodyPr>
            <a:noAutofit/>
          </a:bodyPr>
          <a:lstStyle/>
          <a:p>
            <a:r>
              <a:rPr lang="el-GR" altLang="el-GR" sz="3600" dirty="0"/>
              <a:t>Σταθερότητα στην όρθια στάση</a:t>
            </a:r>
            <a:br>
              <a:rPr lang="el-GR" altLang="el-GR" sz="3600" dirty="0"/>
            </a:br>
            <a:r>
              <a:rPr lang="el-GR" altLang="el-GR" sz="3600" dirty="0"/>
              <a:t>του σώματος 4</a:t>
            </a:r>
            <a:endParaRPr lang="el-GR" sz="3600" dirty="0"/>
          </a:p>
        </p:txBody>
      </p:sp>
      <p:sp>
        <p:nvSpPr>
          <p:cNvPr id="5" name="Θέση περιεχομένου 4"/>
          <p:cNvSpPr>
            <a:spLocks noGrp="1"/>
          </p:cNvSpPr>
          <p:nvPr>
            <p:ph idx="1"/>
          </p:nvPr>
        </p:nvSpPr>
        <p:spPr>
          <a:xfrm>
            <a:off x="251520" y="3573016"/>
            <a:ext cx="8496944" cy="2952328"/>
          </a:xfrm>
        </p:spPr>
        <p:txBody>
          <a:bodyPr>
            <a:noAutofit/>
          </a:bodyPr>
          <a:lstStyle/>
          <a:p>
            <a:pPr eaLnBrk="0" hangingPunct="0">
              <a:lnSpc>
                <a:spcPct val="80000"/>
              </a:lnSpc>
            </a:pPr>
            <a:r>
              <a:rPr lang="el-GR" altLang="el-GR" sz="2200" dirty="0"/>
              <a:t>Το σώμα μπορεί να χάσει την ισορροπία του και να περιστραφεί προς τα μπροστά είτε λόγω ανάπτυξης εσωτερικών (μυϊκών) δυνάμεων, είτε από την άσκηση εξωτερικής δύναμης που προκαλεί ροπή ανατροπής. </a:t>
            </a:r>
          </a:p>
          <a:p>
            <a:pPr eaLnBrk="0" hangingPunct="0">
              <a:lnSpc>
                <a:spcPct val="80000"/>
              </a:lnSpc>
            </a:pPr>
            <a:r>
              <a:rPr lang="el-GR" altLang="el-GR" sz="2200" dirty="0"/>
              <a:t>Προς αποφυγή της ανατροπής βγάζουμε το πόδι μπροστά ως στήριγμα. Όταν όμως το πόδι δεν μπορεί να βγει (για διάφορους λόγους) μπροστά, τότε για να αποφευχθεί η πτώση και να επανέλθει το σώμα στη θέση ισορροπίας απαιτείται μεγάλη δύναμη τριβής μεταξύ του εδάφους και των ποδιών, καθώς και σειρά αντισταθμιστικών κινήσεων από το άτομο για αποφυγή της πτώσης.</a:t>
            </a:r>
          </a:p>
          <a:p>
            <a:pPr eaLnBrk="0" hangingPunct="0">
              <a:lnSpc>
                <a:spcPct val="90000"/>
              </a:lnSpc>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396081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74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a:t>Εφαρμογές 1</a:t>
            </a:r>
            <a:endParaRPr lang="el-GR" dirty="0"/>
          </a:p>
        </p:txBody>
      </p:sp>
      <p:sp>
        <p:nvSpPr>
          <p:cNvPr id="5" name="Θέση περιεχομένου 4"/>
          <p:cNvSpPr>
            <a:spLocks noGrp="1"/>
          </p:cNvSpPr>
          <p:nvPr>
            <p:ph idx="1"/>
          </p:nvPr>
        </p:nvSpPr>
        <p:spPr>
          <a:xfrm>
            <a:off x="323528" y="1196752"/>
            <a:ext cx="8424936" cy="1944216"/>
          </a:xfrm>
        </p:spPr>
        <p:txBody>
          <a:bodyPr>
            <a:noAutofit/>
          </a:bodyPr>
          <a:lstStyle/>
          <a:p>
            <a:r>
              <a:rPr lang="el-GR" altLang="el-GR" sz="2000" i="1" u="sng" dirty="0"/>
              <a:t>Πόση δύναμη πρέπει να αναπτυχθεί από τον δικέφαλο </a:t>
            </a:r>
            <a:r>
              <a:rPr lang="el-GR" altLang="el-GR" sz="2000" i="1" u="sng" dirty="0" err="1"/>
              <a:t>βραχιόνιο</a:t>
            </a:r>
            <a:r>
              <a:rPr lang="el-GR" altLang="el-GR" sz="2000" i="1" u="sng" dirty="0"/>
              <a:t>, που </a:t>
            </a:r>
            <a:r>
              <a:rPr lang="el-GR" altLang="el-GR" sz="2000" i="1" u="sng" dirty="0" err="1"/>
              <a:t>προσφύεται</a:t>
            </a:r>
            <a:r>
              <a:rPr lang="el-GR" altLang="el-GR" sz="2000" i="1" u="sng" dirty="0"/>
              <a:t> με 90</a:t>
            </a:r>
            <a:r>
              <a:rPr lang="el-GR" altLang="el-GR" sz="2000" i="1" u="sng" baseline="30000" dirty="0"/>
              <a:t>ο</a:t>
            </a:r>
            <a:r>
              <a:rPr lang="el-GR" altLang="el-GR" sz="2000" i="1" u="sng" dirty="0"/>
              <a:t> γωνία στην κερκίδα σε απόσταση 3 </a:t>
            </a:r>
            <a:r>
              <a:rPr lang="en-US" altLang="el-GR" sz="2000" i="1" u="sng" dirty="0"/>
              <a:t>cm </a:t>
            </a:r>
            <a:r>
              <a:rPr lang="el-GR" altLang="el-GR" sz="2000" i="1" u="sng" dirty="0"/>
              <a:t>από το κέντρο περιστροφής (αγκώνας), ώστε να αντισταθεί (ισορροπία) σε βάρος 70 Ν που κρατιέται στο χέρι σε απόσταση 30 </a:t>
            </a:r>
            <a:r>
              <a:rPr lang="en-US" altLang="el-GR" sz="2000" i="1" u="sng" dirty="0"/>
              <a:t>cm </a:t>
            </a:r>
            <a:r>
              <a:rPr lang="el-GR" altLang="el-GR" sz="2000" i="1" u="sng" dirty="0"/>
              <a:t>από τον αγκώνα</a:t>
            </a:r>
            <a:r>
              <a:rPr lang="en-US" altLang="el-GR" sz="2000" i="1" u="sng" dirty="0"/>
              <a:t>; </a:t>
            </a:r>
            <a:r>
              <a:rPr lang="el-GR" altLang="el-GR" sz="2000" i="1" u="sng" dirty="0"/>
              <a:t>(θεωρούνται αμελητέα το βάρος του πήχη και του άκρου χεριού, καθώς και η δράση κάθε άλλου μυός).</a:t>
            </a:r>
            <a:endParaRPr lang="el-GR" alt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8" name="Θέση περιεχομένου 4"/>
          <p:cNvSpPr txBox="1">
            <a:spLocks/>
          </p:cNvSpPr>
          <p:nvPr/>
        </p:nvSpPr>
        <p:spPr>
          <a:xfrm>
            <a:off x="3563888" y="3068960"/>
            <a:ext cx="5328592"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200" u="sng" dirty="0"/>
              <a:t>Δεδομένα:</a:t>
            </a:r>
            <a:r>
              <a:rPr lang="el-GR" altLang="el-GR" sz="2200" dirty="0"/>
              <a:t> </a:t>
            </a:r>
            <a:r>
              <a:rPr lang="en-US" altLang="el-GR" sz="2200" dirty="0" err="1"/>
              <a:t>dm</a:t>
            </a:r>
            <a:r>
              <a:rPr lang="en-US" altLang="el-GR" sz="2200" dirty="0"/>
              <a:t> =3cm =0.03 m</a:t>
            </a:r>
          </a:p>
          <a:p>
            <a:pPr>
              <a:spcBef>
                <a:spcPts val="0"/>
              </a:spcBef>
              <a:buFontTx/>
              <a:buNone/>
            </a:pPr>
            <a:r>
              <a:rPr lang="en-US" altLang="el-GR" sz="2200" dirty="0"/>
              <a:t>                        W = 70 N</a:t>
            </a:r>
          </a:p>
          <a:p>
            <a:pPr>
              <a:spcBef>
                <a:spcPts val="0"/>
              </a:spcBef>
              <a:buFontTx/>
              <a:buNone/>
            </a:pPr>
            <a:r>
              <a:rPr lang="en-US" altLang="el-GR" sz="2200" dirty="0"/>
              <a:t>                        </a:t>
            </a:r>
            <a:r>
              <a:rPr lang="en-US" altLang="el-GR" sz="2200" dirty="0" err="1"/>
              <a:t>dw</a:t>
            </a:r>
            <a:r>
              <a:rPr lang="en-US" altLang="el-GR" sz="2200" dirty="0"/>
              <a:t> = 30 cm = 0.30 m</a:t>
            </a:r>
          </a:p>
          <a:p>
            <a:pPr>
              <a:spcBef>
                <a:spcPts val="0"/>
              </a:spcBef>
            </a:pPr>
            <a:r>
              <a:rPr lang="el-GR" altLang="el-GR" sz="2200" u="sng" dirty="0"/>
              <a:t>Λύση: </a:t>
            </a:r>
            <a:endParaRPr lang="en-US" altLang="el-GR" sz="2200" dirty="0"/>
          </a:p>
          <a:p>
            <a:pPr>
              <a:spcBef>
                <a:spcPts val="0"/>
              </a:spcBef>
            </a:pPr>
            <a:r>
              <a:rPr lang="el-GR" altLang="el-GR" sz="2200" dirty="0"/>
              <a:t>Το άθροισμα όλων των ροπών πρέπει να είναι ίσο με το μηδέν:</a:t>
            </a:r>
          </a:p>
          <a:p>
            <a:pPr>
              <a:spcBef>
                <a:spcPts val="0"/>
              </a:spcBef>
            </a:pPr>
            <a:r>
              <a:rPr lang="el-GR" altLang="el-GR" sz="2200" dirty="0"/>
              <a:t>ΣΜ = (</a:t>
            </a:r>
            <a:r>
              <a:rPr lang="en-US" altLang="el-GR" sz="2200" dirty="0" err="1"/>
              <a:t>Fm</a:t>
            </a:r>
            <a:r>
              <a:rPr lang="en-US" altLang="el-GR" sz="2200" dirty="0"/>
              <a:t> * </a:t>
            </a:r>
            <a:r>
              <a:rPr lang="en-US" altLang="el-GR" sz="2200" dirty="0" err="1"/>
              <a:t>dm</a:t>
            </a:r>
            <a:r>
              <a:rPr lang="el-GR" altLang="el-GR" sz="2200" dirty="0"/>
              <a:t>)</a:t>
            </a:r>
            <a:r>
              <a:rPr lang="en-US" altLang="el-GR" sz="2200" dirty="0"/>
              <a:t> – </a:t>
            </a:r>
            <a:r>
              <a:rPr lang="el-GR" altLang="el-GR" sz="2200" dirty="0"/>
              <a:t>(</a:t>
            </a:r>
            <a:r>
              <a:rPr lang="en-US" altLang="el-GR" sz="2200" dirty="0"/>
              <a:t>W * </a:t>
            </a:r>
            <a:r>
              <a:rPr lang="en-US" altLang="el-GR" sz="2200" dirty="0" err="1"/>
              <a:t>dw</a:t>
            </a:r>
            <a:r>
              <a:rPr lang="el-GR" altLang="el-GR" sz="2200" dirty="0"/>
              <a:t>)</a:t>
            </a:r>
            <a:endParaRPr lang="en-US" altLang="el-GR" sz="2200" dirty="0"/>
          </a:p>
          <a:p>
            <a:pPr>
              <a:spcBef>
                <a:spcPts val="0"/>
              </a:spcBef>
            </a:pPr>
            <a:r>
              <a:rPr lang="en-US" altLang="el-GR" sz="2200" dirty="0"/>
              <a:t>   0  = </a:t>
            </a:r>
            <a:r>
              <a:rPr lang="el-GR" altLang="el-GR" sz="2200" dirty="0"/>
              <a:t>[</a:t>
            </a:r>
            <a:r>
              <a:rPr lang="en-US" altLang="el-GR" sz="2200" dirty="0" err="1"/>
              <a:t>Fm</a:t>
            </a:r>
            <a:r>
              <a:rPr lang="en-US" altLang="el-GR" sz="2200" dirty="0"/>
              <a:t> * (0.03m)</a:t>
            </a:r>
            <a:r>
              <a:rPr lang="el-GR" altLang="el-GR" sz="2200" dirty="0"/>
              <a:t>]</a:t>
            </a:r>
            <a:r>
              <a:rPr lang="en-US" altLang="el-GR" sz="2200" dirty="0"/>
              <a:t> – </a:t>
            </a:r>
            <a:r>
              <a:rPr lang="el-GR" altLang="el-GR" sz="2200" dirty="0"/>
              <a:t>[</a:t>
            </a:r>
            <a:r>
              <a:rPr lang="en-US" altLang="el-GR" sz="2200" dirty="0"/>
              <a:t>(70N) * (0.30m)</a:t>
            </a:r>
            <a:r>
              <a:rPr lang="el-GR" altLang="el-GR" sz="2200" dirty="0"/>
              <a:t>]</a:t>
            </a:r>
            <a:endParaRPr lang="en-US" altLang="el-GR" sz="2200" dirty="0"/>
          </a:p>
          <a:p>
            <a:pPr>
              <a:spcBef>
                <a:spcPts val="0"/>
              </a:spcBef>
            </a:pPr>
            <a:r>
              <a:rPr lang="en-US" altLang="el-GR" sz="2200" dirty="0" err="1"/>
              <a:t>Fm</a:t>
            </a:r>
            <a:r>
              <a:rPr lang="en-US" altLang="el-GR" sz="2200" dirty="0"/>
              <a:t> = 700 N</a:t>
            </a:r>
            <a:endParaRPr lang="el-GR" altLang="el-GR" sz="22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84104"/>
            <a:ext cx="30956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a:t>Εφαρμογές 2</a:t>
            </a:r>
            <a:endParaRPr lang="el-GR" dirty="0"/>
          </a:p>
        </p:txBody>
      </p:sp>
      <p:sp>
        <p:nvSpPr>
          <p:cNvPr id="5" name="Θέση περιεχομένου 4"/>
          <p:cNvSpPr>
            <a:spLocks noGrp="1"/>
          </p:cNvSpPr>
          <p:nvPr>
            <p:ph idx="1"/>
          </p:nvPr>
        </p:nvSpPr>
        <p:spPr>
          <a:xfrm>
            <a:off x="323528" y="1196752"/>
            <a:ext cx="8424936" cy="1944216"/>
          </a:xfrm>
        </p:spPr>
        <p:txBody>
          <a:bodyPr>
            <a:noAutofit/>
          </a:bodyPr>
          <a:lstStyle/>
          <a:p>
            <a:r>
              <a:rPr lang="el-GR" altLang="el-GR" sz="2000" b="1" i="1" u="sng" dirty="0"/>
              <a:t>Δύο άτομα εφαρμόζουν δύναμη στις αντίθετες πλευρές μιας πόρτας. Εάν ο Α εφαρμόσει δύναμη 30 Ν σε γωνία 40</a:t>
            </a:r>
            <a:r>
              <a:rPr lang="el-GR" altLang="el-GR" sz="2000" b="1" i="1" u="sng" baseline="30000" dirty="0"/>
              <a:t>ο</a:t>
            </a:r>
            <a:r>
              <a:rPr lang="el-GR" altLang="el-GR" sz="2000" b="1" i="1" u="sng" dirty="0"/>
              <a:t> και σε απόσταση 45 </a:t>
            </a:r>
            <a:r>
              <a:rPr lang="en-US" altLang="el-GR" sz="2000" b="1" i="1" u="sng" dirty="0"/>
              <a:t>cm </a:t>
            </a:r>
            <a:r>
              <a:rPr lang="el-GR" altLang="el-GR" sz="2000" b="1" i="1" u="sng" dirty="0"/>
              <a:t>από τον αρμό (άξονα περιστροφής) της πόρτας και ο Β εφαρμόσει δύναμη σε γωνία 90</a:t>
            </a:r>
            <a:r>
              <a:rPr lang="el-GR" altLang="el-GR" sz="2000" b="1" i="1" u="sng" baseline="30000" dirty="0"/>
              <a:t>ο</a:t>
            </a:r>
            <a:r>
              <a:rPr lang="el-GR" altLang="el-GR" sz="2000" b="1" i="1" u="sng" dirty="0"/>
              <a:t> και σε αντίστοιχη απόσταση 38 </a:t>
            </a:r>
            <a:r>
              <a:rPr lang="en-US" altLang="el-GR" sz="2000" b="1" i="1" u="sng" dirty="0"/>
              <a:t>cm</a:t>
            </a:r>
            <a:r>
              <a:rPr lang="el-GR" altLang="el-GR" sz="2000" b="1" i="1" u="sng" dirty="0"/>
              <a:t>, τι ποσότητα δύναμης εφαρμόζεται από τον Β ώστε η πόρτα να ισορροπεί (να μην περιστρέφεται).</a:t>
            </a:r>
            <a:endParaRPr lang="el-GR" altLang="el-GR" sz="20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8" name="Θέση περιεχομένου 4"/>
          <p:cNvSpPr txBox="1">
            <a:spLocks/>
          </p:cNvSpPr>
          <p:nvPr/>
        </p:nvSpPr>
        <p:spPr>
          <a:xfrm>
            <a:off x="3563888" y="3068960"/>
            <a:ext cx="5328592"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200" u="sng" dirty="0"/>
              <a:t>Δεδομένα:</a:t>
            </a:r>
            <a:r>
              <a:rPr lang="el-GR" altLang="el-GR" sz="2200" dirty="0"/>
              <a:t> </a:t>
            </a:r>
            <a:r>
              <a:rPr lang="en-US" altLang="el-GR" sz="2200" dirty="0"/>
              <a:t>F</a:t>
            </a:r>
            <a:r>
              <a:rPr lang="en-US" altLang="el-GR" sz="2200" baseline="-25000" dirty="0"/>
              <a:t>A</a:t>
            </a:r>
            <a:r>
              <a:rPr lang="en-US" altLang="el-GR" sz="2200" dirty="0"/>
              <a:t> =30 N</a:t>
            </a:r>
          </a:p>
          <a:p>
            <a:pPr>
              <a:spcBef>
                <a:spcPts val="0"/>
              </a:spcBef>
              <a:buFontTx/>
              <a:buNone/>
            </a:pPr>
            <a:r>
              <a:rPr lang="en-US" altLang="el-GR" sz="2200" dirty="0"/>
              <a:t>                        </a:t>
            </a:r>
            <a:r>
              <a:rPr lang="en-US" altLang="el-GR" sz="2200" dirty="0" err="1"/>
              <a:t>d</a:t>
            </a:r>
            <a:r>
              <a:rPr lang="en-US" altLang="el-GR" sz="2200" baseline="-25000" dirty="0" err="1"/>
              <a:t>A</a:t>
            </a:r>
            <a:r>
              <a:rPr lang="en-US" altLang="el-GR" sz="2200" dirty="0"/>
              <a:t> = (0.45m)(</a:t>
            </a:r>
            <a:r>
              <a:rPr lang="el-GR" altLang="el-GR" sz="2200" dirty="0" err="1"/>
              <a:t>ημ</a:t>
            </a:r>
            <a:r>
              <a:rPr lang="en-US" altLang="el-GR" sz="2200" dirty="0"/>
              <a:t>40)</a:t>
            </a:r>
          </a:p>
          <a:p>
            <a:pPr>
              <a:spcBef>
                <a:spcPts val="0"/>
              </a:spcBef>
              <a:buFontTx/>
              <a:buNone/>
            </a:pPr>
            <a:r>
              <a:rPr lang="en-US" altLang="el-GR" sz="2200" dirty="0"/>
              <a:t>                        d</a:t>
            </a:r>
            <a:r>
              <a:rPr lang="en-US" altLang="el-GR" sz="2200" baseline="-25000" dirty="0"/>
              <a:t>B</a:t>
            </a:r>
            <a:r>
              <a:rPr lang="en-US" altLang="el-GR" sz="2200" dirty="0"/>
              <a:t> = 0.38 m</a:t>
            </a:r>
          </a:p>
          <a:p>
            <a:pPr>
              <a:spcBef>
                <a:spcPts val="0"/>
              </a:spcBef>
            </a:pPr>
            <a:r>
              <a:rPr lang="el-GR" altLang="el-GR" sz="2200" u="sng" dirty="0"/>
              <a:t>Λύση: </a:t>
            </a:r>
            <a:endParaRPr lang="en-US" altLang="el-GR" sz="2200" dirty="0"/>
          </a:p>
          <a:p>
            <a:pPr>
              <a:spcBef>
                <a:spcPts val="0"/>
              </a:spcBef>
            </a:pPr>
            <a:r>
              <a:rPr lang="el-GR" altLang="el-GR" sz="2200" dirty="0"/>
              <a:t>Το άθροισμα όλων των ροπών πρέπει να είναι ίσο με το μηδέν:</a:t>
            </a:r>
          </a:p>
          <a:p>
            <a:pPr>
              <a:spcBef>
                <a:spcPts val="0"/>
              </a:spcBef>
            </a:pPr>
            <a:r>
              <a:rPr lang="el-GR" altLang="el-GR" sz="2200" dirty="0"/>
              <a:t>ΣΜ = [</a:t>
            </a:r>
            <a:r>
              <a:rPr lang="en-US" altLang="el-GR" sz="2200" dirty="0"/>
              <a:t>(F</a:t>
            </a:r>
            <a:r>
              <a:rPr lang="en-US" altLang="el-GR" sz="2200" baseline="-25000" dirty="0"/>
              <a:t>A</a:t>
            </a:r>
            <a:r>
              <a:rPr lang="en-US" altLang="el-GR" sz="2200" dirty="0"/>
              <a:t>)</a:t>
            </a:r>
            <a:r>
              <a:rPr lang="el-GR" altLang="el-GR" sz="2200" dirty="0"/>
              <a:t>*</a:t>
            </a:r>
            <a:r>
              <a:rPr lang="en-US" altLang="el-GR" sz="2200" dirty="0"/>
              <a:t>(</a:t>
            </a:r>
            <a:r>
              <a:rPr lang="en-US" altLang="el-GR" sz="2200" dirty="0" err="1"/>
              <a:t>d</a:t>
            </a:r>
            <a:r>
              <a:rPr lang="en-US" altLang="el-GR" sz="2200" baseline="-25000" dirty="0" err="1"/>
              <a:t>A</a:t>
            </a:r>
            <a:r>
              <a:rPr lang="en-US" altLang="el-GR" sz="2200" dirty="0"/>
              <a:t>)</a:t>
            </a:r>
            <a:r>
              <a:rPr lang="el-GR" altLang="el-GR" sz="2200" dirty="0"/>
              <a:t>]</a:t>
            </a:r>
            <a:r>
              <a:rPr lang="en-US" altLang="el-GR" sz="2200" dirty="0"/>
              <a:t> – </a:t>
            </a:r>
            <a:r>
              <a:rPr lang="el-GR" altLang="el-GR" sz="2200" dirty="0"/>
              <a:t>[</a:t>
            </a:r>
            <a:r>
              <a:rPr lang="en-US" altLang="el-GR" sz="2200" dirty="0"/>
              <a:t>(F</a:t>
            </a:r>
            <a:r>
              <a:rPr lang="en-US" altLang="el-GR" sz="2200" baseline="-25000" dirty="0"/>
              <a:t>B</a:t>
            </a:r>
            <a:r>
              <a:rPr lang="en-US" altLang="el-GR" sz="2200" dirty="0"/>
              <a:t>)</a:t>
            </a:r>
            <a:r>
              <a:rPr lang="el-GR" altLang="el-GR" sz="2200" dirty="0"/>
              <a:t>*</a:t>
            </a:r>
            <a:r>
              <a:rPr lang="en-US" altLang="el-GR" sz="2200" dirty="0"/>
              <a:t>(d</a:t>
            </a:r>
            <a:r>
              <a:rPr lang="en-US" altLang="el-GR" sz="2200" baseline="-25000" dirty="0"/>
              <a:t>B</a:t>
            </a:r>
            <a:r>
              <a:rPr lang="en-US" altLang="el-GR" sz="2200" dirty="0"/>
              <a:t>)</a:t>
            </a:r>
            <a:r>
              <a:rPr lang="el-GR" altLang="el-GR" sz="2200" dirty="0"/>
              <a:t>]</a:t>
            </a:r>
            <a:endParaRPr lang="en-US" altLang="el-GR" sz="2200" dirty="0"/>
          </a:p>
          <a:p>
            <a:pPr>
              <a:spcBef>
                <a:spcPts val="0"/>
              </a:spcBef>
            </a:pPr>
            <a:r>
              <a:rPr lang="en-US" altLang="el-GR" sz="2200" dirty="0"/>
              <a:t>0  = </a:t>
            </a:r>
            <a:r>
              <a:rPr lang="el-GR" altLang="el-GR" sz="2200" dirty="0"/>
              <a:t>[</a:t>
            </a:r>
            <a:r>
              <a:rPr lang="en-US" altLang="el-GR" sz="2200" dirty="0"/>
              <a:t>(30N)</a:t>
            </a:r>
            <a:r>
              <a:rPr lang="el-GR" altLang="el-GR" sz="2200" dirty="0"/>
              <a:t>*</a:t>
            </a:r>
            <a:r>
              <a:rPr lang="en-US" altLang="el-GR" sz="2200" dirty="0"/>
              <a:t>(0.45m)</a:t>
            </a:r>
            <a:r>
              <a:rPr lang="el-GR" altLang="el-GR" sz="2200" dirty="0"/>
              <a:t>*</a:t>
            </a:r>
            <a:r>
              <a:rPr lang="en-US" altLang="el-GR" sz="2200" dirty="0"/>
              <a:t>(</a:t>
            </a:r>
            <a:r>
              <a:rPr lang="el-GR" altLang="el-GR" sz="2200" dirty="0"/>
              <a:t>ημ40</a:t>
            </a:r>
            <a:r>
              <a:rPr lang="en-US" altLang="el-GR" sz="2200" dirty="0"/>
              <a:t>)</a:t>
            </a:r>
            <a:r>
              <a:rPr lang="el-GR" altLang="el-GR" sz="2200" dirty="0"/>
              <a:t>]</a:t>
            </a:r>
            <a:r>
              <a:rPr lang="en-US" altLang="el-GR" sz="2200" dirty="0"/>
              <a:t>- </a:t>
            </a:r>
            <a:r>
              <a:rPr lang="el-GR" altLang="el-GR" sz="2200" dirty="0"/>
              <a:t>[</a:t>
            </a:r>
            <a:r>
              <a:rPr lang="en-US" altLang="el-GR" sz="2200" dirty="0"/>
              <a:t>(F</a:t>
            </a:r>
            <a:r>
              <a:rPr lang="en-US" altLang="el-GR" sz="2200" baseline="-25000" dirty="0"/>
              <a:t>B</a:t>
            </a:r>
            <a:r>
              <a:rPr lang="en-US" altLang="el-GR" sz="2200" dirty="0"/>
              <a:t>)</a:t>
            </a:r>
            <a:r>
              <a:rPr lang="el-GR" altLang="el-GR" sz="2200" dirty="0"/>
              <a:t>*</a:t>
            </a:r>
            <a:r>
              <a:rPr lang="en-US" altLang="el-GR" sz="2200" dirty="0"/>
              <a:t>(</a:t>
            </a:r>
            <a:r>
              <a:rPr lang="el-GR" altLang="el-GR" sz="2200" dirty="0"/>
              <a:t>0.38</a:t>
            </a:r>
            <a:r>
              <a:rPr lang="en-US" altLang="el-GR" sz="2200" dirty="0"/>
              <a:t>m)</a:t>
            </a:r>
            <a:r>
              <a:rPr lang="el-GR" altLang="el-GR" sz="2200" dirty="0"/>
              <a:t>]</a:t>
            </a:r>
            <a:endParaRPr lang="en-US" altLang="el-GR" sz="2200" dirty="0"/>
          </a:p>
          <a:p>
            <a:pPr>
              <a:spcBef>
                <a:spcPts val="0"/>
              </a:spcBef>
            </a:pPr>
            <a:r>
              <a:rPr lang="en-US" altLang="el-GR" sz="2200" dirty="0"/>
              <a:t>F</a:t>
            </a:r>
            <a:r>
              <a:rPr lang="en-US" altLang="el-GR" sz="2200" baseline="-25000" dirty="0"/>
              <a:t>B</a:t>
            </a:r>
            <a:r>
              <a:rPr lang="en-US" altLang="el-GR" sz="2200" dirty="0"/>
              <a:t> = 22.8 N</a:t>
            </a:r>
            <a:endParaRPr lang="el-GR" altLang="el-GR" sz="2200"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33056"/>
            <a:ext cx="3024188"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54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r>
              <a:rPr lang="el-GR" altLang="el-GR" sz="2400" dirty="0"/>
              <a:t>Ένα αγόρι 23 </a:t>
            </a:r>
            <a:r>
              <a:rPr lang="en-US" altLang="el-GR" sz="2400" dirty="0"/>
              <a:t>Kg </a:t>
            </a:r>
            <a:r>
              <a:rPr lang="el-GR" altLang="el-GR" sz="2400" dirty="0"/>
              <a:t>κάθεται σε απόσταση 1,5 </a:t>
            </a:r>
            <a:r>
              <a:rPr lang="en-US" altLang="el-GR" sz="2400" dirty="0"/>
              <a:t>m </a:t>
            </a:r>
            <a:r>
              <a:rPr lang="el-GR" altLang="el-GR" sz="2400" dirty="0"/>
              <a:t>από τον άξονα περιστροφής μιας τραμπάλας. Σε τι από στάση από τον άξονα περιστροφής πρέπει να καθίσει απ’ την άλλη πλευρά της τραμπάλας ένα αγόρι 21 </a:t>
            </a:r>
            <a:r>
              <a:rPr lang="en-US" altLang="el-GR" sz="2400" dirty="0"/>
              <a:t>Kg </a:t>
            </a:r>
            <a:r>
              <a:rPr lang="el-GR" altLang="el-GR" sz="2400" dirty="0"/>
              <a:t> ώστε η τραμπάλα να ισορροπήσει</a:t>
            </a:r>
            <a:r>
              <a:rPr lang="en-US" altLang="el-GR" sz="2400" dirty="0"/>
              <a:t>;</a:t>
            </a:r>
          </a:p>
          <a:p>
            <a:endParaRPr lang="en-US" altLang="el-GR" sz="2400" dirty="0"/>
          </a:p>
          <a:p>
            <a:r>
              <a:rPr lang="el-GR" altLang="el-GR" sz="2400" dirty="0"/>
              <a:t>Επιλέξτε μια ανθρώπινη κίνηση που σας είναι οικεία και σχεδιάστε σε μια γραφική παράσταση τη μεταβολή της θέσης του ΚΜΣ που πιστεύετε ότι θα συμβεί κατά την εκτέλεση της κίνησης.</a:t>
            </a:r>
          </a:p>
          <a:p>
            <a:endParaRPr lang="el-GR" altLang="el-GR" sz="2400" dirty="0"/>
          </a:p>
          <a:p>
            <a:r>
              <a:rPr lang="el-GR" altLang="el-GR" sz="2400" dirty="0"/>
              <a:t>Δώστε ένα παράδειγμα ακροβάτη σε ασταθή, αδιάφορη και ευσταθή ισορροπία.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r>
              <a:rPr lang="el-GR" dirty="0"/>
              <a:t>Σκοπός της ενότητας είναι η γνωριμία με τις προϋποθέσεις ισορροπίας ενός σώματος και ειδικότερα με την ισορροπία και τη σταθερότητα του ανθρώπινου σώματος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a:xfrm>
            <a:off x="457200" y="1916832"/>
            <a:ext cx="8229600" cy="4209331"/>
          </a:xfrm>
        </p:spPr>
        <p:txBody>
          <a:bodyPr>
            <a:normAutofit/>
          </a:bodyPr>
          <a:lstStyle/>
          <a:p>
            <a:r>
              <a:rPr lang="el-GR" altLang="el-GR" sz="2800" dirty="0"/>
              <a:t>Προϋποθέσεις ισορροπίας ενός σώματος</a:t>
            </a:r>
          </a:p>
          <a:p>
            <a:r>
              <a:rPr lang="el-GR" altLang="el-GR" sz="2800" dirty="0"/>
              <a:t>Κέντρο βάρους σώματος</a:t>
            </a:r>
          </a:p>
          <a:p>
            <a:r>
              <a:rPr lang="el-GR" altLang="el-GR" sz="2800" dirty="0"/>
              <a:t>Ισορροπία και σταθερότητα</a:t>
            </a:r>
          </a:p>
          <a:p>
            <a:r>
              <a:rPr lang="el-GR" altLang="el-GR" sz="2800" dirty="0"/>
              <a:t>Μηχανικοί παράγοντες σταθερότητας</a:t>
            </a:r>
          </a:p>
          <a:p>
            <a:r>
              <a:rPr lang="el-GR" altLang="el-GR" sz="2800" dirty="0"/>
              <a:t>Σταθερότητα στην όρθια στάση του σώματος</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σώματος 1</a:t>
            </a:r>
            <a:endParaRPr lang="el-GR" sz="3600" dirty="0"/>
          </a:p>
        </p:txBody>
      </p:sp>
      <p:sp>
        <p:nvSpPr>
          <p:cNvPr id="5" name="Θέση περιεχομένου 4"/>
          <p:cNvSpPr>
            <a:spLocks noGrp="1"/>
          </p:cNvSpPr>
          <p:nvPr>
            <p:ph idx="1"/>
          </p:nvPr>
        </p:nvSpPr>
        <p:spPr>
          <a:xfrm>
            <a:off x="457200" y="1124744"/>
            <a:ext cx="8363272" cy="5001419"/>
          </a:xfrm>
        </p:spPr>
        <p:txBody>
          <a:bodyPr>
            <a:noAutofit/>
          </a:bodyPr>
          <a:lstStyle/>
          <a:p>
            <a:pPr eaLnBrk="0" hangingPunct="0">
              <a:spcBef>
                <a:spcPts val="600"/>
              </a:spcBef>
            </a:pPr>
            <a:r>
              <a:rPr lang="el-GR" altLang="el-GR" sz="2400" dirty="0"/>
              <a:t>Οι δυνάμεις προκαλούν μετατοπίσεις.</a:t>
            </a:r>
          </a:p>
          <a:p>
            <a:pPr eaLnBrk="0" hangingPunct="0">
              <a:spcBef>
                <a:spcPts val="600"/>
              </a:spcBef>
            </a:pPr>
            <a:endParaRPr lang="el-GR" altLang="el-GR" sz="2400" dirty="0"/>
          </a:p>
          <a:p>
            <a:pPr eaLnBrk="0" hangingPunct="0">
              <a:spcBef>
                <a:spcPts val="600"/>
              </a:spcBef>
            </a:pPr>
            <a:r>
              <a:rPr lang="el-GR" altLang="el-GR" sz="2400" dirty="0"/>
              <a:t>Οι ροπές προκαλούν περιστροφές.</a:t>
            </a:r>
          </a:p>
          <a:p>
            <a:pPr eaLnBrk="0" hangingPunct="0">
              <a:spcBef>
                <a:spcPts val="600"/>
              </a:spcBef>
            </a:pPr>
            <a:endParaRPr lang="el-GR" altLang="el-GR" sz="2400" dirty="0"/>
          </a:p>
          <a:p>
            <a:pPr eaLnBrk="0" hangingPunct="0">
              <a:spcBef>
                <a:spcPts val="600"/>
              </a:spcBef>
            </a:pPr>
            <a:r>
              <a:rPr lang="el-GR" altLang="el-GR" sz="2400" u="sng" dirty="0"/>
              <a:t>Ισορροπία επιτυγχάνεται όταν :</a:t>
            </a:r>
          </a:p>
          <a:p>
            <a:pPr eaLnBrk="0" hangingPunct="0">
              <a:spcBef>
                <a:spcPts val="600"/>
              </a:spcBef>
            </a:pPr>
            <a:endParaRPr lang="el-GR" altLang="el-GR" sz="2400" u="sng" dirty="0"/>
          </a:p>
          <a:p>
            <a:pPr eaLnBrk="0" hangingPunct="0">
              <a:spcBef>
                <a:spcPts val="600"/>
              </a:spcBef>
            </a:pPr>
            <a:r>
              <a:rPr lang="el-GR" altLang="el-GR" sz="2400" dirty="0"/>
              <a:t>α) το σύνολο όλων των δυνάμεων είναι ίσο με μηδέν.</a:t>
            </a:r>
          </a:p>
          <a:p>
            <a:pPr eaLnBrk="0" hangingPunct="0">
              <a:spcBef>
                <a:spcPts val="600"/>
              </a:spcBef>
            </a:pPr>
            <a:r>
              <a:rPr lang="el-GR" altLang="el-GR" sz="2400" dirty="0"/>
              <a:t>β) το σύνολο όλων των ροπών είναι ίσο με μηδέν.</a:t>
            </a:r>
          </a:p>
          <a:p>
            <a:pPr eaLnBrk="0" hangingPunct="0">
              <a:spcBef>
                <a:spcPts val="600"/>
              </a:spcBef>
            </a:pPr>
            <a:endParaRPr lang="el-GR" altLang="el-GR" sz="2400" dirty="0"/>
          </a:p>
          <a:p>
            <a:pPr eaLnBrk="0" hangingPunct="0">
              <a:spcBef>
                <a:spcPts val="600"/>
              </a:spcBef>
            </a:pPr>
            <a:r>
              <a:rPr lang="el-GR" altLang="el-GR" sz="2400" dirty="0"/>
              <a:t>F</a:t>
            </a:r>
            <a:r>
              <a:rPr lang="el-GR" altLang="el-GR" sz="1800" dirty="0"/>
              <a:t>1 </a:t>
            </a:r>
            <a:r>
              <a:rPr lang="el-GR" altLang="el-GR" sz="2400" dirty="0"/>
              <a:t>+ F</a:t>
            </a:r>
            <a:r>
              <a:rPr lang="el-GR" altLang="el-GR" sz="1800" dirty="0"/>
              <a:t>2</a:t>
            </a:r>
            <a:r>
              <a:rPr lang="el-GR" altLang="el-GR" sz="2400" dirty="0"/>
              <a:t> + . . . + </a:t>
            </a:r>
            <a:r>
              <a:rPr lang="el-GR" altLang="el-GR" sz="2400" dirty="0" err="1"/>
              <a:t>F</a:t>
            </a:r>
            <a:r>
              <a:rPr lang="el-GR" altLang="el-GR" sz="1800" dirty="0" err="1"/>
              <a:t>m</a:t>
            </a:r>
            <a:r>
              <a:rPr lang="el-GR" altLang="el-GR" sz="2400" dirty="0"/>
              <a:t> = 0    ή   </a:t>
            </a:r>
            <a:r>
              <a:rPr lang="el-GR" altLang="el-GR" sz="2400" dirty="0" err="1"/>
              <a:t>ΣF</a:t>
            </a:r>
            <a:r>
              <a:rPr lang="el-GR" altLang="el-GR" sz="2000" dirty="0" err="1"/>
              <a:t>i</a:t>
            </a:r>
            <a:r>
              <a:rPr lang="el-GR" altLang="el-GR" sz="2400" dirty="0"/>
              <a:t> = 0    (</a:t>
            </a:r>
            <a:r>
              <a:rPr lang="el-GR" altLang="el-GR" sz="2400" dirty="0" err="1"/>
              <a:t>ΣF</a:t>
            </a:r>
            <a:r>
              <a:rPr lang="el-GR" altLang="el-GR" sz="2000" dirty="0" err="1"/>
              <a:t>χ</a:t>
            </a:r>
            <a:r>
              <a:rPr lang="el-GR" altLang="el-GR" sz="2000" dirty="0"/>
              <a:t> </a:t>
            </a:r>
            <a:r>
              <a:rPr lang="el-GR" altLang="el-GR" sz="2400" dirty="0"/>
              <a:t>= 0   και  ΣF</a:t>
            </a:r>
            <a:r>
              <a:rPr lang="el-GR" altLang="el-GR" sz="2000" dirty="0"/>
              <a:t>Υ</a:t>
            </a:r>
            <a:r>
              <a:rPr lang="el-GR" altLang="el-GR" sz="2400" dirty="0"/>
              <a:t> = 0 )         (όπου  i = 1 έως m).</a:t>
            </a:r>
          </a:p>
          <a:p>
            <a:pPr eaLnBrk="0" hangingPunct="0">
              <a:spcBef>
                <a:spcPts val="600"/>
              </a:spcBef>
            </a:pPr>
            <a:r>
              <a:rPr lang="el-GR" altLang="el-GR" sz="2400" dirty="0"/>
              <a:t>M</a:t>
            </a:r>
            <a:r>
              <a:rPr lang="el-GR" altLang="el-GR" sz="1800" dirty="0"/>
              <a:t>1</a:t>
            </a:r>
            <a:r>
              <a:rPr lang="el-GR" altLang="el-GR" sz="2400" dirty="0"/>
              <a:t> + M</a:t>
            </a:r>
            <a:r>
              <a:rPr lang="el-GR" altLang="el-GR" sz="1800" dirty="0"/>
              <a:t>2</a:t>
            </a:r>
            <a:r>
              <a:rPr lang="el-GR" altLang="el-GR" sz="2400" dirty="0"/>
              <a:t> + . . . + </a:t>
            </a:r>
            <a:r>
              <a:rPr lang="el-GR" altLang="el-GR" sz="2400" dirty="0" err="1"/>
              <a:t>M</a:t>
            </a:r>
            <a:r>
              <a:rPr lang="el-GR" altLang="el-GR" sz="1800" dirty="0" err="1"/>
              <a:t>n</a:t>
            </a:r>
            <a:r>
              <a:rPr lang="el-GR" altLang="el-GR" sz="1800" dirty="0"/>
              <a:t> </a:t>
            </a:r>
            <a:r>
              <a:rPr lang="el-GR" altLang="el-GR" sz="2400" dirty="0"/>
              <a:t>= 0   ή   </a:t>
            </a:r>
            <a:r>
              <a:rPr lang="el-GR" altLang="el-GR" sz="2400" dirty="0" err="1"/>
              <a:t>ΣM</a:t>
            </a:r>
            <a:r>
              <a:rPr lang="el-GR" altLang="el-GR" sz="2000" dirty="0" err="1"/>
              <a:t>j</a:t>
            </a:r>
            <a:r>
              <a:rPr lang="el-GR" altLang="el-GR" sz="2400" dirty="0"/>
              <a:t> = 0    (όπου  j = 1 έως n).</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σώματος 2</a:t>
            </a:r>
            <a:endParaRPr lang="el-GR" sz="3600" dirty="0"/>
          </a:p>
        </p:txBody>
      </p:sp>
      <p:sp>
        <p:nvSpPr>
          <p:cNvPr id="5" name="Θέση περιεχομένου 4"/>
          <p:cNvSpPr>
            <a:spLocks noGrp="1"/>
          </p:cNvSpPr>
          <p:nvPr>
            <p:ph idx="1"/>
          </p:nvPr>
        </p:nvSpPr>
        <p:spPr>
          <a:xfrm>
            <a:off x="4139952" y="1124744"/>
            <a:ext cx="4680520" cy="5001419"/>
          </a:xfrm>
        </p:spPr>
        <p:txBody>
          <a:bodyPr>
            <a:noAutofit/>
          </a:bodyPr>
          <a:lstStyle/>
          <a:p>
            <a:pPr eaLnBrk="0" hangingPunct="0"/>
            <a:r>
              <a:rPr lang="el-GR" altLang="el-GR" sz="2400" dirty="0"/>
              <a:t>Η δύναμη FB του ΚΒΣ ενεργεί προς τα κάτω.</a:t>
            </a:r>
          </a:p>
          <a:p>
            <a:pPr eaLnBrk="0" hangingPunct="0"/>
            <a:endParaRPr lang="el-GR" altLang="el-GR" sz="2400" dirty="0"/>
          </a:p>
          <a:p>
            <a:pPr eaLnBrk="0" hangingPunct="0"/>
            <a:r>
              <a:rPr lang="el-GR" altLang="el-GR" sz="2400" dirty="0"/>
              <a:t>Η αντίδραση FA του εδάφους είναι δύναμη του ίδιου μέτρου, ίδιας διεύθυνσης και αντίθετης φοράς.</a:t>
            </a:r>
          </a:p>
          <a:p>
            <a:pPr eaLnBrk="0" hangingPunct="0"/>
            <a:endParaRPr lang="el-GR" altLang="el-GR" sz="2400" dirty="0"/>
          </a:p>
          <a:p>
            <a:pPr eaLnBrk="0" hangingPunct="0"/>
            <a:r>
              <a:rPr lang="el-GR" altLang="el-GR" sz="2400" dirty="0"/>
              <a:t>Το άθροισμά τους ισούται με μηδέν και το σώμα ισορροπεί.</a:t>
            </a:r>
          </a:p>
          <a:p>
            <a:pPr eaLnBrk="0" hangingPunct="0"/>
            <a:endParaRPr lang="el-GR" altLang="el-GR" sz="2400" dirty="0"/>
          </a:p>
          <a:p>
            <a:pPr eaLnBrk="0" hangingPunct="0"/>
            <a:r>
              <a:rPr lang="el-GR" altLang="el-GR" sz="2400" dirty="0"/>
              <a:t>F</a:t>
            </a:r>
            <a:r>
              <a:rPr lang="el-GR" altLang="el-GR" sz="2400" baseline="-25000" dirty="0"/>
              <a:t>B</a:t>
            </a:r>
            <a:r>
              <a:rPr lang="el-GR" altLang="el-GR" sz="2400" dirty="0"/>
              <a:t> + F</a:t>
            </a:r>
            <a:r>
              <a:rPr lang="el-GR" altLang="el-GR" sz="2400" baseline="-25000" dirty="0"/>
              <a:t>A</a:t>
            </a:r>
            <a:r>
              <a:rPr lang="el-GR" altLang="el-GR" sz="2400" dirty="0"/>
              <a:t> = 0</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grpSp>
        <p:nvGrpSpPr>
          <p:cNvPr id="7" name="Group 4"/>
          <p:cNvGrpSpPr>
            <a:grpSpLocks/>
          </p:cNvGrpSpPr>
          <p:nvPr/>
        </p:nvGrpSpPr>
        <p:grpSpPr bwMode="auto">
          <a:xfrm>
            <a:off x="395288" y="2035176"/>
            <a:ext cx="3528640" cy="3922712"/>
            <a:chOff x="432" y="1298"/>
            <a:chExt cx="2408" cy="2500"/>
          </a:xfrm>
        </p:grpSpPr>
        <p:pic>
          <p:nvPicPr>
            <p:cNvPr id="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1298"/>
              <a:ext cx="2408" cy="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490" y="1327"/>
              <a:ext cx="2284" cy="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282153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Προϋποθέσεις ισορροπίας ενός σώματος 3</a:t>
            </a:r>
            <a:endParaRPr lang="el-GR" sz="3600" dirty="0"/>
          </a:p>
        </p:txBody>
      </p:sp>
      <p:sp>
        <p:nvSpPr>
          <p:cNvPr id="5" name="Θέση περιεχομένου 4"/>
          <p:cNvSpPr>
            <a:spLocks noGrp="1"/>
          </p:cNvSpPr>
          <p:nvPr>
            <p:ph idx="1"/>
          </p:nvPr>
        </p:nvSpPr>
        <p:spPr>
          <a:xfrm>
            <a:off x="4139952" y="1124744"/>
            <a:ext cx="4680520" cy="5001419"/>
          </a:xfrm>
        </p:spPr>
        <p:txBody>
          <a:bodyPr>
            <a:noAutofit/>
          </a:bodyPr>
          <a:lstStyle/>
          <a:p>
            <a:pPr eaLnBrk="0" hangingPunct="0">
              <a:spcBef>
                <a:spcPts val="0"/>
              </a:spcBef>
            </a:pPr>
            <a:r>
              <a:rPr lang="el-GR" altLang="el-GR" sz="2400" dirty="0"/>
              <a:t>Η δύναμη F</a:t>
            </a:r>
            <a:r>
              <a:rPr lang="el-GR" altLang="el-GR" sz="1800" dirty="0"/>
              <a:t>Χ </a:t>
            </a:r>
            <a:r>
              <a:rPr lang="el-GR" altLang="el-GR" sz="2400" dirty="0"/>
              <a:t>εφαρμόζεται μέσω του χεριού στη χορδή του τόξου.</a:t>
            </a:r>
          </a:p>
          <a:p>
            <a:pPr eaLnBrk="0" hangingPunct="0">
              <a:spcBef>
                <a:spcPts val="0"/>
              </a:spcBef>
            </a:pPr>
            <a:endParaRPr lang="el-GR" altLang="el-GR" sz="2400" dirty="0"/>
          </a:p>
          <a:p>
            <a:pPr eaLnBrk="0" hangingPunct="0">
              <a:spcBef>
                <a:spcPts val="0"/>
              </a:spcBef>
            </a:pPr>
            <a:r>
              <a:rPr lang="el-GR" altLang="el-GR" sz="2400" dirty="0"/>
              <a:t>Η  F</a:t>
            </a:r>
            <a:r>
              <a:rPr lang="el-GR" altLang="el-GR" sz="1800" dirty="0"/>
              <a:t>Σ</a:t>
            </a:r>
            <a:r>
              <a:rPr lang="el-GR" altLang="el-GR" sz="2400" dirty="0"/>
              <a:t> (συνισταμένη των  συμμετρικών ελκτικών δυνάμεων F</a:t>
            </a:r>
            <a:r>
              <a:rPr lang="el-GR" altLang="el-GR" sz="1800" dirty="0"/>
              <a:t>Ε1</a:t>
            </a:r>
            <a:r>
              <a:rPr lang="el-GR" altLang="el-GR" sz="2400" dirty="0"/>
              <a:t> και F</a:t>
            </a:r>
            <a:r>
              <a:rPr lang="el-GR" altLang="el-GR" sz="1800" dirty="0"/>
              <a:t>Ε2</a:t>
            </a:r>
            <a:r>
              <a:rPr lang="el-GR" altLang="el-GR" sz="2400" dirty="0"/>
              <a:t>) είναι του ίδιου μέτρου με την F</a:t>
            </a:r>
            <a:r>
              <a:rPr lang="el-GR" altLang="el-GR" sz="1800" dirty="0"/>
              <a:t>Χ</a:t>
            </a:r>
            <a:r>
              <a:rPr lang="el-GR" altLang="el-GR" sz="2400" dirty="0"/>
              <a:t>, ίδιας διεύθυνσης και αντίθετης φοράς.</a:t>
            </a:r>
          </a:p>
          <a:p>
            <a:pPr eaLnBrk="0" hangingPunct="0">
              <a:spcBef>
                <a:spcPts val="0"/>
              </a:spcBef>
            </a:pPr>
            <a:endParaRPr lang="el-GR" altLang="el-GR" sz="2400" dirty="0"/>
          </a:p>
          <a:p>
            <a:pPr eaLnBrk="0" hangingPunct="0">
              <a:spcBef>
                <a:spcPts val="0"/>
              </a:spcBef>
            </a:pPr>
            <a:r>
              <a:rPr lang="el-GR" altLang="el-GR" sz="2400" dirty="0"/>
              <a:t>Το άθροισμά τους ισούται με μηδέν και το σύστημα ισορροπεί.</a:t>
            </a:r>
          </a:p>
          <a:p>
            <a:pPr eaLnBrk="0" hangingPunct="0">
              <a:spcBef>
                <a:spcPts val="0"/>
              </a:spcBef>
            </a:pPr>
            <a:endParaRPr lang="el-GR" altLang="el-GR" sz="2400" dirty="0"/>
          </a:p>
          <a:p>
            <a:pPr eaLnBrk="0" hangingPunct="0">
              <a:spcBef>
                <a:spcPts val="0"/>
              </a:spcBef>
            </a:pPr>
            <a:r>
              <a:rPr lang="el-GR" altLang="el-GR" sz="2400" dirty="0"/>
              <a:t>F</a:t>
            </a:r>
            <a:r>
              <a:rPr lang="el-GR" altLang="el-GR" sz="1800" dirty="0"/>
              <a:t>Σ</a:t>
            </a:r>
            <a:r>
              <a:rPr lang="el-GR" altLang="el-GR" sz="2400" dirty="0"/>
              <a:t> + F</a:t>
            </a:r>
            <a:r>
              <a:rPr lang="el-GR" altLang="el-GR" sz="1800" dirty="0"/>
              <a:t>Χ</a:t>
            </a:r>
            <a:r>
              <a:rPr lang="el-GR" altLang="el-GR" sz="2400" dirty="0"/>
              <a:t> = 0</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grpSp>
        <p:nvGrpSpPr>
          <p:cNvPr id="10" name="Group 4"/>
          <p:cNvGrpSpPr>
            <a:grpSpLocks/>
          </p:cNvGrpSpPr>
          <p:nvPr/>
        </p:nvGrpSpPr>
        <p:grpSpPr bwMode="auto">
          <a:xfrm>
            <a:off x="468313" y="2348880"/>
            <a:ext cx="3455615" cy="3637583"/>
            <a:chOff x="432" y="1334"/>
            <a:chExt cx="2408" cy="2427"/>
          </a:xfrm>
        </p:grpSpPr>
        <p:pic>
          <p:nvPicPr>
            <p:cNvPr id="11"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1334"/>
              <a:ext cx="2408" cy="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
            <p:cNvSpPr>
              <a:spLocks noChangeArrowheads="1"/>
            </p:cNvSpPr>
            <p:nvPr/>
          </p:nvSpPr>
          <p:spPr bwMode="auto">
            <a:xfrm>
              <a:off x="490" y="1363"/>
              <a:ext cx="2284" cy="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grpSp>
    </p:spTree>
    <p:extLst>
      <p:ext uri="{BB962C8B-B14F-4D97-AF65-F5344CB8AC3E}">
        <p14:creationId xmlns:p14="http://schemas.microsoft.com/office/powerpoint/2010/main" val="337161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Προϋποθέσεις ισορροπίας ενός σώματος 4</a:t>
            </a:r>
            <a:endParaRPr lang="el-GR" sz="3600" dirty="0"/>
          </a:p>
        </p:txBody>
      </p:sp>
      <p:sp>
        <p:nvSpPr>
          <p:cNvPr id="5" name="Θέση περιεχομένου 4"/>
          <p:cNvSpPr>
            <a:spLocks noGrp="1"/>
          </p:cNvSpPr>
          <p:nvPr>
            <p:ph idx="1"/>
          </p:nvPr>
        </p:nvSpPr>
        <p:spPr>
          <a:xfrm>
            <a:off x="214722" y="4941168"/>
            <a:ext cx="8712968" cy="1617043"/>
          </a:xfrm>
        </p:spPr>
        <p:txBody>
          <a:bodyPr>
            <a:noAutofit/>
          </a:bodyPr>
          <a:lstStyle/>
          <a:p>
            <a:pPr eaLnBrk="0" hangingPunct="0"/>
            <a:r>
              <a:rPr lang="el-GR" altLang="el-GR" sz="2200" dirty="0"/>
              <a:t>Το σύστημα ισορροπεί:</a:t>
            </a:r>
          </a:p>
          <a:p>
            <a:pPr eaLnBrk="0" hangingPunct="0"/>
            <a:r>
              <a:rPr lang="el-GR" altLang="el-GR" sz="2200" dirty="0"/>
              <a:t>α) το σύνολο όλων των δυνάμεων είναι ίσο με μηδέν (Σ</a:t>
            </a:r>
            <a:r>
              <a:rPr lang="en-US" altLang="el-GR" sz="2200" dirty="0"/>
              <a:t>F = 0, B+C-A = 0</a:t>
            </a:r>
            <a:r>
              <a:rPr lang="el-GR" altLang="el-GR" sz="2200" dirty="0"/>
              <a:t>)</a:t>
            </a:r>
          </a:p>
          <a:p>
            <a:pPr eaLnBrk="0" hangingPunct="0"/>
            <a:r>
              <a:rPr lang="el-GR" altLang="el-GR" sz="2200" dirty="0"/>
              <a:t>β) το σύνολο όλων των ροπών είναι ίσο με μηδέν</a:t>
            </a:r>
            <a:r>
              <a:rPr lang="en-US" altLang="el-GR" sz="2200" dirty="0"/>
              <a:t> (</a:t>
            </a:r>
            <a:r>
              <a:rPr lang="el-GR" altLang="el-GR" sz="2200" dirty="0"/>
              <a:t>ΣΜ = 0, Μ</a:t>
            </a:r>
            <a:r>
              <a:rPr lang="el-GR" altLang="el-GR" sz="2200" baseline="-25000" dirty="0"/>
              <a:t>Β</a:t>
            </a:r>
            <a:r>
              <a:rPr lang="el-GR" altLang="el-GR" sz="2200" dirty="0"/>
              <a:t> – Μ</a:t>
            </a:r>
            <a:r>
              <a:rPr lang="en-US" altLang="el-GR" sz="2200" baseline="-25000" dirty="0"/>
              <a:t>C</a:t>
            </a:r>
            <a:r>
              <a:rPr lang="en-US" altLang="el-GR" sz="2200" dirty="0"/>
              <a:t> = 0)</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49" y="1196752"/>
            <a:ext cx="5040313" cy="36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84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2733</Words>
  <Application>Microsoft Office PowerPoint</Application>
  <PresentationFormat>Προβολή στην οθόνη (4:3)</PresentationFormat>
  <Paragraphs>276</Paragraphs>
  <Slides>34</Slides>
  <Notes>34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Arial</vt:lpstr>
      <vt:lpstr>Calibri</vt:lpstr>
      <vt:lpstr>Monotype Sorts</vt:lpstr>
      <vt:lpstr>Times New Roman</vt:lpstr>
      <vt:lpstr>Θέμα του Office</vt:lpstr>
      <vt:lpstr>Εμβιομηχανική</vt:lpstr>
      <vt:lpstr>Άδειες Χρήσης</vt:lpstr>
      <vt:lpstr>Χρηματοδότηση</vt:lpstr>
      <vt:lpstr>Σκοποί  ενότητας</vt:lpstr>
      <vt:lpstr>Περιεχόμενα ενότητας</vt:lpstr>
      <vt:lpstr>Προϋποθέσεις ισορροπίας ενός σώματος 1</vt:lpstr>
      <vt:lpstr>Προϋποθέσεις ισορροπίας ενός σώματος 2</vt:lpstr>
      <vt:lpstr>Προϋποθέσεις ισορροπίας ενός σώματος 3</vt:lpstr>
      <vt:lpstr>Προϋποθέσεις ισορροπίας ενός σώματος 4</vt:lpstr>
      <vt:lpstr>Προϋποθέσεις ισορροπίας ενός σώματος 5</vt:lpstr>
      <vt:lpstr>Προϋποθέσεις ισορροπίας ενός σώματος 6</vt:lpstr>
      <vt:lpstr>Κέντρο βάρους σώματος 1</vt:lpstr>
      <vt:lpstr>Κέντρο βάρους σώματος 2</vt:lpstr>
      <vt:lpstr>Κέντρο βάρους σώματος 3</vt:lpstr>
      <vt:lpstr>Κέντρο βάρους σώματος 4</vt:lpstr>
      <vt:lpstr>Ισορροπία και σταθερότητα 1</vt:lpstr>
      <vt:lpstr>Ισορροπία και σταθερότητα 2</vt:lpstr>
      <vt:lpstr>Ισορροπία και σταθερότητα 3</vt:lpstr>
      <vt:lpstr>Ισορροπία και σταθερότητα 4</vt:lpstr>
      <vt:lpstr>Ισορροπία και σταθερότητα 5</vt:lpstr>
      <vt:lpstr>Ισορροπία και σταθερότητα 6</vt:lpstr>
      <vt:lpstr>Μηχανικοί παράγοντες σταθερότητας 1</vt:lpstr>
      <vt:lpstr>Μηχανικοί παράγοντες σταθερότητας 2</vt:lpstr>
      <vt:lpstr>Μηχανικοί παράγοντες σταθερότητας 3</vt:lpstr>
      <vt:lpstr>Μηχανικοί παράγοντες σταθερότητας 4</vt:lpstr>
      <vt:lpstr>Σταθερότητα στην όρθια στάση του σώματος 1</vt:lpstr>
      <vt:lpstr>Σταθερότητα στην όρθια στάση του σώματος 2</vt:lpstr>
      <vt:lpstr>Σταθερότητα στην όρθια στάση του σώματος 3</vt:lpstr>
      <vt:lpstr>Σταθερότητα στην όρθια στάση του σώματος 4</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235</cp:revision>
  <dcterms:created xsi:type="dcterms:W3CDTF">2012-09-06T09:03:05Z</dcterms:created>
  <dcterms:modified xsi:type="dcterms:W3CDTF">2019-11-21T18:02:21Z</dcterms:modified>
</cp:coreProperties>
</file>