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417"/>
    <p:restoredTop sz="94727"/>
  </p:normalViewPr>
  <p:slideViewPr>
    <p:cSldViewPr snapToGrid="0" snapToObjects="1">
      <p:cViewPr varScale="1">
        <p:scale>
          <a:sx n="87" d="100"/>
          <a:sy n="87" d="100"/>
        </p:scale>
        <p:origin x="2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24735E-BA77-4E1E-BF5C-6F848A946C89}" type="doc">
      <dgm:prSet loTypeId="urn:microsoft.com/office/officeart/2016/7/layout/RepeatingBendingProcessNew" loCatId="process" qsTypeId="urn:microsoft.com/office/officeart/2005/8/quickstyle/simple4" qsCatId="simple" csTypeId="urn:microsoft.com/office/officeart/2005/8/colors/accent1_2" csCatId="accent1" phldr="1"/>
      <dgm:spPr/>
      <dgm:t>
        <a:bodyPr/>
        <a:lstStyle/>
        <a:p>
          <a:endParaRPr lang="en-US"/>
        </a:p>
      </dgm:t>
    </dgm:pt>
    <dgm:pt modelId="{CF09C580-EE6B-4521-BA7E-624FFA106A5F}">
      <dgm:prSet/>
      <dgm:spPr/>
      <dgm:t>
        <a:bodyPr/>
        <a:lstStyle/>
        <a:p>
          <a:r>
            <a:rPr lang="el-GR" dirty="0"/>
            <a:t>Η </a:t>
          </a:r>
          <a:r>
            <a:rPr lang="el-GR" dirty="0" err="1"/>
            <a:t>έρευνα</a:t>
          </a:r>
          <a:r>
            <a:rPr lang="el-GR" dirty="0"/>
            <a:t> </a:t>
          </a:r>
          <a:r>
            <a:rPr lang="el-GR" dirty="0" err="1"/>
            <a:t>εξετάζει</a:t>
          </a:r>
          <a:r>
            <a:rPr lang="el-GR" dirty="0"/>
            <a:t> τον </a:t>
          </a:r>
          <a:r>
            <a:rPr lang="el-GR" dirty="0" err="1"/>
            <a:t>ορισμο</a:t>
          </a:r>
          <a:r>
            <a:rPr lang="el-GR" dirty="0"/>
            <a:t>́ της </a:t>
          </a:r>
          <a:r>
            <a:rPr lang="el-GR" dirty="0" err="1"/>
            <a:t>βίας</a:t>
          </a:r>
          <a:r>
            <a:rPr lang="el-GR" dirty="0"/>
            <a:t> </a:t>
          </a:r>
          <a:r>
            <a:rPr lang="el-GR" dirty="0" err="1"/>
            <a:t>κατα</a:t>
          </a:r>
          <a:r>
            <a:rPr lang="el-GR" dirty="0"/>
            <a:t>́ των </a:t>
          </a:r>
          <a:r>
            <a:rPr lang="el-GR" dirty="0" err="1"/>
            <a:t>γυναικών</a:t>
          </a:r>
          <a:r>
            <a:rPr lang="el-GR" dirty="0"/>
            <a:t> </a:t>
          </a:r>
          <a:r>
            <a:rPr lang="el-GR" dirty="0" err="1"/>
            <a:t>απο</a:t>
          </a:r>
          <a:r>
            <a:rPr lang="el-GR" dirty="0"/>
            <a:t>́ τις </a:t>
          </a:r>
          <a:r>
            <a:rPr lang="el-GR" dirty="0" err="1"/>
            <a:t>ίδιες</a:t>
          </a:r>
          <a:r>
            <a:rPr lang="el-GR" dirty="0"/>
            <a:t> τις </a:t>
          </a:r>
          <a:r>
            <a:rPr lang="el-GR" dirty="0" err="1"/>
            <a:t>γυναίκες</a:t>
          </a:r>
          <a:r>
            <a:rPr lang="el-GR" dirty="0"/>
            <a:t> που ζουν </a:t>
          </a:r>
          <a:r>
            <a:rPr lang="el-GR" dirty="0" err="1"/>
            <a:t>Δυτικα</a:t>
          </a:r>
          <a:r>
            <a:rPr lang="el-GR" dirty="0"/>
            <a:t>́ της </a:t>
          </a:r>
          <a:r>
            <a:rPr lang="el-GR" dirty="0" err="1"/>
            <a:t>Ινδίας</a:t>
          </a:r>
          <a:r>
            <a:rPr lang="el-GR" dirty="0"/>
            <a:t> και ποιες </a:t>
          </a:r>
          <a:r>
            <a:rPr lang="el-GR" dirty="0" err="1"/>
            <a:t>είναι</a:t>
          </a:r>
          <a:r>
            <a:rPr lang="el-GR" dirty="0"/>
            <a:t> οι </a:t>
          </a:r>
          <a:r>
            <a:rPr lang="el-GR" dirty="0" err="1"/>
            <a:t>πρακτικές</a:t>
          </a:r>
          <a:r>
            <a:rPr lang="el-GR" dirty="0"/>
            <a:t> του </a:t>
          </a:r>
          <a:r>
            <a:rPr lang="el-GR" dirty="0" err="1"/>
            <a:t>κράτους</a:t>
          </a:r>
          <a:r>
            <a:rPr lang="el-GR" dirty="0"/>
            <a:t> και </a:t>
          </a:r>
          <a:r>
            <a:rPr lang="el-GR" dirty="0" err="1"/>
            <a:t>συγκεκριμένα</a:t>
          </a:r>
          <a:r>
            <a:rPr lang="el-GR" dirty="0"/>
            <a:t> των </a:t>
          </a:r>
          <a:r>
            <a:rPr lang="el-GR" dirty="0" err="1"/>
            <a:t>δημόσιων</a:t>
          </a:r>
          <a:r>
            <a:rPr lang="el-GR" dirty="0"/>
            <a:t> </a:t>
          </a:r>
          <a:r>
            <a:rPr lang="el-GR" dirty="0" err="1"/>
            <a:t>νοσοκομείων</a:t>
          </a:r>
          <a:r>
            <a:rPr lang="el-GR" dirty="0"/>
            <a:t> για την </a:t>
          </a:r>
          <a:r>
            <a:rPr lang="el-GR" dirty="0" err="1"/>
            <a:t>αντιμετώπιση</a:t>
          </a:r>
          <a:r>
            <a:rPr lang="el-GR" dirty="0"/>
            <a:t> </a:t>
          </a:r>
          <a:r>
            <a:rPr lang="el-GR" dirty="0" err="1"/>
            <a:t>αυτου</a:t>
          </a:r>
          <a:r>
            <a:rPr lang="el-GR" dirty="0"/>
            <a:t>́ του </a:t>
          </a:r>
          <a:r>
            <a:rPr lang="el-GR" dirty="0" err="1"/>
            <a:t>φαινομένου</a:t>
          </a:r>
          <a:r>
            <a:rPr lang="el-GR" dirty="0"/>
            <a:t>. </a:t>
          </a:r>
          <a:endParaRPr lang="en-US" dirty="0"/>
        </a:p>
      </dgm:t>
    </dgm:pt>
    <dgm:pt modelId="{CABE55C2-46B4-4988-8E56-A23A91DAF630}" type="parTrans" cxnId="{52EAEA4C-D50F-4CF1-9CA4-710711553A43}">
      <dgm:prSet/>
      <dgm:spPr/>
      <dgm:t>
        <a:bodyPr/>
        <a:lstStyle/>
        <a:p>
          <a:endParaRPr lang="en-US"/>
        </a:p>
      </dgm:t>
    </dgm:pt>
    <dgm:pt modelId="{CC53E241-9533-41C9-B043-5CE3986A94BE}" type="sibTrans" cxnId="{52EAEA4C-D50F-4CF1-9CA4-710711553A43}">
      <dgm:prSet/>
      <dgm:spPr/>
      <dgm:t>
        <a:bodyPr/>
        <a:lstStyle/>
        <a:p>
          <a:endParaRPr lang="en-US"/>
        </a:p>
      </dgm:t>
    </dgm:pt>
    <dgm:pt modelId="{3544038E-FFBE-4107-A445-2390A0386E72}">
      <dgm:prSet/>
      <dgm:spPr/>
      <dgm:t>
        <a:bodyPr/>
        <a:lstStyle/>
        <a:p>
          <a:r>
            <a:rPr lang="el-GR"/>
            <a:t>Είναι η πρώτη ποιοτική έρευνα που θα πραγματοποιηθεί στη συγκεκριμένη περιοχή και αυτό είναι το στοιχείο που συνιστά την πρωτοτυπία της παρούσας έρευνας.</a:t>
          </a:r>
          <a:endParaRPr lang="en-US"/>
        </a:p>
      </dgm:t>
    </dgm:pt>
    <dgm:pt modelId="{72F16F7C-9552-4658-A13E-26F01CAC9304}" type="parTrans" cxnId="{D87B23BA-AB5C-40DA-A620-47B1CF5E3C83}">
      <dgm:prSet/>
      <dgm:spPr/>
      <dgm:t>
        <a:bodyPr/>
        <a:lstStyle/>
        <a:p>
          <a:endParaRPr lang="en-US"/>
        </a:p>
      </dgm:t>
    </dgm:pt>
    <dgm:pt modelId="{DC455EB2-8B25-4AE4-9B66-99C8842ACED2}" type="sibTrans" cxnId="{D87B23BA-AB5C-40DA-A620-47B1CF5E3C83}">
      <dgm:prSet/>
      <dgm:spPr/>
      <dgm:t>
        <a:bodyPr/>
        <a:lstStyle/>
        <a:p>
          <a:endParaRPr lang="en-US"/>
        </a:p>
      </dgm:t>
    </dgm:pt>
    <dgm:pt modelId="{8E1C3BE2-0275-4A5C-9D23-8758A798AF42}">
      <dgm:prSet/>
      <dgm:spPr/>
      <dgm:t>
        <a:bodyPr/>
        <a:lstStyle/>
        <a:p>
          <a:r>
            <a:rPr lang="el-GR"/>
            <a:t>Το δείγμα της έρευνας αποτέλεσαν πενήντα (50) ενήλικες γυναίκες που διαμένουν στην πόλη Αχμανταμπάτ Δυτικά της Ινδίας και συμμετέχουν στο πρόγραμμα ενδυνάμωσης κακοποιημένων γυναικών της ΜΚΟ </a:t>
          </a:r>
          <a:r>
            <a:rPr lang="en-GB"/>
            <a:t>Jeevanthirth </a:t>
          </a:r>
          <a:r>
            <a:rPr lang="el-GR"/>
            <a:t>που στεγάζεται στη Δυτική Ινδία. </a:t>
          </a:r>
          <a:endParaRPr lang="en-US"/>
        </a:p>
      </dgm:t>
    </dgm:pt>
    <dgm:pt modelId="{781027E4-ED89-479D-A72E-C7455F9EC810}" type="parTrans" cxnId="{938099B9-C576-492D-940B-A71A3E6632DA}">
      <dgm:prSet/>
      <dgm:spPr/>
      <dgm:t>
        <a:bodyPr/>
        <a:lstStyle/>
        <a:p>
          <a:endParaRPr lang="en-US"/>
        </a:p>
      </dgm:t>
    </dgm:pt>
    <dgm:pt modelId="{1CC74636-5716-46B2-8161-24E69FBA80D6}" type="sibTrans" cxnId="{938099B9-C576-492D-940B-A71A3E6632DA}">
      <dgm:prSet/>
      <dgm:spPr/>
      <dgm:t>
        <a:bodyPr/>
        <a:lstStyle/>
        <a:p>
          <a:endParaRPr lang="en-US"/>
        </a:p>
      </dgm:t>
    </dgm:pt>
    <dgm:pt modelId="{46A02AB6-BDDC-491B-8FE9-BBD6C5771773}">
      <dgm:prSet/>
      <dgm:spPr/>
      <dgm:t>
        <a:bodyPr/>
        <a:lstStyle/>
        <a:p>
          <a:r>
            <a:rPr lang="el-GR"/>
            <a:t>Οι ηλικίες των κοριτσιών κυμαίνονται 18 έως 22 ετών. </a:t>
          </a:r>
          <a:endParaRPr lang="en-US"/>
        </a:p>
      </dgm:t>
    </dgm:pt>
    <dgm:pt modelId="{BB678783-1DAE-4722-99C2-D0F08FE67EF3}" type="parTrans" cxnId="{2EC7290C-51D1-4738-9676-41F6556B43F2}">
      <dgm:prSet/>
      <dgm:spPr/>
      <dgm:t>
        <a:bodyPr/>
        <a:lstStyle/>
        <a:p>
          <a:endParaRPr lang="en-US"/>
        </a:p>
      </dgm:t>
    </dgm:pt>
    <dgm:pt modelId="{C1D0C102-E1C1-4CCE-A118-A9BEB9685088}" type="sibTrans" cxnId="{2EC7290C-51D1-4738-9676-41F6556B43F2}">
      <dgm:prSet/>
      <dgm:spPr/>
      <dgm:t>
        <a:bodyPr/>
        <a:lstStyle/>
        <a:p>
          <a:endParaRPr lang="en-US"/>
        </a:p>
      </dgm:t>
    </dgm:pt>
    <dgm:pt modelId="{987F38FF-55D3-44D9-8756-5D4B6F426D15}">
      <dgm:prSet/>
      <dgm:spPr/>
      <dgm:t>
        <a:bodyPr/>
        <a:lstStyle/>
        <a:p>
          <a:r>
            <a:rPr lang="el-GR"/>
            <a:t>Για την επιλογή του χρησιμοποιήθηκε η δειγματοληψία ευκολίας. </a:t>
          </a:r>
          <a:endParaRPr lang="en-US"/>
        </a:p>
      </dgm:t>
    </dgm:pt>
    <dgm:pt modelId="{DFC07475-7BC5-4110-87C2-301899891397}" type="parTrans" cxnId="{0ABABBB9-E297-4A6C-ABF5-50C700F6710A}">
      <dgm:prSet/>
      <dgm:spPr/>
      <dgm:t>
        <a:bodyPr/>
        <a:lstStyle/>
        <a:p>
          <a:endParaRPr lang="en-US"/>
        </a:p>
      </dgm:t>
    </dgm:pt>
    <dgm:pt modelId="{F3B87CD8-27CF-46CB-8326-703FF6850701}" type="sibTrans" cxnId="{0ABABBB9-E297-4A6C-ABF5-50C700F6710A}">
      <dgm:prSet/>
      <dgm:spPr/>
      <dgm:t>
        <a:bodyPr/>
        <a:lstStyle/>
        <a:p>
          <a:endParaRPr lang="en-US"/>
        </a:p>
      </dgm:t>
    </dgm:pt>
    <dgm:pt modelId="{F97F288D-D0F7-4506-BF94-F97BE3BBBAC3}">
      <dgm:prSet/>
      <dgm:spPr/>
      <dgm:t>
        <a:bodyPr/>
        <a:lstStyle/>
        <a:p>
          <a:r>
            <a:rPr lang="el-GR"/>
            <a:t>Χρησιμοποιήθηκε η ποιοτική μέθοδος και συγκεκριμένα η εθνογραφική έρευνα. </a:t>
          </a:r>
          <a:endParaRPr lang="en-US"/>
        </a:p>
      </dgm:t>
    </dgm:pt>
    <dgm:pt modelId="{1C1F3AF7-C17D-4989-A8A8-4801F1F96EE6}" type="parTrans" cxnId="{E236B74E-D49E-4ED9-8DC2-005CA7C2AD30}">
      <dgm:prSet/>
      <dgm:spPr/>
      <dgm:t>
        <a:bodyPr/>
        <a:lstStyle/>
        <a:p>
          <a:endParaRPr lang="en-US"/>
        </a:p>
      </dgm:t>
    </dgm:pt>
    <dgm:pt modelId="{CAD21D51-FEE5-4CA7-95F9-2AD0ADAF5224}" type="sibTrans" cxnId="{E236B74E-D49E-4ED9-8DC2-005CA7C2AD30}">
      <dgm:prSet/>
      <dgm:spPr/>
      <dgm:t>
        <a:bodyPr/>
        <a:lstStyle/>
        <a:p>
          <a:endParaRPr lang="en-US"/>
        </a:p>
      </dgm:t>
    </dgm:pt>
    <dgm:pt modelId="{313601CE-C5C0-49D4-B54C-CE58C3648172}">
      <dgm:prSet/>
      <dgm:spPr/>
      <dgm:t>
        <a:bodyPr/>
        <a:lstStyle/>
        <a:p>
          <a:r>
            <a:rPr lang="el-GR"/>
            <a:t>Το εργαλείο που χρησιμοποιήθηκε για τη συλλογή των στοιχείων της έρευνας είναι η συμμετοχική παρατήρηση σε δομές που υποστηρίζουν και ενδυναμώνουν γυναίκες, οι ομάδες εστίασης (</a:t>
          </a:r>
          <a:r>
            <a:rPr lang="en-GB"/>
            <a:t>Focus group) </a:t>
          </a:r>
          <a:r>
            <a:rPr lang="el-GR"/>
            <a:t>με τις νέες γυναίκες αλλά και κάποιες μεμονωμένες συνεντεύξεις. </a:t>
          </a:r>
          <a:endParaRPr lang="en-US"/>
        </a:p>
      </dgm:t>
    </dgm:pt>
    <dgm:pt modelId="{BA87F8E7-5292-4289-ADA9-563B0B3ABDDB}" type="parTrans" cxnId="{D5608847-B8E6-49DC-A227-6FAB8F1F0584}">
      <dgm:prSet/>
      <dgm:spPr/>
      <dgm:t>
        <a:bodyPr/>
        <a:lstStyle/>
        <a:p>
          <a:endParaRPr lang="en-US"/>
        </a:p>
      </dgm:t>
    </dgm:pt>
    <dgm:pt modelId="{7F815CA5-B8EC-4DF5-BB66-ED2B353466D5}" type="sibTrans" cxnId="{D5608847-B8E6-49DC-A227-6FAB8F1F0584}">
      <dgm:prSet/>
      <dgm:spPr/>
      <dgm:t>
        <a:bodyPr/>
        <a:lstStyle/>
        <a:p>
          <a:endParaRPr lang="en-US"/>
        </a:p>
      </dgm:t>
    </dgm:pt>
    <dgm:pt modelId="{71B58242-6744-43E7-8555-99A534A9E94C}">
      <dgm:prSet/>
      <dgm:spPr/>
      <dgm:t>
        <a:bodyPr/>
        <a:lstStyle/>
        <a:p>
          <a:r>
            <a:rPr lang="el-GR"/>
            <a:t>Για τη συλλογή των δεδομένων της έρευνας χρησιμοποιήθηκε η μη δομημένη συνέντευξη/βιογραφική συνέντευξη. Η αποκωδικοποίηση των συνεντεύξεων έγινε με την τεχνική της ποιοτικής ανάλυσης περιεχομένου.</a:t>
          </a:r>
          <a:endParaRPr lang="en-US"/>
        </a:p>
      </dgm:t>
    </dgm:pt>
    <dgm:pt modelId="{5F676064-3288-434A-9BD5-A81B4D1DF77E}" type="parTrans" cxnId="{D719DFE1-AE61-4447-A0FA-305BB83E8844}">
      <dgm:prSet/>
      <dgm:spPr/>
      <dgm:t>
        <a:bodyPr/>
        <a:lstStyle/>
        <a:p>
          <a:endParaRPr lang="en-US"/>
        </a:p>
      </dgm:t>
    </dgm:pt>
    <dgm:pt modelId="{DE3BE242-702E-479A-858E-276B2A12F28C}" type="sibTrans" cxnId="{D719DFE1-AE61-4447-A0FA-305BB83E8844}">
      <dgm:prSet/>
      <dgm:spPr/>
      <dgm:t>
        <a:bodyPr/>
        <a:lstStyle/>
        <a:p>
          <a:endParaRPr lang="en-US"/>
        </a:p>
      </dgm:t>
    </dgm:pt>
    <dgm:pt modelId="{D22F442A-5A49-774A-946E-5E066AE06F8B}" type="pres">
      <dgm:prSet presAssocID="{1224735E-BA77-4E1E-BF5C-6F848A946C89}" presName="Name0" presStyleCnt="0">
        <dgm:presLayoutVars>
          <dgm:dir/>
          <dgm:resizeHandles val="exact"/>
        </dgm:presLayoutVars>
      </dgm:prSet>
      <dgm:spPr/>
    </dgm:pt>
    <dgm:pt modelId="{7F9FADC8-B617-514A-AA0C-84BD1760788F}" type="pres">
      <dgm:prSet presAssocID="{CF09C580-EE6B-4521-BA7E-624FFA106A5F}" presName="node" presStyleLbl="node1" presStyleIdx="0" presStyleCnt="8">
        <dgm:presLayoutVars>
          <dgm:bulletEnabled val="1"/>
        </dgm:presLayoutVars>
      </dgm:prSet>
      <dgm:spPr/>
    </dgm:pt>
    <dgm:pt modelId="{615109EC-28D9-D944-9D1C-27CD2626C540}" type="pres">
      <dgm:prSet presAssocID="{CC53E241-9533-41C9-B043-5CE3986A94BE}" presName="sibTrans" presStyleLbl="sibTrans1D1" presStyleIdx="0" presStyleCnt="7"/>
      <dgm:spPr/>
    </dgm:pt>
    <dgm:pt modelId="{1A7F5EBD-CB74-CB4C-9AE3-3AE8BD3AA5D7}" type="pres">
      <dgm:prSet presAssocID="{CC53E241-9533-41C9-B043-5CE3986A94BE}" presName="connectorText" presStyleLbl="sibTrans1D1" presStyleIdx="0" presStyleCnt="7"/>
      <dgm:spPr/>
    </dgm:pt>
    <dgm:pt modelId="{BB234970-C943-304F-AE90-AB73F0F51FE2}" type="pres">
      <dgm:prSet presAssocID="{3544038E-FFBE-4107-A445-2390A0386E72}" presName="node" presStyleLbl="node1" presStyleIdx="1" presStyleCnt="8">
        <dgm:presLayoutVars>
          <dgm:bulletEnabled val="1"/>
        </dgm:presLayoutVars>
      </dgm:prSet>
      <dgm:spPr/>
    </dgm:pt>
    <dgm:pt modelId="{D3715EC4-20CE-B142-9DEA-24D5EC790E9D}" type="pres">
      <dgm:prSet presAssocID="{DC455EB2-8B25-4AE4-9B66-99C8842ACED2}" presName="sibTrans" presStyleLbl="sibTrans1D1" presStyleIdx="1" presStyleCnt="7"/>
      <dgm:spPr/>
    </dgm:pt>
    <dgm:pt modelId="{5D8FAE3D-5DBB-1945-81A8-F208CD65ABCA}" type="pres">
      <dgm:prSet presAssocID="{DC455EB2-8B25-4AE4-9B66-99C8842ACED2}" presName="connectorText" presStyleLbl="sibTrans1D1" presStyleIdx="1" presStyleCnt="7"/>
      <dgm:spPr/>
    </dgm:pt>
    <dgm:pt modelId="{6E8C7C38-907A-DF43-AF2D-87FB680EC7DA}" type="pres">
      <dgm:prSet presAssocID="{8E1C3BE2-0275-4A5C-9D23-8758A798AF42}" presName="node" presStyleLbl="node1" presStyleIdx="2" presStyleCnt="8">
        <dgm:presLayoutVars>
          <dgm:bulletEnabled val="1"/>
        </dgm:presLayoutVars>
      </dgm:prSet>
      <dgm:spPr/>
    </dgm:pt>
    <dgm:pt modelId="{4FF9B62F-03EA-8F49-A91C-A72B4EFB8EEF}" type="pres">
      <dgm:prSet presAssocID="{1CC74636-5716-46B2-8161-24E69FBA80D6}" presName="sibTrans" presStyleLbl="sibTrans1D1" presStyleIdx="2" presStyleCnt="7"/>
      <dgm:spPr/>
    </dgm:pt>
    <dgm:pt modelId="{2523D54B-8A9D-7548-B00E-E5A4401B5A1B}" type="pres">
      <dgm:prSet presAssocID="{1CC74636-5716-46B2-8161-24E69FBA80D6}" presName="connectorText" presStyleLbl="sibTrans1D1" presStyleIdx="2" presStyleCnt="7"/>
      <dgm:spPr/>
    </dgm:pt>
    <dgm:pt modelId="{3251DDF9-32BE-F74B-A42C-8A78669BEC9D}" type="pres">
      <dgm:prSet presAssocID="{46A02AB6-BDDC-491B-8FE9-BBD6C5771773}" presName="node" presStyleLbl="node1" presStyleIdx="3" presStyleCnt="8">
        <dgm:presLayoutVars>
          <dgm:bulletEnabled val="1"/>
        </dgm:presLayoutVars>
      </dgm:prSet>
      <dgm:spPr/>
    </dgm:pt>
    <dgm:pt modelId="{D916F9F4-D196-B348-A44F-13513700B969}" type="pres">
      <dgm:prSet presAssocID="{C1D0C102-E1C1-4CCE-A118-A9BEB9685088}" presName="sibTrans" presStyleLbl="sibTrans1D1" presStyleIdx="3" presStyleCnt="7"/>
      <dgm:spPr/>
    </dgm:pt>
    <dgm:pt modelId="{CFD006D6-2B87-4742-9264-4E9D821B60F7}" type="pres">
      <dgm:prSet presAssocID="{C1D0C102-E1C1-4CCE-A118-A9BEB9685088}" presName="connectorText" presStyleLbl="sibTrans1D1" presStyleIdx="3" presStyleCnt="7"/>
      <dgm:spPr/>
    </dgm:pt>
    <dgm:pt modelId="{7077535C-2D07-544A-B83A-43C8712CE808}" type="pres">
      <dgm:prSet presAssocID="{987F38FF-55D3-44D9-8756-5D4B6F426D15}" presName="node" presStyleLbl="node1" presStyleIdx="4" presStyleCnt="8">
        <dgm:presLayoutVars>
          <dgm:bulletEnabled val="1"/>
        </dgm:presLayoutVars>
      </dgm:prSet>
      <dgm:spPr/>
    </dgm:pt>
    <dgm:pt modelId="{382BBC6C-61C4-9F46-A61F-B4C74C982B71}" type="pres">
      <dgm:prSet presAssocID="{F3B87CD8-27CF-46CB-8326-703FF6850701}" presName="sibTrans" presStyleLbl="sibTrans1D1" presStyleIdx="4" presStyleCnt="7"/>
      <dgm:spPr/>
    </dgm:pt>
    <dgm:pt modelId="{C5DE0FE7-8038-334D-BA74-B329FFBEAA8F}" type="pres">
      <dgm:prSet presAssocID="{F3B87CD8-27CF-46CB-8326-703FF6850701}" presName="connectorText" presStyleLbl="sibTrans1D1" presStyleIdx="4" presStyleCnt="7"/>
      <dgm:spPr/>
    </dgm:pt>
    <dgm:pt modelId="{81918CDA-F124-1346-81E2-BE8C22FF1EC0}" type="pres">
      <dgm:prSet presAssocID="{F97F288D-D0F7-4506-BF94-F97BE3BBBAC3}" presName="node" presStyleLbl="node1" presStyleIdx="5" presStyleCnt="8">
        <dgm:presLayoutVars>
          <dgm:bulletEnabled val="1"/>
        </dgm:presLayoutVars>
      </dgm:prSet>
      <dgm:spPr/>
    </dgm:pt>
    <dgm:pt modelId="{B5FDCFED-3699-5648-98D5-C7B6AD181C16}" type="pres">
      <dgm:prSet presAssocID="{CAD21D51-FEE5-4CA7-95F9-2AD0ADAF5224}" presName="sibTrans" presStyleLbl="sibTrans1D1" presStyleIdx="5" presStyleCnt="7"/>
      <dgm:spPr/>
    </dgm:pt>
    <dgm:pt modelId="{C0166ED9-2A0D-634D-A10A-1D9629ED456D}" type="pres">
      <dgm:prSet presAssocID="{CAD21D51-FEE5-4CA7-95F9-2AD0ADAF5224}" presName="connectorText" presStyleLbl="sibTrans1D1" presStyleIdx="5" presStyleCnt="7"/>
      <dgm:spPr/>
    </dgm:pt>
    <dgm:pt modelId="{AC9956A1-CEBA-F04C-8F4A-D9D6AA3C099D}" type="pres">
      <dgm:prSet presAssocID="{313601CE-C5C0-49D4-B54C-CE58C3648172}" presName="node" presStyleLbl="node1" presStyleIdx="6" presStyleCnt="8">
        <dgm:presLayoutVars>
          <dgm:bulletEnabled val="1"/>
        </dgm:presLayoutVars>
      </dgm:prSet>
      <dgm:spPr/>
    </dgm:pt>
    <dgm:pt modelId="{0E877906-FBCA-A949-9156-0BD33492793D}" type="pres">
      <dgm:prSet presAssocID="{7F815CA5-B8EC-4DF5-BB66-ED2B353466D5}" presName="sibTrans" presStyleLbl="sibTrans1D1" presStyleIdx="6" presStyleCnt="7"/>
      <dgm:spPr/>
    </dgm:pt>
    <dgm:pt modelId="{731CA77B-5897-2E49-A4CF-35B1C22DECE5}" type="pres">
      <dgm:prSet presAssocID="{7F815CA5-B8EC-4DF5-BB66-ED2B353466D5}" presName="connectorText" presStyleLbl="sibTrans1D1" presStyleIdx="6" presStyleCnt="7"/>
      <dgm:spPr/>
    </dgm:pt>
    <dgm:pt modelId="{E3E6351B-C7B6-4C4B-927A-2B9B4827BB6D}" type="pres">
      <dgm:prSet presAssocID="{71B58242-6744-43E7-8555-99A534A9E94C}" presName="node" presStyleLbl="node1" presStyleIdx="7" presStyleCnt="8">
        <dgm:presLayoutVars>
          <dgm:bulletEnabled val="1"/>
        </dgm:presLayoutVars>
      </dgm:prSet>
      <dgm:spPr/>
    </dgm:pt>
  </dgm:ptLst>
  <dgm:cxnLst>
    <dgm:cxn modelId="{DFEE4902-BBD8-7D48-948F-82BA498BEB0A}" type="presOf" srcId="{CAD21D51-FEE5-4CA7-95F9-2AD0ADAF5224}" destId="{B5FDCFED-3699-5648-98D5-C7B6AD181C16}" srcOrd="0" destOrd="0" presId="urn:microsoft.com/office/officeart/2016/7/layout/RepeatingBendingProcessNew"/>
    <dgm:cxn modelId="{C00FB604-1C9C-EE45-A9AD-BA66C31D739B}" type="presOf" srcId="{1224735E-BA77-4E1E-BF5C-6F848A946C89}" destId="{D22F442A-5A49-774A-946E-5E066AE06F8B}" srcOrd="0" destOrd="0" presId="urn:microsoft.com/office/officeart/2016/7/layout/RepeatingBendingProcessNew"/>
    <dgm:cxn modelId="{2EC7290C-51D1-4738-9676-41F6556B43F2}" srcId="{1224735E-BA77-4E1E-BF5C-6F848A946C89}" destId="{46A02AB6-BDDC-491B-8FE9-BBD6C5771773}" srcOrd="3" destOrd="0" parTransId="{BB678783-1DAE-4722-99C2-D0F08FE67EF3}" sibTransId="{C1D0C102-E1C1-4CCE-A118-A9BEB9685088}"/>
    <dgm:cxn modelId="{64D7570F-1E25-8241-A318-39679EC3E1FF}" type="presOf" srcId="{CC53E241-9533-41C9-B043-5CE3986A94BE}" destId="{615109EC-28D9-D944-9D1C-27CD2626C540}" srcOrd="0" destOrd="0" presId="urn:microsoft.com/office/officeart/2016/7/layout/RepeatingBendingProcessNew"/>
    <dgm:cxn modelId="{039D951C-6713-AA45-AC94-E4896DAB4735}" type="presOf" srcId="{7F815CA5-B8EC-4DF5-BB66-ED2B353466D5}" destId="{0E877906-FBCA-A949-9156-0BD33492793D}" srcOrd="0" destOrd="0" presId="urn:microsoft.com/office/officeart/2016/7/layout/RepeatingBendingProcessNew"/>
    <dgm:cxn modelId="{3595261D-9D80-7046-A9ED-61E60B92AF4C}" type="presOf" srcId="{1CC74636-5716-46B2-8161-24E69FBA80D6}" destId="{2523D54B-8A9D-7548-B00E-E5A4401B5A1B}" srcOrd="1" destOrd="0" presId="urn:microsoft.com/office/officeart/2016/7/layout/RepeatingBendingProcessNew"/>
    <dgm:cxn modelId="{AC71B223-14B0-2443-A640-86A489739B06}" type="presOf" srcId="{F97F288D-D0F7-4506-BF94-F97BE3BBBAC3}" destId="{81918CDA-F124-1346-81E2-BE8C22FF1EC0}" srcOrd="0" destOrd="0" presId="urn:microsoft.com/office/officeart/2016/7/layout/RepeatingBendingProcessNew"/>
    <dgm:cxn modelId="{D5608847-B8E6-49DC-A227-6FAB8F1F0584}" srcId="{1224735E-BA77-4E1E-BF5C-6F848A946C89}" destId="{313601CE-C5C0-49D4-B54C-CE58C3648172}" srcOrd="6" destOrd="0" parTransId="{BA87F8E7-5292-4289-ADA9-563B0B3ABDDB}" sibTransId="{7F815CA5-B8EC-4DF5-BB66-ED2B353466D5}"/>
    <dgm:cxn modelId="{52EAEA4C-D50F-4CF1-9CA4-710711553A43}" srcId="{1224735E-BA77-4E1E-BF5C-6F848A946C89}" destId="{CF09C580-EE6B-4521-BA7E-624FFA106A5F}" srcOrd="0" destOrd="0" parTransId="{CABE55C2-46B4-4988-8E56-A23A91DAF630}" sibTransId="{CC53E241-9533-41C9-B043-5CE3986A94BE}"/>
    <dgm:cxn modelId="{E236B74E-D49E-4ED9-8DC2-005CA7C2AD30}" srcId="{1224735E-BA77-4E1E-BF5C-6F848A946C89}" destId="{F97F288D-D0F7-4506-BF94-F97BE3BBBAC3}" srcOrd="5" destOrd="0" parTransId="{1C1F3AF7-C17D-4989-A8A8-4801F1F96EE6}" sibTransId="{CAD21D51-FEE5-4CA7-95F9-2AD0ADAF5224}"/>
    <dgm:cxn modelId="{5EA98759-EBF7-614E-A0B6-FA0D486139DA}" type="presOf" srcId="{1CC74636-5716-46B2-8161-24E69FBA80D6}" destId="{4FF9B62F-03EA-8F49-A91C-A72B4EFB8EEF}" srcOrd="0" destOrd="0" presId="urn:microsoft.com/office/officeart/2016/7/layout/RepeatingBendingProcessNew"/>
    <dgm:cxn modelId="{9528DA6F-2EC8-394C-B2B0-E3E997385804}" type="presOf" srcId="{CAD21D51-FEE5-4CA7-95F9-2AD0ADAF5224}" destId="{C0166ED9-2A0D-634D-A10A-1D9629ED456D}" srcOrd="1" destOrd="0" presId="urn:microsoft.com/office/officeart/2016/7/layout/RepeatingBendingProcessNew"/>
    <dgm:cxn modelId="{A90A1C79-D799-1143-9C4F-8373D7CC36B2}" type="presOf" srcId="{CC53E241-9533-41C9-B043-5CE3986A94BE}" destId="{1A7F5EBD-CB74-CB4C-9AE3-3AE8BD3AA5D7}" srcOrd="1" destOrd="0" presId="urn:microsoft.com/office/officeart/2016/7/layout/RepeatingBendingProcessNew"/>
    <dgm:cxn modelId="{31C3E47D-DB04-A04E-919F-636ADDBDF429}" type="presOf" srcId="{F3B87CD8-27CF-46CB-8326-703FF6850701}" destId="{C5DE0FE7-8038-334D-BA74-B329FFBEAA8F}" srcOrd="1" destOrd="0" presId="urn:microsoft.com/office/officeart/2016/7/layout/RepeatingBendingProcessNew"/>
    <dgm:cxn modelId="{5460317E-B040-194C-AB94-AE4D4B82C1C8}" type="presOf" srcId="{CF09C580-EE6B-4521-BA7E-624FFA106A5F}" destId="{7F9FADC8-B617-514A-AA0C-84BD1760788F}" srcOrd="0" destOrd="0" presId="urn:microsoft.com/office/officeart/2016/7/layout/RepeatingBendingProcessNew"/>
    <dgm:cxn modelId="{8BBF6281-BC31-504C-AF98-69D901562F65}" type="presOf" srcId="{3544038E-FFBE-4107-A445-2390A0386E72}" destId="{BB234970-C943-304F-AE90-AB73F0F51FE2}" srcOrd="0" destOrd="0" presId="urn:microsoft.com/office/officeart/2016/7/layout/RepeatingBendingProcessNew"/>
    <dgm:cxn modelId="{B2E94085-5CB7-9245-B480-5A8289A899D0}" type="presOf" srcId="{C1D0C102-E1C1-4CCE-A118-A9BEB9685088}" destId="{CFD006D6-2B87-4742-9264-4E9D821B60F7}" srcOrd="1" destOrd="0" presId="urn:microsoft.com/office/officeart/2016/7/layout/RepeatingBendingProcessNew"/>
    <dgm:cxn modelId="{4DAA068E-7394-C44A-9A71-81EB2F256D6C}" type="presOf" srcId="{7F815CA5-B8EC-4DF5-BB66-ED2B353466D5}" destId="{731CA77B-5897-2E49-A4CF-35B1C22DECE5}" srcOrd="1" destOrd="0" presId="urn:microsoft.com/office/officeart/2016/7/layout/RepeatingBendingProcessNew"/>
    <dgm:cxn modelId="{F019AD8E-7E83-664A-A086-FE242B66C5E3}" type="presOf" srcId="{313601CE-C5C0-49D4-B54C-CE58C3648172}" destId="{AC9956A1-CEBA-F04C-8F4A-D9D6AA3C099D}" srcOrd="0" destOrd="0" presId="urn:microsoft.com/office/officeart/2016/7/layout/RepeatingBendingProcessNew"/>
    <dgm:cxn modelId="{B4A11494-BBBA-EC42-8D86-91F045CE7414}" type="presOf" srcId="{46A02AB6-BDDC-491B-8FE9-BBD6C5771773}" destId="{3251DDF9-32BE-F74B-A42C-8A78669BEC9D}" srcOrd="0" destOrd="0" presId="urn:microsoft.com/office/officeart/2016/7/layout/RepeatingBendingProcessNew"/>
    <dgm:cxn modelId="{7182079D-B47C-904F-992E-4EBD3CECD972}" type="presOf" srcId="{DC455EB2-8B25-4AE4-9B66-99C8842ACED2}" destId="{D3715EC4-20CE-B142-9DEA-24D5EC790E9D}" srcOrd="0" destOrd="0" presId="urn:microsoft.com/office/officeart/2016/7/layout/RepeatingBendingProcessNew"/>
    <dgm:cxn modelId="{8DF16FA2-41EE-FC46-BD5E-F5834CFFEE7E}" type="presOf" srcId="{C1D0C102-E1C1-4CCE-A118-A9BEB9685088}" destId="{D916F9F4-D196-B348-A44F-13513700B969}" srcOrd="0" destOrd="0" presId="urn:microsoft.com/office/officeart/2016/7/layout/RepeatingBendingProcessNew"/>
    <dgm:cxn modelId="{7008FDA7-91D4-574A-8471-356BCDF6F111}" type="presOf" srcId="{DC455EB2-8B25-4AE4-9B66-99C8842ACED2}" destId="{5D8FAE3D-5DBB-1945-81A8-F208CD65ABCA}" srcOrd="1" destOrd="0" presId="urn:microsoft.com/office/officeart/2016/7/layout/RepeatingBendingProcessNew"/>
    <dgm:cxn modelId="{B562B4B8-BA23-404F-BCD3-9E332734ECF5}" type="presOf" srcId="{987F38FF-55D3-44D9-8756-5D4B6F426D15}" destId="{7077535C-2D07-544A-B83A-43C8712CE808}" srcOrd="0" destOrd="0" presId="urn:microsoft.com/office/officeart/2016/7/layout/RepeatingBendingProcessNew"/>
    <dgm:cxn modelId="{938099B9-C576-492D-940B-A71A3E6632DA}" srcId="{1224735E-BA77-4E1E-BF5C-6F848A946C89}" destId="{8E1C3BE2-0275-4A5C-9D23-8758A798AF42}" srcOrd="2" destOrd="0" parTransId="{781027E4-ED89-479D-A72E-C7455F9EC810}" sibTransId="{1CC74636-5716-46B2-8161-24E69FBA80D6}"/>
    <dgm:cxn modelId="{0ABABBB9-E297-4A6C-ABF5-50C700F6710A}" srcId="{1224735E-BA77-4E1E-BF5C-6F848A946C89}" destId="{987F38FF-55D3-44D9-8756-5D4B6F426D15}" srcOrd="4" destOrd="0" parTransId="{DFC07475-7BC5-4110-87C2-301899891397}" sibTransId="{F3B87CD8-27CF-46CB-8326-703FF6850701}"/>
    <dgm:cxn modelId="{D87B23BA-AB5C-40DA-A620-47B1CF5E3C83}" srcId="{1224735E-BA77-4E1E-BF5C-6F848A946C89}" destId="{3544038E-FFBE-4107-A445-2390A0386E72}" srcOrd="1" destOrd="0" parTransId="{72F16F7C-9552-4658-A13E-26F01CAC9304}" sibTransId="{DC455EB2-8B25-4AE4-9B66-99C8842ACED2}"/>
    <dgm:cxn modelId="{8D8683C1-8668-314C-8FAE-998FF5FAA28E}" type="presOf" srcId="{F3B87CD8-27CF-46CB-8326-703FF6850701}" destId="{382BBC6C-61C4-9F46-A61F-B4C74C982B71}" srcOrd="0" destOrd="0" presId="urn:microsoft.com/office/officeart/2016/7/layout/RepeatingBendingProcessNew"/>
    <dgm:cxn modelId="{178813E1-40E2-8047-B660-405C920B912F}" type="presOf" srcId="{8E1C3BE2-0275-4A5C-9D23-8758A798AF42}" destId="{6E8C7C38-907A-DF43-AF2D-87FB680EC7DA}" srcOrd="0" destOrd="0" presId="urn:microsoft.com/office/officeart/2016/7/layout/RepeatingBendingProcessNew"/>
    <dgm:cxn modelId="{D719DFE1-AE61-4447-A0FA-305BB83E8844}" srcId="{1224735E-BA77-4E1E-BF5C-6F848A946C89}" destId="{71B58242-6744-43E7-8555-99A534A9E94C}" srcOrd="7" destOrd="0" parTransId="{5F676064-3288-434A-9BD5-A81B4D1DF77E}" sibTransId="{DE3BE242-702E-479A-858E-276B2A12F28C}"/>
    <dgm:cxn modelId="{EB330BFA-8F90-DC4D-9FA4-226DFE25A943}" type="presOf" srcId="{71B58242-6744-43E7-8555-99A534A9E94C}" destId="{E3E6351B-C7B6-4C4B-927A-2B9B4827BB6D}" srcOrd="0" destOrd="0" presId="urn:microsoft.com/office/officeart/2016/7/layout/RepeatingBendingProcessNew"/>
    <dgm:cxn modelId="{C143781F-0690-3D47-9DC1-368AE2F8B242}" type="presParOf" srcId="{D22F442A-5A49-774A-946E-5E066AE06F8B}" destId="{7F9FADC8-B617-514A-AA0C-84BD1760788F}" srcOrd="0" destOrd="0" presId="urn:microsoft.com/office/officeart/2016/7/layout/RepeatingBendingProcessNew"/>
    <dgm:cxn modelId="{5C0666E2-8861-F741-8F43-C86C17CF79F2}" type="presParOf" srcId="{D22F442A-5A49-774A-946E-5E066AE06F8B}" destId="{615109EC-28D9-D944-9D1C-27CD2626C540}" srcOrd="1" destOrd="0" presId="urn:microsoft.com/office/officeart/2016/7/layout/RepeatingBendingProcessNew"/>
    <dgm:cxn modelId="{E7EC9CA4-3559-914E-89C7-30B51357B280}" type="presParOf" srcId="{615109EC-28D9-D944-9D1C-27CD2626C540}" destId="{1A7F5EBD-CB74-CB4C-9AE3-3AE8BD3AA5D7}" srcOrd="0" destOrd="0" presId="urn:microsoft.com/office/officeart/2016/7/layout/RepeatingBendingProcessNew"/>
    <dgm:cxn modelId="{216C7775-E3FD-9F40-A65B-968414ACDECF}" type="presParOf" srcId="{D22F442A-5A49-774A-946E-5E066AE06F8B}" destId="{BB234970-C943-304F-AE90-AB73F0F51FE2}" srcOrd="2" destOrd="0" presId="urn:microsoft.com/office/officeart/2016/7/layout/RepeatingBendingProcessNew"/>
    <dgm:cxn modelId="{62CC1A57-089D-C94E-9894-B7E635370A2A}" type="presParOf" srcId="{D22F442A-5A49-774A-946E-5E066AE06F8B}" destId="{D3715EC4-20CE-B142-9DEA-24D5EC790E9D}" srcOrd="3" destOrd="0" presId="urn:microsoft.com/office/officeart/2016/7/layout/RepeatingBendingProcessNew"/>
    <dgm:cxn modelId="{41007276-E087-E848-97BC-C8DABFD31208}" type="presParOf" srcId="{D3715EC4-20CE-B142-9DEA-24D5EC790E9D}" destId="{5D8FAE3D-5DBB-1945-81A8-F208CD65ABCA}" srcOrd="0" destOrd="0" presId="urn:microsoft.com/office/officeart/2016/7/layout/RepeatingBendingProcessNew"/>
    <dgm:cxn modelId="{B72E9D3C-ED7D-FF4B-A119-9A0275BD896D}" type="presParOf" srcId="{D22F442A-5A49-774A-946E-5E066AE06F8B}" destId="{6E8C7C38-907A-DF43-AF2D-87FB680EC7DA}" srcOrd="4" destOrd="0" presId="urn:microsoft.com/office/officeart/2016/7/layout/RepeatingBendingProcessNew"/>
    <dgm:cxn modelId="{2B4B6C62-F8A9-7347-9237-AEA36461959A}" type="presParOf" srcId="{D22F442A-5A49-774A-946E-5E066AE06F8B}" destId="{4FF9B62F-03EA-8F49-A91C-A72B4EFB8EEF}" srcOrd="5" destOrd="0" presId="urn:microsoft.com/office/officeart/2016/7/layout/RepeatingBendingProcessNew"/>
    <dgm:cxn modelId="{B18FB731-6A89-F544-88F2-CC92993D46BF}" type="presParOf" srcId="{4FF9B62F-03EA-8F49-A91C-A72B4EFB8EEF}" destId="{2523D54B-8A9D-7548-B00E-E5A4401B5A1B}" srcOrd="0" destOrd="0" presId="urn:microsoft.com/office/officeart/2016/7/layout/RepeatingBendingProcessNew"/>
    <dgm:cxn modelId="{05EC350D-38C9-0B41-8E68-36B9F0DBB0AE}" type="presParOf" srcId="{D22F442A-5A49-774A-946E-5E066AE06F8B}" destId="{3251DDF9-32BE-F74B-A42C-8A78669BEC9D}" srcOrd="6" destOrd="0" presId="urn:microsoft.com/office/officeart/2016/7/layout/RepeatingBendingProcessNew"/>
    <dgm:cxn modelId="{667AAB7B-A9E5-8C4B-B99C-065EDF5B292E}" type="presParOf" srcId="{D22F442A-5A49-774A-946E-5E066AE06F8B}" destId="{D916F9F4-D196-B348-A44F-13513700B969}" srcOrd="7" destOrd="0" presId="urn:microsoft.com/office/officeart/2016/7/layout/RepeatingBendingProcessNew"/>
    <dgm:cxn modelId="{BDF63F17-9F8A-3947-9C07-AA24D738F69A}" type="presParOf" srcId="{D916F9F4-D196-B348-A44F-13513700B969}" destId="{CFD006D6-2B87-4742-9264-4E9D821B60F7}" srcOrd="0" destOrd="0" presId="urn:microsoft.com/office/officeart/2016/7/layout/RepeatingBendingProcessNew"/>
    <dgm:cxn modelId="{6B57253C-F12E-104E-89EF-701153174C2C}" type="presParOf" srcId="{D22F442A-5A49-774A-946E-5E066AE06F8B}" destId="{7077535C-2D07-544A-B83A-43C8712CE808}" srcOrd="8" destOrd="0" presId="urn:microsoft.com/office/officeart/2016/7/layout/RepeatingBendingProcessNew"/>
    <dgm:cxn modelId="{E40E04A6-65C9-A344-9200-5FA9CDF734AE}" type="presParOf" srcId="{D22F442A-5A49-774A-946E-5E066AE06F8B}" destId="{382BBC6C-61C4-9F46-A61F-B4C74C982B71}" srcOrd="9" destOrd="0" presId="urn:microsoft.com/office/officeart/2016/7/layout/RepeatingBendingProcessNew"/>
    <dgm:cxn modelId="{25E00D3E-01A3-1641-99CD-86716561D328}" type="presParOf" srcId="{382BBC6C-61C4-9F46-A61F-B4C74C982B71}" destId="{C5DE0FE7-8038-334D-BA74-B329FFBEAA8F}" srcOrd="0" destOrd="0" presId="urn:microsoft.com/office/officeart/2016/7/layout/RepeatingBendingProcessNew"/>
    <dgm:cxn modelId="{EA9E90C5-A754-7140-B2B5-16FC6E4260E4}" type="presParOf" srcId="{D22F442A-5A49-774A-946E-5E066AE06F8B}" destId="{81918CDA-F124-1346-81E2-BE8C22FF1EC0}" srcOrd="10" destOrd="0" presId="urn:microsoft.com/office/officeart/2016/7/layout/RepeatingBendingProcessNew"/>
    <dgm:cxn modelId="{FB00DE37-22A1-9542-9162-9AA251041815}" type="presParOf" srcId="{D22F442A-5A49-774A-946E-5E066AE06F8B}" destId="{B5FDCFED-3699-5648-98D5-C7B6AD181C16}" srcOrd="11" destOrd="0" presId="urn:microsoft.com/office/officeart/2016/7/layout/RepeatingBendingProcessNew"/>
    <dgm:cxn modelId="{B9F82B76-17E5-D84E-8207-8A669BCBD9B4}" type="presParOf" srcId="{B5FDCFED-3699-5648-98D5-C7B6AD181C16}" destId="{C0166ED9-2A0D-634D-A10A-1D9629ED456D}" srcOrd="0" destOrd="0" presId="urn:microsoft.com/office/officeart/2016/7/layout/RepeatingBendingProcessNew"/>
    <dgm:cxn modelId="{E5F8ED4C-358B-A94C-9359-68F09CF00ED2}" type="presParOf" srcId="{D22F442A-5A49-774A-946E-5E066AE06F8B}" destId="{AC9956A1-CEBA-F04C-8F4A-D9D6AA3C099D}" srcOrd="12" destOrd="0" presId="urn:microsoft.com/office/officeart/2016/7/layout/RepeatingBendingProcessNew"/>
    <dgm:cxn modelId="{A925C74C-D650-864A-8E96-2E7CAB979D5D}" type="presParOf" srcId="{D22F442A-5A49-774A-946E-5E066AE06F8B}" destId="{0E877906-FBCA-A949-9156-0BD33492793D}" srcOrd="13" destOrd="0" presId="urn:microsoft.com/office/officeart/2016/7/layout/RepeatingBendingProcessNew"/>
    <dgm:cxn modelId="{B41EEC0E-049F-1B4F-AC90-C03557DBD71A}" type="presParOf" srcId="{0E877906-FBCA-A949-9156-0BD33492793D}" destId="{731CA77B-5897-2E49-A4CF-35B1C22DECE5}" srcOrd="0" destOrd="0" presId="urn:microsoft.com/office/officeart/2016/7/layout/RepeatingBendingProcessNew"/>
    <dgm:cxn modelId="{C9FD0E93-8262-9847-B81E-51D74FF9B7E9}" type="presParOf" srcId="{D22F442A-5A49-774A-946E-5E066AE06F8B}" destId="{E3E6351B-C7B6-4C4B-927A-2B9B4827BB6D}" srcOrd="1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132F19-900D-4F5E-95EB-6DB655E39D2F}" type="doc">
      <dgm:prSet loTypeId="urn:microsoft.com/office/officeart/2005/8/layout/vProcess5" loCatId="process" qsTypeId="urn:microsoft.com/office/officeart/2005/8/quickstyle/simple4" qsCatId="simple" csTypeId="urn:microsoft.com/office/officeart/2005/8/colors/colorful1" csCatId="colorful"/>
      <dgm:spPr/>
      <dgm:t>
        <a:bodyPr/>
        <a:lstStyle/>
        <a:p>
          <a:endParaRPr lang="en-US"/>
        </a:p>
      </dgm:t>
    </dgm:pt>
    <dgm:pt modelId="{0C6E29D1-8515-4B8C-8AE9-64403C09316C}">
      <dgm:prSet/>
      <dgm:spPr/>
      <dgm:t>
        <a:bodyPr/>
        <a:lstStyle/>
        <a:p>
          <a:r>
            <a:rPr lang="el-GR" dirty="0"/>
            <a:t>Οι περισσότερες γυναίκες της έρευνας ανέφεραν τη σωματική, σεξουαλική, ψυχολογική βία, το μαστίγωμα, τη στέρηση φαγητού και εξόδου από το σπίτι, και ως η πιο συχνή μορφή βίας ανέφεραν την απαγόρευση επικοινωνίας με τους γονείς τους. </a:t>
          </a:r>
          <a:endParaRPr lang="en-US" dirty="0"/>
        </a:p>
      </dgm:t>
    </dgm:pt>
    <dgm:pt modelId="{18497761-AB18-4DD9-8D45-8D512EB1F33D}" type="parTrans" cxnId="{5DCF291F-DA7B-43AB-A9A6-A8892732F8FF}">
      <dgm:prSet/>
      <dgm:spPr/>
      <dgm:t>
        <a:bodyPr/>
        <a:lstStyle/>
        <a:p>
          <a:endParaRPr lang="en-US"/>
        </a:p>
      </dgm:t>
    </dgm:pt>
    <dgm:pt modelId="{A80B8C7B-A47B-472C-94F9-6E3081DA5B7B}" type="sibTrans" cxnId="{5DCF291F-DA7B-43AB-A9A6-A8892732F8FF}">
      <dgm:prSet/>
      <dgm:spPr/>
      <dgm:t>
        <a:bodyPr/>
        <a:lstStyle/>
        <a:p>
          <a:endParaRPr lang="en-US"/>
        </a:p>
      </dgm:t>
    </dgm:pt>
    <dgm:pt modelId="{F90C017E-3363-459B-8868-4C9C288A4C95}">
      <dgm:prSet/>
      <dgm:spPr/>
      <dgm:t>
        <a:bodyPr/>
        <a:lstStyle/>
        <a:p>
          <a:r>
            <a:rPr lang="el-GR"/>
            <a:t>Παρατηρήθηκε πως δε θεωρούν βία τη στέρηση εξόδου/διασκέδασης με φίλες τους ούτε το να παίρνουν άδεια από τον άνδρα τους για την καθημερινότητα τους, το μέλλον τους.</a:t>
          </a:r>
          <a:endParaRPr lang="en-US"/>
        </a:p>
      </dgm:t>
    </dgm:pt>
    <dgm:pt modelId="{9961EB5C-29CF-4BE9-95BE-F4939C2F5D6A}" type="parTrans" cxnId="{3D1904FC-7587-4CA8-849D-5D35F1F3CA90}">
      <dgm:prSet/>
      <dgm:spPr/>
      <dgm:t>
        <a:bodyPr/>
        <a:lstStyle/>
        <a:p>
          <a:endParaRPr lang="en-US"/>
        </a:p>
      </dgm:t>
    </dgm:pt>
    <dgm:pt modelId="{22411C1F-E821-45BE-B5E5-4ABF5FCDF23F}" type="sibTrans" cxnId="{3D1904FC-7587-4CA8-849D-5D35F1F3CA90}">
      <dgm:prSet/>
      <dgm:spPr/>
      <dgm:t>
        <a:bodyPr/>
        <a:lstStyle/>
        <a:p>
          <a:endParaRPr lang="en-US"/>
        </a:p>
      </dgm:t>
    </dgm:pt>
    <dgm:pt modelId="{1904C166-0FE7-4BD8-A787-A36A2B747844}">
      <dgm:prSet/>
      <dgm:spPr/>
      <dgm:t>
        <a:bodyPr/>
        <a:lstStyle/>
        <a:p>
          <a:r>
            <a:rPr lang="el-GR"/>
            <a:t>Επίσης δε θεωρούν βία τον θεσμό της προίκας που δίνει η οικογένεια της νύφης στον γαμπρό. </a:t>
          </a:r>
          <a:endParaRPr lang="en-US"/>
        </a:p>
      </dgm:t>
    </dgm:pt>
    <dgm:pt modelId="{462194E6-EBAE-40C2-84BF-9DCE32756B56}" type="parTrans" cxnId="{4309FD57-D7D5-41EC-A4CE-94B02D870240}">
      <dgm:prSet/>
      <dgm:spPr/>
      <dgm:t>
        <a:bodyPr/>
        <a:lstStyle/>
        <a:p>
          <a:endParaRPr lang="en-US"/>
        </a:p>
      </dgm:t>
    </dgm:pt>
    <dgm:pt modelId="{A349989D-A0F9-406F-BC92-033A1E257318}" type="sibTrans" cxnId="{4309FD57-D7D5-41EC-A4CE-94B02D870240}">
      <dgm:prSet/>
      <dgm:spPr/>
      <dgm:t>
        <a:bodyPr/>
        <a:lstStyle/>
        <a:p>
          <a:endParaRPr lang="en-US"/>
        </a:p>
      </dgm:t>
    </dgm:pt>
    <dgm:pt modelId="{96186320-9EEE-4897-993B-4C8971E47124}">
      <dgm:prSet/>
      <dgm:spPr/>
      <dgm:t>
        <a:bodyPr/>
        <a:lstStyle/>
        <a:p>
          <a:r>
            <a:rPr lang="el-GR"/>
            <a:t>Στην Ινδία μας διηγείται η Α</a:t>
          </a:r>
          <a:r>
            <a:rPr lang="en-GB"/>
            <a:t>sachi «</a:t>
          </a:r>
          <a:r>
            <a:rPr lang="el-GR"/>
            <a:t>αν γεννηθεί ένα κορίτσι σπάνε ένα πήλινο δοχείο για να υποδηλώσουν την καταστροφή της οικογένειας. Μη ξεχνάμε πως ακόμη σε κάποια μέρη της Ινδίας εξακολουθούν να χρησιμοποιούν τη γυναικεία μέθοδο βρεφοκτονίας κατά την οποία νεογέννητα κορίτσια πνίγονται σε κουβάδες ή λάκκους αγελαδινού γάλακτος». </a:t>
          </a:r>
          <a:endParaRPr lang="en-US"/>
        </a:p>
      </dgm:t>
    </dgm:pt>
    <dgm:pt modelId="{FA1E5C3E-7E54-410F-8193-A5D4ABC75342}" type="parTrans" cxnId="{454D8B73-4E84-4CF1-A79C-26F653CD28F4}">
      <dgm:prSet/>
      <dgm:spPr/>
      <dgm:t>
        <a:bodyPr/>
        <a:lstStyle/>
        <a:p>
          <a:endParaRPr lang="en-US"/>
        </a:p>
      </dgm:t>
    </dgm:pt>
    <dgm:pt modelId="{00C557B2-1D04-4BA4-9511-62C8025432EF}" type="sibTrans" cxnId="{454D8B73-4E84-4CF1-A79C-26F653CD28F4}">
      <dgm:prSet/>
      <dgm:spPr/>
      <dgm:t>
        <a:bodyPr/>
        <a:lstStyle/>
        <a:p>
          <a:endParaRPr lang="en-US"/>
        </a:p>
      </dgm:t>
    </dgm:pt>
    <dgm:pt modelId="{1F1D4FAB-EDBF-FE4D-985C-96F3247DC56C}" type="pres">
      <dgm:prSet presAssocID="{E7132F19-900D-4F5E-95EB-6DB655E39D2F}" presName="outerComposite" presStyleCnt="0">
        <dgm:presLayoutVars>
          <dgm:chMax val="5"/>
          <dgm:dir/>
          <dgm:resizeHandles val="exact"/>
        </dgm:presLayoutVars>
      </dgm:prSet>
      <dgm:spPr/>
    </dgm:pt>
    <dgm:pt modelId="{F38E1465-9258-4A40-88B0-F14702E6C7CC}" type="pres">
      <dgm:prSet presAssocID="{E7132F19-900D-4F5E-95EB-6DB655E39D2F}" presName="dummyMaxCanvas" presStyleCnt="0">
        <dgm:presLayoutVars/>
      </dgm:prSet>
      <dgm:spPr/>
    </dgm:pt>
    <dgm:pt modelId="{46C8C404-7B86-624E-AFF0-EDB26A5391C5}" type="pres">
      <dgm:prSet presAssocID="{E7132F19-900D-4F5E-95EB-6DB655E39D2F}" presName="FourNodes_1" presStyleLbl="node1" presStyleIdx="0" presStyleCnt="4">
        <dgm:presLayoutVars>
          <dgm:bulletEnabled val="1"/>
        </dgm:presLayoutVars>
      </dgm:prSet>
      <dgm:spPr/>
    </dgm:pt>
    <dgm:pt modelId="{1400E819-A7E4-184F-BB9D-E8069AC91FAD}" type="pres">
      <dgm:prSet presAssocID="{E7132F19-900D-4F5E-95EB-6DB655E39D2F}" presName="FourNodes_2" presStyleLbl="node1" presStyleIdx="1" presStyleCnt="4">
        <dgm:presLayoutVars>
          <dgm:bulletEnabled val="1"/>
        </dgm:presLayoutVars>
      </dgm:prSet>
      <dgm:spPr/>
    </dgm:pt>
    <dgm:pt modelId="{56B1B509-9CA9-8342-8F06-52CE319C51D1}" type="pres">
      <dgm:prSet presAssocID="{E7132F19-900D-4F5E-95EB-6DB655E39D2F}" presName="FourNodes_3" presStyleLbl="node1" presStyleIdx="2" presStyleCnt="4">
        <dgm:presLayoutVars>
          <dgm:bulletEnabled val="1"/>
        </dgm:presLayoutVars>
      </dgm:prSet>
      <dgm:spPr/>
    </dgm:pt>
    <dgm:pt modelId="{118A9322-A0C2-3B47-8735-E12E90D067F5}" type="pres">
      <dgm:prSet presAssocID="{E7132F19-900D-4F5E-95EB-6DB655E39D2F}" presName="FourNodes_4" presStyleLbl="node1" presStyleIdx="3" presStyleCnt="4">
        <dgm:presLayoutVars>
          <dgm:bulletEnabled val="1"/>
        </dgm:presLayoutVars>
      </dgm:prSet>
      <dgm:spPr/>
    </dgm:pt>
    <dgm:pt modelId="{6732686E-8669-2A4E-8592-513D887C8C0A}" type="pres">
      <dgm:prSet presAssocID="{E7132F19-900D-4F5E-95EB-6DB655E39D2F}" presName="FourConn_1-2" presStyleLbl="fgAccFollowNode1" presStyleIdx="0" presStyleCnt="3">
        <dgm:presLayoutVars>
          <dgm:bulletEnabled val="1"/>
        </dgm:presLayoutVars>
      </dgm:prSet>
      <dgm:spPr/>
    </dgm:pt>
    <dgm:pt modelId="{3B70B7BA-9478-8E4A-A63B-0BCDB74B686E}" type="pres">
      <dgm:prSet presAssocID="{E7132F19-900D-4F5E-95EB-6DB655E39D2F}" presName="FourConn_2-3" presStyleLbl="fgAccFollowNode1" presStyleIdx="1" presStyleCnt="3">
        <dgm:presLayoutVars>
          <dgm:bulletEnabled val="1"/>
        </dgm:presLayoutVars>
      </dgm:prSet>
      <dgm:spPr/>
    </dgm:pt>
    <dgm:pt modelId="{0E245DED-D7D3-F14F-8D37-B6C1A50902B4}" type="pres">
      <dgm:prSet presAssocID="{E7132F19-900D-4F5E-95EB-6DB655E39D2F}" presName="FourConn_3-4" presStyleLbl="fgAccFollowNode1" presStyleIdx="2" presStyleCnt="3">
        <dgm:presLayoutVars>
          <dgm:bulletEnabled val="1"/>
        </dgm:presLayoutVars>
      </dgm:prSet>
      <dgm:spPr/>
    </dgm:pt>
    <dgm:pt modelId="{919D9F6D-50C3-0E42-ACAC-B66CEDC4C578}" type="pres">
      <dgm:prSet presAssocID="{E7132F19-900D-4F5E-95EB-6DB655E39D2F}" presName="FourNodes_1_text" presStyleLbl="node1" presStyleIdx="3" presStyleCnt="4">
        <dgm:presLayoutVars>
          <dgm:bulletEnabled val="1"/>
        </dgm:presLayoutVars>
      </dgm:prSet>
      <dgm:spPr/>
    </dgm:pt>
    <dgm:pt modelId="{BFCBE355-80CE-DD41-B2D8-CD8DBCA46055}" type="pres">
      <dgm:prSet presAssocID="{E7132F19-900D-4F5E-95EB-6DB655E39D2F}" presName="FourNodes_2_text" presStyleLbl="node1" presStyleIdx="3" presStyleCnt="4">
        <dgm:presLayoutVars>
          <dgm:bulletEnabled val="1"/>
        </dgm:presLayoutVars>
      </dgm:prSet>
      <dgm:spPr/>
    </dgm:pt>
    <dgm:pt modelId="{1FE60288-055B-8440-A85F-4AF4A262B980}" type="pres">
      <dgm:prSet presAssocID="{E7132F19-900D-4F5E-95EB-6DB655E39D2F}" presName="FourNodes_3_text" presStyleLbl="node1" presStyleIdx="3" presStyleCnt="4">
        <dgm:presLayoutVars>
          <dgm:bulletEnabled val="1"/>
        </dgm:presLayoutVars>
      </dgm:prSet>
      <dgm:spPr/>
    </dgm:pt>
    <dgm:pt modelId="{553CBB25-E55C-B442-947C-C99733A60598}" type="pres">
      <dgm:prSet presAssocID="{E7132F19-900D-4F5E-95EB-6DB655E39D2F}" presName="FourNodes_4_text" presStyleLbl="node1" presStyleIdx="3" presStyleCnt="4">
        <dgm:presLayoutVars>
          <dgm:bulletEnabled val="1"/>
        </dgm:presLayoutVars>
      </dgm:prSet>
      <dgm:spPr/>
    </dgm:pt>
  </dgm:ptLst>
  <dgm:cxnLst>
    <dgm:cxn modelId="{5DCF291F-DA7B-43AB-A9A6-A8892732F8FF}" srcId="{E7132F19-900D-4F5E-95EB-6DB655E39D2F}" destId="{0C6E29D1-8515-4B8C-8AE9-64403C09316C}" srcOrd="0" destOrd="0" parTransId="{18497761-AB18-4DD9-8D45-8D512EB1F33D}" sibTransId="{A80B8C7B-A47B-472C-94F9-6E3081DA5B7B}"/>
    <dgm:cxn modelId="{84972D36-833B-9F4A-A2C7-713A73E21166}" type="presOf" srcId="{22411C1F-E821-45BE-B5E5-4ABF5FCDF23F}" destId="{3B70B7BA-9478-8E4A-A63B-0BCDB74B686E}" srcOrd="0" destOrd="0" presId="urn:microsoft.com/office/officeart/2005/8/layout/vProcess5"/>
    <dgm:cxn modelId="{330E4348-595E-EE46-ADCD-6706F78CD332}" type="presOf" srcId="{1904C166-0FE7-4BD8-A787-A36A2B747844}" destId="{1FE60288-055B-8440-A85F-4AF4A262B980}" srcOrd="1" destOrd="0" presId="urn:microsoft.com/office/officeart/2005/8/layout/vProcess5"/>
    <dgm:cxn modelId="{D7B2424D-E771-D446-A4D4-2BFA23FFF606}" type="presOf" srcId="{0C6E29D1-8515-4B8C-8AE9-64403C09316C}" destId="{919D9F6D-50C3-0E42-ACAC-B66CEDC4C578}" srcOrd="1" destOrd="0" presId="urn:microsoft.com/office/officeart/2005/8/layout/vProcess5"/>
    <dgm:cxn modelId="{0E73894E-48A5-2541-9DBA-F9849A73C544}" type="presOf" srcId="{1904C166-0FE7-4BD8-A787-A36A2B747844}" destId="{56B1B509-9CA9-8342-8F06-52CE319C51D1}" srcOrd="0" destOrd="0" presId="urn:microsoft.com/office/officeart/2005/8/layout/vProcess5"/>
    <dgm:cxn modelId="{73169556-F2BB-1444-87D9-B14083DDFA5B}" type="presOf" srcId="{96186320-9EEE-4897-993B-4C8971E47124}" destId="{553CBB25-E55C-B442-947C-C99733A60598}" srcOrd="1" destOrd="0" presId="urn:microsoft.com/office/officeart/2005/8/layout/vProcess5"/>
    <dgm:cxn modelId="{4309FD57-D7D5-41EC-A4CE-94B02D870240}" srcId="{E7132F19-900D-4F5E-95EB-6DB655E39D2F}" destId="{1904C166-0FE7-4BD8-A787-A36A2B747844}" srcOrd="2" destOrd="0" parTransId="{462194E6-EBAE-40C2-84BF-9DCE32756B56}" sibTransId="{A349989D-A0F9-406F-BC92-033A1E257318}"/>
    <dgm:cxn modelId="{B1500D5C-A4BF-414D-A5F7-F355A151C9DF}" type="presOf" srcId="{96186320-9EEE-4897-993B-4C8971E47124}" destId="{118A9322-A0C2-3B47-8735-E12E90D067F5}" srcOrd="0" destOrd="0" presId="urn:microsoft.com/office/officeart/2005/8/layout/vProcess5"/>
    <dgm:cxn modelId="{5A388C66-86C8-5E4F-84A1-8EAFB5BDACD0}" type="presOf" srcId="{0C6E29D1-8515-4B8C-8AE9-64403C09316C}" destId="{46C8C404-7B86-624E-AFF0-EDB26A5391C5}" srcOrd="0" destOrd="0" presId="urn:microsoft.com/office/officeart/2005/8/layout/vProcess5"/>
    <dgm:cxn modelId="{AF03176F-BDB5-0645-99AD-6ED0019EB325}" type="presOf" srcId="{F90C017E-3363-459B-8868-4C9C288A4C95}" destId="{1400E819-A7E4-184F-BB9D-E8069AC91FAD}" srcOrd="0" destOrd="0" presId="urn:microsoft.com/office/officeart/2005/8/layout/vProcess5"/>
    <dgm:cxn modelId="{454D8B73-4E84-4CF1-A79C-26F653CD28F4}" srcId="{E7132F19-900D-4F5E-95EB-6DB655E39D2F}" destId="{96186320-9EEE-4897-993B-4C8971E47124}" srcOrd="3" destOrd="0" parTransId="{FA1E5C3E-7E54-410F-8193-A5D4ABC75342}" sibTransId="{00C557B2-1D04-4BA4-9511-62C8025432EF}"/>
    <dgm:cxn modelId="{141F97AD-DDFF-C24D-A0C5-3E781EE106A2}" type="presOf" srcId="{A80B8C7B-A47B-472C-94F9-6E3081DA5B7B}" destId="{6732686E-8669-2A4E-8592-513D887C8C0A}" srcOrd="0" destOrd="0" presId="urn:microsoft.com/office/officeart/2005/8/layout/vProcess5"/>
    <dgm:cxn modelId="{34338FC1-CF62-4646-8E08-0EB50BD3AB2C}" type="presOf" srcId="{F90C017E-3363-459B-8868-4C9C288A4C95}" destId="{BFCBE355-80CE-DD41-B2D8-CD8DBCA46055}" srcOrd="1" destOrd="0" presId="urn:microsoft.com/office/officeart/2005/8/layout/vProcess5"/>
    <dgm:cxn modelId="{B623CDCB-F570-354E-A717-4A7313DCAF2E}" type="presOf" srcId="{E7132F19-900D-4F5E-95EB-6DB655E39D2F}" destId="{1F1D4FAB-EDBF-FE4D-985C-96F3247DC56C}" srcOrd="0" destOrd="0" presId="urn:microsoft.com/office/officeart/2005/8/layout/vProcess5"/>
    <dgm:cxn modelId="{4251A2E7-50EF-4B4D-B293-6F7E88594E9D}" type="presOf" srcId="{A349989D-A0F9-406F-BC92-033A1E257318}" destId="{0E245DED-D7D3-F14F-8D37-B6C1A50902B4}" srcOrd="0" destOrd="0" presId="urn:microsoft.com/office/officeart/2005/8/layout/vProcess5"/>
    <dgm:cxn modelId="{3D1904FC-7587-4CA8-849D-5D35F1F3CA90}" srcId="{E7132F19-900D-4F5E-95EB-6DB655E39D2F}" destId="{F90C017E-3363-459B-8868-4C9C288A4C95}" srcOrd="1" destOrd="0" parTransId="{9961EB5C-29CF-4BE9-95BE-F4939C2F5D6A}" sibTransId="{22411C1F-E821-45BE-B5E5-4ABF5FCDF23F}"/>
    <dgm:cxn modelId="{120163BC-7391-4548-ABB7-06C59402067E}" type="presParOf" srcId="{1F1D4FAB-EDBF-FE4D-985C-96F3247DC56C}" destId="{F38E1465-9258-4A40-88B0-F14702E6C7CC}" srcOrd="0" destOrd="0" presId="urn:microsoft.com/office/officeart/2005/8/layout/vProcess5"/>
    <dgm:cxn modelId="{DE856B38-74DB-454E-A1BB-2857CFDD60B8}" type="presParOf" srcId="{1F1D4FAB-EDBF-FE4D-985C-96F3247DC56C}" destId="{46C8C404-7B86-624E-AFF0-EDB26A5391C5}" srcOrd="1" destOrd="0" presId="urn:microsoft.com/office/officeart/2005/8/layout/vProcess5"/>
    <dgm:cxn modelId="{B5224174-FF23-034A-A622-F9C68B18B89B}" type="presParOf" srcId="{1F1D4FAB-EDBF-FE4D-985C-96F3247DC56C}" destId="{1400E819-A7E4-184F-BB9D-E8069AC91FAD}" srcOrd="2" destOrd="0" presId="urn:microsoft.com/office/officeart/2005/8/layout/vProcess5"/>
    <dgm:cxn modelId="{1FE43498-3F19-0043-9673-31847F88B482}" type="presParOf" srcId="{1F1D4FAB-EDBF-FE4D-985C-96F3247DC56C}" destId="{56B1B509-9CA9-8342-8F06-52CE319C51D1}" srcOrd="3" destOrd="0" presId="urn:microsoft.com/office/officeart/2005/8/layout/vProcess5"/>
    <dgm:cxn modelId="{5E8590C7-00F7-0343-9571-7B56BDDEE04C}" type="presParOf" srcId="{1F1D4FAB-EDBF-FE4D-985C-96F3247DC56C}" destId="{118A9322-A0C2-3B47-8735-E12E90D067F5}" srcOrd="4" destOrd="0" presId="urn:microsoft.com/office/officeart/2005/8/layout/vProcess5"/>
    <dgm:cxn modelId="{D4045807-F940-9C4E-998F-A5D011CBAC1D}" type="presParOf" srcId="{1F1D4FAB-EDBF-FE4D-985C-96F3247DC56C}" destId="{6732686E-8669-2A4E-8592-513D887C8C0A}" srcOrd="5" destOrd="0" presId="urn:microsoft.com/office/officeart/2005/8/layout/vProcess5"/>
    <dgm:cxn modelId="{3C8D5D04-EF55-4B46-B7C6-F7FFC0EA5D26}" type="presParOf" srcId="{1F1D4FAB-EDBF-FE4D-985C-96F3247DC56C}" destId="{3B70B7BA-9478-8E4A-A63B-0BCDB74B686E}" srcOrd="6" destOrd="0" presId="urn:microsoft.com/office/officeart/2005/8/layout/vProcess5"/>
    <dgm:cxn modelId="{D12643B6-C0A8-3042-813E-7F89C6E26CA5}" type="presParOf" srcId="{1F1D4FAB-EDBF-FE4D-985C-96F3247DC56C}" destId="{0E245DED-D7D3-F14F-8D37-B6C1A50902B4}" srcOrd="7" destOrd="0" presId="urn:microsoft.com/office/officeart/2005/8/layout/vProcess5"/>
    <dgm:cxn modelId="{A88ABCF8-6253-9349-A833-16AB4263B89D}" type="presParOf" srcId="{1F1D4FAB-EDBF-FE4D-985C-96F3247DC56C}" destId="{919D9F6D-50C3-0E42-ACAC-B66CEDC4C578}" srcOrd="8" destOrd="0" presId="urn:microsoft.com/office/officeart/2005/8/layout/vProcess5"/>
    <dgm:cxn modelId="{AAD62357-DE7E-A94C-8119-55B25295FBAF}" type="presParOf" srcId="{1F1D4FAB-EDBF-FE4D-985C-96F3247DC56C}" destId="{BFCBE355-80CE-DD41-B2D8-CD8DBCA46055}" srcOrd="9" destOrd="0" presId="urn:microsoft.com/office/officeart/2005/8/layout/vProcess5"/>
    <dgm:cxn modelId="{EAB8AEC3-568E-5242-884D-85496CB3328A}" type="presParOf" srcId="{1F1D4FAB-EDBF-FE4D-985C-96F3247DC56C}" destId="{1FE60288-055B-8440-A85F-4AF4A262B980}" srcOrd="10" destOrd="0" presId="urn:microsoft.com/office/officeart/2005/8/layout/vProcess5"/>
    <dgm:cxn modelId="{789B6549-3C70-6644-BD0B-F9354C068BDE}" type="presParOf" srcId="{1F1D4FAB-EDBF-FE4D-985C-96F3247DC56C}" destId="{553CBB25-E55C-B442-947C-C99733A60598}"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7188A4-FC05-46A3-8F16-F9ADDF9852B1}"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C09E2FFE-4169-4781-95A5-78478E963EE7}">
      <dgm:prSet/>
      <dgm:spPr/>
      <dgm:t>
        <a:bodyPr/>
        <a:lstStyle/>
        <a:p>
          <a:r>
            <a:rPr lang="el-GR"/>
            <a:t>Οι γυναίκες της έρευνας αναφέρθηκαν στην έλλειψη ενημέρωσης για την υπεράσπιση, τα δικαιώματα και την υγεία του γυναικείου σώματος.</a:t>
          </a:r>
          <a:endParaRPr lang="en-US"/>
        </a:p>
      </dgm:t>
    </dgm:pt>
    <dgm:pt modelId="{39783B71-C07B-410E-B4B7-1E4D434039FE}" type="parTrans" cxnId="{DFCC0137-E8B9-4932-B329-A096D0C0EAB5}">
      <dgm:prSet/>
      <dgm:spPr/>
      <dgm:t>
        <a:bodyPr/>
        <a:lstStyle/>
        <a:p>
          <a:endParaRPr lang="en-US"/>
        </a:p>
      </dgm:t>
    </dgm:pt>
    <dgm:pt modelId="{7E88076E-BD4C-421E-A908-47BCA92C03C8}" type="sibTrans" cxnId="{DFCC0137-E8B9-4932-B329-A096D0C0EAB5}">
      <dgm:prSet/>
      <dgm:spPr/>
      <dgm:t>
        <a:bodyPr/>
        <a:lstStyle/>
        <a:p>
          <a:endParaRPr lang="en-US"/>
        </a:p>
      </dgm:t>
    </dgm:pt>
    <dgm:pt modelId="{72BB1103-AC2F-417F-ABBF-CCE62E188862}">
      <dgm:prSet/>
      <dgm:spPr/>
      <dgm:t>
        <a:bodyPr/>
        <a:lstStyle/>
        <a:p>
          <a:r>
            <a:rPr lang="el-GR"/>
            <a:t>«μια γυναίκα είναι για το σπίτι, να μεγαλώνει τα παιδιά της και να υπομένει τα πάντα από τους άνδρες». </a:t>
          </a:r>
          <a:endParaRPr lang="en-US"/>
        </a:p>
      </dgm:t>
    </dgm:pt>
    <dgm:pt modelId="{895F58A2-0497-430D-ABD6-78B523F536EF}" type="parTrans" cxnId="{50110CEE-5D4A-4816-A5EC-866810C28ABE}">
      <dgm:prSet/>
      <dgm:spPr/>
      <dgm:t>
        <a:bodyPr/>
        <a:lstStyle/>
        <a:p>
          <a:endParaRPr lang="en-US"/>
        </a:p>
      </dgm:t>
    </dgm:pt>
    <dgm:pt modelId="{4F57E90C-DB5D-462F-800B-E049A7CA1EA3}" type="sibTrans" cxnId="{50110CEE-5D4A-4816-A5EC-866810C28ABE}">
      <dgm:prSet/>
      <dgm:spPr/>
      <dgm:t>
        <a:bodyPr/>
        <a:lstStyle/>
        <a:p>
          <a:endParaRPr lang="en-US"/>
        </a:p>
      </dgm:t>
    </dgm:pt>
    <dgm:pt modelId="{0D7A4DB0-1D74-4C1B-AC0C-1B3B3639D6DB}">
      <dgm:prSet/>
      <dgm:spPr/>
      <dgm:t>
        <a:bodyPr/>
        <a:lstStyle/>
        <a:p>
          <a:r>
            <a:rPr lang="el-GR"/>
            <a:t>Σύμφωνα με τις γυναίκες του δείγματος «δικαιολογούν» τη βία που τους ασκούν οι άνδρες γιατί προέρχεται είτε από το αλκοόλ είτε επειδή «έτσι είναι». Χαρακτηριστικά αναφέρουν «επιστρέφουν στο σπίτι μεθυσμένοι, ε τι θα κάνουν.. μας χτυπάνε, κάπου πρέπει να ξεσπάσουν κι αυτοί.. μετά δεν το θυμούνται, κοιμούνται, ξυπνάνε και είμαστε αγαπημένοι… αυτό το αλκοόλ πολύ κακό πράγμα». </a:t>
          </a:r>
          <a:endParaRPr lang="en-US"/>
        </a:p>
      </dgm:t>
    </dgm:pt>
    <dgm:pt modelId="{C6896106-7153-4F6C-B5A1-C426B35AB080}" type="parTrans" cxnId="{64E0FDEF-7210-49FD-A06A-013130A8AD47}">
      <dgm:prSet/>
      <dgm:spPr/>
      <dgm:t>
        <a:bodyPr/>
        <a:lstStyle/>
        <a:p>
          <a:endParaRPr lang="en-US"/>
        </a:p>
      </dgm:t>
    </dgm:pt>
    <dgm:pt modelId="{15FAD7CE-23F8-4456-901C-294711E62D0B}" type="sibTrans" cxnId="{64E0FDEF-7210-49FD-A06A-013130A8AD47}">
      <dgm:prSet/>
      <dgm:spPr/>
      <dgm:t>
        <a:bodyPr/>
        <a:lstStyle/>
        <a:p>
          <a:endParaRPr lang="en-US"/>
        </a:p>
      </dgm:t>
    </dgm:pt>
    <dgm:pt modelId="{E8CC5D62-4832-C04D-9111-6B8658FD5A88}" type="pres">
      <dgm:prSet presAssocID="{AB7188A4-FC05-46A3-8F16-F9ADDF9852B1}" presName="Name0" presStyleCnt="0">
        <dgm:presLayoutVars>
          <dgm:dir/>
          <dgm:animLvl val="lvl"/>
          <dgm:resizeHandles val="exact"/>
        </dgm:presLayoutVars>
      </dgm:prSet>
      <dgm:spPr/>
    </dgm:pt>
    <dgm:pt modelId="{BEABBF55-F407-C34B-BFBE-14AD5FEF8BE3}" type="pres">
      <dgm:prSet presAssocID="{0D7A4DB0-1D74-4C1B-AC0C-1B3B3639D6DB}" presName="boxAndChildren" presStyleCnt="0"/>
      <dgm:spPr/>
    </dgm:pt>
    <dgm:pt modelId="{8172A740-D80D-4047-A6D5-5A0B421DE722}" type="pres">
      <dgm:prSet presAssocID="{0D7A4DB0-1D74-4C1B-AC0C-1B3B3639D6DB}" presName="parentTextBox" presStyleLbl="node1" presStyleIdx="0" presStyleCnt="3"/>
      <dgm:spPr/>
    </dgm:pt>
    <dgm:pt modelId="{87C4D3C8-0BAF-7240-82E4-6F0E043F1C73}" type="pres">
      <dgm:prSet presAssocID="{4F57E90C-DB5D-462F-800B-E049A7CA1EA3}" presName="sp" presStyleCnt="0"/>
      <dgm:spPr/>
    </dgm:pt>
    <dgm:pt modelId="{A0155F88-0D83-9B4E-97BA-EC7D7D21B122}" type="pres">
      <dgm:prSet presAssocID="{72BB1103-AC2F-417F-ABBF-CCE62E188862}" presName="arrowAndChildren" presStyleCnt="0"/>
      <dgm:spPr/>
    </dgm:pt>
    <dgm:pt modelId="{46B29A04-3A64-A14D-B847-72BABEAA8BFA}" type="pres">
      <dgm:prSet presAssocID="{72BB1103-AC2F-417F-ABBF-CCE62E188862}" presName="parentTextArrow" presStyleLbl="node1" presStyleIdx="1" presStyleCnt="3"/>
      <dgm:spPr/>
    </dgm:pt>
    <dgm:pt modelId="{838A9D0A-83D8-7040-B149-11DA259A36E3}" type="pres">
      <dgm:prSet presAssocID="{7E88076E-BD4C-421E-A908-47BCA92C03C8}" presName="sp" presStyleCnt="0"/>
      <dgm:spPr/>
    </dgm:pt>
    <dgm:pt modelId="{DACBB9BD-285D-174A-B435-12D7A28BD74E}" type="pres">
      <dgm:prSet presAssocID="{C09E2FFE-4169-4781-95A5-78478E963EE7}" presName="arrowAndChildren" presStyleCnt="0"/>
      <dgm:spPr/>
    </dgm:pt>
    <dgm:pt modelId="{47283716-F0C4-8449-A509-08319CD9FE6F}" type="pres">
      <dgm:prSet presAssocID="{C09E2FFE-4169-4781-95A5-78478E963EE7}" presName="parentTextArrow" presStyleLbl="node1" presStyleIdx="2" presStyleCnt="3"/>
      <dgm:spPr/>
    </dgm:pt>
  </dgm:ptLst>
  <dgm:cxnLst>
    <dgm:cxn modelId="{ABEBDA1C-4FD9-314A-A3ED-2DC5D3A66552}" type="presOf" srcId="{AB7188A4-FC05-46A3-8F16-F9ADDF9852B1}" destId="{E8CC5D62-4832-C04D-9111-6B8658FD5A88}" srcOrd="0" destOrd="0" presId="urn:microsoft.com/office/officeart/2005/8/layout/process4"/>
    <dgm:cxn modelId="{DFCC0137-E8B9-4932-B329-A096D0C0EAB5}" srcId="{AB7188A4-FC05-46A3-8F16-F9ADDF9852B1}" destId="{C09E2FFE-4169-4781-95A5-78478E963EE7}" srcOrd="0" destOrd="0" parTransId="{39783B71-C07B-410E-B4B7-1E4D434039FE}" sibTransId="{7E88076E-BD4C-421E-A908-47BCA92C03C8}"/>
    <dgm:cxn modelId="{D9364C7E-5B3A-F941-B658-4E7EEE61B0C9}" type="presOf" srcId="{C09E2FFE-4169-4781-95A5-78478E963EE7}" destId="{47283716-F0C4-8449-A509-08319CD9FE6F}" srcOrd="0" destOrd="0" presId="urn:microsoft.com/office/officeart/2005/8/layout/process4"/>
    <dgm:cxn modelId="{0B9C18A3-FCEA-AA45-ADA4-0C6DD8ACE6CA}" type="presOf" srcId="{72BB1103-AC2F-417F-ABBF-CCE62E188862}" destId="{46B29A04-3A64-A14D-B847-72BABEAA8BFA}" srcOrd="0" destOrd="0" presId="urn:microsoft.com/office/officeart/2005/8/layout/process4"/>
    <dgm:cxn modelId="{7A1019B2-57B5-CD49-BE68-04AF4B4B274B}" type="presOf" srcId="{0D7A4DB0-1D74-4C1B-AC0C-1B3B3639D6DB}" destId="{8172A740-D80D-4047-A6D5-5A0B421DE722}" srcOrd="0" destOrd="0" presId="urn:microsoft.com/office/officeart/2005/8/layout/process4"/>
    <dgm:cxn modelId="{50110CEE-5D4A-4816-A5EC-866810C28ABE}" srcId="{AB7188A4-FC05-46A3-8F16-F9ADDF9852B1}" destId="{72BB1103-AC2F-417F-ABBF-CCE62E188862}" srcOrd="1" destOrd="0" parTransId="{895F58A2-0497-430D-ABD6-78B523F536EF}" sibTransId="{4F57E90C-DB5D-462F-800B-E049A7CA1EA3}"/>
    <dgm:cxn modelId="{64E0FDEF-7210-49FD-A06A-013130A8AD47}" srcId="{AB7188A4-FC05-46A3-8F16-F9ADDF9852B1}" destId="{0D7A4DB0-1D74-4C1B-AC0C-1B3B3639D6DB}" srcOrd="2" destOrd="0" parTransId="{C6896106-7153-4F6C-B5A1-C426B35AB080}" sibTransId="{15FAD7CE-23F8-4456-901C-294711E62D0B}"/>
    <dgm:cxn modelId="{C6B4C18F-5C33-8B41-9ECC-C9223D22A0C1}" type="presParOf" srcId="{E8CC5D62-4832-C04D-9111-6B8658FD5A88}" destId="{BEABBF55-F407-C34B-BFBE-14AD5FEF8BE3}" srcOrd="0" destOrd="0" presId="urn:microsoft.com/office/officeart/2005/8/layout/process4"/>
    <dgm:cxn modelId="{5ECF742E-D4D1-1646-AC8B-A378ED10913D}" type="presParOf" srcId="{BEABBF55-F407-C34B-BFBE-14AD5FEF8BE3}" destId="{8172A740-D80D-4047-A6D5-5A0B421DE722}" srcOrd="0" destOrd="0" presId="urn:microsoft.com/office/officeart/2005/8/layout/process4"/>
    <dgm:cxn modelId="{11757278-0C4B-3A45-9ACE-4F440CAA2AF4}" type="presParOf" srcId="{E8CC5D62-4832-C04D-9111-6B8658FD5A88}" destId="{87C4D3C8-0BAF-7240-82E4-6F0E043F1C73}" srcOrd="1" destOrd="0" presId="urn:microsoft.com/office/officeart/2005/8/layout/process4"/>
    <dgm:cxn modelId="{DCB18D98-708C-4D4E-AF1A-F0B51B4A6108}" type="presParOf" srcId="{E8CC5D62-4832-C04D-9111-6B8658FD5A88}" destId="{A0155F88-0D83-9B4E-97BA-EC7D7D21B122}" srcOrd="2" destOrd="0" presId="urn:microsoft.com/office/officeart/2005/8/layout/process4"/>
    <dgm:cxn modelId="{A33643FC-8A42-234E-8035-E23407233CA4}" type="presParOf" srcId="{A0155F88-0D83-9B4E-97BA-EC7D7D21B122}" destId="{46B29A04-3A64-A14D-B847-72BABEAA8BFA}" srcOrd="0" destOrd="0" presId="urn:microsoft.com/office/officeart/2005/8/layout/process4"/>
    <dgm:cxn modelId="{7F702064-E498-414A-AF17-1FFE8F9BE5DE}" type="presParOf" srcId="{E8CC5D62-4832-C04D-9111-6B8658FD5A88}" destId="{838A9D0A-83D8-7040-B149-11DA259A36E3}" srcOrd="3" destOrd="0" presId="urn:microsoft.com/office/officeart/2005/8/layout/process4"/>
    <dgm:cxn modelId="{6BCBA63A-028E-214C-BE58-5D65A60050F5}" type="presParOf" srcId="{E8CC5D62-4832-C04D-9111-6B8658FD5A88}" destId="{DACBB9BD-285D-174A-B435-12D7A28BD74E}" srcOrd="4" destOrd="0" presId="urn:microsoft.com/office/officeart/2005/8/layout/process4"/>
    <dgm:cxn modelId="{594799D3-BE92-0641-8CE5-67A2AA645389}" type="presParOf" srcId="{DACBB9BD-285D-174A-B435-12D7A28BD74E}" destId="{47283716-F0C4-8449-A509-08319CD9FE6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9738FC-92B5-4D20-9439-DB028127D707}"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EA347CBF-3947-4D05-BC67-2F76641C748D}">
      <dgm:prSet/>
      <dgm:spPr/>
      <dgm:t>
        <a:bodyPr/>
        <a:lstStyle/>
        <a:p>
          <a:r>
            <a:rPr lang="el-GR"/>
            <a:t>«Μ</a:t>
          </a:r>
          <a:r>
            <a:rPr lang="en-GB"/>
            <a:t>ahila Police station» </a:t>
          </a:r>
          <a:r>
            <a:rPr lang="el-GR"/>
            <a:t>«πριν έρθω εδώ, είχα απευθυνθεί στο </a:t>
          </a:r>
          <a:r>
            <a:rPr lang="en-GB"/>
            <a:t>Mahila </a:t>
          </a:r>
          <a:r>
            <a:rPr lang="el-GR"/>
            <a:t>πολλές φορές, επέστρεφα σπίτι, έλεγα τι να κάνω τα παιδιά μου». </a:t>
          </a:r>
          <a:endParaRPr lang="en-US"/>
        </a:p>
      </dgm:t>
    </dgm:pt>
    <dgm:pt modelId="{7BEF39B2-2003-456C-AC7D-C2B933FCF8F3}" type="parTrans" cxnId="{2591E423-81AF-418A-9550-3CEC732D94CE}">
      <dgm:prSet/>
      <dgm:spPr/>
      <dgm:t>
        <a:bodyPr/>
        <a:lstStyle/>
        <a:p>
          <a:endParaRPr lang="en-US"/>
        </a:p>
      </dgm:t>
    </dgm:pt>
    <dgm:pt modelId="{F19FA47C-58F0-4A71-A3EA-CA356E8FF20F}" type="sibTrans" cxnId="{2591E423-81AF-418A-9550-3CEC732D94CE}">
      <dgm:prSet/>
      <dgm:spPr/>
      <dgm:t>
        <a:bodyPr/>
        <a:lstStyle/>
        <a:p>
          <a:endParaRPr lang="en-US"/>
        </a:p>
      </dgm:t>
    </dgm:pt>
    <dgm:pt modelId="{3808EFF3-1B10-422D-B767-F73E327478CC}">
      <dgm:prSet/>
      <dgm:spPr/>
      <dgm:t>
        <a:bodyPr/>
        <a:lstStyle/>
        <a:p>
          <a:r>
            <a:rPr lang="el-GR"/>
            <a:t>Σε κάποιες περιπτώσεις επαναλαμβανόμενης βίας παραπέμπουν σε τοπικά νοσοκομεία, τα οποία με τη σειρά του παραπέμπουν σε δημόσιους ξενώνες φιλοξενίας .</a:t>
          </a:r>
          <a:endParaRPr lang="en-US"/>
        </a:p>
      </dgm:t>
    </dgm:pt>
    <dgm:pt modelId="{6B8DF033-6760-4B92-9CA2-B410C8241D0E}" type="parTrans" cxnId="{57F8BF8B-CEAA-4171-B857-1C462E29B05B}">
      <dgm:prSet/>
      <dgm:spPr/>
      <dgm:t>
        <a:bodyPr/>
        <a:lstStyle/>
        <a:p>
          <a:endParaRPr lang="en-US"/>
        </a:p>
      </dgm:t>
    </dgm:pt>
    <dgm:pt modelId="{E4349244-A5FB-480A-AA62-2B2A0F0E2A33}" type="sibTrans" cxnId="{57F8BF8B-CEAA-4171-B857-1C462E29B05B}">
      <dgm:prSet/>
      <dgm:spPr/>
      <dgm:t>
        <a:bodyPr/>
        <a:lstStyle/>
        <a:p>
          <a:endParaRPr lang="en-US"/>
        </a:p>
      </dgm:t>
    </dgm:pt>
    <dgm:pt modelId="{B1606728-38BD-41D9-896E-AACB71669B08}">
      <dgm:prSet/>
      <dgm:spPr/>
      <dgm:t>
        <a:bodyPr/>
        <a:lstStyle/>
        <a:p>
          <a:r>
            <a:rPr lang="el-GR"/>
            <a:t>Οι γυναίκες του δείγματος ένιωσαν περισσότερη ασφάλεια να απευθυνθούν σε ιδιωτικές δομές από μόνες τους ή μέσω των γονιών τους ή γειτόνων και να παρακολουθήσουν ένα πρόγραμμα ενδυνάμωσης. </a:t>
          </a:r>
          <a:endParaRPr lang="en-US"/>
        </a:p>
      </dgm:t>
    </dgm:pt>
    <dgm:pt modelId="{FCCEC24A-1DFA-469D-8014-2E9DCB31E6E9}" type="parTrans" cxnId="{E4BFACA1-6AC5-4CA0-BC9D-C8968F34FE63}">
      <dgm:prSet/>
      <dgm:spPr/>
      <dgm:t>
        <a:bodyPr/>
        <a:lstStyle/>
        <a:p>
          <a:endParaRPr lang="en-US"/>
        </a:p>
      </dgm:t>
    </dgm:pt>
    <dgm:pt modelId="{877030EF-247C-42D5-9CF7-99C887D31D49}" type="sibTrans" cxnId="{E4BFACA1-6AC5-4CA0-BC9D-C8968F34FE63}">
      <dgm:prSet/>
      <dgm:spPr/>
      <dgm:t>
        <a:bodyPr/>
        <a:lstStyle/>
        <a:p>
          <a:endParaRPr lang="en-US"/>
        </a:p>
      </dgm:t>
    </dgm:pt>
    <dgm:pt modelId="{38974381-E1CB-AE4A-A230-2B9A0CED2020}" type="pres">
      <dgm:prSet presAssocID="{499738FC-92B5-4D20-9439-DB028127D707}" presName="vert0" presStyleCnt="0">
        <dgm:presLayoutVars>
          <dgm:dir/>
          <dgm:animOne val="branch"/>
          <dgm:animLvl val="lvl"/>
        </dgm:presLayoutVars>
      </dgm:prSet>
      <dgm:spPr/>
    </dgm:pt>
    <dgm:pt modelId="{0772F6F5-52F8-294B-AA41-450F67BB1A2E}" type="pres">
      <dgm:prSet presAssocID="{EA347CBF-3947-4D05-BC67-2F76641C748D}" presName="thickLine" presStyleLbl="alignNode1" presStyleIdx="0" presStyleCnt="3"/>
      <dgm:spPr/>
    </dgm:pt>
    <dgm:pt modelId="{F5A86205-5CAE-A24B-95F9-DD7E4B8011E2}" type="pres">
      <dgm:prSet presAssocID="{EA347CBF-3947-4D05-BC67-2F76641C748D}" presName="horz1" presStyleCnt="0"/>
      <dgm:spPr/>
    </dgm:pt>
    <dgm:pt modelId="{BCBC9CF4-E79F-CA45-AD05-DC5868F431D0}" type="pres">
      <dgm:prSet presAssocID="{EA347CBF-3947-4D05-BC67-2F76641C748D}" presName="tx1" presStyleLbl="revTx" presStyleIdx="0" presStyleCnt="3"/>
      <dgm:spPr/>
    </dgm:pt>
    <dgm:pt modelId="{69FA308C-2B9D-D346-B022-80825DD0482B}" type="pres">
      <dgm:prSet presAssocID="{EA347CBF-3947-4D05-BC67-2F76641C748D}" presName="vert1" presStyleCnt="0"/>
      <dgm:spPr/>
    </dgm:pt>
    <dgm:pt modelId="{54641BFC-5A7E-1848-94C2-C2BB2A600018}" type="pres">
      <dgm:prSet presAssocID="{3808EFF3-1B10-422D-B767-F73E327478CC}" presName="thickLine" presStyleLbl="alignNode1" presStyleIdx="1" presStyleCnt="3"/>
      <dgm:spPr/>
    </dgm:pt>
    <dgm:pt modelId="{BC77F381-DF12-1C42-B28B-9B9196265255}" type="pres">
      <dgm:prSet presAssocID="{3808EFF3-1B10-422D-B767-F73E327478CC}" presName="horz1" presStyleCnt="0"/>
      <dgm:spPr/>
    </dgm:pt>
    <dgm:pt modelId="{3AE1A7C7-6BB8-2845-A490-33AD792F1072}" type="pres">
      <dgm:prSet presAssocID="{3808EFF3-1B10-422D-B767-F73E327478CC}" presName="tx1" presStyleLbl="revTx" presStyleIdx="1" presStyleCnt="3"/>
      <dgm:spPr/>
    </dgm:pt>
    <dgm:pt modelId="{5D4DFE70-C701-1846-8C95-9FDF74CDFE63}" type="pres">
      <dgm:prSet presAssocID="{3808EFF3-1B10-422D-B767-F73E327478CC}" presName="vert1" presStyleCnt="0"/>
      <dgm:spPr/>
    </dgm:pt>
    <dgm:pt modelId="{EE733BAC-48FE-C949-9F27-8723F9901D52}" type="pres">
      <dgm:prSet presAssocID="{B1606728-38BD-41D9-896E-AACB71669B08}" presName="thickLine" presStyleLbl="alignNode1" presStyleIdx="2" presStyleCnt="3"/>
      <dgm:spPr/>
    </dgm:pt>
    <dgm:pt modelId="{1257D8B6-7480-A54F-BFB4-A57CE98B937E}" type="pres">
      <dgm:prSet presAssocID="{B1606728-38BD-41D9-896E-AACB71669B08}" presName="horz1" presStyleCnt="0"/>
      <dgm:spPr/>
    </dgm:pt>
    <dgm:pt modelId="{7A272A95-5AF8-094F-A283-8B1D3316C68F}" type="pres">
      <dgm:prSet presAssocID="{B1606728-38BD-41D9-896E-AACB71669B08}" presName="tx1" presStyleLbl="revTx" presStyleIdx="2" presStyleCnt="3"/>
      <dgm:spPr/>
    </dgm:pt>
    <dgm:pt modelId="{E8323952-9C0E-174A-96CB-F7B27F5BF353}" type="pres">
      <dgm:prSet presAssocID="{B1606728-38BD-41D9-896E-AACB71669B08}" presName="vert1" presStyleCnt="0"/>
      <dgm:spPr/>
    </dgm:pt>
  </dgm:ptLst>
  <dgm:cxnLst>
    <dgm:cxn modelId="{2591E423-81AF-418A-9550-3CEC732D94CE}" srcId="{499738FC-92B5-4D20-9439-DB028127D707}" destId="{EA347CBF-3947-4D05-BC67-2F76641C748D}" srcOrd="0" destOrd="0" parTransId="{7BEF39B2-2003-456C-AC7D-C2B933FCF8F3}" sibTransId="{F19FA47C-58F0-4A71-A3EA-CA356E8FF20F}"/>
    <dgm:cxn modelId="{57F8BF8B-CEAA-4171-B857-1C462E29B05B}" srcId="{499738FC-92B5-4D20-9439-DB028127D707}" destId="{3808EFF3-1B10-422D-B767-F73E327478CC}" srcOrd="1" destOrd="0" parTransId="{6B8DF033-6760-4B92-9CA2-B410C8241D0E}" sibTransId="{E4349244-A5FB-480A-AA62-2B2A0F0E2A33}"/>
    <dgm:cxn modelId="{E4BFACA1-6AC5-4CA0-BC9D-C8968F34FE63}" srcId="{499738FC-92B5-4D20-9439-DB028127D707}" destId="{B1606728-38BD-41D9-896E-AACB71669B08}" srcOrd="2" destOrd="0" parTransId="{FCCEC24A-1DFA-469D-8014-2E9DCB31E6E9}" sibTransId="{877030EF-247C-42D5-9CF7-99C887D31D49}"/>
    <dgm:cxn modelId="{F4F7D3A5-B075-7E42-94A4-4CF13BA2C6F6}" type="presOf" srcId="{B1606728-38BD-41D9-896E-AACB71669B08}" destId="{7A272A95-5AF8-094F-A283-8B1D3316C68F}" srcOrd="0" destOrd="0" presId="urn:microsoft.com/office/officeart/2008/layout/LinedList"/>
    <dgm:cxn modelId="{A50DE1A5-4A51-354A-A15D-D52152B5521E}" type="presOf" srcId="{499738FC-92B5-4D20-9439-DB028127D707}" destId="{38974381-E1CB-AE4A-A230-2B9A0CED2020}" srcOrd="0" destOrd="0" presId="urn:microsoft.com/office/officeart/2008/layout/LinedList"/>
    <dgm:cxn modelId="{B8F020EF-C3F4-4745-AE85-D49116C1A6F9}" type="presOf" srcId="{3808EFF3-1B10-422D-B767-F73E327478CC}" destId="{3AE1A7C7-6BB8-2845-A490-33AD792F1072}" srcOrd="0" destOrd="0" presId="urn:microsoft.com/office/officeart/2008/layout/LinedList"/>
    <dgm:cxn modelId="{267440F4-DA6B-1C43-A799-8A133CC2E1F8}" type="presOf" srcId="{EA347CBF-3947-4D05-BC67-2F76641C748D}" destId="{BCBC9CF4-E79F-CA45-AD05-DC5868F431D0}" srcOrd="0" destOrd="0" presId="urn:microsoft.com/office/officeart/2008/layout/LinedList"/>
    <dgm:cxn modelId="{C03791B9-DD6C-F64D-999A-EB7829B1D477}" type="presParOf" srcId="{38974381-E1CB-AE4A-A230-2B9A0CED2020}" destId="{0772F6F5-52F8-294B-AA41-450F67BB1A2E}" srcOrd="0" destOrd="0" presId="urn:microsoft.com/office/officeart/2008/layout/LinedList"/>
    <dgm:cxn modelId="{6C230FA4-5062-0D4A-AE91-64888ACEF9CA}" type="presParOf" srcId="{38974381-E1CB-AE4A-A230-2B9A0CED2020}" destId="{F5A86205-5CAE-A24B-95F9-DD7E4B8011E2}" srcOrd="1" destOrd="0" presId="urn:microsoft.com/office/officeart/2008/layout/LinedList"/>
    <dgm:cxn modelId="{B802D6B0-3C3F-8641-8910-769BCABD9DC7}" type="presParOf" srcId="{F5A86205-5CAE-A24B-95F9-DD7E4B8011E2}" destId="{BCBC9CF4-E79F-CA45-AD05-DC5868F431D0}" srcOrd="0" destOrd="0" presId="urn:microsoft.com/office/officeart/2008/layout/LinedList"/>
    <dgm:cxn modelId="{7594087E-B189-2D4F-AD0B-71729871C965}" type="presParOf" srcId="{F5A86205-5CAE-A24B-95F9-DD7E4B8011E2}" destId="{69FA308C-2B9D-D346-B022-80825DD0482B}" srcOrd="1" destOrd="0" presId="urn:microsoft.com/office/officeart/2008/layout/LinedList"/>
    <dgm:cxn modelId="{A671F34B-CDFE-CE45-9CA1-8540B1FE6F77}" type="presParOf" srcId="{38974381-E1CB-AE4A-A230-2B9A0CED2020}" destId="{54641BFC-5A7E-1848-94C2-C2BB2A600018}" srcOrd="2" destOrd="0" presId="urn:microsoft.com/office/officeart/2008/layout/LinedList"/>
    <dgm:cxn modelId="{24A1D9C6-3432-3A4D-BEA0-5853014AFA43}" type="presParOf" srcId="{38974381-E1CB-AE4A-A230-2B9A0CED2020}" destId="{BC77F381-DF12-1C42-B28B-9B9196265255}" srcOrd="3" destOrd="0" presId="urn:microsoft.com/office/officeart/2008/layout/LinedList"/>
    <dgm:cxn modelId="{F1A9815B-EE25-024E-8D6A-D3F9C40A6897}" type="presParOf" srcId="{BC77F381-DF12-1C42-B28B-9B9196265255}" destId="{3AE1A7C7-6BB8-2845-A490-33AD792F1072}" srcOrd="0" destOrd="0" presId="urn:microsoft.com/office/officeart/2008/layout/LinedList"/>
    <dgm:cxn modelId="{753E784A-DE4B-D644-B5FB-AA019B73B276}" type="presParOf" srcId="{BC77F381-DF12-1C42-B28B-9B9196265255}" destId="{5D4DFE70-C701-1846-8C95-9FDF74CDFE63}" srcOrd="1" destOrd="0" presId="urn:microsoft.com/office/officeart/2008/layout/LinedList"/>
    <dgm:cxn modelId="{C49C1ABC-23BF-6343-912D-981E7E1296BD}" type="presParOf" srcId="{38974381-E1CB-AE4A-A230-2B9A0CED2020}" destId="{EE733BAC-48FE-C949-9F27-8723F9901D52}" srcOrd="4" destOrd="0" presId="urn:microsoft.com/office/officeart/2008/layout/LinedList"/>
    <dgm:cxn modelId="{9CBDF362-5568-8049-9E0C-BAA358DF32D1}" type="presParOf" srcId="{38974381-E1CB-AE4A-A230-2B9A0CED2020}" destId="{1257D8B6-7480-A54F-BFB4-A57CE98B937E}" srcOrd="5" destOrd="0" presId="urn:microsoft.com/office/officeart/2008/layout/LinedList"/>
    <dgm:cxn modelId="{6ADFD472-B16C-5C43-BF26-644372B5FAD4}" type="presParOf" srcId="{1257D8B6-7480-A54F-BFB4-A57CE98B937E}" destId="{7A272A95-5AF8-094F-A283-8B1D3316C68F}" srcOrd="0" destOrd="0" presId="urn:microsoft.com/office/officeart/2008/layout/LinedList"/>
    <dgm:cxn modelId="{04844AD6-9767-CF49-AF73-841A4727EFF6}" type="presParOf" srcId="{1257D8B6-7480-A54F-BFB4-A57CE98B937E}" destId="{E8323952-9C0E-174A-96CB-F7B27F5BF353}"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0ADC08D-DEA1-4F9F-ACF4-7370E26CDB92}" type="doc">
      <dgm:prSet loTypeId="urn:microsoft.com/office/officeart/2016/7/layout/BasicLinearProcessNumbered" loCatId="process" qsTypeId="urn:microsoft.com/office/officeart/2005/8/quickstyle/simple4" qsCatId="simple" csTypeId="urn:microsoft.com/office/officeart/2005/8/colors/colorful1" csCatId="colorful" phldr="1"/>
      <dgm:spPr/>
      <dgm:t>
        <a:bodyPr/>
        <a:lstStyle/>
        <a:p>
          <a:endParaRPr lang="en-US"/>
        </a:p>
      </dgm:t>
    </dgm:pt>
    <dgm:pt modelId="{D4B931DB-5EF0-4302-AE84-DB920B76BFD6}">
      <dgm:prSet custT="1"/>
      <dgm:spPr/>
      <dgm:t>
        <a:bodyPr/>
        <a:lstStyle/>
        <a:p>
          <a:pPr algn="ctr"/>
          <a:r>
            <a:rPr lang="el-GR" sz="1400" dirty="0"/>
            <a:t>Ο τρόπος με τον οποίο αντιλαμβάνονται οι γυναίκες, ερμηνεύουν και διαχειρίζονται μια βίαιη συμπεριφορά έχει στενή συνάρτηση με το σημασιολογικό περιεχόμενο που προσδίδεται από το δεδομένο κοινωνικό και πολιτισμικό περιβάλλον.</a:t>
          </a:r>
          <a:endParaRPr lang="en-US" sz="1400" dirty="0"/>
        </a:p>
      </dgm:t>
    </dgm:pt>
    <dgm:pt modelId="{B9DD914C-FFCF-4603-9375-13D990F9B82A}" type="parTrans" cxnId="{EB47FA84-3F49-4F4D-A1B0-E63681EB0559}">
      <dgm:prSet/>
      <dgm:spPr/>
      <dgm:t>
        <a:bodyPr/>
        <a:lstStyle/>
        <a:p>
          <a:endParaRPr lang="en-US"/>
        </a:p>
      </dgm:t>
    </dgm:pt>
    <dgm:pt modelId="{43521A53-87F3-45B0-9EA1-248F1B0D5C28}" type="sibTrans" cxnId="{EB47FA84-3F49-4F4D-A1B0-E63681EB0559}">
      <dgm:prSet phldrT="1" phldr="0"/>
      <dgm:spPr/>
      <dgm:t>
        <a:bodyPr/>
        <a:lstStyle/>
        <a:p>
          <a:r>
            <a:rPr lang="en-US"/>
            <a:t>1</a:t>
          </a:r>
        </a:p>
      </dgm:t>
    </dgm:pt>
    <dgm:pt modelId="{A7982B74-E832-496C-B642-21C75ED79DC4}">
      <dgm:prSet custT="1"/>
      <dgm:spPr/>
      <dgm:t>
        <a:bodyPr/>
        <a:lstStyle/>
        <a:p>
          <a:pPr algn="ctr"/>
          <a:r>
            <a:rPr lang="el-GR" sz="1400" dirty="0"/>
            <a:t>Οι άνδρες και οι γυναίκες, </a:t>
          </a:r>
          <a:r>
            <a:rPr lang="el-GR" sz="1400" dirty="0" err="1"/>
            <a:t>επιτελούν</a:t>
          </a:r>
          <a:r>
            <a:rPr lang="el-GR" sz="1400" dirty="0"/>
            <a:t> και, κατ' </a:t>
          </a:r>
          <a:r>
            <a:rPr lang="el-GR" sz="1400" dirty="0" err="1"/>
            <a:t>επέκταση</a:t>
          </a:r>
          <a:r>
            <a:rPr lang="el-GR" sz="1400" dirty="0"/>
            <a:t> </a:t>
          </a:r>
          <a:r>
            <a:rPr lang="el-GR" sz="1400" dirty="0" err="1"/>
            <a:t>αναπαράγουν</a:t>
          </a:r>
          <a:r>
            <a:rPr lang="el-GR" sz="1400" dirty="0"/>
            <a:t>, την </a:t>
          </a:r>
          <a:r>
            <a:rPr lang="el-GR" sz="1400" dirty="0" err="1"/>
            <a:t>έμφυλη</a:t>
          </a:r>
          <a:r>
            <a:rPr lang="el-GR" sz="1400" dirty="0"/>
            <a:t> </a:t>
          </a:r>
          <a:r>
            <a:rPr lang="el-GR" sz="1400" dirty="0" err="1"/>
            <a:t>ταυτότητα</a:t>
          </a:r>
          <a:r>
            <a:rPr lang="el-GR" sz="1400" dirty="0"/>
            <a:t> και τις </a:t>
          </a:r>
          <a:r>
            <a:rPr lang="el-GR" sz="1400" dirty="0" err="1"/>
            <a:t>διακρίσεις</a:t>
          </a:r>
          <a:r>
            <a:rPr lang="el-GR" sz="1400" dirty="0"/>
            <a:t> που </a:t>
          </a:r>
          <a:r>
            <a:rPr lang="el-GR" sz="1400" dirty="0" err="1"/>
            <a:t>συνδέονται</a:t>
          </a:r>
          <a:r>
            <a:rPr lang="el-GR" sz="1400" dirty="0"/>
            <a:t> με </a:t>
          </a:r>
          <a:r>
            <a:rPr lang="el-GR" sz="1400" dirty="0" err="1"/>
            <a:t>αυτη</a:t>
          </a:r>
          <a:r>
            <a:rPr lang="el-GR" sz="1400" dirty="0"/>
            <a:t>́, με την </a:t>
          </a:r>
          <a:r>
            <a:rPr lang="el-GR" sz="1400" dirty="0" err="1"/>
            <a:t>εκδήλωση</a:t>
          </a:r>
          <a:r>
            <a:rPr lang="el-GR" sz="1400" dirty="0"/>
            <a:t> </a:t>
          </a:r>
          <a:r>
            <a:rPr lang="el-GR" sz="1400" dirty="0" err="1"/>
            <a:t>διάφορων</a:t>
          </a:r>
          <a:r>
            <a:rPr lang="el-GR" sz="1400" dirty="0"/>
            <a:t> </a:t>
          </a:r>
          <a:r>
            <a:rPr lang="el-GR" sz="1400" dirty="0" err="1"/>
            <a:t>συμπεριφορών</a:t>
          </a:r>
          <a:r>
            <a:rPr lang="el-GR" sz="1400" dirty="0"/>
            <a:t>/</a:t>
          </a:r>
          <a:r>
            <a:rPr lang="el-GR" sz="1400" dirty="0" err="1"/>
            <a:t>πρακτικών</a:t>
          </a:r>
          <a:r>
            <a:rPr lang="el-GR" sz="1400" dirty="0"/>
            <a:t> στην </a:t>
          </a:r>
          <a:r>
            <a:rPr lang="el-GR" sz="1400" dirty="0" err="1"/>
            <a:t>καθημερινη</a:t>
          </a:r>
          <a:r>
            <a:rPr lang="el-GR" sz="1400" dirty="0"/>
            <a:t>́ </a:t>
          </a:r>
          <a:r>
            <a:rPr lang="el-GR" sz="1400" dirty="0" err="1"/>
            <a:t>ζωη</a:t>
          </a:r>
          <a:r>
            <a:rPr lang="el-GR" sz="1400" dirty="0"/>
            <a:t>́ </a:t>
          </a:r>
          <a:r>
            <a:rPr lang="el-GR" sz="1400" dirty="0" err="1"/>
            <a:t>μεταξυ</a:t>
          </a:r>
          <a:r>
            <a:rPr lang="el-GR" sz="1400" dirty="0"/>
            <a:t>́ των </a:t>
          </a:r>
          <a:r>
            <a:rPr lang="el-GR" sz="1400" dirty="0" err="1"/>
            <a:t>οποίων</a:t>
          </a:r>
          <a:r>
            <a:rPr lang="el-GR" sz="1400" dirty="0"/>
            <a:t> και </a:t>
          </a:r>
          <a:r>
            <a:rPr lang="el-GR" sz="1400" dirty="0" err="1"/>
            <a:t>μορφών</a:t>
          </a:r>
          <a:r>
            <a:rPr lang="el-GR" sz="1400" dirty="0"/>
            <a:t> </a:t>
          </a:r>
          <a:r>
            <a:rPr lang="el-GR" sz="1400" dirty="0" err="1"/>
            <a:t>βίας</a:t>
          </a:r>
          <a:r>
            <a:rPr lang="el-GR" sz="1400" dirty="0"/>
            <a:t>.</a:t>
          </a:r>
          <a:endParaRPr lang="en-US" sz="1400" dirty="0"/>
        </a:p>
      </dgm:t>
    </dgm:pt>
    <dgm:pt modelId="{8B5BE588-B12D-4790-AF46-816DF53EEF57}" type="parTrans" cxnId="{24BFEC87-90E2-4F54-8196-F3437F0F719E}">
      <dgm:prSet/>
      <dgm:spPr/>
      <dgm:t>
        <a:bodyPr/>
        <a:lstStyle/>
        <a:p>
          <a:endParaRPr lang="en-US"/>
        </a:p>
      </dgm:t>
    </dgm:pt>
    <dgm:pt modelId="{D68C6FCB-CEF8-4342-9601-488DEAF1C7A5}" type="sibTrans" cxnId="{24BFEC87-90E2-4F54-8196-F3437F0F719E}">
      <dgm:prSet phldrT="2" phldr="0"/>
      <dgm:spPr/>
      <dgm:t>
        <a:bodyPr/>
        <a:lstStyle/>
        <a:p>
          <a:r>
            <a:rPr lang="en-US"/>
            <a:t>2</a:t>
          </a:r>
        </a:p>
      </dgm:t>
    </dgm:pt>
    <dgm:pt modelId="{76906C07-8E3E-4910-8ACC-1BD735B13E22}">
      <dgm:prSet custT="1"/>
      <dgm:spPr/>
      <dgm:t>
        <a:bodyPr/>
        <a:lstStyle/>
        <a:p>
          <a:pPr algn="ctr"/>
          <a:r>
            <a:rPr lang="el-GR" sz="1400" dirty="0"/>
            <a:t>Οι </a:t>
          </a:r>
          <a:r>
            <a:rPr lang="el-GR" sz="1400" dirty="0" err="1"/>
            <a:t>αντιλήψεις</a:t>
          </a:r>
          <a:r>
            <a:rPr lang="el-GR" sz="1400" dirty="0"/>
            <a:t> των γυναικών του δείγματος, </a:t>
          </a:r>
          <a:r>
            <a:rPr lang="el-GR" sz="1400" dirty="0" err="1"/>
            <a:t>είναι</a:t>
          </a:r>
          <a:r>
            <a:rPr lang="el-GR" sz="1400" dirty="0"/>
            <a:t> οι </a:t>
          </a:r>
          <a:r>
            <a:rPr lang="el-GR" sz="1400" dirty="0" err="1"/>
            <a:t>ήδη</a:t>
          </a:r>
          <a:r>
            <a:rPr lang="el-GR" sz="1400" dirty="0"/>
            <a:t> </a:t>
          </a:r>
          <a:r>
            <a:rPr lang="el-GR" sz="1400" dirty="0" err="1"/>
            <a:t>διαμορφωμένες</a:t>
          </a:r>
          <a:r>
            <a:rPr lang="el-GR" sz="1400" dirty="0"/>
            <a:t> </a:t>
          </a:r>
          <a:r>
            <a:rPr lang="el-GR" sz="1400" dirty="0" err="1"/>
            <a:t>υπο</a:t>
          </a:r>
          <a:r>
            <a:rPr lang="el-GR" sz="1400" dirty="0"/>
            <a:t>́ </a:t>
          </a:r>
          <a:r>
            <a:rPr lang="el-GR" sz="1400" dirty="0" err="1"/>
            <a:t>ένα</a:t>
          </a:r>
          <a:r>
            <a:rPr lang="el-GR" sz="1400" dirty="0"/>
            <a:t> </a:t>
          </a:r>
          <a:r>
            <a:rPr lang="el-GR" sz="1400" dirty="0" err="1"/>
            <a:t>καθεστώς</a:t>
          </a:r>
          <a:r>
            <a:rPr lang="el-GR" sz="1400" dirty="0"/>
            <a:t> </a:t>
          </a:r>
          <a:r>
            <a:rPr lang="el-GR" sz="1400" dirty="0" err="1"/>
            <a:t>αντρικής</a:t>
          </a:r>
          <a:r>
            <a:rPr lang="el-GR" sz="1400" dirty="0"/>
            <a:t> </a:t>
          </a:r>
          <a:r>
            <a:rPr lang="el-GR" sz="1400" dirty="0" err="1"/>
            <a:t>κυριαρχίας</a:t>
          </a:r>
          <a:r>
            <a:rPr lang="el-GR" sz="1400" dirty="0"/>
            <a:t> </a:t>
          </a:r>
          <a:r>
            <a:rPr lang="el-GR" sz="1400" dirty="0" err="1"/>
            <a:t>αντικειμενικές</a:t>
          </a:r>
          <a:r>
            <a:rPr lang="el-GR" sz="1400" dirty="0"/>
            <a:t> </a:t>
          </a:r>
          <a:r>
            <a:rPr lang="el-GR" sz="1400" dirty="0" err="1"/>
            <a:t>συνθήκες</a:t>
          </a:r>
          <a:r>
            <a:rPr lang="el-GR" sz="1400" dirty="0"/>
            <a:t>- </a:t>
          </a:r>
          <a:r>
            <a:rPr lang="el-GR" sz="1400" dirty="0" err="1"/>
            <a:t>δομές</a:t>
          </a:r>
          <a:r>
            <a:rPr lang="el-GR" sz="1400" dirty="0"/>
            <a:t>, </a:t>
          </a:r>
          <a:r>
            <a:rPr lang="el-GR" sz="1400" dirty="0" err="1"/>
            <a:t>μέσα</a:t>
          </a:r>
          <a:r>
            <a:rPr lang="el-GR" sz="1400" dirty="0"/>
            <a:t> στις </a:t>
          </a:r>
          <a:r>
            <a:rPr lang="el-GR" sz="1400" dirty="0" err="1"/>
            <a:t>οποίες</a:t>
          </a:r>
          <a:r>
            <a:rPr lang="el-GR" sz="1400" dirty="0"/>
            <a:t> </a:t>
          </a:r>
          <a:r>
            <a:rPr lang="el-GR" sz="1400" dirty="0" err="1"/>
            <a:t>μεγαλώνουν</a:t>
          </a:r>
          <a:r>
            <a:rPr lang="el-GR" sz="1400" dirty="0"/>
            <a:t> και </a:t>
          </a:r>
          <a:r>
            <a:rPr lang="el-GR" sz="1400" dirty="0" err="1"/>
            <a:t>αποκτούν</a:t>
          </a:r>
          <a:r>
            <a:rPr lang="el-GR" sz="1400" dirty="0"/>
            <a:t> </a:t>
          </a:r>
          <a:r>
            <a:rPr lang="el-GR" sz="1400" dirty="0" err="1"/>
            <a:t>εμπειρία</a:t>
          </a:r>
          <a:r>
            <a:rPr lang="el-GR" sz="1400" dirty="0"/>
            <a:t>.</a:t>
          </a:r>
          <a:endParaRPr lang="en-US" sz="1400" dirty="0"/>
        </a:p>
      </dgm:t>
    </dgm:pt>
    <dgm:pt modelId="{D4CCE4E8-F2EC-425A-8F5E-318F33497711}" type="parTrans" cxnId="{2BFAB71C-07A3-417F-ACAA-839CAA184AAB}">
      <dgm:prSet/>
      <dgm:spPr/>
      <dgm:t>
        <a:bodyPr/>
        <a:lstStyle/>
        <a:p>
          <a:endParaRPr lang="en-US"/>
        </a:p>
      </dgm:t>
    </dgm:pt>
    <dgm:pt modelId="{E8723228-8221-4398-9E63-E0DFD0719C2C}" type="sibTrans" cxnId="{2BFAB71C-07A3-417F-ACAA-839CAA184AAB}">
      <dgm:prSet phldrT="3" phldr="0"/>
      <dgm:spPr/>
      <dgm:t>
        <a:bodyPr/>
        <a:lstStyle/>
        <a:p>
          <a:r>
            <a:rPr lang="en-US"/>
            <a:t>3</a:t>
          </a:r>
        </a:p>
      </dgm:t>
    </dgm:pt>
    <dgm:pt modelId="{24AAA4F1-BE7A-4184-BE9E-F8ACE4850E23}">
      <dgm:prSet custT="1"/>
      <dgm:spPr/>
      <dgm:t>
        <a:bodyPr/>
        <a:lstStyle/>
        <a:p>
          <a:pPr algn="ctr"/>
          <a:r>
            <a:rPr lang="el-GR" sz="1400" dirty="0"/>
            <a:t>Η έρευνα εστίασε στο συγκεκριμένο </a:t>
          </a:r>
          <a:r>
            <a:rPr lang="el-GR" sz="1400" dirty="0" err="1"/>
            <a:t>κοινωνικοπολιτισμικό</a:t>
          </a:r>
          <a:r>
            <a:rPr lang="el-GR" sz="1400" dirty="0"/>
            <a:t> περιβάλλον και τα ευρήματά της δεν θα μπορούσαν να είναι γενικευμένα, καθώς η αναπαραγωγή των </a:t>
          </a:r>
          <a:r>
            <a:rPr lang="el-GR" sz="1400" dirty="0" err="1"/>
            <a:t>έμφυλων</a:t>
          </a:r>
          <a:r>
            <a:rPr lang="el-GR" sz="1400" dirty="0"/>
            <a:t> διακρίσεων είναι έννοια ρευστή και εξαρτάται από τα ίδια τα υποκείμενα.</a:t>
          </a:r>
          <a:endParaRPr lang="en-US" sz="1400" dirty="0"/>
        </a:p>
      </dgm:t>
    </dgm:pt>
    <dgm:pt modelId="{1E7A81F8-7227-443F-B793-A59C0150C8B9}" type="parTrans" cxnId="{C706BAE4-F6E3-419F-80C6-6E0620904182}">
      <dgm:prSet/>
      <dgm:spPr/>
      <dgm:t>
        <a:bodyPr/>
        <a:lstStyle/>
        <a:p>
          <a:endParaRPr lang="en-US"/>
        </a:p>
      </dgm:t>
    </dgm:pt>
    <dgm:pt modelId="{4C0CE0F0-E35B-4523-BA0F-5CC71EE86E82}" type="sibTrans" cxnId="{C706BAE4-F6E3-419F-80C6-6E0620904182}">
      <dgm:prSet phldrT="4" phldr="0"/>
      <dgm:spPr/>
      <dgm:t>
        <a:bodyPr/>
        <a:lstStyle/>
        <a:p>
          <a:r>
            <a:rPr lang="en-US"/>
            <a:t>4</a:t>
          </a:r>
        </a:p>
      </dgm:t>
    </dgm:pt>
    <dgm:pt modelId="{6F3DB895-2820-ED4B-A253-EBD9787961E7}" type="pres">
      <dgm:prSet presAssocID="{00ADC08D-DEA1-4F9F-ACF4-7370E26CDB92}" presName="Name0" presStyleCnt="0">
        <dgm:presLayoutVars>
          <dgm:animLvl val="lvl"/>
          <dgm:resizeHandles val="exact"/>
        </dgm:presLayoutVars>
      </dgm:prSet>
      <dgm:spPr/>
    </dgm:pt>
    <dgm:pt modelId="{A78C04CD-8771-F44F-B85D-4234618E5DC8}" type="pres">
      <dgm:prSet presAssocID="{D4B931DB-5EF0-4302-AE84-DB920B76BFD6}" presName="compositeNode" presStyleCnt="0">
        <dgm:presLayoutVars>
          <dgm:bulletEnabled val="1"/>
        </dgm:presLayoutVars>
      </dgm:prSet>
      <dgm:spPr/>
    </dgm:pt>
    <dgm:pt modelId="{B111B632-C8CC-094D-8EBB-87150E1D7D5B}" type="pres">
      <dgm:prSet presAssocID="{D4B931DB-5EF0-4302-AE84-DB920B76BFD6}" presName="bgRect" presStyleLbl="bgAccFollowNode1" presStyleIdx="0" presStyleCnt="4"/>
      <dgm:spPr/>
    </dgm:pt>
    <dgm:pt modelId="{8CDC07E6-6982-2842-AE78-5BA08A3175BE}" type="pres">
      <dgm:prSet presAssocID="{43521A53-87F3-45B0-9EA1-248F1B0D5C28}" presName="sibTransNodeCircle" presStyleLbl="alignNode1" presStyleIdx="0" presStyleCnt="8">
        <dgm:presLayoutVars>
          <dgm:chMax val="0"/>
          <dgm:bulletEnabled/>
        </dgm:presLayoutVars>
      </dgm:prSet>
      <dgm:spPr/>
    </dgm:pt>
    <dgm:pt modelId="{7F795621-D3FE-1441-9767-653DF6878C70}" type="pres">
      <dgm:prSet presAssocID="{D4B931DB-5EF0-4302-AE84-DB920B76BFD6}" presName="bottomLine" presStyleLbl="alignNode1" presStyleIdx="1" presStyleCnt="8">
        <dgm:presLayoutVars/>
      </dgm:prSet>
      <dgm:spPr/>
    </dgm:pt>
    <dgm:pt modelId="{78D8B84B-740D-A044-BE23-65EB6A9C2AD9}" type="pres">
      <dgm:prSet presAssocID="{D4B931DB-5EF0-4302-AE84-DB920B76BFD6}" presName="nodeText" presStyleLbl="bgAccFollowNode1" presStyleIdx="0" presStyleCnt="4">
        <dgm:presLayoutVars>
          <dgm:bulletEnabled val="1"/>
        </dgm:presLayoutVars>
      </dgm:prSet>
      <dgm:spPr/>
    </dgm:pt>
    <dgm:pt modelId="{2B452BD3-3BA9-3C49-BB5C-723D1B3B3957}" type="pres">
      <dgm:prSet presAssocID="{43521A53-87F3-45B0-9EA1-248F1B0D5C28}" presName="sibTrans" presStyleCnt="0"/>
      <dgm:spPr/>
    </dgm:pt>
    <dgm:pt modelId="{6C92DF8D-9CCA-1347-8E53-7BC51B6EFD1A}" type="pres">
      <dgm:prSet presAssocID="{A7982B74-E832-496C-B642-21C75ED79DC4}" presName="compositeNode" presStyleCnt="0">
        <dgm:presLayoutVars>
          <dgm:bulletEnabled val="1"/>
        </dgm:presLayoutVars>
      </dgm:prSet>
      <dgm:spPr/>
    </dgm:pt>
    <dgm:pt modelId="{467A512F-636E-284D-B4AF-91A0407949F0}" type="pres">
      <dgm:prSet presAssocID="{A7982B74-E832-496C-B642-21C75ED79DC4}" presName="bgRect" presStyleLbl="bgAccFollowNode1" presStyleIdx="1" presStyleCnt="4"/>
      <dgm:spPr/>
    </dgm:pt>
    <dgm:pt modelId="{A3C1038C-9E7A-EB4A-B79F-2DD6A7C5A516}" type="pres">
      <dgm:prSet presAssocID="{D68C6FCB-CEF8-4342-9601-488DEAF1C7A5}" presName="sibTransNodeCircle" presStyleLbl="alignNode1" presStyleIdx="2" presStyleCnt="8">
        <dgm:presLayoutVars>
          <dgm:chMax val="0"/>
          <dgm:bulletEnabled/>
        </dgm:presLayoutVars>
      </dgm:prSet>
      <dgm:spPr/>
    </dgm:pt>
    <dgm:pt modelId="{BC388F86-A4C2-CC41-9638-68E470251E02}" type="pres">
      <dgm:prSet presAssocID="{A7982B74-E832-496C-B642-21C75ED79DC4}" presName="bottomLine" presStyleLbl="alignNode1" presStyleIdx="3" presStyleCnt="8">
        <dgm:presLayoutVars/>
      </dgm:prSet>
      <dgm:spPr/>
    </dgm:pt>
    <dgm:pt modelId="{3EEEAD3A-13D1-C949-9BC2-8973D4FA455D}" type="pres">
      <dgm:prSet presAssocID="{A7982B74-E832-496C-B642-21C75ED79DC4}" presName="nodeText" presStyleLbl="bgAccFollowNode1" presStyleIdx="1" presStyleCnt="4">
        <dgm:presLayoutVars>
          <dgm:bulletEnabled val="1"/>
        </dgm:presLayoutVars>
      </dgm:prSet>
      <dgm:spPr/>
    </dgm:pt>
    <dgm:pt modelId="{807D6869-DFC6-4F4C-9BEE-4D421AFC47AD}" type="pres">
      <dgm:prSet presAssocID="{D68C6FCB-CEF8-4342-9601-488DEAF1C7A5}" presName="sibTrans" presStyleCnt="0"/>
      <dgm:spPr/>
    </dgm:pt>
    <dgm:pt modelId="{180E6D00-62C0-9141-A804-BFFFE110D80D}" type="pres">
      <dgm:prSet presAssocID="{76906C07-8E3E-4910-8ACC-1BD735B13E22}" presName="compositeNode" presStyleCnt="0">
        <dgm:presLayoutVars>
          <dgm:bulletEnabled val="1"/>
        </dgm:presLayoutVars>
      </dgm:prSet>
      <dgm:spPr/>
    </dgm:pt>
    <dgm:pt modelId="{10E231D3-B688-2747-B165-4B8D58E3C5CA}" type="pres">
      <dgm:prSet presAssocID="{76906C07-8E3E-4910-8ACC-1BD735B13E22}" presName="bgRect" presStyleLbl="bgAccFollowNode1" presStyleIdx="2" presStyleCnt="4"/>
      <dgm:spPr/>
    </dgm:pt>
    <dgm:pt modelId="{D9E57865-56DE-8F4D-B80D-BB75916B25B2}" type="pres">
      <dgm:prSet presAssocID="{E8723228-8221-4398-9E63-E0DFD0719C2C}" presName="sibTransNodeCircle" presStyleLbl="alignNode1" presStyleIdx="4" presStyleCnt="8">
        <dgm:presLayoutVars>
          <dgm:chMax val="0"/>
          <dgm:bulletEnabled/>
        </dgm:presLayoutVars>
      </dgm:prSet>
      <dgm:spPr/>
    </dgm:pt>
    <dgm:pt modelId="{3960878E-8AC5-9D4E-AAA6-960AE396AE25}" type="pres">
      <dgm:prSet presAssocID="{76906C07-8E3E-4910-8ACC-1BD735B13E22}" presName="bottomLine" presStyleLbl="alignNode1" presStyleIdx="5" presStyleCnt="8">
        <dgm:presLayoutVars/>
      </dgm:prSet>
      <dgm:spPr/>
    </dgm:pt>
    <dgm:pt modelId="{26F5A85A-857B-6A47-ABE5-8494C016E1E6}" type="pres">
      <dgm:prSet presAssocID="{76906C07-8E3E-4910-8ACC-1BD735B13E22}" presName="nodeText" presStyleLbl="bgAccFollowNode1" presStyleIdx="2" presStyleCnt="4">
        <dgm:presLayoutVars>
          <dgm:bulletEnabled val="1"/>
        </dgm:presLayoutVars>
      </dgm:prSet>
      <dgm:spPr/>
    </dgm:pt>
    <dgm:pt modelId="{4AA33F9E-3167-2A48-9BC3-752D8DEAA06A}" type="pres">
      <dgm:prSet presAssocID="{E8723228-8221-4398-9E63-E0DFD0719C2C}" presName="sibTrans" presStyleCnt="0"/>
      <dgm:spPr/>
    </dgm:pt>
    <dgm:pt modelId="{592454F1-1A02-774E-BDB1-C891CB46E73F}" type="pres">
      <dgm:prSet presAssocID="{24AAA4F1-BE7A-4184-BE9E-F8ACE4850E23}" presName="compositeNode" presStyleCnt="0">
        <dgm:presLayoutVars>
          <dgm:bulletEnabled val="1"/>
        </dgm:presLayoutVars>
      </dgm:prSet>
      <dgm:spPr/>
    </dgm:pt>
    <dgm:pt modelId="{9DD3B16E-9649-7646-9DC5-DC18CE52AE07}" type="pres">
      <dgm:prSet presAssocID="{24AAA4F1-BE7A-4184-BE9E-F8ACE4850E23}" presName="bgRect" presStyleLbl="bgAccFollowNode1" presStyleIdx="3" presStyleCnt="4"/>
      <dgm:spPr/>
    </dgm:pt>
    <dgm:pt modelId="{9C7B8C10-01D1-CD4D-A85A-DFEECD3528CD}" type="pres">
      <dgm:prSet presAssocID="{4C0CE0F0-E35B-4523-BA0F-5CC71EE86E82}" presName="sibTransNodeCircle" presStyleLbl="alignNode1" presStyleIdx="6" presStyleCnt="8">
        <dgm:presLayoutVars>
          <dgm:chMax val="0"/>
          <dgm:bulletEnabled/>
        </dgm:presLayoutVars>
      </dgm:prSet>
      <dgm:spPr/>
    </dgm:pt>
    <dgm:pt modelId="{E28E2650-0F69-8E41-B9A3-FB22B2F49DD1}" type="pres">
      <dgm:prSet presAssocID="{24AAA4F1-BE7A-4184-BE9E-F8ACE4850E23}" presName="bottomLine" presStyleLbl="alignNode1" presStyleIdx="7" presStyleCnt="8">
        <dgm:presLayoutVars/>
      </dgm:prSet>
      <dgm:spPr/>
    </dgm:pt>
    <dgm:pt modelId="{80FCB8C6-8738-1349-8EAD-0D5EF2B4D8EF}" type="pres">
      <dgm:prSet presAssocID="{24AAA4F1-BE7A-4184-BE9E-F8ACE4850E23}" presName="nodeText" presStyleLbl="bgAccFollowNode1" presStyleIdx="3" presStyleCnt="4">
        <dgm:presLayoutVars>
          <dgm:bulletEnabled val="1"/>
        </dgm:presLayoutVars>
      </dgm:prSet>
      <dgm:spPr/>
    </dgm:pt>
  </dgm:ptLst>
  <dgm:cxnLst>
    <dgm:cxn modelId="{344F3E12-891C-654A-B94D-EC536915DE6B}" type="presOf" srcId="{24AAA4F1-BE7A-4184-BE9E-F8ACE4850E23}" destId="{80FCB8C6-8738-1349-8EAD-0D5EF2B4D8EF}" srcOrd="1" destOrd="0" presId="urn:microsoft.com/office/officeart/2016/7/layout/BasicLinearProcessNumbered"/>
    <dgm:cxn modelId="{2BFAB71C-07A3-417F-ACAA-839CAA184AAB}" srcId="{00ADC08D-DEA1-4F9F-ACF4-7370E26CDB92}" destId="{76906C07-8E3E-4910-8ACC-1BD735B13E22}" srcOrd="2" destOrd="0" parTransId="{D4CCE4E8-F2EC-425A-8F5E-318F33497711}" sibTransId="{E8723228-8221-4398-9E63-E0DFD0719C2C}"/>
    <dgm:cxn modelId="{9671AF24-85F8-2F4E-934F-B21695BD297B}" type="presOf" srcId="{24AAA4F1-BE7A-4184-BE9E-F8ACE4850E23}" destId="{9DD3B16E-9649-7646-9DC5-DC18CE52AE07}" srcOrd="0" destOrd="0" presId="urn:microsoft.com/office/officeart/2016/7/layout/BasicLinearProcessNumbered"/>
    <dgm:cxn modelId="{588D772D-16CB-3344-BB15-3C510CE150DA}" type="presOf" srcId="{43521A53-87F3-45B0-9EA1-248F1B0D5C28}" destId="{8CDC07E6-6982-2842-AE78-5BA08A3175BE}" srcOrd="0" destOrd="0" presId="urn:microsoft.com/office/officeart/2016/7/layout/BasicLinearProcessNumbered"/>
    <dgm:cxn modelId="{0AD6F33B-FD61-B941-A521-BBFD8F570231}" type="presOf" srcId="{D4B931DB-5EF0-4302-AE84-DB920B76BFD6}" destId="{B111B632-C8CC-094D-8EBB-87150E1D7D5B}" srcOrd="0" destOrd="0" presId="urn:microsoft.com/office/officeart/2016/7/layout/BasicLinearProcessNumbered"/>
    <dgm:cxn modelId="{5300976D-42B1-414B-B5D2-C6AB2B644F9B}" type="presOf" srcId="{D4B931DB-5EF0-4302-AE84-DB920B76BFD6}" destId="{78D8B84B-740D-A044-BE23-65EB6A9C2AD9}" srcOrd="1" destOrd="0" presId="urn:microsoft.com/office/officeart/2016/7/layout/BasicLinearProcessNumbered"/>
    <dgm:cxn modelId="{11B58878-3252-404F-B5E9-0B8469B34453}" type="presOf" srcId="{D68C6FCB-CEF8-4342-9601-488DEAF1C7A5}" destId="{A3C1038C-9E7A-EB4A-B79F-2DD6A7C5A516}" srcOrd="0" destOrd="0" presId="urn:microsoft.com/office/officeart/2016/7/layout/BasicLinearProcessNumbered"/>
    <dgm:cxn modelId="{4EB1847F-3706-B141-9853-E31066778801}" type="presOf" srcId="{76906C07-8E3E-4910-8ACC-1BD735B13E22}" destId="{26F5A85A-857B-6A47-ABE5-8494C016E1E6}" srcOrd="1" destOrd="0" presId="urn:microsoft.com/office/officeart/2016/7/layout/BasicLinearProcessNumbered"/>
    <dgm:cxn modelId="{EB47FA84-3F49-4F4D-A1B0-E63681EB0559}" srcId="{00ADC08D-DEA1-4F9F-ACF4-7370E26CDB92}" destId="{D4B931DB-5EF0-4302-AE84-DB920B76BFD6}" srcOrd="0" destOrd="0" parTransId="{B9DD914C-FFCF-4603-9375-13D990F9B82A}" sibTransId="{43521A53-87F3-45B0-9EA1-248F1B0D5C28}"/>
    <dgm:cxn modelId="{24BFEC87-90E2-4F54-8196-F3437F0F719E}" srcId="{00ADC08D-DEA1-4F9F-ACF4-7370E26CDB92}" destId="{A7982B74-E832-496C-B642-21C75ED79DC4}" srcOrd="1" destOrd="0" parTransId="{8B5BE588-B12D-4790-AF46-816DF53EEF57}" sibTransId="{D68C6FCB-CEF8-4342-9601-488DEAF1C7A5}"/>
    <dgm:cxn modelId="{FB1AFBA4-F9D3-D844-8B8D-34B474264205}" type="presOf" srcId="{E8723228-8221-4398-9E63-E0DFD0719C2C}" destId="{D9E57865-56DE-8F4D-B80D-BB75916B25B2}" srcOrd="0" destOrd="0" presId="urn:microsoft.com/office/officeart/2016/7/layout/BasicLinearProcessNumbered"/>
    <dgm:cxn modelId="{FB832EAC-28C8-B145-BCED-190AE2670ECD}" type="presOf" srcId="{4C0CE0F0-E35B-4523-BA0F-5CC71EE86E82}" destId="{9C7B8C10-01D1-CD4D-A85A-DFEECD3528CD}" srcOrd="0" destOrd="0" presId="urn:microsoft.com/office/officeart/2016/7/layout/BasicLinearProcessNumbered"/>
    <dgm:cxn modelId="{409928CE-9E3A-7341-92CF-ABC20A02B73B}" type="presOf" srcId="{A7982B74-E832-496C-B642-21C75ED79DC4}" destId="{467A512F-636E-284D-B4AF-91A0407949F0}" srcOrd="0" destOrd="0" presId="urn:microsoft.com/office/officeart/2016/7/layout/BasicLinearProcessNumbered"/>
    <dgm:cxn modelId="{9F1F31CE-C217-9C44-BF4A-2CD13911738B}" type="presOf" srcId="{76906C07-8E3E-4910-8ACC-1BD735B13E22}" destId="{10E231D3-B688-2747-B165-4B8D58E3C5CA}" srcOrd="0" destOrd="0" presId="urn:microsoft.com/office/officeart/2016/7/layout/BasicLinearProcessNumbered"/>
    <dgm:cxn modelId="{F1DE39D5-7F5D-7243-B53B-57CE7ECEAA4C}" type="presOf" srcId="{00ADC08D-DEA1-4F9F-ACF4-7370E26CDB92}" destId="{6F3DB895-2820-ED4B-A253-EBD9787961E7}" srcOrd="0" destOrd="0" presId="urn:microsoft.com/office/officeart/2016/7/layout/BasicLinearProcessNumbered"/>
    <dgm:cxn modelId="{855C78E3-E22D-D942-AE33-C9F577F741FD}" type="presOf" srcId="{A7982B74-E832-496C-B642-21C75ED79DC4}" destId="{3EEEAD3A-13D1-C949-9BC2-8973D4FA455D}" srcOrd="1" destOrd="0" presId="urn:microsoft.com/office/officeart/2016/7/layout/BasicLinearProcessNumbered"/>
    <dgm:cxn modelId="{C706BAE4-F6E3-419F-80C6-6E0620904182}" srcId="{00ADC08D-DEA1-4F9F-ACF4-7370E26CDB92}" destId="{24AAA4F1-BE7A-4184-BE9E-F8ACE4850E23}" srcOrd="3" destOrd="0" parTransId="{1E7A81F8-7227-443F-B793-A59C0150C8B9}" sibTransId="{4C0CE0F0-E35B-4523-BA0F-5CC71EE86E82}"/>
    <dgm:cxn modelId="{5E0AC923-F6F7-774F-9827-09E58C67D3FD}" type="presParOf" srcId="{6F3DB895-2820-ED4B-A253-EBD9787961E7}" destId="{A78C04CD-8771-F44F-B85D-4234618E5DC8}" srcOrd="0" destOrd="0" presId="urn:microsoft.com/office/officeart/2016/7/layout/BasicLinearProcessNumbered"/>
    <dgm:cxn modelId="{1F703810-149C-874A-A799-883088A8E55E}" type="presParOf" srcId="{A78C04CD-8771-F44F-B85D-4234618E5DC8}" destId="{B111B632-C8CC-094D-8EBB-87150E1D7D5B}" srcOrd="0" destOrd="0" presId="urn:microsoft.com/office/officeart/2016/7/layout/BasicLinearProcessNumbered"/>
    <dgm:cxn modelId="{4183D4F1-64E6-7743-B531-62B7C3391820}" type="presParOf" srcId="{A78C04CD-8771-F44F-B85D-4234618E5DC8}" destId="{8CDC07E6-6982-2842-AE78-5BA08A3175BE}" srcOrd="1" destOrd="0" presId="urn:microsoft.com/office/officeart/2016/7/layout/BasicLinearProcessNumbered"/>
    <dgm:cxn modelId="{26E1B552-78FE-444A-8611-D2FB3796C33A}" type="presParOf" srcId="{A78C04CD-8771-F44F-B85D-4234618E5DC8}" destId="{7F795621-D3FE-1441-9767-653DF6878C70}" srcOrd="2" destOrd="0" presId="urn:microsoft.com/office/officeart/2016/7/layout/BasicLinearProcessNumbered"/>
    <dgm:cxn modelId="{55B1B3EC-1DE7-9A4A-A09A-7300B93152E3}" type="presParOf" srcId="{A78C04CD-8771-F44F-B85D-4234618E5DC8}" destId="{78D8B84B-740D-A044-BE23-65EB6A9C2AD9}" srcOrd="3" destOrd="0" presId="urn:microsoft.com/office/officeart/2016/7/layout/BasicLinearProcessNumbered"/>
    <dgm:cxn modelId="{31936C48-182E-3A4D-8749-5C43BD742A5A}" type="presParOf" srcId="{6F3DB895-2820-ED4B-A253-EBD9787961E7}" destId="{2B452BD3-3BA9-3C49-BB5C-723D1B3B3957}" srcOrd="1" destOrd="0" presId="urn:microsoft.com/office/officeart/2016/7/layout/BasicLinearProcessNumbered"/>
    <dgm:cxn modelId="{66B4A891-DAEB-7E4A-856F-B8657DF22B44}" type="presParOf" srcId="{6F3DB895-2820-ED4B-A253-EBD9787961E7}" destId="{6C92DF8D-9CCA-1347-8E53-7BC51B6EFD1A}" srcOrd="2" destOrd="0" presId="urn:microsoft.com/office/officeart/2016/7/layout/BasicLinearProcessNumbered"/>
    <dgm:cxn modelId="{0D9A5B06-4E02-D449-9A60-E87D45C49566}" type="presParOf" srcId="{6C92DF8D-9CCA-1347-8E53-7BC51B6EFD1A}" destId="{467A512F-636E-284D-B4AF-91A0407949F0}" srcOrd="0" destOrd="0" presId="urn:microsoft.com/office/officeart/2016/7/layout/BasicLinearProcessNumbered"/>
    <dgm:cxn modelId="{F0F1A439-AF0B-464E-AB94-D9BB54E43B99}" type="presParOf" srcId="{6C92DF8D-9CCA-1347-8E53-7BC51B6EFD1A}" destId="{A3C1038C-9E7A-EB4A-B79F-2DD6A7C5A516}" srcOrd="1" destOrd="0" presId="urn:microsoft.com/office/officeart/2016/7/layout/BasicLinearProcessNumbered"/>
    <dgm:cxn modelId="{B71311B1-7EFB-EA46-BCB6-60EACBD95BF0}" type="presParOf" srcId="{6C92DF8D-9CCA-1347-8E53-7BC51B6EFD1A}" destId="{BC388F86-A4C2-CC41-9638-68E470251E02}" srcOrd="2" destOrd="0" presId="urn:microsoft.com/office/officeart/2016/7/layout/BasicLinearProcessNumbered"/>
    <dgm:cxn modelId="{CE3E7DCA-1F64-EF4A-8F46-92A8DADC1AF7}" type="presParOf" srcId="{6C92DF8D-9CCA-1347-8E53-7BC51B6EFD1A}" destId="{3EEEAD3A-13D1-C949-9BC2-8973D4FA455D}" srcOrd="3" destOrd="0" presId="urn:microsoft.com/office/officeart/2016/7/layout/BasicLinearProcessNumbered"/>
    <dgm:cxn modelId="{F66C47B0-1BE7-D040-87FF-A599B60D19AD}" type="presParOf" srcId="{6F3DB895-2820-ED4B-A253-EBD9787961E7}" destId="{807D6869-DFC6-4F4C-9BEE-4D421AFC47AD}" srcOrd="3" destOrd="0" presId="urn:microsoft.com/office/officeart/2016/7/layout/BasicLinearProcessNumbered"/>
    <dgm:cxn modelId="{FB16437E-10FF-DE46-A1B6-54F9818D3770}" type="presParOf" srcId="{6F3DB895-2820-ED4B-A253-EBD9787961E7}" destId="{180E6D00-62C0-9141-A804-BFFFE110D80D}" srcOrd="4" destOrd="0" presId="urn:microsoft.com/office/officeart/2016/7/layout/BasicLinearProcessNumbered"/>
    <dgm:cxn modelId="{F70A0671-1B36-2A44-86AA-CE6EEFC36B93}" type="presParOf" srcId="{180E6D00-62C0-9141-A804-BFFFE110D80D}" destId="{10E231D3-B688-2747-B165-4B8D58E3C5CA}" srcOrd="0" destOrd="0" presId="urn:microsoft.com/office/officeart/2016/7/layout/BasicLinearProcessNumbered"/>
    <dgm:cxn modelId="{6D6AE307-534A-5645-826C-0698BE2EDEAF}" type="presParOf" srcId="{180E6D00-62C0-9141-A804-BFFFE110D80D}" destId="{D9E57865-56DE-8F4D-B80D-BB75916B25B2}" srcOrd="1" destOrd="0" presId="urn:microsoft.com/office/officeart/2016/7/layout/BasicLinearProcessNumbered"/>
    <dgm:cxn modelId="{6337F62D-8879-EC4B-93A9-4434EBAA9F3B}" type="presParOf" srcId="{180E6D00-62C0-9141-A804-BFFFE110D80D}" destId="{3960878E-8AC5-9D4E-AAA6-960AE396AE25}" srcOrd="2" destOrd="0" presId="urn:microsoft.com/office/officeart/2016/7/layout/BasicLinearProcessNumbered"/>
    <dgm:cxn modelId="{711EB5BE-CC83-8F42-AC49-69F93261DB86}" type="presParOf" srcId="{180E6D00-62C0-9141-A804-BFFFE110D80D}" destId="{26F5A85A-857B-6A47-ABE5-8494C016E1E6}" srcOrd="3" destOrd="0" presId="urn:microsoft.com/office/officeart/2016/7/layout/BasicLinearProcessNumbered"/>
    <dgm:cxn modelId="{ABAF76DA-5FCE-BD44-BB8B-308163008C4A}" type="presParOf" srcId="{6F3DB895-2820-ED4B-A253-EBD9787961E7}" destId="{4AA33F9E-3167-2A48-9BC3-752D8DEAA06A}" srcOrd="5" destOrd="0" presId="urn:microsoft.com/office/officeart/2016/7/layout/BasicLinearProcessNumbered"/>
    <dgm:cxn modelId="{7630739B-9612-0147-B0E7-932116A0A689}" type="presParOf" srcId="{6F3DB895-2820-ED4B-A253-EBD9787961E7}" destId="{592454F1-1A02-774E-BDB1-C891CB46E73F}" srcOrd="6" destOrd="0" presId="urn:microsoft.com/office/officeart/2016/7/layout/BasicLinearProcessNumbered"/>
    <dgm:cxn modelId="{E4A90227-C63F-6540-9617-1E6EA9CB3EE1}" type="presParOf" srcId="{592454F1-1A02-774E-BDB1-C891CB46E73F}" destId="{9DD3B16E-9649-7646-9DC5-DC18CE52AE07}" srcOrd="0" destOrd="0" presId="urn:microsoft.com/office/officeart/2016/7/layout/BasicLinearProcessNumbered"/>
    <dgm:cxn modelId="{5F7C27B2-94DB-B342-A0EF-014510AC5FFA}" type="presParOf" srcId="{592454F1-1A02-774E-BDB1-C891CB46E73F}" destId="{9C7B8C10-01D1-CD4D-A85A-DFEECD3528CD}" srcOrd="1" destOrd="0" presId="urn:microsoft.com/office/officeart/2016/7/layout/BasicLinearProcessNumbered"/>
    <dgm:cxn modelId="{40FA8AAC-BFD3-A347-875B-BEAC890AB456}" type="presParOf" srcId="{592454F1-1A02-774E-BDB1-C891CB46E73F}" destId="{E28E2650-0F69-8E41-B9A3-FB22B2F49DD1}" srcOrd="2" destOrd="0" presId="urn:microsoft.com/office/officeart/2016/7/layout/BasicLinearProcessNumbered"/>
    <dgm:cxn modelId="{D7A57D5E-3D41-5542-9B94-BB40C4F4EF96}" type="presParOf" srcId="{592454F1-1A02-774E-BDB1-C891CB46E73F}" destId="{80FCB8C6-8738-1349-8EAD-0D5EF2B4D8EF}"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0BC892-BE93-4C53-B9AB-B06393FF510C}" type="doc">
      <dgm:prSet loTypeId="urn:microsoft.com/office/officeart/2016/7/layout/LinearBlockProcessNumbered" loCatId="process" qsTypeId="urn:microsoft.com/office/officeart/2005/8/quickstyle/simple4" qsCatId="simple" csTypeId="urn:microsoft.com/office/officeart/2005/8/colors/colorful1" csCatId="colorful"/>
      <dgm:spPr/>
      <dgm:t>
        <a:bodyPr/>
        <a:lstStyle/>
        <a:p>
          <a:endParaRPr lang="en-US"/>
        </a:p>
      </dgm:t>
    </dgm:pt>
    <dgm:pt modelId="{BE09D43E-A291-4AC8-9487-4B66DD4A1C21}">
      <dgm:prSet custT="1"/>
      <dgm:spPr/>
      <dgm:t>
        <a:bodyPr/>
        <a:lstStyle/>
        <a:p>
          <a:pPr algn="ctr"/>
          <a:r>
            <a:rPr lang="el-GR" sz="1400" dirty="0"/>
            <a:t>Καταγράφηκαν από τα </a:t>
          </a:r>
          <a:r>
            <a:rPr lang="el-GR" sz="1400" dirty="0" err="1"/>
            <a:t>έμφυλα</a:t>
          </a:r>
          <a:r>
            <a:rPr lang="el-GR" sz="1400" dirty="0"/>
            <a:t> κοινωνικά υποκείμενα της Δυτικής Ινδίας και συγκεκριμένα από το </a:t>
          </a:r>
          <a:r>
            <a:rPr lang="el-GR" sz="1400" dirty="0" err="1"/>
            <a:t>Αχμενταμπάτ</a:t>
          </a:r>
          <a:r>
            <a:rPr lang="el-GR" sz="1400" dirty="0"/>
            <a:t> περιστατικά βίας που προκύπτουν από τη διαφορετική σωματοποίηση και επιτέλεση του κοινωνικού τους φύλου.</a:t>
          </a:r>
          <a:endParaRPr lang="en-US" sz="1400" dirty="0"/>
        </a:p>
      </dgm:t>
    </dgm:pt>
    <dgm:pt modelId="{8211A48D-B0BF-48F6-B8C9-A35AD04E5641}" type="parTrans" cxnId="{47916035-9FF3-45A9-B610-992E6BB71399}">
      <dgm:prSet/>
      <dgm:spPr/>
      <dgm:t>
        <a:bodyPr/>
        <a:lstStyle/>
        <a:p>
          <a:endParaRPr lang="en-US"/>
        </a:p>
      </dgm:t>
    </dgm:pt>
    <dgm:pt modelId="{005A4524-0FAB-457F-B977-E76861858346}" type="sibTrans" cxnId="{47916035-9FF3-45A9-B610-992E6BB71399}">
      <dgm:prSet phldrT="01" phldr="0"/>
      <dgm:spPr/>
      <dgm:t>
        <a:bodyPr/>
        <a:lstStyle/>
        <a:p>
          <a:r>
            <a:rPr lang="en-US"/>
            <a:t>01</a:t>
          </a:r>
        </a:p>
      </dgm:t>
    </dgm:pt>
    <dgm:pt modelId="{2FEF46E2-AB36-4337-BB19-E17E087CF16B}">
      <dgm:prSet custT="1"/>
      <dgm:spPr/>
      <dgm:t>
        <a:bodyPr/>
        <a:lstStyle/>
        <a:p>
          <a:pPr algn="ctr"/>
          <a:r>
            <a:rPr lang="el-GR" sz="1400" dirty="0"/>
            <a:t>Η τιμή και η ντροπή αποτελούν παράγοντες αναπαραγωγής των κυρίαρχων </a:t>
          </a:r>
          <a:r>
            <a:rPr lang="el-GR" sz="1400" dirty="0" err="1"/>
            <a:t>ετεροκανονικών</a:t>
          </a:r>
          <a:r>
            <a:rPr lang="el-GR" sz="1400" dirty="0"/>
            <a:t> αντιλήψεων στην περιοχή του </a:t>
          </a:r>
          <a:r>
            <a:rPr lang="el-GR" sz="1400" dirty="0" err="1"/>
            <a:t>Αχμενταμπάτ</a:t>
          </a:r>
          <a:r>
            <a:rPr lang="el-GR" sz="1400" dirty="0"/>
            <a:t>. </a:t>
          </a:r>
          <a:endParaRPr lang="en-US" sz="1400" dirty="0"/>
        </a:p>
      </dgm:t>
    </dgm:pt>
    <dgm:pt modelId="{5A04FBA7-BCD2-4C0B-B96C-71B3D5012605}" type="parTrans" cxnId="{F7CC7288-BCAE-47DA-AD1A-9BED77DB1CD1}">
      <dgm:prSet/>
      <dgm:spPr/>
      <dgm:t>
        <a:bodyPr/>
        <a:lstStyle/>
        <a:p>
          <a:endParaRPr lang="en-US"/>
        </a:p>
      </dgm:t>
    </dgm:pt>
    <dgm:pt modelId="{0DD9CDCD-2372-40D7-AB53-CAA6E52FEC3A}" type="sibTrans" cxnId="{F7CC7288-BCAE-47DA-AD1A-9BED77DB1CD1}">
      <dgm:prSet phldrT="02" phldr="0"/>
      <dgm:spPr/>
      <dgm:t>
        <a:bodyPr/>
        <a:lstStyle/>
        <a:p>
          <a:r>
            <a:rPr lang="en-US"/>
            <a:t>02</a:t>
          </a:r>
        </a:p>
      </dgm:t>
    </dgm:pt>
    <dgm:pt modelId="{897CA7B1-F52F-43BE-8B88-EDAB6F8F47BB}">
      <dgm:prSet/>
      <dgm:spPr/>
      <dgm:t>
        <a:bodyPr/>
        <a:lstStyle/>
        <a:p>
          <a:pPr algn="ctr"/>
          <a:r>
            <a:rPr lang="el-GR" dirty="0"/>
            <a:t>Η σωματική βία </a:t>
          </a:r>
          <a:r>
            <a:rPr lang="el-GR" dirty="0" err="1"/>
            <a:t>εμφανίζεται</a:t>
          </a:r>
          <a:r>
            <a:rPr lang="el-GR" dirty="0"/>
            <a:t> ως </a:t>
          </a:r>
          <a:r>
            <a:rPr lang="el-GR" dirty="0" err="1"/>
            <a:t>κατεξοχήν</a:t>
          </a:r>
          <a:r>
            <a:rPr lang="el-GR" dirty="0"/>
            <a:t> «</a:t>
          </a:r>
          <a:r>
            <a:rPr lang="el-GR" dirty="0" err="1"/>
            <a:t>ανδρικο</a:t>
          </a:r>
          <a:r>
            <a:rPr lang="el-GR" dirty="0"/>
            <a:t>́» </a:t>
          </a:r>
          <a:r>
            <a:rPr lang="el-GR" dirty="0" err="1"/>
            <a:t>προνόμιο</a:t>
          </a:r>
          <a:endParaRPr lang="en-US" dirty="0"/>
        </a:p>
      </dgm:t>
    </dgm:pt>
    <dgm:pt modelId="{60D529EB-CC84-42BE-BA50-A905E09DDDBC}" type="parTrans" cxnId="{B70D467F-1E41-416E-BD46-68FA06441001}">
      <dgm:prSet/>
      <dgm:spPr/>
      <dgm:t>
        <a:bodyPr/>
        <a:lstStyle/>
        <a:p>
          <a:endParaRPr lang="en-US"/>
        </a:p>
      </dgm:t>
    </dgm:pt>
    <dgm:pt modelId="{71ECFDC0-2A06-4C35-8A0B-C002B5ADE513}" type="sibTrans" cxnId="{B70D467F-1E41-416E-BD46-68FA06441001}">
      <dgm:prSet phldrT="03" phldr="0"/>
      <dgm:spPr/>
      <dgm:t>
        <a:bodyPr/>
        <a:lstStyle/>
        <a:p>
          <a:r>
            <a:rPr lang="en-US"/>
            <a:t>03</a:t>
          </a:r>
        </a:p>
      </dgm:t>
    </dgm:pt>
    <dgm:pt modelId="{6E71731E-7011-41E9-B3E3-5F153A81CD40}">
      <dgm:prSet/>
      <dgm:spPr/>
      <dgm:t>
        <a:bodyPr/>
        <a:lstStyle/>
        <a:p>
          <a:pPr algn="ctr"/>
          <a:r>
            <a:rPr lang="el-GR" dirty="0"/>
            <a:t>Οι </a:t>
          </a:r>
          <a:r>
            <a:rPr lang="el-GR" dirty="0" err="1"/>
            <a:t>αντιλήψεις</a:t>
          </a:r>
          <a:r>
            <a:rPr lang="el-GR" dirty="0"/>
            <a:t> των κοριτσιών, </a:t>
          </a:r>
          <a:r>
            <a:rPr lang="el-GR" dirty="0" err="1"/>
            <a:t>είναι</a:t>
          </a:r>
          <a:r>
            <a:rPr lang="el-GR" dirty="0"/>
            <a:t> οι </a:t>
          </a:r>
          <a:r>
            <a:rPr lang="el-GR" dirty="0" err="1"/>
            <a:t>ήδη</a:t>
          </a:r>
          <a:r>
            <a:rPr lang="el-GR" dirty="0"/>
            <a:t> </a:t>
          </a:r>
          <a:r>
            <a:rPr lang="el-GR" dirty="0" err="1"/>
            <a:t>διαμορφωμένες</a:t>
          </a:r>
          <a:r>
            <a:rPr lang="el-GR" dirty="0"/>
            <a:t> </a:t>
          </a:r>
          <a:r>
            <a:rPr lang="el-GR" dirty="0" err="1"/>
            <a:t>υπο</a:t>
          </a:r>
          <a:r>
            <a:rPr lang="el-GR" dirty="0"/>
            <a:t>́ </a:t>
          </a:r>
          <a:r>
            <a:rPr lang="el-GR" dirty="0" err="1"/>
            <a:t>ένα</a:t>
          </a:r>
          <a:r>
            <a:rPr lang="el-GR" dirty="0"/>
            <a:t> </a:t>
          </a:r>
          <a:r>
            <a:rPr lang="el-GR" dirty="0" err="1"/>
            <a:t>καθεστώς</a:t>
          </a:r>
          <a:r>
            <a:rPr lang="el-GR" dirty="0"/>
            <a:t> </a:t>
          </a:r>
          <a:r>
            <a:rPr lang="el-GR" dirty="0" err="1"/>
            <a:t>αντρικής</a:t>
          </a:r>
          <a:r>
            <a:rPr lang="el-GR" dirty="0"/>
            <a:t> </a:t>
          </a:r>
          <a:r>
            <a:rPr lang="el-GR" dirty="0" err="1"/>
            <a:t>κυριαρχίας</a:t>
          </a:r>
          <a:r>
            <a:rPr lang="el-GR" dirty="0"/>
            <a:t> και </a:t>
          </a:r>
          <a:r>
            <a:rPr lang="el-GR" dirty="0" err="1"/>
            <a:t>είναι</a:t>
          </a:r>
          <a:r>
            <a:rPr lang="el-GR" dirty="0"/>
            <a:t> </a:t>
          </a:r>
          <a:r>
            <a:rPr lang="el-GR" dirty="0" err="1"/>
            <a:t>αποτέλεσμα</a:t>
          </a:r>
          <a:r>
            <a:rPr lang="el-GR" dirty="0"/>
            <a:t> των </a:t>
          </a:r>
          <a:r>
            <a:rPr lang="el-GR" dirty="0" err="1"/>
            <a:t>εμπειριών</a:t>
          </a:r>
          <a:r>
            <a:rPr lang="el-GR" dirty="0"/>
            <a:t>/ </a:t>
          </a:r>
          <a:r>
            <a:rPr lang="el-GR" dirty="0" err="1"/>
            <a:t>βιωμάτων</a:t>
          </a:r>
          <a:r>
            <a:rPr lang="el-GR" dirty="0"/>
            <a:t> που </a:t>
          </a:r>
          <a:r>
            <a:rPr lang="el-GR" dirty="0" err="1"/>
            <a:t>έχουν</a:t>
          </a:r>
          <a:r>
            <a:rPr lang="el-GR" dirty="0"/>
            <a:t> </a:t>
          </a:r>
          <a:r>
            <a:rPr lang="el-GR" dirty="0" err="1"/>
            <a:t>απο</a:t>
          </a:r>
          <a:r>
            <a:rPr lang="el-GR" dirty="0"/>
            <a:t>́ την </a:t>
          </a:r>
          <a:r>
            <a:rPr lang="el-GR" dirty="0" err="1"/>
            <a:t>κοινωνία</a:t>
          </a:r>
          <a:r>
            <a:rPr lang="el-GR" dirty="0"/>
            <a:t> τους</a:t>
          </a:r>
          <a:endParaRPr lang="en-US" dirty="0"/>
        </a:p>
      </dgm:t>
    </dgm:pt>
    <dgm:pt modelId="{2994703B-CA3C-4D09-951A-46618A82D699}" type="parTrans" cxnId="{7A8691D4-DF2C-4FB5-A747-5A2932B97A5E}">
      <dgm:prSet/>
      <dgm:spPr/>
      <dgm:t>
        <a:bodyPr/>
        <a:lstStyle/>
        <a:p>
          <a:endParaRPr lang="en-US"/>
        </a:p>
      </dgm:t>
    </dgm:pt>
    <dgm:pt modelId="{FE85C7B3-700C-4460-B08A-B53EA756119C}" type="sibTrans" cxnId="{7A8691D4-DF2C-4FB5-A747-5A2932B97A5E}">
      <dgm:prSet phldrT="04" phldr="0"/>
      <dgm:spPr/>
      <dgm:t>
        <a:bodyPr/>
        <a:lstStyle/>
        <a:p>
          <a:r>
            <a:rPr lang="en-US"/>
            <a:t>04</a:t>
          </a:r>
        </a:p>
      </dgm:t>
    </dgm:pt>
    <dgm:pt modelId="{31E05F2E-4E2B-3E46-A580-DC27F2575838}" type="pres">
      <dgm:prSet presAssocID="{540BC892-BE93-4C53-B9AB-B06393FF510C}" presName="Name0" presStyleCnt="0">
        <dgm:presLayoutVars>
          <dgm:animLvl val="lvl"/>
          <dgm:resizeHandles val="exact"/>
        </dgm:presLayoutVars>
      </dgm:prSet>
      <dgm:spPr/>
    </dgm:pt>
    <dgm:pt modelId="{771596B3-12A0-4D44-B71A-A39148569CA3}" type="pres">
      <dgm:prSet presAssocID="{BE09D43E-A291-4AC8-9487-4B66DD4A1C21}" presName="compositeNode" presStyleCnt="0">
        <dgm:presLayoutVars>
          <dgm:bulletEnabled val="1"/>
        </dgm:presLayoutVars>
      </dgm:prSet>
      <dgm:spPr/>
    </dgm:pt>
    <dgm:pt modelId="{C65BF201-4B8F-674E-8AD8-D3FE6816598B}" type="pres">
      <dgm:prSet presAssocID="{BE09D43E-A291-4AC8-9487-4B66DD4A1C21}" presName="bgRect" presStyleLbl="alignNode1" presStyleIdx="0" presStyleCnt="4"/>
      <dgm:spPr/>
    </dgm:pt>
    <dgm:pt modelId="{8A2F2A99-4D42-F946-B80A-2D8E2B3B6850}" type="pres">
      <dgm:prSet presAssocID="{005A4524-0FAB-457F-B977-E76861858346}" presName="sibTransNodeRect" presStyleLbl="alignNode1" presStyleIdx="0" presStyleCnt="4">
        <dgm:presLayoutVars>
          <dgm:chMax val="0"/>
          <dgm:bulletEnabled val="1"/>
        </dgm:presLayoutVars>
      </dgm:prSet>
      <dgm:spPr/>
    </dgm:pt>
    <dgm:pt modelId="{2C8D11A1-A990-5E40-BD42-9349667ACBAB}" type="pres">
      <dgm:prSet presAssocID="{BE09D43E-A291-4AC8-9487-4B66DD4A1C21}" presName="nodeRect" presStyleLbl="alignNode1" presStyleIdx="0" presStyleCnt="4">
        <dgm:presLayoutVars>
          <dgm:bulletEnabled val="1"/>
        </dgm:presLayoutVars>
      </dgm:prSet>
      <dgm:spPr/>
    </dgm:pt>
    <dgm:pt modelId="{A7315162-F7A3-7E46-B55E-58FC28875E31}" type="pres">
      <dgm:prSet presAssocID="{005A4524-0FAB-457F-B977-E76861858346}" presName="sibTrans" presStyleCnt="0"/>
      <dgm:spPr/>
    </dgm:pt>
    <dgm:pt modelId="{C8F882B5-FE9C-B248-B1A5-76EF31E1544E}" type="pres">
      <dgm:prSet presAssocID="{2FEF46E2-AB36-4337-BB19-E17E087CF16B}" presName="compositeNode" presStyleCnt="0">
        <dgm:presLayoutVars>
          <dgm:bulletEnabled val="1"/>
        </dgm:presLayoutVars>
      </dgm:prSet>
      <dgm:spPr/>
    </dgm:pt>
    <dgm:pt modelId="{9A31B6B8-0FF0-9E45-AAFE-F494BF8BE04F}" type="pres">
      <dgm:prSet presAssocID="{2FEF46E2-AB36-4337-BB19-E17E087CF16B}" presName="bgRect" presStyleLbl="alignNode1" presStyleIdx="1" presStyleCnt="4"/>
      <dgm:spPr/>
    </dgm:pt>
    <dgm:pt modelId="{FD147081-DBC0-AB4C-8B59-DB6298A0F661}" type="pres">
      <dgm:prSet presAssocID="{0DD9CDCD-2372-40D7-AB53-CAA6E52FEC3A}" presName="sibTransNodeRect" presStyleLbl="alignNode1" presStyleIdx="1" presStyleCnt="4">
        <dgm:presLayoutVars>
          <dgm:chMax val="0"/>
          <dgm:bulletEnabled val="1"/>
        </dgm:presLayoutVars>
      </dgm:prSet>
      <dgm:spPr/>
    </dgm:pt>
    <dgm:pt modelId="{A6FBEB83-B0DD-0F4C-9176-5159E35192E6}" type="pres">
      <dgm:prSet presAssocID="{2FEF46E2-AB36-4337-BB19-E17E087CF16B}" presName="nodeRect" presStyleLbl="alignNode1" presStyleIdx="1" presStyleCnt="4">
        <dgm:presLayoutVars>
          <dgm:bulletEnabled val="1"/>
        </dgm:presLayoutVars>
      </dgm:prSet>
      <dgm:spPr/>
    </dgm:pt>
    <dgm:pt modelId="{8B2BB4C4-AA08-B441-A76A-1FC4BAA5BAB2}" type="pres">
      <dgm:prSet presAssocID="{0DD9CDCD-2372-40D7-AB53-CAA6E52FEC3A}" presName="sibTrans" presStyleCnt="0"/>
      <dgm:spPr/>
    </dgm:pt>
    <dgm:pt modelId="{90C0A48B-3BE1-8044-8AE4-8FA0B5C98250}" type="pres">
      <dgm:prSet presAssocID="{897CA7B1-F52F-43BE-8B88-EDAB6F8F47BB}" presName="compositeNode" presStyleCnt="0">
        <dgm:presLayoutVars>
          <dgm:bulletEnabled val="1"/>
        </dgm:presLayoutVars>
      </dgm:prSet>
      <dgm:spPr/>
    </dgm:pt>
    <dgm:pt modelId="{0222129B-9E07-514D-B17A-0133B2D6C5D1}" type="pres">
      <dgm:prSet presAssocID="{897CA7B1-F52F-43BE-8B88-EDAB6F8F47BB}" presName="bgRect" presStyleLbl="alignNode1" presStyleIdx="2" presStyleCnt="4"/>
      <dgm:spPr/>
    </dgm:pt>
    <dgm:pt modelId="{B7230F52-32CA-B847-B6FF-C8BDA8A8E209}" type="pres">
      <dgm:prSet presAssocID="{71ECFDC0-2A06-4C35-8A0B-C002B5ADE513}" presName="sibTransNodeRect" presStyleLbl="alignNode1" presStyleIdx="2" presStyleCnt="4">
        <dgm:presLayoutVars>
          <dgm:chMax val="0"/>
          <dgm:bulletEnabled val="1"/>
        </dgm:presLayoutVars>
      </dgm:prSet>
      <dgm:spPr/>
    </dgm:pt>
    <dgm:pt modelId="{AF3EF036-27B4-084B-8F2D-ABC761749BD6}" type="pres">
      <dgm:prSet presAssocID="{897CA7B1-F52F-43BE-8B88-EDAB6F8F47BB}" presName="nodeRect" presStyleLbl="alignNode1" presStyleIdx="2" presStyleCnt="4">
        <dgm:presLayoutVars>
          <dgm:bulletEnabled val="1"/>
        </dgm:presLayoutVars>
      </dgm:prSet>
      <dgm:spPr/>
    </dgm:pt>
    <dgm:pt modelId="{23621356-93F4-5745-9DE0-622935B36C36}" type="pres">
      <dgm:prSet presAssocID="{71ECFDC0-2A06-4C35-8A0B-C002B5ADE513}" presName="sibTrans" presStyleCnt="0"/>
      <dgm:spPr/>
    </dgm:pt>
    <dgm:pt modelId="{CA33158D-6DDE-D94B-B17D-791679A9BD34}" type="pres">
      <dgm:prSet presAssocID="{6E71731E-7011-41E9-B3E3-5F153A81CD40}" presName="compositeNode" presStyleCnt="0">
        <dgm:presLayoutVars>
          <dgm:bulletEnabled val="1"/>
        </dgm:presLayoutVars>
      </dgm:prSet>
      <dgm:spPr/>
    </dgm:pt>
    <dgm:pt modelId="{2802F0A8-FF75-D440-9209-644DAC7CA249}" type="pres">
      <dgm:prSet presAssocID="{6E71731E-7011-41E9-B3E3-5F153A81CD40}" presName="bgRect" presStyleLbl="alignNode1" presStyleIdx="3" presStyleCnt="4"/>
      <dgm:spPr/>
    </dgm:pt>
    <dgm:pt modelId="{DC34BFE6-3A18-E94E-9AAA-962579FC40E8}" type="pres">
      <dgm:prSet presAssocID="{FE85C7B3-700C-4460-B08A-B53EA756119C}" presName="sibTransNodeRect" presStyleLbl="alignNode1" presStyleIdx="3" presStyleCnt="4">
        <dgm:presLayoutVars>
          <dgm:chMax val="0"/>
          <dgm:bulletEnabled val="1"/>
        </dgm:presLayoutVars>
      </dgm:prSet>
      <dgm:spPr/>
    </dgm:pt>
    <dgm:pt modelId="{FB60E2A0-C35F-F04F-A217-7C4881A65D31}" type="pres">
      <dgm:prSet presAssocID="{6E71731E-7011-41E9-B3E3-5F153A81CD40}" presName="nodeRect" presStyleLbl="alignNode1" presStyleIdx="3" presStyleCnt="4">
        <dgm:presLayoutVars>
          <dgm:bulletEnabled val="1"/>
        </dgm:presLayoutVars>
      </dgm:prSet>
      <dgm:spPr/>
    </dgm:pt>
  </dgm:ptLst>
  <dgm:cxnLst>
    <dgm:cxn modelId="{CF86C71B-7F6E-814F-A1B0-977C749BE677}" type="presOf" srcId="{6E71731E-7011-41E9-B3E3-5F153A81CD40}" destId="{FB60E2A0-C35F-F04F-A217-7C4881A65D31}" srcOrd="1" destOrd="0" presId="urn:microsoft.com/office/officeart/2016/7/layout/LinearBlockProcessNumbered"/>
    <dgm:cxn modelId="{E0BB3C24-DA12-7C40-B236-E1B3A472F82A}" type="presOf" srcId="{897CA7B1-F52F-43BE-8B88-EDAB6F8F47BB}" destId="{0222129B-9E07-514D-B17A-0133B2D6C5D1}" srcOrd="0" destOrd="0" presId="urn:microsoft.com/office/officeart/2016/7/layout/LinearBlockProcessNumbered"/>
    <dgm:cxn modelId="{47916035-9FF3-45A9-B610-992E6BB71399}" srcId="{540BC892-BE93-4C53-B9AB-B06393FF510C}" destId="{BE09D43E-A291-4AC8-9487-4B66DD4A1C21}" srcOrd="0" destOrd="0" parTransId="{8211A48D-B0BF-48F6-B8C9-A35AD04E5641}" sibTransId="{005A4524-0FAB-457F-B977-E76861858346}"/>
    <dgm:cxn modelId="{4C97F23F-FC9C-D049-8BDB-A38A09FF885B}" type="presOf" srcId="{BE09D43E-A291-4AC8-9487-4B66DD4A1C21}" destId="{2C8D11A1-A990-5E40-BD42-9349667ACBAB}" srcOrd="1" destOrd="0" presId="urn:microsoft.com/office/officeart/2016/7/layout/LinearBlockProcessNumbered"/>
    <dgm:cxn modelId="{E88CF34D-6E4C-3244-BA0A-755464765B1B}" type="presOf" srcId="{2FEF46E2-AB36-4337-BB19-E17E087CF16B}" destId="{9A31B6B8-0FF0-9E45-AAFE-F494BF8BE04F}" srcOrd="0" destOrd="0" presId="urn:microsoft.com/office/officeart/2016/7/layout/LinearBlockProcessNumbered"/>
    <dgm:cxn modelId="{BF7A7476-90DD-3B4A-BF79-ACF461AD4E88}" type="presOf" srcId="{897CA7B1-F52F-43BE-8B88-EDAB6F8F47BB}" destId="{AF3EF036-27B4-084B-8F2D-ABC761749BD6}" srcOrd="1" destOrd="0" presId="urn:microsoft.com/office/officeart/2016/7/layout/LinearBlockProcessNumbered"/>
    <dgm:cxn modelId="{B70D467F-1E41-416E-BD46-68FA06441001}" srcId="{540BC892-BE93-4C53-B9AB-B06393FF510C}" destId="{897CA7B1-F52F-43BE-8B88-EDAB6F8F47BB}" srcOrd="2" destOrd="0" parTransId="{60D529EB-CC84-42BE-BA50-A905E09DDDBC}" sibTransId="{71ECFDC0-2A06-4C35-8A0B-C002B5ADE513}"/>
    <dgm:cxn modelId="{F7CC7288-BCAE-47DA-AD1A-9BED77DB1CD1}" srcId="{540BC892-BE93-4C53-B9AB-B06393FF510C}" destId="{2FEF46E2-AB36-4337-BB19-E17E087CF16B}" srcOrd="1" destOrd="0" parTransId="{5A04FBA7-BCD2-4C0B-B96C-71B3D5012605}" sibTransId="{0DD9CDCD-2372-40D7-AB53-CAA6E52FEC3A}"/>
    <dgm:cxn modelId="{CE170591-4FE2-FA44-A99E-CEA98E860678}" type="presOf" srcId="{0DD9CDCD-2372-40D7-AB53-CAA6E52FEC3A}" destId="{FD147081-DBC0-AB4C-8B59-DB6298A0F661}" srcOrd="0" destOrd="0" presId="urn:microsoft.com/office/officeart/2016/7/layout/LinearBlockProcessNumbered"/>
    <dgm:cxn modelId="{194A1F9B-3D78-214D-B37B-9B5202D15EE9}" type="presOf" srcId="{540BC892-BE93-4C53-B9AB-B06393FF510C}" destId="{31E05F2E-4E2B-3E46-A580-DC27F2575838}" srcOrd="0" destOrd="0" presId="urn:microsoft.com/office/officeart/2016/7/layout/LinearBlockProcessNumbered"/>
    <dgm:cxn modelId="{51F90CA4-036F-0449-B818-16B778825C02}" type="presOf" srcId="{FE85C7B3-700C-4460-B08A-B53EA756119C}" destId="{DC34BFE6-3A18-E94E-9AAA-962579FC40E8}" srcOrd="0" destOrd="0" presId="urn:microsoft.com/office/officeart/2016/7/layout/LinearBlockProcessNumbered"/>
    <dgm:cxn modelId="{1ED070A7-2111-6A4F-9383-50297E83398E}" type="presOf" srcId="{71ECFDC0-2A06-4C35-8A0B-C002B5ADE513}" destId="{B7230F52-32CA-B847-B6FF-C8BDA8A8E209}" srcOrd="0" destOrd="0" presId="urn:microsoft.com/office/officeart/2016/7/layout/LinearBlockProcessNumbered"/>
    <dgm:cxn modelId="{0B2185D4-C75B-6847-A9B3-AAC4A7EBDFFF}" type="presOf" srcId="{2FEF46E2-AB36-4337-BB19-E17E087CF16B}" destId="{A6FBEB83-B0DD-0F4C-9176-5159E35192E6}" srcOrd="1" destOrd="0" presId="urn:microsoft.com/office/officeart/2016/7/layout/LinearBlockProcessNumbered"/>
    <dgm:cxn modelId="{7A8691D4-DF2C-4FB5-A747-5A2932B97A5E}" srcId="{540BC892-BE93-4C53-B9AB-B06393FF510C}" destId="{6E71731E-7011-41E9-B3E3-5F153A81CD40}" srcOrd="3" destOrd="0" parTransId="{2994703B-CA3C-4D09-951A-46618A82D699}" sibTransId="{FE85C7B3-700C-4460-B08A-B53EA756119C}"/>
    <dgm:cxn modelId="{7CA16DE7-E6F9-5A43-B7FE-DBEB81163643}" type="presOf" srcId="{6E71731E-7011-41E9-B3E3-5F153A81CD40}" destId="{2802F0A8-FF75-D440-9209-644DAC7CA249}" srcOrd="0" destOrd="0" presId="urn:microsoft.com/office/officeart/2016/7/layout/LinearBlockProcessNumbered"/>
    <dgm:cxn modelId="{1E7C4AF0-CE83-A546-934F-2A54DCBE485B}" type="presOf" srcId="{005A4524-0FAB-457F-B977-E76861858346}" destId="{8A2F2A99-4D42-F946-B80A-2D8E2B3B6850}" srcOrd="0" destOrd="0" presId="urn:microsoft.com/office/officeart/2016/7/layout/LinearBlockProcessNumbered"/>
    <dgm:cxn modelId="{F8237BF4-8E10-FC4E-8376-230A28EF4CB9}" type="presOf" srcId="{BE09D43E-A291-4AC8-9487-4B66DD4A1C21}" destId="{C65BF201-4B8F-674E-8AD8-D3FE6816598B}" srcOrd="0" destOrd="0" presId="urn:microsoft.com/office/officeart/2016/7/layout/LinearBlockProcessNumbered"/>
    <dgm:cxn modelId="{D60424FD-2F19-E642-8972-01D8AB878B50}" type="presParOf" srcId="{31E05F2E-4E2B-3E46-A580-DC27F2575838}" destId="{771596B3-12A0-4D44-B71A-A39148569CA3}" srcOrd="0" destOrd="0" presId="urn:microsoft.com/office/officeart/2016/7/layout/LinearBlockProcessNumbered"/>
    <dgm:cxn modelId="{563F4F78-ADEC-C245-8F52-1BFFCC607564}" type="presParOf" srcId="{771596B3-12A0-4D44-B71A-A39148569CA3}" destId="{C65BF201-4B8F-674E-8AD8-D3FE6816598B}" srcOrd="0" destOrd="0" presId="urn:microsoft.com/office/officeart/2016/7/layout/LinearBlockProcessNumbered"/>
    <dgm:cxn modelId="{FFDAF665-74AC-5B45-A981-21D3AC9038B8}" type="presParOf" srcId="{771596B3-12A0-4D44-B71A-A39148569CA3}" destId="{8A2F2A99-4D42-F946-B80A-2D8E2B3B6850}" srcOrd="1" destOrd="0" presId="urn:microsoft.com/office/officeart/2016/7/layout/LinearBlockProcessNumbered"/>
    <dgm:cxn modelId="{3FCCDCD7-D125-DD49-AEB4-F6B89D17521C}" type="presParOf" srcId="{771596B3-12A0-4D44-B71A-A39148569CA3}" destId="{2C8D11A1-A990-5E40-BD42-9349667ACBAB}" srcOrd="2" destOrd="0" presId="urn:microsoft.com/office/officeart/2016/7/layout/LinearBlockProcessNumbered"/>
    <dgm:cxn modelId="{B89B24E9-52C6-564D-9037-367833F001EF}" type="presParOf" srcId="{31E05F2E-4E2B-3E46-A580-DC27F2575838}" destId="{A7315162-F7A3-7E46-B55E-58FC28875E31}" srcOrd="1" destOrd="0" presId="urn:microsoft.com/office/officeart/2016/7/layout/LinearBlockProcessNumbered"/>
    <dgm:cxn modelId="{CC216908-7BD5-A840-9BF1-937469926284}" type="presParOf" srcId="{31E05F2E-4E2B-3E46-A580-DC27F2575838}" destId="{C8F882B5-FE9C-B248-B1A5-76EF31E1544E}" srcOrd="2" destOrd="0" presId="urn:microsoft.com/office/officeart/2016/7/layout/LinearBlockProcessNumbered"/>
    <dgm:cxn modelId="{33FFD40F-7B35-9F47-BE0E-470C15E4331E}" type="presParOf" srcId="{C8F882B5-FE9C-B248-B1A5-76EF31E1544E}" destId="{9A31B6B8-0FF0-9E45-AAFE-F494BF8BE04F}" srcOrd="0" destOrd="0" presId="urn:microsoft.com/office/officeart/2016/7/layout/LinearBlockProcessNumbered"/>
    <dgm:cxn modelId="{5D59C2C8-909F-3147-B8AE-E7CBFA66F8A3}" type="presParOf" srcId="{C8F882B5-FE9C-B248-B1A5-76EF31E1544E}" destId="{FD147081-DBC0-AB4C-8B59-DB6298A0F661}" srcOrd="1" destOrd="0" presId="urn:microsoft.com/office/officeart/2016/7/layout/LinearBlockProcessNumbered"/>
    <dgm:cxn modelId="{56F32859-AB6B-2F40-BC9E-362041A4ED88}" type="presParOf" srcId="{C8F882B5-FE9C-B248-B1A5-76EF31E1544E}" destId="{A6FBEB83-B0DD-0F4C-9176-5159E35192E6}" srcOrd="2" destOrd="0" presId="urn:microsoft.com/office/officeart/2016/7/layout/LinearBlockProcessNumbered"/>
    <dgm:cxn modelId="{EC8F845C-34E7-C347-A623-FAB879249B29}" type="presParOf" srcId="{31E05F2E-4E2B-3E46-A580-DC27F2575838}" destId="{8B2BB4C4-AA08-B441-A76A-1FC4BAA5BAB2}" srcOrd="3" destOrd="0" presId="urn:microsoft.com/office/officeart/2016/7/layout/LinearBlockProcessNumbered"/>
    <dgm:cxn modelId="{415ED657-A9BE-5E4C-A2D7-1FE289BA369F}" type="presParOf" srcId="{31E05F2E-4E2B-3E46-A580-DC27F2575838}" destId="{90C0A48B-3BE1-8044-8AE4-8FA0B5C98250}" srcOrd="4" destOrd="0" presId="urn:microsoft.com/office/officeart/2016/7/layout/LinearBlockProcessNumbered"/>
    <dgm:cxn modelId="{A3D22C97-5510-E544-8EDF-ED276D9F8BC1}" type="presParOf" srcId="{90C0A48B-3BE1-8044-8AE4-8FA0B5C98250}" destId="{0222129B-9E07-514D-B17A-0133B2D6C5D1}" srcOrd="0" destOrd="0" presId="urn:microsoft.com/office/officeart/2016/7/layout/LinearBlockProcessNumbered"/>
    <dgm:cxn modelId="{2C2B9984-036D-B74F-8495-B7F1E80E5B58}" type="presParOf" srcId="{90C0A48B-3BE1-8044-8AE4-8FA0B5C98250}" destId="{B7230F52-32CA-B847-B6FF-C8BDA8A8E209}" srcOrd="1" destOrd="0" presId="urn:microsoft.com/office/officeart/2016/7/layout/LinearBlockProcessNumbered"/>
    <dgm:cxn modelId="{274E2BD7-6887-BE47-818E-3092ECB26AF4}" type="presParOf" srcId="{90C0A48B-3BE1-8044-8AE4-8FA0B5C98250}" destId="{AF3EF036-27B4-084B-8F2D-ABC761749BD6}" srcOrd="2" destOrd="0" presId="urn:microsoft.com/office/officeart/2016/7/layout/LinearBlockProcessNumbered"/>
    <dgm:cxn modelId="{F0FB4320-01EA-CE48-82A5-B9526FA9C784}" type="presParOf" srcId="{31E05F2E-4E2B-3E46-A580-DC27F2575838}" destId="{23621356-93F4-5745-9DE0-622935B36C36}" srcOrd="5" destOrd="0" presId="urn:microsoft.com/office/officeart/2016/7/layout/LinearBlockProcessNumbered"/>
    <dgm:cxn modelId="{0135A39B-B536-044C-B100-FC64C8CAA8B5}" type="presParOf" srcId="{31E05F2E-4E2B-3E46-A580-DC27F2575838}" destId="{CA33158D-6DDE-D94B-B17D-791679A9BD34}" srcOrd="6" destOrd="0" presId="urn:microsoft.com/office/officeart/2016/7/layout/LinearBlockProcessNumbered"/>
    <dgm:cxn modelId="{04053F4B-5FC9-FE40-A5D8-4368F1EC6E49}" type="presParOf" srcId="{CA33158D-6DDE-D94B-B17D-791679A9BD34}" destId="{2802F0A8-FF75-D440-9209-644DAC7CA249}" srcOrd="0" destOrd="0" presId="urn:microsoft.com/office/officeart/2016/7/layout/LinearBlockProcessNumbered"/>
    <dgm:cxn modelId="{37AD05DE-E446-1543-A2A3-D8B64E4A8D5F}" type="presParOf" srcId="{CA33158D-6DDE-D94B-B17D-791679A9BD34}" destId="{DC34BFE6-3A18-E94E-9AAA-962579FC40E8}" srcOrd="1" destOrd="0" presId="urn:microsoft.com/office/officeart/2016/7/layout/LinearBlockProcessNumbered"/>
    <dgm:cxn modelId="{166A4791-F293-1942-8C7A-3EE82D7B2C6A}" type="presParOf" srcId="{CA33158D-6DDE-D94B-B17D-791679A9BD34}" destId="{FB60E2A0-C35F-F04F-A217-7C4881A65D31}"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5109EC-28D9-D944-9D1C-27CD2626C540}">
      <dsp:nvSpPr>
        <dsp:cNvPr id="0" name=""/>
        <dsp:cNvSpPr/>
      </dsp:nvSpPr>
      <dsp:spPr>
        <a:xfrm>
          <a:off x="2414600" y="1469298"/>
          <a:ext cx="523384" cy="91440"/>
        </a:xfrm>
        <a:custGeom>
          <a:avLst/>
          <a:gdLst/>
          <a:ahLst/>
          <a:cxnLst/>
          <a:rect l="0" t="0" r="0" b="0"/>
          <a:pathLst>
            <a:path>
              <a:moveTo>
                <a:pt x="0" y="45720"/>
              </a:moveTo>
              <a:lnTo>
                <a:pt x="523384"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62443" y="1512246"/>
        <a:ext cx="27699" cy="5545"/>
      </dsp:txXfrm>
    </dsp:sp>
    <dsp:sp modelId="{7F9FADC8-B617-514A-AA0C-84BD1760788F}">
      <dsp:nvSpPr>
        <dsp:cNvPr id="0" name=""/>
        <dsp:cNvSpPr/>
      </dsp:nvSpPr>
      <dsp:spPr>
        <a:xfrm>
          <a:off x="7772" y="792430"/>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dirty="0"/>
            <a:t>Η </a:t>
          </a:r>
          <a:r>
            <a:rPr lang="el-GR" sz="1200" kern="1200" dirty="0" err="1"/>
            <a:t>έρευνα</a:t>
          </a:r>
          <a:r>
            <a:rPr lang="el-GR" sz="1200" kern="1200" dirty="0"/>
            <a:t> </a:t>
          </a:r>
          <a:r>
            <a:rPr lang="el-GR" sz="1200" kern="1200" dirty="0" err="1"/>
            <a:t>εξετάζει</a:t>
          </a:r>
          <a:r>
            <a:rPr lang="el-GR" sz="1200" kern="1200" dirty="0"/>
            <a:t> τον </a:t>
          </a:r>
          <a:r>
            <a:rPr lang="el-GR" sz="1200" kern="1200" dirty="0" err="1"/>
            <a:t>ορισμο</a:t>
          </a:r>
          <a:r>
            <a:rPr lang="el-GR" sz="1200" kern="1200" dirty="0"/>
            <a:t>́ της </a:t>
          </a:r>
          <a:r>
            <a:rPr lang="el-GR" sz="1200" kern="1200" dirty="0" err="1"/>
            <a:t>βίας</a:t>
          </a:r>
          <a:r>
            <a:rPr lang="el-GR" sz="1200" kern="1200" dirty="0"/>
            <a:t> </a:t>
          </a:r>
          <a:r>
            <a:rPr lang="el-GR" sz="1200" kern="1200" dirty="0" err="1"/>
            <a:t>κατα</a:t>
          </a:r>
          <a:r>
            <a:rPr lang="el-GR" sz="1200" kern="1200" dirty="0"/>
            <a:t>́ των </a:t>
          </a:r>
          <a:r>
            <a:rPr lang="el-GR" sz="1200" kern="1200" dirty="0" err="1"/>
            <a:t>γυναικών</a:t>
          </a:r>
          <a:r>
            <a:rPr lang="el-GR" sz="1200" kern="1200" dirty="0"/>
            <a:t> </a:t>
          </a:r>
          <a:r>
            <a:rPr lang="el-GR" sz="1200" kern="1200" dirty="0" err="1"/>
            <a:t>απο</a:t>
          </a:r>
          <a:r>
            <a:rPr lang="el-GR" sz="1200" kern="1200" dirty="0"/>
            <a:t>́ τις </a:t>
          </a:r>
          <a:r>
            <a:rPr lang="el-GR" sz="1200" kern="1200" dirty="0" err="1"/>
            <a:t>ίδιες</a:t>
          </a:r>
          <a:r>
            <a:rPr lang="el-GR" sz="1200" kern="1200" dirty="0"/>
            <a:t> τις </a:t>
          </a:r>
          <a:r>
            <a:rPr lang="el-GR" sz="1200" kern="1200" dirty="0" err="1"/>
            <a:t>γυναίκες</a:t>
          </a:r>
          <a:r>
            <a:rPr lang="el-GR" sz="1200" kern="1200" dirty="0"/>
            <a:t> που ζουν </a:t>
          </a:r>
          <a:r>
            <a:rPr lang="el-GR" sz="1200" kern="1200" dirty="0" err="1"/>
            <a:t>Δυτικα</a:t>
          </a:r>
          <a:r>
            <a:rPr lang="el-GR" sz="1200" kern="1200" dirty="0"/>
            <a:t>́ της </a:t>
          </a:r>
          <a:r>
            <a:rPr lang="el-GR" sz="1200" kern="1200" dirty="0" err="1"/>
            <a:t>Ινδίας</a:t>
          </a:r>
          <a:r>
            <a:rPr lang="el-GR" sz="1200" kern="1200" dirty="0"/>
            <a:t> και ποιες </a:t>
          </a:r>
          <a:r>
            <a:rPr lang="el-GR" sz="1200" kern="1200" dirty="0" err="1"/>
            <a:t>είναι</a:t>
          </a:r>
          <a:r>
            <a:rPr lang="el-GR" sz="1200" kern="1200" dirty="0"/>
            <a:t> οι </a:t>
          </a:r>
          <a:r>
            <a:rPr lang="el-GR" sz="1200" kern="1200" dirty="0" err="1"/>
            <a:t>πρακτικές</a:t>
          </a:r>
          <a:r>
            <a:rPr lang="el-GR" sz="1200" kern="1200" dirty="0"/>
            <a:t> του </a:t>
          </a:r>
          <a:r>
            <a:rPr lang="el-GR" sz="1200" kern="1200" dirty="0" err="1"/>
            <a:t>κράτους</a:t>
          </a:r>
          <a:r>
            <a:rPr lang="el-GR" sz="1200" kern="1200" dirty="0"/>
            <a:t> και </a:t>
          </a:r>
          <a:r>
            <a:rPr lang="el-GR" sz="1200" kern="1200" dirty="0" err="1"/>
            <a:t>συγκεκριμένα</a:t>
          </a:r>
          <a:r>
            <a:rPr lang="el-GR" sz="1200" kern="1200" dirty="0"/>
            <a:t> των </a:t>
          </a:r>
          <a:r>
            <a:rPr lang="el-GR" sz="1200" kern="1200" dirty="0" err="1"/>
            <a:t>δημόσιων</a:t>
          </a:r>
          <a:r>
            <a:rPr lang="el-GR" sz="1200" kern="1200" dirty="0"/>
            <a:t> </a:t>
          </a:r>
          <a:r>
            <a:rPr lang="el-GR" sz="1200" kern="1200" dirty="0" err="1"/>
            <a:t>νοσοκομείων</a:t>
          </a:r>
          <a:r>
            <a:rPr lang="el-GR" sz="1200" kern="1200" dirty="0"/>
            <a:t> για την </a:t>
          </a:r>
          <a:r>
            <a:rPr lang="el-GR" sz="1200" kern="1200" dirty="0" err="1"/>
            <a:t>αντιμετώπιση</a:t>
          </a:r>
          <a:r>
            <a:rPr lang="el-GR" sz="1200" kern="1200" dirty="0"/>
            <a:t> </a:t>
          </a:r>
          <a:r>
            <a:rPr lang="el-GR" sz="1200" kern="1200" dirty="0" err="1"/>
            <a:t>αυτου</a:t>
          </a:r>
          <a:r>
            <a:rPr lang="el-GR" sz="1200" kern="1200" dirty="0"/>
            <a:t>́ του </a:t>
          </a:r>
          <a:r>
            <a:rPr lang="el-GR" sz="1200" kern="1200" dirty="0" err="1"/>
            <a:t>φαινομένου</a:t>
          </a:r>
          <a:r>
            <a:rPr lang="el-GR" sz="1200" kern="1200" dirty="0"/>
            <a:t>. </a:t>
          </a:r>
          <a:endParaRPr lang="en-US" sz="1200" kern="1200" dirty="0"/>
        </a:p>
      </dsp:txBody>
      <dsp:txXfrm>
        <a:off x="7772" y="792430"/>
        <a:ext cx="2408628" cy="1445177"/>
      </dsp:txXfrm>
    </dsp:sp>
    <dsp:sp modelId="{D3715EC4-20CE-B142-9DEA-24D5EC790E9D}">
      <dsp:nvSpPr>
        <dsp:cNvPr id="0" name=""/>
        <dsp:cNvSpPr/>
      </dsp:nvSpPr>
      <dsp:spPr>
        <a:xfrm>
          <a:off x="5377213" y="1469298"/>
          <a:ext cx="523384" cy="91440"/>
        </a:xfrm>
        <a:custGeom>
          <a:avLst/>
          <a:gdLst/>
          <a:ahLst/>
          <a:cxnLst/>
          <a:rect l="0" t="0" r="0" b="0"/>
          <a:pathLst>
            <a:path>
              <a:moveTo>
                <a:pt x="0" y="45720"/>
              </a:moveTo>
              <a:lnTo>
                <a:pt x="523384"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25056" y="1512246"/>
        <a:ext cx="27699" cy="5545"/>
      </dsp:txXfrm>
    </dsp:sp>
    <dsp:sp modelId="{BB234970-C943-304F-AE90-AB73F0F51FE2}">
      <dsp:nvSpPr>
        <dsp:cNvPr id="0" name=""/>
        <dsp:cNvSpPr/>
      </dsp:nvSpPr>
      <dsp:spPr>
        <a:xfrm>
          <a:off x="2970385" y="792430"/>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a:t>Είναι η πρώτη ποιοτική έρευνα που θα πραγματοποιηθεί στη συγκεκριμένη περιοχή και αυτό είναι το στοιχείο που συνιστά την πρωτοτυπία της παρούσας έρευνας.</a:t>
          </a:r>
          <a:endParaRPr lang="en-US" sz="1200" kern="1200"/>
        </a:p>
      </dsp:txBody>
      <dsp:txXfrm>
        <a:off x="2970385" y="792430"/>
        <a:ext cx="2408628" cy="1445177"/>
      </dsp:txXfrm>
    </dsp:sp>
    <dsp:sp modelId="{4FF9B62F-03EA-8F49-A91C-A72B4EFB8EEF}">
      <dsp:nvSpPr>
        <dsp:cNvPr id="0" name=""/>
        <dsp:cNvSpPr/>
      </dsp:nvSpPr>
      <dsp:spPr>
        <a:xfrm>
          <a:off x="8339826" y="1469298"/>
          <a:ext cx="523384" cy="91440"/>
        </a:xfrm>
        <a:custGeom>
          <a:avLst/>
          <a:gdLst/>
          <a:ahLst/>
          <a:cxnLst/>
          <a:rect l="0" t="0" r="0" b="0"/>
          <a:pathLst>
            <a:path>
              <a:moveTo>
                <a:pt x="0" y="45720"/>
              </a:moveTo>
              <a:lnTo>
                <a:pt x="523384"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87669" y="1512246"/>
        <a:ext cx="27699" cy="5545"/>
      </dsp:txXfrm>
    </dsp:sp>
    <dsp:sp modelId="{6E8C7C38-907A-DF43-AF2D-87FB680EC7DA}">
      <dsp:nvSpPr>
        <dsp:cNvPr id="0" name=""/>
        <dsp:cNvSpPr/>
      </dsp:nvSpPr>
      <dsp:spPr>
        <a:xfrm>
          <a:off x="5932998" y="792430"/>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a:t>Το δείγμα της έρευνας αποτέλεσαν πενήντα (50) ενήλικες γυναίκες που διαμένουν στην πόλη Αχμανταμπάτ Δυτικά της Ινδίας και συμμετέχουν στο πρόγραμμα ενδυνάμωσης κακοποιημένων γυναικών της ΜΚΟ </a:t>
          </a:r>
          <a:r>
            <a:rPr lang="en-GB" sz="1200" kern="1200"/>
            <a:t>Jeevanthirth </a:t>
          </a:r>
          <a:r>
            <a:rPr lang="el-GR" sz="1200" kern="1200"/>
            <a:t>που στεγάζεται στη Δυτική Ινδία. </a:t>
          </a:r>
          <a:endParaRPr lang="en-US" sz="1200" kern="1200"/>
        </a:p>
      </dsp:txBody>
      <dsp:txXfrm>
        <a:off x="5932998" y="792430"/>
        <a:ext cx="2408628" cy="1445177"/>
      </dsp:txXfrm>
    </dsp:sp>
    <dsp:sp modelId="{D916F9F4-D196-B348-A44F-13513700B969}">
      <dsp:nvSpPr>
        <dsp:cNvPr id="0" name=""/>
        <dsp:cNvSpPr/>
      </dsp:nvSpPr>
      <dsp:spPr>
        <a:xfrm>
          <a:off x="1212086" y="2235807"/>
          <a:ext cx="8887839" cy="523384"/>
        </a:xfrm>
        <a:custGeom>
          <a:avLst/>
          <a:gdLst/>
          <a:ahLst/>
          <a:cxnLst/>
          <a:rect l="0" t="0" r="0" b="0"/>
          <a:pathLst>
            <a:path>
              <a:moveTo>
                <a:pt x="8887839" y="0"/>
              </a:moveTo>
              <a:lnTo>
                <a:pt x="8887839" y="278792"/>
              </a:lnTo>
              <a:lnTo>
                <a:pt x="0" y="278792"/>
              </a:lnTo>
              <a:lnTo>
                <a:pt x="0" y="523384"/>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433378" y="2494726"/>
        <a:ext cx="445254" cy="5545"/>
      </dsp:txXfrm>
    </dsp:sp>
    <dsp:sp modelId="{3251DDF9-32BE-F74B-A42C-8A78669BEC9D}">
      <dsp:nvSpPr>
        <dsp:cNvPr id="0" name=""/>
        <dsp:cNvSpPr/>
      </dsp:nvSpPr>
      <dsp:spPr>
        <a:xfrm>
          <a:off x="8895611" y="792430"/>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a:t>Οι ηλικίες των κοριτσιών κυμαίνονται 18 έως 22 ετών. </a:t>
          </a:r>
          <a:endParaRPr lang="en-US" sz="1200" kern="1200"/>
        </a:p>
      </dsp:txBody>
      <dsp:txXfrm>
        <a:off x="8895611" y="792430"/>
        <a:ext cx="2408628" cy="1445177"/>
      </dsp:txXfrm>
    </dsp:sp>
    <dsp:sp modelId="{382BBC6C-61C4-9F46-A61F-B4C74C982B71}">
      <dsp:nvSpPr>
        <dsp:cNvPr id="0" name=""/>
        <dsp:cNvSpPr/>
      </dsp:nvSpPr>
      <dsp:spPr>
        <a:xfrm>
          <a:off x="2414600" y="3468460"/>
          <a:ext cx="523384" cy="91440"/>
        </a:xfrm>
        <a:custGeom>
          <a:avLst/>
          <a:gdLst/>
          <a:ahLst/>
          <a:cxnLst/>
          <a:rect l="0" t="0" r="0" b="0"/>
          <a:pathLst>
            <a:path>
              <a:moveTo>
                <a:pt x="0" y="45720"/>
              </a:moveTo>
              <a:lnTo>
                <a:pt x="523384"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62443" y="3511407"/>
        <a:ext cx="27699" cy="5545"/>
      </dsp:txXfrm>
    </dsp:sp>
    <dsp:sp modelId="{7077535C-2D07-544A-B83A-43C8712CE808}">
      <dsp:nvSpPr>
        <dsp:cNvPr id="0" name=""/>
        <dsp:cNvSpPr/>
      </dsp:nvSpPr>
      <dsp:spPr>
        <a:xfrm>
          <a:off x="7772" y="2791591"/>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a:t>Για την επιλογή του χρησιμοποιήθηκε η δειγματοληψία ευκολίας. </a:t>
          </a:r>
          <a:endParaRPr lang="en-US" sz="1200" kern="1200"/>
        </a:p>
      </dsp:txBody>
      <dsp:txXfrm>
        <a:off x="7772" y="2791591"/>
        <a:ext cx="2408628" cy="1445177"/>
      </dsp:txXfrm>
    </dsp:sp>
    <dsp:sp modelId="{B5FDCFED-3699-5648-98D5-C7B6AD181C16}">
      <dsp:nvSpPr>
        <dsp:cNvPr id="0" name=""/>
        <dsp:cNvSpPr/>
      </dsp:nvSpPr>
      <dsp:spPr>
        <a:xfrm>
          <a:off x="5377213" y="3468460"/>
          <a:ext cx="523384" cy="91440"/>
        </a:xfrm>
        <a:custGeom>
          <a:avLst/>
          <a:gdLst/>
          <a:ahLst/>
          <a:cxnLst/>
          <a:rect l="0" t="0" r="0" b="0"/>
          <a:pathLst>
            <a:path>
              <a:moveTo>
                <a:pt x="0" y="45720"/>
              </a:moveTo>
              <a:lnTo>
                <a:pt x="523384"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625056" y="3511407"/>
        <a:ext cx="27699" cy="5545"/>
      </dsp:txXfrm>
    </dsp:sp>
    <dsp:sp modelId="{81918CDA-F124-1346-81E2-BE8C22FF1EC0}">
      <dsp:nvSpPr>
        <dsp:cNvPr id="0" name=""/>
        <dsp:cNvSpPr/>
      </dsp:nvSpPr>
      <dsp:spPr>
        <a:xfrm>
          <a:off x="2970385" y="2791591"/>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a:t>Χρησιμοποιήθηκε η ποιοτική μέθοδος και συγκεκριμένα η εθνογραφική έρευνα. </a:t>
          </a:r>
          <a:endParaRPr lang="en-US" sz="1200" kern="1200"/>
        </a:p>
      </dsp:txBody>
      <dsp:txXfrm>
        <a:off x="2970385" y="2791591"/>
        <a:ext cx="2408628" cy="1445177"/>
      </dsp:txXfrm>
    </dsp:sp>
    <dsp:sp modelId="{0E877906-FBCA-A949-9156-0BD33492793D}">
      <dsp:nvSpPr>
        <dsp:cNvPr id="0" name=""/>
        <dsp:cNvSpPr/>
      </dsp:nvSpPr>
      <dsp:spPr>
        <a:xfrm>
          <a:off x="8339826" y="3468460"/>
          <a:ext cx="523384" cy="91440"/>
        </a:xfrm>
        <a:custGeom>
          <a:avLst/>
          <a:gdLst/>
          <a:ahLst/>
          <a:cxnLst/>
          <a:rect l="0" t="0" r="0" b="0"/>
          <a:pathLst>
            <a:path>
              <a:moveTo>
                <a:pt x="0" y="45720"/>
              </a:moveTo>
              <a:lnTo>
                <a:pt x="523384"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587669" y="3511407"/>
        <a:ext cx="27699" cy="5545"/>
      </dsp:txXfrm>
    </dsp:sp>
    <dsp:sp modelId="{AC9956A1-CEBA-F04C-8F4A-D9D6AA3C099D}">
      <dsp:nvSpPr>
        <dsp:cNvPr id="0" name=""/>
        <dsp:cNvSpPr/>
      </dsp:nvSpPr>
      <dsp:spPr>
        <a:xfrm>
          <a:off x="5932998" y="2791591"/>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a:t>Το εργαλείο που χρησιμοποιήθηκε για τη συλλογή των στοιχείων της έρευνας είναι η συμμετοχική παρατήρηση σε δομές που υποστηρίζουν και ενδυναμώνουν γυναίκες, οι ομάδες εστίασης (</a:t>
          </a:r>
          <a:r>
            <a:rPr lang="en-GB" sz="1200" kern="1200"/>
            <a:t>Focus group) </a:t>
          </a:r>
          <a:r>
            <a:rPr lang="el-GR" sz="1200" kern="1200"/>
            <a:t>με τις νέες γυναίκες αλλά και κάποιες μεμονωμένες συνεντεύξεις. </a:t>
          </a:r>
          <a:endParaRPr lang="en-US" sz="1200" kern="1200"/>
        </a:p>
      </dsp:txBody>
      <dsp:txXfrm>
        <a:off x="5932998" y="2791591"/>
        <a:ext cx="2408628" cy="1445177"/>
      </dsp:txXfrm>
    </dsp:sp>
    <dsp:sp modelId="{E3E6351B-C7B6-4C4B-927A-2B9B4827BB6D}">
      <dsp:nvSpPr>
        <dsp:cNvPr id="0" name=""/>
        <dsp:cNvSpPr/>
      </dsp:nvSpPr>
      <dsp:spPr>
        <a:xfrm>
          <a:off x="8895611" y="2791591"/>
          <a:ext cx="2408628" cy="1445177"/>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025" tIns="123888" rIns="118025" bIns="123888" numCol="1" spcCol="1270" anchor="ctr" anchorCtr="0">
          <a:noAutofit/>
        </a:bodyPr>
        <a:lstStyle/>
        <a:p>
          <a:pPr marL="0" lvl="0" indent="0" algn="ctr" defTabSz="533400">
            <a:lnSpc>
              <a:spcPct val="90000"/>
            </a:lnSpc>
            <a:spcBef>
              <a:spcPct val="0"/>
            </a:spcBef>
            <a:spcAft>
              <a:spcPct val="35000"/>
            </a:spcAft>
            <a:buNone/>
          </a:pPr>
          <a:r>
            <a:rPr lang="el-GR" sz="1200" kern="1200"/>
            <a:t>Για τη συλλογή των δεδομένων της έρευνας χρησιμοποιήθηκε η μη δομημένη συνέντευξη/βιογραφική συνέντευξη. Η αποκωδικοποίηση των συνεντεύξεων έγινε με την τεχνική της ποιοτικής ανάλυσης περιεχομένου.</a:t>
          </a:r>
          <a:endParaRPr lang="en-US" sz="1200" kern="1200"/>
        </a:p>
      </dsp:txBody>
      <dsp:txXfrm>
        <a:off x="8895611" y="2791591"/>
        <a:ext cx="2408628" cy="1445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8C404-7B86-624E-AFF0-EDB26A5391C5}">
      <dsp:nvSpPr>
        <dsp:cNvPr id="0" name=""/>
        <dsp:cNvSpPr/>
      </dsp:nvSpPr>
      <dsp:spPr>
        <a:xfrm>
          <a:off x="0" y="0"/>
          <a:ext cx="8884912" cy="1035041"/>
        </a:xfrm>
        <a:prstGeom prst="roundRect">
          <a:avLst>
            <a:gd name="adj" fmla="val 10000"/>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dirty="0"/>
            <a:t>Οι περισσότερες γυναίκες της έρευνας ανέφεραν τη σωματική, σεξουαλική, ψυχολογική βία, το μαστίγωμα, τη στέρηση φαγητού και εξόδου από το σπίτι, και ως η πιο συχνή μορφή βίας ανέφεραν την απαγόρευση επικοινωνίας με τους γονείς τους. </a:t>
          </a:r>
          <a:endParaRPr lang="en-US" sz="1500" kern="1200" dirty="0"/>
        </a:p>
      </dsp:txBody>
      <dsp:txXfrm>
        <a:off x="30315" y="30315"/>
        <a:ext cx="7680560" cy="974411"/>
      </dsp:txXfrm>
    </dsp:sp>
    <dsp:sp modelId="{1400E819-A7E4-184F-BB9D-E8069AC91FAD}">
      <dsp:nvSpPr>
        <dsp:cNvPr id="0" name=""/>
        <dsp:cNvSpPr/>
      </dsp:nvSpPr>
      <dsp:spPr>
        <a:xfrm>
          <a:off x="744111" y="1223231"/>
          <a:ext cx="8884912" cy="1035041"/>
        </a:xfrm>
        <a:prstGeom prst="roundRect">
          <a:avLst>
            <a:gd name="adj" fmla="val 10000"/>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a:t>Παρατηρήθηκε πως δε θεωρούν βία τη στέρηση εξόδου/διασκέδασης με φίλες τους ούτε το να παίρνουν άδεια από τον άνδρα τους για την καθημερινότητα τους, το μέλλον τους.</a:t>
          </a:r>
          <a:endParaRPr lang="en-US" sz="1500" kern="1200"/>
        </a:p>
      </dsp:txBody>
      <dsp:txXfrm>
        <a:off x="774426" y="1253546"/>
        <a:ext cx="7407393" cy="974411"/>
      </dsp:txXfrm>
    </dsp:sp>
    <dsp:sp modelId="{56B1B509-9CA9-8342-8F06-52CE319C51D1}">
      <dsp:nvSpPr>
        <dsp:cNvPr id="0" name=""/>
        <dsp:cNvSpPr/>
      </dsp:nvSpPr>
      <dsp:spPr>
        <a:xfrm>
          <a:off x="1477116" y="2446462"/>
          <a:ext cx="8884912" cy="1035041"/>
        </a:xfrm>
        <a:prstGeom prst="roundRect">
          <a:avLst>
            <a:gd name="adj" fmla="val 10000"/>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a:t>Επίσης δε θεωρούν βία τον θεσμό της προίκας που δίνει η οικογένεια της νύφης στον γαμπρό. </a:t>
          </a:r>
          <a:endParaRPr lang="en-US" sz="1500" kern="1200"/>
        </a:p>
      </dsp:txBody>
      <dsp:txXfrm>
        <a:off x="1507431" y="2476777"/>
        <a:ext cx="7418499" cy="974411"/>
      </dsp:txXfrm>
    </dsp:sp>
    <dsp:sp modelId="{118A9322-A0C2-3B47-8735-E12E90D067F5}">
      <dsp:nvSpPr>
        <dsp:cNvPr id="0" name=""/>
        <dsp:cNvSpPr/>
      </dsp:nvSpPr>
      <dsp:spPr>
        <a:xfrm>
          <a:off x="2221228" y="3669694"/>
          <a:ext cx="8884912" cy="1035041"/>
        </a:xfrm>
        <a:prstGeom prst="roundRect">
          <a:avLst>
            <a:gd name="adj" fmla="val 10000"/>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0000"/>
                <a:lumMod val="90000"/>
              </a:schemeClr>
            </a:gs>
          </a:gsLst>
          <a:lin ang="5400000" scaled="0"/>
        </a:gradFill>
        <a:ln>
          <a:noFill/>
        </a:ln>
        <a:effectLst>
          <a:outerShdw blurRad="63500" dist="25400" dir="5400000"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l-GR" sz="1500" kern="1200"/>
            <a:t>Στην Ινδία μας διηγείται η Α</a:t>
          </a:r>
          <a:r>
            <a:rPr lang="en-GB" sz="1500" kern="1200"/>
            <a:t>sachi «</a:t>
          </a:r>
          <a:r>
            <a:rPr lang="el-GR" sz="1500" kern="1200"/>
            <a:t>αν γεννηθεί ένα κορίτσι σπάνε ένα πήλινο δοχείο για να υποδηλώσουν την καταστροφή της οικογένειας. Μη ξεχνάμε πως ακόμη σε κάποια μέρη της Ινδίας εξακολουθούν να χρησιμοποιούν τη γυναικεία μέθοδο βρεφοκτονίας κατά την οποία νεογέννητα κορίτσια πνίγονται σε κουβάδες ή λάκκους αγελαδινού γάλακτος». </a:t>
          </a:r>
          <a:endParaRPr lang="en-US" sz="1500" kern="1200"/>
        </a:p>
      </dsp:txBody>
      <dsp:txXfrm>
        <a:off x="2251543" y="3700009"/>
        <a:ext cx="7407393" cy="974411"/>
      </dsp:txXfrm>
    </dsp:sp>
    <dsp:sp modelId="{6732686E-8669-2A4E-8592-513D887C8C0A}">
      <dsp:nvSpPr>
        <dsp:cNvPr id="0" name=""/>
        <dsp:cNvSpPr/>
      </dsp:nvSpPr>
      <dsp:spPr>
        <a:xfrm>
          <a:off x="8212134" y="792748"/>
          <a:ext cx="672777" cy="672777"/>
        </a:xfrm>
        <a:prstGeom prst="downArrow">
          <a:avLst>
            <a:gd name="adj1" fmla="val 55000"/>
            <a:gd name="adj2" fmla="val 45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363509" y="792748"/>
        <a:ext cx="370027" cy="506265"/>
      </dsp:txXfrm>
    </dsp:sp>
    <dsp:sp modelId="{3B70B7BA-9478-8E4A-A63B-0BCDB74B686E}">
      <dsp:nvSpPr>
        <dsp:cNvPr id="0" name=""/>
        <dsp:cNvSpPr/>
      </dsp:nvSpPr>
      <dsp:spPr>
        <a:xfrm>
          <a:off x="8956246" y="2015979"/>
          <a:ext cx="672777" cy="672777"/>
        </a:xfrm>
        <a:prstGeom prst="downArrow">
          <a:avLst>
            <a:gd name="adj1" fmla="val 55000"/>
            <a:gd name="adj2" fmla="val 45000"/>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107621" y="2015979"/>
        <a:ext cx="370027" cy="506265"/>
      </dsp:txXfrm>
    </dsp:sp>
    <dsp:sp modelId="{0E245DED-D7D3-F14F-8D37-B6C1A50902B4}">
      <dsp:nvSpPr>
        <dsp:cNvPr id="0" name=""/>
        <dsp:cNvSpPr/>
      </dsp:nvSpPr>
      <dsp:spPr>
        <a:xfrm>
          <a:off x="9689251" y="3239210"/>
          <a:ext cx="672777" cy="672777"/>
        </a:xfrm>
        <a:prstGeom prst="downArrow">
          <a:avLst>
            <a:gd name="adj1" fmla="val 55000"/>
            <a:gd name="adj2" fmla="val 45000"/>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840626" y="3239210"/>
        <a:ext cx="370027" cy="5062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72A740-D80D-4047-A6D5-5A0B421DE722}">
      <dsp:nvSpPr>
        <dsp:cNvPr id="0" name=""/>
        <dsp:cNvSpPr/>
      </dsp:nvSpPr>
      <dsp:spPr>
        <a:xfrm>
          <a:off x="0" y="4207617"/>
          <a:ext cx="11724965" cy="138103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l-GR" sz="2000" kern="1200"/>
            <a:t>Σύμφωνα με τις γυναίκες του δείγματος «δικαιολογούν» τη βία που τους ασκούν οι άνδρες γιατί προέρχεται είτε από το αλκοόλ είτε επειδή «έτσι είναι». Χαρακτηριστικά αναφέρουν «επιστρέφουν στο σπίτι μεθυσμένοι, ε τι θα κάνουν.. μας χτυπάνε, κάπου πρέπει να ξεσπάσουν κι αυτοί.. μετά δεν το θυμούνται, κοιμούνται, ξυπνάνε και είμαστε αγαπημένοι… αυτό το αλκοόλ πολύ κακό πράγμα». </a:t>
          </a:r>
          <a:endParaRPr lang="en-US" sz="2000" kern="1200"/>
        </a:p>
      </dsp:txBody>
      <dsp:txXfrm>
        <a:off x="0" y="4207617"/>
        <a:ext cx="11724965" cy="1381033"/>
      </dsp:txXfrm>
    </dsp:sp>
    <dsp:sp modelId="{46B29A04-3A64-A14D-B847-72BABEAA8BFA}">
      <dsp:nvSpPr>
        <dsp:cNvPr id="0" name=""/>
        <dsp:cNvSpPr/>
      </dsp:nvSpPr>
      <dsp:spPr>
        <a:xfrm rot="10800000">
          <a:off x="0" y="2104302"/>
          <a:ext cx="11724965" cy="2124030"/>
        </a:xfrm>
        <a:prstGeom prst="upArrowCallou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l-GR" sz="2000" kern="1200"/>
            <a:t>«μια γυναίκα είναι για το σπίτι, να μεγαλώνει τα παιδιά της και να υπομένει τα πάντα από τους άνδρες». </a:t>
          </a:r>
          <a:endParaRPr lang="en-US" sz="2000" kern="1200"/>
        </a:p>
      </dsp:txBody>
      <dsp:txXfrm rot="10800000">
        <a:off x="0" y="2104302"/>
        <a:ext cx="11724965" cy="1380131"/>
      </dsp:txXfrm>
    </dsp:sp>
    <dsp:sp modelId="{47283716-F0C4-8449-A509-08319CD9FE6F}">
      <dsp:nvSpPr>
        <dsp:cNvPr id="0" name=""/>
        <dsp:cNvSpPr/>
      </dsp:nvSpPr>
      <dsp:spPr>
        <a:xfrm rot="10800000">
          <a:off x="0" y="988"/>
          <a:ext cx="11724965" cy="2124030"/>
        </a:xfrm>
        <a:prstGeom prst="upArrowCallou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l-GR" sz="2000" kern="1200"/>
            <a:t>Οι γυναίκες της έρευνας αναφέρθηκαν στην έλλειψη ενημέρωσης για την υπεράσπιση, τα δικαιώματα και την υγεία του γυναικείου σώματος.</a:t>
          </a:r>
          <a:endParaRPr lang="en-US" sz="2000" kern="1200"/>
        </a:p>
      </dsp:txBody>
      <dsp:txXfrm rot="10800000">
        <a:off x="0" y="988"/>
        <a:ext cx="11724965" cy="13801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2F6F5-52F8-294B-AA41-450F67BB1A2E}">
      <dsp:nvSpPr>
        <dsp:cNvPr id="0" name=""/>
        <dsp:cNvSpPr/>
      </dsp:nvSpPr>
      <dsp:spPr>
        <a:xfrm>
          <a:off x="0" y="2392"/>
          <a:ext cx="6266011"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w="9525" cap="rnd" cmpd="sng" algn="ctr">
          <a:solidFill>
            <a:schemeClr val="accent2">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BCBC9CF4-E79F-CA45-AD05-DC5868F431D0}">
      <dsp:nvSpPr>
        <dsp:cNvPr id="0" name=""/>
        <dsp:cNvSpPr/>
      </dsp:nvSpPr>
      <dsp:spPr>
        <a:xfrm>
          <a:off x="0" y="2392"/>
          <a:ext cx="6266011" cy="163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a:t>«Μ</a:t>
          </a:r>
          <a:r>
            <a:rPr lang="en-GB" sz="2200" kern="1200"/>
            <a:t>ahila Police station» </a:t>
          </a:r>
          <a:r>
            <a:rPr lang="el-GR" sz="2200" kern="1200"/>
            <a:t>«πριν έρθω εδώ, είχα απευθυνθεί στο </a:t>
          </a:r>
          <a:r>
            <a:rPr lang="en-GB" sz="2200" kern="1200"/>
            <a:t>Mahila </a:t>
          </a:r>
          <a:r>
            <a:rPr lang="el-GR" sz="2200" kern="1200"/>
            <a:t>πολλές φορές, επέστρεφα σπίτι, έλεγα τι να κάνω τα παιδιά μου». </a:t>
          </a:r>
          <a:endParaRPr lang="en-US" sz="2200" kern="1200"/>
        </a:p>
      </dsp:txBody>
      <dsp:txXfrm>
        <a:off x="0" y="2392"/>
        <a:ext cx="6266011" cy="1631587"/>
      </dsp:txXfrm>
    </dsp:sp>
    <dsp:sp modelId="{54641BFC-5A7E-1848-94C2-C2BB2A600018}">
      <dsp:nvSpPr>
        <dsp:cNvPr id="0" name=""/>
        <dsp:cNvSpPr/>
      </dsp:nvSpPr>
      <dsp:spPr>
        <a:xfrm>
          <a:off x="0" y="1633979"/>
          <a:ext cx="6266011" cy="0"/>
        </a:xfrm>
        <a:prstGeom prst="line">
          <a:avLst/>
        </a:prstGeom>
        <a:gradFill rotWithShape="0">
          <a:gsLst>
            <a:gs pos="0">
              <a:schemeClr val="accent2">
                <a:hueOff val="-9288598"/>
                <a:satOff val="-4967"/>
                <a:lumOff val="-5098"/>
                <a:alphaOff val="0"/>
                <a:tint val="96000"/>
                <a:lumMod val="104000"/>
              </a:schemeClr>
            </a:gs>
            <a:gs pos="100000">
              <a:schemeClr val="accent2">
                <a:hueOff val="-9288598"/>
                <a:satOff val="-4967"/>
                <a:lumOff val="-5098"/>
                <a:alphaOff val="0"/>
                <a:shade val="90000"/>
                <a:lumMod val="90000"/>
              </a:schemeClr>
            </a:gs>
          </a:gsLst>
          <a:lin ang="5400000" scaled="0"/>
        </a:gradFill>
        <a:ln w="9525" cap="rnd" cmpd="sng" algn="ctr">
          <a:solidFill>
            <a:schemeClr val="accent2">
              <a:hueOff val="-9288598"/>
              <a:satOff val="-4967"/>
              <a:lumOff val="-5098"/>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3AE1A7C7-6BB8-2845-A490-33AD792F1072}">
      <dsp:nvSpPr>
        <dsp:cNvPr id="0" name=""/>
        <dsp:cNvSpPr/>
      </dsp:nvSpPr>
      <dsp:spPr>
        <a:xfrm>
          <a:off x="0" y="1633979"/>
          <a:ext cx="6266011" cy="163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a:t>Σε κάποιες περιπτώσεις επαναλαμβανόμενης βίας παραπέμπουν σε τοπικά νοσοκομεία, τα οποία με τη σειρά του παραπέμπουν σε δημόσιους ξενώνες φιλοξενίας .</a:t>
          </a:r>
          <a:endParaRPr lang="en-US" sz="2200" kern="1200"/>
        </a:p>
      </dsp:txBody>
      <dsp:txXfrm>
        <a:off x="0" y="1633979"/>
        <a:ext cx="6266011" cy="1631587"/>
      </dsp:txXfrm>
    </dsp:sp>
    <dsp:sp modelId="{EE733BAC-48FE-C949-9F27-8723F9901D52}">
      <dsp:nvSpPr>
        <dsp:cNvPr id="0" name=""/>
        <dsp:cNvSpPr/>
      </dsp:nvSpPr>
      <dsp:spPr>
        <a:xfrm>
          <a:off x="0" y="3265567"/>
          <a:ext cx="6266011" cy="0"/>
        </a:xfrm>
        <a:prstGeom prst="line">
          <a:avLst/>
        </a:prstGeom>
        <a:gradFill rotWithShape="0">
          <a:gsLst>
            <a:gs pos="0">
              <a:schemeClr val="accent2">
                <a:hueOff val="-18577196"/>
                <a:satOff val="-9934"/>
                <a:lumOff val="-10196"/>
                <a:alphaOff val="0"/>
                <a:tint val="96000"/>
                <a:lumMod val="104000"/>
              </a:schemeClr>
            </a:gs>
            <a:gs pos="100000">
              <a:schemeClr val="accent2">
                <a:hueOff val="-18577196"/>
                <a:satOff val="-9934"/>
                <a:lumOff val="-10196"/>
                <a:alphaOff val="0"/>
                <a:shade val="90000"/>
                <a:lumMod val="90000"/>
              </a:schemeClr>
            </a:gs>
          </a:gsLst>
          <a:lin ang="5400000" scaled="0"/>
        </a:gradFill>
        <a:ln w="9525" cap="rnd" cmpd="sng" algn="ctr">
          <a:solidFill>
            <a:schemeClr val="accent2">
              <a:hueOff val="-18577196"/>
              <a:satOff val="-9934"/>
              <a:lumOff val="-10196"/>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7A272A95-5AF8-094F-A283-8B1D3316C68F}">
      <dsp:nvSpPr>
        <dsp:cNvPr id="0" name=""/>
        <dsp:cNvSpPr/>
      </dsp:nvSpPr>
      <dsp:spPr>
        <a:xfrm>
          <a:off x="0" y="3265567"/>
          <a:ext cx="6266011" cy="1631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l-GR" sz="2200" kern="1200"/>
            <a:t>Οι γυναίκες του δείγματος ένιωσαν περισσότερη ασφάλεια να απευθυνθούν σε ιδιωτικές δομές από μόνες τους ή μέσω των γονιών τους ή γειτόνων και να παρακολουθήσουν ένα πρόγραμμα ενδυνάμωσης. </a:t>
          </a:r>
          <a:endParaRPr lang="en-US" sz="2200" kern="1200"/>
        </a:p>
      </dsp:txBody>
      <dsp:txXfrm>
        <a:off x="0" y="3265567"/>
        <a:ext cx="6266011" cy="16315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1B632-C8CC-094D-8EBB-87150E1D7D5B}">
      <dsp:nvSpPr>
        <dsp:cNvPr id="0" name=""/>
        <dsp:cNvSpPr/>
      </dsp:nvSpPr>
      <dsp:spPr>
        <a:xfrm>
          <a:off x="3365" y="534781"/>
          <a:ext cx="2670293" cy="3738410"/>
        </a:xfrm>
        <a:prstGeom prst="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8186" tIns="330200" rIns="208186" bIns="330200" numCol="1" spcCol="1270" anchor="t" anchorCtr="0">
          <a:noAutofit/>
        </a:bodyPr>
        <a:lstStyle/>
        <a:p>
          <a:pPr marL="0" lvl="0" indent="0" algn="ctr" defTabSz="622300">
            <a:lnSpc>
              <a:spcPct val="90000"/>
            </a:lnSpc>
            <a:spcBef>
              <a:spcPct val="0"/>
            </a:spcBef>
            <a:spcAft>
              <a:spcPct val="35000"/>
            </a:spcAft>
            <a:buNone/>
          </a:pPr>
          <a:r>
            <a:rPr lang="el-GR" sz="1400" kern="1200" dirty="0"/>
            <a:t>Ο τρόπος με τον οποίο αντιλαμβάνονται οι γυναίκες, ερμηνεύουν και διαχειρίζονται μια βίαιη συμπεριφορά έχει στενή συνάρτηση με το σημασιολογικό περιεχόμενο που προσδίδεται από το δεδομένο κοινωνικό και πολιτισμικό περιβάλλον.</a:t>
          </a:r>
          <a:endParaRPr lang="en-US" sz="1400" kern="1200" dirty="0"/>
        </a:p>
      </dsp:txBody>
      <dsp:txXfrm>
        <a:off x="3365" y="1955377"/>
        <a:ext cx="2670293" cy="2243046"/>
      </dsp:txXfrm>
    </dsp:sp>
    <dsp:sp modelId="{8CDC07E6-6982-2842-AE78-5BA08A3175BE}">
      <dsp:nvSpPr>
        <dsp:cNvPr id="0" name=""/>
        <dsp:cNvSpPr/>
      </dsp:nvSpPr>
      <dsp:spPr>
        <a:xfrm>
          <a:off x="777751" y="908622"/>
          <a:ext cx="1121523" cy="1121523"/>
        </a:xfrm>
        <a:prstGeom prst="ellips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w="9525" cap="rnd" cmpd="sng" algn="ctr">
          <a:solidFill>
            <a:schemeClr val="accent2">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7438" tIns="12700" rIns="87438"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941994" y="1072865"/>
        <a:ext cx="793037" cy="793037"/>
      </dsp:txXfrm>
    </dsp:sp>
    <dsp:sp modelId="{7F795621-D3FE-1441-9767-653DF6878C70}">
      <dsp:nvSpPr>
        <dsp:cNvPr id="0" name=""/>
        <dsp:cNvSpPr/>
      </dsp:nvSpPr>
      <dsp:spPr>
        <a:xfrm>
          <a:off x="3365" y="4273120"/>
          <a:ext cx="2670293" cy="72"/>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467A512F-636E-284D-B4AF-91A0407949F0}">
      <dsp:nvSpPr>
        <dsp:cNvPr id="0" name=""/>
        <dsp:cNvSpPr/>
      </dsp:nvSpPr>
      <dsp:spPr>
        <a:xfrm>
          <a:off x="2940688" y="534781"/>
          <a:ext cx="2670293" cy="3738410"/>
        </a:xfrm>
        <a:prstGeom prst="rect">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8186" tIns="330200" rIns="208186" bIns="330200" numCol="1" spcCol="1270" anchor="t" anchorCtr="0">
          <a:noAutofit/>
        </a:bodyPr>
        <a:lstStyle/>
        <a:p>
          <a:pPr marL="0" lvl="0" indent="0" algn="ctr" defTabSz="622300">
            <a:lnSpc>
              <a:spcPct val="90000"/>
            </a:lnSpc>
            <a:spcBef>
              <a:spcPct val="0"/>
            </a:spcBef>
            <a:spcAft>
              <a:spcPct val="35000"/>
            </a:spcAft>
            <a:buNone/>
          </a:pPr>
          <a:r>
            <a:rPr lang="el-GR" sz="1400" kern="1200" dirty="0"/>
            <a:t>Οι άνδρες και οι γυναίκες, </a:t>
          </a:r>
          <a:r>
            <a:rPr lang="el-GR" sz="1400" kern="1200" dirty="0" err="1"/>
            <a:t>επιτελούν</a:t>
          </a:r>
          <a:r>
            <a:rPr lang="el-GR" sz="1400" kern="1200" dirty="0"/>
            <a:t> και, κατ' </a:t>
          </a:r>
          <a:r>
            <a:rPr lang="el-GR" sz="1400" kern="1200" dirty="0" err="1"/>
            <a:t>επέκταση</a:t>
          </a:r>
          <a:r>
            <a:rPr lang="el-GR" sz="1400" kern="1200" dirty="0"/>
            <a:t> </a:t>
          </a:r>
          <a:r>
            <a:rPr lang="el-GR" sz="1400" kern="1200" dirty="0" err="1"/>
            <a:t>αναπαράγουν</a:t>
          </a:r>
          <a:r>
            <a:rPr lang="el-GR" sz="1400" kern="1200" dirty="0"/>
            <a:t>, την </a:t>
          </a:r>
          <a:r>
            <a:rPr lang="el-GR" sz="1400" kern="1200" dirty="0" err="1"/>
            <a:t>έμφυλη</a:t>
          </a:r>
          <a:r>
            <a:rPr lang="el-GR" sz="1400" kern="1200" dirty="0"/>
            <a:t> </a:t>
          </a:r>
          <a:r>
            <a:rPr lang="el-GR" sz="1400" kern="1200" dirty="0" err="1"/>
            <a:t>ταυτότητα</a:t>
          </a:r>
          <a:r>
            <a:rPr lang="el-GR" sz="1400" kern="1200" dirty="0"/>
            <a:t> και τις </a:t>
          </a:r>
          <a:r>
            <a:rPr lang="el-GR" sz="1400" kern="1200" dirty="0" err="1"/>
            <a:t>διακρίσεις</a:t>
          </a:r>
          <a:r>
            <a:rPr lang="el-GR" sz="1400" kern="1200" dirty="0"/>
            <a:t> που </a:t>
          </a:r>
          <a:r>
            <a:rPr lang="el-GR" sz="1400" kern="1200" dirty="0" err="1"/>
            <a:t>συνδέονται</a:t>
          </a:r>
          <a:r>
            <a:rPr lang="el-GR" sz="1400" kern="1200" dirty="0"/>
            <a:t> με </a:t>
          </a:r>
          <a:r>
            <a:rPr lang="el-GR" sz="1400" kern="1200" dirty="0" err="1"/>
            <a:t>αυτη</a:t>
          </a:r>
          <a:r>
            <a:rPr lang="el-GR" sz="1400" kern="1200" dirty="0"/>
            <a:t>́, με την </a:t>
          </a:r>
          <a:r>
            <a:rPr lang="el-GR" sz="1400" kern="1200" dirty="0" err="1"/>
            <a:t>εκδήλωση</a:t>
          </a:r>
          <a:r>
            <a:rPr lang="el-GR" sz="1400" kern="1200" dirty="0"/>
            <a:t> </a:t>
          </a:r>
          <a:r>
            <a:rPr lang="el-GR" sz="1400" kern="1200" dirty="0" err="1"/>
            <a:t>διάφορων</a:t>
          </a:r>
          <a:r>
            <a:rPr lang="el-GR" sz="1400" kern="1200" dirty="0"/>
            <a:t> </a:t>
          </a:r>
          <a:r>
            <a:rPr lang="el-GR" sz="1400" kern="1200" dirty="0" err="1"/>
            <a:t>συμπεριφορών</a:t>
          </a:r>
          <a:r>
            <a:rPr lang="el-GR" sz="1400" kern="1200" dirty="0"/>
            <a:t>/</a:t>
          </a:r>
          <a:r>
            <a:rPr lang="el-GR" sz="1400" kern="1200" dirty="0" err="1"/>
            <a:t>πρακτικών</a:t>
          </a:r>
          <a:r>
            <a:rPr lang="el-GR" sz="1400" kern="1200" dirty="0"/>
            <a:t> στην </a:t>
          </a:r>
          <a:r>
            <a:rPr lang="el-GR" sz="1400" kern="1200" dirty="0" err="1"/>
            <a:t>καθημερινη</a:t>
          </a:r>
          <a:r>
            <a:rPr lang="el-GR" sz="1400" kern="1200" dirty="0"/>
            <a:t>́ </a:t>
          </a:r>
          <a:r>
            <a:rPr lang="el-GR" sz="1400" kern="1200" dirty="0" err="1"/>
            <a:t>ζωη</a:t>
          </a:r>
          <a:r>
            <a:rPr lang="el-GR" sz="1400" kern="1200" dirty="0"/>
            <a:t>́ </a:t>
          </a:r>
          <a:r>
            <a:rPr lang="el-GR" sz="1400" kern="1200" dirty="0" err="1"/>
            <a:t>μεταξυ</a:t>
          </a:r>
          <a:r>
            <a:rPr lang="el-GR" sz="1400" kern="1200" dirty="0"/>
            <a:t>́ των </a:t>
          </a:r>
          <a:r>
            <a:rPr lang="el-GR" sz="1400" kern="1200" dirty="0" err="1"/>
            <a:t>οποίων</a:t>
          </a:r>
          <a:r>
            <a:rPr lang="el-GR" sz="1400" kern="1200" dirty="0"/>
            <a:t> και </a:t>
          </a:r>
          <a:r>
            <a:rPr lang="el-GR" sz="1400" kern="1200" dirty="0" err="1"/>
            <a:t>μορφών</a:t>
          </a:r>
          <a:r>
            <a:rPr lang="el-GR" sz="1400" kern="1200" dirty="0"/>
            <a:t> </a:t>
          </a:r>
          <a:r>
            <a:rPr lang="el-GR" sz="1400" kern="1200" dirty="0" err="1"/>
            <a:t>βίας</a:t>
          </a:r>
          <a:r>
            <a:rPr lang="el-GR" sz="1400" kern="1200" dirty="0"/>
            <a:t>.</a:t>
          </a:r>
          <a:endParaRPr lang="en-US" sz="1400" kern="1200" dirty="0"/>
        </a:p>
      </dsp:txBody>
      <dsp:txXfrm>
        <a:off x="2940688" y="1955377"/>
        <a:ext cx="2670293" cy="2243046"/>
      </dsp:txXfrm>
    </dsp:sp>
    <dsp:sp modelId="{A3C1038C-9E7A-EB4A-B79F-2DD6A7C5A516}">
      <dsp:nvSpPr>
        <dsp:cNvPr id="0" name=""/>
        <dsp:cNvSpPr/>
      </dsp:nvSpPr>
      <dsp:spPr>
        <a:xfrm>
          <a:off x="3715073" y="908622"/>
          <a:ext cx="1121523" cy="1121523"/>
        </a:xfrm>
        <a:prstGeom prst="ellipse">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0000"/>
                <a:lumMod val="90000"/>
              </a:schemeClr>
            </a:gs>
          </a:gsLst>
          <a:lin ang="5400000" scaled="0"/>
        </a:gradFill>
        <a:ln w="9525" cap="rnd" cmpd="sng" algn="ctr">
          <a:solidFill>
            <a:schemeClr val="accent4">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7438" tIns="12700" rIns="87438"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879316" y="1072865"/>
        <a:ext cx="793037" cy="793037"/>
      </dsp:txXfrm>
    </dsp:sp>
    <dsp:sp modelId="{BC388F86-A4C2-CC41-9638-68E470251E02}">
      <dsp:nvSpPr>
        <dsp:cNvPr id="0" name=""/>
        <dsp:cNvSpPr/>
      </dsp:nvSpPr>
      <dsp:spPr>
        <a:xfrm>
          <a:off x="2940688" y="4273120"/>
          <a:ext cx="2670293" cy="72"/>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0000"/>
                <a:lumMod val="90000"/>
              </a:schemeClr>
            </a:gs>
          </a:gsLst>
          <a:lin ang="5400000" scaled="0"/>
        </a:gradFill>
        <a:ln w="9525" cap="rnd" cmpd="sng" algn="ctr">
          <a:solidFill>
            <a:schemeClr val="accent5">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10E231D3-B688-2747-B165-4B8D58E3C5CA}">
      <dsp:nvSpPr>
        <dsp:cNvPr id="0" name=""/>
        <dsp:cNvSpPr/>
      </dsp:nvSpPr>
      <dsp:spPr>
        <a:xfrm>
          <a:off x="5878011" y="534781"/>
          <a:ext cx="2670293" cy="3738410"/>
        </a:xfrm>
        <a:prstGeom prst="rect">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8186" tIns="330200" rIns="208186" bIns="330200" numCol="1" spcCol="1270" anchor="t" anchorCtr="0">
          <a:noAutofit/>
        </a:bodyPr>
        <a:lstStyle/>
        <a:p>
          <a:pPr marL="0" lvl="0" indent="0" algn="ctr" defTabSz="622300">
            <a:lnSpc>
              <a:spcPct val="90000"/>
            </a:lnSpc>
            <a:spcBef>
              <a:spcPct val="0"/>
            </a:spcBef>
            <a:spcAft>
              <a:spcPct val="35000"/>
            </a:spcAft>
            <a:buNone/>
          </a:pPr>
          <a:r>
            <a:rPr lang="el-GR" sz="1400" kern="1200" dirty="0"/>
            <a:t>Οι </a:t>
          </a:r>
          <a:r>
            <a:rPr lang="el-GR" sz="1400" kern="1200" dirty="0" err="1"/>
            <a:t>αντιλήψεις</a:t>
          </a:r>
          <a:r>
            <a:rPr lang="el-GR" sz="1400" kern="1200" dirty="0"/>
            <a:t> των γυναικών του δείγματος, </a:t>
          </a:r>
          <a:r>
            <a:rPr lang="el-GR" sz="1400" kern="1200" dirty="0" err="1"/>
            <a:t>είναι</a:t>
          </a:r>
          <a:r>
            <a:rPr lang="el-GR" sz="1400" kern="1200" dirty="0"/>
            <a:t> οι </a:t>
          </a:r>
          <a:r>
            <a:rPr lang="el-GR" sz="1400" kern="1200" dirty="0" err="1"/>
            <a:t>ήδη</a:t>
          </a:r>
          <a:r>
            <a:rPr lang="el-GR" sz="1400" kern="1200" dirty="0"/>
            <a:t> </a:t>
          </a:r>
          <a:r>
            <a:rPr lang="el-GR" sz="1400" kern="1200" dirty="0" err="1"/>
            <a:t>διαμορφωμένες</a:t>
          </a:r>
          <a:r>
            <a:rPr lang="el-GR" sz="1400" kern="1200" dirty="0"/>
            <a:t> </a:t>
          </a:r>
          <a:r>
            <a:rPr lang="el-GR" sz="1400" kern="1200" dirty="0" err="1"/>
            <a:t>υπο</a:t>
          </a:r>
          <a:r>
            <a:rPr lang="el-GR" sz="1400" kern="1200" dirty="0"/>
            <a:t>́ </a:t>
          </a:r>
          <a:r>
            <a:rPr lang="el-GR" sz="1400" kern="1200" dirty="0" err="1"/>
            <a:t>ένα</a:t>
          </a:r>
          <a:r>
            <a:rPr lang="el-GR" sz="1400" kern="1200" dirty="0"/>
            <a:t> </a:t>
          </a:r>
          <a:r>
            <a:rPr lang="el-GR" sz="1400" kern="1200" dirty="0" err="1"/>
            <a:t>καθεστώς</a:t>
          </a:r>
          <a:r>
            <a:rPr lang="el-GR" sz="1400" kern="1200" dirty="0"/>
            <a:t> </a:t>
          </a:r>
          <a:r>
            <a:rPr lang="el-GR" sz="1400" kern="1200" dirty="0" err="1"/>
            <a:t>αντρικής</a:t>
          </a:r>
          <a:r>
            <a:rPr lang="el-GR" sz="1400" kern="1200" dirty="0"/>
            <a:t> </a:t>
          </a:r>
          <a:r>
            <a:rPr lang="el-GR" sz="1400" kern="1200" dirty="0" err="1"/>
            <a:t>κυριαρχίας</a:t>
          </a:r>
          <a:r>
            <a:rPr lang="el-GR" sz="1400" kern="1200" dirty="0"/>
            <a:t> </a:t>
          </a:r>
          <a:r>
            <a:rPr lang="el-GR" sz="1400" kern="1200" dirty="0" err="1"/>
            <a:t>αντικειμενικές</a:t>
          </a:r>
          <a:r>
            <a:rPr lang="el-GR" sz="1400" kern="1200" dirty="0"/>
            <a:t> </a:t>
          </a:r>
          <a:r>
            <a:rPr lang="el-GR" sz="1400" kern="1200" dirty="0" err="1"/>
            <a:t>συνθήκες</a:t>
          </a:r>
          <a:r>
            <a:rPr lang="el-GR" sz="1400" kern="1200" dirty="0"/>
            <a:t>- </a:t>
          </a:r>
          <a:r>
            <a:rPr lang="el-GR" sz="1400" kern="1200" dirty="0" err="1"/>
            <a:t>δομές</a:t>
          </a:r>
          <a:r>
            <a:rPr lang="el-GR" sz="1400" kern="1200" dirty="0"/>
            <a:t>, </a:t>
          </a:r>
          <a:r>
            <a:rPr lang="el-GR" sz="1400" kern="1200" dirty="0" err="1"/>
            <a:t>μέσα</a:t>
          </a:r>
          <a:r>
            <a:rPr lang="el-GR" sz="1400" kern="1200" dirty="0"/>
            <a:t> στις </a:t>
          </a:r>
          <a:r>
            <a:rPr lang="el-GR" sz="1400" kern="1200" dirty="0" err="1"/>
            <a:t>οποίες</a:t>
          </a:r>
          <a:r>
            <a:rPr lang="el-GR" sz="1400" kern="1200" dirty="0"/>
            <a:t> </a:t>
          </a:r>
          <a:r>
            <a:rPr lang="el-GR" sz="1400" kern="1200" dirty="0" err="1"/>
            <a:t>μεγαλώνουν</a:t>
          </a:r>
          <a:r>
            <a:rPr lang="el-GR" sz="1400" kern="1200" dirty="0"/>
            <a:t> και </a:t>
          </a:r>
          <a:r>
            <a:rPr lang="el-GR" sz="1400" kern="1200" dirty="0" err="1"/>
            <a:t>αποκτούν</a:t>
          </a:r>
          <a:r>
            <a:rPr lang="el-GR" sz="1400" kern="1200" dirty="0"/>
            <a:t> </a:t>
          </a:r>
          <a:r>
            <a:rPr lang="el-GR" sz="1400" kern="1200" dirty="0" err="1"/>
            <a:t>εμπειρία</a:t>
          </a:r>
          <a:r>
            <a:rPr lang="el-GR" sz="1400" kern="1200" dirty="0"/>
            <a:t>.</a:t>
          </a:r>
          <a:endParaRPr lang="en-US" sz="1400" kern="1200" dirty="0"/>
        </a:p>
      </dsp:txBody>
      <dsp:txXfrm>
        <a:off x="5878011" y="1955377"/>
        <a:ext cx="2670293" cy="2243046"/>
      </dsp:txXfrm>
    </dsp:sp>
    <dsp:sp modelId="{D9E57865-56DE-8F4D-B80D-BB75916B25B2}">
      <dsp:nvSpPr>
        <dsp:cNvPr id="0" name=""/>
        <dsp:cNvSpPr/>
      </dsp:nvSpPr>
      <dsp:spPr>
        <a:xfrm>
          <a:off x="6652396" y="908622"/>
          <a:ext cx="1121523" cy="1121523"/>
        </a:xfrm>
        <a:prstGeom prst="ellipse">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0000"/>
                <a:lumMod val="90000"/>
              </a:schemeClr>
            </a:gs>
          </a:gsLst>
          <a:lin ang="5400000" scaled="0"/>
        </a:gradFill>
        <a:ln w="9525" cap="rnd" cmpd="sng" algn="ctr">
          <a:solidFill>
            <a:schemeClr val="accent6">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7438" tIns="12700" rIns="87438"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816639" y="1072865"/>
        <a:ext cx="793037" cy="793037"/>
      </dsp:txXfrm>
    </dsp:sp>
    <dsp:sp modelId="{3960878E-8AC5-9D4E-AAA6-960AE396AE25}">
      <dsp:nvSpPr>
        <dsp:cNvPr id="0" name=""/>
        <dsp:cNvSpPr/>
      </dsp:nvSpPr>
      <dsp:spPr>
        <a:xfrm>
          <a:off x="5878011" y="4273120"/>
          <a:ext cx="2670293" cy="72"/>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w="9525" cap="rnd" cmpd="sng" algn="ctr">
          <a:solidFill>
            <a:schemeClr val="accent2">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9DD3B16E-9649-7646-9DC5-DC18CE52AE07}">
      <dsp:nvSpPr>
        <dsp:cNvPr id="0" name=""/>
        <dsp:cNvSpPr/>
      </dsp:nvSpPr>
      <dsp:spPr>
        <a:xfrm>
          <a:off x="8815334" y="534781"/>
          <a:ext cx="2670293" cy="3738410"/>
        </a:xfrm>
        <a:prstGeom prst="rect">
          <a:avLst/>
        </a:prstGeom>
        <a:solidFill>
          <a:schemeClr val="accent5">
            <a:tint val="40000"/>
            <a:alpha val="90000"/>
            <a:hueOff val="0"/>
            <a:satOff val="0"/>
            <a:lumOff val="0"/>
            <a:alphaOff val="0"/>
          </a:schemeClr>
        </a:solidFill>
        <a:ln w="9525" cap="rnd"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8186" tIns="330200" rIns="208186" bIns="330200" numCol="1" spcCol="1270" anchor="t" anchorCtr="0">
          <a:noAutofit/>
        </a:bodyPr>
        <a:lstStyle/>
        <a:p>
          <a:pPr marL="0" lvl="0" indent="0" algn="ctr" defTabSz="622300">
            <a:lnSpc>
              <a:spcPct val="90000"/>
            </a:lnSpc>
            <a:spcBef>
              <a:spcPct val="0"/>
            </a:spcBef>
            <a:spcAft>
              <a:spcPct val="35000"/>
            </a:spcAft>
            <a:buNone/>
          </a:pPr>
          <a:r>
            <a:rPr lang="el-GR" sz="1400" kern="1200" dirty="0"/>
            <a:t>Η έρευνα εστίασε στο συγκεκριμένο </a:t>
          </a:r>
          <a:r>
            <a:rPr lang="el-GR" sz="1400" kern="1200" dirty="0" err="1"/>
            <a:t>κοινωνικοπολιτισμικό</a:t>
          </a:r>
          <a:r>
            <a:rPr lang="el-GR" sz="1400" kern="1200" dirty="0"/>
            <a:t> περιβάλλον και τα ευρήματά της δεν θα μπορούσαν να είναι γενικευμένα, καθώς η αναπαραγωγή των </a:t>
          </a:r>
          <a:r>
            <a:rPr lang="el-GR" sz="1400" kern="1200" dirty="0" err="1"/>
            <a:t>έμφυλων</a:t>
          </a:r>
          <a:r>
            <a:rPr lang="el-GR" sz="1400" kern="1200" dirty="0"/>
            <a:t> διακρίσεων είναι έννοια ρευστή και εξαρτάται από τα ίδια τα υποκείμενα.</a:t>
          </a:r>
          <a:endParaRPr lang="en-US" sz="1400" kern="1200" dirty="0"/>
        </a:p>
      </dsp:txBody>
      <dsp:txXfrm>
        <a:off x="8815334" y="1955377"/>
        <a:ext cx="2670293" cy="2243046"/>
      </dsp:txXfrm>
    </dsp:sp>
    <dsp:sp modelId="{9C7B8C10-01D1-CD4D-A85A-DFEECD3528CD}">
      <dsp:nvSpPr>
        <dsp:cNvPr id="0" name=""/>
        <dsp:cNvSpPr/>
      </dsp:nvSpPr>
      <dsp:spPr>
        <a:xfrm>
          <a:off x="9589719" y="908622"/>
          <a:ext cx="1121523" cy="1121523"/>
        </a:xfrm>
        <a:prstGeom prst="ellipse">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87438" tIns="12700" rIns="87438"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9753962" y="1072865"/>
        <a:ext cx="793037" cy="793037"/>
      </dsp:txXfrm>
    </dsp:sp>
    <dsp:sp modelId="{E28E2650-0F69-8E41-B9A3-FB22B2F49DD1}">
      <dsp:nvSpPr>
        <dsp:cNvPr id="0" name=""/>
        <dsp:cNvSpPr/>
      </dsp:nvSpPr>
      <dsp:spPr>
        <a:xfrm>
          <a:off x="8815334" y="4273120"/>
          <a:ext cx="2670293" cy="72"/>
        </a:xfrm>
        <a:prstGeom prst="rec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0000"/>
                <a:lumMod val="90000"/>
              </a:schemeClr>
            </a:gs>
          </a:gsLst>
          <a:lin ang="5400000" scaled="0"/>
        </a:gradFill>
        <a:ln w="9525" cap="rnd" cmpd="sng" algn="ctr">
          <a:solidFill>
            <a:schemeClr val="accent4">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5BF201-4B8F-674E-8AD8-D3FE6816598B}">
      <dsp:nvSpPr>
        <dsp:cNvPr id="0" name=""/>
        <dsp:cNvSpPr/>
      </dsp:nvSpPr>
      <dsp:spPr>
        <a:xfrm>
          <a:off x="217" y="899990"/>
          <a:ext cx="2629562" cy="3155475"/>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0000"/>
                <a:lumMod val="90000"/>
              </a:schemeClr>
            </a:gs>
          </a:gsLst>
          <a:lin ang="5400000" scaled="0"/>
        </a:gradFill>
        <a:ln w="9525" cap="rnd" cmpd="sng" algn="ctr">
          <a:solidFill>
            <a:schemeClr val="accent2">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59742" tIns="0" rIns="259742" bIns="330200" numCol="1" spcCol="1270" anchor="t" anchorCtr="0">
          <a:noAutofit/>
        </a:bodyPr>
        <a:lstStyle/>
        <a:p>
          <a:pPr marL="0" lvl="0" indent="0" algn="ctr" defTabSz="622300">
            <a:lnSpc>
              <a:spcPct val="90000"/>
            </a:lnSpc>
            <a:spcBef>
              <a:spcPct val="0"/>
            </a:spcBef>
            <a:spcAft>
              <a:spcPct val="35000"/>
            </a:spcAft>
            <a:buNone/>
          </a:pPr>
          <a:r>
            <a:rPr lang="el-GR" sz="1400" kern="1200" dirty="0"/>
            <a:t>Καταγράφηκαν από τα </a:t>
          </a:r>
          <a:r>
            <a:rPr lang="el-GR" sz="1400" kern="1200" dirty="0" err="1"/>
            <a:t>έμφυλα</a:t>
          </a:r>
          <a:r>
            <a:rPr lang="el-GR" sz="1400" kern="1200" dirty="0"/>
            <a:t> κοινωνικά υποκείμενα της Δυτικής Ινδίας και συγκεκριμένα από το </a:t>
          </a:r>
          <a:r>
            <a:rPr lang="el-GR" sz="1400" kern="1200" dirty="0" err="1"/>
            <a:t>Αχμενταμπάτ</a:t>
          </a:r>
          <a:r>
            <a:rPr lang="el-GR" sz="1400" kern="1200" dirty="0"/>
            <a:t> περιστατικά βίας που προκύπτουν από τη διαφορετική σωματοποίηση και επιτέλεση του κοινωνικού τους φύλου.</a:t>
          </a:r>
          <a:endParaRPr lang="en-US" sz="1400" kern="1200" dirty="0"/>
        </a:p>
      </dsp:txBody>
      <dsp:txXfrm>
        <a:off x="217" y="2162180"/>
        <a:ext cx="2629562" cy="1893285"/>
      </dsp:txXfrm>
    </dsp:sp>
    <dsp:sp modelId="{8A2F2A99-4D42-F946-B80A-2D8E2B3B6850}">
      <dsp:nvSpPr>
        <dsp:cNvPr id="0" name=""/>
        <dsp:cNvSpPr/>
      </dsp:nvSpPr>
      <dsp:spPr>
        <a:xfrm>
          <a:off x="217" y="899990"/>
          <a:ext cx="2629562" cy="1262190"/>
        </a:xfrm>
        <a:prstGeom prst="rect">
          <a:avLst/>
        </a:prstGeom>
        <a:noFill/>
        <a:ln w="9525" cap="rnd" cmpd="sng" algn="ctr">
          <a:noFill/>
          <a:prstDash val="solid"/>
        </a:ln>
        <a:effectLst>
          <a:outerShdw blurRad="63500" dist="25400" dir="5400000" rotWithShape="0">
            <a:srgbClr val="000000">
              <a:alpha val="60000"/>
            </a:srgbClr>
          </a:outerShdw>
        </a:effectLst>
        <a:sp3d/>
      </dsp:spPr>
      <dsp:style>
        <a:lnRef idx="1">
          <a:scrgbClr r="0" g="0" b="0"/>
        </a:lnRef>
        <a:fillRef idx="3">
          <a:scrgbClr r="0" g="0" b="0"/>
        </a:fillRef>
        <a:effectRef idx="2">
          <a:scrgbClr r="0" g="0" b="0"/>
        </a:effectRef>
        <a:fontRef idx="minor">
          <a:schemeClr val="lt1"/>
        </a:fontRef>
      </dsp:style>
      <dsp:txBody>
        <a:bodyPr spcFirstLastPara="0" vert="horz" wrap="square" lIns="259742" tIns="165100" rIns="259742"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217" y="899990"/>
        <a:ext cx="2629562" cy="1262190"/>
      </dsp:txXfrm>
    </dsp:sp>
    <dsp:sp modelId="{9A31B6B8-0FF0-9E45-AAFE-F494BF8BE04F}">
      <dsp:nvSpPr>
        <dsp:cNvPr id="0" name=""/>
        <dsp:cNvSpPr/>
      </dsp:nvSpPr>
      <dsp:spPr>
        <a:xfrm>
          <a:off x="2840145" y="899990"/>
          <a:ext cx="2629562" cy="3155475"/>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0000"/>
                <a:lumMod val="90000"/>
              </a:schemeClr>
            </a:gs>
          </a:gsLst>
          <a:lin ang="5400000" scaled="0"/>
        </a:gradFill>
        <a:ln w="9525" cap="rnd" cmpd="sng" algn="ctr">
          <a:solidFill>
            <a:schemeClr val="accent3">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59742" tIns="0" rIns="259742" bIns="330200" numCol="1" spcCol="1270" anchor="t" anchorCtr="0">
          <a:noAutofit/>
        </a:bodyPr>
        <a:lstStyle/>
        <a:p>
          <a:pPr marL="0" lvl="0" indent="0" algn="ctr" defTabSz="622300">
            <a:lnSpc>
              <a:spcPct val="90000"/>
            </a:lnSpc>
            <a:spcBef>
              <a:spcPct val="0"/>
            </a:spcBef>
            <a:spcAft>
              <a:spcPct val="35000"/>
            </a:spcAft>
            <a:buNone/>
          </a:pPr>
          <a:r>
            <a:rPr lang="el-GR" sz="1400" kern="1200" dirty="0"/>
            <a:t>Η τιμή και η ντροπή αποτελούν παράγοντες αναπαραγωγής των κυρίαρχων </a:t>
          </a:r>
          <a:r>
            <a:rPr lang="el-GR" sz="1400" kern="1200" dirty="0" err="1"/>
            <a:t>ετεροκανονικών</a:t>
          </a:r>
          <a:r>
            <a:rPr lang="el-GR" sz="1400" kern="1200" dirty="0"/>
            <a:t> αντιλήψεων στην περιοχή του </a:t>
          </a:r>
          <a:r>
            <a:rPr lang="el-GR" sz="1400" kern="1200" dirty="0" err="1"/>
            <a:t>Αχμενταμπάτ</a:t>
          </a:r>
          <a:r>
            <a:rPr lang="el-GR" sz="1400" kern="1200" dirty="0"/>
            <a:t>. </a:t>
          </a:r>
          <a:endParaRPr lang="en-US" sz="1400" kern="1200" dirty="0"/>
        </a:p>
      </dsp:txBody>
      <dsp:txXfrm>
        <a:off x="2840145" y="2162180"/>
        <a:ext cx="2629562" cy="1893285"/>
      </dsp:txXfrm>
    </dsp:sp>
    <dsp:sp modelId="{FD147081-DBC0-AB4C-8B59-DB6298A0F661}">
      <dsp:nvSpPr>
        <dsp:cNvPr id="0" name=""/>
        <dsp:cNvSpPr/>
      </dsp:nvSpPr>
      <dsp:spPr>
        <a:xfrm>
          <a:off x="2840145" y="899990"/>
          <a:ext cx="2629562" cy="1262190"/>
        </a:xfrm>
        <a:prstGeom prst="rect">
          <a:avLst/>
        </a:prstGeom>
        <a:noFill/>
        <a:ln w="9525" cap="rnd" cmpd="sng" algn="ctr">
          <a:noFill/>
          <a:prstDash val="solid"/>
        </a:ln>
        <a:effectLst>
          <a:outerShdw blurRad="63500" dist="25400" dir="5400000" rotWithShape="0">
            <a:srgbClr val="000000">
              <a:alpha val="60000"/>
            </a:srgbClr>
          </a:outerShdw>
        </a:effectLst>
        <a:sp3d/>
      </dsp:spPr>
      <dsp:style>
        <a:lnRef idx="1">
          <a:scrgbClr r="0" g="0" b="0"/>
        </a:lnRef>
        <a:fillRef idx="3">
          <a:scrgbClr r="0" g="0" b="0"/>
        </a:fillRef>
        <a:effectRef idx="2">
          <a:scrgbClr r="0" g="0" b="0"/>
        </a:effectRef>
        <a:fontRef idx="minor">
          <a:schemeClr val="lt1"/>
        </a:fontRef>
      </dsp:style>
      <dsp:txBody>
        <a:bodyPr spcFirstLastPara="0" vert="horz" wrap="square" lIns="259742" tIns="165100" rIns="259742"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840145" y="899990"/>
        <a:ext cx="2629562" cy="1262190"/>
      </dsp:txXfrm>
    </dsp:sp>
    <dsp:sp modelId="{0222129B-9E07-514D-B17A-0133B2D6C5D1}">
      <dsp:nvSpPr>
        <dsp:cNvPr id="0" name=""/>
        <dsp:cNvSpPr/>
      </dsp:nvSpPr>
      <dsp:spPr>
        <a:xfrm>
          <a:off x="5680073" y="899990"/>
          <a:ext cx="2629562" cy="3155475"/>
        </a:xfrm>
        <a:prstGeom prst="rec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0000"/>
                <a:lumMod val="90000"/>
              </a:schemeClr>
            </a:gs>
          </a:gsLst>
          <a:lin ang="5400000" scaled="0"/>
        </a:gradFill>
        <a:ln w="9525" cap="rnd" cmpd="sng" algn="ctr">
          <a:solidFill>
            <a:schemeClr val="accent4">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59742" tIns="0" rIns="259742" bIns="330200" numCol="1" spcCol="1270" anchor="t" anchorCtr="0">
          <a:noAutofit/>
        </a:bodyPr>
        <a:lstStyle/>
        <a:p>
          <a:pPr marL="0" lvl="0" indent="0" algn="ctr" defTabSz="622300">
            <a:lnSpc>
              <a:spcPct val="90000"/>
            </a:lnSpc>
            <a:spcBef>
              <a:spcPct val="0"/>
            </a:spcBef>
            <a:spcAft>
              <a:spcPct val="35000"/>
            </a:spcAft>
            <a:buNone/>
          </a:pPr>
          <a:r>
            <a:rPr lang="el-GR" sz="1400" kern="1200" dirty="0"/>
            <a:t>Η σωματική βία </a:t>
          </a:r>
          <a:r>
            <a:rPr lang="el-GR" sz="1400" kern="1200" dirty="0" err="1"/>
            <a:t>εμφανίζεται</a:t>
          </a:r>
          <a:r>
            <a:rPr lang="el-GR" sz="1400" kern="1200" dirty="0"/>
            <a:t> ως </a:t>
          </a:r>
          <a:r>
            <a:rPr lang="el-GR" sz="1400" kern="1200" dirty="0" err="1"/>
            <a:t>κατεξοχήν</a:t>
          </a:r>
          <a:r>
            <a:rPr lang="el-GR" sz="1400" kern="1200" dirty="0"/>
            <a:t> «</a:t>
          </a:r>
          <a:r>
            <a:rPr lang="el-GR" sz="1400" kern="1200" dirty="0" err="1"/>
            <a:t>ανδρικο</a:t>
          </a:r>
          <a:r>
            <a:rPr lang="el-GR" sz="1400" kern="1200" dirty="0"/>
            <a:t>́» </a:t>
          </a:r>
          <a:r>
            <a:rPr lang="el-GR" sz="1400" kern="1200" dirty="0" err="1"/>
            <a:t>προνόμιο</a:t>
          </a:r>
          <a:endParaRPr lang="en-US" sz="1400" kern="1200" dirty="0"/>
        </a:p>
      </dsp:txBody>
      <dsp:txXfrm>
        <a:off x="5680073" y="2162180"/>
        <a:ext cx="2629562" cy="1893285"/>
      </dsp:txXfrm>
    </dsp:sp>
    <dsp:sp modelId="{B7230F52-32CA-B847-B6FF-C8BDA8A8E209}">
      <dsp:nvSpPr>
        <dsp:cNvPr id="0" name=""/>
        <dsp:cNvSpPr/>
      </dsp:nvSpPr>
      <dsp:spPr>
        <a:xfrm>
          <a:off x="5680073" y="899990"/>
          <a:ext cx="2629562" cy="1262190"/>
        </a:xfrm>
        <a:prstGeom prst="rect">
          <a:avLst/>
        </a:prstGeom>
        <a:noFill/>
        <a:ln w="9525" cap="rnd" cmpd="sng" algn="ctr">
          <a:noFill/>
          <a:prstDash val="solid"/>
        </a:ln>
        <a:effectLst>
          <a:outerShdw blurRad="63500" dist="25400" dir="5400000" rotWithShape="0">
            <a:srgbClr val="000000">
              <a:alpha val="60000"/>
            </a:srgbClr>
          </a:outerShdw>
        </a:effectLst>
        <a:sp3d/>
      </dsp:spPr>
      <dsp:style>
        <a:lnRef idx="1">
          <a:scrgbClr r="0" g="0" b="0"/>
        </a:lnRef>
        <a:fillRef idx="3">
          <a:scrgbClr r="0" g="0" b="0"/>
        </a:fillRef>
        <a:effectRef idx="2">
          <a:scrgbClr r="0" g="0" b="0"/>
        </a:effectRef>
        <a:fontRef idx="minor">
          <a:schemeClr val="lt1"/>
        </a:fontRef>
      </dsp:style>
      <dsp:txBody>
        <a:bodyPr spcFirstLastPara="0" vert="horz" wrap="square" lIns="259742" tIns="165100" rIns="259742"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680073" y="899990"/>
        <a:ext cx="2629562" cy="1262190"/>
      </dsp:txXfrm>
    </dsp:sp>
    <dsp:sp modelId="{2802F0A8-FF75-D440-9209-644DAC7CA249}">
      <dsp:nvSpPr>
        <dsp:cNvPr id="0" name=""/>
        <dsp:cNvSpPr/>
      </dsp:nvSpPr>
      <dsp:spPr>
        <a:xfrm>
          <a:off x="8520000" y="899990"/>
          <a:ext cx="2629562" cy="3155475"/>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0000"/>
                <a:lumMod val="90000"/>
              </a:schemeClr>
            </a:gs>
          </a:gsLst>
          <a:lin ang="5400000" scaled="0"/>
        </a:gradFill>
        <a:ln w="9525" cap="rnd" cmpd="sng" algn="ctr">
          <a:solidFill>
            <a:schemeClr val="accent5">
              <a:hueOff val="0"/>
              <a:satOff val="0"/>
              <a:lumOff val="0"/>
              <a:alphaOff val="0"/>
            </a:schemeClr>
          </a:solidFill>
          <a:prstDash val="solid"/>
        </a:ln>
        <a:effectLst>
          <a:outerShdw blurRad="63500" dist="25400" dir="5400000"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59742" tIns="0" rIns="259742" bIns="330200" numCol="1" spcCol="1270" anchor="t" anchorCtr="0">
          <a:noAutofit/>
        </a:bodyPr>
        <a:lstStyle/>
        <a:p>
          <a:pPr marL="0" lvl="0" indent="0" algn="ctr" defTabSz="622300">
            <a:lnSpc>
              <a:spcPct val="90000"/>
            </a:lnSpc>
            <a:spcBef>
              <a:spcPct val="0"/>
            </a:spcBef>
            <a:spcAft>
              <a:spcPct val="35000"/>
            </a:spcAft>
            <a:buNone/>
          </a:pPr>
          <a:r>
            <a:rPr lang="el-GR" sz="1400" kern="1200" dirty="0"/>
            <a:t>Οι </a:t>
          </a:r>
          <a:r>
            <a:rPr lang="el-GR" sz="1400" kern="1200" dirty="0" err="1"/>
            <a:t>αντιλήψεις</a:t>
          </a:r>
          <a:r>
            <a:rPr lang="el-GR" sz="1400" kern="1200" dirty="0"/>
            <a:t> των κοριτσιών, </a:t>
          </a:r>
          <a:r>
            <a:rPr lang="el-GR" sz="1400" kern="1200" dirty="0" err="1"/>
            <a:t>είναι</a:t>
          </a:r>
          <a:r>
            <a:rPr lang="el-GR" sz="1400" kern="1200" dirty="0"/>
            <a:t> οι </a:t>
          </a:r>
          <a:r>
            <a:rPr lang="el-GR" sz="1400" kern="1200" dirty="0" err="1"/>
            <a:t>ήδη</a:t>
          </a:r>
          <a:r>
            <a:rPr lang="el-GR" sz="1400" kern="1200" dirty="0"/>
            <a:t> </a:t>
          </a:r>
          <a:r>
            <a:rPr lang="el-GR" sz="1400" kern="1200" dirty="0" err="1"/>
            <a:t>διαμορφωμένες</a:t>
          </a:r>
          <a:r>
            <a:rPr lang="el-GR" sz="1400" kern="1200" dirty="0"/>
            <a:t> </a:t>
          </a:r>
          <a:r>
            <a:rPr lang="el-GR" sz="1400" kern="1200" dirty="0" err="1"/>
            <a:t>υπο</a:t>
          </a:r>
          <a:r>
            <a:rPr lang="el-GR" sz="1400" kern="1200" dirty="0"/>
            <a:t>́ </a:t>
          </a:r>
          <a:r>
            <a:rPr lang="el-GR" sz="1400" kern="1200" dirty="0" err="1"/>
            <a:t>ένα</a:t>
          </a:r>
          <a:r>
            <a:rPr lang="el-GR" sz="1400" kern="1200" dirty="0"/>
            <a:t> </a:t>
          </a:r>
          <a:r>
            <a:rPr lang="el-GR" sz="1400" kern="1200" dirty="0" err="1"/>
            <a:t>καθεστώς</a:t>
          </a:r>
          <a:r>
            <a:rPr lang="el-GR" sz="1400" kern="1200" dirty="0"/>
            <a:t> </a:t>
          </a:r>
          <a:r>
            <a:rPr lang="el-GR" sz="1400" kern="1200" dirty="0" err="1"/>
            <a:t>αντρικής</a:t>
          </a:r>
          <a:r>
            <a:rPr lang="el-GR" sz="1400" kern="1200" dirty="0"/>
            <a:t> </a:t>
          </a:r>
          <a:r>
            <a:rPr lang="el-GR" sz="1400" kern="1200" dirty="0" err="1"/>
            <a:t>κυριαρχίας</a:t>
          </a:r>
          <a:r>
            <a:rPr lang="el-GR" sz="1400" kern="1200" dirty="0"/>
            <a:t> και </a:t>
          </a:r>
          <a:r>
            <a:rPr lang="el-GR" sz="1400" kern="1200" dirty="0" err="1"/>
            <a:t>είναι</a:t>
          </a:r>
          <a:r>
            <a:rPr lang="el-GR" sz="1400" kern="1200" dirty="0"/>
            <a:t> </a:t>
          </a:r>
          <a:r>
            <a:rPr lang="el-GR" sz="1400" kern="1200" dirty="0" err="1"/>
            <a:t>αποτέλεσμα</a:t>
          </a:r>
          <a:r>
            <a:rPr lang="el-GR" sz="1400" kern="1200" dirty="0"/>
            <a:t> των </a:t>
          </a:r>
          <a:r>
            <a:rPr lang="el-GR" sz="1400" kern="1200" dirty="0" err="1"/>
            <a:t>εμπειριών</a:t>
          </a:r>
          <a:r>
            <a:rPr lang="el-GR" sz="1400" kern="1200" dirty="0"/>
            <a:t>/ </a:t>
          </a:r>
          <a:r>
            <a:rPr lang="el-GR" sz="1400" kern="1200" dirty="0" err="1"/>
            <a:t>βιωμάτων</a:t>
          </a:r>
          <a:r>
            <a:rPr lang="el-GR" sz="1400" kern="1200" dirty="0"/>
            <a:t> που </a:t>
          </a:r>
          <a:r>
            <a:rPr lang="el-GR" sz="1400" kern="1200" dirty="0" err="1"/>
            <a:t>έχουν</a:t>
          </a:r>
          <a:r>
            <a:rPr lang="el-GR" sz="1400" kern="1200" dirty="0"/>
            <a:t> </a:t>
          </a:r>
          <a:r>
            <a:rPr lang="el-GR" sz="1400" kern="1200" dirty="0" err="1"/>
            <a:t>απο</a:t>
          </a:r>
          <a:r>
            <a:rPr lang="el-GR" sz="1400" kern="1200" dirty="0"/>
            <a:t>́ την </a:t>
          </a:r>
          <a:r>
            <a:rPr lang="el-GR" sz="1400" kern="1200" dirty="0" err="1"/>
            <a:t>κοινωνία</a:t>
          </a:r>
          <a:r>
            <a:rPr lang="el-GR" sz="1400" kern="1200" dirty="0"/>
            <a:t> τους</a:t>
          </a:r>
          <a:endParaRPr lang="en-US" sz="1400" kern="1200" dirty="0"/>
        </a:p>
      </dsp:txBody>
      <dsp:txXfrm>
        <a:off x="8520000" y="2162180"/>
        <a:ext cx="2629562" cy="1893285"/>
      </dsp:txXfrm>
    </dsp:sp>
    <dsp:sp modelId="{DC34BFE6-3A18-E94E-9AAA-962579FC40E8}">
      <dsp:nvSpPr>
        <dsp:cNvPr id="0" name=""/>
        <dsp:cNvSpPr/>
      </dsp:nvSpPr>
      <dsp:spPr>
        <a:xfrm>
          <a:off x="8520000" y="899990"/>
          <a:ext cx="2629562" cy="1262190"/>
        </a:xfrm>
        <a:prstGeom prst="rect">
          <a:avLst/>
        </a:prstGeom>
        <a:noFill/>
        <a:ln w="9525" cap="rnd" cmpd="sng" algn="ctr">
          <a:noFill/>
          <a:prstDash val="solid"/>
        </a:ln>
        <a:effectLst>
          <a:outerShdw blurRad="63500" dist="25400" dir="5400000" rotWithShape="0">
            <a:srgbClr val="000000">
              <a:alpha val="60000"/>
            </a:srgbClr>
          </a:outerShdw>
        </a:effectLst>
        <a:sp3d/>
      </dsp:spPr>
      <dsp:style>
        <a:lnRef idx="1">
          <a:scrgbClr r="0" g="0" b="0"/>
        </a:lnRef>
        <a:fillRef idx="3">
          <a:scrgbClr r="0" g="0" b="0"/>
        </a:fillRef>
        <a:effectRef idx="2">
          <a:scrgbClr r="0" g="0" b="0"/>
        </a:effectRef>
        <a:fontRef idx="minor">
          <a:schemeClr val="lt1"/>
        </a:fontRef>
      </dsp:style>
      <dsp:txBody>
        <a:bodyPr spcFirstLastPara="0" vert="horz" wrap="square" lIns="259742" tIns="165100" rIns="259742" bIns="165100" numCol="1" spcCol="1270" anchor="ctr" anchorCtr="0">
          <a:noAutofit/>
        </a:bodyPr>
        <a:lstStyle/>
        <a:p>
          <a:pPr marL="0" lvl="0" indent="0" algn="l" defTabSz="2933700">
            <a:lnSpc>
              <a:spcPct val="90000"/>
            </a:lnSpc>
            <a:spcBef>
              <a:spcPct val="0"/>
            </a:spcBef>
            <a:spcAft>
              <a:spcPct val="35000"/>
            </a:spcAft>
            <a:buNone/>
          </a:pPr>
          <a:r>
            <a:rPr lang="en-US" sz="6600" kern="1200"/>
            <a:t>04</a:t>
          </a:r>
        </a:p>
      </dsp:txBody>
      <dsp:txXfrm>
        <a:off x="8520000" y="899990"/>
        <a:ext cx="2629562" cy="1262190"/>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11/2/22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1089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11/2/22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72774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763439"/>
            <a:ext cx="9590550" cy="133349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E507A8-A5CF-4D38-AB86-7EDDA87A85D4}" type="datetime1">
              <a:rPr lang="en-US" smtClean="0"/>
              <a:t>11/2/22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994112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12618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76450"/>
            <a:ext cx="4856841" cy="362267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0716" y="2076451"/>
            <a:ext cx="4856841" cy="362267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DFCD27C-8599-43EF-BA1D-14DDC1946E06}" type="datetime1">
              <a:rPr lang="en-US" smtClean="0"/>
              <a:t>11/2/22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4487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Picture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9343D99-809A-49C0-96E5-4250D0B498EE}" type="datetime1">
              <a:rPr lang="en-US" smtClean="0"/>
              <a:t>11/2/22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8345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43DE9B-B678-4EFB-BB7D-A4370204A0B0}" type="datetime1">
              <a:rPr lang="en-US" smtClean="0"/>
              <a:t>11/2/22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0638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8812DA-F765-4142-A6A3-A8ED7235E082}" type="datetime1">
              <a:rPr lang="en-US" smtClean="0"/>
              <a:t>11/2/22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47018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11/2/22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4671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11/2/22</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36818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247728"/>
            <a:ext cx="10353762" cy="543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F1B079-7EF0-44EE-B798-BCC497C9F3B2}" type="datetime1">
              <a:rPr lang="en-US" smtClean="0"/>
              <a:t>11/2/22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11083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normAutofit/>
          </a:bodyPr>
          <a:lstStyle>
            <a:lvl1pPr>
              <a:defRPr sz="40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8FF70A8-1D13-4657-95F0-A9EA54967B8D}" type="datetime1">
              <a:rPr lang="en-US" smtClean="0"/>
              <a:t>11/2/22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13884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B90AC-71BD-4C7F-8ACA-7B3F18292E63}" type="datetime1">
              <a:rPr lang="en-US" smtClean="0"/>
              <a:t>11/2/22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
        <p:nvSpPr>
          <p:cNvPr id="11" name="TextBox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72794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E6EFC2C-8905-46F0-B443-CE905B76BA01}" type="datetime1">
              <a:rPr lang="en-US" smtClean="0"/>
              <a:t>11/2/22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071465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11/2/22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3387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572443"/>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572442"/>
            <a:ext cx="3300984" cy="121875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BB33EA-E472-4D22-9C03-A9C14AA21CED}" type="datetime1">
              <a:rPr lang="en-US" smtClean="0"/>
              <a:t>11/2/22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36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7E833E-1B6D-415F-AD29-75AE8C43BD0D}" type="datetime1">
              <a:rPr lang="en-US" smtClean="0"/>
              <a:t>11/2/22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282299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52596F-08A7-4B70-989A-F2B1CF31E66B}" type="datetime1">
              <a:rPr lang="en-US" smtClean="0"/>
              <a:t>11/2/22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422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073ED0CC-082F-4160-86E5-0D6041F12778}" type="datetime1">
              <a:rPr lang="en-US" smtClean="0"/>
              <a:t>11/2/22</a:t>
            </a:fld>
            <a:endParaRPr lang="en-US" dirty="0"/>
          </a:p>
        </p:txBody>
      </p:sp>
      <p:sp>
        <p:nvSpPr>
          <p:cNvPr id="5" name="Footer Placehold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346279164"/>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Lst>
  <p:hf sldNum="0" hdr="0" ftr="0" dt="0"/>
  <p:txStyles>
    <p:titleStyle>
      <a:lvl1pPr algn="ctr" defTabSz="457200" rtl="0" eaLnBrk="1" latinLnBrk="0" hangingPunct="1">
        <a:lnSpc>
          <a:spcPct val="100000"/>
        </a:lnSpc>
        <a:spcBef>
          <a:spcPct val="0"/>
        </a:spcBef>
        <a:buNone/>
        <a:defRPr sz="4000" i="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19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lnSpc>
          <a:spcPct val="110000"/>
        </a:lnSpc>
        <a:spcBef>
          <a:spcPct val="20000"/>
        </a:spcBef>
        <a:spcAft>
          <a:spcPts val="600"/>
        </a:spcAft>
        <a:buClr>
          <a:schemeClr val="tx2"/>
        </a:buClr>
        <a:buSzPct val="70000"/>
        <a:buFont typeface="Wingdings 2" charset="2"/>
        <a:buChar char=""/>
        <a:defRPr sz="17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5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lnSpc>
          <a:spcPct val="110000"/>
        </a:lnSpc>
        <a:spcBef>
          <a:spcPct val="20000"/>
        </a:spcBef>
        <a:spcAft>
          <a:spcPts val="600"/>
        </a:spcAft>
        <a:buClr>
          <a:schemeClr val="tx2"/>
        </a:buClr>
        <a:buSzPct val="70000"/>
        <a:buFont typeface="Wingdings 2" charset="2"/>
        <a:buChar char=""/>
        <a:defRPr sz="1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png"/><Relationship Id="rId7" Type="http://schemas.openxmlformats.org/officeDocument/2006/relationships/diagramColors" Target="../diagrams/colors4.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4.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3.jp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Fr8fmhNwpY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Picture 4" descr="A picture containing person, child&#10;&#10;Description automatically generated">
            <a:extLst>
              <a:ext uri="{FF2B5EF4-FFF2-40B4-BE49-F238E27FC236}">
                <a16:creationId xmlns:a16="http://schemas.microsoft.com/office/drawing/2014/main" id="{35C31C18-C98E-1344-8A6C-4638168F9BEE}"/>
              </a:ext>
            </a:extLst>
          </p:cNvPr>
          <p:cNvPicPr>
            <a:picLocks noChangeAspect="1"/>
          </p:cNvPicPr>
          <p:nvPr/>
        </p:nvPicPr>
        <p:blipFill rotWithShape="1">
          <a:blip r:embed="rId3">
            <a:alphaModFix amt="35000"/>
          </a:blip>
          <a:srcRect b="10000"/>
          <a:stretch/>
        </p:blipFill>
        <p:spPr>
          <a:xfrm>
            <a:off x="20" y="10"/>
            <a:ext cx="6095975" cy="6857990"/>
          </a:xfrm>
          <a:prstGeom prst="rect">
            <a:avLst/>
          </a:prstGeom>
        </p:spPr>
      </p:pic>
      <p:pic>
        <p:nvPicPr>
          <p:cNvPr id="30" name="Picture 3" descr="Background pattern&#10;&#10;Description automatically generated">
            <a:extLst>
              <a:ext uri="{FF2B5EF4-FFF2-40B4-BE49-F238E27FC236}">
                <a16:creationId xmlns:a16="http://schemas.microsoft.com/office/drawing/2014/main" id="{41DFB2E3-C6F9-DD56-293B-46CAC1EBDF13}"/>
              </a:ext>
            </a:extLst>
          </p:cNvPr>
          <p:cNvPicPr>
            <a:picLocks noChangeAspect="1"/>
          </p:cNvPicPr>
          <p:nvPr/>
        </p:nvPicPr>
        <p:blipFill rotWithShape="1">
          <a:blip r:embed="rId4">
            <a:alphaModFix amt="35000"/>
          </a:blip>
          <a:srcRect l="24514" r="31042"/>
          <a:stretch/>
        </p:blipFill>
        <p:spPr>
          <a:xfrm>
            <a:off x="6095994" y="10"/>
            <a:ext cx="6096005" cy="6857990"/>
          </a:xfrm>
          <a:prstGeom prst="rect">
            <a:avLst/>
          </a:prstGeom>
        </p:spPr>
      </p:pic>
      <p:sp>
        <p:nvSpPr>
          <p:cNvPr id="2" name="Title 1">
            <a:extLst>
              <a:ext uri="{FF2B5EF4-FFF2-40B4-BE49-F238E27FC236}">
                <a16:creationId xmlns:a16="http://schemas.microsoft.com/office/drawing/2014/main" id="{C10086F4-870D-1543-A835-D9B06C97C780}"/>
              </a:ext>
            </a:extLst>
          </p:cNvPr>
          <p:cNvSpPr>
            <a:spLocks noGrp="1"/>
          </p:cNvSpPr>
          <p:nvPr>
            <p:ph type="ctrTitle"/>
          </p:nvPr>
        </p:nvSpPr>
        <p:spPr>
          <a:xfrm>
            <a:off x="1370693" y="1769540"/>
            <a:ext cx="9440034" cy="1828801"/>
          </a:xfrm>
        </p:spPr>
        <p:txBody>
          <a:bodyPr>
            <a:normAutofit/>
          </a:bodyPr>
          <a:lstStyle/>
          <a:p>
            <a:pPr>
              <a:lnSpc>
                <a:spcPct val="90000"/>
              </a:lnSpc>
            </a:pPr>
            <a:r>
              <a:rPr lang="el-GR" sz="3000" err="1"/>
              <a:t>Έμφυλη</a:t>
            </a:r>
            <a:r>
              <a:rPr lang="el-GR" sz="3000"/>
              <a:t> ενδοοικογενειακή βία και δημόσια υγεία στη Δυτική Ινδία.  </a:t>
            </a:r>
            <a:br>
              <a:rPr lang="el-GR" sz="3000"/>
            </a:br>
            <a:r>
              <a:rPr lang="el-GR" sz="3000"/>
              <a:t>Μία επιτόπια εθνογραφική έρευνα </a:t>
            </a:r>
            <a:br>
              <a:rPr lang="el-GR" sz="3000"/>
            </a:br>
            <a:endParaRPr lang="en-GR" sz="3000"/>
          </a:p>
        </p:txBody>
      </p:sp>
      <p:sp>
        <p:nvSpPr>
          <p:cNvPr id="3" name="Subtitle 2">
            <a:extLst>
              <a:ext uri="{FF2B5EF4-FFF2-40B4-BE49-F238E27FC236}">
                <a16:creationId xmlns:a16="http://schemas.microsoft.com/office/drawing/2014/main" id="{32899E84-666E-8640-AD0B-13A3C9F796BE}"/>
              </a:ext>
            </a:extLst>
          </p:cNvPr>
          <p:cNvSpPr>
            <a:spLocks noGrp="1"/>
          </p:cNvSpPr>
          <p:nvPr>
            <p:ph type="subTitle" idx="1"/>
          </p:nvPr>
        </p:nvSpPr>
        <p:spPr>
          <a:xfrm>
            <a:off x="1370693" y="3773489"/>
            <a:ext cx="9440034" cy="1049867"/>
          </a:xfrm>
        </p:spPr>
        <p:txBody>
          <a:bodyPr>
            <a:normAutofit fontScale="92500" lnSpcReduction="20000"/>
          </a:bodyPr>
          <a:lstStyle/>
          <a:p>
            <a:r>
              <a:rPr lang="el-GR" sz="1800" b="1">
                <a:effectLst/>
                <a:latin typeface="Helvetica" pitchFamily="2" charset="0"/>
              </a:rPr>
              <a:t>Ανδρομάχη </a:t>
            </a:r>
            <a:r>
              <a:rPr lang="el-GR" sz="1800" b="1" err="1">
                <a:effectLst/>
                <a:latin typeface="Helvetica" pitchFamily="2" charset="0"/>
              </a:rPr>
              <a:t>Μπούνα</a:t>
            </a:r>
            <a:r>
              <a:rPr lang="el-GR" sz="1800" b="1">
                <a:effectLst/>
                <a:latin typeface="Helvetica" pitchFamily="2" charset="0"/>
              </a:rPr>
              <a:t>- </a:t>
            </a:r>
            <a:r>
              <a:rPr lang="el-GR" sz="1800" b="1" err="1">
                <a:effectLst/>
                <a:latin typeface="Helvetica" pitchFamily="2" charset="0"/>
              </a:rPr>
              <a:t>Βάιλα</a:t>
            </a:r>
            <a:r>
              <a:rPr lang="el-GR" sz="1800">
                <a:effectLst/>
                <a:latin typeface="Helvetica" pitchFamily="2" charset="0"/>
              </a:rPr>
              <a:t>, Μεταδιδακτορική ερευνήτρια, Πανεπιστήμιο Δυτικής Αττικής </a:t>
            </a:r>
          </a:p>
          <a:p>
            <a:r>
              <a:rPr lang="el-GR" sz="1800" b="1">
                <a:effectLst/>
                <a:latin typeface="Helvetica" pitchFamily="2" charset="0"/>
              </a:rPr>
              <a:t>Κωνσταντίνα </a:t>
            </a:r>
            <a:r>
              <a:rPr lang="el-GR" sz="1800" b="1" err="1">
                <a:effectLst/>
                <a:latin typeface="Helvetica" pitchFamily="2" charset="0"/>
              </a:rPr>
              <a:t>Σκαναβή</a:t>
            </a:r>
            <a:r>
              <a:rPr lang="el-GR" sz="1800">
                <a:effectLst/>
                <a:latin typeface="Helvetica" pitchFamily="2" charset="0"/>
              </a:rPr>
              <a:t>, Καθηγήτρια, Πανεπιστήμιο Δυτικής Αττικής </a:t>
            </a:r>
          </a:p>
          <a:p>
            <a:endParaRPr lang="en-GR" sz="1800"/>
          </a:p>
        </p:txBody>
      </p:sp>
    </p:spTree>
    <p:extLst>
      <p:ext uri="{BB962C8B-B14F-4D97-AF65-F5344CB8AC3E}">
        <p14:creationId xmlns:p14="http://schemas.microsoft.com/office/powerpoint/2010/main" val="2335473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E5F1-B133-F447-927C-CBB3EBDB66B8}"/>
              </a:ext>
            </a:extLst>
          </p:cNvPr>
          <p:cNvSpPr>
            <a:spLocks noGrp="1"/>
          </p:cNvSpPr>
          <p:nvPr>
            <p:ph type="title"/>
          </p:nvPr>
        </p:nvSpPr>
        <p:spPr/>
        <p:txBody>
          <a:bodyPr>
            <a:normAutofit fontScale="90000"/>
          </a:bodyPr>
          <a:lstStyle/>
          <a:p>
            <a:r>
              <a:rPr lang="el-GR" dirty="0" err="1"/>
              <a:t>Εισαγωγη</a:t>
            </a:r>
            <a:r>
              <a:rPr lang="el-GR" dirty="0"/>
              <a:t>́</a:t>
            </a:r>
            <a:br>
              <a:rPr lang="el-GR" dirty="0"/>
            </a:br>
            <a:endParaRPr lang="en-GR" dirty="0"/>
          </a:p>
        </p:txBody>
      </p:sp>
      <p:sp>
        <p:nvSpPr>
          <p:cNvPr id="3" name="Content Placeholder 2">
            <a:extLst>
              <a:ext uri="{FF2B5EF4-FFF2-40B4-BE49-F238E27FC236}">
                <a16:creationId xmlns:a16="http://schemas.microsoft.com/office/drawing/2014/main" id="{C432C9D8-06AA-3444-82D0-81A07377510B}"/>
              </a:ext>
            </a:extLst>
          </p:cNvPr>
          <p:cNvSpPr>
            <a:spLocks noGrp="1"/>
          </p:cNvSpPr>
          <p:nvPr>
            <p:ph idx="1"/>
          </p:nvPr>
        </p:nvSpPr>
        <p:spPr>
          <a:xfrm>
            <a:off x="555957" y="1741170"/>
            <a:ext cx="11080086" cy="4903470"/>
          </a:xfrm>
        </p:spPr>
        <p:txBody>
          <a:bodyPr/>
          <a:lstStyle/>
          <a:p>
            <a:pPr algn="just"/>
            <a:r>
              <a:rPr lang="el-GR" dirty="0">
                <a:solidFill>
                  <a:schemeClr val="bg1"/>
                </a:solidFill>
              </a:rPr>
              <a:t>Πρόκειται για ένα δίπολο φύλων, το οποίο επιβάλλει συμμόρφωση στις αντιλήψεις της αρρενωπότητας ή της θηλυκότητας.</a:t>
            </a:r>
          </a:p>
          <a:p>
            <a:pPr algn="just"/>
            <a:r>
              <a:rPr lang="el-GR" dirty="0">
                <a:solidFill>
                  <a:schemeClr val="bg1"/>
                </a:solidFill>
              </a:rPr>
              <a:t>Αντιλήψεις, οι οποίες εμπεριέχουν </a:t>
            </a:r>
            <a:r>
              <a:rPr lang="el-GR" dirty="0" err="1">
                <a:solidFill>
                  <a:schemeClr val="bg1"/>
                </a:solidFill>
              </a:rPr>
              <a:t>έμφυλα</a:t>
            </a:r>
            <a:r>
              <a:rPr lang="el-GR" dirty="0">
                <a:solidFill>
                  <a:schemeClr val="bg1"/>
                </a:solidFill>
              </a:rPr>
              <a:t> στερεότυπα, αναπαράγονται, νομιμοποιούνται και «</a:t>
            </a:r>
            <a:r>
              <a:rPr lang="el-GR" dirty="0" err="1">
                <a:solidFill>
                  <a:schemeClr val="bg1"/>
                </a:solidFill>
              </a:rPr>
              <a:t>φυσικοποιούνται</a:t>
            </a:r>
            <a:r>
              <a:rPr lang="el-GR" dirty="0">
                <a:solidFill>
                  <a:schemeClr val="bg1"/>
                </a:solidFill>
              </a:rPr>
              <a:t>» καθημερινά στο πλαίσιο πλήθους συζητήσεων.</a:t>
            </a:r>
          </a:p>
          <a:p>
            <a:pPr algn="just"/>
            <a:r>
              <a:rPr lang="el-GR" dirty="0">
                <a:solidFill>
                  <a:schemeClr val="bg1"/>
                </a:solidFill>
              </a:rPr>
              <a:t>Ένα πολύ́ μικρό ποσοστό των κακοποιημένων γυναικών αναγνωρίζεται ως περιστατικό́ βίας από́ τους γιατρούς αλλά́ και από́ τις ίδιες γυναίκες που έχουν υποστεί́ βία, πολλές φορές δεν αναγνωρίζουν τη βία που υφίστανται. </a:t>
            </a:r>
          </a:p>
          <a:p>
            <a:pPr algn="just"/>
            <a:r>
              <a:rPr lang="el-GR" dirty="0">
                <a:solidFill>
                  <a:schemeClr val="bg1"/>
                </a:solidFill>
              </a:rPr>
              <a:t>Οι πολίτες, ανεξάρτητα από́ το μορφωτικό́ τους επίπεδο και την </a:t>
            </a:r>
            <a:r>
              <a:rPr lang="el-GR" dirty="0" err="1">
                <a:solidFill>
                  <a:schemeClr val="bg1"/>
                </a:solidFill>
              </a:rPr>
              <a:t>κοινωνικο</a:t>
            </a:r>
            <a:r>
              <a:rPr lang="el-GR" dirty="0">
                <a:solidFill>
                  <a:schemeClr val="bg1"/>
                </a:solidFill>
              </a:rPr>
              <a:t>- οικονομική́ τους κατάσταση, στην πλειονότητά τους ευαισθητοποιούνται σε ένα ζήτημα, όταν το ζήτημα αυτό́ πιστεύουν ότι τους αφορά́ άμεσα. </a:t>
            </a:r>
            <a:endParaRPr lang="en-GR" dirty="0">
              <a:solidFill>
                <a:schemeClr val="bg1"/>
              </a:solidFill>
            </a:endParaRPr>
          </a:p>
        </p:txBody>
      </p:sp>
    </p:spTree>
    <p:extLst>
      <p:ext uri="{BB962C8B-B14F-4D97-AF65-F5344CB8AC3E}">
        <p14:creationId xmlns:p14="http://schemas.microsoft.com/office/powerpoint/2010/main" val="1830065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FEBD6-13C3-804C-89C7-0A014E8DEAEC}"/>
              </a:ext>
            </a:extLst>
          </p:cNvPr>
          <p:cNvSpPr>
            <a:spLocks noGrp="1"/>
          </p:cNvSpPr>
          <p:nvPr>
            <p:ph type="title"/>
          </p:nvPr>
        </p:nvSpPr>
        <p:spPr/>
        <p:txBody>
          <a:bodyPr>
            <a:normAutofit fontScale="90000"/>
          </a:bodyPr>
          <a:lstStyle/>
          <a:p>
            <a:r>
              <a:rPr lang="el-GR" dirty="0" err="1"/>
              <a:t>Ανασκόπηση</a:t>
            </a:r>
            <a:r>
              <a:rPr lang="el-GR" dirty="0"/>
              <a:t> </a:t>
            </a:r>
            <a:r>
              <a:rPr lang="el-GR" dirty="0" err="1"/>
              <a:t>ερευνητικής</a:t>
            </a:r>
            <a:r>
              <a:rPr lang="el-GR" dirty="0"/>
              <a:t> </a:t>
            </a:r>
            <a:r>
              <a:rPr lang="el-GR" dirty="0" err="1"/>
              <a:t>περιοχής</a:t>
            </a:r>
            <a:br>
              <a:rPr lang="el-GR" dirty="0"/>
            </a:br>
            <a:endParaRPr lang="en-GR" dirty="0"/>
          </a:p>
        </p:txBody>
      </p:sp>
      <p:sp>
        <p:nvSpPr>
          <p:cNvPr id="3" name="Content Placeholder 2">
            <a:extLst>
              <a:ext uri="{FF2B5EF4-FFF2-40B4-BE49-F238E27FC236}">
                <a16:creationId xmlns:a16="http://schemas.microsoft.com/office/drawing/2014/main" id="{4DE815EE-4AEE-D14E-9F9A-D21B31AE2899}"/>
              </a:ext>
            </a:extLst>
          </p:cNvPr>
          <p:cNvSpPr>
            <a:spLocks noGrp="1"/>
          </p:cNvSpPr>
          <p:nvPr>
            <p:ph idx="1"/>
          </p:nvPr>
        </p:nvSpPr>
        <p:spPr>
          <a:xfrm>
            <a:off x="913794" y="2076450"/>
            <a:ext cx="10760045" cy="4552950"/>
          </a:xfrm>
        </p:spPr>
        <p:txBody>
          <a:bodyPr>
            <a:normAutofit/>
          </a:bodyPr>
          <a:lstStyle/>
          <a:p>
            <a:pPr algn="just"/>
            <a:r>
              <a:rPr lang="el-GR" dirty="0">
                <a:solidFill>
                  <a:schemeClr val="bg1"/>
                </a:solidFill>
              </a:rPr>
              <a:t>Στην </a:t>
            </a:r>
            <a:r>
              <a:rPr lang="el-GR" dirty="0" err="1">
                <a:solidFill>
                  <a:schemeClr val="bg1"/>
                </a:solidFill>
              </a:rPr>
              <a:t>Ινδία</a:t>
            </a:r>
            <a:r>
              <a:rPr lang="el-GR" dirty="0">
                <a:solidFill>
                  <a:schemeClr val="bg1"/>
                </a:solidFill>
              </a:rPr>
              <a:t>, το </a:t>
            </a:r>
            <a:r>
              <a:rPr lang="el-GR" dirty="0" err="1">
                <a:solidFill>
                  <a:schemeClr val="bg1"/>
                </a:solidFill>
              </a:rPr>
              <a:t>πρόβλημα</a:t>
            </a:r>
            <a:r>
              <a:rPr lang="el-GR" dirty="0">
                <a:solidFill>
                  <a:schemeClr val="bg1"/>
                </a:solidFill>
              </a:rPr>
              <a:t> </a:t>
            </a:r>
            <a:r>
              <a:rPr lang="el-GR" dirty="0" err="1">
                <a:solidFill>
                  <a:schemeClr val="bg1"/>
                </a:solidFill>
              </a:rPr>
              <a:t>τονίστηκε</a:t>
            </a:r>
            <a:r>
              <a:rPr lang="el-GR" dirty="0">
                <a:solidFill>
                  <a:schemeClr val="bg1"/>
                </a:solidFill>
              </a:rPr>
              <a:t> </a:t>
            </a:r>
            <a:r>
              <a:rPr lang="el-GR" dirty="0" err="1">
                <a:solidFill>
                  <a:schemeClr val="bg1"/>
                </a:solidFill>
              </a:rPr>
              <a:t>μετα</a:t>
            </a:r>
            <a:r>
              <a:rPr lang="el-GR" dirty="0">
                <a:solidFill>
                  <a:schemeClr val="bg1"/>
                </a:solidFill>
              </a:rPr>
              <a:t>́ τη </a:t>
            </a:r>
            <a:r>
              <a:rPr lang="el-GR" dirty="0" err="1">
                <a:solidFill>
                  <a:schemeClr val="bg1"/>
                </a:solidFill>
              </a:rPr>
              <a:t>νομοθεσία</a:t>
            </a:r>
            <a:r>
              <a:rPr lang="el-GR" dirty="0">
                <a:solidFill>
                  <a:schemeClr val="bg1"/>
                </a:solidFill>
              </a:rPr>
              <a:t> </a:t>
            </a:r>
            <a:r>
              <a:rPr lang="el-GR" dirty="0" err="1">
                <a:solidFill>
                  <a:schemeClr val="bg1"/>
                </a:solidFill>
              </a:rPr>
              <a:t>κατα</a:t>
            </a:r>
            <a:r>
              <a:rPr lang="el-GR" dirty="0">
                <a:solidFill>
                  <a:schemeClr val="bg1"/>
                </a:solidFill>
              </a:rPr>
              <a:t>́ της </a:t>
            </a:r>
            <a:r>
              <a:rPr lang="el-GR" dirty="0" err="1">
                <a:solidFill>
                  <a:schemeClr val="bg1"/>
                </a:solidFill>
              </a:rPr>
              <a:t>έμφυλης</a:t>
            </a:r>
            <a:r>
              <a:rPr lang="el-GR" dirty="0">
                <a:solidFill>
                  <a:schemeClr val="bg1"/>
                </a:solidFill>
              </a:rPr>
              <a:t> </a:t>
            </a:r>
            <a:r>
              <a:rPr lang="el-GR" dirty="0" err="1">
                <a:solidFill>
                  <a:schemeClr val="bg1"/>
                </a:solidFill>
              </a:rPr>
              <a:t>ενδοοικογενειακής</a:t>
            </a:r>
            <a:r>
              <a:rPr lang="el-GR" dirty="0">
                <a:solidFill>
                  <a:schemeClr val="bg1"/>
                </a:solidFill>
              </a:rPr>
              <a:t> </a:t>
            </a:r>
            <a:r>
              <a:rPr lang="el-GR" dirty="0" err="1">
                <a:solidFill>
                  <a:schemeClr val="bg1"/>
                </a:solidFill>
              </a:rPr>
              <a:t>βίας</a:t>
            </a:r>
            <a:r>
              <a:rPr lang="el-GR" dirty="0">
                <a:solidFill>
                  <a:schemeClr val="bg1"/>
                </a:solidFill>
              </a:rPr>
              <a:t> το 2005, </a:t>
            </a:r>
            <a:r>
              <a:rPr lang="el-GR" dirty="0" err="1">
                <a:solidFill>
                  <a:schemeClr val="bg1"/>
                </a:solidFill>
              </a:rPr>
              <a:t>γνωστο</a:t>
            </a:r>
            <a:r>
              <a:rPr lang="el-GR" dirty="0">
                <a:solidFill>
                  <a:schemeClr val="bg1"/>
                </a:solidFill>
              </a:rPr>
              <a:t>́ ως </a:t>
            </a:r>
            <a:r>
              <a:rPr lang="el-GR" dirty="0" err="1">
                <a:solidFill>
                  <a:schemeClr val="bg1"/>
                </a:solidFill>
              </a:rPr>
              <a:t>νόμος</a:t>
            </a:r>
            <a:r>
              <a:rPr lang="el-GR" dirty="0">
                <a:solidFill>
                  <a:schemeClr val="bg1"/>
                </a:solidFill>
              </a:rPr>
              <a:t> </a:t>
            </a:r>
            <a:r>
              <a:rPr lang="el-GR" dirty="0" err="1">
                <a:solidFill>
                  <a:schemeClr val="bg1"/>
                </a:solidFill>
              </a:rPr>
              <a:t>περι</a:t>
            </a:r>
            <a:r>
              <a:rPr lang="el-GR" dirty="0">
                <a:solidFill>
                  <a:schemeClr val="bg1"/>
                </a:solidFill>
              </a:rPr>
              <a:t>́ </a:t>
            </a:r>
            <a:r>
              <a:rPr lang="el-GR" dirty="0" err="1">
                <a:solidFill>
                  <a:schemeClr val="bg1"/>
                </a:solidFill>
              </a:rPr>
              <a:t>προστασίας</a:t>
            </a:r>
            <a:r>
              <a:rPr lang="el-GR" dirty="0">
                <a:solidFill>
                  <a:schemeClr val="bg1"/>
                </a:solidFill>
              </a:rPr>
              <a:t> των </a:t>
            </a:r>
            <a:r>
              <a:rPr lang="el-GR" dirty="0" err="1">
                <a:solidFill>
                  <a:schemeClr val="bg1"/>
                </a:solidFill>
              </a:rPr>
              <a:t>γυναικών</a:t>
            </a:r>
            <a:r>
              <a:rPr lang="el-GR" dirty="0">
                <a:solidFill>
                  <a:schemeClr val="bg1"/>
                </a:solidFill>
              </a:rPr>
              <a:t> </a:t>
            </a:r>
            <a:r>
              <a:rPr lang="el-GR" dirty="0" err="1">
                <a:solidFill>
                  <a:schemeClr val="bg1"/>
                </a:solidFill>
              </a:rPr>
              <a:t>απο</a:t>
            </a:r>
            <a:r>
              <a:rPr lang="el-GR" dirty="0">
                <a:solidFill>
                  <a:schemeClr val="bg1"/>
                </a:solidFill>
              </a:rPr>
              <a:t>́ την </a:t>
            </a:r>
            <a:r>
              <a:rPr lang="el-GR" dirty="0" err="1">
                <a:solidFill>
                  <a:schemeClr val="bg1"/>
                </a:solidFill>
              </a:rPr>
              <a:t>έμφυλη</a:t>
            </a:r>
            <a:r>
              <a:rPr lang="el-GR" dirty="0">
                <a:solidFill>
                  <a:schemeClr val="bg1"/>
                </a:solidFill>
              </a:rPr>
              <a:t> </a:t>
            </a:r>
            <a:r>
              <a:rPr lang="el-GR" dirty="0" err="1">
                <a:solidFill>
                  <a:schemeClr val="bg1"/>
                </a:solidFill>
              </a:rPr>
              <a:t>ενδοοικογενειακη</a:t>
            </a:r>
            <a:r>
              <a:rPr lang="el-GR" dirty="0">
                <a:solidFill>
                  <a:schemeClr val="bg1"/>
                </a:solidFill>
              </a:rPr>
              <a:t>́ </a:t>
            </a:r>
            <a:r>
              <a:rPr lang="el-GR" dirty="0" err="1">
                <a:solidFill>
                  <a:schemeClr val="bg1"/>
                </a:solidFill>
              </a:rPr>
              <a:t>βία</a:t>
            </a:r>
            <a:r>
              <a:rPr lang="el-GR" dirty="0">
                <a:solidFill>
                  <a:schemeClr val="bg1"/>
                </a:solidFill>
              </a:rPr>
              <a:t>.</a:t>
            </a:r>
          </a:p>
          <a:p>
            <a:pPr algn="just"/>
            <a:r>
              <a:rPr lang="el-GR" dirty="0">
                <a:solidFill>
                  <a:schemeClr val="bg1"/>
                </a:solidFill>
              </a:rPr>
              <a:t>Σε </a:t>
            </a:r>
            <a:r>
              <a:rPr lang="el-GR" dirty="0" err="1">
                <a:solidFill>
                  <a:schemeClr val="bg1"/>
                </a:solidFill>
              </a:rPr>
              <a:t>πολλα</a:t>
            </a:r>
            <a:r>
              <a:rPr lang="el-GR" dirty="0">
                <a:solidFill>
                  <a:schemeClr val="bg1"/>
                </a:solidFill>
              </a:rPr>
              <a:t>́ </a:t>
            </a:r>
            <a:r>
              <a:rPr lang="el-GR" dirty="0" err="1">
                <a:solidFill>
                  <a:schemeClr val="bg1"/>
                </a:solidFill>
              </a:rPr>
              <a:t>μέρη</a:t>
            </a:r>
            <a:r>
              <a:rPr lang="el-GR" dirty="0">
                <a:solidFill>
                  <a:schemeClr val="bg1"/>
                </a:solidFill>
              </a:rPr>
              <a:t> της </a:t>
            </a:r>
            <a:r>
              <a:rPr lang="el-GR" dirty="0" err="1">
                <a:solidFill>
                  <a:schemeClr val="bg1"/>
                </a:solidFill>
              </a:rPr>
              <a:t>Ινδίας</a:t>
            </a:r>
            <a:r>
              <a:rPr lang="el-GR" dirty="0">
                <a:solidFill>
                  <a:schemeClr val="bg1"/>
                </a:solidFill>
              </a:rPr>
              <a:t>, η </a:t>
            </a:r>
            <a:r>
              <a:rPr lang="el-GR" dirty="0" err="1">
                <a:solidFill>
                  <a:schemeClr val="bg1"/>
                </a:solidFill>
              </a:rPr>
              <a:t>βία</a:t>
            </a:r>
            <a:r>
              <a:rPr lang="el-GR" dirty="0">
                <a:solidFill>
                  <a:schemeClr val="bg1"/>
                </a:solidFill>
              </a:rPr>
              <a:t> που </a:t>
            </a:r>
            <a:r>
              <a:rPr lang="el-GR" dirty="0" err="1">
                <a:solidFill>
                  <a:schemeClr val="bg1"/>
                </a:solidFill>
              </a:rPr>
              <a:t>αντιμετωπίζουν</a:t>
            </a:r>
            <a:r>
              <a:rPr lang="el-GR" dirty="0">
                <a:solidFill>
                  <a:schemeClr val="bg1"/>
                </a:solidFill>
              </a:rPr>
              <a:t> οι </a:t>
            </a:r>
            <a:r>
              <a:rPr lang="el-GR" dirty="0" err="1">
                <a:solidFill>
                  <a:schemeClr val="bg1"/>
                </a:solidFill>
              </a:rPr>
              <a:t>γυναίκες</a:t>
            </a:r>
            <a:r>
              <a:rPr lang="el-GR" dirty="0">
                <a:solidFill>
                  <a:schemeClr val="bg1"/>
                </a:solidFill>
              </a:rPr>
              <a:t> σε </a:t>
            </a:r>
            <a:r>
              <a:rPr lang="el-GR" dirty="0" err="1">
                <a:solidFill>
                  <a:schemeClr val="bg1"/>
                </a:solidFill>
              </a:rPr>
              <a:t>τακτικη</a:t>
            </a:r>
            <a:r>
              <a:rPr lang="el-GR" dirty="0">
                <a:solidFill>
                  <a:schemeClr val="bg1"/>
                </a:solidFill>
              </a:rPr>
              <a:t>́ </a:t>
            </a:r>
            <a:r>
              <a:rPr lang="el-GR" dirty="0" err="1">
                <a:solidFill>
                  <a:schemeClr val="bg1"/>
                </a:solidFill>
              </a:rPr>
              <a:t>βάση</a:t>
            </a:r>
            <a:r>
              <a:rPr lang="el-GR" dirty="0">
                <a:solidFill>
                  <a:schemeClr val="bg1"/>
                </a:solidFill>
              </a:rPr>
              <a:t> δεν </a:t>
            </a:r>
            <a:r>
              <a:rPr lang="el-GR" dirty="0" err="1">
                <a:solidFill>
                  <a:schemeClr val="bg1"/>
                </a:solidFill>
              </a:rPr>
              <a:t>αναφέρεται</a:t>
            </a:r>
            <a:r>
              <a:rPr lang="el-GR" dirty="0">
                <a:solidFill>
                  <a:schemeClr val="bg1"/>
                </a:solidFill>
              </a:rPr>
              <a:t> </a:t>
            </a:r>
            <a:r>
              <a:rPr lang="el-GR" dirty="0" err="1">
                <a:solidFill>
                  <a:schemeClr val="bg1"/>
                </a:solidFill>
              </a:rPr>
              <a:t>ακόμη</a:t>
            </a:r>
            <a:r>
              <a:rPr lang="el-GR" dirty="0">
                <a:solidFill>
                  <a:schemeClr val="bg1"/>
                </a:solidFill>
              </a:rPr>
              <a:t> και σε </a:t>
            </a:r>
            <a:r>
              <a:rPr lang="el-GR" dirty="0" err="1">
                <a:solidFill>
                  <a:schemeClr val="bg1"/>
                </a:solidFill>
              </a:rPr>
              <a:t>εφημερίδες</a:t>
            </a:r>
            <a:r>
              <a:rPr lang="el-GR" dirty="0">
                <a:solidFill>
                  <a:schemeClr val="bg1"/>
                </a:solidFill>
              </a:rPr>
              <a:t>. </a:t>
            </a:r>
          </a:p>
          <a:p>
            <a:pPr algn="just"/>
            <a:r>
              <a:rPr lang="el-GR" dirty="0">
                <a:solidFill>
                  <a:schemeClr val="bg1"/>
                </a:solidFill>
              </a:rPr>
              <a:t>Οι </a:t>
            </a:r>
            <a:r>
              <a:rPr lang="el-GR" dirty="0" err="1">
                <a:solidFill>
                  <a:schemeClr val="bg1"/>
                </a:solidFill>
              </a:rPr>
              <a:t>διαθέσιμες</a:t>
            </a:r>
            <a:r>
              <a:rPr lang="el-GR" dirty="0">
                <a:solidFill>
                  <a:schemeClr val="bg1"/>
                </a:solidFill>
              </a:rPr>
              <a:t> </a:t>
            </a:r>
            <a:r>
              <a:rPr lang="el-GR" dirty="0" err="1">
                <a:solidFill>
                  <a:schemeClr val="bg1"/>
                </a:solidFill>
              </a:rPr>
              <a:t>μελέτες</a:t>
            </a:r>
            <a:r>
              <a:rPr lang="el-GR" dirty="0">
                <a:solidFill>
                  <a:schemeClr val="bg1"/>
                </a:solidFill>
              </a:rPr>
              <a:t> που </a:t>
            </a:r>
            <a:r>
              <a:rPr lang="el-GR" dirty="0" err="1">
                <a:solidFill>
                  <a:schemeClr val="bg1"/>
                </a:solidFill>
              </a:rPr>
              <a:t>βασίζονται</a:t>
            </a:r>
            <a:r>
              <a:rPr lang="el-GR" dirty="0">
                <a:solidFill>
                  <a:schemeClr val="bg1"/>
                </a:solidFill>
              </a:rPr>
              <a:t> στην </a:t>
            </a:r>
            <a:r>
              <a:rPr lang="el-GR" dirty="0" err="1">
                <a:solidFill>
                  <a:schemeClr val="bg1"/>
                </a:solidFill>
              </a:rPr>
              <a:t>κοινότητα</a:t>
            </a:r>
            <a:r>
              <a:rPr lang="el-GR" dirty="0">
                <a:solidFill>
                  <a:schemeClr val="bg1"/>
                </a:solidFill>
              </a:rPr>
              <a:t> </a:t>
            </a:r>
            <a:r>
              <a:rPr lang="el-GR" dirty="0" err="1">
                <a:solidFill>
                  <a:schemeClr val="bg1"/>
                </a:solidFill>
              </a:rPr>
              <a:t>περιορίζονται</a:t>
            </a:r>
            <a:r>
              <a:rPr lang="el-GR" dirty="0">
                <a:solidFill>
                  <a:schemeClr val="bg1"/>
                </a:solidFill>
              </a:rPr>
              <a:t> </a:t>
            </a:r>
            <a:r>
              <a:rPr lang="el-GR" dirty="0" err="1">
                <a:solidFill>
                  <a:schemeClr val="bg1"/>
                </a:solidFill>
              </a:rPr>
              <a:t>μόνο</a:t>
            </a:r>
            <a:r>
              <a:rPr lang="el-GR" dirty="0">
                <a:solidFill>
                  <a:schemeClr val="bg1"/>
                </a:solidFill>
              </a:rPr>
              <a:t> στη </a:t>
            </a:r>
            <a:r>
              <a:rPr lang="el-GR" dirty="0" err="1">
                <a:solidFill>
                  <a:schemeClr val="bg1"/>
                </a:solidFill>
              </a:rPr>
              <a:t>σωματικη</a:t>
            </a:r>
            <a:r>
              <a:rPr lang="el-GR" dirty="0">
                <a:solidFill>
                  <a:schemeClr val="bg1"/>
                </a:solidFill>
              </a:rPr>
              <a:t>́ </a:t>
            </a:r>
            <a:r>
              <a:rPr lang="el-GR" dirty="0" err="1">
                <a:solidFill>
                  <a:schemeClr val="bg1"/>
                </a:solidFill>
              </a:rPr>
              <a:t>βία</a:t>
            </a:r>
            <a:r>
              <a:rPr lang="el-GR" dirty="0">
                <a:solidFill>
                  <a:schemeClr val="bg1"/>
                </a:solidFill>
              </a:rPr>
              <a:t>. </a:t>
            </a:r>
          </a:p>
          <a:p>
            <a:pPr algn="just"/>
            <a:r>
              <a:rPr lang="el-GR" dirty="0">
                <a:solidFill>
                  <a:schemeClr val="bg1"/>
                </a:solidFill>
              </a:rPr>
              <a:t>Η </a:t>
            </a:r>
            <a:r>
              <a:rPr lang="el-GR" dirty="0" err="1">
                <a:solidFill>
                  <a:schemeClr val="bg1"/>
                </a:solidFill>
              </a:rPr>
              <a:t>εθνικη</a:t>
            </a:r>
            <a:r>
              <a:rPr lang="el-GR" dirty="0">
                <a:solidFill>
                  <a:schemeClr val="bg1"/>
                </a:solidFill>
              </a:rPr>
              <a:t>́ </a:t>
            </a:r>
            <a:r>
              <a:rPr lang="el-GR" dirty="0" err="1">
                <a:solidFill>
                  <a:schemeClr val="bg1"/>
                </a:solidFill>
              </a:rPr>
              <a:t>έρευνα</a:t>
            </a:r>
            <a:r>
              <a:rPr lang="el-GR" dirty="0">
                <a:solidFill>
                  <a:schemeClr val="bg1"/>
                </a:solidFill>
              </a:rPr>
              <a:t> για την </a:t>
            </a:r>
            <a:r>
              <a:rPr lang="el-GR" dirty="0" err="1">
                <a:solidFill>
                  <a:schemeClr val="bg1"/>
                </a:solidFill>
              </a:rPr>
              <a:t>οικογενειακη</a:t>
            </a:r>
            <a:r>
              <a:rPr lang="el-GR" dirty="0">
                <a:solidFill>
                  <a:schemeClr val="bg1"/>
                </a:solidFill>
              </a:rPr>
              <a:t>́ </a:t>
            </a:r>
            <a:r>
              <a:rPr lang="el-GR" dirty="0" err="1">
                <a:solidFill>
                  <a:schemeClr val="bg1"/>
                </a:solidFill>
              </a:rPr>
              <a:t>υγεία</a:t>
            </a:r>
            <a:r>
              <a:rPr lang="el-GR" dirty="0">
                <a:solidFill>
                  <a:schemeClr val="bg1"/>
                </a:solidFill>
              </a:rPr>
              <a:t> </a:t>
            </a:r>
            <a:r>
              <a:rPr lang="el-GR" dirty="0" err="1">
                <a:solidFill>
                  <a:schemeClr val="bg1"/>
                </a:solidFill>
              </a:rPr>
              <a:t>αποκάλυψε</a:t>
            </a:r>
            <a:r>
              <a:rPr lang="el-GR" dirty="0">
                <a:solidFill>
                  <a:schemeClr val="bg1"/>
                </a:solidFill>
              </a:rPr>
              <a:t> </a:t>
            </a:r>
            <a:r>
              <a:rPr lang="el-GR" dirty="0" err="1">
                <a:solidFill>
                  <a:schemeClr val="bg1"/>
                </a:solidFill>
              </a:rPr>
              <a:t>ότι</a:t>
            </a:r>
            <a:r>
              <a:rPr lang="el-GR" dirty="0">
                <a:solidFill>
                  <a:schemeClr val="bg1"/>
                </a:solidFill>
              </a:rPr>
              <a:t> </a:t>
            </a:r>
            <a:r>
              <a:rPr lang="el-GR" dirty="0" err="1">
                <a:solidFill>
                  <a:schemeClr val="bg1"/>
                </a:solidFill>
              </a:rPr>
              <a:t>περισσότερο</a:t>
            </a:r>
            <a:r>
              <a:rPr lang="el-GR" dirty="0">
                <a:solidFill>
                  <a:schemeClr val="bg1"/>
                </a:solidFill>
              </a:rPr>
              <a:t> </a:t>
            </a:r>
            <a:r>
              <a:rPr lang="el-GR" dirty="0" err="1">
                <a:solidFill>
                  <a:schemeClr val="bg1"/>
                </a:solidFill>
              </a:rPr>
              <a:t>απο</a:t>
            </a:r>
            <a:r>
              <a:rPr lang="el-GR" dirty="0">
                <a:solidFill>
                  <a:schemeClr val="bg1"/>
                </a:solidFill>
              </a:rPr>
              <a:t>́ το </a:t>
            </a:r>
            <a:r>
              <a:rPr lang="el-GR" dirty="0" err="1">
                <a:solidFill>
                  <a:schemeClr val="bg1"/>
                </a:solidFill>
              </a:rPr>
              <a:t>ένα</a:t>
            </a:r>
            <a:r>
              <a:rPr lang="el-GR" dirty="0">
                <a:solidFill>
                  <a:schemeClr val="bg1"/>
                </a:solidFill>
              </a:rPr>
              <a:t> </a:t>
            </a:r>
            <a:r>
              <a:rPr lang="el-GR" dirty="0" err="1">
                <a:solidFill>
                  <a:schemeClr val="bg1"/>
                </a:solidFill>
              </a:rPr>
              <a:t>τρίτο</a:t>
            </a:r>
            <a:r>
              <a:rPr lang="el-GR" dirty="0">
                <a:solidFill>
                  <a:schemeClr val="bg1"/>
                </a:solidFill>
              </a:rPr>
              <a:t> των </a:t>
            </a:r>
            <a:r>
              <a:rPr lang="el-GR" dirty="0" err="1">
                <a:solidFill>
                  <a:schemeClr val="bg1"/>
                </a:solidFill>
              </a:rPr>
              <a:t>γυναικών</a:t>
            </a:r>
            <a:r>
              <a:rPr lang="el-GR" dirty="0">
                <a:solidFill>
                  <a:schemeClr val="bg1"/>
                </a:solidFill>
              </a:rPr>
              <a:t> στην </a:t>
            </a:r>
            <a:r>
              <a:rPr lang="el-GR" dirty="0" err="1">
                <a:solidFill>
                  <a:schemeClr val="bg1"/>
                </a:solidFill>
              </a:rPr>
              <a:t>Ινδία</a:t>
            </a:r>
            <a:r>
              <a:rPr lang="el-GR" dirty="0">
                <a:solidFill>
                  <a:schemeClr val="bg1"/>
                </a:solidFill>
              </a:rPr>
              <a:t> </a:t>
            </a:r>
            <a:r>
              <a:rPr lang="el-GR" dirty="0" err="1">
                <a:solidFill>
                  <a:schemeClr val="bg1"/>
                </a:solidFill>
              </a:rPr>
              <a:t>έχει</a:t>
            </a:r>
            <a:r>
              <a:rPr lang="el-GR" dirty="0">
                <a:solidFill>
                  <a:schemeClr val="bg1"/>
                </a:solidFill>
              </a:rPr>
              <a:t> </a:t>
            </a:r>
            <a:r>
              <a:rPr lang="el-GR" dirty="0" err="1">
                <a:solidFill>
                  <a:schemeClr val="bg1"/>
                </a:solidFill>
              </a:rPr>
              <a:t>κακοποιηθει</a:t>
            </a:r>
            <a:r>
              <a:rPr lang="el-GR" dirty="0">
                <a:solidFill>
                  <a:schemeClr val="bg1"/>
                </a:solidFill>
              </a:rPr>
              <a:t>́ </a:t>
            </a:r>
            <a:r>
              <a:rPr lang="el-GR" dirty="0" err="1">
                <a:solidFill>
                  <a:schemeClr val="bg1"/>
                </a:solidFill>
              </a:rPr>
              <a:t>σωματικα</a:t>
            </a:r>
            <a:r>
              <a:rPr lang="el-GR" dirty="0">
                <a:solidFill>
                  <a:schemeClr val="bg1"/>
                </a:solidFill>
              </a:rPr>
              <a:t>́ </a:t>
            </a:r>
            <a:r>
              <a:rPr lang="el-GR" dirty="0" err="1">
                <a:solidFill>
                  <a:schemeClr val="bg1"/>
                </a:solidFill>
              </a:rPr>
              <a:t>απο</a:t>
            </a:r>
            <a:r>
              <a:rPr lang="el-GR" dirty="0">
                <a:solidFill>
                  <a:schemeClr val="bg1"/>
                </a:solidFill>
              </a:rPr>
              <a:t>́ τους </a:t>
            </a:r>
            <a:r>
              <a:rPr lang="el-GR" dirty="0" err="1">
                <a:solidFill>
                  <a:schemeClr val="bg1"/>
                </a:solidFill>
              </a:rPr>
              <a:t>συζύγους</a:t>
            </a:r>
            <a:r>
              <a:rPr lang="el-GR" dirty="0">
                <a:solidFill>
                  <a:schemeClr val="bg1"/>
                </a:solidFill>
              </a:rPr>
              <a:t> τους ή </a:t>
            </a:r>
            <a:r>
              <a:rPr lang="el-GR" dirty="0" err="1">
                <a:solidFill>
                  <a:schemeClr val="bg1"/>
                </a:solidFill>
              </a:rPr>
              <a:t>απο</a:t>
            </a:r>
            <a:r>
              <a:rPr lang="el-GR" dirty="0">
                <a:solidFill>
                  <a:schemeClr val="bg1"/>
                </a:solidFill>
              </a:rPr>
              <a:t>́ </a:t>
            </a:r>
            <a:r>
              <a:rPr lang="el-GR" dirty="0" err="1">
                <a:solidFill>
                  <a:schemeClr val="bg1"/>
                </a:solidFill>
              </a:rPr>
              <a:t>άλλα</a:t>
            </a:r>
            <a:r>
              <a:rPr lang="el-GR" dirty="0">
                <a:solidFill>
                  <a:schemeClr val="bg1"/>
                </a:solidFill>
              </a:rPr>
              <a:t> </a:t>
            </a:r>
            <a:r>
              <a:rPr lang="el-GR" dirty="0" err="1">
                <a:solidFill>
                  <a:schemeClr val="bg1"/>
                </a:solidFill>
              </a:rPr>
              <a:t>μέλη</a:t>
            </a:r>
            <a:r>
              <a:rPr lang="el-GR" dirty="0">
                <a:solidFill>
                  <a:schemeClr val="bg1"/>
                </a:solidFill>
              </a:rPr>
              <a:t> της </a:t>
            </a:r>
            <a:r>
              <a:rPr lang="el-GR" dirty="0" err="1">
                <a:solidFill>
                  <a:schemeClr val="bg1"/>
                </a:solidFill>
              </a:rPr>
              <a:t>οικογένειας</a:t>
            </a:r>
            <a:r>
              <a:rPr lang="el-GR" dirty="0">
                <a:solidFill>
                  <a:schemeClr val="bg1"/>
                </a:solidFill>
              </a:rPr>
              <a:t>.</a:t>
            </a:r>
          </a:p>
          <a:p>
            <a:pPr algn="just"/>
            <a:r>
              <a:rPr lang="en-GB" dirty="0">
                <a:solidFill>
                  <a:schemeClr val="bg1"/>
                </a:solidFill>
              </a:rPr>
              <a:t>H </a:t>
            </a:r>
            <a:r>
              <a:rPr lang="el-GR" dirty="0" err="1">
                <a:solidFill>
                  <a:schemeClr val="bg1"/>
                </a:solidFill>
              </a:rPr>
              <a:t>ενδοοικογενειακη</a:t>
            </a:r>
            <a:r>
              <a:rPr lang="el-GR" dirty="0">
                <a:solidFill>
                  <a:schemeClr val="bg1"/>
                </a:solidFill>
              </a:rPr>
              <a:t>́ </a:t>
            </a:r>
            <a:r>
              <a:rPr lang="el-GR" dirty="0" err="1">
                <a:solidFill>
                  <a:schemeClr val="bg1"/>
                </a:solidFill>
              </a:rPr>
              <a:t>βία</a:t>
            </a:r>
            <a:r>
              <a:rPr lang="el-GR" dirty="0">
                <a:solidFill>
                  <a:schemeClr val="bg1"/>
                </a:solidFill>
              </a:rPr>
              <a:t> </a:t>
            </a:r>
            <a:r>
              <a:rPr lang="el-GR" dirty="0" err="1">
                <a:solidFill>
                  <a:schemeClr val="bg1"/>
                </a:solidFill>
              </a:rPr>
              <a:t>επηρεάζει</a:t>
            </a:r>
            <a:r>
              <a:rPr lang="el-GR" dirty="0">
                <a:solidFill>
                  <a:schemeClr val="bg1"/>
                </a:solidFill>
              </a:rPr>
              <a:t> </a:t>
            </a:r>
            <a:r>
              <a:rPr lang="el-GR" dirty="0" err="1">
                <a:solidFill>
                  <a:schemeClr val="bg1"/>
                </a:solidFill>
              </a:rPr>
              <a:t>δυσμενώς</a:t>
            </a:r>
            <a:r>
              <a:rPr lang="el-GR" dirty="0">
                <a:solidFill>
                  <a:schemeClr val="bg1"/>
                </a:solidFill>
              </a:rPr>
              <a:t> τα </a:t>
            </a:r>
            <a:r>
              <a:rPr lang="el-GR" dirty="0" err="1">
                <a:solidFill>
                  <a:schemeClr val="bg1"/>
                </a:solidFill>
              </a:rPr>
              <a:t>αρνητικα</a:t>
            </a:r>
            <a:r>
              <a:rPr lang="el-GR" dirty="0">
                <a:solidFill>
                  <a:schemeClr val="bg1"/>
                </a:solidFill>
              </a:rPr>
              <a:t>́ </a:t>
            </a:r>
            <a:r>
              <a:rPr lang="el-GR" dirty="0" err="1">
                <a:solidFill>
                  <a:schemeClr val="bg1"/>
                </a:solidFill>
              </a:rPr>
              <a:t>αποτελέσματα</a:t>
            </a:r>
            <a:r>
              <a:rPr lang="el-GR" dirty="0">
                <a:solidFill>
                  <a:schemeClr val="bg1"/>
                </a:solidFill>
              </a:rPr>
              <a:t> της </a:t>
            </a:r>
            <a:r>
              <a:rPr lang="el-GR" dirty="0" err="1">
                <a:solidFill>
                  <a:schemeClr val="bg1"/>
                </a:solidFill>
              </a:rPr>
              <a:t>υγείας</a:t>
            </a:r>
            <a:r>
              <a:rPr lang="el-GR" dirty="0">
                <a:solidFill>
                  <a:schemeClr val="bg1"/>
                </a:solidFill>
              </a:rPr>
              <a:t> στην </a:t>
            </a:r>
            <a:r>
              <a:rPr lang="el-GR" dirty="0" err="1">
                <a:solidFill>
                  <a:schemeClr val="bg1"/>
                </a:solidFill>
              </a:rPr>
              <a:t>Ινδία</a:t>
            </a:r>
            <a:r>
              <a:rPr lang="el-GR" dirty="0">
                <a:solidFill>
                  <a:schemeClr val="bg1"/>
                </a:solidFill>
              </a:rPr>
              <a:t>, </a:t>
            </a:r>
            <a:r>
              <a:rPr lang="el-GR" dirty="0" err="1">
                <a:solidFill>
                  <a:schemeClr val="bg1"/>
                </a:solidFill>
              </a:rPr>
              <a:t>όπως</a:t>
            </a:r>
            <a:r>
              <a:rPr lang="el-GR" dirty="0">
                <a:solidFill>
                  <a:schemeClr val="bg1"/>
                </a:solidFill>
              </a:rPr>
              <a:t> </a:t>
            </a:r>
            <a:r>
              <a:rPr lang="el-GR" dirty="0" err="1">
                <a:solidFill>
                  <a:schemeClr val="bg1"/>
                </a:solidFill>
              </a:rPr>
              <a:t>είναι</a:t>
            </a:r>
            <a:r>
              <a:rPr lang="el-GR" dirty="0">
                <a:solidFill>
                  <a:schemeClr val="bg1"/>
                </a:solidFill>
              </a:rPr>
              <a:t> η </a:t>
            </a:r>
            <a:r>
              <a:rPr lang="el-GR" dirty="0" err="1">
                <a:solidFill>
                  <a:schemeClr val="bg1"/>
                </a:solidFill>
              </a:rPr>
              <a:t>γυναικολογικη</a:t>
            </a:r>
            <a:r>
              <a:rPr lang="el-GR" dirty="0">
                <a:solidFill>
                  <a:schemeClr val="bg1"/>
                </a:solidFill>
              </a:rPr>
              <a:t>́ </a:t>
            </a:r>
            <a:r>
              <a:rPr lang="el-GR" dirty="0" err="1">
                <a:solidFill>
                  <a:schemeClr val="bg1"/>
                </a:solidFill>
              </a:rPr>
              <a:t>νοσηρότητα</a:t>
            </a:r>
            <a:r>
              <a:rPr lang="el-GR" dirty="0">
                <a:solidFill>
                  <a:schemeClr val="bg1"/>
                </a:solidFill>
              </a:rPr>
              <a:t> (</a:t>
            </a:r>
            <a:r>
              <a:rPr lang="en-GB" dirty="0">
                <a:solidFill>
                  <a:schemeClr val="bg1"/>
                </a:solidFill>
              </a:rPr>
              <a:t>Sudha et al, 2007), </a:t>
            </a:r>
            <a:r>
              <a:rPr lang="el-GR" dirty="0">
                <a:solidFill>
                  <a:schemeClr val="bg1"/>
                </a:solidFill>
              </a:rPr>
              <a:t>η </a:t>
            </a:r>
            <a:r>
              <a:rPr lang="el-GR" dirty="0" err="1">
                <a:solidFill>
                  <a:schemeClr val="bg1"/>
                </a:solidFill>
              </a:rPr>
              <a:t>αντισυλληπτικη</a:t>
            </a:r>
            <a:r>
              <a:rPr lang="el-GR" dirty="0">
                <a:solidFill>
                  <a:schemeClr val="bg1"/>
                </a:solidFill>
              </a:rPr>
              <a:t>́ </a:t>
            </a:r>
            <a:r>
              <a:rPr lang="el-GR" dirty="0" err="1">
                <a:solidFill>
                  <a:schemeClr val="bg1"/>
                </a:solidFill>
              </a:rPr>
              <a:t>χρήση</a:t>
            </a:r>
            <a:r>
              <a:rPr lang="el-GR" dirty="0">
                <a:solidFill>
                  <a:schemeClr val="bg1"/>
                </a:solidFill>
              </a:rPr>
              <a:t> (</a:t>
            </a:r>
            <a:r>
              <a:rPr lang="en-GB" dirty="0">
                <a:solidFill>
                  <a:schemeClr val="bg1"/>
                </a:solidFill>
              </a:rPr>
              <a:t>Stephenson et al, 2006), </a:t>
            </a:r>
            <a:r>
              <a:rPr lang="el-GR" dirty="0">
                <a:solidFill>
                  <a:schemeClr val="bg1"/>
                </a:solidFill>
              </a:rPr>
              <a:t>το </a:t>
            </a:r>
            <a:r>
              <a:rPr lang="el-GR" dirty="0" err="1">
                <a:solidFill>
                  <a:schemeClr val="bg1"/>
                </a:solidFill>
              </a:rPr>
              <a:t>άσθμα</a:t>
            </a:r>
            <a:r>
              <a:rPr lang="el-GR" dirty="0">
                <a:solidFill>
                  <a:schemeClr val="bg1"/>
                </a:solidFill>
              </a:rPr>
              <a:t>, η </a:t>
            </a:r>
            <a:r>
              <a:rPr lang="el-GR" dirty="0" err="1">
                <a:solidFill>
                  <a:schemeClr val="bg1"/>
                </a:solidFill>
              </a:rPr>
              <a:t>χρήση</a:t>
            </a:r>
            <a:r>
              <a:rPr lang="el-GR" dirty="0">
                <a:solidFill>
                  <a:schemeClr val="bg1"/>
                </a:solidFill>
              </a:rPr>
              <a:t> </a:t>
            </a:r>
            <a:r>
              <a:rPr lang="el-GR" dirty="0" err="1">
                <a:solidFill>
                  <a:schemeClr val="bg1"/>
                </a:solidFill>
              </a:rPr>
              <a:t>καπνου</a:t>
            </a:r>
            <a:r>
              <a:rPr lang="el-GR" dirty="0">
                <a:solidFill>
                  <a:schemeClr val="bg1"/>
                </a:solidFill>
              </a:rPr>
              <a:t>́ και </a:t>
            </a:r>
            <a:r>
              <a:rPr lang="el-GR" dirty="0" err="1">
                <a:solidFill>
                  <a:schemeClr val="bg1"/>
                </a:solidFill>
              </a:rPr>
              <a:t>απόπειρα</a:t>
            </a:r>
            <a:r>
              <a:rPr lang="el-GR" dirty="0">
                <a:solidFill>
                  <a:schemeClr val="bg1"/>
                </a:solidFill>
              </a:rPr>
              <a:t> </a:t>
            </a:r>
            <a:r>
              <a:rPr lang="el-GR" dirty="0" err="1">
                <a:solidFill>
                  <a:schemeClr val="bg1"/>
                </a:solidFill>
              </a:rPr>
              <a:t>αυτοκτονίας</a:t>
            </a:r>
            <a:r>
              <a:rPr lang="el-GR" dirty="0">
                <a:solidFill>
                  <a:schemeClr val="bg1"/>
                </a:solidFill>
              </a:rPr>
              <a:t>.</a:t>
            </a:r>
          </a:p>
          <a:p>
            <a:pPr marL="36900" indent="0">
              <a:buNone/>
            </a:pPr>
            <a:endParaRPr lang="en-GR" dirty="0"/>
          </a:p>
        </p:txBody>
      </p:sp>
    </p:spTree>
    <p:extLst>
      <p:ext uri="{BB962C8B-B14F-4D97-AF65-F5344CB8AC3E}">
        <p14:creationId xmlns:p14="http://schemas.microsoft.com/office/powerpoint/2010/main" val="3323415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274DE-EA09-AC48-8B16-CC49574B347C}"/>
              </a:ext>
            </a:extLst>
          </p:cNvPr>
          <p:cNvSpPr>
            <a:spLocks noGrp="1"/>
          </p:cNvSpPr>
          <p:nvPr>
            <p:ph type="title"/>
          </p:nvPr>
        </p:nvSpPr>
        <p:spPr>
          <a:xfrm>
            <a:off x="919119" y="624348"/>
            <a:ext cx="10353762" cy="1257300"/>
          </a:xfrm>
        </p:spPr>
        <p:txBody>
          <a:bodyPr>
            <a:normAutofit/>
          </a:bodyPr>
          <a:lstStyle/>
          <a:p>
            <a:pPr>
              <a:lnSpc>
                <a:spcPct val="90000"/>
              </a:lnSpc>
            </a:pPr>
            <a:r>
              <a:rPr lang="el-GR" dirty="0" err="1"/>
              <a:t>Μεθοδολογία</a:t>
            </a:r>
            <a:r>
              <a:rPr lang="el-GR" dirty="0"/>
              <a:t> </a:t>
            </a:r>
            <a:r>
              <a:rPr lang="el-GR" dirty="0" err="1"/>
              <a:t>έρευνας</a:t>
            </a:r>
            <a:br>
              <a:rPr lang="el-GR" dirty="0"/>
            </a:br>
            <a:endParaRPr lang="en-GR"/>
          </a:p>
        </p:txBody>
      </p:sp>
      <p:graphicFrame>
        <p:nvGraphicFramePr>
          <p:cNvPr id="5" name="Content Placeholder 2">
            <a:extLst>
              <a:ext uri="{FF2B5EF4-FFF2-40B4-BE49-F238E27FC236}">
                <a16:creationId xmlns:a16="http://schemas.microsoft.com/office/drawing/2014/main" id="{C851D6E2-DA1D-6E6E-B428-6BE70BC94FCD}"/>
              </a:ext>
            </a:extLst>
          </p:cNvPr>
          <p:cNvGraphicFramePr>
            <a:graphicFrameLocks noGrp="1"/>
          </p:cNvGraphicFramePr>
          <p:nvPr>
            <p:ph idx="1"/>
            <p:extLst>
              <p:ext uri="{D42A27DB-BD31-4B8C-83A1-F6EECF244321}">
                <p14:modId xmlns:p14="http://schemas.microsoft.com/office/powerpoint/2010/main" val="3599233956"/>
              </p:ext>
            </p:extLst>
          </p:nvPr>
        </p:nvGraphicFramePr>
        <p:xfrm>
          <a:off x="501446" y="1356852"/>
          <a:ext cx="11312012" cy="5029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0107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69652D62-ECFB-408E-ABE6-155A644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C1FEA985-924B-4044-8778-32D1E7164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1">
              <a:lumMod val="75000"/>
              <a:lumOff val="25000"/>
              <a:alpha val="8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94751A-2B91-3A48-BFF0-5E634029253C}"/>
              </a:ext>
            </a:extLst>
          </p:cNvPr>
          <p:cNvSpPr>
            <a:spLocks noGrp="1"/>
          </p:cNvSpPr>
          <p:nvPr>
            <p:ph type="title"/>
          </p:nvPr>
        </p:nvSpPr>
        <p:spPr>
          <a:xfrm>
            <a:off x="913795" y="963506"/>
            <a:ext cx="3740815" cy="4827693"/>
          </a:xfrm>
        </p:spPr>
        <p:txBody>
          <a:bodyPr>
            <a:normAutofit/>
          </a:bodyPr>
          <a:lstStyle/>
          <a:p>
            <a:pPr algn="r"/>
            <a:r>
              <a:rPr lang="el-GR" sz="3100" dirty="0"/>
              <a:t>Περιγραφή των αποτελεσμάτων </a:t>
            </a:r>
            <a:br>
              <a:rPr lang="el-GR" sz="3100" dirty="0"/>
            </a:br>
            <a:br>
              <a:rPr lang="el-GR" sz="3100" dirty="0"/>
            </a:br>
            <a:r>
              <a:rPr lang="el-GR" sz="3100" b="1" dirty="0"/>
              <a:t>Έννοια της </a:t>
            </a:r>
            <a:r>
              <a:rPr lang="el-GR" sz="3100" b="1" dirty="0" err="1"/>
              <a:t>έμφυλης</a:t>
            </a:r>
            <a:r>
              <a:rPr lang="el-GR" sz="3100" b="1" dirty="0"/>
              <a:t> </a:t>
            </a:r>
            <a:r>
              <a:rPr lang="el-GR" sz="3100" b="1" dirty="0" err="1"/>
              <a:t>ενδοοικογενειακής</a:t>
            </a:r>
            <a:r>
              <a:rPr lang="el-GR" sz="3100" b="1" dirty="0"/>
              <a:t> </a:t>
            </a:r>
            <a:r>
              <a:rPr lang="el-GR" sz="3100" b="1" dirty="0" err="1"/>
              <a:t>βίας</a:t>
            </a:r>
            <a:br>
              <a:rPr lang="el-GR" sz="3100" b="1" dirty="0"/>
            </a:br>
            <a:endParaRPr lang="en-GR" sz="3100" b="1" dirty="0"/>
          </a:p>
        </p:txBody>
      </p:sp>
      <p:cxnSp>
        <p:nvCxnSpPr>
          <p:cNvPr id="12" name="Straight Connector 11">
            <a:extLst>
              <a:ext uri="{FF2B5EF4-FFF2-40B4-BE49-F238E27FC236}">
                <a16:creationId xmlns:a16="http://schemas.microsoft.com/office/drawing/2014/main" id="{96C7F9CB-BCC3-4648-8DEF-07B0887D87D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81187"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11A5046-FFA5-3B4F-A9AB-C190EAA953C5}"/>
              </a:ext>
            </a:extLst>
          </p:cNvPr>
          <p:cNvSpPr>
            <a:spLocks noGrp="1"/>
          </p:cNvSpPr>
          <p:nvPr>
            <p:ph idx="1"/>
          </p:nvPr>
        </p:nvSpPr>
        <p:spPr>
          <a:xfrm>
            <a:off x="5307765" y="963507"/>
            <a:ext cx="6145095" cy="4827694"/>
          </a:xfrm>
          <a:effectLst/>
        </p:spPr>
        <p:txBody>
          <a:bodyPr anchor="ctr">
            <a:normAutofit/>
          </a:bodyPr>
          <a:lstStyle/>
          <a:p>
            <a:pPr algn="just">
              <a:lnSpc>
                <a:spcPct val="100000"/>
              </a:lnSpc>
            </a:pPr>
            <a:r>
              <a:rPr lang="el-GR" sz="1600" dirty="0">
                <a:solidFill>
                  <a:schemeClr val="tx1"/>
                </a:solidFill>
              </a:rPr>
              <a:t>Οι αναφορές των γυναικών εδράζουν στη δεκαετία του 2010 κι έπειτα, όταν οι γυναίκες της έρευνας βρισκόταν στην παιδική- εφηβική ηλικία. </a:t>
            </a:r>
          </a:p>
          <a:p>
            <a:pPr algn="just">
              <a:lnSpc>
                <a:spcPct val="100000"/>
              </a:lnSpc>
            </a:pPr>
            <a:r>
              <a:rPr lang="el-GR" sz="1600" dirty="0">
                <a:solidFill>
                  <a:schemeClr val="tx1"/>
                </a:solidFill>
              </a:rPr>
              <a:t>δεν μπόρεσε καμία να δώσει έναν ορισμό της βίας, παρά μόνο απαντήσανε περιγραφικά αναφέροντας μορφές βίας και το τελευταίο περιστατικό τους που τους οδήγησε στον ξενώνα. </a:t>
            </a:r>
          </a:p>
          <a:p>
            <a:pPr algn="just">
              <a:lnSpc>
                <a:spcPct val="100000"/>
              </a:lnSpc>
            </a:pPr>
            <a:r>
              <a:rPr lang="el-GR" sz="1600" dirty="0">
                <a:solidFill>
                  <a:schemeClr val="tx1"/>
                </a:solidFill>
              </a:rPr>
              <a:t>Ν</a:t>
            </a:r>
            <a:r>
              <a:rPr lang="en-GB" sz="1600" dirty="0" err="1">
                <a:solidFill>
                  <a:schemeClr val="tx1"/>
                </a:solidFill>
              </a:rPr>
              <a:t>isha</a:t>
            </a:r>
            <a:r>
              <a:rPr lang="en-GB" sz="1600" dirty="0">
                <a:solidFill>
                  <a:schemeClr val="tx1"/>
                </a:solidFill>
              </a:rPr>
              <a:t> </a:t>
            </a:r>
            <a:r>
              <a:rPr lang="el-GR" sz="1600" dirty="0">
                <a:solidFill>
                  <a:schemeClr val="tx1"/>
                </a:solidFill>
              </a:rPr>
              <a:t>φιλοξενούμενη στο πρόγραμμα ενδυνάμωσης γυναικών: </a:t>
            </a:r>
          </a:p>
          <a:p>
            <a:pPr marL="36900" indent="0" algn="just">
              <a:lnSpc>
                <a:spcPct val="100000"/>
              </a:lnSpc>
              <a:buNone/>
            </a:pPr>
            <a:r>
              <a:rPr lang="el-GR" sz="1600" dirty="0">
                <a:solidFill>
                  <a:schemeClr val="tx1"/>
                </a:solidFill>
              </a:rPr>
              <a:t>«Ο σύζυγός μου συνήθιζε να μου μιλάει άσχημα, να με βρίζει να με χτυπάει και να με απειλεί. Έπεσα ψυχολογικά και με φέρανε εδώ, εδώ συνειδητοποίησα ότι πρόκειται για σωματική, ψυχική και συναισθηματική βία αυτό που ζούσα, εγώ δεν το είχα καταλάβει, νόμιζα ότι έτσι είναι και δεν μπορεί να αλλάξει». Η </a:t>
            </a:r>
            <a:r>
              <a:rPr lang="en-GB" sz="1600" dirty="0" err="1">
                <a:solidFill>
                  <a:schemeClr val="tx1"/>
                </a:solidFill>
              </a:rPr>
              <a:t>Auyishi</a:t>
            </a:r>
            <a:r>
              <a:rPr lang="en-GB" sz="1600" dirty="0">
                <a:solidFill>
                  <a:schemeClr val="tx1"/>
                </a:solidFill>
              </a:rPr>
              <a:t> </a:t>
            </a:r>
            <a:r>
              <a:rPr lang="el-GR" sz="1600" dirty="0">
                <a:solidFill>
                  <a:schemeClr val="tx1"/>
                </a:solidFill>
              </a:rPr>
              <a:t>μας λέει πως πρόσφατα κατάλαβε πως «εδώ στην Ινδία σε μεγαλώνουν σε ένα περιβάλλον όπου τελικά η βία κατά των γυναικών είναι απολύτως αποδεκτή και </a:t>
            </a:r>
            <a:r>
              <a:rPr lang="el-GR" sz="1600" dirty="0" err="1">
                <a:solidFill>
                  <a:schemeClr val="tx1"/>
                </a:solidFill>
              </a:rPr>
              <a:t>κανονικοποιημένη</a:t>
            </a:r>
            <a:r>
              <a:rPr lang="el-GR" sz="1600" dirty="0">
                <a:solidFill>
                  <a:schemeClr val="tx1"/>
                </a:solidFill>
              </a:rPr>
              <a:t>». </a:t>
            </a:r>
          </a:p>
          <a:p>
            <a:pPr>
              <a:lnSpc>
                <a:spcPct val="100000"/>
              </a:lnSpc>
            </a:pPr>
            <a:endParaRPr lang="en-GR" sz="1600" dirty="0">
              <a:solidFill>
                <a:schemeClr val="tx1"/>
              </a:solidFill>
            </a:endParaRPr>
          </a:p>
        </p:txBody>
      </p:sp>
    </p:spTree>
    <p:extLst>
      <p:ext uri="{BB962C8B-B14F-4D97-AF65-F5344CB8AC3E}">
        <p14:creationId xmlns:p14="http://schemas.microsoft.com/office/powerpoint/2010/main" val="4187356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6941-5BD7-5E42-B906-DF4F3B7C80AF}"/>
              </a:ext>
            </a:extLst>
          </p:cNvPr>
          <p:cNvSpPr>
            <a:spLocks noGrp="1"/>
          </p:cNvSpPr>
          <p:nvPr>
            <p:ph type="title"/>
          </p:nvPr>
        </p:nvSpPr>
        <p:spPr>
          <a:xfrm>
            <a:off x="618827" y="438150"/>
            <a:ext cx="10353762" cy="1257300"/>
          </a:xfrm>
        </p:spPr>
        <p:txBody>
          <a:bodyPr>
            <a:normAutofit/>
          </a:bodyPr>
          <a:lstStyle/>
          <a:p>
            <a:pPr>
              <a:lnSpc>
                <a:spcPct val="90000"/>
              </a:lnSpc>
            </a:pPr>
            <a:r>
              <a:rPr lang="el-GR" sz="2800" b="1" dirty="0" err="1"/>
              <a:t>Μορφές</a:t>
            </a:r>
            <a:r>
              <a:rPr lang="el-GR" sz="2800" b="1" dirty="0"/>
              <a:t> </a:t>
            </a:r>
            <a:r>
              <a:rPr lang="el-GR" sz="2800" b="1" dirty="0" err="1"/>
              <a:t>έμφυλης</a:t>
            </a:r>
            <a:r>
              <a:rPr lang="el-GR" sz="2800" b="1" dirty="0"/>
              <a:t> </a:t>
            </a:r>
            <a:r>
              <a:rPr lang="el-GR" sz="2800" b="1" dirty="0" err="1"/>
              <a:t>ενδοοικογενειακής</a:t>
            </a:r>
            <a:r>
              <a:rPr lang="el-GR" sz="2800" b="1" dirty="0"/>
              <a:t> </a:t>
            </a:r>
            <a:r>
              <a:rPr lang="el-GR" sz="2800" b="1" dirty="0" err="1"/>
              <a:t>βίας</a:t>
            </a:r>
            <a:br>
              <a:rPr lang="el-GR" sz="2800" dirty="0"/>
            </a:br>
            <a:r>
              <a:rPr lang="el-GR" sz="2800" dirty="0"/>
              <a:t> </a:t>
            </a:r>
            <a:br>
              <a:rPr lang="el-GR" sz="2800" dirty="0"/>
            </a:br>
            <a:endParaRPr lang="en-GR" sz="2800" dirty="0"/>
          </a:p>
        </p:txBody>
      </p:sp>
      <p:graphicFrame>
        <p:nvGraphicFramePr>
          <p:cNvPr id="5" name="Content Placeholder 2">
            <a:extLst>
              <a:ext uri="{FF2B5EF4-FFF2-40B4-BE49-F238E27FC236}">
                <a16:creationId xmlns:a16="http://schemas.microsoft.com/office/drawing/2014/main" id="{4FF1B708-1287-89AB-EF8E-2FA12FFA33B9}"/>
              </a:ext>
            </a:extLst>
          </p:cNvPr>
          <p:cNvGraphicFramePr>
            <a:graphicFrameLocks noGrp="1"/>
          </p:cNvGraphicFramePr>
          <p:nvPr>
            <p:ph idx="1"/>
            <p:extLst>
              <p:ext uri="{D42A27DB-BD31-4B8C-83A1-F6EECF244321}">
                <p14:modId xmlns:p14="http://schemas.microsoft.com/office/powerpoint/2010/main" val="4033518295"/>
              </p:ext>
            </p:extLst>
          </p:nvPr>
        </p:nvGraphicFramePr>
        <p:xfrm>
          <a:off x="618827" y="1430593"/>
          <a:ext cx="11106140" cy="47047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3525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4608E264-926B-434A-8D58-87ACA185D8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67A036B-F109-477D-A092-D947533E27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10650" y="1"/>
            <a:ext cx="4966697" cy="6858000"/>
          </a:xfrm>
          <a:prstGeom prst="rect">
            <a:avLst/>
          </a:prstGeom>
        </p:spPr>
      </p:pic>
      <p:pic>
        <p:nvPicPr>
          <p:cNvPr id="4" name="Picture 3" descr="A person walking down a street&#10;&#10;Description automatically generated with low confidence">
            <a:extLst>
              <a:ext uri="{FF2B5EF4-FFF2-40B4-BE49-F238E27FC236}">
                <a16:creationId xmlns:a16="http://schemas.microsoft.com/office/drawing/2014/main" id="{8EABD935-F91D-1142-B5D6-73EED0FCD0D9}"/>
              </a:ext>
            </a:extLst>
          </p:cNvPr>
          <p:cNvPicPr>
            <a:picLocks noChangeAspect="1"/>
          </p:cNvPicPr>
          <p:nvPr/>
        </p:nvPicPr>
        <p:blipFill rotWithShape="1">
          <a:blip r:embed="rId4"/>
          <a:srcRect t="685" b="3703"/>
          <a:stretch/>
        </p:blipFill>
        <p:spPr>
          <a:xfrm>
            <a:off x="632815" y="643465"/>
            <a:ext cx="4003193" cy="5103372"/>
          </a:xfrm>
          <a:prstGeom prst="rect">
            <a:avLst/>
          </a:prstGeom>
        </p:spPr>
      </p:pic>
      <p:sp>
        <p:nvSpPr>
          <p:cNvPr id="3" name="Content Placeholder 2">
            <a:extLst>
              <a:ext uri="{FF2B5EF4-FFF2-40B4-BE49-F238E27FC236}">
                <a16:creationId xmlns:a16="http://schemas.microsoft.com/office/drawing/2014/main" id="{7FADF0B6-0BC4-814B-95BE-3A31CD34168D}"/>
              </a:ext>
            </a:extLst>
          </p:cNvPr>
          <p:cNvSpPr>
            <a:spLocks noGrp="1"/>
          </p:cNvSpPr>
          <p:nvPr>
            <p:ph idx="1"/>
          </p:nvPr>
        </p:nvSpPr>
        <p:spPr>
          <a:xfrm>
            <a:off x="5279471" y="988142"/>
            <a:ext cx="6279713" cy="4706707"/>
          </a:xfrm>
        </p:spPr>
        <p:txBody>
          <a:bodyPr anchor="ctr">
            <a:normAutofit/>
          </a:bodyPr>
          <a:lstStyle/>
          <a:p>
            <a:pPr marL="36900" indent="0" algn="just">
              <a:lnSpc>
                <a:spcPct val="100000"/>
              </a:lnSpc>
              <a:buNone/>
            </a:pPr>
            <a:r>
              <a:rPr lang="el-GR" sz="1600" dirty="0"/>
              <a:t>Η </a:t>
            </a:r>
            <a:r>
              <a:rPr lang="en-GB" sz="1600" dirty="0" err="1"/>
              <a:t>Fadha</a:t>
            </a:r>
            <a:r>
              <a:rPr lang="en-GB" sz="1600" dirty="0"/>
              <a:t> </a:t>
            </a:r>
            <a:r>
              <a:rPr lang="el-GR" sz="1600" dirty="0"/>
              <a:t>μας διηγείται:</a:t>
            </a:r>
          </a:p>
          <a:p>
            <a:pPr marL="36900" indent="0" algn="ctr">
              <a:lnSpc>
                <a:spcPct val="100000"/>
              </a:lnSpc>
              <a:buNone/>
            </a:pPr>
            <a:r>
              <a:rPr lang="el-GR" sz="1600" dirty="0"/>
              <a:t>«Ήμουνα πολύ καλή στο σχολείο μέχρι που σταμάτησα γιατί έπρεπε να παντρευτώ αναγκαστικά λόγω των γονιών και των παππούδων μου. Οι παππούδες μου με έπεισαν ότι ήρθε η ώρα να παντρευτώ. Δεν ήξερα με ποιον θα παντρευόμουν, μου έδειξαν τη φωτογραφία εκείνου του άντρα. Δεν ήξερα καν το όνομά του μέχρι που κάθισα στη γαμήλια τελετή. Μετά από δύο ημέρες έμαθα τι κάνει. Μετά από μια εβδομάδα κατάλαβα ότι ήταν εντελώς αναλφάβητος. Μετά από μερικές ημέρες, έμαθα ότι είναι αρραβωνιασμένος με μια άλλη κοπέλα από την κοινωνία του. Δεν τον ένοιαζε. Το μόνο που έκανε ήταν να μου δίνει εντολές για να κάνω τις δουλειές του σπιτιού. Η πεθερά μου ήταν κατάκοιτη και έπρεπε να κάνω εγώ όλες τις δουλειές. Δεν μου επέτρεπαν να πηγαίνω πουθενά ούτε να μιλάω στην ίδια μου τη μάνα. Δεν υπήρχε ελευθερία για μένα εκεί πέρα. Με λιμοκτονούσαν, με κακοποιούσαν, με χτυπούσαν. Ήρθε η μητέρα μου μετά από καιρό και με πήρε πίσω».</a:t>
            </a:r>
          </a:p>
          <a:p>
            <a:pPr>
              <a:lnSpc>
                <a:spcPct val="100000"/>
              </a:lnSpc>
            </a:pPr>
            <a:endParaRPr lang="en-GR" sz="1500" dirty="0"/>
          </a:p>
        </p:txBody>
      </p:sp>
    </p:spTree>
    <p:extLst>
      <p:ext uri="{BB962C8B-B14F-4D97-AF65-F5344CB8AC3E}">
        <p14:creationId xmlns:p14="http://schemas.microsoft.com/office/powerpoint/2010/main" val="367524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135E0-D998-6F4C-89C4-1189691261B4}"/>
              </a:ext>
            </a:extLst>
          </p:cNvPr>
          <p:cNvSpPr>
            <a:spLocks noGrp="1"/>
          </p:cNvSpPr>
          <p:nvPr>
            <p:ph type="title"/>
          </p:nvPr>
        </p:nvSpPr>
        <p:spPr>
          <a:xfrm>
            <a:off x="919119" y="289560"/>
            <a:ext cx="10353762" cy="1257300"/>
          </a:xfrm>
        </p:spPr>
        <p:txBody>
          <a:bodyPr>
            <a:normAutofit fontScale="90000"/>
          </a:bodyPr>
          <a:lstStyle/>
          <a:p>
            <a:r>
              <a:rPr lang="en-GB" b="1" dirty="0"/>
              <a:t>E</a:t>
            </a:r>
            <a:r>
              <a:rPr lang="el-GR" b="1" dirty="0" err="1"/>
              <a:t>ρμηνεία</a:t>
            </a:r>
            <a:r>
              <a:rPr lang="el-GR" b="1" dirty="0"/>
              <a:t> της </a:t>
            </a:r>
            <a:r>
              <a:rPr lang="el-GR" b="1" dirty="0" err="1"/>
              <a:t>έμφυλης</a:t>
            </a:r>
            <a:r>
              <a:rPr lang="el-GR" b="1" dirty="0"/>
              <a:t> </a:t>
            </a:r>
            <a:r>
              <a:rPr lang="el-GR" b="1" dirty="0" err="1"/>
              <a:t>ενδοοικογενειακής</a:t>
            </a:r>
            <a:r>
              <a:rPr lang="el-GR" b="1" dirty="0"/>
              <a:t> </a:t>
            </a:r>
            <a:r>
              <a:rPr lang="el-GR" b="1" dirty="0" err="1"/>
              <a:t>βίας</a:t>
            </a:r>
            <a:br>
              <a:rPr lang="el-GR" dirty="0"/>
            </a:br>
            <a:endParaRPr lang="en-GR" dirty="0"/>
          </a:p>
        </p:txBody>
      </p:sp>
      <p:graphicFrame>
        <p:nvGraphicFramePr>
          <p:cNvPr id="5" name="Content Placeholder 2">
            <a:extLst>
              <a:ext uri="{FF2B5EF4-FFF2-40B4-BE49-F238E27FC236}">
                <a16:creationId xmlns:a16="http://schemas.microsoft.com/office/drawing/2014/main" id="{E3648684-CD9C-597E-21D3-0EEB1E14E91A}"/>
              </a:ext>
            </a:extLst>
          </p:cNvPr>
          <p:cNvGraphicFramePr>
            <a:graphicFrameLocks noGrp="1"/>
          </p:cNvGraphicFramePr>
          <p:nvPr>
            <p:ph idx="1"/>
            <p:extLst>
              <p:ext uri="{D42A27DB-BD31-4B8C-83A1-F6EECF244321}">
                <p14:modId xmlns:p14="http://schemas.microsoft.com/office/powerpoint/2010/main" val="3037951855"/>
              </p:ext>
            </p:extLst>
          </p:nvPr>
        </p:nvGraphicFramePr>
        <p:xfrm>
          <a:off x="324466" y="1268361"/>
          <a:ext cx="11724966" cy="55896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3377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B663-1AA5-2843-B903-E3C945CD45DD}"/>
              </a:ext>
            </a:extLst>
          </p:cNvPr>
          <p:cNvSpPr>
            <a:spLocks noGrp="1"/>
          </p:cNvSpPr>
          <p:nvPr>
            <p:ph type="title"/>
          </p:nvPr>
        </p:nvSpPr>
        <p:spPr>
          <a:xfrm>
            <a:off x="297180" y="502919"/>
            <a:ext cx="3749719" cy="5380355"/>
          </a:xfrm>
        </p:spPr>
        <p:txBody>
          <a:bodyPr>
            <a:normAutofit/>
          </a:bodyPr>
          <a:lstStyle/>
          <a:p>
            <a:r>
              <a:rPr lang="el-GR" sz="3100" b="1" err="1"/>
              <a:t>Πρακτικές</a:t>
            </a:r>
            <a:r>
              <a:rPr lang="el-GR" sz="3100" b="1"/>
              <a:t> </a:t>
            </a:r>
            <a:r>
              <a:rPr lang="el-GR" sz="3100" b="1" err="1"/>
              <a:t>αντιμετώπισης</a:t>
            </a:r>
            <a:r>
              <a:rPr lang="el-GR" sz="3100" b="1"/>
              <a:t> </a:t>
            </a:r>
            <a:r>
              <a:rPr lang="el-GR" sz="3100" b="1" err="1"/>
              <a:t>περιστατικών</a:t>
            </a:r>
            <a:r>
              <a:rPr lang="el-GR" sz="3100" b="1"/>
              <a:t> </a:t>
            </a:r>
            <a:r>
              <a:rPr lang="el-GR" sz="3100" b="1" err="1"/>
              <a:t>απο</a:t>
            </a:r>
            <a:r>
              <a:rPr lang="el-GR" sz="3100" b="1"/>
              <a:t>́ το </a:t>
            </a:r>
            <a:r>
              <a:rPr lang="el-GR" sz="3100" b="1" err="1"/>
              <a:t>κράτος</a:t>
            </a:r>
            <a:br>
              <a:rPr lang="el-GR" sz="3100"/>
            </a:br>
            <a:endParaRPr lang="en-GR" sz="3100"/>
          </a:p>
        </p:txBody>
      </p:sp>
      <p:pic>
        <p:nvPicPr>
          <p:cNvPr id="14" name="Picture 13">
            <a:extLst>
              <a:ext uri="{FF2B5EF4-FFF2-40B4-BE49-F238E27FC236}">
                <a16:creationId xmlns:a16="http://schemas.microsoft.com/office/drawing/2014/main" id="{82AABC82-C2D1-4340-A6DF-6E73DF06FC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4639056" y="2"/>
            <a:ext cx="7552944" cy="6857998"/>
          </a:xfrm>
          <a:prstGeom prst="rect">
            <a:avLst/>
          </a:prstGeom>
        </p:spPr>
      </p:pic>
      <p:graphicFrame>
        <p:nvGraphicFramePr>
          <p:cNvPr id="5" name="Content Placeholder 2">
            <a:extLst>
              <a:ext uri="{FF2B5EF4-FFF2-40B4-BE49-F238E27FC236}">
                <a16:creationId xmlns:a16="http://schemas.microsoft.com/office/drawing/2014/main" id="{02043C90-EC68-4F58-FF89-B7EF6C8EDE7D}"/>
              </a:ext>
            </a:extLst>
          </p:cNvPr>
          <p:cNvGraphicFramePr>
            <a:graphicFrameLocks noGrp="1"/>
          </p:cNvGraphicFramePr>
          <p:nvPr>
            <p:ph idx="1"/>
            <p:extLst>
              <p:ext uri="{D42A27DB-BD31-4B8C-83A1-F6EECF244321}">
                <p14:modId xmlns:p14="http://schemas.microsoft.com/office/powerpoint/2010/main" val="3149936547"/>
              </p:ext>
            </p:extLst>
          </p:nvPr>
        </p:nvGraphicFramePr>
        <p:xfrm>
          <a:off x="5282521" y="709683"/>
          <a:ext cx="6266011" cy="48995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6538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7FC00-48A3-BC4C-8558-1AEC533C8EF3}"/>
              </a:ext>
            </a:extLst>
          </p:cNvPr>
          <p:cNvSpPr>
            <a:spLocks noGrp="1"/>
          </p:cNvSpPr>
          <p:nvPr>
            <p:ph type="title"/>
          </p:nvPr>
        </p:nvSpPr>
        <p:spPr>
          <a:xfrm>
            <a:off x="919119" y="181896"/>
            <a:ext cx="10353762" cy="1257300"/>
          </a:xfrm>
        </p:spPr>
        <p:txBody>
          <a:bodyPr>
            <a:normAutofit/>
          </a:bodyPr>
          <a:lstStyle/>
          <a:p>
            <a:r>
              <a:rPr lang="el-GR" b="1" dirty="0"/>
              <a:t>Συμπεράσματα </a:t>
            </a:r>
            <a:endParaRPr lang="en-GR" b="1" dirty="0"/>
          </a:p>
        </p:txBody>
      </p:sp>
      <p:graphicFrame>
        <p:nvGraphicFramePr>
          <p:cNvPr id="5" name="Content Placeholder 2">
            <a:extLst>
              <a:ext uri="{FF2B5EF4-FFF2-40B4-BE49-F238E27FC236}">
                <a16:creationId xmlns:a16="http://schemas.microsoft.com/office/drawing/2014/main" id="{120D9A5D-3F8F-375A-1DF2-6E7BA203024C}"/>
              </a:ext>
            </a:extLst>
          </p:cNvPr>
          <p:cNvGraphicFramePr>
            <a:graphicFrameLocks noGrp="1"/>
          </p:cNvGraphicFramePr>
          <p:nvPr>
            <p:ph idx="1"/>
            <p:extLst>
              <p:ext uri="{D42A27DB-BD31-4B8C-83A1-F6EECF244321}">
                <p14:modId xmlns:p14="http://schemas.microsoft.com/office/powerpoint/2010/main" val="3493309075"/>
              </p:ext>
            </p:extLst>
          </p:nvPr>
        </p:nvGraphicFramePr>
        <p:xfrm>
          <a:off x="235974" y="1607575"/>
          <a:ext cx="11488994" cy="4807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708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18AF7-D79B-EC43-9502-E49389D1BC49}"/>
              </a:ext>
            </a:extLst>
          </p:cNvPr>
          <p:cNvSpPr>
            <a:spLocks noGrp="1"/>
          </p:cNvSpPr>
          <p:nvPr>
            <p:ph type="title"/>
          </p:nvPr>
        </p:nvSpPr>
        <p:spPr>
          <a:xfrm>
            <a:off x="796215" y="217539"/>
            <a:ext cx="10353762" cy="1257300"/>
          </a:xfrm>
        </p:spPr>
        <p:txBody>
          <a:bodyPr>
            <a:normAutofit/>
          </a:bodyPr>
          <a:lstStyle/>
          <a:p>
            <a:r>
              <a:rPr lang="el-GR" dirty="0"/>
              <a:t>Προκύπτει ότι…</a:t>
            </a:r>
            <a:endParaRPr lang="en-GR" dirty="0"/>
          </a:p>
        </p:txBody>
      </p:sp>
      <p:graphicFrame>
        <p:nvGraphicFramePr>
          <p:cNvPr id="5" name="Content Placeholder 2">
            <a:extLst>
              <a:ext uri="{FF2B5EF4-FFF2-40B4-BE49-F238E27FC236}">
                <a16:creationId xmlns:a16="http://schemas.microsoft.com/office/drawing/2014/main" id="{2A645470-6891-BA25-D731-7511AA2B25A1}"/>
              </a:ext>
            </a:extLst>
          </p:cNvPr>
          <p:cNvGraphicFramePr>
            <a:graphicFrameLocks noGrp="1"/>
          </p:cNvGraphicFramePr>
          <p:nvPr>
            <p:ph idx="1"/>
            <p:extLst>
              <p:ext uri="{D42A27DB-BD31-4B8C-83A1-F6EECF244321}">
                <p14:modId xmlns:p14="http://schemas.microsoft.com/office/powerpoint/2010/main" val="344585583"/>
              </p:ext>
            </p:extLst>
          </p:nvPr>
        </p:nvGraphicFramePr>
        <p:xfrm>
          <a:off x="398206" y="1474839"/>
          <a:ext cx="11149781" cy="4955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160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sitting on the floor&#10;&#10;Description automatically generated with low confidence">
            <a:extLst>
              <a:ext uri="{FF2B5EF4-FFF2-40B4-BE49-F238E27FC236}">
                <a16:creationId xmlns:a16="http://schemas.microsoft.com/office/drawing/2014/main" id="{8A0335AB-AFD7-574D-B1EB-9D40761D26CC}"/>
              </a:ext>
            </a:extLst>
          </p:cNvPr>
          <p:cNvPicPr>
            <a:picLocks noGrp="1" noChangeAspect="1"/>
          </p:cNvPicPr>
          <p:nvPr>
            <p:ph idx="1"/>
          </p:nvPr>
        </p:nvPicPr>
        <p:blipFill>
          <a:blip r:embed="rId2"/>
          <a:stretch>
            <a:fillRect/>
          </a:stretch>
        </p:blipFill>
        <p:spPr>
          <a:xfrm>
            <a:off x="737419" y="20379"/>
            <a:ext cx="5143500" cy="6858001"/>
          </a:xfrm>
        </p:spPr>
      </p:pic>
      <p:pic>
        <p:nvPicPr>
          <p:cNvPr id="7" name="Picture 6" descr="A person wearing a red dress&#10;&#10;Description automatically generated with low confidence">
            <a:extLst>
              <a:ext uri="{FF2B5EF4-FFF2-40B4-BE49-F238E27FC236}">
                <a16:creationId xmlns:a16="http://schemas.microsoft.com/office/drawing/2014/main" id="{2815DA37-5323-374B-8445-3617D4A3347E}"/>
              </a:ext>
            </a:extLst>
          </p:cNvPr>
          <p:cNvPicPr>
            <a:picLocks noChangeAspect="1"/>
          </p:cNvPicPr>
          <p:nvPr/>
        </p:nvPicPr>
        <p:blipFill>
          <a:blip r:embed="rId3"/>
          <a:stretch>
            <a:fillRect/>
          </a:stretch>
        </p:blipFill>
        <p:spPr>
          <a:xfrm rot="5400000">
            <a:off x="5734665" y="857250"/>
            <a:ext cx="6858000" cy="5143500"/>
          </a:xfrm>
          <a:prstGeom prst="rect">
            <a:avLst/>
          </a:prstGeom>
        </p:spPr>
      </p:pic>
    </p:spTree>
    <p:extLst>
      <p:ext uri="{BB962C8B-B14F-4D97-AF65-F5344CB8AC3E}">
        <p14:creationId xmlns:p14="http://schemas.microsoft.com/office/powerpoint/2010/main" val="214530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erson walking down a street&#10;&#10;Description automatically generated with low confidence">
            <a:extLst>
              <a:ext uri="{FF2B5EF4-FFF2-40B4-BE49-F238E27FC236}">
                <a16:creationId xmlns:a16="http://schemas.microsoft.com/office/drawing/2014/main" id="{E017E3CA-C4B4-2040-8DB2-00C32B7A204C}"/>
              </a:ext>
            </a:extLst>
          </p:cNvPr>
          <p:cNvPicPr>
            <a:picLocks noChangeAspect="1"/>
          </p:cNvPicPr>
          <p:nvPr/>
        </p:nvPicPr>
        <p:blipFill rotWithShape="1">
          <a:blip r:embed="rId3"/>
          <a:srcRect t="6824" r="2" b="9844"/>
          <a:stretch/>
        </p:blipFill>
        <p:spPr>
          <a:xfrm>
            <a:off x="-8622" y="10"/>
            <a:ext cx="3044952" cy="3383270"/>
          </a:xfrm>
          <a:prstGeom prst="rect">
            <a:avLst/>
          </a:prstGeom>
        </p:spPr>
      </p:pic>
      <p:pic>
        <p:nvPicPr>
          <p:cNvPr id="7" name="Picture 6" descr="A picture containing tree, outdoor, person, carrying&#10;&#10;Description automatically generated">
            <a:extLst>
              <a:ext uri="{FF2B5EF4-FFF2-40B4-BE49-F238E27FC236}">
                <a16:creationId xmlns:a16="http://schemas.microsoft.com/office/drawing/2014/main" id="{B9A9E5E1-43EC-FA41-8225-69A0A6AB1BF1}"/>
              </a:ext>
            </a:extLst>
          </p:cNvPr>
          <p:cNvPicPr>
            <a:picLocks noChangeAspect="1"/>
          </p:cNvPicPr>
          <p:nvPr/>
        </p:nvPicPr>
        <p:blipFill rotWithShape="1">
          <a:blip r:embed="rId4"/>
          <a:srcRect r="-2" b="15172"/>
          <a:stretch/>
        </p:blipFill>
        <p:spPr>
          <a:xfrm>
            <a:off x="3094008" y="10"/>
            <a:ext cx="2991346" cy="3383270"/>
          </a:xfrm>
          <a:prstGeom prst="rect">
            <a:avLst/>
          </a:prstGeom>
        </p:spPr>
      </p:pic>
      <p:pic>
        <p:nvPicPr>
          <p:cNvPr id="9" name="Picture 8" descr="A picture containing text, person, person, standing&#10;&#10;Description automatically generated">
            <a:extLst>
              <a:ext uri="{FF2B5EF4-FFF2-40B4-BE49-F238E27FC236}">
                <a16:creationId xmlns:a16="http://schemas.microsoft.com/office/drawing/2014/main" id="{825A7D26-4654-0442-9B39-8C2F36FBF99E}"/>
              </a:ext>
            </a:extLst>
          </p:cNvPr>
          <p:cNvPicPr>
            <a:picLocks noChangeAspect="1"/>
          </p:cNvPicPr>
          <p:nvPr/>
        </p:nvPicPr>
        <p:blipFill rotWithShape="1">
          <a:blip r:embed="rId5"/>
          <a:srcRect t="21866" r="2" b="44806"/>
          <a:stretch/>
        </p:blipFill>
        <p:spPr>
          <a:xfrm>
            <a:off x="-10647" y="3429000"/>
            <a:ext cx="6096000" cy="3429000"/>
          </a:xfrm>
          <a:prstGeom prst="rect">
            <a:avLst/>
          </a:prstGeom>
        </p:spPr>
      </p:pic>
      <p:pic>
        <p:nvPicPr>
          <p:cNvPr id="20" name="Picture 19">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964" r="2807" b="1446"/>
          <a:stretch/>
        </p:blipFill>
        <p:spPr>
          <a:xfrm>
            <a:off x="6257026" y="1"/>
            <a:ext cx="5934973" cy="6858000"/>
          </a:xfrm>
          <a:prstGeom prst="rect">
            <a:avLst/>
          </a:prstGeom>
        </p:spPr>
      </p:pic>
      <p:pic>
        <p:nvPicPr>
          <p:cNvPr id="5" name="Content Placeholder 4" descr="A close-up of a child smiling&#10;&#10;Description automatically generated with medium confidence">
            <a:extLst>
              <a:ext uri="{FF2B5EF4-FFF2-40B4-BE49-F238E27FC236}">
                <a16:creationId xmlns:a16="http://schemas.microsoft.com/office/drawing/2014/main" id="{06425189-7D49-2147-B9A3-CC7113495A50}"/>
              </a:ext>
            </a:extLst>
          </p:cNvPr>
          <p:cNvPicPr>
            <a:picLocks noChangeAspect="1"/>
          </p:cNvPicPr>
          <p:nvPr/>
        </p:nvPicPr>
        <p:blipFill rotWithShape="1">
          <a:blip r:embed="rId7">
            <a:alphaModFix amt="30000"/>
          </a:blip>
          <a:srcRect r="13333"/>
          <a:stretch/>
        </p:blipFill>
        <p:spPr>
          <a:xfrm>
            <a:off x="6257025" y="10"/>
            <a:ext cx="5943597" cy="6857989"/>
          </a:xfrm>
          <a:prstGeom prst="rect">
            <a:avLst/>
          </a:prstGeom>
        </p:spPr>
      </p:pic>
    </p:spTree>
    <p:extLst>
      <p:ext uri="{BB962C8B-B14F-4D97-AF65-F5344CB8AC3E}">
        <p14:creationId xmlns:p14="http://schemas.microsoft.com/office/powerpoint/2010/main" val="609949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C3D9BD5-A493-4B97-963D-60135D533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1F759AF4-E342-4E60-8A32-C44A328F2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ln w="15875" cap="sq"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A49B2805-6469-407A-A68A-BB85AC8A85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68371" y="2057399"/>
            <a:ext cx="0" cy="27432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FD0DDA6-0804-5B42-9E97-59DC48AC40E0}"/>
              </a:ext>
            </a:extLst>
          </p:cNvPr>
          <p:cNvSpPr>
            <a:spLocks noGrp="1"/>
          </p:cNvSpPr>
          <p:nvPr>
            <p:ph idx="1"/>
          </p:nvPr>
        </p:nvSpPr>
        <p:spPr>
          <a:xfrm>
            <a:off x="5252560" y="1023257"/>
            <a:ext cx="6025645" cy="4570457"/>
          </a:xfrm>
          <a:effectLst/>
        </p:spPr>
        <p:txBody>
          <a:bodyPr anchor="ctr">
            <a:normAutofit/>
          </a:bodyPr>
          <a:lstStyle/>
          <a:p>
            <a:r>
              <a:rPr lang="en-GB" dirty="0">
                <a:hlinkClick r:id="rId2"/>
              </a:rPr>
              <a:t>https://www.youtube.com/watch?v=Fr8fmhNwpYE</a:t>
            </a:r>
            <a:endParaRPr lang="el-GR" dirty="0"/>
          </a:p>
          <a:p>
            <a:endParaRPr lang="en-GR" dirty="0"/>
          </a:p>
        </p:txBody>
      </p:sp>
    </p:spTree>
    <p:extLst>
      <p:ext uri="{BB962C8B-B14F-4D97-AF65-F5344CB8AC3E}">
        <p14:creationId xmlns:p14="http://schemas.microsoft.com/office/powerpoint/2010/main" val="2532011573"/>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AnalogousFromLightSeed_2SEEDS">
      <a:dk1>
        <a:srgbClr val="000000"/>
      </a:dk1>
      <a:lt1>
        <a:srgbClr val="FFFFFF"/>
      </a:lt1>
      <a:dk2>
        <a:srgbClr val="22363C"/>
      </a:dk2>
      <a:lt2>
        <a:srgbClr val="E2E6E8"/>
      </a:lt2>
      <a:accent1>
        <a:srgbClr val="C18C78"/>
      </a:accent1>
      <a:accent2>
        <a:srgbClr val="CC9099"/>
      </a:accent2>
      <a:accent3>
        <a:srgbClr val="B19F77"/>
      </a:accent3>
      <a:accent4>
        <a:srgbClr val="6DAFA2"/>
      </a:accent4>
      <a:accent5>
        <a:srgbClr val="70ACBC"/>
      </a:accent5>
      <a:accent6>
        <a:srgbClr val="7893C1"/>
      </a:accent6>
      <a:hlink>
        <a:srgbClr val="5E8A9B"/>
      </a:hlink>
      <a:folHlink>
        <a:srgbClr val="7F7F7F"/>
      </a:folHlink>
    </a:clrScheme>
    <a:fontScheme name="Slate">
      <a:majorFont>
        <a:latin typeface="Bookman Old Style"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VTI" id="{35C4A07C-0176-4A32-9BCB-B016516853F0}" vid="{9B70D35C-BCA8-4715-BB49-8BE54A7FC07C}"/>
    </a:ext>
  </a:extLst>
</a:theme>
</file>

<file path=docProps/app.xml><?xml version="1.0" encoding="utf-8"?>
<Properties xmlns="http://schemas.openxmlformats.org/officeDocument/2006/extended-properties" xmlns:vt="http://schemas.openxmlformats.org/officeDocument/2006/docPropsVTypes">
  <TotalTime>5</TotalTime>
  <Words>1431</Words>
  <Application>Microsoft Macintosh PowerPoint</Application>
  <PresentationFormat>Widescreen</PresentationFormat>
  <Paragraphs>62</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Bookman Old Style</vt:lpstr>
      <vt:lpstr>Franklin Gothic Book</vt:lpstr>
      <vt:lpstr>Helvetica</vt:lpstr>
      <vt:lpstr>Wingdings 2</vt:lpstr>
      <vt:lpstr>SlateVTI</vt:lpstr>
      <vt:lpstr>Έμφυλη ενδοοικογενειακή βία και δημόσια υγεία στη Δυτική Ινδία.   Μία επιτόπια εθνογραφική έρευνα  </vt:lpstr>
      <vt:lpstr>Εισαγωγή </vt:lpstr>
      <vt:lpstr>Ανασκόπηση ερευνητικής περιοχής </vt:lpstr>
      <vt:lpstr>Μεθοδολογία έρευνας </vt:lpstr>
      <vt:lpstr>Περιγραφή των αποτελεσμάτων   Έννοια της έμφυλης ενδοοικογενειακής βίας </vt:lpstr>
      <vt:lpstr>Μορφές έμφυλης ενδοοικογενειακής βίας   </vt:lpstr>
      <vt:lpstr>PowerPoint Presentation</vt:lpstr>
      <vt:lpstr>Eρμηνεία της έμφυλης ενδοοικογενειακής βίας </vt:lpstr>
      <vt:lpstr>Πρακτικές αντιμετώπισης περιστατικών από το κράτος </vt:lpstr>
      <vt:lpstr>Συμπεράσματα </vt:lpstr>
      <vt:lpstr>Προκύπτει ότι…</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Έμφυλη ενδοοικογενειακή βία και δημόσια υγεία στη Δυτική Ινδία.   Μία επιτόπια εθνογραφική έρευνα  </dc:title>
  <dc:creator>ΑΝΔΡΟΜΑΧΗ ΜΠΟΥΝΑ</dc:creator>
  <cp:lastModifiedBy>ΑΝΔΡΟΜΑΧΗ ΜΠΟΥΝΑ</cp:lastModifiedBy>
  <cp:revision>1</cp:revision>
  <dcterms:created xsi:type="dcterms:W3CDTF">2022-11-02T21:57:18Z</dcterms:created>
  <dcterms:modified xsi:type="dcterms:W3CDTF">2022-11-02T22:02:55Z</dcterms:modified>
</cp:coreProperties>
</file>