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6"/>
  </p:notesMasterIdLst>
  <p:handoutMasterIdLst>
    <p:handoutMasterId r:id="rId97"/>
  </p:handoutMasterIdLst>
  <p:sldIdLst>
    <p:sldId id="256" r:id="rId2"/>
    <p:sldId id="351" r:id="rId3"/>
    <p:sldId id="352" r:id="rId4"/>
    <p:sldId id="353" r:id="rId5"/>
    <p:sldId id="354" r:id="rId6"/>
    <p:sldId id="355" r:id="rId7"/>
    <p:sldId id="356" r:id="rId8"/>
    <p:sldId id="288" r:id="rId9"/>
    <p:sldId id="258" r:id="rId10"/>
    <p:sldId id="294" r:id="rId11"/>
    <p:sldId id="298" r:id="rId12"/>
    <p:sldId id="299" r:id="rId13"/>
    <p:sldId id="295" r:id="rId14"/>
    <p:sldId id="296" r:id="rId15"/>
    <p:sldId id="297" r:id="rId16"/>
    <p:sldId id="300" r:id="rId17"/>
    <p:sldId id="301" r:id="rId18"/>
    <p:sldId id="302" r:id="rId19"/>
    <p:sldId id="303" r:id="rId20"/>
    <p:sldId id="304" r:id="rId21"/>
    <p:sldId id="305" r:id="rId22"/>
    <p:sldId id="306" r:id="rId23"/>
    <p:sldId id="308" r:id="rId24"/>
    <p:sldId id="309" r:id="rId25"/>
    <p:sldId id="310" r:id="rId26"/>
    <p:sldId id="311" r:id="rId27"/>
    <p:sldId id="293" r:id="rId28"/>
    <p:sldId id="285" r:id="rId29"/>
    <p:sldId id="289" r:id="rId30"/>
    <p:sldId id="312" r:id="rId31"/>
    <p:sldId id="313" r:id="rId32"/>
    <p:sldId id="314" r:id="rId33"/>
    <p:sldId id="315" r:id="rId34"/>
    <p:sldId id="316" r:id="rId35"/>
    <p:sldId id="317" r:id="rId36"/>
    <p:sldId id="318" r:id="rId37"/>
    <p:sldId id="319" r:id="rId38"/>
    <p:sldId id="320" r:id="rId39"/>
    <p:sldId id="321" r:id="rId40"/>
    <p:sldId id="322" r:id="rId41"/>
    <p:sldId id="323" r:id="rId42"/>
    <p:sldId id="259" r:id="rId43"/>
    <p:sldId id="292" r:id="rId44"/>
    <p:sldId id="324" r:id="rId45"/>
    <p:sldId id="260" r:id="rId46"/>
    <p:sldId id="264" r:id="rId47"/>
    <p:sldId id="265" r:id="rId48"/>
    <p:sldId id="325" r:id="rId49"/>
    <p:sldId id="326" r:id="rId50"/>
    <p:sldId id="266" r:id="rId51"/>
    <p:sldId id="327" r:id="rId52"/>
    <p:sldId id="328" r:id="rId53"/>
    <p:sldId id="329" r:id="rId54"/>
    <p:sldId id="330" r:id="rId55"/>
    <p:sldId id="331" r:id="rId56"/>
    <p:sldId id="275" r:id="rId57"/>
    <p:sldId id="332" r:id="rId58"/>
    <p:sldId id="333" r:id="rId59"/>
    <p:sldId id="334" r:id="rId60"/>
    <p:sldId id="335" r:id="rId61"/>
    <p:sldId id="336" r:id="rId62"/>
    <p:sldId id="337" r:id="rId63"/>
    <p:sldId id="338" r:id="rId64"/>
    <p:sldId id="261" r:id="rId65"/>
    <p:sldId id="262" r:id="rId66"/>
    <p:sldId id="263" r:id="rId67"/>
    <p:sldId id="339" r:id="rId68"/>
    <p:sldId id="340" r:id="rId69"/>
    <p:sldId id="341" r:id="rId70"/>
    <p:sldId id="267" r:id="rId71"/>
    <p:sldId id="272" r:id="rId72"/>
    <p:sldId id="343" r:id="rId73"/>
    <p:sldId id="290" r:id="rId74"/>
    <p:sldId id="274" r:id="rId75"/>
    <p:sldId id="344" r:id="rId76"/>
    <p:sldId id="276" r:id="rId77"/>
    <p:sldId id="345" r:id="rId78"/>
    <p:sldId id="346" r:id="rId79"/>
    <p:sldId id="347" r:id="rId80"/>
    <p:sldId id="348" r:id="rId81"/>
    <p:sldId id="349" r:id="rId82"/>
    <p:sldId id="350" r:id="rId83"/>
    <p:sldId id="257" r:id="rId84"/>
    <p:sldId id="277" r:id="rId85"/>
    <p:sldId id="278" r:id="rId86"/>
    <p:sldId id="279" r:id="rId87"/>
    <p:sldId id="280" r:id="rId88"/>
    <p:sldId id="281" r:id="rId89"/>
    <p:sldId id="284" r:id="rId90"/>
    <p:sldId id="282" r:id="rId91"/>
    <p:sldId id="283" r:id="rId92"/>
    <p:sldId id="271" r:id="rId93"/>
    <p:sldId id="273" r:id="rId94"/>
    <p:sldId id="287" r:id="rId95"/>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81" autoAdjust="0"/>
    <p:restoredTop sz="94727" autoAdjust="0"/>
  </p:normalViewPr>
  <p:slideViewPr>
    <p:cSldViewPr>
      <p:cViewPr varScale="1">
        <p:scale>
          <a:sx n="82" d="100"/>
          <a:sy n="82" d="100"/>
        </p:scale>
        <p:origin x="2112" y="168"/>
      </p:cViewPr>
      <p:guideLst>
        <p:guide orient="horz" pos="2160"/>
        <p:guide pos="2880"/>
      </p:guideLst>
    </p:cSldViewPr>
  </p:slideViewPr>
  <p:outlineViewPr>
    <p:cViewPr>
      <p:scale>
        <a:sx n="33" d="100"/>
        <a:sy n="33" d="100"/>
      </p:scale>
      <p:origin x="0" y="126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9551473-BA4B-449C-BDD5-6BCEAEC69763}" type="datetimeFigureOut">
              <a:rPr lang="el-GR" smtClean="0"/>
              <a:pPr/>
              <a:t>5/4/23</a:t>
            </a:fld>
            <a:endParaRPr lang="el-GR"/>
          </a:p>
        </p:txBody>
      </p:sp>
      <p:sp>
        <p:nvSpPr>
          <p:cNvPr id="4" name="3 - Θέση υποσέλιδου"/>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5" name="4 - Θέση αριθμού διαφάνειας"/>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3B413FA-ACB2-493D-8E91-BF20A119B0DD}" type="slidenum">
              <a:rPr lang="el-GR" smtClean="0"/>
              <a:pPr/>
              <a:t>‹#›</a:t>
            </a:fld>
            <a:endParaRPr lang="el-G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80A3D9-6469-0B4E-9513-5D9B898AEACC}" type="datetimeFigureOut">
              <a:rPr lang="el-GR" smtClean="0"/>
              <a:t>5/4/23</a:t>
            </a:fld>
            <a:endParaRPr lang="el-GR"/>
          </a:p>
        </p:txBody>
      </p:sp>
      <p:sp>
        <p:nvSpPr>
          <p:cNvPr id="4" name="Θέση εικόνας διαφάνειας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7BD3F7-06D9-D648-A05D-3A210FD67B8A}" type="slidenum">
              <a:rPr lang="el-GR" smtClean="0"/>
              <a:t>‹#›</a:t>
            </a:fld>
            <a:endParaRPr lang="el-GR"/>
          </a:p>
        </p:txBody>
      </p:sp>
    </p:spTree>
    <p:extLst>
      <p:ext uri="{BB962C8B-B14F-4D97-AF65-F5344CB8AC3E}">
        <p14:creationId xmlns:p14="http://schemas.microsoft.com/office/powerpoint/2010/main" val="2192614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sz="1200" dirty="0"/>
              <a:t>Επίσης, είναι πιθανόν το ενδιαφέρον για τη σχολική βία να προκύπτει από τη διαφορετική σημασία που αποδίδεται σε ορισμένες συμπεριφορές σήμερα σε σχέση με παλαιότερα. Δηλαδή,</a:t>
            </a:r>
            <a:endParaRPr lang="el-GR" dirty="0"/>
          </a:p>
        </p:txBody>
      </p:sp>
      <p:sp>
        <p:nvSpPr>
          <p:cNvPr id="4" name="3 - Θέση αριθμού διαφάνειας"/>
          <p:cNvSpPr>
            <a:spLocks noGrp="1"/>
          </p:cNvSpPr>
          <p:nvPr>
            <p:ph type="sldNum" sz="quarter" idx="10"/>
          </p:nvPr>
        </p:nvSpPr>
        <p:spPr/>
        <p:txBody>
          <a:bodyPr/>
          <a:lstStyle/>
          <a:p>
            <a:fld id="{1D2CDBDF-048F-442D-AE79-6619284FAB7D}" type="slidenum">
              <a:rPr lang="el-GR" smtClean="0"/>
              <a:pPr/>
              <a:t>3</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6873C6A-683A-7D4D-8FB4-3845790B3823}"/>
              </a:ext>
            </a:extLst>
          </p:cNvPr>
          <p:cNvSpPr>
            <a:spLocks noGrp="1" noChangeArrowheads="1"/>
          </p:cNvSpPr>
          <p:nvPr>
            <p:ph type="sldNum" sz="quarter" idx="5"/>
          </p:nvPr>
        </p:nvSpPr>
        <p:spPr>
          <a:ln/>
        </p:spPr>
        <p:txBody>
          <a:bodyPr/>
          <a:lstStyle/>
          <a:p>
            <a:fld id="{2C3AD92B-8D3B-E544-9C4E-61EC72EDA2D8}" type="slidenum">
              <a:rPr lang="el-GR" altLang="el-GR"/>
              <a:pPr/>
              <a:t>8</a:t>
            </a:fld>
            <a:endParaRPr lang="el-GR" altLang="el-GR"/>
          </a:p>
        </p:txBody>
      </p:sp>
      <p:sp>
        <p:nvSpPr>
          <p:cNvPr id="277506" name="Rectangle 2">
            <a:extLst>
              <a:ext uri="{FF2B5EF4-FFF2-40B4-BE49-F238E27FC236}">
                <a16:creationId xmlns:a16="http://schemas.microsoft.com/office/drawing/2014/main" id="{43A867D9-4204-1B4C-8615-053FB6E30130}"/>
              </a:ext>
            </a:extLst>
          </p:cNvPr>
          <p:cNvSpPr>
            <a:spLocks noGrp="1" noRot="1" noChangeAspect="1" noChangeArrowheads="1" noTextEdit="1"/>
          </p:cNvSpPr>
          <p:nvPr>
            <p:ph type="sldImg"/>
          </p:nvPr>
        </p:nvSpPr>
        <p:spPr>
          <a:ln/>
        </p:spPr>
      </p:sp>
      <p:sp>
        <p:nvSpPr>
          <p:cNvPr id="277507" name="Rectangle 3">
            <a:extLst>
              <a:ext uri="{FF2B5EF4-FFF2-40B4-BE49-F238E27FC236}">
                <a16:creationId xmlns:a16="http://schemas.microsoft.com/office/drawing/2014/main" id="{A95883A5-64A6-1F45-BA01-9A1419B41D8B}"/>
              </a:ext>
            </a:extLst>
          </p:cNvPr>
          <p:cNvSpPr>
            <a:spLocks noGrp="1" noChangeArrowheads="1"/>
          </p:cNvSpPr>
          <p:nvPr>
            <p:ph type="body" idx="1"/>
          </p:nvPr>
        </p:nvSpPr>
        <p:spPr/>
        <p:txBody>
          <a:bodyPr/>
          <a:lstStyle/>
          <a:p>
            <a:endParaRPr lang="el-GR" alt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31FBAEE-390B-354B-B56F-86F1F6A6490E}"/>
              </a:ext>
            </a:extLst>
          </p:cNvPr>
          <p:cNvSpPr>
            <a:spLocks noGrp="1" noChangeArrowheads="1"/>
          </p:cNvSpPr>
          <p:nvPr>
            <p:ph type="sldNum" sz="quarter" idx="5"/>
          </p:nvPr>
        </p:nvSpPr>
        <p:spPr>
          <a:ln/>
        </p:spPr>
        <p:txBody>
          <a:bodyPr/>
          <a:lstStyle/>
          <a:p>
            <a:fld id="{B7C4F0A5-F0EA-1A49-9A97-1541BDAA54B1}" type="slidenum">
              <a:rPr lang="el-GR" altLang="el-GR"/>
              <a:pPr/>
              <a:t>9</a:t>
            </a:fld>
            <a:endParaRPr lang="el-GR" altLang="el-GR"/>
          </a:p>
        </p:txBody>
      </p:sp>
      <p:sp>
        <p:nvSpPr>
          <p:cNvPr id="278530" name="Rectangle 2">
            <a:extLst>
              <a:ext uri="{FF2B5EF4-FFF2-40B4-BE49-F238E27FC236}">
                <a16:creationId xmlns:a16="http://schemas.microsoft.com/office/drawing/2014/main" id="{BA5E6DB9-6678-0746-B723-F8493D20434B}"/>
              </a:ext>
            </a:extLst>
          </p:cNvPr>
          <p:cNvSpPr>
            <a:spLocks noGrp="1" noRot="1" noChangeAspect="1" noChangeArrowheads="1" noTextEdit="1"/>
          </p:cNvSpPr>
          <p:nvPr>
            <p:ph type="sldImg"/>
          </p:nvPr>
        </p:nvSpPr>
        <p:spPr>
          <a:ln/>
        </p:spPr>
      </p:sp>
      <p:sp>
        <p:nvSpPr>
          <p:cNvPr id="278531" name="Rectangle 3">
            <a:extLst>
              <a:ext uri="{FF2B5EF4-FFF2-40B4-BE49-F238E27FC236}">
                <a16:creationId xmlns:a16="http://schemas.microsoft.com/office/drawing/2014/main" id="{C079D659-084F-C440-AADC-8DF0FF0F4251}"/>
              </a:ext>
            </a:extLst>
          </p:cNvPr>
          <p:cNvSpPr>
            <a:spLocks noGrp="1" noChangeArrowheads="1"/>
          </p:cNvSpPr>
          <p:nvPr>
            <p:ph type="body" idx="1"/>
          </p:nvPr>
        </p:nvSpPr>
        <p:spPr/>
        <p:txBody>
          <a:bodyPr/>
          <a:lstStyle/>
          <a:p>
            <a:endParaRPr lang="el-GR" alt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21E343C-F9DA-8941-B8E0-CE4A7D6E8B0C}"/>
              </a:ext>
            </a:extLst>
          </p:cNvPr>
          <p:cNvSpPr>
            <a:spLocks noGrp="1" noChangeArrowheads="1"/>
          </p:cNvSpPr>
          <p:nvPr>
            <p:ph type="sldNum" sz="quarter" idx="5"/>
          </p:nvPr>
        </p:nvSpPr>
        <p:spPr>
          <a:ln/>
        </p:spPr>
        <p:txBody>
          <a:bodyPr/>
          <a:lstStyle/>
          <a:p>
            <a:fld id="{091D09D3-5B94-A940-8845-1C36FBE6DC78}" type="slidenum">
              <a:rPr lang="en-US" altLang="el-GR"/>
              <a:pPr/>
              <a:t>57</a:t>
            </a:fld>
            <a:endParaRPr lang="en-US" altLang="el-GR"/>
          </a:p>
        </p:txBody>
      </p:sp>
      <p:sp>
        <p:nvSpPr>
          <p:cNvPr id="70658" name="Rectangle 2">
            <a:extLst>
              <a:ext uri="{FF2B5EF4-FFF2-40B4-BE49-F238E27FC236}">
                <a16:creationId xmlns:a16="http://schemas.microsoft.com/office/drawing/2014/main" id="{852920E8-D0F7-6749-9F47-EF6B58401673}"/>
              </a:ext>
            </a:extLst>
          </p:cNvPr>
          <p:cNvSpPr>
            <a:spLocks noGrp="1" noRot="1" noChangeAspect="1" noChangeArrowheads="1" noTextEdit="1"/>
          </p:cNvSpPr>
          <p:nvPr>
            <p:ph type="sldImg"/>
          </p:nvPr>
        </p:nvSpPr>
        <p:spPr>
          <a:ln/>
        </p:spPr>
      </p:sp>
      <p:sp>
        <p:nvSpPr>
          <p:cNvPr id="70659" name="Rectangle 3">
            <a:extLst>
              <a:ext uri="{FF2B5EF4-FFF2-40B4-BE49-F238E27FC236}">
                <a16:creationId xmlns:a16="http://schemas.microsoft.com/office/drawing/2014/main" id="{14390451-FB58-0C40-B96E-1C2B73C79F8F}"/>
              </a:ext>
            </a:extLst>
          </p:cNvPr>
          <p:cNvSpPr>
            <a:spLocks noGrp="1" noChangeArrowheads="1"/>
          </p:cNvSpPr>
          <p:nvPr>
            <p:ph type="body" idx="1"/>
          </p:nvPr>
        </p:nvSpPr>
        <p:spPr/>
        <p:txBody>
          <a:bodyPr/>
          <a:lstStyle/>
          <a:p>
            <a:endParaRPr lang="fr-FR" alt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8" name="7 - Τίτλος"/>
          <p:cNvSpPr>
            <a:spLocks noGrp="1"/>
          </p:cNvSpPr>
          <p:nvPr>
            <p:ph type="ctrTitle"/>
          </p:nvPr>
        </p:nvSpPr>
        <p:spPr>
          <a:xfrm>
            <a:off x="2286000" y="3124200"/>
            <a:ext cx="6172200" cy="1894362"/>
          </a:xfrm>
        </p:spPr>
        <p:txBody>
          <a:bodyPr/>
          <a:lstStyle>
            <a:lvl1pPr>
              <a:defRPr b="1"/>
            </a:lvl1pPr>
          </a:lstStyle>
          <a:p>
            <a:r>
              <a:rPr kumimoji="0" lang="el-GR"/>
              <a:t>Kλικ για επεξεργασία του τίτλου</a:t>
            </a:r>
            <a:endParaRPr kumimoji="0" lang="en-US"/>
          </a:p>
        </p:txBody>
      </p:sp>
      <p:sp>
        <p:nvSpPr>
          <p:cNvPr id="9" name="8 - Υπότιτλος"/>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a:t>Κάντε κλικ για να επεξεργαστείτε τον υπότιτλο του υποδείγματος</a:t>
            </a:r>
            <a:endParaRPr kumimoji="0" lang="en-US"/>
          </a:p>
        </p:txBody>
      </p:sp>
      <p:sp>
        <p:nvSpPr>
          <p:cNvPr id="28" name="27 - Θέση ημερομηνίας"/>
          <p:cNvSpPr>
            <a:spLocks noGrp="1"/>
          </p:cNvSpPr>
          <p:nvPr>
            <p:ph type="dt" sz="half" idx="10"/>
          </p:nvPr>
        </p:nvSpPr>
        <p:spPr bwMode="auto">
          <a:xfrm rot="5400000">
            <a:off x="7764621" y="1174097"/>
            <a:ext cx="2286000" cy="381000"/>
          </a:xfrm>
        </p:spPr>
        <p:txBody>
          <a:bodyPr/>
          <a:lstStyle/>
          <a:p>
            <a:fld id="{8D44976A-C7DD-45D5-9932-4BF2CA42A1A7}" type="datetimeFigureOut">
              <a:rPr lang="el-GR" smtClean="0"/>
              <a:pPr/>
              <a:t>5/4/23</a:t>
            </a:fld>
            <a:endParaRPr lang="el-GR"/>
          </a:p>
        </p:txBody>
      </p:sp>
      <p:sp>
        <p:nvSpPr>
          <p:cNvPr id="17" name="16 - Θέση υποσέλιδου"/>
          <p:cNvSpPr>
            <a:spLocks noGrp="1"/>
          </p:cNvSpPr>
          <p:nvPr>
            <p:ph type="ftr" sz="quarter" idx="11"/>
          </p:nvPr>
        </p:nvSpPr>
        <p:spPr bwMode="auto">
          <a:xfrm rot="5400000">
            <a:off x="7077269" y="4181669"/>
            <a:ext cx="3657600" cy="384048"/>
          </a:xfrm>
        </p:spPr>
        <p:txBody>
          <a:bodyPr/>
          <a:lstStyle/>
          <a:p>
            <a:endParaRPr lang="el-GR"/>
          </a:p>
        </p:txBody>
      </p:sp>
      <p:sp>
        <p:nvSpPr>
          <p:cNvPr id="10" name="9 - Ορθογώνιο"/>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 Ορθογώνιο"/>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 Ορθογώνιο"/>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 Ορθογώνιο"/>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 Ευθεία γραμμή σύνδεσης"/>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 Ευθεία γραμμή σύνδεσης"/>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 Ευθεία γραμμή σύνδεσης"/>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 Ευθεία γραμμή σύνδεσης"/>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 Ευθεία γραμμή σύνδεσης"/>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 Ευθεία γραμμή σύνδεσης"/>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 Ορθογώνιο"/>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 Έλλειψη"/>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 Έλλειψη"/>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 Έλλειψη"/>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 Έλλειψη"/>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 Έλλειψη"/>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 Θέση αριθμού διαφάνειας"/>
          <p:cNvSpPr>
            <a:spLocks noGrp="1"/>
          </p:cNvSpPr>
          <p:nvPr>
            <p:ph type="sldNum" sz="quarter" idx="12"/>
          </p:nvPr>
        </p:nvSpPr>
        <p:spPr bwMode="auto">
          <a:xfrm>
            <a:off x="1325544" y="4928702"/>
            <a:ext cx="609600" cy="517524"/>
          </a:xfrm>
        </p:spPr>
        <p:txBody>
          <a:bodyPr/>
          <a:lstStyle/>
          <a:p>
            <a:fld id="{5B0396DE-DE3F-42BB-9002-3BABF3313B7C}" type="slidenum">
              <a:rPr lang="el-GR" smtClean="0"/>
              <a:pPr/>
              <a:t>‹#›</a:t>
            </a:fld>
            <a:endParaRPr lang="el-G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a:t>Kλικ για επεξεργασία του τίτλου</a:t>
            </a:r>
            <a:endParaRPr kumimoji="0" lang="en-US"/>
          </a:p>
        </p:txBody>
      </p:sp>
      <p:sp>
        <p:nvSpPr>
          <p:cNvPr id="8" name="7 - Θέση περιεχομένου"/>
          <p:cNvSpPr>
            <a:spLocks noGrp="1"/>
          </p:cNvSpPr>
          <p:nvPr>
            <p:ph sz="quarter" idx="1"/>
          </p:nvPr>
        </p:nvSpPr>
        <p:spPr>
          <a:xfrm>
            <a:off x="457200" y="1600200"/>
            <a:ext cx="7467600" cy="4873752"/>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7" name="6 - Θέση ημερομηνίας"/>
          <p:cNvSpPr>
            <a:spLocks noGrp="1"/>
          </p:cNvSpPr>
          <p:nvPr>
            <p:ph type="dt" sz="half" idx="14"/>
          </p:nvPr>
        </p:nvSpPr>
        <p:spPr/>
        <p:txBody>
          <a:bodyPr rtlCol="0"/>
          <a:lstStyle/>
          <a:p>
            <a:fld id="{8D44976A-C7DD-45D5-9932-4BF2CA42A1A7}" type="datetimeFigureOut">
              <a:rPr lang="el-GR" smtClean="0"/>
              <a:pPr/>
              <a:t>5/4/23</a:t>
            </a:fld>
            <a:endParaRPr lang="el-GR"/>
          </a:p>
        </p:txBody>
      </p:sp>
      <p:sp>
        <p:nvSpPr>
          <p:cNvPr id="9" name="8 - Θέση αριθμού διαφάνειας"/>
          <p:cNvSpPr>
            <a:spLocks noGrp="1"/>
          </p:cNvSpPr>
          <p:nvPr>
            <p:ph type="sldNum" sz="quarter" idx="15"/>
          </p:nvPr>
        </p:nvSpPr>
        <p:spPr/>
        <p:txBody>
          <a:bodyPr rtlCol="0"/>
          <a:lstStyle/>
          <a:p>
            <a:fld id="{5B0396DE-DE3F-42BB-9002-3BABF3313B7C}" type="slidenum">
              <a:rPr lang="el-GR" smtClean="0"/>
              <a:pPr/>
              <a:t>‹#›</a:t>
            </a:fld>
            <a:endParaRPr lang="el-GR"/>
          </a:p>
        </p:txBody>
      </p:sp>
      <p:sp>
        <p:nvSpPr>
          <p:cNvPr id="10" name="9 - Θέση υποσέλιδου"/>
          <p:cNvSpPr>
            <a:spLocks noGrp="1"/>
          </p:cNvSpPr>
          <p:nvPr>
            <p:ph type="ftr" sz="quarter" idx="16"/>
          </p:nvPr>
        </p:nvSpPr>
        <p:spPr/>
        <p:txBody>
          <a:bodyPr rtlCol="0"/>
          <a:lstStyle/>
          <a:p>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2286000" y="2895600"/>
            <a:ext cx="6172200" cy="2053590"/>
          </a:xfrm>
        </p:spPr>
        <p:txBody>
          <a:bodyPr/>
          <a:lstStyle>
            <a:lvl1pPr algn="l">
              <a:buNone/>
              <a:defRPr sz="3000" b="1" cap="small" baseline="0"/>
            </a:lvl1pPr>
          </a:lstStyle>
          <a:p>
            <a:r>
              <a:rPr kumimoji="0" lang="el-GR"/>
              <a:t>Kλικ για επεξεργασία του τίτλου</a:t>
            </a:r>
            <a:endParaRPr kumimoji="0" lang="en-US"/>
          </a:p>
        </p:txBody>
      </p:sp>
      <p:sp>
        <p:nvSpPr>
          <p:cNvPr id="3" name="2 - Θέση κειμένου"/>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a:t>Kλικ για επεξεργασία των στυλ του υποδείγματος</a:t>
            </a:r>
          </a:p>
        </p:txBody>
      </p:sp>
      <p:sp>
        <p:nvSpPr>
          <p:cNvPr id="4" name="3 - Θέση ημερομηνίας"/>
          <p:cNvSpPr>
            <a:spLocks noGrp="1"/>
          </p:cNvSpPr>
          <p:nvPr>
            <p:ph type="dt" sz="half" idx="10"/>
          </p:nvPr>
        </p:nvSpPr>
        <p:spPr bwMode="auto">
          <a:xfrm rot="5400000">
            <a:off x="7763256" y="1170432"/>
            <a:ext cx="2286000" cy="381000"/>
          </a:xfrm>
        </p:spPr>
        <p:txBody>
          <a:bodyPr/>
          <a:lstStyle/>
          <a:p>
            <a:fld id="{8D44976A-C7DD-45D5-9932-4BF2CA42A1A7}" type="datetimeFigureOut">
              <a:rPr lang="el-GR" smtClean="0"/>
              <a:pPr/>
              <a:t>5/4/23</a:t>
            </a:fld>
            <a:endParaRPr lang="el-GR"/>
          </a:p>
        </p:txBody>
      </p:sp>
      <p:sp>
        <p:nvSpPr>
          <p:cNvPr id="5" name="4 - Θέση υποσέλιδου"/>
          <p:cNvSpPr>
            <a:spLocks noGrp="1"/>
          </p:cNvSpPr>
          <p:nvPr>
            <p:ph type="ftr" sz="quarter" idx="11"/>
          </p:nvPr>
        </p:nvSpPr>
        <p:spPr bwMode="auto">
          <a:xfrm rot="5400000">
            <a:off x="7077456" y="4178808"/>
            <a:ext cx="3657600" cy="384048"/>
          </a:xfrm>
        </p:spPr>
        <p:txBody>
          <a:bodyPr/>
          <a:lstStyle/>
          <a:p>
            <a:endParaRPr lang="el-GR"/>
          </a:p>
        </p:txBody>
      </p:sp>
      <p:sp>
        <p:nvSpPr>
          <p:cNvPr id="9" name="8 - Ορθογώνιο"/>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 Ορθογώνιο"/>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 Ορθογώνιο"/>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 Ορθογώνιο"/>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 Ευθεία γραμμή σύνδεσης"/>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 Ευθεία γραμμή σύνδεσης"/>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 Ευθεία γραμμή σύνδεσης"/>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 Ευθεία γραμμή σύνδεσης"/>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 Ευθεία γραμμή σύνδεσης"/>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 Ορθογώνιο"/>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 Έλλειψη"/>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 Έλλειψη"/>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 Έλλειψη"/>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 Έλλειψη"/>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 Έλλειψη"/>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 Ευθεία γραμμή σύνδεσης"/>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 Θέση αριθμού διαφάνειας"/>
          <p:cNvSpPr>
            <a:spLocks noGrp="1"/>
          </p:cNvSpPr>
          <p:nvPr>
            <p:ph type="sldNum" sz="quarter" idx="12"/>
          </p:nvPr>
        </p:nvSpPr>
        <p:spPr bwMode="auto">
          <a:xfrm>
            <a:off x="1340616" y="4928702"/>
            <a:ext cx="609600" cy="517524"/>
          </a:xfrm>
        </p:spPr>
        <p:txBody>
          <a:bodyPr/>
          <a:lstStyle/>
          <a:p>
            <a:fld id="{5B0396DE-DE3F-42BB-9002-3BABF3313B7C}" type="slidenum">
              <a:rPr lang="el-GR" smtClean="0"/>
              <a:pPr/>
              <a:t>‹#›</a:t>
            </a:fld>
            <a:endParaRPr lang="el-G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a:t>Kλικ για επεξεργασία του τίτλου</a:t>
            </a:r>
            <a:endParaRPr kumimoji="0" lang="en-US"/>
          </a:p>
        </p:txBody>
      </p:sp>
      <p:sp>
        <p:nvSpPr>
          <p:cNvPr id="5" name="4 - Θέση ημερομηνίας"/>
          <p:cNvSpPr>
            <a:spLocks noGrp="1"/>
          </p:cNvSpPr>
          <p:nvPr>
            <p:ph type="dt" sz="half" idx="10"/>
          </p:nvPr>
        </p:nvSpPr>
        <p:spPr/>
        <p:txBody>
          <a:bodyPr/>
          <a:lstStyle/>
          <a:p>
            <a:fld id="{8D44976A-C7DD-45D5-9932-4BF2CA42A1A7}" type="datetimeFigureOut">
              <a:rPr lang="el-GR" smtClean="0"/>
              <a:pPr/>
              <a:t>5/4/23</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5B0396DE-DE3F-42BB-9002-3BABF3313B7C}" type="slidenum">
              <a:rPr lang="el-GR" smtClean="0"/>
              <a:pPr/>
              <a:t>‹#›</a:t>
            </a:fld>
            <a:endParaRPr lang="el-GR"/>
          </a:p>
        </p:txBody>
      </p:sp>
      <p:sp>
        <p:nvSpPr>
          <p:cNvPr id="9" name="8 - Θέση περιεχομένου"/>
          <p:cNvSpPr>
            <a:spLocks noGrp="1"/>
          </p:cNvSpPr>
          <p:nvPr>
            <p:ph sz="quarter" idx="1"/>
          </p:nvPr>
        </p:nvSpPr>
        <p:spPr>
          <a:xfrm>
            <a:off x="457200" y="1600200"/>
            <a:ext cx="3657600" cy="4572000"/>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11" name="10 - Θέση περιεχομένου"/>
          <p:cNvSpPr>
            <a:spLocks noGrp="1"/>
          </p:cNvSpPr>
          <p:nvPr>
            <p:ph sz="quarter" idx="2"/>
          </p:nvPr>
        </p:nvSpPr>
        <p:spPr>
          <a:xfrm>
            <a:off x="4270248" y="1600200"/>
            <a:ext cx="3657600" cy="4572000"/>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7543800" cy="1143000"/>
          </a:xfrm>
        </p:spPr>
        <p:txBody>
          <a:bodyPr anchor="b"/>
          <a:lstStyle>
            <a:lvl1pPr>
              <a:defRPr/>
            </a:lvl1pPr>
          </a:lstStyle>
          <a:p>
            <a:r>
              <a:rPr kumimoji="0" lang="el-GR"/>
              <a:t>Kλικ για επεξεργασία του τίτλου</a:t>
            </a:r>
            <a:endParaRPr kumimoji="0" lang="en-US"/>
          </a:p>
        </p:txBody>
      </p:sp>
      <p:sp>
        <p:nvSpPr>
          <p:cNvPr id="7" name="6 - Θέση ημερομηνίας"/>
          <p:cNvSpPr>
            <a:spLocks noGrp="1"/>
          </p:cNvSpPr>
          <p:nvPr>
            <p:ph type="dt" sz="half" idx="10"/>
          </p:nvPr>
        </p:nvSpPr>
        <p:spPr/>
        <p:txBody>
          <a:bodyPr/>
          <a:lstStyle/>
          <a:p>
            <a:fld id="{8D44976A-C7DD-45D5-9932-4BF2CA42A1A7}" type="datetimeFigureOut">
              <a:rPr lang="el-GR" smtClean="0"/>
              <a:pPr/>
              <a:t>5/4/23</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5B0396DE-DE3F-42BB-9002-3BABF3313B7C}" type="slidenum">
              <a:rPr lang="el-GR" smtClean="0"/>
              <a:pPr/>
              <a:t>‹#›</a:t>
            </a:fld>
            <a:endParaRPr lang="el-GR"/>
          </a:p>
        </p:txBody>
      </p:sp>
      <p:sp>
        <p:nvSpPr>
          <p:cNvPr id="11" name="10 - Θέση περιεχομένου"/>
          <p:cNvSpPr>
            <a:spLocks noGrp="1"/>
          </p:cNvSpPr>
          <p:nvPr>
            <p:ph sz="quarter" idx="2"/>
          </p:nvPr>
        </p:nvSpPr>
        <p:spPr>
          <a:xfrm>
            <a:off x="457200" y="2362200"/>
            <a:ext cx="3657600" cy="3886200"/>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13" name="12 - Θέση περιεχομένου"/>
          <p:cNvSpPr>
            <a:spLocks noGrp="1"/>
          </p:cNvSpPr>
          <p:nvPr>
            <p:ph sz="quarter" idx="4"/>
          </p:nvPr>
        </p:nvSpPr>
        <p:spPr>
          <a:xfrm>
            <a:off x="4371975" y="2362200"/>
            <a:ext cx="3657600" cy="3886200"/>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12" name="11 - Θέση κειμένου"/>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l-GR"/>
              <a:t>Kλικ για επεξεργασία των στυλ του υποδείγματος</a:t>
            </a:r>
          </a:p>
        </p:txBody>
      </p:sp>
      <p:sp>
        <p:nvSpPr>
          <p:cNvPr id="14" name="13 - Θέση κειμένου"/>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l-GR"/>
              <a:t>Kλικ για επεξεργασία των στυλ του υποδείγματος</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a:t>Kλικ για επεξεργασία του τίτλου</a:t>
            </a:r>
            <a:endParaRPr kumimoji="0" lang="en-US"/>
          </a:p>
        </p:txBody>
      </p:sp>
      <p:sp>
        <p:nvSpPr>
          <p:cNvPr id="6" name="5 - Θέση ημερομηνίας"/>
          <p:cNvSpPr>
            <a:spLocks noGrp="1"/>
          </p:cNvSpPr>
          <p:nvPr>
            <p:ph type="dt" sz="half" idx="10"/>
          </p:nvPr>
        </p:nvSpPr>
        <p:spPr/>
        <p:txBody>
          <a:bodyPr rtlCol="0"/>
          <a:lstStyle/>
          <a:p>
            <a:fld id="{8D44976A-C7DD-45D5-9932-4BF2CA42A1A7}" type="datetimeFigureOut">
              <a:rPr lang="el-GR" smtClean="0"/>
              <a:pPr/>
              <a:t>5/4/23</a:t>
            </a:fld>
            <a:endParaRPr lang="el-GR"/>
          </a:p>
        </p:txBody>
      </p:sp>
      <p:sp>
        <p:nvSpPr>
          <p:cNvPr id="7" name="6 - Θέση αριθμού διαφάνειας"/>
          <p:cNvSpPr>
            <a:spLocks noGrp="1"/>
          </p:cNvSpPr>
          <p:nvPr>
            <p:ph type="sldNum" sz="quarter" idx="11"/>
          </p:nvPr>
        </p:nvSpPr>
        <p:spPr/>
        <p:txBody>
          <a:bodyPr rtlCol="0"/>
          <a:lstStyle/>
          <a:p>
            <a:fld id="{5B0396DE-DE3F-42BB-9002-3BABF3313B7C}" type="slidenum">
              <a:rPr lang="el-GR" smtClean="0"/>
              <a:pPr/>
              <a:t>‹#›</a:t>
            </a:fld>
            <a:endParaRPr lang="el-GR"/>
          </a:p>
        </p:txBody>
      </p:sp>
      <p:sp>
        <p:nvSpPr>
          <p:cNvPr id="8" name="7 - Θέση υποσέλιδου"/>
          <p:cNvSpPr>
            <a:spLocks noGrp="1"/>
          </p:cNvSpPr>
          <p:nvPr>
            <p:ph type="ftr" sz="quarter" idx="12"/>
          </p:nvPr>
        </p:nvSpPr>
        <p:spPr/>
        <p:txBody>
          <a:bodyPr rtlCol="0"/>
          <a:lstStyle/>
          <a:p>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8D44976A-C7DD-45D5-9932-4BF2CA42A1A7}" type="datetimeFigureOut">
              <a:rPr lang="el-GR" smtClean="0"/>
              <a:pPr/>
              <a:t>5/4/23</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5B0396DE-DE3F-42BB-9002-3BABF3313B7C}"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10" name="9 - Ευθεία γραμμή σύνδεσης"/>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 Τίτλος"/>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l-GR"/>
              <a:t>Kλικ για επεξεργασία του τίτλου</a:t>
            </a:r>
            <a:endParaRPr kumimoji="0" lang="en-US"/>
          </a:p>
        </p:txBody>
      </p:sp>
      <p:sp>
        <p:nvSpPr>
          <p:cNvPr id="3" name="2 - Θέση κειμένου"/>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l-GR"/>
              <a:t>Kλικ για επεξεργασία των στυλ του υποδείγματος</a:t>
            </a:r>
          </a:p>
        </p:txBody>
      </p:sp>
      <p:sp>
        <p:nvSpPr>
          <p:cNvPr id="8" name="7 - Ευθεία γραμμή σύνδεσης"/>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 Ευθεία γραμμή σύνδεσης"/>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 Ευθεία γραμμή σύνδεσης"/>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 Ορθογώνιο"/>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 Ευθεία γραμμή σύνδεσης"/>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 Έλλειψη"/>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 Θέση περιεχομένου"/>
          <p:cNvSpPr>
            <a:spLocks noGrp="1"/>
          </p:cNvSpPr>
          <p:nvPr>
            <p:ph sz="quarter" idx="1"/>
          </p:nvPr>
        </p:nvSpPr>
        <p:spPr>
          <a:xfrm>
            <a:off x="304800" y="274320"/>
            <a:ext cx="5638800" cy="6327648"/>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21" name="20 - Θέση ημερομηνίας"/>
          <p:cNvSpPr>
            <a:spLocks noGrp="1"/>
          </p:cNvSpPr>
          <p:nvPr>
            <p:ph type="dt" sz="half" idx="14"/>
          </p:nvPr>
        </p:nvSpPr>
        <p:spPr/>
        <p:txBody>
          <a:bodyPr rtlCol="0"/>
          <a:lstStyle/>
          <a:p>
            <a:fld id="{8D44976A-C7DD-45D5-9932-4BF2CA42A1A7}" type="datetimeFigureOut">
              <a:rPr lang="el-GR" smtClean="0"/>
              <a:pPr/>
              <a:t>5/4/23</a:t>
            </a:fld>
            <a:endParaRPr lang="el-GR"/>
          </a:p>
        </p:txBody>
      </p:sp>
      <p:sp>
        <p:nvSpPr>
          <p:cNvPr id="22" name="21 - Θέση αριθμού διαφάνειας"/>
          <p:cNvSpPr>
            <a:spLocks noGrp="1"/>
          </p:cNvSpPr>
          <p:nvPr>
            <p:ph type="sldNum" sz="quarter" idx="15"/>
          </p:nvPr>
        </p:nvSpPr>
        <p:spPr/>
        <p:txBody>
          <a:bodyPr rtlCol="0"/>
          <a:lstStyle/>
          <a:p>
            <a:fld id="{5B0396DE-DE3F-42BB-9002-3BABF3313B7C}" type="slidenum">
              <a:rPr lang="el-GR" smtClean="0"/>
              <a:pPr/>
              <a:t>‹#›</a:t>
            </a:fld>
            <a:endParaRPr lang="el-GR"/>
          </a:p>
        </p:txBody>
      </p:sp>
      <p:sp>
        <p:nvSpPr>
          <p:cNvPr id="23" name="22 - Θέση υποσέλιδου"/>
          <p:cNvSpPr>
            <a:spLocks noGrp="1"/>
          </p:cNvSpPr>
          <p:nvPr>
            <p:ph type="ftr" sz="quarter" idx="16"/>
          </p:nvPr>
        </p:nvSpPr>
        <p:spPr/>
        <p:txBody>
          <a:bodyPr rtlCol="0"/>
          <a:lstStyle/>
          <a:p>
            <a:endParaRPr lang="el-G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9" name="8 - Ευθεία γραμμή σύνδεσης"/>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 Έλλειψη"/>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 Τίτλος"/>
          <p:cNvSpPr>
            <a:spLocks noGrp="1"/>
          </p:cNvSpPr>
          <p:nvPr>
            <p:ph type="title"/>
          </p:nvPr>
        </p:nvSpPr>
        <p:spPr>
          <a:xfrm rot="5400000">
            <a:off x="3350133" y="3200400"/>
            <a:ext cx="6309360" cy="457200"/>
          </a:xfrm>
        </p:spPr>
        <p:txBody>
          <a:bodyPr anchor="b"/>
          <a:lstStyle>
            <a:lvl1pPr algn="l">
              <a:buNone/>
              <a:defRPr sz="2000" b="1"/>
            </a:lvl1pPr>
          </a:lstStyle>
          <a:p>
            <a:r>
              <a:rPr kumimoji="0" lang="el-GR"/>
              <a:t>Kλικ για επεξεργασία του τίτλου</a:t>
            </a:r>
            <a:endParaRPr kumimoji="0" lang="en-US"/>
          </a:p>
        </p:txBody>
      </p:sp>
      <p:sp>
        <p:nvSpPr>
          <p:cNvPr id="3" name="2 - Θέση εικόνας"/>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l-GR"/>
              <a:t>Κάντε κλικ στο εικονίδιο για να προσθέσετε μια εικόνα</a:t>
            </a:r>
            <a:endParaRPr kumimoji="0" lang="en-US" dirty="0"/>
          </a:p>
        </p:txBody>
      </p:sp>
      <p:sp>
        <p:nvSpPr>
          <p:cNvPr id="4" name="3 - Θέση κειμένου"/>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l-GR"/>
              <a:t>Kλικ για επεξεργασία των στυλ του υποδείγματος</a:t>
            </a:r>
          </a:p>
        </p:txBody>
      </p:sp>
      <p:sp>
        <p:nvSpPr>
          <p:cNvPr id="10" name="9 - Ευθεία γραμμή σύνδεσης"/>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 Ορθογώνιο"/>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 Ευθεία γραμμή σύνδεσης"/>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 Ευθεία γραμμή σύνδεσης"/>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 Ευθεία γραμμή σύνδεσης"/>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 Θέση ημερομηνίας"/>
          <p:cNvSpPr>
            <a:spLocks noGrp="1"/>
          </p:cNvSpPr>
          <p:nvPr>
            <p:ph type="dt" sz="half" idx="10"/>
          </p:nvPr>
        </p:nvSpPr>
        <p:spPr/>
        <p:txBody>
          <a:bodyPr rtlCol="0"/>
          <a:lstStyle/>
          <a:p>
            <a:fld id="{8D44976A-C7DD-45D5-9932-4BF2CA42A1A7}" type="datetimeFigureOut">
              <a:rPr lang="el-GR" smtClean="0"/>
              <a:pPr/>
              <a:t>5/4/23</a:t>
            </a:fld>
            <a:endParaRPr lang="el-GR"/>
          </a:p>
        </p:txBody>
      </p:sp>
      <p:sp>
        <p:nvSpPr>
          <p:cNvPr id="18" name="17 - Θέση αριθμού διαφάνειας"/>
          <p:cNvSpPr>
            <a:spLocks noGrp="1"/>
          </p:cNvSpPr>
          <p:nvPr>
            <p:ph type="sldNum" sz="quarter" idx="11"/>
          </p:nvPr>
        </p:nvSpPr>
        <p:spPr/>
        <p:txBody>
          <a:bodyPr rtlCol="0"/>
          <a:lstStyle/>
          <a:p>
            <a:fld id="{5B0396DE-DE3F-42BB-9002-3BABF3313B7C}" type="slidenum">
              <a:rPr lang="el-GR" smtClean="0"/>
              <a:pPr/>
              <a:t>‹#›</a:t>
            </a:fld>
            <a:endParaRPr lang="el-GR"/>
          </a:p>
        </p:txBody>
      </p:sp>
      <p:sp>
        <p:nvSpPr>
          <p:cNvPr id="21" name="20 - Θέση υποσέλιδου"/>
          <p:cNvSpPr>
            <a:spLocks noGrp="1"/>
          </p:cNvSpPr>
          <p:nvPr>
            <p:ph type="ftr" sz="quarter" idx="12"/>
          </p:nvPr>
        </p:nvSpPr>
        <p:spPr/>
        <p:txBody>
          <a:bodyPr rtlCol="0"/>
          <a:lstStyle/>
          <a:p>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3 - Θέση ημερομηνίας"/>
          <p:cNvSpPr>
            <a:spLocks noGrp="1"/>
          </p:cNvSpPr>
          <p:nvPr>
            <p:ph type="dt" sz="half" idx="10"/>
          </p:nvPr>
        </p:nvSpPr>
        <p:spPr/>
        <p:txBody>
          <a:bodyPr/>
          <a:lstStyle/>
          <a:p>
            <a:fld id="{8D44976A-C7DD-45D5-9932-4BF2CA42A1A7}" type="datetimeFigureOut">
              <a:rPr lang="el-GR" smtClean="0"/>
              <a:pPr/>
              <a:t>5/4/23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B0396DE-DE3F-42BB-9002-3BABF3313B7C}"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9"/>
            <a:ext cx="1676400" cy="5851525"/>
          </a:xfrm>
        </p:spPr>
        <p:txBody>
          <a:bodyPr vert="eaVert"/>
          <a:lstStyle/>
          <a:p>
            <a:r>
              <a:rPr kumimoji="0" lang="el-GR"/>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3 - Θέση ημερομηνίας"/>
          <p:cNvSpPr>
            <a:spLocks noGrp="1"/>
          </p:cNvSpPr>
          <p:nvPr>
            <p:ph type="dt" sz="half" idx="10"/>
          </p:nvPr>
        </p:nvSpPr>
        <p:spPr/>
        <p:txBody>
          <a:bodyPr/>
          <a:lstStyle/>
          <a:p>
            <a:fld id="{8D44976A-C7DD-45D5-9932-4BF2CA42A1A7}" type="datetimeFigureOut">
              <a:rPr lang="el-GR" smtClean="0"/>
              <a:pPr/>
              <a:t>5/4/23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B0396DE-DE3F-42BB-9002-3BABF3313B7C}" type="slidenum">
              <a:rPr lang="el-GR" smtClean="0"/>
              <a:pPr/>
              <a:t>‹#›</a:t>
            </a:fld>
            <a:endParaRPr lang="el-G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743D1AE-37B6-AD42-8899-2DFF84954F7B}"/>
              </a:ext>
            </a:extLst>
          </p:cNvPr>
          <p:cNvSpPr>
            <a:spLocks noGrp="1"/>
          </p:cNvSpPr>
          <p:nvPr>
            <p:ph type="title"/>
          </p:nvPr>
        </p:nvSpPr>
        <p:spPr>
          <a:xfrm>
            <a:off x="442913" y="103188"/>
            <a:ext cx="8243887" cy="1314450"/>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8EDF9A60-9606-3D4D-9B62-1962707AC844}"/>
              </a:ext>
            </a:extLst>
          </p:cNvPr>
          <p:cNvSpPr>
            <a:spLocks noGrp="1"/>
          </p:cNvSpPr>
          <p:nvPr>
            <p:ph type="body" sz="half" idx="1"/>
          </p:nvPr>
        </p:nvSpPr>
        <p:spPr>
          <a:xfrm>
            <a:off x="457200" y="1600200"/>
            <a:ext cx="4038600" cy="4456113"/>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E43FE253-26FD-4145-BFDA-7EBDE8F96FED}"/>
              </a:ext>
            </a:extLst>
          </p:cNvPr>
          <p:cNvSpPr>
            <a:spLocks noGrp="1"/>
          </p:cNvSpPr>
          <p:nvPr>
            <p:ph sz="half" idx="2"/>
          </p:nvPr>
        </p:nvSpPr>
        <p:spPr>
          <a:xfrm>
            <a:off x="4648200" y="1600200"/>
            <a:ext cx="4038600" cy="4456113"/>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40E6CAAA-FB72-A64E-9A86-BD19F3494E22}"/>
              </a:ext>
            </a:extLst>
          </p:cNvPr>
          <p:cNvSpPr>
            <a:spLocks noGrp="1"/>
          </p:cNvSpPr>
          <p:nvPr>
            <p:ph type="dt" sz="half" idx="10"/>
          </p:nvPr>
        </p:nvSpPr>
        <p:spPr>
          <a:xfrm>
            <a:off x="457200" y="6243638"/>
            <a:ext cx="2133600" cy="457200"/>
          </a:xfrm>
        </p:spPr>
        <p:txBody>
          <a:bodyPr/>
          <a:lstStyle>
            <a:lvl1pPr>
              <a:defRPr/>
            </a:lvl1pPr>
          </a:lstStyle>
          <a:p>
            <a:endParaRPr lang="el-GR" altLang="el-GR"/>
          </a:p>
        </p:txBody>
      </p:sp>
      <p:sp>
        <p:nvSpPr>
          <p:cNvPr id="6" name="Θέση υποσέλιδου 5">
            <a:extLst>
              <a:ext uri="{FF2B5EF4-FFF2-40B4-BE49-F238E27FC236}">
                <a16:creationId xmlns:a16="http://schemas.microsoft.com/office/drawing/2014/main" id="{7E710A0A-FF17-3A4B-92CA-52E02F47F1C2}"/>
              </a:ext>
            </a:extLst>
          </p:cNvPr>
          <p:cNvSpPr>
            <a:spLocks noGrp="1"/>
          </p:cNvSpPr>
          <p:nvPr>
            <p:ph type="ftr" sz="quarter" idx="11"/>
          </p:nvPr>
        </p:nvSpPr>
        <p:spPr>
          <a:xfrm>
            <a:off x="3124200" y="6248400"/>
            <a:ext cx="2895600" cy="457200"/>
          </a:xfrm>
        </p:spPr>
        <p:txBody>
          <a:bodyPr/>
          <a:lstStyle>
            <a:lvl1pPr>
              <a:defRPr/>
            </a:lvl1pPr>
          </a:lstStyle>
          <a:p>
            <a:endParaRPr lang="el-GR" altLang="el-GR"/>
          </a:p>
        </p:txBody>
      </p:sp>
      <p:sp>
        <p:nvSpPr>
          <p:cNvPr id="7" name="Θέση αριθμού διαφάνειας 6">
            <a:extLst>
              <a:ext uri="{FF2B5EF4-FFF2-40B4-BE49-F238E27FC236}">
                <a16:creationId xmlns:a16="http://schemas.microsoft.com/office/drawing/2014/main" id="{8991A17D-E3D4-4E4D-B2E4-E6E5F81ABF73}"/>
              </a:ext>
            </a:extLst>
          </p:cNvPr>
          <p:cNvSpPr>
            <a:spLocks noGrp="1"/>
          </p:cNvSpPr>
          <p:nvPr>
            <p:ph type="sldNum" sz="quarter" idx="12"/>
          </p:nvPr>
        </p:nvSpPr>
        <p:spPr>
          <a:xfrm>
            <a:off x="6553200" y="6243638"/>
            <a:ext cx="2133600" cy="457200"/>
          </a:xfrm>
        </p:spPr>
        <p:txBody>
          <a:bodyPr/>
          <a:lstStyle>
            <a:lvl1pPr>
              <a:defRPr/>
            </a:lvl1pPr>
          </a:lstStyle>
          <a:p>
            <a:fld id="{479D07AE-5DE2-B940-A728-9455A6DAC227}" type="slidenum">
              <a:rPr lang="el-GR" altLang="el-GR"/>
              <a:pPr/>
              <a:t>‹#›</a:t>
            </a:fld>
            <a:endParaRPr lang="el-GR" altLang="el-GR"/>
          </a:p>
        </p:txBody>
      </p:sp>
    </p:spTree>
    <p:extLst>
      <p:ext uri="{BB962C8B-B14F-4D97-AF65-F5344CB8AC3E}">
        <p14:creationId xmlns:p14="http://schemas.microsoft.com/office/powerpoint/2010/main" val="37203462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Τίτλος και Πίνακ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91FAD5D-1290-DC4B-AEF5-B70E97C1D00B}"/>
              </a:ext>
            </a:extLst>
          </p:cNvPr>
          <p:cNvSpPr>
            <a:spLocks noGrp="1"/>
          </p:cNvSpPr>
          <p:nvPr>
            <p:ph type="title"/>
          </p:nvPr>
        </p:nvSpPr>
        <p:spPr>
          <a:xfrm>
            <a:off x="457200" y="277813"/>
            <a:ext cx="8229600" cy="1139825"/>
          </a:xfrm>
        </p:spPr>
        <p:txBody>
          <a:bodyPr/>
          <a:lstStyle/>
          <a:p>
            <a:r>
              <a:rPr lang="el-GR"/>
              <a:t>Κάντε κλικ για να επεξεργαστείτε τον τίτλο υποδείγματος</a:t>
            </a:r>
          </a:p>
        </p:txBody>
      </p:sp>
      <p:sp>
        <p:nvSpPr>
          <p:cNvPr id="3" name="Θέση πίνακα 2">
            <a:extLst>
              <a:ext uri="{FF2B5EF4-FFF2-40B4-BE49-F238E27FC236}">
                <a16:creationId xmlns:a16="http://schemas.microsoft.com/office/drawing/2014/main" id="{CF319AD5-1BE6-EC47-87E3-FA4039ABA1AD}"/>
              </a:ext>
            </a:extLst>
          </p:cNvPr>
          <p:cNvSpPr>
            <a:spLocks noGrp="1"/>
          </p:cNvSpPr>
          <p:nvPr>
            <p:ph type="tbl" idx="1"/>
          </p:nvPr>
        </p:nvSpPr>
        <p:spPr>
          <a:xfrm>
            <a:off x="457200" y="1600200"/>
            <a:ext cx="8229600" cy="4530725"/>
          </a:xfrm>
        </p:spPr>
        <p:txBody>
          <a:bodyPr/>
          <a:lstStyle/>
          <a:p>
            <a:endParaRPr lang="el-GR"/>
          </a:p>
        </p:txBody>
      </p:sp>
      <p:sp>
        <p:nvSpPr>
          <p:cNvPr id="4" name="Θέση υποσέλιδου 3">
            <a:extLst>
              <a:ext uri="{FF2B5EF4-FFF2-40B4-BE49-F238E27FC236}">
                <a16:creationId xmlns:a16="http://schemas.microsoft.com/office/drawing/2014/main" id="{AE7EC6D2-9D67-7947-9C2D-A9AE9BEF41F4}"/>
              </a:ext>
            </a:extLst>
          </p:cNvPr>
          <p:cNvSpPr>
            <a:spLocks noGrp="1"/>
          </p:cNvSpPr>
          <p:nvPr>
            <p:ph type="ftr" sz="quarter" idx="10"/>
          </p:nvPr>
        </p:nvSpPr>
        <p:spPr>
          <a:xfrm>
            <a:off x="3124200" y="6248400"/>
            <a:ext cx="2895600" cy="457200"/>
          </a:xfrm>
        </p:spPr>
        <p:txBody>
          <a:bodyPr/>
          <a:lstStyle>
            <a:lvl1pPr>
              <a:defRPr/>
            </a:lvl1pPr>
          </a:lstStyle>
          <a:p>
            <a:endParaRPr lang="en-GB" altLang="el-GR"/>
          </a:p>
        </p:txBody>
      </p:sp>
      <p:sp>
        <p:nvSpPr>
          <p:cNvPr id="5" name="Θέση αριθμού διαφάνειας 4">
            <a:extLst>
              <a:ext uri="{FF2B5EF4-FFF2-40B4-BE49-F238E27FC236}">
                <a16:creationId xmlns:a16="http://schemas.microsoft.com/office/drawing/2014/main" id="{491CEDE9-695F-8C4A-8F18-4053C78CA179}"/>
              </a:ext>
            </a:extLst>
          </p:cNvPr>
          <p:cNvSpPr>
            <a:spLocks noGrp="1"/>
          </p:cNvSpPr>
          <p:nvPr>
            <p:ph type="sldNum" sz="quarter" idx="11"/>
          </p:nvPr>
        </p:nvSpPr>
        <p:spPr>
          <a:xfrm>
            <a:off x="6553200" y="6243638"/>
            <a:ext cx="2133600" cy="457200"/>
          </a:xfrm>
        </p:spPr>
        <p:txBody>
          <a:bodyPr/>
          <a:lstStyle>
            <a:lvl1pPr>
              <a:defRPr/>
            </a:lvl1pPr>
          </a:lstStyle>
          <a:p>
            <a:fld id="{2A489AAB-54F2-1E4C-B8A6-3FFBAE6A0E2A}" type="slidenum">
              <a:rPr lang="en-GB" altLang="el-GR"/>
              <a:pPr/>
              <a:t>‹#›</a:t>
            </a:fld>
            <a:endParaRPr lang="en-GB" altLang="el-GR"/>
          </a:p>
        </p:txBody>
      </p:sp>
      <p:sp>
        <p:nvSpPr>
          <p:cNvPr id="6" name="Θέση ημερομηνίας 5">
            <a:extLst>
              <a:ext uri="{FF2B5EF4-FFF2-40B4-BE49-F238E27FC236}">
                <a16:creationId xmlns:a16="http://schemas.microsoft.com/office/drawing/2014/main" id="{800E42CE-510B-8D4D-B5AE-26EEC25DE22A}"/>
              </a:ext>
            </a:extLst>
          </p:cNvPr>
          <p:cNvSpPr>
            <a:spLocks noGrp="1"/>
          </p:cNvSpPr>
          <p:nvPr>
            <p:ph type="dt" sz="half" idx="12"/>
          </p:nvPr>
        </p:nvSpPr>
        <p:spPr>
          <a:xfrm>
            <a:off x="457200" y="6248400"/>
            <a:ext cx="2133600" cy="457200"/>
          </a:xfrm>
        </p:spPr>
        <p:txBody>
          <a:bodyPr/>
          <a:lstStyle>
            <a:lvl1pPr>
              <a:defRPr/>
            </a:lvl1pPr>
          </a:lstStyle>
          <a:p>
            <a:endParaRPr lang="en-GB" altLang="el-GR"/>
          </a:p>
        </p:txBody>
      </p:sp>
    </p:spTree>
    <p:extLst>
      <p:ext uri="{BB962C8B-B14F-4D97-AF65-F5344CB8AC3E}">
        <p14:creationId xmlns:p14="http://schemas.microsoft.com/office/powerpoint/2010/main" val="968779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alphaModFix amt="18000"/>
            <a:lum/>
          </a:blip>
          <a:srcRect/>
          <a:stretch>
            <a:fillRect t="-38000" b="-38000"/>
          </a:stretch>
        </a:blipFill>
        <a:effectLst/>
      </p:bgPr>
    </p:bg>
    <p:spTree>
      <p:nvGrpSpPr>
        <p:cNvPr id="1" name=""/>
        <p:cNvGrpSpPr/>
        <p:nvPr/>
      </p:nvGrpSpPr>
      <p:grpSpPr>
        <a:xfrm>
          <a:off x="0" y="0"/>
          <a:ext cx="0" cy="0"/>
          <a:chOff x="0" y="0"/>
          <a:chExt cx="0" cy="0"/>
        </a:xfrm>
      </p:grpSpPr>
      <p:sp>
        <p:nvSpPr>
          <p:cNvPr id="16" name="15 - Ευθεία γραμμή σύνδεσης"/>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 Θέση τίτλου"/>
          <p:cNvSpPr>
            <a:spLocks noGrp="1"/>
          </p:cNvSpPr>
          <p:nvPr>
            <p:ph type="title"/>
          </p:nvPr>
        </p:nvSpPr>
        <p:spPr>
          <a:xfrm>
            <a:off x="457200" y="274638"/>
            <a:ext cx="7467600" cy="1143000"/>
          </a:xfrm>
          <a:prstGeom prst="rect">
            <a:avLst/>
          </a:prstGeom>
        </p:spPr>
        <p:txBody>
          <a:bodyPr vert="horz" anchor="b">
            <a:normAutofit/>
          </a:bodyPr>
          <a:lstStyle/>
          <a:p>
            <a:r>
              <a:rPr kumimoji="0" lang="el-GR"/>
              <a:t>Kλικ για επεξεργασία του τίτλου</a:t>
            </a:r>
            <a:endParaRPr kumimoji="0" lang="en-US"/>
          </a:p>
        </p:txBody>
      </p:sp>
      <p:sp>
        <p:nvSpPr>
          <p:cNvPr id="13" name="12 - Θέση κειμένου"/>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l-GR"/>
              <a:t>Kλικ για επεξεργασία των στυλ του υποδείγματος</a:t>
            </a:r>
          </a:p>
          <a:p>
            <a:pPr lvl="1" eaLnBrk="1" latinLnBrk="0" hangingPunct="1"/>
            <a:r>
              <a:rPr kumimoji="0" lang="el-GR"/>
              <a:t>Δεύτερου επιπέδου</a:t>
            </a:r>
          </a:p>
          <a:p>
            <a:pPr lvl="2" eaLnBrk="1" latinLnBrk="0" hangingPunct="1"/>
            <a:r>
              <a:rPr kumimoji="0" lang="el-GR"/>
              <a:t>Τρίτου επιπέδου</a:t>
            </a:r>
          </a:p>
          <a:p>
            <a:pPr lvl="3" eaLnBrk="1" latinLnBrk="0" hangingPunct="1"/>
            <a:r>
              <a:rPr kumimoji="0" lang="el-GR"/>
              <a:t>Τέταρτου επιπέδου</a:t>
            </a:r>
          </a:p>
          <a:p>
            <a:pPr lvl="4" eaLnBrk="1" latinLnBrk="0" hangingPunct="1"/>
            <a:r>
              <a:rPr kumimoji="0" lang="el-GR"/>
              <a:t>Πέμπτου επιπέδου</a:t>
            </a:r>
            <a:endParaRPr kumimoji="0" lang="en-US"/>
          </a:p>
        </p:txBody>
      </p:sp>
      <p:sp>
        <p:nvSpPr>
          <p:cNvPr id="14" name="13 - Θέση ημερομηνίας"/>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8D44976A-C7DD-45D5-9932-4BF2CA42A1A7}" type="datetimeFigureOut">
              <a:rPr lang="el-GR" smtClean="0"/>
              <a:pPr/>
              <a:t>5/4/23</a:t>
            </a:fld>
            <a:endParaRPr lang="el-GR"/>
          </a:p>
        </p:txBody>
      </p:sp>
      <p:sp>
        <p:nvSpPr>
          <p:cNvPr id="3" name="2 - Θέση υποσέλιδου"/>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l-GR"/>
          </a:p>
        </p:txBody>
      </p:sp>
      <p:sp>
        <p:nvSpPr>
          <p:cNvPr id="7" name="6 - Ευθεία γραμμή σύνδεσης"/>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 Ευθεία γραμμή σύνδεσης"/>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 Ορθογώνιο"/>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 Ευθεία γραμμή σύνδεσης"/>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 Έλλειψη"/>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 Θέση αριθμού διαφάνειας"/>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5B0396DE-DE3F-42BB-9002-3BABF3313B7C}"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357126" y="1000108"/>
            <a:ext cx="8786874" cy="1571636"/>
          </a:xfrm>
        </p:spPr>
        <p:txBody>
          <a:bodyPr>
            <a:normAutofit/>
          </a:bodyPr>
          <a:lstStyle/>
          <a:p>
            <a:pPr algn="ctr"/>
            <a:r>
              <a:rPr lang="el-GR" dirty="0" err="1"/>
              <a:t>Σχολικη</a:t>
            </a:r>
            <a:r>
              <a:rPr lang="el-GR" dirty="0"/>
              <a:t> </a:t>
            </a:r>
            <a:r>
              <a:rPr lang="el-GR" dirty="0" err="1"/>
              <a:t>βια</a:t>
            </a:r>
            <a:r>
              <a:rPr lang="el-GR" dirty="0"/>
              <a:t>- </a:t>
            </a:r>
            <a:r>
              <a:rPr lang="el-GR" dirty="0" err="1"/>
              <a:t>σχολικοσ</a:t>
            </a:r>
            <a:r>
              <a:rPr lang="el-GR" dirty="0"/>
              <a:t> </a:t>
            </a:r>
            <a:r>
              <a:rPr lang="el-GR" dirty="0" err="1"/>
              <a:t>εκφοβισμοσ</a:t>
            </a:r>
            <a:endParaRPr lang="el-GR" dirty="0"/>
          </a:p>
        </p:txBody>
      </p:sp>
      <p:sp>
        <p:nvSpPr>
          <p:cNvPr id="3" name="2 - Υπότιτλος"/>
          <p:cNvSpPr>
            <a:spLocks noGrp="1"/>
          </p:cNvSpPr>
          <p:nvPr>
            <p:ph type="subTitle" idx="1"/>
          </p:nvPr>
        </p:nvSpPr>
        <p:spPr>
          <a:xfrm>
            <a:off x="857224" y="3357562"/>
            <a:ext cx="6915176" cy="1423982"/>
          </a:xfrm>
        </p:spPr>
        <p:txBody>
          <a:bodyPr/>
          <a:lstStyle/>
          <a:p>
            <a:pPr algn="r"/>
            <a:r>
              <a:rPr lang="el-GR" i="1" dirty="0"/>
              <a:t>Δρ. Ανδρομάχη </a:t>
            </a:r>
            <a:r>
              <a:rPr lang="el-GR" i="1" dirty="0" err="1"/>
              <a:t>Μπούνα</a:t>
            </a:r>
            <a:r>
              <a:rPr lang="el-GR" i="1" dirty="0"/>
              <a:t>- </a:t>
            </a:r>
            <a:r>
              <a:rPr lang="el-GR" i="1"/>
              <a:t>Βάιλα</a:t>
            </a:r>
            <a:endParaRPr lang="el-GR" i="1" dirty="0"/>
          </a:p>
          <a:p>
            <a:pPr algn="r"/>
            <a:endParaRPr lang="el-GR" i="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384048"/>
            <a:ext cx="8229600" cy="1131910"/>
          </a:xfrm>
        </p:spPr>
        <p:txBody>
          <a:bodyPr>
            <a:normAutofit/>
          </a:bodyPr>
          <a:lstStyle/>
          <a:p>
            <a:r>
              <a:rPr lang="el-GR" dirty="0"/>
              <a:t> Το ενδιαφέρον για τη σχολική βία</a:t>
            </a:r>
            <a:br>
              <a:rPr lang="el-GR" dirty="0"/>
            </a:br>
            <a:endParaRPr lang="el-GR" dirty="0"/>
          </a:p>
        </p:txBody>
      </p:sp>
      <p:sp>
        <p:nvSpPr>
          <p:cNvPr id="3" name="2 - Θέση περιεχομένου"/>
          <p:cNvSpPr>
            <a:spLocks noGrp="1"/>
          </p:cNvSpPr>
          <p:nvPr>
            <p:ph idx="1"/>
          </p:nvPr>
        </p:nvSpPr>
        <p:spPr>
          <a:xfrm>
            <a:off x="251520" y="1600200"/>
            <a:ext cx="8496944" cy="5069160"/>
          </a:xfrm>
        </p:spPr>
        <p:txBody>
          <a:bodyPr>
            <a:normAutofit lnSpcReduction="10000"/>
          </a:bodyPr>
          <a:lstStyle/>
          <a:p>
            <a:pPr algn="just"/>
            <a:r>
              <a:rPr lang="el-GR" sz="3000" dirty="0"/>
              <a:t>Είναι πιθανόν το ενδιαφέρον αυτό να οφείλεται στη διαφοροποίηση που παρατηρείται μεταξύ της επίσημης, καταγεγραμμένης σχολικής βίας και της ανεπίσημης, «σκοτεινής» σχολικής βίας η οποία δεν καταγράφεται. Δηλαδή, να υπάρχει πράγματι αύξηση της σχολικής βίας αλλά αυτήν να μην αναφέρεται από τους εμπλεκόμενους και έτσι να μην καταγράφεται (</a:t>
            </a:r>
            <a:r>
              <a:rPr lang="el-GR" sz="3000" dirty="0" err="1"/>
              <a:t>Τσατσάκης</a:t>
            </a:r>
            <a:r>
              <a:rPr lang="el-GR" sz="3000" dirty="0"/>
              <a:t> Α. &amp; Θάνος Θ, 2015). </a:t>
            </a:r>
          </a:p>
          <a:p>
            <a:pPr algn="just"/>
            <a:r>
              <a:rPr lang="el-GR" sz="3000" dirty="0"/>
              <a:t>Μεγαλύτερη κοινωνική ευαισθησία</a:t>
            </a:r>
          </a:p>
          <a:p>
            <a:endParaRPr lang="el-G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868346"/>
          </a:xfrm>
        </p:spPr>
        <p:txBody>
          <a:bodyPr/>
          <a:lstStyle/>
          <a:p>
            <a:r>
              <a:rPr lang="el-GR" dirty="0"/>
              <a:t>Το ενδιαφέρον για τη σχολική βία</a:t>
            </a:r>
          </a:p>
        </p:txBody>
      </p:sp>
      <p:sp>
        <p:nvSpPr>
          <p:cNvPr id="3" name="2 - Θέση περιεχομένου"/>
          <p:cNvSpPr>
            <a:spLocks noGrp="1"/>
          </p:cNvSpPr>
          <p:nvPr>
            <p:ph idx="1"/>
          </p:nvPr>
        </p:nvSpPr>
        <p:spPr>
          <a:xfrm>
            <a:off x="-108520" y="1357298"/>
            <a:ext cx="9144000" cy="5500702"/>
          </a:xfrm>
        </p:spPr>
        <p:txBody>
          <a:bodyPr>
            <a:noAutofit/>
          </a:bodyPr>
          <a:lstStyle/>
          <a:p>
            <a:pPr algn="just"/>
            <a:r>
              <a:rPr lang="el-GR" sz="2200" dirty="0"/>
              <a:t>Συμπεριφορές που παλαιότερα δεν εκλαμβάνονταν ως μορφές σχολικής βίας σήμερα να αξιολογούνται ως βίαιες. Όπως αναφέρει χαρακτηριστικά ο Ν. </a:t>
            </a:r>
            <a:r>
              <a:rPr lang="el-GR" sz="2200" dirty="0" err="1"/>
              <a:t>Κουράκης</a:t>
            </a:r>
            <a:r>
              <a:rPr lang="el-GR" sz="2200" dirty="0"/>
              <a:t> (2009α: 105): «...</a:t>
            </a:r>
            <a:r>
              <a:rPr lang="el-GR" sz="2200" i="1" dirty="0"/>
              <a:t>Το να μιλάμε για σχολική βία γενικώς δεν είναι κάτι το οποίο θα λέγαμε ότι είναι άγνωστο στα σχολεία, είτε τις παλιότερες εποχές είτε και σήμερα. Θα έλεγα ότι, ως ένα βαθμό, παλιότερα ήταν και πιο άγρια τα πράγματα</a:t>
            </a:r>
            <a:r>
              <a:rPr lang="el-GR" sz="2200" dirty="0"/>
              <a:t>». </a:t>
            </a:r>
          </a:p>
          <a:p>
            <a:pPr algn="just"/>
            <a:r>
              <a:rPr lang="el-GR" sz="2200" dirty="0"/>
              <a:t>Επομένως, αυτό που έχει αλλάξει είναι η «σημασία» που δίνεται σήμερα και η κοινωνική αντίδραση που ενεργοποιείται απέναντι σ' αυτές τις συμπεριφορές. Η υπόθεση αυτή ενισχύεται και από τη θεωρία της αλληλεπίδρασης, σύμφωνα με την οποία η παρέκκλιση καθορίζεται «...</a:t>
            </a:r>
            <a:r>
              <a:rPr lang="el-GR" sz="2200" i="1" dirty="0"/>
              <a:t>ανάλογα με τη σημασία που δίνεται στη συγκεκριμένη συμπεριφορά σ' ένα δεδομένο κοινωνικό και πολιτισμικό περιβάλλον</a:t>
            </a:r>
            <a:r>
              <a:rPr lang="el-GR" sz="2200" dirty="0"/>
              <a:t>» (Δασκαλάκης, 1985: 19). Σε πολλές μελέτες επισημαίνεται ότι πολλές μορφές βίας, όπως για παράδειγμα, ο σχολικός εκφοβισμός δεν αποτελούν καινούριο φαινόμενο, αλλά προϋπήρχαν. </a:t>
            </a:r>
          </a:p>
          <a:p>
            <a:endParaRPr lang="el-GR" sz="2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9396536" cy="1214422"/>
          </a:xfrm>
        </p:spPr>
        <p:txBody>
          <a:bodyPr>
            <a:normAutofit fontScale="90000"/>
          </a:bodyPr>
          <a:lstStyle/>
          <a:p>
            <a:r>
              <a:rPr lang="el-GR" sz="3800" dirty="0"/>
              <a:t>Ορισμός σχολικής βίας και παραβατικότητας</a:t>
            </a:r>
          </a:p>
        </p:txBody>
      </p:sp>
      <p:sp>
        <p:nvSpPr>
          <p:cNvPr id="3" name="2 - Θέση περιεχομένου"/>
          <p:cNvSpPr>
            <a:spLocks noGrp="1"/>
          </p:cNvSpPr>
          <p:nvPr>
            <p:ph idx="1"/>
          </p:nvPr>
        </p:nvSpPr>
        <p:spPr>
          <a:xfrm>
            <a:off x="0" y="1142984"/>
            <a:ext cx="9144000" cy="5454368"/>
          </a:xfrm>
        </p:spPr>
        <p:txBody>
          <a:bodyPr>
            <a:normAutofit/>
          </a:bodyPr>
          <a:lstStyle/>
          <a:p>
            <a:pPr algn="just"/>
            <a:r>
              <a:rPr lang="el-GR" dirty="0"/>
              <a:t> Ο ορισμός της σχολικής βίας και παραβατικότητας είναι σημαντικός στη μελέτη και την αντιμετώπισή τους.  Ωστόσο, είναι δύσκολη η οριοθέτησή τους:</a:t>
            </a:r>
          </a:p>
          <a:p>
            <a:pPr marL="0" indent="0" algn="just">
              <a:buNone/>
            </a:pPr>
            <a:endParaRPr lang="el-GR" dirty="0"/>
          </a:p>
          <a:p>
            <a:pPr algn="just">
              <a:buFont typeface="Wingdings" pitchFamily="2" charset="2"/>
              <a:buChar char="Ø"/>
            </a:pPr>
            <a:r>
              <a:rPr lang="el-GR" dirty="0"/>
              <a:t> Είναι σύνθετο και πολύπλοκο ζήτημα και εμπλέκονται πολλά επιστημονικά πεδία στη μελέτη τους</a:t>
            </a:r>
          </a:p>
          <a:p>
            <a:pPr algn="just">
              <a:buFont typeface="Wingdings" pitchFamily="2" charset="2"/>
              <a:buChar char="Ø"/>
            </a:pPr>
            <a:r>
              <a:rPr lang="el-GR" dirty="0"/>
              <a:t> Συνδέεται με την εξελικτική ανάπτυξη του παιδιού </a:t>
            </a:r>
          </a:p>
          <a:p>
            <a:pPr algn="just">
              <a:buFont typeface="Wingdings" pitchFamily="2" charset="2"/>
              <a:buChar char="Ø"/>
            </a:pPr>
            <a:r>
              <a:rPr lang="el-GR" dirty="0"/>
              <a:t> Εξαρτάται από το πλαίσιο μέσα στο οποίο εμφανίζεται (Θάνος, 2013)</a:t>
            </a:r>
          </a:p>
          <a:p>
            <a:pPr algn="just">
              <a:buFont typeface="Wingdings" pitchFamily="2" charset="2"/>
              <a:buChar char="Ø"/>
            </a:pPr>
            <a:r>
              <a:rPr lang="el-GR" dirty="0"/>
              <a:t> Αποτελούν εννοιολογικές κατηγορίες που βρίσκονται «…</a:t>
            </a:r>
            <a:r>
              <a:rPr lang="el-GR" i="1" dirty="0"/>
              <a:t>σε διαδικασία συνεχούς </a:t>
            </a:r>
            <a:r>
              <a:rPr lang="el-GR" i="1" dirty="0" err="1"/>
              <a:t>επανεπινόησης</a:t>
            </a:r>
            <a:r>
              <a:rPr lang="el-GR" i="1" dirty="0"/>
              <a:t> και επαναπροσδιορισμού</a:t>
            </a:r>
            <a:r>
              <a:rPr lang="el-GR" dirty="0"/>
              <a:t>» καθώς αλλάζουν οι συμπεριφορές των νέων που ορίζονται ως βίαιες και </a:t>
            </a:r>
            <a:r>
              <a:rPr lang="el-GR" dirty="0" err="1"/>
              <a:t>παραβατικές</a:t>
            </a:r>
            <a:r>
              <a:rPr lang="el-GR" dirty="0"/>
              <a:t> (</a:t>
            </a:r>
            <a:r>
              <a:rPr lang="el-GR" dirty="0" err="1"/>
              <a:t>Αβδελά</a:t>
            </a:r>
            <a:r>
              <a:rPr lang="el-GR" dirty="0"/>
              <a:t>, 2015˙ </a:t>
            </a:r>
            <a:r>
              <a:rPr lang="el-GR" dirty="0" err="1"/>
              <a:t>Αρτινοπούλου</a:t>
            </a:r>
            <a:r>
              <a:rPr lang="el-GR" dirty="0"/>
              <a:t>, 2001).</a:t>
            </a:r>
          </a:p>
          <a:p>
            <a:endParaRPr lang="el-GR" dirty="0"/>
          </a:p>
          <a:p>
            <a:endParaRPr lang="el-G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14282" y="214290"/>
            <a:ext cx="8929718" cy="928694"/>
          </a:xfrm>
        </p:spPr>
        <p:txBody>
          <a:bodyPr>
            <a:noAutofit/>
          </a:bodyPr>
          <a:lstStyle/>
          <a:p>
            <a:r>
              <a:rPr lang="el-GR" sz="3700" dirty="0"/>
              <a:t>Ορισμός σχολικής βίας και παραβατικότητας</a:t>
            </a:r>
          </a:p>
        </p:txBody>
      </p:sp>
      <p:sp>
        <p:nvSpPr>
          <p:cNvPr id="3" name="2 - Θέση περιεχομένου"/>
          <p:cNvSpPr>
            <a:spLocks noGrp="1"/>
          </p:cNvSpPr>
          <p:nvPr>
            <p:ph idx="1"/>
          </p:nvPr>
        </p:nvSpPr>
        <p:spPr>
          <a:xfrm>
            <a:off x="0" y="1142984"/>
            <a:ext cx="9144000" cy="5715016"/>
          </a:xfrm>
        </p:spPr>
        <p:txBody>
          <a:bodyPr>
            <a:normAutofit lnSpcReduction="10000"/>
          </a:bodyPr>
          <a:lstStyle/>
          <a:p>
            <a:pPr algn="just"/>
            <a:r>
              <a:rPr lang="el-GR" dirty="0"/>
              <a:t>Ο ορισμός της βίας και της παραβατικότητας εξαρτάται από τη θεωρητική της προσέγγιση. Στην κοινωνιολογία και την εγκληματολογία οι θεωρητικές προσεγγίσεις διακρίνονται σε δύο ομάδες: της συναίνεσης (αιτιοκρατικό μοντέλο) και της σύγκρουσης (κριτικό μοντέλο) (Θάνος, 2016, υπό </a:t>
            </a:r>
            <a:r>
              <a:rPr lang="el-GR" dirty="0" err="1"/>
              <a:t>δημ</a:t>
            </a:r>
            <a:r>
              <a:rPr lang="el-GR" dirty="0"/>
              <a:t>/ση)</a:t>
            </a:r>
          </a:p>
          <a:p>
            <a:pPr algn="just"/>
            <a:r>
              <a:rPr lang="el-GR" dirty="0"/>
              <a:t>Σύμφωνα με την αιτιοκρατική προσέγγιση ως </a:t>
            </a:r>
            <a:r>
              <a:rPr lang="el-GR" dirty="0" err="1"/>
              <a:t>παραβατική</a:t>
            </a:r>
            <a:r>
              <a:rPr lang="el-GR" dirty="0"/>
              <a:t> χαρακτηρίζεται η συμπεριφορά που παραβαίνει τους σχολικούς κανόνες (Θάνος, 2012). </a:t>
            </a:r>
          </a:p>
          <a:p>
            <a:pPr algn="just"/>
            <a:r>
              <a:rPr lang="el-GR" dirty="0"/>
              <a:t> Ως σχολική βία ορίζεται η επιβολή της θέλησης ενός ή περισσοτέρων  μαθητών σε άλλον/ους μαθητή/</a:t>
            </a:r>
            <a:r>
              <a:rPr lang="el-GR" dirty="0" err="1"/>
              <a:t>ές</a:t>
            </a:r>
            <a:r>
              <a:rPr lang="el-GR" dirty="0"/>
              <a:t>  και την πρόκληση βλάβης ή ζημίας (</a:t>
            </a:r>
            <a:r>
              <a:rPr lang="el-GR" dirty="0" err="1"/>
              <a:t>Αρτινοπούλου</a:t>
            </a:r>
            <a:r>
              <a:rPr lang="el-GR" dirty="0"/>
              <a:t>, 2001).</a:t>
            </a:r>
          </a:p>
          <a:p>
            <a:pPr algn="just"/>
            <a:r>
              <a:rPr lang="el-GR" dirty="0"/>
              <a:t>Σε όλες σχεδόν τις έρευνες  χρησιμοποιείται η αιτιοκρατική προσέγγιση (αιτιώδη σχέσης –αιτιοκρατία), χωρίς αυτό να αναφέρεται (Θάνος &amp; </a:t>
            </a:r>
            <a:r>
              <a:rPr lang="el-GR" dirty="0" err="1"/>
              <a:t>Τσατσάκης</a:t>
            </a:r>
            <a:r>
              <a:rPr lang="el-GR" dirty="0"/>
              <a:t>, 2015˙ Θάνος &amp; </a:t>
            </a:r>
            <a:r>
              <a:rPr lang="el-GR" dirty="0" err="1"/>
              <a:t>Μπούνα</a:t>
            </a:r>
            <a:r>
              <a:rPr lang="el-GR" dirty="0"/>
              <a:t>, 2015).</a:t>
            </a:r>
          </a:p>
          <a:p>
            <a:endParaRPr lang="el-G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14282" y="214290"/>
            <a:ext cx="8929718" cy="928694"/>
          </a:xfrm>
        </p:spPr>
        <p:txBody>
          <a:bodyPr>
            <a:noAutofit/>
          </a:bodyPr>
          <a:lstStyle/>
          <a:p>
            <a:r>
              <a:rPr lang="el-GR" sz="3700" dirty="0"/>
              <a:t>Ορισμός σχολικής βίας και παραβατικότητας</a:t>
            </a:r>
          </a:p>
        </p:txBody>
      </p:sp>
      <p:sp>
        <p:nvSpPr>
          <p:cNvPr id="3" name="2 - Θέση περιεχομένου"/>
          <p:cNvSpPr>
            <a:spLocks noGrp="1"/>
          </p:cNvSpPr>
          <p:nvPr>
            <p:ph idx="1"/>
          </p:nvPr>
        </p:nvSpPr>
        <p:spPr>
          <a:xfrm>
            <a:off x="22773" y="1142984"/>
            <a:ext cx="8643998" cy="5715016"/>
          </a:xfrm>
        </p:spPr>
        <p:txBody>
          <a:bodyPr>
            <a:normAutofit/>
          </a:bodyPr>
          <a:lstStyle/>
          <a:p>
            <a:pPr algn="just"/>
            <a:r>
              <a:rPr lang="el-GR" dirty="0"/>
              <a:t>Στο πλαίσιο της κριτικής προσέγγισης ο ορισμός της σχολικής βίας και παραβατικότητας αποτελεί μια αυθαιρεσία (Δασκαλάκης, 1985).</a:t>
            </a:r>
          </a:p>
          <a:p>
            <a:pPr algn="just"/>
            <a:r>
              <a:rPr lang="el-GR" dirty="0"/>
              <a:t> Το πολιτισμικό σύστημα του σχολείου, βάσει του οποίου οριοθετούνται και οι αποδεκτές και μη αποδεκτές συμπεριφορές, αποτελεί μια αυθαιρεσία (</a:t>
            </a:r>
            <a:r>
              <a:rPr lang="en-US" dirty="0" err="1"/>
              <a:t>Bourdieu</a:t>
            </a:r>
            <a:r>
              <a:rPr lang="en-US" dirty="0"/>
              <a:t> &amp; </a:t>
            </a:r>
            <a:r>
              <a:rPr lang="en-US" dirty="0" err="1"/>
              <a:t>Passeron</a:t>
            </a:r>
            <a:r>
              <a:rPr lang="el-GR" dirty="0"/>
              <a:t>, 1993).</a:t>
            </a:r>
          </a:p>
          <a:p>
            <a:pPr algn="just"/>
            <a:r>
              <a:rPr lang="el-GR" dirty="0"/>
              <a:t> Η βία και η παραβατικότητα ορίζεται βάσει των συμφερόντων των κοινωνικών ομάδων που προσδιορίζουν το περιεχόμενο των κανόνων και των νόμων.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14290"/>
            <a:ext cx="8229600" cy="928694"/>
          </a:xfrm>
        </p:spPr>
        <p:txBody>
          <a:bodyPr/>
          <a:lstStyle/>
          <a:p>
            <a:r>
              <a:rPr lang="el-GR" dirty="0"/>
              <a:t>Χαρακτηριστικά της σχολικής βίας</a:t>
            </a:r>
          </a:p>
        </p:txBody>
      </p:sp>
      <p:sp>
        <p:nvSpPr>
          <p:cNvPr id="3" name="2 - Θέση περιεχομένου"/>
          <p:cNvSpPr>
            <a:spLocks noGrp="1"/>
          </p:cNvSpPr>
          <p:nvPr>
            <p:ph idx="1"/>
          </p:nvPr>
        </p:nvSpPr>
        <p:spPr>
          <a:xfrm>
            <a:off x="357158" y="1214422"/>
            <a:ext cx="8501122" cy="4911741"/>
          </a:xfrm>
        </p:spPr>
        <p:txBody>
          <a:bodyPr>
            <a:normAutofit/>
          </a:bodyPr>
          <a:lstStyle/>
          <a:p>
            <a:pPr marL="0" indent="0" algn="just">
              <a:buNone/>
            </a:pPr>
            <a:r>
              <a:rPr lang="el-GR" dirty="0"/>
              <a:t> </a:t>
            </a:r>
          </a:p>
          <a:p>
            <a:pPr algn="just"/>
            <a:endParaRPr lang="el-GR" dirty="0"/>
          </a:p>
          <a:p>
            <a:pPr algn="just"/>
            <a:endParaRPr lang="el-GR" dirty="0"/>
          </a:p>
          <a:p>
            <a:pPr algn="just"/>
            <a:r>
              <a:rPr lang="el-GR" dirty="0"/>
              <a:t>Ως προς την έκταση/συχνότητα δεν υπάρχει μια σαφής εικόνα. Ωστόσο, η πλειονότητα των ερευνών δείχνει ότι η σχολική βία δεν αποτελεί συχνό φαινόμενο και εκδηλώνεται με ήπιες μορφές</a:t>
            </a:r>
          </a:p>
          <a:p>
            <a:pPr>
              <a:buNone/>
            </a:pPr>
            <a:endParaRPr lang="el-G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6826DE9-88A8-8F47-957E-2E9B7830EB61}"/>
              </a:ext>
            </a:extLst>
          </p:cNvPr>
          <p:cNvSpPr>
            <a:spLocks noGrp="1" noChangeArrowheads="1"/>
          </p:cNvSpPr>
          <p:nvPr>
            <p:ph type="title"/>
          </p:nvPr>
        </p:nvSpPr>
        <p:spPr>
          <a:xfrm>
            <a:off x="442913" y="476250"/>
            <a:ext cx="8243887" cy="649288"/>
          </a:xfrm>
        </p:spPr>
        <p:txBody>
          <a:bodyPr>
            <a:normAutofit fontScale="90000"/>
          </a:bodyPr>
          <a:lstStyle/>
          <a:p>
            <a:r>
              <a:rPr lang="el-GR" altLang="el-GR" sz="4000" i="1" dirty="0">
                <a:solidFill>
                  <a:srgbClr val="003366"/>
                </a:solidFill>
                <a:effectLst/>
              </a:rPr>
              <a:t>ΣΧΟΛΙΚΟΣ ΕΚΦΟΒΙΣΜΟΣ</a:t>
            </a:r>
          </a:p>
        </p:txBody>
      </p:sp>
      <p:sp>
        <p:nvSpPr>
          <p:cNvPr id="3075" name="Rectangle 3">
            <a:extLst>
              <a:ext uri="{FF2B5EF4-FFF2-40B4-BE49-F238E27FC236}">
                <a16:creationId xmlns:a16="http://schemas.microsoft.com/office/drawing/2014/main" id="{8FDC1B2C-0050-F148-A2D9-871B56989CAA}"/>
              </a:ext>
            </a:extLst>
          </p:cNvPr>
          <p:cNvSpPr>
            <a:spLocks noGrp="1" noChangeArrowheads="1"/>
          </p:cNvSpPr>
          <p:nvPr>
            <p:ph type="body" idx="1"/>
          </p:nvPr>
        </p:nvSpPr>
        <p:spPr>
          <a:xfrm>
            <a:off x="457200" y="1600200"/>
            <a:ext cx="8229600" cy="4997450"/>
          </a:xfrm>
        </p:spPr>
        <p:txBody>
          <a:bodyPr/>
          <a:lstStyle/>
          <a:p>
            <a:pPr>
              <a:lnSpc>
                <a:spcPct val="90000"/>
              </a:lnSpc>
              <a:buClr>
                <a:schemeClr val="tx2"/>
              </a:buClr>
              <a:buFont typeface="Wingdings" pitchFamily="2" charset="2"/>
              <a:buChar char="v"/>
            </a:pPr>
            <a:r>
              <a:rPr lang="el-GR" altLang="el-GR" sz="2600">
                <a:solidFill>
                  <a:srgbClr val="003366"/>
                </a:solidFill>
              </a:rPr>
              <a:t>Το φαινόμενο του σχολικού εκφοβισμού και της θυματοποίησης έχει μελετηθεί κατά κύριο λόγο σε ομάδες παιδιών σχολικής και εφηβικής ηλικίας</a:t>
            </a:r>
            <a:r>
              <a:rPr lang="en-US" altLang="el-GR" sz="2600">
                <a:solidFill>
                  <a:srgbClr val="003366"/>
                </a:solidFill>
              </a:rPr>
              <a:t> </a:t>
            </a:r>
            <a:r>
              <a:rPr lang="el-GR" altLang="el-GR" sz="2000">
                <a:solidFill>
                  <a:srgbClr val="003366"/>
                </a:solidFill>
              </a:rPr>
              <a:t>(</a:t>
            </a:r>
            <a:r>
              <a:rPr lang="en-US" altLang="el-GR" sz="2000">
                <a:solidFill>
                  <a:srgbClr val="003366"/>
                </a:solidFill>
              </a:rPr>
              <a:t>Olweus, 1991; Monks, Smith, &amp; Swettenham, 2005).</a:t>
            </a:r>
            <a:endParaRPr lang="el-GR" altLang="el-GR" sz="2000">
              <a:solidFill>
                <a:srgbClr val="003366"/>
              </a:solidFill>
            </a:endParaRPr>
          </a:p>
          <a:p>
            <a:pPr>
              <a:lnSpc>
                <a:spcPct val="90000"/>
              </a:lnSpc>
              <a:buClr>
                <a:schemeClr val="tx2"/>
              </a:buClr>
              <a:buFont typeface="Wingdings" pitchFamily="2" charset="2"/>
              <a:buChar char="v"/>
            </a:pPr>
            <a:endParaRPr lang="el-GR" altLang="el-GR" sz="2600">
              <a:solidFill>
                <a:srgbClr val="003366"/>
              </a:solidFill>
            </a:endParaRPr>
          </a:p>
          <a:p>
            <a:pPr>
              <a:lnSpc>
                <a:spcPct val="90000"/>
              </a:lnSpc>
              <a:buClr>
                <a:schemeClr val="tx2"/>
              </a:buClr>
              <a:buFont typeface="Wingdings" pitchFamily="2" charset="2"/>
              <a:buChar char="v"/>
            </a:pPr>
            <a:r>
              <a:rPr lang="el-GR" altLang="el-GR" sz="2600">
                <a:solidFill>
                  <a:srgbClr val="003366"/>
                </a:solidFill>
              </a:rPr>
              <a:t>Η συχνότητα εμφάνισης του σχολικού εκφοβισμού φαίνεται να κυμαίνεται περίπου από 10 έως 20%, αν και τα ποσοστά διαφοροποιούνται στις διάφορές χώρες</a:t>
            </a:r>
            <a:r>
              <a:rPr lang="en-US" altLang="el-GR" sz="2600">
                <a:solidFill>
                  <a:srgbClr val="003366"/>
                </a:solidFill>
              </a:rPr>
              <a:t> </a:t>
            </a:r>
            <a:r>
              <a:rPr lang="el-GR" altLang="el-GR" sz="2000">
                <a:solidFill>
                  <a:srgbClr val="003366"/>
                </a:solidFill>
              </a:rPr>
              <a:t>(</a:t>
            </a:r>
            <a:r>
              <a:rPr lang="en-US" altLang="el-GR" sz="2000">
                <a:solidFill>
                  <a:srgbClr val="003366"/>
                </a:solidFill>
              </a:rPr>
              <a:t>Olweus, 1994; Salmivalli, Lagerspetz, Bjorkqvist, Osterman,Kaukiainen, 1996; Whitney &amp; Smith, 1993).</a:t>
            </a:r>
            <a:r>
              <a:rPr lang="el-GR" altLang="el-GR" sz="2000">
                <a:solidFill>
                  <a:srgbClr val="003366"/>
                </a:solidFill>
              </a:rPr>
              <a:t> </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3E85EAD5-2FE9-8B48-933C-97F7AB96D780}"/>
              </a:ext>
            </a:extLst>
          </p:cNvPr>
          <p:cNvSpPr>
            <a:spLocks noGrp="1" noChangeArrowheads="1"/>
          </p:cNvSpPr>
          <p:nvPr>
            <p:ph type="title"/>
          </p:nvPr>
        </p:nvSpPr>
        <p:spPr>
          <a:xfrm>
            <a:off x="442913" y="-26988"/>
            <a:ext cx="8243887" cy="1079501"/>
          </a:xfrm>
        </p:spPr>
        <p:txBody>
          <a:bodyPr/>
          <a:lstStyle/>
          <a:p>
            <a:r>
              <a:rPr lang="el-GR" altLang="el-GR" sz="3200" i="1">
                <a:solidFill>
                  <a:srgbClr val="003366"/>
                </a:solidFill>
                <a:effectLst/>
              </a:rPr>
              <a:t>Σημασία μελέτης της σχολικής βίας στην προσχολική αγωγή</a:t>
            </a:r>
          </a:p>
        </p:txBody>
      </p:sp>
      <p:sp>
        <p:nvSpPr>
          <p:cNvPr id="4099" name="Rectangle 3">
            <a:extLst>
              <a:ext uri="{FF2B5EF4-FFF2-40B4-BE49-F238E27FC236}">
                <a16:creationId xmlns:a16="http://schemas.microsoft.com/office/drawing/2014/main" id="{0522EDF7-D451-8D4E-BC1E-249F8607A9B3}"/>
              </a:ext>
            </a:extLst>
          </p:cNvPr>
          <p:cNvSpPr>
            <a:spLocks noGrp="1" noChangeArrowheads="1"/>
          </p:cNvSpPr>
          <p:nvPr>
            <p:ph type="body" sz="half" idx="1"/>
          </p:nvPr>
        </p:nvSpPr>
        <p:spPr>
          <a:xfrm>
            <a:off x="250825" y="1485900"/>
            <a:ext cx="8569325" cy="5111750"/>
          </a:xfrm>
        </p:spPr>
        <p:txBody>
          <a:bodyPr/>
          <a:lstStyle/>
          <a:p>
            <a:pPr algn="just">
              <a:lnSpc>
                <a:spcPct val="80000"/>
              </a:lnSpc>
              <a:buClr>
                <a:schemeClr val="tx2"/>
              </a:buClr>
              <a:buFont typeface="Wingdings" pitchFamily="2" charset="2"/>
              <a:buChar char="v"/>
            </a:pPr>
            <a:r>
              <a:rPr lang="el-GR" altLang="el-GR" sz="2000" dirty="0">
                <a:solidFill>
                  <a:srgbClr val="003366"/>
                </a:solidFill>
              </a:rPr>
              <a:t>Λίγα είναι γνωστά για την εμφάνιση περιστατικών σχολικής </a:t>
            </a:r>
            <a:r>
              <a:rPr lang="el-GR" altLang="el-GR" sz="2000" dirty="0" err="1">
                <a:solidFill>
                  <a:srgbClr val="003366"/>
                </a:solidFill>
              </a:rPr>
              <a:t>θυματοποίησης</a:t>
            </a:r>
            <a:r>
              <a:rPr lang="el-GR" altLang="el-GR" sz="2000" dirty="0">
                <a:solidFill>
                  <a:srgbClr val="003366"/>
                </a:solidFill>
              </a:rPr>
              <a:t> σε χώρους προσχολικής ηλικίας (</a:t>
            </a:r>
            <a:r>
              <a:rPr lang="en-US" altLang="el-GR" sz="2000" dirty="0">
                <a:solidFill>
                  <a:srgbClr val="003366"/>
                </a:solidFill>
              </a:rPr>
              <a:t>e.g. </a:t>
            </a:r>
            <a:r>
              <a:rPr lang="en-US" altLang="el-GR" sz="2000" dirty="0" err="1">
                <a:solidFill>
                  <a:srgbClr val="003366"/>
                </a:solidFill>
              </a:rPr>
              <a:t>Kochenderfer</a:t>
            </a:r>
            <a:r>
              <a:rPr lang="en-US" altLang="el-GR" sz="2000" dirty="0">
                <a:solidFill>
                  <a:srgbClr val="003366"/>
                </a:solidFill>
              </a:rPr>
              <a:t>, &amp; Ladd, 1996; Monks, Ruiz, &amp; Val, 2002).</a:t>
            </a:r>
            <a:endParaRPr lang="el-GR" altLang="el-GR" sz="2000" dirty="0">
              <a:solidFill>
                <a:srgbClr val="003366"/>
              </a:solidFill>
            </a:endParaRPr>
          </a:p>
          <a:p>
            <a:pPr algn="just">
              <a:lnSpc>
                <a:spcPct val="80000"/>
              </a:lnSpc>
              <a:buClr>
                <a:schemeClr val="tx2"/>
              </a:buClr>
              <a:buFont typeface="Wingdings" pitchFamily="2" charset="2"/>
              <a:buChar char="v"/>
            </a:pPr>
            <a:endParaRPr lang="en-US" altLang="el-GR" sz="2000" dirty="0">
              <a:solidFill>
                <a:srgbClr val="003366"/>
              </a:solidFill>
            </a:endParaRPr>
          </a:p>
          <a:p>
            <a:pPr algn="just">
              <a:lnSpc>
                <a:spcPct val="80000"/>
              </a:lnSpc>
              <a:buClr>
                <a:schemeClr val="tx2"/>
              </a:buClr>
              <a:buFont typeface="Wingdings" pitchFamily="2" charset="2"/>
              <a:buChar char="v"/>
            </a:pPr>
            <a:r>
              <a:rPr lang="el-GR" altLang="el-GR" sz="2000" dirty="0">
                <a:solidFill>
                  <a:srgbClr val="003366"/>
                </a:solidFill>
              </a:rPr>
              <a:t>Τα πρώτα ερευνητικά δεδομένα υποστηρίζουν ότι η σχολική βία και η </a:t>
            </a:r>
            <a:r>
              <a:rPr lang="el-GR" altLang="el-GR" sz="2000" dirty="0" err="1">
                <a:solidFill>
                  <a:srgbClr val="003366"/>
                </a:solidFill>
              </a:rPr>
              <a:t>θυματοποίηση</a:t>
            </a:r>
            <a:r>
              <a:rPr lang="el-GR" altLang="el-GR" sz="2000" dirty="0">
                <a:solidFill>
                  <a:srgbClr val="003366"/>
                </a:solidFill>
              </a:rPr>
              <a:t> εμφανίζονται συχνά σε χώρους προσχολικής αγωγής και ότι μπορούν να εκδηλωθούν με διάφορες μορφές (</a:t>
            </a:r>
            <a:r>
              <a:rPr lang="en-US" altLang="el-GR" sz="2000" dirty="0">
                <a:solidFill>
                  <a:srgbClr val="003366"/>
                </a:solidFill>
              </a:rPr>
              <a:t>e.g. Ladd, &amp; Ladd, 1998; Monks et al., 2002).</a:t>
            </a:r>
          </a:p>
          <a:p>
            <a:pPr algn="just">
              <a:lnSpc>
                <a:spcPct val="80000"/>
              </a:lnSpc>
              <a:buClr>
                <a:schemeClr val="tx2"/>
              </a:buClr>
              <a:buFont typeface="Wingdings" pitchFamily="2" charset="2"/>
              <a:buChar char="v"/>
            </a:pPr>
            <a:endParaRPr lang="el-GR" altLang="el-GR" sz="2000" dirty="0">
              <a:solidFill>
                <a:srgbClr val="003366"/>
              </a:solidFill>
            </a:endParaRPr>
          </a:p>
          <a:p>
            <a:pPr algn="just">
              <a:lnSpc>
                <a:spcPct val="80000"/>
              </a:lnSpc>
              <a:buClr>
                <a:schemeClr val="tx2"/>
              </a:buClr>
              <a:buFont typeface="Wingdings" pitchFamily="2" charset="2"/>
              <a:buChar char="v"/>
            </a:pPr>
            <a:r>
              <a:rPr lang="el-GR" altLang="el-GR" sz="2000" dirty="0">
                <a:solidFill>
                  <a:srgbClr val="003366"/>
                </a:solidFill>
              </a:rPr>
              <a:t>Σύμφωνα με τη </a:t>
            </a:r>
            <a:r>
              <a:rPr lang="en-US" altLang="el-GR" sz="2000" dirty="0">
                <a:solidFill>
                  <a:srgbClr val="003366"/>
                </a:solidFill>
              </a:rPr>
              <a:t>Monks (2000) </a:t>
            </a:r>
            <a:r>
              <a:rPr lang="el-GR" altLang="el-GR" sz="2000" dirty="0">
                <a:solidFill>
                  <a:srgbClr val="003366"/>
                </a:solidFill>
              </a:rPr>
              <a:t>η προσχολική ηλικία μπορεί να είναι η ηλικία κατά την οποία διαμορφώνονται και προοδευτικά σταθεροποιούνται οι σχέσεις εκφοβισμού (</a:t>
            </a:r>
            <a:r>
              <a:rPr lang="el-GR" altLang="el-GR" sz="2000" i="1" dirty="0">
                <a:solidFill>
                  <a:srgbClr val="003366"/>
                </a:solidFill>
              </a:rPr>
              <a:t>προπαρασκευαστική περίοδος</a:t>
            </a:r>
            <a:r>
              <a:rPr lang="el-GR" altLang="el-GR" sz="2000" dirty="0">
                <a:solidFill>
                  <a:srgbClr val="003366"/>
                </a:solidFill>
              </a:rPr>
              <a:t>).</a:t>
            </a:r>
          </a:p>
          <a:p>
            <a:pPr algn="just">
              <a:lnSpc>
                <a:spcPct val="80000"/>
              </a:lnSpc>
              <a:buClr>
                <a:schemeClr val="tx2"/>
              </a:buClr>
              <a:buFont typeface="Wingdings" pitchFamily="2" charset="2"/>
              <a:buChar char="v"/>
            </a:pPr>
            <a:endParaRPr lang="el-GR" altLang="el-GR" sz="2000" dirty="0">
              <a:solidFill>
                <a:srgbClr val="003366"/>
              </a:solidFill>
            </a:endParaRPr>
          </a:p>
          <a:p>
            <a:pPr algn="just">
              <a:lnSpc>
                <a:spcPct val="80000"/>
              </a:lnSpc>
              <a:buClr>
                <a:schemeClr val="tx2"/>
              </a:buClr>
              <a:buFont typeface="Wingdings" pitchFamily="2" charset="2"/>
              <a:buChar char="v"/>
            </a:pPr>
            <a:r>
              <a:rPr lang="el-GR" altLang="el-GR" sz="2000" dirty="0">
                <a:solidFill>
                  <a:srgbClr val="003366"/>
                </a:solidFill>
              </a:rPr>
              <a:t>Η διερεύνηση των μορφών με τις οποίες εκδηλώνεται η σχολική βία και η </a:t>
            </a:r>
            <a:r>
              <a:rPr lang="el-GR" altLang="el-GR" sz="2000" dirty="0" err="1">
                <a:solidFill>
                  <a:srgbClr val="003366"/>
                </a:solidFill>
              </a:rPr>
              <a:t>θυματοποίηση</a:t>
            </a:r>
            <a:r>
              <a:rPr lang="el-GR" altLang="el-GR" sz="2000" dirty="0">
                <a:solidFill>
                  <a:srgbClr val="003366"/>
                </a:solidFill>
              </a:rPr>
              <a:t> στους χώρους προσχολικής αγωγής κρίνεται ιδιαίτερα χρήσιμη</a:t>
            </a:r>
            <a:r>
              <a:rPr lang="en-US" altLang="el-GR" sz="2000" dirty="0">
                <a:solidFill>
                  <a:srgbClr val="003366"/>
                </a:solidFill>
              </a:rPr>
              <a:t>.</a:t>
            </a:r>
            <a:endParaRPr lang="el-GR" altLang="el-GR" sz="2000" dirty="0">
              <a:solidFill>
                <a:srgbClr val="003366"/>
              </a:solidFill>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Rectangle 2">
            <a:extLst>
              <a:ext uri="{FF2B5EF4-FFF2-40B4-BE49-F238E27FC236}">
                <a16:creationId xmlns:a16="http://schemas.microsoft.com/office/drawing/2014/main" id="{1DCA3EB1-F25A-4740-85FF-A8AC499CB958}"/>
              </a:ext>
            </a:extLst>
          </p:cNvPr>
          <p:cNvSpPr>
            <a:spLocks noGrp="1" noChangeArrowheads="1"/>
          </p:cNvSpPr>
          <p:nvPr>
            <p:ph type="title"/>
          </p:nvPr>
        </p:nvSpPr>
        <p:spPr>
          <a:xfrm>
            <a:off x="442913" y="103188"/>
            <a:ext cx="8243887" cy="877887"/>
          </a:xfrm>
        </p:spPr>
        <p:txBody>
          <a:bodyPr>
            <a:normAutofit fontScale="90000"/>
          </a:bodyPr>
          <a:lstStyle/>
          <a:p>
            <a:r>
              <a:rPr lang="el-GR" altLang="el-GR" sz="2800" i="1">
                <a:solidFill>
                  <a:srgbClr val="003366"/>
                </a:solidFill>
                <a:effectLst/>
              </a:rPr>
              <a:t>Σημασία μελέτης της σχολικής βίας στην προσχολική αγωγή</a:t>
            </a:r>
          </a:p>
        </p:txBody>
      </p:sp>
      <p:sp>
        <p:nvSpPr>
          <p:cNvPr id="410627" name="Rectangle 3">
            <a:extLst>
              <a:ext uri="{FF2B5EF4-FFF2-40B4-BE49-F238E27FC236}">
                <a16:creationId xmlns:a16="http://schemas.microsoft.com/office/drawing/2014/main" id="{FBD24AB5-B559-1B46-9F1E-5AAAE1E9851D}"/>
              </a:ext>
            </a:extLst>
          </p:cNvPr>
          <p:cNvSpPr>
            <a:spLocks noGrp="1" noChangeArrowheads="1"/>
          </p:cNvSpPr>
          <p:nvPr>
            <p:ph type="body" idx="1"/>
          </p:nvPr>
        </p:nvSpPr>
        <p:spPr>
          <a:xfrm>
            <a:off x="323850" y="1196975"/>
            <a:ext cx="8569325" cy="5327650"/>
          </a:xfrm>
        </p:spPr>
        <p:txBody>
          <a:bodyPr/>
          <a:lstStyle/>
          <a:p>
            <a:pPr algn="ctr">
              <a:lnSpc>
                <a:spcPct val="80000"/>
              </a:lnSpc>
              <a:buFontTx/>
              <a:buNone/>
            </a:pPr>
            <a:r>
              <a:rPr lang="el-GR" altLang="el-GR" sz="2200" dirty="0">
                <a:solidFill>
                  <a:srgbClr val="003366"/>
                </a:solidFill>
              </a:rPr>
              <a:t>Ωστόσο, όταν εξετάζουμε τη συχνότητα και τον τρόπο εκδήλωσης της σχολικής βίας σε χώρους προσχολικής αγωγής θα πρέπει να έχουμε στο νου μας τα ακόλουθα στοιχεία:</a:t>
            </a:r>
          </a:p>
          <a:p>
            <a:pPr algn="ctr">
              <a:lnSpc>
                <a:spcPct val="80000"/>
              </a:lnSpc>
              <a:buFontTx/>
              <a:buNone/>
            </a:pPr>
            <a:endParaRPr lang="el-GR" altLang="el-GR" sz="2200" dirty="0">
              <a:solidFill>
                <a:srgbClr val="003366"/>
              </a:solidFill>
            </a:endParaRPr>
          </a:p>
          <a:p>
            <a:pPr algn="just">
              <a:lnSpc>
                <a:spcPct val="80000"/>
              </a:lnSpc>
              <a:buClr>
                <a:schemeClr val="tx2"/>
              </a:buClr>
              <a:buFont typeface="Wingdings" pitchFamily="2" charset="2"/>
              <a:buChar char="v"/>
            </a:pPr>
            <a:r>
              <a:rPr lang="el-GR" altLang="el-GR" sz="2200" dirty="0">
                <a:solidFill>
                  <a:srgbClr val="003366"/>
                </a:solidFill>
              </a:rPr>
              <a:t>Τα παιδιά προσχολικής ηλικίας δεν έχουν ακόμη πλήρως κατακτήσει την έννοια του χρόνου, μία έννοια καθοριστική για τη διερεύνηση της σχολικής βίας.</a:t>
            </a:r>
          </a:p>
          <a:p>
            <a:pPr algn="just">
              <a:lnSpc>
                <a:spcPct val="80000"/>
              </a:lnSpc>
              <a:buClr>
                <a:schemeClr val="tx2"/>
              </a:buClr>
              <a:buFont typeface="Wingdings" pitchFamily="2" charset="2"/>
              <a:buChar char="v"/>
            </a:pPr>
            <a:endParaRPr lang="el-GR" altLang="el-GR" sz="2200" dirty="0">
              <a:solidFill>
                <a:srgbClr val="003366"/>
              </a:solidFill>
            </a:endParaRPr>
          </a:p>
          <a:p>
            <a:pPr algn="just">
              <a:lnSpc>
                <a:spcPct val="80000"/>
              </a:lnSpc>
              <a:buClr>
                <a:schemeClr val="tx2"/>
              </a:buClr>
              <a:buFont typeface="Wingdings" pitchFamily="2" charset="2"/>
              <a:buChar char="v"/>
            </a:pPr>
            <a:r>
              <a:rPr lang="el-GR" altLang="el-GR" sz="2200" dirty="0">
                <a:solidFill>
                  <a:srgbClr val="003366"/>
                </a:solidFill>
              </a:rPr>
              <a:t>Λόγω του επιπέδου γνωστικής ανάπτυξης των παιδιών προσχολικής ηλικίας είναι δύσκολο αναγνωριστεί η διάσταση της πρόθεσης των πράξεων ενός ατόμου.</a:t>
            </a:r>
          </a:p>
          <a:p>
            <a:pPr>
              <a:lnSpc>
                <a:spcPct val="80000"/>
              </a:lnSpc>
              <a:buClr>
                <a:schemeClr val="tx2"/>
              </a:buClr>
              <a:buFont typeface="Wingdings" pitchFamily="2" charset="2"/>
              <a:buChar char="v"/>
            </a:pPr>
            <a:endParaRPr lang="el-GR" altLang="el-GR" sz="2200" dirty="0">
              <a:solidFill>
                <a:srgbClr val="003366"/>
              </a:solidFill>
            </a:endParaRPr>
          </a:p>
          <a:p>
            <a:pPr algn="ctr">
              <a:lnSpc>
                <a:spcPct val="80000"/>
              </a:lnSpc>
              <a:buFont typeface="Wingdings" pitchFamily="2" charset="2"/>
              <a:buNone/>
            </a:pPr>
            <a:r>
              <a:rPr lang="el-GR" altLang="el-GR" sz="2200" dirty="0">
                <a:solidFill>
                  <a:srgbClr val="003366"/>
                </a:solidFill>
              </a:rPr>
              <a:t>Παρ’ όλα αυτά τα παιδιά προσχολικής ηλικίας μπορούν να αναγνωρίσουν το βίωμα της </a:t>
            </a:r>
            <a:r>
              <a:rPr lang="el-GR" altLang="el-GR" sz="2200" dirty="0" err="1">
                <a:solidFill>
                  <a:srgbClr val="003366"/>
                </a:solidFill>
              </a:rPr>
              <a:t>θυματοποίησης</a:t>
            </a:r>
            <a:r>
              <a:rPr lang="el-GR" altLang="el-GR" sz="2200" dirty="0">
                <a:solidFill>
                  <a:srgbClr val="003366"/>
                </a:solidFill>
              </a:rPr>
              <a:t> όταν γίνονται αποδέκτες των αδικαιολόγητων επιθετικών πράξεων των άλλων.</a:t>
            </a:r>
          </a:p>
          <a:p>
            <a:pPr>
              <a:lnSpc>
                <a:spcPct val="80000"/>
              </a:lnSpc>
              <a:buFont typeface="Wingdings" pitchFamily="2" charset="2"/>
              <a:buChar char="ü"/>
            </a:pPr>
            <a:endParaRPr lang="el-GR" altLang="el-GR" sz="2200" dirty="0">
              <a:solidFill>
                <a:srgbClr val="003366"/>
              </a:solidFill>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6591D87F-1E60-4A46-AF53-2B073084330F}"/>
              </a:ext>
            </a:extLst>
          </p:cNvPr>
          <p:cNvSpPr>
            <a:spLocks noGrp="1" noChangeArrowheads="1"/>
          </p:cNvSpPr>
          <p:nvPr>
            <p:ph type="title"/>
          </p:nvPr>
        </p:nvSpPr>
        <p:spPr>
          <a:xfrm>
            <a:off x="457200" y="274638"/>
            <a:ext cx="8229600" cy="850900"/>
          </a:xfrm>
        </p:spPr>
        <p:txBody>
          <a:bodyPr/>
          <a:lstStyle/>
          <a:p>
            <a:r>
              <a:rPr lang="el-GR" altLang="el-GR" b="1">
                <a:solidFill>
                  <a:srgbClr val="009900"/>
                </a:solidFill>
              </a:rPr>
              <a:t>Το σχολείο</a:t>
            </a:r>
            <a:r>
              <a:rPr lang="el-GR" altLang="el-GR"/>
              <a:t> </a:t>
            </a:r>
          </a:p>
        </p:txBody>
      </p:sp>
      <p:sp>
        <p:nvSpPr>
          <p:cNvPr id="93187" name="Rectangle 3">
            <a:extLst>
              <a:ext uri="{FF2B5EF4-FFF2-40B4-BE49-F238E27FC236}">
                <a16:creationId xmlns:a16="http://schemas.microsoft.com/office/drawing/2014/main" id="{6E6390F7-F25E-AE43-8396-56963B462298}"/>
              </a:ext>
            </a:extLst>
          </p:cNvPr>
          <p:cNvSpPr>
            <a:spLocks noGrp="1" noChangeArrowheads="1"/>
          </p:cNvSpPr>
          <p:nvPr>
            <p:ph type="body" idx="1"/>
          </p:nvPr>
        </p:nvSpPr>
        <p:spPr>
          <a:xfrm>
            <a:off x="179388" y="1125538"/>
            <a:ext cx="8785225" cy="5543550"/>
          </a:xfrm>
        </p:spPr>
        <p:txBody>
          <a:bodyPr/>
          <a:lstStyle/>
          <a:p>
            <a:pPr algn="just">
              <a:lnSpc>
                <a:spcPct val="90000"/>
              </a:lnSpc>
              <a:buClr>
                <a:srgbClr val="009900"/>
              </a:buClr>
            </a:pPr>
            <a:r>
              <a:rPr lang="el-GR" altLang="el-GR" dirty="0"/>
              <a:t>Υπήρχε η πεποίθηση ότι εξάπλωση της εκπαίδευσης θα είχε ως αποτέλεσμα τη μείωση της παραβατικότητας των ανηλίκων </a:t>
            </a:r>
          </a:p>
          <a:p>
            <a:pPr marL="0" indent="0" algn="just">
              <a:lnSpc>
                <a:spcPct val="90000"/>
              </a:lnSpc>
              <a:buClr>
                <a:srgbClr val="009900"/>
              </a:buClr>
              <a:buNone/>
            </a:pPr>
            <a:endParaRPr lang="el-GR" altLang="el-GR" dirty="0"/>
          </a:p>
          <a:p>
            <a:pPr algn="just">
              <a:lnSpc>
                <a:spcPct val="90000"/>
              </a:lnSpc>
              <a:buClr>
                <a:srgbClr val="009900"/>
              </a:buClr>
            </a:pPr>
            <a:r>
              <a:rPr lang="el-GR" altLang="el-GR" dirty="0"/>
              <a:t>Στη σχέση εκπαίδευσης – μείωση της παραβατικότητας παρεμβαίνουν κι άλλοι παράγοντες (π.χ. οικογενειακοί)*</a:t>
            </a:r>
          </a:p>
          <a:p>
            <a:pPr marL="0" indent="0" algn="just">
              <a:lnSpc>
                <a:spcPct val="90000"/>
              </a:lnSpc>
              <a:buClr>
                <a:srgbClr val="009900"/>
              </a:buClr>
              <a:buNone/>
            </a:pPr>
            <a:endParaRPr lang="el-GR" altLang="el-GR" dirty="0"/>
          </a:p>
          <a:p>
            <a:pPr algn="just">
              <a:lnSpc>
                <a:spcPct val="90000"/>
              </a:lnSpc>
              <a:buClr>
                <a:srgbClr val="009900"/>
              </a:buClr>
            </a:pPr>
            <a:r>
              <a:rPr lang="en-US" altLang="el-GR" dirty="0"/>
              <a:t>Lombroso </a:t>
            </a:r>
            <a:r>
              <a:rPr lang="el-GR" altLang="el-GR" dirty="0"/>
              <a:t>και </a:t>
            </a:r>
            <a:r>
              <a:rPr lang="en-US" altLang="el-GR" dirty="0"/>
              <a:t>De </a:t>
            </a:r>
            <a:r>
              <a:rPr lang="en-US" altLang="el-GR" dirty="0" err="1"/>
              <a:t>Greef</a:t>
            </a:r>
            <a:r>
              <a:rPr lang="el-GR" altLang="el-GR" dirty="0"/>
              <a:t>: αν η παιδεία δεν εξαλείφει ή και περιορίζει την παραβατικότητα, συντελεί στην αλλαγή της από βίαιες μορφές προς άλλες που απαιτούν πανουργία.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C36822C6-B946-6D4F-ABD6-2F3508509A1E}"/>
              </a:ext>
            </a:extLst>
          </p:cNvPr>
          <p:cNvSpPr>
            <a:spLocks noGrp="1" noChangeArrowheads="1"/>
          </p:cNvSpPr>
          <p:nvPr>
            <p:ph type="title"/>
          </p:nvPr>
        </p:nvSpPr>
        <p:spPr>
          <a:xfrm>
            <a:off x="457200" y="274638"/>
            <a:ext cx="8229600" cy="777875"/>
          </a:xfrm>
        </p:spPr>
        <p:txBody>
          <a:bodyPr/>
          <a:lstStyle/>
          <a:p>
            <a:r>
              <a:rPr lang="el-GR" altLang="el-GR" b="1">
                <a:solidFill>
                  <a:srgbClr val="009900"/>
                </a:solidFill>
              </a:rPr>
              <a:t>Σχολική παραβατικότητα</a:t>
            </a:r>
            <a:r>
              <a:rPr lang="el-GR" altLang="el-GR">
                <a:solidFill>
                  <a:srgbClr val="009900"/>
                </a:solidFill>
              </a:rPr>
              <a:t> </a:t>
            </a:r>
          </a:p>
        </p:txBody>
      </p:sp>
      <p:sp>
        <p:nvSpPr>
          <p:cNvPr id="89091" name="Rectangle 3">
            <a:extLst>
              <a:ext uri="{FF2B5EF4-FFF2-40B4-BE49-F238E27FC236}">
                <a16:creationId xmlns:a16="http://schemas.microsoft.com/office/drawing/2014/main" id="{8277C394-0BA0-3348-990E-68D527123FB9}"/>
              </a:ext>
            </a:extLst>
          </p:cNvPr>
          <p:cNvSpPr>
            <a:spLocks noGrp="1" noChangeArrowheads="1"/>
          </p:cNvSpPr>
          <p:nvPr>
            <p:ph type="body" idx="1"/>
          </p:nvPr>
        </p:nvSpPr>
        <p:spPr>
          <a:xfrm>
            <a:off x="179388" y="1052513"/>
            <a:ext cx="8785225" cy="5545137"/>
          </a:xfrm>
        </p:spPr>
        <p:txBody>
          <a:bodyPr/>
          <a:lstStyle/>
          <a:p>
            <a:pPr>
              <a:buClr>
                <a:srgbClr val="009900"/>
              </a:buClr>
            </a:pPr>
            <a:r>
              <a:rPr lang="el-GR" altLang="el-GR" dirty="0"/>
              <a:t>Παράμετροι</a:t>
            </a:r>
          </a:p>
          <a:p>
            <a:pPr marL="0" indent="0">
              <a:buClr>
                <a:srgbClr val="009900"/>
              </a:buClr>
              <a:buNone/>
            </a:pPr>
            <a:endParaRPr lang="el-GR" altLang="el-GR" dirty="0"/>
          </a:p>
          <a:p>
            <a:pPr>
              <a:buClr>
                <a:srgbClr val="009900"/>
              </a:buClr>
              <a:buFont typeface="Wingdings" pitchFamily="2" charset="2"/>
              <a:buChar char="q"/>
            </a:pPr>
            <a:r>
              <a:rPr lang="el-GR" altLang="el-GR" dirty="0"/>
              <a:t> εννοιολογικός προσδιορισμός</a:t>
            </a:r>
          </a:p>
          <a:p>
            <a:pPr>
              <a:buClr>
                <a:srgbClr val="009900"/>
              </a:buClr>
              <a:buFont typeface="Wingdings" pitchFamily="2" charset="2"/>
              <a:buChar char="q"/>
            </a:pPr>
            <a:r>
              <a:rPr lang="el-GR" altLang="el-GR" dirty="0"/>
              <a:t> μορφές </a:t>
            </a:r>
          </a:p>
          <a:p>
            <a:pPr>
              <a:buClr>
                <a:srgbClr val="009900"/>
              </a:buClr>
              <a:buFont typeface="Wingdings" pitchFamily="2" charset="2"/>
              <a:buChar char="q"/>
            </a:pPr>
            <a:r>
              <a:rPr lang="el-GR" altLang="el-GR" dirty="0"/>
              <a:t> έκταση – επιδημιολογικά χαρακτηριστικά</a:t>
            </a:r>
          </a:p>
          <a:p>
            <a:pPr>
              <a:buClr>
                <a:srgbClr val="009900"/>
              </a:buClr>
              <a:buFont typeface="Wingdings" pitchFamily="2" charset="2"/>
              <a:buChar char="q"/>
            </a:pPr>
            <a:r>
              <a:rPr lang="el-GR" altLang="el-GR" dirty="0"/>
              <a:t> παράγοντες</a:t>
            </a:r>
          </a:p>
          <a:p>
            <a:pPr>
              <a:buClr>
                <a:srgbClr val="009900"/>
              </a:buClr>
              <a:buFont typeface="Wingdings" pitchFamily="2" charset="2"/>
              <a:buChar char="q"/>
            </a:pPr>
            <a:r>
              <a:rPr lang="el-GR" altLang="el-GR" dirty="0"/>
              <a:t> στρατηγικές αντιμετώπισης</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DFEE7053-1920-B046-9559-BB8169478B71}"/>
              </a:ext>
            </a:extLst>
          </p:cNvPr>
          <p:cNvSpPr>
            <a:spLocks noGrp="1" noChangeArrowheads="1"/>
          </p:cNvSpPr>
          <p:nvPr>
            <p:ph type="title"/>
          </p:nvPr>
        </p:nvSpPr>
        <p:spPr>
          <a:xfrm>
            <a:off x="457200" y="274638"/>
            <a:ext cx="8229600" cy="850900"/>
          </a:xfrm>
        </p:spPr>
        <p:txBody>
          <a:bodyPr>
            <a:normAutofit fontScale="90000"/>
          </a:bodyPr>
          <a:lstStyle/>
          <a:p>
            <a:r>
              <a:rPr lang="el-GR" altLang="el-GR" sz="3400" b="1">
                <a:solidFill>
                  <a:srgbClr val="009900"/>
                </a:solidFill>
              </a:rPr>
              <a:t>Σχολική παραβατικότητα: εννοιολογικός προσδιορισμός</a:t>
            </a:r>
          </a:p>
        </p:txBody>
      </p:sp>
      <p:sp>
        <p:nvSpPr>
          <p:cNvPr id="90115" name="Rectangle 3">
            <a:extLst>
              <a:ext uri="{FF2B5EF4-FFF2-40B4-BE49-F238E27FC236}">
                <a16:creationId xmlns:a16="http://schemas.microsoft.com/office/drawing/2014/main" id="{AF4A1BE0-114B-7343-A62F-DA0825700E58}"/>
              </a:ext>
            </a:extLst>
          </p:cNvPr>
          <p:cNvSpPr>
            <a:spLocks noGrp="1" noChangeArrowheads="1"/>
          </p:cNvSpPr>
          <p:nvPr>
            <p:ph type="body" idx="1"/>
          </p:nvPr>
        </p:nvSpPr>
        <p:spPr>
          <a:xfrm>
            <a:off x="179388" y="1268413"/>
            <a:ext cx="8713787" cy="5329237"/>
          </a:xfrm>
        </p:spPr>
        <p:txBody>
          <a:bodyPr/>
          <a:lstStyle/>
          <a:p>
            <a:pPr>
              <a:buClr>
                <a:srgbClr val="33CC33"/>
              </a:buClr>
            </a:pPr>
            <a:r>
              <a:rPr lang="el-GR" altLang="el-GR" sz="2800"/>
              <a:t> εναλλακτική χρήση των όρων: αντικοινωνική συμπεριφορά, απειθαρχία, προβληματική συμπεριφορά, παρεκκλίνουσα συμπεριφορά, βία, επιθετικότητα, σχολικός εκφοβισμός, κ.λπ.</a:t>
            </a:r>
          </a:p>
          <a:p>
            <a:pPr>
              <a:buClr>
                <a:srgbClr val="33CC33"/>
              </a:buClr>
            </a:pPr>
            <a:r>
              <a:rPr lang="el-GR" altLang="el-GR" sz="2800"/>
              <a:t> η χρήση των όρων αυτών συνδέεται:</a:t>
            </a:r>
          </a:p>
          <a:p>
            <a:pPr>
              <a:buClr>
                <a:srgbClr val="33CC33"/>
              </a:buClr>
              <a:buFont typeface="Wingdings" pitchFamily="2" charset="2"/>
              <a:buChar char="Ø"/>
            </a:pPr>
            <a:r>
              <a:rPr lang="el-GR" altLang="el-GR" sz="2800"/>
              <a:t> με την εξελικτική πορεία και το πλαίσιο εμφάνισης του φαινομένου</a:t>
            </a:r>
          </a:p>
          <a:p>
            <a:pPr>
              <a:buClr>
                <a:srgbClr val="33CC33"/>
              </a:buClr>
              <a:buFont typeface="Wingdings" pitchFamily="2" charset="2"/>
              <a:buChar char="Ø"/>
            </a:pPr>
            <a:r>
              <a:rPr lang="el-GR" altLang="el-GR" sz="2800"/>
              <a:t> την πολυπλοκότητα και την ετερογένεια του φαινομένου</a:t>
            </a:r>
          </a:p>
          <a:p>
            <a:pPr>
              <a:buClr>
                <a:srgbClr val="33CC33"/>
              </a:buClr>
              <a:buFont typeface="Wingdings" pitchFamily="2" charset="2"/>
              <a:buChar char="Ø"/>
            </a:pPr>
            <a:r>
              <a:rPr lang="el-GR" altLang="el-GR" sz="2800"/>
              <a:t> την επιστημονική προσέγγιση από διαφορετικά επιστημονικά πεδία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B18B1A40-173A-F148-A20B-797D7AA584BE}"/>
              </a:ext>
            </a:extLst>
          </p:cNvPr>
          <p:cNvSpPr>
            <a:spLocks noGrp="1" noChangeArrowheads="1"/>
          </p:cNvSpPr>
          <p:nvPr>
            <p:ph type="title"/>
          </p:nvPr>
        </p:nvSpPr>
        <p:spPr>
          <a:xfrm>
            <a:off x="179388" y="274638"/>
            <a:ext cx="8785225" cy="561975"/>
          </a:xfrm>
        </p:spPr>
        <p:txBody>
          <a:bodyPr>
            <a:normAutofit fontScale="90000"/>
          </a:bodyPr>
          <a:lstStyle/>
          <a:p>
            <a:r>
              <a:rPr lang="el-GR" altLang="el-GR" sz="2800" b="1">
                <a:solidFill>
                  <a:srgbClr val="009900"/>
                </a:solidFill>
              </a:rPr>
              <a:t>Σχ. Παραβατικότητα:Εννοιολογικοί Προσδιορισμοί</a:t>
            </a:r>
            <a:r>
              <a:rPr lang="el-GR" altLang="el-GR" sz="3400"/>
              <a:t> </a:t>
            </a:r>
          </a:p>
        </p:txBody>
      </p:sp>
      <p:sp>
        <p:nvSpPr>
          <p:cNvPr id="91139" name="Rectangle 3">
            <a:extLst>
              <a:ext uri="{FF2B5EF4-FFF2-40B4-BE49-F238E27FC236}">
                <a16:creationId xmlns:a16="http://schemas.microsoft.com/office/drawing/2014/main" id="{1E9F9DC4-4B76-D84D-8440-40ECBB4F00E2}"/>
              </a:ext>
            </a:extLst>
          </p:cNvPr>
          <p:cNvSpPr>
            <a:spLocks noGrp="1" noChangeArrowheads="1"/>
          </p:cNvSpPr>
          <p:nvPr>
            <p:ph type="body" idx="1"/>
          </p:nvPr>
        </p:nvSpPr>
        <p:spPr>
          <a:xfrm>
            <a:off x="323850" y="908050"/>
            <a:ext cx="8640763" cy="5761038"/>
          </a:xfrm>
        </p:spPr>
        <p:txBody>
          <a:bodyPr/>
          <a:lstStyle/>
          <a:p>
            <a:pPr>
              <a:buClr>
                <a:srgbClr val="009900"/>
              </a:buClr>
            </a:pPr>
            <a:r>
              <a:rPr lang="el-GR" altLang="el-GR" sz="2800"/>
              <a:t> Ετερογένεια του φαινομένου: ήπιες μορφές παραβατικής συμπεριφοράς </a:t>
            </a:r>
            <a:r>
              <a:rPr lang="el-GR" altLang="el-GR" sz="2800">
                <a:sym typeface="Wingdings" pitchFamily="2" charset="2"/>
              </a:rPr>
              <a:t> </a:t>
            </a:r>
            <a:r>
              <a:rPr lang="el-GR" altLang="el-GR" sz="2800"/>
              <a:t>φυσιολογική βία [;]</a:t>
            </a:r>
          </a:p>
          <a:p>
            <a:pPr>
              <a:buClr>
                <a:srgbClr val="009900"/>
              </a:buClr>
            </a:pPr>
            <a:r>
              <a:rPr lang="el-GR" altLang="el-GR" sz="2800"/>
              <a:t> Στις μελέτες συνήθως δεν δίνεται κάποιος ορισμός</a:t>
            </a:r>
          </a:p>
          <a:p>
            <a:pPr>
              <a:buClr>
                <a:srgbClr val="009900"/>
              </a:buClr>
            </a:pPr>
            <a:r>
              <a:rPr lang="el-GR" altLang="el-GR" sz="2800"/>
              <a:t> Αφορά παραβάσεις μέσα στο σχολείο</a:t>
            </a:r>
          </a:p>
          <a:p>
            <a:pPr>
              <a:buClr>
                <a:srgbClr val="009900"/>
              </a:buClr>
            </a:pPr>
            <a:r>
              <a:rPr lang="el-GR" altLang="el-GR" sz="2800"/>
              <a:t> Συνήθως συνδέονταν με την ομαλή διεξαγωγή της διδακτικής διαδικασίας, τώρα και με την ασφάλεια των μαθητών</a:t>
            </a:r>
          </a:p>
          <a:p>
            <a:pPr>
              <a:buClr>
                <a:srgbClr val="009900"/>
              </a:buClr>
            </a:pPr>
            <a:r>
              <a:rPr lang="el-GR" altLang="el-GR" sz="2800"/>
              <a:t> Απόκλιση – Παρέκκλιση – Έγκλημα/ Παράβαση  </a:t>
            </a:r>
          </a:p>
          <a:p>
            <a:pPr>
              <a:buClr>
                <a:srgbClr val="009900"/>
              </a:buClr>
            </a:pPr>
            <a:r>
              <a:rPr lang="el-GR" altLang="el-GR" sz="2800"/>
              <a:t> ευρεία έννοια: ήπιες μορφές</a:t>
            </a:r>
          </a:p>
          <a:p>
            <a:pPr>
              <a:buClr>
                <a:srgbClr val="009900"/>
              </a:buClr>
            </a:pPr>
            <a:r>
              <a:rPr lang="el-GR" altLang="el-GR" sz="2800"/>
              <a:t> στενή έννοια: σοβαρές ή/ και ακραίες μορφές</a:t>
            </a:r>
          </a:p>
          <a:p>
            <a:pPr>
              <a:buClr>
                <a:srgbClr val="009900"/>
              </a:buClr>
            </a:pPr>
            <a:r>
              <a:rPr lang="el-GR" altLang="el-GR" sz="2800"/>
              <a:t> ομαδική παραβατικότητα και συμμορίες ανηλίκων</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676D4133-A6EF-F14E-8AFE-3EA42A5D317C}"/>
              </a:ext>
            </a:extLst>
          </p:cNvPr>
          <p:cNvSpPr>
            <a:spLocks noGrp="1" noChangeArrowheads="1"/>
          </p:cNvSpPr>
          <p:nvPr>
            <p:ph type="title"/>
          </p:nvPr>
        </p:nvSpPr>
        <p:spPr>
          <a:xfrm>
            <a:off x="250825" y="274638"/>
            <a:ext cx="8713788" cy="706437"/>
          </a:xfrm>
        </p:spPr>
        <p:txBody>
          <a:bodyPr>
            <a:normAutofit fontScale="90000"/>
          </a:bodyPr>
          <a:lstStyle/>
          <a:p>
            <a:r>
              <a:rPr lang="el-GR" altLang="el-GR" sz="3000" b="1">
                <a:solidFill>
                  <a:srgbClr val="009900"/>
                </a:solidFill>
              </a:rPr>
              <a:t>Μορφές σχολικής παραβατικής συμπεριφοράς</a:t>
            </a:r>
          </a:p>
        </p:txBody>
      </p:sp>
      <p:sp>
        <p:nvSpPr>
          <p:cNvPr id="92163" name="Rectangle 3">
            <a:extLst>
              <a:ext uri="{FF2B5EF4-FFF2-40B4-BE49-F238E27FC236}">
                <a16:creationId xmlns:a16="http://schemas.microsoft.com/office/drawing/2014/main" id="{A1751C62-8536-D744-A84B-52FBDF912F13}"/>
              </a:ext>
            </a:extLst>
          </p:cNvPr>
          <p:cNvSpPr>
            <a:spLocks noGrp="1" noChangeArrowheads="1"/>
          </p:cNvSpPr>
          <p:nvPr>
            <p:ph type="body" idx="1"/>
          </p:nvPr>
        </p:nvSpPr>
        <p:spPr>
          <a:xfrm>
            <a:off x="179388" y="1052513"/>
            <a:ext cx="8785225" cy="5545137"/>
          </a:xfrm>
        </p:spPr>
        <p:txBody>
          <a:bodyPr/>
          <a:lstStyle/>
          <a:p>
            <a:pPr>
              <a:lnSpc>
                <a:spcPct val="90000"/>
              </a:lnSpc>
              <a:buClr>
                <a:srgbClr val="009900"/>
              </a:buClr>
            </a:pPr>
            <a:r>
              <a:rPr lang="el-GR" altLang="el-GR" sz="2400"/>
              <a:t> Οι διάφορες μορφές παραβατικής συμπεριφοράς ταξινομούνται στις εξής κατηγορίες: </a:t>
            </a:r>
          </a:p>
          <a:p>
            <a:pPr>
              <a:lnSpc>
                <a:spcPct val="90000"/>
              </a:lnSpc>
              <a:buClr>
                <a:srgbClr val="009900"/>
              </a:buClr>
              <a:buFont typeface="Wingdings" pitchFamily="2" charset="2"/>
              <a:buChar char="q"/>
            </a:pPr>
            <a:r>
              <a:rPr lang="el-GR" altLang="el-GR" sz="2400"/>
              <a:t> προβλήματα σχετικά με το μάθημα (χαζεύει, δεν ολοκληρώνει τις εργασίες, δεν ακολουθεί τις οδηγίες του εκπαιδευτικού, κ.ά.)</a:t>
            </a:r>
          </a:p>
          <a:p>
            <a:pPr>
              <a:lnSpc>
                <a:spcPct val="90000"/>
              </a:lnSpc>
              <a:buClr>
                <a:srgbClr val="009900"/>
              </a:buClr>
              <a:buFont typeface="Wingdings" pitchFamily="2" charset="2"/>
              <a:buChar char="q"/>
            </a:pPr>
            <a:r>
              <a:rPr lang="el-GR" altLang="el-GR" sz="2400"/>
              <a:t> προβλήματα συμπεριφοράς μέσα στην τάξη («πετάγεται» και μιλάει χωρίς να πάρει το λόγο, μιλάει με τους διπλανούς, διακόπτει τους άλλους όταν μιλάνε, κ.ά.)</a:t>
            </a:r>
          </a:p>
          <a:p>
            <a:pPr>
              <a:lnSpc>
                <a:spcPct val="90000"/>
              </a:lnSpc>
              <a:buClr>
                <a:srgbClr val="009900"/>
              </a:buClr>
              <a:buFont typeface="Wingdings" pitchFamily="2" charset="2"/>
              <a:buChar char="q"/>
            </a:pPr>
            <a:r>
              <a:rPr lang="el-GR" altLang="el-GR" sz="2400"/>
              <a:t> προβλήματα διαπροσωπικά μεταξύ των συμμαθητών (εμπλέκεται σε λεκτικούς διαξιφισμούς και σωματικές επιθέσεις, κλέβει αντικείμενα άλλων)</a:t>
            </a:r>
          </a:p>
          <a:p>
            <a:pPr>
              <a:lnSpc>
                <a:spcPct val="90000"/>
              </a:lnSpc>
              <a:buClr>
                <a:srgbClr val="009900"/>
              </a:buClr>
              <a:buFont typeface="Wingdings" pitchFamily="2" charset="2"/>
              <a:buChar char="q"/>
            </a:pPr>
            <a:r>
              <a:rPr lang="el-GR" altLang="el-GR" sz="2400"/>
              <a:t> προβλήματα σχετικά με την παραβίαση του σχολικού ήθους (καπνίζει, παρενοχλεί σεξουαλικά, κ.λπ.)</a:t>
            </a:r>
          </a:p>
          <a:p>
            <a:pPr>
              <a:lnSpc>
                <a:spcPct val="90000"/>
              </a:lnSpc>
              <a:buClr>
                <a:srgbClr val="009900"/>
              </a:buClr>
              <a:buFont typeface="Wingdings" pitchFamily="2" charset="2"/>
              <a:buChar char="q"/>
            </a:pPr>
            <a:r>
              <a:rPr lang="el-GR" altLang="el-GR" sz="2400"/>
              <a:t> προβλήματα ομαδικής πειθαρχίας (θόρυβος, επιθετικότητα, κ.ά.)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BF80BC25-DE5B-9047-AA27-0947E771AB1D}"/>
              </a:ext>
            </a:extLst>
          </p:cNvPr>
          <p:cNvSpPr>
            <a:spLocks noGrp="1" noChangeArrowheads="1"/>
          </p:cNvSpPr>
          <p:nvPr>
            <p:ph type="title"/>
          </p:nvPr>
        </p:nvSpPr>
        <p:spPr>
          <a:xfrm>
            <a:off x="179388" y="274638"/>
            <a:ext cx="8964612" cy="777875"/>
          </a:xfrm>
        </p:spPr>
        <p:txBody>
          <a:bodyPr>
            <a:normAutofit fontScale="90000"/>
          </a:bodyPr>
          <a:lstStyle/>
          <a:p>
            <a:r>
              <a:rPr lang="el-GR" altLang="el-GR" sz="3000" b="1">
                <a:solidFill>
                  <a:srgbClr val="009900"/>
                </a:solidFill>
              </a:rPr>
              <a:t>Μορφές σχολικής παραβατικής συμπεριφοράς</a:t>
            </a:r>
          </a:p>
        </p:txBody>
      </p:sp>
      <p:sp>
        <p:nvSpPr>
          <p:cNvPr id="94211" name="Rectangle 3">
            <a:extLst>
              <a:ext uri="{FF2B5EF4-FFF2-40B4-BE49-F238E27FC236}">
                <a16:creationId xmlns:a16="http://schemas.microsoft.com/office/drawing/2014/main" id="{48BEA271-4FD1-6B4E-B3A4-17B7D43C30B6}"/>
              </a:ext>
            </a:extLst>
          </p:cNvPr>
          <p:cNvSpPr>
            <a:spLocks noGrp="1" noChangeArrowheads="1"/>
          </p:cNvSpPr>
          <p:nvPr>
            <p:ph type="body" idx="1"/>
          </p:nvPr>
        </p:nvSpPr>
        <p:spPr>
          <a:xfrm>
            <a:off x="179388" y="1052513"/>
            <a:ext cx="8785225" cy="5545137"/>
          </a:xfrm>
        </p:spPr>
        <p:txBody>
          <a:bodyPr/>
          <a:lstStyle/>
          <a:p>
            <a:pPr>
              <a:buClr>
                <a:srgbClr val="009900"/>
              </a:buClr>
              <a:buFont typeface="Wingdings" pitchFamily="2" charset="2"/>
              <a:buChar char="q"/>
            </a:pPr>
            <a:r>
              <a:rPr lang="el-GR" altLang="el-GR" sz="2800"/>
              <a:t> φαινόμενα λεκτικής βίας: κοροϊδίες, παρατσούκλια, βρίσιμο απειλές, κουτσομπολιό, κ.ά.</a:t>
            </a:r>
          </a:p>
          <a:p>
            <a:pPr>
              <a:buClr>
                <a:srgbClr val="009900"/>
              </a:buClr>
              <a:buFont typeface="Wingdings" pitchFamily="2" charset="2"/>
              <a:buChar char="q"/>
            </a:pPr>
            <a:r>
              <a:rPr lang="el-GR" altLang="el-GR" sz="2800"/>
              <a:t>  φαινόμενα ψυχολογικής βίας: διασπορά κακόβουλων φημών, αποκλεισμός του μαθητή από παρέες και ομαδικές δραστηριότητες των άλλων συμμαθητών, κ.ά.</a:t>
            </a:r>
          </a:p>
          <a:p>
            <a:pPr>
              <a:buClr>
                <a:srgbClr val="009900"/>
              </a:buClr>
              <a:buFont typeface="Wingdings" pitchFamily="2" charset="2"/>
              <a:buChar char="q"/>
            </a:pPr>
            <a:r>
              <a:rPr lang="el-GR" altLang="el-GR" sz="2800"/>
              <a:t>  φαινόμενα φυσικής βίας: χτυπήματα, σπρωξίματα, αφαίρεση προσωπικών αντικειμένων</a:t>
            </a:r>
          </a:p>
          <a:p>
            <a:pPr>
              <a:buClr>
                <a:srgbClr val="009900"/>
              </a:buClr>
              <a:buFont typeface="Wingdings" pitchFamily="2" charset="2"/>
              <a:buChar char="q"/>
            </a:pPr>
            <a:r>
              <a:rPr lang="el-GR" altLang="el-GR" sz="2800"/>
              <a:t> φαινόμενα σεξουαλικής και διαδικτυακής βίας (</a:t>
            </a:r>
            <a:r>
              <a:rPr lang="en-US" altLang="el-GR" sz="2800"/>
              <a:t>cyber-bullying</a:t>
            </a:r>
            <a:r>
              <a:rPr lang="el-GR" altLang="el-GR" sz="2800"/>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FF17D12B-CDD2-3F40-9BE0-AF6A27F69B84}"/>
              </a:ext>
            </a:extLst>
          </p:cNvPr>
          <p:cNvSpPr>
            <a:spLocks noGrp="1" noChangeArrowheads="1"/>
          </p:cNvSpPr>
          <p:nvPr>
            <p:ph type="title"/>
          </p:nvPr>
        </p:nvSpPr>
        <p:spPr>
          <a:xfrm>
            <a:off x="179388" y="274638"/>
            <a:ext cx="8964612" cy="777875"/>
          </a:xfrm>
        </p:spPr>
        <p:txBody>
          <a:bodyPr>
            <a:normAutofit fontScale="90000"/>
          </a:bodyPr>
          <a:lstStyle/>
          <a:p>
            <a:r>
              <a:rPr lang="el-GR" altLang="el-GR" sz="3000" b="1">
                <a:solidFill>
                  <a:srgbClr val="009900"/>
                </a:solidFill>
              </a:rPr>
              <a:t>Έκταση σχολικής παραβατικής συμπεριφοράς</a:t>
            </a:r>
          </a:p>
        </p:txBody>
      </p:sp>
      <p:sp>
        <p:nvSpPr>
          <p:cNvPr id="96259" name="Rectangle 3">
            <a:extLst>
              <a:ext uri="{FF2B5EF4-FFF2-40B4-BE49-F238E27FC236}">
                <a16:creationId xmlns:a16="http://schemas.microsoft.com/office/drawing/2014/main" id="{D0507633-4C58-3B4A-A640-219FF5892B61}"/>
              </a:ext>
            </a:extLst>
          </p:cNvPr>
          <p:cNvSpPr>
            <a:spLocks noGrp="1" noChangeArrowheads="1"/>
          </p:cNvSpPr>
          <p:nvPr>
            <p:ph type="body" idx="1"/>
          </p:nvPr>
        </p:nvSpPr>
        <p:spPr>
          <a:xfrm>
            <a:off x="179388" y="1052513"/>
            <a:ext cx="8785225" cy="5545137"/>
          </a:xfrm>
        </p:spPr>
        <p:txBody>
          <a:bodyPr/>
          <a:lstStyle/>
          <a:p>
            <a:pPr>
              <a:buClr>
                <a:srgbClr val="009900"/>
              </a:buClr>
              <a:buFont typeface="Wingdings" pitchFamily="2" charset="2"/>
              <a:buChar char="q"/>
            </a:pPr>
            <a:r>
              <a:rPr lang="el-GR" altLang="el-GR"/>
              <a:t> Ο ρόλος των Μ.Μ.Ε.</a:t>
            </a:r>
          </a:p>
          <a:p>
            <a:pPr>
              <a:buClr>
                <a:srgbClr val="009900"/>
              </a:buClr>
              <a:buFont typeface="Wingdings" pitchFamily="2" charset="2"/>
              <a:buChar char="q"/>
            </a:pPr>
            <a:r>
              <a:rPr lang="el-GR" altLang="el-GR"/>
              <a:t> Τα δεδομένα :</a:t>
            </a:r>
          </a:p>
          <a:p>
            <a:pPr>
              <a:buClr>
                <a:srgbClr val="009900"/>
              </a:buClr>
              <a:buFont typeface="Wingdings" pitchFamily="2" charset="2"/>
              <a:buChar char="q"/>
            </a:pPr>
            <a:r>
              <a:rPr lang="el-GR" altLang="el-GR"/>
              <a:t> Αυξητική τάση</a:t>
            </a:r>
          </a:p>
          <a:p>
            <a:pPr>
              <a:buClr>
                <a:srgbClr val="009900"/>
              </a:buClr>
              <a:buFont typeface="Wingdings" pitchFamily="2" charset="2"/>
              <a:buChar char="q"/>
            </a:pPr>
            <a:r>
              <a:rPr lang="el-GR" altLang="el-GR"/>
              <a:t> Επίσημες στατιστικές : μικρό το ποσοστό (αφορούν κυρίως παραβάσεις κατά της ιδιοκτησίας και παραβάσεις του Κ.Ο.Κ.)</a:t>
            </a:r>
          </a:p>
          <a:p>
            <a:pPr>
              <a:buClr>
                <a:srgbClr val="009900"/>
              </a:buClr>
              <a:buFont typeface="Wingdings" pitchFamily="2" charset="2"/>
              <a:buChar char="q"/>
            </a:pPr>
            <a:r>
              <a:rPr lang="el-GR" altLang="el-GR"/>
              <a:t> Αυτοομολογούμενης παραβατικότητας : τα ποσοστά είναι πολύ πιο υψηλά</a:t>
            </a:r>
          </a:p>
          <a:p>
            <a:pPr>
              <a:buClr>
                <a:srgbClr val="009900"/>
              </a:buClr>
              <a:buFont typeface="Wingdings" pitchFamily="2" charset="2"/>
              <a:buChar char="q"/>
            </a:pPr>
            <a:r>
              <a:rPr lang="el-GR" altLang="el-GR"/>
              <a:t> Μεθοδολογικά ζήτημα στην έρευνα για τη σχολική παραβατικότητα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B7BE0C6-4407-9145-9103-C9D972E943B6}"/>
              </a:ext>
            </a:extLst>
          </p:cNvPr>
          <p:cNvSpPr>
            <a:spLocks noGrp="1" noChangeArrowheads="1"/>
          </p:cNvSpPr>
          <p:nvPr>
            <p:ph type="title"/>
          </p:nvPr>
        </p:nvSpPr>
        <p:spPr>
          <a:xfrm>
            <a:off x="179388" y="274638"/>
            <a:ext cx="8964612" cy="777875"/>
          </a:xfrm>
        </p:spPr>
        <p:txBody>
          <a:bodyPr>
            <a:normAutofit fontScale="90000"/>
          </a:bodyPr>
          <a:lstStyle/>
          <a:p>
            <a:r>
              <a:rPr lang="el-GR" altLang="el-GR" sz="3000" b="1">
                <a:solidFill>
                  <a:srgbClr val="009900"/>
                </a:solidFill>
              </a:rPr>
              <a:t>Έκταση σχολικής παραβατικής συμπεριφοράς</a:t>
            </a:r>
          </a:p>
        </p:txBody>
      </p:sp>
      <p:sp>
        <p:nvSpPr>
          <p:cNvPr id="97283" name="Rectangle 3">
            <a:extLst>
              <a:ext uri="{FF2B5EF4-FFF2-40B4-BE49-F238E27FC236}">
                <a16:creationId xmlns:a16="http://schemas.microsoft.com/office/drawing/2014/main" id="{727A6A5A-8A54-1048-B3B2-2CCEB3FEA56D}"/>
              </a:ext>
            </a:extLst>
          </p:cNvPr>
          <p:cNvSpPr>
            <a:spLocks noGrp="1" noChangeArrowheads="1"/>
          </p:cNvSpPr>
          <p:nvPr>
            <p:ph type="body" idx="1"/>
          </p:nvPr>
        </p:nvSpPr>
        <p:spPr>
          <a:xfrm>
            <a:off x="179388" y="1125538"/>
            <a:ext cx="8785225" cy="5472112"/>
          </a:xfrm>
        </p:spPr>
        <p:txBody>
          <a:bodyPr/>
          <a:lstStyle/>
          <a:p>
            <a:pPr>
              <a:buClr>
                <a:srgbClr val="009900"/>
              </a:buClr>
              <a:buFont typeface="Wingdings" pitchFamily="2" charset="2"/>
              <a:buChar char="q"/>
            </a:pPr>
            <a:r>
              <a:rPr lang="el-GR" altLang="el-GR" sz="2400" dirty="0"/>
              <a:t> Ερευνητικό Παν/</a:t>
            </a:r>
            <a:r>
              <a:rPr lang="el-GR" altLang="el-GR" sz="2400" dirty="0" err="1"/>
              <a:t>κό</a:t>
            </a:r>
            <a:r>
              <a:rPr lang="el-GR" altLang="el-GR" sz="2400" dirty="0"/>
              <a:t> Ινστιτούτο Ψυχικής Υγιεινής:</a:t>
            </a:r>
          </a:p>
          <a:p>
            <a:pPr>
              <a:buClr>
                <a:srgbClr val="009900"/>
              </a:buClr>
              <a:buFont typeface="Wingdings" pitchFamily="2" charset="2"/>
              <a:buChar char="Ø"/>
            </a:pPr>
            <a:r>
              <a:rPr lang="el-GR" altLang="el-GR" sz="2400" dirty="0"/>
              <a:t> 1.255 μαθητές (πανελλήνια), ηλικίας 13-15 ετών, Μάρτιος 1993</a:t>
            </a:r>
          </a:p>
          <a:p>
            <a:pPr>
              <a:buClr>
                <a:srgbClr val="009900"/>
              </a:buClr>
              <a:buFont typeface="Wingdings" pitchFamily="2" charset="2"/>
              <a:buChar char="Ø"/>
            </a:pPr>
            <a:r>
              <a:rPr lang="el-GR" altLang="el-GR" sz="2400" dirty="0"/>
              <a:t> 1/3 των μαθητών έχει κάνει σκασιαρχείο</a:t>
            </a:r>
          </a:p>
          <a:p>
            <a:pPr>
              <a:buClr>
                <a:srgbClr val="009900"/>
              </a:buClr>
              <a:buFont typeface="Wingdings" pitchFamily="2" charset="2"/>
              <a:buChar char="Ø"/>
            </a:pPr>
            <a:r>
              <a:rPr lang="el-GR" altLang="el-GR" sz="2400" dirty="0"/>
              <a:t> 36% των μαθητών υπήρξε θύμα επίθεσης από μαθητές έστω και μια φορά</a:t>
            </a:r>
          </a:p>
          <a:p>
            <a:pPr>
              <a:buClr>
                <a:srgbClr val="009900"/>
              </a:buClr>
              <a:buFont typeface="Wingdings" pitchFamily="2" charset="2"/>
              <a:buChar char="q"/>
            </a:pPr>
            <a:r>
              <a:rPr lang="el-GR" altLang="el-GR" sz="2400" dirty="0"/>
              <a:t> Λ. Μπεζέ (1984):</a:t>
            </a:r>
          </a:p>
          <a:p>
            <a:pPr>
              <a:buClr>
                <a:srgbClr val="009900"/>
              </a:buClr>
              <a:buFont typeface="Wingdings" pitchFamily="2" charset="2"/>
              <a:buChar char="Ø"/>
            </a:pPr>
            <a:r>
              <a:rPr lang="el-GR" altLang="el-GR" sz="2400" dirty="0"/>
              <a:t> 2009 μαθητές περιοχής Αθηνών και 360 μαθητές Θράκης, ηλικίας 14-17 ετών</a:t>
            </a:r>
          </a:p>
          <a:p>
            <a:pPr>
              <a:buClr>
                <a:srgbClr val="009900"/>
              </a:buClr>
              <a:buFont typeface="Wingdings" pitchFamily="2" charset="2"/>
              <a:buChar char="Ø"/>
            </a:pPr>
            <a:r>
              <a:rPr lang="el-GR" altLang="el-GR" sz="2400" dirty="0"/>
              <a:t> 71,9% των μαθητών της περιοχής Αθηνών και 76,7% των μαθητών της Θράκης έχουν διαπράξει βανδαλισμούς κατά της σχολικής περιουσίας</a:t>
            </a:r>
          </a:p>
          <a:p>
            <a:pPr>
              <a:buClr>
                <a:srgbClr val="009900"/>
              </a:buClr>
              <a:buFont typeface="Wingdings" pitchFamily="2" charset="2"/>
              <a:buChar char="q"/>
            </a:pPr>
            <a:endParaRPr lang="el-GR" altLang="el-GR"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3854C49D-AE24-8A44-9D57-B4C1E9AA0D0B}"/>
              </a:ext>
            </a:extLst>
          </p:cNvPr>
          <p:cNvSpPr>
            <a:spLocks noGrp="1" noChangeArrowheads="1"/>
          </p:cNvSpPr>
          <p:nvPr>
            <p:ph type="title"/>
          </p:nvPr>
        </p:nvSpPr>
        <p:spPr>
          <a:xfrm>
            <a:off x="179388" y="274638"/>
            <a:ext cx="8964612" cy="777875"/>
          </a:xfrm>
        </p:spPr>
        <p:txBody>
          <a:bodyPr>
            <a:normAutofit fontScale="90000"/>
          </a:bodyPr>
          <a:lstStyle/>
          <a:p>
            <a:r>
              <a:rPr lang="el-GR" altLang="el-GR" sz="3000" b="1">
                <a:solidFill>
                  <a:srgbClr val="009900"/>
                </a:solidFill>
              </a:rPr>
              <a:t>Έκταση σχολικής παραβατικής συμπεριφοράς</a:t>
            </a:r>
          </a:p>
        </p:txBody>
      </p:sp>
      <p:sp>
        <p:nvSpPr>
          <p:cNvPr id="98307" name="Rectangle 3">
            <a:extLst>
              <a:ext uri="{FF2B5EF4-FFF2-40B4-BE49-F238E27FC236}">
                <a16:creationId xmlns:a16="http://schemas.microsoft.com/office/drawing/2014/main" id="{476AF183-8601-504B-8EFA-17C2C1CCF510}"/>
              </a:ext>
            </a:extLst>
          </p:cNvPr>
          <p:cNvSpPr>
            <a:spLocks noGrp="1" noChangeArrowheads="1"/>
          </p:cNvSpPr>
          <p:nvPr>
            <p:ph type="body" idx="1"/>
          </p:nvPr>
        </p:nvSpPr>
        <p:spPr>
          <a:xfrm>
            <a:off x="179388" y="1125538"/>
            <a:ext cx="8785225" cy="5472112"/>
          </a:xfrm>
        </p:spPr>
        <p:txBody>
          <a:bodyPr/>
          <a:lstStyle/>
          <a:p>
            <a:pPr>
              <a:buClr>
                <a:srgbClr val="009900"/>
              </a:buClr>
              <a:buFont typeface="Wingdings" pitchFamily="2" charset="2"/>
              <a:buChar char="q"/>
            </a:pPr>
            <a:r>
              <a:rPr lang="el-GR" altLang="el-GR" sz="2800"/>
              <a:t> </a:t>
            </a:r>
            <a:r>
              <a:rPr lang="el-GR" altLang="el-GR" sz="2400"/>
              <a:t>Φακιολάς &amp; Αρμενάκης (1994)</a:t>
            </a:r>
          </a:p>
          <a:p>
            <a:pPr>
              <a:buClr>
                <a:srgbClr val="009900"/>
              </a:buClr>
              <a:buFont typeface="Wingdings" pitchFamily="2" charset="2"/>
              <a:buChar char="Ø"/>
            </a:pPr>
            <a:r>
              <a:rPr lang="el-GR" altLang="el-GR" sz="2400"/>
              <a:t> 3.744 μαθητές Γυμνασίων και Λυκείων (γενικών, Εσπερινών και ΤΕΛ) Δήμου Αθηναίων</a:t>
            </a:r>
          </a:p>
          <a:p>
            <a:pPr>
              <a:buClr>
                <a:srgbClr val="009900"/>
              </a:buClr>
              <a:buFont typeface="Wingdings" pitchFamily="2" charset="2"/>
              <a:buChar char="Ø"/>
            </a:pPr>
            <a:r>
              <a:rPr lang="el-GR" altLang="el-GR" sz="2400"/>
              <a:t> 40% των μαθητών είχε εμπλακεί σε βίαιες συγκρούσεις «σπάνια» και το 20% «συχνά» (αφορούσαν βρισιές και υποτιμητικές εκφράσεις: 11,3%, βίαιες συγκρούσεις με βρισιές και χτυπήματα: 6%)</a:t>
            </a:r>
          </a:p>
          <a:p>
            <a:pPr>
              <a:buClr>
                <a:srgbClr val="009900"/>
              </a:buClr>
              <a:buFont typeface="Wingdings" pitchFamily="2" charset="2"/>
              <a:buChar char="q"/>
            </a:pPr>
            <a:r>
              <a:rPr lang="el-GR" altLang="el-GR" sz="2400"/>
              <a:t>  Σπινέλλη (1992)</a:t>
            </a:r>
          </a:p>
          <a:p>
            <a:pPr>
              <a:buClr>
                <a:srgbClr val="009900"/>
              </a:buClr>
              <a:buFont typeface="Wingdings" pitchFamily="2" charset="2"/>
              <a:buChar char="Ø"/>
            </a:pPr>
            <a:r>
              <a:rPr lang="el-GR" altLang="el-GR" sz="2400"/>
              <a:t> 311 άτομα ηλικίας 14-21 ετών περιοχή της πρωτεύουσας</a:t>
            </a:r>
          </a:p>
          <a:p>
            <a:pPr>
              <a:buClr>
                <a:srgbClr val="009900"/>
              </a:buClr>
              <a:buFont typeface="Wingdings" pitchFamily="2" charset="2"/>
              <a:buChar char="Ø"/>
            </a:pPr>
            <a:r>
              <a:rPr lang="el-GR" altLang="el-GR" sz="2400"/>
              <a:t>35% των νέων είχε τελέσει αξιόποινες πράξεις την «προηγούμενη χρονιά», ενώ το 65% «κάποτε»</a:t>
            </a:r>
          </a:p>
          <a:p>
            <a:pPr>
              <a:buClr>
                <a:srgbClr val="009900"/>
              </a:buClr>
              <a:buFont typeface="Wingdings" pitchFamily="2" charset="2"/>
              <a:buChar char="Ø"/>
            </a:pPr>
            <a:r>
              <a:rPr lang="el-GR" altLang="el-GR" sz="2400"/>
              <a:t> βία κατά προσώπων εκτός οικογένειας 9,4% «κάποτε» και 6,2% την «προηγούμενη χρονιά»</a:t>
            </a:r>
          </a:p>
          <a:p>
            <a:pPr>
              <a:buClr>
                <a:srgbClr val="009900"/>
              </a:buClr>
              <a:buFont typeface="Wingdings" pitchFamily="2" charset="2"/>
              <a:buChar char="q"/>
            </a:pPr>
            <a:endParaRPr lang="el-GR" altLang="el-GR" sz="24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41D488AC-787C-2D45-8DD6-376EF51F5A31}"/>
              </a:ext>
            </a:extLst>
          </p:cNvPr>
          <p:cNvSpPr>
            <a:spLocks noGrp="1" noChangeArrowheads="1"/>
          </p:cNvSpPr>
          <p:nvPr>
            <p:ph type="title"/>
          </p:nvPr>
        </p:nvSpPr>
        <p:spPr>
          <a:xfrm>
            <a:off x="179388" y="274638"/>
            <a:ext cx="8964612" cy="777875"/>
          </a:xfrm>
        </p:spPr>
        <p:txBody>
          <a:bodyPr>
            <a:normAutofit fontScale="90000"/>
          </a:bodyPr>
          <a:lstStyle/>
          <a:p>
            <a:r>
              <a:rPr lang="el-GR" altLang="el-GR" sz="3000" b="1">
                <a:solidFill>
                  <a:srgbClr val="009900"/>
                </a:solidFill>
              </a:rPr>
              <a:t>Έκταση σχολικής παραβατικής συμπεριφοράς</a:t>
            </a:r>
          </a:p>
        </p:txBody>
      </p:sp>
      <p:sp>
        <p:nvSpPr>
          <p:cNvPr id="99331" name="Rectangle 3">
            <a:extLst>
              <a:ext uri="{FF2B5EF4-FFF2-40B4-BE49-F238E27FC236}">
                <a16:creationId xmlns:a16="http://schemas.microsoft.com/office/drawing/2014/main" id="{5036AF8F-12F9-7D40-B2EB-2CC6A40519E1}"/>
              </a:ext>
            </a:extLst>
          </p:cNvPr>
          <p:cNvSpPr>
            <a:spLocks noGrp="1" noChangeArrowheads="1"/>
          </p:cNvSpPr>
          <p:nvPr>
            <p:ph type="body" idx="1"/>
          </p:nvPr>
        </p:nvSpPr>
        <p:spPr>
          <a:xfrm>
            <a:off x="179388" y="1125538"/>
            <a:ext cx="8785225" cy="5472112"/>
          </a:xfrm>
        </p:spPr>
        <p:txBody>
          <a:bodyPr/>
          <a:lstStyle/>
          <a:p>
            <a:pPr>
              <a:buClr>
                <a:srgbClr val="009900"/>
              </a:buClr>
              <a:buFont typeface="Wingdings" pitchFamily="2" charset="2"/>
              <a:buChar char="q"/>
            </a:pPr>
            <a:r>
              <a:rPr lang="el-GR" altLang="el-GR"/>
              <a:t> </a:t>
            </a:r>
            <a:r>
              <a:rPr lang="el-GR" altLang="el-GR" sz="2800"/>
              <a:t>Διαπολιτισμική έρευνα του Γκότοβου (1996)</a:t>
            </a:r>
          </a:p>
          <a:p>
            <a:pPr>
              <a:buClr>
                <a:srgbClr val="009900"/>
              </a:buClr>
              <a:buFont typeface="Wingdings" pitchFamily="2" charset="2"/>
              <a:buChar char="Ø"/>
            </a:pPr>
            <a:r>
              <a:rPr lang="el-GR" altLang="el-GR" sz="2800"/>
              <a:t> σε 2 ελληνικές πόλεις (Ιωάννινα και Κέρκυρα) και 10 πόλεις της Ευρώπης (κυρίως, των πρώην «ανατολικών» χωρών)</a:t>
            </a:r>
          </a:p>
          <a:p>
            <a:pPr>
              <a:buClr>
                <a:srgbClr val="009900"/>
              </a:buClr>
              <a:buFont typeface="Wingdings" pitchFamily="2" charset="2"/>
              <a:buChar char="Ø"/>
            </a:pPr>
            <a:r>
              <a:rPr lang="el-GR" altLang="el-GR" sz="2800"/>
              <a:t>40% των μαθητών δηλώνει ότι στο σχολείο του εκδηλώνεται βία</a:t>
            </a:r>
          </a:p>
          <a:p>
            <a:pPr>
              <a:buClr>
                <a:srgbClr val="009900"/>
              </a:buClr>
              <a:buFont typeface="Wingdings" pitchFamily="2" charset="2"/>
              <a:buChar char="Ø"/>
            </a:pPr>
            <a:r>
              <a:rPr lang="el-GR" altLang="el-GR" sz="2800"/>
              <a:t> 1 στους 4 μαθητές έχει υποστεί σωματική βία</a:t>
            </a:r>
          </a:p>
          <a:p>
            <a:pPr>
              <a:buClr>
                <a:srgbClr val="009900"/>
              </a:buClr>
              <a:buFont typeface="Wingdings" pitchFamily="2" charset="2"/>
              <a:buChar char="Ø"/>
            </a:pPr>
            <a:r>
              <a:rPr lang="el-GR" altLang="el-GR" sz="2800"/>
              <a:t> 35% θεωρεί ότι πρέπει να προστατεύεται ακόμα και μέσα στο σχολείο</a:t>
            </a:r>
          </a:p>
          <a:p>
            <a:pPr>
              <a:buClr>
                <a:srgbClr val="009900"/>
              </a:buClr>
              <a:buFont typeface="Wingdings" pitchFamily="2" charset="2"/>
              <a:buChar char="Ø"/>
            </a:pPr>
            <a:r>
              <a:rPr lang="el-GR" altLang="el-GR" sz="2800"/>
              <a:t>15% των μαθητών διαθέτει μέσα άμυνας</a:t>
            </a:r>
            <a:endParaRPr lang="el-GR" altLang="el-G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11055E90-30CE-E949-8680-3D0F5AE11911}"/>
              </a:ext>
            </a:extLst>
          </p:cNvPr>
          <p:cNvSpPr>
            <a:spLocks noGrp="1" noChangeArrowheads="1"/>
          </p:cNvSpPr>
          <p:nvPr>
            <p:ph type="title"/>
          </p:nvPr>
        </p:nvSpPr>
        <p:spPr>
          <a:xfrm>
            <a:off x="179388" y="274638"/>
            <a:ext cx="8964612" cy="777875"/>
          </a:xfrm>
        </p:spPr>
        <p:txBody>
          <a:bodyPr>
            <a:normAutofit fontScale="90000"/>
          </a:bodyPr>
          <a:lstStyle/>
          <a:p>
            <a:r>
              <a:rPr lang="el-GR" altLang="el-GR" sz="3000" b="1">
                <a:solidFill>
                  <a:srgbClr val="009900"/>
                </a:solidFill>
              </a:rPr>
              <a:t>Έκταση σχολικής παραβατικής συμπεριφοράς</a:t>
            </a:r>
          </a:p>
        </p:txBody>
      </p:sp>
      <p:sp>
        <p:nvSpPr>
          <p:cNvPr id="100355" name="Rectangle 3">
            <a:extLst>
              <a:ext uri="{FF2B5EF4-FFF2-40B4-BE49-F238E27FC236}">
                <a16:creationId xmlns:a16="http://schemas.microsoft.com/office/drawing/2014/main" id="{F318F8F8-E5B7-974E-8B72-7A0CE2AA22E8}"/>
              </a:ext>
            </a:extLst>
          </p:cNvPr>
          <p:cNvSpPr>
            <a:spLocks noGrp="1" noChangeArrowheads="1"/>
          </p:cNvSpPr>
          <p:nvPr>
            <p:ph type="body" idx="1"/>
          </p:nvPr>
        </p:nvSpPr>
        <p:spPr>
          <a:xfrm>
            <a:off x="179388" y="1125538"/>
            <a:ext cx="8785225" cy="5472112"/>
          </a:xfrm>
        </p:spPr>
        <p:txBody>
          <a:bodyPr>
            <a:normAutofit lnSpcReduction="10000"/>
          </a:bodyPr>
          <a:lstStyle/>
          <a:p>
            <a:pPr>
              <a:buClr>
                <a:srgbClr val="009900"/>
              </a:buClr>
              <a:buFont typeface="Wingdings" pitchFamily="2" charset="2"/>
              <a:buChar char="q"/>
            </a:pPr>
            <a:r>
              <a:rPr lang="el-GR" altLang="el-GR" sz="2400"/>
              <a:t>Κουράκης (1999)</a:t>
            </a:r>
          </a:p>
          <a:p>
            <a:pPr>
              <a:buClr>
                <a:srgbClr val="009900"/>
              </a:buClr>
              <a:buFont typeface="Wingdings" pitchFamily="2" charset="2"/>
              <a:buChar char="Ø"/>
            </a:pPr>
            <a:r>
              <a:rPr lang="el-GR" altLang="el-GR" sz="2400"/>
              <a:t> επεξεργασία στατιστικών στοιχείων που αφορούν αδικήματα (σωματικές βλάβες, κατά της ιδιοκτησίας και παραβάσεις ειδικών νόμων) ανήλικων παραβατών (13-17 ετών) που αντι-μετωπίστηκαν από τις δικαστικές αρχές (περίοδος 1983-96)</a:t>
            </a:r>
          </a:p>
          <a:p>
            <a:pPr>
              <a:buClr>
                <a:srgbClr val="009900"/>
              </a:buClr>
              <a:buFont typeface="Wingdings" pitchFamily="2" charset="2"/>
              <a:buChar char="Ø"/>
            </a:pPr>
            <a:r>
              <a:rPr lang="el-GR" altLang="el-GR" sz="2400"/>
              <a:t>δεν προκύπτουν στατιστικές διακυμάνσεις ιδιαίτερης σπουδαιότητας </a:t>
            </a:r>
          </a:p>
          <a:p>
            <a:pPr>
              <a:buClr>
                <a:srgbClr val="009900"/>
              </a:buClr>
              <a:buFont typeface="Wingdings" pitchFamily="2" charset="2"/>
              <a:buChar char="Ø"/>
            </a:pPr>
            <a:r>
              <a:rPr lang="el-GR" altLang="el-GR" sz="2400"/>
              <a:t>ελαφρά αυξητική τάση στις σωματικές βλάβες και τις προσβολές κατά της ιδιοκτησίας</a:t>
            </a:r>
          </a:p>
          <a:p>
            <a:pPr>
              <a:buClr>
                <a:srgbClr val="009900"/>
              </a:buClr>
              <a:buFont typeface="Wingdings" pitchFamily="2" charset="2"/>
              <a:buChar char="Ø"/>
            </a:pPr>
            <a:r>
              <a:rPr lang="el-GR" altLang="el-GR" sz="2400"/>
              <a:t> η αυξητική τάση είναι εντονότερη στις παραβάσεις ειδικών νόμων (κυρίως τροχαία αδικήματα)</a:t>
            </a:r>
          </a:p>
          <a:p>
            <a:pPr>
              <a:buClr>
                <a:srgbClr val="009900"/>
              </a:buClr>
              <a:buFont typeface="Wingdings" pitchFamily="2" charset="2"/>
              <a:buChar char="Ø"/>
            </a:pPr>
            <a:r>
              <a:rPr lang="el-GR" altLang="el-GR" sz="2400"/>
              <a:t> ανοδική τάση η συμμετοχή της παραβατικότητας των ανηλίκων στη συνολική εγκληματικότητα</a:t>
            </a:r>
          </a:p>
          <a:p>
            <a:pPr>
              <a:buClr>
                <a:srgbClr val="009900"/>
              </a:buClr>
              <a:buFont typeface="Wingdings" pitchFamily="2" charset="2"/>
              <a:buChar char="q"/>
            </a:pPr>
            <a:endParaRPr lang="el-GR" altLang="el-GR" sz="28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BA75CFC4-E0AC-644D-8F7C-21C2C2DE0AB6}"/>
              </a:ext>
            </a:extLst>
          </p:cNvPr>
          <p:cNvSpPr>
            <a:spLocks noGrp="1" noChangeArrowheads="1"/>
          </p:cNvSpPr>
          <p:nvPr>
            <p:ph type="title"/>
          </p:nvPr>
        </p:nvSpPr>
        <p:spPr>
          <a:xfrm>
            <a:off x="179388" y="274638"/>
            <a:ext cx="8964612" cy="633412"/>
          </a:xfrm>
        </p:spPr>
        <p:txBody>
          <a:bodyPr>
            <a:normAutofit fontScale="90000"/>
          </a:bodyPr>
          <a:lstStyle/>
          <a:p>
            <a:r>
              <a:rPr lang="el-GR" altLang="el-GR" sz="2800" b="1">
                <a:solidFill>
                  <a:srgbClr val="009900"/>
                </a:solidFill>
              </a:rPr>
              <a:t>Παράγοντες σχολικής παραβατικής συμπεριφοράς</a:t>
            </a:r>
          </a:p>
        </p:txBody>
      </p:sp>
      <p:sp>
        <p:nvSpPr>
          <p:cNvPr id="101379" name="Rectangle 3">
            <a:extLst>
              <a:ext uri="{FF2B5EF4-FFF2-40B4-BE49-F238E27FC236}">
                <a16:creationId xmlns:a16="http://schemas.microsoft.com/office/drawing/2014/main" id="{AABBC7AA-CA3B-9A43-A9B6-11AE385CEF97}"/>
              </a:ext>
            </a:extLst>
          </p:cNvPr>
          <p:cNvSpPr>
            <a:spLocks noGrp="1" noChangeArrowheads="1"/>
          </p:cNvSpPr>
          <p:nvPr>
            <p:ph type="body" idx="1"/>
          </p:nvPr>
        </p:nvSpPr>
        <p:spPr>
          <a:xfrm>
            <a:off x="179388" y="1125538"/>
            <a:ext cx="8785225" cy="5472112"/>
          </a:xfrm>
        </p:spPr>
        <p:txBody>
          <a:bodyPr/>
          <a:lstStyle/>
          <a:p>
            <a:pPr>
              <a:lnSpc>
                <a:spcPct val="90000"/>
              </a:lnSpc>
              <a:buClr>
                <a:srgbClr val="009900"/>
              </a:buClr>
              <a:buFont typeface="Wingdings" pitchFamily="2" charset="2"/>
              <a:buChar char="q"/>
            </a:pPr>
            <a:r>
              <a:rPr lang="el-GR" altLang="el-GR" sz="2400" dirty="0"/>
              <a:t>Οι παράγοντες είναι :</a:t>
            </a:r>
          </a:p>
          <a:p>
            <a:pPr>
              <a:lnSpc>
                <a:spcPct val="90000"/>
              </a:lnSpc>
              <a:buClr>
                <a:srgbClr val="009900"/>
              </a:buClr>
              <a:buFont typeface="Wingdings" pitchFamily="2" charset="2"/>
              <a:buChar char="Ø"/>
            </a:pPr>
            <a:r>
              <a:rPr lang="el-GR" altLang="el-GR" sz="2400" dirty="0"/>
              <a:t> ενδογενείς (ατομικοί)</a:t>
            </a:r>
          </a:p>
          <a:p>
            <a:pPr>
              <a:lnSpc>
                <a:spcPct val="90000"/>
              </a:lnSpc>
              <a:buClr>
                <a:srgbClr val="009900"/>
              </a:buClr>
              <a:buFont typeface="Wingdings" pitchFamily="2" charset="2"/>
              <a:buChar char="Ø"/>
            </a:pPr>
            <a:r>
              <a:rPr lang="el-GR" altLang="el-GR" sz="2400" dirty="0"/>
              <a:t> επίκτητοι (περιβαλλοντικοί)</a:t>
            </a:r>
          </a:p>
          <a:p>
            <a:pPr>
              <a:lnSpc>
                <a:spcPct val="90000"/>
              </a:lnSpc>
              <a:buClr>
                <a:srgbClr val="009900"/>
              </a:buClr>
              <a:buFont typeface="Wingdings" pitchFamily="2" charset="2"/>
              <a:buChar char="Ø"/>
            </a:pPr>
            <a:r>
              <a:rPr lang="el-GR" altLang="el-GR" sz="2400" dirty="0"/>
              <a:t>Δυναμική αλληλεπίδραση μεταξύ των παραγόντων αυτών</a:t>
            </a:r>
          </a:p>
          <a:p>
            <a:pPr algn="just">
              <a:lnSpc>
                <a:spcPct val="90000"/>
              </a:lnSpc>
              <a:buClr>
                <a:srgbClr val="009900"/>
              </a:buClr>
              <a:buFont typeface="Wingdings" pitchFamily="2" charset="2"/>
              <a:buChar char="q"/>
            </a:pPr>
            <a:r>
              <a:rPr lang="el-GR" altLang="el-GR" sz="2400" dirty="0"/>
              <a:t> Σημαντικός είναι ο ρόλος του κοινωνικού πλαισίου, ιδιαίτερα του οικογενειακού και του σχολικού, καθώς διαπιστώνεται μια μετατόπιση του κέντρου βάρους από το παιδί στο πλαίσιο και τις αλληλεπιδράσεις </a:t>
            </a:r>
          </a:p>
          <a:p>
            <a:pPr algn="just">
              <a:lnSpc>
                <a:spcPct val="90000"/>
              </a:lnSpc>
              <a:buClr>
                <a:srgbClr val="009900"/>
              </a:buClr>
              <a:buFont typeface="Wingdings" pitchFamily="2" charset="2"/>
              <a:buChar char="q"/>
            </a:pPr>
            <a:r>
              <a:rPr lang="el-GR" altLang="el-GR" sz="2400" dirty="0"/>
              <a:t>Οικογένεια: ιδιαίτερα σημαντικό ρόλο διαδραματίζουν οι κοινωνικές και </a:t>
            </a:r>
            <a:r>
              <a:rPr lang="el-GR" altLang="el-GR" sz="2400" dirty="0" err="1"/>
              <a:t>ψυχοσυναισθηματικές</a:t>
            </a:r>
            <a:r>
              <a:rPr lang="el-GR" altLang="el-GR" sz="2400" dirty="0"/>
              <a:t> σχέσεις μεταξύ γονέων και παιδιού καθώς και οι παιδαγωγικές στρατηγικές</a:t>
            </a:r>
          </a:p>
          <a:p>
            <a:pPr algn="just">
              <a:lnSpc>
                <a:spcPct val="90000"/>
              </a:lnSpc>
              <a:buClr>
                <a:srgbClr val="009900"/>
              </a:buClr>
              <a:buFont typeface="Wingdings" pitchFamily="2" charset="2"/>
              <a:buChar char="q"/>
            </a:pPr>
            <a:r>
              <a:rPr lang="el-GR" altLang="el-GR" sz="2400" dirty="0"/>
              <a:t>Οι δυσλειτουργικές οικογένειες ή οι οικογένειες με σοβαρά προβλήματα συνιστούν περιβάλλοντα κινδύνου (όχι σε όλες τις περιπτώσεις)</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4F296EAA-2B01-D245-8DB8-BC2A05E577E1}"/>
              </a:ext>
            </a:extLst>
          </p:cNvPr>
          <p:cNvSpPr>
            <a:spLocks noGrp="1" noChangeArrowheads="1"/>
          </p:cNvSpPr>
          <p:nvPr>
            <p:ph type="title"/>
          </p:nvPr>
        </p:nvSpPr>
        <p:spPr>
          <a:xfrm>
            <a:off x="457200" y="0"/>
            <a:ext cx="8229600" cy="549275"/>
          </a:xfrm>
        </p:spPr>
        <p:txBody>
          <a:bodyPr>
            <a:normAutofit fontScale="90000"/>
          </a:bodyPr>
          <a:lstStyle/>
          <a:p>
            <a:r>
              <a:rPr lang="el-GR" altLang="el-GR" sz="2800" b="1">
                <a:solidFill>
                  <a:srgbClr val="009900"/>
                </a:solidFill>
              </a:rPr>
              <a:t>Απροσαρμοστικότητα στο σχολείο</a:t>
            </a:r>
            <a:r>
              <a:rPr lang="el-GR" altLang="el-GR" sz="3400"/>
              <a:t> </a:t>
            </a:r>
          </a:p>
        </p:txBody>
      </p:sp>
      <p:sp>
        <p:nvSpPr>
          <p:cNvPr id="50179" name="Rectangle 3">
            <a:extLst>
              <a:ext uri="{FF2B5EF4-FFF2-40B4-BE49-F238E27FC236}">
                <a16:creationId xmlns:a16="http://schemas.microsoft.com/office/drawing/2014/main" id="{0C23BD96-758F-0945-89DE-C998B0473339}"/>
              </a:ext>
            </a:extLst>
          </p:cNvPr>
          <p:cNvSpPr>
            <a:spLocks noGrp="1" noChangeArrowheads="1"/>
          </p:cNvSpPr>
          <p:nvPr>
            <p:ph type="body" idx="1"/>
          </p:nvPr>
        </p:nvSpPr>
        <p:spPr>
          <a:xfrm>
            <a:off x="8004" y="552285"/>
            <a:ext cx="8964612" cy="6551613"/>
          </a:xfrm>
        </p:spPr>
        <p:txBody>
          <a:bodyPr/>
          <a:lstStyle/>
          <a:p>
            <a:pPr>
              <a:lnSpc>
                <a:spcPct val="80000"/>
              </a:lnSpc>
              <a:buClr>
                <a:srgbClr val="009900"/>
              </a:buClr>
            </a:pPr>
            <a:r>
              <a:rPr lang="el-GR" altLang="el-GR" sz="2000" dirty="0"/>
              <a:t> </a:t>
            </a:r>
            <a:r>
              <a:rPr lang="el-GR" altLang="el-GR" sz="2400" dirty="0"/>
              <a:t>Παρατηρείται σημαντικός συσχετισμός μεταξύ σχολικής </a:t>
            </a:r>
            <a:r>
              <a:rPr lang="el-GR" altLang="el-GR" sz="2400" dirty="0" err="1"/>
              <a:t>απροσαρμοστικότητας</a:t>
            </a:r>
            <a:r>
              <a:rPr lang="el-GR" altLang="el-GR" sz="2400" dirty="0"/>
              <a:t> και παραβατικότητας</a:t>
            </a:r>
            <a:endParaRPr lang="el-GR" altLang="el-GR" sz="2000" dirty="0"/>
          </a:p>
          <a:p>
            <a:pPr>
              <a:lnSpc>
                <a:spcPct val="80000"/>
              </a:lnSpc>
              <a:buClr>
                <a:srgbClr val="009900"/>
              </a:buClr>
            </a:pPr>
            <a:r>
              <a:rPr lang="el-GR" altLang="el-GR" sz="2500" dirty="0"/>
              <a:t>παροδικό σύμπτωμα, που μπορεί να οφείλεται :</a:t>
            </a:r>
          </a:p>
          <a:p>
            <a:pPr>
              <a:lnSpc>
                <a:spcPct val="80000"/>
              </a:lnSpc>
              <a:buClr>
                <a:srgbClr val="009900"/>
              </a:buClr>
              <a:buFont typeface="Wingdings" pitchFamily="2" charset="2"/>
              <a:buChar char="Ø"/>
            </a:pPr>
            <a:r>
              <a:rPr lang="el-GR" altLang="el-GR" sz="2500" dirty="0"/>
              <a:t> στη διαφορά μεταξύ οικογενειακής και σχολικής ατμόσφαιρας</a:t>
            </a:r>
          </a:p>
          <a:p>
            <a:pPr>
              <a:lnSpc>
                <a:spcPct val="80000"/>
              </a:lnSpc>
              <a:buClr>
                <a:srgbClr val="009900"/>
              </a:buClr>
              <a:buFont typeface="Wingdings" pitchFamily="2" charset="2"/>
              <a:buChar char="Ø"/>
            </a:pPr>
            <a:r>
              <a:rPr lang="el-GR" altLang="el-GR" sz="2500" dirty="0"/>
              <a:t> στη φυσική ή ψυχική υγεία του παιδιού</a:t>
            </a:r>
          </a:p>
          <a:p>
            <a:pPr>
              <a:lnSpc>
                <a:spcPct val="80000"/>
              </a:lnSpc>
              <a:buClr>
                <a:srgbClr val="009900"/>
              </a:buClr>
              <a:buFont typeface="Wingdings" pitchFamily="2" charset="2"/>
              <a:buChar char="Ø"/>
            </a:pPr>
            <a:r>
              <a:rPr lang="el-GR" altLang="el-GR" sz="2500" dirty="0"/>
              <a:t> σε σφάλματα προσανατολισμού</a:t>
            </a:r>
          </a:p>
          <a:p>
            <a:pPr>
              <a:lnSpc>
                <a:spcPct val="80000"/>
              </a:lnSpc>
              <a:buClr>
                <a:srgbClr val="009900"/>
              </a:buClr>
              <a:buFont typeface="Wingdings" pitchFamily="2" charset="2"/>
              <a:buChar char="Ø"/>
            </a:pPr>
            <a:r>
              <a:rPr lang="el-GR" altLang="el-GR" sz="2500" dirty="0"/>
              <a:t> στην ανωριμότητα της προσωπικότητάς του</a:t>
            </a:r>
          </a:p>
          <a:p>
            <a:pPr>
              <a:lnSpc>
                <a:spcPct val="80000"/>
              </a:lnSpc>
              <a:buClr>
                <a:srgbClr val="009900"/>
              </a:buClr>
              <a:buFont typeface="Wingdings" pitchFamily="2" charset="2"/>
              <a:buChar char="Ø"/>
            </a:pPr>
            <a:r>
              <a:rPr lang="el-GR" altLang="el-GR" sz="2500" dirty="0"/>
              <a:t> στην ακαταλληλότητα του σχολείου, κ.λπ. </a:t>
            </a:r>
          </a:p>
          <a:p>
            <a:pPr algn="just">
              <a:lnSpc>
                <a:spcPct val="80000"/>
              </a:lnSpc>
              <a:buClr>
                <a:srgbClr val="009900"/>
              </a:buClr>
            </a:pPr>
            <a:r>
              <a:rPr lang="el-GR" altLang="el-GR" sz="2500" dirty="0"/>
              <a:t> αν αποτελεί μόνιμο σύμπτωμα, τότε η </a:t>
            </a:r>
            <a:r>
              <a:rPr lang="el-GR" altLang="el-GR" sz="2500" dirty="0" err="1"/>
              <a:t>απροσαρμοστικότητα</a:t>
            </a:r>
            <a:r>
              <a:rPr lang="el-GR" altLang="el-GR" sz="2500" dirty="0"/>
              <a:t> σε συνδυασμό με τη σχολική αποτυχία και τις λοιπές σχολικές καθυστερήσεις του παιδιού αποτελεί σημαντικό παράγοντα γένεσης </a:t>
            </a:r>
            <a:r>
              <a:rPr lang="el-GR" altLang="el-GR" sz="2500" dirty="0" err="1"/>
              <a:t>παραβατικής</a:t>
            </a:r>
            <a:r>
              <a:rPr lang="el-GR" altLang="el-GR" sz="2500" dirty="0"/>
              <a:t> συμπεριφοράς (αρχικό στάδιο μιας κοινωνικής </a:t>
            </a:r>
            <a:r>
              <a:rPr lang="el-GR" altLang="el-GR" sz="2500" dirty="0" err="1"/>
              <a:t>απροσαρμοστικότητας</a:t>
            </a:r>
            <a:r>
              <a:rPr lang="el-GR" altLang="el-GR" sz="2500" dirty="0"/>
              <a:t> και στη μετέπειτα ζωή).</a:t>
            </a:r>
          </a:p>
          <a:p>
            <a:pPr algn="just">
              <a:lnSpc>
                <a:spcPct val="80000"/>
              </a:lnSpc>
              <a:buClr>
                <a:srgbClr val="009900"/>
              </a:buClr>
            </a:pPr>
            <a:r>
              <a:rPr lang="el-GR" altLang="el-GR" sz="2500" dirty="0"/>
              <a:t>Στα </a:t>
            </a:r>
            <a:r>
              <a:rPr lang="el-GR" altLang="el-GR" sz="2500" dirty="0" err="1"/>
              <a:t>παραβατικά</a:t>
            </a:r>
            <a:r>
              <a:rPr lang="el-GR" altLang="el-GR" sz="2500" dirty="0"/>
              <a:t> παιδιά, σύμφωνα με έρευνες, απαντώνται πολύ συχνότερα σχολικές καθυστερήσεις σε σχέση με τα μη </a:t>
            </a:r>
            <a:r>
              <a:rPr lang="el-GR" altLang="el-GR" sz="2500" dirty="0" err="1"/>
              <a:t>παραβατικά</a:t>
            </a:r>
            <a:r>
              <a:rPr lang="el-GR" altLang="el-GR" sz="2500" dirty="0"/>
              <a:t> (μ.ό. 1 χρόνος)</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E4522A4C-C377-6446-A3EC-0C45DC26DAAE}"/>
              </a:ext>
            </a:extLst>
          </p:cNvPr>
          <p:cNvSpPr>
            <a:spLocks noGrp="1" noChangeArrowheads="1"/>
          </p:cNvSpPr>
          <p:nvPr>
            <p:ph type="title"/>
          </p:nvPr>
        </p:nvSpPr>
        <p:spPr>
          <a:xfrm>
            <a:off x="457200" y="274638"/>
            <a:ext cx="8229600" cy="850900"/>
          </a:xfrm>
        </p:spPr>
        <p:txBody>
          <a:bodyPr/>
          <a:lstStyle/>
          <a:p>
            <a:r>
              <a:rPr lang="el-GR" altLang="el-GR" b="1">
                <a:solidFill>
                  <a:srgbClr val="009900"/>
                </a:solidFill>
              </a:rPr>
              <a:t>Παραβατικότητα και σχολείο</a:t>
            </a:r>
            <a:r>
              <a:rPr lang="el-GR" altLang="el-GR"/>
              <a:t> </a:t>
            </a:r>
          </a:p>
        </p:txBody>
      </p:sp>
      <p:sp>
        <p:nvSpPr>
          <p:cNvPr id="51203" name="Rectangle 3">
            <a:extLst>
              <a:ext uri="{FF2B5EF4-FFF2-40B4-BE49-F238E27FC236}">
                <a16:creationId xmlns:a16="http://schemas.microsoft.com/office/drawing/2014/main" id="{06A390C6-2800-1F4E-B055-B80F12D38EA1}"/>
              </a:ext>
            </a:extLst>
          </p:cNvPr>
          <p:cNvSpPr>
            <a:spLocks noGrp="1" noChangeArrowheads="1"/>
          </p:cNvSpPr>
          <p:nvPr>
            <p:ph type="body" idx="1"/>
          </p:nvPr>
        </p:nvSpPr>
        <p:spPr>
          <a:xfrm>
            <a:off x="179388" y="1125538"/>
            <a:ext cx="8785225" cy="5543550"/>
          </a:xfrm>
        </p:spPr>
        <p:txBody>
          <a:bodyPr/>
          <a:lstStyle/>
          <a:p>
            <a:pPr>
              <a:buClr>
                <a:srgbClr val="009900"/>
              </a:buClr>
            </a:pPr>
            <a:r>
              <a:rPr lang="el-GR" altLang="el-GR" sz="2800"/>
              <a:t> Ο αριθμός των ποινικών παραβάσεων που ομολογούσε ένας αριθμός αυξανόταν όσο μειωνόταν η σχολική επίδοση</a:t>
            </a:r>
          </a:p>
          <a:p>
            <a:pPr>
              <a:buClr>
                <a:srgbClr val="009900"/>
              </a:buClr>
            </a:pPr>
            <a:r>
              <a:rPr lang="el-GR" altLang="el-GR" sz="2800"/>
              <a:t> Στο σχολείο, οι μαθητές με χαμηλές επιδόσεις:</a:t>
            </a:r>
          </a:p>
          <a:p>
            <a:pPr>
              <a:buClr>
                <a:srgbClr val="009900"/>
              </a:buClr>
              <a:buFont typeface="Wingdings" pitchFamily="2" charset="2"/>
              <a:buChar char="q"/>
            </a:pPr>
            <a:r>
              <a:rPr lang="el-GR" altLang="el-GR" sz="2800"/>
              <a:t> μπλέκονται σε φασαρίες, </a:t>
            </a:r>
          </a:p>
          <a:p>
            <a:pPr>
              <a:buClr>
                <a:srgbClr val="009900"/>
              </a:buClr>
              <a:buFont typeface="Wingdings" pitchFamily="2" charset="2"/>
              <a:buChar char="q"/>
            </a:pPr>
            <a:r>
              <a:rPr lang="el-GR" altLang="el-GR" sz="2800"/>
              <a:t> ενοχλούν επίτηδες στην τάξη,</a:t>
            </a:r>
          </a:p>
          <a:p>
            <a:pPr>
              <a:buClr>
                <a:srgbClr val="009900"/>
              </a:buClr>
              <a:buFont typeface="Wingdings" pitchFamily="2" charset="2"/>
              <a:buChar char="q"/>
            </a:pPr>
            <a:r>
              <a:rPr lang="el-GR" altLang="el-GR" sz="2800"/>
              <a:t> είναι ανυπάκουοι και διαπληκτίζονται εύκολα </a:t>
            </a:r>
          </a:p>
          <a:p>
            <a:pPr>
              <a:buClr>
                <a:srgbClr val="009900"/>
              </a:buClr>
              <a:buFont typeface="Wingdings" pitchFamily="2" charset="2"/>
              <a:buChar char="q"/>
            </a:pPr>
            <a:r>
              <a:rPr lang="el-GR" altLang="el-GR" sz="2800"/>
              <a:t> αντιγράφουν στις εξετάσεις, </a:t>
            </a:r>
          </a:p>
          <a:p>
            <a:pPr>
              <a:buClr>
                <a:srgbClr val="009900"/>
              </a:buClr>
              <a:buFont typeface="Wingdings" pitchFamily="2" charset="2"/>
              <a:buChar char="q"/>
            </a:pPr>
            <a:r>
              <a:rPr lang="el-GR" altLang="el-GR" sz="2800"/>
              <a:t> έρχονται αργά,</a:t>
            </a:r>
          </a:p>
          <a:p>
            <a:pPr>
              <a:buClr>
                <a:srgbClr val="009900"/>
              </a:buClr>
              <a:buFont typeface="Wingdings" pitchFamily="2" charset="2"/>
              <a:buChar char="q"/>
            </a:pPr>
            <a:r>
              <a:rPr lang="el-GR" altLang="el-GR" sz="2800"/>
              <a:t> κάνουν κοπάνες (σκασιαρχείο)</a:t>
            </a:r>
          </a:p>
          <a:p>
            <a:pPr>
              <a:buClr>
                <a:srgbClr val="009900"/>
              </a:buClr>
            </a:pPr>
            <a:r>
              <a:rPr lang="el-GR" altLang="el-GR" sz="2800"/>
              <a:t> Τι συμβάνει ; Φταίει το σχολείο ή ο ανήλικοι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A14FE2D9-26A6-3B4B-8AA4-BD963762FD52}"/>
              </a:ext>
            </a:extLst>
          </p:cNvPr>
          <p:cNvSpPr>
            <a:spLocks noGrp="1" noChangeArrowheads="1"/>
          </p:cNvSpPr>
          <p:nvPr>
            <p:ph type="title"/>
          </p:nvPr>
        </p:nvSpPr>
        <p:spPr>
          <a:xfrm>
            <a:off x="0" y="260350"/>
            <a:ext cx="9144000" cy="792163"/>
          </a:xfrm>
        </p:spPr>
        <p:txBody>
          <a:bodyPr>
            <a:normAutofit fontScale="90000"/>
          </a:bodyPr>
          <a:lstStyle/>
          <a:p>
            <a:r>
              <a:rPr lang="el-GR" altLang="el-GR" sz="3200" b="1">
                <a:solidFill>
                  <a:srgbClr val="009900"/>
                </a:solidFill>
              </a:rPr>
              <a:t>Σχολείο &amp; παραβατικότητα ανηλίκων: έρευνες</a:t>
            </a:r>
          </a:p>
        </p:txBody>
      </p:sp>
      <p:sp>
        <p:nvSpPr>
          <p:cNvPr id="54275" name="Rectangle 3">
            <a:extLst>
              <a:ext uri="{FF2B5EF4-FFF2-40B4-BE49-F238E27FC236}">
                <a16:creationId xmlns:a16="http://schemas.microsoft.com/office/drawing/2014/main" id="{FDF062FF-04C3-B64C-9A3B-11FEFA57523E}"/>
              </a:ext>
            </a:extLst>
          </p:cNvPr>
          <p:cNvSpPr>
            <a:spLocks noGrp="1" noChangeArrowheads="1"/>
          </p:cNvSpPr>
          <p:nvPr>
            <p:ph type="body" idx="1"/>
          </p:nvPr>
        </p:nvSpPr>
        <p:spPr>
          <a:xfrm>
            <a:off x="179388" y="1125538"/>
            <a:ext cx="8964612" cy="5472112"/>
          </a:xfrm>
        </p:spPr>
        <p:txBody>
          <a:bodyPr/>
          <a:lstStyle/>
          <a:p>
            <a:pPr>
              <a:buClr>
                <a:srgbClr val="009900"/>
              </a:buClr>
            </a:pPr>
            <a:r>
              <a:rPr lang="el-GR" altLang="el-GR" dirty="0"/>
              <a:t> Οι ανήλικοι παραβάτες δείχνουν μικρό ή και καθόλου ενδιαφέρον για το σχολείο </a:t>
            </a:r>
          </a:p>
          <a:p>
            <a:pPr>
              <a:buClr>
                <a:srgbClr val="009900"/>
              </a:buClr>
            </a:pPr>
            <a:r>
              <a:rPr lang="el-GR" altLang="el-GR" dirty="0"/>
              <a:t>Αντίστροφη σχέση παραβατικότητας και σχολικού ενδιαφέροντος</a:t>
            </a:r>
          </a:p>
          <a:p>
            <a:pPr>
              <a:buClr>
                <a:srgbClr val="009900"/>
              </a:buClr>
            </a:pPr>
            <a:r>
              <a:rPr lang="el-GR" altLang="el-GR" dirty="0"/>
              <a:t>Δεν ενδιαφέρονται </a:t>
            </a:r>
            <a:r>
              <a:rPr lang="el-GR" altLang="el-GR" dirty="0">
                <a:sym typeface="Wingdings" pitchFamily="2" charset="2"/>
              </a:rPr>
              <a:t> αποφεύγουν τις υποχρεώσεις του σχολείου  σημειώνουν σχολική αποτυχία</a:t>
            </a:r>
          </a:p>
          <a:p>
            <a:pPr>
              <a:buClr>
                <a:srgbClr val="009900"/>
              </a:buClr>
            </a:pPr>
            <a:endParaRPr lang="el-GR" altLang="el-GR" dirty="0">
              <a:sym typeface="Wingdings" pitchFamily="2" charset="2"/>
            </a:endParaRPr>
          </a:p>
          <a:p>
            <a:pPr>
              <a:buClr>
                <a:srgbClr val="009900"/>
              </a:buClr>
            </a:pPr>
            <a:endParaRPr lang="el-GR" altLang="el-GR" dirty="0">
              <a:sym typeface="Wingdings" pitchFamily="2" charset="2"/>
            </a:endParaRPr>
          </a:p>
          <a:p>
            <a:pPr marL="0" indent="0" algn="ctr">
              <a:buClr>
                <a:srgbClr val="009900"/>
              </a:buClr>
              <a:buNone/>
            </a:pPr>
            <a:r>
              <a:rPr lang="el-GR" altLang="el-GR" dirty="0"/>
              <a:t>Η δημιουργία ενός φαύλου κύκλου: </a:t>
            </a:r>
            <a:r>
              <a:rPr lang="el-GR" altLang="el-GR" dirty="0">
                <a:sym typeface="Wingdings" pitchFamily="2" charset="2"/>
              </a:rPr>
              <a:t>αποτυγχάνουν γιατί δεν ενδιαφέρονται αλλά και δεν ενδιαφέρονται γιατί αποτυγχάνουν.</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86D62F01-1FED-FD41-9BB9-F717530DE09B}"/>
              </a:ext>
            </a:extLst>
          </p:cNvPr>
          <p:cNvSpPr>
            <a:spLocks noGrp="1" noChangeArrowheads="1"/>
          </p:cNvSpPr>
          <p:nvPr>
            <p:ph type="title"/>
          </p:nvPr>
        </p:nvSpPr>
        <p:spPr>
          <a:xfrm>
            <a:off x="0" y="260350"/>
            <a:ext cx="9144000" cy="792163"/>
          </a:xfrm>
        </p:spPr>
        <p:txBody>
          <a:bodyPr>
            <a:normAutofit fontScale="90000"/>
          </a:bodyPr>
          <a:lstStyle/>
          <a:p>
            <a:r>
              <a:rPr lang="el-GR" altLang="el-GR" sz="3200" b="1">
                <a:solidFill>
                  <a:srgbClr val="009900"/>
                </a:solidFill>
              </a:rPr>
              <a:t>Το ενδιαφέρον των παραβατικών ανηλίκων για το σχολείο. Αποτελέσματα ερευνών</a:t>
            </a:r>
          </a:p>
        </p:txBody>
      </p:sp>
      <p:sp>
        <p:nvSpPr>
          <p:cNvPr id="55299" name="Rectangle 3">
            <a:extLst>
              <a:ext uri="{FF2B5EF4-FFF2-40B4-BE49-F238E27FC236}">
                <a16:creationId xmlns:a16="http://schemas.microsoft.com/office/drawing/2014/main" id="{9620C44F-CCA8-E74F-BDDC-CCDD0A993E8E}"/>
              </a:ext>
            </a:extLst>
          </p:cNvPr>
          <p:cNvSpPr>
            <a:spLocks noGrp="1" noChangeArrowheads="1"/>
          </p:cNvSpPr>
          <p:nvPr>
            <p:ph type="body" idx="1"/>
          </p:nvPr>
        </p:nvSpPr>
        <p:spPr>
          <a:xfrm>
            <a:off x="179388" y="1125538"/>
            <a:ext cx="8964612" cy="5472112"/>
          </a:xfrm>
        </p:spPr>
        <p:txBody>
          <a:bodyPr/>
          <a:lstStyle/>
          <a:p>
            <a:pPr>
              <a:lnSpc>
                <a:spcPct val="90000"/>
              </a:lnSpc>
              <a:buClr>
                <a:srgbClr val="009900"/>
              </a:buClr>
            </a:pPr>
            <a:r>
              <a:rPr lang="el-GR" altLang="el-GR" sz="2800" dirty="0"/>
              <a:t> Οι </a:t>
            </a:r>
            <a:r>
              <a:rPr lang="el-GR" altLang="el-GR" sz="2800" dirty="0" err="1"/>
              <a:t>παραβατικοί</a:t>
            </a:r>
            <a:r>
              <a:rPr lang="el-GR" altLang="el-GR" sz="2800" dirty="0"/>
              <a:t> νέοι δεν δείχνουν ενδιαφέρον για το σχολείο</a:t>
            </a:r>
          </a:p>
          <a:p>
            <a:pPr>
              <a:lnSpc>
                <a:spcPct val="90000"/>
              </a:lnSpc>
              <a:buClr>
                <a:srgbClr val="009900"/>
              </a:buClr>
            </a:pPr>
            <a:r>
              <a:rPr lang="el-GR" altLang="el-GR" sz="2800" dirty="0"/>
              <a:t> Ορισμένοι </a:t>
            </a:r>
            <a:r>
              <a:rPr lang="el-GR" altLang="el-GR" sz="2800" dirty="0" err="1"/>
              <a:t>παραβατικοί</a:t>
            </a:r>
            <a:r>
              <a:rPr lang="el-GR" altLang="el-GR" sz="2800" dirty="0"/>
              <a:t> νέοι δεν δείχνουν ενδιαφέρον από την έναρξη της σχολικής τους ζωής</a:t>
            </a:r>
          </a:p>
          <a:p>
            <a:pPr>
              <a:lnSpc>
                <a:spcPct val="90000"/>
              </a:lnSpc>
              <a:buClr>
                <a:srgbClr val="009900"/>
              </a:buClr>
            </a:pPr>
            <a:r>
              <a:rPr lang="el-GR" altLang="el-GR" sz="2800" dirty="0"/>
              <a:t> Οι </a:t>
            </a:r>
            <a:r>
              <a:rPr lang="el-GR" altLang="el-GR" sz="2800" dirty="0" err="1"/>
              <a:t>παραβατικοί</a:t>
            </a:r>
            <a:r>
              <a:rPr lang="el-GR" altLang="el-GR" sz="2800" dirty="0"/>
              <a:t> νέοι –εξαιτίας της έλλειψης ενδιαφέροντος- παρουσιάζουν χειρότερα σχολικά αποτελέσματα από τους μη </a:t>
            </a:r>
            <a:r>
              <a:rPr lang="el-GR" altLang="el-GR" sz="2800" dirty="0" err="1"/>
              <a:t>παραβατικούς</a:t>
            </a:r>
            <a:r>
              <a:rPr lang="el-GR" altLang="el-GR" sz="2800" dirty="0"/>
              <a:t> (ίδιος Δ.Ν.) </a:t>
            </a:r>
          </a:p>
          <a:p>
            <a:pPr>
              <a:lnSpc>
                <a:spcPct val="90000"/>
              </a:lnSpc>
              <a:buClr>
                <a:srgbClr val="009900"/>
              </a:buClr>
            </a:pPr>
            <a:r>
              <a:rPr lang="el-GR" altLang="el-GR" sz="2800" dirty="0"/>
              <a:t> Η έλλειψη ενδιαφέροντος είναι σε γενικές γραμμές αποτέλεσμα της επίδρασης της οικογένειας  (αν οι γονείς δεν έχουν φιλοδοξίες δεν θα εμφανίσουν και τα παιδιά)</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F792E407-66C3-9C49-8021-65E104E15FA8}"/>
              </a:ext>
            </a:extLst>
          </p:cNvPr>
          <p:cNvSpPr>
            <a:spLocks noGrp="1" noChangeArrowheads="1"/>
          </p:cNvSpPr>
          <p:nvPr>
            <p:ph type="title"/>
          </p:nvPr>
        </p:nvSpPr>
        <p:spPr>
          <a:xfrm>
            <a:off x="457200" y="274638"/>
            <a:ext cx="8229600" cy="850900"/>
          </a:xfrm>
        </p:spPr>
        <p:txBody>
          <a:bodyPr>
            <a:normAutofit fontScale="90000"/>
          </a:bodyPr>
          <a:lstStyle/>
          <a:p>
            <a:r>
              <a:rPr lang="el-GR" altLang="el-GR" sz="2800" b="1" dirty="0">
                <a:solidFill>
                  <a:srgbClr val="009900"/>
                </a:solidFill>
              </a:rPr>
              <a:t>Η </a:t>
            </a:r>
            <a:r>
              <a:rPr lang="en-US" altLang="el-GR" sz="2800" b="1" dirty="0" err="1">
                <a:solidFill>
                  <a:srgbClr val="009900"/>
                </a:solidFill>
              </a:rPr>
              <a:t>anί</a:t>
            </a:r>
            <a:r>
              <a:rPr lang="el-GR" altLang="el-GR" sz="2800" b="1" dirty="0">
                <a:solidFill>
                  <a:srgbClr val="009900"/>
                </a:solidFill>
              </a:rPr>
              <a:t>α (βαρεμάρα) ως παράγοντας εμφάνισης σχολικής </a:t>
            </a:r>
            <a:r>
              <a:rPr lang="el-GR" altLang="el-GR" sz="2800" b="1" dirty="0" err="1">
                <a:solidFill>
                  <a:srgbClr val="009900"/>
                </a:solidFill>
              </a:rPr>
              <a:t>παραβατικής</a:t>
            </a:r>
            <a:r>
              <a:rPr lang="el-GR" altLang="el-GR" sz="2800" b="1" dirty="0">
                <a:solidFill>
                  <a:srgbClr val="009900"/>
                </a:solidFill>
              </a:rPr>
              <a:t> συμπεριφοράς</a:t>
            </a:r>
          </a:p>
        </p:txBody>
      </p:sp>
      <p:sp>
        <p:nvSpPr>
          <p:cNvPr id="64515" name="Rectangle 3">
            <a:extLst>
              <a:ext uri="{FF2B5EF4-FFF2-40B4-BE49-F238E27FC236}">
                <a16:creationId xmlns:a16="http://schemas.microsoft.com/office/drawing/2014/main" id="{F4451B8D-598A-0B45-A5A2-4E552A1E722B}"/>
              </a:ext>
            </a:extLst>
          </p:cNvPr>
          <p:cNvSpPr>
            <a:spLocks noGrp="1" noChangeArrowheads="1"/>
          </p:cNvSpPr>
          <p:nvPr>
            <p:ph type="body" idx="1"/>
          </p:nvPr>
        </p:nvSpPr>
        <p:spPr>
          <a:xfrm>
            <a:off x="107504" y="1340768"/>
            <a:ext cx="8713788" cy="5400675"/>
          </a:xfrm>
        </p:spPr>
        <p:txBody>
          <a:bodyPr/>
          <a:lstStyle/>
          <a:p>
            <a:pPr algn="just">
              <a:lnSpc>
                <a:spcPct val="80000"/>
              </a:lnSpc>
              <a:buClr>
                <a:srgbClr val="009900"/>
              </a:buClr>
            </a:pPr>
            <a:r>
              <a:rPr lang="el-GR" altLang="el-GR" sz="2800" dirty="0"/>
              <a:t> Ο μαθητής που δεν έχει επιτυχίες, που δεν εργάζεται, που δεν ενδιαφέρεται γι’ αυτά που συμβαίνουν στο σχολείο, που οι συμμαθητές του τον κοροϊδεύουν γι’ αυτό, αρχίζει σύντομα να βαριέται και να αντιδρά γι’ αυτό.</a:t>
            </a:r>
          </a:p>
          <a:p>
            <a:pPr algn="just">
              <a:lnSpc>
                <a:spcPct val="80000"/>
              </a:lnSpc>
              <a:buClr>
                <a:srgbClr val="009900"/>
              </a:buClr>
            </a:pPr>
            <a:r>
              <a:rPr lang="el-GR" altLang="el-GR" sz="2800" dirty="0"/>
              <a:t> Ξεκινά από </a:t>
            </a:r>
            <a:r>
              <a:rPr lang="el-GR" altLang="el-GR" sz="2800" dirty="0" err="1"/>
              <a:t>μικροβανδαλισμούς</a:t>
            </a:r>
            <a:r>
              <a:rPr lang="el-GR" altLang="el-GR" sz="2800" dirty="0"/>
              <a:t> ή κλοπή αντικειμένων των συμμαθητών ή του σχολείου, τους </a:t>
            </a:r>
            <a:r>
              <a:rPr lang="el-GR" altLang="el-GR" sz="2800" dirty="0" err="1"/>
              <a:t>μικροτσακωμούς</a:t>
            </a:r>
            <a:r>
              <a:rPr lang="el-GR" altLang="el-GR" sz="2800" dirty="0"/>
              <a:t>, </a:t>
            </a:r>
            <a:r>
              <a:rPr lang="el-GR" altLang="el-GR" sz="2800" dirty="0" err="1"/>
              <a:t>μικροεκβιάσεις</a:t>
            </a:r>
            <a:r>
              <a:rPr lang="el-GR" altLang="el-GR" sz="2800" dirty="0"/>
              <a:t> των πιο αδύναμων περνά σε ευρύτερες </a:t>
            </a:r>
            <a:r>
              <a:rPr lang="el-GR" altLang="el-GR" sz="2800" dirty="0" err="1"/>
              <a:t>παραβατικές</a:t>
            </a:r>
            <a:r>
              <a:rPr lang="el-GR" altLang="el-GR" sz="2800" dirty="0"/>
              <a:t> συμπεριφορές έξω από το σχολείο. Πώς θα περάσει τον καιρό του ;</a:t>
            </a:r>
          </a:p>
          <a:p>
            <a:pPr algn="just">
              <a:lnSpc>
                <a:spcPct val="80000"/>
              </a:lnSpc>
              <a:buClr>
                <a:srgbClr val="009900"/>
              </a:buClr>
            </a:pPr>
            <a:r>
              <a:rPr lang="el-GR" altLang="el-GR" sz="2800" dirty="0"/>
              <a:t> Οι </a:t>
            </a:r>
            <a:r>
              <a:rPr lang="el-GR" altLang="el-GR" sz="2800" dirty="0" err="1"/>
              <a:t>παραβατικές</a:t>
            </a:r>
            <a:r>
              <a:rPr lang="el-GR" altLang="el-GR" sz="2800" dirty="0"/>
              <a:t> δραστηριότητες –όχι βέβαια κατ’ ανάγκη- βρίσκονται εκεί για να του καλύψουν το κενό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25A8DAE9-5079-3840-8A97-29259494FD6B}"/>
              </a:ext>
            </a:extLst>
          </p:cNvPr>
          <p:cNvSpPr>
            <a:spLocks noGrp="1" noChangeArrowheads="1"/>
          </p:cNvSpPr>
          <p:nvPr>
            <p:ph type="title"/>
          </p:nvPr>
        </p:nvSpPr>
        <p:spPr>
          <a:xfrm>
            <a:off x="179388" y="259443"/>
            <a:ext cx="9144000" cy="792163"/>
          </a:xfrm>
        </p:spPr>
        <p:txBody>
          <a:bodyPr>
            <a:normAutofit fontScale="90000"/>
          </a:bodyPr>
          <a:lstStyle/>
          <a:p>
            <a:r>
              <a:rPr lang="el-GR" altLang="el-GR" sz="2800" b="1" dirty="0">
                <a:solidFill>
                  <a:srgbClr val="009900"/>
                </a:solidFill>
              </a:rPr>
              <a:t>Σχολικοί παράγοντες στην πρόκληση </a:t>
            </a:r>
            <a:r>
              <a:rPr lang="el-GR" altLang="el-GR" sz="2800" b="1" dirty="0" err="1">
                <a:solidFill>
                  <a:srgbClr val="009900"/>
                </a:solidFill>
              </a:rPr>
              <a:t>παραβατικής</a:t>
            </a:r>
            <a:r>
              <a:rPr lang="el-GR" altLang="el-GR" sz="2800" b="1" dirty="0">
                <a:solidFill>
                  <a:srgbClr val="009900"/>
                </a:solidFill>
              </a:rPr>
              <a:t> συμπεριφοράς των ανηλίκων: έρευνες</a:t>
            </a:r>
          </a:p>
        </p:txBody>
      </p:sp>
      <p:sp>
        <p:nvSpPr>
          <p:cNvPr id="56323" name="Rectangle 3">
            <a:extLst>
              <a:ext uri="{FF2B5EF4-FFF2-40B4-BE49-F238E27FC236}">
                <a16:creationId xmlns:a16="http://schemas.microsoft.com/office/drawing/2014/main" id="{4FBCC7B4-1CDF-224A-95DC-AB1BEC3A01D2}"/>
              </a:ext>
            </a:extLst>
          </p:cNvPr>
          <p:cNvSpPr>
            <a:spLocks noGrp="1" noChangeArrowheads="1"/>
          </p:cNvSpPr>
          <p:nvPr>
            <p:ph type="body" idx="1"/>
          </p:nvPr>
        </p:nvSpPr>
        <p:spPr>
          <a:xfrm>
            <a:off x="179388" y="1268413"/>
            <a:ext cx="8964612" cy="5329237"/>
          </a:xfrm>
        </p:spPr>
        <p:txBody>
          <a:bodyPr/>
          <a:lstStyle/>
          <a:p>
            <a:pPr>
              <a:buClr>
                <a:srgbClr val="009900"/>
              </a:buClr>
            </a:pPr>
            <a:r>
              <a:rPr lang="el-GR" altLang="el-GR" sz="2800" dirty="0"/>
              <a:t> αυταρχισμός</a:t>
            </a:r>
          </a:p>
          <a:p>
            <a:pPr>
              <a:buClr>
                <a:srgbClr val="009900"/>
              </a:buClr>
            </a:pPr>
            <a:r>
              <a:rPr lang="el-GR" altLang="el-GR" sz="2800" dirty="0"/>
              <a:t>έλλειψη συμμετοχής των μαθητών στη λήψη αποφάσεων </a:t>
            </a:r>
          </a:p>
          <a:p>
            <a:pPr>
              <a:buClr>
                <a:srgbClr val="009900"/>
              </a:buClr>
            </a:pPr>
            <a:r>
              <a:rPr lang="el-GR" altLang="el-GR" sz="2800" dirty="0"/>
              <a:t> η παιδαγωγική που χρησιμοποιείται</a:t>
            </a:r>
          </a:p>
          <a:p>
            <a:pPr>
              <a:buClr>
                <a:srgbClr val="009900"/>
              </a:buClr>
            </a:pPr>
            <a:r>
              <a:rPr lang="el-GR" altLang="el-GR" sz="2800" dirty="0"/>
              <a:t> η έλλειψη σύνδεσης σχολείου και κοινότητας</a:t>
            </a:r>
          </a:p>
          <a:p>
            <a:pPr>
              <a:buClr>
                <a:srgbClr val="009900"/>
              </a:buClr>
            </a:pPr>
            <a:r>
              <a:rPr lang="el-GR" altLang="el-GR" sz="2800" dirty="0"/>
              <a:t> η κακή προετοιμασία για την αγορά της εργασίας </a:t>
            </a:r>
          </a:p>
          <a:p>
            <a:pPr marL="0" indent="0">
              <a:buClr>
                <a:srgbClr val="009900"/>
              </a:buClr>
              <a:buNone/>
            </a:pPr>
            <a:endParaRPr lang="el-GR" altLang="el-GR" sz="2800" dirty="0"/>
          </a:p>
          <a:p>
            <a:pPr marL="0" indent="0" algn="ctr">
              <a:buClr>
                <a:srgbClr val="009900"/>
              </a:buClr>
              <a:buNone/>
            </a:pPr>
            <a:r>
              <a:rPr lang="el-GR" altLang="el-GR" sz="2800" i="1" dirty="0"/>
              <a:t>ΓΙΑΤΙ ΟΜΩΣ ΣΕ ΟΡΙΣΜΕΝΟΥΣ ΑΥΤΗΝ Η ΕΜΠΕΙΡΙΑ ΤΟΥ ΣΧΟΛΕΙΟΥ ΔΕΝ ΤΟΥΣ ΟΔΗΓΕΙ ΣΕ ΠΑΡΑΒΑΤΙΚΗ ΣΥΜΠΕΡΙΦΟΡΑ;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976394DD-DE2C-6247-A253-7260DE2721AC}"/>
              </a:ext>
            </a:extLst>
          </p:cNvPr>
          <p:cNvSpPr>
            <a:spLocks noGrp="1" noChangeArrowheads="1"/>
          </p:cNvSpPr>
          <p:nvPr>
            <p:ph type="title"/>
          </p:nvPr>
        </p:nvSpPr>
        <p:spPr/>
        <p:txBody>
          <a:bodyPr/>
          <a:lstStyle/>
          <a:p>
            <a:r>
              <a:rPr lang="el-GR" altLang="el-GR" sz="3400" b="1">
                <a:solidFill>
                  <a:srgbClr val="009900"/>
                </a:solidFill>
              </a:rPr>
              <a:t>Η ευθύνη του σχολείου στην παραβατική συμπεριφορά</a:t>
            </a:r>
          </a:p>
        </p:txBody>
      </p:sp>
      <p:sp>
        <p:nvSpPr>
          <p:cNvPr id="60419" name="Rectangle 3">
            <a:extLst>
              <a:ext uri="{FF2B5EF4-FFF2-40B4-BE49-F238E27FC236}">
                <a16:creationId xmlns:a16="http://schemas.microsoft.com/office/drawing/2014/main" id="{7D84FBA3-D521-2F43-B3F5-67C6132BCA43}"/>
              </a:ext>
            </a:extLst>
          </p:cNvPr>
          <p:cNvSpPr>
            <a:spLocks noGrp="1" noChangeArrowheads="1"/>
          </p:cNvSpPr>
          <p:nvPr>
            <p:ph type="body" idx="1"/>
          </p:nvPr>
        </p:nvSpPr>
        <p:spPr/>
        <p:txBody>
          <a:bodyPr/>
          <a:lstStyle/>
          <a:p>
            <a:pPr algn="just">
              <a:buClr>
                <a:srgbClr val="009900"/>
              </a:buClr>
            </a:pPr>
            <a:r>
              <a:rPr lang="el-GR" altLang="el-GR" dirty="0"/>
              <a:t>Η όποια επίδραση των σχολικών παραγόντων είναι μεγαλύτερη στην εμφάνιση </a:t>
            </a:r>
            <a:r>
              <a:rPr lang="el-GR" altLang="el-GR" dirty="0" err="1"/>
              <a:t>παραβατικής</a:t>
            </a:r>
            <a:r>
              <a:rPr lang="el-GR" altLang="el-GR" dirty="0"/>
              <a:t> συμπεριφοράς μέσα στο σχολείο (διακοπές στο μάθημα, εγγραφές στους τοίχους, ζημιές στην τάξη) απ’ ότι στην καθαυτή παραβατικότητα εκτός σχολείου.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10290A22-2BAF-F24F-B1B4-CB1279C8A979}"/>
              </a:ext>
            </a:extLst>
          </p:cNvPr>
          <p:cNvSpPr>
            <a:spLocks noGrp="1" noChangeArrowheads="1"/>
          </p:cNvSpPr>
          <p:nvPr>
            <p:ph type="title"/>
          </p:nvPr>
        </p:nvSpPr>
        <p:spPr/>
        <p:txBody>
          <a:bodyPr/>
          <a:lstStyle/>
          <a:p>
            <a:r>
              <a:rPr lang="el-GR" altLang="el-GR" sz="3400" b="1">
                <a:solidFill>
                  <a:srgbClr val="009900"/>
                </a:solidFill>
              </a:rPr>
              <a:t>Η ευθύνη του σχολείου στην παραβατική συμπεριφορά</a:t>
            </a:r>
          </a:p>
        </p:txBody>
      </p:sp>
      <p:sp>
        <p:nvSpPr>
          <p:cNvPr id="58371" name="Rectangle 3">
            <a:extLst>
              <a:ext uri="{FF2B5EF4-FFF2-40B4-BE49-F238E27FC236}">
                <a16:creationId xmlns:a16="http://schemas.microsoft.com/office/drawing/2014/main" id="{844AE60D-654D-B14F-88A2-176440FDFD33}"/>
              </a:ext>
            </a:extLst>
          </p:cNvPr>
          <p:cNvSpPr>
            <a:spLocks noGrp="1" noChangeArrowheads="1"/>
          </p:cNvSpPr>
          <p:nvPr>
            <p:ph type="body" idx="1"/>
          </p:nvPr>
        </p:nvSpPr>
        <p:spPr>
          <a:xfrm>
            <a:off x="179388" y="1600200"/>
            <a:ext cx="8713787" cy="4997450"/>
          </a:xfrm>
        </p:spPr>
        <p:txBody>
          <a:bodyPr/>
          <a:lstStyle/>
          <a:p>
            <a:pPr>
              <a:buClr>
                <a:srgbClr val="009900"/>
              </a:buClr>
            </a:pPr>
            <a:r>
              <a:rPr lang="el-GR" altLang="el-GR"/>
              <a:t> αντιδρά με τιμωρίες, αποβολές, απορρίψεις</a:t>
            </a:r>
          </a:p>
          <a:p>
            <a:pPr>
              <a:buClr>
                <a:srgbClr val="009900"/>
              </a:buClr>
            </a:pPr>
            <a:r>
              <a:rPr lang="el-GR" altLang="el-GR"/>
              <a:t> δεν μπορεί να αντιμετωπίσει τη σχολική αποτυχία των μαθητών</a:t>
            </a:r>
          </a:p>
          <a:p>
            <a:pPr>
              <a:buClr>
                <a:srgbClr val="009900"/>
              </a:buClr>
            </a:pPr>
            <a:r>
              <a:rPr lang="el-GR" altLang="el-GR"/>
              <a:t> το πρόγραμμα μαθημάτων και η διδασκαλία δεν είναι ιδιαίτερα ελκυστικά</a:t>
            </a:r>
          </a:p>
          <a:p>
            <a:pPr>
              <a:buClr>
                <a:srgbClr val="009900"/>
              </a:buClr>
            </a:pPr>
            <a:r>
              <a:rPr lang="el-GR" altLang="el-GR"/>
              <a:t> οι χειρισμοί του εκπαιδευτικού δεν είναι οι κατάλληλοι</a:t>
            </a:r>
          </a:p>
          <a:p>
            <a:pPr>
              <a:buClr>
                <a:srgbClr val="009900"/>
              </a:buClr>
            </a:pPr>
            <a:r>
              <a:rPr lang="el-GR" altLang="el-GR"/>
              <a:t> οι επιδοκιμασίες και οι ενθαρρύνσεις είναι λιγότερες κ.λπ.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5BB164CB-55AF-BF40-B4A2-DFE7A9F3A1F5}"/>
              </a:ext>
            </a:extLst>
          </p:cNvPr>
          <p:cNvSpPr>
            <a:spLocks noGrp="1" noChangeArrowheads="1"/>
          </p:cNvSpPr>
          <p:nvPr>
            <p:ph type="title"/>
          </p:nvPr>
        </p:nvSpPr>
        <p:spPr>
          <a:xfrm>
            <a:off x="0" y="260350"/>
            <a:ext cx="9144000" cy="792163"/>
          </a:xfrm>
        </p:spPr>
        <p:txBody>
          <a:bodyPr>
            <a:normAutofit fontScale="90000"/>
          </a:bodyPr>
          <a:lstStyle/>
          <a:p>
            <a:r>
              <a:rPr lang="el-GR" altLang="el-GR" sz="2800" b="1">
                <a:solidFill>
                  <a:srgbClr val="009900"/>
                </a:solidFill>
              </a:rPr>
              <a:t>Η ευθύνη του σχολείου στη δημιουργία παραβατικής συμπεριφοράς </a:t>
            </a:r>
          </a:p>
        </p:txBody>
      </p:sp>
      <p:sp>
        <p:nvSpPr>
          <p:cNvPr id="103427" name="Rectangle 3">
            <a:extLst>
              <a:ext uri="{FF2B5EF4-FFF2-40B4-BE49-F238E27FC236}">
                <a16:creationId xmlns:a16="http://schemas.microsoft.com/office/drawing/2014/main" id="{8C853586-9E73-864B-999D-014B4D39E355}"/>
              </a:ext>
            </a:extLst>
          </p:cNvPr>
          <p:cNvSpPr>
            <a:spLocks noGrp="1" noChangeArrowheads="1"/>
          </p:cNvSpPr>
          <p:nvPr>
            <p:ph type="body" idx="1"/>
          </p:nvPr>
        </p:nvSpPr>
        <p:spPr>
          <a:xfrm>
            <a:off x="179388" y="1125538"/>
            <a:ext cx="8964612" cy="5472112"/>
          </a:xfrm>
        </p:spPr>
        <p:txBody>
          <a:bodyPr/>
          <a:lstStyle/>
          <a:p>
            <a:pPr>
              <a:lnSpc>
                <a:spcPct val="90000"/>
              </a:lnSpc>
              <a:buClr>
                <a:srgbClr val="009900"/>
              </a:buClr>
              <a:buFont typeface="Wingdings" pitchFamily="2" charset="2"/>
              <a:buChar char="q"/>
            </a:pPr>
            <a:r>
              <a:rPr lang="el-GR" altLang="el-GR" sz="2400"/>
              <a:t> κύριες λειτουργίες του σχολείου :</a:t>
            </a:r>
          </a:p>
          <a:p>
            <a:pPr>
              <a:lnSpc>
                <a:spcPct val="90000"/>
              </a:lnSpc>
              <a:buClr>
                <a:srgbClr val="009900"/>
              </a:buClr>
              <a:buFont typeface="Wingdings" pitchFamily="2" charset="2"/>
              <a:buChar char="ü"/>
            </a:pPr>
            <a:r>
              <a:rPr lang="el-GR" altLang="el-GR" sz="2400"/>
              <a:t> κοινωνικοποίηση (συνέχειες και ασυνέχειες μεταξύ οικογενειακής και σχολικής κοινωνικοποίησης)</a:t>
            </a:r>
          </a:p>
          <a:p>
            <a:pPr>
              <a:lnSpc>
                <a:spcPct val="90000"/>
              </a:lnSpc>
              <a:buClr>
                <a:srgbClr val="009900"/>
              </a:buClr>
              <a:buFont typeface="Wingdings" pitchFamily="2" charset="2"/>
              <a:buChar char="ü"/>
            </a:pPr>
            <a:r>
              <a:rPr lang="el-GR" altLang="el-GR" sz="2400"/>
              <a:t> ειδίκευση (επιλογή κάποιου επαγγέλματος, επιτυχία σε κάποιες σχολές και τμήματα) </a:t>
            </a:r>
          </a:p>
          <a:p>
            <a:pPr>
              <a:lnSpc>
                <a:spcPct val="90000"/>
              </a:lnSpc>
              <a:buClr>
                <a:srgbClr val="009900"/>
              </a:buClr>
              <a:buFont typeface="Wingdings" pitchFamily="2" charset="2"/>
              <a:buChar char="ü"/>
            </a:pPr>
            <a:r>
              <a:rPr lang="el-GR" altLang="el-GR" sz="2400"/>
              <a:t> αναπαραγωγή</a:t>
            </a:r>
          </a:p>
          <a:p>
            <a:pPr>
              <a:lnSpc>
                <a:spcPct val="90000"/>
              </a:lnSpc>
              <a:buClr>
                <a:srgbClr val="009900"/>
              </a:buClr>
              <a:buFont typeface="Wingdings" pitchFamily="2" charset="2"/>
              <a:buNone/>
            </a:pPr>
            <a:r>
              <a:rPr lang="el-GR" altLang="el-GR" sz="2400">
                <a:sym typeface="Wingdings" pitchFamily="2" charset="2"/>
              </a:rPr>
              <a:t>			</a:t>
            </a:r>
          </a:p>
          <a:p>
            <a:pPr>
              <a:lnSpc>
                <a:spcPct val="90000"/>
              </a:lnSpc>
              <a:buClr>
                <a:srgbClr val="009900"/>
              </a:buClr>
              <a:buFont typeface="Wingdings" pitchFamily="2" charset="2"/>
              <a:buChar char="q"/>
            </a:pPr>
            <a:r>
              <a:rPr lang="el-GR" altLang="el-GR" sz="2400"/>
              <a:t> ασυνέχεια μεταξύ οικογενειακής και σχολικής κοινωνικοποίησης</a:t>
            </a:r>
          </a:p>
          <a:p>
            <a:pPr>
              <a:lnSpc>
                <a:spcPct val="90000"/>
              </a:lnSpc>
              <a:buClr>
                <a:srgbClr val="009900"/>
              </a:buClr>
              <a:buFont typeface="Wingdings" pitchFamily="2" charset="2"/>
              <a:buNone/>
            </a:pPr>
            <a:r>
              <a:rPr lang="el-GR" altLang="el-GR" sz="2400"/>
              <a:t> 			</a:t>
            </a:r>
            <a:r>
              <a:rPr lang="el-GR" altLang="el-GR" sz="2400">
                <a:sym typeface="Wingdings" pitchFamily="2" charset="2"/>
              </a:rPr>
              <a:t></a:t>
            </a:r>
            <a:endParaRPr lang="el-GR" altLang="el-GR" sz="2400"/>
          </a:p>
          <a:p>
            <a:pPr>
              <a:lnSpc>
                <a:spcPct val="90000"/>
              </a:lnSpc>
              <a:buClr>
                <a:srgbClr val="009900"/>
              </a:buClr>
              <a:buFont typeface="Wingdings" pitchFamily="2" charset="2"/>
              <a:buChar char="ü"/>
            </a:pPr>
            <a:r>
              <a:rPr lang="el-GR" altLang="el-GR" sz="2400"/>
              <a:t>τα παιδιά δεν έχουν τα (πολιτισμικά) μέσα να αντεπεξέλθουν στις απαιτήσεις του σχολείου</a:t>
            </a:r>
          </a:p>
          <a:p>
            <a:pPr>
              <a:lnSpc>
                <a:spcPct val="90000"/>
              </a:lnSpc>
              <a:buClr>
                <a:srgbClr val="009900"/>
              </a:buClr>
              <a:buFont typeface="Wingdings" pitchFamily="2" charset="2"/>
              <a:buChar char="ü"/>
            </a:pPr>
            <a:r>
              <a:rPr lang="el-GR" altLang="el-GR" sz="2400"/>
              <a:t> νιώθουν απόρριψη (χαμηλή σχολική επίδοση)</a:t>
            </a:r>
          </a:p>
          <a:p>
            <a:pPr>
              <a:lnSpc>
                <a:spcPct val="90000"/>
              </a:lnSpc>
              <a:buClr>
                <a:srgbClr val="009900"/>
              </a:buClr>
              <a:buFont typeface="Wingdings" pitchFamily="2" charset="2"/>
              <a:buChar char="ü"/>
            </a:pPr>
            <a:r>
              <a:rPr lang="el-GR" altLang="el-GR" sz="2400"/>
              <a:t> σύγκρουση πολιτισμικών αξιών </a:t>
            </a:r>
          </a:p>
          <a:p>
            <a:pPr>
              <a:lnSpc>
                <a:spcPct val="90000"/>
              </a:lnSpc>
              <a:buClr>
                <a:srgbClr val="009900"/>
              </a:buClr>
              <a:buFont typeface="Wingdings" pitchFamily="2" charset="2"/>
              <a:buChar char="q"/>
            </a:pPr>
            <a:endParaRPr lang="el-GR" altLang="el-GR" sz="24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4EFD5A4D-0CA8-7948-BD4D-5E41A6BD3950}"/>
              </a:ext>
            </a:extLst>
          </p:cNvPr>
          <p:cNvSpPr>
            <a:spLocks noGrp="1" noChangeArrowheads="1"/>
          </p:cNvSpPr>
          <p:nvPr>
            <p:ph type="title"/>
          </p:nvPr>
        </p:nvSpPr>
        <p:spPr>
          <a:xfrm>
            <a:off x="0" y="260350"/>
            <a:ext cx="9144000" cy="792163"/>
          </a:xfrm>
        </p:spPr>
        <p:txBody>
          <a:bodyPr/>
          <a:lstStyle/>
          <a:p>
            <a:r>
              <a:rPr lang="el-GR" altLang="el-GR" sz="3200" b="1">
                <a:solidFill>
                  <a:srgbClr val="009900"/>
                </a:solidFill>
              </a:rPr>
              <a:t>Αντιμετώπιση παραβατικής συμπεριφοράς </a:t>
            </a:r>
          </a:p>
        </p:txBody>
      </p:sp>
      <p:sp>
        <p:nvSpPr>
          <p:cNvPr id="105475" name="Rectangle 3">
            <a:extLst>
              <a:ext uri="{FF2B5EF4-FFF2-40B4-BE49-F238E27FC236}">
                <a16:creationId xmlns:a16="http://schemas.microsoft.com/office/drawing/2014/main" id="{EC8A5767-0CC4-424A-B040-90CC0ACBC3F5}"/>
              </a:ext>
            </a:extLst>
          </p:cNvPr>
          <p:cNvSpPr>
            <a:spLocks noGrp="1" noChangeArrowheads="1"/>
          </p:cNvSpPr>
          <p:nvPr>
            <p:ph type="body" idx="1"/>
          </p:nvPr>
        </p:nvSpPr>
        <p:spPr>
          <a:xfrm>
            <a:off x="179388" y="1125538"/>
            <a:ext cx="8964612" cy="5472112"/>
          </a:xfrm>
        </p:spPr>
        <p:txBody>
          <a:bodyPr/>
          <a:lstStyle/>
          <a:p>
            <a:pPr>
              <a:lnSpc>
                <a:spcPct val="90000"/>
              </a:lnSpc>
              <a:buClr>
                <a:srgbClr val="009900"/>
              </a:buClr>
              <a:buFont typeface="Wingdings" pitchFamily="2" charset="2"/>
              <a:buChar char="q"/>
            </a:pPr>
            <a:r>
              <a:rPr lang="el-GR" altLang="el-GR" sz="2400"/>
              <a:t> </a:t>
            </a:r>
            <a:r>
              <a:rPr lang="el-GR" altLang="el-GR" sz="2800"/>
              <a:t>τι σημαίνει πρόληψη στα σχολεία;</a:t>
            </a:r>
          </a:p>
          <a:p>
            <a:pPr>
              <a:lnSpc>
                <a:spcPct val="90000"/>
              </a:lnSpc>
              <a:buClr>
                <a:srgbClr val="009900"/>
              </a:buClr>
              <a:buFont typeface="Wingdings" pitchFamily="2" charset="2"/>
              <a:buChar char="q"/>
            </a:pPr>
            <a:r>
              <a:rPr lang="el-GR" altLang="el-GR" sz="2800"/>
              <a:t> Μέτρα – Τρόποι αντιμετώπισης: </a:t>
            </a:r>
          </a:p>
          <a:p>
            <a:pPr>
              <a:lnSpc>
                <a:spcPct val="90000"/>
              </a:lnSpc>
              <a:buClr>
                <a:srgbClr val="009900"/>
              </a:buClr>
              <a:buFont typeface="Wingdings" pitchFamily="2" charset="2"/>
              <a:buChar char="q"/>
            </a:pPr>
            <a:r>
              <a:rPr lang="el-GR" altLang="el-GR" sz="2800"/>
              <a:t> έλεγχος των Μ.Μ.Ε. με κώδικα δεοντολογίας και Αυτοδέσμευσης, όταν αυτά πρόκειται να βλάψουν την ηθική, πνευματική και σωματική ανάπτυξη των παιδιών </a:t>
            </a:r>
          </a:p>
          <a:p>
            <a:pPr>
              <a:lnSpc>
                <a:spcPct val="90000"/>
              </a:lnSpc>
              <a:buClr>
                <a:srgbClr val="009900"/>
              </a:buClr>
              <a:buFont typeface="Wingdings" pitchFamily="2" charset="2"/>
              <a:buChar char="ü"/>
            </a:pPr>
            <a:r>
              <a:rPr lang="el-GR" altLang="el-GR" sz="2800"/>
              <a:t> περιορισμός σκηνών βίας</a:t>
            </a:r>
          </a:p>
          <a:p>
            <a:pPr>
              <a:lnSpc>
                <a:spcPct val="90000"/>
              </a:lnSpc>
              <a:buClr>
                <a:srgbClr val="009900"/>
              </a:buClr>
              <a:buFont typeface="Wingdings" pitchFamily="2" charset="2"/>
              <a:buChar char="ü"/>
            </a:pPr>
            <a:r>
              <a:rPr lang="el-GR" altLang="el-GR" sz="2800"/>
              <a:t> αύξηση εκπαιδευτικών και επιμορφωτικών σεμιναρίων (προσαρμοσμένα στα ωράρια των μαθητών)</a:t>
            </a:r>
          </a:p>
          <a:p>
            <a:pPr>
              <a:lnSpc>
                <a:spcPct val="90000"/>
              </a:lnSpc>
              <a:buClr>
                <a:srgbClr val="009900"/>
              </a:buClr>
              <a:buFont typeface="Wingdings" pitchFamily="2" charset="2"/>
              <a:buChar char="ü"/>
            </a:pPr>
            <a:r>
              <a:rPr lang="el-GR" altLang="el-GR" sz="2800"/>
              <a:t> αύξηση των τηλεοπτικών μηνυμάτων/ σποτ/ σλόγκαν κατά της σχολικής βίας</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F40A01A6-7C8A-A14F-83A5-674E0D2BA6FB}"/>
              </a:ext>
            </a:extLst>
          </p:cNvPr>
          <p:cNvSpPr>
            <a:spLocks noGrp="1" noChangeArrowheads="1"/>
          </p:cNvSpPr>
          <p:nvPr>
            <p:ph type="title"/>
          </p:nvPr>
        </p:nvSpPr>
        <p:spPr>
          <a:xfrm>
            <a:off x="0" y="260350"/>
            <a:ext cx="9144000" cy="792163"/>
          </a:xfrm>
        </p:spPr>
        <p:txBody>
          <a:bodyPr/>
          <a:lstStyle/>
          <a:p>
            <a:r>
              <a:rPr lang="el-GR" altLang="el-GR" sz="3200" b="1">
                <a:solidFill>
                  <a:srgbClr val="009900"/>
                </a:solidFill>
              </a:rPr>
              <a:t>Αντιμετώπιση παραβατικής συμπεριφοράς </a:t>
            </a:r>
          </a:p>
        </p:txBody>
      </p:sp>
      <p:sp>
        <p:nvSpPr>
          <p:cNvPr id="106499" name="Rectangle 3">
            <a:extLst>
              <a:ext uri="{FF2B5EF4-FFF2-40B4-BE49-F238E27FC236}">
                <a16:creationId xmlns:a16="http://schemas.microsoft.com/office/drawing/2014/main" id="{5A653122-921E-D94D-B97D-BBE3D01043B9}"/>
              </a:ext>
            </a:extLst>
          </p:cNvPr>
          <p:cNvSpPr>
            <a:spLocks noGrp="1" noChangeArrowheads="1"/>
          </p:cNvSpPr>
          <p:nvPr>
            <p:ph type="body" idx="1"/>
          </p:nvPr>
        </p:nvSpPr>
        <p:spPr>
          <a:xfrm>
            <a:off x="179388" y="1125538"/>
            <a:ext cx="8964612" cy="5472112"/>
          </a:xfrm>
        </p:spPr>
        <p:txBody>
          <a:bodyPr>
            <a:normAutofit lnSpcReduction="10000"/>
          </a:bodyPr>
          <a:lstStyle/>
          <a:p>
            <a:pPr>
              <a:lnSpc>
                <a:spcPct val="90000"/>
              </a:lnSpc>
              <a:buClr>
                <a:srgbClr val="009900"/>
              </a:buClr>
              <a:buFont typeface="Wingdings" pitchFamily="2" charset="2"/>
              <a:buChar char="q"/>
            </a:pPr>
            <a:r>
              <a:rPr lang="el-GR" altLang="el-GR" sz="2400"/>
              <a:t>θεσμικά μέτρα :</a:t>
            </a:r>
          </a:p>
          <a:p>
            <a:pPr>
              <a:lnSpc>
                <a:spcPct val="90000"/>
              </a:lnSpc>
              <a:buClr>
                <a:srgbClr val="009900"/>
              </a:buClr>
              <a:buFont typeface="Wingdings" pitchFamily="2" charset="2"/>
              <a:buChar char="ü"/>
            </a:pPr>
            <a:r>
              <a:rPr lang="el-GR" altLang="el-GR" sz="2400"/>
              <a:t> πρόβλεψη τμήματος ενδοσχολικής βίας στο υπό ίδρυση Ινστιτούτο Αντεγκληματικής Πολιτικής </a:t>
            </a:r>
          </a:p>
          <a:p>
            <a:pPr>
              <a:lnSpc>
                <a:spcPct val="90000"/>
              </a:lnSpc>
              <a:buClr>
                <a:srgbClr val="009900"/>
              </a:buClr>
              <a:buFont typeface="Wingdings" pitchFamily="2" charset="2"/>
              <a:buChar char="ü"/>
            </a:pPr>
            <a:r>
              <a:rPr lang="el-GR" altLang="el-GR" sz="2400"/>
              <a:t> δημιουργία Επιτροπής Ασύλου για τη διαχείριση κρίσεων στο σχολείο</a:t>
            </a:r>
          </a:p>
          <a:p>
            <a:pPr>
              <a:lnSpc>
                <a:spcPct val="90000"/>
              </a:lnSpc>
              <a:buClr>
                <a:srgbClr val="009900"/>
              </a:buClr>
              <a:buFont typeface="Wingdings" pitchFamily="2" charset="2"/>
              <a:buChar char="ü"/>
            </a:pPr>
            <a:r>
              <a:rPr lang="el-GR" altLang="el-GR" sz="2400"/>
              <a:t> λειτουργία Ελληνικού Παρατηρητήριου για τη σχολική βία</a:t>
            </a:r>
          </a:p>
          <a:p>
            <a:pPr>
              <a:lnSpc>
                <a:spcPct val="90000"/>
              </a:lnSpc>
              <a:buClr>
                <a:srgbClr val="009900"/>
              </a:buClr>
              <a:buFont typeface="Wingdings" pitchFamily="2" charset="2"/>
              <a:buChar char="ü"/>
            </a:pPr>
            <a:r>
              <a:rPr lang="el-GR" altLang="el-GR" sz="2400"/>
              <a:t> ορισμός Κοινοτικού Διαμεσολαβητή σε κάθε Δήμο</a:t>
            </a:r>
          </a:p>
          <a:p>
            <a:pPr>
              <a:lnSpc>
                <a:spcPct val="90000"/>
              </a:lnSpc>
              <a:buClr>
                <a:srgbClr val="009900"/>
              </a:buClr>
              <a:buFont typeface="Wingdings" pitchFamily="2" charset="2"/>
              <a:buChar char="ü"/>
            </a:pPr>
            <a:r>
              <a:rPr lang="el-GR" altLang="el-GR" sz="2400"/>
              <a:t> ανάπτυξη γραφείων Διαμεσολάβησης από κάθε Δήμο μέσα από τα Τοπικά Συμβούλια Πρόληψης της Παραβατικότητας, τα οποία θα μπορούσαν να αναλάβουν διάφορες πρωτοβουλίες:</a:t>
            </a:r>
          </a:p>
          <a:p>
            <a:pPr>
              <a:lnSpc>
                <a:spcPct val="90000"/>
              </a:lnSpc>
              <a:buClr>
                <a:srgbClr val="009900"/>
              </a:buClr>
              <a:buFont typeface="Wingdings" pitchFamily="2" charset="2"/>
              <a:buChar char="§"/>
            </a:pPr>
            <a:r>
              <a:rPr lang="el-GR" altLang="el-GR" sz="2400"/>
              <a:t> διανομή φυλλαδίων</a:t>
            </a:r>
          </a:p>
          <a:p>
            <a:pPr>
              <a:lnSpc>
                <a:spcPct val="90000"/>
              </a:lnSpc>
              <a:buClr>
                <a:srgbClr val="009900"/>
              </a:buClr>
              <a:buFont typeface="Wingdings" pitchFamily="2" charset="2"/>
              <a:buChar char="§"/>
            </a:pPr>
            <a:r>
              <a:rPr lang="el-GR" altLang="el-GR" sz="2400"/>
              <a:t>ραδιοτηλεοπτικά μηνύματα, κ.λπ.</a:t>
            </a:r>
          </a:p>
          <a:p>
            <a:pPr>
              <a:lnSpc>
                <a:spcPct val="90000"/>
              </a:lnSpc>
              <a:buClr>
                <a:srgbClr val="009900"/>
              </a:buClr>
              <a:buFont typeface="Wingdings" pitchFamily="2" charset="2"/>
              <a:buChar char="§"/>
            </a:pPr>
            <a:r>
              <a:rPr lang="el-GR" altLang="el-GR" sz="2400"/>
              <a:t>να συνεργαστούν με τα σχολεία για την πρόληψη και αντιμετώπιση της σχολικής παραβατικότητας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D7410C32-567C-1749-8272-55C17875652B}"/>
              </a:ext>
            </a:extLst>
          </p:cNvPr>
          <p:cNvSpPr>
            <a:spLocks noGrp="1" noChangeArrowheads="1"/>
          </p:cNvSpPr>
          <p:nvPr>
            <p:ph type="title"/>
          </p:nvPr>
        </p:nvSpPr>
        <p:spPr>
          <a:xfrm>
            <a:off x="0" y="260350"/>
            <a:ext cx="9144000" cy="792163"/>
          </a:xfrm>
        </p:spPr>
        <p:txBody>
          <a:bodyPr/>
          <a:lstStyle/>
          <a:p>
            <a:r>
              <a:rPr lang="el-GR" altLang="el-GR" sz="3200" b="1">
                <a:solidFill>
                  <a:srgbClr val="009900"/>
                </a:solidFill>
              </a:rPr>
              <a:t>Αντιμετώπιση παραβατικής συμπεριφοράς </a:t>
            </a:r>
          </a:p>
        </p:txBody>
      </p:sp>
      <p:sp>
        <p:nvSpPr>
          <p:cNvPr id="107523" name="Rectangle 3">
            <a:extLst>
              <a:ext uri="{FF2B5EF4-FFF2-40B4-BE49-F238E27FC236}">
                <a16:creationId xmlns:a16="http://schemas.microsoft.com/office/drawing/2014/main" id="{3CF8030B-835F-C647-9222-60C870BE0C75}"/>
              </a:ext>
            </a:extLst>
          </p:cNvPr>
          <p:cNvSpPr>
            <a:spLocks noGrp="1" noChangeArrowheads="1"/>
          </p:cNvSpPr>
          <p:nvPr>
            <p:ph type="body" idx="1"/>
          </p:nvPr>
        </p:nvSpPr>
        <p:spPr>
          <a:xfrm>
            <a:off x="179388" y="1125538"/>
            <a:ext cx="8964612" cy="5472112"/>
          </a:xfrm>
        </p:spPr>
        <p:txBody>
          <a:bodyPr/>
          <a:lstStyle/>
          <a:p>
            <a:pPr>
              <a:lnSpc>
                <a:spcPct val="90000"/>
              </a:lnSpc>
              <a:buClr>
                <a:srgbClr val="009900"/>
              </a:buClr>
              <a:buFont typeface="Wingdings" pitchFamily="2" charset="2"/>
              <a:buChar char="q"/>
            </a:pPr>
            <a:r>
              <a:rPr lang="el-GR" altLang="el-GR" sz="2400"/>
              <a:t> Η πολιτεία θα πρέπει να φροντίσει θέματα της οικογένειας που αφορούν την προστασία του παιδιού</a:t>
            </a:r>
          </a:p>
          <a:p>
            <a:pPr>
              <a:lnSpc>
                <a:spcPct val="90000"/>
              </a:lnSpc>
              <a:buClr>
                <a:srgbClr val="009900"/>
              </a:buClr>
              <a:buFont typeface="Wingdings" pitchFamily="2" charset="2"/>
              <a:buChar char="Ø"/>
            </a:pPr>
            <a:r>
              <a:rPr lang="el-GR" altLang="el-GR" sz="2400"/>
              <a:t> σε περίπτωση που υπάρχουν βάσιμα στοιχεία κακοποίησης του παιδιού και οι γονείς αρνούνται να συζητήσουν το θέμα αξιοποίηση του νόμου περί ενδοοικογενειακής βίας (ν.3500/2006)</a:t>
            </a:r>
          </a:p>
          <a:p>
            <a:pPr>
              <a:lnSpc>
                <a:spcPct val="90000"/>
              </a:lnSpc>
              <a:buClr>
                <a:srgbClr val="009900"/>
              </a:buClr>
              <a:buFont typeface="Wingdings" pitchFamily="2" charset="2"/>
              <a:buChar char="Ø"/>
            </a:pPr>
            <a:r>
              <a:rPr lang="el-GR" altLang="el-GR" sz="2400"/>
              <a:t> σε περίπτωση που οι γονείς ασκούν πλημμελώς τα καθήκοντά τους σύσταση και πιθανώς εξεύρεση ανάδοχης οικογένειας</a:t>
            </a:r>
          </a:p>
          <a:p>
            <a:pPr>
              <a:lnSpc>
                <a:spcPct val="90000"/>
              </a:lnSpc>
              <a:buClr>
                <a:srgbClr val="009900"/>
              </a:buClr>
              <a:buFont typeface="Wingdings" pitchFamily="2" charset="2"/>
              <a:buChar char="Ø"/>
            </a:pPr>
            <a:r>
              <a:rPr lang="el-GR" altLang="el-GR" sz="2400"/>
              <a:t> Καθιέρωση από το Υπ. Παιδείας ειδικής υπηρεσίας η οποία θα ερευνά από το νηπιαγωγείο ακόμα τα παιδιά που έχουν ελλιπή οικογενειακή φροντίδα και θα μεριμνά για την άμεση αντιμετώπιση του προβλήματος </a:t>
            </a:r>
          </a:p>
          <a:p>
            <a:pPr>
              <a:lnSpc>
                <a:spcPct val="90000"/>
              </a:lnSpc>
              <a:buClr>
                <a:srgbClr val="009900"/>
              </a:buClr>
              <a:buFont typeface="Wingdings" pitchFamily="2" charset="2"/>
              <a:buChar char="Ø"/>
            </a:pPr>
            <a:r>
              <a:rPr lang="el-GR" altLang="el-GR" sz="2400"/>
              <a:t> οι γονείς θα πρέπει να αποφεύγουν την άσκηση βίας και τον καταναγκασμό όσον αφορά τη μελέτη των μαθημάτων</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6090332E-B2F4-7B48-8B74-8185C48458CA}"/>
              </a:ext>
            </a:extLst>
          </p:cNvPr>
          <p:cNvSpPr>
            <a:spLocks noGrp="1" noChangeArrowheads="1"/>
          </p:cNvSpPr>
          <p:nvPr>
            <p:ph type="title"/>
          </p:nvPr>
        </p:nvSpPr>
        <p:spPr>
          <a:xfrm>
            <a:off x="0" y="260350"/>
            <a:ext cx="9144000" cy="792163"/>
          </a:xfrm>
        </p:spPr>
        <p:txBody>
          <a:bodyPr/>
          <a:lstStyle/>
          <a:p>
            <a:r>
              <a:rPr lang="el-GR" altLang="el-GR" sz="3200" b="1">
                <a:solidFill>
                  <a:srgbClr val="009900"/>
                </a:solidFill>
              </a:rPr>
              <a:t>Αντιμετώπιση παραβατικής συμπεριφοράς </a:t>
            </a:r>
          </a:p>
        </p:txBody>
      </p:sp>
      <p:sp>
        <p:nvSpPr>
          <p:cNvPr id="108547" name="Rectangle 3">
            <a:extLst>
              <a:ext uri="{FF2B5EF4-FFF2-40B4-BE49-F238E27FC236}">
                <a16:creationId xmlns:a16="http://schemas.microsoft.com/office/drawing/2014/main" id="{AAC42B33-A260-CC47-9F3A-64696157C096}"/>
              </a:ext>
            </a:extLst>
          </p:cNvPr>
          <p:cNvSpPr>
            <a:spLocks noGrp="1" noChangeArrowheads="1"/>
          </p:cNvSpPr>
          <p:nvPr>
            <p:ph type="body" idx="1"/>
          </p:nvPr>
        </p:nvSpPr>
        <p:spPr>
          <a:xfrm>
            <a:off x="179388" y="1125538"/>
            <a:ext cx="8964612" cy="5472112"/>
          </a:xfrm>
        </p:spPr>
        <p:txBody>
          <a:bodyPr/>
          <a:lstStyle/>
          <a:p>
            <a:pPr>
              <a:buClr>
                <a:srgbClr val="009900"/>
              </a:buClr>
              <a:buFont typeface="Wingdings" pitchFamily="2" charset="2"/>
              <a:buChar char="q"/>
            </a:pPr>
            <a:r>
              <a:rPr lang="el-GR" altLang="el-GR" sz="2400"/>
              <a:t> Το σχολείο θα πρέπει να είναι ανοιχτό προς την κοινωνία :</a:t>
            </a:r>
          </a:p>
          <a:p>
            <a:pPr>
              <a:buClr>
                <a:srgbClr val="009900"/>
              </a:buClr>
              <a:buFont typeface="Wingdings" pitchFamily="2" charset="2"/>
              <a:buChar char="Ø"/>
            </a:pPr>
            <a:r>
              <a:rPr lang="el-GR" altLang="el-GR" sz="2400"/>
              <a:t> προβολή, συναφών με τη σχολική βία, ντοκιμαντέρ και κινηματογραφικών ταινιών στο πλαίσιο οργανωμένων προγραμμάτων (με τα Τοπικά Συμβούλια Πρόληψης της Εγκληματικότητας)</a:t>
            </a:r>
          </a:p>
          <a:p>
            <a:pPr>
              <a:buClr>
                <a:srgbClr val="009900"/>
              </a:buClr>
              <a:buFont typeface="Wingdings" pitchFamily="2" charset="2"/>
              <a:buChar char="Ø"/>
            </a:pPr>
            <a:r>
              <a:rPr lang="el-GR" altLang="el-GR" sz="2400"/>
              <a:t> συζητήσεις για θέματα σχολικής παραβατικότητας</a:t>
            </a:r>
          </a:p>
          <a:p>
            <a:pPr>
              <a:buClr>
                <a:srgbClr val="009900"/>
              </a:buClr>
              <a:buFont typeface="Wingdings" pitchFamily="2" charset="2"/>
              <a:buChar char="Ø"/>
            </a:pPr>
            <a:r>
              <a:rPr lang="el-GR" altLang="el-GR" sz="2400"/>
              <a:t> να συγκεντρώνονται στο σχολείο εκπαιδευτικοί, μαθητές και φίλοι της γειτονιάς στο σχολείο και να συζητάνε ζητήματα κρίσεων που δεν ήρθαν</a:t>
            </a:r>
          </a:p>
          <a:p>
            <a:pPr>
              <a:buClr>
                <a:srgbClr val="009900"/>
              </a:buClr>
              <a:buFont typeface="Wingdings" pitchFamily="2" charset="2"/>
              <a:buChar char="Ø"/>
            </a:pPr>
            <a:r>
              <a:rPr lang="el-GR" altLang="el-GR" sz="2400"/>
              <a:t> δημιουργία Επιτροπής Ασύλου με στόχο τη διαχείριση κρίσεων</a:t>
            </a:r>
          </a:p>
          <a:p>
            <a:pPr>
              <a:buClr>
                <a:srgbClr val="009900"/>
              </a:buClr>
              <a:buFont typeface="Wingdings" pitchFamily="2" charset="2"/>
              <a:buChar char="Ø"/>
            </a:pPr>
            <a:r>
              <a:rPr lang="el-GR" altLang="el-GR" sz="2400"/>
              <a:t> το σχολείο να αποτελεί ένα ανοιχτό (κοινωνικό) χώρο</a:t>
            </a:r>
          </a:p>
          <a:p>
            <a:pPr>
              <a:buClr>
                <a:srgbClr val="009900"/>
              </a:buClr>
              <a:buFont typeface="Wingdings" pitchFamily="2" charset="2"/>
              <a:buChar char="q"/>
            </a:pPr>
            <a:r>
              <a:rPr lang="el-GR" altLang="el-GR" sz="2400"/>
              <a:t> Χρηματοδότηση από το κράτος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17830522-8309-8F4A-8917-8967D268AD6A}"/>
              </a:ext>
            </a:extLst>
          </p:cNvPr>
          <p:cNvSpPr>
            <a:spLocks noGrp="1" noChangeArrowheads="1"/>
          </p:cNvSpPr>
          <p:nvPr>
            <p:ph type="title"/>
          </p:nvPr>
        </p:nvSpPr>
        <p:spPr>
          <a:xfrm>
            <a:off x="0" y="260350"/>
            <a:ext cx="9144000" cy="792163"/>
          </a:xfrm>
        </p:spPr>
        <p:txBody>
          <a:bodyPr/>
          <a:lstStyle/>
          <a:p>
            <a:r>
              <a:rPr lang="el-GR" altLang="el-GR" sz="3200" b="1">
                <a:solidFill>
                  <a:srgbClr val="009900"/>
                </a:solidFill>
              </a:rPr>
              <a:t>Αντιμετώπιση παραβατικής συμπεριφοράς </a:t>
            </a:r>
          </a:p>
        </p:txBody>
      </p:sp>
      <p:sp>
        <p:nvSpPr>
          <p:cNvPr id="109571" name="Rectangle 3">
            <a:extLst>
              <a:ext uri="{FF2B5EF4-FFF2-40B4-BE49-F238E27FC236}">
                <a16:creationId xmlns:a16="http://schemas.microsoft.com/office/drawing/2014/main" id="{96AAB78F-EA5F-3848-A487-6481DD75663C}"/>
              </a:ext>
            </a:extLst>
          </p:cNvPr>
          <p:cNvSpPr>
            <a:spLocks noGrp="1" noChangeArrowheads="1"/>
          </p:cNvSpPr>
          <p:nvPr>
            <p:ph type="body" idx="1"/>
          </p:nvPr>
        </p:nvSpPr>
        <p:spPr>
          <a:xfrm>
            <a:off x="179388" y="1125538"/>
            <a:ext cx="8964612" cy="5472112"/>
          </a:xfrm>
        </p:spPr>
        <p:txBody>
          <a:bodyPr/>
          <a:lstStyle/>
          <a:p>
            <a:pPr>
              <a:buClr>
                <a:srgbClr val="009900"/>
              </a:buClr>
              <a:buFont typeface="Wingdings" pitchFamily="2" charset="2"/>
              <a:buChar char="q"/>
            </a:pPr>
            <a:r>
              <a:rPr lang="el-GR" altLang="el-GR" sz="2400"/>
              <a:t> Οι εκπαιδευτικοί δεν είναι καταρτισμένοι να αντιμετωπίζουν τέτοιες καταστάσεις</a:t>
            </a:r>
          </a:p>
          <a:p>
            <a:pPr>
              <a:buClr>
                <a:srgbClr val="009900"/>
              </a:buClr>
              <a:buFont typeface="Wingdings" pitchFamily="2" charset="2"/>
              <a:buChar char="q"/>
            </a:pPr>
            <a:r>
              <a:rPr lang="el-GR" altLang="el-GR" sz="2400"/>
              <a:t> Θέσπιση ειδικού μαθήματος διαχείρισης κρίσεων </a:t>
            </a:r>
          </a:p>
          <a:p>
            <a:pPr>
              <a:buClr>
                <a:srgbClr val="009900"/>
              </a:buClr>
              <a:buFont typeface="Wingdings" pitchFamily="2" charset="2"/>
              <a:buChar char="q"/>
            </a:pPr>
            <a:r>
              <a:rPr lang="el-GR" altLang="el-GR" sz="2400"/>
              <a:t> Η επιμόρφωση των εκπαιδευτικών είναι ελλιπής γεγονός που όχι μόνο δεν βοηθά στην αντιμετώπιση τέτοιων καταστάσεων αλλά πολλές φορές αποτελεί και ανασταλτικό παράγοντα επίλυσης συγκρούσεων ή ακόμα και παράγοντα επιδείνωσης της κατάστασης </a:t>
            </a:r>
          </a:p>
          <a:p>
            <a:pPr>
              <a:buClr>
                <a:srgbClr val="009900"/>
              </a:buClr>
              <a:buFont typeface="Wingdings" pitchFamily="2" charset="2"/>
              <a:buChar char="q"/>
            </a:pPr>
            <a:r>
              <a:rPr lang="el-GR" altLang="el-GR" sz="2400"/>
              <a:t> Δημιουργία υποστηρικτικών δομών  (π.χ. συμβουλευτικές υπηρεσίες, σχολικός ψυχολόγος, ειδικοί παιδαγωγοί, κ.λπ.)</a:t>
            </a:r>
          </a:p>
          <a:p>
            <a:pPr>
              <a:buClr>
                <a:srgbClr val="009900"/>
              </a:buClr>
              <a:buFont typeface="Wingdings" pitchFamily="2" charset="2"/>
              <a:buChar char="q"/>
            </a:pPr>
            <a:r>
              <a:rPr lang="el-GR" altLang="el-GR" sz="2400"/>
              <a:t> Η εκπαίδευση να γίνει πιο ανθρωποκεντρική</a:t>
            </a:r>
          </a:p>
          <a:p>
            <a:pPr>
              <a:buClr>
                <a:srgbClr val="009900"/>
              </a:buClr>
              <a:buFont typeface="Wingdings" pitchFamily="2" charset="2"/>
              <a:buChar char="q"/>
            </a:pPr>
            <a:r>
              <a:rPr lang="el-GR" altLang="el-GR" sz="2400"/>
              <a:t> Ο δάσκαλος θα πρέπει να είναι διαμεσολαβητής ανάμεσα στη γνώση/ πληροφορία και το μαθητή</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08A51751-0FEB-D149-A3EC-3405CB7F2B7F}"/>
              </a:ext>
            </a:extLst>
          </p:cNvPr>
          <p:cNvSpPr>
            <a:spLocks noGrp="1" noChangeArrowheads="1"/>
          </p:cNvSpPr>
          <p:nvPr>
            <p:ph type="title"/>
          </p:nvPr>
        </p:nvSpPr>
        <p:spPr>
          <a:xfrm>
            <a:off x="0" y="260350"/>
            <a:ext cx="9144000" cy="792163"/>
          </a:xfrm>
        </p:spPr>
        <p:txBody>
          <a:bodyPr/>
          <a:lstStyle/>
          <a:p>
            <a:r>
              <a:rPr lang="el-GR" altLang="el-GR" sz="3200" b="1">
                <a:solidFill>
                  <a:srgbClr val="009900"/>
                </a:solidFill>
              </a:rPr>
              <a:t>Αντιμετώπιση παραβατικής συμπεριφοράς </a:t>
            </a:r>
          </a:p>
        </p:txBody>
      </p:sp>
      <p:sp>
        <p:nvSpPr>
          <p:cNvPr id="104451" name="Rectangle 3">
            <a:extLst>
              <a:ext uri="{FF2B5EF4-FFF2-40B4-BE49-F238E27FC236}">
                <a16:creationId xmlns:a16="http://schemas.microsoft.com/office/drawing/2014/main" id="{7672DFFF-789D-2E4E-A025-96FC81B21ADD}"/>
              </a:ext>
            </a:extLst>
          </p:cNvPr>
          <p:cNvSpPr>
            <a:spLocks noGrp="1" noChangeArrowheads="1"/>
          </p:cNvSpPr>
          <p:nvPr>
            <p:ph type="body" idx="1"/>
          </p:nvPr>
        </p:nvSpPr>
        <p:spPr>
          <a:xfrm>
            <a:off x="179388" y="1125538"/>
            <a:ext cx="8964612" cy="5472112"/>
          </a:xfrm>
        </p:spPr>
        <p:txBody>
          <a:bodyPr/>
          <a:lstStyle/>
          <a:p>
            <a:pPr>
              <a:buClr>
                <a:srgbClr val="009900"/>
              </a:buClr>
              <a:buFont typeface="Wingdings" pitchFamily="2" charset="2"/>
              <a:buNone/>
            </a:pPr>
            <a:endParaRPr lang="el-GR" altLang="el-GR" sz="2400"/>
          </a:p>
          <a:p>
            <a:pPr>
              <a:buClr>
                <a:srgbClr val="009900"/>
              </a:buClr>
              <a:buFont typeface="Wingdings" pitchFamily="2" charset="2"/>
              <a:buChar char="q"/>
            </a:pPr>
            <a:r>
              <a:rPr lang="el-GR" altLang="el-GR"/>
              <a:t> σχέσεις κατανόησης και εμπιστοσύνης μεταξύ καθηγητών και μαθητών </a:t>
            </a:r>
          </a:p>
          <a:p>
            <a:pPr>
              <a:buClr>
                <a:srgbClr val="009900"/>
              </a:buClr>
              <a:buFont typeface="Wingdings" pitchFamily="2" charset="2"/>
              <a:buChar char="q"/>
            </a:pPr>
            <a:r>
              <a:rPr lang="el-GR" altLang="el-GR"/>
              <a:t> θα πρέπει να δημιουργήσουμε ένα σχολείο κατανόησης, ενθάρρυνσης και θετικού κλίματος</a:t>
            </a:r>
          </a:p>
          <a:p>
            <a:pPr>
              <a:buClr>
                <a:srgbClr val="009900"/>
              </a:buClr>
              <a:buFont typeface="Wingdings" pitchFamily="2" charset="2"/>
              <a:buChar char="q"/>
            </a:pPr>
            <a:r>
              <a:rPr lang="el-GR" altLang="el-GR"/>
              <a:t> το σχολείο θα πρέπει να λειτουργεί με όρους κοινότητας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22E10A5F-1372-FF4B-9B30-593281429F26}"/>
              </a:ext>
            </a:extLst>
          </p:cNvPr>
          <p:cNvSpPr>
            <a:spLocks noGrp="1" noChangeArrowheads="1"/>
          </p:cNvSpPr>
          <p:nvPr>
            <p:ph type="title"/>
          </p:nvPr>
        </p:nvSpPr>
        <p:spPr/>
        <p:txBody>
          <a:bodyPr>
            <a:normAutofit fontScale="90000"/>
          </a:bodyPr>
          <a:lstStyle/>
          <a:p>
            <a:r>
              <a:rPr lang="el-GR" altLang="el-GR" sz="3800" b="1"/>
              <a:t>ΟΡΙΣΜΟΣ</a:t>
            </a:r>
            <a:br>
              <a:rPr lang="el-GR" altLang="el-GR" sz="3800" b="1" u="sng"/>
            </a:br>
            <a:endParaRPr lang="el-GR" altLang="el-GR" sz="3800" b="1" u="sng"/>
          </a:p>
        </p:txBody>
      </p:sp>
      <p:sp>
        <p:nvSpPr>
          <p:cNvPr id="12291" name="Rectangle 3">
            <a:extLst>
              <a:ext uri="{FF2B5EF4-FFF2-40B4-BE49-F238E27FC236}">
                <a16:creationId xmlns:a16="http://schemas.microsoft.com/office/drawing/2014/main" id="{135E258D-9DAD-2543-AA0F-D57EE1CEAD89}"/>
              </a:ext>
            </a:extLst>
          </p:cNvPr>
          <p:cNvSpPr>
            <a:spLocks noGrp="1" noChangeArrowheads="1"/>
          </p:cNvSpPr>
          <p:nvPr>
            <p:ph type="body" idx="1"/>
          </p:nvPr>
        </p:nvSpPr>
        <p:spPr>
          <a:xfrm>
            <a:off x="250825" y="1341438"/>
            <a:ext cx="8642350" cy="4751387"/>
          </a:xfrm>
        </p:spPr>
        <p:txBody>
          <a:bodyPr>
            <a:normAutofit lnSpcReduction="10000"/>
          </a:bodyPr>
          <a:lstStyle/>
          <a:p>
            <a:pPr>
              <a:lnSpc>
                <a:spcPct val="80000"/>
              </a:lnSpc>
            </a:pPr>
            <a:r>
              <a:rPr lang="el-GR" altLang="el-GR" sz="2000" b="1" u="sng"/>
              <a:t>Εκφοβισμός</a:t>
            </a:r>
            <a:r>
              <a:rPr lang="en-US" altLang="el-GR" sz="2000"/>
              <a:t>:</a:t>
            </a:r>
            <a:r>
              <a:rPr lang="el-GR" altLang="el-GR" sz="2000"/>
              <a:t> </a:t>
            </a:r>
          </a:p>
          <a:p>
            <a:pPr algn="ctr">
              <a:lnSpc>
                <a:spcPct val="110000"/>
              </a:lnSpc>
              <a:buFont typeface="Wingdings" pitchFamily="2" charset="2"/>
              <a:buNone/>
            </a:pPr>
            <a:r>
              <a:rPr lang="el-GR" altLang="el-GR" sz="2000"/>
              <a:t> «Η διαρκής και επαναλαμβανόμενη έκθεση του ατόμου για μεγάλα χρονικά διαστήματα σε </a:t>
            </a:r>
            <a:r>
              <a:rPr lang="el-GR" altLang="el-GR" sz="2000" i="1"/>
              <a:t>αρνητικές πράξεις</a:t>
            </a:r>
            <a:r>
              <a:rPr lang="el-GR" altLang="el-GR" sz="2000"/>
              <a:t> ενός ή περισσότερων προσώπων»</a:t>
            </a:r>
            <a:endParaRPr lang="el-GR" altLang="el-GR" sz="500"/>
          </a:p>
          <a:p>
            <a:pPr algn="ctr">
              <a:lnSpc>
                <a:spcPct val="110000"/>
              </a:lnSpc>
              <a:buFont typeface="Wingdings" pitchFamily="2" charset="2"/>
              <a:buNone/>
            </a:pPr>
            <a:endParaRPr lang="el-GR" altLang="el-GR" sz="1600"/>
          </a:p>
          <a:p>
            <a:pPr>
              <a:lnSpc>
                <a:spcPct val="110000"/>
              </a:lnSpc>
              <a:buFont typeface="Wingdings" pitchFamily="2" charset="2"/>
              <a:buNone/>
            </a:pPr>
            <a:r>
              <a:rPr lang="el-GR" altLang="el-GR" sz="2000">
                <a:cs typeface="Arial" panose="020B0604020202020204" pitchFamily="34" charset="0"/>
              </a:rPr>
              <a:t>→ </a:t>
            </a:r>
            <a:r>
              <a:rPr lang="el-GR" altLang="el-GR" sz="2000" i="1"/>
              <a:t>αρνητική πράξη</a:t>
            </a:r>
            <a:r>
              <a:rPr lang="el-GR" altLang="el-GR" sz="2000"/>
              <a:t>: όταν κάποιος προσπαθεί να επιβληθεί, να τραυματίσει ή να προκαλέσει δυσφορία σε κάποιον </a:t>
            </a:r>
            <a:endParaRPr lang="en-US" altLang="el-GR" sz="2000"/>
          </a:p>
          <a:p>
            <a:pPr>
              <a:lnSpc>
                <a:spcPct val="110000"/>
              </a:lnSpc>
              <a:buFont typeface="Wingdings" pitchFamily="2" charset="2"/>
              <a:buNone/>
            </a:pPr>
            <a:r>
              <a:rPr lang="el-GR" altLang="el-GR" sz="2000"/>
              <a:t>(</a:t>
            </a:r>
            <a:r>
              <a:rPr lang="en-US" altLang="el-GR" sz="2000"/>
              <a:t>Olweus</a:t>
            </a:r>
            <a:r>
              <a:rPr lang="el-GR" altLang="el-GR" sz="2000"/>
              <a:t>, </a:t>
            </a:r>
            <a:r>
              <a:rPr lang="en-US" altLang="el-GR" sz="2000"/>
              <a:t>1994) </a:t>
            </a:r>
          </a:p>
          <a:p>
            <a:pPr>
              <a:lnSpc>
                <a:spcPct val="110000"/>
              </a:lnSpc>
              <a:buFont typeface="Wingdings" pitchFamily="2" charset="2"/>
              <a:buNone/>
            </a:pPr>
            <a:endParaRPr lang="en-US" altLang="el-GR" sz="2000"/>
          </a:p>
          <a:p>
            <a:pPr>
              <a:lnSpc>
                <a:spcPct val="110000"/>
              </a:lnSpc>
              <a:buFont typeface="Wingdings" pitchFamily="2" charset="2"/>
              <a:buNone/>
            </a:pPr>
            <a:r>
              <a:rPr lang="el-GR" altLang="el-GR" sz="2000"/>
              <a:t>Η διαρκής και συστηματική κακοποίηση του άλλου, η οποία μπορεί να περιλαμβάνει τη χρήση λεκτικής ή και φυσικής βίας ή και των δυο μορφών επιθετικής συμπεριφοράς, με σκοπό την πρόκληση ψυχικού και σωματικού πόνου, αισθήματος αδυναμίας και </a:t>
            </a:r>
            <a:r>
              <a:rPr lang="en-US" altLang="el-GR" sz="2000"/>
              <a:t> </a:t>
            </a:r>
            <a:r>
              <a:rPr lang="el-GR" altLang="el-GR" sz="2000"/>
              <a:t>απόγνωσης</a:t>
            </a:r>
            <a:r>
              <a:rPr lang="en-US" altLang="el-GR" sz="2000"/>
              <a:t> </a:t>
            </a:r>
            <a:r>
              <a:rPr lang="el-GR" altLang="el-GR" sz="2000"/>
              <a:t>στον άλλο.</a:t>
            </a:r>
          </a:p>
          <a:p>
            <a:pPr>
              <a:lnSpc>
                <a:spcPct val="110000"/>
              </a:lnSpc>
              <a:buFont typeface="Wingdings" pitchFamily="2" charset="2"/>
              <a:buNone/>
            </a:pPr>
            <a:endParaRPr lang="el-GR" altLang="el-GR" sz="20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3502F296-0B9E-1A45-BA5D-70975CFE2013}"/>
              </a:ext>
            </a:extLst>
          </p:cNvPr>
          <p:cNvSpPr>
            <a:spLocks noGrp="1" noChangeArrowheads="1"/>
          </p:cNvSpPr>
          <p:nvPr>
            <p:ph type="title"/>
          </p:nvPr>
        </p:nvSpPr>
        <p:spPr/>
        <p:txBody>
          <a:bodyPr/>
          <a:lstStyle/>
          <a:p>
            <a:r>
              <a:rPr lang="en-US" altLang="el-GR" b="1"/>
              <a:t>Mορφ</a:t>
            </a:r>
            <a:r>
              <a:rPr lang="el-GR" altLang="el-GR" b="1"/>
              <a:t>έ</a:t>
            </a:r>
            <a:r>
              <a:rPr lang="en-US" altLang="el-GR" b="1"/>
              <a:t>ς εκφοβισμο</a:t>
            </a:r>
            <a:r>
              <a:rPr lang="el-GR" altLang="el-GR" b="1"/>
              <a:t>ύ</a:t>
            </a:r>
          </a:p>
        </p:txBody>
      </p:sp>
      <p:sp>
        <p:nvSpPr>
          <p:cNvPr id="58371" name="Rectangle 3">
            <a:extLst>
              <a:ext uri="{FF2B5EF4-FFF2-40B4-BE49-F238E27FC236}">
                <a16:creationId xmlns:a16="http://schemas.microsoft.com/office/drawing/2014/main" id="{8025DC88-4372-FC4E-8F53-227C0EA2C733}"/>
              </a:ext>
            </a:extLst>
          </p:cNvPr>
          <p:cNvSpPr>
            <a:spLocks noGrp="1" noChangeArrowheads="1"/>
          </p:cNvSpPr>
          <p:nvPr>
            <p:ph type="body" idx="1"/>
          </p:nvPr>
        </p:nvSpPr>
        <p:spPr/>
        <p:txBody>
          <a:bodyPr/>
          <a:lstStyle/>
          <a:p>
            <a:pPr>
              <a:lnSpc>
                <a:spcPct val="80000"/>
              </a:lnSpc>
            </a:pPr>
            <a:r>
              <a:rPr lang="el-GR" altLang="el-GR" sz="2800" b="1" u="sng"/>
              <a:t>Σωματικός</a:t>
            </a:r>
            <a:r>
              <a:rPr lang="el-GR" altLang="el-GR" sz="2800"/>
              <a:t>:</a:t>
            </a:r>
          </a:p>
          <a:p>
            <a:pPr lvl="1"/>
            <a:r>
              <a:rPr lang="el-GR" altLang="el-GR" sz="2400"/>
              <a:t>χτυπήματα</a:t>
            </a:r>
          </a:p>
          <a:p>
            <a:pPr lvl="1"/>
            <a:r>
              <a:rPr lang="el-GR" altLang="el-GR" sz="2400"/>
              <a:t>φτύσιμο</a:t>
            </a:r>
          </a:p>
          <a:p>
            <a:pPr lvl="1"/>
            <a:r>
              <a:rPr lang="el-GR" altLang="el-GR" sz="2400"/>
              <a:t>σπρώξιμο</a:t>
            </a:r>
          </a:p>
          <a:p>
            <a:pPr lvl="1"/>
            <a:r>
              <a:rPr lang="el-GR" altLang="el-GR" sz="2400"/>
              <a:t>κλωτσιές</a:t>
            </a:r>
          </a:p>
          <a:p>
            <a:pPr lvl="1"/>
            <a:r>
              <a:rPr lang="el-GR" altLang="el-GR" sz="2400"/>
              <a:t>βανδαλισμός</a:t>
            </a:r>
          </a:p>
          <a:p>
            <a:pPr lvl="1"/>
            <a:r>
              <a:rPr lang="el-GR" altLang="el-GR" sz="2400"/>
              <a:t>κλέψιμο</a:t>
            </a:r>
          </a:p>
          <a:p>
            <a:pPr lvl="1"/>
            <a:r>
              <a:rPr lang="el-GR" altLang="el-GR" sz="2400"/>
              <a:t>σωματικές πράξεις που ταπεινώνουν</a:t>
            </a:r>
          </a:p>
          <a:p>
            <a:pPr lvl="1"/>
            <a:r>
              <a:rPr lang="el-GR" altLang="el-GR" sz="2400"/>
              <a:t>απειλή με όπλο</a:t>
            </a:r>
          </a:p>
          <a:p>
            <a:pPr lvl="1"/>
            <a:r>
              <a:rPr lang="el-GR" altLang="el-GR" sz="2400"/>
              <a:t>βίαιη είσπραξη χρηματικού ποσού</a:t>
            </a:r>
          </a:p>
          <a:p>
            <a:pPr lvl="1"/>
            <a:r>
              <a:rPr lang="el-GR" altLang="el-GR" sz="2400"/>
              <a:t>μη δίκαιο παιχνίδι με κόλπα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E5E08047-DD63-1D45-B5BE-1FAEB64E80F2}"/>
              </a:ext>
            </a:extLst>
          </p:cNvPr>
          <p:cNvSpPr>
            <a:spLocks noGrp="1" noChangeArrowheads="1"/>
          </p:cNvSpPr>
          <p:nvPr>
            <p:ph type="title"/>
          </p:nvPr>
        </p:nvSpPr>
        <p:spPr/>
        <p:txBody>
          <a:bodyPr/>
          <a:lstStyle/>
          <a:p>
            <a:r>
              <a:rPr lang="en-US" altLang="el-GR" b="1"/>
              <a:t>Mορφ</a:t>
            </a:r>
            <a:r>
              <a:rPr lang="el-GR" altLang="el-GR" b="1"/>
              <a:t>έ</a:t>
            </a:r>
            <a:r>
              <a:rPr lang="en-US" altLang="el-GR" b="1"/>
              <a:t>ς εκφοβισμο</a:t>
            </a:r>
            <a:r>
              <a:rPr lang="el-GR" altLang="el-GR" b="1"/>
              <a:t>ύ </a:t>
            </a:r>
            <a:r>
              <a:rPr lang="el-GR" altLang="el-GR" sz="3400" b="1"/>
              <a:t>(συν)</a:t>
            </a:r>
          </a:p>
        </p:txBody>
      </p:sp>
      <p:sp>
        <p:nvSpPr>
          <p:cNvPr id="59395" name="Rectangle 3">
            <a:extLst>
              <a:ext uri="{FF2B5EF4-FFF2-40B4-BE49-F238E27FC236}">
                <a16:creationId xmlns:a16="http://schemas.microsoft.com/office/drawing/2014/main" id="{2D6B0951-9AD5-D044-B18D-AD165EBA6D74}"/>
              </a:ext>
            </a:extLst>
          </p:cNvPr>
          <p:cNvSpPr>
            <a:spLocks noGrp="1" noChangeArrowheads="1"/>
          </p:cNvSpPr>
          <p:nvPr>
            <p:ph type="body" idx="1"/>
          </p:nvPr>
        </p:nvSpPr>
        <p:spPr>
          <a:xfrm>
            <a:off x="468313" y="1268413"/>
            <a:ext cx="8229600" cy="5113337"/>
          </a:xfrm>
        </p:spPr>
        <p:txBody>
          <a:bodyPr>
            <a:normAutofit lnSpcReduction="10000"/>
          </a:bodyPr>
          <a:lstStyle/>
          <a:p>
            <a:pPr>
              <a:lnSpc>
                <a:spcPct val="90000"/>
              </a:lnSpc>
            </a:pPr>
            <a:r>
              <a:rPr lang="el-GR" altLang="el-GR" sz="2400" b="1" u="sng"/>
              <a:t>Λεκτικός</a:t>
            </a:r>
            <a:r>
              <a:rPr lang="el-GR" altLang="el-GR" sz="2400" b="1"/>
              <a:t>:</a:t>
            </a:r>
            <a:endParaRPr lang="el-GR" altLang="el-GR" sz="2400"/>
          </a:p>
          <a:p>
            <a:pPr lvl="1">
              <a:lnSpc>
                <a:spcPct val="120000"/>
              </a:lnSpc>
            </a:pPr>
            <a:r>
              <a:rPr lang="el-GR" altLang="el-GR" sz="2400"/>
              <a:t>αρνητικά σχόλια ή πειράγματα για την εμφάνιση, το ντύσιμο, τις πράξεις του ατόμου</a:t>
            </a:r>
          </a:p>
          <a:p>
            <a:pPr lvl="1">
              <a:lnSpc>
                <a:spcPct val="120000"/>
              </a:lnSpc>
            </a:pPr>
            <a:r>
              <a:rPr lang="el-GR" altLang="el-GR" sz="2400"/>
              <a:t>κουτσομπολιά ή διάδοση φημών</a:t>
            </a:r>
          </a:p>
          <a:p>
            <a:pPr lvl="1">
              <a:lnSpc>
                <a:spcPct val="120000"/>
              </a:lnSpc>
            </a:pPr>
            <a:r>
              <a:rPr lang="el-GR" altLang="el-GR" sz="2400"/>
              <a:t>το ντρόπιασμα ή η δημόσια διαπόμπευση</a:t>
            </a:r>
          </a:p>
          <a:p>
            <a:pPr lvl="1">
              <a:lnSpc>
                <a:spcPct val="120000"/>
              </a:lnSpc>
            </a:pPr>
            <a:r>
              <a:rPr lang="el-GR" altLang="el-GR" sz="2400"/>
              <a:t>η αποξένωση από την ομάδα</a:t>
            </a:r>
          </a:p>
          <a:p>
            <a:pPr lvl="1">
              <a:lnSpc>
                <a:spcPct val="120000"/>
              </a:lnSpc>
            </a:pPr>
            <a:r>
              <a:rPr lang="el-GR" altLang="el-GR" sz="2400"/>
              <a:t>βρισιές</a:t>
            </a:r>
          </a:p>
          <a:p>
            <a:pPr lvl="1">
              <a:lnSpc>
                <a:spcPct val="120000"/>
              </a:lnSpc>
            </a:pPr>
            <a:r>
              <a:rPr lang="el-GR" altLang="el-GR" sz="2400"/>
              <a:t>δημόσιος χλευασμός</a:t>
            </a:r>
          </a:p>
          <a:p>
            <a:pPr lvl="1">
              <a:lnSpc>
                <a:spcPct val="120000"/>
              </a:lnSpc>
            </a:pPr>
            <a:r>
              <a:rPr lang="el-GR" altLang="el-GR" sz="2400"/>
              <a:t>απειλή για δημοσίευση προσωπικών πληροφοριών</a:t>
            </a:r>
          </a:p>
          <a:p>
            <a:pPr lvl="1">
              <a:lnSpc>
                <a:spcPct val="120000"/>
              </a:lnSpc>
            </a:pPr>
            <a:r>
              <a:rPr lang="el-GR" altLang="el-GR" sz="2400"/>
              <a:t>παρενόχληση με τηλεφωνήματα, e-mail, απειλητικά γράμματα (</a:t>
            </a:r>
            <a:r>
              <a:rPr lang="en-US" altLang="el-GR" sz="2400"/>
              <a:t>cyberbullying)</a:t>
            </a:r>
            <a:endParaRPr lang="el-GR" altLang="el-GR" sz="24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5368BB8F-AC31-D34C-9716-2D14D5477C56}"/>
              </a:ext>
            </a:extLst>
          </p:cNvPr>
          <p:cNvSpPr>
            <a:spLocks noGrp="1" noChangeArrowheads="1"/>
          </p:cNvSpPr>
          <p:nvPr>
            <p:ph type="title"/>
          </p:nvPr>
        </p:nvSpPr>
        <p:spPr/>
        <p:txBody>
          <a:bodyPr/>
          <a:lstStyle/>
          <a:p>
            <a:r>
              <a:rPr lang="en-US" altLang="el-GR" b="1"/>
              <a:t>Mορφ</a:t>
            </a:r>
            <a:r>
              <a:rPr lang="el-GR" altLang="el-GR" b="1"/>
              <a:t>έ</a:t>
            </a:r>
            <a:r>
              <a:rPr lang="en-US" altLang="el-GR" b="1"/>
              <a:t>ς εκφοβισμο</a:t>
            </a:r>
            <a:r>
              <a:rPr lang="el-GR" altLang="el-GR" b="1"/>
              <a:t>ύ </a:t>
            </a:r>
            <a:r>
              <a:rPr lang="el-GR" altLang="el-GR" sz="3400" b="1"/>
              <a:t>(συν)</a:t>
            </a:r>
          </a:p>
        </p:txBody>
      </p:sp>
      <p:sp>
        <p:nvSpPr>
          <p:cNvPr id="60419" name="Rectangle 3">
            <a:extLst>
              <a:ext uri="{FF2B5EF4-FFF2-40B4-BE49-F238E27FC236}">
                <a16:creationId xmlns:a16="http://schemas.microsoft.com/office/drawing/2014/main" id="{EC4C63AA-870B-B944-9476-12BF5220717E}"/>
              </a:ext>
            </a:extLst>
          </p:cNvPr>
          <p:cNvSpPr>
            <a:spLocks noGrp="1" noChangeArrowheads="1"/>
          </p:cNvSpPr>
          <p:nvPr>
            <p:ph type="body" idx="1"/>
          </p:nvPr>
        </p:nvSpPr>
        <p:spPr/>
        <p:txBody>
          <a:bodyPr/>
          <a:lstStyle/>
          <a:p>
            <a:pPr>
              <a:lnSpc>
                <a:spcPct val="90000"/>
              </a:lnSpc>
            </a:pPr>
            <a:r>
              <a:rPr lang="el-GR" altLang="el-GR" sz="2800" b="1" u="sng"/>
              <a:t>Συναισθηματικός</a:t>
            </a:r>
            <a:r>
              <a:rPr lang="el-GR" altLang="el-GR" sz="2800" b="1"/>
              <a:t>:</a:t>
            </a:r>
          </a:p>
          <a:p>
            <a:pPr>
              <a:lnSpc>
                <a:spcPct val="90000"/>
              </a:lnSpc>
              <a:buFont typeface="Wingdings" pitchFamily="2" charset="2"/>
              <a:buNone/>
            </a:pPr>
            <a:r>
              <a:rPr lang="el-GR" altLang="el-GR" sz="2400" b="1"/>
              <a:t>    </a:t>
            </a:r>
            <a:r>
              <a:rPr lang="el-GR" altLang="el-GR" sz="2400"/>
              <a:t>- απόρριψη /εκτοπισμός /συστηματικός αποκλεισμός από την ομάδα</a:t>
            </a:r>
          </a:p>
          <a:p>
            <a:pPr>
              <a:lnSpc>
                <a:spcPct val="90000"/>
              </a:lnSpc>
              <a:buFont typeface="Wingdings" pitchFamily="2" charset="2"/>
              <a:buNone/>
            </a:pPr>
            <a:r>
              <a:rPr lang="el-GR" altLang="el-GR" sz="2400"/>
              <a:t>    - τρομοκρατία</a:t>
            </a:r>
          </a:p>
          <a:p>
            <a:pPr>
              <a:lnSpc>
                <a:spcPct val="90000"/>
              </a:lnSpc>
              <a:buFont typeface="Wingdings" pitchFamily="2" charset="2"/>
              <a:buNone/>
            </a:pPr>
            <a:r>
              <a:rPr lang="el-GR" altLang="el-GR" sz="2400"/>
              <a:t>    - ντρόπιασμα</a:t>
            </a:r>
          </a:p>
          <a:p>
            <a:pPr>
              <a:lnSpc>
                <a:spcPct val="90000"/>
              </a:lnSpc>
              <a:buFont typeface="Wingdings" pitchFamily="2" charset="2"/>
              <a:buNone/>
            </a:pPr>
            <a:r>
              <a:rPr lang="el-GR" altLang="el-GR" sz="2400"/>
              <a:t>    - ρατσιστικά σχόλια</a:t>
            </a:r>
          </a:p>
          <a:p>
            <a:pPr>
              <a:lnSpc>
                <a:spcPct val="90000"/>
              </a:lnSpc>
              <a:buFont typeface="Wingdings" pitchFamily="2" charset="2"/>
              <a:buNone/>
            </a:pPr>
            <a:endParaRPr lang="el-GR" altLang="el-GR" sz="2400" u="sng"/>
          </a:p>
          <a:p>
            <a:pPr>
              <a:lnSpc>
                <a:spcPct val="90000"/>
              </a:lnSpc>
            </a:pPr>
            <a:r>
              <a:rPr lang="el-GR" altLang="el-GR" sz="2800" b="1" u="sng"/>
              <a:t>Σεξουαλικός</a:t>
            </a:r>
            <a:r>
              <a:rPr lang="el-GR" altLang="el-GR" sz="2800" b="1"/>
              <a:t>:</a:t>
            </a:r>
            <a:endParaRPr lang="el-GR" altLang="el-GR" sz="2800"/>
          </a:p>
          <a:p>
            <a:pPr lvl="1">
              <a:lnSpc>
                <a:spcPct val="90000"/>
              </a:lnSpc>
            </a:pPr>
            <a:r>
              <a:rPr lang="el-GR" altLang="el-GR" sz="2400"/>
              <a:t>σεξουαλική κακοποίηση</a:t>
            </a:r>
          </a:p>
          <a:p>
            <a:pPr lvl="1">
              <a:lnSpc>
                <a:spcPct val="90000"/>
              </a:lnSpc>
            </a:pPr>
            <a:r>
              <a:rPr lang="el-GR" altLang="el-GR" sz="2400"/>
              <a:t>σεξουαλικά υπονοούμενα</a:t>
            </a:r>
          </a:p>
          <a:p>
            <a:pPr lvl="1">
              <a:lnSpc>
                <a:spcPct val="90000"/>
              </a:lnSpc>
            </a:pPr>
            <a:r>
              <a:rPr lang="el-GR" altLang="el-GR" sz="2400"/>
              <a:t>παρακολούθηση ιδιωτικής ζωής του θύματος</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120A0568-CE27-B14B-A3E3-4BC1FC4126E0}"/>
              </a:ext>
            </a:extLst>
          </p:cNvPr>
          <p:cNvSpPr>
            <a:spLocks noGrp="1" noChangeArrowheads="1"/>
          </p:cNvSpPr>
          <p:nvPr>
            <p:ph type="title"/>
          </p:nvPr>
        </p:nvSpPr>
        <p:spPr>
          <a:xfrm>
            <a:off x="468313" y="0"/>
            <a:ext cx="8229600" cy="1139825"/>
          </a:xfrm>
        </p:spPr>
        <p:txBody>
          <a:bodyPr/>
          <a:lstStyle/>
          <a:p>
            <a:r>
              <a:rPr lang="el-GR" altLang="el-GR"/>
              <a:t>Χαρακτηριστικά του φαινομένου</a:t>
            </a:r>
          </a:p>
        </p:txBody>
      </p:sp>
      <p:sp>
        <p:nvSpPr>
          <p:cNvPr id="13315" name="Rectangle 3">
            <a:extLst>
              <a:ext uri="{FF2B5EF4-FFF2-40B4-BE49-F238E27FC236}">
                <a16:creationId xmlns:a16="http://schemas.microsoft.com/office/drawing/2014/main" id="{666A9292-394E-BA46-AA5F-3CD9D2CAB803}"/>
              </a:ext>
            </a:extLst>
          </p:cNvPr>
          <p:cNvSpPr>
            <a:spLocks noGrp="1" noChangeArrowheads="1"/>
          </p:cNvSpPr>
          <p:nvPr>
            <p:ph type="body" idx="1"/>
          </p:nvPr>
        </p:nvSpPr>
        <p:spPr>
          <a:xfrm>
            <a:off x="250825" y="1052513"/>
            <a:ext cx="8713788" cy="5805487"/>
          </a:xfrm>
        </p:spPr>
        <p:txBody>
          <a:bodyPr/>
          <a:lstStyle/>
          <a:p>
            <a:pPr>
              <a:lnSpc>
                <a:spcPct val="130000"/>
              </a:lnSpc>
            </a:pPr>
            <a:r>
              <a:rPr lang="el-GR" altLang="el-GR" sz="1800"/>
              <a:t>Το κίνητρο της πράξης είναι η ενόχληση  ή ακόμα και η πρόκληση πόνου μια η προφανώς η ικανοποίηση που απολαμβάνει από αυτή την κατάσταση ο δράστης</a:t>
            </a:r>
          </a:p>
          <a:p>
            <a:pPr>
              <a:lnSpc>
                <a:spcPct val="130000"/>
              </a:lnSpc>
            </a:pPr>
            <a:r>
              <a:rPr lang="en-US" altLang="el-GR" sz="1800"/>
              <a:t>H</a:t>
            </a:r>
            <a:r>
              <a:rPr lang="el-GR" altLang="el-GR" sz="1800"/>
              <a:t> συμπεριφορά λαμβάνει χώρα σε τακτά χρονικά διαστήματα</a:t>
            </a:r>
          </a:p>
          <a:p>
            <a:pPr>
              <a:lnSpc>
                <a:spcPct val="130000"/>
              </a:lnSpc>
            </a:pPr>
            <a:r>
              <a:rPr lang="el-GR" altLang="el-GR" sz="1800"/>
              <a:t>Τα θύματα είναι συνήθως ίδια</a:t>
            </a:r>
          </a:p>
          <a:p>
            <a:pPr>
              <a:lnSpc>
                <a:spcPct val="130000"/>
              </a:lnSpc>
            </a:pPr>
            <a:r>
              <a:rPr lang="el-GR" altLang="el-GR" sz="1800"/>
              <a:t>Υπάρχει μια άνιση αντιπαράθεση καθώς ο δράστης υπερέχει σε δύναμη (λόγω σωματικής /αριθμητικής /ηλικιακής υπεροχής) έναντι του θύματος</a:t>
            </a:r>
          </a:p>
          <a:p>
            <a:pPr>
              <a:lnSpc>
                <a:spcPct val="130000"/>
              </a:lnSpc>
            </a:pPr>
            <a:r>
              <a:rPr lang="el-GR" altLang="el-GR" sz="1800"/>
              <a:t>Σχεδόν 160.000 παιδιά χάνουν το σχολείο τους κάθε μέρα από φόβο μήπως γίνουν θύματα επίθεσης από άλλους μαθητές</a:t>
            </a:r>
          </a:p>
          <a:p>
            <a:pPr>
              <a:lnSpc>
                <a:spcPct val="130000"/>
              </a:lnSpc>
            </a:pPr>
            <a:r>
              <a:rPr lang="el-GR" altLang="el-GR" sz="1800"/>
              <a:t>Περίπου το 7% των 8χρονων μαθητών μένουν σπίτι τουλάχιστον μια φορά το μήνα εξαιτίας των εκφοβιστών τους</a:t>
            </a:r>
          </a:p>
          <a:p>
            <a:pPr>
              <a:lnSpc>
                <a:spcPct val="120000"/>
              </a:lnSpc>
            </a:pPr>
            <a:r>
              <a:rPr lang="el-GR" altLang="el-GR" sz="1800"/>
              <a:t>Τα παιδιά εκφοβιστές έχουν ¼ πιθανότητες να οδηγηθούν στη διάπραξη εγκλήματος μέχρι την ηλικία των 30 ετών </a:t>
            </a:r>
            <a:endParaRPr lang="en-US" altLang="el-GR" sz="1800"/>
          </a:p>
          <a:p>
            <a:pPr>
              <a:lnSpc>
                <a:spcPct val="80000"/>
              </a:lnSpc>
              <a:buFont typeface="Wingdings" pitchFamily="2" charset="2"/>
              <a:buNone/>
            </a:pPr>
            <a:r>
              <a:rPr lang="el-GR" altLang="el-GR" sz="1800"/>
              <a:t>(</a:t>
            </a:r>
            <a:r>
              <a:rPr lang="en-US" altLang="el-GR" sz="1800"/>
              <a:t>Mayo Clinic</a:t>
            </a:r>
            <a:r>
              <a:rPr lang="el-GR" altLang="el-GR" sz="1800"/>
              <a:t>, 2001)</a:t>
            </a:r>
          </a:p>
          <a:p>
            <a:pPr>
              <a:lnSpc>
                <a:spcPct val="80000"/>
              </a:lnSpc>
              <a:buFont typeface="Wingdings" pitchFamily="2" charset="2"/>
              <a:buNone/>
            </a:pPr>
            <a:endParaRPr lang="el-GR" altLang="el-GR" sz="1800"/>
          </a:p>
          <a:p>
            <a:pPr>
              <a:lnSpc>
                <a:spcPct val="90000"/>
              </a:lnSpc>
            </a:pPr>
            <a:endParaRPr lang="el-GR" altLang="el-GR" sz="18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EAC85101-9B08-6E44-B2F4-335DE411979B}"/>
              </a:ext>
            </a:extLst>
          </p:cNvPr>
          <p:cNvSpPr>
            <a:spLocks noGrp="1" noChangeArrowheads="1"/>
          </p:cNvSpPr>
          <p:nvPr>
            <p:ph type="title"/>
          </p:nvPr>
        </p:nvSpPr>
        <p:spPr>
          <a:xfrm>
            <a:off x="468313" y="0"/>
            <a:ext cx="8229600" cy="1139825"/>
          </a:xfrm>
        </p:spPr>
        <p:txBody>
          <a:bodyPr/>
          <a:lstStyle/>
          <a:p>
            <a:r>
              <a:rPr lang="el-GR" altLang="el-GR" sz="3600" b="1"/>
              <a:t>Εμφάνιση του φαινομένου</a:t>
            </a:r>
          </a:p>
        </p:txBody>
      </p:sp>
      <p:sp>
        <p:nvSpPr>
          <p:cNvPr id="63491" name="Rectangle 3">
            <a:extLst>
              <a:ext uri="{FF2B5EF4-FFF2-40B4-BE49-F238E27FC236}">
                <a16:creationId xmlns:a16="http://schemas.microsoft.com/office/drawing/2014/main" id="{D5086F37-7113-2244-A3FB-54C5BE623984}"/>
              </a:ext>
            </a:extLst>
          </p:cNvPr>
          <p:cNvSpPr>
            <a:spLocks noGrp="1" noChangeArrowheads="1"/>
          </p:cNvSpPr>
          <p:nvPr>
            <p:ph type="body" idx="1"/>
          </p:nvPr>
        </p:nvSpPr>
        <p:spPr>
          <a:xfrm>
            <a:off x="250825" y="1052513"/>
            <a:ext cx="8713788" cy="5805487"/>
          </a:xfrm>
        </p:spPr>
        <p:txBody>
          <a:bodyPr/>
          <a:lstStyle/>
          <a:p>
            <a:pPr>
              <a:lnSpc>
                <a:spcPct val="120000"/>
              </a:lnSpc>
            </a:pPr>
            <a:r>
              <a:rPr lang="el-GR" altLang="el-GR" sz="2100"/>
              <a:t>Από 11,3% στην Φιλανδία (</a:t>
            </a:r>
            <a:r>
              <a:rPr lang="en-GB" altLang="el-GR" sz="2100"/>
              <a:t>Olafsen &amp; Vimero, 2000) </a:t>
            </a:r>
            <a:r>
              <a:rPr lang="el-GR" altLang="el-GR" sz="2100"/>
              <a:t>έως 49,8% στην Ιρλανδία (</a:t>
            </a:r>
            <a:r>
              <a:rPr lang="en-US" altLang="el-GR" sz="2100"/>
              <a:t>Dake et al., 2003)</a:t>
            </a:r>
            <a:endParaRPr lang="en-GB" altLang="el-GR" sz="1000" u="sng"/>
          </a:p>
          <a:p>
            <a:pPr>
              <a:lnSpc>
                <a:spcPct val="80000"/>
              </a:lnSpc>
              <a:buFont typeface="Wingdings" pitchFamily="2" charset="2"/>
              <a:buNone/>
            </a:pPr>
            <a:r>
              <a:rPr lang="el-GR" altLang="el-GR" sz="2100" u="sng"/>
              <a:t>Ελλάδα</a:t>
            </a:r>
            <a:r>
              <a:rPr lang="el-GR" altLang="el-GR" sz="2100"/>
              <a:t>: 14,7% μία ή περισσότερες φορές την εβδομάδα </a:t>
            </a:r>
            <a:endParaRPr lang="en-GB" altLang="el-GR" sz="2100"/>
          </a:p>
          <a:p>
            <a:pPr>
              <a:lnSpc>
                <a:spcPct val="80000"/>
              </a:lnSpc>
              <a:buFont typeface="Wingdings" pitchFamily="2" charset="2"/>
              <a:buNone/>
            </a:pPr>
            <a:r>
              <a:rPr lang="el-GR" altLang="el-GR" sz="2100"/>
              <a:t>(</a:t>
            </a:r>
            <a:r>
              <a:rPr lang="en-GB" altLang="el-GR" sz="2100"/>
              <a:t>Pateraki &amp; Houndoumadi, 2001</a:t>
            </a:r>
            <a:r>
              <a:rPr lang="el-GR" altLang="el-GR" sz="2100"/>
              <a:t>)</a:t>
            </a:r>
            <a:endParaRPr lang="en-US" altLang="el-GR" sz="1000"/>
          </a:p>
          <a:p>
            <a:pPr>
              <a:lnSpc>
                <a:spcPct val="80000"/>
              </a:lnSpc>
            </a:pPr>
            <a:r>
              <a:rPr lang="el-GR" altLang="el-GR" sz="2100"/>
              <a:t>Το ποσοστό των παιδιών-θυμάτων εκφοβισμού μειώνεται σταθερά με την ηλικία (Olweus, 1993)</a:t>
            </a:r>
          </a:p>
          <a:p>
            <a:pPr>
              <a:lnSpc>
                <a:spcPct val="80000"/>
              </a:lnSpc>
              <a:buFont typeface="Wingdings" pitchFamily="2" charset="2"/>
              <a:buNone/>
            </a:pPr>
            <a:r>
              <a:rPr lang="el-GR" altLang="el-GR" sz="2100">
                <a:latin typeface="Times New Roman" panose="02020603050405020304" pitchFamily="18" charset="0"/>
                <a:cs typeface="Times New Roman" panose="02020603050405020304" pitchFamily="18" charset="0"/>
              </a:rPr>
              <a:t>→</a:t>
            </a:r>
            <a:r>
              <a:rPr lang="en-US" altLang="el-GR" sz="2100">
                <a:latin typeface="Times New Roman" panose="02020603050405020304" pitchFamily="18" charset="0"/>
                <a:cs typeface="Times New Roman" panose="02020603050405020304" pitchFamily="18" charset="0"/>
              </a:rPr>
              <a:t> </a:t>
            </a:r>
            <a:r>
              <a:rPr lang="el-GR" altLang="el-GR" sz="2100"/>
              <a:t>Από 18% στην ηλικία των 8</a:t>
            </a:r>
            <a:r>
              <a:rPr lang="en-US" altLang="el-GR" sz="2100"/>
              <a:t> </a:t>
            </a:r>
            <a:r>
              <a:rPr lang="el-GR" altLang="el-GR" sz="2100">
                <a:latin typeface="Times New Roman" panose="02020603050405020304" pitchFamily="18" charset="0"/>
                <a:cs typeface="Times New Roman" panose="02020603050405020304" pitchFamily="18" charset="0"/>
              </a:rPr>
              <a:t>→</a:t>
            </a:r>
            <a:r>
              <a:rPr lang="el-GR" altLang="el-GR" sz="2100"/>
              <a:t> 9% στην ηλικία των 16 </a:t>
            </a:r>
            <a:endParaRPr lang="en-GB" altLang="el-GR" sz="2100"/>
          </a:p>
          <a:p>
            <a:pPr>
              <a:lnSpc>
                <a:spcPct val="80000"/>
              </a:lnSpc>
              <a:buFont typeface="Wingdings" pitchFamily="2" charset="2"/>
              <a:buNone/>
            </a:pPr>
            <a:r>
              <a:rPr lang="el-GR" altLang="el-GR" sz="2100"/>
              <a:t>(</a:t>
            </a:r>
            <a:r>
              <a:rPr lang="en-US" altLang="el-GR" sz="2100"/>
              <a:t>Sourander et al., 2001)</a:t>
            </a:r>
            <a:endParaRPr lang="el-GR" altLang="el-GR" sz="1000"/>
          </a:p>
          <a:p>
            <a:pPr>
              <a:lnSpc>
                <a:spcPct val="80000"/>
              </a:lnSpc>
            </a:pPr>
            <a:r>
              <a:rPr lang="el-GR" altLang="el-GR" sz="2100"/>
              <a:t>Η κορύφωση στην εμφάνιση του φαινομένου του εκφοβισμού και της θυματοποίησης είναι κυρίως ανάμεσα στις ηλικίες των 11-13 ετών (</a:t>
            </a:r>
            <a:r>
              <a:rPr lang="en-US" altLang="el-GR" sz="2100"/>
              <a:t>Eslea &amp; Ress, 2001)</a:t>
            </a:r>
            <a:endParaRPr lang="en-US" altLang="el-GR" sz="1000"/>
          </a:p>
          <a:p>
            <a:pPr>
              <a:lnSpc>
                <a:spcPct val="80000"/>
              </a:lnSpc>
            </a:pPr>
            <a:r>
              <a:rPr lang="en-US" altLang="el-GR" sz="2100"/>
              <a:t>To 73% </a:t>
            </a:r>
            <a:r>
              <a:rPr lang="el-GR" altLang="el-GR" sz="2100"/>
              <a:t>έπεσε θύμα έστω και μία φορά στο σχολείο στις ηλικίες </a:t>
            </a:r>
            <a:r>
              <a:rPr lang="en-US" altLang="el-GR" sz="2100"/>
              <a:t>    </a:t>
            </a:r>
            <a:r>
              <a:rPr lang="el-GR" altLang="el-GR" sz="2100"/>
              <a:t>11 – 13 ετών (Griffin &amp; Gross, 2003)</a:t>
            </a:r>
          </a:p>
          <a:p>
            <a:pPr>
              <a:lnSpc>
                <a:spcPct val="80000"/>
              </a:lnSpc>
            </a:pPr>
            <a:r>
              <a:rPr lang="el-GR" altLang="el-GR" sz="2100"/>
              <a:t>Τα παιδιά με ιδιαιτέρες ανάγκες /ευαισθησίες κινδυνεύουν περισσότερο να πέσουν θύματα στιγματισμού /κακοποίησης /εξοβελισμού, και στο οικογενειακό, και στο σχολικό /κοινωνικό πλαίσιο</a:t>
            </a:r>
          </a:p>
          <a:p>
            <a:pPr>
              <a:lnSpc>
                <a:spcPct val="80000"/>
              </a:lnSpc>
              <a:buFont typeface="Wingdings" pitchFamily="2" charset="2"/>
              <a:buNone/>
            </a:pPr>
            <a:endParaRPr lang="el-GR" altLang="el-GR" sz="2100"/>
          </a:p>
          <a:p>
            <a:pPr>
              <a:lnSpc>
                <a:spcPct val="80000"/>
              </a:lnSpc>
              <a:buFont typeface="Wingdings" pitchFamily="2" charset="2"/>
              <a:buNone/>
            </a:pPr>
            <a:endParaRPr lang="el-GR" altLang="el-GR" sz="2100" i="1"/>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F9748AD7-C127-E04D-ABD2-6FFC07819500}"/>
              </a:ext>
            </a:extLst>
          </p:cNvPr>
          <p:cNvSpPr>
            <a:spLocks noGrp="1" noChangeArrowheads="1"/>
          </p:cNvSpPr>
          <p:nvPr>
            <p:ph type="title"/>
          </p:nvPr>
        </p:nvSpPr>
        <p:spPr>
          <a:xfrm>
            <a:off x="468313" y="333375"/>
            <a:ext cx="8229600" cy="1143000"/>
          </a:xfrm>
        </p:spPr>
        <p:txBody>
          <a:bodyPr>
            <a:normAutofit fontScale="90000"/>
          </a:bodyPr>
          <a:lstStyle/>
          <a:p>
            <a:br>
              <a:rPr lang="el-GR" altLang="el-GR" sz="3800"/>
            </a:br>
            <a:r>
              <a:rPr lang="el-GR" altLang="el-GR" sz="3200"/>
              <a:t>Επιπτώσεις στην ψυχική υγεία των θυμάτων</a:t>
            </a:r>
            <a:br>
              <a:rPr lang="el-GR" altLang="el-GR" sz="3800" u="sng"/>
            </a:br>
            <a:endParaRPr lang="el-GR" altLang="el-GR" sz="3800" u="sng"/>
          </a:p>
        </p:txBody>
      </p:sp>
      <p:sp>
        <p:nvSpPr>
          <p:cNvPr id="64515" name="Rectangle 3">
            <a:extLst>
              <a:ext uri="{FF2B5EF4-FFF2-40B4-BE49-F238E27FC236}">
                <a16:creationId xmlns:a16="http://schemas.microsoft.com/office/drawing/2014/main" id="{0143F048-3050-E142-B632-1A7EA85E7A1A}"/>
              </a:ext>
            </a:extLst>
          </p:cNvPr>
          <p:cNvSpPr>
            <a:spLocks noGrp="1" noChangeArrowheads="1"/>
          </p:cNvSpPr>
          <p:nvPr>
            <p:ph type="body" idx="1"/>
          </p:nvPr>
        </p:nvSpPr>
        <p:spPr>
          <a:xfrm>
            <a:off x="468313" y="1557338"/>
            <a:ext cx="8218487" cy="4573587"/>
          </a:xfrm>
        </p:spPr>
        <p:txBody>
          <a:bodyPr>
            <a:normAutofit fontScale="92500"/>
          </a:bodyPr>
          <a:lstStyle/>
          <a:p>
            <a:r>
              <a:rPr lang="el-GR" altLang="el-GR" sz="2800"/>
              <a:t>χαμηλή αυτοεκτίμηση (</a:t>
            </a:r>
            <a:r>
              <a:rPr lang="en-GB" altLang="el-GR" sz="2800"/>
              <a:t>Hawker &amp; Boulton, 2000)</a:t>
            </a:r>
            <a:endParaRPr lang="el-GR" altLang="el-GR" sz="2800"/>
          </a:p>
          <a:p>
            <a:r>
              <a:rPr lang="el-GR" altLang="el-GR" sz="2800"/>
              <a:t>συναισθήματα μοναξιάς</a:t>
            </a:r>
            <a:r>
              <a:rPr lang="en-GB" altLang="el-GR" sz="2800"/>
              <a:t> (Mechthild et al., 2004)</a:t>
            </a:r>
            <a:endParaRPr lang="el-GR" altLang="el-GR" sz="2800"/>
          </a:p>
          <a:p>
            <a:r>
              <a:rPr lang="el-GR" altLang="el-GR" sz="2800"/>
              <a:t>φτωχές κοινωνικές σχέσεις /σχολική εγκατάλειψη</a:t>
            </a:r>
            <a:r>
              <a:rPr lang="en-US" altLang="el-GR" sz="2800"/>
              <a:t>   </a:t>
            </a:r>
            <a:r>
              <a:rPr lang="el-GR" altLang="el-GR" sz="2800"/>
              <a:t>(Hugh-Jones &amp; Smith, 1999)</a:t>
            </a:r>
          </a:p>
          <a:p>
            <a:r>
              <a:rPr lang="el-GR" altLang="el-GR" sz="2800"/>
              <a:t>περισσότερα συμπτώματα άγχους</a:t>
            </a:r>
            <a:r>
              <a:rPr lang="en-GB" altLang="el-GR" sz="2800"/>
              <a:t> (Slee, 1994)</a:t>
            </a:r>
            <a:endParaRPr lang="el-GR" altLang="el-GR" sz="2800"/>
          </a:p>
          <a:p>
            <a:r>
              <a:rPr lang="el-GR" altLang="el-GR" sz="2800"/>
              <a:t>περισσότερα συμπτώματα κατάθλιψης</a:t>
            </a:r>
            <a:r>
              <a:rPr lang="en-GB" altLang="el-GR" sz="2800"/>
              <a:t> (Kumpulainen &amp; Rasanenb, 2000)</a:t>
            </a:r>
            <a:endParaRPr lang="el-GR" altLang="el-GR" sz="2800"/>
          </a:p>
          <a:p>
            <a:r>
              <a:rPr lang="el-GR" altLang="el-GR" sz="2800"/>
              <a:t>ψυχοσωματικές εκδηλώσεις</a:t>
            </a:r>
            <a:r>
              <a:rPr lang="en-GB" altLang="el-GR" sz="2800"/>
              <a:t> (Fekkes et al., 2004)</a:t>
            </a:r>
            <a:endParaRPr lang="el-GR" altLang="el-GR" sz="2800"/>
          </a:p>
          <a:p>
            <a:r>
              <a:rPr lang="el-GR" altLang="el-GR" sz="2800"/>
              <a:t>αυτοκτονική συμπεριφορά (</a:t>
            </a:r>
            <a:r>
              <a:rPr lang="en-GB" altLang="el-GR" sz="2400"/>
              <a:t>Bullycide</a:t>
            </a:r>
            <a:r>
              <a:rPr lang="en-GB" altLang="el-GR" sz="2800"/>
              <a:t>)</a:t>
            </a:r>
            <a:r>
              <a:rPr lang="en-GB" altLang="el-GR" sz="2000"/>
              <a:t>(Rigby, 2000</a:t>
            </a:r>
            <a:r>
              <a:rPr lang="el-GR" altLang="el-GR" sz="2000"/>
              <a:t>·</a:t>
            </a:r>
            <a:r>
              <a:rPr lang="en-GB" altLang="el-GR" sz="2000"/>
              <a:t> Baldry &amp; Winket, 2003</a:t>
            </a:r>
            <a:r>
              <a:rPr lang="en-GB" altLang="el-GR" sz="2800"/>
              <a:t>)</a:t>
            </a:r>
            <a:endParaRPr lang="el-GR" altLang="el-GR" sz="28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622049EE-14C6-8847-AAE8-AF9D71FB8988}"/>
              </a:ext>
            </a:extLst>
          </p:cNvPr>
          <p:cNvSpPr>
            <a:spLocks noGrp="1" noChangeArrowheads="1"/>
          </p:cNvSpPr>
          <p:nvPr>
            <p:ph type="title"/>
          </p:nvPr>
        </p:nvSpPr>
        <p:spPr/>
        <p:txBody>
          <a:bodyPr/>
          <a:lstStyle/>
          <a:p>
            <a:r>
              <a:rPr lang="el-GR" altLang="el-GR" sz="3300" b="1"/>
              <a:t>Διαφορές ανάμεσα στον εκφοβισμό και στη σύγκρουση (</a:t>
            </a:r>
            <a:r>
              <a:rPr lang="en-US" altLang="el-GR" sz="3300" b="1"/>
              <a:t>conflict</a:t>
            </a:r>
            <a:r>
              <a:rPr lang="el-GR" altLang="el-GR" sz="3300" b="1"/>
              <a:t>)</a:t>
            </a:r>
          </a:p>
        </p:txBody>
      </p:sp>
      <p:graphicFrame>
        <p:nvGraphicFramePr>
          <p:cNvPr id="14396" name="Group 60">
            <a:extLst>
              <a:ext uri="{FF2B5EF4-FFF2-40B4-BE49-F238E27FC236}">
                <a16:creationId xmlns:a16="http://schemas.microsoft.com/office/drawing/2014/main" id="{FE7F8585-BA24-204E-BE8E-1394132231A6}"/>
              </a:ext>
            </a:extLst>
          </p:cNvPr>
          <p:cNvGraphicFramePr>
            <a:graphicFrameLocks noGrp="1"/>
          </p:cNvGraphicFramePr>
          <p:nvPr>
            <p:ph idx="1"/>
          </p:nvPr>
        </p:nvGraphicFramePr>
        <p:xfrm>
          <a:off x="179388" y="1628775"/>
          <a:ext cx="8686800" cy="4889754"/>
        </p:xfrm>
        <a:graphic>
          <a:graphicData uri="http://schemas.openxmlformats.org/drawingml/2006/table">
            <a:tbl>
              <a:tblPr/>
              <a:tblGrid>
                <a:gridCol w="4343400">
                  <a:extLst>
                    <a:ext uri="{9D8B030D-6E8A-4147-A177-3AD203B41FA5}">
                      <a16:colId xmlns:a16="http://schemas.microsoft.com/office/drawing/2014/main" val="81349355"/>
                    </a:ext>
                  </a:extLst>
                </a:gridCol>
                <a:gridCol w="4343400">
                  <a:extLst>
                    <a:ext uri="{9D8B030D-6E8A-4147-A177-3AD203B41FA5}">
                      <a16:colId xmlns:a16="http://schemas.microsoft.com/office/drawing/2014/main" val="4148725953"/>
                    </a:ext>
                  </a:extLst>
                </a:gridCol>
              </a:tblGrid>
              <a:tr h="561975">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folHlink"/>
                        </a:buClr>
                        <a:buSzPct val="80000"/>
                        <a:buFont typeface="Wingdings"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tx2"/>
                        </a:buClr>
                        <a:buSzPct val="80000"/>
                        <a:buFont typeface="Wingdings"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hlink"/>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altLang="el-GR" sz="2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Σύγκρουση</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folHlink"/>
                        </a:buClr>
                        <a:buSzPct val="80000"/>
                        <a:buFont typeface="Wingdings"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tx2"/>
                        </a:buClr>
                        <a:buSzPct val="80000"/>
                        <a:buFont typeface="Wingdings"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hlink"/>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altLang="el-GR" sz="2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Εκφοβισμός</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13617722"/>
                  </a:ext>
                </a:extLst>
              </a:tr>
              <a:tr h="561975">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folHlink"/>
                        </a:buClr>
                        <a:buSzPct val="80000"/>
                        <a:buFont typeface="Wingdings"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tx2"/>
                        </a:buClr>
                        <a:buSzPct val="80000"/>
                        <a:buFont typeface="Wingdings"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hlink"/>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altLang="el-GR" sz="1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Ισότιμη σχέση μεταξύ των μελών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folHlink"/>
                        </a:buClr>
                        <a:buSzPct val="80000"/>
                        <a:buFont typeface="Wingdings"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tx2"/>
                        </a:buClr>
                        <a:buSzPct val="80000"/>
                        <a:buFont typeface="Wingdings"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hlink"/>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altLang="el-GR" sz="1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Άνιση κατανομή δύναμης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44156234"/>
                  </a:ext>
                </a:extLst>
              </a:tr>
              <a:tr h="561975">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folHlink"/>
                        </a:buClr>
                        <a:buSzPct val="80000"/>
                        <a:buFont typeface="Wingdings"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tx2"/>
                        </a:buClr>
                        <a:buSzPct val="80000"/>
                        <a:buFont typeface="Wingdings"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hlink"/>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altLang="el-GR" sz="1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Συχνή η ύπαρξη φιλικής σχέσης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folHlink"/>
                        </a:buClr>
                        <a:buSzPct val="80000"/>
                        <a:buFont typeface="Wingdings"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tx2"/>
                        </a:buClr>
                        <a:buSzPct val="80000"/>
                        <a:buFont typeface="Wingdings"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hlink"/>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altLang="el-GR" sz="1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Δεν υπάρχει φιλική σχέση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04828400"/>
                  </a:ext>
                </a:extLst>
              </a:tr>
              <a:tr h="561975">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folHlink"/>
                        </a:buClr>
                        <a:buSzPct val="80000"/>
                        <a:buFont typeface="Wingdings"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tx2"/>
                        </a:buClr>
                        <a:buSzPct val="80000"/>
                        <a:buFont typeface="Wingdings"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hlink"/>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altLang="el-GR" sz="1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Λαμβάνει χώρα τυχαία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folHlink"/>
                        </a:buClr>
                        <a:buSzPct val="80000"/>
                        <a:buFont typeface="Wingdings"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tx2"/>
                        </a:buClr>
                        <a:buSzPct val="80000"/>
                        <a:buFont typeface="Wingdings"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hlink"/>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altLang="el-GR" sz="1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Έχει προγραμματιστεί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99018211"/>
                  </a:ext>
                </a:extLst>
              </a:tr>
              <a:tr h="561975">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folHlink"/>
                        </a:buClr>
                        <a:buSzPct val="80000"/>
                        <a:buFont typeface="Wingdings"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tx2"/>
                        </a:buClr>
                        <a:buSzPct val="80000"/>
                        <a:buFont typeface="Wingdings"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hlink"/>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altLang="el-GR" sz="1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Μπορεί να συμβεί μια μόνο φορά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folHlink"/>
                        </a:buClr>
                        <a:buSzPct val="80000"/>
                        <a:buFont typeface="Wingdings"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tx2"/>
                        </a:buClr>
                        <a:buSzPct val="80000"/>
                        <a:buFont typeface="Wingdings"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hlink"/>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altLang="el-GR" sz="1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Είναι συμπεριφορά επαναλαμβανόμενη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44170951"/>
                  </a:ext>
                </a:extLst>
              </a:tr>
              <a:tr h="561975">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folHlink"/>
                        </a:buClr>
                        <a:buSzPct val="80000"/>
                        <a:buFont typeface="Wingdings"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tx2"/>
                        </a:buClr>
                        <a:buSzPct val="80000"/>
                        <a:buFont typeface="Wingdings"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hlink"/>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altLang="el-GR" sz="1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Δεν επιφέρει σοβαρές συνέπειες στο θύμα</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folHlink"/>
                        </a:buClr>
                        <a:buSzPct val="80000"/>
                        <a:buFont typeface="Wingdings"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tx2"/>
                        </a:buClr>
                        <a:buSzPct val="80000"/>
                        <a:buFont typeface="Wingdings"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hlink"/>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altLang="el-GR" sz="1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Απειλεί σοβαρά τόσο την φυσική όσο και την ψυχική υγεία του θύματος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04312816"/>
                  </a:ext>
                </a:extLst>
              </a:tr>
              <a:tr h="561975">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folHlink"/>
                        </a:buClr>
                        <a:buSzPct val="80000"/>
                        <a:buFont typeface="Wingdings"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tx2"/>
                        </a:buClr>
                        <a:buSzPct val="80000"/>
                        <a:buFont typeface="Wingdings"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hlink"/>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altLang="el-GR" sz="1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Δεν αποσκοπεί στην απόκτηση δύναμης</a:t>
                      </a:r>
                      <a:r>
                        <a:rPr kumimoji="0" lang="el-GR" altLang="el-GR" sz="2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folHlink"/>
                        </a:buClr>
                        <a:buSzPct val="80000"/>
                        <a:buFont typeface="Wingdings"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tx2"/>
                        </a:buClr>
                        <a:buSzPct val="80000"/>
                        <a:buFont typeface="Wingdings"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hlink"/>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altLang="el-GR" sz="1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Στόχος η επιβεβαίωση</a:t>
                      </a:r>
                      <a:r>
                        <a:rPr kumimoji="0" lang="el-GR" altLang="el-GR" sz="2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49841919"/>
                  </a:ext>
                </a:extLst>
              </a:tr>
              <a:tr h="561975">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folHlink"/>
                        </a:buClr>
                        <a:buSzPct val="80000"/>
                        <a:buFont typeface="Wingdings"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tx2"/>
                        </a:buClr>
                        <a:buSzPct val="80000"/>
                        <a:buFont typeface="Wingdings"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hlink"/>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altLang="el-GR" sz="1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Ακολουθεί συχνά μεταμέλεια – ανάληψη</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altLang="el-GR" sz="1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ευθύνης από το δράστη</a:t>
                      </a:r>
                      <a:r>
                        <a:rPr kumimoji="0" lang="el-GR" altLang="el-GR" sz="2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folHlink"/>
                        </a:buClr>
                        <a:buSzPct val="80000"/>
                        <a:buFont typeface="Wingdings"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tx2"/>
                        </a:buClr>
                        <a:buSzPct val="80000"/>
                        <a:buFont typeface="Wingdings"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hlink"/>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tx1"/>
                        </a:buClr>
                        <a:buSzPct val="80000"/>
                        <a:buFont typeface="Wingdings"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altLang="el-GR" sz="1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Επίρριψη ευθυνών στο θύμα</a:t>
                      </a:r>
                      <a:r>
                        <a:rPr kumimoji="0" lang="el-GR" altLang="el-GR" sz="2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46487868"/>
                  </a:ext>
                </a:extLst>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8D6681C5-3489-3A44-B71D-07E1774321AC}"/>
              </a:ext>
            </a:extLst>
          </p:cNvPr>
          <p:cNvSpPr>
            <a:spLocks noGrp="1" noChangeArrowheads="1"/>
          </p:cNvSpPr>
          <p:nvPr>
            <p:ph type="title"/>
          </p:nvPr>
        </p:nvSpPr>
        <p:spPr/>
        <p:txBody>
          <a:bodyPr/>
          <a:lstStyle/>
          <a:p>
            <a:r>
              <a:rPr lang="el-GR" altLang="el-GR" sz="2900" b="1"/>
              <a:t>Είδη – Χαρακτηριστικά δραστών  </a:t>
            </a:r>
            <a:r>
              <a:rPr lang="el-GR" altLang="el-GR" sz="2900" b="1">
                <a:effectLst/>
              </a:rPr>
              <a:t>(</a:t>
            </a:r>
            <a:r>
              <a:rPr lang="en-US" altLang="el-GR" sz="2900" b="1">
                <a:effectLst/>
              </a:rPr>
              <a:t>bullies</a:t>
            </a:r>
            <a:r>
              <a:rPr lang="el-GR" altLang="el-GR" sz="2900" b="1">
                <a:effectLst/>
              </a:rPr>
              <a:t>)</a:t>
            </a:r>
          </a:p>
        </p:txBody>
      </p:sp>
      <p:sp>
        <p:nvSpPr>
          <p:cNvPr id="19459" name="Rectangle 3">
            <a:extLst>
              <a:ext uri="{FF2B5EF4-FFF2-40B4-BE49-F238E27FC236}">
                <a16:creationId xmlns:a16="http://schemas.microsoft.com/office/drawing/2014/main" id="{544D7FD9-D3E3-C844-8E57-29A8C28B3A87}"/>
              </a:ext>
            </a:extLst>
          </p:cNvPr>
          <p:cNvSpPr>
            <a:spLocks noGrp="1" noChangeArrowheads="1"/>
          </p:cNvSpPr>
          <p:nvPr>
            <p:ph type="body" idx="1"/>
          </p:nvPr>
        </p:nvSpPr>
        <p:spPr/>
        <p:txBody>
          <a:bodyPr/>
          <a:lstStyle/>
          <a:p>
            <a:r>
              <a:rPr lang="en-US" altLang="el-GR" sz="2800" i="1"/>
              <a:t>E</a:t>
            </a:r>
            <a:r>
              <a:rPr lang="el-GR" altLang="el-GR" sz="2800" i="1"/>
              <a:t>ΠΙΘΕΤΙΚΟΙ</a:t>
            </a:r>
            <a:r>
              <a:rPr lang="el-GR" altLang="el-GR" sz="2800"/>
              <a:t>  (</a:t>
            </a:r>
            <a:r>
              <a:rPr lang="en-US" altLang="el-GR" sz="2800"/>
              <a:t>Susan</a:t>
            </a:r>
            <a:r>
              <a:rPr lang="el-GR" altLang="el-GR" sz="2800"/>
              <a:t>, 2004)</a:t>
            </a:r>
          </a:p>
          <a:p>
            <a:pPr>
              <a:buFont typeface="Wingdings" pitchFamily="2" charset="2"/>
              <a:buNone/>
            </a:pPr>
            <a:r>
              <a:rPr lang="el-GR" altLang="el-GR" sz="2800">
                <a:cs typeface="Arial" panose="020B0604020202020204" pitchFamily="34" charset="0"/>
              </a:rPr>
              <a:t>→ </a:t>
            </a:r>
            <a:r>
              <a:rPr lang="el-GR" altLang="el-GR" sz="2800"/>
              <a:t>Χρήση Φυσικής Βίας </a:t>
            </a:r>
          </a:p>
          <a:p>
            <a:r>
              <a:rPr lang="el-GR" altLang="el-GR" sz="2800" i="1"/>
              <a:t>ΠΑΘΗΤΙΚΟ- ΕΠΙΘΕΤΙΚΟΙ</a:t>
            </a:r>
            <a:r>
              <a:rPr lang="el-GR" altLang="el-GR" sz="2800"/>
              <a:t>  (</a:t>
            </a:r>
            <a:r>
              <a:rPr lang="en-US" altLang="el-GR" sz="2800"/>
              <a:t>Coy</a:t>
            </a:r>
            <a:r>
              <a:rPr lang="el-GR" altLang="el-GR" sz="2800"/>
              <a:t>, 2001)</a:t>
            </a:r>
          </a:p>
          <a:p>
            <a:pPr>
              <a:buFont typeface="Wingdings" pitchFamily="2" charset="2"/>
              <a:buNone/>
            </a:pPr>
            <a:r>
              <a:rPr lang="el-GR" altLang="el-GR" sz="2800">
                <a:cs typeface="Arial" panose="020B0604020202020204" pitchFamily="34" charset="0"/>
              </a:rPr>
              <a:t>→</a:t>
            </a:r>
            <a:r>
              <a:rPr lang="el-GR" altLang="el-GR" sz="2800"/>
              <a:t> Υιοθέτηση προκλητικής συμπεριφοράς με στόχο την κινητοποίηση του θύματος και την παρέμβαση του δράστη</a:t>
            </a:r>
          </a:p>
          <a:p>
            <a:r>
              <a:rPr lang="el-GR" altLang="el-GR" sz="2800" i="1"/>
              <a:t>ΔΡΑΣΤΕΣ ΠΡΩΗΝ ΘΥΜΑΤΑ</a:t>
            </a:r>
            <a:r>
              <a:rPr lang="el-GR" altLang="el-GR" sz="2800"/>
              <a:t>  </a:t>
            </a:r>
          </a:p>
          <a:p>
            <a:pPr>
              <a:buFont typeface="Wingdings" pitchFamily="2" charset="2"/>
              <a:buNone/>
            </a:pPr>
            <a:r>
              <a:rPr lang="el-GR" altLang="el-GR" sz="2800"/>
              <a:t>(</a:t>
            </a:r>
            <a:r>
              <a:rPr lang="en-US" altLang="el-GR" sz="2800"/>
              <a:t>Espelage</a:t>
            </a:r>
            <a:r>
              <a:rPr lang="el-GR" altLang="el-GR" sz="2800"/>
              <a:t>, </a:t>
            </a:r>
            <a:r>
              <a:rPr lang="en-US" altLang="el-GR" sz="2800"/>
              <a:t>Dorothy</a:t>
            </a:r>
            <a:r>
              <a:rPr lang="el-GR" altLang="el-GR" sz="2800"/>
              <a:t> &amp; </a:t>
            </a:r>
            <a:r>
              <a:rPr lang="en-US" altLang="el-GR" sz="2800"/>
              <a:t>Swear</a:t>
            </a:r>
            <a:r>
              <a:rPr lang="el-GR" altLang="el-GR" sz="2800"/>
              <a:t>, 2004)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06F49102-D724-D84A-8FC1-D8519314F462}"/>
              </a:ext>
            </a:extLst>
          </p:cNvPr>
          <p:cNvSpPr>
            <a:spLocks noGrp="1" noChangeArrowheads="1"/>
          </p:cNvSpPr>
          <p:nvPr>
            <p:ph type="title"/>
          </p:nvPr>
        </p:nvSpPr>
        <p:spPr/>
        <p:txBody>
          <a:bodyPr>
            <a:normAutofit fontScale="90000"/>
          </a:bodyPr>
          <a:lstStyle/>
          <a:p>
            <a:r>
              <a:rPr lang="el-GR" altLang="el-GR" sz="3800"/>
              <a:t>Γενικά ψυχικά και οικογενειακά χαρακτηριστικά των Δραστών </a:t>
            </a:r>
          </a:p>
        </p:txBody>
      </p:sp>
      <p:sp>
        <p:nvSpPr>
          <p:cNvPr id="20483" name="Rectangle 3">
            <a:extLst>
              <a:ext uri="{FF2B5EF4-FFF2-40B4-BE49-F238E27FC236}">
                <a16:creationId xmlns:a16="http://schemas.microsoft.com/office/drawing/2014/main" id="{D0F2CA37-318E-824F-B8A5-93D4EE6ECD16}"/>
              </a:ext>
            </a:extLst>
          </p:cNvPr>
          <p:cNvSpPr>
            <a:spLocks noGrp="1" noChangeArrowheads="1"/>
          </p:cNvSpPr>
          <p:nvPr>
            <p:ph type="body" idx="1"/>
          </p:nvPr>
        </p:nvSpPr>
        <p:spPr>
          <a:xfrm>
            <a:off x="457200" y="1600200"/>
            <a:ext cx="8435975" cy="4852988"/>
          </a:xfrm>
        </p:spPr>
        <p:txBody>
          <a:bodyPr>
            <a:normAutofit lnSpcReduction="10000"/>
          </a:bodyPr>
          <a:lstStyle/>
          <a:p>
            <a:pPr>
              <a:lnSpc>
                <a:spcPct val="90000"/>
              </a:lnSpc>
            </a:pPr>
            <a:r>
              <a:rPr lang="el-GR" altLang="el-GR" sz="2400"/>
              <a:t>φυσική δύναμη</a:t>
            </a:r>
          </a:p>
          <a:p>
            <a:pPr>
              <a:lnSpc>
                <a:spcPct val="90000"/>
              </a:lnSpc>
            </a:pPr>
            <a:r>
              <a:rPr lang="el-GR" altLang="el-GR" sz="2400"/>
              <a:t>κυριαρχικές και γοητευτικές προσωπικότητες με υψηλή αίσθηση αυτοεκτίμησης (κάποια από αυτά)</a:t>
            </a:r>
          </a:p>
          <a:p>
            <a:pPr>
              <a:lnSpc>
                <a:spcPct val="90000"/>
              </a:lnSpc>
            </a:pPr>
            <a:r>
              <a:rPr lang="el-GR" altLang="el-GR" sz="2400"/>
              <a:t>παρορμητικές τάσεις</a:t>
            </a:r>
          </a:p>
          <a:p>
            <a:pPr>
              <a:lnSpc>
                <a:spcPct val="90000"/>
              </a:lnSpc>
            </a:pPr>
            <a:r>
              <a:rPr lang="el-GR" altLang="el-GR" sz="2400"/>
              <a:t>έλλειψη συναισθηματικής κατανόησης για τα θύματά τους /έλλειψη μεταμέλειας για τις πράξεις τους </a:t>
            </a:r>
          </a:p>
          <a:p>
            <a:pPr>
              <a:lnSpc>
                <a:spcPct val="90000"/>
              </a:lnSpc>
            </a:pPr>
            <a:r>
              <a:rPr lang="el-GR" altLang="el-GR" sz="2400"/>
              <a:t>διαταραχές ψυχικής υγείας /συναισθηματική ανωριμότητα</a:t>
            </a:r>
          </a:p>
          <a:p>
            <a:pPr>
              <a:lnSpc>
                <a:spcPct val="90000"/>
              </a:lnSpc>
            </a:pPr>
            <a:r>
              <a:rPr lang="el-GR" altLang="el-GR" sz="2400"/>
              <a:t>αντικοινωνικές προσωπικότητες</a:t>
            </a:r>
          </a:p>
          <a:p>
            <a:pPr>
              <a:lnSpc>
                <a:spcPct val="90000"/>
              </a:lnSpc>
            </a:pPr>
            <a:r>
              <a:rPr lang="el-GR" altLang="el-GR" sz="2400"/>
              <a:t>θύματα ενδοοικογενειακής παραμέλησης ή βίας</a:t>
            </a:r>
          </a:p>
          <a:p>
            <a:pPr>
              <a:lnSpc>
                <a:spcPct val="90000"/>
              </a:lnSpc>
            </a:pPr>
            <a:r>
              <a:rPr lang="el-GR" altLang="el-GR" sz="2400"/>
              <a:t>σχολική αποτυχία /μη σχολική ενσωμάτωση</a:t>
            </a:r>
          </a:p>
          <a:p>
            <a:pPr>
              <a:lnSpc>
                <a:spcPct val="90000"/>
              </a:lnSpc>
            </a:pPr>
            <a:r>
              <a:rPr lang="el-GR" altLang="el-GR" sz="2400"/>
              <a:t>διαχείριση των (εσωτερικών /εξωτερικών) προβλημάτων  μέσω της επιθετικής /παραβατικής συμπεριφοράς</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37BA7B56-F903-CF48-9401-1951060E1E67}"/>
              </a:ext>
            </a:extLst>
          </p:cNvPr>
          <p:cNvSpPr>
            <a:spLocks noGrp="1" noChangeArrowheads="1"/>
          </p:cNvSpPr>
          <p:nvPr>
            <p:ph type="title"/>
          </p:nvPr>
        </p:nvSpPr>
        <p:spPr/>
        <p:txBody>
          <a:bodyPr>
            <a:normAutofit fontScale="90000"/>
          </a:bodyPr>
          <a:lstStyle/>
          <a:p>
            <a:r>
              <a:rPr lang="el-GR" altLang="el-GR" sz="3800"/>
              <a:t>Ψυχοκοινωνικά χαρακτηριστικά παιδιών-θυτών</a:t>
            </a:r>
          </a:p>
        </p:txBody>
      </p:sp>
      <p:sp>
        <p:nvSpPr>
          <p:cNvPr id="56323" name="Rectangle 3">
            <a:extLst>
              <a:ext uri="{FF2B5EF4-FFF2-40B4-BE49-F238E27FC236}">
                <a16:creationId xmlns:a16="http://schemas.microsoft.com/office/drawing/2014/main" id="{187F2569-0C63-AD48-81E9-D179113A3B27}"/>
              </a:ext>
            </a:extLst>
          </p:cNvPr>
          <p:cNvSpPr>
            <a:spLocks noGrp="1" noChangeArrowheads="1"/>
          </p:cNvSpPr>
          <p:nvPr>
            <p:ph type="body" idx="1"/>
          </p:nvPr>
        </p:nvSpPr>
        <p:spPr/>
        <p:txBody>
          <a:bodyPr/>
          <a:lstStyle/>
          <a:p>
            <a:pPr>
              <a:lnSpc>
                <a:spcPct val="90000"/>
              </a:lnSpc>
            </a:pPr>
            <a:r>
              <a:rPr lang="el-GR" altLang="el-GR"/>
              <a:t>Παιδιά θύτες που χρησιμοποιούν κυρίως σωματικές μεθόδους θυματοποίησης /κακοποίησης υπολείπονται </a:t>
            </a:r>
          </a:p>
          <a:p>
            <a:pPr>
              <a:lnSpc>
                <a:spcPct val="90000"/>
              </a:lnSpc>
              <a:buFont typeface="Wingdings" pitchFamily="2" charset="2"/>
              <a:buChar char="Ø"/>
            </a:pPr>
            <a:r>
              <a:rPr lang="el-GR" altLang="el-GR"/>
              <a:t>σε κοινωνικές δεξιότητες</a:t>
            </a:r>
          </a:p>
          <a:p>
            <a:pPr>
              <a:lnSpc>
                <a:spcPct val="90000"/>
              </a:lnSpc>
              <a:buFont typeface="Wingdings" pitchFamily="2" charset="2"/>
              <a:buChar char="Ø"/>
            </a:pPr>
            <a:r>
              <a:rPr lang="el-GR" altLang="el-GR"/>
              <a:t>σε δεξιότητες διαπροσωπικών σχέσεων /επίλυσης προβλημάτων /διαχείρισης συγκρούσεων με εναλλακτικούς τρόπους </a:t>
            </a:r>
          </a:p>
          <a:p>
            <a:pPr>
              <a:lnSpc>
                <a:spcPct val="90000"/>
              </a:lnSpc>
              <a:buFont typeface="Wingdings" pitchFamily="2" charset="2"/>
              <a:buChar char="Ø"/>
            </a:pPr>
            <a:r>
              <a:rPr lang="el-GR" altLang="el-GR"/>
              <a:t>θεωρούν τους εαυτούς ως αποδεκτούς / δημοφιλείς λόγω της δύναμης τους</a:t>
            </a:r>
          </a:p>
          <a:p>
            <a:pPr>
              <a:lnSpc>
                <a:spcPct val="90000"/>
              </a:lnSpc>
              <a:buFont typeface="Wingdings" pitchFamily="2" charset="2"/>
              <a:buChar char="Ø"/>
            </a:pPr>
            <a:endParaRPr lang="el-GR" altLang="el-G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69DDD972-36EA-C44E-8A24-2075AB1CF42F}"/>
              </a:ext>
            </a:extLst>
          </p:cNvPr>
          <p:cNvSpPr>
            <a:spLocks noGrp="1" noChangeArrowheads="1"/>
          </p:cNvSpPr>
          <p:nvPr>
            <p:ph type="title"/>
          </p:nvPr>
        </p:nvSpPr>
        <p:spPr/>
        <p:txBody>
          <a:bodyPr/>
          <a:lstStyle/>
          <a:p>
            <a:r>
              <a:rPr lang="el-GR" altLang="el-GR" sz="3200"/>
              <a:t>Ψυχοκοινωνικά χαρακτηριστικά παιδιών-θυτών (συν.)</a:t>
            </a:r>
          </a:p>
        </p:txBody>
      </p:sp>
      <p:sp>
        <p:nvSpPr>
          <p:cNvPr id="57347" name="Rectangle 3">
            <a:extLst>
              <a:ext uri="{FF2B5EF4-FFF2-40B4-BE49-F238E27FC236}">
                <a16:creationId xmlns:a16="http://schemas.microsoft.com/office/drawing/2014/main" id="{1DCB4B43-1EAC-0C45-9D1B-B635E621BA3F}"/>
              </a:ext>
            </a:extLst>
          </p:cNvPr>
          <p:cNvSpPr>
            <a:spLocks noGrp="1" noChangeArrowheads="1"/>
          </p:cNvSpPr>
          <p:nvPr>
            <p:ph type="body" idx="1"/>
          </p:nvPr>
        </p:nvSpPr>
        <p:spPr/>
        <p:txBody>
          <a:bodyPr/>
          <a:lstStyle/>
          <a:p>
            <a:pPr>
              <a:lnSpc>
                <a:spcPct val="80000"/>
              </a:lnSpc>
            </a:pPr>
            <a:r>
              <a:rPr lang="el-GR" altLang="el-GR" sz="2800"/>
              <a:t>Παιδιά θύτες που χρησιμοποιούν κυρίως μη σωματικές μεθόδους θυματοποίησης /κακοποίησης</a:t>
            </a:r>
          </a:p>
          <a:p>
            <a:pPr>
              <a:lnSpc>
                <a:spcPct val="80000"/>
              </a:lnSpc>
              <a:buFont typeface="Wingdings" pitchFamily="2" charset="2"/>
              <a:buChar char="Ø"/>
            </a:pPr>
            <a:r>
              <a:rPr lang="el-GR" altLang="el-GR" sz="2800"/>
              <a:t>πιθανόν να έχουν ανεπτυγμένες κοινωνικές /μαθησιακές δεξιότητες</a:t>
            </a:r>
          </a:p>
          <a:p>
            <a:pPr>
              <a:lnSpc>
                <a:spcPct val="80000"/>
              </a:lnSpc>
              <a:buFont typeface="Wingdings" pitchFamily="2" charset="2"/>
              <a:buChar char="Ø"/>
            </a:pPr>
            <a:r>
              <a:rPr lang="el-GR" altLang="el-GR" sz="2800"/>
              <a:t>πιθανόν να προέρχονται και από ανωτέρα κοινωνικοοικονομικά στρώματα</a:t>
            </a:r>
          </a:p>
          <a:p>
            <a:pPr>
              <a:lnSpc>
                <a:spcPct val="80000"/>
              </a:lnSpc>
              <a:buFont typeface="Wingdings" pitchFamily="2" charset="2"/>
              <a:buChar char="Ø"/>
            </a:pPr>
            <a:r>
              <a:rPr lang="el-GR" altLang="el-GR" sz="2800"/>
              <a:t>χαρακτηρίζονται όμως συχνά από προβληματικά στοιχεία προσωπικότητας /ψυχοσύνθεσης /συναισθηματική ανωριμότητα /έντονες ανταγωνιστικές /επιθετικές τάσεις </a:t>
            </a:r>
          </a:p>
          <a:p>
            <a:pPr>
              <a:lnSpc>
                <a:spcPct val="80000"/>
              </a:lnSpc>
              <a:buFont typeface="Wingdings" pitchFamily="2" charset="2"/>
              <a:buChar char="Ø"/>
            </a:pPr>
            <a:endParaRPr lang="el-GR" altLang="el-GR" sz="2800"/>
          </a:p>
          <a:p>
            <a:pPr>
              <a:lnSpc>
                <a:spcPct val="80000"/>
              </a:lnSpc>
            </a:pPr>
            <a:endParaRPr lang="el-GR" altLang="el-GR" sz="280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AE79324D-1AEB-D44D-88B8-5447017CCB2C}"/>
              </a:ext>
            </a:extLst>
          </p:cNvPr>
          <p:cNvSpPr>
            <a:spLocks noGrp="1" noChangeArrowheads="1"/>
          </p:cNvSpPr>
          <p:nvPr>
            <p:ph type="title"/>
          </p:nvPr>
        </p:nvSpPr>
        <p:spPr/>
        <p:txBody>
          <a:bodyPr/>
          <a:lstStyle/>
          <a:p>
            <a:r>
              <a:rPr lang="el-GR" altLang="el-GR"/>
              <a:t>Κατηγορίες Θυμάτων </a:t>
            </a:r>
          </a:p>
        </p:txBody>
      </p:sp>
      <p:sp>
        <p:nvSpPr>
          <p:cNvPr id="21507" name="Rectangle 3">
            <a:extLst>
              <a:ext uri="{FF2B5EF4-FFF2-40B4-BE49-F238E27FC236}">
                <a16:creationId xmlns:a16="http://schemas.microsoft.com/office/drawing/2014/main" id="{BC622338-DEBC-9041-A4B2-B424C99ED54C}"/>
              </a:ext>
            </a:extLst>
          </p:cNvPr>
          <p:cNvSpPr>
            <a:spLocks noGrp="1" noChangeArrowheads="1"/>
          </p:cNvSpPr>
          <p:nvPr>
            <p:ph type="body" idx="1"/>
          </p:nvPr>
        </p:nvSpPr>
        <p:spPr/>
        <p:txBody>
          <a:bodyPr/>
          <a:lstStyle/>
          <a:p>
            <a:pPr marL="609600" indent="-609600"/>
            <a:r>
              <a:rPr lang="el-GR" altLang="el-GR" sz="2800" i="1"/>
              <a:t>ΠΑΘΗΤΙΚΑ ΘΥΜΑΤΑ</a:t>
            </a:r>
          </a:p>
          <a:p>
            <a:pPr marL="609600" indent="-609600">
              <a:lnSpc>
                <a:spcPct val="110000"/>
              </a:lnSpc>
              <a:buFont typeface="Wingdings" pitchFamily="2" charset="2"/>
              <a:buNone/>
            </a:pPr>
            <a:r>
              <a:rPr lang="el-GR" altLang="el-GR" sz="2800">
                <a:cs typeface="Arial" panose="020B0604020202020204" pitchFamily="34" charset="0"/>
              </a:rPr>
              <a:t>→</a:t>
            </a:r>
            <a:r>
              <a:rPr lang="el-GR" altLang="el-GR" sz="2800"/>
              <a:t> Αγχώδη, ανασφαλή, εξαιρετικά ήρεμα, ευαίσθητα, μοναχικά, μυϊκά αδύναμα.</a:t>
            </a:r>
          </a:p>
          <a:p>
            <a:pPr marL="609600" indent="-609600">
              <a:buFont typeface="Wingdings" pitchFamily="2" charset="2"/>
              <a:buNone/>
            </a:pPr>
            <a:endParaRPr lang="el-GR" altLang="el-GR" sz="2800"/>
          </a:p>
          <a:p>
            <a:pPr marL="609600" indent="-609600"/>
            <a:r>
              <a:rPr lang="el-GR" altLang="el-GR" sz="2800" i="1"/>
              <a:t>ΠΡΟΚΛΗΤΙΚΑ ΘΥΜΑΤΑ</a:t>
            </a:r>
            <a:r>
              <a:rPr lang="el-GR" altLang="el-GR" sz="2800"/>
              <a:t> (σπάνια κατηγορία) </a:t>
            </a:r>
          </a:p>
          <a:p>
            <a:pPr marL="609600" indent="-609600">
              <a:lnSpc>
                <a:spcPct val="110000"/>
              </a:lnSpc>
              <a:buFont typeface="Wingdings" pitchFamily="2" charset="2"/>
              <a:buNone/>
            </a:pPr>
            <a:r>
              <a:rPr lang="el-GR" altLang="el-GR" sz="2800">
                <a:cs typeface="Arial" panose="020B0604020202020204" pitchFamily="34" charset="0"/>
              </a:rPr>
              <a:t>→</a:t>
            </a:r>
            <a:r>
              <a:rPr lang="el-GR" altLang="el-GR" sz="2800"/>
              <a:t> Εμπλέκονται διαρκώς σε αρνητικές πράξεις προκαλώντας τους δράστες.</a:t>
            </a:r>
            <a:r>
              <a:rPr lang="el-GR" altLang="el-GR"/>
              <a:t>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40FD72AC-2864-534D-83C4-9E14399CDF00}"/>
              </a:ext>
            </a:extLst>
          </p:cNvPr>
          <p:cNvSpPr>
            <a:spLocks noGrp="1" noChangeArrowheads="1"/>
          </p:cNvSpPr>
          <p:nvPr>
            <p:ph type="title"/>
          </p:nvPr>
        </p:nvSpPr>
        <p:spPr/>
        <p:txBody>
          <a:bodyPr>
            <a:normAutofit fontScale="90000"/>
          </a:bodyPr>
          <a:lstStyle/>
          <a:p>
            <a:r>
              <a:rPr lang="el-GR" altLang="el-GR" sz="3800"/>
              <a:t>Ο ρόλος των παρευρισκόμενων παιδιών –παιδιών «μαρτύρων»</a:t>
            </a:r>
            <a:endParaRPr lang="en-US" altLang="el-GR" sz="3800"/>
          </a:p>
        </p:txBody>
      </p:sp>
      <p:sp>
        <p:nvSpPr>
          <p:cNvPr id="65539" name="Rectangle 3">
            <a:extLst>
              <a:ext uri="{FF2B5EF4-FFF2-40B4-BE49-F238E27FC236}">
                <a16:creationId xmlns:a16="http://schemas.microsoft.com/office/drawing/2014/main" id="{A07D6CD4-BCCE-3046-B2D3-E7411D0021C6}"/>
              </a:ext>
            </a:extLst>
          </p:cNvPr>
          <p:cNvSpPr>
            <a:spLocks noGrp="1" noChangeArrowheads="1"/>
          </p:cNvSpPr>
          <p:nvPr>
            <p:ph type="body" idx="1"/>
          </p:nvPr>
        </p:nvSpPr>
        <p:spPr/>
        <p:txBody>
          <a:bodyPr>
            <a:normAutofit lnSpcReduction="10000"/>
          </a:bodyPr>
          <a:lstStyle/>
          <a:p>
            <a:pPr algn="just">
              <a:lnSpc>
                <a:spcPct val="90000"/>
              </a:lnSpc>
            </a:pPr>
            <a:r>
              <a:rPr lang="el-GR" altLang="el-GR" sz="2400" dirty="0"/>
              <a:t>Τα παιδιά μάρτυρες με την σιωπηρή τους στάση ενισχύουν τις τάσεις των θυτών για εκφοβισμό των άλλων</a:t>
            </a:r>
          </a:p>
          <a:p>
            <a:pPr algn="just">
              <a:lnSpc>
                <a:spcPct val="90000"/>
              </a:lnSpc>
            </a:pPr>
            <a:r>
              <a:rPr lang="el-GR" altLang="el-GR" sz="2400" dirty="0"/>
              <a:t>Οι θύτες έχουν την εντύπωση ότι τους επιβραβεύουν /ότι γίνονται δημοφιλείς /ότι οι άλλοι τους σέβονται και τους φοβούνται όταν συστηματικά εκφοβίζουν και επιβάλλονται στους πιο αδύναμους</a:t>
            </a:r>
          </a:p>
          <a:p>
            <a:pPr algn="just">
              <a:lnSpc>
                <a:spcPct val="90000"/>
              </a:lnSpc>
            </a:pPr>
            <a:r>
              <a:rPr lang="el-GR" altLang="el-GR" sz="2400" dirty="0"/>
              <a:t>Τα παιδιά μάρτυρες δεν παρεμβαίνουν διότι συνήθως φοβούνται τις συνέπειες</a:t>
            </a:r>
          </a:p>
          <a:p>
            <a:pPr algn="just">
              <a:lnSpc>
                <a:spcPct val="90000"/>
              </a:lnSpc>
            </a:pPr>
            <a:r>
              <a:rPr lang="el-GR" altLang="el-GR" sz="2400" dirty="0"/>
              <a:t>Κάποια παιδιά μάρτυρες είτε αντλούν ικανοποίηση, είτε διασκεδάζουν από τον εκφοβισμό συμμαθητών τους, μη συνειδητοποιώντας τις συνέπειες</a:t>
            </a:r>
            <a:endParaRPr lang="en-US" altLang="el-GR" sz="24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FF5329AC-CD9B-7D4F-AC9B-2EE1C257C434}"/>
              </a:ext>
            </a:extLst>
          </p:cNvPr>
          <p:cNvSpPr>
            <a:spLocks noGrp="1" noChangeArrowheads="1"/>
          </p:cNvSpPr>
          <p:nvPr>
            <p:ph type="title"/>
          </p:nvPr>
        </p:nvSpPr>
        <p:spPr>
          <a:xfrm>
            <a:off x="457200" y="457200"/>
            <a:ext cx="7467600" cy="1143000"/>
          </a:xfrm>
        </p:spPr>
        <p:txBody>
          <a:bodyPr>
            <a:normAutofit fontScale="90000"/>
          </a:bodyPr>
          <a:lstStyle/>
          <a:p>
            <a:r>
              <a:rPr lang="el-GR" altLang="el-GR" sz="3800" dirty="0"/>
              <a:t>Ο ρόλος των παρευρισκόμενων παιδιών –παιδιών «μαρτύρων» (συν.)</a:t>
            </a:r>
            <a:endParaRPr lang="en-US" altLang="el-GR" sz="3800" dirty="0"/>
          </a:p>
        </p:txBody>
      </p:sp>
      <p:sp>
        <p:nvSpPr>
          <p:cNvPr id="66563" name="Rectangle 3">
            <a:extLst>
              <a:ext uri="{FF2B5EF4-FFF2-40B4-BE49-F238E27FC236}">
                <a16:creationId xmlns:a16="http://schemas.microsoft.com/office/drawing/2014/main" id="{D10364C4-3591-BA48-8B15-F86BA72A930A}"/>
              </a:ext>
            </a:extLst>
          </p:cNvPr>
          <p:cNvSpPr>
            <a:spLocks noGrp="1" noChangeArrowheads="1"/>
          </p:cNvSpPr>
          <p:nvPr>
            <p:ph type="body" idx="1"/>
          </p:nvPr>
        </p:nvSpPr>
        <p:spPr/>
        <p:txBody>
          <a:bodyPr/>
          <a:lstStyle/>
          <a:p>
            <a:pPr algn="just">
              <a:lnSpc>
                <a:spcPct val="90000"/>
              </a:lnSpc>
            </a:pPr>
            <a:r>
              <a:rPr lang="el-GR" altLang="el-GR" sz="2400" dirty="0"/>
              <a:t>Πολλά παιδιά-μάρτυρες παρακινούνται να μετέχουν και κάποια από αυτά πράγματι συμμετέχουν στον εκφοβισμό /</a:t>
            </a:r>
            <a:r>
              <a:rPr lang="el-GR" altLang="el-GR" sz="2400" dirty="0" err="1"/>
              <a:t>θυματοποίηση</a:t>
            </a:r>
            <a:r>
              <a:rPr lang="el-GR" altLang="el-GR" sz="2400" dirty="0"/>
              <a:t> συμμαθητών τους</a:t>
            </a:r>
          </a:p>
          <a:p>
            <a:pPr algn="just">
              <a:lnSpc>
                <a:spcPct val="90000"/>
              </a:lnSpc>
            </a:pPr>
            <a:r>
              <a:rPr lang="el-GR" altLang="el-GR" sz="2400" dirty="0"/>
              <a:t>Πολλά παιδιά-μάρτυρες φοβούνται να καταγγείλουν το γεγονός σε εκπαιδευτικούς γονείς, όπως συνήθως και πολλά από τα παιδιά-θύματα</a:t>
            </a:r>
          </a:p>
          <a:p>
            <a:pPr algn="just">
              <a:lnSpc>
                <a:spcPct val="90000"/>
              </a:lnSpc>
            </a:pPr>
            <a:r>
              <a:rPr lang="el-GR" altLang="el-GR" sz="2400" dirty="0"/>
              <a:t>Πολλά παιδιά-μάρτυρες θεωρούν ότι γίνονται «καρφιά» όταν καταγγέλλουν παρόμοια επεισόδια</a:t>
            </a:r>
          </a:p>
          <a:p>
            <a:pPr algn="just">
              <a:lnSpc>
                <a:spcPct val="90000"/>
              </a:lnSpc>
            </a:pPr>
            <a:r>
              <a:rPr lang="el-GR" altLang="el-GR" sz="2400" dirty="0"/>
              <a:t>Πολλά παιδιά-μάρτυρες τείνουν να ταυτίζονται και να προσχωρούν στις ομάδες των δυνατών /παλικαράδων θυτών</a:t>
            </a:r>
            <a:endParaRPr lang="en-US" altLang="el-GR" sz="24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52C374EF-8F48-CE4E-8213-232DE644C87E}"/>
              </a:ext>
            </a:extLst>
          </p:cNvPr>
          <p:cNvSpPr>
            <a:spLocks noGrp="1" noChangeArrowheads="1"/>
          </p:cNvSpPr>
          <p:nvPr>
            <p:ph type="title"/>
          </p:nvPr>
        </p:nvSpPr>
        <p:spPr/>
        <p:txBody>
          <a:bodyPr/>
          <a:lstStyle/>
          <a:p>
            <a:r>
              <a:rPr lang="el-GR" altLang="el-GR" b="1"/>
              <a:t>Φύλο</a:t>
            </a:r>
          </a:p>
        </p:txBody>
      </p:sp>
      <p:sp>
        <p:nvSpPr>
          <p:cNvPr id="67587" name="Rectangle 3">
            <a:extLst>
              <a:ext uri="{FF2B5EF4-FFF2-40B4-BE49-F238E27FC236}">
                <a16:creationId xmlns:a16="http://schemas.microsoft.com/office/drawing/2014/main" id="{085F0234-895D-534B-B3D8-028CFD114DF1}"/>
              </a:ext>
            </a:extLst>
          </p:cNvPr>
          <p:cNvSpPr>
            <a:spLocks noGrp="1" noChangeArrowheads="1"/>
          </p:cNvSpPr>
          <p:nvPr>
            <p:ph type="body" idx="1"/>
          </p:nvPr>
        </p:nvSpPr>
        <p:spPr/>
        <p:txBody>
          <a:bodyPr/>
          <a:lstStyle/>
          <a:p>
            <a:pPr>
              <a:lnSpc>
                <a:spcPct val="80000"/>
              </a:lnSpc>
            </a:pPr>
            <a:r>
              <a:rPr lang="el-GR" altLang="el-GR" sz="2400"/>
              <a:t>Τα αγόρια πέφτουν θύματα άμεσου εκφοβισμού (σωματική βίας, σεξουαλικής παρενόχλησης) ενώ τα κορίτσια έμμεσου (βρισιές, πειράγματα, αποκλεισμός /εξοστρακισμός από τις ομάδες /διαπροσωπικές σχέσεις κλπ) (Olweus, 1993)</a:t>
            </a:r>
          </a:p>
          <a:p>
            <a:pPr>
              <a:lnSpc>
                <a:spcPct val="80000"/>
              </a:lnSpc>
            </a:pPr>
            <a:r>
              <a:rPr lang="el-GR" altLang="el-GR" sz="2400"/>
              <a:t>Τα αγόρια θύτες χρησιμοποιούν περισσότερο σωματικούς /βίαιους τρόπους εκφοβισμού</a:t>
            </a:r>
          </a:p>
          <a:p>
            <a:pPr>
              <a:lnSpc>
                <a:spcPct val="80000"/>
              </a:lnSpc>
            </a:pPr>
            <a:r>
              <a:rPr lang="el-GR" altLang="el-GR" sz="2400"/>
              <a:t>Τα κορίτσια σ μεγαλύτερο βαθμό συγκαλυμμένες ή έμμεσες μορφές εκφοβισμού</a:t>
            </a:r>
          </a:p>
          <a:p>
            <a:pPr>
              <a:lnSpc>
                <a:spcPct val="80000"/>
              </a:lnSpc>
            </a:pPr>
            <a:r>
              <a:rPr lang="el-GR" altLang="el-GR" sz="2400"/>
              <a:t>Τα κορίτσια θυματοποιούνται από τα αγόρια σε ποσοστό 60% </a:t>
            </a:r>
          </a:p>
          <a:p>
            <a:pPr>
              <a:lnSpc>
                <a:spcPct val="80000"/>
              </a:lnSpc>
            </a:pPr>
            <a:r>
              <a:rPr lang="el-GR" altLang="el-GR" sz="2400"/>
              <a:t>Τα αγόρια  θυματοποιούνται από τα αγόρια σε ποσοστό 80%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A939931E-0F40-7042-BE18-06CB4DD1F983}"/>
              </a:ext>
            </a:extLst>
          </p:cNvPr>
          <p:cNvSpPr>
            <a:spLocks noGrp="1" noChangeArrowheads="1"/>
          </p:cNvSpPr>
          <p:nvPr>
            <p:ph type="title"/>
          </p:nvPr>
        </p:nvSpPr>
        <p:spPr/>
        <p:txBody>
          <a:bodyPr/>
          <a:lstStyle/>
          <a:p>
            <a:r>
              <a:rPr lang="el-GR" altLang="el-GR"/>
              <a:t>Αιτιολογικοί Παράγοντες</a:t>
            </a:r>
            <a:endParaRPr lang="en-GB" altLang="el-GR"/>
          </a:p>
        </p:txBody>
      </p:sp>
      <p:sp>
        <p:nvSpPr>
          <p:cNvPr id="50179" name="Rectangle 3">
            <a:extLst>
              <a:ext uri="{FF2B5EF4-FFF2-40B4-BE49-F238E27FC236}">
                <a16:creationId xmlns:a16="http://schemas.microsoft.com/office/drawing/2014/main" id="{3A214B66-0192-B54E-B55C-B7B053FED31B}"/>
              </a:ext>
            </a:extLst>
          </p:cNvPr>
          <p:cNvSpPr>
            <a:spLocks noGrp="1" noChangeArrowheads="1"/>
          </p:cNvSpPr>
          <p:nvPr>
            <p:ph type="body" idx="1"/>
          </p:nvPr>
        </p:nvSpPr>
        <p:spPr/>
        <p:txBody>
          <a:bodyPr/>
          <a:lstStyle/>
          <a:p>
            <a:pPr>
              <a:lnSpc>
                <a:spcPct val="110000"/>
              </a:lnSpc>
              <a:buFont typeface="Wingdings" pitchFamily="2" charset="2"/>
              <a:buChar char="ü"/>
            </a:pPr>
            <a:r>
              <a:rPr lang="el-GR" altLang="el-GR"/>
              <a:t>Σχέση γονέων</a:t>
            </a:r>
          </a:p>
          <a:p>
            <a:pPr>
              <a:lnSpc>
                <a:spcPct val="110000"/>
              </a:lnSpc>
              <a:buFont typeface="Wingdings" pitchFamily="2" charset="2"/>
              <a:buChar char="ü"/>
            </a:pPr>
            <a:r>
              <a:rPr lang="el-GR" altLang="el-GR"/>
              <a:t>Ελάχιστος χρόνος ενασχόλησης με το παιδί</a:t>
            </a:r>
          </a:p>
          <a:p>
            <a:pPr>
              <a:lnSpc>
                <a:spcPct val="110000"/>
              </a:lnSpc>
              <a:buFont typeface="Wingdings" pitchFamily="2" charset="2"/>
              <a:buChar char="ü"/>
            </a:pPr>
            <a:r>
              <a:rPr lang="el-GR" altLang="el-GR"/>
              <a:t>Προβολή βίαιων συμπεριφορών από Μ.Μ.Ε</a:t>
            </a:r>
          </a:p>
          <a:p>
            <a:pPr>
              <a:lnSpc>
                <a:spcPct val="110000"/>
              </a:lnSpc>
              <a:buFont typeface="Wingdings" pitchFamily="2" charset="2"/>
              <a:buChar char="ü"/>
            </a:pPr>
            <a:r>
              <a:rPr lang="el-GR" altLang="el-GR"/>
              <a:t>Μαθησιακές\νοητικές δυσκολίες.</a:t>
            </a:r>
          </a:p>
          <a:p>
            <a:pPr>
              <a:lnSpc>
                <a:spcPct val="110000"/>
              </a:lnSpc>
              <a:buFont typeface="Wingdings" pitchFamily="2" charset="2"/>
              <a:buChar char="ü"/>
            </a:pPr>
            <a:r>
              <a:rPr lang="el-GR" altLang="el-GR"/>
              <a:t>Συναισθηματικός δεσμός με τους γονείς </a:t>
            </a:r>
            <a:endParaRPr lang="en-US" altLang="el-GR"/>
          </a:p>
          <a:p>
            <a:pPr>
              <a:lnSpc>
                <a:spcPct val="110000"/>
              </a:lnSpc>
              <a:buFont typeface="Wingdings" pitchFamily="2" charset="2"/>
              <a:buChar char="ü"/>
            </a:pPr>
            <a:r>
              <a:rPr lang="el-GR" altLang="el-GR"/>
              <a:t>Γονικοί τύποι συμπεριφοράς (Γ.Τ.Σ.)</a:t>
            </a:r>
          </a:p>
          <a:p>
            <a:pPr>
              <a:lnSpc>
                <a:spcPct val="110000"/>
              </a:lnSpc>
              <a:buFont typeface="Wingdings" pitchFamily="2" charset="2"/>
              <a:buChar char="ü"/>
            </a:pPr>
            <a:r>
              <a:rPr lang="el-GR" altLang="el-GR"/>
              <a:t>Έλλειψη Ενσυναίσθησης</a:t>
            </a:r>
          </a:p>
          <a:p>
            <a:pPr>
              <a:buFont typeface="Wingdings" pitchFamily="2" charset="2"/>
              <a:buNone/>
            </a:pPr>
            <a:endParaRPr lang="en-GB" altLang="el-G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E948E5BE-44A0-424D-8F1D-B2BC308CE785}"/>
              </a:ext>
            </a:extLst>
          </p:cNvPr>
          <p:cNvSpPr>
            <a:spLocks noGrp="1" noChangeArrowheads="1"/>
          </p:cNvSpPr>
          <p:nvPr>
            <p:ph type="title"/>
          </p:nvPr>
        </p:nvSpPr>
        <p:spPr>
          <a:xfrm>
            <a:off x="468313" y="0"/>
            <a:ext cx="8229600" cy="1143000"/>
          </a:xfrm>
        </p:spPr>
        <p:txBody>
          <a:bodyPr>
            <a:normAutofit fontScale="90000"/>
          </a:bodyPr>
          <a:lstStyle/>
          <a:p>
            <a:r>
              <a:rPr lang="el-GR" altLang="el-GR" sz="3800"/>
              <a:t>Αποτελέσματα έρευνας στην Κρήτη</a:t>
            </a:r>
          </a:p>
        </p:txBody>
      </p:sp>
      <p:sp>
        <p:nvSpPr>
          <p:cNvPr id="28675" name="Rectangle 3">
            <a:extLst>
              <a:ext uri="{FF2B5EF4-FFF2-40B4-BE49-F238E27FC236}">
                <a16:creationId xmlns:a16="http://schemas.microsoft.com/office/drawing/2014/main" id="{3A433CF0-60B8-A147-882D-33E573E5D4C2}"/>
              </a:ext>
            </a:extLst>
          </p:cNvPr>
          <p:cNvSpPr>
            <a:spLocks noGrp="1" noChangeArrowheads="1"/>
          </p:cNvSpPr>
          <p:nvPr>
            <p:ph type="body" idx="1"/>
          </p:nvPr>
        </p:nvSpPr>
        <p:spPr>
          <a:xfrm>
            <a:off x="179388" y="1052513"/>
            <a:ext cx="8964612" cy="4495800"/>
          </a:xfrm>
        </p:spPr>
        <p:txBody>
          <a:bodyPr>
            <a:normAutofit fontScale="92500" lnSpcReduction="20000"/>
          </a:bodyPr>
          <a:lstStyle/>
          <a:p>
            <a:pPr>
              <a:lnSpc>
                <a:spcPct val="120000"/>
              </a:lnSpc>
              <a:buFont typeface="Wingdings" pitchFamily="2" charset="2"/>
              <a:buChar char="Ø"/>
            </a:pPr>
            <a:r>
              <a:rPr lang="el-GR" altLang="el-GR" sz="2000"/>
              <a:t>Θυματοποίηση</a:t>
            </a:r>
            <a:r>
              <a:rPr lang="en-US" altLang="el-GR" sz="2000"/>
              <a:t>: </a:t>
            </a:r>
            <a:r>
              <a:rPr lang="el-GR" altLang="el-GR" sz="2000"/>
              <a:t>Δεν υπάρχουν διαφορές μεταξύ αγοριών –κοριτσιών. </a:t>
            </a:r>
          </a:p>
          <a:p>
            <a:pPr>
              <a:lnSpc>
                <a:spcPct val="120000"/>
              </a:lnSpc>
              <a:buFont typeface="Wingdings" pitchFamily="2" charset="2"/>
              <a:buNone/>
            </a:pPr>
            <a:r>
              <a:rPr lang="el-GR" altLang="el-GR" sz="2000"/>
              <a:t>Δηλ, δεν παίζει ρόλο το φύλο στο αν κάποιο άτομο πέσει θύμα συμπεριφορών παρενόχλησης. </a:t>
            </a:r>
          </a:p>
          <a:p>
            <a:pPr>
              <a:lnSpc>
                <a:spcPct val="120000"/>
              </a:lnSpc>
              <a:buFont typeface="Wingdings" pitchFamily="2" charset="2"/>
              <a:buChar char="Ø"/>
            </a:pPr>
            <a:r>
              <a:rPr lang="el-GR" altLang="el-GR" sz="2000"/>
              <a:t>Θύτες: τα αγόρια δηλώνουν περισσότερο από τα κορίτσια πως άσκησαν συμπεριφορές εκφοβισμού ή παρενόχλησης σε άλλα άτομα</a:t>
            </a:r>
          </a:p>
          <a:p>
            <a:pPr>
              <a:lnSpc>
                <a:spcPct val="120000"/>
              </a:lnSpc>
              <a:buFont typeface="Wingdings" pitchFamily="2" charset="2"/>
              <a:buChar char="Ø"/>
            </a:pPr>
            <a:r>
              <a:rPr lang="el-GR" altLang="el-GR" sz="2000"/>
              <a:t>Τα αγόρια αναφέρουν πιο συχνά ότι συμμετέχουν σε επεισόδια παρενόχλησης που υποκινούν τρίτοι.</a:t>
            </a:r>
            <a:endParaRPr lang="en-US" altLang="el-GR" sz="2000"/>
          </a:p>
          <a:p>
            <a:pPr>
              <a:lnSpc>
                <a:spcPct val="120000"/>
              </a:lnSpc>
              <a:buFont typeface="Wingdings" pitchFamily="2" charset="2"/>
              <a:buChar char="Ø"/>
            </a:pPr>
            <a:r>
              <a:rPr lang="en-US" altLang="el-GR" sz="2000"/>
              <a:t>T</a:t>
            </a:r>
            <a:r>
              <a:rPr lang="el-GR" altLang="el-GR" sz="2000"/>
              <a:t>α κορίτσια αναφέρουν πιο συχνά ότι συμπάσχουν με το άτομο που υφίσταται παρενόχληση από ότι τα αγόρια.</a:t>
            </a:r>
          </a:p>
          <a:p>
            <a:pPr>
              <a:lnSpc>
                <a:spcPct val="120000"/>
              </a:lnSpc>
              <a:buFont typeface="Wingdings" pitchFamily="2" charset="2"/>
              <a:buChar char="Ø"/>
            </a:pPr>
            <a:r>
              <a:rPr lang="el-GR" altLang="el-GR" sz="2000"/>
              <a:t>Τα αγόρια συμφωνούν περισσότερο με θετικές στάσεις και πεποιθήσεις ως προς συμπεριφορές παρενόχλησης από ότι τα κορίτσια </a:t>
            </a:r>
          </a:p>
          <a:p>
            <a:pPr>
              <a:lnSpc>
                <a:spcPct val="120000"/>
              </a:lnSpc>
              <a:buFont typeface="Wingdings" pitchFamily="2" charset="2"/>
              <a:buNone/>
            </a:pPr>
            <a:r>
              <a:rPr lang="el-GR" altLang="el-GR" sz="2000"/>
              <a:t>π.χ. «κάποιες φορές δεν πειράζει να παρενοχλούμε τους άλλους», «είναι καλό να τσακώνονται οι μαθητές μεταξύ τους»</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CCF4C10E-8AF1-6E41-AF87-4E94708EC52D}"/>
              </a:ext>
            </a:extLst>
          </p:cNvPr>
          <p:cNvSpPr>
            <a:spLocks noGrp="1" noChangeArrowheads="1"/>
          </p:cNvSpPr>
          <p:nvPr>
            <p:ph type="title"/>
          </p:nvPr>
        </p:nvSpPr>
        <p:spPr/>
        <p:txBody>
          <a:bodyPr/>
          <a:lstStyle/>
          <a:p>
            <a:r>
              <a:rPr lang="el-GR" altLang="el-GR"/>
              <a:t>Αποτελέσματα </a:t>
            </a:r>
            <a:r>
              <a:rPr lang="el-GR" altLang="el-GR" sz="3400"/>
              <a:t>- </a:t>
            </a:r>
            <a:r>
              <a:rPr lang="el-GR" altLang="el-GR"/>
              <a:t>Αγόρια</a:t>
            </a:r>
            <a:endParaRPr lang="en-GB" altLang="el-GR"/>
          </a:p>
        </p:txBody>
      </p:sp>
      <p:sp>
        <p:nvSpPr>
          <p:cNvPr id="30723" name="Rectangle 3">
            <a:extLst>
              <a:ext uri="{FF2B5EF4-FFF2-40B4-BE49-F238E27FC236}">
                <a16:creationId xmlns:a16="http://schemas.microsoft.com/office/drawing/2014/main" id="{B6CFE8D3-36B1-2341-8BB7-A0EE6D412DDC}"/>
              </a:ext>
            </a:extLst>
          </p:cNvPr>
          <p:cNvSpPr>
            <a:spLocks noGrp="1" noChangeArrowheads="1"/>
          </p:cNvSpPr>
          <p:nvPr>
            <p:ph type="body" idx="1"/>
          </p:nvPr>
        </p:nvSpPr>
        <p:spPr>
          <a:xfrm>
            <a:off x="457200" y="1341438"/>
            <a:ext cx="8507413" cy="4754562"/>
          </a:xfrm>
        </p:spPr>
        <p:txBody>
          <a:bodyPr/>
          <a:lstStyle/>
          <a:p>
            <a:pPr>
              <a:lnSpc>
                <a:spcPct val="120000"/>
              </a:lnSpc>
              <a:buFont typeface="Wingdings" pitchFamily="2" charset="2"/>
              <a:buChar char="Ø"/>
            </a:pPr>
            <a:r>
              <a:rPr lang="el-GR" altLang="el-GR" sz="2200"/>
              <a:t>όσο μικρότερη η ενσυναίσθηση των αγοριών τόσο μεγαλύτερη είναι η πιθανότητα εκδήλωσης συμπεριφορών εκφοβισμού.</a:t>
            </a:r>
          </a:p>
          <a:p>
            <a:pPr>
              <a:lnSpc>
                <a:spcPct val="120000"/>
              </a:lnSpc>
              <a:buFont typeface="Wingdings" pitchFamily="2" charset="2"/>
              <a:buChar char="Ø"/>
            </a:pPr>
            <a:r>
              <a:rPr lang="el-GR" altLang="el-GR" sz="2200"/>
              <a:t>όσο μικρότερη η ενσυναίσθηση των αγοριών τόσο μεγαλύτερη είναι η πιθανότητα να πέσουν θύματα συμπεριφορών εκφοβισμού.</a:t>
            </a:r>
          </a:p>
          <a:p>
            <a:pPr>
              <a:lnSpc>
                <a:spcPct val="120000"/>
              </a:lnSpc>
              <a:buFont typeface="Wingdings" pitchFamily="2" charset="2"/>
              <a:buChar char="Ø"/>
            </a:pPr>
            <a:r>
              <a:rPr lang="el-GR" altLang="el-GR" sz="2200"/>
              <a:t>όσο μικρότερη η ενσυναίσθηση των αγοριών τόσο μεγαλύτερη είναι η πιθανότητα να παρουσιάσουν ριψοκίνδυνες συμπεριφορές</a:t>
            </a:r>
          </a:p>
          <a:p>
            <a:pPr>
              <a:lnSpc>
                <a:spcPct val="120000"/>
              </a:lnSpc>
              <a:buFont typeface="Wingdings" pitchFamily="2" charset="2"/>
              <a:buChar char="Ø"/>
            </a:pPr>
            <a:r>
              <a:rPr lang="el-GR" altLang="el-GR" sz="2200"/>
              <a:t>βρέθηκε σημαντική συσχέτιση μεταξύ θυματοποίησης με άσχημη ψυχολογική κατάσταση (π.χ. αισθήματα λύπης, μοναξιάς, απαισιοδοξίας για το μέλλον)</a:t>
            </a:r>
            <a:endParaRPr lang="en-GB" altLang="el-GR" sz="220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4C0F9FA9-6B4F-4140-A383-D752C4A20949}"/>
              </a:ext>
            </a:extLst>
          </p:cNvPr>
          <p:cNvSpPr>
            <a:spLocks noGrp="1" noChangeArrowheads="1"/>
          </p:cNvSpPr>
          <p:nvPr>
            <p:ph type="title"/>
          </p:nvPr>
        </p:nvSpPr>
        <p:spPr/>
        <p:txBody>
          <a:bodyPr/>
          <a:lstStyle/>
          <a:p>
            <a:r>
              <a:rPr lang="el-GR" altLang="el-GR" sz="2900" b="1"/>
              <a:t>ΠΡΟΤΑΣΕΙΣ ΣΕ ΣΧΕΣΗ ΜΕ ΤΙΣ ΠΑΡΕΜΒΑΣΕΙΣ</a:t>
            </a:r>
          </a:p>
        </p:txBody>
      </p:sp>
      <p:sp>
        <p:nvSpPr>
          <p:cNvPr id="68611" name="Rectangle 3">
            <a:extLst>
              <a:ext uri="{FF2B5EF4-FFF2-40B4-BE49-F238E27FC236}">
                <a16:creationId xmlns:a16="http://schemas.microsoft.com/office/drawing/2014/main" id="{9C076C70-88CA-C84F-ADF8-054B9D63C104}"/>
              </a:ext>
            </a:extLst>
          </p:cNvPr>
          <p:cNvSpPr>
            <a:spLocks noGrp="1" noChangeArrowheads="1"/>
          </p:cNvSpPr>
          <p:nvPr>
            <p:ph type="body" idx="1"/>
          </p:nvPr>
        </p:nvSpPr>
        <p:spPr/>
        <p:txBody>
          <a:bodyPr/>
          <a:lstStyle/>
          <a:p>
            <a:pPr>
              <a:lnSpc>
                <a:spcPct val="90000"/>
              </a:lnSpc>
            </a:pPr>
            <a:r>
              <a:rPr lang="el-GR" altLang="el-GR" sz="2400"/>
              <a:t>ΟΛΙΣΤΙΚΕΣ ΠΑΡΕΜΒΑΣΕΙΣ</a:t>
            </a:r>
          </a:p>
          <a:p>
            <a:pPr>
              <a:lnSpc>
                <a:spcPct val="90000"/>
              </a:lnSpc>
              <a:buFont typeface="Wingdings" pitchFamily="2" charset="2"/>
              <a:buChar char="Ø"/>
            </a:pPr>
            <a:r>
              <a:rPr lang="el-GR" altLang="el-GR" sz="2400"/>
              <a:t>Έλεγχο σχολικού χώρου /Ανάπτυξη στρατηγικών /προγραμμάτων </a:t>
            </a:r>
            <a:r>
              <a:rPr lang="en-US" altLang="el-GR" sz="2400"/>
              <a:t>anti-bullying</a:t>
            </a:r>
          </a:p>
          <a:p>
            <a:pPr>
              <a:lnSpc>
                <a:spcPct val="90000"/>
              </a:lnSpc>
              <a:buFont typeface="Wingdings" pitchFamily="2" charset="2"/>
              <a:buChar char="Ø"/>
            </a:pPr>
            <a:r>
              <a:rPr lang="el-GR" altLang="el-GR" sz="2400"/>
              <a:t>Παρεμβάσεις σε όλες τις ομάδες παιδιών (παιδιά-θύματα, παιδιά-θύτες, παιδιά-μάρτυρες)</a:t>
            </a:r>
          </a:p>
          <a:p>
            <a:pPr>
              <a:lnSpc>
                <a:spcPct val="90000"/>
              </a:lnSpc>
              <a:buFont typeface="Wingdings" pitchFamily="2" charset="2"/>
              <a:buChar char="Ø"/>
            </a:pPr>
            <a:r>
              <a:rPr lang="el-GR" altLang="el-GR" sz="2400"/>
              <a:t>Κινητοποίηση του σχολείου</a:t>
            </a:r>
          </a:p>
          <a:p>
            <a:pPr>
              <a:lnSpc>
                <a:spcPct val="90000"/>
              </a:lnSpc>
              <a:buFont typeface="Wingdings" pitchFamily="2" charset="2"/>
              <a:buChar char="Ø"/>
            </a:pPr>
            <a:r>
              <a:rPr lang="el-GR" altLang="el-GR" sz="2400"/>
              <a:t>Παρεμβάσεις σε σχέση με τις οικογένειες θυτών και θυμάτων</a:t>
            </a:r>
          </a:p>
          <a:p>
            <a:pPr>
              <a:lnSpc>
                <a:spcPct val="90000"/>
              </a:lnSpc>
              <a:buFont typeface="Wingdings" pitchFamily="2" charset="2"/>
              <a:buChar char="Ø"/>
            </a:pPr>
            <a:r>
              <a:rPr lang="el-GR" altLang="el-GR" sz="2400"/>
              <a:t>Συμβουλευτική υποστήριξη γονέων και παιδιών-θυμάτων</a:t>
            </a:r>
          </a:p>
          <a:p>
            <a:pPr>
              <a:lnSpc>
                <a:spcPct val="90000"/>
              </a:lnSpc>
              <a:buFont typeface="Wingdings" pitchFamily="2" charset="2"/>
              <a:buChar char="Ø"/>
            </a:pPr>
            <a:r>
              <a:rPr lang="el-GR" altLang="el-GR" sz="2400"/>
              <a:t>Σημαντικότητα ομαδικής διεπιστημονικής συνεργασίας (ψυχολόγου-εκπαιδευτικών-γονέων-ειδικώνν παιδαγωγών)</a:t>
            </a:r>
          </a:p>
          <a:p>
            <a:pPr>
              <a:lnSpc>
                <a:spcPct val="90000"/>
              </a:lnSpc>
              <a:buFont typeface="Wingdings" pitchFamily="2" charset="2"/>
              <a:buNone/>
            </a:pPr>
            <a:endParaRPr lang="el-GR" altLang="el-GR" sz="2400"/>
          </a:p>
          <a:p>
            <a:pPr>
              <a:lnSpc>
                <a:spcPct val="90000"/>
              </a:lnSpc>
              <a:buFont typeface="Wingdings" pitchFamily="2" charset="2"/>
              <a:buChar char="Ø"/>
            </a:pPr>
            <a:endParaRPr lang="el-GR" altLang="el-GR" sz="240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FE053F19-D321-984F-AA1E-F6903C7BE1C1}"/>
              </a:ext>
            </a:extLst>
          </p:cNvPr>
          <p:cNvSpPr>
            <a:spLocks noGrp="1" noChangeArrowheads="1"/>
          </p:cNvSpPr>
          <p:nvPr>
            <p:ph type="title"/>
          </p:nvPr>
        </p:nvSpPr>
        <p:spPr/>
        <p:txBody>
          <a:bodyPr>
            <a:normAutofit fontScale="90000"/>
          </a:bodyPr>
          <a:lstStyle/>
          <a:p>
            <a:r>
              <a:rPr lang="el-GR" altLang="el-GR" sz="3300" b="1"/>
              <a:t>ΠΑΡΕΜΒΑΣΕΙΣ ΣΕ ΣΧΕΣΗ ΜΕ ΤΗΝ ΣΧΟΛΙΚΗ ΠΡΑΓΜΑΤΙΚΟΤΗΤΑ</a:t>
            </a:r>
            <a:endParaRPr lang="en-GB" altLang="el-GR" sz="3300" b="1"/>
          </a:p>
        </p:txBody>
      </p:sp>
      <p:sp>
        <p:nvSpPr>
          <p:cNvPr id="51203" name="Rectangle 3">
            <a:extLst>
              <a:ext uri="{FF2B5EF4-FFF2-40B4-BE49-F238E27FC236}">
                <a16:creationId xmlns:a16="http://schemas.microsoft.com/office/drawing/2014/main" id="{3EADAA50-8473-F540-A8FD-114077BA5B35}"/>
              </a:ext>
            </a:extLst>
          </p:cNvPr>
          <p:cNvSpPr>
            <a:spLocks noGrp="1" noChangeArrowheads="1"/>
          </p:cNvSpPr>
          <p:nvPr>
            <p:ph type="body" idx="1"/>
          </p:nvPr>
        </p:nvSpPr>
        <p:spPr/>
        <p:txBody>
          <a:bodyPr/>
          <a:lstStyle/>
          <a:p>
            <a:pPr>
              <a:lnSpc>
                <a:spcPct val="80000"/>
              </a:lnSpc>
              <a:buFont typeface="Wingdings" pitchFamily="2" charset="2"/>
              <a:buChar char="Ø"/>
            </a:pPr>
            <a:r>
              <a:rPr lang="el-GR" altLang="el-GR" sz="2400"/>
              <a:t>Συχνή υποτίμηση του φαινομένου από την πλευρά του σχολείου</a:t>
            </a:r>
          </a:p>
          <a:p>
            <a:pPr>
              <a:lnSpc>
                <a:spcPct val="80000"/>
              </a:lnSpc>
              <a:buFont typeface="Wingdings" pitchFamily="2" charset="2"/>
              <a:buChar char="Ø"/>
            </a:pPr>
            <a:r>
              <a:rPr lang="el-GR" altLang="el-GR" sz="2400"/>
              <a:t>Ουσιαστικός ρόλος του δασκάλου στην ταυτοποίηση /εντοπισμό και ανάδειξη του φαινόμενου</a:t>
            </a:r>
          </a:p>
          <a:p>
            <a:pPr>
              <a:lnSpc>
                <a:spcPct val="80000"/>
              </a:lnSpc>
              <a:buFont typeface="Wingdings" pitchFamily="2" charset="2"/>
              <a:buChar char="Ø"/>
            </a:pPr>
            <a:r>
              <a:rPr lang="el-GR" altLang="el-GR" sz="2400"/>
              <a:t>Συστήνεται η δυναμική /αποφασιστική λεκτική παρέμβαση στην τάξη (σύντομη /σαφής /απειλητική) για να νοιώσουν τα παιδιά-θύτες ότι το σχολείο δεν αδιαφορεί και υπερασπίζεται τα θύματα</a:t>
            </a:r>
          </a:p>
          <a:p>
            <a:pPr>
              <a:lnSpc>
                <a:spcPct val="80000"/>
              </a:lnSpc>
              <a:buFont typeface="Wingdings" pitchFamily="2" charset="2"/>
              <a:buChar char="Ø"/>
            </a:pPr>
            <a:r>
              <a:rPr lang="el-GR" altLang="el-GR" sz="2400"/>
              <a:t>Με την επανάληψη του φαινομένου και ανάλογα την σοβαρότητα (έκταση /ένταση /επιπτώσεις) ενημερώνεται η διεύθυνση /καλούνται οι γονείς</a:t>
            </a:r>
          </a:p>
          <a:p>
            <a:pPr>
              <a:lnSpc>
                <a:spcPct val="80000"/>
              </a:lnSpc>
              <a:buFont typeface="Wingdings" pitchFamily="2" charset="2"/>
              <a:buChar char="Ø"/>
            </a:pPr>
            <a:r>
              <a:rPr lang="el-GR" altLang="el-GR" sz="2400"/>
              <a:t>Εμπλοκή όλων των εκπαιδευτικών και της διεύθυνσης στη διαχείριση του φαινομένου</a:t>
            </a:r>
          </a:p>
          <a:p>
            <a:pPr>
              <a:lnSpc>
                <a:spcPct val="80000"/>
              </a:lnSpc>
              <a:buFont typeface="Wingdings" pitchFamily="2" charset="2"/>
              <a:buNone/>
            </a:pPr>
            <a:endParaRPr lang="el-GR" altLang="el-GR" sz="2400"/>
          </a:p>
          <a:p>
            <a:pPr>
              <a:lnSpc>
                <a:spcPct val="80000"/>
              </a:lnSpc>
              <a:buFont typeface="Wingdings" pitchFamily="2" charset="2"/>
              <a:buNone/>
            </a:pPr>
            <a:endParaRPr lang="el-GR" altLang="el-GR" sz="1600"/>
          </a:p>
          <a:p>
            <a:pPr algn="ctr">
              <a:lnSpc>
                <a:spcPct val="80000"/>
              </a:lnSpc>
              <a:buFont typeface="Wingdings" pitchFamily="2" charset="2"/>
              <a:buNone/>
            </a:pPr>
            <a:endParaRPr lang="en-GB" altLang="el-GR" sz="210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168491C9-DFEA-D446-B2C4-8DB64B87D2C1}"/>
              </a:ext>
            </a:extLst>
          </p:cNvPr>
          <p:cNvSpPr>
            <a:spLocks noGrp="1" noChangeArrowheads="1"/>
          </p:cNvSpPr>
          <p:nvPr>
            <p:ph type="title"/>
          </p:nvPr>
        </p:nvSpPr>
        <p:spPr/>
        <p:txBody>
          <a:bodyPr>
            <a:normAutofit fontScale="90000"/>
          </a:bodyPr>
          <a:lstStyle/>
          <a:p>
            <a:r>
              <a:rPr lang="el-GR" altLang="el-GR" sz="3300" b="1"/>
              <a:t>ΠΑΡΕΜΒΑΣΕΙΣ ΣΕ ΣΧΕΣΗ ΜΕ ΤΗΝ ΣΧΟΛΙΚΗ ΠΡΑΓΜΑΤΙΚΟΤΗΤΑ (συν.)</a:t>
            </a:r>
            <a:endParaRPr lang="en-US" altLang="el-GR" sz="3300" b="1"/>
          </a:p>
        </p:txBody>
      </p:sp>
      <p:sp>
        <p:nvSpPr>
          <p:cNvPr id="71683" name="Rectangle 3">
            <a:extLst>
              <a:ext uri="{FF2B5EF4-FFF2-40B4-BE49-F238E27FC236}">
                <a16:creationId xmlns:a16="http://schemas.microsoft.com/office/drawing/2014/main" id="{E7910EA8-7095-2D48-ADA3-8E20D68B63AE}"/>
              </a:ext>
            </a:extLst>
          </p:cNvPr>
          <p:cNvSpPr>
            <a:spLocks noGrp="1" noChangeArrowheads="1"/>
          </p:cNvSpPr>
          <p:nvPr>
            <p:ph type="body" idx="1"/>
          </p:nvPr>
        </p:nvSpPr>
        <p:spPr/>
        <p:txBody>
          <a:bodyPr/>
          <a:lstStyle/>
          <a:p>
            <a:pPr>
              <a:lnSpc>
                <a:spcPct val="80000"/>
              </a:lnSpc>
              <a:buFont typeface="Wingdings" pitchFamily="2" charset="2"/>
              <a:buChar char="Ø"/>
            </a:pPr>
            <a:r>
              <a:rPr lang="el-GR" altLang="el-GR" sz="2400"/>
              <a:t>Ενημέρωση από ειδικό στο σχολείο (εάν χρειαστεί)</a:t>
            </a:r>
          </a:p>
          <a:p>
            <a:pPr>
              <a:lnSpc>
                <a:spcPct val="80000"/>
              </a:lnSpc>
            </a:pPr>
            <a:r>
              <a:rPr lang="el-GR" altLang="el-GR" sz="2400"/>
              <a:t>Συστήνεται η συνεργασία με ειδικό για τα βήματα που πρέπει να ακολουθηθούν και για τη διαχείριση της επαφής με τους γονείς των παιδιών-θυτών και των παιδιών-θυμάτων</a:t>
            </a:r>
          </a:p>
          <a:p>
            <a:pPr>
              <a:lnSpc>
                <a:spcPct val="80000"/>
              </a:lnSpc>
            </a:pPr>
            <a:r>
              <a:rPr lang="el-GR" altLang="el-GR" sz="2400"/>
              <a:t>Συστήνεται η ατομική επαφή ειδικού-παιδιού</a:t>
            </a:r>
          </a:p>
          <a:p>
            <a:pPr>
              <a:lnSpc>
                <a:spcPct val="80000"/>
              </a:lnSpc>
            </a:pPr>
            <a:r>
              <a:rPr lang="el-GR" altLang="el-GR" sz="2400"/>
              <a:t>Ενθαρρύνονται τα παιδιά να αναφέρουν παρόμοια περιστατικά (η ανωνυμία τους διασφαλίζεται, ενώ επεξηγείται ότι δεν πρόκειται για «κάρφωμα»)</a:t>
            </a:r>
          </a:p>
          <a:p>
            <a:pPr>
              <a:lnSpc>
                <a:spcPct val="80000"/>
              </a:lnSpc>
            </a:pPr>
            <a:r>
              <a:rPr lang="el-GR" altLang="el-GR" sz="2400"/>
              <a:t>Εξήγηση για τις συνέπειες του φαινομένου και για τους τρόπους παρέμβασης</a:t>
            </a:r>
          </a:p>
          <a:p>
            <a:pPr>
              <a:lnSpc>
                <a:spcPct val="80000"/>
              </a:lnSpc>
            </a:pPr>
            <a:r>
              <a:rPr lang="el-GR" altLang="el-GR" sz="2400"/>
              <a:t>Ενθάρρυνση των θυμάτων να αναφέρουν το γεγονός</a:t>
            </a:r>
          </a:p>
          <a:p>
            <a:pPr>
              <a:lnSpc>
                <a:spcPct val="80000"/>
              </a:lnSpc>
            </a:pPr>
            <a:r>
              <a:rPr lang="el-GR" altLang="el-GR" sz="2400"/>
              <a:t>Απομυθοποίηση του δράστη</a:t>
            </a:r>
          </a:p>
          <a:p>
            <a:pPr>
              <a:lnSpc>
                <a:spcPct val="80000"/>
              </a:lnSpc>
            </a:pPr>
            <a:endParaRPr lang="en-US" altLang="el-GR" sz="240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p:txBody>
          <a:bodyPr/>
          <a:lstStyle/>
          <a:p>
            <a:r>
              <a:rPr lang="el-GR" b="1" i="1" dirty="0"/>
              <a:t>Παράγοντες </a:t>
            </a:r>
            <a:r>
              <a:rPr lang="el-GR" b="1" i="1" dirty="0" err="1"/>
              <a:t>παραβατικής</a:t>
            </a:r>
            <a:r>
              <a:rPr lang="el-GR" b="1" i="1" dirty="0"/>
              <a:t> συμπεριφοράς</a:t>
            </a:r>
          </a:p>
        </p:txBody>
      </p:sp>
      <p:sp>
        <p:nvSpPr>
          <p:cNvPr id="3" name="2 - Υπότιτλος"/>
          <p:cNvSpPr>
            <a:spLocks noGrp="1"/>
          </p:cNvSpPr>
          <p:nvPr>
            <p:ph type="subTitle" idx="1"/>
          </p:nvPr>
        </p:nvSpPr>
        <p:spPr/>
        <p:txBody>
          <a:bodyPr/>
          <a:lstStyle/>
          <a:p>
            <a:endParaRPr lang="el-G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algn="ctr"/>
            <a:r>
              <a:rPr lang="el-GR" b="1"/>
              <a:t>ΤΟ ΠΕΡΙΒΑΛΛΟΝ</a:t>
            </a:r>
          </a:p>
        </p:txBody>
      </p:sp>
      <p:sp>
        <p:nvSpPr>
          <p:cNvPr id="26627" name="Rectangle 3"/>
          <p:cNvSpPr>
            <a:spLocks noGrp="1" noChangeArrowheads="1"/>
          </p:cNvSpPr>
          <p:nvPr>
            <p:ph type="body" idx="1"/>
          </p:nvPr>
        </p:nvSpPr>
        <p:spPr/>
        <p:txBody>
          <a:bodyPr/>
          <a:lstStyle/>
          <a:p>
            <a:pPr>
              <a:buClr>
                <a:srgbClr val="CC6600"/>
              </a:buClr>
            </a:pPr>
            <a:r>
              <a:rPr lang="el-GR"/>
              <a:t> γεωγραφικοί  (κλιματολογικοί, οικολογικοί, γενικά παράγοντες φυσικού περιβάλλοντος, τόπος κατοικίας-διαμονής)</a:t>
            </a:r>
          </a:p>
          <a:p>
            <a:pPr>
              <a:buClr>
                <a:srgbClr val="CC6600"/>
              </a:buClr>
            </a:pPr>
            <a:r>
              <a:rPr lang="el-GR"/>
              <a:t> πολιτιστικοί (οικογενειακοί, σχολικοί, ιδεολογικοί, κ.λπ.)</a:t>
            </a:r>
          </a:p>
          <a:p>
            <a:pPr>
              <a:buClr>
                <a:srgbClr val="CC6600"/>
              </a:buClr>
            </a:pPr>
            <a:r>
              <a:rPr lang="el-GR"/>
              <a:t> οικονομικοί</a:t>
            </a:r>
          </a:p>
          <a:p>
            <a:pPr>
              <a:buClr>
                <a:srgbClr val="CC6600"/>
              </a:buClr>
            </a:pPr>
            <a:r>
              <a:rPr lang="el-GR"/>
              <a:t>πολιτικοί, κ.λπ.</a:t>
            </a:r>
          </a:p>
          <a:p>
            <a:pPr>
              <a:buClr>
                <a:srgbClr val="CC6600"/>
              </a:buClr>
              <a:buFont typeface="Wingdings" pitchFamily="2" charset="2"/>
              <a:buNone/>
            </a:pPr>
            <a:endParaRPr lang="el-G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l-GR" b="1"/>
              <a:t>ΚΟΙΝΩΝΙΚΟΙ ΠΑΡΑΓΟΝΤΕΣ</a:t>
            </a:r>
          </a:p>
        </p:txBody>
      </p:sp>
      <p:sp>
        <p:nvSpPr>
          <p:cNvPr id="24579" name="Rectangle 3"/>
          <p:cNvSpPr>
            <a:spLocks noGrp="1" noChangeArrowheads="1"/>
          </p:cNvSpPr>
          <p:nvPr>
            <p:ph type="body" idx="1"/>
          </p:nvPr>
        </p:nvSpPr>
        <p:spPr>
          <a:xfrm>
            <a:off x="0" y="1600200"/>
            <a:ext cx="8893175" cy="4924425"/>
          </a:xfrm>
        </p:spPr>
        <p:txBody>
          <a:bodyPr/>
          <a:lstStyle/>
          <a:p>
            <a:pPr>
              <a:lnSpc>
                <a:spcPct val="90000"/>
              </a:lnSpc>
              <a:buClr>
                <a:srgbClr val="009900"/>
              </a:buClr>
            </a:pPr>
            <a:r>
              <a:rPr lang="el-GR"/>
              <a:t> Οικογένεια</a:t>
            </a:r>
          </a:p>
          <a:p>
            <a:pPr>
              <a:lnSpc>
                <a:spcPct val="90000"/>
              </a:lnSpc>
              <a:buClr>
                <a:srgbClr val="009900"/>
              </a:buClr>
            </a:pPr>
            <a:r>
              <a:rPr lang="el-GR"/>
              <a:t> Παιδεία, σχολείο και μαθησιακές δυσκολίες</a:t>
            </a:r>
          </a:p>
          <a:p>
            <a:pPr>
              <a:lnSpc>
                <a:spcPct val="90000"/>
              </a:lnSpc>
              <a:buClr>
                <a:srgbClr val="009900"/>
              </a:buClr>
            </a:pPr>
            <a:r>
              <a:rPr lang="el-GR"/>
              <a:t> Ο περιβάλλον χώρος </a:t>
            </a:r>
          </a:p>
          <a:p>
            <a:pPr>
              <a:lnSpc>
                <a:spcPct val="90000"/>
              </a:lnSpc>
              <a:buClr>
                <a:srgbClr val="009900"/>
              </a:buClr>
            </a:pPr>
            <a:r>
              <a:rPr lang="el-GR"/>
              <a:t> Σύγχρονα μέσα επικοινωνίας και πρότυπα συμπεριφοράς</a:t>
            </a:r>
          </a:p>
          <a:p>
            <a:pPr>
              <a:lnSpc>
                <a:spcPct val="90000"/>
              </a:lnSpc>
              <a:buClr>
                <a:srgbClr val="009900"/>
              </a:buClr>
            </a:pPr>
            <a:r>
              <a:rPr lang="el-GR"/>
              <a:t> Εργασία</a:t>
            </a:r>
          </a:p>
          <a:p>
            <a:pPr>
              <a:lnSpc>
                <a:spcPct val="90000"/>
              </a:lnSpc>
              <a:buClr>
                <a:srgbClr val="009900"/>
              </a:buClr>
            </a:pPr>
            <a:r>
              <a:rPr lang="el-GR"/>
              <a:t> Πολιτιστική διαφορετικότητα</a:t>
            </a:r>
          </a:p>
          <a:p>
            <a:pPr>
              <a:lnSpc>
                <a:spcPct val="90000"/>
              </a:lnSpc>
              <a:buClr>
                <a:srgbClr val="009900"/>
              </a:buClr>
            </a:pPr>
            <a:r>
              <a:rPr lang="el-GR"/>
              <a:t> Κοινωνική τάξη</a:t>
            </a:r>
          </a:p>
          <a:p>
            <a:pPr>
              <a:lnSpc>
                <a:spcPct val="90000"/>
              </a:lnSpc>
              <a:buClr>
                <a:srgbClr val="009900"/>
              </a:buClr>
            </a:pPr>
            <a:r>
              <a:rPr lang="el-GR"/>
              <a:t> Φίλοι - συμμορίες</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274638"/>
            <a:ext cx="8229600" cy="993775"/>
          </a:xfrm>
        </p:spPr>
        <p:txBody>
          <a:bodyPr/>
          <a:lstStyle/>
          <a:p>
            <a:pPr algn="ctr"/>
            <a:r>
              <a:rPr lang="el-GR" b="1"/>
              <a:t>ΟΙΚΟΓΕΝΕΙΑ: οι έρευνες</a:t>
            </a:r>
          </a:p>
        </p:txBody>
      </p:sp>
      <p:sp>
        <p:nvSpPr>
          <p:cNvPr id="25603" name="Rectangle 3"/>
          <p:cNvSpPr>
            <a:spLocks noGrp="1" noChangeArrowheads="1"/>
          </p:cNvSpPr>
          <p:nvPr>
            <p:ph type="body" idx="1"/>
          </p:nvPr>
        </p:nvSpPr>
        <p:spPr>
          <a:xfrm>
            <a:off x="179388" y="1268413"/>
            <a:ext cx="8785225" cy="5589587"/>
          </a:xfrm>
        </p:spPr>
        <p:txBody>
          <a:bodyPr/>
          <a:lstStyle/>
          <a:p>
            <a:pPr>
              <a:lnSpc>
                <a:spcPct val="90000"/>
              </a:lnSpc>
              <a:buClr>
                <a:srgbClr val="CC6600"/>
              </a:buClr>
            </a:pPr>
            <a:r>
              <a:rPr lang="el-GR" sz="2800"/>
              <a:t> Κυριότεροι οικογενειακοί παράγοντες :</a:t>
            </a:r>
          </a:p>
          <a:p>
            <a:pPr>
              <a:lnSpc>
                <a:spcPct val="90000"/>
              </a:lnSpc>
              <a:buClr>
                <a:srgbClr val="CC6600"/>
              </a:buClr>
              <a:buFont typeface="Wingdings" pitchFamily="2" charset="2"/>
              <a:buChar char="Ø"/>
            </a:pPr>
            <a:r>
              <a:rPr lang="el-GR" sz="2800"/>
              <a:t>εγκληματικότητα των ίδιων των γονέων</a:t>
            </a:r>
          </a:p>
          <a:p>
            <a:pPr>
              <a:lnSpc>
                <a:spcPct val="90000"/>
              </a:lnSpc>
              <a:buClr>
                <a:srgbClr val="CC6600"/>
              </a:buClr>
              <a:buFont typeface="Wingdings" pitchFamily="2" charset="2"/>
              <a:buChar char="Ø"/>
            </a:pPr>
            <a:r>
              <a:rPr lang="el-GR" sz="2800"/>
              <a:t> η έλλειψη γονικής επίβλεψης των παιδιών</a:t>
            </a:r>
          </a:p>
          <a:p>
            <a:pPr>
              <a:lnSpc>
                <a:spcPct val="90000"/>
              </a:lnSpc>
              <a:buClr>
                <a:srgbClr val="CC6600"/>
              </a:buClr>
              <a:buFont typeface="Wingdings" pitchFamily="2" charset="2"/>
              <a:buChar char="Ø"/>
            </a:pPr>
            <a:r>
              <a:rPr lang="el-GR" sz="2800"/>
              <a:t> η σκληρή ή παθητική ή αδιάφορη αντιμετώπιση της παραβατικότητάς τους από τους γονείς</a:t>
            </a:r>
          </a:p>
          <a:p>
            <a:pPr>
              <a:lnSpc>
                <a:spcPct val="90000"/>
              </a:lnSpc>
              <a:buClr>
                <a:srgbClr val="CC6600"/>
              </a:buClr>
              <a:buFont typeface="Wingdings" pitchFamily="2" charset="2"/>
              <a:buChar char="Ø"/>
            </a:pPr>
            <a:r>
              <a:rPr lang="el-GR" sz="2800"/>
              <a:t> ο ακανόνιστος ή σκληρός τρόπος επιβολής πειθαρχίας στα παιδιά</a:t>
            </a:r>
          </a:p>
          <a:p>
            <a:pPr>
              <a:lnSpc>
                <a:spcPct val="90000"/>
              </a:lnSpc>
              <a:buClr>
                <a:srgbClr val="CC6600"/>
              </a:buClr>
              <a:buFont typeface="Wingdings" pitchFamily="2" charset="2"/>
              <a:buChar char="Ø"/>
            </a:pPr>
            <a:r>
              <a:rPr lang="el-GR" sz="2800"/>
              <a:t> οι γαμικές συγκρούσεις</a:t>
            </a:r>
          </a:p>
          <a:p>
            <a:pPr>
              <a:lnSpc>
                <a:spcPct val="90000"/>
              </a:lnSpc>
              <a:buClr>
                <a:srgbClr val="CC6600"/>
              </a:buClr>
              <a:buFont typeface="Wingdings" pitchFamily="2" charset="2"/>
              <a:buChar char="Ø"/>
            </a:pPr>
            <a:r>
              <a:rPr lang="el-GR" sz="2800"/>
              <a:t> το μεγάλο μέγεθος της οικογένειας</a:t>
            </a:r>
          </a:p>
          <a:p>
            <a:pPr>
              <a:lnSpc>
                <a:spcPct val="90000"/>
              </a:lnSpc>
              <a:buClr>
                <a:srgbClr val="CC6600"/>
              </a:buClr>
            </a:pPr>
            <a:r>
              <a:rPr lang="el-GR" sz="2800"/>
              <a:t> Οι περισσότερες από αυτές τις μεταβλητές συνδέονται και με μη παραβατικές διαταραχές της συμπεριφοράς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l-GR" b="1"/>
              <a:t>ΟΙΚΟΓΕΝΕΙΑ: οι έρευνες</a:t>
            </a:r>
          </a:p>
        </p:txBody>
      </p:sp>
      <p:sp>
        <p:nvSpPr>
          <p:cNvPr id="27651" name="Rectangle 3"/>
          <p:cNvSpPr>
            <a:spLocks noGrp="1" noChangeArrowheads="1"/>
          </p:cNvSpPr>
          <p:nvPr>
            <p:ph type="body" idx="1"/>
          </p:nvPr>
        </p:nvSpPr>
        <p:spPr/>
        <p:txBody>
          <a:bodyPr/>
          <a:lstStyle/>
          <a:p>
            <a:pPr>
              <a:buClr>
                <a:srgbClr val="CC6600"/>
              </a:buClr>
            </a:pPr>
            <a:r>
              <a:rPr lang="el-GR"/>
              <a:t> Οι διαφορές των μεταβλητών στα δείγματα των παραβατικών και μη παραβατικών ανηλίκων υπάρχουν ανεξάρτητα :</a:t>
            </a:r>
          </a:p>
          <a:p>
            <a:pPr>
              <a:buClr>
                <a:srgbClr val="CC6600"/>
              </a:buClr>
              <a:buFont typeface="Wingdings" pitchFamily="2" charset="2"/>
              <a:buChar char="Ø"/>
            </a:pPr>
            <a:r>
              <a:rPr lang="el-GR"/>
              <a:t> από την εθνική ή κοινωνική ομάδα στη οποία ανήκουν οι εξεταζόμενοι ανήλικοι</a:t>
            </a:r>
          </a:p>
          <a:p>
            <a:pPr>
              <a:buClr>
                <a:srgbClr val="CC6600"/>
              </a:buClr>
              <a:buFont typeface="Wingdings" pitchFamily="2" charset="2"/>
              <a:buChar char="Ø"/>
            </a:pPr>
            <a:r>
              <a:rPr lang="el-GR"/>
              <a:t> το πολιτιστικό επίπεδο μιας χώρας και τα συστήματα κοινωνικού ελέγχου</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l-GR" b="1"/>
              <a:t>ΟΙΚΟΓΕΝΕΙΑ: οι έρευνες</a:t>
            </a:r>
          </a:p>
        </p:txBody>
      </p:sp>
      <p:sp>
        <p:nvSpPr>
          <p:cNvPr id="28675" name="Rectangle 3"/>
          <p:cNvSpPr>
            <a:spLocks noGrp="1" noChangeArrowheads="1"/>
          </p:cNvSpPr>
          <p:nvPr>
            <p:ph type="body" idx="1"/>
          </p:nvPr>
        </p:nvSpPr>
        <p:spPr>
          <a:xfrm>
            <a:off x="179388" y="1268413"/>
            <a:ext cx="8785225" cy="5589587"/>
          </a:xfrm>
        </p:spPr>
        <p:txBody>
          <a:bodyPr/>
          <a:lstStyle/>
          <a:p>
            <a:pPr>
              <a:lnSpc>
                <a:spcPct val="80000"/>
              </a:lnSpc>
              <a:buClr>
                <a:srgbClr val="CC6600"/>
              </a:buClr>
            </a:pPr>
            <a:r>
              <a:rPr lang="el-GR" sz="2800"/>
              <a:t> Η γενική εικόνα που προκύπτει από τις σχετικές έρευνες δείχνει ότι οι γονείς των παραβατικών ανηλίκων: </a:t>
            </a:r>
          </a:p>
          <a:p>
            <a:pPr>
              <a:lnSpc>
                <a:spcPct val="80000"/>
              </a:lnSpc>
              <a:buClr>
                <a:srgbClr val="CC6600"/>
              </a:buClr>
              <a:buFont typeface="Wingdings" pitchFamily="2" charset="2"/>
              <a:buChar char="Ø"/>
            </a:pPr>
            <a:r>
              <a:rPr lang="el-GR" sz="2800"/>
              <a:t> είναι περισσότερο τιμωρητικοί</a:t>
            </a:r>
          </a:p>
          <a:p>
            <a:pPr>
              <a:lnSpc>
                <a:spcPct val="80000"/>
              </a:lnSpc>
              <a:buClr>
                <a:srgbClr val="CC6600"/>
              </a:buClr>
              <a:buFont typeface="Wingdings" pitchFamily="2" charset="2"/>
              <a:buChar char="Ø"/>
            </a:pPr>
            <a:r>
              <a:rPr lang="el-GR" sz="2800"/>
              <a:t> εκδίδουν περισσότερες εντολές</a:t>
            </a:r>
          </a:p>
          <a:p>
            <a:pPr>
              <a:lnSpc>
                <a:spcPct val="80000"/>
              </a:lnSpc>
              <a:buClr>
                <a:srgbClr val="CC6600"/>
              </a:buClr>
              <a:buFont typeface="Wingdings" pitchFamily="2" charset="2"/>
              <a:buChar char="Ø"/>
            </a:pPr>
            <a:r>
              <a:rPr lang="el-GR" sz="2800"/>
              <a:t> δίνουν συχνότερα σημασία σε περίπτωση παραβατικής συμπεριφοράς</a:t>
            </a:r>
          </a:p>
          <a:p>
            <a:pPr>
              <a:lnSpc>
                <a:spcPct val="80000"/>
              </a:lnSpc>
              <a:buClr>
                <a:srgbClr val="CC6600"/>
              </a:buClr>
              <a:buFont typeface="Wingdings" pitchFamily="2" charset="2"/>
              <a:buChar char="Ø"/>
            </a:pPr>
            <a:r>
              <a:rPr lang="el-GR" sz="2800"/>
              <a:t> δεν αντιλαμβάνονται έγκαιρα ενδεχόμενη παραβατική συμπεριφορά</a:t>
            </a:r>
          </a:p>
          <a:p>
            <a:pPr>
              <a:lnSpc>
                <a:spcPct val="80000"/>
              </a:lnSpc>
              <a:buClr>
                <a:srgbClr val="CC6600"/>
              </a:buClr>
              <a:buFont typeface="Wingdings" pitchFamily="2" charset="2"/>
              <a:buChar char="Ø"/>
            </a:pPr>
            <a:r>
              <a:rPr lang="el-GR" sz="2800"/>
              <a:t> εμπλέκονται σε διαρκέστερες φάσεις αρνητικών ανταλλαγών με τα παιδιά τους</a:t>
            </a:r>
          </a:p>
          <a:p>
            <a:pPr>
              <a:lnSpc>
                <a:spcPct val="80000"/>
              </a:lnSpc>
              <a:buClr>
                <a:srgbClr val="CC6600"/>
              </a:buClr>
              <a:buFont typeface="Wingdings" pitchFamily="2" charset="2"/>
              <a:buChar char="Ø"/>
            </a:pPr>
            <a:r>
              <a:rPr lang="el-GR" sz="2800"/>
              <a:t> δίνουν πιο ασαφείς και αόριστες εντολές</a:t>
            </a:r>
          </a:p>
          <a:p>
            <a:pPr>
              <a:lnSpc>
                <a:spcPct val="80000"/>
              </a:lnSpc>
              <a:buClr>
                <a:srgbClr val="CC6600"/>
              </a:buClr>
              <a:buFont typeface="Wingdings" pitchFamily="2" charset="2"/>
              <a:buChar char="Ø"/>
            </a:pPr>
            <a:r>
              <a:rPr lang="el-GR" sz="2800"/>
              <a:t> είναι λιγότερο αποτελεσματικοί στο σταμάτημα της παραβατικής συμπεριφοράς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a:bodyPr>
          <a:lstStyle/>
          <a:p>
            <a:r>
              <a:rPr lang="el-GR" b="1"/>
              <a:t>Οι διαλυμένες οικογένειες: έρευνες</a:t>
            </a:r>
          </a:p>
        </p:txBody>
      </p:sp>
      <p:sp>
        <p:nvSpPr>
          <p:cNvPr id="39939" name="Rectangle 3"/>
          <p:cNvSpPr>
            <a:spLocks noGrp="1" noChangeArrowheads="1"/>
          </p:cNvSpPr>
          <p:nvPr>
            <p:ph type="body" idx="1"/>
          </p:nvPr>
        </p:nvSpPr>
        <p:spPr>
          <a:xfrm>
            <a:off x="0" y="1341438"/>
            <a:ext cx="8820150" cy="5183187"/>
          </a:xfrm>
        </p:spPr>
        <p:txBody>
          <a:bodyPr/>
          <a:lstStyle/>
          <a:p>
            <a:pPr>
              <a:lnSpc>
                <a:spcPct val="80000"/>
              </a:lnSpc>
              <a:buClr>
                <a:srgbClr val="CC6600"/>
              </a:buClr>
            </a:pPr>
            <a:r>
              <a:rPr lang="el-GR" sz="2800"/>
              <a:t>Επιπτώσεις στο παιδί :</a:t>
            </a:r>
          </a:p>
          <a:p>
            <a:pPr>
              <a:lnSpc>
                <a:spcPct val="80000"/>
              </a:lnSpc>
              <a:buClr>
                <a:srgbClr val="CC6600"/>
              </a:buClr>
              <a:buFont typeface="Wingdings" pitchFamily="2" charset="2"/>
              <a:buChar char="Ø"/>
            </a:pPr>
            <a:r>
              <a:rPr lang="el-GR" sz="2800"/>
              <a:t>  Δεν μπορεί να αναφερθεί άμεσα στο ζεύγος των γονέων του</a:t>
            </a:r>
          </a:p>
          <a:p>
            <a:pPr>
              <a:lnSpc>
                <a:spcPct val="80000"/>
              </a:lnSpc>
              <a:buClr>
                <a:srgbClr val="CC6600"/>
              </a:buClr>
              <a:buFont typeface="Wingdings" pitchFamily="2" charset="2"/>
              <a:buChar char="Ø"/>
            </a:pPr>
            <a:r>
              <a:rPr lang="el-GR" sz="2800"/>
              <a:t> Τα έχει χαμένα</a:t>
            </a:r>
          </a:p>
          <a:p>
            <a:pPr>
              <a:lnSpc>
                <a:spcPct val="80000"/>
              </a:lnSpc>
              <a:buClr>
                <a:srgbClr val="CC6600"/>
              </a:buClr>
              <a:buFont typeface="Wingdings" pitchFamily="2" charset="2"/>
              <a:buChar char="Ø"/>
            </a:pPr>
            <a:r>
              <a:rPr lang="el-GR" sz="2800"/>
              <a:t> Μειώνεται η εμπιστοσύνη στον εαυτό του</a:t>
            </a:r>
          </a:p>
          <a:p>
            <a:pPr>
              <a:lnSpc>
                <a:spcPct val="80000"/>
              </a:lnSpc>
              <a:buClr>
                <a:srgbClr val="CC6600"/>
              </a:buClr>
              <a:buFont typeface="Wingdings" pitchFamily="2" charset="2"/>
              <a:buChar char="Ø"/>
            </a:pPr>
            <a:r>
              <a:rPr lang="el-GR" sz="2800"/>
              <a:t> Γίνεται ασταθές</a:t>
            </a:r>
          </a:p>
          <a:p>
            <a:pPr>
              <a:lnSpc>
                <a:spcPct val="80000"/>
              </a:lnSpc>
              <a:buClr>
                <a:srgbClr val="CC6600"/>
              </a:buClr>
              <a:buFont typeface="Wingdings" pitchFamily="2" charset="2"/>
              <a:buChar char="Ø"/>
            </a:pPr>
            <a:r>
              <a:rPr lang="el-GR" sz="2800"/>
              <a:t>  Νιώθει ανασφάλεια</a:t>
            </a:r>
          </a:p>
          <a:p>
            <a:pPr>
              <a:lnSpc>
                <a:spcPct val="80000"/>
              </a:lnSpc>
              <a:buClr>
                <a:srgbClr val="CC6600"/>
              </a:buClr>
              <a:buFont typeface="Wingdings" pitchFamily="2" charset="2"/>
              <a:buChar char="Ø"/>
            </a:pPr>
            <a:r>
              <a:rPr lang="el-GR" sz="2800"/>
              <a:t> Διακυβεύεται η πνευματική και ψυχική του ανάπτυξη</a:t>
            </a:r>
          </a:p>
          <a:p>
            <a:pPr algn="ctr">
              <a:lnSpc>
                <a:spcPct val="80000"/>
              </a:lnSpc>
              <a:buClr>
                <a:srgbClr val="CC6600"/>
              </a:buClr>
              <a:buFont typeface="Wingdings" pitchFamily="2" charset="2"/>
              <a:buNone/>
            </a:pPr>
            <a:r>
              <a:rPr lang="el-GR" sz="2800">
                <a:sym typeface="Wingdings" pitchFamily="2" charset="2"/>
              </a:rPr>
              <a:t></a:t>
            </a:r>
          </a:p>
          <a:p>
            <a:pPr>
              <a:lnSpc>
                <a:spcPct val="80000"/>
              </a:lnSpc>
              <a:buClr>
                <a:srgbClr val="CC6600"/>
              </a:buClr>
              <a:buFont typeface="Wingdings" pitchFamily="2" charset="2"/>
              <a:buChar char="Ø"/>
            </a:pPr>
            <a:r>
              <a:rPr lang="el-GR" sz="2500">
                <a:sym typeface="Wingdings" pitchFamily="2" charset="2"/>
              </a:rPr>
              <a:t>Εμφανίζονται διάφορες μορφές δυσπροσαρμοστικότητας</a:t>
            </a:r>
          </a:p>
          <a:p>
            <a:pPr>
              <a:lnSpc>
                <a:spcPct val="80000"/>
              </a:lnSpc>
              <a:buClr>
                <a:srgbClr val="CC6600"/>
              </a:buClr>
              <a:buFont typeface="Wingdings" pitchFamily="2" charset="2"/>
              <a:buChar char="Ø"/>
            </a:pPr>
            <a:r>
              <a:rPr lang="el-GR" sz="2500">
                <a:sym typeface="Wingdings" pitchFamily="2" charset="2"/>
              </a:rPr>
              <a:t>Χωρισμός των γονέων: παραβατικοί ανήλικοι 60%, μη παραβατικοί 34%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normAutofit/>
          </a:bodyPr>
          <a:lstStyle/>
          <a:p>
            <a:r>
              <a:rPr lang="el-GR" b="1"/>
              <a:t>Οι διαλυμένες οικογένειες: έρευνες</a:t>
            </a:r>
          </a:p>
        </p:txBody>
      </p:sp>
      <p:sp>
        <p:nvSpPr>
          <p:cNvPr id="38915" name="Rectangle 3"/>
          <p:cNvSpPr>
            <a:spLocks noGrp="1" noChangeArrowheads="1"/>
          </p:cNvSpPr>
          <p:nvPr>
            <p:ph type="body" idx="1"/>
          </p:nvPr>
        </p:nvSpPr>
        <p:spPr>
          <a:xfrm>
            <a:off x="179388" y="1341438"/>
            <a:ext cx="8785225" cy="5183187"/>
          </a:xfrm>
        </p:spPr>
        <p:txBody>
          <a:bodyPr/>
          <a:lstStyle/>
          <a:p>
            <a:pPr>
              <a:lnSpc>
                <a:spcPct val="90000"/>
              </a:lnSpc>
              <a:buClr>
                <a:srgbClr val="CC6600"/>
              </a:buClr>
            </a:pPr>
            <a:r>
              <a:rPr lang="el-GR" sz="2800"/>
              <a:t> </a:t>
            </a:r>
            <a:r>
              <a:rPr lang="el-GR" sz="2800" b="1">
                <a:solidFill>
                  <a:srgbClr val="009900"/>
                </a:solidFill>
              </a:rPr>
              <a:t>συνοχή της οικογένειας</a:t>
            </a:r>
            <a:r>
              <a:rPr lang="el-GR" sz="2800"/>
              <a:t>: ήταν πιο χαλαρή στην περίπτωση των παραβατικών ανηλίκων (84% έναντι 38%).</a:t>
            </a:r>
          </a:p>
          <a:p>
            <a:pPr>
              <a:lnSpc>
                <a:spcPct val="90000"/>
              </a:lnSpc>
              <a:buClr>
                <a:srgbClr val="CC6600"/>
              </a:buClr>
            </a:pPr>
            <a:r>
              <a:rPr lang="el-GR" sz="2800"/>
              <a:t> </a:t>
            </a:r>
            <a:r>
              <a:rPr lang="el-GR" sz="2800" b="1">
                <a:solidFill>
                  <a:srgbClr val="009900"/>
                </a:solidFill>
              </a:rPr>
              <a:t>έλλειψη στοργής</a:t>
            </a:r>
            <a:r>
              <a:rPr lang="el-GR" sz="2800"/>
              <a:t> (αδιαφορία ή εχθρότητα ή απουσία των γονέων) μπορεί να οδηγήσει σε αποστερήσεις κι αυτές στην παραβατικότητα</a:t>
            </a:r>
          </a:p>
          <a:p>
            <a:pPr>
              <a:lnSpc>
                <a:spcPct val="90000"/>
              </a:lnSpc>
              <a:buClr>
                <a:srgbClr val="CC6600"/>
              </a:buClr>
            </a:pPr>
            <a:r>
              <a:rPr lang="el-GR" sz="2800"/>
              <a:t> </a:t>
            </a:r>
            <a:r>
              <a:rPr lang="el-GR" sz="2800" b="1">
                <a:solidFill>
                  <a:srgbClr val="009900"/>
                </a:solidFill>
              </a:rPr>
              <a:t>αγχωτική στοργή</a:t>
            </a:r>
            <a:r>
              <a:rPr lang="el-GR" sz="2800"/>
              <a:t> θέτει σε κίνδυνο την ψυχική ισορροπία του παιδιού</a:t>
            </a:r>
          </a:p>
          <a:p>
            <a:pPr>
              <a:lnSpc>
                <a:spcPct val="90000"/>
              </a:lnSpc>
              <a:buClr>
                <a:srgbClr val="CC6600"/>
              </a:buClr>
            </a:pPr>
            <a:r>
              <a:rPr lang="el-GR" sz="2800"/>
              <a:t> </a:t>
            </a:r>
            <a:r>
              <a:rPr lang="el-GR" sz="2800" b="1">
                <a:solidFill>
                  <a:srgbClr val="009900"/>
                </a:solidFill>
              </a:rPr>
              <a:t>υπερπροστατευτική στοργή</a:t>
            </a:r>
            <a:r>
              <a:rPr lang="el-GR" sz="2800"/>
              <a:t> : τα παιδιά δεν μαθαίνουν να συμμορφώνονται στις διάφορες υποχρεώσεις ούτε να αντιστέκονται στους διάφορους πειρασμούς</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l-GR" b="1"/>
              <a:t>Ενδοοικογενειακές συγκρούσεις </a:t>
            </a:r>
          </a:p>
        </p:txBody>
      </p:sp>
      <p:sp>
        <p:nvSpPr>
          <p:cNvPr id="44035" name="Rectangle 3"/>
          <p:cNvSpPr>
            <a:spLocks noGrp="1" noChangeArrowheads="1"/>
          </p:cNvSpPr>
          <p:nvPr>
            <p:ph type="body" idx="1"/>
          </p:nvPr>
        </p:nvSpPr>
        <p:spPr>
          <a:xfrm>
            <a:off x="179388" y="1341438"/>
            <a:ext cx="8785225" cy="5183187"/>
          </a:xfrm>
        </p:spPr>
        <p:txBody>
          <a:bodyPr/>
          <a:lstStyle/>
          <a:p>
            <a:pPr>
              <a:lnSpc>
                <a:spcPct val="80000"/>
              </a:lnSpc>
              <a:buClr>
                <a:srgbClr val="CC6600"/>
              </a:buClr>
            </a:pPr>
            <a:r>
              <a:rPr lang="el-GR" sz="2800"/>
              <a:t>Οι ενδοοικογενειακές συγκρούσεις  </a:t>
            </a:r>
          </a:p>
          <a:p>
            <a:pPr>
              <a:lnSpc>
                <a:spcPct val="80000"/>
              </a:lnSpc>
              <a:buClr>
                <a:srgbClr val="CC6600"/>
              </a:buClr>
              <a:buFont typeface="Wingdings" pitchFamily="2" charset="2"/>
              <a:buChar char="Ø"/>
            </a:pPr>
            <a:r>
              <a:rPr lang="el-GR" sz="2800"/>
              <a:t> οδηγούν σε κλιμάκωση άγονων εχθρικών ανταλλαγών</a:t>
            </a:r>
          </a:p>
          <a:p>
            <a:pPr>
              <a:lnSpc>
                <a:spcPct val="80000"/>
              </a:lnSpc>
              <a:buClr>
                <a:srgbClr val="CC6600"/>
              </a:buClr>
              <a:buFont typeface="Wingdings" pitchFamily="2" charset="2"/>
              <a:buChar char="Ø"/>
            </a:pPr>
            <a:r>
              <a:rPr lang="el-GR" sz="2800"/>
              <a:t> συνδέονται με μια αυξανόμενη αναποτελεσματικότητα γονικής επίβλεψης και επιβολής πειθαρχίας</a:t>
            </a:r>
          </a:p>
          <a:p>
            <a:pPr>
              <a:lnSpc>
                <a:spcPct val="80000"/>
              </a:lnSpc>
              <a:buClr>
                <a:srgbClr val="CC6600"/>
              </a:buClr>
              <a:buFont typeface="Wingdings" pitchFamily="2" charset="2"/>
              <a:buChar char="Ø"/>
            </a:pPr>
            <a:r>
              <a:rPr lang="el-GR" sz="2800"/>
              <a:t> παρέχουν πρότυπα επιθετικότητας αλλά και ασυνέπειας</a:t>
            </a:r>
          </a:p>
          <a:p>
            <a:pPr>
              <a:lnSpc>
                <a:spcPct val="80000"/>
              </a:lnSpc>
              <a:buClr>
                <a:srgbClr val="CC6600"/>
              </a:buClr>
              <a:buFont typeface="Wingdings" pitchFamily="2" charset="2"/>
              <a:buChar char="Ø"/>
            </a:pPr>
            <a:r>
              <a:rPr lang="el-GR" sz="2800"/>
              <a:t> αποτελούν δείγμα ανυπαρξίας αγάπης και στοργής των μελών της οικογένειας </a:t>
            </a:r>
          </a:p>
          <a:p>
            <a:pPr algn="ctr">
              <a:lnSpc>
                <a:spcPct val="80000"/>
              </a:lnSpc>
              <a:buClr>
                <a:srgbClr val="CC6600"/>
              </a:buClr>
              <a:buFont typeface="Wingdings" pitchFamily="2" charset="2"/>
              <a:buNone/>
            </a:pPr>
            <a:r>
              <a:rPr lang="el-GR" sz="2800"/>
              <a:t> </a:t>
            </a:r>
            <a:r>
              <a:rPr lang="el-GR" sz="2800">
                <a:sym typeface="Wingdings" pitchFamily="2" charset="2"/>
              </a:rPr>
              <a:t></a:t>
            </a:r>
          </a:p>
          <a:p>
            <a:pPr>
              <a:lnSpc>
                <a:spcPct val="80000"/>
              </a:lnSpc>
              <a:buClr>
                <a:srgbClr val="CC6600"/>
              </a:buClr>
            </a:pPr>
            <a:r>
              <a:rPr lang="el-GR" sz="2800">
                <a:sym typeface="Wingdings" pitchFamily="2" charset="2"/>
              </a:rPr>
              <a:t> μπορεί να οδηγήσουν στην εμφάνιση παραβατικής συμπεριφοράς</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l-GR" sz="3400"/>
              <a:t>Το μέγεθος της οικογένειας </a:t>
            </a:r>
            <a:br>
              <a:rPr lang="el-GR" sz="3400"/>
            </a:br>
            <a:r>
              <a:rPr lang="el-GR" sz="3400"/>
              <a:t>και η θέση του παιδιού</a:t>
            </a:r>
          </a:p>
        </p:txBody>
      </p:sp>
      <p:sp>
        <p:nvSpPr>
          <p:cNvPr id="47107" name="Rectangle 3"/>
          <p:cNvSpPr>
            <a:spLocks noGrp="1" noChangeArrowheads="1"/>
          </p:cNvSpPr>
          <p:nvPr>
            <p:ph type="body" idx="1"/>
          </p:nvPr>
        </p:nvSpPr>
        <p:spPr>
          <a:xfrm>
            <a:off x="179388" y="1412875"/>
            <a:ext cx="8964612" cy="5111750"/>
          </a:xfrm>
        </p:spPr>
        <p:txBody>
          <a:bodyPr/>
          <a:lstStyle/>
          <a:p>
            <a:pPr>
              <a:lnSpc>
                <a:spcPct val="80000"/>
              </a:lnSpc>
              <a:buClr>
                <a:srgbClr val="CC6600"/>
              </a:buClr>
            </a:pPr>
            <a:r>
              <a:rPr lang="el-GR" sz="2800"/>
              <a:t> </a:t>
            </a:r>
            <a:r>
              <a:rPr lang="el-GR" sz="2800" b="1">
                <a:solidFill>
                  <a:srgbClr val="009900"/>
                </a:solidFill>
              </a:rPr>
              <a:t>το μεγάλο μέγεθος</a:t>
            </a:r>
            <a:r>
              <a:rPr lang="el-GR" sz="2800"/>
              <a:t> της οικογένειας φαίνεται να απαντάται περισσότερο στους παραβατικούς ανηλίκους αλλά όμως δεν αποτελεί αυτόνομο παράγοντα της παραβατικότητας (επιδρά με τη συμβολή κι άλλων παραγόντων που πηγάζουν από το μέγεθος).</a:t>
            </a:r>
          </a:p>
          <a:p>
            <a:pPr>
              <a:lnSpc>
                <a:spcPct val="80000"/>
              </a:lnSpc>
              <a:buClr>
                <a:srgbClr val="CC6600"/>
              </a:buClr>
            </a:pPr>
            <a:r>
              <a:rPr lang="el-GR" sz="2800"/>
              <a:t> </a:t>
            </a:r>
            <a:r>
              <a:rPr lang="el-GR" sz="2800" b="1">
                <a:solidFill>
                  <a:srgbClr val="009900"/>
                </a:solidFill>
              </a:rPr>
              <a:t>η θέση του παιδιού</a:t>
            </a:r>
            <a:r>
              <a:rPr lang="el-GR" sz="2800"/>
              <a:t> (σειρά γέννησης) δεν αποδεικνύεται ότι σχετίζεται με οποιαδήποτε παραβατική συμπεριφορά.</a:t>
            </a:r>
          </a:p>
          <a:p>
            <a:pPr>
              <a:lnSpc>
                <a:spcPct val="80000"/>
              </a:lnSpc>
              <a:buClr>
                <a:srgbClr val="CC6600"/>
              </a:buClr>
              <a:buFont typeface="Wingdings" pitchFamily="2" charset="2"/>
              <a:buChar char="Ø"/>
            </a:pPr>
            <a:r>
              <a:rPr lang="el-GR" sz="2800"/>
              <a:t> Η θέση του </a:t>
            </a:r>
            <a:r>
              <a:rPr lang="en-US" sz="2800"/>
              <a:t>Alder</a:t>
            </a:r>
            <a:r>
              <a:rPr lang="el-GR" sz="2800"/>
              <a:t> για μεγαλύτερη παραβατικότητα των πρωτότοκων, του υστερότοκου, του μοναχοπαιδιού, του μοναχογιού, ή του μόνου κοριτσιού ανάμεσα σε αδέρφια-αγόρια δεν επαληθεύονται από έρευνες.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250825" y="274638"/>
            <a:ext cx="8713788" cy="850900"/>
          </a:xfrm>
        </p:spPr>
        <p:txBody>
          <a:bodyPr>
            <a:normAutofit fontScale="90000"/>
          </a:bodyPr>
          <a:lstStyle/>
          <a:p>
            <a:r>
              <a:rPr lang="el-GR" sz="3400"/>
              <a:t>Κοινωνικοοικονομικές μειονεξίες της οικογένειας </a:t>
            </a:r>
          </a:p>
        </p:txBody>
      </p:sp>
      <p:sp>
        <p:nvSpPr>
          <p:cNvPr id="48131" name="Rectangle 3"/>
          <p:cNvSpPr>
            <a:spLocks noGrp="1" noChangeArrowheads="1"/>
          </p:cNvSpPr>
          <p:nvPr>
            <p:ph type="body" idx="1"/>
          </p:nvPr>
        </p:nvSpPr>
        <p:spPr>
          <a:xfrm>
            <a:off x="250825" y="1196975"/>
            <a:ext cx="8713788" cy="5400675"/>
          </a:xfrm>
        </p:spPr>
        <p:txBody>
          <a:bodyPr/>
          <a:lstStyle/>
          <a:p>
            <a:pPr>
              <a:buClr>
                <a:srgbClr val="CC6600"/>
              </a:buClr>
            </a:pPr>
            <a:r>
              <a:rPr lang="el-GR"/>
              <a:t> φτώχεια</a:t>
            </a:r>
          </a:p>
          <a:p>
            <a:pPr>
              <a:buClr>
                <a:srgbClr val="CC6600"/>
              </a:buClr>
            </a:pPr>
            <a:r>
              <a:rPr lang="el-GR"/>
              <a:t> κακές στεγαστικές συνθήκες</a:t>
            </a:r>
          </a:p>
          <a:p>
            <a:pPr>
              <a:buClr>
                <a:srgbClr val="CC6600"/>
              </a:buClr>
            </a:pPr>
            <a:r>
              <a:rPr lang="el-GR"/>
              <a:t> χαμηλό </a:t>
            </a:r>
            <a:r>
              <a:rPr lang="en-US"/>
              <a:t>status</a:t>
            </a:r>
            <a:endParaRPr lang="el-GR"/>
          </a:p>
          <a:p>
            <a:pPr algn="ctr">
              <a:buClr>
                <a:srgbClr val="CC6600"/>
              </a:buClr>
              <a:buFont typeface="Wingdings" pitchFamily="2" charset="2"/>
              <a:buNone/>
            </a:pPr>
            <a:r>
              <a:rPr lang="el-GR">
                <a:sym typeface="Wingdings" pitchFamily="2" charset="2"/>
              </a:rPr>
              <a:t></a:t>
            </a:r>
          </a:p>
          <a:p>
            <a:pPr>
              <a:buClr>
                <a:srgbClr val="CC6600"/>
              </a:buClr>
            </a:pPr>
            <a:r>
              <a:rPr lang="el-GR"/>
              <a:t>Συνδέονται κατά κάποιο τρόπο με την παραβατικότητα των ανηλίκων, αλλά έμμεσα, μέσω της επίδρασης που ασκούν στους γονείς αυτές οι συνθήκες και οι γονείς με τη σειρά τους στα παιδιά</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179388" y="274638"/>
            <a:ext cx="8507412" cy="922337"/>
          </a:xfrm>
        </p:spPr>
        <p:txBody>
          <a:bodyPr>
            <a:normAutofit fontScale="90000"/>
          </a:bodyPr>
          <a:lstStyle/>
          <a:p>
            <a:r>
              <a:rPr lang="el-GR" sz="2600" b="1">
                <a:solidFill>
                  <a:srgbClr val="FF0000"/>
                </a:solidFill>
              </a:rPr>
              <a:t>Η επίδραση των φίλων και των συνομήλικων ομάδων στην εμφάνιση παραβατικής </a:t>
            </a:r>
            <a:r>
              <a:rPr lang="el-GR" sz="2400" b="1">
                <a:solidFill>
                  <a:srgbClr val="FF0000"/>
                </a:solidFill>
              </a:rPr>
              <a:t>συμπεριφοράς</a:t>
            </a:r>
          </a:p>
        </p:txBody>
      </p:sp>
      <p:sp>
        <p:nvSpPr>
          <p:cNvPr id="59395" name="Rectangle 3"/>
          <p:cNvSpPr>
            <a:spLocks noGrp="1" noChangeArrowheads="1"/>
          </p:cNvSpPr>
          <p:nvPr>
            <p:ph type="body" sz="half" idx="1"/>
          </p:nvPr>
        </p:nvSpPr>
        <p:spPr>
          <a:xfrm>
            <a:off x="0" y="1125538"/>
            <a:ext cx="8964613" cy="2447925"/>
          </a:xfrm>
        </p:spPr>
        <p:txBody>
          <a:bodyPr/>
          <a:lstStyle/>
          <a:p>
            <a:pPr>
              <a:lnSpc>
                <a:spcPct val="90000"/>
              </a:lnSpc>
              <a:buClr>
                <a:srgbClr val="FF0000"/>
              </a:buClr>
            </a:pPr>
            <a:r>
              <a:rPr lang="en-US" sz="2800"/>
              <a:t> </a:t>
            </a:r>
            <a:r>
              <a:rPr lang="el-GR" sz="2400"/>
              <a:t>έρευνα </a:t>
            </a:r>
            <a:r>
              <a:rPr lang="en-US" sz="2400"/>
              <a:t>Hargreaves</a:t>
            </a:r>
            <a:r>
              <a:rPr lang="el-GR" sz="2400"/>
              <a:t>:</a:t>
            </a:r>
            <a:endParaRPr lang="en-US" sz="2400"/>
          </a:p>
          <a:p>
            <a:pPr>
              <a:lnSpc>
                <a:spcPct val="90000"/>
              </a:lnSpc>
              <a:buClr>
                <a:srgbClr val="FF0000"/>
              </a:buClr>
              <a:buFont typeface="Wingdings" pitchFamily="2" charset="2"/>
              <a:buChar char="q"/>
            </a:pPr>
            <a:r>
              <a:rPr lang="el-GR" sz="2400"/>
              <a:t> Η δομή και ο τρόπος λειτουργίας του σχολείου οδηγεί τους μειονεκτούντες μαθητές στη δημιουργία μιας «υποκουλτούρας παραβατικότητας»</a:t>
            </a:r>
          </a:p>
          <a:p>
            <a:pPr>
              <a:lnSpc>
                <a:spcPct val="90000"/>
              </a:lnSpc>
              <a:buClr>
                <a:srgbClr val="FF0000"/>
              </a:buClr>
              <a:buFont typeface="Wingdings" pitchFamily="2" charset="2"/>
              <a:buChar char="q"/>
            </a:pPr>
            <a:r>
              <a:rPr lang="el-GR" sz="2400"/>
              <a:t> Σημαντική επίδραση δημιουργεί η στάση και συμπεριφορά της ομάδας των φίλων και συνομηλίκων (της παρέας):</a:t>
            </a:r>
          </a:p>
          <a:p>
            <a:pPr>
              <a:lnSpc>
                <a:spcPct val="90000"/>
              </a:lnSpc>
              <a:buClr>
                <a:srgbClr val="FF0000"/>
              </a:buClr>
              <a:buFont typeface="Wingdings" pitchFamily="2" charset="2"/>
              <a:buNone/>
            </a:pPr>
            <a:endParaRPr lang="el-GR" sz="2400"/>
          </a:p>
        </p:txBody>
      </p:sp>
      <p:graphicFrame>
        <p:nvGraphicFramePr>
          <p:cNvPr id="59463" name="Group 71"/>
          <p:cNvGraphicFramePr>
            <a:graphicFrameLocks noGrp="1"/>
          </p:cNvGraphicFramePr>
          <p:nvPr>
            <p:ph sz="half" idx="2"/>
          </p:nvPr>
        </p:nvGraphicFramePr>
        <p:xfrm>
          <a:off x="0" y="3429000"/>
          <a:ext cx="9144000" cy="3168651"/>
        </p:xfrm>
        <a:graphic>
          <a:graphicData uri="http://schemas.openxmlformats.org/drawingml/2006/table">
            <a:tbl>
              <a:tblPr/>
              <a:tblGrid>
                <a:gridCol w="542925">
                  <a:extLst>
                    <a:ext uri="{9D8B030D-6E8A-4147-A177-3AD203B41FA5}">
                      <a16:colId xmlns:a16="http://schemas.microsoft.com/office/drawing/2014/main" val="20000"/>
                    </a:ext>
                  </a:extLst>
                </a:gridCol>
                <a:gridCol w="2016125">
                  <a:extLst>
                    <a:ext uri="{9D8B030D-6E8A-4147-A177-3AD203B41FA5}">
                      <a16:colId xmlns:a16="http://schemas.microsoft.com/office/drawing/2014/main" val="20001"/>
                    </a:ext>
                  </a:extLst>
                </a:gridCol>
                <a:gridCol w="2106613">
                  <a:extLst>
                    <a:ext uri="{9D8B030D-6E8A-4147-A177-3AD203B41FA5}">
                      <a16:colId xmlns:a16="http://schemas.microsoft.com/office/drawing/2014/main" val="20002"/>
                    </a:ext>
                  </a:extLst>
                </a:gridCol>
                <a:gridCol w="4478337">
                  <a:extLst>
                    <a:ext uri="{9D8B030D-6E8A-4147-A177-3AD203B41FA5}">
                      <a16:colId xmlns:a16="http://schemas.microsoft.com/office/drawing/2014/main" val="20003"/>
                    </a:ext>
                  </a:extLst>
                </a:gridCol>
              </a:tblGrid>
              <a:tr h="852488">
                <a:tc rowSpan="4">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el-GR" sz="2800" b="0" i="0" u="none" strike="noStrike" cap="none" normalizeH="0" baseline="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l-GR" sz="2800" b="0" i="0" u="none" strike="noStrike" cap="none" normalizeH="0" baseline="0">
                          <a:ln>
                            <a:noFill/>
                          </a:ln>
                          <a:solidFill>
                            <a:schemeClr val="tx1"/>
                          </a:solidFill>
                          <a:effectLst/>
                          <a:latin typeface="Arial" charset="0"/>
                        </a:rPr>
                        <a:t>Σ </a:t>
                      </a:r>
                    </a:p>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l-GR" sz="2800" b="0" i="0" u="none" strike="noStrike" cap="none" normalizeH="0" baseline="0">
                          <a:ln>
                            <a:noFill/>
                          </a:ln>
                          <a:solidFill>
                            <a:schemeClr val="tx1"/>
                          </a:solidFill>
                          <a:effectLst/>
                          <a:latin typeface="Arial" charset="0"/>
                        </a:rPr>
                        <a:t>ΤΑΣΗ</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el-GR" sz="2800" b="0" i="0" u="none" strike="noStrike" cap="none" normalizeH="0" baseline="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l-GR" sz="2000" b="0" i="0" u="none" strike="noStrike" cap="none" normalizeH="0" baseline="0">
                          <a:ln>
                            <a:noFill/>
                          </a:ln>
                          <a:solidFill>
                            <a:schemeClr val="tx1"/>
                          </a:solidFill>
                          <a:effectLst/>
                          <a:latin typeface="Arial" charset="0"/>
                        </a:rPr>
                        <a:t>ΑΠΟΣΤΕΡΗΣΗ</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l-GR" sz="2000" b="0" i="0" u="none" strike="noStrike" cap="none" normalizeH="0" baseline="0">
                          <a:ln>
                            <a:noFill/>
                          </a:ln>
                          <a:solidFill>
                            <a:schemeClr val="tx1"/>
                          </a:solidFill>
                          <a:effectLst/>
                          <a:latin typeface="Arial" charset="0"/>
                        </a:rPr>
                        <a:t>Απόρριψη</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l-GR" sz="2000" b="0" i="0" u="none" strike="noStrike" cap="none" normalizeH="0" baseline="0">
                          <a:ln>
                            <a:noFill/>
                          </a:ln>
                          <a:solidFill>
                            <a:schemeClr val="tx1"/>
                          </a:solidFill>
                          <a:effectLst/>
                          <a:latin typeface="Arial" charset="0"/>
                        </a:rPr>
                        <a:t>Επιθετικότητα ή απόσυρση</a:t>
                      </a:r>
                    </a:p>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l-GR" sz="2000" b="0" i="0" u="none" strike="noStrike" cap="none" normalizeH="0" baseline="0">
                          <a:ln>
                            <a:noFill/>
                          </a:ln>
                          <a:solidFill>
                            <a:schemeClr val="tx1"/>
                          </a:solidFill>
                          <a:effectLst/>
                          <a:latin typeface="Arial" charset="0"/>
                        </a:rPr>
                        <a:t>Επιθετικότητα με στόχο την επιβολή</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20700">
                <a:tc vMerge="1">
                  <a:txBody>
                    <a:bodyPr/>
                    <a:lstStyle/>
                    <a:p>
                      <a:endParaRPr lang="el-GR"/>
                    </a:p>
                  </a:txBody>
                  <a:tcPr/>
                </a:tc>
                <a:tc vMerge="1">
                  <a:txBody>
                    <a:bodyPr/>
                    <a:lstStyle/>
                    <a:p>
                      <a:endParaRPr lang="el-GR"/>
                    </a:p>
                  </a:txBody>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l-GR" sz="2000" b="0" i="0" u="none" strike="noStrike" cap="none" normalizeH="0" baseline="0">
                          <a:ln>
                            <a:noFill/>
                          </a:ln>
                          <a:solidFill>
                            <a:schemeClr val="tx1"/>
                          </a:solidFill>
                          <a:effectLst/>
                          <a:latin typeface="Arial" charset="0"/>
                        </a:rPr>
                        <a:t>Κοροϊδία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l-GR" sz="2000" b="0" i="0" u="none" strike="noStrike" cap="none" normalizeH="0" baseline="0">
                          <a:ln>
                            <a:noFill/>
                          </a:ln>
                          <a:solidFill>
                            <a:schemeClr val="tx1"/>
                          </a:solidFill>
                          <a:effectLst/>
                          <a:latin typeface="Arial" charset="0"/>
                        </a:rPr>
                        <a:t>Επιθετικότητα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85813">
                <a:tc vMerge="1">
                  <a:txBody>
                    <a:bodyPr/>
                    <a:lstStyle/>
                    <a:p>
                      <a:endParaRPr lang="el-GR"/>
                    </a:p>
                  </a:txBody>
                  <a:tcPr/>
                </a:tc>
                <a:tc rowSpan="2">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el-GR" sz="2800" b="0" i="0" u="none" strike="noStrike" cap="none" normalizeH="0" baseline="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l-GR" sz="2000" b="0" i="0" u="none" strike="noStrike" cap="none" normalizeH="0" baseline="0">
                          <a:ln>
                            <a:noFill/>
                          </a:ln>
                          <a:solidFill>
                            <a:schemeClr val="tx1"/>
                          </a:solidFill>
                          <a:effectLst/>
                          <a:latin typeface="Arial" charset="0"/>
                        </a:rPr>
                        <a:t>ΕΝΙΣΧΥΣΗ</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l-GR" sz="2000" b="0" i="0" u="none" strike="noStrike" cap="none" normalizeH="0" baseline="0">
                          <a:ln>
                            <a:noFill/>
                          </a:ln>
                          <a:solidFill>
                            <a:schemeClr val="tx1"/>
                          </a:solidFill>
                          <a:effectLst/>
                          <a:latin typeface="Arial" charset="0"/>
                        </a:rPr>
                        <a:t>Προσοχή, γέλια</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l-GR" sz="2000" b="0" i="0" u="none" strike="noStrike" cap="none" normalizeH="0" baseline="0">
                          <a:ln>
                            <a:noFill/>
                          </a:ln>
                          <a:solidFill>
                            <a:schemeClr val="tx1"/>
                          </a:solidFill>
                          <a:effectLst/>
                          <a:latin typeface="Arial" charset="0"/>
                        </a:rPr>
                        <a:t>Αύξηση ανεπιθύμητων συμπεριφορών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09650">
                <a:tc vMerge="1">
                  <a:txBody>
                    <a:bodyPr/>
                    <a:lstStyle/>
                    <a:p>
                      <a:endParaRPr lang="el-GR"/>
                    </a:p>
                  </a:txBody>
                  <a:tcPr/>
                </a:tc>
                <a:tc vMerge="1">
                  <a:txBody>
                    <a:bodyPr/>
                    <a:lstStyle/>
                    <a:p>
                      <a:endParaRPr lang="el-GR"/>
                    </a:p>
                  </a:txBody>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l-GR" sz="2000" b="0" i="0" u="none" strike="noStrike" cap="none" normalizeH="0" baseline="0">
                          <a:ln>
                            <a:noFill/>
                          </a:ln>
                          <a:solidFill>
                            <a:schemeClr val="tx1"/>
                          </a:solidFill>
                          <a:effectLst/>
                          <a:latin typeface="Arial" charset="0"/>
                        </a:rPr>
                        <a:t>Υποταγή στην Επιθετικότητα</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l-GR" sz="2000" b="0" i="0" u="none" strike="noStrike" cap="none" normalizeH="0" baseline="0">
                          <a:ln>
                            <a:noFill/>
                          </a:ln>
                          <a:solidFill>
                            <a:schemeClr val="tx1"/>
                          </a:solidFill>
                          <a:effectLst/>
                          <a:latin typeface="Arial" charset="0"/>
                        </a:rPr>
                        <a:t>Ενίσχυση ανεπιθύμητων συμπ/ρών</a:t>
                      </a:r>
                    </a:p>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l-GR" sz="2000" b="0" i="0" u="none" strike="noStrike" cap="none" normalizeH="0" baseline="0">
                          <a:ln>
                            <a:noFill/>
                          </a:ln>
                          <a:solidFill>
                            <a:schemeClr val="tx1"/>
                          </a:solidFill>
                          <a:effectLst/>
                          <a:latin typeface="Arial" charset="0"/>
                        </a:rPr>
                        <a:t>Εκμάθηση επιθετικών συμπ/ρών</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179388" y="274638"/>
            <a:ext cx="8785225" cy="922337"/>
          </a:xfrm>
        </p:spPr>
        <p:txBody>
          <a:bodyPr/>
          <a:lstStyle/>
          <a:p>
            <a:r>
              <a:rPr lang="el-GR" sz="2600" b="1">
                <a:solidFill>
                  <a:srgbClr val="FF0000"/>
                </a:solidFill>
              </a:rPr>
              <a:t>Η επίδραση των φίλων και των συνομήλικων ομάδων στην εμφάνιση παραβατικής </a:t>
            </a:r>
            <a:r>
              <a:rPr lang="el-GR" sz="2400" b="1">
                <a:solidFill>
                  <a:srgbClr val="FF0000"/>
                </a:solidFill>
              </a:rPr>
              <a:t>συμπεριφοράς</a:t>
            </a:r>
          </a:p>
        </p:txBody>
      </p:sp>
      <p:sp>
        <p:nvSpPr>
          <p:cNvPr id="66563" name="Rectangle 3"/>
          <p:cNvSpPr>
            <a:spLocks noGrp="1" noChangeArrowheads="1"/>
          </p:cNvSpPr>
          <p:nvPr>
            <p:ph type="body" idx="1"/>
          </p:nvPr>
        </p:nvSpPr>
        <p:spPr>
          <a:xfrm>
            <a:off x="0" y="1196975"/>
            <a:ext cx="9144000" cy="5661025"/>
          </a:xfrm>
        </p:spPr>
        <p:txBody>
          <a:bodyPr/>
          <a:lstStyle/>
          <a:p>
            <a:pPr>
              <a:lnSpc>
                <a:spcPct val="90000"/>
              </a:lnSpc>
              <a:buClr>
                <a:srgbClr val="FF0000"/>
              </a:buClr>
            </a:pPr>
            <a:r>
              <a:rPr lang="el-GR" sz="2800"/>
              <a:t> </a:t>
            </a:r>
            <a:r>
              <a:rPr lang="en-US" sz="2400"/>
              <a:t>Gusson</a:t>
            </a:r>
            <a:r>
              <a:rPr lang="el-GR" sz="2400"/>
              <a:t>, δύο φάσεις της επίδρασης: </a:t>
            </a:r>
            <a:endParaRPr lang="en-US" sz="2400"/>
          </a:p>
          <a:p>
            <a:pPr>
              <a:lnSpc>
                <a:spcPct val="90000"/>
              </a:lnSpc>
              <a:buClr>
                <a:srgbClr val="FF0000"/>
              </a:buClr>
              <a:buFont typeface="Wingdings" pitchFamily="2" charset="2"/>
              <a:buChar char="q"/>
            </a:pPr>
            <a:r>
              <a:rPr lang="en-US" sz="2400"/>
              <a:t> </a:t>
            </a:r>
            <a:r>
              <a:rPr lang="el-GR" sz="2400" u="sng"/>
              <a:t>φάση αμοιβαίας επίδρασης</a:t>
            </a:r>
          </a:p>
          <a:p>
            <a:pPr>
              <a:lnSpc>
                <a:spcPct val="90000"/>
              </a:lnSpc>
              <a:buClr>
                <a:srgbClr val="FF0000"/>
              </a:buClr>
              <a:buFont typeface="Wingdings" pitchFamily="2" charset="2"/>
              <a:buChar char="v"/>
            </a:pPr>
            <a:r>
              <a:rPr lang="el-GR" sz="2400"/>
              <a:t> οι παραβάσεις δεν τόσο σοβαρές (κλοπές ποδηλάτων, μοτοσικλετών, αυτοκινήτων, κλοπές σε καταστήματα, βανδαλισμοί, τσακωμοί, μικροτραυματισμοί)</a:t>
            </a:r>
          </a:p>
          <a:p>
            <a:pPr>
              <a:lnSpc>
                <a:spcPct val="90000"/>
              </a:lnSpc>
              <a:buClr>
                <a:srgbClr val="FF0000"/>
              </a:buClr>
              <a:buFont typeface="Wingdings" pitchFamily="2" charset="2"/>
              <a:buChar char="v"/>
            </a:pPr>
            <a:r>
              <a:rPr lang="el-GR" sz="2400"/>
              <a:t> είναι απλές στην εκτέλεσή τους</a:t>
            </a:r>
          </a:p>
          <a:p>
            <a:pPr>
              <a:lnSpc>
                <a:spcPct val="90000"/>
              </a:lnSpc>
              <a:buClr>
                <a:srgbClr val="FF0000"/>
              </a:buClr>
              <a:buFont typeface="Wingdings" pitchFamily="2" charset="2"/>
              <a:buChar char="v"/>
            </a:pPr>
            <a:r>
              <a:rPr lang="el-GR" sz="2400"/>
              <a:t> τείνουν στην ικανοποίηση 4 στόχων: τη διέγερση, το παιχνίδι, την απόκτηση κύρους, την έντονη επιθυμία</a:t>
            </a:r>
          </a:p>
          <a:p>
            <a:pPr>
              <a:lnSpc>
                <a:spcPct val="90000"/>
              </a:lnSpc>
              <a:buClr>
                <a:srgbClr val="FF0000"/>
              </a:buClr>
              <a:buFont typeface="Wingdings" pitchFamily="2" charset="2"/>
              <a:buChar char="v"/>
            </a:pPr>
            <a:r>
              <a:rPr lang="el-GR" sz="2400"/>
              <a:t> συνίσταται σε μια διαδικασία αλληλεπίδρασης και αμοιβαίας ενίσχυσης που μπορεί να αναλυθεί σε 4 στοιχεία:</a:t>
            </a:r>
          </a:p>
          <a:p>
            <a:pPr>
              <a:lnSpc>
                <a:spcPct val="90000"/>
              </a:lnSpc>
              <a:buClr>
                <a:srgbClr val="FF0000"/>
              </a:buClr>
              <a:buFont typeface="Wingdings" pitchFamily="2" charset="2"/>
              <a:buChar char="Ø"/>
            </a:pPr>
            <a:r>
              <a:rPr lang="el-GR" sz="2400"/>
              <a:t> μίμηση</a:t>
            </a:r>
          </a:p>
          <a:p>
            <a:pPr>
              <a:lnSpc>
                <a:spcPct val="90000"/>
              </a:lnSpc>
              <a:buClr>
                <a:srgbClr val="FF0000"/>
              </a:buClr>
              <a:buFont typeface="Wingdings" pitchFamily="2" charset="2"/>
              <a:buChar char="Ø"/>
            </a:pPr>
            <a:r>
              <a:rPr lang="el-GR" sz="2400"/>
              <a:t> παρακίνηση</a:t>
            </a:r>
          </a:p>
          <a:p>
            <a:pPr>
              <a:lnSpc>
                <a:spcPct val="90000"/>
              </a:lnSpc>
              <a:buClr>
                <a:srgbClr val="FF0000"/>
              </a:buClr>
              <a:buFont typeface="Wingdings" pitchFamily="2" charset="2"/>
              <a:buChar char="Ø"/>
            </a:pPr>
            <a:r>
              <a:rPr lang="el-GR" sz="2400"/>
              <a:t> βοήθεια</a:t>
            </a:r>
          </a:p>
          <a:p>
            <a:pPr>
              <a:lnSpc>
                <a:spcPct val="90000"/>
              </a:lnSpc>
              <a:buClr>
                <a:srgbClr val="FF0000"/>
              </a:buClr>
              <a:buFont typeface="Wingdings" pitchFamily="2" charset="2"/>
              <a:buChar char="Ø"/>
            </a:pPr>
            <a:r>
              <a:rPr lang="el-GR" sz="2400"/>
              <a:t> επιδοκιμασία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179388" y="274638"/>
            <a:ext cx="8785225" cy="922337"/>
          </a:xfrm>
        </p:spPr>
        <p:txBody>
          <a:bodyPr/>
          <a:lstStyle/>
          <a:p>
            <a:r>
              <a:rPr lang="el-GR" sz="2600" b="1">
                <a:solidFill>
                  <a:srgbClr val="FF0000"/>
                </a:solidFill>
              </a:rPr>
              <a:t>Η επίδραση των φίλων και των συνομήλικων ομάδων στην εμφάνιση παραβατικής </a:t>
            </a:r>
            <a:r>
              <a:rPr lang="el-GR" sz="2400" b="1">
                <a:solidFill>
                  <a:srgbClr val="FF0000"/>
                </a:solidFill>
              </a:rPr>
              <a:t>συμπεριφοράς</a:t>
            </a:r>
          </a:p>
        </p:txBody>
      </p:sp>
      <p:sp>
        <p:nvSpPr>
          <p:cNvPr id="67587" name="Rectangle 3"/>
          <p:cNvSpPr>
            <a:spLocks noGrp="1" noChangeArrowheads="1"/>
          </p:cNvSpPr>
          <p:nvPr>
            <p:ph type="body" idx="1"/>
          </p:nvPr>
        </p:nvSpPr>
        <p:spPr>
          <a:xfrm>
            <a:off x="0" y="1196975"/>
            <a:ext cx="9144000" cy="5472113"/>
          </a:xfrm>
        </p:spPr>
        <p:txBody>
          <a:bodyPr/>
          <a:lstStyle/>
          <a:p>
            <a:pPr>
              <a:buClr>
                <a:srgbClr val="FF0000"/>
              </a:buClr>
              <a:buFontTx/>
              <a:buChar char="•"/>
            </a:pPr>
            <a:r>
              <a:rPr lang="el-GR"/>
              <a:t> </a:t>
            </a:r>
            <a:r>
              <a:rPr lang="en-US"/>
              <a:t>Gusson</a:t>
            </a:r>
            <a:r>
              <a:rPr lang="el-GR"/>
              <a:t>: </a:t>
            </a:r>
          </a:p>
          <a:p>
            <a:pPr>
              <a:buClr>
                <a:srgbClr val="FF0000"/>
              </a:buClr>
              <a:buFont typeface="Wingdings" pitchFamily="2" charset="2"/>
              <a:buChar char="q"/>
            </a:pPr>
            <a:r>
              <a:rPr lang="el-GR" sz="2500"/>
              <a:t>Φάση εκμάθησης της αναγκαίας τεχνικής</a:t>
            </a:r>
          </a:p>
          <a:p>
            <a:pPr>
              <a:buClr>
                <a:srgbClr val="FF0000"/>
              </a:buClr>
              <a:buFont typeface="Wingdings" pitchFamily="2" charset="2"/>
              <a:buChar char="v"/>
            </a:pPr>
            <a:r>
              <a:rPr lang="el-GR" sz="2500"/>
              <a:t> είναι η πιο δύσκολη φάση: ανάλογα με το είδος της παράβασης υπάρχει ένα πλήθος λεπτομερειών που πρέπει κανείς να μάθει</a:t>
            </a:r>
          </a:p>
          <a:p>
            <a:pPr>
              <a:buClr>
                <a:srgbClr val="FF0000"/>
              </a:buClr>
              <a:buFont typeface="Wingdings" pitchFamily="2" charset="2"/>
              <a:buChar char="v"/>
            </a:pPr>
            <a:r>
              <a:rPr lang="el-GR" sz="2500"/>
              <a:t> η δυσκολία σχετίζεται με την εύρεση του αναγκαίου «δασκάλου» (αυτό συνήθως εξευρίσκεται μέσα στα κλειστά ιδρύματα ανηλίκων)</a:t>
            </a:r>
          </a:p>
          <a:p>
            <a:pPr>
              <a:buClr>
                <a:srgbClr val="FF0000"/>
              </a:buClr>
              <a:buFont typeface="Wingdings" pitchFamily="2" charset="2"/>
              <a:buChar char="v"/>
            </a:pPr>
            <a:r>
              <a:rPr lang="el-GR" sz="2500"/>
              <a:t> εκτός από τη θεωρητική και τεχνική κατάρτιση δημιουργούνται οι δεσμοί που θα επιτρέψουν μετά την έξοδο από αυτά την οργάνωση και την εκτέλεση όσων έχουν σχεδιαστεί και την εφαρμογή τους στην πράξη όσων διδάχθηκαν </a:t>
            </a:r>
          </a:p>
          <a:p>
            <a:pPr>
              <a:buClr>
                <a:srgbClr val="FF0000"/>
              </a:buClr>
              <a:buFont typeface="Wingdings" pitchFamily="2" charset="2"/>
              <a:buNone/>
            </a:pPr>
            <a:endParaRPr lang="el-GR" sz="2500"/>
          </a:p>
          <a:p>
            <a:pPr>
              <a:buClr>
                <a:srgbClr val="FF0000"/>
              </a:buClr>
            </a:pPr>
            <a:endParaRPr lang="el-G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179388" y="274638"/>
            <a:ext cx="8785225" cy="922337"/>
          </a:xfrm>
        </p:spPr>
        <p:txBody>
          <a:bodyPr/>
          <a:lstStyle/>
          <a:p>
            <a:r>
              <a:rPr lang="el-GR" sz="2600" b="1">
                <a:solidFill>
                  <a:srgbClr val="FF0000"/>
                </a:solidFill>
              </a:rPr>
              <a:t>Η επίδραση των φίλων και των συνομήλικων ομάδων στην εμφάνιση παραβατικής </a:t>
            </a:r>
            <a:r>
              <a:rPr lang="el-GR" sz="2400" b="1">
                <a:solidFill>
                  <a:srgbClr val="FF0000"/>
                </a:solidFill>
              </a:rPr>
              <a:t>συμπεριφοράς</a:t>
            </a:r>
          </a:p>
        </p:txBody>
      </p:sp>
      <p:sp>
        <p:nvSpPr>
          <p:cNvPr id="71683" name="Rectangle 3"/>
          <p:cNvSpPr>
            <a:spLocks noGrp="1" noChangeArrowheads="1"/>
          </p:cNvSpPr>
          <p:nvPr>
            <p:ph type="body" idx="1"/>
          </p:nvPr>
        </p:nvSpPr>
        <p:spPr>
          <a:xfrm>
            <a:off x="0" y="1196975"/>
            <a:ext cx="9144000" cy="5472113"/>
          </a:xfrm>
        </p:spPr>
        <p:txBody>
          <a:bodyPr/>
          <a:lstStyle/>
          <a:p>
            <a:pPr>
              <a:lnSpc>
                <a:spcPct val="90000"/>
              </a:lnSpc>
              <a:buClr>
                <a:srgbClr val="FF0000"/>
              </a:buClr>
            </a:pPr>
            <a:r>
              <a:rPr lang="el-GR" sz="3600"/>
              <a:t> </a:t>
            </a:r>
            <a:r>
              <a:rPr lang="el-GR" sz="2800"/>
              <a:t>Οι </a:t>
            </a:r>
            <a:r>
              <a:rPr lang="el-GR" sz="2800" b="1">
                <a:solidFill>
                  <a:srgbClr val="FF0000"/>
                </a:solidFill>
              </a:rPr>
              <a:t>συμμορίες ανηλίκων</a:t>
            </a:r>
            <a:r>
              <a:rPr lang="el-GR" sz="2800"/>
              <a:t>  προϋποθέτουν: </a:t>
            </a:r>
          </a:p>
          <a:p>
            <a:pPr>
              <a:lnSpc>
                <a:spcPct val="90000"/>
              </a:lnSpc>
              <a:buClr>
                <a:srgbClr val="FF0000"/>
              </a:buClr>
              <a:buFont typeface="Wingdings" pitchFamily="2" charset="2"/>
              <a:buChar char="q"/>
            </a:pPr>
            <a:r>
              <a:rPr lang="el-GR" sz="2800"/>
              <a:t>μεγάλο αριθμό μελών (σε σχέση με τις ομάδες)</a:t>
            </a:r>
          </a:p>
          <a:p>
            <a:pPr>
              <a:lnSpc>
                <a:spcPct val="90000"/>
              </a:lnSpc>
              <a:buClr>
                <a:srgbClr val="FF0000"/>
              </a:buClr>
              <a:buFont typeface="Wingdings" pitchFamily="2" charset="2"/>
              <a:buChar char="q"/>
            </a:pPr>
            <a:r>
              <a:rPr lang="el-GR" sz="2800"/>
              <a:t> αρχηγούς – ιεραρχημένη δομή</a:t>
            </a:r>
          </a:p>
          <a:p>
            <a:pPr>
              <a:lnSpc>
                <a:spcPct val="90000"/>
              </a:lnSpc>
              <a:buClr>
                <a:srgbClr val="FF0000"/>
              </a:buClr>
              <a:buFont typeface="Wingdings" pitchFamily="2" charset="2"/>
              <a:buChar char="q"/>
            </a:pPr>
            <a:r>
              <a:rPr lang="el-GR" sz="2800"/>
              <a:t> τυπικά μύησης των μελών</a:t>
            </a:r>
          </a:p>
          <a:p>
            <a:pPr>
              <a:lnSpc>
                <a:spcPct val="90000"/>
              </a:lnSpc>
              <a:buClr>
                <a:srgbClr val="FF0000"/>
              </a:buClr>
              <a:buFont typeface="Wingdings" pitchFamily="2" charset="2"/>
              <a:buChar char="q"/>
            </a:pPr>
            <a:r>
              <a:rPr lang="el-GR" sz="2800"/>
              <a:t> χρήση εντυπωσιακών ονομάτων</a:t>
            </a:r>
          </a:p>
          <a:p>
            <a:pPr>
              <a:lnSpc>
                <a:spcPct val="90000"/>
              </a:lnSpc>
              <a:buClr>
                <a:srgbClr val="FF0000"/>
              </a:buClr>
              <a:buFont typeface="Wingdings" pitchFamily="2" charset="2"/>
              <a:buChar char="q"/>
            </a:pPr>
            <a:r>
              <a:rPr lang="el-GR" sz="2800"/>
              <a:t> σύμβολα</a:t>
            </a:r>
            <a:endParaRPr lang="en-US">
              <a:cs typeface="Arial" charset="0"/>
            </a:endParaRPr>
          </a:p>
          <a:p>
            <a:pPr>
              <a:lnSpc>
                <a:spcPct val="90000"/>
              </a:lnSpc>
              <a:buClr>
                <a:srgbClr val="FF0000"/>
              </a:buClr>
            </a:pPr>
            <a:r>
              <a:rPr lang="el-GR" sz="2800"/>
              <a:t> Στη χώρα μας η σημασία τους έχει υπερτονιστεί</a:t>
            </a:r>
          </a:p>
          <a:p>
            <a:pPr>
              <a:lnSpc>
                <a:spcPct val="90000"/>
              </a:lnSpc>
              <a:buClr>
                <a:srgbClr val="FF0000"/>
              </a:buClr>
            </a:pPr>
            <a:r>
              <a:rPr lang="el-GR" sz="2800"/>
              <a:t> Διεθνώς αντιπροσωπεύουν μια μικρή μειοψηφία και η οργάνωσή τους δεν είναι στενή/ αυστηρή</a:t>
            </a:r>
          </a:p>
          <a:p>
            <a:pPr>
              <a:lnSpc>
                <a:spcPct val="90000"/>
              </a:lnSpc>
              <a:buClr>
                <a:srgbClr val="FF0000"/>
              </a:buClr>
            </a:pPr>
            <a:r>
              <a:rPr lang="el-GR" sz="2800"/>
              <a:t> Η έλλειψη οργάνωσης είναι κανόνας και οι ομάδες αυτές είναι προσωρινές </a:t>
            </a:r>
            <a:endParaRPr lang="en-US" sz="280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0"/>
            <a:ext cx="8229600" cy="836613"/>
          </a:xfrm>
        </p:spPr>
        <p:txBody>
          <a:bodyPr/>
          <a:lstStyle/>
          <a:p>
            <a:r>
              <a:rPr lang="el-GR" sz="3200" b="1">
                <a:solidFill>
                  <a:srgbClr val="6600CC"/>
                </a:solidFill>
              </a:rPr>
              <a:t>Εργασία ανηλίκων</a:t>
            </a:r>
            <a:r>
              <a:rPr lang="el-GR"/>
              <a:t> </a:t>
            </a:r>
          </a:p>
        </p:txBody>
      </p:sp>
      <p:sp>
        <p:nvSpPr>
          <p:cNvPr id="72707" name="Rectangle 3"/>
          <p:cNvSpPr>
            <a:spLocks noGrp="1" noChangeArrowheads="1"/>
          </p:cNvSpPr>
          <p:nvPr>
            <p:ph type="body" idx="1"/>
          </p:nvPr>
        </p:nvSpPr>
        <p:spPr>
          <a:xfrm>
            <a:off x="179388" y="836613"/>
            <a:ext cx="8785225" cy="6021387"/>
          </a:xfrm>
        </p:spPr>
        <p:txBody>
          <a:bodyPr/>
          <a:lstStyle/>
          <a:p>
            <a:pPr>
              <a:lnSpc>
                <a:spcPct val="80000"/>
              </a:lnSpc>
              <a:buClr>
                <a:srgbClr val="6600CC"/>
              </a:buClr>
            </a:pPr>
            <a:r>
              <a:rPr lang="el-GR" sz="2800"/>
              <a:t> </a:t>
            </a:r>
            <a:r>
              <a:rPr lang="el-GR" sz="2400"/>
              <a:t>Οι απροσάρμοστοι μαθητές που εγκαταλείπουν το σχολείο, με τη βοήθεια της οικογένειας βρίσκουν κάποια εργασία η οποία: δεν χρειάζεται ιδιαίτερα προσόντα, έχει ελαστικά ωράρια, κ.ά.</a:t>
            </a:r>
          </a:p>
          <a:p>
            <a:pPr>
              <a:lnSpc>
                <a:spcPct val="80000"/>
              </a:lnSpc>
              <a:buClr>
                <a:srgbClr val="6600CC"/>
              </a:buClr>
            </a:pPr>
            <a:r>
              <a:rPr lang="el-GR" sz="2400"/>
              <a:t> Οι απροσάρμοστοι μαθητές που εργάζονται χαρακτηρίζονται από επαγγελματική αστάθεια:</a:t>
            </a:r>
          </a:p>
          <a:p>
            <a:pPr>
              <a:lnSpc>
                <a:spcPct val="80000"/>
              </a:lnSpc>
              <a:buClr>
                <a:srgbClr val="6600CC"/>
              </a:buClr>
              <a:buFont typeface="Wingdings" pitchFamily="2" charset="2"/>
              <a:buChar char="q"/>
            </a:pPr>
            <a:r>
              <a:rPr lang="el-GR" sz="2400"/>
              <a:t>το 83% αλλάζουν συνεχώς εργασία σε σχέση με τους μη παραβατικούς</a:t>
            </a:r>
          </a:p>
          <a:p>
            <a:pPr>
              <a:lnSpc>
                <a:spcPct val="80000"/>
              </a:lnSpc>
              <a:buClr>
                <a:srgbClr val="6600CC"/>
              </a:buClr>
              <a:buFont typeface="Wingdings" pitchFamily="2" charset="2"/>
              <a:buChar char="q"/>
            </a:pPr>
            <a:r>
              <a:rPr lang="el-GR" sz="2400"/>
              <a:t> η αλλαγή της εργασίας αποτελεί συνήθως δική τους πρωτοβουλία, αλλά και σε κακή εκτέλεση της εργασίας ή σε ανάρμοστη συμπεριφορά προς τους συναδέλφους</a:t>
            </a:r>
          </a:p>
          <a:p>
            <a:pPr>
              <a:lnSpc>
                <a:spcPct val="80000"/>
              </a:lnSpc>
              <a:buClr>
                <a:srgbClr val="6600CC"/>
              </a:buClr>
            </a:pPr>
            <a:r>
              <a:rPr lang="el-GR" sz="2400"/>
              <a:t> Δεν μπορούν να προοδεύσουν στην αγορά εργασίας (έλλειψη επαγγελματικού σχεδιασμού)</a:t>
            </a:r>
          </a:p>
          <a:p>
            <a:pPr>
              <a:lnSpc>
                <a:spcPct val="80000"/>
              </a:lnSpc>
              <a:buClr>
                <a:srgbClr val="6600CC"/>
              </a:buClr>
            </a:pPr>
            <a:r>
              <a:rPr lang="el-GR" sz="2400"/>
              <a:t> Αποκτούν μια αρνητική στάση απέναντι: το 78% των αγοριών ήταν δυσαρεστημένοι από τη δουλειά τους (</a:t>
            </a:r>
            <a:r>
              <a:rPr lang="en-US" sz="2400"/>
              <a:t>Villars</a:t>
            </a:r>
            <a:r>
              <a:rPr lang="el-GR" sz="2400"/>
              <a:t>)</a:t>
            </a:r>
          </a:p>
          <a:p>
            <a:pPr>
              <a:lnSpc>
                <a:spcPct val="80000"/>
              </a:lnSpc>
              <a:buClr>
                <a:srgbClr val="6600CC"/>
              </a:buClr>
            </a:pPr>
            <a:r>
              <a:rPr lang="el-GR" sz="2400"/>
              <a:t> θεωρούν την εργασία ως σκλαβιά. Τους θέλγει η ελεύθερη και περιπετειώδης ζωή που συνήθως τη μοιράζονται με φίλους που ήδη είναι παραβατικοί </a:t>
            </a: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0"/>
            <a:ext cx="8229600" cy="836613"/>
          </a:xfrm>
        </p:spPr>
        <p:txBody>
          <a:bodyPr/>
          <a:lstStyle/>
          <a:p>
            <a:r>
              <a:rPr lang="el-GR" sz="3200" b="1">
                <a:solidFill>
                  <a:srgbClr val="CC0066"/>
                </a:solidFill>
              </a:rPr>
              <a:t>Η περιοχή, η πόλη και η γειτονιά</a:t>
            </a:r>
            <a:r>
              <a:rPr lang="el-GR"/>
              <a:t> </a:t>
            </a:r>
          </a:p>
        </p:txBody>
      </p:sp>
      <p:sp>
        <p:nvSpPr>
          <p:cNvPr id="73731" name="Rectangle 3"/>
          <p:cNvSpPr>
            <a:spLocks noGrp="1" noChangeArrowheads="1"/>
          </p:cNvSpPr>
          <p:nvPr>
            <p:ph type="body" idx="1"/>
          </p:nvPr>
        </p:nvSpPr>
        <p:spPr>
          <a:xfrm>
            <a:off x="179388" y="836613"/>
            <a:ext cx="8785225" cy="6021387"/>
          </a:xfrm>
        </p:spPr>
        <p:txBody>
          <a:bodyPr/>
          <a:lstStyle/>
          <a:p>
            <a:pPr>
              <a:lnSpc>
                <a:spcPct val="90000"/>
              </a:lnSpc>
              <a:buClr>
                <a:srgbClr val="CC0066"/>
              </a:buClr>
            </a:pPr>
            <a:r>
              <a:rPr lang="el-GR" sz="2800"/>
              <a:t> Η παραβατικότητα ποικίλει ανάλογα με τη γεωγραφική περιοχή</a:t>
            </a:r>
          </a:p>
          <a:p>
            <a:pPr>
              <a:lnSpc>
                <a:spcPct val="90000"/>
              </a:lnSpc>
              <a:buClr>
                <a:srgbClr val="CC0066"/>
              </a:buClr>
            </a:pPr>
            <a:r>
              <a:rPr lang="el-GR" sz="2800"/>
              <a:t> το μεγαλύτερο ποσοστό εμφανίζεται σε φτωχές πυκνοκατοικημένες περιοχές των βιομηχανικών πόλεων που κατοικούνται από άτομα χαμηλού κοινωνικού </a:t>
            </a:r>
            <a:r>
              <a:rPr lang="en-US" sz="2800"/>
              <a:t>status</a:t>
            </a:r>
            <a:endParaRPr lang="el-GR" sz="2800"/>
          </a:p>
          <a:p>
            <a:pPr>
              <a:lnSpc>
                <a:spcPct val="90000"/>
              </a:lnSpc>
              <a:buClr>
                <a:srgbClr val="CC0066"/>
              </a:buClr>
            </a:pPr>
            <a:r>
              <a:rPr lang="el-GR" sz="2800"/>
              <a:t>το μικρότερο ποσοστό παρατηρείται στις οικονομικά ανθηρές περιοχές</a:t>
            </a:r>
          </a:p>
          <a:p>
            <a:pPr>
              <a:lnSpc>
                <a:spcPct val="90000"/>
              </a:lnSpc>
              <a:buClr>
                <a:srgbClr val="CC0066"/>
              </a:buClr>
            </a:pPr>
            <a:r>
              <a:rPr lang="el-GR" sz="2800"/>
              <a:t> οι ερευνητικές διαπιστώσεις επισημαίνουν ότι:</a:t>
            </a:r>
          </a:p>
          <a:p>
            <a:pPr>
              <a:lnSpc>
                <a:spcPct val="90000"/>
              </a:lnSpc>
              <a:buClr>
                <a:srgbClr val="CC0066"/>
              </a:buClr>
              <a:buFont typeface="Wingdings" pitchFamily="2" charset="2"/>
              <a:buChar char="q"/>
            </a:pPr>
            <a:r>
              <a:rPr lang="el-GR" sz="2800"/>
              <a:t> υπάρχουν διαφορές μεταξύ υπαίθρου και πόλης και οι ότι οι διαφορές αυτές, κατά κανόνα, εμφανίζονται κατά ποσοστό ανάλογο προς το μέγεθος του οικισμού</a:t>
            </a:r>
          </a:p>
          <a:p>
            <a:pPr>
              <a:lnSpc>
                <a:spcPct val="90000"/>
              </a:lnSpc>
              <a:buClr>
                <a:srgbClr val="CC0066"/>
              </a:buClr>
              <a:buFont typeface="Wingdings" pitchFamily="2" charset="2"/>
              <a:buChar char="q"/>
            </a:pPr>
            <a:r>
              <a:rPr lang="el-GR" sz="2800"/>
              <a:t> παρουσιάζονται ενδοαστικές διαφορές </a:t>
            </a: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0"/>
            <a:ext cx="8229600" cy="836613"/>
          </a:xfrm>
        </p:spPr>
        <p:txBody>
          <a:bodyPr/>
          <a:lstStyle/>
          <a:p>
            <a:r>
              <a:rPr lang="el-GR" sz="3200" b="1">
                <a:solidFill>
                  <a:srgbClr val="CC0066"/>
                </a:solidFill>
              </a:rPr>
              <a:t>Η περιοχή, η πόλη και η γειτονιά</a:t>
            </a:r>
            <a:r>
              <a:rPr lang="el-GR"/>
              <a:t> </a:t>
            </a:r>
          </a:p>
        </p:txBody>
      </p:sp>
      <p:sp>
        <p:nvSpPr>
          <p:cNvPr id="74755" name="Rectangle 3"/>
          <p:cNvSpPr>
            <a:spLocks noGrp="1" noChangeArrowheads="1"/>
          </p:cNvSpPr>
          <p:nvPr>
            <p:ph type="body" idx="1"/>
          </p:nvPr>
        </p:nvSpPr>
        <p:spPr>
          <a:xfrm>
            <a:off x="179388" y="836613"/>
            <a:ext cx="8785225" cy="6021387"/>
          </a:xfrm>
        </p:spPr>
        <p:txBody>
          <a:bodyPr/>
          <a:lstStyle/>
          <a:p>
            <a:pPr>
              <a:buClr>
                <a:srgbClr val="CC0066"/>
              </a:buClr>
            </a:pPr>
            <a:r>
              <a:rPr lang="el-GR" sz="2400" dirty="0"/>
              <a:t> διαφορές μεταξύ πόλης και υπαίθρου: </a:t>
            </a:r>
          </a:p>
          <a:p>
            <a:pPr>
              <a:buClr>
                <a:srgbClr val="CC0066"/>
              </a:buClr>
              <a:buFont typeface="Wingdings" pitchFamily="2" charset="2"/>
              <a:buChar char="q"/>
            </a:pPr>
            <a:r>
              <a:rPr lang="el-GR" sz="2400" dirty="0"/>
              <a:t>  μεγαλύτερη παραβατικότητα παρατηρείται στις μεγάλες πόλεις, μικρότερη στις μεσαίες και μικρή στην ύπαιθρο</a:t>
            </a:r>
          </a:p>
          <a:p>
            <a:pPr>
              <a:buClr>
                <a:srgbClr val="CC0066"/>
              </a:buClr>
              <a:buFont typeface="Wingdings" pitchFamily="2" charset="2"/>
              <a:buChar char="ü"/>
            </a:pPr>
            <a:r>
              <a:rPr lang="el-GR" sz="2400" dirty="0"/>
              <a:t> πρόβλημα στην αξιοπιστία των στοιχείων λόγω του σκοτεινού αριθμού της παραβατικότητας αλλά και της διαφοροποίησης μεταξύ τόπου τέλεσης της παράβασης και κατοικίας των παραβατών</a:t>
            </a:r>
          </a:p>
          <a:p>
            <a:pPr>
              <a:buClr>
                <a:srgbClr val="CC0066"/>
              </a:buClr>
              <a:buFont typeface="Wingdings" pitchFamily="2" charset="2"/>
              <a:buChar char="q"/>
            </a:pPr>
            <a:r>
              <a:rPr lang="el-GR" sz="2400" dirty="0"/>
              <a:t> ποιοτική διαφοροποίηση ως προς το είδος της </a:t>
            </a:r>
            <a:r>
              <a:rPr lang="el-GR" sz="2400" dirty="0" err="1"/>
              <a:t>παραβατικής</a:t>
            </a:r>
            <a:r>
              <a:rPr lang="el-GR" sz="2400" dirty="0"/>
              <a:t> συμπεριφοράς:</a:t>
            </a:r>
          </a:p>
          <a:p>
            <a:pPr>
              <a:buClr>
                <a:srgbClr val="CC0066"/>
              </a:buClr>
              <a:buFont typeface="Wingdings" pitchFamily="2" charset="2"/>
              <a:buChar char="v"/>
            </a:pPr>
            <a:r>
              <a:rPr lang="el-GR" sz="2400" dirty="0"/>
              <a:t> ύπαιθρος: βίαιη παραβατικότητα</a:t>
            </a:r>
          </a:p>
          <a:p>
            <a:pPr>
              <a:buClr>
                <a:srgbClr val="CC0066"/>
              </a:buClr>
              <a:buFont typeface="Wingdings" pitchFamily="2" charset="2"/>
              <a:buChar char="v"/>
            </a:pPr>
            <a:r>
              <a:rPr lang="el-GR" sz="2400" dirty="0"/>
              <a:t> πόλεις : κτητική παραβατικότητα (κλοπές)</a:t>
            </a:r>
          </a:p>
          <a:p>
            <a:pPr>
              <a:buClr>
                <a:srgbClr val="CC0066"/>
              </a:buClr>
              <a:buFont typeface="Wingdings" pitchFamily="2" charset="2"/>
              <a:buChar char="q"/>
            </a:pPr>
            <a:r>
              <a:rPr lang="el-GR" sz="2400" dirty="0"/>
              <a:t> στην ύπαιθρο ο κοινωνικός έλεγχος είναι αυστηρότερος </a:t>
            </a:r>
          </a:p>
          <a:p>
            <a:pPr>
              <a:buClr>
                <a:srgbClr val="CC0066"/>
              </a:buClr>
              <a:buNone/>
            </a:pPr>
            <a:endParaRPr lang="el-GR" sz="2400" dirty="0"/>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250825" y="274638"/>
            <a:ext cx="8569325" cy="993775"/>
          </a:xfrm>
        </p:spPr>
        <p:txBody>
          <a:bodyPr>
            <a:normAutofit fontScale="90000"/>
          </a:bodyPr>
          <a:lstStyle/>
          <a:p>
            <a:r>
              <a:rPr lang="el-GR" sz="3400" b="1">
                <a:solidFill>
                  <a:srgbClr val="996600"/>
                </a:solidFill>
              </a:rPr>
              <a:t>Η</a:t>
            </a:r>
            <a:r>
              <a:rPr lang="el-GR" sz="3400">
                <a:solidFill>
                  <a:srgbClr val="996600"/>
                </a:solidFill>
              </a:rPr>
              <a:t> </a:t>
            </a:r>
            <a:r>
              <a:rPr lang="el-GR" sz="3400" b="1">
                <a:solidFill>
                  <a:srgbClr val="996600"/>
                </a:solidFill>
              </a:rPr>
              <a:t>ευρύτερη κοινωνία και οι κοινωνικές αλλαγές</a:t>
            </a:r>
            <a:r>
              <a:rPr lang="el-GR" sz="3400">
                <a:solidFill>
                  <a:srgbClr val="FFCC00"/>
                </a:solidFill>
              </a:rPr>
              <a:t>  </a:t>
            </a:r>
          </a:p>
        </p:txBody>
      </p:sp>
      <p:sp>
        <p:nvSpPr>
          <p:cNvPr id="80899" name="Rectangle 3"/>
          <p:cNvSpPr>
            <a:spLocks noGrp="1" noChangeArrowheads="1"/>
          </p:cNvSpPr>
          <p:nvPr>
            <p:ph type="body" idx="1"/>
          </p:nvPr>
        </p:nvSpPr>
        <p:spPr>
          <a:xfrm>
            <a:off x="179388" y="1341438"/>
            <a:ext cx="8785225" cy="5516562"/>
          </a:xfrm>
        </p:spPr>
        <p:txBody>
          <a:bodyPr/>
          <a:lstStyle/>
          <a:p>
            <a:pPr>
              <a:lnSpc>
                <a:spcPct val="80000"/>
              </a:lnSpc>
              <a:buClr>
                <a:srgbClr val="996600"/>
              </a:buClr>
              <a:buFont typeface="Wingdings" pitchFamily="2" charset="2"/>
              <a:buNone/>
            </a:pPr>
            <a:r>
              <a:rPr lang="el-GR" sz="2800"/>
              <a:t>Οι μεγάλες κοινωνικές αλλαγές συνυπάρχουν με μια παράλληλη αύξηση της παραβατικότητας </a:t>
            </a:r>
          </a:p>
          <a:p>
            <a:pPr>
              <a:lnSpc>
                <a:spcPct val="80000"/>
              </a:lnSpc>
              <a:buClr>
                <a:srgbClr val="996600"/>
              </a:buClr>
              <a:buFont typeface="Wingdings" pitchFamily="2" charset="2"/>
              <a:buNone/>
            </a:pPr>
            <a:r>
              <a:rPr lang="el-GR" sz="2800"/>
              <a:t> Σύμφωνα με έκθεση του Συμβουλίου της Ευρώπης: </a:t>
            </a:r>
          </a:p>
          <a:p>
            <a:pPr>
              <a:lnSpc>
                <a:spcPct val="80000"/>
              </a:lnSpc>
              <a:buClr>
                <a:srgbClr val="996600"/>
              </a:buClr>
              <a:buFont typeface="Wingdings" pitchFamily="2" charset="2"/>
              <a:buChar char="q"/>
            </a:pPr>
            <a:r>
              <a:rPr lang="el-GR" sz="2800"/>
              <a:t> οι συνθήκες ζωής παρεμβαίνουν στη διαδικασία κοινωνικοποίησης</a:t>
            </a:r>
          </a:p>
          <a:p>
            <a:pPr>
              <a:lnSpc>
                <a:spcPct val="80000"/>
              </a:lnSpc>
              <a:buClr>
                <a:srgbClr val="996600"/>
              </a:buClr>
              <a:buFont typeface="Wingdings" pitchFamily="2" charset="2"/>
              <a:buChar char="q"/>
            </a:pPr>
            <a:r>
              <a:rPr lang="el-GR" sz="2800"/>
              <a:t> οι συμπεριφορές εξαρτώνται από τις περιστάσεις και την ποιότητα των κοινωνικών σχέσεων</a:t>
            </a:r>
          </a:p>
          <a:p>
            <a:pPr>
              <a:lnSpc>
                <a:spcPct val="80000"/>
              </a:lnSpc>
              <a:buClr>
                <a:srgbClr val="996600"/>
              </a:buClr>
              <a:buFont typeface="Wingdings" pitchFamily="2" charset="2"/>
              <a:buChar char="q"/>
            </a:pPr>
            <a:r>
              <a:rPr lang="el-GR" sz="2800"/>
              <a:t> οι νέοι επηρεάζονται περισσότερο από τις κοινωνικές αλλαγές </a:t>
            </a:r>
          </a:p>
          <a:p>
            <a:pPr>
              <a:lnSpc>
                <a:spcPct val="80000"/>
              </a:lnSpc>
              <a:buClr>
                <a:srgbClr val="996600"/>
              </a:buClr>
              <a:buFont typeface="Wingdings" pitchFamily="2" charset="2"/>
              <a:buChar char="q"/>
            </a:pPr>
            <a:r>
              <a:rPr lang="el-GR" sz="2800"/>
              <a:t> οι κοινωνικοπολιτιστικές επιδράσεις είναι ισχυρότερες στη νεαρή ηλικία </a:t>
            </a:r>
          </a:p>
          <a:p>
            <a:pPr>
              <a:lnSpc>
                <a:spcPct val="80000"/>
              </a:lnSpc>
              <a:buClr>
                <a:srgbClr val="996600"/>
              </a:buClr>
              <a:buFont typeface="Wingdings" pitchFamily="2" charset="2"/>
              <a:buChar char="q"/>
            </a:pPr>
            <a:r>
              <a:rPr lang="el-GR" sz="2800"/>
              <a:t> Οι κοινωνικές αλλαγές θέτουν υπό αμφισβήτηση ένα πλέγμα σχέσεων που συνδέονται με το χώρο της κοινωνίας του πολιτισμού και του ατόμου</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250825" y="274638"/>
            <a:ext cx="8569325" cy="490537"/>
          </a:xfrm>
        </p:spPr>
        <p:txBody>
          <a:bodyPr>
            <a:normAutofit fontScale="90000"/>
          </a:bodyPr>
          <a:lstStyle/>
          <a:p>
            <a:r>
              <a:rPr lang="el-GR" sz="3000" b="1">
                <a:solidFill>
                  <a:srgbClr val="996600"/>
                </a:solidFill>
              </a:rPr>
              <a:t>Οικονομικοί παράγοντες</a:t>
            </a:r>
          </a:p>
        </p:txBody>
      </p:sp>
      <p:sp>
        <p:nvSpPr>
          <p:cNvPr id="82947" name="Rectangle 3"/>
          <p:cNvSpPr>
            <a:spLocks noGrp="1" noChangeArrowheads="1"/>
          </p:cNvSpPr>
          <p:nvPr>
            <p:ph type="body" idx="1"/>
          </p:nvPr>
        </p:nvSpPr>
        <p:spPr>
          <a:xfrm>
            <a:off x="395288" y="908050"/>
            <a:ext cx="8748712" cy="5949950"/>
          </a:xfrm>
        </p:spPr>
        <p:txBody>
          <a:bodyPr/>
          <a:lstStyle/>
          <a:p>
            <a:pPr>
              <a:buClr>
                <a:srgbClr val="996600"/>
              </a:buClr>
              <a:buFont typeface="Wingdings" pitchFamily="2" charset="2"/>
              <a:buNone/>
            </a:pPr>
            <a:r>
              <a:rPr lang="el-GR" sz="2300"/>
              <a:t>Η επίδραση των οικονομικών παραγόντων μπορεί να εξεταστεί αναφορικά με τη συνολική παραβατικότητα, το παραβατικό άτομο και τη μορφή της παραβατικής συμπεριφοράς </a:t>
            </a:r>
          </a:p>
          <a:p>
            <a:pPr>
              <a:buClr>
                <a:srgbClr val="996600"/>
              </a:buClr>
              <a:buFont typeface="Wingdings" pitchFamily="2" charset="2"/>
              <a:buChar char="q"/>
            </a:pPr>
            <a:r>
              <a:rPr lang="el-GR" sz="2300"/>
              <a:t> Η επίδραση των οικονομικών παραγόντων εξετάστηκε από άποψη τοπική και χρονική</a:t>
            </a:r>
          </a:p>
          <a:p>
            <a:pPr>
              <a:buClr>
                <a:srgbClr val="996600"/>
              </a:buClr>
              <a:buFont typeface="Wingdings" pitchFamily="2" charset="2"/>
              <a:buChar char="Ø"/>
            </a:pPr>
            <a:r>
              <a:rPr lang="el-GR" sz="2300"/>
              <a:t> Οι έρευνες δεν έδειξαν κάποια λειτουργική σύνδεση μεταξύ περιοχών ή χωρών χαμηλού βιοτικού επιπέδου και παραβατικότητας. Ο συσχετισμός λειτουργεί θετικά μόνο στην περίπτωση ανθηρού οικονομικού περιβάλλοντος μέσα στο οποίο ο νέος δεν μπορεί να ικανοποιήσει τις ανάγκες</a:t>
            </a:r>
          </a:p>
          <a:p>
            <a:pPr>
              <a:buClr>
                <a:srgbClr val="996600"/>
              </a:buClr>
              <a:buFont typeface="Wingdings" pitchFamily="2" charset="2"/>
              <a:buChar char="Ø"/>
            </a:pPr>
            <a:r>
              <a:rPr lang="el-GR" sz="2300"/>
              <a:t> Η φτώχεια δεν οδηγεί το άτομο στην παραβατικότητα, καλλιεργεί, όμως τους όρους (οδηγεί σε στέρηση πνευματικής και ηθικής μόρφωσης)</a:t>
            </a:r>
          </a:p>
          <a:p>
            <a:pPr>
              <a:buClr>
                <a:srgbClr val="996600"/>
              </a:buClr>
              <a:buFont typeface="Wingdings" pitchFamily="2" charset="2"/>
              <a:buChar char="Ø"/>
            </a:pPr>
            <a:r>
              <a:rPr lang="el-GR" sz="2300"/>
              <a:t> Οι κοινωνικοοικονομικές αντιξοότητες, όπως βιώνονται από τα παιδιά προδιαθέτουν στην παραβατικότητα</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57200" y="274638"/>
            <a:ext cx="8229600" cy="706437"/>
          </a:xfrm>
        </p:spPr>
        <p:txBody>
          <a:bodyPr/>
          <a:lstStyle/>
          <a:p>
            <a:r>
              <a:rPr lang="el-GR" sz="3400" b="1">
                <a:solidFill>
                  <a:srgbClr val="996600"/>
                </a:solidFill>
              </a:rPr>
              <a:t>Οικονομικοί παράγοντες</a:t>
            </a:r>
          </a:p>
        </p:txBody>
      </p:sp>
      <p:sp>
        <p:nvSpPr>
          <p:cNvPr id="83971" name="Rectangle 3"/>
          <p:cNvSpPr>
            <a:spLocks noGrp="1" noChangeArrowheads="1"/>
          </p:cNvSpPr>
          <p:nvPr>
            <p:ph type="body" idx="1"/>
          </p:nvPr>
        </p:nvSpPr>
        <p:spPr>
          <a:xfrm>
            <a:off x="250825" y="1052513"/>
            <a:ext cx="8713788" cy="5616575"/>
          </a:xfrm>
        </p:spPr>
        <p:txBody>
          <a:bodyPr/>
          <a:lstStyle/>
          <a:p>
            <a:pPr>
              <a:buClr>
                <a:srgbClr val="996600"/>
              </a:buClr>
            </a:pPr>
            <a:r>
              <a:rPr lang="el-GR" sz="2800"/>
              <a:t>Η χρονική εξέταση της επίδρασης των οικονομικών παραγόντων: δεν υπάρχουν πολλές έρευνες</a:t>
            </a:r>
          </a:p>
          <a:p>
            <a:pPr>
              <a:buClr>
                <a:srgbClr val="996600"/>
              </a:buClr>
              <a:buFont typeface="Wingdings" pitchFamily="2" charset="2"/>
              <a:buChar char="q"/>
            </a:pPr>
            <a:r>
              <a:rPr lang="el-GR" sz="2800"/>
              <a:t> Κάποιες έρευνες έδειξαν να υπάρχει κάποια άμεση επίδραση των οικονομιών διακυμάνσεων (των τιμών των προϊόντων και των μισθών) στην παραβατικότητα</a:t>
            </a:r>
          </a:p>
          <a:p>
            <a:pPr>
              <a:buClr>
                <a:srgbClr val="996600"/>
              </a:buClr>
              <a:buFont typeface="Wingdings" pitchFamily="2" charset="2"/>
              <a:buChar char="q"/>
            </a:pPr>
            <a:r>
              <a:rPr lang="el-GR" sz="2800"/>
              <a:t> Άλλες έρευνες έδειξαν ότι ο δείκτης οικονομικής άνεσης έβαινε παράλληλα προς το δείκτη παραβατικότητας των ανηλίκων και ότι σε περιόδους οικονομικών κρίσεων εμφανιζόταν μείωση της παραβατικότητας και αύξηση σε περιόδους αφθονίας</a:t>
            </a:r>
          </a:p>
          <a:p>
            <a:pPr>
              <a:buClr>
                <a:srgbClr val="996600"/>
              </a:buClr>
              <a:buFont typeface="Wingdings" pitchFamily="2" charset="2"/>
              <a:buChar char="q"/>
            </a:pPr>
            <a:endParaRPr lang="el-GR" sz="280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457200" y="0"/>
            <a:ext cx="8229600" cy="836613"/>
          </a:xfrm>
        </p:spPr>
        <p:txBody>
          <a:bodyPr/>
          <a:lstStyle/>
          <a:p>
            <a:r>
              <a:rPr lang="el-GR" sz="3400" b="1">
                <a:solidFill>
                  <a:srgbClr val="996600"/>
                </a:solidFill>
              </a:rPr>
              <a:t>Μετανάστευση</a:t>
            </a:r>
          </a:p>
        </p:txBody>
      </p:sp>
      <p:sp>
        <p:nvSpPr>
          <p:cNvPr id="86019" name="Rectangle 3"/>
          <p:cNvSpPr>
            <a:spLocks noGrp="1" noChangeArrowheads="1"/>
          </p:cNvSpPr>
          <p:nvPr>
            <p:ph type="body" idx="1"/>
          </p:nvPr>
        </p:nvSpPr>
        <p:spPr>
          <a:xfrm>
            <a:off x="250825" y="765175"/>
            <a:ext cx="8713788" cy="5903913"/>
          </a:xfrm>
        </p:spPr>
        <p:txBody>
          <a:bodyPr/>
          <a:lstStyle/>
          <a:p>
            <a:pPr>
              <a:lnSpc>
                <a:spcPct val="80000"/>
              </a:lnSpc>
              <a:buClr>
                <a:srgbClr val="996600"/>
              </a:buClr>
            </a:pPr>
            <a:r>
              <a:rPr lang="el-GR" sz="2400"/>
              <a:t> </a:t>
            </a:r>
            <a:r>
              <a:rPr lang="el-GR" sz="2600"/>
              <a:t>Πολλές μελέτες ασχολήθηκαν με την επίδραση της (εξωτερικής και εσωτερικής) μετανάστευσης στην παραβατικότητα.</a:t>
            </a:r>
          </a:p>
          <a:p>
            <a:pPr>
              <a:lnSpc>
                <a:spcPct val="80000"/>
              </a:lnSpc>
              <a:buClr>
                <a:srgbClr val="996600"/>
              </a:buClr>
            </a:pPr>
            <a:r>
              <a:rPr lang="el-GR" sz="2600"/>
              <a:t>Λίγες μελέτες, όμως, διέθεταν συγκρίσιμα στοιχεία για πριν και μετά την αλλαγή κατοικίας των ατόμων που συγκροτούσαν τις συγκεκριμένες ομάδες</a:t>
            </a:r>
          </a:p>
          <a:p>
            <a:pPr>
              <a:lnSpc>
                <a:spcPct val="80000"/>
              </a:lnSpc>
              <a:buClr>
                <a:srgbClr val="996600"/>
              </a:buClr>
              <a:buFont typeface="Wingdings" pitchFamily="2" charset="2"/>
              <a:buChar char="q"/>
            </a:pPr>
            <a:r>
              <a:rPr lang="el-GR" sz="2600"/>
              <a:t> Οι ενήλικοι μετανάστες εμφανίζουν κατά μέσο όρο υψηλότερο ποσοστό εγκληματικότητας απ’ ότι οι συμπατριώτες τους που μένουν στην πατρίδα (παράγοντες: προβλήματα προσαρμογής, οικονομική μειονεξία, άγνοια νόμων, γλώσσας, κ.λπ.). </a:t>
            </a:r>
          </a:p>
          <a:p>
            <a:pPr>
              <a:lnSpc>
                <a:spcPct val="80000"/>
              </a:lnSpc>
              <a:buClr>
                <a:srgbClr val="996600"/>
              </a:buClr>
              <a:buFont typeface="Wingdings" pitchFamily="2" charset="2"/>
              <a:buChar char="q"/>
            </a:pPr>
            <a:r>
              <a:rPr lang="el-GR" sz="2600"/>
              <a:t>Εμφανίζουν, όμως, λιγότερη εγκληματικότητα από τους αυτόχθονες (προσπάθεια αυτοελέγχου) και διαφορετική παραβατική συμπεριφορά ανάλογα με την εθνική τους προέλευση</a:t>
            </a:r>
          </a:p>
          <a:p>
            <a:pPr>
              <a:lnSpc>
                <a:spcPct val="80000"/>
              </a:lnSpc>
              <a:buClr>
                <a:srgbClr val="996600"/>
              </a:buClr>
              <a:buFont typeface="Wingdings" pitchFamily="2" charset="2"/>
              <a:buChar char="q"/>
            </a:pPr>
            <a:r>
              <a:rPr lang="el-GR" sz="2600"/>
              <a:t>Όσοι μετανάστευσαν σε νεαρή ηλικία, εμφανίζουν μεγαλύτερη παραβατικότητα</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57200" y="0"/>
            <a:ext cx="8229600" cy="836613"/>
          </a:xfrm>
        </p:spPr>
        <p:txBody>
          <a:bodyPr/>
          <a:lstStyle/>
          <a:p>
            <a:r>
              <a:rPr lang="el-GR" sz="3400" b="1">
                <a:solidFill>
                  <a:srgbClr val="996600"/>
                </a:solidFill>
              </a:rPr>
              <a:t>Μετανάστευση</a:t>
            </a:r>
          </a:p>
        </p:txBody>
      </p:sp>
      <p:sp>
        <p:nvSpPr>
          <p:cNvPr id="87043" name="Rectangle 3"/>
          <p:cNvSpPr>
            <a:spLocks noGrp="1" noChangeArrowheads="1"/>
          </p:cNvSpPr>
          <p:nvPr>
            <p:ph type="body" idx="1"/>
          </p:nvPr>
        </p:nvSpPr>
        <p:spPr>
          <a:xfrm>
            <a:off x="250825" y="765175"/>
            <a:ext cx="8713788" cy="5903913"/>
          </a:xfrm>
        </p:spPr>
        <p:txBody>
          <a:bodyPr/>
          <a:lstStyle/>
          <a:p>
            <a:pPr>
              <a:buClr>
                <a:srgbClr val="996600"/>
              </a:buClr>
              <a:buFont typeface="Wingdings" pitchFamily="2" charset="2"/>
              <a:buChar char="q"/>
            </a:pPr>
            <a:r>
              <a:rPr lang="el-GR" sz="2800"/>
              <a:t> Η δεύτερη γενιά των μεταναστών: ξεπερνά την εγκληματικότητα των γονιών τους αλλά και εκείνη των συνομήλικων αυτοχθόνων</a:t>
            </a:r>
          </a:p>
          <a:p>
            <a:pPr>
              <a:buClr>
                <a:srgbClr val="996600"/>
              </a:buClr>
              <a:buFont typeface="Wingdings" pitchFamily="2" charset="2"/>
              <a:buChar char="q"/>
            </a:pPr>
            <a:r>
              <a:rPr lang="el-GR" sz="2800"/>
              <a:t> Η μετανάστευση επιδρά και στη συμπεριφορά των αυτοχθόνων ανήλικων </a:t>
            </a:r>
          </a:p>
          <a:p>
            <a:pPr>
              <a:buClr>
                <a:srgbClr val="996600"/>
              </a:buClr>
              <a:buFont typeface="Wingdings" pitchFamily="2" charset="2"/>
              <a:buChar char="q"/>
            </a:pPr>
            <a:r>
              <a:rPr lang="el-GR" sz="2800"/>
              <a:t> Προβλήματα δημιουργούνται και με την ενδεχόμενη επιστροφή των μεταναστών στην πατρίδα τους</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ΕΜΦΥΛΗ ΔΙΑΣΤΑΣΗ</a:t>
            </a:r>
          </a:p>
        </p:txBody>
      </p:sp>
      <p:sp>
        <p:nvSpPr>
          <p:cNvPr id="3" name="2 - Θέση περιεχομένου"/>
          <p:cNvSpPr>
            <a:spLocks noGrp="1"/>
          </p:cNvSpPr>
          <p:nvPr>
            <p:ph sz="quarter" idx="1"/>
          </p:nvPr>
        </p:nvSpPr>
        <p:spPr>
          <a:xfrm>
            <a:off x="457200" y="1600200"/>
            <a:ext cx="7758138" cy="4873752"/>
          </a:xfrm>
        </p:spPr>
        <p:txBody>
          <a:bodyPr>
            <a:normAutofit/>
          </a:bodyPr>
          <a:lstStyle/>
          <a:p>
            <a:pPr algn="just"/>
            <a:r>
              <a:rPr lang="el-GR" dirty="0"/>
              <a:t>Αν και το σχολείο αποτελεί ένα ιδιαίτερο θεσμικό πλαίσιο, με σχετική αυτονομία, ωστόσο το </a:t>
            </a:r>
            <a:r>
              <a:rPr lang="el-GR" dirty="0" err="1"/>
              <a:t>αξιακό</a:t>
            </a:r>
            <a:r>
              <a:rPr lang="el-GR" dirty="0"/>
              <a:t> σύστημά του επηρεάζεται σε σημαντικό βαθμό από το ευρύτερο </a:t>
            </a:r>
            <a:r>
              <a:rPr lang="el-GR" dirty="0" err="1"/>
              <a:t>αξιακό</a:t>
            </a:r>
            <a:r>
              <a:rPr lang="el-GR" dirty="0"/>
              <a:t> σύστημα της κοινωνίας της  οποίας αποτελεί μέρος. </a:t>
            </a:r>
          </a:p>
          <a:p>
            <a:pPr algn="just"/>
            <a:r>
              <a:rPr lang="el-GR" dirty="0"/>
              <a:t>Στο πλαίσιο αυτό, κοινωνικές ιεραρχίες και κοινωνικά στερεότυπα επηρεάζουν το σχολικό χώρο.</a:t>
            </a:r>
          </a:p>
          <a:p>
            <a:pPr algn="just"/>
            <a:r>
              <a:rPr lang="el-GR" dirty="0"/>
              <a:t>Η </a:t>
            </a:r>
            <a:r>
              <a:rPr lang="el-GR" dirty="0" err="1"/>
              <a:t>έμφυλη</a:t>
            </a:r>
            <a:r>
              <a:rPr lang="el-GR" dirty="0"/>
              <a:t> διάσταση της βίας εμπεριέχει τις </a:t>
            </a:r>
            <a:r>
              <a:rPr lang="el-GR" dirty="0" err="1"/>
              <a:t>έμφυλες</a:t>
            </a:r>
            <a:r>
              <a:rPr lang="el-GR" dirty="0"/>
              <a:t> κοινωνικές ιεραρχίες.</a:t>
            </a:r>
          </a:p>
          <a:p>
            <a:pPr algn="just"/>
            <a:r>
              <a:rPr lang="el-GR" dirty="0"/>
              <a:t>Οι </a:t>
            </a:r>
            <a:r>
              <a:rPr lang="el-GR" dirty="0" err="1"/>
              <a:t>έμφυλες</a:t>
            </a:r>
            <a:r>
              <a:rPr lang="el-GR" dirty="0"/>
              <a:t> διαστάσεις της βίας αποτελούν εκφάνσεις των κοινωνικών συνθηκών στο πλαίσιο των οποίων δομούνται οι </a:t>
            </a:r>
            <a:r>
              <a:rPr lang="el-GR" dirty="0" err="1"/>
              <a:t>έμφυλες</a:t>
            </a:r>
            <a:r>
              <a:rPr lang="el-GR" dirty="0"/>
              <a:t> ιεραρχήσεις. </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7467600" cy="654032"/>
          </a:xfrm>
        </p:spPr>
        <p:txBody>
          <a:bodyPr/>
          <a:lstStyle/>
          <a:p>
            <a:r>
              <a:rPr lang="el-GR" dirty="0" err="1"/>
              <a:t>έμΦΥΛΗ</a:t>
            </a:r>
            <a:r>
              <a:rPr lang="el-GR" dirty="0"/>
              <a:t> ΒΙΑ</a:t>
            </a:r>
          </a:p>
        </p:txBody>
      </p:sp>
      <p:sp>
        <p:nvSpPr>
          <p:cNvPr id="3" name="2 - Θέση περιεχομένου"/>
          <p:cNvSpPr>
            <a:spLocks noGrp="1"/>
          </p:cNvSpPr>
          <p:nvPr>
            <p:ph sz="quarter" idx="1"/>
          </p:nvPr>
        </p:nvSpPr>
        <p:spPr>
          <a:xfrm>
            <a:off x="214282" y="1000108"/>
            <a:ext cx="8143932" cy="5473844"/>
          </a:xfrm>
        </p:spPr>
        <p:txBody>
          <a:bodyPr>
            <a:normAutofit fontScale="92500" lnSpcReduction="10000"/>
          </a:bodyPr>
          <a:lstStyle/>
          <a:p>
            <a:pPr algn="just"/>
            <a:r>
              <a:rPr lang="el-GR" dirty="0"/>
              <a:t>Στη μελέτη και την έρευνα της </a:t>
            </a:r>
            <a:r>
              <a:rPr lang="el-GR" dirty="0" err="1"/>
              <a:t>έμφυλης</a:t>
            </a:r>
            <a:r>
              <a:rPr lang="el-GR" dirty="0"/>
              <a:t> βίας πρωτεύον ζήτημα αποτελεί ο ορισμός της. Η οριοθέτηση της </a:t>
            </a:r>
            <a:r>
              <a:rPr lang="el-GR" dirty="0" err="1"/>
              <a:t>έμφυλης</a:t>
            </a:r>
            <a:r>
              <a:rPr lang="el-GR" dirty="0"/>
              <a:t> βίας, όμως, είναι ιδιαίτερη δύσκολη υπόθεση. Η δυσκολία αυτή οφείλεται σε πολλούς παράγοντες, βασικότεροι από τους οποίους είναι: </a:t>
            </a:r>
          </a:p>
          <a:p>
            <a:pPr algn="just"/>
            <a:r>
              <a:rPr lang="el-GR" dirty="0"/>
              <a:t>(1) Η πολυπλοκότητα και ανομοιογένεια του φαινομένου: εμπλέκονται πολλοί παράγοντες και εμφανίζεται με πολλές μορφές διαφορετικής έντασης. </a:t>
            </a:r>
          </a:p>
          <a:p>
            <a:pPr algn="just"/>
            <a:r>
              <a:rPr lang="el-GR" dirty="0"/>
              <a:t>(2) Η μελέτη του φαινομένου από πολλές επιστήμες όπως η κοινωνιολογία, η εγκληματολογία, η ψυχολογία, η παιδαγωγική, κ.λπ. </a:t>
            </a:r>
          </a:p>
          <a:p>
            <a:pPr algn="just"/>
            <a:r>
              <a:rPr lang="el-GR" dirty="0"/>
              <a:t>(3) Οι διαφορετικές εμπειρίες και παραστάσεις των ατόμων που εμπλέκονται ή διαχειρίζονται περιστατικά βίας και παραβατικότητας. </a:t>
            </a:r>
          </a:p>
          <a:p>
            <a:pPr algn="just"/>
            <a:r>
              <a:rPr lang="el-GR" dirty="0"/>
              <a:t>(4) Η θεωρητική προσέγγιση της </a:t>
            </a:r>
            <a:r>
              <a:rPr lang="el-GR" dirty="0" err="1"/>
              <a:t>έμφυλης</a:t>
            </a:r>
            <a:r>
              <a:rPr lang="el-GR" dirty="0"/>
              <a:t> </a:t>
            </a:r>
            <a:r>
              <a:rPr lang="el-GR" dirty="0" err="1"/>
              <a:t>βιας</a:t>
            </a:r>
            <a:r>
              <a:rPr lang="el-GR" dirty="0"/>
              <a:t> στο πλαίσιο του ίδιου επιστημονικού πεδίου</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sz="quarter" idx="1"/>
          </p:nvPr>
        </p:nvSpPr>
        <p:spPr>
          <a:xfrm>
            <a:off x="0" y="928670"/>
            <a:ext cx="8572528" cy="5545282"/>
          </a:xfrm>
        </p:spPr>
        <p:txBody>
          <a:bodyPr>
            <a:normAutofit fontScale="92500" lnSpcReduction="10000"/>
          </a:bodyPr>
          <a:lstStyle/>
          <a:p>
            <a:pPr algn="just"/>
            <a:r>
              <a:rPr lang="el-GR" dirty="0"/>
              <a:t>Η έννοια </a:t>
            </a:r>
            <a:r>
              <a:rPr lang="el-GR" dirty="0" err="1"/>
              <a:t>έμφυλης</a:t>
            </a:r>
            <a:r>
              <a:rPr lang="el-GR" dirty="0"/>
              <a:t> βίας εγγράφεται στο πλαίσιο της προβληματικής του φύλου, όπου αναλύεται η ανδρική βία ως κοινωνικός μηχανισμός που συμβάλλει στη διατήρηση της υποταγής των γυναικών στους άνδρες ωστόσο η </a:t>
            </a:r>
            <a:r>
              <a:rPr lang="el-GR" dirty="0" err="1"/>
              <a:t>ουσιοκρατική</a:t>
            </a:r>
            <a:r>
              <a:rPr lang="el-GR" dirty="0"/>
              <a:t> θέαση που θα τοποθετούσε τους άνδρες στη θέση του επιτιθέμενου και τις γυναίκες στη θέση του θύματος θα πρέπει να απορριφθεί, καθώς βία μπορούν να ασκήσουν και οι ίδιες οι γυναίκες (</a:t>
            </a:r>
            <a:r>
              <a:rPr lang="el-GR" dirty="0" err="1"/>
              <a:t>Maruani</a:t>
            </a:r>
            <a:r>
              <a:rPr lang="el-GR" dirty="0"/>
              <a:t> </a:t>
            </a:r>
            <a:r>
              <a:rPr lang="el-GR" dirty="0" err="1"/>
              <a:t>Margaret</a:t>
            </a:r>
            <a:r>
              <a:rPr lang="el-GR" dirty="0"/>
              <a:t>, 2006:197). Η δημόσια συζήτηση για την </a:t>
            </a:r>
            <a:r>
              <a:rPr lang="el-GR" dirty="0" err="1"/>
              <a:t>έμφυλη</a:t>
            </a:r>
            <a:r>
              <a:rPr lang="el-GR" dirty="0"/>
              <a:t> βία αναπαράγει ένα πλαίσιο μιας «ανδρικής καταπίεσης και κυριαρχίας», που θέλει τις γυναίκες στη θέση των θυμάτων και τους άνδρες σε εκείνη των βασανιστών (</a:t>
            </a:r>
            <a:r>
              <a:rPr lang="el-GR" dirty="0" err="1"/>
              <a:t>Τσερεζόλε</a:t>
            </a:r>
            <a:r>
              <a:rPr lang="el-GR" dirty="0"/>
              <a:t> Ελένη, 2005: 11).  Πολλοί κοινωνιολόγοι και ανθρωπολόγοι υποστηρίζουν ότι η ανδρική υπεροχή, φυσική ή πολιτιστική, είναι παγκόσμια, και πιστεύεται ότι οι γυναίκες είναι παντού και πάντα σε </a:t>
            </a:r>
            <a:r>
              <a:rPr lang="el-GR" dirty="0" err="1"/>
              <a:t>υποδυέστερη</a:t>
            </a:r>
            <a:r>
              <a:rPr lang="el-GR" dirty="0"/>
              <a:t> θέση, είναι δηλαδή στην πραγματικότητα, ή σε λανθάνουσα κατάσταση, θύματα (</a:t>
            </a:r>
            <a:r>
              <a:rPr lang="el-GR" dirty="0" err="1"/>
              <a:t>Μπαντέντερ</a:t>
            </a:r>
            <a:r>
              <a:rPr lang="el-GR" dirty="0"/>
              <a:t> Ε., 2005: 21).</a:t>
            </a:r>
          </a:p>
          <a:p>
            <a:endParaRPr lang="el-GR"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sz="quarter" idx="1"/>
          </p:nvPr>
        </p:nvSpPr>
        <p:spPr>
          <a:xfrm>
            <a:off x="457200" y="1000108"/>
            <a:ext cx="7901014" cy="5473844"/>
          </a:xfrm>
        </p:spPr>
        <p:txBody>
          <a:bodyPr/>
          <a:lstStyle/>
          <a:p>
            <a:pPr algn="just"/>
            <a:r>
              <a:rPr lang="el-GR" dirty="0"/>
              <a:t>Το αποτέλεσμα είναι ότι ο όρος «</a:t>
            </a:r>
            <a:r>
              <a:rPr lang="el-GR" dirty="0" err="1"/>
              <a:t>έμφυλη</a:t>
            </a:r>
            <a:r>
              <a:rPr lang="el-GR" dirty="0"/>
              <a:t> βία» συγχέεται με τη γενίκευση της γυναικείας </a:t>
            </a:r>
            <a:r>
              <a:rPr lang="el-GR" dirty="0" err="1"/>
              <a:t>θυματοποίησης</a:t>
            </a:r>
            <a:r>
              <a:rPr lang="el-GR" dirty="0"/>
              <a:t> και της ανδρικής ενοχής. Έτσι επιστρέφουμε στα στερεότυπα του παρελθόντος – στην εποχή της παλιάς πατριαρχίας-, όταν οι γυναίκες, αιώνιες ανήλικες, φώναζαν τους άνδρες της οικογένειας για να τις προστατέψουν. Όλοι οι άνδρες είναι ύποπτοι και η βία τους ασκείται παντού. Η γυναίκα- παιδί πρέπει να βρει προστασία από τη Δικαιοσύνη, όπως το παιδί που ζητά προστασία από τους γονείς ( </a:t>
            </a:r>
            <a:r>
              <a:rPr lang="el-GR" dirty="0" err="1"/>
              <a:t>Αγκασενσκί</a:t>
            </a:r>
            <a:r>
              <a:rPr lang="el-GR" dirty="0"/>
              <a:t> </a:t>
            </a:r>
            <a:r>
              <a:rPr lang="el-GR" dirty="0" err="1"/>
              <a:t>Σιλβιάν</a:t>
            </a:r>
            <a:r>
              <a:rPr lang="el-GR" dirty="0"/>
              <a:t>, 2000: 69)</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sz="quarter" idx="1"/>
          </p:nvPr>
        </p:nvSpPr>
        <p:spPr/>
        <p:txBody>
          <a:bodyPr>
            <a:normAutofit lnSpcReduction="10000"/>
          </a:bodyPr>
          <a:lstStyle/>
          <a:p>
            <a:pPr algn="just"/>
            <a:r>
              <a:rPr lang="el-GR" dirty="0"/>
              <a:t>Σύμφωνα, με τον </a:t>
            </a:r>
            <a:r>
              <a:rPr lang="el-GR" dirty="0" err="1"/>
              <a:t>Bourdieu</a:t>
            </a:r>
            <a:r>
              <a:rPr lang="el-GR" dirty="0"/>
              <a:t>, η αντρική κυριαρχία εδραιώνεται μέσα από τη «συνενοχή» των καταπιεζομένων στην υποδεέστερη θέση τους. Αυτή η συνενοχή δεν είναι ούτε συνειδητή, ούτε οικειοθελής, αλλά προκύπτει ως αποτέλεσμα ενός αυθαίρετου συστήματος συμβολικών ταξινομήσεων που εγγράφονται στις γνωστικές δομές και τις έξεις των υποκειμένων, αντρών και γυναικών (</a:t>
            </a:r>
            <a:r>
              <a:rPr lang="el-GR" dirty="0" err="1"/>
              <a:t>Μπούνα</a:t>
            </a:r>
            <a:r>
              <a:rPr lang="el-GR" dirty="0"/>
              <a:t>, 2017:29), έχει ως αποτέλεσμα οι σχέσεις κυριαρχίας να εδραιώνονται και να αναπαράγονται μέσω των θεσμών και της πρακτικής των ίδιων των υποκειμένων που «εφαρμόζουν» στη δράση τους τις κατηγορίες της αντρικής κυριαρχίας.</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sz="quarter" idx="1"/>
          </p:nvPr>
        </p:nvSpPr>
        <p:spPr/>
        <p:txBody>
          <a:bodyPr/>
          <a:lstStyle/>
          <a:p>
            <a:pPr algn="just"/>
            <a:r>
              <a:rPr lang="el-GR" dirty="0"/>
              <a:t>Όπως σημειώνει ο ίδιος ο </a:t>
            </a:r>
            <a:r>
              <a:rPr lang="en-US" dirty="0" err="1"/>
              <a:t>Bourdieu</a:t>
            </a:r>
            <a:r>
              <a:rPr lang="el-GR" dirty="0"/>
              <a:t>, η ιδιαίτερη δύναμη της αντρικής </a:t>
            </a:r>
            <a:r>
              <a:rPr lang="el-GR" dirty="0" err="1"/>
              <a:t>κοινωνιοδικίας</a:t>
            </a:r>
            <a:r>
              <a:rPr lang="el-GR" dirty="0"/>
              <a:t> απορρέει από το γεγονός ότι συγκεντρώνει και συμπυκνώνει δυο λειτουργίες: «</a:t>
            </a:r>
            <a:r>
              <a:rPr lang="el-GR" i="1" dirty="0"/>
              <a:t>νομιμοποιεί μια σχέση κυριαρχίας εγγράφοντας τη σε μια βιολογική φύση που είναι και η ίδια με τη σειρά της μια </a:t>
            </a:r>
            <a:r>
              <a:rPr lang="el-GR" i="1" dirty="0" err="1"/>
              <a:t>φυσικοποιημένη</a:t>
            </a:r>
            <a:r>
              <a:rPr lang="el-GR" i="1" dirty="0"/>
              <a:t> κοινωνική κατασκευή»</a:t>
            </a:r>
            <a:r>
              <a:rPr lang="el-GR" dirty="0"/>
              <a:t> (</a:t>
            </a:r>
            <a:r>
              <a:rPr lang="en-US" dirty="0" err="1"/>
              <a:t>Bourdieu</a:t>
            </a:r>
            <a:r>
              <a:rPr lang="el-GR" dirty="0"/>
              <a:t>, 2007:98).</a:t>
            </a:r>
          </a:p>
          <a:p>
            <a:endParaRPr lang="el-GR"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err="1"/>
              <a:t>έΡΕΥΝΕς</a:t>
            </a:r>
            <a:endParaRPr lang="el-GR" dirty="0"/>
          </a:p>
        </p:txBody>
      </p:sp>
      <p:sp>
        <p:nvSpPr>
          <p:cNvPr id="3" name="2 - Θέση περιεχομένου"/>
          <p:cNvSpPr>
            <a:spLocks noGrp="1"/>
          </p:cNvSpPr>
          <p:nvPr>
            <p:ph sz="quarter" idx="1"/>
          </p:nvPr>
        </p:nvSpPr>
        <p:spPr/>
        <p:txBody>
          <a:bodyPr/>
          <a:lstStyle/>
          <a:p>
            <a:pPr algn="just"/>
            <a:r>
              <a:rPr lang="el-GR" dirty="0"/>
              <a:t>Στις μελέτες και έρευνες, στο πλαίσιο της αιτιοκρατικής προσέγγισης, συνήθως, εξετάζεται ο παράγοντας φύλο ως προς τη συχνότητα και τις μορφές της σχολικής βίας. Σε ορισμένες έρευνες προκύπτει ότι υπάρχουν διαφοροποιήσεις μεταξύ των αγοριών και των κοριτσιών σε φαινόμενα σχολικής βίας, ενώ σε άλλες ότι δεν υπάρχουν</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sz="quarter" idx="1"/>
          </p:nvPr>
        </p:nvSpPr>
        <p:spPr>
          <a:xfrm>
            <a:off x="457200" y="500042"/>
            <a:ext cx="7467600" cy="5973910"/>
          </a:xfrm>
        </p:spPr>
        <p:txBody>
          <a:bodyPr>
            <a:normAutofit fontScale="92500"/>
          </a:bodyPr>
          <a:lstStyle/>
          <a:p>
            <a:pPr algn="just"/>
            <a:r>
              <a:rPr lang="el-GR" dirty="0"/>
              <a:t>Σε έρευνα των Ψάλτη &amp; Κωνσταντίνου (2007) σχετικά με το σχολικό εκφοβισμό σε μαθητές δευτεροβάθμιας εκπαίδευσης προέκυψαν διαφορές ανάμεσα στα δύο φύλα τόσο ως προς τις </a:t>
            </a:r>
            <a:r>
              <a:rPr lang="el-GR" dirty="0" err="1"/>
              <a:t>αυτοαναφορές</a:t>
            </a:r>
            <a:r>
              <a:rPr lang="el-GR" dirty="0"/>
              <a:t> συμμετοχής τους σε πράξεις εκφοβισμού όσο και ως προς το είδος του εκφοβισμού. Σε πολύ μεγαλύτερη συχνότητα τα αγόρια σε σχέση με τα κορίτσια ανέφεραν ότι έχουν υπάρξει θύτες σε περιστατικά σχολικής βίας και εκφοβισμού.</a:t>
            </a:r>
          </a:p>
          <a:p>
            <a:pPr algn="just"/>
            <a:r>
              <a:rPr lang="el-GR" dirty="0"/>
              <a:t>Οι </a:t>
            </a:r>
            <a:r>
              <a:rPr lang="en-US" dirty="0" err="1"/>
              <a:t>Bulton</a:t>
            </a:r>
            <a:r>
              <a:rPr lang="el-GR" dirty="0"/>
              <a:t>, </a:t>
            </a:r>
            <a:r>
              <a:rPr lang="el-GR" dirty="0" err="1"/>
              <a:t>Καρέλλου</a:t>
            </a:r>
            <a:r>
              <a:rPr lang="el-GR" dirty="0"/>
              <a:t>, </a:t>
            </a:r>
            <a:r>
              <a:rPr lang="el-GR" dirty="0" err="1"/>
              <a:t>Λανίτη</a:t>
            </a:r>
            <a:r>
              <a:rPr lang="el-GR" dirty="0"/>
              <a:t>, </a:t>
            </a:r>
            <a:r>
              <a:rPr lang="el-GR" dirty="0" err="1"/>
              <a:t>Μανούσου</a:t>
            </a:r>
            <a:r>
              <a:rPr lang="el-GR" dirty="0"/>
              <a:t> &amp; Λεμονής (2001), σε έρευνά τους σε 664 μαθητές ηλικίας 8 έως 11 ετών διαπίστωσαν ότι ένας σημαντικός αριθμός των μαθητών του δείγματος υπήρξαν δράστες ή/και θύματα σε κάποιο από τα τρία είδη επιθετικής συμπεριφοράς (σωματική, λεκτική και αποκλεισμός). Τα αγόρια συμμετείχαν σε υψηλότερο ποσοστό απ' ότι τα κορίτσια σε περιστατικά βίας.</a:t>
            </a:r>
          </a:p>
          <a:p>
            <a:endParaRPr lang="el-GR"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sz="quarter" idx="1"/>
          </p:nvPr>
        </p:nvSpPr>
        <p:spPr>
          <a:xfrm>
            <a:off x="683568" y="466273"/>
            <a:ext cx="7467600" cy="6357982"/>
          </a:xfrm>
        </p:spPr>
        <p:txBody>
          <a:bodyPr>
            <a:normAutofit fontScale="70000" lnSpcReduction="20000"/>
          </a:bodyPr>
          <a:lstStyle/>
          <a:p>
            <a:pPr algn="just"/>
            <a:r>
              <a:rPr lang="el-GR" dirty="0"/>
              <a:t>Στην έρευνα των Ν. Πετροπούλου &amp; Α. </a:t>
            </a:r>
            <a:r>
              <a:rPr lang="el-GR" dirty="0" err="1"/>
              <a:t>Παπαστυλιανού</a:t>
            </a:r>
            <a:r>
              <a:rPr lang="el-GR" dirty="0"/>
              <a:t> (2001) για τη σχολική βία σε δείγμα 309 μαθητών δημοτικού σχολείου, μεταξύ άλλων, διαπίστωσαν ότι η βία κατά προσώπου συνδέεται με το φύλο των μαθητών. Τα αγόρια συμμετέχουν με υψηλότερο ποσοστό σε σχέση με τα κορίτσια σε αυτού του είδους τα περιστατικά.</a:t>
            </a:r>
          </a:p>
          <a:p>
            <a:pPr algn="just"/>
            <a:r>
              <a:rPr lang="el-GR" dirty="0"/>
              <a:t>Η Μ. </a:t>
            </a:r>
            <a:r>
              <a:rPr lang="el-GR" dirty="0" err="1"/>
              <a:t>Χριστοφή</a:t>
            </a:r>
            <a:r>
              <a:rPr lang="el-GR" dirty="0"/>
              <a:t> (2015) σε έρευνά της διαπίστωσε ότι οι μαθητές διαφοροποιούνται μεταξύ τους ως προς το φύλο αναφορικά με τη συχνότητα που εμφανίζουν αποκλίνουσα συμπεριφορά στο σχολείο. Τα αγόρια εμφανίζουν σε μεγαλύτερη συχνότητα μορφές αποκλίνουσας συμπεριφοράς σε σχέση με τα κορίτσια. </a:t>
            </a:r>
          </a:p>
          <a:p>
            <a:pPr algn="just"/>
            <a:r>
              <a:rPr lang="el-GR" dirty="0"/>
              <a:t>Η Κ. Κάπαρη (2013) διαπίστωσε ότι και τα κορίτσια συμμετέχουν σε περιστατικά σωματικού εκφοβισμού είτε ως θύματα, είτε ως θύτες είτε ως θύτες και θύματα ταυτόχρονα. Συγκεκριμένα, τα κορίτσια αναφέρει ότι έχουν υποστεί σωματικό εκφοβισμό από αγόρια και κορίτσια αλλά και ότι έχουν ασκήσει σωματικό εκφοβισμό σε μαθητές και των δύο φύλων. </a:t>
            </a:r>
          </a:p>
          <a:p>
            <a:pPr algn="just"/>
            <a:r>
              <a:rPr lang="el-GR" dirty="0"/>
              <a:t>Όπως </a:t>
            </a:r>
            <a:r>
              <a:rPr lang="el-GR" dirty="0" err="1"/>
              <a:t>Θ.Θάνος</a:t>
            </a:r>
            <a:r>
              <a:rPr lang="el-GR" dirty="0"/>
              <a:t> αναφέρει σε έρευνα του πως η μεταβλητή του φύλου δεν αποτελεί παράγοντα διαφοροποίησης σε στατιστικά σημαντικό επίπεδο μεταξύ των δασκάλων/καθηγητών ειδικοτήτων του δείγματος σχετικά με τη συχνότητα των διάφορων μορφών </a:t>
            </a:r>
            <a:r>
              <a:rPr lang="el-GR" dirty="0" err="1"/>
              <a:t>παραβατικής</a:t>
            </a:r>
            <a:r>
              <a:rPr lang="el-GR" dirty="0"/>
              <a:t> συμπεριφοράς, εκτός από τέσσερις περιπτώσεις (</a:t>
            </a:r>
            <a:r>
              <a:rPr lang="el-GR" dirty="0" err="1"/>
              <a:t>π.χ</a:t>
            </a:r>
            <a:r>
              <a:rPr lang="el-GR" dirty="0"/>
              <a:t> ‘ άρνηση συνεργασίας’, ΄ φασαρία’ </a:t>
            </a:r>
            <a:r>
              <a:rPr lang="el-GR" dirty="0" err="1"/>
              <a:t>κ.λπ</a:t>
            </a:r>
            <a:r>
              <a:rPr lang="el-GR" dirty="0"/>
              <a:t>), στις οποίες οι γυναίκες σημειώνουν υψηλότερο μέσο όρο σε σχέση με τους άνδρες. Φαίνεται ότι το φύλο διαφοροποιεί τις απόψεις των εκπαιδευτικών δημοτικού σχολείου στο σύνολο του φαινομένου κι όχι στις επιμέρους μορφές του.</a:t>
            </a:r>
          </a:p>
          <a:p>
            <a:endParaRPr lang="el-GR"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Συμπερασματικά</a:t>
            </a:r>
          </a:p>
        </p:txBody>
      </p:sp>
      <p:sp>
        <p:nvSpPr>
          <p:cNvPr id="3" name="2 - Θέση περιεχομένου"/>
          <p:cNvSpPr>
            <a:spLocks noGrp="1"/>
          </p:cNvSpPr>
          <p:nvPr>
            <p:ph sz="quarter" idx="1"/>
          </p:nvPr>
        </p:nvSpPr>
        <p:spPr/>
        <p:txBody>
          <a:bodyPr/>
          <a:lstStyle/>
          <a:p>
            <a:pPr algn="just"/>
            <a:r>
              <a:rPr lang="el-GR" dirty="0"/>
              <a:t>Οι διαφοροποιήσεις μεταξύ των δυο φύλων στην εκδήλωση βίας, εκδηλώνεται μέσα από συγκεκριμένες συνθήκες οι οποίες ενεργοποιούν τα κοινωνικά στερεότυπα.</a:t>
            </a:r>
          </a:p>
          <a:p>
            <a:pPr lvl="0" algn="just"/>
            <a:r>
              <a:rPr lang="el-GR" dirty="0"/>
              <a:t>Από την ανάλυση περιεχομένου των αιτιολογήσεων των απαντήσεων των μαθητών προκύπτει πως οι αντιλήψεις των παιδιών, είναι οι ήδη διαμορφωμένες υπό ένα καθεστώς αντρικής κυριαρχίας αντικειμενικές συνθήκες- δομές, μέσα στις οποίες μεγαλώνουν και αποκτούν εμπειρία, δηλαδή κοινωνικοποιούνται, τόσο οι γυναίκες όσο και οι άντρες </a:t>
            </a:r>
          </a:p>
          <a:p>
            <a:endParaRPr lang="el-GR" dirty="0"/>
          </a:p>
          <a:p>
            <a:endParaRPr lang="el-GR"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5" name="4 - Θέση περιεχομένου"/>
          <p:cNvSpPr>
            <a:spLocks noGrp="1"/>
          </p:cNvSpPr>
          <p:nvPr>
            <p:ph idx="1"/>
          </p:nvPr>
        </p:nvSpPr>
        <p:spPr/>
        <p:txBody>
          <a:bodyPr>
            <a:normAutofit/>
          </a:bodyPr>
          <a:lstStyle/>
          <a:p>
            <a:pPr algn="just">
              <a:buNone/>
            </a:pPr>
            <a:r>
              <a:rPr lang="el-GR" dirty="0"/>
              <a:t>	Οι αντιλήψεις τους αυτές, είναι αποτέλεσμα των εμπειριών/ βιωμάτων που έχουν από το σπίτι και την οικογένειά τους, «βλέπουν τους γονείς τους τα αγόρια και έτσι τους αντιγράφουν» (Κορίτσι, Ε’ τάξη) αλλά και από τις αντιλήψεις των γονέων τους «λένε οι πατεράδες, είσαι άνδρας εσύ, θα τις </a:t>
            </a:r>
            <a:r>
              <a:rPr lang="el-GR" dirty="0" err="1"/>
              <a:t>τρώς</a:t>
            </a:r>
            <a:r>
              <a:rPr lang="el-GR" dirty="0"/>
              <a:t>;;» (Αγόρι, ΣΤ’ τάξης). Το οικογενειακό περιβάλλον φαίνεται να είναι το πρωταρχικό πλαίσιο της κατασκευής και δόμησης αυτής της νεανικής ανδρικής και αντίστοιχα θηλυκής ταυτότητας (αυτό-εικόνας).</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sz="quarter" idx="1"/>
          </p:nvPr>
        </p:nvSpPr>
        <p:spPr/>
        <p:txBody>
          <a:bodyPr/>
          <a:lstStyle/>
          <a:p>
            <a:pPr lvl="0" algn="just"/>
            <a:r>
              <a:rPr lang="el-GR" dirty="0"/>
              <a:t>Οι ανδρικές ταυτότητες στο σχολείο επιτελούνται μέσω συγκεκριμένων ανδρικών λόγων και επιτελέσεων, σε αρμονία με τα κοινωνικά επιβεβλημένα πρότυπα. «τα κορίτσια έχουν δημιουργήσει ένα χαρακτήρα που δείχνουν στους καθηγητές ότι είναι ήσυχες και ότι δεν μπορούσαν να κάνουν κάτι τέτοιο, ενώ τα αγόρια δεν κρύβουν τον πραγματικό τους χαρακτήρα, χτυπάνε και το ξέρουν αυτό οι καθηγητές» (Αγόρι Α’ Γυμνασίου)</a:t>
            </a:r>
          </a:p>
          <a:p>
            <a:endParaRPr lang="el-G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Προεξοχή">
  <a:themeElements>
    <a:clrScheme name="Διάμεσος">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Προεξοχή">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Προεξοχή">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183</TotalTime>
  <Words>7725</Words>
  <Application>Microsoft Macintosh PowerPoint</Application>
  <PresentationFormat>On-screen Show (4:3)</PresentationFormat>
  <Paragraphs>623</Paragraphs>
  <Slides>94</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94</vt:i4>
      </vt:variant>
    </vt:vector>
  </HeadingPairs>
  <TitlesOfParts>
    <vt:vector size="102" baseType="lpstr">
      <vt:lpstr>Arial</vt:lpstr>
      <vt:lpstr>Calibri</vt:lpstr>
      <vt:lpstr>Century Schoolbook</vt:lpstr>
      <vt:lpstr>Tahoma</vt:lpstr>
      <vt:lpstr>Times New Roman</vt:lpstr>
      <vt:lpstr>Wingdings</vt:lpstr>
      <vt:lpstr>Wingdings 2</vt:lpstr>
      <vt:lpstr>Προεξοχή</vt:lpstr>
      <vt:lpstr>Σχολικη βια- σχολικοσ εκφοβισμοσ</vt:lpstr>
      <vt:lpstr> Το ενδιαφέρον για τη σχολική βία </vt:lpstr>
      <vt:lpstr>Το ενδιαφέρον για τη σχολική βία</vt:lpstr>
      <vt:lpstr>Ορισμός σχολικής βίας και παραβατικότητας</vt:lpstr>
      <vt:lpstr>Ορισμός σχολικής βίας και παραβατικότητας</vt:lpstr>
      <vt:lpstr>Ορισμός σχολικής βίας και παραβατικότητας</vt:lpstr>
      <vt:lpstr>Χαρακτηριστικά της σχολικής βίας</vt:lpstr>
      <vt:lpstr>ΣΧΟΛΙΚΟΣ ΕΚΦΟΒΙΣΜΟΣ</vt:lpstr>
      <vt:lpstr>Σημασία μελέτης της σχολικής βίας στην προσχολική αγωγή</vt:lpstr>
      <vt:lpstr>Σημασία μελέτης της σχολικής βίας στην προσχολική αγωγή</vt:lpstr>
      <vt:lpstr>Το σχολείο </vt:lpstr>
      <vt:lpstr>Σχολική παραβατικότητα </vt:lpstr>
      <vt:lpstr>Σχολική παραβατικότητα: εννοιολογικός προσδιορισμός</vt:lpstr>
      <vt:lpstr>Σχ. Παραβατικότητα:Εννοιολογικοί Προσδιορισμοί </vt:lpstr>
      <vt:lpstr>Μορφές σχολικής παραβατικής συμπεριφοράς</vt:lpstr>
      <vt:lpstr>Μορφές σχολικής παραβατικής συμπεριφοράς</vt:lpstr>
      <vt:lpstr>Έκταση σχολικής παραβατικής συμπεριφοράς</vt:lpstr>
      <vt:lpstr>Έκταση σχολικής παραβατικής συμπεριφοράς</vt:lpstr>
      <vt:lpstr>Έκταση σχολικής παραβατικής συμπεριφοράς</vt:lpstr>
      <vt:lpstr>Έκταση σχολικής παραβατικής συμπεριφοράς</vt:lpstr>
      <vt:lpstr>Έκταση σχολικής παραβατικής συμπεριφοράς</vt:lpstr>
      <vt:lpstr>Παράγοντες σχολικής παραβατικής συμπεριφοράς</vt:lpstr>
      <vt:lpstr>Απροσαρμοστικότητα στο σχολείο </vt:lpstr>
      <vt:lpstr>Παραβατικότητα και σχολείο </vt:lpstr>
      <vt:lpstr>Σχολείο &amp; παραβατικότητα ανηλίκων: έρευνες</vt:lpstr>
      <vt:lpstr>Το ενδιαφέρον των παραβατικών ανηλίκων για το σχολείο. Αποτελέσματα ερευνών</vt:lpstr>
      <vt:lpstr>Η anία (βαρεμάρα) ως παράγοντας εμφάνισης σχολικής παραβατικής συμπεριφοράς</vt:lpstr>
      <vt:lpstr>Σχολικοί παράγοντες στην πρόκληση παραβατικής συμπεριφοράς των ανηλίκων: έρευνες</vt:lpstr>
      <vt:lpstr>Η ευθύνη του σχολείου στην παραβατική συμπεριφορά</vt:lpstr>
      <vt:lpstr>Η ευθύνη του σχολείου στην παραβατική συμπεριφορά</vt:lpstr>
      <vt:lpstr>Η ευθύνη του σχολείου στη δημιουργία παραβατικής συμπεριφοράς </vt:lpstr>
      <vt:lpstr>Αντιμετώπιση παραβατικής συμπεριφοράς </vt:lpstr>
      <vt:lpstr>Αντιμετώπιση παραβατικής συμπεριφοράς </vt:lpstr>
      <vt:lpstr>Αντιμετώπιση παραβατικής συμπεριφοράς </vt:lpstr>
      <vt:lpstr>Αντιμετώπιση παραβατικής συμπεριφοράς </vt:lpstr>
      <vt:lpstr>Αντιμετώπιση παραβατικής συμπεριφοράς </vt:lpstr>
      <vt:lpstr>Αντιμετώπιση παραβατικής συμπεριφοράς </vt:lpstr>
      <vt:lpstr>ΟΡΙΣΜΟΣ </vt:lpstr>
      <vt:lpstr>Mορφές εκφοβισμού</vt:lpstr>
      <vt:lpstr>Mορφές εκφοβισμού (συν)</vt:lpstr>
      <vt:lpstr>Mορφές εκφοβισμού (συν)</vt:lpstr>
      <vt:lpstr>Χαρακτηριστικά του φαινομένου</vt:lpstr>
      <vt:lpstr>Εμφάνιση του φαινομένου</vt:lpstr>
      <vt:lpstr> Επιπτώσεις στην ψυχική υγεία των θυμάτων </vt:lpstr>
      <vt:lpstr>Διαφορές ανάμεσα στον εκφοβισμό και στη σύγκρουση (conflict)</vt:lpstr>
      <vt:lpstr>Είδη – Χαρακτηριστικά δραστών  (bullies)</vt:lpstr>
      <vt:lpstr>Γενικά ψυχικά και οικογενειακά χαρακτηριστικά των Δραστών </vt:lpstr>
      <vt:lpstr>Ψυχοκοινωνικά χαρακτηριστικά παιδιών-θυτών</vt:lpstr>
      <vt:lpstr>Ψυχοκοινωνικά χαρακτηριστικά παιδιών-θυτών (συν.)</vt:lpstr>
      <vt:lpstr>Κατηγορίες Θυμάτων </vt:lpstr>
      <vt:lpstr>Ο ρόλος των παρευρισκόμενων παιδιών –παιδιών «μαρτύρων»</vt:lpstr>
      <vt:lpstr>Ο ρόλος των παρευρισκόμενων παιδιών –παιδιών «μαρτύρων» (συν.)</vt:lpstr>
      <vt:lpstr>Φύλο</vt:lpstr>
      <vt:lpstr>Αιτιολογικοί Παράγοντες</vt:lpstr>
      <vt:lpstr>Αποτελέσματα έρευνας στην Κρήτη</vt:lpstr>
      <vt:lpstr>Αποτελέσματα - Αγόρια</vt:lpstr>
      <vt:lpstr>ΠΡΟΤΑΣΕΙΣ ΣΕ ΣΧΕΣΗ ΜΕ ΤΙΣ ΠΑΡΕΜΒΑΣΕΙΣ</vt:lpstr>
      <vt:lpstr>ΠΑΡΕΜΒΑΣΕΙΣ ΣΕ ΣΧΕΣΗ ΜΕ ΤΗΝ ΣΧΟΛΙΚΗ ΠΡΑΓΜΑΤΙΚΟΤΗΤΑ</vt:lpstr>
      <vt:lpstr>ΠΑΡΕΜΒΑΣΕΙΣ ΣΕ ΣΧΕΣΗ ΜΕ ΤΗΝ ΣΧΟΛΙΚΗ ΠΡΑΓΜΑΤΙΚΟΤΗΤΑ (συν.)</vt:lpstr>
      <vt:lpstr>Παράγοντες παραβατικής συμπεριφοράς</vt:lpstr>
      <vt:lpstr>ΤΟ ΠΕΡΙΒΑΛΛΟΝ</vt:lpstr>
      <vt:lpstr>ΚΟΙΝΩΝΙΚΟΙ ΠΑΡΑΓΟΝΤΕΣ</vt:lpstr>
      <vt:lpstr>ΟΙΚΟΓΕΝΕΙΑ: οι έρευνες</vt:lpstr>
      <vt:lpstr>ΟΙΚΟΓΕΝΕΙΑ: οι έρευνες</vt:lpstr>
      <vt:lpstr>ΟΙΚΟΓΕΝΕΙΑ: οι έρευνες</vt:lpstr>
      <vt:lpstr>Οι διαλυμένες οικογένειες: έρευνες</vt:lpstr>
      <vt:lpstr>Οι διαλυμένες οικογένειες: έρευνες</vt:lpstr>
      <vt:lpstr>Ενδοοικογενειακές συγκρούσεις </vt:lpstr>
      <vt:lpstr>Το μέγεθος της οικογένειας  και η θέση του παιδιού</vt:lpstr>
      <vt:lpstr>Κοινωνικοοικονομικές μειονεξίες της οικογένειας </vt:lpstr>
      <vt:lpstr>Η επίδραση των φίλων και των συνομήλικων ομάδων στην εμφάνιση παραβατικής συμπεριφοράς</vt:lpstr>
      <vt:lpstr>Η επίδραση των φίλων και των συνομήλικων ομάδων στην εμφάνιση παραβατικής συμπεριφοράς</vt:lpstr>
      <vt:lpstr>Η επίδραση των φίλων και των συνομήλικων ομάδων στην εμφάνιση παραβατικής συμπεριφοράς</vt:lpstr>
      <vt:lpstr>Η επίδραση των φίλων και των συνομήλικων ομάδων στην εμφάνιση παραβατικής συμπεριφοράς</vt:lpstr>
      <vt:lpstr>Εργασία ανηλίκων </vt:lpstr>
      <vt:lpstr>Η περιοχή, η πόλη και η γειτονιά </vt:lpstr>
      <vt:lpstr>Η περιοχή, η πόλη και η γειτονιά </vt:lpstr>
      <vt:lpstr>Η ευρύτερη κοινωνία και οι κοινωνικές αλλαγές  </vt:lpstr>
      <vt:lpstr>Οικονομικοί παράγοντες</vt:lpstr>
      <vt:lpstr>Οικονομικοί παράγοντες</vt:lpstr>
      <vt:lpstr>Μετανάστευση</vt:lpstr>
      <vt:lpstr>Μετανάστευση</vt:lpstr>
      <vt:lpstr>ΕΜΦΥΛΗ ΔΙΑΣΤΑΣΗ</vt:lpstr>
      <vt:lpstr>έμΦΥΛΗ ΒΙΑ</vt:lpstr>
      <vt:lpstr>PowerPoint Presentation</vt:lpstr>
      <vt:lpstr>PowerPoint Presentation</vt:lpstr>
      <vt:lpstr>PowerPoint Presentation</vt:lpstr>
      <vt:lpstr>PowerPoint Presentation</vt:lpstr>
      <vt:lpstr>έΡΕΥΝΕς</vt:lpstr>
      <vt:lpstr>PowerPoint Presentation</vt:lpstr>
      <vt:lpstr>PowerPoint Presentation</vt:lpstr>
      <vt:lpstr>Συμπερασματικά</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Pc</dc:creator>
  <cp:lastModifiedBy>ΑΝΔΡΟΜΑΧΗ ΜΠΟΥΝΑ</cp:lastModifiedBy>
  <cp:revision>27</cp:revision>
  <dcterms:created xsi:type="dcterms:W3CDTF">2015-05-13T09:28:35Z</dcterms:created>
  <dcterms:modified xsi:type="dcterms:W3CDTF">2023-04-04T21:44:18Z</dcterms:modified>
</cp:coreProperties>
</file>