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1" r:id="rId4"/>
    <p:sldId id="261" r:id="rId5"/>
    <p:sldId id="262" r:id="rId6"/>
    <p:sldId id="263" r:id="rId7"/>
    <p:sldId id="270" r:id="rId8"/>
    <p:sldId id="264" r:id="rId9"/>
    <p:sldId id="266" r:id="rId10"/>
    <p:sldId id="267" r:id="rId11"/>
    <p:sldId id="265" r:id="rId12"/>
    <p:sldId id="268" r:id="rId13"/>
    <p:sldId id="298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58" r:id="rId23"/>
    <p:sldId id="259" r:id="rId24"/>
    <p:sldId id="280" r:id="rId25"/>
    <p:sldId id="290" r:id="rId26"/>
    <p:sldId id="296" r:id="rId27"/>
    <p:sldId id="282" r:id="rId28"/>
    <p:sldId id="291" r:id="rId29"/>
    <p:sldId id="292" r:id="rId30"/>
    <p:sldId id="293" r:id="rId31"/>
    <p:sldId id="294" r:id="rId32"/>
    <p:sldId id="283" r:id="rId33"/>
    <p:sldId id="284" r:id="rId34"/>
    <p:sldId id="285" r:id="rId35"/>
    <p:sldId id="300" r:id="rId36"/>
    <p:sldId id="297" r:id="rId37"/>
    <p:sldId id="286" r:id="rId38"/>
    <p:sldId id="295" r:id="rId39"/>
    <p:sldId id="287" r:id="rId40"/>
    <p:sldId id="288" r:id="rId41"/>
    <p:sldId id="289" r:id="rId42"/>
    <p:sldId id="301" r:id="rId43"/>
    <p:sldId id="299" r:id="rId44"/>
    <p:sldId id="302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B5BA2C1B-8190-46E6-AD60-7E0FE5EAE10B}">
          <p14:sldIdLst>
            <p14:sldId id="256"/>
            <p14:sldId id="257"/>
            <p14:sldId id="281"/>
          </p14:sldIdLst>
        </p14:section>
        <p14:section name="Συστατικά στοιχεία της πρότασης" id="{1DE9B0CE-A157-406E-90A3-A1030B87658F}">
          <p14:sldIdLst>
            <p14:sldId id="261"/>
            <p14:sldId id="262"/>
            <p14:sldId id="263"/>
            <p14:sldId id="270"/>
            <p14:sldId id="264"/>
            <p14:sldId id="266"/>
            <p14:sldId id="267"/>
            <p14:sldId id="265"/>
            <p14:sldId id="268"/>
          </p14:sldIdLst>
        </p14:section>
        <p14:section name="Συντακτικές κατηγορίες" id="{F9B011F5-48B2-4DAF-8B49-EAF6F4C4A80A}">
          <p14:sldIdLst>
            <p14:sldId id="298"/>
            <p14:sldId id="271"/>
            <p14:sldId id="272"/>
            <p14:sldId id="273"/>
            <p14:sldId id="274"/>
            <p14:sldId id="276"/>
            <p14:sldId id="277"/>
            <p14:sldId id="278"/>
            <p14:sldId id="279"/>
          </p14:sldIdLst>
        </p14:section>
        <p14:section name="Η πρόταση" id="{85BE1ABE-3CFB-4743-A257-FF9F382351E7}">
          <p14:sldIdLst>
            <p14:sldId id="258"/>
            <p14:sldId id="259"/>
            <p14:sldId id="280"/>
            <p14:sldId id="290"/>
          </p14:sldIdLst>
        </p14:section>
        <p14:section name="Γραμματικότητα" id="{E407D180-DB44-4DD2-A624-8DA991E5BC1A}">
          <p14:sldIdLst>
            <p14:sldId id="296"/>
            <p14:sldId id="282"/>
            <p14:sldId id="291"/>
            <p14:sldId id="292"/>
            <p14:sldId id="293"/>
            <p14:sldId id="294"/>
            <p14:sldId id="283"/>
            <p14:sldId id="284"/>
            <p14:sldId id="285"/>
            <p14:sldId id="300"/>
          </p14:sldIdLst>
        </p14:section>
        <p14:section name="Άμεσα συστατικά" id="{19C2762C-4486-4CDD-9005-F21571D7377E}">
          <p14:sldIdLst>
            <p14:sldId id="297"/>
            <p14:sldId id="286"/>
            <p14:sldId id="295"/>
            <p14:sldId id="287"/>
            <p14:sldId id="288"/>
            <p14:sldId id="289"/>
            <p14:sldId id="301"/>
          </p14:sldIdLst>
        </p14:section>
        <p14:section name="Ανακεφαλαίωση" id="{466D5861-48E4-4C67-8C29-0105800BF54D}">
          <p14:sldIdLst>
            <p14:sldId id="299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hilleas Kostoulas" initials="AK" lastIdx="1" clrIdx="0">
    <p:extLst>
      <p:ext uri="{19B8F6BF-5375-455C-9EA6-DF929625EA0E}">
        <p15:presenceInfo xmlns:p15="http://schemas.microsoft.com/office/powerpoint/2012/main" userId="d5a2676ca4cb9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2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hilleas Kostoulas" userId="d5a2676ca4cb9c90" providerId="LiveId" clId="{F3723E84-FE37-439C-B0CA-4AF60F76C089}"/>
    <pc:docChg chg="custSel modSld">
      <pc:chgData name="Achilleas Kostoulas" userId="d5a2676ca4cb9c90" providerId="LiveId" clId="{F3723E84-FE37-439C-B0CA-4AF60F76C089}" dt="2022-05-13T08:36:51.952" v="11" actId="20577"/>
      <pc:docMkLst>
        <pc:docMk/>
      </pc:docMkLst>
      <pc:sldChg chg="modSp mod">
        <pc:chgData name="Achilleas Kostoulas" userId="d5a2676ca4cb9c90" providerId="LiveId" clId="{F3723E84-FE37-439C-B0CA-4AF60F76C089}" dt="2022-05-13T08:33:15.902" v="1" actId="207"/>
        <pc:sldMkLst>
          <pc:docMk/>
          <pc:sldMk cId="4208457275" sldId="271"/>
        </pc:sldMkLst>
        <pc:spChg chg="mod">
          <ac:chgData name="Achilleas Kostoulas" userId="d5a2676ca4cb9c90" providerId="LiveId" clId="{F3723E84-FE37-439C-B0CA-4AF60F76C089}" dt="2022-05-13T08:33:15.902" v="1" actId="207"/>
          <ac:spMkLst>
            <pc:docMk/>
            <pc:sldMk cId="4208457275" sldId="271"/>
            <ac:spMk id="6" creationId="{1AA18F48-2A55-4DFA-8824-FFF492014323}"/>
          </ac:spMkLst>
        </pc:spChg>
      </pc:sldChg>
      <pc:sldChg chg="modSp mod">
        <pc:chgData name="Achilleas Kostoulas" userId="d5a2676ca4cb9c90" providerId="LiveId" clId="{F3723E84-FE37-439C-B0CA-4AF60F76C089}" dt="2022-05-13T08:36:51.952" v="11" actId="20577"/>
        <pc:sldMkLst>
          <pc:docMk/>
          <pc:sldMk cId="2658991261" sldId="284"/>
        </pc:sldMkLst>
        <pc:spChg chg="mod">
          <ac:chgData name="Achilleas Kostoulas" userId="d5a2676ca4cb9c90" providerId="LiveId" clId="{F3723E84-FE37-439C-B0CA-4AF60F76C089}" dt="2022-05-13T08:36:51.952" v="11" actId="20577"/>
          <ac:spMkLst>
            <pc:docMk/>
            <pc:sldMk cId="2658991261" sldId="284"/>
            <ac:spMk id="5" creationId="{10CF29EF-70FD-4CFD-9BA6-49F5EF6D40DA}"/>
          </ac:spMkLst>
        </pc:spChg>
      </pc:sldChg>
      <pc:sldChg chg="modSp mod">
        <pc:chgData name="Achilleas Kostoulas" userId="d5a2676ca4cb9c90" providerId="LiveId" clId="{F3723E84-FE37-439C-B0CA-4AF60F76C089}" dt="2022-05-13T08:33:45.383" v="2" actId="207"/>
        <pc:sldMkLst>
          <pc:docMk/>
          <pc:sldMk cId="2817280841" sldId="290"/>
        </pc:sldMkLst>
        <pc:spChg chg="mod">
          <ac:chgData name="Achilleas Kostoulas" userId="d5a2676ca4cb9c90" providerId="LiveId" clId="{F3723E84-FE37-439C-B0CA-4AF60F76C089}" dt="2022-05-13T08:33:45.383" v="2" actId="207"/>
          <ac:spMkLst>
            <pc:docMk/>
            <pc:sldMk cId="2817280841" sldId="290"/>
            <ac:spMk id="3" creationId="{E9CE245B-FC93-47F8-8664-96A279555AD3}"/>
          </ac:spMkLst>
        </pc:spChg>
      </pc:sldChg>
      <pc:sldChg chg="modSp mod modAnim">
        <pc:chgData name="Achilleas Kostoulas" userId="d5a2676ca4cb9c90" providerId="LiveId" clId="{F3723E84-FE37-439C-B0CA-4AF60F76C089}" dt="2022-05-13T08:36:08.283" v="10"/>
        <pc:sldMkLst>
          <pc:docMk/>
          <pc:sldMk cId="3516315394" sldId="293"/>
        </pc:sldMkLst>
        <pc:spChg chg="mod">
          <ac:chgData name="Achilleas Kostoulas" userId="d5a2676ca4cb9c90" providerId="LiveId" clId="{F3723E84-FE37-439C-B0CA-4AF60F76C089}" dt="2022-05-13T08:35:03.202" v="4" actId="1076"/>
          <ac:spMkLst>
            <pc:docMk/>
            <pc:sldMk cId="3516315394" sldId="293"/>
            <ac:spMk id="3" creationId="{5EC3ED03-C07F-4DFE-8645-B7D28C10AB92}"/>
          </ac:spMkLst>
        </pc:spChg>
        <pc:picChg chg="mod">
          <ac:chgData name="Achilleas Kostoulas" userId="d5a2676ca4cb9c90" providerId="LiveId" clId="{F3723E84-FE37-439C-B0CA-4AF60F76C089}" dt="2022-05-13T08:35:09.778" v="5" actId="14100"/>
          <ac:picMkLst>
            <pc:docMk/>
            <pc:sldMk cId="3516315394" sldId="293"/>
            <ac:picMk id="1026" creationId="{F5553014-3FD3-4F72-BF4A-42450A52E1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90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8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890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768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06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53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3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722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26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491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51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67DDB4F-E816-4FF5-AE0B-D5263CF22A21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78CAD66-6E22-4A2C-936E-ED132C000A1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33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none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chilleaskostoulas.com/2013/12/21/omitting-the-control-group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25.png"/><Relationship Id="rId7" Type="http://schemas.openxmlformats.org/officeDocument/2006/relationships/slide" Target="slide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slide" Target="slide36.xml"/><Relationship Id="rId5" Type="http://schemas.openxmlformats.org/officeDocument/2006/relationships/image" Target="../media/image27.png"/><Relationship Id="rId10" Type="http://schemas.openxmlformats.org/officeDocument/2006/relationships/slide" Target="slide26.xml"/><Relationship Id="rId4" Type="http://schemas.openxmlformats.org/officeDocument/2006/relationships/image" Target="../media/image26.png"/><Relationship Id="rId9" Type="http://schemas.openxmlformats.org/officeDocument/2006/relationships/slide" Target="slide2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DF6807-7F26-419B-A4D4-D33ABD32E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Εισαγωγή στη Σύνταξη</a:t>
            </a:r>
            <a:endParaRPr lang="en-GB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67C7098-19CD-4611-96BF-869E731129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Γλωσσολογία </a:t>
            </a:r>
            <a:br>
              <a:rPr lang="en-US" dirty="0"/>
            </a:br>
            <a:r>
              <a:rPr lang="el-GR" dirty="0"/>
              <a:t>και Ελληνική Γλώσσα</a:t>
            </a:r>
            <a:br>
              <a:rPr lang="el-GR" dirty="0"/>
            </a:br>
            <a:r>
              <a:rPr lang="el-GR" sz="1600" dirty="0"/>
              <a:t>Μάθημα 10, Ακαδ. Έτος  2021-2022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2248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D2ABB2-8D81-465F-B217-C2AC6E643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Σύνδεση με </a:t>
            </a:r>
            <a:r>
              <a:rPr lang="el-GR"/>
              <a:t>τα προηγούμενα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B4D4F0-5DB7-4151-AC9C-AC8803C04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/>
              <a:t>Επίπεδα γλωσσολογικής ανάλυσης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/>
              <a:t>Φωνητική – Φωνολογία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/>
              <a:t>Μορφολογία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/>
              <a:t>Σύνταξη</a:t>
            </a:r>
            <a:endParaRPr lang="en-GB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38E5F16-0563-46C2-A3E6-F84877254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91" y="1788150"/>
            <a:ext cx="5019060" cy="501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5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7FB743-C95A-4E71-A26E-5673D000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Σύνταξη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1B9BA2-EAF1-42AA-B74B-25A0C03F5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κλάδος της Γλωσσολογίας που αναπαριστά τη γνώση των ομιλητών / ομιλητριών σχετικά με τις </a:t>
            </a:r>
            <a:r>
              <a:rPr lang="el-GR" dirty="0">
                <a:solidFill>
                  <a:schemeClr val="accent2"/>
                </a:solidFill>
              </a:rPr>
              <a:t>προτάσεις</a:t>
            </a:r>
            <a:r>
              <a:rPr lang="el-GR" dirty="0"/>
              <a:t> και τη </a:t>
            </a:r>
            <a:r>
              <a:rPr lang="el-GR" dirty="0">
                <a:solidFill>
                  <a:srgbClr val="FF0000"/>
                </a:solidFill>
              </a:rPr>
              <a:t>δομή</a:t>
            </a:r>
            <a:r>
              <a:rPr lang="el-GR" dirty="0"/>
              <a:t> τους. </a:t>
            </a:r>
          </a:p>
          <a:p>
            <a:r>
              <a:rPr lang="el-GR" dirty="0"/>
              <a:t>Αντικείμενο της σύνταξης είναι οι κανόνες που επιτρέπουν:</a:t>
            </a:r>
          </a:p>
          <a:p>
            <a:pPr lvl="1"/>
            <a:r>
              <a:rPr lang="el-GR" dirty="0"/>
              <a:t>Να παράγουμε έναν άπειρο αριθμό προτάσεων χρησιμοποιώντας έναν πεπερασμένο αριθμό λέξεων και κανόνων.</a:t>
            </a:r>
          </a:p>
          <a:p>
            <a:pPr lvl="1"/>
            <a:r>
              <a:rPr lang="el-GR" dirty="0"/>
              <a:t>Να διακρίνουμε μεταξύ γραμματικά ορθών και </a:t>
            </a:r>
            <a:r>
              <a:rPr lang="el-GR" dirty="0" err="1"/>
              <a:t>αντιγραμματικών</a:t>
            </a:r>
            <a:r>
              <a:rPr lang="el-GR" dirty="0"/>
              <a:t> προτάσεων.</a:t>
            </a:r>
            <a:endParaRPr lang="en-GB" dirty="0"/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506583AC-6E99-4693-A6F4-18A46FF85CBF}"/>
              </a:ext>
            </a:extLst>
          </p:cNvPr>
          <p:cNvGrpSpPr/>
          <p:nvPr/>
        </p:nvGrpSpPr>
        <p:grpSpPr>
          <a:xfrm>
            <a:off x="9569729" y="5630934"/>
            <a:ext cx="2484871" cy="1124028"/>
            <a:chOff x="9569729" y="5630934"/>
            <a:chExt cx="2484871" cy="1124028"/>
          </a:xfrm>
        </p:grpSpPr>
        <p:pic>
          <p:nvPicPr>
            <p:cNvPr id="5" name="Εικόνα 4" descr="Ροκάρω Doggo">
              <a:extLst>
                <a:ext uri="{FF2B5EF4-FFF2-40B4-BE49-F238E27FC236}">
                  <a16:creationId xmlns:a16="http://schemas.microsoft.com/office/drawing/2014/main" id="{18B4BCAC-E102-4760-A789-E2F5B70EA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0572" y="5630934"/>
              <a:ext cx="1124028" cy="112402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2613FB-394D-4051-862C-3C01FC17394E}"/>
                </a:ext>
              </a:extLst>
            </p:cNvPr>
            <p:cNvSpPr txBox="1"/>
            <p:nvPr/>
          </p:nvSpPr>
          <p:spPr>
            <a:xfrm>
              <a:off x="9569729" y="5869782"/>
              <a:ext cx="1514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l-GR" sz="1200" dirty="0"/>
                <a:t>«Πεπερασμένος» είναι το αντίθετο του «απεριόριστος»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979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B6AA415-20FD-42F8-9A57-AE581438B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Ανάλυση της πρότασης</a:t>
            </a:r>
            <a:endParaRPr lang="en-GB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9C7993B-3CEA-48A0-86A9-E679352F5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el-GR" dirty="0"/>
              <a:t>Από τι αποτελείται μια πρόταση</a:t>
            </a:r>
          </a:p>
          <a:p>
            <a:pPr marL="342900" indent="-342900">
              <a:buAutoNum type="arabicPeriod"/>
            </a:pPr>
            <a:r>
              <a:rPr lang="el-GR" dirty="0"/>
              <a:t>Παραδοσιακή ταξινόμηση (μέρη του λόγου)</a:t>
            </a:r>
          </a:p>
          <a:p>
            <a:pPr marL="342900" indent="-342900">
              <a:buAutoNum type="arabicPeriod"/>
            </a:pPr>
            <a:r>
              <a:rPr lang="el-GR" dirty="0"/>
              <a:t>Περιορισμοί της παραδοσιακής ταξινόμησης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08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7AD3DC-9B41-402F-9709-DAFFF5A3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τι αποτελείται μια πρόταση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ED15A8-0914-4BD6-9128-4EBE25CA8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πιο εμφανής διάκριση που μπορούμε να κάνουμε είναι να τεμαχίσουμε μια πρόταση στις λέξεις που την αποτελούν:</a:t>
            </a:r>
          </a:p>
          <a:p>
            <a:pPr marL="0" indent="0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i="1" dirty="0"/>
              <a:t>Το θρασύτατο γατάκι έφαγε τις κροκέτες του χαζοχαρούμενου </a:t>
            </a:r>
            <a:r>
              <a:rPr lang="el-GR" i="1" dirty="0" err="1"/>
              <a:t>ντόπερμαν</a:t>
            </a:r>
            <a:r>
              <a:rPr lang="el-GR" i="1" dirty="0"/>
              <a:t>. </a:t>
            </a:r>
            <a:endParaRPr lang="en-GB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E37C8E-B39B-4A7C-8B59-E06F8BE44D2D}"/>
              </a:ext>
            </a:extLst>
          </p:cNvPr>
          <p:cNvSpPr txBox="1"/>
          <p:nvPr/>
        </p:nvSpPr>
        <p:spPr>
          <a:xfrm>
            <a:off x="1682635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E1BCAC-F5F3-4CAF-93AE-F84E6C2544EC}"/>
              </a:ext>
            </a:extLst>
          </p:cNvPr>
          <p:cNvSpPr txBox="1"/>
          <p:nvPr/>
        </p:nvSpPr>
        <p:spPr>
          <a:xfrm>
            <a:off x="2491279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5EF402-CFCD-4A68-A027-3627C9241AE3}"/>
              </a:ext>
            </a:extLst>
          </p:cNvPr>
          <p:cNvSpPr txBox="1"/>
          <p:nvPr/>
        </p:nvSpPr>
        <p:spPr>
          <a:xfrm>
            <a:off x="4372947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4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258687-5B6E-46C7-B74F-BB6EA0FDEA10}"/>
              </a:ext>
            </a:extLst>
          </p:cNvPr>
          <p:cNvSpPr txBox="1"/>
          <p:nvPr/>
        </p:nvSpPr>
        <p:spPr>
          <a:xfrm>
            <a:off x="3505196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35417B-66D5-4DAB-A5EE-F464077DF0EC}"/>
              </a:ext>
            </a:extLst>
          </p:cNvPr>
          <p:cNvSpPr txBox="1"/>
          <p:nvPr/>
        </p:nvSpPr>
        <p:spPr>
          <a:xfrm>
            <a:off x="5699455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6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7EA597-E6C6-4FC3-AF7F-CAC8CC3F6DBF}"/>
              </a:ext>
            </a:extLst>
          </p:cNvPr>
          <p:cNvSpPr txBox="1"/>
          <p:nvPr/>
        </p:nvSpPr>
        <p:spPr>
          <a:xfrm>
            <a:off x="4950662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51BA3-597E-4DEC-B5BC-2E5C5F81B313}"/>
              </a:ext>
            </a:extLst>
          </p:cNvPr>
          <p:cNvSpPr txBox="1"/>
          <p:nvPr/>
        </p:nvSpPr>
        <p:spPr>
          <a:xfrm>
            <a:off x="6421038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90B13-F485-4806-8664-994D9171F495}"/>
              </a:ext>
            </a:extLst>
          </p:cNvPr>
          <p:cNvSpPr txBox="1"/>
          <p:nvPr/>
        </p:nvSpPr>
        <p:spPr>
          <a:xfrm>
            <a:off x="7576469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B6F74E-071D-4400-8E6F-BBFF790E9918}"/>
              </a:ext>
            </a:extLst>
          </p:cNvPr>
          <p:cNvSpPr txBox="1"/>
          <p:nvPr/>
        </p:nvSpPr>
        <p:spPr>
          <a:xfrm>
            <a:off x="9263745" y="38855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7" name="Ομάδα 16">
            <a:extLst>
              <a:ext uri="{FF2B5EF4-FFF2-40B4-BE49-F238E27FC236}">
                <a16:creationId xmlns:a16="http://schemas.microsoft.com/office/drawing/2014/main" id="{1033A77E-725F-47AF-A40F-D47E2001ABB9}"/>
              </a:ext>
            </a:extLst>
          </p:cNvPr>
          <p:cNvGrpSpPr/>
          <p:nvPr/>
        </p:nvGrpSpPr>
        <p:grpSpPr>
          <a:xfrm>
            <a:off x="8715375" y="5852906"/>
            <a:ext cx="2977927" cy="839755"/>
            <a:chOff x="9029700" y="5889482"/>
            <a:chExt cx="2977927" cy="839755"/>
          </a:xfrm>
        </p:grpSpPr>
        <p:pic>
          <p:nvPicPr>
            <p:cNvPr id="14" name="Εικόνα 13" descr="Καλά Μέλισσα">
              <a:extLst>
                <a:ext uri="{FF2B5EF4-FFF2-40B4-BE49-F238E27FC236}">
                  <a16:creationId xmlns:a16="http://schemas.microsoft.com/office/drawing/2014/main" id="{237EC975-3F93-4B43-B7CE-68B6232ED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5581" y="5889482"/>
              <a:ext cx="682046" cy="83975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B92160-32E2-4252-BFCC-50EA35B94975}"/>
                </a:ext>
              </a:extLst>
            </p:cNvPr>
            <p:cNvSpPr txBox="1"/>
            <p:nvPr/>
          </p:nvSpPr>
          <p:spPr>
            <a:xfrm>
              <a:off x="9029700" y="5977189"/>
              <a:ext cx="2247900" cy="664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l-GR" sz="1200" dirty="0"/>
                <a:t>Θα μπορούσαμε να τεμαχίσουμε την πρόταση και σε μορφήματα, αλλά δεν θα το κάνουμε.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66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53F206-2259-4D6D-BF54-78B77487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Παραδοσιακή οπτική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DBD011-89C6-42FE-8BA0-D8673A00B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87617"/>
            <a:ext cx="9720073" cy="4321743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Στην παραδοσιακή γραμματική οι λέξεις που συναποτελούν μια πρόταση κατατάσσονται σε κατηγορίες, ή «μέρη του λόγου» (π.χ. ουσιαστικό, ρήμα), με βάση κυρίως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εννοιολογικά κριτήρια</a:t>
            </a:r>
            <a:r>
              <a:rPr lang="el-GR" dirty="0"/>
              <a:t>, δηλαδή σύμφωνα με το τι σημαίνουν ή «φανερώνουν».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Η ταξινόμηση αυτή μας δημιουργεί όμως μια σειρά από </a:t>
            </a:r>
            <a:r>
              <a:rPr lang="el-GR" dirty="0">
                <a:solidFill>
                  <a:schemeClr val="accent2"/>
                </a:solidFill>
              </a:rPr>
              <a:t>προβλήματα</a:t>
            </a:r>
            <a:r>
              <a:rPr lang="el-GR" dirty="0"/>
              <a:t>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A413323-9D63-45F2-867B-8A2C2D566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41" t="60502" r="37017" b="29319"/>
          <a:stretch/>
        </p:blipFill>
        <p:spPr>
          <a:xfrm>
            <a:off x="1297857" y="3234812"/>
            <a:ext cx="5760000" cy="130658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17EA386-D9CD-465A-B50F-74618ADB3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00" t="47168" r="38871" b="42652"/>
          <a:stretch/>
        </p:blipFill>
        <p:spPr>
          <a:xfrm>
            <a:off x="4984200" y="4681373"/>
            <a:ext cx="5760000" cy="126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76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E2EADC0-C21E-4327-991E-BD4BE8F0E7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15"/>
          <a:stretch/>
        </p:blipFill>
        <p:spPr>
          <a:xfrm>
            <a:off x="2771348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78613BB-CA24-4294-BA3C-6D9A15C4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l-GR" sz="3900">
                <a:solidFill>
                  <a:srgbClr val="000000"/>
                </a:solidFill>
              </a:rPr>
              <a:t>Περιορισμοί της παραδοσιακής οπτικής (1)</a:t>
            </a:r>
            <a:endParaRPr lang="en-GB" sz="3900">
              <a:solidFill>
                <a:srgbClr val="00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228A8F-6DBD-4AC1-8B7C-1B0B698C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i="1" dirty="0">
                <a:solidFill>
                  <a:srgbClr val="000000"/>
                </a:solidFill>
              </a:rPr>
              <a:t>Η </a:t>
            </a:r>
            <a:r>
              <a:rPr lang="el-GR" i="1" dirty="0">
                <a:solidFill>
                  <a:schemeClr val="accent2">
                    <a:lumMod val="75000"/>
                  </a:schemeClr>
                </a:solidFill>
              </a:rPr>
              <a:t>ομολογία</a:t>
            </a:r>
            <a:r>
              <a:rPr lang="el-GR" i="1" dirty="0">
                <a:solidFill>
                  <a:srgbClr val="000000"/>
                </a:solidFill>
              </a:rPr>
              <a:t> του μπάτλερ ήταν θέμα χρόνου.</a:t>
            </a:r>
          </a:p>
          <a:p>
            <a:pPr marL="0" indent="0" algn="ctr">
              <a:buNone/>
            </a:pPr>
            <a:r>
              <a:rPr lang="el-GR" i="1" dirty="0">
                <a:solidFill>
                  <a:srgbClr val="000000"/>
                </a:solidFill>
              </a:rPr>
              <a:t>Η </a:t>
            </a:r>
            <a:r>
              <a:rPr lang="el-GR" i="1" dirty="0">
                <a:solidFill>
                  <a:schemeClr val="accent2">
                    <a:lumMod val="75000"/>
                  </a:schemeClr>
                </a:solidFill>
              </a:rPr>
              <a:t>κατασκευή</a:t>
            </a:r>
            <a:r>
              <a:rPr lang="el-GR" i="1" dirty="0">
                <a:solidFill>
                  <a:srgbClr val="000000"/>
                </a:solidFill>
              </a:rPr>
              <a:t> της </a:t>
            </a:r>
            <a:r>
              <a:rPr lang="en-US" i="1" dirty="0">
                <a:solidFill>
                  <a:srgbClr val="000000"/>
                </a:solidFill>
              </a:rPr>
              <a:t>Sagrada Familia</a:t>
            </a:r>
            <a:r>
              <a:rPr lang="el-GR" i="1" dirty="0">
                <a:solidFill>
                  <a:srgbClr val="000000"/>
                </a:solidFill>
              </a:rPr>
              <a:t> ξεκίνησε το 1882 και θα ολοκληρωθεί το 2032.</a:t>
            </a:r>
          </a:p>
          <a:p>
            <a:endParaRPr lang="el-GR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000000"/>
                </a:solidFill>
              </a:rPr>
              <a:t>Στα παραπάνω παραδείγματα, δεν είναι πρόδηλο αν οι λέξεις «ομολογία» και «κατασκευή» δηλώνουν «ενέργεια» ή ότι «ένα πρόσωπο ενεργεί»</a:t>
            </a:r>
            <a:r>
              <a:rPr lang="en-US" dirty="0">
                <a:solidFill>
                  <a:srgbClr val="000000"/>
                </a:solidFill>
              </a:rPr>
              <a:t>. </a:t>
            </a:r>
            <a:endParaRPr lang="el-GR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000000"/>
                </a:solidFill>
              </a:rPr>
              <a:t>Πώς αποφασίζουμε λοιπόν αν πρόκειται για ρήμα ή ουσιαστικό;</a:t>
            </a:r>
          </a:p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0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78613BB-CA24-4294-BA3C-6D9A15C4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>
            <a:normAutofit/>
          </a:bodyPr>
          <a:lstStyle/>
          <a:p>
            <a:r>
              <a:rPr lang="el-GR" sz="3900">
                <a:solidFill>
                  <a:srgbClr val="FFFFFF"/>
                </a:solidFill>
              </a:rPr>
              <a:t>Περιορισμοί της παραδοσιακής οπτικής (2)</a:t>
            </a:r>
            <a:endParaRPr lang="en-GB" sz="3900">
              <a:solidFill>
                <a:srgbClr val="FFFFFF"/>
              </a:solidFill>
            </a:endParaRPr>
          </a:p>
        </p:txBody>
      </p: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228A8F-6DBD-4AC1-8B7C-1B0B698C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1700" i="1" dirty="0">
                <a:solidFill>
                  <a:srgbClr val="FFFFFF"/>
                </a:solidFill>
              </a:rPr>
              <a:t>Ο </a:t>
            </a:r>
            <a:r>
              <a:rPr lang="el-GR" sz="1700" b="1" i="1" dirty="0" err="1">
                <a:solidFill>
                  <a:srgbClr val="FFFFFF"/>
                </a:solidFill>
              </a:rPr>
              <a:t>Γκρέγκορ</a:t>
            </a:r>
            <a:r>
              <a:rPr lang="el-GR" sz="1700" b="1" i="1" dirty="0">
                <a:solidFill>
                  <a:srgbClr val="FFFFFF"/>
                </a:solidFill>
              </a:rPr>
              <a:t> </a:t>
            </a:r>
            <a:r>
              <a:rPr lang="el-GR" sz="1700" b="1" i="1" dirty="0" err="1">
                <a:solidFill>
                  <a:srgbClr val="FFFFFF"/>
                </a:solidFill>
              </a:rPr>
              <a:t>Σάμσα</a:t>
            </a:r>
            <a:r>
              <a:rPr lang="el-GR" sz="1700" b="1" i="1" dirty="0">
                <a:solidFill>
                  <a:srgbClr val="FFFFFF"/>
                </a:solidFill>
              </a:rPr>
              <a:t> </a:t>
            </a:r>
            <a:r>
              <a:rPr lang="el-GR" sz="1700" i="1" dirty="0">
                <a:solidFill>
                  <a:srgbClr val="FFFFFF"/>
                </a:solidFill>
              </a:rPr>
              <a:t>ξύπνησε ένα πρωί από ταραγμένα όνειρα.</a:t>
            </a:r>
          </a:p>
          <a:p>
            <a:pPr marL="0" indent="0" algn="ctr">
              <a:buNone/>
            </a:pPr>
            <a:r>
              <a:rPr lang="el-GR" sz="1700" i="1" dirty="0">
                <a:solidFill>
                  <a:srgbClr val="FFFFFF"/>
                </a:solidFill>
              </a:rPr>
              <a:t>Ο κουρασμένος </a:t>
            </a:r>
            <a:r>
              <a:rPr lang="el-GR" sz="1700" b="1" i="1" dirty="0">
                <a:solidFill>
                  <a:srgbClr val="FFFFFF"/>
                </a:solidFill>
              </a:rPr>
              <a:t>νέος</a:t>
            </a:r>
            <a:r>
              <a:rPr lang="el-GR" sz="1700" i="1" dirty="0">
                <a:solidFill>
                  <a:srgbClr val="FFFFFF"/>
                </a:solidFill>
              </a:rPr>
              <a:t> ξύπνησε ένα πρωί από ταραγμένα όνειρα.</a:t>
            </a:r>
          </a:p>
          <a:p>
            <a:pPr marL="0" indent="0" algn="ctr">
              <a:buNone/>
            </a:pPr>
            <a:r>
              <a:rPr lang="el-GR" sz="1700" b="1" i="1" dirty="0">
                <a:solidFill>
                  <a:srgbClr val="FFFFFF"/>
                </a:solidFill>
              </a:rPr>
              <a:t>Αυτός</a:t>
            </a:r>
            <a:r>
              <a:rPr lang="el-GR" sz="1700" i="1" dirty="0">
                <a:solidFill>
                  <a:srgbClr val="FFFFFF"/>
                </a:solidFill>
              </a:rPr>
              <a:t> ξύπνησε ένα πρωί από ταραγμένα όνειρα.</a:t>
            </a:r>
          </a:p>
          <a:p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l-GR" sz="1700" dirty="0">
                <a:solidFill>
                  <a:srgbClr val="FFFFFF"/>
                </a:solidFill>
              </a:rPr>
              <a:t>Στα παρακάτω παραδείγματα, οι λέξεις «</a:t>
            </a:r>
            <a:r>
              <a:rPr lang="el-GR" sz="1700" dirty="0" err="1">
                <a:solidFill>
                  <a:srgbClr val="FFFFFF"/>
                </a:solidFill>
              </a:rPr>
              <a:t>Γκρέγκορ</a:t>
            </a:r>
            <a:r>
              <a:rPr lang="el-GR" sz="1700" dirty="0">
                <a:solidFill>
                  <a:srgbClr val="FFFFFF"/>
                </a:solidFill>
              </a:rPr>
              <a:t> </a:t>
            </a:r>
            <a:r>
              <a:rPr lang="el-GR" sz="1700" dirty="0" err="1">
                <a:solidFill>
                  <a:srgbClr val="FFFFFF"/>
                </a:solidFill>
              </a:rPr>
              <a:t>Σάμσα</a:t>
            </a:r>
            <a:r>
              <a:rPr lang="el-GR" sz="1700" dirty="0">
                <a:solidFill>
                  <a:srgbClr val="FFFFFF"/>
                </a:solidFill>
              </a:rPr>
              <a:t>», «νέος» και «αυτός» «φανερώνουν» πρόσωπο, και μάλιστα το ίδιο πρόσωπο. Ωστόσο δεν θεωρούνται όλες ουσιαστικά. Γιατί;</a:t>
            </a:r>
          </a:p>
          <a:p>
            <a:endParaRPr lang="en-GB" sz="1700" dirty="0">
              <a:solidFill>
                <a:srgbClr val="FFFFFF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34BE26E-2696-42FC-8C96-62646E0AB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72" r="29472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9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5C3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78613BB-CA24-4294-BA3C-6D9A15C4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>
            <a:normAutofit/>
          </a:bodyPr>
          <a:lstStyle/>
          <a:p>
            <a:r>
              <a:rPr lang="el-GR" sz="3900">
                <a:solidFill>
                  <a:srgbClr val="FFFFFF"/>
                </a:solidFill>
              </a:rPr>
              <a:t>Περιορισμοί της παραδοσιακής οπτικής (3)</a:t>
            </a:r>
            <a:endParaRPr lang="en-GB" sz="390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228A8F-6DBD-4AC1-8B7C-1B0B698C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/>
          </a:bodyPr>
          <a:lstStyle/>
          <a:p>
            <a:pPr algn="ctr"/>
            <a:r>
              <a:rPr lang="el-GR" i="1" dirty="0">
                <a:solidFill>
                  <a:srgbClr val="FFFFFF"/>
                </a:solidFill>
              </a:rPr>
              <a:t>Είσαι το πιο </a:t>
            </a:r>
            <a:r>
              <a:rPr lang="el-GR" b="1" i="1" dirty="0">
                <a:solidFill>
                  <a:srgbClr val="FFFFFF"/>
                </a:solidFill>
              </a:rPr>
              <a:t>γλυκό</a:t>
            </a:r>
            <a:r>
              <a:rPr lang="el-GR" i="1" dirty="0">
                <a:solidFill>
                  <a:srgbClr val="FFFFFF"/>
                </a:solidFill>
              </a:rPr>
              <a:t> σκυλάκι στον κόσμο!</a:t>
            </a:r>
          </a:p>
          <a:p>
            <a:pPr algn="ctr"/>
            <a:r>
              <a:rPr lang="el-GR" i="1" dirty="0">
                <a:solidFill>
                  <a:srgbClr val="FFFFFF"/>
                </a:solidFill>
              </a:rPr>
              <a:t>Αφού έφαγε την τούρτα, ο αχόρταγος γλωσσολόγος ζήτησε κι άλλο </a:t>
            </a:r>
            <a:r>
              <a:rPr lang="el-GR" b="1" i="1" dirty="0">
                <a:solidFill>
                  <a:srgbClr val="FFFFFF"/>
                </a:solidFill>
              </a:rPr>
              <a:t>γλυκό</a:t>
            </a:r>
            <a:r>
              <a:rPr lang="el-GR" i="1" dirty="0">
                <a:solidFill>
                  <a:srgbClr val="FFFFFF"/>
                </a:solidFill>
              </a:rPr>
              <a:t>.</a:t>
            </a:r>
          </a:p>
          <a:p>
            <a:pPr algn="ctr"/>
            <a:r>
              <a:rPr lang="el-GR" i="1" dirty="0">
                <a:solidFill>
                  <a:srgbClr val="FFFFFF"/>
                </a:solidFill>
              </a:rPr>
              <a:t>Η γιαγιά μου έφτιαξε </a:t>
            </a:r>
            <a:r>
              <a:rPr lang="el-GR" b="1" i="1" dirty="0">
                <a:solidFill>
                  <a:srgbClr val="FFFFFF"/>
                </a:solidFill>
              </a:rPr>
              <a:t>γλυκό</a:t>
            </a:r>
            <a:r>
              <a:rPr lang="el-GR" i="1" dirty="0">
                <a:solidFill>
                  <a:srgbClr val="FFFFFF"/>
                </a:solidFill>
              </a:rPr>
              <a:t> κεράσι.</a:t>
            </a:r>
          </a:p>
          <a:p>
            <a:pPr marL="0" indent="0">
              <a:buNone/>
            </a:pPr>
            <a:endParaRPr lang="el-GR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FFFFFF"/>
                </a:solidFill>
              </a:rPr>
              <a:t>Στα παρακάτω παραδείγματα, η ίδια λέξη («γλυκό») έχει διαφορετικούς συντακτικούς ρόλους, «φανερώνει» διαφορετικά πράγματα. Άλλοτε είναι ουσιαστικό και άλλοτε επίθετο. Με τι κριτήριο παίρνουμε αυτή την απόφαση;</a:t>
            </a:r>
          </a:p>
          <a:p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A9A04FC-9361-4518-A7D9-5448D93B5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12" r="34451" b="1"/>
          <a:stretch/>
        </p:blipFill>
        <p:spPr>
          <a:xfrm>
            <a:off x="7551174" y="0"/>
            <a:ext cx="4640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9B8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9C91CA6-D06B-4813-B34C-3772E40C6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>
            <a:normAutofit/>
          </a:bodyPr>
          <a:lstStyle/>
          <a:p>
            <a:r>
              <a:rPr lang="el-GR" sz="3900">
                <a:solidFill>
                  <a:srgbClr val="FFFFFF"/>
                </a:solidFill>
              </a:rPr>
              <a:t>Περιορισμοί της παραδοσιακής οπτικής (4)</a:t>
            </a:r>
            <a:endParaRPr lang="en-GB" sz="390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C67527-7E65-4C52-A736-A6259D2DA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Υπάρχουν λέξεις που είναι πολύ δύσκολο να τις προσδιορίσουμε σημασιολογικά.</a:t>
            </a:r>
          </a:p>
          <a:p>
            <a:endParaRPr lang="el-GR" dirty="0">
              <a:solidFill>
                <a:srgbClr val="FFFFFF"/>
              </a:solidFill>
            </a:endParaRPr>
          </a:p>
          <a:p>
            <a:pPr algn="ctr"/>
            <a:r>
              <a:rPr lang="el-GR" i="1" dirty="0">
                <a:solidFill>
                  <a:srgbClr val="FFFFFF"/>
                </a:solidFill>
              </a:rPr>
              <a:t>Ένιωσε σαν βασιλιάς.</a:t>
            </a:r>
          </a:p>
          <a:p>
            <a:pPr algn="ctr"/>
            <a:r>
              <a:rPr lang="el-GR" i="1" dirty="0">
                <a:solidFill>
                  <a:srgbClr val="FFFFFF"/>
                </a:solidFill>
              </a:rPr>
              <a:t>Ό,τι και να πεις, δεν σε πιστεύω πια.</a:t>
            </a:r>
          </a:p>
          <a:p>
            <a:pPr algn="ctr"/>
            <a:r>
              <a:rPr lang="el-GR" i="1" dirty="0">
                <a:solidFill>
                  <a:srgbClr val="FFFFFF"/>
                </a:solidFill>
              </a:rPr>
              <a:t>Μου φέρθηκε λες και ήμουν σκουπίδι.</a:t>
            </a:r>
          </a:p>
          <a:p>
            <a:endParaRPr lang="el-GR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FFFFFF"/>
                </a:solidFill>
              </a:rPr>
              <a:t>Τι «φανερώνουν» οι λέξεις «σαν», «ό,τι» και «λες»;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2585A49-C317-4F5B-93F3-799DE8815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204" y="38100"/>
            <a:ext cx="5715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rgbClr val="745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8BB65F2-820F-4C28-90A0-46128E96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07027" cy="1499616"/>
          </a:xfrm>
        </p:spPr>
        <p:txBody>
          <a:bodyPr>
            <a:normAutofit fontScale="90000"/>
          </a:bodyPr>
          <a:lstStyle/>
          <a:p>
            <a:r>
              <a:rPr lang="el-GR" sz="4600" dirty="0">
                <a:solidFill>
                  <a:srgbClr val="FFFFFF"/>
                </a:solidFill>
              </a:rPr>
              <a:t>Περιορισμοί της παραδοσιακής οπτικής (5)</a:t>
            </a:r>
            <a:endParaRPr lang="en-GB" sz="4600" dirty="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CAC305-E94B-4A61-8CF3-20F80B9B4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>
            <a:normAutofit lnSpcReduction="10000"/>
          </a:bodyPr>
          <a:lstStyle/>
          <a:p>
            <a:r>
              <a:rPr lang="el-GR" dirty="0">
                <a:solidFill>
                  <a:srgbClr val="FFFFFF"/>
                </a:solidFill>
              </a:rPr>
              <a:t>Ποια είναι τα ουσιαστικά, επίθετα και ρήματα στο παρακάτω παράθεμα;</a:t>
            </a:r>
            <a:endParaRPr lang="en-US" dirty="0">
              <a:solidFill>
                <a:srgbClr val="FFFFFF"/>
              </a:solidFill>
            </a:endParaRPr>
          </a:p>
          <a:p>
            <a:endParaRPr lang="el-GR" dirty="0">
              <a:solidFill>
                <a:srgbClr val="FFFFFF"/>
              </a:solidFill>
            </a:endParaRPr>
          </a:p>
          <a:p>
            <a:pPr marL="0" indent="0" algn="ctr" defTabSz="773113">
              <a:spcAft>
                <a:spcPts val="1200"/>
              </a:spcAft>
              <a:buNone/>
              <a:tabLst>
                <a:tab pos="8789988" algn="l"/>
              </a:tabLst>
            </a:pPr>
            <a:r>
              <a:rPr lang="el-GR" i="1" dirty="0">
                <a:solidFill>
                  <a:srgbClr val="FFFFFF"/>
                </a:solidFill>
              </a:rPr>
              <a:t>Ο </a:t>
            </a:r>
            <a:r>
              <a:rPr lang="el-GR" i="1" dirty="0" err="1">
                <a:solidFill>
                  <a:srgbClr val="FFFFFF"/>
                </a:solidFill>
              </a:rPr>
              <a:t>καραβλητικός</a:t>
            </a:r>
            <a:r>
              <a:rPr lang="el-GR" i="1" dirty="0">
                <a:solidFill>
                  <a:srgbClr val="FFFFFF"/>
                </a:solidFill>
              </a:rPr>
              <a:t> </a:t>
            </a:r>
            <a:r>
              <a:rPr lang="el-GR" i="1" dirty="0" err="1">
                <a:solidFill>
                  <a:srgbClr val="FFFFFF"/>
                </a:solidFill>
              </a:rPr>
              <a:t>ενδοκλιπιχτής</a:t>
            </a:r>
            <a:r>
              <a:rPr lang="el-GR" i="1" dirty="0">
                <a:solidFill>
                  <a:srgbClr val="FFFFFF"/>
                </a:solidFill>
              </a:rPr>
              <a:t> </a:t>
            </a:r>
            <a:r>
              <a:rPr lang="el-GR" i="1" dirty="0" err="1">
                <a:solidFill>
                  <a:srgbClr val="FFFFFF"/>
                </a:solidFill>
              </a:rPr>
              <a:t>ζεφάρωσε</a:t>
            </a:r>
            <a:r>
              <a:rPr lang="el-GR" i="1" dirty="0">
                <a:solidFill>
                  <a:srgbClr val="FFFFFF"/>
                </a:solidFill>
              </a:rPr>
              <a:t> </a:t>
            </a:r>
            <a:r>
              <a:rPr lang="el-GR" i="1" dirty="0" err="1">
                <a:solidFill>
                  <a:srgbClr val="FFFFFF"/>
                </a:solidFill>
              </a:rPr>
              <a:t>ένγλομπα</a:t>
            </a:r>
            <a:r>
              <a:rPr lang="el-GR" i="1" dirty="0">
                <a:solidFill>
                  <a:srgbClr val="FFFFFF"/>
                </a:solidFill>
              </a:rPr>
              <a:t> την </a:t>
            </a:r>
            <a:r>
              <a:rPr lang="el-GR" i="1" dirty="0" err="1">
                <a:solidFill>
                  <a:srgbClr val="FFFFFF"/>
                </a:solidFill>
              </a:rPr>
              <a:t>φαντρικιά</a:t>
            </a:r>
            <a:r>
              <a:rPr lang="el-GR" i="1" dirty="0">
                <a:solidFill>
                  <a:srgbClr val="FFFFFF"/>
                </a:solidFill>
              </a:rPr>
              <a:t> </a:t>
            </a:r>
            <a:r>
              <a:rPr lang="el-GR" i="1" dirty="0" err="1">
                <a:solidFill>
                  <a:srgbClr val="FFFFFF"/>
                </a:solidFill>
              </a:rPr>
              <a:t>χλινοφοπούλα</a:t>
            </a:r>
            <a:r>
              <a:rPr lang="el-GR" i="1" dirty="0">
                <a:solidFill>
                  <a:srgbClr val="FFFFFF"/>
                </a:solidFill>
              </a:rPr>
              <a:t>, για να </a:t>
            </a:r>
            <a:r>
              <a:rPr lang="el-GR" i="1" dirty="0" err="1">
                <a:solidFill>
                  <a:srgbClr val="FFFFFF"/>
                </a:solidFill>
              </a:rPr>
              <a:t>βλαμώσει</a:t>
            </a:r>
            <a:r>
              <a:rPr lang="el-GR" i="1" dirty="0">
                <a:solidFill>
                  <a:srgbClr val="FFFFFF"/>
                </a:solidFill>
              </a:rPr>
              <a:t> τα </a:t>
            </a:r>
            <a:r>
              <a:rPr lang="el-GR" i="1" dirty="0" err="1">
                <a:solidFill>
                  <a:srgbClr val="FFFFFF"/>
                </a:solidFill>
              </a:rPr>
              <a:t>μπρίφχια</a:t>
            </a:r>
            <a:r>
              <a:rPr lang="el-GR" i="1" dirty="0">
                <a:solidFill>
                  <a:srgbClr val="FFFFFF"/>
                </a:solidFill>
              </a:rPr>
              <a:t>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l-GR" dirty="0">
                <a:solidFill>
                  <a:srgbClr val="FFFFFF"/>
                </a:solidFill>
              </a:rPr>
              <a:t>Στο παραπάνω παράθεμα, δεν ξέρουμε τι «φανερώνουν» οι διάφορες </a:t>
            </a:r>
            <a:r>
              <a:rPr lang="el-GR" dirty="0" err="1">
                <a:solidFill>
                  <a:srgbClr val="FFFFFF"/>
                </a:solidFill>
              </a:rPr>
              <a:t>ψευδολέξεις</a:t>
            </a:r>
            <a:r>
              <a:rPr lang="el-GR" dirty="0">
                <a:solidFill>
                  <a:srgbClr val="FFFFFF"/>
                </a:solidFill>
              </a:rPr>
              <a:t>, μπορούμε όμως να τις κατατάξουμε σε κατηγορίες. Με ποιον τρόπο γίνεται αυτό;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D6D3717-3219-4BBB-A498-BC2725EB7D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40" r="29839" b="-1"/>
          <a:stretch/>
        </p:blipFill>
        <p:spPr>
          <a:xfrm>
            <a:off x="7552266" y="10"/>
            <a:ext cx="463973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2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1BCD36D-BC83-439C-A30A-E034D8C3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el-GR" sz="4400"/>
              <a:t>Συνοπτικά</a:t>
            </a:r>
            <a:endParaRPr lang="en-GB" sz="4400"/>
          </a:p>
        </p:txBody>
      </p:sp>
      <p:cxnSp>
        <p:nvCxnSpPr>
          <p:cNvPr id="14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4076FB-053B-4248-9E18-B108A48A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el-GR" sz="2000" dirty="0"/>
              <a:t>Μπορούμε να προσδιορίσουμε με περισσότερη ακρίβεια το ρόλο των διάφορων λέξεων αν εστιάσουμε, όχι στη σημασία τους, αλλά στα </a:t>
            </a:r>
            <a:r>
              <a:rPr lang="el-GR" sz="2000" dirty="0">
                <a:solidFill>
                  <a:srgbClr val="92D050"/>
                </a:solidFill>
              </a:rPr>
              <a:t>μορφολογικά</a:t>
            </a:r>
            <a:r>
              <a:rPr lang="el-GR" sz="2000" dirty="0"/>
              <a:t> τους </a:t>
            </a:r>
            <a:r>
              <a:rPr lang="el-GR" sz="2000" dirty="0">
                <a:solidFill>
                  <a:srgbClr val="92D050"/>
                </a:solidFill>
              </a:rPr>
              <a:t>χαρακτηριστικά</a:t>
            </a:r>
            <a:r>
              <a:rPr lang="el-GR" sz="2000" dirty="0"/>
              <a:t> και τις </a:t>
            </a:r>
            <a:r>
              <a:rPr lang="el-GR" sz="2000" dirty="0">
                <a:solidFill>
                  <a:srgbClr val="FFFF00"/>
                </a:solidFill>
              </a:rPr>
              <a:t>συντακτικές</a:t>
            </a:r>
            <a:r>
              <a:rPr lang="el-GR" sz="2000" dirty="0"/>
              <a:t> τους </a:t>
            </a:r>
            <a:r>
              <a:rPr lang="el-GR" sz="2000" dirty="0">
                <a:solidFill>
                  <a:srgbClr val="FFFF00"/>
                </a:solidFill>
              </a:rPr>
              <a:t>σχέσεις</a:t>
            </a:r>
            <a:r>
              <a:rPr lang="el-GR" sz="2000" dirty="0"/>
              <a:t>. </a:t>
            </a:r>
            <a:endParaRPr lang="en-GB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62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8896-C9EB-A311-5249-91E1154D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Συντακτικές κατηγορίες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AA610-C4D1-BC8C-3AC0-8791AB4D5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l-GR" dirty="0"/>
              <a:t>Ονόματα</a:t>
            </a:r>
          </a:p>
          <a:p>
            <a:pPr marL="342900" indent="-342900">
              <a:buAutoNum type="arabicPeriod"/>
            </a:pPr>
            <a:r>
              <a:rPr lang="el-GR" dirty="0"/>
              <a:t>Ρήματα</a:t>
            </a:r>
          </a:p>
          <a:p>
            <a:pPr marL="342900" indent="-342900">
              <a:buAutoNum type="arabicPeriod"/>
            </a:pPr>
            <a:r>
              <a:rPr lang="el-GR" dirty="0"/>
              <a:t>Επίθετα</a:t>
            </a:r>
          </a:p>
          <a:p>
            <a:pPr marL="342900" indent="-342900">
              <a:buAutoNum type="arabicPeriod"/>
            </a:pPr>
            <a:r>
              <a:rPr lang="el-GR" dirty="0"/>
              <a:t>Επιρρήματα</a:t>
            </a:r>
          </a:p>
          <a:p>
            <a:pPr marL="342900" indent="-342900">
              <a:buAutoNum type="arabicPeriod"/>
            </a:pPr>
            <a:r>
              <a:rPr lang="el-GR" dirty="0"/>
              <a:t>Λειτουργικές λέξεις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8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C2CF22-BDD5-49DC-8149-87882E57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Ονόματα (μορφολογικά χαρακτηριστικά)</a:t>
            </a:r>
            <a:endParaRPr lang="en-GB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96524F7-14BE-483E-9672-873A81E50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Κλιτικά επιθήματα που δηλώνουν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00DCE3-14B0-42C2-AFF9-7E16AFCA7A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Γένος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Αριθμό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Πτώση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05CFF94-4FE4-4CE7-B8F1-B3A15775E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Παραγωγικά μορφήματα όπως: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AA18F48-2A55-4DFA-8824-FFF4920143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/>
              <a:t>-ει-</a:t>
            </a:r>
            <a:r>
              <a:rPr lang="en-US" b="1" dirty="0"/>
              <a:t>:</a:t>
            </a:r>
            <a:r>
              <a:rPr lang="el-GR" dirty="0"/>
              <a:t>	/</a:t>
            </a:r>
            <a:r>
              <a:rPr lang="en-US" dirty="0"/>
              <a:t>i</a:t>
            </a:r>
            <a:r>
              <a:rPr lang="el-GR" dirty="0"/>
              <a:t>/</a:t>
            </a:r>
            <a:r>
              <a:rPr lang="en-US" dirty="0"/>
              <a:t> </a:t>
            </a:r>
            <a:r>
              <a:rPr lang="el-GR" dirty="0"/>
              <a:t>ληξιαρχ</a:t>
            </a:r>
            <a:r>
              <a:rPr lang="el-GR" dirty="0">
                <a:solidFill>
                  <a:srgbClr val="FF0000"/>
                </a:solidFill>
              </a:rPr>
              <a:t>εί</a:t>
            </a:r>
            <a:r>
              <a:rPr lang="el-GR" dirty="0"/>
              <a:t>ο</a:t>
            </a:r>
          </a:p>
          <a:p>
            <a:r>
              <a:rPr lang="el-GR" b="1" dirty="0"/>
              <a:t>-</a:t>
            </a:r>
            <a:r>
              <a:rPr lang="el-GR" b="1" dirty="0" err="1"/>
              <a:t>ισμ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US" dirty="0"/>
              <a:t>ism</a:t>
            </a:r>
            <a:r>
              <a:rPr lang="el-GR" dirty="0"/>
              <a:t>/ ρατσ</a:t>
            </a:r>
            <a:r>
              <a:rPr lang="el-GR" dirty="0">
                <a:solidFill>
                  <a:srgbClr val="FF0000"/>
                </a:solidFill>
              </a:rPr>
              <a:t>ισμ</a:t>
            </a:r>
            <a:r>
              <a:rPr lang="el-GR" dirty="0"/>
              <a:t>ός</a:t>
            </a:r>
          </a:p>
          <a:p>
            <a:r>
              <a:rPr lang="el-GR" b="1" dirty="0"/>
              <a:t>-</a:t>
            </a:r>
            <a:r>
              <a:rPr lang="el-GR" b="1" dirty="0" err="1"/>
              <a:t>ιστ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US" dirty="0" err="1"/>
              <a:t>ist</a:t>
            </a:r>
            <a:r>
              <a:rPr lang="el-GR" dirty="0"/>
              <a:t>/ ρατσ</a:t>
            </a:r>
            <a:r>
              <a:rPr lang="el-GR" dirty="0">
                <a:solidFill>
                  <a:srgbClr val="FF0000"/>
                </a:solidFill>
              </a:rPr>
              <a:t>ιστ</a:t>
            </a:r>
            <a:r>
              <a:rPr lang="el-GR" dirty="0"/>
              <a:t>ής</a:t>
            </a:r>
          </a:p>
          <a:p>
            <a:r>
              <a:rPr lang="el-GR" b="1" dirty="0"/>
              <a:t>-μ-</a:t>
            </a:r>
            <a:r>
              <a:rPr lang="en-US" b="1" dirty="0"/>
              <a:t>: </a:t>
            </a:r>
            <a:r>
              <a:rPr lang="el-GR" b="1" dirty="0"/>
              <a:t>	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dirty="0"/>
              <a:t>/</a:t>
            </a:r>
            <a:r>
              <a:rPr lang="en-US" dirty="0"/>
              <a:t> </a:t>
            </a:r>
            <a:r>
              <a:rPr lang="el-GR" dirty="0"/>
              <a:t>πνιγ</a:t>
            </a:r>
            <a:r>
              <a:rPr lang="el-GR" dirty="0">
                <a:solidFill>
                  <a:srgbClr val="FF0000"/>
                </a:solidFill>
              </a:rPr>
              <a:t>μ</a:t>
            </a:r>
            <a:r>
              <a:rPr lang="el-GR" dirty="0"/>
              <a:t>ός</a:t>
            </a:r>
          </a:p>
          <a:p>
            <a:r>
              <a:rPr lang="el-GR" b="1" dirty="0"/>
              <a:t>-</a:t>
            </a:r>
            <a:r>
              <a:rPr lang="el-GR" b="1" dirty="0" err="1"/>
              <a:t>ότητ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US" dirty="0" err="1"/>
              <a:t>otit</a:t>
            </a:r>
            <a:r>
              <a:rPr lang="el-GR" dirty="0"/>
              <a:t>/ ποσ</a:t>
            </a:r>
            <a:r>
              <a:rPr lang="el-GR" dirty="0">
                <a:solidFill>
                  <a:srgbClr val="FF0000"/>
                </a:solidFill>
              </a:rPr>
              <a:t>ότητ</a:t>
            </a:r>
            <a:r>
              <a:rPr lang="el-GR" dirty="0"/>
              <a:t>α</a:t>
            </a:r>
          </a:p>
          <a:p>
            <a:r>
              <a:rPr lang="el-GR" b="1" dirty="0"/>
              <a:t>-</a:t>
            </a:r>
            <a:r>
              <a:rPr lang="el-GR" b="1" dirty="0" err="1"/>
              <a:t>οσυν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/</a:t>
            </a:r>
            <a:r>
              <a:rPr lang="en-US" dirty="0" err="1"/>
              <a:t>osin</a:t>
            </a:r>
            <a:r>
              <a:rPr lang="el-GR" dirty="0"/>
              <a:t>/ εμπιστ</a:t>
            </a:r>
            <a:r>
              <a:rPr lang="el-GR" dirty="0">
                <a:solidFill>
                  <a:srgbClr val="FF0000"/>
                </a:solidFill>
              </a:rPr>
              <a:t>οσύν</a:t>
            </a:r>
            <a:r>
              <a:rPr lang="el-GR" dirty="0"/>
              <a:t>η</a:t>
            </a:r>
          </a:p>
          <a:p>
            <a:r>
              <a:rPr lang="el-GR" b="1" dirty="0"/>
              <a:t>-</a:t>
            </a:r>
            <a:r>
              <a:rPr lang="el-GR" b="1" dirty="0" err="1"/>
              <a:t>τηρ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US" dirty="0" err="1"/>
              <a:t>tir</a:t>
            </a:r>
            <a:r>
              <a:rPr lang="el-GR" dirty="0"/>
              <a:t>/ οδοστρω</a:t>
            </a:r>
            <a:r>
              <a:rPr lang="el-GR" dirty="0">
                <a:solidFill>
                  <a:srgbClr val="FF0000"/>
                </a:solidFill>
              </a:rPr>
              <a:t>τήρ</a:t>
            </a:r>
            <a:r>
              <a:rPr lang="el-GR" dirty="0"/>
              <a:t>ας</a:t>
            </a:r>
          </a:p>
          <a:p>
            <a:r>
              <a:rPr lang="el-GR" b="1" dirty="0"/>
              <a:t>-</a:t>
            </a:r>
            <a:r>
              <a:rPr lang="el-GR" b="1" dirty="0" err="1"/>
              <a:t>ώνα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US" dirty="0" err="1"/>
              <a:t>ona</a:t>
            </a:r>
            <a:r>
              <a:rPr lang="el-GR" dirty="0"/>
              <a:t>/ ελαι</a:t>
            </a:r>
            <a:r>
              <a:rPr lang="el-GR" dirty="0">
                <a:solidFill>
                  <a:srgbClr val="FF0000"/>
                </a:solidFill>
              </a:rPr>
              <a:t>ών</a:t>
            </a:r>
            <a:r>
              <a:rPr lang="el-GR" dirty="0"/>
              <a:t>ας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457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A7BF4BB3-35B4-4851-AA63-91AE3471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Ονόματα (συντακτικά χαρακτηριστικά)</a:t>
            </a:r>
            <a:endParaRPr lang="en-GB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D43B121A-5938-475A-B602-2BDB80517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Συνεκφορά με άρθρο</a:t>
            </a:r>
          </a:p>
          <a:p>
            <a:pPr lvl="1"/>
            <a:r>
              <a:rPr lang="el-GR" dirty="0"/>
              <a:t>ο φοιτητής,</a:t>
            </a:r>
          </a:p>
          <a:p>
            <a:pPr lvl="1"/>
            <a:r>
              <a:rPr lang="el-GR" dirty="0"/>
              <a:t>η γριούλα</a:t>
            </a:r>
          </a:p>
          <a:p>
            <a:pPr lvl="1"/>
            <a:r>
              <a:rPr lang="el-GR" dirty="0"/>
              <a:t>το μαραφέτι</a:t>
            </a:r>
          </a:p>
          <a:p>
            <a:r>
              <a:rPr lang="el-GR" u="sng" dirty="0"/>
              <a:t>Συνεκφορά με </a:t>
            </a:r>
            <a:r>
              <a:rPr lang="el-GR" u="sng" dirty="0" err="1"/>
              <a:t>ποσοδείκτες</a:t>
            </a:r>
            <a:endParaRPr lang="el-GR" u="sng" dirty="0"/>
          </a:p>
          <a:p>
            <a:pPr lvl="1"/>
            <a:r>
              <a:rPr lang="el-GR" dirty="0"/>
              <a:t>πολλούς καφέδες</a:t>
            </a:r>
          </a:p>
          <a:p>
            <a:pPr lvl="1"/>
            <a:r>
              <a:rPr lang="el-GR" dirty="0"/>
              <a:t>καμία φωτογραφία</a:t>
            </a:r>
          </a:p>
          <a:p>
            <a:pPr lvl="1"/>
            <a:r>
              <a:rPr lang="el-GR" dirty="0"/>
              <a:t>κάθε άνθρωπος</a:t>
            </a:r>
          </a:p>
          <a:p>
            <a:r>
              <a:rPr lang="el-GR" u="sng" dirty="0"/>
              <a:t>Προσδιορίζονται με επίθετα</a:t>
            </a:r>
          </a:p>
          <a:p>
            <a:pPr lvl="1"/>
            <a:r>
              <a:rPr lang="el-GR" dirty="0"/>
              <a:t>μια ωραία πεταλούδα</a:t>
            </a:r>
          </a:p>
          <a:p>
            <a:pPr lvl="1"/>
            <a:r>
              <a:rPr lang="el-GR" dirty="0"/>
              <a:t>κουραστική εργασία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194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C2CF22-BDD5-49DC-8149-87882E57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Ρήματα (μορφολογικά χαρακτηριστικά)</a:t>
            </a:r>
            <a:endParaRPr lang="en-GB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96524F7-14BE-483E-9672-873A81E50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Γραμματικά επιθήματα που δηλώνουν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00DCE3-14B0-42C2-AFF9-7E16AFCA7A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Χρόνο (παρόν ή παρελθόν)</a:t>
            </a:r>
          </a:p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Όψη (συνοπτικό ή μη συνοπτικό)</a:t>
            </a:r>
          </a:p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Έγκλιση (Οριστική ή προστακτική)</a:t>
            </a:r>
          </a:p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Συμφωνία με υποκείμενο (πρόσωπο και αριθμό)</a:t>
            </a:r>
          </a:p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Φωνή (ενεργητική ή </a:t>
            </a:r>
            <a:r>
              <a:rPr lang="el-GR" dirty="0" err="1"/>
              <a:t>μεσο</a:t>
            </a:r>
            <a:r>
              <a:rPr lang="el-GR" dirty="0"/>
              <a:t>-παθητική)</a:t>
            </a:r>
          </a:p>
          <a:p>
            <a:pPr marL="269875" indent="-269875">
              <a:buFont typeface="Wingdings" panose="05000000000000000000" pitchFamily="2" charset="2"/>
              <a:buChar char="v"/>
            </a:pPr>
            <a:r>
              <a:rPr lang="el-GR" dirty="0"/>
              <a:t>Μετοχή (;)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05CFF94-4FE4-4CE7-B8F1-B3A15775E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Παραγωγικά μορφήματα όπως: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AA18F48-2A55-4DFA-8824-FFF4920143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-(ι)</a:t>
            </a:r>
            <a:r>
              <a:rPr lang="el-GR" b="1" dirty="0" err="1"/>
              <a:t>αζ</a:t>
            </a:r>
            <a:r>
              <a:rPr lang="el-GR" b="1" dirty="0"/>
              <a:t>- 	</a:t>
            </a:r>
            <a:r>
              <a:rPr lang="el-GR" dirty="0"/>
              <a:t>	/</a:t>
            </a:r>
            <a:r>
              <a:rPr lang="en-US" dirty="0" err="1"/>
              <a:t>az</a:t>
            </a:r>
            <a:r>
              <a:rPr lang="en-US" dirty="0"/>
              <a:t>/</a:t>
            </a:r>
            <a:r>
              <a:rPr lang="el-GR" dirty="0"/>
              <a:t> ταρ</a:t>
            </a:r>
            <a:r>
              <a:rPr lang="el-GR" dirty="0">
                <a:solidFill>
                  <a:srgbClr val="FF0000"/>
                </a:solidFill>
              </a:rPr>
              <a:t>άζ</a:t>
            </a:r>
            <a:r>
              <a:rPr lang="el-GR" dirty="0"/>
              <a:t>ω				/</a:t>
            </a:r>
            <a:r>
              <a:rPr lang="en-US" dirty="0" err="1"/>
              <a:t>iaz</a:t>
            </a:r>
            <a:r>
              <a:rPr lang="en-US" dirty="0"/>
              <a:t>/ </a:t>
            </a:r>
            <a:r>
              <a:rPr lang="el-GR" dirty="0"/>
              <a:t>νευρ</a:t>
            </a:r>
            <a:r>
              <a:rPr lang="el-GR" dirty="0">
                <a:solidFill>
                  <a:srgbClr val="FF0000"/>
                </a:solidFill>
              </a:rPr>
              <a:t>ιάζ</a:t>
            </a:r>
            <a:r>
              <a:rPr lang="el-GR" dirty="0"/>
              <a:t>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b="1" dirty="0"/>
              <a:t>-</a:t>
            </a:r>
            <a:r>
              <a:rPr lang="el-GR" b="1" dirty="0" err="1"/>
              <a:t>αιν</a:t>
            </a:r>
            <a:r>
              <a:rPr lang="el-GR" b="1" dirty="0"/>
              <a:t>-</a:t>
            </a:r>
            <a:r>
              <a:rPr lang="en-US" sz="2400" b="1" dirty="0"/>
              <a:t> </a:t>
            </a:r>
            <a:r>
              <a:rPr lang="en-US" sz="2000" dirty="0"/>
              <a:t>(</a:t>
            </a:r>
            <a:r>
              <a:rPr lang="el-GR" sz="2000" dirty="0" err="1"/>
              <a:t>σπανια</a:t>
            </a:r>
            <a:r>
              <a:rPr lang="el-GR" sz="2000" dirty="0"/>
              <a:t> -</a:t>
            </a:r>
            <a:r>
              <a:rPr lang="el-GR" sz="2000" dirty="0" err="1"/>
              <a:t>υν</a:t>
            </a:r>
            <a:r>
              <a:rPr lang="el-GR" sz="2000" dirty="0"/>
              <a:t>-)</a:t>
            </a:r>
            <a:r>
              <a:rPr lang="el-GR" dirty="0"/>
              <a:t>	/</a:t>
            </a:r>
            <a:r>
              <a:rPr lang="en-US" dirty="0" err="1"/>
              <a:t>en</a:t>
            </a:r>
            <a:r>
              <a:rPr lang="en-US" dirty="0"/>
              <a:t>/</a:t>
            </a:r>
            <a:r>
              <a:rPr lang="el-GR" dirty="0"/>
              <a:t> ομορφ</a:t>
            </a:r>
            <a:r>
              <a:rPr lang="el-GR" dirty="0">
                <a:solidFill>
                  <a:srgbClr val="FF0000"/>
                </a:solidFill>
              </a:rPr>
              <a:t>αίν</a:t>
            </a:r>
            <a:r>
              <a:rPr lang="el-GR" dirty="0"/>
              <a:t>ω 			/</a:t>
            </a:r>
            <a:r>
              <a:rPr lang="en-US" dirty="0"/>
              <a:t>in/</a:t>
            </a:r>
            <a:r>
              <a:rPr lang="el-GR" dirty="0"/>
              <a:t> οξ</a:t>
            </a:r>
            <a:r>
              <a:rPr lang="el-GR" dirty="0">
                <a:solidFill>
                  <a:srgbClr val="FF0000"/>
                </a:solidFill>
              </a:rPr>
              <a:t>ύν</a:t>
            </a:r>
            <a:r>
              <a:rPr lang="el-GR" dirty="0"/>
              <a:t>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b="1" dirty="0"/>
              <a:t>-</a:t>
            </a:r>
            <a:r>
              <a:rPr lang="el-GR" b="1" dirty="0" err="1"/>
              <a:t>αρ</a:t>
            </a:r>
            <a:r>
              <a:rPr lang="el-GR" b="1" dirty="0"/>
              <a:t>-</a:t>
            </a:r>
            <a:r>
              <a:rPr lang="el-GR" dirty="0"/>
              <a:t>			/</a:t>
            </a:r>
            <a:r>
              <a:rPr lang="en-US" dirty="0" err="1"/>
              <a:t>ar</a:t>
            </a:r>
            <a:r>
              <a:rPr lang="en-US" dirty="0"/>
              <a:t>/ </a:t>
            </a:r>
            <a:r>
              <a:rPr lang="el-GR" dirty="0" err="1"/>
              <a:t>κλικ</a:t>
            </a:r>
            <a:r>
              <a:rPr lang="el-GR" dirty="0" err="1">
                <a:solidFill>
                  <a:srgbClr val="FF0000"/>
                </a:solidFill>
              </a:rPr>
              <a:t>άρ</a:t>
            </a:r>
            <a:r>
              <a:rPr lang="el-GR" dirty="0" err="1"/>
              <a:t>ω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b="1" dirty="0"/>
              <a:t>-ευ-</a:t>
            </a:r>
            <a:r>
              <a:rPr lang="el-GR" dirty="0"/>
              <a:t>			/</a:t>
            </a:r>
            <a:r>
              <a:rPr lang="en-US" dirty="0" err="1"/>
              <a:t>ev</a:t>
            </a:r>
            <a:r>
              <a:rPr lang="en-US" dirty="0"/>
              <a:t>/ </a:t>
            </a:r>
            <a:r>
              <a:rPr lang="el-GR" dirty="0"/>
              <a:t>μαγειρ</a:t>
            </a:r>
            <a:r>
              <a:rPr lang="el-GR" dirty="0">
                <a:solidFill>
                  <a:srgbClr val="FF0000"/>
                </a:solidFill>
              </a:rPr>
              <a:t>εύ</a:t>
            </a:r>
            <a:r>
              <a:rPr lang="el-GR" dirty="0"/>
              <a:t>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b="1" dirty="0"/>
              <a:t>-ων-</a:t>
            </a:r>
            <a:r>
              <a:rPr lang="el-GR" dirty="0"/>
              <a:t>			/</a:t>
            </a:r>
            <a:r>
              <a:rPr lang="en-US" dirty="0"/>
              <a:t>on/ </a:t>
            </a:r>
            <a:r>
              <a:rPr lang="el-GR" dirty="0"/>
              <a:t>τελει</a:t>
            </a:r>
            <a:r>
              <a:rPr lang="el-GR" dirty="0">
                <a:solidFill>
                  <a:srgbClr val="FF0000"/>
                </a:solidFill>
              </a:rPr>
              <a:t>ών</a:t>
            </a:r>
            <a:r>
              <a:rPr lang="el-GR" dirty="0"/>
              <a:t>ω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395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DEDEAE42-3327-4570-949A-AF2C4864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Ρήματα (συντακτικά χαρακτηριστικά)</a:t>
            </a:r>
            <a:endParaRPr lang="en-GB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F57549BA-0C63-475C-BDCF-0B7E1119C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u="sng" dirty="0"/>
              <a:t>Συνεκφορά με μόρια</a:t>
            </a:r>
            <a:r>
              <a:rPr lang="el-GR" dirty="0"/>
              <a:t> όπως «να», «θα», «μη(ν)», «δε(ν)»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Να έρθεις να πιούμε καφέ.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Μην τρως άλλο!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Δεν ήξερα…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Θα σκεφτώ και θα σου πω.</a:t>
            </a:r>
          </a:p>
          <a:p>
            <a:pPr marL="0" indent="0">
              <a:buNone/>
            </a:pPr>
            <a:r>
              <a:rPr lang="el-GR" u="sng" dirty="0"/>
              <a:t>Προσδιορίζονται με επιρρήματα</a:t>
            </a:r>
          </a:p>
          <a:p>
            <a:pPr marL="269875" indent="-176213">
              <a:buFont typeface="Arial" panose="020B0604020202020204" pitchFamily="34" charset="0"/>
              <a:buChar char="•"/>
            </a:pPr>
            <a:r>
              <a:rPr lang="el-GR" sz="1800" i="1" dirty="0"/>
              <a:t>Διαβάζει φωναχτά.</a:t>
            </a:r>
          </a:p>
          <a:p>
            <a:pPr marL="269875" indent="-176213">
              <a:buFont typeface="Arial" panose="020B0604020202020204" pitchFamily="34" charset="0"/>
              <a:buChar char="•"/>
            </a:pPr>
            <a:r>
              <a:rPr lang="el-GR" sz="1800" i="1" dirty="0"/>
              <a:t>Κουράστηκα πολύ.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153424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C2CF22-BDD5-49DC-8149-87882E57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Επίθετα (μορφολογικά χαρακτηριστικά)</a:t>
            </a:r>
            <a:endParaRPr lang="en-GB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96524F7-14BE-483E-9672-873A81E50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Γραμματικά επιθήματα που δηλώνουν: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00DCE3-14B0-42C2-AFF9-7E16AFCA7A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Γένος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Αριθμό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Πτώση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Ενδεχομένως βαθμό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05CFF94-4FE4-4CE7-B8F1-B3A15775E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Παραγωγικά μορφήματα </a:t>
            </a:r>
            <a:br>
              <a:rPr lang="el-GR" dirty="0"/>
            </a:br>
            <a:r>
              <a:rPr lang="el-GR" dirty="0"/>
              <a:t>όπως: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AA18F48-2A55-4DFA-8824-FFF4920143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2870" y="2967788"/>
            <a:ext cx="5770984" cy="3684588"/>
          </a:xfrm>
        </p:spPr>
        <p:txBody>
          <a:bodyPr>
            <a:normAutofit/>
          </a:bodyPr>
          <a:lstStyle/>
          <a:p>
            <a:r>
              <a:rPr lang="el-GR" b="1" dirty="0"/>
              <a:t>-εν-</a:t>
            </a:r>
            <a:r>
              <a:rPr lang="en-US" b="1" dirty="0"/>
              <a:t>: </a:t>
            </a:r>
            <a:r>
              <a:rPr lang="el-GR" b="1" dirty="0"/>
              <a:t>		</a:t>
            </a:r>
            <a:r>
              <a:rPr lang="el-GR" dirty="0"/>
              <a:t>/</a:t>
            </a:r>
            <a:r>
              <a:rPr lang="en-US" dirty="0" err="1"/>
              <a:t>en</a:t>
            </a:r>
            <a:r>
              <a:rPr lang="el-GR" dirty="0"/>
              <a:t>/ παραμυθ</a:t>
            </a:r>
            <a:r>
              <a:rPr lang="el-GR" dirty="0">
                <a:solidFill>
                  <a:srgbClr val="FF0000"/>
                </a:solidFill>
              </a:rPr>
              <a:t>έν</a:t>
            </a:r>
            <a:r>
              <a:rPr lang="el-GR" dirty="0"/>
              <a:t>ιο</a:t>
            </a:r>
          </a:p>
          <a:p>
            <a:r>
              <a:rPr lang="el-GR" b="1" dirty="0"/>
              <a:t>-</a:t>
            </a:r>
            <a:r>
              <a:rPr lang="el-GR" b="1" dirty="0" err="1"/>
              <a:t>ιατικ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/</a:t>
            </a:r>
            <a:r>
              <a:rPr lang="en-GB" dirty="0"/>
              <a:t>i</a:t>
            </a:r>
            <a:r>
              <a:rPr lang="en-US" dirty="0" err="1"/>
              <a:t>atik</a:t>
            </a:r>
            <a:r>
              <a:rPr lang="el-GR" dirty="0"/>
              <a:t>/Χριστουγενν</a:t>
            </a:r>
            <a:r>
              <a:rPr lang="el-GR" dirty="0">
                <a:solidFill>
                  <a:srgbClr val="FF0000"/>
                </a:solidFill>
              </a:rPr>
              <a:t>ιάτικ</a:t>
            </a:r>
            <a:r>
              <a:rPr lang="el-GR" dirty="0"/>
              <a:t>ος</a:t>
            </a:r>
          </a:p>
          <a:p>
            <a:r>
              <a:rPr lang="el-GR" b="1" dirty="0"/>
              <a:t>-</a:t>
            </a:r>
            <a:r>
              <a:rPr lang="el-GR" b="1" dirty="0" err="1"/>
              <a:t>ικ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b="1" dirty="0"/>
              <a:t>		</a:t>
            </a:r>
            <a:r>
              <a:rPr lang="el-GR" dirty="0"/>
              <a:t>/</a:t>
            </a:r>
            <a:r>
              <a:rPr lang="en-US" dirty="0" err="1"/>
              <a:t>ik</a:t>
            </a:r>
            <a:r>
              <a:rPr lang="el-GR" dirty="0"/>
              <a:t>/ νομ</a:t>
            </a:r>
            <a:r>
              <a:rPr lang="el-GR" dirty="0">
                <a:solidFill>
                  <a:srgbClr val="FF0000"/>
                </a:solidFill>
              </a:rPr>
              <a:t>ικ</a:t>
            </a:r>
            <a:r>
              <a:rPr lang="el-GR" dirty="0"/>
              <a:t>ός</a:t>
            </a:r>
          </a:p>
          <a:p>
            <a:r>
              <a:rPr lang="el-GR" b="1" dirty="0"/>
              <a:t>-</a:t>
            </a:r>
            <a:r>
              <a:rPr lang="el-GR" b="1" dirty="0" err="1"/>
              <a:t>ιμ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	/</a:t>
            </a:r>
            <a:r>
              <a:rPr lang="en-US" dirty="0" err="1"/>
              <a:t>im</a:t>
            </a:r>
            <a:r>
              <a:rPr lang="el-GR" dirty="0"/>
              <a:t>/ νόμ</a:t>
            </a:r>
            <a:r>
              <a:rPr lang="el-GR" dirty="0">
                <a:solidFill>
                  <a:srgbClr val="FF0000"/>
                </a:solidFill>
              </a:rPr>
              <a:t>ιμ</a:t>
            </a:r>
            <a:r>
              <a:rPr lang="el-GR" dirty="0"/>
              <a:t>ος</a:t>
            </a:r>
            <a:endParaRPr lang="en-US" dirty="0"/>
          </a:p>
          <a:p>
            <a:r>
              <a:rPr lang="el-GR" b="1" dirty="0"/>
              <a:t>-</a:t>
            </a:r>
            <a:r>
              <a:rPr lang="el-GR" b="1" dirty="0" err="1"/>
              <a:t>ισι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	/</a:t>
            </a:r>
            <a:r>
              <a:rPr lang="en-US" dirty="0" err="1"/>
              <a:t>isi</a:t>
            </a:r>
            <a:r>
              <a:rPr lang="el-GR" dirty="0"/>
              <a:t>/ κατσικ</a:t>
            </a:r>
            <a:r>
              <a:rPr lang="el-GR" dirty="0">
                <a:solidFill>
                  <a:srgbClr val="FF0000"/>
                </a:solidFill>
              </a:rPr>
              <a:t>ίσι</a:t>
            </a:r>
            <a:r>
              <a:rPr lang="el-GR" dirty="0"/>
              <a:t>ος</a:t>
            </a:r>
          </a:p>
          <a:p>
            <a:r>
              <a:rPr lang="el-GR" b="1" dirty="0"/>
              <a:t>-</a:t>
            </a:r>
            <a:r>
              <a:rPr lang="el-GR" b="1" dirty="0" err="1"/>
              <a:t>σιμ</a:t>
            </a:r>
            <a:r>
              <a:rPr lang="el-GR" b="1" dirty="0"/>
              <a:t>-</a:t>
            </a:r>
            <a:r>
              <a:rPr lang="en-US" b="1" dirty="0"/>
              <a:t>: </a:t>
            </a:r>
            <a:r>
              <a:rPr lang="el-GR" dirty="0"/>
              <a:t>		/</a:t>
            </a:r>
            <a:r>
              <a:rPr lang="en-US" dirty="0"/>
              <a:t>sim</a:t>
            </a:r>
            <a:r>
              <a:rPr lang="el-GR" dirty="0"/>
              <a:t>/ υπολογί</a:t>
            </a:r>
            <a:r>
              <a:rPr lang="el-GR" dirty="0">
                <a:solidFill>
                  <a:srgbClr val="FF0000"/>
                </a:solidFill>
              </a:rPr>
              <a:t>σιμ</a:t>
            </a:r>
            <a:r>
              <a:rPr lang="el-GR" dirty="0"/>
              <a:t>ος</a:t>
            </a:r>
          </a:p>
          <a:p>
            <a:r>
              <a:rPr lang="el-GR" b="1" dirty="0"/>
              <a:t>-τ-</a:t>
            </a:r>
            <a:r>
              <a:rPr lang="en-US" b="1" dirty="0"/>
              <a:t>:</a:t>
            </a:r>
            <a:r>
              <a:rPr lang="el-GR" dirty="0"/>
              <a:t>		/</a:t>
            </a:r>
            <a:r>
              <a:rPr lang="en-US" dirty="0"/>
              <a:t>t</a:t>
            </a:r>
            <a:r>
              <a:rPr lang="el-GR" dirty="0"/>
              <a:t>/</a:t>
            </a:r>
            <a:r>
              <a:rPr lang="en-US" dirty="0"/>
              <a:t> </a:t>
            </a:r>
            <a:r>
              <a:rPr lang="el-GR" dirty="0"/>
              <a:t>μαγειρευ</a:t>
            </a:r>
            <a:r>
              <a:rPr lang="el-GR" dirty="0">
                <a:solidFill>
                  <a:srgbClr val="FF0000"/>
                </a:solidFill>
              </a:rPr>
              <a:t>τ</a:t>
            </a:r>
            <a:r>
              <a:rPr lang="el-GR" dirty="0"/>
              <a:t>ός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630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DEDEAE42-3327-4570-949A-AF2C4864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Επίθετα (συντακτικά χαρακτηριστικά)</a:t>
            </a:r>
            <a:endParaRPr lang="en-GB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F57549BA-0C63-475C-BDCF-0B7E1119C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5002203" cy="4023360"/>
          </a:xfrm>
        </p:spPr>
        <p:txBody>
          <a:bodyPr/>
          <a:lstStyle/>
          <a:p>
            <a:r>
              <a:rPr lang="el-GR" u="sng" dirty="0"/>
              <a:t>Συνεκφορά με ονόματα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μεγάλη επιστήμονας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γενική αναταραχή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i="1" dirty="0"/>
              <a:t>μακαρονάδα ανάλατη	</a:t>
            </a:r>
          </a:p>
          <a:p>
            <a:r>
              <a:rPr lang="el-GR" u="sng" dirty="0"/>
              <a:t>Προσδιορίζονται με επιρρήματα</a:t>
            </a:r>
          </a:p>
          <a:p>
            <a:pPr lvl="1"/>
            <a:r>
              <a:rPr lang="el-GR" i="1" dirty="0"/>
              <a:t>αρκετά έξυπνος, </a:t>
            </a:r>
          </a:p>
          <a:p>
            <a:pPr lvl="1"/>
            <a:r>
              <a:rPr lang="el-GR" i="1" dirty="0"/>
              <a:t>κάπως ενοχλητικός…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E0D57-069F-2F5A-3568-5C193406D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286126" y="1882931"/>
            <a:ext cx="2689069" cy="2689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4C377A-FE34-7CCA-E332-BFACF8AEF4B7}"/>
              </a:ext>
            </a:extLst>
          </p:cNvPr>
          <p:cNvSpPr txBox="1"/>
          <p:nvPr/>
        </p:nvSpPr>
        <p:spPr>
          <a:xfrm>
            <a:off x="8286127" y="4572000"/>
            <a:ext cx="268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/>
              <a:t>…και προκλητικά όμορφος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6400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84BB2D-AA64-42E1-B2B8-7E7E932E1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Επιρρήματα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26320E-BAFB-4B0A-99ED-50827E246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u="sng" dirty="0"/>
              <a:t>Μορφολογικά χαρακτηριστικά</a:t>
            </a:r>
          </a:p>
          <a:p>
            <a:pPr lvl="1"/>
            <a:r>
              <a:rPr lang="el-GR" dirty="0"/>
              <a:t>Άκλιτα</a:t>
            </a:r>
          </a:p>
          <a:p>
            <a:pPr lvl="1"/>
            <a:r>
              <a:rPr lang="el-GR" dirty="0"/>
              <a:t>Παραγωγικά επιθήματα </a:t>
            </a:r>
            <a:r>
              <a:rPr lang="el-GR" i="1" dirty="0"/>
              <a:t>–α</a:t>
            </a:r>
            <a:r>
              <a:rPr lang="el-GR" dirty="0"/>
              <a:t> και </a:t>
            </a:r>
            <a:r>
              <a:rPr lang="el-GR" i="1" dirty="0"/>
              <a:t>–ως 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u="sng" dirty="0"/>
              <a:t>Συντακτικά χαρακτηριστικά</a:t>
            </a:r>
          </a:p>
          <a:p>
            <a:pPr lvl="1"/>
            <a:r>
              <a:rPr lang="el-GR" dirty="0"/>
              <a:t>Προσδιορίζονται από άλλα επιρρήματα</a:t>
            </a:r>
          </a:p>
          <a:p>
            <a:pPr lvl="1"/>
            <a:r>
              <a:rPr lang="el-GR" dirty="0"/>
              <a:t>Προσδιορίζουν επίθετα και ρήματα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729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71D81D-EA65-4A60-A6FA-F465E306B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Λειτουργικές λέξεις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A910D1-4D2E-42B8-8CCB-AADCF0218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u="sng" dirty="0"/>
              <a:t>Σύνδεσμοι</a:t>
            </a:r>
          </a:p>
          <a:p>
            <a:pPr lvl="1"/>
            <a:r>
              <a:rPr lang="el-GR" dirty="0"/>
              <a:t>και, ή</a:t>
            </a:r>
          </a:p>
          <a:p>
            <a:pPr lvl="1"/>
            <a:r>
              <a:rPr lang="el-GR" dirty="0"/>
              <a:t>είτε…είτε, ούτε…ούτε, </a:t>
            </a:r>
          </a:p>
          <a:p>
            <a:r>
              <a:rPr lang="el-GR" u="sng" dirty="0"/>
              <a:t>Συμπληρωματικοί δείκτες</a:t>
            </a:r>
          </a:p>
          <a:p>
            <a:pPr lvl="1"/>
            <a:r>
              <a:rPr lang="el-GR" dirty="0"/>
              <a:t>ότι, πως, που</a:t>
            </a:r>
          </a:p>
          <a:p>
            <a:pPr lvl="1"/>
            <a:r>
              <a:rPr lang="el-GR" dirty="0"/>
              <a:t>μήπως, αν</a:t>
            </a:r>
          </a:p>
          <a:p>
            <a:pPr lvl="1"/>
            <a:r>
              <a:rPr lang="el-GR" dirty="0"/>
              <a:t>πώς, πού, αν</a:t>
            </a:r>
          </a:p>
          <a:p>
            <a:pPr lvl="1"/>
            <a:r>
              <a:rPr lang="el-GR" dirty="0"/>
              <a:t>όταν, πριν, αφού</a:t>
            </a:r>
          </a:p>
          <a:p>
            <a:r>
              <a:rPr lang="el-GR" u="sng" dirty="0"/>
              <a:t>Προθέσεις</a:t>
            </a:r>
          </a:p>
          <a:p>
            <a:pPr lvl="1"/>
            <a:r>
              <a:rPr lang="el-GR" dirty="0"/>
              <a:t>σε, από, για</a:t>
            </a:r>
          </a:p>
          <a:p>
            <a:pPr lvl="1"/>
            <a:r>
              <a:rPr lang="el-GR" dirty="0"/>
              <a:t>πάνω, κάτω, δίπλα…</a:t>
            </a:r>
          </a:p>
          <a:p>
            <a:pPr lvl="1"/>
            <a:r>
              <a:rPr lang="el-GR" dirty="0"/>
              <a:t>κατά, υπέρ</a:t>
            </a:r>
          </a:p>
        </p:txBody>
      </p:sp>
    </p:spTree>
    <p:extLst>
      <p:ext uri="{BB962C8B-B14F-4D97-AF65-F5344CB8AC3E}">
        <p14:creationId xmlns:p14="http://schemas.microsoft.com/office/powerpoint/2010/main" val="3378781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8C1B7D1-8DD3-40C2-A007-FABFB8A42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πρόταση</a:t>
            </a:r>
            <a:endParaRPr lang="en-GB" dirty="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5EBACF0-36DA-46CA-A633-31608CE94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l-GR" dirty="0"/>
              <a:t>Ορισμός</a:t>
            </a:r>
          </a:p>
          <a:p>
            <a:pPr marL="342900" indent="-342900">
              <a:buAutoNum type="arabicPeriod"/>
            </a:pPr>
            <a:r>
              <a:rPr lang="el-GR" dirty="0" err="1"/>
              <a:t>Γραμματικότητα</a:t>
            </a:r>
            <a:endParaRPr lang="el-GR" dirty="0"/>
          </a:p>
          <a:p>
            <a:pPr marL="342900" indent="-342900">
              <a:buAutoNum type="arabicPeriod"/>
            </a:pPr>
            <a:r>
              <a:rPr lang="el-GR" dirty="0"/>
              <a:t>Ιεραρχική δομή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4659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6417EBF-DABB-4F56-ABE1-457B3CB9A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Πρόταση (Απόπειρες ορισμού)</a:t>
            </a:r>
            <a:endParaRPr lang="en-GB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8DA6B852-3206-4CBC-9A04-4E2DCDBB0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Η μεγαλύτερη μονάδα της γραμματικής περιγραφής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Στον προφορικό λόγο διακρίνεται από τις άλλες προτάσεις με μεγάλες παύσεις.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Στο γραπτό λόγο μπορεί να διακρίνεται με σημεία στίξης.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442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E6FCB0-15D1-4A02-8625-2C2F44BC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Πρόταση (ορισμός)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4EC34C-F5C9-4787-99F0-B946E407D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Είναι ένα </a:t>
            </a:r>
            <a:r>
              <a:rPr lang="el-GR" dirty="0">
                <a:solidFill>
                  <a:schemeClr val="accent4"/>
                </a:solidFill>
              </a:rPr>
              <a:t>ιεραρχικά οργανωμένο</a:t>
            </a:r>
            <a:r>
              <a:rPr lang="el-GR" dirty="0"/>
              <a:t> συγκρότημα λέξεων, που συνδέονται μεταξύ τους με συγκεκριμένες σχέσεις </a:t>
            </a:r>
            <a:r>
              <a:rPr lang="el-GR" dirty="0" err="1">
                <a:solidFill>
                  <a:srgbClr val="FF0000"/>
                </a:solidFill>
              </a:rPr>
              <a:t>γραμματικότητας</a:t>
            </a:r>
            <a:r>
              <a:rPr lang="el-GR" dirty="0"/>
              <a:t> (ή </a:t>
            </a:r>
            <a:r>
              <a:rPr lang="el-GR" dirty="0">
                <a:solidFill>
                  <a:srgbClr val="FF0000"/>
                </a:solidFill>
              </a:rPr>
              <a:t>ορθού σχηματισμού</a:t>
            </a:r>
            <a:r>
              <a:rPr lang="el-GR" dirty="0"/>
              <a:t>), ώστε να παράγουν ένα αυτοτελές νόημα. </a:t>
            </a:r>
          </a:p>
        </p:txBody>
      </p:sp>
    </p:spTree>
    <p:extLst>
      <p:ext uri="{BB962C8B-B14F-4D97-AF65-F5344CB8AC3E}">
        <p14:creationId xmlns:p14="http://schemas.microsoft.com/office/powerpoint/2010/main" val="348215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862BA8-C6F5-49FE-931A-AAE18DF0A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Προτάσεις και </a:t>
            </a:r>
            <a:r>
              <a:rPr lang="el-GR" dirty="0" err="1"/>
              <a:t>εκφωνήματα</a:t>
            </a:r>
            <a:endParaRPr lang="en-GB" dirty="0"/>
          </a:p>
        </p:txBody>
      </p:sp>
      <p:sp>
        <p:nvSpPr>
          <p:cNvPr id="8" name="Θέση κειμένου 7">
            <a:extLst>
              <a:ext uri="{FF2B5EF4-FFF2-40B4-BE49-F238E27FC236}">
                <a16:creationId xmlns:a16="http://schemas.microsoft.com/office/drawing/2014/main" id="{E5932101-D416-4CDA-AE9E-778688D35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solidFill>
                  <a:schemeClr val="accent5"/>
                </a:solidFill>
              </a:rPr>
              <a:t>Πρόταση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CE245B-FC93-47F8-8664-96A279555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1909012"/>
          </a:xfrm>
        </p:spPr>
        <p:txBody>
          <a:bodyPr>
            <a:normAutofit/>
          </a:bodyPr>
          <a:lstStyle/>
          <a:p>
            <a:r>
              <a:rPr lang="el-GR" dirty="0"/>
              <a:t>Η </a:t>
            </a:r>
            <a:r>
              <a:rPr lang="el-GR" dirty="0">
                <a:solidFill>
                  <a:schemeClr val="accent4">
                    <a:lumMod val="50000"/>
                  </a:schemeClr>
                </a:solidFill>
              </a:rPr>
              <a:t>πρόταση</a:t>
            </a:r>
            <a:r>
              <a:rPr lang="el-GR" dirty="0"/>
              <a:t> είναι ένα κομμάτι της γλώσσας/λόγου [</a:t>
            </a:r>
            <a:r>
              <a:rPr lang="en-US" dirty="0"/>
              <a:t>langue</a:t>
            </a:r>
            <a:r>
              <a:rPr lang="el-GR" dirty="0"/>
              <a:t>]</a:t>
            </a:r>
            <a:r>
              <a:rPr lang="en-US" dirty="0"/>
              <a:t>. </a:t>
            </a:r>
            <a:r>
              <a:rPr lang="el-GR" dirty="0"/>
              <a:t>Είναι αφηρημένη νοητική έννοια.</a:t>
            </a:r>
          </a:p>
          <a:p>
            <a:pPr algn="ctr"/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Τα </a:t>
            </a:r>
            <a:r>
              <a:rPr lang="el-GR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πιτόγυρα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φράζουν τις αρτηρίες</a:t>
            </a:r>
            <a:r>
              <a:rPr lang="el-GR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Θέση κειμένου 8">
            <a:extLst>
              <a:ext uri="{FF2B5EF4-FFF2-40B4-BE49-F238E27FC236}">
                <a16:creationId xmlns:a16="http://schemas.microsoft.com/office/drawing/2014/main" id="{617EF4F1-A9F2-481A-BD3F-BE97D6B6E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err="1">
                <a:solidFill>
                  <a:schemeClr val="accent2"/>
                </a:solidFill>
              </a:rPr>
              <a:t>Εκφώνημα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0" name="Θέση περιεχομένου 9">
            <a:extLst>
              <a:ext uri="{FF2B5EF4-FFF2-40B4-BE49-F238E27FC236}">
                <a16:creationId xmlns:a16="http://schemas.microsoft.com/office/drawing/2014/main" id="{57BB6F50-9E6F-40D4-A0CF-66E613A40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2204287"/>
          </a:xfrm>
        </p:spPr>
        <p:txBody>
          <a:bodyPr>
            <a:normAutofit/>
          </a:bodyPr>
          <a:lstStyle/>
          <a:p>
            <a:r>
              <a:rPr lang="el-GR" dirty="0"/>
              <a:t>Το </a:t>
            </a:r>
            <a:r>
              <a:rPr lang="el-GR" dirty="0" err="1">
                <a:solidFill>
                  <a:schemeClr val="accent2"/>
                </a:solidFill>
              </a:rPr>
              <a:t>εκφώνημα</a:t>
            </a:r>
            <a:r>
              <a:rPr lang="el-GR" dirty="0"/>
              <a:t> είναι πραγμάτωση της πρότασης στην ομιλία [</a:t>
            </a:r>
            <a:r>
              <a:rPr lang="en-US" dirty="0"/>
              <a:t>parole</a:t>
            </a:r>
            <a:r>
              <a:rPr lang="el-GR" dirty="0"/>
              <a:t>]</a:t>
            </a:r>
            <a:r>
              <a:rPr lang="en-US" dirty="0"/>
              <a:t>. </a:t>
            </a:r>
            <a:r>
              <a:rPr lang="el-GR" dirty="0"/>
              <a:t>Έχει ηχητική (ή </a:t>
            </a:r>
            <a:r>
              <a:rPr lang="el-GR" dirty="0" err="1"/>
              <a:t>γραφηματική</a:t>
            </a:r>
            <a:r>
              <a:rPr lang="el-GR" dirty="0"/>
              <a:t>) αναπαράσταση.</a:t>
            </a:r>
          </a:p>
          <a:p>
            <a:pPr algn="ctr"/>
            <a:r>
              <a:rPr lang="el-GR" dirty="0">
                <a:solidFill>
                  <a:schemeClr val="accent2"/>
                </a:solidFill>
              </a:rPr>
              <a:t>[</a:t>
            </a:r>
            <a:r>
              <a:rPr lang="en-US" dirty="0" err="1">
                <a:solidFill>
                  <a:schemeClr val="accent2"/>
                </a:solidFill>
              </a:rPr>
              <a:t>tapitojira|frazun|tis|fleeee|oxi|tisartiries</a:t>
            </a:r>
            <a:r>
              <a:rPr lang="en-US" dirty="0">
                <a:solidFill>
                  <a:schemeClr val="accent2"/>
                </a:solidFill>
              </a:rPr>
              <a:t>]</a:t>
            </a:r>
          </a:p>
          <a:p>
            <a:endParaRPr lang="en-GB" dirty="0"/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AE3793D1-F6EF-4A19-8212-010A04DDEA88}"/>
              </a:ext>
            </a:extLst>
          </p:cNvPr>
          <p:cNvGrpSpPr/>
          <p:nvPr/>
        </p:nvGrpSpPr>
        <p:grpSpPr>
          <a:xfrm>
            <a:off x="9601200" y="6261786"/>
            <a:ext cx="2482914" cy="497483"/>
            <a:chOff x="9553575" y="5936892"/>
            <a:chExt cx="2482914" cy="497483"/>
          </a:xfrm>
        </p:grpSpPr>
        <p:pic>
          <p:nvPicPr>
            <p:cNvPr id="5" name="Εικόνα 4" descr="Καλά Μέλισσα">
              <a:extLst>
                <a:ext uri="{FF2B5EF4-FFF2-40B4-BE49-F238E27FC236}">
                  <a16:creationId xmlns:a16="http://schemas.microsoft.com/office/drawing/2014/main" id="{8FA81AF3-47F1-4631-A1BB-3EE75B88F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9006" y="5936892"/>
              <a:ext cx="497483" cy="49748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C1D1C6-3952-4C5A-9CF0-4ED08B0F97BD}"/>
                </a:ext>
              </a:extLst>
            </p:cNvPr>
            <p:cNvSpPr txBox="1"/>
            <p:nvPr/>
          </p:nvSpPr>
          <p:spPr>
            <a:xfrm>
              <a:off x="9553575" y="5970190"/>
              <a:ext cx="20764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l-GR" sz="1100" dirty="0"/>
                <a:t>Για τη διάκριση λόγου/ομιλίας </a:t>
              </a:r>
              <a:br>
                <a:rPr lang="el-GR" sz="1100" dirty="0"/>
              </a:br>
              <a:r>
                <a:rPr lang="el-GR" sz="1100" dirty="0"/>
                <a:t>δες το Μάθημα 1</a:t>
              </a:r>
              <a:endParaRPr lang="en-GB" sz="11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85F5057-8851-4D2F-A052-7E4A558AC2FE}"/>
              </a:ext>
            </a:extLst>
          </p:cNvPr>
          <p:cNvSpPr txBox="1"/>
          <p:nvPr/>
        </p:nvSpPr>
        <p:spPr>
          <a:xfrm>
            <a:off x="1024127" y="5496610"/>
            <a:ext cx="999629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200" dirty="0"/>
              <a:t>Κανονικά (άλλα όχι πάντα), κάθε </a:t>
            </a:r>
            <a:r>
              <a:rPr lang="el-GR" sz="2200" dirty="0" err="1"/>
              <a:t>εκφώνημα</a:t>
            </a:r>
            <a:r>
              <a:rPr lang="el-GR" sz="2200" dirty="0"/>
              <a:t> αντιστοιχεί σε μια μόνο πρόταση.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817280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8F7E-CBEB-86BC-816D-ECE8FEFD1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δομείται μια πρόταση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7BCB9-32BD-0862-D4BC-9CC9B87F2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l-GR" dirty="0" err="1"/>
              <a:t>Γραμματικότητα</a:t>
            </a:r>
            <a:endParaRPr lang="el-GR" dirty="0"/>
          </a:p>
          <a:p>
            <a:pPr marL="342900" indent="-342900">
              <a:buAutoNum type="arabicPeriod"/>
            </a:pPr>
            <a:r>
              <a:rPr lang="el-GR" dirty="0"/>
              <a:t>Κανόνες Φραστικής Δομής</a:t>
            </a:r>
          </a:p>
          <a:p>
            <a:pPr marL="342900" indent="-342900">
              <a:buAutoNum type="arabicPeriod"/>
            </a:pPr>
            <a:r>
              <a:rPr lang="el-GR" dirty="0"/>
              <a:t>Βαθιά και επιφανειακή δομή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14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C225E5-4AB6-4F21-AE7A-CFF6951C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Γραμματικότητα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A20B70-C185-480C-B701-D2BA27B89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904636" cy="3440754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Γραμματικές προτάσεις θεωρούνται αυτές οι οποίες συμμορφώνονται με τους κανόνες μιας γλώσσας. Οι κανόνες αυτοί λέγονται και κανόνες φραστικής δομής.</a:t>
            </a:r>
          </a:p>
          <a:p>
            <a:endParaRPr lang="el-GR" dirty="0"/>
          </a:p>
          <a:p>
            <a:pPr algn="ctr"/>
            <a:r>
              <a:rPr lang="el-GR" i="1" dirty="0">
                <a:solidFill>
                  <a:schemeClr val="accent4"/>
                </a:solidFill>
              </a:rPr>
              <a:t>Το χαρούμενο αγοράκι έκανε δαχτυλιές στη βιτρίνα του ζαχαροπλαστείου.</a:t>
            </a:r>
          </a:p>
          <a:p>
            <a:pPr algn="ctr"/>
            <a:r>
              <a:rPr lang="el-GR" i="1" dirty="0">
                <a:solidFill>
                  <a:schemeClr val="accent4"/>
                </a:solidFill>
              </a:rPr>
              <a:t>Οι ροδιές είναι νηστίσιμες λιχουδιές.</a:t>
            </a:r>
          </a:p>
          <a:p>
            <a:pPr algn="ctr"/>
            <a:r>
              <a:rPr lang="el-GR" i="1" dirty="0">
                <a:solidFill>
                  <a:schemeClr val="accent4"/>
                </a:solidFill>
              </a:rPr>
              <a:t>Οι παρδαλές αόρατες ιδέες κοιμούνται μανιασμένα. </a:t>
            </a:r>
          </a:p>
          <a:p>
            <a:pPr algn="ctr"/>
            <a:r>
              <a:rPr lang="el-GR" i="1" dirty="0">
                <a:solidFill>
                  <a:srgbClr val="FF0000"/>
                </a:solidFill>
              </a:rPr>
              <a:t>*Θα δεν του πω την σωστή απάντηση.</a:t>
            </a:r>
          </a:p>
          <a:p>
            <a:pPr algn="ctr"/>
            <a:r>
              <a:rPr lang="el-GR" i="1" dirty="0">
                <a:solidFill>
                  <a:srgbClr val="FF0000"/>
                </a:solidFill>
              </a:rPr>
              <a:t>*Κρεβάτι μια σκέπασε Μαρία χτες το στοργή.</a:t>
            </a:r>
          </a:p>
          <a:p>
            <a:pPr algn="ctr"/>
            <a:endParaRPr lang="el-GR" dirty="0">
              <a:solidFill>
                <a:schemeClr val="accent4"/>
              </a:solidFill>
            </a:endParaRP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95C9C244-A370-4EF4-855B-08DDD4D50067}"/>
              </a:ext>
            </a:extLst>
          </p:cNvPr>
          <p:cNvGrpSpPr/>
          <p:nvPr/>
        </p:nvGrpSpPr>
        <p:grpSpPr>
          <a:xfrm>
            <a:off x="10037618" y="5726754"/>
            <a:ext cx="2020000" cy="1092060"/>
            <a:chOff x="8873837" y="4184387"/>
            <a:chExt cx="3308472" cy="1438109"/>
          </a:xfrm>
        </p:grpSpPr>
        <p:pic>
          <p:nvPicPr>
            <p:cNvPr id="5" name="Εικόνα 4" descr="Γάτα που γλείφει πατούσα">
              <a:extLst>
                <a:ext uri="{FF2B5EF4-FFF2-40B4-BE49-F238E27FC236}">
                  <a16:creationId xmlns:a16="http://schemas.microsoft.com/office/drawing/2014/main" id="{F3894B73-7EAA-4A6D-9DDB-ECBD33E28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44200" y="4184387"/>
              <a:ext cx="1438109" cy="143810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AA367D-AEB9-47B2-9D6B-5B242C239BC6}"/>
                </a:ext>
              </a:extLst>
            </p:cNvPr>
            <p:cNvSpPr txBox="1"/>
            <p:nvPr/>
          </p:nvSpPr>
          <p:spPr>
            <a:xfrm>
              <a:off x="8873837" y="4441777"/>
              <a:ext cx="2213265" cy="790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l-GR" sz="1100" dirty="0"/>
                <a:t>Ο αστερίσκος εδώ δηλώνει </a:t>
              </a:r>
              <a:r>
                <a:rPr lang="el-GR" sz="1100" dirty="0" err="1"/>
                <a:t>αντιγραμματικότητα</a:t>
              </a:r>
              <a:endParaRPr lang="en-GB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363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ECDD6B-9162-4647-94CF-AEB92EA50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Κανόνες φραστικής δομής (1)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20DE20-1A83-4E73-9C85-21B2BE415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l-GR" u="sng" dirty="0"/>
              <a:t>Κάποιοι απλοποιημένοι κανόνες φραστικής δομής είναι οι εξής</a:t>
            </a:r>
            <a:r>
              <a:rPr lang="el-GR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Κάθε πρόταση αποτελείται από μια ονοματική φράση και μια ρηματική φράση.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Η ονοματική φράση αποτελείται από ένα άρθρο και ένα όνομα.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Η ρηματική φράση αποτελείται από ένα ρήμα και μια ονοματική φράση.</a:t>
            </a:r>
          </a:p>
          <a:p>
            <a:pPr marL="457200" indent="-457200">
              <a:buFont typeface="+mj-lt"/>
              <a:buAutoNum type="arabicPeriod"/>
            </a:pPr>
            <a:endParaRPr lang="el-GR" dirty="0"/>
          </a:p>
          <a:p>
            <a:pPr marL="0" indent="0" algn="ctr">
              <a:buNone/>
            </a:pPr>
            <a:r>
              <a:rPr lang="el-GR" i="1" dirty="0"/>
              <a:t>Ο χασάπης έδιωξε τον σκύλο.</a:t>
            </a:r>
          </a:p>
          <a:p>
            <a:pPr marL="0" indent="0" algn="ctr">
              <a:buNone/>
            </a:pPr>
            <a:r>
              <a:rPr lang="el-GR" i="1" dirty="0"/>
              <a:t>Το κοριτσάκι φίλησε το αγοράκι.</a:t>
            </a:r>
          </a:p>
        </p:txBody>
      </p:sp>
    </p:spTree>
    <p:extLst>
      <p:ext uri="{BB962C8B-B14F-4D97-AF65-F5344CB8AC3E}">
        <p14:creationId xmlns:p14="http://schemas.microsoft.com/office/powerpoint/2010/main" val="4167701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ECDD6B-9162-4647-94CF-AEB92EA50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Κανόνες φραστικής δομής (2)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20DE20-1A83-4E73-9C85-21B2BE415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Προσθέτοντας στη γραμματική μας περισσότερους κανόνες φραστικής δομής, μπορούμε να φτιάξουμε πιο πολύπλοκες προτάσεις.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Κάθε πρόταση αποτελείται από μια ονοματική φράση και μια ρηματική φράση.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Η ονοματική φράση αποτελείται από ένα άρθρο και ένα όνομα.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Η ρηματική φράση μπορεί να αποτελείται από ένα ρήμα, μια ονοματική φράση</a:t>
            </a:r>
            <a:r>
              <a:rPr lang="el-GR" dirty="0">
                <a:solidFill>
                  <a:schemeClr val="accent2"/>
                </a:solidFill>
              </a:rPr>
              <a:t>, και μια προθετική φράση</a:t>
            </a:r>
            <a:r>
              <a:rPr lang="el-GR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>
                <a:solidFill>
                  <a:schemeClr val="accent5"/>
                </a:solidFill>
              </a:rPr>
              <a:t>Κάθε όνομα μπορεί να προσδιορίζεται με ένα επίθετο</a:t>
            </a:r>
            <a:r>
              <a:rPr lang="el-GR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Ο </a:t>
            </a:r>
            <a:r>
              <a:rPr lang="el-GR" dirty="0">
                <a:solidFill>
                  <a:schemeClr val="accent5"/>
                </a:solidFill>
              </a:rPr>
              <a:t>άγριος</a:t>
            </a:r>
            <a:r>
              <a:rPr lang="el-GR" dirty="0"/>
              <a:t> χασάπης έδιωξε τον </a:t>
            </a:r>
            <a:r>
              <a:rPr lang="el-GR" dirty="0">
                <a:solidFill>
                  <a:schemeClr val="accent5"/>
                </a:solidFill>
              </a:rPr>
              <a:t>πεινασμένο</a:t>
            </a:r>
            <a:r>
              <a:rPr lang="el-GR" dirty="0"/>
              <a:t> σκύλο </a:t>
            </a:r>
            <a:r>
              <a:rPr lang="el-GR" dirty="0">
                <a:solidFill>
                  <a:schemeClr val="accent2"/>
                </a:solidFill>
              </a:rPr>
              <a:t>από το χασάπικο</a:t>
            </a:r>
            <a:r>
              <a:rPr lang="el-GR" dirty="0"/>
              <a:t>.</a:t>
            </a:r>
          </a:p>
          <a:p>
            <a:pPr marL="0" indent="0" algn="ctr">
              <a:buNone/>
            </a:pPr>
            <a:r>
              <a:rPr lang="el-GR" dirty="0"/>
              <a:t>Το </a:t>
            </a:r>
            <a:r>
              <a:rPr lang="el-GR" dirty="0">
                <a:solidFill>
                  <a:schemeClr val="accent5"/>
                </a:solidFill>
              </a:rPr>
              <a:t>όμορφο</a:t>
            </a:r>
            <a:r>
              <a:rPr lang="el-GR" dirty="0"/>
              <a:t> κοριτσάκι φίλησε το </a:t>
            </a:r>
            <a:r>
              <a:rPr lang="el-GR" dirty="0">
                <a:solidFill>
                  <a:schemeClr val="accent5"/>
                </a:solidFill>
              </a:rPr>
              <a:t>ντροπαλό</a:t>
            </a:r>
            <a:r>
              <a:rPr lang="el-GR" dirty="0"/>
              <a:t> αγοράκι </a:t>
            </a:r>
            <a:r>
              <a:rPr lang="el-GR" dirty="0">
                <a:solidFill>
                  <a:schemeClr val="accent2"/>
                </a:solidFill>
              </a:rPr>
              <a:t>στο μάγουλο</a:t>
            </a:r>
            <a:r>
              <a:rPr lang="el-GR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l-GR" dirty="0"/>
          </a:p>
          <a:p>
            <a:pPr marL="457200" indent="-457200">
              <a:buFont typeface="+mj-lt"/>
              <a:buAutoNum type="arabicPeriod"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73409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416D05-E563-494C-A9F3-83E83EE44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l-GR" dirty="0" err="1"/>
              <a:t>Γραμματικότητα</a:t>
            </a:r>
            <a:r>
              <a:rPr lang="el-GR" dirty="0"/>
              <a:t> και αλήθεια</a:t>
            </a:r>
            <a:endParaRPr lang="en-GB" dirty="0"/>
          </a:p>
        </p:txBody>
      </p:sp>
      <p:pic>
        <p:nvPicPr>
          <p:cNvPr id="1026" name="Picture 2" descr="Finally a real boy! Disney planning live action take on Pinocchio | Walt  Disney Company | The Guardian">
            <a:extLst>
              <a:ext uri="{FF2B5EF4-FFF2-40B4-BE49-F238E27FC236}">
                <a16:creationId xmlns:a16="http://schemas.microsoft.com/office/drawing/2014/main" id="{F5553014-3FD3-4F72-BF4A-42450A52E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6" r="18849"/>
          <a:stretch/>
        </p:blipFill>
        <p:spPr bwMode="auto">
          <a:xfrm>
            <a:off x="6921137" y="2468824"/>
            <a:ext cx="5181841" cy="4281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C3ED03-C07F-4DFE-8645-B7D28C10A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670" y="2249424"/>
            <a:ext cx="6104467" cy="4023360"/>
          </a:xfrm>
        </p:spPr>
        <p:txBody>
          <a:bodyPr>
            <a:normAutofit/>
          </a:bodyPr>
          <a:lstStyle/>
          <a:p>
            <a:r>
              <a:rPr lang="el-GR" dirty="0"/>
              <a:t>Οι κανόνες φραστικής δομής επιτρέπουν να φτιάξουμε και προτάσεις που είναι αναληθείς:</a:t>
            </a:r>
          </a:p>
          <a:p>
            <a:endParaRPr lang="el-GR" dirty="0"/>
          </a:p>
          <a:p>
            <a:pPr algn="ctr"/>
            <a:r>
              <a:rPr lang="el-GR" i="1" dirty="0"/>
              <a:t>Όλος ο κόσμος αγαπάει τις μπάμιες.</a:t>
            </a:r>
          </a:p>
          <a:p>
            <a:pPr algn="ctr"/>
            <a:r>
              <a:rPr lang="el-GR" i="1" dirty="0"/>
              <a:t>Τώρα δεν διαβάζω γλωσσολογία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dirty="0"/>
              <a:t>Με τον τρόπο αυτό η γλώσσα μας επιτρέπει να φανταστούμε και να περιγράψουμε καταστάσεις που δεν δεσμεύονται από την πραγματικότητά μας.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31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337818-6736-4E02-8A37-8F36B1F21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l-GR" dirty="0" err="1"/>
              <a:t>Γραμματικότητα</a:t>
            </a:r>
            <a:r>
              <a:rPr lang="el-GR" dirty="0"/>
              <a:t> και λογική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709640-DDC3-4BF6-918B-3395982C2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el-GR" dirty="0"/>
              <a:t>Οι κανόνες φραστικής δομής επιτρέπουν να φτιάξουμε και προτάσεις που είναι αρκετά περίεργες</a:t>
            </a:r>
            <a:r>
              <a:rPr lang="en-US" dirty="0"/>
              <a:t> </a:t>
            </a:r>
            <a:r>
              <a:rPr lang="el-GR" dirty="0"/>
              <a:t>(ή «πραγματολογικά ανώμαλες»):</a:t>
            </a:r>
          </a:p>
          <a:p>
            <a:endParaRPr lang="el-GR" dirty="0"/>
          </a:p>
          <a:p>
            <a:pPr algn="ctr"/>
            <a:r>
              <a:rPr lang="el-GR" b="0" i="1" dirty="0">
                <a:effectLst/>
                <a:latin typeface="Alegreya Sans"/>
              </a:rPr>
              <a:t>Η </a:t>
            </a:r>
            <a:r>
              <a:rPr lang="el-GR" b="0" i="1" dirty="0" err="1">
                <a:effectLst/>
                <a:latin typeface="Alegreya Sans"/>
              </a:rPr>
              <a:t>ποίησις</a:t>
            </a:r>
            <a:r>
              <a:rPr lang="el-GR" b="0" i="1" dirty="0">
                <a:effectLst/>
                <a:latin typeface="Alegreya Sans"/>
              </a:rPr>
              <a:t> είναι </a:t>
            </a:r>
            <a:r>
              <a:rPr lang="el-GR" b="0" i="1" dirty="0" err="1">
                <a:effectLst/>
                <a:latin typeface="Alegreya Sans"/>
              </a:rPr>
              <a:t>ανάπτυξι</a:t>
            </a:r>
            <a:r>
              <a:rPr lang="el-GR" b="0" i="1" dirty="0">
                <a:effectLst/>
                <a:latin typeface="Alegreya Sans"/>
              </a:rPr>
              <a:t> </a:t>
            </a:r>
            <a:r>
              <a:rPr lang="el-GR" b="0" i="1" dirty="0" err="1">
                <a:effectLst/>
                <a:latin typeface="Alegreya Sans"/>
              </a:rPr>
              <a:t>στίλβοντος</a:t>
            </a:r>
            <a:r>
              <a:rPr lang="el-GR" b="0" i="1" dirty="0">
                <a:effectLst/>
                <a:latin typeface="Alegreya Sans"/>
              </a:rPr>
              <a:t> ποδηλάτου.</a:t>
            </a:r>
          </a:p>
          <a:p>
            <a:pPr algn="ctr"/>
            <a:r>
              <a:rPr lang="el-GR" i="1" dirty="0">
                <a:latin typeface="Alegreya Sans"/>
              </a:rPr>
              <a:t>Το τρενάκι συνέχισε βαριεστημένα το ταξίδι του.</a:t>
            </a:r>
          </a:p>
          <a:p>
            <a:pPr algn="ctr"/>
            <a:endParaRPr lang="el-GR" i="1" dirty="0">
              <a:latin typeface="Alegreya Sans"/>
            </a:endParaRPr>
          </a:p>
          <a:p>
            <a:r>
              <a:rPr lang="el-GR" dirty="0"/>
              <a:t>Αυτό δίνει τη δυνατότητα να χρησιμοποιούμε συμβολισμό ή μη κυριολεκτικό λόγο.</a:t>
            </a:r>
            <a:endParaRPr lang="en-GB" dirty="0"/>
          </a:p>
          <a:p>
            <a:endParaRPr lang="en-GB" dirty="0"/>
          </a:p>
        </p:txBody>
      </p:sp>
      <p:pic>
        <p:nvPicPr>
          <p:cNvPr id="5" name="Εικόνα 4" descr="Εικόνα που περιέχει άτομο, άνδ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519BADF7-EA87-47F8-9349-D8EB875E9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57" r="22057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A0377B-E596-49E9-BD81-0A61432B8290}"/>
              </a:ext>
            </a:extLst>
          </p:cNvPr>
          <p:cNvSpPr txBox="1"/>
          <p:nvPr/>
        </p:nvSpPr>
        <p:spPr>
          <a:xfrm>
            <a:off x="7669764" y="6150104"/>
            <a:ext cx="372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chemeClr val="bg1"/>
                </a:solidFill>
                <a:latin typeface="Bradley Hand ITC" panose="03070402050302030203" pitchFamily="66" charset="0"/>
              </a:rPr>
              <a:t>Ανώμαλος εγώ;</a:t>
            </a:r>
            <a:endParaRPr lang="en-GB" sz="4000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35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AE5065-BFB9-4B4A-8A3E-D40C2585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Ιεραρχική δομή της πρότασης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3C9510-DB16-47D0-9EA2-03ACBF2F8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προτάσεις δεν είναι απλές γραμμικές σειρές λέξεων. Έχουν μια βαθύτερη, ιεραρχική δομή. Η δομή αυτή είναι σταθερή, ακόμη κι αν η πρόταση πραγματώνεται με διαφορετικούς τρόπους (</a:t>
            </a:r>
            <a:r>
              <a:rPr lang="el-GR" dirty="0">
                <a:solidFill>
                  <a:schemeClr val="accent2"/>
                </a:solidFill>
              </a:rPr>
              <a:t>εκφωνήματα</a:t>
            </a:r>
            <a:r>
              <a:rPr lang="el-GR" dirty="0"/>
              <a:t>) στην ομιλία. </a:t>
            </a:r>
          </a:p>
          <a:p>
            <a:endParaRPr lang="el-GR" dirty="0"/>
          </a:p>
          <a:p>
            <a:pPr marL="0" indent="0" algn="ctr">
              <a:buNone/>
            </a:pPr>
            <a:r>
              <a:rPr lang="el-GR" i="1" dirty="0"/>
              <a:t>Αποδέχομαι την πρόσκλησή σας με ιδιαίτερη χαρά.</a:t>
            </a:r>
          </a:p>
          <a:p>
            <a:pPr marL="0" indent="0" algn="ctr">
              <a:buNone/>
            </a:pPr>
            <a:r>
              <a:rPr lang="el-GR" i="1" dirty="0"/>
              <a:t>Με ιδιαίτερη χαρά αποδέχομαι την πρόσκλησή σας.</a:t>
            </a:r>
          </a:p>
          <a:p>
            <a:pPr marL="0" indent="0" algn="ctr">
              <a:buNone/>
            </a:pPr>
            <a:r>
              <a:rPr lang="el-GR" i="1" dirty="0"/>
              <a:t>Αποδέχομαι, με ιδιαίτερη χαρά, την πρόσκλησή σας.</a:t>
            </a:r>
            <a:endParaRPr lang="en-GB" i="1" dirty="0"/>
          </a:p>
          <a:p>
            <a:endParaRPr lang="en-GB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78A1B40B-5697-4C70-95E1-3C50BD9C8018}"/>
              </a:ext>
            </a:extLst>
          </p:cNvPr>
          <p:cNvGrpSpPr/>
          <p:nvPr/>
        </p:nvGrpSpPr>
        <p:grpSpPr>
          <a:xfrm>
            <a:off x="226141" y="5659970"/>
            <a:ext cx="3494904" cy="948813"/>
            <a:chOff x="226141" y="5659970"/>
            <a:chExt cx="3494904" cy="948813"/>
          </a:xfrm>
        </p:grpSpPr>
        <p:pic>
          <p:nvPicPr>
            <p:cNvPr id="7" name="Εικόνα 6" descr="Question Cat">
              <a:extLst>
                <a:ext uri="{FF2B5EF4-FFF2-40B4-BE49-F238E27FC236}">
                  <a16:creationId xmlns:a16="http://schemas.microsoft.com/office/drawing/2014/main" id="{C2BBC6A9-95F3-4220-B759-A2FC6DB8E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41" y="5659970"/>
              <a:ext cx="948813" cy="94881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D021B0-95A7-4D43-B18D-E4B4D756BE9E}"/>
                </a:ext>
              </a:extLst>
            </p:cNvPr>
            <p:cNvSpPr txBox="1"/>
            <p:nvPr/>
          </p:nvSpPr>
          <p:spPr>
            <a:xfrm>
              <a:off x="979882" y="5870119"/>
              <a:ext cx="27411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dirty="0">
                  <a:latin typeface="Segoe Script" panose="030B0504020000000003" pitchFamily="66" charset="0"/>
                </a:rPr>
                <a:t>Τι είναι το </a:t>
              </a:r>
              <a:r>
                <a:rPr lang="el-GR" sz="1400" dirty="0" err="1">
                  <a:latin typeface="Segoe Script" panose="030B0504020000000003" pitchFamily="66" charset="0"/>
                </a:rPr>
                <a:t>εκφώνημα</a:t>
              </a:r>
              <a:r>
                <a:rPr lang="el-GR" sz="1400" dirty="0">
                  <a:latin typeface="Segoe Script" panose="030B0504020000000003" pitchFamily="66" charset="0"/>
                </a:rPr>
                <a:t> και σε τι διαφέρει από την πρόταση;</a:t>
              </a:r>
              <a:endParaRPr lang="en-GB" sz="1400" dirty="0">
                <a:latin typeface="Segoe Script" panose="030B0504020000000003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476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ABB1C0-8694-48E4-B440-67D55931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Αμφίσημες προτάσεις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E9D169-B5D0-4822-BAB1-B3BC51E97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783771"/>
          </a:xfrm>
        </p:spPr>
        <p:txBody>
          <a:bodyPr/>
          <a:lstStyle/>
          <a:p>
            <a:r>
              <a:rPr lang="el-GR" dirty="0"/>
              <a:t>Μερικές φορές μπορεί ένα </a:t>
            </a:r>
            <a:r>
              <a:rPr lang="el-GR" dirty="0" err="1"/>
              <a:t>εκφώνημα</a:t>
            </a:r>
            <a:r>
              <a:rPr lang="el-GR" dirty="0"/>
              <a:t> να αντιστοιχεί σε περισσότερες από μια προτάσεις, με διαφορετικές εσωτερικές δομές.</a:t>
            </a:r>
          </a:p>
          <a:p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CF29EF-70FD-4CFD-9BA6-49F5EF6D40DA}"/>
              </a:ext>
            </a:extLst>
          </p:cNvPr>
          <p:cNvSpPr txBox="1"/>
          <p:nvPr/>
        </p:nvSpPr>
        <p:spPr>
          <a:xfrm>
            <a:off x="2871497" y="32443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i="1" dirty="0"/>
              <a:t>Είδα τον καπετάνιο με τα κιάλια.</a:t>
            </a:r>
            <a:endParaRPr lang="en-GB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A6908-D0E5-4794-9E42-66058065615D}"/>
              </a:ext>
            </a:extLst>
          </p:cNvPr>
          <p:cNvSpPr txBox="1"/>
          <p:nvPr/>
        </p:nvSpPr>
        <p:spPr>
          <a:xfrm>
            <a:off x="429987" y="4591052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i="1" dirty="0"/>
              <a:t>Είδα τον καπετάνιο με τα κιάλια (μου).</a:t>
            </a:r>
            <a:endParaRPr lang="en-GB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5A1688-4701-4E14-9FA9-0C2B7A064E1C}"/>
              </a:ext>
            </a:extLst>
          </p:cNvPr>
          <p:cNvSpPr txBox="1"/>
          <p:nvPr/>
        </p:nvSpPr>
        <p:spPr>
          <a:xfrm>
            <a:off x="5313007" y="4591052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i="1" dirty="0"/>
              <a:t>Είδα τον καπετάνιο που είχε κιάλια.</a:t>
            </a:r>
            <a:endParaRPr lang="en-GB" i="1" dirty="0"/>
          </a:p>
        </p:txBody>
      </p:sp>
      <p:pic>
        <p:nvPicPr>
          <p:cNvPr id="9" name="Γραφικό 8" descr="Ερωτηματικό με συμπαγές γέμισμα">
            <a:extLst>
              <a:ext uri="{FF2B5EF4-FFF2-40B4-BE49-F238E27FC236}">
                <a16:creationId xmlns:a16="http://schemas.microsoft.com/office/drawing/2014/main" id="{A9422587-8DEB-4284-9271-393B1F057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3074" y="37882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9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Ομάδα 24">
            <a:extLst>
              <a:ext uri="{FF2B5EF4-FFF2-40B4-BE49-F238E27FC236}">
                <a16:creationId xmlns:a16="http://schemas.microsoft.com/office/drawing/2014/main" id="{27B45969-F49A-4043-A5C7-9335B0DBF0A6}"/>
              </a:ext>
            </a:extLst>
          </p:cNvPr>
          <p:cNvGrpSpPr/>
          <p:nvPr/>
        </p:nvGrpSpPr>
        <p:grpSpPr>
          <a:xfrm>
            <a:off x="880413" y="1519826"/>
            <a:ext cx="4468336" cy="3813535"/>
            <a:chOff x="1883303" y="871639"/>
            <a:chExt cx="6065789" cy="4505776"/>
          </a:xfrm>
        </p:grpSpPr>
        <p:cxnSp>
          <p:nvCxnSpPr>
            <p:cNvPr id="3" name="Ευθεία γραμμή σύνδεσης 2">
              <a:extLst>
                <a:ext uri="{FF2B5EF4-FFF2-40B4-BE49-F238E27FC236}">
                  <a16:creationId xmlns:a16="http://schemas.microsoft.com/office/drawing/2014/main" id="{F2AC1788-CC71-49ED-9345-A5422E1D2CE0}"/>
                </a:ext>
              </a:extLst>
            </p:cNvPr>
            <p:cNvCxnSpPr/>
            <p:nvPr/>
          </p:nvCxnSpPr>
          <p:spPr>
            <a:xfrm flipH="1">
              <a:off x="2584580" y="1240971"/>
              <a:ext cx="1440000" cy="12503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Ευθεία γραμμή σύνδεσης 3">
              <a:extLst>
                <a:ext uri="{FF2B5EF4-FFF2-40B4-BE49-F238E27FC236}">
                  <a16:creationId xmlns:a16="http://schemas.microsoft.com/office/drawing/2014/main" id="{0142C319-9989-4B5C-9996-C02152D2536E}"/>
                </a:ext>
              </a:extLst>
            </p:cNvPr>
            <p:cNvCxnSpPr>
              <a:cxnSpLocks/>
            </p:cNvCxnSpPr>
            <p:nvPr/>
          </p:nvCxnSpPr>
          <p:spPr>
            <a:xfrm>
              <a:off x="4024580" y="1240971"/>
              <a:ext cx="1304504" cy="12503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86FC94-6F0E-48D7-A3C0-5FF133FFEA3E}"/>
                </a:ext>
              </a:extLst>
            </p:cNvPr>
            <p:cNvSpPr txBox="1"/>
            <p:nvPr/>
          </p:nvSpPr>
          <p:spPr>
            <a:xfrm>
              <a:off x="1897626" y="2723535"/>
              <a:ext cx="13371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ΟΦ</a:t>
              </a:r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C2AC19-4A00-48A7-88DC-954EE2E62908}"/>
                </a:ext>
              </a:extLst>
            </p:cNvPr>
            <p:cNvSpPr txBox="1"/>
            <p:nvPr/>
          </p:nvSpPr>
          <p:spPr>
            <a:xfrm>
              <a:off x="4667000" y="2696185"/>
              <a:ext cx="13371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ΡΦ</a:t>
              </a:r>
              <a:endParaRPr lang="en-GB" dirty="0"/>
            </a:p>
          </p:txBody>
        </p:sp>
        <p:cxnSp>
          <p:nvCxnSpPr>
            <p:cNvPr id="11" name="Ευθεία γραμμή σύνδεσης 10">
              <a:extLst>
                <a:ext uri="{FF2B5EF4-FFF2-40B4-BE49-F238E27FC236}">
                  <a16:creationId xmlns:a16="http://schemas.microsoft.com/office/drawing/2014/main" id="{6087DDD5-48E6-47F3-AD5B-0AC217401883}"/>
                </a:ext>
              </a:extLst>
            </p:cNvPr>
            <p:cNvCxnSpPr/>
            <p:nvPr/>
          </p:nvCxnSpPr>
          <p:spPr>
            <a:xfrm flipH="1">
              <a:off x="3889084" y="3065517"/>
              <a:ext cx="1440000" cy="12503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Ευθεία γραμμή σύνδεσης 11">
              <a:extLst>
                <a:ext uri="{FF2B5EF4-FFF2-40B4-BE49-F238E27FC236}">
                  <a16:creationId xmlns:a16="http://schemas.microsoft.com/office/drawing/2014/main" id="{C8A5C003-9AAD-4487-9413-1A289E10575D}"/>
                </a:ext>
              </a:extLst>
            </p:cNvPr>
            <p:cNvCxnSpPr>
              <a:cxnSpLocks/>
            </p:cNvCxnSpPr>
            <p:nvPr/>
          </p:nvCxnSpPr>
          <p:spPr>
            <a:xfrm>
              <a:off x="5329084" y="3065517"/>
              <a:ext cx="1304504" cy="12503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F736F2-D018-47C9-9C66-F5B37AE92CFE}"/>
                </a:ext>
              </a:extLst>
            </p:cNvPr>
            <p:cNvSpPr txBox="1"/>
            <p:nvPr/>
          </p:nvSpPr>
          <p:spPr>
            <a:xfrm>
              <a:off x="3220490" y="4412176"/>
              <a:ext cx="1337187" cy="436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ΡΦ</a:t>
              </a:r>
              <a:endParaRPr lang="en-GB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10266A-B684-4542-9254-2744630BA93E}"/>
                </a:ext>
              </a:extLst>
            </p:cNvPr>
            <p:cNvSpPr txBox="1"/>
            <p:nvPr/>
          </p:nvSpPr>
          <p:spPr>
            <a:xfrm>
              <a:off x="4676832" y="4412176"/>
              <a:ext cx="13371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ΟΦ</a:t>
              </a:r>
              <a:endParaRPr lang="en-GB" dirty="0"/>
            </a:p>
          </p:txBody>
        </p:sp>
        <p:cxnSp>
          <p:nvCxnSpPr>
            <p:cNvPr id="15" name="Ευθεία γραμμή σύνδεσης 14">
              <a:extLst>
                <a:ext uri="{FF2B5EF4-FFF2-40B4-BE49-F238E27FC236}">
                  <a16:creationId xmlns:a16="http://schemas.microsoft.com/office/drawing/2014/main" id="{FD7B5210-5C7B-4543-A22B-CF9131A58CD8}"/>
                </a:ext>
              </a:extLst>
            </p:cNvPr>
            <p:cNvCxnSpPr>
              <a:cxnSpLocks/>
            </p:cNvCxnSpPr>
            <p:nvPr/>
          </p:nvCxnSpPr>
          <p:spPr>
            <a:xfrm>
              <a:off x="5329084" y="3065517"/>
              <a:ext cx="0" cy="13466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91FEB1-9776-44AD-A743-5300F2B21BB2}"/>
                </a:ext>
              </a:extLst>
            </p:cNvPr>
            <p:cNvSpPr txBox="1"/>
            <p:nvPr/>
          </p:nvSpPr>
          <p:spPr>
            <a:xfrm>
              <a:off x="6014019" y="4412176"/>
              <a:ext cx="1337187" cy="436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 err="1"/>
                <a:t>ΠροθΦ</a:t>
              </a:r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57A8A5-0A38-48AC-9AE0-82F02C040E53}"/>
                </a:ext>
              </a:extLst>
            </p:cNvPr>
            <p:cNvSpPr txBox="1"/>
            <p:nvPr/>
          </p:nvSpPr>
          <p:spPr>
            <a:xfrm>
              <a:off x="3355986" y="871639"/>
              <a:ext cx="13371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Π</a:t>
              </a:r>
              <a:endParaRPr lang="en-GB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AFED4C-C3A3-4EE7-AFE4-2290547EE61C}"/>
                </a:ext>
              </a:extLst>
            </p:cNvPr>
            <p:cNvSpPr txBox="1"/>
            <p:nvPr/>
          </p:nvSpPr>
          <p:spPr>
            <a:xfrm>
              <a:off x="1883303" y="5013770"/>
              <a:ext cx="1337187" cy="36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(Εγώ)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307E46-9152-4117-97E1-187C59E304F1}"/>
                </a:ext>
              </a:extLst>
            </p:cNvPr>
            <p:cNvSpPr txBox="1"/>
            <p:nvPr/>
          </p:nvSpPr>
          <p:spPr>
            <a:xfrm>
              <a:off x="3225832" y="5013770"/>
              <a:ext cx="1337187" cy="36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είδα</a:t>
              </a:r>
              <a:endParaRPr lang="en-GB" dirty="0">
                <a:solidFill>
                  <a:schemeClr val="accent2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9709BD-985C-4CDF-861F-A671DB8BC8B1}"/>
                </a:ext>
              </a:extLst>
            </p:cNvPr>
            <p:cNvSpPr txBox="1"/>
            <p:nvPr/>
          </p:nvSpPr>
          <p:spPr>
            <a:xfrm>
              <a:off x="4377888" y="5013770"/>
              <a:ext cx="1935073" cy="36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τον καπετάνιο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E41933-91BB-4EB6-BA13-32684B517286}"/>
                </a:ext>
              </a:extLst>
            </p:cNvPr>
            <p:cNvSpPr txBox="1"/>
            <p:nvPr/>
          </p:nvSpPr>
          <p:spPr>
            <a:xfrm>
              <a:off x="6014019" y="5013770"/>
              <a:ext cx="1935073" cy="36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με τα κιάλια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7" name="Ομάδα 46">
            <a:extLst>
              <a:ext uri="{FF2B5EF4-FFF2-40B4-BE49-F238E27FC236}">
                <a16:creationId xmlns:a16="http://schemas.microsoft.com/office/drawing/2014/main" id="{2D8B1DFA-471A-491C-9C63-0D0899D9E3B3}"/>
              </a:ext>
            </a:extLst>
          </p:cNvPr>
          <p:cNvGrpSpPr/>
          <p:nvPr/>
        </p:nvGrpSpPr>
        <p:grpSpPr>
          <a:xfrm>
            <a:off x="6106443" y="1469881"/>
            <a:ext cx="4730352" cy="4936038"/>
            <a:chOff x="6106443" y="1469881"/>
            <a:chExt cx="4730352" cy="4936038"/>
          </a:xfrm>
        </p:grpSpPr>
        <p:cxnSp>
          <p:nvCxnSpPr>
            <p:cNvPr id="27" name="Ευθεία γραμμή σύνδεσης 26">
              <a:extLst>
                <a:ext uri="{FF2B5EF4-FFF2-40B4-BE49-F238E27FC236}">
                  <a16:creationId xmlns:a16="http://schemas.microsoft.com/office/drawing/2014/main" id="{CF58EAD3-28B4-45B5-9809-D89560FC3BD5}"/>
                </a:ext>
              </a:extLst>
            </p:cNvPr>
            <p:cNvCxnSpPr/>
            <p:nvPr/>
          </p:nvCxnSpPr>
          <p:spPr>
            <a:xfrm flipH="1">
              <a:off x="6843251" y="1782471"/>
              <a:ext cx="1060769" cy="10582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DA08745D-2D75-456D-B29A-1024F6CB906E}"/>
                </a:ext>
              </a:extLst>
            </p:cNvPr>
            <p:cNvCxnSpPr>
              <a:cxnSpLocks/>
            </p:cNvCxnSpPr>
            <p:nvPr/>
          </p:nvCxnSpPr>
          <p:spPr>
            <a:xfrm>
              <a:off x="7904020" y="1782471"/>
              <a:ext cx="960957" cy="10582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F9E419-E1FA-4918-A444-DB4C2ACCEE8B}"/>
                </a:ext>
              </a:extLst>
            </p:cNvPr>
            <p:cNvSpPr txBox="1"/>
            <p:nvPr/>
          </p:nvSpPr>
          <p:spPr>
            <a:xfrm>
              <a:off x="6337209" y="3037263"/>
              <a:ext cx="985033" cy="312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ΟΦ</a:t>
              </a:r>
              <a:endParaRPr lang="en-GB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AC51568-3748-485F-AFED-C282F5C3CF7C}"/>
                </a:ext>
              </a:extLst>
            </p:cNvPr>
            <p:cNvSpPr txBox="1"/>
            <p:nvPr/>
          </p:nvSpPr>
          <p:spPr>
            <a:xfrm>
              <a:off x="8377256" y="3014114"/>
              <a:ext cx="985033" cy="312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ΡΦ</a:t>
              </a:r>
              <a:endParaRPr lang="en-GB" dirty="0"/>
            </a:p>
          </p:txBody>
        </p:sp>
        <p:cxnSp>
          <p:nvCxnSpPr>
            <p:cNvPr id="31" name="Ευθεία γραμμή σύνδεσης 30">
              <a:extLst>
                <a:ext uri="{FF2B5EF4-FFF2-40B4-BE49-F238E27FC236}">
                  <a16:creationId xmlns:a16="http://schemas.microsoft.com/office/drawing/2014/main" id="{54205F30-001B-4601-9100-784045A429C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 flipH="1">
              <a:off x="7583993" y="3326704"/>
              <a:ext cx="1280984" cy="11081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Ευθεία γραμμή σύνδεσης 31">
              <a:extLst>
                <a:ext uri="{FF2B5EF4-FFF2-40B4-BE49-F238E27FC236}">
                  <a16:creationId xmlns:a16="http://schemas.microsoft.com/office/drawing/2014/main" id="{3654FC28-6AF4-4BC8-BBCB-EF6BCA128E76}"/>
                </a:ext>
              </a:extLst>
            </p:cNvPr>
            <p:cNvCxnSpPr>
              <a:cxnSpLocks/>
            </p:cNvCxnSpPr>
            <p:nvPr/>
          </p:nvCxnSpPr>
          <p:spPr>
            <a:xfrm>
              <a:off x="8976826" y="4787280"/>
              <a:ext cx="1002916" cy="6597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34AA17-33DB-4BAD-A157-C68BBB7C900C}"/>
                </a:ext>
              </a:extLst>
            </p:cNvPr>
            <p:cNvSpPr txBox="1"/>
            <p:nvPr/>
          </p:nvSpPr>
          <p:spPr>
            <a:xfrm>
              <a:off x="7091476" y="4434862"/>
              <a:ext cx="985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ΡΦ</a:t>
              </a:r>
              <a:endParaRPr lang="en-GB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734FE5-3B33-4441-86B1-5F7739BCA1B6}"/>
                </a:ext>
              </a:extLst>
            </p:cNvPr>
            <p:cNvSpPr txBox="1"/>
            <p:nvPr/>
          </p:nvSpPr>
          <p:spPr>
            <a:xfrm>
              <a:off x="8384498" y="4466471"/>
              <a:ext cx="985033" cy="312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ΟΦ</a:t>
              </a:r>
              <a:endParaRPr lang="en-GB" dirty="0"/>
            </a:p>
          </p:txBody>
        </p:sp>
        <p:cxnSp>
          <p:nvCxnSpPr>
            <p:cNvPr id="35" name="Ευθεία γραμμή σύνδεσης 34">
              <a:extLst>
                <a:ext uri="{FF2B5EF4-FFF2-40B4-BE49-F238E27FC236}">
                  <a16:creationId xmlns:a16="http://schemas.microsoft.com/office/drawing/2014/main" id="{61F26916-7D30-45E6-8480-346C69BC4595}"/>
                </a:ext>
              </a:extLst>
            </p:cNvPr>
            <p:cNvCxnSpPr>
              <a:cxnSpLocks/>
            </p:cNvCxnSpPr>
            <p:nvPr/>
          </p:nvCxnSpPr>
          <p:spPr>
            <a:xfrm>
              <a:off x="8864977" y="3326704"/>
              <a:ext cx="0" cy="11397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988FF3-B82C-43CC-82B0-3DFF79BBA5ED}"/>
                </a:ext>
              </a:extLst>
            </p:cNvPr>
            <p:cNvSpPr txBox="1"/>
            <p:nvPr/>
          </p:nvSpPr>
          <p:spPr>
            <a:xfrm>
              <a:off x="9589746" y="5615776"/>
              <a:ext cx="985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 err="1"/>
                <a:t>ΠροθΦ</a:t>
              </a:r>
              <a:endParaRPr lang="en-GB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DCBA50-36B9-468F-B7CA-2570F85EAED2}"/>
                </a:ext>
              </a:extLst>
            </p:cNvPr>
            <p:cNvSpPr txBox="1"/>
            <p:nvPr/>
          </p:nvSpPr>
          <p:spPr>
            <a:xfrm>
              <a:off x="7411503" y="1469881"/>
              <a:ext cx="985033" cy="312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Π</a:t>
              </a:r>
              <a:endParaRPr lang="en-GB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65BF70-DB96-45C9-84B6-B8A472DC1424}"/>
                </a:ext>
              </a:extLst>
            </p:cNvPr>
            <p:cNvSpPr txBox="1"/>
            <p:nvPr/>
          </p:nvSpPr>
          <p:spPr>
            <a:xfrm>
              <a:off x="6106443" y="6097071"/>
              <a:ext cx="9850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(Εγώ)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46E5972-240D-474D-9CC4-49EF61E4A99C}"/>
                </a:ext>
              </a:extLst>
            </p:cNvPr>
            <p:cNvSpPr txBox="1"/>
            <p:nvPr/>
          </p:nvSpPr>
          <p:spPr>
            <a:xfrm>
              <a:off x="7095411" y="6097071"/>
              <a:ext cx="9850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είδα</a:t>
              </a:r>
              <a:endParaRPr lang="en-GB" dirty="0">
                <a:solidFill>
                  <a:schemeClr val="accent2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9C9AB4-1D4A-4BDF-80A1-DA817B546BB5}"/>
                </a:ext>
              </a:extLst>
            </p:cNvPr>
            <p:cNvSpPr txBox="1"/>
            <p:nvPr/>
          </p:nvSpPr>
          <p:spPr>
            <a:xfrm>
              <a:off x="7944068" y="6097071"/>
              <a:ext cx="1425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τον καπετάνιο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F6DF6D7-3E1A-4FC4-B0AF-EB29CFD517EB}"/>
                </a:ext>
              </a:extLst>
            </p:cNvPr>
            <p:cNvSpPr txBox="1"/>
            <p:nvPr/>
          </p:nvSpPr>
          <p:spPr>
            <a:xfrm>
              <a:off x="9411332" y="6098142"/>
              <a:ext cx="1425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400" dirty="0">
                  <a:solidFill>
                    <a:schemeClr val="accent2"/>
                  </a:solidFill>
                </a:rPr>
                <a:t>με τα κιάλια</a:t>
              </a:r>
              <a:endParaRPr lang="en-GB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E25BC58-2E22-4288-8D21-98A81747267F}"/>
                </a:ext>
              </a:extLst>
            </p:cNvPr>
            <p:cNvSpPr txBox="1"/>
            <p:nvPr/>
          </p:nvSpPr>
          <p:spPr>
            <a:xfrm>
              <a:off x="8164283" y="5628185"/>
              <a:ext cx="985033" cy="312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ΟΦ</a:t>
              </a:r>
              <a:endParaRPr lang="en-GB" dirty="0"/>
            </a:p>
          </p:txBody>
        </p:sp>
        <p:cxnSp>
          <p:nvCxnSpPr>
            <p:cNvPr id="44" name="Ευθεία γραμμή σύνδεσης 43">
              <a:extLst>
                <a:ext uri="{FF2B5EF4-FFF2-40B4-BE49-F238E27FC236}">
                  <a16:creationId xmlns:a16="http://schemas.microsoft.com/office/drawing/2014/main" id="{648E42C2-411B-4518-80D8-99014E2841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56799" y="4787280"/>
              <a:ext cx="320027" cy="6597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EC58AEA-4C08-4451-BE42-B51749B0DD62}"/>
              </a:ext>
            </a:extLst>
          </p:cNvPr>
          <p:cNvSpPr txBox="1"/>
          <p:nvPr/>
        </p:nvSpPr>
        <p:spPr>
          <a:xfrm>
            <a:off x="9979742" y="500245"/>
            <a:ext cx="13513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100" dirty="0"/>
              <a:t>Αυτά τα σχήματα λέγονται </a:t>
            </a:r>
            <a:r>
              <a:rPr lang="el-GR" sz="1100" dirty="0" err="1"/>
              <a:t>δεντρογράμματα</a:t>
            </a:r>
            <a:endParaRPr lang="en-GB" sz="1100" dirty="0"/>
          </a:p>
        </p:txBody>
      </p:sp>
      <p:pic>
        <p:nvPicPr>
          <p:cNvPr id="5" name="Εικόνα 4" descr="Απόκρυψη γάτας">
            <a:extLst>
              <a:ext uri="{FF2B5EF4-FFF2-40B4-BE49-F238E27FC236}">
                <a16:creationId xmlns:a16="http://schemas.microsoft.com/office/drawing/2014/main" id="{ABD1722C-A576-4744-8F5E-1FC92B8F2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794" y="352926"/>
            <a:ext cx="894802" cy="89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3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1BCD36D-BC83-439C-A30A-E034D8C3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el-GR" sz="4400"/>
              <a:t>Συνοπτικά</a:t>
            </a:r>
            <a:endParaRPr lang="en-GB" sz="4400"/>
          </a:p>
        </p:txBody>
      </p:sp>
      <p:cxnSp>
        <p:nvCxnSpPr>
          <p:cNvPr id="14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4076FB-053B-4248-9E18-B108A48A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el-GR" sz="2000" dirty="0"/>
              <a:t>Κάθε πρόταση συγκροτείται με βάση ένα σύνολο από κανόνες (ΚΦΔ). Αυτοί οι κανόνες αποτελούν την εσωτερική, ή βαθιά, δομή της πρότασης. Οι ΚΦΔ καθορίζουν τη </a:t>
            </a:r>
            <a:r>
              <a:rPr lang="el-GR" sz="2000" dirty="0" err="1"/>
              <a:t>γραμματικότητα</a:t>
            </a:r>
            <a:r>
              <a:rPr lang="el-GR" sz="2000" dirty="0"/>
              <a:t> μιας πρότασης, όχι αν είναι αληθής ή λογική.</a:t>
            </a:r>
            <a:endParaRPr lang="en-GB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48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3ACA0-135C-EB1C-EBE0-6FDC6B58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Άμεσα συστατικά της πρότασης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38A54-FA54-CA6E-F348-9C709DA25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l-GR" dirty="0"/>
              <a:t>Ορισμός </a:t>
            </a:r>
          </a:p>
          <a:p>
            <a:pPr marL="342900" indent="-342900">
              <a:buAutoNum type="arabicPeriod"/>
            </a:pPr>
            <a:r>
              <a:rPr lang="el-GR" dirty="0"/>
              <a:t>Κριτήρια διάκρισης</a:t>
            </a:r>
          </a:p>
        </p:txBody>
      </p:sp>
    </p:spTree>
    <p:extLst>
      <p:ext uri="{BB962C8B-B14F-4D97-AF65-F5344CB8AC3E}">
        <p14:creationId xmlns:p14="http://schemas.microsoft.com/office/powerpoint/2010/main" val="2909060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Τίτλος 19">
            <a:extLst>
              <a:ext uri="{FF2B5EF4-FFF2-40B4-BE49-F238E27FC236}">
                <a16:creationId xmlns:a16="http://schemas.microsoft.com/office/drawing/2014/main" id="{8F0F9376-917B-434A-87A6-D82C1A2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Άμεσα συστατικά</a:t>
            </a:r>
            <a:endParaRPr lang="en-GB" dirty="0"/>
          </a:p>
        </p:txBody>
      </p:sp>
      <p:sp>
        <p:nvSpPr>
          <p:cNvPr id="21" name="Θέση περιεχομένου 20">
            <a:extLst>
              <a:ext uri="{FF2B5EF4-FFF2-40B4-BE49-F238E27FC236}">
                <a16:creationId xmlns:a16="http://schemas.microsoft.com/office/drawing/2014/main" id="{1031A14F-0DB1-42B2-B71E-E2F4BDFCB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9021" y="2286000"/>
            <a:ext cx="4825180" cy="4023360"/>
          </a:xfrm>
        </p:spPr>
        <p:txBody>
          <a:bodyPr/>
          <a:lstStyle/>
          <a:p>
            <a:r>
              <a:rPr lang="el-GR" dirty="0">
                <a:solidFill>
                  <a:schemeClr val="accent2"/>
                </a:solidFill>
              </a:rPr>
              <a:t>Άμεσα συστατικά </a:t>
            </a:r>
            <a:r>
              <a:rPr lang="el-GR" dirty="0"/>
              <a:t>μιας πρότασης είναι οι φυσικές ομαδοποιήσεις των λέξεων.</a:t>
            </a:r>
          </a:p>
          <a:p>
            <a:r>
              <a:rPr lang="el-GR" dirty="0"/>
              <a:t>Τα άμεσα συστατικά:</a:t>
            </a:r>
          </a:p>
          <a:p>
            <a:pPr marL="457200" indent="-363538">
              <a:buFont typeface="+mj-lt"/>
              <a:buAutoNum type="arabicPeriod"/>
            </a:pPr>
            <a:r>
              <a:rPr lang="el-GR" dirty="0"/>
              <a:t>Μπορούν να μετακινηθούν.</a:t>
            </a:r>
          </a:p>
          <a:p>
            <a:pPr marL="457200" indent="-363538">
              <a:buFont typeface="+mj-lt"/>
              <a:buAutoNum type="arabicPeriod"/>
            </a:pPr>
            <a:r>
              <a:rPr lang="el-GR" dirty="0"/>
              <a:t>Μπορούν να αντικατασταθούν με άλλα αντίστοιχα, π.χ. αντωνυμίες </a:t>
            </a:r>
          </a:p>
          <a:p>
            <a:pPr marL="457200" indent="-363538">
              <a:buFont typeface="+mj-lt"/>
              <a:buAutoNum type="arabicPeriod"/>
            </a:pPr>
            <a:r>
              <a:rPr lang="el-GR" dirty="0"/>
              <a:t>Αντιστοιχούν σε συγκεκριμένες ερωτήσεις</a:t>
            </a:r>
            <a:endParaRPr lang="en-GB" dirty="0"/>
          </a:p>
        </p:txBody>
      </p:sp>
      <p:pic>
        <p:nvPicPr>
          <p:cNvPr id="40" name="Εικόνα 39">
            <a:extLst>
              <a:ext uri="{FF2B5EF4-FFF2-40B4-BE49-F238E27FC236}">
                <a16:creationId xmlns:a16="http://schemas.microsoft.com/office/drawing/2014/main" id="{18F90A30-0454-48F4-B7C4-6F54DBAF5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638588"/>
            <a:ext cx="3121104" cy="33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8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C34434-F40E-479C-B5E1-ADD33151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Άμεσα συστατικά (παράδειγμα)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820EDA-D59E-42D0-A273-C0BCFED20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Διαισθητικά, οι φυσικοί ομιλητές μιας γλώσσας ξέρουμε πώς διαιρείται μια πρόταση στα άμεσα συστατικά της:</a:t>
            </a:r>
          </a:p>
          <a:p>
            <a:endParaRPr lang="el-GR" dirty="0"/>
          </a:p>
          <a:p>
            <a:endParaRPr lang="el-GR" dirty="0"/>
          </a:p>
          <a:p>
            <a:pPr algn="ctr"/>
            <a:r>
              <a:rPr lang="el-GR" dirty="0"/>
              <a:t>Το σκιουράκι έκρυβε βελανίδια στον κορμό του δέντρου.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r>
              <a:rPr lang="el-GR" dirty="0"/>
              <a:t>Μπορούμε όμως να επαληθεύσουμε τη διαίσθηση αυτή με τρία κριτήρια: μετάθεση, αντικατάσταση και ερώτηση.</a:t>
            </a:r>
          </a:p>
          <a:p>
            <a:endParaRPr lang="el-GR" dirty="0"/>
          </a:p>
          <a:p>
            <a:endParaRPr lang="en-GB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95FE56E-C800-43FF-9F41-1437681DE22D}"/>
              </a:ext>
            </a:extLst>
          </p:cNvPr>
          <p:cNvSpPr/>
          <p:nvPr/>
        </p:nvSpPr>
        <p:spPr>
          <a:xfrm>
            <a:off x="2317173" y="3917373"/>
            <a:ext cx="1880754" cy="63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D91644E-E17D-4626-9059-C5593C1D3A33}"/>
              </a:ext>
            </a:extLst>
          </p:cNvPr>
          <p:cNvSpPr/>
          <p:nvPr/>
        </p:nvSpPr>
        <p:spPr>
          <a:xfrm>
            <a:off x="4194464" y="3730336"/>
            <a:ext cx="5541818" cy="99752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5AF7CBD-E8AB-41BF-AB6A-E563F9D6B6B6}"/>
              </a:ext>
            </a:extLst>
          </p:cNvPr>
          <p:cNvSpPr/>
          <p:nvPr/>
        </p:nvSpPr>
        <p:spPr>
          <a:xfrm>
            <a:off x="4277591" y="3917373"/>
            <a:ext cx="1880754" cy="63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55D2BC6-FC3D-40D2-8559-51AAA044E014}"/>
              </a:ext>
            </a:extLst>
          </p:cNvPr>
          <p:cNvSpPr/>
          <p:nvPr/>
        </p:nvSpPr>
        <p:spPr>
          <a:xfrm>
            <a:off x="6238009" y="3912176"/>
            <a:ext cx="2916382" cy="63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CF8AAED-154C-4F4A-A4ED-93EDEC71D25A}"/>
              </a:ext>
            </a:extLst>
          </p:cNvPr>
          <p:cNvSpPr/>
          <p:nvPr/>
        </p:nvSpPr>
        <p:spPr>
          <a:xfrm>
            <a:off x="6296891" y="4046045"/>
            <a:ext cx="1298863" cy="366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391E51B4-2CAC-4DD9-A96B-F8C8C7411291}"/>
              </a:ext>
            </a:extLst>
          </p:cNvPr>
          <p:cNvSpPr/>
          <p:nvPr/>
        </p:nvSpPr>
        <p:spPr>
          <a:xfrm>
            <a:off x="7696200" y="4046045"/>
            <a:ext cx="1298863" cy="366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95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05E01E-008E-454D-963E-E333C660F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902061" cy="1499616"/>
          </a:xfrm>
        </p:spPr>
        <p:txBody>
          <a:bodyPr>
            <a:normAutofit/>
          </a:bodyPr>
          <a:lstStyle/>
          <a:p>
            <a:r>
              <a:rPr lang="el-GR" dirty="0"/>
              <a:t>Μετάθεση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7F5F5F-500B-40A1-926C-AF2FCC68E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7597556" cy="3931920"/>
          </a:xfrm>
        </p:spPr>
        <p:txBody>
          <a:bodyPr>
            <a:normAutofit/>
          </a:bodyPr>
          <a:lstStyle/>
          <a:p>
            <a:r>
              <a:rPr lang="el-GR" dirty="0"/>
              <a:t>Όταν κάποιες λέξεις ανήκουν στην ίδια φράση, και προσπαθήσουμε να τις μετακινήσουμε, τότε παρασύρουν η μία την άλλη.</a:t>
            </a:r>
          </a:p>
          <a:p>
            <a:endParaRPr lang="el-GR" dirty="0"/>
          </a:p>
          <a:p>
            <a:pPr algn="ctr"/>
            <a:r>
              <a:rPr lang="el-GR" i="1" dirty="0"/>
              <a:t>Το σκιουράκι έκρυβε βελανίδια </a:t>
            </a:r>
            <a:r>
              <a:rPr lang="el-GR" i="1" dirty="0">
                <a:solidFill>
                  <a:schemeClr val="accent1"/>
                </a:solidFill>
              </a:rPr>
              <a:t>στον κορμό του δέντρου</a:t>
            </a:r>
            <a:r>
              <a:rPr lang="el-GR" i="1" dirty="0"/>
              <a:t>.</a:t>
            </a:r>
          </a:p>
          <a:p>
            <a:pPr algn="ctr"/>
            <a:r>
              <a:rPr lang="el-GR" i="1" dirty="0">
                <a:solidFill>
                  <a:schemeClr val="accent1"/>
                </a:solidFill>
              </a:rPr>
              <a:t>Στον κορμό του δέντρου</a:t>
            </a:r>
            <a:r>
              <a:rPr lang="el-GR" i="1" dirty="0"/>
              <a:t>, το σκιουράκι έκρυβε βελανίδια.</a:t>
            </a:r>
          </a:p>
          <a:p>
            <a:pPr algn="ctr"/>
            <a:r>
              <a:rPr lang="el-GR" i="1" dirty="0"/>
              <a:t>Το σκιουράκι έκρυβε, </a:t>
            </a:r>
            <a:r>
              <a:rPr lang="el-GR" i="1" dirty="0">
                <a:solidFill>
                  <a:schemeClr val="accent1"/>
                </a:solidFill>
              </a:rPr>
              <a:t>στον κορμό του δέντρου</a:t>
            </a:r>
            <a:r>
              <a:rPr lang="el-GR" i="1" dirty="0"/>
              <a:t>, βελανίδια.</a:t>
            </a:r>
          </a:p>
          <a:p>
            <a:pPr algn="ctr"/>
            <a:r>
              <a:rPr lang="el-GR" i="1" dirty="0"/>
              <a:t>*</a:t>
            </a:r>
            <a:r>
              <a:rPr lang="el-GR" i="1" dirty="0">
                <a:solidFill>
                  <a:srgbClr val="FF0000"/>
                </a:solidFill>
              </a:rPr>
              <a:t>Στον κορμό </a:t>
            </a:r>
            <a:r>
              <a:rPr lang="el-GR" i="1" dirty="0"/>
              <a:t>το σκιουράκι έκρυβε </a:t>
            </a:r>
            <a:r>
              <a:rPr lang="el-GR" i="1" dirty="0">
                <a:solidFill>
                  <a:srgbClr val="FF0000"/>
                </a:solidFill>
              </a:rPr>
              <a:t>του δέντρου </a:t>
            </a:r>
            <a:r>
              <a:rPr lang="el-GR" i="1" dirty="0"/>
              <a:t>βελανίδια.</a:t>
            </a:r>
            <a:endParaRPr lang="en-GB" i="1" dirty="0"/>
          </a:p>
        </p:txBody>
      </p:sp>
      <p:pic>
        <p:nvPicPr>
          <p:cNvPr id="4" name="Εικόνα 3" descr="Παιχνιδιάρικη Γάτα">
            <a:extLst>
              <a:ext uri="{FF2B5EF4-FFF2-40B4-BE49-F238E27FC236}">
                <a16:creationId xmlns:a16="http://schemas.microsoft.com/office/drawing/2014/main" id="{C3BF580F-0C9C-47CA-9FF8-C4D1E6704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684" y="3855026"/>
            <a:ext cx="3002973" cy="30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880C75-449D-477A-B616-F2093CB1A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l-GR" dirty="0"/>
              <a:t>Υποκατάσταση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2F84D6-067A-4C29-9D20-077C2BF45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7569154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Όταν κάποιες λέξεις ανήκουν στην ίδια φράση και προσπαθήσουμε να τις υποκαταστήσουμε, υποκαθίσταται ολόκληρη η φράση.</a:t>
            </a:r>
          </a:p>
          <a:p>
            <a:pPr algn="ctr"/>
            <a:endParaRPr lang="el-GR" i="1" dirty="0"/>
          </a:p>
          <a:p>
            <a:pPr algn="ctr"/>
            <a:r>
              <a:rPr lang="el-GR" i="1" dirty="0"/>
              <a:t>Το σκιουράκι έκρυβε βελανίδια </a:t>
            </a:r>
            <a:r>
              <a:rPr lang="el-GR" i="1" dirty="0">
                <a:solidFill>
                  <a:schemeClr val="accent2"/>
                </a:solidFill>
              </a:rPr>
              <a:t>στον κορμό του δέντρου</a:t>
            </a:r>
            <a:r>
              <a:rPr lang="el-GR" i="1" dirty="0"/>
              <a:t>.</a:t>
            </a:r>
          </a:p>
          <a:p>
            <a:pPr algn="ctr"/>
            <a:r>
              <a:rPr lang="el-GR" i="1" dirty="0"/>
              <a:t>Το σκιουράκι έκρυβε βελανίδια </a:t>
            </a:r>
            <a:r>
              <a:rPr lang="el-GR" i="1" dirty="0">
                <a:solidFill>
                  <a:srgbClr val="FF0000"/>
                </a:solidFill>
              </a:rPr>
              <a:t>εκεί</a:t>
            </a:r>
            <a:r>
              <a:rPr lang="el-GR" i="1" dirty="0"/>
              <a:t>.</a:t>
            </a:r>
          </a:p>
          <a:p>
            <a:pPr algn="ctr"/>
            <a:r>
              <a:rPr lang="el-GR" i="1" dirty="0"/>
              <a:t>*Το σκιουράκι έκρυβε βελανίδια </a:t>
            </a:r>
            <a:r>
              <a:rPr lang="el-GR" i="1" dirty="0">
                <a:solidFill>
                  <a:srgbClr val="FF0000"/>
                </a:solidFill>
              </a:rPr>
              <a:t>στον εκεί</a:t>
            </a:r>
            <a:r>
              <a:rPr lang="el-GR" i="1" dirty="0"/>
              <a:t>. </a:t>
            </a:r>
          </a:p>
          <a:p>
            <a:endParaRPr lang="en-GB" dirty="0"/>
          </a:p>
        </p:txBody>
      </p:sp>
      <p:pic>
        <p:nvPicPr>
          <p:cNvPr id="7" name="Εικόνα 6" descr="Γάβγισμα Γάτα">
            <a:extLst>
              <a:ext uri="{FF2B5EF4-FFF2-40B4-BE49-F238E27FC236}">
                <a16:creationId xmlns:a16="http://schemas.microsoft.com/office/drawing/2014/main" id="{BD39386C-C473-40AC-8878-B09C94A59C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1" r="19574" b="-1"/>
          <a:stretch/>
        </p:blipFill>
        <p:spPr>
          <a:xfrm>
            <a:off x="9570028" y="3950069"/>
            <a:ext cx="1967344" cy="290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8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880C75-449D-477A-B616-F2093CB1A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7267817" cy="1499616"/>
          </a:xfrm>
        </p:spPr>
        <p:txBody>
          <a:bodyPr>
            <a:normAutofit/>
          </a:bodyPr>
          <a:lstStyle/>
          <a:p>
            <a:r>
              <a:rPr lang="el-GR" dirty="0"/>
              <a:t>Αντιστοιχία με ερώτηση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2F84D6-067A-4C29-9D20-077C2BF45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7506808" cy="4023360"/>
          </a:xfrm>
        </p:spPr>
        <p:txBody>
          <a:bodyPr>
            <a:normAutofit/>
          </a:bodyPr>
          <a:lstStyle/>
          <a:p>
            <a:r>
              <a:rPr lang="el-GR" dirty="0"/>
              <a:t>Όταν κάποιες λέξεις ανήκουν στην ίδια φράση, τότε μπορούν συνήθως να αντικατασταθούν όλες μαζί από μια ερώτηση.</a:t>
            </a:r>
          </a:p>
          <a:p>
            <a:pPr algn="ctr"/>
            <a:endParaRPr lang="el-GR" i="1" dirty="0"/>
          </a:p>
          <a:p>
            <a:pPr algn="ctr"/>
            <a:r>
              <a:rPr lang="el-GR" i="1" dirty="0"/>
              <a:t>Το σκιουράκι έκρυβε βελανίδια </a:t>
            </a:r>
            <a:r>
              <a:rPr lang="el-GR" i="1" dirty="0">
                <a:solidFill>
                  <a:schemeClr val="accent2"/>
                </a:solidFill>
              </a:rPr>
              <a:t>στον κορμό του δέντρου</a:t>
            </a:r>
            <a:r>
              <a:rPr lang="el-GR" i="1" dirty="0"/>
              <a:t>.</a:t>
            </a:r>
          </a:p>
          <a:p>
            <a:pPr algn="ctr"/>
            <a:r>
              <a:rPr lang="el-GR" i="1" dirty="0">
                <a:solidFill>
                  <a:srgbClr val="FF0000"/>
                </a:solidFill>
              </a:rPr>
              <a:t>Πού</a:t>
            </a:r>
            <a:r>
              <a:rPr lang="el-GR" i="1" dirty="0"/>
              <a:t> έκρυβε βελανίδια το σκιουράκι;</a:t>
            </a:r>
          </a:p>
          <a:p>
            <a:endParaRPr lang="en-GB" dirty="0"/>
          </a:p>
        </p:txBody>
      </p:sp>
      <p:pic>
        <p:nvPicPr>
          <p:cNvPr id="5" name="Εικόνα 4" descr="Ερώτηση Γάτα">
            <a:extLst>
              <a:ext uri="{FF2B5EF4-FFF2-40B4-BE49-F238E27FC236}">
                <a16:creationId xmlns:a16="http://schemas.microsoft.com/office/drawing/2014/main" id="{BF1E9E06-2481-4F12-A9CB-99FFC11B52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3" r="16993" b="-1"/>
          <a:stretch/>
        </p:blipFill>
        <p:spPr>
          <a:xfrm>
            <a:off x="10505209" y="4364754"/>
            <a:ext cx="1686790" cy="249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6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0E7A3056-9B88-444B-94DA-40B0F2C6E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1BCD36D-BC83-439C-A30A-E034D8C3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5"/>
            <a:ext cx="3630168" cy="1677467"/>
          </a:xfrm>
        </p:spPr>
        <p:txBody>
          <a:bodyPr>
            <a:normAutofit/>
          </a:bodyPr>
          <a:lstStyle/>
          <a:p>
            <a:r>
              <a:rPr lang="el-GR" sz="4400"/>
              <a:t>Συνοπτικά</a:t>
            </a:r>
            <a:endParaRPr lang="en-GB" sz="4400"/>
          </a:p>
        </p:txBody>
      </p:sp>
      <p:cxnSp>
        <p:nvCxnSpPr>
          <p:cNvPr id="14" name="Straight Connector 9">
            <a:extLst>
              <a:ext uri="{FF2B5EF4-FFF2-40B4-BE49-F238E27FC236}">
                <a16:creationId xmlns:a16="http://schemas.microsoft.com/office/drawing/2014/main" id="{6820BD55-A71A-48C6-B0F7-235147F39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2423548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4076FB-053B-4248-9E18-B108A48A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584415"/>
            <a:ext cx="3630168" cy="3724944"/>
          </a:xfrm>
        </p:spPr>
        <p:txBody>
          <a:bodyPr>
            <a:normAutofit/>
          </a:bodyPr>
          <a:lstStyle/>
          <a:p>
            <a:r>
              <a:rPr lang="el-GR" sz="2000" dirty="0"/>
              <a:t>Κάθε πρόταση αποτελείται από φυσικές ομαδοποιήσεις λέξεων. Οι ομαδοποιήσεις αυτές είναι αναγνωρίσιμες στις φυσικές ομιλήτριες / τους φυσικούς ομιλητές της γλώσσας, αλλά μπορούμε να τις επαληθεύσουμε και με διάφορα κριτήρια.</a:t>
            </a:r>
            <a:endParaRPr lang="en-GB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15CF0-5E5E-4D2E-B3AE-366652A36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14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671F8-39E3-F8F3-E530-CFF62749E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</a:rPr>
              <a:t>Σύνοψη μαθήματος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51380E22-BF54-DC5A-75A8-E5D7B6668B4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2562497"/>
                  </p:ext>
                </p:extLst>
              </p:nvPr>
            </p:nvGraphicFramePr>
            <p:xfrm>
              <a:off x="1023938" y="2286000"/>
              <a:ext cx="9720262" cy="4022725"/>
            </p:xfrm>
            <a:graphic>
              <a:graphicData uri="http://schemas.microsoft.com/office/powerpoint/2016/summaryzoom">
                <psuz:summaryZm>
                  <psuz:summaryZmObj sectionId="{1DE9B0CE-A157-406E-90A3-A1030B87658F}">
                    <psuz:zmPr id="{EF100B07-B290-4092-8021-BDB3C83047CB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76661" y="316393"/>
                          <a:ext cx="2916078" cy="16402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F9B011F5-48B2-4DAF-8B49-EAF6F4C4A80A}">
                    <psuz:zmPr id="{CD62D0A5-DC52-4331-81D1-D5B4785BD137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402092" y="316393"/>
                          <a:ext cx="2916078" cy="16402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85BE1ABE-3CFB-4743-A257-FF9F382351E7}">
                    <psuz:zmPr id="{71434B2C-0875-4600-9B1F-C9CA7003BF45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427523" y="316393"/>
                          <a:ext cx="2916078" cy="16402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E407D180-DB44-4DD2-A624-8DA991E5BC1A}">
                    <psuz:zmPr id="{DF159560-065A-450D-9934-D478F680C7AC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76661" y="2066039"/>
                          <a:ext cx="2916078" cy="16402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19C2762C-4486-4CDD-9005-F21571D7377E}">
                    <psuz:zmPr id="{517B8B2F-2DB0-456E-995D-D71D5CA4F127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402092" y="2066039"/>
                          <a:ext cx="2916078" cy="16402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51380E22-BF54-DC5A-75A8-E5D7B6668B4F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1023938" y="2286000"/>
                <a:ext cx="9720262" cy="4022725"/>
                <a:chOff x="1023938" y="2286000"/>
                <a:chExt cx="9720262" cy="4022725"/>
              </a:xfrm>
            </p:grpSpPr>
            <p:pic>
              <p:nvPicPr>
                <p:cNvPr id="3" name="Picture 3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400599" y="2602393"/>
                  <a:ext cx="2916078" cy="16402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4" name="Picture 4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26030" y="2602393"/>
                  <a:ext cx="2916078" cy="16402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6" name="Picture 6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51461" y="2602393"/>
                  <a:ext cx="2916078" cy="16402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7" name="Picture 7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00599" y="4352039"/>
                  <a:ext cx="2916078" cy="16402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Picture 8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26030" y="4352039"/>
                  <a:ext cx="2916078" cy="16402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3141007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5FFE-25F6-9AEB-6F20-FC2C0444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</a:rPr>
              <a:t>Λέξεις-κλειδιά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DD8B8-91CD-C0C9-1AC0-82831DFCA49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Πρόταση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Εκφώνημα</a:t>
            </a:r>
            <a:endParaRPr lang="en-US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Κανόνες φραστικής δομής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Βαθιά δομή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Γραμματικότητα</a:t>
            </a:r>
            <a:r>
              <a:rPr lang="el-GR" dirty="0">
                <a:solidFill>
                  <a:schemeClr val="bg1"/>
                </a:solidFill>
              </a:rPr>
              <a:t> (</a:t>
            </a:r>
            <a:r>
              <a:rPr lang="el-GR" dirty="0" err="1">
                <a:solidFill>
                  <a:schemeClr val="bg1"/>
                </a:solidFill>
              </a:rPr>
              <a:t>αντιγραμματικότητα</a:t>
            </a:r>
            <a:r>
              <a:rPr lang="el-GR" dirty="0">
                <a:solidFill>
                  <a:schemeClr val="bg1"/>
                </a:solidFill>
              </a:rPr>
              <a:t>)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Αμφισημία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Συντακτικές κατηγορίες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bg1"/>
                </a:solidFill>
              </a:rPr>
              <a:t> Άμεσα συστατικά</a:t>
            </a:r>
          </a:p>
        </p:txBody>
      </p:sp>
    </p:spTree>
    <p:extLst>
      <p:ext uri="{BB962C8B-B14F-4D97-AF65-F5344CB8AC3E}">
        <p14:creationId xmlns:p14="http://schemas.microsoft.com/office/powerpoint/2010/main" val="3705705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λοκληρωμένο">
  <a:themeElements>
    <a:clrScheme name="Ολοκληρωμένο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Ολοκληρωμένο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Ολοκληρωμένο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480</TotalTime>
  <Words>2049</Words>
  <Application>Microsoft Office PowerPoint</Application>
  <PresentationFormat>Widescreen</PresentationFormat>
  <Paragraphs>321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Alegreya Sans</vt:lpstr>
      <vt:lpstr>Arial</vt:lpstr>
      <vt:lpstr>Bradley Hand ITC</vt:lpstr>
      <vt:lpstr>Calibri</vt:lpstr>
      <vt:lpstr>Segoe Script</vt:lpstr>
      <vt:lpstr>Tw Cen MT</vt:lpstr>
      <vt:lpstr>Tw Cen MT Condensed</vt:lpstr>
      <vt:lpstr>Wingdings</vt:lpstr>
      <vt:lpstr>Wingdings 3</vt:lpstr>
      <vt:lpstr>Ολοκληρωμένο</vt:lpstr>
      <vt:lpstr>Εισαγωγή στη Σύνταξη</vt:lpstr>
      <vt:lpstr>Σύνδεση με τα προηγούμενα</vt:lpstr>
      <vt:lpstr>Σύνταξη</vt:lpstr>
      <vt:lpstr>Ανάλυση της πρότασης</vt:lpstr>
      <vt:lpstr>Από τι αποτελείται μια πρόταση</vt:lpstr>
      <vt:lpstr>Παραδοσιακή οπτική</vt:lpstr>
      <vt:lpstr>Περιορισμοί της παραδοσιακής οπτικής (1)</vt:lpstr>
      <vt:lpstr>Περιορισμοί της παραδοσιακής οπτικής (2)</vt:lpstr>
      <vt:lpstr>Περιορισμοί της παραδοσιακής οπτικής (3)</vt:lpstr>
      <vt:lpstr>Περιορισμοί της παραδοσιακής οπτικής (4)</vt:lpstr>
      <vt:lpstr>Περιορισμοί της παραδοσιακής οπτικής (5)</vt:lpstr>
      <vt:lpstr>Συνοπτικά</vt:lpstr>
      <vt:lpstr>Συντακτικές κατηγορίες</vt:lpstr>
      <vt:lpstr>Ονόματα (μορφολογικά χαρακτηριστικά)</vt:lpstr>
      <vt:lpstr>Ονόματα (συντακτικά χαρακτηριστικά)</vt:lpstr>
      <vt:lpstr>Ρήματα (μορφολογικά χαρακτηριστικά)</vt:lpstr>
      <vt:lpstr>Ρήματα (συντακτικά χαρακτηριστικά)</vt:lpstr>
      <vt:lpstr>Επίθετα (μορφολογικά χαρακτηριστικά)</vt:lpstr>
      <vt:lpstr>Επίθετα (συντακτικά χαρακτηριστικά)</vt:lpstr>
      <vt:lpstr>Επιρρήματα</vt:lpstr>
      <vt:lpstr>Λειτουργικές λέξεις</vt:lpstr>
      <vt:lpstr>Η πρόταση</vt:lpstr>
      <vt:lpstr>Πρόταση (Απόπειρες ορισμού)</vt:lpstr>
      <vt:lpstr>Πρόταση (ορισμός)</vt:lpstr>
      <vt:lpstr>Προτάσεις και εκφωνήματα</vt:lpstr>
      <vt:lpstr>Πώς δομείται μια πρόταση</vt:lpstr>
      <vt:lpstr>Γραμματικότητα</vt:lpstr>
      <vt:lpstr>Κανόνες φραστικής δομής (1)</vt:lpstr>
      <vt:lpstr>Κανόνες φραστικής δομής (2)</vt:lpstr>
      <vt:lpstr>Γραμματικότητα και αλήθεια</vt:lpstr>
      <vt:lpstr>Γραμματικότητα και λογική</vt:lpstr>
      <vt:lpstr>Ιεραρχική δομή της πρότασης</vt:lpstr>
      <vt:lpstr>Αμφίσημες προτάσεις</vt:lpstr>
      <vt:lpstr>PowerPoint Presentation</vt:lpstr>
      <vt:lpstr>Συνοπτικά</vt:lpstr>
      <vt:lpstr>Άμεσα συστατικά της πρότασης</vt:lpstr>
      <vt:lpstr>Άμεσα συστατικά</vt:lpstr>
      <vt:lpstr>Άμεσα συστατικά (παράδειγμα)</vt:lpstr>
      <vt:lpstr>Μετάθεση</vt:lpstr>
      <vt:lpstr>Υποκατάσταση</vt:lpstr>
      <vt:lpstr>Αντιστοιχία με ερώτηση</vt:lpstr>
      <vt:lpstr>Συνοπτικά</vt:lpstr>
      <vt:lpstr>Σύνοψη μαθήματος</vt:lpstr>
      <vt:lpstr>Λέξεις-κλειδιά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Γλωσσολογία και Ελληνική Γλώσσα</dc:title>
  <dc:creator>Achilleas Kostoulas</dc:creator>
  <cp:lastModifiedBy>Achilleas Kostoulas</cp:lastModifiedBy>
  <cp:revision>18</cp:revision>
  <dcterms:created xsi:type="dcterms:W3CDTF">2021-05-08T08:46:05Z</dcterms:created>
  <dcterms:modified xsi:type="dcterms:W3CDTF">2022-05-13T08:38:04Z</dcterms:modified>
</cp:coreProperties>
</file>