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85" r:id="rId9"/>
    <p:sldId id="262" r:id="rId10"/>
    <p:sldId id="263" r:id="rId11"/>
    <p:sldId id="264" r:id="rId12"/>
    <p:sldId id="273" r:id="rId13"/>
    <p:sldId id="274" r:id="rId14"/>
    <p:sldId id="275" r:id="rId15"/>
    <p:sldId id="266" r:id="rId16"/>
    <p:sldId id="268" r:id="rId17"/>
    <p:sldId id="269" r:id="rId18"/>
    <p:sldId id="270" r:id="rId19"/>
    <p:sldId id="278" r:id="rId20"/>
    <p:sldId id="277" r:id="rId21"/>
    <p:sldId id="276" r:id="rId22"/>
    <p:sldId id="272" r:id="rId23"/>
    <p:sldId id="289" r:id="rId24"/>
    <p:sldId id="283" r:id="rId25"/>
    <p:sldId id="284" r:id="rId26"/>
    <p:sldId id="287" r:id="rId27"/>
    <p:sldId id="288" r:id="rId28"/>
    <p:sldId id="302" r:id="rId29"/>
    <p:sldId id="279" r:id="rId30"/>
    <p:sldId id="303" r:id="rId31"/>
    <p:sldId id="304" r:id="rId32"/>
    <p:sldId id="305" r:id="rId33"/>
    <p:sldId id="306" r:id="rId34"/>
    <p:sldId id="307" r:id="rId35"/>
    <p:sldId id="280" r:id="rId36"/>
    <p:sldId id="282" r:id="rId37"/>
    <p:sldId id="281" r:id="rId38"/>
    <p:sldId id="308" r:id="rId39"/>
    <p:sldId id="309" r:id="rId40"/>
    <p:sldId id="310" r:id="rId41"/>
    <p:sldId id="28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06651F17-21BF-4354-9596-29032B600DBF}">
          <p14:sldIdLst>
            <p14:sldId id="256"/>
            <p14:sldId id="257"/>
            <p14:sldId id="258"/>
          </p14:sldIdLst>
        </p14:section>
        <p14:section name="Γλώσσες στον κόσμο" id="{AEE0D46F-1DEA-47F5-A56C-4A82399181A4}">
          <p14:sldIdLst>
            <p14:sldId id="259"/>
            <p14:sldId id="285"/>
            <p14:sldId id="262"/>
            <p14:sldId id="263"/>
            <p14:sldId id="264"/>
            <p14:sldId id="273"/>
            <p14:sldId id="274"/>
            <p14:sldId id="275"/>
          </p14:sldIdLst>
        </p14:section>
        <p14:section name="Ομογλωσσίες" id="{3301D169-A39F-4AC2-98AD-B82597C655A8}">
          <p14:sldIdLst>
            <p14:sldId id="266"/>
            <p14:sldId id="268"/>
            <p14:sldId id="269"/>
            <p14:sldId id="270"/>
            <p14:sldId id="278"/>
            <p14:sldId id="277"/>
          </p14:sldIdLst>
        </p14:section>
        <p14:section name="Ασθενείς γλώσσες" id="{4B3CB7A0-FAB8-4BFE-8D38-027DB2110909}">
          <p14:sldIdLst>
            <p14:sldId id="276"/>
            <p14:sldId id="272"/>
            <p14:sldId id="289"/>
            <p14:sldId id="283"/>
            <p14:sldId id="284"/>
            <p14:sldId id="287"/>
          </p14:sldIdLst>
        </p14:section>
        <p14:section name="Ηγεμονισμός" id="{40F975C1-BF60-4C6B-B58C-C0C8F6439FEA}">
          <p14:sldIdLst>
            <p14:sldId id="288"/>
            <p14:sldId id="302"/>
            <p14:sldId id="279"/>
            <p14:sldId id="303"/>
            <p14:sldId id="304"/>
            <p14:sldId id="305"/>
            <p14:sldId id="306"/>
            <p14:sldId id="307"/>
            <p14:sldId id="280"/>
            <p14:sldId id="282"/>
            <p14:sldId id="281"/>
            <p14:sldId id="308"/>
            <p14:sldId id="309"/>
          </p14:sldIdLst>
        </p14:section>
        <p14:section name="Ανακεφαλαίωση" id="{6C0FA479-EAD4-477F-AB77-24B5F99348DD}">
          <p14:sldIdLst>
            <p14:sldId id="310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0000"/>
    <a:srgbClr val="007F00"/>
    <a:srgbClr val="FFDC55"/>
    <a:srgbClr val="04CCFE"/>
    <a:srgbClr val="00007F"/>
    <a:srgbClr val="741EB5"/>
    <a:srgbClr val="967F12"/>
    <a:srgbClr val="550618"/>
    <a:srgbClr val="2523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7" d="100"/>
          <a:sy n="67" d="100"/>
        </p:scale>
        <p:origin x="494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2963A8-E391-49E5-8F9C-C96DC4EABABE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01B59EE-D41D-4195-A7CA-FF0551CD7CC0}">
      <dgm:prSet phldrT="[Κείμενο]"/>
      <dgm:spPr/>
      <dgm:t>
        <a:bodyPr/>
        <a:lstStyle/>
        <a:p>
          <a:r>
            <a:rPr lang="el-GR" dirty="0"/>
            <a:t>Οι γλώσσες στον κόσμο</a:t>
          </a:r>
          <a:endParaRPr lang="en-GB" dirty="0"/>
        </a:p>
      </dgm:t>
    </dgm:pt>
    <dgm:pt modelId="{1B830960-69CE-4762-BE43-AF3860C0D285}" type="parTrans" cxnId="{B15D083B-7D7C-45B8-99E3-9767AC719C01}">
      <dgm:prSet/>
      <dgm:spPr/>
      <dgm:t>
        <a:bodyPr/>
        <a:lstStyle/>
        <a:p>
          <a:endParaRPr lang="en-GB"/>
        </a:p>
      </dgm:t>
    </dgm:pt>
    <dgm:pt modelId="{9B6BEDEB-DD7C-46D7-A111-C1DA3C00914C}" type="sibTrans" cxnId="{B15D083B-7D7C-45B8-99E3-9767AC719C01}">
      <dgm:prSet/>
      <dgm:spPr/>
      <dgm:t>
        <a:bodyPr/>
        <a:lstStyle/>
        <a:p>
          <a:endParaRPr lang="en-GB"/>
        </a:p>
      </dgm:t>
    </dgm:pt>
    <dgm:pt modelId="{D6F48476-983F-4A94-9A85-8D66802B1E14}">
      <dgm:prSet phldrT="[Κείμενο]"/>
      <dgm:spPr/>
      <dgm:t>
        <a:bodyPr/>
        <a:lstStyle/>
        <a:p>
          <a:r>
            <a:rPr lang="el-GR" dirty="0"/>
            <a:t>Ασθενείς και απειλούμενες γλώσσες</a:t>
          </a:r>
          <a:endParaRPr lang="en-GB" dirty="0"/>
        </a:p>
      </dgm:t>
    </dgm:pt>
    <dgm:pt modelId="{CA60D27D-D442-4446-A414-A4AC74E7CEA1}" type="parTrans" cxnId="{7022DB28-3DC1-456D-9505-DE35F2DAF88F}">
      <dgm:prSet/>
      <dgm:spPr/>
      <dgm:t>
        <a:bodyPr/>
        <a:lstStyle/>
        <a:p>
          <a:endParaRPr lang="en-GB"/>
        </a:p>
      </dgm:t>
    </dgm:pt>
    <dgm:pt modelId="{803D7FE0-9DF1-4527-854E-3EE25E3CDA59}" type="sibTrans" cxnId="{7022DB28-3DC1-456D-9505-DE35F2DAF88F}">
      <dgm:prSet/>
      <dgm:spPr/>
      <dgm:t>
        <a:bodyPr/>
        <a:lstStyle/>
        <a:p>
          <a:endParaRPr lang="en-GB"/>
        </a:p>
      </dgm:t>
    </dgm:pt>
    <dgm:pt modelId="{10E950A9-2BB2-4FC1-A67B-508E7BD57160}">
      <dgm:prSet phldrT="[Κείμενο]"/>
      <dgm:spPr/>
      <dgm:t>
        <a:bodyPr/>
        <a:lstStyle/>
        <a:p>
          <a:r>
            <a:rPr lang="el-GR" dirty="0"/>
            <a:t>Διεθνείς και ηγεμονικές γλώσσες</a:t>
          </a:r>
          <a:endParaRPr lang="en-GB" dirty="0"/>
        </a:p>
      </dgm:t>
    </dgm:pt>
    <dgm:pt modelId="{B93A8AFC-FA45-4AA0-B8FF-D05089B686DE}" type="parTrans" cxnId="{3DCD9883-45A0-418F-9617-AD166F5BC2E2}">
      <dgm:prSet/>
      <dgm:spPr/>
      <dgm:t>
        <a:bodyPr/>
        <a:lstStyle/>
        <a:p>
          <a:endParaRPr lang="en-GB"/>
        </a:p>
      </dgm:t>
    </dgm:pt>
    <dgm:pt modelId="{961DAA50-2856-4A0D-A728-5A1E90E9A3C1}" type="sibTrans" cxnId="{3DCD9883-45A0-418F-9617-AD166F5BC2E2}">
      <dgm:prSet/>
      <dgm:spPr/>
      <dgm:t>
        <a:bodyPr/>
        <a:lstStyle/>
        <a:p>
          <a:endParaRPr lang="en-GB"/>
        </a:p>
      </dgm:t>
    </dgm:pt>
    <dgm:pt modelId="{6BCBA7FC-CC82-409F-A22A-9C1524FC9FEF}">
      <dgm:prSet phldrT="[Κείμενο]"/>
      <dgm:spPr/>
      <dgm:t>
        <a:bodyPr/>
        <a:lstStyle/>
        <a:p>
          <a:r>
            <a:rPr lang="el-GR" dirty="0"/>
            <a:t>Γλωσσικές οικογένειες</a:t>
          </a:r>
          <a:endParaRPr lang="en-GB" dirty="0"/>
        </a:p>
      </dgm:t>
    </dgm:pt>
    <dgm:pt modelId="{5FFD2610-5C4A-40AD-A62C-059A263084E5}" type="parTrans" cxnId="{E363B890-9751-4B2C-A918-47EA4CBDEBF6}">
      <dgm:prSet/>
      <dgm:spPr/>
      <dgm:t>
        <a:bodyPr/>
        <a:lstStyle/>
        <a:p>
          <a:endParaRPr lang="en-GB"/>
        </a:p>
      </dgm:t>
    </dgm:pt>
    <dgm:pt modelId="{AE3C445A-358C-4064-A5EF-81C17C4EF25C}" type="sibTrans" cxnId="{E363B890-9751-4B2C-A918-47EA4CBDEBF6}">
      <dgm:prSet/>
      <dgm:spPr/>
      <dgm:t>
        <a:bodyPr/>
        <a:lstStyle/>
        <a:p>
          <a:endParaRPr lang="en-GB"/>
        </a:p>
      </dgm:t>
    </dgm:pt>
    <dgm:pt modelId="{F0A976D9-3DF7-466C-AEAB-07AEFDB04DF2}" type="pres">
      <dgm:prSet presAssocID="{732963A8-E391-49E5-8F9C-C96DC4EABABE}" presName="outerComposite" presStyleCnt="0">
        <dgm:presLayoutVars>
          <dgm:chMax val="5"/>
          <dgm:dir/>
          <dgm:resizeHandles val="exact"/>
        </dgm:presLayoutVars>
      </dgm:prSet>
      <dgm:spPr/>
    </dgm:pt>
    <dgm:pt modelId="{516870C8-F8DC-445A-AA96-0C7FD4DFFE85}" type="pres">
      <dgm:prSet presAssocID="{732963A8-E391-49E5-8F9C-C96DC4EABABE}" presName="dummyMaxCanvas" presStyleCnt="0">
        <dgm:presLayoutVars/>
      </dgm:prSet>
      <dgm:spPr/>
    </dgm:pt>
    <dgm:pt modelId="{D17786DD-4FAB-40D2-B262-88919DB71876}" type="pres">
      <dgm:prSet presAssocID="{732963A8-E391-49E5-8F9C-C96DC4EABABE}" presName="FourNodes_1" presStyleLbl="node1" presStyleIdx="0" presStyleCnt="4">
        <dgm:presLayoutVars>
          <dgm:bulletEnabled val="1"/>
        </dgm:presLayoutVars>
      </dgm:prSet>
      <dgm:spPr/>
    </dgm:pt>
    <dgm:pt modelId="{201D7BDA-780B-4886-9698-106FCD730DBB}" type="pres">
      <dgm:prSet presAssocID="{732963A8-E391-49E5-8F9C-C96DC4EABABE}" presName="FourNodes_2" presStyleLbl="node1" presStyleIdx="1" presStyleCnt="4">
        <dgm:presLayoutVars>
          <dgm:bulletEnabled val="1"/>
        </dgm:presLayoutVars>
      </dgm:prSet>
      <dgm:spPr/>
    </dgm:pt>
    <dgm:pt modelId="{BBB39995-AE88-4431-86F0-52ED01E82384}" type="pres">
      <dgm:prSet presAssocID="{732963A8-E391-49E5-8F9C-C96DC4EABABE}" presName="FourNodes_3" presStyleLbl="node1" presStyleIdx="2" presStyleCnt="4">
        <dgm:presLayoutVars>
          <dgm:bulletEnabled val="1"/>
        </dgm:presLayoutVars>
      </dgm:prSet>
      <dgm:spPr/>
    </dgm:pt>
    <dgm:pt modelId="{FE214F54-E369-4694-86B7-8601179A011F}" type="pres">
      <dgm:prSet presAssocID="{732963A8-E391-49E5-8F9C-C96DC4EABABE}" presName="FourNodes_4" presStyleLbl="node1" presStyleIdx="3" presStyleCnt="4">
        <dgm:presLayoutVars>
          <dgm:bulletEnabled val="1"/>
        </dgm:presLayoutVars>
      </dgm:prSet>
      <dgm:spPr/>
    </dgm:pt>
    <dgm:pt modelId="{56E4D195-4B6A-4E91-B537-2DB67A656C69}" type="pres">
      <dgm:prSet presAssocID="{732963A8-E391-49E5-8F9C-C96DC4EABABE}" presName="FourConn_1-2" presStyleLbl="fgAccFollowNode1" presStyleIdx="0" presStyleCnt="3">
        <dgm:presLayoutVars>
          <dgm:bulletEnabled val="1"/>
        </dgm:presLayoutVars>
      </dgm:prSet>
      <dgm:spPr/>
    </dgm:pt>
    <dgm:pt modelId="{AA28C605-5F3E-4EBC-B915-788B47A7E740}" type="pres">
      <dgm:prSet presAssocID="{732963A8-E391-49E5-8F9C-C96DC4EABABE}" presName="FourConn_2-3" presStyleLbl="fgAccFollowNode1" presStyleIdx="1" presStyleCnt="3">
        <dgm:presLayoutVars>
          <dgm:bulletEnabled val="1"/>
        </dgm:presLayoutVars>
      </dgm:prSet>
      <dgm:spPr/>
    </dgm:pt>
    <dgm:pt modelId="{7F261328-7672-41E7-9B4E-DE6115F29C96}" type="pres">
      <dgm:prSet presAssocID="{732963A8-E391-49E5-8F9C-C96DC4EABABE}" presName="FourConn_3-4" presStyleLbl="fgAccFollowNode1" presStyleIdx="2" presStyleCnt="3">
        <dgm:presLayoutVars>
          <dgm:bulletEnabled val="1"/>
        </dgm:presLayoutVars>
      </dgm:prSet>
      <dgm:spPr/>
    </dgm:pt>
    <dgm:pt modelId="{0CD6E5B4-E128-42FA-9A08-491CE4B40B52}" type="pres">
      <dgm:prSet presAssocID="{732963A8-E391-49E5-8F9C-C96DC4EABABE}" presName="FourNodes_1_text" presStyleLbl="node1" presStyleIdx="3" presStyleCnt="4">
        <dgm:presLayoutVars>
          <dgm:bulletEnabled val="1"/>
        </dgm:presLayoutVars>
      </dgm:prSet>
      <dgm:spPr/>
    </dgm:pt>
    <dgm:pt modelId="{2580A4A9-9E38-4712-AF90-2DBE7F004742}" type="pres">
      <dgm:prSet presAssocID="{732963A8-E391-49E5-8F9C-C96DC4EABABE}" presName="FourNodes_2_text" presStyleLbl="node1" presStyleIdx="3" presStyleCnt="4">
        <dgm:presLayoutVars>
          <dgm:bulletEnabled val="1"/>
        </dgm:presLayoutVars>
      </dgm:prSet>
      <dgm:spPr/>
    </dgm:pt>
    <dgm:pt modelId="{55B1F478-3495-4207-AD10-119B4C12E477}" type="pres">
      <dgm:prSet presAssocID="{732963A8-E391-49E5-8F9C-C96DC4EABABE}" presName="FourNodes_3_text" presStyleLbl="node1" presStyleIdx="3" presStyleCnt="4">
        <dgm:presLayoutVars>
          <dgm:bulletEnabled val="1"/>
        </dgm:presLayoutVars>
      </dgm:prSet>
      <dgm:spPr/>
    </dgm:pt>
    <dgm:pt modelId="{4E3F913C-27FC-4238-9DA7-9B6AC694882E}" type="pres">
      <dgm:prSet presAssocID="{732963A8-E391-49E5-8F9C-C96DC4EABAB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A07301-7F64-4EC0-9D3A-FA813D74AE09}" type="presOf" srcId="{D6F48476-983F-4A94-9A85-8D66802B1E14}" destId="{BBB39995-AE88-4431-86F0-52ED01E82384}" srcOrd="0" destOrd="0" presId="urn:microsoft.com/office/officeart/2005/8/layout/vProcess5"/>
    <dgm:cxn modelId="{46B18123-2B46-4A7D-8506-3D026FB41CB7}" type="presOf" srcId="{6BCBA7FC-CC82-409F-A22A-9C1524FC9FEF}" destId="{2580A4A9-9E38-4712-AF90-2DBE7F004742}" srcOrd="1" destOrd="0" presId="urn:microsoft.com/office/officeart/2005/8/layout/vProcess5"/>
    <dgm:cxn modelId="{7022DB28-3DC1-456D-9505-DE35F2DAF88F}" srcId="{732963A8-E391-49E5-8F9C-C96DC4EABABE}" destId="{D6F48476-983F-4A94-9A85-8D66802B1E14}" srcOrd="2" destOrd="0" parTransId="{CA60D27D-D442-4446-A414-A4AC74E7CEA1}" sibTransId="{803D7FE0-9DF1-4527-854E-3EE25E3CDA59}"/>
    <dgm:cxn modelId="{B15D083B-7D7C-45B8-99E3-9767AC719C01}" srcId="{732963A8-E391-49E5-8F9C-C96DC4EABABE}" destId="{401B59EE-D41D-4195-A7CA-FF0551CD7CC0}" srcOrd="0" destOrd="0" parTransId="{1B830960-69CE-4762-BE43-AF3860C0D285}" sibTransId="{9B6BEDEB-DD7C-46D7-A111-C1DA3C00914C}"/>
    <dgm:cxn modelId="{5985F45C-82E2-4C36-BD13-2243BE8750A9}" type="presOf" srcId="{D6F48476-983F-4A94-9A85-8D66802B1E14}" destId="{55B1F478-3495-4207-AD10-119B4C12E477}" srcOrd="1" destOrd="0" presId="urn:microsoft.com/office/officeart/2005/8/layout/vProcess5"/>
    <dgm:cxn modelId="{8030EE58-A128-4483-BE6D-7C6E291DA8B3}" type="presOf" srcId="{401B59EE-D41D-4195-A7CA-FF0551CD7CC0}" destId="{0CD6E5B4-E128-42FA-9A08-491CE4B40B52}" srcOrd="1" destOrd="0" presId="urn:microsoft.com/office/officeart/2005/8/layout/vProcess5"/>
    <dgm:cxn modelId="{3DCD9883-45A0-418F-9617-AD166F5BC2E2}" srcId="{732963A8-E391-49E5-8F9C-C96DC4EABABE}" destId="{10E950A9-2BB2-4FC1-A67B-508E7BD57160}" srcOrd="3" destOrd="0" parTransId="{B93A8AFC-FA45-4AA0-B8FF-D05089B686DE}" sibTransId="{961DAA50-2856-4A0D-A728-5A1E90E9A3C1}"/>
    <dgm:cxn modelId="{CCF19988-8709-4468-A839-0991EEEB976B}" type="presOf" srcId="{803D7FE0-9DF1-4527-854E-3EE25E3CDA59}" destId="{7F261328-7672-41E7-9B4E-DE6115F29C96}" srcOrd="0" destOrd="0" presId="urn:microsoft.com/office/officeart/2005/8/layout/vProcess5"/>
    <dgm:cxn modelId="{A7E01289-B551-4698-B418-D4B479C91614}" type="presOf" srcId="{10E950A9-2BB2-4FC1-A67B-508E7BD57160}" destId="{4E3F913C-27FC-4238-9DA7-9B6AC694882E}" srcOrd="1" destOrd="0" presId="urn:microsoft.com/office/officeart/2005/8/layout/vProcess5"/>
    <dgm:cxn modelId="{E363B890-9751-4B2C-A918-47EA4CBDEBF6}" srcId="{732963A8-E391-49E5-8F9C-C96DC4EABABE}" destId="{6BCBA7FC-CC82-409F-A22A-9C1524FC9FEF}" srcOrd="1" destOrd="0" parTransId="{5FFD2610-5C4A-40AD-A62C-059A263084E5}" sibTransId="{AE3C445A-358C-4064-A5EF-81C17C4EF25C}"/>
    <dgm:cxn modelId="{2A5B32A3-927D-4DB6-8843-C5377F834382}" type="presOf" srcId="{AE3C445A-358C-4064-A5EF-81C17C4EF25C}" destId="{AA28C605-5F3E-4EBC-B915-788B47A7E740}" srcOrd="0" destOrd="0" presId="urn:microsoft.com/office/officeart/2005/8/layout/vProcess5"/>
    <dgm:cxn modelId="{2B092AAF-96C8-42E0-B690-293002B9DBB3}" type="presOf" srcId="{401B59EE-D41D-4195-A7CA-FF0551CD7CC0}" destId="{D17786DD-4FAB-40D2-B262-88919DB71876}" srcOrd="0" destOrd="0" presId="urn:microsoft.com/office/officeart/2005/8/layout/vProcess5"/>
    <dgm:cxn modelId="{99C52DB2-C674-4A49-BE80-00531B6BB0DD}" type="presOf" srcId="{10E950A9-2BB2-4FC1-A67B-508E7BD57160}" destId="{FE214F54-E369-4694-86B7-8601179A011F}" srcOrd="0" destOrd="0" presId="urn:microsoft.com/office/officeart/2005/8/layout/vProcess5"/>
    <dgm:cxn modelId="{76E14BC4-F816-447E-A8CC-4ABE51AA0B59}" type="presOf" srcId="{6BCBA7FC-CC82-409F-A22A-9C1524FC9FEF}" destId="{201D7BDA-780B-4886-9698-106FCD730DBB}" srcOrd="0" destOrd="0" presId="urn:microsoft.com/office/officeart/2005/8/layout/vProcess5"/>
    <dgm:cxn modelId="{BB5008F5-7763-4F58-8C37-A40CACA6B7A0}" type="presOf" srcId="{732963A8-E391-49E5-8F9C-C96DC4EABABE}" destId="{F0A976D9-3DF7-466C-AEAB-07AEFDB04DF2}" srcOrd="0" destOrd="0" presId="urn:microsoft.com/office/officeart/2005/8/layout/vProcess5"/>
    <dgm:cxn modelId="{CEBFD9F6-5FCF-4AC1-8E89-A56D4546B7E8}" type="presOf" srcId="{9B6BEDEB-DD7C-46D7-A111-C1DA3C00914C}" destId="{56E4D195-4B6A-4E91-B537-2DB67A656C69}" srcOrd="0" destOrd="0" presId="urn:microsoft.com/office/officeart/2005/8/layout/vProcess5"/>
    <dgm:cxn modelId="{4EE3624E-50B1-4066-9948-C756A68503F2}" type="presParOf" srcId="{F0A976D9-3DF7-466C-AEAB-07AEFDB04DF2}" destId="{516870C8-F8DC-445A-AA96-0C7FD4DFFE85}" srcOrd="0" destOrd="0" presId="urn:microsoft.com/office/officeart/2005/8/layout/vProcess5"/>
    <dgm:cxn modelId="{55667DA0-D1B1-4B82-9102-99E7CD3890F6}" type="presParOf" srcId="{F0A976D9-3DF7-466C-AEAB-07AEFDB04DF2}" destId="{D17786DD-4FAB-40D2-B262-88919DB71876}" srcOrd="1" destOrd="0" presId="urn:microsoft.com/office/officeart/2005/8/layout/vProcess5"/>
    <dgm:cxn modelId="{FE6BBCBD-9CB2-4A07-94DF-3F30157826A3}" type="presParOf" srcId="{F0A976D9-3DF7-466C-AEAB-07AEFDB04DF2}" destId="{201D7BDA-780B-4886-9698-106FCD730DBB}" srcOrd="2" destOrd="0" presId="urn:microsoft.com/office/officeart/2005/8/layout/vProcess5"/>
    <dgm:cxn modelId="{20A456BB-891C-461E-A0EC-EB26C58D716D}" type="presParOf" srcId="{F0A976D9-3DF7-466C-AEAB-07AEFDB04DF2}" destId="{BBB39995-AE88-4431-86F0-52ED01E82384}" srcOrd="3" destOrd="0" presId="urn:microsoft.com/office/officeart/2005/8/layout/vProcess5"/>
    <dgm:cxn modelId="{589CB4E6-CC77-42F4-AE53-63A86125CA57}" type="presParOf" srcId="{F0A976D9-3DF7-466C-AEAB-07AEFDB04DF2}" destId="{FE214F54-E369-4694-86B7-8601179A011F}" srcOrd="4" destOrd="0" presId="urn:microsoft.com/office/officeart/2005/8/layout/vProcess5"/>
    <dgm:cxn modelId="{79188AE0-81C4-48B4-8547-993E71FC5D1F}" type="presParOf" srcId="{F0A976D9-3DF7-466C-AEAB-07AEFDB04DF2}" destId="{56E4D195-4B6A-4E91-B537-2DB67A656C69}" srcOrd="5" destOrd="0" presId="urn:microsoft.com/office/officeart/2005/8/layout/vProcess5"/>
    <dgm:cxn modelId="{CA17D6E7-638A-43AF-9505-3D628E886786}" type="presParOf" srcId="{F0A976D9-3DF7-466C-AEAB-07AEFDB04DF2}" destId="{AA28C605-5F3E-4EBC-B915-788B47A7E740}" srcOrd="6" destOrd="0" presId="urn:microsoft.com/office/officeart/2005/8/layout/vProcess5"/>
    <dgm:cxn modelId="{C169C1DB-BB49-46C3-87EF-C4F9BB6B2835}" type="presParOf" srcId="{F0A976D9-3DF7-466C-AEAB-07AEFDB04DF2}" destId="{7F261328-7672-41E7-9B4E-DE6115F29C96}" srcOrd="7" destOrd="0" presId="urn:microsoft.com/office/officeart/2005/8/layout/vProcess5"/>
    <dgm:cxn modelId="{95473D8F-DE62-4360-9A32-026241B14A46}" type="presParOf" srcId="{F0A976D9-3DF7-466C-AEAB-07AEFDB04DF2}" destId="{0CD6E5B4-E128-42FA-9A08-491CE4B40B52}" srcOrd="8" destOrd="0" presId="urn:microsoft.com/office/officeart/2005/8/layout/vProcess5"/>
    <dgm:cxn modelId="{6EFCF3C6-BFE2-4B53-B273-55F4F0907CA6}" type="presParOf" srcId="{F0A976D9-3DF7-466C-AEAB-07AEFDB04DF2}" destId="{2580A4A9-9E38-4712-AF90-2DBE7F004742}" srcOrd="9" destOrd="0" presId="urn:microsoft.com/office/officeart/2005/8/layout/vProcess5"/>
    <dgm:cxn modelId="{A8B7CD3B-9B19-4946-8ABB-6CF1D5A63317}" type="presParOf" srcId="{F0A976D9-3DF7-466C-AEAB-07AEFDB04DF2}" destId="{55B1F478-3495-4207-AD10-119B4C12E477}" srcOrd="10" destOrd="0" presId="urn:microsoft.com/office/officeart/2005/8/layout/vProcess5"/>
    <dgm:cxn modelId="{12F8BA4A-4B2D-4191-8055-0C6CE3D42B7E}" type="presParOf" srcId="{F0A976D9-3DF7-466C-AEAB-07AEFDB04DF2}" destId="{4E3F913C-27FC-4238-9DA7-9B6AC694882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768EB2-3DDF-4920-81E4-89516C107B8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B92D795-5C97-4BE0-98A7-EA21582969F2}">
      <dgm:prSet/>
      <dgm:spPr/>
      <dgm:t>
        <a:bodyPr/>
        <a:lstStyle/>
        <a:p>
          <a:r>
            <a:rPr lang="el-GR" dirty="0"/>
            <a:t>Οι περισσότερες έγκυρες </a:t>
          </a:r>
          <a:r>
            <a:rPr lang="el-GR" dirty="0" err="1"/>
            <a:t>καταλογογραφήσεις</a:t>
          </a:r>
          <a:r>
            <a:rPr lang="el-GR" dirty="0"/>
            <a:t> αναφέρουν ένα εύρος μεταξύ 5.500 και 7.000 γλωσσών.</a:t>
          </a:r>
          <a:endParaRPr lang="en-US" dirty="0"/>
        </a:p>
      </dgm:t>
    </dgm:pt>
    <dgm:pt modelId="{9EBD6706-8FD9-4D18-B902-F6C94B59F612}" type="parTrans" cxnId="{8524B9A6-5909-47F3-9556-0C7E62451C1D}">
      <dgm:prSet/>
      <dgm:spPr/>
      <dgm:t>
        <a:bodyPr/>
        <a:lstStyle/>
        <a:p>
          <a:endParaRPr lang="en-US"/>
        </a:p>
      </dgm:t>
    </dgm:pt>
    <dgm:pt modelId="{7095EDAB-4524-4F01-BE65-56986DE9B943}" type="sibTrans" cxnId="{8524B9A6-5909-47F3-9556-0C7E62451C1D}">
      <dgm:prSet/>
      <dgm:spPr/>
      <dgm:t>
        <a:bodyPr/>
        <a:lstStyle/>
        <a:p>
          <a:endParaRPr lang="en-US"/>
        </a:p>
      </dgm:t>
    </dgm:pt>
    <dgm:pt modelId="{67617767-7EEF-4FD7-878E-C86C51AB415D}">
      <dgm:prSet/>
      <dgm:spPr/>
      <dgm:t>
        <a:bodyPr/>
        <a:lstStyle/>
        <a:p>
          <a:r>
            <a:rPr lang="el-GR"/>
            <a:t>Αναφέρονται και μεγαλύτεροι αριθμοί (π.χ. 10.000) ή πιο μικροί (3.000) αλλά φαίνεται πως αφορούν διαφορετικούς ορισμούς και διαφορετικές μεθοδολογικές παραδοχές.</a:t>
          </a:r>
          <a:endParaRPr lang="en-US"/>
        </a:p>
      </dgm:t>
    </dgm:pt>
    <dgm:pt modelId="{0A601BDE-8DD9-4765-9EEA-CAA37424239E}" type="parTrans" cxnId="{F5A6AACB-6FB4-49F0-96A6-4055080D029F}">
      <dgm:prSet/>
      <dgm:spPr/>
      <dgm:t>
        <a:bodyPr/>
        <a:lstStyle/>
        <a:p>
          <a:endParaRPr lang="en-US"/>
        </a:p>
      </dgm:t>
    </dgm:pt>
    <dgm:pt modelId="{65169B33-73CD-495C-B49A-674254F8895F}" type="sibTrans" cxnId="{F5A6AACB-6FB4-49F0-96A6-4055080D029F}">
      <dgm:prSet/>
      <dgm:spPr/>
      <dgm:t>
        <a:bodyPr/>
        <a:lstStyle/>
        <a:p>
          <a:endParaRPr lang="en-US"/>
        </a:p>
      </dgm:t>
    </dgm:pt>
    <dgm:pt modelId="{21246919-E8B1-4047-9630-B38D0E9A5AA4}">
      <dgm:prSet/>
      <dgm:spPr/>
      <dgm:t>
        <a:bodyPr/>
        <a:lstStyle/>
        <a:p>
          <a:r>
            <a:rPr lang="el-GR"/>
            <a:t>Στον αριθμό αυτό συγκαταλέγονται γλώσσες που έχουν προφορική και γραπτή μορφή (π.χ. ελληνικά), μόνο προφορική μορφή (π.χ. ρομανί), αλλά και νοηματικές γλώσσες (π.χ. ελληνική νοηματική) ή συρρίτουσες γλώσσες (π.χ. σφυριά).</a:t>
          </a:r>
          <a:endParaRPr lang="en-US"/>
        </a:p>
      </dgm:t>
    </dgm:pt>
    <dgm:pt modelId="{A165DBCF-7A63-4ECB-8619-118DDB886ECE}" type="parTrans" cxnId="{3F41BEC5-5743-4C06-B2F4-AEBFDFAA0669}">
      <dgm:prSet/>
      <dgm:spPr/>
      <dgm:t>
        <a:bodyPr/>
        <a:lstStyle/>
        <a:p>
          <a:endParaRPr lang="en-US"/>
        </a:p>
      </dgm:t>
    </dgm:pt>
    <dgm:pt modelId="{F23842D3-CD8A-41C6-80CE-7BC061F2E878}" type="sibTrans" cxnId="{3F41BEC5-5743-4C06-B2F4-AEBFDFAA0669}">
      <dgm:prSet/>
      <dgm:spPr/>
      <dgm:t>
        <a:bodyPr/>
        <a:lstStyle/>
        <a:p>
          <a:endParaRPr lang="en-US"/>
        </a:p>
      </dgm:t>
    </dgm:pt>
    <dgm:pt modelId="{A6BF2D18-EE1A-47D9-9E85-9A94F4ED1EC6}" type="pres">
      <dgm:prSet presAssocID="{C1768EB2-3DDF-4920-81E4-89516C107B8C}" presName="vert0" presStyleCnt="0">
        <dgm:presLayoutVars>
          <dgm:dir/>
          <dgm:animOne val="branch"/>
          <dgm:animLvl val="lvl"/>
        </dgm:presLayoutVars>
      </dgm:prSet>
      <dgm:spPr/>
    </dgm:pt>
    <dgm:pt modelId="{58007E10-3DAA-480C-9BC3-AC8C7CF35255}" type="pres">
      <dgm:prSet presAssocID="{FB92D795-5C97-4BE0-98A7-EA21582969F2}" presName="thickLine" presStyleLbl="alignNode1" presStyleIdx="0" presStyleCnt="3"/>
      <dgm:spPr/>
    </dgm:pt>
    <dgm:pt modelId="{786C2798-335D-48A0-AA6F-AC385BB8B043}" type="pres">
      <dgm:prSet presAssocID="{FB92D795-5C97-4BE0-98A7-EA21582969F2}" presName="horz1" presStyleCnt="0"/>
      <dgm:spPr/>
    </dgm:pt>
    <dgm:pt modelId="{7450B244-D03D-4249-939D-551BDB145EF7}" type="pres">
      <dgm:prSet presAssocID="{FB92D795-5C97-4BE0-98A7-EA21582969F2}" presName="tx1" presStyleLbl="revTx" presStyleIdx="0" presStyleCnt="3"/>
      <dgm:spPr/>
    </dgm:pt>
    <dgm:pt modelId="{F91C6EE1-7AC6-4190-93F4-3A1A1B6415C5}" type="pres">
      <dgm:prSet presAssocID="{FB92D795-5C97-4BE0-98A7-EA21582969F2}" presName="vert1" presStyleCnt="0"/>
      <dgm:spPr/>
    </dgm:pt>
    <dgm:pt modelId="{F4838233-5EC1-4658-8009-4CBE58C527EC}" type="pres">
      <dgm:prSet presAssocID="{67617767-7EEF-4FD7-878E-C86C51AB415D}" presName="thickLine" presStyleLbl="alignNode1" presStyleIdx="1" presStyleCnt="3"/>
      <dgm:spPr/>
    </dgm:pt>
    <dgm:pt modelId="{0DBF6C25-6828-4B3E-AC40-DD9FFBFE81D0}" type="pres">
      <dgm:prSet presAssocID="{67617767-7EEF-4FD7-878E-C86C51AB415D}" presName="horz1" presStyleCnt="0"/>
      <dgm:spPr/>
    </dgm:pt>
    <dgm:pt modelId="{32FF3C3C-CB17-49C8-B19E-07FFDAA26247}" type="pres">
      <dgm:prSet presAssocID="{67617767-7EEF-4FD7-878E-C86C51AB415D}" presName="tx1" presStyleLbl="revTx" presStyleIdx="1" presStyleCnt="3"/>
      <dgm:spPr/>
    </dgm:pt>
    <dgm:pt modelId="{88A96FCE-4CFF-496A-A0A4-36A9268A75B0}" type="pres">
      <dgm:prSet presAssocID="{67617767-7EEF-4FD7-878E-C86C51AB415D}" presName="vert1" presStyleCnt="0"/>
      <dgm:spPr/>
    </dgm:pt>
    <dgm:pt modelId="{F49A5135-758A-41FB-9097-26A0EC2461E3}" type="pres">
      <dgm:prSet presAssocID="{21246919-E8B1-4047-9630-B38D0E9A5AA4}" presName="thickLine" presStyleLbl="alignNode1" presStyleIdx="2" presStyleCnt="3"/>
      <dgm:spPr/>
    </dgm:pt>
    <dgm:pt modelId="{F42B5184-313C-43A5-B56B-147590B9CF02}" type="pres">
      <dgm:prSet presAssocID="{21246919-E8B1-4047-9630-B38D0E9A5AA4}" presName="horz1" presStyleCnt="0"/>
      <dgm:spPr/>
    </dgm:pt>
    <dgm:pt modelId="{40C0FE3A-0DD6-4E4C-BFD4-71BBD18407ED}" type="pres">
      <dgm:prSet presAssocID="{21246919-E8B1-4047-9630-B38D0E9A5AA4}" presName="tx1" presStyleLbl="revTx" presStyleIdx="2" presStyleCnt="3"/>
      <dgm:spPr/>
    </dgm:pt>
    <dgm:pt modelId="{A151C995-628D-4C74-8566-4EA38545EC51}" type="pres">
      <dgm:prSet presAssocID="{21246919-E8B1-4047-9630-B38D0E9A5AA4}" presName="vert1" presStyleCnt="0"/>
      <dgm:spPr/>
    </dgm:pt>
  </dgm:ptLst>
  <dgm:cxnLst>
    <dgm:cxn modelId="{C1B39F2D-0679-472A-8D4A-5493E830269F}" type="presOf" srcId="{67617767-7EEF-4FD7-878E-C86C51AB415D}" destId="{32FF3C3C-CB17-49C8-B19E-07FFDAA26247}" srcOrd="0" destOrd="0" presId="urn:microsoft.com/office/officeart/2008/layout/LinedList"/>
    <dgm:cxn modelId="{620A703B-DBFA-4976-A575-74DFFB22DDC9}" type="presOf" srcId="{C1768EB2-3DDF-4920-81E4-89516C107B8C}" destId="{A6BF2D18-EE1A-47D9-9E85-9A94F4ED1EC6}" srcOrd="0" destOrd="0" presId="urn:microsoft.com/office/officeart/2008/layout/LinedList"/>
    <dgm:cxn modelId="{E758343F-68BF-4E78-AF04-7328D7417D9E}" type="presOf" srcId="{FB92D795-5C97-4BE0-98A7-EA21582969F2}" destId="{7450B244-D03D-4249-939D-551BDB145EF7}" srcOrd="0" destOrd="0" presId="urn:microsoft.com/office/officeart/2008/layout/LinedList"/>
    <dgm:cxn modelId="{72310B7F-586F-45C7-AE61-0E3BA4611FE9}" type="presOf" srcId="{21246919-E8B1-4047-9630-B38D0E9A5AA4}" destId="{40C0FE3A-0DD6-4E4C-BFD4-71BBD18407ED}" srcOrd="0" destOrd="0" presId="urn:microsoft.com/office/officeart/2008/layout/LinedList"/>
    <dgm:cxn modelId="{8524B9A6-5909-47F3-9556-0C7E62451C1D}" srcId="{C1768EB2-3DDF-4920-81E4-89516C107B8C}" destId="{FB92D795-5C97-4BE0-98A7-EA21582969F2}" srcOrd="0" destOrd="0" parTransId="{9EBD6706-8FD9-4D18-B902-F6C94B59F612}" sibTransId="{7095EDAB-4524-4F01-BE65-56986DE9B943}"/>
    <dgm:cxn modelId="{3F41BEC5-5743-4C06-B2F4-AEBFDFAA0669}" srcId="{C1768EB2-3DDF-4920-81E4-89516C107B8C}" destId="{21246919-E8B1-4047-9630-B38D0E9A5AA4}" srcOrd="2" destOrd="0" parTransId="{A165DBCF-7A63-4ECB-8619-118DDB886ECE}" sibTransId="{F23842D3-CD8A-41C6-80CE-7BC061F2E878}"/>
    <dgm:cxn modelId="{F5A6AACB-6FB4-49F0-96A6-4055080D029F}" srcId="{C1768EB2-3DDF-4920-81E4-89516C107B8C}" destId="{67617767-7EEF-4FD7-878E-C86C51AB415D}" srcOrd="1" destOrd="0" parTransId="{0A601BDE-8DD9-4765-9EEA-CAA37424239E}" sibTransId="{65169B33-73CD-495C-B49A-674254F8895F}"/>
    <dgm:cxn modelId="{E22683CD-0C87-44A3-AC59-7505CC5BC365}" type="presParOf" srcId="{A6BF2D18-EE1A-47D9-9E85-9A94F4ED1EC6}" destId="{58007E10-3DAA-480C-9BC3-AC8C7CF35255}" srcOrd="0" destOrd="0" presId="urn:microsoft.com/office/officeart/2008/layout/LinedList"/>
    <dgm:cxn modelId="{99CEEB66-AE47-48AE-AD47-0B13305ECACE}" type="presParOf" srcId="{A6BF2D18-EE1A-47D9-9E85-9A94F4ED1EC6}" destId="{786C2798-335D-48A0-AA6F-AC385BB8B043}" srcOrd="1" destOrd="0" presId="urn:microsoft.com/office/officeart/2008/layout/LinedList"/>
    <dgm:cxn modelId="{10A816E4-6036-48F0-9AE5-165875CBA211}" type="presParOf" srcId="{786C2798-335D-48A0-AA6F-AC385BB8B043}" destId="{7450B244-D03D-4249-939D-551BDB145EF7}" srcOrd="0" destOrd="0" presId="urn:microsoft.com/office/officeart/2008/layout/LinedList"/>
    <dgm:cxn modelId="{9A92EE7A-5DDF-466B-B581-18EA5C149243}" type="presParOf" srcId="{786C2798-335D-48A0-AA6F-AC385BB8B043}" destId="{F91C6EE1-7AC6-4190-93F4-3A1A1B6415C5}" srcOrd="1" destOrd="0" presId="urn:microsoft.com/office/officeart/2008/layout/LinedList"/>
    <dgm:cxn modelId="{3517537C-9AEB-4A94-84A0-ABF20C748F17}" type="presParOf" srcId="{A6BF2D18-EE1A-47D9-9E85-9A94F4ED1EC6}" destId="{F4838233-5EC1-4658-8009-4CBE58C527EC}" srcOrd="2" destOrd="0" presId="urn:microsoft.com/office/officeart/2008/layout/LinedList"/>
    <dgm:cxn modelId="{D7C7E2C7-ABCF-475C-8E89-A7AA4D1AA08A}" type="presParOf" srcId="{A6BF2D18-EE1A-47D9-9E85-9A94F4ED1EC6}" destId="{0DBF6C25-6828-4B3E-AC40-DD9FFBFE81D0}" srcOrd="3" destOrd="0" presId="urn:microsoft.com/office/officeart/2008/layout/LinedList"/>
    <dgm:cxn modelId="{ECAECB2F-8A33-4B61-B5C3-D9F5450D26C3}" type="presParOf" srcId="{0DBF6C25-6828-4B3E-AC40-DD9FFBFE81D0}" destId="{32FF3C3C-CB17-49C8-B19E-07FFDAA26247}" srcOrd="0" destOrd="0" presId="urn:microsoft.com/office/officeart/2008/layout/LinedList"/>
    <dgm:cxn modelId="{CBEE4868-3676-4F7F-AD0C-7F542FD97712}" type="presParOf" srcId="{0DBF6C25-6828-4B3E-AC40-DD9FFBFE81D0}" destId="{88A96FCE-4CFF-496A-A0A4-36A9268A75B0}" srcOrd="1" destOrd="0" presId="urn:microsoft.com/office/officeart/2008/layout/LinedList"/>
    <dgm:cxn modelId="{31B21373-CC53-49A4-95D3-9C6EA603ADDC}" type="presParOf" srcId="{A6BF2D18-EE1A-47D9-9E85-9A94F4ED1EC6}" destId="{F49A5135-758A-41FB-9097-26A0EC2461E3}" srcOrd="4" destOrd="0" presId="urn:microsoft.com/office/officeart/2008/layout/LinedList"/>
    <dgm:cxn modelId="{66BD502D-B96B-4FDF-8EAA-9C12C4F91C7E}" type="presParOf" srcId="{A6BF2D18-EE1A-47D9-9E85-9A94F4ED1EC6}" destId="{F42B5184-313C-43A5-B56B-147590B9CF02}" srcOrd="5" destOrd="0" presId="urn:microsoft.com/office/officeart/2008/layout/LinedList"/>
    <dgm:cxn modelId="{EDBFF036-2482-487B-9C29-0446FC295EFC}" type="presParOf" srcId="{F42B5184-313C-43A5-B56B-147590B9CF02}" destId="{40C0FE3A-0DD6-4E4C-BFD4-71BBD18407ED}" srcOrd="0" destOrd="0" presId="urn:microsoft.com/office/officeart/2008/layout/LinedList"/>
    <dgm:cxn modelId="{21BB02C9-E416-4B0D-8234-3515343DCA3E}" type="presParOf" srcId="{F42B5184-313C-43A5-B56B-147590B9CF02}" destId="{A151C995-628D-4C74-8566-4EA38545EC5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E535D0-4B4F-4888-BD2E-952CB8278237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EFB3127-5C4F-4C2A-8719-B9EA7F0D8508}">
      <dgm:prSet/>
      <dgm:spPr/>
      <dgm:t>
        <a:bodyPr/>
        <a:lstStyle/>
        <a:p>
          <a:r>
            <a:rPr lang="el-GR"/>
            <a:t>Δεν είναι πάντα σαφές ποιες γλώσσες είναι ζωντανές.</a:t>
          </a:r>
          <a:endParaRPr lang="en-US"/>
        </a:p>
      </dgm:t>
    </dgm:pt>
    <dgm:pt modelId="{628F87BB-B4CE-4DDB-8004-183B357B7BF2}" type="parTrans" cxnId="{BCFDE629-4F6A-4DB7-B1AC-63D7E5E3521E}">
      <dgm:prSet/>
      <dgm:spPr/>
      <dgm:t>
        <a:bodyPr/>
        <a:lstStyle/>
        <a:p>
          <a:endParaRPr lang="en-US"/>
        </a:p>
      </dgm:t>
    </dgm:pt>
    <dgm:pt modelId="{E21071B1-2FA7-401A-B42C-4772286A8D21}" type="sibTrans" cxnId="{BCFDE629-4F6A-4DB7-B1AC-63D7E5E3521E}">
      <dgm:prSet/>
      <dgm:spPr/>
      <dgm:t>
        <a:bodyPr/>
        <a:lstStyle/>
        <a:p>
          <a:endParaRPr lang="en-US"/>
        </a:p>
      </dgm:t>
    </dgm:pt>
    <dgm:pt modelId="{7B532944-E6A1-413A-87F2-7AB7A831D26C}">
      <dgm:prSet/>
      <dgm:spPr/>
      <dgm:t>
        <a:bodyPr/>
        <a:lstStyle/>
        <a:p>
          <a:r>
            <a:rPr lang="el-GR"/>
            <a:t>Δεν είναι πάντα σαφές ποιοι κώδικες αποτελούν ίδια γλώσσα και ποιοι αποτελούν διαλέκτους της ίδιας γλώσσας.</a:t>
          </a:r>
          <a:endParaRPr lang="en-US"/>
        </a:p>
      </dgm:t>
    </dgm:pt>
    <dgm:pt modelId="{7C4CC348-122E-4BA7-9DF4-2CC8B7FAE410}" type="parTrans" cxnId="{C50A72EB-D708-49A9-AC1D-424309D90852}">
      <dgm:prSet/>
      <dgm:spPr/>
      <dgm:t>
        <a:bodyPr/>
        <a:lstStyle/>
        <a:p>
          <a:endParaRPr lang="en-US"/>
        </a:p>
      </dgm:t>
    </dgm:pt>
    <dgm:pt modelId="{A4F56B3C-9277-4435-B072-8B358AE810D3}" type="sibTrans" cxnId="{C50A72EB-D708-49A9-AC1D-424309D90852}">
      <dgm:prSet/>
      <dgm:spPr/>
      <dgm:t>
        <a:bodyPr/>
        <a:lstStyle/>
        <a:p>
          <a:endParaRPr lang="en-US"/>
        </a:p>
      </dgm:t>
    </dgm:pt>
    <dgm:pt modelId="{EBDB463C-B2E7-4C3F-9A08-4A44F1364087}">
      <dgm:prSet/>
      <dgm:spPr/>
      <dgm:t>
        <a:bodyPr/>
        <a:lstStyle/>
        <a:p>
          <a:r>
            <a:rPr lang="el-GR" dirty="0"/>
            <a:t>Πολλές γλώσσες αναφέρονται με περισσότερα από ένα ονόματα.</a:t>
          </a:r>
          <a:endParaRPr lang="en-US" dirty="0"/>
        </a:p>
      </dgm:t>
    </dgm:pt>
    <dgm:pt modelId="{33E25713-9849-4D52-B646-0C3CFDB6D816}" type="parTrans" cxnId="{80268054-92CA-4B30-8EB4-443CD270D8B8}">
      <dgm:prSet/>
      <dgm:spPr/>
      <dgm:t>
        <a:bodyPr/>
        <a:lstStyle/>
        <a:p>
          <a:endParaRPr lang="en-US"/>
        </a:p>
      </dgm:t>
    </dgm:pt>
    <dgm:pt modelId="{F14EFAD8-B0AC-4371-89E3-7E69D96B07D2}" type="sibTrans" cxnId="{80268054-92CA-4B30-8EB4-443CD270D8B8}">
      <dgm:prSet/>
      <dgm:spPr/>
      <dgm:t>
        <a:bodyPr/>
        <a:lstStyle/>
        <a:p>
          <a:endParaRPr lang="en-US"/>
        </a:p>
      </dgm:t>
    </dgm:pt>
    <dgm:pt modelId="{9707832F-AF1A-47E6-A0C4-DF4D553C84A8}" type="pres">
      <dgm:prSet presAssocID="{95E535D0-4B4F-4888-BD2E-952CB8278237}" presName="vert0" presStyleCnt="0">
        <dgm:presLayoutVars>
          <dgm:dir/>
          <dgm:animOne val="branch"/>
          <dgm:animLvl val="lvl"/>
        </dgm:presLayoutVars>
      </dgm:prSet>
      <dgm:spPr/>
    </dgm:pt>
    <dgm:pt modelId="{BCE80B27-4C52-4868-8689-B1A70BAF9315}" type="pres">
      <dgm:prSet presAssocID="{CEFB3127-5C4F-4C2A-8719-B9EA7F0D8508}" presName="thickLine" presStyleLbl="alignNode1" presStyleIdx="0" presStyleCnt="3"/>
      <dgm:spPr/>
    </dgm:pt>
    <dgm:pt modelId="{EEE8E5E4-FB6C-43C1-8463-8849BC85CA89}" type="pres">
      <dgm:prSet presAssocID="{CEFB3127-5C4F-4C2A-8719-B9EA7F0D8508}" presName="horz1" presStyleCnt="0"/>
      <dgm:spPr/>
    </dgm:pt>
    <dgm:pt modelId="{807D991D-0167-479E-A00C-43729F704093}" type="pres">
      <dgm:prSet presAssocID="{CEFB3127-5C4F-4C2A-8719-B9EA7F0D8508}" presName="tx1" presStyleLbl="revTx" presStyleIdx="0" presStyleCnt="3"/>
      <dgm:spPr/>
    </dgm:pt>
    <dgm:pt modelId="{80E6BAE1-CED7-463A-999F-24DAF6C1FB90}" type="pres">
      <dgm:prSet presAssocID="{CEFB3127-5C4F-4C2A-8719-B9EA7F0D8508}" presName="vert1" presStyleCnt="0"/>
      <dgm:spPr/>
    </dgm:pt>
    <dgm:pt modelId="{11FEA6C5-14BD-4FE4-9FFE-3CCB9334D778}" type="pres">
      <dgm:prSet presAssocID="{7B532944-E6A1-413A-87F2-7AB7A831D26C}" presName="thickLine" presStyleLbl="alignNode1" presStyleIdx="1" presStyleCnt="3"/>
      <dgm:spPr/>
    </dgm:pt>
    <dgm:pt modelId="{A3EF5093-8587-4DEC-93DE-F25F4891450C}" type="pres">
      <dgm:prSet presAssocID="{7B532944-E6A1-413A-87F2-7AB7A831D26C}" presName="horz1" presStyleCnt="0"/>
      <dgm:spPr/>
    </dgm:pt>
    <dgm:pt modelId="{9340190C-C734-4177-A944-AAF4FE8CAA60}" type="pres">
      <dgm:prSet presAssocID="{7B532944-E6A1-413A-87F2-7AB7A831D26C}" presName="tx1" presStyleLbl="revTx" presStyleIdx="1" presStyleCnt="3"/>
      <dgm:spPr/>
    </dgm:pt>
    <dgm:pt modelId="{E5830F4C-FC9B-4556-8EA8-DE09DC54ADB2}" type="pres">
      <dgm:prSet presAssocID="{7B532944-E6A1-413A-87F2-7AB7A831D26C}" presName="vert1" presStyleCnt="0"/>
      <dgm:spPr/>
    </dgm:pt>
    <dgm:pt modelId="{0DE17390-05CA-4ACC-8E8A-31F85C68B371}" type="pres">
      <dgm:prSet presAssocID="{EBDB463C-B2E7-4C3F-9A08-4A44F1364087}" presName="thickLine" presStyleLbl="alignNode1" presStyleIdx="2" presStyleCnt="3"/>
      <dgm:spPr/>
    </dgm:pt>
    <dgm:pt modelId="{7E210B41-0B85-4F87-9B23-ACA73B6F17FF}" type="pres">
      <dgm:prSet presAssocID="{EBDB463C-B2E7-4C3F-9A08-4A44F1364087}" presName="horz1" presStyleCnt="0"/>
      <dgm:spPr/>
    </dgm:pt>
    <dgm:pt modelId="{1ED89CCF-2EF9-4346-AF5A-10C6BDD647FF}" type="pres">
      <dgm:prSet presAssocID="{EBDB463C-B2E7-4C3F-9A08-4A44F1364087}" presName="tx1" presStyleLbl="revTx" presStyleIdx="2" presStyleCnt="3"/>
      <dgm:spPr/>
    </dgm:pt>
    <dgm:pt modelId="{2F9B82CD-6B06-407A-AEA6-FF77591B17EF}" type="pres">
      <dgm:prSet presAssocID="{EBDB463C-B2E7-4C3F-9A08-4A44F1364087}" presName="vert1" presStyleCnt="0"/>
      <dgm:spPr/>
    </dgm:pt>
  </dgm:ptLst>
  <dgm:cxnLst>
    <dgm:cxn modelId="{6E7A9F18-99FF-48BD-9B3F-CFE335289746}" type="presOf" srcId="{7B532944-E6A1-413A-87F2-7AB7A831D26C}" destId="{9340190C-C734-4177-A944-AAF4FE8CAA60}" srcOrd="0" destOrd="0" presId="urn:microsoft.com/office/officeart/2008/layout/LinedList"/>
    <dgm:cxn modelId="{BCFDE629-4F6A-4DB7-B1AC-63D7E5E3521E}" srcId="{95E535D0-4B4F-4888-BD2E-952CB8278237}" destId="{CEFB3127-5C4F-4C2A-8719-B9EA7F0D8508}" srcOrd="0" destOrd="0" parTransId="{628F87BB-B4CE-4DDB-8004-183B357B7BF2}" sibTransId="{E21071B1-2FA7-401A-B42C-4772286A8D21}"/>
    <dgm:cxn modelId="{6F485A43-33B5-403D-95CF-87931DBFF817}" type="presOf" srcId="{EBDB463C-B2E7-4C3F-9A08-4A44F1364087}" destId="{1ED89CCF-2EF9-4346-AF5A-10C6BDD647FF}" srcOrd="0" destOrd="0" presId="urn:microsoft.com/office/officeart/2008/layout/LinedList"/>
    <dgm:cxn modelId="{80268054-92CA-4B30-8EB4-443CD270D8B8}" srcId="{95E535D0-4B4F-4888-BD2E-952CB8278237}" destId="{EBDB463C-B2E7-4C3F-9A08-4A44F1364087}" srcOrd="2" destOrd="0" parTransId="{33E25713-9849-4D52-B646-0C3CFDB6D816}" sibTransId="{F14EFAD8-B0AC-4371-89E3-7E69D96B07D2}"/>
    <dgm:cxn modelId="{5584ACC1-3E31-40A6-82DD-2B642BDA3193}" type="presOf" srcId="{95E535D0-4B4F-4888-BD2E-952CB8278237}" destId="{9707832F-AF1A-47E6-A0C4-DF4D553C84A8}" srcOrd="0" destOrd="0" presId="urn:microsoft.com/office/officeart/2008/layout/LinedList"/>
    <dgm:cxn modelId="{8EF639E9-0341-4FCE-86DB-DBB08DF160A9}" type="presOf" srcId="{CEFB3127-5C4F-4C2A-8719-B9EA7F0D8508}" destId="{807D991D-0167-479E-A00C-43729F704093}" srcOrd="0" destOrd="0" presId="urn:microsoft.com/office/officeart/2008/layout/LinedList"/>
    <dgm:cxn modelId="{C50A72EB-D708-49A9-AC1D-424309D90852}" srcId="{95E535D0-4B4F-4888-BD2E-952CB8278237}" destId="{7B532944-E6A1-413A-87F2-7AB7A831D26C}" srcOrd="1" destOrd="0" parTransId="{7C4CC348-122E-4BA7-9DF4-2CC8B7FAE410}" sibTransId="{A4F56B3C-9277-4435-B072-8B358AE810D3}"/>
    <dgm:cxn modelId="{5B5C8E59-181A-44B7-ABA1-06C4D4FE8F60}" type="presParOf" srcId="{9707832F-AF1A-47E6-A0C4-DF4D553C84A8}" destId="{BCE80B27-4C52-4868-8689-B1A70BAF9315}" srcOrd="0" destOrd="0" presId="urn:microsoft.com/office/officeart/2008/layout/LinedList"/>
    <dgm:cxn modelId="{97749390-979B-495B-8C8F-712C73CF19CE}" type="presParOf" srcId="{9707832F-AF1A-47E6-A0C4-DF4D553C84A8}" destId="{EEE8E5E4-FB6C-43C1-8463-8849BC85CA89}" srcOrd="1" destOrd="0" presId="urn:microsoft.com/office/officeart/2008/layout/LinedList"/>
    <dgm:cxn modelId="{0B334EAF-1060-4ED7-BEA8-8BA50AFC9B55}" type="presParOf" srcId="{EEE8E5E4-FB6C-43C1-8463-8849BC85CA89}" destId="{807D991D-0167-479E-A00C-43729F704093}" srcOrd="0" destOrd="0" presId="urn:microsoft.com/office/officeart/2008/layout/LinedList"/>
    <dgm:cxn modelId="{B41D560F-D022-4B86-855C-5DCFA75DB0EF}" type="presParOf" srcId="{EEE8E5E4-FB6C-43C1-8463-8849BC85CA89}" destId="{80E6BAE1-CED7-463A-999F-24DAF6C1FB90}" srcOrd="1" destOrd="0" presId="urn:microsoft.com/office/officeart/2008/layout/LinedList"/>
    <dgm:cxn modelId="{C981F986-A12A-4B48-AA34-86785E671CC1}" type="presParOf" srcId="{9707832F-AF1A-47E6-A0C4-DF4D553C84A8}" destId="{11FEA6C5-14BD-4FE4-9FFE-3CCB9334D778}" srcOrd="2" destOrd="0" presId="urn:microsoft.com/office/officeart/2008/layout/LinedList"/>
    <dgm:cxn modelId="{8A6D0D02-A4CD-40BB-8907-519770BB37BD}" type="presParOf" srcId="{9707832F-AF1A-47E6-A0C4-DF4D553C84A8}" destId="{A3EF5093-8587-4DEC-93DE-F25F4891450C}" srcOrd="3" destOrd="0" presId="urn:microsoft.com/office/officeart/2008/layout/LinedList"/>
    <dgm:cxn modelId="{73E004DB-3C29-4121-9B1C-BAF71438D8F6}" type="presParOf" srcId="{A3EF5093-8587-4DEC-93DE-F25F4891450C}" destId="{9340190C-C734-4177-A944-AAF4FE8CAA60}" srcOrd="0" destOrd="0" presId="urn:microsoft.com/office/officeart/2008/layout/LinedList"/>
    <dgm:cxn modelId="{BB33BA78-D6D9-40FE-A0B3-C4C99D6D8463}" type="presParOf" srcId="{A3EF5093-8587-4DEC-93DE-F25F4891450C}" destId="{E5830F4C-FC9B-4556-8EA8-DE09DC54ADB2}" srcOrd="1" destOrd="0" presId="urn:microsoft.com/office/officeart/2008/layout/LinedList"/>
    <dgm:cxn modelId="{D678A899-6E46-4030-A5BB-1771C8A7DE41}" type="presParOf" srcId="{9707832F-AF1A-47E6-A0C4-DF4D553C84A8}" destId="{0DE17390-05CA-4ACC-8E8A-31F85C68B371}" srcOrd="4" destOrd="0" presId="urn:microsoft.com/office/officeart/2008/layout/LinedList"/>
    <dgm:cxn modelId="{D1B2DB7E-97F6-4031-937D-7741A2C818CF}" type="presParOf" srcId="{9707832F-AF1A-47E6-A0C4-DF4D553C84A8}" destId="{7E210B41-0B85-4F87-9B23-ACA73B6F17FF}" srcOrd="5" destOrd="0" presId="urn:microsoft.com/office/officeart/2008/layout/LinedList"/>
    <dgm:cxn modelId="{0FB7287C-D1F6-43B8-A7B9-545CD9D4FFAE}" type="presParOf" srcId="{7E210B41-0B85-4F87-9B23-ACA73B6F17FF}" destId="{1ED89CCF-2EF9-4346-AF5A-10C6BDD647FF}" srcOrd="0" destOrd="0" presId="urn:microsoft.com/office/officeart/2008/layout/LinedList"/>
    <dgm:cxn modelId="{1EE418D8-E29A-44CC-8F1F-A5AE254220E2}" type="presParOf" srcId="{7E210B41-0B85-4F87-9B23-ACA73B6F17FF}" destId="{2F9B82CD-6B06-407A-AEA6-FF77591B17E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8C66D4-97CF-49DD-A8E6-35FCB5ACF434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BA122107-51F9-4BFF-A84E-B6A1942E5B8A}">
      <dgm:prSet/>
      <dgm:spPr/>
      <dgm:t>
        <a:bodyPr/>
        <a:lstStyle/>
        <a:p>
          <a:r>
            <a:rPr lang="el-GR"/>
            <a:t>Οι περιοχές που ομιλείται η κάθε γλώσσα</a:t>
          </a:r>
          <a:r>
            <a:rPr lang="en-US"/>
            <a:t> </a:t>
          </a:r>
          <a:r>
            <a:rPr lang="el-GR"/>
            <a:t>δεν ταυτίζονται με τις επικράτειες των κρατών.</a:t>
          </a:r>
          <a:endParaRPr lang="en-US"/>
        </a:p>
      </dgm:t>
    </dgm:pt>
    <dgm:pt modelId="{25C3BE6E-CEFD-47E7-924E-F94FC204A2F6}" type="parTrans" cxnId="{C5D770A7-B7A8-42DE-800C-D4BA88233CB6}">
      <dgm:prSet/>
      <dgm:spPr/>
      <dgm:t>
        <a:bodyPr/>
        <a:lstStyle/>
        <a:p>
          <a:endParaRPr lang="en-US"/>
        </a:p>
      </dgm:t>
    </dgm:pt>
    <dgm:pt modelId="{8755E561-464C-49E1-83D0-C32416AB8435}" type="sibTrans" cxnId="{C5D770A7-B7A8-42DE-800C-D4BA88233CB6}">
      <dgm:prSet/>
      <dgm:spPr/>
      <dgm:t>
        <a:bodyPr/>
        <a:lstStyle/>
        <a:p>
          <a:endParaRPr lang="en-US"/>
        </a:p>
      </dgm:t>
    </dgm:pt>
    <dgm:pt modelId="{82C1870F-5C20-4303-A2A1-1E515FF54525}">
      <dgm:prSet/>
      <dgm:spPr/>
      <dgm:t>
        <a:bodyPr/>
        <a:lstStyle/>
        <a:p>
          <a:r>
            <a:rPr lang="el-GR"/>
            <a:t>Στην Ευρώπη, η επικάλυψη γλωσσικής κοινότητας και εδαφικής επικράτειας είναι πιο ορατή, λόγω της ιδεολογίας του έθνους-κράτους.</a:t>
          </a:r>
          <a:endParaRPr lang="en-US"/>
        </a:p>
      </dgm:t>
    </dgm:pt>
    <dgm:pt modelId="{EC216E8D-9DFD-4A30-9244-4FFB2E25E7ED}" type="parTrans" cxnId="{F00289E1-3859-4DF9-B115-905822F560D3}">
      <dgm:prSet/>
      <dgm:spPr/>
      <dgm:t>
        <a:bodyPr/>
        <a:lstStyle/>
        <a:p>
          <a:endParaRPr lang="en-US"/>
        </a:p>
      </dgm:t>
    </dgm:pt>
    <dgm:pt modelId="{CFF96F6D-0E96-4AE2-87F5-AE40F2BCE2E6}" type="sibTrans" cxnId="{F00289E1-3859-4DF9-B115-905822F560D3}">
      <dgm:prSet/>
      <dgm:spPr/>
      <dgm:t>
        <a:bodyPr/>
        <a:lstStyle/>
        <a:p>
          <a:endParaRPr lang="en-US"/>
        </a:p>
      </dgm:t>
    </dgm:pt>
    <dgm:pt modelId="{68D177E9-7E2E-4CDA-B3FF-FD6B7EF353F8}">
      <dgm:prSet/>
      <dgm:spPr/>
      <dgm:t>
        <a:bodyPr/>
        <a:lstStyle/>
        <a:p>
          <a:r>
            <a:rPr lang="el-GR" dirty="0"/>
            <a:t>Ακόμη και σε μια χώρα όπου κυριαρχεί μια γλώσσα, η κυριαρχία αυτή μπορεί να σκεπάζει την γλωσσική πολυμορφία.</a:t>
          </a:r>
          <a:endParaRPr lang="en-US" dirty="0"/>
        </a:p>
      </dgm:t>
    </dgm:pt>
    <dgm:pt modelId="{DB30A00E-2F01-4662-AE06-AF2208AE4E5C}" type="parTrans" cxnId="{3709380C-8AF6-41CD-ABAD-D95361F06DF7}">
      <dgm:prSet/>
      <dgm:spPr/>
      <dgm:t>
        <a:bodyPr/>
        <a:lstStyle/>
        <a:p>
          <a:endParaRPr lang="en-US"/>
        </a:p>
      </dgm:t>
    </dgm:pt>
    <dgm:pt modelId="{5755B464-864A-4F95-8CF0-81FB2C853CAD}" type="sibTrans" cxnId="{3709380C-8AF6-41CD-ABAD-D95361F06DF7}">
      <dgm:prSet/>
      <dgm:spPr/>
      <dgm:t>
        <a:bodyPr/>
        <a:lstStyle/>
        <a:p>
          <a:endParaRPr lang="en-US"/>
        </a:p>
      </dgm:t>
    </dgm:pt>
    <dgm:pt modelId="{D48801CF-EA28-4156-A5A0-882CB84FA353}">
      <dgm:prSet/>
      <dgm:spPr/>
      <dgm:t>
        <a:bodyPr/>
        <a:lstStyle/>
        <a:p>
          <a:r>
            <a:rPr lang="el-GR" dirty="0"/>
            <a:t>Πολλές άλλες χώρες είναι αρκετά πιο πολυσυλλεκτικές: π.χ. Παπούα-Νέα Γουινέα </a:t>
          </a:r>
          <a:r>
            <a:rPr lang="en-US" dirty="0"/>
            <a:t>(840 </a:t>
          </a:r>
          <a:r>
            <a:rPr lang="el-GR" dirty="0"/>
            <a:t>γλώσσες)</a:t>
          </a:r>
          <a:r>
            <a:rPr lang="en-US" dirty="0"/>
            <a:t>, </a:t>
          </a:r>
          <a:r>
            <a:rPr lang="el-GR" dirty="0"/>
            <a:t>Καναδάς (70 γλώσσες)</a:t>
          </a:r>
          <a:endParaRPr lang="en-US" dirty="0"/>
        </a:p>
      </dgm:t>
    </dgm:pt>
    <dgm:pt modelId="{A0EA1F8C-71E3-4B42-90A2-BF42BF2A1AE2}" type="parTrans" cxnId="{1DD49C84-B685-455A-A6AD-7815A726058C}">
      <dgm:prSet/>
      <dgm:spPr/>
      <dgm:t>
        <a:bodyPr/>
        <a:lstStyle/>
        <a:p>
          <a:endParaRPr lang="en-US"/>
        </a:p>
      </dgm:t>
    </dgm:pt>
    <dgm:pt modelId="{7056D5B3-A021-490B-B0E4-718B75BB25AC}" type="sibTrans" cxnId="{1DD49C84-B685-455A-A6AD-7815A726058C}">
      <dgm:prSet/>
      <dgm:spPr/>
      <dgm:t>
        <a:bodyPr/>
        <a:lstStyle/>
        <a:p>
          <a:endParaRPr lang="en-US"/>
        </a:p>
      </dgm:t>
    </dgm:pt>
    <dgm:pt modelId="{D6EE8CF8-51CA-40C8-BDFB-6FDA28BACDFC}" type="pres">
      <dgm:prSet presAssocID="{038C66D4-97CF-49DD-A8E6-35FCB5ACF434}" presName="vert0" presStyleCnt="0">
        <dgm:presLayoutVars>
          <dgm:dir/>
          <dgm:animOne val="branch"/>
          <dgm:animLvl val="lvl"/>
        </dgm:presLayoutVars>
      </dgm:prSet>
      <dgm:spPr/>
    </dgm:pt>
    <dgm:pt modelId="{FB451799-12D6-4138-8EB3-E16FE8756845}" type="pres">
      <dgm:prSet presAssocID="{BA122107-51F9-4BFF-A84E-B6A1942E5B8A}" presName="thickLine" presStyleLbl="alignNode1" presStyleIdx="0" presStyleCnt="4"/>
      <dgm:spPr/>
    </dgm:pt>
    <dgm:pt modelId="{FD037F89-ABF9-42A9-ACA6-0D511C8C6960}" type="pres">
      <dgm:prSet presAssocID="{BA122107-51F9-4BFF-A84E-B6A1942E5B8A}" presName="horz1" presStyleCnt="0"/>
      <dgm:spPr/>
    </dgm:pt>
    <dgm:pt modelId="{C1E2DB8E-F836-462F-9632-74C742723A0E}" type="pres">
      <dgm:prSet presAssocID="{BA122107-51F9-4BFF-A84E-B6A1942E5B8A}" presName="tx1" presStyleLbl="revTx" presStyleIdx="0" presStyleCnt="4"/>
      <dgm:spPr/>
    </dgm:pt>
    <dgm:pt modelId="{ACB9132B-B838-4323-B3B2-C79B4253B511}" type="pres">
      <dgm:prSet presAssocID="{BA122107-51F9-4BFF-A84E-B6A1942E5B8A}" presName="vert1" presStyleCnt="0"/>
      <dgm:spPr/>
    </dgm:pt>
    <dgm:pt modelId="{BAAC9E92-A7FB-4EC1-8EB8-514AB99E79CE}" type="pres">
      <dgm:prSet presAssocID="{82C1870F-5C20-4303-A2A1-1E515FF54525}" presName="thickLine" presStyleLbl="alignNode1" presStyleIdx="1" presStyleCnt="4"/>
      <dgm:spPr/>
    </dgm:pt>
    <dgm:pt modelId="{11D3F35C-2117-4DE0-B1F1-4A506C702C70}" type="pres">
      <dgm:prSet presAssocID="{82C1870F-5C20-4303-A2A1-1E515FF54525}" presName="horz1" presStyleCnt="0"/>
      <dgm:spPr/>
    </dgm:pt>
    <dgm:pt modelId="{415367C6-5AF1-4486-BEC0-87CA0D6E91F2}" type="pres">
      <dgm:prSet presAssocID="{82C1870F-5C20-4303-A2A1-1E515FF54525}" presName="tx1" presStyleLbl="revTx" presStyleIdx="1" presStyleCnt="4"/>
      <dgm:spPr/>
    </dgm:pt>
    <dgm:pt modelId="{01B83507-3C9A-43EA-9383-FD0A5CC19280}" type="pres">
      <dgm:prSet presAssocID="{82C1870F-5C20-4303-A2A1-1E515FF54525}" presName="vert1" presStyleCnt="0"/>
      <dgm:spPr/>
    </dgm:pt>
    <dgm:pt modelId="{365E55EB-EBF4-469B-B936-E1941F3680C0}" type="pres">
      <dgm:prSet presAssocID="{68D177E9-7E2E-4CDA-B3FF-FD6B7EF353F8}" presName="thickLine" presStyleLbl="alignNode1" presStyleIdx="2" presStyleCnt="4"/>
      <dgm:spPr/>
    </dgm:pt>
    <dgm:pt modelId="{29D1760A-5C10-49D1-93AD-CDC95B9AFB0E}" type="pres">
      <dgm:prSet presAssocID="{68D177E9-7E2E-4CDA-B3FF-FD6B7EF353F8}" presName="horz1" presStyleCnt="0"/>
      <dgm:spPr/>
    </dgm:pt>
    <dgm:pt modelId="{FD46B187-1771-4409-BBAB-B60D676E30E0}" type="pres">
      <dgm:prSet presAssocID="{68D177E9-7E2E-4CDA-B3FF-FD6B7EF353F8}" presName="tx1" presStyleLbl="revTx" presStyleIdx="2" presStyleCnt="4"/>
      <dgm:spPr/>
    </dgm:pt>
    <dgm:pt modelId="{DF463CA1-276B-4557-874D-44A629DA06D1}" type="pres">
      <dgm:prSet presAssocID="{68D177E9-7E2E-4CDA-B3FF-FD6B7EF353F8}" presName="vert1" presStyleCnt="0"/>
      <dgm:spPr/>
    </dgm:pt>
    <dgm:pt modelId="{B51C2545-A9B2-48AF-9AB9-CFF50ED167FB}" type="pres">
      <dgm:prSet presAssocID="{D48801CF-EA28-4156-A5A0-882CB84FA353}" presName="thickLine" presStyleLbl="alignNode1" presStyleIdx="3" presStyleCnt="4"/>
      <dgm:spPr/>
    </dgm:pt>
    <dgm:pt modelId="{86B4BAC0-73C4-4E90-9242-0C93209F46FF}" type="pres">
      <dgm:prSet presAssocID="{D48801CF-EA28-4156-A5A0-882CB84FA353}" presName="horz1" presStyleCnt="0"/>
      <dgm:spPr/>
    </dgm:pt>
    <dgm:pt modelId="{A9291C2C-B3B9-47E8-AAE9-F4A166C203BB}" type="pres">
      <dgm:prSet presAssocID="{D48801CF-EA28-4156-A5A0-882CB84FA353}" presName="tx1" presStyleLbl="revTx" presStyleIdx="3" presStyleCnt="4"/>
      <dgm:spPr/>
    </dgm:pt>
    <dgm:pt modelId="{EFD6D9DC-B49A-4B6A-B953-1A474789F4E4}" type="pres">
      <dgm:prSet presAssocID="{D48801CF-EA28-4156-A5A0-882CB84FA353}" presName="vert1" presStyleCnt="0"/>
      <dgm:spPr/>
    </dgm:pt>
  </dgm:ptLst>
  <dgm:cxnLst>
    <dgm:cxn modelId="{3709380C-8AF6-41CD-ABAD-D95361F06DF7}" srcId="{038C66D4-97CF-49DD-A8E6-35FCB5ACF434}" destId="{68D177E9-7E2E-4CDA-B3FF-FD6B7EF353F8}" srcOrd="2" destOrd="0" parTransId="{DB30A00E-2F01-4662-AE06-AF2208AE4E5C}" sibTransId="{5755B464-864A-4F95-8CF0-81FB2C853CAD}"/>
    <dgm:cxn modelId="{8AFC2068-3803-4D7E-BC66-87B04CCE70DF}" type="presOf" srcId="{82C1870F-5C20-4303-A2A1-1E515FF54525}" destId="{415367C6-5AF1-4486-BEC0-87CA0D6E91F2}" srcOrd="0" destOrd="0" presId="urn:microsoft.com/office/officeart/2008/layout/LinedList"/>
    <dgm:cxn modelId="{8E915478-8C61-49D9-A6C7-D8A9A0DA5078}" type="presOf" srcId="{68D177E9-7E2E-4CDA-B3FF-FD6B7EF353F8}" destId="{FD46B187-1771-4409-BBAB-B60D676E30E0}" srcOrd="0" destOrd="0" presId="urn:microsoft.com/office/officeart/2008/layout/LinedList"/>
    <dgm:cxn modelId="{1DD49C84-B685-455A-A6AD-7815A726058C}" srcId="{038C66D4-97CF-49DD-A8E6-35FCB5ACF434}" destId="{D48801CF-EA28-4156-A5A0-882CB84FA353}" srcOrd="3" destOrd="0" parTransId="{A0EA1F8C-71E3-4B42-90A2-BF42BF2A1AE2}" sibTransId="{7056D5B3-A021-490B-B0E4-718B75BB25AC}"/>
    <dgm:cxn modelId="{C5D770A7-B7A8-42DE-800C-D4BA88233CB6}" srcId="{038C66D4-97CF-49DD-A8E6-35FCB5ACF434}" destId="{BA122107-51F9-4BFF-A84E-B6A1942E5B8A}" srcOrd="0" destOrd="0" parTransId="{25C3BE6E-CEFD-47E7-924E-F94FC204A2F6}" sibTransId="{8755E561-464C-49E1-83D0-C32416AB8435}"/>
    <dgm:cxn modelId="{B09469B1-8071-4B3F-884C-29CBE4593D74}" type="presOf" srcId="{038C66D4-97CF-49DD-A8E6-35FCB5ACF434}" destId="{D6EE8CF8-51CA-40C8-BDFB-6FDA28BACDFC}" srcOrd="0" destOrd="0" presId="urn:microsoft.com/office/officeart/2008/layout/LinedList"/>
    <dgm:cxn modelId="{978C58D3-1C8A-4691-AF9E-02086C1F08D2}" type="presOf" srcId="{D48801CF-EA28-4156-A5A0-882CB84FA353}" destId="{A9291C2C-B3B9-47E8-AAE9-F4A166C203BB}" srcOrd="0" destOrd="0" presId="urn:microsoft.com/office/officeart/2008/layout/LinedList"/>
    <dgm:cxn modelId="{F00289E1-3859-4DF9-B115-905822F560D3}" srcId="{038C66D4-97CF-49DD-A8E6-35FCB5ACF434}" destId="{82C1870F-5C20-4303-A2A1-1E515FF54525}" srcOrd="1" destOrd="0" parTransId="{EC216E8D-9DFD-4A30-9244-4FFB2E25E7ED}" sibTransId="{CFF96F6D-0E96-4AE2-87F5-AE40F2BCE2E6}"/>
    <dgm:cxn modelId="{20914EE7-5D11-4464-A3F2-7BA168B46F90}" type="presOf" srcId="{BA122107-51F9-4BFF-A84E-B6A1942E5B8A}" destId="{C1E2DB8E-F836-462F-9632-74C742723A0E}" srcOrd="0" destOrd="0" presId="urn:microsoft.com/office/officeart/2008/layout/LinedList"/>
    <dgm:cxn modelId="{34C83476-3B00-4EEB-A5D6-9E612D140F02}" type="presParOf" srcId="{D6EE8CF8-51CA-40C8-BDFB-6FDA28BACDFC}" destId="{FB451799-12D6-4138-8EB3-E16FE8756845}" srcOrd="0" destOrd="0" presId="urn:microsoft.com/office/officeart/2008/layout/LinedList"/>
    <dgm:cxn modelId="{23CF15BF-D8C8-41CD-98B9-10B4562573A3}" type="presParOf" srcId="{D6EE8CF8-51CA-40C8-BDFB-6FDA28BACDFC}" destId="{FD037F89-ABF9-42A9-ACA6-0D511C8C6960}" srcOrd="1" destOrd="0" presId="urn:microsoft.com/office/officeart/2008/layout/LinedList"/>
    <dgm:cxn modelId="{DFADC0C7-6D2B-4142-B453-D0F53D2A8CFF}" type="presParOf" srcId="{FD037F89-ABF9-42A9-ACA6-0D511C8C6960}" destId="{C1E2DB8E-F836-462F-9632-74C742723A0E}" srcOrd="0" destOrd="0" presId="urn:microsoft.com/office/officeart/2008/layout/LinedList"/>
    <dgm:cxn modelId="{86F43811-155D-468D-8BCD-5C4AFA1C10AA}" type="presParOf" srcId="{FD037F89-ABF9-42A9-ACA6-0D511C8C6960}" destId="{ACB9132B-B838-4323-B3B2-C79B4253B511}" srcOrd="1" destOrd="0" presId="urn:microsoft.com/office/officeart/2008/layout/LinedList"/>
    <dgm:cxn modelId="{E05895DF-D407-4394-A9B0-659F1731FF07}" type="presParOf" srcId="{D6EE8CF8-51CA-40C8-BDFB-6FDA28BACDFC}" destId="{BAAC9E92-A7FB-4EC1-8EB8-514AB99E79CE}" srcOrd="2" destOrd="0" presId="urn:microsoft.com/office/officeart/2008/layout/LinedList"/>
    <dgm:cxn modelId="{BA0E5628-2EB4-4FC8-ADA7-727B8CCE93AD}" type="presParOf" srcId="{D6EE8CF8-51CA-40C8-BDFB-6FDA28BACDFC}" destId="{11D3F35C-2117-4DE0-B1F1-4A506C702C70}" srcOrd="3" destOrd="0" presId="urn:microsoft.com/office/officeart/2008/layout/LinedList"/>
    <dgm:cxn modelId="{255BEB1B-17D6-4EC2-8872-4A4E5757ED3E}" type="presParOf" srcId="{11D3F35C-2117-4DE0-B1F1-4A506C702C70}" destId="{415367C6-5AF1-4486-BEC0-87CA0D6E91F2}" srcOrd="0" destOrd="0" presId="urn:microsoft.com/office/officeart/2008/layout/LinedList"/>
    <dgm:cxn modelId="{02CC6F5E-6537-4D21-9354-8F0922825204}" type="presParOf" srcId="{11D3F35C-2117-4DE0-B1F1-4A506C702C70}" destId="{01B83507-3C9A-43EA-9383-FD0A5CC19280}" srcOrd="1" destOrd="0" presId="urn:microsoft.com/office/officeart/2008/layout/LinedList"/>
    <dgm:cxn modelId="{5E51C00E-F918-4F7A-9B91-DF14B4AF637F}" type="presParOf" srcId="{D6EE8CF8-51CA-40C8-BDFB-6FDA28BACDFC}" destId="{365E55EB-EBF4-469B-B936-E1941F3680C0}" srcOrd="4" destOrd="0" presId="urn:microsoft.com/office/officeart/2008/layout/LinedList"/>
    <dgm:cxn modelId="{3D9CEB48-83CE-409E-9B62-02D3E45A03AE}" type="presParOf" srcId="{D6EE8CF8-51CA-40C8-BDFB-6FDA28BACDFC}" destId="{29D1760A-5C10-49D1-93AD-CDC95B9AFB0E}" srcOrd="5" destOrd="0" presId="urn:microsoft.com/office/officeart/2008/layout/LinedList"/>
    <dgm:cxn modelId="{5E364670-070E-48C3-8509-4E0790EB8768}" type="presParOf" srcId="{29D1760A-5C10-49D1-93AD-CDC95B9AFB0E}" destId="{FD46B187-1771-4409-BBAB-B60D676E30E0}" srcOrd="0" destOrd="0" presId="urn:microsoft.com/office/officeart/2008/layout/LinedList"/>
    <dgm:cxn modelId="{B2012B38-F785-42A8-8F37-4A33EC270BEA}" type="presParOf" srcId="{29D1760A-5C10-49D1-93AD-CDC95B9AFB0E}" destId="{DF463CA1-276B-4557-874D-44A629DA06D1}" srcOrd="1" destOrd="0" presId="urn:microsoft.com/office/officeart/2008/layout/LinedList"/>
    <dgm:cxn modelId="{BDA26795-FFAC-4A75-AC4D-C25ECCE299C3}" type="presParOf" srcId="{D6EE8CF8-51CA-40C8-BDFB-6FDA28BACDFC}" destId="{B51C2545-A9B2-48AF-9AB9-CFF50ED167FB}" srcOrd="6" destOrd="0" presId="urn:microsoft.com/office/officeart/2008/layout/LinedList"/>
    <dgm:cxn modelId="{7E0F7464-0464-4D3B-97AD-20274FCBA7C3}" type="presParOf" srcId="{D6EE8CF8-51CA-40C8-BDFB-6FDA28BACDFC}" destId="{86B4BAC0-73C4-4E90-9242-0C93209F46FF}" srcOrd="7" destOrd="0" presId="urn:microsoft.com/office/officeart/2008/layout/LinedList"/>
    <dgm:cxn modelId="{98AE32F1-A9A5-4355-ABFB-9978E396827D}" type="presParOf" srcId="{86B4BAC0-73C4-4E90-9242-0C93209F46FF}" destId="{A9291C2C-B3B9-47E8-AAE9-F4A166C203BB}" srcOrd="0" destOrd="0" presId="urn:microsoft.com/office/officeart/2008/layout/LinedList"/>
    <dgm:cxn modelId="{F0610C3D-7759-4BEC-AEBD-5E485C4AD1CA}" type="presParOf" srcId="{86B4BAC0-73C4-4E90-9242-0C93209F46FF}" destId="{EFD6D9DC-B49A-4B6A-B953-1A474789F4E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65BFE4-102D-45C8-AB5D-244690BCFF0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E627224-8684-4FB5-B77A-9E69F48A3D76}">
      <dgm:prSet/>
      <dgm:spPr/>
      <dgm:t>
        <a:bodyPr/>
        <a:lstStyle/>
        <a:p>
          <a:r>
            <a:rPr lang="el-GR"/>
            <a:t>Πολλές γλώσσες έχουν κοινά χαρακτηριστικά, π.χ. παρόμοια μορφολογία και σύνταξη, κοινό λεξιλόγιο.</a:t>
          </a:r>
          <a:endParaRPr lang="en-US"/>
        </a:p>
      </dgm:t>
    </dgm:pt>
    <dgm:pt modelId="{978A1E1E-6BB8-4434-A730-97B9EC9654F3}" type="parTrans" cxnId="{087C0658-F895-4A61-A997-B7C95E1066B0}">
      <dgm:prSet/>
      <dgm:spPr/>
      <dgm:t>
        <a:bodyPr/>
        <a:lstStyle/>
        <a:p>
          <a:endParaRPr lang="en-US"/>
        </a:p>
      </dgm:t>
    </dgm:pt>
    <dgm:pt modelId="{F00EC1D4-6D2D-40AD-BBA3-325FF3C1C3FF}" type="sibTrans" cxnId="{087C0658-F895-4A61-A997-B7C95E1066B0}">
      <dgm:prSet/>
      <dgm:spPr/>
      <dgm:t>
        <a:bodyPr/>
        <a:lstStyle/>
        <a:p>
          <a:endParaRPr lang="en-US"/>
        </a:p>
      </dgm:t>
    </dgm:pt>
    <dgm:pt modelId="{F213BC3F-4954-4678-8455-7879A5AF34BF}">
      <dgm:prSet/>
      <dgm:spPr/>
      <dgm:t>
        <a:bodyPr/>
        <a:lstStyle/>
        <a:p>
          <a:r>
            <a:rPr lang="el-GR"/>
            <a:t>Εφόσον τα χαρακτηριστικά αυτά δεν οφείλονται σε γλωσσικό δανεισμό, δείχνουν πως οι γλώσσες αυτές είχαν έναν κοινό πρόγονο (</a:t>
          </a:r>
          <a:r>
            <a:rPr lang="en-US"/>
            <a:t>Ursprache)</a:t>
          </a:r>
        </a:p>
      </dgm:t>
    </dgm:pt>
    <dgm:pt modelId="{8B1736DA-B403-4E08-9F2C-FB9E84A7BE9E}" type="parTrans" cxnId="{F4336565-AFDE-4642-88FB-7FFD7B475006}">
      <dgm:prSet/>
      <dgm:spPr/>
      <dgm:t>
        <a:bodyPr/>
        <a:lstStyle/>
        <a:p>
          <a:endParaRPr lang="en-US"/>
        </a:p>
      </dgm:t>
    </dgm:pt>
    <dgm:pt modelId="{CF902CAE-9596-429C-9611-2815765F637E}" type="sibTrans" cxnId="{F4336565-AFDE-4642-88FB-7FFD7B475006}">
      <dgm:prSet/>
      <dgm:spPr/>
      <dgm:t>
        <a:bodyPr/>
        <a:lstStyle/>
        <a:p>
          <a:endParaRPr lang="en-US"/>
        </a:p>
      </dgm:t>
    </dgm:pt>
    <dgm:pt modelId="{C11DD11A-1DD9-4B2C-AFEA-76869C55F0AB}">
      <dgm:prSet/>
      <dgm:spPr/>
      <dgm:t>
        <a:bodyPr/>
        <a:lstStyle/>
        <a:p>
          <a:r>
            <a:rPr lang="el-GR"/>
            <a:t>Με ελάχιστες εξαιρέσεις, οι περισσότερες γλώσσες μπορούν να ενταχθούν σε «οικογένειες» ανάλογα με την κατάγωγή τους, όπως αυτή τεκαίρεται από κοινά χαρακτηριστικά.</a:t>
          </a:r>
          <a:endParaRPr lang="en-US"/>
        </a:p>
      </dgm:t>
    </dgm:pt>
    <dgm:pt modelId="{A81218CD-485A-4751-B00D-67A07EBC8163}" type="parTrans" cxnId="{9C5D1CEC-78BD-4B11-8F7D-F16BFB690249}">
      <dgm:prSet/>
      <dgm:spPr/>
      <dgm:t>
        <a:bodyPr/>
        <a:lstStyle/>
        <a:p>
          <a:endParaRPr lang="en-US"/>
        </a:p>
      </dgm:t>
    </dgm:pt>
    <dgm:pt modelId="{71966F1F-FF5C-4CF4-9D70-00D97A309C9F}" type="sibTrans" cxnId="{9C5D1CEC-78BD-4B11-8F7D-F16BFB690249}">
      <dgm:prSet/>
      <dgm:spPr/>
      <dgm:t>
        <a:bodyPr/>
        <a:lstStyle/>
        <a:p>
          <a:endParaRPr lang="en-US"/>
        </a:p>
      </dgm:t>
    </dgm:pt>
    <dgm:pt modelId="{34C0C5F5-2961-40E2-BDA6-3B532D2FD5EA}" type="pres">
      <dgm:prSet presAssocID="{5B65BFE4-102D-45C8-AB5D-244690BCFF03}" presName="vert0" presStyleCnt="0">
        <dgm:presLayoutVars>
          <dgm:dir/>
          <dgm:animOne val="branch"/>
          <dgm:animLvl val="lvl"/>
        </dgm:presLayoutVars>
      </dgm:prSet>
      <dgm:spPr/>
    </dgm:pt>
    <dgm:pt modelId="{1719D21B-1A42-49B4-B4A2-683D49731462}" type="pres">
      <dgm:prSet presAssocID="{8E627224-8684-4FB5-B77A-9E69F48A3D76}" presName="thickLine" presStyleLbl="alignNode1" presStyleIdx="0" presStyleCnt="3"/>
      <dgm:spPr/>
    </dgm:pt>
    <dgm:pt modelId="{9E904428-6A5E-4253-A9EE-A204CE304112}" type="pres">
      <dgm:prSet presAssocID="{8E627224-8684-4FB5-B77A-9E69F48A3D76}" presName="horz1" presStyleCnt="0"/>
      <dgm:spPr/>
    </dgm:pt>
    <dgm:pt modelId="{29A09830-06BD-4F7C-8E5E-641F9C58F60D}" type="pres">
      <dgm:prSet presAssocID="{8E627224-8684-4FB5-B77A-9E69F48A3D76}" presName="tx1" presStyleLbl="revTx" presStyleIdx="0" presStyleCnt="3"/>
      <dgm:spPr/>
    </dgm:pt>
    <dgm:pt modelId="{959D5BDD-C36D-40BA-A515-AFE9384ED8A3}" type="pres">
      <dgm:prSet presAssocID="{8E627224-8684-4FB5-B77A-9E69F48A3D76}" presName="vert1" presStyleCnt="0"/>
      <dgm:spPr/>
    </dgm:pt>
    <dgm:pt modelId="{B36CE35E-9F9A-4490-8223-4DA0ABABE137}" type="pres">
      <dgm:prSet presAssocID="{F213BC3F-4954-4678-8455-7879A5AF34BF}" presName="thickLine" presStyleLbl="alignNode1" presStyleIdx="1" presStyleCnt="3"/>
      <dgm:spPr/>
    </dgm:pt>
    <dgm:pt modelId="{4F3FA3D4-1B9F-41E3-A080-E2DC3D4CFC10}" type="pres">
      <dgm:prSet presAssocID="{F213BC3F-4954-4678-8455-7879A5AF34BF}" presName="horz1" presStyleCnt="0"/>
      <dgm:spPr/>
    </dgm:pt>
    <dgm:pt modelId="{5556397E-30AA-4E77-A95C-71BC416DDB22}" type="pres">
      <dgm:prSet presAssocID="{F213BC3F-4954-4678-8455-7879A5AF34BF}" presName="tx1" presStyleLbl="revTx" presStyleIdx="1" presStyleCnt="3"/>
      <dgm:spPr/>
    </dgm:pt>
    <dgm:pt modelId="{6ADC9C15-EEA7-4005-A531-AF59FFDE54DF}" type="pres">
      <dgm:prSet presAssocID="{F213BC3F-4954-4678-8455-7879A5AF34BF}" presName="vert1" presStyleCnt="0"/>
      <dgm:spPr/>
    </dgm:pt>
    <dgm:pt modelId="{CBFC93F6-84A4-4CB9-BF68-8EEA23F719D5}" type="pres">
      <dgm:prSet presAssocID="{C11DD11A-1DD9-4B2C-AFEA-76869C55F0AB}" presName="thickLine" presStyleLbl="alignNode1" presStyleIdx="2" presStyleCnt="3"/>
      <dgm:spPr/>
    </dgm:pt>
    <dgm:pt modelId="{B2AA0FEA-7FAD-40EC-A07E-6DCB3B73D22B}" type="pres">
      <dgm:prSet presAssocID="{C11DD11A-1DD9-4B2C-AFEA-76869C55F0AB}" presName="horz1" presStyleCnt="0"/>
      <dgm:spPr/>
    </dgm:pt>
    <dgm:pt modelId="{3AFADC7B-5666-490A-B134-BF67344FFFFA}" type="pres">
      <dgm:prSet presAssocID="{C11DD11A-1DD9-4B2C-AFEA-76869C55F0AB}" presName="tx1" presStyleLbl="revTx" presStyleIdx="2" presStyleCnt="3"/>
      <dgm:spPr/>
    </dgm:pt>
    <dgm:pt modelId="{26A016A1-A234-48F0-A36A-B89C117DD6EB}" type="pres">
      <dgm:prSet presAssocID="{C11DD11A-1DD9-4B2C-AFEA-76869C55F0AB}" presName="vert1" presStyleCnt="0"/>
      <dgm:spPr/>
    </dgm:pt>
  </dgm:ptLst>
  <dgm:cxnLst>
    <dgm:cxn modelId="{70267F03-64C1-46D4-8A65-94BFE12C513B}" type="presOf" srcId="{F213BC3F-4954-4678-8455-7879A5AF34BF}" destId="{5556397E-30AA-4E77-A95C-71BC416DDB22}" srcOrd="0" destOrd="0" presId="urn:microsoft.com/office/officeart/2008/layout/LinedList"/>
    <dgm:cxn modelId="{F4336565-AFDE-4642-88FB-7FFD7B475006}" srcId="{5B65BFE4-102D-45C8-AB5D-244690BCFF03}" destId="{F213BC3F-4954-4678-8455-7879A5AF34BF}" srcOrd="1" destOrd="0" parTransId="{8B1736DA-B403-4E08-9F2C-FB9E84A7BE9E}" sibTransId="{CF902CAE-9596-429C-9611-2815765F637E}"/>
    <dgm:cxn modelId="{3C4D0C50-4539-41F1-A1A7-3856251FD492}" type="presOf" srcId="{C11DD11A-1DD9-4B2C-AFEA-76869C55F0AB}" destId="{3AFADC7B-5666-490A-B134-BF67344FFFFA}" srcOrd="0" destOrd="0" presId="urn:microsoft.com/office/officeart/2008/layout/LinedList"/>
    <dgm:cxn modelId="{91B51251-F005-41F6-BC06-02EE15675D32}" type="presOf" srcId="{8E627224-8684-4FB5-B77A-9E69F48A3D76}" destId="{29A09830-06BD-4F7C-8E5E-641F9C58F60D}" srcOrd="0" destOrd="0" presId="urn:microsoft.com/office/officeart/2008/layout/LinedList"/>
    <dgm:cxn modelId="{087C0658-F895-4A61-A997-B7C95E1066B0}" srcId="{5B65BFE4-102D-45C8-AB5D-244690BCFF03}" destId="{8E627224-8684-4FB5-B77A-9E69F48A3D76}" srcOrd="0" destOrd="0" parTransId="{978A1E1E-6BB8-4434-A730-97B9EC9654F3}" sibTransId="{F00EC1D4-6D2D-40AD-BBA3-325FF3C1C3FF}"/>
    <dgm:cxn modelId="{8D35D796-1207-41EA-817E-7137B07911EC}" type="presOf" srcId="{5B65BFE4-102D-45C8-AB5D-244690BCFF03}" destId="{34C0C5F5-2961-40E2-BDA6-3B532D2FD5EA}" srcOrd="0" destOrd="0" presId="urn:microsoft.com/office/officeart/2008/layout/LinedList"/>
    <dgm:cxn modelId="{9C5D1CEC-78BD-4B11-8F7D-F16BFB690249}" srcId="{5B65BFE4-102D-45C8-AB5D-244690BCFF03}" destId="{C11DD11A-1DD9-4B2C-AFEA-76869C55F0AB}" srcOrd="2" destOrd="0" parTransId="{A81218CD-485A-4751-B00D-67A07EBC8163}" sibTransId="{71966F1F-FF5C-4CF4-9D70-00D97A309C9F}"/>
    <dgm:cxn modelId="{C3422D08-D9AD-4F0E-9015-8077E638B779}" type="presParOf" srcId="{34C0C5F5-2961-40E2-BDA6-3B532D2FD5EA}" destId="{1719D21B-1A42-49B4-B4A2-683D49731462}" srcOrd="0" destOrd="0" presId="urn:microsoft.com/office/officeart/2008/layout/LinedList"/>
    <dgm:cxn modelId="{AADF6ABB-4556-454D-AB92-1E3E97B5A8C0}" type="presParOf" srcId="{34C0C5F5-2961-40E2-BDA6-3B532D2FD5EA}" destId="{9E904428-6A5E-4253-A9EE-A204CE304112}" srcOrd="1" destOrd="0" presId="urn:microsoft.com/office/officeart/2008/layout/LinedList"/>
    <dgm:cxn modelId="{621911C4-92A1-46D7-920C-CA9E65371D82}" type="presParOf" srcId="{9E904428-6A5E-4253-A9EE-A204CE304112}" destId="{29A09830-06BD-4F7C-8E5E-641F9C58F60D}" srcOrd="0" destOrd="0" presId="urn:microsoft.com/office/officeart/2008/layout/LinedList"/>
    <dgm:cxn modelId="{6FF38F11-3787-4CE6-BA1D-519346EC696C}" type="presParOf" srcId="{9E904428-6A5E-4253-A9EE-A204CE304112}" destId="{959D5BDD-C36D-40BA-A515-AFE9384ED8A3}" srcOrd="1" destOrd="0" presId="urn:microsoft.com/office/officeart/2008/layout/LinedList"/>
    <dgm:cxn modelId="{40CB6785-1048-4AC3-A6D4-D386AF03EE9A}" type="presParOf" srcId="{34C0C5F5-2961-40E2-BDA6-3B532D2FD5EA}" destId="{B36CE35E-9F9A-4490-8223-4DA0ABABE137}" srcOrd="2" destOrd="0" presId="urn:microsoft.com/office/officeart/2008/layout/LinedList"/>
    <dgm:cxn modelId="{14C42607-067C-45A0-B111-604F043C5FB5}" type="presParOf" srcId="{34C0C5F5-2961-40E2-BDA6-3B532D2FD5EA}" destId="{4F3FA3D4-1B9F-41E3-A080-E2DC3D4CFC10}" srcOrd="3" destOrd="0" presId="urn:microsoft.com/office/officeart/2008/layout/LinedList"/>
    <dgm:cxn modelId="{C94BB4E6-C550-43FE-B3FD-3973B2676DA0}" type="presParOf" srcId="{4F3FA3D4-1B9F-41E3-A080-E2DC3D4CFC10}" destId="{5556397E-30AA-4E77-A95C-71BC416DDB22}" srcOrd="0" destOrd="0" presId="urn:microsoft.com/office/officeart/2008/layout/LinedList"/>
    <dgm:cxn modelId="{A87356F6-8B1A-482D-A896-DC508A3BF846}" type="presParOf" srcId="{4F3FA3D4-1B9F-41E3-A080-E2DC3D4CFC10}" destId="{6ADC9C15-EEA7-4005-A531-AF59FFDE54DF}" srcOrd="1" destOrd="0" presId="urn:microsoft.com/office/officeart/2008/layout/LinedList"/>
    <dgm:cxn modelId="{9ABCBAE6-906A-4806-A388-9AB282A5C08A}" type="presParOf" srcId="{34C0C5F5-2961-40E2-BDA6-3B532D2FD5EA}" destId="{CBFC93F6-84A4-4CB9-BF68-8EEA23F719D5}" srcOrd="4" destOrd="0" presId="urn:microsoft.com/office/officeart/2008/layout/LinedList"/>
    <dgm:cxn modelId="{A315FC49-671B-4B84-93B3-CAE3988A2E88}" type="presParOf" srcId="{34C0C5F5-2961-40E2-BDA6-3B532D2FD5EA}" destId="{B2AA0FEA-7FAD-40EC-A07E-6DCB3B73D22B}" srcOrd="5" destOrd="0" presId="urn:microsoft.com/office/officeart/2008/layout/LinedList"/>
    <dgm:cxn modelId="{229D0E08-B000-4B7E-91A3-43BE85D47C79}" type="presParOf" srcId="{B2AA0FEA-7FAD-40EC-A07E-6DCB3B73D22B}" destId="{3AFADC7B-5666-490A-B134-BF67344FFFFA}" srcOrd="0" destOrd="0" presId="urn:microsoft.com/office/officeart/2008/layout/LinedList"/>
    <dgm:cxn modelId="{33062479-9219-4E43-8397-988DA3F41F7A}" type="presParOf" srcId="{B2AA0FEA-7FAD-40EC-A07E-6DCB3B73D22B}" destId="{26A016A1-A234-48F0-A36A-B89C117DD6E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219BD97-78F5-4CFD-BF70-50D00A66E75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762C3C6-D8C7-4D05-BF4B-5FAEF91F0D6F}">
      <dgm:prSet/>
      <dgm:spPr/>
      <dgm:t>
        <a:bodyPr/>
        <a:lstStyle/>
        <a:p>
          <a:r>
            <a:rPr lang="el-GR"/>
            <a:t>Ινδοευρωπαική (π.χ. ελληνικά, αγγλικά, ρωσικά, περσικά)</a:t>
          </a:r>
          <a:endParaRPr lang="en-US"/>
        </a:p>
      </dgm:t>
    </dgm:pt>
    <dgm:pt modelId="{AF253262-A51C-4EF0-B3C7-CE2434F6E699}" type="parTrans" cxnId="{9DBD9299-53B7-4AF3-8D3F-167B3151319F}">
      <dgm:prSet/>
      <dgm:spPr/>
      <dgm:t>
        <a:bodyPr/>
        <a:lstStyle/>
        <a:p>
          <a:endParaRPr lang="en-US"/>
        </a:p>
      </dgm:t>
    </dgm:pt>
    <dgm:pt modelId="{78B511E0-5FA8-4B85-8AAC-1BB568C4D602}" type="sibTrans" cxnId="{9DBD9299-53B7-4AF3-8D3F-167B3151319F}">
      <dgm:prSet/>
      <dgm:spPr/>
      <dgm:t>
        <a:bodyPr/>
        <a:lstStyle/>
        <a:p>
          <a:endParaRPr lang="en-US"/>
        </a:p>
      </dgm:t>
    </dgm:pt>
    <dgm:pt modelId="{953A88B7-309B-48F9-9E5C-B53F425CF5BB}">
      <dgm:prSet/>
      <dgm:spPr/>
      <dgm:t>
        <a:bodyPr/>
        <a:lstStyle/>
        <a:p>
          <a:r>
            <a:rPr lang="el-GR"/>
            <a:t>Σινοθιβετική (π.χ. κινεζικά)</a:t>
          </a:r>
          <a:endParaRPr lang="en-US"/>
        </a:p>
      </dgm:t>
    </dgm:pt>
    <dgm:pt modelId="{DFFC840A-3CE6-4CDC-BFA7-5E5127A9E69A}" type="parTrans" cxnId="{51EB1CEB-DA49-4C3A-B122-30B185549097}">
      <dgm:prSet/>
      <dgm:spPr/>
      <dgm:t>
        <a:bodyPr/>
        <a:lstStyle/>
        <a:p>
          <a:endParaRPr lang="en-US"/>
        </a:p>
      </dgm:t>
    </dgm:pt>
    <dgm:pt modelId="{270B3F10-F017-45B7-BECE-D0BB1AB8C820}" type="sibTrans" cxnId="{51EB1CEB-DA49-4C3A-B122-30B185549097}">
      <dgm:prSet/>
      <dgm:spPr/>
      <dgm:t>
        <a:bodyPr/>
        <a:lstStyle/>
        <a:p>
          <a:endParaRPr lang="en-US"/>
        </a:p>
      </dgm:t>
    </dgm:pt>
    <dgm:pt modelId="{59D15142-8E77-4A8A-98A9-DFD5F931C1AE}">
      <dgm:prSet/>
      <dgm:spPr/>
      <dgm:t>
        <a:bodyPr/>
        <a:lstStyle/>
        <a:p>
          <a:r>
            <a:rPr lang="el-GR"/>
            <a:t>Νιγηρο-κογκολεζική (π.χ. σουαχιλι, ιγκμπο)</a:t>
          </a:r>
          <a:endParaRPr lang="en-US"/>
        </a:p>
      </dgm:t>
    </dgm:pt>
    <dgm:pt modelId="{E61D1E90-74A2-4B6B-BBD7-EB204CCC9227}" type="parTrans" cxnId="{3D88323A-6096-434B-A990-00B950D15CA4}">
      <dgm:prSet/>
      <dgm:spPr/>
      <dgm:t>
        <a:bodyPr/>
        <a:lstStyle/>
        <a:p>
          <a:endParaRPr lang="en-US"/>
        </a:p>
      </dgm:t>
    </dgm:pt>
    <dgm:pt modelId="{09E06E63-88A2-49F9-B52B-024650EAC7F4}" type="sibTrans" cxnId="{3D88323A-6096-434B-A990-00B950D15CA4}">
      <dgm:prSet/>
      <dgm:spPr/>
      <dgm:t>
        <a:bodyPr/>
        <a:lstStyle/>
        <a:p>
          <a:endParaRPr lang="en-US"/>
        </a:p>
      </dgm:t>
    </dgm:pt>
    <dgm:pt modelId="{E65A7D8F-B092-476B-A816-8A0E8A23515E}">
      <dgm:prSet/>
      <dgm:spPr/>
      <dgm:t>
        <a:bodyPr/>
        <a:lstStyle/>
        <a:p>
          <a:r>
            <a:rPr lang="el-GR"/>
            <a:t>Αυστραλονησιακές (π.χ. ταγκαλόγκ, μαλαισιανά)</a:t>
          </a:r>
          <a:endParaRPr lang="en-US"/>
        </a:p>
      </dgm:t>
    </dgm:pt>
    <dgm:pt modelId="{B1DFABF6-D8DC-439A-B383-34FB4C7C5B0C}" type="parTrans" cxnId="{17A0865C-94FC-452F-9366-02BFDD41E137}">
      <dgm:prSet/>
      <dgm:spPr/>
      <dgm:t>
        <a:bodyPr/>
        <a:lstStyle/>
        <a:p>
          <a:endParaRPr lang="en-US"/>
        </a:p>
      </dgm:t>
    </dgm:pt>
    <dgm:pt modelId="{B7B62697-4A43-4902-B0B4-1D60118A7079}" type="sibTrans" cxnId="{17A0865C-94FC-452F-9366-02BFDD41E137}">
      <dgm:prSet/>
      <dgm:spPr/>
      <dgm:t>
        <a:bodyPr/>
        <a:lstStyle/>
        <a:p>
          <a:endParaRPr lang="en-US"/>
        </a:p>
      </dgm:t>
    </dgm:pt>
    <dgm:pt modelId="{988383FF-518E-4F97-BC41-9BE8653E8CBA}">
      <dgm:prSet/>
      <dgm:spPr/>
      <dgm:t>
        <a:bodyPr/>
        <a:lstStyle/>
        <a:p>
          <a:r>
            <a:rPr lang="el-GR"/>
            <a:t>Αφροασιατικές (π.χ. αραβικά, εβραϊκά, βερβερικά, χάουζα)</a:t>
          </a:r>
          <a:endParaRPr lang="en-US"/>
        </a:p>
      </dgm:t>
    </dgm:pt>
    <dgm:pt modelId="{C03C59B4-FDCF-42B7-BA9F-A36259BBF237}" type="parTrans" cxnId="{4B2F9CFE-17CF-4933-A5E9-23C563BCF637}">
      <dgm:prSet/>
      <dgm:spPr/>
      <dgm:t>
        <a:bodyPr/>
        <a:lstStyle/>
        <a:p>
          <a:endParaRPr lang="en-US"/>
        </a:p>
      </dgm:t>
    </dgm:pt>
    <dgm:pt modelId="{DD7A92AB-C1DA-4DAD-8920-02A252601445}" type="sibTrans" cxnId="{4B2F9CFE-17CF-4933-A5E9-23C563BCF637}">
      <dgm:prSet/>
      <dgm:spPr/>
      <dgm:t>
        <a:bodyPr/>
        <a:lstStyle/>
        <a:p>
          <a:endParaRPr lang="en-US"/>
        </a:p>
      </dgm:t>
    </dgm:pt>
    <dgm:pt modelId="{E7BA4690-5B94-41FE-9424-A21BF62C6890}" type="pres">
      <dgm:prSet presAssocID="{5219BD97-78F5-4CFD-BF70-50D00A66E75D}" presName="linear" presStyleCnt="0">
        <dgm:presLayoutVars>
          <dgm:animLvl val="lvl"/>
          <dgm:resizeHandles val="exact"/>
        </dgm:presLayoutVars>
      </dgm:prSet>
      <dgm:spPr/>
    </dgm:pt>
    <dgm:pt modelId="{62979D43-571D-4872-9FC2-AC493C0AA1E5}" type="pres">
      <dgm:prSet presAssocID="{A762C3C6-D8C7-4D05-BF4B-5FAEF91F0D6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139DF4E-E1B6-427A-8602-4065C501EBC9}" type="pres">
      <dgm:prSet presAssocID="{78B511E0-5FA8-4B85-8AAC-1BB568C4D602}" presName="spacer" presStyleCnt="0"/>
      <dgm:spPr/>
    </dgm:pt>
    <dgm:pt modelId="{BA034E07-E4E5-4163-97CB-9F4E912FF57D}" type="pres">
      <dgm:prSet presAssocID="{953A88B7-309B-48F9-9E5C-B53F425CF5B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3BB2A10-21A2-461D-96D9-5331FD9D3DED}" type="pres">
      <dgm:prSet presAssocID="{270B3F10-F017-45B7-BECE-D0BB1AB8C820}" presName="spacer" presStyleCnt="0"/>
      <dgm:spPr/>
    </dgm:pt>
    <dgm:pt modelId="{E38E2536-2890-4AEA-83F0-B2D96F790557}" type="pres">
      <dgm:prSet presAssocID="{59D15142-8E77-4A8A-98A9-DFD5F931C1A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6B9230A-371B-4B76-ADF7-657A48D464BF}" type="pres">
      <dgm:prSet presAssocID="{09E06E63-88A2-49F9-B52B-024650EAC7F4}" presName="spacer" presStyleCnt="0"/>
      <dgm:spPr/>
    </dgm:pt>
    <dgm:pt modelId="{43A522FE-3D33-43AD-9108-1AF3262DD3A7}" type="pres">
      <dgm:prSet presAssocID="{E65A7D8F-B092-476B-A816-8A0E8A23515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9A1EF82-40A7-4D1C-810A-4528E1835A29}" type="pres">
      <dgm:prSet presAssocID="{B7B62697-4A43-4902-B0B4-1D60118A7079}" presName="spacer" presStyleCnt="0"/>
      <dgm:spPr/>
    </dgm:pt>
    <dgm:pt modelId="{D3E5DFA6-8ADE-4979-852B-8964DBFA1C10}" type="pres">
      <dgm:prSet presAssocID="{988383FF-518E-4F97-BC41-9BE8653E8CB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E24720A-F90E-475A-8300-DAC15BBE19F3}" type="presOf" srcId="{E65A7D8F-B092-476B-A816-8A0E8A23515E}" destId="{43A522FE-3D33-43AD-9108-1AF3262DD3A7}" srcOrd="0" destOrd="0" presId="urn:microsoft.com/office/officeart/2005/8/layout/vList2"/>
    <dgm:cxn modelId="{79548A34-D970-4925-902A-B1CC644B465B}" type="presOf" srcId="{A762C3C6-D8C7-4D05-BF4B-5FAEF91F0D6F}" destId="{62979D43-571D-4872-9FC2-AC493C0AA1E5}" srcOrd="0" destOrd="0" presId="urn:microsoft.com/office/officeart/2005/8/layout/vList2"/>
    <dgm:cxn modelId="{3D88323A-6096-434B-A990-00B950D15CA4}" srcId="{5219BD97-78F5-4CFD-BF70-50D00A66E75D}" destId="{59D15142-8E77-4A8A-98A9-DFD5F931C1AE}" srcOrd="2" destOrd="0" parTransId="{E61D1E90-74A2-4B6B-BBD7-EB204CCC9227}" sibTransId="{09E06E63-88A2-49F9-B52B-024650EAC7F4}"/>
    <dgm:cxn modelId="{4B1D113E-2BDD-49D6-A814-BF56CC342DFE}" type="presOf" srcId="{988383FF-518E-4F97-BC41-9BE8653E8CBA}" destId="{D3E5DFA6-8ADE-4979-852B-8964DBFA1C10}" srcOrd="0" destOrd="0" presId="urn:microsoft.com/office/officeart/2005/8/layout/vList2"/>
    <dgm:cxn modelId="{17A0865C-94FC-452F-9366-02BFDD41E137}" srcId="{5219BD97-78F5-4CFD-BF70-50D00A66E75D}" destId="{E65A7D8F-B092-476B-A816-8A0E8A23515E}" srcOrd="3" destOrd="0" parTransId="{B1DFABF6-D8DC-439A-B383-34FB4C7C5B0C}" sibTransId="{B7B62697-4A43-4902-B0B4-1D60118A7079}"/>
    <dgm:cxn modelId="{9DBD9299-53B7-4AF3-8D3F-167B3151319F}" srcId="{5219BD97-78F5-4CFD-BF70-50D00A66E75D}" destId="{A762C3C6-D8C7-4D05-BF4B-5FAEF91F0D6F}" srcOrd="0" destOrd="0" parTransId="{AF253262-A51C-4EF0-B3C7-CE2434F6E699}" sibTransId="{78B511E0-5FA8-4B85-8AAC-1BB568C4D602}"/>
    <dgm:cxn modelId="{CDA3B0A6-620F-4479-9D2C-A0EE399F38CD}" type="presOf" srcId="{5219BD97-78F5-4CFD-BF70-50D00A66E75D}" destId="{E7BA4690-5B94-41FE-9424-A21BF62C6890}" srcOrd="0" destOrd="0" presId="urn:microsoft.com/office/officeart/2005/8/layout/vList2"/>
    <dgm:cxn modelId="{5104E4B6-F3CC-4E0C-8E2A-B949BC7E239A}" type="presOf" srcId="{953A88B7-309B-48F9-9E5C-B53F425CF5BB}" destId="{BA034E07-E4E5-4163-97CB-9F4E912FF57D}" srcOrd="0" destOrd="0" presId="urn:microsoft.com/office/officeart/2005/8/layout/vList2"/>
    <dgm:cxn modelId="{547877B9-7140-427B-90C4-EFAB4B028435}" type="presOf" srcId="{59D15142-8E77-4A8A-98A9-DFD5F931C1AE}" destId="{E38E2536-2890-4AEA-83F0-B2D96F790557}" srcOrd="0" destOrd="0" presId="urn:microsoft.com/office/officeart/2005/8/layout/vList2"/>
    <dgm:cxn modelId="{51EB1CEB-DA49-4C3A-B122-30B185549097}" srcId="{5219BD97-78F5-4CFD-BF70-50D00A66E75D}" destId="{953A88B7-309B-48F9-9E5C-B53F425CF5BB}" srcOrd="1" destOrd="0" parTransId="{DFFC840A-3CE6-4CDC-BFA7-5E5127A9E69A}" sibTransId="{270B3F10-F017-45B7-BECE-D0BB1AB8C820}"/>
    <dgm:cxn modelId="{4B2F9CFE-17CF-4933-A5E9-23C563BCF637}" srcId="{5219BD97-78F5-4CFD-BF70-50D00A66E75D}" destId="{988383FF-518E-4F97-BC41-9BE8653E8CBA}" srcOrd="4" destOrd="0" parTransId="{C03C59B4-FDCF-42B7-BA9F-A36259BBF237}" sibTransId="{DD7A92AB-C1DA-4DAD-8920-02A252601445}"/>
    <dgm:cxn modelId="{6A0C884E-98E1-4C1D-A0AA-E60955F85619}" type="presParOf" srcId="{E7BA4690-5B94-41FE-9424-A21BF62C6890}" destId="{62979D43-571D-4872-9FC2-AC493C0AA1E5}" srcOrd="0" destOrd="0" presId="urn:microsoft.com/office/officeart/2005/8/layout/vList2"/>
    <dgm:cxn modelId="{97024285-9BF5-4DEC-939D-FD862723B045}" type="presParOf" srcId="{E7BA4690-5B94-41FE-9424-A21BF62C6890}" destId="{2139DF4E-E1B6-427A-8602-4065C501EBC9}" srcOrd="1" destOrd="0" presId="urn:microsoft.com/office/officeart/2005/8/layout/vList2"/>
    <dgm:cxn modelId="{66D1D774-5EAE-4123-9DD1-1D6904ED30C7}" type="presParOf" srcId="{E7BA4690-5B94-41FE-9424-A21BF62C6890}" destId="{BA034E07-E4E5-4163-97CB-9F4E912FF57D}" srcOrd="2" destOrd="0" presId="urn:microsoft.com/office/officeart/2005/8/layout/vList2"/>
    <dgm:cxn modelId="{261DA54B-0087-4E71-BA8A-D599E841A8FB}" type="presParOf" srcId="{E7BA4690-5B94-41FE-9424-A21BF62C6890}" destId="{B3BB2A10-21A2-461D-96D9-5331FD9D3DED}" srcOrd="3" destOrd="0" presId="urn:microsoft.com/office/officeart/2005/8/layout/vList2"/>
    <dgm:cxn modelId="{D64BC1F5-13D6-4A5A-A43B-FE8DF24CB22D}" type="presParOf" srcId="{E7BA4690-5B94-41FE-9424-A21BF62C6890}" destId="{E38E2536-2890-4AEA-83F0-B2D96F790557}" srcOrd="4" destOrd="0" presId="urn:microsoft.com/office/officeart/2005/8/layout/vList2"/>
    <dgm:cxn modelId="{96D849A2-790C-4A72-BD4C-6355020CB43B}" type="presParOf" srcId="{E7BA4690-5B94-41FE-9424-A21BF62C6890}" destId="{86B9230A-371B-4B76-ADF7-657A48D464BF}" srcOrd="5" destOrd="0" presId="urn:microsoft.com/office/officeart/2005/8/layout/vList2"/>
    <dgm:cxn modelId="{4192C0E6-4C94-46F2-862C-5DB949BF089C}" type="presParOf" srcId="{E7BA4690-5B94-41FE-9424-A21BF62C6890}" destId="{43A522FE-3D33-43AD-9108-1AF3262DD3A7}" srcOrd="6" destOrd="0" presId="urn:microsoft.com/office/officeart/2005/8/layout/vList2"/>
    <dgm:cxn modelId="{212F6B6C-ADF0-4556-8D94-D3AE9C1F6CF0}" type="presParOf" srcId="{E7BA4690-5B94-41FE-9424-A21BF62C6890}" destId="{29A1EF82-40A7-4D1C-810A-4528E1835A29}" srcOrd="7" destOrd="0" presId="urn:microsoft.com/office/officeart/2005/8/layout/vList2"/>
    <dgm:cxn modelId="{57570C79-E093-4EAC-9095-379D8E496174}" type="presParOf" srcId="{E7BA4690-5B94-41FE-9424-A21BF62C6890}" destId="{D3E5DFA6-8ADE-4979-852B-8964DBFA1C1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786DD-4FAB-40D2-B262-88919DB71876}">
      <dsp:nvSpPr>
        <dsp:cNvPr id="0" name=""/>
        <dsp:cNvSpPr/>
      </dsp:nvSpPr>
      <dsp:spPr>
        <a:xfrm>
          <a:off x="0" y="0"/>
          <a:ext cx="4801688" cy="8203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Οι γλώσσες στον κόσμο</a:t>
          </a:r>
          <a:endParaRPr lang="en-GB" sz="2100" kern="1200" dirty="0"/>
        </a:p>
      </dsp:txBody>
      <dsp:txXfrm>
        <a:off x="24028" y="24028"/>
        <a:ext cx="3847103" cy="772331"/>
      </dsp:txXfrm>
    </dsp:sp>
    <dsp:sp modelId="{201D7BDA-780B-4886-9698-106FCD730DBB}">
      <dsp:nvSpPr>
        <dsp:cNvPr id="0" name=""/>
        <dsp:cNvSpPr/>
      </dsp:nvSpPr>
      <dsp:spPr>
        <a:xfrm>
          <a:off x="402141" y="969548"/>
          <a:ext cx="4801688" cy="8203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Γλωσσικές οικογένειες</a:t>
          </a:r>
          <a:endParaRPr lang="en-GB" sz="2100" kern="1200" dirty="0"/>
        </a:p>
      </dsp:txBody>
      <dsp:txXfrm>
        <a:off x="426169" y="993576"/>
        <a:ext cx="3818238" cy="772331"/>
      </dsp:txXfrm>
    </dsp:sp>
    <dsp:sp modelId="{BBB39995-AE88-4431-86F0-52ED01E82384}">
      <dsp:nvSpPr>
        <dsp:cNvPr id="0" name=""/>
        <dsp:cNvSpPr/>
      </dsp:nvSpPr>
      <dsp:spPr>
        <a:xfrm>
          <a:off x="798280" y="1939097"/>
          <a:ext cx="4801688" cy="8203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Ασθενείς και απειλούμενες γλώσσες</a:t>
          </a:r>
          <a:endParaRPr lang="en-GB" sz="2100" kern="1200" dirty="0"/>
        </a:p>
      </dsp:txBody>
      <dsp:txXfrm>
        <a:off x="822308" y="1963125"/>
        <a:ext cx="3824240" cy="772331"/>
      </dsp:txXfrm>
    </dsp:sp>
    <dsp:sp modelId="{FE214F54-E369-4694-86B7-8601179A011F}">
      <dsp:nvSpPr>
        <dsp:cNvPr id="0" name=""/>
        <dsp:cNvSpPr/>
      </dsp:nvSpPr>
      <dsp:spPr>
        <a:xfrm>
          <a:off x="1200421" y="2908646"/>
          <a:ext cx="4801688" cy="82038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100" kern="1200" dirty="0"/>
            <a:t>Διεθνείς και ηγεμονικές γλώσσες</a:t>
          </a:r>
          <a:endParaRPr lang="en-GB" sz="2100" kern="1200" dirty="0"/>
        </a:p>
      </dsp:txBody>
      <dsp:txXfrm>
        <a:off x="1224449" y="2932674"/>
        <a:ext cx="3818238" cy="772331"/>
      </dsp:txXfrm>
    </dsp:sp>
    <dsp:sp modelId="{56E4D195-4B6A-4E91-B537-2DB67A656C69}">
      <dsp:nvSpPr>
        <dsp:cNvPr id="0" name=""/>
        <dsp:cNvSpPr/>
      </dsp:nvSpPr>
      <dsp:spPr>
        <a:xfrm>
          <a:off x="4268436" y="628342"/>
          <a:ext cx="533251" cy="533251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4388417" y="628342"/>
        <a:ext cx="293289" cy="401271"/>
      </dsp:txXfrm>
    </dsp:sp>
    <dsp:sp modelId="{AA28C605-5F3E-4EBC-B915-788B47A7E740}">
      <dsp:nvSpPr>
        <dsp:cNvPr id="0" name=""/>
        <dsp:cNvSpPr/>
      </dsp:nvSpPr>
      <dsp:spPr>
        <a:xfrm>
          <a:off x="4670577" y="1597891"/>
          <a:ext cx="533251" cy="533251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4790558" y="1597891"/>
        <a:ext cx="293289" cy="401271"/>
      </dsp:txXfrm>
    </dsp:sp>
    <dsp:sp modelId="{7F261328-7672-41E7-9B4E-DE6115F29C96}">
      <dsp:nvSpPr>
        <dsp:cNvPr id="0" name=""/>
        <dsp:cNvSpPr/>
      </dsp:nvSpPr>
      <dsp:spPr>
        <a:xfrm>
          <a:off x="5066716" y="2567439"/>
          <a:ext cx="533251" cy="533251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kern="1200"/>
        </a:p>
      </dsp:txBody>
      <dsp:txXfrm>
        <a:off x="5186697" y="2567439"/>
        <a:ext cx="293289" cy="4012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07E10-3DAA-480C-9BC3-AC8C7CF35255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0B244-D03D-4249-939D-551BDB145EF7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 dirty="0"/>
            <a:t>Οι περισσότερες έγκυρες </a:t>
          </a:r>
          <a:r>
            <a:rPr lang="el-GR" sz="2300" kern="1200" dirty="0" err="1"/>
            <a:t>καταλογογραφήσεις</a:t>
          </a:r>
          <a:r>
            <a:rPr lang="el-GR" sz="2300" kern="1200" dirty="0"/>
            <a:t> αναφέρουν ένα εύρος μεταξύ 5.500 και 7.000 γλωσσών.</a:t>
          </a:r>
          <a:endParaRPr lang="en-US" sz="2300" kern="1200" dirty="0"/>
        </a:p>
      </dsp:txBody>
      <dsp:txXfrm>
        <a:off x="0" y="2703"/>
        <a:ext cx="6900512" cy="1843578"/>
      </dsp:txXfrm>
    </dsp:sp>
    <dsp:sp modelId="{F4838233-5EC1-4658-8009-4CBE58C527EC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F3C3C-CB17-49C8-B19E-07FFDAA26247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Αναφέρονται και μεγαλύτεροι αριθμοί (π.χ. 10.000) ή πιο μικροί (3.000) αλλά φαίνεται πως αφορούν διαφορετικούς ορισμούς και διαφορετικές μεθοδολογικές παραδοχές.</a:t>
          </a:r>
          <a:endParaRPr lang="en-US" sz="2300" kern="1200"/>
        </a:p>
      </dsp:txBody>
      <dsp:txXfrm>
        <a:off x="0" y="1846281"/>
        <a:ext cx="6900512" cy="1843578"/>
      </dsp:txXfrm>
    </dsp:sp>
    <dsp:sp modelId="{F49A5135-758A-41FB-9097-26A0EC2461E3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0FE3A-0DD6-4E4C-BFD4-71BBD18407ED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300" kern="1200"/>
            <a:t>Στον αριθμό αυτό συγκαταλέγονται γλώσσες που έχουν προφορική και γραπτή μορφή (π.χ. ελληνικά), μόνο προφορική μορφή (π.χ. ρομανί), αλλά και νοηματικές γλώσσες (π.χ. ελληνική νοηματική) ή συρρίτουσες γλώσσες (π.χ. σφυριά).</a:t>
          </a:r>
          <a:endParaRPr lang="en-US" sz="2300" kern="1200"/>
        </a:p>
      </dsp:txBody>
      <dsp:txXfrm>
        <a:off x="0" y="3689859"/>
        <a:ext cx="6900512" cy="18435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80B27-4C52-4868-8689-B1A70BAF9315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7D991D-0167-479E-A00C-43729F704093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900" kern="1200"/>
            <a:t>Δεν είναι πάντα σαφές ποιες γλώσσες είναι ζωντανές.</a:t>
          </a:r>
          <a:endParaRPr lang="en-US" sz="2900" kern="1200"/>
        </a:p>
      </dsp:txBody>
      <dsp:txXfrm>
        <a:off x="0" y="2703"/>
        <a:ext cx="6900512" cy="1843578"/>
      </dsp:txXfrm>
    </dsp:sp>
    <dsp:sp modelId="{11FEA6C5-14BD-4FE4-9FFE-3CCB9334D778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40190C-C734-4177-A944-AAF4FE8CAA60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900" kern="1200"/>
            <a:t>Δεν είναι πάντα σαφές ποιοι κώδικες αποτελούν ίδια γλώσσα και ποιοι αποτελούν διαλέκτους της ίδιας γλώσσας.</a:t>
          </a:r>
          <a:endParaRPr lang="en-US" sz="2900" kern="1200"/>
        </a:p>
      </dsp:txBody>
      <dsp:txXfrm>
        <a:off x="0" y="1846281"/>
        <a:ext cx="6900512" cy="1843578"/>
      </dsp:txXfrm>
    </dsp:sp>
    <dsp:sp modelId="{0DE17390-05CA-4ACC-8E8A-31F85C68B371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D89CCF-2EF9-4346-AF5A-10C6BDD647FF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900" kern="1200" dirty="0"/>
            <a:t>Πολλές γλώσσες αναφέρονται με περισσότερα από ένα ονόματα.</a:t>
          </a:r>
          <a:endParaRPr lang="en-US" sz="2900" kern="1200" dirty="0"/>
        </a:p>
      </dsp:txBody>
      <dsp:txXfrm>
        <a:off x="0" y="3689859"/>
        <a:ext cx="6900512" cy="18435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51799-12D6-4138-8EB3-E16FE8756845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E2DB8E-F836-462F-9632-74C742723A0E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Οι περιοχές που ομιλείται η κάθε γλώσσα</a:t>
          </a:r>
          <a:r>
            <a:rPr lang="en-US" sz="2500" kern="1200"/>
            <a:t> </a:t>
          </a:r>
          <a:r>
            <a:rPr lang="el-GR" sz="2500" kern="1200"/>
            <a:t>δεν ταυτίζονται με τις επικράτειες των κρατών.</a:t>
          </a:r>
          <a:endParaRPr lang="en-US" sz="2500" kern="1200"/>
        </a:p>
      </dsp:txBody>
      <dsp:txXfrm>
        <a:off x="0" y="0"/>
        <a:ext cx="6900512" cy="1384035"/>
      </dsp:txXfrm>
    </dsp:sp>
    <dsp:sp modelId="{BAAC9E92-A7FB-4EC1-8EB8-514AB99E79CE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5367C6-5AF1-4486-BEC0-87CA0D6E91F2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/>
            <a:t>Στην Ευρώπη, η επικάλυψη γλωσσικής κοινότητας και εδαφικής επικράτειας είναι πιο ορατή, λόγω της ιδεολογίας του έθνους-κράτους.</a:t>
          </a:r>
          <a:endParaRPr lang="en-US" sz="2500" kern="1200"/>
        </a:p>
      </dsp:txBody>
      <dsp:txXfrm>
        <a:off x="0" y="1384035"/>
        <a:ext cx="6900512" cy="1384035"/>
      </dsp:txXfrm>
    </dsp:sp>
    <dsp:sp modelId="{365E55EB-EBF4-469B-B936-E1941F3680C0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46B187-1771-4409-BBAB-B60D676E30E0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Ακόμη και σε μια χώρα όπου κυριαρχεί μια γλώσσα, η κυριαρχία αυτή μπορεί να σκεπάζει την γλωσσική πολυμορφία.</a:t>
          </a:r>
          <a:endParaRPr lang="en-US" sz="2500" kern="1200" dirty="0"/>
        </a:p>
      </dsp:txBody>
      <dsp:txXfrm>
        <a:off x="0" y="2768070"/>
        <a:ext cx="6900512" cy="1384035"/>
      </dsp:txXfrm>
    </dsp:sp>
    <dsp:sp modelId="{B51C2545-A9B2-48AF-9AB9-CFF50ED167FB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91C2C-B3B9-47E8-AAE9-F4A166C203BB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500" kern="1200" dirty="0"/>
            <a:t>Πολλές άλλες χώρες είναι αρκετά πιο πολυσυλλεκτικές: π.χ. Παπούα-Νέα Γουινέα </a:t>
          </a:r>
          <a:r>
            <a:rPr lang="en-US" sz="2500" kern="1200" dirty="0"/>
            <a:t>(840 </a:t>
          </a:r>
          <a:r>
            <a:rPr lang="el-GR" sz="2500" kern="1200" dirty="0"/>
            <a:t>γλώσσες)</a:t>
          </a:r>
          <a:r>
            <a:rPr lang="en-US" sz="2500" kern="1200" dirty="0"/>
            <a:t>, </a:t>
          </a:r>
          <a:r>
            <a:rPr lang="el-GR" sz="2500" kern="1200" dirty="0"/>
            <a:t>Καναδάς (70 γλώσσες)</a:t>
          </a:r>
          <a:endParaRPr lang="en-US" sz="2500" kern="1200" dirty="0"/>
        </a:p>
      </dsp:txBody>
      <dsp:txXfrm>
        <a:off x="0" y="4152105"/>
        <a:ext cx="6900512" cy="1384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9D21B-1A42-49B4-B4A2-683D49731462}">
      <dsp:nvSpPr>
        <dsp:cNvPr id="0" name=""/>
        <dsp:cNvSpPr/>
      </dsp:nvSpPr>
      <dsp:spPr>
        <a:xfrm>
          <a:off x="0" y="212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A09830-06BD-4F7C-8E5E-641F9C58F60D}">
      <dsp:nvSpPr>
        <dsp:cNvPr id="0" name=""/>
        <dsp:cNvSpPr/>
      </dsp:nvSpPr>
      <dsp:spPr>
        <a:xfrm>
          <a:off x="0" y="212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900" kern="1200"/>
            <a:t>Πολλές γλώσσες έχουν κοινά χαρακτηριστικά, π.χ. παρόμοια μορφολογία και σύνταξη, κοινό λεξιλόγιο.</a:t>
          </a:r>
          <a:endParaRPr lang="en-US" sz="2900" kern="1200"/>
        </a:p>
      </dsp:txBody>
      <dsp:txXfrm>
        <a:off x="0" y="2124"/>
        <a:ext cx="10515600" cy="1449029"/>
      </dsp:txXfrm>
    </dsp:sp>
    <dsp:sp modelId="{B36CE35E-9F9A-4490-8223-4DA0ABABE137}">
      <dsp:nvSpPr>
        <dsp:cNvPr id="0" name=""/>
        <dsp:cNvSpPr/>
      </dsp:nvSpPr>
      <dsp:spPr>
        <a:xfrm>
          <a:off x="0" y="14511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56397E-30AA-4E77-A95C-71BC416DDB22}">
      <dsp:nvSpPr>
        <dsp:cNvPr id="0" name=""/>
        <dsp:cNvSpPr/>
      </dsp:nvSpPr>
      <dsp:spPr>
        <a:xfrm>
          <a:off x="0" y="1451154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900" kern="1200"/>
            <a:t>Εφόσον τα χαρακτηριστικά αυτά δεν οφείλονται σε γλωσσικό δανεισμό, δείχνουν πως οι γλώσσες αυτές είχαν έναν κοινό πρόγονο (</a:t>
          </a:r>
          <a:r>
            <a:rPr lang="en-US" sz="2900" kern="1200"/>
            <a:t>Ursprache)</a:t>
          </a:r>
        </a:p>
      </dsp:txBody>
      <dsp:txXfrm>
        <a:off x="0" y="1451154"/>
        <a:ext cx="10515600" cy="1449029"/>
      </dsp:txXfrm>
    </dsp:sp>
    <dsp:sp modelId="{CBFC93F6-84A4-4CB9-BF68-8EEA23F719D5}">
      <dsp:nvSpPr>
        <dsp:cNvPr id="0" name=""/>
        <dsp:cNvSpPr/>
      </dsp:nvSpPr>
      <dsp:spPr>
        <a:xfrm>
          <a:off x="0" y="29001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ADC7B-5666-490A-B134-BF67344FFFFA}">
      <dsp:nvSpPr>
        <dsp:cNvPr id="0" name=""/>
        <dsp:cNvSpPr/>
      </dsp:nvSpPr>
      <dsp:spPr>
        <a:xfrm>
          <a:off x="0" y="2900183"/>
          <a:ext cx="10515600" cy="1449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900" kern="1200"/>
            <a:t>Με ελάχιστες εξαιρέσεις, οι περισσότερες γλώσσες μπορούν να ενταχθούν σε «οικογένειες» ανάλογα με την κατάγωγή τους, όπως αυτή τεκαίρεται από κοινά χαρακτηριστικά.</a:t>
          </a:r>
          <a:endParaRPr lang="en-US" sz="2900" kern="1200"/>
        </a:p>
      </dsp:txBody>
      <dsp:txXfrm>
        <a:off x="0" y="2900183"/>
        <a:ext cx="10515600" cy="14490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79D43-571D-4872-9FC2-AC493C0AA1E5}">
      <dsp:nvSpPr>
        <dsp:cNvPr id="0" name=""/>
        <dsp:cNvSpPr/>
      </dsp:nvSpPr>
      <dsp:spPr>
        <a:xfrm>
          <a:off x="0" y="32610"/>
          <a:ext cx="6900512" cy="10342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/>
            <a:t>Ινδοευρωπαική (π.χ. ελληνικά, αγγλικά, ρωσικά, περσικά)</a:t>
          </a:r>
          <a:endParaRPr lang="en-US" sz="2600" kern="1200"/>
        </a:p>
      </dsp:txBody>
      <dsp:txXfrm>
        <a:off x="50489" y="83099"/>
        <a:ext cx="6799534" cy="933302"/>
      </dsp:txXfrm>
    </dsp:sp>
    <dsp:sp modelId="{BA034E07-E4E5-4163-97CB-9F4E912FF57D}">
      <dsp:nvSpPr>
        <dsp:cNvPr id="0" name=""/>
        <dsp:cNvSpPr/>
      </dsp:nvSpPr>
      <dsp:spPr>
        <a:xfrm>
          <a:off x="0" y="1141770"/>
          <a:ext cx="6900512" cy="1034280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/>
            <a:t>Σινοθιβετική (π.χ. κινεζικά)</a:t>
          </a:r>
          <a:endParaRPr lang="en-US" sz="2600" kern="1200"/>
        </a:p>
      </dsp:txBody>
      <dsp:txXfrm>
        <a:off x="50489" y="1192259"/>
        <a:ext cx="6799534" cy="933302"/>
      </dsp:txXfrm>
    </dsp:sp>
    <dsp:sp modelId="{E38E2536-2890-4AEA-83F0-B2D96F790557}">
      <dsp:nvSpPr>
        <dsp:cNvPr id="0" name=""/>
        <dsp:cNvSpPr/>
      </dsp:nvSpPr>
      <dsp:spPr>
        <a:xfrm>
          <a:off x="0" y="2250930"/>
          <a:ext cx="6900512" cy="103428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/>
            <a:t>Νιγηρο-κογκολεζική (π.χ. σουαχιλι, ιγκμπο)</a:t>
          </a:r>
          <a:endParaRPr lang="en-US" sz="2600" kern="1200"/>
        </a:p>
      </dsp:txBody>
      <dsp:txXfrm>
        <a:off x="50489" y="2301419"/>
        <a:ext cx="6799534" cy="933302"/>
      </dsp:txXfrm>
    </dsp:sp>
    <dsp:sp modelId="{43A522FE-3D33-43AD-9108-1AF3262DD3A7}">
      <dsp:nvSpPr>
        <dsp:cNvPr id="0" name=""/>
        <dsp:cNvSpPr/>
      </dsp:nvSpPr>
      <dsp:spPr>
        <a:xfrm>
          <a:off x="0" y="3360090"/>
          <a:ext cx="6900512" cy="1034280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/>
            <a:t>Αυστραλονησιακές (π.χ. ταγκαλόγκ, μαλαισιανά)</a:t>
          </a:r>
          <a:endParaRPr lang="en-US" sz="2600" kern="1200"/>
        </a:p>
      </dsp:txBody>
      <dsp:txXfrm>
        <a:off x="50489" y="3410579"/>
        <a:ext cx="6799534" cy="933302"/>
      </dsp:txXfrm>
    </dsp:sp>
    <dsp:sp modelId="{D3E5DFA6-8ADE-4979-852B-8964DBFA1C10}">
      <dsp:nvSpPr>
        <dsp:cNvPr id="0" name=""/>
        <dsp:cNvSpPr/>
      </dsp:nvSpPr>
      <dsp:spPr>
        <a:xfrm>
          <a:off x="0" y="4469250"/>
          <a:ext cx="6900512" cy="103428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600" kern="1200"/>
            <a:t>Αφροασιατικές (π.χ. αραβικά, εβραϊκά, βερβερικά, χάουζα)</a:t>
          </a:r>
          <a:endParaRPr lang="en-US" sz="2600" kern="1200"/>
        </a:p>
      </dsp:txBody>
      <dsp:txXfrm>
        <a:off x="50489" y="4519739"/>
        <a:ext cx="6799534" cy="933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C5AD3B-5323-311B-9D6D-8590325C9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573001AF-BF22-6EF1-EAB6-BA38352ED6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GB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CA919D5-8C74-FFD0-9D77-6853D0578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56A02A0-9FD2-8BF1-C719-57B536C8E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EDFD471-5C69-50F9-275C-7F2C87FDB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Εικόνα 6" descr="Εικόνα που περιέχει τροχός, Τροχός ποδηλάτου, δίτροχα, χερσαίο όχημα&#10;&#10;Περιγραφή που δημιουργήθηκε αυτόματα">
            <a:extLst>
              <a:ext uri="{FF2B5EF4-FFF2-40B4-BE49-F238E27FC236}">
                <a16:creationId xmlns:a16="http://schemas.microsoft.com/office/drawing/2014/main" id="{AB4410C9-A35C-D0E4-D7D3-360B5DB13B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35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41A913-8556-8CA5-B510-87B376FC6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02FE16-CE48-A50A-8EC6-8E47A4CDB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871DF0D-175E-E37E-3DFF-DBFD21535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5D88997-8A70-27A0-2D2A-07C4E61A3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C7A9728-B905-0984-4152-A7EB04130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41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B54A80-0F6B-08E1-AFCE-7CA846A61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43854E3-F1A2-9113-0DE5-AC0ED22AD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35BDC7E-8ED5-8252-CA7D-B210CF763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9769BCB-FB44-79EA-E585-9E72E1B47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3847B4F-AA20-DE57-FF58-03E41D544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795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5732A6-04FF-5524-C2D1-F2DFBB8E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A80AA8-2CC7-9487-8D1D-704CB0876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4594928-B6D5-8D93-4AEE-B5A5462C9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C702F64-A37C-9BC8-C9A2-C9B268A08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99886EE-F237-1DF3-43A8-5ACB0B72E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728C8BB-89BC-9FD1-734A-53B44AB56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20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3217FD-63E0-DD37-E6DB-25C0EEC9C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059FFEA-8423-CD33-3C98-2552C028D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A614CF5-5664-F25F-62A4-2A24F0651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5B120C16-5B81-E016-84DF-53921E2FD2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5029A78-1051-71A0-E293-9560F823E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86D02420-B51B-3140-33C7-ECBFD53CB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140CF340-4E68-4D68-45DB-0DE43920B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49A91B2F-CE07-E24C-962B-4E9BB788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432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E42CEA-A4F8-3B77-AFC6-A785C9C70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D523B82-8FCF-01C0-06D1-87C4AA078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15457782-0357-8C41-539A-5E1455AB3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8BA4D09-0523-B64F-F529-7F05887EC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743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476D461-C39D-DB05-B14A-B3D4A8360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0549B6B2-00CC-0C2E-F8F0-04C1149AF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642CF6D-6B18-0AD3-071D-F1DC93E6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801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CEF08F-4CBE-7C93-D314-91E7B7C1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8BB5E9A-96B1-F0B4-569E-C8F67A43E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13F6E00-8938-A0AF-8259-49A31DBB4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96A352B-5034-7A15-FB3E-70CE06CEE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1E54633-4ACC-5B30-8781-101C539D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7C1BC26-B05D-4ED6-4CD5-B7D567C24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588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824EF6-B63C-D867-F637-453EB39EF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E3DEE91-3769-2571-5A39-EC53B2A4CD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A992E2C-ECC3-3AE8-48CD-3C6F8F340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A0F6B7-851F-15BC-F8C0-B166AC555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5F11800-1E6D-8A81-6396-E8FBDDF31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CE200B2-44DF-E6DC-4596-37849BEB6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57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DF40B6-427D-C8CC-CC69-9266804CD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8DAC6AA-5260-A18E-04B8-A9AB6C435F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70DEE10-94F4-F151-6231-6216F2780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A49E618-D145-02D9-F740-FDC651437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2C4EC37-FDF1-E3C7-C647-7006460C0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715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B6EB6FC-A0BD-E7EA-99E8-FE208C4FC0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8278790-E311-E6C4-FD9B-AEFA53B65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155AD54-C8AB-70BE-E7A3-943E464BD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8FA9586-75A4-5086-52A7-44D4AD0A7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8BB2C5C-C036-2375-EB83-46D37A67B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013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F058137-EEB5-C5D9-5C9E-6ADDBD1A3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GB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222D95F-A2BB-4DE7-C1BE-FEB252FD2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GB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7C4E17D-11EE-69BE-32AA-7E92DCD05D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464B7A-5A17-4A3A-A2B4-9C86E0C6FD2E}" type="datetimeFigureOut">
              <a:rPr lang="en-GB" smtClean="0"/>
              <a:t>27/03/2024</a:t>
            </a:fld>
            <a:endParaRPr lang="en-GB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5649CF3-778C-9D6B-7E7F-A0493CE9E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14AB194-24D2-A738-FC59-1C314E4BA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A37245-8C5F-4416-82C6-5985D4192B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20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6685&amp;picture=idea-thinking-woman-confidence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6685&amp;picture=idea-thinking-woman-confidence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6685&amp;picture=idea-thinking-woman-confidence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266685&amp;picture=idea-thinking-woman-confidence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19.png"/><Relationship Id="rId7" Type="http://schemas.openxmlformats.org/officeDocument/2006/relationships/slide" Target="slide1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slide" Target="slide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FA0F75-1216-CA8A-DAB8-0CC1AB7B9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5122" y="3064899"/>
            <a:ext cx="5555226" cy="995670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550618"/>
                </a:solidFill>
                <a:latin typeface="Gill Sans Nova" panose="020B0602020104020203" pitchFamily="34" charset="0"/>
              </a:rPr>
              <a:t>Οι γλώσσες στον κόσμο</a:t>
            </a:r>
            <a:endParaRPr lang="en-GB" dirty="0">
              <a:solidFill>
                <a:srgbClr val="550618"/>
              </a:solidFill>
              <a:latin typeface="Gill Sans Nova" panose="020B0602020104020203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5BB620A-7553-862D-F519-107C044E8B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0" y="300758"/>
            <a:ext cx="995670" cy="9956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11C88C-AE88-88C8-B15C-AA3CC4565D06}"/>
              </a:ext>
            </a:extLst>
          </p:cNvPr>
          <p:cNvSpPr txBox="1"/>
          <p:nvPr/>
        </p:nvSpPr>
        <p:spPr>
          <a:xfrm>
            <a:off x="8432841" y="300758"/>
            <a:ext cx="22076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l-GR" sz="1600" dirty="0">
                <a:solidFill>
                  <a:srgbClr val="252326"/>
                </a:solidFill>
                <a:latin typeface="Century" panose="02040604050505020304" pitchFamily="18" charset="0"/>
              </a:rPr>
              <a:t>Γλωσσολογία </a:t>
            </a:r>
            <a:br>
              <a:rPr lang="el-GR" sz="1600" dirty="0">
                <a:solidFill>
                  <a:srgbClr val="252326"/>
                </a:solidFill>
                <a:latin typeface="Century" panose="02040604050505020304" pitchFamily="18" charset="0"/>
              </a:rPr>
            </a:br>
            <a:r>
              <a:rPr lang="el-GR" sz="1600" dirty="0">
                <a:solidFill>
                  <a:srgbClr val="252326"/>
                </a:solidFill>
                <a:latin typeface="Century" panose="02040604050505020304" pitchFamily="18" charset="0"/>
              </a:rPr>
              <a:t>&amp; Ελληνική Γλώσσα</a:t>
            </a:r>
          </a:p>
          <a:p>
            <a:pPr algn="r"/>
            <a:r>
              <a:rPr lang="el-GR" sz="1600" dirty="0">
                <a:solidFill>
                  <a:srgbClr val="252326"/>
                </a:solidFill>
                <a:latin typeface="Century" panose="02040604050505020304" pitchFamily="18" charset="0"/>
              </a:rPr>
              <a:t>Αχιλλέας Κωστούλας</a:t>
            </a:r>
          </a:p>
          <a:p>
            <a:pPr algn="r"/>
            <a:r>
              <a:rPr lang="el-GR" sz="1600" dirty="0" err="1">
                <a:solidFill>
                  <a:srgbClr val="252326"/>
                </a:solidFill>
                <a:latin typeface="Century" panose="02040604050505020304" pitchFamily="18" charset="0"/>
              </a:rPr>
              <a:t>Ακαδ</a:t>
            </a:r>
            <a:r>
              <a:rPr lang="el-GR" sz="1600" dirty="0">
                <a:solidFill>
                  <a:srgbClr val="252326"/>
                </a:solidFill>
                <a:latin typeface="Century" panose="02040604050505020304" pitchFamily="18" charset="0"/>
              </a:rPr>
              <a:t>. έτος 2023-2024</a:t>
            </a:r>
            <a:endParaRPr lang="en-GB" sz="1600" dirty="0">
              <a:solidFill>
                <a:srgbClr val="252326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702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6B1486A-E78E-5E98-2DE1-01B4C93B0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l-GR" sz="4000"/>
              <a:t>Στόχοι</a:t>
            </a:r>
            <a:endParaRPr lang="en-GB" sz="400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FDCE8B8-B456-A3AF-CE53-6C259F3A3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900"/>
              <a:t>Στο τέλος της διάλεξης αυτής, οι φοιτητ·ρι·ες αναμένεται να</a:t>
            </a:r>
            <a:r>
              <a:rPr lang="en-US" sz="1900"/>
              <a:t> </a:t>
            </a:r>
            <a:r>
              <a:rPr lang="el-GR" sz="1900"/>
              <a:t>είναι σε θέση να: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900"/>
              <a:t>Περιγράφουν τη διεθνή γλωσσική πραγματικότητα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900"/>
              <a:t>Αναγνωρίζουν τη σχέση γλωσσικής κοινότητας και κράτους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900"/>
              <a:t>Αναγνωρίζουν τη θέση της ελληνικής γλώσσας στο σύστημα γλωσσικών οικογενειών που συνθέτουν τη γλωσσική πραγματικότητα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900"/>
              <a:t>Εξηγούν πότε μια γλώσσα θεωρείται απειλούμενη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1900"/>
              <a:t>Εξηγούν πότε και πώς μια γλώσσα γίνεται ηγεμονική</a:t>
            </a:r>
          </a:p>
          <a:p>
            <a:pPr marL="514350" indent="-514350">
              <a:buFont typeface="+mj-lt"/>
              <a:buAutoNum type="arabicPeriod"/>
            </a:pPr>
            <a:endParaRPr lang="el-GR" sz="1900"/>
          </a:p>
          <a:p>
            <a:pPr marL="514350" indent="-514350">
              <a:buFont typeface="+mj-lt"/>
              <a:buAutoNum type="arabicPeriod"/>
            </a:pPr>
            <a:endParaRPr lang="en-GB" sz="190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82E4D5A-42A2-702C-5B75-C9BA25F94A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16" r="40134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81386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FD7E70D-A28F-BA73-AA29-31A384CD5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l-GR" sz="4000"/>
              <a:t>Δομή διάλεξης</a:t>
            </a:r>
            <a:endParaRPr lang="en-GB" sz="400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C71C5E37-66F7-D362-108F-0D5A1360C6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16" r="40134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graphicFrame>
        <p:nvGraphicFramePr>
          <p:cNvPr id="5" name="Θέση περιεχομένου 4">
            <a:extLst>
              <a:ext uri="{FF2B5EF4-FFF2-40B4-BE49-F238E27FC236}">
                <a16:creationId xmlns:a16="http://schemas.microsoft.com/office/drawing/2014/main" id="{F4B4580D-D4DE-2D99-51CD-65253F8C78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080534"/>
              </p:ext>
            </p:extLst>
          </p:nvPr>
        </p:nvGraphicFramePr>
        <p:xfrm>
          <a:off x="836680" y="2405067"/>
          <a:ext cx="6002110" cy="3729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333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1D29FB3-F75E-13EA-4843-A26334913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Οι γλώσσες στον κόσμο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8BFEAAB-FC81-A62A-EF3C-5907CED9C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Πόσες γλώσσες υπάρχουν;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E7A3A8A-3A62-9700-2F2D-BD91D0F957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81" r="3239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9498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24D35E9-993C-1D31-26C1-14659812C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6296152" cy="1330839"/>
          </a:xfrm>
        </p:spPr>
        <p:txBody>
          <a:bodyPr>
            <a:normAutofit/>
          </a:bodyPr>
          <a:lstStyle/>
          <a:p>
            <a:r>
              <a:rPr lang="el-GR" dirty="0"/>
              <a:t>Ο Πύργος της Βαβέλ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392B2C-3F9D-6C77-7029-5AB882265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6443637" cy="390858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l-GR" sz="1800" b="0" i="0" baseline="30000" dirty="0" err="1">
                <a:effectLst/>
                <a:latin typeface="Arial" panose="020B0604020202020204" pitchFamily="34" charset="0"/>
              </a:rPr>
              <a:t>α'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ἦν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πᾶσα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ἡ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γῆ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χεῖλος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ἕν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φωνὴ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μία </a:t>
            </a:r>
            <a:r>
              <a:rPr lang="el-GR" sz="1800" dirty="0" err="1">
                <a:latin typeface="Arial" panose="020B0604020202020204" pitchFamily="34" charset="0"/>
              </a:rPr>
              <a:t>πᾶσι</a:t>
            </a:r>
            <a:r>
              <a:rPr lang="el-GR" sz="1800" dirty="0">
                <a:latin typeface="Arial" panose="020B0604020202020204" pitchFamily="34" charset="0"/>
              </a:rPr>
              <a:t>. </a:t>
            </a:r>
            <a:r>
              <a:rPr lang="en-US" sz="1800" dirty="0">
                <a:latin typeface="Arial" panose="020B0604020202020204" pitchFamily="34" charset="0"/>
              </a:rPr>
              <a:t>(…)</a:t>
            </a:r>
            <a:r>
              <a:rPr lang="el-GR" sz="1800" dirty="0">
                <a:latin typeface="Arial" panose="020B0604020202020204" pitchFamily="34" charset="0"/>
              </a:rPr>
              <a:t> </a:t>
            </a:r>
            <a:r>
              <a:rPr lang="el-GR" sz="1800" baseline="30000" dirty="0" err="1">
                <a:latin typeface="Arial" panose="020B0604020202020204" pitchFamily="34" charset="0"/>
              </a:rPr>
              <a:t>γ'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εἶπεν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ἄνθρωπος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τῷ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πλησίον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αὐτοῦ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·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δεῦτε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πλινθεύσωμεν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πλίνθους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ὀπτήσωμεν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αὐτὰς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πυρί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.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ἐγένετο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αὐτοῖς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ἡ πλίνθος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εἰς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λίθον,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ἄσφαλτος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ἦν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αὐτοῖς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ὁ πηλός. </a:t>
            </a:r>
            <a:r>
              <a:rPr lang="el-GR" sz="1800" baseline="30000" dirty="0">
                <a:latin typeface="Arial" panose="020B0604020202020204" pitchFamily="34" charset="0"/>
              </a:rPr>
              <a:t>δ' 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εἶπαν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·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δεῦτε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οἰκοδομήσωμεν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ἑαυτοῖς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πόλιν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πύργον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οὗ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ἔσται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ἡ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κεφαλὴ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ἕως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τοῦ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οὐρανοῦ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ποιήσωμεν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ἑαυτοῖς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ὄνομα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πρὸ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τοῦ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διασπαρῆναι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ἡμᾶς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ἐπὶ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προσώπου πάσης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γῆς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. </a:t>
            </a:r>
            <a:r>
              <a:rPr lang="el-GR" sz="1800" baseline="30000" dirty="0" err="1">
                <a:latin typeface="Arial" panose="020B0604020202020204" pitchFamily="34" charset="0"/>
              </a:rPr>
              <a:t>ε'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κατέβη Κύριος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ἰδεῖν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τὴν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πόλιν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τὸν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πύργον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ὃν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ᾠκοδόμησαν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οἱ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υἱοὶ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τῶν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ἀνθρώπων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. </a:t>
            </a:r>
            <a:r>
              <a:rPr lang="el-GR" sz="1800" baseline="30000" dirty="0" err="1">
                <a:latin typeface="Arial" panose="020B0604020202020204" pitchFamily="34" charset="0"/>
              </a:rPr>
              <a:t>ϛ'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εἶπε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Κύριος·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ἰδοὺ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γένος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ἓν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χεῖλος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ἓν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πάντων,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τοῦτο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ἤρξαντο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ποιῆσαι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νῦν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οὐκ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ἐκλείψει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ἀπ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᾿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αὐτῶν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πάντα,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ὅσα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ἂν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ἐπιθῶνται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ποιεῖν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. </a:t>
            </a:r>
            <a:r>
              <a:rPr lang="el-GR" sz="1800" baseline="30000" dirty="0" err="1">
                <a:latin typeface="Arial" panose="020B0604020202020204" pitchFamily="34" charset="0"/>
              </a:rPr>
              <a:t>ζ'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δεῦτε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καταβάντες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συγχέωμεν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αὐτῶν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ἐκεῖ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τὴν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γλῶσσαν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ἵνα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μὴ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ἀκούσωσιν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ἕκαστος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τὴν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φωνὴν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τοῦ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πλησίον. </a:t>
            </a:r>
            <a:r>
              <a:rPr lang="el-GR" sz="1800" baseline="30000" dirty="0" err="1">
                <a:latin typeface="Arial" panose="020B0604020202020204" pitchFamily="34" charset="0"/>
              </a:rPr>
              <a:t>η'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διέσπειρεν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αὐτοὺς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Κύριος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ἐκεῖθεν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ἐπὶ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πρόσωπον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πάσης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γῆς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ἐπαύσαντο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οἰκοδομοῦντες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τὴν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πόλιν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τὸν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πύργον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. </a:t>
            </a:r>
            <a:r>
              <a:rPr lang="el-GR" sz="1800" baseline="30000" dirty="0" err="1">
                <a:latin typeface="Arial" panose="020B0604020202020204" pitchFamily="34" charset="0"/>
              </a:rPr>
              <a:t>θ'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διὰ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τοῦτο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ἐκλήθη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τὸ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ὄνομα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Σύγχυσις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ὅτι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ἐκεῖ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συνέχεε Κύριος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τὰ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χείλη πάσης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γῆς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,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καὶ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ἐκεῖθεν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διέσπειρεν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αὐτοὺς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Κύριος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ἐπὶ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πρόσωπον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πάσης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τῆς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el-GR" sz="1800" b="0" i="0" dirty="0" err="1">
                <a:effectLst/>
                <a:latin typeface="Arial" panose="020B0604020202020204" pitchFamily="34" charset="0"/>
              </a:rPr>
              <a:t>γῆς</a:t>
            </a:r>
            <a:r>
              <a:rPr lang="el-GR" sz="1800" b="0" i="0" dirty="0">
                <a:effectLst/>
                <a:latin typeface="Arial" panose="020B0604020202020204" pitchFamily="34" charset="0"/>
              </a:rPr>
              <a:t>.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marL="0" indent="0" algn="r">
              <a:lnSpc>
                <a:spcPct val="120000"/>
              </a:lnSpc>
              <a:buNone/>
            </a:pPr>
            <a:r>
              <a:rPr lang="el-GR" sz="1800" dirty="0"/>
              <a:t>Γένεσις, </a:t>
            </a:r>
            <a:r>
              <a:rPr lang="el-GR" sz="1800" dirty="0" err="1"/>
              <a:t>ια</a:t>
            </a:r>
            <a:r>
              <a:rPr lang="el-GR" sz="1800" dirty="0"/>
              <a:t>’</a:t>
            </a:r>
            <a:endParaRPr lang="en-GB" sz="18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A769126-CC26-A712-57DD-4C28B6FB66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85" r="28162"/>
          <a:stretch/>
        </p:blipFill>
        <p:spPr>
          <a:xfrm>
            <a:off x="7988429" y="1"/>
            <a:ext cx="4188543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936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BC015DC-2837-6EA7-4A85-4CC7449C6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000"/>
              <a:t>Πόσες γλώσσες έχουν καταγραφεί</a:t>
            </a:r>
            <a:endParaRPr lang="en-GB" sz="50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B277FF56-7DC5-584D-A97D-50B39319E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67655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2234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1F30E4-E056-57CA-6704-717178CC077B}"/>
              </a:ext>
            </a:extLst>
          </p:cNvPr>
          <p:cNvSpPr txBox="1"/>
          <p:nvPr/>
        </p:nvSpPr>
        <p:spPr>
          <a:xfrm>
            <a:off x="1023169" y="1387578"/>
            <a:ext cx="86677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/>
              <a:t>Γιατί δεν υπάρχει ομοφωνία ως προς τον αριθμό των γλωσσών;</a:t>
            </a:r>
            <a:endParaRPr lang="en-GB" sz="5400" dirty="0"/>
          </a:p>
        </p:txBody>
      </p:sp>
      <p:pic>
        <p:nvPicPr>
          <p:cNvPr id="4" name="Εικόνα 3" descr="Εικόνα που περιέχει ανθρώπινο πρόσωπο, Σκεπτόμενο, ασπρόμαυρο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6DD89E4C-F7CA-4D52-B93F-F03CFB801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36772" y="4282007"/>
            <a:ext cx="3855228" cy="257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4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3B15F86-B94D-D61D-D20C-841FFB8EF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400"/>
              <a:t>Δυσκολίες στην καταγραφή</a:t>
            </a:r>
            <a:endParaRPr lang="en-GB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DB3860E3-27A3-4670-5DC1-C11E41BA2F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25693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520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83315BB-D367-C1E5-ACF6-A96B1AA1F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5400"/>
              <a:t>Γλώσσα και κράτος</a:t>
            </a:r>
            <a:endParaRPr lang="en-GB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2F6AAB03-DF71-40D6-80C4-960B5F3D3E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6821330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5386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83FC4C-F2C3-768D-EA3F-264E73C79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Υπερποικιλότητα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A1683D-D8B5-8B2C-53C0-FC0D1DA0CC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Στα σύγχρονα μητροπολιτικά κέντρα, </a:t>
            </a:r>
            <a:r>
              <a:rPr lang="el-GR" dirty="0" err="1"/>
              <a:t>ομιλούνται</a:t>
            </a:r>
            <a:r>
              <a:rPr lang="el-GR" dirty="0"/>
              <a:t> πολλές γλώσσες</a:t>
            </a:r>
            <a:r>
              <a:rPr lang="en-US" dirty="0"/>
              <a:t>.</a:t>
            </a:r>
            <a:endParaRPr lang="el-GR" dirty="0"/>
          </a:p>
          <a:p>
            <a:r>
              <a:rPr lang="el-GR" dirty="0"/>
              <a:t>Αυτό συμβαίνει επειδή συνυπάρχουν άτομα με διαφορετικό γλωσσικό υπόβαθρο, αλλά και επειδή πολλά άτομα έχουν περισσότερες από μια γλώσσες στο ρεπερτόριό τους.</a:t>
            </a:r>
            <a:endParaRPr lang="en-US" dirty="0"/>
          </a:p>
          <a:p>
            <a:r>
              <a:rPr lang="el-GR" dirty="0"/>
              <a:t>Για παράδειγμα, στο </a:t>
            </a:r>
            <a:r>
              <a:rPr lang="en-US" dirty="0"/>
              <a:t>Manchester (553.000 </a:t>
            </a:r>
            <a:r>
              <a:rPr lang="el-GR" dirty="0"/>
              <a:t>κάτοικοι) </a:t>
            </a:r>
            <a:r>
              <a:rPr lang="el-GR" dirty="0" err="1"/>
              <a:t>ομιλούνται</a:t>
            </a:r>
            <a:r>
              <a:rPr lang="el-GR" dirty="0"/>
              <a:t> πάνω από 150 γλώσσες, και 4/10 νέοι μπορούν να επικοινωνήσουν σε περισσότερες από μια γλώσσες. </a:t>
            </a:r>
          </a:p>
          <a:p>
            <a:r>
              <a:rPr lang="el-GR" dirty="0"/>
              <a:t>Η συνθήκη αυτή ονομάζεται </a:t>
            </a:r>
            <a:r>
              <a:rPr lang="el-GR" dirty="0" err="1"/>
              <a:t>υπερποικιλότητα</a:t>
            </a:r>
            <a:r>
              <a:rPr lang="el-GR" dirty="0"/>
              <a:t>.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2F2C75-D4CC-F67D-0738-61AD89BF7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5" y="5419725"/>
            <a:ext cx="3381375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04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237094-1313-4B32-C8BF-564F5228C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Συμπεράσματα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0BF709-B3FA-104D-93B8-6AFEDCFFF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Σε κάθε κοινότητα «χωράνε» περισσότερες από μία γλώσσες. Δεν έχουν όλες τον ίδιο ρόλο, αλλά η συνύπαρξή τους δεν αποτελεί απειλή.</a:t>
            </a:r>
          </a:p>
          <a:p>
            <a:r>
              <a:rPr lang="el-GR" dirty="0"/>
              <a:t>Το φαινόμενο Γλώσσα είναι </a:t>
            </a:r>
            <a:r>
              <a:rPr lang="el-GR" dirty="0" err="1"/>
              <a:t>πολυεπίπεδο</a:t>
            </a:r>
            <a:r>
              <a:rPr lang="el-GR" dirty="0"/>
              <a:t>. Μοιραζόμαστε όλες και όλοι την ίδια γλωσσική ικανότητα, αλλά οι επιμέρους γλώσσες που μιλάμε είναι εξαιρετικά ποικίλες.</a:t>
            </a:r>
          </a:p>
          <a:p>
            <a:r>
              <a:rPr lang="el-GR" dirty="0"/>
              <a:t>Ηθικά, </a:t>
            </a:r>
            <a:r>
              <a:rPr lang="el-GR" dirty="0" err="1"/>
              <a:t>δεοντολογικα</a:t>
            </a:r>
            <a:r>
              <a:rPr lang="el-GR" dirty="0"/>
              <a:t>, επιστημονικά, καμία γλώσσα δεν είναι κατώτερη από τις άλλες. Κάθε γλώσσα που χάνεται είναι απώλεια για όλους και όλες μας συλλογικά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879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C51B787-8531-A496-B83D-B14A55F36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Ομογλωσσίες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8679F4E-CED7-3CCA-6CDA-8EE56B971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Οι «οικογένειες» των γλωσσών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Εικόνα 3" descr="Εικόνα που περιέχει τροχός, Τροχός ποδηλάτου, δίτροχα, χερσαίο όχημα&#10;&#10;Περιγραφή που δημιουργήθηκε αυτόματα">
            <a:extLst>
              <a:ext uri="{FF2B5EF4-FFF2-40B4-BE49-F238E27FC236}">
                <a16:creationId xmlns:a16="http://schemas.microsoft.com/office/drawing/2014/main" id="{910FB0D4-2E05-6DE6-F637-88625EEB4F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52" r="32027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9231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7052EA-0EBC-6DDC-3BC0-5CE89FAD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η ομογλωσσία</a:t>
            </a:r>
            <a:endParaRPr lang="en-GB" dirty="0"/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F6F39F4B-82A1-5011-4CF2-B8401AEBF32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3747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DD4A7F6-EE35-14B0-D8B4-C46643A6F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l-GR" sz="4600"/>
              <a:t>Κύριες ομογλωσσίες</a:t>
            </a:r>
            <a:endParaRPr lang="en-GB" sz="46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Θέση περιεχομένου 2">
            <a:extLst>
              <a:ext uri="{FF2B5EF4-FFF2-40B4-BE49-F238E27FC236}">
                <a16:creationId xmlns:a16="http://schemas.microsoft.com/office/drawing/2014/main" id="{3ACA9A15-ABC1-817E-5A00-F0CE042143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40967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3741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AA2BD-2E3F-4B1D-8127-5744B8115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ECA40D9-85D2-06E9-F7E8-F4E9BAC63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87552"/>
            <a:ext cx="4485861" cy="1088136"/>
          </a:xfrm>
        </p:spPr>
        <p:txBody>
          <a:bodyPr anchor="b">
            <a:normAutofit/>
          </a:bodyPr>
          <a:lstStyle/>
          <a:p>
            <a:r>
              <a:rPr lang="el-GR" sz="3400"/>
              <a:t>Κλάδοι</a:t>
            </a:r>
            <a:endParaRPr lang="en-GB" sz="3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D02261-2DC8-4AA8-9E16-7751AE8924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752CF2-2291-40B5-B462-C17B174C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6000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2BEB9F-1276-EBE7-ED58-F56600FA5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79" y="2688336"/>
            <a:ext cx="4498848" cy="3584448"/>
          </a:xfrm>
        </p:spPr>
        <p:txBody>
          <a:bodyPr anchor="t">
            <a:normAutofit/>
          </a:bodyPr>
          <a:lstStyle/>
          <a:p>
            <a:r>
              <a:rPr lang="el-GR" sz="1400" dirty="0"/>
              <a:t>Οι γλωσσικές οικογένειες (ιδιαίτερα οι μεγαλύτερες) έχουν περισσότερους από έναν κλάδους</a:t>
            </a:r>
            <a:endParaRPr lang="en-US" sz="1400" dirty="0"/>
          </a:p>
          <a:p>
            <a:r>
              <a:rPr lang="el-GR" sz="1400" dirty="0"/>
              <a:t>Για παράδειγμα, η Ινδοευρωπαϊκή οικογένεια διακρίνεται στους παρακάτω κλάδους</a:t>
            </a:r>
          </a:p>
          <a:p>
            <a:pPr lvl="1"/>
            <a:r>
              <a:rPr lang="el-GR" sz="1400" dirty="0"/>
              <a:t>Ρωμανικό</a:t>
            </a:r>
          </a:p>
          <a:p>
            <a:pPr lvl="1"/>
            <a:r>
              <a:rPr lang="el-GR" sz="1400" dirty="0"/>
              <a:t>Γερμανικό</a:t>
            </a:r>
          </a:p>
          <a:p>
            <a:pPr lvl="1"/>
            <a:r>
              <a:rPr lang="el-GR" sz="1400" dirty="0"/>
              <a:t>Σλαβικό</a:t>
            </a:r>
          </a:p>
          <a:p>
            <a:pPr lvl="1"/>
            <a:r>
              <a:rPr lang="el-GR" sz="1400" dirty="0"/>
              <a:t>Ελληνικό</a:t>
            </a:r>
          </a:p>
          <a:p>
            <a:pPr lvl="1"/>
            <a:r>
              <a:rPr lang="el-GR" sz="1400" dirty="0"/>
              <a:t>Αλβανικό</a:t>
            </a:r>
          </a:p>
          <a:p>
            <a:pPr lvl="1"/>
            <a:r>
              <a:rPr lang="el-GR" sz="1400" dirty="0"/>
              <a:t>Περσικό</a:t>
            </a:r>
          </a:p>
          <a:p>
            <a:pPr lvl="1"/>
            <a:r>
              <a:rPr lang="el-GR" sz="1400" dirty="0"/>
              <a:t>Ινδικό</a:t>
            </a:r>
          </a:p>
          <a:p>
            <a:pPr lvl="1"/>
            <a:r>
              <a:rPr lang="el-GR" sz="1400" dirty="0"/>
              <a:t>Ανατολικό (νεκρός)</a:t>
            </a:r>
          </a:p>
          <a:p>
            <a:pPr lvl="1"/>
            <a:r>
              <a:rPr lang="el-GR" sz="1400" dirty="0" err="1"/>
              <a:t>Τοχαρικό</a:t>
            </a:r>
            <a:r>
              <a:rPr lang="el-GR" sz="1400" dirty="0"/>
              <a:t> (νεκρός)</a:t>
            </a:r>
            <a:endParaRPr lang="en-GB" sz="1400" dirty="0"/>
          </a:p>
        </p:txBody>
      </p:sp>
      <p:pic>
        <p:nvPicPr>
          <p:cNvPr id="4" name="Εικόνα 3" descr="Εικόνα που περιέχει Κόσμος/Παγκόσμιο, χάρτης, Γη, Άτλας&#10;&#10;Περιγραφή που δημιουργήθηκε αυτόματα">
            <a:extLst>
              <a:ext uri="{FF2B5EF4-FFF2-40B4-BE49-F238E27FC236}">
                <a16:creationId xmlns:a16="http://schemas.microsoft.com/office/drawing/2014/main" id="{BD193153-3C46-C17A-0166-A16627133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7" r="1" b="1"/>
          <a:stretch/>
        </p:blipFill>
        <p:spPr>
          <a:xfrm>
            <a:off x="5308052" y="10"/>
            <a:ext cx="6883948" cy="6857990"/>
          </a:xfrm>
          <a:custGeom>
            <a:avLst/>
            <a:gdLst/>
            <a:ahLst/>
            <a:cxnLst/>
            <a:rect l="l" t="t" r="r" b="b"/>
            <a:pathLst>
              <a:path w="6883948" h="6858000">
                <a:moveTo>
                  <a:pt x="365648" y="0"/>
                </a:moveTo>
                <a:lnTo>
                  <a:pt x="6883948" y="0"/>
                </a:lnTo>
                <a:lnTo>
                  <a:pt x="6883948" y="6858000"/>
                </a:lnTo>
                <a:lnTo>
                  <a:pt x="365648" y="6858000"/>
                </a:lnTo>
                <a:lnTo>
                  <a:pt x="360213" y="6835050"/>
                </a:lnTo>
                <a:cubicBezTo>
                  <a:pt x="128263" y="5788167"/>
                  <a:pt x="0" y="4637179"/>
                  <a:pt x="0" y="3429001"/>
                </a:cubicBezTo>
                <a:cubicBezTo>
                  <a:pt x="0" y="2220824"/>
                  <a:pt x="128263" y="1069835"/>
                  <a:pt x="360213" y="22952"/>
                </a:cubicBezTo>
                <a:close/>
              </a:path>
            </a:pathLst>
          </a:custGeom>
          <a:effectLst>
            <a:outerShdw blurRad="50800" dist="38100" dir="10800000" algn="r" rotWithShape="0">
              <a:schemeClr val="bg1">
                <a:lumMod val="85000"/>
                <a:alpha val="30000"/>
              </a:schemeClr>
            </a:outerShdw>
          </a:effectLst>
        </p:spPr>
      </p:pic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91491E25-D77E-3415-32DE-9E8B87FEDC3E}"/>
              </a:ext>
            </a:extLst>
          </p:cNvPr>
          <p:cNvCxnSpPr/>
          <p:nvPr/>
        </p:nvCxnSpPr>
        <p:spPr>
          <a:xfrm>
            <a:off x="2000250" y="3760470"/>
            <a:ext cx="3749040" cy="0"/>
          </a:xfrm>
          <a:prstGeom prst="straightConnector1">
            <a:avLst/>
          </a:prstGeom>
          <a:ln>
            <a:solidFill>
              <a:srgbClr val="967F1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F8AD766A-0D63-CB8B-7DE8-2FB7EA7B05C4}"/>
              </a:ext>
            </a:extLst>
          </p:cNvPr>
          <p:cNvCxnSpPr>
            <a:cxnSpLocks/>
          </p:cNvCxnSpPr>
          <p:nvPr/>
        </p:nvCxnSpPr>
        <p:spPr>
          <a:xfrm flipV="1">
            <a:off x="2000250" y="3429000"/>
            <a:ext cx="4972050" cy="598170"/>
          </a:xfrm>
          <a:prstGeom prst="straightConnector1">
            <a:avLst/>
          </a:prstGeom>
          <a:ln>
            <a:solidFill>
              <a:srgbClr val="D3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ADD1B782-F0F1-AABA-65FD-D684E38032F7}"/>
              </a:ext>
            </a:extLst>
          </p:cNvPr>
          <p:cNvCxnSpPr>
            <a:cxnSpLocks/>
          </p:cNvCxnSpPr>
          <p:nvPr/>
        </p:nvCxnSpPr>
        <p:spPr>
          <a:xfrm flipV="1">
            <a:off x="1893570" y="3760470"/>
            <a:ext cx="5844540" cy="521970"/>
          </a:xfrm>
          <a:prstGeom prst="straightConnector1">
            <a:avLst/>
          </a:prstGeom>
          <a:ln>
            <a:solidFill>
              <a:srgbClr val="007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B9497CBC-543D-B103-CD6E-5EC2ACA69118}"/>
              </a:ext>
            </a:extLst>
          </p:cNvPr>
          <p:cNvCxnSpPr>
            <a:cxnSpLocks/>
          </p:cNvCxnSpPr>
          <p:nvPr/>
        </p:nvCxnSpPr>
        <p:spPr>
          <a:xfrm>
            <a:off x="1893570" y="4583430"/>
            <a:ext cx="5330190" cy="80010"/>
          </a:xfrm>
          <a:prstGeom prst="straightConnector1">
            <a:avLst/>
          </a:prstGeom>
          <a:ln>
            <a:solidFill>
              <a:srgbClr val="FFDC5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916A582D-7F90-EE84-F310-6ADDA3D98865}"/>
              </a:ext>
            </a:extLst>
          </p:cNvPr>
          <p:cNvCxnSpPr>
            <a:cxnSpLocks/>
          </p:cNvCxnSpPr>
          <p:nvPr/>
        </p:nvCxnSpPr>
        <p:spPr>
          <a:xfrm flipV="1">
            <a:off x="2000250" y="4389120"/>
            <a:ext cx="5132070" cy="415290"/>
          </a:xfrm>
          <a:prstGeom prst="straightConnector1">
            <a:avLst/>
          </a:prstGeom>
          <a:ln>
            <a:solidFill>
              <a:srgbClr val="04CCF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>
            <a:extLst>
              <a:ext uri="{FF2B5EF4-FFF2-40B4-BE49-F238E27FC236}">
                <a16:creationId xmlns:a16="http://schemas.microsoft.com/office/drawing/2014/main" id="{6C35E57D-1586-4575-0796-CFFE03AD054D}"/>
              </a:ext>
            </a:extLst>
          </p:cNvPr>
          <p:cNvCxnSpPr>
            <a:cxnSpLocks/>
          </p:cNvCxnSpPr>
          <p:nvPr/>
        </p:nvCxnSpPr>
        <p:spPr>
          <a:xfrm>
            <a:off x="1893570" y="5048250"/>
            <a:ext cx="6964680" cy="0"/>
          </a:xfrm>
          <a:prstGeom prst="straightConnector1">
            <a:avLst/>
          </a:prstGeom>
          <a:ln>
            <a:solidFill>
              <a:srgbClr val="0000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>
            <a:extLst>
              <a:ext uri="{FF2B5EF4-FFF2-40B4-BE49-F238E27FC236}">
                <a16:creationId xmlns:a16="http://schemas.microsoft.com/office/drawing/2014/main" id="{4A21C712-45F4-A8D3-C654-8E517F01F6AD}"/>
              </a:ext>
            </a:extLst>
          </p:cNvPr>
          <p:cNvCxnSpPr>
            <a:cxnSpLocks/>
          </p:cNvCxnSpPr>
          <p:nvPr/>
        </p:nvCxnSpPr>
        <p:spPr>
          <a:xfrm>
            <a:off x="1733550" y="5337810"/>
            <a:ext cx="9090660" cy="594360"/>
          </a:xfrm>
          <a:prstGeom prst="straightConnector1">
            <a:avLst/>
          </a:prstGeom>
          <a:ln>
            <a:solidFill>
              <a:srgbClr val="741EB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90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E5639E0-351F-6C20-4E8B-8477D9C3F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l-GR" sz="5400"/>
              <a:t>Επιστήμη και πολιτική	</a:t>
            </a:r>
            <a:endParaRPr lang="en-GB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509538A-267A-76C9-CFF7-34A8185E8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l-GR" sz="2200"/>
              <a:t>Η αποκάλυψη ότι οι περισσότερες ευρωπαϊκές γλώσσες συνδέονται ιστορικά μεταξύ τους αποτελεί μια από τις πιο θεμελιώδεις κατακτήσεις της γλωσσολογίας του 19</a:t>
            </a:r>
            <a:r>
              <a:rPr lang="el-GR" sz="2200" baseline="30000"/>
              <a:t>ου</a:t>
            </a:r>
            <a:r>
              <a:rPr lang="el-GR" sz="2200"/>
              <a:t> αιώνα. </a:t>
            </a:r>
          </a:p>
          <a:p>
            <a:r>
              <a:rPr lang="el-GR" sz="2200"/>
              <a:t>Κάτι τέτοιο ήταν ωστόσο ασύμβατο με την πολιτική οπτική στα τέλη του 19</a:t>
            </a:r>
            <a:r>
              <a:rPr lang="el-GR" sz="2200" baseline="30000"/>
              <a:t>ου</a:t>
            </a:r>
            <a:r>
              <a:rPr lang="el-GR" sz="2200"/>
              <a:t> αιώνα και τις αρχές του 20</a:t>
            </a:r>
            <a:r>
              <a:rPr lang="el-GR" sz="2200" baseline="30000"/>
              <a:t>ου</a:t>
            </a:r>
            <a:r>
              <a:rPr lang="el-GR" sz="2200"/>
              <a:t> αιώνα, που έδινε έμφαση στις διαφορές μεταξύ των λαών. </a:t>
            </a:r>
          </a:p>
          <a:p>
            <a:r>
              <a:rPr lang="el-GR" sz="2200"/>
              <a:t>Αυτό είχε σαν αποτέλεσμα τον αναπροσανατολισμό της γλωσσολογικής έρευνας από το (κοινό) παρελθόν στις παρούσες μορφές της γλώσσας. </a:t>
            </a:r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2061542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D237094-1313-4B32-C8BF-564F5228C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l-GR" sz="4200"/>
              <a:t>Συμπεράσματα</a:t>
            </a:r>
            <a:endParaRPr lang="en-GB" sz="42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0BF709-B3FA-104D-93B8-6AFEDCFFF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l-GR" sz="2200"/>
              <a:t>Αν και μιλάμε διαφορετικές γλώσσες, οι γλώσσες αυτές συχνά μας συνδέουν. </a:t>
            </a:r>
          </a:p>
          <a:p>
            <a:r>
              <a:rPr lang="el-GR" sz="2200"/>
              <a:t>Συχνά οι συνδέσεις αυτές είναι μη προφανείς και ενάντια σε κοινά αφηγήματα. </a:t>
            </a:r>
          </a:p>
          <a:p>
            <a:r>
              <a:rPr lang="el-GR" sz="2200"/>
              <a:t>Στόχος της επιστήμης γενικά, και της γλωσσολογίας ειδικότερα, είναι η αμφισβήτηση του κυρίαρχου αφηγήματος και ο έλεγχός του με επιστημονικά δεδομένα. </a:t>
            </a:r>
          </a:p>
          <a:p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2613742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FAF63DC9-4099-F657-7D5B-79263468C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/>
              <a:t>Ασθενείς και απειλούμενες γλώσσες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486A52D-5F2A-927C-9192-CDB3AFDE4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Πότε και γιατί κινδυνεύει μια γλώσσα;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CF60946-49A4-1F04-CD58-6F89CC3AF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81" r="3239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3997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2FA7118-A4FB-6566-C16B-D54B575B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l-GR" sz="5400"/>
              <a:t>Κατανομή των γλωσσών</a:t>
            </a:r>
            <a:endParaRPr lang="en-GB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997A2D-DB63-EEE8-18EA-79089493B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l-GR" sz="2200" dirty="0"/>
              <a:t>Οι γλώσσες στον κόσμο είναι κατανεμημένες </a:t>
            </a:r>
            <a:r>
              <a:rPr lang="el-GR" sz="2200" dirty="0">
                <a:solidFill>
                  <a:schemeClr val="accent2">
                    <a:lumMod val="75000"/>
                  </a:schemeClr>
                </a:solidFill>
              </a:rPr>
              <a:t>ανομοιόμορφα</a:t>
            </a:r>
            <a:r>
              <a:rPr lang="el-GR" sz="2200" dirty="0"/>
              <a:t>, τόσο αριθμητικά όσο και γεωγραφικά.</a:t>
            </a:r>
          </a:p>
          <a:p>
            <a:r>
              <a:rPr lang="el-GR" sz="2200" dirty="0"/>
              <a:t>Υπάρχουν 9 γλώσσες με πάνω από 100.000.000 </a:t>
            </a:r>
            <a:r>
              <a:rPr lang="el-GR" sz="2200" dirty="0" err="1"/>
              <a:t>ομιλητ·ρι·ες</a:t>
            </a:r>
            <a:r>
              <a:rPr lang="el-GR" sz="2200" dirty="0"/>
              <a:t>  η καθεμία.</a:t>
            </a:r>
          </a:p>
          <a:p>
            <a:r>
              <a:rPr lang="el-GR" sz="2200" dirty="0"/>
              <a:t>Στον αντίποδα, οι 3.000 λιγότερο ομιλούμενες γλώσσες έχουν αθροιστικά περίπου 8.000.000 </a:t>
            </a:r>
            <a:r>
              <a:rPr lang="el-GR" sz="2200" dirty="0" err="1"/>
              <a:t>ομιλητ·ρι·ες</a:t>
            </a:r>
            <a:r>
              <a:rPr lang="el-GR" sz="2200" dirty="0"/>
              <a:t>. </a:t>
            </a:r>
          </a:p>
          <a:p>
            <a:r>
              <a:rPr lang="el-GR" sz="2200" dirty="0"/>
              <a:t>Το 30% των γλωσσών του πλανήτη </a:t>
            </a:r>
            <a:r>
              <a:rPr lang="el-GR" sz="2200" dirty="0" err="1"/>
              <a:t>ομιλούνται</a:t>
            </a:r>
            <a:r>
              <a:rPr lang="el-GR" sz="2200" dirty="0"/>
              <a:t> στην Ασία και άλλες τόσες στην Αφρική. Στην Ευρώπη συναντάμε μόλις το 4% των γλωσσών. 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074525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1F30E4-E056-57CA-6704-717178CC077B}"/>
              </a:ext>
            </a:extLst>
          </p:cNvPr>
          <p:cNvSpPr txBox="1"/>
          <p:nvPr/>
        </p:nvSpPr>
        <p:spPr>
          <a:xfrm>
            <a:off x="1023169" y="1387578"/>
            <a:ext cx="8667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/>
              <a:t>Πότε και γιατί απειλείται κάποια γλώσσα;</a:t>
            </a:r>
            <a:endParaRPr lang="en-GB" sz="5400" dirty="0"/>
          </a:p>
        </p:txBody>
      </p:sp>
      <p:pic>
        <p:nvPicPr>
          <p:cNvPr id="4" name="Εικόνα 3" descr="Εικόνα που περιέχει ανθρώπινο πρόσωπο, Σκεπτόμενο, ασπρόμαυρο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6DD89E4C-F7CA-4D52-B93F-F03CFB801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36772" y="4282007"/>
            <a:ext cx="3855228" cy="257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138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7ED7A16-EDD4-1228-95C0-E57E02A7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l-GR" sz="5400"/>
              <a:t>Κριτήρια ισχύος μιας γλώσσας</a:t>
            </a:r>
            <a:endParaRPr lang="en-GB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0F76B2-D6C2-A2AC-8CDB-7AD17E6CD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l-GR" sz="2200"/>
              <a:t>Αριθμός ομιλιτ·ρι·ών</a:t>
            </a:r>
          </a:p>
          <a:p>
            <a:r>
              <a:rPr lang="el-GR" sz="2200"/>
              <a:t>Κοινωνική θέση ομιλιτ·ρι·ών (π.χ. πρόσβαση σε θεσμούς εκπαίδευσης ή καταστολής)</a:t>
            </a:r>
          </a:p>
          <a:p>
            <a:r>
              <a:rPr lang="el-GR" sz="2200"/>
              <a:t>Λειτουργική χρήση της γλώσσας (π.χ. αν είναι διαθέσιμη για επικοινωνία σε επίσημες περιστάσεις)</a:t>
            </a:r>
          </a:p>
          <a:p>
            <a:r>
              <a:rPr lang="el-GR" sz="2200"/>
              <a:t>Σχέση με ταυτότητα ομάδας</a:t>
            </a:r>
          </a:p>
          <a:p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1053433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80E870C-4851-96D8-809A-138B74CFB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Απειλούμενες γλώσσες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C14DAE8E-6322-8D46-8103-55FF71907B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959954"/>
              </p:ext>
            </p:extLst>
          </p:nvPr>
        </p:nvGraphicFramePr>
        <p:xfrm>
          <a:off x="432225" y="2389113"/>
          <a:ext cx="11327550" cy="3606524"/>
        </p:xfrm>
        <a:graphic>
          <a:graphicData uri="http://schemas.openxmlformats.org/drawingml/2006/table">
            <a:tbl>
              <a:tblPr firstRow="1" bandRow="1">
                <a:solidFill>
                  <a:srgbClr val="F2F2F2">
                    <a:alpha val="45098"/>
                  </a:srgbClr>
                </a:solidFill>
                <a:tableStyleId>{5C22544A-7EE6-4342-B048-85BDC9FD1C3A}</a:tableStyleId>
              </a:tblPr>
              <a:tblGrid>
                <a:gridCol w="2173815">
                  <a:extLst>
                    <a:ext uri="{9D8B030D-6E8A-4147-A177-3AD203B41FA5}">
                      <a16:colId xmlns:a16="http://schemas.microsoft.com/office/drawing/2014/main" val="662082958"/>
                    </a:ext>
                  </a:extLst>
                </a:gridCol>
                <a:gridCol w="2937510">
                  <a:extLst>
                    <a:ext uri="{9D8B030D-6E8A-4147-A177-3AD203B41FA5}">
                      <a16:colId xmlns:a16="http://schemas.microsoft.com/office/drawing/2014/main" val="2441652738"/>
                    </a:ext>
                  </a:extLst>
                </a:gridCol>
                <a:gridCol w="3074670">
                  <a:extLst>
                    <a:ext uri="{9D8B030D-6E8A-4147-A177-3AD203B41FA5}">
                      <a16:colId xmlns:a16="http://schemas.microsoft.com/office/drawing/2014/main" val="515967943"/>
                    </a:ext>
                  </a:extLst>
                </a:gridCol>
                <a:gridCol w="3141555">
                  <a:extLst>
                    <a:ext uri="{9D8B030D-6E8A-4147-A177-3AD203B41FA5}">
                      <a16:colId xmlns:a16="http://schemas.microsoft.com/office/drawing/2014/main" val="3382333704"/>
                    </a:ext>
                  </a:extLst>
                </a:gridCol>
              </a:tblGrid>
              <a:tr h="405694">
                <a:tc>
                  <a:txBody>
                    <a:bodyPr/>
                    <a:lstStyle/>
                    <a:p>
                      <a:r>
                        <a:rPr lang="el-GR" sz="1500" b="0" cap="none" spc="0">
                          <a:solidFill>
                            <a:schemeClr val="bg1"/>
                          </a:solidFill>
                        </a:rPr>
                        <a:t>Βαθμίδα</a:t>
                      </a:r>
                      <a:endParaRPr lang="en-GB" sz="15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95833" marR="95833" marT="95833" marB="4791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500" b="0" cap="none" spc="0" err="1">
                          <a:solidFill>
                            <a:schemeClr val="bg1"/>
                          </a:solidFill>
                        </a:rPr>
                        <a:t>Διαγενεακή</a:t>
                      </a:r>
                      <a:r>
                        <a:rPr lang="el-GR" sz="1500" b="0" cap="none" spc="0">
                          <a:solidFill>
                            <a:schemeClr val="bg1"/>
                          </a:solidFill>
                        </a:rPr>
                        <a:t> μετάδοση</a:t>
                      </a:r>
                      <a:endParaRPr lang="en-GB" sz="15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95833" marR="95833" marT="95833" marB="4791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500" b="0" cap="none" spc="0">
                          <a:solidFill>
                            <a:schemeClr val="bg1"/>
                          </a:solidFill>
                        </a:rPr>
                        <a:t>Πεδία χρήσης</a:t>
                      </a:r>
                      <a:endParaRPr lang="en-GB" sz="15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95833" marR="95833" marT="95833" marB="4791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500" b="0" cap="none" spc="0">
                          <a:solidFill>
                            <a:schemeClr val="bg1"/>
                          </a:solidFill>
                        </a:rPr>
                        <a:t>Γραπτή μορφή</a:t>
                      </a:r>
                      <a:endParaRPr lang="en-GB" sz="1500" b="0" cap="none" spc="0">
                        <a:solidFill>
                          <a:schemeClr val="bg1"/>
                        </a:solidFill>
                      </a:endParaRPr>
                    </a:p>
                  </a:txBody>
                  <a:tcPr marL="95833" marR="95833" marT="95833" marB="47917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052071"/>
                  </a:ext>
                </a:extLst>
              </a:tr>
              <a:tr h="757082"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5 (Ασφαλής)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Χρήση σε όλες τις ηλικίες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Αποκλειστική χρήση όλα τα πεδία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Ρυθμισμένη (λεξικά, γραμματικές). Χρήση σε δημόσια έγγραφά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93693"/>
                  </a:ext>
                </a:extLst>
              </a:tr>
              <a:tr h="565416"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4 (Μη ασφαλής)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Μερική χρήση από τα παιδιά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Χρήση δύο γλωσσών σε κάποια πεδία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Χρήση στο σχολείο, αλλά όχι στη διοίκηση.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532241"/>
                  </a:ext>
                </a:extLst>
              </a:tr>
              <a:tr h="565416"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3 (Σαφώς απειλούμενη)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Χρήση κυρίως από γονείς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Χρήση κυρίως στην ιδιωτική επικοινωνία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Εμφάνιση στο σχολείο, αλλά όχι διδασκαλία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005111"/>
                  </a:ext>
                </a:extLst>
              </a:tr>
              <a:tr h="373750"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2 (Σημαντικά απειλούμενη)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Χρήση κυρίως από παππούδες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Περιορισμένη χρήση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Συμβολική χρήση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576514"/>
                  </a:ext>
                </a:extLst>
              </a:tr>
              <a:tr h="565416"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1 (Κρίσιμα απειλούμενη)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Χρήση από ελάχιστα ηλικιωμένα άτομα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Πολύ περιορισμένη χρήση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Απλή αναγνώριση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B>
                    <a:solidFill>
                      <a:srgbClr val="F2F2F2">
                        <a:alpha val="4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43165"/>
                  </a:ext>
                </a:extLst>
              </a:tr>
              <a:tr h="373750"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0 (Νεκρή)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Καμία χρήση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>
                          <a:solidFill>
                            <a:schemeClr val="tx1"/>
                          </a:solidFill>
                        </a:rPr>
                        <a:t>Καμία χρήση</a:t>
                      </a:r>
                      <a:endParaRPr lang="en-GB" sz="13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sz="1300" cap="none" spc="0" dirty="0">
                          <a:solidFill>
                            <a:schemeClr val="tx1"/>
                          </a:solidFill>
                        </a:rPr>
                        <a:t>Καμία χρήση</a:t>
                      </a:r>
                      <a:endParaRPr lang="en-GB" sz="13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5833" marR="95833" marT="95833" marB="47917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FBFBF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412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667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4FA4BE9-B1B5-5CB8-899B-0FFDE79B8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l-GR" sz="5400"/>
              <a:t>Γλώσσες υπό εξαφάνιση</a:t>
            </a:r>
            <a:endParaRPr lang="en-GB" sz="5400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2EA843-8717-4784-9C63-B58DBC660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l-GR" sz="2200" dirty="0"/>
              <a:t>Εκτιμάται πως το 1/3 των γλωσσών που χρησιμοποιούνται σήμερα θα έχουν εξαφανιστεί σε διάστημα 2-3 γενεών από σήμερα.</a:t>
            </a:r>
          </a:p>
          <a:p>
            <a:r>
              <a:rPr lang="el-GR" sz="2200" dirty="0"/>
              <a:t>Κάποιες γλώσσες φθίνουν φυσικά (</a:t>
            </a:r>
            <a:r>
              <a:rPr lang="el-GR" sz="2200" dirty="0">
                <a:solidFill>
                  <a:schemeClr val="accent2">
                    <a:lumMod val="75000"/>
                  </a:schemeClr>
                </a:solidFill>
              </a:rPr>
              <a:t>γλωσσική φθορά</a:t>
            </a:r>
            <a:r>
              <a:rPr lang="el-GR" sz="2200" dirty="0"/>
              <a:t>), άλλες καταστέλλονται για πολιτικούς λόγους (</a:t>
            </a:r>
            <a:r>
              <a:rPr lang="el-GR" sz="2200" dirty="0" err="1">
                <a:solidFill>
                  <a:schemeClr val="accent2">
                    <a:lumMod val="75000"/>
                  </a:schemeClr>
                </a:solidFill>
              </a:rPr>
              <a:t>γλωσσοκτονία</a:t>
            </a:r>
            <a:r>
              <a:rPr lang="el-GR" sz="2200" dirty="0"/>
              <a:t>)</a:t>
            </a:r>
            <a:endParaRPr lang="en-GB" sz="2200" dirty="0"/>
          </a:p>
        </p:txBody>
      </p:sp>
      <p:pic>
        <p:nvPicPr>
          <p:cNvPr id="5" name="Picture 4" descr="Φθινοπωρινά φύλλα που πέφτουν από δέντρο">
            <a:extLst>
              <a:ext uri="{FF2B5EF4-FFF2-40B4-BE49-F238E27FC236}">
                <a16:creationId xmlns:a16="http://schemas.microsoft.com/office/drawing/2014/main" id="{6A1BC3E3-BC20-9B5B-9CEF-FD220D69CA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90" r="19757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56128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684C961C-4146-0F71-5330-AD7472828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Διεθνείς και ηγεμονικές γλώσσες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BC9DAE6-7319-294E-D151-A54AB7448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Πότε και γιατί κυριαρχεί μια γλώσσα πάνω σε άλλες;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FA90A94-F5C2-97BB-9EC4-3C3987DD1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81" r="3239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7228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643193" y="489507"/>
            <a:ext cx="3091607" cy="16554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Διεθνείς γλώσσες 1: Κοινή ελληνική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" r="-4" b="-4"/>
          <a:stretch/>
        </p:blipFill>
        <p:spPr>
          <a:xfrm>
            <a:off x="20" y="431"/>
            <a:ext cx="8115280" cy="640831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Ορθογώνιο 2"/>
          <p:cNvSpPr/>
          <p:nvPr/>
        </p:nvSpPr>
        <p:spPr>
          <a:xfrm>
            <a:off x="1" y="6408741"/>
            <a:ext cx="8115296" cy="4488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"Hellenistic Greek" by </a:t>
            </a:r>
            <a:r>
              <a:rPr lang="en-US" sz="1400" dirty="0" err="1">
                <a:solidFill>
                  <a:schemeClr val="bg2">
                    <a:lumMod val="90000"/>
                  </a:schemeClr>
                </a:solidFill>
              </a:rPr>
              <a:t>Davius</a:t>
            </a:r>
            <a:r>
              <a:rPr lang="en-US" sz="1400" dirty="0">
                <a:solidFill>
                  <a:schemeClr val="bg2">
                    <a:lumMod val="90000"/>
                  </a:schemeClr>
                </a:solidFill>
              </a:rPr>
              <a:t> - Own work. Licensed under CC0 via Commons - https://commons.wikimedia.org/wiki/File:Hellenistic_Greek.png#/media/File:Hellenistic_Greek.png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94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2A504E-2834-B745-EC35-CC19749B9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Διεθνείς γλώσσες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DBE61C-DEF9-D2EA-A49A-163B7ADF5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Διεθνής γλώσσα (</a:t>
            </a:r>
            <a:r>
              <a:rPr lang="el-GR" dirty="0" err="1"/>
              <a:t>Lingua</a:t>
            </a:r>
            <a:r>
              <a:rPr lang="el-GR" dirty="0"/>
              <a:t> </a:t>
            </a:r>
            <a:r>
              <a:rPr lang="el-GR" dirty="0" err="1"/>
              <a:t>Franca</a:t>
            </a:r>
            <a:r>
              <a:rPr lang="el-GR" dirty="0"/>
              <a:t>) είναι μια γλώσσα που μπορεί να χρησιμοποιηθεί από άτομα που είναι φυσικοί ομιλητές διαφορετικών γλωσσών, έτσι ώστε να επιτύχουν τη μεταξύ τους κατανόηση.</a:t>
            </a:r>
          </a:p>
          <a:p>
            <a:r>
              <a:rPr lang="el-GR" dirty="0"/>
              <a:t>Κάποιες διεθνείς γλώσσες αναπτύσσονται φυσικά μέσω γλωσσικής επαφής. Άλλες αποκτούν διεθνή χαρακτήρα λόγω της ανισότητας ισχύος μεταξύ των ομιλητών.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06307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Διεθνείς γλώσσες 2: Λατινική</a:t>
            </a:r>
            <a:endParaRPr lang="en-GB" dirty="0"/>
          </a:p>
        </p:txBody>
      </p:sp>
      <p:grpSp>
        <p:nvGrpSpPr>
          <p:cNvPr id="8" name="Ομάδα 7"/>
          <p:cNvGrpSpPr/>
          <p:nvPr/>
        </p:nvGrpSpPr>
        <p:grpSpPr>
          <a:xfrm>
            <a:off x="2926196" y="2018707"/>
            <a:ext cx="6425911" cy="4309330"/>
            <a:chOff x="1402195" y="2018707"/>
            <a:chExt cx="6425911" cy="4309330"/>
          </a:xfrm>
        </p:grpSpPr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2195" y="2018707"/>
              <a:ext cx="6425911" cy="39052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1402195" y="6020260"/>
              <a:ext cx="37894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Wikipedia</a:t>
              </a:r>
            </a:p>
          </p:txBody>
        </p:sp>
      </p:grpSp>
      <p:grpSp>
        <p:nvGrpSpPr>
          <p:cNvPr id="6" name="Ομάδα 5"/>
          <p:cNvGrpSpPr/>
          <p:nvPr/>
        </p:nvGrpSpPr>
        <p:grpSpPr>
          <a:xfrm>
            <a:off x="5563696" y="3140969"/>
            <a:ext cx="4893993" cy="3692153"/>
            <a:chOff x="4039695" y="3140968"/>
            <a:chExt cx="4893993" cy="3692153"/>
          </a:xfrm>
        </p:grpSpPr>
        <p:sp>
          <p:nvSpPr>
            <p:cNvPr id="4" name="TextBox 3"/>
            <p:cNvSpPr txBox="1"/>
            <p:nvPr/>
          </p:nvSpPr>
          <p:spPr>
            <a:xfrm>
              <a:off x="4039695" y="6525344"/>
              <a:ext cx="37894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Duncan Hall @ Flickr [CC-BY]</a:t>
              </a:r>
            </a:p>
          </p:txBody>
        </p:sp>
        <p:pic>
          <p:nvPicPr>
            <p:cNvPr id="3" name="Εικόνα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9695" y="3140968"/>
              <a:ext cx="4893993" cy="32833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4970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2"/>
          <a:srcRect l="8019" r="-1" b="-1"/>
          <a:stretch/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Διεθνείς γλώσσες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3. Sabir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8530" y="6526531"/>
            <a:ext cx="1093470" cy="3314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US" sz="1600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953033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Examples of Lingua </a:t>
            </a:r>
            <a:r>
              <a:rPr lang="en-GB" dirty="0" err="1"/>
              <a:t>Francas</a:t>
            </a:r>
            <a:br>
              <a:rPr lang="en-GB" dirty="0"/>
            </a:br>
            <a:r>
              <a:rPr lang="en-GB" dirty="0"/>
              <a:t>4. French</a:t>
            </a:r>
          </a:p>
        </p:txBody>
      </p:sp>
      <p:grpSp>
        <p:nvGrpSpPr>
          <p:cNvPr id="7" name="Ομάδα 6"/>
          <p:cNvGrpSpPr/>
          <p:nvPr/>
        </p:nvGrpSpPr>
        <p:grpSpPr>
          <a:xfrm>
            <a:off x="3071665" y="1844825"/>
            <a:ext cx="3121153" cy="2769525"/>
            <a:chOff x="1547664" y="1844824"/>
            <a:chExt cx="3121153" cy="2769525"/>
          </a:xfrm>
        </p:grpSpPr>
        <p:pic>
          <p:nvPicPr>
            <p:cNvPr id="3" name="Εικόνα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1844824"/>
              <a:ext cx="3121152" cy="23469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1547665" y="4306572"/>
              <a:ext cx="31211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i="1" dirty="0"/>
                <a:t>Getty Images</a:t>
              </a:r>
            </a:p>
          </p:txBody>
        </p:sp>
      </p:grpSp>
      <p:grpSp>
        <p:nvGrpSpPr>
          <p:cNvPr id="8" name="Ομάδα 7"/>
          <p:cNvGrpSpPr/>
          <p:nvPr/>
        </p:nvGrpSpPr>
        <p:grpSpPr>
          <a:xfrm>
            <a:off x="4422648" y="2096529"/>
            <a:ext cx="5732168" cy="4594477"/>
            <a:chOff x="2898648" y="2096528"/>
            <a:chExt cx="5732168" cy="4594477"/>
          </a:xfrm>
        </p:grpSpPr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5816" y="2096528"/>
              <a:ext cx="5715000" cy="4305300"/>
            </a:xfrm>
            <a:prstGeom prst="rect">
              <a:avLst/>
            </a:prstGeom>
          </p:spPr>
        </p:pic>
        <p:sp>
          <p:nvSpPr>
            <p:cNvPr id="6" name="Ορθογώνιο 5"/>
            <p:cNvSpPr/>
            <p:nvPr/>
          </p:nvSpPr>
          <p:spPr>
            <a:xfrm>
              <a:off x="2898648" y="6414006"/>
              <a:ext cx="57321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Bildarchiv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Preußischer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Kulturbesitz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 / 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Kunstbibliothek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, SMB / </a:t>
              </a:r>
              <a:r>
                <a:rPr lang="en-GB" sz="12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Knud</a:t>
              </a:r>
              <a:r>
                <a:rPr lang="en-GB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 Petersen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377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Διεθνείς γλώσσες 5: Αγγλικά</a:t>
            </a:r>
            <a:endParaRPr lang="en-GB" dirty="0"/>
          </a:p>
        </p:txBody>
      </p:sp>
      <p:pic>
        <p:nvPicPr>
          <p:cNvPr id="2050" name="Picture 2" descr="http://www.liu.se/ikk/english/files/Course%20Webpages/english-3/1.354475/Englisharoundtheworld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734" y="1700808"/>
            <a:ext cx="7311730" cy="4384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082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1F30E4-E056-57CA-6704-717178CC077B}"/>
              </a:ext>
            </a:extLst>
          </p:cNvPr>
          <p:cNvSpPr txBox="1"/>
          <p:nvPr/>
        </p:nvSpPr>
        <p:spPr>
          <a:xfrm>
            <a:off x="1023169" y="1387578"/>
            <a:ext cx="8667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/>
              <a:t>Τι χρειάζεται για να γίνει μια γλώσσα διεθνής;</a:t>
            </a:r>
            <a:endParaRPr lang="en-GB" sz="5400" dirty="0"/>
          </a:p>
        </p:txBody>
      </p:sp>
      <p:pic>
        <p:nvPicPr>
          <p:cNvPr id="4" name="Εικόνα 3" descr="Εικόνα που περιέχει ανθρώπινο πρόσωπο, Σκεπτόμενο, ασπρόμαυρο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6DD89E4C-F7CA-4D52-B93F-F03CFB801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36772" y="4282007"/>
            <a:ext cx="3855228" cy="257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24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6FE346-72CB-9F19-E3A8-8F89A0559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Συνθήκες που επιτρέπουν σε μια γλώσσα να γίνει διεθνής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2EDC478-E481-8E04-4C59-48A884EBF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/>
              <a:t>Ενιαίος γεωπολιτικός χώρος στον οποίο γίνεται ελεύθερη διακίνηση ιδεών, ανθρώπων και αγαθών.</a:t>
            </a:r>
          </a:p>
          <a:p>
            <a:r>
              <a:rPr lang="el-GR"/>
              <a:t>Ισχύς (πολιτική, στρατιωτική, οικονομική)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75582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πορτοκαλί, εσωτερικός χώρος, τοίχος, φωτογραφία νεκρής φύσης&#10;&#10;Περιγραφή που δημιουργήθηκε αυτόματα">
            <a:extLst>
              <a:ext uri="{FF2B5EF4-FFF2-40B4-BE49-F238E27FC236}">
                <a16:creationId xmlns:a16="http://schemas.microsoft.com/office/drawing/2014/main" id="{BE92AAC7-74BA-FD96-E9AA-4CFA372FC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09355C-DFED-AB10-143D-CCEB748B7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" y="1871345"/>
            <a:ext cx="7711440" cy="328358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l-GR" sz="4200" dirty="0">
                <a:solidFill>
                  <a:schemeClr val="bg1">
                    <a:lumMod val="85000"/>
                  </a:schemeClr>
                </a:solidFill>
              </a:rPr>
              <a:t>Μια γλώσσα είναι πραγματικά ισχυρή (ηγεμονική) </a:t>
            </a:r>
            <a:br>
              <a:rPr lang="el-GR" sz="4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l-GR" sz="4200" dirty="0">
                <a:solidFill>
                  <a:schemeClr val="bg1">
                    <a:lumMod val="85000"/>
                  </a:schemeClr>
                </a:solidFill>
              </a:rPr>
              <a:t>όταν δεν χρειάζεται να επιβληθεί, </a:t>
            </a:r>
            <a:br>
              <a:rPr lang="el-GR" sz="4200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l-GR" sz="4200" dirty="0">
                <a:solidFill>
                  <a:schemeClr val="bg1">
                    <a:lumMod val="85000"/>
                  </a:schemeClr>
                </a:solidFill>
              </a:rPr>
              <a:t>αλλά αντίθετα παρουσιάζεται σαν μοναδική και αυτονόητη επιλογή.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9455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1A38D61-FC07-A75E-D979-0E91C9645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557190"/>
            <a:ext cx="5181510" cy="1671569"/>
          </a:xfrm>
        </p:spPr>
        <p:txBody>
          <a:bodyPr>
            <a:normAutofit/>
          </a:bodyPr>
          <a:lstStyle/>
          <a:p>
            <a:r>
              <a:rPr lang="el-GR" sz="4000"/>
              <a:t>Γλωσσική ηγεμονία</a:t>
            </a:r>
            <a:endParaRPr lang="en-GB" sz="400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3F8FBA1-423E-3701-E906-7D64F8268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06650"/>
            <a:ext cx="5181508" cy="3722438"/>
          </a:xfrm>
        </p:spPr>
        <p:txBody>
          <a:bodyPr>
            <a:normAutofit/>
          </a:bodyPr>
          <a:lstStyle/>
          <a:p>
            <a:r>
              <a:rPr lang="el-GR" sz="2000"/>
              <a:t>Η ηγεμονία εκκινεί με την επιβολή, από το ηγεμονικό κέντρο προς την περιφέρεια, τεσσάρων ροών:</a:t>
            </a:r>
          </a:p>
          <a:p>
            <a:pPr lvl="1"/>
            <a:r>
              <a:rPr lang="el-GR" sz="2000"/>
              <a:t>στρατιωτικής ισχύος </a:t>
            </a:r>
          </a:p>
          <a:p>
            <a:pPr lvl="1"/>
            <a:r>
              <a:rPr lang="el-GR" sz="2000"/>
              <a:t>οικονομικών αγαθών</a:t>
            </a:r>
          </a:p>
          <a:p>
            <a:pPr lvl="1"/>
            <a:r>
              <a:rPr lang="el-GR" sz="2000"/>
              <a:t>επιστημονικής γνώσης</a:t>
            </a:r>
          </a:p>
          <a:p>
            <a:pPr lvl="1"/>
            <a:r>
              <a:rPr lang="el-GR" sz="2000"/>
              <a:t>προϊόντων πολιτισμού.</a:t>
            </a:r>
          </a:p>
          <a:p>
            <a:r>
              <a:rPr lang="el-GR" sz="2000"/>
              <a:t>Η γλωσσική ηγεμονία συντηρείται από τη μίμηση στην περιφέρεια, των πρακτικών του κέντρου.   </a:t>
            </a:r>
          </a:p>
          <a:p>
            <a:endParaRPr lang="el-GR" sz="2000"/>
          </a:p>
          <a:p>
            <a:endParaRPr lang="en-GB" sz="2000"/>
          </a:p>
        </p:txBody>
      </p:sp>
      <p:pic>
        <p:nvPicPr>
          <p:cNvPr id="5" name="Εικόνα 4" descr="Εικόνα που περιέχει εσωτερικός χώρος, πληκτρολόγιο&#10;&#10;Περιγραφή που δημιουργήθηκε αυτόματα">
            <a:extLst>
              <a:ext uri="{FF2B5EF4-FFF2-40B4-BE49-F238E27FC236}">
                <a16:creationId xmlns:a16="http://schemas.microsoft.com/office/drawing/2014/main" id="{D5C6995E-B7F5-9D22-1FAC-5CC31728A1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9155" y="10"/>
            <a:ext cx="60028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91100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8B6508-2762-DEF9-565D-1BB3515FA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Τοπική και σχετική ηγεμονία	</a:t>
            </a:r>
            <a:endParaRPr lang="en-GB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438DEFA-C9C6-E391-9179-3A6254C3A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 και η γλωσσική ηγεμονία αναφέρεται συνήθως σε σχέση με τη διεθνή θέση της αγγλικής γλώσσας, ηγεμονικές μπορεί να είναι και άλλες γλώσσες στο δικό τους περιβάλλον.</a:t>
            </a:r>
          </a:p>
          <a:p>
            <a:r>
              <a:rPr lang="el-GR" dirty="0"/>
              <a:t>Για παράδειγμα, η ισπανική γλώσσα λειτούργησε ηγεμονικά στη Νότια Αμερική, τα αραβικά ασκούν ηγεμονικό ρόλο στη Βόρεια Αφρική, κ.α.</a:t>
            </a:r>
          </a:p>
          <a:p>
            <a:r>
              <a:rPr lang="el-GR" dirty="0"/>
              <a:t>Μια γλώσσα μπορεί να δέχεται ηγεμονική πίεση από ισχυρότερες, αλλά και να ασκεί ηγεμονική πίεση σε άλλες λιγότερο ισχυρές.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15875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1F30E4-E056-57CA-6704-717178CC077B}"/>
              </a:ext>
            </a:extLst>
          </p:cNvPr>
          <p:cNvSpPr txBox="1"/>
          <p:nvPr/>
        </p:nvSpPr>
        <p:spPr>
          <a:xfrm>
            <a:off x="1023169" y="1387578"/>
            <a:ext cx="8667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dirty="0"/>
              <a:t>Η ελληνική γλώσσα δέχεται ή ασκεί ηγεμονική πίεση;</a:t>
            </a:r>
            <a:endParaRPr lang="en-GB" sz="5400" dirty="0"/>
          </a:p>
        </p:txBody>
      </p:sp>
      <p:pic>
        <p:nvPicPr>
          <p:cNvPr id="4" name="Εικόνα 3" descr="Εικόνα που περιέχει ανθρώπινο πρόσωπο, Σκεπτόμενο, ασπρόμαυρο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6DD89E4C-F7CA-4D52-B93F-F03CFB801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36772" y="4282007"/>
            <a:ext cx="3855228" cy="257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41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0793CD-C62B-497A-563F-899B02D3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Ανακεφαλαίωση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5" name="Προεπισκόπηση σύνοψης 4">
                <a:extLst>
                  <a:ext uri="{FF2B5EF4-FFF2-40B4-BE49-F238E27FC236}">
                    <a16:creationId xmlns:a16="http://schemas.microsoft.com/office/drawing/2014/main" id="{B2264B60-065F-F5C0-4CA9-E8C003225B4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20217846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microsoft.com/office/powerpoint/2016/summaryzoom">
                <psuz:summaryZm>
                  <psuz:summaryZmObj sectionId="{AEE0D46F-1DEA-47F5-A56C-4A82399181A4}">
                    <psuz:zmPr id="{8E5DFE2D-A9E3-42A4-802A-E63EF5053631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1711460" y="152297"/>
                          <a:ext cx="3481070" cy="1958102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uz:zmPr>
                  </psuz:summaryZmObj>
                  <psuz:summaryZmObj sectionId="{3301D169-A39F-4AC2-98AD-B82597C655A8}">
                    <psuz:zmPr id="{5A46B6A8-D016-4B15-A401-1F6B4B1AE593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323070" y="152297"/>
                          <a:ext cx="3481070" cy="1958102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uz:zmPr>
                  </psuz:summaryZmObj>
                  <psuz:summaryZmObj sectionId="{4B3CB7A0-FAB8-4BFE-8D38-027DB2110909}">
                    <psuz:zmPr id="{F69DA5D0-EC8C-496B-ABD8-943BE987B67D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1711460" y="2240939"/>
                          <a:ext cx="3481070" cy="1958102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uz:zmPr>
                  </psuz:summaryZmObj>
                  <psuz:summaryZmObj sectionId="{40F975C1-BF60-4C6B-B58C-C0C8F6439FEA}">
                    <psuz:zmPr id="{2C855739-6D6A-4F0E-B20B-293ECFAA5C68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323070" y="2240939"/>
                          <a:ext cx="3481070" cy="1958102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ffectLst>
                          <a:outerShdw blurRad="292100" dist="139700" dir="2700000" algn="tl" rotWithShape="0">
                            <a:srgbClr val="333333">
                              <a:alpha val="65000"/>
                            </a:srgbClr>
                          </a:outerShdw>
                        </a:effectLst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5" name="Προεπισκόπηση σύνοψης 4">
                <a:extLst>
                  <a:ext uri="{FF2B5EF4-FFF2-40B4-BE49-F238E27FC236}">
                    <a16:creationId xmlns:a16="http://schemas.microsoft.com/office/drawing/2014/main" id="{B2264B60-065F-F5C0-4CA9-E8C003225B47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838200" y="1825625"/>
                <a:ext cx="10515600" cy="4351338"/>
                <a:chOff x="838200" y="1825625"/>
                <a:chExt cx="10515600" cy="4351338"/>
              </a:xfrm>
            </p:grpSpPr>
            <p:pic>
              <p:nvPicPr>
                <p:cNvPr id="3" name="Εικόνα 3">
                  <a:hlinkClick r:id="rId6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2549660" y="1977922"/>
                  <a:ext cx="3481070" cy="19581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4" name="Εικόνα 4">
                  <a:hlinkClick r:id="rId7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161270" y="1977922"/>
                  <a:ext cx="3481070" cy="19581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6" name="Εικόνα 6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549660" y="4066564"/>
                  <a:ext cx="3481070" cy="19581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7" name="Εικόνα 7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61270" y="4066564"/>
                  <a:ext cx="3481070" cy="1958102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37856277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4DA8166-976D-7ABD-19D4-64676282A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el-GR" sz="4000"/>
              <a:t>Λέξεις κλειδιά</a:t>
            </a:r>
            <a:endParaRPr lang="en-GB" sz="400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ABD8210-6594-4116-EBC8-212CE41B4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>
            <a:normAutofit/>
          </a:bodyPr>
          <a:lstStyle/>
          <a:p>
            <a:r>
              <a:rPr lang="el-GR" sz="2000" dirty="0"/>
              <a:t>Απειλούμενες γλώσσες</a:t>
            </a:r>
          </a:p>
          <a:p>
            <a:r>
              <a:rPr lang="el-GR" sz="2000" dirty="0"/>
              <a:t>Γλωσσική οικογένεια</a:t>
            </a:r>
          </a:p>
          <a:p>
            <a:r>
              <a:rPr lang="el-GR" sz="2000" dirty="0" err="1"/>
              <a:t>Γλωσσοκτόνία</a:t>
            </a:r>
            <a:endParaRPr lang="el-GR" sz="2000" dirty="0"/>
          </a:p>
          <a:p>
            <a:r>
              <a:rPr lang="el-GR" sz="2000" dirty="0"/>
              <a:t>Ηγεμονία, γλωσσικός ηγεμονισμός</a:t>
            </a:r>
          </a:p>
          <a:p>
            <a:r>
              <a:rPr lang="el-GR" sz="2000" dirty="0"/>
              <a:t>Ινδοευρωπαϊκή ομογλωσσία</a:t>
            </a:r>
          </a:p>
          <a:p>
            <a:r>
              <a:rPr lang="el-GR" sz="2000" dirty="0" err="1"/>
              <a:t>Υπερποικιλότητα</a:t>
            </a:r>
            <a:endParaRPr lang="en-GB" sz="2000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030ECF7-A80E-EA53-43C2-015339D6DB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39" r="31157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4750011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4C427286FA77CB47BC3FC713E563AB0C" ma:contentTypeVersion="15" ma:contentTypeDescription="Δημιουργία νέου εγγράφου" ma:contentTypeScope="" ma:versionID="53f9ad4703687dd4c44fbce1a8472f1b">
  <xsd:schema xmlns:xsd="http://www.w3.org/2001/XMLSchema" xmlns:xs="http://www.w3.org/2001/XMLSchema" xmlns:p="http://schemas.microsoft.com/office/2006/metadata/properties" xmlns:ns3="a4051d61-0ae4-44b2-94ce-90cb01ef7ce8" xmlns:ns4="d1397b0c-ed57-4ca4-97ca-b85d6bf6730d" targetNamespace="http://schemas.microsoft.com/office/2006/metadata/properties" ma:root="true" ma:fieldsID="beb3737f6b109bb4fdae4eec16004458" ns3:_="" ns4:_="">
    <xsd:import namespace="a4051d61-0ae4-44b2-94ce-90cb01ef7ce8"/>
    <xsd:import namespace="d1397b0c-ed57-4ca4-97ca-b85d6bf6730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051d61-0ae4-44b2-94ce-90cb01ef7c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397b0c-ed57-4ca4-97ca-b85d6bf6730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Κοινή χρήση κατακερματισμού υπόδειξης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4051d61-0ae4-44b2-94ce-90cb01ef7ce8" xsi:nil="true"/>
  </documentManagement>
</p:properties>
</file>

<file path=customXml/itemProps1.xml><?xml version="1.0" encoding="utf-8"?>
<ds:datastoreItem xmlns:ds="http://schemas.openxmlformats.org/officeDocument/2006/customXml" ds:itemID="{E3CC467E-EC7C-4D12-A074-858790597A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F92A96-A666-4E5C-B348-B467C7ED3F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051d61-0ae4-44b2-94ce-90cb01ef7ce8"/>
    <ds:schemaRef ds:uri="d1397b0c-ed57-4ca4-97ca-b85d6bf673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8657C74-5A25-4E7C-A8DF-C4FAF94BB063}">
  <ds:schemaRefs>
    <ds:schemaRef ds:uri="d1397b0c-ed57-4ca4-97ca-b85d6bf6730d"/>
    <ds:schemaRef ds:uri="a4051d61-0ae4-44b2-94ce-90cb01ef7ce8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1653</Words>
  <Application>Microsoft Office PowerPoint</Application>
  <PresentationFormat>Ευρεία οθόνη</PresentationFormat>
  <Paragraphs>162</Paragraphs>
  <Slides>38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38</vt:i4>
      </vt:variant>
    </vt:vector>
  </HeadingPairs>
  <TitlesOfParts>
    <vt:vector size="39" baseType="lpstr">
      <vt:lpstr>Θέμα του Office</vt:lpstr>
      <vt:lpstr>Οι γλώσσες στον κόσμο</vt:lpstr>
      <vt:lpstr>Στόχοι</vt:lpstr>
      <vt:lpstr>Δομή διάλεξης</vt:lpstr>
      <vt:lpstr>Οι γλώσσες στον κόσμο</vt:lpstr>
      <vt:lpstr>Ο Πύργος της Βαβέλ</vt:lpstr>
      <vt:lpstr>Πόσες γλώσσες έχουν καταγραφεί</vt:lpstr>
      <vt:lpstr>Παρουσίαση του PowerPoint</vt:lpstr>
      <vt:lpstr>Δυσκολίες στην καταγραφή</vt:lpstr>
      <vt:lpstr>Γλώσσα και κράτος</vt:lpstr>
      <vt:lpstr>Υπερποικιλότητα</vt:lpstr>
      <vt:lpstr>Συμπεράσματα</vt:lpstr>
      <vt:lpstr>Ομογλωσσίες</vt:lpstr>
      <vt:lpstr>Τι είναι η ομογλωσσία</vt:lpstr>
      <vt:lpstr>Κύριες ομογλωσσίες</vt:lpstr>
      <vt:lpstr>Κλάδοι</vt:lpstr>
      <vt:lpstr>Επιστήμη και πολιτική </vt:lpstr>
      <vt:lpstr>Συμπεράσματα</vt:lpstr>
      <vt:lpstr>Ασθενείς και απειλούμενες γλώσσες</vt:lpstr>
      <vt:lpstr>Κατανομή των γλωσσών</vt:lpstr>
      <vt:lpstr>Παρουσίαση του PowerPoint</vt:lpstr>
      <vt:lpstr>Κριτήρια ισχύος μιας γλώσσας</vt:lpstr>
      <vt:lpstr>Απειλούμενες γλώσσες</vt:lpstr>
      <vt:lpstr>Γλώσσες υπό εξαφάνιση</vt:lpstr>
      <vt:lpstr>Διεθνείς και ηγεμονικές γλώσσες</vt:lpstr>
      <vt:lpstr>Διεθνείς γλώσσες 1: Κοινή ελληνική</vt:lpstr>
      <vt:lpstr>Διεθνείς γλώσσες</vt:lpstr>
      <vt:lpstr>Διεθνείς γλώσσες 2: Λατινική</vt:lpstr>
      <vt:lpstr>Διεθνείς γλώσσες 3. Sabir</vt:lpstr>
      <vt:lpstr>Examples of Lingua Francas 4. French</vt:lpstr>
      <vt:lpstr>Διεθνείς γλώσσες 5: Αγγλικά</vt:lpstr>
      <vt:lpstr>Παρουσίαση του PowerPoint</vt:lpstr>
      <vt:lpstr>Συνθήκες που επιτρέπουν σε μια γλώσσα να γίνει διεθνής</vt:lpstr>
      <vt:lpstr>Παρουσίαση του PowerPoint</vt:lpstr>
      <vt:lpstr>Γλωσσική ηγεμονία</vt:lpstr>
      <vt:lpstr>Τοπική και σχετική ηγεμονία </vt:lpstr>
      <vt:lpstr>Παρουσίαση του PowerPoint</vt:lpstr>
      <vt:lpstr>Ανακεφαλαίωση</vt:lpstr>
      <vt:lpstr>Λέξεις κλειδιά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Οι γλώσσες στον κόσμο</dc:title>
  <dc:creator>Achilleas Kostoulas</dc:creator>
  <cp:lastModifiedBy>Achilleas Kostoulas</cp:lastModifiedBy>
  <cp:revision>2</cp:revision>
  <dcterms:created xsi:type="dcterms:W3CDTF">2024-03-25T09:40:07Z</dcterms:created>
  <dcterms:modified xsi:type="dcterms:W3CDTF">2024-03-27T15:16:59Z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0x0101004C427286FA77CB47BC3FC713E563AB0C</vt:lpwstr>
  </property>
</Properties>
</file>