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4"/>
  </p:notesMasterIdLst>
  <p:sldIdLst>
    <p:sldId id="256" r:id="rId2"/>
    <p:sldId id="271" r:id="rId3"/>
    <p:sldId id="276" r:id="rId4"/>
    <p:sldId id="292" r:id="rId5"/>
    <p:sldId id="272" r:id="rId6"/>
    <p:sldId id="293" r:id="rId7"/>
    <p:sldId id="294" r:id="rId8"/>
    <p:sldId id="277" r:id="rId9"/>
    <p:sldId id="309" r:id="rId10"/>
    <p:sldId id="310" r:id="rId11"/>
    <p:sldId id="311" r:id="rId12"/>
    <p:sldId id="312" r:id="rId13"/>
    <p:sldId id="313" r:id="rId14"/>
    <p:sldId id="308" r:id="rId15"/>
    <p:sldId id="404" r:id="rId16"/>
    <p:sldId id="257" r:id="rId17"/>
    <p:sldId id="297" r:id="rId18"/>
    <p:sldId id="405" r:id="rId19"/>
    <p:sldId id="406" r:id="rId20"/>
    <p:sldId id="407" r:id="rId21"/>
    <p:sldId id="408" r:id="rId22"/>
    <p:sldId id="409" r:id="rId23"/>
    <p:sldId id="410" r:id="rId24"/>
    <p:sldId id="411" r:id="rId25"/>
    <p:sldId id="412" r:id="rId26"/>
    <p:sldId id="413" r:id="rId27"/>
    <p:sldId id="414" r:id="rId28"/>
    <p:sldId id="295" r:id="rId29"/>
    <p:sldId id="415" r:id="rId30"/>
    <p:sldId id="296" r:id="rId31"/>
    <p:sldId id="416" r:id="rId32"/>
    <p:sldId id="270" r:id="rId33"/>
    <p:sldId id="417" r:id="rId34"/>
    <p:sldId id="418" r:id="rId35"/>
    <p:sldId id="273" r:id="rId36"/>
    <p:sldId id="419" r:id="rId37"/>
    <p:sldId id="420" r:id="rId38"/>
    <p:sldId id="421" r:id="rId39"/>
    <p:sldId id="281" r:id="rId40"/>
    <p:sldId id="282" r:id="rId41"/>
    <p:sldId id="283" r:id="rId42"/>
    <p:sldId id="284" r:id="rId43"/>
    <p:sldId id="285" r:id="rId44"/>
    <p:sldId id="286" r:id="rId45"/>
    <p:sldId id="287" r:id="rId46"/>
    <p:sldId id="288" r:id="rId47"/>
    <p:sldId id="289" r:id="rId48"/>
    <p:sldId id="290" r:id="rId49"/>
    <p:sldId id="268" r:id="rId50"/>
    <p:sldId id="422" r:id="rId51"/>
    <p:sldId id="423" r:id="rId52"/>
    <p:sldId id="259" r:id="rId53"/>
    <p:sldId id="260" r:id="rId54"/>
    <p:sldId id="261" r:id="rId55"/>
    <p:sldId id="262" r:id="rId56"/>
    <p:sldId id="263" r:id="rId57"/>
    <p:sldId id="302" r:id="rId58"/>
    <p:sldId id="303" r:id="rId59"/>
    <p:sldId id="298" r:id="rId60"/>
    <p:sldId id="402" r:id="rId61"/>
    <p:sldId id="299" r:id="rId62"/>
    <p:sldId id="300" r:id="rId63"/>
    <p:sldId id="301" r:id="rId64"/>
    <p:sldId id="291" r:id="rId65"/>
    <p:sldId id="266" r:id="rId66"/>
    <p:sldId id="274" r:id="rId67"/>
    <p:sldId id="275" r:id="rId68"/>
    <p:sldId id="264" r:id="rId69"/>
    <p:sldId id="362" r:id="rId70"/>
    <p:sldId id="265" r:id="rId71"/>
    <p:sldId id="396" r:id="rId72"/>
    <p:sldId id="397" r:id="rId73"/>
    <p:sldId id="398" r:id="rId74"/>
    <p:sldId id="401" r:id="rId75"/>
    <p:sldId id="267" r:id="rId76"/>
    <p:sldId id="403" r:id="rId77"/>
    <p:sldId id="424" r:id="rId78"/>
    <p:sldId id="425" r:id="rId79"/>
    <p:sldId id="426" r:id="rId80"/>
    <p:sldId id="427" r:id="rId81"/>
    <p:sldId id="428" r:id="rId82"/>
    <p:sldId id="429" r:id="rId83"/>
    <p:sldId id="430" r:id="rId84"/>
    <p:sldId id="431" r:id="rId85"/>
    <p:sldId id="432" r:id="rId86"/>
    <p:sldId id="433" r:id="rId87"/>
    <p:sldId id="434" r:id="rId88"/>
    <p:sldId id="435" r:id="rId89"/>
    <p:sldId id="436" r:id="rId90"/>
    <p:sldId id="437" r:id="rId91"/>
    <p:sldId id="438" r:id="rId92"/>
    <p:sldId id="258" r:id="rId9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6"/>
    <p:restoredTop sz="94395"/>
  </p:normalViewPr>
  <p:slideViewPr>
    <p:cSldViewPr snapToGrid="0" snapToObjects="1">
      <p:cViewPr varScale="1">
        <p:scale>
          <a:sx n="109" d="100"/>
          <a:sy n="109" d="100"/>
        </p:scale>
        <p:origin x="77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3.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3.jpeg"/></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7ACECE-C7ED-4E16-A961-D5F2B6F3059E}" type="doc">
      <dgm:prSet loTypeId="urn:microsoft.com/office/officeart/2005/8/layout/radial2" loCatId="relationship" qsTypeId="urn:microsoft.com/office/officeart/2005/8/quickstyle/simple1" qsCatId="simple" csTypeId="urn:microsoft.com/office/officeart/2005/8/colors/accent3_5" csCatId="accent3" phldr="1"/>
      <dgm:spPr/>
      <dgm:t>
        <a:bodyPr/>
        <a:lstStyle/>
        <a:p>
          <a:endParaRPr lang="el-GR"/>
        </a:p>
      </dgm:t>
    </dgm:pt>
    <dgm:pt modelId="{D38861E0-BF2E-4341-90CF-E985B2B80178}">
      <dgm:prSet phldrT="[Κείμενο]"/>
      <dgm:spPr/>
      <dgm:t>
        <a:bodyPr/>
        <a:lstStyle/>
        <a:p>
          <a:pPr algn="ctr"/>
          <a:r>
            <a:rPr lang="el-GR" dirty="0"/>
            <a:t>2</a:t>
          </a:r>
          <a:r>
            <a:rPr lang="el-GR" baseline="30000" dirty="0"/>
            <a:t>ο</a:t>
          </a:r>
          <a:r>
            <a:rPr lang="el-GR" dirty="0"/>
            <a:t> κύμα φεμινισμού</a:t>
          </a:r>
        </a:p>
      </dgm:t>
    </dgm:pt>
    <dgm:pt modelId="{25F8F902-E469-40D1-827C-AC87B518B775}" type="parTrans" cxnId="{9CCFDBBF-4BDD-4654-9F41-BAD95049A09B}">
      <dgm:prSet/>
      <dgm:spPr/>
      <dgm:t>
        <a:bodyPr/>
        <a:lstStyle/>
        <a:p>
          <a:pPr algn="ctr"/>
          <a:endParaRPr lang="el-GR"/>
        </a:p>
      </dgm:t>
    </dgm:pt>
    <dgm:pt modelId="{E8478DEC-A7C2-42F6-B692-F782A1E89223}" type="sibTrans" cxnId="{9CCFDBBF-4BDD-4654-9F41-BAD95049A09B}">
      <dgm:prSet/>
      <dgm:spPr/>
      <dgm:t>
        <a:bodyPr/>
        <a:lstStyle/>
        <a:p>
          <a:pPr algn="ctr"/>
          <a:endParaRPr lang="el-GR"/>
        </a:p>
      </dgm:t>
    </dgm:pt>
    <dgm:pt modelId="{1D82D3C2-59EE-48C7-A25F-E515B26ADF33}">
      <dgm:prSet phldrT="[Κείμενο]"/>
      <dgm:spPr/>
      <dgm:t>
        <a:bodyPr/>
        <a:lstStyle/>
        <a:p>
          <a:pPr algn="ctr"/>
          <a:r>
            <a:rPr lang="el-GR" dirty="0"/>
            <a:t>3</a:t>
          </a:r>
          <a:r>
            <a:rPr lang="el-GR" baseline="30000" dirty="0"/>
            <a:t>ο</a:t>
          </a:r>
          <a:r>
            <a:rPr lang="el-GR" dirty="0"/>
            <a:t> κύμα φεμινισμού</a:t>
          </a:r>
        </a:p>
      </dgm:t>
    </dgm:pt>
    <dgm:pt modelId="{72D9CAEF-1D1F-4928-9338-20EE2E65ACF7}" type="parTrans" cxnId="{2DEF218B-3522-4246-B07C-4BE9D83F5834}">
      <dgm:prSet/>
      <dgm:spPr/>
      <dgm:t>
        <a:bodyPr/>
        <a:lstStyle/>
        <a:p>
          <a:pPr algn="ctr"/>
          <a:endParaRPr lang="el-GR"/>
        </a:p>
      </dgm:t>
    </dgm:pt>
    <dgm:pt modelId="{63218F13-DB11-407D-9C1C-0A34CF19D637}" type="sibTrans" cxnId="{2DEF218B-3522-4246-B07C-4BE9D83F5834}">
      <dgm:prSet/>
      <dgm:spPr/>
      <dgm:t>
        <a:bodyPr/>
        <a:lstStyle/>
        <a:p>
          <a:pPr algn="ctr"/>
          <a:endParaRPr lang="el-GR"/>
        </a:p>
      </dgm:t>
    </dgm:pt>
    <dgm:pt modelId="{FD123681-D59E-4C59-B309-34004212833B}" type="pres">
      <dgm:prSet presAssocID="{E67ACECE-C7ED-4E16-A961-D5F2B6F3059E}" presName="composite" presStyleCnt="0">
        <dgm:presLayoutVars>
          <dgm:chMax val="5"/>
          <dgm:dir/>
          <dgm:animLvl val="ctr"/>
          <dgm:resizeHandles val="exact"/>
        </dgm:presLayoutVars>
      </dgm:prSet>
      <dgm:spPr/>
    </dgm:pt>
    <dgm:pt modelId="{D8C4AF60-7A8A-4933-854F-85808D8404BE}" type="pres">
      <dgm:prSet presAssocID="{E67ACECE-C7ED-4E16-A961-D5F2B6F3059E}" presName="cycle" presStyleCnt="0"/>
      <dgm:spPr/>
    </dgm:pt>
    <dgm:pt modelId="{CBEFD7E5-E2D2-4C63-83E9-D6FDD7B4559E}" type="pres">
      <dgm:prSet presAssocID="{E67ACECE-C7ED-4E16-A961-D5F2B6F3059E}" presName="centerShape" presStyleCnt="0"/>
      <dgm:spPr/>
    </dgm:pt>
    <dgm:pt modelId="{2B699011-3EEB-4BD6-AD9A-E3A16F37069B}" type="pres">
      <dgm:prSet presAssocID="{E67ACECE-C7ED-4E16-A961-D5F2B6F3059E}" presName="connSite" presStyleLbl="node1" presStyleIdx="0" presStyleCnt="3"/>
      <dgm:spPr/>
    </dgm:pt>
    <dgm:pt modelId="{85FAEBED-DEFC-4073-A887-FC2D9DC96A28}" type="pres">
      <dgm:prSet presAssocID="{E67ACECE-C7ED-4E16-A961-D5F2B6F3059E}" presName="visible" presStyleLbl="node1" presStyleIdx="0" presStyleCnt="3" custLinFactNeighborX="410" custLinFactNeighborY="-719"/>
      <dgm:spPr>
        <a:blipFill rotWithShape="0">
          <a:blip xmlns:r="http://schemas.openxmlformats.org/officeDocument/2006/relationships" r:embed="rId1"/>
          <a:stretch>
            <a:fillRect/>
          </a:stretch>
        </a:blipFill>
      </dgm:spPr>
    </dgm:pt>
    <dgm:pt modelId="{17F5AF77-12EB-4AFD-86C2-F38DC20E28AB}" type="pres">
      <dgm:prSet presAssocID="{25F8F902-E469-40D1-827C-AC87B518B775}" presName="Name25" presStyleLbl="parChTrans1D1" presStyleIdx="0" presStyleCnt="2"/>
      <dgm:spPr/>
    </dgm:pt>
    <dgm:pt modelId="{85A5A4A7-7795-40CE-AEB8-787DFBE183B5}" type="pres">
      <dgm:prSet presAssocID="{D38861E0-BF2E-4341-90CF-E985B2B80178}" presName="node" presStyleCnt="0"/>
      <dgm:spPr/>
    </dgm:pt>
    <dgm:pt modelId="{1D067FCE-A87D-4B17-B6DB-7398DFF24F83}" type="pres">
      <dgm:prSet presAssocID="{D38861E0-BF2E-4341-90CF-E985B2B80178}" presName="parentNode" presStyleLbl="node1" presStyleIdx="1" presStyleCnt="3" custScaleX="148303" custLinFactNeighborX="58529" custLinFactNeighborY="8622">
        <dgm:presLayoutVars>
          <dgm:chMax val="1"/>
          <dgm:bulletEnabled val="1"/>
        </dgm:presLayoutVars>
      </dgm:prSet>
      <dgm:spPr/>
    </dgm:pt>
    <dgm:pt modelId="{A8CA020A-6BE0-4B99-8B7A-4308941009FF}" type="pres">
      <dgm:prSet presAssocID="{D38861E0-BF2E-4341-90CF-E985B2B80178}" presName="childNode" presStyleLbl="revTx" presStyleIdx="0" presStyleCnt="0">
        <dgm:presLayoutVars>
          <dgm:bulletEnabled val="1"/>
        </dgm:presLayoutVars>
      </dgm:prSet>
      <dgm:spPr/>
    </dgm:pt>
    <dgm:pt modelId="{24224753-1C0C-45A9-BE01-01C19F077042}" type="pres">
      <dgm:prSet presAssocID="{72D9CAEF-1D1F-4928-9338-20EE2E65ACF7}" presName="Name25" presStyleLbl="parChTrans1D1" presStyleIdx="1" presStyleCnt="2"/>
      <dgm:spPr/>
    </dgm:pt>
    <dgm:pt modelId="{C1AC3806-4628-40CE-BE82-C18EDE16EBFC}" type="pres">
      <dgm:prSet presAssocID="{1D82D3C2-59EE-48C7-A25F-E515B26ADF33}" presName="node" presStyleCnt="0"/>
      <dgm:spPr/>
    </dgm:pt>
    <dgm:pt modelId="{197C8A05-4828-4E70-B83B-3B1875F8A322}" type="pres">
      <dgm:prSet presAssocID="{1D82D3C2-59EE-48C7-A25F-E515B26ADF33}" presName="parentNode" presStyleLbl="node1" presStyleIdx="2" presStyleCnt="3" custScaleX="142866" custLinFactNeighborX="63765" custLinFactNeighborY="-11598">
        <dgm:presLayoutVars>
          <dgm:chMax val="1"/>
          <dgm:bulletEnabled val="1"/>
        </dgm:presLayoutVars>
      </dgm:prSet>
      <dgm:spPr/>
    </dgm:pt>
    <dgm:pt modelId="{8350C676-E893-4AE8-A8A8-87F11A62E361}" type="pres">
      <dgm:prSet presAssocID="{1D82D3C2-59EE-48C7-A25F-E515B26ADF33}" presName="childNode" presStyleLbl="revTx" presStyleIdx="0" presStyleCnt="0">
        <dgm:presLayoutVars>
          <dgm:bulletEnabled val="1"/>
        </dgm:presLayoutVars>
      </dgm:prSet>
      <dgm:spPr/>
    </dgm:pt>
  </dgm:ptLst>
  <dgm:cxnLst>
    <dgm:cxn modelId="{ED58A709-5F55-4698-8603-A890C5A3E722}" type="presOf" srcId="{1D82D3C2-59EE-48C7-A25F-E515B26ADF33}" destId="{197C8A05-4828-4E70-B83B-3B1875F8A322}" srcOrd="0" destOrd="0" presId="urn:microsoft.com/office/officeart/2005/8/layout/radial2"/>
    <dgm:cxn modelId="{BCB0173D-6745-4D2D-B006-253F9785FFF3}" type="presOf" srcId="{25F8F902-E469-40D1-827C-AC87B518B775}" destId="{17F5AF77-12EB-4AFD-86C2-F38DC20E28AB}" srcOrd="0" destOrd="0" presId="urn:microsoft.com/office/officeart/2005/8/layout/radial2"/>
    <dgm:cxn modelId="{2DEF218B-3522-4246-B07C-4BE9D83F5834}" srcId="{E67ACECE-C7ED-4E16-A961-D5F2B6F3059E}" destId="{1D82D3C2-59EE-48C7-A25F-E515B26ADF33}" srcOrd="1" destOrd="0" parTransId="{72D9CAEF-1D1F-4928-9338-20EE2E65ACF7}" sibTransId="{63218F13-DB11-407D-9C1C-0A34CF19D637}"/>
    <dgm:cxn modelId="{A905968B-CD79-423D-A9BD-4D3A97A06C1D}" type="presOf" srcId="{72D9CAEF-1D1F-4928-9338-20EE2E65ACF7}" destId="{24224753-1C0C-45A9-BE01-01C19F077042}" srcOrd="0" destOrd="0" presId="urn:microsoft.com/office/officeart/2005/8/layout/radial2"/>
    <dgm:cxn modelId="{40B8F7A9-41F1-4200-A3D7-1FB2F316FDEC}" type="presOf" srcId="{E67ACECE-C7ED-4E16-A961-D5F2B6F3059E}" destId="{FD123681-D59E-4C59-B309-34004212833B}" srcOrd="0" destOrd="0" presId="urn:microsoft.com/office/officeart/2005/8/layout/radial2"/>
    <dgm:cxn modelId="{9CCFDBBF-4BDD-4654-9F41-BAD95049A09B}" srcId="{E67ACECE-C7ED-4E16-A961-D5F2B6F3059E}" destId="{D38861E0-BF2E-4341-90CF-E985B2B80178}" srcOrd="0" destOrd="0" parTransId="{25F8F902-E469-40D1-827C-AC87B518B775}" sibTransId="{E8478DEC-A7C2-42F6-B692-F782A1E89223}"/>
    <dgm:cxn modelId="{711297E1-91EE-4CBA-BAB2-413346399A52}" type="presOf" srcId="{D38861E0-BF2E-4341-90CF-E985B2B80178}" destId="{1D067FCE-A87D-4B17-B6DB-7398DFF24F83}" srcOrd="0" destOrd="0" presId="urn:microsoft.com/office/officeart/2005/8/layout/radial2"/>
    <dgm:cxn modelId="{F92D88ED-4A17-4B0B-8DAD-0F9DECB17E7F}" type="presParOf" srcId="{FD123681-D59E-4C59-B309-34004212833B}" destId="{D8C4AF60-7A8A-4933-854F-85808D8404BE}" srcOrd="0" destOrd="0" presId="urn:microsoft.com/office/officeart/2005/8/layout/radial2"/>
    <dgm:cxn modelId="{EDFF1FFD-F465-47C7-ADE6-31FF2BC6D78E}" type="presParOf" srcId="{D8C4AF60-7A8A-4933-854F-85808D8404BE}" destId="{CBEFD7E5-E2D2-4C63-83E9-D6FDD7B4559E}" srcOrd="0" destOrd="0" presId="urn:microsoft.com/office/officeart/2005/8/layout/radial2"/>
    <dgm:cxn modelId="{4DEAA3D7-7821-4F7E-B33E-290D481E030A}" type="presParOf" srcId="{CBEFD7E5-E2D2-4C63-83E9-D6FDD7B4559E}" destId="{2B699011-3EEB-4BD6-AD9A-E3A16F37069B}" srcOrd="0" destOrd="0" presId="urn:microsoft.com/office/officeart/2005/8/layout/radial2"/>
    <dgm:cxn modelId="{9F2D76EA-BD9B-45D7-8148-E61CB350A547}" type="presParOf" srcId="{CBEFD7E5-E2D2-4C63-83E9-D6FDD7B4559E}" destId="{85FAEBED-DEFC-4073-A887-FC2D9DC96A28}" srcOrd="1" destOrd="0" presId="urn:microsoft.com/office/officeart/2005/8/layout/radial2"/>
    <dgm:cxn modelId="{958B992C-5ADB-4095-A105-175BE01C6B6D}" type="presParOf" srcId="{D8C4AF60-7A8A-4933-854F-85808D8404BE}" destId="{17F5AF77-12EB-4AFD-86C2-F38DC20E28AB}" srcOrd="1" destOrd="0" presId="urn:microsoft.com/office/officeart/2005/8/layout/radial2"/>
    <dgm:cxn modelId="{5F2250F9-FEB1-4078-B4DF-846FB2EF4359}" type="presParOf" srcId="{D8C4AF60-7A8A-4933-854F-85808D8404BE}" destId="{85A5A4A7-7795-40CE-AEB8-787DFBE183B5}" srcOrd="2" destOrd="0" presId="urn:microsoft.com/office/officeart/2005/8/layout/radial2"/>
    <dgm:cxn modelId="{E67C4466-2C04-44BE-83AC-B286DC325E36}" type="presParOf" srcId="{85A5A4A7-7795-40CE-AEB8-787DFBE183B5}" destId="{1D067FCE-A87D-4B17-B6DB-7398DFF24F83}" srcOrd="0" destOrd="0" presId="urn:microsoft.com/office/officeart/2005/8/layout/radial2"/>
    <dgm:cxn modelId="{B9867688-C1E0-4EE8-89BD-7F480AFB5D56}" type="presParOf" srcId="{85A5A4A7-7795-40CE-AEB8-787DFBE183B5}" destId="{A8CA020A-6BE0-4B99-8B7A-4308941009FF}" srcOrd="1" destOrd="0" presId="urn:microsoft.com/office/officeart/2005/8/layout/radial2"/>
    <dgm:cxn modelId="{5F7DD740-E24A-455A-AD80-7CDB47A0724C}" type="presParOf" srcId="{D8C4AF60-7A8A-4933-854F-85808D8404BE}" destId="{24224753-1C0C-45A9-BE01-01C19F077042}" srcOrd="3" destOrd="0" presId="urn:microsoft.com/office/officeart/2005/8/layout/radial2"/>
    <dgm:cxn modelId="{4BFAC9F8-9360-485E-B8F1-99D7CB0C28DD}" type="presParOf" srcId="{D8C4AF60-7A8A-4933-854F-85808D8404BE}" destId="{C1AC3806-4628-40CE-BE82-C18EDE16EBFC}" srcOrd="4" destOrd="0" presId="urn:microsoft.com/office/officeart/2005/8/layout/radial2"/>
    <dgm:cxn modelId="{C9B131C9-EB8A-4438-9E6D-5F2713ACEA62}" type="presParOf" srcId="{C1AC3806-4628-40CE-BE82-C18EDE16EBFC}" destId="{197C8A05-4828-4E70-B83B-3B1875F8A322}" srcOrd="0" destOrd="0" presId="urn:microsoft.com/office/officeart/2005/8/layout/radial2"/>
    <dgm:cxn modelId="{D27ADEE0-D2F5-43AE-87A7-E97A79927CD2}" type="presParOf" srcId="{C1AC3806-4628-40CE-BE82-C18EDE16EBFC}" destId="{8350C676-E893-4AE8-A8A8-87F11A62E361}"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14F822-878C-4C80-B0E2-1A085A379A48}" type="doc">
      <dgm:prSet loTypeId="urn:microsoft.com/office/officeart/2005/8/layout/hierarchy2" loCatId="hierarchy" qsTypeId="urn:microsoft.com/office/officeart/2005/8/quickstyle/3d9" qsCatId="3D" csTypeId="urn:microsoft.com/office/officeart/2005/8/colors/colorful3" csCatId="colorful" phldr="1"/>
      <dgm:spPr/>
      <dgm:t>
        <a:bodyPr/>
        <a:lstStyle/>
        <a:p>
          <a:endParaRPr lang="el-GR"/>
        </a:p>
      </dgm:t>
    </dgm:pt>
    <dgm:pt modelId="{6552358D-92AF-4198-9AAF-88D9794A166E}">
      <dgm:prSet phldrT="[Κείμενο]"/>
      <dgm:spPr/>
      <dgm:t>
        <a:bodyPr/>
        <a:lstStyle/>
        <a:p>
          <a:r>
            <a:rPr lang="el-GR" dirty="0"/>
            <a:t>Φύλο</a:t>
          </a:r>
        </a:p>
      </dgm:t>
    </dgm:pt>
    <dgm:pt modelId="{DFD77F2F-5E48-43C8-8A09-6F185285C38D}" type="parTrans" cxnId="{47278041-BFCF-4197-A8AB-52B2F2D3C094}">
      <dgm:prSet/>
      <dgm:spPr/>
      <dgm:t>
        <a:bodyPr/>
        <a:lstStyle/>
        <a:p>
          <a:endParaRPr lang="el-GR"/>
        </a:p>
      </dgm:t>
    </dgm:pt>
    <dgm:pt modelId="{D5F927C9-C3C4-4E0C-A00E-A9D55A0ABD57}" type="sibTrans" cxnId="{47278041-BFCF-4197-A8AB-52B2F2D3C094}">
      <dgm:prSet/>
      <dgm:spPr/>
      <dgm:t>
        <a:bodyPr/>
        <a:lstStyle/>
        <a:p>
          <a:endParaRPr lang="el-GR"/>
        </a:p>
      </dgm:t>
    </dgm:pt>
    <dgm:pt modelId="{351DD41D-AE33-4ABE-AA16-EF02A35E0F82}">
      <dgm:prSet phldrT="[Κείμενο]"/>
      <dgm:spPr/>
      <dgm:t>
        <a:bodyPr/>
        <a:lstStyle/>
        <a:p>
          <a:r>
            <a:rPr lang="en-US" dirty="0"/>
            <a:t>sex</a:t>
          </a:r>
          <a:endParaRPr lang="el-GR" dirty="0"/>
        </a:p>
      </dgm:t>
    </dgm:pt>
    <dgm:pt modelId="{394D1199-7FC9-4501-BB04-1B4C8F99BD62}" type="parTrans" cxnId="{3160B6CE-5764-4C7C-AEF8-6702C6C869D1}">
      <dgm:prSet/>
      <dgm:spPr/>
      <dgm:t>
        <a:bodyPr/>
        <a:lstStyle/>
        <a:p>
          <a:endParaRPr lang="el-GR"/>
        </a:p>
      </dgm:t>
    </dgm:pt>
    <dgm:pt modelId="{CED36D67-D536-4DD5-839E-947AD8683254}" type="sibTrans" cxnId="{3160B6CE-5764-4C7C-AEF8-6702C6C869D1}">
      <dgm:prSet/>
      <dgm:spPr/>
      <dgm:t>
        <a:bodyPr/>
        <a:lstStyle/>
        <a:p>
          <a:endParaRPr lang="el-GR"/>
        </a:p>
      </dgm:t>
    </dgm:pt>
    <dgm:pt modelId="{D3B5B07A-E224-468B-B5DC-F862FF4433FB}">
      <dgm:prSet phldrT="[Κείμενο]"/>
      <dgm:spPr/>
      <dgm:t>
        <a:bodyPr/>
        <a:lstStyle/>
        <a:p>
          <a:r>
            <a:rPr lang="en-US" dirty="0"/>
            <a:t>man</a:t>
          </a:r>
          <a:endParaRPr lang="el-GR" dirty="0"/>
        </a:p>
      </dgm:t>
    </dgm:pt>
    <dgm:pt modelId="{5168C2C0-5979-4688-987E-4244047682DF}" type="parTrans" cxnId="{EAEC34E9-D78A-47B7-960D-4B5726B0D623}">
      <dgm:prSet/>
      <dgm:spPr/>
      <dgm:t>
        <a:bodyPr/>
        <a:lstStyle/>
        <a:p>
          <a:endParaRPr lang="el-GR"/>
        </a:p>
      </dgm:t>
    </dgm:pt>
    <dgm:pt modelId="{78838474-4B48-4715-AD66-7E46B46D37CA}" type="sibTrans" cxnId="{EAEC34E9-D78A-47B7-960D-4B5726B0D623}">
      <dgm:prSet/>
      <dgm:spPr/>
      <dgm:t>
        <a:bodyPr/>
        <a:lstStyle/>
        <a:p>
          <a:endParaRPr lang="el-GR"/>
        </a:p>
      </dgm:t>
    </dgm:pt>
    <dgm:pt modelId="{84537323-1118-4479-BB43-3069C004FC55}">
      <dgm:prSet phldrT="[Κείμενο]"/>
      <dgm:spPr/>
      <dgm:t>
        <a:bodyPr/>
        <a:lstStyle/>
        <a:p>
          <a:r>
            <a:rPr lang="en-US" dirty="0"/>
            <a:t>woman</a:t>
          </a:r>
          <a:endParaRPr lang="el-GR" dirty="0"/>
        </a:p>
      </dgm:t>
    </dgm:pt>
    <dgm:pt modelId="{DE14B5C6-C148-4A85-AFDF-C47C1412BFE3}" type="parTrans" cxnId="{C6EFDADB-E8DA-452C-91F8-43CBD351EB68}">
      <dgm:prSet/>
      <dgm:spPr/>
      <dgm:t>
        <a:bodyPr/>
        <a:lstStyle/>
        <a:p>
          <a:endParaRPr lang="el-GR"/>
        </a:p>
      </dgm:t>
    </dgm:pt>
    <dgm:pt modelId="{2F466F23-7634-4856-96B7-BF1EE1E30123}" type="sibTrans" cxnId="{C6EFDADB-E8DA-452C-91F8-43CBD351EB68}">
      <dgm:prSet/>
      <dgm:spPr/>
      <dgm:t>
        <a:bodyPr/>
        <a:lstStyle/>
        <a:p>
          <a:endParaRPr lang="el-GR"/>
        </a:p>
      </dgm:t>
    </dgm:pt>
    <dgm:pt modelId="{C8C7F9A1-1A40-45D5-A45E-DA5DED4E5932}">
      <dgm:prSet phldrT="[Κείμενο]"/>
      <dgm:spPr/>
      <dgm:t>
        <a:bodyPr/>
        <a:lstStyle/>
        <a:p>
          <a:r>
            <a:rPr lang="en-US" dirty="0"/>
            <a:t>gender</a:t>
          </a:r>
          <a:endParaRPr lang="el-GR" dirty="0"/>
        </a:p>
      </dgm:t>
    </dgm:pt>
    <dgm:pt modelId="{9CBF2FB0-6931-4484-907C-C035FD04CE79}" type="parTrans" cxnId="{2B66F5FB-9FA2-4ED2-BC73-752301378E22}">
      <dgm:prSet/>
      <dgm:spPr/>
      <dgm:t>
        <a:bodyPr/>
        <a:lstStyle/>
        <a:p>
          <a:endParaRPr lang="el-GR"/>
        </a:p>
      </dgm:t>
    </dgm:pt>
    <dgm:pt modelId="{1E44C762-0822-4207-972C-8E9CB6D51F9C}" type="sibTrans" cxnId="{2B66F5FB-9FA2-4ED2-BC73-752301378E22}">
      <dgm:prSet/>
      <dgm:spPr/>
      <dgm:t>
        <a:bodyPr/>
        <a:lstStyle/>
        <a:p>
          <a:endParaRPr lang="el-GR"/>
        </a:p>
      </dgm:t>
    </dgm:pt>
    <dgm:pt modelId="{951B510D-FD9C-4654-AFC4-52DAADE6EC1A}">
      <dgm:prSet phldrT="[Κείμενο]"/>
      <dgm:spPr/>
      <dgm:t>
        <a:bodyPr/>
        <a:lstStyle/>
        <a:p>
          <a:r>
            <a:rPr lang="en-US" dirty="0" err="1"/>
            <a:t>masculanity</a:t>
          </a:r>
          <a:endParaRPr lang="el-GR" dirty="0"/>
        </a:p>
      </dgm:t>
    </dgm:pt>
    <dgm:pt modelId="{64FC5C13-5023-493E-84F8-3E5B3369B5C1}" type="parTrans" cxnId="{467A7CD6-7948-4334-9506-457A102791D5}">
      <dgm:prSet/>
      <dgm:spPr/>
      <dgm:t>
        <a:bodyPr/>
        <a:lstStyle/>
        <a:p>
          <a:endParaRPr lang="el-GR"/>
        </a:p>
      </dgm:t>
    </dgm:pt>
    <dgm:pt modelId="{A4688699-6CD6-4AB2-9E31-B6EACC2D1730}" type="sibTrans" cxnId="{467A7CD6-7948-4334-9506-457A102791D5}">
      <dgm:prSet/>
      <dgm:spPr/>
      <dgm:t>
        <a:bodyPr/>
        <a:lstStyle/>
        <a:p>
          <a:endParaRPr lang="el-GR"/>
        </a:p>
      </dgm:t>
    </dgm:pt>
    <dgm:pt modelId="{D650872B-C4E7-4C2D-924B-3C4F8D3E9DB6}">
      <dgm:prSet phldrT="[Κείμενο]"/>
      <dgm:spPr/>
      <dgm:t>
        <a:bodyPr/>
        <a:lstStyle/>
        <a:p>
          <a:r>
            <a:rPr lang="en-US" dirty="0"/>
            <a:t>femininity</a:t>
          </a:r>
          <a:endParaRPr lang="el-GR" dirty="0"/>
        </a:p>
      </dgm:t>
    </dgm:pt>
    <dgm:pt modelId="{156063B5-7B17-4697-8FE4-0E017B6D9A0D}" type="parTrans" cxnId="{C752FF99-6811-4691-8DF6-BC99D60C96AB}">
      <dgm:prSet/>
      <dgm:spPr/>
      <dgm:t>
        <a:bodyPr/>
        <a:lstStyle/>
        <a:p>
          <a:endParaRPr lang="el-GR"/>
        </a:p>
      </dgm:t>
    </dgm:pt>
    <dgm:pt modelId="{B22F584D-7EF4-406B-9736-0732DE0BE380}" type="sibTrans" cxnId="{C752FF99-6811-4691-8DF6-BC99D60C96AB}">
      <dgm:prSet/>
      <dgm:spPr/>
      <dgm:t>
        <a:bodyPr/>
        <a:lstStyle/>
        <a:p>
          <a:endParaRPr lang="el-GR"/>
        </a:p>
      </dgm:t>
    </dgm:pt>
    <dgm:pt modelId="{3F3F5616-4540-4183-884A-7891B1BC20C4}">
      <dgm:prSet phldrT="[Κείμενο]"/>
      <dgm:spPr/>
      <dgm:t>
        <a:bodyPr/>
        <a:lstStyle/>
        <a:p>
          <a:r>
            <a:rPr lang="en-US"/>
            <a:t>intersex</a:t>
          </a:r>
          <a:endParaRPr lang="el-GR" dirty="0"/>
        </a:p>
      </dgm:t>
    </dgm:pt>
    <dgm:pt modelId="{42A9CBA7-E2CF-4A87-8D51-6C43C146DB1B}" type="parTrans" cxnId="{7CAA3EDA-DEA7-4095-BC07-C49C9D752C72}">
      <dgm:prSet/>
      <dgm:spPr/>
      <dgm:t>
        <a:bodyPr/>
        <a:lstStyle/>
        <a:p>
          <a:endParaRPr lang="el-GR"/>
        </a:p>
      </dgm:t>
    </dgm:pt>
    <dgm:pt modelId="{6A3488BC-6A5D-44EF-8184-1F93E1D65A46}" type="sibTrans" cxnId="{7CAA3EDA-DEA7-4095-BC07-C49C9D752C72}">
      <dgm:prSet/>
      <dgm:spPr/>
      <dgm:t>
        <a:bodyPr/>
        <a:lstStyle/>
        <a:p>
          <a:endParaRPr lang="el-GR"/>
        </a:p>
      </dgm:t>
    </dgm:pt>
    <dgm:pt modelId="{BF06454B-5FE3-47E2-B069-0121286568A0}" type="pres">
      <dgm:prSet presAssocID="{A114F822-878C-4C80-B0E2-1A085A379A48}" presName="diagram" presStyleCnt="0">
        <dgm:presLayoutVars>
          <dgm:chPref val="1"/>
          <dgm:dir/>
          <dgm:animOne val="branch"/>
          <dgm:animLvl val="lvl"/>
          <dgm:resizeHandles val="exact"/>
        </dgm:presLayoutVars>
      </dgm:prSet>
      <dgm:spPr/>
    </dgm:pt>
    <dgm:pt modelId="{6FE51A6A-4AC4-4E3B-A517-010BDDB9C63F}" type="pres">
      <dgm:prSet presAssocID="{6552358D-92AF-4198-9AAF-88D9794A166E}" presName="root1" presStyleCnt="0"/>
      <dgm:spPr/>
    </dgm:pt>
    <dgm:pt modelId="{0E9EA70A-DCB8-40EA-B9ED-B27B163DA92B}" type="pres">
      <dgm:prSet presAssocID="{6552358D-92AF-4198-9AAF-88D9794A166E}" presName="LevelOneTextNode" presStyleLbl="node0" presStyleIdx="0" presStyleCnt="3" custLinFactNeighborX="-3016" custLinFactNeighborY="30795">
        <dgm:presLayoutVars>
          <dgm:chPref val="3"/>
        </dgm:presLayoutVars>
      </dgm:prSet>
      <dgm:spPr/>
    </dgm:pt>
    <dgm:pt modelId="{5A418F53-F19F-45FE-8324-7BEA611F485A}" type="pres">
      <dgm:prSet presAssocID="{6552358D-92AF-4198-9AAF-88D9794A166E}" presName="level2hierChild" presStyleCnt="0"/>
      <dgm:spPr/>
    </dgm:pt>
    <dgm:pt modelId="{96B1AD4F-A473-4FE5-920F-22F21D562582}" type="pres">
      <dgm:prSet presAssocID="{394D1199-7FC9-4501-BB04-1B4C8F99BD62}" presName="conn2-1" presStyleLbl="parChTrans1D2" presStyleIdx="0" presStyleCnt="2"/>
      <dgm:spPr/>
    </dgm:pt>
    <dgm:pt modelId="{45C222FF-92F3-4983-A341-B914C60239EE}" type="pres">
      <dgm:prSet presAssocID="{394D1199-7FC9-4501-BB04-1B4C8F99BD62}" presName="connTx" presStyleLbl="parChTrans1D2" presStyleIdx="0" presStyleCnt="2"/>
      <dgm:spPr/>
    </dgm:pt>
    <dgm:pt modelId="{357B6C13-D7B7-4F43-A11F-1447F4F9E6C6}" type="pres">
      <dgm:prSet presAssocID="{351DD41D-AE33-4ABE-AA16-EF02A35E0F82}" presName="root2" presStyleCnt="0"/>
      <dgm:spPr/>
    </dgm:pt>
    <dgm:pt modelId="{DE093FA2-5518-47E9-82E9-F09156B2BE0D}" type="pres">
      <dgm:prSet presAssocID="{351DD41D-AE33-4ABE-AA16-EF02A35E0F82}" presName="LevelTwoTextNode" presStyleLbl="node2" presStyleIdx="0" presStyleCnt="2" custLinFactNeighborX="-11431" custLinFactNeighborY="-49167">
        <dgm:presLayoutVars>
          <dgm:chPref val="3"/>
        </dgm:presLayoutVars>
      </dgm:prSet>
      <dgm:spPr/>
    </dgm:pt>
    <dgm:pt modelId="{140531FA-DC01-47DC-83EC-68FADE09DB1A}" type="pres">
      <dgm:prSet presAssocID="{351DD41D-AE33-4ABE-AA16-EF02A35E0F82}" presName="level3hierChild" presStyleCnt="0"/>
      <dgm:spPr/>
    </dgm:pt>
    <dgm:pt modelId="{0DC5CE21-9B56-4C30-B6E9-788E7B2800F2}" type="pres">
      <dgm:prSet presAssocID="{5168C2C0-5979-4688-987E-4244047682DF}" presName="conn2-1" presStyleLbl="parChTrans1D3" presStyleIdx="0" presStyleCnt="3"/>
      <dgm:spPr/>
    </dgm:pt>
    <dgm:pt modelId="{E4092FB3-6213-4B89-877B-7BDFB1DB5B2B}" type="pres">
      <dgm:prSet presAssocID="{5168C2C0-5979-4688-987E-4244047682DF}" presName="connTx" presStyleLbl="parChTrans1D3" presStyleIdx="0" presStyleCnt="3"/>
      <dgm:spPr/>
    </dgm:pt>
    <dgm:pt modelId="{33613B89-48E0-4CB3-9B4F-3C0BCE563E68}" type="pres">
      <dgm:prSet presAssocID="{D3B5B07A-E224-468B-B5DC-F862FF4433FB}" presName="root2" presStyleCnt="0"/>
      <dgm:spPr/>
    </dgm:pt>
    <dgm:pt modelId="{F0B8C5FD-94F1-4A56-B6D4-40C2EEEC7F77}" type="pres">
      <dgm:prSet presAssocID="{D3B5B07A-E224-468B-B5DC-F862FF4433FB}" presName="LevelTwoTextNode" presStyleLbl="node3" presStyleIdx="0" presStyleCnt="3" custLinFactY="-9400" custLinFactNeighborX="21706" custLinFactNeighborY="-100000">
        <dgm:presLayoutVars>
          <dgm:chPref val="3"/>
        </dgm:presLayoutVars>
      </dgm:prSet>
      <dgm:spPr/>
    </dgm:pt>
    <dgm:pt modelId="{316D842B-1D07-47E7-BEFB-BBBB29F4C981}" type="pres">
      <dgm:prSet presAssocID="{D3B5B07A-E224-468B-B5DC-F862FF4433FB}" presName="level3hierChild" presStyleCnt="0"/>
      <dgm:spPr/>
    </dgm:pt>
    <dgm:pt modelId="{E4EDAEDF-6C71-48F4-A706-17B9EA05B999}" type="pres">
      <dgm:prSet presAssocID="{DE14B5C6-C148-4A85-AFDF-C47C1412BFE3}" presName="conn2-1" presStyleLbl="parChTrans1D3" presStyleIdx="1" presStyleCnt="3"/>
      <dgm:spPr/>
    </dgm:pt>
    <dgm:pt modelId="{7BC18E8B-3A89-4F6B-9318-289F59593400}" type="pres">
      <dgm:prSet presAssocID="{DE14B5C6-C148-4A85-AFDF-C47C1412BFE3}" presName="connTx" presStyleLbl="parChTrans1D3" presStyleIdx="1" presStyleCnt="3"/>
      <dgm:spPr/>
    </dgm:pt>
    <dgm:pt modelId="{CE7F49F5-183E-424F-92B3-AC979E0CDBAF}" type="pres">
      <dgm:prSet presAssocID="{84537323-1118-4479-BB43-3069C004FC55}" presName="root2" presStyleCnt="0"/>
      <dgm:spPr/>
    </dgm:pt>
    <dgm:pt modelId="{352FCC89-D507-4268-A987-49486D344B3F}" type="pres">
      <dgm:prSet presAssocID="{84537323-1118-4479-BB43-3069C004FC55}" presName="LevelTwoTextNode" presStyleLbl="node3" presStyleIdx="1" presStyleCnt="3" custLinFactNeighborX="18244" custLinFactNeighborY="-72039">
        <dgm:presLayoutVars>
          <dgm:chPref val="3"/>
        </dgm:presLayoutVars>
      </dgm:prSet>
      <dgm:spPr/>
    </dgm:pt>
    <dgm:pt modelId="{A17B895E-A410-4A21-9AC0-29E390E45E59}" type="pres">
      <dgm:prSet presAssocID="{84537323-1118-4479-BB43-3069C004FC55}" presName="level3hierChild" presStyleCnt="0"/>
      <dgm:spPr/>
    </dgm:pt>
    <dgm:pt modelId="{F4912726-DE41-4EB2-BE21-908DC786809A}" type="pres">
      <dgm:prSet presAssocID="{9CBF2FB0-6931-4484-907C-C035FD04CE79}" presName="conn2-1" presStyleLbl="parChTrans1D2" presStyleIdx="1" presStyleCnt="2"/>
      <dgm:spPr/>
    </dgm:pt>
    <dgm:pt modelId="{67EACFC0-2053-4063-A501-1FD810E316FC}" type="pres">
      <dgm:prSet presAssocID="{9CBF2FB0-6931-4484-907C-C035FD04CE79}" presName="connTx" presStyleLbl="parChTrans1D2" presStyleIdx="1" presStyleCnt="2"/>
      <dgm:spPr/>
    </dgm:pt>
    <dgm:pt modelId="{85BBF59C-49DF-479B-87D1-EED131E1EB92}" type="pres">
      <dgm:prSet presAssocID="{C8C7F9A1-1A40-45D5-A45E-DA5DED4E5932}" presName="root2" presStyleCnt="0"/>
      <dgm:spPr/>
    </dgm:pt>
    <dgm:pt modelId="{EB324490-67DA-4D2F-8A28-848A779D988B}" type="pres">
      <dgm:prSet presAssocID="{C8C7F9A1-1A40-45D5-A45E-DA5DED4E5932}" presName="LevelTwoTextNode" presStyleLbl="node2" presStyleIdx="1" presStyleCnt="2" custScaleX="118613" custLinFactY="3832" custLinFactNeighborX="-25282" custLinFactNeighborY="100000">
        <dgm:presLayoutVars>
          <dgm:chPref val="3"/>
        </dgm:presLayoutVars>
      </dgm:prSet>
      <dgm:spPr/>
    </dgm:pt>
    <dgm:pt modelId="{6816A58A-EEB8-4EB4-84FF-EF08F945CA9B}" type="pres">
      <dgm:prSet presAssocID="{C8C7F9A1-1A40-45D5-A45E-DA5DED4E5932}" presName="level3hierChild" presStyleCnt="0"/>
      <dgm:spPr/>
    </dgm:pt>
    <dgm:pt modelId="{9A064EB4-E8A9-4434-83FF-472207194A71}" type="pres">
      <dgm:prSet presAssocID="{64FC5C13-5023-493E-84F8-3E5B3369B5C1}" presName="conn2-1" presStyleLbl="parChTrans1D3" presStyleIdx="2" presStyleCnt="3"/>
      <dgm:spPr/>
    </dgm:pt>
    <dgm:pt modelId="{D46A9F4E-900B-4BF9-A936-5C8D269A76BD}" type="pres">
      <dgm:prSet presAssocID="{64FC5C13-5023-493E-84F8-3E5B3369B5C1}" presName="connTx" presStyleLbl="parChTrans1D3" presStyleIdx="2" presStyleCnt="3"/>
      <dgm:spPr/>
    </dgm:pt>
    <dgm:pt modelId="{81063D43-C76A-433F-BD78-1653B6017ECE}" type="pres">
      <dgm:prSet presAssocID="{951B510D-FD9C-4654-AFC4-52DAADE6EC1A}" presName="root2" presStyleCnt="0"/>
      <dgm:spPr/>
    </dgm:pt>
    <dgm:pt modelId="{8C36A030-0557-4318-AD3C-49061343EF9B}" type="pres">
      <dgm:prSet presAssocID="{951B510D-FD9C-4654-AFC4-52DAADE6EC1A}" presName="LevelTwoTextNode" presStyleLbl="node3" presStyleIdx="2" presStyleCnt="3" custLinFactNeighborX="-28071" custLinFactNeighborY="76130">
        <dgm:presLayoutVars>
          <dgm:chPref val="3"/>
        </dgm:presLayoutVars>
      </dgm:prSet>
      <dgm:spPr/>
    </dgm:pt>
    <dgm:pt modelId="{33399091-D256-4B9C-947F-73B37A78E240}" type="pres">
      <dgm:prSet presAssocID="{951B510D-FD9C-4654-AFC4-52DAADE6EC1A}" presName="level3hierChild" presStyleCnt="0"/>
      <dgm:spPr/>
    </dgm:pt>
    <dgm:pt modelId="{3DD91133-CA55-4DA3-9572-1E91A389753F}" type="pres">
      <dgm:prSet presAssocID="{D650872B-C4E7-4C2D-924B-3C4F8D3E9DB6}" presName="root1" presStyleCnt="0"/>
      <dgm:spPr/>
    </dgm:pt>
    <dgm:pt modelId="{D3157388-832A-41EB-BB5C-39D82DDFB476}" type="pres">
      <dgm:prSet presAssocID="{D650872B-C4E7-4C2D-924B-3C4F8D3E9DB6}" presName="LevelOneTextNode" presStyleLbl="node0" presStyleIdx="1" presStyleCnt="3" custLinFactX="100000" custLinFactY="100000" custLinFactNeighborX="160153" custLinFactNeighborY="107916">
        <dgm:presLayoutVars>
          <dgm:chPref val="3"/>
        </dgm:presLayoutVars>
      </dgm:prSet>
      <dgm:spPr/>
    </dgm:pt>
    <dgm:pt modelId="{4729DF5C-96FE-4A05-8F48-D11249BC2EA8}" type="pres">
      <dgm:prSet presAssocID="{D650872B-C4E7-4C2D-924B-3C4F8D3E9DB6}" presName="level2hierChild" presStyleCnt="0"/>
      <dgm:spPr/>
    </dgm:pt>
    <dgm:pt modelId="{873B63B4-CE69-427F-B4F5-601EC1D99430}" type="pres">
      <dgm:prSet presAssocID="{3F3F5616-4540-4183-884A-7891B1BC20C4}" presName="root1" presStyleCnt="0"/>
      <dgm:spPr/>
    </dgm:pt>
    <dgm:pt modelId="{A153511E-898E-490C-A439-1D7EB7F5897C}" type="pres">
      <dgm:prSet presAssocID="{3F3F5616-4540-4183-884A-7891B1BC20C4}" presName="LevelOneTextNode" presStyleLbl="node0" presStyleIdx="2" presStyleCnt="3" custLinFactX="100000" custLinFactY="-99205" custLinFactNeighborX="191318" custLinFactNeighborY="-100000">
        <dgm:presLayoutVars>
          <dgm:chPref val="3"/>
        </dgm:presLayoutVars>
      </dgm:prSet>
      <dgm:spPr/>
    </dgm:pt>
    <dgm:pt modelId="{D9449C19-C2F9-4FA2-9922-37865664568A}" type="pres">
      <dgm:prSet presAssocID="{3F3F5616-4540-4183-884A-7891B1BC20C4}" presName="level2hierChild" presStyleCnt="0"/>
      <dgm:spPr/>
    </dgm:pt>
  </dgm:ptLst>
  <dgm:cxnLst>
    <dgm:cxn modelId="{B3205F03-69F6-4CCF-8F2A-9C86D6CE3ACA}" type="presOf" srcId="{84537323-1118-4479-BB43-3069C004FC55}" destId="{352FCC89-D507-4268-A987-49486D344B3F}" srcOrd="0" destOrd="0" presId="urn:microsoft.com/office/officeart/2005/8/layout/hierarchy2"/>
    <dgm:cxn modelId="{31CC8E0F-9638-4982-968D-9D3FBEE9F908}" type="presOf" srcId="{351DD41D-AE33-4ABE-AA16-EF02A35E0F82}" destId="{DE093FA2-5518-47E9-82E9-F09156B2BE0D}" srcOrd="0" destOrd="0" presId="urn:microsoft.com/office/officeart/2005/8/layout/hierarchy2"/>
    <dgm:cxn modelId="{94210517-E81C-4F35-A7A6-592012113A57}" type="presOf" srcId="{951B510D-FD9C-4654-AFC4-52DAADE6EC1A}" destId="{8C36A030-0557-4318-AD3C-49061343EF9B}" srcOrd="0" destOrd="0" presId="urn:microsoft.com/office/officeart/2005/8/layout/hierarchy2"/>
    <dgm:cxn modelId="{3E118025-0B12-44C7-A77E-7F197BD5C656}" type="presOf" srcId="{DE14B5C6-C148-4A85-AFDF-C47C1412BFE3}" destId="{7BC18E8B-3A89-4F6B-9318-289F59593400}" srcOrd="1" destOrd="0" presId="urn:microsoft.com/office/officeart/2005/8/layout/hierarchy2"/>
    <dgm:cxn modelId="{B8E5952D-84EA-4FE3-ABB6-7F6E7228AE53}" type="presOf" srcId="{64FC5C13-5023-493E-84F8-3E5B3369B5C1}" destId="{9A064EB4-E8A9-4434-83FF-472207194A71}" srcOrd="0" destOrd="0" presId="urn:microsoft.com/office/officeart/2005/8/layout/hierarchy2"/>
    <dgm:cxn modelId="{C44BB52F-1E86-4525-AC0F-6966B0947F46}" type="presOf" srcId="{5168C2C0-5979-4688-987E-4244047682DF}" destId="{0DC5CE21-9B56-4C30-B6E9-788E7B2800F2}" srcOrd="0" destOrd="0" presId="urn:microsoft.com/office/officeart/2005/8/layout/hierarchy2"/>
    <dgm:cxn modelId="{565D1630-59C2-4110-9847-2E23B1B0B6BB}" type="presOf" srcId="{64FC5C13-5023-493E-84F8-3E5B3369B5C1}" destId="{D46A9F4E-900B-4BF9-A936-5C8D269A76BD}" srcOrd="1" destOrd="0" presId="urn:microsoft.com/office/officeart/2005/8/layout/hierarchy2"/>
    <dgm:cxn modelId="{195B8840-8DA6-4177-A95D-B08BA25A8E34}" type="presOf" srcId="{3F3F5616-4540-4183-884A-7891B1BC20C4}" destId="{A153511E-898E-490C-A439-1D7EB7F5897C}" srcOrd="0" destOrd="0" presId="urn:microsoft.com/office/officeart/2005/8/layout/hierarchy2"/>
    <dgm:cxn modelId="{47278041-BFCF-4197-A8AB-52B2F2D3C094}" srcId="{A114F822-878C-4C80-B0E2-1A085A379A48}" destId="{6552358D-92AF-4198-9AAF-88D9794A166E}" srcOrd="0" destOrd="0" parTransId="{DFD77F2F-5E48-43C8-8A09-6F185285C38D}" sibTransId="{D5F927C9-C3C4-4E0C-A00E-A9D55A0ABD57}"/>
    <dgm:cxn modelId="{48576947-E94B-4398-A030-DF71A3606971}" type="presOf" srcId="{5168C2C0-5979-4688-987E-4244047682DF}" destId="{E4092FB3-6213-4B89-877B-7BDFB1DB5B2B}" srcOrd="1" destOrd="0" presId="urn:microsoft.com/office/officeart/2005/8/layout/hierarchy2"/>
    <dgm:cxn modelId="{7BB1CC48-02D2-4275-A762-E7780AE64FEE}" type="presOf" srcId="{D3B5B07A-E224-468B-B5DC-F862FF4433FB}" destId="{F0B8C5FD-94F1-4A56-B6D4-40C2EEEC7F77}" srcOrd="0" destOrd="0" presId="urn:microsoft.com/office/officeart/2005/8/layout/hierarchy2"/>
    <dgm:cxn modelId="{82C7AB4D-014A-435C-9B35-0F8D5ACEEE76}" type="presOf" srcId="{D650872B-C4E7-4C2D-924B-3C4F8D3E9DB6}" destId="{D3157388-832A-41EB-BB5C-39D82DDFB476}" srcOrd="0" destOrd="0" presId="urn:microsoft.com/office/officeart/2005/8/layout/hierarchy2"/>
    <dgm:cxn modelId="{C5DB8E5E-E6CC-43B8-8323-5B43CDFBBDC8}" type="presOf" srcId="{394D1199-7FC9-4501-BB04-1B4C8F99BD62}" destId="{45C222FF-92F3-4983-A341-B914C60239EE}" srcOrd="1" destOrd="0" presId="urn:microsoft.com/office/officeart/2005/8/layout/hierarchy2"/>
    <dgm:cxn modelId="{F3599B8A-91C2-4C9D-8908-3D9B552D115C}" type="presOf" srcId="{DE14B5C6-C148-4A85-AFDF-C47C1412BFE3}" destId="{E4EDAEDF-6C71-48F4-A706-17B9EA05B999}" srcOrd="0" destOrd="0" presId="urn:microsoft.com/office/officeart/2005/8/layout/hierarchy2"/>
    <dgm:cxn modelId="{C752FF99-6811-4691-8DF6-BC99D60C96AB}" srcId="{A114F822-878C-4C80-B0E2-1A085A379A48}" destId="{D650872B-C4E7-4C2D-924B-3C4F8D3E9DB6}" srcOrd="1" destOrd="0" parTransId="{156063B5-7B17-4697-8FE4-0E017B6D9A0D}" sibTransId="{B22F584D-7EF4-406B-9736-0732DE0BE380}"/>
    <dgm:cxn modelId="{C9BDAB9F-DF9B-4916-8A58-40CA038B169B}" type="presOf" srcId="{9CBF2FB0-6931-4484-907C-C035FD04CE79}" destId="{F4912726-DE41-4EB2-BE21-908DC786809A}" srcOrd="0" destOrd="0" presId="urn:microsoft.com/office/officeart/2005/8/layout/hierarchy2"/>
    <dgm:cxn modelId="{84E620CC-B535-4384-9A97-E5C1DEB2DE0D}" type="presOf" srcId="{6552358D-92AF-4198-9AAF-88D9794A166E}" destId="{0E9EA70A-DCB8-40EA-B9ED-B27B163DA92B}" srcOrd="0" destOrd="0" presId="urn:microsoft.com/office/officeart/2005/8/layout/hierarchy2"/>
    <dgm:cxn modelId="{3160B6CE-5764-4C7C-AEF8-6702C6C869D1}" srcId="{6552358D-92AF-4198-9AAF-88D9794A166E}" destId="{351DD41D-AE33-4ABE-AA16-EF02A35E0F82}" srcOrd="0" destOrd="0" parTransId="{394D1199-7FC9-4501-BB04-1B4C8F99BD62}" sibTransId="{CED36D67-D536-4DD5-839E-947AD8683254}"/>
    <dgm:cxn modelId="{4FBE1DCF-2ECF-4C88-8BAA-F9AEC107BFE6}" type="presOf" srcId="{394D1199-7FC9-4501-BB04-1B4C8F99BD62}" destId="{96B1AD4F-A473-4FE5-920F-22F21D562582}" srcOrd="0" destOrd="0" presId="urn:microsoft.com/office/officeart/2005/8/layout/hierarchy2"/>
    <dgm:cxn modelId="{D16EB4D3-BB26-41BE-8CC9-E14DC8929127}" type="presOf" srcId="{A114F822-878C-4C80-B0E2-1A085A379A48}" destId="{BF06454B-5FE3-47E2-B069-0121286568A0}" srcOrd="0" destOrd="0" presId="urn:microsoft.com/office/officeart/2005/8/layout/hierarchy2"/>
    <dgm:cxn modelId="{467A7CD6-7948-4334-9506-457A102791D5}" srcId="{C8C7F9A1-1A40-45D5-A45E-DA5DED4E5932}" destId="{951B510D-FD9C-4654-AFC4-52DAADE6EC1A}" srcOrd="0" destOrd="0" parTransId="{64FC5C13-5023-493E-84F8-3E5B3369B5C1}" sibTransId="{A4688699-6CD6-4AB2-9E31-B6EACC2D1730}"/>
    <dgm:cxn modelId="{7CAA3EDA-DEA7-4095-BC07-C49C9D752C72}" srcId="{A114F822-878C-4C80-B0E2-1A085A379A48}" destId="{3F3F5616-4540-4183-884A-7891B1BC20C4}" srcOrd="2" destOrd="0" parTransId="{42A9CBA7-E2CF-4A87-8D51-6C43C146DB1B}" sibTransId="{6A3488BC-6A5D-44EF-8184-1F93E1D65A46}"/>
    <dgm:cxn modelId="{C6EFDADB-E8DA-452C-91F8-43CBD351EB68}" srcId="{351DD41D-AE33-4ABE-AA16-EF02A35E0F82}" destId="{84537323-1118-4479-BB43-3069C004FC55}" srcOrd="1" destOrd="0" parTransId="{DE14B5C6-C148-4A85-AFDF-C47C1412BFE3}" sibTransId="{2F466F23-7634-4856-96B7-BF1EE1E30123}"/>
    <dgm:cxn modelId="{7A2E06E2-1D45-4667-9221-E9D40AD51224}" type="presOf" srcId="{9CBF2FB0-6931-4484-907C-C035FD04CE79}" destId="{67EACFC0-2053-4063-A501-1FD810E316FC}" srcOrd="1" destOrd="0" presId="urn:microsoft.com/office/officeart/2005/8/layout/hierarchy2"/>
    <dgm:cxn modelId="{EAEC34E9-D78A-47B7-960D-4B5726B0D623}" srcId="{351DD41D-AE33-4ABE-AA16-EF02A35E0F82}" destId="{D3B5B07A-E224-468B-B5DC-F862FF4433FB}" srcOrd="0" destOrd="0" parTransId="{5168C2C0-5979-4688-987E-4244047682DF}" sibTransId="{78838474-4B48-4715-AD66-7E46B46D37CA}"/>
    <dgm:cxn modelId="{302351F8-6679-4AED-8CE4-9DE4C2EFB8A4}" type="presOf" srcId="{C8C7F9A1-1A40-45D5-A45E-DA5DED4E5932}" destId="{EB324490-67DA-4D2F-8A28-848A779D988B}" srcOrd="0" destOrd="0" presId="urn:microsoft.com/office/officeart/2005/8/layout/hierarchy2"/>
    <dgm:cxn modelId="{2B66F5FB-9FA2-4ED2-BC73-752301378E22}" srcId="{6552358D-92AF-4198-9AAF-88D9794A166E}" destId="{C8C7F9A1-1A40-45D5-A45E-DA5DED4E5932}" srcOrd="1" destOrd="0" parTransId="{9CBF2FB0-6931-4484-907C-C035FD04CE79}" sibTransId="{1E44C762-0822-4207-972C-8E9CB6D51F9C}"/>
    <dgm:cxn modelId="{9E6B1242-3639-4F94-A2DE-D226003E8B79}" type="presParOf" srcId="{BF06454B-5FE3-47E2-B069-0121286568A0}" destId="{6FE51A6A-4AC4-4E3B-A517-010BDDB9C63F}" srcOrd="0" destOrd="0" presId="urn:microsoft.com/office/officeart/2005/8/layout/hierarchy2"/>
    <dgm:cxn modelId="{66E34194-8A9E-4189-BD8D-FDCC5ACB671D}" type="presParOf" srcId="{6FE51A6A-4AC4-4E3B-A517-010BDDB9C63F}" destId="{0E9EA70A-DCB8-40EA-B9ED-B27B163DA92B}" srcOrd="0" destOrd="0" presId="urn:microsoft.com/office/officeart/2005/8/layout/hierarchy2"/>
    <dgm:cxn modelId="{E621A38D-8642-4E91-BF7F-9F4470FB9034}" type="presParOf" srcId="{6FE51A6A-4AC4-4E3B-A517-010BDDB9C63F}" destId="{5A418F53-F19F-45FE-8324-7BEA611F485A}" srcOrd="1" destOrd="0" presId="urn:microsoft.com/office/officeart/2005/8/layout/hierarchy2"/>
    <dgm:cxn modelId="{E9CD4075-1E18-4FB7-91F1-ADF80284DA80}" type="presParOf" srcId="{5A418F53-F19F-45FE-8324-7BEA611F485A}" destId="{96B1AD4F-A473-4FE5-920F-22F21D562582}" srcOrd="0" destOrd="0" presId="urn:microsoft.com/office/officeart/2005/8/layout/hierarchy2"/>
    <dgm:cxn modelId="{66EABA8A-5CBB-4E78-A61C-730067ECF621}" type="presParOf" srcId="{96B1AD4F-A473-4FE5-920F-22F21D562582}" destId="{45C222FF-92F3-4983-A341-B914C60239EE}" srcOrd="0" destOrd="0" presId="urn:microsoft.com/office/officeart/2005/8/layout/hierarchy2"/>
    <dgm:cxn modelId="{0CC0E221-99A4-4F45-AC0E-935E7AB03395}" type="presParOf" srcId="{5A418F53-F19F-45FE-8324-7BEA611F485A}" destId="{357B6C13-D7B7-4F43-A11F-1447F4F9E6C6}" srcOrd="1" destOrd="0" presId="urn:microsoft.com/office/officeart/2005/8/layout/hierarchy2"/>
    <dgm:cxn modelId="{9DE5B333-BE50-4436-ACB1-29E026DD25CE}" type="presParOf" srcId="{357B6C13-D7B7-4F43-A11F-1447F4F9E6C6}" destId="{DE093FA2-5518-47E9-82E9-F09156B2BE0D}" srcOrd="0" destOrd="0" presId="urn:microsoft.com/office/officeart/2005/8/layout/hierarchy2"/>
    <dgm:cxn modelId="{39080BC0-DD5A-4904-A7CE-6805E0795A6A}" type="presParOf" srcId="{357B6C13-D7B7-4F43-A11F-1447F4F9E6C6}" destId="{140531FA-DC01-47DC-83EC-68FADE09DB1A}" srcOrd="1" destOrd="0" presId="urn:microsoft.com/office/officeart/2005/8/layout/hierarchy2"/>
    <dgm:cxn modelId="{99F7EE6F-88BE-4220-A08C-234D66B486ED}" type="presParOf" srcId="{140531FA-DC01-47DC-83EC-68FADE09DB1A}" destId="{0DC5CE21-9B56-4C30-B6E9-788E7B2800F2}" srcOrd="0" destOrd="0" presId="urn:microsoft.com/office/officeart/2005/8/layout/hierarchy2"/>
    <dgm:cxn modelId="{C8189BF8-1452-40C6-95B9-8969F3BEA410}" type="presParOf" srcId="{0DC5CE21-9B56-4C30-B6E9-788E7B2800F2}" destId="{E4092FB3-6213-4B89-877B-7BDFB1DB5B2B}" srcOrd="0" destOrd="0" presId="urn:microsoft.com/office/officeart/2005/8/layout/hierarchy2"/>
    <dgm:cxn modelId="{53DAA314-9EBB-4AB8-92D1-D01D52D060D8}" type="presParOf" srcId="{140531FA-DC01-47DC-83EC-68FADE09DB1A}" destId="{33613B89-48E0-4CB3-9B4F-3C0BCE563E68}" srcOrd="1" destOrd="0" presId="urn:microsoft.com/office/officeart/2005/8/layout/hierarchy2"/>
    <dgm:cxn modelId="{B33EEA09-89FD-40FA-AA83-D964A53623C2}" type="presParOf" srcId="{33613B89-48E0-4CB3-9B4F-3C0BCE563E68}" destId="{F0B8C5FD-94F1-4A56-B6D4-40C2EEEC7F77}" srcOrd="0" destOrd="0" presId="urn:microsoft.com/office/officeart/2005/8/layout/hierarchy2"/>
    <dgm:cxn modelId="{61A82F83-111A-48C6-BC04-9278CCFE166C}" type="presParOf" srcId="{33613B89-48E0-4CB3-9B4F-3C0BCE563E68}" destId="{316D842B-1D07-47E7-BEFB-BBBB29F4C981}" srcOrd="1" destOrd="0" presId="urn:microsoft.com/office/officeart/2005/8/layout/hierarchy2"/>
    <dgm:cxn modelId="{323556EB-C189-469B-B265-446157EBEA0B}" type="presParOf" srcId="{140531FA-DC01-47DC-83EC-68FADE09DB1A}" destId="{E4EDAEDF-6C71-48F4-A706-17B9EA05B999}" srcOrd="2" destOrd="0" presId="urn:microsoft.com/office/officeart/2005/8/layout/hierarchy2"/>
    <dgm:cxn modelId="{4790B346-5F8C-4473-9B5F-04CDD6CB949B}" type="presParOf" srcId="{E4EDAEDF-6C71-48F4-A706-17B9EA05B999}" destId="{7BC18E8B-3A89-4F6B-9318-289F59593400}" srcOrd="0" destOrd="0" presId="urn:microsoft.com/office/officeart/2005/8/layout/hierarchy2"/>
    <dgm:cxn modelId="{41D0FAA4-F880-4AFB-AED0-690BF98F2F59}" type="presParOf" srcId="{140531FA-DC01-47DC-83EC-68FADE09DB1A}" destId="{CE7F49F5-183E-424F-92B3-AC979E0CDBAF}" srcOrd="3" destOrd="0" presId="urn:microsoft.com/office/officeart/2005/8/layout/hierarchy2"/>
    <dgm:cxn modelId="{AFCB7A84-3DE9-4719-9D26-03C00B3A7FFC}" type="presParOf" srcId="{CE7F49F5-183E-424F-92B3-AC979E0CDBAF}" destId="{352FCC89-D507-4268-A987-49486D344B3F}" srcOrd="0" destOrd="0" presId="urn:microsoft.com/office/officeart/2005/8/layout/hierarchy2"/>
    <dgm:cxn modelId="{19C718F9-9338-4910-B016-25261DEBFF00}" type="presParOf" srcId="{CE7F49F5-183E-424F-92B3-AC979E0CDBAF}" destId="{A17B895E-A410-4A21-9AC0-29E390E45E59}" srcOrd="1" destOrd="0" presId="urn:microsoft.com/office/officeart/2005/8/layout/hierarchy2"/>
    <dgm:cxn modelId="{279174C3-865F-42FD-A409-89D0DDB61A69}" type="presParOf" srcId="{5A418F53-F19F-45FE-8324-7BEA611F485A}" destId="{F4912726-DE41-4EB2-BE21-908DC786809A}" srcOrd="2" destOrd="0" presId="urn:microsoft.com/office/officeart/2005/8/layout/hierarchy2"/>
    <dgm:cxn modelId="{D222CFC0-99D2-4FBA-9814-78C0C022C728}" type="presParOf" srcId="{F4912726-DE41-4EB2-BE21-908DC786809A}" destId="{67EACFC0-2053-4063-A501-1FD810E316FC}" srcOrd="0" destOrd="0" presId="urn:microsoft.com/office/officeart/2005/8/layout/hierarchy2"/>
    <dgm:cxn modelId="{9C49E916-432E-43CA-B3AB-0A7486A78B32}" type="presParOf" srcId="{5A418F53-F19F-45FE-8324-7BEA611F485A}" destId="{85BBF59C-49DF-479B-87D1-EED131E1EB92}" srcOrd="3" destOrd="0" presId="urn:microsoft.com/office/officeart/2005/8/layout/hierarchy2"/>
    <dgm:cxn modelId="{131A3778-6E4C-4E34-A5FE-50C7BB865206}" type="presParOf" srcId="{85BBF59C-49DF-479B-87D1-EED131E1EB92}" destId="{EB324490-67DA-4D2F-8A28-848A779D988B}" srcOrd="0" destOrd="0" presId="urn:microsoft.com/office/officeart/2005/8/layout/hierarchy2"/>
    <dgm:cxn modelId="{1842BC9B-F9D6-488C-8794-C65859D70EC0}" type="presParOf" srcId="{85BBF59C-49DF-479B-87D1-EED131E1EB92}" destId="{6816A58A-EEB8-4EB4-84FF-EF08F945CA9B}" srcOrd="1" destOrd="0" presId="urn:microsoft.com/office/officeart/2005/8/layout/hierarchy2"/>
    <dgm:cxn modelId="{4DA43DC9-8614-484D-9390-468AD54C0D4C}" type="presParOf" srcId="{6816A58A-EEB8-4EB4-84FF-EF08F945CA9B}" destId="{9A064EB4-E8A9-4434-83FF-472207194A71}" srcOrd="0" destOrd="0" presId="urn:microsoft.com/office/officeart/2005/8/layout/hierarchy2"/>
    <dgm:cxn modelId="{69F3E00E-0BB3-49EF-AFB8-170BAC9CA905}" type="presParOf" srcId="{9A064EB4-E8A9-4434-83FF-472207194A71}" destId="{D46A9F4E-900B-4BF9-A936-5C8D269A76BD}" srcOrd="0" destOrd="0" presId="urn:microsoft.com/office/officeart/2005/8/layout/hierarchy2"/>
    <dgm:cxn modelId="{A91258A0-FCAF-47DE-943C-8BDDFA226E62}" type="presParOf" srcId="{6816A58A-EEB8-4EB4-84FF-EF08F945CA9B}" destId="{81063D43-C76A-433F-BD78-1653B6017ECE}" srcOrd="1" destOrd="0" presId="urn:microsoft.com/office/officeart/2005/8/layout/hierarchy2"/>
    <dgm:cxn modelId="{2C8C02F3-C163-4B17-BE91-6F61C3EB6E19}" type="presParOf" srcId="{81063D43-C76A-433F-BD78-1653B6017ECE}" destId="{8C36A030-0557-4318-AD3C-49061343EF9B}" srcOrd="0" destOrd="0" presId="urn:microsoft.com/office/officeart/2005/8/layout/hierarchy2"/>
    <dgm:cxn modelId="{EE31D0AC-6E51-410B-9258-18EABC4FB4C0}" type="presParOf" srcId="{81063D43-C76A-433F-BD78-1653B6017ECE}" destId="{33399091-D256-4B9C-947F-73B37A78E240}" srcOrd="1" destOrd="0" presId="urn:microsoft.com/office/officeart/2005/8/layout/hierarchy2"/>
    <dgm:cxn modelId="{BE2A79EC-081C-415F-BD44-452167ECE203}" type="presParOf" srcId="{BF06454B-5FE3-47E2-B069-0121286568A0}" destId="{3DD91133-CA55-4DA3-9572-1E91A389753F}" srcOrd="1" destOrd="0" presId="urn:microsoft.com/office/officeart/2005/8/layout/hierarchy2"/>
    <dgm:cxn modelId="{27CFC5BB-72C8-430B-B096-6A7281676B79}" type="presParOf" srcId="{3DD91133-CA55-4DA3-9572-1E91A389753F}" destId="{D3157388-832A-41EB-BB5C-39D82DDFB476}" srcOrd="0" destOrd="0" presId="urn:microsoft.com/office/officeart/2005/8/layout/hierarchy2"/>
    <dgm:cxn modelId="{063AC9EF-EBB5-4E40-BA83-FA4F35749F9E}" type="presParOf" srcId="{3DD91133-CA55-4DA3-9572-1E91A389753F}" destId="{4729DF5C-96FE-4A05-8F48-D11249BC2EA8}" srcOrd="1" destOrd="0" presId="urn:microsoft.com/office/officeart/2005/8/layout/hierarchy2"/>
    <dgm:cxn modelId="{3F1C7C57-8352-4C1D-8E1A-7AFF022FB2F9}" type="presParOf" srcId="{BF06454B-5FE3-47E2-B069-0121286568A0}" destId="{873B63B4-CE69-427F-B4F5-601EC1D99430}" srcOrd="2" destOrd="0" presId="urn:microsoft.com/office/officeart/2005/8/layout/hierarchy2"/>
    <dgm:cxn modelId="{6F1172D8-D517-453E-9FE7-968C33B80D5C}" type="presParOf" srcId="{873B63B4-CE69-427F-B4F5-601EC1D99430}" destId="{A153511E-898E-490C-A439-1D7EB7F5897C}" srcOrd="0" destOrd="0" presId="urn:microsoft.com/office/officeart/2005/8/layout/hierarchy2"/>
    <dgm:cxn modelId="{1D79A182-276D-4E31-99B0-D085836F333C}" type="presParOf" srcId="{873B63B4-CE69-427F-B4F5-601EC1D99430}" destId="{D9449C19-C2F9-4FA2-9922-37865664568A}"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958F4F-B4DD-42F9-B514-74DD89080A07}" type="doc">
      <dgm:prSet loTypeId="urn:microsoft.com/office/officeart/2005/8/layout/arrow2" loCatId="process" qsTypeId="urn:microsoft.com/office/officeart/2005/8/quickstyle/3d3" qsCatId="3D" csTypeId="urn:microsoft.com/office/officeart/2005/8/colors/accent6_5" csCatId="accent6" phldr="1"/>
      <dgm:spPr/>
      <dgm:t>
        <a:bodyPr/>
        <a:lstStyle/>
        <a:p>
          <a:endParaRPr lang="el-GR"/>
        </a:p>
      </dgm:t>
    </dgm:pt>
    <dgm:pt modelId="{7CD28EB1-C0CE-4E4F-9C23-CC09AF40E22F}">
      <dgm:prSet phldrT="[Κείμενο]"/>
      <dgm:spPr/>
      <dgm:t>
        <a:bodyPr/>
        <a:lstStyle/>
        <a:p>
          <a:r>
            <a:rPr lang="en-US" b="1" dirty="0"/>
            <a:t>B</a:t>
          </a:r>
          <a:r>
            <a:rPr lang="el-GR" b="1" dirty="0" err="1"/>
            <a:t>ιολογικό</a:t>
          </a:r>
          <a:r>
            <a:rPr lang="el-GR" b="1" dirty="0"/>
            <a:t> φύλο</a:t>
          </a:r>
          <a:r>
            <a:rPr lang="en-US" b="1" dirty="0"/>
            <a:t> (sex)</a:t>
          </a:r>
          <a:r>
            <a:rPr lang="el-GR" dirty="0"/>
            <a:t>, χρησιμοποιείται για να περιγράψει τις βιολογικές κατηγορίες του άντρα και της γυναίκας και καθορίζεται στον άνθρωπο από τα χρωμοσώματα και τα ανατομικά χαρακτηριστικά του φύλου, είναι το φύλο που αποδίδεται στο άτομο κατά τη γέννηση του </a:t>
          </a:r>
        </a:p>
      </dgm:t>
    </dgm:pt>
    <dgm:pt modelId="{9885912D-F655-4645-AAC8-367F8216323B}" type="parTrans" cxnId="{EE331101-9D1F-48B7-B82E-EE2E58DF29CF}">
      <dgm:prSet/>
      <dgm:spPr/>
      <dgm:t>
        <a:bodyPr/>
        <a:lstStyle/>
        <a:p>
          <a:endParaRPr lang="el-GR"/>
        </a:p>
      </dgm:t>
    </dgm:pt>
    <dgm:pt modelId="{A44776AD-A847-486F-A958-0071C25CFE3B}" type="sibTrans" cxnId="{EE331101-9D1F-48B7-B82E-EE2E58DF29CF}">
      <dgm:prSet/>
      <dgm:spPr/>
      <dgm:t>
        <a:bodyPr/>
        <a:lstStyle/>
        <a:p>
          <a:endParaRPr lang="el-GR"/>
        </a:p>
      </dgm:t>
    </dgm:pt>
    <dgm:pt modelId="{54BF61F1-A130-4BB0-8A87-9F1B609FCAF1}">
      <dgm:prSet phldrT="[Κείμενο]"/>
      <dgm:spPr/>
      <dgm:t>
        <a:bodyPr/>
        <a:lstStyle/>
        <a:p>
          <a:r>
            <a:rPr lang="en-US" dirty="0"/>
            <a:t>A</a:t>
          </a:r>
          <a:r>
            <a:rPr lang="el-GR" dirty="0" err="1"/>
            <a:t>ποδόμηση</a:t>
          </a:r>
          <a:r>
            <a:rPr lang="el-GR" dirty="0"/>
            <a:t> της θεώρησης </a:t>
          </a:r>
        </a:p>
      </dgm:t>
    </dgm:pt>
    <dgm:pt modelId="{5C667E0E-1741-4BB4-9F0A-240A8FE89C33}" type="parTrans" cxnId="{3EF6EACF-6A62-42EC-8A67-1C9DB7915F79}">
      <dgm:prSet/>
      <dgm:spPr/>
      <dgm:t>
        <a:bodyPr/>
        <a:lstStyle/>
        <a:p>
          <a:endParaRPr lang="el-GR"/>
        </a:p>
      </dgm:t>
    </dgm:pt>
    <dgm:pt modelId="{72EE2384-019E-4055-AD6D-B77CF0E854A7}" type="sibTrans" cxnId="{3EF6EACF-6A62-42EC-8A67-1C9DB7915F79}">
      <dgm:prSet/>
      <dgm:spPr/>
      <dgm:t>
        <a:bodyPr/>
        <a:lstStyle/>
        <a:p>
          <a:endParaRPr lang="el-GR"/>
        </a:p>
      </dgm:t>
    </dgm:pt>
    <dgm:pt modelId="{4670DE2B-2BB1-4C0A-97DB-CC7BD6CA7DC9}">
      <dgm:prSet phldrT="[Κείμενο]"/>
      <dgm:spPr/>
      <dgm:t>
        <a:bodyPr/>
        <a:lstStyle/>
        <a:p>
          <a:r>
            <a:rPr lang="el-GR" b="1" dirty="0"/>
            <a:t>Κοινωνικό φύλο (</a:t>
          </a:r>
          <a:r>
            <a:rPr lang="el-GR" b="1" dirty="0" err="1"/>
            <a:t>gender</a:t>
          </a:r>
          <a:r>
            <a:rPr lang="el-GR" b="1" dirty="0"/>
            <a:t>)</a:t>
          </a:r>
          <a:endParaRPr lang="el-GR" dirty="0"/>
        </a:p>
      </dgm:t>
    </dgm:pt>
    <dgm:pt modelId="{05CD243D-7E77-4D6E-AEE8-C8725AEC2098}" type="parTrans" cxnId="{5784644A-CCBF-4F91-B6EF-6F5AC8A10CA5}">
      <dgm:prSet/>
      <dgm:spPr/>
      <dgm:t>
        <a:bodyPr/>
        <a:lstStyle/>
        <a:p>
          <a:endParaRPr lang="el-GR"/>
        </a:p>
      </dgm:t>
    </dgm:pt>
    <dgm:pt modelId="{776D9AA5-08AB-4C30-8A16-349520D70520}" type="sibTrans" cxnId="{5784644A-CCBF-4F91-B6EF-6F5AC8A10CA5}">
      <dgm:prSet/>
      <dgm:spPr/>
      <dgm:t>
        <a:bodyPr/>
        <a:lstStyle/>
        <a:p>
          <a:endParaRPr lang="el-GR"/>
        </a:p>
      </dgm:t>
    </dgm:pt>
    <dgm:pt modelId="{BFB4AFD8-A549-4BE8-B3EA-1896C701D309}" type="pres">
      <dgm:prSet presAssocID="{7D958F4F-B4DD-42F9-B514-74DD89080A07}" presName="arrowDiagram" presStyleCnt="0">
        <dgm:presLayoutVars>
          <dgm:chMax val="5"/>
          <dgm:dir/>
          <dgm:resizeHandles val="exact"/>
        </dgm:presLayoutVars>
      </dgm:prSet>
      <dgm:spPr/>
    </dgm:pt>
    <dgm:pt modelId="{25C6163F-0D8D-4BB8-9AAE-070057F1A62E}" type="pres">
      <dgm:prSet presAssocID="{7D958F4F-B4DD-42F9-B514-74DD89080A07}" presName="arrow" presStyleLbl="bgShp" presStyleIdx="0" presStyleCnt="1" custLinFactNeighborX="-14502"/>
      <dgm:spPr/>
    </dgm:pt>
    <dgm:pt modelId="{A9B4E444-DFC0-4FB8-B5B6-43FB39C895F4}" type="pres">
      <dgm:prSet presAssocID="{7D958F4F-B4DD-42F9-B514-74DD89080A07}" presName="arrowDiagram3" presStyleCnt="0"/>
      <dgm:spPr/>
    </dgm:pt>
    <dgm:pt modelId="{00508529-965D-4C09-9FC9-1877904D76E5}" type="pres">
      <dgm:prSet presAssocID="{7CD28EB1-C0CE-4E4F-9C23-CC09AF40E22F}" presName="bullet3a" presStyleLbl="node1" presStyleIdx="0" presStyleCnt="3" custLinFactX="-100000" custLinFactY="-77255" custLinFactNeighborX="-121788" custLinFactNeighborY="-100000"/>
      <dgm:spPr/>
    </dgm:pt>
    <dgm:pt modelId="{B892042D-F410-4A1D-84B2-C7B362A406DA}" type="pres">
      <dgm:prSet presAssocID="{7CD28EB1-C0CE-4E4F-9C23-CC09AF40E22F}" presName="textBox3a" presStyleLbl="revTx" presStyleIdx="0" presStyleCnt="3" custScaleX="456540" custLinFactNeighborX="47496" custLinFactNeighborY="9404">
        <dgm:presLayoutVars>
          <dgm:bulletEnabled val="1"/>
        </dgm:presLayoutVars>
      </dgm:prSet>
      <dgm:spPr/>
    </dgm:pt>
    <dgm:pt modelId="{BD617662-C5B7-47ED-9703-937A49705ADE}" type="pres">
      <dgm:prSet presAssocID="{54BF61F1-A130-4BB0-8A87-9F1B609FCAF1}" presName="bullet3b" presStyleLbl="node1" presStyleIdx="1" presStyleCnt="3" custLinFactNeighborX="31263" custLinFactNeighborY="-57746"/>
      <dgm:spPr/>
    </dgm:pt>
    <dgm:pt modelId="{C8D4B9A0-35A8-48D8-9FD8-292E627A31F7}" type="pres">
      <dgm:prSet presAssocID="{54BF61F1-A130-4BB0-8A87-9F1B609FCAF1}" presName="textBox3b" presStyleLbl="revTx" presStyleIdx="1" presStyleCnt="3" custAng="10800000" custFlipVert="1" custScaleX="218316" custScaleY="16440" custLinFactNeighborX="-44391" custLinFactNeighborY="-67119">
        <dgm:presLayoutVars>
          <dgm:bulletEnabled val="1"/>
        </dgm:presLayoutVars>
      </dgm:prSet>
      <dgm:spPr/>
    </dgm:pt>
    <dgm:pt modelId="{77971355-93C2-4DCF-9DA8-BCDC0F9047B9}" type="pres">
      <dgm:prSet presAssocID="{4670DE2B-2BB1-4C0A-97DB-CC7BD6CA7DC9}" presName="bullet3c" presStyleLbl="node1" presStyleIdx="2" presStyleCnt="3" custLinFactNeighborX="76047" custLinFactNeighborY="-73939"/>
      <dgm:spPr/>
    </dgm:pt>
    <dgm:pt modelId="{B80DC0D5-9600-47FA-AE7B-FA7CDEAAC5C4}" type="pres">
      <dgm:prSet presAssocID="{4670DE2B-2BB1-4C0A-97DB-CC7BD6CA7DC9}" presName="textBox3c" presStyleLbl="revTx" presStyleIdx="2" presStyleCnt="3" custScaleX="151790" custScaleY="34595" custLinFactNeighborX="-4574" custLinFactNeighborY="-68412">
        <dgm:presLayoutVars>
          <dgm:bulletEnabled val="1"/>
        </dgm:presLayoutVars>
      </dgm:prSet>
      <dgm:spPr/>
    </dgm:pt>
  </dgm:ptLst>
  <dgm:cxnLst>
    <dgm:cxn modelId="{EE331101-9D1F-48B7-B82E-EE2E58DF29CF}" srcId="{7D958F4F-B4DD-42F9-B514-74DD89080A07}" destId="{7CD28EB1-C0CE-4E4F-9C23-CC09AF40E22F}" srcOrd="0" destOrd="0" parTransId="{9885912D-F655-4645-AAC8-367F8216323B}" sibTransId="{A44776AD-A847-486F-A958-0071C25CFE3B}"/>
    <dgm:cxn modelId="{C0648A14-F4BE-4FD4-9B1B-10BFD2C9181A}" type="presOf" srcId="{7D958F4F-B4DD-42F9-B514-74DD89080A07}" destId="{BFB4AFD8-A549-4BE8-B3EA-1896C701D309}" srcOrd="0" destOrd="0" presId="urn:microsoft.com/office/officeart/2005/8/layout/arrow2"/>
    <dgm:cxn modelId="{5784644A-CCBF-4F91-B6EF-6F5AC8A10CA5}" srcId="{7D958F4F-B4DD-42F9-B514-74DD89080A07}" destId="{4670DE2B-2BB1-4C0A-97DB-CC7BD6CA7DC9}" srcOrd="2" destOrd="0" parTransId="{05CD243D-7E77-4D6E-AEE8-C8725AEC2098}" sibTransId="{776D9AA5-08AB-4C30-8A16-349520D70520}"/>
    <dgm:cxn modelId="{D6F22265-63B7-4A98-BB6D-E09814B5E1BF}" type="presOf" srcId="{7CD28EB1-C0CE-4E4F-9C23-CC09AF40E22F}" destId="{B892042D-F410-4A1D-84B2-C7B362A406DA}" srcOrd="0" destOrd="0" presId="urn:microsoft.com/office/officeart/2005/8/layout/arrow2"/>
    <dgm:cxn modelId="{4AEC0297-B56A-4C19-9A9C-E4BFCB680D32}" type="presOf" srcId="{4670DE2B-2BB1-4C0A-97DB-CC7BD6CA7DC9}" destId="{B80DC0D5-9600-47FA-AE7B-FA7CDEAAC5C4}" srcOrd="0" destOrd="0" presId="urn:microsoft.com/office/officeart/2005/8/layout/arrow2"/>
    <dgm:cxn modelId="{5873D99B-1D10-4A33-9DAE-351C39A70BA7}" type="presOf" srcId="{54BF61F1-A130-4BB0-8A87-9F1B609FCAF1}" destId="{C8D4B9A0-35A8-48D8-9FD8-292E627A31F7}" srcOrd="0" destOrd="0" presId="urn:microsoft.com/office/officeart/2005/8/layout/arrow2"/>
    <dgm:cxn modelId="{3EF6EACF-6A62-42EC-8A67-1C9DB7915F79}" srcId="{7D958F4F-B4DD-42F9-B514-74DD89080A07}" destId="{54BF61F1-A130-4BB0-8A87-9F1B609FCAF1}" srcOrd="1" destOrd="0" parTransId="{5C667E0E-1741-4BB4-9F0A-240A8FE89C33}" sibTransId="{72EE2384-019E-4055-AD6D-B77CF0E854A7}"/>
    <dgm:cxn modelId="{B2D0E353-7E31-4D8C-B78E-050D2429052A}" type="presParOf" srcId="{BFB4AFD8-A549-4BE8-B3EA-1896C701D309}" destId="{25C6163F-0D8D-4BB8-9AAE-070057F1A62E}" srcOrd="0" destOrd="0" presId="urn:microsoft.com/office/officeart/2005/8/layout/arrow2"/>
    <dgm:cxn modelId="{1B09AC77-782B-4CCE-8F69-470F75FE3872}" type="presParOf" srcId="{BFB4AFD8-A549-4BE8-B3EA-1896C701D309}" destId="{A9B4E444-DFC0-4FB8-B5B6-43FB39C895F4}" srcOrd="1" destOrd="0" presId="urn:microsoft.com/office/officeart/2005/8/layout/arrow2"/>
    <dgm:cxn modelId="{751B5B43-3077-4D8A-BD31-FDCA97174EDB}" type="presParOf" srcId="{A9B4E444-DFC0-4FB8-B5B6-43FB39C895F4}" destId="{00508529-965D-4C09-9FC9-1877904D76E5}" srcOrd="0" destOrd="0" presId="urn:microsoft.com/office/officeart/2005/8/layout/arrow2"/>
    <dgm:cxn modelId="{4F0FAF08-5D6A-46FF-A099-1CE0DB302464}" type="presParOf" srcId="{A9B4E444-DFC0-4FB8-B5B6-43FB39C895F4}" destId="{B892042D-F410-4A1D-84B2-C7B362A406DA}" srcOrd="1" destOrd="0" presId="urn:microsoft.com/office/officeart/2005/8/layout/arrow2"/>
    <dgm:cxn modelId="{5E4AC4DF-453E-4C1A-B4EE-534DB517C640}" type="presParOf" srcId="{A9B4E444-DFC0-4FB8-B5B6-43FB39C895F4}" destId="{BD617662-C5B7-47ED-9703-937A49705ADE}" srcOrd="2" destOrd="0" presId="urn:microsoft.com/office/officeart/2005/8/layout/arrow2"/>
    <dgm:cxn modelId="{97903BA6-8EEE-4C01-BB1C-7C5846325755}" type="presParOf" srcId="{A9B4E444-DFC0-4FB8-B5B6-43FB39C895F4}" destId="{C8D4B9A0-35A8-48D8-9FD8-292E627A31F7}" srcOrd="3" destOrd="0" presId="urn:microsoft.com/office/officeart/2005/8/layout/arrow2"/>
    <dgm:cxn modelId="{38534817-63EA-4003-9104-94CF7630ADF9}" type="presParOf" srcId="{A9B4E444-DFC0-4FB8-B5B6-43FB39C895F4}" destId="{77971355-93C2-4DCF-9DA8-BCDC0F9047B9}" srcOrd="4" destOrd="0" presId="urn:microsoft.com/office/officeart/2005/8/layout/arrow2"/>
    <dgm:cxn modelId="{983D3D51-2BCA-41A5-B505-AD7F2BAAEA1B}" type="presParOf" srcId="{A9B4E444-DFC0-4FB8-B5B6-43FB39C895F4}" destId="{B80DC0D5-9600-47FA-AE7B-FA7CDEAAC5C4}"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414DBD-633D-4337-925E-C475C4216679}" type="doc">
      <dgm:prSet loTypeId="urn:microsoft.com/office/officeart/2005/8/layout/hierarchy1" loCatId="hierarchy" qsTypeId="urn:microsoft.com/office/officeart/2005/8/quickstyle/3d6" qsCatId="3D" csTypeId="urn:microsoft.com/office/officeart/2005/8/colors/colorful4" csCatId="colorful" phldr="1"/>
      <dgm:spPr/>
      <dgm:t>
        <a:bodyPr/>
        <a:lstStyle/>
        <a:p>
          <a:endParaRPr lang="el-GR"/>
        </a:p>
      </dgm:t>
    </dgm:pt>
    <dgm:pt modelId="{E035C9F9-F7EF-48EC-AE2D-FCB061BF85FE}">
      <dgm:prSet phldrT="[Κείμενο]"/>
      <dgm:spPr/>
      <dgm:t>
        <a:bodyPr/>
        <a:lstStyle/>
        <a:p>
          <a:r>
            <a:rPr lang="en-US" dirty="0"/>
            <a:t>masculinity</a:t>
          </a:r>
          <a:endParaRPr lang="el-GR" dirty="0"/>
        </a:p>
      </dgm:t>
    </dgm:pt>
    <dgm:pt modelId="{9D0CD5D1-FC88-4246-BD4E-761692B1B67E}" type="parTrans" cxnId="{81247BE2-640A-44D6-B567-A9C09BA84424}">
      <dgm:prSet/>
      <dgm:spPr/>
      <dgm:t>
        <a:bodyPr/>
        <a:lstStyle/>
        <a:p>
          <a:endParaRPr lang="el-GR"/>
        </a:p>
      </dgm:t>
    </dgm:pt>
    <dgm:pt modelId="{A5533E93-E36A-40CD-9D74-EFB1969E0F88}" type="sibTrans" cxnId="{81247BE2-640A-44D6-B567-A9C09BA84424}">
      <dgm:prSet/>
      <dgm:spPr/>
      <dgm:t>
        <a:bodyPr/>
        <a:lstStyle/>
        <a:p>
          <a:endParaRPr lang="el-GR"/>
        </a:p>
      </dgm:t>
    </dgm:pt>
    <dgm:pt modelId="{77ED3C81-DF95-4128-8702-DFC276791F5E}">
      <dgm:prSet phldrT="[Κείμενο]"/>
      <dgm:spPr/>
      <dgm:t>
        <a:bodyPr/>
        <a:lstStyle/>
        <a:p>
          <a:r>
            <a:rPr lang="en-US" dirty="0"/>
            <a:t>femininity</a:t>
          </a:r>
          <a:endParaRPr lang="el-GR" dirty="0"/>
        </a:p>
      </dgm:t>
    </dgm:pt>
    <dgm:pt modelId="{B0574727-B6BF-421C-A25A-F0AC52A99740}" type="parTrans" cxnId="{9278D7B4-EDBC-4984-87B5-B7BFB9E2B40B}">
      <dgm:prSet/>
      <dgm:spPr/>
      <dgm:t>
        <a:bodyPr/>
        <a:lstStyle/>
        <a:p>
          <a:endParaRPr lang="el-GR"/>
        </a:p>
      </dgm:t>
    </dgm:pt>
    <dgm:pt modelId="{C5D28D89-3D3A-467B-A241-E3EA9D4C7AE2}" type="sibTrans" cxnId="{9278D7B4-EDBC-4984-87B5-B7BFB9E2B40B}">
      <dgm:prSet/>
      <dgm:spPr/>
      <dgm:t>
        <a:bodyPr/>
        <a:lstStyle/>
        <a:p>
          <a:endParaRPr lang="el-GR"/>
        </a:p>
      </dgm:t>
    </dgm:pt>
    <dgm:pt modelId="{14E60674-107B-4442-8195-1CB37606B71A}">
      <dgm:prSet phldrT="[Κείμενο]"/>
      <dgm:spPr/>
      <dgm:t>
        <a:bodyPr/>
        <a:lstStyle/>
        <a:p>
          <a:r>
            <a:rPr lang="en-US" dirty="0"/>
            <a:t>Gender</a:t>
          </a:r>
          <a:endParaRPr lang="el-GR" dirty="0"/>
        </a:p>
      </dgm:t>
    </dgm:pt>
    <dgm:pt modelId="{2D8D7F97-7046-4981-ABA9-C31FC5A7E885}" type="sibTrans" cxnId="{34057429-9207-4103-AC94-A40B95A4C8E9}">
      <dgm:prSet/>
      <dgm:spPr/>
      <dgm:t>
        <a:bodyPr/>
        <a:lstStyle/>
        <a:p>
          <a:endParaRPr lang="el-GR"/>
        </a:p>
      </dgm:t>
    </dgm:pt>
    <dgm:pt modelId="{EAA49A70-B753-4FD6-9983-5DB4AC73ACBE}" type="parTrans" cxnId="{34057429-9207-4103-AC94-A40B95A4C8E9}">
      <dgm:prSet/>
      <dgm:spPr/>
      <dgm:t>
        <a:bodyPr/>
        <a:lstStyle/>
        <a:p>
          <a:endParaRPr lang="el-GR"/>
        </a:p>
      </dgm:t>
    </dgm:pt>
    <dgm:pt modelId="{63287415-8D3C-4C70-8586-B2D9B5FAEF76}" type="pres">
      <dgm:prSet presAssocID="{77414DBD-633D-4337-925E-C475C4216679}" presName="hierChild1" presStyleCnt="0">
        <dgm:presLayoutVars>
          <dgm:chPref val="1"/>
          <dgm:dir/>
          <dgm:animOne val="branch"/>
          <dgm:animLvl val="lvl"/>
          <dgm:resizeHandles/>
        </dgm:presLayoutVars>
      </dgm:prSet>
      <dgm:spPr/>
    </dgm:pt>
    <dgm:pt modelId="{4F21DEEE-2EE5-4BA0-A506-60A677638494}" type="pres">
      <dgm:prSet presAssocID="{14E60674-107B-4442-8195-1CB37606B71A}" presName="hierRoot1" presStyleCnt="0"/>
      <dgm:spPr/>
    </dgm:pt>
    <dgm:pt modelId="{E93FE4E0-A464-4584-B014-712537AF9E2B}" type="pres">
      <dgm:prSet presAssocID="{14E60674-107B-4442-8195-1CB37606B71A}" presName="composite" presStyleCnt="0"/>
      <dgm:spPr/>
    </dgm:pt>
    <dgm:pt modelId="{317E930A-2926-47A6-8457-D6146D925415}" type="pres">
      <dgm:prSet presAssocID="{14E60674-107B-4442-8195-1CB37606B71A}" presName="background" presStyleLbl="node0" presStyleIdx="0" presStyleCnt="1"/>
      <dgm:spPr/>
    </dgm:pt>
    <dgm:pt modelId="{5DC6EF84-BED3-4DEB-9E3B-A4E4E0E773A8}" type="pres">
      <dgm:prSet presAssocID="{14E60674-107B-4442-8195-1CB37606B71A}" presName="text" presStyleLbl="fgAcc0" presStyleIdx="0" presStyleCnt="1">
        <dgm:presLayoutVars>
          <dgm:chPref val="3"/>
        </dgm:presLayoutVars>
      </dgm:prSet>
      <dgm:spPr/>
    </dgm:pt>
    <dgm:pt modelId="{0A9135FE-925A-49C9-977B-D1D901293001}" type="pres">
      <dgm:prSet presAssocID="{14E60674-107B-4442-8195-1CB37606B71A}" presName="hierChild2" presStyleCnt="0"/>
      <dgm:spPr/>
    </dgm:pt>
    <dgm:pt modelId="{86F9212F-BBA3-4EC9-B32F-5EB9BC32ECCB}" type="pres">
      <dgm:prSet presAssocID="{9D0CD5D1-FC88-4246-BD4E-761692B1B67E}" presName="Name10" presStyleLbl="parChTrans1D2" presStyleIdx="0" presStyleCnt="2"/>
      <dgm:spPr/>
    </dgm:pt>
    <dgm:pt modelId="{F21AC504-85A5-4784-A1A1-1D4A72B7FC07}" type="pres">
      <dgm:prSet presAssocID="{E035C9F9-F7EF-48EC-AE2D-FCB061BF85FE}" presName="hierRoot2" presStyleCnt="0"/>
      <dgm:spPr/>
    </dgm:pt>
    <dgm:pt modelId="{543331C5-E400-41AD-B99E-4F6AB26656AE}" type="pres">
      <dgm:prSet presAssocID="{E035C9F9-F7EF-48EC-AE2D-FCB061BF85FE}" presName="composite2" presStyleCnt="0"/>
      <dgm:spPr/>
    </dgm:pt>
    <dgm:pt modelId="{B256DFD4-0647-429D-A340-82BE2B08F6E0}" type="pres">
      <dgm:prSet presAssocID="{E035C9F9-F7EF-48EC-AE2D-FCB061BF85FE}" presName="background2" presStyleLbl="node2" presStyleIdx="0" presStyleCnt="2"/>
      <dgm:spPr/>
    </dgm:pt>
    <dgm:pt modelId="{D8394482-4DE2-4F48-AFA6-AC3D1D638E9E}" type="pres">
      <dgm:prSet presAssocID="{E035C9F9-F7EF-48EC-AE2D-FCB061BF85FE}" presName="text2" presStyleLbl="fgAcc2" presStyleIdx="0" presStyleCnt="2" custScaleX="119286">
        <dgm:presLayoutVars>
          <dgm:chPref val="3"/>
        </dgm:presLayoutVars>
      </dgm:prSet>
      <dgm:spPr/>
    </dgm:pt>
    <dgm:pt modelId="{9247CBFE-E1D0-4A92-AD93-B97F855E7ED7}" type="pres">
      <dgm:prSet presAssocID="{E035C9F9-F7EF-48EC-AE2D-FCB061BF85FE}" presName="hierChild3" presStyleCnt="0"/>
      <dgm:spPr/>
    </dgm:pt>
    <dgm:pt modelId="{BF685F48-2A8A-4C67-8220-BC72EFF211B3}" type="pres">
      <dgm:prSet presAssocID="{B0574727-B6BF-421C-A25A-F0AC52A99740}" presName="Name10" presStyleLbl="parChTrans1D2" presStyleIdx="1" presStyleCnt="2"/>
      <dgm:spPr/>
    </dgm:pt>
    <dgm:pt modelId="{1A3E14E7-D092-439C-BFC8-6C6DEBEE1843}" type="pres">
      <dgm:prSet presAssocID="{77ED3C81-DF95-4128-8702-DFC276791F5E}" presName="hierRoot2" presStyleCnt="0"/>
      <dgm:spPr/>
    </dgm:pt>
    <dgm:pt modelId="{5169BD7A-127D-4D76-B0F4-0FC75F07DD5F}" type="pres">
      <dgm:prSet presAssocID="{77ED3C81-DF95-4128-8702-DFC276791F5E}" presName="composite2" presStyleCnt="0"/>
      <dgm:spPr/>
    </dgm:pt>
    <dgm:pt modelId="{565A4B24-0276-4DC9-9C5E-6E45413B2490}" type="pres">
      <dgm:prSet presAssocID="{77ED3C81-DF95-4128-8702-DFC276791F5E}" presName="background2" presStyleLbl="node2" presStyleIdx="1" presStyleCnt="2"/>
      <dgm:spPr/>
    </dgm:pt>
    <dgm:pt modelId="{B8D3822D-FCE3-4180-B6C1-2C9E8FF8D711}" type="pres">
      <dgm:prSet presAssocID="{77ED3C81-DF95-4128-8702-DFC276791F5E}" presName="text2" presStyleLbl="fgAcc2" presStyleIdx="1" presStyleCnt="2" custScaleX="125047">
        <dgm:presLayoutVars>
          <dgm:chPref val="3"/>
        </dgm:presLayoutVars>
      </dgm:prSet>
      <dgm:spPr/>
    </dgm:pt>
    <dgm:pt modelId="{5D50E1E3-7CDD-4609-87B3-D7B41C7EAA00}" type="pres">
      <dgm:prSet presAssocID="{77ED3C81-DF95-4128-8702-DFC276791F5E}" presName="hierChild3" presStyleCnt="0"/>
      <dgm:spPr/>
    </dgm:pt>
  </dgm:ptLst>
  <dgm:cxnLst>
    <dgm:cxn modelId="{92A56813-D859-447E-AC4F-2BECDAB826F3}" type="presOf" srcId="{9D0CD5D1-FC88-4246-BD4E-761692B1B67E}" destId="{86F9212F-BBA3-4EC9-B32F-5EB9BC32ECCB}" srcOrd="0" destOrd="0" presId="urn:microsoft.com/office/officeart/2005/8/layout/hierarchy1"/>
    <dgm:cxn modelId="{CD06D918-BD6D-4FEA-AF3A-84DAB1B753D0}" type="presOf" srcId="{14E60674-107B-4442-8195-1CB37606B71A}" destId="{5DC6EF84-BED3-4DEB-9E3B-A4E4E0E773A8}" srcOrd="0" destOrd="0" presId="urn:microsoft.com/office/officeart/2005/8/layout/hierarchy1"/>
    <dgm:cxn modelId="{34057429-9207-4103-AC94-A40B95A4C8E9}" srcId="{77414DBD-633D-4337-925E-C475C4216679}" destId="{14E60674-107B-4442-8195-1CB37606B71A}" srcOrd="0" destOrd="0" parTransId="{EAA49A70-B753-4FD6-9983-5DB4AC73ACBE}" sibTransId="{2D8D7F97-7046-4981-ABA9-C31FC5A7E885}"/>
    <dgm:cxn modelId="{E03F272A-EE66-4518-B876-930FB3D9E5EC}" type="presOf" srcId="{B0574727-B6BF-421C-A25A-F0AC52A99740}" destId="{BF685F48-2A8A-4C67-8220-BC72EFF211B3}" srcOrd="0" destOrd="0" presId="urn:microsoft.com/office/officeart/2005/8/layout/hierarchy1"/>
    <dgm:cxn modelId="{C3296D64-C5BF-4FA8-9B7D-CFD62D03A92B}" type="presOf" srcId="{77ED3C81-DF95-4128-8702-DFC276791F5E}" destId="{B8D3822D-FCE3-4180-B6C1-2C9E8FF8D711}" srcOrd="0" destOrd="0" presId="urn:microsoft.com/office/officeart/2005/8/layout/hierarchy1"/>
    <dgm:cxn modelId="{5A42A081-5D8F-4086-AFC6-FC99A0817C19}" type="presOf" srcId="{77414DBD-633D-4337-925E-C475C4216679}" destId="{63287415-8D3C-4C70-8586-B2D9B5FAEF76}" srcOrd="0" destOrd="0" presId="urn:microsoft.com/office/officeart/2005/8/layout/hierarchy1"/>
    <dgm:cxn modelId="{7FF0F9A8-73E9-4270-B0A4-3E365BE7C66E}" type="presOf" srcId="{E035C9F9-F7EF-48EC-AE2D-FCB061BF85FE}" destId="{D8394482-4DE2-4F48-AFA6-AC3D1D638E9E}" srcOrd="0" destOrd="0" presId="urn:microsoft.com/office/officeart/2005/8/layout/hierarchy1"/>
    <dgm:cxn modelId="{9278D7B4-EDBC-4984-87B5-B7BFB9E2B40B}" srcId="{14E60674-107B-4442-8195-1CB37606B71A}" destId="{77ED3C81-DF95-4128-8702-DFC276791F5E}" srcOrd="1" destOrd="0" parTransId="{B0574727-B6BF-421C-A25A-F0AC52A99740}" sibTransId="{C5D28D89-3D3A-467B-A241-E3EA9D4C7AE2}"/>
    <dgm:cxn modelId="{81247BE2-640A-44D6-B567-A9C09BA84424}" srcId="{14E60674-107B-4442-8195-1CB37606B71A}" destId="{E035C9F9-F7EF-48EC-AE2D-FCB061BF85FE}" srcOrd="0" destOrd="0" parTransId="{9D0CD5D1-FC88-4246-BD4E-761692B1B67E}" sibTransId="{A5533E93-E36A-40CD-9D74-EFB1969E0F88}"/>
    <dgm:cxn modelId="{21584024-2AC8-496F-8811-7E43DD0427EF}" type="presParOf" srcId="{63287415-8D3C-4C70-8586-B2D9B5FAEF76}" destId="{4F21DEEE-2EE5-4BA0-A506-60A677638494}" srcOrd="0" destOrd="0" presId="urn:microsoft.com/office/officeart/2005/8/layout/hierarchy1"/>
    <dgm:cxn modelId="{8CDC6649-3EF4-458D-9270-43846558AEFC}" type="presParOf" srcId="{4F21DEEE-2EE5-4BA0-A506-60A677638494}" destId="{E93FE4E0-A464-4584-B014-712537AF9E2B}" srcOrd="0" destOrd="0" presId="urn:microsoft.com/office/officeart/2005/8/layout/hierarchy1"/>
    <dgm:cxn modelId="{58E0C2DB-9052-4FE7-ACB4-4E38289E55BF}" type="presParOf" srcId="{E93FE4E0-A464-4584-B014-712537AF9E2B}" destId="{317E930A-2926-47A6-8457-D6146D925415}" srcOrd="0" destOrd="0" presId="urn:microsoft.com/office/officeart/2005/8/layout/hierarchy1"/>
    <dgm:cxn modelId="{274B32CA-4E9C-4155-A6B6-CAB2D1D7D6F0}" type="presParOf" srcId="{E93FE4E0-A464-4584-B014-712537AF9E2B}" destId="{5DC6EF84-BED3-4DEB-9E3B-A4E4E0E773A8}" srcOrd="1" destOrd="0" presId="urn:microsoft.com/office/officeart/2005/8/layout/hierarchy1"/>
    <dgm:cxn modelId="{C2341931-F2B0-46F2-8794-EA55F2FF4F98}" type="presParOf" srcId="{4F21DEEE-2EE5-4BA0-A506-60A677638494}" destId="{0A9135FE-925A-49C9-977B-D1D901293001}" srcOrd="1" destOrd="0" presId="urn:microsoft.com/office/officeart/2005/8/layout/hierarchy1"/>
    <dgm:cxn modelId="{685D1E65-37F5-40B0-A280-F3EBF0D0A70C}" type="presParOf" srcId="{0A9135FE-925A-49C9-977B-D1D901293001}" destId="{86F9212F-BBA3-4EC9-B32F-5EB9BC32ECCB}" srcOrd="0" destOrd="0" presId="urn:microsoft.com/office/officeart/2005/8/layout/hierarchy1"/>
    <dgm:cxn modelId="{69902519-5118-4737-A758-B94C79A4EE08}" type="presParOf" srcId="{0A9135FE-925A-49C9-977B-D1D901293001}" destId="{F21AC504-85A5-4784-A1A1-1D4A72B7FC07}" srcOrd="1" destOrd="0" presId="urn:microsoft.com/office/officeart/2005/8/layout/hierarchy1"/>
    <dgm:cxn modelId="{B2CB9557-4A02-4D8F-B7DD-270A4481359C}" type="presParOf" srcId="{F21AC504-85A5-4784-A1A1-1D4A72B7FC07}" destId="{543331C5-E400-41AD-B99E-4F6AB26656AE}" srcOrd="0" destOrd="0" presId="urn:microsoft.com/office/officeart/2005/8/layout/hierarchy1"/>
    <dgm:cxn modelId="{8CDCAF96-9175-4CAA-8610-FAAD955BAB1A}" type="presParOf" srcId="{543331C5-E400-41AD-B99E-4F6AB26656AE}" destId="{B256DFD4-0647-429D-A340-82BE2B08F6E0}" srcOrd="0" destOrd="0" presId="urn:microsoft.com/office/officeart/2005/8/layout/hierarchy1"/>
    <dgm:cxn modelId="{28FBCAD5-E5EA-4E67-AF74-783407C35EDE}" type="presParOf" srcId="{543331C5-E400-41AD-B99E-4F6AB26656AE}" destId="{D8394482-4DE2-4F48-AFA6-AC3D1D638E9E}" srcOrd="1" destOrd="0" presId="urn:microsoft.com/office/officeart/2005/8/layout/hierarchy1"/>
    <dgm:cxn modelId="{490930C2-C58D-4ED0-AEF1-7EF57C2F9B18}" type="presParOf" srcId="{F21AC504-85A5-4784-A1A1-1D4A72B7FC07}" destId="{9247CBFE-E1D0-4A92-AD93-B97F855E7ED7}" srcOrd="1" destOrd="0" presId="urn:microsoft.com/office/officeart/2005/8/layout/hierarchy1"/>
    <dgm:cxn modelId="{8F628C17-F1AD-4E9C-9CD2-A25E3D84562F}" type="presParOf" srcId="{0A9135FE-925A-49C9-977B-D1D901293001}" destId="{BF685F48-2A8A-4C67-8220-BC72EFF211B3}" srcOrd="2" destOrd="0" presId="urn:microsoft.com/office/officeart/2005/8/layout/hierarchy1"/>
    <dgm:cxn modelId="{B5F035C9-CD46-4EE1-87A2-9A412D26EF6B}" type="presParOf" srcId="{0A9135FE-925A-49C9-977B-D1D901293001}" destId="{1A3E14E7-D092-439C-BFC8-6C6DEBEE1843}" srcOrd="3" destOrd="0" presId="urn:microsoft.com/office/officeart/2005/8/layout/hierarchy1"/>
    <dgm:cxn modelId="{10A9CA0D-1EDC-4797-8DA5-7CB220D1D9C6}" type="presParOf" srcId="{1A3E14E7-D092-439C-BFC8-6C6DEBEE1843}" destId="{5169BD7A-127D-4D76-B0F4-0FC75F07DD5F}" srcOrd="0" destOrd="0" presId="urn:microsoft.com/office/officeart/2005/8/layout/hierarchy1"/>
    <dgm:cxn modelId="{B6AC3C38-0DC9-46F9-934A-EDFB8914F05B}" type="presParOf" srcId="{5169BD7A-127D-4D76-B0F4-0FC75F07DD5F}" destId="{565A4B24-0276-4DC9-9C5E-6E45413B2490}" srcOrd="0" destOrd="0" presId="urn:microsoft.com/office/officeart/2005/8/layout/hierarchy1"/>
    <dgm:cxn modelId="{A2D41F93-11D6-47D5-AD9D-0FFEF96517AA}" type="presParOf" srcId="{5169BD7A-127D-4D76-B0F4-0FC75F07DD5F}" destId="{B8D3822D-FCE3-4180-B6C1-2C9E8FF8D711}" srcOrd="1" destOrd="0" presId="urn:microsoft.com/office/officeart/2005/8/layout/hierarchy1"/>
    <dgm:cxn modelId="{3C052423-BC8F-44CF-91C3-5A0F6FF49DCD}" type="presParOf" srcId="{1A3E14E7-D092-439C-BFC8-6C6DEBEE1843}" destId="{5D50E1E3-7CDD-4609-87B3-D7B41C7EAA0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135608-9730-4A70-8C77-97E87AABD3DA}" type="doc">
      <dgm:prSet loTypeId="urn:microsoft.com/office/officeart/2005/8/layout/equation1" loCatId="relationship" qsTypeId="urn:microsoft.com/office/officeart/2005/8/quickstyle/3d9" qsCatId="3D" csTypeId="urn:microsoft.com/office/officeart/2005/8/colors/colorful5" csCatId="colorful" phldr="1"/>
      <dgm:spPr/>
    </dgm:pt>
    <dgm:pt modelId="{E7350E17-03B3-4988-89C0-6EB87CA7E5B8}">
      <dgm:prSet phldrT="[Κείμενο]"/>
      <dgm:spPr/>
      <dgm:t>
        <a:bodyPr/>
        <a:lstStyle/>
        <a:p>
          <a:r>
            <a:rPr lang="en-US" dirty="0"/>
            <a:t>sex</a:t>
          </a:r>
          <a:endParaRPr lang="el-GR" dirty="0"/>
        </a:p>
      </dgm:t>
    </dgm:pt>
    <dgm:pt modelId="{8450DA7C-98D5-400B-9855-90BB3EFF47DE}" type="parTrans" cxnId="{DFD79702-BE83-49D8-BADE-ABD10350D5F4}">
      <dgm:prSet/>
      <dgm:spPr/>
      <dgm:t>
        <a:bodyPr/>
        <a:lstStyle/>
        <a:p>
          <a:endParaRPr lang="el-GR"/>
        </a:p>
      </dgm:t>
    </dgm:pt>
    <dgm:pt modelId="{6F434C7D-C49E-4472-B00E-762197E5E1FA}" type="sibTrans" cxnId="{DFD79702-BE83-49D8-BADE-ABD10350D5F4}">
      <dgm:prSet/>
      <dgm:spPr/>
      <dgm:t>
        <a:bodyPr/>
        <a:lstStyle/>
        <a:p>
          <a:endParaRPr lang="el-GR"/>
        </a:p>
      </dgm:t>
    </dgm:pt>
    <dgm:pt modelId="{734BB20B-965F-471F-A3C6-3367AE682309}">
      <dgm:prSet phldrT="[Κείμενο]"/>
      <dgm:spPr/>
      <dgm:t>
        <a:bodyPr/>
        <a:lstStyle/>
        <a:p>
          <a:r>
            <a:rPr lang="en-US" dirty="0"/>
            <a:t>gender</a:t>
          </a:r>
          <a:endParaRPr lang="el-GR" dirty="0"/>
        </a:p>
      </dgm:t>
    </dgm:pt>
    <dgm:pt modelId="{53585526-797F-47F1-AA7E-773D54FB0B30}" type="parTrans" cxnId="{59121FA3-1C27-48C8-902C-5D2405ACDADA}">
      <dgm:prSet/>
      <dgm:spPr/>
      <dgm:t>
        <a:bodyPr/>
        <a:lstStyle/>
        <a:p>
          <a:endParaRPr lang="el-GR"/>
        </a:p>
      </dgm:t>
    </dgm:pt>
    <dgm:pt modelId="{E831ED10-5DBC-4020-A368-7000C6910DD0}" type="sibTrans" cxnId="{59121FA3-1C27-48C8-902C-5D2405ACDADA}">
      <dgm:prSet/>
      <dgm:spPr/>
      <dgm:t>
        <a:bodyPr/>
        <a:lstStyle/>
        <a:p>
          <a:endParaRPr lang="el-GR"/>
        </a:p>
      </dgm:t>
    </dgm:pt>
    <dgm:pt modelId="{ACA6ED57-0575-4AF8-992B-1B4214DB6275}">
      <dgm:prSet phldrT="[Κείμενο]"/>
      <dgm:spPr/>
      <dgm:t>
        <a:bodyPr/>
        <a:lstStyle/>
        <a:p>
          <a:r>
            <a:rPr lang="en-US" dirty="0"/>
            <a:t>Gender identity</a:t>
          </a:r>
          <a:endParaRPr lang="el-GR" dirty="0"/>
        </a:p>
      </dgm:t>
    </dgm:pt>
    <dgm:pt modelId="{9E67073D-1D35-4588-97EB-500678E1DA55}" type="parTrans" cxnId="{4A3974D1-44C4-491E-872F-AB267558E752}">
      <dgm:prSet/>
      <dgm:spPr/>
      <dgm:t>
        <a:bodyPr/>
        <a:lstStyle/>
        <a:p>
          <a:endParaRPr lang="el-GR"/>
        </a:p>
      </dgm:t>
    </dgm:pt>
    <dgm:pt modelId="{6E554ED5-9C09-42C2-8BA5-7DC4277129F4}" type="sibTrans" cxnId="{4A3974D1-44C4-491E-872F-AB267558E752}">
      <dgm:prSet/>
      <dgm:spPr/>
      <dgm:t>
        <a:bodyPr/>
        <a:lstStyle/>
        <a:p>
          <a:endParaRPr lang="el-GR"/>
        </a:p>
      </dgm:t>
    </dgm:pt>
    <dgm:pt modelId="{610D8473-9A52-4DE5-B322-BC958BAF2F60}" type="pres">
      <dgm:prSet presAssocID="{2B135608-9730-4A70-8C77-97E87AABD3DA}" presName="linearFlow" presStyleCnt="0">
        <dgm:presLayoutVars>
          <dgm:dir/>
          <dgm:resizeHandles val="exact"/>
        </dgm:presLayoutVars>
      </dgm:prSet>
      <dgm:spPr/>
    </dgm:pt>
    <dgm:pt modelId="{B5965D7E-1C10-4B36-AF03-3F2E3B8AAEAB}" type="pres">
      <dgm:prSet presAssocID="{E7350E17-03B3-4988-89C0-6EB87CA7E5B8}" presName="node" presStyleLbl="node1" presStyleIdx="0" presStyleCnt="3" custLinFactNeighborX="6016" custLinFactNeighborY="-71806">
        <dgm:presLayoutVars>
          <dgm:bulletEnabled val="1"/>
        </dgm:presLayoutVars>
      </dgm:prSet>
      <dgm:spPr/>
    </dgm:pt>
    <dgm:pt modelId="{DE808086-8649-46A0-9C1C-BDD4AF34899A}" type="pres">
      <dgm:prSet presAssocID="{6F434C7D-C49E-4472-B00E-762197E5E1FA}" presName="spacerL" presStyleCnt="0"/>
      <dgm:spPr/>
    </dgm:pt>
    <dgm:pt modelId="{BB0B54D4-69FF-4C15-B1C0-0E6D947B6B41}" type="pres">
      <dgm:prSet presAssocID="{6F434C7D-C49E-4472-B00E-762197E5E1FA}" presName="sibTrans" presStyleLbl="sibTrans2D1" presStyleIdx="0" presStyleCnt="2" custLinFactY="-32938" custLinFactNeighborX="-68589" custLinFactNeighborY="-100000"/>
      <dgm:spPr/>
    </dgm:pt>
    <dgm:pt modelId="{33D8525D-C83B-427A-A0EB-328889A328F4}" type="pres">
      <dgm:prSet presAssocID="{6F434C7D-C49E-4472-B00E-762197E5E1FA}" presName="spacerR" presStyleCnt="0"/>
      <dgm:spPr/>
    </dgm:pt>
    <dgm:pt modelId="{6458696C-33E5-420B-A1BC-1DB77FDE9D6B}" type="pres">
      <dgm:prSet presAssocID="{734BB20B-965F-471F-A3C6-3367AE682309}" presName="node" presStyleLbl="node1" presStyleIdx="1" presStyleCnt="3" custLinFactNeighborX="35646" custLinFactNeighborY="-71806">
        <dgm:presLayoutVars>
          <dgm:bulletEnabled val="1"/>
        </dgm:presLayoutVars>
      </dgm:prSet>
      <dgm:spPr/>
    </dgm:pt>
    <dgm:pt modelId="{4227DCFD-85D8-4B80-BE71-2AC26CEA81CE}" type="pres">
      <dgm:prSet presAssocID="{E831ED10-5DBC-4020-A368-7000C6910DD0}" presName="spacerL" presStyleCnt="0"/>
      <dgm:spPr/>
    </dgm:pt>
    <dgm:pt modelId="{A48C00B8-A192-45C9-BB1E-8D6C871DC194}" type="pres">
      <dgm:prSet presAssocID="{E831ED10-5DBC-4020-A368-7000C6910DD0}" presName="sibTrans" presStyleLbl="sibTrans2D1" presStyleIdx="1" presStyleCnt="2" custLinFactY="-32938" custLinFactNeighborX="9384" custLinFactNeighborY="-100000"/>
      <dgm:spPr/>
    </dgm:pt>
    <dgm:pt modelId="{71682845-2795-4F86-84FC-DD9948E65CD6}" type="pres">
      <dgm:prSet presAssocID="{E831ED10-5DBC-4020-A368-7000C6910DD0}" presName="spacerR" presStyleCnt="0"/>
      <dgm:spPr/>
    </dgm:pt>
    <dgm:pt modelId="{6CB67644-1382-4980-B72C-4467ADF75E35}" type="pres">
      <dgm:prSet presAssocID="{ACA6ED57-0575-4AF8-992B-1B4214DB6275}" presName="node" presStyleLbl="node1" presStyleIdx="2" presStyleCnt="3" custLinFactNeighborX="65276" custLinFactNeighborY="-71806">
        <dgm:presLayoutVars>
          <dgm:bulletEnabled val="1"/>
        </dgm:presLayoutVars>
      </dgm:prSet>
      <dgm:spPr/>
    </dgm:pt>
  </dgm:ptLst>
  <dgm:cxnLst>
    <dgm:cxn modelId="{DFD79702-BE83-49D8-BADE-ABD10350D5F4}" srcId="{2B135608-9730-4A70-8C77-97E87AABD3DA}" destId="{E7350E17-03B3-4988-89C0-6EB87CA7E5B8}" srcOrd="0" destOrd="0" parTransId="{8450DA7C-98D5-400B-9855-90BB3EFF47DE}" sibTransId="{6F434C7D-C49E-4472-B00E-762197E5E1FA}"/>
    <dgm:cxn modelId="{681BBB07-56EB-4B5C-A74B-0D52DDD95683}" type="presOf" srcId="{6F434C7D-C49E-4472-B00E-762197E5E1FA}" destId="{BB0B54D4-69FF-4C15-B1C0-0E6D947B6B41}" srcOrd="0" destOrd="0" presId="urn:microsoft.com/office/officeart/2005/8/layout/equation1"/>
    <dgm:cxn modelId="{9B4F652F-B6E8-4999-87C6-E976E358255B}" type="presOf" srcId="{734BB20B-965F-471F-A3C6-3367AE682309}" destId="{6458696C-33E5-420B-A1BC-1DB77FDE9D6B}" srcOrd="0" destOrd="0" presId="urn:microsoft.com/office/officeart/2005/8/layout/equation1"/>
    <dgm:cxn modelId="{84AD3561-1FB5-45BE-AECD-4C0C8ED9F88D}" type="presOf" srcId="{ACA6ED57-0575-4AF8-992B-1B4214DB6275}" destId="{6CB67644-1382-4980-B72C-4467ADF75E35}" srcOrd="0" destOrd="0" presId="urn:microsoft.com/office/officeart/2005/8/layout/equation1"/>
    <dgm:cxn modelId="{59121FA3-1C27-48C8-902C-5D2405ACDADA}" srcId="{2B135608-9730-4A70-8C77-97E87AABD3DA}" destId="{734BB20B-965F-471F-A3C6-3367AE682309}" srcOrd="1" destOrd="0" parTransId="{53585526-797F-47F1-AA7E-773D54FB0B30}" sibTransId="{E831ED10-5DBC-4020-A368-7000C6910DD0}"/>
    <dgm:cxn modelId="{C5CE24AA-DB81-4074-99E0-E7D2E631A39F}" type="presOf" srcId="{2B135608-9730-4A70-8C77-97E87AABD3DA}" destId="{610D8473-9A52-4DE5-B322-BC958BAF2F60}" srcOrd="0" destOrd="0" presId="urn:microsoft.com/office/officeart/2005/8/layout/equation1"/>
    <dgm:cxn modelId="{4A3974D1-44C4-491E-872F-AB267558E752}" srcId="{2B135608-9730-4A70-8C77-97E87AABD3DA}" destId="{ACA6ED57-0575-4AF8-992B-1B4214DB6275}" srcOrd="2" destOrd="0" parTransId="{9E67073D-1D35-4588-97EB-500678E1DA55}" sibTransId="{6E554ED5-9C09-42C2-8BA5-7DC4277129F4}"/>
    <dgm:cxn modelId="{6B96C6DF-47EE-4EFB-BC67-26ACA3611470}" type="presOf" srcId="{E7350E17-03B3-4988-89C0-6EB87CA7E5B8}" destId="{B5965D7E-1C10-4B36-AF03-3F2E3B8AAEAB}" srcOrd="0" destOrd="0" presId="urn:microsoft.com/office/officeart/2005/8/layout/equation1"/>
    <dgm:cxn modelId="{D197D3E7-CFEE-47A2-AB90-65B653F79795}" type="presOf" srcId="{E831ED10-5DBC-4020-A368-7000C6910DD0}" destId="{A48C00B8-A192-45C9-BB1E-8D6C871DC194}" srcOrd="0" destOrd="0" presId="urn:microsoft.com/office/officeart/2005/8/layout/equation1"/>
    <dgm:cxn modelId="{2438AF8A-B598-4C38-A27B-12D787C28205}" type="presParOf" srcId="{610D8473-9A52-4DE5-B322-BC958BAF2F60}" destId="{B5965D7E-1C10-4B36-AF03-3F2E3B8AAEAB}" srcOrd="0" destOrd="0" presId="urn:microsoft.com/office/officeart/2005/8/layout/equation1"/>
    <dgm:cxn modelId="{E21F451F-C739-42F7-B993-6E0DE02F2194}" type="presParOf" srcId="{610D8473-9A52-4DE5-B322-BC958BAF2F60}" destId="{DE808086-8649-46A0-9C1C-BDD4AF34899A}" srcOrd="1" destOrd="0" presId="urn:microsoft.com/office/officeart/2005/8/layout/equation1"/>
    <dgm:cxn modelId="{FDA86F90-6614-4338-9EDF-5045B5E521BE}" type="presParOf" srcId="{610D8473-9A52-4DE5-B322-BC958BAF2F60}" destId="{BB0B54D4-69FF-4C15-B1C0-0E6D947B6B41}" srcOrd="2" destOrd="0" presId="urn:microsoft.com/office/officeart/2005/8/layout/equation1"/>
    <dgm:cxn modelId="{621B08F5-8202-4FF1-97A4-B54BEB6198CA}" type="presParOf" srcId="{610D8473-9A52-4DE5-B322-BC958BAF2F60}" destId="{33D8525D-C83B-427A-A0EB-328889A328F4}" srcOrd="3" destOrd="0" presId="urn:microsoft.com/office/officeart/2005/8/layout/equation1"/>
    <dgm:cxn modelId="{9BF51962-937D-42A9-8371-D71791D927D1}" type="presParOf" srcId="{610D8473-9A52-4DE5-B322-BC958BAF2F60}" destId="{6458696C-33E5-420B-A1BC-1DB77FDE9D6B}" srcOrd="4" destOrd="0" presId="urn:microsoft.com/office/officeart/2005/8/layout/equation1"/>
    <dgm:cxn modelId="{386EE3A7-26D3-4EBD-ACFA-9FF40ACBEACA}" type="presParOf" srcId="{610D8473-9A52-4DE5-B322-BC958BAF2F60}" destId="{4227DCFD-85D8-4B80-BE71-2AC26CEA81CE}" srcOrd="5" destOrd="0" presId="urn:microsoft.com/office/officeart/2005/8/layout/equation1"/>
    <dgm:cxn modelId="{4FDB5168-1B3E-45B0-9F45-647DB809FF64}" type="presParOf" srcId="{610D8473-9A52-4DE5-B322-BC958BAF2F60}" destId="{A48C00B8-A192-45C9-BB1E-8D6C871DC194}" srcOrd="6" destOrd="0" presId="urn:microsoft.com/office/officeart/2005/8/layout/equation1"/>
    <dgm:cxn modelId="{4D57A27A-E467-458D-BF56-1AF092FCAD59}" type="presParOf" srcId="{610D8473-9A52-4DE5-B322-BC958BAF2F60}" destId="{71682845-2795-4F86-84FC-DD9948E65CD6}" srcOrd="7" destOrd="0" presId="urn:microsoft.com/office/officeart/2005/8/layout/equation1"/>
    <dgm:cxn modelId="{947C873C-15EC-42F5-A171-91C918D13690}" type="presParOf" srcId="{610D8473-9A52-4DE5-B322-BC958BAF2F60}" destId="{6CB67644-1382-4980-B72C-4467ADF75E35}"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B135608-9730-4A70-8C77-97E87AABD3DA}" type="doc">
      <dgm:prSet loTypeId="urn:microsoft.com/office/officeart/2005/8/layout/equation1" loCatId="relationship" qsTypeId="urn:microsoft.com/office/officeart/2005/8/quickstyle/3d9" qsCatId="3D" csTypeId="urn:microsoft.com/office/officeart/2005/8/colors/colorful2" csCatId="colorful" phldr="1"/>
      <dgm:spPr/>
    </dgm:pt>
    <dgm:pt modelId="{610D8473-9A52-4DE5-B322-BC958BAF2F60}" type="pres">
      <dgm:prSet presAssocID="{2B135608-9730-4A70-8C77-97E87AABD3DA}" presName="linearFlow" presStyleCnt="0">
        <dgm:presLayoutVars>
          <dgm:dir/>
          <dgm:resizeHandles val="exact"/>
        </dgm:presLayoutVars>
      </dgm:prSet>
      <dgm:spPr/>
    </dgm:pt>
  </dgm:ptLst>
  <dgm:cxnLst>
    <dgm:cxn modelId="{2F12C6ED-2CFA-44DA-A52D-ADB5AE0325E9}" type="presOf" srcId="{2B135608-9730-4A70-8C77-97E87AABD3DA}" destId="{610D8473-9A52-4DE5-B322-BC958BAF2F60}" srcOrd="0" destOrd="0" presId="urn:microsoft.com/office/officeart/2005/8/layout/equati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844FC49-5EC4-408F-9955-87BAED1CA158}" type="doc">
      <dgm:prSet loTypeId="urn:microsoft.com/office/officeart/2005/8/layout/equation1" loCatId="relationship" qsTypeId="urn:microsoft.com/office/officeart/2005/8/quickstyle/3d9" qsCatId="3D" csTypeId="urn:microsoft.com/office/officeart/2005/8/colors/colorful2" csCatId="colorful" phldr="1"/>
      <dgm:spPr/>
    </dgm:pt>
    <dgm:pt modelId="{B843777B-97C8-44E8-B63E-A56F493596A5}">
      <dgm:prSet phldrT="[Κείμενο]"/>
      <dgm:spPr/>
      <dgm:t>
        <a:bodyPr/>
        <a:lstStyle/>
        <a:p>
          <a:r>
            <a:rPr lang="en-US" dirty="0"/>
            <a:t>sex</a:t>
          </a:r>
          <a:endParaRPr lang="el-GR" dirty="0"/>
        </a:p>
      </dgm:t>
    </dgm:pt>
    <dgm:pt modelId="{6E605C4D-1335-4C65-AD1F-D2524E8EF427}" type="parTrans" cxnId="{CF7DA57E-F1F3-41AB-B2F7-543D6007E10F}">
      <dgm:prSet/>
      <dgm:spPr/>
      <dgm:t>
        <a:bodyPr/>
        <a:lstStyle/>
        <a:p>
          <a:endParaRPr lang="el-GR"/>
        </a:p>
      </dgm:t>
    </dgm:pt>
    <dgm:pt modelId="{ED784177-D993-4A18-ACBB-556FC002855E}" type="sibTrans" cxnId="{CF7DA57E-F1F3-41AB-B2F7-543D6007E10F}">
      <dgm:prSet/>
      <dgm:spPr/>
      <dgm:t>
        <a:bodyPr/>
        <a:lstStyle/>
        <a:p>
          <a:endParaRPr lang="el-GR"/>
        </a:p>
      </dgm:t>
    </dgm:pt>
    <dgm:pt modelId="{4C0EFF8E-8D03-47EB-AFEC-BEDCCD215FCC}">
      <dgm:prSet phldrT="[Κείμενο]"/>
      <dgm:spPr/>
      <dgm:t>
        <a:bodyPr/>
        <a:lstStyle/>
        <a:p>
          <a:r>
            <a:rPr lang="en-US" dirty="0"/>
            <a:t>gender</a:t>
          </a:r>
          <a:endParaRPr lang="el-GR" dirty="0"/>
        </a:p>
      </dgm:t>
    </dgm:pt>
    <dgm:pt modelId="{F0C4729A-C934-4987-8F88-17835735BB86}" type="parTrans" cxnId="{8D424F9F-4CDC-4B10-BDCF-03086D46ED63}">
      <dgm:prSet/>
      <dgm:spPr/>
      <dgm:t>
        <a:bodyPr/>
        <a:lstStyle/>
        <a:p>
          <a:endParaRPr lang="el-GR"/>
        </a:p>
      </dgm:t>
    </dgm:pt>
    <dgm:pt modelId="{C7052313-5FA0-494F-8D2A-FF461CFDCB44}" type="sibTrans" cxnId="{8D424F9F-4CDC-4B10-BDCF-03086D46ED63}">
      <dgm:prSet/>
      <dgm:spPr/>
      <dgm:t>
        <a:bodyPr/>
        <a:lstStyle/>
        <a:p>
          <a:endParaRPr lang="el-GR"/>
        </a:p>
      </dgm:t>
    </dgm:pt>
    <dgm:pt modelId="{C894399E-43E2-45D7-BB60-2DB1981E3966}">
      <dgm:prSet phldrT="[Κείμενο]"/>
      <dgm:spPr/>
      <dgm:t>
        <a:bodyPr/>
        <a:lstStyle/>
        <a:p>
          <a:r>
            <a:rPr lang="en-US" dirty="0"/>
            <a:t>Gender identity</a:t>
          </a:r>
          <a:endParaRPr lang="el-GR" dirty="0"/>
        </a:p>
      </dgm:t>
    </dgm:pt>
    <dgm:pt modelId="{27D3CB79-29F1-4DFC-BB27-EDD638C8C1CC}" type="parTrans" cxnId="{75DDB61F-6A10-4465-A0E9-5ADB0FFFFA53}">
      <dgm:prSet/>
      <dgm:spPr/>
      <dgm:t>
        <a:bodyPr/>
        <a:lstStyle/>
        <a:p>
          <a:endParaRPr lang="el-GR"/>
        </a:p>
      </dgm:t>
    </dgm:pt>
    <dgm:pt modelId="{E2F6AE6F-11D3-4E15-B6AC-86B0066AE5DC}" type="sibTrans" cxnId="{75DDB61F-6A10-4465-A0E9-5ADB0FFFFA53}">
      <dgm:prSet/>
      <dgm:spPr/>
      <dgm:t>
        <a:bodyPr/>
        <a:lstStyle/>
        <a:p>
          <a:endParaRPr lang="el-GR"/>
        </a:p>
      </dgm:t>
    </dgm:pt>
    <dgm:pt modelId="{B0D6F621-A60D-4817-A35F-B14766528E11}" type="pres">
      <dgm:prSet presAssocID="{6844FC49-5EC4-408F-9955-87BAED1CA158}" presName="linearFlow" presStyleCnt="0">
        <dgm:presLayoutVars>
          <dgm:dir/>
          <dgm:resizeHandles val="exact"/>
        </dgm:presLayoutVars>
      </dgm:prSet>
      <dgm:spPr/>
    </dgm:pt>
    <dgm:pt modelId="{BE873753-F61D-4C02-B438-6C520CBEF90C}" type="pres">
      <dgm:prSet presAssocID="{B843777B-97C8-44E8-B63E-A56F493596A5}" presName="node" presStyleLbl="node1" presStyleIdx="0" presStyleCnt="3" custLinFactNeighborX="-929" custLinFactNeighborY="30904">
        <dgm:presLayoutVars>
          <dgm:bulletEnabled val="1"/>
        </dgm:presLayoutVars>
      </dgm:prSet>
      <dgm:spPr/>
    </dgm:pt>
    <dgm:pt modelId="{30C451A8-B9F3-436C-95DD-C54A7B9C07AB}" type="pres">
      <dgm:prSet presAssocID="{ED784177-D993-4A18-ACBB-556FC002855E}" presName="spacerL" presStyleCnt="0"/>
      <dgm:spPr/>
    </dgm:pt>
    <dgm:pt modelId="{23B74408-9825-44CF-896C-7320345848F7}" type="pres">
      <dgm:prSet presAssocID="{ED784177-D993-4A18-ACBB-556FC002855E}" presName="sibTrans" presStyleLbl="sibTrans2D1" presStyleIdx="0" presStyleCnt="2" custLinFactNeighborX="-12321" custLinFactNeighborY="58147"/>
      <dgm:spPr>
        <a:prstGeom prst="mathNotEqual">
          <a:avLst/>
        </a:prstGeom>
      </dgm:spPr>
    </dgm:pt>
    <dgm:pt modelId="{31D0C2DB-0C2F-48FF-91F9-4158236C3A03}" type="pres">
      <dgm:prSet presAssocID="{ED784177-D993-4A18-ACBB-556FC002855E}" presName="spacerR" presStyleCnt="0"/>
      <dgm:spPr/>
    </dgm:pt>
    <dgm:pt modelId="{6A8FEB4C-2F39-4EEE-8580-F12983250D03}" type="pres">
      <dgm:prSet presAssocID="{4C0EFF8E-8D03-47EB-AFEC-BEDCCD215FCC}" presName="node" presStyleLbl="node1" presStyleIdx="1" presStyleCnt="3" custLinFactNeighborX="-44304" custLinFactNeighborY="34874">
        <dgm:presLayoutVars>
          <dgm:bulletEnabled val="1"/>
        </dgm:presLayoutVars>
      </dgm:prSet>
      <dgm:spPr/>
    </dgm:pt>
    <dgm:pt modelId="{B5E17089-D736-424A-915D-07438B32BF03}" type="pres">
      <dgm:prSet presAssocID="{C7052313-5FA0-494F-8D2A-FF461CFDCB44}" presName="spacerL" presStyleCnt="0"/>
      <dgm:spPr/>
    </dgm:pt>
    <dgm:pt modelId="{86D03476-1755-417D-B9B3-CA782EA9EF73}" type="pres">
      <dgm:prSet presAssocID="{C7052313-5FA0-494F-8D2A-FF461CFDCB44}" presName="sibTrans" presStyleLbl="sibTrans2D1" presStyleIdx="1" presStyleCnt="2" custLinFactNeighborX="-55696" custLinFactNeighborY="58147"/>
      <dgm:spPr/>
    </dgm:pt>
    <dgm:pt modelId="{9386EFF6-0F36-4D2E-BD1D-635F96FF965B}" type="pres">
      <dgm:prSet presAssocID="{C7052313-5FA0-494F-8D2A-FF461CFDCB44}" presName="spacerR" presStyleCnt="0"/>
      <dgm:spPr/>
    </dgm:pt>
    <dgm:pt modelId="{B6E3970B-5A6B-479D-AA44-9D33141DCE5B}" type="pres">
      <dgm:prSet presAssocID="{C894399E-43E2-45D7-BB60-2DB1981E3966}" presName="node" presStyleLbl="node1" presStyleIdx="2" presStyleCnt="3" custLinFactNeighborX="-38785" custLinFactNeighborY="26934">
        <dgm:presLayoutVars>
          <dgm:bulletEnabled val="1"/>
        </dgm:presLayoutVars>
      </dgm:prSet>
      <dgm:spPr/>
    </dgm:pt>
  </dgm:ptLst>
  <dgm:cxnLst>
    <dgm:cxn modelId="{75DDB61F-6A10-4465-A0E9-5ADB0FFFFA53}" srcId="{6844FC49-5EC4-408F-9955-87BAED1CA158}" destId="{C894399E-43E2-45D7-BB60-2DB1981E3966}" srcOrd="2" destOrd="0" parTransId="{27D3CB79-29F1-4DFC-BB27-EDD638C8C1CC}" sibTransId="{E2F6AE6F-11D3-4E15-B6AC-86B0066AE5DC}"/>
    <dgm:cxn modelId="{22E3CA2B-59C3-4185-AD9B-F0F1C6F0B291}" type="presOf" srcId="{B843777B-97C8-44E8-B63E-A56F493596A5}" destId="{BE873753-F61D-4C02-B438-6C520CBEF90C}" srcOrd="0" destOrd="0" presId="urn:microsoft.com/office/officeart/2005/8/layout/equation1"/>
    <dgm:cxn modelId="{01238A52-24B1-4B25-96EE-CC785E86AFF6}" type="presOf" srcId="{ED784177-D993-4A18-ACBB-556FC002855E}" destId="{23B74408-9825-44CF-896C-7320345848F7}" srcOrd="0" destOrd="0" presId="urn:microsoft.com/office/officeart/2005/8/layout/equation1"/>
    <dgm:cxn modelId="{F2895553-B022-4E26-96C8-24D30DE18F49}" type="presOf" srcId="{6844FC49-5EC4-408F-9955-87BAED1CA158}" destId="{B0D6F621-A60D-4817-A35F-B14766528E11}" srcOrd="0" destOrd="0" presId="urn:microsoft.com/office/officeart/2005/8/layout/equation1"/>
    <dgm:cxn modelId="{ABC14164-A1C6-43F2-A0EA-97583CF3D04E}" type="presOf" srcId="{C7052313-5FA0-494F-8D2A-FF461CFDCB44}" destId="{86D03476-1755-417D-B9B3-CA782EA9EF73}" srcOrd="0" destOrd="0" presId="urn:microsoft.com/office/officeart/2005/8/layout/equation1"/>
    <dgm:cxn modelId="{CF7DA57E-F1F3-41AB-B2F7-543D6007E10F}" srcId="{6844FC49-5EC4-408F-9955-87BAED1CA158}" destId="{B843777B-97C8-44E8-B63E-A56F493596A5}" srcOrd="0" destOrd="0" parTransId="{6E605C4D-1335-4C65-AD1F-D2524E8EF427}" sibTransId="{ED784177-D993-4A18-ACBB-556FC002855E}"/>
    <dgm:cxn modelId="{793A728A-C3F8-44DC-9BD9-1A53A9425062}" type="presOf" srcId="{C894399E-43E2-45D7-BB60-2DB1981E3966}" destId="{B6E3970B-5A6B-479D-AA44-9D33141DCE5B}" srcOrd="0" destOrd="0" presId="urn:microsoft.com/office/officeart/2005/8/layout/equation1"/>
    <dgm:cxn modelId="{3410269C-F9D1-437E-8CD4-E53D5CEE19C2}" type="presOf" srcId="{4C0EFF8E-8D03-47EB-AFEC-BEDCCD215FCC}" destId="{6A8FEB4C-2F39-4EEE-8580-F12983250D03}" srcOrd="0" destOrd="0" presId="urn:microsoft.com/office/officeart/2005/8/layout/equation1"/>
    <dgm:cxn modelId="{8D424F9F-4CDC-4B10-BDCF-03086D46ED63}" srcId="{6844FC49-5EC4-408F-9955-87BAED1CA158}" destId="{4C0EFF8E-8D03-47EB-AFEC-BEDCCD215FCC}" srcOrd="1" destOrd="0" parTransId="{F0C4729A-C934-4987-8F88-17835735BB86}" sibTransId="{C7052313-5FA0-494F-8D2A-FF461CFDCB44}"/>
    <dgm:cxn modelId="{807239A4-3264-4138-B11A-9BEE1ECE005A}" type="presParOf" srcId="{B0D6F621-A60D-4817-A35F-B14766528E11}" destId="{BE873753-F61D-4C02-B438-6C520CBEF90C}" srcOrd="0" destOrd="0" presId="urn:microsoft.com/office/officeart/2005/8/layout/equation1"/>
    <dgm:cxn modelId="{607A50A2-1E49-453E-B85B-E5A5238622F1}" type="presParOf" srcId="{B0D6F621-A60D-4817-A35F-B14766528E11}" destId="{30C451A8-B9F3-436C-95DD-C54A7B9C07AB}" srcOrd="1" destOrd="0" presId="urn:microsoft.com/office/officeart/2005/8/layout/equation1"/>
    <dgm:cxn modelId="{091137F1-8825-4070-8E85-E0AF29F8790A}" type="presParOf" srcId="{B0D6F621-A60D-4817-A35F-B14766528E11}" destId="{23B74408-9825-44CF-896C-7320345848F7}" srcOrd="2" destOrd="0" presId="urn:microsoft.com/office/officeart/2005/8/layout/equation1"/>
    <dgm:cxn modelId="{1FF1CA12-8CFD-4A7A-B51F-93032A7691B5}" type="presParOf" srcId="{B0D6F621-A60D-4817-A35F-B14766528E11}" destId="{31D0C2DB-0C2F-48FF-91F9-4158236C3A03}" srcOrd="3" destOrd="0" presId="urn:microsoft.com/office/officeart/2005/8/layout/equation1"/>
    <dgm:cxn modelId="{02EA1D3C-F5C7-46E7-BB50-C333C0F5FE00}" type="presParOf" srcId="{B0D6F621-A60D-4817-A35F-B14766528E11}" destId="{6A8FEB4C-2F39-4EEE-8580-F12983250D03}" srcOrd="4" destOrd="0" presId="urn:microsoft.com/office/officeart/2005/8/layout/equation1"/>
    <dgm:cxn modelId="{3B35C7A4-D3B6-4225-8C84-F9E2666AD6A7}" type="presParOf" srcId="{B0D6F621-A60D-4817-A35F-B14766528E11}" destId="{B5E17089-D736-424A-915D-07438B32BF03}" srcOrd="5" destOrd="0" presId="urn:microsoft.com/office/officeart/2005/8/layout/equation1"/>
    <dgm:cxn modelId="{02B8691E-E95D-47A1-88C7-F6A43DCF8A97}" type="presParOf" srcId="{B0D6F621-A60D-4817-A35F-B14766528E11}" destId="{86D03476-1755-417D-B9B3-CA782EA9EF73}" srcOrd="6" destOrd="0" presId="urn:microsoft.com/office/officeart/2005/8/layout/equation1"/>
    <dgm:cxn modelId="{F24A195F-8D38-425A-9CF5-360079041061}" type="presParOf" srcId="{B0D6F621-A60D-4817-A35F-B14766528E11}" destId="{9386EFF6-0F36-4D2E-BD1D-635F96FF965B}" srcOrd="7" destOrd="0" presId="urn:microsoft.com/office/officeart/2005/8/layout/equation1"/>
    <dgm:cxn modelId="{05F4F5DB-8C4A-4480-B78E-FBE0339357A8}" type="presParOf" srcId="{B0D6F621-A60D-4817-A35F-B14766528E11}" destId="{B6E3970B-5A6B-479D-AA44-9D33141DCE5B}" srcOrd="8" destOrd="0" presId="urn:microsoft.com/office/officeart/2005/8/layout/equati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1B8564-5BD9-4C94-9C1E-2E014BD9D264}"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l-GR"/>
        </a:p>
      </dgm:t>
    </dgm:pt>
    <dgm:pt modelId="{2E29276B-4EEA-420B-BE69-2B0CB5105E72}">
      <dgm:prSet phldrT="[Κείμενο]"/>
      <dgm:spPr/>
      <dgm:t>
        <a:bodyPr/>
        <a:lstStyle/>
        <a:p>
          <a:r>
            <a:rPr lang="el-GR" dirty="0"/>
            <a:t>Οικογένεια</a:t>
          </a:r>
        </a:p>
      </dgm:t>
    </dgm:pt>
    <dgm:pt modelId="{D3B6AA2E-7814-4891-B356-2932EAC34A79}" type="parTrans" cxnId="{7A5B301D-4403-4443-8D6B-B9AABA734A41}">
      <dgm:prSet/>
      <dgm:spPr/>
      <dgm:t>
        <a:bodyPr/>
        <a:lstStyle/>
        <a:p>
          <a:endParaRPr lang="el-GR"/>
        </a:p>
      </dgm:t>
    </dgm:pt>
    <dgm:pt modelId="{2CBE7D27-061A-4B67-A1B2-758A802B6A54}" type="sibTrans" cxnId="{7A5B301D-4403-4443-8D6B-B9AABA734A41}">
      <dgm:prSet/>
      <dgm:spPr/>
      <dgm:t>
        <a:bodyPr/>
        <a:lstStyle/>
        <a:p>
          <a:endParaRPr lang="el-GR"/>
        </a:p>
      </dgm:t>
    </dgm:pt>
    <dgm:pt modelId="{478FCB71-D432-467B-AF8F-C259495E2D5F}">
      <dgm:prSet phldrT="[Κείμενο]"/>
      <dgm:spPr>
        <a:solidFill>
          <a:schemeClr val="accent1">
            <a:lumMod val="20000"/>
            <a:lumOff val="80000"/>
            <a:alpha val="90000"/>
          </a:schemeClr>
        </a:solidFill>
      </dgm:spPr>
      <dgm:t>
        <a:bodyPr/>
        <a:lstStyle/>
        <a:p>
          <a:r>
            <a:rPr lang="el-GR" dirty="0"/>
            <a:t>Στην οικογένεια από τα πρώτα χρόνια της ζωής του το παιδί αρχίζει τη διαδικασία ταύτισης του με το φύλο του και η μάθηση της κατάλληλης για το κάθε φύλο συμπεριφοράς μέσα από το μηχανισμό της μίμησης. </a:t>
          </a:r>
        </a:p>
      </dgm:t>
    </dgm:pt>
    <dgm:pt modelId="{1E672040-D51B-410A-9394-7C010F759BC2}" type="parTrans" cxnId="{524E709D-A354-4E8D-910C-5BF8DEE63CE8}">
      <dgm:prSet/>
      <dgm:spPr/>
      <dgm:t>
        <a:bodyPr/>
        <a:lstStyle/>
        <a:p>
          <a:endParaRPr lang="el-GR"/>
        </a:p>
      </dgm:t>
    </dgm:pt>
    <dgm:pt modelId="{B31A87AB-4ED6-4AFA-B313-E848FAABA878}" type="sibTrans" cxnId="{524E709D-A354-4E8D-910C-5BF8DEE63CE8}">
      <dgm:prSet/>
      <dgm:spPr/>
      <dgm:t>
        <a:bodyPr/>
        <a:lstStyle/>
        <a:p>
          <a:endParaRPr lang="el-GR"/>
        </a:p>
      </dgm:t>
    </dgm:pt>
    <dgm:pt modelId="{A8DBE6B7-02B5-49B8-A9D0-5C6C4956567B}">
      <dgm:prSet phldrT="[Κείμενο]"/>
      <dgm:spPr/>
      <dgm:t>
        <a:bodyPr/>
        <a:lstStyle/>
        <a:p>
          <a:r>
            <a:rPr lang="el-GR" dirty="0"/>
            <a:t>Σχολείο</a:t>
          </a:r>
        </a:p>
      </dgm:t>
    </dgm:pt>
    <dgm:pt modelId="{15C65788-515F-48A2-B120-8E9497C69769}" type="parTrans" cxnId="{4671CF11-ACBE-4354-BB66-E2BB6136BF67}">
      <dgm:prSet/>
      <dgm:spPr/>
      <dgm:t>
        <a:bodyPr/>
        <a:lstStyle/>
        <a:p>
          <a:endParaRPr lang="el-GR"/>
        </a:p>
      </dgm:t>
    </dgm:pt>
    <dgm:pt modelId="{43AB83B1-2681-433E-BA13-6AF792EE904B}" type="sibTrans" cxnId="{4671CF11-ACBE-4354-BB66-E2BB6136BF67}">
      <dgm:prSet/>
      <dgm:spPr/>
      <dgm:t>
        <a:bodyPr/>
        <a:lstStyle/>
        <a:p>
          <a:endParaRPr lang="el-GR"/>
        </a:p>
      </dgm:t>
    </dgm:pt>
    <dgm:pt modelId="{037DDF39-3AA0-409D-B425-0480912ED90F}">
      <dgm:prSet phldrT="[Κείμενο]"/>
      <dgm:spPr>
        <a:solidFill>
          <a:schemeClr val="accent1">
            <a:lumMod val="20000"/>
            <a:lumOff val="80000"/>
            <a:alpha val="90000"/>
          </a:schemeClr>
        </a:solidFill>
      </dgm:spPr>
      <dgm:t>
        <a:bodyPr/>
        <a:lstStyle/>
        <a:p>
          <a:r>
            <a:rPr lang="el-GR" dirty="0"/>
            <a:t>Το σχολείο θα του «διδάξει» θεσμούς, κανόνες και αξίες, ώστε να μπορέσει μέσα του να διαχωρίσει το καλό από το κακό, το πρέπον από το μη πρέπον</a:t>
          </a:r>
        </a:p>
      </dgm:t>
    </dgm:pt>
    <dgm:pt modelId="{BECDD987-E5B2-4C8D-8AA9-B89AAB15AE26}" type="parTrans" cxnId="{1275D7F0-E316-49FC-936A-5C9BDDFF4EBD}">
      <dgm:prSet/>
      <dgm:spPr/>
      <dgm:t>
        <a:bodyPr/>
        <a:lstStyle/>
        <a:p>
          <a:endParaRPr lang="el-GR"/>
        </a:p>
      </dgm:t>
    </dgm:pt>
    <dgm:pt modelId="{4468919E-5771-4D4D-BBB7-98763D60C024}" type="sibTrans" cxnId="{1275D7F0-E316-49FC-936A-5C9BDDFF4EBD}">
      <dgm:prSet/>
      <dgm:spPr/>
      <dgm:t>
        <a:bodyPr/>
        <a:lstStyle/>
        <a:p>
          <a:endParaRPr lang="el-GR"/>
        </a:p>
      </dgm:t>
    </dgm:pt>
    <dgm:pt modelId="{AAA09EC4-6FF3-4110-A61D-399E789E4BE9}" type="pres">
      <dgm:prSet presAssocID="{991B8564-5BD9-4C94-9C1E-2E014BD9D264}" presName="linearFlow" presStyleCnt="0">
        <dgm:presLayoutVars>
          <dgm:dir/>
          <dgm:animLvl val="lvl"/>
          <dgm:resizeHandles val="exact"/>
        </dgm:presLayoutVars>
      </dgm:prSet>
      <dgm:spPr/>
    </dgm:pt>
    <dgm:pt modelId="{4F21CA7F-7C35-4DEF-9E6A-D575DCB6EB4A}" type="pres">
      <dgm:prSet presAssocID="{2E29276B-4EEA-420B-BE69-2B0CB5105E72}" presName="composite" presStyleCnt="0"/>
      <dgm:spPr/>
    </dgm:pt>
    <dgm:pt modelId="{1254DD63-2908-41B0-B908-9F64388EC5DC}" type="pres">
      <dgm:prSet presAssocID="{2E29276B-4EEA-420B-BE69-2B0CB5105E72}" presName="parentText" presStyleLbl="alignNode1" presStyleIdx="0" presStyleCnt="2">
        <dgm:presLayoutVars>
          <dgm:chMax val="1"/>
          <dgm:bulletEnabled val="1"/>
        </dgm:presLayoutVars>
      </dgm:prSet>
      <dgm:spPr/>
    </dgm:pt>
    <dgm:pt modelId="{AF182615-4E12-4361-BFA4-596AC38D2AFD}" type="pres">
      <dgm:prSet presAssocID="{2E29276B-4EEA-420B-BE69-2B0CB5105E72}" presName="descendantText" presStyleLbl="alignAcc1" presStyleIdx="0" presStyleCnt="2" custLinFactNeighborX="-276" custLinFactNeighborY="6450">
        <dgm:presLayoutVars>
          <dgm:bulletEnabled val="1"/>
        </dgm:presLayoutVars>
      </dgm:prSet>
      <dgm:spPr/>
    </dgm:pt>
    <dgm:pt modelId="{3B107D6E-43E2-4FCA-BF85-D22129EBA7B1}" type="pres">
      <dgm:prSet presAssocID="{2CBE7D27-061A-4B67-A1B2-758A802B6A54}" presName="sp" presStyleCnt="0"/>
      <dgm:spPr/>
    </dgm:pt>
    <dgm:pt modelId="{22F8C966-A231-4B4B-B48A-BFF60B10DB94}" type="pres">
      <dgm:prSet presAssocID="{A8DBE6B7-02B5-49B8-A9D0-5C6C4956567B}" presName="composite" presStyleCnt="0"/>
      <dgm:spPr/>
    </dgm:pt>
    <dgm:pt modelId="{38D94F43-536E-4B48-94F5-B997D3F05CC0}" type="pres">
      <dgm:prSet presAssocID="{A8DBE6B7-02B5-49B8-A9D0-5C6C4956567B}" presName="parentText" presStyleLbl="alignNode1" presStyleIdx="1" presStyleCnt="2">
        <dgm:presLayoutVars>
          <dgm:chMax val="1"/>
          <dgm:bulletEnabled val="1"/>
        </dgm:presLayoutVars>
      </dgm:prSet>
      <dgm:spPr/>
    </dgm:pt>
    <dgm:pt modelId="{69558BCD-053F-42B9-AA7A-7F274C2FE2AF}" type="pres">
      <dgm:prSet presAssocID="{A8DBE6B7-02B5-49B8-A9D0-5C6C4956567B}" presName="descendantText" presStyleLbl="alignAcc1" presStyleIdx="1" presStyleCnt="2" custLinFactNeighborY="2374">
        <dgm:presLayoutVars>
          <dgm:bulletEnabled val="1"/>
        </dgm:presLayoutVars>
      </dgm:prSet>
      <dgm:spPr/>
    </dgm:pt>
  </dgm:ptLst>
  <dgm:cxnLst>
    <dgm:cxn modelId="{4671CF11-ACBE-4354-BB66-E2BB6136BF67}" srcId="{991B8564-5BD9-4C94-9C1E-2E014BD9D264}" destId="{A8DBE6B7-02B5-49B8-A9D0-5C6C4956567B}" srcOrd="1" destOrd="0" parTransId="{15C65788-515F-48A2-B120-8E9497C69769}" sibTransId="{43AB83B1-2681-433E-BA13-6AF792EE904B}"/>
    <dgm:cxn modelId="{7A5B301D-4403-4443-8D6B-B9AABA734A41}" srcId="{991B8564-5BD9-4C94-9C1E-2E014BD9D264}" destId="{2E29276B-4EEA-420B-BE69-2B0CB5105E72}" srcOrd="0" destOrd="0" parTransId="{D3B6AA2E-7814-4891-B356-2932EAC34A79}" sibTransId="{2CBE7D27-061A-4B67-A1B2-758A802B6A54}"/>
    <dgm:cxn modelId="{8E048834-FF45-4450-B7C2-E7F06A056F6C}" type="presOf" srcId="{A8DBE6B7-02B5-49B8-A9D0-5C6C4956567B}" destId="{38D94F43-536E-4B48-94F5-B997D3F05CC0}" srcOrd="0" destOrd="0" presId="urn:microsoft.com/office/officeart/2005/8/layout/chevron2"/>
    <dgm:cxn modelId="{A581E03A-DF57-4E54-925A-78B392454001}" type="presOf" srcId="{478FCB71-D432-467B-AF8F-C259495E2D5F}" destId="{AF182615-4E12-4361-BFA4-596AC38D2AFD}" srcOrd="0" destOrd="0" presId="urn:microsoft.com/office/officeart/2005/8/layout/chevron2"/>
    <dgm:cxn modelId="{791C4A40-E151-41D3-BE3E-0AF9301CBC44}" type="presOf" srcId="{037DDF39-3AA0-409D-B425-0480912ED90F}" destId="{69558BCD-053F-42B9-AA7A-7F274C2FE2AF}" srcOrd="0" destOrd="0" presId="urn:microsoft.com/office/officeart/2005/8/layout/chevron2"/>
    <dgm:cxn modelId="{44967C4E-8BFB-45C5-8444-B44C1A90AF8D}" type="presOf" srcId="{991B8564-5BD9-4C94-9C1E-2E014BD9D264}" destId="{AAA09EC4-6FF3-4110-A61D-399E789E4BE9}" srcOrd="0" destOrd="0" presId="urn:microsoft.com/office/officeart/2005/8/layout/chevron2"/>
    <dgm:cxn modelId="{524E709D-A354-4E8D-910C-5BF8DEE63CE8}" srcId="{2E29276B-4EEA-420B-BE69-2B0CB5105E72}" destId="{478FCB71-D432-467B-AF8F-C259495E2D5F}" srcOrd="0" destOrd="0" parTransId="{1E672040-D51B-410A-9394-7C010F759BC2}" sibTransId="{B31A87AB-4ED6-4AFA-B313-E848FAABA878}"/>
    <dgm:cxn modelId="{1E224FD0-F5EB-4D23-A0BA-6076EB17287F}" type="presOf" srcId="{2E29276B-4EEA-420B-BE69-2B0CB5105E72}" destId="{1254DD63-2908-41B0-B908-9F64388EC5DC}" srcOrd="0" destOrd="0" presId="urn:microsoft.com/office/officeart/2005/8/layout/chevron2"/>
    <dgm:cxn modelId="{1275D7F0-E316-49FC-936A-5C9BDDFF4EBD}" srcId="{A8DBE6B7-02B5-49B8-A9D0-5C6C4956567B}" destId="{037DDF39-3AA0-409D-B425-0480912ED90F}" srcOrd="0" destOrd="0" parTransId="{BECDD987-E5B2-4C8D-8AA9-B89AAB15AE26}" sibTransId="{4468919E-5771-4D4D-BBB7-98763D60C024}"/>
    <dgm:cxn modelId="{A2D12FEE-FE40-4011-9183-9D86665AE355}" type="presParOf" srcId="{AAA09EC4-6FF3-4110-A61D-399E789E4BE9}" destId="{4F21CA7F-7C35-4DEF-9E6A-D575DCB6EB4A}" srcOrd="0" destOrd="0" presId="urn:microsoft.com/office/officeart/2005/8/layout/chevron2"/>
    <dgm:cxn modelId="{57D9C2E3-ED65-4F83-AAA8-B482893AC136}" type="presParOf" srcId="{4F21CA7F-7C35-4DEF-9E6A-D575DCB6EB4A}" destId="{1254DD63-2908-41B0-B908-9F64388EC5DC}" srcOrd="0" destOrd="0" presId="urn:microsoft.com/office/officeart/2005/8/layout/chevron2"/>
    <dgm:cxn modelId="{C46A51F8-5C6C-4E8F-93D8-7D9A50AF5044}" type="presParOf" srcId="{4F21CA7F-7C35-4DEF-9E6A-D575DCB6EB4A}" destId="{AF182615-4E12-4361-BFA4-596AC38D2AFD}" srcOrd="1" destOrd="0" presId="urn:microsoft.com/office/officeart/2005/8/layout/chevron2"/>
    <dgm:cxn modelId="{BC18C4A5-5865-479A-8562-DF13FA12CDB8}" type="presParOf" srcId="{AAA09EC4-6FF3-4110-A61D-399E789E4BE9}" destId="{3B107D6E-43E2-4FCA-BF85-D22129EBA7B1}" srcOrd="1" destOrd="0" presId="urn:microsoft.com/office/officeart/2005/8/layout/chevron2"/>
    <dgm:cxn modelId="{058B045B-D6CD-4CA7-89A8-36D4077F2E8F}" type="presParOf" srcId="{AAA09EC4-6FF3-4110-A61D-399E789E4BE9}" destId="{22F8C966-A231-4B4B-B48A-BFF60B10DB94}" srcOrd="2" destOrd="0" presId="urn:microsoft.com/office/officeart/2005/8/layout/chevron2"/>
    <dgm:cxn modelId="{95A9E134-D289-4B67-B95E-1655114D9570}" type="presParOf" srcId="{22F8C966-A231-4B4B-B48A-BFF60B10DB94}" destId="{38D94F43-536E-4B48-94F5-B997D3F05CC0}" srcOrd="0" destOrd="0" presId="urn:microsoft.com/office/officeart/2005/8/layout/chevron2"/>
    <dgm:cxn modelId="{57911D11-6D00-44F0-9747-AEA515C60381}" type="presParOf" srcId="{22F8C966-A231-4B4B-B48A-BFF60B10DB94}" destId="{69558BCD-053F-42B9-AA7A-7F274C2FE2A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224753-1C0C-45A9-BE01-01C19F077042}">
      <dsp:nvSpPr>
        <dsp:cNvPr id="0" name=""/>
        <dsp:cNvSpPr/>
      </dsp:nvSpPr>
      <dsp:spPr>
        <a:xfrm rot="1146608">
          <a:off x="2299030" y="2841507"/>
          <a:ext cx="1539469" cy="69609"/>
        </a:xfrm>
        <a:custGeom>
          <a:avLst/>
          <a:gdLst/>
          <a:ahLst/>
          <a:cxnLst/>
          <a:rect l="0" t="0" r="0" b="0"/>
          <a:pathLst>
            <a:path>
              <a:moveTo>
                <a:pt x="0" y="34804"/>
              </a:moveTo>
              <a:lnTo>
                <a:pt x="1539469" y="34804"/>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F5AF77-12EB-4AFD-86C2-F38DC20E28AB}">
      <dsp:nvSpPr>
        <dsp:cNvPr id="0" name=""/>
        <dsp:cNvSpPr/>
      </dsp:nvSpPr>
      <dsp:spPr>
        <a:xfrm rot="20379735">
          <a:off x="2296907" y="1593301"/>
          <a:ext cx="1428998" cy="69609"/>
        </a:xfrm>
        <a:custGeom>
          <a:avLst/>
          <a:gdLst/>
          <a:ahLst/>
          <a:cxnLst/>
          <a:rect l="0" t="0" r="0" b="0"/>
          <a:pathLst>
            <a:path>
              <a:moveTo>
                <a:pt x="0" y="34804"/>
              </a:moveTo>
              <a:lnTo>
                <a:pt x="1428998" y="34804"/>
              </a:lnTo>
            </a:path>
          </a:pathLst>
        </a:custGeom>
        <a:no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FAEBED-DEFC-4073-A887-FC2D9DC96A28}">
      <dsp:nvSpPr>
        <dsp:cNvPr id="0" name=""/>
        <dsp:cNvSpPr/>
      </dsp:nvSpPr>
      <dsp:spPr>
        <a:xfrm>
          <a:off x="-179004" y="751751"/>
          <a:ext cx="2979612" cy="2979612"/>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067FCE-A87D-4B17-B6DB-7398DFF24F83}">
      <dsp:nvSpPr>
        <dsp:cNvPr id="0" name=""/>
        <dsp:cNvSpPr/>
      </dsp:nvSpPr>
      <dsp:spPr>
        <a:xfrm>
          <a:off x="3528398" y="144020"/>
          <a:ext cx="2473708" cy="1668009"/>
        </a:xfrm>
        <a:prstGeom prst="ellipse">
          <a:avLst/>
        </a:prstGeom>
        <a:solidFill>
          <a:schemeClr val="accent3">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l-GR" sz="2500" kern="1200" dirty="0"/>
            <a:t>2</a:t>
          </a:r>
          <a:r>
            <a:rPr lang="el-GR" sz="2500" kern="1200" baseline="30000" dirty="0"/>
            <a:t>ο</a:t>
          </a:r>
          <a:r>
            <a:rPr lang="el-GR" sz="2500" kern="1200" dirty="0"/>
            <a:t> κύμα φεμινισμού</a:t>
          </a:r>
        </a:p>
      </dsp:txBody>
      <dsp:txXfrm>
        <a:off x="3890664" y="388294"/>
        <a:ext cx="1749176" cy="1179461"/>
      </dsp:txXfrm>
    </dsp:sp>
    <dsp:sp modelId="{197C8A05-4828-4E70-B83B-3B1875F8A322}">
      <dsp:nvSpPr>
        <dsp:cNvPr id="0" name=""/>
        <dsp:cNvSpPr/>
      </dsp:nvSpPr>
      <dsp:spPr>
        <a:xfrm>
          <a:off x="3672416" y="2664292"/>
          <a:ext cx="2383018" cy="1668009"/>
        </a:xfrm>
        <a:prstGeom prst="ellipse">
          <a:avLst/>
        </a:prstGeom>
        <a:solidFill>
          <a:schemeClr val="accent3">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l-GR" sz="2400" kern="1200" dirty="0"/>
            <a:t>3</a:t>
          </a:r>
          <a:r>
            <a:rPr lang="el-GR" sz="2400" kern="1200" baseline="30000" dirty="0"/>
            <a:t>ο</a:t>
          </a:r>
          <a:r>
            <a:rPr lang="el-GR" sz="2400" kern="1200" dirty="0"/>
            <a:t> κύμα φεμινισμού</a:t>
          </a:r>
        </a:p>
      </dsp:txBody>
      <dsp:txXfrm>
        <a:off x="4021401" y="2908566"/>
        <a:ext cx="1685048" cy="11794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9EA70A-DCB8-40EA-B9ED-B27B163DA92B}">
      <dsp:nvSpPr>
        <dsp:cNvPr id="0" name=""/>
        <dsp:cNvSpPr/>
      </dsp:nvSpPr>
      <dsp:spPr>
        <a:xfrm>
          <a:off x="0" y="2748571"/>
          <a:ext cx="2183308" cy="1091654"/>
        </a:xfrm>
        <a:prstGeom prst="roundRect">
          <a:avLst>
            <a:gd name="adj" fmla="val 10000"/>
          </a:avLst>
        </a:prstGeom>
        <a:solidFill>
          <a:schemeClr val="accent2">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l-GR" sz="3300" kern="1200" dirty="0"/>
            <a:t>Φύλο</a:t>
          </a:r>
        </a:p>
      </dsp:txBody>
      <dsp:txXfrm>
        <a:off x="31973" y="2780544"/>
        <a:ext cx="2119362" cy="1027708"/>
      </dsp:txXfrm>
    </dsp:sp>
    <dsp:sp modelId="{96B1AD4F-A473-4FE5-920F-22F21D562582}">
      <dsp:nvSpPr>
        <dsp:cNvPr id="0" name=""/>
        <dsp:cNvSpPr/>
      </dsp:nvSpPr>
      <dsp:spPr>
        <a:xfrm rot="17346751">
          <a:off x="1537530" y="2372842"/>
          <a:ext cx="1920313" cy="28652"/>
        </a:xfrm>
        <a:custGeom>
          <a:avLst/>
          <a:gdLst/>
          <a:ahLst/>
          <a:cxnLst/>
          <a:rect l="0" t="0" r="0" b="0"/>
          <a:pathLst>
            <a:path>
              <a:moveTo>
                <a:pt x="0" y="14326"/>
              </a:moveTo>
              <a:lnTo>
                <a:pt x="1920313" y="14326"/>
              </a:lnTo>
            </a:path>
          </a:pathLst>
        </a:custGeom>
        <a:noFill/>
        <a:ln w="12700" cap="flat" cmpd="sng" algn="ctr">
          <a:solidFill>
            <a:schemeClr val="accent4">
              <a:hueOff val="0"/>
              <a:satOff val="0"/>
              <a:lumOff val="0"/>
              <a:alphaOff val="0"/>
            </a:schemeClr>
          </a:solidFill>
          <a:prstDash val="solid"/>
          <a:miter lim="800000"/>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l-GR" sz="600" kern="1200"/>
        </a:p>
      </dsp:txBody>
      <dsp:txXfrm>
        <a:off x="2449679" y="2339160"/>
        <a:ext cx="96015" cy="96015"/>
      </dsp:txXfrm>
    </dsp:sp>
    <dsp:sp modelId="{DE093FA2-5518-47E9-82E9-F09156B2BE0D}">
      <dsp:nvSpPr>
        <dsp:cNvPr id="0" name=""/>
        <dsp:cNvSpPr/>
      </dsp:nvSpPr>
      <dsp:spPr>
        <a:xfrm>
          <a:off x="2812066" y="934111"/>
          <a:ext cx="2183308" cy="1091654"/>
        </a:xfrm>
        <a:prstGeom prst="roundRect">
          <a:avLst>
            <a:gd name="adj" fmla="val 10000"/>
          </a:avLst>
        </a:prstGeom>
        <a:solidFill>
          <a:schemeClr val="accent4">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n-US" sz="3300" kern="1200" dirty="0"/>
            <a:t>sex</a:t>
          </a:r>
          <a:endParaRPr lang="el-GR" sz="3300" kern="1200" dirty="0"/>
        </a:p>
      </dsp:txBody>
      <dsp:txXfrm>
        <a:off x="2844039" y="966084"/>
        <a:ext cx="2119362" cy="1027708"/>
      </dsp:txXfrm>
    </dsp:sp>
    <dsp:sp modelId="{0DC5CE21-9B56-4C30-B6E9-788E7B2800F2}">
      <dsp:nvSpPr>
        <dsp:cNvPr id="0" name=""/>
        <dsp:cNvSpPr/>
      </dsp:nvSpPr>
      <dsp:spPr>
        <a:xfrm rot="19719953">
          <a:off x="4864380" y="998556"/>
          <a:ext cx="1796272" cy="28652"/>
        </a:xfrm>
        <a:custGeom>
          <a:avLst/>
          <a:gdLst/>
          <a:ahLst/>
          <a:cxnLst/>
          <a:rect l="0" t="0" r="0" b="0"/>
          <a:pathLst>
            <a:path>
              <a:moveTo>
                <a:pt x="0" y="14326"/>
              </a:moveTo>
              <a:lnTo>
                <a:pt x="1796272" y="14326"/>
              </a:lnTo>
            </a:path>
          </a:pathLst>
        </a:custGeom>
        <a:noFill/>
        <a:ln w="12700" cap="flat" cmpd="sng" algn="ctr">
          <a:solidFill>
            <a:schemeClr val="accent5">
              <a:hueOff val="0"/>
              <a:satOff val="0"/>
              <a:lumOff val="0"/>
              <a:alphaOff val="0"/>
            </a:schemeClr>
          </a:solidFill>
          <a:prstDash val="solid"/>
          <a:miter lim="800000"/>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l-GR" sz="600" kern="1200"/>
        </a:p>
      </dsp:txBody>
      <dsp:txXfrm>
        <a:off x="5717610" y="967976"/>
        <a:ext cx="89813" cy="89813"/>
      </dsp:txXfrm>
    </dsp:sp>
    <dsp:sp modelId="{F0B8C5FD-94F1-4A56-B6D4-40C2EEEC7F77}">
      <dsp:nvSpPr>
        <dsp:cNvPr id="0" name=""/>
        <dsp:cNvSpPr/>
      </dsp:nvSpPr>
      <dsp:spPr>
        <a:xfrm>
          <a:off x="6529659" y="0"/>
          <a:ext cx="2183308" cy="1091654"/>
        </a:xfrm>
        <a:prstGeom prst="roundRect">
          <a:avLst>
            <a:gd name="adj" fmla="val 10000"/>
          </a:avLst>
        </a:prstGeom>
        <a:solidFill>
          <a:schemeClr val="accent5">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n-US" sz="3300" kern="1200" dirty="0"/>
            <a:t>man</a:t>
          </a:r>
          <a:endParaRPr lang="el-GR" sz="3300" kern="1200" dirty="0"/>
        </a:p>
      </dsp:txBody>
      <dsp:txXfrm>
        <a:off x="6561632" y="31973"/>
        <a:ext cx="2119362" cy="1027708"/>
      </dsp:txXfrm>
    </dsp:sp>
    <dsp:sp modelId="{E4EDAEDF-6C71-48F4-A706-17B9EA05B999}">
      <dsp:nvSpPr>
        <dsp:cNvPr id="0" name=""/>
        <dsp:cNvSpPr/>
      </dsp:nvSpPr>
      <dsp:spPr>
        <a:xfrm rot="837309">
          <a:off x="4972242" y="1654621"/>
          <a:ext cx="1567484" cy="28652"/>
        </a:xfrm>
        <a:custGeom>
          <a:avLst/>
          <a:gdLst/>
          <a:ahLst/>
          <a:cxnLst/>
          <a:rect l="0" t="0" r="0" b="0"/>
          <a:pathLst>
            <a:path>
              <a:moveTo>
                <a:pt x="0" y="14326"/>
              </a:moveTo>
              <a:lnTo>
                <a:pt x="1567484" y="14326"/>
              </a:lnTo>
            </a:path>
          </a:pathLst>
        </a:custGeom>
        <a:noFill/>
        <a:ln w="12700" cap="flat" cmpd="sng" algn="ctr">
          <a:solidFill>
            <a:schemeClr val="accent5">
              <a:hueOff val="0"/>
              <a:satOff val="0"/>
              <a:lumOff val="0"/>
              <a:alphaOff val="0"/>
            </a:schemeClr>
          </a:solidFill>
          <a:prstDash val="solid"/>
          <a:miter lim="800000"/>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5716797" y="1629760"/>
        <a:ext cx="78374" cy="78374"/>
      </dsp:txXfrm>
    </dsp:sp>
    <dsp:sp modelId="{352FCC89-D507-4268-A987-49486D344B3F}">
      <dsp:nvSpPr>
        <dsp:cNvPr id="0" name=""/>
        <dsp:cNvSpPr/>
      </dsp:nvSpPr>
      <dsp:spPr>
        <a:xfrm>
          <a:off x="6516594" y="1312129"/>
          <a:ext cx="2183308" cy="1091654"/>
        </a:xfrm>
        <a:prstGeom prst="roundRect">
          <a:avLst>
            <a:gd name="adj" fmla="val 10000"/>
          </a:avLst>
        </a:prstGeom>
        <a:solidFill>
          <a:schemeClr val="accent5">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n-US" sz="3300" kern="1200" dirty="0"/>
            <a:t>woman</a:t>
          </a:r>
          <a:endParaRPr lang="el-GR" sz="3300" kern="1200" dirty="0"/>
        </a:p>
      </dsp:txBody>
      <dsp:txXfrm>
        <a:off x="6548567" y="1344102"/>
        <a:ext cx="2119362" cy="1027708"/>
      </dsp:txXfrm>
    </dsp:sp>
    <dsp:sp modelId="{F4912726-DE41-4EB2-BE21-908DC786809A}">
      <dsp:nvSpPr>
        <dsp:cNvPr id="0" name=""/>
        <dsp:cNvSpPr/>
      </dsp:nvSpPr>
      <dsp:spPr>
        <a:xfrm rot="4762228">
          <a:off x="1461871" y="4149504"/>
          <a:ext cx="1769222" cy="28652"/>
        </a:xfrm>
        <a:custGeom>
          <a:avLst/>
          <a:gdLst/>
          <a:ahLst/>
          <a:cxnLst/>
          <a:rect l="0" t="0" r="0" b="0"/>
          <a:pathLst>
            <a:path>
              <a:moveTo>
                <a:pt x="0" y="14326"/>
              </a:moveTo>
              <a:lnTo>
                <a:pt x="1769222" y="14326"/>
              </a:lnTo>
            </a:path>
          </a:pathLst>
        </a:custGeom>
        <a:noFill/>
        <a:ln w="12700" cap="flat" cmpd="sng" algn="ctr">
          <a:solidFill>
            <a:schemeClr val="accent4">
              <a:hueOff val="0"/>
              <a:satOff val="0"/>
              <a:lumOff val="0"/>
              <a:alphaOff val="0"/>
            </a:schemeClr>
          </a:solidFill>
          <a:prstDash val="solid"/>
          <a:miter lim="800000"/>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l-GR" sz="600" kern="1200"/>
        </a:p>
      </dsp:txBody>
      <dsp:txXfrm>
        <a:off x="2302251" y="4119600"/>
        <a:ext cx="88461" cy="88461"/>
      </dsp:txXfrm>
    </dsp:sp>
    <dsp:sp modelId="{EB324490-67DA-4D2F-8A28-848A779D988B}">
      <dsp:nvSpPr>
        <dsp:cNvPr id="0" name=""/>
        <dsp:cNvSpPr/>
      </dsp:nvSpPr>
      <dsp:spPr>
        <a:xfrm>
          <a:off x="2509656" y="4487435"/>
          <a:ext cx="2589687" cy="1091654"/>
        </a:xfrm>
        <a:prstGeom prst="roundRect">
          <a:avLst>
            <a:gd name="adj" fmla="val 10000"/>
          </a:avLst>
        </a:prstGeom>
        <a:solidFill>
          <a:schemeClr val="accent4">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n-US" sz="3300" kern="1200" dirty="0"/>
            <a:t>gender</a:t>
          </a:r>
          <a:endParaRPr lang="el-GR" sz="3300" kern="1200" dirty="0"/>
        </a:p>
      </dsp:txBody>
      <dsp:txXfrm>
        <a:off x="2541629" y="4519408"/>
        <a:ext cx="2525741" cy="1027708"/>
      </dsp:txXfrm>
    </dsp:sp>
    <dsp:sp modelId="{9A064EB4-E8A9-4434-83FF-472207194A71}">
      <dsp:nvSpPr>
        <dsp:cNvPr id="0" name=""/>
        <dsp:cNvSpPr/>
      </dsp:nvSpPr>
      <dsp:spPr>
        <a:xfrm rot="20374998">
          <a:off x="5072114" y="4867731"/>
          <a:ext cx="866888" cy="28652"/>
        </a:xfrm>
        <a:custGeom>
          <a:avLst/>
          <a:gdLst/>
          <a:ahLst/>
          <a:cxnLst/>
          <a:rect l="0" t="0" r="0" b="0"/>
          <a:pathLst>
            <a:path>
              <a:moveTo>
                <a:pt x="0" y="14326"/>
              </a:moveTo>
              <a:lnTo>
                <a:pt x="866888" y="14326"/>
              </a:lnTo>
            </a:path>
          </a:pathLst>
        </a:custGeom>
        <a:noFill/>
        <a:ln w="12700" cap="flat" cmpd="sng" algn="ctr">
          <a:solidFill>
            <a:schemeClr val="accent5">
              <a:hueOff val="0"/>
              <a:satOff val="0"/>
              <a:lumOff val="0"/>
              <a:alphaOff val="0"/>
            </a:schemeClr>
          </a:solidFill>
          <a:prstDash val="solid"/>
          <a:miter lim="800000"/>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5483887" y="4860385"/>
        <a:ext cx="43344" cy="43344"/>
      </dsp:txXfrm>
    </dsp:sp>
    <dsp:sp modelId="{8C36A030-0557-4318-AD3C-49061343EF9B}">
      <dsp:nvSpPr>
        <dsp:cNvPr id="0" name=""/>
        <dsp:cNvSpPr/>
      </dsp:nvSpPr>
      <dsp:spPr>
        <a:xfrm>
          <a:off x="5911774" y="4185025"/>
          <a:ext cx="2183308" cy="1091654"/>
        </a:xfrm>
        <a:prstGeom prst="roundRect">
          <a:avLst>
            <a:gd name="adj" fmla="val 10000"/>
          </a:avLst>
        </a:prstGeom>
        <a:solidFill>
          <a:schemeClr val="accent5">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n-US" sz="3300" kern="1200" dirty="0" err="1"/>
            <a:t>masculanity</a:t>
          </a:r>
          <a:endParaRPr lang="el-GR" sz="3300" kern="1200" dirty="0"/>
        </a:p>
      </dsp:txBody>
      <dsp:txXfrm>
        <a:off x="5943747" y="4216998"/>
        <a:ext cx="2119362" cy="1027708"/>
      </dsp:txXfrm>
    </dsp:sp>
    <dsp:sp modelId="{D3157388-832A-41EB-BB5C-39D82DDFB476}">
      <dsp:nvSpPr>
        <dsp:cNvPr id="0" name=""/>
        <dsp:cNvSpPr/>
      </dsp:nvSpPr>
      <dsp:spPr>
        <a:xfrm>
          <a:off x="5684950" y="5766345"/>
          <a:ext cx="2183308" cy="1091654"/>
        </a:xfrm>
        <a:prstGeom prst="roundRect">
          <a:avLst>
            <a:gd name="adj" fmla="val 10000"/>
          </a:avLst>
        </a:prstGeom>
        <a:solidFill>
          <a:schemeClr val="accent2">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n-US" sz="3300" kern="1200" dirty="0"/>
            <a:t>femininity</a:t>
          </a:r>
          <a:endParaRPr lang="el-GR" sz="3300" kern="1200" dirty="0"/>
        </a:p>
      </dsp:txBody>
      <dsp:txXfrm>
        <a:off x="5716923" y="5798318"/>
        <a:ext cx="2119362" cy="1027708"/>
      </dsp:txXfrm>
    </dsp:sp>
    <dsp:sp modelId="{A153511E-898E-490C-A439-1D7EB7F5897C}">
      <dsp:nvSpPr>
        <dsp:cNvPr id="0" name=""/>
        <dsp:cNvSpPr/>
      </dsp:nvSpPr>
      <dsp:spPr>
        <a:xfrm>
          <a:off x="6365378" y="2748571"/>
          <a:ext cx="2183308" cy="1091654"/>
        </a:xfrm>
        <a:prstGeom prst="roundRect">
          <a:avLst>
            <a:gd name="adj" fmla="val 10000"/>
          </a:avLst>
        </a:prstGeom>
        <a:solidFill>
          <a:schemeClr val="accent2">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n-US" sz="3300" kern="1200"/>
            <a:t>intersex</a:t>
          </a:r>
          <a:endParaRPr lang="el-GR" sz="3300" kern="1200" dirty="0"/>
        </a:p>
      </dsp:txBody>
      <dsp:txXfrm>
        <a:off x="6397351" y="2780544"/>
        <a:ext cx="2119362" cy="10277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C6163F-0D8D-4BB8-9AAE-070057F1A62E}">
      <dsp:nvSpPr>
        <dsp:cNvPr id="0" name=""/>
        <dsp:cNvSpPr/>
      </dsp:nvSpPr>
      <dsp:spPr>
        <a:xfrm>
          <a:off x="0" y="0"/>
          <a:ext cx="8110656" cy="5069160"/>
        </a:xfrm>
        <a:prstGeom prst="swooshArrow">
          <a:avLst>
            <a:gd name="adj1" fmla="val 25000"/>
            <a:gd name="adj2" fmla="val 25000"/>
          </a:avLst>
        </a:prstGeom>
        <a:solidFill>
          <a:schemeClr val="accent6">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00508529-965D-4C09-9FC9-1877904D76E5}">
      <dsp:nvSpPr>
        <dsp:cNvPr id="0" name=""/>
        <dsp:cNvSpPr/>
      </dsp:nvSpPr>
      <dsp:spPr>
        <a:xfrm>
          <a:off x="1738537" y="3124944"/>
          <a:ext cx="210877" cy="210877"/>
        </a:xfrm>
        <a:prstGeom prst="ellipse">
          <a:avLst/>
        </a:prstGeom>
        <a:solidFill>
          <a:schemeClr val="accent6">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892042D-F410-4A1D-84B2-C7B362A406DA}">
      <dsp:nvSpPr>
        <dsp:cNvPr id="0" name=""/>
        <dsp:cNvSpPr/>
      </dsp:nvSpPr>
      <dsp:spPr>
        <a:xfrm>
          <a:off x="-398014" y="3604172"/>
          <a:ext cx="8627614" cy="146498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11739" tIns="0" rIns="0" bIns="0" numCol="1" spcCol="1270" anchor="t" anchorCtr="0">
          <a:noAutofit/>
        </a:bodyPr>
        <a:lstStyle/>
        <a:p>
          <a:pPr marL="0" lvl="0" indent="0" algn="l" defTabSz="1022350">
            <a:lnSpc>
              <a:spcPct val="90000"/>
            </a:lnSpc>
            <a:spcBef>
              <a:spcPct val="0"/>
            </a:spcBef>
            <a:spcAft>
              <a:spcPct val="35000"/>
            </a:spcAft>
            <a:buNone/>
          </a:pPr>
          <a:r>
            <a:rPr lang="en-US" sz="2300" b="1" kern="1200" dirty="0"/>
            <a:t>B</a:t>
          </a:r>
          <a:r>
            <a:rPr lang="el-GR" sz="2300" b="1" kern="1200" dirty="0" err="1"/>
            <a:t>ιολογικό</a:t>
          </a:r>
          <a:r>
            <a:rPr lang="el-GR" sz="2300" b="1" kern="1200" dirty="0"/>
            <a:t> φύλο</a:t>
          </a:r>
          <a:r>
            <a:rPr lang="en-US" sz="2300" b="1" kern="1200" dirty="0"/>
            <a:t> (sex)</a:t>
          </a:r>
          <a:r>
            <a:rPr lang="el-GR" sz="2300" kern="1200" dirty="0"/>
            <a:t>, χρησιμοποιείται για να περιγράψει τις βιολογικές κατηγορίες του άντρα και της γυναίκας και καθορίζεται στον άνθρωπο από τα χρωμοσώματα και τα ανατομικά χαρακτηριστικά του φύλου, είναι το φύλο που αποδίδεται στο άτομο κατά τη γέννηση του </a:t>
          </a:r>
        </a:p>
      </dsp:txBody>
      <dsp:txXfrm>
        <a:off x="-398014" y="3604172"/>
        <a:ext cx="8627614" cy="1464987"/>
      </dsp:txXfrm>
    </dsp:sp>
    <dsp:sp modelId="{BD617662-C5B7-47ED-9703-937A49705ADE}">
      <dsp:nvSpPr>
        <dsp:cNvPr id="0" name=""/>
        <dsp:cNvSpPr/>
      </dsp:nvSpPr>
      <dsp:spPr>
        <a:xfrm>
          <a:off x="4186807" y="1900808"/>
          <a:ext cx="381200" cy="381200"/>
        </a:xfrm>
        <a:prstGeom prst="ellipse">
          <a:avLst/>
        </a:prstGeom>
        <a:solidFill>
          <a:schemeClr val="accent6">
            <a:alpha val="90000"/>
            <a:hueOff val="0"/>
            <a:satOff val="0"/>
            <a:lumOff val="0"/>
            <a:alphaOff val="-2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C8D4B9A0-35A8-48D8-9FD8-292E627A31F7}">
      <dsp:nvSpPr>
        <dsp:cNvPr id="0" name=""/>
        <dsp:cNvSpPr/>
      </dsp:nvSpPr>
      <dsp:spPr>
        <a:xfrm rot="10800000" flipV="1">
          <a:off x="2242592" y="1612782"/>
          <a:ext cx="4249646" cy="453353"/>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201990" tIns="0" rIns="0" bIns="0" numCol="1" spcCol="1270" anchor="t" anchorCtr="0">
          <a:noAutofit/>
        </a:bodyPr>
        <a:lstStyle/>
        <a:p>
          <a:pPr marL="0" lvl="0" indent="0" algn="l" defTabSz="1022350">
            <a:lnSpc>
              <a:spcPct val="90000"/>
            </a:lnSpc>
            <a:spcBef>
              <a:spcPct val="0"/>
            </a:spcBef>
            <a:spcAft>
              <a:spcPct val="35000"/>
            </a:spcAft>
            <a:buNone/>
          </a:pPr>
          <a:r>
            <a:rPr lang="en-US" sz="2300" kern="1200" dirty="0"/>
            <a:t>A</a:t>
          </a:r>
          <a:r>
            <a:rPr lang="el-GR" sz="2300" kern="1200" dirty="0" err="1"/>
            <a:t>ποδόμηση</a:t>
          </a:r>
          <a:r>
            <a:rPr lang="el-GR" sz="2300" kern="1200" dirty="0"/>
            <a:t> της θεώρησης </a:t>
          </a:r>
        </a:p>
      </dsp:txBody>
      <dsp:txXfrm rot="-10800000">
        <a:off x="2242592" y="1612782"/>
        <a:ext cx="4249646" cy="453353"/>
      </dsp:txXfrm>
    </dsp:sp>
    <dsp:sp modelId="{77971355-93C2-4DCF-9DA8-BCDC0F9047B9}">
      <dsp:nvSpPr>
        <dsp:cNvPr id="0" name=""/>
        <dsp:cNvSpPr/>
      </dsp:nvSpPr>
      <dsp:spPr>
        <a:xfrm>
          <a:off x="6707088" y="892696"/>
          <a:ext cx="527192" cy="527192"/>
        </a:xfrm>
        <a:prstGeom prst="ellipse">
          <a:avLst/>
        </a:prstGeom>
        <a:solidFill>
          <a:schemeClr val="accent6">
            <a:alpha val="90000"/>
            <a:hueOff val="0"/>
            <a:satOff val="0"/>
            <a:lumOff val="0"/>
            <a:alpha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80DC0D5-9600-47FA-AE7B-FA7CDEAAC5C4}">
      <dsp:nvSpPr>
        <dsp:cNvPr id="0" name=""/>
        <dsp:cNvSpPr/>
      </dsp:nvSpPr>
      <dsp:spPr>
        <a:xfrm>
          <a:off x="5976673" y="288024"/>
          <a:ext cx="2954679" cy="1218804"/>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279348" tIns="0" rIns="0" bIns="0" numCol="1" spcCol="1270" anchor="t" anchorCtr="0">
          <a:noAutofit/>
        </a:bodyPr>
        <a:lstStyle/>
        <a:p>
          <a:pPr marL="0" lvl="0" indent="0" algn="l" defTabSz="1022350">
            <a:lnSpc>
              <a:spcPct val="90000"/>
            </a:lnSpc>
            <a:spcBef>
              <a:spcPct val="0"/>
            </a:spcBef>
            <a:spcAft>
              <a:spcPct val="35000"/>
            </a:spcAft>
            <a:buNone/>
          </a:pPr>
          <a:r>
            <a:rPr lang="el-GR" sz="2300" b="1" kern="1200" dirty="0"/>
            <a:t>Κοινωνικό φύλο (</a:t>
          </a:r>
          <a:r>
            <a:rPr lang="el-GR" sz="2300" b="1" kern="1200" dirty="0" err="1"/>
            <a:t>gender</a:t>
          </a:r>
          <a:r>
            <a:rPr lang="el-GR" sz="2300" b="1" kern="1200" dirty="0"/>
            <a:t>)</a:t>
          </a:r>
          <a:endParaRPr lang="el-GR" sz="2300" kern="1200" dirty="0"/>
        </a:p>
      </dsp:txBody>
      <dsp:txXfrm>
        <a:off x="5976673" y="288024"/>
        <a:ext cx="2954679" cy="12188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85F48-2A8A-4C67-8220-BC72EFF211B3}">
      <dsp:nvSpPr>
        <dsp:cNvPr id="0" name=""/>
        <dsp:cNvSpPr/>
      </dsp:nvSpPr>
      <dsp:spPr>
        <a:xfrm>
          <a:off x="3162961" y="1433323"/>
          <a:ext cx="1594948" cy="655600"/>
        </a:xfrm>
        <a:custGeom>
          <a:avLst/>
          <a:gdLst/>
          <a:ahLst/>
          <a:cxnLst/>
          <a:rect l="0" t="0" r="0" b="0"/>
          <a:pathLst>
            <a:path>
              <a:moveTo>
                <a:pt x="0" y="0"/>
              </a:moveTo>
              <a:lnTo>
                <a:pt x="0" y="446772"/>
              </a:lnTo>
              <a:lnTo>
                <a:pt x="1594948" y="446772"/>
              </a:lnTo>
              <a:lnTo>
                <a:pt x="1594948" y="655600"/>
              </a:lnTo>
            </a:path>
          </a:pathLst>
        </a:custGeom>
        <a:noFill/>
        <a:ln w="12700" cap="flat" cmpd="sng" algn="ctr">
          <a:solidFill>
            <a:schemeClr val="accent5">
              <a:hueOff val="0"/>
              <a:satOff val="0"/>
              <a:lumOff val="0"/>
              <a:alphaOff val="0"/>
            </a:schemeClr>
          </a:solidFill>
          <a:prstDash val="solid"/>
          <a:miter lim="800000"/>
        </a:ln>
        <a:effectLst/>
        <a:sp3d z="-25400" prstMaterial="plastic"/>
      </dsp:spPr>
      <dsp:style>
        <a:lnRef idx="2">
          <a:scrgbClr r="0" g="0" b="0"/>
        </a:lnRef>
        <a:fillRef idx="0">
          <a:scrgbClr r="0" g="0" b="0"/>
        </a:fillRef>
        <a:effectRef idx="0">
          <a:scrgbClr r="0" g="0" b="0"/>
        </a:effectRef>
        <a:fontRef idx="minor">
          <a:schemeClr val="tx1"/>
        </a:fontRef>
      </dsp:style>
    </dsp:sp>
    <dsp:sp modelId="{86F9212F-BBA3-4EC9-B32F-5EB9BC32ECCB}">
      <dsp:nvSpPr>
        <dsp:cNvPr id="0" name=""/>
        <dsp:cNvSpPr/>
      </dsp:nvSpPr>
      <dsp:spPr>
        <a:xfrm>
          <a:off x="1503081" y="1433323"/>
          <a:ext cx="1659880" cy="655600"/>
        </a:xfrm>
        <a:custGeom>
          <a:avLst/>
          <a:gdLst/>
          <a:ahLst/>
          <a:cxnLst/>
          <a:rect l="0" t="0" r="0" b="0"/>
          <a:pathLst>
            <a:path>
              <a:moveTo>
                <a:pt x="1659880" y="0"/>
              </a:moveTo>
              <a:lnTo>
                <a:pt x="1659880" y="446772"/>
              </a:lnTo>
              <a:lnTo>
                <a:pt x="0" y="446772"/>
              </a:lnTo>
              <a:lnTo>
                <a:pt x="0" y="655600"/>
              </a:lnTo>
            </a:path>
          </a:pathLst>
        </a:custGeom>
        <a:noFill/>
        <a:ln w="12700" cap="flat" cmpd="sng" algn="ctr">
          <a:solidFill>
            <a:schemeClr val="accent5">
              <a:hueOff val="0"/>
              <a:satOff val="0"/>
              <a:lumOff val="0"/>
              <a:alphaOff val="0"/>
            </a:schemeClr>
          </a:solidFill>
          <a:prstDash val="solid"/>
          <a:miter lim="800000"/>
        </a:ln>
        <a:effectLst/>
        <a:sp3d z="-25400" prstMaterial="plastic"/>
      </dsp:spPr>
      <dsp:style>
        <a:lnRef idx="2">
          <a:scrgbClr r="0" g="0" b="0"/>
        </a:lnRef>
        <a:fillRef idx="0">
          <a:scrgbClr r="0" g="0" b="0"/>
        </a:fillRef>
        <a:effectRef idx="0">
          <a:scrgbClr r="0" g="0" b="0"/>
        </a:effectRef>
        <a:fontRef idx="minor">
          <a:schemeClr val="tx1"/>
        </a:fontRef>
      </dsp:style>
    </dsp:sp>
    <dsp:sp modelId="{317E930A-2926-47A6-8457-D6146D925415}">
      <dsp:nvSpPr>
        <dsp:cNvPr id="0" name=""/>
        <dsp:cNvSpPr/>
      </dsp:nvSpPr>
      <dsp:spPr>
        <a:xfrm>
          <a:off x="2035855" y="1898"/>
          <a:ext cx="2254212" cy="1431424"/>
        </a:xfrm>
        <a:prstGeom prst="roundRect">
          <a:avLst>
            <a:gd name="adj" fmla="val 10000"/>
          </a:avLst>
        </a:prstGeom>
        <a:solidFill>
          <a:schemeClr val="accent3">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5DC6EF84-BED3-4DEB-9E3B-A4E4E0E773A8}">
      <dsp:nvSpPr>
        <dsp:cNvPr id="0" name=""/>
        <dsp:cNvSpPr/>
      </dsp:nvSpPr>
      <dsp:spPr>
        <a:xfrm>
          <a:off x="2286323" y="239843"/>
          <a:ext cx="2254212" cy="1431424"/>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a:sp3d z="50080" prstMaterial="plastic">
          <a:bevelT w="25400" h="25400"/>
          <a:bevelB w="25400" h="25400"/>
        </a:sp3d>
      </dsp:spPr>
      <dsp:style>
        <a:lnRef idx="1">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Gender</a:t>
          </a:r>
          <a:endParaRPr lang="el-GR" sz="3900" kern="1200" dirty="0"/>
        </a:p>
      </dsp:txBody>
      <dsp:txXfrm>
        <a:off x="2328248" y="281768"/>
        <a:ext cx="2170362" cy="1347574"/>
      </dsp:txXfrm>
    </dsp:sp>
    <dsp:sp modelId="{B256DFD4-0647-429D-A340-82BE2B08F6E0}">
      <dsp:nvSpPr>
        <dsp:cNvPr id="0" name=""/>
        <dsp:cNvSpPr/>
      </dsp:nvSpPr>
      <dsp:spPr>
        <a:xfrm>
          <a:off x="158601" y="2088923"/>
          <a:ext cx="2688959" cy="1431424"/>
        </a:xfrm>
        <a:prstGeom prst="roundRect">
          <a:avLst>
            <a:gd name="adj" fmla="val 10000"/>
          </a:avLst>
        </a:prstGeom>
        <a:solidFill>
          <a:schemeClr val="accent5">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D8394482-4DE2-4F48-AFA6-AC3D1D638E9E}">
      <dsp:nvSpPr>
        <dsp:cNvPr id="0" name=""/>
        <dsp:cNvSpPr/>
      </dsp:nvSpPr>
      <dsp:spPr>
        <a:xfrm>
          <a:off x="409069" y="2326868"/>
          <a:ext cx="2688959" cy="143142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p3d z="50080" prstMaterial="plastic">
          <a:bevelT w="25400" h="25400"/>
          <a:bevelB w="25400" h="25400"/>
        </a:sp3d>
      </dsp:spPr>
      <dsp:style>
        <a:lnRef idx="1">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masculinity</a:t>
          </a:r>
          <a:endParaRPr lang="el-GR" sz="3900" kern="1200" dirty="0"/>
        </a:p>
      </dsp:txBody>
      <dsp:txXfrm>
        <a:off x="450994" y="2368793"/>
        <a:ext cx="2605109" cy="1347574"/>
      </dsp:txXfrm>
    </dsp:sp>
    <dsp:sp modelId="{565A4B24-0276-4DC9-9C5E-6E45413B2490}">
      <dsp:nvSpPr>
        <dsp:cNvPr id="0" name=""/>
        <dsp:cNvSpPr/>
      </dsp:nvSpPr>
      <dsp:spPr>
        <a:xfrm>
          <a:off x="3348497" y="2088923"/>
          <a:ext cx="2818825" cy="1431424"/>
        </a:xfrm>
        <a:prstGeom prst="roundRect">
          <a:avLst>
            <a:gd name="adj" fmla="val 10000"/>
          </a:avLst>
        </a:prstGeom>
        <a:solidFill>
          <a:schemeClr val="accent5">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B8D3822D-FCE3-4180-B6C1-2C9E8FF8D711}">
      <dsp:nvSpPr>
        <dsp:cNvPr id="0" name=""/>
        <dsp:cNvSpPr/>
      </dsp:nvSpPr>
      <dsp:spPr>
        <a:xfrm>
          <a:off x="3598965" y="2326868"/>
          <a:ext cx="2818825" cy="1431424"/>
        </a:xfrm>
        <a:prstGeom prst="roundRect">
          <a:avLst>
            <a:gd name="adj" fmla="val 10000"/>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p3d z="50080" prstMaterial="plastic">
          <a:bevelT w="25400" h="25400"/>
          <a:bevelB w="25400" h="25400"/>
        </a:sp3d>
      </dsp:spPr>
      <dsp:style>
        <a:lnRef idx="1">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femininity</a:t>
          </a:r>
          <a:endParaRPr lang="el-GR" sz="3900" kern="1200" dirty="0"/>
        </a:p>
      </dsp:txBody>
      <dsp:txXfrm>
        <a:off x="3640890" y="2368793"/>
        <a:ext cx="2734975" cy="13475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65D7E-1C10-4B36-AF03-3F2E3B8AAEAB}">
      <dsp:nvSpPr>
        <dsp:cNvPr id="0" name=""/>
        <dsp:cNvSpPr/>
      </dsp:nvSpPr>
      <dsp:spPr>
        <a:xfrm>
          <a:off x="10344" y="28595"/>
          <a:ext cx="1834381" cy="1834381"/>
        </a:xfrm>
        <a:prstGeom prst="ellipse">
          <a:avLst/>
        </a:prstGeom>
        <a:solidFill>
          <a:schemeClr val="accent5">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sp3d extrusionH="28000" prstMaterial="matte"/>
        </a:bodyPr>
        <a:lstStyle/>
        <a:p>
          <a:pPr marL="0" lvl="0" indent="0" algn="ctr" defTabSz="1333500">
            <a:lnSpc>
              <a:spcPct val="90000"/>
            </a:lnSpc>
            <a:spcBef>
              <a:spcPct val="0"/>
            </a:spcBef>
            <a:spcAft>
              <a:spcPct val="35000"/>
            </a:spcAft>
            <a:buNone/>
          </a:pPr>
          <a:r>
            <a:rPr lang="en-US" sz="3000" kern="1200" dirty="0"/>
            <a:t>sex</a:t>
          </a:r>
          <a:endParaRPr lang="el-GR" sz="3000" kern="1200" dirty="0"/>
        </a:p>
      </dsp:txBody>
      <dsp:txXfrm>
        <a:off x="278983" y="297234"/>
        <a:ext cx="1297103" cy="1297103"/>
      </dsp:txXfrm>
    </dsp:sp>
    <dsp:sp modelId="{BB0B54D4-69FF-4C15-B1C0-0E6D947B6B41}">
      <dsp:nvSpPr>
        <dsp:cNvPr id="0" name=""/>
        <dsp:cNvSpPr/>
      </dsp:nvSpPr>
      <dsp:spPr>
        <a:xfrm>
          <a:off x="1882552" y="316629"/>
          <a:ext cx="1063941" cy="1063941"/>
        </a:xfrm>
        <a:prstGeom prst="mathPlus">
          <a:avLst/>
        </a:prstGeom>
        <a:solidFill>
          <a:schemeClr val="accent5">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l-GR" sz="1700" kern="1200"/>
        </a:p>
      </dsp:txBody>
      <dsp:txXfrm>
        <a:off x="2023577" y="723480"/>
        <a:ext cx="781891" cy="250239"/>
      </dsp:txXfrm>
    </dsp:sp>
    <dsp:sp modelId="{6458696C-33E5-420B-A1BC-1DB77FDE9D6B}">
      <dsp:nvSpPr>
        <dsp:cNvPr id="0" name=""/>
        <dsp:cNvSpPr/>
      </dsp:nvSpPr>
      <dsp:spPr>
        <a:xfrm>
          <a:off x="3250704" y="28595"/>
          <a:ext cx="1834381" cy="1834381"/>
        </a:xfrm>
        <a:prstGeom prst="ellipse">
          <a:avLst/>
        </a:prstGeom>
        <a:solidFill>
          <a:schemeClr val="accent5">
            <a:hueOff val="-3379271"/>
            <a:satOff val="-8710"/>
            <a:lumOff val="-5883"/>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sp3d extrusionH="28000" prstMaterial="matte"/>
        </a:bodyPr>
        <a:lstStyle/>
        <a:p>
          <a:pPr marL="0" lvl="0" indent="0" algn="ctr" defTabSz="1333500">
            <a:lnSpc>
              <a:spcPct val="90000"/>
            </a:lnSpc>
            <a:spcBef>
              <a:spcPct val="0"/>
            </a:spcBef>
            <a:spcAft>
              <a:spcPct val="35000"/>
            </a:spcAft>
            <a:buNone/>
          </a:pPr>
          <a:r>
            <a:rPr lang="en-US" sz="3000" kern="1200" dirty="0"/>
            <a:t>gender</a:t>
          </a:r>
          <a:endParaRPr lang="el-GR" sz="3000" kern="1200" dirty="0"/>
        </a:p>
      </dsp:txBody>
      <dsp:txXfrm>
        <a:off x="3519343" y="297234"/>
        <a:ext cx="1297103" cy="1297103"/>
      </dsp:txXfrm>
    </dsp:sp>
    <dsp:sp modelId="{A48C00B8-A192-45C9-BB1E-8D6C871DC194}">
      <dsp:nvSpPr>
        <dsp:cNvPr id="0" name=""/>
        <dsp:cNvSpPr/>
      </dsp:nvSpPr>
      <dsp:spPr>
        <a:xfrm>
          <a:off x="5194919" y="316629"/>
          <a:ext cx="1063941" cy="1063941"/>
        </a:xfrm>
        <a:prstGeom prst="mathEqual">
          <a:avLst/>
        </a:prstGeom>
        <a:solidFill>
          <a:schemeClr val="accent5">
            <a:hueOff val="-6758543"/>
            <a:satOff val="-17419"/>
            <a:lumOff val="-11765"/>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955800">
            <a:lnSpc>
              <a:spcPct val="90000"/>
            </a:lnSpc>
            <a:spcBef>
              <a:spcPct val="0"/>
            </a:spcBef>
            <a:spcAft>
              <a:spcPct val="35000"/>
            </a:spcAft>
            <a:buNone/>
          </a:pPr>
          <a:endParaRPr lang="el-GR" sz="4400" kern="1200"/>
        </a:p>
      </dsp:txBody>
      <dsp:txXfrm>
        <a:off x="5335944" y="535801"/>
        <a:ext cx="781891" cy="625597"/>
      </dsp:txXfrm>
    </dsp:sp>
    <dsp:sp modelId="{6CB67644-1382-4980-B72C-4467ADF75E35}">
      <dsp:nvSpPr>
        <dsp:cNvPr id="0" name=""/>
        <dsp:cNvSpPr/>
      </dsp:nvSpPr>
      <dsp:spPr>
        <a:xfrm>
          <a:off x="6395218" y="28595"/>
          <a:ext cx="1834381" cy="1834381"/>
        </a:xfrm>
        <a:prstGeom prst="ellipse">
          <a:avLst/>
        </a:prstGeom>
        <a:solidFill>
          <a:schemeClr val="accent5">
            <a:hueOff val="-6758543"/>
            <a:satOff val="-17419"/>
            <a:lumOff val="-11765"/>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sp3d extrusionH="28000" prstMaterial="matte"/>
        </a:bodyPr>
        <a:lstStyle/>
        <a:p>
          <a:pPr marL="0" lvl="0" indent="0" algn="ctr" defTabSz="1333500">
            <a:lnSpc>
              <a:spcPct val="90000"/>
            </a:lnSpc>
            <a:spcBef>
              <a:spcPct val="0"/>
            </a:spcBef>
            <a:spcAft>
              <a:spcPct val="35000"/>
            </a:spcAft>
            <a:buNone/>
          </a:pPr>
          <a:r>
            <a:rPr lang="en-US" sz="3000" kern="1200" dirty="0"/>
            <a:t>Gender identity</a:t>
          </a:r>
          <a:endParaRPr lang="el-GR" sz="3000" kern="1200" dirty="0"/>
        </a:p>
      </dsp:txBody>
      <dsp:txXfrm>
        <a:off x="6663857" y="297234"/>
        <a:ext cx="1297103" cy="12971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873753-F61D-4C02-B438-6C520CBEF90C}">
      <dsp:nvSpPr>
        <dsp:cNvPr id="0" name=""/>
        <dsp:cNvSpPr/>
      </dsp:nvSpPr>
      <dsp:spPr>
        <a:xfrm>
          <a:off x="0" y="1944216"/>
          <a:ext cx="1813719" cy="1813719"/>
        </a:xfrm>
        <a:prstGeom prst="ellipse">
          <a:avLst/>
        </a:prstGeom>
        <a:solidFill>
          <a:schemeClr val="accent2">
            <a:hueOff val="0"/>
            <a:satOff val="0"/>
            <a:lumOff val="0"/>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sp3d extrusionH="28000" prstMaterial="matte"/>
        </a:bodyPr>
        <a:lstStyle/>
        <a:p>
          <a:pPr marL="0" lvl="0" indent="0" algn="ctr" defTabSz="1333500">
            <a:lnSpc>
              <a:spcPct val="90000"/>
            </a:lnSpc>
            <a:spcBef>
              <a:spcPct val="0"/>
            </a:spcBef>
            <a:spcAft>
              <a:spcPct val="35000"/>
            </a:spcAft>
            <a:buNone/>
          </a:pPr>
          <a:r>
            <a:rPr lang="en-US" sz="3000" kern="1200" dirty="0"/>
            <a:t>sex</a:t>
          </a:r>
          <a:endParaRPr lang="el-GR" sz="3000" kern="1200" dirty="0"/>
        </a:p>
      </dsp:txBody>
      <dsp:txXfrm>
        <a:off x="265613" y="2209829"/>
        <a:ext cx="1282493" cy="1282493"/>
      </dsp:txXfrm>
    </dsp:sp>
    <dsp:sp modelId="{23B74408-9825-44CF-896C-7320345848F7}">
      <dsp:nvSpPr>
        <dsp:cNvPr id="0" name=""/>
        <dsp:cNvSpPr/>
      </dsp:nvSpPr>
      <dsp:spPr>
        <a:xfrm>
          <a:off x="1944215" y="2376266"/>
          <a:ext cx="1051957" cy="1051957"/>
        </a:xfrm>
        <a:prstGeom prst="mathNotEqual">
          <a:avLst/>
        </a:prstGeom>
        <a:solidFill>
          <a:schemeClr val="accent2">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l-GR" sz="2400" kern="1200"/>
        </a:p>
      </dsp:txBody>
      <dsp:txXfrm>
        <a:off x="2083652" y="2592969"/>
        <a:ext cx="773083" cy="618551"/>
      </dsp:txXfrm>
    </dsp:sp>
    <dsp:sp modelId="{6A8FEB4C-2F39-4EEE-8580-F12983250D03}">
      <dsp:nvSpPr>
        <dsp:cNvPr id="0" name=""/>
        <dsp:cNvSpPr/>
      </dsp:nvSpPr>
      <dsp:spPr>
        <a:xfrm>
          <a:off x="3096344" y="2016220"/>
          <a:ext cx="1813719" cy="1813719"/>
        </a:xfrm>
        <a:prstGeom prst="ellipse">
          <a:avLst/>
        </a:prstGeom>
        <a:solidFill>
          <a:schemeClr val="accent2">
            <a:hueOff val="-727682"/>
            <a:satOff val="-41964"/>
            <a:lumOff val="4314"/>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sp3d extrusionH="28000" prstMaterial="matte"/>
        </a:bodyPr>
        <a:lstStyle/>
        <a:p>
          <a:pPr marL="0" lvl="0" indent="0" algn="ctr" defTabSz="1333500">
            <a:lnSpc>
              <a:spcPct val="90000"/>
            </a:lnSpc>
            <a:spcBef>
              <a:spcPct val="0"/>
            </a:spcBef>
            <a:spcAft>
              <a:spcPct val="35000"/>
            </a:spcAft>
            <a:buNone/>
          </a:pPr>
          <a:r>
            <a:rPr lang="en-US" sz="3000" kern="1200" dirty="0"/>
            <a:t>gender</a:t>
          </a:r>
          <a:endParaRPr lang="el-GR" sz="3000" kern="1200" dirty="0"/>
        </a:p>
      </dsp:txBody>
      <dsp:txXfrm>
        <a:off x="3361957" y="2281833"/>
        <a:ext cx="1282493" cy="1282493"/>
      </dsp:txXfrm>
    </dsp:sp>
    <dsp:sp modelId="{86D03476-1755-417D-B9B3-CA782EA9EF73}">
      <dsp:nvSpPr>
        <dsp:cNvPr id="0" name=""/>
        <dsp:cNvSpPr/>
      </dsp:nvSpPr>
      <dsp:spPr>
        <a:xfrm>
          <a:off x="5040559" y="2376266"/>
          <a:ext cx="1051957" cy="1051957"/>
        </a:xfrm>
        <a:prstGeom prst="mathEqual">
          <a:avLst/>
        </a:prstGeom>
        <a:solidFill>
          <a:schemeClr val="accent2">
            <a:hueOff val="-1455363"/>
            <a:satOff val="-83928"/>
            <a:lumOff val="8628"/>
            <a:alphaOff val="0"/>
          </a:schemeClr>
        </a:solidFill>
        <a:ln>
          <a:noFill/>
        </a:ln>
        <a:effectLst/>
        <a:sp3d z="-227350" prstMaterial="matte"/>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l-GR" sz="2400" kern="1200"/>
        </a:p>
      </dsp:txBody>
      <dsp:txXfrm>
        <a:off x="5179996" y="2592969"/>
        <a:ext cx="773083" cy="618551"/>
      </dsp:txXfrm>
    </dsp:sp>
    <dsp:sp modelId="{B6E3970B-5A6B-479D-AA44-9D33141DCE5B}">
      <dsp:nvSpPr>
        <dsp:cNvPr id="0" name=""/>
        <dsp:cNvSpPr/>
      </dsp:nvSpPr>
      <dsp:spPr>
        <a:xfrm>
          <a:off x="6264696" y="1872211"/>
          <a:ext cx="1813719" cy="1813719"/>
        </a:xfrm>
        <a:prstGeom prst="ellipse">
          <a:avLst/>
        </a:prstGeom>
        <a:solidFill>
          <a:schemeClr val="accent2">
            <a:hueOff val="-1455363"/>
            <a:satOff val="-83928"/>
            <a:lumOff val="8628"/>
            <a:alphaOff val="0"/>
          </a:schemeClr>
        </a:solidFill>
        <a:ln>
          <a:noFill/>
        </a:ln>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ctr" anchorCtr="0">
          <a:noAutofit/>
          <a:sp3d extrusionH="28000" prstMaterial="matte"/>
        </a:bodyPr>
        <a:lstStyle/>
        <a:p>
          <a:pPr marL="0" lvl="0" indent="0" algn="ctr" defTabSz="1333500">
            <a:lnSpc>
              <a:spcPct val="90000"/>
            </a:lnSpc>
            <a:spcBef>
              <a:spcPct val="0"/>
            </a:spcBef>
            <a:spcAft>
              <a:spcPct val="35000"/>
            </a:spcAft>
            <a:buNone/>
          </a:pPr>
          <a:r>
            <a:rPr lang="en-US" sz="3000" kern="1200" dirty="0"/>
            <a:t>Gender identity</a:t>
          </a:r>
          <a:endParaRPr lang="el-GR" sz="3000" kern="1200" dirty="0"/>
        </a:p>
      </dsp:txBody>
      <dsp:txXfrm>
        <a:off x="6530309" y="2137824"/>
        <a:ext cx="1282493" cy="12824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54DD63-2908-41B0-B908-9F64388EC5DC}">
      <dsp:nvSpPr>
        <dsp:cNvPr id="0" name=""/>
        <dsp:cNvSpPr/>
      </dsp:nvSpPr>
      <dsp:spPr>
        <a:xfrm rot="5400000">
          <a:off x="-369179" y="370697"/>
          <a:ext cx="2461199" cy="172283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l-GR" sz="2900" kern="1200" dirty="0"/>
            <a:t>Οικογένεια</a:t>
          </a:r>
        </a:p>
      </dsp:txBody>
      <dsp:txXfrm rot="-5400000">
        <a:off x="2" y="862937"/>
        <a:ext cx="1722839" cy="738360"/>
      </dsp:txXfrm>
    </dsp:sp>
    <dsp:sp modelId="{AF182615-4E12-4361-BFA4-596AC38D2AFD}">
      <dsp:nvSpPr>
        <dsp:cNvPr id="0" name=""/>
        <dsp:cNvSpPr/>
      </dsp:nvSpPr>
      <dsp:spPr>
        <a:xfrm rot="5400000">
          <a:off x="4296448" y="-2487630"/>
          <a:ext cx="1599779" cy="6784448"/>
        </a:xfrm>
        <a:prstGeom prst="round2SameRect">
          <a:avLst/>
        </a:prstGeom>
        <a:solidFill>
          <a:schemeClr val="accent1">
            <a:lumMod val="20000"/>
            <a:lumOff val="8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l-GR" sz="2200" kern="1200" dirty="0"/>
            <a:t>Στην οικογένεια από τα πρώτα χρόνια της ζωής του το παιδί αρχίζει τη διαδικασία ταύτισης του με το φύλο του και η μάθηση της κατάλληλης για το κάθε φύλο συμπεριφοράς μέσα από το μηχανισμό της μίμησης. </a:t>
          </a:r>
        </a:p>
      </dsp:txBody>
      <dsp:txXfrm rot="-5400000">
        <a:off x="1704114" y="182799"/>
        <a:ext cx="6706353" cy="1443589"/>
      </dsp:txXfrm>
    </dsp:sp>
    <dsp:sp modelId="{38D94F43-536E-4B48-94F5-B997D3F05CC0}">
      <dsp:nvSpPr>
        <dsp:cNvPr id="0" name=""/>
        <dsp:cNvSpPr/>
      </dsp:nvSpPr>
      <dsp:spPr>
        <a:xfrm rot="5400000">
          <a:off x="-369179" y="2547841"/>
          <a:ext cx="2461199" cy="172283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l-GR" sz="2900" kern="1200" dirty="0"/>
            <a:t>Σχολείο</a:t>
          </a:r>
        </a:p>
      </dsp:txBody>
      <dsp:txXfrm rot="-5400000">
        <a:off x="2" y="3040081"/>
        <a:ext cx="1722839" cy="738360"/>
      </dsp:txXfrm>
    </dsp:sp>
    <dsp:sp modelId="{69558BCD-053F-42B9-AA7A-7F274C2FE2AF}">
      <dsp:nvSpPr>
        <dsp:cNvPr id="0" name=""/>
        <dsp:cNvSpPr/>
      </dsp:nvSpPr>
      <dsp:spPr>
        <a:xfrm rot="5400000">
          <a:off x="4315173" y="-375694"/>
          <a:ext cx="1599779" cy="6784448"/>
        </a:xfrm>
        <a:prstGeom prst="round2SameRect">
          <a:avLst/>
        </a:prstGeom>
        <a:solidFill>
          <a:schemeClr val="accent1">
            <a:lumMod val="20000"/>
            <a:lumOff val="8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l-GR" sz="2200" kern="1200" dirty="0"/>
            <a:t>Το σχολείο θα του «διδάξει» θεσμούς, κανόνες και αξίες, ώστε να μπορέσει μέσα του να διαχωρίσει το καλό από το κακό, το πρέπον από το μη πρέπον</a:t>
          </a:r>
        </a:p>
      </dsp:txBody>
      <dsp:txXfrm rot="-5400000">
        <a:off x="1722839" y="2294735"/>
        <a:ext cx="6706353" cy="1443589"/>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1BCAB7-8939-B14D-82BA-23015DC5A3A9}" type="datetimeFigureOut">
              <a:rPr lang="x-none" smtClean="0"/>
              <a:t>21/5/24</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B8CBC1-5847-E44F-AE2D-8B00E2B85E9B}" type="slidenum">
              <a:rPr lang="x-none" smtClean="0"/>
              <a:t>‹#›</a:t>
            </a:fld>
            <a:endParaRPr lang="x-none"/>
          </a:p>
        </p:txBody>
      </p:sp>
    </p:spTree>
    <p:extLst>
      <p:ext uri="{BB962C8B-B14F-4D97-AF65-F5344CB8AC3E}">
        <p14:creationId xmlns:p14="http://schemas.microsoft.com/office/powerpoint/2010/main" val="331388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sz="1200" dirty="0"/>
              <a:t>Επίσης, είναι πιθανόν το ενδιαφέρον για τη σχολική βία να προκύπτει από τη διαφορετική σημασία που αποδίδεται σε ορισμένες συμπεριφορές σήμερα σε σχέση με παλαιότερα. Δηλαδή,</a:t>
            </a:r>
            <a:endParaRPr lang="el-GR" dirty="0"/>
          </a:p>
        </p:txBody>
      </p:sp>
      <p:sp>
        <p:nvSpPr>
          <p:cNvPr id="4" name="3 - Θέση αριθμού διαφάνειας"/>
          <p:cNvSpPr>
            <a:spLocks noGrp="1"/>
          </p:cNvSpPr>
          <p:nvPr>
            <p:ph type="sldNum" sz="quarter" idx="10"/>
          </p:nvPr>
        </p:nvSpPr>
        <p:spPr/>
        <p:txBody>
          <a:bodyPr/>
          <a:lstStyle/>
          <a:p>
            <a:fld id="{1D2CDBDF-048F-442D-AE79-6619284FAB7D}" type="slidenum">
              <a:rPr lang="el-GR" smtClean="0"/>
              <a:pPr/>
              <a:t>3</a:t>
            </a:fld>
            <a:endParaRPr lang="el-GR"/>
          </a:p>
        </p:txBody>
      </p:sp>
    </p:spTree>
    <p:extLst>
      <p:ext uri="{BB962C8B-B14F-4D97-AF65-F5344CB8AC3E}">
        <p14:creationId xmlns:p14="http://schemas.microsoft.com/office/powerpoint/2010/main" val="841397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CB5FD-C488-2A46-BDC6-1F86515CB39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x-none"/>
          </a:p>
        </p:txBody>
      </p:sp>
      <p:sp>
        <p:nvSpPr>
          <p:cNvPr id="3" name="Subtitle 2">
            <a:extLst>
              <a:ext uri="{FF2B5EF4-FFF2-40B4-BE49-F238E27FC236}">
                <a16:creationId xmlns:a16="http://schemas.microsoft.com/office/drawing/2014/main" id="{83881BE9-1E05-7E44-A92B-FBE411DBB2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x-none"/>
          </a:p>
        </p:txBody>
      </p:sp>
      <p:sp>
        <p:nvSpPr>
          <p:cNvPr id="4" name="Date Placeholder 3">
            <a:extLst>
              <a:ext uri="{FF2B5EF4-FFF2-40B4-BE49-F238E27FC236}">
                <a16:creationId xmlns:a16="http://schemas.microsoft.com/office/drawing/2014/main" id="{CFB9C5E0-A262-2E4D-AB17-6DC3647D4878}"/>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5" name="Footer Placeholder 4">
            <a:extLst>
              <a:ext uri="{FF2B5EF4-FFF2-40B4-BE49-F238E27FC236}">
                <a16:creationId xmlns:a16="http://schemas.microsoft.com/office/drawing/2014/main" id="{524EC702-EC5C-9D4D-8BBF-9D74A008FE3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B46DEE6C-E8CB-6447-A780-529756D356B4}"/>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23326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65BA-DFEC-2444-840C-4ADE4EF97D6A}"/>
              </a:ext>
            </a:extLst>
          </p:cNvPr>
          <p:cNvSpPr>
            <a:spLocks noGrp="1"/>
          </p:cNvSpPr>
          <p:nvPr>
            <p:ph type="title"/>
          </p:nvPr>
        </p:nvSpPr>
        <p:spPr/>
        <p:txBody>
          <a:bodyPr/>
          <a:lstStyle/>
          <a:p>
            <a:r>
              <a:rPr lang="en-GB"/>
              <a:t>Click to edit Master title style</a:t>
            </a:r>
            <a:endParaRPr lang="x-none"/>
          </a:p>
        </p:txBody>
      </p:sp>
      <p:sp>
        <p:nvSpPr>
          <p:cNvPr id="3" name="Content Placeholder 2">
            <a:extLst>
              <a:ext uri="{FF2B5EF4-FFF2-40B4-BE49-F238E27FC236}">
                <a16:creationId xmlns:a16="http://schemas.microsoft.com/office/drawing/2014/main" id="{2A871BA4-E952-324F-B3FF-3926DAD8068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550636BC-9F49-2A4E-B439-5D51EEECAE56}"/>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5" name="Footer Placeholder 4">
            <a:extLst>
              <a:ext uri="{FF2B5EF4-FFF2-40B4-BE49-F238E27FC236}">
                <a16:creationId xmlns:a16="http://schemas.microsoft.com/office/drawing/2014/main" id="{1ECA58BC-8EDF-534E-BA29-0DEB7131FD96}"/>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6E7CCE70-23B7-2C44-96BD-E82D5ECE823C}"/>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31485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271C8-DE6C-FE42-84D7-8ED2D2C974B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x-none"/>
          </a:p>
        </p:txBody>
      </p:sp>
      <p:sp>
        <p:nvSpPr>
          <p:cNvPr id="3" name="Text Placeholder 2">
            <a:extLst>
              <a:ext uri="{FF2B5EF4-FFF2-40B4-BE49-F238E27FC236}">
                <a16:creationId xmlns:a16="http://schemas.microsoft.com/office/drawing/2014/main" id="{89DD3EC2-B862-9C4D-8FAA-B8A4D65344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274C736-6CCA-C347-A5D6-D7D16DE17572}"/>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5" name="Footer Placeholder 4">
            <a:extLst>
              <a:ext uri="{FF2B5EF4-FFF2-40B4-BE49-F238E27FC236}">
                <a16:creationId xmlns:a16="http://schemas.microsoft.com/office/drawing/2014/main" id="{65BD2446-5156-A048-9F2F-051256C3C1A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F258BE9-812A-7C47-BA9E-4086A378BEAD}"/>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3168065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4D834-ACCF-734C-A972-05E10C50D250}"/>
              </a:ext>
            </a:extLst>
          </p:cNvPr>
          <p:cNvSpPr>
            <a:spLocks noGrp="1"/>
          </p:cNvSpPr>
          <p:nvPr>
            <p:ph type="title"/>
          </p:nvPr>
        </p:nvSpPr>
        <p:spPr/>
        <p:txBody>
          <a:bodyPr/>
          <a:lstStyle/>
          <a:p>
            <a:r>
              <a:rPr lang="en-GB"/>
              <a:t>Click to edit Master title style</a:t>
            </a:r>
            <a:endParaRPr lang="x-none"/>
          </a:p>
        </p:txBody>
      </p:sp>
      <p:sp>
        <p:nvSpPr>
          <p:cNvPr id="3" name="Content Placeholder 2">
            <a:extLst>
              <a:ext uri="{FF2B5EF4-FFF2-40B4-BE49-F238E27FC236}">
                <a16:creationId xmlns:a16="http://schemas.microsoft.com/office/drawing/2014/main" id="{CC062F78-B0C2-2241-9183-63BFE376606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Content Placeholder 3">
            <a:extLst>
              <a:ext uri="{FF2B5EF4-FFF2-40B4-BE49-F238E27FC236}">
                <a16:creationId xmlns:a16="http://schemas.microsoft.com/office/drawing/2014/main" id="{97880B52-AA66-0840-8998-F1D0CBA4B48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Date Placeholder 4">
            <a:extLst>
              <a:ext uri="{FF2B5EF4-FFF2-40B4-BE49-F238E27FC236}">
                <a16:creationId xmlns:a16="http://schemas.microsoft.com/office/drawing/2014/main" id="{CBAF240E-A7D4-A343-A92C-7FD2FAF72B37}"/>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6" name="Footer Placeholder 5">
            <a:extLst>
              <a:ext uri="{FF2B5EF4-FFF2-40B4-BE49-F238E27FC236}">
                <a16:creationId xmlns:a16="http://schemas.microsoft.com/office/drawing/2014/main" id="{5B3578FE-F000-2A4B-897A-171251323342}"/>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22BFF3FD-5EB3-B94E-A479-BD8BCB6B647A}"/>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128240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458F7-0760-6748-99F4-A7145E1DA7B2}"/>
              </a:ext>
            </a:extLst>
          </p:cNvPr>
          <p:cNvSpPr>
            <a:spLocks noGrp="1"/>
          </p:cNvSpPr>
          <p:nvPr>
            <p:ph type="title"/>
          </p:nvPr>
        </p:nvSpPr>
        <p:spPr>
          <a:xfrm>
            <a:off x="839788" y="365125"/>
            <a:ext cx="10515600" cy="1325563"/>
          </a:xfrm>
        </p:spPr>
        <p:txBody>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A4C9B5E2-C7C4-D040-9891-47142C4FD3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7F3D640-FA56-E846-B1F8-9D79A76FC18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5" name="Text Placeholder 4">
            <a:extLst>
              <a:ext uri="{FF2B5EF4-FFF2-40B4-BE49-F238E27FC236}">
                <a16:creationId xmlns:a16="http://schemas.microsoft.com/office/drawing/2014/main" id="{21171BF4-592D-1D4E-8723-36A5ABD2AD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5B74DB8-C5A7-4F44-92AB-5FAD1221A93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7" name="Date Placeholder 6">
            <a:extLst>
              <a:ext uri="{FF2B5EF4-FFF2-40B4-BE49-F238E27FC236}">
                <a16:creationId xmlns:a16="http://schemas.microsoft.com/office/drawing/2014/main" id="{A95C837B-E6C9-6445-B963-928FB5355467}"/>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8" name="Footer Placeholder 7">
            <a:extLst>
              <a:ext uri="{FF2B5EF4-FFF2-40B4-BE49-F238E27FC236}">
                <a16:creationId xmlns:a16="http://schemas.microsoft.com/office/drawing/2014/main" id="{E1794A28-6111-7F45-9552-F53894A84782}"/>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C955C587-7F1F-8045-91DE-B9823FE77CD3}"/>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3057894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209EE-78D6-5949-B6FA-273C8DBF0C84}"/>
              </a:ext>
            </a:extLst>
          </p:cNvPr>
          <p:cNvSpPr>
            <a:spLocks noGrp="1"/>
          </p:cNvSpPr>
          <p:nvPr>
            <p:ph type="title"/>
          </p:nvPr>
        </p:nvSpPr>
        <p:spPr/>
        <p:txBody>
          <a:bodyPr/>
          <a:lstStyle/>
          <a:p>
            <a:r>
              <a:rPr lang="en-GB"/>
              <a:t>Click to edit Master title style</a:t>
            </a:r>
            <a:endParaRPr lang="x-none"/>
          </a:p>
        </p:txBody>
      </p:sp>
      <p:sp>
        <p:nvSpPr>
          <p:cNvPr id="3" name="Date Placeholder 2">
            <a:extLst>
              <a:ext uri="{FF2B5EF4-FFF2-40B4-BE49-F238E27FC236}">
                <a16:creationId xmlns:a16="http://schemas.microsoft.com/office/drawing/2014/main" id="{1E7BC4A1-EBC1-154D-BF53-1908C6888943}"/>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4" name="Footer Placeholder 3">
            <a:extLst>
              <a:ext uri="{FF2B5EF4-FFF2-40B4-BE49-F238E27FC236}">
                <a16:creationId xmlns:a16="http://schemas.microsoft.com/office/drawing/2014/main" id="{A4EE0413-3F92-944D-AE86-707D20E8385A}"/>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50912290-1A1A-5048-9011-A573771D1916}"/>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3103284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1966B6-137F-AF45-8767-A2B5BE0F27C9}"/>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3" name="Footer Placeholder 2">
            <a:extLst>
              <a:ext uri="{FF2B5EF4-FFF2-40B4-BE49-F238E27FC236}">
                <a16:creationId xmlns:a16="http://schemas.microsoft.com/office/drawing/2014/main" id="{04DE79D1-EBD8-7D45-B72A-A112D3D18F8A}"/>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8886B928-76BC-E846-87D1-5673A59E801F}"/>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1269918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0EFBE-4819-B946-82C1-93FA339536F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x-none"/>
          </a:p>
        </p:txBody>
      </p:sp>
      <p:sp>
        <p:nvSpPr>
          <p:cNvPr id="3" name="Content Placeholder 2">
            <a:extLst>
              <a:ext uri="{FF2B5EF4-FFF2-40B4-BE49-F238E27FC236}">
                <a16:creationId xmlns:a16="http://schemas.microsoft.com/office/drawing/2014/main" id="{BA756758-BAF4-B54F-AEB3-A7840D82FF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Text Placeholder 3">
            <a:extLst>
              <a:ext uri="{FF2B5EF4-FFF2-40B4-BE49-F238E27FC236}">
                <a16:creationId xmlns:a16="http://schemas.microsoft.com/office/drawing/2014/main" id="{F2F5682A-F000-C848-B6F0-1A3A5C838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6E35D2C-9E07-2646-A0DD-10FD12CAE144}"/>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6" name="Footer Placeholder 5">
            <a:extLst>
              <a:ext uri="{FF2B5EF4-FFF2-40B4-BE49-F238E27FC236}">
                <a16:creationId xmlns:a16="http://schemas.microsoft.com/office/drawing/2014/main" id="{EF17D5B5-F8EF-AA42-BD94-4542C4F3EDD8}"/>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3D0ABEA2-0DAF-A04B-BBC1-1C7154288F43}"/>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2094613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43EFF-041B-FF44-BB27-DC8F6A17CD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x-none"/>
          </a:p>
        </p:txBody>
      </p:sp>
      <p:sp>
        <p:nvSpPr>
          <p:cNvPr id="3" name="Picture Placeholder 2">
            <a:extLst>
              <a:ext uri="{FF2B5EF4-FFF2-40B4-BE49-F238E27FC236}">
                <a16:creationId xmlns:a16="http://schemas.microsoft.com/office/drawing/2014/main" id="{9F172577-2A49-8A44-95B5-76682A2995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59947615-80A3-BF4F-9C0A-32AF3543C4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B7AB90C-5184-BF4F-96CB-F072A87A1010}"/>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6" name="Footer Placeholder 5">
            <a:extLst>
              <a:ext uri="{FF2B5EF4-FFF2-40B4-BE49-F238E27FC236}">
                <a16:creationId xmlns:a16="http://schemas.microsoft.com/office/drawing/2014/main" id="{9985F0EA-1EF0-FF4A-B748-8C82885D1F0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EFC35EF9-9223-D94A-BAFD-ADBF37AD9DF1}"/>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3008087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6D9A6-BAFC-D04E-8828-A03223F34025}"/>
              </a:ext>
            </a:extLst>
          </p:cNvPr>
          <p:cNvSpPr>
            <a:spLocks noGrp="1"/>
          </p:cNvSpPr>
          <p:nvPr>
            <p:ph type="title"/>
          </p:nvPr>
        </p:nvSpPr>
        <p:spPr/>
        <p:txBody>
          <a:bodyPr/>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81CDC66F-F724-DF46-9BD9-3D65F6B5D77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C533608B-1731-5C49-A8AF-B3D75B2112F0}"/>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5" name="Footer Placeholder 4">
            <a:extLst>
              <a:ext uri="{FF2B5EF4-FFF2-40B4-BE49-F238E27FC236}">
                <a16:creationId xmlns:a16="http://schemas.microsoft.com/office/drawing/2014/main" id="{18165BF3-32CC-AB49-BAE1-F17647B0FF4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5C021D6-2BF5-B24E-BB52-C10D92E244BF}"/>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673204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E66691-1094-4645-92AB-EF224A4403A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x-none"/>
          </a:p>
        </p:txBody>
      </p:sp>
      <p:sp>
        <p:nvSpPr>
          <p:cNvPr id="3" name="Vertical Text Placeholder 2">
            <a:extLst>
              <a:ext uri="{FF2B5EF4-FFF2-40B4-BE49-F238E27FC236}">
                <a16:creationId xmlns:a16="http://schemas.microsoft.com/office/drawing/2014/main" id="{28E6FEA7-6AC0-8144-A5FA-F01D7F9DCEB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8B22CC38-1F87-E94A-A1DD-CA2089048CE3}"/>
              </a:ext>
            </a:extLst>
          </p:cNvPr>
          <p:cNvSpPr>
            <a:spLocks noGrp="1"/>
          </p:cNvSpPr>
          <p:nvPr>
            <p:ph type="dt" sz="half" idx="10"/>
          </p:nvPr>
        </p:nvSpPr>
        <p:spPr/>
        <p:txBody>
          <a:bodyPr/>
          <a:lstStyle/>
          <a:p>
            <a:fld id="{17DA815A-1EB9-2240-9D07-CD5BBB0EC455}" type="datetimeFigureOut">
              <a:rPr lang="x-none" smtClean="0"/>
              <a:t>21/5/24</a:t>
            </a:fld>
            <a:endParaRPr lang="x-none"/>
          </a:p>
        </p:txBody>
      </p:sp>
      <p:sp>
        <p:nvSpPr>
          <p:cNvPr id="5" name="Footer Placeholder 4">
            <a:extLst>
              <a:ext uri="{FF2B5EF4-FFF2-40B4-BE49-F238E27FC236}">
                <a16:creationId xmlns:a16="http://schemas.microsoft.com/office/drawing/2014/main" id="{0FFB23BB-0E41-204D-80CB-2C0E14EEC5B1}"/>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CB6390A-2E51-4540-9DEA-C9EBC0DC02B4}"/>
              </a:ext>
            </a:extLst>
          </p:cNvPr>
          <p:cNvSpPr>
            <a:spLocks noGrp="1"/>
          </p:cNvSpPr>
          <p:nvPr>
            <p:ph type="sldNum" sz="quarter" idx="12"/>
          </p:nvPr>
        </p:nvSpPr>
        <p:spPr/>
        <p:txBody>
          <a:bodyPr/>
          <a:lstStyle/>
          <a:p>
            <a:fld id="{37369EFB-F9AC-434E-BC17-151CA8A8A4E3}" type="slidenum">
              <a:rPr lang="x-none" smtClean="0"/>
              <a:t>‹#›</a:t>
            </a:fld>
            <a:endParaRPr lang="x-none"/>
          </a:p>
        </p:txBody>
      </p:sp>
    </p:spTree>
    <p:extLst>
      <p:ext uri="{BB962C8B-B14F-4D97-AF65-F5344CB8AC3E}">
        <p14:creationId xmlns:p14="http://schemas.microsoft.com/office/powerpoint/2010/main" val="3780657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l="-21000" t="-2000" b="-92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B4C134-84D5-6141-B392-FED5F3451C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x-none"/>
          </a:p>
        </p:txBody>
      </p:sp>
      <p:sp>
        <p:nvSpPr>
          <p:cNvPr id="3" name="Text Placeholder 2">
            <a:extLst>
              <a:ext uri="{FF2B5EF4-FFF2-40B4-BE49-F238E27FC236}">
                <a16:creationId xmlns:a16="http://schemas.microsoft.com/office/drawing/2014/main" id="{9451F71B-EFCE-284F-BBCF-A3A2A661D9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4" name="Date Placeholder 3">
            <a:extLst>
              <a:ext uri="{FF2B5EF4-FFF2-40B4-BE49-F238E27FC236}">
                <a16:creationId xmlns:a16="http://schemas.microsoft.com/office/drawing/2014/main" id="{37DB3F8B-02B3-A94D-8E70-82AFBD9973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A815A-1EB9-2240-9D07-CD5BBB0EC455}" type="datetimeFigureOut">
              <a:rPr lang="x-none" smtClean="0"/>
              <a:t>21/5/24</a:t>
            </a:fld>
            <a:endParaRPr lang="x-none"/>
          </a:p>
        </p:txBody>
      </p:sp>
      <p:sp>
        <p:nvSpPr>
          <p:cNvPr id="5" name="Footer Placeholder 4">
            <a:extLst>
              <a:ext uri="{FF2B5EF4-FFF2-40B4-BE49-F238E27FC236}">
                <a16:creationId xmlns:a16="http://schemas.microsoft.com/office/drawing/2014/main" id="{232BDFE7-FFE7-8541-8E59-4F0CFF0A08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E932B821-2E69-8C40-8567-8C51783FBA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369EFB-F9AC-434E-BC17-151CA8A8A4E3}" type="slidenum">
              <a:rPr lang="x-none" smtClean="0"/>
              <a:t>‹#›</a:t>
            </a:fld>
            <a:endParaRPr lang="x-none"/>
          </a:p>
        </p:txBody>
      </p:sp>
    </p:spTree>
    <p:extLst>
      <p:ext uri="{BB962C8B-B14F-4D97-AF65-F5344CB8AC3E}">
        <p14:creationId xmlns:p14="http://schemas.microsoft.com/office/powerpoint/2010/main" val="30978467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diagramLayout" Target="../diagrams/layout7.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diagramData" Target="../diagrams/data7.xml"/><Relationship Id="rId2" Type="http://schemas.openxmlformats.org/officeDocument/2006/relationships/diagramData" Target="../diagrams/data5.xml"/><Relationship Id="rId16" Type="http://schemas.microsoft.com/office/2007/relationships/diagramDrawing" Target="../diagrams/drawing7.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5" Type="http://schemas.openxmlformats.org/officeDocument/2006/relationships/diagramColors" Target="../diagrams/colors7.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 Id="rId14" Type="http://schemas.openxmlformats.org/officeDocument/2006/relationships/diagramQuickStyle" Target="../diagrams/quickStyle7.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8B49ED-6693-497D-8823-F50F891E8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8DCD3BD4-4F32-431E-A9C3-8D2DA60CD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336AAC24-A98C-465E-AFEE-69D698E773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9149158 w 12192000"/>
              <a:gd name="connsiteY0" fmla="*/ 2038490 h 6858000"/>
              <a:gd name="connsiteX1" fmla="*/ 9164184 w 12192000"/>
              <a:gd name="connsiteY1" fmla="*/ 2044026 h 6858000"/>
              <a:gd name="connsiteX2" fmla="*/ 9172532 w 12192000"/>
              <a:gd name="connsiteY2" fmla="*/ 2045543 h 6858000"/>
              <a:gd name="connsiteX3" fmla="*/ 9171580 w 12192000"/>
              <a:gd name="connsiteY3" fmla="*/ 2056997 h 6858000"/>
              <a:gd name="connsiteX4" fmla="*/ 9161257 w 12192000"/>
              <a:gd name="connsiteY4" fmla="*/ 2098605 h 6858000"/>
              <a:gd name="connsiteX5" fmla="*/ 9138232 w 12192000"/>
              <a:gd name="connsiteY5" fmla="*/ 2059518 h 6858000"/>
              <a:gd name="connsiteX6" fmla="*/ 9149158 w 12192000"/>
              <a:gd name="connsiteY6" fmla="*/ 2038490 h 6858000"/>
              <a:gd name="connsiteX7" fmla="*/ 9177606 w 12192000"/>
              <a:gd name="connsiteY7" fmla="*/ 1977215 h 6858000"/>
              <a:gd name="connsiteX8" fmla="*/ 9181592 w 12192000"/>
              <a:gd name="connsiteY8" fmla="*/ 1987782 h 6858000"/>
              <a:gd name="connsiteX9" fmla="*/ 9181923 w 12192000"/>
              <a:gd name="connsiteY9" fmla="*/ 1998627 h 6858000"/>
              <a:gd name="connsiteX10" fmla="*/ 9182316 w 12192000"/>
              <a:gd name="connsiteY10" fmla="*/ 2031066 h 6858000"/>
              <a:gd name="connsiteX11" fmla="*/ 9182278 w 12192000"/>
              <a:gd name="connsiteY11" fmla="*/ 2047313 h 6858000"/>
              <a:gd name="connsiteX12" fmla="*/ 9172532 w 12192000"/>
              <a:gd name="connsiteY12" fmla="*/ 2045543 h 6858000"/>
              <a:gd name="connsiteX13" fmla="*/ 9173842 w 12192000"/>
              <a:gd name="connsiteY13" fmla="*/ 2029805 h 6858000"/>
              <a:gd name="connsiteX14" fmla="*/ 9177334 w 12192000"/>
              <a:gd name="connsiteY14" fmla="*/ 1979903 h 6858000"/>
              <a:gd name="connsiteX15" fmla="*/ 3696300 w 12192000"/>
              <a:gd name="connsiteY15" fmla="*/ 1578900 h 6858000"/>
              <a:gd name="connsiteX16" fmla="*/ 3738823 w 12192000"/>
              <a:gd name="connsiteY16" fmla="*/ 1596298 h 6858000"/>
              <a:gd name="connsiteX17" fmla="*/ 3714409 w 12192000"/>
              <a:gd name="connsiteY17" fmla="*/ 1593618 h 6858000"/>
              <a:gd name="connsiteX18" fmla="*/ 3693161 w 12192000"/>
              <a:gd name="connsiteY18" fmla="*/ 1582501 h 6858000"/>
              <a:gd name="connsiteX19" fmla="*/ 3696300 w 12192000"/>
              <a:gd name="connsiteY19" fmla="*/ 1578900 h 6858000"/>
              <a:gd name="connsiteX20" fmla="*/ 3918454 w 12192000"/>
              <a:gd name="connsiteY20" fmla="*/ 1175387 h 6858000"/>
              <a:gd name="connsiteX21" fmla="*/ 4173607 w 12192000"/>
              <a:gd name="connsiteY21" fmla="*/ 1280040 h 6858000"/>
              <a:gd name="connsiteX22" fmla="*/ 4170135 w 12192000"/>
              <a:gd name="connsiteY22" fmla="*/ 1283683 h 6858000"/>
              <a:gd name="connsiteX23" fmla="*/ 3918454 w 12192000"/>
              <a:gd name="connsiteY23" fmla="*/ 1175387 h 6858000"/>
              <a:gd name="connsiteX24" fmla="*/ 8109090 w 12192000"/>
              <a:gd name="connsiteY24" fmla="*/ 602108 h 6858000"/>
              <a:gd name="connsiteX25" fmla="*/ 8113034 w 12192000"/>
              <a:gd name="connsiteY25" fmla="*/ 602645 h 6858000"/>
              <a:gd name="connsiteX26" fmla="*/ 8111220 w 12192000"/>
              <a:gd name="connsiteY26" fmla="*/ 603405 h 6858000"/>
              <a:gd name="connsiteX27" fmla="*/ 8489536 w 12192000"/>
              <a:gd name="connsiteY27" fmla="*/ 389280 h 6858000"/>
              <a:gd name="connsiteX28" fmla="*/ 8470194 w 12192000"/>
              <a:gd name="connsiteY28" fmla="*/ 397527 h 6858000"/>
              <a:gd name="connsiteX29" fmla="*/ 8373511 w 12192000"/>
              <a:gd name="connsiteY29" fmla="*/ 465608 h 6858000"/>
              <a:gd name="connsiteX30" fmla="*/ 8231753 w 12192000"/>
              <a:gd name="connsiteY30" fmla="*/ 560890 h 6858000"/>
              <a:gd name="connsiteX31" fmla="*/ 8199967 w 12192000"/>
              <a:gd name="connsiteY31" fmla="*/ 553465 h 6858000"/>
              <a:gd name="connsiteX32" fmla="*/ 8175616 w 12192000"/>
              <a:gd name="connsiteY32" fmla="*/ 546483 h 6858000"/>
              <a:gd name="connsiteX33" fmla="*/ 8128578 w 12192000"/>
              <a:gd name="connsiteY33" fmla="*/ 563992 h 6858000"/>
              <a:gd name="connsiteX34" fmla="*/ 8104845 w 12192000"/>
              <a:gd name="connsiteY34" fmla="*/ 593172 h 6858000"/>
              <a:gd name="connsiteX35" fmla="*/ 8105615 w 12192000"/>
              <a:gd name="connsiteY35" fmla="*/ 599991 h 6858000"/>
              <a:gd name="connsiteX36" fmla="*/ 8109090 w 12192000"/>
              <a:gd name="connsiteY36" fmla="*/ 602108 h 6858000"/>
              <a:gd name="connsiteX37" fmla="*/ 8092049 w 12192000"/>
              <a:gd name="connsiteY37" fmla="*/ 599788 h 6858000"/>
              <a:gd name="connsiteX38" fmla="*/ 8047646 w 12192000"/>
              <a:gd name="connsiteY38" fmla="*/ 588557 h 6858000"/>
              <a:gd name="connsiteX39" fmla="*/ 7793637 w 12192000"/>
              <a:gd name="connsiteY39" fmla="*/ 681868 h 6858000"/>
              <a:gd name="connsiteX40" fmla="*/ 6007741 w 12192000"/>
              <a:gd name="connsiteY40" fmla="*/ 1095470 h 6858000"/>
              <a:gd name="connsiteX41" fmla="*/ 5902533 w 12192000"/>
              <a:gd name="connsiteY41" fmla="*/ 1103650 h 6858000"/>
              <a:gd name="connsiteX42" fmla="*/ 5164222 w 12192000"/>
              <a:gd name="connsiteY42" fmla="*/ 1163546 h 6858000"/>
              <a:gd name="connsiteX43" fmla="*/ 4395075 w 12192000"/>
              <a:gd name="connsiteY43" fmla="*/ 1082763 h 6858000"/>
              <a:gd name="connsiteX44" fmla="*/ 3939440 w 12192000"/>
              <a:gd name="connsiteY44" fmla="*/ 891265 h 6858000"/>
              <a:gd name="connsiteX45" fmla="*/ 3747894 w 12192000"/>
              <a:gd name="connsiteY45" fmla="*/ 801994 h 6858000"/>
              <a:gd name="connsiteX46" fmla="*/ 3569553 w 12192000"/>
              <a:gd name="connsiteY46" fmla="*/ 697970 h 6858000"/>
              <a:gd name="connsiteX47" fmla="*/ 3507813 w 12192000"/>
              <a:gd name="connsiteY47" fmla="*/ 680216 h 6858000"/>
              <a:gd name="connsiteX48" fmla="*/ 3490455 w 12192000"/>
              <a:gd name="connsiteY48" fmla="*/ 682587 h 6858000"/>
              <a:gd name="connsiteX49" fmla="*/ 3477246 w 12192000"/>
              <a:gd name="connsiteY49" fmla="*/ 691971 h 6858000"/>
              <a:gd name="connsiteX50" fmla="*/ 3484273 w 12192000"/>
              <a:gd name="connsiteY50" fmla="*/ 701857 h 6858000"/>
              <a:gd name="connsiteX51" fmla="*/ 3495638 w 12192000"/>
              <a:gd name="connsiteY51" fmla="*/ 705849 h 6858000"/>
              <a:gd name="connsiteX52" fmla="*/ 3548914 w 12192000"/>
              <a:gd name="connsiteY52" fmla="*/ 733487 h 6858000"/>
              <a:gd name="connsiteX53" fmla="*/ 3551504 w 12192000"/>
              <a:gd name="connsiteY53" fmla="*/ 753036 h 6858000"/>
              <a:gd name="connsiteX54" fmla="*/ 3562075 w 12192000"/>
              <a:gd name="connsiteY54" fmla="*/ 765715 h 6858000"/>
              <a:gd name="connsiteX55" fmla="*/ 3605942 w 12192000"/>
              <a:gd name="connsiteY55" fmla="*/ 772481 h 6858000"/>
              <a:gd name="connsiteX56" fmla="*/ 3499309 w 12192000"/>
              <a:gd name="connsiteY56" fmla="*/ 737079 h 6858000"/>
              <a:gd name="connsiteX57" fmla="*/ 3473788 w 12192000"/>
              <a:gd name="connsiteY57" fmla="*/ 711717 h 6858000"/>
              <a:gd name="connsiteX58" fmla="*/ 3437248 w 12192000"/>
              <a:gd name="connsiteY58" fmla="*/ 714263 h 6858000"/>
              <a:gd name="connsiteX59" fmla="*/ 3413254 w 12192000"/>
              <a:gd name="connsiteY59" fmla="*/ 712874 h 6858000"/>
              <a:gd name="connsiteX60" fmla="*/ 3362511 w 12192000"/>
              <a:gd name="connsiteY60" fmla="*/ 677414 h 6858000"/>
              <a:gd name="connsiteX61" fmla="*/ 3344467 w 12192000"/>
              <a:gd name="connsiteY61" fmla="*/ 679599 h 6858000"/>
              <a:gd name="connsiteX62" fmla="*/ 3347971 w 12192000"/>
              <a:gd name="connsiteY62" fmla="*/ 692328 h 6858000"/>
              <a:gd name="connsiteX63" fmla="*/ 3363008 w 12192000"/>
              <a:gd name="connsiteY63" fmla="*/ 711713 h 6858000"/>
              <a:gd name="connsiteX64" fmla="*/ 3362637 w 12192000"/>
              <a:gd name="connsiteY64" fmla="*/ 727058 h 6858000"/>
              <a:gd name="connsiteX65" fmla="*/ 3376167 w 12192000"/>
              <a:gd name="connsiteY65" fmla="*/ 759779 h 6858000"/>
              <a:gd name="connsiteX66" fmla="*/ 3406203 w 12192000"/>
              <a:gd name="connsiteY66" fmla="*/ 808483 h 6858000"/>
              <a:gd name="connsiteX67" fmla="*/ 3420116 w 12192000"/>
              <a:gd name="connsiteY67" fmla="*/ 820757 h 6858000"/>
              <a:gd name="connsiteX68" fmla="*/ 3429194 w 12192000"/>
              <a:gd name="connsiteY68" fmla="*/ 825831 h 6858000"/>
              <a:gd name="connsiteX69" fmla="*/ 3619149 w 12192000"/>
              <a:gd name="connsiteY69" fmla="*/ 1006561 h 6858000"/>
              <a:gd name="connsiteX70" fmla="*/ 3818654 w 12192000"/>
              <a:gd name="connsiteY70" fmla="*/ 1120369 h 6858000"/>
              <a:gd name="connsiteX71" fmla="*/ 3824021 w 12192000"/>
              <a:gd name="connsiteY71" fmla="*/ 1125355 h 6858000"/>
              <a:gd name="connsiteX72" fmla="*/ 3736668 w 12192000"/>
              <a:gd name="connsiteY72" fmla="*/ 1107215 h 6858000"/>
              <a:gd name="connsiteX73" fmla="*/ 3540174 w 12192000"/>
              <a:gd name="connsiteY73" fmla="*/ 1014247 h 6858000"/>
              <a:gd name="connsiteX74" fmla="*/ 3421640 w 12192000"/>
              <a:gd name="connsiteY74" fmla="*/ 955861 h 6858000"/>
              <a:gd name="connsiteX75" fmla="*/ 3404753 w 12192000"/>
              <a:gd name="connsiteY75" fmla="*/ 944484 h 6858000"/>
              <a:gd name="connsiteX76" fmla="*/ 3393138 w 12192000"/>
              <a:gd name="connsiteY76" fmla="*/ 941865 h 6858000"/>
              <a:gd name="connsiteX77" fmla="*/ 3385712 w 12192000"/>
              <a:gd name="connsiteY77" fmla="*/ 952159 h 6858000"/>
              <a:gd name="connsiteX78" fmla="*/ 3398641 w 12192000"/>
              <a:gd name="connsiteY78" fmla="*/ 986025 h 6858000"/>
              <a:gd name="connsiteX79" fmla="*/ 3489975 w 12192000"/>
              <a:gd name="connsiteY79" fmla="*/ 1045560 h 6858000"/>
              <a:gd name="connsiteX80" fmla="*/ 3617273 w 12192000"/>
              <a:gd name="connsiteY80" fmla="*/ 1114697 h 6858000"/>
              <a:gd name="connsiteX81" fmla="*/ 3623898 w 12192000"/>
              <a:gd name="connsiteY81" fmla="*/ 1123556 h 6858000"/>
              <a:gd name="connsiteX82" fmla="*/ 3552438 w 12192000"/>
              <a:gd name="connsiteY82" fmla="*/ 1090606 h 6858000"/>
              <a:gd name="connsiteX83" fmla="*/ 3482417 w 12192000"/>
              <a:gd name="connsiteY83" fmla="*/ 1059092 h 6858000"/>
              <a:gd name="connsiteX84" fmla="*/ 3463468 w 12192000"/>
              <a:gd name="connsiteY84" fmla="*/ 1057629 h 6858000"/>
              <a:gd name="connsiteX85" fmla="*/ 3459472 w 12192000"/>
              <a:gd name="connsiteY85" fmla="*/ 1074217 h 6858000"/>
              <a:gd name="connsiteX86" fmla="*/ 3494211 w 12192000"/>
              <a:gd name="connsiteY86" fmla="*/ 1112153 h 6858000"/>
              <a:gd name="connsiteX87" fmla="*/ 3663137 w 12192000"/>
              <a:gd name="connsiteY87" fmla="*/ 1205775 h 6858000"/>
              <a:gd name="connsiteX88" fmla="*/ 3748466 w 12192000"/>
              <a:gd name="connsiteY88" fmla="*/ 1260936 h 6858000"/>
              <a:gd name="connsiteX89" fmla="*/ 3753142 w 12192000"/>
              <a:gd name="connsiteY89" fmla="*/ 1276208 h 6858000"/>
              <a:gd name="connsiteX90" fmla="*/ 3791960 w 12192000"/>
              <a:gd name="connsiteY90" fmla="*/ 1298886 h 6858000"/>
              <a:gd name="connsiteX91" fmla="*/ 3816039 w 12192000"/>
              <a:gd name="connsiteY91" fmla="*/ 1301606 h 6858000"/>
              <a:gd name="connsiteX92" fmla="*/ 4094439 w 12192000"/>
              <a:gd name="connsiteY92" fmla="*/ 1448806 h 6858000"/>
              <a:gd name="connsiteX93" fmla="*/ 4222870 w 12192000"/>
              <a:gd name="connsiteY93" fmla="*/ 1493379 h 6858000"/>
              <a:gd name="connsiteX94" fmla="*/ 4223141 w 12192000"/>
              <a:gd name="connsiteY94" fmla="*/ 1497641 h 6858000"/>
              <a:gd name="connsiteX95" fmla="*/ 4222428 w 12192000"/>
              <a:gd name="connsiteY95" fmla="*/ 1502292 h 6858000"/>
              <a:gd name="connsiteX96" fmla="*/ 4039973 w 12192000"/>
              <a:gd name="connsiteY96" fmla="*/ 1434198 h 6858000"/>
              <a:gd name="connsiteX97" fmla="*/ 3564773 w 12192000"/>
              <a:gd name="connsiteY97" fmla="*/ 1226279 h 6858000"/>
              <a:gd name="connsiteX98" fmla="*/ 3420650 w 12192000"/>
              <a:gd name="connsiteY98" fmla="*/ 1141464 h 6858000"/>
              <a:gd name="connsiteX99" fmla="*/ 3320669 w 12192000"/>
              <a:gd name="connsiteY99" fmla="*/ 1088883 h 6858000"/>
              <a:gd name="connsiteX100" fmla="*/ 3270102 w 12192000"/>
              <a:gd name="connsiteY100" fmla="*/ 1082659 h 6858000"/>
              <a:gd name="connsiteX101" fmla="*/ 3251648 w 12192000"/>
              <a:gd name="connsiteY101" fmla="*/ 1094290 h 6858000"/>
              <a:gd name="connsiteX102" fmla="*/ 3263506 w 12192000"/>
              <a:gd name="connsiteY102" fmla="*/ 1106005 h 6858000"/>
              <a:gd name="connsiteX103" fmla="*/ 3268636 w 12192000"/>
              <a:gd name="connsiteY103" fmla="*/ 1107265 h 6858000"/>
              <a:gd name="connsiteX104" fmla="*/ 3325089 w 12192000"/>
              <a:gd name="connsiteY104" fmla="*/ 1137201 h 6858000"/>
              <a:gd name="connsiteX105" fmla="*/ 3326003 w 12192000"/>
              <a:gd name="connsiteY105" fmla="*/ 1151585 h 6858000"/>
              <a:gd name="connsiteX106" fmla="*/ 3336410 w 12192000"/>
              <a:gd name="connsiteY106" fmla="*/ 1166967 h 6858000"/>
              <a:gd name="connsiteX107" fmla="*/ 3375112 w 12192000"/>
              <a:gd name="connsiteY107" fmla="*/ 1171943 h 6858000"/>
              <a:gd name="connsiteX108" fmla="*/ 3326222 w 12192000"/>
              <a:gd name="connsiteY108" fmla="*/ 1170885 h 6858000"/>
              <a:gd name="connsiteX109" fmla="*/ 3254679 w 12192000"/>
              <a:gd name="connsiteY109" fmla="*/ 1120765 h 6858000"/>
              <a:gd name="connsiteX110" fmla="*/ 3242188 w 12192000"/>
              <a:gd name="connsiteY110" fmla="*/ 1109662 h 6858000"/>
              <a:gd name="connsiteX111" fmla="*/ 3211499 w 12192000"/>
              <a:gd name="connsiteY111" fmla="*/ 1114184 h 6858000"/>
              <a:gd name="connsiteX112" fmla="*/ 3185849 w 12192000"/>
              <a:gd name="connsiteY112" fmla="*/ 1113265 h 6858000"/>
              <a:gd name="connsiteX113" fmla="*/ 3135843 w 12192000"/>
              <a:gd name="connsiteY113" fmla="*/ 1078789 h 6858000"/>
              <a:gd name="connsiteX114" fmla="*/ 3119118 w 12192000"/>
              <a:gd name="connsiteY114" fmla="*/ 1080546 h 6858000"/>
              <a:gd name="connsiteX115" fmla="*/ 3120198 w 12192000"/>
              <a:gd name="connsiteY115" fmla="*/ 1092226 h 6858000"/>
              <a:gd name="connsiteX116" fmla="*/ 3131691 w 12192000"/>
              <a:gd name="connsiteY116" fmla="*/ 1108819 h 6858000"/>
              <a:gd name="connsiteX117" fmla="*/ 3129914 w 12192000"/>
              <a:gd name="connsiteY117" fmla="*/ 1139097 h 6858000"/>
              <a:gd name="connsiteX118" fmla="*/ 3133955 w 12192000"/>
              <a:gd name="connsiteY118" fmla="*/ 1154983 h 6858000"/>
              <a:gd name="connsiteX119" fmla="*/ 3178170 w 12192000"/>
              <a:gd name="connsiteY119" fmla="*/ 1214855 h 6858000"/>
              <a:gd name="connsiteX120" fmla="*/ 3185378 w 12192000"/>
              <a:gd name="connsiteY120" fmla="*/ 1222303 h 6858000"/>
              <a:gd name="connsiteX121" fmla="*/ 3206608 w 12192000"/>
              <a:gd name="connsiteY121" fmla="*/ 1233153 h 6858000"/>
              <a:gd name="connsiteX122" fmla="*/ 3379140 w 12192000"/>
              <a:gd name="connsiteY122" fmla="*/ 1399351 h 6858000"/>
              <a:gd name="connsiteX123" fmla="*/ 3603118 w 12192000"/>
              <a:gd name="connsiteY123" fmla="*/ 1527375 h 6858000"/>
              <a:gd name="connsiteX124" fmla="*/ 3524809 w 12192000"/>
              <a:gd name="connsiteY124" fmla="*/ 1513774 h 6858000"/>
              <a:gd name="connsiteX125" fmla="*/ 3327498 w 12192000"/>
              <a:gd name="connsiteY125" fmla="*/ 1423859 h 6858000"/>
              <a:gd name="connsiteX126" fmla="*/ 3192949 w 12192000"/>
              <a:gd name="connsiteY126" fmla="*/ 1357211 h 6858000"/>
              <a:gd name="connsiteX127" fmla="*/ 3180259 w 12192000"/>
              <a:gd name="connsiteY127" fmla="*/ 1348280 h 6858000"/>
              <a:gd name="connsiteX128" fmla="*/ 3166204 w 12192000"/>
              <a:gd name="connsiteY128" fmla="*/ 1344345 h 6858000"/>
              <a:gd name="connsiteX129" fmla="*/ 3159212 w 12192000"/>
              <a:gd name="connsiteY129" fmla="*/ 1356197 h 6858000"/>
              <a:gd name="connsiteX130" fmla="*/ 3181004 w 12192000"/>
              <a:gd name="connsiteY130" fmla="*/ 1397043 h 6858000"/>
              <a:gd name="connsiteX131" fmla="*/ 3273385 w 12192000"/>
              <a:gd name="connsiteY131" fmla="*/ 1451888 h 6858000"/>
              <a:gd name="connsiteX132" fmla="*/ 3401776 w 12192000"/>
              <a:gd name="connsiteY132" fmla="*/ 1527602 h 6858000"/>
              <a:gd name="connsiteX133" fmla="*/ 3318130 w 12192000"/>
              <a:gd name="connsiteY133" fmla="*/ 1488342 h 6858000"/>
              <a:gd name="connsiteX134" fmla="*/ 3253694 w 12192000"/>
              <a:gd name="connsiteY134" fmla="*/ 1459909 h 6858000"/>
              <a:gd name="connsiteX135" fmla="*/ 3236182 w 12192000"/>
              <a:gd name="connsiteY135" fmla="*/ 1459882 h 6858000"/>
              <a:gd name="connsiteX136" fmla="*/ 3233020 w 12192000"/>
              <a:gd name="connsiteY136" fmla="*/ 1473687 h 6858000"/>
              <a:gd name="connsiteX137" fmla="*/ 3272474 w 12192000"/>
              <a:gd name="connsiteY137" fmla="*/ 1516958 h 6858000"/>
              <a:gd name="connsiteX138" fmla="*/ 3341300 w 12192000"/>
              <a:gd name="connsiteY138" fmla="*/ 1556133 h 6858000"/>
              <a:gd name="connsiteX139" fmla="*/ 3267359 w 12192000"/>
              <a:gd name="connsiteY139" fmla="*/ 1553009 h 6858000"/>
              <a:gd name="connsiteX140" fmla="*/ 3329832 w 12192000"/>
              <a:gd name="connsiteY140" fmla="*/ 1587586 h 6858000"/>
              <a:gd name="connsiteX141" fmla="*/ 3421490 w 12192000"/>
              <a:gd name="connsiteY141" fmla="*/ 1599301 h 6858000"/>
              <a:gd name="connsiteX142" fmla="*/ 3459923 w 12192000"/>
              <a:gd name="connsiteY142" fmla="*/ 1621220 h 6858000"/>
              <a:gd name="connsiteX143" fmla="*/ 3497490 w 12192000"/>
              <a:gd name="connsiteY143" fmla="*/ 1645392 h 6858000"/>
              <a:gd name="connsiteX144" fmla="*/ 3507803 w 12192000"/>
              <a:gd name="connsiteY144" fmla="*/ 1669911 h 6858000"/>
              <a:gd name="connsiteX145" fmla="*/ 3543290 w 12192000"/>
              <a:gd name="connsiteY145" fmla="*/ 1703729 h 6858000"/>
              <a:gd name="connsiteX146" fmla="*/ 3546999 w 12192000"/>
              <a:gd name="connsiteY146" fmla="*/ 1703818 h 6858000"/>
              <a:gd name="connsiteX147" fmla="*/ 3572295 w 12192000"/>
              <a:gd name="connsiteY147" fmla="*/ 1720349 h 6858000"/>
              <a:gd name="connsiteX148" fmla="*/ 3596922 w 12192000"/>
              <a:gd name="connsiteY148" fmla="*/ 1736961 h 6858000"/>
              <a:gd name="connsiteX149" fmla="*/ 3602119 w 12192000"/>
              <a:gd name="connsiteY149" fmla="*/ 1739285 h 6858000"/>
              <a:gd name="connsiteX150" fmla="*/ 3734798 w 12192000"/>
              <a:gd name="connsiteY150" fmla="*/ 1845349 h 6858000"/>
              <a:gd name="connsiteX151" fmla="*/ 3743174 w 12192000"/>
              <a:gd name="connsiteY151" fmla="*/ 1849972 h 6858000"/>
              <a:gd name="connsiteX152" fmla="*/ 3478101 w 12192000"/>
              <a:gd name="connsiteY152" fmla="*/ 1864630 h 6858000"/>
              <a:gd name="connsiteX153" fmla="*/ 3135293 w 12192000"/>
              <a:gd name="connsiteY153" fmla="*/ 1816496 h 6858000"/>
              <a:gd name="connsiteX154" fmla="*/ 3158510 w 12192000"/>
              <a:gd name="connsiteY154" fmla="*/ 1863880 h 6858000"/>
              <a:gd name="connsiteX155" fmla="*/ 3148907 w 12192000"/>
              <a:gd name="connsiteY155" fmla="*/ 1908797 h 6858000"/>
              <a:gd name="connsiteX156" fmla="*/ 3150229 w 12192000"/>
              <a:gd name="connsiteY156" fmla="*/ 2003660 h 6858000"/>
              <a:gd name="connsiteX157" fmla="*/ 3154219 w 12192000"/>
              <a:gd name="connsiteY157" fmla="*/ 2018746 h 6858000"/>
              <a:gd name="connsiteX158" fmla="*/ 3079313 w 12192000"/>
              <a:gd name="connsiteY158" fmla="*/ 2037482 h 6858000"/>
              <a:gd name="connsiteX159" fmla="*/ 3545961 w 12192000"/>
              <a:gd name="connsiteY159" fmla="*/ 2248584 h 6858000"/>
              <a:gd name="connsiteX160" fmla="*/ 3242382 w 12192000"/>
              <a:gd name="connsiteY160" fmla="*/ 2234890 h 6858000"/>
              <a:gd name="connsiteX161" fmla="*/ 3206852 w 12192000"/>
              <a:gd name="connsiteY161" fmla="*/ 2322137 h 6858000"/>
              <a:gd name="connsiteX162" fmla="*/ 3352854 w 12192000"/>
              <a:gd name="connsiteY162" fmla="*/ 2378270 h 6858000"/>
              <a:gd name="connsiteX163" fmla="*/ 3414532 w 12192000"/>
              <a:gd name="connsiteY163" fmla="*/ 2516826 h 6858000"/>
              <a:gd name="connsiteX164" fmla="*/ 3397577 w 12192000"/>
              <a:gd name="connsiteY164" fmla="*/ 2652556 h 6858000"/>
              <a:gd name="connsiteX165" fmla="*/ 3339773 w 12192000"/>
              <a:gd name="connsiteY165" fmla="*/ 2701969 h 6858000"/>
              <a:gd name="connsiteX166" fmla="*/ 3257041 w 12192000"/>
              <a:gd name="connsiteY166" fmla="*/ 2788223 h 6858000"/>
              <a:gd name="connsiteX167" fmla="*/ 3205892 w 12192000"/>
              <a:gd name="connsiteY167" fmla="*/ 2841661 h 6858000"/>
              <a:gd name="connsiteX168" fmla="*/ 3016267 w 12192000"/>
              <a:gd name="connsiteY168" fmla="*/ 2846107 h 6858000"/>
              <a:gd name="connsiteX169" fmla="*/ 3275450 w 12192000"/>
              <a:gd name="connsiteY169" fmla="*/ 2934701 h 6858000"/>
              <a:gd name="connsiteX170" fmla="*/ 3071009 w 12192000"/>
              <a:gd name="connsiteY170" fmla="*/ 2944432 h 6858000"/>
              <a:gd name="connsiteX171" fmla="*/ 3005039 w 12192000"/>
              <a:gd name="connsiteY171" fmla="*/ 2960743 h 6858000"/>
              <a:gd name="connsiteX172" fmla="*/ 3045255 w 12192000"/>
              <a:gd name="connsiteY172" fmla="*/ 2994795 h 6858000"/>
              <a:gd name="connsiteX173" fmla="*/ 3198769 w 12192000"/>
              <a:gd name="connsiteY173" fmla="*/ 3041966 h 6858000"/>
              <a:gd name="connsiteX174" fmla="*/ 3518098 w 12192000"/>
              <a:gd name="connsiteY174" fmla="*/ 3181525 h 6858000"/>
              <a:gd name="connsiteX175" fmla="*/ 3214876 w 12192000"/>
              <a:gd name="connsiteY175" fmla="*/ 3136382 h 6858000"/>
              <a:gd name="connsiteX176" fmla="*/ 3540876 w 12192000"/>
              <a:gd name="connsiteY176" fmla="*/ 3280232 h 6858000"/>
              <a:gd name="connsiteX177" fmla="*/ 3614558 w 12192000"/>
              <a:gd name="connsiteY177" fmla="*/ 3332242 h 6858000"/>
              <a:gd name="connsiteX178" fmla="*/ 3765439 w 12192000"/>
              <a:gd name="connsiteY178" fmla="*/ 3465091 h 6858000"/>
              <a:gd name="connsiteX179" fmla="*/ 3759506 w 12192000"/>
              <a:gd name="connsiteY179" fmla="*/ 3482990 h 6858000"/>
              <a:gd name="connsiteX180" fmla="*/ 3594905 w 12192000"/>
              <a:gd name="connsiteY180" fmla="*/ 3478499 h 6858000"/>
              <a:gd name="connsiteX181" fmla="*/ 3814430 w 12192000"/>
              <a:gd name="connsiteY181" fmla="*/ 3578876 h 6858000"/>
              <a:gd name="connsiteX182" fmla="*/ 4039126 w 12192000"/>
              <a:gd name="connsiteY182" fmla="*/ 3649369 h 6858000"/>
              <a:gd name="connsiteX183" fmla="*/ 3883152 w 12192000"/>
              <a:gd name="connsiteY183" fmla="*/ 3653497 h 6858000"/>
              <a:gd name="connsiteX184" fmla="*/ 3666446 w 12192000"/>
              <a:gd name="connsiteY184" fmla="*/ 3623911 h 6858000"/>
              <a:gd name="connsiteX185" fmla="*/ 3593589 w 12192000"/>
              <a:gd name="connsiteY185" fmla="*/ 3653674 h 6858000"/>
              <a:gd name="connsiteX186" fmla="*/ 3801238 w 12192000"/>
              <a:gd name="connsiteY186" fmla="*/ 3720862 h 6858000"/>
              <a:gd name="connsiteX187" fmla="*/ 3919545 w 12192000"/>
              <a:gd name="connsiteY187" fmla="*/ 3749213 h 6858000"/>
              <a:gd name="connsiteX188" fmla="*/ 3968059 w 12192000"/>
              <a:gd name="connsiteY188" fmla="*/ 3776085 h 6858000"/>
              <a:gd name="connsiteX189" fmla="*/ 4107750 w 12192000"/>
              <a:gd name="connsiteY189" fmla="*/ 3875932 h 6858000"/>
              <a:gd name="connsiteX190" fmla="*/ 4504087 w 12192000"/>
              <a:gd name="connsiteY190" fmla="*/ 3955698 h 6858000"/>
              <a:gd name="connsiteX191" fmla="*/ 5880284 w 12192000"/>
              <a:gd name="connsiteY191" fmla="*/ 3998656 h 6858000"/>
              <a:gd name="connsiteX192" fmla="*/ 8461494 w 12192000"/>
              <a:gd name="connsiteY192" fmla="*/ 3007971 h 6858000"/>
              <a:gd name="connsiteX193" fmla="*/ 8587378 w 12192000"/>
              <a:gd name="connsiteY193" fmla="*/ 2896089 h 6858000"/>
              <a:gd name="connsiteX194" fmla="*/ 8693826 w 12192000"/>
              <a:gd name="connsiteY194" fmla="*/ 2796225 h 6858000"/>
              <a:gd name="connsiteX195" fmla="*/ 8633488 w 12192000"/>
              <a:gd name="connsiteY195" fmla="*/ 2774007 h 6858000"/>
              <a:gd name="connsiteX196" fmla="*/ 8707444 w 12192000"/>
              <a:gd name="connsiteY196" fmla="*/ 2682105 h 6858000"/>
              <a:gd name="connsiteX197" fmla="*/ 8942552 w 12192000"/>
              <a:gd name="connsiteY197" fmla="*/ 2397549 h 6858000"/>
              <a:gd name="connsiteX198" fmla="*/ 9049260 w 12192000"/>
              <a:gd name="connsiteY198" fmla="*/ 2328253 h 6858000"/>
              <a:gd name="connsiteX199" fmla="*/ 9174304 w 12192000"/>
              <a:gd name="connsiteY199" fmla="*/ 2171379 h 6858000"/>
              <a:gd name="connsiteX200" fmla="*/ 9182228 w 12192000"/>
              <a:gd name="connsiteY200" fmla="*/ 2067678 h 6858000"/>
              <a:gd name="connsiteX201" fmla="*/ 9182278 w 12192000"/>
              <a:gd name="connsiteY201" fmla="*/ 2047313 h 6858000"/>
              <a:gd name="connsiteX202" fmla="*/ 9184334 w 12192000"/>
              <a:gd name="connsiteY202" fmla="*/ 2047686 h 6858000"/>
              <a:gd name="connsiteX203" fmla="*/ 9185124 w 12192000"/>
              <a:gd name="connsiteY203" fmla="*/ 1997142 h 6858000"/>
              <a:gd name="connsiteX204" fmla="*/ 9181592 w 12192000"/>
              <a:gd name="connsiteY204" fmla="*/ 1987782 h 6858000"/>
              <a:gd name="connsiteX205" fmla="*/ 9181190 w 12192000"/>
              <a:gd name="connsiteY205" fmla="*/ 1974586 h 6858000"/>
              <a:gd name="connsiteX206" fmla="*/ 9180252 w 12192000"/>
              <a:gd name="connsiteY206" fmla="*/ 1963164 h 6858000"/>
              <a:gd name="connsiteX207" fmla="*/ 9178804 w 12192000"/>
              <a:gd name="connsiteY207" fmla="*/ 1965349 h 6858000"/>
              <a:gd name="connsiteX208" fmla="*/ 9177606 w 12192000"/>
              <a:gd name="connsiteY208" fmla="*/ 1977215 h 6858000"/>
              <a:gd name="connsiteX209" fmla="*/ 9169614 w 12192000"/>
              <a:gd name="connsiteY209" fmla="*/ 1956030 h 6858000"/>
              <a:gd name="connsiteX210" fmla="*/ 9046406 w 12192000"/>
              <a:gd name="connsiteY210" fmla="*/ 1838718 h 6858000"/>
              <a:gd name="connsiteX211" fmla="*/ 8960873 w 12192000"/>
              <a:gd name="connsiteY211" fmla="*/ 1764524 h 6858000"/>
              <a:gd name="connsiteX212" fmla="*/ 8946755 w 12192000"/>
              <a:gd name="connsiteY212" fmla="*/ 1690806 h 6858000"/>
              <a:gd name="connsiteX213" fmla="*/ 8786897 w 12192000"/>
              <a:gd name="connsiteY213" fmla="*/ 1665607 h 6858000"/>
              <a:gd name="connsiteX214" fmla="*/ 8924505 w 12192000"/>
              <a:gd name="connsiteY214" fmla="*/ 1489227 h 6858000"/>
              <a:gd name="connsiteX215" fmla="*/ 8937122 w 12192000"/>
              <a:gd name="connsiteY215" fmla="*/ 1454681 h 6858000"/>
              <a:gd name="connsiteX216" fmla="*/ 8841119 w 12192000"/>
              <a:gd name="connsiteY216" fmla="*/ 1348202 h 6858000"/>
              <a:gd name="connsiteX217" fmla="*/ 8825548 w 12192000"/>
              <a:gd name="connsiteY217" fmla="*/ 1331028 h 6858000"/>
              <a:gd name="connsiteX218" fmla="*/ 8790413 w 12192000"/>
              <a:gd name="connsiteY218" fmla="*/ 1297436 h 6858000"/>
              <a:gd name="connsiteX219" fmla="*/ 8695944 w 12192000"/>
              <a:gd name="connsiteY219" fmla="*/ 1299752 h 6858000"/>
              <a:gd name="connsiteX220" fmla="*/ 8743050 w 12192000"/>
              <a:gd name="connsiteY220" fmla="*/ 1267471 h 6858000"/>
              <a:gd name="connsiteX221" fmla="*/ 8831902 w 12192000"/>
              <a:gd name="connsiteY221" fmla="*/ 1166250 h 6858000"/>
              <a:gd name="connsiteX222" fmla="*/ 8763628 w 12192000"/>
              <a:gd name="connsiteY222" fmla="*/ 1088084 h 6858000"/>
              <a:gd name="connsiteX223" fmla="*/ 8744052 w 12192000"/>
              <a:gd name="connsiteY223" fmla="*/ 1076766 h 6858000"/>
              <a:gd name="connsiteX224" fmla="*/ 8767977 w 12192000"/>
              <a:gd name="connsiteY224" fmla="*/ 1055883 h 6858000"/>
              <a:gd name="connsiteX225" fmla="*/ 8815418 w 12192000"/>
              <a:gd name="connsiteY225" fmla="*/ 986519 h 6858000"/>
              <a:gd name="connsiteX226" fmla="*/ 8839356 w 12192000"/>
              <a:gd name="connsiteY226" fmla="*/ 939330 h 6858000"/>
              <a:gd name="connsiteX227" fmla="*/ 8869964 w 12192000"/>
              <a:gd name="connsiteY227" fmla="*/ 917639 h 6858000"/>
              <a:gd name="connsiteX228" fmla="*/ 8876013 w 12192000"/>
              <a:gd name="connsiteY228" fmla="*/ 901606 h 6858000"/>
              <a:gd name="connsiteX229" fmla="*/ 8855230 w 12192000"/>
              <a:gd name="connsiteY229" fmla="*/ 828963 h 6858000"/>
              <a:gd name="connsiteX230" fmla="*/ 8844988 w 12192000"/>
              <a:gd name="connsiteY230" fmla="*/ 810876 h 6858000"/>
              <a:gd name="connsiteX231" fmla="*/ 8768255 w 12192000"/>
              <a:gd name="connsiteY231" fmla="*/ 747963 h 6858000"/>
              <a:gd name="connsiteX232" fmla="*/ 8692953 w 12192000"/>
              <a:gd name="connsiteY232" fmla="*/ 638707 h 6858000"/>
              <a:gd name="connsiteX233" fmla="*/ 8674423 w 12192000"/>
              <a:gd name="connsiteY233" fmla="*/ 564449 h 6858000"/>
              <a:gd name="connsiteX234" fmla="*/ 8667642 w 12192000"/>
              <a:gd name="connsiteY234" fmla="*/ 547822 h 6858000"/>
              <a:gd name="connsiteX235" fmla="*/ 8661198 w 12192000"/>
              <a:gd name="connsiteY235" fmla="*/ 478275 h 6858000"/>
              <a:gd name="connsiteX236" fmla="*/ 8645813 w 12192000"/>
              <a:gd name="connsiteY236" fmla="*/ 464032 h 6858000"/>
              <a:gd name="connsiteX237" fmla="*/ 8512338 w 12192000"/>
              <a:gd name="connsiteY237" fmla="*/ 477784 h 6858000"/>
              <a:gd name="connsiteX238" fmla="*/ 8481050 w 12192000"/>
              <a:gd name="connsiteY238" fmla="*/ 430572 h 6858000"/>
              <a:gd name="connsiteX239" fmla="*/ 8498220 w 12192000"/>
              <a:gd name="connsiteY239" fmla="*/ 404064 h 6858000"/>
              <a:gd name="connsiteX240" fmla="*/ 8489536 w 12192000"/>
              <a:gd name="connsiteY240" fmla="*/ 389280 h 6858000"/>
              <a:gd name="connsiteX241" fmla="*/ 0 w 12192000"/>
              <a:gd name="connsiteY241" fmla="*/ 0 h 6858000"/>
              <a:gd name="connsiteX242" fmla="*/ 12192000 w 12192000"/>
              <a:gd name="connsiteY242" fmla="*/ 0 h 6858000"/>
              <a:gd name="connsiteX243" fmla="*/ 12192000 w 12192000"/>
              <a:gd name="connsiteY243" fmla="*/ 6858000 h 6858000"/>
              <a:gd name="connsiteX244" fmla="*/ 0 w 12192000"/>
              <a:gd name="connsiteY2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2192000" h="6858000">
                <a:moveTo>
                  <a:pt x="9149158" y="2038490"/>
                </a:moveTo>
                <a:cubicBezTo>
                  <a:pt x="9152630" y="2038396"/>
                  <a:pt x="9157442" y="2039945"/>
                  <a:pt x="9164184" y="2044026"/>
                </a:cubicBezTo>
                <a:lnTo>
                  <a:pt x="9172532" y="2045543"/>
                </a:lnTo>
                <a:lnTo>
                  <a:pt x="9171580" y="2056997"/>
                </a:lnTo>
                <a:cubicBezTo>
                  <a:pt x="9169082" y="2082897"/>
                  <a:pt x="9165822" y="2102884"/>
                  <a:pt x="9161257" y="2098605"/>
                </a:cubicBezTo>
                <a:cubicBezTo>
                  <a:pt x="9149066" y="2086928"/>
                  <a:pt x="9130962" y="2077578"/>
                  <a:pt x="9138232" y="2059518"/>
                </a:cubicBezTo>
                <a:cubicBezTo>
                  <a:pt x="9140394" y="2053821"/>
                  <a:pt x="9138743" y="2038771"/>
                  <a:pt x="9149158" y="2038490"/>
                </a:cubicBezTo>
                <a:close/>
                <a:moveTo>
                  <a:pt x="9177606" y="1977215"/>
                </a:moveTo>
                <a:lnTo>
                  <a:pt x="9181592" y="1987782"/>
                </a:lnTo>
                <a:lnTo>
                  <a:pt x="9181923" y="1998627"/>
                </a:lnTo>
                <a:cubicBezTo>
                  <a:pt x="9182120" y="2008276"/>
                  <a:pt x="9182258" y="2019324"/>
                  <a:pt x="9182316" y="2031066"/>
                </a:cubicBezTo>
                <a:lnTo>
                  <a:pt x="9182278" y="2047313"/>
                </a:lnTo>
                <a:lnTo>
                  <a:pt x="9172532" y="2045543"/>
                </a:lnTo>
                <a:lnTo>
                  <a:pt x="9173842" y="2029805"/>
                </a:lnTo>
                <a:cubicBezTo>
                  <a:pt x="9175210" y="2011268"/>
                  <a:pt x="9176320" y="1992822"/>
                  <a:pt x="9177334" y="1979903"/>
                </a:cubicBezTo>
                <a:close/>
                <a:moveTo>
                  <a:pt x="3696300" y="1578900"/>
                </a:moveTo>
                <a:cubicBezTo>
                  <a:pt x="3710474" y="1584699"/>
                  <a:pt x="3724648" y="1590499"/>
                  <a:pt x="3738823" y="1596298"/>
                </a:cubicBezTo>
                <a:cubicBezTo>
                  <a:pt x="3731018" y="1595365"/>
                  <a:pt x="3722545" y="1594511"/>
                  <a:pt x="3714409" y="1593618"/>
                </a:cubicBezTo>
                <a:cubicBezTo>
                  <a:pt x="3707437" y="1589899"/>
                  <a:pt x="3700149" y="1586487"/>
                  <a:pt x="3693161" y="1582501"/>
                </a:cubicBezTo>
                <a:cubicBezTo>
                  <a:pt x="3694096" y="1581313"/>
                  <a:pt x="3695364" y="1580088"/>
                  <a:pt x="3696300" y="1578900"/>
                </a:cubicBezTo>
                <a:close/>
                <a:moveTo>
                  <a:pt x="3918454" y="1175387"/>
                </a:moveTo>
                <a:cubicBezTo>
                  <a:pt x="4003499" y="1210184"/>
                  <a:pt x="4088562" y="1245245"/>
                  <a:pt x="4173607" y="1280040"/>
                </a:cubicBezTo>
                <a:cubicBezTo>
                  <a:pt x="4172338" y="1281268"/>
                  <a:pt x="4171404" y="1282454"/>
                  <a:pt x="4170135" y="1283683"/>
                </a:cubicBezTo>
                <a:cubicBezTo>
                  <a:pt x="4077511" y="1256783"/>
                  <a:pt x="3989628" y="1225016"/>
                  <a:pt x="3918454" y="1175387"/>
                </a:cubicBezTo>
                <a:close/>
                <a:moveTo>
                  <a:pt x="8109090" y="602108"/>
                </a:moveTo>
                <a:lnTo>
                  <a:pt x="8113034" y="602645"/>
                </a:lnTo>
                <a:cubicBezTo>
                  <a:pt x="8117145" y="603257"/>
                  <a:pt x="8117456" y="603522"/>
                  <a:pt x="8111220" y="603405"/>
                </a:cubicBezTo>
                <a:close/>
                <a:moveTo>
                  <a:pt x="8489536" y="389280"/>
                </a:moveTo>
                <a:cubicBezTo>
                  <a:pt x="8479909" y="386150"/>
                  <a:pt x="8475270" y="392618"/>
                  <a:pt x="8470194" y="397527"/>
                </a:cubicBezTo>
                <a:cubicBezTo>
                  <a:pt x="8442581" y="423957"/>
                  <a:pt x="8407160" y="444085"/>
                  <a:pt x="8373511" y="465608"/>
                </a:cubicBezTo>
                <a:cubicBezTo>
                  <a:pt x="8325315" y="496678"/>
                  <a:pt x="8274262" y="525140"/>
                  <a:pt x="8231753" y="560890"/>
                </a:cubicBezTo>
                <a:cubicBezTo>
                  <a:pt x="8220884" y="569991"/>
                  <a:pt x="8202133" y="566357"/>
                  <a:pt x="8199967" y="553465"/>
                </a:cubicBezTo>
                <a:cubicBezTo>
                  <a:pt x="8197799" y="540575"/>
                  <a:pt x="8188778" y="541668"/>
                  <a:pt x="8175616" y="546483"/>
                </a:cubicBezTo>
                <a:cubicBezTo>
                  <a:pt x="8159813" y="552155"/>
                  <a:pt x="8144012" y="557828"/>
                  <a:pt x="8128578" y="563992"/>
                </a:cubicBezTo>
                <a:cubicBezTo>
                  <a:pt x="8112493" y="570503"/>
                  <a:pt x="8105752" y="580983"/>
                  <a:pt x="8104845" y="593172"/>
                </a:cubicBezTo>
                <a:cubicBezTo>
                  <a:pt x="8104654" y="595478"/>
                  <a:pt x="8104732" y="598018"/>
                  <a:pt x="8105615" y="599991"/>
                </a:cubicBezTo>
                <a:lnTo>
                  <a:pt x="8109090" y="602108"/>
                </a:lnTo>
                <a:lnTo>
                  <a:pt x="8092049" y="599788"/>
                </a:lnTo>
                <a:cubicBezTo>
                  <a:pt x="8074125" y="597229"/>
                  <a:pt x="8051995" y="593399"/>
                  <a:pt x="8047646" y="588557"/>
                </a:cubicBezTo>
                <a:cubicBezTo>
                  <a:pt x="8047278" y="588065"/>
                  <a:pt x="7852240" y="650342"/>
                  <a:pt x="7793637" y="681868"/>
                </a:cubicBezTo>
                <a:cubicBezTo>
                  <a:pt x="7757179" y="701583"/>
                  <a:pt x="7034011" y="1031296"/>
                  <a:pt x="6007741" y="1095470"/>
                </a:cubicBezTo>
                <a:cubicBezTo>
                  <a:pt x="5971519" y="1097710"/>
                  <a:pt x="5937353" y="1100506"/>
                  <a:pt x="5902533" y="1103650"/>
                </a:cubicBezTo>
                <a:cubicBezTo>
                  <a:pt x="5594429" y="1129961"/>
                  <a:pt x="5292360" y="1161179"/>
                  <a:pt x="5164222" y="1163546"/>
                </a:cubicBezTo>
                <a:cubicBezTo>
                  <a:pt x="5063988" y="1165217"/>
                  <a:pt x="4549164" y="1138992"/>
                  <a:pt x="4395075" y="1082763"/>
                </a:cubicBezTo>
                <a:cubicBezTo>
                  <a:pt x="4237527" y="1025076"/>
                  <a:pt x="4088158" y="958345"/>
                  <a:pt x="3939440" y="891265"/>
                </a:cubicBezTo>
                <a:cubicBezTo>
                  <a:pt x="3874968" y="862299"/>
                  <a:pt x="3806689" y="837016"/>
                  <a:pt x="3747894" y="801994"/>
                </a:cubicBezTo>
                <a:cubicBezTo>
                  <a:pt x="3689082" y="766706"/>
                  <a:pt x="3632839" y="729495"/>
                  <a:pt x="3569553" y="697970"/>
                </a:cubicBezTo>
                <a:cubicBezTo>
                  <a:pt x="3551464" y="688887"/>
                  <a:pt x="3533327" y="679005"/>
                  <a:pt x="3507813" y="680216"/>
                </a:cubicBezTo>
                <a:cubicBezTo>
                  <a:pt x="3502099" y="680371"/>
                  <a:pt x="3496101" y="681365"/>
                  <a:pt x="3490455" y="682587"/>
                </a:cubicBezTo>
                <a:cubicBezTo>
                  <a:pt x="3484140" y="683888"/>
                  <a:pt x="3479298" y="687159"/>
                  <a:pt x="3477246" y="691971"/>
                </a:cubicBezTo>
                <a:cubicBezTo>
                  <a:pt x="3475230" y="697315"/>
                  <a:pt x="3479426" y="699760"/>
                  <a:pt x="3484273" y="701857"/>
                </a:cubicBezTo>
                <a:cubicBezTo>
                  <a:pt x="3487733" y="703316"/>
                  <a:pt x="3491260" y="705843"/>
                  <a:pt x="3495638" y="705849"/>
                </a:cubicBezTo>
                <a:cubicBezTo>
                  <a:pt x="3523576" y="705686"/>
                  <a:pt x="3534967" y="720681"/>
                  <a:pt x="3548914" y="733487"/>
                </a:cubicBezTo>
                <a:cubicBezTo>
                  <a:pt x="3554984" y="738925"/>
                  <a:pt x="3561304" y="742991"/>
                  <a:pt x="3551504" y="753036"/>
                </a:cubicBezTo>
                <a:cubicBezTo>
                  <a:pt x="3542974" y="761854"/>
                  <a:pt x="3552584" y="764716"/>
                  <a:pt x="3562075" y="765715"/>
                </a:cubicBezTo>
                <a:cubicBezTo>
                  <a:pt x="3575293" y="767067"/>
                  <a:pt x="3590630" y="764672"/>
                  <a:pt x="3605942" y="772481"/>
                </a:cubicBezTo>
                <a:cubicBezTo>
                  <a:pt x="3550860" y="779958"/>
                  <a:pt x="3525860" y="757484"/>
                  <a:pt x="3499309" y="737079"/>
                </a:cubicBezTo>
                <a:cubicBezTo>
                  <a:pt x="3489410" y="729689"/>
                  <a:pt x="3482419" y="720334"/>
                  <a:pt x="3473788" y="711717"/>
                </a:cubicBezTo>
                <a:cubicBezTo>
                  <a:pt x="3463019" y="701211"/>
                  <a:pt x="3451290" y="702093"/>
                  <a:pt x="3437248" y="714263"/>
                </a:cubicBezTo>
                <a:cubicBezTo>
                  <a:pt x="3424810" y="725164"/>
                  <a:pt x="3418411" y="725135"/>
                  <a:pt x="3413254" y="712874"/>
                </a:cubicBezTo>
                <a:cubicBezTo>
                  <a:pt x="3405299" y="693706"/>
                  <a:pt x="3389031" y="681450"/>
                  <a:pt x="3362511" y="677414"/>
                </a:cubicBezTo>
                <a:cubicBezTo>
                  <a:pt x="3356728" y="676504"/>
                  <a:pt x="3349492" y="673891"/>
                  <a:pt x="3344467" y="679599"/>
                </a:cubicBezTo>
                <a:cubicBezTo>
                  <a:pt x="3340061" y="684428"/>
                  <a:pt x="3344392" y="689004"/>
                  <a:pt x="3347971" y="692328"/>
                </a:cubicBezTo>
                <a:cubicBezTo>
                  <a:pt x="3354407" y="698260"/>
                  <a:pt x="3360162" y="704004"/>
                  <a:pt x="3363008" y="711713"/>
                </a:cubicBezTo>
                <a:cubicBezTo>
                  <a:pt x="3365019" y="716838"/>
                  <a:pt x="3367062" y="722495"/>
                  <a:pt x="3362637" y="727058"/>
                </a:cubicBezTo>
                <a:cubicBezTo>
                  <a:pt x="3344342" y="746453"/>
                  <a:pt x="3358884" y="752745"/>
                  <a:pt x="3376167" y="759779"/>
                </a:cubicBezTo>
                <a:cubicBezTo>
                  <a:pt x="3400002" y="769239"/>
                  <a:pt x="3410177" y="786259"/>
                  <a:pt x="3406203" y="808483"/>
                </a:cubicBezTo>
                <a:cubicBezTo>
                  <a:pt x="3404757" y="817516"/>
                  <a:pt x="3406433" y="822682"/>
                  <a:pt x="3420116" y="820757"/>
                </a:cubicBezTo>
                <a:cubicBezTo>
                  <a:pt x="3425463" y="820110"/>
                  <a:pt x="3426984" y="822878"/>
                  <a:pt x="3429194" y="825831"/>
                </a:cubicBezTo>
                <a:cubicBezTo>
                  <a:pt x="3476758" y="896035"/>
                  <a:pt x="3542778" y="954609"/>
                  <a:pt x="3619149" y="1006561"/>
                </a:cubicBezTo>
                <a:cubicBezTo>
                  <a:pt x="3681093" y="1048718"/>
                  <a:pt x="3748746" y="1085351"/>
                  <a:pt x="3818654" y="1120369"/>
                </a:cubicBezTo>
                <a:cubicBezTo>
                  <a:pt x="3820742" y="1121458"/>
                  <a:pt x="3822850" y="1122813"/>
                  <a:pt x="3824021" y="1125355"/>
                </a:cubicBezTo>
                <a:cubicBezTo>
                  <a:pt x="3791940" y="1123873"/>
                  <a:pt x="3763844" y="1116270"/>
                  <a:pt x="3736668" y="1107215"/>
                </a:cubicBezTo>
                <a:cubicBezTo>
                  <a:pt x="3664431" y="1083216"/>
                  <a:pt x="3602610" y="1048291"/>
                  <a:pt x="3540174" y="1014247"/>
                </a:cubicBezTo>
                <a:cubicBezTo>
                  <a:pt x="3502142" y="993353"/>
                  <a:pt x="3463159" y="973379"/>
                  <a:pt x="3421640" y="955861"/>
                </a:cubicBezTo>
                <a:cubicBezTo>
                  <a:pt x="3414719" y="952940"/>
                  <a:pt x="3409737" y="948712"/>
                  <a:pt x="3404753" y="944484"/>
                </a:cubicBezTo>
                <a:cubicBezTo>
                  <a:pt x="3401911" y="942144"/>
                  <a:pt x="3398417" y="940152"/>
                  <a:pt x="3393138" y="941865"/>
                </a:cubicBezTo>
                <a:cubicBezTo>
                  <a:pt x="3386540" y="944006"/>
                  <a:pt x="3386126" y="948083"/>
                  <a:pt x="3385712" y="952159"/>
                </a:cubicBezTo>
                <a:cubicBezTo>
                  <a:pt x="3384520" y="965187"/>
                  <a:pt x="3389594" y="976116"/>
                  <a:pt x="3398641" y="986025"/>
                </a:cubicBezTo>
                <a:cubicBezTo>
                  <a:pt x="3422140" y="1011364"/>
                  <a:pt x="3455589" y="1029056"/>
                  <a:pt x="3489975" y="1045560"/>
                </a:cubicBezTo>
                <a:cubicBezTo>
                  <a:pt x="3534421" y="1066751"/>
                  <a:pt x="3577600" y="1089169"/>
                  <a:pt x="3617273" y="1114697"/>
                </a:cubicBezTo>
                <a:cubicBezTo>
                  <a:pt x="3620082" y="1116503"/>
                  <a:pt x="3625178" y="1117229"/>
                  <a:pt x="3623898" y="1123556"/>
                </a:cubicBezTo>
                <a:cubicBezTo>
                  <a:pt x="3599276" y="1112313"/>
                  <a:pt x="3576007" y="1101173"/>
                  <a:pt x="3552438" y="1090606"/>
                </a:cubicBezTo>
                <a:cubicBezTo>
                  <a:pt x="3529203" y="1079998"/>
                  <a:pt x="3505634" y="1069432"/>
                  <a:pt x="3482417" y="1059092"/>
                </a:cubicBezTo>
                <a:cubicBezTo>
                  <a:pt x="3476868" y="1056543"/>
                  <a:pt x="3470899" y="1052702"/>
                  <a:pt x="3463468" y="1057629"/>
                </a:cubicBezTo>
                <a:cubicBezTo>
                  <a:pt x="3455703" y="1062595"/>
                  <a:pt x="3457128" y="1069134"/>
                  <a:pt x="3459472" y="1074217"/>
                </a:cubicBezTo>
                <a:cubicBezTo>
                  <a:pt x="3466821" y="1089165"/>
                  <a:pt x="3478729" y="1101681"/>
                  <a:pt x="3494211" y="1112153"/>
                </a:cubicBezTo>
                <a:cubicBezTo>
                  <a:pt x="3546907" y="1146573"/>
                  <a:pt x="3606933" y="1174465"/>
                  <a:pt x="3663137" y="1205775"/>
                </a:cubicBezTo>
                <a:cubicBezTo>
                  <a:pt x="3693512" y="1222766"/>
                  <a:pt x="3721631" y="1241370"/>
                  <a:pt x="3748466" y="1260936"/>
                </a:cubicBezTo>
                <a:cubicBezTo>
                  <a:pt x="3754470" y="1265310"/>
                  <a:pt x="3754440" y="1270144"/>
                  <a:pt x="3753142" y="1276208"/>
                </a:cubicBezTo>
                <a:cubicBezTo>
                  <a:pt x="3747968" y="1300726"/>
                  <a:pt x="3758834" y="1307462"/>
                  <a:pt x="3791960" y="1298886"/>
                </a:cubicBezTo>
                <a:cubicBezTo>
                  <a:pt x="3802234" y="1296299"/>
                  <a:pt x="3809336" y="1296782"/>
                  <a:pt x="3816039" y="1301606"/>
                </a:cubicBezTo>
                <a:cubicBezTo>
                  <a:pt x="3897299" y="1361555"/>
                  <a:pt x="3991895" y="1408883"/>
                  <a:pt x="4094439" y="1448806"/>
                </a:cubicBezTo>
                <a:cubicBezTo>
                  <a:pt x="4136210" y="1464953"/>
                  <a:pt x="4179249" y="1479874"/>
                  <a:pt x="4222870" y="1493379"/>
                </a:cubicBezTo>
                <a:cubicBezTo>
                  <a:pt x="4222955" y="1494711"/>
                  <a:pt x="4223057" y="1496309"/>
                  <a:pt x="4223141" y="1497641"/>
                </a:cubicBezTo>
                <a:cubicBezTo>
                  <a:pt x="4222925" y="1499546"/>
                  <a:pt x="4222659" y="1500653"/>
                  <a:pt x="4222428" y="1502292"/>
                </a:cubicBezTo>
                <a:cubicBezTo>
                  <a:pt x="4160784" y="1480767"/>
                  <a:pt x="4099761" y="1458363"/>
                  <a:pt x="4039973" y="1434198"/>
                </a:cubicBezTo>
                <a:cubicBezTo>
                  <a:pt x="3877889" y="1368737"/>
                  <a:pt x="3722432" y="1296301"/>
                  <a:pt x="3564773" y="1226279"/>
                </a:cubicBezTo>
                <a:cubicBezTo>
                  <a:pt x="3511752" y="1202636"/>
                  <a:pt x="3468897" y="1169442"/>
                  <a:pt x="3420650" y="1141464"/>
                </a:cubicBezTo>
                <a:cubicBezTo>
                  <a:pt x="3388486" y="1122812"/>
                  <a:pt x="3357590" y="1102932"/>
                  <a:pt x="3320669" y="1088883"/>
                </a:cubicBezTo>
                <a:cubicBezTo>
                  <a:pt x="3305491" y="1083205"/>
                  <a:pt x="3289697" y="1078406"/>
                  <a:pt x="3270102" y="1082659"/>
                </a:cubicBezTo>
                <a:cubicBezTo>
                  <a:pt x="3262467" y="1084389"/>
                  <a:pt x="3253881" y="1087040"/>
                  <a:pt x="3251648" y="1094290"/>
                </a:cubicBezTo>
                <a:cubicBezTo>
                  <a:pt x="3249750" y="1101498"/>
                  <a:pt x="3256970" y="1103846"/>
                  <a:pt x="3263506" y="1106005"/>
                </a:cubicBezTo>
                <a:cubicBezTo>
                  <a:pt x="3265227" y="1106604"/>
                  <a:pt x="3266966" y="1107467"/>
                  <a:pt x="3268636" y="1107265"/>
                </a:cubicBezTo>
                <a:cubicBezTo>
                  <a:pt x="3300482" y="1105018"/>
                  <a:pt x="3309121" y="1124372"/>
                  <a:pt x="3325089" y="1137201"/>
                </a:cubicBezTo>
                <a:cubicBezTo>
                  <a:pt x="3330055" y="1141164"/>
                  <a:pt x="3330677" y="1145651"/>
                  <a:pt x="3326003" y="1151585"/>
                </a:cubicBezTo>
                <a:cubicBezTo>
                  <a:pt x="3317592" y="1162266"/>
                  <a:pt x="3324211" y="1165760"/>
                  <a:pt x="3336410" y="1166967"/>
                </a:cubicBezTo>
                <a:cubicBezTo>
                  <a:pt x="3348608" y="1168175"/>
                  <a:pt x="3361690" y="1167395"/>
                  <a:pt x="3375112" y="1171943"/>
                </a:cubicBezTo>
                <a:cubicBezTo>
                  <a:pt x="3354718" y="1179513"/>
                  <a:pt x="3340011" y="1175927"/>
                  <a:pt x="3326222" y="1170885"/>
                </a:cubicBezTo>
                <a:cubicBezTo>
                  <a:pt x="3295216" y="1159877"/>
                  <a:pt x="3274464" y="1140648"/>
                  <a:pt x="3254679" y="1120765"/>
                </a:cubicBezTo>
                <a:cubicBezTo>
                  <a:pt x="3250733" y="1116948"/>
                  <a:pt x="3247420" y="1112518"/>
                  <a:pt x="3242188" y="1109662"/>
                </a:cubicBezTo>
                <a:cubicBezTo>
                  <a:pt x="3232391" y="1103869"/>
                  <a:pt x="3222316" y="1104284"/>
                  <a:pt x="3211499" y="1114184"/>
                </a:cubicBezTo>
                <a:cubicBezTo>
                  <a:pt x="3197173" y="1127194"/>
                  <a:pt x="3191777" y="1127042"/>
                  <a:pt x="3185849" y="1113265"/>
                </a:cubicBezTo>
                <a:cubicBezTo>
                  <a:pt x="3177929" y="1094629"/>
                  <a:pt x="3162028" y="1082865"/>
                  <a:pt x="3135843" y="1078789"/>
                </a:cubicBezTo>
                <a:cubicBezTo>
                  <a:pt x="3130396" y="1077837"/>
                  <a:pt x="3124578" y="1076395"/>
                  <a:pt x="3119118" y="1080546"/>
                </a:cubicBezTo>
                <a:cubicBezTo>
                  <a:pt x="3113359" y="1085269"/>
                  <a:pt x="3117622" y="1088780"/>
                  <a:pt x="3120198" y="1092226"/>
                </a:cubicBezTo>
                <a:cubicBezTo>
                  <a:pt x="3123912" y="1097682"/>
                  <a:pt x="3128295" y="1103057"/>
                  <a:pt x="3131691" y="1108819"/>
                </a:cubicBezTo>
                <a:cubicBezTo>
                  <a:pt x="3137665" y="1118027"/>
                  <a:pt x="3139328" y="1128295"/>
                  <a:pt x="3129914" y="1139097"/>
                </a:cubicBezTo>
                <a:cubicBezTo>
                  <a:pt x="3123003" y="1146915"/>
                  <a:pt x="3123960" y="1151361"/>
                  <a:pt x="3133955" y="1154983"/>
                </a:cubicBezTo>
                <a:cubicBezTo>
                  <a:pt x="3165979" y="1166136"/>
                  <a:pt x="3186931" y="1183194"/>
                  <a:pt x="3178170" y="1214855"/>
                </a:cubicBezTo>
                <a:cubicBezTo>
                  <a:pt x="3176770" y="1219320"/>
                  <a:pt x="3179046" y="1223338"/>
                  <a:pt x="3185378" y="1222303"/>
                </a:cubicBezTo>
                <a:cubicBezTo>
                  <a:pt x="3199361" y="1219805"/>
                  <a:pt x="3202140" y="1226447"/>
                  <a:pt x="3206608" y="1233153"/>
                </a:cubicBezTo>
                <a:cubicBezTo>
                  <a:pt x="3250090" y="1297409"/>
                  <a:pt x="3310389" y="1350771"/>
                  <a:pt x="3379140" y="1399351"/>
                </a:cubicBezTo>
                <a:cubicBezTo>
                  <a:pt x="3447189" y="1447479"/>
                  <a:pt x="3522881" y="1488775"/>
                  <a:pt x="3603118" y="1527375"/>
                </a:cubicBezTo>
                <a:cubicBezTo>
                  <a:pt x="3581296" y="1528405"/>
                  <a:pt x="3552602" y="1521951"/>
                  <a:pt x="3524809" y="1513774"/>
                </a:cubicBezTo>
                <a:cubicBezTo>
                  <a:pt x="3451354" y="1491802"/>
                  <a:pt x="3389901" y="1457369"/>
                  <a:pt x="3327498" y="1423859"/>
                </a:cubicBezTo>
                <a:cubicBezTo>
                  <a:pt x="3283917" y="1400416"/>
                  <a:pt x="3241288" y="1376052"/>
                  <a:pt x="3192949" y="1357211"/>
                </a:cubicBezTo>
                <a:cubicBezTo>
                  <a:pt x="3187434" y="1355196"/>
                  <a:pt x="3183538" y="1352177"/>
                  <a:pt x="3180259" y="1348280"/>
                </a:cubicBezTo>
                <a:cubicBezTo>
                  <a:pt x="3177348" y="1344874"/>
                  <a:pt x="3173119" y="1341896"/>
                  <a:pt x="3166204" y="1344345"/>
                </a:cubicBezTo>
                <a:cubicBezTo>
                  <a:pt x="3159306" y="1347059"/>
                  <a:pt x="3158942" y="1351935"/>
                  <a:pt x="3159212" y="1356197"/>
                </a:cubicBezTo>
                <a:cubicBezTo>
                  <a:pt x="3161232" y="1372059"/>
                  <a:pt x="3167827" y="1385754"/>
                  <a:pt x="3181004" y="1397043"/>
                </a:cubicBezTo>
                <a:cubicBezTo>
                  <a:pt x="3206688" y="1419701"/>
                  <a:pt x="3240037" y="1435794"/>
                  <a:pt x="3273385" y="1451888"/>
                </a:cubicBezTo>
                <a:cubicBezTo>
                  <a:pt x="3319573" y="1473941"/>
                  <a:pt x="3362569" y="1498797"/>
                  <a:pt x="3401776" y="1527602"/>
                </a:cubicBezTo>
                <a:cubicBezTo>
                  <a:pt x="3374012" y="1514591"/>
                  <a:pt x="3346230" y="1501313"/>
                  <a:pt x="3318130" y="1488342"/>
                </a:cubicBezTo>
                <a:cubicBezTo>
                  <a:pt x="3296969" y="1478558"/>
                  <a:pt x="3275173" y="1469387"/>
                  <a:pt x="3253694" y="1459909"/>
                </a:cubicBezTo>
                <a:cubicBezTo>
                  <a:pt x="3248495" y="1457587"/>
                  <a:pt x="3242945" y="1455038"/>
                  <a:pt x="3236182" y="1459882"/>
                </a:cubicBezTo>
                <a:cubicBezTo>
                  <a:pt x="3230053" y="1464115"/>
                  <a:pt x="3231378" y="1469055"/>
                  <a:pt x="3233020" y="1473687"/>
                </a:cubicBezTo>
                <a:cubicBezTo>
                  <a:pt x="3239235" y="1491993"/>
                  <a:pt x="3254236" y="1505477"/>
                  <a:pt x="3272474" y="1516958"/>
                </a:cubicBezTo>
                <a:cubicBezTo>
                  <a:pt x="3294559" y="1530657"/>
                  <a:pt x="3317595" y="1543436"/>
                  <a:pt x="3341300" y="1556133"/>
                </a:cubicBezTo>
                <a:cubicBezTo>
                  <a:pt x="3316637" y="1554825"/>
                  <a:pt x="3291973" y="1553517"/>
                  <a:pt x="3267359" y="1553009"/>
                </a:cubicBezTo>
                <a:cubicBezTo>
                  <a:pt x="3280352" y="1582573"/>
                  <a:pt x="3306470" y="1585584"/>
                  <a:pt x="3329832" y="1587586"/>
                </a:cubicBezTo>
                <a:cubicBezTo>
                  <a:pt x="3361297" y="1589949"/>
                  <a:pt x="3391527" y="1594072"/>
                  <a:pt x="3421490" y="1599301"/>
                </a:cubicBezTo>
                <a:cubicBezTo>
                  <a:pt x="3434412" y="1606594"/>
                  <a:pt x="3447319" y="1613621"/>
                  <a:pt x="3459923" y="1621220"/>
                </a:cubicBezTo>
                <a:cubicBezTo>
                  <a:pt x="3472880" y="1629046"/>
                  <a:pt x="3485168" y="1636952"/>
                  <a:pt x="3497490" y="1645392"/>
                </a:cubicBezTo>
                <a:cubicBezTo>
                  <a:pt x="3506301" y="1651572"/>
                  <a:pt x="3516714" y="1656484"/>
                  <a:pt x="3507803" y="1669911"/>
                </a:cubicBezTo>
                <a:cubicBezTo>
                  <a:pt x="3503816" y="1676032"/>
                  <a:pt x="3534148" y="1702959"/>
                  <a:pt x="3543290" y="1703729"/>
                </a:cubicBezTo>
                <a:cubicBezTo>
                  <a:pt x="3544644" y="1703834"/>
                  <a:pt x="3545996" y="1703940"/>
                  <a:pt x="3546999" y="1703818"/>
                </a:cubicBezTo>
                <a:cubicBezTo>
                  <a:pt x="3566312" y="1700405"/>
                  <a:pt x="3571232" y="1708935"/>
                  <a:pt x="3572295" y="1720349"/>
                </a:cubicBezTo>
                <a:cubicBezTo>
                  <a:pt x="3573341" y="1731497"/>
                  <a:pt x="3570880" y="1745753"/>
                  <a:pt x="3596922" y="1736961"/>
                </a:cubicBezTo>
                <a:cubicBezTo>
                  <a:pt x="3599895" y="1736064"/>
                  <a:pt x="3600664" y="1737582"/>
                  <a:pt x="3602119" y="1739285"/>
                </a:cubicBezTo>
                <a:cubicBezTo>
                  <a:pt x="3633888" y="1783486"/>
                  <a:pt x="3684678" y="1814377"/>
                  <a:pt x="3734798" y="1845349"/>
                </a:cubicBezTo>
                <a:cubicBezTo>
                  <a:pt x="3737590" y="1846890"/>
                  <a:pt x="3740383" y="1848430"/>
                  <a:pt x="3743174" y="1849972"/>
                </a:cubicBezTo>
                <a:cubicBezTo>
                  <a:pt x="3692460" y="1846720"/>
                  <a:pt x="3526297" y="1854765"/>
                  <a:pt x="3478101" y="1864630"/>
                </a:cubicBezTo>
                <a:cubicBezTo>
                  <a:pt x="3435216" y="1873314"/>
                  <a:pt x="3187933" y="1844748"/>
                  <a:pt x="3135293" y="1816496"/>
                </a:cubicBezTo>
                <a:cubicBezTo>
                  <a:pt x="3129987" y="1844249"/>
                  <a:pt x="3145700" y="1853084"/>
                  <a:pt x="3158510" y="1863880"/>
                </a:cubicBezTo>
                <a:cubicBezTo>
                  <a:pt x="3176652" y="1879130"/>
                  <a:pt x="3180104" y="1891061"/>
                  <a:pt x="3148907" y="1908797"/>
                </a:cubicBezTo>
                <a:cubicBezTo>
                  <a:pt x="3059526" y="1959351"/>
                  <a:pt x="3060614" y="1960561"/>
                  <a:pt x="3150229" y="2003660"/>
                </a:cubicBezTo>
                <a:cubicBezTo>
                  <a:pt x="3154391" y="2005572"/>
                  <a:pt x="3152878" y="2013539"/>
                  <a:pt x="3154219" y="2018746"/>
                </a:cubicBezTo>
                <a:cubicBezTo>
                  <a:pt x="3132340" y="2029448"/>
                  <a:pt x="3104621" y="2011868"/>
                  <a:pt x="3079313" y="2037482"/>
                </a:cubicBezTo>
                <a:cubicBezTo>
                  <a:pt x="3200844" y="2121812"/>
                  <a:pt x="3382216" y="2194063"/>
                  <a:pt x="3545961" y="2248584"/>
                </a:cubicBezTo>
                <a:cubicBezTo>
                  <a:pt x="3418859" y="2288406"/>
                  <a:pt x="3336249" y="2212515"/>
                  <a:pt x="3242382" y="2234890"/>
                </a:cubicBezTo>
                <a:cubicBezTo>
                  <a:pt x="3196963" y="2267233"/>
                  <a:pt x="3340047" y="2293389"/>
                  <a:pt x="3206852" y="2322137"/>
                </a:cubicBezTo>
                <a:cubicBezTo>
                  <a:pt x="3266485" y="2338535"/>
                  <a:pt x="3311047" y="2356223"/>
                  <a:pt x="3352854" y="2378270"/>
                </a:cubicBezTo>
                <a:cubicBezTo>
                  <a:pt x="3427094" y="2417864"/>
                  <a:pt x="3443161" y="2448130"/>
                  <a:pt x="3414532" y="2516826"/>
                </a:cubicBezTo>
                <a:cubicBezTo>
                  <a:pt x="3395525" y="2562076"/>
                  <a:pt x="3366606" y="2605038"/>
                  <a:pt x="3397577" y="2652556"/>
                </a:cubicBezTo>
                <a:cubicBezTo>
                  <a:pt x="3418842" y="2685144"/>
                  <a:pt x="3412947" y="2708944"/>
                  <a:pt x="3339773" y="2701969"/>
                </a:cubicBezTo>
                <a:cubicBezTo>
                  <a:pt x="3260852" y="2694617"/>
                  <a:pt x="3233446" y="2729610"/>
                  <a:pt x="3257041" y="2788223"/>
                </a:cubicBezTo>
                <a:cubicBezTo>
                  <a:pt x="3272229" y="2825841"/>
                  <a:pt x="3259642" y="2839714"/>
                  <a:pt x="3205892" y="2841661"/>
                </a:cubicBezTo>
                <a:cubicBezTo>
                  <a:pt x="3146428" y="2843763"/>
                  <a:pt x="3088665" y="2824990"/>
                  <a:pt x="3016267" y="2846107"/>
                </a:cubicBezTo>
                <a:cubicBezTo>
                  <a:pt x="3079284" y="2910414"/>
                  <a:pt x="3202965" y="2875032"/>
                  <a:pt x="3275450" y="2934701"/>
                </a:cubicBezTo>
                <a:cubicBezTo>
                  <a:pt x="3194271" y="2944802"/>
                  <a:pt x="3132104" y="2952064"/>
                  <a:pt x="3071009" y="2944432"/>
                </a:cubicBezTo>
                <a:cubicBezTo>
                  <a:pt x="3045559" y="2941340"/>
                  <a:pt x="3017770" y="2938533"/>
                  <a:pt x="3005039" y="2960743"/>
                </a:cubicBezTo>
                <a:cubicBezTo>
                  <a:pt x="2989910" y="2987540"/>
                  <a:pt x="3024584" y="2992735"/>
                  <a:pt x="3045255" y="2994795"/>
                </a:cubicBezTo>
                <a:cubicBezTo>
                  <a:pt x="3103524" y="3000354"/>
                  <a:pt x="3149512" y="3024578"/>
                  <a:pt x="3198769" y="3041966"/>
                </a:cubicBezTo>
                <a:cubicBezTo>
                  <a:pt x="3306591" y="3080177"/>
                  <a:pt x="3424230" y="3108608"/>
                  <a:pt x="3518098" y="3181525"/>
                </a:cubicBezTo>
                <a:cubicBezTo>
                  <a:pt x="3405474" y="3173693"/>
                  <a:pt x="3319103" y="3133957"/>
                  <a:pt x="3214876" y="3136382"/>
                </a:cubicBezTo>
                <a:cubicBezTo>
                  <a:pt x="3309623" y="3201944"/>
                  <a:pt x="3428070" y="3237794"/>
                  <a:pt x="3540876" y="3280232"/>
                </a:cubicBezTo>
                <a:cubicBezTo>
                  <a:pt x="3572951" y="3292185"/>
                  <a:pt x="3605372" y="3298995"/>
                  <a:pt x="3614558" y="3332242"/>
                </a:cubicBezTo>
                <a:cubicBezTo>
                  <a:pt x="3632460" y="3396643"/>
                  <a:pt x="3676382" y="3446619"/>
                  <a:pt x="3765439" y="3465091"/>
                </a:cubicBezTo>
                <a:cubicBezTo>
                  <a:pt x="3766125" y="3465276"/>
                  <a:pt x="3762072" y="3475699"/>
                  <a:pt x="3759506" y="3482990"/>
                </a:cubicBezTo>
                <a:cubicBezTo>
                  <a:pt x="3706514" y="3491555"/>
                  <a:pt x="3662256" y="3457457"/>
                  <a:pt x="3594905" y="3478499"/>
                </a:cubicBezTo>
                <a:cubicBezTo>
                  <a:pt x="3663098" y="3523656"/>
                  <a:pt x="3720597" y="3564741"/>
                  <a:pt x="3814430" y="3578876"/>
                </a:cubicBezTo>
                <a:cubicBezTo>
                  <a:pt x="3889563" y="3590177"/>
                  <a:pt x="3981512" y="3590582"/>
                  <a:pt x="4039126" y="3649369"/>
                </a:cubicBezTo>
                <a:cubicBezTo>
                  <a:pt x="3977790" y="3669682"/>
                  <a:pt x="3930328" y="3659325"/>
                  <a:pt x="3883152" y="3653497"/>
                </a:cubicBezTo>
                <a:cubicBezTo>
                  <a:pt x="3810528" y="3644576"/>
                  <a:pt x="3739087" y="3633097"/>
                  <a:pt x="3666446" y="3623911"/>
                </a:cubicBezTo>
                <a:cubicBezTo>
                  <a:pt x="3638957" y="3620530"/>
                  <a:pt x="3608896" y="3619071"/>
                  <a:pt x="3593589" y="3653674"/>
                </a:cubicBezTo>
                <a:cubicBezTo>
                  <a:pt x="3684581" y="3649631"/>
                  <a:pt x="3741824" y="3686720"/>
                  <a:pt x="3801238" y="3720862"/>
                </a:cubicBezTo>
                <a:cubicBezTo>
                  <a:pt x="3834791" y="3740152"/>
                  <a:pt x="3862819" y="3767894"/>
                  <a:pt x="3919545" y="3749213"/>
                </a:cubicBezTo>
                <a:cubicBezTo>
                  <a:pt x="3949563" y="3739403"/>
                  <a:pt x="3970044" y="3754371"/>
                  <a:pt x="3968059" y="3776085"/>
                </a:cubicBezTo>
                <a:cubicBezTo>
                  <a:pt x="3961477" y="3852579"/>
                  <a:pt x="4033657" y="3870411"/>
                  <a:pt x="4107750" y="3875932"/>
                </a:cubicBezTo>
                <a:cubicBezTo>
                  <a:pt x="4247829" y="3886613"/>
                  <a:pt x="4367192" y="3936847"/>
                  <a:pt x="4504087" y="3955698"/>
                </a:cubicBezTo>
                <a:cubicBezTo>
                  <a:pt x="4637239" y="3973931"/>
                  <a:pt x="5630348" y="4013091"/>
                  <a:pt x="5880284" y="3998656"/>
                </a:cubicBezTo>
                <a:cubicBezTo>
                  <a:pt x="7409751" y="3910310"/>
                  <a:pt x="8457142" y="3018967"/>
                  <a:pt x="8461494" y="3007971"/>
                </a:cubicBezTo>
                <a:cubicBezTo>
                  <a:pt x="8481448" y="2956432"/>
                  <a:pt x="8537247" y="2928466"/>
                  <a:pt x="8587378" y="2896089"/>
                </a:cubicBezTo>
                <a:cubicBezTo>
                  <a:pt x="8631032" y="2867717"/>
                  <a:pt x="8677604" y="2837649"/>
                  <a:pt x="8693826" y="2796225"/>
                </a:cubicBezTo>
                <a:cubicBezTo>
                  <a:pt x="8715249" y="2741288"/>
                  <a:pt x="8647790" y="2792407"/>
                  <a:pt x="8633488" y="2774007"/>
                </a:cubicBezTo>
                <a:cubicBezTo>
                  <a:pt x="8658507" y="2743865"/>
                  <a:pt x="8698366" y="2714075"/>
                  <a:pt x="8707444" y="2682105"/>
                </a:cubicBezTo>
                <a:cubicBezTo>
                  <a:pt x="8739824" y="2566518"/>
                  <a:pt x="8819561" y="2475526"/>
                  <a:pt x="8942552" y="2397549"/>
                </a:cubicBezTo>
                <a:cubicBezTo>
                  <a:pt x="8977822" y="2375023"/>
                  <a:pt x="8999812" y="2339612"/>
                  <a:pt x="9049260" y="2328253"/>
                </a:cubicBezTo>
                <a:cubicBezTo>
                  <a:pt x="9159134" y="2303404"/>
                  <a:pt x="9118356" y="2218151"/>
                  <a:pt x="9174304" y="2171379"/>
                </a:cubicBezTo>
                <a:cubicBezTo>
                  <a:pt x="9179581" y="2166982"/>
                  <a:pt x="9181728" y="2117398"/>
                  <a:pt x="9182228" y="2067678"/>
                </a:cubicBezTo>
                <a:lnTo>
                  <a:pt x="9182278" y="2047313"/>
                </a:lnTo>
                <a:lnTo>
                  <a:pt x="9184334" y="2047686"/>
                </a:lnTo>
                <a:cubicBezTo>
                  <a:pt x="9192950" y="2042242"/>
                  <a:pt x="9192359" y="2022485"/>
                  <a:pt x="9185124" y="1997142"/>
                </a:cubicBezTo>
                <a:lnTo>
                  <a:pt x="9181592" y="1987782"/>
                </a:lnTo>
                <a:lnTo>
                  <a:pt x="9181190" y="1974586"/>
                </a:lnTo>
                <a:cubicBezTo>
                  <a:pt x="9180902" y="1968441"/>
                  <a:pt x="9180584" y="1964399"/>
                  <a:pt x="9180252" y="1963164"/>
                </a:cubicBezTo>
                <a:cubicBezTo>
                  <a:pt x="9179760" y="1961378"/>
                  <a:pt x="9179284" y="1962333"/>
                  <a:pt x="9178804" y="1965349"/>
                </a:cubicBezTo>
                <a:lnTo>
                  <a:pt x="9177606" y="1977215"/>
                </a:lnTo>
                <a:lnTo>
                  <a:pt x="9169614" y="1956030"/>
                </a:lnTo>
                <a:cubicBezTo>
                  <a:pt x="9143144" y="1898537"/>
                  <a:pt x="9095234" y="1836160"/>
                  <a:pt x="9046406" y="1838718"/>
                </a:cubicBezTo>
                <a:cubicBezTo>
                  <a:pt x="9077129" y="1760642"/>
                  <a:pt x="9077129" y="1760642"/>
                  <a:pt x="8960873" y="1764524"/>
                </a:cubicBezTo>
                <a:cubicBezTo>
                  <a:pt x="9002330" y="1712259"/>
                  <a:pt x="9001568" y="1700272"/>
                  <a:pt x="8946755" y="1690806"/>
                </a:cubicBezTo>
                <a:cubicBezTo>
                  <a:pt x="8893980" y="1681628"/>
                  <a:pt x="8836186" y="1683529"/>
                  <a:pt x="8786897" y="1665607"/>
                </a:cubicBezTo>
                <a:cubicBezTo>
                  <a:pt x="8827191" y="1600331"/>
                  <a:pt x="8835148" y="1529576"/>
                  <a:pt x="8924505" y="1489227"/>
                </a:cubicBezTo>
                <a:cubicBezTo>
                  <a:pt x="8938584" y="1482958"/>
                  <a:pt x="8947122" y="1463671"/>
                  <a:pt x="8937122" y="1454681"/>
                </a:cubicBezTo>
                <a:cubicBezTo>
                  <a:pt x="8901654" y="1421129"/>
                  <a:pt x="8944526" y="1343460"/>
                  <a:pt x="8841119" y="1348202"/>
                </a:cubicBezTo>
                <a:cubicBezTo>
                  <a:pt x="8828354" y="1348673"/>
                  <a:pt x="8816185" y="1342631"/>
                  <a:pt x="8825548" y="1331028"/>
                </a:cubicBezTo>
                <a:cubicBezTo>
                  <a:pt x="8857711" y="1291432"/>
                  <a:pt x="8816096" y="1298887"/>
                  <a:pt x="8790413" y="1297436"/>
                </a:cubicBezTo>
                <a:cubicBezTo>
                  <a:pt x="8759333" y="1295832"/>
                  <a:pt x="8725565" y="1315490"/>
                  <a:pt x="8695944" y="1299752"/>
                </a:cubicBezTo>
                <a:cubicBezTo>
                  <a:pt x="8701338" y="1278697"/>
                  <a:pt x="8726082" y="1275968"/>
                  <a:pt x="8743050" y="1267471"/>
                </a:cubicBezTo>
                <a:cubicBezTo>
                  <a:pt x="8792636" y="1242406"/>
                  <a:pt x="8832648" y="1215014"/>
                  <a:pt x="8831902" y="1166250"/>
                </a:cubicBezTo>
                <a:cubicBezTo>
                  <a:pt x="8831416" y="1126849"/>
                  <a:pt x="8834560" y="1091573"/>
                  <a:pt x="8763628" y="1088084"/>
                </a:cubicBezTo>
                <a:cubicBezTo>
                  <a:pt x="8752484" y="1087556"/>
                  <a:pt x="8746480" y="1083182"/>
                  <a:pt x="8744052" y="1076766"/>
                </a:cubicBezTo>
                <a:cubicBezTo>
                  <a:pt x="8751664" y="1069402"/>
                  <a:pt x="8758926" y="1061811"/>
                  <a:pt x="8767977" y="1055883"/>
                </a:cubicBezTo>
                <a:cubicBezTo>
                  <a:pt x="8798386" y="1036363"/>
                  <a:pt x="8807604" y="1011893"/>
                  <a:pt x="8815418" y="986519"/>
                </a:cubicBezTo>
                <a:cubicBezTo>
                  <a:pt x="8820450" y="970342"/>
                  <a:pt x="8826500" y="954308"/>
                  <a:pt x="8839356" y="939330"/>
                </a:cubicBezTo>
                <a:cubicBezTo>
                  <a:pt x="8847184" y="930060"/>
                  <a:pt x="8857152" y="922680"/>
                  <a:pt x="8869964" y="917639"/>
                </a:cubicBezTo>
                <a:cubicBezTo>
                  <a:pt x="8881119" y="913066"/>
                  <a:pt x="8884190" y="908399"/>
                  <a:pt x="8876013" y="901606"/>
                </a:cubicBezTo>
                <a:cubicBezTo>
                  <a:pt x="8852888" y="882126"/>
                  <a:pt x="8842659" y="858937"/>
                  <a:pt x="8855230" y="828963"/>
                </a:cubicBezTo>
                <a:cubicBezTo>
                  <a:pt x="8859032" y="819911"/>
                  <a:pt x="8855550" y="812818"/>
                  <a:pt x="8844988" y="810876"/>
                </a:cubicBezTo>
                <a:cubicBezTo>
                  <a:pt x="8801020" y="802512"/>
                  <a:pt x="8788328" y="772374"/>
                  <a:pt x="8768255" y="747963"/>
                </a:cubicBezTo>
                <a:cubicBezTo>
                  <a:pt x="8739786" y="713294"/>
                  <a:pt x="8713605" y="677543"/>
                  <a:pt x="8692953" y="638707"/>
                </a:cubicBezTo>
                <a:cubicBezTo>
                  <a:pt x="8680700" y="615495"/>
                  <a:pt x="8668800" y="592509"/>
                  <a:pt x="8674423" y="564449"/>
                </a:cubicBezTo>
                <a:cubicBezTo>
                  <a:pt x="8675670" y="557588"/>
                  <a:pt x="8672308" y="552358"/>
                  <a:pt x="8667642" y="547822"/>
                </a:cubicBezTo>
                <a:cubicBezTo>
                  <a:pt x="8647856" y="527939"/>
                  <a:pt x="8648704" y="504214"/>
                  <a:pt x="8661198" y="478275"/>
                </a:cubicBezTo>
                <a:cubicBezTo>
                  <a:pt x="8668953" y="462573"/>
                  <a:pt x="8667832" y="460828"/>
                  <a:pt x="8645813" y="464032"/>
                </a:cubicBezTo>
                <a:cubicBezTo>
                  <a:pt x="8601088" y="470255"/>
                  <a:pt x="8556732" y="476969"/>
                  <a:pt x="8512338" y="477784"/>
                </a:cubicBezTo>
                <a:cubicBezTo>
                  <a:pt x="8462562" y="478712"/>
                  <a:pt x="8445778" y="468934"/>
                  <a:pt x="8481050" y="430572"/>
                </a:cubicBezTo>
                <a:cubicBezTo>
                  <a:pt x="8488612" y="422408"/>
                  <a:pt x="8495122" y="413567"/>
                  <a:pt x="8498220" y="404064"/>
                </a:cubicBezTo>
                <a:cubicBezTo>
                  <a:pt x="8500436" y="396549"/>
                  <a:pt x="8497776" y="391771"/>
                  <a:pt x="8489536" y="389280"/>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6A611FB-5C26-2C49-A78E-2AF9BF4D6CA7}"/>
              </a:ext>
            </a:extLst>
          </p:cNvPr>
          <p:cNvSpPr>
            <a:spLocks noGrp="1"/>
          </p:cNvSpPr>
          <p:nvPr>
            <p:ph type="ctrTitle"/>
          </p:nvPr>
        </p:nvSpPr>
        <p:spPr>
          <a:xfrm>
            <a:off x="1524000" y="4063296"/>
            <a:ext cx="9144000" cy="1152663"/>
          </a:xfrm>
        </p:spPr>
        <p:txBody>
          <a:bodyPr anchor="ctr">
            <a:normAutofit fontScale="90000"/>
          </a:bodyPr>
          <a:lstStyle/>
          <a:p>
            <a:r>
              <a:rPr lang="el-GR" sz="4400" dirty="0"/>
              <a:t>ΠΑΡΑΒΙΑΣΗ ΔΙΚΑΙΩΜΑΤΩΝ ΤΟΥ ΠΑΙΔΙΟΥ</a:t>
            </a:r>
            <a:endParaRPr lang="x-none" sz="4400" dirty="0"/>
          </a:p>
        </p:txBody>
      </p:sp>
      <p:sp>
        <p:nvSpPr>
          <p:cNvPr id="3" name="Subtitle 2">
            <a:extLst>
              <a:ext uri="{FF2B5EF4-FFF2-40B4-BE49-F238E27FC236}">
                <a16:creationId xmlns:a16="http://schemas.microsoft.com/office/drawing/2014/main" id="{910D3277-367A-104D-96BC-6DC6A130D85A}"/>
              </a:ext>
            </a:extLst>
          </p:cNvPr>
          <p:cNvSpPr>
            <a:spLocks noGrp="1"/>
          </p:cNvSpPr>
          <p:nvPr>
            <p:ph type="subTitle" idx="1"/>
          </p:nvPr>
        </p:nvSpPr>
        <p:spPr>
          <a:xfrm>
            <a:off x="1524000" y="5329534"/>
            <a:ext cx="9144000" cy="646785"/>
          </a:xfrm>
        </p:spPr>
        <p:txBody>
          <a:bodyPr>
            <a:normAutofit/>
          </a:bodyPr>
          <a:lstStyle/>
          <a:p>
            <a:r>
              <a:rPr lang="el-GR" sz="1500" b="1" i="1" dirty="0"/>
              <a:t>Δρ. Ανδρομάχη </a:t>
            </a:r>
            <a:r>
              <a:rPr lang="el-GR" sz="1500" b="1" i="1" dirty="0" err="1"/>
              <a:t>Μπούνα</a:t>
            </a:r>
            <a:r>
              <a:rPr lang="el-GR" sz="1500" b="1" i="1" dirty="0"/>
              <a:t>- </a:t>
            </a:r>
            <a:r>
              <a:rPr lang="el-GR" sz="1500" b="1" i="1" dirty="0" err="1"/>
              <a:t>Βάιλα</a:t>
            </a:r>
            <a:endParaRPr lang="el-GR" sz="1500" b="1" i="1" dirty="0"/>
          </a:p>
          <a:p>
            <a:r>
              <a:rPr lang="en-US" sz="1500" b="1" i="1" dirty="0" err="1"/>
              <a:t>abouna@uniwa.gr</a:t>
            </a:r>
            <a:endParaRPr lang="x-none" sz="1500" b="1" i="1" dirty="0"/>
          </a:p>
        </p:txBody>
      </p:sp>
      <p:pic>
        <p:nvPicPr>
          <p:cNvPr id="5" name="Picture 4">
            <a:extLst>
              <a:ext uri="{FF2B5EF4-FFF2-40B4-BE49-F238E27FC236}">
                <a16:creationId xmlns:a16="http://schemas.microsoft.com/office/drawing/2014/main" id="{9DE78B80-82DE-DC47-8365-42F62EC219DF}"/>
              </a:ext>
            </a:extLst>
          </p:cNvPr>
          <p:cNvPicPr>
            <a:picLocks noChangeAspect="1"/>
          </p:cNvPicPr>
          <p:nvPr/>
        </p:nvPicPr>
        <p:blipFill>
          <a:blip r:embed="rId2"/>
          <a:stretch>
            <a:fillRect/>
          </a:stretch>
        </p:blipFill>
        <p:spPr>
          <a:xfrm>
            <a:off x="4388878" y="1532408"/>
            <a:ext cx="3136769" cy="1839836"/>
          </a:xfrm>
          <a:prstGeom prst="rect">
            <a:avLst/>
          </a:prstGeom>
        </p:spPr>
      </p:pic>
    </p:spTree>
    <p:extLst>
      <p:ext uri="{BB962C8B-B14F-4D97-AF65-F5344CB8AC3E}">
        <p14:creationId xmlns:p14="http://schemas.microsoft.com/office/powerpoint/2010/main" val="4046759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75520" y="464243"/>
            <a:ext cx="8229600" cy="1131910"/>
          </a:xfrm>
        </p:spPr>
        <p:txBody>
          <a:bodyPr>
            <a:normAutofit fontScale="90000"/>
          </a:bodyPr>
          <a:lstStyle/>
          <a:p>
            <a:r>
              <a:rPr lang="el-GR" dirty="0"/>
              <a:t> Το ενδιαφέρον για τη σχολική βία</a:t>
            </a:r>
            <a:br>
              <a:rPr lang="el-GR" dirty="0"/>
            </a:br>
            <a:endParaRPr lang="el-GR" dirty="0"/>
          </a:p>
        </p:txBody>
      </p:sp>
      <p:sp>
        <p:nvSpPr>
          <p:cNvPr id="3" name="2 - Θέση περιεχομένου"/>
          <p:cNvSpPr>
            <a:spLocks noGrp="1"/>
          </p:cNvSpPr>
          <p:nvPr>
            <p:ph idx="1"/>
          </p:nvPr>
        </p:nvSpPr>
        <p:spPr>
          <a:xfrm>
            <a:off x="1981200" y="1340769"/>
            <a:ext cx="8229600" cy="4525963"/>
          </a:xfrm>
        </p:spPr>
        <p:txBody>
          <a:bodyPr>
            <a:normAutofit/>
          </a:bodyPr>
          <a:lstStyle/>
          <a:p>
            <a:pPr algn="just"/>
            <a:r>
              <a:rPr lang="el-GR" sz="3000" dirty="0"/>
              <a:t>Είναι πιθανόν το ενδιαφέρον αυτό να οφείλεται στη διαφοροποίηση που παρατηρείται μεταξύ της επίσημης, καταγεγραμμένης σχολικής βίας και της ανεπίσημης, «σκοτεινής» σχολικής βίας η οποία δεν καταγράφεται. Δηλαδή, να υπάρχει πράγματι αύξηση της σχολικής βίας αλλά αυτήν να μην αναφέρεται από τους εμπλεκόμενους και έτσι να μην καταγράφεται (</a:t>
            </a:r>
            <a:r>
              <a:rPr lang="el-GR" sz="3000" dirty="0" err="1"/>
              <a:t>Τσατσάκης</a:t>
            </a:r>
            <a:r>
              <a:rPr lang="el-GR" sz="3000" dirty="0"/>
              <a:t> &amp; Θάνος, 2015). </a:t>
            </a:r>
          </a:p>
          <a:p>
            <a:pPr algn="just"/>
            <a:r>
              <a:rPr lang="el-GR" sz="3000" dirty="0"/>
              <a:t>Μεγαλύτερη κοινωνική ευαισθησία</a:t>
            </a:r>
          </a:p>
          <a:p>
            <a:endParaRPr lang="el-GR" dirty="0"/>
          </a:p>
        </p:txBody>
      </p:sp>
    </p:spTree>
    <p:extLst>
      <p:ext uri="{BB962C8B-B14F-4D97-AF65-F5344CB8AC3E}">
        <p14:creationId xmlns:p14="http://schemas.microsoft.com/office/powerpoint/2010/main" val="1840166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274638"/>
            <a:ext cx="8229600" cy="868346"/>
          </a:xfrm>
        </p:spPr>
        <p:txBody>
          <a:bodyPr/>
          <a:lstStyle/>
          <a:p>
            <a:r>
              <a:rPr lang="el-GR" dirty="0"/>
              <a:t>Το ενδιαφέρον για τη σχολική βία</a:t>
            </a:r>
          </a:p>
        </p:txBody>
      </p:sp>
      <p:sp>
        <p:nvSpPr>
          <p:cNvPr id="3" name="2 - Θέση περιεχομένου"/>
          <p:cNvSpPr>
            <a:spLocks noGrp="1"/>
          </p:cNvSpPr>
          <p:nvPr>
            <p:ph idx="1"/>
          </p:nvPr>
        </p:nvSpPr>
        <p:spPr>
          <a:xfrm>
            <a:off x="1415480" y="1357298"/>
            <a:ext cx="9144000" cy="5500702"/>
          </a:xfrm>
        </p:spPr>
        <p:txBody>
          <a:bodyPr>
            <a:noAutofit/>
          </a:bodyPr>
          <a:lstStyle/>
          <a:p>
            <a:pPr algn="just"/>
            <a:r>
              <a:rPr lang="el-GR" sz="2200" dirty="0"/>
              <a:t>Συμπεριφορές που παλαιότερα δεν εκλαμβάνονταν ως μορφές σχολικής βίας σήμερα να αξιολογούνται ως βίαιες. Όπως αναφέρει χαρακτηριστικά ο Ν. </a:t>
            </a:r>
            <a:r>
              <a:rPr lang="el-GR" sz="2200" dirty="0" err="1"/>
              <a:t>Κουράκης</a:t>
            </a:r>
            <a:r>
              <a:rPr lang="el-GR" sz="2200" dirty="0"/>
              <a:t> (2009α: 105): «...</a:t>
            </a:r>
            <a:r>
              <a:rPr lang="el-GR" sz="2200" i="1" dirty="0"/>
              <a:t>Το να μιλάμε για σχολική βία γενικώς δεν είναι κάτι το οποίο θα λέγαμε ότι είναι άγνωστο στα σχολεία, είτε τις παλιότερες εποχές είτε και σήμερα. Θα έλεγα ότι, ως ένα βαθμό, παλιότερα ήταν και πιο άγρια τα πράγματα</a:t>
            </a:r>
            <a:r>
              <a:rPr lang="el-GR" sz="2200" dirty="0"/>
              <a:t>». </a:t>
            </a:r>
          </a:p>
          <a:p>
            <a:pPr algn="just"/>
            <a:r>
              <a:rPr lang="el-GR" sz="2200" dirty="0"/>
              <a:t>Επομένως, αυτό που έχει αλλάξει είναι η «σημασία» που δίνεται σήμερα και η κοινωνική αντίδραση που ενεργοποιείται απέναντι σ' αυτές τις συμπεριφορές. Η υπόθεση αυτή ενισχύεται και από τη θεωρία της αλληλεπίδρασης, σύμφωνα με την οποία η παρέκκλιση καθορίζεται «...</a:t>
            </a:r>
            <a:r>
              <a:rPr lang="el-GR" sz="2200" i="1" dirty="0"/>
              <a:t>ανάλογα με τη σημασία που δίνεται στη συγκεκριμένη συμπεριφορά σ' ένα δεδομένο κοινωνικό και πολιτισμικό περιβάλλον</a:t>
            </a:r>
            <a:r>
              <a:rPr lang="el-GR" sz="2200" dirty="0"/>
              <a:t>» (Δασκαλάκης, 1985: 19). Σε πολλές μελέτες επισημαίνεται ότι πολλές μορφές βίας, όπως για παράδειγμα, ο σχολικός εκφοβισμός δεν αποτελούν καινούριο φαινόμενο, αλλά προϋπήρχαν. </a:t>
            </a:r>
          </a:p>
          <a:p>
            <a:endParaRPr lang="el-GR" sz="2200" dirty="0"/>
          </a:p>
        </p:txBody>
      </p:sp>
    </p:spTree>
    <p:extLst>
      <p:ext uri="{BB962C8B-B14F-4D97-AF65-F5344CB8AC3E}">
        <p14:creationId xmlns:p14="http://schemas.microsoft.com/office/powerpoint/2010/main" val="1922885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0"/>
            <a:ext cx="9144000" cy="1214422"/>
          </a:xfrm>
        </p:spPr>
        <p:txBody>
          <a:bodyPr>
            <a:normAutofit/>
          </a:bodyPr>
          <a:lstStyle/>
          <a:p>
            <a:r>
              <a:rPr lang="el-GR" sz="3800" dirty="0"/>
              <a:t>Ορισμός σχολικής βίας και παραβατικότητας</a:t>
            </a:r>
          </a:p>
        </p:txBody>
      </p:sp>
      <p:sp>
        <p:nvSpPr>
          <p:cNvPr id="3" name="2 - Θέση περιεχομένου"/>
          <p:cNvSpPr>
            <a:spLocks noGrp="1"/>
          </p:cNvSpPr>
          <p:nvPr>
            <p:ph idx="1"/>
          </p:nvPr>
        </p:nvSpPr>
        <p:spPr>
          <a:xfrm>
            <a:off x="1524000" y="1142984"/>
            <a:ext cx="9144000" cy="5454368"/>
          </a:xfrm>
        </p:spPr>
        <p:txBody>
          <a:bodyPr>
            <a:normAutofit lnSpcReduction="10000"/>
          </a:bodyPr>
          <a:lstStyle/>
          <a:p>
            <a:r>
              <a:rPr lang="el-GR" dirty="0"/>
              <a:t> Ο ορισμός της σχολικής βίας και παραβατικότητας είναι σημαντικός στη μελέτη και την αντιμετώπισή τους.  Ωστόσο, είναι δύσκολη η οριοθέτησή τους:</a:t>
            </a:r>
          </a:p>
          <a:p>
            <a:pPr>
              <a:buFont typeface="Wingdings" pitchFamily="2" charset="2"/>
              <a:buChar char="Ø"/>
            </a:pPr>
            <a:r>
              <a:rPr lang="el-GR" dirty="0"/>
              <a:t> Είναι σύνθετο και πολύπλοκο ζήτημα και εμπλέκονται πολλά επιστημονικά πεδία στη μελέτη τους</a:t>
            </a:r>
          </a:p>
          <a:p>
            <a:pPr>
              <a:buFont typeface="Wingdings" pitchFamily="2" charset="2"/>
              <a:buChar char="Ø"/>
            </a:pPr>
            <a:r>
              <a:rPr lang="el-GR" dirty="0"/>
              <a:t> Συνδέεται με την εξελικτική ανάπτυξη του παιδιού </a:t>
            </a:r>
          </a:p>
          <a:p>
            <a:pPr>
              <a:buFont typeface="Wingdings" pitchFamily="2" charset="2"/>
              <a:buChar char="Ø"/>
            </a:pPr>
            <a:r>
              <a:rPr lang="el-GR" dirty="0"/>
              <a:t> Εξαρτάται από το πλαίσιο μέσα στο οποίο εμφανίζεται (Θάνος, 2013)</a:t>
            </a:r>
          </a:p>
          <a:p>
            <a:pPr>
              <a:buFont typeface="Wingdings" pitchFamily="2" charset="2"/>
              <a:buChar char="Ø"/>
            </a:pPr>
            <a:r>
              <a:rPr lang="el-GR" dirty="0"/>
              <a:t>  Αποτελούν εννοιολογικές κατηγορίες που βρίσκονται «…</a:t>
            </a:r>
            <a:r>
              <a:rPr lang="el-GR" i="1" dirty="0"/>
              <a:t>σε διαδικασία συνεχούς </a:t>
            </a:r>
            <a:r>
              <a:rPr lang="el-GR" i="1" dirty="0" err="1"/>
              <a:t>επανεπινόησης</a:t>
            </a:r>
            <a:r>
              <a:rPr lang="el-GR" i="1" dirty="0"/>
              <a:t> και επαναπροσδιορισμού</a:t>
            </a:r>
            <a:r>
              <a:rPr lang="el-GR" dirty="0"/>
              <a:t>» καθώς αλλάζουν οι συμπεριφορές των νέων που ορίζονται ως βίαιες και </a:t>
            </a:r>
            <a:r>
              <a:rPr lang="el-GR" dirty="0" err="1"/>
              <a:t>παραβατικές</a:t>
            </a:r>
            <a:r>
              <a:rPr lang="el-GR" dirty="0"/>
              <a:t> (</a:t>
            </a:r>
            <a:r>
              <a:rPr lang="el-GR" dirty="0" err="1"/>
              <a:t>Αβδελά</a:t>
            </a:r>
            <a:r>
              <a:rPr lang="el-GR" dirty="0"/>
              <a:t>, 2015˙ </a:t>
            </a:r>
            <a:r>
              <a:rPr lang="el-GR" dirty="0" err="1"/>
              <a:t>Αρτινοπούλου</a:t>
            </a:r>
            <a:r>
              <a:rPr lang="el-GR" dirty="0"/>
              <a:t>, 2001).</a:t>
            </a:r>
          </a:p>
          <a:p>
            <a:endParaRPr lang="el-GR" dirty="0"/>
          </a:p>
          <a:p>
            <a:endParaRPr lang="el-GR" dirty="0"/>
          </a:p>
        </p:txBody>
      </p:sp>
    </p:spTree>
    <p:extLst>
      <p:ext uri="{BB962C8B-B14F-4D97-AF65-F5344CB8AC3E}">
        <p14:creationId xmlns:p14="http://schemas.microsoft.com/office/powerpoint/2010/main" val="213462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38282" y="214290"/>
            <a:ext cx="8929718" cy="928694"/>
          </a:xfrm>
        </p:spPr>
        <p:txBody>
          <a:bodyPr>
            <a:noAutofit/>
          </a:bodyPr>
          <a:lstStyle/>
          <a:p>
            <a:r>
              <a:rPr lang="el-GR" sz="3700" dirty="0"/>
              <a:t>Ορισμός σχολικής βίας και παραβατικότητας</a:t>
            </a:r>
          </a:p>
        </p:txBody>
      </p:sp>
      <p:sp>
        <p:nvSpPr>
          <p:cNvPr id="3" name="2 - Θέση περιεχομένου"/>
          <p:cNvSpPr>
            <a:spLocks noGrp="1"/>
          </p:cNvSpPr>
          <p:nvPr>
            <p:ph idx="1"/>
          </p:nvPr>
        </p:nvSpPr>
        <p:spPr>
          <a:xfrm>
            <a:off x="1524000" y="1142984"/>
            <a:ext cx="9144000" cy="5715016"/>
          </a:xfrm>
        </p:spPr>
        <p:txBody>
          <a:bodyPr>
            <a:normAutofit fontScale="92500" lnSpcReduction="10000"/>
          </a:bodyPr>
          <a:lstStyle/>
          <a:p>
            <a:r>
              <a:rPr lang="el-GR" dirty="0"/>
              <a:t> Ο ορισμός της βίας και της παραβατικότητας εξαρτάται από τη θεωρητική της προσέγγιση. Στην κοινωνιολογία και την εγκληματολογία οι θεωρητικές προσεγγίσεις διακρίνονται σε δύο ομάδες: της συναίνεσης (αιτιοκρατικό μοντέλο) και της σύγκρουσης (κριτικό μοντέλο) (Θάνος, 2016, υπό </a:t>
            </a:r>
            <a:r>
              <a:rPr lang="el-GR" dirty="0" err="1"/>
              <a:t>δημ</a:t>
            </a:r>
            <a:r>
              <a:rPr lang="el-GR" dirty="0"/>
              <a:t>/ση)</a:t>
            </a:r>
          </a:p>
          <a:p>
            <a:r>
              <a:rPr lang="el-GR" dirty="0"/>
              <a:t>Σύμφωνα με την αιτιοκρατική προσέγγιση ως </a:t>
            </a:r>
            <a:r>
              <a:rPr lang="el-GR" dirty="0" err="1"/>
              <a:t>παραβατική</a:t>
            </a:r>
            <a:r>
              <a:rPr lang="el-GR" dirty="0"/>
              <a:t> χαρακτηρίζεται η συμπεριφορά που παραβαίνει τους σχολικούς κανόνες (Θάνος, 2012). </a:t>
            </a:r>
          </a:p>
          <a:p>
            <a:r>
              <a:rPr lang="el-GR" dirty="0"/>
              <a:t> Ως σχολική βία ορίζεται η επιβολή της θέλησης ενός ή περισσοτέρων  μαθητών σε άλλον/ους μαθητή/</a:t>
            </a:r>
            <a:r>
              <a:rPr lang="el-GR" dirty="0" err="1"/>
              <a:t>ές</a:t>
            </a:r>
            <a:r>
              <a:rPr lang="el-GR" dirty="0"/>
              <a:t>  και την πρόκληση βλάβης ή ζημίας (</a:t>
            </a:r>
            <a:r>
              <a:rPr lang="el-GR" dirty="0" err="1"/>
              <a:t>Αρτινοπούλου</a:t>
            </a:r>
            <a:r>
              <a:rPr lang="el-GR" dirty="0"/>
              <a:t>, 2001).</a:t>
            </a:r>
          </a:p>
          <a:p>
            <a:r>
              <a:rPr lang="el-GR" dirty="0"/>
              <a:t>Σε όλες σχεδόν τις έρευνες  χρησιμοποιείται η αιτιοκρατική προσέγγιση (αιτιώδη σχέσης –αιτιοκρατία), χωρίς αυτό να αναφέρεται (Θάνος &amp; </a:t>
            </a:r>
            <a:r>
              <a:rPr lang="el-GR" dirty="0" err="1"/>
              <a:t>Τσατσάκης</a:t>
            </a:r>
            <a:r>
              <a:rPr lang="el-GR" dirty="0"/>
              <a:t>, 2015˙ Θάνος &amp; </a:t>
            </a:r>
            <a:r>
              <a:rPr lang="el-GR" dirty="0" err="1"/>
              <a:t>Μπούνα</a:t>
            </a:r>
            <a:r>
              <a:rPr lang="el-GR" dirty="0"/>
              <a:t>, 2015).</a:t>
            </a:r>
          </a:p>
          <a:p>
            <a:endParaRPr lang="el-GR" dirty="0"/>
          </a:p>
        </p:txBody>
      </p:sp>
    </p:spTree>
    <p:extLst>
      <p:ext uri="{BB962C8B-B14F-4D97-AF65-F5344CB8AC3E}">
        <p14:creationId xmlns:p14="http://schemas.microsoft.com/office/powerpoint/2010/main" val="2118645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38282" y="214290"/>
            <a:ext cx="8929718" cy="928694"/>
          </a:xfrm>
        </p:spPr>
        <p:txBody>
          <a:bodyPr>
            <a:noAutofit/>
          </a:bodyPr>
          <a:lstStyle/>
          <a:p>
            <a:r>
              <a:rPr lang="el-GR" sz="3700" dirty="0"/>
              <a:t>Ορισμός σχολικής βίας και παραβατικότητας</a:t>
            </a:r>
          </a:p>
        </p:txBody>
      </p:sp>
      <p:sp>
        <p:nvSpPr>
          <p:cNvPr id="3" name="2 - Θέση περιεχομένου"/>
          <p:cNvSpPr>
            <a:spLocks noGrp="1"/>
          </p:cNvSpPr>
          <p:nvPr>
            <p:ph idx="1"/>
          </p:nvPr>
        </p:nvSpPr>
        <p:spPr>
          <a:xfrm>
            <a:off x="1738282" y="1142984"/>
            <a:ext cx="8822214" cy="5382360"/>
          </a:xfrm>
        </p:spPr>
        <p:txBody>
          <a:bodyPr>
            <a:normAutofit/>
          </a:bodyPr>
          <a:lstStyle/>
          <a:p>
            <a:r>
              <a:rPr lang="el-GR" dirty="0"/>
              <a:t>Στο πλαίσιο της κριτικής προσέγγισης ο ορισμός της σχολικής βίας και παραβατικότητας αποτελεί μια αυθαιρεσία (Δασκαλάκης, 1985).</a:t>
            </a:r>
          </a:p>
          <a:p>
            <a:r>
              <a:rPr lang="el-GR" dirty="0"/>
              <a:t> Το πολιτισμικό σύστημα του σχολείου, βάσει του οποίου οριοθετούνται και οι αποδεκτές και μη αποδεκτές συμπεριφορές, αποτελεί μια αυθαιρεσία (</a:t>
            </a:r>
            <a:r>
              <a:rPr lang="en-US" dirty="0" err="1"/>
              <a:t>Bourdieu</a:t>
            </a:r>
            <a:r>
              <a:rPr lang="en-US" dirty="0"/>
              <a:t> &amp; </a:t>
            </a:r>
            <a:r>
              <a:rPr lang="en-US" dirty="0" err="1"/>
              <a:t>Passeron</a:t>
            </a:r>
            <a:r>
              <a:rPr lang="el-GR" dirty="0"/>
              <a:t>, 1993).</a:t>
            </a:r>
          </a:p>
          <a:p>
            <a:r>
              <a:rPr lang="el-GR" dirty="0"/>
              <a:t> Η βία και η παραβατικότητα ορίζεται βάσει των συμφερόντων των κοινωνικών ομάδων που προσδιορίζουν το περιεχόμενο των κανόνων και των νόμων. </a:t>
            </a:r>
          </a:p>
        </p:txBody>
      </p:sp>
    </p:spTree>
    <p:extLst>
      <p:ext uri="{BB962C8B-B14F-4D97-AF65-F5344CB8AC3E}">
        <p14:creationId xmlns:p14="http://schemas.microsoft.com/office/powerpoint/2010/main" val="954914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214290"/>
            <a:ext cx="8229600" cy="928694"/>
          </a:xfrm>
        </p:spPr>
        <p:txBody>
          <a:bodyPr/>
          <a:lstStyle/>
          <a:p>
            <a:r>
              <a:rPr lang="el-GR" dirty="0"/>
              <a:t>Χαρακτηριστικά της σχολικής βίας</a:t>
            </a:r>
          </a:p>
        </p:txBody>
      </p:sp>
      <p:sp>
        <p:nvSpPr>
          <p:cNvPr id="3" name="2 - Θέση περιεχομένου"/>
          <p:cNvSpPr>
            <a:spLocks noGrp="1"/>
          </p:cNvSpPr>
          <p:nvPr>
            <p:ph idx="1"/>
          </p:nvPr>
        </p:nvSpPr>
        <p:spPr>
          <a:xfrm>
            <a:off x="1881158" y="1214423"/>
            <a:ext cx="8501122" cy="4911741"/>
          </a:xfrm>
        </p:spPr>
        <p:txBody>
          <a:bodyPr>
            <a:normAutofit/>
          </a:bodyPr>
          <a:lstStyle/>
          <a:p>
            <a:r>
              <a:rPr lang="el-GR" dirty="0"/>
              <a:t> Ως προς την έκταση/συχνότητα δεν υπάρχει μια σαφής εικόνα. Ωστόσο, η πλειονότητα των ερευνών δείχνει ότι η σχολική βία δεν αποτελεί συχνό φαινόμενο και εκδηλώνεται με ήπιες μορφές</a:t>
            </a:r>
          </a:p>
          <a:p>
            <a:r>
              <a:rPr lang="el-GR" dirty="0"/>
              <a:t> Ως προς τους παράγοντες τονίζονται οι οικογενειακοί και ευρύτεροι κοινωνικοί παράγοντες</a:t>
            </a:r>
          </a:p>
          <a:p>
            <a:r>
              <a:rPr lang="el-GR" dirty="0"/>
              <a:t> Ως προς την αντιμετώπιση χρησιμοποιούνται πρακτικές με παιδαγωγικό χαρακτήρα.</a:t>
            </a:r>
          </a:p>
        </p:txBody>
      </p:sp>
    </p:spTree>
    <p:extLst>
      <p:ext uri="{BB962C8B-B14F-4D97-AF65-F5344CB8AC3E}">
        <p14:creationId xmlns:p14="http://schemas.microsoft.com/office/powerpoint/2010/main" val="1783558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Ρόλος του εκπαιδευτικού</a:t>
            </a:r>
          </a:p>
        </p:txBody>
      </p:sp>
      <p:sp>
        <p:nvSpPr>
          <p:cNvPr id="3" name="2 - Θέση περιεχομένου"/>
          <p:cNvSpPr>
            <a:spLocks noGrp="1"/>
          </p:cNvSpPr>
          <p:nvPr>
            <p:ph idx="1"/>
          </p:nvPr>
        </p:nvSpPr>
        <p:spPr>
          <a:xfrm>
            <a:off x="1981200" y="1417638"/>
            <a:ext cx="8435280" cy="5165724"/>
          </a:xfrm>
        </p:spPr>
        <p:txBody>
          <a:bodyPr>
            <a:normAutofit/>
          </a:bodyPr>
          <a:lstStyle/>
          <a:p>
            <a:pPr algn="just"/>
            <a:r>
              <a:rPr lang="el-GR" dirty="0"/>
              <a:t>Οι εκπαιδευτικοί διαδραματίζουν σημαντικό ρόλο στην καταγραφή, την πρόληψη και την αντιμετώπιση της σχολικής βίας, γιατί αποτελούν την επίσημη κοινωνική αντίδραση σε τέτοια φαινόμενα. Όπως αναφέρει ο Γ. Πανούσης (2012α: 15) ο ρόλος των εκπαιδευτικών είναι κρίσιμος «</a:t>
            </a:r>
            <a:r>
              <a:rPr lang="el-GR" i="1" dirty="0"/>
              <a:t>...όχι διότι διαθέτουν την </a:t>
            </a:r>
            <a:r>
              <a:rPr lang="el-GR" i="1" dirty="0" err="1"/>
              <a:t>τιμωρητική</a:t>
            </a:r>
            <a:r>
              <a:rPr lang="el-GR" i="1" dirty="0"/>
              <a:t> εξουσία αλλά γιατί μπορούν να καταστούν πρότυπα ταύτισης και συμπληρωματικοί "γονείς"</a:t>
            </a:r>
            <a:r>
              <a:rPr lang="el-GR" dirty="0"/>
              <a:t>». </a:t>
            </a:r>
          </a:p>
          <a:p>
            <a:endParaRPr lang="el-GR" dirty="0"/>
          </a:p>
        </p:txBody>
      </p:sp>
    </p:spTree>
    <p:extLst>
      <p:ext uri="{BB962C8B-B14F-4D97-AF65-F5344CB8AC3E}">
        <p14:creationId xmlns:p14="http://schemas.microsoft.com/office/powerpoint/2010/main" val="3855672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1FD8F845-B616-F14E-A261-130D716FE258}"/>
              </a:ext>
            </a:extLst>
          </p:cNvPr>
          <p:cNvSpPr>
            <a:spLocks noGrp="1" noChangeArrowheads="1"/>
          </p:cNvSpPr>
          <p:nvPr>
            <p:ph type="title"/>
          </p:nvPr>
        </p:nvSpPr>
        <p:spPr>
          <a:xfrm>
            <a:off x="1524000" y="260351"/>
            <a:ext cx="9144000" cy="792163"/>
          </a:xfrm>
        </p:spPr>
        <p:txBody>
          <a:bodyPr/>
          <a:lstStyle/>
          <a:p>
            <a:r>
              <a:rPr lang="el-GR" altLang="x-none" sz="3200" b="1">
                <a:solidFill>
                  <a:srgbClr val="009900"/>
                </a:solidFill>
              </a:rPr>
              <a:t>Αντιμετώπιση παραβατικής συμπεριφοράς </a:t>
            </a:r>
          </a:p>
        </p:txBody>
      </p:sp>
      <p:sp>
        <p:nvSpPr>
          <p:cNvPr id="105475" name="Rectangle 3">
            <a:extLst>
              <a:ext uri="{FF2B5EF4-FFF2-40B4-BE49-F238E27FC236}">
                <a16:creationId xmlns:a16="http://schemas.microsoft.com/office/drawing/2014/main" id="{CB8943D8-0F58-5B47-9068-D1C46BF12CFE}"/>
              </a:ext>
            </a:extLst>
          </p:cNvPr>
          <p:cNvSpPr>
            <a:spLocks noGrp="1" noChangeArrowheads="1"/>
          </p:cNvSpPr>
          <p:nvPr>
            <p:ph type="body" idx="1"/>
          </p:nvPr>
        </p:nvSpPr>
        <p:spPr>
          <a:xfrm>
            <a:off x="1703388" y="1125538"/>
            <a:ext cx="8964612" cy="5472112"/>
          </a:xfrm>
        </p:spPr>
        <p:txBody>
          <a:bodyPr/>
          <a:lstStyle/>
          <a:p>
            <a:pPr>
              <a:lnSpc>
                <a:spcPct val="90000"/>
              </a:lnSpc>
              <a:buClr>
                <a:srgbClr val="009900"/>
              </a:buClr>
              <a:buFont typeface="Wingdings" pitchFamily="2" charset="2"/>
              <a:buChar char="q"/>
            </a:pPr>
            <a:r>
              <a:rPr lang="el-GR" altLang="x-none" sz="2400"/>
              <a:t> </a:t>
            </a:r>
            <a:r>
              <a:rPr lang="el-GR" altLang="x-none"/>
              <a:t>τι σημαίνει πρόληψη στα σχολεία;</a:t>
            </a:r>
          </a:p>
          <a:p>
            <a:pPr>
              <a:lnSpc>
                <a:spcPct val="90000"/>
              </a:lnSpc>
              <a:buClr>
                <a:srgbClr val="009900"/>
              </a:buClr>
              <a:buFont typeface="Wingdings" pitchFamily="2" charset="2"/>
              <a:buChar char="q"/>
            </a:pPr>
            <a:r>
              <a:rPr lang="el-GR" altLang="x-none"/>
              <a:t> Μέτρα – Τρόποι αντιμετώπισης: </a:t>
            </a:r>
          </a:p>
          <a:p>
            <a:pPr>
              <a:lnSpc>
                <a:spcPct val="90000"/>
              </a:lnSpc>
              <a:buClr>
                <a:srgbClr val="009900"/>
              </a:buClr>
              <a:buFont typeface="Wingdings" pitchFamily="2" charset="2"/>
              <a:buChar char="q"/>
            </a:pPr>
            <a:r>
              <a:rPr lang="el-GR" altLang="x-none"/>
              <a:t> έλεγχος των Μ.Μ.Ε. με κώδικα δεοντολογίας και Αυτοδέσμευσης, όταν αυτά πρόκειται να βλάψουν την ηθική, πνευματική και σωματική ανάπτυξη των παιδιών </a:t>
            </a:r>
          </a:p>
          <a:p>
            <a:pPr>
              <a:lnSpc>
                <a:spcPct val="90000"/>
              </a:lnSpc>
              <a:buClr>
                <a:srgbClr val="009900"/>
              </a:buClr>
              <a:buFont typeface="Wingdings" pitchFamily="2" charset="2"/>
              <a:buChar char="ü"/>
            </a:pPr>
            <a:r>
              <a:rPr lang="el-GR" altLang="x-none"/>
              <a:t> περιορισμός σκηνών βίας</a:t>
            </a:r>
          </a:p>
          <a:p>
            <a:pPr>
              <a:lnSpc>
                <a:spcPct val="90000"/>
              </a:lnSpc>
              <a:buClr>
                <a:srgbClr val="009900"/>
              </a:buClr>
              <a:buFont typeface="Wingdings" pitchFamily="2" charset="2"/>
              <a:buChar char="ü"/>
            </a:pPr>
            <a:r>
              <a:rPr lang="el-GR" altLang="x-none"/>
              <a:t> αύξηση εκπαιδευτικών και επιμορφωτικών σεμιναρίων (προσαρμοσμένα στα ωράρια των μαθητών)</a:t>
            </a:r>
          </a:p>
          <a:p>
            <a:pPr>
              <a:lnSpc>
                <a:spcPct val="90000"/>
              </a:lnSpc>
              <a:buClr>
                <a:srgbClr val="009900"/>
              </a:buClr>
              <a:buFont typeface="Wingdings" pitchFamily="2" charset="2"/>
              <a:buChar char="ü"/>
            </a:pPr>
            <a:r>
              <a:rPr lang="el-GR" altLang="x-none"/>
              <a:t> αύξηση των τηλεοπτικών μηνυμάτων/ σποτ/ σλόγκαν κατά της σχολικής βίας</a:t>
            </a:r>
          </a:p>
        </p:txBody>
      </p:sp>
    </p:spTree>
    <p:extLst>
      <p:ext uri="{BB962C8B-B14F-4D97-AF65-F5344CB8AC3E}">
        <p14:creationId xmlns:p14="http://schemas.microsoft.com/office/powerpoint/2010/main" val="633352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D0CDF6C7-24D1-9542-B838-1E9CE8B52C0B}"/>
              </a:ext>
            </a:extLst>
          </p:cNvPr>
          <p:cNvSpPr>
            <a:spLocks noGrp="1" noChangeArrowheads="1"/>
          </p:cNvSpPr>
          <p:nvPr>
            <p:ph type="title"/>
          </p:nvPr>
        </p:nvSpPr>
        <p:spPr>
          <a:xfrm>
            <a:off x="1524000" y="260351"/>
            <a:ext cx="9144000" cy="792163"/>
          </a:xfrm>
        </p:spPr>
        <p:txBody>
          <a:bodyPr/>
          <a:lstStyle/>
          <a:p>
            <a:r>
              <a:rPr lang="el-GR" altLang="x-none" sz="3200" b="1">
                <a:solidFill>
                  <a:srgbClr val="009900"/>
                </a:solidFill>
              </a:rPr>
              <a:t>Αντιμετώπιση παραβατικής συμπεριφοράς </a:t>
            </a:r>
          </a:p>
        </p:txBody>
      </p:sp>
      <p:sp>
        <p:nvSpPr>
          <p:cNvPr id="106499" name="Rectangle 3">
            <a:extLst>
              <a:ext uri="{FF2B5EF4-FFF2-40B4-BE49-F238E27FC236}">
                <a16:creationId xmlns:a16="http://schemas.microsoft.com/office/drawing/2014/main" id="{53DAB0B0-5CBA-2A4A-98A0-D4E70E90DCB4}"/>
              </a:ext>
            </a:extLst>
          </p:cNvPr>
          <p:cNvSpPr>
            <a:spLocks noGrp="1" noChangeArrowheads="1"/>
          </p:cNvSpPr>
          <p:nvPr>
            <p:ph type="body" idx="1"/>
          </p:nvPr>
        </p:nvSpPr>
        <p:spPr>
          <a:xfrm>
            <a:off x="1703388" y="1125538"/>
            <a:ext cx="8964612" cy="5472112"/>
          </a:xfrm>
        </p:spPr>
        <p:txBody>
          <a:bodyPr>
            <a:normAutofit lnSpcReduction="10000"/>
          </a:bodyPr>
          <a:lstStyle/>
          <a:p>
            <a:pPr>
              <a:lnSpc>
                <a:spcPct val="90000"/>
              </a:lnSpc>
              <a:buClr>
                <a:srgbClr val="009900"/>
              </a:buClr>
              <a:buFont typeface="Wingdings" pitchFamily="2" charset="2"/>
              <a:buChar char="q"/>
            </a:pPr>
            <a:r>
              <a:rPr lang="el-GR" altLang="x-none" sz="2400"/>
              <a:t>θεσμικά μέτρα :</a:t>
            </a:r>
          </a:p>
          <a:p>
            <a:pPr>
              <a:lnSpc>
                <a:spcPct val="90000"/>
              </a:lnSpc>
              <a:buClr>
                <a:srgbClr val="009900"/>
              </a:buClr>
              <a:buFont typeface="Wingdings" pitchFamily="2" charset="2"/>
              <a:buChar char="ü"/>
            </a:pPr>
            <a:r>
              <a:rPr lang="el-GR" altLang="x-none" sz="2400"/>
              <a:t> πρόβλεψη τμήματος ενδοσχολικής βίας στο υπό ίδρυση Ινστιτούτο Αντεγκληματικής Πολιτικής </a:t>
            </a:r>
          </a:p>
          <a:p>
            <a:pPr>
              <a:lnSpc>
                <a:spcPct val="90000"/>
              </a:lnSpc>
              <a:buClr>
                <a:srgbClr val="009900"/>
              </a:buClr>
              <a:buFont typeface="Wingdings" pitchFamily="2" charset="2"/>
              <a:buChar char="ü"/>
            </a:pPr>
            <a:r>
              <a:rPr lang="el-GR" altLang="x-none" sz="2400"/>
              <a:t> δημιουργία Επιτροπής Ασύλου για τη διαχείριση κρίσεων στο σχολείο</a:t>
            </a:r>
          </a:p>
          <a:p>
            <a:pPr>
              <a:lnSpc>
                <a:spcPct val="90000"/>
              </a:lnSpc>
              <a:buClr>
                <a:srgbClr val="009900"/>
              </a:buClr>
              <a:buFont typeface="Wingdings" pitchFamily="2" charset="2"/>
              <a:buChar char="ü"/>
            </a:pPr>
            <a:r>
              <a:rPr lang="el-GR" altLang="x-none" sz="2400"/>
              <a:t> λειτουργία Ελληνικού Παρατηρητήριου για τη σχολική βία</a:t>
            </a:r>
          </a:p>
          <a:p>
            <a:pPr>
              <a:lnSpc>
                <a:spcPct val="90000"/>
              </a:lnSpc>
              <a:buClr>
                <a:srgbClr val="009900"/>
              </a:buClr>
              <a:buFont typeface="Wingdings" pitchFamily="2" charset="2"/>
              <a:buChar char="ü"/>
            </a:pPr>
            <a:r>
              <a:rPr lang="el-GR" altLang="x-none" sz="2400"/>
              <a:t> ορισμός Κοινοτικού Διαμεσολαβητή σε κάθε Δήμο</a:t>
            </a:r>
          </a:p>
          <a:p>
            <a:pPr>
              <a:lnSpc>
                <a:spcPct val="90000"/>
              </a:lnSpc>
              <a:buClr>
                <a:srgbClr val="009900"/>
              </a:buClr>
              <a:buFont typeface="Wingdings" pitchFamily="2" charset="2"/>
              <a:buChar char="ü"/>
            </a:pPr>
            <a:r>
              <a:rPr lang="el-GR" altLang="x-none" sz="2400"/>
              <a:t> ανάπτυξη γραφείων Διαμεσολάβησης από κάθε Δήμο μέσα από τα Τοπικά Συμβούλια Πρόληψης της Παραβατικότητας, τα οποία θα μπορούσαν να αναλάβουν διάφορες πρωτοβουλίες:</a:t>
            </a:r>
          </a:p>
          <a:p>
            <a:pPr>
              <a:lnSpc>
                <a:spcPct val="90000"/>
              </a:lnSpc>
              <a:buClr>
                <a:srgbClr val="009900"/>
              </a:buClr>
              <a:buFont typeface="Wingdings" pitchFamily="2" charset="2"/>
              <a:buChar char="§"/>
            </a:pPr>
            <a:r>
              <a:rPr lang="el-GR" altLang="x-none" sz="2400"/>
              <a:t> διανομή φυλλαδίων</a:t>
            </a:r>
          </a:p>
          <a:p>
            <a:pPr>
              <a:lnSpc>
                <a:spcPct val="90000"/>
              </a:lnSpc>
              <a:buClr>
                <a:srgbClr val="009900"/>
              </a:buClr>
              <a:buFont typeface="Wingdings" pitchFamily="2" charset="2"/>
              <a:buChar char="§"/>
            </a:pPr>
            <a:r>
              <a:rPr lang="el-GR" altLang="x-none" sz="2400"/>
              <a:t>ραδιοτηλεοπτικά μηνύματα, κ.λπ.</a:t>
            </a:r>
          </a:p>
          <a:p>
            <a:pPr>
              <a:lnSpc>
                <a:spcPct val="90000"/>
              </a:lnSpc>
              <a:buClr>
                <a:srgbClr val="009900"/>
              </a:buClr>
              <a:buFont typeface="Wingdings" pitchFamily="2" charset="2"/>
              <a:buChar char="§"/>
            </a:pPr>
            <a:r>
              <a:rPr lang="el-GR" altLang="x-none" sz="2400"/>
              <a:t>να συνεργαστούν με τα σχολεία για την πρόληψη και αντιμετώπιση της σχολικής παραβατικότητας </a:t>
            </a:r>
          </a:p>
        </p:txBody>
      </p:sp>
    </p:spTree>
    <p:extLst>
      <p:ext uri="{BB962C8B-B14F-4D97-AF65-F5344CB8AC3E}">
        <p14:creationId xmlns:p14="http://schemas.microsoft.com/office/powerpoint/2010/main" val="688842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2F58BEB9-2F56-D843-8ACC-AAD273F9BF0C}"/>
              </a:ext>
            </a:extLst>
          </p:cNvPr>
          <p:cNvSpPr>
            <a:spLocks noGrp="1" noChangeArrowheads="1"/>
          </p:cNvSpPr>
          <p:nvPr>
            <p:ph type="title"/>
          </p:nvPr>
        </p:nvSpPr>
        <p:spPr>
          <a:xfrm>
            <a:off x="1524000" y="260351"/>
            <a:ext cx="9144000" cy="792163"/>
          </a:xfrm>
        </p:spPr>
        <p:txBody>
          <a:bodyPr/>
          <a:lstStyle/>
          <a:p>
            <a:r>
              <a:rPr lang="el-GR" altLang="x-none" sz="3200" b="1">
                <a:solidFill>
                  <a:srgbClr val="009900"/>
                </a:solidFill>
              </a:rPr>
              <a:t>Αντιμετώπιση παραβατικής συμπεριφοράς </a:t>
            </a:r>
          </a:p>
        </p:txBody>
      </p:sp>
      <p:sp>
        <p:nvSpPr>
          <p:cNvPr id="107523" name="Rectangle 3">
            <a:extLst>
              <a:ext uri="{FF2B5EF4-FFF2-40B4-BE49-F238E27FC236}">
                <a16:creationId xmlns:a16="http://schemas.microsoft.com/office/drawing/2014/main" id="{462D3E7F-D05F-3F4C-AEF0-89495B19D552}"/>
              </a:ext>
            </a:extLst>
          </p:cNvPr>
          <p:cNvSpPr>
            <a:spLocks noGrp="1" noChangeArrowheads="1"/>
          </p:cNvSpPr>
          <p:nvPr>
            <p:ph type="body" idx="1"/>
          </p:nvPr>
        </p:nvSpPr>
        <p:spPr>
          <a:xfrm>
            <a:off x="1703388" y="1125538"/>
            <a:ext cx="8964612" cy="5472112"/>
          </a:xfrm>
        </p:spPr>
        <p:txBody>
          <a:bodyPr/>
          <a:lstStyle/>
          <a:p>
            <a:pPr>
              <a:lnSpc>
                <a:spcPct val="90000"/>
              </a:lnSpc>
              <a:buClr>
                <a:srgbClr val="009900"/>
              </a:buClr>
              <a:buFont typeface="Wingdings" pitchFamily="2" charset="2"/>
              <a:buChar char="q"/>
            </a:pPr>
            <a:r>
              <a:rPr lang="el-GR" altLang="x-none" sz="2400"/>
              <a:t> Η πολιτεία θα πρέπει να φροντίσει θέματα της οικογένειας που αφορούν την προστασία του παιδιού</a:t>
            </a:r>
          </a:p>
          <a:p>
            <a:pPr>
              <a:lnSpc>
                <a:spcPct val="90000"/>
              </a:lnSpc>
              <a:buClr>
                <a:srgbClr val="009900"/>
              </a:buClr>
              <a:buFont typeface="Wingdings" pitchFamily="2" charset="2"/>
              <a:buChar char="Ø"/>
            </a:pPr>
            <a:r>
              <a:rPr lang="el-GR" altLang="x-none" sz="2400"/>
              <a:t> σε περίπτωση που υπάρχουν βάσιμα στοιχεία κακοποίησης του παιδιού και οι γονείς αρνούνται να συζητήσουν το θέμα αξιοποίηση του νόμου περί ενδοοικογενειακής βίας (ν.3500/2006)</a:t>
            </a:r>
          </a:p>
          <a:p>
            <a:pPr>
              <a:lnSpc>
                <a:spcPct val="90000"/>
              </a:lnSpc>
              <a:buClr>
                <a:srgbClr val="009900"/>
              </a:buClr>
              <a:buFont typeface="Wingdings" pitchFamily="2" charset="2"/>
              <a:buChar char="Ø"/>
            </a:pPr>
            <a:r>
              <a:rPr lang="el-GR" altLang="x-none" sz="2400"/>
              <a:t> σε περίπτωση που οι γονείς ασκούν πλημμελώς τα καθήκοντά τους σύσταση και πιθανώς εξεύρεση ανάδοχης οικογένειας</a:t>
            </a:r>
          </a:p>
          <a:p>
            <a:pPr>
              <a:lnSpc>
                <a:spcPct val="90000"/>
              </a:lnSpc>
              <a:buClr>
                <a:srgbClr val="009900"/>
              </a:buClr>
              <a:buFont typeface="Wingdings" pitchFamily="2" charset="2"/>
              <a:buChar char="Ø"/>
            </a:pPr>
            <a:r>
              <a:rPr lang="el-GR" altLang="x-none" sz="2400"/>
              <a:t> Καθιέρωση από το Υπ. Παιδείας ειδικής υπηρεσίας η οποία θα ερευνά από το νηπιαγωγείο ακόμα τα παιδιά που έχουν ελλιπή οικογενειακή φροντίδα και θα μεριμνά για την άμεση αντιμετώπιση του προβλήματος </a:t>
            </a:r>
          </a:p>
          <a:p>
            <a:pPr>
              <a:lnSpc>
                <a:spcPct val="90000"/>
              </a:lnSpc>
              <a:buClr>
                <a:srgbClr val="009900"/>
              </a:buClr>
              <a:buFont typeface="Wingdings" pitchFamily="2" charset="2"/>
              <a:buChar char="Ø"/>
            </a:pPr>
            <a:r>
              <a:rPr lang="el-GR" altLang="x-none" sz="2400"/>
              <a:t> οι γονείς θα πρέπει να αποφεύγουν την άσκηση βίας και τον καταναγκασμό όσον αφορά τη μελέτη των μαθημάτων</a:t>
            </a:r>
          </a:p>
        </p:txBody>
      </p:sp>
    </p:spTree>
    <p:extLst>
      <p:ext uri="{BB962C8B-B14F-4D97-AF65-F5344CB8AC3E}">
        <p14:creationId xmlns:p14="http://schemas.microsoft.com/office/powerpoint/2010/main" val="4045703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C3901F07-E7FD-274F-AE71-C0B966CA7A85}"/>
              </a:ext>
            </a:extLst>
          </p:cNvPr>
          <p:cNvSpPr>
            <a:spLocks noGrp="1" noChangeArrowheads="1"/>
          </p:cNvSpPr>
          <p:nvPr>
            <p:ph type="title"/>
          </p:nvPr>
        </p:nvSpPr>
        <p:spPr>
          <a:xfrm>
            <a:off x="1524000" y="260351"/>
            <a:ext cx="9144000" cy="792163"/>
          </a:xfrm>
        </p:spPr>
        <p:txBody>
          <a:bodyPr/>
          <a:lstStyle/>
          <a:p>
            <a:r>
              <a:rPr lang="el-GR" altLang="x-none" sz="3200" b="1">
                <a:solidFill>
                  <a:srgbClr val="009900"/>
                </a:solidFill>
              </a:rPr>
              <a:t>Αντιμετώπιση παραβατικής συμπεριφοράς </a:t>
            </a:r>
          </a:p>
        </p:txBody>
      </p:sp>
      <p:sp>
        <p:nvSpPr>
          <p:cNvPr id="108547" name="Rectangle 3">
            <a:extLst>
              <a:ext uri="{FF2B5EF4-FFF2-40B4-BE49-F238E27FC236}">
                <a16:creationId xmlns:a16="http://schemas.microsoft.com/office/drawing/2014/main" id="{48A578F1-1467-2446-BDDA-68C2086127B3}"/>
              </a:ext>
            </a:extLst>
          </p:cNvPr>
          <p:cNvSpPr>
            <a:spLocks noGrp="1" noChangeArrowheads="1"/>
          </p:cNvSpPr>
          <p:nvPr>
            <p:ph type="body" idx="1"/>
          </p:nvPr>
        </p:nvSpPr>
        <p:spPr>
          <a:xfrm>
            <a:off x="1703388" y="1125538"/>
            <a:ext cx="8964612" cy="5472112"/>
          </a:xfrm>
        </p:spPr>
        <p:txBody>
          <a:bodyPr/>
          <a:lstStyle/>
          <a:p>
            <a:pPr>
              <a:buClr>
                <a:srgbClr val="009900"/>
              </a:buClr>
              <a:buFont typeface="Wingdings" pitchFamily="2" charset="2"/>
              <a:buChar char="q"/>
            </a:pPr>
            <a:r>
              <a:rPr lang="el-GR" altLang="x-none" sz="2400"/>
              <a:t> Το σχολείο θα πρέπει να είναι ανοιχτό προς την κοινωνία :</a:t>
            </a:r>
          </a:p>
          <a:p>
            <a:pPr>
              <a:buClr>
                <a:srgbClr val="009900"/>
              </a:buClr>
              <a:buFont typeface="Wingdings" pitchFamily="2" charset="2"/>
              <a:buChar char="Ø"/>
            </a:pPr>
            <a:r>
              <a:rPr lang="el-GR" altLang="x-none" sz="2400"/>
              <a:t> προβολή, συναφών με τη σχολική βία, ντοκιμαντέρ και κινηματογραφικών ταινιών στο πλαίσιο οργανωμένων προγραμμάτων (με τα Τοπικά Συμβούλια Πρόληψης της Εγκληματικότητας)</a:t>
            </a:r>
          </a:p>
          <a:p>
            <a:pPr>
              <a:buClr>
                <a:srgbClr val="009900"/>
              </a:buClr>
              <a:buFont typeface="Wingdings" pitchFamily="2" charset="2"/>
              <a:buChar char="Ø"/>
            </a:pPr>
            <a:r>
              <a:rPr lang="el-GR" altLang="x-none" sz="2400"/>
              <a:t> συζητήσεις για θέματα σχολικής παραβατικότητας</a:t>
            </a:r>
          </a:p>
          <a:p>
            <a:pPr>
              <a:buClr>
                <a:srgbClr val="009900"/>
              </a:buClr>
              <a:buFont typeface="Wingdings" pitchFamily="2" charset="2"/>
              <a:buChar char="Ø"/>
            </a:pPr>
            <a:r>
              <a:rPr lang="el-GR" altLang="x-none" sz="2400"/>
              <a:t> να συγκεντρώνονται στο σχολείο εκπαιδευτικοί, μαθητές και φίλοι της γειτονιάς στο σχολείο και να συζητάνε ζητήματα κρίσεων που δεν ήρθαν</a:t>
            </a:r>
          </a:p>
          <a:p>
            <a:pPr>
              <a:buClr>
                <a:srgbClr val="009900"/>
              </a:buClr>
              <a:buFont typeface="Wingdings" pitchFamily="2" charset="2"/>
              <a:buChar char="Ø"/>
            </a:pPr>
            <a:r>
              <a:rPr lang="el-GR" altLang="x-none" sz="2400"/>
              <a:t> δημιουργία Επιτροπής Ασύλου με στόχο τη διαχείριση κρίσεων</a:t>
            </a:r>
          </a:p>
          <a:p>
            <a:pPr>
              <a:buClr>
                <a:srgbClr val="009900"/>
              </a:buClr>
              <a:buFont typeface="Wingdings" pitchFamily="2" charset="2"/>
              <a:buChar char="Ø"/>
            </a:pPr>
            <a:r>
              <a:rPr lang="el-GR" altLang="x-none" sz="2400"/>
              <a:t> το σχολείο να αποτελεί ένα ανοιχτό (κοινωνικό) χώρο</a:t>
            </a:r>
          </a:p>
          <a:p>
            <a:pPr>
              <a:buClr>
                <a:srgbClr val="009900"/>
              </a:buClr>
              <a:buFont typeface="Wingdings" pitchFamily="2" charset="2"/>
              <a:buChar char="q"/>
            </a:pPr>
            <a:r>
              <a:rPr lang="el-GR" altLang="x-none" sz="2400"/>
              <a:t> Χρηματοδότηση από το κράτος </a:t>
            </a:r>
          </a:p>
        </p:txBody>
      </p:sp>
    </p:spTree>
    <p:extLst>
      <p:ext uri="{BB962C8B-B14F-4D97-AF65-F5344CB8AC3E}">
        <p14:creationId xmlns:p14="http://schemas.microsoft.com/office/powerpoint/2010/main" val="3996180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2FD8DE34-9DC4-4B4A-93C9-09ACBA69FA5A}"/>
              </a:ext>
            </a:extLst>
          </p:cNvPr>
          <p:cNvSpPr>
            <a:spLocks noGrp="1" noChangeArrowheads="1"/>
          </p:cNvSpPr>
          <p:nvPr>
            <p:ph type="title"/>
          </p:nvPr>
        </p:nvSpPr>
        <p:spPr>
          <a:xfrm>
            <a:off x="1524000" y="260351"/>
            <a:ext cx="9144000" cy="792163"/>
          </a:xfrm>
        </p:spPr>
        <p:txBody>
          <a:bodyPr/>
          <a:lstStyle/>
          <a:p>
            <a:r>
              <a:rPr lang="el-GR" altLang="x-none" sz="3200" b="1">
                <a:solidFill>
                  <a:srgbClr val="009900"/>
                </a:solidFill>
              </a:rPr>
              <a:t>Αντιμετώπιση παραβατικής συμπεριφοράς </a:t>
            </a:r>
          </a:p>
        </p:txBody>
      </p:sp>
      <p:sp>
        <p:nvSpPr>
          <p:cNvPr id="109571" name="Rectangle 3">
            <a:extLst>
              <a:ext uri="{FF2B5EF4-FFF2-40B4-BE49-F238E27FC236}">
                <a16:creationId xmlns:a16="http://schemas.microsoft.com/office/drawing/2014/main" id="{F0E9D9D5-5B05-AE4B-B82F-E6AA52DC467F}"/>
              </a:ext>
            </a:extLst>
          </p:cNvPr>
          <p:cNvSpPr>
            <a:spLocks noGrp="1" noChangeArrowheads="1"/>
          </p:cNvSpPr>
          <p:nvPr>
            <p:ph type="body" idx="1"/>
          </p:nvPr>
        </p:nvSpPr>
        <p:spPr>
          <a:xfrm>
            <a:off x="1703388" y="1125538"/>
            <a:ext cx="8964612" cy="5472112"/>
          </a:xfrm>
        </p:spPr>
        <p:txBody>
          <a:bodyPr/>
          <a:lstStyle/>
          <a:p>
            <a:pPr>
              <a:buClr>
                <a:srgbClr val="009900"/>
              </a:buClr>
              <a:buFont typeface="Wingdings" pitchFamily="2" charset="2"/>
              <a:buChar char="q"/>
            </a:pPr>
            <a:r>
              <a:rPr lang="el-GR" altLang="x-none" sz="2400"/>
              <a:t> Οι εκπαιδευτικοί δεν είναι καταρτισμένοι να αντιμετωπίζουν τέτοιες καταστάσεις</a:t>
            </a:r>
          </a:p>
          <a:p>
            <a:pPr>
              <a:buClr>
                <a:srgbClr val="009900"/>
              </a:buClr>
              <a:buFont typeface="Wingdings" pitchFamily="2" charset="2"/>
              <a:buChar char="q"/>
            </a:pPr>
            <a:r>
              <a:rPr lang="el-GR" altLang="x-none" sz="2400"/>
              <a:t> Θέσπιση ειδικού μαθήματος διαχείρισης κρίσεων </a:t>
            </a:r>
          </a:p>
          <a:p>
            <a:pPr>
              <a:buClr>
                <a:srgbClr val="009900"/>
              </a:buClr>
              <a:buFont typeface="Wingdings" pitchFamily="2" charset="2"/>
              <a:buChar char="q"/>
            </a:pPr>
            <a:r>
              <a:rPr lang="el-GR" altLang="x-none" sz="2400"/>
              <a:t> Η επιμόρφωση των εκπαιδευτικών είναι ελλιπής γεγονός που όχι μόνο δεν βοηθά στην αντιμετώπιση τέτοιων καταστάσεων αλλά πολλές φορές αποτελεί και ανασταλτικό παράγοντα επίλυσης συγκρούσεων ή ακόμα και παράγοντα επιδείνωσης της κατάστασης </a:t>
            </a:r>
          </a:p>
          <a:p>
            <a:pPr>
              <a:buClr>
                <a:srgbClr val="009900"/>
              </a:buClr>
              <a:buFont typeface="Wingdings" pitchFamily="2" charset="2"/>
              <a:buChar char="q"/>
            </a:pPr>
            <a:r>
              <a:rPr lang="el-GR" altLang="x-none" sz="2400"/>
              <a:t> Δημιουργία υποστηρικτικών δομών  (π.χ. συμβουλευτικές υπηρεσίες, σχολικός ψυχολόγος, ειδικοί παιδαγωγοί, κ.λπ.)</a:t>
            </a:r>
          </a:p>
          <a:p>
            <a:pPr>
              <a:buClr>
                <a:srgbClr val="009900"/>
              </a:buClr>
              <a:buFont typeface="Wingdings" pitchFamily="2" charset="2"/>
              <a:buChar char="q"/>
            </a:pPr>
            <a:r>
              <a:rPr lang="el-GR" altLang="x-none" sz="2400"/>
              <a:t> Η εκπαίδευση να γίνει πιο ανθρωποκεντρική</a:t>
            </a:r>
          </a:p>
          <a:p>
            <a:pPr>
              <a:buClr>
                <a:srgbClr val="009900"/>
              </a:buClr>
              <a:buFont typeface="Wingdings" pitchFamily="2" charset="2"/>
              <a:buChar char="q"/>
            </a:pPr>
            <a:r>
              <a:rPr lang="el-GR" altLang="x-none" sz="2400"/>
              <a:t> Ο δάσκαλος θα πρέπει να είναι διαμεσολαβητής ανάμεσα στη γνώση/ πληροφορία και το μαθητή</a:t>
            </a:r>
          </a:p>
        </p:txBody>
      </p:sp>
    </p:spTree>
    <p:extLst>
      <p:ext uri="{BB962C8B-B14F-4D97-AF65-F5344CB8AC3E}">
        <p14:creationId xmlns:p14="http://schemas.microsoft.com/office/powerpoint/2010/main" val="372172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4F7F3D63-2FF6-5A40-BFEB-C335F6023BD7}"/>
              </a:ext>
            </a:extLst>
          </p:cNvPr>
          <p:cNvSpPr>
            <a:spLocks noGrp="1" noChangeArrowheads="1"/>
          </p:cNvSpPr>
          <p:nvPr>
            <p:ph type="title"/>
          </p:nvPr>
        </p:nvSpPr>
        <p:spPr>
          <a:xfrm>
            <a:off x="1524000" y="260351"/>
            <a:ext cx="9144000" cy="792163"/>
          </a:xfrm>
        </p:spPr>
        <p:txBody>
          <a:bodyPr/>
          <a:lstStyle/>
          <a:p>
            <a:r>
              <a:rPr lang="el-GR" altLang="x-none" sz="3200" b="1" dirty="0">
                <a:solidFill>
                  <a:srgbClr val="009900"/>
                </a:solidFill>
              </a:rPr>
              <a:t>Αντιμετώπιση </a:t>
            </a:r>
            <a:r>
              <a:rPr lang="el-GR" altLang="x-none" sz="3200" b="1" dirty="0" err="1">
                <a:solidFill>
                  <a:srgbClr val="009900"/>
                </a:solidFill>
              </a:rPr>
              <a:t>παραβατικής</a:t>
            </a:r>
            <a:r>
              <a:rPr lang="el-GR" altLang="x-none" sz="3200" b="1" dirty="0">
                <a:solidFill>
                  <a:srgbClr val="009900"/>
                </a:solidFill>
              </a:rPr>
              <a:t> συμπεριφοράς </a:t>
            </a:r>
          </a:p>
        </p:txBody>
      </p:sp>
      <p:sp>
        <p:nvSpPr>
          <p:cNvPr id="104451" name="Rectangle 3">
            <a:extLst>
              <a:ext uri="{FF2B5EF4-FFF2-40B4-BE49-F238E27FC236}">
                <a16:creationId xmlns:a16="http://schemas.microsoft.com/office/drawing/2014/main" id="{F29FA2E4-8349-0145-BDDB-D2DFFF3A036F}"/>
              </a:ext>
            </a:extLst>
          </p:cNvPr>
          <p:cNvSpPr>
            <a:spLocks noGrp="1" noChangeArrowheads="1"/>
          </p:cNvSpPr>
          <p:nvPr>
            <p:ph type="body" idx="1"/>
          </p:nvPr>
        </p:nvSpPr>
        <p:spPr>
          <a:xfrm>
            <a:off x="1524000" y="1385888"/>
            <a:ext cx="8964612" cy="5472112"/>
          </a:xfrm>
        </p:spPr>
        <p:txBody>
          <a:bodyPr/>
          <a:lstStyle/>
          <a:p>
            <a:pPr>
              <a:buClr>
                <a:srgbClr val="009900"/>
              </a:buClr>
              <a:buFont typeface="Wingdings" pitchFamily="2" charset="2"/>
              <a:buNone/>
            </a:pPr>
            <a:endParaRPr lang="el-GR" altLang="x-none" sz="2400" dirty="0"/>
          </a:p>
          <a:p>
            <a:pPr>
              <a:buClr>
                <a:srgbClr val="009900"/>
              </a:buClr>
              <a:buFont typeface="Wingdings" pitchFamily="2" charset="2"/>
              <a:buChar char="q"/>
            </a:pPr>
            <a:r>
              <a:rPr lang="el-GR" altLang="x-none" dirty="0"/>
              <a:t> σχέσεις κατανόησης και εμπιστοσύνης μεταξύ καθηγητών και μαθητών </a:t>
            </a:r>
          </a:p>
          <a:p>
            <a:pPr>
              <a:buClr>
                <a:srgbClr val="009900"/>
              </a:buClr>
              <a:buFont typeface="Wingdings" pitchFamily="2" charset="2"/>
              <a:buChar char="q"/>
            </a:pPr>
            <a:r>
              <a:rPr lang="el-GR" altLang="x-none" dirty="0"/>
              <a:t> θα πρέπει να δημιουργήσουμε ένα σχολείο κατανόησης, ενθάρρυνσης και θετικού κλίματος</a:t>
            </a:r>
          </a:p>
          <a:p>
            <a:pPr>
              <a:buClr>
                <a:srgbClr val="009900"/>
              </a:buClr>
              <a:buFont typeface="Wingdings" pitchFamily="2" charset="2"/>
              <a:buChar char="q"/>
            </a:pPr>
            <a:r>
              <a:rPr lang="el-GR" altLang="x-none" dirty="0"/>
              <a:t> το σχολείο θα πρέπει να λειτουργεί με όρους κοινότητας </a:t>
            </a:r>
          </a:p>
        </p:txBody>
      </p:sp>
    </p:spTree>
    <p:extLst>
      <p:ext uri="{BB962C8B-B14F-4D97-AF65-F5344CB8AC3E}">
        <p14:creationId xmlns:p14="http://schemas.microsoft.com/office/powerpoint/2010/main" val="1120238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42508" y="238785"/>
            <a:ext cx="6986427" cy="624244"/>
          </a:xfrm>
        </p:spPr>
        <p:txBody>
          <a:bodyPr>
            <a:normAutofit fontScale="90000"/>
          </a:bodyPr>
          <a:lstStyle/>
          <a:p>
            <a:pPr algn="ctr"/>
            <a:r>
              <a:rPr lang="el-GR" dirty="0"/>
              <a:t>ΔΙΑΜΕΣΟΛΑΒΗΣΗ</a:t>
            </a:r>
            <a:endParaRPr lang="en-US" dirty="0"/>
          </a:p>
        </p:txBody>
      </p:sp>
      <p:sp>
        <p:nvSpPr>
          <p:cNvPr id="3" name="Subtitle 2"/>
          <p:cNvSpPr>
            <a:spLocks noGrp="1"/>
          </p:cNvSpPr>
          <p:nvPr>
            <p:ph type="subTitle" idx="1"/>
          </p:nvPr>
        </p:nvSpPr>
        <p:spPr>
          <a:xfrm>
            <a:off x="1140431" y="1150706"/>
            <a:ext cx="10417996" cy="5291191"/>
          </a:xfrm>
        </p:spPr>
        <p:txBody>
          <a:bodyPr>
            <a:noAutofit/>
          </a:bodyPr>
          <a:lstStyle/>
          <a:p>
            <a:pPr algn="just"/>
            <a:r>
              <a:rPr lang="el-GR" sz="2800" dirty="0">
                <a:latin typeface="Times New Roman" charset="0"/>
                <a:ea typeface="Times New Roman" charset="0"/>
                <a:cs typeface="Times New Roman" charset="0"/>
              </a:rPr>
              <a:t>Η διαμεσολάβηση είναι μια διαδικασία τόσο παλιά όσο και η γλώσσα ως εργαλείο επικοινωνίας. Η διαδικασία της διαμεσολάβησης σχετίζεται άμεσα από την αρχαιότητα μέχρι σήμερα με τις διαβουλεύσεις και τις συζητήσεις για τα ατομικά, πολιτικά, ηθικά και κοινωνικά προβλήματα που απασχολούσαν τους ανθρώπους.</a:t>
            </a:r>
            <a:r>
              <a:rPr lang="en-US" sz="2800" dirty="0">
                <a:latin typeface="Times New Roman" charset="0"/>
                <a:ea typeface="Times New Roman" charset="0"/>
                <a:cs typeface="Times New Roman" charset="0"/>
              </a:rPr>
              <a:t> </a:t>
            </a:r>
            <a:endParaRPr lang="el-GR" sz="2800" dirty="0">
              <a:latin typeface="Times New Roman" charset="0"/>
              <a:ea typeface="Times New Roman" charset="0"/>
              <a:cs typeface="Times New Roman" charset="0"/>
            </a:endParaRPr>
          </a:p>
          <a:p>
            <a:pPr algn="just"/>
            <a:r>
              <a:rPr lang="el-GR" sz="2800" dirty="0">
                <a:latin typeface="Times New Roman" charset="0"/>
                <a:ea typeface="Times New Roman" charset="0"/>
                <a:cs typeface="Times New Roman" charset="0"/>
              </a:rPr>
              <a:t>Η ρητορική τέχνη παραδίδει στη σύγχρονη διαμεσολάβηση τις τεχνικές της, που σύμφωνα με τον Αριστοτέλη βασίζονται στη λογική και στην ψυχολογική πειθώ. Ο σύγχρονος διαμεσολαβητής δανείζεται από τους ρήτορες της αρχαιότητας τις ικανότητες και επικοινωνιακές δεξιότητες που θα τον κάνουν ικανό να βοηθήσει τα αντικρουόμενα μέρη να επικοινωνήσουν και να επιλύσουν τις διαφορές τους. </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702172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01411" y="154112"/>
            <a:ext cx="7027523" cy="873304"/>
          </a:xfrm>
        </p:spPr>
        <p:txBody>
          <a:bodyPr>
            <a:normAutofit fontScale="90000"/>
          </a:bodyPr>
          <a:lstStyle/>
          <a:p>
            <a:pPr algn="ctr"/>
            <a:r>
              <a:rPr lang="el-GR" dirty="0"/>
              <a:t>ΔΙΑΜΕΣΟΛΑΒΗΣΗ</a:t>
            </a:r>
            <a:endParaRPr lang="en-US" dirty="0"/>
          </a:p>
        </p:txBody>
      </p:sp>
      <p:sp>
        <p:nvSpPr>
          <p:cNvPr id="3" name="Subtitle 2"/>
          <p:cNvSpPr>
            <a:spLocks noGrp="1"/>
          </p:cNvSpPr>
          <p:nvPr>
            <p:ph type="subTitle" idx="1"/>
          </p:nvPr>
        </p:nvSpPr>
        <p:spPr>
          <a:xfrm>
            <a:off x="1880171" y="1602768"/>
            <a:ext cx="8404260" cy="4315147"/>
          </a:xfrm>
        </p:spPr>
        <p:txBody>
          <a:bodyPr>
            <a:noAutofit/>
          </a:bodyPr>
          <a:lstStyle/>
          <a:p>
            <a:r>
              <a:rPr lang="el-GR" sz="2800" dirty="0">
                <a:latin typeface="Times New Roman" charset="0"/>
                <a:ea typeface="Times New Roman" charset="0"/>
                <a:cs typeface="Times New Roman" charset="0"/>
              </a:rPr>
              <a:t>ΙΣΤΟΡΙΚΗ ΕΠΙΣΚΟΠΗΣΗ</a:t>
            </a:r>
            <a:r>
              <a:rPr lang="en-US" sz="2800" dirty="0">
                <a:latin typeface="Times New Roman" charset="0"/>
                <a:ea typeface="Times New Roman" charset="0"/>
                <a:cs typeface="Times New Roman" charset="0"/>
              </a:rPr>
              <a:t>:</a:t>
            </a:r>
            <a:endParaRPr lang="el-GR" sz="2800" dirty="0">
              <a:latin typeface="Times New Roman" charset="0"/>
              <a:ea typeface="Times New Roman" charset="0"/>
              <a:cs typeface="Times New Roman" charset="0"/>
            </a:endParaRPr>
          </a:p>
          <a:p>
            <a:pPr algn="just"/>
            <a:r>
              <a:rPr lang="el-GR" sz="2800" dirty="0">
                <a:latin typeface="Times New Roman" charset="0"/>
                <a:ea typeface="Times New Roman" charset="0"/>
                <a:cs typeface="Times New Roman" charset="0"/>
              </a:rPr>
              <a:t>Στην </a:t>
            </a:r>
            <a:r>
              <a:rPr lang="el-GR" sz="2800" b="1" u="sng" dirty="0">
                <a:latin typeface="Times New Roman" charset="0"/>
                <a:ea typeface="Times New Roman" charset="0"/>
                <a:cs typeface="Times New Roman" charset="0"/>
              </a:rPr>
              <a:t>αρχαϊκή περίοδο </a:t>
            </a:r>
            <a:r>
              <a:rPr lang="el-GR" sz="2800" dirty="0">
                <a:latin typeface="Times New Roman" charset="0"/>
                <a:ea typeface="Times New Roman" charset="0"/>
                <a:cs typeface="Times New Roman" charset="0"/>
              </a:rPr>
              <a:t>(800-459π.Χ.) κάνουν έντονη την παρουσία τους οι διαιτητές </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συμβιβαστές. Ο συμβιβαστής οδηγούσε τα μέρη σε συμβιβαστικές λύσεις και ο διαιτητής έκρινε την υπόθεση και εξέδιδε απόφαση. Και οι δύο είχαν ως κοινό αποτέλεσμα των </a:t>
            </a:r>
            <a:r>
              <a:rPr lang="el-GR" sz="2800" dirty="0" err="1">
                <a:latin typeface="Times New Roman" charset="0"/>
                <a:ea typeface="Times New Roman" charset="0"/>
                <a:cs typeface="Times New Roman" charset="0"/>
              </a:rPr>
              <a:t>πράξεών</a:t>
            </a:r>
            <a:r>
              <a:rPr lang="el-GR" sz="2800" dirty="0">
                <a:latin typeface="Times New Roman" charset="0"/>
                <a:ea typeface="Times New Roman" charset="0"/>
                <a:cs typeface="Times New Roman" charset="0"/>
              </a:rPr>
              <a:t> τους την επίλυση της διαφοράς των αντικρουόμενων μερών. </a:t>
            </a:r>
          </a:p>
        </p:txBody>
      </p:sp>
    </p:spTree>
    <p:extLst>
      <p:ext uri="{BB962C8B-B14F-4D97-AF65-F5344CB8AC3E}">
        <p14:creationId xmlns:p14="http://schemas.microsoft.com/office/powerpoint/2010/main" val="552243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42507" y="154112"/>
            <a:ext cx="6986427" cy="698643"/>
          </a:xfrm>
        </p:spPr>
        <p:txBody>
          <a:bodyPr>
            <a:normAutofit fontScale="90000"/>
          </a:bodyPr>
          <a:lstStyle/>
          <a:p>
            <a:pPr algn="ctr"/>
            <a:r>
              <a:rPr lang="el-GR" dirty="0"/>
              <a:t>ΔΙΑΜΕΣΟΛΑΒΗΣΗ</a:t>
            </a:r>
            <a:endParaRPr lang="en-US" dirty="0"/>
          </a:p>
        </p:txBody>
      </p:sp>
      <p:sp>
        <p:nvSpPr>
          <p:cNvPr id="3" name="Subtitle 2"/>
          <p:cNvSpPr>
            <a:spLocks noGrp="1"/>
          </p:cNvSpPr>
          <p:nvPr>
            <p:ph type="subTitle" idx="1"/>
          </p:nvPr>
        </p:nvSpPr>
        <p:spPr>
          <a:xfrm>
            <a:off x="1921268" y="1654138"/>
            <a:ext cx="8270696" cy="3965826"/>
          </a:xfrm>
        </p:spPr>
        <p:txBody>
          <a:bodyPr>
            <a:noAutofit/>
          </a:bodyPr>
          <a:lstStyle/>
          <a:p>
            <a:pPr algn="just"/>
            <a:r>
              <a:rPr lang="el-GR" sz="2800" dirty="0">
                <a:latin typeface="Times New Roman" charset="0"/>
                <a:ea typeface="Times New Roman" charset="0"/>
                <a:cs typeface="Times New Roman" charset="0"/>
              </a:rPr>
              <a:t>Στην </a:t>
            </a:r>
            <a:r>
              <a:rPr lang="el-GR" sz="2800" b="1" u="sng" dirty="0">
                <a:latin typeface="Times New Roman" charset="0"/>
                <a:ea typeface="Times New Roman" charset="0"/>
                <a:cs typeface="Times New Roman" charset="0"/>
              </a:rPr>
              <a:t>κλασική περίοδο </a:t>
            </a:r>
            <a:r>
              <a:rPr lang="el-GR" sz="2800" dirty="0">
                <a:latin typeface="Times New Roman" charset="0"/>
                <a:ea typeface="Times New Roman" charset="0"/>
                <a:cs typeface="Times New Roman" charset="0"/>
              </a:rPr>
              <a:t>(459-323π.Χ) ο ουδέτερος τρίτος που είχε τη θέση του διαμεσολαβητή μετέφερε διακριτικά τις προτάσεις και τις αντιπροτάσεις που αφορούσαν τη διαφορά μεταξύ των μερών, τα οποία διαπραγματεύονταν τη λύση της. </a:t>
            </a:r>
          </a:p>
          <a:p>
            <a:pPr algn="just"/>
            <a:r>
              <a:rPr lang="el-GR" sz="2800" dirty="0">
                <a:latin typeface="Times New Roman" charset="0"/>
                <a:ea typeface="Times New Roman" charset="0"/>
                <a:cs typeface="Times New Roman" charset="0"/>
              </a:rPr>
              <a:t>Ο σκοπός του ήταν να μη δημοσιοποιηθεί η διαφορά τους, γεγονός που θα έθιγε τα κοινά τους συμφέροντα και την εικόνα τους στην κοινωνία. </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29156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50040" y="238785"/>
            <a:ext cx="7078895" cy="757808"/>
          </a:xfrm>
        </p:spPr>
        <p:txBody>
          <a:bodyPr>
            <a:normAutofit fontScale="90000"/>
          </a:bodyPr>
          <a:lstStyle/>
          <a:p>
            <a:pPr algn="ctr"/>
            <a:r>
              <a:rPr lang="el-GR" dirty="0"/>
              <a:t>ΔΙΑΜΕΣΟΛΑΒΗΣΗ</a:t>
            </a:r>
            <a:endParaRPr lang="en-US" dirty="0"/>
          </a:p>
        </p:txBody>
      </p:sp>
      <p:sp>
        <p:nvSpPr>
          <p:cNvPr id="3" name="Subtitle 2"/>
          <p:cNvSpPr>
            <a:spLocks noGrp="1"/>
          </p:cNvSpPr>
          <p:nvPr>
            <p:ph type="subTitle" idx="1"/>
          </p:nvPr>
        </p:nvSpPr>
        <p:spPr>
          <a:xfrm>
            <a:off x="1284271" y="1232899"/>
            <a:ext cx="8702210" cy="5373384"/>
          </a:xfrm>
        </p:spPr>
        <p:txBody>
          <a:bodyPr>
            <a:noAutofit/>
          </a:bodyPr>
          <a:lstStyle/>
          <a:p>
            <a:pPr algn="just"/>
            <a:r>
              <a:rPr lang="el-GR" sz="2800" dirty="0">
                <a:latin typeface="Times New Roman" charset="0"/>
                <a:ea typeface="Times New Roman" charset="0"/>
                <a:cs typeface="Times New Roman" charset="0"/>
              </a:rPr>
              <a:t>Στη </a:t>
            </a:r>
            <a:r>
              <a:rPr lang="el-GR" sz="2800" b="1" u="sng" dirty="0">
                <a:latin typeface="Times New Roman" charset="0"/>
                <a:ea typeface="Times New Roman" charset="0"/>
                <a:cs typeface="Times New Roman" charset="0"/>
              </a:rPr>
              <a:t>Ρωμαϊκή περίοδο </a:t>
            </a:r>
            <a:r>
              <a:rPr lang="el-GR" sz="2800" dirty="0">
                <a:latin typeface="Times New Roman" charset="0"/>
                <a:ea typeface="Times New Roman" charset="0"/>
                <a:cs typeface="Times New Roman" charset="0"/>
              </a:rPr>
              <a:t>οι Απόστολοι στις επιστολές, που απηύθυναν στις εκκλησίες όλων των χριστιανικών κοινοτήτων, έκαναν λόγο για την επίλυση των διαφορών ανάμεσα στους χριστιανούς. Τους συμβούλευαν ότι μόνο άλλοι χριστιανοί και μέλη της ίδιας εκκλησίας μπορούσαν ν’ αναλάβουν ως κριτές της διαφοράς.</a:t>
            </a:r>
          </a:p>
          <a:p>
            <a:pPr algn="just"/>
            <a:r>
              <a:rPr lang="en-US" sz="2800"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Στη </a:t>
            </a:r>
            <a:r>
              <a:rPr lang="el-GR" sz="2800" b="1" u="sng" dirty="0">
                <a:latin typeface="Times New Roman" charset="0"/>
                <a:ea typeface="Times New Roman" charset="0"/>
                <a:cs typeface="Times New Roman" charset="0"/>
              </a:rPr>
              <a:t>Βυζαντινή περίοδο </a:t>
            </a:r>
            <a:r>
              <a:rPr lang="el-GR" sz="2800" dirty="0">
                <a:latin typeface="Times New Roman" charset="0"/>
                <a:ea typeface="Times New Roman" charset="0"/>
                <a:cs typeface="Times New Roman" charset="0"/>
              </a:rPr>
              <a:t>συνυπήρξε ο θεσμός του συμβιβασμού και της διαιτησίας. Στη Βυζαντινή </a:t>
            </a:r>
            <a:r>
              <a:rPr lang="el-GR" sz="2800" dirty="0" err="1">
                <a:latin typeface="Times New Roman" charset="0"/>
                <a:ea typeface="Times New Roman" charset="0"/>
                <a:cs typeface="Times New Roman" charset="0"/>
              </a:rPr>
              <a:t>Εξάβιβλο</a:t>
            </a:r>
            <a:r>
              <a:rPr lang="el-GR" sz="2800" dirty="0">
                <a:latin typeface="Times New Roman" charset="0"/>
                <a:ea typeface="Times New Roman" charset="0"/>
                <a:cs typeface="Times New Roman" charset="0"/>
              </a:rPr>
              <a:t> διακρίνονταν ο αιρετός κριτής, ο οποίος εξέδιδε δεσμευτική απόφαση από τον συμβιβαστή που βοηθούσε συμβουλευτικά τα μέρη για να επιλύσουν τη διαφορά τους με συμφωνία. </a:t>
            </a:r>
            <a:endParaRPr lang="en-US" sz="2800" dirty="0">
              <a:latin typeface="Times New Roman" charset="0"/>
              <a:ea typeface="Times New Roman" charset="0"/>
              <a:cs typeface="Times New Roman" charset="0"/>
            </a:endParaRPr>
          </a:p>
          <a:p>
            <a:pPr algn="just"/>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961599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0863" y="238785"/>
            <a:ext cx="7048072" cy="716712"/>
          </a:xfrm>
        </p:spPr>
        <p:txBody>
          <a:bodyPr>
            <a:normAutofit fontScale="90000"/>
          </a:bodyPr>
          <a:lstStyle/>
          <a:p>
            <a:pPr algn="ctr"/>
            <a:r>
              <a:rPr lang="el-GR" dirty="0"/>
              <a:t>ΔΙΑΜΕΣΟΛΑΒΗΣΗ</a:t>
            </a:r>
            <a:endParaRPr lang="en-US" dirty="0"/>
          </a:p>
        </p:txBody>
      </p:sp>
      <p:sp>
        <p:nvSpPr>
          <p:cNvPr id="3" name="Subtitle 2"/>
          <p:cNvSpPr>
            <a:spLocks noGrp="1"/>
          </p:cNvSpPr>
          <p:nvPr>
            <p:ph type="subTitle" idx="1"/>
          </p:nvPr>
        </p:nvSpPr>
        <p:spPr>
          <a:xfrm>
            <a:off x="1150706" y="1202076"/>
            <a:ext cx="10078948" cy="5527497"/>
          </a:xfrm>
        </p:spPr>
        <p:txBody>
          <a:bodyPr>
            <a:noAutofit/>
          </a:bodyPr>
          <a:lstStyle/>
          <a:p>
            <a:pPr algn="just"/>
            <a:r>
              <a:rPr lang="el-GR" sz="2800" dirty="0">
                <a:latin typeface="Times New Roman" charset="0"/>
                <a:ea typeface="Times New Roman" charset="0"/>
                <a:cs typeface="Times New Roman" charset="0"/>
              </a:rPr>
              <a:t>Στη </a:t>
            </a:r>
            <a:r>
              <a:rPr lang="el-GR" sz="2800" b="1" u="sng" dirty="0">
                <a:latin typeface="Times New Roman" charset="0"/>
                <a:ea typeface="Times New Roman" charset="0"/>
                <a:cs typeface="Times New Roman" charset="0"/>
              </a:rPr>
              <a:t>Μεταβυζαντινή περίοδο</a:t>
            </a:r>
            <a:r>
              <a:rPr lang="el-GR" sz="2800" b="1"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στα </a:t>
            </a:r>
            <a:r>
              <a:rPr lang="el-GR" sz="2800" dirty="0" err="1">
                <a:latin typeface="Times New Roman" charset="0"/>
                <a:ea typeface="Times New Roman" charset="0"/>
                <a:cs typeface="Times New Roman" charset="0"/>
              </a:rPr>
              <a:t>ενετοκρατούμενα</a:t>
            </a:r>
            <a:r>
              <a:rPr lang="el-GR" sz="2800" dirty="0">
                <a:latin typeface="Times New Roman" charset="0"/>
                <a:ea typeface="Times New Roman" charset="0"/>
                <a:cs typeface="Times New Roman" charset="0"/>
              </a:rPr>
              <a:t> μέρη της Ελλάδας, όπως η Κρήτη (1211-1645/1669) και τα Επτάνησα (1480-1797) συχνά συντάσσονταν συμφωνητικά συμβιβαστικής επίλυσης διαφορών που ανάλογα με το σκοπό και το περιεχόμενό τους χαρακτηρίζονταν είτε έγγραφα συμφιλίωσης οικογενειών, είτε έγγραφο αγάπης.</a:t>
            </a:r>
          </a:p>
          <a:p>
            <a:pPr algn="just"/>
            <a:r>
              <a:rPr lang="el-GR" sz="2800" dirty="0">
                <a:latin typeface="Times New Roman" charset="0"/>
                <a:ea typeface="Times New Roman" charset="0"/>
                <a:cs typeface="Times New Roman" charset="0"/>
              </a:rPr>
              <a:t>Στην </a:t>
            </a:r>
            <a:r>
              <a:rPr lang="el-GR" sz="2800" b="1" u="sng" dirty="0">
                <a:latin typeface="Times New Roman" charset="0"/>
                <a:ea typeface="Times New Roman" charset="0"/>
                <a:cs typeface="Times New Roman" charset="0"/>
              </a:rPr>
              <a:t>ορεινή Κρήτη </a:t>
            </a:r>
            <a:r>
              <a:rPr lang="el-GR" sz="2800" dirty="0">
                <a:latin typeface="Times New Roman" charset="0"/>
                <a:ea typeface="Times New Roman" charset="0"/>
                <a:cs typeface="Times New Roman" charset="0"/>
              </a:rPr>
              <a:t>υπήρχε η διαδικασία του </a:t>
            </a:r>
            <a:r>
              <a:rPr lang="el-GR" sz="2800" dirty="0" err="1">
                <a:latin typeface="Times New Roman" charset="0"/>
                <a:ea typeface="Times New Roman" charset="0"/>
                <a:cs typeface="Times New Roman" charset="0"/>
              </a:rPr>
              <a:t>σασμού</a:t>
            </a:r>
            <a:r>
              <a:rPr lang="el-GR" sz="2800" dirty="0">
                <a:latin typeface="Times New Roman" charset="0"/>
                <a:ea typeface="Times New Roman" charset="0"/>
                <a:cs typeface="Times New Roman" charset="0"/>
              </a:rPr>
              <a:t> στην οποία μετά από την πρόκληση μιας διαφοράς ένα δημόσιο πρόσωπο με κύρος παρεμβαίνει ανάμεσα στα αντικρουόμενα μέρη, που εξαιτίας της ισχύος του ενός από τα δύο λαμβάνουν τη θέση του θύτη και του θύματος, και ασκώντας τους πίεση τούς οδηγεί να βρουν μια συμβιβαστική λύση για ειρηνική διευθέτηση της διαφοράς.</a:t>
            </a:r>
            <a:endParaRPr lang="en-US" sz="2800" dirty="0">
              <a:latin typeface="Times New Roman" charset="0"/>
              <a:ea typeface="Times New Roman" charset="0"/>
              <a:cs typeface="Times New Roman" charset="0"/>
            </a:endParaRPr>
          </a:p>
          <a:p>
            <a:pPr algn="just"/>
            <a:endParaRPr lang="en-US" sz="2400" dirty="0">
              <a:latin typeface="Times New Roman" charset="0"/>
              <a:ea typeface="Times New Roman" charset="0"/>
              <a:cs typeface="Times New Roman" charset="0"/>
            </a:endParaRPr>
          </a:p>
          <a:p>
            <a:pPr algn="just"/>
            <a:endParaRPr lang="en-US" sz="24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534152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91137" y="238785"/>
            <a:ext cx="7037798" cy="665341"/>
          </a:xfrm>
        </p:spPr>
        <p:txBody>
          <a:bodyPr>
            <a:normAutofit fontScale="90000"/>
          </a:bodyPr>
          <a:lstStyle/>
          <a:p>
            <a:pPr algn="ctr"/>
            <a:r>
              <a:rPr lang="el-GR" dirty="0"/>
              <a:t>ΔΙΑΜΕΣΟΛΑΒΗΣΗ</a:t>
            </a:r>
            <a:endParaRPr lang="en-US" dirty="0"/>
          </a:p>
        </p:txBody>
      </p:sp>
      <p:sp>
        <p:nvSpPr>
          <p:cNvPr id="3" name="Subtitle 2"/>
          <p:cNvSpPr>
            <a:spLocks noGrp="1"/>
          </p:cNvSpPr>
          <p:nvPr>
            <p:ph type="subTitle" idx="1"/>
          </p:nvPr>
        </p:nvSpPr>
        <p:spPr>
          <a:xfrm>
            <a:off x="1160979" y="1099335"/>
            <a:ext cx="9421403" cy="5414481"/>
          </a:xfrm>
        </p:spPr>
        <p:txBody>
          <a:bodyPr>
            <a:noAutofit/>
          </a:bodyPr>
          <a:lstStyle/>
          <a:p>
            <a:pPr algn="just"/>
            <a:r>
              <a:rPr lang="el-GR" sz="2800" b="1" dirty="0">
                <a:latin typeface="Times New Roman" charset="0"/>
                <a:ea typeface="Times New Roman" charset="0"/>
                <a:cs typeface="Times New Roman" charset="0"/>
              </a:rPr>
              <a:t>Ορισμός Διαμεσολάβησης: </a:t>
            </a:r>
            <a:r>
              <a:rPr lang="el-GR" sz="2800" dirty="0">
                <a:latin typeface="Times New Roman" charset="0"/>
                <a:ea typeface="Times New Roman" charset="0"/>
                <a:cs typeface="Times New Roman" charset="0"/>
              </a:rPr>
              <a:t>Η διαμεσολάβηση είναι μια διαδικασία στην οποία ένας ουδέτερος τρίτος βοηθάει τα μέρη που έχουν μια διαφορά να κατανοήσουν καλύτερα την κατάσταση τους και να συναισθανθούν ο ένας τον άλλον, να βελτιώσουν την επικοινωνία τους και να οδηγηθούν σε αποδεκτές λύσεις. </a:t>
            </a:r>
          </a:p>
          <a:p>
            <a:pPr algn="just"/>
            <a:r>
              <a:rPr lang="el-GR" sz="2800" dirty="0">
                <a:latin typeface="Times New Roman" charset="0"/>
                <a:ea typeface="Times New Roman" charset="0"/>
                <a:cs typeface="Times New Roman" charset="0"/>
              </a:rPr>
              <a:t>Η διαμεσολάβηση είναι εξώδικη διαδικασία, ακόμη και τη στιγμή που διεξάγεται μετά την εκκρεμοδικία. Ο ουδέτερος τρίτος απαγορεύεται να επηρεάσει τα μέρη ή να δώσει λύσεις, ούτε εκδίδει απόφαση για τη διαφορά. Πρόκειται για χαρακτηριστικά που απουσιάζουν από τη συμβιβαστική παρέμβαση του δικαστηρίου. </a:t>
            </a:r>
            <a:endParaRPr lang="en-US" sz="2800" dirty="0">
              <a:latin typeface="Times New Roman" charset="0"/>
              <a:ea typeface="Times New Roman" charset="0"/>
              <a:cs typeface="Times New Roman" charset="0"/>
            </a:endParaRPr>
          </a:p>
          <a:p>
            <a:pPr algn="just"/>
            <a:endParaRPr lang="en-US" sz="24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57272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01411" y="238785"/>
            <a:ext cx="7027524" cy="644793"/>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Subtitle 2"/>
          <p:cNvSpPr>
            <a:spLocks noGrp="1"/>
          </p:cNvSpPr>
          <p:nvPr>
            <p:ph type="subTitle" idx="1"/>
          </p:nvPr>
        </p:nvSpPr>
        <p:spPr>
          <a:xfrm>
            <a:off x="1397285" y="1099336"/>
            <a:ext cx="8661115" cy="5558318"/>
          </a:xfrm>
        </p:spPr>
        <p:txBody>
          <a:bodyPr>
            <a:noAutofit/>
          </a:bodyPr>
          <a:lstStyle/>
          <a:p>
            <a:pPr algn="just"/>
            <a:r>
              <a:rPr lang="el-GR" sz="2800" b="1" dirty="0">
                <a:latin typeface="Times New Roman" charset="0"/>
                <a:ea typeface="Times New Roman" charset="0"/>
                <a:cs typeface="Times New Roman" charset="0"/>
              </a:rPr>
              <a:t>Ορισμός της Διαιτησίας: </a:t>
            </a:r>
            <a:r>
              <a:rPr lang="el-GR" sz="2800" dirty="0">
                <a:latin typeface="Times New Roman" charset="0"/>
                <a:ea typeface="Times New Roman" charset="0"/>
                <a:cs typeface="Times New Roman" charset="0"/>
              </a:rPr>
              <a:t>Η διαιτησία είναι μια τεχνική, που αποσκοπεί στην επίλυση μιας υπόθεσης, που αφορά στις σχέσεις μεταξύ δύο ή περισσοτέρων προσώπων όχι από πολιτειακά δικαστήρια, αλλά από ιδιώτες, που αποκαλούνται διαιτητές. </a:t>
            </a:r>
          </a:p>
          <a:p>
            <a:pPr algn="just"/>
            <a:r>
              <a:rPr lang="el-GR" sz="2800" dirty="0">
                <a:latin typeface="Times New Roman" charset="0"/>
                <a:ea typeface="Times New Roman" charset="0"/>
                <a:cs typeface="Times New Roman" charset="0"/>
              </a:rPr>
              <a:t>Η διαιτησία δίνει τη δυνατότητα στα μέρη να επιλύσουν τις διαφορές τους, αποφεύγοντας την αντιδικία ενώπιον των πολιτειακών δικαστηρίων. Η διαφορά υπάγεται και επιλύεται από τον αμερόληπτο ουδέτερο τρίτο άτομο που επιλέγουν τα μέρη, το οποίο εκδίδει την απόφαση, σε σύντομο χρονικό διάστημα μετά το τέλος της ακροαματικής διαδικασίας.</a:t>
            </a:r>
            <a:endParaRPr lang="en-US" sz="2800" dirty="0">
              <a:latin typeface="Times New Roman" charset="0"/>
              <a:ea typeface="Times New Roman" charset="0"/>
              <a:cs typeface="Times New Roman" charset="0"/>
            </a:endParaRPr>
          </a:p>
          <a:p>
            <a:pPr algn="just"/>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397868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9766" y="238785"/>
            <a:ext cx="7089169" cy="860550"/>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Subtitle 2"/>
          <p:cNvSpPr>
            <a:spLocks noGrp="1"/>
          </p:cNvSpPr>
          <p:nvPr>
            <p:ph type="subTitle" idx="1"/>
          </p:nvPr>
        </p:nvSpPr>
        <p:spPr>
          <a:xfrm>
            <a:off x="1551398" y="1664413"/>
            <a:ext cx="9400853" cy="4407614"/>
          </a:xfrm>
        </p:spPr>
        <p:txBody>
          <a:bodyPr>
            <a:noAutofit/>
          </a:bodyPr>
          <a:lstStyle/>
          <a:p>
            <a:pPr algn="just"/>
            <a:r>
              <a:rPr lang="el-GR" sz="2800" b="1" dirty="0">
                <a:latin typeface="Times New Roman" charset="0"/>
                <a:ea typeface="Times New Roman" charset="0"/>
                <a:cs typeface="Times New Roman" charset="0"/>
              </a:rPr>
              <a:t>Διαφορές ανάμεσα στη Διαιτησία και τη Διαμεσολάβηση</a:t>
            </a:r>
            <a:r>
              <a:rPr lang="en-US" sz="2800" dirty="0">
                <a:latin typeface="Times New Roman" charset="0"/>
                <a:ea typeface="Times New Roman" charset="0"/>
                <a:cs typeface="Times New Roman" charset="0"/>
              </a:rPr>
              <a:t> </a:t>
            </a:r>
            <a:endParaRPr lang="el-GR" sz="2800" dirty="0">
              <a:latin typeface="Times New Roman" charset="0"/>
              <a:ea typeface="Times New Roman" charset="0"/>
              <a:cs typeface="Times New Roman" charset="0"/>
            </a:endParaRPr>
          </a:p>
          <a:p>
            <a:pPr algn="just"/>
            <a:r>
              <a:rPr lang="el-GR" sz="2800" dirty="0">
                <a:latin typeface="Times New Roman" charset="0"/>
                <a:ea typeface="Times New Roman" charset="0"/>
                <a:cs typeface="Times New Roman" charset="0"/>
              </a:rPr>
              <a:t>ΔΙΑΙΤΗΣΙΑ</a:t>
            </a:r>
            <a:r>
              <a:rPr lang="en-US" sz="2800" dirty="0">
                <a:latin typeface="Times New Roman" charset="0"/>
                <a:ea typeface="Times New Roman" charset="0"/>
                <a:cs typeface="Times New Roman" charset="0"/>
              </a:rPr>
              <a:t>:</a:t>
            </a:r>
          </a:p>
          <a:p>
            <a:pPr marL="342900" indent="-342900" algn="just">
              <a:buFont typeface="Wingdings" charset="2"/>
              <a:buChar char="Ø"/>
            </a:pPr>
            <a:r>
              <a:rPr lang="el-GR"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Δεν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είν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ινετική</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Εάν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κά</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οιο</a:t>
            </a:r>
            <a:r>
              <a:rPr lang="en-US" sz="2800" dirty="0">
                <a:latin typeface="Times New Roman" charset="0"/>
                <a:ea typeface="Times New Roman" charset="0"/>
                <a:cs typeface="Times New Roman" charset="0"/>
              </a:rPr>
              <a:t> απ</a:t>
            </a:r>
            <a:r>
              <a:rPr lang="en-US" sz="2800" dirty="0" err="1">
                <a:latin typeface="Times New Roman" charset="0"/>
                <a:ea typeface="Times New Roman" charset="0"/>
                <a:cs typeface="Times New Roman" charset="0"/>
              </a:rPr>
              <a:t>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εμ</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λεκόμεν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μέρη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θεωρεί</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ότι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έχει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εξ</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ντλήσει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όλ</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θέσιμ</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μέσ</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έχει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ίωμ</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π</a:t>
            </a:r>
            <a:r>
              <a:rPr lang="en-US" sz="2800" dirty="0" err="1">
                <a:latin typeface="Times New Roman" charset="0"/>
                <a:ea typeface="Times New Roman" charset="0"/>
                <a:cs typeface="Times New Roman" charset="0"/>
              </a:rPr>
              <a:t>ροσφύγει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στην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ιτρο</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l-GR" sz="2800" dirty="0">
                <a:latin typeface="Times New Roman" charset="0"/>
                <a:ea typeface="Times New Roman" charset="0"/>
                <a:cs typeface="Times New Roman" charset="0"/>
              </a:rPr>
              <a:t>ι</a:t>
            </a:r>
            <a:r>
              <a:rPr lang="en-US" sz="2800" dirty="0" err="1">
                <a:latin typeface="Times New Roman" charset="0"/>
                <a:ea typeface="Times New Roman" charset="0"/>
                <a:cs typeface="Times New Roman" charset="0"/>
              </a:rPr>
              <a:t>τησί</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ς</a:t>
            </a:r>
            <a:endParaRPr lang="el-GR" sz="2800" dirty="0">
              <a:latin typeface="Times New Roman" charset="0"/>
              <a:ea typeface="Times New Roman" charset="0"/>
              <a:cs typeface="Times New Roman" charset="0"/>
            </a:endParaRPr>
          </a:p>
          <a:p>
            <a:pPr marL="342900" indent="-342900" algn="just">
              <a:buFont typeface="Wingdings" charset="2"/>
              <a:buChar char="Ø"/>
            </a:pPr>
            <a:r>
              <a:rPr lang="en-US" sz="2800" dirty="0">
                <a:latin typeface="Times New Roman" charset="0"/>
                <a:ea typeface="Times New Roman" charset="0"/>
                <a:cs typeface="Times New Roman" charset="0"/>
              </a:rPr>
              <a:t>Η απ</a:t>
            </a:r>
            <a:r>
              <a:rPr lang="en-US" sz="2800" dirty="0" err="1">
                <a:latin typeface="Times New Roman" charset="0"/>
                <a:ea typeface="Times New Roman" charset="0"/>
                <a:cs typeface="Times New Roman" charset="0"/>
              </a:rPr>
              <a:t>όφ</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ιτρο</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ής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ιτησί</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έχει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δεσμευτικό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χ</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ρ</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κτήρ</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γι</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εμ</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λεκόμεν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μέρη</a:t>
            </a:r>
            <a:r>
              <a:rPr lang="en-US" sz="2800" dirty="0">
                <a:latin typeface="Times New Roman" charset="0"/>
                <a:ea typeface="Times New Roman" charset="0"/>
                <a:cs typeface="Times New Roman" charset="0"/>
              </a:rPr>
              <a:t>.</a:t>
            </a:r>
          </a:p>
          <a:p>
            <a:pPr marL="342900" indent="-342900" algn="just">
              <a:buFont typeface="Wingdings" charset="2"/>
              <a:buChar char="Ø"/>
            </a:pPr>
            <a:endParaRPr lang="el-GR" sz="2200" dirty="0">
              <a:latin typeface="Times New Roman" charset="0"/>
              <a:ea typeface="Times New Roman" charset="0"/>
              <a:cs typeface="Times New Roman" charset="0"/>
            </a:endParaRPr>
          </a:p>
          <a:p>
            <a:pPr marL="342900" indent="-342900" algn="just">
              <a:buFont typeface="Wingdings" charset="2"/>
              <a:buChar char="Ø"/>
            </a:pPr>
            <a:endParaRPr lang="el-GR" sz="2200" dirty="0"/>
          </a:p>
          <a:p>
            <a:pPr algn="just"/>
            <a:endParaRPr lang="el-GR" sz="2200" dirty="0">
              <a:latin typeface="Times New Roman" charset="0"/>
              <a:ea typeface="Times New Roman" charset="0"/>
              <a:cs typeface="Times New Roman" charset="0"/>
            </a:endParaRPr>
          </a:p>
          <a:p>
            <a:pPr algn="just"/>
            <a:endParaRPr lang="en-US" sz="2400" dirty="0">
              <a:latin typeface="Times New Roman" charset="0"/>
              <a:ea typeface="Times New Roman" charset="0"/>
              <a:cs typeface="Times New Roman" charset="0"/>
            </a:endParaRPr>
          </a:p>
          <a:p>
            <a:pPr algn="just"/>
            <a:r>
              <a:rPr lang="el-GR" sz="2400" dirty="0">
                <a:latin typeface="Times New Roman" charset="0"/>
                <a:ea typeface="Times New Roman" charset="0"/>
                <a:cs typeface="Times New Roman" charset="0"/>
              </a:rPr>
              <a:t>			</a:t>
            </a:r>
            <a:endParaRPr lang="en-US" sz="24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814202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793724"/>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Content Placeholder 2"/>
          <p:cNvSpPr>
            <a:spLocks noGrp="1"/>
          </p:cNvSpPr>
          <p:nvPr>
            <p:ph idx="1"/>
          </p:nvPr>
        </p:nvSpPr>
        <p:spPr>
          <a:xfrm>
            <a:off x="2589214" y="1890445"/>
            <a:ext cx="8578796" cy="4020777"/>
          </a:xfrm>
        </p:spPr>
        <p:txBody>
          <a:bodyPr>
            <a:normAutofit/>
          </a:bodyPr>
          <a:lstStyle/>
          <a:p>
            <a:pPr algn="just">
              <a:buFont typeface="Wingdings" charset="2"/>
              <a:buChar char="Ø"/>
            </a:pPr>
            <a:r>
              <a:rPr lang="en-US" sz="2800" dirty="0">
                <a:latin typeface="Times New Roman" charset="0"/>
                <a:ea typeface="Times New Roman" charset="0"/>
                <a:cs typeface="Times New Roman" charset="0"/>
              </a:rPr>
              <a:t>Η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ιτησί</a:t>
            </a:r>
            <a:r>
              <a:rPr lang="en-US" sz="2800" dirty="0">
                <a:latin typeface="Times New Roman" charset="0"/>
                <a:ea typeface="Times New Roman" charset="0"/>
                <a:cs typeface="Times New Roman" charset="0"/>
              </a:rPr>
              <a:t>α απ</a:t>
            </a:r>
            <a:r>
              <a:rPr lang="en-US" sz="2800" dirty="0" err="1">
                <a:latin typeface="Times New Roman" charset="0"/>
                <a:ea typeface="Times New Roman" charset="0"/>
                <a:cs typeface="Times New Roman" charset="0"/>
              </a:rPr>
              <a:t>οτελεί</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ίσημη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δικ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σί</a:t>
            </a:r>
            <a:r>
              <a:rPr lang="en-US" sz="2800" dirty="0">
                <a:latin typeface="Times New Roman" charset="0"/>
                <a:ea typeface="Times New Roman" charset="0"/>
                <a:cs typeface="Times New Roman" charset="0"/>
              </a:rPr>
              <a:t>α, </a:t>
            </a:r>
            <a:r>
              <a:rPr lang="el-GR" sz="2800" dirty="0">
                <a:latin typeface="Times New Roman" charset="0"/>
                <a:ea typeface="Times New Roman" charset="0"/>
                <a:cs typeface="Times New Roman" charset="0"/>
              </a:rPr>
              <a:t>που </a:t>
            </a:r>
            <a:r>
              <a:rPr lang="en-US" sz="2800" dirty="0" err="1">
                <a:latin typeface="Times New Roman" charset="0"/>
                <a:ea typeface="Times New Roman" charset="0"/>
                <a:cs typeface="Times New Roman" charset="0"/>
              </a:rPr>
              <a:t>τίθετ</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λειτουργί</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μετά</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τάθεση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σχετικού</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ιτήμ</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τος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στην</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ρμόδι</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ιτρο</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ή</a:t>
            </a:r>
            <a:r>
              <a:rPr lang="en-US" sz="2800" dirty="0">
                <a:latin typeface="Times New Roman" charset="0"/>
                <a:ea typeface="Times New Roman" charset="0"/>
                <a:cs typeface="Times New Roman" charset="0"/>
              </a:rPr>
              <a:t>.</a:t>
            </a:r>
            <a:endParaRPr lang="el-GR" sz="2800" dirty="0">
              <a:latin typeface="Times New Roman" charset="0"/>
              <a:ea typeface="Times New Roman" charset="0"/>
              <a:cs typeface="Times New Roman" charset="0"/>
            </a:endParaRPr>
          </a:p>
          <a:p>
            <a:pPr algn="just">
              <a:buFont typeface="Wingdings" charset="2"/>
              <a:buChar char="Ø"/>
            </a:pPr>
            <a:r>
              <a:rPr lang="en-US" sz="2800" dirty="0" err="1">
                <a:latin typeface="Times New Roman" charset="0"/>
                <a:ea typeface="Times New Roman" charset="0"/>
                <a:cs typeface="Times New Roman" charset="0"/>
              </a:rPr>
              <a:t>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ιτητής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λ</a:t>
            </a:r>
            <a:r>
              <a:rPr lang="el-GR" sz="2800" dirty="0" err="1">
                <a:latin typeface="Times New Roman" charset="0"/>
                <a:ea typeface="Times New Roman" charset="0"/>
                <a:cs typeface="Times New Roman" charset="0"/>
              </a:rPr>
              <a:t>αμβάνοντας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υ</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όψη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στοιχεί</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εκδίδει</a:t>
            </a:r>
            <a:r>
              <a:rPr lang="en-US" sz="2800" dirty="0">
                <a:latin typeface="Times New Roman" charset="0"/>
                <a:ea typeface="Times New Roman" charset="0"/>
                <a:cs typeface="Times New Roman" charset="0"/>
              </a:rPr>
              <a:t> απ</a:t>
            </a:r>
            <a:r>
              <a:rPr lang="en-US" sz="2800" dirty="0" err="1">
                <a:latin typeface="Times New Roman" charset="0"/>
                <a:ea typeface="Times New Roman" charset="0"/>
                <a:cs typeface="Times New Roman" charset="0"/>
              </a:rPr>
              <a:t>οφάσεις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έχει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ίωμ</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β</a:t>
            </a:r>
            <a:r>
              <a:rPr lang="en-US" sz="2800" dirty="0" err="1">
                <a:latin typeface="Times New Roman" charset="0"/>
                <a:ea typeface="Times New Roman" charset="0"/>
                <a:cs typeface="Times New Roman" charset="0"/>
              </a:rPr>
              <a:t>άλει</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εριορισμούς</a:t>
            </a:r>
            <a:r>
              <a:rPr lang="en-US" sz="2800"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σ</a:t>
            </a:r>
            <a:r>
              <a:rPr lang="en-US" sz="2800" dirty="0" err="1">
                <a:latin typeface="Times New Roman" charset="0"/>
                <a:ea typeface="Times New Roman" charset="0"/>
                <a:cs typeface="Times New Roman" charset="0"/>
              </a:rPr>
              <a:t>την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εξεργ</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σί</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ενός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λήμμ</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τος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θώς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οινές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σε</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κρ</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ίες</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ερι</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τώσεις</a:t>
            </a:r>
            <a:r>
              <a:rPr lang="en-US" sz="2800" dirty="0">
                <a:latin typeface="Times New Roman" charset="0"/>
                <a:ea typeface="Times New Roman" charset="0"/>
                <a:cs typeface="Times New Roman" charset="0"/>
              </a:rPr>
              <a:t>.</a:t>
            </a:r>
          </a:p>
          <a:p>
            <a:pPr marL="0" indent="0">
              <a:buNone/>
            </a:pPr>
            <a:endParaRPr lang="en-US" sz="2800" dirty="0"/>
          </a:p>
        </p:txBody>
      </p:sp>
    </p:spTree>
    <p:extLst>
      <p:ext uri="{BB962C8B-B14F-4D97-AF65-F5344CB8AC3E}">
        <p14:creationId xmlns:p14="http://schemas.microsoft.com/office/powerpoint/2010/main" val="777082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9766" y="238785"/>
            <a:ext cx="7089169" cy="860550"/>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Subtitle 2"/>
          <p:cNvSpPr>
            <a:spLocks noGrp="1"/>
          </p:cNvSpPr>
          <p:nvPr>
            <p:ph type="subTitle" idx="1"/>
          </p:nvPr>
        </p:nvSpPr>
        <p:spPr>
          <a:xfrm>
            <a:off x="1982913" y="1325366"/>
            <a:ext cx="8383712" cy="4428162"/>
          </a:xfrm>
        </p:spPr>
        <p:txBody>
          <a:bodyPr>
            <a:noAutofit/>
          </a:bodyPr>
          <a:lstStyle/>
          <a:p>
            <a:r>
              <a:rPr lang="el-GR" sz="2800" dirty="0">
                <a:latin typeface="Times New Roman" charset="0"/>
                <a:ea typeface="Times New Roman" charset="0"/>
                <a:cs typeface="Times New Roman" charset="0"/>
              </a:rPr>
              <a:t>ΔΙΑΜΕΣΟΛΑΒΗΣΗ</a:t>
            </a:r>
            <a:r>
              <a:rPr lang="en-US" sz="2800" dirty="0">
                <a:latin typeface="Times New Roman" charset="0"/>
                <a:ea typeface="Times New Roman" charset="0"/>
                <a:cs typeface="Times New Roman" charset="0"/>
              </a:rPr>
              <a:t>:</a:t>
            </a:r>
            <a:endParaRPr lang="el-GR" sz="2800" dirty="0">
              <a:latin typeface="Times New Roman" charset="0"/>
              <a:ea typeface="Times New Roman" charset="0"/>
              <a:cs typeface="Times New Roman" charset="0"/>
            </a:endParaRPr>
          </a:p>
          <a:p>
            <a:pPr marL="342900" indent="-342900" algn="just">
              <a:buFont typeface="Wingdings" charset="2"/>
              <a:buChar char="Ø"/>
            </a:pPr>
            <a:r>
              <a:rPr lang="en-US" sz="2800" dirty="0" err="1">
                <a:latin typeface="Times New Roman" charset="0"/>
                <a:ea typeface="Times New Roman" charset="0"/>
                <a:cs typeface="Times New Roman" charset="0"/>
              </a:rPr>
              <a:t>Είν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ινετική</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Προϋ</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οθέτει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κοινή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απ</a:t>
            </a:r>
            <a:r>
              <a:rPr lang="en-US" sz="2800" dirty="0" err="1">
                <a:latin typeface="Times New Roman" charset="0"/>
                <a:ea typeface="Times New Roman" charset="0"/>
                <a:cs typeface="Times New Roman" charset="0"/>
              </a:rPr>
              <a:t>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δύο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μέρη</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ροσφυγή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ουδέτερο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τρίτο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μέρος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ώστε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ιλυθεί</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φορά</a:t>
            </a:r>
            <a:r>
              <a:rPr lang="en-US" sz="2800" dirty="0">
                <a:latin typeface="Times New Roman" charset="0"/>
                <a:ea typeface="Times New Roman" charset="0"/>
                <a:cs typeface="Times New Roman" charset="0"/>
              </a:rPr>
              <a:t>. </a:t>
            </a:r>
            <a:endParaRPr lang="el-GR" sz="2800" dirty="0">
              <a:latin typeface="Times New Roman" charset="0"/>
              <a:ea typeface="Times New Roman" charset="0"/>
              <a:cs typeface="Times New Roman" charset="0"/>
            </a:endParaRPr>
          </a:p>
          <a:p>
            <a:pPr marL="342900" indent="-342900" algn="just">
              <a:buFont typeface="Wingdings" charset="2"/>
              <a:buChar char="Ø"/>
            </a:pPr>
            <a:r>
              <a:rPr lang="en-US" sz="2800" dirty="0" err="1">
                <a:latin typeface="Times New Roman" charset="0"/>
                <a:ea typeface="Times New Roman" charset="0"/>
                <a:cs typeface="Times New Roman" charset="0"/>
              </a:rPr>
              <a:t>Οι</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ροτάσεις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του</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a:t>
            </a:r>
            <a:r>
              <a:rPr lang="en-US" sz="2800" dirty="0">
                <a:latin typeface="Times New Roman" charset="0"/>
                <a:ea typeface="Times New Roman" charset="0"/>
                <a:cs typeface="Times New Roman" charset="0"/>
              </a:rPr>
              <a:t>αβ</a:t>
            </a:r>
            <a:r>
              <a:rPr lang="en-US" sz="2800" dirty="0" err="1">
                <a:latin typeface="Times New Roman" charset="0"/>
                <a:ea typeface="Times New Roman" charset="0"/>
                <a:cs typeface="Times New Roman" charset="0"/>
              </a:rPr>
              <a:t>ητή</a:t>
            </a:r>
            <a:r>
              <a:rPr lang="en-US" sz="2800" dirty="0">
                <a:latin typeface="Times New Roman" charset="0"/>
                <a:ea typeface="Times New Roman" charset="0"/>
                <a:cs typeface="Times New Roman" charset="0"/>
              </a:rPr>
              <a:t> απ</a:t>
            </a:r>
            <a:r>
              <a:rPr lang="en-US" sz="2800" dirty="0" err="1">
                <a:latin typeface="Times New Roman" charset="0"/>
                <a:ea typeface="Times New Roman" charset="0"/>
                <a:cs typeface="Times New Roman" charset="0"/>
              </a:rPr>
              <a:t>οτελούν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εισηγήσεις</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ου</a:t>
            </a:r>
            <a:r>
              <a:rPr lang="en-US" sz="2800" dirty="0">
                <a:latin typeface="Times New Roman" charset="0"/>
                <a:ea typeface="Times New Roman" charset="0"/>
                <a:cs typeface="Times New Roman" charset="0"/>
              </a:rPr>
              <a:t> μπ</a:t>
            </a:r>
            <a:r>
              <a:rPr lang="en-US" sz="2800" dirty="0" err="1">
                <a:latin typeface="Times New Roman" charset="0"/>
                <a:ea typeface="Times New Roman" charset="0"/>
                <a:cs typeface="Times New Roman" charset="0"/>
              </a:rPr>
              <a:t>ορούν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είτε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γίνουν</a:t>
            </a:r>
            <a:r>
              <a:rPr lang="en-US" sz="2800" dirty="0">
                <a:latin typeface="Times New Roman" charset="0"/>
                <a:ea typeface="Times New Roman" charset="0"/>
                <a:cs typeface="Times New Roman" charset="0"/>
              </a:rPr>
              <a:t> απ</a:t>
            </a:r>
            <a:r>
              <a:rPr lang="en-US" sz="2800" dirty="0" err="1">
                <a:latin typeface="Times New Roman" charset="0"/>
                <a:ea typeface="Times New Roman" charset="0"/>
                <a:cs typeface="Times New Roman" charset="0"/>
              </a:rPr>
              <a:t>οδεκτές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είτε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απ</a:t>
            </a:r>
            <a:r>
              <a:rPr lang="en-US" sz="2800" dirty="0" err="1">
                <a:latin typeface="Times New Roman" charset="0"/>
                <a:ea typeface="Times New Roman" charset="0"/>
                <a:cs typeface="Times New Roman" charset="0"/>
              </a:rPr>
              <a:t>ορριφθούν</a:t>
            </a:r>
            <a:r>
              <a:rPr lang="en-US" sz="2800" dirty="0">
                <a:latin typeface="Times New Roman" charset="0"/>
                <a:ea typeface="Times New Roman" charset="0"/>
                <a:cs typeface="Times New Roman" charset="0"/>
              </a:rPr>
              <a:t> απ</a:t>
            </a:r>
            <a:r>
              <a:rPr lang="en-US" sz="2800" dirty="0" err="1">
                <a:latin typeface="Times New Roman" charset="0"/>
                <a:ea typeface="Times New Roman" charset="0"/>
                <a:cs typeface="Times New Roman" charset="0"/>
              </a:rPr>
              <a:t>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εμ</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λεκόμεν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μέρη</a:t>
            </a:r>
            <a:r>
              <a:rPr lang="en-US" sz="2800" dirty="0">
                <a:latin typeface="Times New Roman" charset="0"/>
                <a:ea typeface="Times New Roman" charset="0"/>
                <a:cs typeface="Times New Roman" charset="0"/>
              </a:rPr>
              <a:t>. </a:t>
            </a:r>
            <a:endParaRPr lang="el-GR"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020180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a:xfrm>
            <a:off x="2003461" y="1777429"/>
            <a:ext cx="9501152" cy="4654193"/>
          </a:xfrm>
        </p:spPr>
        <p:txBody>
          <a:bodyPr>
            <a:noAutofit/>
          </a:bodyPr>
          <a:lstStyle/>
          <a:p>
            <a:pPr algn="just">
              <a:buFont typeface="Wingdings" charset="2"/>
              <a:buChar char="Ø"/>
            </a:pPr>
            <a:r>
              <a:rPr lang="en-US" sz="2800" dirty="0">
                <a:latin typeface="Times New Roman" charset="0"/>
                <a:ea typeface="Times New Roman" charset="0"/>
                <a:cs typeface="Times New Roman" charset="0"/>
              </a:rPr>
              <a:t>Η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μεσολά</a:t>
            </a:r>
            <a:r>
              <a:rPr lang="en-US" sz="2800" dirty="0">
                <a:latin typeface="Times New Roman" charset="0"/>
                <a:ea typeface="Times New Roman" charset="0"/>
                <a:cs typeface="Times New Roman" charset="0"/>
              </a:rPr>
              <a:t>β</a:t>
            </a:r>
            <a:r>
              <a:rPr lang="en-US" sz="2800" dirty="0" err="1">
                <a:latin typeface="Times New Roman" charset="0"/>
                <a:ea typeface="Times New Roman" charset="0"/>
                <a:cs typeface="Times New Roman" charset="0"/>
              </a:rPr>
              <a:t>ηση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είν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νε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ίσημη</a:t>
            </a:r>
            <a:r>
              <a:rPr lang="en-US" sz="2800" dirty="0">
                <a:latin typeface="Times New Roman" charset="0"/>
                <a:ea typeface="Times New Roman" charset="0"/>
                <a:cs typeface="Times New Roman" charset="0"/>
              </a:rPr>
              <a:t>. Μπ</a:t>
            </a:r>
            <a:r>
              <a:rPr lang="en-US" sz="2800" dirty="0" err="1">
                <a:latin typeface="Times New Roman" charset="0"/>
                <a:ea typeface="Times New Roman" charset="0"/>
                <a:cs typeface="Times New Roman" charset="0"/>
              </a:rPr>
              <a:t>ορεί</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ιτευχθεί</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είτε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ινετική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ιλογή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a:t>
            </a:r>
            <a:r>
              <a:rPr lang="en-US" sz="2800" dirty="0">
                <a:latin typeface="Times New Roman" charset="0"/>
                <a:ea typeface="Times New Roman" charset="0"/>
                <a:cs typeface="Times New Roman" charset="0"/>
              </a:rPr>
              <a:t>αβ</a:t>
            </a:r>
            <a:r>
              <a:rPr lang="en-US" sz="2800" dirty="0" err="1">
                <a:latin typeface="Times New Roman" charset="0"/>
                <a:ea typeface="Times New Roman" charset="0"/>
                <a:cs typeface="Times New Roman" charset="0"/>
              </a:rPr>
              <a:t>ητή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είτε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τάθεση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του</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ζητήμ</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τος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στο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χώρο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των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a:t>
            </a:r>
            <a:r>
              <a:rPr lang="en-US" sz="2800" dirty="0">
                <a:latin typeface="Times New Roman" charset="0"/>
                <a:ea typeface="Times New Roman" charset="0"/>
                <a:cs typeface="Times New Roman" charset="0"/>
              </a:rPr>
              <a:t>αβ</a:t>
            </a:r>
            <a:r>
              <a:rPr lang="en-US" sz="2800" dirty="0" err="1">
                <a:latin typeface="Times New Roman" charset="0"/>
                <a:ea typeface="Times New Roman" charset="0"/>
                <a:cs typeface="Times New Roman" charset="0"/>
              </a:rPr>
              <a:t>ητών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ό</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ου</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κά</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οιος</a:t>
            </a:r>
            <a:r>
              <a:rPr lang="en-US" sz="2800" dirty="0">
                <a:latin typeface="Times New Roman" charset="0"/>
                <a:ea typeface="Times New Roman" charset="0"/>
                <a:cs typeface="Times New Roman" charset="0"/>
              </a:rPr>
              <a:t> απ</a:t>
            </a:r>
            <a:r>
              <a:rPr lang="en-US" sz="2800" dirty="0" err="1">
                <a:latin typeface="Times New Roman" charset="0"/>
                <a:ea typeface="Times New Roman" charset="0"/>
                <a:cs typeface="Times New Roman" charset="0"/>
              </a:rPr>
              <a:t>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τους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a:t>
            </a:r>
            <a:r>
              <a:rPr lang="en-US" sz="2800" dirty="0">
                <a:latin typeface="Times New Roman" charset="0"/>
                <a:ea typeface="Times New Roman" charset="0"/>
                <a:cs typeface="Times New Roman" charset="0"/>
              </a:rPr>
              <a:t>αβ</a:t>
            </a:r>
            <a:r>
              <a:rPr lang="en-US" sz="2800" dirty="0" err="1">
                <a:latin typeface="Times New Roman" charset="0"/>
                <a:ea typeface="Times New Roman" charset="0"/>
                <a:cs typeface="Times New Roman" charset="0"/>
              </a:rPr>
              <a:t>ητές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ιλέγει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α</a:t>
            </a:r>
            <a:r>
              <a:rPr lang="en-US" sz="2800" dirty="0" err="1">
                <a:latin typeface="Times New Roman" charset="0"/>
                <a:ea typeface="Times New Roman" charset="0"/>
                <a:cs typeface="Times New Roman" charset="0"/>
              </a:rPr>
              <a:t>σχοληθεί</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συγκεκριμένη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υ</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όθεση</a:t>
            </a:r>
            <a:r>
              <a:rPr lang="el-GR" sz="2800" dirty="0">
                <a:latin typeface="Times New Roman" charset="0"/>
                <a:ea typeface="Times New Roman" charset="0"/>
                <a:cs typeface="Times New Roman" charset="0"/>
              </a:rPr>
              <a:t>.</a:t>
            </a:r>
          </a:p>
          <a:p>
            <a:pPr algn="just">
              <a:buFont typeface="Wingdings" charset="2"/>
              <a:buChar char="Ø"/>
            </a:pP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a:t>
            </a:r>
            <a:r>
              <a:rPr lang="en-US" sz="2800" dirty="0">
                <a:latin typeface="Times New Roman" charset="0"/>
                <a:ea typeface="Times New Roman" charset="0"/>
                <a:cs typeface="Times New Roman" charset="0"/>
              </a:rPr>
              <a:t>αβ</a:t>
            </a:r>
            <a:r>
              <a:rPr lang="en-US" sz="2800" dirty="0" err="1">
                <a:latin typeface="Times New Roman" charset="0"/>
                <a:ea typeface="Times New Roman" charset="0"/>
                <a:cs typeface="Times New Roman" charset="0"/>
              </a:rPr>
              <a:t>ητής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διευκολύνει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συζήτηση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συμ</a:t>
            </a:r>
            <a:r>
              <a:rPr lang="en-US" sz="2800" dirty="0">
                <a:latin typeface="Times New Roman" charset="0"/>
                <a:ea typeface="Times New Roman" charset="0"/>
                <a:cs typeface="Times New Roman" charset="0"/>
              </a:rPr>
              <a:t>β</a:t>
            </a:r>
            <a:r>
              <a:rPr lang="en-US" sz="2800" dirty="0" err="1">
                <a:latin typeface="Times New Roman" charset="0"/>
                <a:ea typeface="Times New Roman" charset="0"/>
                <a:cs typeface="Times New Roman" charset="0"/>
              </a:rPr>
              <a:t>άλλει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στην</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λληλοκ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νόηση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ροσφέρει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γόνιμες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εισηγήσεις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ώστε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δύο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μέρη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λήξουν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συμφωνί</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σχετικά</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εριεχόμενο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του</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ίμ</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χου</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ζητήμ</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τος</a:t>
            </a:r>
            <a:r>
              <a:rPr lang="en-US" sz="2800" dirty="0">
                <a:latin typeface="Times New Roman" charset="0"/>
                <a:ea typeface="Times New Roman" charset="0"/>
                <a:cs typeface="Times New Roman" charset="0"/>
              </a:rPr>
              <a:t>.</a:t>
            </a:r>
          </a:p>
          <a:p>
            <a:pPr>
              <a:buFont typeface="Wingdings" charset="2"/>
              <a:buChar char="Ø"/>
            </a:pPr>
            <a:endParaRPr lang="en-US" sz="2800" dirty="0">
              <a:latin typeface="Times New Roman" charset="0"/>
              <a:ea typeface="Times New Roman" charset="0"/>
              <a:cs typeface="Times New Roman" charset="0"/>
            </a:endParaRPr>
          </a:p>
          <a:p>
            <a:endParaRPr lang="en-US" sz="2800" dirty="0"/>
          </a:p>
        </p:txBody>
      </p:sp>
    </p:spTree>
    <p:extLst>
      <p:ext uri="{BB962C8B-B14F-4D97-AF65-F5344CB8AC3E}">
        <p14:creationId xmlns:p14="http://schemas.microsoft.com/office/powerpoint/2010/main" val="3993662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4570" y="277402"/>
            <a:ext cx="8710041" cy="708917"/>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Content Placeholder 2"/>
          <p:cNvSpPr>
            <a:spLocks noGrp="1"/>
          </p:cNvSpPr>
          <p:nvPr>
            <p:ph idx="1"/>
          </p:nvPr>
        </p:nvSpPr>
        <p:spPr>
          <a:xfrm>
            <a:off x="1756881" y="1541123"/>
            <a:ext cx="9747731" cy="5024063"/>
          </a:xfrm>
        </p:spPr>
        <p:txBody>
          <a:bodyPr>
            <a:noAutofit/>
          </a:bodyPr>
          <a:lstStyle/>
          <a:p>
            <a:r>
              <a:rPr lang="en-US" sz="2800" b="1" dirty="0" err="1">
                <a:latin typeface="Times New Roman" charset="0"/>
                <a:ea typeface="Times New Roman" charset="0"/>
                <a:cs typeface="Times New Roman" charset="0"/>
              </a:rPr>
              <a:t>Άλλες</a:t>
            </a:r>
            <a:r>
              <a:rPr lang="en-US" sz="2800" b="1" dirty="0">
                <a:latin typeface="Times New Roman" charset="0"/>
                <a:ea typeface="Times New Roman" charset="0"/>
                <a:cs typeface="Times New Roman" charset="0"/>
              </a:rPr>
              <a:t> π</a:t>
            </a:r>
            <a:r>
              <a:rPr lang="en-US" sz="2800" b="1" dirty="0" err="1">
                <a:latin typeface="Times New Roman" charset="0"/>
                <a:ea typeface="Times New Roman" charset="0"/>
                <a:cs typeface="Times New Roman" charset="0"/>
              </a:rPr>
              <a:t>ρ</a:t>
            </a:r>
            <a:r>
              <a:rPr lang="en-US" sz="2800" b="1" dirty="0">
                <a:latin typeface="Times New Roman" charset="0"/>
                <a:ea typeface="Times New Roman" charset="0"/>
                <a:cs typeface="Times New Roman" charset="0"/>
              </a:rPr>
              <a:t>α</a:t>
            </a:r>
            <a:r>
              <a:rPr lang="en-US" sz="2800" b="1" dirty="0" err="1">
                <a:latin typeface="Times New Roman" charset="0"/>
                <a:ea typeface="Times New Roman" charset="0"/>
                <a:cs typeface="Times New Roman" charset="0"/>
              </a:rPr>
              <a:t>κτικές</a:t>
            </a:r>
            <a:r>
              <a:rPr lang="en-US" sz="2800" b="1" dirty="0">
                <a:latin typeface="Times New Roman" charset="0"/>
                <a:ea typeface="Times New Roman" charset="0"/>
                <a:cs typeface="Times New Roman" charset="0"/>
              </a:rPr>
              <a:t> </a:t>
            </a:r>
            <a:r>
              <a:rPr lang="en-US" sz="2800" b="1" dirty="0" err="1">
                <a:latin typeface="Times New Roman" charset="0"/>
                <a:ea typeface="Times New Roman" charset="0"/>
                <a:cs typeface="Times New Roman" charset="0"/>
              </a:rPr>
              <a:t>εν</a:t>
            </a:r>
            <a:r>
              <a:rPr lang="en-US" sz="2800" b="1" dirty="0">
                <a:latin typeface="Times New Roman" charset="0"/>
                <a:ea typeface="Times New Roman" charset="0"/>
                <a:cs typeface="Times New Roman" charset="0"/>
              </a:rPr>
              <a:t>α</a:t>
            </a:r>
            <a:r>
              <a:rPr lang="en-US" sz="2800" b="1" dirty="0" err="1">
                <a:latin typeface="Times New Roman" charset="0"/>
                <a:ea typeface="Times New Roman" charset="0"/>
                <a:cs typeface="Times New Roman" charset="0"/>
              </a:rPr>
              <a:t>λλ</a:t>
            </a:r>
            <a:r>
              <a:rPr lang="en-US" sz="2800" b="1" dirty="0">
                <a:latin typeface="Times New Roman" charset="0"/>
                <a:ea typeface="Times New Roman" charset="0"/>
                <a:cs typeface="Times New Roman" charset="0"/>
              </a:rPr>
              <a:t>α</a:t>
            </a:r>
            <a:r>
              <a:rPr lang="en-US" sz="2800" b="1" dirty="0" err="1">
                <a:latin typeface="Times New Roman" charset="0"/>
                <a:ea typeface="Times New Roman" charset="0"/>
                <a:cs typeface="Times New Roman" charset="0"/>
              </a:rPr>
              <a:t>κτικής</a:t>
            </a:r>
            <a:r>
              <a:rPr lang="en-US" sz="2800" b="1" dirty="0">
                <a:latin typeface="Times New Roman" charset="0"/>
                <a:ea typeface="Times New Roman" charset="0"/>
                <a:cs typeface="Times New Roman" charset="0"/>
              </a:rPr>
              <a:t> </a:t>
            </a:r>
            <a:r>
              <a:rPr lang="en-US" sz="2800" b="1" dirty="0" err="1">
                <a:latin typeface="Times New Roman" charset="0"/>
                <a:ea typeface="Times New Roman" charset="0"/>
                <a:cs typeface="Times New Roman" charset="0"/>
              </a:rPr>
              <a:t>ε</a:t>
            </a:r>
            <a:r>
              <a:rPr lang="en-US" sz="2800" b="1" dirty="0">
                <a:latin typeface="Times New Roman" charset="0"/>
                <a:ea typeface="Times New Roman" charset="0"/>
                <a:cs typeface="Times New Roman" charset="0"/>
              </a:rPr>
              <a:t>π</a:t>
            </a:r>
            <a:r>
              <a:rPr lang="en-US" sz="2800" b="1" dirty="0" err="1">
                <a:latin typeface="Times New Roman" charset="0"/>
                <a:ea typeface="Times New Roman" charset="0"/>
                <a:cs typeface="Times New Roman" charset="0"/>
              </a:rPr>
              <a:t>ίλυσης</a:t>
            </a:r>
            <a:r>
              <a:rPr lang="en-US" sz="2800" b="1" dirty="0">
                <a:latin typeface="Times New Roman" charset="0"/>
                <a:ea typeface="Times New Roman" charset="0"/>
                <a:cs typeface="Times New Roman" charset="0"/>
              </a:rPr>
              <a:t> </a:t>
            </a:r>
            <a:r>
              <a:rPr lang="en-US" sz="2800" b="1" dirty="0" err="1">
                <a:latin typeface="Times New Roman" charset="0"/>
                <a:ea typeface="Times New Roman" charset="0"/>
                <a:cs typeface="Times New Roman" charset="0"/>
              </a:rPr>
              <a:t>δι</a:t>
            </a:r>
            <a:r>
              <a:rPr lang="en-US" sz="2800" b="1" dirty="0">
                <a:latin typeface="Times New Roman" charset="0"/>
                <a:ea typeface="Times New Roman" charset="0"/>
                <a:cs typeface="Times New Roman" charset="0"/>
              </a:rPr>
              <a:t>α</a:t>
            </a:r>
            <a:r>
              <a:rPr lang="en-US" sz="2800" b="1" dirty="0" err="1">
                <a:latin typeface="Times New Roman" charset="0"/>
                <a:ea typeface="Times New Roman" charset="0"/>
                <a:cs typeface="Times New Roman" charset="0"/>
              </a:rPr>
              <a:t>φορών</a:t>
            </a:r>
            <a:endParaRPr lang="en-US" sz="2800" dirty="0">
              <a:latin typeface="Times New Roman" charset="0"/>
              <a:ea typeface="Times New Roman" charset="0"/>
              <a:cs typeface="Times New Roman" charset="0"/>
            </a:endParaRPr>
          </a:p>
          <a:p>
            <a:pPr algn="just"/>
            <a:r>
              <a:rPr lang="en-US" sz="2800" b="1" dirty="0" err="1">
                <a:latin typeface="Times New Roman" charset="0"/>
                <a:ea typeface="Times New Roman" charset="0"/>
                <a:cs typeface="Times New Roman" charset="0"/>
              </a:rPr>
              <a:t>Συμφιλίωση</a:t>
            </a:r>
            <a:r>
              <a:rPr lang="en-US" sz="2800" b="1"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συνδι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λλ</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γή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τά</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ο</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οί</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το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συμμετέχων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τρίτο</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ρόσω</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θέτει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έν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σχέδιο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ίλυσης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φορά</a:t>
            </a:r>
            <a:r>
              <a:rPr lang="el-GR" sz="2800" dirty="0">
                <a:latin typeface="Times New Roman" charset="0"/>
                <a:ea typeface="Times New Roman" charset="0"/>
                <a:cs typeface="Times New Roman" charset="0"/>
              </a:rPr>
              <a:t>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συμφιλίωση</a:t>
            </a:r>
            <a:r>
              <a:rPr lang="en-US" sz="2800" dirty="0">
                <a:latin typeface="Times New Roman" charset="0"/>
                <a:ea typeface="Times New Roman" charset="0"/>
                <a:cs typeface="Times New Roman" charset="0"/>
              </a:rPr>
              <a:t> απα</a:t>
            </a:r>
            <a:r>
              <a:rPr lang="en-US" sz="2800" dirty="0" err="1">
                <a:latin typeface="Times New Roman" charset="0"/>
                <a:ea typeface="Times New Roman" charset="0"/>
                <a:cs typeface="Times New Roman" charset="0"/>
              </a:rPr>
              <a:t>ντάτ</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ως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συμ</a:t>
            </a:r>
            <a:r>
              <a:rPr lang="en-US" sz="2800" dirty="0">
                <a:latin typeface="Times New Roman" charset="0"/>
                <a:ea typeface="Times New Roman" charset="0"/>
                <a:cs typeface="Times New Roman" charset="0"/>
              </a:rPr>
              <a:t>β</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βα</a:t>
            </a:r>
            <a:r>
              <a:rPr lang="en-US" sz="2800" dirty="0" err="1">
                <a:latin typeface="Times New Roman" charset="0"/>
                <a:ea typeface="Times New Roman" charset="0"/>
                <a:cs typeface="Times New Roman" charset="0"/>
              </a:rPr>
              <a:t>στική</a:t>
            </a:r>
            <a:r>
              <a:rPr lang="en-US" sz="2800" dirty="0">
                <a:latin typeface="Times New Roman" charset="0"/>
                <a:ea typeface="Times New Roman" charset="0"/>
                <a:cs typeface="Times New Roman" charset="0"/>
              </a:rPr>
              <a:t> πα</a:t>
            </a:r>
            <a:r>
              <a:rPr lang="en-US" sz="2800" dirty="0" err="1">
                <a:latin typeface="Times New Roman" charset="0"/>
                <a:ea typeface="Times New Roman" charset="0"/>
                <a:cs typeface="Times New Roman" charset="0"/>
              </a:rPr>
              <a:t>ρέμ</a:t>
            </a:r>
            <a:r>
              <a:rPr lang="en-US" sz="2800" dirty="0">
                <a:latin typeface="Times New Roman" charset="0"/>
                <a:ea typeface="Times New Roman" charset="0"/>
                <a:cs typeface="Times New Roman" charset="0"/>
              </a:rPr>
              <a:t>βα</a:t>
            </a:r>
            <a:r>
              <a:rPr lang="en-US" sz="2800" dirty="0" err="1">
                <a:latin typeface="Times New Roman" charset="0"/>
                <a:ea typeface="Times New Roman" charset="0"/>
                <a:cs typeface="Times New Roman" charset="0"/>
              </a:rPr>
              <a:t>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Αυτό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σημ</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ίνει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ότι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έν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ουδέτερο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τρίτο</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ρόσω</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σημ</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ντικό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κύρος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ισχύ</a:t>
            </a:r>
            <a:r>
              <a:rPr lang="en-US" sz="2800" dirty="0">
                <a:latin typeface="Times New Roman" charset="0"/>
                <a:ea typeface="Times New Roman" charset="0"/>
                <a:cs typeface="Times New Roman" charset="0"/>
              </a:rPr>
              <a:t> μπ</a:t>
            </a:r>
            <a:r>
              <a:rPr lang="en-US" sz="2800" dirty="0" err="1">
                <a:latin typeface="Times New Roman" charset="0"/>
                <a:ea typeface="Times New Roman" charset="0"/>
                <a:cs typeface="Times New Roman" charset="0"/>
              </a:rPr>
              <a:t>ορεί</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υ</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οδείξει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δική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του</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λλ</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κτική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λύση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στ</a:t>
            </a:r>
            <a:r>
              <a:rPr lang="en-US" sz="2800" dirty="0">
                <a:latin typeface="Times New Roman" charset="0"/>
                <a:ea typeface="Times New Roman" charset="0"/>
                <a:cs typeface="Times New Roman" charset="0"/>
              </a:rPr>
              <a:t>α α</a:t>
            </a:r>
            <a:r>
              <a:rPr lang="en-US" sz="2800" dirty="0" err="1">
                <a:latin typeface="Times New Roman" charset="0"/>
                <a:ea typeface="Times New Roman" charset="0"/>
                <a:cs typeface="Times New Roman" charset="0"/>
              </a:rPr>
              <a:t>ντί</a:t>
            </a:r>
            <a:r>
              <a:rPr lang="en-US" sz="2800" dirty="0">
                <a:latin typeface="Times New Roman" charset="0"/>
                <a:ea typeface="Times New Roman" charset="0"/>
                <a:cs typeface="Times New Roman" charset="0"/>
              </a:rPr>
              <a:t>πα</a:t>
            </a:r>
            <a:r>
              <a:rPr lang="en-US" sz="2800" dirty="0" err="1">
                <a:latin typeface="Times New Roman" charset="0"/>
                <a:ea typeface="Times New Roman" charset="0"/>
                <a:cs typeface="Times New Roman" charset="0"/>
              </a:rPr>
              <a:t>λ</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μέρη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ώστε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ιλύσουν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φορά</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τους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συμ</a:t>
            </a:r>
            <a:r>
              <a:rPr lang="en-US" sz="2800" dirty="0">
                <a:latin typeface="Times New Roman" charset="0"/>
                <a:ea typeface="Times New Roman" charset="0"/>
                <a:cs typeface="Times New Roman" charset="0"/>
              </a:rPr>
              <a:t>β</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βα</a:t>
            </a:r>
            <a:r>
              <a:rPr lang="en-US" sz="2800" dirty="0" err="1">
                <a:latin typeface="Times New Roman" charset="0"/>
                <a:ea typeface="Times New Roman" charset="0"/>
                <a:cs typeface="Times New Roman" charset="0"/>
              </a:rPr>
              <a:t>στική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λύση</a:t>
            </a:r>
            <a:r>
              <a:rPr lang="en-US" sz="2800" dirty="0">
                <a:latin typeface="Times New Roman" charset="0"/>
                <a:ea typeface="Times New Roman" charset="0"/>
                <a:cs typeface="Times New Roman" charset="0"/>
              </a:rPr>
              <a:t>.</a:t>
            </a:r>
          </a:p>
          <a:p>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522236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9766" y="238785"/>
            <a:ext cx="7089169" cy="860550"/>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Subtitle 2"/>
          <p:cNvSpPr>
            <a:spLocks noGrp="1"/>
          </p:cNvSpPr>
          <p:nvPr>
            <p:ph type="subTitle" idx="1"/>
          </p:nvPr>
        </p:nvSpPr>
        <p:spPr>
          <a:xfrm>
            <a:off x="1099335" y="1767155"/>
            <a:ext cx="9729626" cy="4592547"/>
          </a:xfrm>
        </p:spPr>
        <p:txBody>
          <a:bodyPr>
            <a:noAutofit/>
          </a:bodyPr>
          <a:lstStyle/>
          <a:p>
            <a:pPr algn="ctr"/>
            <a:r>
              <a:rPr lang="el-GR" sz="2800" b="1" dirty="0"/>
              <a:t>ΜΟΝΤΕΛΑ ΔΙΑΜΕΣΟΛΑΒΗΣΗΣ</a:t>
            </a:r>
          </a:p>
          <a:p>
            <a:pPr algn="just"/>
            <a:r>
              <a:rPr lang="en-US" sz="2800" b="1" dirty="0">
                <a:latin typeface="Times New Roman" charset="0"/>
                <a:ea typeface="Times New Roman" charset="0"/>
                <a:cs typeface="Times New Roman" charset="0"/>
              </a:rPr>
              <a:t>1.</a:t>
            </a:r>
            <a:r>
              <a:rPr lang="el-GR" sz="2800" b="1" dirty="0">
                <a:latin typeface="Times New Roman" charset="0"/>
                <a:ea typeface="Times New Roman" charset="0"/>
                <a:cs typeface="Times New Roman" charset="0"/>
              </a:rPr>
              <a:t> </a:t>
            </a:r>
            <a:r>
              <a:rPr lang="en-US" sz="2800" b="1" dirty="0" err="1">
                <a:latin typeface="Times New Roman" charset="0"/>
                <a:ea typeface="Times New Roman" charset="0"/>
                <a:cs typeface="Times New Roman" charset="0"/>
              </a:rPr>
              <a:t>Συντονιστική</a:t>
            </a:r>
            <a:r>
              <a:rPr lang="en-US" sz="2800" b="1" dirty="0">
                <a:latin typeface="Times New Roman" charset="0"/>
                <a:ea typeface="Times New Roman" charset="0"/>
                <a:cs typeface="Times New Roman" charset="0"/>
              </a:rPr>
              <a:t> </a:t>
            </a:r>
            <a:r>
              <a:rPr lang="en-US" sz="2800" b="1" dirty="0" err="1">
                <a:latin typeface="Times New Roman" charset="0"/>
                <a:ea typeface="Times New Roman" charset="0"/>
                <a:cs typeface="Times New Roman" charset="0"/>
              </a:rPr>
              <a:t>Δι</a:t>
            </a:r>
            <a:r>
              <a:rPr lang="en-US" sz="2800" b="1" dirty="0">
                <a:latin typeface="Times New Roman" charset="0"/>
                <a:ea typeface="Times New Roman" charset="0"/>
                <a:cs typeface="Times New Roman" charset="0"/>
              </a:rPr>
              <a:t>α</a:t>
            </a:r>
            <a:r>
              <a:rPr lang="en-US" sz="2800" b="1" dirty="0" err="1">
                <a:latin typeface="Times New Roman" charset="0"/>
                <a:ea typeface="Times New Roman" charset="0"/>
                <a:cs typeface="Times New Roman" charset="0"/>
              </a:rPr>
              <a:t>μεσολά</a:t>
            </a:r>
            <a:r>
              <a:rPr lang="en-US" sz="2800" b="1" dirty="0">
                <a:latin typeface="Times New Roman" charset="0"/>
                <a:ea typeface="Times New Roman" charset="0"/>
                <a:cs typeface="Times New Roman" charset="0"/>
              </a:rPr>
              <a:t>β</a:t>
            </a:r>
            <a:r>
              <a:rPr lang="en-US" sz="2800" b="1" dirty="0" err="1">
                <a:latin typeface="Times New Roman" charset="0"/>
                <a:ea typeface="Times New Roman" charset="0"/>
                <a:cs typeface="Times New Roman" charset="0"/>
              </a:rPr>
              <a:t>ηση</a:t>
            </a:r>
            <a:r>
              <a:rPr lang="en-US" sz="2800" b="1" dirty="0">
                <a:latin typeface="Times New Roman" charset="0"/>
                <a:ea typeface="Times New Roman" charset="0"/>
                <a:cs typeface="Times New Roman" charset="0"/>
              </a:rPr>
              <a:t>:</a:t>
            </a:r>
            <a:r>
              <a:rPr lang="el-GR" sz="2800" b="1"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Α</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οσκο</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εί</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στο</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μοι</a:t>
            </a:r>
            <a:r>
              <a:rPr lang="en-US" sz="2800" dirty="0">
                <a:latin typeface="Times New Roman" charset="0"/>
                <a:ea typeface="Times New Roman" charset="0"/>
                <a:cs typeface="Times New Roman" charset="0"/>
              </a:rPr>
              <a:t>βα</a:t>
            </a:r>
            <a:r>
              <a:rPr lang="en-US" sz="2800" dirty="0" err="1">
                <a:latin typeface="Times New Roman" charset="0"/>
                <a:ea typeface="Times New Roman" charset="0"/>
                <a:cs typeface="Times New Roman" charset="0"/>
              </a:rPr>
              <a:t>ίο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συμφέρον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Γι</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την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ικ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νο</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οίηση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του</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μοι</a:t>
            </a:r>
            <a:r>
              <a:rPr lang="en-US" sz="2800" dirty="0">
                <a:latin typeface="Times New Roman" charset="0"/>
                <a:ea typeface="Times New Roman" charset="0"/>
                <a:cs typeface="Times New Roman" charset="0"/>
              </a:rPr>
              <a:t>βα</a:t>
            </a:r>
            <a:r>
              <a:rPr lang="en-US" sz="2800" dirty="0" err="1">
                <a:latin typeface="Times New Roman" charset="0"/>
                <a:ea typeface="Times New Roman" charset="0"/>
                <a:cs typeface="Times New Roman" charset="0"/>
              </a:rPr>
              <a:t>ίου</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συμφέροντος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a:t>
            </a:r>
            <a:r>
              <a:rPr lang="en-US" sz="2800" dirty="0">
                <a:latin typeface="Times New Roman" charset="0"/>
                <a:ea typeface="Times New Roman" charset="0"/>
                <a:cs typeface="Times New Roman" charset="0"/>
              </a:rPr>
              <a:t>αβ</a:t>
            </a:r>
            <a:r>
              <a:rPr lang="en-US" sz="2800" dirty="0" err="1">
                <a:latin typeface="Times New Roman" charset="0"/>
                <a:ea typeface="Times New Roman" charset="0"/>
                <a:cs typeface="Times New Roman" charset="0"/>
              </a:rPr>
              <a:t>ητής</a:t>
            </a:r>
            <a:r>
              <a:rPr lang="en-US" sz="2800" dirty="0">
                <a:latin typeface="Times New Roman" charset="0"/>
                <a:ea typeface="Times New Roman" charset="0"/>
                <a:cs typeface="Times New Roman" charset="0"/>
              </a:rPr>
              <a:t> β</a:t>
            </a:r>
            <a:r>
              <a:rPr lang="en-US" sz="2800" dirty="0" err="1">
                <a:latin typeface="Times New Roman" charset="0"/>
                <a:ea typeface="Times New Roman" charset="0"/>
                <a:cs typeface="Times New Roman" charset="0"/>
              </a:rPr>
              <a:t>οηθάει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α</a:t>
            </a:r>
            <a:r>
              <a:rPr lang="en-US" sz="2800" dirty="0" err="1">
                <a:latin typeface="Times New Roman" charset="0"/>
                <a:ea typeface="Times New Roman" charset="0"/>
                <a:cs typeface="Times New Roman" charset="0"/>
              </a:rPr>
              <a:t>ντικρουόμεν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μέρη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α</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λογιστούν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όλες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τις</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ιθ</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νές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λύσεις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οδηγώντ</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σε</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υτές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μέσ</a:t>
            </a:r>
            <a:r>
              <a:rPr lang="en-US" sz="2800" dirty="0">
                <a:latin typeface="Times New Roman" charset="0"/>
                <a:ea typeface="Times New Roman" charset="0"/>
                <a:cs typeface="Times New Roman" charset="0"/>
              </a:rPr>
              <a:t>α απ</a:t>
            </a:r>
            <a:r>
              <a:rPr lang="en-US" sz="2800" dirty="0" err="1">
                <a:latin typeface="Times New Roman" charset="0"/>
                <a:ea typeface="Times New Roman" charset="0"/>
                <a:cs typeface="Times New Roman" charset="0"/>
              </a:rPr>
              <a:t>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έν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ιγισμό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ιδεών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ώστε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στη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συνέχει</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ιλέξουν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εκείν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απ</a:t>
            </a:r>
            <a:r>
              <a:rPr lang="en-US" sz="2800" dirty="0" err="1">
                <a:latin typeface="Times New Roman" charset="0"/>
                <a:ea typeface="Times New Roman" charset="0"/>
                <a:cs typeface="Times New Roman" charset="0"/>
              </a:rPr>
              <a:t>οτελέσμ</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a:t>
            </a:r>
            <a:r>
              <a:rPr lang="en-US" sz="2800" dirty="0">
                <a:latin typeface="Times New Roman" charset="0"/>
                <a:ea typeface="Times New Roman" charset="0"/>
                <a:cs typeface="Times New Roman" charset="0"/>
              </a:rPr>
              <a:t>α, π</a:t>
            </a:r>
            <a:r>
              <a:rPr lang="en-US" sz="2800" dirty="0" err="1">
                <a:latin typeface="Times New Roman" charset="0"/>
                <a:ea typeface="Times New Roman" charset="0"/>
                <a:cs typeface="Times New Roman" charset="0"/>
              </a:rPr>
              <a:t>ου</a:t>
            </a:r>
            <a:r>
              <a:rPr lang="en-US" sz="2800" dirty="0">
                <a:latin typeface="Times New Roman" charset="0"/>
                <a:ea typeface="Times New Roman" charset="0"/>
                <a:cs typeface="Times New Roman" charset="0"/>
              </a:rPr>
              <a:t> μπ</a:t>
            </a:r>
            <a:r>
              <a:rPr lang="en-US" sz="2800" dirty="0" err="1">
                <a:latin typeface="Times New Roman" charset="0"/>
                <a:ea typeface="Times New Roman" charset="0"/>
                <a:cs typeface="Times New Roman" charset="0"/>
              </a:rPr>
              <a:t>ορούν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 α</a:t>
            </a:r>
            <a:r>
              <a:rPr lang="en-US" sz="2800" dirty="0" err="1">
                <a:latin typeface="Times New Roman" charset="0"/>
                <a:ea typeface="Times New Roman" charset="0"/>
                <a:cs typeface="Times New Roman" charset="0"/>
              </a:rPr>
              <a:t>ντ</a:t>
            </a:r>
            <a:r>
              <a:rPr lang="en-US" sz="2800" dirty="0">
                <a:latin typeface="Times New Roman" charset="0"/>
                <a:ea typeface="Times New Roman" charset="0"/>
                <a:cs typeface="Times New Roman" charset="0"/>
              </a:rPr>
              <a:t>απ</a:t>
            </a:r>
            <a:r>
              <a:rPr lang="en-US" sz="2800" dirty="0" err="1">
                <a:latin typeface="Times New Roman" charset="0"/>
                <a:ea typeface="Times New Roman" charset="0"/>
                <a:cs typeface="Times New Roman" charset="0"/>
              </a:rPr>
              <a:t>οκριθούν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λύτερ</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στις</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νάγκες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τους</a:t>
            </a:r>
            <a:r>
              <a:rPr lang="en-US" sz="2800" dirty="0">
                <a:latin typeface="Times New Roman" charset="0"/>
                <a:ea typeface="Times New Roman" charset="0"/>
                <a:cs typeface="Times New Roman" charset="0"/>
              </a:rPr>
              <a:t>. </a:t>
            </a:r>
            <a:endParaRPr lang="el-GR" sz="2800" dirty="0">
              <a:latin typeface="Times New Roman" charset="0"/>
              <a:ea typeface="Times New Roman" charset="0"/>
              <a:cs typeface="Times New Roman" charset="0"/>
            </a:endParaRPr>
          </a:p>
          <a:p>
            <a:pPr algn="just"/>
            <a:endParaRPr lang="en-US" sz="2800" dirty="0">
              <a:latin typeface="Times New Roman" charset="0"/>
              <a:ea typeface="Times New Roman" charset="0"/>
              <a:cs typeface="Times New Roman" charset="0"/>
            </a:endParaRPr>
          </a:p>
          <a:p>
            <a:pPr algn="just"/>
            <a:endParaRPr lang="en-US" sz="2800" b="1" dirty="0"/>
          </a:p>
        </p:txBody>
      </p:sp>
    </p:spTree>
    <p:extLst>
      <p:ext uri="{BB962C8B-B14F-4D97-AF65-F5344CB8AC3E}">
        <p14:creationId xmlns:p14="http://schemas.microsoft.com/office/powerpoint/2010/main" val="3074343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1281" y="624110"/>
            <a:ext cx="8833331" cy="875917"/>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p:txBody>
          <a:bodyPr>
            <a:normAutofit/>
          </a:bodyPr>
          <a:lstStyle/>
          <a:p>
            <a:pPr algn="just"/>
            <a:r>
              <a:rPr lang="el-GR" sz="2800" b="1" dirty="0">
                <a:latin typeface="Times New Roman" charset="0"/>
                <a:ea typeface="Times New Roman" charset="0"/>
                <a:cs typeface="Times New Roman" charset="0"/>
              </a:rPr>
              <a:t>2. </a:t>
            </a:r>
            <a:r>
              <a:rPr lang="el-GR" sz="2800" b="1" dirty="0" err="1">
                <a:latin typeface="Times New Roman" charset="0"/>
                <a:ea typeface="Times New Roman" charset="0"/>
                <a:cs typeface="Times New Roman" charset="0"/>
              </a:rPr>
              <a:t>Μετασχηματική</a:t>
            </a:r>
            <a:r>
              <a:rPr lang="el-GR" sz="2800" b="1" dirty="0">
                <a:latin typeface="Times New Roman" charset="0"/>
                <a:ea typeface="Times New Roman" charset="0"/>
                <a:cs typeface="Times New Roman" charset="0"/>
              </a:rPr>
              <a:t> Διαμεσολάβηση</a:t>
            </a:r>
            <a:r>
              <a:rPr lang="en-US" sz="2800" b="1"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Έ</a:t>
            </a:r>
            <a:r>
              <a:rPr lang="en-US" sz="2800" dirty="0" err="1">
                <a:latin typeface="Times New Roman" charset="0"/>
                <a:ea typeface="Times New Roman" charset="0"/>
                <a:cs typeface="Times New Roman" charset="0"/>
              </a:rPr>
              <a:t>χει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ως</a:t>
            </a:r>
            <a:r>
              <a:rPr lang="en-US" sz="2800" dirty="0">
                <a:latin typeface="Times New Roman" charset="0"/>
                <a:ea typeface="Times New Roman" charset="0"/>
                <a:cs typeface="Times New Roman" charset="0"/>
              </a:rPr>
              <a:t> β</a:t>
            </a:r>
            <a:r>
              <a:rPr lang="en-US" sz="2800" dirty="0" err="1">
                <a:latin typeface="Times New Roman" charset="0"/>
                <a:ea typeface="Times New Roman" charset="0"/>
                <a:cs typeface="Times New Roman" charset="0"/>
              </a:rPr>
              <a:t>άση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δύο</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ξίες</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 την </a:t>
            </a:r>
            <a:r>
              <a:rPr lang="el-GR" sz="2800" u="sng" dirty="0">
                <a:latin typeface="Times New Roman" charset="0"/>
                <a:ea typeface="Times New Roman" charset="0"/>
                <a:cs typeface="Times New Roman" charset="0"/>
              </a:rPr>
              <a:t>ενδυνάμωση</a:t>
            </a:r>
            <a:r>
              <a:rPr lang="el-GR" sz="2800" dirty="0">
                <a:latin typeface="Times New Roman" charset="0"/>
                <a:ea typeface="Times New Roman" charset="0"/>
                <a:cs typeface="Times New Roman" charset="0"/>
              </a:rPr>
              <a:t> και την </a:t>
            </a:r>
            <a:r>
              <a:rPr lang="el-GR" sz="2800" u="sng" dirty="0">
                <a:latin typeface="Times New Roman" charset="0"/>
                <a:ea typeface="Times New Roman" charset="0"/>
                <a:cs typeface="Times New Roman" charset="0"/>
              </a:rPr>
              <a:t>αναγνώριση.</a:t>
            </a:r>
            <a:r>
              <a:rPr lang="el-GR" sz="2800" dirty="0">
                <a:latin typeface="Times New Roman" charset="0"/>
                <a:ea typeface="Times New Roman" charset="0"/>
                <a:cs typeface="Times New Roman" charset="0"/>
              </a:rPr>
              <a:t> Τη διαδικασία της διαμεσολάβησης οικοδομούν οι διαμεσολαβητές πάνω σε αυτές τις δύο αξίες. Στο μοντέλο αυτό τα αντικρουόμενα μέρη ενισχύονται στη συμμετοχή τους σε μικτές συνεδρίες, ώστε να αναγνωρίζονται αμοιβαία και να μπορούν να κατευθύνουν τη διαδικασία, και όχι μόνο το αποτέλεσμα. </a:t>
            </a:r>
            <a:endParaRPr lang="en-US" sz="2800" dirty="0">
              <a:latin typeface="Times New Roman" charset="0"/>
              <a:ea typeface="Times New Roman" charset="0"/>
              <a:cs typeface="Times New Roman" charset="0"/>
            </a:endParaRPr>
          </a:p>
          <a:p>
            <a:endParaRPr lang="en-US" sz="2800" dirty="0"/>
          </a:p>
        </p:txBody>
      </p:sp>
    </p:spTree>
    <p:extLst>
      <p:ext uri="{BB962C8B-B14F-4D97-AF65-F5344CB8AC3E}">
        <p14:creationId xmlns:p14="http://schemas.microsoft.com/office/powerpoint/2010/main" val="4065137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9766" y="238785"/>
            <a:ext cx="7089169" cy="860550"/>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Subtitle 2"/>
          <p:cNvSpPr>
            <a:spLocks noGrp="1"/>
          </p:cNvSpPr>
          <p:nvPr>
            <p:ph type="subTitle" idx="1"/>
          </p:nvPr>
        </p:nvSpPr>
        <p:spPr>
          <a:xfrm>
            <a:off x="2034283" y="1736332"/>
            <a:ext cx="7726165" cy="4366518"/>
          </a:xfrm>
        </p:spPr>
        <p:txBody>
          <a:bodyPr>
            <a:noAutofit/>
          </a:bodyPr>
          <a:lstStyle/>
          <a:p>
            <a:pPr algn="just"/>
            <a:r>
              <a:rPr lang="el-GR" sz="2800" b="1" dirty="0">
                <a:latin typeface="Times New Roman" charset="0"/>
                <a:ea typeface="Times New Roman" charset="0"/>
                <a:cs typeface="Times New Roman" charset="0"/>
              </a:rPr>
              <a:t>3. Διαμεσολάβηση της Αφήγησης</a:t>
            </a:r>
            <a:r>
              <a:rPr lang="en-US" sz="2800" b="1" dirty="0">
                <a:latin typeface="Times New Roman" charset="0"/>
                <a:ea typeface="Times New Roman" charset="0"/>
                <a:cs typeface="Times New Roman" charset="0"/>
              </a:rPr>
              <a:t>:</a:t>
            </a:r>
            <a:r>
              <a:rPr lang="el-GR" sz="2800" b="1"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Ο διαμεσολαβητής επιχειρεί να εξαλείψει τη σύγκρουση, εξωτερικεύοντας το πρόβλημα και καθοδηγεί τα μέρη να συνυπογράψουν μια νέα αφήγηση μέσα από κοινά σημεία και ερμηνείες.</a:t>
            </a:r>
            <a:r>
              <a:rPr lang="en-US" sz="2800" dirty="0">
                <a:latin typeface="Times New Roman" charset="0"/>
                <a:ea typeface="Times New Roman" charset="0"/>
                <a:cs typeface="Times New Roman" charset="0"/>
              </a:rPr>
              <a:t> </a:t>
            </a:r>
            <a:endParaRPr lang="el-GR" sz="2800" dirty="0">
              <a:latin typeface="Times New Roman" charset="0"/>
              <a:ea typeface="Times New Roman" charset="0"/>
              <a:cs typeface="Times New Roman" charset="0"/>
            </a:endParaRPr>
          </a:p>
          <a:p>
            <a:pPr algn="just"/>
            <a:r>
              <a:rPr lang="el-GR" sz="2800" b="1" dirty="0">
                <a:latin typeface="Times New Roman" charset="0"/>
                <a:ea typeface="Times New Roman" charset="0"/>
                <a:cs typeface="Times New Roman" charset="0"/>
              </a:rPr>
              <a:t>4. Επιλεκτική Διαμεσολάβηση</a:t>
            </a:r>
            <a:r>
              <a:rPr lang="en-US" sz="2800" b="1" dirty="0">
                <a:latin typeface="Times New Roman" charset="0"/>
                <a:ea typeface="Times New Roman" charset="0"/>
                <a:cs typeface="Times New Roman" charset="0"/>
              </a:rPr>
              <a:t>:</a:t>
            </a:r>
            <a:r>
              <a:rPr lang="el-GR" sz="2800" b="1"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Ο διαμεσολαβητής επιλέγει ένα συνδυασμό διαφορετικών τρόπων διαμεσολάβησης, που ταιριάζουν πιο καλά σε διαφορετικούς πελάτες. </a:t>
            </a:r>
          </a:p>
          <a:p>
            <a:pPr algn="just"/>
            <a:endParaRPr lang="en-US" sz="2800" dirty="0">
              <a:latin typeface="Times New Roman" charset="0"/>
              <a:ea typeface="Times New Roman" charset="0"/>
              <a:cs typeface="Times New Roman" charset="0"/>
            </a:endParaRPr>
          </a:p>
          <a:p>
            <a:pPr algn="just"/>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4029569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886191"/>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a:xfrm>
            <a:off x="2363056" y="2133599"/>
            <a:ext cx="9141555" cy="3958975"/>
          </a:xfrm>
        </p:spPr>
        <p:txBody>
          <a:bodyPr>
            <a:noAutofit/>
          </a:bodyPr>
          <a:lstStyle/>
          <a:p>
            <a:pPr algn="just"/>
            <a:r>
              <a:rPr lang="el-GR" sz="2800" b="1" dirty="0">
                <a:latin typeface="Times New Roman" charset="0"/>
                <a:ea typeface="Times New Roman" charset="0"/>
                <a:cs typeface="Times New Roman" charset="0"/>
              </a:rPr>
              <a:t>5. Αξιολογική Διαμεσολάβηση</a:t>
            </a:r>
            <a:r>
              <a:rPr lang="en-US" sz="2800" b="1" dirty="0">
                <a:latin typeface="Times New Roman" charset="0"/>
                <a:ea typeface="Times New Roman" charset="0"/>
                <a:cs typeface="Times New Roman" charset="0"/>
              </a:rPr>
              <a:t>:</a:t>
            </a:r>
            <a:r>
              <a:rPr lang="el-GR" sz="2800" b="1"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Ο διαμεσολαβητής ανατροφοδοτεί άμεσα το κάθε μέρος, αναλύοντας τα δυνατά και τα αδύνατα σημεία του. Τα στοιχεία μπορούν να προσδώσουν στα μέρη μία ιδέα για τα πιθανά αποτελέσματα με το ενδεχόμενο να χρησιμοποιήσουν ένδικα μέσα. Οι διαμεσολαβητές επιτρέπεται να ενημερώνουν τα μέρη για το πιθανό αποτέλεσμα, εάν υπάρχει έστω και μια πιθανότητα ότι αυτά θα προσφύγουν στη δικαιοσύνη. </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748205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9766" y="238785"/>
            <a:ext cx="7089169" cy="860550"/>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Subtitle 2"/>
          <p:cNvSpPr>
            <a:spLocks noGrp="1"/>
          </p:cNvSpPr>
          <p:nvPr>
            <p:ph type="subTitle" idx="1"/>
          </p:nvPr>
        </p:nvSpPr>
        <p:spPr>
          <a:xfrm>
            <a:off x="2321960" y="1582220"/>
            <a:ext cx="7767262" cy="4479534"/>
          </a:xfrm>
        </p:spPr>
        <p:txBody>
          <a:bodyPr>
            <a:noAutofit/>
          </a:bodyPr>
          <a:lstStyle/>
          <a:p>
            <a:pPr algn="just"/>
            <a:r>
              <a:rPr lang="el-GR" sz="2800" b="1" dirty="0">
                <a:latin typeface="Times New Roman" charset="0"/>
                <a:ea typeface="Times New Roman" charset="0"/>
                <a:cs typeface="Times New Roman" charset="0"/>
              </a:rPr>
              <a:t>6. Διαμεσολάβηση Εστιασμένη στη Λύση</a:t>
            </a:r>
            <a:r>
              <a:rPr lang="en-US" sz="2800" b="1"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Επιδιώκεται μέσα από μια διαδικασία σκέψεων να επιδιωχθούν οι καλύτερες λύσεις. Εδώ οι πελάτες είναι ειδικοί σε όλους τους τομείς, ενώ στη συντονιστική διαμεσολάβηση οι πελάτες συμβουλεύονται τους ειδικούς. Η επανάληψη ίδιων ενεργειών δεν οδηγεί στην εξεύρεση λύσεων από τα μέρη. Εάν κάτι δεν πάει καλά, το μοντέλο προκαλεί τα μέρη να πράξουν κάτι διαφορετικό. </a:t>
            </a:r>
          </a:p>
          <a:p>
            <a:pPr algn="just"/>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6894382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4571" y="277402"/>
            <a:ext cx="8710041" cy="965771"/>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Content Placeholder 2"/>
          <p:cNvSpPr>
            <a:spLocks noGrp="1"/>
          </p:cNvSpPr>
          <p:nvPr>
            <p:ph idx="1"/>
          </p:nvPr>
        </p:nvSpPr>
        <p:spPr>
          <a:xfrm>
            <a:off x="1561672" y="1469205"/>
            <a:ext cx="9942940" cy="5137078"/>
          </a:xfrm>
        </p:spPr>
        <p:txBody>
          <a:bodyPr>
            <a:noAutofit/>
          </a:bodyPr>
          <a:lstStyle/>
          <a:p>
            <a:r>
              <a:rPr lang="en-US" sz="2800" b="1" dirty="0" err="1">
                <a:latin typeface="Times New Roman" charset="0"/>
                <a:ea typeface="Times New Roman" charset="0"/>
                <a:cs typeface="Times New Roman" charset="0"/>
              </a:rPr>
              <a:t>Κ</a:t>
            </a:r>
            <a:r>
              <a:rPr lang="en-US" sz="2800" b="1" dirty="0">
                <a:latin typeface="Times New Roman" charset="0"/>
                <a:ea typeface="Times New Roman" charset="0"/>
                <a:cs typeface="Times New Roman" charset="0"/>
              </a:rPr>
              <a:t>α</a:t>
            </a:r>
            <a:r>
              <a:rPr lang="en-US" sz="2800" b="1" dirty="0" err="1">
                <a:latin typeface="Times New Roman" charset="0"/>
                <a:ea typeface="Times New Roman" charset="0"/>
                <a:cs typeface="Times New Roman" charset="0"/>
              </a:rPr>
              <a:t>τηγορίες</a:t>
            </a:r>
            <a:r>
              <a:rPr lang="en-US" sz="2800" b="1" dirty="0">
                <a:latin typeface="Times New Roman" charset="0"/>
                <a:ea typeface="Times New Roman" charset="0"/>
                <a:cs typeface="Times New Roman" charset="0"/>
              </a:rPr>
              <a:t> </a:t>
            </a:r>
            <a:r>
              <a:rPr lang="en-US" sz="2800" b="1" dirty="0" err="1">
                <a:latin typeface="Times New Roman" charset="0"/>
                <a:ea typeface="Times New Roman" charset="0"/>
                <a:cs typeface="Times New Roman" charset="0"/>
              </a:rPr>
              <a:t>Δι</a:t>
            </a:r>
            <a:r>
              <a:rPr lang="en-US" sz="2800" b="1" dirty="0">
                <a:latin typeface="Times New Roman" charset="0"/>
                <a:ea typeface="Times New Roman" charset="0"/>
                <a:cs typeface="Times New Roman" charset="0"/>
              </a:rPr>
              <a:t>α</a:t>
            </a:r>
            <a:r>
              <a:rPr lang="en-US" sz="2800" b="1" dirty="0" err="1">
                <a:latin typeface="Times New Roman" charset="0"/>
                <a:ea typeface="Times New Roman" charset="0"/>
                <a:cs typeface="Times New Roman" charset="0"/>
              </a:rPr>
              <a:t>μεσολά</a:t>
            </a:r>
            <a:r>
              <a:rPr lang="en-US" sz="2800" b="1" dirty="0">
                <a:latin typeface="Times New Roman" charset="0"/>
                <a:ea typeface="Times New Roman" charset="0"/>
                <a:cs typeface="Times New Roman" charset="0"/>
              </a:rPr>
              <a:t>β</a:t>
            </a:r>
            <a:r>
              <a:rPr lang="en-US" sz="2800" b="1" dirty="0" err="1">
                <a:latin typeface="Times New Roman" charset="0"/>
                <a:ea typeface="Times New Roman" charset="0"/>
                <a:cs typeface="Times New Roman" charset="0"/>
              </a:rPr>
              <a:t>ησης</a:t>
            </a:r>
            <a:endParaRPr lang="en-US" sz="2800" dirty="0">
              <a:latin typeface="Times New Roman" charset="0"/>
              <a:ea typeface="Times New Roman" charset="0"/>
              <a:cs typeface="Times New Roman" charset="0"/>
            </a:endParaRPr>
          </a:p>
          <a:p>
            <a:r>
              <a:rPr lang="en-US" sz="2800" b="1" dirty="0">
                <a:latin typeface="Times New Roman" charset="0"/>
                <a:ea typeface="Times New Roman" charset="0"/>
                <a:cs typeface="Times New Roman" charset="0"/>
              </a:rPr>
              <a:t>1. </a:t>
            </a:r>
            <a:r>
              <a:rPr lang="en-US" sz="2800" b="1" dirty="0" err="1">
                <a:latin typeface="Times New Roman" charset="0"/>
                <a:ea typeface="Times New Roman" charset="0"/>
                <a:cs typeface="Times New Roman" charset="0"/>
              </a:rPr>
              <a:t>Κοινωνική</a:t>
            </a:r>
            <a:r>
              <a:rPr lang="en-US" sz="2800" b="1" dirty="0">
                <a:latin typeface="Times New Roman" charset="0"/>
                <a:ea typeface="Times New Roman" charset="0"/>
                <a:cs typeface="Times New Roman" charset="0"/>
              </a:rPr>
              <a:t> </a:t>
            </a:r>
            <a:r>
              <a:rPr lang="en-US" sz="2800" b="1" dirty="0" err="1">
                <a:latin typeface="Times New Roman" charset="0"/>
                <a:ea typeface="Times New Roman" charset="0"/>
                <a:cs typeface="Times New Roman" charset="0"/>
              </a:rPr>
              <a:t>Δι</a:t>
            </a:r>
            <a:r>
              <a:rPr lang="en-US" sz="2800" b="1" dirty="0">
                <a:latin typeface="Times New Roman" charset="0"/>
                <a:ea typeface="Times New Roman" charset="0"/>
                <a:cs typeface="Times New Roman" charset="0"/>
              </a:rPr>
              <a:t>α</a:t>
            </a:r>
            <a:r>
              <a:rPr lang="en-US" sz="2800" b="1" dirty="0" err="1">
                <a:latin typeface="Times New Roman" charset="0"/>
                <a:ea typeface="Times New Roman" charset="0"/>
                <a:cs typeface="Times New Roman" charset="0"/>
              </a:rPr>
              <a:t>μεσολά</a:t>
            </a:r>
            <a:r>
              <a:rPr lang="en-US" sz="2800" b="1" dirty="0">
                <a:latin typeface="Times New Roman" charset="0"/>
                <a:ea typeface="Times New Roman" charset="0"/>
                <a:cs typeface="Times New Roman" charset="0"/>
              </a:rPr>
              <a:t>β</a:t>
            </a:r>
            <a:r>
              <a:rPr lang="en-US" sz="2800" b="1" dirty="0" err="1">
                <a:latin typeface="Times New Roman" charset="0"/>
                <a:ea typeface="Times New Roman" charset="0"/>
                <a:cs typeface="Times New Roman" charset="0"/>
              </a:rPr>
              <a:t>ηση</a:t>
            </a:r>
            <a:r>
              <a:rPr lang="en-US" sz="2800" b="1" dirty="0">
                <a:latin typeface="Times New Roman" charset="0"/>
                <a:ea typeface="Times New Roman" charset="0"/>
                <a:cs typeface="Times New Roman" charset="0"/>
              </a:rPr>
              <a:t>:</a:t>
            </a:r>
            <a:endParaRPr lang="en-US" sz="2800" dirty="0">
              <a:latin typeface="Times New Roman" charset="0"/>
              <a:ea typeface="Times New Roman" charset="0"/>
              <a:cs typeface="Times New Roman" charset="0"/>
            </a:endParaRPr>
          </a:p>
          <a:p>
            <a:pPr algn="just"/>
            <a:r>
              <a:rPr lang="en-US" sz="2800" dirty="0">
                <a:latin typeface="Times New Roman" charset="0"/>
                <a:ea typeface="Times New Roman" charset="0"/>
                <a:cs typeface="Times New Roman" charset="0"/>
              </a:rPr>
              <a:t>	Η </a:t>
            </a:r>
            <a:r>
              <a:rPr lang="en-US" sz="2800" dirty="0" err="1">
                <a:latin typeface="Times New Roman" charset="0"/>
                <a:ea typeface="Times New Roman" charset="0"/>
                <a:cs typeface="Times New Roman" charset="0"/>
              </a:rPr>
              <a:t>Κοινωνική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μεσολά</a:t>
            </a:r>
            <a:r>
              <a:rPr lang="en-US" sz="2800" dirty="0">
                <a:latin typeface="Times New Roman" charset="0"/>
                <a:ea typeface="Times New Roman" charset="0"/>
                <a:cs typeface="Times New Roman" charset="0"/>
              </a:rPr>
              <a:t>β</a:t>
            </a:r>
            <a:r>
              <a:rPr lang="en-US" sz="2800" dirty="0" err="1">
                <a:latin typeface="Times New Roman" charset="0"/>
                <a:ea typeface="Times New Roman" charset="0"/>
                <a:cs typeface="Times New Roman" charset="0"/>
              </a:rPr>
              <a:t>ηση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γνωστή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ως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Κοινοτική</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μεσολά</a:t>
            </a:r>
            <a:r>
              <a:rPr lang="en-US" sz="2800" dirty="0">
                <a:latin typeface="Times New Roman" charset="0"/>
                <a:ea typeface="Times New Roman" charset="0"/>
                <a:cs typeface="Times New Roman" charset="0"/>
              </a:rPr>
              <a:t>β</a:t>
            </a:r>
            <a:r>
              <a:rPr lang="en-US" sz="2800" dirty="0" err="1">
                <a:latin typeface="Times New Roman" charset="0"/>
                <a:ea typeface="Times New Roman" charset="0"/>
                <a:cs typeface="Times New Roman" charset="0"/>
              </a:rPr>
              <a:t>ηση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είν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θεσμός</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ου</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λειτουργεί</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εδώ</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ολλά</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χρόνι</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στο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εξωτερικό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Είν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μι</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δικ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σί</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στην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ο</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οί</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διάλογος</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νάμεσ</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στ</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εμ</a:t>
            </a:r>
            <a:r>
              <a:rPr lang="en-US" sz="2800" dirty="0">
                <a:latin typeface="Times New Roman" charset="0"/>
                <a:ea typeface="Times New Roman" charset="0"/>
                <a:cs typeface="Times New Roman" charset="0"/>
              </a:rPr>
              <a:t>π</a:t>
            </a:r>
            <a:r>
              <a:rPr lang="en-US" sz="2800" dirty="0" err="1">
                <a:latin typeface="Times New Roman" charset="0"/>
                <a:ea typeface="Times New Roman" charset="0"/>
                <a:cs typeface="Times New Roman" charset="0"/>
              </a:rPr>
              <a:t>λεκόμεν</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μέρη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συντονίζετ</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απ</a:t>
            </a:r>
            <a:r>
              <a:rPr lang="en-US" sz="2800" dirty="0" err="1">
                <a:latin typeface="Times New Roman" charset="0"/>
                <a:ea typeface="Times New Roman" charset="0"/>
                <a:cs typeface="Times New Roman" charset="0"/>
              </a:rPr>
              <a:t>ό</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το</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a:t>
            </a:r>
            <a:r>
              <a:rPr lang="en-US" sz="2800" dirty="0">
                <a:latin typeface="Times New Roman" charset="0"/>
                <a:ea typeface="Times New Roman" charset="0"/>
                <a:cs typeface="Times New Roman" charset="0"/>
              </a:rPr>
              <a:t>αβ</a:t>
            </a:r>
            <a:r>
              <a:rPr lang="en-US" sz="2800" dirty="0" err="1">
                <a:latin typeface="Times New Roman" charset="0"/>
                <a:ea typeface="Times New Roman" charset="0"/>
                <a:cs typeface="Times New Roman" charset="0"/>
              </a:rPr>
              <a:t>ητή</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συντονιστή διαλόγου, με απώτερο στόχο τα αντίπαλα μέρη να επικοινωνήσουν μεταξύ τους, να κατανοήσουν ο ένας τις απόψεις και τις θέσεις του άλλου, ώστε να οδηγηθούν στη λήψη κοινών αποφάσεων. </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767200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7991" y="624110"/>
            <a:ext cx="8956621" cy="845094"/>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Content Placeholder 2"/>
          <p:cNvSpPr>
            <a:spLocks noGrp="1"/>
          </p:cNvSpPr>
          <p:nvPr>
            <p:ph idx="1"/>
          </p:nvPr>
        </p:nvSpPr>
        <p:spPr>
          <a:xfrm>
            <a:off x="2167847" y="1674688"/>
            <a:ext cx="9336765" cy="4839128"/>
          </a:xfrm>
        </p:spPr>
        <p:txBody>
          <a:bodyPr>
            <a:noAutofit/>
          </a:bodyPr>
          <a:lstStyle/>
          <a:p>
            <a:pPr algn="just"/>
            <a:r>
              <a:rPr lang="el-GR" sz="2800" dirty="0">
                <a:latin typeface="Times New Roman" charset="0"/>
                <a:ea typeface="Times New Roman" charset="0"/>
                <a:cs typeface="Times New Roman" charset="0"/>
              </a:rPr>
              <a:t>Η Κοινωνική διαμεσολάβηση καθίσταται ένας θεσμός, ο οποίος εξασφαλίζει την πρόσβαση των μελών της κοινότητας π.χ. Σχολείο, Δήμος, πολυκατοικία, κ.ά. σε υπηρεσίες που βοηθούν στην επίλυση των διαφορών. Η Κοινωνική διαμεσολάβηση λαμβάνει χώρα σε κατάλληλα διαμορφωμένους χώρους, τους οποίους παρέχει η κοινότητα, και φυσικά ακολουθεί τους κανόνες της διαμεσολάβησης, όπως π.χ. εμπιστευτικότητα, εχεμύθεια, ουδετερότητα, διευκόλυνση διαλόγου, αποφυγή επιβολής λύσεων από το διαμεσολαβητή.</a:t>
            </a:r>
            <a:endParaRPr lang="en-US" sz="2800" dirty="0">
              <a:latin typeface="Times New Roman" charset="0"/>
              <a:ea typeface="Times New Roman" charset="0"/>
              <a:cs typeface="Times New Roman" charset="0"/>
            </a:endParaRPr>
          </a:p>
          <a:p>
            <a:r>
              <a:rPr lang="el-GR" sz="2800" dirty="0">
                <a:latin typeface="Times New Roman" charset="0"/>
                <a:ea typeface="Times New Roman" charset="0"/>
                <a:cs typeface="Times New Roman" charset="0"/>
              </a:rPr>
              <a:t>	</a:t>
            </a:r>
            <a:endParaRPr lang="en-US" sz="2800" dirty="0">
              <a:latin typeface="Times New Roman" charset="0"/>
              <a:ea typeface="Times New Roman" charset="0"/>
              <a:cs typeface="Times New Roman" charset="0"/>
            </a:endParaRPr>
          </a:p>
          <a:p>
            <a:pPr marL="0" indent="0" algn="just">
              <a:buNone/>
            </a:pPr>
            <a:endParaRPr lang="en-US" sz="2800" dirty="0"/>
          </a:p>
        </p:txBody>
      </p:sp>
    </p:spTree>
    <p:extLst>
      <p:ext uri="{BB962C8B-B14F-4D97-AF65-F5344CB8AC3E}">
        <p14:creationId xmlns:p14="http://schemas.microsoft.com/office/powerpoint/2010/main" val="1229247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Content Placeholder 2"/>
          <p:cNvSpPr>
            <a:spLocks noGrp="1"/>
          </p:cNvSpPr>
          <p:nvPr>
            <p:ph idx="1"/>
          </p:nvPr>
        </p:nvSpPr>
        <p:spPr/>
        <p:txBody>
          <a:bodyPr>
            <a:normAutofit/>
          </a:bodyPr>
          <a:lstStyle/>
          <a:p>
            <a:pPr algn="just"/>
            <a:r>
              <a:rPr lang="el-GR" sz="2800" b="1" dirty="0">
                <a:latin typeface="Times New Roman" charset="0"/>
                <a:ea typeface="Times New Roman" charset="0"/>
                <a:cs typeface="Times New Roman" charset="0"/>
              </a:rPr>
              <a:t>2</a:t>
            </a:r>
            <a:r>
              <a:rPr lang="en-US" sz="2800" b="1" dirty="0">
                <a:latin typeface="Times New Roman" charset="0"/>
                <a:ea typeface="Times New Roman" charset="0"/>
                <a:cs typeface="Times New Roman" charset="0"/>
              </a:rPr>
              <a:t>.</a:t>
            </a:r>
            <a:r>
              <a:rPr lang="el-GR" sz="2800" b="1" dirty="0">
                <a:latin typeface="Times New Roman" charset="0"/>
                <a:ea typeface="Times New Roman" charset="0"/>
                <a:cs typeface="Times New Roman" charset="0"/>
              </a:rPr>
              <a:t> Διαπολιτισμική Διαμεσολάβηση</a:t>
            </a:r>
            <a:r>
              <a:rPr lang="en-US" sz="2800" b="1" dirty="0">
                <a:latin typeface="Times New Roman" charset="0"/>
                <a:ea typeface="Times New Roman" charset="0"/>
                <a:cs typeface="Times New Roman" charset="0"/>
              </a:rPr>
              <a:t>:</a:t>
            </a:r>
            <a:r>
              <a:rPr lang="en-US" sz="2800"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αφορά στην επικοινωνιακή διαφορετικότητα μεταξύ ανθρώπων διαφορετικών πολιτισμών. Λαμβάνει χώρα ανάμεσα στις ενώσεις μεταναστών και το κοινωνικό σύνολο, σε φιλανθρωπικές οργανώσεις και τους μετανάστες, όπως και ανάμεσα στους μετανάστες και στη Δημόσια Διοίκηση και ιδιωτικούς φορείς. </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702470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Content Placeholder 2"/>
          <p:cNvSpPr>
            <a:spLocks noGrp="1"/>
          </p:cNvSpPr>
          <p:nvPr>
            <p:ph idx="1"/>
          </p:nvPr>
        </p:nvSpPr>
        <p:spPr>
          <a:xfrm>
            <a:off x="2592924" y="2133600"/>
            <a:ext cx="8911687" cy="3989798"/>
          </a:xfrm>
        </p:spPr>
        <p:txBody>
          <a:bodyPr>
            <a:noAutofit/>
          </a:bodyPr>
          <a:lstStyle/>
          <a:p>
            <a:pPr marL="0" indent="0" algn="just">
              <a:buNone/>
            </a:pPr>
            <a:r>
              <a:rPr lang="el-GR" sz="2800" dirty="0">
                <a:latin typeface="Times New Roman" charset="0"/>
                <a:ea typeface="Times New Roman" charset="0"/>
                <a:cs typeface="Times New Roman" charset="0"/>
              </a:rPr>
              <a:t>Η διαπολιτισμική διαμεσολάβηση έχει ως βασικό ρόλο να προωθεί και να καθιστά επικερδείς πόρους κάθε είδους, όπως επικοινωνία, ενημέρωση, τεχνικούς, οικονομικούς πόρους κ.ά. Τα άτομα που ασχολούνται με αυτό το έργο πρέπει να διαθέτουν ικανότητες και ευαισθησίες, καθώς και την αντίληψη εαυτού των άλλων, με σκοπό να αντιμετωπίσουν τη διαφορετικότητα στις συμπεριφορές, την επιθετικότητα και την αμφισβήτηση σε μία πολυπολιτισμική κοινωνία.</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68760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0602" y="328774"/>
            <a:ext cx="7715892" cy="770562"/>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Content Placeholder 2"/>
          <p:cNvSpPr>
            <a:spLocks noGrp="1"/>
          </p:cNvSpPr>
          <p:nvPr>
            <p:ph idx="1"/>
          </p:nvPr>
        </p:nvSpPr>
        <p:spPr>
          <a:xfrm>
            <a:off x="2137024" y="1243173"/>
            <a:ext cx="9367587" cy="5383658"/>
          </a:xfrm>
        </p:spPr>
        <p:txBody>
          <a:bodyPr>
            <a:noAutofit/>
          </a:bodyPr>
          <a:lstStyle/>
          <a:p>
            <a:pPr marL="0" indent="0">
              <a:buNone/>
            </a:pPr>
            <a:r>
              <a:rPr lang="el-GR" sz="2800" b="1" dirty="0">
                <a:latin typeface="Times New Roman" charset="0"/>
                <a:ea typeface="Times New Roman" charset="0"/>
                <a:cs typeface="Times New Roman" charset="0"/>
              </a:rPr>
              <a:t>Χαρακτηριστικά της προσωπικότητας του διαμεσολαβητή</a:t>
            </a:r>
            <a:r>
              <a:rPr lang="en-US" sz="2800" b="1" dirty="0">
                <a:latin typeface="Times New Roman" charset="0"/>
                <a:ea typeface="Times New Roman" charset="0"/>
                <a:cs typeface="Times New Roman" charset="0"/>
              </a:rPr>
              <a:t>:</a:t>
            </a:r>
            <a:endParaRPr lang="en-US" sz="2800" dirty="0">
              <a:latin typeface="Times New Roman" charset="0"/>
              <a:ea typeface="Times New Roman" charset="0"/>
              <a:cs typeface="Times New Roman" charset="0"/>
            </a:endParaRPr>
          </a:p>
          <a:p>
            <a:pPr lvl="0" algn="just"/>
            <a:r>
              <a:rPr lang="el-GR" sz="2800" b="1" dirty="0">
                <a:latin typeface="Times New Roman" charset="0"/>
                <a:ea typeface="Times New Roman" charset="0"/>
                <a:cs typeface="Times New Roman" charset="0"/>
              </a:rPr>
              <a:t>Ουδέτερος. </a:t>
            </a:r>
            <a:r>
              <a:rPr lang="el-GR" sz="2800" dirty="0">
                <a:latin typeface="Times New Roman" charset="0"/>
                <a:ea typeface="Times New Roman" charset="0"/>
                <a:cs typeface="Times New Roman" charset="0"/>
              </a:rPr>
              <a:t>Ο διαμεσολαβητής δεν πρέπει να έχει καμία προτίμηση αναφορικά με τον τρόπο επίλυσης της διαφοράς. Από την ουδετερότητα του διαμεσολαβητή εξαρτάται ο βαθμός εμπιστοσύνης που θα αποκτήσουν τα μέρη απέναντί του.</a:t>
            </a:r>
            <a:endParaRPr lang="en-US" sz="2800" dirty="0">
              <a:latin typeface="Times New Roman" charset="0"/>
              <a:ea typeface="Times New Roman" charset="0"/>
              <a:cs typeface="Times New Roman" charset="0"/>
            </a:endParaRPr>
          </a:p>
          <a:p>
            <a:pPr lvl="0" algn="just"/>
            <a:r>
              <a:rPr lang="el-GR" sz="2800" b="1" dirty="0">
                <a:latin typeface="Times New Roman" charset="0"/>
                <a:ea typeface="Times New Roman" charset="0"/>
                <a:cs typeface="Times New Roman" charset="0"/>
              </a:rPr>
              <a:t>Αμερόληπτος. </a:t>
            </a:r>
            <a:r>
              <a:rPr lang="el-GR" sz="2800" dirty="0">
                <a:latin typeface="Times New Roman" charset="0"/>
                <a:ea typeface="Times New Roman" charset="0"/>
                <a:cs typeface="Times New Roman" charset="0"/>
              </a:rPr>
              <a:t>Ο διαμεσολαβητής αντιμετωπίζει τα μέρη χωρίς διακρίσεις. Απευθύνεται και στα δύο μέρη με τον ίδιο τρόπο χωρίς εξαιρέσεις και αποφεύγει μεμονωμένες συναντήσεις σε μέρη που βολεύει κάποιον ή εξυπηρετεί κάποιον άλλο ή να εξετάζει όρους και συμφωνίες που ωφελούν τη μία πλευρά.</a:t>
            </a:r>
            <a:endParaRPr lang="en-US" sz="2800" dirty="0">
              <a:latin typeface="Times New Roman" charset="0"/>
              <a:ea typeface="Times New Roman" charset="0"/>
              <a:cs typeface="Times New Roman" charset="0"/>
            </a:endParaRPr>
          </a:p>
          <a:p>
            <a:pPr marL="0" indent="0" algn="just">
              <a:buNone/>
            </a:pP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3218511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8" cy="999207"/>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Content Placeholder 2"/>
          <p:cNvSpPr>
            <a:spLocks noGrp="1"/>
          </p:cNvSpPr>
          <p:nvPr>
            <p:ph idx="1"/>
          </p:nvPr>
        </p:nvSpPr>
        <p:spPr>
          <a:xfrm>
            <a:off x="2592924" y="1905000"/>
            <a:ext cx="8911687" cy="4006222"/>
          </a:xfrm>
        </p:spPr>
        <p:txBody>
          <a:bodyPr>
            <a:normAutofit/>
          </a:bodyPr>
          <a:lstStyle/>
          <a:p>
            <a:pPr lvl="0" algn="just"/>
            <a:r>
              <a:rPr lang="el-GR" sz="2800" b="1" dirty="0">
                <a:latin typeface="Times New Roman" charset="0"/>
                <a:ea typeface="Times New Roman" charset="0"/>
                <a:cs typeface="Times New Roman" charset="0"/>
              </a:rPr>
              <a:t>Αντικειμενικός. </a:t>
            </a:r>
            <a:r>
              <a:rPr lang="el-GR" sz="2800" dirty="0">
                <a:latin typeface="Times New Roman" charset="0"/>
                <a:ea typeface="Times New Roman" charset="0"/>
                <a:cs typeface="Times New Roman" charset="0"/>
              </a:rPr>
              <a:t>Ο διαμεσολαβητής δεν πρέπει να εμπίπτει σε συναισθηματικές καταστάσεις και μεταβολές. Οφείλει να αποστασιοποιείται, για να αναλύσει τις προτεινόμενες λύσεις και να είναι αντικειμενικός στην αξιολόγηση των δυνατών και αδύνατων σημείων των μερών.</a:t>
            </a:r>
            <a:endParaRPr lang="en-US" sz="2800" dirty="0">
              <a:latin typeface="Times New Roman" charset="0"/>
              <a:ea typeface="Times New Roman" charset="0"/>
              <a:cs typeface="Times New Roman" charset="0"/>
            </a:endParaRPr>
          </a:p>
          <a:p>
            <a:pPr lvl="0" algn="just"/>
            <a:r>
              <a:rPr lang="el-GR" sz="2800" b="1" dirty="0">
                <a:latin typeface="Times New Roman" charset="0"/>
                <a:ea typeface="Times New Roman" charset="0"/>
                <a:cs typeface="Times New Roman" charset="0"/>
              </a:rPr>
              <a:t>Έξυπνος. </a:t>
            </a:r>
            <a:r>
              <a:rPr lang="el-GR" sz="2800" dirty="0">
                <a:latin typeface="Times New Roman" charset="0"/>
                <a:ea typeface="Times New Roman" charset="0"/>
                <a:cs typeface="Times New Roman" charset="0"/>
              </a:rPr>
              <a:t>Ο διαμεσολαβητής πρέπει να έχει ευστροφία και γρήγορο ρυθμό σκέψης, ώστε να κατανοήσει γρήγορα και άμεσα το πρόβλημα των μερών.</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172343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2926" y="624110"/>
            <a:ext cx="8771686" cy="875917"/>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Content Placeholder 2"/>
          <p:cNvSpPr>
            <a:spLocks noGrp="1"/>
          </p:cNvSpPr>
          <p:nvPr>
            <p:ph idx="1"/>
          </p:nvPr>
        </p:nvSpPr>
        <p:spPr/>
        <p:txBody>
          <a:bodyPr>
            <a:normAutofit/>
          </a:bodyPr>
          <a:lstStyle/>
          <a:p>
            <a:pPr marL="0" lvl="0" indent="0" algn="just">
              <a:buNone/>
            </a:pPr>
            <a:r>
              <a:rPr lang="el-GR" sz="2800" b="1" dirty="0">
                <a:latin typeface="Times New Roman" charset="0"/>
                <a:ea typeface="Times New Roman" charset="0"/>
                <a:cs typeface="Times New Roman" charset="0"/>
              </a:rPr>
              <a:t>Ευέλικτος. </a:t>
            </a:r>
            <a:r>
              <a:rPr lang="el-GR" sz="2800" dirty="0">
                <a:latin typeface="Times New Roman" charset="0"/>
                <a:ea typeface="Times New Roman" charset="0"/>
                <a:cs typeface="Times New Roman" charset="0"/>
              </a:rPr>
              <a:t>Ο διαμεσολαβητής πρέπει να βοηθάει στη ροή του διαλόγου μεταξύ των μερών. Εάν κάποιο από τα μέρη κάνει μία τυχαία παρατήρηση, που δείχνει αλλαγή θέσης στο ζήτημα, ο διαμεσολαβητής πρέπει να το συζητήσει εκείνη τη στιγμή μέχρι να επιλυθεί το θέμα, διαφορετικά η συζήτηση θα οδηγηθεί σε αδιέξοδο. Ο διαμεσολαβητής διευθύνει τη συζήτηση και προεδρεύει στις συζητήσεις.</a:t>
            </a:r>
            <a:endParaRPr lang="en-US" sz="2800" dirty="0">
              <a:latin typeface="Times New Roman" charset="0"/>
              <a:ea typeface="Times New Roman" charset="0"/>
              <a:cs typeface="Times New Roman" charset="0"/>
            </a:endParaRPr>
          </a:p>
          <a:p>
            <a:pPr marL="0" indent="0" algn="just">
              <a:buNone/>
            </a:pP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4057601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5811" y="624110"/>
            <a:ext cx="7736441" cy="752627"/>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Content Placeholder 2"/>
          <p:cNvSpPr>
            <a:spLocks noGrp="1"/>
          </p:cNvSpPr>
          <p:nvPr>
            <p:ph idx="1"/>
          </p:nvPr>
        </p:nvSpPr>
        <p:spPr/>
        <p:txBody>
          <a:bodyPr>
            <a:normAutofit/>
          </a:bodyPr>
          <a:lstStyle/>
          <a:p>
            <a:pPr lvl="0" algn="just"/>
            <a:r>
              <a:rPr lang="el-GR" sz="2800" b="1" dirty="0" err="1">
                <a:latin typeface="Times New Roman" charset="0"/>
                <a:ea typeface="Times New Roman" charset="0"/>
                <a:cs typeface="Times New Roman" charset="0"/>
              </a:rPr>
              <a:t>Ενσυναίσθηση</a:t>
            </a:r>
            <a:r>
              <a:rPr lang="el-GR" sz="2800" b="1"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Ο διαμεσολαβητής βοηθάει τα μέρη να αποσαφηνίσουν τις σκέψεις, τα συναισθήματα και τα συμφέροντά τους και να τα εξωτερικεύσουν. Η ικανότητα </a:t>
            </a:r>
            <a:r>
              <a:rPr lang="el-GR" sz="2800" dirty="0" err="1">
                <a:latin typeface="Times New Roman" charset="0"/>
                <a:ea typeface="Times New Roman" charset="0"/>
                <a:cs typeface="Times New Roman" charset="0"/>
              </a:rPr>
              <a:t>ενσυναίσθησης</a:t>
            </a:r>
            <a:r>
              <a:rPr lang="el-GR" sz="2800" dirty="0">
                <a:latin typeface="Times New Roman" charset="0"/>
                <a:ea typeface="Times New Roman" charset="0"/>
                <a:cs typeface="Times New Roman" charset="0"/>
              </a:rPr>
              <a:t> του διαμεσολαβητή δημιουργεί την πεποίθηση και την εμπιστοσύνη στα μέρη ότι οι εναλλακτικές λύσεις που εξετάζουν με το διαμεσολαβητή θα περιλαμβάνουν τις ανάγκες τους.</a:t>
            </a:r>
            <a:endParaRPr lang="en-US" sz="2800" dirty="0">
              <a:latin typeface="Times New Roman" charset="0"/>
              <a:ea typeface="Times New Roman" charset="0"/>
              <a:cs typeface="Times New Roman" charset="0"/>
            </a:endParaRPr>
          </a:p>
          <a:p>
            <a:pPr algn="just"/>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270420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7874" y="624110"/>
            <a:ext cx="6616557" cy="824546"/>
          </a:xfrm>
        </p:spPr>
        <p:txBody>
          <a:bodyPr>
            <a:noAutofit/>
          </a:bodyPr>
          <a:lstStyle/>
          <a:p>
            <a:pPr algn="ctr"/>
            <a:r>
              <a:rPr lang="el-GR" sz="4000" b="1" dirty="0">
                <a:latin typeface="Times New Roman" charset="0"/>
                <a:ea typeface="Times New Roman" charset="0"/>
                <a:cs typeface="Times New Roman" charset="0"/>
              </a:rPr>
              <a:t>ΔΙΑΜΕΣΟΛΑΒΗΣΗ</a:t>
            </a:r>
            <a:endParaRPr lang="en-US" sz="4000" b="1" dirty="0"/>
          </a:p>
        </p:txBody>
      </p:sp>
      <p:sp>
        <p:nvSpPr>
          <p:cNvPr id="3" name="Content Placeholder 2"/>
          <p:cNvSpPr>
            <a:spLocks noGrp="1"/>
          </p:cNvSpPr>
          <p:nvPr>
            <p:ph idx="1"/>
          </p:nvPr>
        </p:nvSpPr>
        <p:spPr>
          <a:xfrm>
            <a:off x="2558264" y="1582221"/>
            <a:ext cx="8946347" cy="4315145"/>
          </a:xfrm>
        </p:spPr>
        <p:txBody>
          <a:bodyPr>
            <a:noAutofit/>
          </a:bodyPr>
          <a:lstStyle/>
          <a:p>
            <a:pPr lvl="0" algn="just"/>
            <a:r>
              <a:rPr lang="el-GR" sz="2800" b="1" dirty="0">
                <a:latin typeface="Times New Roman" charset="0"/>
                <a:ea typeface="Times New Roman" charset="0"/>
                <a:cs typeface="Times New Roman" charset="0"/>
              </a:rPr>
              <a:t>Ενεργός ακροατής. </a:t>
            </a:r>
            <a:r>
              <a:rPr lang="el-GR" sz="2800" dirty="0">
                <a:latin typeface="Times New Roman" charset="0"/>
                <a:ea typeface="Times New Roman" charset="0"/>
                <a:cs typeface="Times New Roman" charset="0"/>
              </a:rPr>
              <a:t>Ο διαμεσολαβητής οφείλει να ακούει με προσοχή τα ζητήματα που τίθενται και να καταλαβαίνει τις ανησυχίες των μερών. Αυτό σημαίνει ότι πρέπει να απαλείψει τις συνεχείς ερωτήσεις και να μη μιλάει διαρκώς, ώστε να εστιαστεί στην οπτική γωνία των μερών.</a:t>
            </a:r>
            <a:endParaRPr lang="en-US" sz="2800" dirty="0">
              <a:latin typeface="Times New Roman" charset="0"/>
              <a:ea typeface="Times New Roman" charset="0"/>
              <a:cs typeface="Times New Roman" charset="0"/>
            </a:endParaRPr>
          </a:p>
          <a:p>
            <a:pPr lvl="0" algn="just"/>
            <a:r>
              <a:rPr lang="el-GR" sz="2800" b="1" dirty="0">
                <a:latin typeface="Times New Roman" charset="0"/>
                <a:ea typeface="Times New Roman" charset="0"/>
                <a:cs typeface="Times New Roman" charset="0"/>
              </a:rPr>
              <a:t>Φαντασία. </a:t>
            </a:r>
            <a:r>
              <a:rPr lang="el-GR" sz="2800" dirty="0">
                <a:latin typeface="Times New Roman" charset="0"/>
                <a:ea typeface="Times New Roman" charset="0"/>
                <a:cs typeface="Times New Roman" charset="0"/>
              </a:rPr>
              <a:t>Ο διαμεσολαβητής οφείλει να βοηθάει τα μέρη κατά τη διάρκεια της συζήτησης να προχωρήσουν σε νέες ιδέες και διαφορετικές οπτικές γωνίες.    </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337548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2665" y="380144"/>
            <a:ext cx="7099443" cy="924674"/>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p>
        </p:txBody>
      </p:sp>
      <p:sp>
        <p:nvSpPr>
          <p:cNvPr id="3" name="Content Placeholder 2"/>
          <p:cNvSpPr>
            <a:spLocks noGrp="1"/>
          </p:cNvSpPr>
          <p:nvPr>
            <p:ph idx="1"/>
          </p:nvPr>
        </p:nvSpPr>
        <p:spPr>
          <a:xfrm>
            <a:off x="2219218" y="1541124"/>
            <a:ext cx="9285394" cy="4993240"/>
          </a:xfrm>
        </p:spPr>
        <p:txBody>
          <a:bodyPr>
            <a:noAutofit/>
          </a:bodyPr>
          <a:lstStyle/>
          <a:p>
            <a:pPr lvl="0" algn="just"/>
            <a:r>
              <a:rPr lang="el-GR" sz="2800" b="1" dirty="0">
                <a:latin typeface="Times New Roman" charset="0"/>
                <a:ea typeface="Times New Roman" charset="0"/>
                <a:cs typeface="Times New Roman" charset="0"/>
              </a:rPr>
              <a:t>Άξιος σεβασμού. </a:t>
            </a:r>
            <a:r>
              <a:rPr lang="el-GR" sz="2800" dirty="0">
                <a:latin typeface="Times New Roman" charset="0"/>
                <a:ea typeface="Times New Roman" charset="0"/>
                <a:cs typeface="Times New Roman" charset="0"/>
              </a:rPr>
              <a:t>Ο διαμεσολαβητής πρέπει να γίνεται αποδεκτός και σεβαστός από τα αντικρουόμενα μέρη. Τα μέρη επιθυμούν συνήθως ένα διαμεσολαβητή, ο οποίος με τη φήμη ή το πνευματικό υπόβαθρο δίνει κύρος στις συζητήσεις τους. Ο διαμεσολαβητής πρέπει να απολαμβάνει την εμπιστοσύνη των αντιμαχόμενων μερών, αλλά και να κερδίζει διαρκώς την εμπιστοσύνη και το σεβασμό τους.</a:t>
            </a:r>
            <a:endParaRPr lang="en-US" sz="2800" dirty="0">
              <a:latin typeface="Times New Roman" charset="0"/>
              <a:ea typeface="Times New Roman" charset="0"/>
              <a:cs typeface="Times New Roman" charset="0"/>
            </a:endParaRPr>
          </a:p>
          <a:p>
            <a:pPr lvl="0" algn="just"/>
            <a:r>
              <a:rPr lang="el-GR" sz="2800" b="1" dirty="0">
                <a:latin typeface="Times New Roman" charset="0"/>
                <a:ea typeface="Times New Roman" charset="0"/>
                <a:cs typeface="Times New Roman" charset="0"/>
              </a:rPr>
              <a:t>Επιφυλακτικός. </a:t>
            </a:r>
            <a:r>
              <a:rPr lang="el-GR" sz="2800" dirty="0">
                <a:latin typeface="Times New Roman" charset="0"/>
                <a:ea typeface="Times New Roman" charset="0"/>
                <a:cs typeface="Times New Roman" charset="0"/>
              </a:rPr>
              <a:t>Ο διαμεσολαβητής θα πρέπει να λαμβάνει υπόψη κάθε πληροφορία και από τα δύο μέρη, αλλά να διατηρεί και ορισμένες αμφιβολίες για την ακρίβεια τους.</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881715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4440" y="624110"/>
            <a:ext cx="7479587" cy="762901"/>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a:xfrm>
            <a:off x="1941816" y="1664413"/>
            <a:ext cx="9760449" cy="4890499"/>
          </a:xfrm>
        </p:spPr>
        <p:txBody>
          <a:bodyPr>
            <a:noAutofit/>
          </a:bodyPr>
          <a:lstStyle/>
          <a:p>
            <a:pPr lvl="0" algn="just"/>
            <a:r>
              <a:rPr lang="el-GR" sz="2800" b="1" dirty="0">
                <a:latin typeface="Times New Roman" charset="0"/>
                <a:ea typeface="Times New Roman" charset="0"/>
                <a:cs typeface="Times New Roman" charset="0"/>
              </a:rPr>
              <a:t>Επινοητικός. </a:t>
            </a:r>
            <a:r>
              <a:rPr lang="el-GR" sz="2800" dirty="0">
                <a:latin typeface="Times New Roman" charset="0"/>
                <a:ea typeface="Times New Roman" charset="0"/>
                <a:cs typeface="Times New Roman" charset="0"/>
              </a:rPr>
              <a:t>Ο διαμεσολαβητής πρέπει με την ευγένεια του χαρακτήρα του να έχει πρόσβαση σε δεδομένα χρήσιμα για την επίλυση της διαφοράς. Συχνά, όταν τα μέρη δεν έχουν πρόσβαση σε τέτοια μέσα ή δεδομένα και θα πρέπει να τα διαβιβάσουν στους αρμόδιους της υπηρεσίας τους, τότε ο διαμεσολαβητής οφείλει να τους δώσει τις απαραίτητες πληροφορίες.</a:t>
            </a:r>
            <a:endParaRPr lang="en-US" sz="2800" dirty="0">
              <a:latin typeface="Times New Roman" charset="0"/>
              <a:ea typeface="Times New Roman" charset="0"/>
              <a:cs typeface="Times New Roman" charset="0"/>
            </a:endParaRPr>
          </a:p>
          <a:p>
            <a:pPr lvl="0" algn="just"/>
            <a:r>
              <a:rPr lang="el-GR" sz="2800" b="1" dirty="0">
                <a:latin typeface="Times New Roman" charset="0"/>
                <a:ea typeface="Times New Roman" charset="0"/>
                <a:cs typeface="Times New Roman" charset="0"/>
              </a:rPr>
              <a:t>Ειλικρινής. </a:t>
            </a:r>
            <a:r>
              <a:rPr lang="el-GR" sz="2800" dirty="0">
                <a:latin typeface="Times New Roman" charset="0"/>
                <a:ea typeface="Times New Roman" charset="0"/>
                <a:cs typeface="Times New Roman" charset="0"/>
              </a:rPr>
              <a:t>Ο διαμεσολαβητής πρέπει να είναι ακέραιος, γεγονός που αναδεικνύεται από τα λόγια και τη στάση του προς τα αντιμαχόμενα μέρη. Αυτό που πρέπει να κατακτήσει μέσα από την ειλικρίνειά του είναι η εμπιστοσύνη των μερών.</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9638526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780" y="349322"/>
            <a:ext cx="7315200" cy="1006868"/>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a:xfrm>
            <a:off x="2640458" y="1623317"/>
            <a:ext cx="8864154" cy="4458984"/>
          </a:xfrm>
        </p:spPr>
        <p:txBody>
          <a:bodyPr>
            <a:noAutofit/>
          </a:bodyPr>
          <a:lstStyle/>
          <a:p>
            <a:pPr lvl="0" algn="just"/>
            <a:r>
              <a:rPr lang="el-GR" sz="2800" b="1" dirty="0">
                <a:latin typeface="Times New Roman" charset="0"/>
                <a:ea typeface="Times New Roman" charset="0"/>
                <a:cs typeface="Times New Roman" charset="0"/>
              </a:rPr>
              <a:t>Αξιόπιστος. </a:t>
            </a:r>
            <a:r>
              <a:rPr lang="el-GR" sz="2800" dirty="0">
                <a:latin typeface="Times New Roman" charset="0"/>
                <a:ea typeface="Times New Roman" charset="0"/>
                <a:cs typeface="Times New Roman" charset="0"/>
              </a:rPr>
              <a:t>Ο διαμεσολαβητής πρέπει να κάνει ό,τι έχει αναφέρει στα αντιμαχόμενα μέρη, όπως ότι θα συγκεντρώσει πληροφορίες, ή θα επικοινωνήσει με συγκεκριμένα άτομα ή ότι θα ετοιμάσει ένα σχέδιο συμφωνητικού.</a:t>
            </a:r>
            <a:endParaRPr lang="en-US" sz="2800" dirty="0">
              <a:latin typeface="Times New Roman" charset="0"/>
              <a:ea typeface="Times New Roman" charset="0"/>
              <a:cs typeface="Times New Roman" charset="0"/>
            </a:endParaRPr>
          </a:p>
          <a:p>
            <a:pPr lvl="0" algn="just"/>
            <a:r>
              <a:rPr lang="el-GR" sz="2800" b="1" dirty="0">
                <a:latin typeface="Times New Roman" charset="0"/>
                <a:ea typeface="Times New Roman" charset="0"/>
                <a:cs typeface="Times New Roman" charset="0"/>
              </a:rPr>
              <a:t>Ψύχραιμος. </a:t>
            </a:r>
            <a:r>
              <a:rPr lang="el-GR" sz="2800" dirty="0">
                <a:latin typeface="Times New Roman" charset="0"/>
                <a:ea typeface="Times New Roman" charset="0"/>
                <a:cs typeface="Times New Roman" charset="0"/>
              </a:rPr>
              <a:t>Ο διαμεσολαβητής πρέπει να διατηρεί την ηρεμία του απέναντι στα επικριτικά σχόλια ενός μέρους και να γνωρίζει πότε πρέπει να αδιαφορήσει για τις μομφές και τις προσβολές και πότε πρέπει να τις αντιμετωπίσει.</a:t>
            </a:r>
            <a:endParaRPr lang="en-US" sz="2800" dirty="0">
              <a:latin typeface="Times New Roman" charset="0"/>
              <a:ea typeface="Times New Roman" charset="0"/>
              <a:cs typeface="Times New Roman" charset="0"/>
            </a:endParaRPr>
          </a:p>
          <a:p>
            <a:pPr algn="just"/>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317022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6908" y="624109"/>
            <a:ext cx="6965879" cy="906739"/>
          </a:xfrm>
        </p:spPr>
        <p:txBody>
          <a:bodyPr>
            <a:no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p:txBody>
          <a:bodyPr>
            <a:normAutofit/>
          </a:bodyPr>
          <a:lstStyle/>
          <a:p>
            <a:pPr lvl="0" algn="just"/>
            <a:r>
              <a:rPr lang="el-GR" sz="2800" b="1" dirty="0">
                <a:latin typeface="Times New Roman" charset="0"/>
                <a:ea typeface="Times New Roman" charset="0"/>
                <a:cs typeface="Times New Roman" charset="0"/>
              </a:rPr>
              <a:t>Χιούμορ. </a:t>
            </a:r>
            <a:r>
              <a:rPr lang="el-GR" sz="2800" dirty="0">
                <a:latin typeface="Times New Roman" charset="0"/>
                <a:ea typeface="Times New Roman" charset="0"/>
                <a:cs typeface="Times New Roman" charset="0"/>
              </a:rPr>
              <a:t>Ο διαμεσολαβητής πρέπει να χαμογελά με τους άλλους και τον εαυτό του. Πρέπει να χρησιμοποιεί όποτε χρειάζεται με επιδέξιο τρόπο το χιούμορ, για να φέρει χαλάρωση μεταξύ των μερών. Φυσικά δεν πρέπει να γελοιοποιήσει κάποιο από τα μέρη ή να κάνει χιουμοριστικές παρατηρήσεις σε βάρος ομάδων.</a:t>
            </a:r>
            <a:endParaRPr lang="en-US" sz="2800" dirty="0">
              <a:latin typeface="Times New Roman" charset="0"/>
              <a:ea typeface="Times New Roman" charset="0"/>
              <a:cs typeface="Times New Roman" charset="0"/>
            </a:endParaRPr>
          </a:p>
          <a:p>
            <a:pPr algn="just"/>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448739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0616" y="534257"/>
            <a:ext cx="6380252" cy="1068512"/>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p:txBody>
          <a:bodyPr>
            <a:normAutofit/>
          </a:bodyPr>
          <a:lstStyle/>
          <a:p>
            <a:pPr lvl="0" algn="just"/>
            <a:r>
              <a:rPr lang="el-GR" sz="2800" b="1" dirty="0">
                <a:latin typeface="Times New Roman" charset="0"/>
                <a:ea typeface="Times New Roman" charset="0"/>
                <a:cs typeface="Times New Roman" charset="0"/>
              </a:rPr>
              <a:t>Υπομονετικός. </a:t>
            </a:r>
            <a:r>
              <a:rPr lang="el-GR" sz="2800" dirty="0">
                <a:latin typeface="Times New Roman" charset="0"/>
                <a:ea typeface="Times New Roman" charset="0"/>
                <a:cs typeface="Times New Roman" charset="0"/>
              </a:rPr>
              <a:t>Ο διαμεσολαβητής πρέπει να είναι υπομονετικός ως προς τον τρόπο και το χρόνο της διαδικασίας, καθώς θα πρέπει να διευθύνει τη συζήτηση μέσα από διαφορετικούς δρόμους, ώστε να έρθει τελικά στον προορισμό της. Τα μέρη θέλουν να αναλύσουν στο διαμεσολαβητή όσα αφορούν το ζήτημά τους και δεν πρέπει να πιέσει τα μέρη για την επίτευξη της συμφωνίας.</a:t>
            </a:r>
            <a:endParaRPr lang="en-US" sz="2800" dirty="0">
              <a:latin typeface="Times New Roman" charset="0"/>
              <a:ea typeface="Times New Roman" charset="0"/>
              <a:cs typeface="Times New Roman" charset="0"/>
            </a:endParaRPr>
          </a:p>
          <a:p>
            <a:pPr algn="just"/>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840752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3" y="624110"/>
            <a:ext cx="8915400" cy="988933"/>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a:xfrm>
            <a:off x="2589212" y="1613043"/>
            <a:ext cx="8915399" cy="4298179"/>
          </a:xfrm>
        </p:spPr>
        <p:txBody>
          <a:bodyPr>
            <a:normAutofit/>
          </a:bodyPr>
          <a:lstStyle/>
          <a:p>
            <a:pPr marL="0" lvl="0" indent="0" algn="just">
              <a:buNone/>
            </a:pPr>
            <a:r>
              <a:rPr lang="el-GR" sz="2800" b="1" dirty="0">
                <a:latin typeface="Times New Roman" charset="0"/>
                <a:ea typeface="Times New Roman" charset="0"/>
                <a:cs typeface="Times New Roman" charset="0"/>
              </a:rPr>
              <a:t>Ο Ρόλος του διαμεσολαβητή</a:t>
            </a:r>
            <a:r>
              <a:rPr lang="en-US" sz="2800" b="1" dirty="0">
                <a:latin typeface="Times New Roman" charset="0"/>
                <a:ea typeface="Times New Roman" charset="0"/>
                <a:cs typeface="Times New Roman" charset="0"/>
              </a:rPr>
              <a:t>:</a:t>
            </a:r>
            <a:endParaRPr lang="el-GR" sz="2800" b="1" dirty="0">
              <a:latin typeface="Times New Roman" charset="0"/>
              <a:ea typeface="Times New Roman" charset="0"/>
              <a:cs typeface="Times New Roman" charset="0"/>
            </a:endParaRPr>
          </a:p>
          <a:p>
            <a:pPr lvl="0" algn="just"/>
            <a:r>
              <a:rPr lang="el-GR" sz="2800" dirty="0">
                <a:latin typeface="Times New Roman" charset="0"/>
                <a:ea typeface="Times New Roman" charset="0"/>
                <a:cs typeface="Times New Roman" charset="0"/>
              </a:rPr>
              <a:t>Ο διαμεσολαβητής δεν επιλύει τη σύγκρουση, αλλά τα αντιμαχόμενα μέρη. Οι διαμεσολαβητές απλώς βοηθούν στην όλη διαδικασία</a:t>
            </a:r>
            <a:endParaRPr lang="en-US" sz="2800" dirty="0">
              <a:latin typeface="Times New Roman" charset="0"/>
              <a:ea typeface="Times New Roman" charset="0"/>
              <a:cs typeface="Times New Roman" charset="0"/>
            </a:endParaRPr>
          </a:p>
          <a:p>
            <a:pPr lvl="0" algn="just"/>
            <a:r>
              <a:rPr lang="el-GR" sz="2800" dirty="0">
                <a:latin typeface="Times New Roman" charset="0"/>
                <a:ea typeface="Times New Roman" charset="0"/>
                <a:cs typeface="Times New Roman" charset="0"/>
              </a:rPr>
              <a:t>Ο διαμεσολαβητής είναι υπεύθυνος για τη διαδικασία, την πορεία και τις θέσεις των ερωτήσεων, καθώς και για τις μεθόδους υποστήριξης. Δεν είναι υπεύθυνος για το περιεχόμενο της συζήτησης και την επίλυση της σύγκρουσης</a:t>
            </a:r>
            <a:endParaRPr lang="en-US" sz="2800" dirty="0">
              <a:latin typeface="Times New Roman" charset="0"/>
              <a:ea typeface="Times New Roman" charset="0"/>
              <a:cs typeface="Times New Roman" charset="0"/>
            </a:endParaRPr>
          </a:p>
          <a:p>
            <a:pPr algn="just"/>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1808244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7312" y="624110"/>
            <a:ext cx="8280972" cy="803998"/>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a:xfrm>
            <a:off x="2568539" y="1859622"/>
            <a:ext cx="8936073" cy="4284324"/>
          </a:xfrm>
        </p:spPr>
        <p:txBody>
          <a:bodyPr>
            <a:noAutofit/>
          </a:bodyPr>
          <a:lstStyle/>
          <a:p>
            <a:pPr lvl="0" algn="just"/>
            <a:r>
              <a:rPr lang="el-GR" sz="2800" dirty="0">
                <a:latin typeface="Times New Roman" charset="0"/>
                <a:ea typeface="Times New Roman" charset="0"/>
                <a:cs typeface="Times New Roman" charset="0"/>
              </a:rPr>
              <a:t>Ο διαμεσολαβητής πρέπει να αφήνει το κάθε μέρος να ολοκληρώνει το λόγο του και να ακούει προσεχτικά</a:t>
            </a:r>
            <a:endParaRPr lang="en-US" sz="2800" dirty="0">
              <a:latin typeface="Times New Roman" charset="0"/>
              <a:ea typeface="Times New Roman" charset="0"/>
              <a:cs typeface="Times New Roman" charset="0"/>
            </a:endParaRPr>
          </a:p>
          <a:p>
            <a:pPr lvl="0" algn="just"/>
            <a:r>
              <a:rPr lang="el-GR" sz="2800" dirty="0">
                <a:latin typeface="Times New Roman" charset="0"/>
                <a:ea typeface="Times New Roman" charset="0"/>
                <a:cs typeface="Times New Roman" charset="0"/>
              </a:rPr>
              <a:t>Ο διαμεσολαβητής δεν επιτρέπεται να προσβάλει ή να ειρωνευτεί</a:t>
            </a:r>
            <a:endParaRPr lang="en-US" sz="2800" dirty="0">
              <a:latin typeface="Times New Roman" charset="0"/>
              <a:ea typeface="Times New Roman" charset="0"/>
              <a:cs typeface="Times New Roman" charset="0"/>
            </a:endParaRPr>
          </a:p>
          <a:p>
            <a:pPr lvl="0" algn="just"/>
            <a:r>
              <a:rPr lang="el-GR" sz="2800" dirty="0">
                <a:latin typeface="Times New Roman" charset="0"/>
                <a:ea typeface="Times New Roman" charset="0"/>
                <a:cs typeface="Times New Roman" charset="0"/>
              </a:rPr>
              <a:t>Ο διαμεσολαβητής είναι υπεύθυνος για την τήρηση βασικών κανόνων και μόνο όταν το θεωρεί αναγκαίο επεμβαίνει για να διακόψει τη συζήτηση</a:t>
            </a:r>
            <a:endParaRPr lang="en-US" sz="2800" dirty="0">
              <a:latin typeface="Times New Roman" charset="0"/>
              <a:ea typeface="Times New Roman" charset="0"/>
              <a:cs typeface="Times New Roman" charset="0"/>
            </a:endParaRPr>
          </a:p>
          <a:p>
            <a:pPr lvl="0" algn="just"/>
            <a:r>
              <a:rPr lang="el-GR" sz="2800" dirty="0">
                <a:latin typeface="Times New Roman" charset="0"/>
                <a:ea typeface="Times New Roman" charset="0"/>
                <a:cs typeface="Times New Roman" charset="0"/>
              </a:rPr>
              <a:t>Ο διαμεσολαβητής διαχειρίζεται με εμπιστευτικότητα τις απόψεις και των δύο μερών στη διάρκεια της συζήτησης</a:t>
            </a:r>
            <a:endParaRPr lang="en-US" sz="2800" dirty="0">
              <a:latin typeface="Times New Roman" charset="0"/>
              <a:ea typeface="Times New Roman" charset="0"/>
              <a:cs typeface="Times New Roman" charset="0"/>
            </a:endParaRPr>
          </a:p>
          <a:p>
            <a:pPr algn="just"/>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8980135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7024" y="226031"/>
            <a:ext cx="8044665" cy="585627"/>
          </a:xfrm>
        </p:spPr>
        <p:txBody>
          <a:bodyPr>
            <a:no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a:xfrm>
            <a:off x="1818526" y="986319"/>
            <a:ext cx="8568647" cy="5871681"/>
          </a:xfrm>
        </p:spPr>
        <p:txBody>
          <a:bodyPr>
            <a:noAutofit/>
          </a:bodyPr>
          <a:lstStyle/>
          <a:p>
            <a:pPr lvl="0" algn="just"/>
            <a:r>
              <a:rPr lang="el-GR" sz="2800" dirty="0">
                <a:latin typeface="Times New Roman" charset="0"/>
                <a:ea typeface="Times New Roman" charset="0"/>
                <a:cs typeface="Times New Roman" charset="0"/>
              </a:rPr>
              <a:t>Εξαίρεση στην εμπιστευτικότητα ισχύει για την πρόσληψη νομικής συμβουλευτικής, επιτήρησης και ψυχικής ή θεραπευτικής υποστήριξης. Εντούτοις, και οι σύμβουλοι ψυχικών και θεραπευτικών επαγγελμάτων έχουν την υποχρέωση της εμπιστευτικότητας, της σιωπής.</a:t>
            </a:r>
            <a:endParaRPr lang="en-US" sz="2800" dirty="0">
              <a:latin typeface="Times New Roman" charset="0"/>
              <a:ea typeface="Times New Roman" charset="0"/>
              <a:cs typeface="Times New Roman" charset="0"/>
            </a:endParaRPr>
          </a:p>
          <a:p>
            <a:pPr lvl="0" algn="just"/>
            <a:r>
              <a:rPr lang="el-GR" sz="2800" dirty="0">
                <a:latin typeface="Times New Roman" charset="0"/>
                <a:ea typeface="Times New Roman" charset="0"/>
                <a:cs typeface="Times New Roman" charset="0"/>
              </a:rPr>
              <a:t>Ο διαμεσολαβητής δεν κρίνει, δεν προτείνει, δεν διατυπώνει τις θέσεις του, δεν αξιολογεί και δεν λαμβάνει το μέρος κάποιου</a:t>
            </a:r>
          </a:p>
          <a:p>
            <a:pPr algn="just"/>
            <a:r>
              <a:rPr lang="el-GR" sz="2800" dirty="0">
                <a:latin typeface="Times New Roman" charset="0"/>
                <a:ea typeface="Times New Roman" charset="0"/>
                <a:cs typeface="Times New Roman" charset="0"/>
              </a:rPr>
              <a:t>Ο διαμεσολαβητής μπορεί να κρατά σημειώσεις, κατά τη διάρκεια της συνεδρίας, αλλά αυτές έχουν σκοπό την υπενθύμιση και την επεξεργασία και δεν πρέπει να φτάσουν στα χέρια άλλων</a:t>
            </a:r>
            <a:endParaRPr lang="en-US" sz="28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3122994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39766" y="238785"/>
            <a:ext cx="7089169" cy="860550"/>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Subtitle 2"/>
          <p:cNvSpPr>
            <a:spLocks noGrp="1"/>
          </p:cNvSpPr>
          <p:nvPr>
            <p:ph type="subTitle" idx="1"/>
          </p:nvPr>
        </p:nvSpPr>
        <p:spPr>
          <a:xfrm>
            <a:off x="2003461" y="1582220"/>
            <a:ext cx="8681662" cy="4756935"/>
          </a:xfrm>
        </p:spPr>
        <p:txBody>
          <a:bodyPr>
            <a:noAutofit/>
          </a:bodyPr>
          <a:lstStyle/>
          <a:p>
            <a:pPr algn="ctr"/>
            <a:r>
              <a:rPr lang="el-GR" sz="2200" dirty="0">
                <a:latin typeface="Times New Roman" charset="0"/>
                <a:ea typeface="Times New Roman" charset="0"/>
                <a:cs typeface="Times New Roman" charset="0"/>
              </a:rPr>
              <a:t>ΒΙΒΛΙΟΓΡΑΦΙΑ</a:t>
            </a:r>
          </a:p>
          <a:p>
            <a:pPr algn="just"/>
            <a:r>
              <a:rPr lang="en-US" sz="2800" dirty="0">
                <a:latin typeface="Times New Roman" charset="0"/>
                <a:ea typeface="Times New Roman" charset="0"/>
                <a:cs typeface="Times New Roman" charset="0"/>
              </a:rPr>
              <a:t>Besemer, Cr. (2014). </a:t>
            </a:r>
            <a:r>
              <a:rPr lang="el-GR" sz="2800" i="1" dirty="0">
                <a:latin typeface="Times New Roman" charset="0"/>
                <a:ea typeface="Times New Roman" charset="0"/>
                <a:cs typeface="Times New Roman" charset="0"/>
              </a:rPr>
              <a:t>Διαμεσολάβηση. Μεσολάβηση σε συγκρούσεις</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Μτφρ</a:t>
            </a:r>
            <a:r>
              <a:rPr lang="el-GR" sz="2800" dirty="0">
                <a:latin typeface="Times New Roman" charset="0"/>
                <a:ea typeface="Times New Roman" charset="0"/>
                <a:cs typeface="Times New Roman" charset="0"/>
              </a:rPr>
              <a:t>. Θεοχάρης Αγγελίδης. Θεσσαλονίκη</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 ΑΝΤΙΓΟΝΗ Κέντρο Πληροφόρησης και Τεκμηρίωσης.</a:t>
            </a:r>
            <a:endParaRPr lang="en-US" sz="2800" dirty="0">
              <a:latin typeface="Times New Roman" charset="0"/>
              <a:ea typeface="Times New Roman" charset="0"/>
              <a:cs typeface="Times New Roman" charset="0"/>
            </a:endParaRPr>
          </a:p>
          <a:p>
            <a:pPr algn="just"/>
            <a:r>
              <a:rPr lang="el-GR" sz="2800" dirty="0" err="1">
                <a:latin typeface="Times New Roman" charset="0"/>
                <a:ea typeface="Times New Roman" charset="0"/>
                <a:cs typeface="Times New Roman" charset="0"/>
              </a:rPr>
              <a:t>Besemser</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Cr</a:t>
            </a:r>
            <a:r>
              <a:rPr lang="el-GR" sz="2800" dirty="0">
                <a:latin typeface="Times New Roman" charset="0"/>
                <a:ea typeface="Times New Roman" charset="0"/>
                <a:cs typeface="Times New Roman" charset="0"/>
              </a:rPr>
              <a:t>. (1996). </a:t>
            </a:r>
            <a:r>
              <a:rPr lang="el-GR" sz="2800" dirty="0" err="1">
                <a:latin typeface="Times New Roman" charset="0"/>
                <a:ea typeface="Times New Roman" charset="0"/>
                <a:cs typeface="Times New Roman" charset="0"/>
              </a:rPr>
              <a:t>Mediation</a:t>
            </a:r>
            <a:r>
              <a:rPr lang="el-GR" sz="2800" dirty="0">
                <a:latin typeface="Times New Roman" charset="0"/>
                <a:ea typeface="Times New Roman" charset="0"/>
                <a:cs typeface="Times New Roman" charset="0"/>
              </a:rPr>
              <a:t> in </a:t>
            </a:r>
            <a:r>
              <a:rPr lang="el-GR" sz="2800" dirty="0" err="1">
                <a:latin typeface="Times New Roman" charset="0"/>
                <a:ea typeface="Times New Roman" charset="0"/>
                <a:cs typeface="Times New Roman" charset="0"/>
              </a:rPr>
              <a:t>der</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Praxis</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Erfahrungen</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aus</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den</a:t>
            </a:r>
            <a:r>
              <a:rPr lang="el-GR" sz="2800" dirty="0">
                <a:latin typeface="Times New Roman" charset="0"/>
                <a:ea typeface="Times New Roman" charset="0"/>
                <a:cs typeface="Times New Roman" charset="0"/>
              </a:rPr>
              <a:t> USA. </a:t>
            </a:r>
            <a:r>
              <a:rPr lang="el-GR" sz="2800" dirty="0" err="1">
                <a:latin typeface="Times New Roman" charset="0"/>
                <a:ea typeface="Times New Roman" charset="0"/>
                <a:cs typeface="Times New Roman" charset="0"/>
              </a:rPr>
              <a:t>Werkstatt</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fur</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Gewalttfreie</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Aktion</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Baden</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Karlruhe</a:t>
            </a:r>
            <a:r>
              <a:rPr lang="el-GR" sz="2800" dirty="0">
                <a:latin typeface="Times New Roman" charset="0"/>
                <a:ea typeface="Times New Roman" charset="0"/>
                <a:cs typeface="Times New Roman" charset="0"/>
              </a:rPr>
              <a:t>.</a:t>
            </a:r>
            <a:endParaRPr lang="en-US" sz="2800" dirty="0">
              <a:latin typeface="Times New Roman" charset="0"/>
              <a:ea typeface="Times New Roman" charset="0"/>
              <a:cs typeface="Times New Roman" charset="0"/>
            </a:endParaRPr>
          </a:p>
          <a:p>
            <a:pPr algn="just"/>
            <a:r>
              <a:rPr lang="el-GR" sz="2800" dirty="0">
                <a:latin typeface="Times New Roman" charset="0"/>
                <a:ea typeface="Times New Roman" charset="0"/>
                <a:cs typeface="Times New Roman" charset="0"/>
              </a:rPr>
              <a:t>Γιαννουλέας, Μ. Π. (1998). </a:t>
            </a:r>
            <a:r>
              <a:rPr lang="el-GR" sz="2800" i="1" dirty="0">
                <a:latin typeface="Times New Roman" charset="0"/>
                <a:ea typeface="Times New Roman" charset="0"/>
                <a:cs typeface="Times New Roman" charset="0"/>
              </a:rPr>
              <a:t>Συμπεριφορά και Διαπροσωπική Επικοινωνία στον Εργασιακό Χώρο</a:t>
            </a:r>
            <a:r>
              <a:rPr lang="el-GR" sz="2800" dirty="0">
                <a:latin typeface="Times New Roman" charset="0"/>
                <a:ea typeface="Times New Roman" charset="0"/>
                <a:cs typeface="Times New Roman" charset="0"/>
              </a:rPr>
              <a:t>. 2</a:t>
            </a:r>
            <a:r>
              <a:rPr lang="el-GR" sz="2800" baseline="30000" dirty="0">
                <a:latin typeface="Times New Roman" charset="0"/>
                <a:ea typeface="Times New Roman" charset="0"/>
                <a:cs typeface="Times New Roman" charset="0"/>
              </a:rPr>
              <a:t>η</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έκδ</a:t>
            </a:r>
            <a:r>
              <a:rPr lang="el-GR" sz="2800" dirty="0">
                <a:latin typeface="Times New Roman" charset="0"/>
                <a:ea typeface="Times New Roman" charset="0"/>
                <a:cs typeface="Times New Roman" charset="0"/>
              </a:rPr>
              <a:t>. Αθήνα: Ελληνικά Γράμματα.  </a:t>
            </a:r>
            <a:endParaRPr lang="en-US" sz="2800" dirty="0">
              <a:latin typeface="Times New Roman" charset="0"/>
              <a:ea typeface="Times New Roman" charset="0"/>
              <a:cs typeface="Times New Roman" charset="0"/>
            </a:endParaRPr>
          </a:p>
          <a:p>
            <a:pPr algn="just"/>
            <a:endParaRPr lang="en-US" sz="22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393620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01411" y="238785"/>
            <a:ext cx="7027524" cy="696163"/>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b="1" dirty="0">
              <a:latin typeface="Times New Roman" charset="0"/>
              <a:ea typeface="Times New Roman" charset="0"/>
              <a:cs typeface="Times New Roman" charset="0"/>
            </a:endParaRPr>
          </a:p>
        </p:txBody>
      </p:sp>
      <p:sp>
        <p:nvSpPr>
          <p:cNvPr id="3" name="Subtitle 2"/>
          <p:cNvSpPr>
            <a:spLocks noGrp="1"/>
          </p:cNvSpPr>
          <p:nvPr>
            <p:ph type="subTitle" idx="1"/>
          </p:nvPr>
        </p:nvSpPr>
        <p:spPr>
          <a:xfrm>
            <a:off x="2075380" y="1253447"/>
            <a:ext cx="8753582" cy="5414481"/>
          </a:xfrm>
        </p:spPr>
        <p:txBody>
          <a:bodyPr>
            <a:noAutofit/>
          </a:bodyPr>
          <a:lstStyle/>
          <a:p>
            <a:pPr algn="just"/>
            <a:r>
              <a:rPr lang="el-GR" sz="2800" dirty="0">
                <a:latin typeface="Times New Roman" charset="0"/>
                <a:ea typeface="Times New Roman" charset="0"/>
                <a:cs typeface="Times New Roman" charset="0"/>
              </a:rPr>
              <a:t>Δέγλερης, Π. (2016). </a:t>
            </a:r>
            <a:r>
              <a:rPr lang="en-US" sz="2800" dirty="0">
                <a:latin typeface="Times New Roman" charset="0"/>
                <a:ea typeface="Times New Roman" charset="0"/>
                <a:cs typeface="Times New Roman" charset="0"/>
              </a:rPr>
              <a:t>“Η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μεσολά</a:t>
            </a:r>
            <a:r>
              <a:rPr lang="en-US" sz="2800" dirty="0">
                <a:latin typeface="Times New Roman" charset="0"/>
                <a:ea typeface="Times New Roman" charset="0"/>
                <a:cs typeface="Times New Roman" charset="0"/>
              </a:rPr>
              <a:t>β</a:t>
            </a:r>
            <a:r>
              <a:rPr lang="en-US" sz="2800" dirty="0" err="1">
                <a:latin typeface="Times New Roman" charset="0"/>
                <a:ea typeface="Times New Roman" charset="0"/>
                <a:cs typeface="Times New Roman" charset="0"/>
              </a:rPr>
              <a:t>ηση</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δικ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σί</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δι</a:t>
            </a:r>
            <a:r>
              <a:rPr lang="en-US" sz="2800" dirty="0">
                <a:latin typeface="Times New Roman" charset="0"/>
                <a:ea typeface="Times New Roman" charset="0"/>
                <a:cs typeface="Times New Roman" charset="0"/>
              </a:rPr>
              <a:t>απ</a:t>
            </a:r>
            <a:r>
              <a:rPr lang="en-US" sz="2800" dirty="0" err="1">
                <a:latin typeface="Times New Roman" charset="0"/>
                <a:ea typeface="Times New Roman" charset="0"/>
                <a:cs typeface="Times New Roman" charset="0"/>
              </a:rPr>
              <a:t>ρ</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γμάτευσης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α</a:t>
            </a:r>
            <a:r>
              <a:rPr lang="en-US" sz="2800" dirty="0" err="1">
                <a:latin typeface="Times New Roman" charset="0"/>
                <a:ea typeface="Times New Roman" charset="0"/>
                <a:cs typeface="Times New Roman" charset="0"/>
              </a:rPr>
              <a:t>ν</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ζήτησης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κοινά</a:t>
            </a:r>
            <a:r>
              <a:rPr lang="en-US" sz="2800" dirty="0">
                <a:latin typeface="Times New Roman" charset="0"/>
                <a:ea typeface="Times New Roman" charset="0"/>
                <a:cs typeface="Times New Roman" charset="0"/>
              </a:rPr>
              <a:t> απ</a:t>
            </a:r>
            <a:r>
              <a:rPr lang="en-US" sz="2800" dirty="0" err="1">
                <a:latin typeface="Times New Roman" charset="0"/>
                <a:ea typeface="Times New Roman" charset="0"/>
                <a:cs typeface="Times New Roman" charset="0"/>
              </a:rPr>
              <a:t>οδεκτών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λύσεων</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Μύθοι</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κ</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ι</a:t>
            </a:r>
            <a:r>
              <a:rPr lang="en-US" sz="2800" dirty="0">
                <a:latin typeface="Times New Roman" charset="0"/>
                <a:ea typeface="Times New Roman" charset="0"/>
                <a:cs typeface="Times New Roman" charset="0"/>
              </a:rPr>
              <a:t> π</a:t>
            </a:r>
            <a:r>
              <a:rPr lang="en-US" sz="2800" dirty="0" err="1">
                <a:latin typeface="Times New Roman" charset="0"/>
                <a:ea typeface="Times New Roman" charset="0"/>
                <a:cs typeface="Times New Roman" charset="0"/>
              </a:rPr>
              <a:t>ρ</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γμ</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τικότητες</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σε</a:t>
            </a:r>
            <a:r>
              <a:rPr lang="en-US" sz="2800" dirty="0">
                <a:latin typeface="Times New Roman" charset="0"/>
                <a:ea typeface="Times New Roman" charset="0"/>
                <a:cs typeface="Times New Roman" charset="0"/>
              </a:rPr>
              <a:t> </a:t>
            </a:r>
            <a:r>
              <a:rPr lang="en-US" sz="2800" dirty="0" err="1">
                <a:latin typeface="Times New Roman" charset="0"/>
                <a:ea typeface="Times New Roman" charset="0"/>
                <a:cs typeface="Times New Roman" charset="0"/>
              </a:rPr>
              <a:t>μι</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χώρ</a:t>
            </a:r>
            <a:r>
              <a:rPr lang="en-US" sz="2800" dirty="0">
                <a:latin typeface="Times New Roman" charset="0"/>
                <a:ea typeface="Times New Roman" charset="0"/>
                <a:cs typeface="Times New Roman" charset="0"/>
              </a:rPr>
              <a:t>α “</a:t>
            </a:r>
            <a:r>
              <a:rPr lang="en-US" sz="2800" dirty="0" err="1">
                <a:latin typeface="Times New Roman" charset="0"/>
                <a:ea typeface="Times New Roman" charset="0"/>
                <a:cs typeface="Times New Roman" charset="0"/>
              </a:rPr>
              <a:t>δικομ</a:t>
            </a:r>
            <a:r>
              <a:rPr lang="en-US" sz="2800" dirty="0">
                <a:latin typeface="Times New Roman" charset="0"/>
                <a:ea typeface="Times New Roman" charset="0"/>
                <a:cs typeface="Times New Roman" charset="0"/>
              </a:rPr>
              <a:t>α</a:t>
            </a:r>
            <a:r>
              <a:rPr lang="en-US" sz="2800" dirty="0" err="1">
                <a:latin typeface="Times New Roman" charset="0"/>
                <a:ea typeface="Times New Roman" charset="0"/>
                <a:cs typeface="Times New Roman" charset="0"/>
              </a:rPr>
              <a:t>νών</a:t>
            </a:r>
            <a:r>
              <a:rPr lang="en-US" sz="2800"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Στο Θ. Θάνος, Α. </a:t>
            </a:r>
            <a:r>
              <a:rPr lang="el-GR" sz="2800" dirty="0" err="1">
                <a:latin typeface="Times New Roman" charset="0"/>
                <a:ea typeface="Times New Roman" charset="0"/>
                <a:cs typeface="Times New Roman" charset="0"/>
              </a:rPr>
              <a:t>Μπούνα</a:t>
            </a:r>
            <a:r>
              <a:rPr lang="el-GR" sz="2800" dirty="0">
                <a:latin typeface="Times New Roman" charset="0"/>
                <a:ea typeface="Times New Roman" charset="0"/>
                <a:cs typeface="Times New Roman" charset="0"/>
              </a:rPr>
              <a:t> &amp;Π. </a:t>
            </a:r>
            <a:r>
              <a:rPr lang="el-GR" sz="2800" dirty="0" err="1">
                <a:latin typeface="Times New Roman" charset="0"/>
                <a:ea typeface="Times New Roman" charset="0"/>
                <a:cs typeface="Times New Roman" charset="0"/>
              </a:rPr>
              <a:t>Σταθά</a:t>
            </a:r>
            <a:r>
              <a:rPr lang="el-GR" sz="2800" dirty="0">
                <a:latin typeface="Times New Roman" charset="0"/>
                <a:ea typeface="Times New Roman" charset="0"/>
                <a:cs typeface="Times New Roman" charset="0"/>
              </a:rPr>
              <a:t> (Επιστ. </a:t>
            </a:r>
            <a:r>
              <a:rPr lang="el-GR" sz="2800" dirty="0" err="1">
                <a:latin typeface="Times New Roman" charset="0"/>
                <a:ea typeface="Times New Roman" charset="0"/>
                <a:cs typeface="Times New Roman" charset="0"/>
              </a:rPr>
              <a:t>Επιμ</a:t>
            </a:r>
            <a:r>
              <a:rPr lang="el-GR" sz="2800" dirty="0">
                <a:latin typeface="Times New Roman" charset="0"/>
                <a:ea typeface="Times New Roman" charset="0"/>
                <a:cs typeface="Times New Roman" charset="0"/>
              </a:rPr>
              <a:t>.), Σχολικός εκφοβισμός</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Σχολική διαμεσολάβηση (συνεργασία</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 Ε. </a:t>
            </a:r>
            <a:r>
              <a:rPr lang="el-GR" sz="2800" dirty="0" err="1">
                <a:latin typeface="Times New Roman" charset="0"/>
                <a:ea typeface="Times New Roman" charset="0"/>
                <a:cs typeface="Times New Roman" charset="0"/>
              </a:rPr>
              <a:t>Τόλιος</a:t>
            </a:r>
            <a:r>
              <a:rPr lang="el-GR" sz="2800" dirty="0">
                <a:latin typeface="Times New Roman" charset="0"/>
                <a:ea typeface="Times New Roman" charset="0"/>
                <a:cs typeface="Times New Roman" charset="0"/>
              </a:rPr>
              <a:t> &amp; </a:t>
            </a:r>
            <a:r>
              <a:rPr lang="el-GR" sz="2800" dirty="0" err="1">
                <a:latin typeface="Times New Roman" charset="0"/>
                <a:ea typeface="Times New Roman" charset="0"/>
                <a:cs typeface="Times New Roman" charset="0"/>
              </a:rPr>
              <a:t>Α.Τσατσάκης</a:t>
            </a:r>
            <a:r>
              <a:rPr lang="el-GR" sz="2800" dirty="0">
                <a:latin typeface="Times New Roman" charset="0"/>
                <a:ea typeface="Times New Roman" charset="0"/>
                <a:cs typeface="Times New Roman" charset="0"/>
              </a:rPr>
              <a:t>). Πρακτικά Επιστημονικής Ημερίδας, </a:t>
            </a:r>
            <a:r>
              <a:rPr lang="el-GR" sz="2800" dirty="0" err="1">
                <a:latin typeface="Times New Roman" charset="0"/>
                <a:ea typeface="Times New Roman" charset="0"/>
                <a:cs typeface="Times New Roman" charset="0"/>
              </a:rPr>
              <a:t>σς</a:t>
            </a:r>
            <a:r>
              <a:rPr lang="el-GR" sz="2800" dirty="0">
                <a:latin typeface="Times New Roman" charset="0"/>
                <a:ea typeface="Times New Roman" charset="0"/>
                <a:cs typeface="Times New Roman" charset="0"/>
              </a:rPr>
              <a:t>. 75</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83. Ιωάννινα</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 ΔΣΣΔ Π.Τ.Ν. Πανεπιστημίου Ιωαννίνων.</a:t>
            </a:r>
          </a:p>
          <a:p>
            <a:pPr algn="just"/>
            <a:r>
              <a:rPr lang="en-US" sz="2800" dirty="0">
                <a:latin typeface="Times New Roman" charset="0"/>
                <a:ea typeface="Times New Roman" charset="0"/>
                <a:cs typeface="Times New Roman" charset="0"/>
              </a:rPr>
              <a:t>Denton, D. M. (1976). “The philosophy of total Communication”. B. D. A. London.</a:t>
            </a:r>
          </a:p>
          <a:p>
            <a:pPr algn="just"/>
            <a:r>
              <a:rPr lang="el-GR" sz="2800" dirty="0" err="1">
                <a:latin typeface="Times New Roman" charset="0"/>
                <a:ea typeface="Times New Roman" charset="0"/>
                <a:cs typeface="Times New Roman" charset="0"/>
              </a:rPr>
              <a:t>Goleman</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Daniel</a:t>
            </a:r>
            <a:r>
              <a:rPr lang="el-GR" sz="2800" dirty="0">
                <a:latin typeface="Times New Roman" charset="0"/>
                <a:ea typeface="Times New Roman" charset="0"/>
                <a:cs typeface="Times New Roman" charset="0"/>
              </a:rPr>
              <a:t> (2000). </a:t>
            </a:r>
            <a:r>
              <a:rPr lang="el-GR" sz="2800" i="1" dirty="0">
                <a:latin typeface="Times New Roman" charset="0"/>
                <a:ea typeface="Times New Roman" charset="0"/>
                <a:cs typeface="Times New Roman" charset="0"/>
              </a:rPr>
              <a:t>Η Συναισθηματική Νοημοσύνη στο χώρο της εργασίας</a:t>
            </a:r>
            <a:r>
              <a:rPr lang="el-GR" sz="2800" dirty="0">
                <a:latin typeface="Times New Roman" charset="0"/>
                <a:ea typeface="Times New Roman" charset="0"/>
                <a:cs typeface="Times New Roman" charset="0"/>
              </a:rPr>
              <a:t>. Αθήνα</a:t>
            </a:r>
            <a:r>
              <a:rPr lang="en-US" sz="2800" dirty="0">
                <a:latin typeface="Times New Roman" charset="0"/>
                <a:ea typeface="Times New Roman" charset="0"/>
                <a:cs typeface="Times New Roman" charset="0"/>
              </a:rPr>
              <a:t>: </a:t>
            </a:r>
            <a:r>
              <a:rPr lang="el-GR" sz="2800" dirty="0">
                <a:latin typeface="Times New Roman" charset="0"/>
                <a:ea typeface="Times New Roman" charset="0"/>
                <a:cs typeface="Times New Roman" charset="0"/>
              </a:rPr>
              <a:t>Ελληνικά Γράμματα.</a:t>
            </a:r>
            <a:endParaRPr lang="en-US" sz="2800" dirty="0">
              <a:latin typeface="Times New Roman" charset="0"/>
              <a:ea typeface="Times New Roman" charset="0"/>
              <a:cs typeface="Times New Roman" charset="0"/>
            </a:endParaRPr>
          </a:p>
          <a:p>
            <a:pPr algn="just"/>
            <a:endParaRPr lang="en-US" sz="2400" dirty="0">
              <a:latin typeface="Times New Roman" charset="0"/>
              <a:ea typeface="Times New Roman" charset="0"/>
              <a:cs typeface="Times New Roman" charset="0"/>
            </a:endParaRPr>
          </a:p>
          <a:p>
            <a:pPr algn="just"/>
            <a:endParaRPr lang="el-GR" sz="22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4140430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8957" y="624110"/>
            <a:ext cx="7592603" cy="999207"/>
          </a:xfrm>
        </p:spPr>
        <p:txBody>
          <a:bodyPr>
            <a:normAutofit/>
          </a:bodyPr>
          <a:lstStyle/>
          <a:p>
            <a:pPr algn="ctr"/>
            <a:r>
              <a:rPr lang="el-GR" sz="4000" b="1" dirty="0">
                <a:latin typeface="Times New Roman" charset="0"/>
                <a:ea typeface="Times New Roman" charset="0"/>
                <a:cs typeface="Times New Roman" charset="0"/>
              </a:rPr>
              <a:t>ΔΙΑΜΕΣΟΛΑΒΗΣΗ</a:t>
            </a:r>
            <a:endParaRPr lang="en-US" sz="4000" dirty="0"/>
          </a:p>
        </p:txBody>
      </p:sp>
      <p:sp>
        <p:nvSpPr>
          <p:cNvPr id="3" name="Content Placeholder 2"/>
          <p:cNvSpPr>
            <a:spLocks noGrp="1"/>
          </p:cNvSpPr>
          <p:nvPr>
            <p:ph idx="1"/>
          </p:nvPr>
        </p:nvSpPr>
        <p:spPr/>
        <p:txBody>
          <a:bodyPr>
            <a:normAutofit/>
          </a:bodyPr>
          <a:lstStyle/>
          <a:p>
            <a:pPr algn="just"/>
            <a:r>
              <a:rPr lang="el-GR" sz="2800" dirty="0">
                <a:latin typeface="Times New Roman" charset="0"/>
                <a:ea typeface="Times New Roman" charset="0"/>
                <a:cs typeface="Times New Roman" charset="0"/>
              </a:rPr>
              <a:t>Damianakis, M (2017). Βασική Διαμεσολάβηση. </a:t>
            </a:r>
            <a:r>
              <a:rPr lang="en-US" sz="2800" dirty="0">
                <a:latin typeface="Times New Roman" charset="0"/>
                <a:ea typeface="Times New Roman" charset="0"/>
                <a:cs typeface="Times New Roman" charset="0"/>
              </a:rPr>
              <a:t>IMC.</a:t>
            </a:r>
          </a:p>
          <a:p>
            <a:pPr algn="just"/>
            <a:r>
              <a:rPr lang="en-US" sz="2800" dirty="0">
                <a:latin typeface="Times New Roman" charset="0"/>
                <a:ea typeface="Times New Roman" charset="0"/>
                <a:cs typeface="Times New Roman" charset="0"/>
              </a:rPr>
              <a:t>Damianiakis, M. (2008). “Inter-cultural Mediation”. </a:t>
            </a:r>
            <a:r>
              <a:rPr lang="en-US" sz="2800" i="1" dirty="0">
                <a:latin typeface="Times New Roman" charset="0"/>
                <a:ea typeface="Times New Roman" charset="0"/>
                <a:cs typeface="Times New Roman" charset="0"/>
              </a:rPr>
              <a:t>Resolve Journal</a:t>
            </a:r>
            <a:r>
              <a:rPr lang="en-US" sz="2800" dirty="0">
                <a:latin typeface="Times New Roman" charset="0"/>
                <a:ea typeface="Times New Roman" charset="0"/>
                <a:cs typeface="Times New Roman" charset="0"/>
              </a:rPr>
              <a:t> </a:t>
            </a:r>
            <a:r>
              <a:rPr lang="en-US" sz="2800" i="1" dirty="0">
                <a:latin typeface="Times New Roman" charset="0"/>
                <a:ea typeface="Times New Roman" charset="0"/>
                <a:cs typeface="Times New Roman" charset="0"/>
              </a:rPr>
              <a:t>10</a:t>
            </a:r>
            <a:r>
              <a:rPr lang="en-US" sz="2800" dirty="0">
                <a:latin typeface="Times New Roman" charset="0"/>
                <a:ea typeface="Times New Roman" charset="0"/>
                <a:cs typeface="Times New Roman" charset="0"/>
              </a:rPr>
              <a:t>, 25-27.</a:t>
            </a:r>
            <a:endParaRPr lang="el-GR" sz="2800" dirty="0">
              <a:latin typeface="Times New Roman" charset="0"/>
              <a:ea typeface="Times New Roman" charset="0"/>
              <a:cs typeface="Times New Roman" charset="0"/>
            </a:endParaRPr>
          </a:p>
          <a:p>
            <a:pPr algn="just"/>
            <a:r>
              <a:rPr lang="en-US" sz="2800" dirty="0" err="1">
                <a:latin typeface="Times New Roman" charset="0"/>
                <a:ea typeface="Times New Roman" charset="0"/>
                <a:cs typeface="Times New Roman" charset="0"/>
              </a:rPr>
              <a:t>Stulberg</a:t>
            </a:r>
            <a:r>
              <a:rPr lang="en-US" sz="2800" dirty="0">
                <a:latin typeface="Times New Roman" charset="0"/>
                <a:ea typeface="Times New Roman" charset="0"/>
                <a:cs typeface="Times New Roman" charset="0"/>
              </a:rPr>
              <a:t> J. B &amp; Love L. P. (2014). </a:t>
            </a:r>
            <a:r>
              <a:rPr lang="el-GR" sz="2800" i="1" dirty="0">
                <a:latin typeface="Times New Roman" charset="0"/>
                <a:ea typeface="Times New Roman" charset="0"/>
                <a:cs typeface="Times New Roman" charset="0"/>
              </a:rPr>
              <a:t>Ανάμεσα στα μέρη</a:t>
            </a:r>
            <a:r>
              <a:rPr lang="en-US" sz="2800" i="1" dirty="0">
                <a:latin typeface="Times New Roman" charset="0"/>
                <a:ea typeface="Times New Roman" charset="0"/>
                <a:cs typeface="Times New Roman" charset="0"/>
              </a:rPr>
              <a:t>:</a:t>
            </a:r>
            <a:r>
              <a:rPr lang="el-GR" sz="2800" i="1" dirty="0">
                <a:latin typeface="Times New Roman" charset="0"/>
                <a:ea typeface="Times New Roman" charset="0"/>
                <a:cs typeface="Times New Roman" charset="0"/>
              </a:rPr>
              <a:t> Ο Ουδέτερος Τρίτος. Στρατηγικές για μια επιτυχημένη διαμεσολάβηση</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Μτφρ</a:t>
            </a:r>
            <a:r>
              <a:rPr lang="el-GR" sz="2800" dirty="0">
                <a:latin typeface="Times New Roman" charset="0"/>
                <a:ea typeface="Times New Roman" charset="0"/>
                <a:cs typeface="Times New Roman" charset="0"/>
              </a:rPr>
              <a:t>. Μαίρη Ορφανού. 2</a:t>
            </a:r>
            <a:r>
              <a:rPr lang="el-GR" sz="2800" baseline="30000" dirty="0">
                <a:latin typeface="Times New Roman" charset="0"/>
                <a:ea typeface="Times New Roman" charset="0"/>
                <a:cs typeface="Times New Roman" charset="0"/>
              </a:rPr>
              <a:t>η</a:t>
            </a:r>
            <a:r>
              <a:rPr lang="el-GR" sz="2800" dirty="0">
                <a:latin typeface="Times New Roman" charset="0"/>
                <a:ea typeface="Times New Roman" charset="0"/>
                <a:cs typeface="Times New Roman" charset="0"/>
              </a:rPr>
              <a:t> </a:t>
            </a:r>
            <a:r>
              <a:rPr lang="el-GR" sz="2800" dirty="0" err="1">
                <a:latin typeface="Times New Roman" charset="0"/>
                <a:ea typeface="Times New Roman" charset="0"/>
                <a:cs typeface="Times New Roman" charset="0"/>
              </a:rPr>
              <a:t>εκδ</a:t>
            </a:r>
            <a:r>
              <a:rPr lang="el-GR" sz="2800" dirty="0">
                <a:latin typeface="Times New Roman" charset="0"/>
                <a:ea typeface="Times New Roman" charset="0"/>
                <a:cs typeface="Times New Roman" charset="0"/>
              </a:rPr>
              <a:t>. Αθήνα</a:t>
            </a:r>
            <a:r>
              <a:rPr lang="en-US" sz="2800" dirty="0">
                <a:latin typeface="Times New Roman" charset="0"/>
                <a:ea typeface="Times New Roman" charset="0"/>
                <a:cs typeface="Times New Roman" charset="0"/>
              </a:rPr>
              <a:t>:</a:t>
            </a:r>
            <a:r>
              <a:rPr lang="el-GR" sz="2800" dirty="0">
                <a:latin typeface="Times New Roman" charset="0"/>
                <a:ea typeface="Times New Roman" charset="0"/>
                <a:cs typeface="Times New Roman" charset="0"/>
              </a:rPr>
              <a:t>Νομική Βιβλιοθήκη. </a:t>
            </a:r>
            <a:endParaRPr lang="en-US" sz="2800" dirty="0">
              <a:latin typeface="Times New Roman" charset="0"/>
              <a:ea typeface="Times New Roman" charset="0"/>
              <a:cs typeface="Times New Roman" charset="0"/>
            </a:endParaRPr>
          </a:p>
          <a:p>
            <a:endParaRPr lang="en-US" sz="2800" dirty="0"/>
          </a:p>
        </p:txBody>
      </p:sp>
    </p:spTree>
    <p:extLst>
      <p:ext uri="{BB962C8B-B14F-4D97-AF65-F5344CB8AC3E}">
        <p14:creationId xmlns:p14="http://schemas.microsoft.com/office/powerpoint/2010/main" val="36930601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Εννοιολογικοί προσδιορισμοί</a:t>
            </a:r>
          </a:p>
        </p:txBody>
      </p:sp>
      <p:graphicFrame>
        <p:nvGraphicFramePr>
          <p:cNvPr id="4" name="3 - Θέση περιεχομένου"/>
          <p:cNvGraphicFramePr>
            <a:graphicFrameLocks noGrp="1"/>
          </p:cNvGraphicFramePr>
          <p:nvPr>
            <p:ph idx="1"/>
          </p:nvPr>
        </p:nvGraphicFramePr>
        <p:xfrm>
          <a:off x="2279576" y="1628801"/>
          <a:ext cx="770485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 TextBox"/>
          <p:cNvSpPr txBox="1"/>
          <p:nvPr/>
        </p:nvSpPr>
        <p:spPr>
          <a:xfrm>
            <a:off x="2063552" y="1844824"/>
            <a:ext cx="1440160" cy="523220"/>
          </a:xfrm>
          <a:prstGeom prst="rect">
            <a:avLst/>
          </a:prstGeom>
          <a:noFill/>
        </p:spPr>
        <p:txBody>
          <a:bodyPr wrap="square" rtlCol="0">
            <a:spAutoFit/>
          </a:bodyPr>
          <a:lstStyle/>
          <a:p>
            <a:pPr algn="ctr"/>
            <a:r>
              <a:rPr lang="el-GR" sz="2800" b="1" i="1" dirty="0">
                <a:solidFill>
                  <a:schemeClr val="accent3">
                    <a:lumMod val="50000"/>
                  </a:schemeClr>
                </a:solidFill>
                <a:latin typeface="Times New Roman" pitchFamily="18" charset="0"/>
                <a:cs typeface="Times New Roman" pitchFamily="18" charset="0"/>
              </a:rPr>
              <a:t>Φύλο</a:t>
            </a:r>
          </a:p>
        </p:txBody>
      </p:sp>
    </p:spTree>
    <p:extLst>
      <p:ext uri="{BB962C8B-B14F-4D97-AF65-F5344CB8AC3E}">
        <p14:creationId xmlns:p14="http://schemas.microsoft.com/office/powerpoint/2010/main" val="2718616704"/>
      </p:ext>
    </p:extLst>
  </p:cSld>
  <p:clrMapOvr>
    <a:masterClrMapping/>
  </p:clrMapOvr>
  <p:transition>
    <p:pull dir="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graphicFrame>
        <p:nvGraphicFramePr>
          <p:cNvPr id="4" name="3 - Θέση περιεχομένου"/>
          <p:cNvGraphicFramePr>
            <a:graphicFrameLocks noGrp="1"/>
          </p:cNvGraphicFramePr>
          <p:nvPr>
            <p:ph idx="1"/>
          </p:nvPr>
        </p:nvGraphicFramePr>
        <p:xfrm>
          <a:off x="1775520" y="0"/>
          <a:ext cx="871296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5 - Ευθεία γραμμή σύνδεσης"/>
          <p:cNvCxnSpPr/>
          <p:nvPr/>
        </p:nvCxnSpPr>
        <p:spPr>
          <a:xfrm>
            <a:off x="7464152" y="4581128"/>
            <a:ext cx="1224136" cy="108012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11 - Ευθεία γραμμή σύνδεσης"/>
          <p:cNvCxnSpPr/>
          <p:nvPr/>
        </p:nvCxnSpPr>
        <p:spPr>
          <a:xfrm>
            <a:off x="6023992" y="2276872"/>
            <a:ext cx="1800200" cy="79208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4171450"/>
      </p:ext>
    </p:extLst>
  </p:cSld>
  <p:clrMapOvr>
    <a:masterClrMapping/>
  </p:clrMapOvr>
  <p:transition>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Βιολογικό φύλο (</a:t>
            </a:r>
            <a:r>
              <a:rPr lang="en-US" dirty="0"/>
              <a:t>sex)</a:t>
            </a:r>
            <a:endParaRPr lang="el-GR" dirty="0"/>
          </a:p>
        </p:txBody>
      </p:sp>
      <p:graphicFrame>
        <p:nvGraphicFramePr>
          <p:cNvPr id="4" name="3 - Θέση περιεχομένου"/>
          <p:cNvGraphicFramePr>
            <a:graphicFrameLocks noGrp="1"/>
          </p:cNvGraphicFramePr>
          <p:nvPr>
            <p:ph idx="1"/>
          </p:nvPr>
        </p:nvGraphicFramePr>
        <p:xfrm>
          <a:off x="1991544" y="1556792"/>
          <a:ext cx="8229600" cy="5069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9023184"/>
      </p:ext>
    </p:extLst>
  </p:cSld>
  <p:clrMapOvr>
    <a:masterClrMapping/>
  </p:clrMapOvr>
  <p:transition>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Κοινωνικό φύλο (</a:t>
            </a:r>
            <a:r>
              <a:rPr lang="en-US" dirty="0"/>
              <a:t>gender)</a:t>
            </a:r>
            <a:endParaRPr lang="el-GR" dirty="0"/>
          </a:p>
        </p:txBody>
      </p:sp>
      <p:sp>
        <p:nvSpPr>
          <p:cNvPr id="3" name="2 - Θέση περιεχομένου"/>
          <p:cNvSpPr>
            <a:spLocks noGrp="1"/>
          </p:cNvSpPr>
          <p:nvPr>
            <p:ph idx="1"/>
          </p:nvPr>
        </p:nvSpPr>
        <p:spPr>
          <a:xfrm>
            <a:off x="1703512" y="1600200"/>
            <a:ext cx="8964488" cy="4709120"/>
          </a:xfrm>
        </p:spPr>
        <p:txBody>
          <a:bodyPr/>
          <a:lstStyle/>
          <a:p>
            <a:pPr algn="ctr">
              <a:buNone/>
            </a:pPr>
            <a:r>
              <a:rPr lang="el-GR" dirty="0"/>
              <a:t>όρος επικεντρώνεται στις κοινωνικά κατασκευασμένες πτυχές των διαφορών μεταξύ τους</a:t>
            </a:r>
            <a:endParaRPr lang="en-US" dirty="0"/>
          </a:p>
          <a:p>
            <a:pPr algn="ctr">
              <a:buNone/>
            </a:pPr>
            <a:endParaRPr lang="el-GR" dirty="0"/>
          </a:p>
        </p:txBody>
      </p:sp>
      <p:graphicFrame>
        <p:nvGraphicFramePr>
          <p:cNvPr id="5" name="4 - Διάγραμμα"/>
          <p:cNvGraphicFramePr/>
          <p:nvPr/>
        </p:nvGraphicFramePr>
        <p:xfrm>
          <a:off x="2927648" y="2708920"/>
          <a:ext cx="6576392" cy="37601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9071073"/>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Έμφυλη ταυτότητα (</a:t>
            </a:r>
            <a:r>
              <a:rPr lang="el-GR" dirty="0" err="1"/>
              <a:t>gender</a:t>
            </a:r>
            <a:r>
              <a:rPr lang="el-GR" dirty="0"/>
              <a:t> </a:t>
            </a:r>
            <a:r>
              <a:rPr lang="el-GR" dirty="0" err="1"/>
              <a:t>identity</a:t>
            </a:r>
            <a:r>
              <a:rPr lang="el-GR" dirty="0"/>
              <a:t>)</a:t>
            </a:r>
          </a:p>
        </p:txBody>
      </p:sp>
      <p:sp>
        <p:nvSpPr>
          <p:cNvPr id="3" name="2 - Θέση περιεχομένου"/>
          <p:cNvSpPr>
            <a:spLocks noGrp="1"/>
          </p:cNvSpPr>
          <p:nvPr>
            <p:ph idx="1"/>
          </p:nvPr>
        </p:nvSpPr>
        <p:spPr>
          <a:xfrm>
            <a:off x="1981200" y="2060849"/>
            <a:ext cx="8229600" cy="4065315"/>
          </a:xfrm>
        </p:spPr>
        <p:txBody>
          <a:bodyPr/>
          <a:lstStyle/>
          <a:p>
            <a:pPr algn="just">
              <a:buNone/>
            </a:pPr>
            <a:r>
              <a:rPr lang="en-US" dirty="0"/>
              <a:t>	</a:t>
            </a:r>
            <a:r>
              <a:rPr lang="el-GR" dirty="0"/>
              <a:t>γίνεται κατανοητή ως ο </a:t>
            </a:r>
            <a:r>
              <a:rPr lang="el-GR" b="1" dirty="0"/>
              <a:t>εσωτερικός</a:t>
            </a:r>
            <a:r>
              <a:rPr lang="el-GR" dirty="0"/>
              <a:t> και </a:t>
            </a:r>
            <a:r>
              <a:rPr lang="el-GR" b="1" dirty="0"/>
              <a:t>ατομικός</a:t>
            </a:r>
            <a:r>
              <a:rPr lang="el-GR" dirty="0"/>
              <a:t> τρόπος με τον οποίο το φύλο γίνεται αντιληπτό από τα άτομα, που μπορεί να </a:t>
            </a:r>
            <a:r>
              <a:rPr lang="el-GR" b="1" dirty="0"/>
              <a:t>συμπίπτει</a:t>
            </a:r>
            <a:r>
              <a:rPr lang="el-GR" dirty="0"/>
              <a:t> ή και να </a:t>
            </a:r>
            <a:r>
              <a:rPr lang="el-GR" b="1" dirty="0"/>
              <a:t>μη συμπίπτει </a:t>
            </a:r>
            <a:r>
              <a:rPr lang="el-GR" dirty="0"/>
              <a:t>με το φύλο που προσδιορίσθηκε κατά τη γέννηση και συμπεριλαμβάνει την ατομική εμπειρία του σώματος</a:t>
            </a:r>
          </a:p>
        </p:txBody>
      </p:sp>
    </p:spTree>
    <p:extLst>
      <p:ext uri="{BB962C8B-B14F-4D97-AF65-F5344CB8AC3E}">
        <p14:creationId xmlns:p14="http://schemas.microsoft.com/office/powerpoint/2010/main" val="2329694662"/>
      </p:ext>
    </p:extLst>
  </p:cSld>
  <p:clrMapOvr>
    <a:masterClrMapping/>
  </p:clrMapOvr>
  <p:transition>
    <p:pull dir="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graphicFrame>
        <p:nvGraphicFramePr>
          <p:cNvPr id="4" name="3 - Θέση περιεχομένου"/>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3 - Θέση περιεχομένου"/>
          <p:cNvGraphicFramePr>
            <a:graphicFrameLocks/>
          </p:cNvGraphicFramePr>
          <p:nvPr/>
        </p:nvGraphicFramePr>
        <p:xfrm>
          <a:off x="2133600" y="1752601"/>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5 - Διάγραμμα"/>
          <p:cNvGraphicFramePr/>
          <p:nvPr/>
        </p:nvGraphicFramePr>
        <p:xfrm>
          <a:off x="2135560" y="2276872"/>
          <a:ext cx="8136904" cy="458112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517805677"/>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548680"/>
            <a:ext cx="8229600" cy="868958"/>
          </a:xfrm>
        </p:spPr>
        <p:txBody>
          <a:bodyPr>
            <a:normAutofit fontScale="90000"/>
          </a:bodyPr>
          <a:lstStyle/>
          <a:p>
            <a:r>
              <a:rPr lang="el-GR" b="1" dirty="0"/>
              <a:t>Παράγοντες διαμόρφωσης της </a:t>
            </a:r>
            <a:r>
              <a:rPr lang="el-GR" b="1" dirty="0" err="1"/>
              <a:t>έμφυλης</a:t>
            </a:r>
            <a:r>
              <a:rPr lang="el-GR" b="1" dirty="0"/>
              <a:t> ταυτότητας</a:t>
            </a:r>
            <a:br>
              <a:rPr lang="el-GR" b="1" dirty="0"/>
            </a:br>
            <a:endParaRPr lang="el-GR" dirty="0"/>
          </a:p>
        </p:txBody>
      </p:sp>
      <p:graphicFrame>
        <p:nvGraphicFramePr>
          <p:cNvPr id="4" name="3 - Θέση περιεχομένου"/>
          <p:cNvGraphicFramePr>
            <a:graphicFrameLocks noGrp="1"/>
          </p:cNvGraphicFramePr>
          <p:nvPr>
            <p:ph idx="1"/>
          </p:nvPr>
        </p:nvGraphicFramePr>
        <p:xfrm>
          <a:off x="1775520" y="1700809"/>
          <a:ext cx="8507288" cy="46413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9372587"/>
      </p:ext>
    </p:extLst>
  </p:cSld>
  <p:clrMapOvr>
    <a:masterClrMapping/>
  </p:clrMapOvr>
  <p:transition>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6C598A-B188-5268-4B36-73536677D904}"/>
              </a:ext>
            </a:extLst>
          </p:cNvPr>
          <p:cNvSpPr>
            <a:spLocks noGrp="1"/>
          </p:cNvSpPr>
          <p:nvPr>
            <p:ph type="title"/>
          </p:nvPr>
        </p:nvSpPr>
        <p:spPr/>
        <p:txBody>
          <a:bodyPr>
            <a:normAutofit fontScale="90000"/>
          </a:bodyPr>
          <a:lstStyle/>
          <a:p>
            <a:r>
              <a:rPr lang="el-GR" dirty="0"/>
              <a:t>Μπορεί να ξεκινήσει ως αστείο αλλά να φτάσει να γίνει έγκλημα;</a:t>
            </a:r>
            <a:br>
              <a:rPr lang="el-GR" dirty="0"/>
            </a:br>
            <a:endParaRPr lang="el-GR" dirty="0"/>
          </a:p>
        </p:txBody>
      </p:sp>
      <p:sp>
        <p:nvSpPr>
          <p:cNvPr id="3" name="Θέση περιεχομένου 2">
            <a:extLst>
              <a:ext uri="{FF2B5EF4-FFF2-40B4-BE49-F238E27FC236}">
                <a16:creationId xmlns:a16="http://schemas.microsoft.com/office/drawing/2014/main" id="{6C355B8C-0AA4-5317-0541-931DBC1F3027}"/>
              </a:ext>
            </a:extLst>
          </p:cNvPr>
          <p:cNvSpPr>
            <a:spLocks noGrp="1"/>
          </p:cNvSpPr>
          <p:nvPr>
            <p:ph idx="1"/>
          </p:nvPr>
        </p:nvSpPr>
        <p:spPr/>
        <p:txBody>
          <a:bodyPr>
            <a:normAutofit/>
          </a:bodyPr>
          <a:lstStyle/>
          <a:p>
            <a:pPr algn="just"/>
            <a:r>
              <a:rPr lang="el-GR" dirty="0"/>
              <a:t>Κάθε φορά βρισκόμαστε μπροστά σε ένα σεξιστικό «αστείο» -στο δημόσιο λόγο, στην τηλεόραση, στην πολιτική, στην καθημερινότητά μας…</a:t>
            </a:r>
            <a:endParaRPr lang="en" dirty="0"/>
          </a:p>
          <a:p>
            <a:pPr algn="just"/>
            <a:r>
              <a:rPr lang="el-GR" dirty="0"/>
              <a:t>Σύμφωνα με την πυραμίδα της </a:t>
            </a:r>
            <a:r>
              <a:rPr lang="el-GR" dirty="0" err="1"/>
              <a:t>έμφυλης</a:t>
            </a:r>
            <a:r>
              <a:rPr lang="el-GR" dirty="0"/>
              <a:t> βίας, η επανάληψη σεξιστικών/</a:t>
            </a:r>
            <a:r>
              <a:rPr lang="el-GR" dirty="0" err="1"/>
              <a:t>ομοτρανσφοβικών</a:t>
            </a:r>
            <a:r>
              <a:rPr lang="el-GR" dirty="0"/>
              <a:t> σχολίων και αστείων οδηγεί σε </a:t>
            </a:r>
            <a:r>
              <a:rPr lang="el-GR" b="1" dirty="0"/>
              <a:t>απευαισθητοποίηση</a:t>
            </a:r>
            <a:r>
              <a:rPr lang="el-GR" dirty="0"/>
              <a:t> και τελικά σε </a:t>
            </a:r>
            <a:r>
              <a:rPr lang="el-GR" b="1" dirty="0" err="1"/>
              <a:t>κανονικοποίηση</a:t>
            </a:r>
            <a:r>
              <a:rPr lang="el-GR" dirty="0"/>
              <a:t> του φαινομένου πίσω από το μήνυμα. </a:t>
            </a:r>
          </a:p>
          <a:p>
            <a:endParaRPr lang="el-GR" dirty="0"/>
          </a:p>
        </p:txBody>
      </p:sp>
    </p:spTree>
    <p:extLst>
      <p:ext uri="{BB962C8B-B14F-4D97-AF65-F5344CB8AC3E}">
        <p14:creationId xmlns:p14="http://schemas.microsoft.com/office/powerpoint/2010/main" val="9203371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6663" y="2121408"/>
            <a:ext cx="8891337" cy="4050792"/>
          </a:xfrm>
        </p:spPr>
        <p:txBody>
          <a:bodyPr>
            <a:normAutofit/>
          </a:bodyPr>
          <a:lstStyle/>
          <a:p>
            <a:pPr marL="0" indent="0">
              <a:buNone/>
            </a:pPr>
            <a:r>
              <a:rPr lang="el-GR" sz="2400" dirty="0"/>
              <a:t>«Ο Τζον έδειρε τη Μαίρη»</a:t>
            </a:r>
          </a:p>
        </p:txBody>
      </p:sp>
      <p:sp>
        <p:nvSpPr>
          <p:cNvPr id="4" name="Arrow: Chevron 3"/>
          <p:cNvSpPr/>
          <p:nvPr/>
        </p:nvSpPr>
        <p:spPr>
          <a:xfrm>
            <a:off x="5239893" y="1986839"/>
            <a:ext cx="506896" cy="681615"/>
          </a:xfrm>
          <a:prstGeom prst="chevron">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5" name="TextBox 4"/>
          <p:cNvSpPr txBox="1"/>
          <p:nvPr/>
        </p:nvSpPr>
        <p:spPr>
          <a:xfrm>
            <a:off x="5746790" y="2121410"/>
            <a:ext cx="4921211" cy="461665"/>
          </a:xfrm>
          <a:prstGeom prst="rect">
            <a:avLst/>
          </a:prstGeom>
          <a:noFill/>
        </p:spPr>
        <p:txBody>
          <a:bodyPr wrap="square" rtlCol="0">
            <a:spAutoFit/>
          </a:bodyPr>
          <a:lstStyle/>
          <a:p>
            <a:r>
              <a:rPr lang="el-GR" sz="2400" dirty="0"/>
              <a:t>«Η Μαίρη δάρθηκε από τον Τζον» </a:t>
            </a:r>
          </a:p>
        </p:txBody>
      </p:sp>
      <p:sp>
        <p:nvSpPr>
          <p:cNvPr id="6" name="Equals 5"/>
          <p:cNvSpPr/>
          <p:nvPr/>
        </p:nvSpPr>
        <p:spPr>
          <a:xfrm>
            <a:off x="4663424" y="3022977"/>
            <a:ext cx="1659835" cy="1325217"/>
          </a:xfrm>
          <a:prstGeom prst="mathEqual">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
        <p:nvSpPr>
          <p:cNvPr id="7" name="TextBox 6"/>
          <p:cNvSpPr txBox="1"/>
          <p:nvPr/>
        </p:nvSpPr>
        <p:spPr>
          <a:xfrm>
            <a:off x="3376305" y="4453159"/>
            <a:ext cx="4234070" cy="1938992"/>
          </a:xfrm>
          <a:prstGeom prst="rect">
            <a:avLst/>
          </a:prstGeom>
          <a:noFill/>
        </p:spPr>
        <p:txBody>
          <a:bodyPr wrap="square" rtlCol="0">
            <a:spAutoFit/>
          </a:bodyPr>
          <a:lstStyle/>
          <a:p>
            <a:pPr algn="ctr"/>
            <a:r>
              <a:rPr lang="el-GR" sz="2400" dirty="0"/>
              <a:t>«Η Μαίρη δάρθηκε»</a:t>
            </a:r>
          </a:p>
          <a:p>
            <a:pPr algn="ctr"/>
            <a:endParaRPr lang="el-GR" sz="2400" dirty="0"/>
          </a:p>
          <a:p>
            <a:pPr algn="ctr"/>
            <a:endParaRPr lang="el-GR" sz="2400" dirty="0"/>
          </a:p>
          <a:p>
            <a:pPr algn="ctr"/>
            <a:r>
              <a:rPr lang="el-GR" sz="2400" dirty="0"/>
              <a:t>«Η Μαίρη είναι μια κακοποιημένη γυναίκα»</a:t>
            </a:r>
          </a:p>
        </p:txBody>
      </p:sp>
    </p:spTree>
    <p:extLst>
      <p:ext uri="{BB962C8B-B14F-4D97-AF65-F5344CB8AC3E}">
        <p14:creationId xmlns:p14="http://schemas.microsoft.com/office/powerpoint/2010/main" val="39923936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A6DD09E-6AB8-EC10-CB70-8C6254BEC544}"/>
              </a:ext>
            </a:extLst>
          </p:cNvPr>
          <p:cNvSpPr>
            <a:spLocks noGrp="1"/>
          </p:cNvSpPr>
          <p:nvPr>
            <p:ph type="title"/>
          </p:nvPr>
        </p:nvSpPr>
        <p:spPr/>
        <p:txBody>
          <a:bodyPr/>
          <a:lstStyle/>
          <a:p>
            <a:endParaRPr lang="el-GR"/>
          </a:p>
        </p:txBody>
      </p:sp>
      <p:pic>
        <p:nvPicPr>
          <p:cNvPr id="5" name="Θέση περιεχομένου 4" descr="Εικόνα που περιέχει κείμενο&#10;&#10;Περιγραφή που δημιουργήθηκε αυτόματα">
            <a:extLst>
              <a:ext uri="{FF2B5EF4-FFF2-40B4-BE49-F238E27FC236}">
                <a16:creationId xmlns:a16="http://schemas.microsoft.com/office/drawing/2014/main" id="{3D7AA555-DB4A-374F-23FA-377BE2E523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33019" y="1600201"/>
            <a:ext cx="4525963" cy="4525963"/>
          </a:xfrm>
        </p:spPr>
      </p:pic>
    </p:spTree>
    <p:extLst>
      <p:ext uri="{BB962C8B-B14F-4D97-AF65-F5344CB8AC3E}">
        <p14:creationId xmlns:p14="http://schemas.microsoft.com/office/powerpoint/2010/main" val="17372709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D161B35D-E1DB-5E75-1996-B914E4F1EF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4489" y="930557"/>
            <a:ext cx="8963025" cy="4996886"/>
          </a:xfrm>
          <a:noFill/>
        </p:spPr>
      </p:pic>
    </p:spTree>
    <p:extLst>
      <p:ext uri="{BB962C8B-B14F-4D97-AF65-F5344CB8AC3E}">
        <p14:creationId xmlns:p14="http://schemas.microsoft.com/office/powerpoint/2010/main" val="39796699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3EF708D5-2800-978A-0FB4-555A40674E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35264" y="68264"/>
            <a:ext cx="6721475" cy="6721475"/>
          </a:xfrm>
          <a:noFill/>
        </p:spPr>
      </p:pic>
    </p:spTree>
    <p:extLst>
      <p:ext uri="{BB962C8B-B14F-4D97-AF65-F5344CB8AC3E}">
        <p14:creationId xmlns:p14="http://schemas.microsoft.com/office/powerpoint/2010/main" val="2513074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Το σχολείο</a:t>
            </a:r>
            <a:endParaRPr lang="el-GR" baseline="30000" dirty="0"/>
          </a:p>
        </p:txBody>
      </p:sp>
      <p:sp>
        <p:nvSpPr>
          <p:cNvPr id="3" name="2 - Θέση περιεχομένου"/>
          <p:cNvSpPr>
            <a:spLocks noGrp="1"/>
          </p:cNvSpPr>
          <p:nvPr>
            <p:ph idx="1"/>
          </p:nvPr>
        </p:nvSpPr>
        <p:spPr>
          <a:xfrm>
            <a:off x="2015880" y="2328254"/>
            <a:ext cx="8229600" cy="4525963"/>
          </a:xfrm>
        </p:spPr>
        <p:txBody>
          <a:bodyPr>
            <a:normAutofit/>
          </a:bodyPr>
          <a:lstStyle/>
          <a:p>
            <a:pPr algn="ctr"/>
            <a:r>
              <a:rPr lang="el-GR" dirty="0"/>
              <a:t>Το σχολείο ως ιδεολογικός μηχανισμός όχι μόνο αναπαράγει αλλά νομιμοποιεί τις έμφυλες διαφορές της σχολικής βίας. </a:t>
            </a:r>
          </a:p>
          <a:p>
            <a:endParaRPr lang="el-GR" dirty="0"/>
          </a:p>
          <a:p>
            <a:endParaRPr lang="el-GR" dirty="0"/>
          </a:p>
        </p:txBody>
      </p:sp>
    </p:spTree>
    <p:extLst>
      <p:ext uri="{BB962C8B-B14F-4D97-AF65-F5344CB8AC3E}">
        <p14:creationId xmlns:p14="http://schemas.microsoft.com/office/powerpoint/2010/main" val="21819952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just"/>
            <a:r>
              <a:rPr lang="el-GR" dirty="0"/>
              <a:t>Η βιολογική διαφορά μεταξύ των φύλων, δηλαδή μεταξύ του ανδρικού και γυναικείου σώματος και ιδίως η ανατομική διαφορά μεταξύ των γεννητικών οργάνων, μπορεί επίσης να εμφανίζεται ως η φυσική δικαιολόγηση </a:t>
            </a:r>
            <a:r>
              <a:rPr lang="el-GR" b="1" dirty="0"/>
              <a:t>της κοινωνικά κατασκευασμένης διαφοράς. </a:t>
            </a:r>
            <a:endParaRPr lang="el-GR" dirty="0"/>
          </a:p>
        </p:txBody>
      </p:sp>
    </p:spTree>
    <p:extLst>
      <p:ext uri="{BB962C8B-B14F-4D97-AF65-F5344CB8AC3E}">
        <p14:creationId xmlns:p14="http://schemas.microsoft.com/office/powerpoint/2010/main" val="11194024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Ανδρισμός και βία</a:t>
            </a:r>
          </a:p>
        </p:txBody>
      </p:sp>
      <p:sp>
        <p:nvSpPr>
          <p:cNvPr id="3" name="2 - Θέση περιεχομένου"/>
          <p:cNvSpPr>
            <a:spLocks noGrp="1"/>
          </p:cNvSpPr>
          <p:nvPr>
            <p:ph idx="1"/>
          </p:nvPr>
        </p:nvSpPr>
        <p:spPr>
          <a:xfrm>
            <a:off x="1981200" y="1484785"/>
            <a:ext cx="8229600" cy="4641379"/>
          </a:xfrm>
        </p:spPr>
        <p:txBody>
          <a:bodyPr/>
          <a:lstStyle/>
          <a:p>
            <a:pPr marL="0" indent="0" algn="just">
              <a:buNone/>
            </a:pPr>
            <a:r>
              <a:rPr lang="el-GR" dirty="0"/>
              <a:t>Αν οι γυναίκες που υποβάλλονται σε μια διαδικασία κοινωνικοποίησης που τείνει να τις μειώνει ή να τις αρνείται, ακολουθούν μια μαθητεία αρνητικών αρετών αυταπάρνησης, υποχώρησης και σιωπής, οι άνδρες είναι κι αυτοί εγκλωβισμένοι στην κυρίαρχη παράσταση, και με έναν υπόγειο τρόπο θύματά της. </a:t>
            </a:r>
          </a:p>
        </p:txBody>
      </p:sp>
    </p:spTree>
    <p:extLst>
      <p:ext uri="{BB962C8B-B14F-4D97-AF65-F5344CB8AC3E}">
        <p14:creationId xmlns:p14="http://schemas.microsoft.com/office/powerpoint/2010/main" val="27128961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just"/>
            <a:r>
              <a:rPr lang="el-GR" dirty="0"/>
              <a:t>Το </a:t>
            </a:r>
            <a:r>
              <a:rPr lang="el-GR" b="1" dirty="0"/>
              <a:t>ανδρικό προνόμιο </a:t>
            </a:r>
            <a:r>
              <a:rPr lang="el-GR" dirty="0"/>
              <a:t>είναι ταυτόχρονα και μία παγίδα και βρίσκει αντιστάθμισμά του στη διαρκή ένταση και τον ανταγωνισμό, που ενίοτε φτάνουν και  μέχρι το παράλογο, που επιβάλλει σε κάθε άνδρα το καθήκον να επιβεβαιώνει σε κάθε περίσταση τον ανδρισμό του. </a:t>
            </a:r>
          </a:p>
        </p:txBody>
      </p:sp>
    </p:spTree>
    <p:extLst>
      <p:ext uri="{BB962C8B-B14F-4D97-AF65-F5344CB8AC3E}">
        <p14:creationId xmlns:p14="http://schemas.microsoft.com/office/powerpoint/2010/main" val="26081953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just">
              <a:lnSpc>
                <a:spcPct val="90000"/>
              </a:lnSpc>
            </a:pPr>
            <a:r>
              <a:rPr lang="el-GR" dirty="0"/>
              <a:t>Το πλαίσιο των επιλογών τους είναι επηρεασμένο από τις πατριαρχικές αξίες και τα πολιτισμικά στερεότυπα για τη θέση των γυναικών στην κοινωνία.</a:t>
            </a:r>
          </a:p>
          <a:p>
            <a:pPr algn="just">
              <a:lnSpc>
                <a:spcPct val="90000"/>
              </a:lnSpc>
            </a:pPr>
            <a:r>
              <a:rPr lang="el-GR" dirty="0"/>
              <a:t>Τα κορίτσια δεν αποφασίζουν ελεύθερα, υπόκεινται σε μεγαλύτερες πιέσεις και περιορισμούς. Οι ανισότητες συντηρούνται μέσα από έμμεσες μορφές διάκρισης, από το συμβολισμό της «διαφοράς» που ενεργοποιούν τάσεις </a:t>
            </a:r>
            <a:r>
              <a:rPr lang="el-GR" dirty="0" err="1"/>
              <a:t>αυτοαποκλεισμού</a:t>
            </a:r>
            <a:r>
              <a:rPr lang="el-GR" dirty="0"/>
              <a:t> και τις νομιμοποιούν.</a:t>
            </a:r>
          </a:p>
          <a:p>
            <a:endParaRPr lang="el-GR" dirty="0"/>
          </a:p>
        </p:txBody>
      </p:sp>
    </p:spTree>
    <p:extLst>
      <p:ext uri="{BB962C8B-B14F-4D97-AF65-F5344CB8AC3E}">
        <p14:creationId xmlns:p14="http://schemas.microsoft.com/office/powerpoint/2010/main" val="13853335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a:extLst>
              <a:ext uri="{FF2B5EF4-FFF2-40B4-BE49-F238E27FC236}">
                <a16:creationId xmlns:a16="http://schemas.microsoft.com/office/drawing/2014/main" id="{965AAE8F-33D3-F743-8E72-9596E37FACE2}"/>
              </a:ext>
            </a:extLst>
          </p:cNvPr>
          <p:cNvSpPr>
            <a:spLocks noGrp="1"/>
          </p:cNvSpPr>
          <p:nvPr>
            <p:ph idx="1"/>
          </p:nvPr>
        </p:nvSpPr>
        <p:spPr>
          <a:xfrm>
            <a:off x="1981200" y="764705"/>
            <a:ext cx="8229600" cy="5361459"/>
          </a:xfrm>
        </p:spPr>
        <p:txBody>
          <a:bodyPr rtlCol="0">
            <a:normAutofit lnSpcReduction="10000"/>
          </a:bodyPr>
          <a:lstStyle/>
          <a:p>
            <a:pPr marL="0" indent="0" algn="ctr">
              <a:buNone/>
              <a:defRPr/>
            </a:pPr>
            <a:r>
              <a:rPr lang="el-GR" b="1" dirty="0"/>
              <a:t>ΚΟΙΝΩΝΙΚΟΠΟΙΗΣΗ ΣΤΟ ΚΟΙΝΩΝΙΚΟ ΦΥΛΟ</a:t>
            </a:r>
          </a:p>
          <a:p>
            <a:pPr marL="0" indent="0" algn="ctr">
              <a:buNone/>
              <a:defRPr/>
            </a:pPr>
            <a:endParaRPr lang="el-GR" dirty="0"/>
          </a:p>
          <a:p>
            <a:pPr algn="just">
              <a:defRPr/>
            </a:pPr>
            <a:r>
              <a:rPr lang="el-GR" dirty="0"/>
              <a:t>Συστηματικές διαφορές στην ένδυση και στην κόμμωση από τη βρεφική ακόμη ηλικία</a:t>
            </a:r>
          </a:p>
          <a:p>
            <a:pPr algn="just">
              <a:defRPr/>
            </a:pPr>
            <a:r>
              <a:rPr lang="el-GR" dirty="0"/>
              <a:t>Ήδη στα δυο τους χρόνια, τα παιδάκια έχουν μια μερική αντίληψη του τι είναι γένος (ξέρουν δηλαδή αν τα ίδια είναι αγόρια ή κορίτσια και μπορούν συνήθως να κατατάξουν και άλλα παιδάκια, όπως και ενήλικες στη μια ή στην άλλη κατηγορία)</a:t>
            </a:r>
          </a:p>
          <a:p>
            <a:pPr algn="just">
              <a:defRPr/>
            </a:pPr>
            <a:r>
              <a:rPr lang="el-GR" dirty="0"/>
              <a:t>Αργότερα, τα παιχνίδια, τα παιδικά βιβλία και τα προγράμματα της τηλεόρασης τείνουν να υπογραμμίζουν τις διαφορές μεταξύ γυναικείων και ανδρικών χαρακτηριστικών.</a:t>
            </a:r>
          </a:p>
          <a:p>
            <a:pPr>
              <a:defRPr/>
            </a:pPr>
            <a:endParaRPr lang="el-GR" dirty="0"/>
          </a:p>
        </p:txBody>
      </p:sp>
    </p:spTree>
    <p:extLst>
      <p:ext uri="{BB962C8B-B14F-4D97-AF65-F5344CB8AC3E}">
        <p14:creationId xmlns:p14="http://schemas.microsoft.com/office/powerpoint/2010/main" val="8511696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a:extLst>
              <a:ext uri="{FF2B5EF4-FFF2-40B4-BE49-F238E27FC236}">
                <a16:creationId xmlns:a16="http://schemas.microsoft.com/office/drawing/2014/main" id="{07DB5361-126E-B44E-BBE2-901DEB4AF0CB}"/>
              </a:ext>
            </a:extLst>
          </p:cNvPr>
          <p:cNvSpPr>
            <a:spLocks noGrp="1"/>
          </p:cNvSpPr>
          <p:nvPr>
            <p:ph idx="1"/>
          </p:nvPr>
        </p:nvSpPr>
        <p:spPr>
          <a:xfrm>
            <a:off x="1981200" y="620714"/>
            <a:ext cx="8229600" cy="6237287"/>
          </a:xfrm>
        </p:spPr>
        <p:txBody>
          <a:bodyPr rtlCol="0">
            <a:normAutofit/>
          </a:bodyPr>
          <a:lstStyle/>
          <a:p>
            <a:pPr algn="ctr">
              <a:buNone/>
              <a:defRPr/>
            </a:pPr>
            <a:r>
              <a:rPr lang="el-GR" b="1" dirty="0"/>
              <a:t>ΚΟΙΝΩΝΙΚΟΙ ΡΟΛΟΙ – ΚΟΙΝΩΝΙΚΕΣ ΠΡΟΣΔΟΚΙΕΣ ΚΑΙ ΦΥΛΟ</a:t>
            </a:r>
            <a:endParaRPr lang="el-GR" dirty="0"/>
          </a:p>
          <a:p>
            <a:pPr algn="just">
              <a:defRPr/>
            </a:pPr>
            <a:r>
              <a:rPr lang="el-GR" dirty="0"/>
              <a:t>Η κάθε κοινωνία έχει </a:t>
            </a:r>
            <a:r>
              <a:rPr lang="el-GR" b="1" dirty="0"/>
              <a:t>ένα σύνολο άγραφων (άτυπων) κανόνων </a:t>
            </a:r>
            <a:r>
              <a:rPr lang="el-GR" dirty="0"/>
              <a:t>που προσδιορίζουν πώς πρέπει να συμπεριφέρονται τα μέλη της κοινωνίας, δηλαδή </a:t>
            </a:r>
            <a:r>
              <a:rPr lang="el-GR" b="1" dirty="0"/>
              <a:t>ποια είναι η κοινωνικά αναμενόμενη συμπεριφορά</a:t>
            </a:r>
            <a:r>
              <a:rPr lang="el-GR" dirty="0"/>
              <a:t>. </a:t>
            </a:r>
            <a:endParaRPr lang="en-US" dirty="0"/>
          </a:p>
          <a:p>
            <a:pPr algn="just">
              <a:defRPr/>
            </a:pPr>
            <a:r>
              <a:rPr lang="el-GR" dirty="0"/>
              <a:t>Το περιεχόμενο του ρόλου είναι ακριβώς η “σωστή”, δηλαδή κοινωνικά αναμενόμενη συμπεριφορά. Επομένως, </a:t>
            </a:r>
            <a:r>
              <a:rPr lang="el-GR" b="1" dirty="0"/>
              <a:t>οι κοινωνικές προσδοκίες αποτυπώνονται σε κοινωνικούς</a:t>
            </a:r>
            <a:r>
              <a:rPr lang="el-GR" dirty="0"/>
              <a:t> </a:t>
            </a:r>
            <a:r>
              <a:rPr lang="el-GR" b="1" dirty="0"/>
              <a:t>ρόλους</a:t>
            </a:r>
            <a:r>
              <a:rPr lang="el-GR" dirty="0"/>
              <a:t>. </a:t>
            </a:r>
          </a:p>
        </p:txBody>
      </p:sp>
    </p:spTree>
    <p:extLst>
      <p:ext uri="{BB962C8B-B14F-4D97-AF65-F5344CB8AC3E}">
        <p14:creationId xmlns:p14="http://schemas.microsoft.com/office/powerpoint/2010/main" val="9550518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 Τίτλος">
            <a:extLst>
              <a:ext uri="{FF2B5EF4-FFF2-40B4-BE49-F238E27FC236}">
                <a16:creationId xmlns:a16="http://schemas.microsoft.com/office/drawing/2014/main" id="{513A109F-B2AD-3643-831E-15FFF1E408B3}"/>
              </a:ext>
            </a:extLst>
          </p:cNvPr>
          <p:cNvSpPr>
            <a:spLocks noGrp="1"/>
          </p:cNvSpPr>
          <p:nvPr>
            <p:ph type="title"/>
          </p:nvPr>
        </p:nvSpPr>
        <p:spPr>
          <a:xfrm>
            <a:off x="1847528" y="620688"/>
            <a:ext cx="8229600" cy="1143000"/>
          </a:xfrm>
        </p:spPr>
        <p:txBody>
          <a:bodyPr>
            <a:normAutofit fontScale="90000"/>
          </a:bodyPr>
          <a:lstStyle/>
          <a:p>
            <a:r>
              <a:rPr lang="el-GR" b="1" dirty="0" err="1"/>
              <a:t>Ομοφοβία</a:t>
            </a:r>
            <a:br>
              <a:rPr lang="el-GR" dirty="0"/>
            </a:br>
            <a:endParaRPr lang="el-GR" altLang="el-GR" dirty="0"/>
          </a:p>
        </p:txBody>
      </p:sp>
      <p:sp>
        <p:nvSpPr>
          <p:cNvPr id="3" name="2 - Θέση περιεχομένου">
            <a:extLst>
              <a:ext uri="{FF2B5EF4-FFF2-40B4-BE49-F238E27FC236}">
                <a16:creationId xmlns:a16="http://schemas.microsoft.com/office/drawing/2014/main" id="{564881CF-A4F4-324C-8338-E69E45B80AC1}"/>
              </a:ext>
            </a:extLst>
          </p:cNvPr>
          <p:cNvSpPr>
            <a:spLocks noGrp="1"/>
          </p:cNvSpPr>
          <p:nvPr>
            <p:ph idx="1"/>
          </p:nvPr>
        </p:nvSpPr>
        <p:spPr/>
        <p:txBody>
          <a:bodyPr rtlCol="0">
            <a:normAutofit/>
          </a:bodyPr>
          <a:lstStyle/>
          <a:p>
            <a:pPr algn="just">
              <a:defRPr/>
            </a:pPr>
            <a:r>
              <a:rPr lang="el-GR" dirty="0" err="1"/>
              <a:t>Πολλές</a:t>
            </a:r>
            <a:r>
              <a:rPr lang="el-GR" dirty="0"/>
              <a:t> </a:t>
            </a:r>
            <a:r>
              <a:rPr lang="el-GR" dirty="0" err="1"/>
              <a:t>φορές</a:t>
            </a:r>
            <a:r>
              <a:rPr lang="el-GR" dirty="0"/>
              <a:t> ο </a:t>
            </a:r>
            <a:r>
              <a:rPr lang="el-GR" dirty="0" err="1"/>
              <a:t>όρος</a:t>
            </a:r>
            <a:r>
              <a:rPr lang="el-GR" dirty="0"/>
              <a:t> </a:t>
            </a:r>
            <a:r>
              <a:rPr lang="el-GR" dirty="0" err="1"/>
              <a:t>ομοφοβία</a:t>
            </a:r>
            <a:r>
              <a:rPr lang="el-GR" dirty="0"/>
              <a:t> </a:t>
            </a:r>
            <a:r>
              <a:rPr lang="el-GR" dirty="0" err="1"/>
              <a:t>χρησιμοποιείται</a:t>
            </a:r>
            <a:r>
              <a:rPr lang="el-GR" dirty="0"/>
              <a:t> ως </a:t>
            </a:r>
            <a:r>
              <a:rPr lang="el-GR" dirty="0" err="1"/>
              <a:t>όρος</a:t>
            </a:r>
            <a:r>
              <a:rPr lang="el-GR" dirty="0"/>
              <a:t> «</a:t>
            </a:r>
            <a:r>
              <a:rPr lang="el-GR" dirty="0" err="1"/>
              <a:t>ομπρέλα</a:t>
            </a:r>
            <a:r>
              <a:rPr lang="el-GR" dirty="0"/>
              <a:t>» για </a:t>
            </a:r>
            <a:r>
              <a:rPr lang="el-GR" dirty="0" err="1"/>
              <a:t>όλες</a:t>
            </a:r>
            <a:r>
              <a:rPr lang="el-GR" dirty="0"/>
              <a:t> τις </a:t>
            </a:r>
            <a:r>
              <a:rPr lang="el-GR" dirty="0" err="1"/>
              <a:t>αρνητικές</a:t>
            </a:r>
            <a:r>
              <a:rPr lang="el-GR" dirty="0"/>
              <a:t> </a:t>
            </a:r>
            <a:r>
              <a:rPr lang="el-GR" dirty="0" err="1"/>
              <a:t>συμπεριφορές</a:t>
            </a:r>
            <a:r>
              <a:rPr lang="el-GR" dirty="0"/>
              <a:t> που </a:t>
            </a:r>
            <a:r>
              <a:rPr lang="el-GR" dirty="0" err="1"/>
              <a:t>έχουν</a:t>
            </a:r>
            <a:r>
              <a:rPr lang="el-GR" dirty="0"/>
              <a:t> να </a:t>
            </a:r>
            <a:r>
              <a:rPr lang="el-GR" dirty="0" err="1"/>
              <a:t>κάνουν</a:t>
            </a:r>
            <a:r>
              <a:rPr lang="el-GR" dirty="0"/>
              <a:t> με το </a:t>
            </a:r>
            <a:r>
              <a:rPr lang="el-GR" dirty="0" err="1"/>
              <a:t>σεξουαλικο</a:t>
            </a:r>
            <a:r>
              <a:rPr lang="el-GR" dirty="0"/>
              <a:t>́ </a:t>
            </a:r>
            <a:r>
              <a:rPr lang="el-GR" dirty="0" err="1"/>
              <a:t>προσανατολισμο</a:t>
            </a:r>
            <a:r>
              <a:rPr lang="el-GR" dirty="0"/>
              <a:t>́ και την </a:t>
            </a:r>
            <a:r>
              <a:rPr lang="el-GR" dirty="0" err="1"/>
              <a:t>ταυτότητα</a:t>
            </a:r>
            <a:r>
              <a:rPr lang="el-GR" dirty="0"/>
              <a:t> </a:t>
            </a:r>
            <a:r>
              <a:rPr lang="el-GR" dirty="0" err="1"/>
              <a:t>φύλου</a:t>
            </a:r>
            <a:r>
              <a:rPr lang="el-GR" dirty="0"/>
              <a:t>- </a:t>
            </a:r>
            <a:r>
              <a:rPr lang="el-GR" dirty="0" err="1"/>
              <a:t>συμπεριλαμβάνοντας</a:t>
            </a:r>
            <a:r>
              <a:rPr lang="el-GR" dirty="0"/>
              <a:t> </a:t>
            </a:r>
            <a:r>
              <a:rPr lang="el-GR" dirty="0" err="1"/>
              <a:t>επίσης</a:t>
            </a:r>
            <a:r>
              <a:rPr lang="el-GR" dirty="0"/>
              <a:t> και τη </a:t>
            </a:r>
            <a:r>
              <a:rPr lang="el-GR" dirty="0" err="1"/>
              <a:t>αμφιφυλοφοβία</a:t>
            </a:r>
            <a:r>
              <a:rPr lang="el-GR" dirty="0"/>
              <a:t> και την </a:t>
            </a:r>
            <a:r>
              <a:rPr lang="el-GR" dirty="0" err="1"/>
              <a:t>τρανσφοβία</a:t>
            </a:r>
            <a:r>
              <a:rPr lang="el-GR" dirty="0"/>
              <a:t>. </a:t>
            </a:r>
            <a:r>
              <a:rPr lang="el-GR" dirty="0" err="1"/>
              <a:t>Πολυ</a:t>
            </a:r>
            <a:r>
              <a:rPr lang="el-GR" dirty="0"/>
              <a:t>́ </a:t>
            </a:r>
            <a:r>
              <a:rPr lang="el-GR" dirty="0" err="1"/>
              <a:t>συχνα</a:t>
            </a:r>
            <a:r>
              <a:rPr lang="el-GR" dirty="0"/>
              <a:t>́, </a:t>
            </a:r>
            <a:r>
              <a:rPr lang="el-GR" dirty="0" err="1"/>
              <a:t>συμπεριφορές</a:t>
            </a:r>
            <a:r>
              <a:rPr lang="el-GR" dirty="0"/>
              <a:t> </a:t>
            </a:r>
            <a:r>
              <a:rPr lang="el-GR" dirty="0" err="1"/>
              <a:t>ομοφοβίας</a:t>
            </a:r>
            <a:r>
              <a:rPr lang="el-GR" dirty="0"/>
              <a:t> και </a:t>
            </a:r>
            <a:r>
              <a:rPr lang="el-GR" dirty="0" err="1"/>
              <a:t>τρανσφοβίας</a:t>
            </a:r>
            <a:r>
              <a:rPr lang="el-GR" dirty="0"/>
              <a:t> </a:t>
            </a:r>
            <a:r>
              <a:rPr lang="el-GR" dirty="0" err="1"/>
              <a:t>συνυπάρχουν</a:t>
            </a:r>
            <a:r>
              <a:rPr lang="el-GR" dirty="0"/>
              <a:t> και τα </a:t>
            </a:r>
            <a:r>
              <a:rPr lang="el-GR" dirty="0" err="1"/>
              <a:t>άτομα</a:t>
            </a:r>
            <a:r>
              <a:rPr lang="el-GR" dirty="0"/>
              <a:t> </a:t>
            </a:r>
            <a:r>
              <a:rPr lang="el-GR" dirty="0" err="1"/>
              <a:t>πλήττονται</a:t>
            </a:r>
            <a:r>
              <a:rPr lang="el-GR" dirty="0"/>
              <a:t> </a:t>
            </a:r>
            <a:r>
              <a:rPr lang="el-GR" dirty="0" err="1"/>
              <a:t>ταυτόχρονα</a:t>
            </a:r>
            <a:r>
              <a:rPr lang="el-GR" dirty="0"/>
              <a:t> </a:t>
            </a:r>
            <a:r>
              <a:rPr lang="el-GR" dirty="0" err="1"/>
              <a:t>τόσο</a:t>
            </a:r>
            <a:r>
              <a:rPr lang="el-GR" dirty="0"/>
              <a:t> </a:t>
            </a:r>
            <a:r>
              <a:rPr lang="el-GR" dirty="0" err="1"/>
              <a:t>απο</a:t>
            </a:r>
            <a:r>
              <a:rPr lang="el-GR" dirty="0"/>
              <a:t>́ την </a:t>
            </a:r>
            <a:r>
              <a:rPr lang="el-GR" dirty="0" err="1"/>
              <a:t>έκφραση</a:t>
            </a:r>
            <a:r>
              <a:rPr lang="el-GR" dirty="0"/>
              <a:t> του </a:t>
            </a:r>
            <a:r>
              <a:rPr lang="el-GR" dirty="0" err="1"/>
              <a:t>φύλου</a:t>
            </a:r>
            <a:r>
              <a:rPr lang="el-GR" dirty="0"/>
              <a:t> τους </a:t>
            </a:r>
            <a:r>
              <a:rPr lang="el-GR" dirty="0" err="1"/>
              <a:t>όσο</a:t>
            </a:r>
            <a:r>
              <a:rPr lang="el-GR" dirty="0"/>
              <a:t> και για τον (</a:t>
            </a:r>
            <a:r>
              <a:rPr lang="el-GR" dirty="0" err="1"/>
              <a:t>υποτιθέμενο</a:t>
            </a:r>
            <a:r>
              <a:rPr lang="el-GR" dirty="0"/>
              <a:t>) </a:t>
            </a:r>
            <a:r>
              <a:rPr lang="el-GR" dirty="0" err="1"/>
              <a:t>σεξουαλικο</a:t>
            </a:r>
            <a:r>
              <a:rPr lang="el-GR" dirty="0"/>
              <a:t>́ τους </a:t>
            </a:r>
            <a:r>
              <a:rPr lang="el-GR" dirty="0" err="1"/>
              <a:t>προσανατολισμο</a:t>
            </a:r>
            <a:r>
              <a:rPr lang="el-GR" dirty="0"/>
              <a:t>́. Η </a:t>
            </a:r>
            <a:r>
              <a:rPr lang="el-GR" dirty="0" err="1"/>
              <a:t>ομοφοβία</a:t>
            </a:r>
            <a:r>
              <a:rPr lang="el-GR" dirty="0"/>
              <a:t> και </a:t>
            </a:r>
            <a:r>
              <a:rPr lang="el-GR" dirty="0" err="1"/>
              <a:t>τρανσφοβία</a:t>
            </a:r>
            <a:r>
              <a:rPr lang="el-GR" dirty="0"/>
              <a:t> </a:t>
            </a:r>
            <a:r>
              <a:rPr lang="el-GR" dirty="0" err="1"/>
              <a:t>αποτελούν</a:t>
            </a:r>
            <a:r>
              <a:rPr lang="el-GR" dirty="0"/>
              <a:t> </a:t>
            </a:r>
            <a:r>
              <a:rPr lang="el-GR" dirty="0" err="1"/>
              <a:t>συνήθως</a:t>
            </a:r>
            <a:r>
              <a:rPr lang="el-GR" dirty="0"/>
              <a:t> «</a:t>
            </a:r>
            <a:r>
              <a:rPr lang="el-GR" dirty="0" err="1"/>
              <a:t>αόρατες</a:t>
            </a:r>
            <a:r>
              <a:rPr lang="el-GR" dirty="0"/>
              <a:t>» </a:t>
            </a:r>
            <a:r>
              <a:rPr lang="el-GR" dirty="0" err="1"/>
              <a:t>μορφές</a:t>
            </a:r>
            <a:r>
              <a:rPr lang="el-GR" dirty="0"/>
              <a:t> </a:t>
            </a:r>
            <a:r>
              <a:rPr lang="el-GR" dirty="0" err="1"/>
              <a:t>ρατσισμου</a:t>
            </a:r>
            <a:r>
              <a:rPr lang="el-GR" dirty="0"/>
              <a:t>́ ή </a:t>
            </a:r>
            <a:r>
              <a:rPr lang="el-GR" dirty="0" err="1"/>
              <a:t>εκφοβισμου</a:t>
            </a:r>
            <a:r>
              <a:rPr lang="el-GR" dirty="0"/>
              <a:t>́, </a:t>
            </a:r>
            <a:r>
              <a:rPr lang="el-GR" dirty="0" err="1"/>
              <a:t>λόγω</a:t>
            </a:r>
            <a:r>
              <a:rPr lang="el-GR" dirty="0"/>
              <a:t> της </a:t>
            </a:r>
            <a:r>
              <a:rPr lang="el-GR" dirty="0" err="1"/>
              <a:t>δυσκολίας</a:t>
            </a:r>
            <a:r>
              <a:rPr lang="el-GR" dirty="0"/>
              <a:t> </a:t>
            </a:r>
            <a:r>
              <a:rPr lang="el-GR" dirty="0" err="1"/>
              <a:t>αναγνώρισης</a:t>
            </a:r>
            <a:r>
              <a:rPr lang="el-GR" dirty="0"/>
              <a:t> </a:t>
            </a:r>
            <a:r>
              <a:rPr lang="el-GR" dirty="0" err="1"/>
              <a:t>τέτοιων</a:t>
            </a:r>
            <a:r>
              <a:rPr lang="el-GR" dirty="0"/>
              <a:t> </a:t>
            </a:r>
            <a:r>
              <a:rPr lang="el-GR" dirty="0" err="1"/>
              <a:t>περιστατικών</a:t>
            </a:r>
            <a:r>
              <a:rPr lang="el-GR" dirty="0"/>
              <a:t>. </a:t>
            </a:r>
          </a:p>
          <a:p>
            <a:pPr>
              <a:defRPr/>
            </a:pPr>
            <a:endParaRPr lang="el-GR" dirty="0"/>
          </a:p>
        </p:txBody>
      </p:sp>
    </p:spTree>
    <p:extLst>
      <p:ext uri="{BB962C8B-B14F-4D97-AF65-F5344CB8AC3E}">
        <p14:creationId xmlns:p14="http://schemas.microsoft.com/office/powerpoint/2010/main" val="16980414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BCF4C1-6E10-2F4E-B9C6-F57C4E36F1E7}"/>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51104300-A9A2-7141-A73D-340540EA4572}"/>
              </a:ext>
            </a:extLst>
          </p:cNvPr>
          <p:cNvSpPr>
            <a:spLocks noGrp="1"/>
          </p:cNvSpPr>
          <p:nvPr>
            <p:ph idx="1"/>
          </p:nvPr>
        </p:nvSpPr>
        <p:spPr>
          <a:xfrm>
            <a:off x="1981200" y="1600200"/>
            <a:ext cx="8229600" cy="4983162"/>
          </a:xfrm>
        </p:spPr>
        <p:txBody>
          <a:bodyPr>
            <a:normAutofit/>
          </a:bodyPr>
          <a:lstStyle/>
          <a:p>
            <a:pPr algn="just"/>
            <a:r>
              <a:rPr lang="el-GR" dirty="0"/>
              <a:t>Στην </a:t>
            </a:r>
            <a:r>
              <a:rPr lang="el-GR" dirty="0" err="1"/>
              <a:t>ελληνικη</a:t>
            </a:r>
            <a:r>
              <a:rPr lang="el-GR" dirty="0"/>
              <a:t>́ </a:t>
            </a:r>
            <a:r>
              <a:rPr lang="el-GR" dirty="0" err="1"/>
              <a:t>εκπαίδευση</a:t>
            </a:r>
            <a:r>
              <a:rPr lang="el-GR" dirty="0"/>
              <a:t> τα </a:t>
            </a:r>
            <a:r>
              <a:rPr lang="el-GR" dirty="0" err="1"/>
              <a:t>ζητήματα</a:t>
            </a:r>
            <a:r>
              <a:rPr lang="el-GR" dirty="0"/>
              <a:t> </a:t>
            </a:r>
            <a:r>
              <a:rPr lang="el-GR" dirty="0" err="1"/>
              <a:t>σεξουαλικότητας</a:t>
            </a:r>
            <a:r>
              <a:rPr lang="el-GR" dirty="0"/>
              <a:t> και </a:t>
            </a:r>
            <a:r>
              <a:rPr lang="el-GR" dirty="0" err="1"/>
              <a:t>ταυτότητας</a:t>
            </a:r>
            <a:r>
              <a:rPr lang="el-GR" dirty="0"/>
              <a:t> </a:t>
            </a:r>
            <a:r>
              <a:rPr lang="el-GR" dirty="0" err="1"/>
              <a:t>φύλου</a:t>
            </a:r>
            <a:r>
              <a:rPr lang="el-GR" dirty="0"/>
              <a:t> </a:t>
            </a:r>
            <a:r>
              <a:rPr lang="el-GR" dirty="0" err="1"/>
              <a:t>αποτελούν</a:t>
            </a:r>
            <a:r>
              <a:rPr lang="el-GR" dirty="0"/>
              <a:t> </a:t>
            </a:r>
            <a:r>
              <a:rPr lang="el-GR" dirty="0" err="1"/>
              <a:t>ταμπου</a:t>
            </a:r>
            <a:r>
              <a:rPr lang="el-GR" dirty="0"/>
              <a:t>́ και </a:t>
            </a:r>
            <a:r>
              <a:rPr lang="el-GR" dirty="0" err="1"/>
              <a:t>σπάνια</a:t>
            </a:r>
            <a:r>
              <a:rPr lang="el-GR" dirty="0"/>
              <a:t> </a:t>
            </a:r>
            <a:r>
              <a:rPr lang="el-GR" dirty="0" err="1"/>
              <a:t>συζητιούνται</a:t>
            </a:r>
            <a:r>
              <a:rPr lang="el-GR" dirty="0"/>
              <a:t> </a:t>
            </a:r>
            <a:r>
              <a:rPr lang="el-GR" dirty="0" err="1"/>
              <a:t>ανοιχτα</a:t>
            </a:r>
            <a:r>
              <a:rPr lang="el-GR" dirty="0"/>
              <a:t>́. </a:t>
            </a:r>
            <a:r>
              <a:rPr lang="el-GR" dirty="0" err="1"/>
              <a:t>Άλλωστε</a:t>
            </a:r>
            <a:r>
              <a:rPr lang="el-GR" dirty="0"/>
              <a:t>, η </a:t>
            </a:r>
            <a:r>
              <a:rPr lang="el-GR" dirty="0" err="1"/>
              <a:t>σεξουαλικη</a:t>
            </a:r>
            <a:r>
              <a:rPr lang="el-GR" dirty="0"/>
              <a:t>́ </a:t>
            </a:r>
            <a:r>
              <a:rPr lang="el-GR" dirty="0" err="1"/>
              <a:t>διαπαιδαγώγηση</a:t>
            </a:r>
            <a:r>
              <a:rPr lang="el-GR" dirty="0"/>
              <a:t> </a:t>
            </a:r>
            <a:r>
              <a:rPr lang="el-GR" dirty="0" err="1"/>
              <a:t>απουσιάζει</a:t>
            </a:r>
            <a:r>
              <a:rPr lang="el-GR" dirty="0"/>
              <a:t> </a:t>
            </a:r>
            <a:r>
              <a:rPr lang="el-GR" dirty="0" err="1"/>
              <a:t>απο</a:t>
            </a:r>
            <a:r>
              <a:rPr lang="el-GR" dirty="0"/>
              <a:t>́ τα </a:t>
            </a:r>
            <a:r>
              <a:rPr lang="el-GR" dirty="0" err="1"/>
              <a:t>σχολεία</a:t>
            </a:r>
            <a:r>
              <a:rPr lang="el-GR" dirty="0"/>
              <a:t>. </a:t>
            </a:r>
            <a:r>
              <a:rPr lang="el-GR" dirty="0" err="1"/>
              <a:t>Ταυτόχρονα</a:t>
            </a:r>
            <a:r>
              <a:rPr lang="el-GR" dirty="0"/>
              <a:t>, σε </a:t>
            </a:r>
            <a:r>
              <a:rPr lang="el-GR" dirty="0" err="1"/>
              <a:t>όλες</a:t>
            </a:r>
            <a:r>
              <a:rPr lang="el-GR" dirty="0"/>
              <a:t> τις </a:t>
            </a:r>
            <a:r>
              <a:rPr lang="el-GR" dirty="0" err="1"/>
              <a:t>βαθμίδες</a:t>
            </a:r>
            <a:r>
              <a:rPr lang="el-GR" dirty="0"/>
              <a:t> </a:t>
            </a:r>
            <a:r>
              <a:rPr lang="el-GR" dirty="0" err="1"/>
              <a:t>εκπαίδευσης</a:t>
            </a:r>
            <a:r>
              <a:rPr lang="el-GR" dirty="0"/>
              <a:t>, </a:t>
            </a:r>
            <a:r>
              <a:rPr lang="el-GR" dirty="0" err="1"/>
              <a:t>αγνοείται</a:t>
            </a:r>
            <a:r>
              <a:rPr lang="el-GR" dirty="0"/>
              <a:t> η </a:t>
            </a:r>
            <a:r>
              <a:rPr lang="el-GR" dirty="0" err="1"/>
              <a:t>ύπαρξη</a:t>
            </a:r>
            <a:r>
              <a:rPr lang="el-GR" dirty="0"/>
              <a:t> </a:t>
            </a:r>
            <a:r>
              <a:rPr lang="el-GR" dirty="0" err="1"/>
              <a:t>διάφορων</a:t>
            </a:r>
            <a:r>
              <a:rPr lang="el-GR" dirty="0"/>
              <a:t> </a:t>
            </a:r>
            <a:r>
              <a:rPr lang="el-GR" dirty="0" err="1"/>
              <a:t>σεξουαλικών</a:t>
            </a:r>
            <a:r>
              <a:rPr lang="el-GR" dirty="0"/>
              <a:t> </a:t>
            </a:r>
            <a:r>
              <a:rPr lang="el-GR" dirty="0" err="1"/>
              <a:t>προσανατολισμών</a:t>
            </a:r>
            <a:r>
              <a:rPr lang="el-GR" dirty="0"/>
              <a:t> και </a:t>
            </a:r>
            <a:r>
              <a:rPr lang="el-GR" dirty="0" err="1"/>
              <a:t>ταυτοτήτων</a:t>
            </a:r>
            <a:r>
              <a:rPr lang="el-GR" dirty="0"/>
              <a:t> </a:t>
            </a:r>
            <a:r>
              <a:rPr lang="el-GR" dirty="0" err="1"/>
              <a:t>φύλου</a:t>
            </a:r>
            <a:r>
              <a:rPr lang="el-GR" dirty="0"/>
              <a:t>, </a:t>
            </a:r>
            <a:r>
              <a:rPr lang="el-GR" dirty="0" err="1"/>
              <a:t>ενω</a:t>
            </a:r>
            <a:r>
              <a:rPr lang="el-GR" dirty="0"/>
              <a:t>́ και η </a:t>
            </a:r>
            <a:r>
              <a:rPr lang="el-GR" dirty="0" err="1"/>
              <a:t>γλώσσα</a:t>
            </a:r>
            <a:r>
              <a:rPr lang="el-GR" dirty="0"/>
              <a:t> που </a:t>
            </a:r>
            <a:r>
              <a:rPr lang="el-GR" dirty="0" err="1"/>
              <a:t>χρησιμοποιείται</a:t>
            </a:r>
            <a:r>
              <a:rPr lang="el-GR" dirty="0"/>
              <a:t> στα </a:t>
            </a:r>
            <a:r>
              <a:rPr lang="el-GR" dirty="0" err="1"/>
              <a:t>σχολικα</a:t>
            </a:r>
            <a:r>
              <a:rPr lang="el-GR" dirty="0"/>
              <a:t>́ </a:t>
            </a:r>
            <a:r>
              <a:rPr lang="el-GR" dirty="0" err="1"/>
              <a:t>βιβλία</a:t>
            </a:r>
            <a:r>
              <a:rPr lang="el-GR" dirty="0"/>
              <a:t> </a:t>
            </a:r>
            <a:r>
              <a:rPr lang="el-GR" dirty="0" err="1"/>
              <a:t>αναπαράγει</a:t>
            </a:r>
            <a:r>
              <a:rPr lang="el-GR" dirty="0"/>
              <a:t> </a:t>
            </a:r>
            <a:r>
              <a:rPr lang="el-GR" dirty="0" err="1"/>
              <a:t>συστηματικα</a:t>
            </a:r>
            <a:r>
              <a:rPr lang="el-GR" dirty="0"/>
              <a:t>́ τα </a:t>
            </a:r>
            <a:r>
              <a:rPr lang="el-GR" dirty="0" err="1"/>
              <a:t>ετεροκανονικα</a:t>
            </a:r>
            <a:r>
              <a:rPr lang="el-GR" dirty="0"/>
              <a:t>́ και </a:t>
            </a:r>
            <a:r>
              <a:rPr lang="el-GR" dirty="0" err="1"/>
              <a:t>πατριαρχικα</a:t>
            </a:r>
            <a:r>
              <a:rPr lang="el-GR" dirty="0"/>
              <a:t>́ </a:t>
            </a:r>
            <a:r>
              <a:rPr lang="el-GR" dirty="0" err="1"/>
              <a:t>πρότυπα</a:t>
            </a:r>
            <a:r>
              <a:rPr lang="el-GR" dirty="0"/>
              <a:t>.</a:t>
            </a:r>
          </a:p>
          <a:p>
            <a:endParaRPr lang="el-GR" dirty="0"/>
          </a:p>
        </p:txBody>
      </p:sp>
    </p:spTree>
    <p:extLst>
      <p:ext uri="{BB962C8B-B14F-4D97-AF65-F5344CB8AC3E}">
        <p14:creationId xmlns:p14="http://schemas.microsoft.com/office/powerpoint/2010/main" val="38050648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69CA37-0EBD-7745-B7B5-FC5078FE6BEB}"/>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3B47C0D0-2B2B-DF40-B7CA-9BE584E1A340}"/>
              </a:ext>
            </a:extLst>
          </p:cNvPr>
          <p:cNvSpPr>
            <a:spLocks noGrp="1"/>
          </p:cNvSpPr>
          <p:nvPr>
            <p:ph idx="1"/>
          </p:nvPr>
        </p:nvSpPr>
        <p:spPr/>
        <p:txBody>
          <a:bodyPr>
            <a:normAutofit fontScale="92500"/>
          </a:bodyPr>
          <a:lstStyle/>
          <a:p>
            <a:pPr algn="just"/>
            <a:r>
              <a:rPr lang="el-GR" dirty="0"/>
              <a:t>Η </a:t>
            </a:r>
            <a:r>
              <a:rPr lang="el-GR" dirty="0" err="1"/>
              <a:t>έντονη</a:t>
            </a:r>
            <a:r>
              <a:rPr lang="el-GR" dirty="0"/>
              <a:t> </a:t>
            </a:r>
            <a:r>
              <a:rPr lang="el-GR" dirty="0" err="1"/>
              <a:t>κοινωνικη</a:t>
            </a:r>
            <a:r>
              <a:rPr lang="el-GR" dirty="0"/>
              <a:t>́ </a:t>
            </a:r>
            <a:r>
              <a:rPr lang="el-GR" dirty="0" err="1"/>
              <a:t>πίεση</a:t>
            </a:r>
            <a:r>
              <a:rPr lang="el-GR" dirty="0"/>
              <a:t> που </a:t>
            </a:r>
            <a:r>
              <a:rPr lang="el-GR" dirty="0" err="1"/>
              <a:t>επικρατει</a:t>
            </a:r>
            <a:r>
              <a:rPr lang="el-GR" dirty="0"/>
              <a:t>́ να </a:t>
            </a:r>
            <a:r>
              <a:rPr lang="el-GR" dirty="0" err="1"/>
              <a:t>προσαρμοστούν</a:t>
            </a:r>
            <a:r>
              <a:rPr lang="el-GR" dirty="0"/>
              <a:t> τα </a:t>
            </a:r>
            <a:r>
              <a:rPr lang="el-GR" dirty="0" err="1"/>
              <a:t>άτομα</a:t>
            </a:r>
            <a:r>
              <a:rPr lang="el-GR" dirty="0"/>
              <a:t> στο </a:t>
            </a:r>
            <a:r>
              <a:rPr lang="el-GR" dirty="0" err="1"/>
              <a:t>κυρίαρχο</a:t>
            </a:r>
            <a:r>
              <a:rPr lang="el-GR" dirty="0"/>
              <a:t> </a:t>
            </a:r>
            <a:r>
              <a:rPr lang="el-GR" dirty="0" err="1"/>
              <a:t>ετεροφυλοφιλικο</a:t>
            </a:r>
            <a:r>
              <a:rPr lang="el-GR" dirty="0"/>
              <a:t>́ </a:t>
            </a:r>
            <a:r>
              <a:rPr lang="el-GR" dirty="0" err="1"/>
              <a:t>μοντέλο</a:t>
            </a:r>
            <a:r>
              <a:rPr lang="el-GR" dirty="0"/>
              <a:t>, </a:t>
            </a:r>
            <a:r>
              <a:rPr lang="el-GR" dirty="0" err="1"/>
              <a:t>κάνει</a:t>
            </a:r>
            <a:r>
              <a:rPr lang="el-GR" dirty="0"/>
              <a:t> τους </a:t>
            </a:r>
            <a:r>
              <a:rPr lang="el-GR" dirty="0" err="1"/>
              <a:t>νέους</a:t>
            </a:r>
            <a:r>
              <a:rPr lang="el-GR" dirty="0"/>
              <a:t> </a:t>
            </a:r>
            <a:r>
              <a:rPr lang="el-GR" dirty="0" err="1"/>
              <a:t>ομοφυλόφιλους</a:t>
            </a:r>
            <a:r>
              <a:rPr lang="el-GR" dirty="0"/>
              <a:t> πιο </a:t>
            </a:r>
            <a:r>
              <a:rPr lang="el-GR" dirty="0" err="1"/>
              <a:t>ευπαθείς</a:t>
            </a:r>
            <a:r>
              <a:rPr lang="el-GR" dirty="0"/>
              <a:t> στο </a:t>
            </a:r>
            <a:r>
              <a:rPr lang="el-GR" dirty="0" err="1"/>
              <a:t>στιγματισμο</a:t>
            </a:r>
            <a:r>
              <a:rPr lang="el-GR" dirty="0"/>
              <a:t>́ και </a:t>
            </a:r>
            <a:r>
              <a:rPr lang="el-GR" dirty="0" err="1"/>
              <a:t>αποτελούν</a:t>
            </a:r>
            <a:r>
              <a:rPr lang="el-GR" dirty="0"/>
              <a:t> </a:t>
            </a:r>
            <a:r>
              <a:rPr lang="el-GR" dirty="0" err="1"/>
              <a:t>υποψήφια</a:t>
            </a:r>
            <a:r>
              <a:rPr lang="el-GR" dirty="0"/>
              <a:t> </a:t>
            </a:r>
            <a:r>
              <a:rPr lang="el-GR" dirty="0" err="1"/>
              <a:t>θύματα</a:t>
            </a:r>
            <a:r>
              <a:rPr lang="el-GR" dirty="0"/>
              <a:t> </a:t>
            </a:r>
            <a:r>
              <a:rPr lang="el-GR" dirty="0" err="1"/>
              <a:t>ομοφοβικής</a:t>
            </a:r>
            <a:r>
              <a:rPr lang="el-GR" dirty="0"/>
              <a:t> </a:t>
            </a:r>
            <a:r>
              <a:rPr lang="el-GR" dirty="0" err="1"/>
              <a:t>βίας</a:t>
            </a:r>
            <a:r>
              <a:rPr lang="el-GR" dirty="0"/>
              <a:t> (</a:t>
            </a:r>
            <a:r>
              <a:rPr lang="en" dirty="0" err="1"/>
              <a:t>Remafedi</a:t>
            </a:r>
            <a:r>
              <a:rPr lang="en" dirty="0"/>
              <a:t>, 1985). </a:t>
            </a:r>
            <a:r>
              <a:rPr lang="el-GR" dirty="0"/>
              <a:t>Τα </a:t>
            </a:r>
            <a:r>
              <a:rPr lang="el-GR" dirty="0" err="1"/>
              <a:t>ομοφυλόφιλα</a:t>
            </a:r>
            <a:r>
              <a:rPr lang="el-GR" dirty="0"/>
              <a:t> </a:t>
            </a:r>
            <a:r>
              <a:rPr lang="el-GR" dirty="0" err="1"/>
              <a:t>άτομα</a:t>
            </a:r>
            <a:r>
              <a:rPr lang="el-GR" dirty="0"/>
              <a:t> που </a:t>
            </a:r>
            <a:r>
              <a:rPr lang="el-GR" dirty="0" err="1"/>
              <a:t>έχουν</a:t>
            </a:r>
            <a:r>
              <a:rPr lang="el-GR" dirty="0"/>
              <a:t> «βγει </a:t>
            </a:r>
            <a:r>
              <a:rPr lang="el-GR" dirty="0" err="1"/>
              <a:t>απο</a:t>
            </a:r>
            <a:r>
              <a:rPr lang="el-GR" dirty="0"/>
              <a:t>́ την </a:t>
            </a:r>
            <a:r>
              <a:rPr lang="el-GR" dirty="0" err="1"/>
              <a:t>ντουλάπα</a:t>
            </a:r>
            <a:r>
              <a:rPr lang="el-GR" dirty="0"/>
              <a:t> τους» (</a:t>
            </a:r>
            <a:r>
              <a:rPr lang="en" dirty="0"/>
              <a:t>coming out) </a:t>
            </a:r>
            <a:r>
              <a:rPr lang="el-GR" dirty="0"/>
              <a:t>και δεν </a:t>
            </a:r>
            <a:r>
              <a:rPr lang="el-GR" dirty="0" err="1"/>
              <a:t>ανταποκρίνονται</a:t>
            </a:r>
            <a:r>
              <a:rPr lang="el-GR" dirty="0"/>
              <a:t> στα </a:t>
            </a:r>
            <a:r>
              <a:rPr lang="el-GR" dirty="0" err="1"/>
              <a:t>στερεότυπα</a:t>
            </a:r>
            <a:r>
              <a:rPr lang="el-GR" dirty="0"/>
              <a:t> του </a:t>
            </a:r>
            <a:r>
              <a:rPr lang="el-GR" dirty="0" err="1"/>
              <a:t>κοινωνικου</a:t>
            </a:r>
            <a:r>
              <a:rPr lang="el-GR" dirty="0"/>
              <a:t>́ </a:t>
            </a:r>
            <a:r>
              <a:rPr lang="el-GR" dirty="0" err="1"/>
              <a:t>φύλου</a:t>
            </a:r>
            <a:r>
              <a:rPr lang="el-GR" dirty="0"/>
              <a:t> </a:t>
            </a:r>
            <a:r>
              <a:rPr lang="el-GR" dirty="0" err="1"/>
              <a:t>εκτίθενται</a:t>
            </a:r>
            <a:r>
              <a:rPr lang="el-GR" dirty="0"/>
              <a:t> στην </a:t>
            </a:r>
            <a:r>
              <a:rPr lang="el-GR" dirty="0" err="1"/>
              <a:t>απόρριψη</a:t>
            </a:r>
            <a:r>
              <a:rPr lang="el-GR" dirty="0"/>
              <a:t> του </a:t>
            </a:r>
            <a:r>
              <a:rPr lang="el-GR" dirty="0" err="1"/>
              <a:t>κοινωνικου</a:t>
            </a:r>
            <a:r>
              <a:rPr lang="el-GR" dirty="0"/>
              <a:t>́ τους </a:t>
            </a:r>
            <a:r>
              <a:rPr lang="el-GR" dirty="0" err="1"/>
              <a:t>περίγυρου</a:t>
            </a:r>
            <a:r>
              <a:rPr lang="el-GR" dirty="0"/>
              <a:t>, του </a:t>
            </a:r>
            <a:r>
              <a:rPr lang="el-GR" dirty="0" err="1"/>
              <a:t>σχολικου</a:t>
            </a:r>
            <a:r>
              <a:rPr lang="el-GR" dirty="0"/>
              <a:t>́ </a:t>
            </a:r>
            <a:r>
              <a:rPr lang="el-GR" dirty="0" err="1"/>
              <a:t>πλαισίου</a:t>
            </a:r>
            <a:r>
              <a:rPr lang="el-GR" dirty="0"/>
              <a:t>, </a:t>
            </a:r>
            <a:r>
              <a:rPr lang="el-GR" dirty="0" err="1"/>
              <a:t>στιγματίζονται</a:t>
            </a:r>
            <a:r>
              <a:rPr lang="el-GR" dirty="0"/>
              <a:t>, </a:t>
            </a:r>
            <a:r>
              <a:rPr lang="el-GR" dirty="0" err="1"/>
              <a:t>περιθωριοποιούνται</a:t>
            </a:r>
            <a:r>
              <a:rPr lang="el-GR" dirty="0"/>
              <a:t> και </a:t>
            </a:r>
            <a:r>
              <a:rPr lang="el-GR" dirty="0" err="1"/>
              <a:t>αποτελούν</a:t>
            </a:r>
            <a:r>
              <a:rPr lang="el-GR" dirty="0"/>
              <a:t> </a:t>
            </a:r>
            <a:r>
              <a:rPr lang="el-GR" dirty="0" err="1"/>
              <a:t>θύματα</a:t>
            </a:r>
            <a:r>
              <a:rPr lang="el-GR" dirty="0"/>
              <a:t> </a:t>
            </a:r>
            <a:r>
              <a:rPr lang="el-GR" dirty="0" err="1"/>
              <a:t>λεκτικής</a:t>
            </a:r>
            <a:r>
              <a:rPr lang="el-GR" dirty="0"/>
              <a:t> ή/και </a:t>
            </a:r>
            <a:r>
              <a:rPr lang="el-GR" dirty="0" err="1"/>
              <a:t>σωματικής</a:t>
            </a:r>
            <a:r>
              <a:rPr lang="el-GR" dirty="0"/>
              <a:t> </a:t>
            </a:r>
            <a:r>
              <a:rPr lang="el-GR" dirty="0" err="1"/>
              <a:t>βίας</a:t>
            </a:r>
            <a:r>
              <a:rPr lang="el-GR" dirty="0"/>
              <a:t> (</a:t>
            </a:r>
            <a:r>
              <a:rPr lang="en" dirty="0" err="1"/>
              <a:t>Rofes</a:t>
            </a:r>
            <a:r>
              <a:rPr lang="en" dirty="0"/>
              <a:t>, 1983). </a:t>
            </a:r>
            <a:r>
              <a:rPr lang="el-GR" dirty="0" err="1"/>
              <a:t>Άτομα</a:t>
            </a:r>
            <a:r>
              <a:rPr lang="el-GR" dirty="0"/>
              <a:t> </a:t>
            </a:r>
            <a:r>
              <a:rPr lang="el-GR" dirty="0" err="1"/>
              <a:t>όμως</a:t>
            </a:r>
            <a:r>
              <a:rPr lang="el-GR" dirty="0"/>
              <a:t> που δεν </a:t>
            </a:r>
            <a:r>
              <a:rPr lang="el-GR" dirty="0" err="1"/>
              <a:t>έχουν</a:t>
            </a:r>
            <a:r>
              <a:rPr lang="el-GR" dirty="0"/>
              <a:t> </a:t>
            </a:r>
            <a:r>
              <a:rPr lang="el-GR" dirty="0" err="1"/>
              <a:t>κάνει</a:t>
            </a:r>
            <a:r>
              <a:rPr lang="el-GR" dirty="0"/>
              <a:t> «</a:t>
            </a:r>
            <a:r>
              <a:rPr lang="en" dirty="0"/>
              <a:t>coming out» </a:t>
            </a:r>
            <a:r>
              <a:rPr lang="el-GR" dirty="0"/>
              <a:t>και η </a:t>
            </a:r>
            <a:r>
              <a:rPr lang="el-GR" dirty="0" err="1"/>
              <a:t>έκφραση</a:t>
            </a:r>
            <a:r>
              <a:rPr lang="el-GR" dirty="0"/>
              <a:t> </a:t>
            </a:r>
            <a:r>
              <a:rPr lang="el-GR" dirty="0" err="1"/>
              <a:t>φύλου</a:t>
            </a:r>
            <a:r>
              <a:rPr lang="el-GR" dirty="0"/>
              <a:t> τους δεν </a:t>
            </a:r>
            <a:r>
              <a:rPr lang="el-GR" dirty="0" err="1"/>
              <a:t>ανταποκρίνεται</a:t>
            </a:r>
            <a:r>
              <a:rPr lang="el-GR" dirty="0"/>
              <a:t> στην «</a:t>
            </a:r>
            <a:r>
              <a:rPr lang="el-GR" dirty="0" err="1"/>
              <a:t>αναμενόμενη</a:t>
            </a:r>
            <a:r>
              <a:rPr lang="el-GR" dirty="0"/>
              <a:t>» </a:t>
            </a:r>
            <a:r>
              <a:rPr lang="el-GR" dirty="0" err="1"/>
              <a:t>έκφραση</a:t>
            </a:r>
            <a:r>
              <a:rPr lang="el-GR" dirty="0"/>
              <a:t> και </a:t>
            </a:r>
            <a:r>
              <a:rPr lang="el-GR" dirty="0" err="1"/>
              <a:t>πάλι</a:t>
            </a:r>
            <a:r>
              <a:rPr lang="el-GR" dirty="0"/>
              <a:t> </a:t>
            </a:r>
            <a:r>
              <a:rPr lang="el-GR" dirty="0" err="1"/>
              <a:t>δέχονται</a:t>
            </a:r>
            <a:r>
              <a:rPr lang="el-GR" dirty="0"/>
              <a:t> </a:t>
            </a:r>
            <a:r>
              <a:rPr lang="el-GR" dirty="0" err="1"/>
              <a:t>βία</a:t>
            </a:r>
            <a:r>
              <a:rPr lang="el-GR" dirty="0"/>
              <a:t> με </a:t>
            </a:r>
            <a:r>
              <a:rPr lang="el-GR" dirty="0" err="1"/>
              <a:t>στόχο</a:t>
            </a:r>
            <a:r>
              <a:rPr lang="el-GR" dirty="0"/>
              <a:t> την </a:t>
            </a:r>
            <a:r>
              <a:rPr lang="el-GR" dirty="0" err="1"/>
              <a:t>ευθυγράμμιση</a:t>
            </a:r>
            <a:r>
              <a:rPr lang="el-GR" dirty="0"/>
              <a:t> τους στην </a:t>
            </a:r>
            <a:r>
              <a:rPr lang="el-GR" dirty="0" err="1"/>
              <a:t>ετεροκανονικότητα</a:t>
            </a:r>
            <a:r>
              <a:rPr lang="el-GR" dirty="0"/>
              <a:t>. </a:t>
            </a:r>
          </a:p>
          <a:p>
            <a:endParaRPr lang="el-GR" dirty="0"/>
          </a:p>
          <a:p>
            <a:endParaRPr lang="el-GR" dirty="0"/>
          </a:p>
        </p:txBody>
      </p:sp>
    </p:spTree>
    <p:extLst>
      <p:ext uri="{BB962C8B-B14F-4D97-AF65-F5344CB8AC3E}">
        <p14:creationId xmlns:p14="http://schemas.microsoft.com/office/powerpoint/2010/main" val="35103281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3A866FA-5D54-0140-98FC-750651550AD8}"/>
              </a:ext>
            </a:extLst>
          </p:cNvPr>
          <p:cNvSpPr>
            <a:spLocks noGrp="1"/>
          </p:cNvSpPr>
          <p:nvPr>
            <p:ph idx="1"/>
          </p:nvPr>
        </p:nvSpPr>
        <p:spPr>
          <a:xfrm>
            <a:off x="1981200" y="404664"/>
            <a:ext cx="8229600" cy="6336704"/>
          </a:xfrm>
        </p:spPr>
        <p:txBody>
          <a:bodyPr>
            <a:normAutofit fontScale="62500" lnSpcReduction="20000"/>
          </a:bodyPr>
          <a:lstStyle/>
          <a:p>
            <a:pPr algn="just"/>
            <a:r>
              <a:rPr lang="el-GR" sz="3400" dirty="0"/>
              <a:t>Οι </a:t>
            </a:r>
            <a:r>
              <a:rPr lang="el-GR" sz="3400" dirty="0" err="1"/>
              <a:t>κυριάρχες</a:t>
            </a:r>
            <a:r>
              <a:rPr lang="el-GR" sz="3400" dirty="0"/>
              <a:t> </a:t>
            </a:r>
            <a:r>
              <a:rPr lang="el-GR" sz="3400" dirty="0" err="1"/>
              <a:t>αντιλήψεις</a:t>
            </a:r>
            <a:r>
              <a:rPr lang="el-GR" sz="3400" dirty="0"/>
              <a:t> </a:t>
            </a:r>
            <a:r>
              <a:rPr lang="el-GR" sz="3400" dirty="0" err="1"/>
              <a:t>σύμφωνα</a:t>
            </a:r>
            <a:r>
              <a:rPr lang="el-GR" sz="3400" dirty="0"/>
              <a:t> με την </a:t>
            </a:r>
            <a:r>
              <a:rPr lang="en" sz="3400" dirty="0" err="1"/>
              <a:t>Colour</a:t>
            </a:r>
            <a:r>
              <a:rPr lang="en" sz="3400" dirty="0"/>
              <a:t> youth </a:t>
            </a:r>
            <a:r>
              <a:rPr lang="el-GR" sz="3400" dirty="0" err="1"/>
              <a:t>είναι</a:t>
            </a:r>
            <a:r>
              <a:rPr lang="el-GR" sz="3400" dirty="0"/>
              <a:t> πως οι </a:t>
            </a:r>
            <a:r>
              <a:rPr lang="el-GR" sz="3400" dirty="0" err="1"/>
              <a:t>ομοφυλόφιλοι</a:t>
            </a:r>
            <a:r>
              <a:rPr lang="el-GR" sz="3400" dirty="0"/>
              <a:t> </a:t>
            </a:r>
            <a:r>
              <a:rPr lang="el-GR" sz="3400" dirty="0" err="1"/>
              <a:t>άνδρες</a:t>
            </a:r>
            <a:r>
              <a:rPr lang="el-GR" sz="3400" dirty="0"/>
              <a:t> </a:t>
            </a:r>
            <a:r>
              <a:rPr lang="el-GR" sz="3400" dirty="0" err="1"/>
              <a:t>παραβιάζουν</a:t>
            </a:r>
            <a:r>
              <a:rPr lang="el-GR" sz="3400" dirty="0"/>
              <a:t> την </a:t>
            </a:r>
            <a:r>
              <a:rPr lang="el-GR" sz="3400" dirty="0" err="1"/>
              <a:t>έννοια</a:t>
            </a:r>
            <a:r>
              <a:rPr lang="el-GR" sz="3400" dirty="0"/>
              <a:t> της </a:t>
            </a:r>
            <a:r>
              <a:rPr lang="el-GR" sz="3400" dirty="0" err="1"/>
              <a:t>αρρενωπότητας</a:t>
            </a:r>
            <a:r>
              <a:rPr lang="el-GR" sz="3400" dirty="0"/>
              <a:t> </a:t>
            </a:r>
            <a:r>
              <a:rPr lang="el-GR" sz="3400" dirty="0" err="1"/>
              <a:t>όταν</a:t>
            </a:r>
            <a:r>
              <a:rPr lang="el-GR" sz="3400" dirty="0"/>
              <a:t> </a:t>
            </a:r>
            <a:r>
              <a:rPr lang="el-GR" sz="3400" dirty="0" err="1"/>
              <a:t>έχουν</a:t>
            </a:r>
            <a:r>
              <a:rPr lang="el-GR" sz="3400" dirty="0"/>
              <a:t> </a:t>
            </a:r>
            <a:r>
              <a:rPr lang="el-GR" sz="3400" dirty="0" err="1"/>
              <a:t>σεξουαλικη</a:t>
            </a:r>
            <a:r>
              <a:rPr lang="el-GR" sz="3400" dirty="0"/>
              <a:t>́ </a:t>
            </a:r>
            <a:r>
              <a:rPr lang="el-GR" sz="3400" dirty="0" err="1"/>
              <a:t>επαφη</a:t>
            </a:r>
            <a:r>
              <a:rPr lang="el-GR" sz="3400" dirty="0"/>
              <a:t>́ με </a:t>
            </a:r>
            <a:r>
              <a:rPr lang="el-GR" sz="3400" dirty="0" err="1"/>
              <a:t>άλλον</a:t>
            </a:r>
            <a:r>
              <a:rPr lang="el-GR" sz="3400" dirty="0"/>
              <a:t> </a:t>
            </a:r>
            <a:r>
              <a:rPr lang="el-GR" sz="3400" dirty="0" err="1"/>
              <a:t>άνδρα</a:t>
            </a:r>
            <a:r>
              <a:rPr lang="el-GR" sz="3400" dirty="0"/>
              <a:t>, οι </a:t>
            </a:r>
            <a:r>
              <a:rPr lang="el-GR" sz="3400" dirty="0" err="1"/>
              <a:t>λεσβίες</a:t>
            </a:r>
            <a:r>
              <a:rPr lang="el-GR" sz="3400" dirty="0"/>
              <a:t> </a:t>
            </a:r>
            <a:r>
              <a:rPr lang="el-GR" sz="3400" dirty="0" err="1"/>
              <a:t>γυναίκες</a:t>
            </a:r>
            <a:r>
              <a:rPr lang="el-GR" sz="3400" dirty="0"/>
              <a:t> </a:t>
            </a:r>
            <a:r>
              <a:rPr lang="el-GR" sz="3400" dirty="0" err="1"/>
              <a:t>παραβιάζουν</a:t>
            </a:r>
            <a:r>
              <a:rPr lang="el-GR" sz="3400" dirty="0"/>
              <a:t> την </a:t>
            </a:r>
            <a:r>
              <a:rPr lang="el-GR" sz="3400" dirty="0" err="1"/>
              <a:t>έννοια</a:t>
            </a:r>
            <a:r>
              <a:rPr lang="el-GR" sz="3400" dirty="0"/>
              <a:t> της </a:t>
            </a:r>
            <a:r>
              <a:rPr lang="el-GR" sz="3400" dirty="0" err="1"/>
              <a:t>θηλυκότητας</a:t>
            </a:r>
            <a:r>
              <a:rPr lang="el-GR" sz="3400" dirty="0"/>
              <a:t>, </a:t>
            </a:r>
            <a:r>
              <a:rPr lang="el-GR" sz="3400" dirty="0" err="1"/>
              <a:t>επειδη</a:t>
            </a:r>
            <a:r>
              <a:rPr lang="el-GR" sz="3400" dirty="0"/>
              <a:t>́ δεν </a:t>
            </a:r>
            <a:r>
              <a:rPr lang="el-GR" sz="3400" dirty="0" err="1"/>
              <a:t>έχουν</a:t>
            </a:r>
            <a:r>
              <a:rPr lang="el-GR" sz="3400" dirty="0"/>
              <a:t> </a:t>
            </a:r>
            <a:r>
              <a:rPr lang="el-GR" sz="3400" dirty="0" err="1"/>
              <a:t>σεξουαλικη</a:t>
            </a:r>
            <a:r>
              <a:rPr lang="el-GR" sz="3400" dirty="0"/>
              <a:t>́ </a:t>
            </a:r>
            <a:r>
              <a:rPr lang="el-GR" sz="3400" dirty="0" err="1"/>
              <a:t>επαφη</a:t>
            </a:r>
            <a:r>
              <a:rPr lang="el-GR" sz="3400" dirty="0"/>
              <a:t>́ με </a:t>
            </a:r>
            <a:r>
              <a:rPr lang="el-GR" sz="3400" dirty="0" err="1"/>
              <a:t>άνδρες</a:t>
            </a:r>
            <a:r>
              <a:rPr lang="el-GR" sz="3400" dirty="0"/>
              <a:t>. </a:t>
            </a:r>
            <a:r>
              <a:rPr lang="el-GR" sz="3400" dirty="0" err="1"/>
              <a:t>Ορισμένοι</a:t>
            </a:r>
            <a:r>
              <a:rPr lang="el-GR" sz="3400" dirty="0"/>
              <a:t> </a:t>
            </a:r>
            <a:r>
              <a:rPr lang="el-GR" sz="3400" dirty="0" err="1"/>
              <a:t>άνδρες</a:t>
            </a:r>
            <a:r>
              <a:rPr lang="el-GR" sz="3400" dirty="0"/>
              <a:t> </a:t>
            </a:r>
            <a:r>
              <a:rPr lang="el-GR" sz="3400" dirty="0" err="1"/>
              <a:t>παραβιάζουν</a:t>
            </a:r>
            <a:r>
              <a:rPr lang="el-GR" sz="3400" dirty="0"/>
              <a:t> την </a:t>
            </a:r>
            <a:r>
              <a:rPr lang="el-GR" sz="3400" dirty="0" err="1"/>
              <a:t>έννοια</a:t>
            </a:r>
            <a:r>
              <a:rPr lang="el-GR" sz="3400" dirty="0"/>
              <a:t> της </a:t>
            </a:r>
            <a:r>
              <a:rPr lang="el-GR" sz="3400" dirty="0" err="1"/>
              <a:t>αρρενωπότητας</a:t>
            </a:r>
            <a:r>
              <a:rPr lang="el-GR" sz="3400" dirty="0"/>
              <a:t> </a:t>
            </a:r>
            <a:r>
              <a:rPr lang="el-GR" sz="3400" dirty="0" err="1"/>
              <a:t>εάν</a:t>
            </a:r>
            <a:r>
              <a:rPr lang="el-GR" sz="3400" dirty="0"/>
              <a:t> η </a:t>
            </a:r>
            <a:r>
              <a:rPr lang="el-GR" sz="3400" dirty="0" err="1"/>
              <a:t>έκφραση</a:t>
            </a:r>
            <a:r>
              <a:rPr lang="el-GR" sz="3400" dirty="0"/>
              <a:t> του </a:t>
            </a:r>
            <a:r>
              <a:rPr lang="el-GR" sz="3400" dirty="0" err="1"/>
              <a:t>φύλου</a:t>
            </a:r>
            <a:r>
              <a:rPr lang="el-GR" sz="3400" dirty="0"/>
              <a:t> τους δεν </a:t>
            </a:r>
            <a:r>
              <a:rPr lang="el-GR" sz="3400" dirty="0" err="1"/>
              <a:t>ταιριάζει</a:t>
            </a:r>
            <a:r>
              <a:rPr lang="el-GR" sz="3400" dirty="0"/>
              <a:t> με την </a:t>
            </a:r>
            <a:r>
              <a:rPr lang="el-GR" sz="3400" dirty="0" err="1"/>
              <a:t>προκαθορισμένη</a:t>
            </a:r>
            <a:r>
              <a:rPr lang="el-GR" sz="3400" dirty="0"/>
              <a:t> </a:t>
            </a:r>
            <a:r>
              <a:rPr lang="el-GR" sz="3400" dirty="0" err="1"/>
              <a:t>έκφραση</a:t>
            </a:r>
            <a:r>
              <a:rPr lang="el-GR" sz="3400" dirty="0"/>
              <a:t> </a:t>
            </a:r>
            <a:r>
              <a:rPr lang="el-GR" sz="3400" dirty="0" err="1"/>
              <a:t>φύλου</a:t>
            </a:r>
            <a:r>
              <a:rPr lang="el-GR" sz="3400" dirty="0"/>
              <a:t>. </a:t>
            </a:r>
            <a:r>
              <a:rPr lang="el-GR" sz="3400" dirty="0" err="1"/>
              <a:t>Ορισμένες</a:t>
            </a:r>
            <a:r>
              <a:rPr lang="el-GR" sz="3400" dirty="0"/>
              <a:t> </a:t>
            </a:r>
            <a:r>
              <a:rPr lang="el-GR" sz="3400" dirty="0" err="1"/>
              <a:t>γυναίκες</a:t>
            </a:r>
            <a:r>
              <a:rPr lang="el-GR" sz="3400" dirty="0"/>
              <a:t> </a:t>
            </a:r>
            <a:r>
              <a:rPr lang="el-GR" sz="3400" dirty="0" err="1"/>
              <a:t>παραβιάζουν</a:t>
            </a:r>
            <a:r>
              <a:rPr lang="el-GR" sz="3400" dirty="0"/>
              <a:t> την </a:t>
            </a:r>
            <a:r>
              <a:rPr lang="el-GR" sz="3400" dirty="0" err="1"/>
              <a:t>έννοια</a:t>
            </a:r>
            <a:r>
              <a:rPr lang="el-GR" sz="3400" dirty="0"/>
              <a:t> της </a:t>
            </a:r>
            <a:r>
              <a:rPr lang="el-GR" sz="3400" dirty="0" err="1"/>
              <a:t>θηλυκότητας</a:t>
            </a:r>
            <a:r>
              <a:rPr lang="el-GR" sz="3400" dirty="0"/>
              <a:t>, </a:t>
            </a:r>
            <a:r>
              <a:rPr lang="el-GR" sz="3400" dirty="0" err="1"/>
              <a:t>επειδη</a:t>
            </a:r>
            <a:r>
              <a:rPr lang="el-GR" sz="3400" dirty="0"/>
              <a:t>́ </a:t>
            </a:r>
            <a:r>
              <a:rPr lang="el-GR" sz="3400" dirty="0" err="1"/>
              <a:t>ζητούν</a:t>
            </a:r>
            <a:r>
              <a:rPr lang="el-GR" sz="3400" dirty="0"/>
              <a:t> </a:t>
            </a:r>
            <a:r>
              <a:rPr lang="el-GR" sz="3400" dirty="0" err="1"/>
              <a:t>ίση</a:t>
            </a:r>
            <a:r>
              <a:rPr lang="el-GR" sz="3400" dirty="0"/>
              <a:t> </a:t>
            </a:r>
            <a:r>
              <a:rPr lang="el-GR" sz="3400" dirty="0" err="1"/>
              <a:t>μεταχείριση</a:t>
            </a:r>
            <a:r>
              <a:rPr lang="el-GR" sz="3400" dirty="0"/>
              <a:t> με τους </a:t>
            </a:r>
            <a:r>
              <a:rPr lang="el-GR" sz="3400" dirty="0" err="1"/>
              <a:t>άνδρες</a:t>
            </a:r>
            <a:r>
              <a:rPr lang="el-GR" sz="3400" dirty="0"/>
              <a:t>, στην </a:t>
            </a:r>
            <a:r>
              <a:rPr lang="el-GR" sz="3400" dirty="0" err="1"/>
              <a:t>οικογένεια</a:t>
            </a:r>
            <a:r>
              <a:rPr lang="el-GR" sz="3400" dirty="0"/>
              <a:t>, στο </a:t>
            </a:r>
            <a:r>
              <a:rPr lang="el-GR" sz="3400" dirty="0" err="1"/>
              <a:t>χώρο</a:t>
            </a:r>
            <a:r>
              <a:rPr lang="el-GR" sz="3400" dirty="0"/>
              <a:t> </a:t>
            </a:r>
            <a:r>
              <a:rPr lang="el-GR" sz="3400" dirty="0" err="1"/>
              <a:t>εργασίας</a:t>
            </a:r>
            <a:r>
              <a:rPr lang="el-GR" sz="3400" dirty="0"/>
              <a:t>, στη </a:t>
            </a:r>
            <a:r>
              <a:rPr lang="el-GR" sz="3400" dirty="0" err="1"/>
              <a:t>δημόσια</a:t>
            </a:r>
            <a:r>
              <a:rPr lang="el-GR" sz="3400" dirty="0"/>
              <a:t> </a:t>
            </a:r>
            <a:r>
              <a:rPr lang="el-GR" sz="3400" dirty="0" err="1"/>
              <a:t>ζωη</a:t>
            </a:r>
            <a:r>
              <a:rPr lang="el-GR" sz="3400" dirty="0"/>
              <a:t>́). Τα </a:t>
            </a:r>
            <a:r>
              <a:rPr lang="el-GR" sz="3400" dirty="0" err="1"/>
              <a:t>διεμφυλικα</a:t>
            </a:r>
            <a:r>
              <a:rPr lang="el-GR" sz="3400" dirty="0"/>
              <a:t>́ </a:t>
            </a:r>
            <a:r>
              <a:rPr lang="el-GR" sz="3400" dirty="0" err="1"/>
              <a:t>άτομα</a:t>
            </a:r>
            <a:r>
              <a:rPr lang="el-GR" sz="3400" dirty="0"/>
              <a:t> </a:t>
            </a:r>
            <a:r>
              <a:rPr lang="el-GR" sz="3400" dirty="0" err="1"/>
              <a:t>παραβιάζουν</a:t>
            </a:r>
            <a:r>
              <a:rPr lang="el-GR" sz="3400" dirty="0"/>
              <a:t> τις </a:t>
            </a:r>
            <a:r>
              <a:rPr lang="el-GR" sz="3400" dirty="0" err="1"/>
              <a:t>έννοιες</a:t>
            </a:r>
            <a:r>
              <a:rPr lang="el-GR" sz="3400" dirty="0"/>
              <a:t> του </a:t>
            </a:r>
            <a:r>
              <a:rPr lang="el-GR" sz="3400" dirty="0" err="1"/>
              <a:t>φύλου</a:t>
            </a:r>
            <a:r>
              <a:rPr lang="el-GR" sz="3400" dirty="0"/>
              <a:t>, </a:t>
            </a:r>
            <a:r>
              <a:rPr lang="el-GR" sz="3400" dirty="0" err="1"/>
              <a:t>επειδη</a:t>
            </a:r>
            <a:r>
              <a:rPr lang="el-GR" sz="3400" dirty="0"/>
              <a:t>́ </a:t>
            </a:r>
            <a:r>
              <a:rPr lang="el-GR" sz="3400" dirty="0" err="1"/>
              <a:t>ξεπερνούν</a:t>
            </a:r>
            <a:r>
              <a:rPr lang="el-GR" sz="3400" dirty="0"/>
              <a:t> την </a:t>
            </a:r>
            <a:r>
              <a:rPr lang="el-GR" sz="3400" dirty="0" err="1"/>
              <a:t>ιδέα</a:t>
            </a:r>
            <a:r>
              <a:rPr lang="el-GR" sz="3400" dirty="0"/>
              <a:t> </a:t>
            </a:r>
            <a:r>
              <a:rPr lang="el-GR" sz="3400" dirty="0" err="1"/>
              <a:t>ότι</a:t>
            </a:r>
            <a:r>
              <a:rPr lang="el-GR" sz="3400" dirty="0"/>
              <a:t> το </a:t>
            </a:r>
            <a:r>
              <a:rPr lang="el-GR" sz="3400" dirty="0" err="1"/>
              <a:t>φύλο</a:t>
            </a:r>
            <a:r>
              <a:rPr lang="el-GR" sz="3400" dirty="0"/>
              <a:t> </a:t>
            </a:r>
            <a:r>
              <a:rPr lang="el-GR" sz="3400" dirty="0" err="1"/>
              <a:t>προκύπτει</a:t>
            </a:r>
            <a:r>
              <a:rPr lang="el-GR" sz="3400" dirty="0"/>
              <a:t> </a:t>
            </a:r>
            <a:r>
              <a:rPr lang="el-GR" sz="3400" dirty="0" err="1"/>
              <a:t>απο</a:t>
            </a:r>
            <a:r>
              <a:rPr lang="el-GR" sz="3400" dirty="0"/>
              <a:t>́ τα </a:t>
            </a:r>
            <a:r>
              <a:rPr lang="el-GR" sz="3400" dirty="0" err="1"/>
              <a:t>χαρακτηριστικα</a:t>
            </a:r>
            <a:r>
              <a:rPr lang="el-GR" sz="3400" dirty="0"/>
              <a:t>́ του </a:t>
            </a:r>
            <a:r>
              <a:rPr lang="el-GR" sz="3400" dirty="0" err="1"/>
              <a:t>φύλου</a:t>
            </a:r>
            <a:r>
              <a:rPr lang="el-GR" sz="3400" dirty="0"/>
              <a:t> </a:t>
            </a:r>
            <a:r>
              <a:rPr lang="el-GR" sz="3400" dirty="0" err="1"/>
              <a:t>ενός</a:t>
            </a:r>
            <a:r>
              <a:rPr lang="el-GR" sz="3400" dirty="0"/>
              <a:t> </a:t>
            </a:r>
            <a:r>
              <a:rPr lang="el-GR" sz="3400" dirty="0" err="1"/>
              <a:t>ατόμου</a:t>
            </a:r>
            <a:r>
              <a:rPr lang="el-GR" sz="3400" dirty="0"/>
              <a:t>.</a:t>
            </a:r>
          </a:p>
          <a:p>
            <a:pPr marL="0" indent="0" algn="just">
              <a:buNone/>
            </a:pPr>
            <a:endParaRPr lang="el-GR" sz="3400" dirty="0"/>
          </a:p>
          <a:p>
            <a:pPr algn="just"/>
            <a:r>
              <a:rPr lang="el-GR" sz="3400" dirty="0"/>
              <a:t>Σε </a:t>
            </a:r>
            <a:r>
              <a:rPr lang="el-GR" sz="3400" dirty="0" err="1"/>
              <a:t>όλες</a:t>
            </a:r>
            <a:r>
              <a:rPr lang="el-GR" sz="3400" dirty="0"/>
              <a:t> </a:t>
            </a:r>
            <a:r>
              <a:rPr lang="el-GR" sz="3400" dirty="0" err="1"/>
              <a:t>σχεδόν</a:t>
            </a:r>
            <a:r>
              <a:rPr lang="el-GR" sz="3400" dirty="0"/>
              <a:t> τις </a:t>
            </a:r>
            <a:r>
              <a:rPr lang="el-GR" sz="3400" dirty="0" err="1"/>
              <a:t>κοινωνίες</a:t>
            </a:r>
            <a:r>
              <a:rPr lang="el-GR" sz="3400" dirty="0"/>
              <a:t> του </a:t>
            </a:r>
            <a:r>
              <a:rPr lang="el-GR" sz="3400" dirty="0" err="1"/>
              <a:t>πλανήτη</a:t>
            </a:r>
            <a:r>
              <a:rPr lang="el-GR" sz="3400" dirty="0"/>
              <a:t> τα </a:t>
            </a:r>
            <a:r>
              <a:rPr lang="el-GR" sz="3400" dirty="0" err="1"/>
              <a:t>άτομα</a:t>
            </a:r>
            <a:r>
              <a:rPr lang="el-GR" sz="3400" dirty="0"/>
              <a:t> που </a:t>
            </a:r>
            <a:r>
              <a:rPr lang="el-GR" sz="3400" dirty="0" err="1"/>
              <a:t>φαίνεται</a:t>
            </a:r>
            <a:r>
              <a:rPr lang="el-GR" sz="3400" dirty="0"/>
              <a:t> να </a:t>
            </a:r>
            <a:r>
              <a:rPr lang="el-GR" sz="3400" dirty="0" err="1"/>
              <a:t>διαφέρουν</a:t>
            </a:r>
            <a:r>
              <a:rPr lang="el-GR" sz="3400" dirty="0"/>
              <a:t> και στο </a:t>
            </a:r>
            <a:r>
              <a:rPr lang="el-GR" sz="3400" dirty="0" err="1"/>
              <a:t>ελάχιστο</a:t>
            </a:r>
            <a:r>
              <a:rPr lang="el-GR" sz="3400" dirty="0"/>
              <a:t> </a:t>
            </a:r>
            <a:r>
              <a:rPr lang="el-GR" sz="3400" dirty="0" err="1"/>
              <a:t>απο</a:t>
            </a:r>
            <a:r>
              <a:rPr lang="el-GR" sz="3400" dirty="0"/>
              <a:t>́ το </a:t>
            </a:r>
            <a:r>
              <a:rPr lang="el-GR" sz="3400" dirty="0" err="1"/>
              <a:t>μεγαλύτερο</a:t>
            </a:r>
            <a:r>
              <a:rPr lang="el-GR" sz="3400" dirty="0"/>
              <a:t> </a:t>
            </a:r>
            <a:r>
              <a:rPr lang="el-GR" sz="3400" dirty="0" err="1"/>
              <a:t>μέρος</a:t>
            </a:r>
            <a:r>
              <a:rPr lang="el-GR" sz="3400" dirty="0"/>
              <a:t> του </a:t>
            </a:r>
            <a:r>
              <a:rPr lang="el-GR" sz="3400" dirty="0" err="1"/>
              <a:t>πληθυσμου</a:t>
            </a:r>
            <a:r>
              <a:rPr lang="el-GR" sz="3400" dirty="0"/>
              <a:t>́, </a:t>
            </a:r>
            <a:r>
              <a:rPr lang="el-GR" sz="3400" dirty="0" err="1"/>
              <a:t>δέχονται</a:t>
            </a:r>
            <a:r>
              <a:rPr lang="el-GR" sz="3400" dirty="0"/>
              <a:t> τον </a:t>
            </a:r>
            <a:r>
              <a:rPr lang="el-GR" sz="3400" dirty="0" err="1"/>
              <a:t>ρατσισμο</a:t>
            </a:r>
            <a:r>
              <a:rPr lang="el-GR" sz="3400" dirty="0"/>
              <a:t>́ και </a:t>
            </a:r>
            <a:r>
              <a:rPr lang="el-GR" sz="3400" dirty="0" err="1"/>
              <a:t>βιώνουν</a:t>
            </a:r>
            <a:r>
              <a:rPr lang="el-GR" sz="3400" dirty="0"/>
              <a:t> τον </a:t>
            </a:r>
            <a:r>
              <a:rPr lang="el-GR" sz="3400" dirty="0" err="1"/>
              <a:t>κοινωνικο</a:t>
            </a:r>
            <a:r>
              <a:rPr lang="el-GR" sz="3400" dirty="0"/>
              <a:t>́ </a:t>
            </a:r>
            <a:r>
              <a:rPr lang="el-GR" sz="3400" dirty="0" err="1"/>
              <a:t>αποκλεισμο</a:t>
            </a:r>
            <a:r>
              <a:rPr lang="el-GR" sz="3400" dirty="0"/>
              <a:t>́, οι </a:t>
            </a:r>
            <a:r>
              <a:rPr lang="el-GR" sz="3400" dirty="0" err="1"/>
              <a:t>κοινωνίες</a:t>
            </a:r>
            <a:r>
              <a:rPr lang="el-GR" sz="3400" dirty="0"/>
              <a:t> τους </a:t>
            </a:r>
            <a:r>
              <a:rPr lang="el-GR" sz="3400" dirty="0" err="1"/>
              <a:t>φοβούνται</a:t>
            </a:r>
            <a:r>
              <a:rPr lang="el-GR" sz="3400" dirty="0"/>
              <a:t>. </a:t>
            </a:r>
          </a:p>
          <a:p>
            <a:pPr marL="0" indent="0" algn="just">
              <a:buNone/>
            </a:pPr>
            <a:endParaRPr lang="el-GR" sz="3400" dirty="0"/>
          </a:p>
          <a:p>
            <a:pPr algn="just"/>
            <a:r>
              <a:rPr lang="el-GR" sz="3400" dirty="0"/>
              <a:t>Το </a:t>
            </a:r>
            <a:r>
              <a:rPr lang="el-GR" sz="3400" dirty="0" err="1"/>
              <a:t>φαινόμενο</a:t>
            </a:r>
            <a:r>
              <a:rPr lang="el-GR" sz="3400" dirty="0"/>
              <a:t> της </a:t>
            </a:r>
            <a:r>
              <a:rPr lang="el-GR" sz="3400" dirty="0" err="1"/>
              <a:t>ομοφοβίας</a:t>
            </a:r>
            <a:r>
              <a:rPr lang="el-GR" sz="3400" dirty="0"/>
              <a:t> </a:t>
            </a:r>
            <a:r>
              <a:rPr lang="el-GR" sz="3400" dirty="0" err="1"/>
              <a:t>είναι</a:t>
            </a:r>
            <a:r>
              <a:rPr lang="el-GR" sz="3400" dirty="0"/>
              <a:t> </a:t>
            </a:r>
            <a:r>
              <a:rPr lang="el-GR" sz="3400" dirty="0" err="1"/>
              <a:t>αποτέλεσμα</a:t>
            </a:r>
            <a:r>
              <a:rPr lang="el-GR" sz="3400" dirty="0"/>
              <a:t> της </a:t>
            </a:r>
            <a:r>
              <a:rPr lang="el-GR" sz="3400" dirty="0" err="1"/>
              <a:t>προκατάληψης</a:t>
            </a:r>
            <a:r>
              <a:rPr lang="el-GR" sz="3400" dirty="0"/>
              <a:t>, η </a:t>
            </a:r>
            <a:r>
              <a:rPr lang="el-GR" sz="3400" dirty="0" err="1"/>
              <a:t>οποία</a:t>
            </a:r>
            <a:r>
              <a:rPr lang="el-GR" sz="3400" dirty="0"/>
              <a:t> </a:t>
            </a:r>
            <a:r>
              <a:rPr lang="el-GR" sz="3400" dirty="0" err="1"/>
              <a:t>δημιουργείται</a:t>
            </a:r>
            <a:r>
              <a:rPr lang="el-GR" sz="3400" dirty="0"/>
              <a:t> </a:t>
            </a:r>
            <a:r>
              <a:rPr lang="el-GR" sz="3400" dirty="0" err="1"/>
              <a:t>σταδιακα</a:t>
            </a:r>
            <a:r>
              <a:rPr lang="el-GR" sz="3400" dirty="0"/>
              <a:t>́ </a:t>
            </a:r>
            <a:r>
              <a:rPr lang="el-GR" sz="3400" dirty="0" err="1"/>
              <a:t>απο</a:t>
            </a:r>
            <a:r>
              <a:rPr lang="el-GR" sz="3400" dirty="0"/>
              <a:t>́ την </a:t>
            </a:r>
            <a:r>
              <a:rPr lang="el-GR" sz="3400" dirty="0" err="1"/>
              <a:t>κοινωνία</a:t>
            </a:r>
            <a:r>
              <a:rPr lang="el-GR" sz="3400" dirty="0"/>
              <a:t> και το </a:t>
            </a:r>
            <a:r>
              <a:rPr lang="el-GR" sz="3400" dirty="0" err="1"/>
              <a:t>οικογενειακο</a:t>
            </a:r>
            <a:r>
              <a:rPr lang="el-GR" sz="3400" dirty="0"/>
              <a:t>́ </a:t>
            </a:r>
            <a:r>
              <a:rPr lang="el-GR" sz="3400" dirty="0" err="1"/>
              <a:t>περιβάλλον</a:t>
            </a:r>
            <a:r>
              <a:rPr lang="el-GR" sz="3400" dirty="0"/>
              <a:t> του </a:t>
            </a:r>
            <a:r>
              <a:rPr lang="el-GR" sz="3400" dirty="0" err="1"/>
              <a:t>ατόμου</a:t>
            </a:r>
            <a:r>
              <a:rPr lang="el-GR" sz="3400" dirty="0"/>
              <a:t>, </a:t>
            </a:r>
            <a:r>
              <a:rPr lang="el-GR" sz="3400" dirty="0" err="1"/>
              <a:t>οδηγώντας</a:t>
            </a:r>
            <a:r>
              <a:rPr lang="el-GR" sz="3400" dirty="0"/>
              <a:t> με </a:t>
            </a:r>
            <a:r>
              <a:rPr lang="el-GR" sz="3400" dirty="0" err="1"/>
              <a:t>αυτο</a:t>
            </a:r>
            <a:r>
              <a:rPr lang="el-GR" sz="3400" dirty="0"/>
              <a:t>́ τον </a:t>
            </a:r>
            <a:r>
              <a:rPr lang="el-GR" sz="3400" dirty="0" err="1"/>
              <a:t>τρόπο</a:t>
            </a:r>
            <a:r>
              <a:rPr lang="el-GR" sz="3400" dirty="0"/>
              <a:t> στις </a:t>
            </a:r>
            <a:r>
              <a:rPr lang="el-GR" sz="3400" dirty="0" err="1"/>
              <a:t>κοινωνικές</a:t>
            </a:r>
            <a:r>
              <a:rPr lang="el-GR" sz="3400" dirty="0"/>
              <a:t> </a:t>
            </a:r>
            <a:r>
              <a:rPr lang="el-GR" sz="3400" dirty="0" err="1"/>
              <a:t>διακρίσεις</a:t>
            </a:r>
            <a:r>
              <a:rPr lang="el-GR" sz="3400" dirty="0"/>
              <a:t> και των </a:t>
            </a:r>
            <a:r>
              <a:rPr lang="el-GR" sz="3400" dirty="0" err="1"/>
              <a:t>κοινωνικο</a:t>
            </a:r>
            <a:r>
              <a:rPr lang="el-GR" sz="3400" dirty="0"/>
              <a:t>́ </a:t>
            </a:r>
            <a:r>
              <a:rPr lang="el-GR" sz="3400" dirty="0" err="1"/>
              <a:t>αποκλεισμο</a:t>
            </a:r>
            <a:r>
              <a:rPr lang="el-GR" sz="3400" dirty="0"/>
              <a:t>́ των </a:t>
            </a:r>
            <a:r>
              <a:rPr lang="el-GR" sz="3400" dirty="0" err="1"/>
              <a:t>διαφορετικών</a:t>
            </a:r>
            <a:r>
              <a:rPr lang="el-GR" sz="3400" dirty="0"/>
              <a:t> </a:t>
            </a:r>
            <a:r>
              <a:rPr lang="el-GR" sz="3400" dirty="0" err="1"/>
              <a:t>ατόμων</a:t>
            </a:r>
            <a:r>
              <a:rPr lang="el-GR" sz="3400" dirty="0"/>
              <a:t>, </a:t>
            </a:r>
            <a:r>
              <a:rPr lang="el-GR" sz="3400" dirty="0" err="1"/>
              <a:t>όπως</a:t>
            </a:r>
            <a:r>
              <a:rPr lang="el-GR" sz="3400" dirty="0"/>
              <a:t> </a:t>
            </a:r>
            <a:r>
              <a:rPr lang="el-GR" sz="3400" dirty="0" err="1"/>
              <a:t>είναι</a:t>
            </a:r>
            <a:r>
              <a:rPr lang="el-GR" sz="3400" dirty="0"/>
              <a:t> και τα </a:t>
            </a:r>
            <a:r>
              <a:rPr lang="el-GR" sz="3400" dirty="0" err="1"/>
              <a:t>ομοφυλόφιλα</a:t>
            </a:r>
            <a:r>
              <a:rPr lang="el-GR" sz="3400" dirty="0"/>
              <a:t> </a:t>
            </a:r>
            <a:r>
              <a:rPr lang="el-GR" sz="3400" dirty="0" err="1"/>
              <a:t>άτομα</a:t>
            </a:r>
            <a:r>
              <a:rPr lang="el-GR" sz="3400" dirty="0"/>
              <a:t>. </a:t>
            </a:r>
          </a:p>
          <a:p>
            <a:endParaRPr lang="el-GR" dirty="0"/>
          </a:p>
        </p:txBody>
      </p:sp>
    </p:spTree>
    <p:extLst>
      <p:ext uri="{BB962C8B-B14F-4D97-AF65-F5344CB8AC3E}">
        <p14:creationId xmlns:p14="http://schemas.microsoft.com/office/powerpoint/2010/main" val="25316920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lnSpcReduction="10000"/>
          </a:bodyPr>
          <a:lstStyle/>
          <a:p>
            <a:pPr algn="just"/>
            <a:r>
              <a:rPr lang="el-GR" b="1" dirty="0"/>
              <a:t>Στην εφηβεία, το βάρος των συλλογικών προσδοκιών</a:t>
            </a:r>
            <a:r>
              <a:rPr lang="el-GR" dirty="0"/>
              <a:t> , δηλαδή εγκαλούνται από άλλους , γονείς, συμβούλους προσανατολισμού, προσανατολίζονται σε επαγγέλματα σε τομείς που είναι γυναικείοι, και έτσι αυτές οι προτροπές , σου πάει αυτό κάνε αυτό , </a:t>
            </a:r>
            <a:r>
              <a:rPr lang="el-GR" b="1" dirty="0"/>
              <a:t>τους αναγκάζουν σταδιακά να ενσωματώσουν την ανδρική αντίληψη για τα πράγματα.</a:t>
            </a:r>
            <a:r>
              <a:rPr lang="el-GR" dirty="0"/>
              <a:t> </a:t>
            </a:r>
            <a:r>
              <a:rPr lang="el-GR" b="1" dirty="0"/>
              <a:t>Προτροπές δε θα μπορούσαν να είναι αποτελεσματικές</a:t>
            </a:r>
            <a:r>
              <a:rPr lang="el-GR" dirty="0"/>
              <a:t> στην εφηβεία αν τα κορίτσια αυτά δεν είχαν ήδη </a:t>
            </a:r>
            <a:r>
              <a:rPr lang="el-GR" b="1" dirty="0"/>
              <a:t>προετοιμαστε</a:t>
            </a:r>
            <a:r>
              <a:rPr lang="el-GR" dirty="0"/>
              <a:t>ί , από προηγούμενες εμπειρίες που τις είχανε ετοιμάσει , για να </a:t>
            </a:r>
            <a:r>
              <a:rPr lang="el-GR" b="1" dirty="0"/>
              <a:t>αναγνωρίσουν</a:t>
            </a:r>
            <a:r>
              <a:rPr lang="el-GR" dirty="0"/>
              <a:t> αυτήν την τάξη πραγμάτων , </a:t>
            </a:r>
            <a:r>
              <a:rPr lang="el-GR" b="1" dirty="0"/>
              <a:t>διότι ενσωματώνουν την ανδρική αντίληψη για το πώς θα πρέπει να είναι ο κόσμος, είναι φυσικό λοιπόν να επιλέξουν αυτό που τις λένε γιατί είναι έτοιμες να το αναγνωρίσουν</a:t>
            </a:r>
            <a:r>
              <a:rPr lang="el-GR" dirty="0"/>
              <a:t> .</a:t>
            </a:r>
          </a:p>
          <a:p>
            <a:endParaRPr lang="el-GR" dirty="0"/>
          </a:p>
        </p:txBody>
      </p:sp>
    </p:spTree>
    <p:extLst>
      <p:ext uri="{BB962C8B-B14F-4D97-AF65-F5344CB8AC3E}">
        <p14:creationId xmlns:p14="http://schemas.microsoft.com/office/powerpoint/2010/main" val="17162874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lnSpcReduction="10000"/>
          </a:bodyPr>
          <a:lstStyle/>
          <a:p>
            <a:pPr algn="just"/>
            <a:r>
              <a:rPr lang="el-GR" dirty="0"/>
              <a:t>Οι </a:t>
            </a:r>
            <a:r>
              <a:rPr lang="el-GR" b="1" dirty="0"/>
              <a:t>δυνατότητες αυτές </a:t>
            </a:r>
            <a:r>
              <a:rPr lang="el-GR" b="1" dirty="0" err="1"/>
              <a:t>επικαθορίζονται</a:t>
            </a:r>
            <a:r>
              <a:rPr lang="el-GR" b="1" dirty="0"/>
              <a:t> , επηρεάζονται</a:t>
            </a:r>
            <a:r>
              <a:rPr lang="el-GR" dirty="0"/>
              <a:t> από τον κόσμο , οι γυναίκες </a:t>
            </a:r>
            <a:r>
              <a:rPr lang="el-GR" b="1" dirty="0"/>
              <a:t>διαμορφώνονται</a:t>
            </a:r>
            <a:r>
              <a:rPr lang="el-GR" dirty="0"/>
              <a:t> μέσα σε δομές που είναι τέτοιες που τους υποχρεώνουν να ενσωματώσουν αυτήν την ανδρική άποψη και να </a:t>
            </a:r>
            <a:r>
              <a:rPr lang="el-GR" b="1" dirty="0"/>
              <a:t>βλέπουν τον κόσμο με τα μάτια του άνδρα,</a:t>
            </a:r>
            <a:r>
              <a:rPr lang="el-GR" dirty="0"/>
              <a:t> θεωρούν πως αυτοβούλως, ελεύθερα οδηγούνται να επιλέξουν αυτό που τους ταιριάζει.</a:t>
            </a:r>
          </a:p>
          <a:p>
            <a:pPr>
              <a:buNone/>
            </a:pPr>
            <a:r>
              <a:rPr lang="el-GR" dirty="0"/>
              <a:t> </a:t>
            </a:r>
          </a:p>
          <a:p>
            <a:r>
              <a:rPr lang="el-GR" b="1" dirty="0"/>
              <a:t>Αυτό που τους ταιριάζει δεν είναι τίποτα άλλο από αυτό που αναγκάστηκαν να νομίζουν ότι είναι για αυτές. Έχουν σωματοποιήσει τον </a:t>
            </a:r>
            <a:r>
              <a:rPr lang="el-GR" b="1" dirty="0" err="1"/>
              <a:t>έμφυλο</a:t>
            </a:r>
            <a:r>
              <a:rPr lang="el-GR" b="1" dirty="0"/>
              <a:t> διαχωρισμό, δεν είναι συνειδητό δηλαδή.</a:t>
            </a:r>
            <a:endParaRPr lang="el-GR" dirty="0"/>
          </a:p>
          <a:p>
            <a:endParaRPr lang="el-GR" dirty="0"/>
          </a:p>
        </p:txBody>
      </p:sp>
    </p:spTree>
    <p:extLst>
      <p:ext uri="{BB962C8B-B14F-4D97-AF65-F5344CB8AC3E}">
        <p14:creationId xmlns:p14="http://schemas.microsoft.com/office/powerpoint/2010/main" val="27740830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E09215C-7C07-2745-AF9A-FC9E129CBD9E}"/>
              </a:ext>
            </a:extLst>
          </p:cNvPr>
          <p:cNvSpPr>
            <a:spLocks noGrp="1"/>
          </p:cNvSpPr>
          <p:nvPr>
            <p:ph type="subTitle" idx="1"/>
          </p:nvPr>
        </p:nvSpPr>
        <p:spPr>
          <a:xfrm>
            <a:off x="2209800" y="2132856"/>
            <a:ext cx="7772400" cy="1752600"/>
          </a:xfrm>
        </p:spPr>
        <p:txBody>
          <a:bodyPr>
            <a:normAutofit/>
          </a:bodyPr>
          <a:lstStyle/>
          <a:p>
            <a:pPr>
              <a:lnSpc>
                <a:spcPct val="90000"/>
              </a:lnSpc>
            </a:pPr>
            <a:r>
              <a:rPr lang="el-GR" sz="2200" dirty="0"/>
              <a:t>Η </a:t>
            </a:r>
            <a:r>
              <a:rPr lang="el-GR" sz="2200" dirty="0" err="1"/>
              <a:t>έλευση</a:t>
            </a:r>
            <a:r>
              <a:rPr lang="el-GR" sz="2200" dirty="0"/>
              <a:t> του 21ου </a:t>
            </a:r>
            <a:r>
              <a:rPr lang="el-GR" sz="2200" dirty="0" err="1"/>
              <a:t>αιώνα</a:t>
            </a:r>
            <a:r>
              <a:rPr lang="el-GR" sz="2200" dirty="0"/>
              <a:t> </a:t>
            </a:r>
            <a:r>
              <a:rPr lang="el-GR" sz="2200" dirty="0" err="1"/>
              <a:t>συνδέθηκε</a:t>
            </a:r>
            <a:r>
              <a:rPr lang="el-GR" sz="2200" dirty="0"/>
              <a:t> με </a:t>
            </a:r>
            <a:r>
              <a:rPr lang="el-GR" sz="2200" dirty="0" err="1"/>
              <a:t>σημαντικές</a:t>
            </a:r>
            <a:r>
              <a:rPr lang="el-GR" sz="2200" dirty="0"/>
              <a:t> </a:t>
            </a:r>
            <a:r>
              <a:rPr lang="el-GR" sz="2200" dirty="0" err="1"/>
              <a:t>κοινωνικές</a:t>
            </a:r>
            <a:r>
              <a:rPr lang="el-GR" sz="2200" dirty="0"/>
              <a:t>, </a:t>
            </a:r>
            <a:r>
              <a:rPr lang="el-GR" sz="2200" dirty="0" err="1"/>
              <a:t>οικονομικές</a:t>
            </a:r>
            <a:r>
              <a:rPr lang="el-GR" sz="2200" dirty="0"/>
              <a:t>, </a:t>
            </a:r>
            <a:r>
              <a:rPr lang="el-GR" sz="2200" dirty="0" err="1"/>
              <a:t>πολιτικές</a:t>
            </a:r>
            <a:r>
              <a:rPr lang="el-GR" sz="2200" dirty="0"/>
              <a:t> και </a:t>
            </a:r>
            <a:r>
              <a:rPr lang="el-GR" sz="2200" dirty="0" err="1"/>
              <a:t>πολιτισμικές</a:t>
            </a:r>
            <a:r>
              <a:rPr lang="el-GR" sz="2200" dirty="0"/>
              <a:t> </a:t>
            </a:r>
            <a:r>
              <a:rPr lang="el-GR" sz="2200" dirty="0" err="1"/>
              <a:t>εξελίξεις</a:t>
            </a:r>
            <a:r>
              <a:rPr lang="el-GR" sz="2200" dirty="0"/>
              <a:t> και </a:t>
            </a:r>
            <a:r>
              <a:rPr lang="el-GR" sz="2200" dirty="0" err="1"/>
              <a:t>ανακατατάξεις</a:t>
            </a:r>
            <a:r>
              <a:rPr lang="el-GR" sz="2200" dirty="0"/>
              <a:t>, οι </a:t>
            </a:r>
            <a:r>
              <a:rPr lang="el-GR" sz="2200" dirty="0" err="1"/>
              <a:t>οποίες</a:t>
            </a:r>
            <a:r>
              <a:rPr lang="el-GR" sz="2200" dirty="0"/>
              <a:t> </a:t>
            </a:r>
            <a:r>
              <a:rPr lang="el-GR" sz="2200" dirty="0" err="1"/>
              <a:t>διαμόρφωσαν</a:t>
            </a:r>
            <a:r>
              <a:rPr lang="el-GR" sz="2200" dirty="0"/>
              <a:t> </a:t>
            </a:r>
            <a:r>
              <a:rPr lang="el-GR" sz="2200" dirty="0" err="1"/>
              <a:t>βαθμιαία</a:t>
            </a:r>
            <a:r>
              <a:rPr lang="el-GR" sz="2200" dirty="0"/>
              <a:t> </a:t>
            </a:r>
            <a:r>
              <a:rPr lang="el-GR" sz="2200" dirty="0" err="1"/>
              <a:t>ένα</a:t>
            </a:r>
            <a:r>
              <a:rPr lang="el-GR" sz="2200" dirty="0"/>
              <a:t> </a:t>
            </a:r>
            <a:r>
              <a:rPr lang="el-GR" sz="2200" dirty="0" err="1"/>
              <a:t>νέο</a:t>
            </a:r>
            <a:r>
              <a:rPr lang="el-GR" sz="2200" dirty="0"/>
              <a:t> </a:t>
            </a:r>
            <a:r>
              <a:rPr lang="el-GR" sz="2200" dirty="0" err="1"/>
              <a:t>τοπίο</a:t>
            </a:r>
            <a:r>
              <a:rPr lang="el-GR" sz="2200" dirty="0"/>
              <a:t> για το «</a:t>
            </a:r>
            <a:r>
              <a:rPr lang="el-GR" sz="2200" dirty="0" err="1"/>
              <a:t>παιδι</a:t>
            </a:r>
            <a:r>
              <a:rPr lang="el-GR" sz="2200" dirty="0"/>
              <a:t>́» και τη </a:t>
            </a:r>
            <a:r>
              <a:rPr lang="el-GR" sz="2200" dirty="0" err="1"/>
              <a:t>θεώρηση</a:t>
            </a:r>
            <a:r>
              <a:rPr lang="el-GR" sz="2200" dirty="0"/>
              <a:t> της </a:t>
            </a:r>
            <a:r>
              <a:rPr lang="el-GR" sz="2200" dirty="0" err="1"/>
              <a:t>παιδικής</a:t>
            </a:r>
            <a:r>
              <a:rPr lang="el-GR" sz="2200" dirty="0"/>
              <a:t> </a:t>
            </a:r>
            <a:r>
              <a:rPr lang="el-GR" sz="2200" dirty="0" err="1"/>
              <a:t>ηλικίας</a:t>
            </a:r>
            <a:r>
              <a:rPr lang="el-GR" sz="2200" dirty="0"/>
              <a:t>. </a:t>
            </a:r>
          </a:p>
        </p:txBody>
      </p:sp>
    </p:spTree>
    <p:extLst>
      <p:ext uri="{BB962C8B-B14F-4D97-AF65-F5344CB8AC3E}">
        <p14:creationId xmlns:p14="http://schemas.microsoft.com/office/powerpoint/2010/main" val="29491470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87CF3C0-4634-434A-9255-1D8D791FB1DC}"/>
              </a:ext>
            </a:extLst>
          </p:cNvPr>
          <p:cNvSpPr>
            <a:spLocks noGrp="1"/>
          </p:cNvSpPr>
          <p:nvPr>
            <p:ph type="subTitle" idx="1"/>
          </p:nvPr>
        </p:nvSpPr>
        <p:spPr>
          <a:xfrm>
            <a:off x="1919536" y="2348880"/>
            <a:ext cx="8568952" cy="1752600"/>
          </a:xfrm>
        </p:spPr>
        <p:txBody>
          <a:bodyPr>
            <a:normAutofit/>
          </a:bodyPr>
          <a:lstStyle/>
          <a:p>
            <a:pPr>
              <a:lnSpc>
                <a:spcPct val="90000"/>
              </a:lnSpc>
            </a:pPr>
            <a:r>
              <a:rPr lang="el-GR" sz="2000" i="1" dirty="0"/>
              <a:t>Η </a:t>
            </a:r>
            <a:r>
              <a:rPr lang="el-GR" sz="2000" i="1" dirty="0" err="1"/>
              <a:t>έννοια</a:t>
            </a:r>
            <a:r>
              <a:rPr lang="el-GR" sz="2000" i="1" dirty="0"/>
              <a:t> της </a:t>
            </a:r>
            <a:r>
              <a:rPr lang="el-GR" sz="2000" i="1" dirty="0" err="1"/>
              <a:t>παιδικής</a:t>
            </a:r>
            <a:r>
              <a:rPr lang="el-GR" sz="2000" i="1" dirty="0"/>
              <a:t> </a:t>
            </a:r>
            <a:r>
              <a:rPr lang="el-GR" sz="2000" i="1" dirty="0" err="1"/>
              <a:t>ηλικίας</a:t>
            </a:r>
            <a:r>
              <a:rPr lang="el-GR" sz="2000" i="1" dirty="0"/>
              <a:t> </a:t>
            </a:r>
            <a:r>
              <a:rPr lang="el-GR" sz="2000" i="1" dirty="0" err="1"/>
              <a:t>είναι</a:t>
            </a:r>
            <a:r>
              <a:rPr lang="el-GR" sz="2000" i="1" dirty="0"/>
              <a:t> </a:t>
            </a:r>
            <a:r>
              <a:rPr lang="el-GR" sz="2000" i="1" dirty="0" err="1"/>
              <a:t>σύνθετη</a:t>
            </a:r>
            <a:r>
              <a:rPr lang="el-GR" sz="2000" i="1" dirty="0"/>
              <a:t>. </a:t>
            </a:r>
            <a:r>
              <a:rPr lang="el-GR" sz="2000" i="1" dirty="0" err="1"/>
              <a:t>Συγκεκριμένα</a:t>
            </a:r>
            <a:r>
              <a:rPr lang="el-GR" sz="2000" i="1" dirty="0"/>
              <a:t>, </a:t>
            </a:r>
            <a:r>
              <a:rPr lang="el-GR" sz="2000" i="1" dirty="0" err="1"/>
              <a:t>αναφέρεται</a:t>
            </a:r>
            <a:r>
              <a:rPr lang="el-GR" sz="2000" i="1" dirty="0"/>
              <a:t> στο </a:t>
            </a:r>
            <a:r>
              <a:rPr lang="el-GR" sz="2000" i="1" dirty="0" err="1"/>
              <a:t>πρώιμο</a:t>
            </a:r>
            <a:r>
              <a:rPr lang="el-GR" sz="2000" i="1" dirty="0"/>
              <a:t> </a:t>
            </a:r>
            <a:r>
              <a:rPr lang="el-GR" sz="2000" i="1" dirty="0" err="1"/>
              <a:t>στάδιο</a:t>
            </a:r>
            <a:r>
              <a:rPr lang="el-GR" sz="2000" i="1" dirty="0"/>
              <a:t> στη </a:t>
            </a:r>
            <a:r>
              <a:rPr lang="el-GR" sz="2000" i="1" dirty="0" err="1"/>
              <a:t>ζωη</a:t>
            </a:r>
            <a:r>
              <a:rPr lang="el-GR" sz="2000" i="1" dirty="0"/>
              <a:t>́ του </a:t>
            </a:r>
            <a:r>
              <a:rPr lang="el-GR" sz="2000" i="1" dirty="0" err="1"/>
              <a:t>ανθρώπου</a:t>
            </a:r>
            <a:r>
              <a:rPr lang="el-GR" sz="2000" i="1" dirty="0"/>
              <a:t>, στις </a:t>
            </a:r>
            <a:r>
              <a:rPr lang="el-GR" sz="2000" i="1" dirty="0" err="1"/>
              <a:t>θεσμικές</a:t>
            </a:r>
            <a:r>
              <a:rPr lang="el-GR" sz="2000" i="1" dirty="0"/>
              <a:t> </a:t>
            </a:r>
            <a:r>
              <a:rPr lang="el-GR" sz="2000" i="1" dirty="0" err="1"/>
              <a:t>διευθετήσεις</a:t>
            </a:r>
            <a:r>
              <a:rPr lang="el-GR" sz="2000" i="1" dirty="0"/>
              <a:t> που </a:t>
            </a:r>
            <a:r>
              <a:rPr lang="el-GR" sz="2000" i="1" dirty="0" err="1"/>
              <a:t>διαχωρίζουν</a:t>
            </a:r>
            <a:r>
              <a:rPr lang="el-GR" sz="2000" i="1" dirty="0"/>
              <a:t> τα </a:t>
            </a:r>
            <a:r>
              <a:rPr lang="el-GR" sz="2000" i="1" dirty="0" err="1"/>
              <a:t>παιδια</a:t>
            </a:r>
            <a:r>
              <a:rPr lang="el-GR" sz="2000" i="1" dirty="0"/>
              <a:t>́ </a:t>
            </a:r>
            <a:r>
              <a:rPr lang="el-GR" sz="2000" i="1" dirty="0" err="1"/>
              <a:t>απο</a:t>
            </a:r>
            <a:r>
              <a:rPr lang="el-GR" sz="2000" i="1" dirty="0"/>
              <a:t>́ τους </a:t>
            </a:r>
            <a:r>
              <a:rPr lang="el-GR" sz="2000" i="1" dirty="0" err="1"/>
              <a:t>ενήλικες</a:t>
            </a:r>
            <a:r>
              <a:rPr lang="el-GR" sz="2000" i="1" dirty="0"/>
              <a:t> και στον </a:t>
            </a:r>
            <a:r>
              <a:rPr lang="el-GR" sz="2000" i="1" dirty="0" err="1"/>
              <a:t>δομικο</a:t>
            </a:r>
            <a:r>
              <a:rPr lang="el-GR" sz="2000" i="1" dirty="0"/>
              <a:t>́ </a:t>
            </a:r>
            <a:r>
              <a:rPr lang="el-GR" sz="2000" i="1" dirty="0" err="1"/>
              <a:t>χώρο</a:t>
            </a:r>
            <a:r>
              <a:rPr lang="el-GR" sz="2000" i="1" dirty="0"/>
              <a:t> που </a:t>
            </a:r>
            <a:r>
              <a:rPr lang="el-GR" sz="2000" i="1" dirty="0" err="1"/>
              <a:t>δημιουργείται</a:t>
            </a:r>
            <a:r>
              <a:rPr lang="el-GR" sz="2000" i="1" dirty="0"/>
              <a:t> απ’ </a:t>
            </a:r>
            <a:r>
              <a:rPr lang="el-GR" sz="2000" i="1" dirty="0" err="1"/>
              <a:t>αυτές</a:t>
            </a:r>
            <a:r>
              <a:rPr lang="el-GR" sz="2000" i="1" dirty="0"/>
              <a:t> τις </a:t>
            </a:r>
            <a:r>
              <a:rPr lang="el-GR" sz="2000" i="1" dirty="0" err="1"/>
              <a:t>διευθετήσεις</a:t>
            </a:r>
            <a:r>
              <a:rPr lang="el-GR" sz="2000" i="1" dirty="0"/>
              <a:t> και </a:t>
            </a:r>
            <a:r>
              <a:rPr lang="el-GR" sz="2000" i="1" dirty="0" err="1"/>
              <a:t>καταλαμβάνεται</a:t>
            </a:r>
            <a:r>
              <a:rPr lang="el-GR" sz="2000" i="1" dirty="0"/>
              <a:t> </a:t>
            </a:r>
            <a:r>
              <a:rPr lang="el-GR" sz="2000" i="1" dirty="0" err="1"/>
              <a:t>απο</a:t>
            </a:r>
            <a:r>
              <a:rPr lang="el-GR" sz="2000" i="1" dirty="0"/>
              <a:t>́ τα </a:t>
            </a:r>
            <a:r>
              <a:rPr lang="el-GR" sz="2000" i="1" dirty="0" err="1"/>
              <a:t>παιδια</a:t>
            </a:r>
            <a:r>
              <a:rPr lang="el-GR" sz="2000" i="1" dirty="0"/>
              <a:t>́ </a:t>
            </a:r>
            <a:r>
              <a:rPr lang="el-GR" sz="2000" i="1" dirty="0" err="1"/>
              <a:t>μέχρι</a:t>
            </a:r>
            <a:r>
              <a:rPr lang="el-GR" sz="2000" i="1" dirty="0"/>
              <a:t> την </a:t>
            </a:r>
            <a:r>
              <a:rPr lang="el-GR" sz="2000" i="1" dirty="0" err="1"/>
              <a:t>ενηλικίωση</a:t>
            </a:r>
            <a:r>
              <a:rPr lang="el-GR" sz="2000" i="1" dirty="0"/>
              <a:t>́ τους (</a:t>
            </a:r>
            <a:r>
              <a:rPr lang="el-GR" sz="2000" i="1" dirty="0" err="1"/>
              <a:t>James</a:t>
            </a:r>
            <a:r>
              <a:rPr lang="el-GR" sz="2000" i="1" dirty="0"/>
              <a:t> &amp; </a:t>
            </a:r>
            <a:r>
              <a:rPr lang="el-GR" sz="2000" i="1" dirty="0" err="1"/>
              <a:t>James</a:t>
            </a:r>
            <a:r>
              <a:rPr lang="el-GR" sz="2000" i="1" dirty="0"/>
              <a:t>, 2012). </a:t>
            </a:r>
            <a:endParaRPr lang="el-GR" sz="2000" dirty="0"/>
          </a:p>
          <a:p>
            <a:pPr>
              <a:lnSpc>
                <a:spcPct val="90000"/>
              </a:lnSpc>
            </a:pPr>
            <a:endParaRPr lang="el-GR" sz="2000" dirty="0"/>
          </a:p>
        </p:txBody>
      </p:sp>
    </p:spTree>
    <p:extLst>
      <p:ext uri="{BB962C8B-B14F-4D97-AF65-F5344CB8AC3E}">
        <p14:creationId xmlns:p14="http://schemas.microsoft.com/office/powerpoint/2010/main" val="10938900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83D21DE-6F66-6548-B32E-CBF7BD920F41}"/>
              </a:ext>
            </a:extLst>
          </p:cNvPr>
          <p:cNvSpPr>
            <a:spLocks noGrp="1"/>
          </p:cNvSpPr>
          <p:nvPr>
            <p:ph idx="1"/>
          </p:nvPr>
        </p:nvSpPr>
        <p:spPr/>
        <p:txBody>
          <a:bodyPr/>
          <a:lstStyle/>
          <a:p>
            <a:pPr marL="0" indent="0">
              <a:buNone/>
            </a:pPr>
            <a:r>
              <a:rPr lang="el-GR" dirty="0"/>
              <a:t>«</a:t>
            </a:r>
            <a:r>
              <a:rPr lang="el-GR" i="1" dirty="0"/>
              <a:t>Η </a:t>
            </a:r>
            <a:r>
              <a:rPr lang="el-GR" i="1" dirty="0" err="1"/>
              <a:t>κοινωνιολογικη</a:t>
            </a:r>
            <a:r>
              <a:rPr lang="el-GR" i="1" dirty="0"/>
              <a:t>́ </a:t>
            </a:r>
            <a:r>
              <a:rPr lang="el-GR" i="1" dirty="0" err="1"/>
              <a:t>φαντασία</a:t>
            </a:r>
            <a:r>
              <a:rPr lang="el-GR" i="1" dirty="0"/>
              <a:t> </a:t>
            </a:r>
            <a:r>
              <a:rPr lang="el-GR" i="1" dirty="0" err="1"/>
              <a:t>μάς</a:t>
            </a:r>
            <a:r>
              <a:rPr lang="el-GR" i="1" dirty="0"/>
              <a:t> </a:t>
            </a:r>
            <a:r>
              <a:rPr lang="el-GR" i="1" dirty="0" err="1"/>
              <a:t>βοηθάει</a:t>
            </a:r>
            <a:r>
              <a:rPr lang="el-GR" i="1" dirty="0"/>
              <a:t> να </a:t>
            </a:r>
            <a:r>
              <a:rPr lang="el-GR" i="1" dirty="0" err="1"/>
              <a:t>συλλάβουμε</a:t>
            </a:r>
            <a:r>
              <a:rPr lang="el-GR" i="1" dirty="0"/>
              <a:t> την </a:t>
            </a:r>
            <a:r>
              <a:rPr lang="el-GR" i="1" dirty="0" err="1"/>
              <a:t>ιστορία</a:t>
            </a:r>
            <a:r>
              <a:rPr lang="el-GR" i="1" dirty="0"/>
              <a:t> και τη “</a:t>
            </a:r>
            <a:r>
              <a:rPr lang="el-GR" i="1" dirty="0" err="1"/>
              <a:t>βιογραφία</a:t>
            </a:r>
            <a:r>
              <a:rPr lang="el-GR" i="1" dirty="0"/>
              <a:t>”, </a:t>
            </a:r>
            <a:r>
              <a:rPr lang="el-GR" i="1" dirty="0" err="1"/>
              <a:t>καθώς</a:t>
            </a:r>
            <a:r>
              <a:rPr lang="el-GR" i="1" dirty="0"/>
              <a:t> και τις </a:t>
            </a:r>
            <a:r>
              <a:rPr lang="el-GR" i="1" dirty="0" err="1"/>
              <a:t>μεταξυ</a:t>
            </a:r>
            <a:r>
              <a:rPr lang="el-GR" i="1" dirty="0"/>
              <a:t>́ τους </a:t>
            </a:r>
            <a:r>
              <a:rPr lang="el-GR" i="1" dirty="0" err="1"/>
              <a:t>σχέσεις</a:t>
            </a:r>
            <a:r>
              <a:rPr lang="el-GR" i="1" dirty="0"/>
              <a:t>, </a:t>
            </a:r>
            <a:r>
              <a:rPr lang="el-GR" i="1" dirty="0" err="1"/>
              <a:t>μέσα</a:t>
            </a:r>
            <a:r>
              <a:rPr lang="el-GR" i="1" dirty="0"/>
              <a:t> στο </a:t>
            </a:r>
            <a:r>
              <a:rPr lang="el-GR" i="1" dirty="0" err="1"/>
              <a:t>πλαίσιο</a:t>
            </a:r>
            <a:r>
              <a:rPr lang="el-GR" i="1" dirty="0"/>
              <a:t> της </a:t>
            </a:r>
            <a:r>
              <a:rPr lang="el-GR" i="1" dirty="0" err="1"/>
              <a:t>κοινωνίας</a:t>
            </a:r>
            <a:r>
              <a:rPr lang="el-GR" i="1" dirty="0"/>
              <a:t>. </a:t>
            </a:r>
            <a:r>
              <a:rPr lang="el-GR" i="1" dirty="0" err="1"/>
              <a:t>Αυτη</a:t>
            </a:r>
            <a:r>
              <a:rPr lang="el-GR" i="1" dirty="0"/>
              <a:t>́ </a:t>
            </a:r>
            <a:r>
              <a:rPr lang="el-GR" i="1" dirty="0" err="1"/>
              <a:t>είναι</a:t>
            </a:r>
            <a:r>
              <a:rPr lang="el-GR" i="1" dirty="0"/>
              <a:t> η </a:t>
            </a:r>
            <a:r>
              <a:rPr lang="el-GR" i="1" dirty="0" err="1"/>
              <a:t>αποστολη</a:t>
            </a:r>
            <a:r>
              <a:rPr lang="el-GR" i="1" dirty="0"/>
              <a:t>́ της και η </a:t>
            </a:r>
            <a:r>
              <a:rPr lang="el-GR" i="1" dirty="0" err="1"/>
              <a:t>επαγγελία</a:t>
            </a:r>
            <a:r>
              <a:rPr lang="el-GR" i="1" dirty="0"/>
              <a:t> της (Mills, 1985, σ. 14).</a:t>
            </a:r>
            <a:r>
              <a:rPr lang="el-GR" dirty="0"/>
              <a:t>» </a:t>
            </a:r>
          </a:p>
          <a:p>
            <a:endParaRPr lang="el-GR" dirty="0"/>
          </a:p>
        </p:txBody>
      </p:sp>
    </p:spTree>
    <p:extLst>
      <p:ext uri="{BB962C8B-B14F-4D97-AF65-F5344CB8AC3E}">
        <p14:creationId xmlns:p14="http://schemas.microsoft.com/office/powerpoint/2010/main" val="15637616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57697E-8A8B-4148-827A-A132D4E9F52A}"/>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8877C0AC-99EB-D243-92A3-B8D8D1AFDFDC}"/>
              </a:ext>
            </a:extLst>
          </p:cNvPr>
          <p:cNvSpPr>
            <a:spLocks noGrp="1"/>
          </p:cNvSpPr>
          <p:nvPr>
            <p:ph idx="1"/>
          </p:nvPr>
        </p:nvSpPr>
        <p:spPr/>
        <p:txBody>
          <a:bodyPr/>
          <a:lstStyle/>
          <a:p>
            <a:r>
              <a:rPr lang="el-GR" dirty="0" err="1"/>
              <a:t>Δύο</a:t>
            </a:r>
            <a:r>
              <a:rPr lang="el-GR" dirty="0"/>
              <a:t> </a:t>
            </a:r>
            <a:r>
              <a:rPr lang="el-GR" dirty="0" err="1"/>
              <a:t>βασικές</a:t>
            </a:r>
            <a:r>
              <a:rPr lang="el-GR" dirty="0"/>
              <a:t> </a:t>
            </a:r>
            <a:r>
              <a:rPr lang="el-GR" dirty="0" err="1"/>
              <a:t>έννοιες</a:t>
            </a:r>
            <a:r>
              <a:rPr lang="el-GR" dirty="0"/>
              <a:t> που </a:t>
            </a:r>
            <a:r>
              <a:rPr lang="el-GR" dirty="0" err="1"/>
              <a:t>συνδέονται</a:t>
            </a:r>
            <a:r>
              <a:rPr lang="el-GR" dirty="0"/>
              <a:t> με την </a:t>
            </a:r>
            <a:r>
              <a:rPr lang="el-GR" dirty="0" err="1"/>
              <a:t>κοινωνιολογικη</a:t>
            </a:r>
            <a:r>
              <a:rPr lang="el-GR" dirty="0"/>
              <a:t>́ </a:t>
            </a:r>
            <a:r>
              <a:rPr lang="el-GR" dirty="0" err="1"/>
              <a:t>φαντασία</a:t>
            </a:r>
            <a:r>
              <a:rPr lang="el-GR" dirty="0"/>
              <a:t>, και </a:t>
            </a:r>
            <a:r>
              <a:rPr lang="el-GR" dirty="0" err="1"/>
              <a:t>κυρίως</a:t>
            </a:r>
            <a:r>
              <a:rPr lang="el-GR" dirty="0"/>
              <a:t> με την </a:t>
            </a:r>
            <a:r>
              <a:rPr lang="el-GR" dirty="0" err="1"/>
              <a:t>ανθρωπολογικη</a:t>
            </a:r>
            <a:r>
              <a:rPr lang="el-GR" dirty="0"/>
              <a:t>́ </a:t>
            </a:r>
            <a:r>
              <a:rPr lang="el-GR" dirty="0" err="1"/>
              <a:t>διάσταση</a:t>
            </a:r>
            <a:r>
              <a:rPr lang="el-GR" dirty="0"/>
              <a:t>́ της, </a:t>
            </a:r>
            <a:r>
              <a:rPr lang="el-GR" dirty="0" err="1"/>
              <a:t>είναι</a:t>
            </a:r>
            <a:r>
              <a:rPr lang="el-GR" dirty="0"/>
              <a:t>: α) του </a:t>
            </a:r>
            <a:r>
              <a:rPr lang="el-GR" dirty="0" err="1"/>
              <a:t>πολιτισμικου</a:t>
            </a:r>
            <a:r>
              <a:rPr lang="el-GR" dirty="0"/>
              <a:t>́ </a:t>
            </a:r>
            <a:r>
              <a:rPr lang="el-GR" dirty="0" err="1"/>
              <a:t>σχετικισμου</a:t>
            </a:r>
            <a:r>
              <a:rPr lang="el-GR" dirty="0"/>
              <a:t>́ και β) του </a:t>
            </a:r>
            <a:r>
              <a:rPr lang="el-GR" dirty="0" err="1"/>
              <a:t>εθνοκεντρισμου</a:t>
            </a:r>
            <a:r>
              <a:rPr lang="el-GR" dirty="0"/>
              <a:t>́ </a:t>
            </a:r>
          </a:p>
        </p:txBody>
      </p:sp>
    </p:spTree>
    <p:extLst>
      <p:ext uri="{BB962C8B-B14F-4D97-AF65-F5344CB8AC3E}">
        <p14:creationId xmlns:p14="http://schemas.microsoft.com/office/powerpoint/2010/main" val="26016705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0378AED-6E1F-4BFD-8C23-8C9F68565190}"/>
              </a:ext>
            </a:extLst>
          </p:cNvPr>
          <p:cNvSpPr>
            <a:spLocks noGrp="1"/>
          </p:cNvSpPr>
          <p:nvPr>
            <p:ph type="title"/>
          </p:nvPr>
        </p:nvSpPr>
        <p:spPr>
          <a:xfrm>
            <a:off x="1981200" y="274638"/>
            <a:ext cx="8229600" cy="1143000"/>
          </a:xfrm>
        </p:spPr>
        <p:txBody>
          <a:bodyPr/>
          <a:lstStyle/>
          <a:p>
            <a:endParaRPr lang="en-US"/>
          </a:p>
        </p:txBody>
      </p:sp>
      <p:sp>
        <p:nvSpPr>
          <p:cNvPr id="17" name="Text Placeholder 2">
            <a:extLst>
              <a:ext uri="{FF2B5EF4-FFF2-40B4-BE49-F238E27FC236}">
                <a16:creationId xmlns:a16="http://schemas.microsoft.com/office/drawing/2014/main" id="{0A16B1E9-8A2E-4F50-B28E-C2B69F9EFD2A}"/>
              </a:ext>
            </a:extLst>
          </p:cNvPr>
          <p:cNvSpPr>
            <a:spLocks noGrp="1"/>
          </p:cNvSpPr>
          <p:nvPr>
            <p:ph type="body" idx="1"/>
          </p:nvPr>
        </p:nvSpPr>
        <p:spPr>
          <a:xfrm>
            <a:off x="1981200" y="1535113"/>
            <a:ext cx="4040188" cy="639762"/>
          </a:xfrm>
        </p:spPr>
        <p:txBody>
          <a:bodyPr/>
          <a:lstStyle/>
          <a:p>
            <a:endParaRPr lang="en-US"/>
          </a:p>
        </p:txBody>
      </p:sp>
      <p:sp>
        <p:nvSpPr>
          <p:cNvPr id="10" name="Content Placeholder 3">
            <a:extLst>
              <a:ext uri="{FF2B5EF4-FFF2-40B4-BE49-F238E27FC236}">
                <a16:creationId xmlns:a16="http://schemas.microsoft.com/office/drawing/2014/main" id="{9E8ADAE8-4E21-485B-A32D-B7202F5ADAE8}"/>
              </a:ext>
            </a:extLst>
          </p:cNvPr>
          <p:cNvSpPr>
            <a:spLocks noGrp="1"/>
          </p:cNvSpPr>
          <p:nvPr>
            <p:ph sz="half" idx="2"/>
          </p:nvPr>
        </p:nvSpPr>
        <p:spPr>
          <a:xfrm>
            <a:off x="1981200" y="980729"/>
            <a:ext cx="4040188" cy="5760639"/>
          </a:xfrm>
        </p:spPr>
        <p:txBody>
          <a:bodyPr>
            <a:normAutofit/>
          </a:bodyPr>
          <a:lstStyle/>
          <a:p>
            <a:pPr algn="just">
              <a:lnSpc>
                <a:spcPct val="90000"/>
              </a:lnSpc>
            </a:pPr>
            <a:r>
              <a:rPr lang="el-GR" sz="2000" i="1" dirty="0"/>
              <a:t>Η </a:t>
            </a:r>
            <a:r>
              <a:rPr lang="el-GR" sz="2000" i="1" dirty="0" err="1"/>
              <a:t>κύρια</a:t>
            </a:r>
            <a:r>
              <a:rPr lang="el-GR" sz="2000" i="1" dirty="0"/>
              <a:t> </a:t>
            </a:r>
            <a:r>
              <a:rPr lang="el-GR" sz="2000" i="1" dirty="0" err="1"/>
              <a:t>πεποίθηση</a:t>
            </a:r>
            <a:r>
              <a:rPr lang="el-GR" sz="2000" i="1" dirty="0"/>
              <a:t> στην </a:t>
            </a:r>
            <a:r>
              <a:rPr lang="el-GR" sz="2000" i="1" dirty="0" err="1"/>
              <a:t>οποία</a:t>
            </a:r>
            <a:r>
              <a:rPr lang="el-GR" sz="2000" i="1" dirty="0"/>
              <a:t> </a:t>
            </a:r>
            <a:r>
              <a:rPr lang="el-GR" sz="2000" i="1" dirty="0" err="1"/>
              <a:t>στηρίζεται</a:t>
            </a:r>
            <a:r>
              <a:rPr lang="el-GR" sz="2000" i="1" dirty="0"/>
              <a:t> </a:t>
            </a:r>
            <a:r>
              <a:rPr lang="el-GR" sz="2000" i="1" dirty="0" err="1"/>
              <a:t>αυτη</a:t>
            </a:r>
            <a:r>
              <a:rPr lang="el-GR" sz="2000" i="1" dirty="0"/>
              <a:t>́ η </a:t>
            </a:r>
            <a:r>
              <a:rPr lang="el-GR" sz="2000" i="1" dirty="0" err="1"/>
              <a:t>τελετουργικη</a:t>
            </a:r>
            <a:r>
              <a:rPr lang="el-GR" sz="2000" i="1" dirty="0"/>
              <a:t>́ </a:t>
            </a:r>
            <a:r>
              <a:rPr lang="el-GR" sz="2000" i="1" dirty="0" err="1"/>
              <a:t>δραστηριότητα</a:t>
            </a:r>
            <a:r>
              <a:rPr lang="el-GR" sz="2000" i="1" dirty="0"/>
              <a:t> </a:t>
            </a:r>
            <a:r>
              <a:rPr lang="el-GR" sz="2000" i="1" dirty="0" err="1"/>
              <a:t>φαίνεται</a:t>
            </a:r>
            <a:r>
              <a:rPr lang="el-GR" sz="2000" i="1" dirty="0"/>
              <a:t> να </a:t>
            </a:r>
            <a:r>
              <a:rPr lang="el-GR" sz="2000" i="1" dirty="0" err="1"/>
              <a:t>είναι</a:t>
            </a:r>
            <a:r>
              <a:rPr lang="el-GR" sz="2000" i="1" dirty="0"/>
              <a:t> </a:t>
            </a:r>
            <a:r>
              <a:rPr lang="el-GR" sz="2000" i="1" dirty="0" err="1"/>
              <a:t>ότι</a:t>
            </a:r>
            <a:r>
              <a:rPr lang="el-GR" sz="2000" i="1" dirty="0"/>
              <a:t> το </a:t>
            </a:r>
            <a:r>
              <a:rPr lang="el-GR" sz="2000" i="1" dirty="0" err="1"/>
              <a:t>ανθρώπινο</a:t>
            </a:r>
            <a:r>
              <a:rPr lang="el-GR" sz="2000" i="1" dirty="0"/>
              <a:t> </a:t>
            </a:r>
            <a:r>
              <a:rPr lang="el-GR" sz="2000" i="1" dirty="0" err="1"/>
              <a:t>σώμα</a:t>
            </a:r>
            <a:r>
              <a:rPr lang="el-GR" sz="2000" i="1" dirty="0"/>
              <a:t> </a:t>
            </a:r>
            <a:r>
              <a:rPr lang="el-GR" sz="2000" i="1" dirty="0" err="1"/>
              <a:t>είναι</a:t>
            </a:r>
            <a:r>
              <a:rPr lang="el-GR" sz="2000" i="1" dirty="0"/>
              <a:t> </a:t>
            </a:r>
            <a:r>
              <a:rPr lang="el-GR" sz="2000" i="1" dirty="0" err="1"/>
              <a:t>άσχημο</a:t>
            </a:r>
            <a:r>
              <a:rPr lang="el-GR" sz="2000" i="1" dirty="0"/>
              <a:t> και </a:t>
            </a:r>
            <a:r>
              <a:rPr lang="el-GR" sz="2000" i="1" dirty="0" err="1"/>
              <a:t>ότι</a:t>
            </a:r>
            <a:r>
              <a:rPr lang="el-GR" sz="2000" i="1" dirty="0"/>
              <a:t> η </a:t>
            </a:r>
            <a:r>
              <a:rPr lang="el-GR" sz="2000" i="1" dirty="0" err="1"/>
              <a:t>φυσικη</a:t>
            </a:r>
            <a:r>
              <a:rPr lang="el-GR" sz="2000" i="1" dirty="0"/>
              <a:t>́ του </a:t>
            </a:r>
            <a:r>
              <a:rPr lang="el-GR" sz="2000" i="1" dirty="0" err="1"/>
              <a:t>τάση</a:t>
            </a:r>
            <a:r>
              <a:rPr lang="el-GR" sz="2000" i="1" dirty="0"/>
              <a:t> </a:t>
            </a:r>
            <a:r>
              <a:rPr lang="el-GR" sz="2000" i="1" dirty="0" err="1"/>
              <a:t>είναι</a:t>
            </a:r>
            <a:r>
              <a:rPr lang="el-GR" sz="2000" i="1" dirty="0"/>
              <a:t> η </a:t>
            </a:r>
            <a:r>
              <a:rPr lang="el-GR" sz="2000" i="1" dirty="0" err="1"/>
              <a:t>αδυναμία</a:t>
            </a:r>
            <a:r>
              <a:rPr lang="el-GR" sz="2000" i="1" dirty="0"/>
              <a:t> και η </a:t>
            </a:r>
            <a:r>
              <a:rPr lang="el-GR" sz="2000" i="1" dirty="0" err="1"/>
              <a:t>ασθένεια</a:t>
            </a:r>
            <a:r>
              <a:rPr lang="el-GR" sz="2000" i="1" dirty="0"/>
              <a:t>. </a:t>
            </a:r>
            <a:r>
              <a:rPr lang="el-GR" sz="2000" i="1" dirty="0" err="1"/>
              <a:t>Δέσμιος</a:t>
            </a:r>
            <a:r>
              <a:rPr lang="el-GR" sz="2000" i="1" dirty="0"/>
              <a:t> σε </a:t>
            </a:r>
            <a:r>
              <a:rPr lang="el-GR" sz="2000" i="1" dirty="0" err="1"/>
              <a:t>ένα</a:t>
            </a:r>
            <a:r>
              <a:rPr lang="el-GR" sz="2000" i="1" dirty="0"/>
              <a:t> </a:t>
            </a:r>
            <a:r>
              <a:rPr lang="el-GR" sz="2000" i="1" dirty="0" err="1"/>
              <a:t>τέτοιο</a:t>
            </a:r>
            <a:r>
              <a:rPr lang="el-GR" sz="2000" i="1" dirty="0"/>
              <a:t> </a:t>
            </a:r>
            <a:r>
              <a:rPr lang="el-GR" sz="2000" i="1" dirty="0" err="1"/>
              <a:t>σώμα</a:t>
            </a:r>
            <a:r>
              <a:rPr lang="el-GR" sz="2000" i="1" dirty="0"/>
              <a:t>, ο </a:t>
            </a:r>
            <a:r>
              <a:rPr lang="el-GR" sz="2000" i="1" dirty="0" err="1"/>
              <a:t>άνθρωπος</a:t>
            </a:r>
            <a:r>
              <a:rPr lang="el-GR" sz="2000" i="1" dirty="0"/>
              <a:t> </a:t>
            </a:r>
            <a:r>
              <a:rPr lang="el-GR" sz="2000" i="1" dirty="0" err="1"/>
              <a:t>μπορει</a:t>
            </a:r>
            <a:r>
              <a:rPr lang="el-GR" sz="2000" i="1" dirty="0"/>
              <a:t>́ </a:t>
            </a:r>
            <a:r>
              <a:rPr lang="el-GR" sz="2000" i="1" dirty="0" err="1"/>
              <a:t>μόνο</a:t>
            </a:r>
            <a:r>
              <a:rPr lang="el-GR" sz="2000" i="1" dirty="0"/>
              <a:t> να </a:t>
            </a:r>
            <a:r>
              <a:rPr lang="el-GR" sz="2000" i="1" dirty="0" err="1"/>
              <a:t>ελπίζει</a:t>
            </a:r>
            <a:r>
              <a:rPr lang="el-GR" sz="2000" i="1" dirty="0"/>
              <a:t> στην </a:t>
            </a:r>
            <a:r>
              <a:rPr lang="el-GR" sz="2000" i="1" dirty="0" err="1"/>
              <a:t>αποτροπη</a:t>
            </a:r>
            <a:r>
              <a:rPr lang="el-GR" sz="2000" i="1" dirty="0"/>
              <a:t>́ </a:t>
            </a:r>
            <a:r>
              <a:rPr lang="el-GR" sz="2000" i="1" dirty="0" err="1"/>
              <a:t>αυτών</a:t>
            </a:r>
            <a:r>
              <a:rPr lang="el-GR" sz="2000" i="1" dirty="0"/>
              <a:t> των </a:t>
            </a:r>
            <a:r>
              <a:rPr lang="el-GR" sz="2000" i="1" dirty="0" err="1"/>
              <a:t>χαρακτηριστικών</a:t>
            </a:r>
            <a:r>
              <a:rPr lang="el-GR" sz="2000" i="1" dirty="0"/>
              <a:t> </a:t>
            </a:r>
            <a:r>
              <a:rPr lang="el-GR" sz="2000" i="1" dirty="0" err="1"/>
              <a:t>μέσω</a:t>
            </a:r>
            <a:r>
              <a:rPr lang="el-GR" sz="2000" i="1" dirty="0"/>
              <a:t> της </a:t>
            </a:r>
            <a:r>
              <a:rPr lang="el-GR" sz="2000" i="1" dirty="0" err="1"/>
              <a:t>χρήσης</a:t>
            </a:r>
            <a:r>
              <a:rPr lang="el-GR" sz="2000" i="1" dirty="0"/>
              <a:t> </a:t>
            </a:r>
            <a:r>
              <a:rPr lang="el-GR" sz="2000" i="1" dirty="0" err="1"/>
              <a:t>τελετουργικών</a:t>
            </a:r>
            <a:r>
              <a:rPr lang="el-GR" sz="2000" i="1" dirty="0"/>
              <a:t> </a:t>
            </a:r>
            <a:r>
              <a:rPr lang="el-GR" sz="2000" i="1" dirty="0" err="1"/>
              <a:t>πρακτικών</a:t>
            </a:r>
            <a:r>
              <a:rPr lang="el-GR" sz="2000" i="1" dirty="0"/>
              <a:t>. </a:t>
            </a:r>
            <a:r>
              <a:rPr lang="el-GR" sz="2000" i="1" dirty="0" err="1"/>
              <a:t>Κάθε</a:t>
            </a:r>
            <a:r>
              <a:rPr lang="el-GR" sz="2000" i="1" dirty="0"/>
              <a:t> </a:t>
            </a:r>
            <a:r>
              <a:rPr lang="el-GR" sz="2000" i="1" dirty="0" err="1"/>
              <a:t>νοικοκυριο</a:t>
            </a:r>
            <a:r>
              <a:rPr lang="el-GR" sz="2000" i="1" dirty="0"/>
              <a:t>́ </a:t>
            </a:r>
            <a:r>
              <a:rPr lang="el-GR" sz="2000" i="1" dirty="0" err="1"/>
              <a:t>έχει</a:t>
            </a:r>
            <a:r>
              <a:rPr lang="el-GR" sz="2000" i="1" dirty="0"/>
              <a:t> </a:t>
            </a:r>
            <a:r>
              <a:rPr lang="el-GR" sz="2000" i="1" dirty="0" err="1"/>
              <a:t>ένα</a:t>
            </a:r>
            <a:r>
              <a:rPr lang="el-GR" sz="2000" i="1" dirty="0"/>
              <a:t> ή </a:t>
            </a:r>
            <a:r>
              <a:rPr lang="el-GR" sz="2000" i="1" dirty="0" err="1"/>
              <a:t>περισσότερα</a:t>
            </a:r>
            <a:r>
              <a:rPr lang="el-GR" sz="2000" i="1" dirty="0"/>
              <a:t> </a:t>
            </a:r>
            <a:r>
              <a:rPr lang="el-GR" sz="2000" i="1" dirty="0" err="1"/>
              <a:t>ιερα</a:t>
            </a:r>
            <a:r>
              <a:rPr lang="el-GR" sz="2000" i="1" dirty="0"/>
              <a:t>́ </a:t>
            </a:r>
            <a:r>
              <a:rPr lang="el-GR" sz="2000" i="1" dirty="0" err="1"/>
              <a:t>αφιερωμένα</a:t>
            </a:r>
            <a:r>
              <a:rPr lang="el-GR" sz="2000" i="1" dirty="0"/>
              <a:t> στον </a:t>
            </a:r>
            <a:r>
              <a:rPr lang="el-GR" sz="2000" i="1" dirty="0" err="1"/>
              <a:t>σκοπο</a:t>
            </a:r>
            <a:r>
              <a:rPr lang="el-GR" sz="2000" i="1" dirty="0"/>
              <a:t>́ </a:t>
            </a:r>
            <a:r>
              <a:rPr lang="el-GR" sz="2000" i="1" dirty="0" err="1"/>
              <a:t>αυτόν</a:t>
            </a:r>
            <a:r>
              <a:rPr lang="el-GR" sz="2000" dirty="0"/>
              <a:t> </a:t>
            </a:r>
            <a:endParaRPr lang="en-US" sz="2000" dirty="0"/>
          </a:p>
        </p:txBody>
      </p:sp>
      <p:sp>
        <p:nvSpPr>
          <p:cNvPr id="19" name="Text Placeholder 4">
            <a:extLst>
              <a:ext uri="{FF2B5EF4-FFF2-40B4-BE49-F238E27FC236}">
                <a16:creationId xmlns:a16="http://schemas.microsoft.com/office/drawing/2014/main" id="{7FCF22EC-2309-4425-BB8D-DE9CFB47FADB}"/>
              </a:ext>
            </a:extLst>
          </p:cNvPr>
          <p:cNvSpPr>
            <a:spLocks noGrp="1"/>
          </p:cNvSpPr>
          <p:nvPr>
            <p:ph type="body" sz="quarter" idx="3"/>
          </p:nvPr>
        </p:nvSpPr>
        <p:spPr>
          <a:xfrm>
            <a:off x="6169026" y="1535113"/>
            <a:ext cx="4041775" cy="639762"/>
          </a:xfrm>
        </p:spPr>
        <p:txBody>
          <a:bodyPr/>
          <a:lstStyle/>
          <a:p>
            <a:endParaRPr lang="en-US"/>
          </a:p>
        </p:txBody>
      </p:sp>
      <p:sp>
        <p:nvSpPr>
          <p:cNvPr id="3" name="Θέση περιεχομένου 2">
            <a:extLst>
              <a:ext uri="{FF2B5EF4-FFF2-40B4-BE49-F238E27FC236}">
                <a16:creationId xmlns:a16="http://schemas.microsoft.com/office/drawing/2014/main" id="{76B6F833-3D22-3348-AAF5-84D497263392}"/>
              </a:ext>
            </a:extLst>
          </p:cNvPr>
          <p:cNvSpPr>
            <a:spLocks noGrp="1"/>
          </p:cNvSpPr>
          <p:nvPr>
            <p:ph sz="quarter" idx="4"/>
          </p:nvPr>
        </p:nvSpPr>
        <p:spPr>
          <a:xfrm>
            <a:off x="6169026" y="1052737"/>
            <a:ext cx="4041775" cy="5530625"/>
          </a:xfrm>
        </p:spPr>
        <p:txBody>
          <a:bodyPr>
            <a:normAutofit/>
          </a:bodyPr>
          <a:lstStyle/>
          <a:p>
            <a:pPr algn="just">
              <a:lnSpc>
                <a:spcPct val="90000"/>
              </a:lnSpc>
            </a:pPr>
            <a:r>
              <a:rPr lang="el-GR" sz="1700" i="1" dirty="0"/>
              <a:t>Ο </a:t>
            </a:r>
            <a:r>
              <a:rPr lang="el-GR" sz="1700" i="1" dirty="0" err="1"/>
              <a:t>πολιτισμός</a:t>
            </a:r>
            <a:r>
              <a:rPr lang="el-GR" sz="1700" i="1" dirty="0"/>
              <a:t> των </a:t>
            </a:r>
            <a:r>
              <a:rPr lang="el-GR" sz="1700" i="1" dirty="0" err="1"/>
              <a:t>Nacirema</a:t>
            </a:r>
            <a:r>
              <a:rPr lang="el-GR" sz="1700" i="1" dirty="0"/>
              <a:t> </a:t>
            </a:r>
            <a:r>
              <a:rPr lang="el-GR" sz="1700" i="1" dirty="0" err="1"/>
              <a:t>χαρακτηρίζεται</a:t>
            </a:r>
            <a:r>
              <a:rPr lang="el-GR" sz="1700" i="1" dirty="0"/>
              <a:t> </a:t>
            </a:r>
            <a:r>
              <a:rPr lang="el-GR" sz="1700" i="1" dirty="0" err="1"/>
              <a:t>απο</a:t>
            </a:r>
            <a:r>
              <a:rPr lang="el-GR" sz="1700" i="1" dirty="0"/>
              <a:t>́ μια </a:t>
            </a:r>
            <a:r>
              <a:rPr lang="el-GR" sz="1700" i="1" dirty="0" err="1"/>
              <a:t>ιδιαίτερα</a:t>
            </a:r>
            <a:r>
              <a:rPr lang="el-GR" sz="1700" i="1" dirty="0"/>
              <a:t> </a:t>
            </a:r>
            <a:r>
              <a:rPr lang="el-GR" sz="1700" i="1" dirty="0" err="1"/>
              <a:t>αναπτυγμένη</a:t>
            </a:r>
            <a:r>
              <a:rPr lang="el-GR" sz="1700" i="1" dirty="0"/>
              <a:t> </a:t>
            </a:r>
            <a:r>
              <a:rPr lang="el-GR" sz="1700" i="1" dirty="0" err="1"/>
              <a:t>οικονομία</a:t>
            </a:r>
            <a:r>
              <a:rPr lang="el-GR" sz="1700" i="1" dirty="0"/>
              <a:t> της </a:t>
            </a:r>
            <a:r>
              <a:rPr lang="el-GR" sz="1700" i="1" dirty="0" err="1"/>
              <a:t>αγοράς</a:t>
            </a:r>
            <a:r>
              <a:rPr lang="el-GR" sz="1700" i="1" dirty="0"/>
              <a:t>, η </a:t>
            </a:r>
            <a:r>
              <a:rPr lang="el-GR" sz="1700" i="1" dirty="0" err="1"/>
              <a:t>οποία</a:t>
            </a:r>
            <a:r>
              <a:rPr lang="el-GR" sz="1700" i="1" dirty="0"/>
              <a:t> </a:t>
            </a:r>
            <a:r>
              <a:rPr lang="el-GR" sz="1700" i="1" dirty="0" err="1"/>
              <a:t>αναπτύχτηκε</a:t>
            </a:r>
            <a:r>
              <a:rPr lang="el-GR" sz="1700" i="1" dirty="0"/>
              <a:t> </a:t>
            </a:r>
            <a:r>
              <a:rPr lang="el-GR" sz="1700" i="1" dirty="0" err="1"/>
              <a:t>μέσα</a:t>
            </a:r>
            <a:r>
              <a:rPr lang="el-GR" sz="1700" i="1" dirty="0"/>
              <a:t> σε </a:t>
            </a:r>
            <a:r>
              <a:rPr lang="el-GR" sz="1700" i="1" dirty="0" err="1"/>
              <a:t>ένα</a:t>
            </a:r>
            <a:r>
              <a:rPr lang="el-GR" sz="1700" i="1" dirty="0"/>
              <a:t> </a:t>
            </a:r>
            <a:r>
              <a:rPr lang="el-GR" sz="1700" i="1" dirty="0" err="1"/>
              <a:t>περιβάλλον</a:t>
            </a:r>
            <a:r>
              <a:rPr lang="el-GR" sz="1700" i="1" dirty="0"/>
              <a:t> </a:t>
            </a:r>
            <a:r>
              <a:rPr lang="el-GR" sz="1700" i="1" dirty="0" err="1"/>
              <a:t>πλούσιο</a:t>
            </a:r>
            <a:r>
              <a:rPr lang="el-GR" sz="1700" i="1" dirty="0"/>
              <a:t> σε </a:t>
            </a:r>
            <a:r>
              <a:rPr lang="el-GR" sz="1700" i="1" dirty="0" err="1"/>
              <a:t>φυσικές</a:t>
            </a:r>
            <a:r>
              <a:rPr lang="el-GR" sz="1700" i="1" dirty="0"/>
              <a:t> </a:t>
            </a:r>
            <a:r>
              <a:rPr lang="el-GR" sz="1700" i="1" dirty="0" err="1"/>
              <a:t>πλουτοπαραγωγικές</a:t>
            </a:r>
            <a:r>
              <a:rPr lang="el-GR" sz="1700" i="1" dirty="0"/>
              <a:t> </a:t>
            </a:r>
            <a:r>
              <a:rPr lang="el-GR" sz="1700" i="1" dirty="0" err="1"/>
              <a:t>πηγές</a:t>
            </a:r>
            <a:r>
              <a:rPr lang="el-GR" sz="1700" i="1" dirty="0"/>
              <a:t>. </a:t>
            </a:r>
            <a:r>
              <a:rPr lang="el-GR" sz="1700" i="1" dirty="0" err="1"/>
              <a:t>Ενω</a:t>
            </a:r>
            <a:r>
              <a:rPr lang="el-GR" sz="1700" i="1" dirty="0"/>
              <a:t>́ </a:t>
            </a:r>
            <a:r>
              <a:rPr lang="el-GR" sz="1700" i="1" dirty="0" err="1"/>
              <a:t>ένα</a:t>
            </a:r>
            <a:r>
              <a:rPr lang="el-GR" sz="1700" i="1" dirty="0"/>
              <a:t> </a:t>
            </a:r>
            <a:r>
              <a:rPr lang="el-GR" sz="1700" i="1" dirty="0" err="1"/>
              <a:t>μεγάλο</a:t>
            </a:r>
            <a:r>
              <a:rPr lang="el-GR" sz="1700" i="1" dirty="0"/>
              <a:t> </a:t>
            </a:r>
            <a:r>
              <a:rPr lang="el-GR" sz="1700" i="1" dirty="0" err="1"/>
              <a:t>μέρος</a:t>
            </a:r>
            <a:r>
              <a:rPr lang="el-GR" sz="1700" i="1" dirty="0"/>
              <a:t> του </a:t>
            </a:r>
            <a:r>
              <a:rPr lang="el-GR" sz="1700" i="1" dirty="0" err="1"/>
              <a:t>χρόνου</a:t>
            </a:r>
            <a:r>
              <a:rPr lang="el-GR" sz="1700" i="1" dirty="0"/>
              <a:t> τους </a:t>
            </a:r>
            <a:r>
              <a:rPr lang="el-GR" sz="1700" i="1" dirty="0" err="1"/>
              <a:t>ασχολούνται</a:t>
            </a:r>
            <a:r>
              <a:rPr lang="el-GR" sz="1700" i="1" dirty="0"/>
              <a:t> με </a:t>
            </a:r>
            <a:r>
              <a:rPr lang="el-GR" sz="1700" i="1" dirty="0" err="1"/>
              <a:t>οικονομικές</a:t>
            </a:r>
            <a:r>
              <a:rPr lang="el-GR" sz="1700" i="1" dirty="0"/>
              <a:t> </a:t>
            </a:r>
            <a:r>
              <a:rPr lang="el-GR" sz="1700" i="1" dirty="0" err="1"/>
              <a:t>δραστηριότητες</a:t>
            </a:r>
            <a:r>
              <a:rPr lang="el-GR" sz="1700" i="1" dirty="0"/>
              <a:t>, </a:t>
            </a:r>
            <a:r>
              <a:rPr lang="el-GR" sz="1700" i="1" dirty="0" err="1"/>
              <a:t>ένα</a:t>
            </a:r>
            <a:r>
              <a:rPr lang="el-GR" sz="1700" i="1" dirty="0"/>
              <a:t> </a:t>
            </a:r>
            <a:r>
              <a:rPr lang="el-GR" sz="1700" i="1" dirty="0" err="1"/>
              <a:t>σημαντικο</a:t>
            </a:r>
            <a:r>
              <a:rPr lang="el-GR" sz="1700" i="1" dirty="0"/>
              <a:t>́ </a:t>
            </a:r>
            <a:r>
              <a:rPr lang="el-GR" sz="1700" i="1" dirty="0" err="1"/>
              <a:t>μέρος</a:t>
            </a:r>
            <a:r>
              <a:rPr lang="el-GR" sz="1700" i="1" dirty="0"/>
              <a:t> της </a:t>
            </a:r>
            <a:r>
              <a:rPr lang="el-GR" sz="1700" i="1" dirty="0" err="1"/>
              <a:t>ημέρας</a:t>
            </a:r>
            <a:r>
              <a:rPr lang="el-GR" sz="1700" i="1" dirty="0"/>
              <a:t> τους </a:t>
            </a:r>
            <a:r>
              <a:rPr lang="el-GR" sz="1700" i="1" dirty="0" err="1"/>
              <a:t>είναι</a:t>
            </a:r>
            <a:r>
              <a:rPr lang="el-GR" sz="1700" i="1" dirty="0"/>
              <a:t> </a:t>
            </a:r>
            <a:r>
              <a:rPr lang="el-GR" sz="1700" i="1" dirty="0" err="1"/>
              <a:t>αφιερωμένο</a:t>
            </a:r>
            <a:r>
              <a:rPr lang="el-GR" sz="1700" i="1" dirty="0"/>
              <a:t> σε </a:t>
            </a:r>
            <a:r>
              <a:rPr lang="el-GR" sz="1700" i="1" dirty="0" err="1"/>
              <a:t>θρησκευτικές</a:t>
            </a:r>
            <a:r>
              <a:rPr lang="el-GR" sz="1700" i="1" dirty="0"/>
              <a:t> </a:t>
            </a:r>
            <a:r>
              <a:rPr lang="el-GR" sz="1700" i="1" dirty="0" err="1"/>
              <a:t>τελετουργίες</a:t>
            </a:r>
            <a:r>
              <a:rPr lang="el-GR" sz="1700" i="1" dirty="0"/>
              <a:t>. Το </a:t>
            </a:r>
            <a:r>
              <a:rPr lang="el-GR" sz="1700" i="1" dirty="0" err="1"/>
              <a:t>επίκεντρο</a:t>
            </a:r>
            <a:r>
              <a:rPr lang="el-GR" sz="1700" i="1" dirty="0"/>
              <a:t> </a:t>
            </a:r>
            <a:r>
              <a:rPr lang="el-GR" sz="1700" i="1" dirty="0" err="1"/>
              <a:t>αυτής</a:t>
            </a:r>
            <a:r>
              <a:rPr lang="el-GR" sz="1700" i="1" dirty="0"/>
              <a:t> της </a:t>
            </a:r>
            <a:r>
              <a:rPr lang="el-GR" sz="1700" i="1" dirty="0" err="1"/>
              <a:t>δραστηριότητας</a:t>
            </a:r>
            <a:r>
              <a:rPr lang="el-GR" sz="1700" i="1" dirty="0"/>
              <a:t> </a:t>
            </a:r>
            <a:r>
              <a:rPr lang="el-GR" sz="1700" i="1" dirty="0" err="1"/>
              <a:t>είναι</a:t>
            </a:r>
            <a:r>
              <a:rPr lang="el-GR" sz="1700" i="1" dirty="0"/>
              <a:t> το </a:t>
            </a:r>
            <a:r>
              <a:rPr lang="el-GR" sz="1700" i="1" dirty="0" err="1"/>
              <a:t>ανθρώπινο</a:t>
            </a:r>
            <a:r>
              <a:rPr lang="el-GR" sz="1700" i="1" dirty="0"/>
              <a:t> </a:t>
            </a:r>
            <a:r>
              <a:rPr lang="el-GR" sz="1700" i="1" dirty="0" err="1"/>
              <a:t>σώμα</a:t>
            </a:r>
            <a:r>
              <a:rPr lang="el-GR" sz="1700" i="1" dirty="0"/>
              <a:t>, η </a:t>
            </a:r>
            <a:r>
              <a:rPr lang="el-GR" sz="1700" i="1" dirty="0" err="1"/>
              <a:t>εμφάνιση</a:t>
            </a:r>
            <a:r>
              <a:rPr lang="el-GR" sz="1700" i="1" dirty="0"/>
              <a:t> και η </a:t>
            </a:r>
            <a:r>
              <a:rPr lang="el-GR" sz="1700" i="1" dirty="0" err="1"/>
              <a:t>υγεία</a:t>
            </a:r>
            <a:r>
              <a:rPr lang="el-GR" sz="1700" i="1" dirty="0"/>
              <a:t> του </a:t>
            </a:r>
            <a:r>
              <a:rPr lang="el-GR" sz="1700" i="1" dirty="0" err="1"/>
              <a:t>οποίου</a:t>
            </a:r>
            <a:r>
              <a:rPr lang="el-GR" sz="1700" i="1" dirty="0"/>
              <a:t> </a:t>
            </a:r>
            <a:r>
              <a:rPr lang="el-GR" sz="1700" i="1" dirty="0" err="1"/>
              <a:t>αποτελει</a:t>
            </a:r>
            <a:r>
              <a:rPr lang="el-GR" sz="1700" i="1" dirty="0"/>
              <a:t>́ </a:t>
            </a:r>
            <a:r>
              <a:rPr lang="el-GR" sz="1700" i="1" dirty="0" err="1"/>
              <a:t>ένα</a:t>
            </a:r>
            <a:r>
              <a:rPr lang="el-GR" sz="1700" i="1" dirty="0"/>
              <a:t> </a:t>
            </a:r>
            <a:r>
              <a:rPr lang="el-GR" sz="1700" i="1" dirty="0" err="1"/>
              <a:t>απο</a:t>
            </a:r>
            <a:r>
              <a:rPr lang="el-GR" sz="1700" i="1" dirty="0"/>
              <a:t>́ τα </a:t>
            </a:r>
            <a:r>
              <a:rPr lang="el-GR" sz="1700" i="1" dirty="0" err="1"/>
              <a:t>σημαντικότερα</a:t>
            </a:r>
            <a:r>
              <a:rPr lang="el-GR" sz="1700" i="1" dirty="0"/>
              <a:t> </a:t>
            </a:r>
            <a:r>
              <a:rPr lang="el-GR" sz="1700" i="1" dirty="0" err="1"/>
              <a:t>στοιχεία</a:t>
            </a:r>
            <a:r>
              <a:rPr lang="el-GR" sz="1700" i="1" dirty="0"/>
              <a:t> της </a:t>
            </a:r>
            <a:r>
              <a:rPr lang="el-GR" sz="1700" i="1" dirty="0" err="1"/>
              <a:t>πίστης</a:t>
            </a:r>
            <a:r>
              <a:rPr lang="el-GR" sz="1700" i="1" dirty="0"/>
              <a:t> του </a:t>
            </a:r>
            <a:r>
              <a:rPr lang="el-GR" sz="1700" i="1" dirty="0" err="1"/>
              <a:t>λαου</a:t>
            </a:r>
            <a:r>
              <a:rPr lang="el-GR" sz="1700" i="1" dirty="0"/>
              <a:t>́. [...] </a:t>
            </a:r>
            <a:endParaRPr lang="el-GR" sz="1700" dirty="0"/>
          </a:p>
        </p:txBody>
      </p:sp>
    </p:spTree>
    <p:extLst>
      <p:ext uri="{BB962C8B-B14F-4D97-AF65-F5344CB8AC3E}">
        <p14:creationId xmlns:p14="http://schemas.microsoft.com/office/powerpoint/2010/main" val="14018769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4DAF114-D793-4A8A-99F6-BB3BD5E8B756}"/>
              </a:ext>
            </a:extLst>
          </p:cNvPr>
          <p:cNvSpPr>
            <a:spLocks noGrp="1"/>
          </p:cNvSpPr>
          <p:nvPr>
            <p:ph type="title"/>
          </p:nvPr>
        </p:nvSpPr>
        <p:spPr>
          <a:xfrm>
            <a:off x="1981200" y="274638"/>
            <a:ext cx="8229600" cy="1143000"/>
          </a:xfrm>
        </p:spPr>
        <p:txBody>
          <a:bodyPr/>
          <a:lstStyle/>
          <a:p>
            <a:endParaRPr lang="en-US"/>
          </a:p>
        </p:txBody>
      </p:sp>
      <p:sp>
        <p:nvSpPr>
          <p:cNvPr id="4" name="Θέση περιεχομένου 3">
            <a:extLst>
              <a:ext uri="{FF2B5EF4-FFF2-40B4-BE49-F238E27FC236}">
                <a16:creationId xmlns:a16="http://schemas.microsoft.com/office/drawing/2014/main" id="{B24CF731-1459-D244-86C3-C2A10CF4CCB3}"/>
              </a:ext>
            </a:extLst>
          </p:cNvPr>
          <p:cNvSpPr>
            <a:spLocks noGrp="1"/>
          </p:cNvSpPr>
          <p:nvPr>
            <p:ph idx="1"/>
          </p:nvPr>
        </p:nvSpPr>
        <p:spPr>
          <a:xfrm>
            <a:off x="1981200" y="1600201"/>
            <a:ext cx="8229600" cy="4525963"/>
          </a:xfrm>
        </p:spPr>
        <p:txBody>
          <a:bodyPr>
            <a:normAutofit/>
          </a:bodyPr>
          <a:lstStyle/>
          <a:p>
            <a:pPr marL="0" indent="0" algn="ctr">
              <a:buNone/>
            </a:pPr>
            <a:r>
              <a:rPr lang="el-GR" dirty="0"/>
              <a:t>Το </a:t>
            </a:r>
            <a:r>
              <a:rPr lang="el-GR" dirty="0" err="1"/>
              <a:t>όνομα</a:t>
            </a:r>
            <a:r>
              <a:rPr lang="el-GR" dirty="0"/>
              <a:t> «</a:t>
            </a:r>
            <a:r>
              <a:rPr lang="el-GR" dirty="0" err="1"/>
              <a:t>Nacirema</a:t>
            </a:r>
            <a:r>
              <a:rPr lang="el-GR" dirty="0"/>
              <a:t>» δεν </a:t>
            </a:r>
            <a:r>
              <a:rPr lang="el-GR" dirty="0" err="1"/>
              <a:t>είναι</a:t>
            </a:r>
            <a:r>
              <a:rPr lang="el-GR" dirty="0"/>
              <a:t> </a:t>
            </a:r>
            <a:r>
              <a:rPr lang="el-GR" dirty="0" err="1"/>
              <a:t>τίποτε</a:t>
            </a:r>
            <a:r>
              <a:rPr lang="el-GR" dirty="0"/>
              <a:t> </a:t>
            </a:r>
            <a:r>
              <a:rPr lang="el-GR" dirty="0" err="1"/>
              <a:t>άλλο</a:t>
            </a:r>
            <a:r>
              <a:rPr lang="el-GR" dirty="0"/>
              <a:t> </a:t>
            </a:r>
            <a:r>
              <a:rPr lang="el-GR" dirty="0" err="1"/>
              <a:t>παρα</a:t>
            </a:r>
            <a:r>
              <a:rPr lang="el-GR" dirty="0"/>
              <a:t>́ το «American» </a:t>
            </a:r>
          </a:p>
        </p:txBody>
      </p:sp>
    </p:spTree>
    <p:extLst>
      <p:ext uri="{BB962C8B-B14F-4D97-AF65-F5344CB8AC3E}">
        <p14:creationId xmlns:p14="http://schemas.microsoft.com/office/powerpoint/2010/main" val="15747806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145EB0-B447-684D-90B7-778B2614C405}"/>
              </a:ext>
            </a:extLst>
          </p:cNvPr>
          <p:cNvSpPr>
            <a:spLocks noGrp="1"/>
          </p:cNvSpPr>
          <p:nvPr>
            <p:ph type="title"/>
          </p:nvPr>
        </p:nvSpPr>
        <p:spPr/>
        <p:txBody>
          <a:bodyPr/>
          <a:lstStyle/>
          <a:p>
            <a:r>
              <a:rPr lang="el-GR" dirty="0"/>
              <a:t>Εργαζόμενα παιδιά</a:t>
            </a:r>
          </a:p>
        </p:txBody>
      </p:sp>
      <p:sp>
        <p:nvSpPr>
          <p:cNvPr id="3" name="Θέση περιεχομένου 2">
            <a:extLst>
              <a:ext uri="{FF2B5EF4-FFF2-40B4-BE49-F238E27FC236}">
                <a16:creationId xmlns:a16="http://schemas.microsoft.com/office/drawing/2014/main" id="{7A9F225C-E1B1-B247-82D9-4FECFF5D587E}"/>
              </a:ext>
            </a:extLst>
          </p:cNvPr>
          <p:cNvSpPr>
            <a:spLocks noGrp="1"/>
          </p:cNvSpPr>
          <p:nvPr>
            <p:ph idx="1"/>
          </p:nvPr>
        </p:nvSpPr>
        <p:spPr/>
        <p:txBody>
          <a:bodyPr>
            <a:normAutofit/>
          </a:bodyPr>
          <a:lstStyle/>
          <a:p>
            <a:pPr algn="just"/>
            <a:r>
              <a:rPr lang="el-GR" dirty="0" err="1"/>
              <a:t>Εργαζόμενα</a:t>
            </a:r>
            <a:r>
              <a:rPr lang="el-GR" dirty="0"/>
              <a:t> </a:t>
            </a:r>
            <a:r>
              <a:rPr lang="el-GR" dirty="0" err="1"/>
              <a:t>παιδια</a:t>
            </a:r>
            <a:r>
              <a:rPr lang="el-GR" dirty="0"/>
              <a:t>́ </a:t>
            </a:r>
            <a:r>
              <a:rPr lang="el-GR" dirty="0" err="1"/>
              <a:t>είναι</a:t>
            </a:r>
            <a:r>
              <a:rPr lang="el-GR" dirty="0"/>
              <a:t> </a:t>
            </a:r>
            <a:r>
              <a:rPr lang="el-GR" dirty="0" err="1"/>
              <a:t>αυτα</a:t>
            </a:r>
            <a:r>
              <a:rPr lang="el-GR" dirty="0"/>
              <a:t>́ που </a:t>
            </a:r>
            <a:r>
              <a:rPr lang="el-GR" dirty="0" err="1"/>
              <a:t>εργάζονται</a:t>
            </a:r>
            <a:r>
              <a:rPr lang="el-GR" dirty="0"/>
              <a:t> </a:t>
            </a:r>
            <a:r>
              <a:rPr lang="el-GR" dirty="0" err="1"/>
              <a:t>είτε</a:t>
            </a:r>
            <a:r>
              <a:rPr lang="el-GR" dirty="0"/>
              <a:t> για </a:t>
            </a:r>
            <a:r>
              <a:rPr lang="el-GR" dirty="0" err="1"/>
              <a:t>χρήματα</a:t>
            </a:r>
            <a:r>
              <a:rPr lang="el-GR" dirty="0"/>
              <a:t> </a:t>
            </a:r>
            <a:r>
              <a:rPr lang="el-GR" dirty="0" err="1"/>
              <a:t>είτε</a:t>
            </a:r>
            <a:r>
              <a:rPr lang="el-GR" dirty="0"/>
              <a:t> </a:t>
            </a:r>
            <a:r>
              <a:rPr lang="el-GR" dirty="0" err="1"/>
              <a:t>αμισθι</a:t>
            </a:r>
            <a:r>
              <a:rPr lang="el-GR" dirty="0"/>
              <a:t>́. Τα </a:t>
            </a:r>
            <a:r>
              <a:rPr lang="el-GR" dirty="0" err="1"/>
              <a:t>παιδια</a:t>
            </a:r>
            <a:r>
              <a:rPr lang="el-GR" dirty="0"/>
              <a:t>́ </a:t>
            </a:r>
            <a:r>
              <a:rPr lang="el-GR" dirty="0" err="1"/>
              <a:t>αυτα</a:t>
            </a:r>
            <a:r>
              <a:rPr lang="el-GR" dirty="0"/>
              <a:t>́ σε </a:t>
            </a:r>
            <a:r>
              <a:rPr lang="el-GR" dirty="0" err="1"/>
              <a:t>αρκετές</a:t>
            </a:r>
            <a:r>
              <a:rPr lang="el-GR" dirty="0"/>
              <a:t> </a:t>
            </a:r>
            <a:r>
              <a:rPr lang="el-GR" dirty="0" err="1"/>
              <a:t>περιπτώσεις</a:t>
            </a:r>
            <a:r>
              <a:rPr lang="el-GR" dirty="0"/>
              <a:t> </a:t>
            </a:r>
            <a:r>
              <a:rPr lang="el-GR" dirty="0" err="1"/>
              <a:t>συνδυάζουν</a:t>
            </a:r>
            <a:r>
              <a:rPr lang="el-GR" dirty="0"/>
              <a:t> την </a:t>
            </a:r>
            <a:r>
              <a:rPr lang="el-GR" dirty="0" err="1"/>
              <a:t>εργασία</a:t>
            </a:r>
            <a:r>
              <a:rPr lang="el-GR" dirty="0"/>
              <a:t> τους με την </a:t>
            </a:r>
            <a:r>
              <a:rPr lang="el-GR" dirty="0" err="1"/>
              <a:t>εκπαίδευση</a:t>
            </a:r>
            <a:r>
              <a:rPr lang="el-GR" dirty="0"/>
              <a:t> (</a:t>
            </a:r>
            <a:r>
              <a:rPr lang="el-GR" dirty="0" err="1"/>
              <a:t>James</a:t>
            </a:r>
            <a:r>
              <a:rPr lang="el-GR" dirty="0"/>
              <a:t> &amp; </a:t>
            </a:r>
            <a:r>
              <a:rPr lang="el-GR" dirty="0" err="1"/>
              <a:t>James</a:t>
            </a:r>
            <a:r>
              <a:rPr lang="el-GR" dirty="0"/>
              <a:t>, 2012, σ. 137)</a:t>
            </a:r>
            <a:r>
              <a:rPr lang="el-GR" b="1" dirty="0"/>
              <a:t>. </a:t>
            </a:r>
            <a:r>
              <a:rPr lang="el-GR" dirty="0"/>
              <a:t>Στο </a:t>
            </a:r>
            <a:r>
              <a:rPr lang="el-GR" dirty="0" err="1"/>
              <a:t>πλαίσιο</a:t>
            </a:r>
            <a:r>
              <a:rPr lang="el-GR" dirty="0"/>
              <a:t> των </a:t>
            </a:r>
            <a:r>
              <a:rPr lang="el-GR" dirty="0" err="1"/>
              <a:t>σπουδών</a:t>
            </a:r>
            <a:r>
              <a:rPr lang="el-GR" dirty="0"/>
              <a:t> της </a:t>
            </a:r>
            <a:r>
              <a:rPr lang="el-GR" dirty="0" err="1"/>
              <a:t>παιδικής</a:t>
            </a:r>
            <a:r>
              <a:rPr lang="el-GR" dirty="0"/>
              <a:t> </a:t>
            </a:r>
            <a:r>
              <a:rPr lang="el-GR" dirty="0" err="1"/>
              <a:t>ηλικίας</a:t>
            </a:r>
            <a:r>
              <a:rPr lang="el-GR" dirty="0"/>
              <a:t> </a:t>
            </a:r>
            <a:r>
              <a:rPr lang="el-GR" dirty="0" err="1"/>
              <a:t>υπάρχει</a:t>
            </a:r>
            <a:r>
              <a:rPr lang="el-GR" dirty="0"/>
              <a:t> η </a:t>
            </a:r>
            <a:r>
              <a:rPr lang="el-GR" dirty="0" err="1"/>
              <a:t>άποψη</a:t>
            </a:r>
            <a:r>
              <a:rPr lang="el-GR" dirty="0"/>
              <a:t> </a:t>
            </a:r>
            <a:r>
              <a:rPr lang="el-GR" dirty="0" err="1"/>
              <a:t>ότι</a:t>
            </a:r>
            <a:r>
              <a:rPr lang="el-GR" dirty="0"/>
              <a:t> ο </a:t>
            </a:r>
            <a:r>
              <a:rPr lang="el-GR" dirty="0" err="1"/>
              <a:t>όρος</a:t>
            </a:r>
            <a:r>
              <a:rPr lang="el-GR" dirty="0"/>
              <a:t> «</a:t>
            </a:r>
            <a:r>
              <a:rPr lang="el-GR" dirty="0" err="1"/>
              <a:t>εργαζόμενα</a:t>
            </a:r>
            <a:r>
              <a:rPr lang="el-GR" dirty="0"/>
              <a:t> </a:t>
            </a:r>
            <a:r>
              <a:rPr lang="el-GR" dirty="0" err="1"/>
              <a:t>παιδια</a:t>
            </a:r>
            <a:r>
              <a:rPr lang="el-GR" dirty="0"/>
              <a:t>́» (</a:t>
            </a:r>
            <a:r>
              <a:rPr lang="el-GR" dirty="0" err="1"/>
              <a:t>Boyden</a:t>
            </a:r>
            <a:r>
              <a:rPr lang="el-GR" dirty="0"/>
              <a:t>, </a:t>
            </a:r>
            <a:r>
              <a:rPr lang="el-GR" dirty="0" err="1"/>
              <a:t>Ling</a:t>
            </a:r>
            <a:r>
              <a:rPr lang="el-GR" dirty="0"/>
              <a:t> &amp; </a:t>
            </a:r>
            <a:r>
              <a:rPr lang="el-GR" dirty="0" err="1"/>
              <a:t>Myers</a:t>
            </a:r>
            <a:r>
              <a:rPr lang="el-GR" dirty="0"/>
              <a:t>, 1998) </a:t>
            </a:r>
            <a:r>
              <a:rPr lang="el-GR" dirty="0" err="1"/>
              <a:t>είναι</a:t>
            </a:r>
            <a:r>
              <a:rPr lang="el-GR" dirty="0"/>
              <a:t> </a:t>
            </a:r>
            <a:r>
              <a:rPr lang="el-GR" dirty="0" err="1"/>
              <a:t>καταλληλότερος</a:t>
            </a:r>
            <a:r>
              <a:rPr lang="el-GR" dirty="0"/>
              <a:t> των </a:t>
            </a:r>
            <a:r>
              <a:rPr lang="el-GR" dirty="0" err="1"/>
              <a:t>όρων</a:t>
            </a:r>
            <a:r>
              <a:rPr lang="el-GR" dirty="0"/>
              <a:t> «</a:t>
            </a:r>
            <a:r>
              <a:rPr lang="el-GR" dirty="0" err="1"/>
              <a:t>παιδικη</a:t>
            </a:r>
            <a:r>
              <a:rPr lang="el-GR" dirty="0"/>
              <a:t>́ </a:t>
            </a:r>
            <a:r>
              <a:rPr lang="el-GR" dirty="0" err="1"/>
              <a:t>εργασία</a:t>
            </a:r>
            <a:r>
              <a:rPr lang="el-GR" dirty="0"/>
              <a:t>» ή «</a:t>
            </a:r>
            <a:r>
              <a:rPr lang="el-GR" dirty="0" err="1"/>
              <a:t>παιδικη</a:t>
            </a:r>
            <a:r>
              <a:rPr lang="el-GR" dirty="0"/>
              <a:t>́ </a:t>
            </a:r>
            <a:r>
              <a:rPr lang="el-GR" dirty="0" err="1"/>
              <a:t>δουλεια</a:t>
            </a:r>
            <a:r>
              <a:rPr lang="el-GR" dirty="0"/>
              <a:t>́» (</a:t>
            </a:r>
            <a:r>
              <a:rPr lang="el-GR" dirty="0" err="1"/>
              <a:t>child</a:t>
            </a:r>
            <a:r>
              <a:rPr lang="el-GR" dirty="0"/>
              <a:t> </a:t>
            </a:r>
            <a:r>
              <a:rPr lang="el-GR" dirty="0" err="1"/>
              <a:t>work</a:t>
            </a:r>
            <a:r>
              <a:rPr lang="el-GR" dirty="0"/>
              <a:t> </a:t>
            </a:r>
            <a:r>
              <a:rPr lang="el-GR" dirty="0" err="1"/>
              <a:t>or</a:t>
            </a:r>
            <a:r>
              <a:rPr lang="el-GR" dirty="0"/>
              <a:t> </a:t>
            </a:r>
            <a:r>
              <a:rPr lang="el-GR" dirty="0" err="1"/>
              <a:t>child</a:t>
            </a:r>
            <a:r>
              <a:rPr lang="el-GR" dirty="0"/>
              <a:t> </a:t>
            </a:r>
            <a:r>
              <a:rPr lang="el-GR" dirty="0" err="1"/>
              <a:t>labor</a:t>
            </a:r>
            <a:r>
              <a:rPr lang="el-GR" dirty="0"/>
              <a:t>). </a:t>
            </a:r>
          </a:p>
        </p:txBody>
      </p:sp>
    </p:spTree>
    <p:extLst>
      <p:ext uri="{BB962C8B-B14F-4D97-AF65-F5344CB8AC3E}">
        <p14:creationId xmlns:p14="http://schemas.microsoft.com/office/powerpoint/2010/main" val="33513923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1E5065-1291-BE41-A14D-1A6EEF8C1E1E}"/>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1B10EEAD-5D02-A54D-A9FD-B7C2C18274B6}"/>
              </a:ext>
            </a:extLst>
          </p:cNvPr>
          <p:cNvSpPr>
            <a:spLocks noGrp="1"/>
          </p:cNvSpPr>
          <p:nvPr>
            <p:ph idx="1"/>
          </p:nvPr>
        </p:nvSpPr>
        <p:spPr/>
        <p:txBody>
          <a:bodyPr>
            <a:normAutofit/>
          </a:bodyPr>
          <a:lstStyle/>
          <a:p>
            <a:r>
              <a:rPr lang="el-GR" i="1" dirty="0"/>
              <a:t>1. </a:t>
            </a:r>
            <a:r>
              <a:rPr lang="el-GR" i="1" dirty="0" err="1"/>
              <a:t>Παιδια</a:t>
            </a:r>
            <a:r>
              <a:rPr lang="el-GR" i="1" dirty="0"/>
              <a:t>́ που ζουν σε </a:t>
            </a:r>
            <a:r>
              <a:rPr lang="el-GR" i="1" dirty="0" err="1"/>
              <a:t>αγροτικές</a:t>
            </a:r>
            <a:r>
              <a:rPr lang="el-GR" i="1" dirty="0"/>
              <a:t> </a:t>
            </a:r>
            <a:r>
              <a:rPr lang="el-GR" i="1" dirty="0" err="1"/>
              <a:t>περιοχές</a:t>
            </a:r>
            <a:r>
              <a:rPr lang="el-GR" i="1" dirty="0"/>
              <a:t> και </a:t>
            </a:r>
            <a:r>
              <a:rPr lang="el-GR" i="1" dirty="0" err="1"/>
              <a:t>εργάζονται</a:t>
            </a:r>
            <a:r>
              <a:rPr lang="el-GR" i="1" dirty="0"/>
              <a:t> </a:t>
            </a:r>
            <a:r>
              <a:rPr lang="el-GR" i="1" dirty="0" err="1"/>
              <a:t>αμισθι</a:t>
            </a:r>
            <a:r>
              <a:rPr lang="el-GR" i="1" dirty="0"/>
              <a:t>́ για τις </a:t>
            </a:r>
            <a:r>
              <a:rPr lang="el-GR" i="1" dirty="0" err="1"/>
              <a:t>οικογένειές</a:t>
            </a:r>
            <a:r>
              <a:rPr lang="el-GR" i="1" dirty="0"/>
              <a:t> τους.</a:t>
            </a:r>
            <a:endParaRPr lang="el-GR" dirty="0"/>
          </a:p>
          <a:p>
            <a:r>
              <a:rPr lang="el-GR" i="1" dirty="0"/>
              <a:t>2. </a:t>
            </a:r>
            <a:r>
              <a:rPr lang="el-GR" i="1" dirty="0" err="1"/>
              <a:t>Παιδια</a:t>
            </a:r>
            <a:r>
              <a:rPr lang="el-GR" i="1" dirty="0"/>
              <a:t>́ που </a:t>
            </a:r>
            <a:r>
              <a:rPr lang="el-GR" i="1" dirty="0" err="1"/>
              <a:t>κάνουν</a:t>
            </a:r>
            <a:r>
              <a:rPr lang="el-GR" i="1" dirty="0"/>
              <a:t> </a:t>
            </a:r>
            <a:r>
              <a:rPr lang="el-GR" i="1" dirty="0" err="1"/>
              <a:t>οικιακές</a:t>
            </a:r>
            <a:r>
              <a:rPr lang="el-GR" i="1" dirty="0"/>
              <a:t> </a:t>
            </a:r>
            <a:r>
              <a:rPr lang="el-GR" i="1" dirty="0" err="1"/>
              <a:t>εργασίες</a:t>
            </a:r>
            <a:r>
              <a:rPr lang="el-GR" i="1" dirty="0"/>
              <a:t> </a:t>
            </a:r>
            <a:r>
              <a:rPr lang="el-GR" i="1" dirty="0" err="1"/>
              <a:t>είτε</a:t>
            </a:r>
            <a:r>
              <a:rPr lang="el-GR" i="1" dirty="0"/>
              <a:t> </a:t>
            </a:r>
            <a:r>
              <a:rPr lang="el-GR" i="1" dirty="0" err="1"/>
              <a:t>αμισθι</a:t>
            </a:r>
            <a:r>
              <a:rPr lang="el-GR" i="1" dirty="0"/>
              <a:t>́ για τους </a:t>
            </a:r>
            <a:r>
              <a:rPr lang="el-GR" i="1" dirty="0" err="1"/>
              <a:t>γονείς</a:t>
            </a:r>
            <a:r>
              <a:rPr lang="el-GR" i="1" dirty="0"/>
              <a:t> τους </a:t>
            </a:r>
            <a:r>
              <a:rPr lang="el-GR" i="1" dirty="0" err="1"/>
              <a:t>είτε</a:t>
            </a:r>
            <a:r>
              <a:rPr lang="el-GR" i="1" dirty="0"/>
              <a:t> για </a:t>
            </a:r>
            <a:r>
              <a:rPr lang="el-GR" i="1" dirty="0" err="1"/>
              <a:t>κάποιους</a:t>
            </a:r>
            <a:r>
              <a:rPr lang="el-GR" i="1" dirty="0"/>
              <a:t> </a:t>
            </a:r>
            <a:r>
              <a:rPr lang="el-GR" i="1" dirty="0" err="1"/>
              <a:t>εργοδότες</a:t>
            </a:r>
            <a:r>
              <a:rPr lang="el-GR" i="1" dirty="0"/>
              <a:t>. </a:t>
            </a:r>
            <a:endParaRPr lang="el-GR" dirty="0"/>
          </a:p>
          <a:p>
            <a:r>
              <a:rPr lang="el-GR" i="1" dirty="0"/>
              <a:t>3. </a:t>
            </a:r>
            <a:r>
              <a:rPr lang="el-GR" i="1" dirty="0" err="1"/>
              <a:t>Παιδια</a:t>
            </a:r>
            <a:r>
              <a:rPr lang="el-GR" i="1" dirty="0"/>
              <a:t>́ που </a:t>
            </a:r>
            <a:r>
              <a:rPr lang="el-GR" i="1" dirty="0" err="1"/>
              <a:t>άτυπα</a:t>
            </a:r>
            <a:r>
              <a:rPr lang="el-GR" i="1" dirty="0"/>
              <a:t> </a:t>
            </a:r>
            <a:r>
              <a:rPr lang="el-GR" i="1" dirty="0" err="1"/>
              <a:t>εργάζονται</a:t>
            </a:r>
            <a:r>
              <a:rPr lang="el-GR" i="1" dirty="0"/>
              <a:t> σε </a:t>
            </a:r>
            <a:r>
              <a:rPr lang="el-GR" i="1" dirty="0" err="1"/>
              <a:t>μικρα</a:t>
            </a:r>
            <a:r>
              <a:rPr lang="el-GR" i="1" dirty="0"/>
              <a:t>́ </a:t>
            </a:r>
            <a:r>
              <a:rPr lang="el-GR" i="1" dirty="0" err="1"/>
              <a:t>μαγαζάκια</a:t>
            </a:r>
            <a:r>
              <a:rPr lang="el-GR" i="1" dirty="0"/>
              <a:t> και </a:t>
            </a:r>
            <a:r>
              <a:rPr lang="el-GR" i="1" dirty="0" err="1"/>
              <a:t>εργαστήρια</a:t>
            </a:r>
            <a:r>
              <a:rPr lang="el-GR" i="1" dirty="0"/>
              <a:t>.</a:t>
            </a:r>
            <a:endParaRPr lang="el-GR" dirty="0"/>
          </a:p>
          <a:p>
            <a:r>
              <a:rPr lang="el-GR" i="1" dirty="0"/>
              <a:t>4. </a:t>
            </a:r>
            <a:r>
              <a:rPr lang="el-GR" i="1" dirty="0" err="1"/>
              <a:t>Παιδια</a:t>
            </a:r>
            <a:r>
              <a:rPr lang="el-GR" i="1" dirty="0"/>
              <a:t>́ του </a:t>
            </a:r>
            <a:r>
              <a:rPr lang="el-GR" i="1" dirty="0" err="1"/>
              <a:t>δρόμου</a:t>
            </a:r>
            <a:r>
              <a:rPr lang="el-GR" i="1" dirty="0"/>
              <a:t> που </a:t>
            </a:r>
            <a:r>
              <a:rPr lang="el-GR" i="1" dirty="0" err="1"/>
              <a:t>εργάζονται</a:t>
            </a:r>
            <a:r>
              <a:rPr lang="el-GR" i="1" dirty="0"/>
              <a:t> στα </a:t>
            </a:r>
            <a:r>
              <a:rPr lang="el-GR" i="1" dirty="0" err="1"/>
              <a:t>φανάρια</a:t>
            </a:r>
            <a:r>
              <a:rPr lang="el-GR" i="1" dirty="0"/>
              <a:t>, </a:t>
            </a:r>
            <a:r>
              <a:rPr lang="el-GR" i="1" dirty="0" err="1"/>
              <a:t>ζητιανεύουν</a:t>
            </a:r>
            <a:r>
              <a:rPr lang="el-GR" i="1" dirty="0"/>
              <a:t> ή </a:t>
            </a:r>
            <a:r>
              <a:rPr lang="el-GR" i="1" dirty="0" err="1"/>
              <a:t>εκπορνεύονται</a:t>
            </a:r>
            <a:r>
              <a:rPr lang="el-GR" i="1" dirty="0"/>
              <a:t>.</a:t>
            </a:r>
            <a:endParaRPr lang="el-GR" dirty="0"/>
          </a:p>
          <a:p>
            <a:r>
              <a:rPr lang="el-GR" i="1" dirty="0"/>
              <a:t>5. </a:t>
            </a:r>
            <a:r>
              <a:rPr lang="el-GR" i="1" dirty="0" err="1"/>
              <a:t>Παιδια</a:t>
            </a:r>
            <a:r>
              <a:rPr lang="el-GR" i="1" dirty="0"/>
              <a:t>́ που </a:t>
            </a:r>
            <a:r>
              <a:rPr lang="el-GR" i="1" dirty="0" err="1"/>
              <a:t>εργάζονται</a:t>
            </a:r>
            <a:r>
              <a:rPr lang="el-GR" i="1" dirty="0"/>
              <a:t> στην </a:t>
            </a:r>
            <a:r>
              <a:rPr lang="el-GR" i="1" dirty="0" err="1"/>
              <a:t>επίσημη</a:t>
            </a:r>
            <a:r>
              <a:rPr lang="el-GR" i="1" dirty="0"/>
              <a:t> </a:t>
            </a:r>
            <a:r>
              <a:rPr lang="el-GR" i="1" dirty="0" err="1"/>
              <a:t>οικονομία</a:t>
            </a:r>
            <a:r>
              <a:rPr lang="el-GR" i="1" dirty="0"/>
              <a:t>, στη </a:t>
            </a:r>
            <a:r>
              <a:rPr lang="el-GR" i="1" dirty="0" err="1"/>
              <a:t>βιομηχανία</a:t>
            </a:r>
            <a:r>
              <a:rPr lang="el-GR" i="1" dirty="0"/>
              <a:t> και στο </a:t>
            </a:r>
            <a:r>
              <a:rPr lang="el-GR" i="1" dirty="0" err="1"/>
              <a:t>εμπόριο</a:t>
            </a:r>
            <a:r>
              <a:rPr lang="el-GR" i="1" dirty="0"/>
              <a:t>. </a:t>
            </a:r>
            <a:endParaRPr lang="el-GR" dirty="0"/>
          </a:p>
          <a:p>
            <a:endParaRPr lang="el-GR" dirty="0"/>
          </a:p>
        </p:txBody>
      </p:sp>
    </p:spTree>
    <p:extLst>
      <p:ext uri="{BB962C8B-B14F-4D97-AF65-F5344CB8AC3E}">
        <p14:creationId xmlns:p14="http://schemas.microsoft.com/office/powerpoint/2010/main" val="39407533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F7E9-47CC-DA4C-A6F2-764D3971C4D2}"/>
              </a:ext>
            </a:extLst>
          </p:cNvPr>
          <p:cNvSpPr>
            <a:spLocks noGrp="1"/>
          </p:cNvSpPr>
          <p:nvPr>
            <p:ph type="title"/>
          </p:nvPr>
        </p:nvSpPr>
        <p:spPr/>
        <p:txBody>
          <a:bodyPr/>
          <a:lstStyle/>
          <a:p>
            <a:r>
              <a:rPr lang="el-GR" dirty="0">
                <a:effectLst/>
                <a:latin typeface="Helvetica" pitchFamily="2" charset="0"/>
              </a:rPr>
              <a:t>Σεξουαλική κακοποίηση ανηλίκων</a:t>
            </a:r>
            <a:br>
              <a:rPr lang="el-GR" dirty="0">
                <a:effectLst/>
                <a:latin typeface="Helvetica" pitchFamily="2" charset="0"/>
              </a:rPr>
            </a:br>
            <a:endParaRPr lang="x-none" dirty="0"/>
          </a:p>
        </p:txBody>
      </p:sp>
      <p:sp>
        <p:nvSpPr>
          <p:cNvPr id="3" name="Content Placeholder 2">
            <a:extLst>
              <a:ext uri="{FF2B5EF4-FFF2-40B4-BE49-F238E27FC236}">
                <a16:creationId xmlns:a16="http://schemas.microsoft.com/office/drawing/2014/main" id="{BDF19A9A-A068-8048-8C9C-4C296125EB7E}"/>
              </a:ext>
            </a:extLst>
          </p:cNvPr>
          <p:cNvSpPr>
            <a:spLocks noGrp="1"/>
          </p:cNvSpPr>
          <p:nvPr>
            <p:ph idx="1"/>
          </p:nvPr>
        </p:nvSpPr>
        <p:spPr/>
        <p:txBody>
          <a:bodyPr>
            <a:normAutofit/>
          </a:bodyPr>
          <a:lstStyle/>
          <a:p>
            <a:r>
              <a:rPr lang="el-GR" dirty="0">
                <a:effectLst/>
                <a:latin typeface="Helvetica" pitchFamily="2" charset="0"/>
              </a:rPr>
              <a:t>Έρευνες στη χώρα μας δείχνουν ότι ένα σημαντικό ποσοστό παιδιών (17% κοριτσιών και 7-8% αγοριών) γίνονται θύματα σεξουαλικής κακοποίησης κατά την παιδική τους ηλικία μέχρι τα 18 τους χρόνια. </a:t>
            </a:r>
          </a:p>
          <a:p>
            <a:r>
              <a:rPr lang="el-GR" dirty="0">
                <a:effectLst/>
                <a:latin typeface="Helvetica" pitchFamily="2" charset="0"/>
              </a:rPr>
              <a:t>Με τον όρο σεξουαλική κακοποίηση εννοείται η προσβολή της γενετήσιας ελευθερίας του παιδιού από ενήλικες οι μεγαλύτερα από αυτό άτομα, τα οποία μπορεί να είναι συγγενείς, γονείς, κηδεμόνες η άτομα του ευρύτερου περιβάλλοντος.</a:t>
            </a:r>
          </a:p>
          <a:p>
            <a:endParaRPr lang="el-GR" dirty="0">
              <a:effectLst/>
              <a:latin typeface="Helvetica" pitchFamily="2" charset="0"/>
            </a:endParaRPr>
          </a:p>
          <a:p>
            <a:endParaRPr lang="x-none" dirty="0"/>
          </a:p>
        </p:txBody>
      </p:sp>
    </p:spTree>
    <p:extLst>
      <p:ext uri="{BB962C8B-B14F-4D97-AF65-F5344CB8AC3E}">
        <p14:creationId xmlns:p14="http://schemas.microsoft.com/office/powerpoint/2010/main" val="33014607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240D7-F46C-E444-881F-D44E784BC286}"/>
              </a:ext>
            </a:extLst>
          </p:cNvPr>
          <p:cNvSpPr>
            <a:spLocks noGrp="1"/>
          </p:cNvSpPr>
          <p:nvPr>
            <p:ph type="title"/>
          </p:nvPr>
        </p:nvSpPr>
        <p:spPr/>
        <p:txBody>
          <a:bodyPr>
            <a:normAutofit/>
          </a:bodyPr>
          <a:lstStyle/>
          <a:p>
            <a:r>
              <a:rPr lang="el-GR" dirty="0">
                <a:effectLst/>
                <a:latin typeface="Helvetica" pitchFamily="2" charset="0"/>
              </a:rPr>
              <a:t>Τρόποι εκδήλωσης της σεξουαλικής βίας</a:t>
            </a:r>
            <a:br>
              <a:rPr lang="el-GR" dirty="0">
                <a:effectLst/>
                <a:latin typeface="Helvetica" pitchFamily="2" charset="0"/>
              </a:rPr>
            </a:br>
            <a:endParaRPr lang="x-none" dirty="0"/>
          </a:p>
        </p:txBody>
      </p:sp>
      <p:sp>
        <p:nvSpPr>
          <p:cNvPr id="3" name="Content Placeholder 2">
            <a:extLst>
              <a:ext uri="{FF2B5EF4-FFF2-40B4-BE49-F238E27FC236}">
                <a16:creationId xmlns:a16="http://schemas.microsoft.com/office/drawing/2014/main" id="{657B366C-5186-C340-9908-BDF60D48AC85}"/>
              </a:ext>
            </a:extLst>
          </p:cNvPr>
          <p:cNvSpPr>
            <a:spLocks noGrp="1"/>
          </p:cNvSpPr>
          <p:nvPr>
            <p:ph idx="1"/>
          </p:nvPr>
        </p:nvSpPr>
        <p:spPr/>
        <p:txBody>
          <a:bodyPr>
            <a:normAutofit fontScale="85000" lnSpcReduction="10000"/>
          </a:bodyPr>
          <a:lstStyle/>
          <a:p>
            <a:pPr marL="0" indent="0">
              <a:buNone/>
            </a:pPr>
            <a:endParaRPr lang="el-GR" dirty="0"/>
          </a:p>
          <a:p>
            <a:pPr marL="0" indent="0">
              <a:buNone/>
            </a:pPr>
            <a:r>
              <a:rPr lang="el-GR" b="1" dirty="0"/>
              <a:t>Βιασμός</a:t>
            </a:r>
          </a:p>
          <a:p>
            <a:pPr marL="0" indent="0">
              <a:buNone/>
            </a:pPr>
            <a:endParaRPr lang="el-GR" dirty="0"/>
          </a:p>
          <a:p>
            <a:pPr marL="0" indent="0">
              <a:buNone/>
            </a:pPr>
            <a:r>
              <a:rPr lang="el-GR" dirty="0"/>
              <a:t>Ο όρος βιασμός “περιγράφει μια σεξουαλική δραστηριότητα, η οποία απαντάται κάτω από πραγματικές συνθήκες ή υπό την απειλή βίαιου εξαναγκασμού ενός ατόμου από έναν άλλον σε σαρκική εμπειρία” (</a:t>
            </a:r>
            <a:r>
              <a:rPr lang="en-GB" dirty="0"/>
              <a:t>Carson R. et` al. 2000, </a:t>
            </a:r>
            <a:r>
              <a:rPr lang="el-GR" dirty="0"/>
              <a:t>στο </a:t>
            </a:r>
            <a:r>
              <a:rPr lang="el-GR" dirty="0" err="1"/>
              <a:t>Γιωτάκος</a:t>
            </a:r>
            <a:r>
              <a:rPr lang="el-GR" dirty="0"/>
              <a:t>, 2004). Όπως αναφέρει ο </a:t>
            </a:r>
            <a:r>
              <a:rPr lang="el-GR" dirty="0" err="1"/>
              <a:t>Μαγγανάς</a:t>
            </a:r>
            <a:r>
              <a:rPr lang="el-GR" dirty="0"/>
              <a:t>, “ο βιασμός είναι πρωτίστως ένα έγκλημα βίας και επιβολής και όχι σεξουαλικό. Στην παρεξήγηση αυτή κύρια αιτία είναι η παραπληροφόρηση όσον αφορά τη σεξουαλική πράξη, η οποία αντί να είναι πράξη αγάπης και στοργής γίνεται μια μηχανική πράξη εκτόνωσης, όπου ο ανδρισμός μετρείται από μεγέθη και διάρκειες και η παραπληροφόρηση αυτή εξακολουθεί να διαχέεται στα νέα παιδιά κυρίως, αλλά όχι μόνο, με τις διάφορες ταινίες </a:t>
            </a:r>
            <a:r>
              <a:rPr lang="el-GR" dirty="0" err="1"/>
              <a:t>πορνό</a:t>
            </a:r>
            <a:r>
              <a:rPr lang="el-GR" dirty="0"/>
              <a:t>”.</a:t>
            </a:r>
          </a:p>
          <a:p>
            <a:endParaRPr lang="x-none" dirty="0"/>
          </a:p>
        </p:txBody>
      </p:sp>
    </p:spTree>
    <p:extLst>
      <p:ext uri="{BB962C8B-B14F-4D97-AF65-F5344CB8AC3E}">
        <p14:creationId xmlns:p14="http://schemas.microsoft.com/office/powerpoint/2010/main" val="27645470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8B5B-E1E4-0242-8876-E71F8B987972}"/>
              </a:ext>
            </a:extLst>
          </p:cNvPr>
          <p:cNvSpPr>
            <a:spLocks noGrp="1"/>
          </p:cNvSpPr>
          <p:nvPr>
            <p:ph type="title"/>
          </p:nvPr>
        </p:nvSpPr>
        <p:spPr/>
        <p:txBody>
          <a:bodyPr/>
          <a:lstStyle/>
          <a:p>
            <a:endParaRPr lang="x-none"/>
          </a:p>
        </p:txBody>
      </p:sp>
      <p:sp>
        <p:nvSpPr>
          <p:cNvPr id="3" name="Content Placeholder 2">
            <a:extLst>
              <a:ext uri="{FF2B5EF4-FFF2-40B4-BE49-F238E27FC236}">
                <a16:creationId xmlns:a16="http://schemas.microsoft.com/office/drawing/2014/main" id="{70565CD0-BC38-C54F-BCC8-E10B530F22E2}"/>
              </a:ext>
            </a:extLst>
          </p:cNvPr>
          <p:cNvSpPr>
            <a:spLocks noGrp="1"/>
          </p:cNvSpPr>
          <p:nvPr>
            <p:ph idx="1"/>
          </p:nvPr>
        </p:nvSpPr>
        <p:spPr/>
        <p:txBody>
          <a:bodyPr/>
          <a:lstStyle/>
          <a:p>
            <a:r>
              <a:rPr lang="el-GR" dirty="0">
                <a:effectLst/>
                <a:latin typeface="Helvetica" pitchFamily="2" charset="0"/>
              </a:rPr>
              <a:t>Βιασμός Γνωριμίας: Συμβαίνει όταν κάποιος που γνωρίζει κανείς ή εμπιστεύεται, τον εξαναγκάζει να έχει σεξουαλική επαφή. Ο βιαστής μπορεί να είναι ένας φίλος, μέλος της οικογένειας, γείτονας, ή ένας συνάδελφος. Μπορεί να συμβεί σε ένα πάρτι ή όταν έχει κανείς να βγει έξω για μεγάλο χρονικό διάστημα κ.α.</a:t>
            </a:r>
          </a:p>
          <a:p>
            <a:endParaRPr lang="x-none" dirty="0"/>
          </a:p>
        </p:txBody>
      </p:sp>
    </p:spTree>
    <p:extLst>
      <p:ext uri="{BB962C8B-B14F-4D97-AF65-F5344CB8AC3E}">
        <p14:creationId xmlns:p14="http://schemas.microsoft.com/office/powerpoint/2010/main" val="20351594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38A43-A3E7-B244-B783-D420630C3F87}"/>
              </a:ext>
            </a:extLst>
          </p:cNvPr>
          <p:cNvSpPr>
            <a:spLocks noGrp="1"/>
          </p:cNvSpPr>
          <p:nvPr>
            <p:ph type="title"/>
          </p:nvPr>
        </p:nvSpPr>
        <p:spPr/>
        <p:txBody>
          <a:bodyPr/>
          <a:lstStyle/>
          <a:p>
            <a:endParaRPr lang="x-none"/>
          </a:p>
        </p:txBody>
      </p:sp>
      <p:sp>
        <p:nvSpPr>
          <p:cNvPr id="3" name="Content Placeholder 2">
            <a:extLst>
              <a:ext uri="{FF2B5EF4-FFF2-40B4-BE49-F238E27FC236}">
                <a16:creationId xmlns:a16="http://schemas.microsoft.com/office/drawing/2014/main" id="{60757581-F3B6-2B4C-B35F-B9E70DD2778A}"/>
              </a:ext>
            </a:extLst>
          </p:cNvPr>
          <p:cNvSpPr>
            <a:spLocks noGrp="1"/>
          </p:cNvSpPr>
          <p:nvPr>
            <p:ph idx="1"/>
          </p:nvPr>
        </p:nvSpPr>
        <p:spPr/>
        <p:txBody>
          <a:bodyPr>
            <a:normAutofit fontScale="92500" lnSpcReduction="20000"/>
          </a:bodyPr>
          <a:lstStyle/>
          <a:p>
            <a:r>
              <a:rPr lang="el-GR" dirty="0"/>
              <a:t>Συζυγικός βιασμός: Είναι ο όρος που χρησιμοποιείται για να περιγράψει τις σεξουαλικές πράξεις που τελούνται χωρίς τη συγκατάθεση ενός ατόμου και/ή ενάντια στη θέληση του ατόμου, όταν ο δράστης (επιθετικός) είναι σύζυγος της γυναίκας ή πρώην σύζυγος (ή η σύζυγος ενός άνδρα ή πρώην σύζυγος). Αυτό το είδος του βιασμού είναι πολύ λιγότερο δημοσιοποιημένο για διάφορους λόγους. Οι γυναίκες μπορεί να φοβούνται την αντίδραση του συζύγου τους, ή μπορεί να φοβούνται τον στιγματισμό και την ντροπή, καθώς και την πιθανή απώλεια του ή των παιδιών της. Ο βιασμός στα πλαίσια του γάμου έχει αποδοθεί σε δύο τουλάχιστον πολιτισμικούς παράγοντες, Ο ένας είναι η λαϊκή πεποίθηση ότι οι άνδρες πρέπει να είναι ανδροπρεπείς, να έχουν δηλαδή την ικανότητα να κυριαρχούν πάνω στις γυναίκες και ιδιαίτερα πάνω στις συζύγους τους και ο άλλος είναι ένας δημοφιλής μύθος ότι δεν τίθεται θέμα βιασμού μέσα στα πλαίσια του γάμου, καθώς οι γυναίκες θεωρούνται ιδιοκτησία των συζύγων τους κ.α. (</a:t>
            </a:r>
            <a:r>
              <a:rPr lang="en-GB" dirty="0" err="1"/>
              <a:t>Thio</a:t>
            </a:r>
            <a:r>
              <a:rPr lang="en-GB" dirty="0"/>
              <a:t>,</a:t>
            </a:r>
            <a:r>
              <a:rPr lang="el-GR" dirty="0"/>
              <a:t> </a:t>
            </a:r>
            <a:r>
              <a:rPr lang="en-GB" dirty="0"/>
              <a:t>2003).</a:t>
            </a:r>
          </a:p>
          <a:p>
            <a:endParaRPr lang="x-none" dirty="0"/>
          </a:p>
        </p:txBody>
      </p:sp>
    </p:spTree>
    <p:extLst>
      <p:ext uri="{BB962C8B-B14F-4D97-AF65-F5344CB8AC3E}">
        <p14:creationId xmlns:p14="http://schemas.microsoft.com/office/powerpoint/2010/main" val="39785848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D5F64-7287-7D4B-AA49-952E9722F39F}"/>
              </a:ext>
            </a:extLst>
          </p:cNvPr>
          <p:cNvSpPr>
            <a:spLocks noGrp="1"/>
          </p:cNvSpPr>
          <p:nvPr>
            <p:ph type="title"/>
          </p:nvPr>
        </p:nvSpPr>
        <p:spPr/>
        <p:txBody>
          <a:bodyPr/>
          <a:lstStyle/>
          <a:p>
            <a:endParaRPr lang="x-none"/>
          </a:p>
        </p:txBody>
      </p:sp>
      <p:sp>
        <p:nvSpPr>
          <p:cNvPr id="3" name="Content Placeholder 2">
            <a:extLst>
              <a:ext uri="{FF2B5EF4-FFF2-40B4-BE49-F238E27FC236}">
                <a16:creationId xmlns:a16="http://schemas.microsoft.com/office/drawing/2014/main" id="{816EA2F9-3CDA-6647-AD53-64793DD13C6B}"/>
              </a:ext>
            </a:extLst>
          </p:cNvPr>
          <p:cNvSpPr>
            <a:spLocks noGrp="1"/>
          </p:cNvSpPr>
          <p:nvPr>
            <p:ph idx="1"/>
          </p:nvPr>
        </p:nvSpPr>
        <p:spPr/>
        <p:txBody>
          <a:bodyPr>
            <a:normAutofit/>
          </a:bodyPr>
          <a:lstStyle/>
          <a:p>
            <a:r>
              <a:rPr lang="el-GR" dirty="0">
                <a:effectLst/>
                <a:latin typeface="Helvetica" pitchFamily="2" charset="0"/>
              </a:rPr>
              <a:t>Βιασμός από άγνωστο: Μόνο το 22% των δραστών δεν γνωρίζουν τα θύματά τους πριν από την επίθεση. Ωστόσο, οι βιασμοί από ξένο είναι σχεδιασμένες επιθέσεις. Ο δράστης αναζητά κάποιον που μπορεί να είναι σε ευάλωτη θέση. Αυτό είναι μια πράξη της δύναμης και του ελέγχου. Τα θύματα συχνά βιώνουν μεγάλο φόβο μετά την επίθεση και μπορεί να φοβούνται να επιστρέψουν στη σκηνή, ακόμα κι αν είναι σε ή κοντά στο δικό τους σπίτι. Οι επιζώντες αντιμετωπίζουν τις ίδιες αντιδράσεις στην επίθεση από ξένο, όπως σε πολλές άλλες μορφές σεξουαλικής κακοποίησης.</a:t>
            </a:r>
          </a:p>
          <a:p>
            <a:endParaRPr lang="x-none" dirty="0"/>
          </a:p>
        </p:txBody>
      </p:sp>
    </p:spTree>
    <p:extLst>
      <p:ext uri="{BB962C8B-B14F-4D97-AF65-F5344CB8AC3E}">
        <p14:creationId xmlns:p14="http://schemas.microsoft.com/office/powerpoint/2010/main" val="22383810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8FE36-5ADD-AB4C-AE1B-C7BF1D892371}"/>
              </a:ext>
            </a:extLst>
          </p:cNvPr>
          <p:cNvSpPr>
            <a:spLocks noGrp="1"/>
          </p:cNvSpPr>
          <p:nvPr>
            <p:ph type="title"/>
          </p:nvPr>
        </p:nvSpPr>
        <p:spPr/>
        <p:txBody>
          <a:bodyPr/>
          <a:lstStyle/>
          <a:p>
            <a:endParaRPr lang="x-none"/>
          </a:p>
        </p:txBody>
      </p:sp>
      <p:sp>
        <p:nvSpPr>
          <p:cNvPr id="3" name="Content Placeholder 2">
            <a:extLst>
              <a:ext uri="{FF2B5EF4-FFF2-40B4-BE49-F238E27FC236}">
                <a16:creationId xmlns:a16="http://schemas.microsoft.com/office/drawing/2014/main" id="{3EEE0710-ABE0-9D4E-94BE-CDA806DD5AA8}"/>
              </a:ext>
            </a:extLst>
          </p:cNvPr>
          <p:cNvSpPr>
            <a:spLocks noGrp="1"/>
          </p:cNvSpPr>
          <p:nvPr>
            <p:ph idx="1"/>
          </p:nvPr>
        </p:nvSpPr>
        <p:spPr/>
        <p:txBody>
          <a:bodyPr>
            <a:normAutofit fontScale="92500" lnSpcReduction="10000"/>
          </a:bodyPr>
          <a:lstStyle/>
          <a:p>
            <a:r>
              <a:rPr lang="el-GR" dirty="0">
                <a:effectLst/>
                <a:latin typeface="Helvetica" pitchFamily="2" charset="0"/>
              </a:rPr>
              <a:t>Ομαδικός βιασμός: Τα θύματα που έχουν δεχτεί επίθεση από περισσότερα από ένα άτομα έχουν τραυματιστεί από τα ίδια ζητήματα με άλλους επιζώντες, αλλά έχουν το πρόσθετο βάρος της ταπείνωσης ότι η επίθεση έγινε με μάρτυρες. Επιπλέον, οι επιζώντες με πολλαπλούς δράστες έχουν υποστεί ένα είδος κακοποίησης που είναι τελετουργικά στην φύση. Οι θύτες των περιστατικών αυτών ανήκουν κυρίως στη μέση και ανώτατη τάξη. Ο ομαδικός βιασμός είναι κυρίως μια κοινωνική ανάγκη παρά μια σεξουαλική επιθυμία. Για παράδειγμα όταν οι νέοι πιέζονται από φίλους τους για τις σεξουαλικές επιδόσεις και για την απόδειξη αυτών μπορεί να διαπράξουν βιασμό μπροστά στους φίλους του και εν συνέχεια να βιάσουν το θύμα (</a:t>
            </a:r>
            <a:r>
              <a:rPr lang="en-GB" dirty="0" err="1">
                <a:effectLst/>
                <a:latin typeface="Helvetica" pitchFamily="2" charset="0"/>
              </a:rPr>
              <a:t>Thio</a:t>
            </a:r>
            <a:r>
              <a:rPr lang="en-GB" dirty="0">
                <a:effectLst/>
                <a:latin typeface="Helvetica" pitchFamily="2" charset="0"/>
              </a:rPr>
              <a:t>, 2000).</a:t>
            </a:r>
          </a:p>
          <a:p>
            <a:endParaRPr lang="x-none" dirty="0"/>
          </a:p>
        </p:txBody>
      </p:sp>
    </p:spTree>
    <p:extLst>
      <p:ext uri="{BB962C8B-B14F-4D97-AF65-F5344CB8AC3E}">
        <p14:creationId xmlns:p14="http://schemas.microsoft.com/office/powerpoint/2010/main" val="6378744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A823-2128-2546-8665-82810DAC3287}"/>
              </a:ext>
            </a:extLst>
          </p:cNvPr>
          <p:cNvSpPr>
            <a:spLocks noGrp="1"/>
          </p:cNvSpPr>
          <p:nvPr>
            <p:ph type="title"/>
          </p:nvPr>
        </p:nvSpPr>
        <p:spPr/>
        <p:txBody>
          <a:bodyPr/>
          <a:lstStyle/>
          <a:p>
            <a:endParaRPr lang="x-none"/>
          </a:p>
        </p:txBody>
      </p:sp>
      <p:sp>
        <p:nvSpPr>
          <p:cNvPr id="3" name="Content Placeholder 2">
            <a:extLst>
              <a:ext uri="{FF2B5EF4-FFF2-40B4-BE49-F238E27FC236}">
                <a16:creationId xmlns:a16="http://schemas.microsoft.com/office/drawing/2014/main" id="{000ABE7D-51A3-884A-8B0E-5D3C61AD1B75}"/>
              </a:ext>
            </a:extLst>
          </p:cNvPr>
          <p:cNvSpPr>
            <a:spLocks noGrp="1"/>
          </p:cNvSpPr>
          <p:nvPr>
            <p:ph idx="1"/>
          </p:nvPr>
        </p:nvSpPr>
        <p:spPr/>
        <p:txBody>
          <a:bodyPr>
            <a:normAutofit fontScale="77500" lnSpcReduction="20000"/>
          </a:bodyPr>
          <a:lstStyle/>
          <a:p>
            <a:r>
              <a:rPr lang="el-GR" dirty="0">
                <a:effectLst/>
                <a:latin typeface="Helvetica" pitchFamily="2" charset="0"/>
              </a:rPr>
              <a:t>Σεξουαλική κακοποίηση παιδιών: Ορίζεται ως η εφαρμογή, η χρήση, η άσκηση πειθούς, η δωροδοκία, ο δελεασμός, ή ο εξαναγκασμός ενός παιδιού να συμμετέχει ή να βοηθήσει άλλο άτομο να συμμετάσχει σε οποιαδήποτε σεξουαλική συμπεριφορά ή σε μίμηση τέτοιας συμπεριφοράς με σκοπό την καταγραφή με οπτικοακουστικά μέσα. Περιλαμβάνει τέλος το βιασμό, την ασέλγεια, την παρενόχληση και κάθε μορφή σεξουαλικής εκμετάλλευσης των παιδιών (</a:t>
            </a:r>
            <a:r>
              <a:rPr lang="el-GR" dirty="0" err="1">
                <a:effectLst/>
                <a:latin typeface="Helvetica" pitchFamily="2" charset="0"/>
              </a:rPr>
              <a:t>Παναγοπούλου</a:t>
            </a:r>
            <a:r>
              <a:rPr lang="el-GR" dirty="0">
                <a:effectLst/>
                <a:latin typeface="Helvetica" pitchFamily="2" charset="0"/>
              </a:rPr>
              <a:t>, 2007). Μελέτες δείχνουν ότι ένα στα τέσσερα κορίτσια και ένα στα οκτώ αγόρια κακοποιούνται σεξουαλικά πριν από την ηλικία των 18 ετών και ότι περίπου ένα στα 20 παιδιά κακοποιούνται κάθε χρόνο . Η σεξουαλική κακοποίηση παιδιών είναι η σκόπιμη έκθεση ενός ανηλίκου παιδιού σε σεξουαλική δραστηριότητα που το παιδί δεν μπορεί να κατανοήσει ή να συναινέσει. Αυτή η συμπεριφορά περιλαμβάνει πράξεις όπως η ακατάλληλη επαφή με το στήθος ή τα γεννητικά όργανα ενός παιδιού, κάποιος που εκθέτει τα γεννητικά όργανα του σε ένα παιδί, γλύφει, επαφή με το στοματικό γεννητικό όργανο, γεννητική και πρωκτική επαφή, καθώς και </a:t>
            </a:r>
            <a:r>
              <a:rPr lang="el-GR" dirty="0" err="1">
                <a:effectLst/>
                <a:latin typeface="Helvetica" pitchFamily="2" charset="0"/>
              </a:rPr>
              <a:t>εκθεσιασμό</a:t>
            </a:r>
            <a:r>
              <a:rPr lang="el-GR" dirty="0">
                <a:effectLst/>
                <a:latin typeface="Helvetica" pitchFamily="2" charset="0"/>
              </a:rPr>
              <a:t> </a:t>
            </a:r>
            <a:r>
              <a:rPr lang="el-GR">
                <a:effectLst/>
                <a:latin typeface="Helvetica" pitchFamily="2" charset="0"/>
              </a:rPr>
              <a:t>και έκθεση σε </a:t>
            </a:r>
            <a:r>
              <a:rPr lang="el-GR" dirty="0">
                <a:effectLst/>
                <a:latin typeface="Helvetica" pitchFamily="2" charset="0"/>
              </a:rPr>
              <a:t>πορνογραφία.</a:t>
            </a:r>
          </a:p>
          <a:p>
            <a:endParaRPr lang="x-none" dirty="0"/>
          </a:p>
        </p:txBody>
      </p:sp>
    </p:spTree>
    <p:extLst>
      <p:ext uri="{BB962C8B-B14F-4D97-AF65-F5344CB8AC3E}">
        <p14:creationId xmlns:p14="http://schemas.microsoft.com/office/powerpoint/2010/main" val="29618957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034F2C-1F7B-FD4E-A6D2-12229F15C3BA}"/>
              </a:ext>
            </a:extLst>
          </p:cNvPr>
          <p:cNvSpPr>
            <a:spLocks noGrp="1"/>
          </p:cNvSpPr>
          <p:nvPr>
            <p:ph type="title"/>
          </p:nvPr>
        </p:nvSpPr>
        <p:spPr>
          <a:xfrm>
            <a:off x="686834" y="1153572"/>
            <a:ext cx="3200400" cy="4461163"/>
          </a:xfrm>
        </p:spPr>
        <p:txBody>
          <a:bodyPr>
            <a:normAutofit/>
          </a:bodyPr>
          <a:lstStyle/>
          <a:p>
            <a:endParaRPr lang="x-none">
              <a:solidFill>
                <a:srgbClr val="FFFFFF"/>
              </a:solidFill>
            </a:endParaRP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04401C5-D39B-904D-B7F9-8AB6A1C1A366}"/>
              </a:ext>
            </a:extLst>
          </p:cNvPr>
          <p:cNvSpPr>
            <a:spLocks noGrp="1"/>
          </p:cNvSpPr>
          <p:nvPr>
            <p:ph idx="1"/>
          </p:nvPr>
        </p:nvSpPr>
        <p:spPr>
          <a:xfrm>
            <a:off x="4447308" y="591344"/>
            <a:ext cx="6906491" cy="5585619"/>
          </a:xfrm>
        </p:spPr>
        <p:txBody>
          <a:bodyPr anchor="ctr">
            <a:normAutofit/>
          </a:bodyPr>
          <a:lstStyle/>
          <a:p>
            <a:pPr marL="0" indent="0">
              <a:buNone/>
            </a:pPr>
            <a:r>
              <a:rPr lang="el-GR" dirty="0"/>
              <a:t>Σας </a:t>
            </a:r>
            <a:r>
              <a:rPr lang="el-GR" dirty="0" err="1"/>
              <a:t>ευχαριστ</a:t>
            </a:r>
            <a:r>
              <a:rPr lang="x-none" dirty="0"/>
              <a:t>ώ</a:t>
            </a:r>
            <a:r>
              <a:rPr lang="el-GR" dirty="0"/>
              <a:t> πολύ</a:t>
            </a:r>
          </a:p>
          <a:p>
            <a:pPr marL="0" indent="0">
              <a:buNone/>
            </a:pPr>
            <a:endParaRPr lang="el-GR" dirty="0"/>
          </a:p>
          <a:p>
            <a:pPr marL="0" indent="0">
              <a:buNone/>
            </a:pPr>
            <a:r>
              <a:rPr lang="el-GR" dirty="0"/>
              <a:t>Δρ. Ανδρομάχη </a:t>
            </a:r>
            <a:r>
              <a:rPr lang="el-GR" dirty="0" err="1"/>
              <a:t>Μπούνα</a:t>
            </a:r>
            <a:r>
              <a:rPr lang="el-GR" dirty="0"/>
              <a:t>- </a:t>
            </a:r>
            <a:r>
              <a:rPr lang="el-GR" dirty="0" err="1"/>
              <a:t>Βάιλα</a:t>
            </a:r>
            <a:endParaRPr lang="el-GR" dirty="0"/>
          </a:p>
          <a:p>
            <a:pPr marL="0" indent="0">
              <a:buNone/>
            </a:pPr>
            <a:r>
              <a:rPr lang="en-US" dirty="0" err="1"/>
              <a:t>And.bouna@</a:t>
            </a:r>
            <a:r>
              <a:rPr lang="en-US" err="1"/>
              <a:t>gmail</a:t>
            </a:r>
            <a:r>
              <a:rPr lang="en-US"/>
              <a:t>.com</a:t>
            </a:r>
            <a:endParaRPr lang="el-GR" dirty="0"/>
          </a:p>
          <a:p>
            <a:endParaRPr lang="el-GR" dirty="0"/>
          </a:p>
        </p:txBody>
      </p:sp>
    </p:spTree>
    <p:extLst>
      <p:ext uri="{BB962C8B-B14F-4D97-AF65-F5344CB8AC3E}">
        <p14:creationId xmlns:p14="http://schemas.microsoft.com/office/powerpoint/2010/main" val="6073466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TotalTime>
  <Words>6667</Words>
  <Application>Microsoft Macintosh PowerPoint</Application>
  <PresentationFormat>Ευρεία οθόνη</PresentationFormat>
  <Paragraphs>298</Paragraphs>
  <Slides>92</Slides>
  <Notes>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92</vt:i4>
      </vt:variant>
    </vt:vector>
  </HeadingPairs>
  <TitlesOfParts>
    <vt:vector size="99" baseType="lpstr">
      <vt:lpstr>Arial</vt:lpstr>
      <vt:lpstr>Calibri</vt:lpstr>
      <vt:lpstr>Calibri Light</vt:lpstr>
      <vt:lpstr>Helvetica</vt:lpstr>
      <vt:lpstr>Times New Roman</vt:lpstr>
      <vt:lpstr>Wingdings</vt:lpstr>
      <vt:lpstr>Office Theme</vt:lpstr>
      <vt:lpstr>ΠΑΡΑΒΙΑΣΗ ΔΙΚΑΙΩΜΑΤΩΝ ΤΟΥ ΠΑΙΔΙΟΥ</vt:lpstr>
      <vt:lpstr> Το ενδιαφέρον για τη σχολική βία </vt:lpstr>
      <vt:lpstr>Το ενδιαφέρον για τη σχολική βία</vt:lpstr>
      <vt:lpstr>Ορισμός σχολικής βίας και παραβατικότητας</vt:lpstr>
      <vt:lpstr>Ορισμός σχολικής βίας και παραβατικότητας</vt:lpstr>
      <vt:lpstr>Ορισμός σχολικής βίας και παραβατικότητας</vt:lpstr>
      <vt:lpstr>Χαρακτηριστικά της σχολικής βίας</vt:lpstr>
      <vt:lpstr>Ρόλος του εκπαιδευτικού</vt:lpstr>
      <vt:lpstr>Αντιμετώπιση παραβατικής συμπεριφοράς </vt:lpstr>
      <vt:lpstr>Αντιμετώπιση παραβατικής συμπεριφοράς </vt:lpstr>
      <vt:lpstr>Αντιμετώπιση παραβατικής συμπεριφοράς </vt:lpstr>
      <vt:lpstr>Αντιμετώπιση παραβατικής συμπεριφοράς </vt:lpstr>
      <vt:lpstr>Αντιμετώπιση παραβατικής συμπεριφοράς </vt:lpstr>
      <vt:lpstr>Αντιμετώπιση παραβατικής συμπεριφοράς </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ΔΙΑΜΕΣΟΛΑΒΗΣΗ</vt:lpstr>
      <vt:lpstr>Εννοιολογικοί προσδιορισμοί</vt:lpstr>
      <vt:lpstr>Παρουσίαση του PowerPoint</vt:lpstr>
      <vt:lpstr>Βιολογικό φύλο (sex)</vt:lpstr>
      <vt:lpstr>Κοινωνικό φύλο (gender)</vt:lpstr>
      <vt:lpstr>Έμφυλη ταυτότητα (gender identity)</vt:lpstr>
      <vt:lpstr>Παρουσίαση του PowerPoint</vt:lpstr>
      <vt:lpstr>Παράγοντες διαμόρφωσης της έμφυλης ταυτότητας </vt:lpstr>
      <vt:lpstr>Μπορεί να ξεκινήσει ως αστείο αλλά να φτάσει να γίνει έγκλημα; </vt:lpstr>
      <vt:lpstr>Παρουσίαση του PowerPoint</vt:lpstr>
      <vt:lpstr>Παρουσίαση του PowerPoint</vt:lpstr>
      <vt:lpstr>Παρουσίαση του PowerPoint</vt:lpstr>
      <vt:lpstr>Παρουσίαση του PowerPoint</vt:lpstr>
      <vt:lpstr>Το σχολείο</vt:lpstr>
      <vt:lpstr>Παρουσίαση του PowerPoint</vt:lpstr>
      <vt:lpstr>Ανδρισμός και βία</vt:lpstr>
      <vt:lpstr>Παρουσίαση του PowerPoint</vt:lpstr>
      <vt:lpstr>Παρουσίαση του PowerPoint</vt:lpstr>
      <vt:lpstr>Παρουσίαση του PowerPoint</vt:lpstr>
      <vt:lpstr>Παρουσίαση του PowerPoint</vt:lpstr>
      <vt:lpstr>Ομοφοβία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Εργαζόμενα παιδιά</vt:lpstr>
      <vt:lpstr>Παρουσίαση του PowerPoint</vt:lpstr>
      <vt:lpstr>Σεξουαλική κακοποίηση ανηλίκων </vt:lpstr>
      <vt:lpstr>Τρόποι εκδήλωσης της σεξουαλικής βίας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ΟΠΤΙΚΗ ΤΟΥ ΦΥΛΟΥ ΣΤΗ ΕΡΓΑΣΙΑ</dc:title>
  <dc:creator>ΑΝΔΡΟΜΑΧΗ ΜΠΟΥΝΑ</dc:creator>
  <cp:lastModifiedBy>Ανδρομαχη Μπουνα</cp:lastModifiedBy>
  <cp:revision>11</cp:revision>
  <dcterms:created xsi:type="dcterms:W3CDTF">2023-03-09T17:00:14Z</dcterms:created>
  <dcterms:modified xsi:type="dcterms:W3CDTF">2024-05-21T20:19:40Z</dcterms:modified>
</cp:coreProperties>
</file>