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80" r:id="rId4"/>
    <p:sldId id="257" r:id="rId5"/>
    <p:sldId id="334" r:id="rId6"/>
    <p:sldId id="335" r:id="rId7"/>
    <p:sldId id="281" r:id="rId8"/>
    <p:sldId id="282" r:id="rId9"/>
    <p:sldId id="338" r:id="rId10"/>
    <p:sldId id="283" r:id="rId11"/>
    <p:sldId id="325" r:id="rId12"/>
    <p:sldId id="284" r:id="rId13"/>
    <p:sldId id="285" r:id="rId14"/>
    <p:sldId id="337" r:id="rId15"/>
    <p:sldId id="339" r:id="rId16"/>
    <p:sldId id="336" r:id="rId17"/>
    <p:sldId id="340" r:id="rId18"/>
    <p:sldId id="332" r:id="rId19"/>
    <p:sldId id="341" r:id="rId20"/>
    <p:sldId id="342" r:id="rId21"/>
    <p:sldId id="286" r:id="rId22"/>
    <p:sldId id="288" r:id="rId23"/>
    <p:sldId id="287" r:id="rId24"/>
    <p:sldId id="343" r:id="rId25"/>
    <p:sldId id="344" r:id="rId26"/>
    <p:sldId id="345" r:id="rId27"/>
    <p:sldId id="292" r:id="rId28"/>
    <p:sldId id="258" r:id="rId29"/>
    <p:sldId id="346" r:id="rId30"/>
    <p:sldId id="289" r:id="rId31"/>
    <p:sldId id="347" r:id="rId32"/>
    <p:sldId id="348" r:id="rId33"/>
    <p:sldId id="349" r:id="rId34"/>
    <p:sldId id="350" r:id="rId35"/>
    <p:sldId id="351" r:id="rId36"/>
    <p:sldId id="352" r:id="rId37"/>
    <p:sldId id="353" r:id="rId38"/>
    <p:sldId id="326" r:id="rId39"/>
    <p:sldId id="333" r:id="rId40"/>
    <p:sldId id="294" r:id="rId41"/>
    <p:sldId id="291" r:id="rId42"/>
    <p:sldId id="293" r:id="rId43"/>
    <p:sldId id="29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Εισαγωγικά" id="{185CDE91-55CD-4C37-9C92-8FF8D823E642}">
          <p14:sldIdLst>
            <p14:sldId id="256"/>
            <p14:sldId id="262"/>
          </p14:sldIdLst>
        </p14:section>
        <p14:section name="Η προϊστορία της Ελληνικής" id="{7FCD7DBD-39CC-46AC-B56D-B45E510387E5}">
          <p14:sldIdLst>
            <p14:sldId id="280"/>
            <p14:sldId id="257"/>
            <p14:sldId id="334"/>
            <p14:sldId id="335"/>
            <p14:sldId id="281"/>
            <p14:sldId id="282"/>
            <p14:sldId id="338"/>
            <p14:sldId id="283"/>
            <p14:sldId id="325"/>
            <p14:sldId id="284"/>
            <p14:sldId id="285"/>
            <p14:sldId id="337"/>
            <p14:sldId id="339"/>
            <p14:sldId id="336"/>
            <p14:sldId id="340"/>
            <p14:sldId id="332"/>
            <p14:sldId id="341"/>
            <p14:sldId id="342"/>
            <p14:sldId id="286"/>
            <p14:sldId id="288"/>
            <p14:sldId id="287"/>
            <p14:sldId id="343"/>
            <p14:sldId id="344"/>
            <p14:sldId id="345"/>
            <p14:sldId id="292"/>
          </p14:sldIdLst>
        </p14:section>
        <p14:section name="Οι αρχαιοελληνικές διάλεκτοι" id="{DD6EEDB2-0333-494B-A0A8-EEB65D999C1C}">
          <p14:sldIdLst>
            <p14:sldId id="258"/>
            <p14:sldId id="346"/>
            <p14:sldId id="289"/>
            <p14:sldId id="347"/>
            <p14:sldId id="348"/>
            <p14:sldId id="349"/>
            <p14:sldId id="350"/>
            <p14:sldId id="351"/>
            <p14:sldId id="352"/>
            <p14:sldId id="353"/>
            <p14:sldId id="326"/>
            <p14:sldId id="333"/>
            <p14:sldId id="294"/>
            <p14:sldId id="291"/>
            <p14:sldId id="293"/>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4B42"/>
    <a:srgbClr val="4735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0" d="100"/>
          <a:sy n="80" d="100"/>
        </p:scale>
        <p:origin x="71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90D0EC-A6E0-45E4-876B-68FD4945E61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89EB88F-2BCC-4FEB-BD3A-417313477D7B}">
      <dgm:prSet/>
      <dgm:spPr/>
      <dgm:t>
        <a:bodyPr/>
        <a:lstStyle/>
        <a:p>
          <a:r>
            <a:rPr lang="el-GR" dirty="0"/>
            <a:t>Οι αρχαίοι Έλληνες δεν μιλούσαν μια ομοιόμορφη γλώσσα. Αντίθετα, η αρχαία ελληνική χαρακτηριζόταν από έντονη </a:t>
          </a:r>
          <a:r>
            <a:rPr lang="el-GR" dirty="0">
              <a:solidFill>
                <a:srgbClr val="FF0000"/>
              </a:solidFill>
            </a:rPr>
            <a:t>διαλεκτική διάσπαση</a:t>
          </a:r>
          <a:r>
            <a:rPr lang="el-GR" dirty="0"/>
            <a:t>: Κάθε περιοχή, δηλαδή, είχε διαφορετική διάλεκτο.</a:t>
          </a:r>
          <a:endParaRPr lang="en-US" dirty="0"/>
        </a:p>
      </dgm:t>
    </dgm:pt>
    <dgm:pt modelId="{9E47EF6A-8691-4A8A-8AB1-3078F6FD0377}" type="parTrans" cxnId="{6FD6E629-E6F9-45D8-8312-49CB4F18F681}">
      <dgm:prSet/>
      <dgm:spPr/>
      <dgm:t>
        <a:bodyPr/>
        <a:lstStyle/>
        <a:p>
          <a:endParaRPr lang="en-US"/>
        </a:p>
      </dgm:t>
    </dgm:pt>
    <dgm:pt modelId="{CA4EC2D1-C65D-48F6-B0DB-1B0737E694BD}" type="sibTrans" cxnId="{6FD6E629-E6F9-45D8-8312-49CB4F18F681}">
      <dgm:prSet/>
      <dgm:spPr/>
      <dgm:t>
        <a:bodyPr/>
        <a:lstStyle/>
        <a:p>
          <a:endParaRPr lang="en-US"/>
        </a:p>
      </dgm:t>
    </dgm:pt>
    <dgm:pt modelId="{38F9595A-2A07-4E45-9F03-DFECD497745F}">
      <dgm:prSet/>
      <dgm:spPr/>
      <dgm:t>
        <a:bodyPr/>
        <a:lstStyle/>
        <a:p>
          <a:r>
            <a:rPr lang="el-GR" dirty="0"/>
            <a:t>Οι ελληνικές διάλεκτοι δεν μας είναι πλήρως γνωστές</a:t>
          </a:r>
          <a:r>
            <a:rPr lang="en-US" dirty="0"/>
            <a:t>,</a:t>
          </a:r>
          <a:r>
            <a:rPr lang="el-GR" dirty="0"/>
            <a:t> μπορούν να ομαδοποιηθούν στις εξής μεγάλες κατηγορίες: Ιωνική-Αττική, Δυτικές διάλεκτοι (Δωρικά και Βορειοδυτικά), Αιολική, και Αρκαδοκυπριακή.</a:t>
          </a:r>
          <a:endParaRPr lang="en-US" dirty="0"/>
        </a:p>
      </dgm:t>
    </dgm:pt>
    <dgm:pt modelId="{E03CE2F9-F5C2-4993-82F9-7F99D6617AE7}" type="parTrans" cxnId="{99B63D28-D810-4561-9D32-26D9D63BA3EF}">
      <dgm:prSet/>
      <dgm:spPr/>
      <dgm:t>
        <a:bodyPr/>
        <a:lstStyle/>
        <a:p>
          <a:endParaRPr lang="en-US"/>
        </a:p>
      </dgm:t>
    </dgm:pt>
    <dgm:pt modelId="{98D845D6-C288-470A-82C0-D0E5738B7E94}" type="sibTrans" cxnId="{99B63D28-D810-4561-9D32-26D9D63BA3EF}">
      <dgm:prSet/>
      <dgm:spPr/>
      <dgm:t>
        <a:bodyPr/>
        <a:lstStyle/>
        <a:p>
          <a:endParaRPr lang="en-US"/>
        </a:p>
      </dgm:t>
    </dgm:pt>
    <dgm:pt modelId="{4BA1931A-84A4-4559-8D72-F4BF21E48209}">
      <dgm:prSet/>
      <dgm:spPr/>
      <dgm:t>
        <a:bodyPr/>
        <a:lstStyle/>
        <a:p>
          <a:r>
            <a:rPr lang="el-GR" dirty="0"/>
            <a:t>Παρόλα αυτά, οι διάλεκτοι αυτές ήταν γενικά κατανοητές μεταξύ τους. Έτσι, για παράδειγμα, οι τραγικοί ποιητές στην Αθήνα μιλούσαν μεταξύ τους την Αττική διάλεκτο (κομμάτι της Ιωνικής), αλλά ορισμένα μέρη των τραγωδιών τους (τα χωρικά) είναι γραμμένα σε δωρική διάλεκτο.</a:t>
          </a:r>
          <a:endParaRPr lang="en-US" dirty="0"/>
        </a:p>
      </dgm:t>
    </dgm:pt>
    <dgm:pt modelId="{833326AC-03DC-48B2-B316-A6B7219B4E28}" type="parTrans" cxnId="{30AD816D-DD16-4699-9759-B4FB780ECDE5}">
      <dgm:prSet/>
      <dgm:spPr/>
      <dgm:t>
        <a:bodyPr/>
        <a:lstStyle/>
        <a:p>
          <a:endParaRPr lang="en-US"/>
        </a:p>
      </dgm:t>
    </dgm:pt>
    <dgm:pt modelId="{BC9B8572-E07D-418F-BF03-DAB38A9830FF}" type="sibTrans" cxnId="{30AD816D-DD16-4699-9759-B4FB780ECDE5}">
      <dgm:prSet/>
      <dgm:spPr/>
      <dgm:t>
        <a:bodyPr/>
        <a:lstStyle/>
        <a:p>
          <a:endParaRPr lang="en-US"/>
        </a:p>
      </dgm:t>
    </dgm:pt>
    <dgm:pt modelId="{32024577-3279-4006-BF7A-17A03EBD113F}" type="pres">
      <dgm:prSet presAssocID="{FD90D0EC-A6E0-45E4-876B-68FD4945E61A}" presName="vert0" presStyleCnt="0">
        <dgm:presLayoutVars>
          <dgm:dir/>
          <dgm:animOne val="branch"/>
          <dgm:animLvl val="lvl"/>
        </dgm:presLayoutVars>
      </dgm:prSet>
      <dgm:spPr/>
    </dgm:pt>
    <dgm:pt modelId="{3E137205-7F04-4832-A45D-AB69F1802D2C}" type="pres">
      <dgm:prSet presAssocID="{C89EB88F-2BCC-4FEB-BD3A-417313477D7B}" presName="thickLine" presStyleLbl="alignNode1" presStyleIdx="0" presStyleCnt="3"/>
      <dgm:spPr/>
    </dgm:pt>
    <dgm:pt modelId="{5B39E22E-DFAE-4B7F-9348-132DC2B513F0}" type="pres">
      <dgm:prSet presAssocID="{C89EB88F-2BCC-4FEB-BD3A-417313477D7B}" presName="horz1" presStyleCnt="0"/>
      <dgm:spPr/>
    </dgm:pt>
    <dgm:pt modelId="{DF08D4E3-40CE-46B5-8E04-DAAF26DBDF11}" type="pres">
      <dgm:prSet presAssocID="{C89EB88F-2BCC-4FEB-BD3A-417313477D7B}" presName="tx1" presStyleLbl="revTx" presStyleIdx="0" presStyleCnt="3"/>
      <dgm:spPr/>
    </dgm:pt>
    <dgm:pt modelId="{CF0DB369-CAFD-4029-BFCC-1638B4176526}" type="pres">
      <dgm:prSet presAssocID="{C89EB88F-2BCC-4FEB-BD3A-417313477D7B}" presName="vert1" presStyleCnt="0"/>
      <dgm:spPr/>
    </dgm:pt>
    <dgm:pt modelId="{A26B85E5-DAF4-4C78-83C6-45714F7C601B}" type="pres">
      <dgm:prSet presAssocID="{38F9595A-2A07-4E45-9F03-DFECD497745F}" presName="thickLine" presStyleLbl="alignNode1" presStyleIdx="1" presStyleCnt="3"/>
      <dgm:spPr/>
    </dgm:pt>
    <dgm:pt modelId="{0A104A03-4365-4027-A072-EB1148093CA5}" type="pres">
      <dgm:prSet presAssocID="{38F9595A-2A07-4E45-9F03-DFECD497745F}" presName="horz1" presStyleCnt="0"/>
      <dgm:spPr/>
    </dgm:pt>
    <dgm:pt modelId="{320AE33C-017B-405D-B687-D7FCF66171BB}" type="pres">
      <dgm:prSet presAssocID="{38F9595A-2A07-4E45-9F03-DFECD497745F}" presName="tx1" presStyleLbl="revTx" presStyleIdx="1" presStyleCnt="3"/>
      <dgm:spPr/>
    </dgm:pt>
    <dgm:pt modelId="{07C76D87-98B5-4D5A-AF10-632D302EA957}" type="pres">
      <dgm:prSet presAssocID="{38F9595A-2A07-4E45-9F03-DFECD497745F}" presName="vert1" presStyleCnt="0"/>
      <dgm:spPr/>
    </dgm:pt>
    <dgm:pt modelId="{9021F2F9-8073-45E3-9507-342D96ED463D}" type="pres">
      <dgm:prSet presAssocID="{4BA1931A-84A4-4559-8D72-F4BF21E48209}" presName="thickLine" presStyleLbl="alignNode1" presStyleIdx="2" presStyleCnt="3"/>
      <dgm:spPr/>
    </dgm:pt>
    <dgm:pt modelId="{9D540B5F-166C-44A4-9391-FC2AC92E12E1}" type="pres">
      <dgm:prSet presAssocID="{4BA1931A-84A4-4559-8D72-F4BF21E48209}" presName="horz1" presStyleCnt="0"/>
      <dgm:spPr/>
    </dgm:pt>
    <dgm:pt modelId="{C0555F00-C9EA-4945-BA77-91FD76BB4D1F}" type="pres">
      <dgm:prSet presAssocID="{4BA1931A-84A4-4559-8D72-F4BF21E48209}" presName="tx1" presStyleLbl="revTx" presStyleIdx="2" presStyleCnt="3"/>
      <dgm:spPr/>
    </dgm:pt>
    <dgm:pt modelId="{695481E2-6958-4C16-83CF-F427CE5CA6E1}" type="pres">
      <dgm:prSet presAssocID="{4BA1931A-84A4-4559-8D72-F4BF21E48209}" presName="vert1" presStyleCnt="0"/>
      <dgm:spPr/>
    </dgm:pt>
  </dgm:ptLst>
  <dgm:cxnLst>
    <dgm:cxn modelId="{99B63D28-D810-4561-9D32-26D9D63BA3EF}" srcId="{FD90D0EC-A6E0-45E4-876B-68FD4945E61A}" destId="{38F9595A-2A07-4E45-9F03-DFECD497745F}" srcOrd="1" destOrd="0" parTransId="{E03CE2F9-F5C2-4993-82F9-7F99D6617AE7}" sibTransId="{98D845D6-C288-470A-82C0-D0E5738B7E94}"/>
    <dgm:cxn modelId="{6FD6E629-E6F9-45D8-8312-49CB4F18F681}" srcId="{FD90D0EC-A6E0-45E4-876B-68FD4945E61A}" destId="{C89EB88F-2BCC-4FEB-BD3A-417313477D7B}" srcOrd="0" destOrd="0" parTransId="{9E47EF6A-8691-4A8A-8AB1-3078F6FD0377}" sibTransId="{CA4EC2D1-C65D-48F6-B0DB-1B0737E694BD}"/>
    <dgm:cxn modelId="{0B20152E-95CE-4C61-B1C8-C33BADA3787B}" type="presOf" srcId="{4BA1931A-84A4-4559-8D72-F4BF21E48209}" destId="{C0555F00-C9EA-4945-BA77-91FD76BB4D1F}" srcOrd="0" destOrd="0" presId="urn:microsoft.com/office/officeart/2008/layout/LinedList"/>
    <dgm:cxn modelId="{30AD816D-DD16-4699-9759-B4FB780ECDE5}" srcId="{FD90D0EC-A6E0-45E4-876B-68FD4945E61A}" destId="{4BA1931A-84A4-4559-8D72-F4BF21E48209}" srcOrd="2" destOrd="0" parTransId="{833326AC-03DC-48B2-B316-A6B7219B4E28}" sibTransId="{BC9B8572-E07D-418F-BF03-DAB38A9830FF}"/>
    <dgm:cxn modelId="{241F8C95-EBB0-4186-AE25-45265264D21B}" type="presOf" srcId="{FD90D0EC-A6E0-45E4-876B-68FD4945E61A}" destId="{32024577-3279-4006-BF7A-17A03EBD113F}" srcOrd="0" destOrd="0" presId="urn:microsoft.com/office/officeart/2008/layout/LinedList"/>
    <dgm:cxn modelId="{530E57E2-8289-4FE6-AEAE-ED06E5CF20A2}" type="presOf" srcId="{38F9595A-2A07-4E45-9F03-DFECD497745F}" destId="{320AE33C-017B-405D-B687-D7FCF66171BB}" srcOrd="0" destOrd="0" presId="urn:microsoft.com/office/officeart/2008/layout/LinedList"/>
    <dgm:cxn modelId="{8B88D0E7-963F-4A91-A0C5-553D488011DF}" type="presOf" srcId="{C89EB88F-2BCC-4FEB-BD3A-417313477D7B}" destId="{DF08D4E3-40CE-46B5-8E04-DAAF26DBDF11}" srcOrd="0" destOrd="0" presId="urn:microsoft.com/office/officeart/2008/layout/LinedList"/>
    <dgm:cxn modelId="{6EEFB98B-1BF9-416F-8B7C-A8CB787FF496}" type="presParOf" srcId="{32024577-3279-4006-BF7A-17A03EBD113F}" destId="{3E137205-7F04-4832-A45D-AB69F1802D2C}" srcOrd="0" destOrd="0" presId="urn:microsoft.com/office/officeart/2008/layout/LinedList"/>
    <dgm:cxn modelId="{2126DE3F-6209-473C-9750-9942A78E385B}" type="presParOf" srcId="{32024577-3279-4006-BF7A-17A03EBD113F}" destId="{5B39E22E-DFAE-4B7F-9348-132DC2B513F0}" srcOrd="1" destOrd="0" presId="urn:microsoft.com/office/officeart/2008/layout/LinedList"/>
    <dgm:cxn modelId="{38AB880D-29EA-4D29-8548-DF44F5FACE9C}" type="presParOf" srcId="{5B39E22E-DFAE-4B7F-9348-132DC2B513F0}" destId="{DF08D4E3-40CE-46B5-8E04-DAAF26DBDF11}" srcOrd="0" destOrd="0" presId="urn:microsoft.com/office/officeart/2008/layout/LinedList"/>
    <dgm:cxn modelId="{694FEB5A-F5C2-4FB3-96CE-9A46484BA7A6}" type="presParOf" srcId="{5B39E22E-DFAE-4B7F-9348-132DC2B513F0}" destId="{CF0DB369-CAFD-4029-BFCC-1638B4176526}" srcOrd="1" destOrd="0" presId="urn:microsoft.com/office/officeart/2008/layout/LinedList"/>
    <dgm:cxn modelId="{045DB929-D402-476C-81D8-EA465AADB7B0}" type="presParOf" srcId="{32024577-3279-4006-BF7A-17A03EBD113F}" destId="{A26B85E5-DAF4-4C78-83C6-45714F7C601B}" srcOrd="2" destOrd="0" presId="urn:microsoft.com/office/officeart/2008/layout/LinedList"/>
    <dgm:cxn modelId="{262A1862-76B7-4E14-B001-1F0BB4B698AA}" type="presParOf" srcId="{32024577-3279-4006-BF7A-17A03EBD113F}" destId="{0A104A03-4365-4027-A072-EB1148093CA5}" srcOrd="3" destOrd="0" presId="urn:microsoft.com/office/officeart/2008/layout/LinedList"/>
    <dgm:cxn modelId="{39BC6C75-D1FF-4CB2-ADD7-507C9CDD90D2}" type="presParOf" srcId="{0A104A03-4365-4027-A072-EB1148093CA5}" destId="{320AE33C-017B-405D-B687-D7FCF66171BB}" srcOrd="0" destOrd="0" presId="urn:microsoft.com/office/officeart/2008/layout/LinedList"/>
    <dgm:cxn modelId="{C69C4F8F-2A55-4BE7-8C50-B8EA5BC729BD}" type="presParOf" srcId="{0A104A03-4365-4027-A072-EB1148093CA5}" destId="{07C76D87-98B5-4D5A-AF10-632D302EA957}" srcOrd="1" destOrd="0" presId="urn:microsoft.com/office/officeart/2008/layout/LinedList"/>
    <dgm:cxn modelId="{8109CA92-7B06-4C05-853F-A05983CCDA0A}" type="presParOf" srcId="{32024577-3279-4006-BF7A-17A03EBD113F}" destId="{9021F2F9-8073-45E3-9507-342D96ED463D}" srcOrd="4" destOrd="0" presId="urn:microsoft.com/office/officeart/2008/layout/LinedList"/>
    <dgm:cxn modelId="{AF08A5AD-7E81-4EB2-A665-640D726847DD}" type="presParOf" srcId="{32024577-3279-4006-BF7A-17A03EBD113F}" destId="{9D540B5F-166C-44A4-9391-FC2AC92E12E1}" srcOrd="5" destOrd="0" presId="urn:microsoft.com/office/officeart/2008/layout/LinedList"/>
    <dgm:cxn modelId="{C03CCA75-8F27-495E-8E19-2AABF853ECA3}" type="presParOf" srcId="{9D540B5F-166C-44A4-9391-FC2AC92E12E1}" destId="{C0555F00-C9EA-4945-BA77-91FD76BB4D1F}" srcOrd="0" destOrd="0" presId="urn:microsoft.com/office/officeart/2008/layout/LinedList"/>
    <dgm:cxn modelId="{CE25580E-0154-4206-92CE-CC858814081F}" type="presParOf" srcId="{9D540B5F-166C-44A4-9391-FC2AC92E12E1}" destId="{695481E2-6958-4C16-83CF-F427CE5CA6E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37205-7F04-4832-A45D-AB69F1802D2C}">
      <dsp:nvSpPr>
        <dsp:cNvPr id="0" name=""/>
        <dsp:cNvSpPr/>
      </dsp:nvSpPr>
      <dsp:spPr>
        <a:xfrm>
          <a:off x="0" y="1735"/>
          <a:ext cx="8983489"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08D4E3-40CE-46B5-8E04-DAAF26DBDF11}">
      <dsp:nvSpPr>
        <dsp:cNvPr id="0" name=""/>
        <dsp:cNvSpPr/>
      </dsp:nvSpPr>
      <dsp:spPr>
        <a:xfrm>
          <a:off x="0" y="1735"/>
          <a:ext cx="8983489" cy="1183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l-GR" sz="1800" kern="1200" dirty="0"/>
            <a:t>Οι αρχαίοι Έλληνες δεν μιλούσαν μια ομοιόμορφη γλώσσα. Αντίθετα, η αρχαία ελληνική χαρακτηριζόταν από έντονη </a:t>
          </a:r>
          <a:r>
            <a:rPr lang="el-GR" sz="1800" kern="1200" dirty="0">
              <a:solidFill>
                <a:srgbClr val="FF0000"/>
              </a:solidFill>
            </a:rPr>
            <a:t>διαλεκτική διάσπαση</a:t>
          </a:r>
          <a:r>
            <a:rPr lang="el-GR" sz="1800" kern="1200" dirty="0"/>
            <a:t>: Κάθε περιοχή, δηλαδή, είχε διαφορετική διάλεκτο.</a:t>
          </a:r>
          <a:endParaRPr lang="en-US" sz="1800" kern="1200" dirty="0"/>
        </a:p>
      </dsp:txBody>
      <dsp:txXfrm>
        <a:off x="0" y="1735"/>
        <a:ext cx="8983489" cy="1183661"/>
      </dsp:txXfrm>
    </dsp:sp>
    <dsp:sp modelId="{A26B85E5-DAF4-4C78-83C6-45714F7C601B}">
      <dsp:nvSpPr>
        <dsp:cNvPr id="0" name=""/>
        <dsp:cNvSpPr/>
      </dsp:nvSpPr>
      <dsp:spPr>
        <a:xfrm>
          <a:off x="0" y="1185397"/>
          <a:ext cx="8983489"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0AE33C-017B-405D-B687-D7FCF66171BB}">
      <dsp:nvSpPr>
        <dsp:cNvPr id="0" name=""/>
        <dsp:cNvSpPr/>
      </dsp:nvSpPr>
      <dsp:spPr>
        <a:xfrm>
          <a:off x="0" y="1185397"/>
          <a:ext cx="8983489" cy="1183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l-GR" sz="1800" kern="1200" dirty="0"/>
            <a:t>Οι ελληνικές διάλεκτοι δεν μας είναι πλήρως γνωστές</a:t>
          </a:r>
          <a:r>
            <a:rPr lang="en-US" sz="1800" kern="1200" dirty="0"/>
            <a:t>,</a:t>
          </a:r>
          <a:r>
            <a:rPr lang="el-GR" sz="1800" kern="1200" dirty="0"/>
            <a:t> μπορούν να ομαδοποιηθούν στις εξής μεγάλες κατηγορίες: Ιωνική-Αττική, Δυτικές διάλεκτοι (Δωρικά και Βορειοδυτικά), Αιολική, και Αρκαδοκυπριακή.</a:t>
          </a:r>
          <a:endParaRPr lang="en-US" sz="1800" kern="1200" dirty="0"/>
        </a:p>
      </dsp:txBody>
      <dsp:txXfrm>
        <a:off x="0" y="1185397"/>
        <a:ext cx="8983489" cy="1183661"/>
      </dsp:txXfrm>
    </dsp:sp>
    <dsp:sp modelId="{9021F2F9-8073-45E3-9507-342D96ED463D}">
      <dsp:nvSpPr>
        <dsp:cNvPr id="0" name=""/>
        <dsp:cNvSpPr/>
      </dsp:nvSpPr>
      <dsp:spPr>
        <a:xfrm>
          <a:off x="0" y="2369059"/>
          <a:ext cx="8983489"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555F00-C9EA-4945-BA77-91FD76BB4D1F}">
      <dsp:nvSpPr>
        <dsp:cNvPr id="0" name=""/>
        <dsp:cNvSpPr/>
      </dsp:nvSpPr>
      <dsp:spPr>
        <a:xfrm>
          <a:off x="0" y="2369059"/>
          <a:ext cx="8983489" cy="1183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l-GR" sz="1800" kern="1200" dirty="0"/>
            <a:t>Παρόλα αυτά, οι διάλεκτοι αυτές ήταν γενικά κατανοητές μεταξύ τους. Έτσι, για παράδειγμα, οι τραγικοί ποιητές στην Αθήνα μιλούσαν μεταξύ τους την Αττική διάλεκτο (κομμάτι της Ιωνικής), αλλά ορισμένα μέρη των τραγωδιών τους (τα χωρικά) είναι γραμμένα σε δωρική διάλεκτο.</a:t>
          </a:r>
          <a:endParaRPr lang="en-US" sz="1800" kern="1200" dirty="0"/>
        </a:p>
      </dsp:txBody>
      <dsp:txXfrm>
        <a:off x="0" y="2369059"/>
        <a:ext cx="8983489" cy="118366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AED3E814-CF73-4D55-A52E-6E35508EB5CE}" type="datetimeFigureOut">
              <a:rPr lang="en-GB" smtClean="0"/>
              <a:t>10/04/2024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08372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ED3E814-CF73-4D55-A52E-6E35508EB5CE}" type="datetimeFigureOut">
              <a:rPr lang="en-GB" smtClean="0"/>
              <a:t>10/04/2024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540531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AED3E814-CF73-4D55-A52E-6E35508EB5CE}" type="datetimeFigureOut">
              <a:rPr lang="en-GB" smtClean="0"/>
              <a:t>10/04/2024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38140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AED3E814-CF73-4D55-A52E-6E35508EB5CE}" type="datetimeFigureOut">
              <a:rPr lang="en-GB" smtClean="0"/>
              <a:t>10/04/2024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858740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2" name="Date Placeholder 1"/>
          <p:cNvSpPr>
            <a:spLocks noGrp="1"/>
          </p:cNvSpPr>
          <p:nvPr>
            <p:ph type="dt" sz="half" idx="10"/>
          </p:nvPr>
        </p:nvSpPr>
        <p:spPr/>
        <p:txBody>
          <a:bodyPr/>
          <a:lstStyle/>
          <a:p>
            <a:fld id="{AED3E814-CF73-4D55-A52E-6E35508EB5CE}" type="datetimeFigureOut">
              <a:rPr lang="en-GB" smtClean="0"/>
              <a:t>10/04/2024</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2079248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2" name="Date Placeholder 1"/>
          <p:cNvSpPr>
            <a:spLocks noGrp="1"/>
          </p:cNvSpPr>
          <p:nvPr>
            <p:ph type="dt" sz="half" idx="10"/>
          </p:nvPr>
        </p:nvSpPr>
        <p:spPr/>
        <p:txBody>
          <a:bodyPr/>
          <a:lstStyle/>
          <a:p>
            <a:fld id="{AED3E814-CF73-4D55-A52E-6E35508EB5CE}" type="datetimeFigureOut">
              <a:rPr lang="en-GB" smtClean="0"/>
              <a:t>10/04/2024</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209117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ED3E814-CF73-4D55-A52E-6E35508EB5CE}" type="datetimeFigureOut">
              <a:rPr lang="en-GB" smtClean="0"/>
              <a:t>10/04/2024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3967076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p>
            <a:fld id="{AED3E814-CF73-4D55-A52E-6E35508EB5CE}" type="datetimeFigureOut">
              <a:rPr lang="en-GB" smtClean="0"/>
              <a:t>10/04/2024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982434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p>
            <a:fld id="{AED3E814-CF73-4D55-A52E-6E35508EB5CE}" type="datetimeFigureOut">
              <a:rPr lang="en-GB" smtClean="0"/>
              <a:t>10/04/2024</a:t>
            </a:fld>
            <a:endParaRPr lang="en-GB"/>
          </a:p>
        </p:txBody>
      </p:sp>
      <p:sp>
        <p:nvSpPr>
          <p:cNvPr id="9" name="Footer Placeholder 8"/>
          <p:cNvSpPr>
            <a:spLocks noGrp="1"/>
          </p:cNvSpPr>
          <p:nvPr>
            <p:ph type="ftr" sz="quarter" idx="11"/>
          </p:nvPr>
        </p:nvSpPr>
        <p:spPr>
          <a:xfrm>
            <a:off x="3499101" y="635635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2114915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AED3E814-CF73-4D55-A52E-6E35508EB5CE}" type="datetimeFigureOut">
              <a:rPr lang="en-GB" smtClean="0"/>
              <a:t>10/04/2024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69214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AED3E814-CF73-4D55-A52E-6E35508EB5CE}" type="datetimeFigureOut">
              <a:rPr lang="en-GB" smtClean="0"/>
              <a:t>10/04/2024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2778E6-25CC-479C-9FA8-65362681BAD4}" type="slidenum">
              <a:rPr lang="en-GB" smtClean="0"/>
              <a:t>‹#›</a:t>
            </a:fld>
            <a:endParaRPr lang="en-GB"/>
          </a:p>
        </p:txBody>
      </p:sp>
    </p:spTree>
    <p:extLst>
      <p:ext uri="{BB962C8B-B14F-4D97-AF65-F5344CB8AC3E}">
        <p14:creationId xmlns:p14="http://schemas.microsoft.com/office/powerpoint/2010/main" val="1182844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ED3E814-CF73-4D55-A52E-6E35508EB5CE}" type="datetimeFigureOut">
              <a:rPr lang="en-GB" smtClean="0"/>
              <a:t>10/04/2024</a:t>
            </a:fld>
            <a:endParaRPr lang="en-GB"/>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122778E6-25CC-479C-9FA8-65362681BAD4}" type="slidenum">
              <a:rPr lang="en-GB" smtClean="0"/>
              <a:t>‹#›</a:t>
            </a:fld>
            <a:endParaRPr lang="en-GB"/>
          </a:p>
        </p:txBody>
      </p:sp>
    </p:spTree>
    <p:extLst>
      <p:ext uri="{BB962C8B-B14F-4D97-AF65-F5344CB8AC3E}">
        <p14:creationId xmlns:p14="http://schemas.microsoft.com/office/powerpoint/2010/main" val="2883352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www.kinissis.eu/paidi-eleftheros-chronos/eleftheros-chronos/stochoi-me-velakia/stochos-ilektronikos-me-velakia-49103-amila"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doi.org/10.1038/nature14317"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image" Target="../media/image31.jfif"/><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Τυπογραφικά στοιχεία, ελληνικά γράμματα">
            <a:extLst>
              <a:ext uri="{FF2B5EF4-FFF2-40B4-BE49-F238E27FC236}">
                <a16:creationId xmlns:a16="http://schemas.microsoft.com/office/drawing/2014/main" id="{651FFCDB-62E0-9075-CE63-10291D9376F5}"/>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 name="Τίτλος 1">
            <a:extLst>
              <a:ext uri="{FF2B5EF4-FFF2-40B4-BE49-F238E27FC236}">
                <a16:creationId xmlns:a16="http://schemas.microsoft.com/office/drawing/2014/main" id="{9CF54CAC-A38A-42B9-8738-B70846C57E1C}"/>
              </a:ext>
            </a:extLst>
          </p:cNvPr>
          <p:cNvSpPr>
            <a:spLocks noGrp="1"/>
          </p:cNvSpPr>
          <p:nvPr>
            <p:ph type="ctrTitle"/>
          </p:nvPr>
        </p:nvSpPr>
        <p:spPr>
          <a:xfrm>
            <a:off x="4562321" y="4433096"/>
            <a:ext cx="7315200" cy="2040857"/>
          </a:xfrm>
        </p:spPr>
        <p:txBody>
          <a:bodyPr>
            <a:normAutofit/>
          </a:bodyPr>
          <a:lstStyle/>
          <a:p>
            <a:pPr algn="r"/>
            <a:r>
              <a:rPr lang="el-GR" dirty="0">
                <a:solidFill>
                  <a:schemeClr val="tx1">
                    <a:lumMod val="75000"/>
                  </a:schemeClr>
                </a:solidFill>
                <a:latin typeface="Constantia" panose="02030602050306030303" pitchFamily="18" charset="0"/>
              </a:rPr>
              <a:t>Η ελληνική γλώσσα:</a:t>
            </a:r>
            <a:br>
              <a:rPr lang="el-GR" dirty="0">
                <a:solidFill>
                  <a:schemeClr val="tx1">
                    <a:lumMod val="75000"/>
                  </a:schemeClr>
                </a:solidFill>
                <a:latin typeface="Constantia" panose="02030602050306030303" pitchFamily="18" charset="0"/>
              </a:rPr>
            </a:br>
            <a:r>
              <a:rPr lang="el-GR" dirty="0">
                <a:solidFill>
                  <a:schemeClr val="tx1">
                    <a:lumMod val="75000"/>
                  </a:schemeClr>
                </a:solidFill>
                <a:latin typeface="Constantia" panose="02030602050306030303" pitchFamily="18" charset="0"/>
              </a:rPr>
              <a:t>Ένα ταξίδι στο χρόνο</a:t>
            </a:r>
            <a:endParaRPr lang="en-GB" dirty="0">
              <a:solidFill>
                <a:schemeClr val="tx1">
                  <a:lumMod val="75000"/>
                </a:schemeClr>
              </a:solidFill>
              <a:latin typeface="Constantia" panose="02030602050306030303" pitchFamily="18" charset="0"/>
            </a:endParaRPr>
          </a:p>
        </p:txBody>
      </p:sp>
      <p:sp>
        <p:nvSpPr>
          <p:cNvPr id="3" name="Υπότιτλος 2">
            <a:extLst>
              <a:ext uri="{FF2B5EF4-FFF2-40B4-BE49-F238E27FC236}">
                <a16:creationId xmlns:a16="http://schemas.microsoft.com/office/drawing/2014/main" id="{6A838D47-AB85-46D8-8E89-A2AEFAF9EFC2}"/>
              </a:ext>
            </a:extLst>
          </p:cNvPr>
          <p:cNvSpPr>
            <a:spLocks noGrp="1"/>
          </p:cNvSpPr>
          <p:nvPr>
            <p:ph type="subTitle" idx="1"/>
          </p:nvPr>
        </p:nvSpPr>
        <p:spPr>
          <a:xfrm>
            <a:off x="2295825" y="306226"/>
            <a:ext cx="2879290" cy="1707297"/>
          </a:xfrm>
        </p:spPr>
        <p:txBody>
          <a:bodyPr>
            <a:normAutofit/>
          </a:bodyPr>
          <a:lstStyle/>
          <a:p>
            <a:pPr algn="ctr"/>
            <a:r>
              <a:rPr lang="el-GR" dirty="0">
                <a:solidFill>
                  <a:schemeClr val="tx1">
                    <a:lumMod val="75000"/>
                  </a:schemeClr>
                </a:solidFill>
                <a:latin typeface="Constantia" panose="02030602050306030303" pitchFamily="18" charset="0"/>
              </a:rPr>
              <a:t>Γλωσσολογία </a:t>
            </a:r>
            <a:br>
              <a:rPr lang="el-GR" dirty="0">
                <a:solidFill>
                  <a:schemeClr val="tx1">
                    <a:lumMod val="75000"/>
                  </a:schemeClr>
                </a:solidFill>
                <a:latin typeface="Constantia" panose="02030602050306030303" pitchFamily="18" charset="0"/>
              </a:rPr>
            </a:br>
            <a:r>
              <a:rPr lang="el-GR" dirty="0">
                <a:solidFill>
                  <a:schemeClr val="tx1">
                    <a:lumMod val="75000"/>
                  </a:schemeClr>
                </a:solidFill>
                <a:latin typeface="Constantia" panose="02030602050306030303" pitchFamily="18" charset="0"/>
              </a:rPr>
              <a:t>&amp; Ελληνική Γλώσσα</a:t>
            </a:r>
          </a:p>
          <a:p>
            <a:pPr algn="ctr"/>
            <a:r>
              <a:rPr lang="el-GR" dirty="0">
                <a:solidFill>
                  <a:schemeClr val="tx1">
                    <a:lumMod val="75000"/>
                  </a:schemeClr>
                </a:solidFill>
                <a:latin typeface="Constantia" panose="02030602050306030303" pitchFamily="18" charset="0"/>
              </a:rPr>
              <a:t>Αχιλλέας Κωστούλας</a:t>
            </a:r>
          </a:p>
          <a:p>
            <a:pPr algn="ctr"/>
            <a:r>
              <a:rPr lang="el-GR" dirty="0">
                <a:solidFill>
                  <a:schemeClr val="tx1">
                    <a:lumMod val="75000"/>
                  </a:schemeClr>
                </a:solidFill>
                <a:latin typeface="Constantia" panose="02030602050306030303" pitchFamily="18" charset="0"/>
              </a:rPr>
              <a:t>Ακαδ. </a:t>
            </a:r>
            <a:r>
              <a:rPr lang="el-GR">
                <a:solidFill>
                  <a:schemeClr val="tx1">
                    <a:lumMod val="75000"/>
                  </a:schemeClr>
                </a:solidFill>
                <a:latin typeface="Constantia" panose="02030602050306030303" pitchFamily="18" charset="0"/>
              </a:rPr>
              <a:t>έτος 2023-2024</a:t>
            </a:r>
            <a:endParaRPr lang="en-GB" dirty="0">
              <a:solidFill>
                <a:schemeClr val="tx1">
                  <a:lumMod val="75000"/>
                </a:schemeClr>
              </a:solidFill>
              <a:latin typeface="Constantia" panose="02030602050306030303" pitchFamily="18" charset="0"/>
            </a:endParaRPr>
          </a:p>
        </p:txBody>
      </p:sp>
      <p:pic>
        <p:nvPicPr>
          <p:cNvPr id="6" name="Εικόνα 5">
            <a:extLst>
              <a:ext uri="{FF2B5EF4-FFF2-40B4-BE49-F238E27FC236}">
                <a16:creationId xmlns:a16="http://schemas.microsoft.com/office/drawing/2014/main" id="{A428F7EF-18AB-4BBC-80B6-57C11BB8B74C}"/>
              </a:ext>
            </a:extLst>
          </p:cNvPr>
          <p:cNvPicPr>
            <a:picLocks noChangeAspect="1"/>
          </p:cNvPicPr>
          <p:nvPr/>
        </p:nvPicPr>
        <p:blipFill>
          <a:blip r:embed="rId3" cstate="screen">
            <a:duotone>
              <a:prstClr val="black"/>
              <a:srgbClr val="514B42">
                <a:tint val="45000"/>
                <a:satMod val="400000"/>
              </a:srgb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94373" y="194661"/>
            <a:ext cx="1818862" cy="1818862"/>
          </a:xfrm>
          <a:prstGeom prst="rect">
            <a:avLst/>
          </a:prstGeom>
        </p:spPr>
      </p:pic>
    </p:spTree>
    <p:extLst>
      <p:ext uri="{BB962C8B-B14F-4D97-AF65-F5344CB8AC3E}">
        <p14:creationId xmlns:p14="http://schemas.microsoft.com/office/powerpoint/2010/main" val="272933406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E9C0D1-A867-49BB-94B5-225BEF68561D}"/>
              </a:ext>
            </a:extLst>
          </p:cNvPr>
          <p:cNvSpPr>
            <a:spLocks noGrp="1"/>
          </p:cNvSpPr>
          <p:nvPr>
            <p:ph type="title"/>
          </p:nvPr>
        </p:nvSpPr>
        <p:spPr>
          <a:xfrm>
            <a:off x="252919" y="1123837"/>
            <a:ext cx="2947482" cy="4601183"/>
          </a:xfrm>
        </p:spPr>
        <p:txBody>
          <a:bodyPr>
            <a:normAutofit/>
          </a:bodyPr>
          <a:lstStyle/>
          <a:p>
            <a:r>
              <a:rPr lang="el-GR" dirty="0"/>
              <a:t>Στόχοι</a:t>
            </a:r>
            <a:endParaRPr lang="en-GB" dirty="0"/>
          </a:p>
        </p:txBody>
      </p:sp>
      <p:sp>
        <p:nvSpPr>
          <p:cNvPr id="3" name="Θέση περιεχομένου 2">
            <a:extLst>
              <a:ext uri="{FF2B5EF4-FFF2-40B4-BE49-F238E27FC236}">
                <a16:creationId xmlns:a16="http://schemas.microsoft.com/office/drawing/2014/main" id="{658538E2-A596-491C-8669-A5DA0A51EE41}"/>
              </a:ext>
            </a:extLst>
          </p:cNvPr>
          <p:cNvSpPr>
            <a:spLocks noGrp="1"/>
          </p:cNvSpPr>
          <p:nvPr>
            <p:ph idx="1"/>
          </p:nvPr>
        </p:nvSpPr>
        <p:spPr>
          <a:xfrm>
            <a:off x="3869267" y="864108"/>
            <a:ext cx="3948853" cy="5120640"/>
          </a:xfrm>
        </p:spPr>
        <p:txBody>
          <a:bodyPr>
            <a:normAutofit/>
          </a:bodyPr>
          <a:lstStyle/>
          <a:p>
            <a:pPr marL="0" indent="0">
              <a:buNone/>
            </a:pPr>
            <a:r>
              <a:rPr lang="el-GR" sz="1700" dirty="0"/>
              <a:t>Στη σημερινή διάλεξη παρουσιάζεται η </a:t>
            </a:r>
            <a:r>
              <a:rPr lang="el-GR" sz="1700" dirty="0">
                <a:solidFill>
                  <a:schemeClr val="accent1">
                    <a:lumMod val="50000"/>
                  </a:schemeClr>
                </a:solidFill>
              </a:rPr>
              <a:t>ιστορία της ελληνικής γλώσσας</a:t>
            </a:r>
            <a:r>
              <a:rPr lang="el-GR" sz="1700" dirty="0"/>
              <a:t>. Μέσα από την εξέταση της ιστορικής της διαδρομής θα προβληματιστούμε σχετικά με τα εξής: </a:t>
            </a:r>
          </a:p>
          <a:p>
            <a:r>
              <a:rPr lang="el-GR" sz="1700" dirty="0">
                <a:solidFill>
                  <a:schemeClr val="accent1">
                    <a:lumMod val="50000"/>
                  </a:schemeClr>
                </a:solidFill>
              </a:rPr>
              <a:t>…από πού κατάγεται η ελληνική γλώσσα και ποια σχέση έχει με άλλες γλώσσες</a:t>
            </a:r>
          </a:p>
          <a:p>
            <a:r>
              <a:rPr lang="el-GR" sz="1700" dirty="0"/>
              <a:t>…ποια είναι η σχέση της Νέας με την Αρχαία Ελληνική</a:t>
            </a:r>
          </a:p>
          <a:p>
            <a:r>
              <a:rPr lang="el-GR" sz="1700" dirty="0"/>
              <a:t>...γιατί στα ελληνικά συνυπάρχουν συχνά λόγιοι και καθημερινοί τύποι</a:t>
            </a:r>
          </a:p>
          <a:p>
            <a:r>
              <a:rPr lang="el-GR" sz="1700" dirty="0"/>
              <a:t>…τι ήταν το Γλωσσικό Ζήτημα και γιατί μας αφορά ακόμη</a:t>
            </a:r>
            <a:endParaRPr lang="en-GB" sz="1700" dirty="0"/>
          </a:p>
        </p:txBody>
      </p:sp>
      <p:pic>
        <p:nvPicPr>
          <p:cNvPr id="5" name="Εικόνα 4" descr="Εικόνα που περιέχει ρολόι&#10;&#10;Περιγραφή που δημιουργήθηκε αυτόματα">
            <a:extLst>
              <a:ext uri="{FF2B5EF4-FFF2-40B4-BE49-F238E27FC236}">
                <a16:creationId xmlns:a16="http://schemas.microsoft.com/office/drawing/2014/main" id="{8E3C40EA-0FD7-42BB-A4B3-7D86D53862D4}"/>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b="-3"/>
          <a:stretch/>
        </p:blipFill>
        <p:spPr>
          <a:xfrm>
            <a:off x="7818120" y="758952"/>
            <a:ext cx="3617432" cy="5330952"/>
          </a:xfrm>
          <a:prstGeom prst="rect">
            <a:avLst/>
          </a:prstGeom>
        </p:spPr>
      </p:pic>
    </p:spTree>
    <p:extLst>
      <p:ext uri="{BB962C8B-B14F-4D97-AF65-F5344CB8AC3E}">
        <p14:creationId xmlns:p14="http://schemas.microsoft.com/office/powerpoint/2010/main" val="392652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2F38B556-9B20-4113-8C6A-E08BBC5A169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102" y="2629988"/>
            <a:ext cx="1440000" cy="1440000"/>
          </a:xfrm>
          <a:prstGeom prst="rect">
            <a:avLst/>
          </a:prstGeom>
        </p:spPr>
      </p:pic>
      <p:sp>
        <p:nvSpPr>
          <p:cNvPr id="3" name="TextBox 2">
            <a:extLst>
              <a:ext uri="{FF2B5EF4-FFF2-40B4-BE49-F238E27FC236}">
                <a16:creationId xmlns:a16="http://schemas.microsoft.com/office/drawing/2014/main" id="{AACAE880-BEC1-4521-BFF4-31F1D98AEB18}"/>
              </a:ext>
            </a:extLst>
          </p:cNvPr>
          <p:cNvSpPr txBox="1"/>
          <p:nvPr/>
        </p:nvSpPr>
        <p:spPr>
          <a:xfrm>
            <a:off x="1857102" y="2629988"/>
            <a:ext cx="10193383" cy="1446550"/>
          </a:xfrm>
          <a:prstGeom prst="rect">
            <a:avLst/>
          </a:prstGeom>
          <a:noFill/>
        </p:spPr>
        <p:txBody>
          <a:bodyPr wrap="square" rtlCol="0">
            <a:spAutoFit/>
          </a:bodyPr>
          <a:lstStyle/>
          <a:p>
            <a:r>
              <a:rPr lang="el-GR" sz="4400" dirty="0"/>
              <a:t>Πότε ξεκίνησαν να μιλιούνται τα ελληνικά;</a:t>
            </a:r>
          </a:p>
          <a:p>
            <a:r>
              <a:rPr lang="el-GR" sz="4400" dirty="0"/>
              <a:t>Τι υπήρχε πριν από αυτά;</a:t>
            </a:r>
            <a:endParaRPr lang="en-US" sz="4400" dirty="0"/>
          </a:p>
        </p:txBody>
      </p:sp>
    </p:spTree>
    <p:extLst>
      <p:ext uri="{BB962C8B-B14F-4D97-AF65-F5344CB8AC3E}">
        <p14:creationId xmlns:p14="http://schemas.microsoft.com/office/powerpoint/2010/main" val="199048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0" name="Rectangle 10">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21" name="Rectangle 12">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2AC18632-7FDA-4989-AB72-5B3D09C9F7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
            <a:ext cx="12188932" cy="6858000"/>
          </a:xfrm>
          <a:prstGeom prst="rect">
            <a:avLst/>
          </a:prstGeom>
        </p:spPr>
      </p:pic>
      <p:sp>
        <p:nvSpPr>
          <p:cNvPr id="22" name="Rectangle 14">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Τίτλος 1">
            <a:extLst>
              <a:ext uri="{FF2B5EF4-FFF2-40B4-BE49-F238E27FC236}">
                <a16:creationId xmlns:a16="http://schemas.microsoft.com/office/drawing/2014/main" id="{70B0BAE0-EF26-49D2-886E-E0D0BE642D05}"/>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n-US" sz="4400" dirty="0">
                <a:solidFill>
                  <a:schemeClr val="tx1"/>
                </a:solidFill>
              </a:rPr>
              <a:t>Η π</a:t>
            </a:r>
            <a:r>
              <a:rPr lang="en-US" sz="4400" dirty="0" err="1">
                <a:solidFill>
                  <a:schemeClr val="tx1"/>
                </a:solidFill>
              </a:rPr>
              <a:t>ροϊστορί</a:t>
            </a:r>
            <a:r>
              <a:rPr lang="en-US" sz="4400" dirty="0">
                <a:solidFill>
                  <a:schemeClr val="tx1"/>
                </a:solidFill>
              </a:rPr>
              <a:t>α της Ελληνικής</a:t>
            </a:r>
          </a:p>
        </p:txBody>
      </p:sp>
      <p:sp>
        <p:nvSpPr>
          <p:cNvPr id="3" name="Θέση κειμένου 2">
            <a:extLst>
              <a:ext uri="{FF2B5EF4-FFF2-40B4-BE49-F238E27FC236}">
                <a16:creationId xmlns:a16="http://schemas.microsoft.com/office/drawing/2014/main" id="{EFDA4CAC-F66F-4CFC-A98D-946F01F3BEAB}"/>
              </a:ext>
            </a:extLst>
          </p:cNvPr>
          <p:cNvSpPr>
            <a:spLocks noGrp="1"/>
          </p:cNvSpPr>
          <p:nvPr>
            <p:ph type="body" idx="1"/>
          </p:nvPr>
        </p:nvSpPr>
        <p:spPr>
          <a:xfrm>
            <a:off x="364724" y="4260714"/>
            <a:ext cx="3331786" cy="1032093"/>
          </a:xfrm>
        </p:spPr>
        <p:txBody>
          <a:bodyPr vert="horz" lIns="91440" tIns="45720" rIns="91440" bIns="45720" rtlCol="0" anchor="t">
            <a:normAutofit/>
          </a:bodyPr>
          <a:lstStyle/>
          <a:p>
            <a:r>
              <a:rPr lang="el-GR" sz="2000" dirty="0">
                <a:solidFill>
                  <a:schemeClr val="tx1"/>
                </a:solidFill>
              </a:rPr>
              <a:t>Πρώτο-ι</a:t>
            </a:r>
            <a:r>
              <a:rPr lang="en-US" sz="2000" dirty="0" err="1">
                <a:solidFill>
                  <a:schemeClr val="tx1"/>
                </a:solidFill>
              </a:rPr>
              <a:t>νδοευρω</a:t>
            </a:r>
            <a:r>
              <a:rPr lang="en-US" sz="2000" dirty="0">
                <a:solidFill>
                  <a:schemeClr val="tx1"/>
                </a:solidFill>
              </a:rPr>
              <a:t>παϊκή, </a:t>
            </a:r>
            <a:br>
              <a:rPr lang="el-GR" sz="2000" dirty="0">
                <a:solidFill>
                  <a:schemeClr val="tx1"/>
                </a:solidFill>
              </a:rPr>
            </a:br>
            <a:r>
              <a:rPr lang="el-GR" sz="2000" dirty="0">
                <a:solidFill>
                  <a:schemeClr val="tx1"/>
                </a:solidFill>
              </a:rPr>
              <a:t>π</a:t>
            </a:r>
            <a:r>
              <a:rPr lang="en-US" sz="2000" dirty="0" err="1">
                <a:solidFill>
                  <a:schemeClr val="tx1"/>
                </a:solidFill>
              </a:rPr>
              <a:t>ροελληνικές</a:t>
            </a:r>
            <a:r>
              <a:rPr lang="el-GR" sz="2000" dirty="0">
                <a:solidFill>
                  <a:schemeClr val="tx1"/>
                </a:solidFill>
              </a:rPr>
              <a:t> γλώσσες</a:t>
            </a:r>
            <a:r>
              <a:rPr lang="en-US" sz="2000" dirty="0">
                <a:solidFill>
                  <a:schemeClr val="tx1"/>
                </a:solidFill>
              </a:rPr>
              <a:t> </a:t>
            </a:r>
            <a:br>
              <a:rPr lang="el-GR" sz="2000" dirty="0">
                <a:solidFill>
                  <a:schemeClr val="tx1"/>
                </a:solidFill>
              </a:rPr>
            </a:br>
            <a:r>
              <a:rPr lang="en-US" sz="2000" dirty="0">
                <a:solidFill>
                  <a:schemeClr val="tx1"/>
                </a:solidFill>
              </a:rPr>
              <a:t>και </a:t>
            </a:r>
            <a:r>
              <a:rPr lang="el-GR" sz="2000" dirty="0">
                <a:solidFill>
                  <a:schemeClr val="tx1"/>
                </a:solidFill>
              </a:rPr>
              <a:t>τα πρώτα ελληνικά</a:t>
            </a:r>
            <a:endParaRPr lang="en-US" sz="2000" dirty="0">
              <a:solidFill>
                <a:schemeClr val="tx1"/>
              </a:solidFill>
            </a:endParaRPr>
          </a:p>
        </p:txBody>
      </p:sp>
    </p:spTree>
    <p:extLst>
      <p:ext uri="{BB962C8B-B14F-4D97-AF65-F5344CB8AC3E}">
        <p14:creationId xmlns:p14="http://schemas.microsoft.com/office/powerpoint/2010/main" val="278428330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BB33D2-6560-5726-C925-27FF33B85CBB}"/>
              </a:ext>
            </a:extLst>
          </p:cNvPr>
          <p:cNvSpPr>
            <a:spLocks noGrp="1"/>
          </p:cNvSpPr>
          <p:nvPr>
            <p:ph type="title"/>
          </p:nvPr>
        </p:nvSpPr>
        <p:spPr/>
        <p:txBody>
          <a:bodyPr>
            <a:normAutofit/>
          </a:bodyPr>
          <a:lstStyle/>
          <a:p>
            <a:pPr algn="r"/>
            <a:r>
              <a:rPr lang="el-GR" sz="3200" dirty="0"/>
              <a:t>Προσεγγίζοντας τις γλώσσες ιστορικό-συγκριτικά</a:t>
            </a:r>
            <a:endParaRPr lang="en-GB" sz="3200" dirty="0"/>
          </a:p>
        </p:txBody>
      </p:sp>
      <p:sp>
        <p:nvSpPr>
          <p:cNvPr id="3" name="Θέση περιεχομένου 2">
            <a:extLst>
              <a:ext uri="{FF2B5EF4-FFF2-40B4-BE49-F238E27FC236}">
                <a16:creationId xmlns:a16="http://schemas.microsoft.com/office/drawing/2014/main" id="{E2F23B39-E55B-BCA2-6BCF-7C27CDEBC244}"/>
              </a:ext>
              <a:ext uri="{C183D7F6-B498-43B3-948B-1728B52AA6E4}">
                <adec:decorative xmlns:adec="http://schemas.microsoft.com/office/drawing/2017/decorative" val="1"/>
              </a:ext>
            </a:extLst>
          </p:cNvPr>
          <p:cNvSpPr>
            <a:spLocks noGrp="1"/>
          </p:cNvSpPr>
          <p:nvPr>
            <p:ph idx="1"/>
          </p:nvPr>
        </p:nvSpPr>
        <p:spPr>
          <a:xfrm>
            <a:off x="3869269" y="864108"/>
            <a:ext cx="3971226" cy="5120640"/>
          </a:xfrm>
        </p:spPr>
        <p:txBody>
          <a:bodyPr/>
          <a:lstStyle/>
          <a:p>
            <a:r>
              <a:rPr lang="el-GR" dirty="0"/>
              <a:t>Είδαμε σε προηγούμενο μάθημα ότι το ενδιαφέρον για τη μελέτη των γλωσσών συνδέθηκε με την ανακάλυψη νέων (για τους Ευρωπαίους) λαών και πολιτισμών κατά την Εποχή των Ανακαλύψεων.</a:t>
            </a:r>
          </a:p>
          <a:p>
            <a:r>
              <a:rPr lang="el-GR" dirty="0"/>
              <a:t>Η μελέτη των γλωσσών αυτών είχε ένα πρακτικό όφελος: επέτρεπε στους Ευρωπαίους αποικιοκράτες να συνδιαλέγονται με τους νέους λαούς, να τους εκχριστιανίζουν και να τους διοικούν.</a:t>
            </a:r>
          </a:p>
          <a:p>
            <a:r>
              <a:rPr lang="el-GR" dirty="0"/>
              <a:t>Είχε όμως και μερικά αδόκητα αποτελέσματα.</a:t>
            </a:r>
            <a:endParaRPr lang="en-GB" dirty="0"/>
          </a:p>
        </p:txBody>
      </p:sp>
      <p:pic>
        <p:nvPicPr>
          <p:cNvPr id="4" name="Picture 4" descr="A picture containing text, person, outdoor, group&#10;&#10;Description automatically generated">
            <a:extLst>
              <a:ext uri="{FF2B5EF4-FFF2-40B4-BE49-F238E27FC236}">
                <a16:creationId xmlns:a16="http://schemas.microsoft.com/office/drawing/2014/main" id="{DE8D9452-C10C-2A3F-ABA4-7CC831F358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04503" y="1114455"/>
            <a:ext cx="3474720" cy="4230598"/>
          </a:xfrm>
          <a:prstGeom prst="rect">
            <a:avLst/>
          </a:prstGeom>
        </p:spPr>
      </p:pic>
      <p:sp>
        <p:nvSpPr>
          <p:cNvPr id="5" name="TextBox 4">
            <a:extLst>
              <a:ext uri="{FF2B5EF4-FFF2-40B4-BE49-F238E27FC236}">
                <a16:creationId xmlns:a16="http://schemas.microsoft.com/office/drawing/2014/main" id="{AD63B9FC-8B5B-F4AA-1447-44BEAAC98B69}"/>
              </a:ext>
            </a:extLst>
          </p:cNvPr>
          <p:cNvSpPr txBox="1"/>
          <p:nvPr/>
        </p:nvSpPr>
        <p:spPr>
          <a:xfrm>
            <a:off x="8252975" y="5355688"/>
            <a:ext cx="35795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dirty="0" err="1"/>
              <a:t>Λε</a:t>
            </a:r>
            <a:r>
              <a:rPr lang="en-US" sz="900" dirty="0"/>
              <a:t>π</a:t>
            </a:r>
            <a:r>
              <a:rPr lang="en-US" sz="900" dirty="0" err="1"/>
              <a:t>τομέρει</a:t>
            </a:r>
            <a:r>
              <a:rPr lang="en-US" sz="900" dirty="0"/>
              <a:t>α από </a:t>
            </a:r>
            <a:r>
              <a:rPr lang="en-US" sz="900" dirty="0" err="1"/>
              <a:t>τον</a:t>
            </a:r>
            <a:r>
              <a:rPr lang="en-US" sz="900" dirty="0"/>
              <a:t> π</a:t>
            </a:r>
            <a:r>
              <a:rPr lang="en-US" sz="900" dirty="0" err="1"/>
              <a:t>ίν</a:t>
            </a:r>
            <a:r>
              <a:rPr lang="en-US" sz="900" dirty="0"/>
              <a:t>ακα </a:t>
            </a:r>
            <a:r>
              <a:rPr lang="en-US" sz="900" dirty="0" err="1"/>
              <a:t>του</a:t>
            </a:r>
            <a:r>
              <a:rPr lang="en-US" sz="900" dirty="0"/>
              <a:t> </a:t>
            </a:r>
            <a:r>
              <a:rPr lang="en-US" sz="900" dirty="0">
                <a:ea typeface="+mn-lt"/>
                <a:cs typeface="+mn-lt"/>
              </a:rPr>
              <a:t>Ricardo </a:t>
            </a:r>
            <a:r>
              <a:rPr lang="en-US" sz="900" dirty="0" err="1">
                <a:ea typeface="+mn-lt"/>
                <a:cs typeface="+mn-lt"/>
              </a:rPr>
              <a:t>Balaca</a:t>
            </a:r>
            <a:r>
              <a:rPr lang="en-US" sz="900" dirty="0">
                <a:ea typeface="+mn-lt"/>
                <a:cs typeface="+mn-lt"/>
              </a:rPr>
              <a:t> π</a:t>
            </a:r>
            <a:r>
              <a:rPr lang="en-US" sz="900" dirty="0" err="1">
                <a:ea typeface="+mn-lt"/>
                <a:cs typeface="+mn-lt"/>
              </a:rPr>
              <a:t>ου</a:t>
            </a:r>
            <a:r>
              <a:rPr lang="en-US" sz="900" dirty="0">
                <a:ea typeface="+mn-lt"/>
                <a:cs typeface="+mn-lt"/>
              </a:rPr>
              <a:t> αναπα</a:t>
            </a:r>
            <a:r>
              <a:rPr lang="en-US" sz="900" dirty="0" err="1">
                <a:ea typeface="+mn-lt"/>
                <a:cs typeface="+mn-lt"/>
              </a:rPr>
              <a:t>ριστά</a:t>
            </a:r>
            <a:r>
              <a:rPr lang="en-US" sz="900" dirty="0">
                <a:ea typeface="+mn-lt"/>
                <a:cs typeface="+mn-lt"/>
              </a:rPr>
              <a:t> </a:t>
            </a:r>
            <a:r>
              <a:rPr lang="en-US" sz="900" dirty="0" err="1">
                <a:ea typeface="+mn-lt"/>
                <a:cs typeface="+mn-lt"/>
              </a:rPr>
              <a:t>τον</a:t>
            </a:r>
            <a:r>
              <a:rPr lang="en-US" sz="900" dirty="0">
                <a:ea typeface="+mn-lt"/>
                <a:cs typeface="+mn-lt"/>
              </a:rPr>
              <a:t> απόπ</a:t>
            </a:r>
            <a:r>
              <a:rPr lang="en-US" sz="900" dirty="0" err="1">
                <a:ea typeface="+mn-lt"/>
                <a:cs typeface="+mn-lt"/>
              </a:rPr>
              <a:t>λου</a:t>
            </a:r>
            <a:r>
              <a:rPr lang="en-US" sz="900" dirty="0">
                <a:ea typeface="+mn-lt"/>
                <a:cs typeface="+mn-lt"/>
              </a:rPr>
              <a:t> </a:t>
            </a:r>
            <a:r>
              <a:rPr lang="en-US" sz="900" dirty="0" err="1">
                <a:ea typeface="+mn-lt"/>
                <a:cs typeface="+mn-lt"/>
              </a:rPr>
              <a:t>του</a:t>
            </a:r>
            <a:r>
              <a:rPr lang="en-US" sz="900" dirty="0">
                <a:ea typeface="+mn-lt"/>
                <a:cs typeface="+mn-lt"/>
              </a:rPr>
              <a:t> Χ. </a:t>
            </a:r>
            <a:r>
              <a:rPr lang="en-US" sz="900" dirty="0" err="1">
                <a:ea typeface="+mn-lt"/>
                <a:cs typeface="+mn-lt"/>
              </a:rPr>
              <a:t>Κολόμ</a:t>
            </a:r>
            <a:r>
              <a:rPr lang="en-US" sz="900" dirty="0">
                <a:ea typeface="+mn-lt"/>
                <a:cs typeface="+mn-lt"/>
              </a:rPr>
              <a:t>β</a:t>
            </a:r>
            <a:r>
              <a:rPr lang="en-US" sz="900" dirty="0" err="1">
                <a:ea typeface="+mn-lt"/>
                <a:cs typeface="+mn-lt"/>
              </a:rPr>
              <a:t>ου</a:t>
            </a:r>
            <a:endParaRPr lang="en-US" sz="900" dirty="0" err="1"/>
          </a:p>
        </p:txBody>
      </p:sp>
    </p:spTree>
    <p:extLst>
      <p:ext uri="{BB962C8B-B14F-4D97-AF65-F5344CB8AC3E}">
        <p14:creationId xmlns:p14="http://schemas.microsoft.com/office/powerpoint/2010/main" val="266169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70C461-F1A8-4E1C-1344-10F537BE60F2}"/>
              </a:ext>
            </a:extLst>
          </p:cNvPr>
          <p:cNvSpPr>
            <a:spLocks noGrp="1"/>
          </p:cNvSpPr>
          <p:nvPr>
            <p:ph type="title"/>
          </p:nvPr>
        </p:nvSpPr>
        <p:spPr>
          <a:xfrm>
            <a:off x="252919" y="1123837"/>
            <a:ext cx="2947482" cy="4601183"/>
          </a:xfrm>
        </p:spPr>
        <p:txBody>
          <a:bodyPr>
            <a:normAutofit/>
          </a:bodyPr>
          <a:lstStyle/>
          <a:p>
            <a:pPr algn="r"/>
            <a:r>
              <a:rPr lang="en-US" sz="3200" dirty="0"/>
              <a:t>Sir William Jones (1746-1794)</a:t>
            </a:r>
            <a:endParaRPr lang="en-GB" sz="3200" dirty="0"/>
          </a:p>
        </p:txBody>
      </p:sp>
      <p:sp>
        <p:nvSpPr>
          <p:cNvPr id="3" name="Θέση περιεχομένου 2">
            <a:extLst>
              <a:ext uri="{FF2B5EF4-FFF2-40B4-BE49-F238E27FC236}">
                <a16:creationId xmlns:a16="http://schemas.microsoft.com/office/drawing/2014/main" id="{F9078120-A55F-BEF0-C7BC-793DCCA985BB}"/>
              </a:ext>
            </a:extLst>
          </p:cNvPr>
          <p:cNvSpPr>
            <a:spLocks noGrp="1"/>
          </p:cNvSpPr>
          <p:nvPr>
            <p:ph idx="1"/>
          </p:nvPr>
        </p:nvSpPr>
        <p:spPr>
          <a:xfrm>
            <a:off x="3869267" y="864108"/>
            <a:ext cx="3585891" cy="5120640"/>
          </a:xfrm>
        </p:spPr>
        <p:txBody>
          <a:bodyPr>
            <a:normAutofit/>
          </a:bodyPr>
          <a:lstStyle/>
          <a:p>
            <a:r>
              <a:rPr lang="en-US" sz="1900" dirty="0"/>
              <a:t>To 1783, o Sir William Jones </a:t>
            </a:r>
            <a:r>
              <a:rPr lang="el-GR" sz="1900" dirty="0"/>
              <a:t>διορίζεται ως δικαστικός στην Καλκούτα της Ινδίας (που ήταν τότε υπό Αγγλική κατοχή).</a:t>
            </a:r>
          </a:p>
          <a:p>
            <a:r>
              <a:rPr lang="el-GR" sz="1900" dirty="0"/>
              <a:t>Στο πλαίσιο των καθηκόντων του, μελετά ινδικά νομικά κείμενα, και αργότερα θρησκευτικά κείμενα, τις </a:t>
            </a:r>
            <a:r>
              <a:rPr lang="el-GR" sz="1900" dirty="0" err="1">
                <a:solidFill>
                  <a:srgbClr val="0070C0"/>
                </a:solidFill>
              </a:rPr>
              <a:t>Βέδες</a:t>
            </a:r>
            <a:r>
              <a:rPr lang="el-GR" sz="1900" dirty="0"/>
              <a:t>. </a:t>
            </a:r>
          </a:p>
          <a:p>
            <a:r>
              <a:rPr lang="el-GR" sz="1900" dirty="0"/>
              <a:t>Τα κείμενα αυτά είναι γραμμένα στα </a:t>
            </a:r>
            <a:r>
              <a:rPr lang="el-GR" sz="1900" dirty="0">
                <a:solidFill>
                  <a:srgbClr val="0070C0"/>
                </a:solidFill>
              </a:rPr>
              <a:t>Σανσκριτικά</a:t>
            </a:r>
            <a:r>
              <a:rPr lang="el-GR" sz="1900" dirty="0"/>
              <a:t>, αρχαία γλώσσα της Ινδίας. </a:t>
            </a:r>
          </a:p>
          <a:p>
            <a:r>
              <a:rPr lang="el-GR" sz="1900" dirty="0"/>
              <a:t>Ο </a:t>
            </a:r>
            <a:r>
              <a:rPr lang="en-US" sz="1900" dirty="0"/>
              <a:t>Jones, </a:t>
            </a:r>
            <a:r>
              <a:rPr lang="el-GR" sz="1900" dirty="0"/>
              <a:t>που γνώριζε ήδη αρχαία ελληνικά, λατινικά και περσικά, άρχισε να παρατηρεί κάποιες ανεξήγητες ομοιότητες.</a:t>
            </a:r>
            <a:endParaRPr lang="en-GB" sz="1900" dirty="0"/>
          </a:p>
        </p:txBody>
      </p:sp>
      <p:pic>
        <p:nvPicPr>
          <p:cNvPr id="4" name="Εικόνα 3">
            <a:extLst>
              <a:ext uri="{FF2B5EF4-FFF2-40B4-BE49-F238E27FC236}">
                <a16:creationId xmlns:a16="http://schemas.microsoft.com/office/drawing/2014/main" id="{DA811A3D-C9E4-903B-9300-3DF42D9FF0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
          <a:stretch/>
        </p:blipFill>
        <p:spPr>
          <a:xfrm>
            <a:off x="7818120" y="758952"/>
            <a:ext cx="3617432" cy="5330952"/>
          </a:xfrm>
          <a:prstGeom prst="rect">
            <a:avLst/>
          </a:prstGeom>
        </p:spPr>
      </p:pic>
      <p:sp>
        <p:nvSpPr>
          <p:cNvPr id="6" name="TextBox 5">
            <a:extLst>
              <a:ext uri="{FF2B5EF4-FFF2-40B4-BE49-F238E27FC236}">
                <a16:creationId xmlns:a16="http://schemas.microsoft.com/office/drawing/2014/main" id="{7CCCAC45-E82B-2912-7E78-A491593FE418}"/>
              </a:ext>
            </a:extLst>
          </p:cNvPr>
          <p:cNvSpPr txBox="1"/>
          <p:nvPr/>
        </p:nvSpPr>
        <p:spPr>
          <a:xfrm>
            <a:off x="7997125" y="5689794"/>
            <a:ext cx="3259421" cy="400110"/>
          </a:xfrm>
          <a:prstGeom prst="rect">
            <a:avLst/>
          </a:prstGeom>
          <a:noFill/>
        </p:spPr>
        <p:txBody>
          <a:bodyPr wrap="square">
            <a:spAutoFit/>
          </a:bodyPr>
          <a:lstStyle/>
          <a:p>
            <a:r>
              <a:rPr lang="en-GB" sz="1000" dirty="0">
                <a:solidFill>
                  <a:schemeClr val="bg1"/>
                </a:solidFill>
              </a:rPr>
              <a:t>William Jones (philologist). (2023, May 12). In Wikipedia. https://en.wikipedia.org/wiki/William_Jones_(philologist)</a:t>
            </a:r>
          </a:p>
        </p:txBody>
      </p:sp>
    </p:spTree>
    <p:extLst>
      <p:ext uri="{BB962C8B-B14F-4D97-AF65-F5344CB8AC3E}">
        <p14:creationId xmlns:p14="http://schemas.microsoft.com/office/powerpoint/2010/main" val="2915516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4C7AAEDE-D7B0-4BCD-A1BA-68CA8ABD5C57}"/>
              </a:ext>
            </a:extLst>
          </p:cNvPr>
          <p:cNvSpPr>
            <a:spLocks noGrp="1"/>
          </p:cNvSpPr>
          <p:nvPr>
            <p:ph type="title"/>
          </p:nvPr>
        </p:nvSpPr>
        <p:spPr/>
        <p:txBody>
          <a:bodyPr/>
          <a:lstStyle/>
          <a:p>
            <a:pPr algn="r"/>
            <a:r>
              <a:rPr lang="el-GR" dirty="0"/>
              <a:t>Ο θεός </a:t>
            </a:r>
            <a:r>
              <a:rPr lang="en-US" dirty="0"/>
              <a:t>Yama</a:t>
            </a:r>
            <a:endParaRPr lang="en-GB" dirty="0"/>
          </a:p>
        </p:txBody>
      </p:sp>
      <p:pic>
        <p:nvPicPr>
          <p:cNvPr id="7" name="Θέση περιεχομένου 6" descr="Εικόνα που περιέχει clipart&#10;&#10;Περιγραφή που δημιουργήθηκε αυτόματα">
            <a:extLst>
              <a:ext uri="{FF2B5EF4-FFF2-40B4-BE49-F238E27FC236}">
                <a16:creationId xmlns:a16="http://schemas.microsoft.com/office/drawing/2014/main" id="{F9D36A1A-A04C-4044-BD4F-2A7257707C0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056777" y="1015246"/>
            <a:ext cx="4763010" cy="4957860"/>
          </a:xfrm>
        </p:spPr>
      </p:pic>
      <p:sp>
        <p:nvSpPr>
          <p:cNvPr id="5" name="Θέση κειμένου 4">
            <a:extLst>
              <a:ext uri="{FF2B5EF4-FFF2-40B4-BE49-F238E27FC236}">
                <a16:creationId xmlns:a16="http://schemas.microsoft.com/office/drawing/2014/main" id="{06A225DB-8F9C-46BE-BC9E-BA6EB91B2F6D}"/>
              </a:ext>
            </a:extLst>
          </p:cNvPr>
          <p:cNvSpPr>
            <a:spLocks noGrp="1"/>
          </p:cNvSpPr>
          <p:nvPr>
            <p:ph type="body" sz="half" idx="2"/>
          </p:nvPr>
        </p:nvSpPr>
        <p:spPr/>
        <p:txBody>
          <a:bodyPr/>
          <a:lstStyle/>
          <a:p>
            <a:pPr algn="r"/>
            <a:r>
              <a:rPr lang="el-GR" dirty="0"/>
              <a:t>Στην Ινδική μυθολογία, ο θεός του Κάτω Κόσμου </a:t>
            </a:r>
            <a:r>
              <a:rPr lang="en-US" dirty="0"/>
              <a:t>Yama </a:t>
            </a:r>
            <a:r>
              <a:rPr lang="el-GR" dirty="0"/>
              <a:t>συνοδεύεται από δύο τερατόμορφους σκύλους, ο ένας από τους οποίους λέγεται </a:t>
            </a:r>
            <a:r>
              <a:rPr lang="hi-IN" dirty="0"/>
              <a:t>शर्वर</a:t>
            </a:r>
            <a:r>
              <a:rPr lang="en-US" dirty="0"/>
              <a:t> /</a:t>
            </a:r>
            <a:r>
              <a:rPr lang="en-US" dirty="0" err="1"/>
              <a:t>ʃarvara</a:t>
            </a:r>
            <a:r>
              <a:rPr lang="en-US" dirty="0"/>
              <a:t>/</a:t>
            </a:r>
            <a:r>
              <a:rPr lang="el-GR" dirty="0"/>
              <a:t>. Στα σανσκριτικά το όνομά του είναι  </a:t>
            </a:r>
            <a:r>
              <a:rPr lang="hi-IN" dirty="0"/>
              <a:t>कर्वर </a:t>
            </a:r>
            <a:r>
              <a:rPr lang="el-GR" dirty="0"/>
              <a:t>/</a:t>
            </a:r>
            <a:r>
              <a:rPr lang="en-GB" dirty="0" err="1"/>
              <a:t>karvara</a:t>
            </a:r>
            <a:r>
              <a:rPr lang="el-GR" dirty="0"/>
              <a:t>/.</a:t>
            </a:r>
          </a:p>
        </p:txBody>
      </p:sp>
    </p:spTree>
    <p:extLst>
      <p:ext uri="{BB962C8B-B14F-4D97-AF65-F5344CB8AC3E}">
        <p14:creationId xmlns:p14="http://schemas.microsoft.com/office/powerpoint/2010/main" val="3573651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CB698F-949C-4549-B649-7A4D109305D0}"/>
              </a:ext>
            </a:extLst>
          </p:cNvPr>
          <p:cNvSpPr>
            <a:spLocks noGrp="1"/>
          </p:cNvSpPr>
          <p:nvPr>
            <p:ph type="title"/>
          </p:nvPr>
        </p:nvSpPr>
        <p:spPr/>
        <p:txBody>
          <a:bodyPr/>
          <a:lstStyle/>
          <a:p>
            <a:pPr algn="r"/>
            <a:r>
              <a:rPr lang="el-GR" dirty="0"/>
              <a:t>Άλλες περίεργες ομοιότητες</a:t>
            </a:r>
            <a:endParaRPr lang="en-GB" dirty="0"/>
          </a:p>
        </p:txBody>
      </p:sp>
      <p:sp>
        <p:nvSpPr>
          <p:cNvPr id="3" name="TextBox 2">
            <a:extLst>
              <a:ext uri="{FF2B5EF4-FFF2-40B4-BE49-F238E27FC236}">
                <a16:creationId xmlns:a16="http://schemas.microsoft.com/office/drawing/2014/main" id="{6F97D064-72E2-48D1-8BB3-2BF9C7D7323F}"/>
              </a:ext>
            </a:extLst>
          </p:cNvPr>
          <p:cNvSpPr txBox="1"/>
          <p:nvPr/>
        </p:nvSpPr>
        <p:spPr>
          <a:xfrm>
            <a:off x="4212771" y="1295400"/>
            <a:ext cx="1428724" cy="1200329"/>
          </a:xfrm>
          <a:prstGeom prst="rect">
            <a:avLst/>
          </a:prstGeom>
          <a:noFill/>
        </p:spPr>
        <p:txBody>
          <a:bodyPr wrap="none" rtlCol="0">
            <a:spAutoFit/>
          </a:bodyPr>
          <a:lstStyle/>
          <a:p>
            <a:r>
              <a:rPr lang="el-GR" i="1" dirty="0"/>
              <a:t>(</a:t>
            </a:r>
            <a:r>
              <a:rPr lang="el-GR" i="1" dirty="0" err="1"/>
              <a:t>α.ε.</a:t>
            </a:r>
            <a:r>
              <a:rPr lang="el-GR" i="1" dirty="0"/>
              <a:t>) πατήρ</a:t>
            </a:r>
          </a:p>
          <a:p>
            <a:r>
              <a:rPr lang="el-GR" i="1" dirty="0"/>
              <a:t>(λατ.) </a:t>
            </a:r>
            <a:r>
              <a:rPr lang="en-US" i="1" dirty="0" err="1"/>
              <a:t>patēr</a:t>
            </a:r>
            <a:endParaRPr lang="en-US" i="1" dirty="0"/>
          </a:p>
          <a:p>
            <a:r>
              <a:rPr lang="en-US" i="1" dirty="0"/>
              <a:t>(</a:t>
            </a:r>
            <a:r>
              <a:rPr lang="el-GR" i="1" dirty="0"/>
              <a:t>γερμ.) </a:t>
            </a:r>
            <a:r>
              <a:rPr lang="en-US" i="1" dirty="0" err="1"/>
              <a:t>vater</a:t>
            </a:r>
            <a:endParaRPr lang="en-US" i="1" dirty="0"/>
          </a:p>
          <a:p>
            <a:r>
              <a:rPr lang="en-US" i="1" dirty="0"/>
              <a:t>(</a:t>
            </a:r>
            <a:r>
              <a:rPr lang="el-GR" i="1" dirty="0"/>
              <a:t>αγγλ.) </a:t>
            </a:r>
            <a:r>
              <a:rPr lang="en-US" i="1" dirty="0"/>
              <a:t>father</a:t>
            </a:r>
            <a:endParaRPr lang="en-GB" i="1" dirty="0"/>
          </a:p>
        </p:txBody>
      </p:sp>
      <p:sp>
        <p:nvSpPr>
          <p:cNvPr id="4" name="TextBox 3">
            <a:extLst>
              <a:ext uri="{FF2B5EF4-FFF2-40B4-BE49-F238E27FC236}">
                <a16:creationId xmlns:a16="http://schemas.microsoft.com/office/drawing/2014/main" id="{E8678260-2522-40B3-ACC8-2573C6C1985A}"/>
              </a:ext>
            </a:extLst>
          </p:cNvPr>
          <p:cNvSpPr txBox="1"/>
          <p:nvPr/>
        </p:nvSpPr>
        <p:spPr>
          <a:xfrm>
            <a:off x="6352197" y="1295400"/>
            <a:ext cx="1430200" cy="1477328"/>
          </a:xfrm>
          <a:prstGeom prst="rect">
            <a:avLst/>
          </a:prstGeom>
          <a:noFill/>
        </p:spPr>
        <p:txBody>
          <a:bodyPr wrap="none" rtlCol="0">
            <a:spAutoFit/>
          </a:bodyPr>
          <a:lstStyle/>
          <a:p>
            <a:r>
              <a:rPr lang="el-GR" i="1" dirty="0"/>
              <a:t>(</a:t>
            </a:r>
            <a:r>
              <a:rPr lang="el-GR" i="1" dirty="0" err="1"/>
              <a:t>α.ε.</a:t>
            </a:r>
            <a:r>
              <a:rPr lang="el-GR" i="1" dirty="0"/>
              <a:t>) επτά</a:t>
            </a:r>
          </a:p>
          <a:p>
            <a:r>
              <a:rPr lang="el-GR" i="1" dirty="0"/>
              <a:t>(λατ.) </a:t>
            </a:r>
            <a:r>
              <a:rPr lang="en-US" i="1" dirty="0" err="1"/>
              <a:t>septem</a:t>
            </a:r>
            <a:endParaRPr lang="en-US" i="1" dirty="0"/>
          </a:p>
          <a:p>
            <a:r>
              <a:rPr lang="en-US" i="1" dirty="0"/>
              <a:t>(</a:t>
            </a:r>
            <a:r>
              <a:rPr lang="el-GR" i="1" dirty="0" err="1"/>
              <a:t>σανσ</a:t>
            </a:r>
            <a:r>
              <a:rPr lang="el-GR" i="1" dirty="0"/>
              <a:t>.) </a:t>
            </a:r>
            <a:r>
              <a:rPr lang="en-US" i="1" dirty="0" err="1"/>
              <a:t>saptá</a:t>
            </a:r>
            <a:endParaRPr lang="en-US" i="1" dirty="0"/>
          </a:p>
          <a:p>
            <a:r>
              <a:rPr lang="en-US" i="1" dirty="0"/>
              <a:t>(</a:t>
            </a:r>
            <a:r>
              <a:rPr lang="el-GR" i="1" dirty="0"/>
              <a:t>αγγλ.) </a:t>
            </a:r>
            <a:r>
              <a:rPr lang="en-US" i="1" dirty="0"/>
              <a:t>seven</a:t>
            </a:r>
          </a:p>
          <a:p>
            <a:r>
              <a:rPr lang="en-US" i="1" dirty="0"/>
              <a:t>(</a:t>
            </a:r>
            <a:r>
              <a:rPr lang="el-GR" i="1" dirty="0" err="1"/>
              <a:t>χετ</a:t>
            </a:r>
            <a:r>
              <a:rPr lang="el-GR" i="1" dirty="0"/>
              <a:t>.) </a:t>
            </a:r>
            <a:r>
              <a:rPr lang="en-GB" i="1" dirty="0"/>
              <a:t>š</a:t>
            </a:r>
            <a:r>
              <a:rPr lang="en-US" i="1" dirty="0" err="1"/>
              <a:t>iptam</a:t>
            </a:r>
            <a:endParaRPr lang="en-US" i="1" dirty="0"/>
          </a:p>
        </p:txBody>
      </p:sp>
      <p:grpSp>
        <p:nvGrpSpPr>
          <p:cNvPr id="8" name="Ομάδα 7">
            <a:extLst>
              <a:ext uri="{FF2B5EF4-FFF2-40B4-BE49-F238E27FC236}">
                <a16:creationId xmlns:a16="http://schemas.microsoft.com/office/drawing/2014/main" id="{CE2B0FBD-1F56-46AF-9007-4611DD4D63AB}"/>
              </a:ext>
            </a:extLst>
          </p:cNvPr>
          <p:cNvGrpSpPr/>
          <p:nvPr/>
        </p:nvGrpSpPr>
        <p:grpSpPr>
          <a:xfrm>
            <a:off x="4212771" y="3476297"/>
            <a:ext cx="5709053" cy="2324641"/>
            <a:chOff x="4212771" y="3476297"/>
            <a:chExt cx="5709053" cy="2324641"/>
          </a:xfrm>
        </p:grpSpPr>
        <p:pic>
          <p:nvPicPr>
            <p:cNvPr id="5" name="Εικόνα 4">
              <a:extLst>
                <a:ext uri="{FF2B5EF4-FFF2-40B4-BE49-F238E27FC236}">
                  <a16:creationId xmlns:a16="http://schemas.microsoft.com/office/drawing/2014/main" id="{76ACDC1E-A1D8-4B1C-91E5-67137A4B3CF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12771" y="3476297"/>
              <a:ext cx="5709053" cy="2086303"/>
            </a:xfrm>
            <a:prstGeom prst="rect">
              <a:avLst/>
            </a:prstGeom>
          </p:spPr>
        </p:pic>
        <p:sp>
          <p:nvSpPr>
            <p:cNvPr id="6" name="TextBox 5">
              <a:extLst>
                <a:ext uri="{FF2B5EF4-FFF2-40B4-BE49-F238E27FC236}">
                  <a16:creationId xmlns:a16="http://schemas.microsoft.com/office/drawing/2014/main" id="{A5766FE6-DD52-4FA8-AD56-953220E27D24}"/>
                </a:ext>
              </a:extLst>
            </p:cNvPr>
            <p:cNvSpPr txBox="1"/>
            <p:nvPr/>
          </p:nvSpPr>
          <p:spPr>
            <a:xfrm>
              <a:off x="8653528" y="5554717"/>
              <a:ext cx="1268296" cy="246221"/>
            </a:xfrm>
            <a:prstGeom prst="rect">
              <a:avLst/>
            </a:prstGeom>
            <a:noFill/>
          </p:spPr>
          <p:txBody>
            <a:bodyPr wrap="none" rtlCol="0">
              <a:spAutoFit/>
            </a:bodyPr>
            <a:lstStyle/>
            <a:p>
              <a:r>
                <a:rPr lang="en-US" sz="1000" dirty="0"/>
                <a:t>www.brittanica.com</a:t>
              </a:r>
              <a:endParaRPr lang="en-GB" sz="1000" dirty="0"/>
            </a:p>
          </p:txBody>
        </p:sp>
      </p:grpSp>
      <p:sp>
        <p:nvSpPr>
          <p:cNvPr id="7" name="TextBox 6">
            <a:extLst>
              <a:ext uri="{FF2B5EF4-FFF2-40B4-BE49-F238E27FC236}">
                <a16:creationId xmlns:a16="http://schemas.microsoft.com/office/drawing/2014/main" id="{2820CBB3-A6E8-41FD-A7DD-92160D3F2382}"/>
              </a:ext>
            </a:extLst>
          </p:cNvPr>
          <p:cNvSpPr txBox="1"/>
          <p:nvPr/>
        </p:nvSpPr>
        <p:spPr>
          <a:xfrm>
            <a:off x="8572576" y="1295400"/>
            <a:ext cx="1617751" cy="1477328"/>
          </a:xfrm>
          <a:prstGeom prst="rect">
            <a:avLst/>
          </a:prstGeom>
          <a:noFill/>
        </p:spPr>
        <p:txBody>
          <a:bodyPr wrap="none" rtlCol="0">
            <a:spAutoFit/>
          </a:bodyPr>
          <a:lstStyle/>
          <a:p>
            <a:r>
              <a:rPr lang="en-US" i="1" dirty="0"/>
              <a:t>(</a:t>
            </a:r>
            <a:r>
              <a:rPr lang="el-GR" i="1" dirty="0" err="1"/>
              <a:t>Γραμ</a:t>
            </a:r>
            <a:r>
              <a:rPr lang="el-GR" i="1" dirty="0"/>
              <a:t>. Β’) </a:t>
            </a:r>
            <a:r>
              <a:rPr lang="en-US" i="1" dirty="0" err="1"/>
              <a:t>ti</a:t>
            </a:r>
            <a:r>
              <a:rPr lang="en-US" i="1" dirty="0"/>
              <a:t>-wo</a:t>
            </a:r>
          </a:p>
          <a:p>
            <a:r>
              <a:rPr lang="el-GR" i="1" dirty="0"/>
              <a:t>(</a:t>
            </a:r>
            <a:r>
              <a:rPr lang="el-GR" i="1" dirty="0" err="1"/>
              <a:t>α.ε.</a:t>
            </a:r>
            <a:r>
              <a:rPr lang="el-GR" i="1" dirty="0"/>
              <a:t>) θεός</a:t>
            </a:r>
          </a:p>
          <a:p>
            <a:r>
              <a:rPr lang="el-GR" i="1" dirty="0"/>
              <a:t>(λατ.) </a:t>
            </a:r>
            <a:r>
              <a:rPr lang="en-US" i="1" dirty="0" err="1"/>
              <a:t>deus</a:t>
            </a:r>
            <a:endParaRPr lang="en-US" i="1" dirty="0"/>
          </a:p>
          <a:p>
            <a:r>
              <a:rPr lang="en-US" i="1" dirty="0"/>
              <a:t>(</a:t>
            </a:r>
            <a:r>
              <a:rPr lang="el-GR" i="1" dirty="0" err="1"/>
              <a:t>σανσ</a:t>
            </a:r>
            <a:r>
              <a:rPr lang="el-GR" i="1" dirty="0"/>
              <a:t>.) </a:t>
            </a:r>
            <a:r>
              <a:rPr lang="en-GB" i="1" dirty="0"/>
              <a:t>dyáuṣ</a:t>
            </a:r>
            <a:r>
              <a:rPr lang="en-GB" b="0" i="0" dirty="0">
                <a:solidFill>
                  <a:srgbClr val="202122"/>
                </a:solidFill>
                <a:effectLst/>
                <a:latin typeface="Arial" panose="020B0604020202020204" pitchFamily="34" charset="0"/>
              </a:rPr>
              <a:t> </a:t>
            </a:r>
            <a:endParaRPr lang="en-US" i="1" dirty="0"/>
          </a:p>
          <a:p>
            <a:r>
              <a:rPr lang="en-US" i="1" dirty="0"/>
              <a:t>(</a:t>
            </a:r>
            <a:r>
              <a:rPr lang="el-GR" i="1" dirty="0" err="1"/>
              <a:t>χετ</a:t>
            </a:r>
            <a:r>
              <a:rPr lang="el-GR" i="1" dirty="0"/>
              <a:t>.) </a:t>
            </a:r>
            <a:r>
              <a:rPr lang="en-GB" i="1" dirty="0" err="1"/>
              <a:t>šīuš</a:t>
            </a:r>
            <a:endParaRPr lang="en-US" i="1" dirty="0"/>
          </a:p>
        </p:txBody>
      </p:sp>
    </p:spTree>
    <p:extLst>
      <p:ext uri="{BB962C8B-B14F-4D97-AF65-F5344CB8AC3E}">
        <p14:creationId xmlns:p14="http://schemas.microsoft.com/office/powerpoint/2010/main" val="169613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2F38B556-9B20-4113-8C6A-E08BBC5A169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102" y="2629988"/>
            <a:ext cx="1440000" cy="1440000"/>
          </a:xfrm>
          <a:prstGeom prst="rect">
            <a:avLst/>
          </a:prstGeom>
        </p:spPr>
      </p:pic>
      <p:sp>
        <p:nvSpPr>
          <p:cNvPr id="3" name="TextBox 2">
            <a:extLst>
              <a:ext uri="{FF2B5EF4-FFF2-40B4-BE49-F238E27FC236}">
                <a16:creationId xmlns:a16="http://schemas.microsoft.com/office/drawing/2014/main" id="{AACAE880-BEC1-4521-BFF4-31F1D98AEB18}"/>
              </a:ext>
            </a:extLst>
          </p:cNvPr>
          <p:cNvSpPr txBox="1"/>
          <p:nvPr/>
        </p:nvSpPr>
        <p:spPr>
          <a:xfrm>
            <a:off x="1998617" y="1949604"/>
            <a:ext cx="10193383" cy="2800767"/>
          </a:xfrm>
          <a:prstGeom prst="rect">
            <a:avLst/>
          </a:prstGeom>
          <a:noFill/>
        </p:spPr>
        <p:txBody>
          <a:bodyPr wrap="square" rtlCol="0">
            <a:spAutoFit/>
          </a:bodyPr>
          <a:lstStyle/>
          <a:p>
            <a:r>
              <a:rPr lang="el-GR" sz="4400" dirty="0"/>
              <a:t>Πώς θα μπορούσε να εξηγηθεί η ομοιότητα μεταξύ γλωσσών που χρησιμοποιούσαν λαοί άγνωστοι μεταξύ τους;</a:t>
            </a:r>
            <a:endParaRPr lang="en-US" sz="4400" dirty="0"/>
          </a:p>
        </p:txBody>
      </p:sp>
    </p:spTree>
    <p:extLst>
      <p:ext uri="{BB962C8B-B14F-4D97-AF65-F5344CB8AC3E}">
        <p14:creationId xmlns:p14="http://schemas.microsoft.com/office/powerpoint/2010/main" val="1863180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id="{D2F89AAD-3F23-4EDE-BA93-83B3BBBAED9C}"/>
              </a:ext>
            </a:extLst>
          </p:cNvPr>
          <p:cNvSpPr>
            <a:spLocks noGrp="1"/>
          </p:cNvSpPr>
          <p:nvPr>
            <p:ph type="title"/>
          </p:nvPr>
        </p:nvSpPr>
        <p:spPr>
          <a:xfrm>
            <a:off x="1600754" y="1087374"/>
            <a:ext cx="8983489" cy="1000978"/>
          </a:xfrm>
        </p:spPr>
        <p:txBody>
          <a:bodyPr>
            <a:normAutofit/>
          </a:bodyPr>
          <a:lstStyle/>
          <a:p>
            <a:r>
              <a:rPr lang="el-GR" dirty="0"/>
              <a:t>Η Ινδοευρωπαϊκή ομογλωσσία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id="{0A8E9939-BCC6-4EDE-A3B2-4840BDF052BD}"/>
              </a:ext>
            </a:extLst>
          </p:cNvPr>
          <p:cNvSpPr>
            <a:spLocks noGrp="1"/>
          </p:cNvSpPr>
          <p:nvPr>
            <p:ph idx="1"/>
          </p:nvPr>
        </p:nvSpPr>
        <p:spPr>
          <a:xfrm>
            <a:off x="1600753" y="2535446"/>
            <a:ext cx="8983489" cy="3554457"/>
          </a:xfrm>
        </p:spPr>
        <p:txBody>
          <a:bodyPr>
            <a:normAutofit/>
          </a:bodyPr>
          <a:lstStyle/>
          <a:p>
            <a:r>
              <a:rPr lang="el-GR" dirty="0">
                <a:solidFill>
                  <a:schemeClr val="tx1"/>
                </a:solidFill>
              </a:rPr>
              <a:t>Η μελέτη των ομοιοτήτων μεταξύ πολλών γλωσσών στην Ευρώπη, την Περσία και την Ινδική χερσόνησο οδήγησε στο συμπέρασμα ότι αυτές πρέπει να κατάγονται από έναν κοινό πρόγονο.</a:t>
            </a:r>
          </a:p>
          <a:p>
            <a:r>
              <a:rPr lang="el-GR" dirty="0">
                <a:solidFill>
                  <a:schemeClr val="tx1"/>
                </a:solidFill>
              </a:rPr>
              <a:t>Η προγονική αυτή γλώσσα, για την οποία δεν υπάρχουν γραπτά τεκμήρια, ονομάζεται </a:t>
            </a:r>
            <a:r>
              <a:rPr lang="el-GR" dirty="0" err="1">
                <a:solidFill>
                  <a:schemeClr val="accent6">
                    <a:lumMod val="75000"/>
                  </a:schemeClr>
                </a:solidFill>
              </a:rPr>
              <a:t>Πρωτο</a:t>
            </a:r>
            <a:r>
              <a:rPr lang="el-GR" dirty="0">
                <a:solidFill>
                  <a:schemeClr val="accent6">
                    <a:lumMod val="75000"/>
                  </a:schemeClr>
                </a:solidFill>
              </a:rPr>
              <a:t>-</a:t>
            </a:r>
            <a:r>
              <a:rPr lang="el-GR" dirty="0" err="1">
                <a:solidFill>
                  <a:schemeClr val="accent6">
                    <a:lumMod val="75000"/>
                  </a:schemeClr>
                </a:solidFill>
              </a:rPr>
              <a:t>Ινδο</a:t>
            </a:r>
            <a:r>
              <a:rPr lang="el-GR" dirty="0">
                <a:solidFill>
                  <a:schemeClr val="accent6">
                    <a:lumMod val="75000"/>
                  </a:schemeClr>
                </a:solidFill>
              </a:rPr>
              <a:t>-Ευρωπαϊκή</a:t>
            </a:r>
            <a:r>
              <a:rPr lang="el-GR" dirty="0">
                <a:solidFill>
                  <a:schemeClr val="tx1"/>
                </a:solidFill>
              </a:rPr>
              <a:t> (ΠΙΕ).</a:t>
            </a:r>
          </a:p>
          <a:p>
            <a:r>
              <a:rPr lang="el-GR" dirty="0">
                <a:solidFill>
                  <a:schemeClr val="tx1"/>
                </a:solidFill>
              </a:rPr>
              <a:t>Οι γλώσσες που κατάγονται από την ΠΙΕ συναποτελούν την Ινδοευρωπαϊκή </a:t>
            </a:r>
            <a:r>
              <a:rPr lang="el-GR" dirty="0">
                <a:solidFill>
                  <a:schemeClr val="accent6">
                    <a:lumMod val="75000"/>
                  </a:schemeClr>
                </a:solidFill>
              </a:rPr>
              <a:t>ομογλωσσία</a:t>
            </a:r>
            <a:r>
              <a:rPr lang="el-GR" dirty="0">
                <a:solidFill>
                  <a:schemeClr val="tx1"/>
                </a:solidFill>
              </a:rPr>
              <a:t> (: οικογένεια γλωσσών).</a:t>
            </a:r>
            <a:endParaRPr lang="en-GB" dirty="0">
              <a:solidFill>
                <a:schemeClr val="tx1"/>
              </a:solidFill>
            </a:endParaRPr>
          </a:p>
        </p:txBody>
      </p:sp>
      <p:pic>
        <p:nvPicPr>
          <p:cNvPr id="5" name="Εικόνα 4" descr="Πλάγιο βλέμμα Pusheen">
            <a:extLst>
              <a:ext uri="{FF2B5EF4-FFF2-40B4-BE49-F238E27FC236}">
                <a16:creationId xmlns:a16="http://schemas.microsoft.com/office/drawing/2014/main" id="{07A1EDA9-7ACF-4196-8A6C-C91BE7FCAD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47728" y="5893656"/>
            <a:ext cx="1080785" cy="1080785"/>
          </a:xfrm>
          <a:prstGeom prst="rect">
            <a:avLst/>
          </a:prstGeom>
        </p:spPr>
      </p:pic>
      <p:sp>
        <p:nvSpPr>
          <p:cNvPr id="6" name="Φυσαλίδα σκέψης: Σύννεφο 5">
            <a:extLst>
              <a:ext uri="{FF2B5EF4-FFF2-40B4-BE49-F238E27FC236}">
                <a16:creationId xmlns:a16="http://schemas.microsoft.com/office/drawing/2014/main" id="{E3191AE7-D94E-4A98-8D90-19A9D506659C}"/>
              </a:ext>
            </a:extLst>
          </p:cNvPr>
          <p:cNvSpPr/>
          <p:nvPr/>
        </p:nvSpPr>
        <p:spPr>
          <a:xfrm>
            <a:off x="9925050" y="4936611"/>
            <a:ext cx="2112018" cy="996948"/>
          </a:xfrm>
          <a:prstGeom prst="cloudCallout">
            <a:avLst>
              <a:gd name="adj1" fmla="val 13495"/>
              <a:gd name="adj2" fmla="val 71094"/>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100" dirty="0">
                <a:latin typeface="Candara" panose="020E0502030303020204" pitchFamily="34" charset="0"/>
              </a:rPr>
              <a:t>Γιατί δεν υπάρχουν γραπτά τεκμήρια της ΠΙΕ;</a:t>
            </a:r>
            <a:endParaRPr lang="en-GB" sz="1100" dirty="0">
              <a:latin typeface="Candara" panose="020E0502030303020204" pitchFamily="34" charset="0"/>
            </a:endParaRPr>
          </a:p>
        </p:txBody>
      </p:sp>
    </p:spTree>
    <p:extLst>
      <p:ext uri="{BB962C8B-B14F-4D97-AF65-F5344CB8AC3E}">
        <p14:creationId xmlns:p14="http://schemas.microsoft.com/office/powerpoint/2010/main" val="192783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18DBBD-F8F4-4CA5-AB39-FBE3915E91B8}"/>
              </a:ext>
            </a:extLst>
          </p:cNvPr>
          <p:cNvSpPr>
            <a:spLocks noGrp="1"/>
          </p:cNvSpPr>
          <p:nvPr>
            <p:ph type="title"/>
          </p:nvPr>
        </p:nvSpPr>
        <p:spPr/>
        <p:txBody>
          <a:bodyPr/>
          <a:lstStyle/>
          <a:p>
            <a:r>
              <a:rPr lang="el-GR" dirty="0"/>
              <a:t>Η εξάπλωση της ΠΙΕ</a:t>
            </a:r>
            <a:endParaRPr lang="en-GB" dirty="0"/>
          </a:p>
        </p:txBody>
      </p:sp>
      <p:sp>
        <p:nvSpPr>
          <p:cNvPr id="4" name="Θέση κειμένου 3">
            <a:extLst>
              <a:ext uri="{FF2B5EF4-FFF2-40B4-BE49-F238E27FC236}">
                <a16:creationId xmlns:a16="http://schemas.microsoft.com/office/drawing/2014/main" id="{4EB86034-B85B-4899-8640-42A32324024C}"/>
              </a:ext>
            </a:extLst>
          </p:cNvPr>
          <p:cNvSpPr>
            <a:spLocks noGrp="1"/>
          </p:cNvSpPr>
          <p:nvPr>
            <p:ph type="body" sz="half" idx="2"/>
          </p:nvPr>
        </p:nvSpPr>
        <p:spPr/>
        <p:txBody>
          <a:bodyPr>
            <a:normAutofit lnSpcReduction="10000"/>
          </a:bodyPr>
          <a:lstStyle/>
          <a:p>
            <a:pPr marL="285750" indent="-285750">
              <a:buClr>
                <a:schemeClr val="accent6">
                  <a:lumMod val="75000"/>
                </a:schemeClr>
              </a:buClr>
              <a:buFont typeface="Wingdings" panose="05000000000000000000" pitchFamily="2" charset="2"/>
              <a:buChar char="§"/>
            </a:pPr>
            <a:r>
              <a:rPr lang="el-GR" dirty="0"/>
              <a:t>Με σκούρο πράσινο απεικονίζεται η εικαζόμενη κοιτίδα της ΠΙΕ</a:t>
            </a:r>
          </a:p>
          <a:p>
            <a:pPr marL="285750" indent="-285750">
              <a:buClr>
                <a:schemeClr val="accent6">
                  <a:lumMod val="75000"/>
                </a:schemeClr>
              </a:buClr>
              <a:buFont typeface="Wingdings" panose="05000000000000000000" pitchFamily="2" charset="2"/>
              <a:buChar char="§"/>
            </a:pPr>
            <a:r>
              <a:rPr lang="el-GR" dirty="0"/>
              <a:t>Με ανοιχτό πράσινο η γεωγραφική εξάπλωση των ινδοευρωπαϊκών γλωσσών</a:t>
            </a:r>
          </a:p>
          <a:p>
            <a:r>
              <a:rPr lang="el-GR" sz="1000" dirty="0"/>
              <a:t>Στοιχεία από </a:t>
            </a:r>
            <a:r>
              <a:rPr lang="en-GB" sz="1000" dirty="0" err="1"/>
              <a:t>Haak</a:t>
            </a:r>
            <a:r>
              <a:rPr lang="en-GB" sz="1000" dirty="0"/>
              <a:t>, W</a:t>
            </a:r>
            <a:r>
              <a:rPr lang="el-GR" sz="1000" dirty="0"/>
              <a:t>.</a:t>
            </a:r>
            <a:r>
              <a:rPr lang="en-GB" sz="1000" dirty="0"/>
              <a:t> (2015). Massive migration from the steppe was a source for Indo-European languages in Europe. </a:t>
            </a:r>
            <a:r>
              <a:rPr lang="en-GB" sz="1000" i="1" dirty="0"/>
              <a:t>Nature 522</a:t>
            </a:r>
            <a:r>
              <a:rPr lang="en-GB" sz="1000" dirty="0"/>
              <a:t>(7555)</a:t>
            </a:r>
            <a:r>
              <a:rPr lang="el-GR" sz="1000" dirty="0"/>
              <a:t>,</a:t>
            </a:r>
            <a:r>
              <a:rPr lang="en-GB" sz="1000" dirty="0"/>
              <a:t> 207–211. </a:t>
            </a:r>
            <a:r>
              <a:rPr lang="en-US" sz="1000" dirty="0"/>
              <a:t>doi</a:t>
            </a:r>
            <a:r>
              <a:rPr lang="en-GB" sz="1000" dirty="0"/>
              <a:t>:</a:t>
            </a:r>
            <a:r>
              <a:rPr lang="en-GB" sz="1000" dirty="0">
                <a:hlinkClick r:id="rId2">
                  <a:extLst>
                    <a:ext uri="{A12FA001-AC4F-418D-AE19-62706E023703}">
                      <ahyp:hlinkClr xmlns:ahyp="http://schemas.microsoft.com/office/drawing/2018/hyperlinkcolor" val="tx"/>
                    </a:ext>
                  </a:extLst>
                </a:hlinkClick>
              </a:rPr>
              <a:t>10.1038/nature14317</a:t>
            </a:r>
            <a:r>
              <a:rPr lang="en-GB" sz="1000" dirty="0"/>
              <a:t>.</a:t>
            </a:r>
          </a:p>
          <a:p>
            <a:pPr>
              <a:spcBef>
                <a:spcPts val="0"/>
              </a:spcBef>
            </a:pPr>
            <a:r>
              <a:rPr lang="el-GR" sz="1000" dirty="0"/>
              <a:t>Γράφημα από </a:t>
            </a:r>
            <a:r>
              <a:rPr lang="en-US" sz="1000" dirty="0"/>
              <a:t>Wikipedia.</a:t>
            </a:r>
            <a:endParaRPr lang="en-GB" sz="1000" dirty="0"/>
          </a:p>
        </p:txBody>
      </p:sp>
      <p:pic>
        <p:nvPicPr>
          <p:cNvPr id="7" name="Εικόνα 6">
            <a:extLst>
              <a:ext uri="{FF2B5EF4-FFF2-40B4-BE49-F238E27FC236}">
                <a16:creationId xmlns:a16="http://schemas.microsoft.com/office/drawing/2014/main" id="{01889E4F-AA8A-4907-A4B5-57F34E413979}"/>
              </a:ext>
            </a:extLst>
          </p:cNvPr>
          <p:cNvPicPr>
            <a:picLocks noChangeAspect="1"/>
          </p:cNvPicPr>
          <p:nvPr/>
        </p:nvPicPr>
        <p:blipFill>
          <a:blip r:embed="rId3"/>
          <a:stretch>
            <a:fillRect/>
          </a:stretch>
        </p:blipFill>
        <p:spPr>
          <a:xfrm>
            <a:off x="4201785" y="-145915"/>
            <a:ext cx="6570539" cy="6858000"/>
          </a:xfrm>
          <a:prstGeom prst="rect">
            <a:avLst/>
          </a:prstGeom>
        </p:spPr>
      </p:pic>
    </p:spTree>
    <p:extLst>
      <p:ext uri="{BB962C8B-B14F-4D97-AF65-F5344CB8AC3E}">
        <p14:creationId xmlns:p14="http://schemas.microsoft.com/office/powerpoint/2010/main" val="397312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17140C2-6018-40DE-B107-34E231E808DF}"/>
              </a:ext>
            </a:extLst>
          </p:cNvPr>
          <p:cNvPicPr>
            <a:picLocks noChangeAspect="1"/>
          </p:cNvPicPr>
          <p:nvPr/>
        </p:nvPicPr>
        <p:blipFill>
          <a:blip r:embed="rId2"/>
          <a:stretch>
            <a:fillRect/>
          </a:stretch>
        </p:blipFill>
        <p:spPr>
          <a:xfrm>
            <a:off x="4402618" y="0"/>
            <a:ext cx="7439186" cy="6858000"/>
          </a:xfrm>
          <a:prstGeom prst="rect">
            <a:avLst/>
          </a:prstGeom>
        </p:spPr>
      </p:pic>
      <p:sp>
        <p:nvSpPr>
          <p:cNvPr id="3" name="Τίτλος 2">
            <a:extLst>
              <a:ext uri="{FF2B5EF4-FFF2-40B4-BE49-F238E27FC236}">
                <a16:creationId xmlns:a16="http://schemas.microsoft.com/office/drawing/2014/main" id="{8C1149A6-FA56-4F6E-A7A8-DEC4A9AB08F5}"/>
              </a:ext>
            </a:extLst>
          </p:cNvPr>
          <p:cNvSpPr>
            <a:spLocks noGrp="1"/>
          </p:cNvSpPr>
          <p:nvPr>
            <p:ph type="title"/>
          </p:nvPr>
        </p:nvSpPr>
        <p:spPr/>
        <p:txBody>
          <a:bodyPr/>
          <a:lstStyle/>
          <a:p>
            <a:r>
              <a:rPr lang="el-GR" dirty="0"/>
              <a:t>Σχηματική αποτύπωση της ΙΕ ομογλωσσίας</a:t>
            </a:r>
            <a:endParaRPr lang="en-GB" dirty="0"/>
          </a:p>
        </p:txBody>
      </p:sp>
      <p:sp>
        <p:nvSpPr>
          <p:cNvPr id="5" name="Θέση κειμένου 4">
            <a:extLst>
              <a:ext uri="{FF2B5EF4-FFF2-40B4-BE49-F238E27FC236}">
                <a16:creationId xmlns:a16="http://schemas.microsoft.com/office/drawing/2014/main" id="{0357710C-D35C-49D4-8D4D-B50A488C9E89}"/>
              </a:ext>
            </a:extLst>
          </p:cNvPr>
          <p:cNvSpPr>
            <a:spLocks noGrp="1"/>
          </p:cNvSpPr>
          <p:nvPr>
            <p:ph type="body" sz="half" idx="2"/>
          </p:nvPr>
        </p:nvSpPr>
        <p:spPr/>
        <p:txBody>
          <a:bodyPr/>
          <a:lstStyle/>
          <a:p>
            <a:pPr marL="285750" indent="-285750">
              <a:buClr>
                <a:schemeClr val="accent6">
                  <a:lumMod val="75000"/>
                </a:schemeClr>
              </a:buClr>
              <a:buFont typeface="Arial" panose="020B0604020202020204" pitchFamily="34" charset="0"/>
              <a:buChar char="•"/>
            </a:pPr>
            <a:r>
              <a:rPr lang="el-GR" dirty="0"/>
              <a:t>Γκρι: εικαζόμενη γλώσσα</a:t>
            </a:r>
          </a:p>
          <a:p>
            <a:pPr marL="285750" indent="-285750">
              <a:buClr>
                <a:schemeClr val="accent6">
                  <a:lumMod val="75000"/>
                </a:schemeClr>
              </a:buClr>
              <a:buFont typeface="Arial" panose="020B0604020202020204" pitchFamily="34" charset="0"/>
              <a:buChar char="•"/>
            </a:pPr>
            <a:r>
              <a:rPr lang="el-GR" dirty="0"/>
              <a:t>Κόκκινο: νεκρή γλώσσα</a:t>
            </a:r>
          </a:p>
          <a:p>
            <a:pPr marL="285750" indent="-285750">
              <a:buClr>
                <a:schemeClr val="accent6">
                  <a:lumMod val="75000"/>
                </a:schemeClr>
              </a:buClr>
              <a:buFont typeface="Arial" panose="020B0604020202020204" pitchFamily="34" charset="0"/>
              <a:buChar char="•"/>
            </a:pPr>
            <a:r>
              <a:rPr lang="el-GR" dirty="0"/>
              <a:t>Πράσινο: ομιλούμενη γλώσσα</a:t>
            </a:r>
            <a:endParaRPr lang="en-GB" dirty="0"/>
          </a:p>
        </p:txBody>
      </p:sp>
      <p:sp>
        <p:nvSpPr>
          <p:cNvPr id="6" name="Οβάλ 5">
            <a:extLst>
              <a:ext uri="{FF2B5EF4-FFF2-40B4-BE49-F238E27FC236}">
                <a16:creationId xmlns:a16="http://schemas.microsoft.com/office/drawing/2014/main" id="{52BDA03C-8C84-4829-8B92-3F2ECA6E4AF3}"/>
              </a:ext>
            </a:extLst>
          </p:cNvPr>
          <p:cNvSpPr/>
          <p:nvPr/>
        </p:nvSpPr>
        <p:spPr>
          <a:xfrm>
            <a:off x="4212077" y="690664"/>
            <a:ext cx="3628417" cy="1147864"/>
          </a:xfrm>
          <a:prstGeom prst="ellipse">
            <a:avLst/>
          </a:prstGeom>
          <a:noFill/>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 name="Εικόνα 3" descr="Πλάγιο βλέμμα Pusheen">
            <a:extLst>
              <a:ext uri="{FF2B5EF4-FFF2-40B4-BE49-F238E27FC236}">
                <a16:creationId xmlns:a16="http://schemas.microsoft.com/office/drawing/2014/main" id="{14F6029D-33F4-ECA1-06CD-2ED5F708BC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6154" y="5911519"/>
            <a:ext cx="1080785" cy="1080785"/>
          </a:xfrm>
          <a:prstGeom prst="rect">
            <a:avLst/>
          </a:prstGeom>
        </p:spPr>
      </p:pic>
      <p:sp>
        <p:nvSpPr>
          <p:cNvPr id="7" name="Φυσαλίδα σκέψης: Σύννεφο 6">
            <a:extLst>
              <a:ext uri="{FF2B5EF4-FFF2-40B4-BE49-F238E27FC236}">
                <a16:creationId xmlns:a16="http://schemas.microsoft.com/office/drawing/2014/main" id="{98735080-30CD-654A-0A6C-ECB265E12835}"/>
              </a:ext>
            </a:extLst>
          </p:cNvPr>
          <p:cNvSpPr/>
          <p:nvPr/>
        </p:nvSpPr>
        <p:spPr>
          <a:xfrm flipH="1">
            <a:off x="256032" y="5050758"/>
            <a:ext cx="2112018" cy="996948"/>
          </a:xfrm>
          <a:prstGeom prst="cloudCallout">
            <a:avLst>
              <a:gd name="adj1" fmla="val 13495"/>
              <a:gd name="adj2" fmla="val 71094"/>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100" dirty="0">
                <a:latin typeface="Candara" panose="020E0502030303020204" pitchFamily="34" charset="0"/>
              </a:rPr>
              <a:t>Πόσα «ελληνικά» υπάρχουν; Τελικά είναι μια ή πολλές γλώσσες;</a:t>
            </a:r>
            <a:endParaRPr lang="en-GB" sz="1100" dirty="0">
              <a:latin typeface="Candara" panose="020E0502030303020204" pitchFamily="34" charset="0"/>
            </a:endParaRPr>
          </a:p>
        </p:txBody>
      </p:sp>
    </p:spTree>
    <p:extLst>
      <p:ext uri="{BB962C8B-B14F-4D97-AF65-F5344CB8AC3E}">
        <p14:creationId xmlns:p14="http://schemas.microsoft.com/office/powerpoint/2010/main" val="159823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1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8CC8E4-57A7-4E77-BE8C-188075AE14A7}"/>
              </a:ext>
            </a:extLst>
          </p:cNvPr>
          <p:cNvSpPr>
            <a:spLocks noGrp="1"/>
          </p:cNvSpPr>
          <p:nvPr>
            <p:ph type="title"/>
          </p:nvPr>
        </p:nvSpPr>
        <p:spPr>
          <a:xfrm>
            <a:off x="252919" y="1123837"/>
            <a:ext cx="2947482" cy="4601183"/>
          </a:xfrm>
        </p:spPr>
        <p:txBody>
          <a:bodyPr>
            <a:normAutofit/>
          </a:bodyPr>
          <a:lstStyle/>
          <a:p>
            <a:pPr algn="r"/>
            <a:r>
              <a:rPr lang="el-GR" dirty="0"/>
              <a:t>Προελληνικές γλώσσες</a:t>
            </a:r>
            <a:endParaRPr lang="en-GB" dirty="0"/>
          </a:p>
        </p:txBody>
      </p:sp>
      <p:sp>
        <p:nvSpPr>
          <p:cNvPr id="3" name="Θέση περιεχομένου 2">
            <a:extLst>
              <a:ext uri="{FF2B5EF4-FFF2-40B4-BE49-F238E27FC236}">
                <a16:creationId xmlns:a16="http://schemas.microsoft.com/office/drawing/2014/main" id="{716E9258-F42D-4D7E-8314-EBF14BA120A5}"/>
              </a:ext>
            </a:extLst>
          </p:cNvPr>
          <p:cNvSpPr>
            <a:spLocks noGrp="1"/>
          </p:cNvSpPr>
          <p:nvPr>
            <p:ph idx="1"/>
          </p:nvPr>
        </p:nvSpPr>
        <p:spPr>
          <a:xfrm>
            <a:off x="3869267" y="864108"/>
            <a:ext cx="3585891" cy="5120640"/>
          </a:xfrm>
        </p:spPr>
        <p:txBody>
          <a:bodyPr>
            <a:normAutofit lnSpcReduction="10000"/>
          </a:bodyPr>
          <a:lstStyle/>
          <a:p>
            <a:r>
              <a:rPr lang="el-GR" sz="1900" dirty="0"/>
              <a:t>Παράλληλα, στον ελλαδικό χώρο ζούσαν πολλά προ-ελληνικά φύλα, π.χ. </a:t>
            </a:r>
            <a:r>
              <a:rPr lang="el-GR" sz="1900" dirty="0" err="1"/>
              <a:t>Μινωίτες</a:t>
            </a:r>
            <a:r>
              <a:rPr lang="el-GR" sz="1900" dirty="0"/>
              <a:t>, Κάρες, </a:t>
            </a:r>
            <a:r>
              <a:rPr lang="el-GR" sz="1900" dirty="0" err="1"/>
              <a:t>Λέλεγες</a:t>
            </a:r>
            <a:r>
              <a:rPr lang="el-GR" sz="1900" dirty="0"/>
              <a:t> κ.α. που μιλούσαν δικές τους γλώσσες.</a:t>
            </a:r>
          </a:p>
          <a:p>
            <a:r>
              <a:rPr lang="el-GR" sz="1900" dirty="0"/>
              <a:t>Οι προελληνικές γλώσσες δεν μας είναι γνωστές είτε γιατί δεν έχουν αφήσει καθόλου γραπτά τεκμήρια, είτε γιατί είναι γραμμένα σε γλώσσες που δεν είμαστε σε θέση να διαβάσουμε (π.χ. </a:t>
            </a:r>
            <a:r>
              <a:rPr lang="el-GR" sz="1900" dirty="0">
                <a:solidFill>
                  <a:srgbClr val="0070C0"/>
                </a:solidFill>
              </a:rPr>
              <a:t>Γραμμική Α</a:t>
            </a:r>
            <a:r>
              <a:rPr lang="el-GR" sz="1900" dirty="0"/>
              <a:t>’).</a:t>
            </a:r>
          </a:p>
          <a:p>
            <a:r>
              <a:rPr lang="el-GR" sz="1900" dirty="0"/>
              <a:t>Διασώζονται όμως αρκετές λέξεις με προελληνική ετυμολογία στη σημερινή ελληνική. Αυτές αφορούν κυρίως ονόματα φυτών (π.χ. </a:t>
            </a:r>
            <a:r>
              <a:rPr lang="el-GR" sz="1900" i="1" dirty="0"/>
              <a:t>δάφνη, κολοκύνθη</a:t>
            </a:r>
            <a:r>
              <a:rPr lang="el-GR" sz="1900" dirty="0"/>
              <a:t>), ζώων (π.χ. </a:t>
            </a:r>
            <a:r>
              <a:rPr lang="el-GR" sz="1900" i="1" dirty="0"/>
              <a:t>λυθρίνι</a:t>
            </a:r>
            <a:r>
              <a:rPr lang="el-GR" sz="1900" dirty="0"/>
              <a:t>) και τόπων (π.χ. </a:t>
            </a:r>
            <a:r>
              <a:rPr lang="el-GR" sz="1900" i="1" dirty="0"/>
              <a:t>Κόρινθος, Λήμνος</a:t>
            </a:r>
            <a:r>
              <a:rPr lang="el-GR" sz="1900" dirty="0"/>
              <a:t>).</a:t>
            </a:r>
            <a:endParaRPr lang="en-GB" sz="1900" dirty="0"/>
          </a:p>
        </p:txBody>
      </p:sp>
      <p:pic>
        <p:nvPicPr>
          <p:cNvPr id="4" name="Εικόνα 3">
            <a:extLst>
              <a:ext uri="{FF2B5EF4-FFF2-40B4-BE49-F238E27FC236}">
                <a16:creationId xmlns:a16="http://schemas.microsoft.com/office/drawing/2014/main" id="{268994EB-DAA8-4EB3-852B-2BE7B0C3B9AC}"/>
              </a:ext>
            </a:extLst>
          </p:cNvPr>
          <p:cNvPicPr>
            <a:picLocks noChangeAspect="1"/>
          </p:cNvPicPr>
          <p:nvPr/>
        </p:nvPicPr>
        <p:blipFill>
          <a:blip r:embed="rId2"/>
          <a:stretch>
            <a:fillRect/>
          </a:stretch>
        </p:blipFill>
        <p:spPr>
          <a:xfrm>
            <a:off x="7818120" y="1767177"/>
            <a:ext cx="3474720" cy="3323645"/>
          </a:xfrm>
          <a:prstGeom prst="rect">
            <a:avLst/>
          </a:prstGeom>
        </p:spPr>
      </p:pic>
      <p:sp>
        <p:nvSpPr>
          <p:cNvPr id="5" name="TextBox 4">
            <a:extLst>
              <a:ext uri="{FF2B5EF4-FFF2-40B4-BE49-F238E27FC236}">
                <a16:creationId xmlns:a16="http://schemas.microsoft.com/office/drawing/2014/main" id="{9644ACFD-5E03-4DB4-B7BC-EDF657979C69}"/>
              </a:ext>
            </a:extLst>
          </p:cNvPr>
          <p:cNvSpPr txBox="1"/>
          <p:nvPr/>
        </p:nvSpPr>
        <p:spPr>
          <a:xfrm>
            <a:off x="8234003" y="5090822"/>
            <a:ext cx="2846933" cy="584775"/>
          </a:xfrm>
          <a:prstGeom prst="rect">
            <a:avLst/>
          </a:prstGeom>
          <a:noFill/>
        </p:spPr>
        <p:txBody>
          <a:bodyPr wrap="none" rtlCol="0">
            <a:spAutoFit/>
          </a:bodyPr>
          <a:lstStyle/>
          <a:p>
            <a:pPr algn="ctr"/>
            <a:r>
              <a:rPr lang="el-GR" dirty="0"/>
              <a:t>Κείμενο σε Γραμμική Α’</a:t>
            </a:r>
            <a:br>
              <a:rPr lang="el-GR" dirty="0"/>
            </a:br>
            <a:r>
              <a:rPr lang="el-GR" sz="1400" dirty="0"/>
              <a:t>(Ο Δίσκος της Φαιστού, ~1.700 π.Χ.)</a:t>
            </a:r>
            <a:endParaRPr lang="en-GB" sz="1400" dirty="0"/>
          </a:p>
        </p:txBody>
      </p:sp>
    </p:spTree>
    <p:extLst>
      <p:ext uri="{BB962C8B-B14F-4D97-AF65-F5344CB8AC3E}">
        <p14:creationId xmlns:p14="http://schemas.microsoft.com/office/powerpoint/2010/main" val="3292490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798074-92E5-034F-E9F4-7857CFEF0EED}"/>
              </a:ext>
            </a:extLst>
          </p:cNvPr>
          <p:cNvSpPr>
            <a:spLocks noGrp="1"/>
          </p:cNvSpPr>
          <p:nvPr>
            <p:ph type="title"/>
          </p:nvPr>
        </p:nvSpPr>
        <p:spPr/>
        <p:txBody>
          <a:bodyPr>
            <a:normAutofit/>
          </a:bodyPr>
          <a:lstStyle/>
          <a:p>
            <a:pPr algn="r"/>
            <a:r>
              <a:rPr lang="el-GR" sz="3200" dirty="0"/>
              <a:t>Λογοτεχνικές μαρτυρίες για τους προελληνικούς λαούς</a:t>
            </a:r>
            <a:endParaRPr lang="en-GB" sz="3200" dirty="0"/>
          </a:p>
        </p:txBody>
      </p:sp>
      <p:sp>
        <p:nvSpPr>
          <p:cNvPr id="3" name="Θέση περιεχομένου 2">
            <a:extLst>
              <a:ext uri="{FF2B5EF4-FFF2-40B4-BE49-F238E27FC236}">
                <a16:creationId xmlns:a16="http://schemas.microsoft.com/office/drawing/2014/main" id="{389081E5-2480-E706-0B20-2598833F6E5D}"/>
              </a:ext>
            </a:extLst>
          </p:cNvPr>
          <p:cNvSpPr>
            <a:spLocks noGrp="1"/>
          </p:cNvSpPr>
          <p:nvPr>
            <p:ph idx="1"/>
          </p:nvPr>
        </p:nvSpPr>
        <p:spPr/>
        <p:txBody>
          <a:bodyPr/>
          <a:lstStyle/>
          <a:p>
            <a:pPr marL="0" indent="0" algn="ctr">
              <a:buNone/>
            </a:pPr>
            <a:r>
              <a:rPr lang="el-GR" sz="1800" b="0" dirty="0">
                <a:solidFill>
                  <a:srgbClr val="202122"/>
                </a:solidFill>
                <a:effectLst/>
                <a:latin typeface="Palatino Linotype" panose="02040502050505030304" pitchFamily="18" charset="0"/>
              </a:rPr>
              <a:t>Κρήτη τις </a:t>
            </a:r>
            <a:r>
              <a:rPr lang="el-GR" sz="1800" b="0" dirty="0" err="1">
                <a:solidFill>
                  <a:srgbClr val="202122"/>
                </a:solidFill>
                <a:effectLst/>
                <a:latin typeface="Palatino Linotype" panose="02040502050505030304" pitchFamily="18" charset="0"/>
              </a:rPr>
              <a:t>γαῖ</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ἔστι</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μέσῳ</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ἐνὶ</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οἴνοπι</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πόντῳ</a:t>
            </a:r>
            <a:r>
              <a:rPr lang="el-GR" sz="1800" b="0" dirty="0">
                <a:solidFill>
                  <a:srgbClr val="202122"/>
                </a:solidFill>
                <a:effectLst/>
                <a:latin typeface="Palatino Linotype" panose="02040502050505030304" pitchFamily="18" charset="0"/>
              </a:rPr>
              <a:t>,</a:t>
            </a:r>
            <a:br>
              <a:rPr lang="el-GR" sz="1800" b="0" dirty="0">
                <a:solidFill>
                  <a:srgbClr val="202122"/>
                </a:solidFill>
                <a:effectLst/>
                <a:latin typeface="Palatino Linotype" panose="02040502050505030304" pitchFamily="18" charset="0"/>
              </a:rPr>
            </a:br>
            <a:r>
              <a:rPr lang="el-GR" sz="1800" b="0" dirty="0" err="1">
                <a:solidFill>
                  <a:srgbClr val="202122"/>
                </a:solidFill>
                <a:effectLst/>
                <a:latin typeface="Palatino Linotype" panose="02040502050505030304" pitchFamily="18" charset="0"/>
              </a:rPr>
              <a:t>καλὴ</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καὶ</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πίειρα</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περίρρυτος</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ἐν</a:t>
            </a:r>
            <a:r>
              <a:rPr lang="el-GR" sz="1800" b="0" dirty="0">
                <a:solidFill>
                  <a:srgbClr val="202122"/>
                </a:solidFill>
                <a:effectLst/>
                <a:latin typeface="Palatino Linotype" panose="02040502050505030304" pitchFamily="18" charset="0"/>
              </a:rPr>
              <a:t> δ' </a:t>
            </a:r>
            <a:r>
              <a:rPr lang="el-GR" sz="1800" b="0" dirty="0" err="1">
                <a:solidFill>
                  <a:srgbClr val="202122"/>
                </a:solidFill>
                <a:effectLst/>
                <a:latin typeface="Palatino Linotype" panose="02040502050505030304" pitchFamily="18" charset="0"/>
              </a:rPr>
              <a:t>ἄνθρωποι</a:t>
            </a:r>
            <a:br>
              <a:rPr lang="el-GR" sz="1800" b="0" dirty="0">
                <a:solidFill>
                  <a:srgbClr val="202122"/>
                </a:solidFill>
                <a:effectLst/>
                <a:latin typeface="Palatino Linotype" panose="02040502050505030304" pitchFamily="18" charset="0"/>
              </a:rPr>
            </a:br>
            <a:r>
              <a:rPr lang="el-GR" sz="1800" b="0" dirty="0" err="1">
                <a:solidFill>
                  <a:srgbClr val="202122"/>
                </a:solidFill>
                <a:effectLst/>
                <a:latin typeface="Palatino Linotype" panose="02040502050505030304" pitchFamily="18" charset="0"/>
              </a:rPr>
              <a:t>πολλοὶ</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ἀπειρέσιοι</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καὶ</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ἐννήκοντα</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πόληες</a:t>
            </a:r>
            <a:r>
              <a:rPr lang="el-GR" sz="1800" b="0" dirty="0">
                <a:solidFill>
                  <a:srgbClr val="202122"/>
                </a:solidFill>
                <a:effectLst/>
                <a:latin typeface="Palatino Linotype" panose="02040502050505030304" pitchFamily="18" charset="0"/>
              </a:rPr>
              <a:t>· -</a:t>
            </a:r>
            <a:br>
              <a:rPr lang="el-GR" sz="1800" b="0" dirty="0">
                <a:solidFill>
                  <a:srgbClr val="202122"/>
                </a:solidFill>
                <a:effectLst/>
                <a:latin typeface="Palatino Linotype" panose="02040502050505030304" pitchFamily="18" charset="0"/>
              </a:rPr>
            </a:br>
            <a:r>
              <a:rPr lang="el-GR" sz="1800" b="0" dirty="0" err="1">
                <a:solidFill>
                  <a:srgbClr val="202122"/>
                </a:solidFill>
                <a:effectLst/>
                <a:latin typeface="Palatino Linotype" panose="02040502050505030304" pitchFamily="18" charset="0"/>
              </a:rPr>
              <a:t>ἄλλη</a:t>
            </a:r>
            <a:r>
              <a:rPr lang="el-GR" sz="1800" b="0" dirty="0">
                <a:solidFill>
                  <a:srgbClr val="202122"/>
                </a:solidFill>
                <a:effectLst/>
                <a:latin typeface="Palatino Linotype" panose="02040502050505030304" pitchFamily="18" charset="0"/>
              </a:rPr>
              <a:t> δ' </a:t>
            </a:r>
            <a:r>
              <a:rPr lang="el-GR" sz="1800" b="0" dirty="0" err="1">
                <a:solidFill>
                  <a:srgbClr val="202122"/>
                </a:solidFill>
                <a:effectLst/>
                <a:latin typeface="Palatino Linotype" panose="02040502050505030304" pitchFamily="18" charset="0"/>
              </a:rPr>
              <a:t>ἄλλων</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γλῶσσα</a:t>
            </a:r>
            <a:r>
              <a:rPr lang="el-GR" sz="1800" b="0" dirty="0">
                <a:solidFill>
                  <a:srgbClr val="202122"/>
                </a:solidFill>
                <a:effectLst/>
                <a:latin typeface="Palatino Linotype" panose="02040502050505030304" pitchFamily="18" charset="0"/>
              </a:rPr>
              <a:t> μεμιγμένη· </a:t>
            </a:r>
            <a:r>
              <a:rPr lang="el-GR" sz="1800" b="0" dirty="0" err="1">
                <a:solidFill>
                  <a:srgbClr val="202122"/>
                </a:solidFill>
                <a:effectLst/>
                <a:latin typeface="Palatino Linotype" panose="02040502050505030304" pitchFamily="18" charset="0"/>
              </a:rPr>
              <a:t>ἐν</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μὲν</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Ἀχαιοί</a:t>
            </a:r>
            <a:r>
              <a:rPr lang="el-GR" sz="1800" b="0" dirty="0">
                <a:solidFill>
                  <a:srgbClr val="202122"/>
                </a:solidFill>
                <a:effectLst/>
                <a:latin typeface="Palatino Linotype" panose="02040502050505030304" pitchFamily="18" charset="0"/>
              </a:rPr>
              <a:t>,</a:t>
            </a:r>
            <a:br>
              <a:rPr lang="el-GR" sz="1800" b="0" dirty="0">
                <a:solidFill>
                  <a:srgbClr val="202122"/>
                </a:solidFill>
                <a:effectLst/>
                <a:latin typeface="Palatino Linotype" panose="02040502050505030304" pitchFamily="18" charset="0"/>
              </a:rPr>
            </a:br>
            <a:r>
              <a:rPr lang="el-GR" sz="1800" b="0" dirty="0" err="1">
                <a:solidFill>
                  <a:srgbClr val="202122"/>
                </a:solidFill>
                <a:effectLst/>
                <a:latin typeface="Palatino Linotype" panose="02040502050505030304" pitchFamily="18" charset="0"/>
              </a:rPr>
              <a:t>ἐν</a:t>
            </a:r>
            <a:r>
              <a:rPr lang="el-GR" sz="1800" b="0" dirty="0">
                <a:solidFill>
                  <a:srgbClr val="202122"/>
                </a:solidFill>
                <a:effectLst/>
                <a:latin typeface="Palatino Linotype" panose="02040502050505030304" pitchFamily="18" charset="0"/>
              </a:rPr>
              <a:t> δ' </a:t>
            </a:r>
            <a:r>
              <a:rPr lang="el-GR" sz="1800" b="0" dirty="0" err="1">
                <a:solidFill>
                  <a:srgbClr val="0070C0"/>
                </a:solidFill>
                <a:effectLst/>
                <a:latin typeface="Palatino Linotype" panose="02040502050505030304" pitchFamily="18" charset="0"/>
              </a:rPr>
              <a:t>Ἐτεόκρητες</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μεγαλήτορες</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ἐν</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δὲ</a:t>
            </a:r>
            <a:r>
              <a:rPr lang="el-GR" sz="1800" b="0" dirty="0">
                <a:solidFill>
                  <a:srgbClr val="202122"/>
                </a:solidFill>
                <a:effectLst/>
                <a:latin typeface="Palatino Linotype" panose="02040502050505030304" pitchFamily="18" charset="0"/>
              </a:rPr>
              <a:t> </a:t>
            </a:r>
            <a:r>
              <a:rPr lang="el-GR" sz="1800" b="0" dirty="0">
                <a:solidFill>
                  <a:srgbClr val="0070C0"/>
                </a:solidFill>
                <a:effectLst/>
                <a:latin typeface="Palatino Linotype" panose="02040502050505030304" pitchFamily="18" charset="0"/>
              </a:rPr>
              <a:t>Κύδωνες</a:t>
            </a:r>
            <a:br>
              <a:rPr lang="el-GR" sz="1800" b="0" dirty="0">
                <a:solidFill>
                  <a:srgbClr val="202122"/>
                </a:solidFill>
                <a:effectLst/>
                <a:latin typeface="Palatino Linotype" panose="02040502050505030304" pitchFamily="18" charset="0"/>
              </a:rPr>
            </a:br>
            <a:r>
              <a:rPr lang="el-GR" sz="1800" b="0" dirty="0" err="1">
                <a:solidFill>
                  <a:srgbClr val="202122"/>
                </a:solidFill>
                <a:effectLst/>
                <a:latin typeface="Palatino Linotype" panose="02040502050505030304" pitchFamily="18" charset="0"/>
              </a:rPr>
              <a:t>Δωριέες</a:t>
            </a:r>
            <a:r>
              <a:rPr lang="el-GR" sz="1800" b="0" dirty="0">
                <a:solidFill>
                  <a:srgbClr val="202122"/>
                </a:solidFill>
                <a:effectLst/>
                <a:latin typeface="Palatino Linotype" panose="02040502050505030304" pitchFamily="18" charset="0"/>
              </a:rPr>
              <a:t> τε </a:t>
            </a:r>
            <a:r>
              <a:rPr lang="el-GR" sz="1800" b="0" dirty="0" err="1">
                <a:solidFill>
                  <a:srgbClr val="202122"/>
                </a:solidFill>
                <a:effectLst/>
                <a:latin typeface="Palatino Linotype" panose="02040502050505030304" pitchFamily="18" charset="0"/>
              </a:rPr>
              <a:t>τριχάϊκες</a:t>
            </a:r>
            <a:r>
              <a:rPr lang="el-GR" sz="1800" b="0" dirty="0">
                <a:solidFill>
                  <a:srgbClr val="202122"/>
                </a:solidFill>
                <a:effectLst/>
                <a:latin typeface="Palatino Linotype" panose="02040502050505030304" pitchFamily="18" charset="0"/>
              </a:rPr>
              <a:t> </a:t>
            </a:r>
            <a:r>
              <a:rPr lang="el-GR" sz="1800" b="0" dirty="0" err="1">
                <a:solidFill>
                  <a:srgbClr val="202122"/>
                </a:solidFill>
                <a:effectLst/>
                <a:latin typeface="Palatino Linotype" panose="02040502050505030304" pitchFamily="18" charset="0"/>
              </a:rPr>
              <a:t>δῖοί</a:t>
            </a:r>
            <a:r>
              <a:rPr lang="el-GR" sz="1800" b="0" dirty="0">
                <a:solidFill>
                  <a:srgbClr val="202122"/>
                </a:solidFill>
                <a:effectLst/>
                <a:latin typeface="Palatino Linotype" panose="02040502050505030304" pitchFamily="18" charset="0"/>
              </a:rPr>
              <a:t> τε </a:t>
            </a:r>
            <a:r>
              <a:rPr lang="el-GR" sz="1800" b="0" dirty="0">
                <a:solidFill>
                  <a:srgbClr val="0070C0"/>
                </a:solidFill>
                <a:effectLst/>
                <a:latin typeface="Palatino Linotype" panose="02040502050505030304" pitchFamily="18" charset="0"/>
              </a:rPr>
              <a:t>Πελασγοί</a:t>
            </a:r>
            <a:r>
              <a:rPr lang="el-GR" sz="1800" b="0" dirty="0">
                <a:solidFill>
                  <a:srgbClr val="202122"/>
                </a:solidFill>
                <a:effectLst/>
                <a:latin typeface="Palatino Linotype" panose="02040502050505030304" pitchFamily="18" charset="0"/>
              </a:rPr>
              <a:t>· </a:t>
            </a:r>
          </a:p>
          <a:p>
            <a:pPr marL="0" indent="0" algn="r">
              <a:buNone/>
            </a:pPr>
            <a:r>
              <a:rPr lang="el-GR" sz="1400" b="0" i="0" dirty="0">
                <a:solidFill>
                  <a:srgbClr val="202122"/>
                </a:solidFill>
                <a:effectLst/>
                <a:latin typeface="Arial" panose="020B0604020202020204" pitchFamily="34" charset="0"/>
              </a:rPr>
              <a:t>(</a:t>
            </a:r>
            <a:r>
              <a:rPr lang="el-GR" sz="1400" b="0" i="1" dirty="0">
                <a:solidFill>
                  <a:srgbClr val="202122"/>
                </a:solidFill>
                <a:effectLst/>
                <a:latin typeface="Arial" panose="020B0604020202020204" pitchFamily="34" charset="0"/>
              </a:rPr>
              <a:t>Ομήρου Οδύσσ</a:t>
            </a:r>
            <a:r>
              <a:rPr lang="el-GR" sz="1400" i="1" dirty="0">
                <a:solidFill>
                  <a:srgbClr val="202122"/>
                </a:solidFill>
                <a:latin typeface="Arial" panose="020B0604020202020204" pitchFamily="34" charset="0"/>
              </a:rPr>
              <a:t>εια</a:t>
            </a:r>
            <a:r>
              <a:rPr lang="el-GR" sz="1400" dirty="0">
                <a:solidFill>
                  <a:srgbClr val="202122"/>
                </a:solidFill>
                <a:latin typeface="Arial" panose="020B0604020202020204" pitchFamily="34" charset="0"/>
              </a:rPr>
              <a:t>, </a:t>
            </a:r>
            <a:r>
              <a:rPr lang="el-GR" sz="1400" b="0" i="0" dirty="0">
                <a:solidFill>
                  <a:srgbClr val="202122"/>
                </a:solidFill>
                <a:effectLst/>
                <a:latin typeface="Arial" panose="020B0604020202020204" pitchFamily="34" charset="0"/>
              </a:rPr>
              <a:t>τ 172-177)</a:t>
            </a:r>
          </a:p>
          <a:p>
            <a:pPr marL="0" indent="0">
              <a:buNone/>
            </a:pPr>
            <a:endParaRPr lang="el-GR" dirty="0">
              <a:solidFill>
                <a:srgbClr val="202122"/>
              </a:solidFill>
              <a:latin typeface="Arial" panose="020B0604020202020204" pitchFamily="34" charset="0"/>
            </a:endParaRPr>
          </a:p>
          <a:p>
            <a:pPr marL="0" indent="0" algn="ctr">
              <a:buNone/>
            </a:pPr>
            <a:r>
              <a:rPr lang="el-GR" b="0" i="0" dirty="0">
                <a:solidFill>
                  <a:srgbClr val="000000"/>
                </a:solidFill>
                <a:effectLst/>
                <a:latin typeface="Calibri" panose="020F0502020204030204" pitchFamily="34" charset="0"/>
              </a:rPr>
              <a:t>Μια χώρα, η Κρήτη, μέσα βρίσκεται στο </a:t>
            </a:r>
            <a:r>
              <a:rPr lang="el-GR" b="0" i="0" dirty="0" err="1">
                <a:solidFill>
                  <a:srgbClr val="000000"/>
                </a:solidFill>
                <a:effectLst/>
                <a:latin typeface="Calibri" panose="020F0502020204030204" pitchFamily="34" charset="0"/>
              </a:rPr>
              <a:t>πέλαο</a:t>
            </a:r>
            <a:r>
              <a:rPr lang="el-GR" b="0" i="0" dirty="0">
                <a:solidFill>
                  <a:srgbClr val="000000"/>
                </a:solidFill>
                <a:effectLst/>
                <a:latin typeface="Calibri" panose="020F0502020204030204" pitchFamily="34" charset="0"/>
              </a:rPr>
              <a:t> το κρασάτο,</a:t>
            </a:r>
            <a:br>
              <a:rPr lang="el-GR" dirty="0"/>
            </a:br>
            <a:r>
              <a:rPr lang="el-GR" b="0" i="0" dirty="0">
                <a:solidFill>
                  <a:srgbClr val="000000"/>
                </a:solidFill>
                <a:effectLst/>
                <a:latin typeface="Calibri" panose="020F0502020204030204" pitchFamily="34" charset="0"/>
              </a:rPr>
              <a:t>περίσσια πλούσια, </a:t>
            </a:r>
            <a:r>
              <a:rPr lang="el-GR" b="0" i="0" dirty="0" err="1">
                <a:solidFill>
                  <a:srgbClr val="000000"/>
                </a:solidFill>
                <a:effectLst/>
                <a:latin typeface="Calibri" panose="020F0502020204030204" pitchFamily="34" charset="0"/>
              </a:rPr>
              <a:t>θαλασσόζωστη</a:t>
            </a:r>
            <a:r>
              <a:rPr lang="el-GR" b="0" i="0" dirty="0">
                <a:solidFill>
                  <a:srgbClr val="000000"/>
                </a:solidFill>
                <a:effectLst/>
                <a:latin typeface="Calibri" panose="020F0502020204030204" pitchFamily="34" charset="0"/>
              </a:rPr>
              <a:t>, πανώρια· πολιτείες</a:t>
            </a:r>
            <a:br>
              <a:rPr lang="el-GR" dirty="0"/>
            </a:br>
            <a:r>
              <a:rPr lang="el-GR" b="0" i="0" dirty="0">
                <a:solidFill>
                  <a:srgbClr val="000000"/>
                </a:solidFill>
                <a:effectLst/>
                <a:latin typeface="Calibri" panose="020F0502020204030204" pitchFamily="34" charset="0"/>
              </a:rPr>
              <a:t>έχει ενενήντα· μύριοι, αρίφνητοι ζουν πάνω άνθρωποι, κι είναι</a:t>
            </a:r>
            <a:br>
              <a:rPr lang="el-GR" dirty="0"/>
            </a:br>
            <a:r>
              <a:rPr lang="el-GR" b="0" i="0" dirty="0">
                <a:solidFill>
                  <a:srgbClr val="000000"/>
                </a:solidFill>
                <a:effectLst/>
                <a:latin typeface="Calibri" panose="020F0502020204030204" pitchFamily="34" charset="0"/>
              </a:rPr>
              <a:t>πολλές οι γλώσσες τους, ανάκατες. Θρέφει Αχαιούς η Κρήτη,</a:t>
            </a:r>
            <a:br>
              <a:rPr lang="el-GR" dirty="0"/>
            </a:br>
            <a:r>
              <a:rPr lang="el-GR" b="0" i="0" dirty="0">
                <a:solidFill>
                  <a:srgbClr val="000000"/>
                </a:solidFill>
                <a:effectLst/>
                <a:latin typeface="Calibri" panose="020F0502020204030204" pitchFamily="34" charset="0"/>
              </a:rPr>
              <a:t>και </a:t>
            </a:r>
            <a:r>
              <a:rPr lang="el-GR" b="0" i="0" dirty="0">
                <a:solidFill>
                  <a:srgbClr val="0070C0"/>
                </a:solidFill>
                <a:effectLst/>
                <a:latin typeface="Calibri" panose="020F0502020204030204" pitchFamily="34" charset="0"/>
              </a:rPr>
              <a:t>βέρους Κρητικούς </a:t>
            </a:r>
            <a:r>
              <a:rPr lang="el-GR" dirty="0" err="1">
                <a:solidFill>
                  <a:srgbClr val="000000"/>
                </a:solidFill>
                <a:latin typeface="Calibri" panose="020F0502020204030204" pitchFamily="34" charset="0"/>
              </a:rPr>
              <a:t>αντρόκαρδους</a:t>
            </a:r>
            <a:r>
              <a:rPr lang="el-GR" b="0" i="0" dirty="0">
                <a:solidFill>
                  <a:srgbClr val="000000"/>
                </a:solidFill>
                <a:effectLst/>
                <a:latin typeface="Calibri" panose="020F0502020204030204" pitchFamily="34" charset="0"/>
              </a:rPr>
              <a:t>, και Δωριείς, που ζούνε</a:t>
            </a:r>
            <a:br>
              <a:rPr lang="el-GR" dirty="0"/>
            </a:br>
            <a:r>
              <a:rPr lang="el-GR" b="0" i="0" dirty="0">
                <a:solidFill>
                  <a:srgbClr val="000000"/>
                </a:solidFill>
                <a:effectLst/>
                <a:latin typeface="Calibri" panose="020F0502020204030204" pitchFamily="34" charset="0"/>
              </a:rPr>
              <a:t>σε τρεις φυλές, κι ακόμα </a:t>
            </a:r>
            <a:r>
              <a:rPr lang="el-GR" b="0" i="0" dirty="0">
                <a:solidFill>
                  <a:srgbClr val="0070C0"/>
                </a:solidFill>
                <a:effectLst/>
                <a:latin typeface="Calibri" panose="020F0502020204030204" pitchFamily="34" charset="0"/>
              </a:rPr>
              <a:t>Κύδωνες</a:t>
            </a:r>
            <a:r>
              <a:rPr lang="el-GR" b="0" i="0" dirty="0">
                <a:solidFill>
                  <a:srgbClr val="000000"/>
                </a:solidFill>
                <a:effectLst/>
                <a:latin typeface="Calibri" panose="020F0502020204030204" pitchFamily="34" charset="0"/>
              </a:rPr>
              <a:t> και </a:t>
            </a:r>
            <a:r>
              <a:rPr lang="el-GR" b="0" i="0" dirty="0">
                <a:solidFill>
                  <a:srgbClr val="0070C0"/>
                </a:solidFill>
                <a:effectLst/>
                <a:latin typeface="Calibri" panose="020F0502020204030204" pitchFamily="34" charset="0"/>
              </a:rPr>
              <a:t>Πελασγούς</a:t>
            </a:r>
            <a:r>
              <a:rPr lang="el-GR" b="0" i="0" dirty="0">
                <a:solidFill>
                  <a:srgbClr val="000000"/>
                </a:solidFill>
                <a:effectLst/>
                <a:latin typeface="Calibri" panose="020F0502020204030204" pitchFamily="34" charset="0"/>
              </a:rPr>
              <a:t> </a:t>
            </a:r>
            <a:r>
              <a:rPr lang="el-GR" b="0" i="0" dirty="0" err="1">
                <a:solidFill>
                  <a:srgbClr val="000000"/>
                </a:solidFill>
                <a:effectLst/>
                <a:latin typeface="Calibri" panose="020F0502020204030204" pitchFamily="34" charset="0"/>
              </a:rPr>
              <a:t>αρχόντους</a:t>
            </a:r>
            <a:r>
              <a:rPr lang="el-GR" b="0" i="0" dirty="0">
                <a:solidFill>
                  <a:srgbClr val="000000"/>
                </a:solidFill>
                <a:effectLst/>
                <a:latin typeface="Calibri" panose="020F0502020204030204" pitchFamily="34" charset="0"/>
              </a:rPr>
              <a:t>.</a:t>
            </a:r>
          </a:p>
          <a:p>
            <a:pPr marL="0" indent="0" algn="r">
              <a:buNone/>
            </a:pPr>
            <a:r>
              <a:rPr lang="el-GR" sz="1400" b="0" i="0" dirty="0">
                <a:solidFill>
                  <a:srgbClr val="000000"/>
                </a:solidFill>
                <a:effectLst/>
                <a:latin typeface="Calibri" panose="020F0502020204030204" pitchFamily="34" charset="0"/>
              </a:rPr>
              <a:t> (Μετάφραση Καζαντζάκη-Κακριδή)</a:t>
            </a:r>
            <a:endParaRPr lang="en-GB" sz="1400" dirty="0"/>
          </a:p>
        </p:txBody>
      </p:sp>
    </p:spTree>
    <p:extLst>
      <p:ext uri="{BB962C8B-B14F-4D97-AF65-F5344CB8AC3E}">
        <p14:creationId xmlns:p14="http://schemas.microsoft.com/office/powerpoint/2010/main" val="478188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3B6BE5-5ACB-74F5-A78A-F583A64C8E47}"/>
              </a:ext>
            </a:extLst>
          </p:cNvPr>
          <p:cNvSpPr>
            <a:spLocks noGrp="1"/>
          </p:cNvSpPr>
          <p:nvPr>
            <p:ph type="title"/>
          </p:nvPr>
        </p:nvSpPr>
        <p:spPr/>
        <p:txBody>
          <a:bodyPr>
            <a:normAutofit/>
          </a:bodyPr>
          <a:lstStyle/>
          <a:p>
            <a:pPr algn="r"/>
            <a:r>
              <a:rPr lang="el-GR" sz="3200" dirty="0"/>
              <a:t>Ιστορικές μαρτυρίες για τους προελληνικούς λαούς</a:t>
            </a:r>
            <a:endParaRPr lang="en-GB" sz="3200" dirty="0"/>
          </a:p>
        </p:txBody>
      </p:sp>
      <p:sp>
        <p:nvSpPr>
          <p:cNvPr id="3" name="Θέση περιεχομένου 2">
            <a:extLst>
              <a:ext uri="{FF2B5EF4-FFF2-40B4-BE49-F238E27FC236}">
                <a16:creationId xmlns:a16="http://schemas.microsoft.com/office/drawing/2014/main" id="{EBBC4944-3502-C0F9-1D0F-777559818335}"/>
              </a:ext>
            </a:extLst>
          </p:cNvPr>
          <p:cNvSpPr>
            <a:spLocks noGrp="1"/>
          </p:cNvSpPr>
          <p:nvPr>
            <p:ph idx="1"/>
          </p:nvPr>
        </p:nvSpPr>
        <p:spPr>
          <a:xfrm>
            <a:off x="3869268" y="864108"/>
            <a:ext cx="7315200" cy="2190377"/>
          </a:xfrm>
        </p:spPr>
        <p:txBody>
          <a:bodyPr/>
          <a:lstStyle/>
          <a:p>
            <a:pPr marL="0" indent="0" algn="ctr">
              <a:buNone/>
            </a:pPr>
            <a:r>
              <a:rPr lang="el-GR" sz="1800" dirty="0" err="1">
                <a:solidFill>
                  <a:srgbClr val="202122"/>
                </a:solidFill>
                <a:latin typeface="Palatino Linotype" panose="02040502050505030304" pitchFamily="18" charset="0"/>
              </a:rPr>
              <a:t>τὸ</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μὲν</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πρὸς</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ἕω</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Δωριεῖς</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κατέχειν</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τὸ</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δὲ</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Δυσμικὸν</a:t>
            </a:r>
            <a:r>
              <a:rPr lang="el-GR" sz="1800" dirty="0">
                <a:solidFill>
                  <a:srgbClr val="202122"/>
                </a:solidFill>
                <a:latin typeface="Palatino Linotype" panose="02040502050505030304" pitchFamily="18" charset="0"/>
              </a:rPr>
              <a:t> </a:t>
            </a:r>
            <a:r>
              <a:rPr lang="el-GR" sz="1800" dirty="0" err="1">
                <a:solidFill>
                  <a:srgbClr val="0070C0"/>
                </a:solidFill>
                <a:latin typeface="Palatino Linotype" panose="02040502050505030304" pitchFamily="18" charset="0"/>
              </a:rPr>
              <a:t>Κύδωνας</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τὸ</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δὲ</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νότιον</a:t>
            </a:r>
            <a:r>
              <a:rPr lang="el-GR" sz="1800" dirty="0">
                <a:solidFill>
                  <a:srgbClr val="202122"/>
                </a:solidFill>
                <a:latin typeface="Palatino Linotype" panose="02040502050505030304" pitchFamily="18" charset="0"/>
              </a:rPr>
              <a:t> </a:t>
            </a:r>
            <a:r>
              <a:rPr lang="el-GR" sz="1800" dirty="0" err="1">
                <a:solidFill>
                  <a:srgbClr val="0070C0"/>
                </a:solidFill>
                <a:latin typeface="Palatino Linotype" panose="02040502050505030304" pitchFamily="18" charset="0"/>
              </a:rPr>
              <a:t>Ἐτεόκρητας</a:t>
            </a:r>
            <a:endParaRPr lang="el-GR" sz="1800" dirty="0">
              <a:solidFill>
                <a:srgbClr val="0070C0"/>
              </a:solidFill>
              <a:latin typeface="Palatino Linotype" panose="02040502050505030304" pitchFamily="18" charset="0"/>
            </a:endParaRPr>
          </a:p>
          <a:p>
            <a:pPr marL="0" indent="0" algn="ctr">
              <a:buNone/>
            </a:pPr>
            <a:r>
              <a:rPr lang="el-GR" dirty="0">
                <a:solidFill>
                  <a:srgbClr val="000000"/>
                </a:solidFill>
                <a:latin typeface="Calibri" panose="020F0502020204030204" pitchFamily="34" charset="0"/>
              </a:rPr>
              <a:t>Το ανατολικό [κομμάτι της Κρήτης] το κατοικούν Δωριείς, το δυτικό </a:t>
            </a:r>
            <a:r>
              <a:rPr lang="el-GR" dirty="0">
                <a:solidFill>
                  <a:srgbClr val="0070C0"/>
                </a:solidFill>
                <a:latin typeface="Calibri" panose="020F0502020204030204" pitchFamily="34" charset="0"/>
              </a:rPr>
              <a:t>Κύδωνες</a:t>
            </a:r>
            <a:r>
              <a:rPr lang="el-GR" dirty="0">
                <a:solidFill>
                  <a:srgbClr val="000000"/>
                </a:solidFill>
                <a:latin typeface="Calibri" panose="020F0502020204030204" pitchFamily="34" charset="0"/>
              </a:rPr>
              <a:t>, και το νότιο </a:t>
            </a:r>
            <a:r>
              <a:rPr lang="el-GR" dirty="0">
                <a:solidFill>
                  <a:srgbClr val="0070C0"/>
                </a:solidFill>
                <a:latin typeface="Calibri" panose="020F0502020204030204" pitchFamily="34" charset="0"/>
              </a:rPr>
              <a:t>Ετεοκρήτες</a:t>
            </a:r>
            <a:r>
              <a:rPr lang="el-GR" dirty="0">
                <a:solidFill>
                  <a:srgbClr val="000000"/>
                </a:solidFill>
                <a:latin typeface="Calibri" panose="020F0502020204030204" pitchFamily="34" charset="0"/>
              </a:rPr>
              <a:t>.</a:t>
            </a:r>
          </a:p>
          <a:p>
            <a:pPr marL="0" indent="0" algn="r">
              <a:buNone/>
            </a:pPr>
            <a:r>
              <a:rPr lang="el-GR" sz="1600" i="1" dirty="0">
                <a:solidFill>
                  <a:srgbClr val="000000"/>
                </a:solidFill>
                <a:latin typeface="Calibri" panose="020F0502020204030204" pitchFamily="34" charset="0"/>
              </a:rPr>
              <a:t>Στράβωνος Γεωγραφικά</a:t>
            </a:r>
            <a:r>
              <a:rPr lang="el-GR" sz="1600" dirty="0">
                <a:solidFill>
                  <a:srgbClr val="000000"/>
                </a:solidFill>
                <a:latin typeface="Calibri" panose="020F0502020204030204" pitchFamily="34" charset="0"/>
              </a:rPr>
              <a:t>, ι’, 4:6</a:t>
            </a:r>
            <a:endParaRPr lang="en-GB" sz="1600" dirty="0">
              <a:solidFill>
                <a:srgbClr val="000000"/>
              </a:solidFill>
              <a:latin typeface="Calibri" panose="020F0502020204030204" pitchFamily="34" charset="0"/>
            </a:endParaRPr>
          </a:p>
        </p:txBody>
      </p:sp>
      <p:sp>
        <p:nvSpPr>
          <p:cNvPr id="4" name="Θέση περιεχομένου 2">
            <a:extLst>
              <a:ext uri="{FF2B5EF4-FFF2-40B4-BE49-F238E27FC236}">
                <a16:creationId xmlns:a16="http://schemas.microsoft.com/office/drawing/2014/main" id="{6FC5C736-9E94-9152-B09F-9BCD64F5DB29}"/>
              </a:ext>
            </a:extLst>
          </p:cNvPr>
          <p:cNvSpPr txBox="1">
            <a:spLocks/>
          </p:cNvSpPr>
          <p:nvPr/>
        </p:nvSpPr>
        <p:spPr>
          <a:xfrm>
            <a:off x="3869268" y="3589766"/>
            <a:ext cx="7315200" cy="2190377"/>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Font typeface="Wingdings 2" pitchFamily="18" charset="2"/>
              <a:buNone/>
            </a:pPr>
            <a:r>
              <a:rPr lang="el-GR" sz="1800" dirty="0" err="1">
                <a:solidFill>
                  <a:srgbClr val="202122"/>
                </a:solidFill>
                <a:latin typeface="Palatino Linotype" panose="02040502050505030304" pitchFamily="18" charset="0"/>
              </a:rPr>
              <a:t>οἱ</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γὰρ</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Ἕλληνες</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τὸ</a:t>
            </a:r>
            <a:r>
              <a:rPr lang="el-GR" sz="1800" dirty="0">
                <a:solidFill>
                  <a:srgbClr val="202122"/>
                </a:solidFill>
                <a:latin typeface="Palatino Linotype" panose="02040502050505030304" pitchFamily="18" charset="0"/>
              </a:rPr>
              <a:t> πάλαι </a:t>
            </a:r>
            <a:r>
              <a:rPr lang="el-GR" sz="1800" dirty="0" err="1">
                <a:solidFill>
                  <a:srgbClr val="202122"/>
                </a:solidFill>
                <a:latin typeface="Palatino Linotype" panose="02040502050505030304" pitchFamily="18" charset="0"/>
              </a:rPr>
              <a:t>καὶ</a:t>
            </a:r>
            <a:r>
              <a:rPr lang="el-GR" sz="1800" dirty="0">
                <a:solidFill>
                  <a:srgbClr val="202122"/>
                </a:solidFill>
                <a:latin typeface="Palatino Linotype" panose="02040502050505030304" pitchFamily="18" charset="0"/>
              </a:rPr>
              <a:t> </a:t>
            </a:r>
            <a:r>
              <a:rPr lang="el-GR" sz="1800" dirty="0" err="1">
                <a:solidFill>
                  <a:srgbClr val="0070C0"/>
                </a:solidFill>
                <a:latin typeface="Palatino Linotype" panose="02040502050505030304" pitchFamily="18" charset="0"/>
              </a:rPr>
              <a:t>τῶν</a:t>
            </a:r>
            <a:r>
              <a:rPr lang="el-GR" sz="1800" dirty="0">
                <a:solidFill>
                  <a:srgbClr val="0070C0"/>
                </a:solidFill>
                <a:latin typeface="Palatino Linotype" panose="02040502050505030304" pitchFamily="18" charset="0"/>
              </a:rPr>
              <a:t> βαρβάρων </a:t>
            </a:r>
            <a:r>
              <a:rPr lang="el-GR" sz="1800" dirty="0" err="1">
                <a:solidFill>
                  <a:srgbClr val="0070C0"/>
                </a:solidFill>
                <a:latin typeface="Palatino Linotype" panose="02040502050505030304" pitchFamily="18" charset="0"/>
              </a:rPr>
              <a:t>οἵ</a:t>
            </a:r>
            <a:r>
              <a:rPr lang="el-GR" sz="1800" dirty="0">
                <a:solidFill>
                  <a:srgbClr val="0070C0"/>
                </a:solidFill>
                <a:latin typeface="Palatino Linotype" panose="02040502050505030304" pitchFamily="18" charset="0"/>
              </a:rPr>
              <a:t> τε </a:t>
            </a:r>
            <a:r>
              <a:rPr lang="el-GR" sz="1800" dirty="0" err="1">
                <a:solidFill>
                  <a:srgbClr val="0070C0"/>
                </a:solidFill>
                <a:latin typeface="Palatino Linotype" panose="02040502050505030304" pitchFamily="18" charset="0"/>
              </a:rPr>
              <a:t>ἐν</a:t>
            </a:r>
            <a:r>
              <a:rPr lang="el-GR" sz="1800" dirty="0">
                <a:solidFill>
                  <a:srgbClr val="0070C0"/>
                </a:solidFill>
                <a:latin typeface="Palatino Linotype" panose="02040502050505030304" pitchFamily="18" charset="0"/>
              </a:rPr>
              <a:t> </a:t>
            </a:r>
            <a:r>
              <a:rPr lang="el-GR" sz="1800" dirty="0" err="1">
                <a:solidFill>
                  <a:srgbClr val="0070C0"/>
                </a:solidFill>
                <a:latin typeface="Palatino Linotype" panose="02040502050505030304" pitchFamily="18" charset="0"/>
              </a:rPr>
              <a:t>τῇ</a:t>
            </a:r>
            <a:r>
              <a:rPr lang="el-GR" sz="1800" dirty="0">
                <a:solidFill>
                  <a:srgbClr val="0070C0"/>
                </a:solidFill>
                <a:latin typeface="Palatino Linotype" panose="02040502050505030304" pitchFamily="18" charset="0"/>
              </a:rPr>
              <a:t> </a:t>
            </a:r>
            <a:r>
              <a:rPr lang="el-GR" sz="1800" dirty="0" err="1">
                <a:solidFill>
                  <a:srgbClr val="0070C0"/>
                </a:solidFill>
                <a:latin typeface="Palatino Linotype" panose="02040502050505030304" pitchFamily="18" charset="0"/>
              </a:rPr>
              <a:t>ἠπείρῳ</a:t>
            </a:r>
            <a:r>
              <a:rPr lang="el-GR" sz="1800" dirty="0">
                <a:solidFill>
                  <a:srgbClr val="0070C0"/>
                </a:solidFill>
                <a:latin typeface="Palatino Linotype" panose="02040502050505030304" pitchFamily="18" charset="0"/>
              </a:rPr>
              <a:t> παραθαλάσσιοι </a:t>
            </a:r>
            <a:r>
              <a:rPr lang="el-GR" sz="1800" dirty="0" err="1">
                <a:solidFill>
                  <a:srgbClr val="0070C0"/>
                </a:solidFill>
                <a:latin typeface="Palatino Linotype" panose="02040502050505030304" pitchFamily="18" charset="0"/>
              </a:rPr>
              <a:t>καὶ</a:t>
            </a:r>
            <a:r>
              <a:rPr lang="el-GR" sz="1800" dirty="0">
                <a:solidFill>
                  <a:srgbClr val="0070C0"/>
                </a:solidFill>
                <a:latin typeface="Palatino Linotype" panose="02040502050505030304" pitchFamily="18" charset="0"/>
              </a:rPr>
              <a:t> </a:t>
            </a:r>
            <a:r>
              <a:rPr lang="el-GR" sz="1800" dirty="0" err="1">
                <a:solidFill>
                  <a:srgbClr val="0070C0"/>
                </a:solidFill>
                <a:latin typeface="Palatino Linotype" panose="02040502050505030304" pitchFamily="18" charset="0"/>
              </a:rPr>
              <a:t>ὅσοι</a:t>
            </a:r>
            <a:r>
              <a:rPr lang="el-GR" sz="1800" dirty="0">
                <a:solidFill>
                  <a:srgbClr val="0070C0"/>
                </a:solidFill>
                <a:latin typeface="Palatino Linotype" panose="02040502050505030304" pitchFamily="18" charset="0"/>
              </a:rPr>
              <a:t> νήσους </a:t>
            </a:r>
            <a:r>
              <a:rPr lang="el-GR" sz="1800" dirty="0" err="1">
                <a:solidFill>
                  <a:srgbClr val="0070C0"/>
                </a:solidFill>
                <a:latin typeface="Palatino Linotype" panose="02040502050505030304" pitchFamily="18" charset="0"/>
              </a:rPr>
              <a:t>εἶχον</a:t>
            </a:r>
            <a:r>
              <a:rPr lang="el-GR" sz="1800" dirty="0">
                <a:solidFill>
                  <a:srgbClr val="202122"/>
                </a:solidFill>
                <a:latin typeface="Palatino Linotype" panose="02040502050505030304" pitchFamily="18" charset="0"/>
              </a:rPr>
              <a:t>, …, </a:t>
            </a:r>
            <a:r>
              <a:rPr lang="el-GR" sz="1800" dirty="0" err="1">
                <a:solidFill>
                  <a:srgbClr val="202122"/>
                </a:solidFill>
                <a:latin typeface="Palatino Linotype" panose="02040502050505030304" pitchFamily="18" charset="0"/>
              </a:rPr>
              <a:t>ἐτράποντο</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πρὸς</a:t>
            </a:r>
            <a:r>
              <a:rPr lang="el-GR" sz="1800" dirty="0">
                <a:solidFill>
                  <a:srgbClr val="202122"/>
                </a:solidFill>
                <a:latin typeface="Palatino Linotype" panose="02040502050505030304" pitchFamily="18" charset="0"/>
              </a:rPr>
              <a:t> </a:t>
            </a:r>
            <a:r>
              <a:rPr lang="el-GR" sz="1800" dirty="0" err="1">
                <a:solidFill>
                  <a:srgbClr val="202122"/>
                </a:solidFill>
                <a:latin typeface="Palatino Linotype" panose="02040502050505030304" pitchFamily="18" charset="0"/>
              </a:rPr>
              <a:t>λῃστείαν</a:t>
            </a:r>
            <a:r>
              <a:rPr lang="el-GR" sz="1800" dirty="0">
                <a:solidFill>
                  <a:srgbClr val="202122"/>
                </a:solidFill>
                <a:latin typeface="Palatino Linotype" panose="02040502050505030304" pitchFamily="18" charset="0"/>
              </a:rPr>
              <a:t>…</a:t>
            </a:r>
          </a:p>
          <a:p>
            <a:pPr marL="0" indent="0" algn="ctr">
              <a:buFont typeface="Wingdings 2" pitchFamily="18" charset="2"/>
              <a:buNone/>
            </a:pPr>
            <a:r>
              <a:rPr lang="el-GR" b="0" i="0" dirty="0">
                <a:solidFill>
                  <a:srgbClr val="333333"/>
                </a:solidFill>
                <a:effectLst/>
                <a:latin typeface="Calibri" panose="020F0502020204030204" pitchFamily="34" charset="0"/>
              </a:rPr>
              <a:t>Την παλιά εποχή οι Έλληνες και </a:t>
            </a:r>
            <a:r>
              <a:rPr lang="el-GR" b="0" i="0" dirty="0">
                <a:solidFill>
                  <a:srgbClr val="0070C0"/>
                </a:solidFill>
                <a:effectLst/>
                <a:latin typeface="Calibri" panose="020F0502020204030204" pitchFamily="34" charset="0"/>
              </a:rPr>
              <a:t>όσοι βάρβαροι κατοικούσαν στα παράλια ή τα νησιά </a:t>
            </a:r>
            <a:r>
              <a:rPr lang="el-GR" b="0" i="0" dirty="0">
                <a:solidFill>
                  <a:srgbClr val="333333"/>
                </a:solidFill>
                <a:effectLst/>
                <a:latin typeface="Calibri" panose="020F0502020204030204" pitchFamily="34" charset="0"/>
              </a:rPr>
              <a:t>επιδόθηκαν στην πειρατεία</a:t>
            </a:r>
          </a:p>
          <a:p>
            <a:pPr marL="0" indent="0" algn="r">
              <a:buFont typeface="Wingdings 2" pitchFamily="18" charset="2"/>
              <a:buNone/>
            </a:pPr>
            <a:r>
              <a:rPr lang="el-GR" sz="1600" i="1" dirty="0" err="1">
                <a:solidFill>
                  <a:srgbClr val="000000"/>
                </a:solidFill>
                <a:latin typeface="Calibri" panose="020F0502020204030204" pitchFamily="34" charset="0"/>
              </a:rPr>
              <a:t>Θουκιδίδου</a:t>
            </a:r>
            <a:r>
              <a:rPr lang="el-GR" sz="1600" i="1" dirty="0">
                <a:solidFill>
                  <a:srgbClr val="000000"/>
                </a:solidFill>
                <a:latin typeface="Calibri" panose="020F0502020204030204" pitchFamily="34" charset="0"/>
              </a:rPr>
              <a:t> Ιστορία</a:t>
            </a:r>
            <a:r>
              <a:rPr lang="el-GR" sz="1600" dirty="0">
                <a:solidFill>
                  <a:srgbClr val="000000"/>
                </a:solidFill>
                <a:latin typeface="Calibri" panose="020F0502020204030204" pitchFamily="34" charset="0"/>
              </a:rPr>
              <a:t>, α’, 5:1 (μτφ. Α. Βλάχου)</a:t>
            </a:r>
            <a:endParaRPr lang="en-GB" sz="16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241143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ζωγραφιά, ασπρόμαυρο, σκίτσο/σχέδιο, μονοχρωματικό&#10;&#10;Περιγραφή που δημιουργήθηκε αυτόματα">
            <a:extLst>
              <a:ext uri="{FF2B5EF4-FFF2-40B4-BE49-F238E27FC236}">
                <a16:creationId xmlns:a16="http://schemas.microsoft.com/office/drawing/2014/main" id="{F441382A-13C6-F0DF-F7A2-521DBF6E30ED}"/>
              </a:ext>
            </a:extLst>
          </p:cNvPr>
          <p:cNvPicPr>
            <a:picLocks noChangeAspect="1"/>
          </p:cNvPicPr>
          <p:nvPr/>
        </p:nvPicPr>
        <p:blipFill>
          <a:blip r:embed="rId2"/>
          <a:stretch>
            <a:fillRect/>
          </a:stretch>
        </p:blipFill>
        <p:spPr>
          <a:xfrm>
            <a:off x="1471480" y="771434"/>
            <a:ext cx="9249041" cy="5271953"/>
          </a:xfrm>
          <a:prstGeom prst="rect">
            <a:avLst/>
          </a:prstGeom>
        </p:spPr>
      </p:pic>
      <p:sp>
        <p:nvSpPr>
          <p:cNvPr id="6" name="TextBox 5">
            <a:extLst>
              <a:ext uri="{FF2B5EF4-FFF2-40B4-BE49-F238E27FC236}">
                <a16:creationId xmlns:a16="http://schemas.microsoft.com/office/drawing/2014/main" id="{B5CA1272-D698-C813-1C66-978F0AD119A7}"/>
              </a:ext>
            </a:extLst>
          </p:cNvPr>
          <p:cNvSpPr txBox="1"/>
          <p:nvPr/>
        </p:nvSpPr>
        <p:spPr>
          <a:xfrm>
            <a:off x="3339830" y="6468675"/>
            <a:ext cx="7273046" cy="276999"/>
          </a:xfrm>
          <a:prstGeom prst="rect">
            <a:avLst/>
          </a:prstGeom>
          <a:noFill/>
        </p:spPr>
        <p:txBody>
          <a:bodyPr wrap="square">
            <a:spAutoFit/>
          </a:bodyPr>
          <a:lstStyle/>
          <a:p>
            <a:r>
              <a:rPr lang="en-GB" sz="1200" dirty="0"/>
              <a:t>File:Enkomi.png. In Wikipedia. https://commons.wikimedia.org/wiki/File:Enkomi.png</a:t>
            </a:r>
          </a:p>
        </p:txBody>
      </p:sp>
      <p:sp>
        <p:nvSpPr>
          <p:cNvPr id="8" name="TextBox 7">
            <a:extLst>
              <a:ext uri="{FF2B5EF4-FFF2-40B4-BE49-F238E27FC236}">
                <a16:creationId xmlns:a16="http://schemas.microsoft.com/office/drawing/2014/main" id="{C39A4AAF-79BF-E21D-5078-C71D87055A49}"/>
              </a:ext>
            </a:extLst>
          </p:cNvPr>
          <p:cNvSpPr txBox="1"/>
          <p:nvPr/>
        </p:nvSpPr>
        <p:spPr>
          <a:xfrm>
            <a:off x="3048811" y="65277"/>
            <a:ext cx="6094378" cy="369332"/>
          </a:xfrm>
          <a:prstGeom prst="rect">
            <a:avLst/>
          </a:prstGeom>
          <a:noFill/>
        </p:spPr>
        <p:txBody>
          <a:bodyPr wrap="square">
            <a:spAutoFit/>
          </a:bodyPr>
          <a:lstStyle/>
          <a:p>
            <a:pPr algn="ctr"/>
            <a:r>
              <a:rPr lang="el-GR" dirty="0"/>
              <a:t>Επιγραφή γραμμένη στο Κυπριακό </a:t>
            </a:r>
            <a:r>
              <a:rPr lang="el-GR" dirty="0" err="1"/>
              <a:t>Συλλαβάριο</a:t>
            </a:r>
            <a:endParaRPr lang="en-GB" dirty="0"/>
          </a:p>
        </p:txBody>
      </p:sp>
    </p:spTree>
    <p:extLst>
      <p:ext uri="{BB962C8B-B14F-4D97-AF65-F5344CB8AC3E}">
        <p14:creationId xmlns:p14="http://schemas.microsoft.com/office/powerpoint/2010/main" val="360685183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BB28A389-B495-ADB4-538F-4BA0648505B2}"/>
              </a:ext>
            </a:extLst>
          </p:cNvPr>
          <p:cNvPicPr>
            <a:picLocks noChangeAspect="1"/>
          </p:cNvPicPr>
          <p:nvPr/>
        </p:nvPicPr>
        <p:blipFill>
          <a:blip r:embed="rId2"/>
          <a:stretch>
            <a:fillRect/>
          </a:stretch>
        </p:blipFill>
        <p:spPr>
          <a:xfrm>
            <a:off x="1026815" y="771434"/>
            <a:ext cx="10138371" cy="5271953"/>
          </a:xfrm>
          <a:prstGeom prst="rect">
            <a:avLst/>
          </a:prstGeom>
        </p:spPr>
      </p:pic>
      <p:sp>
        <p:nvSpPr>
          <p:cNvPr id="3" name="TextBox 2">
            <a:extLst>
              <a:ext uri="{FF2B5EF4-FFF2-40B4-BE49-F238E27FC236}">
                <a16:creationId xmlns:a16="http://schemas.microsoft.com/office/drawing/2014/main" id="{F6022498-FE26-86CC-DC77-E688876CEE73}"/>
              </a:ext>
            </a:extLst>
          </p:cNvPr>
          <p:cNvSpPr txBox="1"/>
          <p:nvPr/>
        </p:nvSpPr>
        <p:spPr>
          <a:xfrm>
            <a:off x="3048811" y="65277"/>
            <a:ext cx="6094378" cy="369332"/>
          </a:xfrm>
          <a:prstGeom prst="rect">
            <a:avLst/>
          </a:prstGeom>
          <a:noFill/>
        </p:spPr>
        <p:txBody>
          <a:bodyPr wrap="square">
            <a:spAutoFit/>
          </a:bodyPr>
          <a:lstStyle/>
          <a:p>
            <a:pPr algn="ctr"/>
            <a:r>
              <a:rPr lang="el-GR" dirty="0" err="1"/>
              <a:t>Ετεοκυπριακή</a:t>
            </a:r>
            <a:r>
              <a:rPr lang="el-GR" dirty="0"/>
              <a:t> επιγραφή της </a:t>
            </a:r>
            <a:r>
              <a:rPr lang="el-GR" dirty="0" err="1"/>
              <a:t>Αμαθούντας</a:t>
            </a:r>
            <a:endParaRPr lang="en-GB" dirty="0"/>
          </a:p>
        </p:txBody>
      </p:sp>
      <p:sp>
        <p:nvSpPr>
          <p:cNvPr id="5" name="TextBox 4">
            <a:extLst>
              <a:ext uri="{FF2B5EF4-FFF2-40B4-BE49-F238E27FC236}">
                <a16:creationId xmlns:a16="http://schemas.microsoft.com/office/drawing/2014/main" id="{25B573C7-52EF-35FE-149A-7CE31D6174FD}"/>
              </a:ext>
            </a:extLst>
          </p:cNvPr>
          <p:cNvSpPr txBox="1"/>
          <p:nvPr/>
        </p:nvSpPr>
        <p:spPr>
          <a:xfrm>
            <a:off x="1097237" y="6362374"/>
            <a:ext cx="10138371" cy="369332"/>
          </a:xfrm>
          <a:prstGeom prst="rect">
            <a:avLst/>
          </a:prstGeom>
          <a:noFill/>
        </p:spPr>
        <p:txBody>
          <a:bodyPr wrap="square">
            <a:spAutoFit/>
          </a:bodyPr>
          <a:lstStyle/>
          <a:p>
            <a:r>
              <a:rPr lang="en-GB" dirty="0" err="1"/>
              <a:t>BabelStone</a:t>
            </a:r>
            <a:r>
              <a:rPr lang="en-GB" dirty="0"/>
              <a:t>, CC BY-SA 3.0 &lt;https://creativecommons.org/licenses/by-sa/3.0&gt;, via Wikimedia Commons</a:t>
            </a:r>
          </a:p>
        </p:txBody>
      </p:sp>
    </p:spTree>
    <p:extLst>
      <p:ext uri="{BB962C8B-B14F-4D97-AF65-F5344CB8AC3E}">
        <p14:creationId xmlns:p14="http://schemas.microsoft.com/office/powerpoint/2010/main" val="98301534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A497FB1D-0260-46AE-8FDB-B02A02A41616}"/>
              </a:ext>
            </a:extLst>
          </p:cNvPr>
          <p:cNvSpPr>
            <a:spLocks noGrp="1"/>
          </p:cNvSpPr>
          <p:nvPr>
            <p:ph type="title"/>
          </p:nvPr>
        </p:nvSpPr>
        <p:spPr/>
        <p:txBody>
          <a:bodyPr/>
          <a:lstStyle/>
          <a:p>
            <a:r>
              <a:rPr lang="el-GR" dirty="0"/>
              <a:t>Σε τι γλώσσα είναι γραμμένη η γραμμική Α;</a:t>
            </a:r>
            <a:endParaRPr lang="en-GB" dirty="0"/>
          </a:p>
        </p:txBody>
      </p:sp>
      <p:sp>
        <p:nvSpPr>
          <p:cNvPr id="3" name="Θέση περιεχομένου 2">
            <a:extLst>
              <a:ext uri="{FF2B5EF4-FFF2-40B4-BE49-F238E27FC236}">
                <a16:creationId xmlns:a16="http://schemas.microsoft.com/office/drawing/2014/main" id="{7D89113C-A1AF-4E0E-941E-515497DBDEFF}"/>
              </a:ext>
            </a:extLst>
          </p:cNvPr>
          <p:cNvSpPr>
            <a:spLocks noGrp="1"/>
          </p:cNvSpPr>
          <p:nvPr>
            <p:ph idx="1"/>
          </p:nvPr>
        </p:nvSpPr>
        <p:spPr>
          <a:xfrm>
            <a:off x="3867912" y="868680"/>
            <a:ext cx="3879907" cy="5120640"/>
          </a:xfrm>
        </p:spPr>
        <p:txBody>
          <a:bodyPr vert="horz" lIns="91440" tIns="45720" rIns="91440" bIns="45720" rtlCol="0" anchor="ctr">
            <a:normAutofit/>
          </a:bodyPr>
          <a:lstStyle/>
          <a:p>
            <a:pPr marL="0" indent="0">
              <a:buNone/>
            </a:pPr>
            <a:r>
              <a:rPr lang="en-US" sz="1600" dirty="0"/>
              <a:t>Η </a:t>
            </a:r>
            <a:r>
              <a:rPr lang="en-US" sz="1600" dirty="0" err="1"/>
              <a:t>ερώτηση</a:t>
            </a:r>
            <a:r>
              <a:rPr lang="en-US" sz="1600" dirty="0"/>
              <a:t> α</a:t>
            </a:r>
            <a:r>
              <a:rPr lang="en-US" sz="1600" dirty="0" err="1"/>
              <a:t>υτή</a:t>
            </a:r>
            <a:r>
              <a:rPr lang="en-US" sz="1600" dirty="0"/>
              <a:t> </a:t>
            </a:r>
            <a:r>
              <a:rPr lang="en-US" sz="1600" dirty="0" err="1"/>
              <a:t>έχει</a:t>
            </a:r>
            <a:r>
              <a:rPr lang="en-US" sz="1600" dirty="0"/>
              <a:t> </a:t>
            </a:r>
            <a:r>
              <a:rPr lang="en-US" sz="1600" dirty="0" err="1"/>
              <a:t>δι</a:t>
            </a:r>
            <a:r>
              <a:rPr lang="en-US" sz="1600" dirty="0"/>
              <a:t>ατυπωθεί πολλές φορές και αρκετοί είναι εκείνοι, ερασιτέχνες και ειδικοί, που νόμισαν πως μπορούν να δώσουν μια απάντηση. </a:t>
            </a:r>
            <a:r>
              <a:rPr lang="en-US" sz="1600" dirty="0" err="1"/>
              <a:t>Διέκριν</a:t>
            </a:r>
            <a:r>
              <a:rPr lang="en-US" sz="1600" dirty="0"/>
              <a:t>αν στη γραμμική Α τη σημιτική, την ελληνική, τη σανσκριτική, τη λουβική, τη χεττιτική, τη λυκική, την καρική τη βασκική κ.α. Παρ’ </a:t>
            </a:r>
            <a:r>
              <a:rPr lang="en-US" sz="1600" dirty="0" err="1"/>
              <a:t>όλ</a:t>
            </a:r>
            <a:r>
              <a:rPr lang="en-US" sz="1600" dirty="0"/>
              <a:t>α αυτά δεν είναι δυνατόν όλες οι αποκρυπτογραφήσεις να είναι, ταυτόχρονα, σωστές. Η α</a:t>
            </a:r>
            <a:r>
              <a:rPr lang="en-US" sz="1600" dirty="0" err="1"/>
              <a:t>λήθει</a:t>
            </a:r>
            <a:r>
              <a:rPr lang="en-US" sz="1600" dirty="0"/>
              <a:t>α είναι πως μέχρι σήμερα καμία από τις αποκρυπτογραφήσεις αυτές δεν κατάφερε να πείσει την επιστημονική κοινότητα. </a:t>
            </a:r>
            <a:r>
              <a:rPr lang="en-US" sz="1600" dirty="0" err="1"/>
              <a:t>Έν</a:t>
            </a:r>
            <a:r>
              <a:rPr lang="en-US" sz="1600" dirty="0"/>
              <a:t>ας από τους λόγους αυτής της αποτυχίας είναι πως η γραμμική Α’ δεν παρουσιάζει εμφανή ομοιότητα με καμία γνωστή γλώσσα, αν και μπορεί κανείς να βρει εμφανή σημεία με πολλές γλώσσες. </a:t>
            </a:r>
          </a:p>
        </p:txBody>
      </p:sp>
      <p:sp>
        <p:nvSpPr>
          <p:cNvPr id="6" name="Θέση κειμένου 5">
            <a:extLst>
              <a:ext uri="{FF2B5EF4-FFF2-40B4-BE49-F238E27FC236}">
                <a16:creationId xmlns:a16="http://schemas.microsoft.com/office/drawing/2014/main" id="{43326143-1D69-4DBB-8D4A-86D9D6DF7191}"/>
              </a:ext>
            </a:extLst>
          </p:cNvPr>
          <p:cNvSpPr>
            <a:spLocks noGrp="1"/>
          </p:cNvSpPr>
          <p:nvPr>
            <p:ph type="body" sz="half" idx="2"/>
          </p:nvPr>
        </p:nvSpPr>
        <p:spPr/>
        <p:txBody>
          <a:bodyPr/>
          <a:lstStyle/>
          <a:p>
            <a:r>
              <a:rPr lang="en-US" dirty="0" err="1"/>
              <a:t>Duhoux</a:t>
            </a:r>
            <a:r>
              <a:rPr lang="en-US" dirty="0"/>
              <a:t>, Y. </a:t>
            </a:r>
            <a:r>
              <a:rPr lang="el-GR" dirty="0"/>
              <a:t>Γραμμική Α (μτφ. Ε. Τσελέντη &amp; Α. </a:t>
            </a:r>
            <a:r>
              <a:rPr lang="el-GR" dirty="0" err="1"/>
              <a:t>Καραστάση</a:t>
            </a:r>
            <a:r>
              <a:rPr lang="el-GR" dirty="0"/>
              <a:t>). Στο Α.-Φ. Χριστίδης (Επιμ.), </a:t>
            </a:r>
            <a:r>
              <a:rPr lang="el-GR" i="1" dirty="0"/>
              <a:t>Ιστορία της ελληνικής γλώσσας</a:t>
            </a:r>
            <a:r>
              <a:rPr lang="el-GR" dirty="0"/>
              <a:t> (σελ. 180-184)</a:t>
            </a:r>
            <a:r>
              <a:rPr lang="el-GR" i="1" dirty="0"/>
              <a:t>. </a:t>
            </a:r>
            <a:r>
              <a:rPr lang="el-GR" dirty="0"/>
              <a:t>ΙΝΣ. [παράθεμα: σ. 181]</a:t>
            </a:r>
            <a:endParaRPr lang="en-GB" dirty="0"/>
          </a:p>
        </p:txBody>
      </p:sp>
      <p:pic>
        <p:nvPicPr>
          <p:cNvPr id="4" name="Εικόνα 3" descr="Εικόνα που περιέχει κείμενο, οικοδομικά υλικά, πέτρα&#10;&#10;Περιγραφή που δημιουργήθηκε αυτόματα">
            <a:extLst>
              <a:ext uri="{FF2B5EF4-FFF2-40B4-BE49-F238E27FC236}">
                <a16:creationId xmlns:a16="http://schemas.microsoft.com/office/drawing/2014/main" id="{76B8717E-C240-407B-B555-4B834CD401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
          <a:stretch/>
        </p:blipFill>
        <p:spPr>
          <a:xfrm>
            <a:off x="7818120" y="758952"/>
            <a:ext cx="3617432" cy="5330952"/>
          </a:xfrm>
          <a:prstGeom prst="rect">
            <a:avLst/>
          </a:prstGeom>
        </p:spPr>
      </p:pic>
    </p:spTree>
    <p:extLst>
      <p:ext uri="{BB962C8B-B14F-4D97-AF65-F5344CB8AC3E}">
        <p14:creationId xmlns:p14="http://schemas.microsoft.com/office/powerpoint/2010/main" val="3367928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2F38B556-9B20-4113-8C6A-E08BBC5A169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17102" y="2629988"/>
            <a:ext cx="1440000" cy="1440000"/>
          </a:xfrm>
          <a:prstGeom prst="rect">
            <a:avLst/>
          </a:prstGeom>
        </p:spPr>
      </p:pic>
      <p:sp>
        <p:nvSpPr>
          <p:cNvPr id="3" name="TextBox 2">
            <a:extLst>
              <a:ext uri="{FF2B5EF4-FFF2-40B4-BE49-F238E27FC236}">
                <a16:creationId xmlns:a16="http://schemas.microsoft.com/office/drawing/2014/main" id="{AACAE880-BEC1-4521-BFF4-31F1D98AEB18}"/>
              </a:ext>
            </a:extLst>
          </p:cNvPr>
          <p:cNvSpPr txBox="1"/>
          <p:nvPr/>
        </p:nvSpPr>
        <p:spPr>
          <a:xfrm>
            <a:off x="1857102" y="2623438"/>
            <a:ext cx="10193383" cy="1446550"/>
          </a:xfrm>
          <a:prstGeom prst="rect">
            <a:avLst/>
          </a:prstGeom>
          <a:noFill/>
        </p:spPr>
        <p:txBody>
          <a:bodyPr wrap="square" rtlCol="0">
            <a:spAutoFit/>
          </a:bodyPr>
          <a:lstStyle/>
          <a:p>
            <a:r>
              <a:rPr lang="el-GR" sz="4400" dirty="0"/>
              <a:t>Γιατί πολλές από τις προελληνικές λέξεις που διασώζονται αφορούν τοπωνύμια;</a:t>
            </a:r>
            <a:endParaRPr lang="en-US" sz="4400" dirty="0"/>
          </a:p>
        </p:txBody>
      </p:sp>
    </p:spTree>
    <p:extLst>
      <p:ext uri="{BB962C8B-B14F-4D97-AF65-F5344CB8AC3E}">
        <p14:creationId xmlns:p14="http://schemas.microsoft.com/office/powerpoint/2010/main" val="3085198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Customer review">
            <a:extLst>
              <a:ext uri="{FF2B5EF4-FFF2-40B4-BE49-F238E27FC236}">
                <a16:creationId xmlns:a16="http://schemas.microsoft.com/office/drawing/2014/main" id="{2F38B556-9B20-4113-8C6A-E08BBC5A169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56012" y="4906260"/>
            <a:ext cx="1440000" cy="1440000"/>
          </a:xfrm>
          <a:prstGeom prst="rect">
            <a:avLst/>
          </a:prstGeom>
        </p:spPr>
      </p:pic>
      <p:sp>
        <p:nvSpPr>
          <p:cNvPr id="3" name="TextBox 2">
            <a:extLst>
              <a:ext uri="{FF2B5EF4-FFF2-40B4-BE49-F238E27FC236}">
                <a16:creationId xmlns:a16="http://schemas.microsoft.com/office/drawing/2014/main" id="{AACAE880-BEC1-4521-BFF4-31F1D98AEB18}"/>
              </a:ext>
            </a:extLst>
          </p:cNvPr>
          <p:cNvSpPr txBox="1"/>
          <p:nvPr/>
        </p:nvSpPr>
        <p:spPr>
          <a:xfrm>
            <a:off x="1896012" y="4899710"/>
            <a:ext cx="10193383" cy="1446550"/>
          </a:xfrm>
          <a:prstGeom prst="rect">
            <a:avLst/>
          </a:prstGeom>
          <a:noFill/>
        </p:spPr>
        <p:txBody>
          <a:bodyPr wrap="square" rtlCol="0">
            <a:spAutoFit/>
          </a:bodyPr>
          <a:lstStyle/>
          <a:p>
            <a:r>
              <a:rPr lang="el-GR" sz="4400" dirty="0"/>
              <a:t>Τι θα μπορούσαμε να εικάσουμε συγκρίνοντας τους δύο καταλόγους;</a:t>
            </a:r>
            <a:endParaRPr lang="en-US" sz="4400" dirty="0"/>
          </a:p>
        </p:txBody>
      </p:sp>
      <p:sp>
        <p:nvSpPr>
          <p:cNvPr id="4" name="TextBox 3">
            <a:extLst>
              <a:ext uri="{FF2B5EF4-FFF2-40B4-BE49-F238E27FC236}">
                <a16:creationId xmlns:a16="http://schemas.microsoft.com/office/drawing/2014/main" id="{030F5123-E863-B72C-C72A-355AD0B605D1}"/>
              </a:ext>
            </a:extLst>
          </p:cNvPr>
          <p:cNvSpPr txBox="1"/>
          <p:nvPr/>
        </p:nvSpPr>
        <p:spPr>
          <a:xfrm>
            <a:off x="2110903" y="1674674"/>
            <a:ext cx="3142034" cy="2585323"/>
          </a:xfrm>
          <a:prstGeom prst="rect">
            <a:avLst/>
          </a:prstGeom>
          <a:noFill/>
        </p:spPr>
        <p:txBody>
          <a:bodyPr wrap="square" rtlCol="0">
            <a:spAutoFit/>
          </a:bodyPr>
          <a:lstStyle/>
          <a:p>
            <a:pPr algn="ctr"/>
            <a:r>
              <a:rPr lang="el-GR" u="sng" dirty="0"/>
              <a:t>Λέξεις με εικαζόμενη </a:t>
            </a:r>
            <a:r>
              <a:rPr lang="el-GR" u="sng" dirty="0" err="1"/>
              <a:t>Πρωτοινδοευρωπαϊκή</a:t>
            </a:r>
            <a:r>
              <a:rPr lang="el-GR" u="sng" dirty="0"/>
              <a:t> ετυμολογία</a:t>
            </a:r>
            <a:r>
              <a:rPr lang="el-GR" dirty="0"/>
              <a:t>:</a:t>
            </a:r>
          </a:p>
          <a:p>
            <a:pPr algn="ctr"/>
            <a:endParaRPr lang="el-GR" dirty="0"/>
          </a:p>
          <a:p>
            <a:pPr algn="ctr"/>
            <a:r>
              <a:rPr lang="el-GR" dirty="0"/>
              <a:t>χελώνα (</a:t>
            </a:r>
            <a:r>
              <a:rPr lang="en-GB" dirty="0"/>
              <a:t>*</a:t>
            </a:r>
            <a:r>
              <a:rPr lang="en-GB" dirty="0" err="1"/>
              <a:t>gʰelōw</a:t>
            </a:r>
            <a:r>
              <a:rPr lang="en-GB" dirty="0"/>
              <a:t>-</a:t>
            </a:r>
            <a:r>
              <a:rPr lang="el-GR" dirty="0"/>
              <a:t>)</a:t>
            </a:r>
          </a:p>
          <a:p>
            <a:pPr algn="ctr"/>
            <a:r>
              <a:rPr lang="el-GR" dirty="0"/>
              <a:t>χοίρος (</a:t>
            </a:r>
            <a:r>
              <a:rPr lang="en-GB" dirty="0" err="1"/>
              <a:t>ǵʰóryos</a:t>
            </a:r>
            <a:r>
              <a:rPr lang="el-GR" dirty="0"/>
              <a:t>)</a:t>
            </a:r>
          </a:p>
          <a:p>
            <a:pPr algn="ctr"/>
            <a:r>
              <a:rPr lang="el-GR" dirty="0"/>
              <a:t>αρκούδα (άρκτος, </a:t>
            </a:r>
            <a:r>
              <a:rPr lang="en-GB" b="0" dirty="0">
                <a:effectLst/>
                <a:latin typeface="-apple-system"/>
              </a:rPr>
              <a:t>*</a:t>
            </a:r>
            <a:r>
              <a:rPr lang="en-GB" b="0" dirty="0" err="1">
                <a:effectLst/>
                <a:latin typeface="-apple-system"/>
              </a:rPr>
              <a:t>h₂ŕ̥tḱos</a:t>
            </a:r>
            <a:r>
              <a:rPr lang="el-GR" b="0" dirty="0">
                <a:effectLst/>
                <a:latin typeface="-apple-system"/>
              </a:rPr>
              <a:t>)</a:t>
            </a:r>
          </a:p>
          <a:p>
            <a:pPr algn="ctr"/>
            <a:r>
              <a:rPr lang="el-GR" dirty="0">
                <a:latin typeface="-apple-system"/>
              </a:rPr>
              <a:t>μυς (</a:t>
            </a:r>
            <a:r>
              <a:rPr lang="en-GB" b="0" dirty="0">
                <a:effectLst/>
                <a:latin typeface="-apple-system"/>
              </a:rPr>
              <a:t>*</a:t>
            </a:r>
            <a:r>
              <a:rPr lang="en-GB" b="0" dirty="0" err="1">
                <a:effectLst/>
                <a:latin typeface="-apple-system"/>
              </a:rPr>
              <a:t>múh₂s</a:t>
            </a:r>
            <a:r>
              <a:rPr lang="el-GR" b="0" dirty="0">
                <a:effectLst/>
                <a:latin typeface="-apple-system"/>
              </a:rPr>
              <a:t>)</a:t>
            </a:r>
          </a:p>
          <a:p>
            <a:pPr algn="ctr"/>
            <a:r>
              <a:rPr lang="el-GR" dirty="0">
                <a:latin typeface="-apple-system"/>
              </a:rPr>
              <a:t>λύκος (</a:t>
            </a:r>
            <a:r>
              <a:rPr lang="en-GB" b="0" dirty="0">
                <a:effectLst/>
                <a:latin typeface="-apple-system"/>
              </a:rPr>
              <a:t>*</a:t>
            </a:r>
            <a:r>
              <a:rPr lang="en-GB" b="0" dirty="0" err="1">
                <a:effectLst/>
                <a:latin typeface="-apple-system"/>
              </a:rPr>
              <a:t>wĺ̥kʷos</a:t>
            </a:r>
            <a:r>
              <a:rPr lang="el-GR" dirty="0">
                <a:latin typeface="-apple-system"/>
              </a:rPr>
              <a:t>)</a:t>
            </a:r>
            <a:endParaRPr lang="en-GB" dirty="0"/>
          </a:p>
        </p:txBody>
      </p:sp>
      <p:sp>
        <p:nvSpPr>
          <p:cNvPr id="5" name="TextBox 4">
            <a:extLst>
              <a:ext uri="{FF2B5EF4-FFF2-40B4-BE49-F238E27FC236}">
                <a16:creationId xmlns:a16="http://schemas.microsoft.com/office/drawing/2014/main" id="{09D8C2C6-4011-2FF6-121E-E29537F32C32}"/>
              </a:ext>
            </a:extLst>
          </p:cNvPr>
          <p:cNvSpPr txBox="1"/>
          <p:nvPr/>
        </p:nvSpPr>
        <p:spPr>
          <a:xfrm>
            <a:off x="6793149" y="1674674"/>
            <a:ext cx="2798323" cy="2585323"/>
          </a:xfrm>
          <a:prstGeom prst="rect">
            <a:avLst/>
          </a:prstGeom>
          <a:noFill/>
        </p:spPr>
        <p:txBody>
          <a:bodyPr wrap="square" rtlCol="0">
            <a:spAutoFit/>
          </a:bodyPr>
          <a:lstStyle/>
          <a:p>
            <a:pPr algn="ctr"/>
            <a:r>
              <a:rPr lang="el-GR" u="sng" dirty="0"/>
              <a:t>Λέξεις με εικαζόμενη προελληνική </a:t>
            </a:r>
            <a:br>
              <a:rPr lang="el-GR" u="sng" dirty="0"/>
            </a:br>
            <a:r>
              <a:rPr lang="el-GR" u="sng" dirty="0"/>
              <a:t>ετυμολογία</a:t>
            </a:r>
            <a:r>
              <a:rPr lang="el-GR" dirty="0"/>
              <a:t>:</a:t>
            </a:r>
          </a:p>
          <a:p>
            <a:pPr algn="ctr"/>
            <a:endParaRPr lang="el-GR" dirty="0"/>
          </a:p>
          <a:p>
            <a:pPr algn="ctr"/>
            <a:r>
              <a:rPr lang="el-GR" dirty="0"/>
              <a:t>τόνος</a:t>
            </a:r>
          </a:p>
          <a:p>
            <a:pPr algn="ctr"/>
            <a:r>
              <a:rPr lang="el-GR" dirty="0"/>
              <a:t>λυθρίνι</a:t>
            </a:r>
          </a:p>
          <a:p>
            <a:pPr algn="ctr"/>
            <a:r>
              <a:rPr lang="el-GR" dirty="0"/>
              <a:t>θάλασσα</a:t>
            </a:r>
          </a:p>
          <a:p>
            <a:pPr algn="ctr"/>
            <a:r>
              <a:rPr lang="el-GR" dirty="0" err="1"/>
              <a:t>ερέβυνθος</a:t>
            </a:r>
            <a:r>
              <a:rPr lang="el-GR" dirty="0"/>
              <a:t> (ρεβίθι)</a:t>
            </a:r>
          </a:p>
          <a:p>
            <a:pPr algn="ctr"/>
            <a:r>
              <a:rPr lang="el-GR" dirty="0"/>
              <a:t>δάφνη</a:t>
            </a:r>
            <a:endParaRPr lang="en-GB" dirty="0"/>
          </a:p>
        </p:txBody>
      </p:sp>
    </p:spTree>
    <p:extLst>
      <p:ext uri="{BB962C8B-B14F-4D97-AF65-F5344CB8AC3E}">
        <p14:creationId xmlns:p14="http://schemas.microsoft.com/office/powerpoint/2010/main" val="566780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F7F85C-7913-4C9D-B6B1-11DB80744CFD}"/>
              </a:ext>
            </a:extLst>
          </p:cNvPr>
          <p:cNvSpPr>
            <a:spLocks noGrp="1"/>
          </p:cNvSpPr>
          <p:nvPr>
            <p:ph type="title"/>
          </p:nvPr>
        </p:nvSpPr>
        <p:spPr/>
        <p:txBody>
          <a:bodyPr/>
          <a:lstStyle/>
          <a:p>
            <a:pPr algn="r"/>
            <a:r>
              <a:rPr lang="el-GR" dirty="0"/>
              <a:t>Μυκηναϊκή ελληνική</a:t>
            </a:r>
            <a:endParaRPr lang="en-GB" dirty="0"/>
          </a:p>
        </p:txBody>
      </p:sp>
      <p:sp>
        <p:nvSpPr>
          <p:cNvPr id="3" name="Θέση περιεχομένου 2">
            <a:extLst>
              <a:ext uri="{FF2B5EF4-FFF2-40B4-BE49-F238E27FC236}">
                <a16:creationId xmlns:a16="http://schemas.microsoft.com/office/drawing/2014/main" id="{C203B3EC-CC86-4AF4-8715-007EEFFCA26F}"/>
              </a:ext>
            </a:extLst>
          </p:cNvPr>
          <p:cNvSpPr>
            <a:spLocks noGrp="1"/>
          </p:cNvSpPr>
          <p:nvPr>
            <p:ph idx="1"/>
          </p:nvPr>
        </p:nvSpPr>
        <p:spPr>
          <a:xfrm>
            <a:off x="3869268" y="807396"/>
            <a:ext cx="5421877" cy="5330757"/>
          </a:xfrm>
        </p:spPr>
        <p:txBody>
          <a:bodyPr>
            <a:normAutofit/>
          </a:bodyPr>
          <a:lstStyle/>
          <a:p>
            <a:r>
              <a:rPr lang="el-GR" dirty="0"/>
              <a:t>Η συνάντηση των </a:t>
            </a:r>
            <a:r>
              <a:rPr lang="el-GR" dirty="0" err="1"/>
              <a:t>πρωτοελληνικών</a:t>
            </a:r>
            <a:r>
              <a:rPr lang="el-GR" dirty="0"/>
              <a:t> και των προελληνικών φύλων εικάζεται πως έγινε ανάμεσα στο 3.000 και το 1.700 π.Χ. και σχεδόν σίγουρα δεν ήταν ειρηνική.</a:t>
            </a:r>
          </a:p>
          <a:p>
            <a:r>
              <a:rPr lang="el-GR" dirty="0"/>
              <a:t>Τα πρώτα γραπτά τεκμήρια της ελληνικής γλώσσας ανάγονται στον 15</a:t>
            </a:r>
            <a:r>
              <a:rPr lang="el-GR" baseline="30000" dirty="0"/>
              <a:t>ο</a:t>
            </a:r>
            <a:r>
              <a:rPr lang="el-GR" dirty="0"/>
              <a:t> </a:t>
            </a:r>
            <a:r>
              <a:rPr lang="el-GR" dirty="0" err="1"/>
              <a:t>π.Χ</a:t>
            </a:r>
            <a:r>
              <a:rPr lang="en-US" dirty="0"/>
              <a:t>.</a:t>
            </a:r>
            <a:r>
              <a:rPr lang="el-GR" dirty="0"/>
              <a:t> αιώνα. Πρόκειται για πήλινες πινακίδες που βρέθηκαν σε ανασκαφές μυκηναϊκών ανακτόρων.</a:t>
            </a:r>
          </a:p>
          <a:p>
            <a:r>
              <a:rPr lang="el-GR" dirty="0"/>
              <a:t>Οι πινακίδες είναι γραμμένες με σύμβολα όμοια με αυτά της Γραμμικής Α’. Για το λόγο αυτό το σύστημα γραφής ονομάζεται </a:t>
            </a:r>
            <a:r>
              <a:rPr lang="el-GR" dirty="0">
                <a:solidFill>
                  <a:srgbClr val="0070C0"/>
                </a:solidFill>
              </a:rPr>
              <a:t>Γραμμική Β</a:t>
            </a:r>
            <a:r>
              <a:rPr lang="el-GR" dirty="0"/>
              <a:t>’.</a:t>
            </a:r>
          </a:p>
        </p:txBody>
      </p:sp>
      <p:pic>
        <p:nvPicPr>
          <p:cNvPr id="8" name="Εικόνα 7">
            <a:extLst>
              <a:ext uri="{FF2B5EF4-FFF2-40B4-BE49-F238E27FC236}">
                <a16:creationId xmlns:a16="http://schemas.microsoft.com/office/drawing/2014/main" id="{3035B89E-8715-83E5-8F97-CB72D59470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291145" y="909828"/>
            <a:ext cx="2438400" cy="5033772"/>
          </a:xfrm>
          <a:prstGeom prst="rect">
            <a:avLst/>
          </a:prstGeom>
        </p:spPr>
      </p:pic>
    </p:spTree>
    <p:extLst>
      <p:ext uri="{BB962C8B-B14F-4D97-AF65-F5344CB8AC3E}">
        <p14:creationId xmlns:p14="http://schemas.microsoft.com/office/powerpoint/2010/main" val="1318565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00FAFE-2D44-4824-B65C-BF579BAB2786}"/>
              </a:ext>
            </a:extLst>
          </p:cNvPr>
          <p:cNvSpPr>
            <a:spLocks noGrp="1"/>
          </p:cNvSpPr>
          <p:nvPr>
            <p:ph type="title"/>
          </p:nvPr>
        </p:nvSpPr>
        <p:spPr/>
        <p:txBody>
          <a:bodyPr/>
          <a:lstStyle/>
          <a:p>
            <a:pPr algn="r"/>
            <a:r>
              <a:rPr lang="el-GR" dirty="0"/>
              <a:t>Πινακίδα σε Γραμμική Β’</a:t>
            </a:r>
            <a:br>
              <a:rPr lang="el-GR" dirty="0"/>
            </a:br>
            <a:br>
              <a:rPr lang="el-GR" dirty="0"/>
            </a:br>
            <a:r>
              <a:rPr lang="el-GR" sz="1600" dirty="0"/>
              <a:t>Εθνικό Αρχαιολογικό Μουσείο, πιν.12602</a:t>
            </a:r>
            <a:endParaRPr lang="en-GB" dirty="0"/>
          </a:p>
        </p:txBody>
      </p:sp>
      <p:pic>
        <p:nvPicPr>
          <p:cNvPr id="8" name="Εικόνα 7">
            <a:extLst>
              <a:ext uri="{FF2B5EF4-FFF2-40B4-BE49-F238E27FC236}">
                <a16:creationId xmlns:a16="http://schemas.microsoft.com/office/drawing/2014/main" id="{5708E717-FB90-4ACF-A2B7-AA078B80C7F7}"/>
              </a:ext>
            </a:extLst>
          </p:cNvPr>
          <p:cNvPicPr>
            <a:picLocks noChangeAspect="1"/>
          </p:cNvPicPr>
          <p:nvPr/>
        </p:nvPicPr>
        <p:blipFill>
          <a:blip r:embed="rId2"/>
          <a:stretch>
            <a:fillRect/>
          </a:stretch>
        </p:blipFill>
        <p:spPr>
          <a:xfrm>
            <a:off x="5053997" y="-4572"/>
            <a:ext cx="4543425" cy="6858000"/>
          </a:xfrm>
          <a:prstGeom prst="rect">
            <a:avLst/>
          </a:prstGeom>
        </p:spPr>
      </p:pic>
      <p:pic>
        <p:nvPicPr>
          <p:cNvPr id="4" name="Εικόνα 3" descr="Πλάγιο βλέμμα Pusheen">
            <a:extLst>
              <a:ext uri="{FF2B5EF4-FFF2-40B4-BE49-F238E27FC236}">
                <a16:creationId xmlns:a16="http://schemas.microsoft.com/office/drawing/2014/main" id="{1A058234-8B96-403C-9724-0A77B9E282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47728" y="5893656"/>
            <a:ext cx="1080785" cy="1080785"/>
          </a:xfrm>
          <a:prstGeom prst="rect">
            <a:avLst/>
          </a:prstGeom>
        </p:spPr>
      </p:pic>
      <p:sp>
        <p:nvSpPr>
          <p:cNvPr id="5" name="Φυσαλίδα σκέψης: Σύννεφο 4">
            <a:extLst>
              <a:ext uri="{FF2B5EF4-FFF2-40B4-BE49-F238E27FC236}">
                <a16:creationId xmlns:a16="http://schemas.microsoft.com/office/drawing/2014/main" id="{33DAC38B-DBAC-4ED7-88FD-300FAD8D7F53}"/>
              </a:ext>
            </a:extLst>
          </p:cNvPr>
          <p:cNvSpPr/>
          <p:nvPr/>
        </p:nvSpPr>
        <p:spPr>
          <a:xfrm>
            <a:off x="9925050" y="4936611"/>
            <a:ext cx="2112018" cy="996948"/>
          </a:xfrm>
          <a:prstGeom prst="cloudCallout">
            <a:avLst>
              <a:gd name="adj1" fmla="val 13495"/>
              <a:gd name="adj2" fmla="val 71094"/>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100" dirty="0">
                <a:latin typeface="Candara" panose="020E0502030303020204" pitchFamily="34" charset="0"/>
              </a:rPr>
              <a:t>O</a:t>
            </a:r>
            <a:r>
              <a:rPr lang="el-GR" sz="1100" dirty="0">
                <a:latin typeface="Candara" panose="020E0502030303020204" pitchFamily="34" charset="0"/>
              </a:rPr>
              <a:t>ι Μυκηναίοι έγραφαν μόνο σε πήλινες πινακίδες; </a:t>
            </a:r>
            <a:endParaRPr lang="en-GB" sz="1100" dirty="0">
              <a:latin typeface="Candara" panose="020E0502030303020204" pitchFamily="34" charset="0"/>
            </a:endParaRPr>
          </a:p>
        </p:txBody>
      </p:sp>
    </p:spTree>
    <p:extLst>
      <p:ext uri="{BB962C8B-B14F-4D97-AF65-F5344CB8AC3E}">
        <p14:creationId xmlns:p14="http://schemas.microsoft.com/office/powerpoint/2010/main" val="403787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70FB98DF-49AC-4C96-B15B-D8806638963B}"/>
              </a:ext>
            </a:extLst>
          </p:cNvPr>
          <p:cNvPicPr>
            <a:picLocks noChangeAspect="1"/>
          </p:cNvPicPr>
          <p:nvPr/>
        </p:nvPicPr>
        <p:blipFill>
          <a:blip r:embed="rId2"/>
          <a:stretch>
            <a:fillRect/>
          </a:stretch>
        </p:blipFill>
        <p:spPr>
          <a:xfrm>
            <a:off x="4761185" y="53871"/>
            <a:ext cx="5339255" cy="6741114"/>
          </a:xfrm>
          <a:prstGeom prst="rect">
            <a:avLst/>
          </a:prstGeom>
        </p:spPr>
      </p:pic>
      <p:sp>
        <p:nvSpPr>
          <p:cNvPr id="3" name="Τίτλος 2">
            <a:extLst>
              <a:ext uri="{FF2B5EF4-FFF2-40B4-BE49-F238E27FC236}">
                <a16:creationId xmlns:a16="http://schemas.microsoft.com/office/drawing/2014/main" id="{6F3A6B39-D358-4C40-A4D6-E5777DD422D3}"/>
              </a:ext>
            </a:extLst>
          </p:cNvPr>
          <p:cNvSpPr>
            <a:spLocks noGrp="1"/>
          </p:cNvSpPr>
          <p:nvPr>
            <p:ph type="title"/>
          </p:nvPr>
        </p:nvSpPr>
        <p:spPr/>
        <p:txBody>
          <a:bodyPr>
            <a:normAutofit/>
          </a:bodyPr>
          <a:lstStyle/>
          <a:p>
            <a:r>
              <a:rPr lang="el-GR" dirty="0"/>
              <a:t>Τα (γνωστά) συλλαβογράμματα της Γραμμικής Β’</a:t>
            </a:r>
            <a:br>
              <a:rPr lang="en-US" dirty="0"/>
            </a:br>
            <a:br>
              <a:rPr lang="en-US" dirty="0"/>
            </a:br>
            <a:r>
              <a:rPr lang="el-GR" sz="1600" dirty="0"/>
              <a:t>Χριστίδης, Α.-Φ. (2005).</a:t>
            </a:r>
            <a:br>
              <a:rPr lang="el-GR" sz="1600" dirty="0"/>
            </a:br>
            <a:r>
              <a:rPr lang="el-GR" sz="1600" i="1" dirty="0"/>
              <a:t>Ιστορία της αρχαίας ελληνικής γλώσσας</a:t>
            </a:r>
            <a:r>
              <a:rPr lang="el-GR" sz="1600" dirty="0"/>
              <a:t> (σ. 65). ΙΝΣ.</a:t>
            </a:r>
            <a:endParaRPr lang="en-GB" sz="1600" dirty="0"/>
          </a:p>
        </p:txBody>
      </p:sp>
    </p:spTree>
    <p:extLst>
      <p:ext uri="{BB962C8B-B14F-4D97-AF65-F5344CB8AC3E}">
        <p14:creationId xmlns:p14="http://schemas.microsoft.com/office/powerpoint/2010/main" val="3365741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97FA81-EFE9-DEE4-B534-1A12E146A130}"/>
              </a:ext>
            </a:extLst>
          </p:cNvPr>
          <p:cNvSpPr>
            <a:spLocks noGrp="1"/>
          </p:cNvSpPr>
          <p:nvPr>
            <p:ph type="title"/>
          </p:nvPr>
        </p:nvSpPr>
        <p:spPr/>
        <p:txBody>
          <a:bodyPr>
            <a:normAutofit/>
          </a:bodyPr>
          <a:lstStyle/>
          <a:p>
            <a:pPr algn="r"/>
            <a:r>
              <a:rPr lang="el-GR" sz="3200" dirty="0"/>
              <a:t>Η </a:t>
            </a:r>
            <a:r>
              <a:rPr lang="el-GR" sz="3200" dirty="0" err="1"/>
              <a:t>αποκρυπτο-γράφηση</a:t>
            </a:r>
            <a:r>
              <a:rPr lang="el-GR" sz="3200" dirty="0"/>
              <a:t> της Γραμμικής Β</a:t>
            </a:r>
            <a:r>
              <a:rPr lang="el-GR" sz="4000" dirty="0"/>
              <a:t>’</a:t>
            </a:r>
            <a:endParaRPr lang="en-GB" sz="4000" dirty="0"/>
          </a:p>
        </p:txBody>
      </p:sp>
      <p:sp>
        <p:nvSpPr>
          <p:cNvPr id="3" name="Θέση περιεχομένου 2">
            <a:extLst>
              <a:ext uri="{FF2B5EF4-FFF2-40B4-BE49-F238E27FC236}">
                <a16:creationId xmlns:a16="http://schemas.microsoft.com/office/drawing/2014/main" id="{257FA054-0645-34D9-3759-74500DFA689F}"/>
              </a:ext>
            </a:extLst>
          </p:cNvPr>
          <p:cNvSpPr>
            <a:spLocks noGrp="1"/>
          </p:cNvSpPr>
          <p:nvPr>
            <p:ph idx="1"/>
          </p:nvPr>
        </p:nvSpPr>
        <p:spPr/>
        <p:txBody>
          <a:bodyPr/>
          <a:lstStyle/>
          <a:p>
            <a:r>
              <a:rPr lang="el-GR" dirty="0"/>
              <a:t>Επειδή τα (γνωστά) σύμβολα της Γραμμικής Β’ είναι 89, ήταν εύκολο να εικάσουμε ότι αντιστοιχούσαν σε συλλαβές.</a:t>
            </a:r>
          </a:p>
          <a:p>
            <a:r>
              <a:rPr lang="el-GR" dirty="0"/>
              <a:t>Στις γλώσσες που έχουν κλιτικό σύστημα, το πρώτο κομμάτι της λέξης είναι σταθερό, ενώ αλλάζει η τελευταία συλλαβή.</a:t>
            </a:r>
          </a:p>
          <a:p>
            <a:r>
              <a:rPr lang="el-GR" dirty="0"/>
              <a:t>Βλέποντας αλλού το σύμπλεγμα	          και αλλού 	       μπορούμε να εικάσουμε ότι το τέταρτο σύμβολο είναι κατάληξη.</a:t>
            </a:r>
          </a:p>
          <a:p>
            <a:r>
              <a:rPr lang="el-GR" dirty="0"/>
              <a:t>Ξεκινώντας από αυτή την υπόθεση, </a:t>
            </a:r>
            <a:r>
              <a:rPr lang="el-GR" dirty="0" err="1"/>
              <a:t>ταυτοποιήθηκαν</a:t>
            </a:r>
            <a:r>
              <a:rPr lang="el-GR" dirty="0"/>
              <a:t> οι γνωστές καταλήξεις των ελληνικών, και με βάση αυτές και τα (περισσότερα από τα) υπόλοιπα σύμβολα.</a:t>
            </a:r>
          </a:p>
          <a:p>
            <a:r>
              <a:rPr lang="el-GR" dirty="0"/>
              <a:t>Η επαλήθευση ήρθε όταν δίπλα στο σύμπλεγμα	       που είχε διαβαστεί ως </a:t>
            </a:r>
            <a:r>
              <a:rPr lang="en-US" dirty="0" err="1"/>
              <a:t>Ti</a:t>
            </a:r>
            <a:r>
              <a:rPr lang="en-US" dirty="0"/>
              <a:t> – RO – PO – DE </a:t>
            </a:r>
            <a:r>
              <a:rPr lang="el-GR" dirty="0"/>
              <a:t>βρέθηκε ένα </a:t>
            </a:r>
            <a:r>
              <a:rPr lang="el-GR" dirty="0" err="1"/>
              <a:t>εικονόγραμμα</a:t>
            </a:r>
            <a:r>
              <a:rPr lang="el-GR" dirty="0"/>
              <a:t> που απεικόνιζε έναν τρίποδα. </a:t>
            </a:r>
            <a:endParaRPr lang="en-GB" dirty="0"/>
          </a:p>
        </p:txBody>
      </p:sp>
      <p:pic>
        <p:nvPicPr>
          <p:cNvPr id="5" name="Εικόνα 4">
            <a:extLst>
              <a:ext uri="{FF2B5EF4-FFF2-40B4-BE49-F238E27FC236}">
                <a16:creationId xmlns:a16="http://schemas.microsoft.com/office/drawing/2014/main" id="{5C01B288-34A7-BC3B-69F7-D76B90B4F533}"/>
              </a:ext>
            </a:extLst>
          </p:cNvPr>
          <p:cNvPicPr>
            <a:picLocks noChangeAspect="1"/>
          </p:cNvPicPr>
          <p:nvPr/>
        </p:nvPicPr>
        <p:blipFill>
          <a:blip r:embed="rId2"/>
          <a:stretch>
            <a:fillRect/>
          </a:stretch>
        </p:blipFill>
        <p:spPr>
          <a:xfrm>
            <a:off x="7662463" y="2917336"/>
            <a:ext cx="355324" cy="209550"/>
          </a:xfrm>
          <a:prstGeom prst="rect">
            <a:avLst/>
          </a:prstGeom>
        </p:spPr>
      </p:pic>
      <p:pic>
        <p:nvPicPr>
          <p:cNvPr id="6" name="Εικόνα 5">
            <a:extLst>
              <a:ext uri="{FF2B5EF4-FFF2-40B4-BE49-F238E27FC236}">
                <a16:creationId xmlns:a16="http://schemas.microsoft.com/office/drawing/2014/main" id="{97FB030D-5A66-B20F-6CFB-FA4AB0D1ED37}"/>
              </a:ext>
            </a:extLst>
          </p:cNvPr>
          <p:cNvPicPr>
            <a:picLocks noChangeAspect="1"/>
          </p:cNvPicPr>
          <p:nvPr/>
        </p:nvPicPr>
        <p:blipFill>
          <a:blip r:embed="rId3"/>
          <a:stretch>
            <a:fillRect/>
          </a:stretch>
        </p:blipFill>
        <p:spPr>
          <a:xfrm>
            <a:off x="9212259" y="2917336"/>
            <a:ext cx="523875" cy="209550"/>
          </a:xfrm>
          <a:prstGeom prst="rect">
            <a:avLst/>
          </a:prstGeom>
        </p:spPr>
      </p:pic>
      <p:pic>
        <p:nvPicPr>
          <p:cNvPr id="7" name="Εικόνα 6">
            <a:extLst>
              <a:ext uri="{FF2B5EF4-FFF2-40B4-BE49-F238E27FC236}">
                <a16:creationId xmlns:a16="http://schemas.microsoft.com/office/drawing/2014/main" id="{A737A883-679A-8A98-E7CB-5910E895E4D5}"/>
              </a:ext>
            </a:extLst>
          </p:cNvPr>
          <p:cNvPicPr>
            <a:picLocks noChangeAspect="1"/>
          </p:cNvPicPr>
          <p:nvPr/>
        </p:nvPicPr>
        <p:blipFill>
          <a:blip r:embed="rId3"/>
          <a:stretch>
            <a:fillRect/>
          </a:stretch>
        </p:blipFill>
        <p:spPr>
          <a:xfrm>
            <a:off x="9232893" y="4574867"/>
            <a:ext cx="523875" cy="209550"/>
          </a:xfrm>
          <a:prstGeom prst="rect">
            <a:avLst/>
          </a:prstGeom>
        </p:spPr>
      </p:pic>
    </p:spTree>
    <p:extLst>
      <p:ext uri="{BB962C8B-B14F-4D97-AF65-F5344CB8AC3E}">
        <p14:creationId xmlns:p14="http://schemas.microsoft.com/office/powerpoint/2010/main" val="2249269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DA0E05-7E75-46E4-1CCE-801B26D1CB4A}"/>
              </a:ext>
            </a:extLst>
          </p:cNvPr>
          <p:cNvSpPr>
            <a:spLocks noGrp="1"/>
          </p:cNvSpPr>
          <p:nvPr>
            <p:ph type="title"/>
          </p:nvPr>
        </p:nvSpPr>
        <p:spPr/>
        <p:txBody>
          <a:bodyPr>
            <a:noAutofit/>
          </a:bodyPr>
          <a:lstStyle/>
          <a:p>
            <a:pPr algn="r"/>
            <a:r>
              <a:rPr lang="el-GR" sz="3200" dirty="0"/>
              <a:t>Μιλούσαν όντως έτσι οι Μυκηναίοι;</a:t>
            </a:r>
            <a:br>
              <a:rPr lang="el-GR" sz="3200" dirty="0"/>
            </a:br>
            <a:r>
              <a:rPr lang="el-GR" sz="1600" dirty="0"/>
              <a:t>Χριστίδης, Α.-Φ. (2005).</a:t>
            </a:r>
            <a:br>
              <a:rPr lang="el-GR" sz="1600" dirty="0"/>
            </a:br>
            <a:r>
              <a:rPr lang="el-GR" sz="1600" i="1" dirty="0"/>
              <a:t>Ιστορία της αρχαίας ελληνικής γλώσσας </a:t>
            </a:r>
            <a:r>
              <a:rPr lang="el-GR" sz="1600" dirty="0"/>
              <a:t>(σελ. 64-75). ΙΝΣ.</a:t>
            </a:r>
            <a:endParaRPr lang="en-GB" sz="1600" dirty="0"/>
          </a:p>
        </p:txBody>
      </p:sp>
      <p:sp>
        <p:nvSpPr>
          <p:cNvPr id="3" name="Θέση περιεχομένου 2">
            <a:extLst>
              <a:ext uri="{FF2B5EF4-FFF2-40B4-BE49-F238E27FC236}">
                <a16:creationId xmlns:a16="http://schemas.microsoft.com/office/drawing/2014/main" id="{F3D7BEF9-9E74-D57D-B276-96747DF33638}"/>
              </a:ext>
            </a:extLst>
          </p:cNvPr>
          <p:cNvSpPr>
            <a:spLocks noGrp="1"/>
          </p:cNvSpPr>
          <p:nvPr>
            <p:ph idx="1"/>
          </p:nvPr>
        </p:nvSpPr>
        <p:spPr/>
        <p:txBody>
          <a:bodyPr>
            <a:normAutofit/>
          </a:bodyPr>
          <a:lstStyle/>
          <a:p>
            <a:pPr marL="0" indent="0">
              <a:buNone/>
            </a:pPr>
            <a:r>
              <a:rPr lang="el-GR" b="0" i="0" dirty="0">
                <a:solidFill>
                  <a:srgbClr val="333333"/>
                </a:solidFill>
                <a:effectLst/>
              </a:rPr>
              <a:t>Αλλά γιατί στη γραμμική Β ο πληθυντικός </a:t>
            </a:r>
            <a:r>
              <a:rPr lang="el-GR" b="0" i="1" dirty="0">
                <a:solidFill>
                  <a:srgbClr val="333333"/>
                </a:solidFill>
                <a:effectLst/>
              </a:rPr>
              <a:t>τρίποδες</a:t>
            </a:r>
            <a:r>
              <a:rPr lang="el-GR" b="0" i="0" dirty="0">
                <a:solidFill>
                  <a:srgbClr val="333333"/>
                </a:solidFill>
                <a:effectLst/>
              </a:rPr>
              <a:t> γράφεται </a:t>
            </a:r>
            <a:r>
              <a:rPr lang="el-GR" b="0" i="0" dirty="0" err="1">
                <a:solidFill>
                  <a:srgbClr val="333333"/>
                </a:solidFill>
                <a:effectLst/>
              </a:rPr>
              <a:t>ti</a:t>
            </a:r>
            <a:r>
              <a:rPr lang="el-GR" b="0" i="0" dirty="0">
                <a:solidFill>
                  <a:srgbClr val="333333"/>
                </a:solidFill>
                <a:effectLst/>
              </a:rPr>
              <a:t>-</a:t>
            </a:r>
            <a:r>
              <a:rPr lang="el-GR" b="0" i="0" dirty="0" err="1">
                <a:solidFill>
                  <a:srgbClr val="333333"/>
                </a:solidFill>
                <a:effectLst/>
              </a:rPr>
              <a:t>ri</a:t>
            </a:r>
            <a:r>
              <a:rPr lang="el-GR" b="0" i="0" dirty="0">
                <a:solidFill>
                  <a:srgbClr val="333333"/>
                </a:solidFill>
                <a:effectLst/>
              </a:rPr>
              <a:t>-</a:t>
            </a:r>
            <a:r>
              <a:rPr lang="el-GR" b="0" i="0" dirty="0" err="1">
                <a:solidFill>
                  <a:srgbClr val="333333"/>
                </a:solidFill>
                <a:effectLst/>
              </a:rPr>
              <a:t>po</a:t>
            </a:r>
            <a:r>
              <a:rPr lang="el-GR" b="0" i="0" dirty="0">
                <a:solidFill>
                  <a:srgbClr val="333333"/>
                </a:solidFill>
                <a:effectLst/>
              </a:rPr>
              <a:t>-de; Έτσι προφερόταν εκείνη την εποχή; Η απάντηση είναι όχι. Αυτό που συμβαίνει είναι ότι η γραμμική Β (που, όπως είπαμε, είναι συλλαβικό σύστημα γραφής που αποτυπώνει συλλαβές οι οποίες αποτελούνται από ένα σύμφωνο και ένα φωνήεν) δεν έχει σημάδια για </a:t>
            </a:r>
            <a:r>
              <a:rPr lang="el-GR" b="1" i="0" dirty="0">
                <a:solidFill>
                  <a:srgbClr val="555555"/>
                </a:solidFill>
                <a:effectLst/>
              </a:rPr>
              <a:t>συμφωνικά συμπλέγματα</a:t>
            </a:r>
            <a:r>
              <a:rPr lang="el-GR" b="0" i="0" dirty="0">
                <a:solidFill>
                  <a:srgbClr val="333333"/>
                </a:solidFill>
                <a:effectLst/>
              </a:rPr>
              <a:t>, συμπλέγματα δηλαδή που αποτελούνται από σύμφωνα στη σειρά. Τα συμφωνικά συμπλέγματα (όπως το </a:t>
            </a:r>
            <a:r>
              <a:rPr lang="el-GR" b="0" i="1" dirty="0" err="1">
                <a:solidFill>
                  <a:srgbClr val="333333"/>
                </a:solidFill>
                <a:effectLst/>
              </a:rPr>
              <a:t>τρ</a:t>
            </a:r>
            <a:r>
              <a:rPr lang="el-GR" b="0" i="0" dirty="0">
                <a:solidFill>
                  <a:srgbClr val="333333"/>
                </a:solidFill>
                <a:effectLst/>
              </a:rPr>
              <a:t> του </a:t>
            </a:r>
            <a:r>
              <a:rPr lang="el-GR" b="0" i="1" dirty="0" err="1">
                <a:solidFill>
                  <a:srgbClr val="333333"/>
                </a:solidFill>
                <a:effectLst/>
              </a:rPr>
              <a:t>τρίπους</a:t>
            </a:r>
            <a:r>
              <a:rPr lang="el-GR" b="0" i="0" dirty="0">
                <a:solidFill>
                  <a:srgbClr val="333333"/>
                </a:solidFill>
                <a:effectLst/>
              </a:rPr>
              <a:t> λ.χ.) </a:t>
            </a:r>
            <a:r>
              <a:rPr lang="el-GR" b="1" i="0" dirty="0">
                <a:solidFill>
                  <a:srgbClr val="555555"/>
                </a:solidFill>
                <a:effectLst/>
              </a:rPr>
              <a:t>αναλύονται</a:t>
            </a:r>
            <a:r>
              <a:rPr lang="el-GR" b="0" i="0" dirty="0">
                <a:solidFill>
                  <a:srgbClr val="333333"/>
                </a:solidFill>
                <a:effectLst/>
              </a:rPr>
              <a:t>. Αυτό που γίνεται είναι ότι το συμφωνικό σύμπλεγμα παριστάνεται με δύο σημάδια, καθένα από τα οποία δηλώνει ένα από τα σύμφωνα μαζί με το φωνήεν που ακολουθεί. Έτσι, η ακολουθία </a:t>
            </a:r>
            <a:r>
              <a:rPr lang="el-GR" b="0" i="1" dirty="0" err="1">
                <a:solidFill>
                  <a:srgbClr val="333333"/>
                </a:solidFill>
                <a:effectLst/>
              </a:rPr>
              <a:t>τρι</a:t>
            </a:r>
            <a:r>
              <a:rPr lang="el-GR" b="0" i="0" dirty="0">
                <a:solidFill>
                  <a:srgbClr val="333333"/>
                </a:solidFill>
                <a:effectLst/>
              </a:rPr>
              <a:t> δηλώνεται με δύο συλλαβικά σημάδια: </a:t>
            </a:r>
            <a:r>
              <a:rPr lang="el-GR" b="0" i="1" dirty="0" err="1">
                <a:solidFill>
                  <a:srgbClr val="333333"/>
                </a:solidFill>
                <a:effectLst/>
              </a:rPr>
              <a:t>ti-ri</a:t>
            </a:r>
            <a:r>
              <a:rPr lang="el-GR" b="0" i="0" dirty="0">
                <a:solidFill>
                  <a:srgbClr val="333333"/>
                </a:solidFill>
                <a:effectLst/>
              </a:rPr>
              <a:t>. Η ακολουθία </a:t>
            </a:r>
            <a:r>
              <a:rPr lang="el-GR" b="0" i="1" dirty="0" err="1">
                <a:solidFill>
                  <a:srgbClr val="333333"/>
                </a:solidFill>
                <a:effectLst/>
              </a:rPr>
              <a:t>πτο</a:t>
            </a:r>
            <a:r>
              <a:rPr lang="el-GR" b="0" i="0" dirty="0">
                <a:solidFill>
                  <a:srgbClr val="333333"/>
                </a:solidFill>
                <a:effectLst/>
              </a:rPr>
              <a:t>, όπως στη λέξη </a:t>
            </a:r>
            <a:r>
              <a:rPr lang="el-GR" b="0" i="1" dirty="0" err="1">
                <a:solidFill>
                  <a:srgbClr val="333333"/>
                </a:solidFill>
                <a:effectLst/>
              </a:rPr>
              <a:t>πτόλις</a:t>
            </a:r>
            <a:r>
              <a:rPr lang="el-GR" b="0" i="0" dirty="0">
                <a:solidFill>
                  <a:srgbClr val="333333"/>
                </a:solidFill>
                <a:effectLst/>
              </a:rPr>
              <a:t> 'πόλη', αναλύεται (χωρίζεται) και δηλώνεται με δύο συλλαβικά σημάδια, και η πλήρης λέξη είναι </a:t>
            </a:r>
            <a:r>
              <a:rPr lang="el-GR" b="0" i="1" dirty="0" err="1">
                <a:solidFill>
                  <a:srgbClr val="333333"/>
                </a:solidFill>
                <a:effectLst/>
              </a:rPr>
              <a:t>po-to-li</a:t>
            </a:r>
            <a:r>
              <a:rPr lang="el-GR" b="0" i="1" dirty="0">
                <a:solidFill>
                  <a:srgbClr val="333333"/>
                </a:solidFill>
                <a:effectLst/>
              </a:rPr>
              <a:t>.</a:t>
            </a:r>
            <a:r>
              <a:rPr lang="el-GR" b="0" i="0" dirty="0">
                <a:solidFill>
                  <a:srgbClr val="333333"/>
                </a:solidFill>
                <a:effectLst/>
              </a:rPr>
              <a:t> Γιατί γίνεται αυτό; Γιατί η λέξη </a:t>
            </a:r>
            <a:r>
              <a:rPr lang="el-GR" b="0" i="1" dirty="0">
                <a:solidFill>
                  <a:srgbClr val="333333"/>
                </a:solidFill>
                <a:effectLst/>
              </a:rPr>
              <a:t>τρίποδες</a:t>
            </a:r>
            <a:r>
              <a:rPr lang="el-GR" b="0" i="0" dirty="0">
                <a:solidFill>
                  <a:srgbClr val="333333"/>
                </a:solidFill>
                <a:effectLst/>
              </a:rPr>
              <a:t> δεν σημαίνεται με τρία σημάδια (συλλαβικά) που αντιστοιχούν στις τρεις συλλαβές που τη συγκροτούν, </a:t>
            </a:r>
            <a:r>
              <a:rPr lang="el-GR" b="0" i="1" dirty="0" err="1">
                <a:solidFill>
                  <a:srgbClr val="333333"/>
                </a:solidFill>
                <a:effectLst/>
              </a:rPr>
              <a:t>τρί</a:t>
            </a:r>
            <a:r>
              <a:rPr lang="el-GR" b="0" i="1" dirty="0">
                <a:solidFill>
                  <a:srgbClr val="333333"/>
                </a:solidFill>
                <a:effectLst/>
              </a:rPr>
              <a:t>-</a:t>
            </a:r>
            <a:r>
              <a:rPr lang="el-GR" b="0" i="1" dirty="0" err="1">
                <a:solidFill>
                  <a:srgbClr val="333333"/>
                </a:solidFill>
                <a:effectLst/>
              </a:rPr>
              <a:t>πο</a:t>
            </a:r>
            <a:r>
              <a:rPr lang="el-GR" b="0" i="1" dirty="0">
                <a:solidFill>
                  <a:srgbClr val="333333"/>
                </a:solidFill>
                <a:effectLst/>
              </a:rPr>
              <a:t>-δες</a:t>
            </a:r>
            <a:r>
              <a:rPr lang="el-GR" b="0" i="0" dirty="0">
                <a:solidFill>
                  <a:srgbClr val="333333"/>
                </a:solidFill>
                <a:effectLst/>
              </a:rPr>
              <a:t>, αντί γι' αυτό βρίσκουμε το </a:t>
            </a:r>
            <a:r>
              <a:rPr lang="el-GR" b="0" i="1" dirty="0" err="1">
                <a:solidFill>
                  <a:srgbClr val="333333"/>
                </a:solidFill>
                <a:effectLst/>
              </a:rPr>
              <a:t>ti</a:t>
            </a:r>
            <a:r>
              <a:rPr lang="el-GR" b="0" i="1" dirty="0">
                <a:solidFill>
                  <a:srgbClr val="333333"/>
                </a:solidFill>
                <a:effectLst/>
              </a:rPr>
              <a:t>-</a:t>
            </a:r>
            <a:r>
              <a:rPr lang="el-GR" b="0" i="1" dirty="0" err="1">
                <a:solidFill>
                  <a:srgbClr val="333333"/>
                </a:solidFill>
                <a:effectLst/>
              </a:rPr>
              <a:t>ri</a:t>
            </a:r>
            <a:r>
              <a:rPr lang="el-GR" b="0" i="1" dirty="0">
                <a:solidFill>
                  <a:srgbClr val="333333"/>
                </a:solidFill>
                <a:effectLst/>
              </a:rPr>
              <a:t>-</a:t>
            </a:r>
            <a:r>
              <a:rPr lang="el-GR" b="0" i="1" dirty="0" err="1">
                <a:solidFill>
                  <a:srgbClr val="333333"/>
                </a:solidFill>
                <a:effectLst/>
              </a:rPr>
              <a:t>po</a:t>
            </a:r>
            <a:r>
              <a:rPr lang="el-GR" b="0" i="1" dirty="0">
                <a:solidFill>
                  <a:srgbClr val="333333"/>
                </a:solidFill>
                <a:effectLst/>
              </a:rPr>
              <a:t>-de</a:t>
            </a:r>
            <a:r>
              <a:rPr lang="el-GR" b="0" i="0" dirty="0">
                <a:solidFill>
                  <a:srgbClr val="333333"/>
                </a:solidFill>
                <a:effectLst/>
              </a:rPr>
              <a:t>;</a:t>
            </a:r>
            <a:endParaRPr lang="en-GB" dirty="0"/>
          </a:p>
        </p:txBody>
      </p:sp>
    </p:spTree>
    <p:extLst>
      <p:ext uri="{BB962C8B-B14F-4D97-AF65-F5344CB8AC3E}">
        <p14:creationId xmlns:p14="http://schemas.microsoft.com/office/powerpoint/2010/main" val="3912836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50CC7B-6EFE-5A9D-ABA9-451831BD823A}"/>
              </a:ext>
            </a:extLst>
          </p:cNvPr>
          <p:cNvSpPr>
            <a:spLocks noGrp="1"/>
          </p:cNvSpPr>
          <p:nvPr>
            <p:ph type="title"/>
          </p:nvPr>
        </p:nvSpPr>
        <p:spPr/>
        <p:txBody>
          <a:bodyPr>
            <a:normAutofit/>
          </a:bodyPr>
          <a:lstStyle/>
          <a:p>
            <a:pPr algn="r"/>
            <a:r>
              <a:rPr lang="el-GR" sz="2800" dirty="0"/>
              <a:t>Γράφοντας με ένα ατελές ορθογραφικό σύστημα</a:t>
            </a:r>
            <a:endParaRPr lang="en-GB" sz="2800" dirty="0"/>
          </a:p>
        </p:txBody>
      </p:sp>
      <p:sp>
        <p:nvSpPr>
          <p:cNvPr id="3" name="Θέση περιεχομένου 2">
            <a:extLst>
              <a:ext uri="{FF2B5EF4-FFF2-40B4-BE49-F238E27FC236}">
                <a16:creationId xmlns:a16="http://schemas.microsoft.com/office/drawing/2014/main" id="{6ED3044A-F9ED-46D2-B7E9-EA4263046193}"/>
              </a:ext>
            </a:extLst>
          </p:cNvPr>
          <p:cNvSpPr>
            <a:spLocks noGrp="1"/>
          </p:cNvSpPr>
          <p:nvPr>
            <p:ph idx="1"/>
          </p:nvPr>
        </p:nvSpPr>
        <p:spPr/>
        <p:txBody>
          <a:bodyPr/>
          <a:lstStyle/>
          <a:p>
            <a:r>
              <a:rPr lang="el-GR" dirty="0"/>
              <a:t>Το συλλαβογραφικό σύστημα δεν αποδίδει με μεγάλη ακρίβεια την προφορά της μυκηναϊκής ελληνικής. </a:t>
            </a:r>
          </a:p>
          <a:p>
            <a:r>
              <a:rPr lang="el-GR" dirty="0"/>
              <a:t>Αυτό μάλλον δεν αποτελούσε πρόβλημα, επειδή τα κείμενα αυτά διακινούνταν αποκλειστικά μέσα στην ανακτορική γραφειοκρατία. Στο «κλειστό» αυτό σύστημα, και για τους περιορισμένους σκοπούς που χρησιμοποιούνταν (π.χ. κατάλογοι με αγαθά, φορολογικοί κατάλογοι), ήταν σαφές τι σήμαινε κάθε «λέξη».</a:t>
            </a:r>
          </a:p>
          <a:p>
            <a:r>
              <a:rPr lang="el-GR" dirty="0"/>
              <a:t>Στο σημείο αυτό μοιάζει με τις ειδικές γλώσσες (π.χ. «Ο </a:t>
            </a:r>
            <a:r>
              <a:rPr lang="el-GR" dirty="0" err="1"/>
              <a:t>Υπλγος</a:t>
            </a:r>
            <a:r>
              <a:rPr lang="el-GR" dirty="0"/>
              <a:t> διέταξε κίνηση κατά του ΑΝΣΚ από ΠΦ της </a:t>
            </a:r>
            <a:r>
              <a:rPr lang="el-GR" dirty="0" err="1"/>
              <a:t>αύριον</a:t>
            </a:r>
            <a:r>
              <a:rPr lang="el-GR" dirty="0"/>
              <a:t>») που είναι απολύτως σαφείς μέσα στο πλαίσιό τους αλλά ακατανόητες έξω από αυτό.</a:t>
            </a:r>
          </a:p>
          <a:p>
            <a:r>
              <a:rPr lang="el-GR" dirty="0"/>
              <a:t>Οι ελλείψεις και ασάφειες του συστήματος σίγουρα δυσχέραιναν τόσο τη γραφή όσο και την ανάγνωση των γραπτών από το ευρύ κοινό και εμπόδιζαν την πλατιά διάδοση του.</a:t>
            </a:r>
          </a:p>
          <a:p>
            <a:endParaRPr lang="en-GB" dirty="0"/>
          </a:p>
        </p:txBody>
      </p:sp>
    </p:spTree>
    <p:extLst>
      <p:ext uri="{BB962C8B-B14F-4D97-AF65-F5344CB8AC3E}">
        <p14:creationId xmlns:p14="http://schemas.microsoft.com/office/powerpoint/2010/main" val="4197267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Τίτλος 1">
            <a:extLst>
              <a:ext uri="{FF2B5EF4-FFF2-40B4-BE49-F238E27FC236}">
                <a16:creationId xmlns:a16="http://schemas.microsoft.com/office/drawing/2014/main" id="{7C0863AB-C6B7-4219-87CE-8D63D1CC8517}"/>
              </a:ext>
            </a:extLst>
          </p:cNvPr>
          <p:cNvSpPr>
            <a:spLocks noGrp="1"/>
          </p:cNvSpPr>
          <p:nvPr>
            <p:ph type="title"/>
          </p:nvPr>
        </p:nvSpPr>
        <p:spPr>
          <a:xfrm>
            <a:off x="1600754" y="1087374"/>
            <a:ext cx="8983489" cy="1000978"/>
          </a:xfrm>
        </p:spPr>
        <p:txBody>
          <a:bodyPr>
            <a:normAutofit/>
          </a:bodyPr>
          <a:lstStyle/>
          <a:p>
            <a:r>
              <a:rPr lang="el-GR" dirty="0"/>
              <a:t>Κύρια σημεία</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Θέση περιεχομένου 2">
            <a:extLst>
              <a:ext uri="{FF2B5EF4-FFF2-40B4-BE49-F238E27FC236}">
                <a16:creationId xmlns:a16="http://schemas.microsoft.com/office/drawing/2014/main" id="{B647B0C4-865C-4F78-B91B-7046290FC0DC}"/>
              </a:ext>
            </a:extLst>
          </p:cNvPr>
          <p:cNvSpPr>
            <a:spLocks noGrp="1"/>
          </p:cNvSpPr>
          <p:nvPr>
            <p:ph idx="1"/>
          </p:nvPr>
        </p:nvSpPr>
        <p:spPr>
          <a:xfrm>
            <a:off x="1600753" y="2535446"/>
            <a:ext cx="8983489" cy="3554457"/>
          </a:xfrm>
        </p:spPr>
        <p:txBody>
          <a:bodyPr>
            <a:normAutofit/>
          </a:bodyPr>
          <a:lstStyle/>
          <a:p>
            <a:r>
              <a:rPr lang="el-GR" dirty="0">
                <a:solidFill>
                  <a:schemeClr val="tx1"/>
                </a:solidFill>
              </a:rPr>
              <a:t>Η ελληνική γλώσσα ανήκει σε μια μεγάλη οικογένεια γλωσσών, την Ινδοευρωπαϊκή Ομογλωσσία. Είναι συγγενής με τις περισσότερες Ευρωπαϊκές γλώσσες, αρκετές ανατολικές (Περσικά, Ινδικά), αλλά και πολλές γλώσσες που έχουν χαθεί.</a:t>
            </a:r>
          </a:p>
          <a:p>
            <a:r>
              <a:rPr lang="el-GR" dirty="0">
                <a:solidFill>
                  <a:schemeClr val="tx1"/>
                </a:solidFill>
              </a:rPr>
              <a:t>Οι Έλληνες, που εμφανίζονται στον σημερινό ελλαδικό χώρο τη 2</a:t>
            </a:r>
            <a:r>
              <a:rPr lang="el-GR" baseline="30000" dirty="0">
                <a:solidFill>
                  <a:schemeClr val="tx1"/>
                </a:solidFill>
              </a:rPr>
              <a:t>η</a:t>
            </a:r>
            <a:r>
              <a:rPr lang="el-GR" dirty="0">
                <a:solidFill>
                  <a:schemeClr val="tx1"/>
                </a:solidFill>
              </a:rPr>
              <a:t> χιλιετία π.Χ., ενσωματώνουν στη γλώσσα τους στοιχεία (λέξεις, γραφικά σύμβολα) από γλώσσες που συνάντησαν στη νέα τους χώρα.</a:t>
            </a:r>
            <a:endParaRPr lang="en-GB" dirty="0">
              <a:solidFill>
                <a:schemeClr val="tx1"/>
              </a:solidFill>
            </a:endParaRPr>
          </a:p>
        </p:txBody>
      </p:sp>
    </p:spTree>
    <p:extLst>
      <p:ext uri="{BB962C8B-B14F-4D97-AF65-F5344CB8AC3E}">
        <p14:creationId xmlns:p14="http://schemas.microsoft.com/office/powerpoint/2010/main" val="3584667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3" name="Rectangle 12">
            <a:extLst>
              <a:ext uri="{FF2B5EF4-FFF2-40B4-BE49-F238E27FC236}">
                <a16:creationId xmlns:a16="http://schemas.microsoft.com/office/drawing/2014/main" id="{D589E016-1EE1-484C-8423-012B4B780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4" name="Εικόνα 3">
            <a:extLst>
              <a:ext uri="{FF2B5EF4-FFF2-40B4-BE49-F238E27FC236}">
                <a16:creationId xmlns:a16="http://schemas.microsoft.com/office/drawing/2014/main" id="{4A231A13-167B-4C34-B39F-E2D78800091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
            <a:ext cx="12188932" cy="6858000"/>
          </a:xfrm>
          <a:prstGeom prst="rect">
            <a:avLst/>
          </a:prstGeom>
        </p:spPr>
      </p:pic>
      <p:sp>
        <p:nvSpPr>
          <p:cNvPr id="15" name="Rectangle 14">
            <a:extLst>
              <a:ext uri="{FF2B5EF4-FFF2-40B4-BE49-F238E27FC236}">
                <a16:creationId xmlns:a16="http://schemas.microsoft.com/office/drawing/2014/main" id="{46100866-3689-418C-84D9-07C7E2435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F9B85E27-46A3-4B86-BD1C-2B0E6016376E}"/>
              </a:ext>
            </a:extLst>
          </p:cNvPr>
          <p:cNvSpPr>
            <a:spLocks noGrp="1"/>
          </p:cNvSpPr>
          <p:nvPr>
            <p:ph type="title"/>
          </p:nvPr>
        </p:nvSpPr>
        <p:spPr>
          <a:xfrm>
            <a:off x="334557" y="1653703"/>
            <a:ext cx="3361953" cy="2470488"/>
          </a:xfrm>
        </p:spPr>
        <p:txBody>
          <a:bodyPr vert="horz" lIns="91440" tIns="45720" rIns="91440" bIns="45720" rtlCol="0" anchor="b">
            <a:normAutofit/>
          </a:bodyPr>
          <a:lstStyle/>
          <a:p>
            <a:r>
              <a:rPr lang="en-US" sz="4400">
                <a:solidFill>
                  <a:schemeClr val="tx1"/>
                </a:solidFill>
              </a:rPr>
              <a:t>Η Ελληνική στην αρχαιότητα</a:t>
            </a:r>
          </a:p>
        </p:txBody>
      </p:sp>
      <p:sp>
        <p:nvSpPr>
          <p:cNvPr id="3" name="Θέση κειμένου 2">
            <a:extLst>
              <a:ext uri="{FF2B5EF4-FFF2-40B4-BE49-F238E27FC236}">
                <a16:creationId xmlns:a16="http://schemas.microsoft.com/office/drawing/2014/main" id="{B1645F49-DA7A-4522-9A0B-797EC25296C4}"/>
              </a:ext>
            </a:extLst>
          </p:cNvPr>
          <p:cNvSpPr>
            <a:spLocks noGrp="1"/>
          </p:cNvSpPr>
          <p:nvPr>
            <p:ph type="body" idx="1"/>
          </p:nvPr>
        </p:nvSpPr>
        <p:spPr>
          <a:xfrm>
            <a:off x="364724" y="4260714"/>
            <a:ext cx="3331786" cy="1032093"/>
          </a:xfrm>
        </p:spPr>
        <p:txBody>
          <a:bodyPr vert="horz" lIns="91440" tIns="45720" rIns="91440" bIns="45720" rtlCol="0" anchor="t">
            <a:normAutofit/>
          </a:bodyPr>
          <a:lstStyle/>
          <a:p>
            <a:r>
              <a:rPr lang="en-US" sz="2000">
                <a:solidFill>
                  <a:schemeClr val="tx1"/>
                </a:solidFill>
              </a:rPr>
              <a:t>Αρχαϊκή και Κλασική Ελληνική</a:t>
            </a:r>
          </a:p>
        </p:txBody>
      </p:sp>
    </p:spTree>
    <p:extLst>
      <p:ext uri="{BB962C8B-B14F-4D97-AF65-F5344CB8AC3E}">
        <p14:creationId xmlns:p14="http://schemas.microsoft.com/office/powerpoint/2010/main" val="296754555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2" name="Rectangle 11">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4" name="Τίτλος 3">
            <a:extLst>
              <a:ext uri="{FF2B5EF4-FFF2-40B4-BE49-F238E27FC236}">
                <a16:creationId xmlns:a16="http://schemas.microsoft.com/office/drawing/2014/main" id="{79743EB8-D43A-A219-20F3-564F97ECEE14}"/>
              </a:ext>
            </a:extLst>
          </p:cNvPr>
          <p:cNvSpPr>
            <a:spLocks noGrp="1"/>
          </p:cNvSpPr>
          <p:nvPr>
            <p:ph type="title"/>
          </p:nvPr>
        </p:nvSpPr>
        <p:spPr>
          <a:xfrm>
            <a:off x="1600754" y="1087374"/>
            <a:ext cx="8983489" cy="1000978"/>
          </a:xfrm>
        </p:spPr>
        <p:txBody>
          <a:bodyPr>
            <a:normAutofit/>
          </a:bodyPr>
          <a:lstStyle/>
          <a:p>
            <a:r>
              <a:rPr lang="el-GR" dirty="0"/>
              <a:t>Το τέλος της Γραμμικής Β’</a:t>
            </a:r>
            <a:endParaRPr lang="en-GB" dirty="0"/>
          </a:p>
        </p:txBody>
      </p:sp>
      <p:sp>
        <p:nvSpPr>
          <p:cNvPr id="14" name="Rectangle 13">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8" name="Rectangle 17">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5" name="Θέση περιεχομένου 4">
            <a:extLst>
              <a:ext uri="{FF2B5EF4-FFF2-40B4-BE49-F238E27FC236}">
                <a16:creationId xmlns:a16="http://schemas.microsoft.com/office/drawing/2014/main" id="{0FD162F2-232C-47CA-7A64-68C23EA9C5E0}"/>
              </a:ext>
            </a:extLst>
          </p:cNvPr>
          <p:cNvSpPr>
            <a:spLocks noGrp="1"/>
          </p:cNvSpPr>
          <p:nvPr>
            <p:ph idx="1"/>
          </p:nvPr>
        </p:nvSpPr>
        <p:spPr>
          <a:xfrm>
            <a:off x="1600753" y="2535446"/>
            <a:ext cx="8983489" cy="3554457"/>
          </a:xfrm>
        </p:spPr>
        <p:txBody>
          <a:bodyPr>
            <a:normAutofit/>
          </a:bodyPr>
          <a:lstStyle/>
          <a:p>
            <a:r>
              <a:rPr lang="el-GR" dirty="0">
                <a:solidFill>
                  <a:schemeClr val="tx1"/>
                </a:solidFill>
              </a:rPr>
              <a:t>Τα πρώτα γραπτά τεκμήρια της ελληνικής ήταν πινακίδες που βρέθηκαν στις αποθήκες των μυκηναϊκών ανακτόρων (Μυκήνες, </a:t>
            </a:r>
            <a:r>
              <a:rPr lang="el-GR" dirty="0" err="1">
                <a:solidFill>
                  <a:schemeClr val="tx1"/>
                </a:solidFill>
              </a:rPr>
              <a:t>Πύλος</a:t>
            </a:r>
            <a:r>
              <a:rPr lang="el-GR" dirty="0">
                <a:solidFill>
                  <a:schemeClr val="tx1"/>
                </a:solidFill>
              </a:rPr>
              <a:t>, Θήβα κ.α.).</a:t>
            </a:r>
          </a:p>
          <a:p>
            <a:r>
              <a:rPr lang="el-GR" dirty="0">
                <a:solidFill>
                  <a:schemeClr val="tx1"/>
                </a:solidFill>
              </a:rPr>
              <a:t>Τα κείμενα αυτά, κυρίως απογραφές εφοδίων, φορολογικοί κατάλογοι, κ.α., ήταν γραμμένα σε ένα δύσχρηστο σύστημα γραφής, τη </a:t>
            </a:r>
            <a:r>
              <a:rPr lang="el-GR" dirty="0">
                <a:solidFill>
                  <a:srgbClr val="0070C0"/>
                </a:solidFill>
              </a:rPr>
              <a:t>Γραμμική Β’</a:t>
            </a:r>
            <a:r>
              <a:rPr lang="el-GR" dirty="0">
                <a:solidFill>
                  <a:schemeClr val="tx1"/>
                </a:solidFill>
              </a:rPr>
              <a:t>.</a:t>
            </a:r>
          </a:p>
          <a:p>
            <a:r>
              <a:rPr lang="el-GR" dirty="0">
                <a:solidFill>
                  <a:schemeClr val="tx1"/>
                </a:solidFill>
              </a:rPr>
              <a:t>Η Γραμμική Β΄ εξυπηρετούσε λογιστικές ανάγκες της ανακτορικής γραφειοκρατίας.</a:t>
            </a:r>
          </a:p>
          <a:p>
            <a:r>
              <a:rPr lang="el-GR" dirty="0">
                <a:solidFill>
                  <a:schemeClr val="tx1"/>
                </a:solidFill>
              </a:rPr>
              <a:t>Τα μυκηναϊκά ανάκτορα καταστράφηκαν κάποια στιγμή μεταξύ του 13</a:t>
            </a:r>
            <a:r>
              <a:rPr lang="el-GR" baseline="30000" dirty="0">
                <a:solidFill>
                  <a:schemeClr val="tx1"/>
                </a:solidFill>
              </a:rPr>
              <a:t>ου</a:t>
            </a:r>
            <a:r>
              <a:rPr lang="el-GR" dirty="0">
                <a:solidFill>
                  <a:schemeClr val="tx1"/>
                </a:solidFill>
              </a:rPr>
              <a:t> και 12</a:t>
            </a:r>
            <a:r>
              <a:rPr lang="el-GR" baseline="30000" dirty="0">
                <a:solidFill>
                  <a:schemeClr val="tx1"/>
                </a:solidFill>
              </a:rPr>
              <a:t>ου</a:t>
            </a:r>
            <a:r>
              <a:rPr lang="el-GR" dirty="0">
                <a:solidFill>
                  <a:schemeClr val="tx1"/>
                </a:solidFill>
              </a:rPr>
              <a:t> π.Χ. αιώνα. Μαζί με αυτά εξαφανίζεται και η Γραμμική Β’.</a:t>
            </a:r>
            <a:endParaRPr lang="en-GB" dirty="0">
              <a:solidFill>
                <a:schemeClr val="tx1"/>
              </a:solidFill>
            </a:endParaRPr>
          </a:p>
        </p:txBody>
      </p:sp>
    </p:spTree>
    <p:extLst>
      <p:ext uri="{BB962C8B-B14F-4D97-AF65-F5344CB8AC3E}">
        <p14:creationId xmlns:p14="http://schemas.microsoft.com/office/powerpoint/2010/main" val="2195802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93890074-8422-47FE-997B-02887ACA2130}"/>
              </a:ext>
            </a:extLst>
          </p:cNvPr>
          <p:cNvSpPr>
            <a:spLocks noGrp="1"/>
          </p:cNvSpPr>
          <p:nvPr>
            <p:ph type="title"/>
          </p:nvPr>
        </p:nvSpPr>
        <p:spPr>
          <a:xfrm>
            <a:off x="1600754" y="1087374"/>
            <a:ext cx="8983489" cy="1000978"/>
          </a:xfrm>
        </p:spPr>
        <p:txBody>
          <a:bodyPr>
            <a:normAutofit/>
          </a:bodyPr>
          <a:lstStyle/>
          <a:p>
            <a:r>
              <a:rPr lang="el-GR" dirty="0"/>
              <a:t>Η επανεμφάνιση της γραφής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7C4C546E-D0B7-45D5-AAE8-760DFE31D47D}"/>
              </a:ext>
            </a:extLst>
          </p:cNvPr>
          <p:cNvSpPr>
            <a:spLocks noGrp="1"/>
          </p:cNvSpPr>
          <p:nvPr>
            <p:ph idx="1"/>
          </p:nvPr>
        </p:nvSpPr>
        <p:spPr>
          <a:xfrm>
            <a:off x="1600753" y="2535446"/>
            <a:ext cx="8983489" cy="3554457"/>
          </a:xfrm>
        </p:spPr>
        <p:txBody>
          <a:bodyPr>
            <a:normAutofit/>
          </a:bodyPr>
          <a:lstStyle/>
          <a:p>
            <a:r>
              <a:rPr lang="el-GR" sz="1900" dirty="0">
                <a:solidFill>
                  <a:schemeClr val="tx1"/>
                </a:solidFill>
              </a:rPr>
              <a:t>Μετά την καταστροφή των μυκηναϊκών ανακτόρων (~1200 π.Χ.) γραπτά ελληνικά κείμενα ξαναεμφανίζονται περίπου το </a:t>
            </a:r>
            <a:r>
              <a:rPr lang="el-GR" sz="1900" dirty="0">
                <a:solidFill>
                  <a:srgbClr val="0070C0"/>
                </a:solidFill>
              </a:rPr>
              <a:t>750 π.Χ</a:t>
            </a:r>
            <a:r>
              <a:rPr lang="el-GR" sz="1900" dirty="0">
                <a:solidFill>
                  <a:schemeClr val="tx1"/>
                </a:solidFill>
              </a:rPr>
              <a:t>. </a:t>
            </a:r>
          </a:p>
          <a:p>
            <a:r>
              <a:rPr lang="el-GR" sz="1900" dirty="0">
                <a:solidFill>
                  <a:schemeClr val="tx1"/>
                </a:solidFill>
              </a:rPr>
              <a:t>Αυτό δεν σημαίνει ότι εξαφανίστηκε και η ελληνική γλώσσα. Σημαίνει ότι δεν διασώζονται γραπτά κείμενα. </a:t>
            </a:r>
          </a:p>
          <a:p>
            <a:r>
              <a:rPr lang="el-GR" sz="1900" dirty="0">
                <a:solidFill>
                  <a:schemeClr val="tx1"/>
                </a:solidFill>
              </a:rPr>
              <a:t>Η πιθανότερη εξήγηση είναι πως δεν υπήρχαν πια εκπαιδευμένοι γραφείς, αλλά ούτε και λόγοι να καταγραφεί η γλώσσα. </a:t>
            </a:r>
          </a:p>
          <a:p>
            <a:r>
              <a:rPr lang="el-GR" sz="1900" dirty="0">
                <a:solidFill>
                  <a:schemeClr val="tx1"/>
                </a:solidFill>
              </a:rPr>
              <a:t>Η κατάσταση αυτή αλλάζει μετά τον Α’ Ελληνικό Αποικισμό και την εμπορική εξάπλωση των Ελλήνων στην ανατολική Μεσόγειο. </a:t>
            </a:r>
            <a:endParaRPr lang="en-US" sz="1900" dirty="0">
              <a:solidFill>
                <a:schemeClr val="tx1"/>
              </a:solidFill>
            </a:endParaRPr>
          </a:p>
        </p:txBody>
      </p:sp>
    </p:spTree>
    <p:extLst>
      <p:ext uri="{BB962C8B-B14F-4D97-AF65-F5344CB8AC3E}">
        <p14:creationId xmlns:p14="http://schemas.microsoft.com/office/powerpoint/2010/main" val="2317350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34CBBC-8D3F-C809-E5BB-3D56C0887B41}"/>
              </a:ext>
            </a:extLst>
          </p:cNvPr>
          <p:cNvSpPr>
            <a:spLocks noGrp="1"/>
          </p:cNvSpPr>
          <p:nvPr>
            <p:ph type="title"/>
          </p:nvPr>
        </p:nvSpPr>
        <p:spPr>
          <a:xfrm>
            <a:off x="252919" y="1123837"/>
            <a:ext cx="2947482" cy="4601183"/>
          </a:xfrm>
        </p:spPr>
        <p:txBody>
          <a:bodyPr>
            <a:normAutofit/>
          </a:bodyPr>
          <a:lstStyle/>
          <a:p>
            <a:pPr algn="r"/>
            <a:r>
              <a:rPr lang="el-GR" dirty="0"/>
              <a:t>Η υιοθέτηση του αλφαβήτου</a:t>
            </a:r>
            <a:endParaRPr lang="en-GB" dirty="0"/>
          </a:p>
        </p:txBody>
      </p:sp>
      <p:sp>
        <p:nvSpPr>
          <p:cNvPr id="3" name="Θέση περιεχομένου 2">
            <a:extLst>
              <a:ext uri="{FF2B5EF4-FFF2-40B4-BE49-F238E27FC236}">
                <a16:creationId xmlns:a16="http://schemas.microsoft.com/office/drawing/2014/main" id="{0DA66496-7CBD-2B32-3186-CBF6E6FBFF9A}"/>
              </a:ext>
            </a:extLst>
          </p:cNvPr>
          <p:cNvSpPr>
            <a:spLocks noGrp="1"/>
          </p:cNvSpPr>
          <p:nvPr>
            <p:ph idx="1"/>
          </p:nvPr>
        </p:nvSpPr>
        <p:spPr>
          <a:xfrm>
            <a:off x="3869268" y="1224031"/>
            <a:ext cx="7315200" cy="1266249"/>
          </a:xfrm>
        </p:spPr>
        <p:txBody>
          <a:bodyPr>
            <a:normAutofit/>
          </a:bodyPr>
          <a:lstStyle/>
          <a:p>
            <a:pPr marL="0" indent="0">
              <a:buNone/>
            </a:pPr>
            <a:r>
              <a:rPr lang="el-GR" dirty="0"/>
              <a:t>Τα κείμενα που βρίσκουμε την εποχή αυτή είναι γραμμένα με </a:t>
            </a:r>
            <a:r>
              <a:rPr lang="el-GR" dirty="0">
                <a:solidFill>
                  <a:srgbClr val="0070C0"/>
                </a:solidFill>
              </a:rPr>
              <a:t>αλφαβητικό</a:t>
            </a:r>
            <a:r>
              <a:rPr lang="el-GR" dirty="0"/>
              <a:t> σύστημα γραφής, δηλαδή κάθε σύμβολο αντιστοιχεί σε έναν ήχο (και όχι σε μια συλλαβή, όπως στη Γραμμική Β’).</a:t>
            </a:r>
          </a:p>
        </p:txBody>
      </p:sp>
      <p:grpSp>
        <p:nvGrpSpPr>
          <p:cNvPr id="13" name="Ομάδα 12">
            <a:extLst>
              <a:ext uri="{FF2B5EF4-FFF2-40B4-BE49-F238E27FC236}">
                <a16:creationId xmlns:a16="http://schemas.microsoft.com/office/drawing/2014/main" id="{566C7B95-B599-1BF5-1E92-47FF0B0A2C03}"/>
              </a:ext>
            </a:extLst>
          </p:cNvPr>
          <p:cNvGrpSpPr/>
          <p:nvPr/>
        </p:nvGrpSpPr>
        <p:grpSpPr>
          <a:xfrm>
            <a:off x="3869268" y="2963737"/>
            <a:ext cx="7068921" cy="3030155"/>
            <a:chOff x="3992407" y="2311744"/>
            <a:chExt cx="7068921" cy="3030155"/>
          </a:xfrm>
        </p:grpSpPr>
        <p:pic>
          <p:nvPicPr>
            <p:cNvPr id="7" name="Εικόνα 6" descr="Εικόνα που περιέχει σκίτσο/σχέδιο, ζωγραφιά, τέχνη με γραμμές, τέχνη&#10;&#10;Περιγραφή που δημιουργήθηκε αυτόματα">
              <a:extLst>
                <a:ext uri="{FF2B5EF4-FFF2-40B4-BE49-F238E27FC236}">
                  <a16:creationId xmlns:a16="http://schemas.microsoft.com/office/drawing/2014/main" id="{8C6DAC71-0AAC-104D-3DD6-F804774E92E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92407" y="2311744"/>
              <a:ext cx="7068921" cy="2580156"/>
            </a:xfrm>
            <a:prstGeom prst="rect">
              <a:avLst/>
            </a:prstGeom>
          </p:spPr>
        </p:pic>
        <p:sp>
          <p:nvSpPr>
            <p:cNvPr id="11" name="TextBox 10">
              <a:extLst>
                <a:ext uri="{FF2B5EF4-FFF2-40B4-BE49-F238E27FC236}">
                  <a16:creationId xmlns:a16="http://schemas.microsoft.com/office/drawing/2014/main" id="{20561781-B39C-7F34-92C8-A36643C14162}"/>
                </a:ext>
              </a:extLst>
            </p:cNvPr>
            <p:cNvSpPr txBox="1"/>
            <p:nvPr/>
          </p:nvSpPr>
          <p:spPr>
            <a:xfrm>
              <a:off x="4275856" y="5080289"/>
              <a:ext cx="6502022" cy="2616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100" b="0" i="0" u="none" strike="noStrike" kern="1200" cap="none" spc="0" normalizeH="0" baseline="0" noProof="0" dirty="0">
                  <a:ln>
                    <a:noFill/>
                  </a:ln>
                  <a:solidFill>
                    <a:srgbClr val="000000"/>
                  </a:solidFill>
                  <a:effectLst/>
                  <a:uLnTx/>
                  <a:uFillTx/>
                  <a:latin typeface="Corbel" panose="020B0503020204020204"/>
                  <a:ea typeface="+mn-ea"/>
                  <a:cs typeface="+mn-cs"/>
                </a:rPr>
                <a:t>Guarducci, M.</a:t>
              </a:r>
              <a:r>
                <a:rPr kumimoji="0" lang="el-GR" sz="1100" b="0" i="0" u="none" strike="noStrike" kern="1200" cap="none" spc="0" normalizeH="0" baseline="0" noProof="0" dirty="0">
                  <a:ln>
                    <a:noFill/>
                  </a:ln>
                  <a:solidFill>
                    <a:srgbClr val="000000"/>
                  </a:solidFill>
                  <a:effectLst/>
                  <a:uLnTx/>
                  <a:uFillTx/>
                  <a:latin typeface="Corbel" panose="020B0503020204020204"/>
                  <a:ea typeface="+mn-ea"/>
                  <a:cs typeface="+mn-cs"/>
                </a:rPr>
                <a:t>(</a:t>
              </a:r>
              <a:r>
                <a:rPr kumimoji="0" lang="it-IT" sz="1100" b="0" i="0" u="none" strike="noStrike" kern="1200" cap="none" spc="0" normalizeH="0" baseline="0" noProof="0" dirty="0">
                  <a:ln>
                    <a:noFill/>
                  </a:ln>
                  <a:solidFill>
                    <a:srgbClr val="000000"/>
                  </a:solidFill>
                  <a:effectLst/>
                  <a:uLnTx/>
                  <a:uFillTx/>
                  <a:latin typeface="Corbel" panose="020B0503020204020204"/>
                  <a:ea typeface="+mn-ea"/>
                  <a:cs typeface="+mn-cs"/>
                </a:rPr>
                <a:t>1987</a:t>
              </a:r>
              <a:r>
                <a:rPr kumimoji="0" lang="el-GR" sz="1100" b="0" i="0" u="none" strike="noStrike" kern="1200" cap="none" spc="0" normalizeH="0" baseline="0" noProof="0" dirty="0">
                  <a:ln>
                    <a:noFill/>
                  </a:ln>
                  <a:solidFill>
                    <a:srgbClr val="000000"/>
                  </a:solidFill>
                  <a:effectLst/>
                  <a:uLnTx/>
                  <a:uFillTx/>
                  <a:latin typeface="Corbel" panose="020B0503020204020204"/>
                  <a:ea typeface="+mn-ea"/>
                  <a:cs typeface="+mn-cs"/>
                </a:rPr>
                <a:t>)</a:t>
              </a:r>
              <a:r>
                <a:rPr kumimoji="0" lang="it-IT" sz="1100" b="0" i="0" u="none" strike="noStrike" kern="1200" cap="none" spc="0" normalizeH="0" baseline="0" noProof="0" dirty="0">
                  <a:ln>
                    <a:noFill/>
                  </a:ln>
                  <a:solidFill>
                    <a:srgbClr val="000000"/>
                  </a:solidFill>
                  <a:effectLst/>
                  <a:uLnTx/>
                  <a:uFillTx/>
                  <a:latin typeface="Corbel" panose="020B0503020204020204"/>
                  <a:ea typeface="+mn-ea"/>
                  <a:cs typeface="+mn-cs"/>
                </a:rPr>
                <a:t>. </a:t>
              </a:r>
              <a:r>
                <a:rPr kumimoji="0" lang="it-IT" sz="1100" b="0" i="1" u="none" strike="noStrike" kern="1200" cap="none" spc="0" normalizeH="0" baseline="0" noProof="0" dirty="0">
                  <a:ln>
                    <a:noFill/>
                  </a:ln>
                  <a:solidFill>
                    <a:srgbClr val="000000"/>
                  </a:solidFill>
                  <a:effectLst/>
                  <a:uLnTx/>
                  <a:uFillTx/>
                  <a:latin typeface="Corbel" panose="020B0503020204020204"/>
                  <a:ea typeface="+mn-ea"/>
                  <a:cs typeface="+mn-cs"/>
                </a:rPr>
                <a:t>L’ </a:t>
              </a:r>
              <a:r>
                <a:rPr kumimoji="0" lang="en-US" sz="1100" b="0" i="1" u="none" strike="noStrike" kern="1200" cap="none" spc="0" normalizeH="0" baseline="0" noProof="0" dirty="0">
                  <a:ln>
                    <a:noFill/>
                  </a:ln>
                  <a:solidFill>
                    <a:srgbClr val="000000"/>
                  </a:solidFill>
                  <a:effectLst/>
                  <a:uLnTx/>
                  <a:uFillTx/>
                  <a:latin typeface="Corbel" panose="020B0503020204020204"/>
                  <a:ea typeface="+mn-ea"/>
                  <a:cs typeface="+mn-cs"/>
                </a:rPr>
                <a:t>e</a:t>
              </a:r>
              <a:r>
                <a:rPr kumimoji="0" lang="it-IT" sz="1100" b="0" i="1" u="none" strike="noStrike" kern="1200" cap="none" spc="0" normalizeH="0" baseline="0" noProof="0" dirty="0">
                  <a:ln>
                    <a:noFill/>
                  </a:ln>
                  <a:solidFill>
                    <a:srgbClr val="000000"/>
                  </a:solidFill>
                  <a:effectLst/>
                  <a:uLnTx/>
                  <a:uFillTx/>
                  <a:latin typeface="Corbel" panose="020B0503020204020204"/>
                  <a:ea typeface="+mn-ea"/>
                  <a:cs typeface="+mn-cs"/>
                </a:rPr>
                <a:t>pigrafia Greca dalle origini al tardo impero</a:t>
              </a:r>
              <a:r>
                <a:rPr kumimoji="0" lang="it-IT" sz="1100" b="0" i="0" u="none" strike="noStrike" kern="1200" cap="none" spc="0" normalizeH="0" baseline="0" noProof="0" dirty="0">
                  <a:ln>
                    <a:noFill/>
                  </a:ln>
                  <a:solidFill>
                    <a:srgbClr val="000000"/>
                  </a:solidFill>
                  <a:effectLst/>
                  <a:uLnTx/>
                  <a:uFillTx/>
                  <a:latin typeface="Corbel" panose="020B0503020204020204"/>
                  <a:ea typeface="+mn-ea"/>
                  <a:cs typeface="+mn-cs"/>
                </a:rPr>
                <a:t>. Istituto Poligrafico e Zecca dello Stato.</a:t>
              </a:r>
              <a:endParaRPr kumimoji="0" lang="en-GB" sz="11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grpSp>
    </p:spTree>
    <p:extLst>
      <p:ext uri="{BB962C8B-B14F-4D97-AF65-F5344CB8AC3E}">
        <p14:creationId xmlns:p14="http://schemas.microsoft.com/office/powerpoint/2010/main" val="259578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34CBBC-8D3F-C809-E5BB-3D56C0887B41}"/>
              </a:ext>
            </a:extLst>
          </p:cNvPr>
          <p:cNvSpPr>
            <a:spLocks noGrp="1"/>
          </p:cNvSpPr>
          <p:nvPr>
            <p:ph type="title"/>
          </p:nvPr>
        </p:nvSpPr>
        <p:spPr/>
        <p:txBody>
          <a:bodyPr>
            <a:normAutofit/>
          </a:bodyPr>
          <a:lstStyle/>
          <a:p>
            <a:pPr algn="r"/>
            <a:r>
              <a:rPr lang="el-GR" dirty="0"/>
              <a:t>Η προέλευση του αλφαβήτου</a:t>
            </a:r>
            <a:endParaRPr lang="en-GB" dirty="0"/>
          </a:p>
        </p:txBody>
      </p:sp>
      <p:sp>
        <p:nvSpPr>
          <p:cNvPr id="3" name="Θέση περιεχομένου 2">
            <a:extLst>
              <a:ext uri="{FF2B5EF4-FFF2-40B4-BE49-F238E27FC236}">
                <a16:creationId xmlns:a16="http://schemas.microsoft.com/office/drawing/2014/main" id="{0DA66496-7CBD-2B32-3186-CBF6E6FBFF9A}"/>
              </a:ext>
            </a:extLst>
          </p:cNvPr>
          <p:cNvSpPr>
            <a:spLocks noGrp="1"/>
          </p:cNvSpPr>
          <p:nvPr>
            <p:ph idx="1"/>
          </p:nvPr>
        </p:nvSpPr>
        <p:spPr>
          <a:xfrm>
            <a:off x="3869268" y="1151801"/>
            <a:ext cx="7315200" cy="1178052"/>
          </a:xfrm>
        </p:spPr>
        <p:txBody>
          <a:bodyPr>
            <a:normAutofit/>
          </a:bodyPr>
          <a:lstStyle/>
          <a:p>
            <a:pPr marL="0" indent="0">
              <a:buNone/>
            </a:pPr>
            <a:r>
              <a:rPr lang="el-GR" dirty="0">
                <a:solidFill>
                  <a:schemeClr val="tx1"/>
                </a:solidFill>
              </a:rPr>
              <a:t>Πρώιμα αλφάβητα εμφανίζονται στις </a:t>
            </a:r>
            <a:r>
              <a:rPr lang="el-GR" dirty="0" err="1">
                <a:solidFill>
                  <a:schemeClr val="tx1"/>
                </a:solidFill>
              </a:rPr>
              <a:t>πρωτο</a:t>
            </a:r>
            <a:r>
              <a:rPr lang="el-GR" dirty="0">
                <a:solidFill>
                  <a:schemeClr val="tx1"/>
                </a:solidFill>
              </a:rPr>
              <a:t>-σιναϊτικές γλώσσες. Το ελληνικό αλφάβητο αποτελεί εξέλιξη του φοινικικού. </a:t>
            </a:r>
            <a:endParaRPr lang="en-GB" dirty="0">
              <a:solidFill>
                <a:schemeClr val="tx1"/>
              </a:solidFill>
            </a:endParaRPr>
          </a:p>
        </p:txBody>
      </p:sp>
      <p:grpSp>
        <p:nvGrpSpPr>
          <p:cNvPr id="7" name="Ομάδα 6">
            <a:extLst>
              <a:ext uri="{FF2B5EF4-FFF2-40B4-BE49-F238E27FC236}">
                <a16:creationId xmlns:a16="http://schemas.microsoft.com/office/drawing/2014/main" id="{CCECFBB2-4541-20A7-C86C-D59F617EEB4A}"/>
              </a:ext>
            </a:extLst>
          </p:cNvPr>
          <p:cNvGrpSpPr/>
          <p:nvPr/>
        </p:nvGrpSpPr>
        <p:grpSpPr>
          <a:xfrm>
            <a:off x="3869268" y="2606852"/>
            <a:ext cx="7137446" cy="3396119"/>
            <a:chOff x="3869269" y="2042161"/>
            <a:chExt cx="7137446" cy="3396119"/>
          </a:xfrm>
        </p:grpSpPr>
        <p:pic>
          <p:nvPicPr>
            <p:cNvPr id="4" name="Εικόνα 3">
              <a:extLst>
                <a:ext uri="{FF2B5EF4-FFF2-40B4-BE49-F238E27FC236}">
                  <a16:creationId xmlns:a16="http://schemas.microsoft.com/office/drawing/2014/main" id="{A690BD00-8730-4390-1AD4-8917B3C173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69269" y="2042161"/>
              <a:ext cx="7137446" cy="3119120"/>
            </a:xfrm>
            <a:prstGeom prst="rect">
              <a:avLst/>
            </a:prstGeom>
          </p:spPr>
        </p:pic>
        <p:sp>
          <p:nvSpPr>
            <p:cNvPr id="6" name="TextBox 5">
              <a:extLst>
                <a:ext uri="{FF2B5EF4-FFF2-40B4-BE49-F238E27FC236}">
                  <a16:creationId xmlns:a16="http://schemas.microsoft.com/office/drawing/2014/main" id="{09810E86-3FA7-69F4-DF84-C2204DF76DC5}"/>
                </a:ext>
              </a:extLst>
            </p:cNvPr>
            <p:cNvSpPr txBox="1"/>
            <p:nvPr/>
          </p:nvSpPr>
          <p:spPr>
            <a:xfrm>
              <a:off x="4387452" y="5161281"/>
              <a:ext cx="610108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srgbClr val="000000"/>
                  </a:solidFill>
                  <a:effectLst/>
                  <a:uLnTx/>
                  <a:uFillTx/>
                  <a:latin typeface="Corbel" panose="020B0503020204020204"/>
                  <a:ea typeface="+mn-ea"/>
                  <a:cs typeface="+mn-cs"/>
                </a:rPr>
                <a:t>Ψηφίδες για την ελληνική γλώσσα: https://www.greek-language.gr/</a:t>
              </a:r>
              <a:endParaRPr kumimoji="0" lang="en-GB" sz="12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grpSp>
    </p:spTree>
    <p:extLst>
      <p:ext uri="{BB962C8B-B14F-4D97-AF65-F5344CB8AC3E}">
        <p14:creationId xmlns:p14="http://schemas.microsoft.com/office/powerpoint/2010/main" val="1750046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6C9718-17D5-9DA5-56C6-5B76758CE131}"/>
              </a:ext>
            </a:extLst>
          </p:cNvPr>
          <p:cNvSpPr>
            <a:spLocks noGrp="1"/>
          </p:cNvSpPr>
          <p:nvPr>
            <p:ph type="title"/>
          </p:nvPr>
        </p:nvSpPr>
        <p:spPr/>
        <p:txBody>
          <a:bodyPr/>
          <a:lstStyle/>
          <a:p>
            <a:pPr algn="r"/>
            <a:r>
              <a:rPr lang="el-GR" dirty="0"/>
              <a:t>Ιστορική μαρτυρία για το αλφάβητο</a:t>
            </a:r>
            <a:br>
              <a:rPr lang="el-GR" dirty="0"/>
            </a:br>
            <a:r>
              <a:rPr lang="el-GR" sz="1800" dirty="0"/>
              <a:t>Ηροδότου </a:t>
            </a:r>
            <a:r>
              <a:rPr lang="el-GR" sz="1800" i="1" dirty="0" err="1"/>
              <a:t>Ιστορίαι</a:t>
            </a:r>
            <a:r>
              <a:rPr lang="el-GR" sz="1800" dirty="0"/>
              <a:t>, </a:t>
            </a:r>
            <a:br>
              <a:rPr lang="el-GR" sz="1800" dirty="0"/>
            </a:br>
            <a:r>
              <a:rPr lang="el-GR" sz="1800" dirty="0"/>
              <a:t>Τερψιχόρη (ε), 58.1-2 </a:t>
            </a:r>
            <a:br>
              <a:rPr lang="el-GR" sz="1800" dirty="0"/>
            </a:br>
            <a:r>
              <a:rPr lang="el-GR" sz="1800" dirty="0"/>
              <a:t>(</a:t>
            </a:r>
            <a:r>
              <a:rPr lang="el-GR" sz="1800" dirty="0" err="1"/>
              <a:t>μτφρ</a:t>
            </a:r>
            <a:r>
              <a:rPr lang="el-GR" sz="1800" dirty="0"/>
              <a:t>. Η. Σπυρόπουλος)</a:t>
            </a:r>
            <a:endParaRPr lang="en-GB" dirty="0"/>
          </a:p>
        </p:txBody>
      </p:sp>
      <p:sp>
        <p:nvSpPr>
          <p:cNvPr id="3" name="Θέση περιεχομένου 2">
            <a:extLst>
              <a:ext uri="{FF2B5EF4-FFF2-40B4-BE49-F238E27FC236}">
                <a16:creationId xmlns:a16="http://schemas.microsoft.com/office/drawing/2014/main" id="{5E75C032-69B6-4D40-4A61-11D5CC17B803}"/>
              </a:ext>
            </a:extLst>
          </p:cNvPr>
          <p:cNvSpPr>
            <a:spLocks noGrp="1"/>
          </p:cNvSpPr>
          <p:nvPr>
            <p:ph idx="1"/>
          </p:nvPr>
        </p:nvSpPr>
        <p:spPr/>
        <p:txBody>
          <a:bodyPr>
            <a:normAutofit lnSpcReduction="10000"/>
          </a:bodyPr>
          <a:lstStyle/>
          <a:p>
            <a:pPr marL="0" indent="0" algn="just">
              <a:buNone/>
            </a:pPr>
            <a:r>
              <a:rPr lang="el-GR" dirty="0" err="1">
                <a:solidFill>
                  <a:srgbClr val="333333"/>
                </a:solidFill>
                <a:effectLst/>
                <a:latin typeface="Sitka Subheading" panose="02000505000000020004" pitchFamily="2" charset="0"/>
              </a:rPr>
              <a:t>οἱ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δὲ</a:t>
            </a:r>
            <a:r>
              <a:rPr lang="el-GR" dirty="0">
                <a:solidFill>
                  <a:srgbClr val="333333"/>
                </a:solidFill>
                <a:effectLst/>
                <a:latin typeface="Sitka Subheading" panose="02000505000000020004" pitchFamily="2" charset="0"/>
              </a:rPr>
              <a:t> Φοίνικες </a:t>
            </a:r>
            <a:r>
              <a:rPr lang="el-GR" dirty="0" err="1">
                <a:solidFill>
                  <a:srgbClr val="333333"/>
                </a:solidFill>
                <a:effectLst/>
                <a:latin typeface="Sitka Subheading" panose="02000505000000020004" pitchFamily="2" charset="0"/>
              </a:rPr>
              <a:t>οὗτοι</a:t>
            </a:r>
            <a:r>
              <a:rPr lang="el-GR" dirty="0">
                <a:solidFill>
                  <a:srgbClr val="333333"/>
                </a:solidFill>
                <a:effectLst/>
                <a:latin typeface="Sitka Subheading" panose="02000505000000020004" pitchFamily="2" charset="0"/>
              </a:rPr>
              <a:t> … </a:t>
            </a:r>
            <a:r>
              <a:rPr lang="el-GR" dirty="0" err="1">
                <a:solidFill>
                  <a:srgbClr val="333333"/>
                </a:solidFill>
                <a:effectLst/>
                <a:latin typeface="Sitka Subheading" panose="02000505000000020004" pitchFamily="2" charset="0"/>
              </a:rPr>
              <a:t>ἐσήγαγον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διδασκάλια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ἐς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τοὺς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Ἕλληνας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καὶ</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δὴ</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καὶ</a:t>
            </a:r>
            <a:r>
              <a:rPr lang="el-GR" dirty="0">
                <a:solidFill>
                  <a:srgbClr val="333333"/>
                </a:solidFill>
                <a:effectLst/>
                <a:latin typeface="Sitka Subheading" panose="02000505000000020004" pitchFamily="2" charset="0"/>
              </a:rPr>
              <a:t> γράμματα, </a:t>
            </a:r>
            <a:r>
              <a:rPr lang="el-GR" dirty="0" err="1">
                <a:solidFill>
                  <a:srgbClr val="333333"/>
                </a:solidFill>
                <a:effectLst/>
                <a:latin typeface="Sitka Subheading" panose="02000505000000020004" pitchFamily="2" charset="0"/>
              </a:rPr>
              <a:t>οὐκ</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ἐόντα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πρὶν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Ἕλλησι</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ὡς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ἐμοὶ</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δοκέειν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πρῶτα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μὲν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τοῖσι</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καὶ</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ἅπαντες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χρέωνται</a:t>
            </a:r>
            <a:r>
              <a:rPr lang="el-GR" dirty="0">
                <a:solidFill>
                  <a:srgbClr val="333333"/>
                </a:solidFill>
                <a:effectLst/>
                <a:latin typeface="Sitka Subheading" panose="02000505000000020004" pitchFamily="2" charset="0"/>
              </a:rPr>
              <a:t> Φοίνικες· </a:t>
            </a:r>
            <a:r>
              <a:rPr lang="el-GR" dirty="0" err="1">
                <a:solidFill>
                  <a:srgbClr val="333333"/>
                </a:solidFill>
                <a:effectLst/>
                <a:latin typeface="Sitka Subheading" panose="02000505000000020004" pitchFamily="2" charset="0"/>
              </a:rPr>
              <a:t>μετὰ</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δὲ</a:t>
            </a:r>
            <a:r>
              <a:rPr lang="el-GR" dirty="0">
                <a:solidFill>
                  <a:srgbClr val="333333"/>
                </a:solidFill>
                <a:effectLst/>
                <a:latin typeface="Sitka Subheading" panose="02000505000000020004" pitchFamily="2" charset="0"/>
              </a:rPr>
              <a:t> χρόνου </a:t>
            </a:r>
            <a:r>
              <a:rPr lang="el-GR" dirty="0" err="1">
                <a:solidFill>
                  <a:srgbClr val="333333"/>
                </a:solidFill>
                <a:effectLst/>
                <a:latin typeface="Sitka Subheading" panose="02000505000000020004" pitchFamily="2" charset="0"/>
              </a:rPr>
              <a:t>προβαίνοντος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ἅμα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τῇ</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φωνῇ</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μετέβαλον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καὶ</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τὸν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ῥυθμὸν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τῶν</a:t>
            </a:r>
            <a:r>
              <a:rPr lang="el-GR" dirty="0">
                <a:solidFill>
                  <a:srgbClr val="333333"/>
                </a:solidFill>
                <a:effectLst/>
                <a:latin typeface="Sitka Subheading" panose="02000505000000020004" pitchFamily="2" charset="0"/>
              </a:rPr>
              <a:t> γραμμάτων. </a:t>
            </a:r>
            <a:r>
              <a:rPr lang="el-GR" dirty="0">
                <a:solidFill>
                  <a:srgbClr val="999999"/>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οἳ</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παραλαβόντες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διδαχῇ</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παρὰ</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τῶν</a:t>
            </a:r>
            <a:r>
              <a:rPr lang="el-GR" dirty="0">
                <a:solidFill>
                  <a:srgbClr val="333333"/>
                </a:solidFill>
                <a:effectLst/>
                <a:latin typeface="Sitka Subheading" panose="02000505000000020004" pitchFamily="2" charset="0"/>
              </a:rPr>
              <a:t> Φοινίκων </a:t>
            </a:r>
            <a:r>
              <a:rPr lang="el-GR" dirty="0" err="1">
                <a:solidFill>
                  <a:srgbClr val="333333"/>
                </a:solidFill>
                <a:effectLst/>
                <a:latin typeface="Sitka Subheading" panose="02000505000000020004" pitchFamily="2" charset="0"/>
              </a:rPr>
              <a:t>τὰ</a:t>
            </a:r>
            <a:r>
              <a:rPr lang="el-GR" dirty="0">
                <a:solidFill>
                  <a:srgbClr val="333333"/>
                </a:solidFill>
                <a:effectLst/>
                <a:latin typeface="Sitka Subheading" panose="02000505000000020004" pitchFamily="2" charset="0"/>
              </a:rPr>
              <a:t> γράμματα, </a:t>
            </a:r>
            <a:r>
              <a:rPr lang="el-GR" dirty="0" err="1">
                <a:solidFill>
                  <a:srgbClr val="333333"/>
                </a:solidFill>
                <a:effectLst/>
                <a:latin typeface="Sitka Subheading" panose="02000505000000020004" pitchFamily="2" charset="0"/>
              </a:rPr>
              <a:t>μεταρρυθμίσαντές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σφεων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ὀλίγα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ἐχρέωντο</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χρεώμενοι</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δὲ</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ἐφάτισαν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ὥσπερ</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καὶ</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τὸ</a:t>
            </a:r>
            <a:r>
              <a:rPr lang="el-GR" dirty="0">
                <a:solidFill>
                  <a:srgbClr val="333333"/>
                </a:solidFill>
                <a:effectLst/>
                <a:latin typeface="Sitka Subheading" panose="02000505000000020004" pitchFamily="2" charset="0"/>
              </a:rPr>
              <a:t> δίκαιον </a:t>
            </a:r>
            <a:r>
              <a:rPr lang="el-GR" dirty="0" err="1">
                <a:solidFill>
                  <a:srgbClr val="333333"/>
                </a:solidFill>
                <a:effectLst/>
                <a:latin typeface="Sitka Subheading" panose="02000505000000020004" pitchFamily="2" charset="0"/>
              </a:rPr>
              <a:t>ἔφερε</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ἐσαγαγόντων</a:t>
            </a:r>
            <a:r>
              <a:rPr lang="el-GR" dirty="0">
                <a:solidFill>
                  <a:srgbClr val="333333"/>
                </a:solidFill>
                <a:effectLst/>
                <a:latin typeface="Sitka Subheading" panose="02000505000000020004" pitchFamily="2" charset="0"/>
              </a:rPr>
              <a:t> Φοινίκων </a:t>
            </a:r>
            <a:r>
              <a:rPr lang="el-GR" dirty="0" err="1">
                <a:solidFill>
                  <a:srgbClr val="333333"/>
                </a:solidFill>
                <a:effectLst/>
                <a:latin typeface="Sitka Subheading" panose="02000505000000020004" pitchFamily="2" charset="0"/>
              </a:rPr>
              <a:t>ἐς</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τὴν</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Ἑλλάδα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Φοινικήια</a:t>
            </a:r>
            <a:r>
              <a:rPr lang="el-GR" dirty="0">
                <a:solidFill>
                  <a:srgbClr val="333333"/>
                </a:solidFill>
                <a:effectLst/>
                <a:latin typeface="Sitka Subheading" panose="02000505000000020004" pitchFamily="2" charset="0"/>
              </a:rPr>
              <a:t> </a:t>
            </a:r>
            <a:r>
              <a:rPr lang="el-GR" dirty="0" err="1">
                <a:solidFill>
                  <a:srgbClr val="333333"/>
                </a:solidFill>
                <a:effectLst/>
                <a:latin typeface="Sitka Subheading" panose="02000505000000020004" pitchFamily="2" charset="0"/>
              </a:rPr>
              <a:t>κεκλῆσθαι</a:t>
            </a:r>
            <a:r>
              <a:rPr lang="el-GR" dirty="0">
                <a:solidFill>
                  <a:srgbClr val="333333"/>
                </a:solidFill>
                <a:effectLst/>
                <a:latin typeface="Sitka Subheading" panose="02000505000000020004" pitchFamily="2" charset="0"/>
              </a:rPr>
              <a:t>.</a:t>
            </a:r>
            <a:endParaRPr lang="el-GR" dirty="0">
              <a:latin typeface="Sitka Subheading" panose="02000505000000020004" pitchFamily="2" charset="0"/>
            </a:endParaRPr>
          </a:p>
          <a:p>
            <a:pPr marL="0" indent="0">
              <a:buNone/>
            </a:pPr>
            <a:r>
              <a:rPr lang="el-GR" dirty="0">
                <a:solidFill>
                  <a:srgbClr val="333333"/>
                </a:solidFill>
                <a:effectLst/>
              </a:rPr>
              <a:t>Κι οι Φοίνικες … δίδαξαν στους Έλληνες κι άλλες πολλές γνώσεις και προπάντων τα γράμματα, που, όπως νομίζω, ήταν άγνωστα </a:t>
            </a:r>
            <a:r>
              <a:rPr lang="el-GR" dirty="0" err="1">
                <a:solidFill>
                  <a:srgbClr val="333333"/>
                </a:solidFill>
                <a:effectLst/>
              </a:rPr>
              <a:t>ώς</a:t>
            </a:r>
            <a:r>
              <a:rPr lang="el-GR" dirty="0">
                <a:solidFill>
                  <a:srgbClr val="333333"/>
                </a:solidFill>
                <a:effectLst/>
              </a:rPr>
              <a:t> τότε στους Έλληνες· αρχικά ήταν αυτά που χρησιμοποιούσαν όλοι οι Φοίνικες, αργότερα όμως, με το πέρασμα του καιρού, μαζί με τη γλώσσα άλλαξαν και τη μορφή των γραμμάτων. </a:t>
            </a:r>
            <a:r>
              <a:rPr lang="el-GR" dirty="0">
                <a:solidFill>
                  <a:srgbClr val="999999"/>
                </a:solidFill>
                <a:effectLst/>
              </a:rPr>
              <a:t>… </a:t>
            </a:r>
            <a:r>
              <a:rPr lang="el-GR" dirty="0">
                <a:solidFill>
                  <a:srgbClr val="333333"/>
                </a:solidFill>
                <a:effectLst/>
              </a:rPr>
              <a:t>αυτοί (ενν. οι </a:t>
            </a:r>
            <a:r>
              <a:rPr lang="el-GR" dirty="0" err="1">
                <a:solidFill>
                  <a:srgbClr val="333333"/>
                </a:solidFill>
                <a:effectLst/>
              </a:rPr>
              <a:t>Ιώνες</a:t>
            </a:r>
            <a:r>
              <a:rPr lang="el-GR" dirty="0">
                <a:solidFill>
                  <a:srgbClr val="333333"/>
                </a:solidFill>
                <a:effectLst/>
              </a:rPr>
              <a:t>) πήραν ως μαθητές τα γράμματα από τους Φοίνικες, κι αφού άλλαξαν ελαφρά τη μορφή τους, τα χρησιμοποιούσαν, και χρησιμοποιώντας τα τους έδωσαν όνομα· κι όπως το ᾽</a:t>
            </a:r>
            <a:r>
              <a:rPr lang="el-GR" dirty="0" err="1">
                <a:solidFill>
                  <a:srgbClr val="333333"/>
                </a:solidFill>
                <a:effectLst/>
              </a:rPr>
              <a:t>θελε</a:t>
            </a:r>
            <a:r>
              <a:rPr lang="el-GR" dirty="0">
                <a:solidFill>
                  <a:srgbClr val="333333"/>
                </a:solidFill>
                <a:effectLst/>
              </a:rPr>
              <a:t> και το δίκιο, μια και τα είχαν φέρει στην Ελλάδα οι Φοίνικες, τους έδωσαν το όνομα «</a:t>
            </a:r>
            <a:r>
              <a:rPr lang="el-GR" dirty="0" err="1">
                <a:solidFill>
                  <a:srgbClr val="333333"/>
                </a:solidFill>
                <a:effectLst/>
              </a:rPr>
              <a:t>φοινικήια</a:t>
            </a:r>
            <a:r>
              <a:rPr lang="el-GR" dirty="0">
                <a:solidFill>
                  <a:srgbClr val="333333"/>
                </a:solidFill>
                <a:effectLst/>
              </a:rPr>
              <a:t>».</a:t>
            </a:r>
            <a:endParaRPr lang="el-GR" dirty="0"/>
          </a:p>
        </p:txBody>
      </p:sp>
    </p:spTree>
    <p:extLst>
      <p:ext uri="{BB962C8B-B14F-4D97-AF65-F5344CB8AC3E}">
        <p14:creationId xmlns:p14="http://schemas.microsoft.com/office/powerpoint/2010/main" val="1196228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8A6624-3E2A-4719-097F-A3003B359101}"/>
              </a:ext>
            </a:extLst>
          </p:cNvPr>
          <p:cNvSpPr>
            <a:spLocks noGrp="1"/>
          </p:cNvSpPr>
          <p:nvPr>
            <p:ph type="title"/>
          </p:nvPr>
        </p:nvSpPr>
        <p:spPr/>
        <p:txBody>
          <a:bodyPr/>
          <a:lstStyle/>
          <a:p>
            <a:r>
              <a:rPr lang="el-GR" dirty="0"/>
              <a:t>Προσαρμογή του αλφαβήτου</a:t>
            </a:r>
            <a:endParaRPr lang="en-GB" dirty="0"/>
          </a:p>
        </p:txBody>
      </p:sp>
      <p:sp>
        <p:nvSpPr>
          <p:cNvPr id="3" name="Θέση περιεχομένου 2">
            <a:extLst>
              <a:ext uri="{FF2B5EF4-FFF2-40B4-BE49-F238E27FC236}">
                <a16:creationId xmlns:a16="http://schemas.microsoft.com/office/drawing/2014/main" id="{949B761C-5A0C-1185-CF9E-D49741A2283B}"/>
              </a:ext>
            </a:extLst>
          </p:cNvPr>
          <p:cNvSpPr>
            <a:spLocks noGrp="1"/>
          </p:cNvSpPr>
          <p:nvPr>
            <p:ph idx="1"/>
          </p:nvPr>
        </p:nvSpPr>
        <p:spPr/>
        <p:txBody>
          <a:bodyPr/>
          <a:lstStyle/>
          <a:p>
            <a:r>
              <a:rPr lang="el-GR" dirty="0"/>
              <a:t>Το φοινικικό αλφάβητο αναπτύχθηκε για να αποτυπώσει σημιτικές γλώσσες. Στις γλώσσες αυτές, τα φωνήεντα δεν είναι σταθερά σε κάθε συλλαβή. </a:t>
            </a:r>
          </a:p>
          <a:p>
            <a:r>
              <a:rPr lang="el-GR" dirty="0"/>
              <a:t>Για το λόγο αυτό, αποτύπωνε μόνο τα σταθερά σύμφωνα και ημίφωνα κάθε λέξης, και οι αναγνώστες συμπλήρωναν τους φθόγγους που έλειπαν (όπως κάνουμε εμείς όταν διαβάζουμε «κ.τ.λ.»)</a:t>
            </a:r>
          </a:p>
          <a:p>
            <a:r>
              <a:rPr lang="el-GR" dirty="0"/>
              <a:t>Οι Έλληνες συμπλήρωσαν το αλφάβητο με σύμβολα των φωνηέντων, επειδή στα ελληνικά τα φωνήεντα έχουν διαφοροποιητική αξία, δηλαδή αλλάζουν τη σημασία των λέξεων («χάνει» / «χάνω» / «χώνω»)</a:t>
            </a:r>
            <a:endParaRPr lang="en-GB" dirty="0"/>
          </a:p>
        </p:txBody>
      </p:sp>
    </p:spTree>
    <p:extLst>
      <p:ext uri="{BB962C8B-B14F-4D97-AF65-F5344CB8AC3E}">
        <p14:creationId xmlns:p14="http://schemas.microsoft.com/office/powerpoint/2010/main" val="1457902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264D30-FA69-6EC1-8818-3EACCA1E9660}"/>
              </a:ext>
            </a:extLst>
          </p:cNvPr>
          <p:cNvSpPr>
            <a:spLocks noGrp="1"/>
          </p:cNvSpPr>
          <p:nvPr>
            <p:ph type="title"/>
          </p:nvPr>
        </p:nvSpPr>
        <p:spPr/>
        <p:txBody>
          <a:bodyPr>
            <a:normAutofit/>
          </a:bodyPr>
          <a:lstStyle/>
          <a:p>
            <a:pPr algn="r"/>
            <a:r>
              <a:rPr lang="el-GR" dirty="0"/>
              <a:t>Προσαρμογή του αλφαβήτου</a:t>
            </a:r>
            <a:br>
              <a:rPr lang="el-GR" dirty="0"/>
            </a:br>
            <a:r>
              <a:rPr lang="en-US" sz="1600" dirty="0"/>
              <a:t>Br</a:t>
            </a:r>
            <a:r>
              <a:rPr lang="en-GB" sz="1600" dirty="0" err="1"/>
              <a:t>ixhe</a:t>
            </a:r>
            <a:r>
              <a:rPr lang="en-GB" sz="1600" dirty="0"/>
              <a:t>, C. (2007). </a:t>
            </a:r>
            <a:br>
              <a:rPr lang="en-GB" sz="1600" dirty="0"/>
            </a:br>
            <a:r>
              <a:rPr lang="en-GB" sz="1600" dirty="0"/>
              <a:t>The history of the alphabet: Some guidelines for avoiding oversimplification. </a:t>
            </a:r>
            <a:r>
              <a:rPr lang="en-GB" sz="1600" dirty="0" err="1"/>
              <a:t>Στο</a:t>
            </a:r>
            <a:r>
              <a:rPr lang="en-GB" sz="1600" dirty="0"/>
              <a:t> </a:t>
            </a:r>
            <a:r>
              <a:rPr lang="el-GR" sz="1600" dirty="0"/>
              <a:t>Α.-Φ. Χριστίδης (Επιμ.), </a:t>
            </a:r>
            <a:r>
              <a:rPr lang="en-GB" sz="1600" dirty="0"/>
              <a:t>History of Ancient Greek: From the Beginnings to Late Antiquity</a:t>
            </a:r>
            <a:r>
              <a:rPr lang="el-GR" sz="1600" dirty="0"/>
              <a:t>. ΙΝΣ</a:t>
            </a:r>
            <a:endParaRPr lang="en-GB" dirty="0"/>
          </a:p>
        </p:txBody>
      </p:sp>
      <p:sp>
        <p:nvSpPr>
          <p:cNvPr id="3" name="Θέση περιεχομένου 2">
            <a:extLst>
              <a:ext uri="{FF2B5EF4-FFF2-40B4-BE49-F238E27FC236}">
                <a16:creationId xmlns:a16="http://schemas.microsoft.com/office/drawing/2014/main" id="{B930D832-956A-AFCF-62D8-7C69FB3B91E2}"/>
              </a:ext>
            </a:extLst>
          </p:cNvPr>
          <p:cNvSpPr>
            <a:spLocks noGrp="1"/>
          </p:cNvSpPr>
          <p:nvPr>
            <p:ph idx="1"/>
          </p:nvPr>
        </p:nvSpPr>
        <p:spPr/>
        <p:txBody>
          <a:bodyPr/>
          <a:lstStyle/>
          <a:p>
            <a:pPr marL="0" indent="0">
              <a:buNone/>
            </a:pPr>
            <a:r>
              <a:rPr lang="el-GR" dirty="0">
                <a:solidFill>
                  <a:srgbClr val="333333"/>
                </a:solidFill>
                <a:effectLst/>
              </a:rPr>
              <a:t>Στην πραγματικότητα η </a:t>
            </a:r>
            <a:r>
              <a:rPr lang="el-GR" dirty="0" err="1">
                <a:solidFill>
                  <a:srgbClr val="333333"/>
                </a:solidFill>
                <a:effectLst/>
              </a:rPr>
              <a:t>φωνηεντοποίηση</a:t>
            </a:r>
            <a:r>
              <a:rPr lang="el-GR" dirty="0">
                <a:solidFill>
                  <a:srgbClr val="333333"/>
                </a:solidFill>
                <a:effectLst/>
              </a:rPr>
              <a:t> της γραφής έτσι όπως εμφανίστηκε, προκλήθηκε μηχανικά από τις </a:t>
            </a:r>
            <a:r>
              <a:rPr lang="el-GR" dirty="0" err="1">
                <a:solidFill>
                  <a:srgbClr val="333333"/>
                </a:solidFill>
                <a:effectLst/>
              </a:rPr>
              <a:t>σωρρευτικές</a:t>
            </a:r>
            <a:r>
              <a:rPr lang="el-GR" dirty="0">
                <a:solidFill>
                  <a:srgbClr val="333333"/>
                </a:solidFill>
                <a:effectLst/>
              </a:rPr>
              <a:t> εντυπώσεις του ονόματος των γραμμάτων, από τους νόμους που διέπουν τις επαφές μεταξύ γλωσσών και από την </a:t>
            </a:r>
            <a:r>
              <a:rPr lang="el-GR" dirty="0" err="1">
                <a:solidFill>
                  <a:srgbClr val="333333"/>
                </a:solidFill>
                <a:effectLst/>
              </a:rPr>
              <a:t>ακροφωνία</a:t>
            </a:r>
            <a:r>
              <a:rPr lang="el-GR" dirty="0">
                <a:solidFill>
                  <a:srgbClr val="333333"/>
                </a:solidFill>
                <a:effectLst/>
              </a:rPr>
              <a:t>: «Πώς το λένε αυτό το γράμμα;» ρωτούσε ο Έλληνας τον Φοίνικα - «'</a:t>
            </a:r>
            <a:r>
              <a:rPr lang="el-GR" dirty="0" err="1">
                <a:solidFill>
                  <a:srgbClr val="333333"/>
                </a:solidFill>
                <a:effectLst/>
              </a:rPr>
              <a:t>aleph</a:t>
            </a:r>
            <a:r>
              <a:rPr lang="el-GR" dirty="0">
                <a:solidFill>
                  <a:srgbClr val="333333"/>
                </a:solidFill>
                <a:effectLst/>
              </a:rPr>
              <a:t>» απαντούσε ο τελευταίος. Αλλά ο πρώτος άκουγε a το αρχικό γράμμα της λέξης και, χάρη στη σχέση ανάμεσα σε αυτό το αρχικό γράμμα και την αξία του σχήματος, είχε στη διάθεσή του ένα σύμβολο για τα φωνήεντα με χροιά.</a:t>
            </a:r>
            <a:endParaRPr lang="el-GR" dirty="0"/>
          </a:p>
          <a:p>
            <a:endParaRPr lang="en-GB" dirty="0"/>
          </a:p>
        </p:txBody>
      </p:sp>
    </p:spTree>
    <p:extLst>
      <p:ext uri="{BB962C8B-B14F-4D97-AF65-F5344CB8AC3E}">
        <p14:creationId xmlns:p14="http://schemas.microsoft.com/office/powerpoint/2010/main" val="15496321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11A0068-FEF4-44DB-A95E-01F94BBC0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C43FB93D-F8D4-4DFA-9893-8D6D5C52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 y="758952"/>
            <a:ext cx="262395"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4" name="Εικόνα 3" descr="Εικόνα που περιέχει χάρτης, κείμενο, Άτλας&#10;&#10;Περιγραφή που δημιουργήθηκε αυτόματα">
            <a:extLst>
              <a:ext uri="{FF2B5EF4-FFF2-40B4-BE49-F238E27FC236}">
                <a16:creationId xmlns:a16="http://schemas.microsoft.com/office/drawing/2014/main" id="{63909C7E-165F-5AFE-556C-F66F9AE9A36E}"/>
              </a:ext>
            </a:extLst>
          </p:cNvPr>
          <p:cNvPicPr>
            <a:picLocks noChangeAspect="1"/>
          </p:cNvPicPr>
          <p:nvPr/>
        </p:nvPicPr>
        <p:blipFill>
          <a:blip r:embed="rId2"/>
          <a:stretch>
            <a:fillRect/>
          </a:stretch>
        </p:blipFill>
        <p:spPr>
          <a:xfrm>
            <a:off x="646454" y="758952"/>
            <a:ext cx="5089151" cy="4287610"/>
          </a:xfrm>
          <a:prstGeom prst="rect">
            <a:avLst/>
          </a:prstGeom>
        </p:spPr>
      </p:pic>
      <p:sp>
        <p:nvSpPr>
          <p:cNvPr id="13" name="Rectangle 12">
            <a:extLst>
              <a:ext uri="{FF2B5EF4-FFF2-40B4-BE49-F238E27FC236}">
                <a16:creationId xmlns:a16="http://schemas.microsoft.com/office/drawing/2014/main" id="{4A635A8B-6A6F-406F-ABC4-98B5D0CDE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9594" y="758951"/>
            <a:ext cx="5535397" cy="88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Rectangle 14">
            <a:extLst>
              <a:ext uri="{FF2B5EF4-FFF2-40B4-BE49-F238E27FC236}">
                <a16:creationId xmlns:a16="http://schemas.microsoft.com/office/drawing/2014/main" id="{1A0EB721-D3D5-4018-8E2F-A95DA7F5D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30" y="5207429"/>
            <a:ext cx="5535397" cy="882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3" name="Εικόνα 2" descr="Εικόνα που περιέχει κείμενο, στιγμιότυπο οθόνης, διάγραμμα, γραμματοσειρά&#10;&#10;Περιγραφή που δημιουργήθηκε αυτόματα">
            <a:extLst>
              <a:ext uri="{FF2B5EF4-FFF2-40B4-BE49-F238E27FC236}">
                <a16:creationId xmlns:a16="http://schemas.microsoft.com/office/drawing/2014/main" id="{DD62521C-2A15-C591-4192-1877300869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19594" y="2091741"/>
            <a:ext cx="5535397" cy="3708715"/>
          </a:xfrm>
          <a:prstGeom prst="rect">
            <a:avLst/>
          </a:prstGeom>
        </p:spPr>
      </p:pic>
      <p:sp>
        <p:nvSpPr>
          <p:cNvPr id="17" name="Rectangle 16">
            <a:extLst>
              <a:ext uri="{FF2B5EF4-FFF2-40B4-BE49-F238E27FC236}">
                <a16:creationId xmlns:a16="http://schemas.microsoft.com/office/drawing/2014/main" id="{A213CA47-0818-4DE3-ACFB-6688B7819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075755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6"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93890074-8422-47FE-997B-02887ACA2130}"/>
              </a:ext>
            </a:extLst>
          </p:cNvPr>
          <p:cNvSpPr>
            <a:spLocks noGrp="1"/>
          </p:cNvSpPr>
          <p:nvPr>
            <p:ph type="title"/>
          </p:nvPr>
        </p:nvSpPr>
        <p:spPr>
          <a:xfrm>
            <a:off x="1600754" y="1087374"/>
            <a:ext cx="8983489" cy="1000978"/>
          </a:xfrm>
        </p:spPr>
        <p:txBody>
          <a:bodyPr>
            <a:normAutofit/>
          </a:bodyPr>
          <a:lstStyle/>
          <a:p>
            <a:r>
              <a:rPr lang="el-GR" dirty="0"/>
              <a:t>Αντίκτυπος του αλφαβητικού τρόπου γραφής</a:t>
            </a:r>
            <a:endParaRPr lang="en-GB" dirty="0"/>
          </a:p>
        </p:txBody>
      </p:sp>
      <p:sp>
        <p:nvSpPr>
          <p:cNvPr id="7"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7C4C546E-D0B7-45D5-AAE8-760DFE31D47D}"/>
              </a:ext>
            </a:extLst>
          </p:cNvPr>
          <p:cNvSpPr>
            <a:spLocks noGrp="1"/>
          </p:cNvSpPr>
          <p:nvPr>
            <p:ph idx="1"/>
          </p:nvPr>
        </p:nvSpPr>
        <p:spPr>
          <a:xfrm>
            <a:off x="1600753" y="2535446"/>
            <a:ext cx="8983489" cy="3554457"/>
          </a:xfrm>
        </p:spPr>
        <p:txBody>
          <a:bodyPr>
            <a:normAutofit/>
          </a:bodyPr>
          <a:lstStyle/>
          <a:p>
            <a:r>
              <a:rPr lang="el-GR" sz="1900" dirty="0">
                <a:solidFill>
                  <a:schemeClr val="tx1"/>
                </a:solidFill>
              </a:rPr>
              <a:t>Επειδή υπάρχουν μόνο 24 σύμβολα (και όχι 89, όπως στη Γραμμική Β’), γίνεται πιο εύκολος ο γραμματισμός – η γραφή παύει να είναι προνόμιο ορισμένων «γραφέων».</a:t>
            </a:r>
          </a:p>
          <a:p>
            <a:r>
              <a:rPr lang="el-GR" sz="1900" dirty="0">
                <a:solidFill>
                  <a:schemeClr val="tx1"/>
                </a:solidFill>
              </a:rPr>
              <a:t>Αυτό οδήγησε σε μια «αλφαβητική επανάσταση»: ακόμη και πολίτες χαμηλότερων μπορούν να σημειώνουν το όνομά τους στα έργα τους, να ανταλλάσσουν μηνύματα, </a:t>
            </a:r>
            <a:r>
              <a:rPr lang="el-GR" sz="1900" dirty="0" err="1">
                <a:solidFill>
                  <a:schemeClr val="tx1"/>
                </a:solidFill>
              </a:rPr>
              <a:t>κ.ο.κ.</a:t>
            </a:r>
            <a:endParaRPr lang="el-GR" sz="1900" dirty="0">
              <a:solidFill>
                <a:schemeClr val="tx1"/>
              </a:solidFill>
            </a:endParaRPr>
          </a:p>
          <a:p>
            <a:r>
              <a:rPr lang="el-GR" sz="1900" dirty="0">
                <a:solidFill>
                  <a:schemeClr val="tx1"/>
                </a:solidFill>
              </a:rPr>
              <a:t>Σε βάθος χρόνου, αυτό θα δημιουργήσει τις προϋποθέσεις για ουσιαστική συμμετοχή στα κοινά, καθώς οι πολίτες είναι σε θέση να διαβάζουν νόμους και ψηφίσματα, να συμμετέχουν σε όργανα διακυβέρνησης κ.α.</a:t>
            </a:r>
            <a:endParaRPr lang="en-GB" sz="1900" dirty="0">
              <a:solidFill>
                <a:schemeClr val="tx1"/>
              </a:solidFill>
            </a:endParaRPr>
          </a:p>
        </p:txBody>
      </p:sp>
    </p:spTree>
    <p:extLst>
      <p:ext uri="{BB962C8B-B14F-4D97-AF65-F5344CB8AC3E}">
        <p14:creationId xmlns:p14="http://schemas.microsoft.com/office/powerpoint/2010/main" val="1548818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2" name="Εικόνα 1">
            <a:extLst>
              <a:ext uri="{FF2B5EF4-FFF2-40B4-BE49-F238E27FC236}">
                <a16:creationId xmlns:a16="http://schemas.microsoft.com/office/drawing/2014/main" id="{12247F2F-3A87-4AD2-9A3C-59F919AD87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pic>
        <p:nvPicPr>
          <p:cNvPr id="6" name="Εικόνα 5">
            <a:extLst>
              <a:ext uri="{FF2B5EF4-FFF2-40B4-BE49-F238E27FC236}">
                <a16:creationId xmlns:a16="http://schemas.microsoft.com/office/drawing/2014/main" id="{392C383D-987B-4229-9868-5056F14A52E9}"/>
              </a:ext>
            </a:extLst>
          </p:cNvPr>
          <p:cNvPicPr>
            <a:picLocks noChangeAspect="1"/>
          </p:cNvPicPr>
          <p:nvPr/>
        </p:nvPicPr>
        <p:blipFill>
          <a:blip r:embed="rId3"/>
          <a:stretch>
            <a:fillRect/>
          </a:stretch>
        </p:blipFill>
        <p:spPr>
          <a:xfrm>
            <a:off x="6096000" y="802394"/>
            <a:ext cx="5400000" cy="1146043"/>
          </a:xfrm>
          <a:prstGeom prst="rect">
            <a:avLst/>
          </a:prstGeom>
        </p:spPr>
      </p:pic>
      <p:pic>
        <p:nvPicPr>
          <p:cNvPr id="7" name="Εικόνα 6">
            <a:extLst>
              <a:ext uri="{FF2B5EF4-FFF2-40B4-BE49-F238E27FC236}">
                <a16:creationId xmlns:a16="http://schemas.microsoft.com/office/drawing/2014/main" id="{CA4FF346-3E4B-40A6-A286-7F7170A1FF3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6000" y="2327349"/>
            <a:ext cx="5400000" cy="1544017"/>
          </a:xfrm>
          <a:prstGeom prst="rect">
            <a:avLst/>
          </a:prstGeom>
          <a:ln>
            <a:solidFill>
              <a:schemeClr val="tx1"/>
            </a:solidFill>
          </a:ln>
        </p:spPr>
      </p:pic>
      <p:sp>
        <p:nvSpPr>
          <p:cNvPr id="8" name="TextBox 7">
            <a:extLst>
              <a:ext uri="{FF2B5EF4-FFF2-40B4-BE49-F238E27FC236}">
                <a16:creationId xmlns:a16="http://schemas.microsoft.com/office/drawing/2014/main" id="{08D2DBDF-715F-4E0A-9759-C05F89DB8E17}"/>
              </a:ext>
            </a:extLst>
          </p:cNvPr>
          <p:cNvSpPr txBox="1"/>
          <p:nvPr/>
        </p:nvSpPr>
        <p:spPr>
          <a:xfrm>
            <a:off x="5538952" y="5578552"/>
            <a:ext cx="6095980" cy="954107"/>
          </a:xfrm>
          <a:prstGeom prst="rect">
            <a:avLst/>
          </a:prstGeom>
          <a:solidFill>
            <a:schemeClr val="accent1"/>
          </a:solid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Χαράγματα Ελλήνων μισθοφόρων </a:t>
            </a:r>
            <a:b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b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σε αρχαίο </a:t>
            </a:r>
            <a:r>
              <a:rPr kumimoji="0" lang="el-GR" sz="2800" b="0" i="0" u="none" strike="noStrike" kern="1200" cap="none" spc="0" normalizeH="0" baseline="0" noProof="0">
                <a:ln>
                  <a:noFill/>
                </a:ln>
                <a:solidFill>
                  <a:srgbClr val="FFFFFF"/>
                </a:solidFill>
                <a:effectLst/>
                <a:uLnTx/>
                <a:uFillTx/>
                <a:latin typeface="Corbel" panose="020B0503020204020204"/>
                <a:ea typeface="+mn-ea"/>
                <a:cs typeface="+mn-cs"/>
              </a:rPr>
              <a:t>αιγυπτιακό μνημείο, </a:t>
            </a:r>
            <a:r>
              <a:rPr kumimoji="0" lang="el-GR" sz="2800" b="0" i="0" u="none" strike="noStrike" kern="1200" cap="none" spc="0" normalizeH="0" baseline="0" noProof="0" dirty="0">
                <a:ln>
                  <a:noFill/>
                </a:ln>
                <a:solidFill>
                  <a:srgbClr val="FFFFFF"/>
                </a:solidFill>
                <a:effectLst/>
                <a:uLnTx/>
                <a:uFillTx/>
                <a:latin typeface="Corbel" panose="020B0503020204020204"/>
                <a:ea typeface="+mn-ea"/>
                <a:cs typeface="+mn-cs"/>
              </a:rPr>
              <a:t>663 π.Χ.</a:t>
            </a:r>
            <a:endParaRPr kumimoji="0" lang="en-GB" sz="2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31072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 name="Rectangle 12">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useBgFill="1">
        <p:nvSpPr>
          <p:cNvPr id="15" name="Rectangle 14">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7" name="Rectangle 16">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74DD3C18-EFB2-4B2F-B5C4-5F449EEE92F3}"/>
              </a:ext>
            </a:extLst>
          </p:cNvPr>
          <p:cNvSpPr>
            <a:spLocks noGrp="1"/>
          </p:cNvSpPr>
          <p:nvPr>
            <p:ph type="title"/>
          </p:nvPr>
        </p:nvSpPr>
        <p:spPr>
          <a:xfrm>
            <a:off x="157733" y="4760887"/>
            <a:ext cx="10210862" cy="1065690"/>
          </a:xfrm>
        </p:spPr>
        <p:txBody>
          <a:bodyPr vert="horz" lIns="91440" tIns="45720" rIns="91440" bIns="45720" rtlCol="0" anchor="b">
            <a:noAutofit/>
          </a:bodyPr>
          <a:lstStyle/>
          <a:p>
            <a:r>
              <a:rPr lang="el-GR" sz="3600" spc="-100" dirty="0"/>
              <a:t>‘</a:t>
            </a:r>
            <a:r>
              <a:rPr lang="el-GR" sz="3600" spc="-100" dirty="0" err="1"/>
              <a:t>Οστρακο</a:t>
            </a:r>
            <a:r>
              <a:rPr lang="el-GR" sz="3600" spc="-100" dirty="0"/>
              <a:t> (κομμάτι αγγείου) με προσωπικό μήνυμα</a:t>
            </a:r>
            <a:endParaRPr lang="en-US" sz="3600" spc="-100" dirty="0"/>
          </a:p>
        </p:txBody>
      </p:sp>
      <p:pic>
        <p:nvPicPr>
          <p:cNvPr id="6" name="Θέση εικόνας 5" descr="Εικόνα που περιέχει κείμενο, φαγητό&#10;&#10;Περιγραφή που δημιουργήθηκε αυτόματα">
            <a:extLst>
              <a:ext uri="{FF2B5EF4-FFF2-40B4-BE49-F238E27FC236}">
                <a16:creationId xmlns:a16="http://schemas.microsoft.com/office/drawing/2014/main" id="{EB05D4E9-E485-4EC6-B3A6-3F6519BA409F}"/>
              </a:ext>
            </a:extLst>
          </p:cNvPr>
          <p:cNvPicPr>
            <a:picLocks noGrp="1" noChangeAspect="1"/>
          </p:cNvPicPr>
          <p:nvPr>
            <p:ph type="pic" idx="1"/>
          </p:nvPr>
        </p:nvPicPr>
        <p:blipFill>
          <a:blip r:embed="rId2">
            <a:extLst>
              <a:ext uri="{28A0092B-C50C-407E-A947-70E740481C1C}">
                <a14:useLocalDpi xmlns:a14="http://schemas.microsoft.com/office/drawing/2010/main"/>
              </a:ext>
            </a:extLst>
          </a:blip>
          <a:stretch>
            <a:fillRect/>
          </a:stretch>
        </p:blipFill>
        <p:spPr>
          <a:xfrm>
            <a:off x="157733" y="-127254"/>
            <a:ext cx="11391900" cy="4781550"/>
          </a:xfrm>
          <a:prstGeom prst="rect">
            <a:avLst/>
          </a:prstGeom>
        </p:spPr>
      </p:pic>
      <p:sp>
        <p:nvSpPr>
          <p:cNvPr id="4" name="Θέση κειμένου 3">
            <a:extLst>
              <a:ext uri="{FF2B5EF4-FFF2-40B4-BE49-F238E27FC236}">
                <a16:creationId xmlns:a16="http://schemas.microsoft.com/office/drawing/2014/main" id="{FA789596-9D3A-4535-BF8A-668372A6B00D}"/>
              </a:ext>
            </a:extLst>
          </p:cNvPr>
          <p:cNvSpPr>
            <a:spLocks noGrp="1"/>
          </p:cNvSpPr>
          <p:nvPr>
            <p:ph type="body" sz="half" idx="2"/>
          </p:nvPr>
        </p:nvSpPr>
        <p:spPr>
          <a:xfrm>
            <a:off x="7696200" y="3671408"/>
            <a:ext cx="3500247" cy="874631"/>
          </a:xfrm>
        </p:spPr>
        <p:txBody>
          <a:bodyPr>
            <a:normAutofit lnSpcReduction="10000"/>
          </a:bodyPr>
          <a:lstStyle/>
          <a:p>
            <a:pPr algn="r"/>
            <a:r>
              <a:rPr lang="el-GR" dirty="0">
                <a:solidFill>
                  <a:srgbClr val="FF0000"/>
                </a:solidFill>
              </a:rPr>
              <a:t>«</a:t>
            </a:r>
            <a:r>
              <a:rPr lang="el-GR" dirty="0" err="1">
                <a:solidFill>
                  <a:srgbClr val="FF0000"/>
                </a:solidFill>
              </a:rPr>
              <a:t>Ευμελίς</a:t>
            </a:r>
            <a:r>
              <a:rPr lang="el-GR" dirty="0">
                <a:solidFill>
                  <a:srgbClr val="FF0000"/>
                </a:solidFill>
              </a:rPr>
              <a:t> </a:t>
            </a:r>
            <a:r>
              <a:rPr lang="el-GR" dirty="0" err="1">
                <a:solidFill>
                  <a:srgbClr val="FF0000"/>
                </a:solidFill>
              </a:rPr>
              <a:t>ήκ</a:t>
            </a:r>
            <a:r>
              <a:rPr lang="el-GR" dirty="0">
                <a:solidFill>
                  <a:srgbClr val="FF0000"/>
                </a:solidFill>
              </a:rPr>
              <a:t>[ε] </a:t>
            </a:r>
            <a:r>
              <a:rPr lang="el-GR" dirty="0" err="1">
                <a:solidFill>
                  <a:srgbClr val="FF0000"/>
                </a:solidFill>
              </a:rPr>
              <a:t>ος</a:t>
            </a:r>
            <a:r>
              <a:rPr lang="el-GR" dirty="0">
                <a:solidFill>
                  <a:srgbClr val="FF0000"/>
                </a:solidFill>
              </a:rPr>
              <a:t> τάχος. </a:t>
            </a:r>
            <a:r>
              <a:rPr lang="el-GR" dirty="0" err="1">
                <a:solidFill>
                  <a:srgbClr val="FF0000"/>
                </a:solidFill>
              </a:rPr>
              <a:t>Αρκέσιμος</a:t>
            </a:r>
            <a:r>
              <a:rPr lang="el-GR" dirty="0">
                <a:solidFill>
                  <a:srgbClr val="FF0000"/>
                </a:solidFill>
              </a:rPr>
              <a:t>»</a:t>
            </a:r>
          </a:p>
          <a:p>
            <a:pPr algn="r"/>
            <a:r>
              <a:rPr lang="el-GR" dirty="0">
                <a:solidFill>
                  <a:srgbClr val="FF0000"/>
                </a:solidFill>
              </a:rPr>
              <a:t>(</a:t>
            </a:r>
            <a:r>
              <a:rPr lang="el-GR" dirty="0" err="1">
                <a:solidFill>
                  <a:srgbClr val="FF0000"/>
                </a:solidFill>
              </a:rPr>
              <a:t>Εύμαλη</a:t>
            </a:r>
            <a:r>
              <a:rPr lang="el-GR" dirty="0">
                <a:solidFill>
                  <a:srgbClr val="FF0000"/>
                </a:solidFill>
              </a:rPr>
              <a:t>, έλα όσο μπορείς πιο γρήγορα. </a:t>
            </a:r>
            <a:r>
              <a:rPr lang="el-GR" dirty="0" err="1">
                <a:solidFill>
                  <a:srgbClr val="FF0000"/>
                </a:solidFill>
              </a:rPr>
              <a:t>Αρκέσιμος</a:t>
            </a:r>
            <a:r>
              <a:rPr lang="el-GR" dirty="0">
                <a:solidFill>
                  <a:srgbClr val="FF0000"/>
                </a:solidFill>
              </a:rPr>
              <a:t>)</a:t>
            </a:r>
            <a:endParaRPr lang="en-GB" dirty="0">
              <a:solidFill>
                <a:srgbClr val="FF0000"/>
              </a:solidFill>
            </a:endParaRPr>
          </a:p>
        </p:txBody>
      </p:sp>
    </p:spTree>
    <p:extLst>
      <p:ext uri="{BB962C8B-B14F-4D97-AF65-F5344CB8AC3E}">
        <p14:creationId xmlns:p14="http://schemas.microsoft.com/office/powerpoint/2010/main" val="545367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36ADC2-F34A-4056-AC2A-FD30E064131C}"/>
              </a:ext>
            </a:extLst>
          </p:cNvPr>
          <p:cNvSpPr>
            <a:spLocks noGrp="1"/>
          </p:cNvSpPr>
          <p:nvPr>
            <p:ph type="title"/>
          </p:nvPr>
        </p:nvSpPr>
        <p:spPr/>
        <p:txBody>
          <a:bodyPr/>
          <a:lstStyle/>
          <a:p>
            <a:pPr algn="r"/>
            <a:r>
              <a:rPr lang="el-GR" dirty="0"/>
              <a:t>Αρχαία ελληνική επιγραφή</a:t>
            </a:r>
            <a:br>
              <a:rPr lang="el-GR" dirty="0"/>
            </a:br>
            <a:br>
              <a:rPr lang="el-GR" dirty="0"/>
            </a:br>
            <a:r>
              <a:rPr lang="el-GR" sz="1800" dirty="0"/>
              <a:t>(Αρχ. Χώρος Δελφών)</a:t>
            </a:r>
            <a:endParaRPr lang="en-GB" dirty="0"/>
          </a:p>
        </p:txBody>
      </p:sp>
      <p:pic>
        <p:nvPicPr>
          <p:cNvPr id="4" name="Εικόνα 3">
            <a:extLst>
              <a:ext uri="{FF2B5EF4-FFF2-40B4-BE49-F238E27FC236}">
                <a16:creationId xmlns:a16="http://schemas.microsoft.com/office/drawing/2014/main" id="{CC46728A-AD10-4F1C-8CB3-099A8744C56B}"/>
              </a:ext>
            </a:extLst>
          </p:cNvPr>
          <p:cNvPicPr>
            <a:picLocks noChangeAspect="1"/>
          </p:cNvPicPr>
          <p:nvPr/>
        </p:nvPicPr>
        <p:blipFill>
          <a:blip r:embed="rId2"/>
          <a:stretch>
            <a:fillRect/>
          </a:stretch>
        </p:blipFill>
        <p:spPr>
          <a:xfrm>
            <a:off x="3574832" y="756745"/>
            <a:ext cx="7997058" cy="5331372"/>
          </a:xfrm>
          <a:prstGeom prst="rect">
            <a:avLst/>
          </a:prstGeom>
        </p:spPr>
      </p:pic>
    </p:spTree>
    <p:extLst>
      <p:ext uri="{BB962C8B-B14F-4D97-AF65-F5344CB8AC3E}">
        <p14:creationId xmlns:p14="http://schemas.microsoft.com/office/powerpoint/2010/main" val="1006940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FF8E05F9-B1B4-44D0-8D3B-1C389A91830E}"/>
              </a:ext>
            </a:extLst>
          </p:cNvPr>
          <p:cNvSpPr>
            <a:spLocks noGrp="1"/>
          </p:cNvSpPr>
          <p:nvPr>
            <p:ph type="title"/>
          </p:nvPr>
        </p:nvSpPr>
        <p:spPr>
          <a:xfrm>
            <a:off x="1600754" y="1087374"/>
            <a:ext cx="8983489" cy="1000978"/>
          </a:xfrm>
        </p:spPr>
        <p:txBody>
          <a:bodyPr>
            <a:normAutofit/>
          </a:bodyPr>
          <a:lstStyle/>
          <a:p>
            <a:r>
              <a:rPr lang="el-GR" dirty="0"/>
              <a:t>Κατανομή των αρχαιοελληνικών διαλέκτων</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graphicFrame>
        <p:nvGraphicFramePr>
          <p:cNvPr id="18" name="Θέση περιεχομένου 2">
            <a:extLst>
              <a:ext uri="{FF2B5EF4-FFF2-40B4-BE49-F238E27FC236}">
                <a16:creationId xmlns:a16="http://schemas.microsoft.com/office/drawing/2014/main" id="{A287BC57-6028-490F-8523-BB70FF097929}"/>
              </a:ext>
            </a:extLst>
          </p:cNvPr>
          <p:cNvGraphicFramePr>
            <a:graphicFrameLocks noGrp="1"/>
          </p:cNvGraphicFramePr>
          <p:nvPr>
            <p:ph idx="1"/>
          </p:nvPr>
        </p:nvGraphicFramePr>
        <p:xfrm>
          <a:off x="1600753" y="2535446"/>
          <a:ext cx="8983489" cy="3554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Εικόνα 8" descr="Πλάγιο βλέμμα Pusheen">
            <a:extLst>
              <a:ext uri="{FF2B5EF4-FFF2-40B4-BE49-F238E27FC236}">
                <a16:creationId xmlns:a16="http://schemas.microsoft.com/office/drawing/2014/main" id="{D0F2FD20-7D95-49DE-A06B-34F918BB092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866997" y="5777215"/>
            <a:ext cx="1080785" cy="1080785"/>
          </a:xfrm>
          <a:prstGeom prst="rect">
            <a:avLst/>
          </a:prstGeom>
        </p:spPr>
      </p:pic>
      <p:sp>
        <p:nvSpPr>
          <p:cNvPr id="11" name="Φυσαλίδα σκέψης: Σύννεφο 10">
            <a:extLst>
              <a:ext uri="{FF2B5EF4-FFF2-40B4-BE49-F238E27FC236}">
                <a16:creationId xmlns:a16="http://schemas.microsoft.com/office/drawing/2014/main" id="{AAEE6126-B656-4026-8C53-4B4EAF988ECD}"/>
              </a:ext>
            </a:extLst>
          </p:cNvPr>
          <p:cNvSpPr/>
          <p:nvPr/>
        </p:nvSpPr>
        <p:spPr>
          <a:xfrm>
            <a:off x="10225547" y="4820170"/>
            <a:ext cx="1830789" cy="996948"/>
          </a:xfrm>
          <a:prstGeom prst="cloudCallout">
            <a:avLst>
              <a:gd name="adj1" fmla="val 13495"/>
              <a:gd name="adj2" fmla="val 71094"/>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1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rPr>
              <a:t>Γιατί δεν ξέρουμε τόσα πολλά για όλες τις διαλέκτους; </a:t>
            </a:r>
            <a:endParaRPr kumimoji="0" lang="en-GB" sz="1100" b="0" i="0" u="none" strike="noStrike" kern="1200" cap="none" spc="0" normalizeH="0" baseline="0" noProof="0" dirty="0">
              <a:ln>
                <a:noFill/>
              </a:ln>
              <a:solidFill>
                <a:srgbClr val="000000"/>
              </a:solidFill>
              <a:effectLst/>
              <a:uLnTx/>
              <a:uFillTx/>
              <a:latin typeface="Candara" panose="020E0502030303020204" pitchFamily="34" charset="0"/>
              <a:ea typeface="+mn-ea"/>
              <a:cs typeface="+mn-cs"/>
            </a:endParaRPr>
          </a:p>
        </p:txBody>
      </p:sp>
    </p:spTree>
    <p:extLst>
      <p:ext uri="{BB962C8B-B14F-4D97-AF65-F5344CB8AC3E}">
        <p14:creationId xmlns:p14="http://schemas.microsoft.com/office/powerpoint/2010/main" val="266084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493D66-782B-404E-958D-CB2B2624369A}"/>
              </a:ext>
            </a:extLst>
          </p:cNvPr>
          <p:cNvSpPr>
            <a:spLocks noGrp="1"/>
          </p:cNvSpPr>
          <p:nvPr>
            <p:ph type="title"/>
          </p:nvPr>
        </p:nvSpPr>
        <p:spPr/>
        <p:txBody>
          <a:bodyPr/>
          <a:lstStyle/>
          <a:p>
            <a:r>
              <a:rPr lang="el-GR" dirty="0"/>
              <a:t>Επισημάνσεις</a:t>
            </a:r>
            <a:endParaRPr lang="en-GB" dirty="0"/>
          </a:p>
        </p:txBody>
      </p:sp>
      <p:sp>
        <p:nvSpPr>
          <p:cNvPr id="3" name="Θέση περιεχομένου 2">
            <a:extLst>
              <a:ext uri="{FF2B5EF4-FFF2-40B4-BE49-F238E27FC236}">
                <a16:creationId xmlns:a16="http://schemas.microsoft.com/office/drawing/2014/main" id="{85525377-C78D-436A-BAD9-621433C523A5}"/>
              </a:ext>
            </a:extLst>
          </p:cNvPr>
          <p:cNvSpPr>
            <a:spLocks noGrp="1"/>
          </p:cNvSpPr>
          <p:nvPr>
            <p:ph idx="1"/>
          </p:nvPr>
        </p:nvSpPr>
        <p:spPr/>
        <p:txBody>
          <a:bodyPr/>
          <a:lstStyle/>
          <a:p>
            <a:r>
              <a:rPr lang="el-GR" dirty="0"/>
              <a:t>Η αρχαία ελληνική (</a:t>
            </a:r>
            <a:r>
              <a:rPr lang="el-GR" dirty="0" err="1"/>
              <a:t>α.ε.</a:t>
            </a:r>
            <a:r>
              <a:rPr lang="el-GR" dirty="0"/>
              <a:t>) είχε ομοιότητες αλλά και σημαντικές διαφορές σε σχέση με τα νέα ελληνικά (ν.ε.), τόσο στην προφορά, όσο και στη γραφή:</a:t>
            </a:r>
          </a:p>
          <a:p>
            <a:pPr lvl="1"/>
            <a:r>
              <a:rPr lang="el-GR" dirty="0"/>
              <a:t>Ο τονισμός στα </a:t>
            </a:r>
            <a:r>
              <a:rPr lang="el-GR" dirty="0" err="1"/>
              <a:t>α.ε.</a:t>
            </a:r>
            <a:r>
              <a:rPr lang="el-GR" dirty="0"/>
              <a:t> ήταν μελωδικός, όχι δυναμικός</a:t>
            </a:r>
          </a:p>
          <a:p>
            <a:pPr lvl="1"/>
            <a:r>
              <a:rPr lang="el-GR" dirty="0"/>
              <a:t>Τα </a:t>
            </a:r>
            <a:r>
              <a:rPr lang="el-GR" dirty="0" err="1"/>
              <a:t>α.ε.</a:t>
            </a:r>
            <a:r>
              <a:rPr lang="el-GR" dirty="0"/>
              <a:t> διέκριναν μεταξύ βραχέων και μακρών φωνηέντων</a:t>
            </a:r>
          </a:p>
          <a:p>
            <a:pPr lvl="1"/>
            <a:r>
              <a:rPr lang="el-GR" dirty="0"/>
              <a:t>Τα </a:t>
            </a:r>
            <a:r>
              <a:rPr lang="el-GR" dirty="0" err="1"/>
              <a:t>α.ε.</a:t>
            </a:r>
            <a:r>
              <a:rPr lang="el-GR" dirty="0"/>
              <a:t> γράφονταν με κεφαλαία γράμματα, και χωρίς τονικά σύμβολα.</a:t>
            </a:r>
          </a:p>
          <a:p>
            <a:r>
              <a:rPr lang="el-GR" dirty="0"/>
              <a:t>Τα κείμενα που μας διασώζονται από τα </a:t>
            </a:r>
            <a:r>
              <a:rPr lang="el-GR" dirty="0" err="1"/>
              <a:t>α.ε.</a:t>
            </a:r>
            <a:r>
              <a:rPr lang="el-GR" dirty="0"/>
              <a:t> δεν είναι παραδείγματα καθημερινού λόγου. Είναι είτε λογοτεχνικά κείμενα, είτε επίσημα κείμενα, και συνεπώς είναι γραμμένα με πιο προσεκτική, πιο «καλλιεργημένη» γλώσσα.</a:t>
            </a:r>
            <a:endParaRPr lang="en-GB" dirty="0"/>
          </a:p>
        </p:txBody>
      </p:sp>
    </p:spTree>
    <p:extLst>
      <p:ext uri="{BB962C8B-B14F-4D97-AF65-F5344CB8AC3E}">
        <p14:creationId xmlns:p14="http://schemas.microsoft.com/office/powerpoint/2010/main" val="3670666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2" name="Τίτλος 1">
            <a:extLst>
              <a:ext uri="{FF2B5EF4-FFF2-40B4-BE49-F238E27FC236}">
                <a16:creationId xmlns:a16="http://schemas.microsoft.com/office/drawing/2014/main" id="{95CEADDF-4A7D-4A52-973C-13C75A420E1B}"/>
              </a:ext>
            </a:extLst>
          </p:cNvPr>
          <p:cNvSpPr>
            <a:spLocks noGrp="1"/>
          </p:cNvSpPr>
          <p:nvPr>
            <p:ph type="title"/>
          </p:nvPr>
        </p:nvSpPr>
        <p:spPr>
          <a:xfrm>
            <a:off x="1600754" y="1087374"/>
            <a:ext cx="8983489" cy="1000978"/>
          </a:xfrm>
        </p:spPr>
        <p:txBody>
          <a:bodyPr>
            <a:normAutofit/>
          </a:bodyPr>
          <a:lstStyle/>
          <a:p>
            <a:r>
              <a:rPr lang="el-GR" dirty="0"/>
              <a:t>Κύρια σημεία ενότητας</a:t>
            </a:r>
            <a:endParaRPr lang="en-GB" dirty="0"/>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 name="Θέση περιεχομένου 2">
            <a:extLst>
              <a:ext uri="{FF2B5EF4-FFF2-40B4-BE49-F238E27FC236}">
                <a16:creationId xmlns:a16="http://schemas.microsoft.com/office/drawing/2014/main" id="{3720275C-D390-4F8D-BC46-A72CC2165A3F}"/>
              </a:ext>
            </a:extLst>
          </p:cNvPr>
          <p:cNvSpPr>
            <a:spLocks noGrp="1"/>
          </p:cNvSpPr>
          <p:nvPr>
            <p:ph idx="1"/>
          </p:nvPr>
        </p:nvSpPr>
        <p:spPr>
          <a:xfrm>
            <a:off x="1600753" y="2535446"/>
            <a:ext cx="8983489" cy="3554457"/>
          </a:xfrm>
        </p:spPr>
        <p:txBody>
          <a:bodyPr>
            <a:normAutofit/>
          </a:bodyPr>
          <a:lstStyle/>
          <a:p>
            <a:r>
              <a:rPr lang="el-GR">
                <a:solidFill>
                  <a:schemeClr val="tx1"/>
                </a:solidFill>
              </a:rPr>
              <a:t>Όταν αναφερόμαστε σε «αρχαία ελληνικά» εννοούμε ένα πλήθος αρκετά διαφορετικών μεταξύ τους διαλέκτων που μιλήθηκαν σε διαφορετικούς τόπους και διαφορετικές εποχές.</a:t>
            </a:r>
          </a:p>
          <a:p>
            <a:r>
              <a:rPr lang="el-GR">
                <a:solidFill>
                  <a:schemeClr val="tx1"/>
                </a:solidFill>
              </a:rPr>
              <a:t>Τα αρχαία ελληνικά, όπως μιλήθηκαν στην καθημερινότητα, διαφέρουν από τα αρχαία ελληνικά που διασώζονται σε γραπτή μορφή.</a:t>
            </a:r>
            <a:endParaRPr lang="en-GB">
              <a:solidFill>
                <a:schemeClr val="tx1"/>
              </a:solidFill>
            </a:endParaRPr>
          </a:p>
        </p:txBody>
      </p:sp>
    </p:spTree>
    <p:extLst>
      <p:ext uri="{BB962C8B-B14F-4D97-AF65-F5344CB8AC3E}">
        <p14:creationId xmlns:p14="http://schemas.microsoft.com/office/powerpoint/2010/main" val="1264031675"/>
      </p:ext>
    </p:extLst>
  </p:cSld>
  <p:clrMapOvr>
    <a:masterClrMapping/>
  </p:clrMapOvr>
</p:sld>
</file>

<file path=ppt/theme/theme1.xml><?xml version="1.0" encoding="utf-8"?>
<a:theme xmlns:a="http://schemas.openxmlformats.org/drawingml/2006/main" name="Πλαίσιο">
  <a:themeElements>
    <a:clrScheme name="Πλαίσιο">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Πλαίσιο">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Πλαίσιο">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TM03457475[[fn=Πλαίσιο]]</Template>
  <TotalTime>1013</TotalTime>
  <Words>3177</Words>
  <Application>Microsoft Office PowerPoint</Application>
  <PresentationFormat>Ευρεία οθόνη</PresentationFormat>
  <Paragraphs>173</Paragraphs>
  <Slides>43</Slides>
  <Notes>0</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43</vt:i4>
      </vt:variant>
    </vt:vector>
  </HeadingPairs>
  <TitlesOfParts>
    <vt:vector size="54" baseType="lpstr">
      <vt:lpstr>-apple-system</vt:lpstr>
      <vt:lpstr>Arial</vt:lpstr>
      <vt:lpstr>Calibri</vt:lpstr>
      <vt:lpstr>Candara</vt:lpstr>
      <vt:lpstr>Constantia</vt:lpstr>
      <vt:lpstr>Corbel</vt:lpstr>
      <vt:lpstr>Palatino Linotype</vt:lpstr>
      <vt:lpstr>Sitka Subheading</vt:lpstr>
      <vt:lpstr>Wingdings</vt:lpstr>
      <vt:lpstr>Wingdings 2</vt:lpstr>
      <vt:lpstr>Πλαίσιο</vt:lpstr>
      <vt:lpstr>Η ελληνική γλώσσα: Ένα ταξίδι στο χρόνο</vt:lpstr>
      <vt:lpstr>Στόχοι</vt:lpstr>
      <vt:lpstr>Παρουσίαση του PowerPoint</vt:lpstr>
      <vt:lpstr>Η προϊστορία της Ελληνικής</vt:lpstr>
      <vt:lpstr>Προσεγγίζοντας τις γλώσσες ιστορικό-συγκριτικά</vt:lpstr>
      <vt:lpstr>Sir William Jones (1746-1794)</vt:lpstr>
      <vt:lpstr>Ο θεός Yama</vt:lpstr>
      <vt:lpstr>Άλλες περίεργες ομοιότητες</vt:lpstr>
      <vt:lpstr>Παρουσίαση του PowerPoint</vt:lpstr>
      <vt:lpstr>Η Ινδοευρωπαϊκή ομογλωσσία</vt:lpstr>
      <vt:lpstr>Η εξάπλωση της ΠΙΕ</vt:lpstr>
      <vt:lpstr>Σχηματική αποτύπωση της ΙΕ ομογλωσσίας</vt:lpstr>
      <vt:lpstr>Προελληνικές γλώσσες</vt:lpstr>
      <vt:lpstr>Λογοτεχνικές μαρτυρίες για τους προελληνικούς λαούς</vt:lpstr>
      <vt:lpstr>Ιστορικές μαρτυρίες για τους προελληνικούς λαούς</vt:lpstr>
      <vt:lpstr>Παρουσίαση του PowerPoint</vt:lpstr>
      <vt:lpstr>Παρουσίαση του PowerPoint</vt:lpstr>
      <vt:lpstr>Σε τι γλώσσα είναι γραμμένη η γραμμική Α;</vt:lpstr>
      <vt:lpstr>Παρουσίαση του PowerPoint</vt:lpstr>
      <vt:lpstr>Παρουσίαση του PowerPoint</vt:lpstr>
      <vt:lpstr>Μυκηναϊκή ελληνική</vt:lpstr>
      <vt:lpstr>Πινακίδα σε Γραμμική Β’  Εθνικό Αρχαιολογικό Μουσείο, πιν.12602</vt:lpstr>
      <vt:lpstr>Τα (γνωστά) συλλαβογράμματα της Γραμμικής Β’  Χριστίδης, Α.-Φ. (2005). Ιστορία της αρχαίας ελληνικής γλώσσας (σ. 65). ΙΝΣ.</vt:lpstr>
      <vt:lpstr>Η αποκρυπτο-γράφηση της Γραμμικής Β’</vt:lpstr>
      <vt:lpstr>Μιλούσαν όντως έτσι οι Μυκηναίοι; Χριστίδης, Α.-Φ. (2005). Ιστορία της αρχαίας ελληνικής γλώσσας (σελ. 64-75). ΙΝΣ.</vt:lpstr>
      <vt:lpstr>Γράφοντας με ένα ατελές ορθογραφικό σύστημα</vt:lpstr>
      <vt:lpstr>Κύρια σημεία</vt:lpstr>
      <vt:lpstr>Η Ελληνική στην αρχαιότητα</vt:lpstr>
      <vt:lpstr>Το τέλος της Γραμμικής Β’</vt:lpstr>
      <vt:lpstr>Η επανεμφάνιση της γραφής</vt:lpstr>
      <vt:lpstr>Η υιοθέτηση του αλφαβήτου</vt:lpstr>
      <vt:lpstr>Η προέλευση του αλφαβήτου</vt:lpstr>
      <vt:lpstr>Ιστορική μαρτυρία για το αλφάβητο Ηροδότου Ιστορίαι,  Τερψιχόρη (ε), 58.1-2  (μτφρ. Η. Σπυρόπουλος)</vt:lpstr>
      <vt:lpstr>Προσαρμογή του αλφαβήτου</vt:lpstr>
      <vt:lpstr>Προσαρμογή του αλφαβήτου Brixhe, C. (2007).  The history of the alphabet: Some guidelines for avoiding oversimplification. Στο Α.-Φ. Χριστίδης (Επιμ.), History of Ancient Greek: From the Beginnings to Late Antiquity. ΙΝΣ</vt:lpstr>
      <vt:lpstr>Παρουσίαση του PowerPoint</vt:lpstr>
      <vt:lpstr>Αντίκτυπος του αλφαβητικού τρόπου γραφής</vt:lpstr>
      <vt:lpstr>Παρουσίαση του PowerPoint</vt:lpstr>
      <vt:lpstr>‘Οστρακο (κομμάτι αγγείου) με προσωπικό μήνυμα</vt:lpstr>
      <vt:lpstr>Αρχαία ελληνική επιγραφή  (Αρχ. Χώρος Δελφών)</vt:lpstr>
      <vt:lpstr>Κατανομή των αρχαιοελληνικών διαλέκτων</vt:lpstr>
      <vt:lpstr>Επισημάνσεις</vt:lpstr>
      <vt:lpstr>Κύρια σημεία ενότητας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ελληνική γλώσσα</dc:title>
  <dc:creator>Achilleas Kostoulas</dc:creator>
  <cp:lastModifiedBy>KOSTOULAS ACHILLEAS</cp:lastModifiedBy>
  <cp:revision>5</cp:revision>
  <dcterms:created xsi:type="dcterms:W3CDTF">2022-02-18T08:14:05Z</dcterms:created>
  <dcterms:modified xsi:type="dcterms:W3CDTF">2024-04-10T18:17:55Z</dcterms:modified>
</cp:coreProperties>
</file>