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4" r:id="rId9"/>
    <p:sldId id="271" r:id="rId10"/>
    <p:sldId id="272" r:id="rId11"/>
    <p:sldId id="268" r:id="rId12"/>
    <p:sldId id="267" r:id="rId13"/>
    <p:sldId id="291" r:id="rId14"/>
    <p:sldId id="273" r:id="rId15"/>
    <p:sldId id="274" r:id="rId16"/>
    <p:sldId id="275" r:id="rId17"/>
    <p:sldId id="279" r:id="rId18"/>
    <p:sldId id="282" r:id="rId19"/>
    <p:sldId id="283" r:id="rId20"/>
    <p:sldId id="284" r:id="rId21"/>
    <p:sldId id="285" r:id="rId22"/>
    <p:sldId id="298" r:id="rId23"/>
    <p:sldId id="286" r:id="rId24"/>
    <p:sldId id="299" r:id="rId25"/>
    <p:sldId id="287" r:id="rId26"/>
    <p:sldId id="288" r:id="rId27"/>
    <p:sldId id="263" r:id="rId28"/>
    <p:sldId id="265" r:id="rId29"/>
    <p:sldId id="269" r:id="rId30"/>
    <p:sldId id="293" r:id="rId31"/>
    <p:sldId id="276" r:id="rId32"/>
    <p:sldId id="294" r:id="rId33"/>
    <p:sldId id="277" r:id="rId34"/>
    <p:sldId id="295" r:id="rId35"/>
    <p:sldId id="297" r:id="rId36"/>
    <p:sldId id="300" r:id="rId37"/>
    <p:sldId id="289" r:id="rId38"/>
    <p:sldId id="292" r:id="rId39"/>
  </p:sldIdLst>
  <p:sldSz cx="12192000" cy="6858000"/>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D8338784-77E1-42D5-B651-F11DEF3E58D1}">
          <p14:sldIdLst>
            <p14:sldId id="256"/>
            <p14:sldId id="257"/>
          </p14:sldIdLst>
        </p14:section>
        <p14:section name="This course" id="{4C0075F1-FE2D-4366-8494-53D6A0F6444C}">
          <p14:sldIdLst>
            <p14:sldId id="258"/>
            <p14:sldId id="259"/>
            <p14:sldId id="260"/>
            <p14:sldId id="261"/>
            <p14:sldId id="262"/>
          </p14:sldIdLst>
        </p14:section>
        <p14:section name="Linguistics (Overview)" id="{84F3FB7D-A456-4BE9-9737-5F5AAA3F255B}">
          <p14:sldIdLst>
            <p14:sldId id="264"/>
            <p14:sldId id="271"/>
            <p14:sldId id="272"/>
            <p14:sldId id="268"/>
            <p14:sldId id="267"/>
            <p14:sldId id="291"/>
            <p14:sldId id="273"/>
            <p14:sldId id="274"/>
            <p14:sldId id="275"/>
          </p14:sldIdLst>
        </p14:section>
        <p14:section name="Overview" id="{BD8EEAB0-38E3-40C6-81D9-6CD68096673D}">
          <p14:sldIdLst>
            <p14:sldId id="279"/>
            <p14:sldId id="282"/>
            <p14:sldId id="283"/>
            <p14:sldId id="284"/>
            <p14:sldId id="285"/>
            <p14:sldId id="298"/>
            <p14:sldId id="286"/>
            <p14:sldId id="299"/>
            <p14:sldId id="287"/>
            <p14:sldId id="288"/>
          </p14:sldIdLst>
        </p14:section>
        <p14:section name="Descriptive-Prescriptive" id="{9C054A5E-1BEC-4C76-87F5-DB47C201E576}">
          <p14:sldIdLst>
            <p14:sldId id="263"/>
            <p14:sldId id="265"/>
            <p14:sldId id="269"/>
            <p14:sldId id="293"/>
            <p14:sldId id="276"/>
            <p14:sldId id="294"/>
            <p14:sldId id="277"/>
            <p14:sldId id="295"/>
            <p14:sldId id="297"/>
          </p14:sldIdLst>
        </p14:section>
        <p14:section name="Review" id="{6B6939D0-A4F1-4A37-BE3F-EDA483D8E37D}">
          <p14:sldIdLst>
            <p14:sldId id="300"/>
            <p14:sldId id="289"/>
            <p14:sldId id="29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3FB542-2558-4B38-A95A-05F989F1D932}" v="17" dt="2026-02-10T16:06:56.0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1014"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STOULAS ACHILLEAS" userId="6a2ba5a8-7e76-42ab-bf53-92bcabfba167" providerId="ADAL" clId="{2C59C295-11A7-4E63-8C8C-F955D4E0281C}"/>
    <pc:docChg chg="custSel modSld">
      <pc:chgData name="KOSTOULAS ACHILLEAS" userId="6a2ba5a8-7e76-42ab-bf53-92bcabfba167" providerId="ADAL" clId="{2C59C295-11A7-4E63-8C8C-F955D4E0281C}" dt="2026-02-10T16:07:16.101" v="175" actId="14100"/>
      <pc:docMkLst>
        <pc:docMk/>
      </pc:docMkLst>
      <pc:sldChg chg="modSp mod">
        <pc:chgData name="KOSTOULAS ACHILLEAS" userId="6a2ba5a8-7e76-42ab-bf53-92bcabfba167" providerId="ADAL" clId="{2C59C295-11A7-4E63-8C8C-F955D4E0281C}" dt="2026-02-10T15:52:58.495" v="2" actId="20577"/>
        <pc:sldMkLst>
          <pc:docMk/>
          <pc:sldMk cId="3075908943" sldId="256"/>
        </pc:sldMkLst>
        <pc:spChg chg="mod">
          <ac:chgData name="KOSTOULAS ACHILLEAS" userId="6a2ba5a8-7e76-42ab-bf53-92bcabfba167" providerId="ADAL" clId="{2C59C295-11A7-4E63-8C8C-F955D4E0281C}" dt="2026-02-10T15:52:58.495" v="2" actId="20577"/>
          <ac:spMkLst>
            <pc:docMk/>
            <pc:sldMk cId="3075908943" sldId="256"/>
            <ac:spMk id="3" creationId="{1387BCE7-5AB4-4055-9FBD-76D2C84BD744}"/>
          </ac:spMkLst>
        </pc:spChg>
      </pc:sldChg>
      <pc:sldChg chg="modSp mod">
        <pc:chgData name="KOSTOULAS ACHILLEAS" userId="6a2ba5a8-7e76-42ab-bf53-92bcabfba167" providerId="ADAL" clId="{2C59C295-11A7-4E63-8C8C-F955D4E0281C}" dt="2026-02-10T15:58:02.777" v="36" actId="20577"/>
        <pc:sldMkLst>
          <pc:docMk/>
          <pc:sldMk cId="3630338618" sldId="259"/>
        </pc:sldMkLst>
        <pc:graphicFrameChg chg="mod modGraphic">
          <ac:chgData name="KOSTOULAS ACHILLEAS" userId="6a2ba5a8-7e76-42ab-bf53-92bcabfba167" providerId="ADAL" clId="{2C59C295-11A7-4E63-8C8C-F955D4E0281C}" dt="2026-02-10T15:58:02.777" v="36" actId="20577"/>
          <ac:graphicFrameMkLst>
            <pc:docMk/>
            <pc:sldMk cId="3630338618" sldId="259"/>
            <ac:graphicFrameMk id="15" creationId="{A37425EB-9A5C-4B2A-8E8E-285E4FA38567}"/>
          </ac:graphicFrameMkLst>
        </pc:graphicFrameChg>
      </pc:sldChg>
      <pc:sldChg chg="modSp mod">
        <pc:chgData name="KOSTOULAS ACHILLEAS" userId="6a2ba5a8-7e76-42ab-bf53-92bcabfba167" providerId="ADAL" clId="{2C59C295-11A7-4E63-8C8C-F955D4E0281C}" dt="2026-02-10T16:07:16.101" v="175" actId="14100"/>
        <pc:sldMkLst>
          <pc:docMk/>
          <pc:sldMk cId="19491429" sldId="260"/>
        </pc:sldMkLst>
        <pc:graphicFrameChg chg="mod modGraphic">
          <ac:chgData name="KOSTOULAS ACHILLEAS" userId="6a2ba5a8-7e76-42ab-bf53-92bcabfba167" providerId="ADAL" clId="{2C59C295-11A7-4E63-8C8C-F955D4E0281C}" dt="2026-02-10T16:07:16.101" v="175" actId="14100"/>
          <ac:graphicFrameMkLst>
            <pc:docMk/>
            <pc:sldMk cId="19491429" sldId="260"/>
            <ac:graphicFrameMk id="5" creationId="{4B15B719-211F-4A32-92DE-A4A015A50602}"/>
          </ac:graphicFrameMkLst>
        </pc:graphicFrame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image" Target="../media/image1.jpg"/><Relationship Id="rId6" Type="http://schemas.openxmlformats.org/officeDocument/2006/relationships/image" Target="../media/image6.gif"/><Relationship Id="rId5" Type="http://schemas.openxmlformats.org/officeDocument/2006/relationships/image" Target="../media/image5.jpg"/><Relationship Id="rId4" Type="http://schemas.openxmlformats.org/officeDocument/2006/relationships/image" Target="../media/image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image" Target="../media/image1.jpg"/><Relationship Id="rId6" Type="http://schemas.openxmlformats.org/officeDocument/2006/relationships/image" Target="../media/image6.gif"/><Relationship Id="rId5" Type="http://schemas.openxmlformats.org/officeDocument/2006/relationships/image" Target="../media/image5.jpg"/><Relationship Id="rId4"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ECF5D5-9310-4B15-A081-C3FB93F8F2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BAD397F-8C8A-491C-BBBE-EFFF572CDB81}">
      <dgm:prSet/>
      <dgm:spPr/>
      <dgm:t>
        <a:bodyPr/>
        <a:lstStyle/>
        <a:p>
          <a:r>
            <a:rPr lang="el-GR"/>
            <a:t>Δύο διαλέξεις</a:t>
          </a:r>
          <a:endParaRPr lang="en-US"/>
        </a:p>
      </dgm:t>
    </dgm:pt>
    <dgm:pt modelId="{1131A584-C656-4624-838D-6204D61DCE4F}" type="parTrans" cxnId="{62E98059-3A67-4E71-A7B9-676F6A895A28}">
      <dgm:prSet/>
      <dgm:spPr/>
      <dgm:t>
        <a:bodyPr/>
        <a:lstStyle/>
        <a:p>
          <a:endParaRPr lang="en-US"/>
        </a:p>
      </dgm:t>
    </dgm:pt>
    <dgm:pt modelId="{EAD36580-989E-4E82-88F9-5C762E55CD57}" type="sibTrans" cxnId="{62E98059-3A67-4E71-A7B9-676F6A895A28}">
      <dgm:prSet/>
      <dgm:spPr/>
      <dgm:t>
        <a:bodyPr/>
        <a:lstStyle/>
        <a:p>
          <a:endParaRPr lang="en-US"/>
        </a:p>
      </dgm:t>
    </dgm:pt>
    <dgm:pt modelId="{23CA6405-C2A5-4B8A-8A7D-B4C112A0DBD7}">
      <dgm:prSet/>
      <dgm:spPr/>
      <dgm:t>
        <a:bodyPr/>
        <a:lstStyle/>
        <a:p>
          <a:r>
            <a:rPr lang="el-GR" dirty="0"/>
            <a:t>Πέμπτη, </a:t>
          </a:r>
          <a:r>
            <a:rPr lang="en-US" dirty="0"/>
            <a:t>09</a:t>
          </a:r>
          <a:r>
            <a:rPr lang="el-GR" dirty="0"/>
            <a:t>:</a:t>
          </a:r>
          <a:r>
            <a:rPr lang="en-US" dirty="0"/>
            <a:t>00</a:t>
          </a:r>
          <a:r>
            <a:rPr lang="el-GR" dirty="0"/>
            <a:t> – </a:t>
          </a:r>
          <a:r>
            <a:rPr lang="en-US" dirty="0"/>
            <a:t>10</a:t>
          </a:r>
          <a:r>
            <a:rPr lang="el-GR" dirty="0"/>
            <a:t>:</a:t>
          </a:r>
          <a:r>
            <a:rPr lang="en-US" dirty="0"/>
            <a:t>30</a:t>
          </a:r>
          <a:r>
            <a:rPr lang="el-GR" dirty="0"/>
            <a:t> (Γλέζος)</a:t>
          </a:r>
          <a:endParaRPr lang="en-US" dirty="0"/>
        </a:p>
      </dgm:t>
    </dgm:pt>
    <dgm:pt modelId="{047B2F01-1778-4454-A39D-52FC8B6E79BE}" type="parTrans" cxnId="{97FCDEF8-DFA7-4088-89D4-5447CCCFD35B}">
      <dgm:prSet/>
      <dgm:spPr/>
      <dgm:t>
        <a:bodyPr/>
        <a:lstStyle/>
        <a:p>
          <a:endParaRPr lang="en-US"/>
        </a:p>
      </dgm:t>
    </dgm:pt>
    <dgm:pt modelId="{86C05CC5-4467-4280-891A-09ABCAFE8675}" type="sibTrans" cxnId="{97FCDEF8-DFA7-4088-89D4-5447CCCFD35B}">
      <dgm:prSet/>
      <dgm:spPr/>
      <dgm:t>
        <a:bodyPr/>
        <a:lstStyle/>
        <a:p>
          <a:endParaRPr lang="en-US"/>
        </a:p>
      </dgm:t>
    </dgm:pt>
    <dgm:pt modelId="{BF416706-2860-41C3-9837-E9FA2F2F231E}">
      <dgm:prSet/>
      <dgm:spPr/>
      <dgm:t>
        <a:bodyPr/>
        <a:lstStyle/>
        <a:p>
          <a:r>
            <a:rPr lang="el-GR" dirty="0"/>
            <a:t>Παρασκευή, </a:t>
          </a:r>
          <a:r>
            <a:rPr lang="en-US" dirty="0"/>
            <a:t>12</a:t>
          </a:r>
          <a:r>
            <a:rPr lang="el-GR" dirty="0"/>
            <a:t>:</a:t>
          </a:r>
          <a:r>
            <a:rPr lang="en-US" dirty="0"/>
            <a:t>15</a:t>
          </a:r>
          <a:r>
            <a:rPr lang="el-GR" dirty="0"/>
            <a:t> – </a:t>
          </a:r>
          <a:r>
            <a:rPr lang="en-US" dirty="0"/>
            <a:t>13</a:t>
          </a:r>
          <a:r>
            <a:rPr lang="el-GR" dirty="0"/>
            <a:t>:</a:t>
          </a:r>
          <a:r>
            <a:rPr lang="en-US" dirty="0"/>
            <a:t>45</a:t>
          </a:r>
          <a:r>
            <a:rPr lang="el-GR" dirty="0"/>
            <a:t> (</a:t>
          </a:r>
          <a:r>
            <a:rPr lang="el-GR" dirty="0" err="1"/>
            <a:t>Βέμη</a:t>
          </a:r>
          <a:r>
            <a:rPr lang="el-GR" dirty="0"/>
            <a:t>) </a:t>
          </a:r>
          <a:endParaRPr lang="en-US" dirty="0"/>
        </a:p>
      </dgm:t>
    </dgm:pt>
    <dgm:pt modelId="{6F96121B-FF48-49AF-89E5-FF86A999279D}" type="parTrans" cxnId="{57F682E4-1265-43AE-B825-B466FAD09153}">
      <dgm:prSet/>
      <dgm:spPr/>
      <dgm:t>
        <a:bodyPr/>
        <a:lstStyle/>
        <a:p>
          <a:endParaRPr lang="en-US"/>
        </a:p>
      </dgm:t>
    </dgm:pt>
    <dgm:pt modelId="{251FF3B3-E80E-4D91-A281-0A81BBFC659E}" type="sibTrans" cxnId="{57F682E4-1265-43AE-B825-B466FAD09153}">
      <dgm:prSet/>
      <dgm:spPr/>
      <dgm:t>
        <a:bodyPr/>
        <a:lstStyle/>
        <a:p>
          <a:endParaRPr lang="en-US"/>
        </a:p>
      </dgm:t>
    </dgm:pt>
    <dgm:pt modelId="{269248B2-98BA-432E-94C1-A22304D32E52}">
      <dgm:prSet/>
      <dgm:spPr/>
      <dgm:t>
        <a:bodyPr/>
        <a:lstStyle/>
        <a:p>
          <a:r>
            <a:rPr lang="el-GR"/>
            <a:t>Ένα φροντιστηριακό μάθημα</a:t>
          </a:r>
          <a:endParaRPr lang="en-US"/>
        </a:p>
      </dgm:t>
    </dgm:pt>
    <dgm:pt modelId="{33D4858A-99EB-48A6-9264-5FD1B657E84A}" type="parTrans" cxnId="{59A94A67-BCDA-46A1-B94D-A734ADF29A82}">
      <dgm:prSet/>
      <dgm:spPr/>
      <dgm:t>
        <a:bodyPr/>
        <a:lstStyle/>
        <a:p>
          <a:endParaRPr lang="en-US"/>
        </a:p>
      </dgm:t>
    </dgm:pt>
    <dgm:pt modelId="{A1863D36-3071-4DE5-9B01-0DFB95803A0F}" type="sibTrans" cxnId="{59A94A67-BCDA-46A1-B94D-A734ADF29A82}">
      <dgm:prSet/>
      <dgm:spPr/>
      <dgm:t>
        <a:bodyPr/>
        <a:lstStyle/>
        <a:p>
          <a:endParaRPr lang="en-US"/>
        </a:p>
      </dgm:t>
    </dgm:pt>
    <dgm:pt modelId="{8DE1C52D-0826-47D6-B593-9B25831BDA99}">
      <dgm:prSet/>
      <dgm:spPr/>
      <dgm:t>
        <a:bodyPr/>
        <a:lstStyle/>
        <a:p>
          <a:r>
            <a:rPr lang="el-GR" dirty="0"/>
            <a:t>Τμήμα Α: Πέμπτη, </a:t>
          </a:r>
          <a:r>
            <a:rPr lang="en-US" dirty="0"/>
            <a:t>10</a:t>
          </a:r>
          <a:r>
            <a:rPr lang="el-GR" dirty="0"/>
            <a:t>:</a:t>
          </a:r>
          <a:r>
            <a:rPr lang="en-US" dirty="0"/>
            <a:t>30</a:t>
          </a:r>
          <a:r>
            <a:rPr lang="el-GR" dirty="0"/>
            <a:t> – </a:t>
          </a:r>
          <a:r>
            <a:rPr lang="en-US" dirty="0"/>
            <a:t>12</a:t>
          </a:r>
          <a:r>
            <a:rPr lang="el-GR" dirty="0"/>
            <a:t>:</a:t>
          </a:r>
          <a:r>
            <a:rPr lang="en-US" dirty="0"/>
            <a:t>00</a:t>
          </a:r>
          <a:r>
            <a:rPr lang="el-GR" dirty="0"/>
            <a:t>  (Γλέζος)</a:t>
          </a:r>
          <a:endParaRPr lang="en-US" dirty="0"/>
        </a:p>
      </dgm:t>
    </dgm:pt>
    <dgm:pt modelId="{F152D508-6AFE-444D-9AD7-1CECFBCF3F73}" type="parTrans" cxnId="{F3B73AC3-B798-4E99-97D0-E5E8702DF373}">
      <dgm:prSet/>
      <dgm:spPr/>
      <dgm:t>
        <a:bodyPr/>
        <a:lstStyle/>
        <a:p>
          <a:endParaRPr lang="en-US"/>
        </a:p>
      </dgm:t>
    </dgm:pt>
    <dgm:pt modelId="{0EF11FB5-ED7D-4D5C-B27F-A635A63F7D3B}" type="sibTrans" cxnId="{F3B73AC3-B798-4E99-97D0-E5E8702DF373}">
      <dgm:prSet/>
      <dgm:spPr/>
      <dgm:t>
        <a:bodyPr/>
        <a:lstStyle/>
        <a:p>
          <a:endParaRPr lang="en-US"/>
        </a:p>
      </dgm:t>
    </dgm:pt>
    <dgm:pt modelId="{C1535803-8951-414F-BF92-B3A944696192}">
      <dgm:prSet/>
      <dgm:spPr/>
      <dgm:t>
        <a:bodyPr/>
        <a:lstStyle/>
        <a:p>
          <a:r>
            <a:rPr lang="el-GR" dirty="0"/>
            <a:t>Τμήμα Β: Παρασκευή, </a:t>
          </a:r>
          <a:r>
            <a:rPr lang="en-US" dirty="0"/>
            <a:t>14</a:t>
          </a:r>
          <a:r>
            <a:rPr lang="el-GR" dirty="0"/>
            <a:t>:00 – </a:t>
          </a:r>
          <a:r>
            <a:rPr lang="en-US" dirty="0"/>
            <a:t>15</a:t>
          </a:r>
          <a:r>
            <a:rPr lang="el-GR" dirty="0"/>
            <a:t>:</a:t>
          </a:r>
          <a:r>
            <a:rPr lang="en-US" dirty="0"/>
            <a:t>3</a:t>
          </a:r>
          <a:r>
            <a:rPr lang="el-GR" dirty="0"/>
            <a:t>0 (Γλέζος)</a:t>
          </a:r>
          <a:endParaRPr lang="en-US" dirty="0"/>
        </a:p>
      </dgm:t>
    </dgm:pt>
    <dgm:pt modelId="{1152BD2A-FC87-4268-ABF1-83D8799BCC37}" type="parTrans" cxnId="{412E9439-9F66-4838-8000-9D31D7E609B6}">
      <dgm:prSet/>
      <dgm:spPr/>
      <dgm:t>
        <a:bodyPr/>
        <a:lstStyle/>
        <a:p>
          <a:endParaRPr lang="en-US"/>
        </a:p>
      </dgm:t>
    </dgm:pt>
    <dgm:pt modelId="{EAA74118-D5E3-406D-8A7A-8A02302EE818}" type="sibTrans" cxnId="{412E9439-9F66-4838-8000-9D31D7E609B6}">
      <dgm:prSet/>
      <dgm:spPr/>
      <dgm:t>
        <a:bodyPr/>
        <a:lstStyle/>
        <a:p>
          <a:endParaRPr lang="en-US"/>
        </a:p>
      </dgm:t>
    </dgm:pt>
    <dgm:pt modelId="{A9549948-9DBC-4CD9-8F77-3C5E913DDBF8}" type="pres">
      <dgm:prSet presAssocID="{1EECF5D5-9310-4B15-A081-C3FB93F8F2CE}" presName="linear" presStyleCnt="0">
        <dgm:presLayoutVars>
          <dgm:animLvl val="lvl"/>
          <dgm:resizeHandles val="exact"/>
        </dgm:presLayoutVars>
      </dgm:prSet>
      <dgm:spPr/>
    </dgm:pt>
    <dgm:pt modelId="{8D37734A-358B-4BFD-8BDB-BA4574CAF33D}" type="pres">
      <dgm:prSet presAssocID="{8BAD397F-8C8A-491C-BBBE-EFFF572CDB81}" presName="parentText" presStyleLbl="node1" presStyleIdx="0" presStyleCnt="2">
        <dgm:presLayoutVars>
          <dgm:chMax val="0"/>
          <dgm:bulletEnabled val="1"/>
        </dgm:presLayoutVars>
      </dgm:prSet>
      <dgm:spPr/>
    </dgm:pt>
    <dgm:pt modelId="{E2D735A2-9C5A-428E-9C94-9D5B66401F1B}" type="pres">
      <dgm:prSet presAssocID="{8BAD397F-8C8A-491C-BBBE-EFFF572CDB81}" presName="childText" presStyleLbl="revTx" presStyleIdx="0" presStyleCnt="2">
        <dgm:presLayoutVars>
          <dgm:bulletEnabled val="1"/>
        </dgm:presLayoutVars>
      </dgm:prSet>
      <dgm:spPr/>
    </dgm:pt>
    <dgm:pt modelId="{25FB8F06-D2E9-4BA3-85B5-2DFA84CD3581}" type="pres">
      <dgm:prSet presAssocID="{269248B2-98BA-432E-94C1-A22304D32E52}" presName="parentText" presStyleLbl="node1" presStyleIdx="1" presStyleCnt="2">
        <dgm:presLayoutVars>
          <dgm:chMax val="0"/>
          <dgm:bulletEnabled val="1"/>
        </dgm:presLayoutVars>
      </dgm:prSet>
      <dgm:spPr/>
    </dgm:pt>
    <dgm:pt modelId="{D9278B85-44B5-4483-870B-411FEF4C98C7}" type="pres">
      <dgm:prSet presAssocID="{269248B2-98BA-432E-94C1-A22304D32E52}" presName="childText" presStyleLbl="revTx" presStyleIdx="1" presStyleCnt="2">
        <dgm:presLayoutVars>
          <dgm:bulletEnabled val="1"/>
        </dgm:presLayoutVars>
      </dgm:prSet>
      <dgm:spPr/>
    </dgm:pt>
  </dgm:ptLst>
  <dgm:cxnLst>
    <dgm:cxn modelId="{79305510-897B-4E55-8161-9618B0607CA3}" type="presOf" srcId="{BF416706-2860-41C3-9837-E9FA2F2F231E}" destId="{E2D735A2-9C5A-428E-9C94-9D5B66401F1B}" srcOrd="0" destOrd="1" presId="urn:microsoft.com/office/officeart/2005/8/layout/vList2"/>
    <dgm:cxn modelId="{D0441A27-1774-4C64-AE77-87574C6B06EF}" type="presOf" srcId="{8DE1C52D-0826-47D6-B593-9B25831BDA99}" destId="{D9278B85-44B5-4483-870B-411FEF4C98C7}" srcOrd="0" destOrd="0" presId="urn:microsoft.com/office/officeart/2005/8/layout/vList2"/>
    <dgm:cxn modelId="{412E9439-9F66-4838-8000-9D31D7E609B6}" srcId="{269248B2-98BA-432E-94C1-A22304D32E52}" destId="{C1535803-8951-414F-BF92-B3A944696192}" srcOrd="1" destOrd="0" parTransId="{1152BD2A-FC87-4268-ABF1-83D8799BCC37}" sibTransId="{EAA74118-D5E3-406D-8A7A-8A02302EE818}"/>
    <dgm:cxn modelId="{F4AC0261-2343-4792-93BA-8441034422B9}" type="presOf" srcId="{23CA6405-C2A5-4B8A-8A7D-B4C112A0DBD7}" destId="{E2D735A2-9C5A-428E-9C94-9D5B66401F1B}" srcOrd="0" destOrd="0" presId="urn:microsoft.com/office/officeart/2005/8/layout/vList2"/>
    <dgm:cxn modelId="{59A94A67-BCDA-46A1-B94D-A734ADF29A82}" srcId="{1EECF5D5-9310-4B15-A081-C3FB93F8F2CE}" destId="{269248B2-98BA-432E-94C1-A22304D32E52}" srcOrd="1" destOrd="0" parTransId="{33D4858A-99EB-48A6-9264-5FD1B657E84A}" sibTransId="{A1863D36-3071-4DE5-9B01-0DFB95803A0F}"/>
    <dgm:cxn modelId="{62E98059-3A67-4E71-A7B9-676F6A895A28}" srcId="{1EECF5D5-9310-4B15-A081-C3FB93F8F2CE}" destId="{8BAD397F-8C8A-491C-BBBE-EFFF572CDB81}" srcOrd="0" destOrd="0" parTransId="{1131A584-C656-4624-838D-6204D61DCE4F}" sibTransId="{EAD36580-989E-4E82-88F9-5C762E55CD57}"/>
    <dgm:cxn modelId="{886F427D-5CB0-48C9-82B8-ECECF04932D8}" type="presOf" srcId="{8BAD397F-8C8A-491C-BBBE-EFFF572CDB81}" destId="{8D37734A-358B-4BFD-8BDB-BA4574CAF33D}" srcOrd="0" destOrd="0" presId="urn:microsoft.com/office/officeart/2005/8/layout/vList2"/>
    <dgm:cxn modelId="{453834A8-1019-4B64-B947-D794B72CBE74}" type="presOf" srcId="{1EECF5D5-9310-4B15-A081-C3FB93F8F2CE}" destId="{A9549948-9DBC-4CD9-8F77-3C5E913DDBF8}" srcOrd="0" destOrd="0" presId="urn:microsoft.com/office/officeart/2005/8/layout/vList2"/>
    <dgm:cxn modelId="{8A9A54B4-F419-4BC8-B853-5EE64A8B168E}" type="presOf" srcId="{269248B2-98BA-432E-94C1-A22304D32E52}" destId="{25FB8F06-D2E9-4BA3-85B5-2DFA84CD3581}" srcOrd="0" destOrd="0" presId="urn:microsoft.com/office/officeart/2005/8/layout/vList2"/>
    <dgm:cxn modelId="{F3B73AC3-B798-4E99-97D0-E5E8702DF373}" srcId="{269248B2-98BA-432E-94C1-A22304D32E52}" destId="{8DE1C52D-0826-47D6-B593-9B25831BDA99}" srcOrd="0" destOrd="0" parTransId="{F152D508-6AFE-444D-9AD7-1CECFBCF3F73}" sibTransId="{0EF11FB5-ED7D-4D5C-B27F-A635A63F7D3B}"/>
    <dgm:cxn modelId="{57F682E4-1265-43AE-B825-B466FAD09153}" srcId="{8BAD397F-8C8A-491C-BBBE-EFFF572CDB81}" destId="{BF416706-2860-41C3-9837-E9FA2F2F231E}" srcOrd="1" destOrd="0" parTransId="{6F96121B-FF48-49AF-89E5-FF86A999279D}" sibTransId="{251FF3B3-E80E-4D91-A281-0A81BBFC659E}"/>
    <dgm:cxn modelId="{095654EA-074B-48A1-8052-90CCDC4DE5B4}" type="presOf" srcId="{C1535803-8951-414F-BF92-B3A944696192}" destId="{D9278B85-44B5-4483-870B-411FEF4C98C7}" srcOrd="0" destOrd="1" presId="urn:microsoft.com/office/officeart/2005/8/layout/vList2"/>
    <dgm:cxn modelId="{97FCDEF8-DFA7-4088-89D4-5447CCCFD35B}" srcId="{8BAD397F-8C8A-491C-BBBE-EFFF572CDB81}" destId="{23CA6405-C2A5-4B8A-8A7D-B4C112A0DBD7}" srcOrd="0" destOrd="0" parTransId="{047B2F01-1778-4454-A39D-52FC8B6E79BE}" sibTransId="{86C05CC5-4467-4280-891A-09ABCAFE8675}"/>
    <dgm:cxn modelId="{7F5B2594-EA06-4B2C-B170-49052D452765}" type="presParOf" srcId="{A9549948-9DBC-4CD9-8F77-3C5E913DDBF8}" destId="{8D37734A-358B-4BFD-8BDB-BA4574CAF33D}" srcOrd="0" destOrd="0" presId="urn:microsoft.com/office/officeart/2005/8/layout/vList2"/>
    <dgm:cxn modelId="{55EE0737-194D-4499-A486-3568597CAA7B}" type="presParOf" srcId="{A9549948-9DBC-4CD9-8F77-3C5E913DDBF8}" destId="{E2D735A2-9C5A-428E-9C94-9D5B66401F1B}" srcOrd="1" destOrd="0" presId="urn:microsoft.com/office/officeart/2005/8/layout/vList2"/>
    <dgm:cxn modelId="{22B5D6DB-A8AE-4678-A69C-F56B85B9C000}" type="presParOf" srcId="{A9549948-9DBC-4CD9-8F77-3C5E913DDBF8}" destId="{25FB8F06-D2E9-4BA3-85B5-2DFA84CD3581}" srcOrd="2" destOrd="0" presId="urn:microsoft.com/office/officeart/2005/8/layout/vList2"/>
    <dgm:cxn modelId="{9E302BC1-F017-4F51-8EC7-B18C4501D95D}" type="presParOf" srcId="{A9549948-9DBC-4CD9-8F77-3C5E913DDBF8}" destId="{D9278B85-44B5-4483-870B-411FEF4C98C7}"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EF184A-ED85-4FA5-AC62-96A31BEE6FF3}" type="doc">
      <dgm:prSet loTypeId="urn:microsoft.com/office/officeart/2005/8/layout/pList1" loCatId="list" qsTypeId="urn:microsoft.com/office/officeart/2005/8/quickstyle/simple1" qsCatId="simple" csTypeId="urn:microsoft.com/office/officeart/2005/8/colors/accent0_2" csCatId="mainScheme" phldr="1"/>
      <dgm:spPr/>
      <dgm:t>
        <a:bodyPr/>
        <a:lstStyle/>
        <a:p>
          <a:endParaRPr lang="en-US"/>
        </a:p>
      </dgm:t>
    </dgm:pt>
    <dgm:pt modelId="{7A4064F4-DD3D-4D30-A862-0A201733B8C1}">
      <dgm:prSet/>
      <dgm:spPr/>
      <dgm:t>
        <a:bodyPr/>
        <a:lstStyle/>
        <a:p>
          <a:r>
            <a:rPr lang="el-GR" dirty="0"/>
            <a:t>Εισαγωγικές έννοιες γλωσσολογίας</a:t>
          </a:r>
          <a:endParaRPr lang="en-US" dirty="0"/>
        </a:p>
      </dgm:t>
    </dgm:pt>
    <dgm:pt modelId="{ABA43EB7-88B9-452F-9C36-594CD28B1D7A}" type="parTrans" cxnId="{5E62902E-942B-4B2D-93A1-DBADF039A69D}">
      <dgm:prSet/>
      <dgm:spPr/>
      <dgm:t>
        <a:bodyPr/>
        <a:lstStyle/>
        <a:p>
          <a:endParaRPr lang="en-US"/>
        </a:p>
      </dgm:t>
    </dgm:pt>
    <dgm:pt modelId="{E6CE35F8-CC67-4182-959C-2A312BF96594}" type="sibTrans" cxnId="{5E62902E-942B-4B2D-93A1-DBADF039A69D}">
      <dgm:prSet/>
      <dgm:spPr/>
      <dgm:t>
        <a:bodyPr/>
        <a:lstStyle/>
        <a:p>
          <a:endParaRPr lang="en-US"/>
        </a:p>
      </dgm:t>
    </dgm:pt>
    <dgm:pt modelId="{65A639B0-24A0-4944-8F69-1C8CB5EB81BB}">
      <dgm:prSet/>
      <dgm:spPr/>
      <dgm:t>
        <a:bodyPr/>
        <a:lstStyle/>
        <a:p>
          <a:r>
            <a:rPr lang="el-GR" dirty="0"/>
            <a:t>Φωνολογία</a:t>
          </a:r>
          <a:endParaRPr lang="en-US" dirty="0"/>
        </a:p>
      </dgm:t>
    </dgm:pt>
    <dgm:pt modelId="{373FBFF5-304E-45D6-8756-87D78AE1A887}" type="parTrans" cxnId="{90EDE67C-9C19-4D46-BFA0-404E2402A7BA}">
      <dgm:prSet/>
      <dgm:spPr/>
      <dgm:t>
        <a:bodyPr/>
        <a:lstStyle/>
        <a:p>
          <a:endParaRPr lang="en-US"/>
        </a:p>
      </dgm:t>
    </dgm:pt>
    <dgm:pt modelId="{0AAC21A6-7F97-4519-8EBD-04992800885D}" type="sibTrans" cxnId="{90EDE67C-9C19-4D46-BFA0-404E2402A7BA}">
      <dgm:prSet/>
      <dgm:spPr/>
      <dgm:t>
        <a:bodyPr/>
        <a:lstStyle/>
        <a:p>
          <a:endParaRPr lang="en-US"/>
        </a:p>
      </dgm:t>
    </dgm:pt>
    <dgm:pt modelId="{B9608A70-7CB8-4E2A-9AE7-CC9DCE2A47EF}">
      <dgm:prSet/>
      <dgm:spPr/>
      <dgm:t>
        <a:bodyPr/>
        <a:lstStyle/>
        <a:p>
          <a:r>
            <a:rPr lang="el-GR"/>
            <a:t>Μορφολογία</a:t>
          </a:r>
          <a:endParaRPr lang="en-US"/>
        </a:p>
      </dgm:t>
    </dgm:pt>
    <dgm:pt modelId="{823BD2AD-2A18-48AF-9E78-2DB637A04E2B}" type="parTrans" cxnId="{74C23EF4-83D3-47DC-AE18-4A6A3CE3A101}">
      <dgm:prSet/>
      <dgm:spPr/>
      <dgm:t>
        <a:bodyPr/>
        <a:lstStyle/>
        <a:p>
          <a:endParaRPr lang="en-US"/>
        </a:p>
      </dgm:t>
    </dgm:pt>
    <dgm:pt modelId="{F640CA43-D4AF-4CB7-AC9C-EC425136E4CE}" type="sibTrans" cxnId="{74C23EF4-83D3-47DC-AE18-4A6A3CE3A101}">
      <dgm:prSet/>
      <dgm:spPr/>
      <dgm:t>
        <a:bodyPr/>
        <a:lstStyle/>
        <a:p>
          <a:endParaRPr lang="en-US"/>
        </a:p>
      </dgm:t>
    </dgm:pt>
    <dgm:pt modelId="{FD0EC0AE-1032-40DD-BB01-1D31CEBAD9F2}">
      <dgm:prSet/>
      <dgm:spPr/>
      <dgm:t>
        <a:bodyPr/>
        <a:lstStyle/>
        <a:p>
          <a:r>
            <a:rPr lang="el-GR"/>
            <a:t>Σύνταξη</a:t>
          </a:r>
          <a:endParaRPr lang="en-US"/>
        </a:p>
      </dgm:t>
    </dgm:pt>
    <dgm:pt modelId="{F1411791-58A0-4A0B-82B0-C0F85D711FB7}" type="parTrans" cxnId="{7429F855-651C-4D90-B98B-C35FD52FA54D}">
      <dgm:prSet/>
      <dgm:spPr/>
      <dgm:t>
        <a:bodyPr/>
        <a:lstStyle/>
        <a:p>
          <a:endParaRPr lang="en-US"/>
        </a:p>
      </dgm:t>
    </dgm:pt>
    <dgm:pt modelId="{6952226A-0451-4502-AC89-39EBF6A057E7}" type="sibTrans" cxnId="{7429F855-651C-4D90-B98B-C35FD52FA54D}">
      <dgm:prSet/>
      <dgm:spPr/>
      <dgm:t>
        <a:bodyPr/>
        <a:lstStyle/>
        <a:p>
          <a:endParaRPr lang="en-US"/>
        </a:p>
      </dgm:t>
    </dgm:pt>
    <dgm:pt modelId="{C43AC7E7-2445-443C-A4FE-AA249A8777DF}">
      <dgm:prSet/>
      <dgm:spPr/>
      <dgm:t>
        <a:bodyPr/>
        <a:lstStyle/>
        <a:p>
          <a:r>
            <a:rPr lang="el-GR"/>
            <a:t>Ανακεφαλαίωση</a:t>
          </a:r>
          <a:endParaRPr lang="en-US"/>
        </a:p>
      </dgm:t>
    </dgm:pt>
    <dgm:pt modelId="{18C480CB-38FF-4D3E-AFDB-A62597C665C0}" type="parTrans" cxnId="{346C2301-92C8-4FD1-A90B-A72DFD0539B5}">
      <dgm:prSet/>
      <dgm:spPr/>
      <dgm:t>
        <a:bodyPr/>
        <a:lstStyle/>
        <a:p>
          <a:endParaRPr lang="en-US"/>
        </a:p>
      </dgm:t>
    </dgm:pt>
    <dgm:pt modelId="{C64F6B58-24D8-4B90-9AC8-B1D8105F9F58}" type="sibTrans" cxnId="{346C2301-92C8-4FD1-A90B-A72DFD0539B5}">
      <dgm:prSet/>
      <dgm:spPr/>
      <dgm:t>
        <a:bodyPr/>
        <a:lstStyle/>
        <a:p>
          <a:endParaRPr lang="en-US"/>
        </a:p>
      </dgm:t>
    </dgm:pt>
    <dgm:pt modelId="{3B3AEACB-0A22-4AEB-948D-66F1684FC12A}">
      <dgm:prSet/>
      <dgm:spPr/>
      <dgm:t>
        <a:bodyPr/>
        <a:lstStyle/>
        <a:p>
          <a:r>
            <a:rPr lang="el-GR" dirty="0"/>
            <a:t>Γλώσσα και πολυγλωσσία</a:t>
          </a:r>
          <a:endParaRPr lang="en-US" dirty="0"/>
        </a:p>
      </dgm:t>
    </dgm:pt>
    <dgm:pt modelId="{AFD1F7AB-4C4F-493F-A80D-0BC441FF77E2}" type="parTrans" cxnId="{2731DCBB-49E6-42A0-86A5-08215A4178D9}">
      <dgm:prSet/>
      <dgm:spPr/>
      <dgm:t>
        <a:bodyPr/>
        <a:lstStyle/>
        <a:p>
          <a:endParaRPr lang="el-GR"/>
        </a:p>
      </dgm:t>
    </dgm:pt>
    <dgm:pt modelId="{250C47C0-25F8-4DFD-85E6-6E2DD51310C4}" type="sibTrans" cxnId="{2731DCBB-49E6-42A0-86A5-08215A4178D9}">
      <dgm:prSet/>
      <dgm:spPr/>
      <dgm:t>
        <a:bodyPr/>
        <a:lstStyle/>
        <a:p>
          <a:endParaRPr lang="el-GR"/>
        </a:p>
      </dgm:t>
    </dgm:pt>
    <dgm:pt modelId="{2CE900B3-D9C1-498F-823F-8E033F8EAEC9}">
      <dgm:prSet/>
      <dgm:spPr/>
      <dgm:t>
        <a:bodyPr/>
        <a:lstStyle/>
        <a:p>
          <a:r>
            <a:rPr lang="el-GR" dirty="0"/>
            <a:t>Διαχρονικές οπτικές στη γλωσσολογία</a:t>
          </a:r>
          <a:endParaRPr lang="en-US" dirty="0"/>
        </a:p>
      </dgm:t>
    </dgm:pt>
    <dgm:pt modelId="{B9D50ADF-B497-411A-9F99-B584668B598B}" type="parTrans" cxnId="{41C9EEC2-5C46-49FA-9D0F-0274D617B733}">
      <dgm:prSet/>
      <dgm:spPr/>
      <dgm:t>
        <a:bodyPr/>
        <a:lstStyle/>
        <a:p>
          <a:endParaRPr lang="el-GR"/>
        </a:p>
      </dgm:t>
    </dgm:pt>
    <dgm:pt modelId="{C2381961-79F7-4780-A4BD-415847224A39}" type="sibTrans" cxnId="{41C9EEC2-5C46-49FA-9D0F-0274D617B733}">
      <dgm:prSet/>
      <dgm:spPr/>
      <dgm:t>
        <a:bodyPr/>
        <a:lstStyle/>
        <a:p>
          <a:endParaRPr lang="el-GR"/>
        </a:p>
      </dgm:t>
    </dgm:pt>
    <dgm:pt modelId="{89326926-DF2B-4587-BE51-A48DEA021A77}" type="pres">
      <dgm:prSet presAssocID="{A5EF184A-ED85-4FA5-AC62-96A31BEE6FF3}" presName="Name0" presStyleCnt="0">
        <dgm:presLayoutVars>
          <dgm:dir/>
          <dgm:resizeHandles val="exact"/>
        </dgm:presLayoutVars>
      </dgm:prSet>
      <dgm:spPr/>
    </dgm:pt>
    <dgm:pt modelId="{5A711F75-C9C7-47AF-B1FA-3C55138D9DDF}" type="pres">
      <dgm:prSet presAssocID="{7A4064F4-DD3D-4D30-A862-0A201733B8C1}" presName="compNode" presStyleCnt="0"/>
      <dgm:spPr/>
    </dgm:pt>
    <dgm:pt modelId="{E2EFDC1A-B1E6-410C-AC83-7BD3C9262C53}" type="pres">
      <dgm:prSet presAssocID="{7A4064F4-DD3D-4D30-A862-0A201733B8C1}" presName="pictRect" presStyleLbl="node1" presStyleIdx="0" presStyleCnt="7"/>
      <dgm:spPr>
        <a:blipFill>
          <a:blip xmlns:r="http://schemas.openxmlformats.org/officeDocument/2006/relationships" r:embed="rId1"/>
          <a:srcRect/>
          <a:stretch>
            <a:fillRect t="-2000" b="-2000"/>
          </a:stretch>
        </a:blipFill>
      </dgm:spPr>
    </dgm:pt>
    <dgm:pt modelId="{AC1E3EE5-C3C8-42CA-9173-B82A10E021A3}" type="pres">
      <dgm:prSet presAssocID="{7A4064F4-DD3D-4D30-A862-0A201733B8C1}" presName="textRect" presStyleLbl="revTx" presStyleIdx="0" presStyleCnt="7">
        <dgm:presLayoutVars>
          <dgm:bulletEnabled val="1"/>
        </dgm:presLayoutVars>
      </dgm:prSet>
      <dgm:spPr/>
    </dgm:pt>
    <dgm:pt modelId="{9AE4B151-C930-42E1-B8B9-9641A1E7AD61}" type="pres">
      <dgm:prSet presAssocID="{E6CE35F8-CC67-4182-959C-2A312BF96594}" presName="sibTrans" presStyleLbl="sibTrans2D1" presStyleIdx="0" presStyleCnt="0"/>
      <dgm:spPr/>
    </dgm:pt>
    <dgm:pt modelId="{FB38A02F-2D6A-496F-9D7F-7D4C5989C3BD}" type="pres">
      <dgm:prSet presAssocID="{3B3AEACB-0A22-4AEB-948D-66F1684FC12A}" presName="compNode" presStyleCnt="0"/>
      <dgm:spPr/>
    </dgm:pt>
    <dgm:pt modelId="{A74CDCC8-95E6-43C3-B515-5DBF6DEF2E68}" type="pres">
      <dgm:prSet presAssocID="{3B3AEACB-0A22-4AEB-948D-66F1684FC12A}" presName="pictRect" presStyleLbl="node1" presStyleIdx="1" presStyleCnt="7"/>
      <dgm:spPr>
        <a:blipFill>
          <a:blip xmlns:r="http://schemas.openxmlformats.org/officeDocument/2006/relationships" r:embed="rId2"/>
          <a:srcRect/>
          <a:stretch>
            <a:fillRect t="-23000" b="-23000"/>
          </a:stretch>
        </a:blipFill>
      </dgm:spPr>
    </dgm:pt>
    <dgm:pt modelId="{F83C0167-8923-45DB-AB3F-5FD694336712}" type="pres">
      <dgm:prSet presAssocID="{3B3AEACB-0A22-4AEB-948D-66F1684FC12A}" presName="textRect" presStyleLbl="revTx" presStyleIdx="1" presStyleCnt="7">
        <dgm:presLayoutVars>
          <dgm:bulletEnabled val="1"/>
        </dgm:presLayoutVars>
      </dgm:prSet>
      <dgm:spPr/>
    </dgm:pt>
    <dgm:pt modelId="{C226087D-FE1D-4368-9C91-B1F4A951EB20}" type="pres">
      <dgm:prSet presAssocID="{250C47C0-25F8-4DFD-85E6-6E2DD51310C4}" presName="sibTrans" presStyleLbl="sibTrans2D1" presStyleIdx="0" presStyleCnt="0"/>
      <dgm:spPr/>
    </dgm:pt>
    <dgm:pt modelId="{60DB57AC-72E6-4037-8D16-9EFA237A2681}" type="pres">
      <dgm:prSet presAssocID="{2CE900B3-D9C1-498F-823F-8E033F8EAEC9}" presName="compNode" presStyleCnt="0"/>
      <dgm:spPr/>
    </dgm:pt>
    <dgm:pt modelId="{583C6BED-6C74-42D4-B936-17229146AEF4}" type="pres">
      <dgm:prSet presAssocID="{2CE900B3-D9C1-498F-823F-8E033F8EAEC9}" presName="pictRect" presStyleLbl="node1" presStyleIdx="2" presStyleCnt="7"/>
      <dgm:spPr>
        <a:blipFill>
          <a:blip xmlns:r="http://schemas.openxmlformats.org/officeDocument/2006/relationships" r:embed="rId3"/>
          <a:srcRect/>
          <a:stretch>
            <a:fillRect t="-3000" b="-3000"/>
          </a:stretch>
        </a:blipFill>
      </dgm:spPr>
    </dgm:pt>
    <dgm:pt modelId="{F7BBDC2D-FF2B-4E3F-A24B-DA302213FAD6}" type="pres">
      <dgm:prSet presAssocID="{2CE900B3-D9C1-498F-823F-8E033F8EAEC9}" presName="textRect" presStyleLbl="revTx" presStyleIdx="2" presStyleCnt="7">
        <dgm:presLayoutVars>
          <dgm:bulletEnabled val="1"/>
        </dgm:presLayoutVars>
      </dgm:prSet>
      <dgm:spPr/>
    </dgm:pt>
    <dgm:pt modelId="{64F2E912-9137-4BDB-B82D-D9FB162099A5}" type="pres">
      <dgm:prSet presAssocID="{C2381961-79F7-4780-A4BD-415847224A39}" presName="sibTrans" presStyleLbl="sibTrans2D1" presStyleIdx="0" presStyleCnt="0"/>
      <dgm:spPr/>
    </dgm:pt>
    <dgm:pt modelId="{05797F66-E76D-4F1F-945F-AF8F31BF49FF}" type="pres">
      <dgm:prSet presAssocID="{65A639B0-24A0-4944-8F69-1C8CB5EB81BB}" presName="compNode" presStyleCnt="0"/>
      <dgm:spPr/>
    </dgm:pt>
    <dgm:pt modelId="{39B07858-EACE-4FEA-BA5C-59D6B41DE633}" type="pres">
      <dgm:prSet presAssocID="{65A639B0-24A0-4944-8F69-1C8CB5EB81BB}" presName="pictRect" presStyleLbl="node1" presStyleIdx="3" presStyleCnt="7"/>
      <dgm:spPr>
        <a:blipFill>
          <a:blip xmlns:r="http://schemas.openxmlformats.org/officeDocument/2006/relationships" r:embed="rId4"/>
          <a:srcRect/>
          <a:stretch>
            <a:fillRect t="-8000" b="-8000"/>
          </a:stretch>
        </a:blipFill>
      </dgm:spPr>
    </dgm:pt>
    <dgm:pt modelId="{EE26B198-71C6-4BF4-A9F3-D9F252F06FFD}" type="pres">
      <dgm:prSet presAssocID="{65A639B0-24A0-4944-8F69-1C8CB5EB81BB}" presName="textRect" presStyleLbl="revTx" presStyleIdx="3" presStyleCnt="7">
        <dgm:presLayoutVars>
          <dgm:bulletEnabled val="1"/>
        </dgm:presLayoutVars>
      </dgm:prSet>
      <dgm:spPr/>
    </dgm:pt>
    <dgm:pt modelId="{BBDA8D73-7E00-48A8-9DFC-B172509EB2E1}" type="pres">
      <dgm:prSet presAssocID="{0AAC21A6-7F97-4519-8EBD-04992800885D}" presName="sibTrans" presStyleLbl="sibTrans2D1" presStyleIdx="0" presStyleCnt="0"/>
      <dgm:spPr/>
    </dgm:pt>
    <dgm:pt modelId="{B480D797-7926-4E8C-89D6-8FE43935471D}" type="pres">
      <dgm:prSet presAssocID="{B9608A70-7CB8-4E2A-9AE7-CC9DCE2A47EF}" presName="compNode" presStyleCnt="0"/>
      <dgm:spPr/>
    </dgm:pt>
    <dgm:pt modelId="{E0C64FB8-6EC5-4DD9-9620-F764A340284E}" type="pres">
      <dgm:prSet presAssocID="{B9608A70-7CB8-4E2A-9AE7-CC9DCE2A47EF}" presName="pictRect" presStyleLbl="node1" presStyleIdx="4" presStyleCnt="7"/>
      <dgm:spPr>
        <a:blipFill>
          <a:blip xmlns:r="http://schemas.openxmlformats.org/officeDocument/2006/relationships" r:embed="rId5"/>
          <a:srcRect/>
          <a:stretch>
            <a:fillRect l="-16000" r="-16000"/>
          </a:stretch>
        </a:blipFill>
      </dgm:spPr>
    </dgm:pt>
    <dgm:pt modelId="{2CB571F7-9EAD-48D0-A04D-CAC1E12C30CD}" type="pres">
      <dgm:prSet presAssocID="{B9608A70-7CB8-4E2A-9AE7-CC9DCE2A47EF}" presName="textRect" presStyleLbl="revTx" presStyleIdx="4" presStyleCnt="7">
        <dgm:presLayoutVars>
          <dgm:bulletEnabled val="1"/>
        </dgm:presLayoutVars>
      </dgm:prSet>
      <dgm:spPr/>
    </dgm:pt>
    <dgm:pt modelId="{1CF29678-FFFB-460C-87C8-3C2AF0003A71}" type="pres">
      <dgm:prSet presAssocID="{F640CA43-D4AF-4CB7-AC9C-EC425136E4CE}" presName="sibTrans" presStyleLbl="sibTrans2D1" presStyleIdx="0" presStyleCnt="0"/>
      <dgm:spPr/>
    </dgm:pt>
    <dgm:pt modelId="{C3BAA4F8-E03C-431A-A0E3-C2B038D32250}" type="pres">
      <dgm:prSet presAssocID="{FD0EC0AE-1032-40DD-BB01-1D31CEBAD9F2}" presName="compNode" presStyleCnt="0"/>
      <dgm:spPr/>
    </dgm:pt>
    <dgm:pt modelId="{8057EF2E-8619-4D8C-8CAA-362A72442ED1}" type="pres">
      <dgm:prSet presAssocID="{FD0EC0AE-1032-40DD-BB01-1D31CEBAD9F2}" presName="pictRect" presStyleLbl="node1" presStyleIdx="5" presStyleCnt="7"/>
      <dgm:spPr>
        <a:blipFill>
          <a:blip xmlns:r="http://schemas.openxmlformats.org/officeDocument/2006/relationships" r:embed="rId6"/>
          <a:srcRect/>
          <a:stretch>
            <a:fillRect t="-9000" b="-9000"/>
          </a:stretch>
        </a:blipFill>
      </dgm:spPr>
    </dgm:pt>
    <dgm:pt modelId="{E7E28F56-1C86-4A80-BA74-A1D92488FF52}" type="pres">
      <dgm:prSet presAssocID="{FD0EC0AE-1032-40DD-BB01-1D31CEBAD9F2}" presName="textRect" presStyleLbl="revTx" presStyleIdx="5" presStyleCnt="7">
        <dgm:presLayoutVars>
          <dgm:bulletEnabled val="1"/>
        </dgm:presLayoutVars>
      </dgm:prSet>
      <dgm:spPr/>
    </dgm:pt>
    <dgm:pt modelId="{D4E2D028-8F4B-464D-B3BE-B70D181CCB8B}" type="pres">
      <dgm:prSet presAssocID="{6952226A-0451-4502-AC89-39EBF6A057E7}" presName="sibTrans" presStyleLbl="sibTrans2D1" presStyleIdx="0" presStyleCnt="0"/>
      <dgm:spPr/>
    </dgm:pt>
    <dgm:pt modelId="{FCEDE1EB-559B-4F1B-9305-00ACCDBDD1D5}" type="pres">
      <dgm:prSet presAssocID="{C43AC7E7-2445-443C-A4FE-AA249A8777DF}" presName="compNode" presStyleCnt="0"/>
      <dgm:spPr/>
    </dgm:pt>
    <dgm:pt modelId="{4FC34680-31AE-4841-98A0-4334650FD169}" type="pres">
      <dgm:prSet presAssocID="{C43AC7E7-2445-443C-A4FE-AA249A8777DF}" presName="pictRect" presStyleLbl="node1" presStyleIdx="6" presStyleCnt="7"/>
      <dgm:spPr>
        <a:blipFill>
          <a:blip xmlns:r="http://schemas.openxmlformats.org/officeDocument/2006/relationships" r:embed="rId7"/>
          <a:srcRect/>
          <a:stretch>
            <a:fillRect l="-2000" r="-2000"/>
          </a:stretch>
        </a:blipFill>
      </dgm:spPr>
    </dgm:pt>
    <dgm:pt modelId="{A3909769-B7E6-4A80-A6FE-51C3E7667751}" type="pres">
      <dgm:prSet presAssocID="{C43AC7E7-2445-443C-A4FE-AA249A8777DF}" presName="textRect" presStyleLbl="revTx" presStyleIdx="6" presStyleCnt="7">
        <dgm:presLayoutVars>
          <dgm:bulletEnabled val="1"/>
        </dgm:presLayoutVars>
      </dgm:prSet>
      <dgm:spPr/>
    </dgm:pt>
  </dgm:ptLst>
  <dgm:cxnLst>
    <dgm:cxn modelId="{346C2301-92C8-4FD1-A90B-A72DFD0539B5}" srcId="{A5EF184A-ED85-4FA5-AC62-96A31BEE6FF3}" destId="{C43AC7E7-2445-443C-A4FE-AA249A8777DF}" srcOrd="6" destOrd="0" parTransId="{18C480CB-38FF-4D3E-AFDB-A62597C665C0}" sibTransId="{C64F6B58-24D8-4B90-9AC8-B1D8105F9F58}"/>
    <dgm:cxn modelId="{7706032C-18B9-45F0-BB47-BF4D5FF66D7E}" type="presOf" srcId="{250C47C0-25F8-4DFD-85E6-6E2DD51310C4}" destId="{C226087D-FE1D-4368-9C91-B1F4A951EB20}" srcOrd="0" destOrd="0" presId="urn:microsoft.com/office/officeart/2005/8/layout/pList1"/>
    <dgm:cxn modelId="{5E62902E-942B-4B2D-93A1-DBADF039A69D}" srcId="{A5EF184A-ED85-4FA5-AC62-96A31BEE6FF3}" destId="{7A4064F4-DD3D-4D30-A862-0A201733B8C1}" srcOrd="0" destOrd="0" parTransId="{ABA43EB7-88B9-452F-9C36-594CD28B1D7A}" sibTransId="{E6CE35F8-CC67-4182-959C-2A312BF96594}"/>
    <dgm:cxn modelId="{93E59E43-B99D-4DEE-BB5C-B425E382335D}" type="presOf" srcId="{A5EF184A-ED85-4FA5-AC62-96A31BEE6FF3}" destId="{89326926-DF2B-4587-BE51-A48DEA021A77}" srcOrd="0" destOrd="0" presId="urn:microsoft.com/office/officeart/2005/8/layout/pList1"/>
    <dgm:cxn modelId="{3C21A645-1B76-4AE3-9B45-08AD6520B55C}" type="presOf" srcId="{0AAC21A6-7F97-4519-8EBD-04992800885D}" destId="{BBDA8D73-7E00-48A8-9DFC-B172509EB2E1}" srcOrd="0" destOrd="0" presId="urn:microsoft.com/office/officeart/2005/8/layout/pList1"/>
    <dgm:cxn modelId="{5125A745-2308-4351-A59B-2CB10EA81DD0}" type="presOf" srcId="{C43AC7E7-2445-443C-A4FE-AA249A8777DF}" destId="{A3909769-B7E6-4A80-A6FE-51C3E7667751}" srcOrd="0" destOrd="0" presId="urn:microsoft.com/office/officeart/2005/8/layout/pList1"/>
    <dgm:cxn modelId="{3F38666C-B927-4C42-BFA6-732790A656A6}" type="presOf" srcId="{3B3AEACB-0A22-4AEB-948D-66F1684FC12A}" destId="{F83C0167-8923-45DB-AB3F-5FD694336712}" srcOrd="0" destOrd="0" presId="urn:microsoft.com/office/officeart/2005/8/layout/pList1"/>
    <dgm:cxn modelId="{7429F855-651C-4D90-B98B-C35FD52FA54D}" srcId="{A5EF184A-ED85-4FA5-AC62-96A31BEE6FF3}" destId="{FD0EC0AE-1032-40DD-BB01-1D31CEBAD9F2}" srcOrd="5" destOrd="0" parTransId="{F1411791-58A0-4A0B-82B0-C0F85D711FB7}" sibTransId="{6952226A-0451-4502-AC89-39EBF6A057E7}"/>
    <dgm:cxn modelId="{F7E44877-2636-44BB-8798-36C99E668949}" type="presOf" srcId="{E6CE35F8-CC67-4182-959C-2A312BF96594}" destId="{9AE4B151-C930-42E1-B8B9-9641A1E7AD61}" srcOrd="0" destOrd="0" presId="urn:microsoft.com/office/officeart/2005/8/layout/pList1"/>
    <dgm:cxn modelId="{90EDE67C-9C19-4D46-BFA0-404E2402A7BA}" srcId="{A5EF184A-ED85-4FA5-AC62-96A31BEE6FF3}" destId="{65A639B0-24A0-4944-8F69-1C8CB5EB81BB}" srcOrd="3" destOrd="0" parTransId="{373FBFF5-304E-45D6-8756-87D78AE1A887}" sibTransId="{0AAC21A6-7F97-4519-8EBD-04992800885D}"/>
    <dgm:cxn modelId="{D822AC81-5EB5-49E6-A4F4-AAA0844F5782}" type="presOf" srcId="{FD0EC0AE-1032-40DD-BB01-1D31CEBAD9F2}" destId="{E7E28F56-1C86-4A80-BA74-A1D92488FF52}" srcOrd="0" destOrd="0" presId="urn:microsoft.com/office/officeart/2005/8/layout/pList1"/>
    <dgm:cxn modelId="{32FBDE9C-C971-4EDF-9561-F7E42C7C301B}" type="presOf" srcId="{2CE900B3-D9C1-498F-823F-8E033F8EAEC9}" destId="{F7BBDC2D-FF2B-4E3F-A24B-DA302213FAD6}" srcOrd="0" destOrd="0" presId="urn:microsoft.com/office/officeart/2005/8/layout/pList1"/>
    <dgm:cxn modelId="{0B7B699F-BF25-4EBC-B418-D0B3AB7F4744}" type="presOf" srcId="{7A4064F4-DD3D-4D30-A862-0A201733B8C1}" destId="{AC1E3EE5-C3C8-42CA-9173-B82A10E021A3}" srcOrd="0" destOrd="0" presId="urn:microsoft.com/office/officeart/2005/8/layout/pList1"/>
    <dgm:cxn modelId="{FA8220B9-E985-4BD3-9001-CEB4A2939F13}" type="presOf" srcId="{65A639B0-24A0-4944-8F69-1C8CB5EB81BB}" destId="{EE26B198-71C6-4BF4-A9F3-D9F252F06FFD}" srcOrd="0" destOrd="0" presId="urn:microsoft.com/office/officeart/2005/8/layout/pList1"/>
    <dgm:cxn modelId="{2731DCBB-49E6-42A0-86A5-08215A4178D9}" srcId="{A5EF184A-ED85-4FA5-AC62-96A31BEE6FF3}" destId="{3B3AEACB-0A22-4AEB-948D-66F1684FC12A}" srcOrd="1" destOrd="0" parTransId="{AFD1F7AB-4C4F-493F-A80D-0BC441FF77E2}" sibTransId="{250C47C0-25F8-4DFD-85E6-6E2DD51310C4}"/>
    <dgm:cxn modelId="{654077C1-9FBC-43BA-BC1D-89809BA6ECDB}" type="presOf" srcId="{6952226A-0451-4502-AC89-39EBF6A057E7}" destId="{D4E2D028-8F4B-464D-B3BE-B70D181CCB8B}" srcOrd="0" destOrd="0" presId="urn:microsoft.com/office/officeart/2005/8/layout/pList1"/>
    <dgm:cxn modelId="{41C9EEC2-5C46-49FA-9D0F-0274D617B733}" srcId="{A5EF184A-ED85-4FA5-AC62-96A31BEE6FF3}" destId="{2CE900B3-D9C1-498F-823F-8E033F8EAEC9}" srcOrd="2" destOrd="0" parTransId="{B9D50ADF-B497-411A-9F99-B584668B598B}" sibTransId="{C2381961-79F7-4780-A4BD-415847224A39}"/>
    <dgm:cxn modelId="{B0E097C8-3077-4947-96A9-005B88F3A5C6}" type="presOf" srcId="{F640CA43-D4AF-4CB7-AC9C-EC425136E4CE}" destId="{1CF29678-FFFB-460C-87C8-3C2AF0003A71}" srcOrd="0" destOrd="0" presId="urn:microsoft.com/office/officeart/2005/8/layout/pList1"/>
    <dgm:cxn modelId="{BCE1E9CC-0E2E-4173-A569-9F971A646000}" type="presOf" srcId="{B9608A70-7CB8-4E2A-9AE7-CC9DCE2A47EF}" destId="{2CB571F7-9EAD-48D0-A04D-CAC1E12C30CD}" srcOrd="0" destOrd="0" presId="urn:microsoft.com/office/officeart/2005/8/layout/pList1"/>
    <dgm:cxn modelId="{920814EC-E340-4425-A907-8E0429D6A627}" type="presOf" srcId="{C2381961-79F7-4780-A4BD-415847224A39}" destId="{64F2E912-9137-4BDB-B82D-D9FB162099A5}" srcOrd="0" destOrd="0" presId="urn:microsoft.com/office/officeart/2005/8/layout/pList1"/>
    <dgm:cxn modelId="{74C23EF4-83D3-47DC-AE18-4A6A3CE3A101}" srcId="{A5EF184A-ED85-4FA5-AC62-96A31BEE6FF3}" destId="{B9608A70-7CB8-4E2A-9AE7-CC9DCE2A47EF}" srcOrd="4" destOrd="0" parTransId="{823BD2AD-2A18-48AF-9E78-2DB637A04E2B}" sibTransId="{F640CA43-D4AF-4CB7-AC9C-EC425136E4CE}"/>
    <dgm:cxn modelId="{C28C4871-1FA6-4C32-AAF1-464F4C49A58E}" type="presParOf" srcId="{89326926-DF2B-4587-BE51-A48DEA021A77}" destId="{5A711F75-C9C7-47AF-B1FA-3C55138D9DDF}" srcOrd="0" destOrd="0" presId="urn:microsoft.com/office/officeart/2005/8/layout/pList1"/>
    <dgm:cxn modelId="{43025132-FB12-4F7E-95F9-1A9FE8260E57}" type="presParOf" srcId="{5A711F75-C9C7-47AF-B1FA-3C55138D9DDF}" destId="{E2EFDC1A-B1E6-410C-AC83-7BD3C9262C53}" srcOrd="0" destOrd="0" presId="urn:microsoft.com/office/officeart/2005/8/layout/pList1"/>
    <dgm:cxn modelId="{5F4662CF-BB45-4D27-8ABF-1A231FE6C74A}" type="presParOf" srcId="{5A711F75-C9C7-47AF-B1FA-3C55138D9DDF}" destId="{AC1E3EE5-C3C8-42CA-9173-B82A10E021A3}" srcOrd="1" destOrd="0" presId="urn:microsoft.com/office/officeart/2005/8/layout/pList1"/>
    <dgm:cxn modelId="{9FE36607-4E25-4DA6-BE2B-00193B9C997B}" type="presParOf" srcId="{89326926-DF2B-4587-BE51-A48DEA021A77}" destId="{9AE4B151-C930-42E1-B8B9-9641A1E7AD61}" srcOrd="1" destOrd="0" presId="urn:microsoft.com/office/officeart/2005/8/layout/pList1"/>
    <dgm:cxn modelId="{1D6C5E98-3223-4B28-865E-CAE3CD84CAC2}" type="presParOf" srcId="{89326926-DF2B-4587-BE51-A48DEA021A77}" destId="{FB38A02F-2D6A-496F-9D7F-7D4C5989C3BD}" srcOrd="2" destOrd="0" presId="urn:microsoft.com/office/officeart/2005/8/layout/pList1"/>
    <dgm:cxn modelId="{15757D31-2A3B-4BA9-9FBA-841753311DBB}" type="presParOf" srcId="{FB38A02F-2D6A-496F-9D7F-7D4C5989C3BD}" destId="{A74CDCC8-95E6-43C3-B515-5DBF6DEF2E68}" srcOrd="0" destOrd="0" presId="urn:microsoft.com/office/officeart/2005/8/layout/pList1"/>
    <dgm:cxn modelId="{37449596-A0B1-49FF-BBF3-C7AAA81E5E34}" type="presParOf" srcId="{FB38A02F-2D6A-496F-9D7F-7D4C5989C3BD}" destId="{F83C0167-8923-45DB-AB3F-5FD694336712}" srcOrd="1" destOrd="0" presId="urn:microsoft.com/office/officeart/2005/8/layout/pList1"/>
    <dgm:cxn modelId="{FDE915CF-13F8-4403-94B8-8737C171C3A5}" type="presParOf" srcId="{89326926-DF2B-4587-BE51-A48DEA021A77}" destId="{C226087D-FE1D-4368-9C91-B1F4A951EB20}" srcOrd="3" destOrd="0" presId="urn:microsoft.com/office/officeart/2005/8/layout/pList1"/>
    <dgm:cxn modelId="{C12D64BE-0808-4EEA-B6B9-D4333D6374DB}" type="presParOf" srcId="{89326926-DF2B-4587-BE51-A48DEA021A77}" destId="{60DB57AC-72E6-4037-8D16-9EFA237A2681}" srcOrd="4" destOrd="0" presId="urn:microsoft.com/office/officeart/2005/8/layout/pList1"/>
    <dgm:cxn modelId="{16D4E9F3-04ED-4D97-95D2-1F55AEFF97FD}" type="presParOf" srcId="{60DB57AC-72E6-4037-8D16-9EFA237A2681}" destId="{583C6BED-6C74-42D4-B936-17229146AEF4}" srcOrd="0" destOrd="0" presId="urn:microsoft.com/office/officeart/2005/8/layout/pList1"/>
    <dgm:cxn modelId="{97F3CEB4-5F47-4B78-A513-82AE61AB0EFA}" type="presParOf" srcId="{60DB57AC-72E6-4037-8D16-9EFA237A2681}" destId="{F7BBDC2D-FF2B-4E3F-A24B-DA302213FAD6}" srcOrd="1" destOrd="0" presId="urn:microsoft.com/office/officeart/2005/8/layout/pList1"/>
    <dgm:cxn modelId="{9D8ED990-387B-4331-9314-AE4C2958846B}" type="presParOf" srcId="{89326926-DF2B-4587-BE51-A48DEA021A77}" destId="{64F2E912-9137-4BDB-B82D-D9FB162099A5}" srcOrd="5" destOrd="0" presId="urn:microsoft.com/office/officeart/2005/8/layout/pList1"/>
    <dgm:cxn modelId="{BF474EE9-6274-4B1B-98DC-7052052FFF1B}" type="presParOf" srcId="{89326926-DF2B-4587-BE51-A48DEA021A77}" destId="{05797F66-E76D-4F1F-945F-AF8F31BF49FF}" srcOrd="6" destOrd="0" presId="urn:microsoft.com/office/officeart/2005/8/layout/pList1"/>
    <dgm:cxn modelId="{054E75C4-D61B-49AC-A434-E891B2D12612}" type="presParOf" srcId="{05797F66-E76D-4F1F-945F-AF8F31BF49FF}" destId="{39B07858-EACE-4FEA-BA5C-59D6B41DE633}" srcOrd="0" destOrd="0" presId="urn:microsoft.com/office/officeart/2005/8/layout/pList1"/>
    <dgm:cxn modelId="{F549B1ED-0074-4A43-9301-F4F56B420FA5}" type="presParOf" srcId="{05797F66-E76D-4F1F-945F-AF8F31BF49FF}" destId="{EE26B198-71C6-4BF4-A9F3-D9F252F06FFD}" srcOrd="1" destOrd="0" presId="urn:microsoft.com/office/officeart/2005/8/layout/pList1"/>
    <dgm:cxn modelId="{D0BE815F-8A02-4328-BF7E-4528CB20E3B7}" type="presParOf" srcId="{89326926-DF2B-4587-BE51-A48DEA021A77}" destId="{BBDA8D73-7E00-48A8-9DFC-B172509EB2E1}" srcOrd="7" destOrd="0" presId="urn:microsoft.com/office/officeart/2005/8/layout/pList1"/>
    <dgm:cxn modelId="{D6C9B352-717B-4845-9F19-5362DE439BF2}" type="presParOf" srcId="{89326926-DF2B-4587-BE51-A48DEA021A77}" destId="{B480D797-7926-4E8C-89D6-8FE43935471D}" srcOrd="8" destOrd="0" presId="urn:microsoft.com/office/officeart/2005/8/layout/pList1"/>
    <dgm:cxn modelId="{DD19A84A-1965-4FFA-9139-3622007A27DE}" type="presParOf" srcId="{B480D797-7926-4E8C-89D6-8FE43935471D}" destId="{E0C64FB8-6EC5-4DD9-9620-F764A340284E}" srcOrd="0" destOrd="0" presId="urn:microsoft.com/office/officeart/2005/8/layout/pList1"/>
    <dgm:cxn modelId="{4440D223-9E0C-42A2-81D4-D512ACF4C3D1}" type="presParOf" srcId="{B480D797-7926-4E8C-89D6-8FE43935471D}" destId="{2CB571F7-9EAD-48D0-A04D-CAC1E12C30CD}" srcOrd="1" destOrd="0" presId="urn:microsoft.com/office/officeart/2005/8/layout/pList1"/>
    <dgm:cxn modelId="{BC499635-4F7B-4421-803F-C1F9DFC93D68}" type="presParOf" srcId="{89326926-DF2B-4587-BE51-A48DEA021A77}" destId="{1CF29678-FFFB-460C-87C8-3C2AF0003A71}" srcOrd="9" destOrd="0" presId="urn:microsoft.com/office/officeart/2005/8/layout/pList1"/>
    <dgm:cxn modelId="{C260E5C6-091E-459F-9BBC-80856195D538}" type="presParOf" srcId="{89326926-DF2B-4587-BE51-A48DEA021A77}" destId="{C3BAA4F8-E03C-431A-A0E3-C2B038D32250}" srcOrd="10" destOrd="0" presId="urn:microsoft.com/office/officeart/2005/8/layout/pList1"/>
    <dgm:cxn modelId="{14B154A3-6225-4B44-8102-559CFD88390A}" type="presParOf" srcId="{C3BAA4F8-E03C-431A-A0E3-C2B038D32250}" destId="{8057EF2E-8619-4D8C-8CAA-362A72442ED1}" srcOrd="0" destOrd="0" presId="urn:microsoft.com/office/officeart/2005/8/layout/pList1"/>
    <dgm:cxn modelId="{BF52335A-7043-471A-91E3-073F36F015E1}" type="presParOf" srcId="{C3BAA4F8-E03C-431A-A0E3-C2B038D32250}" destId="{E7E28F56-1C86-4A80-BA74-A1D92488FF52}" srcOrd="1" destOrd="0" presId="urn:microsoft.com/office/officeart/2005/8/layout/pList1"/>
    <dgm:cxn modelId="{C3691115-D76F-4430-9D77-E9B033B31BA7}" type="presParOf" srcId="{89326926-DF2B-4587-BE51-A48DEA021A77}" destId="{D4E2D028-8F4B-464D-B3BE-B70D181CCB8B}" srcOrd="11" destOrd="0" presId="urn:microsoft.com/office/officeart/2005/8/layout/pList1"/>
    <dgm:cxn modelId="{599689B0-7E24-4F50-B524-5213D645EEEE}" type="presParOf" srcId="{89326926-DF2B-4587-BE51-A48DEA021A77}" destId="{FCEDE1EB-559B-4F1B-9305-00ACCDBDD1D5}" srcOrd="12" destOrd="0" presId="urn:microsoft.com/office/officeart/2005/8/layout/pList1"/>
    <dgm:cxn modelId="{89505001-D0CA-4012-ACE8-B5A0294673CC}" type="presParOf" srcId="{FCEDE1EB-559B-4F1B-9305-00ACCDBDD1D5}" destId="{4FC34680-31AE-4841-98A0-4334650FD169}" srcOrd="0" destOrd="0" presId="urn:microsoft.com/office/officeart/2005/8/layout/pList1"/>
    <dgm:cxn modelId="{BDDAB456-8A34-4447-A26F-F374D8E53714}" type="presParOf" srcId="{FCEDE1EB-559B-4F1B-9305-00ACCDBDD1D5}" destId="{A3909769-B7E6-4A80-A6FE-51C3E7667751}"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A11603-B55F-45BF-B5F9-934AC86FA97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1AB7282-E83F-498A-AC96-4C655B5CB01F}">
      <dgm:prSet/>
      <dgm:spPr/>
      <dgm:t>
        <a:bodyPr/>
        <a:lstStyle/>
        <a:p>
          <a:r>
            <a:rPr lang="el-GR"/>
            <a:t>Πρόοδοι (30% της τελικής βαθμολογίας)</a:t>
          </a:r>
          <a:endParaRPr lang="en-US"/>
        </a:p>
      </dgm:t>
    </dgm:pt>
    <dgm:pt modelId="{3F327553-FE03-42DF-9E15-CC326078AF48}" type="parTrans" cxnId="{3C2BB56E-EAD5-4AD2-8120-5D1E29A002E1}">
      <dgm:prSet/>
      <dgm:spPr/>
      <dgm:t>
        <a:bodyPr/>
        <a:lstStyle/>
        <a:p>
          <a:endParaRPr lang="en-US"/>
        </a:p>
      </dgm:t>
    </dgm:pt>
    <dgm:pt modelId="{39EFB9DB-EBE4-4B3C-B6DB-C62C7A8A566F}" type="sibTrans" cxnId="{3C2BB56E-EAD5-4AD2-8120-5D1E29A002E1}">
      <dgm:prSet/>
      <dgm:spPr/>
      <dgm:t>
        <a:bodyPr/>
        <a:lstStyle/>
        <a:p>
          <a:endParaRPr lang="en-US"/>
        </a:p>
      </dgm:t>
    </dgm:pt>
    <dgm:pt modelId="{060CF655-4160-4052-8030-B832ACC22670}">
      <dgm:prSet/>
      <dgm:spPr/>
      <dgm:t>
        <a:bodyPr/>
        <a:lstStyle/>
        <a:p>
          <a:r>
            <a:rPr lang="el-GR"/>
            <a:t>Τελική γραπτή εξέταση (70% της τελικής βαθμολογίας)</a:t>
          </a:r>
          <a:endParaRPr lang="en-US"/>
        </a:p>
      </dgm:t>
    </dgm:pt>
    <dgm:pt modelId="{35BAE799-C6AF-4821-A4D4-F07728C8D6D3}" type="parTrans" cxnId="{77B41FA7-FF0C-4EB5-872B-DFFA51E9F641}">
      <dgm:prSet/>
      <dgm:spPr/>
      <dgm:t>
        <a:bodyPr/>
        <a:lstStyle/>
        <a:p>
          <a:endParaRPr lang="en-US"/>
        </a:p>
      </dgm:t>
    </dgm:pt>
    <dgm:pt modelId="{EEBA8CA8-281C-4AC1-8586-0DA9E65D6701}" type="sibTrans" cxnId="{77B41FA7-FF0C-4EB5-872B-DFFA51E9F641}">
      <dgm:prSet/>
      <dgm:spPr/>
      <dgm:t>
        <a:bodyPr/>
        <a:lstStyle/>
        <a:p>
          <a:endParaRPr lang="en-US"/>
        </a:p>
      </dgm:t>
    </dgm:pt>
    <dgm:pt modelId="{9E25603A-DA83-4315-BD25-7ED3104D78DB}" type="pres">
      <dgm:prSet presAssocID="{0EA11603-B55F-45BF-B5F9-934AC86FA97A}" presName="vert0" presStyleCnt="0">
        <dgm:presLayoutVars>
          <dgm:dir/>
          <dgm:animOne val="branch"/>
          <dgm:animLvl val="lvl"/>
        </dgm:presLayoutVars>
      </dgm:prSet>
      <dgm:spPr/>
    </dgm:pt>
    <dgm:pt modelId="{12C1A3BA-4032-455E-ADE8-4BB6A350A78B}" type="pres">
      <dgm:prSet presAssocID="{51AB7282-E83F-498A-AC96-4C655B5CB01F}" presName="thickLine" presStyleLbl="alignNode1" presStyleIdx="0" presStyleCnt="2"/>
      <dgm:spPr/>
    </dgm:pt>
    <dgm:pt modelId="{EE39498B-35AB-49D8-91FE-6CE52740E8B2}" type="pres">
      <dgm:prSet presAssocID="{51AB7282-E83F-498A-AC96-4C655B5CB01F}" presName="horz1" presStyleCnt="0"/>
      <dgm:spPr/>
    </dgm:pt>
    <dgm:pt modelId="{9B3BDD61-DEAD-40D1-8635-2A048021CD3E}" type="pres">
      <dgm:prSet presAssocID="{51AB7282-E83F-498A-AC96-4C655B5CB01F}" presName="tx1" presStyleLbl="revTx" presStyleIdx="0" presStyleCnt="2"/>
      <dgm:spPr/>
    </dgm:pt>
    <dgm:pt modelId="{36795C27-1F95-4ABD-A95E-B819829D9183}" type="pres">
      <dgm:prSet presAssocID="{51AB7282-E83F-498A-AC96-4C655B5CB01F}" presName="vert1" presStyleCnt="0"/>
      <dgm:spPr/>
    </dgm:pt>
    <dgm:pt modelId="{71793942-1286-45D6-A5EC-E4E1B052C556}" type="pres">
      <dgm:prSet presAssocID="{060CF655-4160-4052-8030-B832ACC22670}" presName="thickLine" presStyleLbl="alignNode1" presStyleIdx="1" presStyleCnt="2"/>
      <dgm:spPr/>
    </dgm:pt>
    <dgm:pt modelId="{519D800C-4A95-48E1-A62C-E1525BF33350}" type="pres">
      <dgm:prSet presAssocID="{060CF655-4160-4052-8030-B832ACC22670}" presName="horz1" presStyleCnt="0"/>
      <dgm:spPr/>
    </dgm:pt>
    <dgm:pt modelId="{F9E1DDD3-A9F4-416E-B2A3-A81F3E6F1FA6}" type="pres">
      <dgm:prSet presAssocID="{060CF655-4160-4052-8030-B832ACC22670}" presName="tx1" presStyleLbl="revTx" presStyleIdx="1" presStyleCnt="2"/>
      <dgm:spPr/>
    </dgm:pt>
    <dgm:pt modelId="{8249518E-96CC-490F-BFB5-0EA1B6BB4354}" type="pres">
      <dgm:prSet presAssocID="{060CF655-4160-4052-8030-B832ACC22670}" presName="vert1" presStyleCnt="0"/>
      <dgm:spPr/>
    </dgm:pt>
  </dgm:ptLst>
  <dgm:cxnLst>
    <dgm:cxn modelId="{3C2BB56E-EAD5-4AD2-8120-5D1E29A002E1}" srcId="{0EA11603-B55F-45BF-B5F9-934AC86FA97A}" destId="{51AB7282-E83F-498A-AC96-4C655B5CB01F}" srcOrd="0" destOrd="0" parTransId="{3F327553-FE03-42DF-9E15-CC326078AF48}" sibTransId="{39EFB9DB-EBE4-4B3C-B6DB-C62C7A8A566F}"/>
    <dgm:cxn modelId="{5369537C-1250-4225-B1B0-7FD33E642BEF}" type="presOf" srcId="{51AB7282-E83F-498A-AC96-4C655B5CB01F}" destId="{9B3BDD61-DEAD-40D1-8635-2A048021CD3E}" srcOrd="0" destOrd="0" presId="urn:microsoft.com/office/officeart/2008/layout/LinedList"/>
    <dgm:cxn modelId="{77B41FA7-FF0C-4EB5-872B-DFFA51E9F641}" srcId="{0EA11603-B55F-45BF-B5F9-934AC86FA97A}" destId="{060CF655-4160-4052-8030-B832ACC22670}" srcOrd="1" destOrd="0" parTransId="{35BAE799-C6AF-4821-A4D4-F07728C8D6D3}" sibTransId="{EEBA8CA8-281C-4AC1-8586-0DA9E65D6701}"/>
    <dgm:cxn modelId="{631A4AF1-ADB8-40E6-B81D-3F8D44EF8CDD}" type="presOf" srcId="{0EA11603-B55F-45BF-B5F9-934AC86FA97A}" destId="{9E25603A-DA83-4315-BD25-7ED3104D78DB}" srcOrd="0" destOrd="0" presId="urn:microsoft.com/office/officeart/2008/layout/LinedList"/>
    <dgm:cxn modelId="{92A663F5-4CD2-4046-88B4-E1B81BA4FC31}" type="presOf" srcId="{060CF655-4160-4052-8030-B832ACC22670}" destId="{F9E1DDD3-A9F4-416E-B2A3-A81F3E6F1FA6}" srcOrd="0" destOrd="0" presId="urn:microsoft.com/office/officeart/2008/layout/LinedList"/>
    <dgm:cxn modelId="{3C685E67-ECDB-4947-900E-CF813A3454A4}" type="presParOf" srcId="{9E25603A-DA83-4315-BD25-7ED3104D78DB}" destId="{12C1A3BA-4032-455E-ADE8-4BB6A350A78B}" srcOrd="0" destOrd="0" presId="urn:microsoft.com/office/officeart/2008/layout/LinedList"/>
    <dgm:cxn modelId="{FBB0F13C-08CD-4499-A2E4-1A35466DA94B}" type="presParOf" srcId="{9E25603A-DA83-4315-BD25-7ED3104D78DB}" destId="{EE39498B-35AB-49D8-91FE-6CE52740E8B2}" srcOrd="1" destOrd="0" presId="urn:microsoft.com/office/officeart/2008/layout/LinedList"/>
    <dgm:cxn modelId="{674DF879-0D46-4C87-8386-C219738A8966}" type="presParOf" srcId="{EE39498B-35AB-49D8-91FE-6CE52740E8B2}" destId="{9B3BDD61-DEAD-40D1-8635-2A048021CD3E}" srcOrd="0" destOrd="0" presId="urn:microsoft.com/office/officeart/2008/layout/LinedList"/>
    <dgm:cxn modelId="{D7662B9B-5F1B-4371-8105-25649717CF83}" type="presParOf" srcId="{EE39498B-35AB-49D8-91FE-6CE52740E8B2}" destId="{36795C27-1F95-4ABD-A95E-B819829D9183}" srcOrd="1" destOrd="0" presId="urn:microsoft.com/office/officeart/2008/layout/LinedList"/>
    <dgm:cxn modelId="{2FBBF8B1-C920-4DCE-B667-221E4DB2BE96}" type="presParOf" srcId="{9E25603A-DA83-4315-BD25-7ED3104D78DB}" destId="{71793942-1286-45D6-A5EC-E4E1B052C556}" srcOrd="2" destOrd="0" presId="urn:microsoft.com/office/officeart/2008/layout/LinedList"/>
    <dgm:cxn modelId="{19CB40AF-E1AB-4E7B-A2B8-9C3B2213B39C}" type="presParOf" srcId="{9E25603A-DA83-4315-BD25-7ED3104D78DB}" destId="{519D800C-4A95-48E1-A62C-E1525BF33350}" srcOrd="3" destOrd="0" presId="urn:microsoft.com/office/officeart/2008/layout/LinedList"/>
    <dgm:cxn modelId="{BFA9DE53-2E2C-4AF6-855D-C522C473C436}" type="presParOf" srcId="{519D800C-4A95-48E1-A62C-E1525BF33350}" destId="{F9E1DDD3-A9F4-416E-B2A3-A81F3E6F1FA6}" srcOrd="0" destOrd="0" presId="urn:microsoft.com/office/officeart/2008/layout/LinedList"/>
    <dgm:cxn modelId="{E01CAA03-38DB-41D1-971A-DAC865C35CCC}" type="presParOf" srcId="{519D800C-4A95-48E1-A62C-E1525BF33350}" destId="{8249518E-96CC-490F-BFB5-0EA1B6BB435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013C63-FFAD-4E16-98F3-C32B3D0F5D14}" type="doc">
      <dgm:prSet loTypeId="urn:microsoft.com/office/officeart/2005/8/layout/vList2" loCatId="list" qsTypeId="urn:microsoft.com/office/officeart/2005/8/quickstyle/simple1" qsCatId="simple" csTypeId="urn:microsoft.com/office/officeart/2005/8/colors/accent1_2" csCatId="accent1" phldr="1"/>
      <dgm:spPr/>
    </dgm:pt>
    <dgm:pt modelId="{80C05830-2978-48A1-85B8-B624190DD35F}">
      <dgm:prSet phldrT="[Text]"/>
      <dgm:spPr/>
      <dgm:t>
        <a:bodyPr/>
        <a:lstStyle/>
        <a:p>
          <a:r>
            <a:rPr lang="el-GR"/>
            <a:t>Περιγραφική</a:t>
          </a:r>
          <a:endParaRPr lang="en-US"/>
        </a:p>
      </dgm:t>
    </dgm:pt>
    <dgm:pt modelId="{FEAFAE52-B9EE-4794-8B58-4EBC64A84A2D}" type="parTrans" cxnId="{2A9FCF7E-8EA8-40C6-87ED-F3A734CC008F}">
      <dgm:prSet/>
      <dgm:spPr/>
      <dgm:t>
        <a:bodyPr/>
        <a:lstStyle/>
        <a:p>
          <a:endParaRPr lang="en-US"/>
        </a:p>
      </dgm:t>
    </dgm:pt>
    <dgm:pt modelId="{23BEC5A3-BE1B-4C38-AC3A-71DCE90EF86F}" type="sibTrans" cxnId="{2A9FCF7E-8EA8-40C6-87ED-F3A734CC008F}">
      <dgm:prSet/>
      <dgm:spPr/>
      <dgm:t>
        <a:bodyPr/>
        <a:lstStyle/>
        <a:p>
          <a:endParaRPr lang="en-US"/>
        </a:p>
      </dgm:t>
    </dgm:pt>
    <dgm:pt modelId="{58D23276-6DEE-47F8-B1EA-B136DB82A15C}">
      <dgm:prSet phldrT="[Text]"/>
      <dgm:spPr/>
      <dgm:t>
        <a:bodyPr/>
        <a:lstStyle/>
        <a:p>
          <a:r>
            <a:rPr lang="el-GR"/>
            <a:t>Ρυθμιστική</a:t>
          </a:r>
          <a:endParaRPr lang="en-US"/>
        </a:p>
      </dgm:t>
    </dgm:pt>
    <dgm:pt modelId="{375DC185-7D3C-4D9A-BBEF-7494CDE134CB}" type="parTrans" cxnId="{E0DD109F-3AE2-458F-84D1-7AF14660187F}">
      <dgm:prSet/>
      <dgm:spPr/>
      <dgm:t>
        <a:bodyPr/>
        <a:lstStyle/>
        <a:p>
          <a:endParaRPr lang="en-US"/>
        </a:p>
      </dgm:t>
    </dgm:pt>
    <dgm:pt modelId="{89F14988-2105-47D3-B783-597857C746B2}" type="sibTrans" cxnId="{E0DD109F-3AE2-458F-84D1-7AF14660187F}">
      <dgm:prSet/>
      <dgm:spPr/>
      <dgm:t>
        <a:bodyPr/>
        <a:lstStyle/>
        <a:p>
          <a:endParaRPr lang="en-US"/>
        </a:p>
      </dgm:t>
    </dgm:pt>
    <dgm:pt modelId="{A6F392CA-E2C4-4CA6-B3C2-7C38F8FED9FF}">
      <dgm:prSet phldrT="[Text]"/>
      <dgm:spPr/>
      <dgm:t>
        <a:bodyPr/>
        <a:lstStyle/>
        <a:p>
          <a:r>
            <a:rPr lang="el-GR"/>
            <a:t>Ερμηνευτική</a:t>
          </a:r>
          <a:endParaRPr lang="en-US"/>
        </a:p>
      </dgm:t>
    </dgm:pt>
    <dgm:pt modelId="{C0295643-86B2-4D16-9275-DC7EF50BF124}" type="parTrans" cxnId="{066B5239-D937-457F-9F44-BB9483A5865E}">
      <dgm:prSet/>
      <dgm:spPr/>
      <dgm:t>
        <a:bodyPr/>
        <a:lstStyle/>
        <a:p>
          <a:endParaRPr lang="en-US"/>
        </a:p>
      </dgm:t>
    </dgm:pt>
    <dgm:pt modelId="{66293CC3-47F7-4691-AA48-BC8090D6B902}" type="sibTrans" cxnId="{066B5239-D937-457F-9F44-BB9483A5865E}">
      <dgm:prSet/>
      <dgm:spPr/>
      <dgm:t>
        <a:bodyPr/>
        <a:lstStyle/>
        <a:p>
          <a:endParaRPr lang="en-US"/>
        </a:p>
      </dgm:t>
    </dgm:pt>
    <dgm:pt modelId="{AF09EEC1-36A9-4114-9987-0600AF714EDA}">
      <dgm:prSet phldrT="[Text]"/>
      <dgm:spPr/>
      <dgm:t>
        <a:bodyPr/>
        <a:lstStyle/>
        <a:p>
          <a:pPr rtl="0"/>
          <a:r>
            <a:rPr lang="el-GR"/>
            <a:t>Πώς είναι η γλώσσα; </a:t>
          </a:r>
          <a:endParaRPr lang="en-US">
            <a:latin typeface="Corbel" panose="020B0503020204020204"/>
          </a:endParaRPr>
        </a:p>
      </dgm:t>
    </dgm:pt>
    <dgm:pt modelId="{2A645859-09C6-4303-B5EA-D7396F426B65}" type="parTrans" cxnId="{2BE29D24-BD81-4C8A-9FB9-DD9C2678ECF9}">
      <dgm:prSet/>
      <dgm:spPr/>
    </dgm:pt>
    <dgm:pt modelId="{F12F3CB7-D95B-4388-B02C-39BABB37E85A}" type="sibTrans" cxnId="{2BE29D24-BD81-4C8A-9FB9-DD9C2678ECF9}">
      <dgm:prSet/>
      <dgm:spPr/>
    </dgm:pt>
    <dgm:pt modelId="{A906FA01-7D16-45FA-9B1A-94E7043D88A4}">
      <dgm:prSet phldrT="[Text]"/>
      <dgm:spPr/>
      <dgm:t>
        <a:bodyPr/>
        <a:lstStyle/>
        <a:p>
          <a:pPr rtl="0"/>
          <a:r>
            <a:rPr lang="el-GR"/>
            <a:t>Πώς πρέπει να μιλάμε;</a:t>
          </a:r>
          <a:endParaRPr lang="en-US">
            <a:latin typeface="Corbel" panose="020B0503020204020204"/>
          </a:endParaRPr>
        </a:p>
      </dgm:t>
    </dgm:pt>
    <dgm:pt modelId="{A6F151E1-6539-44CB-9AE4-E365F035B3B0}" type="parTrans" cxnId="{4E152931-B921-4F41-85A0-FB5F456ECE74}">
      <dgm:prSet/>
      <dgm:spPr/>
    </dgm:pt>
    <dgm:pt modelId="{AAA03AB3-263D-4CA3-A466-BA33A74C4C39}" type="sibTrans" cxnId="{4E152931-B921-4F41-85A0-FB5F456ECE74}">
      <dgm:prSet/>
      <dgm:spPr/>
    </dgm:pt>
    <dgm:pt modelId="{23C12D11-6390-4500-B814-47C057FD3010}">
      <dgm:prSet phldrT="[Text]"/>
      <dgm:spPr/>
      <dgm:t>
        <a:bodyPr/>
        <a:lstStyle/>
        <a:p>
          <a:pPr rtl="0"/>
          <a:r>
            <a:rPr lang="el-GR"/>
            <a:t>Γιατί μιλάμε με τον τρόπο αυτό; </a:t>
          </a:r>
          <a:endParaRPr lang="en-US">
            <a:latin typeface="Corbel" panose="020B0503020204020204"/>
          </a:endParaRPr>
        </a:p>
      </dgm:t>
    </dgm:pt>
    <dgm:pt modelId="{C2A379DA-6A82-4043-B7D7-B436CE06DDFE}" type="parTrans" cxnId="{903B0590-B0A6-4536-8A9B-0D8F7BA56420}">
      <dgm:prSet/>
      <dgm:spPr/>
    </dgm:pt>
    <dgm:pt modelId="{CDFB3248-B299-45B9-9344-EA047BBA12FD}" type="sibTrans" cxnId="{903B0590-B0A6-4536-8A9B-0D8F7BA56420}">
      <dgm:prSet/>
      <dgm:spPr/>
    </dgm:pt>
    <dgm:pt modelId="{E95BF848-A993-43B5-8D70-26FC25CBFA80}">
      <dgm:prSet phldr="0"/>
      <dgm:spPr/>
      <dgm:t>
        <a:bodyPr/>
        <a:lstStyle/>
        <a:p>
          <a:r>
            <a:rPr lang="el-GR"/>
            <a:t>Τι μορφή έχει;</a:t>
          </a:r>
          <a:endParaRPr lang="en-US"/>
        </a:p>
      </dgm:t>
    </dgm:pt>
    <dgm:pt modelId="{B7BDFA6E-F112-42D1-916F-AB4018002DD3}" type="parTrans" cxnId="{A8F83CA6-22D1-47B2-AE3A-63B31DFBFA2C}">
      <dgm:prSet/>
      <dgm:spPr/>
    </dgm:pt>
    <dgm:pt modelId="{9F074269-6A2A-464E-950A-F5D7E6C9E58E}" type="sibTrans" cxnId="{A8F83CA6-22D1-47B2-AE3A-63B31DFBFA2C}">
      <dgm:prSet/>
      <dgm:spPr/>
    </dgm:pt>
    <dgm:pt modelId="{EB9480F3-B1BE-490B-985B-87B1676DB07C}">
      <dgm:prSet phldr="0"/>
      <dgm:spPr/>
      <dgm:t>
        <a:bodyPr/>
        <a:lstStyle/>
        <a:p>
          <a:r>
            <a:rPr lang="el-GR"/>
            <a:t>Ποιο είναι το σωστό;</a:t>
          </a:r>
          <a:endParaRPr lang="en-US"/>
        </a:p>
      </dgm:t>
    </dgm:pt>
    <dgm:pt modelId="{1EC05DF4-BF38-4120-BE18-FF4C12DDDEE5}" type="parTrans" cxnId="{1AED9DF9-2900-425D-8068-0A8FD1197923}">
      <dgm:prSet/>
      <dgm:spPr/>
    </dgm:pt>
    <dgm:pt modelId="{0228F1F5-05FA-42B9-95B1-9C543347C498}" type="sibTrans" cxnId="{1AED9DF9-2900-425D-8068-0A8FD1197923}">
      <dgm:prSet/>
      <dgm:spPr/>
    </dgm:pt>
    <dgm:pt modelId="{D6A019BD-3DB9-43F9-88AE-F3955035CC4C}">
      <dgm:prSet phldr="0"/>
      <dgm:spPr/>
      <dgm:t>
        <a:bodyPr/>
        <a:lstStyle/>
        <a:p>
          <a:r>
            <a:rPr lang="el-GR">
              <a:latin typeface="Corbel" panose="020B0503020204020204"/>
            </a:rPr>
            <a:t>Tι</a:t>
          </a:r>
          <a:r>
            <a:rPr lang="el-GR"/>
            <a:t> σημαίνει;</a:t>
          </a:r>
          <a:endParaRPr lang="en-US"/>
        </a:p>
      </dgm:t>
    </dgm:pt>
    <dgm:pt modelId="{9C86C8A2-A38B-4FEC-96F1-1305359F64A0}" type="parTrans" cxnId="{C1462FA6-0E7B-40E3-9809-2F5DCFEAC619}">
      <dgm:prSet/>
      <dgm:spPr/>
    </dgm:pt>
    <dgm:pt modelId="{4674E9B2-AE46-46F4-BA37-6B3C4515D82C}" type="sibTrans" cxnId="{C1462FA6-0E7B-40E3-9809-2F5DCFEAC619}">
      <dgm:prSet/>
      <dgm:spPr/>
    </dgm:pt>
    <dgm:pt modelId="{4B77308D-B7E2-4D29-A343-4EA46DF83667}" type="pres">
      <dgm:prSet presAssocID="{E2013C63-FFAD-4E16-98F3-C32B3D0F5D14}" presName="linear" presStyleCnt="0">
        <dgm:presLayoutVars>
          <dgm:animLvl val="lvl"/>
          <dgm:resizeHandles val="exact"/>
        </dgm:presLayoutVars>
      </dgm:prSet>
      <dgm:spPr/>
    </dgm:pt>
    <dgm:pt modelId="{9060D7CD-42A1-4CFF-A8FE-C143051F4838}" type="pres">
      <dgm:prSet presAssocID="{80C05830-2978-48A1-85B8-B624190DD35F}" presName="parentText" presStyleLbl="node1" presStyleIdx="0" presStyleCnt="3">
        <dgm:presLayoutVars>
          <dgm:chMax val="0"/>
          <dgm:bulletEnabled val="1"/>
        </dgm:presLayoutVars>
      </dgm:prSet>
      <dgm:spPr/>
    </dgm:pt>
    <dgm:pt modelId="{BA956C99-0422-4F2F-8D4F-84D15E4BE105}" type="pres">
      <dgm:prSet presAssocID="{80C05830-2978-48A1-85B8-B624190DD35F}" presName="childText" presStyleLbl="revTx" presStyleIdx="0" presStyleCnt="3">
        <dgm:presLayoutVars>
          <dgm:bulletEnabled val="1"/>
        </dgm:presLayoutVars>
      </dgm:prSet>
      <dgm:spPr/>
    </dgm:pt>
    <dgm:pt modelId="{B89C7E9D-A02B-4FFB-ADFE-0AF9BAFB13D0}" type="pres">
      <dgm:prSet presAssocID="{58D23276-6DEE-47F8-B1EA-B136DB82A15C}" presName="parentText" presStyleLbl="node1" presStyleIdx="1" presStyleCnt="3">
        <dgm:presLayoutVars>
          <dgm:chMax val="0"/>
          <dgm:bulletEnabled val="1"/>
        </dgm:presLayoutVars>
      </dgm:prSet>
      <dgm:spPr/>
    </dgm:pt>
    <dgm:pt modelId="{746AD1E8-3310-4815-9EA8-F0480521D775}" type="pres">
      <dgm:prSet presAssocID="{58D23276-6DEE-47F8-B1EA-B136DB82A15C}" presName="childText" presStyleLbl="revTx" presStyleIdx="1" presStyleCnt="3">
        <dgm:presLayoutVars>
          <dgm:bulletEnabled val="1"/>
        </dgm:presLayoutVars>
      </dgm:prSet>
      <dgm:spPr/>
    </dgm:pt>
    <dgm:pt modelId="{824CC503-0E97-496F-A10F-E1100479A97C}" type="pres">
      <dgm:prSet presAssocID="{A6F392CA-E2C4-4CA6-B3C2-7C38F8FED9FF}" presName="parentText" presStyleLbl="node1" presStyleIdx="2" presStyleCnt="3">
        <dgm:presLayoutVars>
          <dgm:chMax val="0"/>
          <dgm:bulletEnabled val="1"/>
        </dgm:presLayoutVars>
      </dgm:prSet>
      <dgm:spPr/>
    </dgm:pt>
    <dgm:pt modelId="{1D13D05D-81B4-4E16-8533-4FAAF474B2B3}" type="pres">
      <dgm:prSet presAssocID="{A6F392CA-E2C4-4CA6-B3C2-7C38F8FED9FF}" presName="childText" presStyleLbl="revTx" presStyleIdx="2" presStyleCnt="3">
        <dgm:presLayoutVars>
          <dgm:bulletEnabled val="1"/>
        </dgm:presLayoutVars>
      </dgm:prSet>
      <dgm:spPr/>
    </dgm:pt>
  </dgm:ptLst>
  <dgm:cxnLst>
    <dgm:cxn modelId="{F2972804-E914-46A1-97AA-B577386811D1}" type="presOf" srcId="{A6F392CA-E2C4-4CA6-B3C2-7C38F8FED9FF}" destId="{824CC503-0E97-496F-A10F-E1100479A97C}" srcOrd="0" destOrd="0" presId="urn:microsoft.com/office/officeart/2005/8/layout/vList2"/>
    <dgm:cxn modelId="{2BE29D24-BD81-4C8A-9FB9-DD9C2678ECF9}" srcId="{80C05830-2978-48A1-85B8-B624190DD35F}" destId="{AF09EEC1-36A9-4114-9987-0600AF714EDA}" srcOrd="0" destOrd="0" parTransId="{2A645859-09C6-4303-B5EA-D7396F426B65}" sibTransId="{F12F3CB7-D95B-4388-B02C-39BABB37E85A}"/>
    <dgm:cxn modelId="{4E152931-B921-4F41-85A0-FB5F456ECE74}" srcId="{58D23276-6DEE-47F8-B1EA-B136DB82A15C}" destId="{A906FA01-7D16-45FA-9B1A-94E7043D88A4}" srcOrd="0" destOrd="0" parTransId="{A6F151E1-6539-44CB-9AE4-E365F035B3B0}" sibTransId="{AAA03AB3-263D-4CA3-A466-BA33A74C4C39}"/>
    <dgm:cxn modelId="{066B5239-D937-457F-9F44-BB9483A5865E}" srcId="{E2013C63-FFAD-4E16-98F3-C32B3D0F5D14}" destId="{A6F392CA-E2C4-4CA6-B3C2-7C38F8FED9FF}" srcOrd="2" destOrd="0" parTransId="{C0295643-86B2-4D16-9275-DC7EF50BF124}" sibTransId="{66293CC3-47F7-4691-AA48-BC8090D6B902}"/>
    <dgm:cxn modelId="{360C9F67-D901-416B-BF2C-FE73D505E81E}" type="presOf" srcId="{58D23276-6DEE-47F8-B1EA-B136DB82A15C}" destId="{B89C7E9D-A02B-4FFB-ADFE-0AF9BAFB13D0}" srcOrd="0" destOrd="0" presId="urn:microsoft.com/office/officeart/2005/8/layout/vList2"/>
    <dgm:cxn modelId="{E0E1A16E-4117-4B32-910A-E02B34293A63}" type="presOf" srcId="{E2013C63-FFAD-4E16-98F3-C32B3D0F5D14}" destId="{4B77308D-B7E2-4D29-A343-4EA46DF83667}" srcOrd="0" destOrd="0" presId="urn:microsoft.com/office/officeart/2005/8/layout/vList2"/>
    <dgm:cxn modelId="{1E41ED6F-C37A-4CD6-8FF0-78685C3BF8D7}" type="presOf" srcId="{23C12D11-6390-4500-B814-47C057FD3010}" destId="{1D13D05D-81B4-4E16-8533-4FAAF474B2B3}" srcOrd="0" destOrd="0" presId="urn:microsoft.com/office/officeart/2005/8/layout/vList2"/>
    <dgm:cxn modelId="{4D6C3552-A7C7-48DC-8116-DF215D27D595}" type="presOf" srcId="{EB9480F3-B1BE-490B-985B-87B1676DB07C}" destId="{746AD1E8-3310-4815-9EA8-F0480521D775}" srcOrd="0" destOrd="1" presId="urn:microsoft.com/office/officeart/2005/8/layout/vList2"/>
    <dgm:cxn modelId="{BCBAA679-729E-43DC-8549-457A6D1759A9}" type="presOf" srcId="{AF09EEC1-36A9-4114-9987-0600AF714EDA}" destId="{BA956C99-0422-4F2F-8D4F-84D15E4BE105}" srcOrd="0" destOrd="0" presId="urn:microsoft.com/office/officeart/2005/8/layout/vList2"/>
    <dgm:cxn modelId="{2A9FCF7E-8EA8-40C6-87ED-F3A734CC008F}" srcId="{E2013C63-FFAD-4E16-98F3-C32B3D0F5D14}" destId="{80C05830-2978-48A1-85B8-B624190DD35F}" srcOrd="0" destOrd="0" parTransId="{FEAFAE52-B9EE-4794-8B58-4EBC64A84A2D}" sibTransId="{23BEC5A3-BE1B-4C38-AC3A-71DCE90EF86F}"/>
    <dgm:cxn modelId="{903B0590-B0A6-4536-8A9B-0D8F7BA56420}" srcId="{A6F392CA-E2C4-4CA6-B3C2-7C38F8FED9FF}" destId="{23C12D11-6390-4500-B814-47C057FD3010}" srcOrd="0" destOrd="0" parTransId="{C2A379DA-6A82-4043-B7D7-B436CE06DDFE}" sibTransId="{CDFB3248-B299-45B9-9344-EA047BBA12FD}"/>
    <dgm:cxn modelId="{E0DD109F-3AE2-458F-84D1-7AF14660187F}" srcId="{E2013C63-FFAD-4E16-98F3-C32B3D0F5D14}" destId="{58D23276-6DEE-47F8-B1EA-B136DB82A15C}" srcOrd="1" destOrd="0" parTransId="{375DC185-7D3C-4D9A-BBEF-7494CDE134CB}" sibTransId="{89F14988-2105-47D3-B783-597857C746B2}"/>
    <dgm:cxn modelId="{C1462FA6-0E7B-40E3-9809-2F5DCFEAC619}" srcId="{A6F392CA-E2C4-4CA6-B3C2-7C38F8FED9FF}" destId="{D6A019BD-3DB9-43F9-88AE-F3955035CC4C}" srcOrd="1" destOrd="0" parTransId="{9C86C8A2-A38B-4FEC-96F1-1305359F64A0}" sibTransId="{4674E9B2-AE46-46F4-BA37-6B3C4515D82C}"/>
    <dgm:cxn modelId="{A8F83CA6-22D1-47B2-AE3A-63B31DFBFA2C}" srcId="{80C05830-2978-48A1-85B8-B624190DD35F}" destId="{E95BF848-A993-43B5-8D70-26FC25CBFA80}" srcOrd="1" destOrd="0" parTransId="{B7BDFA6E-F112-42D1-916F-AB4018002DD3}" sibTransId="{9F074269-6A2A-464E-950A-F5D7E6C9E58E}"/>
    <dgm:cxn modelId="{E963C8D4-A586-492F-80C7-6C85D4D775FA}" type="presOf" srcId="{A906FA01-7D16-45FA-9B1A-94E7043D88A4}" destId="{746AD1E8-3310-4815-9EA8-F0480521D775}" srcOrd="0" destOrd="0" presId="urn:microsoft.com/office/officeart/2005/8/layout/vList2"/>
    <dgm:cxn modelId="{7532E7E0-89E0-4EB1-A13B-64878657E799}" type="presOf" srcId="{D6A019BD-3DB9-43F9-88AE-F3955035CC4C}" destId="{1D13D05D-81B4-4E16-8533-4FAAF474B2B3}" srcOrd="0" destOrd="1" presId="urn:microsoft.com/office/officeart/2005/8/layout/vList2"/>
    <dgm:cxn modelId="{120369F4-3F75-4C5C-A9FC-A53A6C8B9749}" type="presOf" srcId="{E95BF848-A993-43B5-8D70-26FC25CBFA80}" destId="{BA956C99-0422-4F2F-8D4F-84D15E4BE105}" srcOrd="0" destOrd="1" presId="urn:microsoft.com/office/officeart/2005/8/layout/vList2"/>
    <dgm:cxn modelId="{1AED9DF9-2900-425D-8068-0A8FD1197923}" srcId="{58D23276-6DEE-47F8-B1EA-B136DB82A15C}" destId="{EB9480F3-B1BE-490B-985B-87B1676DB07C}" srcOrd="1" destOrd="0" parTransId="{1EC05DF4-BF38-4120-BE18-FF4C12DDDEE5}" sibTransId="{0228F1F5-05FA-42B9-95B1-9C543347C498}"/>
    <dgm:cxn modelId="{A0FC82FB-D37F-4AFC-B168-D6B5CC3F8EAE}" type="presOf" srcId="{80C05830-2978-48A1-85B8-B624190DD35F}" destId="{9060D7CD-42A1-4CFF-A8FE-C143051F4838}" srcOrd="0" destOrd="0" presId="urn:microsoft.com/office/officeart/2005/8/layout/vList2"/>
    <dgm:cxn modelId="{74C2743A-3F22-442D-B6B0-E74B8CE4495C}" type="presParOf" srcId="{4B77308D-B7E2-4D29-A343-4EA46DF83667}" destId="{9060D7CD-42A1-4CFF-A8FE-C143051F4838}" srcOrd="0" destOrd="0" presId="urn:microsoft.com/office/officeart/2005/8/layout/vList2"/>
    <dgm:cxn modelId="{2BB77DAE-FF39-44C6-8D14-952927FEEA94}" type="presParOf" srcId="{4B77308D-B7E2-4D29-A343-4EA46DF83667}" destId="{BA956C99-0422-4F2F-8D4F-84D15E4BE105}" srcOrd="1" destOrd="0" presId="urn:microsoft.com/office/officeart/2005/8/layout/vList2"/>
    <dgm:cxn modelId="{16B99116-4622-46E3-A70D-7F4C5696CDBE}" type="presParOf" srcId="{4B77308D-B7E2-4D29-A343-4EA46DF83667}" destId="{B89C7E9D-A02B-4FFB-ADFE-0AF9BAFB13D0}" srcOrd="2" destOrd="0" presId="urn:microsoft.com/office/officeart/2005/8/layout/vList2"/>
    <dgm:cxn modelId="{4341017A-B0EF-4C10-BA56-AE4D8D626E68}" type="presParOf" srcId="{4B77308D-B7E2-4D29-A343-4EA46DF83667}" destId="{746AD1E8-3310-4815-9EA8-F0480521D775}" srcOrd="3" destOrd="0" presId="urn:microsoft.com/office/officeart/2005/8/layout/vList2"/>
    <dgm:cxn modelId="{1BF9FE6B-54F1-4EEF-B3C9-A6C527CA53A7}" type="presParOf" srcId="{4B77308D-B7E2-4D29-A343-4EA46DF83667}" destId="{824CC503-0E97-496F-A10F-E1100479A97C}" srcOrd="4" destOrd="0" presId="urn:microsoft.com/office/officeart/2005/8/layout/vList2"/>
    <dgm:cxn modelId="{D1C3A79A-BDC9-4D53-892E-A3561F930633}" type="presParOf" srcId="{4B77308D-B7E2-4D29-A343-4EA46DF83667}" destId="{1D13D05D-81B4-4E16-8533-4FAAF474B2B3}"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37734A-358B-4BFD-8BDB-BA4574CAF33D}">
      <dsp:nvSpPr>
        <dsp:cNvPr id="0" name=""/>
        <dsp:cNvSpPr/>
      </dsp:nvSpPr>
      <dsp:spPr>
        <a:xfrm>
          <a:off x="0" y="28057"/>
          <a:ext cx="7315200" cy="98338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l-GR" sz="4100" kern="1200"/>
            <a:t>Δύο διαλέξεις</a:t>
          </a:r>
          <a:endParaRPr lang="en-US" sz="4100" kern="1200"/>
        </a:p>
      </dsp:txBody>
      <dsp:txXfrm>
        <a:off x="48005" y="76062"/>
        <a:ext cx="7219190" cy="887374"/>
      </dsp:txXfrm>
    </dsp:sp>
    <dsp:sp modelId="{E2D735A2-9C5A-428E-9C94-9D5B66401F1B}">
      <dsp:nvSpPr>
        <dsp:cNvPr id="0" name=""/>
        <dsp:cNvSpPr/>
      </dsp:nvSpPr>
      <dsp:spPr>
        <a:xfrm>
          <a:off x="0" y="1011442"/>
          <a:ext cx="7315200" cy="1103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258"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l-GR" sz="3200" kern="1200" dirty="0"/>
            <a:t>Πέμπτη, </a:t>
          </a:r>
          <a:r>
            <a:rPr lang="en-US" sz="3200" kern="1200" dirty="0"/>
            <a:t>09</a:t>
          </a:r>
          <a:r>
            <a:rPr lang="el-GR" sz="3200" kern="1200" dirty="0"/>
            <a:t>:</a:t>
          </a:r>
          <a:r>
            <a:rPr lang="en-US" sz="3200" kern="1200" dirty="0"/>
            <a:t>00</a:t>
          </a:r>
          <a:r>
            <a:rPr lang="el-GR" sz="3200" kern="1200" dirty="0"/>
            <a:t> – </a:t>
          </a:r>
          <a:r>
            <a:rPr lang="en-US" sz="3200" kern="1200" dirty="0"/>
            <a:t>10</a:t>
          </a:r>
          <a:r>
            <a:rPr lang="el-GR" sz="3200" kern="1200" dirty="0"/>
            <a:t>:</a:t>
          </a:r>
          <a:r>
            <a:rPr lang="en-US" sz="3200" kern="1200" dirty="0"/>
            <a:t>30</a:t>
          </a:r>
          <a:r>
            <a:rPr lang="el-GR" sz="3200" kern="1200" dirty="0"/>
            <a:t> (Γλέζος)</a:t>
          </a:r>
          <a:endParaRPr lang="en-US" sz="3200" kern="1200" dirty="0"/>
        </a:p>
        <a:p>
          <a:pPr marL="285750" lvl="1" indent="-285750" algn="l" defTabSz="1422400">
            <a:lnSpc>
              <a:spcPct val="90000"/>
            </a:lnSpc>
            <a:spcBef>
              <a:spcPct val="0"/>
            </a:spcBef>
            <a:spcAft>
              <a:spcPct val="20000"/>
            </a:spcAft>
            <a:buChar char="•"/>
          </a:pPr>
          <a:r>
            <a:rPr lang="el-GR" sz="3200" kern="1200" dirty="0"/>
            <a:t>Παρασκευή, </a:t>
          </a:r>
          <a:r>
            <a:rPr lang="en-US" sz="3200" kern="1200" dirty="0"/>
            <a:t>12</a:t>
          </a:r>
          <a:r>
            <a:rPr lang="el-GR" sz="3200" kern="1200" dirty="0"/>
            <a:t>:</a:t>
          </a:r>
          <a:r>
            <a:rPr lang="en-US" sz="3200" kern="1200" dirty="0"/>
            <a:t>15</a:t>
          </a:r>
          <a:r>
            <a:rPr lang="el-GR" sz="3200" kern="1200" dirty="0"/>
            <a:t> – </a:t>
          </a:r>
          <a:r>
            <a:rPr lang="en-US" sz="3200" kern="1200" dirty="0"/>
            <a:t>13</a:t>
          </a:r>
          <a:r>
            <a:rPr lang="el-GR" sz="3200" kern="1200" dirty="0"/>
            <a:t>:</a:t>
          </a:r>
          <a:r>
            <a:rPr lang="en-US" sz="3200" kern="1200" dirty="0"/>
            <a:t>45</a:t>
          </a:r>
          <a:r>
            <a:rPr lang="el-GR" sz="3200" kern="1200" dirty="0"/>
            <a:t> (</a:t>
          </a:r>
          <a:r>
            <a:rPr lang="el-GR" sz="3200" kern="1200" dirty="0" err="1"/>
            <a:t>Βέμη</a:t>
          </a:r>
          <a:r>
            <a:rPr lang="el-GR" sz="3200" kern="1200" dirty="0"/>
            <a:t>) </a:t>
          </a:r>
          <a:endParaRPr lang="en-US" sz="3200" kern="1200" dirty="0"/>
        </a:p>
      </dsp:txBody>
      <dsp:txXfrm>
        <a:off x="0" y="1011442"/>
        <a:ext cx="7315200" cy="1103309"/>
      </dsp:txXfrm>
    </dsp:sp>
    <dsp:sp modelId="{25FB8F06-D2E9-4BA3-85B5-2DFA84CD3581}">
      <dsp:nvSpPr>
        <dsp:cNvPr id="0" name=""/>
        <dsp:cNvSpPr/>
      </dsp:nvSpPr>
      <dsp:spPr>
        <a:xfrm>
          <a:off x="0" y="2114752"/>
          <a:ext cx="7315200" cy="98338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l-GR" sz="4100" kern="1200"/>
            <a:t>Ένα φροντιστηριακό μάθημα</a:t>
          </a:r>
          <a:endParaRPr lang="en-US" sz="4100" kern="1200"/>
        </a:p>
      </dsp:txBody>
      <dsp:txXfrm>
        <a:off x="48005" y="2162757"/>
        <a:ext cx="7219190" cy="887374"/>
      </dsp:txXfrm>
    </dsp:sp>
    <dsp:sp modelId="{D9278B85-44B5-4483-870B-411FEF4C98C7}">
      <dsp:nvSpPr>
        <dsp:cNvPr id="0" name=""/>
        <dsp:cNvSpPr/>
      </dsp:nvSpPr>
      <dsp:spPr>
        <a:xfrm>
          <a:off x="0" y="3098137"/>
          <a:ext cx="7315200" cy="1994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258"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l-GR" sz="3200" kern="1200" dirty="0"/>
            <a:t>Τμήμα Α: Πέμπτη, </a:t>
          </a:r>
          <a:r>
            <a:rPr lang="en-US" sz="3200" kern="1200" dirty="0"/>
            <a:t>10</a:t>
          </a:r>
          <a:r>
            <a:rPr lang="el-GR" sz="3200" kern="1200" dirty="0"/>
            <a:t>:</a:t>
          </a:r>
          <a:r>
            <a:rPr lang="en-US" sz="3200" kern="1200" dirty="0"/>
            <a:t>30</a:t>
          </a:r>
          <a:r>
            <a:rPr lang="el-GR" sz="3200" kern="1200" dirty="0"/>
            <a:t> – </a:t>
          </a:r>
          <a:r>
            <a:rPr lang="en-US" sz="3200" kern="1200" dirty="0"/>
            <a:t>12</a:t>
          </a:r>
          <a:r>
            <a:rPr lang="el-GR" sz="3200" kern="1200" dirty="0"/>
            <a:t>:</a:t>
          </a:r>
          <a:r>
            <a:rPr lang="en-US" sz="3200" kern="1200" dirty="0"/>
            <a:t>00</a:t>
          </a:r>
          <a:r>
            <a:rPr lang="el-GR" sz="3200" kern="1200" dirty="0"/>
            <a:t>  (Γλέζος)</a:t>
          </a:r>
          <a:endParaRPr lang="en-US" sz="3200" kern="1200" dirty="0"/>
        </a:p>
        <a:p>
          <a:pPr marL="285750" lvl="1" indent="-285750" algn="l" defTabSz="1422400">
            <a:lnSpc>
              <a:spcPct val="90000"/>
            </a:lnSpc>
            <a:spcBef>
              <a:spcPct val="0"/>
            </a:spcBef>
            <a:spcAft>
              <a:spcPct val="20000"/>
            </a:spcAft>
            <a:buChar char="•"/>
          </a:pPr>
          <a:r>
            <a:rPr lang="el-GR" sz="3200" kern="1200" dirty="0"/>
            <a:t>Τμήμα Β: Παρασκευή, </a:t>
          </a:r>
          <a:r>
            <a:rPr lang="en-US" sz="3200" kern="1200" dirty="0"/>
            <a:t>14</a:t>
          </a:r>
          <a:r>
            <a:rPr lang="el-GR" sz="3200" kern="1200" dirty="0"/>
            <a:t>:00 – </a:t>
          </a:r>
          <a:r>
            <a:rPr lang="en-US" sz="3200" kern="1200" dirty="0"/>
            <a:t>15</a:t>
          </a:r>
          <a:r>
            <a:rPr lang="el-GR" sz="3200" kern="1200" dirty="0"/>
            <a:t>:</a:t>
          </a:r>
          <a:r>
            <a:rPr lang="en-US" sz="3200" kern="1200" dirty="0"/>
            <a:t>3</a:t>
          </a:r>
          <a:r>
            <a:rPr lang="el-GR" sz="3200" kern="1200" dirty="0"/>
            <a:t>0 (Γλέζος)</a:t>
          </a:r>
          <a:endParaRPr lang="en-US" sz="3200" kern="1200" dirty="0"/>
        </a:p>
      </dsp:txBody>
      <dsp:txXfrm>
        <a:off x="0" y="3098137"/>
        <a:ext cx="7315200" cy="19944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FDC1A-B1E6-410C-AC83-7BD3C9262C53}">
      <dsp:nvSpPr>
        <dsp:cNvPr id="0" name=""/>
        <dsp:cNvSpPr/>
      </dsp:nvSpPr>
      <dsp:spPr>
        <a:xfrm>
          <a:off x="483783" y="4280"/>
          <a:ext cx="1502592" cy="1035286"/>
        </a:xfrm>
        <a:prstGeom prst="roundRect">
          <a:avLst/>
        </a:prstGeom>
        <a:blipFill>
          <a:blip xmlns:r="http://schemas.openxmlformats.org/officeDocument/2006/relationships" r:embed="rId1"/>
          <a:srcRect/>
          <a:stretch>
            <a:fillRect t="-2000" b="-2000"/>
          </a:stretch>
        </a:blip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1E3EE5-C3C8-42CA-9173-B82A10E021A3}">
      <dsp:nvSpPr>
        <dsp:cNvPr id="0" name=""/>
        <dsp:cNvSpPr/>
      </dsp:nvSpPr>
      <dsp:spPr>
        <a:xfrm>
          <a:off x="483783" y="1039566"/>
          <a:ext cx="1502592" cy="557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l-GR" sz="1200" kern="1200" dirty="0"/>
            <a:t>Εισαγωγικές έννοιες γλωσσολογίας</a:t>
          </a:r>
          <a:endParaRPr lang="en-US" sz="1200" kern="1200" dirty="0"/>
        </a:p>
      </dsp:txBody>
      <dsp:txXfrm>
        <a:off x="483783" y="1039566"/>
        <a:ext cx="1502592" cy="557461"/>
      </dsp:txXfrm>
    </dsp:sp>
    <dsp:sp modelId="{A74CDCC8-95E6-43C3-B515-5DBF6DEF2E68}">
      <dsp:nvSpPr>
        <dsp:cNvPr id="0" name=""/>
        <dsp:cNvSpPr/>
      </dsp:nvSpPr>
      <dsp:spPr>
        <a:xfrm>
          <a:off x="2136698" y="4280"/>
          <a:ext cx="1502592" cy="1035286"/>
        </a:xfrm>
        <a:prstGeom prst="roundRect">
          <a:avLst/>
        </a:prstGeom>
        <a:blipFill>
          <a:blip xmlns:r="http://schemas.openxmlformats.org/officeDocument/2006/relationships" r:embed="rId2"/>
          <a:srcRect/>
          <a:stretch>
            <a:fillRect t="-23000" b="-23000"/>
          </a:stretch>
        </a:blip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3C0167-8923-45DB-AB3F-5FD694336712}">
      <dsp:nvSpPr>
        <dsp:cNvPr id="0" name=""/>
        <dsp:cNvSpPr/>
      </dsp:nvSpPr>
      <dsp:spPr>
        <a:xfrm>
          <a:off x="2136698" y="1039566"/>
          <a:ext cx="1502592" cy="557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l-GR" sz="1200" kern="1200" dirty="0"/>
            <a:t>Γλώσσα και πολυγλωσσία</a:t>
          </a:r>
          <a:endParaRPr lang="en-US" sz="1200" kern="1200" dirty="0"/>
        </a:p>
      </dsp:txBody>
      <dsp:txXfrm>
        <a:off x="2136698" y="1039566"/>
        <a:ext cx="1502592" cy="557461"/>
      </dsp:txXfrm>
    </dsp:sp>
    <dsp:sp modelId="{583C6BED-6C74-42D4-B936-17229146AEF4}">
      <dsp:nvSpPr>
        <dsp:cNvPr id="0" name=""/>
        <dsp:cNvSpPr/>
      </dsp:nvSpPr>
      <dsp:spPr>
        <a:xfrm>
          <a:off x="3789613" y="4280"/>
          <a:ext cx="1502592" cy="1035286"/>
        </a:xfrm>
        <a:prstGeom prst="roundRect">
          <a:avLst/>
        </a:prstGeom>
        <a:blipFill>
          <a:blip xmlns:r="http://schemas.openxmlformats.org/officeDocument/2006/relationships" r:embed="rId3"/>
          <a:srcRect/>
          <a:stretch>
            <a:fillRect t="-3000" b="-3000"/>
          </a:stretch>
        </a:blip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BBDC2D-FF2B-4E3F-A24B-DA302213FAD6}">
      <dsp:nvSpPr>
        <dsp:cNvPr id="0" name=""/>
        <dsp:cNvSpPr/>
      </dsp:nvSpPr>
      <dsp:spPr>
        <a:xfrm>
          <a:off x="3789613" y="1039566"/>
          <a:ext cx="1502592" cy="557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l-GR" sz="1200" kern="1200" dirty="0"/>
            <a:t>Διαχρονικές οπτικές στη γλωσσολογία</a:t>
          </a:r>
          <a:endParaRPr lang="en-US" sz="1200" kern="1200" dirty="0"/>
        </a:p>
      </dsp:txBody>
      <dsp:txXfrm>
        <a:off x="3789613" y="1039566"/>
        <a:ext cx="1502592" cy="557461"/>
      </dsp:txXfrm>
    </dsp:sp>
    <dsp:sp modelId="{39B07858-EACE-4FEA-BA5C-59D6B41DE633}">
      <dsp:nvSpPr>
        <dsp:cNvPr id="0" name=""/>
        <dsp:cNvSpPr/>
      </dsp:nvSpPr>
      <dsp:spPr>
        <a:xfrm>
          <a:off x="483783" y="1747287"/>
          <a:ext cx="1502592" cy="1035286"/>
        </a:xfrm>
        <a:prstGeom prst="roundRect">
          <a:avLst/>
        </a:prstGeom>
        <a:blipFill>
          <a:blip xmlns:r="http://schemas.openxmlformats.org/officeDocument/2006/relationships" r:embed="rId4"/>
          <a:srcRect/>
          <a:stretch>
            <a:fillRect t="-8000" b="-8000"/>
          </a:stretch>
        </a:blip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26B198-71C6-4BF4-A9F3-D9F252F06FFD}">
      <dsp:nvSpPr>
        <dsp:cNvPr id="0" name=""/>
        <dsp:cNvSpPr/>
      </dsp:nvSpPr>
      <dsp:spPr>
        <a:xfrm>
          <a:off x="483783" y="2782574"/>
          <a:ext cx="1502592" cy="557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l-GR" sz="1200" kern="1200" dirty="0"/>
            <a:t>Φωνολογία</a:t>
          </a:r>
          <a:endParaRPr lang="en-US" sz="1200" kern="1200" dirty="0"/>
        </a:p>
      </dsp:txBody>
      <dsp:txXfrm>
        <a:off x="483783" y="2782574"/>
        <a:ext cx="1502592" cy="557461"/>
      </dsp:txXfrm>
    </dsp:sp>
    <dsp:sp modelId="{E0C64FB8-6EC5-4DD9-9620-F764A340284E}">
      <dsp:nvSpPr>
        <dsp:cNvPr id="0" name=""/>
        <dsp:cNvSpPr/>
      </dsp:nvSpPr>
      <dsp:spPr>
        <a:xfrm>
          <a:off x="2136698" y="1747287"/>
          <a:ext cx="1502592" cy="1035286"/>
        </a:xfrm>
        <a:prstGeom prst="roundRect">
          <a:avLst/>
        </a:prstGeom>
        <a:blipFill>
          <a:blip xmlns:r="http://schemas.openxmlformats.org/officeDocument/2006/relationships" r:embed="rId5"/>
          <a:srcRect/>
          <a:stretch>
            <a:fillRect l="-16000" r="-16000"/>
          </a:stretch>
        </a:blip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B571F7-9EAD-48D0-A04D-CAC1E12C30CD}">
      <dsp:nvSpPr>
        <dsp:cNvPr id="0" name=""/>
        <dsp:cNvSpPr/>
      </dsp:nvSpPr>
      <dsp:spPr>
        <a:xfrm>
          <a:off x="2136698" y="2782574"/>
          <a:ext cx="1502592" cy="557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l-GR" sz="1200" kern="1200"/>
            <a:t>Μορφολογία</a:t>
          </a:r>
          <a:endParaRPr lang="en-US" sz="1200" kern="1200"/>
        </a:p>
      </dsp:txBody>
      <dsp:txXfrm>
        <a:off x="2136698" y="2782574"/>
        <a:ext cx="1502592" cy="557461"/>
      </dsp:txXfrm>
    </dsp:sp>
    <dsp:sp modelId="{8057EF2E-8619-4D8C-8CAA-362A72442ED1}">
      <dsp:nvSpPr>
        <dsp:cNvPr id="0" name=""/>
        <dsp:cNvSpPr/>
      </dsp:nvSpPr>
      <dsp:spPr>
        <a:xfrm>
          <a:off x="3789613" y="1747287"/>
          <a:ext cx="1502592" cy="1035286"/>
        </a:xfrm>
        <a:prstGeom prst="roundRect">
          <a:avLst/>
        </a:prstGeom>
        <a:blipFill>
          <a:blip xmlns:r="http://schemas.openxmlformats.org/officeDocument/2006/relationships" r:embed="rId6"/>
          <a:srcRect/>
          <a:stretch>
            <a:fillRect t="-9000" b="-9000"/>
          </a:stretch>
        </a:blip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E28F56-1C86-4A80-BA74-A1D92488FF52}">
      <dsp:nvSpPr>
        <dsp:cNvPr id="0" name=""/>
        <dsp:cNvSpPr/>
      </dsp:nvSpPr>
      <dsp:spPr>
        <a:xfrm>
          <a:off x="3789613" y="2782574"/>
          <a:ext cx="1502592" cy="557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l-GR" sz="1200" kern="1200"/>
            <a:t>Σύνταξη</a:t>
          </a:r>
          <a:endParaRPr lang="en-US" sz="1200" kern="1200"/>
        </a:p>
      </dsp:txBody>
      <dsp:txXfrm>
        <a:off x="3789613" y="2782574"/>
        <a:ext cx="1502592" cy="557461"/>
      </dsp:txXfrm>
    </dsp:sp>
    <dsp:sp modelId="{4FC34680-31AE-4841-98A0-4334650FD169}">
      <dsp:nvSpPr>
        <dsp:cNvPr id="0" name=""/>
        <dsp:cNvSpPr/>
      </dsp:nvSpPr>
      <dsp:spPr>
        <a:xfrm>
          <a:off x="2136698" y="3490295"/>
          <a:ext cx="1502592" cy="1035286"/>
        </a:xfrm>
        <a:prstGeom prst="roundRect">
          <a:avLst/>
        </a:prstGeom>
        <a:blipFill>
          <a:blip xmlns:r="http://schemas.openxmlformats.org/officeDocument/2006/relationships" r:embed="rId7"/>
          <a:srcRect/>
          <a:stretch>
            <a:fillRect l="-2000" r="-2000"/>
          </a:stretch>
        </a:blip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909769-B7E6-4A80-A6FE-51C3E7667751}">
      <dsp:nvSpPr>
        <dsp:cNvPr id="0" name=""/>
        <dsp:cNvSpPr/>
      </dsp:nvSpPr>
      <dsp:spPr>
        <a:xfrm>
          <a:off x="2136698" y="4525581"/>
          <a:ext cx="1502592" cy="5574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l-GR" sz="1200" kern="1200"/>
            <a:t>Ανακεφαλαίωση</a:t>
          </a:r>
          <a:endParaRPr lang="en-US" sz="1200" kern="1200"/>
        </a:p>
      </dsp:txBody>
      <dsp:txXfrm>
        <a:off x="2136698" y="4525581"/>
        <a:ext cx="1502592" cy="5574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C1A3BA-4032-455E-ADE8-4BB6A350A78B}">
      <dsp:nvSpPr>
        <dsp:cNvPr id="0" name=""/>
        <dsp:cNvSpPr/>
      </dsp:nvSpPr>
      <dsp:spPr>
        <a:xfrm>
          <a:off x="0" y="0"/>
          <a:ext cx="7315200"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3BDD61-DEAD-40D1-8635-2A048021CD3E}">
      <dsp:nvSpPr>
        <dsp:cNvPr id="0" name=""/>
        <dsp:cNvSpPr/>
      </dsp:nvSpPr>
      <dsp:spPr>
        <a:xfrm>
          <a:off x="0" y="0"/>
          <a:ext cx="7315200" cy="2560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l-GR" sz="5100" kern="1200"/>
            <a:t>Πρόοδοι (30% της τελικής βαθμολογίας)</a:t>
          </a:r>
          <a:endParaRPr lang="en-US" sz="5100" kern="1200"/>
        </a:p>
      </dsp:txBody>
      <dsp:txXfrm>
        <a:off x="0" y="0"/>
        <a:ext cx="7315200" cy="2560319"/>
      </dsp:txXfrm>
    </dsp:sp>
    <dsp:sp modelId="{71793942-1286-45D6-A5EC-E4E1B052C556}">
      <dsp:nvSpPr>
        <dsp:cNvPr id="0" name=""/>
        <dsp:cNvSpPr/>
      </dsp:nvSpPr>
      <dsp:spPr>
        <a:xfrm>
          <a:off x="0" y="2560319"/>
          <a:ext cx="7315200"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E1DDD3-A9F4-416E-B2A3-A81F3E6F1FA6}">
      <dsp:nvSpPr>
        <dsp:cNvPr id="0" name=""/>
        <dsp:cNvSpPr/>
      </dsp:nvSpPr>
      <dsp:spPr>
        <a:xfrm>
          <a:off x="0" y="2560319"/>
          <a:ext cx="7315200" cy="2560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l-GR" sz="5100" kern="1200"/>
            <a:t>Τελική γραπτή εξέταση (70% της τελικής βαθμολογίας)</a:t>
          </a:r>
          <a:endParaRPr lang="en-US" sz="5100" kern="1200"/>
        </a:p>
      </dsp:txBody>
      <dsp:txXfrm>
        <a:off x="0" y="2560319"/>
        <a:ext cx="7315200" cy="25603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60D7CD-42A1-4CFF-A8FE-C143051F4838}">
      <dsp:nvSpPr>
        <dsp:cNvPr id="0" name=""/>
        <dsp:cNvSpPr/>
      </dsp:nvSpPr>
      <dsp:spPr>
        <a:xfrm>
          <a:off x="0" y="15718"/>
          <a:ext cx="7315200" cy="79150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l-GR" sz="3300" kern="1200"/>
            <a:t>Περιγραφική</a:t>
          </a:r>
          <a:endParaRPr lang="en-US" sz="3300" kern="1200"/>
        </a:p>
      </dsp:txBody>
      <dsp:txXfrm>
        <a:off x="38638" y="54356"/>
        <a:ext cx="7237924" cy="714229"/>
      </dsp:txXfrm>
    </dsp:sp>
    <dsp:sp modelId="{BA956C99-0422-4F2F-8D4F-84D15E4BE105}">
      <dsp:nvSpPr>
        <dsp:cNvPr id="0" name=""/>
        <dsp:cNvSpPr/>
      </dsp:nvSpPr>
      <dsp:spPr>
        <a:xfrm>
          <a:off x="0" y="807223"/>
          <a:ext cx="7315200" cy="905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258" tIns="41910" rIns="234696" bIns="41910" numCol="1" spcCol="1270" anchor="t" anchorCtr="0">
          <a:noAutofit/>
        </a:bodyPr>
        <a:lstStyle/>
        <a:p>
          <a:pPr marL="228600" lvl="1" indent="-228600" algn="l" defTabSz="1155700" rtl="0">
            <a:lnSpc>
              <a:spcPct val="90000"/>
            </a:lnSpc>
            <a:spcBef>
              <a:spcPct val="0"/>
            </a:spcBef>
            <a:spcAft>
              <a:spcPct val="20000"/>
            </a:spcAft>
            <a:buChar char="•"/>
          </a:pPr>
          <a:r>
            <a:rPr lang="el-GR" sz="2600" kern="1200"/>
            <a:t>Πώς είναι η γλώσσα; </a:t>
          </a:r>
          <a:endParaRPr lang="en-US" sz="2600" kern="1200">
            <a:latin typeface="Corbel" panose="020B0503020204020204"/>
          </a:endParaRPr>
        </a:p>
        <a:p>
          <a:pPr marL="228600" lvl="1" indent="-228600" algn="l" defTabSz="1155700">
            <a:lnSpc>
              <a:spcPct val="90000"/>
            </a:lnSpc>
            <a:spcBef>
              <a:spcPct val="0"/>
            </a:spcBef>
            <a:spcAft>
              <a:spcPct val="20000"/>
            </a:spcAft>
            <a:buChar char="•"/>
          </a:pPr>
          <a:r>
            <a:rPr lang="el-GR" sz="2600" kern="1200"/>
            <a:t>Τι μορφή έχει;</a:t>
          </a:r>
          <a:endParaRPr lang="en-US" sz="2600" kern="1200"/>
        </a:p>
      </dsp:txBody>
      <dsp:txXfrm>
        <a:off x="0" y="807223"/>
        <a:ext cx="7315200" cy="905107"/>
      </dsp:txXfrm>
    </dsp:sp>
    <dsp:sp modelId="{B89C7E9D-A02B-4FFB-ADFE-0AF9BAFB13D0}">
      <dsp:nvSpPr>
        <dsp:cNvPr id="0" name=""/>
        <dsp:cNvSpPr/>
      </dsp:nvSpPr>
      <dsp:spPr>
        <a:xfrm>
          <a:off x="0" y="1712331"/>
          <a:ext cx="7315200" cy="79150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l-GR" sz="3300" kern="1200"/>
            <a:t>Ρυθμιστική</a:t>
          </a:r>
          <a:endParaRPr lang="en-US" sz="3300" kern="1200"/>
        </a:p>
      </dsp:txBody>
      <dsp:txXfrm>
        <a:off x="38638" y="1750969"/>
        <a:ext cx="7237924" cy="714229"/>
      </dsp:txXfrm>
    </dsp:sp>
    <dsp:sp modelId="{746AD1E8-3310-4815-9EA8-F0480521D775}">
      <dsp:nvSpPr>
        <dsp:cNvPr id="0" name=""/>
        <dsp:cNvSpPr/>
      </dsp:nvSpPr>
      <dsp:spPr>
        <a:xfrm>
          <a:off x="0" y="2503836"/>
          <a:ext cx="7315200" cy="905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258" tIns="41910" rIns="234696" bIns="41910" numCol="1" spcCol="1270" anchor="t" anchorCtr="0">
          <a:noAutofit/>
        </a:bodyPr>
        <a:lstStyle/>
        <a:p>
          <a:pPr marL="228600" lvl="1" indent="-228600" algn="l" defTabSz="1155700" rtl="0">
            <a:lnSpc>
              <a:spcPct val="90000"/>
            </a:lnSpc>
            <a:spcBef>
              <a:spcPct val="0"/>
            </a:spcBef>
            <a:spcAft>
              <a:spcPct val="20000"/>
            </a:spcAft>
            <a:buChar char="•"/>
          </a:pPr>
          <a:r>
            <a:rPr lang="el-GR" sz="2600" kern="1200"/>
            <a:t>Πώς πρέπει να μιλάμε;</a:t>
          </a:r>
          <a:endParaRPr lang="en-US" sz="2600" kern="1200">
            <a:latin typeface="Corbel" panose="020B0503020204020204"/>
          </a:endParaRPr>
        </a:p>
        <a:p>
          <a:pPr marL="228600" lvl="1" indent="-228600" algn="l" defTabSz="1155700">
            <a:lnSpc>
              <a:spcPct val="90000"/>
            </a:lnSpc>
            <a:spcBef>
              <a:spcPct val="0"/>
            </a:spcBef>
            <a:spcAft>
              <a:spcPct val="20000"/>
            </a:spcAft>
            <a:buChar char="•"/>
          </a:pPr>
          <a:r>
            <a:rPr lang="el-GR" sz="2600" kern="1200"/>
            <a:t>Ποιο είναι το σωστό;</a:t>
          </a:r>
          <a:endParaRPr lang="en-US" sz="2600" kern="1200"/>
        </a:p>
      </dsp:txBody>
      <dsp:txXfrm>
        <a:off x="0" y="2503836"/>
        <a:ext cx="7315200" cy="905107"/>
      </dsp:txXfrm>
    </dsp:sp>
    <dsp:sp modelId="{824CC503-0E97-496F-A10F-E1100479A97C}">
      <dsp:nvSpPr>
        <dsp:cNvPr id="0" name=""/>
        <dsp:cNvSpPr/>
      </dsp:nvSpPr>
      <dsp:spPr>
        <a:xfrm>
          <a:off x="0" y="3408943"/>
          <a:ext cx="7315200" cy="79150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l-GR" sz="3300" kern="1200"/>
            <a:t>Ερμηνευτική</a:t>
          </a:r>
          <a:endParaRPr lang="en-US" sz="3300" kern="1200"/>
        </a:p>
      </dsp:txBody>
      <dsp:txXfrm>
        <a:off x="38638" y="3447581"/>
        <a:ext cx="7237924" cy="714229"/>
      </dsp:txXfrm>
    </dsp:sp>
    <dsp:sp modelId="{1D13D05D-81B4-4E16-8533-4FAAF474B2B3}">
      <dsp:nvSpPr>
        <dsp:cNvPr id="0" name=""/>
        <dsp:cNvSpPr/>
      </dsp:nvSpPr>
      <dsp:spPr>
        <a:xfrm>
          <a:off x="0" y="4200448"/>
          <a:ext cx="7315200" cy="905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258" tIns="41910" rIns="234696" bIns="41910" numCol="1" spcCol="1270" anchor="t" anchorCtr="0">
          <a:noAutofit/>
        </a:bodyPr>
        <a:lstStyle/>
        <a:p>
          <a:pPr marL="228600" lvl="1" indent="-228600" algn="l" defTabSz="1155700" rtl="0">
            <a:lnSpc>
              <a:spcPct val="90000"/>
            </a:lnSpc>
            <a:spcBef>
              <a:spcPct val="0"/>
            </a:spcBef>
            <a:spcAft>
              <a:spcPct val="20000"/>
            </a:spcAft>
            <a:buChar char="•"/>
          </a:pPr>
          <a:r>
            <a:rPr lang="el-GR" sz="2600" kern="1200"/>
            <a:t>Γιατί μιλάμε με τον τρόπο αυτό; </a:t>
          </a:r>
          <a:endParaRPr lang="en-US" sz="2600" kern="1200">
            <a:latin typeface="Corbel" panose="020B0503020204020204"/>
          </a:endParaRPr>
        </a:p>
        <a:p>
          <a:pPr marL="228600" lvl="1" indent="-228600" algn="l" defTabSz="1155700">
            <a:lnSpc>
              <a:spcPct val="90000"/>
            </a:lnSpc>
            <a:spcBef>
              <a:spcPct val="0"/>
            </a:spcBef>
            <a:spcAft>
              <a:spcPct val="20000"/>
            </a:spcAft>
            <a:buChar char="•"/>
          </a:pPr>
          <a:r>
            <a:rPr lang="el-GR" sz="2600" kern="1200">
              <a:latin typeface="Corbel" panose="020B0503020204020204"/>
            </a:rPr>
            <a:t>Tι</a:t>
          </a:r>
          <a:r>
            <a:rPr lang="el-GR" sz="2600" kern="1200"/>
            <a:t> σημαίνει;</a:t>
          </a:r>
          <a:endParaRPr lang="en-US" sz="2600" kern="1200"/>
        </a:p>
      </dsp:txBody>
      <dsp:txXfrm>
        <a:off x="0" y="4200448"/>
        <a:ext cx="7315200" cy="90510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8AB2EB4-1C01-4D40-94A9-2BDAE5AFF37C}"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35054-7C10-4C92-8C0E-37D8E566D8E1}" type="slidenum">
              <a:rPr lang="en-US" smtClean="0"/>
              <a:t>‹#›</a:t>
            </a:fld>
            <a:endParaRPr lang="en-US"/>
          </a:p>
        </p:txBody>
      </p:sp>
    </p:spTree>
    <p:extLst>
      <p:ext uri="{BB962C8B-B14F-4D97-AF65-F5344CB8AC3E}">
        <p14:creationId xmlns:p14="http://schemas.microsoft.com/office/powerpoint/2010/main" val="3995592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AB2EB4-1C01-4D40-94A9-2BDAE5AFF37C}"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35054-7C10-4C92-8C0E-37D8E566D8E1}" type="slidenum">
              <a:rPr lang="en-US" smtClean="0"/>
              <a:t>‹#›</a:t>
            </a:fld>
            <a:endParaRPr lang="en-US"/>
          </a:p>
        </p:txBody>
      </p:sp>
    </p:spTree>
    <p:extLst>
      <p:ext uri="{BB962C8B-B14F-4D97-AF65-F5344CB8AC3E}">
        <p14:creationId xmlns:p14="http://schemas.microsoft.com/office/powerpoint/2010/main" val="3015919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2">
                    <a:lumMod val="7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AB2EB4-1C01-4D40-94A9-2BDAE5AFF37C}"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35054-7C10-4C92-8C0E-37D8E566D8E1}" type="slidenum">
              <a:rPr lang="en-US" smtClean="0"/>
              <a:t>‹#›</a:t>
            </a:fld>
            <a:endParaRPr lang="en-US"/>
          </a:p>
        </p:txBody>
      </p:sp>
    </p:spTree>
    <p:extLst>
      <p:ext uri="{BB962C8B-B14F-4D97-AF65-F5344CB8AC3E}">
        <p14:creationId xmlns:p14="http://schemas.microsoft.com/office/powerpoint/2010/main" val="3705399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08AB2EB4-1C01-4D40-94A9-2BDAE5AFF37C}" type="datetimeFigureOut">
              <a:rPr lang="en-US" smtClean="0"/>
              <a:t>2/10/2026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5635054-7C10-4C92-8C0E-37D8E566D8E1}" type="slidenum">
              <a:rPr lang="en-US" smtClean="0"/>
              <a:t>‹#›</a:t>
            </a:fld>
            <a:endParaRPr lang="en-US"/>
          </a:p>
        </p:txBody>
      </p:sp>
    </p:spTree>
    <p:extLst>
      <p:ext uri="{BB962C8B-B14F-4D97-AF65-F5344CB8AC3E}">
        <p14:creationId xmlns:p14="http://schemas.microsoft.com/office/powerpoint/2010/main" val="816212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08AB2EB4-1C01-4D40-94A9-2BDAE5AFF37C}" type="datetimeFigureOut">
              <a:rPr lang="en-US" smtClean="0"/>
              <a:t>2/10/2026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D5635054-7C10-4C92-8C0E-37D8E566D8E1}" type="slidenum">
              <a:rPr lang="en-US" smtClean="0"/>
              <a:t>‹#›</a:t>
            </a:fld>
            <a:endParaRPr lang="en-US"/>
          </a:p>
        </p:txBody>
      </p:sp>
    </p:spTree>
    <p:extLst>
      <p:ext uri="{BB962C8B-B14F-4D97-AF65-F5344CB8AC3E}">
        <p14:creationId xmlns:p14="http://schemas.microsoft.com/office/powerpoint/2010/main" val="374635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08AB2EB4-1C01-4D40-94A9-2BDAE5AFF37C}" type="datetimeFigureOut">
              <a:rPr lang="en-US" smtClean="0"/>
              <a:t>2/10/2026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D5635054-7C10-4C92-8C0E-37D8E566D8E1}" type="slidenum">
              <a:rPr lang="en-US" smtClean="0"/>
              <a:t>‹#›</a:t>
            </a:fld>
            <a:endParaRPr lang="en-US"/>
          </a:p>
        </p:txBody>
      </p:sp>
    </p:spTree>
    <p:extLst>
      <p:ext uri="{BB962C8B-B14F-4D97-AF65-F5344CB8AC3E}">
        <p14:creationId xmlns:p14="http://schemas.microsoft.com/office/powerpoint/2010/main" val="597921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8AB2EB4-1C01-4D40-94A9-2BDAE5AFF37C}"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635054-7C10-4C92-8C0E-37D8E566D8E1}" type="slidenum">
              <a:rPr lang="en-US" smtClean="0"/>
              <a:t>‹#›</a:t>
            </a:fld>
            <a:endParaRPr lang="en-US"/>
          </a:p>
        </p:txBody>
      </p:sp>
    </p:spTree>
    <p:extLst>
      <p:ext uri="{BB962C8B-B14F-4D97-AF65-F5344CB8AC3E}">
        <p14:creationId xmlns:p14="http://schemas.microsoft.com/office/powerpoint/2010/main" val="3693949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08AB2EB4-1C01-4D40-94A9-2BDAE5AFF37C}" type="datetimeFigureOut">
              <a:rPr lang="en-US" smtClean="0"/>
              <a:t>2/10/2026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5635054-7C10-4C92-8C0E-37D8E566D8E1}" type="slidenum">
              <a:rPr lang="en-US" smtClean="0"/>
              <a:t>‹#›</a:t>
            </a:fld>
            <a:endParaRPr lang="en-US"/>
          </a:p>
        </p:txBody>
      </p:sp>
    </p:spTree>
    <p:extLst>
      <p:ext uri="{BB962C8B-B14F-4D97-AF65-F5344CB8AC3E}">
        <p14:creationId xmlns:p14="http://schemas.microsoft.com/office/powerpoint/2010/main" val="1935895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08AB2EB4-1C01-4D40-94A9-2BDAE5AFF37C}" type="datetimeFigureOut">
              <a:rPr lang="en-US" smtClean="0"/>
              <a:t>2/10/2026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D5635054-7C10-4C92-8C0E-37D8E566D8E1}" type="slidenum">
              <a:rPr lang="en-US" smtClean="0"/>
              <a:t>‹#›</a:t>
            </a:fld>
            <a:endParaRPr lang="en-US"/>
          </a:p>
        </p:txBody>
      </p:sp>
    </p:spTree>
    <p:extLst>
      <p:ext uri="{BB962C8B-B14F-4D97-AF65-F5344CB8AC3E}">
        <p14:creationId xmlns:p14="http://schemas.microsoft.com/office/powerpoint/2010/main" val="928912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AB2EB4-1C01-4D40-94A9-2BDAE5AFF37C}" type="datetimeFigureOut">
              <a:rPr lang="en-US" smtClean="0"/>
              <a:t>2/10/2026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635054-7C10-4C92-8C0E-37D8E566D8E1}" type="slidenum">
              <a:rPr lang="en-US" smtClean="0"/>
              <a:t>‹#›</a:t>
            </a:fld>
            <a:endParaRPr lang="en-US"/>
          </a:p>
        </p:txBody>
      </p:sp>
    </p:spTree>
    <p:extLst>
      <p:ext uri="{BB962C8B-B14F-4D97-AF65-F5344CB8AC3E}">
        <p14:creationId xmlns:p14="http://schemas.microsoft.com/office/powerpoint/2010/main" val="796494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AB2EB4-1C01-4D40-94A9-2BDAE5AFF37C}" type="datetimeFigureOut">
              <a:rPr lang="en-US" smtClean="0"/>
              <a:t>2/10/2026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635054-7C10-4C92-8C0E-37D8E566D8E1}" type="slidenum">
              <a:rPr lang="en-US" smtClean="0"/>
              <a:t>‹#›</a:t>
            </a:fld>
            <a:endParaRPr lang="en-US"/>
          </a:p>
        </p:txBody>
      </p:sp>
    </p:spTree>
    <p:extLst>
      <p:ext uri="{BB962C8B-B14F-4D97-AF65-F5344CB8AC3E}">
        <p14:creationId xmlns:p14="http://schemas.microsoft.com/office/powerpoint/2010/main" val="2600170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08AB2EB4-1C01-4D40-94A9-2BDAE5AFF37C}" type="datetimeFigureOut">
              <a:rPr lang="en-US" smtClean="0"/>
              <a:t>2/10/2026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D5635054-7C10-4C92-8C0E-37D8E566D8E1}" type="slidenum">
              <a:rPr lang="en-US" smtClean="0"/>
              <a:t>‹#›</a:t>
            </a:fld>
            <a:endParaRPr lang="en-US"/>
          </a:p>
        </p:txBody>
      </p:sp>
    </p:spTree>
    <p:extLst>
      <p:ext uri="{BB962C8B-B14F-4D97-AF65-F5344CB8AC3E}">
        <p14:creationId xmlns:p14="http://schemas.microsoft.com/office/powerpoint/2010/main" val="3123732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image" Target="../media/image25.png"/><Relationship Id="rId7" Type="http://schemas.openxmlformats.org/officeDocument/2006/relationships/slide" Target="slide8.xm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slide" Target="slide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F4AD318-2FB6-4C6E-931E-58E404FA1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1A118E35-1CBF-4863-8497-F4DF1A166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1" name="Freeform: Shape 20">
            <a:extLst>
              <a:ext uri="{FF2B5EF4-FFF2-40B4-BE49-F238E27FC236}">
                <a16:creationId xmlns:a16="http://schemas.microsoft.com/office/drawing/2014/main" id="{6E187274-5DC2-4BE0-AF99-925D6D973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4A54B71C-DB29-4D70-A681-68F8EB76405F}"/>
              </a:ext>
            </a:extLst>
          </p:cNvPr>
          <p:cNvSpPr>
            <a:spLocks noGrp="1"/>
          </p:cNvSpPr>
          <p:nvPr>
            <p:ph type="ctrTitle"/>
          </p:nvPr>
        </p:nvSpPr>
        <p:spPr>
          <a:xfrm>
            <a:off x="1747182" y="2098078"/>
            <a:ext cx="6239912" cy="1674820"/>
          </a:xfrm>
        </p:spPr>
        <p:txBody>
          <a:bodyPr anchor="ctr">
            <a:normAutofit fontScale="90000"/>
          </a:bodyPr>
          <a:lstStyle/>
          <a:p>
            <a:pPr algn="r"/>
            <a:r>
              <a:rPr lang="el-GR" sz="6000"/>
              <a:t>Τι είναι η Γλωσσολογία;</a:t>
            </a:r>
            <a:endParaRPr lang="en-US" sz="6000"/>
          </a:p>
        </p:txBody>
      </p:sp>
      <p:sp>
        <p:nvSpPr>
          <p:cNvPr id="3" name="Subtitle 2">
            <a:extLst>
              <a:ext uri="{FF2B5EF4-FFF2-40B4-BE49-F238E27FC236}">
                <a16:creationId xmlns:a16="http://schemas.microsoft.com/office/drawing/2014/main" id="{1387BCE7-5AB4-4055-9FBD-76D2C84BD744}"/>
              </a:ext>
            </a:extLst>
          </p:cNvPr>
          <p:cNvSpPr>
            <a:spLocks noGrp="1"/>
          </p:cNvSpPr>
          <p:nvPr>
            <p:ph type="subTitle" idx="1"/>
          </p:nvPr>
        </p:nvSpPr>
        <p:spPr>
          <a:xfrm>
            <a:off x="1341121" y="3771602"/>
            <a:ext cx="6644218" cy="763295"/>
          </a:xfrm>
        </p:spPr>
        <p:txBody>
          <a:bodyPr anchor="ctr">
            <a:normAutofit lnSpcReduction="10000"/>
          </a:bodyPr>
          <a:lstStyle/>
          <a:p>
            <a:pPr algn="r">
              <a:lnSpc>
                <a:spcPct val="110000"/>
              </a:lnSpc>
            </a:pPr>
            <a:r>
              <a:rPr lang="el-GR" sz="1600" dirty="0">
                <a:solidFill>
                  <a:schemeClr val="tx1"/>
                </a:solidFill>
              </a:rPr>
              <a:t>«Γλωσσολογία και Ελληνική Γλώσσα»</a:t>
            </a:r>
          </a:p>
          <a:p>
            <a:pPr algn="r">
              <a:lnSpc>
                <a:spcPct val="110000"/>
              </a:lnSpc>
            </a:pPr>
            <a:r>
              <a:rPr lang="el-GR" sz="1600" dirty="0">
                <a:solidFill>
                  <a:schemeClr val="tx1"/>
                </a:solidFill>
              </a:rPr>
              <a:t>Διάλεξη 1, </a:t>
            </a:r>
            <a:r>
              <a:rPr lang="el-GR" sz="1600" dirty="0" err="1">
                <a:solidFill>
                  <a:schemeClr val="tx1"/>
                </a:solidFill>
              </a:rPr>
              <a:t>Ακαδ</a:t>
            </a:r>
            <a:r>
              <a:rPr lang="el-GR" sz="1600" dirty="0">
                <a:solidFill>
                  <a:schemeClr val="tx1"/>
                </a:solidFill>
              </a:rPr>
              <a:t>. Έτος 202</a:t>
            </a:r>
            <a:r>
              <a:rPr lang="en-US" sz="1600" dirty="0">
                <a:solidFill>
                  <a:schemeClr val="tx1"/>
                </a:solidFill>
              </a:rPr>
              <a:t>5</a:t>
            </a:r>
            <a:r>
              <a:rPr lang="el-GR" sz="1600" dirty="0">
                <a:solidFill>
                  <a:schemeClr val="tx1"/>
                </a:solidFill>
              </a:rPr>
              <a:t>-202</a:t>
            </a:r>
            <a:r>
              <a:rPr lang="en-US" sz="1600" dirty="0">
                <a:solidFill>
                  <a:schemeClr val="tx1"/>
                </a:solidFill>
              </a:rPr>
              <a:t>6</a:t>
            </a:r>
          </a:p>
        </p:txBody>
      </p:sp>
    </p:spTree>
    <p:extLst>
      <p:ext uri="{BB962C8B-B14F-4D97-AF65-F5344CB8AC3E}">
        <p14:creationId xmlns:p14="http://schemas.microsoft.com/office/powerpoint/2010/main" val="307590894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BBB25EC-F909-4DED-9BB0-3A6340EE21FB}"/>
              </a:ext>
            </a:extLst>
          </p:cNvPr>
          <p:cNvSpPr>
            <a:spLocks noGrp="1"/>
          </p:cNvSpPr>
          <p:nvPr>
            <p:ph type="title"/>
          </p:nvPr>
        </p:nvSpPr>
        <p:spPr>
          <a:xfrm>
            <a:off x="1600754" y="1087374"/>
            <a:ext cx="8983489" cy="1000978"/>
          </a:xfrm>
        </p:spPr>
        <p:txBody>
          <a:bodyPr>
            <a:normAutofit/>
          </a:bodyPr>
          <a:lstStyle/>
          <a:p>
            <a:r>
              <a:rPr lang="el-GR"/>
              <a:t>Στη διάλεξη αυτή:</a:t>
            </a:r>
            <a:endParaRPr lang="en-US"/>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40EEF355-EF40-4388-B997-C354C1D1FF19}"/>
              </a:ext>
            </a:extLst>
          </p:cNvPr>
          <p:cNvSpPr>
            <a:spLocks noGrp="1"/>
          </p:cNvSpPr>
          <p:nvPr>
            <p:ph idx="1"/>
          </p:nvPr>
        </p:nvSpPr>
        <p:spPr>
          <a:xfrm>
            <a:off x="1600753" y="2535446"/>
            <a:ext cx="8983489" cy="3554457"/>
          </a:xfrm>
        </p:spPr>
        <p:txBody>
          <a:bodyPr>
            <a:normAutofit/>
          </a:bodyPr>
          <a:lstStyle/>
          <a:p>
            <a:r>
              <a:rPr lang="el-GR" dirty="0">
                <a:solidFill>
                  <a:schemeClr val="tx1"/>
                </a:solidFill>
              </a:rPr>
              <a:t>Θα μιλήσουμε για την οργάνωση και τις απαιτήσεις του μαθήματος</a:t>
            </a:r>
          </a:p>
          <a:p>
            <a:r>
              <a:rPr lang="el-GR" dirty="0">
                <a:solidFill>
                  <a:schemeClr val="tx1"/>
                </a:solidFill>
              </a:rPr>
              <a:t>Θα μάθουμε για το αντικείμενο και τις μεθόδους της Γλωσσολογίας ως επιστήμης</a:t>
            </a:r>
          </a:p>
          <a:p>
            <a:r>
              <a:rPr lang="el-GR" dirty="0">
                <a:solidFill>
                  <a:schemeClr val="tx1"/>
                </a:solidFill>
              </a:rPr>
              <a:t>Θα μάθουμε για την ιστορική διαδρομή της Γλωσσολογίας ως επιστήμης</a:t>
            </a:r>
          </a:p>
          <a:p>
            <a:r>
              <a:rPr lang="el-GR" dirty="0">
                <a:solidFill>
                  <a:schemeClr val="tx1"/>
                </a:solidFill>
              </a:rPr>
              <a:t>Θα διακρίνουμε τρεις γλωσσολογικές οπτικές, ή τρόπους που αξιοποιείται η </a:t>
            </a:r>
            <a:r>
              <a:rPr lang="el-GR">
                <a:solidFill>
                  <a:schemeClr val="tx1"/>
                </a:solidFill>
              </a:rPr>
              <a:t>γλωσσολογική γνώση</a:t>
            </a:r>
            <a:endParaRPr lang="el-GR" dirty="0">
              <a:solidFill>
                <a:schemeClr val="tx1"/>
              </a:solidFill>
            </a:endParaRPr>
          </a:p>
        </p:txBody>
      </p:sp>
    </p:spTree>
    <p:extLst>
      <p:ext uri="{BB962C8B-B14F-4D97-AF65-F5344CB8AC3E}">
        <p14:creationId xmlns:p14="http://schemas.microsoft.com/office/powerpoint/2010/main" val="2948124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0">
            <a:extLst>
              <a:ext uri="{FF2B5EF4-FFF2-40B4-BE49-F238E27FC236}">
                <a16:creationId xmlns:a16="http://schemas.microsoft.com/office/drawing/2014/main" id="{C162DF2A-64D1-4AA9-BA42-8A4063EAD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2" name="Rectangle 22">
            <a:extLst>
              <a:ext uri="{FF2B5EF4-FFF2-40B4-BE49-F238E27FC236}">
                <a16:creationId xmlns:a16="http://schemas.microsoft.com/office/drawing/2014/main" id="{5D7C1373-63AF-4A75-909E-990E0535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33" name="Rectangle 24">
            <a:extLst>
              <a:ext uri="{FF2B5EF4-FFF2-40B4-BE49-F238E27FC236}">
                <a16:creationId xmlns:a16="http://schemas.microsoft.com/office/drawing/2014/main" id="{2F4AD318-2FB6-4C6E-931E-58E404FA1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26">
            <a:extLst>
              <a:ext uri="{FF2B5EF4-FFF2-40B4-BE49-F238E27FC236}">
                <a16:creationId xmlns:a16="http://schemas.microsoft.com/office/drawing/2014/main" id="{1A118E35-1CBF-4863-8497-F4DF1A166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5" name="Freeform: Shape 28">
            <a:extLst>
              <a:ext uri="{FF2B5EF4-FFF2-40B4-BE49-F238E27FC236}">
                <a16:creationId xmlns:a16="http://schemas.microsoft.com/office/drawing/2014/main" id="{6E187274-5DC2-4BE0-AF99-925D6D973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399531A9-DEFA-408D-8E0A-72C67D573849}"/>
              </a:ext>
            </a:extLst>
          </p:cNvPr>
          <p:cNvSpPr>
            <a:spLocks noGrp="1"/>
          </p:cNvSpPr>
          <p:nvPr>
            <p:ph type="title"/>
          </p:nvPr>
        </p:nvSpPr>
        <p:spPr>
          <a:xfrm>
            <a:off x="1069849" y="1298448"/>
            <a:ext cx="7056444" cy="3255264"/>
          </a:xfrm>
        </p:spPr>
        <p:txBody>
          <a:bodyPr vert="horz" lIns="91440" tIns="45720" rIns="91440" bIns="45720" rtlCol="0" anchor="b">
            <a:normAutofit/>
          </a:bodyPr>
          <a:lstStyle/>
          <a:p>
            <a:pPr algn="r"/>
            <a:r>
              <a:rPr lang="en-US" err="1">
                <a:solidFill>
                  <a:schemeClr val="accent1"/>
                </a:solidFill>
              </a:rPr>
              <a:t>Το</a:t>
            </a:r>
            <a:r>
              <a:rPr lang="en-US">
                <a:solidFill>
                  <a:schemeClr val="accent1"/>
                </a:solidFill>
              </a:rPr>
              <a:t> </a:t>
            </a:r>
            <a:r>
              <a:rPr lang="en-US" err="1">
                <a:solidFill>
                  <a:schemeClr val="accent1"/>
                </a:solidFill>
              </a:rPr>
              <a:t>μάθημ</a:t>
            </a:r>
            <a:r>
              <a:rPr lang="en-US">
                <a:solidFill>
                  <a:schemeClr val="accent1"/>
                </a:solidFill>
              </a:rPr>
              <a:t>α «Γλωσσολογία </a:t>
            </a:r>
            <a:r>
              <a:rPr lang="el-GR">
                <a:solidFill>
                  <a:schemeClr val="accent1"/>
                </a:solidFill>
              </a:rPr>
              <a:t>και ελληνική γλώσσα</a:t>
            </a:r>
            <a:r>
              <a:rPr lang="en-US">
                <a:solidFill>
                  <a:schemeClr val="accent1"/>
                </a:solidFill>
              </a:rPr>
              <a:t>»</a:t>
            </a:r>
          </a:p>
        </p:txBody>
      </p:sp>
      <p:sp>
        <p:nvSpPr>
          <p:cNvPr id="3" name="Text Placeholder 2">
            <a:extLst>
              <a:ext uri="{FF2B5EF4-FFF2-40B4-BE49-F238E27FC236}">
                <a16:creationId xmlns:a16="http://schemas.microsoft.com/office/drawing/2014/main" id="{7E5FBAD2-5A4D-4426-9DE8-2A5E1AFB31C8}"/>
              </a:ext>
            </a:extLst>
          </p:cNvPr>
          <p:cNvSpPr>
            <a:spLocks noGrp="1"/>
          </p:cNvSpPr>
          <p:nvPr>
            <p:ph type="body" idx="1"/>
          </p:nvPr>
        </p:nvSpPr>
        <p:spPr>
          <a:xfrm>
            <a:off x="8528702" y="4084889"/>
            <a:ext cx="3021621" cy="1709159"/>
          </a:xfrm>
        </p:spPr>
        <p:txBody>
          <a:bodyPr vert="horz" lIns="91440" tIns="45720" rIns="91440" bIns="45720" rtlCol="0" anchor="t">
            <a:normAutofit/>
          </a:bodyPr>
          <a:lstStyle/>
          <a:p>
            <a:pPr algn="r"/>
            <a:endParaRPr lang="en-US" sz="1800">
              <a:solidFill>
                <a:srgbClr val="FFFFFF"/>
              </a:solidFill>
            </a:endParaRPr>
          </a:p>
        </p:txBody>
      </p:sp>
    </p:spTree>
    <p:extLst>
      <p:ext uri="{BB962C8B-B14F-4D97-AF65-F5344CB8AC3E}">
        <p14:creationId xmlns:p14="http://schemas.microsoft.com/office/powerpoint/2010/main" val="3642372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87BE-D0D8-43F6-94AC-18A7C6E3D73C}"/>
              </a:ext>
            </a:extLst>
          </p:cNvPr>
          <p:cNvSpPr>
            <a:spLocks noGrp="1"/>
          </p:cNvSpPr>
          <p:nvPr>
            <p:ph type="title"/>
          </p:nvPr>
        </p:nvSpPr>
        <p:spPr/>
        <p:txBody>
          <a:bodyPr/>
          <a:lstStyle/>
          <a:p>
            <a:pPr algn="r"/>
            <a:r>
              <a:rPr lang="el-GR"/>
              <a:t>Οργάνωση του μαθήματος</a:t>
            </a:r>
            <a:endParaRPr lang="en-US"/>
          </a:p>
        </p:txBody>
      </p:sp>
      <p:graphicFrame>
        <p:nvGraphicFramePr>
          <p:cNvPr id="15" name="Content Placeholder 2">
            <a:extLst>
              <a:ext uri="{FF2B5EF4-FFF2-40B4-BE49-F238E27FC236}">
                <a16:creationId xmlns:a16="http://schemas.microsoft.com/office/drawing/2014/main" id="{A37425EB-9A5C-4B2A-8E8E-285E4FA38567}"/>
              </a:ext>
            </a:extLst>
          </p:cNvPr>
          <p:cNvGraphicFramePr>
            <a:graphicFrameLocks noGrp="1"/>
          </p:cNvGraphicFramePr>
          <p:nvPr>
            <p:ph idx="1"/>
            <p:extLst>
              <p:ext uri="{D42A27DB-BD31-4B8C-83A1-F6EECF244321}">
                <p14:modId xmlns:p14="http://schemas.microsoft.com/office/powerpoint/2010/main" val="3806213315"/>
              </p:ext>
            </p:extLst>
          </p:nvPr>
        </p:nvGraphicFramePr>
        <p:xfrm>
          <a:off x="3869268" y="864108"/>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0338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EC166-BE3A-4B93-ABF4-5D6DFD3E898C}"/>
              </a:ext>
            </a:extLst>
          </p:cNvPr>
          <p:cNvSpPr>
            <a:spLocks noGrp="1"/>
          </p:cNvSpPr>
          <p:nvPr>
            <p:ph type="title"/>
          </p:nvPr>
        </p:nvSpPr>
        <p:spPr>
          <a:xfrm>
            <a:off x="252919" y="1123837"/>
            <a:ext cx="2947482" cy="4601183"/>
          </a:xfrm>
        </p:spPr>
        <p:txBody>
          <a:bodyPr>
            <a:normAutofit/>
          </a:bodyPr>
          <a:lstStyle/>
          <a:p>
            <a:pPr algn="r"/>
            <a:r>
              <a:rPr lang="el-GR"/>
              <a:t>Περιεχόμενο του μαθήματος</a:t>
            </a:r>
            <a:endParaRPr lang="en-US"/>
          </a:p>
        </p:txBody>
      </p:sp>
      <p:graphicFrame>
        <p:nvGraphicFramePr>
          <p:cNvPr id="5" name="Content Placeholder 2">
            <a:extLst>
              <a:ext uri="{FF2B5EF4-FFF2-40B4-BE49-F238E27FC236}">
                <a16:creationId xmlns:a16="http://schemas.microsoft.com/office/drawing/2014/main" id="{4B15B719-211F-4A32-92DE-A4A015A50602}"/>
              </a:ext>
            </a:extLst>
          </p:cNvPr>
          <p:cNvGraphicFramePr>
            <a:graphicFrameLocks noGrp="1"/>
          </p:cNvGraphicFramePr>
          <p:nvPr>
            <p:ph idx="1"/>
            <p:extLst>
              <p:ext uri="{D42A27DB-BD31-4B8C-83A1-F6EECF244321}">
                <p14:modId xmlns:p14="http://schemas.microsoft.com/office/powerpoint/2010/main" val="2168552609"/>
              </p:ext>
            </p:extLst>
          </p:nvPr>
        </p:nvGraphicFramePr>
        <p:xfrm>
          <a:off x="3759897" y="885459"/>
          <a:ext cx="5775990" cy="5087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91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8DCA9-A3C9-4C93-B6F0-A2EC0CF27951}"/>
              </a:ext>
            </a:extLst>
          </p:cNvPr>
          <p:cNvSpPr>
            <a:spLocks noGrp="1"/>
          </p:cNvSpPr>
          <p:nvPr>
            <p:ph type="title"/>
          </p:nvPr>
        </p:nvSpPr>
        <p:spPr/>
        <p:txBody>
          <a:bodyPr/>
          <a:lstStyle/>
          <a:p>
            <a:pPr algn="r"/>
            <a:r>
              <a:rPr lang="el-GR"/>
              <a:t>Αξιολόγηση</a:t>
            </a:r>
            <a:endParaRPr lang="en-US"/>
          </a:p>
        </p:txBody>
      </p:sp>
      <p:graphicFrame>
        <p:nvGraphicFramePr>
          <p:cNvPr id="5" name="Content Placeholder 2">
            <a:extLst>
              <a:ext uri="{FF2B5EF4-FFF2-40B4-BE49-F238E27FC236}">
                <a16:creationId xmlns:a16="http://schemas.microsoft.com/office/drawing/2014/main" id="{88B00533-23D1-4A36-AD98-FBD49739B7C0}"/>
              </a:ext>
            </a:extLst>
          </p:cNvPr>
          <p:cNvGraphicFramePr>
            <a:graphicFrameLocks noGrp="1"/>
          </p:cNvGraphicFramePr>
          <p:nvPr>
            <p:ph idx="1"/>
            <p:extLst>
              <p:ext uri="{D42A27DB-BD31-4B8C-83A1-F6EECF244321}">
                <p14:modId xmlns:p14="http://schemas.microsoft.com/office/powerpoint/2010/main" val="3842561773"/>
              </p:ext>
            </p:extLst>
          </p:nvPr>
        </p:nvGraphicFramePr>
        <p:xfrm>
          <a:off x="3869268" y="864108"/>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4251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Help">
            <a:extLst>
              <a:ext uri="{FF2B5EF4-FFF2-40B4-BE49-F238E27FC236}">
                <a16:creationId xmlns:a16="http://schemas.microsoft.com/office/drawing/2014/main" id="{FA4E2BF7-0F72-4E18-AF1F-0E44030FC473}"/>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67397" y="1082039"/>
            <a:ext cx="4857206" cy="4857206"/>
          </a:xfrm>
          <a:prstGeom prst="rect">
            <a:avLst/>
          </a:prstGeom>
        </p:spPr>
      </p:pic>
    </p:spTree>
    <p:extLst>
      <p:ext uri="{BB962C8B-B14F-4D97-AF65-F5344CB8AC3E}">
        <p14:creationId xmlns:p14="http://schemas.microsoft.com/office/powerpoint/2010/main" val="3278684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62DF2A-64D1-4AA9-BA42-8A4063EAD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0" name="Rectangle 9">
            <a:extLst>
              <a:ext uri="{FF2B5EF4-FFF2-40B4-BE49-F238E27FC236}">
                <a16:creationId xmlns:a16="http://schemas.microsoft.com/office/drawing/2014/main" id="{5D7C1373-63AF-4A75-909E-990E0535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12" name="Rectangle 11">
            <a:extLst>
              <a:ext uri="{FF2B5EF4-FFF2-40B4-BE49-F238E27FC236}">
                <a16:creationId xmlns:a16="http://schemas.microsoft.com/office/drawing/2014/main" id="{2F4AD318-2FB6-4C6E-931E-58E404FA1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A118E35-1CBF-4863-8497-F4DF1A166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Freeform: Shape 15">
            <a:extLst>
              <a:ext uri="{FF2B5EF4-FFF2-40B4-BE49-F238E27FC236}">
                <a16:creationId xmlns:a16="http://schemas.microsoft.com/office/drawing/2014/main" id="{6E187274-5DC2-4BE0-AF99-925D6D973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4D01231B-AFD0-4826-8A84-3E02ED94D217}"/>
              </a:ext>
            </a:extLst>
          </p:cNvPr>
          <p:cNvSpPr>
            <a:spLocks noGrp="1"/>
          </p:cNvSpPr>
          <p:nvPr>
            <p:ph type="title"/>
          </p:nvPr>
        </p:nvSpPr>
        <p:spPr>
          <a:xfrm>
            <a:off x="1069849" y="1298448"/>
            <a:ext cx="7056444" cy="3255264"/>
          </a:xfrm>
        </p:spPr>
        <p:txBody>
          <a:bodyPr vert="horz" lIns="91440" tIns="45720" rIns="91440" bIns="45720" rtlCol="0" anchor="b">
            <a:normAutofit/>
          </a:bodyPr>
          <a:lstStyle/>
          <a:p>
            <a:pPr algn="r"/>
            <a:r>
              <a:rPr lang="en-US">
                <a:solidFill>
                  <a:schemeClr val="accent1"/>
                </a:solidFill>
              </a:rPr>
              <a:t>Η </a:t>
            </a:r>
            <a:r>
              <a:rPr lang="el-GR">
                <a:solidFill>
                  <a:schemeClr val="accent1"/>
                </a:solidFill>
              </a:rPr>
              <a:t>Γ</a:t>
            </a:r>
            <a:r>
              <a:rPr lang="en-US" err="1">
                <a:solidFill>
                  <a:schemeClr val="accent1"/>
                </a:solidFill>
              </a:rPr>
              <a:t>λωσσολογί</a:t>
            </a:r>
            <a:r>
              <a:rPr lang="en-US">
                <a:solidFill>
                  <a:schemeClr val="accent1"/>
                </a:solidFill>
              </a:rPr>
              <a:t>α </a:t>
            </a:r>
            <a:br>
              <a:rPr lang="el-GR">
                <a:solidFill>
                  <a:schemeClr val="accent1"/>
                </a:solidFill>
              </a:rPr>
            </a:br>
            <a:r>
              <a:rPr lang="en-US" err="1">
                <a:solidFill>
                  <a:schemeClr val="accent1"/>
                </a:solidFill>
              </a:rPr>
              <a:t>ως</a:t>
            </a:r>
            <a:r>
              <a:rPr lang="en-US">
                <a:solidFill>
                  <a:schemeClr val="accent1"/>
                </a:solidFill>
              </a:rPr>
              <a:t> επ</a:t>
            </a:r>
            <a:r>
              <a:rPr lang="en-US" err="1">
                <a:solidFill>
                  <a:schemeClr val="accent1"/>
                </a:solidFill>
              </a:rPr>
              <a:t>ιστήμη</a:t>
            </a:r>
            <a:endParaRPr lang="en-US">
              <a:solidFill>
                <a:schemeClr val="accent1"/>
              </a:solidFill>
            </a:endParaRPr>
          </a:p>
        </p:txBody>
      </p:sp>
      <p:sp>
        <p:nvSpPr>
          <p:cNvPr id="3" name="Text Placeholder 2">
            <a:extLst>
              <a:ext uri="{FF2B5EF4-FFF2-40B4-BE49-F238E27FC236}">
                <a16:creationId xmlns:a16="http://schemas.microsoft.com/office/drawing/2014/main" id="{20ADEC2C-D977-4004-B598-474E8D5DC57D}"/>
              </a:ext>
            </a:extLst>
          </p:cNvPr>
          <p:cNvSpPr>
            <a:spLocks noGrp="1"/>
          </p:cNvSpPr>
          <p:nvPr>
            <p:ph type="body" idx="1"/>
          </p:nvPr>
        </p:nvSpPr>
        <p:spPr>
          <a:xfrm>
            <a:off x="8528702" y="4084889"/>
            <a:ext cx="3021621" cy="1709159"/>
          </a:xfrm>
        </p:spPr>
        <p:txBody>
          <a:bodyPr vert="horz" lIns="91440" tIns="45720" rIns="91440" bIns="45720" rtlCol="0" anchor="t">
            <a:normAutofit/>
          </a:bodyPr>
          <a:lstStyle/>
          <a:p>
            <a:pPr algn="r"/>
            <a:endParaRPr lang="en-US" sz="1800">
              <a:solidFill>
                <a:srgbClr val="FFFFFF"/>
              </a:solidFill>
            </a:endParaRPr>
          </a:p>
        </p:txBody>
      </p:sp>
    </p:spTree>
    <p:extLst>
      <p:ext uri="{BB962C8B-B14F-4D97-AF65-F5344CB8AC3E}">
        <p14:creationId xmlns:p14="http://schemas.microsoft.com/office/powerpoint/2010/main" val="1072600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Customer review">
            <a:extLst>
              <a:ext uri="{FF2B5EF4-FFF2-40B4-BE49-F238E27FC236}">
                <a16:creationId xmlns:a16="http://schemas.microsoft.com/office/drawing/2014/main" id="{F557D992-4A36-4C56-82BC-B7A203CDB942}"/>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147931" y="2629988"/>
            <a:ext cx="1440000" cy="1440000"/>
          </a:xfrm>
          <a:prstGeom prst="rect">
            <a:avLst/>
          </a:prstGeom>
        </p:spPr>
      </p:pic>
      <p:sp>
        <p:nvSpPr>
          <p:cNvPr id="4" name="TextBox 3">
            <a:extLst>
              <a:ext uri="{FF2B5EF4-FFF2-40B4-BE49-F238E27FC236}">
                <a16:creationId xmlns:a16="http://schemas.microsoft.com/office/drawing/2014/main" id="{3A065380-21D8-404B-880E-20CB25DFED75}"/>
              </a:ext>
            </a:extLst>
          </p:cNvPr>
          <p:cNvSpPr txBox="1"/>
          <p:nvPr/>
        </p:nvSpPr>
        <p:spPr>
          <a:xfrm>
            <a:off x="3587931" y="2629988"/>
            <a:ext cx="7010400" cy="1446550"/>
          </a:xfrm>
          <a:prstGeom prst="rect">
            <a:avLst/>
          </a:prstGeom>
          <a:noFill/>
        </p:spPr>
        <p:txBody>
          <a:bodyPr wrap="square" rtlCol="0">
            <a:spAutoFit/>
          </a:bodyPr>
          <a:lstStyle/>
          <a:p>
            <a:r>
              <a:rPr lang="el-GR" sz="4400"/>
              <a:t>Ποιο πιστεύετε ότι είναι το έργο της γλωσσολογίας;</a:t>
            </a:r>
            <a:endParaRPr lang="en-US" sz="4400"/>
          </a:p>
        </p:txBody>
      </p:sp>
    </p:spTree>
    <p:extLst>
      <p:ext uri="{BB962C8B-B14F-4D97-AF65-F5344CB8AC3E}">
        <p14:creationId xmlns:p14="http://schemas.microsoft.com/office/powerpoint/2010/main" val="949356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647EE7A-4871-4BB5-B926-9EC39B258423}"/>
              </a:ext>
            </a:extLst>
          </p:cNvPr>
          <p:cNvSpPr>
            <a:spLocks noGrp="1"/>
          </p:cNvSpPr>
          <p:nvPr>
            <p:ph type="title"/>
          </p:nvPr>
        </p:nvSpPr>
        <p:spPr>
          <a:xfrm>
            <a:off x="494260" y="1683144"/>
            <a:ext cx="2774922" cy="3491712"/>
          </a:xfrm>
        </p:spPr>
        <p:txBody>
          <a:bodyPr>
            <a:normAutofit/>
          </a:bodyPr>
          <a:lstStyle/>
          <a:p>
            <a:r>
              <a:rPr lang="el-GR" sz="3300"/>
              <a:t>Έργο της γλωσσολογίας</a:t>
            </a:r>
            <a:endParaRPr lang="en-US" sz="3300"/>
          </a:p>
        </p:txBody>
      </p:sp>
      <p:sp>
        <p:nvSpPr>
          <p:cNvPr id="3" name="Content Placeholder 2">
            <a:extLst>
              <a:ext uri="{FF2B5EF4-FFF2-40B4-BE49-F238E27FC236}">
                <a16:creationId xmlns:a16="http://schemas.microsoft.com/office/drawing/2014/main" id="{9FDB7683-3964-48BC-B280-349E6F413E3E}"/>
              </a:ext>
            </a:extLst>
          </p:cNvPr>
          <p:cNvSpPr>
            <a:spLocks noGrp="1"/>
          </p:cNvSpPr>
          <p:nvPr>
            <p:ph idx="1"/>
          </p:nvPr>
        </p:nvSpPr>
        <p:spPr>
          <a:xfrm>
            <a:off x="4361606" y="1683143"/>
            <a:ext cx="6627377" cy="3491713"/>
          </a:xfrm>
        </p:spPr>
        <p:txBody>
          <a:bodyPr>
            <a:normAutofit/>
          </a:bodyPr>
          <a:lstStyle/>
          <a:p>
            <a:r>
              <a:rPr lang="el-GR"/>
              <a:t>Να καταγράψει με όσο το δυνατό μεγαλύτερη πληρότητα και πιστότητα πώς πραγματώνεται η (λεκτική) επικοινωνία μεταξύ ανθρώπων.</a:t>
            </a:r>
          </a:p>
          <a:p>
            <a:r>
              <a:rPr lang="el-GR"/>
              <a:t>Να διατυπώσει, με βάση τις παρατηρήσεις της, ερμηνείες σχετικά με τον κώδικα επικοινωνίας που χρησιμοποιείται από κάθε ομάδα ανθρώπων (</a:t>
            </a:r>
            <a:r>
              <a:rPr lang="el-GR">
                <a:solidFill>
                  <a:srgbClr val="92D050"/>
                </a:solidFill>
              </a:rPr>
              <a:t>γλωσσική κοινότητα</a:t>
            </a:r>
            <a:r>
              <a:rPr lang="el-GR"/>
              <a:t>).</a:t>
            </a:r>
          </a:p>
          <a:p>
            <a:r>
              <a:rPr lang="el-GR"/>
              <a:t>Να εξάγει, από τις διαπιστώσεις αυτές, γενικά συμπεράσματα για τη γλωσσική επικοινωνία.</a:t>
            </a:r>
            <a:endParaRPr lang="en-US"/>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98458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DB111DA4-D0F2-4770-84E3-C4851B3892FE}"/>
              </a:ext>
            </a:extLst>
          </p:cNvPr>
          <p:cNvSpPr>
            <a:spLocks noGrp="1"/>
          </p:cNvSpPr>
          <p:nvPr>
            <p:ph type="title"/>
          </p:nvPr>
        </p:nvSpPr>
        <p:spPr>
          <a:xfrm>
            <a:off x="494260" y="1683144"/>
            <a:ext cx="2774922" cy="3491712"/>
          </a:xfrm>
        </p:spPr>
        <p:txBody>
          <a:bodyPr>
            <a:normAutofit/>
          </a:bodyPr>
          <a:lstStyle/>
          <a:p>
            <a:r>
              <a:rPr lang="el-GR" sz="3300"/>
              <a:t>Επιστημονικό αντικείμενο της γλωσσολογίας</a:t>
            </a:r>
            <a:endParaRPr lang="en-US" sz="3300"/>
          </a:p>
        </p:txBody>
      </p:sp>
      <p:sp>
        <p:nvSpPr>
          <p:cNvPr id="3" name="Content Placeholder 2">
            <a:extLst>
              <a:ext uri="{FF2B5EF4-FFF2-40B4-BE49-F238E27FC236}">
                <a16:creationId xmlns:a16="http://schemas.microsoft.com/office/drawing/2014/main" id="{5A59C2D0-859B-4F01-829F-7B3B4693DF31}"/>
              </a:ext>
            </a:extLst>
          </p:cNvPr>
          <p:cNvSpPr>
            <a:spLocks noGrp="1"/>
          </p:cNvSpPr>
          <p:nvPr>
            <p:ph idx="1"/>
          </p:nvPr>
        </p:nvSpPr>
        <p:spPr>
          <a:xfrm>
            <a:off x="4361606" y="1683143"/>
            <a:ext cx="6627377" cy="3491713"/>
          </a:xfrm>
        </p:spPr>
        <p:txBody>
          <a:bodyPr>
            <a:normAutofit/>
          </a:bodyPr>
          <a:lstStyle/>
          <a:p>
            <a:pPr marL="0" indent="0">
              <a:buNone/>
            </a:pPr>
            <a:r>
              <a:rPr lang="el-GR"/>
              <a:t>Η γλωσσολογία μελετά:</a:t>
            </a:r>
          </a:p>
          <a:p>
            <a:r>
              <a:rPr lang="el-GR"/>
              <a:t>Την ομιλία που πραγματώνεται κατά την επικοινωνία [</a:t>
            </a:r>
            <a:r>
              <a:rPr lang="el-GR" i="1" err="1">
                <a:solidFill>
                  <a:srgbClr val="00B050"/>
                </a:solidFill>
              </a:rPr>
              <a:t>parole</a:t>
            </a:r>
            <a:r>
              <a:rPr lang="el-GR"/>
              <a:t>]</a:t>
            </a:r>
            <a:endParaRPr lang="en-US"/>
          </a:p>
          <a:p>
            <a:r>
              <a:rPr lang="el-GR"/>
              <a:t>Την κάθε γλώσσα χωριστά ως ένα σύστημα επικοινωνίας που συνέχει μια ομάδα ανθρώπων [</a:t>
            </a:r>
            <a:r>
              <a:rPr lang="el-GR" i="1" err="1">
                <a:solidFill>
                  <a:srgbClr val="00B050"/>
                </a:solidFill>
              </a:rPr>
              <a:t>langue</a:t>
            </a:r>
            <a:r>
              <a:rPr lang="el-GR"/>
              <a:t>]</a:t>
            </a:r>
          </a:p>
          <a:p>
            <a:r>
              <a:rPr lang="el-GR"/>
              <a:t>Τη Γλώσσα ως γενικό, εγγενές χαρακτηριστικό της ανθρώπινης ύπαρξης [</a:t>
            </a:r>
            <a:r>
              <a:rPr lang="el-GR" i="1" err="1">
                <a:solidFill>
                  <a:srgbClr val="00B050"/>
                </a:solidFill>
              </a:rPr>
              <a:t>langage</a:t>
            </a:r>
            <a:r>
              <a:rPr lang="el-GR"/>
              <a:t>]</a:t>
            </a:r>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880446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4" name="Title 3">
            <a:extLst>
              <a:ext uri="{FF2B5EF4-FFF2-40B4-BE49-F238E27FC236}">
                <a16:creationId xmlns:a16="http://schemas.microsoft.com/office/drawing/2014/main" id="{FD41CA09-47E8-4E62-8D51-F65F71E4FF63}"/>
              </a:ext>
            </a:extLst>
          </p:cNvPr>
          <p:cNvSpPr>
            <a:spLocks noGrp="1"/>
          </p:cNvSpPr>
          <p:nvPr>
            <p:ph type="title"/>
          </p:nvPr>
        </p:nvSpPr>
        <p:spPr>
          <a:xfrm>
            <a:off x="494260" y="1683144"/>
            <a:ext cx="2774922" cy="3491712"/>
          </a:xfrm>
        </p:spPr>
        <p:txBody>
          <a:bodyPr>
            <a:normAutofit/>
          </a:bodyPr>
          <a:lstStyle/>
          <a:p>
            <a:r>
              <a:rPr lang="el-GR"/>
              <a:t>Γιατί μελετάμε τη γλώσσα</a:t>
            </a:r>
            <a:endParaRPr lang="en-US"/>
          </a:p>
        </p:txBody>
      </p:sp>
      <p:sp>
        <p:nvSpPr>
          <p:cNvPr id="5" name="Content Placeholder 4">
            <a:extLst>
              <a:ext uri="{FF2B5EF4-FFF2-40B4-BE49-F238E27FC236}">
                <a16:creationId xmlns:a16="http://schemas.microsoft.com/office/drawing/2014/main" id="{04D78CB4-65AB-4FB6-91A0-CA849D8B2C06}"/>
              </a:ext>
            </a:extLst>
          </p:cNvPr>
          <p:cNvSpPr>
            <a:spLocks noGrp="1"/>
          </p:cNvSpPr>
          <p:nvPr>
            <p:ph idx="1"/>
          </p:nvPr>
        </p:nvSpPr>
        <p:spPr>
          <a:xfrm>
            <a:off x="4361606" y="1683143"/>
            <a:ext cx="6627377" cy="3491713"/>
          </a:xfrm>
        </p:spPr>
        <p:txBody>
          <a:bodyPr>
            <a:normAutofit/>
          </a:bodyPr>
          <a:lstStyle/>
          <a:p>
            <a:r>
              <a:rPr lang="el-GR"/>
              <a:t>Για να κατανοήσουμε πώς συμπεριφερόμαστε γλωσσικά, είτε ως άτομα είτε ως συλλογικότητες </a:t>
            </a:r>
            <a:endParaRPr lang="en-US"/>
          </a:p>
          <a:p>
            <a:r>
              <a:rPr lang="el-GR"/>
              <a:t>Για να κατανοήσουμε γιατί διαφέρουν οι γλώσσες μεταξύ τους και πώς προέκυψαν οι διαφοροποιήσεις αυτές</a:t>
            </a:r>
          </a:p>
          <a:p>
            <a:r>
              <a:rPr lang="el-GR"/>
              <a:t>Για να κατανοήσουμε καλύτερα την ανθρώπινη ύπαρξη</a:t>
            </a:r>
          </a:p>
        </p:txBody>
      </p:sp>
      <p:sp>
        <p:nvSpPr>
          <p:cNvPr id="14" name="Freeform: Shape 13">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708913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Customer review">
            <a:extLst>
              <a:ext uri="{FF2B5EF4-FFF2-40B4-BE49-F238E27FC236}">
                <a16:creationId xmlns:a16="http://schemas.microsoft.com/office/drawing/2014/main" id="{F557D992-4A36-4C56-82BC-B7A203CDB942}"/>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2045" y="2629987"/>
            <a:ext cx="1440000" cy="1323439"/>
          </a:xfrm>
          <a:prstGeom prst="rect">
            <a:avLst/>
          </a:prstGeom>
        </p:spPr>
      </p:pic>
      <p:sp>
        <p:nvSpPr>
          <p:cNvPr id="4" name="TextBox 3">
            <a:extLst>
              <a:ext uri="{FF2B5EF4-FFF2-40B4-BE49-F238E27FC236}">
                <a16:creationId xmlns:a16="http://schemas.microsoft.com/office/drawing/2014/main" id="{3A065380-21D8-404B-880E-20CB25DFED75}"/>
              </a:ext>
            </a:extLst>
          </p:cNvPr>
          <p:cNvSpPr txBox="1"/>
          <p:nvPr/>
        </p:nvSpPr>
        <p:spPr>
          <a:xfrm>
            <a:off x="1672045" y="1536174"/>
            <a:ext cx="3735697" cy="3785652"/>
          </a:xfrm>
          <a:prstGeom prst="rect">
            <a:avLst/>
          </a:prstGeom>
          <a:noFill/>
        </p:spPr>
        <p:txBody>
          <a:bodyPr wrap="square" rtlCol="0">
            <a:spAutoFit/>
          </a:bodyPr>
          <a:lstStyle/>
          <a:p>
            <a:r>
              <a:rPr lang="el-GR" sz="4000" dirty="0">
                <a:solidFill>
                  <a:schemeClr val="tx2"/>
                </a:solidFill>
              </a:rPr>
              <a:t>Οι γλωσσολόγοι είναι καλύτερο να μελετούν γραπτά κείμενα ή προφορικό λόγο;</a:t>
            </a:r>
            <a:endParaRPr lang="en-US" sz="4000" dirty="0">
              <a:solidFill>
                <a:schemeClr val="tx2"/>
              </a:solidFill>
            </a:endParaRPr>
          </a:p>
        </p:txBody>
      </p:sp>
      <p:pic>
        <p:nvPicPr>
          <p:cNvPr id="6" name="Picture 5" descr="A qr code with a paper crane&#10;&#10;AI-generated content may be incorrect.">
            <a:extLst>
              <a:ext uri="{FF2B5EF4-FFF2-40B4-BE49-F238E27FC236}">
                <a16:creationId xmlns:a16="http://schemas.microsoft.com/office/drawing/2014/main" id="{89ACE508-3950-3475-E704-0F07EA3B01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3163" y="0"/>
            <a:ext cx="6918837" cy="6918837"/>
          </a:xfrm>
          <a:prstGeom prst="rect">
            <a:avLst/>
          </a:prstGeom>
        </p:spPr>
      </p:pic>
    </p:spTree>
    <p:extLst>
      <p:ext uri="{BB962C8B-B14F-4D97-AF65-F5344CB8AC3E}">
        <p14:creationId xmlns:p14="http://schemas.microsoft.com/office/powerpoint/2010/main" val="3666711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24D98D64-FF7A-4781-B123-80C118D686E1}"/>
              </a:ext>
            </a:extLst>
          </p:cNvPr>
          <p:cNvSpPr>
            <a:spLocks noGrp="1"/>
          </p:cNvSpPr>
          <p:nvPr>
            <p:ph type="title"/>
          </p:nvPr>
        </p:nvSpPr>
        <p:spPr>
          <a:xfrm>
            <a:off x="494260" y="1683144"/>
            <a:ext cx="2774922" cy="3491712"/>
          </a:xfrm>
        </p:spPr>
        <p:txBody>
          <a:bodyPr>
            <a:normAutofit/>
          </a:bodyPr>
          <a:lstStyle/>
          <a:p>
            <a:pPr algn="r"/>
            <a:r>
              <a:rPr lang="el-GR" sz="3100"/>
              <a:t>Προτεραιότητα του προφορικού λόγου</a:t>
            </a:r>
            <a:endParaRPr lang="en-US" sz="3100"/>
          </a:p>
        </p:txBody>
      </p:sp>
      <p:sp>
        <p:nvSpPr>
          <p:cNvPr id="3" name="Content Placeholder 2">
            <a:extLst>
              <a:ext uri="{FF2B5EF4-FFF2-40B4-BE49-F238E27FC236}">
                <a16:creationId xmlns:a16="http://schemas.microsoft.com/office/drawing/2014/main" id="{4810340A-A747-4B85-B92F-8BF0817C034F}"/>
              </a:ext>
            </a:extLst>
          </p:cNvPr>
          <p:cNvSpPr>
            <a:spLocks noGrp="1"/>
          </p:cNvSpPr>
          <p:nvPr>
            <p:ph idx="1"/>
          </p:nvPr>
        </p:nvSpPr>
        <p:spPr>
          <a:xfrm>
            <a:off x="4361606" y="1683143"/>
            <a:ext cx="6627377" cy="3491713"/>
          </a:xfrm>
        </p:spPr>
        <p:txBody>
          <a:bodyPr>
            <a:normAutofit/>
          </a:bodyPr>
          <a:lstStyle/>
          <a:p>
            <a:r>
              <a:rPr lang="el-GR"/>
              <a:t>Η γλωσσολογία ενδιαφέρεται τόσο για τη γραπτή όσο και για την προφορική επικοινωνία.</a:t>
            </a:r>
          </a:p>
          <a:p>
            <a:r>
              <a:rPr lang="el-GR"/>
              <a:t>Ιστορικά, έτεινε να δίνει περισσότερη προσοχή στο γραπτό λόγο.</a:t>
            </a:r>
          </a:p>
          <a:p>
            <a:r>
              <a:rPr lang="el-GR"/>
              <a:t>Η σύγχρονη γλωσσολογία δίνει προτεραιότητα στην προφορική πραγμάτωση της γλώσσας.</a:t>
            </a:r>
            <a:endParaRPr lang="en-US"/>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953792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345B5732-80FC-48E6-BD1E-DCB2B0157D61}"/>
              </a:ext>
            </a:extLst>
          </p:cNvPr>
          <p:cNvSpPr>
            <a:spLocks noGrp="1"/>
          </p:cNvSpPr>
          <p:nvPr>
            <p:ph type="title"/>
          </p:nvPr>
        </p:nvSpPr>
        <p:spPr>
          <a:xfrm>
            <a:off x="494260" y="1683144"/>
            <a:ext cx="2774922" cy="3491712"/>
          </a:xfrm>
        </p:spPr>
        <p:txBody>
          <a:bodyPr>
            <a:normAutofit/>
          </a:bodyPr>
          <a:lstStyle/>
          <a:p>
            <a:pPr algn="r"/>
            <a:r>
              <a:rPr lang="el-GR"/>
              <a:t>Λόγοι που επέβαλαν την εστίαση στο γραπτό λόγο</a:t>
            </a:r>
            <a:endParaRPr lang="en-US"/>
          </a:p>
        </p:txBody>
      </p:sp>
      <p:sp>
        <p:nvSpPr>
          <p:cNvPr id="3" name="Content Placeholder 2">
            <a:extLst>
              <a:ext uri="{FF2B5EF4-FFF2-40B4-BE49-F238E27FC236}">
                <a16:creationId xmlns:a16="http://schemas.microsoft.com/office/drawing/2014/main" id="{02456FCA-0962-4278-8A43-692E3E39AD58}"/>
              </a:ext>
            </a:extLst>
          </p:cNvPr>
          <p:cNvSpPr>
            <a:spLocks noGrp="1"/>
          </p:cNvSpPr>
          <p:nvPr>
            <p:ph idx="1"/>
          </p:nvPr>
        </p:nvSpPr>
        <p:spPr>
          <a:xfrm>
            <a:off x="4361606" y="1683143"/>
            <a:ext cx="6627377" cy="3491713"/>
          </a:xfrm>
        </p:spPr>
        <p:txBody>
          <a:bodyPr>
            <a:normAutofit/>
          </a:bodyPr>
          <a:lstStyle/>
          <a:p>
            <a:r>
              <a:rPr lang="el-GR"/>
              <a:t>Είναι πιο προσεκτικά οργανωμένος σε σχέση με τον προφορικό (π.χ. έχει λιγότερα λάθη)</a:t>
            </a:r>
          </a:p>
          <a:p>
            <a:r>
              <a:rPr lang="el-GR"/>
              <a:t>Είναι τυποποιημένος σε μεγαλύτερο βαθμό (δηλ. δεν παρουσιάζει ατομικές, διαλεκτικές κ.α. διαφοροποιήσεις)</a:t>
            </a:r>
          </a:p>
          <a:p>
            <a:r>
              <a:rPr lang="el-GR"/>
              <a:t>Τα γραπτά κείμενα εμμένουν στο χρόνο.</a:t>
            </a:r>
          </a:p>
          <a:p>
            <a:r>
              <a:rPr lang="el-GR"/>
              <a:t>Οι γραπτές μορφές της γλώσσας τείνουν να αλλάζουν πιο αργά.</a:t>
            </a:r>
          </a:p>
          <a:p>
            <a:endParaRPr lang="en-US"/>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174553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C5A6C025-A41B-4C31-99D6-B41FFB25DA26}"/>
              </a:ext>
            </a:extLst>
          </p:cNvPr>
          <p:cNvSpPr>
            <a:spLocks noGrp="1"/>
          </p:cNvSpPr>
          <p:nvPr>
            <p:ph type="title"/>
          </p:nvPr>
        </p:nvSpPr>
        <p:spPr>
          <a:xfrm>
            <a:off x="494260" y="1683144"/>
            <a:ext cx="2774922" cy="3491712"/>
          </a:xfrm>
        </p:spPr>
        <p:txBody>
          <a:bodyPr>
            <a:normAutofit/>
          </a:bodyPr>
          <a:lstStyle/>
          <a:p>
            <a:pPr algn="r"/>
            <a:r>
              <a:rPr lang="el-GR"/>
              <a:t>Λόγοι που επιβάλλουν τη μελέτη του προφορικού λόγου</a:t>
            </a:r>
            <a:endParaRPr lang="en-US"/>
          </a:p>
        </p:txBody>
      </p:sp>
      <p:sp>
        <p:nvSpPr>
          <p:cNvPr id="3" name="Content Placeholder 2">
            <a:extLst>
              <a:ext uri="{FF2B5EF4-FFF2-40B4-BE49-F238E27FC236}">
                <a16:creationId xmlns:a16="http://schemas.microsoft.com/office/drawing/2014/main" id="{9C4A763E-2AF5-45C9-B7EA-7B6C85DB1C69}"/>
              </a:ext>
            </a:extLst>
          </p:cNvPr>
          <p:cNvSpPr>
            <a:spLocks noGrp="1"/>
          </p:cNvSpPr>
          <p:nvPr>
            <p:ph idx="1"/>
          </p:nvPr>
        </p:nvSpPr>
        <p:spPr>
          <a:xfrm>
            <a:off x="4361606" y="1683143"/>
            <a:ext cx="6627377" cy="3491713"/>
          </a:xfrm>
        </p:spPr>
        <p:txBody>
          <a:bodyPr>
            <a:normAutofit/>
          </a:bodyPr>
          <a:lstStyle/>
          <a:p>
            <a:r>
              <a:rPr lang="el-GR"/>
              <a:t>Η προφορική μορφή της γλώσσας είναι πρωταρχική: ο γραπτός λόγος είναι αποτύπωσή της</a:t>
            </a:r>
          </a:p>
          <a:p>
            <a:pPr lvl="1"/>
            <a:r>
              <a:rPr lang="el-GR"/>
              <a:t>Υπάρχουν γλώσσες που έχουν μόνο προφορική μορφή</a:t>
            </a:r>
          </a:p>
          <a:p>
            <a:pPr lvl="1"/>
            <a:r>
              <a:rPr lang="el-GR"/>
              <a:t>Υπάρχουν άνθρωποι που δεν γνωρίζουν γραφή, αλλά επικοινωνούν με επάρκεια</a:t>
            </a:r>
          </a:p>
          <a:p>
            <a:r>
              <a:rPr lang="el-GR"/>
              <a:t>Η επικοινωνία μεταξύ μας είναι κατά κύριο λόγο προφορική.</a:t>
            </a:r>
          </a:p>
          <a:p>
            <a:r>
              <a:rPr lang="el-GR"/>
              <a:t>Πολλές πτυχές της προφορικής επικοινωνίας δεν αποτυπώνονται συνήθως στο γραπτό λόγο (π.χ. χροιά, ένταση)</a:t>
            </a:r>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459011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162DF2A-64D1-4AA9-BA42-8A4063EAD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3" name="Rectangle 22">
            <a:extLst>
              <a:ext uri="{FF2B5EF4-FFF2-40B4-BE49-F238E27FC236}">
                <a16:creationId xmlns:a16="http://schemas.microsoft.com/office/drawing/2014/main" id="{5D7C1373-63AF-4A75-909E-990E0535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25" name="Rectangle 24">
            <a:extLst>
              <a:ext uri="{FF2B5EF4-FFF2-40B4-BE49-F238E27FC236}">
                <a16:creationId xmlns:a16="http://schemas.microsoft.com/office/drawing/2014/main" id="{2F4AD318-2FB6-4C6E-931E-58E404FA1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1A118E35-1CBF-4863-8497-F4DF1A166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9" name="Freeform: Shape 28">
            <a:extLst>
              <a:ext uri="{FF2B5EF4-FFF2-40B4-BE49-F238E27FC236}">
                <a16:creationId xmlns:a16="http://schemas.microsoft.com/office/drawing/2014/main" id="{6E187274-5DC2-4BE0-AF99-925D6D973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66416A5A-8E5B-4762-A80F-B434DB31868C}"/>
              </a:ext>
            </a:extLst>
          </p:cNvPr>
          <p:cNvSpPr>
            <a:spLocks noGrp="1"/>
          </p:cNvSpPr>
          <p:nvPr>
            <p:ph type="title"/>
          </p:nvPr>
        </p:nvSpPr>
        <p:spPr>
          <a:xfrm>
            <a:off x="1069849" y="1298448"/>
            <a:ext cx="7056444" cy="3255264"/>
          </a:xfrm>
        </p:spPr>
        <p:txBody>
          <a:bodyPr vert="horz" lIns="91440" tIns="45720" rIns="91440" bIns="45720" rtlCol="0" anchor="b">
            <a:normAutofit/>
          </a:bodyPr>
          <a:lstStyle/>
          <a:p>
            <a:pPr algn="r"/>
            <a:r>
              <a:rPr lang="en-US">
                <a:solidFill>
                  <a:schemeClr val="accent1"/>
                </a:solidFill>
              </a:rPr>
              <a:t>Σύντομη ιστορική διαδρομή</a:t>
            </a:r>
          </a:p>
        </p:txBody>
      </p:sp>
      <p:sp>
        <p:nvSpPr>
          <p:cNvPr id="3" name="Text Placeholder 2">
            <a:extLst>
              <a:ext uri="{FF2B5EF4-FFF2-40B4-BE49-F238E27FC236}">
                <a16:creationId xmlns:a16="http://schemas.microsoft.com/office/drawing/2014/main" id="{FA93231D-9E73-4FA6-B859-05D5F73B2FAC}"/>
              </a:ext>
            </a:extLst>
          </p:cNvPr>
          <p:cNvSpPr>
            <a:spLocks noGrp="1"/>
          </p:cNvSpPr>
          <p:nvPr>
            <p:ph type="body" idx="1"/>
          </p:nvPr>
        </p:nvSpPr>
        <p:spPr>
          <a:xfrm>
            <a:off x="8528702" y="4084889"/>
            <a:ext cx="3021621" cy="1709159"/>
          </a:xfrm>
        </p:spPr>
        <p:txBody>
          <a:bodyPr vert="horz" lIns="91440" tIns="45720" rIns="91440" bIns="45720" rtlCol="0" anchor="t">
            <a:normAutofit/>
          </a:bodyPr>
          <a:lstStyle/>
          <a:p>
            <a:pPr algn="r"/>
            <a:endParaRPr lang="en-US" sz="1800">
              <a:solidFill>
                <a:srgbClr val="FFFFFF"/>
              </a:solidFill>
            </a:endParaRPr>
          </a:p>
        </p:txBody>
      </p:sp>
    </p:spTree>
    <p:extLst>
      <p:ext uri="{BB962C8B-B14F-4D97-AF65-F5344CB8AC3E}">
        <p14:creationId xmlns:p14="http://schemas.microsoft.com/office/powerpoint/2010/main" val="3767213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403FE-A50B-41C9-8B18-79C59D4A5675}"/>
              </a:ext>
            </a:extLst>
          </p:cNvPr>
          <p:cNvSpPr>
            <a:spLocks noGrp="1"/>
          </p:cNvSpPr>
          <p:nvPr>
            <p:ph type="title"/>
          </p:nvPr>
        </p:nvSpPr>
        <p:spPr>
          <a:xfrm>
            <a:off x="252919" y="1123837"/>
            <a:ext cx="2947482" cy="4601183"/>
          </a:xfrm>
        </p:spPr>
        <p:txBody>
          <a:bodyPr>
            <a:normAutofit/>
          </a:bodyPr>
          <a:lstStyle/>
          <a:p>
            <a:r>
              <a:rPr lang="en-US" err="1"/>
              <a:t>Στην</a:t>
            </a:r>
            <a:r>
              <a:rPr lang="en-US"/>
              <a:t> α</a:t>
            </a:r>
            <a:r>
              <a:rPr lang="en-US" err="1"/>
              <a:t>ρχ</a:t>
            </a:r>
            <a:r>
              <a:rPr lang="en-US"/>
              <a:t>α</a:t>
            </a:r>
            <a:r>
              <a:rPr lang="en-US" err="1"/>
              <a:t>ιότητ</a:t>
            </a:r>
            <a:r>
              <a:rPr lang="en-US"/>
              <a:t>α και </a:t>
            </a:r>
            <a:r>
              <a:rPr lang="en-US" err="1"/>
              <a:t>το</a:t>
            </a:r>
            <a:r>
              <a:rPr lang="en-US"/>
              <a:t> </a:t>
            </a:r>
            <a:r>
              <a:rPr lang="en-US" err="1"/>
              <a:t>μεσ</a:t>
            </a:r>
            <a:r>
              <a:rPr lang="en-US"/>
              <a:t>α</a:t>
            </a:r>
            <a:r>
              <a:rPr lang="en-US" err="1"/>
              <a:t>ίων</a:t>
            </a:r>
            <a:r>
              <a:rPr lang="en-US"/>
              <a:t>α</a:t>
            </a:r>
          </a:p>
        </p:txBody>
      </p:sp>
      <p:sp>
        <p:nvSpPr>
          <p:cNvPr id="3" name="Content Placeholder 2">
            <a:extLst>
              <a:ext uri="{FF2B5EF4-FFF2-40B4-BE49-F238E27FC236}">
                <a16:creationId xmlns:a16="http://schemas.microsoft.com/office/drawing/2014/main" id="{306AA89F-7B1D-4FD0-AB4C-1A11CFC8729F}"/>
              </a:ext>
            </a:extLst>
          </p:cNvPr>
          <p:cNvSpPr>
            <a:spLocks noGrp="1"/>
          </p:cNvSpPr>
          <p:nvPr>
            <p:ph idx="1"/>
          </p:nvPr>
        </p:nvSpPr>
        <p:spPr>
          <a:xfrm>
            <a:off x="3869267" y="864108"/>
            <a:ext cx="3585891" cy="5120640"/>
          </a:xfrm>
        </p:spPr>
        <p:txBody>
          <a:bodyPr>
            <a:normAutofit/>
          </a:bodyPr>
          <a:lstStyle/>
          <a:p>
            <a:r>
              <a:rPr lang="en-US" dirty="0" err="1"/>
              <a:t>Προσέγγιση</a:t>
            </a:r>
            <a:r>
              <a:rPr lang="en-US" dirty="0"/>
              <a:t> </a:t>
            </a:r>
            <a:r>
              <a:rPr lang="en-US" dirty="0" err="1"/>
              <a:t>της</a:t>
            </a:r>
            <a:r>
              <a:rPr lang="en-US" dirty="0"/>
              <a:t> </a:t>
            </a:r>
            <a:r>
              <a:rPr lang="en-US" dirty="0" err="1"/>
              <a:t>γλώσσ</a:t>
            </a:r>
            <a:r>
              <a:rPr lang="en-US" dirty="0"/>
              <a:t>ας μέσα από τη φιλοσοφία και τη λογική</a:t>
            </a:r>
          </a:p>
          <a:p>
            <a:r>
              <a:rPr lang="en-US" dirty="0" err="1"/>
              <a:t>Κύριοι</a:t>
            </a:r>
            <a:r>
              <a:rPr lang="en-US" dirty="0"/>
              <a:t> </a:t>
            </a:r>
            <a:r>
              <a:rPr lang="en-US" dirty="0" err="1"/>
              <a:t>άξονες</a:t>
            </a:r>
            <a:r>
              <a:rPr lang="en-US" dirty="0"/>
              <a:t> π</a:t>
            </a:r>
            <a:r>
              <a:rPr lang="en-US" dirty="0" err="1"/>
              <a:t>ρο</a:t>
            </a:r>
            <a:r>
              <a:rPr lang="en-US" dirty="0"/>
              <a:t>βληματισμού:</a:t>
            </a:r>
          </a:p>
          <a:p>
            <a:pPr lvl="1"/>
            <a:r>
              <a:rPr lang="en-US" dirty="0" err="1"/>
              <a:t>Πώς</a:t>
            </a:r>
            <a:r>
              <a:rPr lang="en-US" dirty="0"/>
              <a:t> </a:t>
            </a:r>
            <a:r>
              <a:rPr lang="en-US" dirty="0" err="1"/>
              <a:t>δημιουργήθηκε</a:t>
            </a:r>
            <a:r>
              <a:rPr lang="en-US" dirty="0"/>
              <a:t> η </a:t>
            </a:r>
            <a:r>
              <a:rPr lang="en-US" dirty="0" err="1"/>
              <a:t>γλώσσ</a:t>
            </a:r>
            <a:r>
              <a:rPr lang="en-US" dirty="0"/>
              <a:t>α;</a:t>
            </a:r>
          </a:p>
          <a:p>
            <a:pPr lvl="1"/>
            <a:r>
              <a:rPr lang="en-US" dirty="0" err="1"/>
              <a:t>Ποι</a:t>
            </a:r>
            <a:r>
              <a:rPr lang="en-US" dirty="0"/>
              <a:t>α είναι η σχέση γλώσσας και σκέψης;</a:t>
            </a:r>
          </a:p>
          <a:p>
            <a:r>
              <a:rPr lang="en-US" dirty="0"/>
              <a:t>Απόπ</a:t>
            </a:r>
            <a:r>
              <a:rPr lang="en-US" dirty="0" err="1"/>
              <a:t>ειρες</a:t>
            </a:r>
            <a:r>
              <a:rPr lang="en-US" dirty="0"/>
              <a:t> π</a:t>
            </a:r>
            <a:r>
              <a:rPr lang="en-US" dirty="0" err="1"/>
              <a:t>εριγρ</a:t>
            </a:r>
            <a:r>
              <a:rPr lang="en-US" dirty="0"/>
              <a:t>αφής (π.χ. </a:t>
            </a:r>
            <a:r>
              <a:rPr lang="el-GR" dirty="0"/>
              <a:t>«</a:t>
            </a:r>
            <a:r>
              <a:rPr lang="en-US" dirty="0" err="1"/>
              <a:t>μέρη</a:t>
            </a:r>
            <a:r>
              <a:rPr lang="en-US" dirty="0"/>
              <a:t> </a:t>
            </a:r>
            <a:r>
              <a:rPr lang="en-US" dirty="0" err="1"/>
              <a:t>του</a:t>
            </a:r>
            <a:r>
              <a:rPr lang="en-US" dirty="0"/>
              <a:t> </a:t>
            </a:r>
            <a:r>
              <a:rPr lang="en-US" dirty="0" err="1"/>
              <a:t>λόγου</a:t>
            </a:r>
            <a:r>
              <a:rPr lang="el-GR" dirty="0"/>
              <a:t>»</a:t>
            </a:r>
            <a:r>
              <a:rPr lang="en-US" dirty="0"/>
              <a:t>) και </a:t>
            </a:r>
            <a:r>
              <a:rPr lang="en-US" dirty="0" err="1"/>
              <a:t>ρύθμισης</a:t>
            </a:r>
            <a:r>
              <a:rPr lang="en-US" dirty="0"/>
              <a:t> (π.χ. α</a:t>
            </a:r>
            <a:r>
              <a:rPr lang="en-US" dirty="0" err="1"/>
              <a:t>ττικισμός</a:t>
            </a:r>
            <a:r>
              <a:rPr lang="en-US" dirty="0"/>
              <a:t>)</a:t>
            </a:r>
          </a:p>
          <a:p>
            <a:r>
              <a:rPr lang="en-US" dirty="0" err="1"/>
              <a:t>Οι</a:t>
            </a:r>
            <a:r>
              <a:rPr lang="en-US" dirty="0"/>
              <a:t> π</a:t>
            </a:r>
            <a:r>
              <a:rPr lang="en-US" dirty="0" err="1"/>
              <a:t>ροσεγγίσεις</a:t>
            </a:r>
            <a:r>
              <a:rPr lang="en-US" dirty="0"/>
              <a:t> α</a:t>
            </a:r>
            <a:r>
              <a:rPr lang="en-US" dirty="0" err="1"/>
              <a:t>υτές</a:t>
            </a:r>
            <a:r>
              <a:rPr lang="en-US" dirty="0"/>
              <a:t> </a:t>
            </a:r>
            <a:r>
              <a:rPr lang="en-US" dirty="0" err="1"/>
              <a:t>θεωρούντ</a:t>
            </a:r>
            <a:r>
              <a:rPr lang="en-US" dirty="0"/>
              <a:t>αι </a:t>
            </a:r>
            <a:r>
              <a:rPr lang="en-US" dirty="0">
                <a:solidFill>
                  <a:srgbClr val="00B050"/>
                </a:solidFill>
              </a:rPr>
              <a:t>προ-επιστημονικ</a:t>
            </a:r>
            <a:r>
              <a:rPr lang="el-GR" dirty="0">
                <a:solidFill>
                  <a:srgbClr val="00B050"/>
                </a:solidFill>
              </a:rPr>
              <a:t>ή γλωσσική σκέψη</a:t>
            </a:r>
            <a:r>
              <a:rPr lang="en-US" dirty="0"/>
              <a:t>.</a:t>
            </a:r>
          </a:p>
          <a:p>
            <a:pPr lvl="1"/>
            <a:endParaRPr lang="en-US" dirty="0"/>
          </a:p>
        </p:txBody>
      </p:sp>
      <p:pic>
        <p:nvPicPr>
          <p:cNvPr id="4" name="Picture 4" descr="A picture containing chart&#10;&#10;Description automatically generated">
            <a:extLst>
              <a:ext uri="{FF2B5EF4-FFF2-40B4-BE49-F238E27FC236}">
                <a16:creationId xmlns:a16="http://schemas.microsoft.com/office/drawing/2014/main" id="{237D8EB2-6855-4699-8B61-55C3EF249A3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18120" y="938161"/>
            <a:ext cx="3474720" cy="4981677"/>
          </a:xfrm>
          <a:prstGeom prst="rect">
            <a:avLst/>
          </a:prstGeom>
        </p:spPr>
      </p:pic>
      <p:sp>
        <p:nvSpPr>
          <p:cNvPr id="6" name="TextBox 5">
            <a:extLst>
              <a:ext uri="{FF2B5EF4-FFF2-40B4-BE49-F238E27FC236}">
                <a16:creationId xmlns:a16="http://schemas.microsoft.com/office/drawing/2014/main" id="{28C2F4D3-E5E5-4C9B-8AF1-BDECC9F28CEF}"/>
              </a:ext>
            </a:extLst>
          </p:cNvPr>
          <p:cNvSpPr txBox="1"/>
          <p:nvPr/>
        </p:nvSpPr>
        <p:spPr>
          <a:xfrm>
            <a:off x="7720129" y="6010275"/>
            <a:ext cx="3579541"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00" err="1"/>
              <a:t>Εξώφυλλο</a:t>
            </a:r>
            <a:r>
              <a:rPr lang="en-US" sz="900"/>
              <a:t> από </a:t>
            </a:r>
            <a:r>
              <a:rPr lang="en-US" sz="900" err="1"/>
              <a:t>μετάφρ</a:t>
            </a:r>
            <a:r>
              <a:rPr lang="en-US" sz="900"/>
              <a:t>αση του Πλατωνικού διαλόγου</a:t>
            </a:r>
            <a:r>
              <a:rPr lang="el-GR" sz="900"/>
              <a:t> «</a:t>
            </a:r>
            <a:r>
              <a:rPr lang="en-US" sz="900" i="1" err="1"/>
              <a:t>Κρ</a:t>
            </a:r>
            <a:r>
              <a:rPr lang="en-US" sz="900" i="1"/>
              <a:t>ατύλος</a:t>
            </a:r>
            <a:r>
              <a:rPr lang="el-GR" sz="900" i="1"/>
              <a:t>»</a:t>
            </a:r>
            <a:endParaRPr lang="en-US" sz="900" i="1"/>
          </a:p>
        </p:txBody>
      </p:sp>
    </p:spTree>
    <p:extLst>
      <p:ext uri="{BB962C8B-B14F-4D97-AF65-F5344CB8AC3E}">
        <p14:creationId xmlns:p14="http://schemas.microsoft.com/office/powerpoint/2010/main" val="2294457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3E658-0589-4C54-8BF5-4989175B5EA0}"/>
              </a:ext>
            </a:extLst>
          </p:cNvPr>
          <p:cNvSpPr>
            <a:spLocks noGrp="1"/>
          </p:cNvSpPr>
          <p:nvPr>
            <p:ph type="title"/>
          </p:nvPr>
        </p:nvSpPr>
        <p:spPr>
          <a:xfrm>
            <a:off x="252919" y="1123837"/>
            <a:ext cx="2947482" cy="4601183"/>
          </a:xfrm>
        </p:spPr>
        <p:txBody>
          <a:bodyPr>
            <a:normAutofit/>
          </a:bodyPr>
          <a:lstStyle/>
          <a:p>
            <a:r>
              <a:rPr lang="en-US" sz="3300"/>
              <a:t>15ος α</a:t>
            </a:r>
            <a:r>
              <a:rPr lang="en-US" sz="3300" err="1"/>
              <a:t>ιών</a:t>
            </a:r>
            <a:r>
              <a:rPr lang="en-US" sz="3300"/>
              <a:t>ας (Επ</a:t>
            </a:r>
            <a:r>
              <a:rPr lang="en-US" sz="3300" err="1"/>
              <a:t>οχή</a:t>
            </a:r>
            <a:r>
              <a:rPr lang="en-US" sz="3300"/>
              <a:t> </a:t>
            </a:r>
            <a:r>
              <a:rPr lang="en-US" sz="3300" err="1"/>
              <a:t>των</a:t>
            </a:r>
            <a:r>
              <a:rPr lang="en-US" sz="3300"/>
              <a:t> </a:t>
            </a:r>
            <a:r>
              <a:rPr lang="en-US" sz="3300" err="1"/>
              <a:t>Αν</a:t>
            </a:r>
            <a:r>
              <a:rPr lang="en-US" sz="3300"/>
              <a:t>ακα</a:t>
            </a:r>
            <a:r>
              <a:rPr lang="en-US" sz="3300" err="1"/>
              <a:t>λύψεων</a:t>
            </a:r>
            <a:r>
              <a:rPr lang="en-US" sz="3300"/>
              <a:t>)</a:t>
            </a:r>
          </a:p>
        </p:txBody>
      </p:sp>
      <p:sp>
        <p:nvSpPr>
          <p:cNvPr id="3" name="Content Placeholder 2">
            <a:extLst>
              <a:ext uri="{FF2B5EF4-FFF2-40B4-BE49-F238E27FC236}">
                <a16:creationId xmlns:a16="http://schemas.microsoft.com/office/drawing/2014/main" id="{8E60ED6C-FA6C-4D22-8546-762C56C0E53A}"/>
              </a:ext>
            </a:extLst>
          </p:cNvPr>
          <p:cNvSpPr>
            <a:spLocks noGrp="1"/>
          </p:cNvSpPr>
          <p:nvPr>
            <p:ph idx="1"/>
          </p:nvPr>
        </p:nvSpPr>
        <p:spPr>
          <a:xfrm>
            <a:off x="3869267" y="864108"/>
            <a:ext cx="3585891" cy="5120640"/>
          </a:xfrm>
        </p:spPr>
        <p:txBody>
          <a:bodyPr>
            <a:normAutofit/>
          </a:bodyPr>
          <a:lstStyle/>
          <a:p>
            <a:r>
              <a:rPr lang="en-US"/>
              <a:t>Επα</a:t>
            </a:r>
            <a:r>
              <a:rPr lang="en-US" err="1"/>
              <a:t>φή</a:t>
            </a:r>
            <a:r>
              <a:rPr lang="en-US"/>
              <a:t> </a:t>
            </a:r>
            <a:r>
              <a:rPr lang="en-US" err="1"/>
              <a:t>των</a:t>
            </a:r>
            <a:r>
              <a:rPr lang="en-US"/>
              <a:t> </a:t>
            </a:r>
            <a:r>
              <a:rPr lang="en-US" err="1"/>
              <a:t>Ευρω</a:t>
            </a:r>
            <a:r>
              <a:rPr lang="en-US"/>
              <a:t>παίων με πλήθος νέων λαών</a:t>
            </a:r>
            <a:r>
              <a:rPr lang="el-GR"/>
              <a:t> (και γλωσσών)</a:t>
            </a:r>
            <a:endParaRPr lang="en-US" err="1"/>
          </a:p>
          <a:p>
            <a:r>
              <a:rPr lang="en-US" err="1"/>
              <a:t>Μελέτη</a:t>
            </a:r>
            <a:r>
              <a:rPr lang="en-US"/>
              <a:t> </a:t>
            </a:r>
            <a:r>
              <a:rPr lang="en-US" err="1"/>
              <a:t>των</a:t>
            </a:r>
            <a:r>
              <a:rPr lang="en-US"/>
              <a:t> </a:t>
            </a:r>
            <a:r>
              <a:rPr lang="en-US" err="1"/>
              <a:t>το</a:t>
            </a:r>
            <a:r>
              <a:rPr lang="en-US"/>
              <a:t>πικών γλωσσών για εμπόριο και ιεραποστολικό έργο</a:t>
            </a:r>
          </a:p>
          <a:p>
            <a:r>
              <a:rPr lang="en-US" err="1"/>
              <a:t>Στ</a:t>
            </a:r>
            <a:r>
              <a:rPr lang="en-US"/>
              <a:t>αδιακή ανακάλυψη ομοιοτήτων μεταξύ των γλωσσών</a:t>
            </a:r>
          </a:p>
          <a:p>
            <a:r>
              <a:rPr lang="en-US"/>
              <a:t>Ο </a:t>
            </a:r>
            <a:r>
              <a:rPr lang="en-US" err="1"/>
              <a:t>τρό</a:t>
            </a:r>
            <a:r>
              <a:rPr lang="en-US"/>
              <a:t>πος αυτός εργασίας</a:t>
            </a:r>
            <a:r>
              <a:rPr lang="el-GR"/>
              <a:t>,</a:t>
            </a:r>
            <a:r>
              <a:rPr lang="en-US"/>
              <a:t> π</a:t>
            </a:r>
            <a:r>
              <a:rPr lang="en-US" err="1"/>
              <a:t>ου</a:t>
            </a:r>
            <a:r>
              <a:rPr lang="en-US"/>
              <a:t> </a:t>
            </a:r>
            <a:r>
              <a:rPr lang="en-US" err="1"/>
              <a:t>στηρίζετ</a:t>
            </a:r>
            <a:r>
              <a:rPr lang="en-US"/>
              <a:t>αι στην αντιπαραβολή γλωσσών, οδηγεί σταδιακά στην αναπτυξη της </a:t>
            </a:r>
            <a:r>
              <a:rPr lang="en-US">
                <a:solidFill>
                  <a:srgbClr val="00B050"/>
                </a:solidFill>
              </a:rPr>
              <a:t>συγκριτικής γλωσσολογίας</a:t>
            </a:r>
            <a:r>
              <a:rPr lang="en-US"/>
              <a:t>.</a:t>
            </a:r>
          </a:p>
        </p:txBody>
      </p:sp>
      <p:pic>
        <p:nvPicPr>
          <p:cNvPr id="4" name="Picture 4" descr="A picture containing text, person, outdoor, group&#10;&#10;Description automatically generated">
            <a:extLst>
              <a:ext uri="{FF2B5EF4-FFF2-40B4-BE49-F238E27FC236}">
                <a16:creationId xmlns:a16="http://schemas.microsoft.com/office/drawing/2014/main" id="{BB3108BC-4E33-44D0-A18B-5ED9358DB11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18120" y="1313701"/>
            <a:ext cx="3474720" cy="4230598"/>
          </a:xfrm>
          <a:prstGeom prst="rect">
            <a:avLst/>
          </a:prstGeom>
        </p:spPr>
      </p:pic>
      <p:sp>
        <p:nvSpPr>
          <p:cNvPr id="6" name="TextBox 5">
            <a:extLst>
              <a:ext uri="{FF2B5EF4-FFF2-40B4-BE49-F238E27FC236}">
                <a16:creationId xmlns:a16="http://schemas.microsoft.com/office/drawing/2014/main" id="{22D2DF6B-4AE2-480A-93EC-2BA6D0CD6F18}"/>
              </a:ext>
            </a:extLst>
          </p:cNvPr>
          <p:cNvSpPr txBox="1"/>
          <p:nvPr/>
        </p:nvSpPr>
        <p:spPr>
          <a:xfrm>
            <a:off x="7766592" y="5554934"/>
            <a:ext cx="357954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00" err="1"/>
              <a:t>Λε</a:t>
            </a:r>
            <a:r>
              <a:rPr lang="en-US" sz="900"/>
              <a:t>π</a:t>
            </a:r>
            <a:r>
              <a:rPr lang="en-US" sz="900" err="1"/>
              <a:t>τομέρει</a:t>
            </a:r>
            <a:r>
              <a:rPr lang="en-US" sz="900"/>
              <a:t>α από </a:t>
            </a:r>
            <a:r>
              <a:rPr lang="en-US" sz="900" err="1"/>
              <a:t>τον</a:t>
            </a:r>
            <a:r>
              <a:rPr lang="en-US" sz="900"/>
              <a:t> π</a:t>
            </a:r>
            <a:r>
              <a:rPr lang="en-US" sz="900" err="1"/>
              <a:t>ίν</a:t>
            </a:r>
            <a:r>
              <a:rPr lang="en-US" sz="900"/>
              <a:t>ακα </a:t>
            </a:r>
            <a:r>
              <a:rPr lang="en-US" sz="900" err="1"/>
              <a:t>του</a:t>
            </a:r>
            <a:r>
              <a:rPr lang="en-US" sz="900"/>
              <a:t> </a:t>
            </a:r>
            <a:r>
              <a:rPr lang="en-US" sz="900">
                <a:ea typeface="+mn-lt"/>
                <a:cs typeface="+mn-lt"/>
              </a:rPr>
              <a:t>Ricardo </a:t>
            </a:r>
            <a:r>
              <a:rPr lang="en-US" sz="900" err="1">
                <a:ea typeface="+mn-lt"/>
                <a:cs typeface="+mn-lt"/>
              </a:rPr>
              <a:t>Balaca</a:t>
            </a:r>
            <a:r>
              <a:rPr lang="en-US" sz="900">
                <a:ea typeface="+mn-lt"/>
                <a:cs typeface="+mn-lt"/>
              </a:rPr>
              <a:t> π</a:t>
            </a:r>
            <a:r>
              <a:rPr lang="en-US" sz="900" err="1">
                <a:ea typeface="+mn-lt"/>
                <a:cs typeface="+mn-lt"/>
              </a:rPr>
              <a:t>ου</a:t>
            </a:r>
            <a:r>
              <a:rPr lang="en-US" sz="900">
                <a:ea typeface="+mn-lt"/>
                <a:cs typeface="+mn-lt"/>
              </a:rPr>
              <a:t> αναπα</a:t>
            </a:r>
            <a:r>
              <a:rPr lang="en-US" sz="900" err="1">
                <a:ea typeface="+mn-lt"/>
                <a:cs typeface="+mn-lt"/>
              </a:rPr>
              <a:t>ριστά</a:t>
            </a:r>
            <a:r>
              <a:rPr lang="en-US" sz="900">
                <a:ea typeface="+mn-lt"/>
                <a:cs typeface="+mn-lt"/>
              </a:rPr>
              <a:t> </a:t>
            </a:r>
            <a:r>
              <a:rPr lang="en-US" sz="900" err="1">
                <a:ea typeface="+mn-lt"/>
                <a:cs typeface="+mn-lt"/>
              </a:rPr>
              <a:t>τον</a:t>
            </a:r>
            <a:r>
              <a:rPr lang="en-US" sz="900">
                <a:ea typeface="+mn-lt"/>
                <a:cs typeface="+mn-lt"/>
              </a:rPr>
              <a:t> απόπ</a:t>
            </a:r>
            <a:r>
              <a:rPr lang="en-US" sz="900" err="1">
                <a:ea typeface="+mn-lt"/>
                <a:cs typeface="+mn-lt"/>
              </a:rPr>
              <a:t>λου</a:t>
            </a:r>
            <a:r>
              <a:rPr lang="en-US" sz="900">
                <a:ea typeface="+mn-lt"/>
                <a:cs typeface="+mn-lt"/>
              </a:rPr>
              <a:t> </a:t>
            </a:r>
            <a:r>
              <a:rPr lang="en-US" sz="900" err="1">
                <a:ea typeface="+mn-lt"/>
                <a:cs typeface="+mn-lt"/>
              </a:rPr>
              <a:t>του</a:t>
            </a:r>
            <a:r>
              <a:rPr lang="en-US" sz="900">
                <a:ea typeface="+mn-lt"/>
                <a:cs typeface="+mn-lt"/>
              </a:rPr>
              <a:t> Χ. </a:t>
            </a:r>
            <a:r>
              <a:rPr lang="en-US" sz="900" err="1">
                <a:ea typeface="+mn-lt"/>
                <a:cs typeface="+mn-lt"/>
              </a:rPr>
              <a:t>Κολόμ</a:t>
            </a:r>
            <a:r>
              <a:rPr lang="en-US" sz="900">
                <a:ea typeface="+mn-lt"/>
                <a:cs typeface="+mn-lt"/>
              </a:rPr>
              <a:t>β</a:t>
            </a:r>
            <a:r>
              <a:rPr lang="en-US" sz="900" err="1">
                <a:ea typeface="+mn-lt"/>
                <a:cs typeface="+mn-lt"/>
              </a:rPr>
              <a:t>ου</a:t>
            </a:r>
            <a:endParaRPr lang="en-US" sz="900" err="1"/>
          </a:p>
        </p:txBody>
      </p:sp>
    </p:spTree>
    <p:extLst>
      <p:ext uri="{BB962C8B-B14F-4D97-AF65-F5344CB8AC3E}">
        <p14:creationId xmlns:p14="http://schemas.microsoft.com/office/powerpoint/2010/main" val="895253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1D18D-380A-453A-9210-40EC431F6659}"/>
              </a:ext>
            </a:extLst>
          </p:cNvPr>
          <p:cNvSpPr>
            <a:spLocks noGrp="1"/>
          </p:cNvSpPr>
          <p:nvPr>
            <p:ph type="title"/>
          </p:nvPr>
        </p:nvSpPr>
        <p:spPr>
          <a:xfrm>
            <a:off x="252919" y="1123837"/>
            <a:ext cx="2947482" cy="4601183"/>
          </a:xfrm>
        </p:spPr>
        <p:txBody>
          <a:bodyPr>
            <a:normAutofit/>
          </a:bodyPr>
          <a:lstStyle/>
          <a:p>
            <a:r>
              <a:rPr lang="en-US"/>
              <a:t>18ος - 19ος α</a:t>
            </a:r>
            <a:r>
              <a:rPr lang="en-US" err="1"/>
              <a:t>ιώνες</a:t>
            </a:r>
            <a:r>
              <a:rPr lang="en-US"/>
              <a:t> (</a:t>
            </a:r>
            <a:r>
              <a:rPr lang="en-US" err="1"/>
              <a:t>ιστορικοσυγκριτική</a:t>
            </a:r>
            <a:r>
              <a:rPr lang="en-US"/>
              <a:t> </a:t>
            </a:r>
            <a:r>
              <a:rPr lang="en-US" err="1"/>
              <a:t>γλωσσολογί</a:t>
            </a:r>
            <a:r>
              <a:rPr lang="en-US"/>
              <a:t>α)</a:t>
            </a:r>
          </a:p>
        </p:txBody>
      </p:sp>
      <p:sp>
        <p:nvSpPr>
          <p:cNvPr id="3" name="Content Placeholder 2">
            <a:extLst>
              <a:ext uri="{FF2B5EF4-FFF2-40B4-BE49-F238E27FC236}">
                <a16:creationId xmlns:a16="http://schemas.microsoft.com/office/drawing/2014/main" id="{7CE75094-2384-4DD2-9714-6FA552838B41}"/>
              </a:ext>
            </a:extLst>
          </p:cNvPr>
          <p:cNvSpPr>
            <a:spLocks noGrp="1"/>
          </p:cNvSpPr>
          <p:nvPr>
            <p:ph idx="1"/>
          </p:nvPr>
        </p:nvSpPr>
        <p:spPr>
          <a:xfrm>
            <a:off x="3869267" y="864108"/>
            <a:ext cx="3585891" cy="5120640"/>
          </a:xfrm>
        </p:spPr>
        <p:txBody>
          <a:bodyPr>
            <a:normAutofit lnSpcReduction="10000"/>
          </a:bodyPr>
          <a:lstStyle/>
          <a:p>
            <a:r>
              <a:rPr lang="en-US" sz="1700" dirty="0"/>
              <a:t>Η </a:t>
            </a:r>
            <a:r>
              <a:rPr lang="en-US" sz="1700" dirty="0" err="1"/>
              <a:t>γλωσσολογί</a:t>
            </a:r>
            <a:r>
              <a:rPr lang="en-US" sz="1700" dirty="0"/>
              <a:t>α διευρύνεται με τη μελέτη παλαιοτέρων μορφών της γλώσσας και τη σ</a:t>
            </a:r>
            <a:r>
              <a:rPr lang="el-GR" sz="1700" dirty="0"/>
              <a:t>ύ</a:t>
            </a:r>
            <a:r>
              <a:rPr lang="en-US" sz="1700" dirty="0" err="1"/>
              <a:t>γκρισή</a:t>
            </a:r>
            <a:r>
              <a:rPr lang="en-US" sz="1700" dirty="0"/>
              <a:t> </a:t>
            </a:r>
            <a:r>
              <a:rPr lang="en-US" sz="1700" dirty="0" err="1"/>
              <a:t>της</a:t>
            </a:r>
            <a:r>
              <a:rPr lang="en-US" sz="1700" dirty="0"/>
              <a:t> </a:t>
            </a:r>
            <a:r>
              <a:rPr lang="en-US" sz="1700" dirty="0" err="1"/>
              <a:t>με</a:t>
            </a:r>
            <a:r>
              <a:rPr lang="en-US" sz="1700" dirty="0"/>
              <a:t> </a:t>
            </a:r>
            <a:r>
              <a:rPr lang="en-US" sz="1700" dirty="0" err="1"/>
              <a:t>νεότερες</a:t>
            </a:r>
            <a:r>
              <a:rPr lang="en-US" sz="1700" dirty="0"/>
              <a:t> (</a:t>
            </a:r>
            <a:r>
              <a:rPr lang="en-US" sz="1700" dirty="0" err="1">
                <a:solidFill>
                  <a:srgbClr val="00B050"/>
                </a:solidFill>
              </a:rPr>
              <a:t>ιστορικο-συγκριτική</a:t>
            </a:r>
            <a:r>
              <a:rPr lang="en-US" sz="1700" dirty="0">
                <a:solidFill>
                  <a:srgbClr val="00B050"/>
                </a:solidFill>
              </a:rPr>
              <a:t> </a:t>
            </a:r>
            <a:r>
              <a:rPr lang="en-US" sz="1700" dirty="0" err="1">
                <a:solidFill>
                  <a:srgbClr val="00B050"/>
                </a:solidFill>
              </a:rPr>
              <a:t>γλωσσολογί</a:t>
            </a:r>
            <a:r>
              <a:rPr lang="en-US" sz="1700" dirty="0">
                <a:solidFill>
                  <a:srgbClr val="00B050"/>
                </a:solidFill>
              </a:rPr>
              <a:t>α</a:t>
            </a:r>
            <a:r>
              <a:rPr lang="el-GR" sz="1700" dirty="0">
                <a:solidFill>
                  <a:srgbClr val="00B050"/>
                </a:solidFill>
              </a:rPr>
              <a:t>).</a:t>
            </a:r>
            <a:endParaRPr lang="en-US" sz="1700" dirty="0"/>
          </a:p>
          <a:p>
            <a:r>
              <a:rPr lang="en-US" sz="1700" dirty="0" err="1"/>
              <a:t>Εφ</a:t>
            </a:r>
            <a:r>
              <a:rPr lang="en-US" sz="1700" dirty="0"/>
              <a:t>αρμόζοντας μεθόδους συγκριτικής γλωσσολογίας διαπιστώνονται ομοιότητες μεταξύ Ευρωπαϊκών γλωσσών αλλά και της Σανσκριτικής (ιερατική γλώσσα της Ινδίας)</a:t>
            </a:r>
            <a:r>
              <a:rPr lang="el-GR" sz="1700" dirty="0"/>
              <a:t>.</a:t>
            </a:r>
            <a:endParaRPr lang="en-US" sz="1700" dirty="0"/>
          </a:p>
          <a:p>
            <a:r>
              <a:rPr lang="en-US" sz="1700" dirty="0" err="1"/>
              <a:t>Δι</a:t>
            </a:r>
            <a:r>
              <a:rPr lang="en-US" sz="1700" dirty="0"/>
              <a:t>ατυπώνεται η θεωρία ότι οι περισσότερες Ευρωπαϊκές γλώσσες, τα σανσκριτικά και τα περσικά έχουν κοινό πρόγονο, την Ινδο-γερμανική ή Ινδο-Ευρωπαϊκή πρωτο-γλώσσα.</a:t>
            </a:r>
          </a:p>
          <a:p>
            <a:r>
              <a:rPr lang="en-US" sz="1700" dirty="0" err="1"/>
              <a:t>Γίνοντ</a:t>
            </a:r>
            <a:r>
              <a:rPr lang="en-US" sz="1700" dirty="0"/>
              <a:t>αι προσπάθειες ανακατασκευής της ΠρωτοΙνδοΕυρωπαϊκής και ερμηνείας τ</a:t>
            </a:r>
            <a:r>
              <a:rPr lang="el-GR" sz="1700" dirty="0"/>
              <a:t>ων μηχανισμών</a:t>
            </a:r>
            <a:r>
              <a:rPr lang="en-US" sz="1700" dirty="0"/>
              <a:t> α</a:t>
            </a:r>
            <a:r>
              <a:rPr lang="en-US" sz="1700" dirty="0" err="1"/>
              <a:t>λλ</a:t>
            </a:r>
            <a:r>
              <a:rPr lang="en-US" sz="1700" dirty="0"/>
              <a:t>αγής</a:t>
            </a:r>
            <a:r>
              <a:rPr lang="el-GR" sz="1700" dirty="0"/>
              <a:t>.</a:t>
            </a:r>
            <a:endParaRPr lang="en-US" sz="1700" dirty="0"/>
          </a:p>
        </p:txBody>
      </p:sp>
      <p:pic>
        <p:nvPicPr>
          <p:cNvPr id="4" name="Picture 4" descr="Text&#10;&#10;Description automatically generated">
            <a:extLst>
              <a:ext uri="{FF2B5EF4-FFF2-40B4-BE49-F238E27FC236}">
                <a16:creationId xmlns:a16="http://schemas.microsoft.com/office/drawing/2014/main" id="{70664CEE-7D36-4164-B104-1BB670BA816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
          <a:stretch/>
        </p:blipFill>
        <p:spPr>
          <a:xfrm>
            <a:off x="7818120" y="758952"/>
            <a:ext cx="3617432" cy="5330952"/>
          </a:xfrm>
          <a:prstGeom prst="rect">
            <a:avLst/>
          </a:prstGeom>
        </p:spPr>
      </p:pic>
      <p:sp>
        <p:nvSpPr>
          <p:cNvPr id="6" name="TextBox 5">
            <a:extLst>
              <a:ext uri="{FF2B5EF4-FFF2-40B4-BE49-F238E27FC236}">
                <a16:creationId xmlns:a16="http://schemas.microsoft.com/office/drawing/2014/main" id="{40268E60-2B2F-4D49-A374-98596C2FA1E0}"/>
              </a:ext>
            </a:extLst>
          </p:cNvPr>
          <p:cNvSpPr txBox="1"/>
          <p:nvPr/>
        </p:nvSpPr>
        <p:spPr>
          <a:xfrm>
            <a:off x="7840934" y="6112495"/>
            <a:ext cx="357954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00">
                <a:ea typeface="+mn-lt"/>
                <a:cs typeface="+mn-lt"/>
              </a:rPr>
              <a:t>Σα</a:t>
            </a:r>
            <a:r>
              <a:rPr lang="en-US" sz="900" err="1">
                <a:ea typeface="+mn-lt"/>
                <a:cs typeface="+mn-lt"/>
              </a:rPr>
              <a:t>νσκριτικό</a:t>
            </a:r>
            <a:r>
              <a:rPr lang="en-US" sz="900">
                <a:ea typeface="+mn-lt"/>
                <a:cs typeface="+mn-lt"/>
              </a:rPr>
              <a:t> </a:t>
            </a:r>
            <a:r>
              <a:rPr lang="en-US" sz="900" err="1">
                <a:ea typeface="+mn-lt"/>
                <a:cs typeface="+mn-lt"/>
              </a:rPr>
              <a:t>χειρόγρ</a:t>
            </a:r>
            <a:r>
              <a:rPr lang="en-US" sz="900">
                <a:ea typeface="+mn-lt"/>
                <a:cs typeface="+mn-lt"/>
              </a:rPr>
              <a:t>α</a:t>
            </a:r>
            <a:r>
              <a:rPr lang="en-US" sz="900" err="1">
                <a:ea typeface="+mn-lt"/>
                <a:cs typeface="+mn-lt"/>
              </a:rPr>
              <a:t>φο</a:t>
            </a:r>
            <a:r>
              <a:rPr lang="en-US" sz="900">
                <a:ea typeface="+mn-lt"/>
                <a:cs typeface="+mn-lt"/>
              </a:rPr>
              <a:t> 15ου α</a:t>
            </a:r>
            <a:r>
              <a:rPr lang="en-US" sz="900" err="1">
                <a:ea typeface="+mn-lt"/>
                <a:cs typeface="+mn-lt"/>
              </a:rPr>
              <a:t>ιών</a:t>
            </a:r>
            <a:r>
              <a:rPr lang="en-US" sz="900">
                <a:ea typeface="+mn-lt"/>
                <a:cs typeface="+mn-lt"/>
              </a:rPr>
              <a:t>α </a:t>
            </a:r>
            <a:br>
              <a:rPr lang="en-US" sz="900">
                <a:ea typeface="+mn-lt"/>
                <a:cs typeface="+mn-lt"/>
              </a:rPr>
            </a:br>
            <a:r>
              <a:rPr lang="en-US" sz="900">
                <a:ea typeface="+mn-lt"/>
                <a:cs typeface="+mn-lt"/>
              </a:rPr>
              <a:t>(Freer Gallery, Smithsonian Institution, MS 23.3).</a:t>
            </a:r>
            <a:endParaRPr lang="en-US"/>
          </a:p>
        </p:txBody>
      </p:sp>
    </p:spTree>
    <p:extLst>
      <p:ext uri="{BB962C8B-B14F-4D97-AF65-F5344CB8AC3E}">
        <p14:creationId xmlns:p14="http://schemas.microsoft.com/office/powerpoint/2010/main" val="2335368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F18D4-5650-4BF4-99A8-0039532E73EC}"/>
              </a:ext>
            </a:extLst>
          </p:cNvPr>
          <p:cNvSpPr>
            <a:spLocks noGrp="1"/>
          </p:cNvSpPr>
          <p:nvPr>
            <p:ph type="title"/>
          </p:nvPr>
        </p:nvSpPr>
        <p:spPr>
          <a:xfrm>
            <a:off x="252919" y="1123837"/>
            <a:ext cx="2947482" cy="4601183"/>
          </a:xfrm>
        </p:spPr>
        <p:txBody>
          <a:bodyPr>
            <a:normAutofit/>
          </a:bodyPr>
          <a:lstStyle/>
          <a:p>
            <a:r>
              <a:rPr lang="en-US" err="1"/>
              <a:t>Πρώτο</a:t>
            </a:r>
            <a:r>
              <a:rPr lang="en-US"/>
              <a:t> </a:t>
            </a:r>
            <a:r>
              <a:rPr lang="en-US" err="1"/>
              <a:t>μισο</a:t>
            </a:r>
            <a:r>
              <a:rPr lang="en-US"/>
              <a:t> 20ου α</a:t>
            </a:r>
            <a:r>
              <a:rPr lang="en-US" err="1"/>
              <a:t>ιών</a:t>
            </a:r>
            <a:r>
              <a:rPr lang="en-US"/>
              <a:t>α (</a:t>
            </a:r>
            <a:r>
              <a:rPr lang="en-US" err="1"/>
              <a:t>Δομική</a:t>
            </a:r>
            <a:r>
              <a:rPr lang="en-US"/>
              <a:t> </a:t>
            </a:r>
            <a:r>
              <a:rPr lang="en-US" err="1"/>
              <a:t>γλωσσολογί</a:t>
            </a:r>
            <a:r>
              <a:rPr lang="en-US"/>
              <a:t>α)</a:t>
            </a:r>
          </a:p>
        </p:txBody>
      </p:sp>
      <p:sp>
        <p:nvSpPr>
          <p:cNvPr id="3" name="Content Placeholder 2">
            <a:extLst>
              <a:ext uri="{FF2B5EF4-FFF2-40B4-BE49-F238E27FC236}">
                <a16:creationId xmlns:a16="http://schemas.microsoft.com/office/drawing/2014/main" id="{D5E13BBC-5774-45A7-B8B1-A3045181869F}"/>
              </a:ext>
            </a:extLst>
          </p:cNvPr>
          <p:cNvSpPr>
            <a:spLocks noGrp="1"/>
          </p:cNvSpPr>
          <p:nvPr>
            <p:ph idx="1"/>
          </p:nvPr>
        </p:nvSpPr>
        <p:spPr>
          <a:xfrm>
            <a:off x="3869267" y="864108"/>
            <a:ext cx="3585891" cy="5120640"/>
          </a:xfrm>
        </p:spPr>
        <p:txBody>
          <a:bodyPr>
            <a:normAutofit/>
          </a:bodyPr>
          <a:lstStyle/>
          <a:p>
            <a:r>
              <a:rPr lang="en-US" sz="1900" dirty="0" err="1"/>
              <a:t>Μετ</a:t>
            </a:r>
            <a:r>
              <a:rPr lang="en-US" sz="1900" dirty="0"/>
              <a:t>ατόπιση του ενδιαφέροντος από την ιστορική αλλαγή στη μελέτη της παρούσας μορφής της γλώσσας</a:t>
            </a:r>
            <a:r>
              <a:rPr lang="el-GR" sz="1900" dirty="0"/>
              <a:t>.</a:t>
            </a:r>
            <a:endParaRPr lang="en-US" sz="1900" dirty="0"/>
          </a:p>
          <a:p>
            <a:r>
              <a:rPr lang="en-US" sz="1900" dirty="0"/>
              <a:t>Η </a:t>
            </a:r>
            <a:r>
              <a:rPr lang="en-US" sz="1900" dirty="0" err="1"/>
              <a:t>γλώσσ</a:t>
            </a:r>
            <a:r>
              <a:rPr lang="en-US" sz="1900" dirty="0"/>
              <a:t>α ορίζεται ως </a:t>
            </a:r>
            <a:r>
              <a:rPr lang="el-GR" sz="1900" dirty="0"/>
              <a:t>«</a:t>
            </a:r>
            <a:r>
              <a:rPr lang="en-US" sz="1900" dirty="0" err="1"/>
              <a:t>σύστημ</a:t>
            </a:r>
            <a:r>
              <a:rPr lang="en-US" sz="1900" dirty="0"/>
              <a:t>α σημείων</a:t>
            </a:r>
            <a:r>
              <a:rPr lang="el-GR" sz="1900" dirty="0"/>
              <a:t>»</a:t>
            </a:r>
            <a:r>
              <a:rPr lang="en-US" sz="1900" dirty="0"/>
              <a:t> και </a:t>
            </a:r>
            <a:r>
              <a:rPr lang="en-US" sz="1900" dirty="0" err="1"/>
              <a:t>εξετάζετ</a:t>
            </a:r>
            <a:r>
              <a:rPr lang="en-US" sz="1900" dirty="0"/>
              <a:t>αι η δομή της (</a:t>
            </a:r>
            <a:r>
              <a:rPr lang="en-US" sz="1900" dirty="0">
                <a:solidFill>
                  <a:srgbClr val="00B050"/>
                </a:solidFill>
              </a:rPr>
              <a:t>δομισμός / στρουκτουραλισμός</a:t>
            </a:r>
            <a:r>
              <a:rPr lang="en-US" sz="1900" dirty="0"/>
              <a:t>)</a:t>
            </a:r>
          </a:p>
          <a:p>
            <a:r>
              <a:rPr lang="en-US" sz="1900" dirty="0" err="1"/>
              <a:t>Αν</a:t>
            </a:r>
            <a:r>
              <a:rPr lang="en-US" sz="1900" dirty="0"/>
              <a:t>απτύσσονται διακριτοί κλάδοι για τη μελέτη των φθόγγων (φωνολογία), των στοιχείων που συνθέτουν κάθε λέξη (μορφολογία), και των σχέσεων μεταξύ λέξεων (σύνταξη)</a:t>
            </a:r>
            <a:r>
              <a:rPr lang="el-GR" sz="1900" dirty="0"/>
              <a:t>.</a:t>
            </a:r>
            <a:endParaRPr lang="en-US" sz="1900" dirty="0"/>
          </a:p>
          <a:p>
            <a:endParaRPr lang="en-US" sz="1900" dirty="0"/>
          </a:p>
        </p:txBody>
      </p:sp>
      <p:pic>
        <p:nvPicPr>
          <p:cNvPr id="4" name="Picture 4" descr="A picture containing text, person, person&#10;&#10;Description automatically generated">
            <a:extLst>
              <a:ext uri="{FF2B5EF4-FFF2-40B4-BE49-F238E27FC236}">
                <a16:creationId xmlns:a16="http://schemas.microsoft.com/office/drawing/2014/main" id="{C1F4D70B-EF39-4426-92ED-F1594A96B2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18120" y="1157941"/>
            <a:ext cx="3474720" cy="4542117"/>
          </a:xfrm>
          <a:prstGeom prst="rect">
            <a:avLst/>
          </a:prstGeom>
        </p:spPr>
      </p:pic>
      <p:sp>
        <p:nvSpPr>
          <p:cNvPr id="6" name="TextBox 5">
            <a:extLst>
              <a:ext uri="{FF2B5EF4-FFF2-40B4-BE49-F238E27FC236}">
                <a16:creationId xmlns:a16="http://schemas.microsoft.com/office/drawing/2014/main" id="{D7B2257D-44D0-4B9F-9132-3644ECFD8FBB}"/>
              </a:ext>
            </a:extLst>
          </p:cNvPr>
          <p:cNvSpPr txBox="1"/>
          <p:nvPr/>
        </p:nvSpPr>
        <p:spPr>
          <a:xfrm>
            <a:off x="7766593" y="5694324"/>
            <a:ext cx="357954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00" err="1">
                <a:ea typeface="+mn-lt"/>
                <a:cs typeface="+mn-lt"/>
              </a:rPr>
              <a:t>Ferdinard</a:t>
            </a:r>
            <a:r>
              <a:rPr lang="en-US" sz="900">
                <a:ea typeface="+mn-lt"/>
                <a:cs typeface="+mn-lt"/>
              </a:rPr>
              <a:t> de Saussure, </a:t>
            </a:r>
            <a:br>
              <a:rPr lang="en-US" sz="900">
                <a:ea typeface="+mn-lt"/>
                <a:cs typeface="+mn-lt"/>
              </a:rPr>
            </a:br>
            <a:r>
              <a:rPr lang="en-US" sz="900" err="1">
                <a:ea typeface="+mn-lt"/>
                <a:cs typeface="+mn-lt"/>
              </a:rPr>
              <a:t>έν</a:t>
            </a:r>
            <a:r>
              <a:rPr lang="en-US" sz="900">
                <a:ea typeface="+mn-lt"/>
                <a:cs typeface="+mn-lt"/>
              </a:rPr>
              <a:t>ας από </a:t>
            </a:r>
            <a:r>
              <a:rPr lang="en-US" sz="900" err="1">
                <a:ea typeface="+mn-lt"/>
                <a:cs typeface="+mn-lt"/>
              </a:rPr>
              <a:t>τους</a:t>
            </a:r>
            <a:r>
              <a:rPr lang="en-US" sz="900">
                <a:ea typeface="+mn-lt"/>
                <a:cs typeface="+mn-lt"/>
              </a:rPr>
              <a:t> </a:t>
            </a:r>
            <a:r>
              <a:rPr lang="en-US" sz="900" err="1">
                <a:ea typeface="+mn-lt"/>
                <a:cs typeface="+mn-lt"/>
              </a:rPr>
              <a:t>θεμελιωτές</a:t>
            </a:r>
            <a:r>
              <a:rPr lang="en-US" sz="900">
                <a:ea typeface="+mn-lt"/>
                <a:cs typeface="+mn-lt"/>
              </a:rPr>
              <a:t> </a:t>
            </a:r>
            <a:r>
              <a:rPr lang="en-US" sz="900" err="1">
                <a:ea typeface="+mn-lt"/>
                <a:cs typeface="+mn-lt"/>
              </a:rPr>
              <a:t>της</a:t>
            </a:r>
            <a:r>
              <a:rPr lang="en-US" sz="900">
                <a:ea typeface="+mn-lt"/>
                <a:cs typeface="+mn-lt"/>
              </a:rPr>
              <a:t> </a:t>
            </a:r>
            <a:r>
              <a:rPr lang="en-US" sz="900" err="1">
                <a:ea typeface="+mn-lt"/>
                <a:cs typeface="+mn-lt"/>
              </a:rPr>
              <a:t>δομικής</a:t>
            </a:r>
            <a:r>
              <a:rPr lang="en-US" sz="900">
                <a:ea typeface="+mn-lt"/>
                <a:cs typeface="+mn-lt"/>
              </a:rPr>
              <a:t> </a:t>
            </a:r>
            <a:r>
              <a:rPr lang="en-US" sz="900" err="1">
                <a:ea typeface="+mn-lt"/>
                <a:cs typeface="+mn-lt"/>
              </a:rPr>
              <a:t>γλωσσολογί</a:t>
            </a:r>
            <a:r>
              <a:rPr lang="en-US" sz="900">
                <a:ea typeface="+mn-lt"/>
                <a:cs typeface="+mn-lt"/>
              </a:rPr>
              <a:t>ας (1857-1913)</a:t>
            </a:r>
          </a:p>
        </p:txBody>
      </p:sp>
    </p:spTree>
    <p:extLst>
      <p:ext uri="{BB962C8B-B14F-4D97-AF65-F5344CB8AC3E}">
        <p14:creationId xmlns:p14="http://schemas.microsoft.com/office/powerpoint/2010/main" val="87180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3BF6F-8545-4CC1-8217-2C0864957A13}"/>
              </a:ext>
            </a:extLst>
          </p:cNvPr>
          <p:cNvSpPr>
            <a:spLocks noGrp="1"/>
          </p:cNvSpPr>
          <p:nvPr>
            <p:ph type="title"/>
          </p:nvPr>
        </p:nvSpPr>
        <p:spPr/>
        <p:txBody>
          <a:bodyPr/>
          <a:lstStyle/>
          <a:p>
            <a:r>
              <a:rPr lang="el-GR"/>
              <a:t>Η συμβολή της δομικής γλωσσολογίας</a:t>
            </a:r>
            <a:endParaRPr lang="en-US"/>
          </a:p>
        </p:txBody>
      </p:sp>
      <p:sp>
        <p:nvSpPr>
          <p:cNvPr id="3" name="Content Placeholder 2">
            <a:extLst>
              <a:ext uri="{FF2B5EF4-FFF2-40B4-BE49-F238E27FC236}">
                <a16:creationId xmlns:a16="http://schemas.microsoft.com/office/drawing/2014/main" id="{2D4BC3A3-3368-4E49-9004-043D1C05C603}"/>
              </a:ext>
            </a:extLst>
          </p:cNvPr>
          <p:cNvSpPr>
            <a:spLocks noGrp="1"/>
          </p:cNvSpPr>
          <p:nvPr>
            <p:ph idx="1"/>
          </p:nvPr>
        </p:nvSpPr>
        <p:spPr/>
        <p:txBody>
          <a:bodyPr/>
          <a:lstStyle/>
          <a:p>
            <a:pPr marL="0" indent="0">
              <a:buNone/>
            </a:pPr>
            <a:r>
              <a:rPr lang="el-GR"/>
              <a:t>«Ο δομισμός, όπως αναπτύχθηκε στη γλωσσολογία, την κοινωνιολογία και την ανθρωπολογία, συνέβαλε στη μετατόπιση της σκέψης από μια ιεραρχική θεώρηση αξιών, που τοποθετούσε στη βάση τις πρωτόγονες γλώσσες, τους πρωτόγονους πολιτισμούς και τις πρωτόγονες κοινωνίες και στην κορυφή τις αντίστοιχες ανεπτυγμένες. […] Οι γλωσσολόγοι μπορούσαν πλέον όχι μόνο να μελετούν τις σύνθετες εσωτερικές διεργασίες των γλωσσών (δείχνοντας μάλιστα ότι οι δήθεν πρωτόγονες γλώσσες είναι ιδιαίτερα πολύπλοκες), αλλά μπορούσαν και να υποστηρίξουν ότι </a:t>
            </a:r>
            <a:r>
              <a:rPr lang="el-GR">
                <a:solidFill>
                  <a:srgbClr val="00B050"/>
                </a:solidFill>
              </a:rPr>
              <a:t>όλες οι γλώσσες είναι ίσες</a:t>
            </a:r>
            <a:r>
              <a:rPr lang="el-GR"/>
              <a:t>, με την έννοια ότι εξυπηρετούσαν εξίσου καλά τις ανάγκες των ομιλητών τους» (</a:t>
            </a:r>
            <a:r>
              <a:rPr lang="en-GB"/>
              <a:t>Pennycook, 2021, </a:t>
            </a:r>
            <a:r>
              <a:rPr lang="el-GR"/>
              <a:t>σελ. 50) </a:t>
            </a:r>
            <a:endParaRPr lang="en-US"/>
          </a:p>
        </p:txBody>
      </p:sp>
      <p:sp>
        <p:nvSpPr>
          <p:cNvPr id="4" name="Text Placeholder 3">
            <a:extLst>
              <a:ext uri="{FF2B5EF4-FFF2-40B4-BE49-F238E27FC236}">
                <a16:creationId xmlns:a16="http://schemas.microsoft.com/office/drawing/2014/main" id="{D68A889E-9397-4791-B4FA-C8D8164E1891}"/>
              </a:ext>
            </a:extLst>
          </p:cNvPr>
          <p:cNvSpPr>
            <a:spLocks noGrp="1"/>
          </p:cNvSpPr>
          <p:nvPr>
            <p:ph type="body" sz="half" idx="2"/>
          </p:nvPr>
        </p:nvSpPr>
        <p:spPr/>
        <p:txBody>
          <a:bodyPr/>
          <a:lstStyle/>
          <a:p>
            <a:r>
              <a:rPr lang="en-GB"/>
              <a:t>Pennycook, A. (2021). </a:t>
            </a:r>
            <a:r>
              <a:rPr lang="en-GB" i="1"/>
              <a:t>Critical applied linguistics: a critical re-introduction </a:t>
            </a:r>
            <a:r>
              <a:rPr lang="en-GB"/>
              <a:t>(2</a:t>
            </a:r>
            <a:r>
              <a:rPr lang="el-GR" baseline="30000"/>
              <a:t>η</a:t>
            </a:r>
            <a:r>
              <a:rPr lang="el-GR"/>
              <a:t> </a:t>
            </a:r>
            <a:r>
              <a:rPr lang="el-GR" err="1"/>
              <a:t>εκδ</a:t>
            </a:r>
            <a:r>
              <a:rPr lang="el-GR"/>
              <a:t>.). </a:t>
            </a:r>
            <a:r>
              <a:rPr lang="en-GB"/>
              <a:t>Routledge.</a:t>
            </a:r>
          </a:p>
          <a:p>
            <a:r>
              <a:rPr lang="en-GB"/>
              <a:t>(</a:t>
            </a:r>
            <a:r>
              <a:rPr lang="el-GR"/>
              <a:t>μετάφραση, προστέθηκε έμφαση)</a:t>
            </a:r>
            <a:endParaRPr lang="en-US"/>
          </a:p>
        </p:txBody>
      </p:sp>
    </p:spTree>
    <p:extLst>
      <p:ext uri="{BB962C8B-B14F-4D97-AF65-F5344CB8AC3E}">
        <p14:creationId xmlns:p14="http://schemas.microsoft.com/office/powerpoint/2010/main" val="1550883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BEF8C-919A-4C4A-86DA-F6439E4CA893}"/>
              </a:ext>
            </a:extLst>
          </p:cNvPr>
          <p:cNvSpPr>
            <a:spLocks noGrp="1"/>
          </p:cNvSpPr>
          <p:nvPr>
            <p:ph type="title"/>
          </p:nvPr>
        </p:nvSpPr>
        <p:spPr>
          <a:xfrm>
            <a:off x="252919" y="1123837"/>
            <a:ext cx="2947482" cy="4601183"/>
          </a:xfrm>
        </p:spPr>
        <p:txBody>
          <a:bodyPr>
            <a:normAutofit/>
          </a:bodyPr>
          <a:lstStyle/>
          <a:p>
            <a:r>
              <a:rPr lang="en-US" err="1"/>
              <a:t>Δεύτερο</a:t>
            </a:r>
            <a:r>
              <a:rPr lang="en-US"/>
              <a:t> </a:t>
            </a:r>
            <a:r>
              <a:rPr lang="en-US" err="1"/>
              <a:t>μισό</a:t>
            </a:r>
            <a:r>
              <a:rPr lang="en-US"/>
              <a:t> 20ου α</a:t>
            </a:r>
            <a:r>
              <a:rPr lang="en-US" err="1"/>
              <a:t>ιών</a:t>
            </a:r>
            <a:r>
              <a:rPr lang="en-US"/>
              <a:t>α</a:t>
            </a:r>
          </a:p>
        </p:txBody>
      </p:sp>
      <p:sp>
        <p:nvSpPr>
          <p:cNvPr id="3" name="Content Placeholder 2">
            <a:extLst>
              <a:ext uri="{FF2B5EF4-FFF2-40B4-BE49-F238E27FC236}">
                <a16:creationId xmlns:a16="http://schemas.microsoft.com/office/drawing/2014/main" id="{37FA0F06-D00A-4625-B77A-506AE1423CB0}"/>
              </a:ext>
            </a:extLst>
          </p:cNvPr>
          <p:cNvSpPr>
            <a:spLocks noGrp="1"/>
          </p:cNvSpPr>
          <p:nvPr>
            <p:ph idx="1"/>
          </p:nvPr>
        </p:nvSpPr>
        <p:spPr>
          <a:xfrm>
            <a:off x="3869267" y="864108"/>
            <a:ext cx="3585891" cy="5120640"/>
          </a:xfrm>
        </p:spPr>
        <p:txBody>
          <a:bodyPr>
            <a:normAutofit/>
          </a:bodyPr>
          <a:lstStyle/>
          <a:p>
            <a:r>
              <a:rPr lang="en-US" err="1"/>
              <a:t>Μετ</a:t>
            </a:r>
            <a:r>
              <a:rPr lang="en-US"/>
              <a:t>ατόπιση του ενδιαφέροντος από το ορατό σύστημα της γλώσσας (την εξωτερική της μορφή) στους εσωτερικούς κανόνες που τη συνέχουν</a:t>
            </a:r>
            <a:r>
              <a:rPr lang="el-GR"/>
              <a:t>.</a:t>
            </a:r>
            <a:endParaRPr lang="en-US" err="1"/>
          </a:p>
          <a:p>
            <a:r>
              <a:rPr lang="en-US" err="1"/>
              <a:t>Δι</a:t>
            </a:r>
            <a:r>
              <a:rPr lang="en-US"/>
              <a:t>ατύπωση της θεωρίας ότι αρκετοί από τους κανόνες αυτούς είναι εγγενείς (καθολική γραμματική)</a:t>
            </a:r>
            <a:r>
              <a:rPr lang="el-GR"/>
              <a:t>.</a:t>
            </a:r>
            <a:endParaRPr lang="en-US"/>
          </a:p>
          <a:p>
            <a:r>
              <a:rPr lang="en-US"/>
              <a:t>Πα</a:t>
            </a:r>
            <a:r>
              <a:rPr lang="en-US" err="1"/>
              <a:t>ράλληλ</a:t>
            </a:r>
            <a:r>
              <a:rPr lang="en-US"/>
              <a:t>α, </a:t>
            </a:r>
            <a:r>
              <a:rPr lang="en-US" err="1"/>
              <a:t>το</a:t>
            </a:r>
            <a:r>
              <a:rPr lang="en-US"/>
              <a:t> </a:t>
            </a:r>
            <a:r>
              <a:rPr lang="en-US" err="1"/>
              <a:t>ενδι</a:t>
            </a:r>
            <a:r>
              <a:rPr lang="en-US"/>
              <a:t>α</a:t>
            </a:r>
            <a:r>
              <a:rPr lang="en-US" err="1"/>
              <a:t>φέρον</a:t>
            </a:r>
            <a:r>
              <a:rPr lang="en-US"/>
              <a:t> </a:t>
            </a:r>
            <a:r>
              <a:rPr lang="en-US" err="1"/>
              <a:t>στρέφετ</a:t>
            </a:r>
            <a:r>
              <a:rPr lang="en-US"/>
              <a:t>αι από </a:t>
            </a:r>
            <a:r>
              <a:rPr lang="en-US" err="1"/>
              <a:t>την</a:t>
            </a:r>
            <a:r>
              <a:rPr lang="en-US"/>
              <a:t> </a:t>
            </a:r>
            <a:r>
              <a:rPr lang="en-US" err="1"/>
              <a:t>μορφή</a:t>
            </a:r>
            <a:r>
              <a:rPr lang="en-US"/>
              <a:t> </a:t>
            </a:r>
            <a:r>
              <a:rPr lang="en-US" err="1"/>
              <a:t>της</a:t>
            </a:r>
            <a:r>
              <a:rPr lang="en-US"/>
              <a:t> </a:t>
            </a:r>
            <a:r>
              <a:rPr lang="en-US" err="1"/>
              <a:t>γλώσσ</a:t>
            </a:r>
            <a:r>
              <a:rPr lang="en-US"/>
              <a:t>ας </a:t>
            </a:r>
            <a:r>
              <a:rPr lang="en-US" err="1"/>
              <a:t>στη</a:t>
            </a:r>
            <a:r>
              <a:rPr lang="en-US"/>
              <a:t> </a:t>
            </a:r>
            <a:r>
              <a:rPr lang="en-US" err="1"/>
              <a:t>λειτουργί</a:t>
            </a:r>
            <a:r>
              <a:rPr lang="en-US"/>
              <a:t>α </a:t>
            </a:r>
            <a:r>
              <a:rPr lang="en-US" err="1"/>
              <a:t>της</a:t>
            </a:r>
            <a:r>
              <a:rPr lang="en-US"/>
              <a:t>, και από </a:t>
            </a:r>
            <a:r>
              <a:rPr lang="en-US" err="1"/>
              <a:t>τον</a:t>
            </a:r>
            <a:r>
              <a:rPr lang="en-US"/>
              <a:t> </a:t>
            </a:r>
            <a:r>
              <a:rPr lang="en-US" err="1"/>
              <a:t>γλωσσικό</a:t>
            </a:r>
            <a:r>
              <a:rPr lang="en-US"/>
              <a:t> </a:t>
            </a:r>
            <a:r>
              <a:rPr lang="en-US" err="1"/>
              <a:t>τύ</a:t>
            </a:r>
            <a:r>
              <a:rPr lang="en-US"/>
              <a:t>πο </a:t>
            </a:r>
            <a:r>
              <a:rPr lang="en-US" err="1"/>
              <a:t>στον</a:t>
            </a:r>
            <a:r>
              <a:rPr lang="en-US"/>
              <a:t> </a:t>
            </a:r>
            <a:r>
              <a:rPr lang="en-US" err="1"/>
              <a:t>τρό</a:t>
            </a:r>
            <a:r>
              <a:rPr lang="en-US"/>
              <a:t>πο π</a:t>
            </a:r>
            <a:r>
              <a:rPr lang="en-US" err="1"/>
              <a:t>ου</a:t>
            </a:r>
            <a:r>
              <a:rPr lang="en-US"/>
              <a:t> </a:t>
            </a:r>
            <a:r>
              <a:rPr lang="en-US" err="1"/>
              <a:t>το</a:t>
            </a:r>
            <a:r>
              <a:rPr lang="en-US"/>
              <a:t> </a:t>
            </a:r>
            <a:r>
              <a:rPr lang="en-US" err="1"/>
              <a:t>νόημ</a:t>
            </a:r>
            <a:r>
              <a:rPr lang="en-US"/>
              <a:t>α κατα</a:t>
            </a:r>
            <a:r>
              <a:rPr lang="en-US" err="1"/>
              <a:t>σκευάζετ</a:t>
            </a:r>
            <a:r>
              <a:rPr lang="en-US"/>
              <a:t>αι </a:t>
            </a:r>
            <a:r>
              <a:rPr lang="en-US" err="1"/>
              <a:t>στη</a:t>
            </a:r>
            <a:r>
              <a:rPr lang="en-US"/>
              <a:t> </a:t>
            </a:r>
            <a:r>
              <a:rPr lang="en-US" err="1"/>
              <a:t>χρήση</a:t>
            </a:r>
            <a:r>
              <a:rPr lang="en-US"/>
              <a:t>.</a:t>
            </a:r>
          </a:p>
        </p:txBody>
      </p:sp>
      <p:pic>
        <p:nvPicPr>
          <p:cNvPr id="4" name="Picture 4">
            <a:extLst>
              <a:ext uri="{FF2B5EF4-FFF2-40B4-BE49-F238E27FC236}">
                <a16:creationId xmlns:a16="http://schemas.microsoft.com/office/drawing/2014/main" id="{98524D2C-B49D-429F-9D8A-51996819BB2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18120" y="758952"/>
            <a:ext cx="3617432" cy="5330952"/>
          </a:xfrm>
          <a:prstGeom prst="rect">
            <a:avLst/>
          </a:prstGeom>
        </p:spPr>
      </p:pic>
      <p:sp>
        <p:nvSpPr>
          <p:cNvPr id="5" name="TextBox 4">
            <a:extLst>
              <a:ext uri="{FF2B5EF4-FFF2-40B4-BE49-F238E27FC236}">
                <a16:creationId xmlns:a16="http://schemas.microsoft.com/office/drawing/2014/main" id="{C9F604B6-1BCB-4B83-8233-A7BAD06E586B}"/>
              </a:ext>
            </a:extLst>
          </p:cNvPr>
          <p:cNvSpPr txBox="1"/>
          <p:nvPr/>
        </p:nvSpPr>
        <p:spPr>
          <a:xfrm>
            <a:off x="7818863" y="6081132"/>
            <a:ext cx="3616712"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a:t>Noam Chomsky, ​</a:t>
            </a:r>
            <a:r>
              <a:rPr lang="en-US" sz="1100" err="1"/>
              <a:t>θεωρητικός</a:t>
            </a:r>
            <a:r>
              <a:rPr lang="en-US" sz="1100"/>
              <a:t> </a:t>
            </a:r>
            <a:r>
              <a:rPr lang="en-US" sz="1100" err="1"/>
              <a:t>γλωσσολόγος</a:t>
            </a:r>
            <a:br>
              <a:rPr lang="en-US" sz="1100"/>
            </a:br>
            <a:r>
              <a:rPr lang="en-US" sz="1100"/>
              <a:t>(1918- )​</a:t>
            </a:r>
            <a:endParaRPr lang="en-US"/>
          </a:p>
        </p:txBody>
      </p:sp>
    </p:spTree>
    <p:extLst>
      <p:ext uri="{BB962C8B-B14F-4D97-AF65-F5344CB8AC3E}">
        <p14:creationId xmlns:p14="http://schemas.microsoft.com/office/powerpoint/2010/main" val="3502014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84BA0-91CB-40D1-A0B1-199500EB2BDC}"/>
              </a:ext>
            </a:extLst>
          </p:cNvPr>
          <p:cNvSpPr>
            <a:spLocks noGrp="1"/>
          </p:cNvSpPr>
          <p:nvPr>
            <p:ph type="title"/>
          </p:nvPr>
        </p:nvSpPr>
        <p:spPr/>
        <p:txBody>
          <a:bodyPr/>
          <a:lstStyle/>
          <a:p>
            <a:r>
              <a:rPr lang="el-GR"/>
              <a:t>Έμφαση στα γλωσσικά καθολικά</a:t>
            </a:r>
            <a:endParaRPr lang="en-US"/>
          </a:p>
        </p:txBody>
      </p:sp>
      <p:sp>
        <p:nvSpPr>
          <p:cNvPr id="4" name="Content Placeholder 3">
            <a:extLst>
              <a:ext uri="{FF2B5EF4-FFF2-40B4-BE49-F238E27FC236}">
                <a16:creationId xmlns:a16="http://schemas.microsoft.com/office/drawing/2014/main" id="{034BF8C8-C633-4321-A253-2D0D252C845E}"/>
              </a:ext>
            </a:extLst>
          </p:cNvPr>
          <p:cNvSpPr>
            <a:spLocks noGrp="1"/>
          </p:cNvSpPr>
          <p:nvPr>
            <p:ph idx="1"/>
          </p:nvPr>
        </p:nvSpPr>
        <p:spPr/>
        <p:txBody>
          <a:bodyPr/>
          <a:lstStyle/>
          <a:p>
            <a:pPr marL="0" indent="0" algn="ctr">
              <a:buNone/>
            </a:pPr>
            <a:r>
              <a:rPr lang="el-GR"/>
              <a:t>«Η καθολική γραμματική </a:t>
            </a:r>
            <a:br>
              <a:rPr lang="el-GR"/>
            </a:br>
            <a:r>
              <a:rPr lang="el-GR"/>
              <a:t>συνδέει όλους τους ανθρώπους,</a:t>
            </a:r>
            <a:br>
              <a:rPr lang="el-GR"/>
            </a:br>
            <a:r>
              <a:rPr lang="el-GR"/>
              <a:t> δεν τους διαιρεί» </a:t>
            </a:r>
            <a:br>
              <a:rPr lang="el-GR"/>
            </a:br>
            <a:endParaRPr lang="el-GR"/>
          </a:p>
          <a:p>
            <a:pPr marL="0" indent="0" algn="r">
              <a:buNone/>
            </a:pPr>
            <a:r>
              <a:rPr lang="el-GR"/>
              <a:t>(</a:t>
            </a:r>
            <a:r>
              <a:rPr lang="en-GB"/>
              <a:t>Chomsky, 2013, </a:t>
            </a:r>
            <a:r>
              <a:rPr lang="el-GR"/>
              <a:t>σελ. 77).</a:t>
            </a:r>
            <a:endParaRPr lang="en-US"/>
          </a:p>
        </p:txBody>
      </p:sp>
      <p:sp>
        <p:nvSpPr>
          <p:cNvPr id="5" name="Text Placeholder 4">
            <a:extLst>
              <a:ext uri="{FF2B5EF4-FFF2-40B4-BE49-F238E27FC236}">
                <a16:creationId xmlns:a16="http://schemas.microsoft.com/office/drawing/2014/main" id="{37A673B4-A7C3-46B4-BAF0-33C4CEAD5F33}"/>
              </a:ext>
            </a:extLst>
          </p:cNvPr>
          <p:cNvSpPr>
            <a:spLocks noGrp="1"/>
          </p:cNvSpPr>
          <p:nvPr>
            <p:ph type="body" sz="half" idx="2"/>
          </p:nvPr>
        </p:nvSpPr>
        <p:spPr/>
        <p:txBody>
          <a:bodyPr/>
          <a:lstStyle/>
          <a:p>
            <a:r>
              <a:rPr lang="en-GB"/>
              <a:t>Chomsky, N.  (2013). </a:t>
            </a:r>
            <a:r>
              <a:rPr lang="en-GB" i="1"/>
              <a:t>On anarchy. </a:t>
            </a:r>
            <a:r>
              <a:rPr lang="en-GB"/>
              <a:t>Penguin.</a:t>
            </a:r>
          </a:p>
          <a:p>
            <a:r>
              <a:rPr lang="en-GB"/>
              <a:t>(</a:t>
            </a:r>
            <a:r>
              <a:rPr lang="el-GR"/>
              <a:t>μετάφραση)</a:t>
            </a:r>
            <a:endParaRPr lang="en-US"/>
          </a:p>
        </p:txBody>
      </p:sp>
    </p:spTree>
    <p:extLst>
      <p:ext uri="{BB962C8B-B14F-4D97-AF65-F5344CB8AC3E}">
        <p14:creationId xmlns:p14="http://schemas.microsoft.com/office/powerpoint/2010/main" val="1978098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83AD6-EE3F-4FB3-988E-192056E438EE}"/>
              </a:ext>
            </a:extLst>
          </p:cNvPr>
          <p:cNvSpPr>
            <a:spLocks noGrp="1"/>
          </p:cNvSpPr>
          <p:nvPr>
            <p:ph type="title"/>
          </p:nvPr>
        </p:nvSpPr>
        <p:spPr>
          <a:xfrm>
            <a:off x="252919" y="1123837"/>
            <a:ext cx="2947482" cy="4601183"/>
          </a:xfrm>
        </p:spPr>
        <p:txBody>
          <a:bodyPr>
            <a:normAutofit/>
          </a:bodyPr>
          <a:lstStyle/>
          <a:p>
            <a:r>
              <a:rPr lang="en-US" sz="3100" err="1"/>
              <a:t>Σύγχρονοι</a:t>
            </a:r>
            <a:r>
              <a:rPr lang="en-US" sz="3100"/>
              <a:t> π</a:t>
            </a:r>
            <a:r>
              <a:rPr lang="en-US" sz="3100" err="1"/>
              <a:t>ρο</a:t>
            </a:r>
            <a:r>
              <a:rPr lang="en-US" sz="3100"/>
              <a:t>β</a:t>
            </a:r>
            <a:r>
              <a:rPr lang="en-US" sz="3100" err="1"/>
              <a:t>λημ</a:t>
            </a:r>
            <a:r>
              <a:rPr lang="en-US" sz="3100"/>
              <a:t>α</a:t>
            </a:r>
            <a:r>
              <a:rPr lang="en-US" sz="3100" err="1"/>
              <a:t>τισμοί</a:t>
            </a:r>
          </a:p>
        </p:txBody>
      </p:sp>
      <p:sp>
        <p:nvSpPr>
          <p:cNvPr id="3" name="Content Placeholder 2">
            <a:extLst>
              <a:ext uri="{FF2B5EF4-FFF2-40B4-BE49-F238E27FC236}">
                <a16:creationId xmlns:a16="http://schemas.microsoft.com/office/drawing/2014/main" id="{00C22E1E-C1E9-4A01-BCDD-2781D2B16C93}"/>
              </a:ext>
            </a:extLst>
          </p:cNvPr>
          <p:cNvSpPr>
            <a:spLocks noGrp="1"/>
          </p:cNvSpPr>
          <p:nvPr>
            <p:ph idx="1"/>
          </p:nvPr>
        </p:nvSpPr>
        <p:spPr>
          <a:xfrm>
            <a:off x="3869267" y="864108"/>
            <a:ext cx="3585891" cy="5120640"/>
          </a:xfrm>
        </p:spPr>
        <p:txBody>
          <a:bodyPr>
            <a:normAutofit/>
          </a:bodyPr>
          <a:lstStyle/>
          <a:p>
            <a:pPr marL="0" indent="0">
              <a:buNone/>
            </a:pPr>
            <a:r>
              <a:rPr lang="en-US" sz="1900" err="1"/>
              <a:t>Ερωτήμ</a:t>
            </a:r>
            <a:r>
              <a:rPr lang="en-US" sz="1900"/>
              <a:t>ατα που αναδύονται:</a:t>
            </a:r>
          </a:p>
          <a:p>
            <a:r>
              <a:rPr lang="en-US" sz="1900" err="1"/>
              <a:t>Πώς</a:t>
            </a:r>
            <a:r>
              <a:rPr lang="en-US" sz="1900"/>
              <a:t> π</a:t>
            </a:r>
            <a:r>
              <a:rPr lang="en-US" sz="1900" err="1"/>
              <a:t>ροσδριορίζετ</a:t>
            </a:r>
            <a:r>
              <a:rPr lang="en-US" sz="1900"/>
              <a:t>αι γλωσσικά μια κοινωνία;</a:t>
            </a:r>
          </a:p>
          <a:p>
            <a:r>
              <a:rPr lang="en-US" sz="1900" err="1"/>
              <a:t>Πώς</a:t>
            </a:r>
            <a:r>
              <a:rPr lang="en-US" sz="1900"/>
              <a:t> </a:t>
            </a:r>
            <a:r>
              <a:rPr lang="en-US" sz="1900" err="1"/>
              <a:t>εκφράζουμε</a:t>
            </a:r>
            <a:r>
              <a:rPr lang="en-US" sz="1900"/>
              <a:t> </a:t>
            </a:r>
            <a:r>
              <a:rPr lang="en-US" sz="1900" err="1"/>
              <a:t>γλωσσικά</a:t>
            </a:r>
            <a:r>
              <a:rPr lang="en-US" sz="1900"/>
              <a:t> </a:t>
            </a:r>
            <a:r>
              <a:rPr lang="en-US" sz="1900" err="1"/>
              <a:t>την</a:t>
            </a:r>
            <a:r>
              <a:rPr lang="en-US" sz="1900"/>
              <a:t> τα</a:t>
            </a:r>
            <a:r>
              <a:rPr lang="en-US" sz="1900" err="1"/>
              <a:t>υτότητά</a:t>
            </a:r>
            <a:r>
              <a:rPr lang="en-US" sz="1900"/>
              <a:t> μας;</a:t>
            </a:r>
          </a:p>
          <a:p>
            <a:r>
              <a:rPr lang="en-US" sz="1900" err="1"/>
              <a:t>Με</a:t>
            </a:r>
            <a:r>
              <a:rPr lang="en-US" sz="1900"/>
              <a:t> π</a:t>
            </a:r>
            <a:r>
              <a:rPr lang="en-US" sz="1900" err="1"/>
              <a:t>οιους</a:t>
            </a:r>
            <a:r>
              <a:rPr lang="en-US" sz="1900"/>
              <a:t> </a:t>
            </a:r>
            <a:r>
              <a:rPr lang="en-US" sz="1900" err="1"/>
              <a:t>τρό</a:t>
            </a:r>
            <a:r>
              <a:rPr lang="en-US" sz="1900"/>
              <a:t>πους κατασκευάζει η γλώσσα τον τρόπο που αντιλαμβανόμαστε τον κόσμο;</a:t>
            </a:r>
          </a:p>
          <a:p>
            <a:r>
              <a:rPr lang="en-US" sz="1900" err="1"/>
              <a:t>Πώς</a:t>
            </a:r>
            <a:r>
              <a:rPr lang="en-US" sz="1900"/>
              <a:t> </a:t>
            </a:r>
            <a:r>
              <a:rPr lang="en-US" sz="1900" err="1"/>
              <a:t>δι</a:t>
            </a:r>
            <a:r>
              <a:rPr lang="en-US" sz="1900"/>
              <a:t>αχειριζόμαστε την συνύπαρξη πολλών γλωσσών;</a:t>
            </a:r>
          </a:p>
          <a:p>
            <a:r>
              <a:rPr lang="en-US" sz="1900" err="1"/>
              <a:t>Τι</a:t>
            </a:r>
            <a:r>
              <a:rPr lang="en-US" sz="1900"/>
              <a:t> </a:t>
            </a:r>
            <a:r>
              <a:rPr lang="en-US" sz="1900" err="1"/>
              <a:t>συμ</a:t>
            </a:r>
            <a:r>
              <a:rPr lang="en-US" sz="1900"/>
              <a:t>βαίνει όταν έρχονται διαφορετικές γλώσσες σε επαφή;</a:t>
            </a:r>
          </a:p>
          <a:p>
            <a:endParaRPr lang="en-US" sz="1900"/>
          </a:p>
        </p:txBody>
      </p:sp>
      <p:pic>
        <p:nvPicPr>
          <p:cNvPr id="4" name="Picture 4" descr="A picture containing person, wall, indoor, person&#10;&#10;Description automatically generated">
            <a:extLst>
              <a:ext uri="{FF2B5EF4-FFF2-40B4-BE49-F238E27FC236}">
                <a16:creationId xmlns:a16="http://schemas.microsoft.com/office/drawing/2014/main" id="{2D808500-68B9-4741-81C0-BC80903A05F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3"/>
          <a:stretch/>
        </p:blipFill>
        <p:spPr>
          <a:xfrm>
            <a:off x="7818120" y="758952"/>
            <a:ext cx="3617432" cy="5330952"/>
          </a:xfrm>
          <a:prstGeom prst="rect">
            <a:avLst/>
          </a:prstGeom>
        </p:spPr>
      </p:pic>
      <p:sp>
        <p:nvSpPr>
          <p:cNvPr id="6" name="TextBox 5">
            <a:extLst>
              <a:ext uri="{FF2B5EF4-FFF2-40B4-BE49-F238E27FC236}">
                <a16:creationId xmlns:a16="http://schemas.microsoft.com/office/drawing/2014/main" id="{606A08C8-E572-4C11-804B-962D53D147BA}"/>
              </a:ext>
            </a:extLst>
          </p:cNvPr>
          <p:cNvSpPr txBox="1"/>
          <p:nvPr/>
        </p:nvSpPr>
        <p:spPr>
          <a:xfrm>
            <a:off x="7785178" y="6121787"/>
            <a:ext cx="357954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00">
                <a:ea typeface="+mn-lt"/>
                <a:cs typeface="+mn-lt"/>
              </a:rPr>
              <a:t>Jan Blommaert, </a:t>
            </a:r>
            <a:r>
              <a:rPr lang="en-US" sz="900" err="1">
                <a:ea typeface="+mn-lt"/>
                <a:cs typeface="+mn-lt"/>
              </a:rPr>
              <a:t>κοι</a:t>
            </a:r>
            <a:r>
              <a:rPr lang="el-GR" sz="900">
                <a:ea typeface="+mn-lt"/>
                <a:cs typeface="+mn-lt"/>
              </a:rPr>
              <a:t>ν</a:t>
            </a:r>
            <a:r>
              <a:rPr lang="en-US" sz="900" err="1">
                <a:ea typeface="+mn-lt"/>
                <a:cs typeface="+mn-lt"/>
              </a:rPr>
              <a:t>ωνιογλωσσολόγος</a:t>
            </a:r>
            <a:r>
              <a:rPr lang="en-US" sz="900">
                <a:ea typeface="+mn-lt"/>
                <a:cs typeface="+mn-lt"/>
              </a:rPr>
              <a:t> (1961-2021)</a:t>
            </a:r>
          </a:p>
          <a:p>
            <a:pPr algn="ctr"/>
            <a:endParaRPr lang="en-US" sz="900"/>
          </a:p>
        </p:txBody>
      </p:sp>
    </p:spTree>
    <p:extLst>
      <p:ext uri="{BB962C8B-B14F-4D97-AF65-F5344CB8AC3E}">
        <p14:creationId xmlns:p14="http://schemas.microsoft.com/office/powerpoint/2010/main" val="1175235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D29463-FB30-4D66-8F34-D0251183049A}"/>
              </a:ext>
            </a:extLst>
          </p:cNvPr>
          <p:cNvSpPr>
            <a:spLocks noGrp="1"/>
          </p:cNvSpPr>
          <p:nvPr>
            <p:ph type="title"/>
          </p:nvPr>
        </p:nvSpPr>
        <p:spPr>
          <a:xfrm>
            <a:off x="1600754" y="1087374"/>
            <a:ext cx="8983489" cy="1000978"/>
          </a:xfrm>
        </p:spPr>
        <p:txBody>
          <a:bodyPr>
            <a:normAutofit/>
          </a:bodyPr>
          <a:lstStyle/>
          <a:p>
            <a:r>
              <a:rPr lang="en-US" err="1"/>
              <a:t>Συμ</a:t>
            </a:r>
            <a:r>
              <a:rPr lang="en-US"/>
              <a:t>π</a:t>
            </a:r>
            <a:r>
              <a:rPr lang="en-US" err="1"/>
              <a:t>έρ</a:t>
            </a:r>
            <a:r>
              <a:rPr lang="en-US"/>
              <a:t>α</a:t>
            </a:r>
            <a:r>
              <a:rPr lang="en-US" err="1"/>
              <a:t>σμ</a:t>
            </a:r>
            <a:r>
              <a:rPr lang="en-US"/>
              <a:t>α</a:t>
            </a:r>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Content Placeholder 2">
            <a:extLst>
              <a:ext uri="{FF2B5EF4-FFF2-40B4-BE49-F238E27FC236}">
                <a16:creationId xmlns:a16="http://schemas.microsoft.com/office/drawing/2014/main" id="{0C89A786-FAE1-40AC-BEA7-677171E24BE4}"/>
              </a:ext>
            </a:extLst>
          </p:cNvPr>
          <p:cNvSpPr>
            <a:spLocks noGrp="1"/>
          </p:cNvSpPr>
          <p:nvPr>
            <p:ph idx="1"/>
          </p:nvPr>
        </p:nvSpPr>
        <p:spPr>
          <a:xfrm>
            <a:off x="1600753" y="2535446"/>
            <a:ext cx="8983489" cy="3554457"/>
          </a:xfrm>
        </p:spPr>
        <p:txBody>
          <a:bodyPr>
            <a:normAutofit fontScale="92500" lnSpcReduction="20000"/>
          </a:bodyPr>
          <a:lstStyle/>
          <a:p>
            <a:pPr marL="0" indent="0">
              <a:buNone/>
            </a:pPr>
            <a:r>
              <a:rPr lang="en-US" err="1">
                <a:solidFill>
                  <a:schemeClr val="tx1"/>
                </a:solidFill>
              </a:rPr>
              <a:t>Σε</a:t>
            </a:r>
            <a:r>
              <a:rPr lang="en-US">
                <a:solidFill>
                  <a:schemeClr val="tx1"/>
                </a:solidFill>
              </a:rPr>
              <a:t> </a:t>
            </a:r>
            <a:r>
              <a:rPr lang="en-US" err="1">
                <a:solidFill>
                  <a:schemeClr val="tx1"/>
                </a:solidFill>
              </a:rPr>
              <a:t>κάθε</a:t>
            </a:r>
            <a:r>
              <a:rPr lang="en-US">
                <a:solidFill>
                  <a:schemeClr val="tx1"/>
                </a:solidFill>
              </a:rPr>
              <a:t> </a:t>
            </a:r>
            <a:r>
              <a:rPr lang="en-US" err="1">
                <a:solidFill>
                  <a:schemeClr val="tx1"/>
                </a:solidFill>
              </a:rPr>
              <a:t>φάση</a:t>
            </a:r>
            <a:r>
              <a:rPr lang="en-US">
                <a:solidFill>
                  <a:schemeClr val="tx1"/>
                </a:solidFill>
              </a:rPr>
              <a:t> </a:t>
            </a:r>
            <a:r>
              <a:rPr lang="en-US" err="1">
                <a:solidFill>
                  <a:schemeClr val="tx1"/>
                </a:solidFill>
              </a:rPr>
              <a:t>της</a:t>
            </a:r>
            <a:r>
              <a:rPr lang="en-US">
                <a:solidFill>
                  <a:schemeClr val="tx1"/>
                </a:solidFill>
              </a:rPr>
              <a:t> </a:t>
            </a:r>
            <a:r>
              <a:rPr lang="en-US" err="1">
                <a:solidFill>
                  <a:schemeClr val="tx1"/>
                </a:solidFill>
              </a:rPr>
              <a:t>ιστορί</a:t>
            </a:r>
            <a:r>
              <a:rPr lang="en-US">
                <a:solidFill>
                  <a:schemeClr val="tx1"/>
                </a:solidFill>
              </a:rPr>
              <a:t>ας, η </a:t>
            </a:r>
            <a:r>
              <a:rPr lang="en-US" err="1">
                <a:solidFill>
                  <a:schemeClr val="tx1"/>
                </a:solidFill>
              </a:rPr>
              <a:t>γλωσσολογί</a:t>
            </a:r>
            <a:r>
              <a:rPr lang="en-US">
                <a:solidFill>
                  <a:schemeClr val="tx1"/>
                </a:solidFill>
              </a:rPr>
              <a:t>α α</a:t>
            </a:r>
            <a:r>
              <a:rPr lang="en-US" err="1">
                <a:solidFill>
                  <a:schemeClr val="tx1"/>
                </a:solidFill>
              </a:rPr>
              <a:t>ντ</a:t>
            </a:r>
            <a:r>
              <a:rPr lang="en-US">
                <a:solidFill>
                  <a:schemeClr val="tx1"/>
                </a:solidFill>
              </a:rPr>
              <a:t>ανα</a:t>
            </a:r>
            <a:r>
              <a:rPr lang="en-US" err="1">
                <a:solidFill>
                  <a:schemeClr val="tx1"/>
                </a:solidFill>
              </a:rPr>
              <a:t>κλά</a:t>
            </a:r>
            <a:r>
              <a:rPr lang="en-US">
                <a:solidFill>
                  <a:schemeClr val="tx1"/>
                </a:solidFill>
              </a:rPr>
              <a:t> </a:t>
            </a:r>
            <a:r>
              <a:rPr lang="en-US" err="1">
                <a:solidFill>
                  <a:schemeClr val="tx1"/>
                </a:solidFill>
              </a:rPr>
              <a:t>τους</a:t>
            </a:r>
            <a:r>
              <a:rPr lang="en-US">
                <a:solidFill>
                  <a:schemeClr val="tx1"/>
                </a:solidFill>
              </a:rPr>
              <a:t> </a:t>
            </a:r>
            <a:r>
              <a:rPr lang="en-US" err="1">
                <a:solidFill>
                  <a:schemeClr val="tx1"/>
                </a:solidFill>
              </a:rPr>
              <a:t>γενικότερους</a:t>
            </a:r>
            <a:r>
              <a:rPr lang="en-US">
                <a:solidFill>
                  <a:schemeClr val="tx1"/>
                </a:solidFill>
              </a:rPr>
              <a:t> π</a:t>
            </a:r>
            <a:r>
              <a:rPr lang="en-US" err="1">
                <a:solidFill>
                  <a:schemeClr val="tx1"/>
                </a:solidFill>
              </a:rPr>
              <a:t>ρο</a:t>
            </a:r>
            <a:r>
              <a:rPr lang="en-US">
                <a:solidFill>
                  <a:schemeClr val="tx1"/>
                </a:solidFill>
              </a:rPr>
              <a:t>β</a:t>
            </a:r>
            <a:r>
              <a:rPr lang="en-US" err="1">
                <a:solidFill>
                  <a:schemeClr val="tx1"/>
                </a:solidFill>
              </a:rPr>
              <a:t>λημ</a:t>
            </a:r>
            <a:r>
              <a:rPr lang="en-US">
                <a:solidFill>
                  <a:schemeClr val="tx1"/>
                </a:solidFill>
              </a:rPr>
              <a:t>α</a:t>
            </a:r>
            <a:r>
              <a:rPr lang="en-US" err="1">
                <a:solidFill>
                  <a:schemeClr val="tx1"/>
                </a:solidFill>
              </a:rPr>
              <a:t>τισμούς</a:t>
            </a:r>
            <a:r>
              <a:rPr lang="en-US">
                <a:solidFill>
                  <a:schemeClr val="tx1"/>
                </a:solidFill>
              </a:rPr>
              <a:t> </a:t>
            </a:r>
            <a:r>
              <a:rPr lang="en-US" err="1">
                <a:solidFill>
                  <a:schemeClr val="tx1"/>
                </a:solidFill>
              </a:rPr>
              <a:t>της</a:t>
            </a:r>
            <a:r>
              <a:rPr lang="en-US">
                <a:solidFill>
                  <a:schemeClr val="tx1"/>
                </a:solidFill>
              </a:rPr>
              <a:t> επ</a:t>
            </a:r>
            <a:r>
              <a:rPr lang="en-US" err="1">
                <a:solidFill>
                  <a:schemeClr val="tx1"/>
                </a:solidFill>
              </a:rPr>
              <a:t>οχής</a:t>
            </a:r>
            <a:r>
              <a:rPr lang="en-US">
                <a:solidFill>
                  <a:schemeClr val="tx1"/>
                </a:solidFill>
              </a:rPr>
              <a:t>:</a:t>
            </a:r>
          </a:p>
          <a:p>
            <a:r>
              <a:rPr lang="en-US">
                <a:solidFill>
                  <a:schemeClr val="tx1"/>
                </a:solidFill>
              </a:rPr>
              <a:t>Η </a:t>
            </a:r>
            <a:r>
              <a:rPr lang="en-US" err="1">
                <a:solidFill>
                  <a:schemeClr val="tx1"/>
                </a:solidFill>
              </a:rPr>
              <a:t>έμφ</a:t>
            </a:r>
            <a:r>
              <a:rPr lang="en-US">
                <a:solidFill>
                  <a:schemeClr val="tx1"/>
                </a:solidFill>
              </a:rPr>
              <a:t>αση στην εθνική ταυτότητα, ως κεντρικό προσδιοριστικό  γνώρισμα του ανθρώπου, στο τέλος του 19</a:t>
            </a:r>
            <a:r>
              <a:rPr lang="en-US" baseline="30000">
                <a:solidFill>
                  <a:schemeClr val="tx1"/>
                </a:solidFill>
              </a:rPr>
              <a:t>ου</a:t>
            </a:r>
            <a:r>
              <a:rPr lang="en-US">
                <a:solidFill>
                  <a:schemeClr val="tx1"/>
                </a:solidFill>
              </a:rPr>
              <a:t> αιώνα, εκφράστηκε </a:t>
            </a:r>
            <a:r>
              <a:rPr lang="el-GR">
                <a:solidFill>
                  <a:schemeClr val="tx1"/>
                </a:solidFill>
              </a:rPr>
              <a:t>με τη</a:t>
            </a:r>
            <a:r>
              <a:rPr lang="en-US">
                <a:solidFill>
                  <a:schemeClr val="tx1"/>
                </a:solidFill>
              </a:rPr>
              <a:t> μελέτη των δομικών γνωρισμάτων κάθε </a:t>
            </a:r>
            <a:r>
              <a:rPr lang="en-US" err="1">
                <a:solidFill>
                  <a:schemeClr val="tx1"/>
                </a:solidFill>
              </a:rPr>
              <a:t>ξεχωριστής</a:t>
            </a:r>
            <a:r>
              <a:rPr lang="en-US">
                <a:solidFill>
                  <a:schemeClr val="tx1"/>
                </a:solidFill>
              </a:rPr>
              <a:t> </a:t>
            </a:r>
            <a:r>
              <a:rPr lang="en-US" err="1">
                <a:solidFill>
                  <a:schemeClr val="tx1"/>
                </a:solidFill>
              </a:rPr>
              <a:t>γλώσσ</a:t>
            </a:r>
            <a:r>
              <a:rPr lang="en-US">
                <a:solidFill>
                  <a:schemeClr val="tx1"/>
                </a:solidFill>
              </a:rPr>
              <a:t>ας</a:t>
            </a:r>
            <a:r>
              <a:rPr lang="el-GR">
                <a:solidFill>
                  <a:schemeClr val="tx1"/>
                </a:solidFill>
              </a:rPr>
              <a:t> με σκοπό να δείξει πώς διαφέρουν μεταξύ τους και ότι δεν είναι υποδεέστερες από τις κλασσικές.</a:t>
            </a:r>
            <a:endParaRPr lang="en-US">
              <a:solidFill>
                <a:schemeClr val="tx1"/>
              </a:solidFill>
            </a:endParaRPr>
          </a:p>
          <a:p>
            <a:r>
              <a:rPr lang="en-US">
                <a:solidFill>
                  <a:schemeClr val="tx1"/>
                </a:solidFill>
              </a:rPr>
              <a:t>Η ανα</a:t>
            </a:r>
            <a:r>
              <a:rPr lang="en-US" err="1">
                <a:solidFill>
                  <a:schemeClr val="tx1"/>
                </a:solidFill>
              </a:rPr>
              <a:t>ζήτηση</a:t>
            </a:r>
            <a:r>
              <a:rPr lang="en-US">
                <a:solidFill>
                  <a:schemeClr val="tx1"/>
                </a:solidFill>
              </a:rPr>
              <a:t>, </a:t>
            </a:r>
            <a:r>
              <a:rPr lang="en-US" err="1">
                <a:solidFill>
                  <a:schemeClr val="tx1"/>
                </a:solidFill>
              </a:rPr>
              <a:t>στο</a:t>
            </a:r>
            <a:r>
              <a:rPr lang="en-US">
                <a:solidFill>
                  <a:schemeClr val="tx1"/>
                </a:solidFill>
              </a:rPr>
              <a:t> β</a:t>
            </a:r>
            <a:r>
              <a:rPr lang="el-GR">
                <a:solidFill>
                  <a:schemeClr val="tx1"/>
                </a:solidFill>
              </a:rPr>
              <a:t>’</a:t>
            </a:r>
            <a:r>
              <a:rPr lang="en-US">
                <a:solidFill>
                  <a:schemeClr val="tx1"/>
                </a:solidFill>
              </a:rPr>
              <a:t> </a:t>
            </a:r>
            <a:r>
              <a:rPr lang="en-US" err="1">
                <a:solidFill>
                  <a:schemeClr val="tx1"/>
                </a:solidFill>
              </a:rPr>
              <a:t>μισό</a:t>
            </a:r>
            <a:r>
              <a:rPr lang="en-US">
                <a:solidFill>
                  <a:schemeClr val="tx1"/>
                </a:solidFill>
              </a:rPr>
              <a:t> </a:t>
            </a:r>
            <a:r>
              <a:rPr lang="en-US" err="1">
                <a:solidFill>
                  <a:schemeClr val="tx1"/>
                </a:solidFill>
              </a:rPr>
              <a:t>του</a:t>
            </a:r>
            <a:r>
              <a:rPr lang="en-US">
                <a:solidFill>
                  <a:schemeClr val="tx1"/>
                </a:solidFill>
              </a:rPr>
              <a:t> 20</a:t>
            </a:r>
            <a:r>
              <a:rPr lang="en-US" baseline="30000">
                <a:solidFill>
                  <a:schemeClr val="tx1"/>
                </a:solidFill>
              </a:rPr>
              <a:t>ου</a:t>
            </a:r>
            <a:r>
              <a:rPr lang="en-US">
                <a:solidFill>
                  <a:schemeClr val="tx1"/>
                </a:solidFill>
              </a:rPr>
              <a:t> αι., </a:t>
            </a:r>
            <a:r>
              <a:rPr lang="en-US" err="1">
                <a:solidFill>
                  <a:schemeClr val="tx1"/>
                </a:solidFill>
              </a:rPr>
              <a:t>των</a:t>
            </a:r>
            <a:r>
              <a:rPr lang="en-US">
                <a:solidFill>
                  <a:schemeClr val="tx1"/>
                </a:solidFill>
              </a:rPr>
              <a:t> κα</a:t>
            </a:r>
            <a:r>
              <a:rPr lang="en-US" err="1">
                <a:solidFill>
                  <a:schemeClr val="tx1"/>
                </a:solidFill>
              </a:rPr>
              <a:t>θολικών</a:t>
            </a:r>
            <a:r>
              <a:rPr lang="en-US">
                <a:solidFill>
                  <a:schemeClr val="tx1"/>
                </a:solidFill>
              </a:rPr>
              <a:t> </a:t>
            </a:r>
            <a:r>
              <a:rPr lang="en-US" err="1">
                <a:solidFill>
                  <a:schemeClr val="tx1"/>
                </a:solidFill>
              </a:rPr>
              <a:t>στοιχείων</a:t>
            </a:r>
            <a:r>
              <a:rPr lang="en-US">
                <a:solidFill>
                  <a:schemeClr val="tx1"/>
                </a:solidFill>
              </a:rPr>
              <a:t> π</a:t>
            </a:r>
            <a:r>
              <a:rPr lang="en-US" err="1">
                <a:solidFill>
                  <a:schemeClr val="tx1"/>
                </a:solidFill>
              </a:rPr>
              <a:t>ου</a:t>
            </a:r>
            <a:r>
              <a:rPr lang="en-US">
                <a:solidFill>
                  <a:schemeClr val="tx1"/>
                </a:solidFill>
              </a:rPr>
              <a:t> </a:t>
            </a:r>
            <a:r>
              <a:rPr lang="en-US" err="1">
                <a:solidFill>
                  <a:schemeClr val="tx1"/>
                </a:solidFill>
              </a:rPr>
              <a:t>είν</a:t>
            </a:r>
            <a:r>
              <a:rPr lang="en-US">
                <a:solidFill>
                  <a:schemeClr val="tx1"/>
                </a:solidFill>
              </a:rPr>
              <a:t>αι κοινά γνωρίσματα όλων</a:t>
            </a:r>
            <a:r>
              <a:rPr lang="el-GR">
                <a:solidFill>
                  <a:schemeClr val="tx1"/>
                </a:solidFill>
              </a:rPr>
              <a:t> των ανθρώπων</a:t>
            </a:r>
            <a:r>
              <a:rPr lang="en-US">
                <a:solidFill>
                  <a:schemeClr val="tx1"/>
                </a:solidFill>
              </a:rPr>
              <a:t>, α</a:t>
            </a:r>
            <a:r>
              <a:rPr lang="en-US" err="1">
                <a:solidFill>
                  <a:schemeClr val="tx1"/>
                </a:solidFill>
              </a:rPr>
              <a:t>ντ</a:t>
            </a:r>
            <a:r>
              <a:rPr lang="en-US">
                <a:solidFill>
                  <a:schemeClr val="tx1"/>
                </a:solidFill>
              </a:rPr>
              <a:t>ανακλά </a:t>
            </a:r>
            <a:r>
              <a:rPr lang="el-GR">
                <a:solidFill>
                  <a:schemeClr val="tx1"/>
                </a:solidFill>
              </a:rPr>
              <a:t>μια προσπάθεια να θεραπευτεί </a:t>
            </a:r>
            <a:r>
              <a:rPr lang="en-US" err="1">
                <a:solidFill>
                  <a:schemeClr val="tx1"/>
                </a:solidFill>
              </a:rPr>
              <a:t>το</a:t>
            </a:r>
            <a:r>
              <a:rPr lang="en-US">
                <a:solidFill>
                  <a:schemeClr val="tx1"/>
                </a:solidFill>
              </a:rPr>
              <a:t> </a:t>
            </a:r>
            <a:r>
              <a:rPr lang="en-US" err="1">
                <a:solidFill>
                  <a:schemeClr val="tx1"/>
                </a:solidFill>
              </a:rPr>
              <a:t>τρ</a:t>
            </a:r>
            <a:r>
              <a:rPr lang="en-US">
                <a:solidFill>
                  <a:schemeClr val="tx1"/>
                </a:solidFill>
              </a:rPr>
              <a:t>αύμα δύο παγκόσμιων πολέμων</a:t>
            </a:r>
            <a:r>
              <a:rPr lang="el-GR">
                <a:solidFill>
                  <a:schemeClr val="tx1"/>
                </a:solidFill>
              </a:rPr>
              <a:t> και την επιθυμία να υπερβούμε τον εθνικό κατακερματισμό</a:t>
            </a:r>
            <a:r>
              <a:rPr lang="en-US">
                <a:solidFill>
                  <a:schemeClr val="tx1"/>
                </a:solidFill>
              </a:rPr>
              <a:t>.</a:t>
            </a:r>
          </a:p>
          <a:p>
            <a:r>
              <a:rPr lang="en-US" err="1">
                <a:solidFill>
                  <a:schemeClr val="tx1"/>
                </a:solidFill>
              </a:rPr>
              <a:t>Οι</a:t>
            </a:r>
            <a:r>
              <a:rPr lang="en-US">
                <a:solidFill>
                  <a:schemeClr val="tx1"/>
                </a:solidFill>
              </a:rPr>
              <a:t> </a:t>
            </a:r>
            <a:r>
              <a:rPr lang="en-US" err="1">
                <a:solidFill>
                  <a:schemeClr val="tx1"/>
                </a:solidFill>
              </a:rPr>
              <a:t>σύγχρονες</a:t>
            </a:r>
            <a:r>
              <a:rPr lang="en-US">
                <a:solidFill>
                  <a:schemeClr val="tx1"/>
                </a:solidFill>
              </a:rPr>
              <a:t> ανα</a:t>
            </a:r>
            <a:r>
              <a:rPr lang="en-US" err="1">
                <a:solidFill>
                  <a:schemeClr val="tx1"/>
                </a:solidFill>
              </a:rPr>
              <a:t>ζητήσεις</a:t>
            </a:r>
            <a:r>
              <a:rPr lang="en-US">
                <a:solidFill>
                  <a:schemeClr val="tx1"/>
                </a:solidFill>
              </a:rPr>
              <a:t> </a:t>
            </a:r>
            <a:r>
              <a:rPr lang="en-US" err="1">
                <a:solidFill>
                  <a:schemeClr val="tx1"/>
                </a:solidFill>
              </a:rPr>
              <a:t>γι</a:t>
            </a:r>
            <a:r>
              <a:rPr lang="en-US">
                <a:solidFill>
                  <a:schemeClr val="tx1"/>
                </a:solidFill>
              </a:rPr>
              <a:t>α τη σχέση γλώσσας και ταυτότητας συνδέονται και με τη γενικότερη υποχώρηση </a:t>
            </a:r>
            <a:r>
              <a:rPr lang="el-GR">
                <a:solidFill>
                  <a:schemeClr val="tx1"/>
                </a:solidFill>
              </a:rPr>
              <a:t>της έννοιας της συλλογικότητας, και την αντικατάστασή της από το άτομο</a:t>
            </a:r>
            <a:r>
              <a:rPr lang="en-US">
                <a:solidFill>
                  <a:schemeClr val="tx1"/>
                </a:solidFill>
              </a:rPr>
              <a:t>.</a:t>
            </a:r>
          </a:p>
          <a:p>
            <a:endParaRPr lang="en-US">
              <a:solidFill>
                <a:schemeClr val="tx1"/>
              </a:solidFill>
            </a:endParaRPr>
          </a:p>
        </p:txBody>
      </p:sp>
    </p:spTree>
    <p:extLst>
      <p:ext uri="{BB962C8B-B14F-4D97-AF65-F5344CB8AC3E}">
        <p14:creationId xmlns:p14="http://schemas.microsoft.com/office/powerpoint/2010/main" val="4092866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39">
            <a:extLst>
              <a:ext uri="{FF2B5EF4-FFF2-40B4-BE49-F238E27FC236}">
                <a16:creationId xmlns:a16="http://schemas.microsoft.com/office/drawing/2014/main" id="{C162DF2A-64D1-4AA9-BA42-8A4063EAD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51" name="Rectangle 41">
            <a:extLst>
              <a:ext uri="{FF2B5EF4-FFF2-40B4-BE49-F238E27FC236}">
                <a16:creationId xmlns:a16="http://schemas.microsoft.com/office/drawing/2014/main" id="{5D7C1373-63AF-4A75-909E-990E0535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52" name="Rectangle 43">
            <a:extLst>
              <a:ext uri="{FF2B5EF4-FFF2-40B4-BE49-F238E27FC236}">
                <a16:creationId xmlns:a16="http://schemas.microsoft.com/office/drawing/2014/main" id="{2F4AD318-2FB6-4C6E-931E-58E404FA1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45">
            <a:extLst>
              <a:ext uri="{FF2B5EF4-FFF2-40B4-BE49-F238E27FC236}">
                <a16:creationId xmlns:a16="http://schemas.microsoft.com/office/drawing/2014/main" id="{1A118E35-1CBF-4863-8497-F4DF1A166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54" name="Freeform: Shape 47">
            <a:extLst>
              <a:ext uri="{FF2B5EF4-FFF2-40B4-BE49-F238E27FC236}">
                <a16:creationId xmlns:a16="http://schemas.microsoft.com/office/drawing/2014/main" id="{6E187274-5DC2-4BE0-AF99-925D6D973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7FFD8479-0372-4596-B7C3-0E035FEAD64B}"/>
              </a:ext>
            </a:extLst>
          </p:cNvPr>
          <p:cNvSpPr>
            <a:spLocks noGrp="1"/>
          </p:cNvSpPr>
          <p:nvPr>
            <p:ph type="title"/>
          </p:nvPr>
        </p:nvSpPr>
        <p:spPr>
          <a:xfrm>
            <a:off x="1069849" y="1298448"/>
            <a:ext cx="7056444" cy="3255264"/>
          </a:xfrm>
        </p:spPr>
        <p:txBody>
          <a:bodyPr vert="horz" lIns="91440" tIns="45720" rIns="91440" bIns="45720" rtlCol="0" anchor="b">
            <a:normAutofit/>
          </a:bodyPr>
          <a:lstStyle/>
          <a:p>
            <a:pPr algn="r"/>
            <a:r>
              <a:rPr lang="en-US">
                <a:solidFill>
                  <a:schemeClr val="accent1"/>
                </a:solidFill>
              </a:rPr>
              <a:t>Οπτικές της γλωσσολογίας</a:t>
            </a:r>
          </a:p>
        </p:txBody>
      </p:sp>
      <p:sp>
        <p:nvSpPr>
          <p:cNvPr id="3" name="Text Placeholder 2">
            <a:extLst>
              <a:ext uri="{FF2B5EF4-FFF2-40B4-BE49-F238E27FC236}">
                <a16:creationId xmlns:a16="http://schemas.microsoft.com/office/drawing/2014/main" id="{66194FEC-4495-43E8-8655-AC037700B2EE}"/>
              </a:ext>
            </a:extLst>
          </p:cNvPr>
          <p:cNvSpPr>
            <a:spLocks noGrp="1"/>
          </p:cNvSpPr>
          <p:nvPr>
            <p:ph type="body" idx="1"/>
          </p:nvPr>
        </p:nvSpPr>
        <p:spPr>
          <a:xfrm>
            <a:off x="8528702" y="4084889"/>
            <a:ext cx="3021621" cy="1709159"/>
          </a:xfrm>
        </p:spPr>
        <p:txBody>
          <a:bodyPr vert="horz" lIns="91440" tIns="45720" rIns="91440" bIns="45720" rtlCol="0" anchor="t">
            <a:normAutofit/>
          </a:bodyPr>
          <a:lstStyle/>
          <a:p>
            <a:pPr algn="r"/>
            <a:endParaRPr lang="en-US" sz="1800">
              <a:solidFill>
                <a:srgbClr val="FFFFFF"/>
              </a:solidFill>
            </a:endParaRPr>
          </a:p>
        </p:txBody>
      </p:sp>
    </p:spTree>
    <p:extLst>
      <p:ext uri="{BB962C8B-B14F-4D97-AF65-F5344CB8AC3E}">
        <p14:creationId xmlns:p14="http://schemas.microsoft.com/office/powerpoint/2010/main" val="1552025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A010E5-4821-42A7-9B42-DAD653F96DE2}"/>
              </a:ext>
            </a:extLst>
          </p:cNvPr>
          <p:cNvSpPr>
            <a:spLocks noGrp="1"/>
          </p:cNvSpPr>
          <p:nvPr>
            <p:ph type="title"/>
          </p:nvPr>
        </p:nvSpPr>
        <p:spPr/>
        <p:txBody>
          <a:bodyPr/>
          <a:lstStyle/>
          <a:p>
            <a:r>
              <a:rPr lang="el-GR"/>
              <a:t>Τρεις οπτικές</a:t>
            </a:r>
            <a:endParaRPr lang="en-US"/>
          </a:p>
        </p:txBody>
      </p:sp>
      <p:graphicFrame>
        <p:nvGraphicFramePr>
          <p:cNvPr id="6" name="Content Placeholder 5">
            <a:extLst>
              <a:ext uri="{FF2B5EF4-FFF2-40B4-BE49-F238E27FC236}">
                <a16:creationId xmlns:a16="http://schemas.microsoft.com/office/drawing/2014/main" id="{51237752-A8AB-4094-9C84-715F2F1F57B5}"/>
              </a:ext>
            </a:extLst>
          </p:cNvPr>
          <p:cNvGraphicFramePr>
            <a:graphicFrameLocks noGrp="1"/>
          </p:cNvGraphicFramePr>
          <p:nvPr>
            <p:ph idx="1"/>
            <p:extLst>
              <p:ext uri="{D42A27DB-BD31-4B8C-83A1-F6EECF244321}">
                <p14:modId xmlns:p14="http://schemas.microsoft.com/office/powerpoint/2010/main" val="3344547690"/>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3201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9AC51B9F-7732-4627-9853-7F65B70A7D3B}"/>
              </a:ext>
            </a:extLst>
          </p:cNvPr>
          <p:cNvSpPr>
            <a:spLocks noGrp="1"/>
          </p:cNvSpPr>
          <p:nvPr>
            <p:ph type="title"/>
          </p:nvPr>
        </p:nvSpPr>
        <p:spPr>
          <a:xfrm>
            <a:off x="494260" y="1683144"/>
            <a:ext cx="2774922" cy="3491712"/>
          </a:xfrm>
        </p:spPr>
        <p:txBody>
          <a:bodyPr>
            <a:normAutofit/>
          </a:bodyPr>
          <a:lstStyle/>
          <a:p>
            <a:r>
              <a:rPr lang="el-GR"/>
              <a:t>Περιγραφική οπτική</a:t>
            </a:r>
            <a:endParaRPr lang="en-US"/>
          </a:p>
        </p:txBody>
      </p:sp>
      <p:sp>
        <p:nvSpPr>
          <p:cNvPr id="3" name="Content Placeholder 2">
            <a:extLst>
              <a:ext uri="{FF2B5EF4-FFF2-40B4-BE49-F238E27FC236}">
                <a16:creationId xmlns:a16="http://schemas.microsoft.com/office/drawing/2014/main" id="{F3227AB4-9C41-4716-9565-BC9C3F4A4BCC}"/>
              </a:ext>
            </a:extLst>
          </p:cNvPr>
          <p:cNvSpPr>
            <a:spLocks noGrp="1"/>
          </p:cNvSpPr>
          <p:nvPr>
            <p:ph idx="1"/>
          </p:nvPr>
        </p:nvSpPr>
        <p:spPr>
          <a:xfrm>
            <a:off x="4361606" y="1683143"/>
            <a:ext cx="6627377" cy="3491713"/>
          </a:xfrm>
        </p:spPr>
        <p:txBody>
          <a:bodyPr>
            <a:normAutofit/>
          </a:bodyPr>
          <a:lstStyle/>
          <a:p>
            <a:r>
              <a:rPr lang="en-US" sz="1700" err="1"/>
              <a:t>Στόχος</a:t>
            </a:r>
            <a:r>
              <a:rPr lang="en-US" sz="1700"/>
              <a:t> </a:t>
            </a:r>
            <a:r>
              <a:rPr lang="en-US" sz="1700" err="1"/>
              <a:t>της</a:t>
            </a:r>
            <a:r>
              <a:rPr lang="en-US" sz="1700"/>
              <a:t> π</a:t>
            </a:r>
            <a:r>
              <a:rPr lang="en-US" sz="1700" err="1"/>
              <a:t>εριγρ</a:t>
            </a:r>
            <a:r>
              <a:rPr lang="en-US" sz="1700"/>
              <a:t>αφικής γλωσσολογίας είναι να καταγράψει μια γλώσσα με όσο το δυνατόν μεγαλύτερη ακρίβεια και πληρότητα.</a:t>
            </a:r>
          </a:p>
          <a:p>
            <a:r>
              <a:rPr lang="en-US" sz="1700" err="1"/>
              <a:t>Κά</a:t>
            </a:r>
            <a:r>
              <a:rPr lang="en-US" sz="1700"/>
              <a:t>ποια συνηθισμένα παράγωγα της περιγραφικής γλωσσολογίας είναι τα </a:t>
            </a:r>
            <a:r>
              <a:rPr lang="en-US" sz="1700">
                <a:solidFill>
                  <a:srgbClr val="00B050"/>
                </a:solidFill>
              </a:rPr>
              <a:t>λεξικά</a:t>
            </a:r>
            <a:r>
              <a:rPr lang="en-US" sz="1700"/>
              <a:t> και οι </a:t>
            </a:r>
            <a:r>
              <a:rPr lang="en-US" sz="1700">
                <a:solidFill>
                  <a:srgbClr val="00B050"/>
                </a:solidFill>
              </a:rPr>
              <a:t>γραμματικές</a:t>
            </a:r>
            <a:r>
              <a:rPr lang="en-US" sz="1700"/>
              <a:t> όπου καταγράφεται </a:t>
            </a:r>
            <a:r>
              <a:rPr lang="el-GR" sz="1700"/>
              <a:t>πώς χρησιμοποιείται </a:t>
            </a:r>
            <a:r>
              <a:rPr lang="en-US" sz="1700"/>
              <a:t>η γλώσσα.</a:t>
            </a:r>
          </a:p>
          <a:p>
            <a:r>
              <a:rPr lang="en-US" sz="1700"/>
              <a:t>Η π</a:t>
            </a:r>
            <a:r>
              <a:rPr lang="en-US" sz="1700" err="1"/>
              <a:t>εριγρ</a:t>
            </a:r>
            <a:r>
              <a:rPr lang="en-US" sz="1700"/>
              <a:t>αφική γλωσσολογία έχει συνδεθεί και με τη διαδικασία της </a:t>
            </a:r>
            <a:r>
              <a:rPr lang="en-US" sz="1700">
                <a:solidFill>
                  <a:srgbClr val="00B050"/>
                </a:solidFill>
              </a:rPr>
              <a:t>εθνογέννεσης</a:t>
            </a:r>
            <a:r>
              <a:rPr lang="en-US" sz="1700"/>
              <a:t>, επειδή καταγράφει ποιά στοιχεία συνδέουν μια γλωσσική κοινότητα και πώς αυτή διαφοροποιείται από άλλες.</a:t>
            </a:r>
          </a:p>
          <a:p>
            <a:r>
              <a:rPr lang="el-GR" sz="1700"/>
              <a:t>Η περιγραφική </a:t>
            </a:r>
            <a:r>
              <a:rPr lang="en-US" sz="1700" err="1"/>
              <a:t>γλωσσολογί</a:t>
            </a:r>
            <a:r>
              <a:rPr lang="en-US" sz="1700"/>
              <a:t>α μένει στην περιγραφή του γλωσσικού φαινομένου, χωρίς να προσπαθήσει να το εξηγήσει. Απ</a:t>
            </a:r>
            <a:r>
              <a:rPr lang="en-US" sz="1700" err="1"/>
              <a:t>οφεύγει</a:t>
            </a:r>
            <a:r>
              <a:rPr lang="en-US" sz="1700"/>
              <a:t> </a:t>
            </a:r>
            <a:r>
              <a:rPr lang="en-US" sz="1700" err="1"/>
              <a:t>ιδι</a:t>
            </a:r>
            <a:r>
              <a:rPr lang="en-US" sz="1700"/>
              <a:t>αίτερα οποιαδήποτε ερμηνεία έχει κοινωνικές και πολιτικές προεκτάσεις, ως </a:t>
            </a:r>
            <a:r>
              <a:rPr lang="el-GR" sz="1700"/>
              <a:t>«</a:t>
            </a:r>
            <a:r>
              <a:rPr lang="en-US" sz="1700" err="1"/>
              <a:t>εκτός</a:t>
            </a:r>
            <a:r>
              <a:rPr lang="en-US" sz="1700"/>
              <a:t> αντικειμένου</a:t>
            </a:r>
            <a:r>
              <a:rPr lang="el-GR" sz="1700"/>
              <a:t>».</a:t>
            </a:r>
            <a:endParaRPr lang="en-US" sz="1700"/>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597900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3E825A-291B-4EEA-96AD-CD1CB22C2897}"/>
              </a:ext>
            </a:extLst>
          </p:cNvPr>
          <p:cNvSpPr>
            <a:spLocks noGrp="1"/>
          </p:cNvSpPr>
          <p:nvPr>
            <p:ph idx="4294967295"/>
          </p:nvPr>
        </p:nvSpPr>
        <p:spPr>
          <a:xfrm>
            <a:off x="530996" y="354557"/>
            <a:ext cx="7149964" cy="5121275"/>
          </a:xfrm>
        </p:spPr>
        <p:txBody>
          <a:bodyPr>
            <a:normAutofit lnSpcReduction="10000"/>
          </a:bodyPr>
          <a:lstStyle/>
          <a:p>
            <a:pPr marL="0" indent="0" algn="just">
              <a:buNone/>
            </a:pPr>
            <a:r>
              <a:rPr lang="el-GR"/>
              <a:t>Μια περιγραφική προσέγγιση, δηλαδή μια προσέγγιση καθαρά εμπειρική, βλέπει ως καθήκον της τη συλλογή στοιχείων και την διατύπωση γενικεύσεων καθαρά εξωτερικού χαρακτήρα</a:t>
            </a:r>
            <a:r>
              <a:rPr lang="en-US"/>
              <a:t>, </a:t>
            </a:r>
            <a:r>
              <a:rPr lang="el-GR"/>
              <a:t>χωρίς να αποπειράται την ερμηνεία των αιτίων τους ή την εξήγηση της συνάφειας και της γενετικής τους σχέσης. Οι οπαδοί της προσέγγισης αυτής νομίζουν ότι η σοφία της επιστήμης περιορίζεται στην σύνταξη περιγραφικών γραμματικών και λεξικών</a:t>
            </a:r>
            <a:r>
              <a:rPr lang="en-US"/>
              <a:t>, </a:t>
            </a:r>
            <a:r>
              <a:rPr lang="el-GR"/>
              <a:t>στην επιμέλεια γλωσσολογικών πινάκων</a:t>
            </a:r>
            <a:r>
              <a:rPr lang="en-US"/>
              <a:t>, </a:t>
            </a:r>
            <a:r>
              <a:rPr lang="el-GR"/>
              <a:t>στην δημιουργία υλικού χωρίς συμπεράσματα (…)</a:t>
            </a:r>
            <a:r>
              <a:rPr lang="en-US"/>
              <a:t> </a:t>
            </a:r>
            <a:r>
              <a:rPr lang="el-GR"/>
              <a:t>Οι επιστήμονες αυτοί παραπέμπουν την ερμηνεία των δεδομένων </a:t>
            </a:r>
            <a:r>
              <a:rPr lang="en-US" i="1"/>
              <a:t>ad acta,</a:t>
            </a:r>
            <a:r>
              <a:rPr lang="el-GR" i="1"/>
              <a:t> </a:t>
            </a:r>
            <a:r>
              <a:rPr lang="en-US" i="1"/>
              <a:t>ad </a:t>
            </a:r>
            <a:r>
              <a:rPr lang="en-US" i="1" err="1"/>
              <a:t>meliora</a:t>
            </a:r>
            <a:r>
              <a:rPr lang="en-US" i="1"/>
              <a:t> </a:t>
            </a:r>
            <a:r>
              <a:rPr lang="en-US" i="1" err="1"/>
              <a:t>tempora</a:t>
            </a:r>
            <a:r>
              <a:rPr lang="en-US"/>
              <a:t>. </a:t>
            </a:r>
            <a:r>
              <a:rPr lang="el-GR"/>
              <a:t>(…) Είναι σαφές ότι, αν θέλουμε να αποφύγει η επιστήμη τη συνθήκη του να βλέπει τα δέντρα και όχι το δάσος, είναι επιβεβλημένο να εγκαταλείψουμε την προσέγγιση αυτή. Ωστόσο, ως πρώτο, προκαταρκτικό στάδιο της επιστήμης, η καθαρή περιγραφή είναι απαραίτητη. (…) Οι καλές περιγραφικές γραμματικές και εκδόσεις κειμένων και τα καλά περιγραφικά λεξικά λεξικών θα αποτελούν πάντα ζωτικής σημασίας στην επιστήμη μας. Χωρίς αυτά, τα θεωρητικά συμπεράσματα της διάνοιας θα στερούνται πραγματικών ερεισμάτων.</a:t>
            </a:r>
            <a:endParaRPr lang="en-US"/>
          </a:p>
        </p:txBody>
      </p:sp>
      <p:pic>
        <p:nvPicPr>
          <p:cNvPr id="1026" name="Picture 2" descr="upload.wikimedia.org/wikipedia/commons/thumb/1/...">
            <a:extLst>
              <a:ext uri="{FF2B5EF4-FFF2-40B4-BE49-F238E27FC236}">
                <a16:creationId xmlns:a16="http://schemas.microsoft.com/office/drawing/2014/main" id="{E5111555-4E0F-411A-8595-0CAE74D18F7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748587" y="0"/>
            <a:ext cx="444341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3B98680-A100-486A-A16A-DABE85F629B1}"/>
              </a:ext>
            </a:extLst>
          </p:cNvPr>
          <p:cNvSpPr txBox="1"/>
          <p:nvPr/>
        </p:nvSpPr>
        <p:spPr>
          <a:xfrm>
            <a:off x="578893" y="6183085"/>
            <a:ext cx="7054170" cy="430887"/>
          </a:xfrm>
          <a:prstGeom prst="rect">
            <a:avLst/>
          </a:prstGeom>
          <a:noFill/>
        </p:spPr>
        <p:txBody>
          <a:bodyPr wrap="square" rtlCol="0">
            <a:spAutoFit/>
          </a:bodyPr>
          <a:lstStyle/>
          <a:p>
            <a:r>
              <a:rPr lang="en-GB" sz="1050"/>
              <a:t>De Courtenay, J. B. (1870). </a:t>
            </a:r>
            <a:r>
              <a:rPr lang="el-GR" sz="1050"/>
              <a:t>Ορισμένα γενικά σχόλια για τη γλωσσολογία και τη γλώσσα. Στο </a:t>
            </a:r>
            <a:r>
              <a:rPr lang="en-GB" sz="1050"/>
              <a:t>E. </a:t>
            </a:r>
            <a:r>
              <a:rPr lang="en-GB" sz="1050" err="1"/>
              <a:t>Stankiewicz</a:t>
            </a:r>
            <a:r>
              <a:rPr lang="en-GB" sz="1050"/>
              <a:t> (</a:t>
            </a:r>
            <a:r>
              <a:rPr lang="el-GR" sz="1050" err="1"/>
              <a:t>επιμ</a:t>
            </a:r>
            <a:r>
              <a:rPr lang="el-GR" sz="1050"/>
              <a:t>.), </a:t>
            </a:r>
            <a:r>
              <a:rPr lang="en-GB" sz="1050" i="1"/>
              <a:t>A</a:t>
            </a:r>
            <a:r>
              <a:rPr lang="en-US" sz="1050" i="1"/>
              <a:t> </a:t>
            </a:r>
            <a:r>
              <a:rPr lang="en-US" sz="1050" i="1" err="1"/>
              <a:t>Baudoin</a:t>
            </a:r>
            <a:r>
              <a:rPr lang="en-US" sz="1050" i="1"/>
              <a:t> de Courtenay anthology: The beginnings of structural linguistics. </a:t>
            </a:r>
            <a:r>
              <a:rPr lang="en-US" sz="1050"/>
              <a:t>University of Indiana. </a:t>
            </a:r>
          </a:p>
        </p:txBody>
      </p:sp>
    </p:spTree>
    <p:extLst>
      <p:ext uri="{BB962C8B-B14F-4D97-AF65-F5344CB8AC3E}">
        <p14:creationId xmlns:p14="http://schemas.microsoft.com/office/powerpoint/2010/main" val="4089097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8D6FF080-F4D3-46FC-89D6-FB300C8CE298}"/>
              </a:ext>
            </a:extLst>
          </p:cNvPr>
          <p:cNvSpPr>
            <a:spLocks noGrp="1"/>
          </p:cNvSpPr>
          <p:nvPr>
            <p:ph type="title"/>
          </p:nvPr>
        </p:nvSpPr>
        <p:spPr>
          <a:xfrm>
            <a:off x="494260" y="1683144"/>
            <a:ext cx="2774922" cy="3491712"/>
          </a:xfrm>
        </p:spPr>
        <p:txBody>
          <a:bodyPr>
            <a:normAutofit/>
          </a:bodyPr>
          <a:lstStyle/>
          <a:p>
            <a:r>
              <a:rPr lang="en-US" err="1"/>
              <a:t>Ρυθμιστική</a:t>
            </a:r>
            <a:r>
              <a:rPr lang="en-US"/>
              <a:t> οπ</a:t>
            </a:r>
            <a:r>
              <a:rPr lang="en-US" err="1"/>
              <a:t>τική</a:t>
            </a:r>
          </a:p>
        </p:txBody>
      </p:sp>
      <p:sp>
        <p:nvSpPr>
          <p:cNvPr id="3" name="Content Placeholder 2">
            <a:extLst>
              <a:ext uri="{FF2B5EF4-FFF2-40B4-BE49-F238E27FC236}">
                <a16:creationId xmlns:a16="http://schemas.microsoft.com/office/drawing/2014/main" id="{0C0EFD2E-E293-473A-86BA-BCE385AFAE55}"/>
              </a:ext>
            </a:extLst>
          </p:cNvPr>
          <p:cNvSpPr>
            <a:spLocks noGrp="1"/>
          </p:cNvSpPr>
          <p:nvPr>
            <p:ph idx="1"/>
          </p:nvPr>
        </p:nvSpPr>
        <p:spPr>
          <a:xfrm>
            <a:off x="4361606" y="1683143"/>
            <a:ext cx="6627377" cy="3491713"/>
          </a:xfrm>
        </p:spPr>
        <p:txBody>
          <a:bodyPr>
            <a:normAutofit/>
          </a:bodyPr>
          <a:lstStyle/>
          <a:p>
            <a:r>
              <a:rPr lang="en-US" dirty="0"/>
              <a:t>Η </a:t>
            </a:r>
            <a:r>
              <a:rPr lang="en-US" dirty="0" err="1"/>
              <a:t>ρυθμιστική</a:t>
            </a:r>
            <a:r>
              <a:rPr lang="en-US" dirty="0"/>
              <a:t> </a:t>
            </a:r>
            <a:r>
              <a:rPr lang="el-GR" dirty="0"/>
              <a:t>οπτική</a:t>
            </a:r>
            <a:r>
              <a:rPr lang="en-US" dirty="0"/>
              <a:t> </a:t>
            </a:r>
            <a:r>
              <a:rPr lang="en-US" dirty="0" err="1"/>
              <a:t>έχει</a:t>
            </a:r>
            <a:r>
              <a:rPr lang="en-US" dirty="0"/>
              <a:t> </a:t>
            </a:r>
            <a:r>
              <a:rPr lang="en-US" dirty="0" err="1"/>
              <a:t>ως</a:t>
            </a:r>
            <a:r>
              <a:rPr lang="en-US" dirty="0"/>
              <a:t> </a:t>
            </a:r>
            <a:r>
              <a:rPr lang="en-US" dirty="0" err="1"/>
              <a:t>στόχο</a:t>
            </a:r>
            <a:r>
              <a:rPr lang="en-US" dirty="0"/>
              <a:t> </a:t>
            </a:r>
            <a:r>
              <a:rPr lang="en-US" dirty="0" err="1"/>
              <a:t>τη</a:t>
            </a:r>
            <a:r>
              <a:rPr lang="en-US" dirty="0"/>
              <a:t> </a:t>
            </a:r>
            <a:r>
              <a:rPr lang="en-US" dirty="0" err="1"/>
              <a:t>συντήρηση</a:t>
            </a:r>
            <a:r>
              <a:rPr lang="en-US" dirty="0"/>
              <a:t> ή </a:t>
            </a:r>
            <a:r>
              <a:rPr lang="el-GR" dirty="0"/>
              <a:t>«</a:t>
            </a:r>
            <a:r>
              <a:rPr lang="en-US" dirty="0"/>
              <a:t>β</a:t>
            </a:r>
            <a:r>
              <a:rPr lang="en-US" dirty="0" err="1"/>
              <a:t>ελτίωση</a:t>
            </a:r>
            <a:r>
              <a:rPr lang="el-GR" dirty="0"/>
              <a:t>»</a:t>
            </a:r>
            <a:r>
              <a:rPr lang="en-US" dirty="0"/>
              <a:t> </a:t>
            </a:r>
            <a:r>
              <a:rPr lang="en-US" dirty="0" err="1"/>
              <a:t>της</a:t>
            </a:r>
            <a:r>
              <a:rPr lang="en-US" dirty="0"/>
              <a:t> </a:t>
            </a:r>
            <a:r>
              <a:rPr lang="en-US" dirty="0" err="1"/>
              <a:t>γλωσσικής</a:t>
            </a:r>
            <a:r>
              <a:rPr lang="en-US" dirty="0"/>
              <a:t> επ</a:t>
            </a:r>
            <a:r>
              <a:rPr lang="en-US" dirty="0" err="1"/>
              <a:t>ικοινωνί</a:t>
            </a:r>
            <a:r>
              <a:rPr lang="en-US" dirty="0"/>
              <a:t>ας.</a:t>
            </a:r>
          </a:p>
          <a:p>
            <a:r>
              <a:rPr lang="en-US" dirty="0"/>
              <a:t>Όπ</a:t>
            </a:r>
            <a:r>
              <a:rPr lang="en-US" dirty="0" err="1"/>
              <a:t>ως</a:t>
            </a:r>
            <a:r>
              <a:rPr lang="en-US" dirty="0"/>
              <a:t> και η π</a:t>
            </a:r>
            <a:r>
              <a:rPr lang="en-US" dirty="0" err="1"/>
              <a:t>εριγρ</a:t>
            </a:r>
            <a:r>
              <a:rPr lang="en-US" dirty="0"/>
              <a:t>αφική γλωσσολογία, χρησιμοποιεί λεξικά και γραμματικές, όπου καταγράφεται ένα </a:t>
            </a:r>
            <a:r>
              <a:rPr lang="el-GR" dirty="0"/>
              <a:t>«</a:t>
            </a:r>
            <a:r>
              <a:rPr lang="en-US" dirty="0">
                <a:solidFill>
                  <a:srgbClr val="00B050"/>
                </a:solidFill>
              </a:rPr>
              <a:t>π</a:t>
            </a:r>
            <a:r>
              <a:rPr lang="en-US" dirty="0" err="1">
                <a:solidFill>
                  <a:srgbClr val="00B050"/>
                </a:solidFill>
              </a:rPr>
              <a:t>ρότυ</a:t>
            </a:r>
            <a:r>
              <a:rPr lang="en-US" dirty="0">
                <a:solidFill>
                  <a:srgbClr val="00B050"/>
                </a:solidFill>
              </a:rPr>
              <a:t>πο</a:t>
            </a:r>
            <a:r>
              <a:rPr lang="el-GR" dirty="0"/>
              <a:t>»</a:t>
            </a:r>
            <a:r>
              <a:rPr lang="en-US" dirty="0"/>
              <a:t> </a:t>
            </a:r>
            <a:r>
              <a:rPr lang="en-US" dirty="0" err="1"/>
              <a:t>γλώσσ</a:t>
            </a:r>
            <a:r>
              <a:rPr lang="en-US" dirty="0"/>
              <a:t>ας.</a:t>
            </a:r>
          </a:p>
          <a:p>
            <a:r>
              <a:rPr lang="en-US" dirty="0" err="1"/>
              <a:t>Άλλο</a:t>
            </a:r>
            <a:r>
              <a:rPr lang="en-US" dirty="0"/>
              <a:t> </a:t>
            </a:r>
            <a:r>
              <a:rPr lang="en-US" dirty="0" err="1"/>
              <a:t>εργ</a:t>
            </a:r>
            <a:r>
              <a:rPr lang="en-US" dirty="0"/>
              <a:t>αλείο της ρυθμιστικής </a:t>
            </a:r>
            <a:r>
              <a:rPr lang="el-GR" dirty="0"/>
              <a:t>οπτικής</a:t>
            </a:r>
            <a:r>
              <a:rPr lang="en-US" dirty="0"/>
              <a:t> </a:t>
            </a:r>
            <a:r>
              <a:rPr lang="en-US" dirty="0" err="1"/>
              <a:t>είν</a:t>
            </a:r>
            <a:r>
              <a:rPr lang="en-US" dirty="0"/>
              <a:t>αι η </a:t>
            </a:r>
            <a:r>
              <a:rPr lang="en-US" dirty="0">
                <a:solidFill>
                  <a:srgbClr val="00B050"/>
                </a:solidFill>
              </a:rPr>
              <a:t>διορθωτική πράξη</a:t>
            </a:r>
            <a:r>
              <a:rPr lang="en-US" dirty="0"/>
              <a:t>, μια συνήθως δημόσια παρέμβαση, που σχολιάζει αρνητικά παρεκλίσεις από το πρότυπο.</a:t>
            </a:r>
          </a:p>
          <a:p>
            <a:r>
              <a:rPr lang="en-US" dirty="0"/>
              <a:t>Η </a:t>
            </a:r>
            <a:r>
              <a:rPr lang="en-US" dirty="0" err="1"/>
              <a:t>ρυθμιστική</a:t>
            </a:r>
            <a:r>
              <a:rPr lang="en-US" dirty="0"/>
              <a:t> </a:t>
            </a:r>
            <a:r>
              <a:rPr lang="el-GR" dirty="0"/>
              <a:t>οπτική</a:t>
            </a:r>
            <a:r>
              <a:rPr lang="en-US" dirty="0"/>
              <a:t> </a:t>
            </a:r>
            <a:r>
              <a:rPr lang="en-US" dirty="0" err="1"/>
              <a:t>έχει</a:t>
            </a:r>
            <a:r>
              <a:rPr lang="en-US" dirty="0"/>
              <a:t> </a:t>
            </a:r>
            <a:r>
              <a:rPr lang="el-GR" dirty="0"/>
              <a:t>πάντοτε </a:t>
            </a:r>
            <a:r>
              <a:rPr lang="en-US" dirty="0"/>
              <a:t>π</a:t>
            </a:r>
            <a:r>
              <a:rPr lang="en-US" dirty="0" err="1"/>
              <a:t>ολιτικό</a:t>
            </a:r>
            <a:r>
              <a:rPr lang="en-US" dirty="0"/>
              <a:t> χαρα</a:t>
            </a:r>
            <a:r>
              <a:rPr lang="en-US" dirty="0" err="1"/>
              <a:t>κτήρ</a:t>
            </a:r>
            <a:r>
              <a:rPr lang="en-US" dirty="0"/>
              <a:t>α, αν και </a:t>
            </a:r>
            <a:r>
              <a:rPr lang="el-GR" dirty="0"/>
              <a:t>αυτός συχνά δεν είναι ορατός</a:t>
            </a:r>
            <a:r>
              <a:rPr lang="en-US" dirty="0"/>
              <a:t>. </a:t>
            </a:r>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151801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3E825A-291B-4EEA-96AD-CD1CB22C2897}"/>
              </a:ext>
            </a:extLst>
          </p:cNvPr>
          <p:cNvSpPr>
            <a:spLocks noGrp="1"/>
          </p:cNvSpPr>
          <p:nvPr>
            <p:ph idx="4294967295"/>
          </p:nvPr>
        </p:nvSpPr>
        <p:spPr>
          <a:xfrm>
            <a:off x="530996" y="354557"/>
            <a:ext cx="7149964" cy="5121275"/>
          </a:xfrm>
        </p:spPr>
        <p:txBody>
          <a:bodyPr>
            <a:normAutofit lnSpcReduction="10000"/>
          </a:bodyPr>
          <a:lstStyle/>
          <a:p>
            <a:pPr marL="0" indent="0" algn="just">
              <a:buNone/>
            </a:pPr>
            <a:r>
              <a:rPr lang="el-GR"/>
              <a:t>Στον αντίποδα αυτής της μετριοπαθούς και μετρημένης προσέγγισης</a:t>
            </a:r>
            <a:r>
              <a:rPr lang="en-US"/>
              <a:t> </a:t>
            </a:r>
            <a:r>
              <a:rPr lang="el-GR"/>
              <a:t>είναι μια προσέγγιση υποθετική, </a:t>
            </a:r>
            <a:r>
              <a:rPr lang="el-GR" err="1"/>
              <a:t>φιλοσοφίζουσα</a:t>
            </a:r>
            <a:r>
              <a:rPr lang="el-GR"/>
              <a:t>, </a:t>
            </a:r>
            <a:r>
              <a:rPr lang="el-GR" err="1"/>
              <a:t>προκαταλαμβάνουσα</a:t>
            </a:r>
            <a:r>
              <a:rPr lang="el-GR"/>
              <a:t>, και παιδαριώδης, οι οπαδοί της οποίας αναγνωρίζουν την ανάγκη να εξηγήσουν τα φαινόμενα, αλλά δεν γνωρίζουν πώς να το κάνουν.</a:t>
            </a:r>
            <a:r>
              <a:rPr lang="en-US"/>
              <a:t> </a:t>
            </a:r>
            <a:r>
              <a:rPr lang="el-GR"/>
              <a:t>Σκέφτονται εν των προτέρων κάποιους κανόνες, γενικούς και ειδικούς, και τους κανόνες αυτούς επιβάλουν βιαστικά, σαν ζουρλομανδύες, στα δεδομένα. (…) </a:t>
            </a:r>
          </a:p>
          <a:p>
            <a:pPr marL="0" indent="0" algn="just">
              <a:buNone/>
            </a:pPr>
            <a:r>
              <a:rPr lang="el-GR"/>
              <a:t>Φυσικά και τα συστήματα αυτά κανόνων ενδέχεται να αντιπροσωπεύουν περισσότερο ή λιγότερο εξεζητημένα σχήματα σκέψης ενός λόγιου, να είναι προϊόντα λογικής</a:t>
            </a:r>
            <a:r>
              <a:rPr lang="en-US"/>
              <a:t> </a:t>
            </a:r>
            <a:r>
              <a:rPr lang="el-GR"/>
              <a:t>εντυπωσιακής σε αρμονία και τάξη, αλλά αφού βιάζουν και παραχαράσσουν δεδομένα για να ταιριάξουν στη στενή αυτή θεωρία, (…) δεν μπορούν να ικανοποιήσουν τις ανάγκες της θετικής σκέψης</a:t>
            </a:r>
            <a:r>
              <a:rPr lang="en-US"/>
              <a:t>.</a:t>
            </a:r>
            <a:r>
              <a:rPr lang="el-GR"/>
              <a:t> </a:t>
            </a:r>
          </a:p>
          <a:p>
            <a:pPr marL="0" indent="0" algn="just">
              <a:buNone/>
            </a:pPr>
            <a:r>
              <a:rPr lang="el-GR"/>
              <a:t>Αν η περιγραφική προσέγγιση απλά καθυστερεί την ανάπτυξη της επιστήμης, η αυθαίρετη και παιδαριώδης αυτή προσέγγιση την παραπλανά, και για το λόγο αυτό είναι ολοφάνερα επιζήμια.</a:t>
            </a:r>
            <a:endParaRPr lang="en-US"/>
          </a:p>
        </p:txBody>
      </p:sp>
      <p:pic>
        <p:nvPicPr>
          <p:cNvPr id="1026" name="Picture 2" descr="upload.wikimedia.org/wikipedia/commons/thumb/1/...">
            <a:extLst>
              <a:ext uri="{FF2B5EF4-FFF2-40B4-BE49-F238E27FC236}">
                <a16:creationId xmlns:a16="http://schemas.microsoft.com/office/drawing/2014/main" id="{E5111555-4E0F-411A-8595-0CAE74D18F7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748587" y="0"/>
            <a:ext cx="444341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3B98680-A100-486A-A16A-DABE85F629B1}"/>
              </a:ext>
            </a:extLst>
          </p:cNvPr>
          <p:cNvSpPr txBox="1"/>
          <p:nvPr/>
        </p:nvSpPr>
        <p:spPr>
          <a:xfrm>
            <a:off x="578893" y="6183085"/>
            <a:ext cx="7054170" cy="430887"/>
          </a:xfrm>
          <a:prstGeom prst="rect">
            <a:avLst/>
          </a:prstGeom>
          <a:noFill/>
        </p:spPr>
        <p:txBody>
          <a:bodyPr wrap="square" rtlCol="0">
            <a:spAutoFit/>
          </a:bodyPr>
          <a:lstStyle/>
          <a:p>
            <a:r>
              <a:rPr lang="en-GB" sz="1050"/>
              <a:t>De Courtenay, J. B. (1870). </a:t>
            </a:r>
            <a:r>
              <a:rPr lang="el-GR" sz="1050"/>
              <a:t>Ορισμένα γενικά σχόλια για τη γλωσσολογία και τη γλώσσα. Στο </a:t>
            </a:r>
            <a:r>
              <a:rPr lang="en-GB" sz="1050"/>
              <a:t>E. </a:t>
            </a:r>
            <a:r>
              <a:rPr lang="en-GB" sz="1050" err="1"/>
              <a:t>Stankiewicz</a:t>
            </a:r>
            <a:r>
              <a:rPr lang="en-GB" sz="1050"/>
              <a:t> (</a:t>
            </a:r>
            <a:r>
              <a:rPr lang="el-GR" sz="1050" err="1"/>
              <a:t>επιμ</a:t>
            </a:r>
            <a:r>
              <a:rPr lang="el-GR" sz="1050"/>
              <a:t>.), </a:t>
            </a:r>
            <a:r>
              <a:rPr lang="en-GB" sz="1050" i="1"/>
              <a:t>A</a:t>
            </a:r>
            <a:r>
              <a:rPr lang="en-US" sz="1050" i="1"/>
              <a:t> </a:t>
            </a:r>
            <a:r>
              <a:rPr lang="en-US" sz="1050" i="1" err="1"/>
              <a:t>Baudoin</a:t>
            </a:r>
            <a:r>
              <a:rPr lang="en-US" sz="1050" i="1"/>
              <a:t> de Courtenay anthology: The beginnings of structural linguistics. </a:t>
            </a:r>
            <a:r>
              <a:rPr lang="en-US" sz="1050"/>
              <a:t>University of Indiana. </a:t>
            </a:r>
          </a:p>
        </p:txBody>
      </p:sp>
    </p:spTree>
    <p:extLst>
      <p:ext uri="{BB962C8B-B14F-4D97-AF65-F5344CB8AC3E}">
        <p14:creationId xmlns:p14="http://schemas.microsoft.com/office/powerpoint/2010/main" val="2436496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A7FFB144-78F9-4E23-8DF0-2EB443507A39}"/>
              </a:ext>
            </a:extLst>
          </p:cNvPr>
          <p:cNvSpPr>
            <a:spLocks noGrp="1"/>
          </p:cNvSpPr>
          <p:nvPr>
            <p:ph type="title"/>
          </p:nvPr>
        </p:nvSpPr>
        <p:spPr>
          <a:xfrm>
            <a:off x="494260" y="1683144"/>
            <a:ext cx="2774922" cy="3491712"/>
          </a:xfrm>
        </p:spPr>
        <p:txBody>
          <a:bodyPr>
            <a:normAutofit/>
          </a:bodyPr>
          <a:lstStyle/>
          <a:p>
            <a:r>
              <a:rPr lang="en-US" err="1"/>
              <a:t>Ερμηνευτική</a:t>
            </a:r>
            <a:r>
              <a:rPr lang="en-US"/>
              <a:t> οπ</a:t>
            </a:r>
            <a:r>
              <a:rPr lang="en-US" err="1"/>
              <a:t>τική</a:t>
            </a:r>
          </a:p>
        </p:txBody>
      </p:sp>
      <p:sp>
        <p:nvSpPr>
          <p:cNvPr id="3" name="Content Placeholder 2">
            <a:extLst>
              <a:ext uri="{FF2B5EF4-FFF2-40B4-BE49-F238E27FC236}">
                <a16:creationId xmlns:a16="http://schemas.microsoft.com/office/drawing/2014/main" id="{727A73FC-764F-43D0-84D6-BF57527475F3}"/>
              </a:ext>
            </a:extLst>
          </p:cNvPr>
          <p:cNvSpPr>
            <a:spLocks noGrp="1"/>
          </p:cNvSpPr>
          <p:nvPr>
            <p:ph idx="1"/>
          </p:nvPr>
        </p:nvSpPr>
        <p:spPr>
          <a:xfrm>
            <a:off x="4361606" y="1683143"/>
            <a:ext cx="6627377" cy="3491713"/>
          </a:xfrm>
        </p:spPr>
        <p:txBody>
          <a:bodyPr>
            <a:normAutofit/>
          </a:bodyPr>
          <a:lstStyle/>
          <a:p>
            <a:r>
              <a:rPr lang="en-US" sz="1900"/>
              <a:t>Η </a:t>
            </a:r>
            <a:r>
              <a:rPr lang="en-US" sz="1900" err="1"/>
              <a:t>ερμηνευτική</a:t>
            </a:r>
            <a:r>
              <a:rPr lang="en-US" sz="1900"/>
              <a:t> </a:t>
            </a:r>
            <a:r>
              <a:rPr lang="en-US" sz="1900" err="1"/>
              <a:t>γλωσσολογί</a:t>
            </a:r>
            <a:r>
              <a:rPr lang="en-US" sz="1900"/>
              <a:t>α ξεκινά από την περιγραφή της γλωσσικής συμπεριφοράς, την οποία αναλύει με σκοπό να εξάγει συγμπερασματα για τη συγκεκριμένη γλώσσα [langue], τη Γλώσσα ως ανθρώπινο γνώρισμα [language], και τη σχέση της με την κοινωνία.</a:t>
            </a:r>
          </a:p>
          <a:p>
            <a:r>
              <a:rPr lang="en-US" sz="1900" err="1"/>
              <a:t>Τέτοι</a:t>
            </a:r>
            <a:r>
              <a:rPr lang="en-US" sz="1900"/>
              <a:t>α συμπεράσματα μπορεί να αφορούν την ιστορική αλλαγή (π.χ. π</a:t>
            </a:r>
            <a:r>
              <a:rPr lang="en-US" sz="1900" err="1"/>
              <a:t>ώς</a:t>
            </a:r>
            <a:r>
              <a:rPr lang="en-US" sz="1900"/>
              <a:t> </a:t>
            </a:r>
            <a:r>
              <a:rPr lang="en-US" sz="1900" err="1"/>
              <a:t>μετ</a:t>
            </a:r>
            <a:r>
              <a:rPr lang="en-US" sz="1900"/>
              <a:t>αβαλλονται οι ήχοι σε βάθος χρόνου), τη βαθιά δομή της γλώσσας, ή τη σχέση γλώσσας και ταυτότητας (π.χ. </a:t>
            </a:r>
            <a:r>
              <a:rPr lang="en-US" sz="1900" err="1"/>
              <a:t>τι</a:t>
            </a:r>
            <a:r>
              <a:rPr lang="en-US" sz="1900"/>
              <a:t> </a:t>
            </a:r>
            <a:r>
              <a:rPr lang="en-US" sz="1900" err="1"/>
              <a:t>δηλώνουν</a:t>
            </a:r>
            <a:r>
              <a:rPr lang="en-US" sz="1900"/>
              <a:t> </a:t>
            </a:r>
            <a:r>
              <a:rPr lang="en-US" sz="1900" err="1"/>
              <a:t>οι</a:t>
            </a:r>
            <a:r>
              <a:rPr lang="en-US" sz="1900"/>
              <a:t> </a:t>
            </a:r>
            <a:r>
              <a:rPr lang="en-US" sz="1900" err="1"/>
              <a:t>γλωσσικές</a:t>
            </a:r>
            <a:r>
              <a:rPr lang="en-US" sz="1900"/>
              <a:t> μας π</a:t>
            </a:r>
            <a:r>
              <a:rPr lang="en-US" sz="1900" err="1"/>
              <a:t>ροτιμήσεις</a:t>
            </a:r>
            <a:r>
              <a:rPr lang="en-US" sz="1900"/>
              <a:t>).</a:t>
            </a:r>
          </a:p>
          <a:p>
            <a:r>
              <a:rPr lang="en-US" sz="1900"/>
              <a:t>Βα</a:t>
            </a:r>
            <a:r>
              <a:rPr lang="en-US" sz="1900" err="1"/>
              <a:t>σική</a:t>
            </a:r>
            <a:r>
              <a:rPr lang="en-US" sz="1900"/>
              <a:t> </a:t>
            </a:r>
            <a:r>
              <a:rPr lang="en-US" sz="1900" err="1"/>
              <a:t>στάση</a:t>
            </a:r>
            <a:r>
              <a:rPr lang="en-US" sz="1900"/>
              <a:t> </a:t>
            </a:r>
            <a:r>
              <a:rPr lang="en-US" sz="1900" err="1"/>
              <a:t>της</a:t>
            </a:r>
            <a:r>
              <a:rPr lang="en-US" sz="1900"/>
              <a:t> </a:t>
            </a:r>
            <a:r>
              <a:rPr lang="en-US" sz="1900" err="1"/>
              <a:t>ερμηνευτικής</a:t>
            </a:r>
            <a:r>
              <a:rPr lang="en-US" sz="1900"/>
              <a:t> </a:t>
            </a:r>
            <a:r>
              <a:rPr lang="en-US" sz="1900" err="1"/>
              <a:t>γλωσσολογί</a:t>
            </a:r>
            <a:r>
              <a:rPr lang="en-US" sz="1900"/>
              <a:t>ας (πρέπει να) είναι η αμφισβήτηση του προφανούς.</a:t>
            </a:r>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4475916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3E825A-291B-4EEA-96AD-CD1CB22C2897}"/>
              </a:ext>
            </a:extLst>
          </p:cNvPr>
          <p:cNvSpPr>
            <a:spLocks noGrp="1"/>
          </p:cNvSpPr>
          <p:nvPr>
            <p:ph idx="4294967295"/>
          </p:nvPr>
        </p:nvSpPr>
        <p:spPr>
          <a:xfrm>
            <a:off x="530996" y="354557"/>
            <a:ext cx="7149964" cy="5121275"/>
          </a:xfrm>
        </p:spPr>
        <p:txBody>
          <a:bodyPr>
            <a:normAutofit/>
          </a:bodyPr>
          <a:lstStyle/>
          <a:p>
            <a:pPr marL="0" indent="0" algn="just">
              <a:buNone/>
            </a:pPr>
            <a:r>
              <a:rPr lang="el-GR" b="0" i="0">
                <a:solidFill>
                  <a:srgbClr val="363636"/>
                </a:solidFill>
                <a:effectLst/>
                <a:latin typeface="freight-text-pro"/>
              </a:rPr>
              <a:t>Η πραγματικά </a:t>
            </a:r>
            <a:r>
              <a:rPr lang="el-GR">
                <a:solidFill>
                  <a:srgbClr val="363636"/>
                </a:solidFill>
                <a:latin typeface="freight-text-pro"/>
              </a:rPr>
              <a:t>επιστημονική (…) προσέγγιση</a:t>
            </a:r>
            <a:r>
              <a:rPr lang="el-GR" b="0" i="0">
                <a:solidFill>
                  <a:srgbClr val="363636"/>
                </a:solidFill>
                <a:effectLst/>
                <a:latin typeface="freight-text-pro"/>
              </a:rPr>
              <a:t> θεωρεί τη γλώσσα ως το σύνολο των πραγματικών φαινομένων και γεγονότων, και δέχεται ότι η επιστήμη που τα αναλύει είναι επαγωγική. </a:t>
            </a:r>
          </a:p>
          <a:p>
            <a:pPr marL="0" indent="0" algn="just">
              <a:buNone/>
            </a:pPr>
            <a:r>
              <a:rPr lang="el-GR" b="0" i="0">
                <a:solidFill>
                  <a:srgbClr val="363636"/>
                </a:solidFill>
                <a:effectLst/>
                <a:latin typeface="freight-text-pro"/>
              </a:rPr>
              <a:t>Το έργο μιας επαγωγικής λοιπόν επιστήμης είναι </a:t>
            </a:r>
            <a:r>
              <a:rPr lang="en-US" b="0" i="0">
                <a:solidFill>
                  <a:srgbClr val="363636"/>
                </a:solidFill>
                <a:effectLst/>
                <a:latin typeface="freight-text-pro"/>
              </a:rPr>
              <a:t>(1) </a:t>
            </a:r>
            <a:r>
              <a:rPr lang="el-GR" b="0" i="0">
                <a:solidFill>
                  <a:srgbClr val="363636"/>
                </a:solidFill>
                <a:effectLst/>
                <a:latin typeface="freight-text-pro"/>
              </a:rPr>
              <a:t>να ερμηνεύσει τα φαινόμενα συγκρίνοντας το ένα με το άλλο</a:t>
            </a:r>
            <a:r>
              <a:rPr lang="el-GR">
                <a:solidFill>
                  <a:srgbClr val="363636"/>
                </a:solidFill>
                <a:latin typeface="freight-text-pro"/>
              </a:rPr>
              <a:t> και </a:t>
            </a:r>
            <a:r>
              <a:rPr lang="en-US" b="0" i="0">
                <a:solidFill>
                  <a:srgbClr val="363636"/>
                </a:solidFill>
                <a:effectLst/>
                <a:latin typeface="freight-text-pro"/>
              </a:rPr>
              <a:t>(2) </a:t>
            </a:r>
            <a:r>
              <a:rPr lang="el-GR" b="0" i="0">
                <a:solidFill>
                  <a:srgbClr val="363636"/>
                </a:solidFill>
                <a:effectLst/>
                <a:latin typeface="freight-text-pro"/>
              </a:rPr>
              <a:t>να εντοπίσει τις δυνάμεις και τους νόμους ή τις βασικές κατηγορίες και έννοιες που συνδέουν τα φαινόμενα, ώστε να τα παρουσιάσει</a:t>
            </a:r>
            <a:r>
              <a:rPr lang="en-US" b="0" i="0">
                <a:solidFill>
                  <a:srgbClr val="363636"/>
                </a:solidFill>
                <a:effectLst/>
                <a:latin typeface="freight-text-pro"/>
              </a:rPr>
              <a:t> </a:t>
            </a:r>
            <a:r>
              <a:rPr lang="el-GR">
                <a:solidFill>
                  <a:srgbClr val="363636"/>
                </a:solidFill>
                <a:latin typeface="freight-text-pro"/>
              </a:rPr>
              <a:t>σαν μια αλληλουχία αιτίου-αποτελέσματος</a:t>
            </a:r>
            <a:r>
              <a:rPr lang="en-US" b="0" i="0">
                <a:solidFill>
                  <a:srgbClr val="363636"/>
                </a:solidFill>
                <a:effectLst/>
                <a:latin typeface="freight-text-pro"/>
              </a:rPr>
              <a:t>. </a:t>
            </a:r>
            <a:r>
              <a:rPr lang="el-GR" b="0" i="0">
                <a:solidFill>
                  <a:srgbClr val="363636"/>
                </a:solidFill>
                <a:effectLst/>
                <a:latin typeface="freight-text-pro"/>
              </a:rPr>
              <a:t>(…)</a:t>
            </a:r>
            <a:r>
              <a:rPr lang="en-US" b="0" i="0">
                <a:solidFill>
                  <a:srgbClr val="363636"/>
                </a:solidFill>
                <a:effectLst/>
                <a:latin typeface="freight-text-pro"/>
              </a:rPr>
              <a:t> </a:t>
            </a:r>
            <a:r>
              <a:rPr lang="el-GR" b="0" i="0">
                <a:solidFill>
                  <a:srgbClr val="363636"/>
                </a:solidFill>
                <a:effectLst/>
                <a:latin typeface="freight-text-pro"/>
              </a:rPr>
              <a:t>Έτσι</a:t>
            </a:r>
            <a:r>
              <a:rPr lang="en-US" b="0" i="0">
                <a:solidFill>
                  <a:srgbClr val="363636"/>
                </a:solidFill>
                <a:effectLst/>
                <a:latin typeface="freight-text-pro"/>
              </a:rPr>
              <a:t>, </a:t>
            </a:r>
            <a:r>
              <a:rPr lang="el-GR">
                <a:solidFill>
                  <a:srgbClr val="363636"/>
                </a:solidFill>
                <a:latin typeface="freight-text-pro"/>
              </a:rPr>
              <a:t>η γλωσσολογία ως επαγωγική επιστήμη </a:t>
            </a:r>
            <a:r>
              <a:rPr lang="en-US" b="0" i="0">
                <a:solidFill>
                  <a:srgbClr val="363636"/>
                </a:solidFill>
                <a:effectLst/>
                <a:latin typeface="freight-text-pro"/>
              </a:rPr>
              <a:t>(1) </a:t>
            </a:r>
            <a:r>
              <a:rPr lang="el-GR" b="0" i="0">
                <a:solidFill>
                  <a:srgbClr val="363636"/>
                </a:solidFill>
                <a:effectLst/>
                <a:latin typeface="freight-text-pro"/>
              </a:rPr>
              <a:t>διατυπώνει γενικεύσεις για τα γλωσσικά φαινόμενα και </a:t>
            </a:r>
            <a:r>
              <a:rPr lang="en-US" b="0" i="0">
                <a:solidFill>
                  <a:srgbClr val="363636"/>
                </a:solidFill>
                <a:effectLst/>
                <a:latin typeface="freight-text-pro"/>
              </a:rPr>
              <a:t>(2) </a:t>
            </a:r>
            <a:r>
              <a:rPr lang="el-GR" b="0" i="0">
                <a:solidFill>
                  <a:srgbClr val="363636"/>
                </a:solidFill>
                <a:effectLst/>
                <a:latin typeface="freight-text-pro"/>
              </a:rPr>
              <a:t>αναζητά τις δυνάμεις που επενεργούν στη γλώσσα και τους νόμους που καθορίζουν την ανάπτυξή της, την ζωή της</a:t>
            </a:r>
            <a:r>
              <a:rPr lang="en-US" b="0" i="0">
                <a:solidFill>
                  <a:srgbClr val="363636"/>
                </a:solidFill>
                <a:effectLst/>
                <a:latin typeface="freight-text-pro"/>
              </a:rPr>
              <a:t>.</a:t>
            </a:r>
            <a:endParaRPr lang="en-US"/>
          </a:p>
        </p:txBody>
      </p:sp>
      <p:pic>
        <p:nvPicPr>
          <p:cNvPr id="1026" name="Picture 2" descr="upload.wikimedia.org/wikipedia/commons/thumb/1/...">
            <a:extLst>
              <a:ext uri="{FF2B5EF4-FFF2-40B4-BE49-F238E27FC236}">
                <a16:creationId xmlns:a16="http://schemas.microsoft.com/office/drawing/2014/main" id="{E5111555-4E0F-411A-8595-0CAE74D18F7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748587" y="0"/>
            <a:ext cx="444341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3B98680-A100-486A-A16A-DABE85F629B1}"/>
              </a:ext>
            </a:extLst>
          </p:cNvPr>
          <p:cNvSpPr txBox="1"/>
          <p:nvPr/>
        </p:nvSpPr>
        <p:spPr>
          <a:xfrm>
            <a:off x="578893" y="6183085"/>
            <a:ext cx="7054170" cy="430887"/>
          </a:xfrm>
          <a:prstGeom prst="rect">
            <a:avLst/>
          </a:prstGeom>
          <a:noFill/>
        </p:spPr>
        <p:txBody>
          <a:bodyPr wrap="square" rtlCol="0">
            <a:spAutoFit/>
          </a:bodyPr>
          <a:lstStyle/>
          <a:p>
            <a:r>
              <a:rPr lang="en-GB" sz="1050"/>
              <a:t>De Courtenay, J. B. (1870). </a:t>
            </a:r>
            <a:r>
              <a:rPr lang="el-GR" sz="1050"/>
              <a:t>Ορισμένα γενικά σχόλια για τη γλωσσολογία και τη γλώσσα. Στο </a:t>
            </a:r>
            <a:r>
              <a:rPr lang="en-GB" sz="1050"/>
              <a:t>E. </a:t>
            </a:r>
            <a:r>
              <a:rPr lang="en-GB" sz="1050" err="1"/>
              <a:t>Stankiewicz</a:t>
            </a:r>
            <a:r>
              <a:rPr lang="en-GB" sz="1050"/>
              <a:t> (</a:t>
            </a:r>
            <a:r>
              <a:rPr lang="el-GR" sz="1050" err="1"/>
              <a:t>επιμ</a:t>
            </a:r>
            <a:r>
              <a:rPr lang="el-GR" sz="1050"/>
              <a:t>.), </a:t>
            </a:r>
            <a:r>
              <a:rPr lang="en-GB" sz="1050" i="1"/>
              <a:t>A</a:t>
            </a:r>
            <a:r>
              <a:rPr lang="en-US" sz="1050" i="1"/>
              <a:t> </a:t>
            </a:r>
            <a:r>
              <a:rPr lang="en-US" sz="1050" i="1" err="1"/>
              <a:t>Baudoin</a:t>
            </a:r>
            <a:r>
              <a:rPr lang="en-US" sz="1050" i="1"/>
              <a:t> de Courtenay anthology: The beginnings of structural linguistics. </a:t>
            </a:r>
            <a:r>
              <a:rPr lang="en-US" sz="1050"/>
              <a:t>University of Indiana. </a:t>
            </a:r>
          </a:p>
        </p:txBody>
      </p:sp>
    </p:spTree>
    <p:extLst>
      <p:ext uri="{BB962C8B-B14F-4D97-AF65-F5344CB8AC3E}">
        <p14:creationId xmlns:p14="http://schemas.microsoft.com/office/powerpoint/2010/main" val="91699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Customer review">
            <a:extLst>
              <a:ext uri="{FF2B5EF4-FFF2-40B4-BE49-F238E27FC236}">
                <a16:creationId xmlns:a16="http://schemas.microsoft.com/office/drawing/2014/main" id="{F557D992-4A36-4C56-82BC-B7A203CDB942}"/>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2045" y="2629987"/>
            <a:ext cx="1440000" cy="1323439"/>
          </a:xfrm>
          <a:prstGeom prst="rect">
            <a:avLst/>
          </a:prstGeom>
        </p:spPr>
      </p:pic>
      <p:sp>
        <p:nvSpPr>
          <p:cNvPr id="4" name="TextBox 3">
            <a:extLst>
              <a:ext uri="{FF2B5EF4-FFF2-40B4-BE49-F238E27FC236}">
                <a16:creationId xmlns:a16="http://schemas.microsoft.com/office/drawing/2014/main" id="{3A065380-21D8-404B-880E-20CB25DFED75}"/>
              </a:ext>
            </a:extLst>
          </p:cNvPr>
          <p:cNvSpPr txBox="1"/>
          <p:nvPr/>
        </p:nvSpPr>
        <p:spPr>
          <a:xfrm>
            <a:off x="1672045" y="1092236"/>
            <a:ext cx="3719105" cy="4401205"/>
          </a:xfrm>
          <a:prstGeom prst="rect">
            <a:avLst/>
          </a:prstGeom>
          <a:noFill/>
        </p:spPr>
        <p:txBody>
          <a:bodyPr wrap="square" rtlCol="0">
            <a:spAutoFit/>
          </a:bodyPr>
          <a:lstStyle/>
          <a:p>
            <a:r>
              <a:rPr lang="el-GR" sz="4000" dirty="0">
                <a:solidFill>
                  <a:schemeClr val="tx2"/>
                </a:solidFill>
              </a:rPr>
              <a:t>Συνδέστε τις έννοιες «ρύθμιση», «περιγραφή» και «ερμηνεία» με τα παραδείγματα.</a:t>
            </a:r>
            <a:endParaRPr lang="en-US" sz="4000" dirty="0">
              <a:solidFill>
                <a:schemeClr val="tx2"/>
              </a:solidFill>
            </a:endParaRPr>
          </a:p>
        </p:txBody>
      </p:sp>
      <p:pic>
        <p:nvPicPr>
          <p:cNvPr id="6" name="Picture 5">
            <a:extLst>
              <a:ext uri="{FF2B5EF4-FFF2-40B4-BE49-F238E27FC236}">
                <a16:creationId xmlns:a16="http://schemas.microsoft.com/office/drawing/2014/main" id="{47CC3FAD-4520-444A-8612-5CA2E3355D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91150" y="-1"/>
            <a:ext cx="6799997" cy="6799997"/>
          </a:xfrm>
          <a:prstGeom prst="rect">
            <a:avLst/>
          </a:prstGeom>
        </p:spPr>
      </p:pic>
    </p:spTree>
    <p:extLst>
      <p:ext uri="{BB962C8B-B14F-4D97-AF65-F5344CB8AC3E}">
        <p14:creationId xmlns:p14="http://schemas.microsoft.com/office/powerpoint/2010/main" val="2597252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2FB26DF-1058-4FF2-A7D8-CC9D04982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 name="Picture 2" descr="A qr code on a piece of wood&#10;&#10;AI-generated content may be incorrect.">
            <a:extLst>
              <a:ext uri="{FF2B5EF4-FFF2-40B4-BE49-F238E27FC236}">
                <a16:creationId xmlns:a16="http://schemas.microsoft.com/office/drawing/2014/main" id="{0CF3392E-0921-CCCD-31A5-3F05FA7EF7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5869" y="758952"/>
            <a:ext cx="5330952" cy="5330952"/>
          </a:xfrm>
          <a:prstGeom prst="rect">
            <a:avLst/>
          </a:prstGeom>
        </p:spPr>
      </p:pic>
      <p:sp>
        <p:nvSpPr>
          <p:cNvPr id="10" name="Rectangle 9">
            <a:extLst>
              <a:ext uri="{FF2B5EF4-FFF2-40B4-BE49-F238E27FC236}">
                <a16:creationId xmlns:a16="http://schemas.microsoft.com/office/drawing/2014/main" id="{DF663E57-5EFE-40CA-99A5-7BDB95908F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7899324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9BEB5E7-11F1-4205-874F-777F9CA7D65E}"/>
              </a:ext>
            </a:extLst>
          </p:cNvPr>
          <p:cNvSpPr>
            <a:spLocks noGrp="1"/>
          </p:cNvSpPr>
          <p:nvPr>
            <p:ph type="title"/>
          </p:nvPr>
        </p:nvSpPr>
        <p:spPr>
          <a:xfrm>
            <a:off x="494260" y="1683144"/>
            <a:ext cx="2774922" cy="3491712"/>
          </a:xfrm>
        </p:spPr>
        <p:txBody>
          <a:bodyPr>
            <a:normAutofit/>
          </a:bodyPr>
          <a:lstStyle/>
          <a:p>
            <a:r>
              <a:rPr lang="en-US" sz="2800" err="1"/>
              <a:t>Αν</a:t>
            </a:r>
            <a:r>
              <a:rPr lang="en-US" sz="2800"/>
              <a:t>α</a:t>
            </a:r>
            <a:r>
              <a:rPr lang="en-US" sz="2800" err="1"/>
              <a:t>κεφ</a:t>
            </a:r>
            <a:r>
              <a:rPr lang="en-US" sz="2800"/>
              <a:t>αλα</a:t>
            </a:r>
            <a:r>
              <a:rPr lang="en-US" sz="2800" err="1"/>
              <a:t>ίωση</a:t>
            </a:r>
          </a:p>
        </p:txBody>
      </p:sp>
      <p:sp>
        <p:nvSpPr>
          <p:cNvPr id="3" name="Content Placeholder 2">
            <a:extLst>
              <a:ext uri="{FF2B5EF4-FFF2-40B4-BE49-F238E27FC236}">
                <a16:creationId xmlns:a16="http://schemas.microsoft.com/office/drawing/2014/main" id="{6AF599C4-5831-496E-8A9B-C25E53B3E915}"/>
              </a:ext>
            </a:extLst>
          </p:cNvPr>
          <p:cNvSpPr>
            <a:spLocks noGrp="1"/>
          </p:cNvSpPr>
          <p:nvPr>
            <p:ph idx="1"/>
          </p:nvPr>
        </p:nvSpPr>
        <p:spPr>
          <a:xfrm>
            <a:off x="4361606" y="1683143"/>
            <a:ext cx="6627377" cy="3491713"/>
          </a:xfrm>
        </p:spPr>
        <p:txBody>
          <a:bodyPr>
            <a:normAutofit/>
          </a:bodyPr>
          <a:lstStyle/>
          <a:p>
            <a:r>
              <a:rPr lang="el-GR"/>
              <a:t>Γλωσσική κοινότητα</a:t>
            </a:r>
          </a:p>
          <a:p>
            <a:r>
              <a:rPr lang="en-US" err="1"/>
              <a:t>Προτερ</a:t>
            </a:r>
            <a:r>
              <a:rPr lang="en-US"/>
              <a:t>αιότητα προφορικού λόγου</a:t>
            </a:r>
          </a:p>
          <a:p>
            <a:r>
              <a:rPr lang="en-US" i="1" err="1"/>
              <a:t>Langage</a:t>
            </a:r>
            <a:r>
              <a:rPr lang="en-US" i="1"/>
              <a:t> , Langue, Parole</a:t>
            </a:r>
          </a:p>
          <a:p>
            <a:r>
              <a:rPr lang="en-US" err="1"/>
              <a:t>Περιγρ</a:t>
            </a:r>
            <a:r>
              <a:rPr lang="en-US"/>
              <a:t>αφή, Ρύθμιση, Ερμηνεία</a:t>
            </a:r>
          </a:p>
          <a:p>
            <a:r>
              <a:rPr lang="en-US" err="1"/>
              <a:t>Διορθωτική</a:t>
            </a:r>
            <a:r>
              <a:rPr lang="en-US"/>
              <a:t> π</a:t>
            </a:r>
            <a:r>
              <a:rPr lang="en-US" err="1"/>
              <a:t>ράξη</a:t>
            </a:r>
          </a:p>
          <a:p>
            <a:r>
              <a:rPr lang="en-US"/>
              <a:t>(</a:t>
            </a:r>
            <a:r>
              <a:rPr lang="en-US" err="1"/>
              <a:t>ιστορικο</a:t>
            </a:r>
            <a:r>
              <a:rPr lang="en-US"/>
              <a:t>)</a:t>
            </a:r>
            <a:r>
              <a:rPr lang="en-US" err="1"/>
              <a:t>συγκριτική</a:t>
            </a:r>
            <a:r>
              <a:rPr lang="en-US"/>
              <a:t> </a:t>
            </a:r>
            <a:r>
              <a:rPr lang="en-US" err="1"/>
              <a:t>γλωσσολογί</a:t>
            </a:r>
            <a:r>
              <a:rPr lang="en-US"/>
              <a:t>α</a:t>
            </a:r>
          </a:p>
          <a:p>
            <a:r>
              <a:rPr lang="en-US" err="1"/>
              <a:t>Δομική</a:t>
            </a:r>
            <a:r>
              <a:rPr lang="en-US"/>
              <a:t> </a:t>
            </a:r>
            <a:r>
              <a:rPr lang="en-US" err="1"/>
              <a:t>γλωσσολογί</a:t>
            </a:r>
            <a:r>
              <a:rPr lang="en-US"/>
              <a:t>α / Στρουκτουραλισμός</a:t>
            </a:r>
          </a:p>
          <a:p>
            <a:r>
              <a:rPr lang="en-US"/>
              <a:t>Κα</a:t>
            </a:r>
            <a:r>
              <a:rPr lang="en-US" err="1"/>
              <a:t>θολική</a:t>
            </a:r>
            <a:r>
              <a:rPr lang="en-US"/>
              <a:t> </a:t>
            </a:r>
            <a:r>
              <a:rPr lang="en-US" err="1"/>
              <a:t>γρ</a:t>
            </a:r>
            <a:r>
              <a:rPr lang="en-US"/>
              <a:t>α</a:t>
            </a:r>
            <a:r>
              <a:rPr lang="en-US" err="1"/>
              <a:t>μμ</a:t>
            </a:r>
            <a:r>
              <a:rPr lang="en-US"/>
              <a:t>α</a:t>
            </a:r>
            <a:r>
              <a:rPr lang="en-US" err="1"/>
              <a:t>τική</a:t>
            </a:r>
          </a:p>
          <a:p>
            <a:endParaRPr lang="en-US"/>
          </a:p>
        </p:txBody>
      </p:sp>
      <p:sp>
        <p:nvSpPr>
          <p:cNvPr id="25" name="Freeform: Shape 24">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800633206"/>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E218E-F69B-4C20-A930-3D8D54A14F6A}"/>
              </a:ext>
            </a:extLst>
          </p:cNvPr>
          <p:cNvSpPr>
            <a:spLocks noGrp="1"/>
          </p:cNvSpPr>
          <p:nvPr>
            <p:ph type="title"/>
          </p:nvPr>
        </p:nvSpPr>
        <p:spPr/>
        <p:txBody>
          <a:bodyPr/>
          <a:lstStyle/>
          <a:p>
            <a:r>
              <a:rPr lang="el-GR"/>
              <a:t>Σύνοψη</a:t>
            </a:r>
            <a:endParaRPr lang="en-US"/>
          </a:p>
        </p:txBody>
      </p:sp>
      <mc:AlternateContent xmlns:mc="http://schemas.openxmlformats.org/markup-compatibility/2006">
        <mc:Choice xmlns:psuz="http://schemas.microsoft.com/office/powerpoint/2016/summaryzoom" Requires="psuz">
          <p:graphicFrame>
            <p:nvGraphicFramePr>
              <p:cNvPr id="5" name="Summary Zoom 4">
                <a:extLst>
                  <a:ext uri="{FF2B5EF4-FFF2-40B4-BE49-F238E27FC236}">
                    <a16:creationId xmlns:a16="http://schemas.microsoft.com/office/drawing/2014/main" id="{51E1A969-768C-41F2-BE6F-997511B3CE27}"/>
                  </a:ext>
                </a:extLst>
              </p:cNvPr>
              <p:cNvGraphicFramePr>
                <a:graphicFrameLocks noChangeAspect="1"/>
              </p:cNvGraphicFramePr>
              <p:nvPr>
                <p:extLst>
                  <p:ext uri="{D42A27DB-BD31-4B8C-83A1-F6EECF244321}">
                    <p14:modId xmlns:p14="http://schemas.microsoft.com/office/powerpoint/2010/main" val="405401836"/>
                  </p:ext>
                </p:extLst>
              </p:nvPr>
            </p:nvGraphicFramePr>
            <p:xfrm>
              <a:off x="3868738" y="863600"/>
              <a:ext cx="7315200" cy="5121275"/>
            </p:xfrm>
            <a:graphic>
              <a:graphicData uri="http://schemas.microsoft.com/office/powerpoint/2016/summaryzoom">
                <psuz:summaryZm>
                  <psuz:summaryZmObj sectionId="{4C0075F1-FE2D-4366-8494-53D6A0F6444C}">
                    <psuz:zmPr id="{56C0E700-AAFE-4749-8F76-BEFC48CA93F5}" transitionDur="1000">
                      <p166:blipFill xmlns:p166="http://schemas.microsoft.com/office/powerpoint/2016/6/main">
                        <a:blip r:embed="rId2"/>
                        <a:stretch>
                          <a:fillRect/>
                        </a:stretch>
                      </p166:blipFill>
                      <p166:spPr xmlns:p166="http://schemas.microsoft.com/office/powerpoint/2016/6/main">
                        <a:xfrm>
                          <a:off x="304038" y="647256"/>
                          <a:ext cx="3291840" cy="1851660"/>
                        </a:xfrm>
                        <a:prstGeom prst="rect">
                          <a:avLst/>
                        </a:prstGeom>
                        <a:ln>
                          <a:noFill/>
                        </a:ln>
                        <a:effectLst>
                          <a:outerShdw blurRad="190500" algn="tl" rotWithShape="0">
                            <a:srgbClr val="000000">
                              <a:alpha val="70000"/>
                            </a:srgbClr>
                          </a:outerShdw>
                        </a:effectLst>
                      </p166:spPr>
                    </psuz:zmPr>
                  </psuz:summaryZmObj>
                  <psuz:summaryZmObj sectionId="{84F3FB7D-A456-4BE9-9737-5F5AAA3F255B}">
                    <psuz:zmPr id="{AF255569-84E0-490B-84BF-2A1FBF8E13FD}" transitionDur="1000">
                      <p166:blipFill xmlns:p166="http://schemas.microsoft.com/office/powerpoint/2016/6/main">
                        <a:blip r:embed="rId3"/>
                        <a:stretch>
                          <a:fillRect/>
                        </a:stretch>
                      </p166:blipFill>
                      <p166:spPr xmlns:p166="http://schemas.microsoft.com/office/powerpoint/2016/6/main">
                        <a:xfrm>
                          <a:off x="3719322" y="647256"/>
                          <a:ext cx="3291840" cy="1851660"/>
                        </a:xfrm>
                        <a:prstGeom prst="rect">
                          <a:avLst/>
                        </a:prstGeom>
                        <a:ln>
                          <a:noFill/>
                        </a:ln>
                        <a:effectLst>
                          <a:outerShdw blurRad="190500" algn="tl" rotWithShape="0">
                            <a:srgbClr val="000000">
                              <a:alpha val="70000"/>
                            </a:srgbClr>
                          </a:outerShdw>
                        </a:effectLst>
                      </p166:spPr>
                    </psuz:zmPr>
                  </psuz:summaryZmObj>
                  <psuz:summaryZmObj sectionId="{9C054A5E-1BEC-4C76-87F5-DB47C201E576}">
                    <psuz:zmPr id="{3F3ABF54-F158-4B44-B914-73D443BADB0D}" transitionDur="1000">
                      <p166:blipFill xmlns:p166="http://schemas.microsoft.com/office/powerpoint/2016/6/main">
                        <a:blip r:embed="rId4"/>
                        <a:stretch>
                          <a:fillRect/>
                        </a:stretch>
                      </p166:blipFill>
                      <p166:spPr xmlns:p166="http://schemas.microsoft.com/office/powerpoint/2016/6/main">
                        <a:xfrm>
                          <a:off x="304038" y="2622360"/>
                          <a:ext cx="3291840" cy="1851660"/>
                        </a:xfrm>
                        <a:prstGeom prst="rect">
                          <a:avLst/>
                        </a:prstGeom>
                        <a:ln>
                          <a:noFill/>
                        </a:ln>
                        <a:effectLst>
                          <a:outerShdw blurRad="190500" algn="tl" rotWithShape="0">
                            <a:srgbClr val="000000">
                              <a:alpha val="70000"/>
                            </a:srgbClr>
                          </a:outerShdw>
                        </a:effectLst>
                      </p166:spPr>
                    </psuz:zmPr>
                  </psuz:summaryZmObj>
                  <psuz:summaryZmObj sectionId="{BD8EEAB0-38E3-40C6-81D9-6CD68096673D}">
                    <psuz:zmPr id="{02F7ACBA-315C-456A-9056-2843D6DF462A}" transitionDur="1000">
                      <p166:blipFill xmlns:p166="http://schemas.microsoft.com/office/powerpoint/2016/6/main">
                        <a:blip r:embed="rId5"/>
                        <a:stretch>
                          <a:fillRect/>
                        </a:stretch>
                      </p166:blipFill>
                      <p166:spPr xmlns:p166="http://schemas.microsoft.com/office/powerpoint/2016/6/main">
                        <a:xfrm>
                          <a:off x="3719322" y="2622360"/>
                          <a:ext cx="3291840" cy="1851660"/>
                        </a:xfrm>
                        <a:prstGeom prst="rect">
                          <a:avLst/>
                        </a:prstGeom>
                        <a:ln>
                          <a:noFill/>
                        </a:ln>
                        <a:effectLst>
                          <a:outerShdw blurRad="190500" algn="tl" rotWithShape="0">
                            <a:srgbClr val="000000">
                              <a:alpha val="70000"/>
                            </a:srgbClr>
                          </a:outerShdw>
                        </a:effectLst>
                      </p166:spPr>
                    </psuz:zmPr>
                  </psuz:summaryZmObj>
                  <psuz:gridLayout/>
                </psuz:summaryZm>
              </a:graphicData>
            </a:graphic>
          </p:graphicFrame>
        </mc:Choice>
        <mc:Fallback>
          <p:grpSp>
            <p:nvGrpSpPr>
              <p:cNvPr id="5" name="Summary Zoom 4">
                <a:extLst>
                  <a:ext uri="{FF2B5EF4-FFF2-40B4-BE49-F238E27FC236}">
                    <a16:creationId xmlns:a16="http://schemas.microsoft.com/office/drawing/2014/main" id="{51E1A969-768C-41F2-BE6F-997511B3CE27}"/>
                  </a:ext>
                </a:extLst>
              </p:cNvPr>
              <p:cNvGrpSpPr>
                <a:grpSpLocks noGrp="1" noUngrp="1" noRot="1" noChangeAspect="1" noMove="1" noResize="1"/>
              </p:cNvGrpSpPr>
              <p:nvPr/>
            </p:nvGrpSpPr>
            <p:grpSpPr>
              <a:xfrm>
                <a:off x="3868738" y="863600"/>
                <a:ext cx="7315200" cy="5121275"/>
                <a:chOff x="3868738" y="863600"/>
                <a:chExt cx="7315200" cy="5121275"/>
              </a:xfrm>
            </p:grpSpPr>
            <p:pic>
              <p:nvPicPr>
                <p:cNvPr id="3" name="Picture 3">
                  <a:hlinkClick r:id="rId6"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4172776" y="1510856"/>
                  <a:ext cx="3291840" cy="1851660"/>
                </a:xfrm>
                <a:prstGeom prst="rect">
                  <a:avLst/>
                </a:prstGeom>
                <a:ln>
                  <a:noFill/>
                </a:ln>
                <a:effectLst>
                  <a:outerShdw blurRad="190500" algn="tl" rotWithShape="0">
                    <a:srgbClr val="000000">
                      <a:alpha val="70000"/>
                    </a:srgbClr>
                  </a:outerShdw>
                </a:effectLst>
              </p:spPr>
            </p:pic>
            <p:pic>
              <p:nvPicPr>
                <p:cNvPr id="4" name="Picture 4">
                  <a:hlinkClick r:id="rId7"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7588060" y="1510856"/>
                  <a:ext cx="3291840" cy="1851660"/>
                </a:xfrm>
                <a:prstGeom prst="rect">
                  <a:avLst/>
                </a:prstGeom>
                <a:ln>
                  <a:noFill/>
                </a:ln>
                <a:effectLst>
                  <a:outerShdw blurRad="190500" algn="tl" rotWithShape="0">
                    <a:srgbClr val="000000">
                      <a:alpha val="70000"/>
                    </a:srgbClr>
                  </a:outerShdw>
                </a:effectLst>
              </p:spPr>
            </p:pic>
            <p:pic>
              <p:nvPicPr>
                <p:cNvPr id="6" name="Picture 6">
                  <a:hlinkClick r:id="rId8"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4172776" y="3485960"/>
                  <a:ext cx="3291840" cy="1851660"/>
                </a:xfrm>
                <a:prstGeom prst="rect">
                  <a:avLst/>
                </a:prstGeom>
                <a:ln>
                  <a:noFill/>
                </a:ln>
                <a:effectLst>
                  <a:outerShdw blurRad="190500" algn="tl" rotWithShape="0">
                    <a:srgbClr val="000000">
                      <a:alpha val="70000"/>
                    </a:srgbClr>
                  </a:outerShdw>
                </a:effectLst>
              </p:spPr>
            </p:pic>
            <p:pic>
              <p:nvPicPr>
                <p:cNvPr id="7" name="Picture 7">
                  <a:hlinkClick r:id="rId9"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7588060" y="3485960"/>
                  <a:ext cx="3291840" cy="1851660"/>
                </a:xfrm>
                <a:prstGeom prst="rect">
                  <a:avLst/>
                </a:prstGeom>
                <a:ln>
                  <a:noFill/>
                </a:ln>
                <a:effectLst>
                  <a:outerShdw blurRad="190500" algn="tl" rotWithShape="0">
                    <a:srgbClr val="000000">
                      <a:alpha val="70000"/>
                    </a:srgbClr>
                  </a:outerShdw>
                </a:effectLst>
              </p:spPr>
            </p:pic>
          </p:grpSp>
        </mc:Fallback>
      </mc:AlternateContent>
    </p:spTree>
    <p:extLst>
      <p:ext uri="{BB962C8B-B14F-4D97-AF65-F5344CB8AC3E}">
        <p14:creationId xmlns:p14="http://schemas.microsoft.com/office/powerpoint/2010/main" val="2468973139"/>
      </p:ext>
    </p:extLst>
  </p:cSld>
  <p:clrMapOvr>
    <a:masterClrMapping/>
  </p:clrMapOvr>
</p:sld>
</file>

<file path=ppt/theme/theme1.xml><?xml version="1.0" encoding="utf-8"?>
<a:theme xmlns:a="http://schemas.openxmlformats.org/drawingml/2006/main" name="Frame">
  <a:themeElements>
    <a:clrScheme name="Fram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18A1B607-7BAE-46D6-8090-545AC7BDD739}"/>
    </a:ext>
  </a:extLst>
</a:theme>
</file>

<file path=docProps/app.xml><?xml version="1.0" encoding="utf-8"?>
<Properties xmlns="http://schemas.openxmlformats.org/officeDocument/2006/extended-properties" xmlns:vt="http://schemas.openxmlformats.org/officeDocument/2006/docPropsVTypes">
  <Template>TM03457475[[fn=Frame]]</Template>
  <TotalTime>45</TotalTime>
  <Words>2238</Words>
  <Application>Microsoft Office PowerPoint</Application>
  <PresentationFormat>Widescreen</PresentationFormat>
  <Paragraphs>156</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Corbel</vt:lpstr>
      <vt:lpstr>freight-text-pro</vt:lpstr>
      <vt:lpstr>Wingdings 2</vt:lpstr>
      <vt:lpstr>Frame</vt:lpstr>
      <vt:lpstr>Τι είναι η Γλωσσολογία;</vt:lpstr>
      <vt:lpstr>Στη διάλεξη αυτή:</vt:lpstr>
      <vt:lpstr>Το μάθημα «Γλωσσολογία και ελληνική γλώσσα»</vt:lpstr>
      <vt:lpstr>Οργάνωση του μαθήματος</vt:lpstr>
      <vt:lpstr>Περιεχόμενο του μαθήματος</vt:lpstr>
      <vt:lpstr>Αξιολόγηση</vt:lpstr>
      <vt:lpstr>PowerPoint Presentation</vt:lpstr>
      <vt:lpstr>Η Γλωσσολογία  ως επιστήμη</vt:lpstr>
      <vt:lpstr>PowerPoint Presentation</vt:lpstr>
      <vt:lpstr>Έργο της γλωσσολογίας</vt:lpstr>
      <vt:lpstr>Επιστημονικό αντικείμενο της γλωσσολογίας</vt:lpstr>
      <vt:lpstr>Γιατί μελετάμε τη γλώσσα</vt:lpstr>
      <vt:lpstr>PowerPoint Presentation</vt:lpstr>
      <vt:lpstr>Προτεραιότητα του προφορικού λόγου</vt:lpstr>
      <vt:lpstr>Λόγοι που επέβαλαν την εστίαση στο γραπτό λόγο</vt:lpstr>
      <vt:lpstr>Λόγοι που επιβάλλουν τη μελέτη του προφορικού λόγου</vt:lpstr>
      <vt:lpstr>Σύντομη ιστορική διαδρομή</vt:lpstr>
      <vt:lpstr>Στην αρχαιότητα και το μεσαίωνα</vt:lpstr>
      <vt:lpstr>15ος αιώνας (Εποχή των Ανακαλύψεων)</vt:lpstr>
      <vt:lpstr>18ος - 19ος αιώνες (ιστορικοσυγκριτική γλωσσολογία)</vt:lpstr>
      <vt:lpstr>Πρώτο μισο 20ου αιώνα (Δομική γλωσσολογία)</vt:lpstr>
      <vt:lpstr>Η συμβολή της δομικής γλωσσολογίας</vt:lpstr>
      <vt:lpstr>Δεύτερο μισό 20ου αιώνα</vt:lpstr>
      <vt:lpstr>Έμφαση στα γλωσσικά καθολικά</vt:lpstr>
      <vt:lpstr>Σύγχρονοι προβληματισμοί</vt:lpstr>
      <vt:lpstr>Συμπέρασμα</vt:lpstr>
      <vt:lpstr>Οπτικές της γλωσσολογίας</vt:lpstr>
      <vt:lpstr>Τρεις οπτικές</vt:lpstr>
      <vt:lpstr>Περιγραφική οπτική</vt:lpstr>
      <vt:lpstr>PowerPoint Presentation</vt:lpstr>
      <vt:lpstr>Ρυθμιστική οπτική</vt:lpstr>
      <vt:lpstr>PowerPoint Presentation</vt:lpstr>
      <vt:lpstr>Ερμηνευτική οπτική</vt:lpstr>
      <vt:lpstr>PowerPoint Presentation</vt:lpstr>
      <vt:lpstr>PowerPoint Presentation</vt:lpstr>
      <vt:lpstr>PowerPoint Presentation</vt:lpstr>
      <vt:lpstr>Ανακεφαλαίωση</vt:lpstr>
      <vt:lpstr>Σύνοψη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Γλωσσολογία</dc:title>
  <dc:creator>Achilleas Kostoulas</dc:creator>
  <cp:lastModifiedBy>Achilleas Kostoulas</cp:lastModifiedBy>
  <cp:revision>1</cp:revision>
  <cp:lastPrinted>2025-03-06T18:04:39Z</cp:lastPrinted>
  <dcterms:created xsi:type="dcterms:W3CDTF">2022-02-03T09:28:15Z</dcterms:created>
  <dcterms:modified xsi:type="dcterms:W3CDTF">2026-02-10T16:07:21Z</dcterms:modified>
</cp:coreProperties>
</file>