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9" r:id="rId4"/>
    <p:sldId id="297" r:id="rId5"/>
    <p:sldId id="296" r:id="rId6"/>
    <p:sldId id="300" r:id="rId7"/>
    <p:sldId id="298" r:id="rId8"/>
    <p:sldId id="327" r:id="rId9"/>
    <p:sldId id="299" r:id="rId10"/>
    <p:sldId id="303" r:id="rId11"/>
    <p:sldId id="305" r:id="rId12"/>
    <p:sldId id="301" r:id="rId13"/>
    <p:sldId id="304" r:id="rId14"/>
    <p:sldId id="307" r:id="rId15"/>
    <p:sldId id="308" r:id="rId16"/>
    <p:sldId id="310" r:id="rId17"/>
    <p:sldId id="309" r:id="rId18"/>
    <p:sldId id="330" r:id="rId19"/>
    <p:sldId id="306" r:id="rId20"/>
    <p:sldId id="260" r:id="rId21"/>
    <p:sldId id="334" r:id="rId22"/>
    <p:sldId id="335" r:id="rId23"/>
    <p:sldId id="336" r:id="rId24"/>
    <p:sldId id="337" r:id="rId25"/>
    <p:sldId id="338" r:id="rId26"/>
    <p:sldId id="341" r:id="rId27"/>
    <p:sldId id="339" r:id="rId28"/>
    <p:sldId id="340" r:id="rId29"/>
    <p:sldId id="342" r:id="rId30"/>
    <p:sldId id="343" r:id="rId31"/>
    <p:sldId id="311" r:id="rId32"/>
    <p:sldId id="344" r:id="rId33"/>
    <p:sldId id="345" r:id="rId34"/>
    <p:sldId id="346" r:id="rId35"/>
    <p:sldId id="312" r:id="rId36"/>
    <p:sldId id="313" r:id="rId37"/>
    <p:sldId id="347" r:id="rId38"/>
    <p:sldId id="318" r:id="rId39"/>
    <p:sldId id="320" r:id="rId40"/>
    <p:sldId id="348" r:id="rId41"/>
    <p:sldId id="333" r:id="rId42"/>
    <p:sldId id="321" r:id="rId43"/>
    <p:sldId id="349" r:id="rId44"/>
    <p:sldId id="350" r:id="rId45"/>
    <p:sldId id="314" r:id="rId46"/>
    <p:sldId id="323" r:id="rId47"/>
    <p:sldId id="315" r:id="rId48"/>
    <p:sldId id="331" r:id="rId49"/>
    <p:sldId id="316" r:id="rId50"/>
    <p:sldId id="317"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Εισαγωγικά" id="{185CDE91-55CD-4C37-9C92-8FF8D823E642}">
          <p14:sldIdLst>
            <p14:sldId id="256"/>
            <p14:sldId id="262"/>
          </p14:sldIdLst>
        </p14:section>
        <p14:section name="Ύστερη αρχαιότητα και μεσαίωνας" id="{6C98E7AD-3044-487F-92C0-ED4350F68E87}">
          <p14:sldIdLst>
            <p14:sldId id="259"/>
            <p14:sldId id="297"/>
            <p14:sldId id="296"/>
            <p14:sldId id="300"/>
            <p14:sldId id="298"/>
            <p14:sldId id="327"/>
            <p14:sldId id="299"/>
            <p14:sldId id="303"/>
            <p14:sldId id="305"/>
            <p14:sldId id="301"/>
            <p14:sldId id="304"/>
            <p14:sldId id="307"/>
            <p14:sldId id="308"/>
            <p14:sldId id="310"/>
            <p14:sldId id="309"/>
            <p14:sldId id="330"/>
            <p14:sldId id="306"/>
          </p14:sldIdLst>
        </p14:section>
        <p14:section name="Το γλωσσικό ζήτημα" id="{0F9FE3CA-047F-4A89-A81A-8EAF58C201CC}">
          <p14:sldIdLst>
            <p14:sldId id="260"/>
            <p14:sldId id="334"/>
            <p14:sldId id="335"/>
            <p14:sldId id="336"/>
            <p14:sldId id="337"/>
            <p14:sldId id="338"/>
            <p14:sldId id="341"/>
            <p14:sldId id="339"/>
            <p14:sldId id="340"/>
            <p14:sldId id="342"/>
            <p14:sldId id="343"/>
            <p14:sldId id="311"/>
            <p14:sldId id="344"/>
            <p14:sldId id="345"/>
            <p14:sldId id="346"/>
            <p14:sldId id="312"/>
            <p14:sldId id="313"/>
            <p14:sldId id="347"/>
            <p14:sldId id="318"/>
            <p14:sldId id="320"/>
            <p14:sldId id="348"/>
            <p14:sldId id="333"/>
            <p14:sldId id="321"/>
            <p14:sldId id="349"/>
            <p14:sldId id="350"/>
            <p14:sldId id="314"/>
            <p14:sldId id="323"/>
            <p14:sldId id="315"/>
            <p14:sldId id="331"/>
            <p14:sldId id="316"/>
            <p14:sldId id="31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45CF2F-8F9B-4365-AF44-3CDA3845798D}" v="1" dt="2024-02-01T10:09:55.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0" d="100"/>
          <a:sy n="80" d="100"/>
        </p:scale>
        <p:origin x="71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AED3E814-CF73-4D55-A52E-6E35508EB5CE}"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08372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ED3E814-CF73-4D55-A52E-6E35508EB5CE}"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540531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ED3E814-CF73-4D55-A52E-6E35508EB5CE}"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38140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AED3E814-CF73-4D55-A52E-6E35508EB5CE}" type="datetimeFigureOut">
              <a:rPr lang="en-GB" smtClean="0"/>
              <a:t>01/02/2024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858740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2" name="Date Placeholder 1"/>
          <p:cNvSpPr>
            <a:spLocks noGrp="1"/>
          </p:cNvSpPr>
          <p:nvPr>
            <p:ph type="dt" sz="half" idx="10"/>
          </p:nvPr>
        </p:nvSpPr>
        <p:spPr/>
        <p:txBody>
          <a:bodyPr/>
          <a:lstStyle/>
          <a:p>
            <a:fld id="{AED3E814-CF73-4D55-A52E-6E35508EB5CE}" type="datetimeFigureOut">
              <a:rPr lang="en-GB" smtClean="0"/>
              <a:t>01/02/2024</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2079248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2" name="Date Placeholder 1"/>
          <p:cNvSpPr>
            <a:spLocks noGrp="1"/>
          </p:cNvSpPr>
          <p:nvPr>
            <p:ph type="dt" sz="half" idx="10"/>
          </p:nvPr>
        </p:nvSpPr>
        <p:spPr/>
        <p:txBody>
          <a:bodyPr/>
          <a:lstStyle/>
          <a:p>
            <a:fld id="{AED3E814-CF73-4D55-A52E-6E35508EB5CE}" type="datetimeFigureOut">
              <a:rPr lang="en-GB" smtClean="0"/>
              <a:t>01/02/2024</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209117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ED3E814-CF73-4D55-A52E-6E35508EB5CE}"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3967076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p>
            <a:fld id="{AED3E814-CF73-4D55-A52E-6E35508EB5CE}" type="datetimeFigureOut">
              <a:rPr lang="en-GB" smtClean="0"/>
              <a:t>01/02/2024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982434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p>
            <a:fld id="{AED3E814-CF73-4D55-A52E-6E35508EB5CE}" type="datetimeFigureOut">
              <a:rPr lang="en-GB" smtClean="0"/>
              <a:t>01/02/2024</a:t>
            </a:fld>
            <a:endParaRPr lang="en-GB"/>
          </a:p>
        </p:txBody>
      </p:sp>
      <p:sp>
        <p:nvSpPr>
          <p:cNvPr id="9" name="Footer Placeholder 8"/>
          <p:cNvSpPr>
            <a:spLocks noGrp="1"/>
          </p:cNvSpPr>
          <p:nvPr>
            <p:ph type="ftr" sz="quarter" idx="11"/>
          </p:nvPr>
        </p:nvSpPr>
        <p:spPr>
          <a:xfrm>
            <a:off x="3499101" y="635635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211491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AED3E814-CF73-4D55-A52E-6E35508EB5CE}" type="datetimeFigureOut">
              <a:rPr lang="en-GB" smtClean="0"/>
              <a:t>01/02/2024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69214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AED3E814-CF73-4D55-A52E-6E35508EB5CE}" type="datetimeFigureOut">
              <a:rPr lang="en-GB" smtClean="0"/>
              <a:t>01/02/2024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18284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ED3E814-CF73-4D55-A52E-6E35508EB5CE}" type="datetimeFigureOut">
              <a:rPr lang="en-GB" smtClean="0"/>
              <a:t>01/02/2024</a:t>
            </a:fld>
            <a:endParaRPr lang="en-GB"/>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122778E6-25CC-479C-9FA8-65362681BAD4}" type="slidenum">
              <a:rPr lang="en-GB" smtClean="0"/>
              <a:t>‹#›</a:t>
            </a:fld>
            <a:endParaRPr lang="en-GB"/>
          </a:p>
        </p:txBody>
      </p:sp>
    </p:spTree>
    <p:extLst>
      <p:ext uri="{BB962C8B-B14F-4D97-AF65-F5344CB8AC3E}">
        <p14:creationId xmlns:p14="http://schemas.microsoft.com/office/powerpoint/2010/main" val="2883352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kinissis.eu/paidi-eleftheros-chronos/eleftheros-chronos/stochoi-me-velakia/stochos-ilektronikos-me-velakia-49103-amila"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Εικόνα 6" descr="Εικόνα που περιέχει έδαφος, εξωτερικός χώρος/ύπαιθρος, μπάζα, χαλίκι&#10;&#10;Περιγραφή που δημιουργήθηκε αυτόματα">
            <a:extLst>
              <a:ext uri="{FF2B5EF4-FFF2-40B4-BE49-F238E27FC236}">
                <a16:creationId xmlns:a16="http://schemas.microsoft.com/office/drawing/2014/main" id="{6AB6A622-BD75-F2DF-C85A-1D9C2FD541DF}"/>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65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Τίτλος 1">
            <a:extLst>
              <a:ext uri="{FF2B5EF4-FFF2-40B4-BE49-F238E27FC236}">
                <a16:creationId xmlns:a16="http://schemas.microsoft.com/office/drawing/2014/main" id="{9CF54CAC-A38A-42B9-8738-B70846C57E1C}"/>
              </a:ext>
            </a:extLst>
          </p:cNvPr>
          <p:cNvSpPr>
            <a:spLocks noGrp="1"/>
          </p:cNvSpPr>
          <p:nvPr>
            <p:ph type="ctrTitle"/>
          </p:nvPr>
        </p:nvSpPr>
        <p:spPr>
          <a:xfrm>
            <a:off x="4562321" y="4433096"/>
            <a:ext cx="7315200" cy="2040857"/>
          </a:xfrm>
        </p:spPr>
        <p:txBody>
          <a:bodyPr>
            <a:normAutofit/>
          </a:bodyPr>
          <a:lstStyle/>
          <a:p>
            <a:pPr algn="r"/>
            <a:r>
              <a:rPr lang="el-GR" dirty="0">
                <a:solidFill>
                  <a:schemeClr val="bg2">
                    <a:lumMod val="75000"/>
                  </a:schemeClr>
                </a:solidFill>
                <a:latin typeface="Constantia" panose="02030602050306030303" pitchFamily="18" charset="0"/>
              </a:rPr>
              <a:t>Η ελληνική γλώσσα:</a:t>
            </a:r>
            <a:br>
              <a:rPr lang="el-GR" dirty="0">
                <a:solidFill>
                  <a:schemeClr val="bg2">
                    <a:lumMod val="75000"/>
                  </a:schemeClr>
                </a:solidFill>
                <a:latin typeface="Constantia" panose="02030602050306030303" pitchFamily="18" charset="0"/>
              </a:rPr>
            </a:br>
            <a:r>
              <a:rPr lang="el-GR" dirty="0">
                <a:solidFill>
                  <a:schemeClr val="bg2">
                    <a:lumMod val="75000"/>
                  </a:schemeClr>
                </a:solidFill>
                <a:latin typeface="Constantia" panose="02030602050306030303" pitchFamily="18" charset="0"/>
              </a:rPr>
              <a:t>Ένα ταξίδι στο χρόνο</a:t>
            </a:r>
            <a:endParaRPr lang="en-GB" dirty="0">
              <a:solidFill>
                <a:schemeClr val="bg2">
                  <a:lumMod val="75000"/>
                </a:schemeClr>
              </a:solidFill>
              <a:latin typeface="Constantia" panose="02030602050306030303" pitchFamily="18" charset="0"/>
            </a:endParaRPr>
          </a:p>
        </p:txBody>
      </p:sp>
      <p:sp>
        <p:nvSpPr>
          <p:cNvPr id="3" name="Υπότιτλος 2">
            <a:extLst>
              <a:ext uri="{FF2B5EF4-FFF2-40B4-BE49-F238E27FC236}">
                <a16:creationId xmlns:a16="http://schemas.microsoft.com/office/drawing/2014/main" id="{6A838D47-AB85-46D8-8E89-A2AEFAF9EFC2}"/>
              </a:ext>
            </a:extLst>
          </p:cNvPr>
          <p:cNvSpPr>
            <a:spLocks noGrp="1"/>
          </p:cNvSpPr>
          <p:nvPr>
            <p:ph type="subTitle" idx="1"/>
          </p:nvPr>
        </p:nvSpPr>
        <p:spPr>
          <a:xfrm>
            <a:off x="2295825" y="306226"/>
            <a:ext cx="2879290" cy="1707297"/>
          </a:xfrm>
        </p:spPr>
        <p:txBody>
          <a:bodyPr>
            <a:normAutofit/>
          </a:bodyPr>
          <a:lstStyle/>
          <a:p>
            <a:pPr algn="ctr"/>
            <a:r>
              <a:rPr lang="el-GR" dirty="0">
                <a:solidFill>
                  <a:schemeClr val="bg2">
                    <a:lumMod val="75000"/>
                  </a:schemeClr>
                </a:solidFill>
                <a:latin typeface="Constantia" panose="02030602050306030303" pitchFamily="18" charset="0"/>
              </a:rPr>
              <a:t>Γλωσσολογία </a:t>
            </a:r>
            <a:br>
              <a:rPr lang="el-GR" dirty="0">
                <a:solidFill>
                  <a:schemeClr val="bg2">
                    <a:lumMod val="75000"/>
                  </a:schemeClr>
                </a:solidFill>
                <a:latin typeface="Constantia" panose="02030602050306030303" pitchFamily="18" charset="0"/>
              </a:rPr>
            </a:br>
            <a:r>
              <a:rPr lang="el-GR" dirty="0">
                <a:solidFill>
                  <a:schemeClr val="bg2">
                    <a:lumMod val="75000"/>
                  </a:schemeClr>
                </a:solidFill>
                <a:latin typeface="Constantia" panose="02030602050306030303" pitchFamily="18" charset="0"/>
              </a:rPr>
              <a:t>&amp; Ελληνική Γλώσσα</a:t>
            </a:r>
          </a:p>
          <a:p>
            <a:pPr algn="ctr"/>
            <a:r>
              <a:rPr lang="el-GR" dirty="0">
                <a:solidFill>
                  <a:schemeClr val="bg2">
                    <a:lumMod val="75000"/>
                  </a:schemeClr>
                </a:solidFill>
                <a:latin typeface="Constantia" panose="02030602050306030303" pitchFamily="18" charset="0"/>
              </a:rPr>
              <a:t>Αχιλλέας Κωστούλας</a:t>
            </a:r>
          </a:p>
          <a:p>
            <a:pPr algn="ctr"/>
            <a:r>
              <a:rPr lang="el-GR" dirty="0">
                <a:solidFill>
                  <a:schemeClr val="bg2">
                    <a:lumMod val="75000"/>
                  </a:schemeClr>
                </a:solidFill>
                <a:latin typeface="Constantia" panose="02030602050306030303" pitchFamily="18" charset="0"/>
              </a:rPr>
              <a:t>Ακαδ. έτος 2023-2024</a:t>
            </a:r>
            <a:endParaRPr lang="en-GB" dirty="0">
              <a:solidFill>
                <a:schemeClr val="bg2">
                  <a:lumMod val="75000"/>
                </a:schemeClr>
              </a:solidFill>
              <a:latin typeface="Constantia" panose="02030602050306030303" pitchFamily="18" charset="0"/>
            </a:endParaRPr>
          </a:p>
        </p:txBody>
      </p:sp>
      <p:pic>
        <p:nvPicPr>
          <p:cNvPr id="6" name="Εικόνα 5">
            <a:extLst>
              <a:ext uri="{FF2B5EF4-FFF2-40B4-BE49-F238E27FC236}">
                <a16:creationId xmlns:a16="http://schemas.microsoft.com/office/drawing/2014/main" id="{A428F7EF-18AB-4BBC-80B6-57C11BB8B74C}"/>
              </a:ext>
            </a:extLst>
          </p:cNvPr>
          <p:cNvPicPr>
            <a:picLocks noChangeAspect="1"/>
          </p:cNvPicPr>
          <p:nvPr/>
        </p:nvPicPr>
        <p:blipFill>
          <a:blip r:embed="rId4" cstate="screen">
            <a:duotone>
              <a:prstClr val="black"/>
              <a:srgbClr val="D9C3A5">
                <a:tint val="50000"/>
                <a:satMod val="180000"/>
              </a:srgbClr>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394373" y="194661"/>
            <a:ext cx="1818862" cy="1818862"/>
          </a:xfrm>
          <a:prstGeom prst="rect">
            <a:avLst/>
          </a:prstGeom>
        </p:spPr>
      </p:pic>
    </p:spTree>
    <p:extLst>
      <p:ext uri="{BB962C8B-B14F-4D97-AF65-F5344CB8AC3E}">
        <p14:creationId xmlns:p14="http://schemas.microsoft.com/office/powerpoint/2010/main" val="3327628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E9C0D1-A867-49BB-94B5-225BEF68561D}"/>
              </a:ext>
            </a:extLst>
          </p:cNvPr>
          <p:cNvSpPr>
            <a:spLocks noGrp="1"/>
          </p:cNvSpPr>
          <p:nvPr>
            <p:ph type="title"/>
          </p:nvPr>
        </p:nvSpPr>
        <p:spPr>
          <a:xfrm>
            <a:off x="252919" y="1123837"/>
            <a:ext cx="2947482" cy="4601183"/>
          </a:xfrm>
        </p:spPr>
        <p:txBody>
          <a:bodyPr>
            <a:normAutofit/>
          </a:bodyPr>
          <a:lstStyle/>
          <a:p>
            <a:pPr algn="r"/>
            <a:r>
              <a:rPr lang="el-GR" dirty="0"/>
              <a:t>Στόχοι</a:t>
            </a:r>
            <a:endParaRPr lang="en-GB" dirty="0"/>
          </a:p>
        </p:txBody>
      </p:sp>
      <p:sp>
        <p:nvSpPr>
          <p:cNvPr id="3" name="Θέση περιεχομένου 2">
            <a:extLst>
              <a:ext uri="{FF2B5EF4-FFF2-40B4-BE49-F238E27FC236}">
                <a16:creationId xmlns:a16="http://schemas.microsoft.com/office/drawing/2014/main" id="{658538E2-A596-491C-8669-A5DA0A51EE41}"/>
              </a:ext>
            </a:extLst>
          </p:cNvPr>
          <p:cNvSpPr>
            <a:spLocks noGrp="1"/>
          </p:cNvSpPr>
          <p:nvPr>
            <p:ph idx="1"/>
          </p:nvPr>
        </p:nvSpPr>
        <p:spPr>
          <a:xfrm>
            <a:off x="3869267" y="864108"/>
            <a:ext cx="3948853" cy="5120640"/>
          </a:xfrm>
        </p:spPr>
        <p:txBody>
          <a:bodyPr>
            <a:normAutofit/>
          </a:bodyPr>
          <a:lstStyle/>
          <a:p>
            <a:pPr marL="0" indent="0">
              <a:buNone/>
            </a:pPr>
            <a:r>
              <a:rPr lang="el-GR" sz="1700" dirty="0"/>
              <a:t>Στη σημερινή διάλεξη παρουσιάζεται η </a:t>
            </a:r>
            <a:r>
              <a:rPr lang="el-GR" sz="1700" dirty="0">
                <a:solidFill>
                  <a:schemeClr val="accent1">
                    <a:lumMod val="50000"/>
                  </a:schemeClr>
                </a:solidFill>
              </a:rPr>
              <a:t>ιστορία της ελληνικής γλώσσας</a:t>
            </a:r>
            <a:r>
              <a:rPr lang="el-GR" sz="1700" dirty="0"/>
              <a:t>. Μέσα από την εξέταση της ιστορικής της διαδρομής θα προβληματιστούμε σχετικά με τα εξής: </a:t>
            </a:r>
          </a:p>
          <a:p>
            <a:r>
              <a:rPr lang="el-GR" sz="1700" dirty="0"/>
              <a:t>…από πού κατάγεται η ελληνική γλώσσα και ποια σχέση έχει με άλλες γλώσσες</a:t>
            </a:r>
          </a:p>
          <a:p>
            <a:r>
              <a:rPr lang="el-GR" sz="1700" dirty="0"/>
              <a:t>…ποια είναι η σχέση της Νέας με την Αρχαία Ελληνική</a:t>
            </a:r>
          </a:p>
          <a:p>
            <a:r>
              <a:rPr lang="el-GR" sz="1700" dirty="0">
                <a:solidFill>
                  <a:schemeClr val="accent1">
                    <a:lumMod val="75000"/>
                  </a:schemeClr>
                </a:solidFill>
              </a:rPr>
              <a:t>...γιατί στα ελληνικά συνυπάρχουν συχνά λόγιοι και καθημερινοί τύποι</a:t>
            </a:r>
          </a:p>
          <a:p>
            <a:r>
              <a:rPr lang="el-GR" sz="1700" dirty="0"/>
              <a:t>…τι ήταν το Γλωσσικό Ζήτημα και γιατί μας αφορά ακόμη</a:t>
            </a:r>
            <a:endParaRPr lang="en-GB" sz="1700" dirty="0"/>
          </a:p>
        </p:txBody>
      </p:sp>
      <p:pic>
        <p:nvPicPr>
          <p:cNvPr id="5" name="Εικόνα 4" descr="Εικόνα που περιέχει ρολόι&#10;&#10;Περιγραφή που δημιουργήθηκε αυτόματα">
            <a:extLst>
              <a:ext uri="{FF2B5EF4-FFF2-40B4-BE49-F238E27FC236}">
                <a16:creationId xmlns:a16="http://schemas.microsoft.com/office/drawing/2014/main" id="{8E3C40EA-0FD7-42BB-A4B3-7D86D53862D4}"/>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b="-3"/>
          <a:stretch/>
        </p:blipFill>
        <p:spPr>
          <a:xfrm>
            <a:off x="7818120" y="758952"/>
            <a:ext cx="3617432" cy="5330952"/>
          </a:xfrm>
          <a:prstGeom prst="rect">
            <a:avLst/>
          </a:prstGeom>
        </p:spPr>
      </p:pic>
    </p:spTree>
    <p:extLst>
      <p:ext uri="{BB962C8B-B14F-4D97-AF65-F5344CB8AC3E}">
        <p14:creationId xmlns:p14="http://schemas.microsoft.com/office/powerpoint/2010/main" val="1030020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Rectangle 10">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13" name="Rectangle 12">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B91D9333-03CE-4589-A4C1-8C5A5F84A0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
            <a:ext cx="12188932" cy="6858000"/>
          </a:xfrm>
          <a:prstGeom prst="rect">
            <a:avLst/>
          </a:prstGeom>
        </p:spPr>
      </p:pic>
      <p:sp>
        <p:nvSpPr>
          <p:cNvPr id="15" name="Rectangle 14">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Τίτλος 1">
            <a:extLst>
              <a:ext uri="{FF2B5EF4-FFF2-40B4-BE49-F238E27FC236}">
                <a16:creationId xmlns:a16="http://schemas.microsoft.com/office/drawing/2014/main" id="{D33D29D4-4E1A-47F9-ABDE-38E233E134AC}"/>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l-GR" sz="4000" dirty="0">
                <a:solidFill>
                  <a:schemeClr val="tx1"/>
                </a:solidFill>
              </a:rPr>
              <a:t>Οι απαρχές της Διγλωσσίας</a:t>
            </a:r>
            <a:endParaRPr lang="en-US" sz="4000" dirty="0">
              <a:solidFill>
                <a:schemeClr val="tx1"/>
              </a:solidFill>
            </a:endParaRPr>
          </a:p>
        </p:txBody>
      </p:sp>
      <p:sp>
        <p:nvSpPr>
          <p:cNvPr id="3" name="Θέση κειμένου 2">
            <a:extLst>
              <a:ext uri="{FF2B5EF4-FFF2-40B4-BE49-F238E27FC236}">
                <a16:creationId xmlns:a16="http://schemas.microsoft.com/office/drawing/2014/main" id="{8F3BBEB6-63FF-4066-9319-4FD41E634E14}"/>
              </a:ext>
            </a:extLst>
          </p:cNvPr>
          <p:cNvSpPr>
            <a:spLocks noGrp="1"/>
          </p:cNvSpPr>
          <p:nvPr>
            <p:ph type="body" idx="1"/>
          </p:nvPr>
        </p:nvSpPr>
        <p:spPr>
          <a:xfrm>
            <a:off x="364724" y="4260714"/>
            <a:ext cx="3331786" cy="1032093"/>
          </a:xfrm>
        </p:spPr>
        <p:txBody>
          <a:bodyPr vert="horz" lIns="91440" tIns="45720" rIns="91440" bIns="45720" rtlCol="0" anchor="t">
            <a:normAutofit/>
          </a:bodyPr>
          <a:lstStyle/>
          <a:p>
            <a:r>
              <a:rPr lang="en-US" sz="2000">
                <a:solidFill>
                  <a:schemeClr val="tx1"/>
                </a:solidFill>
              </a:rPr>
              <a:t>Η Ελληνιστική Κοινή, ο Αττικισμός, και το Βυζάντιο</a:t>
            </a:r>
          </a:p>
        </p:txBody>
      </p:sp>
    </p:spTree>
    <p:extLst>
      <p:ext uri="{BB962C8B-B14F-4D97-AF65-F5344CB8AC3E}">
        <p14:creationId xmlns:p14="http://schemas.microsoft.com/office/powerpoint/2010/main" val="284687313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349EC2BA-B2A1-4DC0-83E9-7C7121022D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6503" y="241738"/>
            <a:ext cx="5608898" cy="3972910"/>
          </a:xfrm>
          <a:prstGeom prst="rect">
            <a:avLst/>
          </a:prstGeom>
        </p:spPr>
      </p:pic>
      <p:pic>
        <p:nvPicPr>
          <p:cNvPr id="3" name="Εικόνα 2">
            <a:extLst>
              <a:ext uri="{FF2B5EF4-FFF2-40B4-BE49-F238E27FC236}">
                <a16:creationId xmlns:a16="http://schemas.microsoft.com/office/drawing/2014/main" id="{DE2671DC-D4F7-4D3E-9ABD-39A482A95B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51890" y="2277876"/>
            <a:ext cx="8240110" cy="4423926"/>
          </a:xfrm>
          <a:prstGeom prst="rect">
            <a:avLst/>
          </a:prstGeom>
        </p:spPr>
      </p:pic>
    </p:spTree>
    <p:extLst>
      <p:ext uri="{BB962C8B-B14F-4D97-AF65-F5344CB8AC3E}">
        <p14:creationId xmlns:p14="http://schemas.microsoft.com/office/powerpoint/2010/main" val="626105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id="{3AC2B887-B052-4DB5-8F01-B2B7CA93D8C0}"/>
              </a:ext>
            </a:extLst>
          </p:cNvPr>
          <p:cNvSpPr>
            <a:spLocks noGrp="1"/>
          </p:cNvSpPr>
          <p:nvPr>
            <p:ph type="title"/>
          </p:nvPr>
        </p:nvSpPr>
        <p:spPr>
          <a:xfrm>
            <a:off x="1600754" y="1087374"/>
            <a:ext cx="8983489" cy="1000978"/>
          </a:xfrm>
        </p:spPr>
        <p:txBody>
          <a:bodyPr>
            <a:normAutofit/>
          </a:bodyPr>
          <a:lstStyle/>
          <a:p>
            <a:r>
              <a:rPr lang="el-GR" dirty="0"/>
              <a:t>Τα ελληνικά ως κοινή γλώσσα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id="{AFDE1623-7295-4CE2-A169-0E969A130EA5}"/>
              </a:ext>
            </a:extLst>
          </p:cNvPr>
          <p:cNvSpPr>
            <a:spLocks noGrp="1"/>
          </p:cNvSpPr>
          <p:nvPr>
            <p:ph idx="1"/>
          </p:nvPr>
        </p:nvSpPr>
        <p:spPr>
          <a:xfrm>
            <a:off x="1600753" y="2535446"/>
            <a:ext cx="8983489" cy="3554457"/>
          </a:xfrm>
        </p:spPr>
        <p:txBody>
          <a:bodyPr>
            <a:normAutofit/>
          </a:bodyPr>
          <a:lstStyle/>
          <a:p>
            <a:r>
              <a:rPr lang="el-GR" dirty="0">
                <a:solidFill>
                  <a:schemeClr val="tx1"/>
                </a:solidFill>
              </a:rPr>
              <a:t>Κατά την Ύστερη Αρχαιότητα (3</a:t>
            </a:r>
            <a:r>
              <a:rPr lang="el-GR" baseline="30000" dirty="0">
                <a:solidFill>
                  <a:schemeClr val="tx1"/>
                </a:solidFill>
              </a:rPr>
              <a:t>ος</a:t>
            </a:r>
            <a:r>
              <a:rPr lang="el-GR" dirty="0">
                <a:solidFill>
                  <a:schemeClr val="tx1"/>
                </a:solidFill>
              </a:rPr>
              <a:t> αι. π.Χ. – 5</a:t>
            </a:r>
            <a:r>
              <a:rPr lang="el-GR" baseline="30000" dirty="0">
                <a:solidFill>
                  <a:schemeClr val="tx1"/>
                </a:solidFill>
              </a:rPr>
              <a:t>ος</a:t>
            </a:r>
            <a:r>
              <a:rPr lang="el-GR" dirty="0">
                <a:solidFill>
                  <a:schemeClr val="tx1"/>
                </a:solidFill>
              </a:rPr>
              <a:t> αι. μ.Χ.) τα ελληνικά γίνονται η κοινή γλώσσα στη Μέση Ανατολή και, αργότερα, τη Ρωμαϊκή Αυτοκρατορία. </a:t>
            </a:r>
          </a:p>
          <a:p>
            <a:r>
              <a:rPr lang="el-GR" dirty="0">
                <a:solidFill>
                  <a:schemeClr val="tx1"/>
                </a:solidFill>
              </a:rPr>
              <a:t>Η διαλεκτική διάσπαση υποχωρεί, και αναπτύσσεται μια κοινή ποικιλία, «</a:t>
            </a:r>
            <a:r>
              <a:rPr lang="el-GR" dirty="0">
                <a:solidFill>
                  <a:schemeClr val="accent1">
                    <a:lumMod val="50000"/>
                  </a:schemeClr>
                </a:solidFill>
              </a:rPr>
              <a:t>ελληνιστική κοινή</a:t>
            </a:r>
            <a:r>
              <a:rPr lang="el-GR" dirty="0">
                <a:solidFill>
                  <a:schemeClr val="tx1"/>
                </a:solidFill>
              </a:rPr>
              <a:t>», που χρησιμοποιούνταν από άτομα με διαφορετικές πρώτες γλώσσες, για να διευκολύνουν τη μεταξύ τους συνεννόηση.</a:t>
            </a:r>
          </a:p>
          <a:p>
            <a:r>
              <a:rPr lang="el-GR" dirty="0">
                <a:solidFill>
                  <a:schemeClr val="tx1"/>
                </a:solidFill>
              </a:rPr>
              <a:t>Η διεύρυνση της χρήσης της ελληνικής και σε άτομα που δεν είχαν τη γλώσσα ως πρώτη, αλλά και η πάροδος του χρόνου, είχε ως αποτέλεσμα σημαντικές αλλαγές στη φωνολογία (προφορά) και τη μορφολογία (γραμματική) της γλώσσας σε σχέση με την κλασική περίοδο.</a:t>
            </a:r>
            <a:endParaRPr lang="en-GB" dirty="0">
              <a:solidFill>
                <a:schemeClr val="tx1"/>
              </a:solidFill>
            </a:endParaRPr>
          </a:p>
        </p:txBody>
      </p:sp>
      <p:pic>
        <p:nvPicPr>
          <p:cNvPr id="5" name="Εικόνα 4" descr="Κλοτσιές Pusheen">
            <a:extLst>
              <a:ext uri="{FF2B5EF4-FFF2-40B4-BE49-F238E27FC236}">
                <a16:creationId xmlns:a16="http://schemas.microsoft.com/office/drawing/2014/main" id="{460B18BF-4E6E-41A4-9BE2-30B1B376B2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78852" y="5613654"/>
            <a:ext cx="1185380" cy="1185380"/>
          </a:xfrm>
          <a:prstGeom prst="rect">
            <a:avLst/>
          </a:prstGeom>
        </p:spPr>
      </p:pic>
      <p:sp>
        <p:nvSpPr>
          <p:cNvPr id="7" name="Φυσαλίδα ομιλίας: Έλλειψη 6">
            <a:extLst>
              <a:ext uri="{FF2B5EF4-FFF2-40B4-BE49-F238E27FC236}">
                <a16:creationId xmlns:a16="http://schemas.microsoft.com/office/drawing/2014/main" id="{DB0D1C74-D4EE-46E5-BBFA-C538E2DF8EA7}"/>
              </a:ext>
            </a:extLst>
          </p:cNvPr>
          <p:cNvSpPr/>
          <p:nvPr/>
        </p:nvSpPr>
        <p:spPr>
          <a:xfrm>
            <a:off x="6694091" y="5809081"/>
            <a:ext cx="4056993" cy="955312"/>
          </a:xfrm>
          <a:prstGeom prst="wedgeEllipseCallout">
            <a:avLst>
              <a:gd name="adj1" fmla="val 63746"/>
              <a:gd name="adj2" fmla="val -3164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dirty="0">
                <a:solidFill>
                  <a:schemeClr val="accent1"/>
                </a:solidFill>
                <a:latin typeface="Candara" panose="020E0502030303020204" pitchFamily="34" charset="0"/>
              </a:rPr>
              <a:t>Μπορεί να έχετε συναντήσει τον όρο </a:t>
            </a:r>
            <a:br>
              <a:rPr lang="el-GR" sz="1200" dirty="0">
                <a:solidFill>
                  <a:schemeClr val="accent1"/>
                </a:solidFill>
                <a:latin typeface="Candara" panose="020E0502030303020204" pitchFamily="34" charset="0"/>
              </a:rPr>
            </a:br>
            <a:r>
              <a:rPr lang="el-GR" sz="1200" dirty="0">
                <a:solidFill>
                  <a:schemeClr val="accent1"/>
                </a:solidFill>
                <a:latin typeface="Candara" panose="020E0502030303020204" pitchFamily="34" charset="0"/>
              </a:rPr>
              <a:t>«αλεξανδρινή κοινή». Πρόκειται για </a:t>
            </a:r>
            <a:br>
              <a:rPr lang="el-GR" sz="1200" dirty="0">
                <a:solidFill>
                  <a:schemeClr val="accent1"/>
                </a:solidFill>
                <a:latin typeface="Candara" panose="020E0502030303020204" pitchFamily="34" charset="0"/>
              </a:rPr>
            </a:br>
            <a:r>
              <a:rPr lang="el-GR" sz="1200" dirty="0">
                <a:solidFill>
                  <a:schemeClr val="accent1"/>
                </a:solidFill>
                <a:latin typeface="Candara" panose="020E0502030303020204" pitchFamily="34" charset="0"/>
              </a:rPr>
              <a:t>την ίδια ποικιλία.</a:t>
            </a:r>
            <a:endParaRPr lang="en-GB" sz="1200" dirty="0">
              <a:solidFill>
                <a:schemeClr val="accent1"/>
              </a:solidFill>
              <a:latin typeface="Candara" panose="020E0502030303020204" pitchFamily="34" charset="0"/>
            </a:endParaRPr>
          </a:p>
        </p:txBody>
      </p:sp>
    </p:spTree>
    <p:extLst>
      <p:ext uri="{BB962C8B-B14F-4D97-AF65-F5344CB8AC3E}">
        <p14:creationId xmlns:p14="http://schemas.microsoft.com/office/powerpoint/2010/main" val="136346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50A483-5A95-41A5-8F35-19A755BA07B0}"/>
              </a:ext>
            </a:extLst>
          </p:cNvPr>
          <p:cNvSpPr>
            <a:spLocks noGrp="1"/>
          </p:cNvSpPr>
          <p:nvPr>
            <p:ph type="title"/>
          </p:nvPr>
        </p:nvSpPr>
        <p:spPr/>
        <p:txBody>
          <a:bodyPr/>
          <a:lstStyle/>
          <a:p>
            <a:pPr algn="r"/>
            <a:r>
              <a:rPr lang="el-GR" dirty="0"/>
              <a:t>Ελληνιστικό κείμενο </a:t>
            </a:r>
            <a:br>
              <a:rPr lang="el-GR" dirty="0"/>
            </a:br>
            <a:br>
              <a:rPr lang="el-GR" dirty="0"/>
            </a:br>
            <a:r>
              <a:rPr lang="el-GR" sz="1800" dirty="0" err="1"/>
              <a:t>Λουκίλλιος</a:t>
            </a:r>
            <a:r>
              <a:rPr lang="el-GR" sz="1800" dirty="0"/>
              <a:t> (1ος αι. μ.Χ.)</a:t>
            </a:r>
            <a:endParaRPr lang="en-GB" dirty="0"/>
          </a:p>
        </p:txBody>
      </p:sp>
      <p:sp>
        <p:nvSpPr>
          <p:cNvPr id="3" name="Θέση περιεχομένου 2">
            <a:extLst>
              <a:ext uri="{FF2B5EF4-FFF2-40B4-BE49-F238E27FC236}">
                <a16:creationId xmlns:a16="http://schemas.microsoft.com/office/drawing/2014/main" id="{B1383575-32E8-4675-952A-B99240112876}"/>
              </a:ext>
            </a:extLst>
          </p:cNvPr>
          <p:cNvSpPr>
            <a:spLocks noGrp="1"/>
          </p:cNvSpPr>
          <p:nvPr>
            <p:ph idx="1"/>
          </p:nvPr>
        </p:nvSpPr>
        <p:spPr/>
        <p:txBody>
          <a:bodyPr/>
          <a:lstStyle/>
          <a:p>
            <a:pPr marL="0" indent="0" algn="ctr">
              <a:buNone/>
            </a:pPr>
            <a:r>
              <a:rPr lang="el-GR" b="0" i="1" dirty="0" err="1">
                <a:solidFill>
                  <a:srgbClr val="333333"/>
                </a:solidFill>
                <a:effectLst/>
                <a:latin typeface="Calibri" panose="020F0502020204030204" pitchFamily="34" charset="0"/>
              </a:rPr>
              <a:t>τὴν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κεφαλὴν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βάπτεις</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τὸ</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δὲ</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γῆρας</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οὔποτε</a:t>
            </a:r>
            <a:r>
              <a:rPr lang="el-GR" b="0" i="1" dirty="0">
                <a:solidFill>
                  <a:srgbClr val="333333"/>
                </a:solidFill>
                <a:effectLst/>
                <a:latin typeface="Calibri" panose="020F0502020204030204" pitchFamily="34" charset="0"/>
              </a:rPr>
              <a:t> βάψεις,</a:t>
            </a:r>
            <a:br>
              <a:rPr lang="el-GR" i="1" dirty="0"/>
            </a:br>
            <a:r>
              <a:rPr lang="el-GR" b="0" i="1" dirty="0" err="1">
                <a:solidFill>
                  <a:srgbClr val="333333"/>
                </a:solidFill>
                <a:effectLst/>
                <a:latin typeface="Calibri" panose="020F0502020204030204" pitchFamily="34" charset="0"/>
              </a:rPr>
              <a:t>οὐδὲ</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παρειάων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ἐκτανύσεις</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ῥυτίδας</a:t>
            </a:r>
            <a:r>
              <a:rPr lang="el-GR" b="0" i="1" dirty="0">
                <a:solidFill>
                  <a:srgbClr val="333333"/>
                </a:solidFill>
                <a:effectLst/>
                <a:latin typeface="Calibri" panose="020F0502020204030204" pitchFamily="34" charset="0"/>
              </a:rPr>
              <a:t>.</a:t>
            </a:r>
            <a:br>
              <a:rPr lang="el-GR" i="1" dirty="0"/>
            </a:br>
            <a:r>
              <a:rPr lang="el-GR" b="0" i="1" dirty="0" err="1">
                <a:solidFill>
                  <a:srgbClr val="333333"/>
                </a:solidFill>
                <a:effectLst/>
                <a:latin typeface="Calibri" panose="020F0502020204030204" pitchFamily="34" charset="0"/>
              </a:rPr>
              <a:t>μὴ</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τοίνυν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τὸ</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πρόσωπον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ἅπαν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ψιμύθῳ</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κατάπλαττε</a:t>
            </a:r>
            <a:r>
              <a:rPr lang="el-GR" b="0" i="1" dirty="0">
                <a:solidFill>
                  <a:srgbClr val="333333"/>
                </a:solidFill>
                <a:effectLst/>
                <a:latin typeface="Calibri" panose="020F0502020204030204" pitchFamily="34" charset="0"/>
              </a:rPr>
              <a:t>,</a:t>
            </a:r>
            <a:br>
              <a:rPr lang="el-GR" i="1" dirty="0"/>
            </a:br>
            <a:r>
              <a:rPr lang="el-GR" b="0" i="1" dirty="0" err="1">
                <a:solidFill>
                  <a:srgbClr val="333333"/>
                </a:solidFill>
                <a:effectLst/>
                <a:latin typeface="Calibri" panose="020F0502020204030204" pitchFamily="34" charset="0"/>
              </a:rPr>
              <a:t>ὥστε</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προσωπεῖον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κοὐχὶ</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πρόσωπον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ἔχειν</a:t>
            </a:r>
            <a:r>
              <a:rPr lang="el-GR" b="0" i="1" dirty="0">
                <a:solidFill>
                  <a:srgbClr val="333333"/>
                </a:solidFill>
                <a:effectLst/>
                <a:latin typeface="Calibri" panose="020F0502020204030204" pitchFamily="34" charset="0"/>
              </a:rPr>
              <a:t>.</a:t>
            </a:r>
            <a:br>
              <a:rPr lang="el-GR" i="1" dirty="0"/>
            </a:br>
            <a:r>
              <a:rPr lang="el-GR" b="0" i="1" dirty="0" err="1">
                <a:solidFill>
                  <a:srgbClr val="333333"/>
                </a:solidFill>
                <a:effectLst/>
                <a:latin typeface="Calibri" panose="020F0502020204030204" pitchFamily="34" charset="0"/>
              </a:rPr>
              <a:t>οὐδὲν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γὰρ</a:t>
            </a:r>
            <a:r>
              <a:rPr lang="el-GR" b="0" i="1" dirty="0">
                <a:solidFill>
                  <a:srgbClr val="333333"/>
                </a:solidFill>
                <a:effectLst/>
                <a:latin typeface="Calibri" panose="020F0502020204030204" pitchFamily="34" charset="0"/>
              </a:rPr>
              <a:t> πλέον </a:t>
            </a:r>
            <a:r>
              <a:rPr lang="el-GR" b="0" i="1" dirty="0" err="1">
                <a:solidFill>
                  <a:srgbClr val="333333"/>
                </a:solidFill>
                <a:effectLst/>
                <a:latin typeface="Calibri" panose="020F0502020204030204" pitchFamily="34" charset="0"/>
              </a:rPr>
              <a:t>ἔστι</a:t>
            </a:r>
            <a:r>
              <a:rPr lang="el-GR" b="0" i="1" dirty="0">
                <a:solidFill>
                  <a:srgbClr val="333333"/>
                </a:solidFill>
                <a:effectLst/>
                <a:latin typeface="Calibri" panose="020F0502020204030204" pitchFamily="34" charset="0"/>
              </a:rPr>
              <a:t>. τί </a:t>
            </a:r>
            <a:r>
              <a:rPr lang="el-GR" b="0" i="1" dirty="0" err="1">
                <a:solidFill>
                  <a:srgbClr val="333333"/>
                </a:solidFill>
                <a:effectLst/>
                <a:latin typeface="Calibri" panose="020F0502020204030204" pitchFamily="34" charset="0"/>
              </a:rPr>
              <a:t>μαίνεαι</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οὔποτε</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φῦκος</a:t>
            </a:r>
            <a:br>
              <a:rPr lang="el-GR" i="1" dirty="0"/>
            </a:br>
            <a:r>
              <a:rPr lang="el-GR" b="0" i="1" dirty="0" err="1">
                <a:solidFill>
                  <a:srgbClr val="333333"/>
                </a:solidFill>
                <a:effectLst/>
                <a:latin typeface="Calibri" panose="020F0502020204030204" pitchFamily="34" charset="0"/>
              </a:rPr>
              <a:t>καὶ</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ψίμυθος</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τεύξει</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τὴν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Ἑκάβην</a:t>
            </a:r>
            <a:r>
              <a:rPr lang="el-GR" b="0" i="1" dirty="0">
                <a:solidFill>
                  <a:srgbClr val="333333"/>
                </a:solidFill>
                <a:effectLst/>
                <a:latin typeface="Calibri" panose="020F0502020204030204" pitchFamily="34" charset="0"/>
              </a:rPr>
              <a:t> </a:t>
            </a:r>
            <a:r>
              <a:rPr lang="el-GR" b="0" i="1" dirty="0" err="1">
                <a:solidFill>
                  <a:srgbClr val="333333"/>
                </a:solidFill>
                <a:effectLst/>
                <a:latin typeface="Calibri" panose="020F0502020204030204" pitchFamily="34" charset="0"/>
              </a:rPr>
              <a:t>Ἑλένην</a:t>
            </a:r>
            <a:r>
              <a:rPr lang="el-GR" b="0" i="1" dirty="0">
                <a:solidFill>
                  <a:srgbClr val="333333"/>
                </a:solidFill>
                <a:effectLst/>
                <a:latin typeface="Calibri" panose="020F0502020204030204" pitchFamily="34" charset="0"/>
              </a:rPr>
              <a:t>.</a:t>
            </a:r>
            <a:endParaRPr lang="en-GB" i="1" dirty="0"/>
          </a:p>
        </p:txBody>
      </p:sp>
    </p:spTree>
    <p:extLst>
      <p:ext uri="{BB962C8B-B14F-4D97-AF65-F5344CB8AC3E}">
        <p14:creationId xmlns:p14="http://schemas.microsoft.com/office/powerpoint/2010/main" val="1972309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id="{57F79B7C-960B-41A0-93D7-FBA2445403A9}"/>
              </a:ext>
            </a:extLst>
          </p:cNvPr>
          <p:cNvSpPr>
            <a:spLocks noGrp="1"/>
          </p:cNvSpPr>
          <p:nvPr>
            <p:ph type="title"/>
          </p:nvPr>
        </p:nvSpPr>
        <p:spPr>
          <a:xfrm>
            <a:off x="1600754" y="1087374"/>
            <a:ext cx="8983489" cy="1000978"/>
          </a:xfrm>
        </p:spPr>
        <p:txBody>
          <a:bodyPr>
            <a:normAutofit/>
          </a:bodyPr>
          <a:lstStyle/>
          <a:p>
            <a:r>
              <a:rPr lang="el-GR" sz="3300"/>
              <a:t>Κάποια χαρακτηριστικά της ελληνιστικής κοινής</a:t>
            </a:r>
            <a:endParaRPr lang="en-GB" sz="330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id="{6CDFBDFF-FB61-4B57-97DC-9B7DD6E0F801}"/>
              </a:ext>
            </a:extLst>
          </p:cNvPr>
          <p:cNvSpPr>
            <a:spLocks noGrp="1"/>
          </p:cNvSpPr>
          <p:nvPr>
            <p:ph idx="1"/>
          </p:nvPr>
        </p:nvSpPr>
        <p:spPr>
          <a:xfrm>
            <a:off x="1600753" y="2535446"/>
            <a:ext cx="8983489" cy="3554457"/>
          </a:xfrm>
        </p:spPr>
        <p:txBody>
          <a:bodyPr>
            <a:normAutofit/>
          </a:bodyPr>
          <a:lstStyle/>
          <a:p>
            <a:r>
              <a:rPr lang="el-GR" sz="1400" b="0" i="0" dirty="0">
                <a:solidFill>
                  <a:schemeClr val="tx1"/>
                </a:solidFill>
                <a:effectLst/>
                <a:latin typeface="Arial" panose="020B0604020202020204" pitchFamily="34" charset="0"/>
              </a:rPr>
              <a:t>Δεν γίνεται διάκριση μακρών και βραχέων φωνηέντων (π.χ. τα «ω» και «ο» προφέρονται πλέον με τον ίδιο τρόπο)</a:t>
            </a:r>
          </a:p>
          <a:p>
            <a:r>
              <a:rPr lang="el-GR" sz="1400" dirty="0">
                <a:solidFill>
                  <a:schemeClr val="tx1"/>
                </a:solidFill>
                <a:latin typeface="Arial" panose="020B0604020202020204" pitchFamily="34" charset="0"/>
              </a:rPr>
              <a:t>Αλλάζει η προφορά των διφθόγγων: π.χ. το «αι» προφέρεται πλέον ως /</a:t>
            </a:r>
            <a:r>
              <a:rPr lang="en-US" sz="1400" dirty="0">
                <a:solidFill>
                  <a:schemeClr val="tx1"/>
                </a:solidFill>
                <a:latin typeface="Arial" panose="020B0604020202020204" pitchFamily="34" charset="0"/>
              </a:rPr>
              <a:t>e/ </a:t>
            </a:r>
            <a:r>
              <a:rPr lang="el-GR" sz="1400" dirty="0">
                <a:solidFill>
                  <a:schemeClr val="tx1"/>
                </a:solidFill>
                <a:latin typeface="Arial" panose="020B0604020202020204" pitchFamily="34" charset="0"/>
              </a:rPr>
              <a:t>και όχι /</a:t>
            </a:r>
            <a:r>
              <a:rPr lang="en-US" sz="1400" dirty="0">
                <a:solidFill>
                  <a:schemeClr val="tx1"/>
                </a:solidFill>
                <a:latin typeface="Arial" panose="020B0604020202020204" pitchFamily="34" charset="0"/>
              </a:rPr>
              <a:t>ai/</a:t>
            </a:r>
            <a:r>
              <a:rPr lang="el-GR" sz="1400" dirty="0">
                <a:solidFill>
                  <a:schemeClr val="tx1"/>
                </a:solidFill>
                <a:latin typeface="Arial" panose="020B0604020202020204" pitchFamily="34" charset="0"/>
              </a:rPr>
              <a:t> (</a:t>
            </a:r>
            <a:r>
              <a:rPr lang="el-GR" sz="1400" dirty="0" err="1">
                <a:solidFill>
                  <a:schemeClr val="tx1"/>
                </a:solidFill>
                <a:latin typeface="Arial" panose="020B0604020202020204" pitchFamily="34" charset="0"/>
              </a:rPr>
              <a:t>μονοφθογγισμός</a:t>
            </a:r>
            <a:r>
              <a:rPr lang="el-GR" sz="1400" dirty="0">
                <a:solidFill>
                  <a:schemeClr val="tx1"/>
                </a:solidFill>
                <a:latin typeface="Arial" panose="020B0604020202020204" pitchFamily="34" charset="0"/>
              </a:rPr>
              <a:t>)</a:t>
            </a:r>
            <a:r>
              <a:rPr lang="en-US" sz="1400" dirty="0">
                <a:solidFill>
                  <a:schemeClr val="tx1"/>
                </a:solidFill>
                <a:latin typeface="Arial" panose="020B0604020202020204" pitchFamily="34" charset="0"/>
              </a:rPr>
              <a:t>, </a:t>
            </a:r>
            <a:r>
              <a:rPr lang="el-GR" sz="1400" dirty="0">
                <a:solidFill>
                  <a:schemeClr val="tx1"/>
                </a:solidFill>
                <a:latin typeface="Arial" panose="020B0604020202020204" pitchFamily="34" charset="0"/>
              </a:rPr>
              <a:t>το «ευ» προφέρεται ως /</a:t>
            </a:r>
            <a:r>
              <a:rPr lang="en-US" sz="1400" dirty="0" err="1">
                <a:solidFill>
                  <a:schemeClr val="tx1"/>
                </a:solidFill>
                <a:latin typeface="Arial" panose="020B0604020202020204" pitchFamily="34" charset="0"/>
              </a:rPr>
              <a:t>ef</a:t>
            </a:r>
            <a:r>
              <a:rPr lang="en-US" sz="1400" dirty="0">
                <a:solidFill>
                  <a:schemeClr val="tx1"/>
                </a:solidFill>
                <a:latin typeface="Arial" panose="020B0604020202020204" pitchFamily="34" charset="0"/>
              </a:rPr>
              <a:t>/ </a:t>
            </a:r>
            <a:r>
              <a:rPr lang="el-GR" sz="1400" dirty="0">
                <a:solidFill>
                  <a:schemeClr val="tx1"/>
                </a:solidFill>
                <a:latin typeface="Arial" panose="020B0604020202020204" pitchFamily="34" charset="0"/>
              </a:rPr>
              <a:t>ή </a:t>
            </a:r>
            <a:r>
              <a:rPr lang="en-US" sz="1400" dirty="0">
                <a:solidFill>
                  <a:schemeClr val="tx1"/>
                </a:solidFill>
                <a:latin typeface="Arial" panose="020B0604020202020204" pitchFamily="34" charset="0"/>
              </a:rPr>
              <a:t>/</a:t>
            </a:r>
            <a:r>
              <a:rPr lang="en-US" sz="1400" dirty="0" err="1">
                <a:solidFill>
                  <a:schemeClr val="tx1"/>
                </a:solidFill>
                <a:latin typeface="Arial" panose="020B0604020202020204" pitchFamily="34" charset="0"/>
              </a:rPr>
              <a:t>ev</a:t>
            </a:r>
            <a:r>
              <a:rPr lang="en-US" sz="1400" dirty="0">
                <a:solidFill>
                  <a:schemeClr val="tx1"/>
                </a:solidFill>
                <a:latin typeface="Arial" panose="020B0604020202020204" pitchFamily="34" charset="0"/>
              </a:rPr>
              <a:t>/</a:t>
            </a:r>
            <a:r>
              <a:rPr lang="el-GR" sz="1400" dirty="0">
                <a:solidFill>
                  <a:schemeClr val="tx1"/>
                </a:solidFill>
                <a:latin typeface="Arial" panose="020B0604020202020204" pitchFamily="34" charset="0"/>
              </a:rPr>
              <a:t>, και όχι ως</a:t>
            </a:r>
            <a:r>
              <a:rPr lang="en-US" sz="1400" dirty="0">
                <a:solidFill>
                  <a:schemeClr val="tx1"/>
                </a:solidFill>
                <a:latin typeface="Arial" panose="020B0604020202020204" pitchFamily="34" charset="0"/>
              </a:rPr>
              <a:t> /</a:t>
            </a:r>
            <a:r>
              <a:rPr lang="en-US" sz="1400" dirty="0" err="1">
                <a:solidFill>
                  <a:schemeClr val="tx1"/>
                </a:solidFill>
                <a:latin typeface="Arial" panose="020B0604020202020204" pitchFamily="34" charset="0"/>
              </a:rPr>
              <a:t>eu</a:t>
            </a:r>
            <a:r>
              <a:rPr lang="en-US" sz="1400" dirty="0">
                <a:solidFill>
                  <a:schemeClr val="tx1"/>
                </a:solidFill>
                <a:latin typeface="Arial" panose="020B0604020202020204" pitchFamily="34" charset="0"/>
              </a:rPr>
              <a:t>/</a:t>
            </a:r>
          </a:p>
          <a:p>
            <a:r>
              <a:rPr lang="el-GR" sz="1400" b="0" i="0" dirty="0">
                <a:solidFill>
                  <a:schemeClr val="tx1"/>
                </a:solidFill>
                <a:effectLst/>
                <a:latin typeface="Arial" panose="020B0604020202020204" pitchFamily="34" charset="0"/>
              </a:rPr>
              <a:t>Τα ηχηρά κλειστά σύμφωνα /b/, /</a:t>
            </a:r>
            <a:r>
              <a:rPr lang="en-US" sz="1400" b="0" i="0" dirty="0">
                <a:solidFill>
                  <a:schemeClr val="tx1"/>
                </a:solidFill>
                <a:effectLst/>
                <a:latin typeface="Arial" panose="020B0604020202020204" pitchFamily="34" charset="0"/>
              </a:rPr>
              <a:t>d/, /g/ </a:t>
            </a:r>
            <a:r>
              <a:rPr lang="el-GR" sz="1400" b="0" i="0" dirty="0">
                <a:solidFill>
                  <a:schemeClr val="tx1"/>
                </a:solidFill>
                <a:effectLst/>
                <a:latin typeface="Arial" panose="020B0604020202020204" pitchFamily="34" charset="0"/>
              </a:rPr>
              <a:t>τρέπονται σε διαρκή /</a:t>
            </a:r>
            <a:r>
              <a:rPr lang="en-US" sz="1400" dirty="0">
                <a:solidFill>
                  <a:schemeClr val="tx1"/>
                </a:solidFill>
                <a:latin typeface="Arial" panose="020B0604020202020204" pitchFamily="34" charset="0"/>
              </a:rPr>
              <a:t>v/</a:t>
            </a:r>
            <a:r>
              <a:rPr lang="el-GR" sz="1400" b="0" i="0" dirty="0">
                <a:solidFill>
                  <a:schemeClr val="tx1"/>
                </a:solidFill>
                <a:effectLst/>
                <a:latin typeface="Arial" panose="020B0604020202020204" pitchFamily="34" charset="0"/>
              </a:rPr>
              <a:t>, </a:t>
            </a:r>
            <a:r>
              <a:rPr lang="en-US" sz="1400" b="0" i="0" dirty="0">
                <a:solidFill>
                  <a:schemeClr val="tx1"/>
                </a:solidFill>
                <a:effectLst/>
                <a:latin typeface="Arial" panose="020B0604020202020204" pitchFamily="34" charset="0"/>
              </a:rPr>
              <a:t>/</a:t>
            </a:r>
            <a:r>
              <a:rPr lang="el-GR" sz="1400" b="0" i="0" dirty="0">
                <a:solidFill>
                  <a:schemeClr val="tx1"/>
                </a:solidFill>
                <a:effectLst/>
                <a:latin typeface="Arial" panose="020B0604020202020204" pitchFamily="34" charset="0"/>
              </a:rPr>
              <a:t>δ/, /</a:t>
            </a:r>
            <a:r>
              <a:rPr lang="el-GR" sz="1400" dirty="0">
                <a:solidFill>
                  <a:schemeClr val="tx1"/>
                </a:solidFill>
                <a:latin typeface="Arial" panose="020B0604020202020204" pitchFamily="34" charset="0"/>
              </a:rPr>
              <a:t>γ/ αντίστοιχα: π.χ. η λέξη «άνδρας» διατηρεί την ορθογραφική της μορφή, αλλά αλλάζει προφορά από /</a:t>
            </a:r>
            <a:r>
              <a:rPr lang="en-US" sz="1400" dirty="0" err="1">
                <a:solidFill>
                  <a:schemeClr val="tx1"/>
                </a:solidFill>
                <a:latin typeface="Arial" panose="020B0604020202020204" pitchFamily="34" charset="0"/>
              </a:rPr>
              <a:t>andras</a:t>
            </a:r>
            <a:r>
              <a:rPr lang="en-US" sz="1400" dirty="0">
                <a:solidFill>
                  <a:schemeClr val="tx1"/>
                </a:solidFill>
                <a:latin typeface="Arial" panose="020B0604020202020204" pitchFamily="34" charset="0"/>
              </a:rPr>
              <a:t>/</a:t>
            </a:r>
            <a:r>
              <a:rPr lang="el-GR" sz="1400" dirty="0">
                <a:solidFill>
                  <a:schemeClr val="tx1"/>
                </a:solidFill>
                <a:latin typeface="Arial" panose="020B0604020202020204" pitchFamily="34" charset="0"/>
              </a:rPr>
              <a:t> σε /</a:t>
            </a:r>
            <a:r>
              <a:rPr lang="en-US" sz="1400" dirty="0">
                <a:solidFill>
                  <a:schemeClr val="tx1"/>
                </a:solidFill>
                <a:latin typeface="Arial" panose="020B0604020202020204" pitchFamily="34" charset="0"/>
              </a:rPr>
              <a:t>an</a:t>
            </a:r>
            <a:r>
              <a:rPr lang="el-GR" sz="1400" dirty="0">
                <a:solidFill>
                  <a:schemeClr val="tx1"/>
                </a:solidFill>
                <a:latin typeface="Arial" panose="020B0604020202020204" pitchFamily="34" charset="0"/>
              </a:rPr>
              <a:t>δ</a:t>
            </a:r>
            <a:r>
              <a:rPr lang="en-US" sz="1400" dirty="0" err="1">
                <a:solidFill>
                  <a:schemeClr val="tx1"/>
                </a:solidFill>
                <a:latin typeface="Arial" panose="020B0604020202020204" pitchFamily="34" charset="0"/>
              </a:rPr>
              <a:t>ras</a:t>
            </a:r>
            <a:r>
              <a:rPr lang="el-GR" sz="1400" dirty="0">
                <a:solidFill>
                  <a:schemeClr val="tx1"/>
                </a:solidFill>
                <a:latin typeface="Arial" panose="020B0604020202020204" pitchFamily="34" charset="0"/>
              </a:rPr>
              <a:t>/.</a:t>
            </a:r>
          </a:p>
          <a:p>
            <a:r>
              <a:rPr lang="el-GR" sz="1400" dirty="0">
                <a:solidFill>
                  <a:schemeClr val="tx1"/>
                </a:solidFill>
                <a:latin typeface="Arial" panose="020B0604020202020204" pitchFamily="34" charset="0"/>
              </a:rPr>
              <a:t>Πολλαπλασιάζονται οι περιφραστικοί ρηματικοί τύποι: π.χ. το απαρέμφατο αντικαθίσταται από περιφράσεις όπως </a:t>
            </a:r>
            <a:r>
              <a:rPr lang="el-GR" sz="1400" dirty="0" err="1">
                <a:solidFill>
                  <a:schemeClr val="tx1"/>
                </a:solidFill>
                <a:latin typeface="Arial" panose="020B0604020202020204" pitchFamily="34" charset="0"/>
              </a:rPr>
              <a:t>ίνα+υποτακτική</a:t>
            </a:r>
            <a:r>
              <a:rPr lang="el-GR" sz="1400" dirty="0">
                <a:solidFill>
                  <a:schemeClr val="tx1"/>
                </a:solidFill>
                <a:latin typeface="Arial" panose="020B0604020202020204" pitchFamily="34" charset="0"/>
              </a:rPr>
              <a:t> ή </a:t>
            </a:r>
            <a:r>
              <a:rPr lang="el-GR" sz="1400" dirty="0" err="1">
                <a:solidFill>
                  <a:schemeClr val="tx1"/>
                </a:solidFill>
                <a:latin typeface="Arial" panose="020B0604020202020204" pitchFamily="34" charset="0"/>
              </a:rPr>
              <a:t>ότι+οριστική</a:t>
            </a:r>
            <a:r>
              <a:rPr lang="el-GR" sz="1400" dirty="0">
                <a:solidFill>
                  <a:schemeClr val="tx1"/>
                </a:solidFill>
                <a:latin typeface="Arial" panose="020B0604020202020204" pitchFamily="34" charset="0"/>
              </a:rPr>
              <a:t>. </a:t>
            </a:r>
            <a:r>
              <a:rPr lang="en-US" sz="1400" dirty="0">
                <a:solidFill>
                  <a:schemeClr val="tx1"/>
                </a:solidFill>
                <a:latin typeface="Arial" panose="020B0604020202020204" pitchFamily="34" charset="0"/>
              </a:rPr>
              <a:t>  </a:t>
            </a:r>
            <a:r>
              <a:rPr lang="el-GR" sz="1400" b="0" i="0" dirty="0">
                <a:solidFill>
                  <a:schemeClr val="tx1"/>
                </a:solidFill>
                <a:effectLst/>
                <a:latin typeface="Arial" panose="020B0604020202020204" pitchFamily="34" charset="0"/>
              </a:rPr>
              <a:t> </a:t>
            </a:r>
          </a:p>
          <a:p>
            <a:r>
              <a:rPr lang="el-GR" sz="1400" dirty="0">
                <a:solidFill>
                  <a:schemeClr val="tx1"/>
                </a:solidFill>
                <a:latin typeface="Arial" panose="020B0604020202020204" pitchFamily="34" charset="0"/>
              </a:rPr>
              <a:t>Οι «δύσκολες» μορφολογικά λέξεις (π.χ. «</a:t>
            </a:r>
            <a:r>
              <a:rPr lang="el-GR" sz="1400" i="1" dirty="0">
                <a:solidFill>
                  <a:schemeClr val="tx1"/>
                </a:solidFill>
                <a:latin typeface="Arial" panose="020B0604020202020204" pitchFamily="34" charset="0"/>
              </a:rPr>
              <a:t>ναυς</a:t>
            </a:r>
            <a:r>
              <a:rPr lang="el-GR" sz="1400" dirty="0">
                <a:solidFill>
                  <a:schemeClr val="tx1"/>
                </a:solidFill>
                <a:latin typeface="Arial" panose="020B0604020202020204" pitchFamily="34" charset="0"/>
              </a:rPr>
              <a:t>») αντικαθίστανται από απλούστερες (π.χ. </a:t>
            </a:r>
            <a:r>
              <a:rPr lang="el-GR" sz="1400" i="1" dirty="0" err="1">
                <a:solidFill>
                  <a:schemeClr val="tx1"/>
                </a:solidFill>
                <a:latin typeface="Arial" panose="020B0604020202020204" pitchFamily="34" charset="0"/>
              </a:rPr>
              <a:t>πλοίον</a:t>
            </a:r>
            <a:r>
              <a:rPr lang="el-GR" sz="1400" dirty="0">
                <a:solidFill>
                  <a:schemeClr val="tx1"/>
                </a:solidFill>
                <a:latin typeface="Arial" panose="020B0604020202020204" pitchFamily="34" charset="0"/>
              </a:rPr>
              <a:t>). Γίνεται εκτενής χρήση υποκοριστικών: π.χ. </a:t>
            </a:r>
            <a:r>
              <a:rPr lang="el-GR" sz="1400" i="1" dirty="0" err="1">
                <a:solidFill>
                  <a:schemeClr val="tx1"/>
                </a:solidFill>
                <a:latin typeface="Arial" panose="020B0604020202020204" pitchFamily="34" charset="0"/>
              </a:rPr>
              <a:t>παις</a:t>
            </a:r>
            <a:r>
              <a:rPr lang="el-GR" sz="1400" dirty="0">
                <a:solidFill>
                  <a:schemeClr val="tx1"/>
                </a:solidFill>
                <a:latin typeface="Arial" panose="020B0604020202020204" pitchFamily="34" charset="0"/>
              </a:rPr>
              <a:t> - &gt; </a:t>
            </a:r>
            <a:r>
              <a:rPr lang="el-GR" sz="1400" i="1" dirty="0" err="1">
                <a:solidFill>
                  <a:schemeClr val="tx1"/>
                </a:solidFill>
                <a:latin typeface="Arial" panose="020B0604020202020204" pitchFamily="34" charset="0"/>
              </a:rPr>
              <a:t>παιδίον</a:t>
            </a:r>
            <a:r>
              <a:rPr lang="el-GR" sz="1400" dirty="0">
                <a:solidFill>
                  <a:schemeClr val="tx1"/>
                </a:solidFill>
                <a:latin typeface="Arial" panose="020B0604020202020204" pitchFamily="34" charset="0"/>
              </a:rPr>
              <a:t> (παιδάκι).</a:t>
            </a:r>
          </a:p>
          <a:p>
            <a:r>
              <a:rPr lang="el-GR" sz="1400" dirty="0">
                <a:solidFill>
                  <a:schemeClr val="tx1"/>
                </a:solidFill>
                <a:latin typeface="Arial" panose="020B0604020202020204" pitchFamily="34" charset="0"/>
              </a:rPr>
              <a:t>Εξαφανίζονται σταδιακά η δοτική στα ονόματα και η ευκτική στα ρήματα. </a:t>
            </a:r>
          </a:p>
          <a:p>
            <a:r>
              <a:rPr lang="el-GR" sz="1400" dirty="0">
                <a:solidFill>
                  <a:schemeClr val="tx1"/>
                </a:solidFill>
                <a:latin typeface="Arial" panose="020B0604020202020204" pitchFamily="34" charset="0"/>
              </a:rPr>
              <a:t>Παρατηρούνται πολλές αλλαγές στη σημασία λέξεων, συχνά λόγω επίδρασης του Χριστιανισμού: π.χ. </a:t>
            </a:r>
            <a:r>
              <a:rPr lang="el-GR" sz="1400" i="1" dirty="0">
                <a:solidFill>
                  <a:schemeClr val="tx1"/>
                </a:solidFill>
                <a:latin typeface="Arial" panose="020B0604020202020204" pitchFamily="34" charset="0"/>
              </a:rPr>
              <a:t>εκκλησία, άγγελος, ποντικός, Έλλην</a:t>
            </a:r>
          </a:p>
        </p:txBody>
      </p:sp>
    </p:spTree>
    <p:extLst>
      <p:ext uri="{BB962C8B-B14F-4D97-AF65-F5344CB8AC3E}">
        <p14:creationId xmlns:p14="http://schemas.microsoft.com/office/powerpoint/2010/main" val="2399169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11">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9" name="Rectangle 13">
            <a:extLst>
              <a:ext uri="{FF2B5EF4-FFF2-40B4-BE49-F238E27FC236}">
                <a16:creationId xmlns:a16="http://schemas.microsoft.com/office/drawing/2014/main" id="{DADC4F84-175A-4AB1-916C-1E5796E1E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6F6067CD-EEBF-47D0-9A8E-16597A17D5CD}"/>
              </a:ext>
            </a:extLst>
          </p:cNvPr>
          <p:cNvPicPr>
            <a:picLocks noChangeAspect="1"/>
          </p:cNvPicPr>
          <p:nvPr/>
        </p:nvPicPr>
        <p:blipFill rotWithShape="1">
          <a:blip r:embed="rId2" cstate="screen">
            <a:alphaModFix amt="2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01BEA14-900A-4B89-BA6F-402CF8988ACD}"/>
              </a:ext>
            </a:extLst>
          </p:cNvPr>
          <p:cNvSpPr txBox="1"/>
          <p:nvPr/>
        </p:nvSpPr>
        <p:spPr>
          <a:xfrm>
            <a:off x="6096000" y="864108"/>
            <a:ext cx="5381625" cy="5120640"/>
          </a:xfrm>
          <a:prstGeom prst="rect">
            <a:avLst/>
          </a:prstGeom>
        </p:spPr>
        <p:txBody>
          <a:bodyPr vert="horz" lIns="91440" tIns="45720" rIns="91440" bIns="45720" rtlCol="0" anchor="ctr">
            <a:normAutofit fontScale="92500" lnSpcReduction="10000"/>
          </a:bodyPr>
          <a:lstStyle/>
          <a:p>
            <a:pPr defTabSz="914400">
              <a:lnSpc>
                <a:spcPct val="90000"/>
              </a:lnSpc>
              <a:spcAft>
                <a:spcPts val="600"/>
              </a:spcAft>
              <a:buClr>
                <a:schemeClr val="accent1"/>
              </a:buClr>
            </a:pPr>
            <a:r>
              <a:rPr lang="en-US" sz="2000" b="0" i="0" dirty="0" err="1">
                <a:effectLst/>
                <a:latin typeface="Bookman Old Style" panose="02050604050505020204" pitchFamily="18" charset="0"/>
              </a:rPr>
              <a:t>Οι</a:t>
            </a:r>
            <a:r>
              <a:rPr lang="en-US" sz="2000" b="0" i="0" dirty="0">
                <a:effectLst/>
                <a:latin typeface="Bookman Old Style" panose="02050604050505020204" pitchFamily="18" charset="0"/>
              </a:rPr>
              <a:t> </a:t>
            </a:r>
            <a:r>
              <a:rPr lang="en-US" sz="2000" b="0" i="0" dirty="0" err="1">
                <a:effectLst/>
                <a:latin typeface="Bookman Old Style" panose="02050604050505020204" pitchFamily="18" charset="0"/>
              </a:rPr>
              <a:t>μετ</a:t>
            </a:r>
            <a:r>
              <a:rPr lang="en-US" sz="2000" b="0" i="0" dirty="0">
                <a:effectLst/>
                <a:latin typeface="Bookman Old Style" panose="02050604050505020204" pitchFamily="18" charset="0"/>
              </a:rPr>
              <a:t>αβολές για τις οποίες έγινε λόγος στα προηγούμενα κεφάλαια </a:t>
            </a:r>
            <a:r>
              <a:rPr lang="el-GR" sz="2000" b="0" i="0" dirty="0">
                <a:effectLst/>
                <a:latin typeface="Bookman Old Style" panose="02050604050505020204" pitchFamily="18" charset="0"/>
              </a:rPr>
              <a:t>(…) </a:t>
            </a:r>
            <a:r>
              <a:rPr lang="en-US" sz="2000" b="0" i="0" dirty="0" err="1">
                <a:effectLst/>
                <a:latin typeface="Bookman Old Style" panose="02050604050505020204" pitchFamily="18" charset="0"/>
              </a:rPr>
              <a:t>γενικά</a:t>
            </a:r>
            <a:r>
              <a:rPr lang="en-US" sz="2000" b="0" i="0" dirty="0">
                <a:effectLst/>
                <a:latin typeface="Bookman Old Style" panose="02050604050505020204" pitchFamily="18" charset="0"/>
              </a:rPr>
              <a:t> δεν ήταν επιβλαβείς. </a:t>
            </a:r>
            <a:r>
              <a:rPr lang="en-US" sz="2000" b="0" i="0" dirty="0" err="1">
                <a:effectLst/>
                <a:latin typeface="Bookman Old Style" panose="02050604050505020204" pitchFamily="18" charset="0"/>
              </a:rPr>
              <a:t>Διότι</a:t>
            </a:r>
            <a:r>
              <a:rPr lang="en-US" sz="2000" b="0" i="0" dirty="0">
                <a:effectLst/>
                <a:latin typeface="Bookman Old Style" panose="02050604050505020204" pitchFamily="18" charset="0"/>
              </a:rPr>
              <a:t> </a:t>
            </a:r>
            <a:r>
              <a:rPr lang="en-US" sz="2000" b="0" i="0" dirty="0" err="1">
                <a:effectLst/>
                <a:latin typeface="Bookman Old Style" panose="02050604050505020204" pitchFamily="18" charset="0"/>
              </a:rPr>
              <a:t>γι</a:t>
            </a:r>
            <a:r>
              <a:rPr lang="en-US" sz="2000" b="0" i="0" dirty="0">
                <a:effectLst/>
                <a:latin typeface="Bookman Old Style" panose="02050604050505020204" pitchFamily="18" charset="0"/>
              </a:rPr>
              <a:t>α να γίνει σχεδόν παγκόσμια μια γλώσσα, όπως τότε η ελληνική, και επιπλέον για να διατηρηθεί τέτοια, παγκόσμια, ώσπου να την εκτοπίσουν από την υψηλή αυτή θέση μεγάλα ιστορικά γεγονότα, χρειάζεται να είναι απλή και ευμεταχείριστη, απαλλαγμένη κατά το δυνατόν από ανωμαλίες, πολυτυπίες, πολύπλοκη σύνταξη κτλ. </a:t>
            </a:r>
            <a:r>
              <a:rPr lang="el-GR" sz="2000" b="0" i="0" dirty="0">
                <a:effectLst/>
                <a:latin typeface="Bookman Old Style" panose="02050604050505020204" pitchFamily="18" charset="0"/>
              </a:rPr>
              <a:t>[…] </a:t>
            </a:r>
            <a:r>
              <a:rPr lang="en-US" sz="2000" b="0" i="0" dirty="0">
                <a:effectLst/>
                <a:latin typeface="Bookman Old Style" panose="02050604050505020204" pitchFamily="18" charset="0"/>
              </a:rPr>
              <a:t>[</a:t>
            </a:r>
            <a:r>
              <a:rPr lang="en-US" sz="2000" b="0" i="0" dirty="0" err="1">
                <a:effectLst/>
                <a:latin typeface="Bookman Old Style" panose="02050604050505020204" pitchFamily="18" charset="0"/>
              </a:rPr>
              <a:t>Μάλιστ</a:t>
            </a:r>
            <a:r>
              <a:rPr lang="en-US" sz="2000" b="0" i="0" dirty="0">
                <a:effectLst/>
                <a:latin typeface="Bookman Old Style" panose="02050604050505020204" pitchFamily="18" charset="0"/>
              </a:rPr>
              <a:t>α, στους χριστιανικούς χρόνους], στη μορφή ακριβώς που είχε, ήταν εξαίρετο όργανο απλής και μαζί ισχυρής και σαφούς έκφρασης· μάρτυς αυτού του στοιχείου μεγαλόφωνος είναι η Καινή Διαθήκη, που τα υψηλά ηθικά διδάγματά της εκφράστηκαν με αυτή την εξομαλισμένη και απλή γλώσσα.</a:t>
            </a:r>
            <a:endParaRPr lang="en-US" sz="1400" dirty="0">
              <a:latin typeface="Bookman Old Style" panose="02050604050505020204" pitchFamily="18" charset="0"/>
            </a:endParaRPr>
          </a:p>
          <a:p>
            <a:pPr indent="-182880" defTabSz="914400">
              <a:lnSpc>
                <a:spcPct val="90000"/>
              </a:lnSpc>
              <a:spcAft>
                <a:spcPts val="600"/>
              </a:spcAft>
              <a:buClr>
                <a:schemeClr val="accent1"/>
              </a:buClr>
              <a:buFont typeface="Wingdings 2" pitchFamily="18" charset="2"/>
              <a:buChar char=""/>
            </a:pPr>
            <a:endParaRPr lang="en-US" sz="1100" dirty="0"/>
          </a:p>
          <a:p>
            <a:pPr defTabSz="914400">
              <a:lnSpc>
                <a:spcPct val="90000"/>
              </a:lnSpc>
              <a:spcAft>
                <a:spcPts val="600"/>
              </a:spcAft>
              <a:buClr>
                <a:schemeClr val="accent1"/>
              </a:buClr>
            </a:pPr>
            <a:r>
              <a:rPr lang="en-US" sz="1100" dirty="0"/>
              <a:t>Χα</a:t>
            </a:r>
            <a:r>
              <a:rPr lang="en-US" sz="1100" dirty="0" err="1"/>
              <a:t>τζηδάκις</a:t>
            </a:r>
            <a:r>
              <a:rPr lang="en-US" sz="1100" dirty="0"/>
              <a:t>, Γ. (1915). </a:t>
            </a:r>
            <a:r>
              <a:rPr lang="en-US" sz="1100" i="1" dirty="0" err="1"/>
              <a:t>Σύντομος</a:t>
            </a:r>
            <a:r>
              <a:rPr lang="en-US" sz="1100" i="1" dirty="0"/>
              <a:t> </a:t>
            </a:r>
            <a:r>
              <a:rPr lang="en-US" sz="1100" i="1" dirty="0" err="1"/>
              <a:t>Ιστορί</a:t>
            </a:r>
            <a:r>
              <a:rPr lang="en-US" sz="1100" i="1" dirty="0"/>
              <a:t>α της Ελληνικής Γλώσσης</a:t>
            </a:r>
            <a:r>
              <a:rPr lang="en-US" sz="1100" dirty="0"/>
              <a:t> (προσαρμογή στα ν.ε. Γ. </a:t>
            </a:r>
            <a:r>
              <a:rPr lang="en-US" sz="1100" dirty="0" err="1"/>
              <a:t>Χάρης</a:t>
            </a:r>
            <a:r>
              <a:rPr lang="en-US" sz="1100" dirty="0"/>
              <a:t>). σ. 72. </a:t>
            </a:r>
          </a:p>
        </p:txBody>
      </p:sp>
    </p:spTree>
    <p:extLst>
      <p:ext uri="{BB962C8B-B14F-4D97-AF65-F5344CB8AC3E}">
        <p14:creationId xmlns:p14="http://schemas.microsoft.com/office/powerpoint/2010/main" val="331906626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id="{FD3F107A-3B47-40EC-B408-FD8A16BA4C0D}"/>
              </a:ext>
            </a:extLst>
          </p:cNvPr>
          <p:cNvSpPr>
            <a:spLocks noGrp="1"/>
          </p:cNvSpPr>
          <p:nvPr>
            <p:ph type="title"/>
          </p:nvPr>
        </p:nvSpPr>
        <p:spPr>
          <a:xfrm>
            <a:off x="1600754" y="1087374"/>
            <a:ext cx="8983489" cy="1000978"/>
          </a:xfrm>
        </p:spPr>
        <p:txBody>
          <a:bodyPr>
            <a:normAutofit/>
          </a:bodyPr>
          <a:lstStyle/>
          <a:p>
            <a:r>
              <a:rPr lang="el-GR" dirty="0"/>
              <a:t>Αττικισμός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id="{2B16EF72-0AB9-4186-9D31-C407F446B02C}"/>
              </a:ext>
            </a:extLst>
          </p:cNvPr>
          <p:cNvSpPr>
            <a:spLocks noGrp="1"/>
          </p:cNvSpPr>
          <p:nvPr>
            <p:ph idx="1"/>
          </p:nvPr>
        </p:nvSpPr>
        <p:spPr>
          <a:xfrm>
            <a:off x="1600753" y="2535446"/>
            <a:ext cx="8983489" cy="3554457"/>
          </a:xfrm>
        </p:spPr>
        <p:txBody>
          <a:bodyPr>
            <a:normAutofit/>
          </a:bodyPr>
          <a:lstStyle/>
          <a:p>
            <a:r>
              <a:rPr lang="el-GR" dirty="0">
                <a:solidFill>
                  <a:schemeClr val="tx1"/>
                </a:solidFill>
              </a:rPr>
              <a:t>Οι </a:t>
            </a:r>
            <a:r>
              <a:rPr lang="el-GR" dirty="0" err="1">
                <a:solidFill>
                  <a:schemeClr val="tx1"/>
                </a:solidFill>
              </a:rPr>
              <a:t>πολυεπίπεδες</a:t>
            </a:r>
            <a:r>
              <a:rPr lang="el-GR" dirty="0">
                <a:solidFill>
                  <a:schemeClr val="tx1"/>
                </a:solidFill>
              </a:rPr>
              <a:t> αλλαγές που συντελέστηκαν κατά την αλεξανδρινή εποχή δεν έγιναν εύκολα δεκτές από όλους.</a:t>
            </a:r>
          </a:p>
          <a:p>
            <a:r>
              <a:rPr lang="el-GR" dirty="0">
                <a:solidFill>
                  <a:schemeClr val="tx1"/>
                </a:solidFill>
              </a:rPr>
              <a:t>Περίπου στον 1</a:t>
            </a:r>
            <a:r>
              <a:rPr lang="el-GR" baseline="30000" dirty="0">
                <a:solidFill>
                  <a:schemeClr val="tx1"/>
                </a:solidFill>
              </a:rPr>
              <a:t>ο</a:t>
            </a:r>
            <a:r>
              <a:rPr lang="el-GR" dirty="0">
                <a:solidFill>
                  <a:schemeClr val="tx1"/>
                </a:solidFill>
              </a:rPr>
              <a:t> μ.Χ. αιώνα αρχίζει να αναπτύσσεται μια αντίδραση στην (θεωρούμενη ως) «φθορά» ή «καταστροφή» της γλώσσας. </a:t>
            </a:r>
          </a:p>
          <a:p>
            <a:r>
              <a:rPr lang="el-GR" dirty="0">
                <a:solidFill>
                  <a:schemeClr val="tx1"/>
                </a:solidFill>
              </a:rPr>
              <a:t>Ο προβληματισμός αυτός εκφράστηκε με την συγγραφή οδηγών «σωστής» χρήσης της ελληνικής, και αυστηρών διορθωτικών οδηγιών, που αναζητούσαν πρότυπα στα κείμενα της κλασσικής περιόδου.</a:t>
            </a:r>
          </a:p>
          <a:p>
            <a:r>
              <a:rPr lang="el-GR" dirty="0">
                <a:solidFill>
                  <a:schemeClr val="tx1"/>
                </a:solidFill>
              </a:rPr>
              <a:t>Επειδή γινόταν προσπάθεια μίμησης του ύφους της Αθηναϊκής λογοτεχνικής παραγωγής, το κίνημα αυτό αποκαλείται «</a:t>
            </a:r>
            <a:r>
              <a:rPr lang="el-GR" dirty="0">
                <a:solidFill>
                  <a:schemeClr val="accent1">
                    <a:lumMod val="75000"/>
                  </a:schemeClr>
                </a:solidFill>
              </a:rPr>
              <a:t>αττικισμός</a:t>
            </a:r>
            <a:r>
              <a:rPr lang="el-GR" dirty="0">
                <a:solidFill>
                  <a:schemeClr val="tx1"/>
                </a:solidFill>
              </a:rPr>
              <a:t>»</a:t>
            </a:r>
          </a:p>
        </p:txBody>
      </p:sp>
    </p:spTree>
    <p:extLst>
      <p:ext uri="{BB962C8B-B14F-4D97-AF65-F5344CB8AC3E}">
        <p14:creationId xmlns:p14="http://schemas.microsoft.com/office/powerpoint/2010/main" val="2485848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14" name="Rectangle 13">
            <a:extLst>
              <a:ext uri="{FF2B5EF4-FFF2-40B4-BE49-F238E27FC236}">
                <a16:creationId xmlns:a16="http://schemas.microsoft.com/office/drawing/2014/main" id="{DADC4F84-175A-4AB1-916C-1E5796E1E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6F6067CD-EEBF-47D0-9A8E-16597A17D5CD}"/>
              </a:ext>
            </a:extLst>
          </p:cNvPr>
          <p:cNvPicPr>
            <a:picLocks noChangeAspect="1"/>
          </p:cNvPicPr>
          <p:nvPr/>
        </p:nvPicPr>
        <p:blipFill rotWithShape="1">
          <a:blip r:embed="rId2" cstate="screen">
            <a:alphaModFix amt="2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01BEA14-900A-4B89-BA6F-402CF8988ACD}"/>
              </a:ext>
            </a:extLst>
          </p:cNvPr>
          <p:cNvSpPr txBox="1"/>
          <p:nvPr/>
        </p:nvSpPr>
        <p:spPr>
          <a:xfrm>
            <a:off x="6495393" y="864108"/>
            <a:ext cx="4982232" cy="5120640"/>
          </a:xfrm>
          <a:prstGeom prst="rect">
            <a:avLst/>
          </a:prstGeom>
        </p:spPr>
        <p:txBody>
          <a:bodyPr vert="horz" lIns="91440" tIns="45720" rIns="91440" bIns="45720" rtlCol="0" anchor="ctr">
            <a:normAutofit/>
          </a:bodyPr>
          <a:lstStyle/>
          <a:p>
            <a:pPr defTabSz="914400">
              <a:lnSpc>
                <a:spcPct val="90000"/>
              </a:lnSpc>
              <a:spcAft>
                <a:spcPts val="600"/>
              </a:spcAft>
              <a:buClr>
                <a:schemeClr val="accent1"/>
              </a:buClr>
            </a:pPr>
            <a:r>
              <a:rPr lang="en-US" sz="2000" dirty="0" err="1">
                <a:latin typeface="Bookman Old Style" panose="02050604050505020204" pitchFamily="18" charset="0"/>
              </a:rPr>
              <a:t>Άλλη</a:t>
            </a:r>
            <a:r>
              <a:rPr lang="en-US" sz="2000" dirty="0">
                <a:latin typeface="Bookman Old Style" panose="02050604050505020204" pitchFamily="18" charset="0"/>
              </a:rPr>
              <a:t> </a:t>
            </a:r>
            <a:r>
              <a:rPr lang="en-US" sz="2000" dirty="0" err="1">
                <a:latin typeface="Bookman Old Style" panose="02050604050505020204" pitchFamily="18" charset="0"/>
              </a:rPr>
              <a:t>όμως</a:t>
            </a:r>
            <a:r>
              <a:rPr lang="en-US" sz="2000" dirty="0">
                <a:latin typeface="Bookman Old Style" panose="02050604050505020204" pitchFamily="18" charset="0"/>
              </a:rPr>
              <a:t> </a:t>
            </a:r>
            <a:r>
              <a:rPr lang="en-US" sz="2000" dirty="0" err="1">
                <a:latin typeface="Bookman Old Style" panose="02050604050505020204" pitchFamily="18" charset="0"/>
              </a:rPr>
              <a:t>γνώμη</a:t>
            </a:r>
            <a:r>
              <a:rPr lang="en-US" sz="2000" dirty="0">
                <a:latin typeface="Bookman Old Style" panose="02050604050505020204" pitchFamily="18" charset="0"/>
              </a:rPr>
              <a:t> </a:t>
            </a:r>
            <a:r>
              <a:rPr lang="en-US" sz="2000" dirty="0" err="1">
                <a:latin typeface="Bookman Old Style" panose="02050604050505020204" pitchFamily="18" charset="0"/>
              </a:rPr>
              <a:t>γι</a:t>
            </a:r>
            <a:r>
              <a:rPr lang="en-US" sz="2000" dirty="0">
                <a:latin typeface="Bookman Old Style" panose="02050604050505020204" pitchFamily="18" charset="0"/>
              </a:rPr>
              <a:t>α την αξία της γλώσσας αυτής είχαν οι μεταγενέστεροι λόγιοι Έλληνες. </a:t>
            </a:r>
            <a:r>
              <a:rPr lang="en-US" sz="2000" dirty="0" err="1">
                <a:latin typeface="Bookman Old Style" panose="02050604050505020204" pitchFamily="18" charset="0"/>
              </a:rPr>
              <a:t>Οι</a:t>
            </a:r>
            <a:r>
              <a:rPr lang="en-US" sz="2000" dirty="0">
                <a:latin typeface="Bookman Old Style" panose="02050604050505020204" pitchFamily="18" charset="0"/>
              </a:rPr>
              <a:t> οπ</a:t>
            </a:r>
            <a:r>
              <a:rPr lang="en-US" sz="2000" dirty="0" err="1">
                <a:latin typeface="Bookman Old Style" panose="02050604050505020204" pitchFamily="18" charset="0"/>
              </a:rPr>
              <a:t>οίοι</a:t>
            </a:r>
            <a:r>
              <a:rPr lang="en-US" sz="2000" dirty="0">
                <a:latin typeface="Bookman Old Style" panose="02050604050505020204" pitchFamily="18" charset="0"/>
              </a:rPr>
              <a:t>, παραβ</a:t>
            </a:r>
            <a:r>
              <a:rPr lang="en-US" sz="2000" dirty="0" err="1">
                <a:latin typeface="Bookman Old Style" panose="02050604050505020204" pitchFamily="18" charset="0"/>
              </a:rPr>
              <a:t>άλλοντ</a:t>
            </a:r>
            <a:r>
              <a:rPr lang="en-US" sz="2000" dirty="0">
                <a:latin typeface="Bookman Old Style" panose="02050604050505020204" pitchFamily="18" charset="0"/>
              </a:rPr>
              <a:t>ας τα φιλολογικά έργα που παράγονταν εκείνα τα χρόνια με τα έργα των αρχαιότερων δόκιμων συγγραφέων, τα έβλεπαν προφανώς να υπολείπονται κατά πολύ, και νόμισαν, εσφαλμένα, ότι αιτία ήταν η αλλοίωση της γλώσσας που είχε επέλθει.</a:t>
            </a:r>
            <a:endParaRPr lang="el-GR" sz="2000" dirty="0">
              <a:latin typeface="Bookman Old Style" panose="02050604050505020204" pitchFamily="18" charset="0"/>
            </a:endParaRPr>
          </a:p>
          <a:p>
            <a:pPr defTabSz="914400">
              <a:lnSpc>
                <a:spcPct val="90000"/>
              </a:lnSpc>
              <a:spcAft>
                <a:spcPts val="600"/>
              </a:spcAft>
              <a:buClr>
                <a:schemeClr val="accent1"/>
              </a:buClr>
            </a:pPr>
            <a:endParaRPr lang="el-GR" dirty="0"/>
          </a:p>
          <a:p>
            <a:pPr defTabSz="914400">
              <a:lnSpc>
                <a:spcPct val="90000"/>
              </a:lnSpc>
              <a:spcAft>
                <a:spcPts val="600"/>
              </a:spcAft>
              <a:buClr>
                <a:schemeClr val="accent1"/>
              </a:buClr>
            </a:pPr>
            <a:endParaRPr lang="el-GR" dirty="0"/>
          </a:p>
          <a:p>
            <a:pPr defTabSz="914400">
              <a:lnSpc>
                <a:spcPct val="90000"/>
              </a:lnSpc>
              <a:spcAft>
                <a:spcPts val="600"/>
              </a:spcAft>
              <a:buClr>
                <a:schemeClr val="accent1"/>
              </a:buClr>
            </a:pPr>
            <a:endParaRPr lang="el-GR" dirty="0"/>
          </a:p>
          <a:p>
            <a:pPr defTabSz="914400">
              <a:lnSpc>
                <a:spcPct val="90000"/>
              </a:lnSpc>
              <a:spcAft>
                <a:spcPts val="600"/>
              </a:spcAft>
              <a:buClr>
                <a:schemeClr val="accent1"/>
              </a:buClr>
            </a:pPr>
            <a:r>
              <a:rPr lang="el-GR" sz="1400" dirty="0" err="1"/>
              <a:t>Χατζηδάκις</a:t>
            </a:r>
            <a:r>
              <a:rPr lang="el-GR" sz="1400" dirty="0"/>
              <a:t>, Γ. (1915). </a:t>
            </a:r>
            <a:r>
              <a:rPr lang="el-GR" sz="1400" i="1" dirty="0"/>
              <a:t>Σύντομος Ιστορία της Ελληνικής Γλώσσης</a:t>
            </a:r>
            <a:r>
              <a:rPr lang="el-GR" sz="1400" dirty="0"/>
              <a:t> (προσαρμογή στα ν.ε. Γ. Χάρης). σ. 72. </a:t>
            </a:r>
            <a:endParaRPr lang="en-US" sz="1400" dirty="0"/>
          </a:p>
        </p:txBody>
      </p:sp>
    </p:spTree>
    <p:extLst>
      <p:ext uri="{BB962C8B-B14F-4D97-AF65-F5344CB8AC3E}">
        <p14:creationId xmlns:p14="http://schemas.microsoft.com/office/powerpoint/2010/main" val="287281962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683364-E812-4648-B9EA-D750C661AB53}"/>
              </a:ext>
            </a:extLst>
          </p:cNvPr>
          <p:cNvSpPr>
            <a:spLocks noGrp="1"/>
          </p:cNvSpPr>
          <p:nvPr>
            <p:ph type="title"/>
          </p:nvPr>
        </p:nvSpPr>
        <p:spPr/>
        <p:txBody>
          <a:bodyPr>
            <a:normAutofit/>
          </a:bodyPr>
          <a:lstStyle/>
          <a:p>
            <a:pPr algn="r"/>
            <a:r>
              <a:rPr lang="el-GR" dirty="0"/>
              <a:t>Παραδείγματα διορθωτικών οδηγιών των αττικιστών</a:t>
            </a:r>
            <a:br>
              <a:rPr lang="el-GR" dirty="0"/>
            </a:br>
            <a:br>
              <a:rPr lang="el-GR" dirty="0"/>
            </a:br>
            <a:r>
              <a:rPr lang="el-GR" sz="1600" dirty="0"/>
              <a:t>(Φρύνιχος, </a:t>
            </a:r>
            <a:r>
              <a:rPr lang="el-GR" sz="1600" i="1" dirty="0"/>
              <a:t>Εκλογή ονομάτων και ρημάτων αττικών, </a:t>
            </a:r>
            <a:r>
              <a:rPr lang="el-GR" sz="1600" dirty="0"/>
              <a:t>2</a:t>
            </a:r>
            <a:r>
              <a:rPr lang="el-GR" sz="1600" baseline="30000" dirty="0"/>
              <a:t>ος</a:t>
            </a:r>
            <a:r>
              <a:rPr lang="el-GR" sz="1600" dirty="0"/>
              <a:t> αι. μ.Χ.)</a:t>
            </a:r>
            <a:endParaRPr lang="en-GB" sz="1800" dirty="0"/>
          </a:p>
        </p:txBody>
      </p:sp>
      <p:sp>
        <p:nvSpPr>
          <p:cNvPr id="3" name="Θέση περιεχομένου 2">
            <a:extLst>
              <a:ext uri="{FF2B5EF4-FFF2-40B4-BE49-F238E27FC236}">
                <a16:creationId xmlns:a16="http://schemas.microsoft.com/office/drawing/2014/main" id="{A480E76C-F74C-47E8-9672-66B723CDDC98}"/>
              </a:ext>
            </a:extLst>
          </p:cNvPr>
          <p:cNvSpPr>
            <a:spLocks noGrp="1"/>
          </p:cNvSpPr>
          <p:nvPr>
            <p:ph idx="1"/>
          </p:nvPr>
        </p:nvSpPr>
        <p:spPr/>
        <p:txBody>
          <a:bodyPr>
            <a:normAutofit/>
          </a:bodyPr>
          <a:lstStyle/>
          <a:p>
            <a:r>
              <a:rPr lang="el-GR" sz="2800" b="0" i="1" dirty="0" err="1">
                <a:solidFill>
                  <a:srgbClr val="000000"/>
                </a:solidFill>
                <a:effectLst/>
                <a:latin typeface="Times New Roman" panose="02020603050405020304" pitchFamily="18" charset="0"/>
                <a:cs typeface="Times New Roman" panose="02020603050405020304" pitchFamily="18" charset="0"/>
              </a:rPr>
              <a:t>Πάντοτε</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μὴ</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λέγε</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ἀλλ</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ἑκάστοτε</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καὶ</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διὰ</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παντός</a:t>
            </a:r>
            <a:r>
              <a:rPr lang="el-GR" sz="2800" b="0" i="1" dirty="0">
                <a:solidFill>
                  <a:srgbClr val="000000"/>
                </a:solidFill>
                <a:effectLst/>
                <a:latin typeface="Times New Roman" panose="02020603050405020304" pitchFamily="18" charset="0"/>
                <a:cs typeface="Times New Roman" panose="02020603050405020304" pitchFamily="18" charset="0"/>
              </a:rPr>
              <a:t>.</a:t>
            </a:r>
          </a:p>
          <a:p>
            <a:r>
              <a:rPr lang="el-GR" sz="2800" b="0" i="1" dirty="0" err="1">
                <a:solidFill>
                  <a:srgbClr val="000000"/>
                </a:solidFill>
                <a:effectLst/>
                <a:latin typeface="Times New Roman" panose="02020603050405020304" pitchFamily="18" charset="0"/>
                <a:cs typeface="Times New Roman" panose="02020603050405020304" pitchFamily="18" charset="0"/>
              </a:rPr>
              <a:t>Ρέει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ζέει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πλέει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Ἰακὰ</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ταῦτα</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διαιρούμενα</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λέγε</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οὖν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ῥεῖ</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ζεῖ</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πλεῖ</a:t>
            </a:r>
            <a:r>
              <a:rPr lang="el-GR" sz="2800" b="0" i="1" dirty="0">
                <a:solidFill>
                  <a:srgbClr val="000000"/>
                </a:solidFill>
                <a:effectLst/>
                <a:latin typeface="Times New Roman" panose="02020603050405020304" pitchFamily="18" charset="0"/>
                <a:cs typeface="Times New Roman" panose="02020603050405020304" pitchFamily="18" charset="0"/>
              </a:rPr>
              <a:t>.</a:t>
            </a:r>
            <a:endParaRPr lang="el-GR" sz="2800" i="1" dirty="0">
              <a:solidFill>
                <a:srgbClr val="000000"/>
              </a:solidFill>
              <a:latin typeface="Times New Roman" panose="02020603050405020304" pitchFamily="18" charset="0"/>
              <a:cs typeface="Times New Roman" panose="02020603050405020304" pitchFamily="18" charset="0"/>
            </a:endParaRPr>
          </a:p>
          <a:p>
            <a:r>
              <a:rPr lang="el-GR" sz="2800" b="0" i="1" dirty="0" err="1">
                <a:solidFill>
                  <a:srgbClr val="000000"/>
                </a:solidFill>
                <a:effectLst/>
                <a:latin typeface="Times New Roman" panose="02020603050405020304" pitchFamily="18" charset="0"/>
                <a:cs typeface="Times New Roman" panose="02020603050405020304" pitchFamily="18" charset="0"/>
              </a:rPr>
              <a:t>Σικχαίνομαι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τῷ</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ὄντι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ναυτίας</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ἄξιον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τοὔνομα</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ἀλλ</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ἐρεῖς</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βδελύττομαι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ὡς</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Ἀθηναῖος</a:t>
            </a:r>
            <a:r>
              <a:rPr lang="el-GR" sz="2800" b="0" i="1" dirty="0">
                <a:solidFill>
                  <a:srgbClr val="000000"/>
                </a:solidFill>
                <a:effectLst/>
                <a:latin typeface="Times New Roman" panose="02020603050405020304" pitchFamily="18" charset="0"/>
                <a:cs typeface="Times New Roman" panose="02020603050405020304" pitchFamily="18" charset="0"/>
              </a:rPr>
              <a:t>.</a:t>
            </a:r>
          </a:p>
          <a:p>
            <a:r>
              <a:rPr lang="el-GR" sz="2800" b="0" i="1" dirty="0" err="1">
                <a:solidFill>
                  <a:srgbClr val="000000"/>
                </a:solidFill>
                <a:effectLst/>
                <a:latin typeface="Times New Roman" panose="02020603050405020304" pitchFamily="18" charset="0"/>
                <a:cs typeface="Times New Roman" panose="02020603050405020304" pitchFamily="18" charset="0"/>
              </a:rPr>
              <a:t>Μαγειρεῖον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τὸ</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μὲν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μάγειρος</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δόκιμον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τὸ</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δὲ</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μαγειρεῖον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οὐκέτι</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ἀντὶ</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δὲ</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τούτου</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ὀπτάνιον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λέγουσιν</a:t>
            </a:r>
            <a:r>
              <a:rPr lang="el-GR" sz="2800" i="1" dirty="0">
                <a:solidFill>
                  <a:srgbClr val="000000"/>
                </a:solidFill>
                <a:latin typeface="Times New Roman" panose="02020603050405020304" pitchFamily="18" charset="0"/>
                <a:cs typeface="Times New Roman" panose="02020603050405020304" pitchFamily="18" charset="0"/>
              </a:rPr>
              <a:t>.</a:t>
            </a:r>
          </a:p>
          <a:p>
            <a:r>
              <a:rPr lang="el-GR" sz="2800" b="0" i="1" dirty="0" err="1">
                <a:solidFill>
                  <a:srgbClr val="000000"/>
                </a:solidFill>
                <a:effectLst/>
                <a:latin typeface="Times New Roman" panose="02020603050405020304" pitchFamily="18" charset="0"/>
                <a:cs typeface="Times New Roman" panose="02020603050405020304" pitchFamily="18" charset="0"/>
              </a:rPr>
              <a:t>Μαμμόθρεπτον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μὴ</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λέγε</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τηθαλλαδοῦν</a:t>
            </a:r>
            <a:r>
              <a:rPr lang="el-GR" sz="2800" b="0" i="1" dirty="0">
                <a:solidFill>
                  <a:srgbClr val="000000"/>
                </a:solidFill>
                <a:effectLst/>
                <a:latin typeface="Times New Roman" panose="02020603050405020304" pitchFamily="18" charset="0"/>
                <a:cs typeface="Times New Roman" panose="02020603050405020304" pitchFamily="18" charset="0"/>
              </a:rPr>
              <a:t> </a:t>
            </a:r>
            <a:r>
              <a:rPr lang="el-GR" sz="2800" b="0" i="1" dirty="0" err="1">
                <a:solidFill>
                  <a:srgbClr val="000000"/>
                </a:solidFill>
                <a:effectLst/>
                <a:latin typeface="Times New Roman" panose="02020603050405020304" pitchFamily="18" charset="0"/>
                <a:cs typeface="Times New Roman" panose="02020603050405020304" pitchFamily="18" charset="0"/>
              </a:rPr>
              <a:t>δέ</a:t>
            </a:r>
            <a:r>
              <a:rPr lang="el-GR" sz="2800" b="0" i="1" dirty="0">
                <a:solidFill>
                  <a:srgbClr val="000000"/>
                </a:solidFill>
                <a:effectLst/>
                <a:latin typeface="Times New Roman" panose="02020603050405020304" pitchFamily="18" charset="0"/>
                <a:cs typeface="Times New Roman" panose="02020603050405020304" pitchFamily="18" charset="0"/>
              </a:rPr>
              <a:t>.</a:t>
            </a:r>
            <a:endParaRPr lang="en-GB" sz="2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1714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2F38B556-9B20-4113-8C6A-E08BBC5A169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102" y="2629988"/>
            <a:ext cx="1440000" cy="1440000"/>
          </a:xfrm>
          <a:prstGeom prst="rect">
            <a:avLst/>
          </a:prstGeom>
        </p:spPr>
      </p:pic>
      <p:sp>
        <p:nvSpPr>
          <p:cNvPr id="3" name="TextBox 2">
            <a:extLst>
              <a:ext uri="{FF2B5EF4-FFF2-40B4-BE49-F238E27FC236}">
                <a16:creationId xmlns:a16="http://schemas.microsoft.com/office/drawing/2014/main" id="{AACAE880-BEC1-4521-BFF4-31F1D98AEB18}"/>
              </a:ext>
            </a:extLst>
          </p:cNvPr>
          <p:cNvSpPr txBox="1"/>
          <p:nvPr/>
        </p:nvSpPr>
        <p:spPr>
          <a:xfrm>
            <a:off x="1857102" y="2367171"/>
            <a:ext cx="10193383" cy="2123658"/>
          </a:xfrm>
          <a:prstGeom prst="rect">
            <a:avLst/>
          </a:prstGeom>
          <a:noFill/>
        </p:spPr>
        <p:txBody>
          <a:bodyPr wrap="square" rtlCol="0">
            <a:spAutoFit/>
          </a:bodyPr>
          <a:lstStyle/>
          <a:p>
            <a:r>
              <a:rPr lang="el-GR" sz="4400" dirty="0"/>
              <a:t>Θα μπορούσαν τα κείμενα της αττικής περιόδου να αποτελέσουν πρότυπο για την καθημερινή επικοινωνία; Γιατί (όχι);</a:t>
            </a:r>
            <a:endParaRPr lang="en-US" sz="4400" dirty="0"/>
          </a:p>
        </p:txBody>
      </p:sp>
    </p:spTree>
    <p:extLst>
      <p:ext uri="{BB962C8B-B14F-4D97-AF65-F5344CB8AC3E}">
        <p14:creationId xmlns:p14="http://schemas.microsoft.com/office/powerpoint/2010/main" val="3123176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14" name="Rectangle 13">
            <a:extLst>
              <a:ext uri="{FF2B5EF4-FFF2-40B4-BE49-F238E27FC236}">
                <a16:creationId xmlns:a16="http://schemas.microsoft.com/office/drawing/2014/main" id="{DADC4F84-175A-4AB1-916C-1E5796E1E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6F6067CD-EEBF-47D0-9A8E-16597A17D5CD}"/>
              </a:ext>
            </a:extLst>
          </p:cNvPr>
          <p:cNvPicPr>
            <a:picLocks noChangeAspect="1"/>
          </p:cNvPicPr>
          <p:nvPr/>
        </p:nvPicPr>
        <p:blipFill rotWithShape="1">
          <a:blip r:embed="rId2" cstate="screen">
            <a:alphaModFix amt="2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01BEA14-900A-4B89-BA6F-402CF8988ACD}"/>
              </a:ext>
            </a:extLst>
          </p:cNvPr>
          <p:cNvSpPr txBox="1"/>
          <p:nvPr/>
        </p:nvSpPr>
        <p:spPr>
          <a:xfrm>
            <a:off x="6295697" y="864108"/>
            <a:ext cx="5181928" cy="5589244"/>
          </a:xfrm>
          <a:prstGeom prst="rect">
            <a:avLst/>
          </a:prstGeom>
        </p:spPr>
        <p:txBody>
          <a:bodyPr vert="horz" lIns="91440" tIns="45720" rIns="91440" bIns="45720" rtlCol="0" anchor="ctr">
            <a:normAutofit fontScale="92500" lnSpcReduction="10000"/>
          </a:bodyPr>
          <a:lstStyle/>
          <a:p>
            <a:pPr defTabSz="914400">
              <a:lnSpc>
                <a:spcPct val="90000"/>
              </a:lnSpc>
              <a:spcAft>
                <a:spcPts val="600"/>
              </a:spcAft>
              <a:buClr>
                <a:schemeClr val="accent1"/>
              </a:buClr>
            </a:pPr>
            <a:r>
              <a:rPr lang="en-US" sz="2100" b="0" i="0" dirty="0" err="1">
                <a:effectLst/>
                <a:latin typeface="Bookman Old Style" panose="02050604050505020204" pitchFamily="18" charset="0"/>
              </a:rPr>
              <a:t>Πρώτον</a:t>
            </a:r>
            <a:r>
              <a:rPr lang="en-US" sz="2100" b="0" i="0" dirty="0">
                <a:effectLst/>
                <a:latin typeface="Bookman Old Style" panose="02050604050505020204" pitchFamily="18" charset="0"/>
              </a:rPr>
              <a:t>, τα π</a:t>
            </a:r>
            <a:r>
              <a:rPr lang="en-US" sz="2100" b="0" i="0" dirty="0" err="1">
                <a:effectLst/>
                <a:latin typeface="Bookman Old Style" panose="02050604050505020204" pitchFamily="18" charset="0"/>
              </a:rPr>
              <a:t>ονήμ</a:t>
            </a:r>
            <a:r>
              <a:rPr lang="en-US" sz="2100" b="0" i="0" dirty="0">
                <a:effectLst/>
                <a:latin typeface="Bookman Old Style" panose="02050604050505020204" pitchFamily="18" charset="0"/>
              </a:rPr>
              <a:t>ατα που συντάσσονταν κατ’ αυτό τον τρόπο επί πολλούς αιώνες έγιναν γρήγορα κτήμα των λογιότερων μόνο τάξεων του έθνους, ξένα όμως για τον πολύ λαό, που εγκαταλείφθηκε στο σκότος της αμάθειας [...]</a:t>
            </a:r>
            <a:br>
              <a:rPr lang="en-US" sz="2100" dirty="0">
                <a:latin typeface="Bookman Old Style" panose="02050604050505020204" pitchFamily="18" charset="0"/>
              </a:rPr>
            </a:br>
            <a:br>
              <a:rPr lang="en-US" sz="2100" dirty="0">
                <a:latin typeface="Bookman Old Style" panose="02050604050505020204" pitchFamily="18" charset="0"/>
              </a:rPr>
            </a:br>
            <a:r>
              <a:rPr lang="en-US" sz="2100" b="0" i="0" dirty="0">
                <a:effectLst/>
                <a:latin typeface="Bookman Old Style" panose="02050604050505020204" pitchFamily="18" charset="0"/>
              </a:rPr>
              <a:t>Άλλο κακό του αττικισμού ήταν ότι όσο περισσότερο προσπαθούσαν και κατόρθωναν εκείνοι να μιμούνται ακριβέστατα τους αρχαίους και να αποφεύγουν κάθε νεότερο, αδόκιμο, όπως έλεγαν, γλωσσικό φαινόμενο, τόσο περισσότερο συγκάλυπταν έτσι και έκρυβαν από εμάς την ανέλιξη της γλώσσας, και μάλιστα τόσο περισσότερο ανακριβή εικόνα μάς παρέχουν ως προς τις αδιάκοπες γλωσσικές μεταβολές που γίνονταν παράλληλα</a:t>
            </a:r>
            <a:r>
              <a:rPr lang="el-GR" sz="2100" b="0" i="0" dirty="0">
                <a:effectLst/>
                <a:latin typeface="Bookman Old Style" panose="02050604050505020204" pitchFamily="18" charset="0"/>
              </a:rPr>
              <a:t>.</a:t>
            </a:r>
            <a:endParaRPr lang="en-US" sz="2100" dirty="0">
              <a:latin typeface="Bookman Old Style" panose="02050604050505020204" pitchFamily="18" charset="0"/>
            </a:endParaRPr>
          </a:p>
          <a:p>
            <a:pPr defTabSz="914400">
              <a:lnSpc>
                <a:spcPct val="90000"/>
              </a:lnSpc>
              <a:spcAft>
                <a:spcPts val="600"/>
              </a:spcAft>
              <a:buClr>
                <a:schemeClr val="accent1"/>
              </a:buClr>
            </a:pPr>
            <a:endParaRPr lang="en-US" sz="1500" dirty="0"/>
          </a:p>
          <a:p>
            <a:pPr defTabSz="914400">
              <a:lnSpc>
                <a:spcPct val="90000"/>
              </a:lnSpc>
              <a:spcAft>
                <a:spcPts val="600"/>
              </a:spcAft>
              <a:buClr>
                <a:schemeClr val="accent1"/>
              </a:buClr>
            </a:pPr>
            <a:endParaRPr lang="en-US" sz="1500" dirty="0"/>
          </a:p>
          <a:p>
            <a:pPr defTabSz="914400">
              <a:lnSpc>
                <a:spcPct val="90000"/>
              </a:lnSpc>
              <a:spcAft>
                <a:spcPts val="600"/>
              </a:spcAft>
              <a:buClr>
                <a:schemeClr val="accent1"/>
              </a:buClr>
            </a:pPr>
            <a:r>
              <a:rPr lang="en-US" sz="1500" dirty="0"/>
              <a:t>Χα</a:t>
            </a:r>
            <a:r>
              <a:rPr lang="en-US" sz="1500" dirty="0" err="1"/>
              <a:t>τζηδάκις</a:t>
            </a:r>
            <a:r>
              <a:rPr lang="en-US" sz="1500" dirty="0"/>
              <a:t>, Γ. (1915). </a:t>
            </a:r>
            <a:r>
              <a:rPr lang="en-US" sz="1500" i="1" dirty="0" err="1"/>
              <a:t>Σύντομος</a:t>
            </a:r>
            <a:r>
              <a:rPr lang="en-US" sz="1500" i="1" dirty="0"/>
              <a:t> </a:t>
            </a:r>
            <a:r>
              <a:rPr lang="en-US" sz="1500" i="1" dirty="0" err="1"/>
              <a:t>Ιστορί</a:t>
            </a:r>
            <a:r>
              <a:rPr lang="en-US" sz="1500" i="1" dirty="0"/>
              <a:t>α της Ελληνικής Γλώσσης</a:t>
            </a:r>
            <a:r>
              <a:rPr lang="en-US" sz="1500" dirty="0"/>
              <a:t> (προσαρμογή στα ν.ε. Γ. </a:t>
            </a:r>
            <a:r>
              <a:rPr lang="en-US" sz="1500" dirty="0" err="1"/>
              <a:t>Χάρης</a:t>
            </a:r>
            <a:r>
              <a:rPr lang="en-US" sz="1500" dirty="0"/>
              <a:t>). </a:t>
            </a:r>
            <a:r>
              <a:rPr lang="en-US" sz="1500" dirty="0" err="1"/>
              <a:t>σελ</a:t>
            </a:r>
            <a:r>
              <a:rPr lang="en-US" sz="1500" dirty="0"/>
              <a:t>. 75-76. </a:t>
            </a:r>
          </a:p>
        </p:txBody>
      </p:sp>
    </p:spTree>
    <p:extLst>
      <p:ext uri="{BB962C8B-B14F-4D97-AF65-F5344CB8AC3E}">
        <p14:creationId xmlns:p14="http://schemas.microsoft.com/office/powerpoint/2010/main" val="261510737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Τίτλος 3">
            <a:extLst>
              <a:ext uri="{FF2B5EF4-FFF2-40B4-BE49-F238E27FC236}">
                <a16:creationId xmlns:a16="http://schemas.microsoft.com/office/drawing/2014/main" id="{1CDC81B3-CFED-428E-8CE4-CA24DE582B23}"/>
              </a:ext>
            </a:extLst>
          </p:cNvPr>
          <p:cNvSpPr>
            <a:spLocks noGrp="1"/>
          </p:cNvSpPr>
          <p:nvPr>
            <p:ph type="title"/>
          </p:nvPr>
        </p:nvSpPr>
        <p:spPr>
          <a:xfrm>
            <a:off x="1600754" y="1087374"/>
            <a:ext cx="8983489" cy="1000978"/>
          </a:xfrm>
        </p:spPr>
        <p:txBody>
          <a:bodyPr>
            <a:normAutofit/>
          </a:bodyPr>
          <a:lstStyle/>
          <a:p>
            <a:r>
              <a:rPr lang="el-GR" dirty="0"/>
              <a:t>Στα Βυζαντινά χρόνια</a:t>
            </a:r>
            <a:endParaRPr lang="en-GB" dirty="0"/>
          </a:p>
        </p:txBody>
      </p:sp>
      <p:sp>
        <p:nvSpPr>
          <p:cNvPr id="14" name="Rectangle 13">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8" name="Rectangle 17">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 name="Θέση περιεχομένου 4">
            <a:extLst>
              <a:ext uri="{FF2B5EF4-FFF2-40B4-BE49-F238E27FC236}">
                <a16:creationId xmlns:a16="http://schemas.microsoft.com/office/drawing/2014/main" id="{A9FFBB96-EC0E-4195-86ED-D1177ABA40E3}"/>
              </a:ext>
            </a:extLst>
          </p:cNvPr>
          <p:cNvSpPr>
            <a:spLocks noGrp="1"/>
          </p:cNvSpPr>
          <p:nvPr>
            <p:ph idx="1"/>
          </p:nvPr>
        </p:nvSpPr>
        <p:spPr>
          <a:xfrm>
            <a:off x="1600753" y="2535446"/>
            <a:ext cx="8983489" cy="3554457"/>
          </a:xfrm>
        </p:spPr>
        <p:txBody>
          <a:bodyPr>
            <a:normAutofit/>
          </a:bodyPr>
          <a:lstStyle/>
          <a:p>
            <a:r>
              <a:rPr lang="el-GR" dirty="0">
                <a:solidFill>
                  <a:schemeClr val="tx1"/>
                </a:solidFill>
              </a:rPr>
              <a:t>Σταδιακά διαμορφώθηκαν δύο παράλληλα επίπεδα ύφους που συνόδευσαν τη γλώσσα και κατά τα Βυζαντινά χρόνια.</a:t>
            </a:r>
          </a:p>
          <a:p>
            <a:r>
              <a:rPr lang="el-GR" dirty="0">
                <a:solidFill>
                  <a:schemeClr val="tx1"/>
                </a:solidFill>
              </a:rPr>
              <a:t>Κατά τη βυζαντινή εποχή και την Τουρκοκρατία χρησιμοποιούνταν:</a:t>
            </a:r>
          </a:p>
          <a:p>
            <a:pPr lvl="1"/>
            <a:r>
              <a:rPr lang="el-GR" dirty="0">
                <a:solidFill>
                  <a:schemeClr val="tx1"/>
                </a:solidFill>
              </a:rPr>
              <a:t>Η </a:t>
            </a:r>
            <a:r>
              <a:rPr lang="el-GR" dirty="0">
                <a:solidFill>
                  <a:schemeClr val="accent6">
                    <a:lumMod val="75000"/>
                  </a:schemeClr>
                </a:solidFill>
              </a:rPr>
              <a:t>λόγια</a:t>
            </a:r>
            <a:r>
              <a:rPr lang="el-GR" dirty="0">
                <a:solidFill>
                  <a:schemeClr val="tx1"/>
                </a:solidFill>
              </a:rPr>
              <a:t> εκκλησιαστική γλώσσα, που αντλούσε στοιχεία κυρίως από την αρχαιότητα</a:t>
            </a:r>
          </a:p>
          <a:p>
            <a:pPr lvl="1"/>
            <a:r>
              <a:rPr lang="el-GR" dirty="0">
                <a:solidFill>
                  <a:schemeClr val="tx1"/>
                </a:solidFill>
              </a:rPr>
              <a:t>Η </a:t>
            </a:r>
            <a:r>
              <a:rPr lang="el-GR" dirty="0">
                <a:solidFill>
                  <a:schemeClr val="accent6">
                    <a:lumMod val="75000"/>
                  </a:schemeClr>
                </a:solidFill>
              </a:rPr>
              <a:t>δημώδης</a:t>
            </a:r>
            <a:r>
              <a:rPr lang="el-GR" dirty="0">
                <a:solidFill>
                  <a:schemeClr val="tx1"/>
                </a:solidFill>
              </a:rPr>
              <a:t> λαϊκή, που ήταν ανοιχτή σε επιρροές και προσμείξεις από τη συνάντηση με άλλες γλώσσες.</a:t>
            </a:r>
          </a:p>
          <a:p>
            <a:r>
              <a:rPr lang="el-GR" dirty="0">
                <a:solidFill>
                  <a:schemeClr val="tx1"/>
                </a:solidFill>
              </a:rPr>
              <a:t>Κατά τον 90 μ.Χ. αι., το αλφάβητο λαμβάνει την τελική του μορφή, με την προσθήκη «μικρών» γραμμάτων.</a:t>
            </a:r>
          </a:p>
          <a:p>
            <a:pPr lvl="1"/>
            <a:endParaRPr lang="en-GB" dirty="0">
              <a:solidFill>
                <a:schemeClr val="tx1"/>
              </a:solidFill>
            </a:endParaRPr>
          </a:p>
        </p:txBody>
      </p:sp>
    </p:spTree>
    <p:extLst>
      <p:ext uri="{BB962C8B-B14F-4D97-AF65-F5344CB8AC3E}">
        <p14:creationId xmlns:p14="http://schemas.microsoft.com/office/powerpoint/2010/main" val="80331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47CACB7-3668-46E3-9442-E2292A0FD33E}"/>
              </a:ext>
            </a:extLst>
          </p:cNvPr>
          <p:cNvSpPr>
            <a:spLocks noGrp="1"/>
          </p:cNvSpPr>
          <p:nvPr>
            <p:ph type="title"/>
          </p:nvPr>
        </p:nvSpPr>
        <p:spPr/>
        <p:txBody>
          <a:bodyPr>
            <a:normAutofit/>
          </a:bodyPr>
          <a:lstStyle/>
          <a:p>
            <a:pPr algn="r"/>
            <a:r>
              <a:rPr lang="el-GR" dirty="0"/>
              <a:t>Παράδειγμα λόγιου κειμένου</a:t>
            </a:r>
            <a:br>
              <a:rPr lang="el-GR" dirty="0"/>
            </a:br>
            <a:br>
              <a:rPr lang="el-GR" dirty="0"/>
            </a:br>
            <a:r>
              <a:rPr lang="el-GR" sz="1600" dirty="0"/>
              <a:t>Μιχαήλ Ψελλός, </a:t>
            </a:r>
            <a:r>
              <a:rPr lang="el-GR" sz="1400" i="1" dirty="0" err="1">
                <a:latin typeface="Georgia" panose="02040502050405020303" pitchFamily="18" charset="0"/>
              </a:rPr>
              <a:t>Εἰς</a:t>
            </a:r>
            <a:r>
              <a:rPr lang="el-GR" sz="1400" i="1" dirty="0">
                <a:latin typeface="Georgia" panose="02040502050405020303" pitchFamily="18" charset="0"/>
              </a:rPr>
              <a:t> </a:t>
            </a:r>
            <a:r>
              <a:rPr lang="el-GR" sz="1400" i="1" dirty="0" err="1">
                <a:latin typeface="Georgia" panose="02040502050405020303" pitchFamily="18" charset="0"/>
              </a:rPr>
              <a:t>τὸν</a:t>
            </a:r>
            <a:r>
              <a:rPr lang="el-GR" sz="1400" i="1" dirty="0">
                <a:latin typeface="Georgia" panose="02040502050405020303" pitchFamily="18" charset="0"/>
              </a:rPr>
              <a:t> </a:t>
            </a:r>
            <a:r>
              <a:rPr lang="el-GR" sz="1400" i="1" dirty="0" err="1">
                <a:latin typeface="Georgia" panose="02040502050405020303" pitchFamily="18" charset="0"/>
              </a:rPr>
              <a:t>αὐτοῦ</a:t>
            </a:r>
            <a:r>
              <a:rPr lang="el-GR" sz="1400" i="1" dirty="0">
                <a:latin typeface="Georgia" panose="02040502050405020303" pitchFamily="18" charset="0"/>
              </a:rPr>
              <a:t> </a:t>
            </a:r>
            <a:r>
              <a:rPr lang="el-GR" sz="1400" i="1" dirty="0" err="1">
                <a:latin typeface="Georgia" panose="02040502050405020303" pitchFamily="18" charset="0"/>
              </a:rPr>
              <a:t>ἔκγονον</a:t>
            </a:r>
            <a:r>
              <a:rPr lang="el-GR" sz="1400" i="1" dirty="0">
                <a:latin typeface="Georgia" panose="02040502050405020303" pitchFamily="18" charset="0"/>
              </a:rPr>
              <a:t> </a:t>
            </a:r>
            <a:r>
              <a:rPr lang="el-GR" sz="1400" i="1" dirty="0" err="1">
                <a:latin typeface="Georgia" panose="02040502050405020303" pitchFamily="18" charset="0"/>
              </a:rPr>
              <a:t>ἔτι</a:t>
            </a:r>
            <a:r>
              <a:rPr lang="el-GR" sz="1400" i="1" dirty="0">
                <a:latin typeface="Georgia" panose="02040502050405020303" pitchFamily="18" charset="0"/>
              </a:rPr>
              <a:t> </a:t>
            </a:r>
            <a:r>
              <a:rPr lang="el-GR" sz="1200" i="1" dirty="0" err="1">
                <a:latin typeface="Georgia" panose="02040502050405020303" pitchFamily="18" charset="0"/>
              </a:rPr>
              <a:t>νήπιον</a:t>
            </a:r>
            <a:r>
              <a:rPr lang="el-GR" sz="1400" i="1" dirty="0">
                <a:latin typeface="Georgia" panose="02040502050405020303" pitchFamily="18" charset="0"/>
              </a:rPr>
              <a:t> </a:t>
            </a:r>
            <a:r>
              <a:rPr lang="el-GR" sz="1400" i="1" dirty="0" err="1">
                <a:latin typeface="Georgia" panose="02040502050405020303" pitchFamily="18" charset="0"/>
              </a:rPr>
              <a:t>ὄντα</a:t>
            </a:r>
            <a:r>
              <a:rPr lang="el-GR" sz="1400" i="1" dirty="0">
                <a:latin typeface="Georgia" panose="02040502050405020303" pitchFamily="18" charset="0"/>
              </a:rPr>
              <a:t> </a:t>
            </a:r>
            <a:r>
              <a:rPr lang="el-GR" sz="1600" dirty="0"/>
              <a:t>(11</a:t>
            </a:r>
            <a:r>
              <a:rPr lang="el-GR" sz="1600" baseline="30000" dirty="0"/>
              <a:t>ος</a:t>
            </a:r>
            <a:r>
              <a:rPr lang="el-GR" sz="1600" dirty="0"/>
              <a:t> μ.Χ. αι.)</a:t>
            </a:r>
            <a:endParaRPr lang="en-GB" dirty="0"/>
          </a:p>
        </p:txBody>
      </p:sp>
      <p:sp>
        <p:nvSpPr>
          <p:cNvPr id="3" name="Θέση περιεχομένου 2">
            <a:extLst>
              <a:ext uri="{FF2B5EF4-FFF2-40B4-BE49-F238E27FC236}">
                <a16:creationId xmlns:a16="http://schemas.microsoft.com/office/drawing/2014/main" id="{757FD932-06CF-4C31-82BB-2385621E737A}"/>
              </a:ext>
            </a:extLst>
          </p:cNvPr>
          <p:cNvSpPr>
            <a:spLocks noGrp="1"/>
          </p:cNvSpPr>
          <p:nvPr>
            <p:ph idx="1"/>
          </p:nvPr>
        </p:nvSpPr>
        <p:spPr/>
        <p:txBody>
          <a:bodyPr/>
          <a:lstStyle/>
          <a:p>
            <a:pPr marL="0" indent="0" algn="just">
              <a:buNone/>
            </a:pPr>
            <a:r>
              <a:rPr lang="el-GR" b="0" i="0" dirty="0" err="1">
                <a:solidFill>
                  <a:srgbClr val="2A2A2A"/>
                </a:solidFill>
                <a:effectLst/>
                <a:latin typeface="Georgia" panose="02040502050405020303" pitchFamily="18" charset="0"/>
                <a:cs typeface="Times New Roman" panose="02020603050405020304" pitchFamily="18" charset="0"/>
              </a:rPr>
              <a:t>Οὐκ</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ὄψομαί</a:t>
            </a:r>
            <a:r>
              <a:rPr lang="el-GR" b="0" i="0" dirty="0">
                <a:solidFill>
                  <a:srgbClr val="2A2A2A"/>
                </a:solidFill>
                <a:effectLst/>
                <a:latin typeface="Georgia" panose="02040502050405020303" pitchFamily="18" charset="0"/>
                <a:cs typeface="Times New Roman" panose="02020603050405020304" pitchFamily="18" charset="0"/>
              </a:rPr>
              <a:t> σε </a:t>
            </a:r>
            <a:r>
              <a:rPr lang="el-GR" b="0" i="0" dirty="0" err="1">
                <a:solidFill>
                  <a:srgbClr val="2A2A2A"/>
                </a:solidFill>
                <a:effectLst/>
                <a:latin typeface="Georgia" panose="02040502050405020303" pitchFamily="18" charset="0"/>
                <a:cs typeface="Times New Roman" panose="02020603050405020304" pitchFamily="18" charset="0"/>
              </a:rPr>
              <a:t>ἴσως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φίλτατόν</a:t>
            </a:r>
            <a:r>
              <a:rPr lang="el-GR" b="0" i="0" dirty="0">
                <a:solidFill>
                  <a:srgbClr val="2A2A2A"/>
                </a:solidFill>
                <a:effectLst/>
                <a:latin typeface="Georgia" panose="02040502050405020303" pitchFamily="18" charset="0"/>
                <a:cs typeface="Times New Roman" panose="02020603050405020304" pitchFamily="18" charset="0"/>
              </a:rPr>
              <a:t> μοι </a:t>
            </a:r>
            <a:r>
              <a:rPr lang="el-GR" b="0" i="0" dirty="0" err="1">
                <a:solidFill>
                  <a:srgbClr val="2A2A2A"/>
                </a:solidFill>
                <a:effectLst/>
                <a:latin typeface="Georgia" panose="02040502050405020303" pitchFamily="18" charset="0"/>
                <a:cs typeface="Times New Roman" panose="02020603050405020304" pitchFamily="18" charset="0"/>
              </a:rPr>
              <a:t>βρεφύλλιον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ψυχῆς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ἐμῆς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ἔκγονον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οὔτε</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ἡβάσκον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εἴ</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γε</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θεὸς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βούλοιτο</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οὔτε</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μειρακευόμενον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ἐπειδή</a:t>
            </a:r>
            <a:r>
              <a:rPr lang="el-GR" b="0" i="0" dirty="0">
                <a:solidFill>
                  <a:srgbClr val="2A2A2A"/>
                </a:solidFill>
                <a:effectLst/>
                <a:latin typeface="Georgia" panose="02040502050405020303" pitchFamily="18" charset="0"/>
                <a:cs typeface="Times New Roman" panose="02020603050405020304" pitchFamily="18" charset="0"/>
              </a:rPr>
              <a:t> μοι </a:t>
            </a:r>
            <a:r>
              <a:rPr lang="el-GR" b="0" i="0" dirty="0" err="1">
                <a:solidFill>
                  <a:srgbClr val="2A2A2A"/>
                </a:solidFill>
                <a:effectLst/>
                <a:latin typeface="Georgia" panose="02040502050405020303" pitchFamily="18" charset="0"/>
                <a:cs typeface="Times New Roman" panose="02020603050405020304" pitchFamily="18" charset="0"/>
              </a:rPr>
              <a:t>τὸ</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ζῆν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ἐπιλείψιμον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ἤδη</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ὁ χρόνος </a:t>
            </a:r>
            <a:r>
              <a:rPr lang="el-GR" b="0" i="0" dirty="0" err="1">
                <a:solidFill>
                  <a:srgbClr val="2A2A2A"/>
                </a:solidFill>
                <a:effectLst/>
                <a:latin typeface="Georgia" panose="02040502050405020303" pitchFamily="18" charset="0"/>
                <a:cs typeface="Times New Roman" panose="02020603050405020304" pitchFamily="18" charset="0"/>
              </a:rPr>
              <a:t>ἥκει</a:t>
            </a:r>
            <a:r>
              <a:rPr lang="el-GR" b="0" i="0" dirty="0">
                <a:solidFill>
                  <a:srgbClr val="2A2A2A"/>
                </a:solidFill>
                <a:effectLst/>
                <a:latin typeface="Georgia" panose="02040502050405020303" pitchFamily="18" charset="0"/>
                <a:cs typeface="Times New Roman" panose="02020603050405020304" pitchFamily="18" charset="0"/>
              </a:rPr>
              <a:t> φέρων </a:t>
            </a:r>
            <a:r>
              <a:rPr lang="el-GR" b="0" i="0" dirty="0" err="1">
                <a:solidFill>
                  <a:srgbClr val="2A2A2A"/>
                </a:solidFill>
                <a:effectLst/>
                <a:latin typeface="Georgia" panose="02040502050405020303" pitchFamily="18" charset="0"/>
                <a:cs typeface="Times New Roman" panose="02020603050405020304" pitchFamily="18" charset="0"/>
              </a:rPr>
              <a:t>τὴν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τομὴν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τοῦ</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κλωστῆρος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διὰ</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ταῦτά</a:t>
            </a:r>
            <a:r>
              <a:rPr lang="el-GR" b="0" i="0" dirty="0">
                <a:solidFill>
                  <a:srgbClr val="2A2A2A"/>
                </a:solidFill>
                <a:effectLst/>
                <a:latin typeface="Georgia" panose="02040502050405020303" pitchFamily="18" charset="0"/>
                <a:cs typeface="Times New Roman" panose="02020603050405020304" pitchFamily="18" charset="0"/>
              </a:rPr>
              <a:t> σοι προλαμβάνω </a:t>
            </a:r>
            <a:r>
              <a:rPr lang="el-GR" b="0" i="0" dirty="0" err="1">
                <a:solidFill>
                  <a:srgbClr val="2A2A2A"/>
                </a:solidFill>
                <a:effectLst/>
                <a:latin typeface="Georgia" panose="02040502050405020303" pitchFamily="18" charset="0"/>
                <a:cs typeface="Times New Roman" panose="02020603050405020304" pitchFamily="18" charset="0"/>
              </a:rPr>
              <a:t>τὸν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λόγον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χάριτάς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τινας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λογικὰς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ταῖς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σαῖς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ἐμφύτοις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ἀντιδίδωμι</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χάρισιν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ἀγνώμων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δὲ</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ἂν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εἴην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πάντῃ</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ἀλόγιστος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εἴ</a:t>
            </a:r>
            <a:r>
              <a:rPr lang="el-GR" b="0" i="0" dirty="0">
                <a:solidFill>
                  <a:srgbClr val="2A2A2A"/>
                </a:solidFill>
                <a:effectLst/>
                <a:latin typeface="Georgia" panose="02040502050405020303" pitchFamily="18" charset="0"/>
                <a:cs typeface="Times New Roman" panose="02020603050405020304" pitchFamily="18" charset="0"/>
              </a:rPr>
              <a:t>, σου </a:t>
            </a:r>
            <a:r>
              <a:rPr lang="el-GR" b="0" i="0" dirty="0" err="1">
                <a:solidFill>
                  <a:srgbClr val="2A2A2A"/>
                </a:solidFill>
                <a:effectLst/>
                <a:latin typeface="Georgia" panose="02040502050405020303" pitchFamily="18" charset="0"/>
                <a:cs typeface="Times New Roman" panose="02020603050405020304" pitchFamily="18" charset="0"/>
              </a:rPr>
              <a:t>ἀτελῶς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ἔχοντος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αἰσθήσεως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συνέσεως, </a:t>
            </a:r>
            <a:r>
              <a:rPr lang="el-GR" b="0" i="0" dirty="0" err="1">
                <a:solidFill>
                  <a:srgbClr val="2A2A2A"/>
                </a:solidFill>
                <a:effectLst/>
                <a:latin typeface="Georgia" panose="02040502050405020303" pitchFamily="18" charset="0"/>
                <a:cs typeface="Times New Roman" panose="02020603050405020304" pitchFamily="18" charset="0"/>
              </a:rPr>
              <a:t>ἔπειτά</a:t>
            </a:r>
            <a:r>
              <a:rPr lang="el-GR" b="0" i="0" dirty="0">
                <a:solidFill>
                  <a:srgbClr val="2A2A2A"/>
                </a:solidFill>
                <a:effectLst/>
                <a:latin typeface="Georgia" panose="02040502050405020303" pitchFamily="18" charset="0"/>
                <a:cs typeface="Times New Roman" panose="02020603050405020304" pitchFamily="18" charset="0"/>
              </a:rPr>
              <a:t> μοι </a:t>
            </a:r>
            <a:r>
              <a:rPr lang="el-GR" b="0" i="0" dirty="0" err="1">
                <a:solidFill>
                  <a:srgbClr val="2A2A2A"/>
                </a:solidFill>
                <a:effectLst/>
                <a:latin typeface="Georgia" panose="02040502050405020303" pitchFamily="18" charset="0"/>
                <a:cs typeface="Times New Roman" panose="02020603050405020304" pitchFamily="18" charset="0"/>
              </a:rPr>
              <a:t>μόνῳ</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ταῦτα</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ἀπακριβοῦντος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τῆς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ἐμῆς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αἰσθανομένου</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φωνῆς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στοργῆς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προσφυομένου</a:t>
            </a:r>
            <a:r>
              <a:rPr lang="el-GR" b="0" i="0" dirty="0">
                <a:solidFill>
                  <a:srgbClr val="2A2A2A"/>
                </a:solidFill>
                <a:effectLst/>
                <a:latin typeface="Georgia" panose="02040502050405020303" pitchFamily="18" charset="0"/>
                <a:cs typeface="Times New Roman" panose="02020603050405020304" pitchFamily="18" charset="0"/>
              </a:rPr>
              <a:t> τε </a:t>
            </a:r>
            <a:r>
              <a:rPr lang="el-GR" b="0" i="0" dirty="0" err="1">
                <a:solidFill>
                  <a:srgbClr val="2A2A2A"/>
                </a:solidFill>
                <a:effectLst/>
                <a:latin typeface="Georgia" panose="02040502050405020303" pitchFamily="18" charset="0"/>
                <a:cs typeface="Times New Roman" panose="02020603050405020304" pitchFamily="18" charset="0"/>
              </a:rPr>
              <a:t>περὶ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τὸν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τράχηλον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τὴν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ἐμὴν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ὑποδεδυκότος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ἀγκάλην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ἀνεχομένου</a:t>
            </a:r>
            <a:r>
              <a:rPr lang="el-GR" b="0" i="0" dirty="0">
                <a:solidFill>
                  <a:srgbClr val="2A2A2A"/>
                </a:solidFill>
                <a:effectLst/>
                <a:latin typeface="Georgia" panose="02040502050405020303" pitchFamily="18" charset="0"/>
                <a:cs typeface="Times New Roman" panose="02020603050405020304" pitchFamily="18" charset="0"/>
              </a:rPr>
              <a:t> μου </a:t>
            </a:r>
            <a:r>
              <a:rPr lang="el-GR" b="0" i="0" dirty="0" err="1">
                <a:solidFill>
                  <a:srgbClr val="2A2A2A"/>
                </a:solidFill>
                <a:effectLst/>
                <a:latin typeface="Georgia" panose="02040502050405020303" pitchFamily="18" charset="0"/>
                <a:cs typeface="Times New Roman" panose="02020603050405020304" pitchFamily="18" charset="0"/>
              </a:rPr>
              <a:t>διενοχλοῦντός</a:t>
            </a:r>
            <a:r>
              <a:rPr lang="el-GR" b="0" i="0" dirty="0">
                <a:solidFill>
                  <a:srgbClr val="2A2A2A"/>
                </a:solidFill>
                <a:effectLst/>
                <a:latin typeface="Georgia" panose="02040502050405020303" pitchFamily="18" charset="0"/>
                <a:cs typeface="Times New Roman" panose="02020603050405020304" pitchFamily="18" charset="0"/>
              </a:rPr>
              <a:t> σε </a:t>
            </a:r>
            <a:r>
              <a:rPr lang="el-GR" b="0" i="0" dirty="0" err="1">
                <a:solidFill>
                  <a:srgbClr val="2A2A2A"/>
                </a:solidFill>
                <a:effectLst/>
                <a:latin typeface="Georgia" panose="02040502050405020303" pitchFamily="18" charset="0"/>
                <a:cs typeface="Times New Roman" panose="02020603050405020304" pitchFamily="18" charset="0"/>
              </a:rPr>
              <a:t>τοῖς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φιλήμασιν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αὐτός</a:t>
            </a:r>
            <a:r>
              <a:rPr lang="el-GR" b="0" i="0" dirty="0">
                <a:solidFill>
                  <a:srgbClr val="2A2A2A"/>
                </a:solidFill>
                <a:effectLst/>
                <a:latin typeface="Georgia" panose="02040502050405020303" pitchFamily="18" charset="0"/>
                <a:cs typeface="Times New Roman" panose="02020603050405020304" pitchFamily="18" charset="0"/>
              </a:rPr>
              <a:t> σε </a:t>
            </a:r>
            <a:r>
              <a:rPr lang="el-GR" b="0" i="0" dirty="0" err="1">
                <a:solidFill>
                  <a:srgbClr val="2A2A2A"/>
                </a:solidFill>
                <a:effectLst/>
                <a:latin typeface="Georgia" panose="02040502050405020303" pitchFamily="18" charset="0"/>
                <a:cs typeface="Times New Roman" panose="02020603050405020304" pitchFamily="18" charset="0"/>
              </a:rPr>
              <a:t>τῆς</a:t>
            </a:r>
            <a:r>
              <a:rPr lang="el-GR" b="0" i="0" dirty="0">
                <a:solidFill>
                  <a:srgbClr val="2A2A2A"/>
                </a:solidFill>
                <a:effectLst/>
                <a:latin typeface="Georgia" panose="02040502050405020303" pitchFamily="18" charset="0"/>
                <a:cs typeface="Times New Roman" panose="02020603050405020304" pitchFamily="18" charset="0"/>
              </a:rPr>
              <a:t> προσηκούσης </a:t>
            </a:r>
            <a:r>
              <a:rPr lang="el-GR" b="0" i="0" dirty="0" err="1">
                <a:solidFill>
                  <a:srgbClr val="2A2A2A"/>
                </a:solidFill>
                <a:effectLst/>
                <a:latin typeface="Georgia" panose="02040502050405020303" pitchFamily="18" charset="0"/>
                <a:cs typeface="Times New Roman" panose="02020603050405020304" pitchFamily="18" charset="0"/>
              </a:rPr>
              <a:t>ἐλλείψω</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ἀντεισφορᾶς</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πλουτῶν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τά</a:t>
            </a:r>
            <a:r>
              <a:rPr lang="el-GR" b="0" i="0" dirty="0">
                <a:solidFill>
                  <a:srgbClr val="2A2A2A"/>
                </a:solidFill>
                <a:effectLst/>
                <a:latin typeface="Georgia" panose="02040502050405020303" pitchFamily="18" charset="0"/>
                <a:cs typeface="Times New Roman" panose="02020603050405020304" pitchFamily="18" charset="0"/>
              </a:rPr>
              <a:t> τε </a:t>
            </a:r>
            <a:r>
              <a:rPr lang="el-GR" b="0" i="0" dirty="0" err="1">
                <a:solidFill>
                  <a:srgbClr val="2A2A2A"/>
                </a:solidFill>
                <a:effectLst/>
                <a:latin typeface="Georgia" panose="02040502050405020303" pitchFamily="18" charset="0"/>
                <a:cs typeface="Times New Roman" panose="02020603050405020304" pitchFamily="18" charset="0"/>
              </a:rPr>
              <a:t>ἄλλα</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καὶ</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τὴν</a:t>
            </a:r>
            <a:r>
              <a:rPr lang="el-GR" b="0" i="0" dirty="0">
                <a:solidFill>
                  <a:srgbClr val="2A2A2A"/>
                </a:solidFill>
                <a:effectLst/>
                <a:latin typeface="Georgia" panose="02040502050405020303" pitchFamily="18" charset="0"/>
                <a:cs typeface="Times New Roman" panose="02020603050405020304" pitchFamily="18" charset="0"/>
              </a:rPr>
              <a:t> </a:t>
            </a:r>
            <a:r>
              <a:rPr lang="el-GR" b="0" i="0" dirty="0" err="1">
                <a:solidFill>
                  <a:srgbClr val="2A2A2A"/>
                </a:solidFill>
                <a:effectLst/>
                <a:latin typeface="Georgia" panose="02040502050405020303" pitchFamily="18" charset="0"/>
                <a:cs typeface="Times New Roman" panose="02020603050405020304" pitchFamily="18" charset="0"/>
              </a:rPr>
              <a:t>τῶν</a:t>
            </a:r>
            <a:r>
              <a:rPr lang="el-GR" b="0" i="0" dirty="0">
                <a:solidFill>
                  <a:srgbClr val="2A2A2A"/>
                </a:solidFill>
                <a:effectLst/>
                <a:latin typeface="Georgia" panose="02040502050405020303" pitchFamily="18" charset="0"/>
                <a:cs typeface="Times New Roman" panose="02020603050405020304" pitchFamily="18" charset="0"/>
              </a:rPr>
              <a:t> λόγων φοράν.</a:t>
            </a:r>
            <a:endParaRPr lang="en-GB" dirty="0">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2350292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C30E06-3F10-475C-8561-BDD1F8D513A3}"/>
              </a:ext>
            </a:extLst>
          </p:cNvPr>
          <p:cNvSpPr>
            <a:spLocks noGrp="1"/>
          </p:cNvSpPr>
          <p:nvPr>
            <p:ph type="title"/>
          </p:nvPr>
        </p:nvSpPr>
        <p:spPr/>
        <p:txBody>
          <a:bodyPr/>
          <a:lstStyle/>
          <a:p>
            <a:pPr algn="r"/>
            <a:r>
              <a:rPr lang="el-GR" dirty="0"/>
              <a:t>Παράδειγμα δημώδους  βυζαντινής λογοτεχνίας</a:t>
            </a:r>
            <a:br>
              <a:rPr lang="el-GR" dirty="0"/>
            </a:br>
            <a:br>
              <a:rPr lang="el-GR" dirty="0"/>
            </a:br>
            <a:r>
              <a:rPr lang="el-GR" sz="1600" dirty="0" err="1"/>
              <a:t>Πτωχοπρόδρομος</a:t>
            </a:r>
            <a:r>
              <a:rPr lang="el-GR" sz="1600" dirty="0"/>
              <a:t>, ΙΙΙ, </a:t>
            </a:r>
            <a:r>
              <a:rPr lang="el-GR" sz="1600" dirty="0" err="1"/>
              <a:t>στ</a:t>
            </a:r>
            <a:r>
              <a:rPr lang="el-GR" sz="1600" dirty="0"/>
              <a:t>. 81-88</a:t>
            </a:r>
            <a:endParaRPr lang="en-GB" dirty="0"/>
          </a:p>
        </p:txBody>
      </p:sp>
      <p:sp>
        <p:nvSpPr>
          <p:cNvPr id="3" name="Θέση περιεχομένου 2">
            <a:extLst>
              <a:ext uri="{FF2B5EF4-FFF2-40B4-BE49-F238E27FC236}">
                <a16:creationId xmlns:a16="http://schemas.microsoft.com/office/drawing/2014/main" id="{480E6046-2E5F-44FF-B3B4-8FD2C35DE6FC}"/>
              </a:ext>
            </a:extLst>
          </p:cNvPr>
          <p:cNvSpPr>
            <a:spLocks noGrp="1"/>
          </p:cNvSpPr>
          <p:nvPr>
            <p:ph idx="1"/>
          </p:nvPr>
        </p:nvSpPr>
        <p:spPr/>
        <p:txBody>
          <a:bodyPr/>
          <a:lstStyle/>
          <a:p>
            <a:pPr marL="0" indent="0" algn="ctr">
              <a:buNone/>
            </a:pPr>
            <a:r>
              <a:rPr lang="el-GR" b="0" i="1" dirty="0" err="1">
                <a:solidFill>
                  <a:srgbClr val="202122"/>
                </a:solidFill>
                <a:effectLst/>
                <a:latin typeface="Times New Roman" panose="02020603050405020304" pitchFamily="18" charset="0"/>
                <a:cs typeface="Times New Roman" panose="02020603050405020304" pitchFamily="18" charset="0"/>
              </a:rPr>
              <a:t>Ἀφοῦ</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δὲ</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γέγονα</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κἀγὼ</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γραμματικὸς</a:t>
            </a:r>
            <a:r>
              <a:rPr lang="el-GR" b="0" i="1" dirty="0">
                <a:solidFill>
                  <a:srgbClr val="202122"/>
                </a:solidFill>
                <a:effectLst/>
                <a:latin typeface="Times New Roman" panose="02020603050405020304" pitchFamily="18" charset="0"/>
                <a:cs typeface="Times New Roman" panose="02020603050405020304" pitchFamily="18" charset="0"/>
              </a:rPr>
              <a:t> τεχνίτης</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err="1">
                <a:solidFill>
                  <a:srgbClr val="202122"/>
                </a:solidFill>
                <a:effectLst/>
                <a:latin typeface="Times New Roman" panose="02020603050405020304" pitchFamily="18" charset="0"/>
                <a:cs typeface="Times New Roman" panose="02020603050405020304" pitchFamily="18" charset="0"/>
              </a:rPr>
              <a:t>ἐπιθυμῶ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τὸ</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ψωμὶν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τοῦ</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ψωμιοῦ</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τὴν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μάνναν</a:t>
            </a:r>
            <a:r>
              <a:rPr lang="el-GR" b="0" i="1" dirty="0">
                <a:solidFill>
                  <a:srgbClr val="202122"/>
                </a:solidFill>
                <a:effectLst/>
                <a:latin typeface="Times New Roman" panose="02020603050405020304" pitchFamily="18" charset="0"/>
                <a:cs typeface="Times New Roman" panose="02020603050405020304" pitchFamily="18" charset="0"/>
              </a:rPr>
              <a:t>,</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διὰ</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τὴν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πείναν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τὴν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πολλὴν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τὴν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στενοχωρίαν</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err="1">
                <a:solidFill>
                  <a:srgbClr val="202122"/>
                </a:solidFill>
                <a:effectLst/>
                <a:latin typeface="Times New Roman" panose="02020603050405020304" pitchFamily="18" charset="0"/>
                <a:cs typeface="Times New Roman" panose="02020603050405020304" pitchFamily="18" charset="0"/>
              </a:rPr>
              <a:t>ὑβρίζω</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τὰ</a:t>
            </a:r>
            <a:r>
              <a:rPr lang="el-GR" b="0" i="1" dirty="0">
                <a:solidFill>
                  <a:srgbClr val="202122"/>
                </a:solidFill>
                <a:effectLst/>
                <a:latin typeface="Times New Roman" panose="02020603050405020304" pitchFamily="18" charset="0"/>
                <a:cs typeface="Times New Roman" panose="02020603050405020304" pitchFamily="18" charset="0"/>
              </a:rPr>
              <a:t> γραμματικά, λέγω </a:t>
            </a:r>
            <a:r>
              <a:rPr lang="el-GR" b="0" i="1" dirty="0" err="1">
                <a:solidFill>
                  <a:srgbClr val="202122"/>
                </a:solidFill>
                <a:effectLst/>
                <a:latin typeface="Times New Roman" panose="02020603050405020304" pitchFamily="18" charset="0"/>
                <a:cs typeface="Times New Roman" panose="02020603050405020304" pitchFamily="18" charset="0"/>
              </a:rPr>
              <a:t>μετὰ</a:t>
            </a:r>
            <a:r>
              <a:rPr lang="el-GR" b="0" i="1" dirty="0">
                <a:solidFill>
                  <a:srgbClr val="202122"/>
                </a:solidFill>
                <a:effectLst/>
                <a:latin typeface="Times New Roman" panose="02020603050405020304" pitchFamily="18" charset="0"/>
                <a:cs typeface="Times New Roman" panose="02020603050405020304" pitchFamily="18" charset="0"/>
              </a:rPr>
              <a:t> δακρύων:</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err="1">
                <a:solidFill>
                  <a:srgbClr val="202122"/>
                </a:solidFill>
                <a:effectLst/>
                <a:latin typeface="Times New Roman" panose="02020603050405020304" pitchFamily="18" charset="0"/>
                <a:cs typeface="Times New Roman" panose="02020603050405020304" pitchFamily="18" charset="0"/>
              </a:rPr>
              <a:t>Ἀνάθεμα</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τὰ</a:t>
            </a:r>
            <a:r>
              <a:rPr lang="el-GR" b="0" i="1" dirty="0">
                <a:solidFill>
                  <a:srgbClr val="202122"/>
                </a:solidFill>
                <a:effectLst/>
                <a:latin typeface="Times New Roman" panose="02020603050405020304" pitchFamily="18" charset="0"/>
                <a:cs typeface="Times New Roman" panose="02020603050405020304" pitchFamily="18" charset="0"/>
              </a:rPr>
              <a:t> γράμματα, Χριστέ, </a:t>
            </a: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ὁποῦ</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τὰ</a:t>
            </a:r>
            <a:r>
              <a:rPr lang="el-GR" b="0" i="1" dirty="0">
                <a:solidFill>
                  <a:srgbClr val="202122"/>
                </a:solidFill>
                <a:effectLst/>
                <a:latin typeface="Times New Roman" panose="02020603050405020304" pitchFamily="18" charset="0"/>
                <a:cs typeface="Times New Roman" panose="02020603050405020304" pitchFamily="18" charset="0"/>
              </a:rPr>
              <a:t> θέλει,</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err="1">
                <a:solidFill>
                  <a:srgbClr val="202122"/>
                </a:solidFill>
                <a:effectLst/>
                <a:latin typeface="Times New Roman" panose="02020603050405020304" pitchFamily="18" charset="0"/>
                <a:cs typeface="Times New Roman" panose="02020603050405020304" pitchFamily="18" charset="0"/>
              </a:rPr>
              <a:t>ἀνάθεμαν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τὸν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καιρὸν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καὶ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ἐκείνην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τὴν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ἡμέραν</a:t>
            </a:r>
            <a:r>
              <a:rPr lang="el-GR" b="0" i="1" dirty="0">
                <a:solidFill>
                  <a:srgbClr val="202122"/>
                </a:solidFill>
                <a:effectLst/>
                <a:latin typeface="Times New Roman" panose="02020603050405020304" pitchFamily="18" charset="0"/>
                <a:cs typeface="Times New Roman" panose="02020603050405020304" pitchFamily="18" charset="0"/>
              </a:rPr>
              <a:t>,</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a:solidFill>
                  <a:srgbClr val="202122"/>
                </a:solidFill>
                <a:effectLst/>
                <a:latin typeface="Times New Roman" panose="02020603050405020304" pitchFamily="18" charset="0"/>
                <a:cs typeface="Times New Roman" panose="02020603050405020304" pitchFamily="18" charset="0"/>
              </a:rPr>
              <a:t>καθ’ </a:t>
            </a:r>
            <a:r>
              <a:rPr lang="el-GR" b="0" i="1" dirty="0" err="1">
                <a:solidFill>
                  <a:srgbClr val="202122"/>
                </a:solidFill>
                <a:effectLst/>
                <a:latin typeface="Times New Roman" panose="02020603050405020304" pitchFamily="18" charset="0"/>
                <a:cs typeface="Times New Roman" panose="02020603050405020304" pitchFamily="18" charset="0"/>
              </a:rPr>
              <a:t>ἧν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μὲ</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παρεδώκασιν</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εἰς</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τὸ</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διδασκαλεῖον</a:t>
            </a:r>
            <a:r>
              <a:rPr lang="el-GR" b="0" i="1" dirty="0">
                <a:solidFill>
                  <a:srgbClr val="202122"/>
                </a:solidFill>
                <a:effectLst/>
                <a:latin typeface="Times New Roman" panose="02020603050405020304" pitchFamily="18" charset="0"/>
                <a:cs typeface="Times New Roman" panose="02020603050405020304" pitchFamily="18" charset="0"/>
              </a:rPr>
              <a:t>,</a:t>
            </a:r>
            <a:br>
              <a:rPr lang="el-GR" b="0" i="1" dirty="0">
                <a:solidFill>
                  <a:srgbClr val="202122"/>
                </a:solidFill>
                <a:effectLst/>
                <a:latin typeface="Times New Roman" panose="02020603050405020304" pitchFamily="18" charset="0"/>
                <a:cs typeface="Times New Roman" panose="02020603050405020304" pitchFamily="18" charset="0"/>
              </a:rPr>
            </a:br>
            <a:r>
              <a:rPr lang="el-GR" b="0" i="1" dirty="0" err="1">
                <a:solidFill>
                  <a:srgbClr val="202122"/>
                </a:solidFill>
                <a:effectLst/>
                <a:latin typeface="Times New Roman" panose="02020603050405020304" pitchFamily="18" charset="0"/>
                <a:cs typeface="Times New Roman" panose="02020603050405020304" pitchFamily="18" charset="0"/>
              </a:rPr>
              <a:t>πρὸς</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τὸ</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νὰ</a:t>
            </a:r>
            <a:r>
              <a:rPr lang="el-GR" b="0" i="1" dirty="0">
                <a:solidFill>
                  <a:srgbClr val="202122"/>
                </a:solidFill>
                <a:effectLst/>
                <a:latin typeface="Times New Roman" panose="02020603050405020304" pitchFamily="18" charset="0"/>
                <a:cs typeface="Times New Roman" panose="02020603050405020304" pitchFamily="18" charset="0"/>
              </a:rPr>
              <a:t> μάθω γράμματα, τάχα </a:t>
            </a:r>
            <a:r>
              <a:rPr lang="el-GR" b="0" i="1" dirty="0" err="1">
                <a:solidFill>
                  <a:srgbClr val="202122"/>
                </a:solidFill>
                <a:effectLst/>
                <a:latin typeface="Times New Roman" panose="02020603050405020304" pitchFamily="18" charset="0"/>
                <a:cs typeface="Times New Roman" panose="02020603050405020304" pitchFamily="18" charset="0"/>
              </a:rPr>
              <a:t>νὰ</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ζῶ</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ἀπ</a:t>
            </a:r>
            <a:r>
              <a:rPr lang="el-GR" b="0" i="1" dirty="0">
                <a:solidFill>
                  <a:srgbClr val="202122"/>
                </a:solidFill>
                <a:effectLst/>
                <a:latin typeface="Times New Roman" panose="02020603050405020304" pitchFamily="18" charset="0"/>
                <a:cs typeface="Times New Roman" panose="02020603050405020304" pitchFamily="18" charset="0"/>
              </a:rPr>
              <a:t>’ </a:t>
            </a:r>
            <a:r>
              <a:rPr lang="el-GR" b="0" i="1" dirty="0" err="1">
                <a:solidFill>
                  <a:srgbClr val="202122"/>
                </a:solidFill>
                <a:effectLst/>
                <a:latin typeface="Times New Roman" panose="02020603050405020304" pitchFamily="18" charset="0"/>
                <a:cs typeface="Times New Roman" panose="02020603050405020304" pitchFamily="18" charset="0"/>
              </a:rPr>
              <a:t>ἐκεῖνα</a:t>
            </a:r>
            <a:r>
              <a:rPr lang="el-GR" b="0" i="1" dirty="0">
                <a:solidFill>
                  <a:srgbClr val="202122"/>
                </a:solidFill>
                <a:effectLst/>
                <a:latin typeface="Times New Roman" panose="02020603050405020304" pitchFamily="18"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992549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168935-887E-4DA6-AEF9-1265F4DF22B9}"/>
              </a:ext>
            </a:extLst>
          </p:cNvPr>
          <p:cNvSpPr>
            <a:spLocks noGrp="1"/>
          </p:cNvSpPr>
          <p:nvPr>
            <p:ph type="title"/>
          </p:nvPr>
        </p:nvSpPr>
        <p:spPr/>
        <p:txBody>
          <a:bodyPr/>
          <a:lstStyle/>
          <a:p>
            <a:pPr algn="r"/>
            <a:r>
              <a:rPr lang="el-GR" dirty="0"/>
              <a:t>Βυζαντινός χειρόγραφος κώδικας</a:t>
            </a:r>
            <a:br>
              <a:rPr lang="en-US" dirty="0"/>
            </a:br>
            <a:br>
              <a:rPr lang="el-GR" dirty="0"/>
            </a:br>
            <a:r>
              <a:rPr lang="el-GR" sz="1800" dirty="0"/>
              <a:t>Ψηφιακό τεκμήριο Ο.123 της </a:t>
            </a:r>
            <a:r>
              <a:rPr lang="en-US" sz="1800" dirty="0" err="1"/>
              <a:t>Biblioteca</a:t>
            </a:r>
            <a:r>
              <a:rPr lang="en-US" sz="1800" dirty="0"/>
              <a:t> Pinacoteca Academia Ambrosiana</a:t>
            </a:r>
            <a:endParaRPr lang="en-GB" dirty="0"/>
          </a:p>
        </p:txBody>
      </p:sp>
      <p:pic>
        <p:nvPicPr>
          <p:cNvPr id="3" name="Εικόνα 2">
            <a:extLst>
              <a:ext uri="{FF2B5EF4-FFF2-40B4-BE49-F238E27FC236}">
                <a16:creationId xmlns:a16="http://schemas.microsoft.com/office/drawing/2014/main" id="{5DBB40E5-4A51-425C-9896-37D804CFAA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5000" t="400" r="34483" b="-308"/>
          <a:stretch/>
        </p:blipFill>
        <p:spPr>
          <a:xfrm>
            <a:off x="4834757" y="0"/>
            <a:ext cx="4914438" cy="6858000"/>
          </a:xfrm>
          <a:prstGeom prst="rect">
            <a:avLst/>
          </a:prstGeom>
        </p:spPr>
      </p:pic>
    </p:spTree>
    <p:extLst>
      <p:ext uri="{BB962C8B-B14F-4D97-AF65-F5344CB8AC3E}">
        <p14:creationId xmlns:p14="http://schemas.microsoft.com/office/powerpoint/2010/main" val="1380985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55A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5DBB40E5-4A51-425C-9896-37D804CFAA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8827" y="2065655"/>
            <a:ext cx="11154345" cy="3027680"/>
          </a:xfrm>
          <a:prstGeom prst="rect">
            <a:avLst/>
          </a:prstGeom>
        </p:spPr>
      </p:pic>
    </p:spTree>
    <p:extLst>
      <p:ext uri="{BB962C8B-B14F-4D97-AF65-F5344CB8AC3E}">
        <p14:creationId xmlns:p14="http://schemas.microsoft.com/office/powerpoint/2010/main" val="2413055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id="{347F8155-B624-4A52-88F4-BD8DC4A96E02}"/>
              </a:ext>
            </a:extLst>
          </p:cNvPr>
          <p:cNvSpPr>
            <a:spLocks noGrp="1"/>
          </p:cNvSpPr>
          <p:nvPr>
            <p:ph type="title"/>
          </p:nvPr>
        </p:nvSpPr>
        <p:spPr>
          <a:xfrm>
            <a:off x="1600754" y="1087374"/>
            <a:ext cx="8983489" cy="1000978"/>
          </a:xfrm>
        </p:spPr>
        <p:txBody>
          <a:bodyPr>
            <a:normAutofit/>
          </a:bodyPr>
          <a:lstStyle/>
          <a:p>
            <a:r>
              <a:rPr lang="el-GR" dirty="0"/>
              <a:t>Κύρια σημεία ενότητας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id="{5EBCDF5E-58C8-493D-B411-776E13A5CD04}"/>
              </a:ext>
            </a:extLst>
          </p:cNvPr>
          <p:cNvSpPr>
            <a:spLocks noGrp="1"/>
          </p:cNvSpPr>
          <p:nvPr>
            <p:ph idx="1"/>
          </p:nvPr>
        </p:nvSpPr>
        <p:spPr>
          <a:xfrm>
            <a:off x="1600753" y="2535446"/>
            <a:ext cx="8983489" cy="3554457"/>
          </a:xfrm>
        </p:spPr>
        <p:txBody>
          <a:bodyPr>
            <a:normAutofit/>
          </a:bodyPr>
          <a:lstStyle/>
          <a:p>
            <a:r>
              <a:rPr lang="el-GR" dirty="0">
                <a:solidFill>
                  <a:schemeClr val="tx1"/>
                </a:solidFill>
              </a:rPr>
              <a:t>Η ελληνιστική Κοινή είναι η βάση της γλώσσας την οποία χρησιμοποιούμε σήμερα.</a:t>
            </a:r>
          </a:p>
          <a:p>
            <a:r>
              <a:rPr lang="el-GR" dirty="0">
                <a:solidFill>
                  <a:schemeClr val="tx1"/>
                </a:solidFill>
              </a:rPr>
              <a:t>Οι αλλαγές που οδήγησαν στη δημιουργία της Κοινής είχαν ως αποτέλεσμα τη δημιουργία μιας συντηρητικής αντίδρασης, του αττικισμού.</a:t>
            </a:r>
            <a:endParaRPr lang="en-GB" dirty="0">
              <a:solidFill>
                <a:schemeClr val="tx1"/>
              </a:solidFill>
            </a:endParaRPr>
          </a:p>
        </p:txBody>
      </p:sp>
    </p:spTree>
    <p:extLst>
      <p:ext uri="{BB962C8B-B14F-4D97-AF65-F5344CB8AC3E}">
        <p14:creationId xmlns:p14="http://schemas.microsoft.com/office/powerpoint/2010/main" val="993462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4" name="Rectangle 23">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26" name="Rectangle 25">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4" name="Εικόνα 3">
            <a:extLst>
              <a:ext uri="{FF2B5EF4-FFF2-40B4-BE49-F238E27FC236}">
                <a16:creationId xmlns:a16="http://schemas.microsoft.com/office/drawing/2014/main" id="{3C11276E-059E-49A0-826A-5C379793F8B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
            <a:ext cx="12188932" cy="6858000"/>
          </a:xfrm>
          <a:prstGeom prst="rect">
            <a:avLst/>
          </a:prstGeom>
        </p:spPr>
      </p:pic>
      <p:sp>
        <p:nvSpPr>
          <p:cNvPr id="28" name="Rectangle 27">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45C58BE0-56EA-4621-9825-7151948ABD67}"/>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l-GR" sz="4400" dirty="0">
                <a:ln w="15875">
                  <a:solidFill>
                    <a:srgbClr val="FFFFFF"/>
                  </a:solidFill>
                </a:ln>
                <a:solidFill>
                  <a:schemeClr val="tx1"/>
                </a:solidFill>
              </a:rPr>
              <a:t>Προς το σήμερα</a:t>
            </a:r>
            <a:endParaRPr lang="en-US" sz="4400" dirty="0">
              <a:ln w="15875">
                <a:solidFill>
                  <a:srgbClr val="FFFFFF"/>
                </a:solidFill>
              </a:ln>
              <a:solidFill>
                <a:schemeClr val="tx1"/>
              </a:solidFill>
            </a:endParaRPr>
          </a:p>
        </p:txBody>
      </p:sp>
      <p:sp>
        <p:nvSpPr>
          <p:cNvPr id="3" name="Θέση κειμένου 2">
            <a:extLst>
              <a:ext uri="{FF2B5EF4-FFF2-40B4-BE49-F238E27FC236}">
                <a16:creationId xmlns:a16="http://schemas.microsoft.com/office/drawing/2014/main" id="{E9D5EF8A-4903-4356-88AC-0FDEFADC862B}"/>
              </a:ext>
            </a:extLst>
          </p:cNvPr>
          <p:cNvSpPr>
            <a:spLocks noGrp="1"/>
          </p:cNvSpPr>
          <p:nvPr>
            <p:ph type="body" idx="1"/>
          </p:nvPr>
        </p:nvSpPr>
        <p:spPr>
          <a:xfrm>
            <a:off x="364724" y="4260714"/>
            <a:ext cx="3331786" cy="1032093"/>
          </a:xfrm>
        </p:spPr>
        <p:txBody>
          <a:bodyPr vert="horz" lIns="91440" tIns="45720" rIns="91440" bIns="45720" rtlCol="0" anchor="t">
            <a:normAutofit/>
          </a:bodyPr>
          <a:lstStyle/>
          <a:p>
            <a:r>
              <a:rPr lang="en-US" sz="2000">
                <a:solidFill>
                  <a:schemeClr val="tx1"/>
                </a:solidFill>
              </a:rPr>
              <a:t>Η Επανάσταση, το Γλωσσικό ζήτημα, και η Κοινή Νεοελληνική</a:t>
            </a:r>
          </a:p>
        </p:txBody>
      </p:sp>
    </p:spTree>
    <p:extLst>
      <p:ext uri="{BB962C8B-B14F-4D97-AF65-F5344CB8AC3E}">
        <p14:creationId xmlns:p14="http://schemas.microsoft.com/office/powerpoint/2010/main" val="755020712"/>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2" name="Rectangle 11">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4" name="Τίτλος 3">
            <a:extLst>
              <a:ext uri="{FF2B5EF4-FFF2-40B4-BE49-F238E27FC236}">
                <a16:creationId xmlns:a16="http://schemas.microsoft.com/office/drawing/2014/main" id="{265075EA-A5D8-52D2-DF9E-F143C113FA14}"/>
              </a:ext>
            </a:extLst>
          </p:cNvPr>
          <p:cNvSpPr>
            <a:spLocks noGrp="1"/>
          </p:cNvSpPr>
          <p:nvPr>
            <p:ph type="title"/>
          </p:nvPr>
        </p:nvSpPr>
        <p:spPr>
          <a:xfrm>
            <a:off x="1600754" y="1087374"/>
            <a:ext cx="8983489" cy="1000978"/>
          </a:xfrm>
        </p:spPr>
        <p:txBody>
          <a:bodyPr>
            <a:normAutofit/>
          </a:bodyPr>
          <a:lstStyle/>
          <a:p>
            <a:r>
              <a:rPr lang="el-GR" dirty="0"/>
              <a:t>Σύνδεση με τα προηγούμενα</a:t>
            </a:r>
            <a:endParaRPr lang="en-GB" dirty="0"/>
          </a:p>
        </p:txBody>
      </p:sp>
      <p:sp>
        <p:nvSpPr>
          <p:cNvPr id="14" name="Rectangle 13">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8" name="Rectangle 17">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Θέση περιεχομένου 4">
            <a:extLst>
              <a:ext uri="{FF2B5EF4-FFF2-40B4-BE49-F238E27FC236}">
                <a16:creationId xmlns:a16="http://schemas.microsoft.com/office/drawing/2014/main" id="{E594CDAF-2BB9-5229-4CCF-79DA04BEB199}"/>
              </a:ext>
            </a:extLst>
          </p:cNvPr>
          <p:cNvSpPr>
            <a:spLocks noGrp="1"/>
          </p:cNvSpPr>
          <p:nvPr>
            <p:ph idx="1"/>
          </p:nvPr>
        </p:nvSpPr>
        <p:spPr>
          <a:xfrm>
            <a:off x="1600753" y="2535446"/>
            <a:ext cx="8983489" cy="3554457"/>
          </a:xfrm>
        </p:spPr>
        <p:txBody>
          <a:bodyPr>
            <a:normAutofit/>
          </a:bodyPr>
          <a:lstStyle/>
          <a:p>
            <a:r>
              <a:rPr lang="el-GR" dirty="0">
                <a:solidFill>
                  <a:schemeClr val="tx1"/>
                </a:solidFill>
              </a:rPr>
              <a:t>Κατά τη βυζαντινή περίοδο αναπτύχθηκε μια ιδιότυπη συνύπαρξη δύο μορφών ελληνικής (διγλωσσία).</a:t>
            </a:r>
          </a:p>
          <a:p>
            <a:r>
              <a:rPr lang="el-GR" dirty="0">
                <a:solidFill>
                  <a:schemeClr val="tx1"/>
                </a:solidFill>
              </a:rPr>
              <a:t>Η λόγια εκκλησιαστική γλώσσα μιμούνταν στοιχεία των αρχαίων ελληνικών.</a:t>
            </a:r>
          </a:p>
          <a:p>
            <a:r>
              <a:rPr lang="el-GR" dirty="0">
                <a:solidFill>
                  <a:schemeClr val="tx1"/>
                </a:solidFill>
              </a:rPr>
              <a:t>Η δημώδης γλώσσα συνέχιζε διεργασίες που είχαν ξεκινήσει ήδη από την ελληνιστική εποχή.</a:t>
            </a:r>
          </a:p>
          <a:p>
            <a:r>
              <a:rPr lang="el-GR" dirty="0">
                <a:solidFill>
                  <a:schemeClr val="tx1"/>
                </a:solidFill>
              </a:rPr>
              <a:t>Η ζύμωση της ελληνικής γλώσσας με στοιχεία από άλλες γειτονικές συνεχίστηκε και κατά τους αιώνες της Οθωμανικής κυριαρχίας.</a:t>
            </a:r>
          </a:p>
        </p:txBody>
      </p:sp>
    </p:spTree>
    <p:extLst>
      <p:ext uri="{BB962C8B-B14F-4D97-AF65-F5344CB8AC3E}">
        <p14:creationId xmlns:p14="http://schemas.microsoft.com/office/powerpoint/2010/main" val="202658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FEF3E095-ECF9-A753-E9D0-BFC51E313765}"/>
              </a:ext>
            </a:extLst>
          </p:cNvPr>
          <p:cNvSpPr>
            <a:spLocks noGrp="1"/>
          </p:cNvSpPr>
          <p:nvPr>
            <p:ph type="title"/>
          </p:nvPr>
        </p:nvSpPr>
        <p:spPr>
          <a:xfrm>
            <a:off x="1600754" y="1087374"/>
            <a:ext cx="8983489" cy="1000978"/>
          </a:xfrm>
        </p:spPr>
        <p:txBody>
          <a:bodyPr>
            <a:normAutofit/>
          </a:bodyPr>
          <a:lstStyle/>
          <a:p>
            <a:r>
              <a:rPr lang="el-GR" dirty="0"/>
              <a:t>Επαφές με άλλες γλώσσες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699D02E1-AB82-6B26-BDC2-58A28FFEF852}"/>
              </a:ext>
            </a:extLst>
          </p:cNvPr>
          <p:cNvSpPr>
            <a:spLocks noGrp="1"/>
          </p:cNvSpPr>
          <p:nvPr>
            <p:ph idx="1"/>
          </p:nvPr>
        </p:nvSpPr>
        <p:spPr>
          <a:xfrm>
            <a:off x="1600754" y="2535446"/>
            <a:ext cx="7751582" cy="3554457"/>
          </a:xfrm>
        </p:spPr>
        <p:txBody>
          <a:bodyPr>
            <a:normAutofit/>
          </a:bodyPr>
          <a:lstStyle/>
          <a:p>
            <a:r>
              <a:rPr lang="el-GR" dirty="0">
                <a:solidFill>
                  <a:schemeClr val="tx1"/>
                </a:solidFill>
              </a:rPr>
              <a:t>Η συνύπαρξη πολλών λαών στην Οθωμανική Αυτοκρατορία είχε ως αποτέλεσμα την </a:t>
            </a:r>
            <a:r>
              <a:rPr lang="el-GR" dirty="0">
                <a:solidFill>
                  <a:srgbClr val="0070C0"/>
                </a:solidFill>
              </a:rPr>
              <a:t>σύγκλιση</a:t>
            </a:r>
            <a:r>
              <a:rPr lang="el-GR" dirty="0">
                <a:solidFill>
                  <a:schemeClr val="tx1"/>
                </a:solidFill>
              </a:rPr>
              <a:t> της ελληνικής με άλλες γειτονικές γλώσσες.</a:t>
            </a:r>
          </a:p>
          <a:p>
            <a:r>
              <a:rPr lang="el-GR" dirty="0">
                <a:solidFill>
                  <a:schemeClr val="tx1"/>
                </a:solidFill>
              </a:rPr>
              <a:t>Η γλωσσική σύγκλιση είναι πιο ορατή στο </a:t>
            </a:r>
            <a:r>
              <a:rPr lang="el-GR" dirty="0">
                <a:solidFill>
                  <a:srgbClr val="0070C0"/>
                </a:solidFill>
              </a:rPr>
              <a:t>λεξιλόγιο</a:t>
            </a:r>
            <a:r>
              <a:rPr lang="el-GR" dirty="0">
                <a:solidFill>
                  <a:schemeClr val="tx1"/>
                </a:solidFill>
              </a:rPr>
              <a:t>:</a:t>
            </a:r>
          </a:p>
          <a:p>
            <a:pPr lvl="1"/>
            <a:r>
              <a:rPr lang="el-GR" dirty="0">
                <a:solidFill>
                  <a:schemeClr val="tx1"/>
                </a:solidFill>
              </a:rPr>
              <a:t>Λέξεις με αλβανική ετυμολογία: λουλούδι, μπουσουλάω, σβέρκος…</a:t>
            </a:r>
          </a:p>
          <a:p>
            <a:pPr lvl="1"/>
            <a:r>
              <a:rPr lang="el-GR" dirty="0">
                <a:solidFill>
                  <a:schemeClr val="tx1"/>
                </a:solidFill>
              </a:rPr>
              <a:t>Λέξεις με τουρκική ετυμολογία: γούρι, τσέπη, μανάβης…</a:t>
            </a:r>
          </a:p>
          <a:p>
            <a:pPr lvl="1"/>
            <a:r>
              <a:rPr lang="el-GR" dirty="0">
                <a:solidFill>
                  <a:schemeClr val="tx1"/>
                </a:solidFill>
              </a:rPr>
              <a:t>Λέξεις με σλαβική ετυμολογία:</a:t>
            </a:r>
            <a:r>
              <a:rPr lang="en-US" dirty="0">
                <a:solidFill>
                  <a:schemeClr val="tx1"/>
                </a:solidFill>
              </a:rPr>
              <a:t> </a:t>
            </a:r>
            <a:r>
              <a:rPr lang="el-GR" dirty="0">
                <a:solidFill>
                  <a:schemeClr val="tx1"/>
                </a:solidFill>
              </a:rPr>
              <a:t>κοτσάνι, ρούχο, κουτάβι…</a:t>
            </a:r>
          </a:p>
          <a:p>
            <a:r>
              <a:rPr lang="el-GR" dirty="0">
                <a:solidFill>
                  <a:schemeClr val="tx1"/>
                </a:solidFill>
              </a:rPr>
              <a:t>Εντοπίζονται όμως και συγκλίσεις σε φωνολογία, σύνταξη κ.α. </a:t>
            </a:r>
          </a:p>
          <a:p>
            <a:r>
              <a:rPr lang="el-GR" dirty="0">
                <a:solidFill>
                  <a:schemeClr val="tx1"/>
                </a:solidFill>
              </a:rPr>
              <a:t>Στη βάση αυτής της ομοιότητας, μιλάμε για Βαλκανικό Γλωσσικό Δεσμό [</a:t>
            </a:r>
            <a:r>
              <a:rPr lang="en-US" dirty="0" err="1">
                <a:solidFill>
                  <a:schemeClr val="tx1"/>
                </a:solidFill>
              </a:rPr>
              <a:t>Sprachbund</a:t>
            </a:r>
            <a:r>
              <a:rPr lang="el-GR" dirty="0">
                <a:solidFill>
                  <a:schemeClr val="tx1"/>
                </a:solidFill>
              </a:rPr>
              <a:t>]</a:t>
            </a:r>
          </a:p>
        </p:txBody>
      </p:sp>
      <p:pic>
        <p:nvPicPr>
          <p:cNvPr id="5" name="Εικόνα 4" descr="Σπασίκλας Pusheen">
            <a:extLst>
              <a:ext uri="{FF2B5EF4-FFF2-40B4-BE49-F238E27FC236}">
                <a16:creationId xmlns:a16="http://schemas.microsoft.com/office/drawing/2014/main" id="{7E7E0637-E1C2-8BFB-86D1-796E82AB05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61314" y="5604387"/>
            <a:ext cx="1253613" cy="1253613"/>
          </a:xfrm>
          <a:prstGeom prst="rect">
            <a:avLst/>
          </a:prstGeom>
        </p:spPr>
      </p:pic>
      <p:sp>
        <p:nvSpPr>
          <p:cNvPr id="6" name="Φυσαλίδα σκέψης: Σύννεφο 5">
            <a:extLst>
              <a:ext uri="{FF2B5EF4-FFF2-40B4-BE49-F238E27FC236}">
                <a16:creationId xmlns:a16="http://schemas.microsoft.com/office/drawing/2014/main" id="{DE842BD3-CB8F-D691-9109-788A9FF2860C}"/>
              </a:ext>
            </a:extLst>
          </p:cNvPr>
          <p:cNvSpPr/>
          <p:nvPr/>
        </p:nvSpPr>
        <p:spPr>
          <a:xfrm>
            <a:off x="9352336" y="4834828"/>
            <a:ext cx="2640884" cy="1092749"/>
          </a:xfrm>
          <a:prstGeom prst="cloudCallout">
            <a:avLst>
              <a:gd name="adj1" fmla="val 11474"/>
              <a:gd name="adj2" fmla="val 65552"/>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050" b="0" i="0" u="none" strike="noStrike" kern="1200" cap="none" spc="0" normalizeH="0" baseline="0" noProof="0" dirty="0">
                <a:ln>
                  <a:noFill/>
                </a:ln>
                <a:solidFill>
                  <a:srgbClr val="000000"/>
                </a:solidFill>
                <a:effectLst/>
                <a:uLnTx/>
                <a:uFillTx/>
                <a:latin typeface="Corbel" panose="020B0503020204020204"/>
                <a:ea typeface="+mn-ea"/>
                <a:cs typeface="+mn-cs"/>
              </a:rPr>
              <a:t>Γλωσσικές ανταλλαγές είχαμε και κατά τη Ρωμαϊκή αυτοκρατορία. Είναι κάποια σύμπτωση;</a:t>
            </a:r>
            <a:endParaRPr kumimoji="0" lang="en-GB"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7" name="Φυσαλίδα σκέψης: Σύννεφο 6">
            <a:extLst>
              <a:ext uri="{FF2B5EF4-FFF2-40B4-BE49-F238E27FC236}">
                <a16:creationId xmlns:a16="http://schemas.microsoft.com/office/drawing/2014/main" id="{7F61A1B7-3B3A-59E8-B691-6E782F0B7285}"/>
              </a:ext>
            </a:extLst>
          </p:cNvPr>
          <p:cNvSpPr/>
          <p:nvPr/>
        </p:nvSpPr>
        <p:spPr>
          <a:xfrm>
            <a:off x="8998583" y="5927577"/>
            <a:ext cx="1350975" cy="821086"/>
          </a:xfrm>
          <a:prstGeom prst="cloudCallout">
            <a:avLst>
              <a:gd name="adj1" fmla="val 81445"/>
              <a:gd name="adj2" fmla="val -14640"/>
            </a:avLst>
          </a:prstGeom>
          <a:no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050" b="0" i="0" u="none" strike="noStrike" kern="1200" cap="none" spc="0" normalizeH="0" baseline="0" noProof="0" dirty="0">
                <a:ln>
                  <a:noFill/>
                </a:ln>
                <a:solidFill>
                  <a:srgbClr val="000000"/>
                </a:solidFill>
                <a:effectLst/>
                <a:uLnTx/>
                <a:uFillTx/>
                <a:latin typeface="Corbel" panose="020B0503020204020204"/>
                <a:ea typeface="+mn-ea"/>
                <a:cs typeface="+mn-cs"/>
              </a:rPr>
              <a:t>Ισχύει και σήμερα κάτι τέτοιο;</a:t>
            </a:r>
            <a:endParaRPr kumimoji="0" lang="en-GB"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98368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A985EF53-7229-05DA-3580-9321109FB829}"/>
              </a:ext>
            </a:extLst>
          </p:cNvPr>
          <p:cNvSpPr>
            <a:spLocks noGrp="1"/>
          </p:cNvSpPr>
          <p:nvPr>
            <p:ph type="title"/>
          </p:nvPr>
        </p:nvSpPr>
        <p:spPr>
          <a:xfrm>
            <a:off x="1600754" y="1087374"/>
            <a:ext cx="8983489" cy="1000978"/>
          </a:xfrm>
        </p:spPr>
        <p:txBody>
          <a:bodyPr>
            <a:normAutofit/>
          </a:bodyPr>
          <a:lstStyle/>
          <a:p>
            <a:r>
              <a:rPr lang="el-GR" dirty="0"/>
              <a:t>Ανάδυση του Γλωσσικού Ζητήματος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797050A9-CEEA-C04D-5AD6-B6B70A9C2F18}"/>
              </a:ext>
            </a:extLst>
          </p:cNvPr>
          <p:cNvSpPr>
            <a:spLocks noGrp="1"/>
          </p:cNvSpPr>
          <p:nvPr>
            <p:ph idx="1"/>
          </p:nvPr>
        </p:nvSpPr>
        <p:spPr>
          <a:xfrm>
            <a:off x="1600753" y="2535446"/>
            <a:ext cx="8983489" cy="3554457"/>
          </a:xfrm>
        </p:spPr>
        <p:txBody>
          <a:bodyPr>
            <a:normAutofit/>
          </a:bodyPr>
          <a:lstStyle/>
          <a:p>
            <a:r>
              <a:rPr lang="el-GR" dirty="0">
                <a:solidFill>
                  <a:schemeClr val="tx1"/>
                </a:solidFill>
              </a:rPr>
              <a:t>Κατά τη βυζαντινή περίοδο, η λόγια και η δημώδης μορφή της γλώσσας συνυπήρχαν με την καθεμία να επιτελεί διαφορετικό ρόλο.</a:t>
            </a:r>
          </a:p>
          <a:p>
            <a:r>
              <a:rPr lang="el-GR" dirty="0">
                <a:solidFill>
                  <a:schemeClr val="tx1"/>
                </a:solidFill>
              </a:rPr>
              <a:t>Η συνύπαρξη αυτή δοκιμάζεται κατά το τέλος του 18</a:t>
            </a:r>
            <a:r>
              <a:rPr lang="el-GR" baseline="30000" dirty="0">
                <a:solidFill>
                  <a:schemeClr val="tx1"/>
                </a:solidFill>
              </a:rPr>
              <a:t>ου</a:t>
            </a:r>
            <a:r>
              <a:rPr lang="el-GR" dirty="0">
                <a:solidFill>
                  <a:schemeClr val="tx1"/>
                </a:solidFill>
              </a:rPr>
              <a:t> μ.Χ. αιώνα.</a:t>
            </a:r>
          </a:p>
          <a:p>
            <a:r>
              <a:rPr lang="el-GR" dirty="0">
                <a:solidFill>
                  <a:schemeClr val="tx1"/>
                </a:solidFill>
              </a:rPr>
              <a:t>Δύο λόγοι για αυτό είναι η ανάπτυξη του </a:t>
            </a:r>
            <a:r>
              <a:rPr lang="el-GR" dirty="0">
                <a:solidFill>
                  <a:srgbClr val="0070C0"/>
                </a:solidFill>
              </a:rPr>
              <a:t>Νεοελληνικού Διαφωτισμού </a:t>
            </a:r>
            <a:r>
              <a:rPr lang="el-GR" dirty="0">
                <a:solidFill>
                  <a:schemeClr val="tx1"/>
                </a:solidFill>
              </a:rPr>
              <a:t>και το αίτημα για </a:t>
            </a:r>
            <a:r>
              <a:rPr lang="el-GR" dirty="0">
                <a:solidFill>
                  <a:srgbClr val="0070C0"/>
                </a:solidFill>
              </a:rPr>
              <a:t>εθνική ανεξαρτησία</a:t>
            </a:r>
            <a:r>
              <a:rPr lang="el-GR" dirty="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84473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CC2AFD2D-3D43-E31C-572B-D91EA07DA50E}"/>
              </a:ext>
            </a:extLst>
          </p:cNvPr>
          <p:cNvSpPr>
            <a:spLocks noGrp="1"/>
          </p:cNvSpPr>
          <p:nvPr>
            <p:ph type="title"/>
          </p:nvPr>
        </p:nvSpPr>
        <p:spPr>
          <a:xfrm>
            <a:off x="1600754" y="1087374"/>
            <a:ext cx="8983489" cy="1000978"/>
          </a:xfrm>
        </p:spPr>
        <p:txBody>
          <a:bodyPr>
            <a:normAutofit/>
          </a:bodyPr>
          <a:lstStyle/>
          <a:p>
            <a:r>
              <a:rPr lang="el-GR" dirty="0"/>
              <a:t>Ο Νεοελληνικός Διαφωτισμός</a:t>
            </a:r>
            <a:endParaRPr lang="en-GB"/>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1B0A5815-6F68-CA5A-B9A2-C88415AAEE8B}"/>
              </a:ext>
            </a:extLst>
          </p:cNvPr>
          <p:cNvSpPr>
            <a:spLocks noGrp="1"/>
          </p:cNvSpPr>
          <p:nvPr>
            <p:ph idx="1"/>
          </p:nvPr>
        </p:nvSpPr>
        <p:spPr>
          <a:xfrm>
            <a:off x="1600753" y="2535446"/>
            <a:ext cx="8983489" cy="3554457"/>
          </a:xfrm>
        </p:spPr>
        <p:txBody>
          <a:bodyPr>
            <a:normAutofit/>
          </a:bodyPr>
          <a:lstStyle/>
          <a:p>
            <a:r>
              <a:rPr lang="el-GR" dirty="0">
                <a:solidFill>
                  <a:schemeClr val="tx1"/>
                </a:solidFill>
              </a:rPr>
              <a:t>Σημαντική διάσταση απόψεων μεταξύ των εκπροσώπων του Νεοελληνικού Διαφωτισμού ως προς το ποια μορφή της γλώσσας είναι πιο κατάλληλη για την διατύπωση των φιλοσοφικών ιδεών.</a:t>
            </a:r>
          </a:p>
          <a:p>
            <a:r>
              <a:rPr lang="el-GR" dirty="0">
                <a:solidFill>
                  <a:schemeClr val="tx1"/>
                </a:solidFill>
              </a:rPr>
              <a:t>Ορισμένοι (π.χ. Ευγένιος </a:t>
            </a:r>
            <a:r>
              <a:rPr lang="el-GR" dirty="0" err="1">
                <a:solidFill>
                  <a:schemeClr val="tx1"/>
                </a:solidFill>
              </a:rPr>
              <a:t>Βούλγαρις</a:t>
            </a:r>
            <a:r>
              <a:rPr lang="el-GR" dirty="0">
                <a:solidFill>
                  <a:schemeClr val="tx1"/>
                </a:solidFill>
              </a:rPr>
              <a:t>, Νεόφυτος Δούκας) υποστηρίζουν ότι οι λεπτές διακρίσεις της φιλοσοφίας και ανάγκη ακρίβειας στις φυσικές επιστήμες απαιτούν μια «καλλιεργημένη» γλώσσα.</a:t>
            </a:r>
          </a:p>
          <a:p>
            <a:r>
              <a:rPr lang="el-GR" dirty="0">
                <a:solidFill>
                  <a:schemeClr val="tx1"/>
                </a:solidFill>
              </a:rPr>
              <a:t>Άλλοι (π.χ. </a:t>
            </a:r>
            <a:r>
              <a:rPr lang="el-GR" dirty="0" err="1">
                <a:solidFill>
                  <a:schemeClr val="tx1"/>
                </a:solidFill>
              </a:rPr>
              <a:t>Ιώσηπος</a:t>
            </a:r>
            <a:r>
              <a:rPr lang="el-GR" dirty="0">
                <a:solidFill>
                  <a:schemeClr val="tx1"/>
                </a:solidFill>
              </a:rPr>
              <a:t> </a:t>
            </a:r>
            <a:r>
              <a:rPr lang="el-GR" dirty="0" err="1">
                <a:solidFill>
                  <a:schemeClr val="tx1"/>
                </a:solidFill>
              </a:rPr>
              <a:t>Μοισιόδαξ</a:t>
            </a:r>
            <a:r>
              <a:rPr lang="el-GR" dirty="0">
                <a:solidFill>
                  <a:schemeClr val="tx1"/>
                </a:solidFill>
              </a:rPr>
              <a:t>) προτείνουν τη χρήση απλής γλώσσας για να είναι ευκολότερη η διάχυσή των νέων ιδεών στο λαό.</a:t>
            </a:r>
          </a:p>
          <a:p>
            <a:endParaRPr lang="en-GB" dirty="0">
              <a:solidFill>
                <a:schemeClr val="tx1"/>
              </a:solidFill>
            </a:endParaRPr>
          </a:p>
        </p:txBody>
      </p:sp>
    </p:spTree>
    <p:extLst>
      <p:ext uri="{BB962C8B-B14F-4D97-AF65-F5344CB8AC3E}">
        <p14:creationId xmlns:p14="http://schemas.microsoft.com/office/powerpoint/2010/main" val="62677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DC4F84-175A-4AB1-916C-1E5796E1E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Εικόνα 5" descr="Εικόνα που περιέχει σκίτσο/σχέδιο, ανθρώπινο πρόσωπο, ζωγραφιά, άνδρας&#10;&#10;Περιγραφή που δημιουργήθηκε αυτόματα">
            <a:extLst>
              <a:ext uri="{FF2B5EF4-FFF2-40B4-BE49-F238E27FC236}">
                <a16:creationId xmlns:a16="http://schemas.microsoft.com/office/drawing/2014/main" id="{B867A8DD-8DFB-57EB-0DF8-0833FE5337DF}"/>
              </a:ext>
            </a:extLst>
          </p:cNvPr>
          <p:cNvPicPr>
            <a:picLocks noChangeAspect="1"/>
          </p:cNvPicPr>
          <p:nvPr/>
        </p:nvPicPr>
        <p:blipFill rotWithShape="1">
          <a:blip r:embed="rId2" cstate="screen">
            <a:alphaModFix amt="25000"/>
            <a:extLst>
              <a:ext uri="{28A0092B-C50C-407E-A947-70E740481C1C}">
                <a14:useLocalDpi xmlns:a14="http://schemas.microsoft.com/office/drawing/2010/main"/>
              </a:ext>
            </a:extLst>
          </a:blip>
          <a:srcRect r="-1"/>
          <a:stretch/>
        </p:blipFill>
        <p:spPr>
          <a:xfrm>
            <a:off x="20" y="10"/>
            <a:ext cx="12191980" cy="6857990"/>
          </a:xfrm>
          <a:prstGeom prst="rect">
            <a:avLst/>
          </a:prstGeom>
        </p:spPr>
      </p:pic>
      <p:sp>
        <p:nvSpPr>
          <p:cNvPr id="3" name="Θέση περιεχομένου 2">
            <a:extLst>
              <a:ext uri="{FF2B5EF4-FFF2-40B4-BE49-F238E27FC236}">
                <a16:creationId xmlns:a16="http://schemas.microsoft.com/office/drawing/2014/main" id="{F1579CAF-A359-60EB-0048-A7857B0C236B}"/>
              </a:ext>
            </a:extLst>
          </p:cNvPr>
          <p:cNvSpPr>
            <a:spLocks noGrp="1"/>
          </p:cNvSpPr>
          <p:nvPr>
            <p:ph idx="1"/>
          </p:nvPr>
        </p:nvSpPr>
        <p:spPr>
          <a:xfrm>
            <a:off x="7530207" y="864108"/>
            <a:ext cx="3947418" cy="5120640"/>
          </a:xfrm>
        </p:spPr>
        <p:txBody>
          <a:bodyPr>
            <a:normAutofit/>
          </a:bodyPr>
          <a:lstStyle/>
          <a:p>
            <a:pPr marL="0" indent="0">
              <a:buNone/>
            </a:pPr>
            <a:r>
              <a:rPr lang="el-GR" dirty="0">
                <a:solidFill>
                  <a:schemeClr val="tx1"/>
                </a:solidFill>
                <a:effectLst/>
                <a:latin typeface="Palatino Linotype" panose="02040502050505030304" pitchFamily="18" charset="0"/>
              </a:rPr>
              <a:t>Προ πάντων </a:t>
            </a:r>
            <a:r>
              <a:rPr lang="el-GR" dirty="0" err="1">
                <a:solidFill>
                  <a:schemeClr val="tx1"/>
                </a:solidFill>
                <a:effectLst/>
                <a:latin typeface="Palatino Linotype" panose="02040502050505030304" pitchFamily="18" charset="0"/>
              </a:rPr>
              <a:t>τοιγαρούν</a:t>
            </a:r>
            <a:r>
              <a:rPr lang="el-GR" dirty="0">
                <a:solidFill>
                  <a:schemeClr val="tx1"/>
                </a:solidFill>
                <a:effectLst/>
                <a:latin typeface="Palatino Linotype" panose="02040502050505030304" pitchFamily="18" charset="0"/>
              </a:rPr>
              <a:t> μη </a:t>
            </a:r>
            <a:r>
              <a:rPr lang="el-GR" dirty="0" err="1">
                <a:solidFill>
                  <a:schemeClr val="tx1"/>
                </a:solidFill>
                <a:effectLst/>
                <a:latin typeface="Palatino Linotype" panose="02040502050505030304" pitchFamily="18" charset="0"/>
              </a:rPr>
              <a:t>κομιδή</a:t>
            </a:r>
            <a:r>
              <a:rPr lang="el-GR" dirty="0">
                <a:solidFill>
                  <a:schemeClr val="tx1"/>
                </a:solidFill>
                <a:effectLst/>
                <a:latin typeface="Palatino Linotype" panose="02040502050505030304" pitchFamily="18" charset="0"/>
              </a:rPr>
              <a:t> </a:t>
            </a:r>
            <a:r>
              <a:rPr lang="el-GR" dirty="0" err="1">
                <a:solidFill>
                  <a:schemeClr val="tx1"/>
                </a:solidFill>
                <a:effectLst/>
                <a:latin typeface="Palatino Linotype" panose="02040502050505030304" pitchFamily="18" charset="0"/>
              </a:rPr>
              <a:t>ξένον</a:t>
            </a:r>
            <a:r>
              <a:rPr lang="el-GR" dirty="0">
                <a:solidFill>
                  <a:schemeClr val="tx1"/>
                </a:solidFill>
                <a:effectLst/>
                <a:latin typeface="Palatino Linotype" panose="02040502050505030304" pitchFamily="18" charset="0"/>
              </a:rPr>
              <a:t> όντα, και αδαή του Έλληνος λόγου, </a:t>
            </a:r>
            <a:r>
              <a:rPr lang="el-GR" dirty="0" err="1">
                <a:solidFill>
                  <a:schemeClr val="tx1"/>
                </a:solidFill>
                <a:effectLst/>
                <a:latin typeface="Palatino Linotype" panose="02040502050505030304" pitchFamily="18" charset="0"/>
              </a:rPr>
              <a:t>ήκειν</a:t>
            </a:r>
            <a:r>
              <a:rPr lang="el-GR" dirty="0">
                <a:solidFill>
                  <a:schemeClr val="tx1"/>
                </a:solidFill>
                <a:effectLst/>
                <a:latin typeface="Palatino Linotype" panose="02040502050505030304" pitchFamily="18" charset="0"/>
              </a:rPr>
              <a:t> </a:t>
            </a:r>
            <a:r>
              <a:rPr lang="el-GR" dirty="0" err="1">
                <a:solidFill>
                  <a:schemeClr val="tx1"/>
                </a:solidFill>
                <a:effectLst/>
                <a:latin typeface="Palatino Linotype" panose="02040502050505030304" pitchFamily="18" charset="0"/>
              </a:rPr>
              <a:t>αξιώ</a:t>
            </a:r>
            <a:r>
              <a:rPr lang="el-GR" dirty="0">
                <a:solidFill>
                  <a:schemeClr val="tx1"/>
                </a:solidFill>
                <a:effectLst/>
                <a:latin typeface="Palatino Linotype" panose="02040502050505030304" pitchFamily="18" charset="0"/>
              </a:rPr>
              <a:t> τον </a:t>
            </a:r>
            <a:r>
              <a:rPr lang="el-GR" dirty="0" err="1">
                <a:solidFill>
                  <a:schemeClr val="tx1"/>
                </a:solidFill>
                <a:effectLst/>
                <a:latin typeface="Palatino Linotype" panose="02040502050505030304" pitchFamily="18" charset="0"/>
              </a:rPr>
              <a:t>φιλοσοφήσοντα</a:t>
            </a:r>
            <a:r>
              <a:rPr lang="el-GR" dirty="0">
                <a:solidFill>
                  <a:schemeClr val="tx1"/>
                </a:solidFill>
                <a:effectLst/>
                <a:latin typeface="Palatino Linotype" panose="02040502050505030304" pitchFamily="18" charset="0"/>
              </a:rPr>
              <a:t>. Αλλ’ εκ της Γραμματικής, και της άλλης Εγκυκλίου των μαθημάτων τριβής, ικανώς </a:t>
            </a:r>
            <a:r>
              <a:rPr lang="el-GR" dirty="0" err="1">
                <a:solidFill>
                  <a:schemeClr val="tx1"/>
                </a:solidFill>
                <a:effectLst/>
                <a:latin typeface="Palatino Linotype" panose="02040502050505030304" pitchFamily="18" charset="0"/>
              </a:rPr>
              <a:t>συγκεκροτημένον</a:t>
            </a:r>
            <a:r>
              <a:rPr lang="el-GR" dirty="0">
                <a:solidFill>
                  <a:schemeClr val="tx1"/>
                </a:solidFill>
                <a:effectLst/>
                <a:latin typeface="Palatino Linotype" panose="02040502050505030304" pitchFamily="18" charset="0"/>
              </a:rPr>
              <a:t>. [...] </a:t>
            </a:r>
            <a:r>
              <a:rPr lang="el-GR" dirty="0" err="1">
                <a:solidFill>
                  <a:schemeClr val="tx1"/>
                </a:solidFill>
                <a:effectLst/>
                <a:latin typeface="Palatino Linotype" panose="02040502050505030304" pitchFamily="18" charset="0"/>
              </a:rPr>
              <a:t>Εκσυρικτέον</a:t>
            </a:r>
            <a:r>
              <a:rPr lang="el-GR" dirty="0">
                <a:solidFill>
                  <a:schemeClr val="tx1"/>
                </a:solidFill>
                <a:effectLst/>
                <a:latin typeface="Palatino Linotype" panose="02040502050505030304" pitchFamily="18" charset="0"/>
              </a:rPr>
              <a:t> άρα τα χυδαϊστί φιλοσοφείν επαγγελλόμενα </a:t>
            </a:r>
            <a:r>
              <a:rPr lang="el-GR" dirty="0" err="1">
                <a:solidFill>
                  <a:schemeClr val="tx1"/>
                </a:solidFill>
                <a:effectLst/>
                <a:latin typeface="Palatino Linotype" panose="02040502050505030304" pitchFamily="18" charset="0"/>
              </a:rPr>
              <a:t>βιβλιδάρια</a:t>
            </a:r>
            <a:r>
              <a:rPr lang="el-GR" dirty="0">
                <a:solidFill>
                  <a:schemeClr val="tx1"/>
                </a:solidFill>
                <a:effectLst/>
                <a:latin typeface="Palatino Linotype" panose="02040502050505030304" pitchFamily="18" charset="0"/>
              </a:rPr>
              <a:t>, της Ελλάδος φωνής ως </a:t>
            </a:r>
            <a:r>
              <a:rPr lang="el-GR" dirty="0" err="1">
                <a:solidFill>
                  <a:schemeClr val="tx1"/>
                </a:solidFill>
                <a:effectLst/>
                <a:latin typeface="Palatino Linotype" panose="02040502050505030304" pitchFamily="18" charset="0"/>
              </a:rPr>
              <a:t>οιόν</a:t>
            </a:r>
            <a:r>
              <a:rPr lang="el-GR" dirty="0">
                <a:solidFill>
                  <a:schemeClr val="tx1"/>
                </a:solidFill>
                <a:effectLst/>
                <a:latin typeface="Palatino Linotype" panose="02040502050505030304" pitchFamily="18" charset="0"/>
              </a:rPr>
              <a:t> τε </a:t>
            </a:r>
            <a:r>
              <a:rPr lang="el-GR" dirty="0" err="1">
                <a:solidFill>
                  <a:schemeClr val="tx1"/>
                </a:solidFill>
                <a:effectLst/>
                <a:latin typeface="Palatino Linotype" panose="02040502050505030304" pitchFamily="18" charset="0"/>
              </a:rPr>
              <a:t>επιμελουμένους</a:t>
            </a:r>
            <a:r>
              <a:rPr lang="el-GR" dirty="0">
                <a:solidFill>
                  <a:schemeClr val="tx1"/>
                </a:solidFill>
                <a:effectLst/>
                <a:latin typeface="Palatino Linotype" panose="02040502050505030304" pitchFamily="18" charset="0"/>
              </a:rPr>
              <a:t>, ης άνευ, ουδέν των πάλαι </a:t>
            </a:r>
            <a:r>
              <a:rPr lang="el-GR" dirty="0" err="1">
                <a:solidFill>
                  <a:schemeClr val="tx1"/>
                </a:solidFill>
                <a:effectLst/>
                <a:latin typeface="Palatino Linotype" panose="02040502050505030304" pitchFamily="18" charset="0"/>
              </a:rPr>
              <a:t>πεφιλοσοφηκότων</a:t>
            </a:r>
            <a:r>
              <a:rPr lang="el-GR" dirty="0">
                <a:solidFill>
                  <a:schemeClr val="tx1"/>
                </a:solidFill>
                <a:effectLst/>
                <a:latin typeface="Palatino Linotype" panose="02040502050505030304" pitchFamily="18" charset="0"/>
              </a:rPr>
              <a:t> </a:t>
            </a:r>
            <a:r>
              <a:rPr lang="el-GR" dirty="0" err="1">
                <a:solidFill>
                  <a:schemeClr val="tx1"/>
                </a:solidFill>
                <a:effectLst/>
                <a:latin typeface="Palatino Linotype" panose="02040502050505030304" pitchFamily="18" charset="0"/>
              </a:rPr>
              <a:t>εστίν</a:t>
            </a:r>
            <a:r>
              <a:rPr lang="el-GR" dirty="0">
                <a:solidFill>
                  <a:schemeClr val="tx1"/>
                </a:solidFill>
                <a:effectLst/>
                <a:latin typeface="Palatino Linotype" panose="02040502050505030304" pitchFamily="18" charset="0"/>
              </a:rPr>
              <a:t> </a:t>
            </a:r>
            <a:r>
              <a:rPr lang="el-GR" dirty="0" err="1">
                <a:solidFill>
                  <a:schemeClr val="tx1"/>
                </a:solidFill>
                <a:effectLst/>
                <a:latin typeface="Palatino Linotype" panose="02040502050505030304" pitchFamily="18" charset="0"/>
              </a:rPr>
              <a:t>απόνασθαι</a:t>
            </a:r>
            <a:r>
              <a:rPr lang="el-GR" dirty="0">
                <a:solidFill>
                  <a:schemeClr val="tx1"/>
                </a:solidFill>
                <a:effectLst/>
                <a:latin typeface="Palatino Linotype" panose="02040502050505030304" pitchFamily="18" charset="0"/>
              </a:rPr>
              <a:t>.</a:t>
            </a:r>
          </a:p>
          <a:p>
            <a:pPr marL="0" indent="0">
              <a:buNone/>
            </a:pPr>
            <a:r>
              <a:rPr lang="el-GR" sz="1400" dirty="0" err="1">
                <a:solidFill>
                  <a:schemeClr val="tx1"/>
                </a:solidFill>
                <a:latin typeface="g_d0_f6"/>
              </a:rPr>
              <a:t>Βούλγαρις</a:t>
            </a:r>
            <a:r>
              <a:rPr lang="el-GR" sz="1400" dirty="0">
                <a:solidFill>
                  <a:schemeClr val="tx1"/>
                </a:solidFill>
                <a:latin typeface="g_d0_f6"/>
              </a:rPr>
              <a:t>, Ε.</a:t>
            </a:r>
            <a:r>
              <a:rPr lang="en-US" sz="1400" dirty="0">
                <a:solidFill>
                  <a:schemeClr val="tx1"/>
                </a:solidFill>
                <a:latin typeface="g_d0_f6"/>
              </a:rPr>
              <a:t> (1766).</a:t>
            </a:r>
            <a:r>
              <a:rPr lang="el-GR" sz="1400" dirty="0">
                <a:solidFill>
                  <a:schemeClr val="tx1"/>
                </a:solidFill>
                <a:latin typeface="g_d0_f6"/>
              </a:rPr>
              <a:t> </a:t>
            </a:r>
            <a:r>
              <a:rPr lang="el-GR" sz="1400" i="1" dirty="0">
                <a:solidFill>
                  <a:schemeClr val="tx1"/>
                </a:solidFill>
                <a:latin typeface="g_d0_f6"/>
              </a:rPr>
              <a:t>Λογική, εκ παλαιών τε και </a:t>
            </a:r>
            <a:r>
              <a:rPr lang="el-GR" sz="1400" i="1" dirty="0" err="1">
                <a:solidFill>
                  <a:schemeClr val="tx1"/>
                </a:solidFill>
                <a:latin typeface="g_d0_f6"/>
              </a:rPr>
              <a:t>νεωτέρων</a:t>
            </a:r>
            <a:r>
              <a:rPr lang="el-GR" sz="1400" i="1" dirty="0">
                <a:solidFill>
                  <a:schemeClr val="tx1"/>
                </a:solidFill>
                <a:latin typeface="g_d0_f6"/>
              </a:rPr>
              <a:t> </a:t>
            </a:r>
            <a:r>
              <a:rPr lang="el-GR" sz="1400" i="1" dirty="0" err="1">
                <a:solidFill>
                  <a:schemeClr val="tx1"/>
                </a:solidFill>
                <a:latin typeface="g_d0_f6"/>
              </a:rPr>
              <a:t>συνερανισθείσα</a:t>
            </a:r>
            <a:r>
              <a:rPr lang="en-US" sz="1400" i="1" dirty="0">
                <a:solidFill>
                  <a:schemeClr val="tx1"/>
                </a:solidFill>
                <a:latin typeface="g_d0_f6"/>
              </a:rPr>
              <a:t>.</a:t>
            </a:r>
            <a:r>
              <a:rPr lang="en-US" sz="1400" dirty="0">
                <a:solidFill>
                  <a:schemeClr val="tx1"/>
                </a:solidFill>
                <a:latin typeface="g_d0_f6"/>
              </a:rPr>
              <a:t> </a:t>
            </a:r>
            <a:r>
              <a:rPr lang="el-GR" sz="1400" dirty="0">
                <a:solidFill>
                  <a:schemeClr val="tx1"/>
                </a:solidFill>
                <a:latin typeface="g_d0_f6"/>
              </a:rPr>
              <a:t>Λειψία.</a:t>
            </a:r>
            <a:endParaRPr lang="en-GB" sz="1400" dirty="0">
              <a:solidFill>
                <a:schemeClr val="tx1"/>
              </a:solidFill>
              <a:latin typeface="g_d0_f6"/>
            </a:endParaRPr>
          </a:p>
        </p:txBody>
      </p:sp>
    </p:spTree>
    <p:extLst>
      <p:ext uri="{BB962C8B-B14F-4D97-AF65-F5344CB8AC3E}">
        <p14:creationId xmlns:p14="http://schemas.microsoft.com/office/powerpoint/2010/main" val="2678689118"/>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DC4F84-175A-4AB1-916C-1E5796E1E0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4" name="Εικόνα 3">
            <a:extLst>
              <a:ext uri="{FF2B5EF4-FFF2-40B4-BE49-F238E27FC236}">
                <a16:creationId xmlns:a16="http://schemas.microsoft.com/office/drawing/2014/main" id="{0BE8F4CA-29CA-E833-14AF-267D749A46BC}"/>
              </a:ext>
            </a:extLst>
          </p:cNvPr>
          <p:cNvPicPr>
            <a:picLocks noChangeAspect="1"/>
          </p:cNvPicPr>
          <p:nvPr/>
        </p:nvPicPr>
        <p:blipFill rotWithShape="1">
          <a:blip r:embed="rId2" cstate="screen">
            <a:alphaModFix amt="2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3" name="Θέση περιεχομένου 2">
            <a:extLst>
              <a:ext uri="{FF2B5EF4-FFF2-40B4-BE49-F238E27FC236}">
                <a16:creationId xmlns:a16="http://schemas.microsoft.com/office/drawing/2014/main" id="{5AB9F4B6-AE12-0D03-FFFA-16F69CF0E483}"/>
              </a:ext>
            </a:extLst>
          </p:cNvPr>
          <p:cNvSpPr>
            <a:spLocks noGrp="1"/>
          </p:cNvSpPr>
          <p:nvPr>
            <p:ph idx="1"/>
          </p:nvPr>
        </p:nvSpPr>
        <p:spPr>
          <a:xfrm>
            <a:off x="6657975" y="873633"/>
            <a:ext cx="5278968" cy="3412617"/>
          </a:xfrm>
        </p:spPr>
        <p:txBody>
          <a:bodyPr>
            <a:normAutofit fontScale="92500" lnSpcReduction="10000"/>
          </a:bodyPr>
          <a:lstStyle/>
          <a:p>
            <a:pPr marL="0" indent="0">
              <a:buNone/>
            </a:pPr>
            <a:r>
              <a:rPr lang="el-GR" dirty="0">
                <a:solidFill>
                  <a:schemeClr val="tx1"/>
                </a:solidFill>
                <a:effectLst/>
                <a:latin typeface="Palatino Linotype" panose="02040502050505030304" pitchFamily="18" charset="0"/>
              </a:rPr>
              <a:t>Η γλώσσα εφευρέθηκε για να κοινολογούμε της </a:t>
            </a:r>
            <a:r>
              <a:rPr lang="el-GR" dirty="0" err="1">
                <a:solidFill>
                  <a:schemeClr val="tx1"/>
                </a:solidFill>
                <a:effectLst/>
                <a:latin typeface="Palatino Linotype" panose="02040502050505030304" pitchFamily="18" charset="0"/>
              </a:rPr>
              <a:t>ιδέαις</a:t>
            </a:r>
            <a:r>
              <a:rPr lang="el-GR" dirty="0">
                <a:solidFill>
                  <a:schemeClr val="tx1"/>
                </a:solidFill>
                <a:effectLst/>
                <a:latin typeface="Palatino Linotype" panose="02040502050505030304" pitchFamily="18" charset="0"/>
              </a:rPr>
              <a:t> μας αναμεταξύ μας, και για να καταλαβαίνουμε μ’ ευκολία ένας τον άλλον. αυτό λοιπόν δε γένεται σωστά και ορθά, α δε λαλούμε ή α δεν ακούμε τη γλώσσα που </a:t>
            </a:r>
            <a:r>
              <a:rPr lang="el-GR" dirty="0" err="1">
                <a:solidFill>
                  <a:schemeClr val="tx1"/>
                </a:solidFill>
                <a:effectLst/>
                <a:latin typeface="Palatino Linotype" panose="02040502050505030304" pitchFamily="18" charset="0"/>
              </a:rPr>
              <a:t>έχουμ</a:t>
            </a:r>
            <a:r>
              <a:rPr lang="el-GR" dirty="0">
                <a:solidFill>
                  <a:schemeClr val="tx1"/>
                </a:solidFill>
                <a:effectLst/>
                <a:latin typeface="Palatino Linotype" panose="02040502050505030304" pitchFamily="18" charset="0"/>
              </a:rPr>
              <a:t>’ έξι, και οπού συνηθίσαμε να λαλούμε και ν’ </a:t>
            </a:r>
            <a:r>
              <a:rPr lang="el-GR" dirty="0" err="1">
                <a:solidFill>
                  <a:schemeClr val="tx1"/>
                </a:solidFill>
                <a:effectLst/>
                <a:latin typeface="Palatino Linotype" panose="02040502050505030304" pitchFamily="18" charset="0"/>
              </a:rPr>
              <a:t>ακούμ</a:t>
            </a:r>
            <a:r>
              <a:rPr lang="el-GR" dirty="0">
                <a:solidFill>
                  <a:schemeClr val="tx1"/>
                </a:solidFill>
                <a:effectLst/>
                <a:latin typeface="Palatino Linotype" panose="02040502050505030304" pitchFamily="18" charset="0"/>
              </a:rPr>
              <a:t>’ απτά </a:t>
            </a:r>
            <a:r>
              <a:rPr lang="el-GR" dirty="0" err="1">
                <a:solidFill>
                  <a:schemeClr val="tx1"/>
                </a:solidFill>
                <a:effectLst/>
                <a:latin typeface="Palatino Linotype" panose="02040502050505030304" pitchFamily="18" charset="0"/>
              </a:rPr>
              <a:t>μικράτα</a:t>
            </a:r>
            <a:r>
              <a:rPr lang="el-GR" dirty="0">
                <a:solidFill>
                  <a:schemeClr val="tx1"/>
                </a:solidFill>
                <a:effectLst/>
                <a:latin typeface="Palatino Linotype" panose="02040502050505030304" pitchFamily="18" charset="0"/>
              </a:rPr>
              <a:t> μας, το οποίο σ’ εμάς </a:t>
            </a:r>
            <a:r>
              <a:rPr lang="el-GR" dirty="0" err="1">
                <a:solidFill>
                  <a:schemeClr val="tx1"/>
                </a:solidFill>
                <a:effectLst/>
                <a:latin typeface="Palatino Linotype" panose="02040502050505030304" pitchFamily="18" charset="0"/>
              </a:rPr>
              <a:t>είν</a:t>
            </a:r>
            <a:r>
              <a:rPr lang="el-GR" dirty="0">
                <a:solidFill>
                  <a:schemeClr val="tx1"/>
                </a:solidFill>
                <a:effectLst/>
                <a:latin typeface="Palatino Linotype" panose="02040502050505030304" pitchFamily="18" charset="0"/>
              </a:rPr>
              <a:t>’ η </a:t>
            </a:r>
            <a:r>
              <a:rPr lang="el-GR" dirty="0" err="1">
                <a:solidFill>
                  <a:schemeClr val="tx1"/>
                </a:solidFill>
                <a:effectLst/>
                <a:latin typeface="Palatino Linotype" panose="02040502050505030304" pitchFamily="18" charset="0"/>
              </a:rPr>
              <a:t>ρωμαίκια</a:t>
            </a:r>
            <a:r>
              <a:rPr lang="el-GR" dirty="0">
                <a:solidFill>
                  <a:schemeClr val="tx1"/>
                </a:solidFill>
                <a:effectLst/>
                <a:latin typeface="Palatino Linotype" panose="02040502050505030304" pitchFamily="18" charset="0"/>
              </a:rPr>
              <a:t> γλώσσα, στην οποία μπορούμε με καθ’ ευκολία και χωρίς </a:t>
            </a:r>
            <a:r>
              <a:rPr lang="el-GR" dirty="0" err="1">
                <a:solidFill>
                  <a:schemeClr val="tx1"/>
                </a:solidFill>
                <a:effectLst/>
                <a:latin typeface="Palatino Linotype" panose="02040502050505030304" pitchFamily="18" charset="0"/>
              </a:rPr>
              <a:t>σκέψι</a:t>
            </a:r>
            <a:r>
              <a:rPr lang="el-GR" dirty="0">
                <a:solidFill>
                  <a:schemeClr val="tx1"/>
                </a:solidFill>
                <a:effectLst/>
                <a:latin typeface="Palatino Linotype" panose="02040502050505030304" pitchFamily="18" charset="0"/>
              </a:rPr>
              <a:t> πολλή να εκφράζουμε της </a:t>
            </a:r>
            <a:r>
              <a:rPr lang="el-GR" dirty="0" err="1">
                <a:solidFill>
                  <a:schemeClr val="tx1"/>
                </a:solidFill>
                <a:effectLst/>
                <a:latin typeface="Palatino Linotype" panose="02040502050505030304" pitchFamily="18" charset="0"/>
              </a:rPr>
              <a:t>ιδέαις</a:t>
            </a:r>
            <a:r>
              <a:rPr lang="el-GR" dirty="0">
                <a:solidFill>
                  <a:schemeClr val="tx1"/>
                </a:solidFill>
                <a:effectLst/>
                <a:latin typeface="Palatino Linotype" panose="02040502050505030304" pitchFamily="18" charset="0"/>
              </a:rPr>
              <a:t> μας, και να </a:t>
            </a:r>
            <a:r>
              <a:rPr lang="el-GR" dirty="0" err="1">
                <a:solidFill>
                  <a:schemeClr val="tx1"/>
                </a:solidFill>
                <a:effectLst/>
                <a:latin typeface="Palatino Linotype" panose="02040502050505030304" pitchFamily="18" charset="0"/>
              </a:rPr>
              <a:t>καταλαβαίνουμ</a:t>
            </a:r>
            <a:r>
              <a:rPr lang="el-GR" dirty="0">
                <a:solidFill>
                  <a:schemeClr val="tx1"/>
                </a:solidFill>
                <a:effectLst/>
                <a:latin typeface="Palatino Linotype" panose="02040502050505030304" pitchFamily="18" charset="0"/>
              </a:rPr>
              <a:t>’ </a:t>
            </a:r>
            <a:r>
              <a:rPr lang="el-GR" dirty="0" err="1">
                <a:solidFill>
                  <a:schemeClr val="tx1"/>
                </a:solidFill>
                <a:effectLst/>
                <a:latin typeface="Palatino Linotype" panose="02040502050505030304" pitchFamily="18" charset="0"/>
              </a:rPr>
              <a:t>άλλονα</a:t>
            </a:r>
            <a:r>
              <a:rPr lang="el-GR" dirty="0">
                <a:solidFill>
                  <a:schemeClr val="tx1"/>
                </a:solidFill>
                <a:effectLst/>
                <a:latin typeface="Palatino Linotype" panose="02040502050505030304" pitchFamily="18" charset="0"/>
              </a:rPr>
              <a:t> να </a:t>
            </a:r>
            <a:r>
              <a:rPr lang="el-GR" dirty="0" err="1">
                <a:solidFill>
                  <a:schemeClr val="tx1"/>
                </a:solidFill>
                <a:effectLst/>
                <a:latin typeface="Palatino Linotype" panose="02040502050505030304" pitchFamily="18" charset="0"/>
              </a:rPr>
              <a:t>κάμη</a:t>
            </a:r>
            <a:r>
              <a:rPr lang="el-GR" dirty="0">
                <a:solidFill>
                  <a:schemeClr val="tx1"/>
                </a:solidFill>
                <a:effectLst/>
                <a:latin typeface="Palatino Linotype" panose="02040502050505030304" pitchFamily="18" charset="0"/>
              </a:rPr>
              <a:t> το αυτό. αλλιώς </a:t>
            </a:r>
            <a:r>
              <a:rPr lang="el-GR" dirty="0" err="1">
                <a:solidFill>
                  <a:schemeClr val="tx1"/>
                </a:solidFill>
                <a:effectLst/>
                <a:latin typeface="Palatino Linotype" panose="02040502050505030304" pitchFamily="18" charset="0"/>
              </a:rPr>
              <a:t>δυσκολεύουμαστε</a:t>
            </a:r>
            <a:r>
              <a:rPr lang="el-GR" dirty="0">
                <a:solidFill>
                  <a:schemeClr val="tx1"/>
                </a:solidFill>
                <a:effectLst/>
                <a:latin typeface="Palatino Linotype" panose="02040502050505030304" pitchFamily="18" charset="0"/>
              </a:rPr>
              <a:t> αρκετά και στα δύο, όταν δηλαδή πούμε ή ακούσουμε νόημα μ’ έναν ασυνήθιστον τρόπο</a:t>
            </a:r>
            <a:r>
              <a:rPr lang="el-GR" dirty="0">
                <a:solidFill>
                  <a:schemeClr val="tx1"/>
                </a:solidFill>
                <a:effectLst/>
                <a:latin typeface="g_d0_f6"/>
              </a:rPr>
              <a:t>.</a:t>
            </a:r>
            <a:endParaRPr lang="en-GB" dirty="0">
              <a:solidFill>
                <a:schemeClr val="tx1"/>
              </a:solidFill>
            </a:endParaRPr>
          </a:p>
        </p:txBody>
      </p:sp>
      <p:sp>
        <p:nvSpPr>
          <p:cNvPr id="6" name="TextBox 5">
            <a:extLst>
              <a:ext uri="{FF2B5EF4-FFF2-40B4-BE49-F238E27FC236}">
                <a16:creationId xmlns:a16="http://schemas.microsoft.com/office/drawing/2014/main" id="{28B2D016-5BC3-03CB-BBC9-9D12C4F7DDAF}"/>
              </a:ext>
            </a:extLst>
          </p:cNvPr>
          <p:cNvSpPr txBox="1"/>
          <p:nvPr/>
        </p:nvSpPr>
        <p:spPr>
          <a:xfrm>
            <a:off x="6657975" y="4376728"/>
            <a:ext cx="4933950"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FFFFFF"/>
                </a:solidFill>
                <a:effectLst/>
                <a:uLnTx/>
                <a:uFillTx/>
                <a:latin typeface="g_d0_f6"/>
                <a:ea typeface="+mn-ea"/>
                <a:cs typeface="+mn-cs"/>
              </a:rPr>
              <a:t>Καταρτζής, Δ. (</a:t>
            </a:r>
            <a:r>
              <a:rPr kumimoji="0" lang="el-GR" sz="1800" b="0" i="0" u="none" strike="noStrike" kern="1200" cap="none" spc="0" normalizeH="0" baseline="0" noProof="0" dirty="0" err="1">
                <a:ln>
                  <a:noFill/>
                </a:ln>
                <a:solidFill>
                  <a:srgbClr val="FFFFFF"/>
                </a:solidFill>
                <a:effectLst/>
                <a:uLnTx/>
                <a:uFillTx/>
                <a:latin typeface="g_d0_f6"/>
                <a:ea typeface="+mn-ea"/>
                <a:cs typeface="+mn-cs"/>
              </a:rPr>
              <a:t>α.χ</a:t>
            </a:r>
            <a:r>
              <a:rPr kumimoji="0" lang="el-GR" sz="1800" b="0" i="0" u="none" strike="noStrike" kern="1200" cap="none" spc="0" normalizeH="0" baseline="0" noProof="0" dirty="0">
                <a:ln>
                  <a:noFill/>
                </a:ln>
                <a:solidFill>
                  <a:srgbClr val="FFFFFF"/>
                </a:solidFill>
                <a:effectLst/>
                <a:uLnTx/>
                <a:uFillTx/>
                <a:latin typeface="g_d0_f6"/>
                <a:ea typeface="+mn-ea"/>
                <a:cs typeface="+mn-cs"/>
              </a:rPr>
              <a:t>./1974). «Σχέδιο </a:t>
            </a:r>
            <a:r>
              <a:rPr kumimoji="0" lang="el-GR" sz="1800" b="0" i="0" u="none" strike="noStrike" kern="1200" cap="none" spc="0" normalizeH="0" baseline="0" noProof="0" dirty="0" err="1">
                <a:ln>
                  <a:noFill/>
                </a:ln>
                <a:solidFill>
                  <a:srgbClr val="FFFFFF"/>
                </a:solidFill>
                <a:effectLst/>
                <a:uLnTx/>
                <a:uFillTx/>
                <a:latin typeface="g_d0_f6"/>
                <a:ea typeface="+mn-ea"/>
                <a:cs typeface="+mn-cs"/>
              </a:rPr>
              <a:t>ότ</a:t>
            </a:r>
            <a:r>
              <a:rPr kumimoji="0" lang="el-GR" sz="1800" b="0" i="0" u="none" strike="noStrike" kern="1200" cap="none" spc="0" normalizeH="0" baseline="0" noProof="0" dirty="0">
                <a:ln>
                  <a:noFill/>
                </a:ln>
                <a:solidFill>
                  <a:srgbClr val="FFFFFF"/>
                </a:solidFill>
                <a:effectLst/>
                <a:uLnTx/>
                <a:uFillTx/>
                <a:latin typeface="g_d0_f6"/>
                <a:ea typeface="+mn-ea"/>
                <a:cs typeface="+mn-cs"/>
              </a:rPr>
              <a:t>’ η </a:t>
            </a:r>
            <a:r>
              <a:rPr kumimoji="0" lang="el-GR" sz="1800" b="0" i="0" u="none" strike="noStrike" kern="1200" cap="none" spc="0" normalizeH="0" baseline="0" noProof="0" dirty="0" err="1">
                <a:ln>
                  <a:noFill/>
                </a:ln>
                <a:solidFill>
                  <a:srgbClr val="FFFFFF"/>
                </a:solidFill>
                <a:effectLst/>
                <a:uLnTx/>
                <a:uFillTx/>
                <a:latin typeface="g_d0_f6"/>
                <a:ea typeface="+mn-ea"/>
                <a:cs typeface="+mn-cs"/>
              </a:rPr>
              <a:t>ρωμαίκια</a:t>
            </a:r>
            <a:r>
              <a:rPr kumimoji="0" lang="el-GR" sz="1800" b="0" i="0" u="none" strike="noStrike" kern="1200" cap="none" spc="0" normalizeH="0" baseline="0" noProof="0" dirty="0">
                <a:ln>
                  <a:noFill/>
                </a:ln>
                <a:solidFill>
                  <a:srgbClr val="FFFFFF"/>
                </a:solidFill>
                <a:effectLst/>
                <a:uLnTx/>
                <a:uFillTx/>
                <a:latin typeface="g_d0_f6"/>
                <a:ea typeface="+mn-ea"/>
                <a:cs typeface="+mn-cs"/>
              </a:rPr>
              <a:t> γλώσσα...», Στο Κ. Θ. Δημαράς (Επιμ.) </a:t>
            </a:r>
            <a:r>
              <a:rPr kumimoji="0" lang="el-GR" sz="1800" b="0" i="1" u="none" strike="noStrike" kern="1200" cap="none" spc="0" normalizeH="0" baseline="0" noProof="0" dirty="0">
                <a:ln>
                  <a:noFill/>
                </a:ln>
                <a:solidFill>
                  <a:srgbClr val="FFFFFF"/>
                </a:solidFill>
                <a:effectLst/>
                <a:uLnTx/>
                <a:uFillTx/>
                <a:latin typeface="g_d0_f7"/>
                <a:ea typeface="+mn-ea"/>
                <a:cs typeface="+mn-cs"/>
              </a:rPr>
              <a:t>Δοκίμια</a:t>
            </a:r>
            <a:r>
              <a:rPr kumimoji="0" lang="el-GR" sz="1800" b="0" i="0" u="none" strike="noStrike" kern="1200" cap="none" spc="0" normalizeH="0" baseline="0" noProof="0" dirty="0">
                <a:ln>
                  <a:noFill/>
                </a:ln>
                <a:solidFill>
                  <a:srgbClr val="FFFFFF"/>
                </a:solidFill>
                <a:effectLst/>
                <a:uLnTx/>
                <a:uFillTx/>
                <a:latin typeface="g_d0_f7"/>
                <a:ea typeface="+mn-ea"/>
                <a:cs typeface="+mn-cs"/>
              </a:rPr>
              <a:t>. </a:t>
            </a:r>
            <a:r>
              <a:rPr kumimoji="0" lang="el-GR" sz="1800" b="0" i="0" u="none" strike="noStrike" kern="1200" cap="none" spc="0" normalizeH="0" baseline="0" noProof="0" dirty="0">
                <a:ln>
                  <a:noFill/>
                </a:ln>
                <a:solidFill>
                  <a:srgbClr val="FFFFFF"/>
                </a:solidFill>
                <a:effectLst/>
                <a:uLnTx/>
                <a:uFillTx/>
                <a:latin typeface="g_d0_f6"/>
                <a:ea typeface="+mn-ea"/>
                <a:cs typeface="+mn-cs"/>
              </a:rPr>
              <a:t>Ερμής. [σ. 9]</a:t>
            </a:r>
            <a:endParaRPr kumimoji="0" lang="en-GB"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62736378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0CA79F-930D-E387-10FC-B89156E833FA}"/>
              </a:ext>
            </a:extLst>
          </p:cNvPr>
          <p:cNvSpPr>
            <a:spLocks noGrp="1"/>
          </p:cNvSpPr>
          <p:nvPr>
            <p:ph type="title"/>
          </p:nvPr>
        </p:nvSpPr>
        <p:spPr/>
        <p:txBody>
          <a:bodyPr/>
          <a:lstStyle/>
          <a:p>
            <a:pPr algn="r"/>
            <a:r>
              <a:rPr lang="el-GR" dirty="0"/>
              <a:t>Η διαμόρφωση εθνικής συνείδησης</a:t>
            </a:r>
            <a:endParaRPr lang="en-GB" dirty="0"/>
          </a:p>
        </p:txBody>
      </p:sp>
      <p:sp>
        <p:nvSpPr>
          <p:cNvPr id="3" name="Θέση περιεχομένου 2">
            <a:extLst>
              <a:ext uri="{FF2B5EF4-FFF2-40B4-BE49-F238E27FC236}">
                <a16:creationId xmlns:a16="http://schemas.microsoft.com/office/drawing/2014/main" id="{A2A8AF27-86AC-E585-2750-E9D10108E322}"/>
              </a:ext>
            </a:extLst>
          </p:cNvPr>
          <p:cNvSpPr>
            <a:spLocks noGrp="1"/>
          </p:cNvSpPr>
          <p:nvPr>
            <p:ph idx="1"/>
          </p:nvPr>
        </p:nvSpPr>
        <p:spPr>
          <a:xfrm>
            <a:off x="3869268" y="864108"/>
            <a:ext cx="4124358" cy="5120640"/>
          </a:xfrm>
        </p:spPr>
        <p:txBody>
          <a:bodyPr/>
          <a:lstStyle/>
          <a:p>
            <a:r>
              <a:rPr lang="el-GR" dirty="0"/>
              <a:t>Η ανάδυση μιας εθνικής συνείδησης εκφράζεται και με το αίτημα για «καθαρισμό» της γλώσσας από ξενικές επιρροές.</a:t>
            </a:r>
          </a:p>
          <a:p>
            <a:r>
              <a:rPr lang="el-GR" dirty="0"/>
              <a:t>Η διαδικασία αυτή γίνεται ακόμη πιο επείγουσα μετά την δημιουργία του ανεξάρτητου ελληνικού κράτους, καθώς διαμορφώνεται μια «καθαρή» γλώσσα της διοίκησης. </a:t>
            </a:r>
            <a:endParaRPr lang="en-GB" dirty="0"/>
          </a:p>
        </p:txBody>
      </p:sp>
      <p:pic>
        <p:nvPicPr>
          <p:cNvPr id="4" name="Εικόνα 3">
            <a:extLst>
              <a:ext uri="{FF2B5EF4-FFF2-40B4-BE49-F238E27FC236}">
                <a16:creationId xmlns:a16="http://schemas.microsoft.com/office/drawing/2014/main" id="{BE4B66EE-0C44-C554-2656-EB3B7BF0581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16022" y="885886"/>
            <a:ext cx="3579723" cy="5155825"/>
          </a:xfrm>
          <a:prstGeom prst="rect">
            <a:avLst/>
          </a:prstGeom>
        </p:spPr>
      </p:pic>
      <p:sp>
        <p:nvSpPr>
          <p:cNvPr id="6" name="TextBox 5">
            <a:extLst>
              <a:ext uri="{FF2B5EF4-FFF2-40B4-BE49-F238E27FC236}">
                <a16:creationId xmlns:a16="http://schemas.microsoft.com/office/drawing/2014/main" id="{FF46D449-6170-D68C-95F3-8A8C3BB8454D}"/>
              </a:ext>
            </a:extLst>
          </p:cNvPr>
          <p:cNvSpPr txBox="1"/>
          <p:nvPr/>
        </p:nvSpPr>
        <p:spPr>
          <a:xfrm>
            <a:off x="8116022" y="6132866"/>
            <a:ext cx="3579723"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000" b="0" i="0" u="none" strike="noStrike" kern="1200" cap="none" spc="0" normalizeH="0" baseline="0" noProof="0" dirty="0">
                <a:ln>
                  <a:noFill/>
                </a:ln>
                <a:solidFill>
                  <a:srgbClr val="000000"/>
                </a:solidFill>
                <a:effectLst/>
                <a:uLnTx/>
                <a:uFillTx/>
                <a:latin typeface="Corbel" panose="020B0503020204020204"/>
                <a:ea typeface="+mn-ea"/>
                <a:cs typeface="+mn-cs"/>
              </a:rPr>
              <a:t>Λεπτομέρεια πίνακα του </a:t>
            </a:r>
            <a:r>
              <a:rPr kumimoji="0" lang="en-GB" sz="1000" b="0" i="0" u="none" strike="noStrike" kern="1200" cap="none" spc="0" normalizeH="0" baseline="0" noProof="0" dirty="0">
                <a:ln>
                  <a:noFill/>
                </a:ln>
                <a:solidFill>
                  <a:srgbClr val="000000"/>
                </a:solidFill>
                <a:effectLst/>
                <a:uLnTx/>
                <a:uFillTx/>
                <a:latin typeface="Corbel" panose="020B0503020204020204"/>
                <a:ea typeface="+mn-ea"/>
                <a:cs typeface="+mn-cs"/>
              </a:rPr>
              <a:t>Johann Michael </a:t>
            </a:r>
            <a:r>
              <a:rPr kumimoji="0" lang="en-GB" sz="1000" b="0" i="0" u="none" strike="noStrike" kern="1200" cap="none" spc="0" normalizeH="0" baseline="0" noProof="0" dirty="0" err="1">
                <a:ln>
                  <a:noFill/>
                </a:ln>
                <a:solidFill>
                  <a:srgbClr val="000000"/>
                </a:solidFill>
                <a:effectLst/>
                <a:uLnTx/>
                <a:uFillTx/>
                <a:latin typeface="Corbel" panose="020B0503020204020204"/>
                <a:ea typeface="+mn-ea"/>
                <a:cs typeface="+mn-cs"/>
              </a:rPr>
              <a:t>Wittmer</a:t>
            </a:r>
            <a:r>
              <a:rPr kumimoji="0" lang="el-GR" sz="1000" b="0" i="0" u="none" strike="noStrike" kern="1200" cap="none" spc="0" normalizeH="0" baseline="0" noProof="0" dirty="0">
                <a:ln>
                  <a:noFill/>
                </a:ln>
                <a:solidFill>
                  <a:srgbClr val="000000"/>
                </a:solidFill>
                <a:effectLst/>
                <a:uLnTx/>
                <a:uFillTx/>
                <a:latin typeface="Corbel" panose="020B0503020204020204"/>
                <a:ea typeface="+mn-ea"/>
                <a:cs typeface="+mn-cs"/>
              </a:rPr>
              <a:t>. Αθήνα, 1833)</a:t>
            </a:r>
            <a:endParaRPr kumimoji="0" lang="en-GB" sz="10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86509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3F227FC9-2D3A-D9E5-23DC-13E9A6528382}"/>
              </a:ext>
            </a:extLst>
          </p:cNvPr>
          <p:cNvSpPr>
            <a:spLocks noGrp="1"/>
          </p:cNvSpPr>
          <p:nvPr>
            <p:ph idx="1"/>
          </p:nvPr>
        </p:nvSpPr>
        <p:spPr>
          <a:xfrm>
            <a:off x="3792514" y="864108"/>
            <a:ext cx="3585891" cy="5120640"/>
          </a:xfrm>
        </p:spPr>
        <p:txBody>
          <a:bodyPr>
            <a:normAutofit/>
          </a:bodyPr>
          <a:lstStyle/>
          <a:p>
            <a:pPr marL="0" indent="0">
              <a:buNone/>
            </a:pPr>
            <a:r>
              <a:rPr lang="el-GR" sz="1800" dirty="0">
                <a:effectLst/>
                <a:latin typeface="Garamond" panose="02020404030301010803" pitchFamily="18" charset="0"/>
              </a:rPr>
              <a:t>Η γλώσσα μας λοιπόν είναι φύσει και θέσει Ελληνική, και </a:t>
            </a:r>
            <a:r>
              <a:rPr lang="el-GR" sz="1800" dirty="0" err="1">
                <a:effectLst/>
                <a:latin typeface="Garamond" panose="02020404030301010803" pitchFamily="18" charset="0"/>
              </a:rPr>
              <a:t>καμμία</a:t>
            </a:r>
            <a:r>
              <a:rPr lang="el-GR" sz="1800" dirty="0">
                <a:effectLst/>
                <a:latin typeface="Garamond" panose="02020404030301010803" pitchFamily="18" charset="0"/>
              </a:rPr>
              <a:t> νόθος </a:t>
            </a:r>
            <a:r>
              <a:rPr lang="el-GR" sz="1800" dirty="0" err="1">
                <a:effectLst/>
                <a:latin typeface="Garamond" panose="02020404030301010803" pitchFamily="18" charset="0"/>
              </a:rPr>
              <a:t>Γλωσσονομία</a:t>
            </a:r>
            <a:r>
              <a:rPr lang="el-GR" sz="1800" dirty="0">
                <a:effectLst/>
                <a:latin typeface="Garamond" panose="02020404030301010803" pitchFamily="18" charset="0"/>
              </a:rPr>
              <a:t> δεν δύναται να τη </a:t>
            </a:r>
            <a:r>
              <a:rPr lang="el-GR" sz="1800" dirty="0" err="1">
                <a:effectLst/>
                <a:latin typeface="Garamond" panose="02020404030301010803" pitchFamily="18" charset="0"/>
              </a:rPr>
              <a:t>αφαιρέση</a:t>
            </a:r>
            <a:r>
              <a:rPr lang="el-GR" sz="1800" dirty="0">
                <a:effectLst/>
                <a:latin typeface="Garamond" panose="02020404030301010803" pitchFamily="18" charset="0"/>
              </a:rPr>
              <a:t> αυτό το </a:t>
            </a:r>
            <a:r>
              <a:rPr lang="el-GR" sz="1800" dirty="0" err="1">
                <a:effectLst/>
                <a:latin typeface="Garamond" panose="02020404030301010803" pitchFamily="18" charset="0"/>
              </a:rPr>
              <a:t>γνήσιον</a:t>
            </a:r>
            <a:r>
              <a:rPr lang="el-GR" sz="1800" dirty="0">
                <a:effectLst/>
                <a:latin typeface="Garamond" panose="02020404030301010803" pitchFamily="18" charset="0"/>
              </a:rPr>
              <a:t> όνομα. Όθεν αν ως Γλώσσα ζώσα και λαλουμένη χρειάζεται </a:t>
            </a:r>
            <a:r>
              <a:rPr lang="el-GR" sz="1800" dirty="0" err="1">
                <a:effectLst/>
                <a:latin typeface="Garamond" panose="02020404030301010803" pitchFamily="18" charset="0"/>
              </a:rPr>
              <a:t>κάθαρσιν</a:t>
            </a:r>
            <a:r>
              <a:rPr lang="el-GR" sz="1800" dirty="0">
                <a:effectLst/>
                <a:latin typeface="Garamond" panose="02020404030301010803" pitchFamily="18" charset="0"/>
              </a:rPr>
              <a:t>, η κυρίως </a:t>
            </a:r>
            <a:r>
              <a:rPr lang="el-GR" sz="1800" dirty="0" err="1">
                <a:effectLst/>
                <a:latin typeface="Garamond" panose="02020404030301010803" pitchFamily="18" charset="0"/>
              </a:rPr>
              <a:t>κάθαρσις</a:t>
            </a:r>
            <a:r>
              <a:rPr lang="el-GR" sz="1800" dirty="0">
                <a:effectLst/>
                <a:latin typeface="Garamond" panose="02020404030301010803" pitchFamily="18" charset="0"/>
              </a:rPr>
              <a:t> αυτής είναι το να </a:t>
            </a:r>
            <a:r>
              <a:rPr lang="el-GR" sz="1800" dirty="0" err="1">
                <a:effectLst/>
                <a:latin typeface="Garamond" panose="02020404030301010803" pitchFamily="18" charset="0"/>
              </a:rPr>
              <a:t>αποβληθή</a:t>
            </a:r>
            <a:r>
              <a:rPr lang="el-GR" sz="1800" dirty="0">
                <a:effectLst/>
                <a:latin typeface="Garamond" panose="02020404030301010803" pitchFamily="18" charset="0"/>
              </a:rPr>
              <a:t> μετά ζήλου όλη η κακόζηλος </a:t>
            </a:r>
            <a:r>
              <a:rPr lang="el-GR" sz="1800" dirty="0" err="1">
                <a:effectLst/>
                <a:latin typeface="Garamond" panose="02020404030301010803" pitchFamily="18" charset="0"/>
              </a:rPr>
              <a:t>ξενολογία</a:t>
            </a:r>
            <a:r>
              <a:rPr lang="el-GR" sz="1800" dirty="0">
                <a:effectLst/>
                <a:latin typeface="Garamond" panose="02020404030301010803" pitchFamily="18" charset="0"/>
              </a:rPr>
              <a:t> των </a:t>
            </a:r>
            <a:r>
              <a:rPr lang="el-GR" sz="1800" dirty="0" err="1">
                <a:effectLst/>
                <a:latin typeface="Garamond" panose="02020404030301010803" pitchFamily="18" charset="0"/>
              </a:rPr>
              <a:t>Γλωσσονόμων</a:t>
            </a:r>
            <a:r>
              <a:rPr lang="el-GR" sz="1800" dirty="0">
                <a:effectLst/>
                <a:latin typeface="Garamond" panose="02020404030301010803" pitchFamily="18" charset="0"/>
              </a:rPr>
              <a:t>, διά να </a:t>
            </a:r>
            <a:r>
              <a:rPr lang="el-GR" sz="1800" dirty="0" err="1">
                <a:effectLst/>
                <a:latin typeface="Garamond" panose="02020404030301010803" pitchFamily="18" charset="0"/>
              </a:rPr>
              <a:t>διατηρηθή</a:t>
            </a:r>
            <a:r>
              <a:rPr lang="el-GR" sz="1800" dirty="0">
                <a:effectLst/>
                <a:latin typeface="Garamond" panose="02020404030301010803" pitchFamily="18" charset="0"/>
              </a:rPr>
              <a:t> ο φυσικός της </a:t>
            </a:r>
            <a:r>
              <a:rPr lang="el-GR" sz="1800" dirty="0" err="1">
                <a:effectLst/>
                <a:latin typeface="Garamond" panose="02020404030301010803" pitchFamily="18" charset="0"/>
              </a:rPr>
              <a:t>χαρακτήρ</a:t>
            </a:r>
            <a:r>
              <a:rPr lang="el-GR" sz="1800" dirty="0">
                <a:effectLst/>
                <a:latin typeface="Garamond" panose="02020404030301010803" pitchFamily="18" charset="0"/>
              </a:rPr>
              <a:t> αναλλοίωτος. […] </a:t>
            </a:r>
            <a:r>
              <a:rPr lang="el-GR" sz="1800" dirty="0" err="1">
                <a:effectLst/>
                <a:latin typeface="Garamond" panose="02020404030301010803" pitchFamily="18" charset="0"/>
              </a:rPr>
              <a:t>χρεωστούμεν</a:t>
            </a:r>
            <a:r>
              <a:rPr lang="el-GR" sz="1800" dirty="0">
                <a:effectLst/>
                <a:latin typeface="Garamond" panose="02020404030301010803" pitchFamily="18" charset="0"/>
              </a:rPr>
              <a:t> να </a:t>
            </a:r>
            <a:r>
              <a:rPr lang="el-GR" sz="1800" dirty="0" err="1">
                <a:effectLst/>
                <a:latin typeface="Garamond" panose="02020404030301010803" pitchFamily="18" charset="0"/>
              </a:rPr>
              <a:t>απορρίψωμεν</a:t>
            </a:r>
            <a:r>
              <a:rPr lang="el-GR" sz="1800" dirty="0">
                <a:effectLst/>
                <a:latin typeface="Garamond" panose="02020404030301010803" pitchFamily="18" charset="0"/>
              </a:rPr>
              <a:t> όλα τα </a:t>
            </a:r>
            <a:r>
              <a:rPr lang="el-GR" sz="1800" dirty="0" err="1">
                <a:effectLst/>
                <a:latin typeface="Garamond" panose="02020404030301010803" pitchFamily="18" charset="0"/>
              </a:rPr>
              <a:t>ξενολογικά</a:t>
            </a:r>
            <a:r>
              <a:rPr lang="el-GR" sz="1800" dirty="0">
                <a:effectLst/>
                <a:latin typeface="Garamond" panose="02020404030301010803" pitchFamily="18" charset="0"/>
              </a:rPr>
              <a:t> εκείνα νόθα ονόματα, δι’ ων οι απειρόκαλοι λαοπλάνοι [...] </a:t>
            </a:r>
            <a:r>
              <a:rPr lang="el-GR" sz="1800" dirty="0" err="1">
                <a:effectLst/>
                <a:latin typeface="Garamond" panose="02020404030301010803" pitchFamily="18" charset="0"/>
              </a:rPr>
              <a:t>εδοκίμασαν</a:t>
            </a:r>
            <a:r>
              <a:rPr lang="el-GR" sz="1800" dirty="0">
                <a:effectLst/>
                <a:latin typeface="Garamond" panose="02020404030301010803" pitchFamily="18" charset="0"/>
              </a:rPr>
              <a:t> να στήσουν ανυπέρβλητα όρια διαχωρισμού μεταξύ της παλαιάς και νέας Ελληνικής Γλώσσης, της οποίας την ουσιώδη ενότητα </a:t>
            </a:r>
            <a:r>
              <a:rPr lang="el-GR" sz="1800" dirty="0" err="1">
                <a:effectLst/>
                <a:latin typeface="Garamond" panose="02020404030301010803" pitchFamily="18" charset="0"/>
              </a:rPr>
              <a:t>μόν</a:t>
            </a:r>
            <a:r>
              <a:rPr lang="el-GR" sz="1800" dirty="0">
                <a:effectLst/>
                <a:latin typeface="Garamond" panose="02020404030301010803" pitchFamily="18" charset="0"/>
              </a:rPr>
              <a:t>’ οι </a:t>
            </a:r>
            <a:r>
              <a:rPr lang="el-GR" sz="1800" dirty="0" err="1">
                <a:effectLst/>
                <a:latin typeface="Garamond" panose="02020404030301010803" pitchFamily="18" charset="0"/>
              </a:rPr>
              <a:t>αναισθητούντες</a:t>
            </a:r>
            <a:r>
              <a:rPr lang="el-GR" sz="1800" dirty="0">
                <a:effectLst/>
                <a:latin typeface="Garamond" panose="02020404030301010803" pitchFamily="18" charset="0"/>
              </a:rPr>
              <a:t> ημπορούν να απαρνηθούν.</a:t>
            </a:r>
            <a:endParaRPr lang="en-GB" sz="1800" dirty="0">
              <a:latin typeface="Garamond" panose="02020404030301010803" pitchFamily="18" charset="0"/>
            </a:endParaRPr>
          </a:p>
        </p:txBody>
      </p:sp>
      <p:pic>
        <p:nvPicPr>
          <p:cNvPr id="5" name="Εικόνα 4">
            <a:extLst>
              <a:ext uri="{FF2B5EF4-FFF2-40B4-BE49-F238E27FC236}">
                <a16:creationId xmlns:a16="http://schemas.microsoft.com/office/drawing/2014/main" id="{F8330323-7325-4C53-94B2-44334A3603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18120" y="758952"/>
            <a:ext cx="3617432" cy="5330952"/>
          </a:xfrm>
          <a:prstGeom prst="rect">
            <a:avLst/>
          </a:prstGeom>
        </p:spPr>
      </p:pic>
      <p:sp>
        <p:nvSpPr>
          <p:cNvPr id="7" name="TextBox 6">
            <a:extLst>
              <a:ext uri="{FF2B5EF4-FFF2-40B4-BE49-F238E27FC236}">
                <a16:creationId xmlns:a16="http://schemas.microsoft.com/office/drawing/2014/main" id="{4BE64BEA-5A37-C415-C29F-193CE3613502}"/>
              </a:ext>
            </a:extLst>
          </p:cNvPr>
          <p:cNvSpPr txBox="1"/>
          <p:nvPr/>
        </p:nvSpPr>
        <p:spPr>
          <a:xfrm>
            <a:off x="7934355" y="6099048"/>
            <a:ext cx="3384962"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l-GR" sz="1600" b="0" i="0" u="none" strike="noStrike" kern="1200" cap="none" spc="0" normalizeH="0" baseline="0" noProof="0" dirty="0">
                <a:ln>
                  <a:noFill/>
                </a:ln>
                <a:solidFill>
                  <a:srgbClr val="000000"/>
                </a:solidFill>
                <a:effectLst/>
                <a:uLnTx/>
                <a:uFillTx/>
                <a:latin typeface="Garamond" panose="02020404030301010803" pitchFamily="18" charset="0"/>
                <a:ea typeface="+mn-ea"/>
                <a:cs typeface="+mn-cs"/>
              </a:rPr>
              <a:t>Παναγιώτης </a:t>
            </a:r>
            <a:r>
              <a:rPr kumimoji="0" lang="el-GR" sz="1600" b="0" i="0" u="none" strike="noStrike" kern="1200" cap="none" spc="0" normalizeH="0" baseline="0" noProof="0" dirty="0" err="1">
                <a:ln>
                  <a:noFill/>
                </a:ln>
                <a:solidFill>
                  <a:srgbClr val="000000"/>
                </a:solidFill>
                <a:effectLst/>
                <a:uLnTx/>
                <a:uFillTx/>
                <a:latin typeface="Garamond" panose="02020404030301010803" pitchFamily="18" charset="0"/>
                <a:ea typeface="+mn-ea"/>
                <a:cs typeface="+mn-cs"/>
              </a:rPr>
              <a:t>Κοδρικάς</a:t>
            </a:r>
            <a:r>
              <a:rPr kumimoji="0" lang="el-GR" sz="1600" b="0" i="0" u="none" strike="noStrike" kern="1200" cap="none" spc="0" normalizeH="0" baseline="0" noProof="0" dirty="0">
                <a:ln>
                  <a:noFill/>
                </a:ln>
                <a:solidFill>
                  <a:srgbClr val="000000"/>
                </a:solidFill>
                <a:effectLst/>
                <a:uLnTx/>
                <a:uFillTx/>
                <a:latin typeface="Garamond" panose="02020404030301010803" pitchFamily="18" charset="0"/>
                <a:ea typeface="+mn-ea"/>
                <a:cs typeface="+mn-cs"/>
              </a:rPr>
              <a:t> (1762-1827)</a:t>
            </a:r>
            <a:endParaRPr kumimoji="0" lang="en-GB" sz="1600" b="0" i="0" u="none" strike="noStrike" kern="1200" cap="none" spc="0" normalizeH="0" baseline="0" noProof="0" dirty="0">
              <a:ln>
                <a:noFill/>
              </a:ln>
              <a:solidFill>
                <a:srgbClr val="000000"/>
              </a:solidFill>
              <a:effectLst/>
              <a:uLnTx/>
              <a:uFillTx/>
              <a:latin typeface="Garamond" panose="02020404030301010803" pitchFamily="18" charset="0"/>
              <a:ea typeface="+mn-ea"/>
              <a:cs typeface="+mn-cs"/>
            </a:endParaRPr>
          </a:p>
        </p:txBody>
      </p:sp>
      <p:sp>
        <p:nvSpPr>
          <p:cNvPr id="8" name="TextBox 7">
            <a:extLst>
              <a:ext uri="{FF2B5EF4-FFF2-40B4-BE49-F238E27FC236}">
                <a16:creationId xmlns:a16="http://schemas.microsoft.com/office/drawing/2014/main" id="{204ED321-09EB-3F67-C253-5FD1B0B4F5CA}"/>
              </a:ext>
            </a:extLst>
          </p:cNvPr>
          <p:cNvSpPr txBox="1"/>
          <p:nvPr/>
        </p:nvSpPr>
        <p:spPr>
          <a:xfrm>
            <a:off x="247650" y="2400806"/>
            <a:ext cx="3105149" cy="181588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err="1">
                <a:ln>
                  <a:noFill/>
                </a:ln>
                <a:solidFill>
                  <a:srgbClr val="FFFFFF"/>
                </a:solidFill>
                <a:effectLst/>
                <a:uLnTx/>
                <a:uFillTx/>
                <a:latin typeface="Corbel" panose="020B0503020204020204"/>
                <a:ea typeface="+mn-ea"/>
                <a:cs typeface="+mn-cs"/>
              </a:rPr>
              <a:t>Κοδρικάς</a:t>
            </a: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 Π. (1818). </a:t>
            </a:r>
            <a:r>
              <a:rPr kumimoji="0" lang="el-GR" sz="2800" b="0" i="1" u="none" strike="noStrike" kern="1200" cap="none" spc="0" normalizeH="0" baseline="0" noProof="0" dirty="0">
                <a:ln>
                  <a:noFill/>
                </a:ln>
                <a:solidFill>
                  <a:srgbClr val="FFFFFF"/>
                </a:solidFill>
                <a:effectLst/>
                <a:uLnTx/>
                <a:uFillTx/>
                <a:latin typeface="Corbel" panose="020B0503020204020204"/>
                <a:ea typeface="+mn-ea"/>
                <a:cs typeface="+mn-cs"/>
              </a:rPr>
              <a:t>Μελέτη της κοινής ελληνικής διαλέκτου. </a:t>
            </a: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Παρίσι.</a:t>
            </a:r>
            <a:endParaRPr kumimoji="0" lang="en-GB" sz="2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207810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3F227FC9-2D3A-D9E5-23DC-13E9A6528382}"/>
              </a:ext>
            </a:extLst>
          </p:cNvPr>
          <p:cNvSpPr>
            <a:spLocks noGrp="1"/>
          </p:cNvSpPr>
          <p:nvPr>
            <p:ph idx="1"/>
          </p:nvPr>
        </p:nvSpPr>
        <p:spPr>
          <a:xfrm>
            <a:off x="3869267" y="864108"/>
            <a:ext cx="3585891" cy="5120640"/>
          </a:xfrm>
        </p:spPr>
        <p:txBody>
          <a:bodyPr>
            <a:normAutofit/>
          </a:bodyPr>
          <a:lstStyle/>
          <a:p>
            <a:pPr marL="0" indent="0">
              <a:buNone/>
            </a:pPr>
            <a:r>
              <a:rPr lang="el-GR" sz="1400" dirty="0">
                <a:effectLst/>
                <a:latin typeface="+mj-lt"/>
              </a:rPr>
              <a:t>Η απλή μας γλώσσα, </a:t>
            </a:r>
            <a:r>
              <a:rPr lang="el-GR" sz="1400" dirty="0" err="1">
                <a:effectLst/>
                <a:latin typeface="+mj-lt"/>
              </a:rPr>
              <a:t>Λογιώτατε</a:t>
            </a:r>
            <a:r>
              <a:rPr lang="el-GR" sz="1400" dirty="0">
                <a:effectLst/>
                <a:latin typeface="+mj-lt"/>
              </a:rPr>
              <a:t>, έχει αστέρευτους θησαυρούς από χάρες και νοστιμάδες. </a:t>
            </a:r>
            <a:r>
              <a:rPr lang="el-GR" sz="1400" dirty="0">
                <a:latin typeface="+mj-lt"/>
              </a:rPr>
              <a:t>[…] </a:t>
            </a:r>
            <a:r>
              <a:rPr lang="el-GR" sz="1400" dirty="0">
                <a:effectLst/>
                <a:latin typeface="+mj-lt"/>
              </a:rPr>
              <a:t>Η μανία, ωστόσο, να θέλουν οι προκομμένοι </a:t>
            </a:r>
            <a:r>
              <a:rPr lang="el-GR" sz="1400" dirty="0" err="1">
                <a:effectLst/>
                <a:latin typeface="+mj-lt"/>
              </a:rPr>
              <a:t>αλλοιώτικη</a:t>
            </a:r>
            <a:r>
              <a:rPr lang="el-GR" sz="1400" dirty="0">
                <a:effectLst/>
                <a:latin typeface="+mj-lt"/>
              </a:rPr>
              <a:t> γλώσσα από την κοινή, για να ξηγιούνται, </a:t>
            </a:r>
            <a:r>
              <a:rPr lang="el-GR" sz="1400" dirty="0" err="1">
                <a:effectLst/>
                <a:latin typeface="+mj-lt"/>
              </a:rPr>
              <a:t>εμόλεψε</a:t>
            </a:r>
            <a:r>
              <a:rPr lang="el-GR" sz="1400" dirty="0">
                <a:effectLst/>
                <a:latin typeface="+mj-lt"/>
              </a:rPr>
              <a:t> όλα τα γένη στους καιρούς οπού </a:t>
            </a:r>
            <a:r>
              <a:rPr lang="el-GR" sz="1400" dirty="0" err="1">
                <a:effectLst/>
                <a:latin typeface="+mj-lt"/>
              </a:rPr>
              <a:t>εκοίτουνταν</a:t>
            </a:r>
            <a:r>
              <a:rPr lang="el-GR" sz="1400" dirty="0">
                <a:effectLst/>
                <a:latin typeface="+mj-lt"/>
              </a:rPr>
              <a:t> βαριά άρρωστα από την ανάγκη της αμάθειας. αφορμής οπού τους έκανε να </a:t>
            </a:r>
            <a:r>
              <a:rPr lang="el-GR" sz="1400" dirty="0" err="1">
                <a:effectLst/>
                <a:latin typeface="+mj-lt"/>
              </a:rPr>
              <a:t>φαντάζωνται</a:t>
            </a:r>
            <a:r>
              <a:rPr lang="el-GR" sz="1400" dirty="0">
                <a:effectLst/>
                <a:latin typeface="+mj-lt"/>
              </a:rPr>
              <a:t> πως η προκοπή</a:t>
            </a:r>
            <a:r>
              <a:rPr lang="el-GR" sz="1400" dirty="0">
                <a:latin typeface="+mj-lt"/>
              </a:rPr>
              <a:t> </a:t>
            </a:r>
            <a:r>
              <a:rPr lang="el-GR" sz="1400" dirty="0">
                <a:effectLst/>
                <a:latin typeface="+mj-lt"/>
              </a:rPr>
              <a:t>προέρχεται από λόγια οπού δεν απεικάζονται από όλους και όχι από ιδέες, και πως η διαφορά από </a:t>
            </a:r>
            <a:r>
              <a:rPr lang="el-GR" sz="1400" dirty="0" err="1">
                <a:effectLst/>
                <a:latin typeface="+mj-lt"/>
              </a:rPr>
              <a:t>σπουδαίον</a:t>
            </a:r>
            <a:r>
              <a:rPr lang="el-GR" sz="1400" dirty="0">
                <a:effectLst/>
                <a:latin typeface="+mj-lt"/>
              </a:rPr>
              <a:t> </a:t>
            </a:r>
            <a:r>
              <a:rPr lang="el-GR" sz="1400" dirty="0" err="1">
                <a:effectLst/>
                <a:latin typeface="+mj-lt"/>
              </a:rPr>
              <a:t>ώς</a:t>
            </a:r>
            <a:r>
              <a:rPr lang="el-GR" sz="1400" dirty="0">
                <a:effectLst/>
                <a:latin typeface="+mj-lt"/>
              </a:rPr>
              <a:t> αμαθή είναι ο διαφορετικός τρόπος της ομιλίας και όχι η πλούσια και ταχτική ή η φτωχή και άταχτη παράσταση των ιδεών τους</a:t>
            </a:r>
            <a:r>
              <a:rPr lang="el-GR" sz="1400" dirty="0">
                <a:latin typeface="+mj-lt"/>
              </a:rPr>
              <a:t> […] </a:t>
            </a:r>
            <a:r>
              <a:rPr lang="el-GR" sz="1400" dirty="0">
                <a:effectLst/>
                <a:latin typeface="+mj-lt"/>
              </a:rPr>
              <a:t>Η αληθινή γλώσσα </a:t>
            </a:r>
            <a:r>
              <a:rPr lang="el-GR" sz="1400" dirty="0" err="1">
                <a:effectLst/>
                <a:latin typeface="+mj-lt"/>
              </a:rPr>
              <a:t>ενού</a:t>
            </a:r>
            <a:r>
              <a:rPr lang="el-GR" sz="1400" dirty="0">
                <a:effectLst/>
                <a:latin typeface="+mj-lt"/>
              </a:rPr>
              <a:t> Γένου είναι η κοινή και συνηθισμένη σε όλους. Η γλώσσα πρέπει να </a:t>
            </a:r>
            <a:r>
              <a:rPr lang="el-GR" sz="1400" dirty="0" err="1">
                <a:effectLst/>
                <a:latin typeface="+mj-lt"/>
              </a:rPr>
              <a:t>ορθογράφεται</a:t>
            </a:r>
            <a:r>
              <a:rPr lang="el-GR" sz="1400" dirty="0">
                <a:effectLst/>
                <a:latin typeface="+mj-lt"/>
              </a:rPr>
              <a:t> και να συγγράφεται καθώς προφέρεται και μιλιέται. Τέλος, όσο δε λείψουν οι </a:t>
            </a:r>
            <a:r>
              <a:rPr lang="el-GR" sz="1400" dirty="0" err="1">
                <a:effectLst/>
                <a:latin typeface="+mj-lt"/>
              </a:rPr>
              <a:t>πρόληψες</a:t>
            </a:r>
            <a:r>
              <a:rPr lang="el-GR" sz="1400" dirty="0">
                <a:effectLst/>
                <a:latin typeface="+mj-lt"/>
              </a:rPr>
              <a:t> των </a:t>
            </a:r>
            <a:r>
              <a:rPr lang="el-GR" sz="1400" dirty="0" err="1">
                <a:effectLst/>
                <a:latin typeface="+mj-lt"/>
              </a:rPr>
              <a:t>λογιωτάτων</a:t>
            </a:r>
            <a:r>
              <a:rPr lang="el-GR" sz="1400" dirty="0">
                <a:effectLst/>
                <a:latin typeface="+mj-lt"/>
              </a:rPr>
              <a:t>, το Γένος δε βλέπει ποτέ του </a:t>
            </a:r>
            <a:r>
              <a:rPr lang="el-GR" sz="1400" dirty="0" err="1">
                <a:effectLst/>
                <a:latin typeface="+mj-lt"/>
              </a:rPr>
              <a:t>ημέραν</a:t>
            </a:r>
            <a:r>
              <a:rPr lang="el-GR" sz="1400" dirty="0">
                <a:effectLst/>
                <a:latin typeface="+mj-lt"/>
              </a:rPr>
              <a:t>!</a:t>
            </a:r>
            <a:r>
              <a:rPr lang="el-GR" sz="1400" dirty="0">
                <a:latin typeface="+mj-lt"/>
              </a:rPr>
              <a:t> </a:t>
            </a:r>
            <a:endParaRPr lang="en-GB" sz="1400" i="1" dirty="0">
              <a:latin typeface="+mj-lt"/>
            </a:endParaRPr>
          </a:p>
        </p:txBody>
      </p:sp>
      <p:sp>
        <p:nvSpPr>
          <p:cNvPr id="7" name="TextBox 6">
            <a:extLst>
              <a:ext uri="{FF2B5EF4-FFF2-40B4-BE49-F238E27FC236}">
                <a16:creationId xmlns:a16="http://schemas.microsoft.com/office/drawing/2014/main" id="{4BE64BEA-5A37-C415-C29F-193CE3613502}"/>
              </a:ext>
            </a:extLst>
          </p:cNvPr>
          <p:cNvSpPr txBox="1"/>
          <p:nvPr/>
        </p:nvSpPr>
        <p:spPr>
          <a:xfrm>
            <a:off x="8052061" y="5716456"/>
            <a:ext cx="3384962"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l-GR" sz="1600" b="0" i="0" u="none" strike="noStrike" kern="1200" cap="none" spc="0" normalizeH="0" baseline="0" noProof="0" dirty="0">
                <a:ln>
                  <a:noFill/>
                </a:ln>
                <a:solidFill>
                  <a:srgbClr val="000000"/>
                </a:solidFill>
                <a:effectLst/>
                <a:uLnTx/>
                <a:uFillTx/>
                <a:latin typeface="Corbel" panose="020B0503020204020204"/>
                <a:ea typeface="+mn-ea"/>
                <a:cs typeface="+mn-cs"/>
              </a:rPr>
              <a:t>Ιωάννης Βηλαράς (1771-1823)</a:t>
            </a:r>
            <a:endParaRPr kumimoji="0" lang="en-GB" sz="16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204ED321-09EB-3F67-C253-5FD1B0B4F5CA}"/>
              </a:ext>
            </a:extLst>
          </p:cNvPr>
          <p:cNvSpPr txBox="1"/>
          <p:nvPr/>
        </p:nvSpPr>
        <p:spPr>
          <a:xfrm>
            <a:off x="133350" y="2524631"/>
            <a:ext cx="3105149" cy="2246769"/>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Βηλαράς, Ι. (</a:t>
            </a:r>
            <a:r>
              <a:rPr kumimoji="0" lang="el-GR" sz="2800" b="0" i="0" u="none" strike="noStrike" kern="1200" cap="none" spc="0" normalizeH="0" baseline="0" noProof="0" dirty="0" err="1">
                <a:ln>
                  <a:noFill/>
                </a:ln>
                <a:solidFill>
                  <a:srgbClr val="FFFFFF"/>
                </a:solidFill>
                <a:effectLst/>
                <a:uLnTx/>
                <a:uFillTx/>
                <a:latin typeface="Corbel" panose="020B0503020204020204"/>
                <a:ea typeface="+mn-ea"/>
                <a:cs typeface="+mn-cs"/>
              </a:rPr>
              <a:t>χ.η</a:t>
            </a: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./1981). </a:t>
            </a:r>
            <a:b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b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Η </a:t>
            </a:r>
            <a:r>
              <a:rPr kumimoji="0" lang="el-GR" sz="2800" b="0" i="0" u="none" strike="noStrike" kern="1200" cap="none" spc="0" normalizeH="0" baseline="0" noProof="0" dirty="0" err="1">
                <a:ln>
                  <a:noFill/>
                </a:ln>
                <a:solidFill>
                  <a:srgbClr val="FFFFFF"/>
                </a:solidFill>
                <a:effectLst/>
                <a:uLnTx/>
                <a:uFillTx/>
                <a:latin typeface="Corbel" panose="020B0503020204020204"/>
                <a:ea typeface="+mn-ea"/>
                <a:cs typeface="+mn-cs"/>
              </a:rPr>
              <a:t>Ρομεηκη</a:t>
            </a: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 </a:t>
            </a:r>
            <a:r>
              <a:rPr kumimoji="0" lang="el-GR" sz="2800" b="0" i="0" u="none" strike="noStrike" kern="1200" cap="none" spc="0" normalizeH="0" baseline="0" noProof="0" dirty="0" err="1">
                <a:ln>
                  <a:noFill/>
                </a:ln>
                <a:solidFill>
                  <a:srgbClr val="FFFFFF"/>
                </a:solidFill>
                <a:effectLst/>
                <a:uLnTx/>
                <a:uFillTx/>
                <a:latin typeface="Corbel" panose="020B0503020204020204"/>
                <a:ea typeface="+mn-ea"/>
                <a:cs typeface="+mn-cs"/>
              </a:rPr>
              <a:t>γλοσα</a:t>
            </a: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 </a:t>
            </a:r>
            <a:b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br>
            <a:r>
              <a:rPr kumimoji="0" lang="el-GR" sz="1400" b="0" i="0" u="none" strike="noStrike" kern="1200" cap="none" spc="0" normalizeH="0" baseline="0" noProof="0" dirty="0">
                <a:ln>
                  <a:noFill/>
                </a:ln>
                <a:solidFill>
                  <a:srgbClr val="FFFFFF"/>
                </a:solidFill>
                <a:effectLst/>
                <a:uLnTx/>
                <a:uFillTx/>
                <a:latin typeface="g_d0_f6"/>
                <a:ea typeface="+mn-ea"/>
                <a:cs typeface="+mn-cs"/>
              </a:rPr>
              <a:t>Στο Ε. Ι. Μοσχονάς (Επιμ.) Βηλαράς, Ψαλίδας, Χριστόπουλος κ.ά., (1981).Η δημοτικιστική αντίθεση στην </a:t>
            </a:r>
            <a:r>
              <a:rPr kumimoji="0" lang="el-GR" sz="1400" b="0" i="0" u="none" strike="noStrike" kern="1200" cap="none" spc="0" normalizeH="0" baseline="0" noProof="0" dirty="0" err="1">
                <a:ln>
                  <a:noFill/>
                </a:ln>
                <a:solidFill>
                  <a:srgbClr val="FFFFFF"/>
                </a:solidFill>
                <a:effectLst/>
                <a:uLnTx/>
                <a:uFillTx/>
                <a:latin typeface="g_d0_f6"/>
                <a:ea typeface="+mn-ea"/>
                <a:cs typeface="+mn-cs"/>
              </a:rPr>
              <a:t>κοραϊκή</a:t>
            </a:r>
            <a:r>
              <a:rPr kumimoji="0" lang="el-GR" sz="1400" b="0" i="0" u="none" strike="noStrike" kern="1200" cap="none" spc="0" normalizeH="0" baseline="0" noProof="0" dirty="0">
                <a:ln>
                  <a:noFill/>
                </a:ln>
                <a:solidFill>
                  <a:srgbClr val="FFFFFF"/>
                </a:solidFill>
                <a:effectLst/>
                <a:uLnTx/>
                <a:uFillTx/>
                <a:latin typeface="g_d0_f6"/>
                <a:ea typeface="+mn-ea"/>
                <a:cs typeface="+mn-cs"/>
              </a:rPr>
              <a:t> «μέση οδό». Αθήνα.</a:t>
            </a:r>
            <a:endParaRPr kumimoji="0" lang="en-GB" sz="2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pic>
        <p:nvPicPr>
          <p:cNvPr id="2" name="Εικόνα 1">
            <a:extLst>
              <a:ext uri="{FF2B5EF4-FFF2-40B4-BE49-F238E27FC236}">
                <a16:creationId xmlns:a16="http://schemas.microsoft.com/office/drawing/2014/main" id="{9F41E4EC-DC0B-FF61-FC21-6C1C25BC23B8}"/>
              </a:ext>
            </a:extLst>
          </p:cNvPr>
          <p:cNvPicPr>
            <a:picLocks noChangeAspect="1"/>
          </p:cNvPicPr>
          <p:nvPr/>
        </p:nvPicPr>
        <p:blipFill>
          <a:blip r:embed="rId2"/>
          <a:stretch>
            <a:fillRect/>
          </a:stretch>
        </p:blipFill>
        <p:spPr>
          <a:xfrm>
            <a:off x="7976314" y="864108"/>
            <a:ext cx="3536457" cy="4852348"/>
          </a:xfrm>
          <a:prstGeom prst="rect">
            <a:avLst/>
          </a:prstGeom>
        </p:spPr>
      </p:pic>
    </p:spTree>
    <p:extLst>
      <p:ext uri="{BB962C8B-B14F-4D97-AF65-F5344CB8AC3E}">
        <p14:creationId xmlns:p14="http://schemas.microsoft.com/office/powerpoint/2010/main" val="1919948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BA68D18E-0AE3-4F21-9BAB-27DA9C11AD9B}"/>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102" y="2629988"/>
            <a:ext cx="1440000" cy="1440000"/>
          </a:xfrm>
          <a:prstGeom prst="rect">
            <a:avLst/>
          </a:prstGeom>
        </p:spPr>
      </p:pic>
      <p:sp>
        <p:nvSpPr>
          <p:cNvPr id="3" name="TextBox 2">
            <a:extLst>
              <a:ext uri="{FF2B5EF4-FFF2-40B4-BE49-F238E27FC236}">
                <a16:creationId xmlns:a16="http://schemas.microsoft.com/office/drawing/2014/main" id="{5153DE3E-CBA5-4740-B994-05234559A8D7}"/>
              </a:ext>
            </a:extLst>
          </p:cNvPr>
          <p:cNvSpPr txBox="1"/>
          <p:nvPr/>
        </p:nvSpPr>
        <p:spPr>
          <a:xfrm>
            <a:off x="1857102" y="2623438"/>
            <a:ext cx="10193383"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4400" b="0" i="0" u="none" strike="noStrike" kern="1200" cap="none" spc="0" normalizeH="0" baseline="0" noProof="0" dirty="0">
                <a:ln>
                  <a:noFill/>
                </a:ln>
                <a:solidFill>
                  <a:srgbClr val="000000"/>
                </a:solidFill>
                <a:effectLst/>
                <a:uLnTx/>
                <a:uFillTx/>
                <a:latin typeface="Corbel" panose="020B0503020204020204"/>
                <a:ea typeface="+mn-ea"/>
                <a:cs typeface="+mn-cs"/>
              </a:rPr>
              <a:t>Ποια από τις δύο θέσεις σας φαίνεται πιο πειστική; Για ποιους λόγους;</a:t>
            </a:r>
            <a:endParaRPr kumimoji="0" lang="en-US" sz="4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920411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172F3E5E-0BD8-4447-9675-3E9558E03834}"/>
              </a:ext>
            </a:extLst>
          </p:cNvPr>
          <p:cNvSpPr>
            <a:spLocks noGrp="1"/>
          </p:cNvSpPr>
          <p:nvPr>
            <p:ph type="title"/>
          </p:nvPr>
        </p:nvSpPr>
        <p:spPr>
          <a:xfrm>
            <a:off x="1600754" y="1087374"/>
            <a:ext cx="8983489" cy="1000978"/>
          </a:xfrm>
        </p:spPr>
        <p:txBody>
          <a:bodyPr>
            <a:normAutofit/>
          </a:bodyPr>
          <a:lstStyle/>
          <a:p>
            <a:r>
              <a:rPr lang="el-GR" dirty="0"/>
              <a:t>Καθαρεύουσα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22DBD84F-05A4-44E1-975C-E059F0687074}"/>
              </a:ext>
            </a:extLst>
          </p:cNvPr>
          <p:cNvSpPr>
            <a:spLocks noGrp="1"/>
          </p:cNvSpPr>
          <p:nvPr>
            <p:ph idx="1"/>
          </p:nvPr>
        </p:nvSpPr>
        <p:spPr>
          <a:xfrm>
            <a:off x="1600753" y="2535446"/>
            <a:ext cx="8983489" cy="3554457"/>
          </a:xfrm>
        </p:spPr>
        <p:txBody>
          <a:bodyPr>
            <a:normAutofit/>
          </a:bodyPr>
          <a:lstStyle/>
          <a:p>
            <a:r>
              <a:rPr lang="el-GR" dirty="0">
                <a:solidFill>
                  <a:schemeClr val="tx1"/>
                </a:solidFill>
              </a:rPr>
              <a:t>Μέσα από την αντιπαράθεση των </a:t>
            </a:r>
            <a:r>
              <a:rPr lang="el-GR" dirty="0" err="1">
                <a:solidFill>
                  <a:schemeClr val="tx1"/>
                </a:solidFill>
              </a:rPr>
              <a:t>αρχαϊστών</a:t>
            </a:r>
            <a:r>
              <a:rPr lang="el-GR" dirty="0">
                <a:solidFill>
                  <a:schemeClr val="tx1"/>
                </a:solidFill>
              </a:rPr>
              <a:t> και των ακραίων δημοτικιστών, και τις πιο μετριοπαθείς στάσεις λογίων όπως ο Αδαμάντιος Κοραής, διαμορφώνεται μια μέση οδός.</a:t>
            </a:r>
          </a:p>
          <a:p>
            <a:r>
              <a:rPr lang="el-GR" dirty="0">
                <a:solidFill>
                  <a:schemeClr val="tx1"/>
                </a:solidFill>
              </a:rPr>
              <a:t>Η </a:t>
            </a:r>
            <a:r>
              <a:rPr lang="el-GR" dirty="0">
                <a:solidFill>
                  <a:srgbClr val="FF0000"/>
                </a:solidFill>
              </a:rPr>
              <a:t>καθαρεύουσα</a:t>
            </a:r>
            <a:r>
              <a:rPr lang="el-GR" dirty="0">
                <a:solidFill>
                  <a:schemeClr val="tx1"/>
                </a:solidFill>
              </a:rPr>
              <a:t>, μια εξαρχαϊσμένη μορφή της ελληνικής, καθιερώνεται ως επίσημη γλώσσα του κράτους το 1834.</a:t>
            </a:r>
          </a:p>
          <a:p>
            <a:r>
              <a:rPr lang="el-GR" dirty="0">
                <a:solidFill>
                  <a:schemeClr val="tx1"/>
                </a:solidFill>
              </a:rPr>
              <a:t>Οι «ξένες» επιρροές εξοβελίζονται από τη γλώσσα της διοίκησης.</a:t>
            </a:r>
          </a:p>
        </p:txBody>
      </p:sp>
      <p:pic>
        <p:nvPicPr>
          <p:cNvPr id="5" name="Εικόνα 4" descr="Κινούμενα σχέδια μέλισσα με μολύβι">
            <a:extLst>
              <a:ext uri="{FF2B5EF4-FFF2-40B4-BE49-F238E27FC236}">
                <a16:creationId xmlns:a16="http://schemas.microsoft.com/office/drawing/2014/main" id="{E82F81BD-10D8-36AC-BFBF-3F88CBC410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11054921" y="5848695"/>
            <a:ext cx="666400" cy="715297"/>
          </a:xfrm>
          <a:prstGeom prst="rect">
            <a:avLst/>
          </a:prstGeom>
        </p:spPr>
      </p:pic>
      <p:sp>
        <p:nvSpPr>
          <p:cNvPr id="6" name="Φυσαλίδα ομιλίας: Ορθογώνιο με στρογγυλεμένες γωνίες 5">
            <a:extLst>
              <a:ext uri="{FF2B5EF4-FFF2-40B4-BE49-F238E27FC236}">
                <a16:creationId xmlns:a16="http://schemas.microsoft.com/office/drawing/2014/main" id="{8FA8E663-BF6D-160D-8736-D7441454E3A6}"/>
              </a:ext>
            </a:extLst>
          </p:cNvPr>
          <p:cNvSpPr/>
          <p:nvPr/>
        </p:nvSpPr>
        <p:spPr>
          <a:xfrm>
            <a:off x="10616106" y="5249837"/>
            <a:ext cx="1105215" cy="598858"/>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050" b="0" i="0" u="none" strike="noStrike" kern="1200" cap="none" spc="0" normalizeH="0" baseline="0" noProof="0" dirty="0">
                <a:ln>
                  <a:noFill/>
                </a:ln>
                <a:solidFill>
                  <a:srgbClr val="FFFFFF"/>
                </a:solidFill>
                <a:effectLst/>
                <a:uLnTx/>
                <a:uFillTx/>
                <a:latin typeface="Corbel" panose="020B0503020204020204"/>
                <a:ea typeface="+mn-ea"/>
                <a:cs typeface="+mn-cs"/>
              </a:rPr>
              <a:t>«</a:t>
            </a:r>
            <a:r>
              <a:rPr kumimoji="0" lang="el-GR" sz="1050" b="0" i="0" u="none" strike="noStrike" kern="1200" cap="none" spc="0" normalizeH="0" baseline="0" noProof="0" dirty="0" err="1">
                <a:ln>
                  <a:noFill/>
                </a:ln>
                <a:solidFill>
                  <a:srgbClr val="FFFFFF"/>
                </a:solidFill>
                <a:effectLst/>
                <a:uLnTx/>
                <a:uFillTx/>
                <a:latin typeface="Corbel" panose="020B0503020204020204"/>
                <a:ea typeface="+mn-ea"/>
                <a:cs typeface="+mn-cs"/>
              </a:rPr>
              <a:t>Εξοβελιζω</a:t>
            </a:r>
            <a:r>
              <a:rPr kumimoji="0" lang="el-GR" sz="1050" b="0" i="0" u="none" strike="noStrike" kern="1200" cap="none" spc="0" normalizeH="0" baseline="0" noProof="0" dirty="0">
                <a:ln>
                  <a:noFill/>
                </a:ln>
                <a:solidFill>
                  <a:srgbClr val="FFFFFF"/>
                </a:solidFill>
                <a:effectLst/>
                <a:uLnTx/>
                <a:uFillTx/>
                <a:latin typeface="Corbel" panose="020B0503020204020204"/>
                <a:ea typeface="+mn-ea"/>
                <a:cs typeface="+mn-cs"/>
              </a:rPr>
              <a:t>» σημαίνει σβήνω κάτι</a:t>
            </a:r>
            <a:endParaRPr kumimoji="0" lang="en-GB"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30100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B71D4756-099B-1A07-CC55-144B65AA153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74787" y="0"/>
            <a:ext cx="8842425" cy="6858000"/>
          </a:xfrm>
          <a:prstGeom prst="rect">
            <a:avLst/>
          </a:prstGeom>
        </p:spPr>
      </p:pic>
      <p:sp>
        <p:nvSpPr>
          <p:cNvPr id="5" name="Οβάλ 4">
            <a:extLst>
              <a:ext uri="{FF2B5EF4-FFF2-40B4-BE49-F238E27FC236}">
                <a16:creationId xmlns:a16="http://schemas.microsoft.com/office/drawing/2014/main" id="{6618389B-F52D-FA6E-39F2-B4F0086A925E}"/>
              </a:ext>
            </a:extLst>
          </p:cNvPr>
          <p:cNvSpPr/>
          <p:nvPr/>
        </p:nvSpPr>
        <p:spPr>
          <a:xfrm>
            <a:off x="3333750" y="3933826"/>
            <a:ext cx="990600" cy="409574"/>
          </a:xfrm>
          <a:prstGeom prst="ellipse">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609426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2" name="Εικόνα 1">
            <a:extLst>
              <a:ext uri="{FF2B5EF4-FFF2-40B4-BE49-F238E27FC236}">
                <a16:creationId xmlns:a16="http://schemas.microsoft.com/office/drawing/2014/main" id="{F8EBF5A8-411E-A3CC-5A96-F5FE6D166C04}"/>
              </a:ext>
            </a:extLst>
          </p:cNvPr>
          <p:cNvPicPr>
            <a:picLocks noChangeAspect="1"/>
          </p:cNvPicPr>
          <p:nvPr/>
        </p:nvPicPr>
        <p:blipFill>
          <a:blip r:embed="rId2"/>
          <a:stretch>
            <a:fillRect/>
          </a:stretch>
        </p:blipFill>
        <p:spPr>
          <a:xfrm>
            <a:off x="3532514" y="771434"/>
            <a:ext cx="5126973" cy="5481882"/>
          </a:xfrm>
          <a:prstGeom prst="rect">
            <a:avLst/>
          </a:prstGeom>
        </p:spPr>
      </p:pic>
      <p:sp>
        <p:nvSpPr>
          <p:cNvPr id="3" name="Οβάλ 2">
            <a:extLst>
              <a:ext uri="{FF2B5EF4-FFF2-40B4-BE49-F238E27FC236}">
                <a16:creationId xmlns:a16="http://schemas.microsoft.com/office/drawing/2014/main" id="{F46E05AD-93A3-A896-1ECC-437354C7D4F8}"/>
              </a:ext>
            </a:extLst>
          </p:cNvPr>
          <p:cNvSpPr/>
          <p:nvPr/>
        </p:nvSpPr>
        <p:spPr>
          <a:xfrm>
            <a:off x="4916744" y="4769568"/>
            <a:ext cx="795798" cy="362871"/>
          </a:xfrm>
          <a:prstGeom prst="ellipse">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127272447"/>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11A0068-FEF4-44DB-A95E-01F94BBC0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C43FB93D-F8D4-4DFA-9893-8D6D5C52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 y="758952"/>
            <a:ext cx="262395"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3" name="Εικόνα 2">
            <a:extLst>
              <a:ext uri="{FF2B5EF4-FFF2-40B4-BE49-F238E27FC236}">
                <a16:creationId xmlns:a16="http://schemas.microsoft.com/office/drawing/2014/main" id="{844C71D3-01E2-507D-F2CA-8E4F74B9057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02442" y="3770606"/>
            <a:ext cx="4169700" cy="1000125"/>
          </a:xfrm>
          <a:prstGeom prst="rect">
            <a:avLst/>
          </a:prstGeom>
        </p:spPr>
      </p:pic>
      <p:sp>
        <p:nvSpPr>
          <p:cNvPr id="12" name="Rectangle 11">
            <a:extLst>
              <a:ext uri="{FF2B5EF4-FFF2-40B4-BE49-F238E27FC236}">
                <a16:creationId xmlns:a16="http://schemas.microsoft.com/office/drawing/2014/main" id="{4A635A8B-6A6F-406F-ABC4-98B5D0CDE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594" y="758951"/>
            <a:ext cx="5535397" cy="88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1A0EB721-D3D5-4018-8E2F-A95DA7F5D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30" y="5207429"/>
            <a:ext cx="5535397" cy="88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2" name="Εικόνα 1">
            <a:extLst>
              <a:ext uri="{FF2B5EF4-FFF2-40B4-BE49-F238E27FC236}">
                <a16:creationId xmlns:a16="http://schemas.microsoft.com/office/drawing/2014/main" id="{53D51595-55A5-F09E-1506-6DEA842E845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3767" y="2093156"/>
            <a:ext cx="5535397" cy="1677450"/>
          </a:xfrm>
          <a:prstGeom prst="rect">
            <a:avLst/>
          </a:prstGeom>
        </p:spPr>
      </p:pic>
      <p:sp>
        <p:nvSpPr>
          <p:cNvPr id="16" name="Rectangle 15">
            <a:extLst>
              <a:ext uri="{FF2B5EF4-FFF2-40B4-BE49-F238E27FC236}">
                <a16:creationId xmlns:a16="http://schemas.microsoft.com/office/drawing/2014/main" id="{A213CA47-0818-4DE3-ACFB-6688B7819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 name="TextBox 3">
            <a:extLst>
              <a:ext uri="{FF2B5EF4-FFF2-40B4-BE49-F238E27FC236}">
                <a16:creationId xmlns:a16="http://schemas.microsoft.com/office/drawing/2014/main" id="{53D91A26-2DE5-9531-8751-0297D0E2B44D}"/>
              </a:ext>
            </a:extLst>
          </p:cNvPr>
          <p:cNvSpPr txBox="1"/>
          <p:nvPr/>
        </p:nvSpPr>
        <p:spPr>
          <a:xfrm>
            <a:off x="2608079" y="5208821"/>
            <a:ext cx="1165897"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4000" b="0" i="0" u="none" strike="noStrike" kern="1200" cap="none" spc="0" normalizeH="0" baseline="0" noProof="0" dirty="0">
                <a:ln>
                  <a:noFill/>
                </a:ln>
                <a:solidFill>
                  <a:srgbClr val="FFFFFF"/>
                </a:solidFill>
                <a:effectLst/>
                <a:uLnTx/>
                <a:uFillTx/>
                <a:latin typeface="Corbel" panose="020B0503020204020204"/>
                <a:ea typeface="+mn-ea"/>
                <a:cs typeface="+mn-cs"/>
              </a:rPr>
              <a:t>1822</a:t>
            </a:r>
            <a:endParaRPr kumimoji="0" lang="en-GB"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TextBox 4">
            <a:extLst>
              <a:ext uri="{FF2B5EF4-FFF2-40B4-BE49-F238E27FC236}">
                <a16:creationId xmlns:a16="http://schemas.microsoft.com/office/drawing/2014/main" id="{77824FDD-9EB1-FEA6-FE82-693815AA50A2}"/>
              </a:ext>
            </a:extLst>
          </p:cNvPr>
          <p:cNvSpPr txBox="1"/>
          <p:nvPr/>
        </p:nvSpPr>
        <p:spPr>
          <a:xfrm>
            <a:off x="8364632" y="846245"/>
            <a:ext cx="1207382"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4000" b="0" i="0" u="none" strike="noStrike" kern="1200" cap="none" spc="0" normalizeH="0" baseline="0" noProof="0" dirty="0">
                <a:ln>
                  <a:noFill/>
                </a:ln>
                <a:solidFill>
                  <a:srgbClr val="FFFFFF"/>
                </a:solidFill>
                <a:effectLst/>
                <a:uLnTx/>
                <a:uFillTx/>
                <a:latin typeface="Corbel" panose="020B0503020204020204"/>
                <a:ea typeface="+mn-ea"/>
                <a:cs typeface="+mn-cs"/>
              </a:rPr>
              <a:t>1844</a:t>
            </a:r>
            <a:endParaRPr kumimoji="0" lang="en-GB"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745353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87DE91-BF6E-44C5-8B11-34B4DEB46E7F}"/>
              </a:ext>
            </a:extLst>
          </p:cNvPr>
          <p:cNvSpPr>
            <a:spLocks noGrp="1"/>
          </p:cNvSpPr>
          <p:nvPr>
            <p:ph type="title"/>
          </p:nvPr>
        </p:nvSpPr>
        <p:spPr/>
        <p:txBody>
          <a:bodyPr/>
          <a:lstStyle/>
          <a:p>
            <a:pPr algn="r"/>
            <a:r>
              <a:rPr lang="el-GR" dirty="0"/>
              <a:t>Κείμενο στην καθαρεύουσα</a:t>
            </a:r>
            <a:br>
              <a:rPr lang="el-GR" dirty="0"/>
            </a:br>
            <a:br>
              <a:rPr lang="el-GR" dirty="0"/>
            </a:br>
            <a:r>
              <a:rPr lang="el-GR" sz="1800" dirty="0"/>
              <a:t>(</a:t>
            </a:r>
            <a:r>
              <a:rPr lang="el-GR" sz="1800" i="1" dirty="0"/>
              <a:t>Ελληνική Νομαρχία ήτοι Λόγος περί Ελευθερίας</a:t>
            </a:r>
            <a:r>
              <a:rPr lang="el-GR" sz="1800" dirty="0"/>
              <a:t>, 1806)</a:t>
            </a:r>
            <a:endParaRPr lang="en-GB" dirty="0"/>
          </a:p>
        </p:txBody>
      </p:sp>
      <p:sp>
        <p:nvSpPr>
          <p:cNvPr id="3" name="Θέση περιεχομένου 2">
            <a:extLst>
              <a:ext uri="{FF2B5EF4-FFF2-40B4-BE49-F238E27FC236}">
                <a16:creationId xmlns:a16="http://schemas.microsoft.com/office/drawing/2014/main" id="{3C068DF1-B762-4798-A90A-3D71ED1368DE}"/>
              </a:ext>
            </a:extLst>
          </p:cNvPr>
          <p:cNvSpPr>
            <a:spLocks noGrp="1"/>
          </p:cNvSpPr>
          <p:nvPr>
            <p:ph idx="1"/>
          </p:nvPr>
        </p:nvSpPr>
        <p:spPr/>
        <p:txBody>
          <a:bodyPr/>
          <a:lstStyle/>
          <a:p>
            <a:pPr marL="0" indent="0">
              <a:buNone/>
            </a:pPr>
            <a:r>
              <a:rPr lang="el-GR" b="0" i="0" dirty="0">
                <a:solidFill>
                  <a:srgbClr val="000000"/>
                </a:solidFill>
                <a:effectLst/>
                <a:latin typeface="Times New Roman" panose="02020603050405020304" pitchFamily="18" charset="0"/>
                <a:cs typeface="Times New Roman" panose="02020603050405020304" pitchFamily="18" charset="0"/>
              </a:rPr>
              <a:t>Ο άνθρωπος είναι </a:t>
            </a:r>
            <a:r>
              <a:rPr lang="el-GR" b="0" i="0" dirty="0" err="1">
                <a:solidFill>
                  <a:srgbClr val="000000"/>
                </a:solidFill>
                <a:effectLst/>
                <a:latin typeface="Times New Roman" panose="02020603050405020304" pitchFamily="18" charset="0"/>
                <a:cs typeface="Times New Roman" panose="02020603050405020304" pitchFamily="18" charset="0"/>
              </a:rPr>
              <a:t>πεπροικισμένος</a:t>
            </a:r>
            <a:r>
              <a:rPr lang="el-GR" b="0" i="0" dirty="0">
                <a:solidFill>
                  <a:srgbClr val="000000"/>
                </a:solidFill>
                <a:effectLst/>
                <a:latin typeface="Times New Roman" panose="02020603050405020304" pitchFamily="18" charset="0"/>
                <a:cs typeface="Times New Roman" panose="02020603050405020304" pitchFamily="18" charset="0"/>
              </a:rPr>
              <a:t> από την φύσιν με το λογικόν, δια μέσου του οποίου συγκρίνει τα πράγματα αναμεταξύ των, και προκρίνει από αυτά όποιον τον ωφελεί </a:t>
            </a:r>
            <a:r>
              <a:rPr lang="el-GR" b="0" i="0" dirty="0" err="1">
                <a:solidFill>
                  <a:srgbClr val="000000"/>
                </a:solidFill>
                <a:effectLst/>
                <a:latin typeface="Times New Roman" panose="02020603050405020304" pitchFamily="18" charset="0"/>
                <a:cs typeface="Times New Roman" panose="02020603050405020304" pitchFamily="18" charset="0"/>
              </a:rPr>
              <a:t>περισσότερον</a:t>
            </a:r>
            <a:r>
              <a:rPr lang="el-GR" b="0" i="0" dirty="0">
                <a:solidFill>
                  <a:srgbClr val="000000"/>
                </a:solidFill>
                <a:effectLst/>
                <a:latin typeface="Times New Roman" panose="02020603050405020304" pitchFamily="18" charset="0"/>
                <a:cs typeface="Times New Roman" panose="02020603050405020304" pitchFamily="18" charset="0"/>
              </a:rPr>
              <a:t>, έχει δε μίαν </a:t>
            </a:r>
            <a:r>
              <a:rPr lang="el-GR" b="0" i="0" dirty="0" err="1">
                <a:solidFill>
                  <a:srgbClr val="000000"/>
                </a:solidFill>
                <a:effectLst/>
                <a:latin typeface="Times New Roman" panose="02020603050405020304" pitchFamily="18" charset="0"/>
                <a:cs typeface="Times New Roman" panose="02020603050405020304" pitchFamily="18" charset="0"/>
              </a:rPr>
              <a:t>κλίσιν</a:t>
            </a:r>
            <a:r>
              <a:rPr lang="el-GR" b="0" i="0" dirty="0">
                <a:solidFill>
                  <a:srgbClr val="000000"/>
                </a:solidFill>
                <a:effectLst/>
                <a:latin typeface="Times New Roman" panose="02020603050405020304" pitchFamily="18" charset="0"/>
                <a:cs typeface="Times New Roman" panose="02020603050405020304" pitchFamily="18" charset="0"/>
              </a:rPr>
              <a:t> προς το </a:t>
            </a:r>
            <a:r>
              <a:rPr lang="el-GR" b="0" i="0" dirty="0" err="1">
                <a:solidFill>
                  <a:srgbClr val="000000"/>
                </a:solidFill>
                <a:effectLst/>
                <a:latin typeface="Times New Roman" panose="02020603050405020304" pitchFamily="18" charset="0"/>
                <a:cs typeface="Times New Roman" panose="02020603050405020304" pitchFamily="18" charset="0"/>
              </a:rPr>
              <a:t>βελτίον</a:t>
            </a:r>
            <a:r>
              <a:rPr lang="el-GR" b="0" i="0" dirty="0">
                <a:solidFill>
                  <a:srgbClr val="000000"/>
                </a:solidFill>
                <a:effectLst/>
                <a:latin typeface="Times New Roman" panose="02020603050405020304" pitchFamily="18" charset="0"/>
                <a:cs typeface="Times New Roman" panose="02020603050405020304" pitchFamily="18" charset="0"/>
              </a:rPr>
              <a:t>, οπού πάντοτε τον παρακινεί, εις οποιανδήποτε </a:t>
            </a:r>
            <a:r>
              <a:rPr lang="el-GR" b="0" i="0" dirty="0" err="1">
                <a:solidFill>
                  <a:srgbClr val="000000"/>
                </a:solidFill>
                <a:effectLst/>
                <a:latin typeface="Times New Roman" panose="02020603050405020304" pitchFamily="18" charset="0"/>
                <a:cs typeface="Times New Roman" panose="02020603050405020304" pitchFamily="18" charset="0"/>
              </a:rPr>
              <a:t>κατάστασιν</a:t>
            </a:r>
            <a:r>
              <a:rPr lang="el-GR" b="0" i="0" dirty="0">
                <a:solidFill>
                  <a:srgbClr val="000000"/>
                </a:solidFill>
                <a:effectLst/>
                <a:latin typeface="Times New Roman" panose="02020603050405020304" pitchFamily="18" charset="0"/>
                <a:cs typeface="Times New Roman" panose="02020603050405020304" pitchFamily="18" charset="0"/>
              </a:rPr>
              <a:t> </a:t>
            </a:r>
            <a:r>
              <a:rPr lang="el-GR" b="0" i="0" dirty="0" err="1">
                <a:solidFill>
                  <a:srgbClr val="000000"/>
                </a:solidFill>
                <a:effectLst/>
                <a:latin typeface="Times New Roman" panose="02020603050405020304" pitchFamily="18" charset="0"/>
                <a:cs typeface="Times New Roman" panose="02020603050405020304" pitchFamily="18" charset="0"/>
              </a:rPr>
              <a:t>ήθελεν</a:t>
            </a:r>
            <a:r>
              <a:rPr lang="el-GR" b="0" i="0" dirty="0">
                <a:solidFill>
                  <a:srgbClr val="000000"/>
                </a:solidFill>
                <a:effectLst/>
                <a:latin typeface="Times New Roman" panose="02020603050405020304" pitchFamily="18" charset="0"/>
                <a:cs typeface="Times New Roman" panose="02020603050405020304" pitchFamily="18" charset="0"/>
              </a:rPr>
              <a:t> είναι, να </a:t>
            </a:r>
            <a:r>
              <a:rPr lang="el-GR" b="0" i="0" dirty="0" err="1">
                <a:solidFill>
                  <a:srgbClr val="000000"/>
                </a:solidFill>
                <a:effectLst/>
                <a:latin typeface="Times New Roman" panose="02020603050405020304" pitchFamily="18" charset="0"/>
                <a:cs typeface="Times New Roman" panose="02020603050405020304" pitchFamily="18" charset="0"/>
              </a:rPr>
              <a:t>ζητή</a:t>
            </a:r>
            <a:r>
              <a:rPr lang="el-GR" b="0" i="0" dirty="0">
                <a:solidFill>
                  <a:srgbClr val="000000"/>
                </a:solidFill>
                <a:effectLst/>
                <a:latin typeface="Times New Roman" panose="02020603050405020304" pitchFamily="18" charset="0"/>
                <a:cs typeface="Times New Roman" panose="02020603050405020304" pitchFamily="18" charset="0"/>
              </a:rPr>
              <a:t> μίαν </a:t>
            </a:r>
            <a:r>
              <a:rPr lang="el-GR" b="0" i="0" dirty="0" err="1">
                <a:solidFill>
                  <a:srgbClr val="000000"/>
                </a:solidFill>
                <a:effectLst/>
                <a:latin typeface="Times New Roman" panose="02020603050405020304" pitchFamily="18" charset="0"/>
                <a:cs typeface="Times New Roman" panose="02020603050405020304" pitchFamily="18" charset="0"/>
              </a:rPr>
              <a:t>καλλιοτέραν</a:t>
            </a:r>
            <a:r>
              <a:rPr lang="el-GR" b="0" i="0" dirty="0">
                <a:solidFill>
                  <a:srgbClr val="000000"/>
                </a:solidFill>
                <a:effectLst/>
                <a:latin typeface="Times New Roman" panose="02020603050405020304" pitchFamily="18" charset="0"/>
                <a:cs typeface="Times New Roman" panose="02020603050405020304" pitchFamily="18" charset="0"/>
              </a:rPr>
              <a:t>· ο πρώτος του λοιπόν και αναγκαιότερος στοχασμός είναι το να </a:t>
            </a:r>
            <a:r>
              <a:rPr lang="el-GR" b="0" i="0" dirty="0" err="1">
                <a:solidFill>
                  <a:srgbClr val="000000"/>
                </a:solidFill>
                <a:effectLst/>
                <a:latin typeface="Times New Roman" panose="02020603050405020304" pitchFamily="18" charset="0"/>
                <a:cs typeface="Times New Roman" panose="02020603050405020304" pitchFamily="18" charset="0"/>
              </a:rPr>
              <a:t>διαφυλάξη</a:t>
            </a:r>
            <a:r>
              <a:rPr lang="el-GR" b="0" i="0" dirty="0">
                <a:solidFill>
                  <a:srgbClr val="000000"/>
                </a:solidFill>
                <a:effectLst/>
                <a:latin typeface="Times New Roman" panose="02020603050405020304" pitchFamily="18" charset="0"/>
                <a:cs typeface="Times New Roman" panose="02020603050405020304" pitchFamily="18" charset="0"/>
              </a:rPr>
              <a:t> την </a:t>
            </a:r>
            <a:r>
              <a:rPr lang="el-GR" b="0" i="0" dirty="0" err="1">
                <a:solidFill>
                  <a:srgbClr val="000000"/>
                </a:solidFill>
                <a:effectLst/>
                <a:latin typeface="Times New Roman" panose="02020603050405020304" pitchFamily="18" charset="0"/>
                <a:cs typeface="Times New Roman" panose="02020603050405020304" pitchFamily="18" charset="0"/>
              </a:rPr>
              <a:t>ζωήν</a:t>
            </a:r>
            <a:r>
              <a:rPr lang="el-GR" b="0" i="0" dirty="0">
                <a:solidFill>
                  <a:srgbClr val="000000"/>
                </a:solidFill>
                <a:effectLst/>
                <a:latin typeface="Times New Roman" panose="02020603050405020304" pitchFamily="18" charset="0"/>
                <a:cs typeface="Times New Roman" panose="02020603050405020304" pitchFamily="18" charset="0"/>
              </a:rPr>
              <a:t> του και να την </a:t>
            </a:r>
            <a:r>
              <a:rPr lang="el-GR" b="0" i="0" dirty="0" err="1">
                <a:solidFill>
                  <a:srgbClr val="000000"/>
                </a:solidFill>
                <a:effectLst/>
                <a:latin typeface="Times New Roman" panose="02020603050405020304" pitchFamily="18" charset="0"/>
                <a:cs typeface="Times New Roman" panose="02020603050405020304" pitchFamily="18" charset="0"/>
              </a:rPr>
              <a:t>διαυθεντεύση</a:t>
            </a:r>
            <a:r>
              <a:rPr lang="el-GR" b="0" i="0" dirty="0">
                <a:solidFill>
                  <a:srgbClr val="000000"/>
                </a:solidFill>
                <a:effectLst/>
                <a:latin typeface="Times New Roman" panose="02020603050405020304" pitchFamily="18" charset="0"/>
                <a:cs typeface="Times New Roman" panose="02020603050405020304" pitchFamily="18" charset="0"/>
              </a:rPr>
              <a:t> όσον ημπορεί από κάθε εναντίον.</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0045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EB05AE1C-6455-4BA9-A0F8-E290ADC51EFA}"/>
              </a:ext>
            </a:extLst>
          </p:cNvPr>
          <p:cNvSpPr>
            <a:spLocks noGrp="1"/>
          </p:cNvSpPr>
          <p:nvPr>
            <p:ph type="title"/>
          </p:nvPr>
        </p:nvSpPr>
        <p:spPr>
          <a:xfrm>
            <a:off x="1600754" y="1087374"/>
            <a:ext cx="8983489" cy="1000978"/>
          </a:xfrm>
        </p:spPr>
        <p:txBody>
          <a:bodyPr>
            <a:normAutofit/>
          </a:bodyPr>
          <a:lstStyle/>
          <a:p>
            <a:r>
              <a:rPr lang="el-GR" dirty="0"/>
              <a:t>Διγλωσσία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93286CB0-9059-4EDC-A308-33542EE28789}"/>
              </a:ext>
            </a:extLst>
          </p:cNvPr>
          <p:cNvSpPr>
            <a:spLocks noGrp="1"/>
          </p:cNvSpPr>
          <p:nvPr>
            <p:ph idx="1"/>
          </p:nvPr>
        </p:nvSpPr>
        <p:spPr>
          <a:xfrm>
            <a:off x="1600753" y="2535446"/>
            <a:ext cx="8983489" cy="3554457"/>
          </a:xfrm>
        </p:spPr>
        <p:txBody>
          <a:bodyPr>
            <a:normAutofit lnSpcReduction="10000"/>
          </a:bodyPr>
          <a:lstStyle/>
          <a:p>
            <a:r>
              <a:rPr lang="el-GR" sz="1600" dirty="0">
                <a:solidFill>
                  <a:schemeClr val="tx1"/>
                </a:solidFill>
              </a:rPr>
              <a:t>Η </a:t>
            </a:r>
            <a:r>
              <a:rPr lang="el-GR" sz="1600" dirty="0">
                <a:solidFill>
                  <a:srgbClr val="0070C0"/>
                </a:solidFill>
              </a:rPr>
              <a:t>διγλωσσία</a:t>
            </a:r>
            <a:r>
              <a:rPr lang="el-GR" sz="1600" dirty="0">
                <a:solidFill>
                  <a:schemeClr val="tx1"/>
                </a:solidFill>
              </a:rPr>
              <a:t>, η συνύπαρξη δηλαδή της καθαρεύουσας (ως γλώσσα της διοίκησης και τη εκπαίδευσης) και η δημοτική (ως καθομιλούμενη γλώσσα), υπήρξε επεισοδιακή και βίαιη.</a:t>
            </a:r>
          </a:p>
          <a:p>
            <a:r>
              <a:rPr lang="el-GR" sz="1600" dirty="0">
                <a:solidFill>
                  <a:schemeClr val="tx1"/>
                </a:solidFill>
              </a:rPr>
              <a:t>Το 1880 ο Γιάννης Ψυχάρης εκδίδει το βιβλίο «Το ταξίδι μου» στο Παρίσι, ως ένα είδος μανιφέστου της δημοτικής.</a:t>
            </a:r>
          </a:p>
          <a:p>
            <a:r>
              <a:rPr lang="el-GR" sz="1600" dirty="0">
                <a:solidFill>
                  <a:schemeClr val="tx1"/>
                </a:solidFill>
              </a:rPr>
              <a:t>Το 1901, η μετάφραση της Αγίας Γραφής στη δημοτική προξενεί ταραχές στην Αθήνα, με τουλάχιστον 8 νεκρούς και 70 τραυματίες. </a:t>
            </a:r>
          </a:p>
          <a:p>
            <a:r>
              <a:rPr lang="el-GR" sz="1600" dirty="0">
                <a:solidFill>
                  <a:schemeClr val="tx1"/>
                </a:solidFill>
              </a:rPr>
              <a:t>Το 1910, ιδρύεται ο «Εκπαιδευτικός Όμιλος», που κάνει προσπάθειες για την διάδοση της Δημοτικής στην εκπαίδευση.</a:t>
            </a:r>
          </a:p>
          <a:p>
            <a:r>
              <a:rPr lang="el-GR" sz="1600" dirty="0">
                <a:solidFill>
                  <a:schemeClr val="tx1"/>
                </a:solidFill>
              </a:rPr>
              <a:t>Το (πολύ προοδευτικό) Σύνταγμα του 1911 παραδόξως ορίζει ως επίσημη γλώσσα την καθαρεύουσα.</a:t>
            </a:r>
          </a:p>
          <a:p>
            <a:r>
              <a:rPr lang="el-GR" sz="1600" dirty="0">
                <a:solidFill>
                  <a:schemeClr val="tx1"/>
                </a:solidFill>
              </a:rPr>
              <a:t>Το 1917, η εκπαιδευτική μεταρρύθμιση του Βενιζέλου εισάγει τη δημοτική στην πρωτοβάθμια εκπαίδευση – ένα βραχύβιο πείραμα που έληξε το 1920 με την εκλογική αποτυχία του Βενιζέλου. Ακολουθούν διαδοχικές εναλλαγές δημοτικής-καθαρεύουσας στην εκπαίδευση μέχρι το 1939.</a:t>
            </a:r>
          </a:p>
          <a:p>
            <a:r>
              <a:rPr lang="el-GR" sz="1600" dirty="0">
                <a:solidFill>
                  <a:schemeClr val="tx1"/>
                </a:solidFill>
              </a:rPr>
              <a:t>Το 1941 εκδίδεται η Γραμματική της Νέας Ελληνικής από τον Μανόλη Τριανταφυλλίδη. </a:t>
            </a:r>
            <a:endParaRPr lang="en-GB" sz="1600" dirty="0">
              <a:solidFill>
                <a:schemeClr val="tx1"/>
              </a:solidFill>
            </a:endParaRPr>
          </a:p>
        </p:txBody>
      </p:sp>
    </p:spTree>
    <p:extLst>
      <p:ext uri="{BB962C8B-B14F-4D97-AF65-F5344CB8AC3E}">
        <p14:creationId xmlns:p14="http://schemas.microsoft.com/office/powerpoint/2010/main" val="3777773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645BF8-7885-4398-80BC-4C0DF24F5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3212FB65-CD2B-4005-B910-132DCE19F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 name="TextBox 3">
            <a:extLst>
              <a:ext uri="{FF2B5EF4-FFF2-40B4-BE49-F238E27FC236}">
                <a16:creationId xmlns:a16="http://schemas.microsoft.com/office/drawing/2014/main" id="{66EDF5AE-C531-37F6-0912-3E8B516CB852}"/>
              </a:ext>
            </a:extLst>
          </p:cNvPr>
          <p:cNvSpPr txBox="1"/>
          <p:nvPr/>
        </p:nvSpPr>
        <p:spPr>
          <a:xfrm>
            <a:off x="3869267" y="864108"/>
            <a:ext cx="3585891" cy="512064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
                <a:srgbClr val="40BAD2"/>
              </a:buClr>
              <a:buSzTx/>
              <a:buFontTx/>
              <a:buNone/>
              <a:tabLst/>
              <a:defRPr/>
            </a:pP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Πρέ</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πει νὰ πῶ τὴν ἀλήθεια· δυσκολέβουμαι νὰ διαβάζω φημερίδες καὶ συχνὰ δὲν μπορῶ νὰ καταλάβω τί γράφουν· ἔχουν παρὰ πολὺ σοφία.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Μιὰ</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μέρ</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α παραπονιούμουν ποὺ πολλὲς φορὲς μὲ ξεφέβγει τὸ νόημα μιᾶς λέξῃς, καὶ πολὺ φρόνιμα μ' εἶπε μιὰ νόστιμη κυρία· −«Φαίνεται ὅτι δὲν ἐμάθετε ἱκανὰ ἑλληνικὰ εἰς τὸ σχολεῖον». Κα</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λὰ</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π</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οὺ</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τἄκουσ</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α κι ἀφτό!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Εἶχε</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δίκιο</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ἡ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νόστιμη</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a:t>
            </a:r>
            <a:r>
              <a:rPr kumimoji="0" lang="en-US" sz="1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κυρί</a:t>
            </a:r>
            <a:r>
              <a:rPr kumimoji="0" lang="en-US" sz="1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α.</a:t>
            </a:r>
          </a:p>
        </p:txBody>
      </p:sp>
      <p:pic>
        <p:nvPicPr>
          <p:cNvPr id="2" name="Εικόνα 1">
            <a:extLst>
              <a:ext uri="{FF2B5EF4-FFF2-40B4-BE49-F238E27FC236}">
                <a16:creationId xmlns:a16="http://schemas.microsoft.com/office/drawing/2014/main" id="{39C4047E-D3D5-AF0D-019B-592540852B6F}"/>
              </a:ext>
            </a:extLst>
          </p:cNvPr>
          <p:cNvPicPr>
            <a:picLocks noChangeAspect="1"/>
          </p:cNvPicPr>
          <p:nvPr/>
        </p:nvPicPr>
        <p:blipFill>
          <a:blip r:embed="rId2"/>
          <a:stretch>
            <a:fillRect/>
          </a:stretch>
        </p:blipFill>
        <p:spPr>
          <a:xfrm>
            <a:off x="7818120" y="943097"/>
            <a:ext cx="3474720" cy="4971806"/>
          </a:xfrm>
          <a:prstGeom prst="rect">
            <a:avLst/>
          </a:prstGeom>
        </p:spPr>
      </p:pic>
      <p:sp>
        <p:nvSpPr>
          <p:cNvPr id="5" name="Τίτλος 1">
            <a:extLst>
              <a:ext uri="{FF2B5EF4-FFF2-40B4-BE49-F238E27FC236}">
                <a16:creationId xmlns:a16="http://schemas.microsoft.com/office/drawing/2014/main" id="{05773BED-8956-EAAA-ACA6-CADE60BF238D}"/>
              </a:ext>
            </a:extLst>
          </p:cNvPr>
          <p:cNvSpPr txBox="1">
            <a:spLocks/>
          </p:cNvSpPr>
          <p:nvPr/>
        </p:nvSpPr>
        <p:spPr>
          <a:xfrm>
            <a:off x="215173" y="2271846"/>
            <a:ext cx="2947482" cy="2305163"/>
          </a:xfrm>
          <a:prstGeom prst="rect">
            <a:avLst/>
          </a:prstGeom>
        </p:spPr>
        <p:txBody>
          <a:bodyPr anchor="ct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l-GR" sz="3600" b="0" i="0" u="none" strike="noStrike" kern="1200" cap="none" spc="-60" normalizeH="0" baseline="0" noProof="0" dirty="0">
                <a:ln>
                  <a:noFill/>
                </a:ln>
                <a:solidFill>
                  <a:srgbClr val="FFFFFF"/>
                </a:solidFill>
                <a:effectLst/>
                <a:uLnTx/>
                <a:uFillTx/>
                <a:latin typeface="Corbel" panose="020B0503020204020204"/>
                <a:ea typeface="+mj-ea"/>
                <a:cs typeface="+mj-cs"/>
              </a:rPr>
              <a:t>Το ταξίδι μου </a:t>
            </a:r>
            <a:br>
              <a:rPr kumimoji="0" lang="el-GR" sz="3600" b="0" i="0" u="none" strike="noStrike" kern="1200" cap="none" spc="-60" normalizeH="0" baseline="0" noProof="0" dirty="0">
                <a:ln>
                  <a:noFill/>
                </a:ln>
                <a:solidFill>
                  <a:srgbClr val="FFFFFF"/>
                </a:solidFill>
                <a:effectLst/>
                <a:uLnTx/>
                <a:uFillTx/>
                <a:latin typeface="Corbel" panose="020B0503020204020204"/>
                <a:ea typeface="+mj-ea"/>
                <a:cs typeface="+mj-cs"/>
              </a:rPr>
            </a:br>
            <a:r>
              <a:rPr kumimoji="0" lang="el-GR" sz="1800" b="0" i="0" u="none" strike="noStrike" kern="1200" cap="none" spc="-60" normalizeH="0" baseline="0" noProof="0" dirty="0">
                <a:ln>
                  <a:noFill/>
                </a:ln>
                <a:solidFill>
                  <a:srgbClr val="FFFFFF"/>
                </a:solidFill>
                <a:effectLst/>
                <a:uLnTx/>
                <a:uFillTx/>
                <a:latin typeface="Corbel" panose="020B0503020204020204"/>
                <a:ea typeface="+mj-ea"/>
                <a:cs typeface="+mj-cs"/>
              </a:rPr>
              <a:t>(</a:t>
            </a:r>
            <a:r>
              <a:rPr kumimoji="0" lang="el-GR" sz="1800" b="0" i="1" u="none" strike="noStrike" kern="1200" cap="none" spc="-60" normalizeH="0" baseline="0" noProof="0" dirty="0">
                <a:ln>
                  <a:noFill/>
                </a:ln>
                <a:solidFill>
                  <a:srgbClr val="FFFFFF"/>
                </a:solidFill>
                <a:effectLst/>
                <a:uLnTx/>
                <a:uFillTx/>
                <a:latin typeface="Corbel" panose="020B0503020204020204"/>
                <a:ea typeface="+mj-ea"/>
                <a:cs typeface="+mj-cs"/>
              </a:rPr>
              <a:t>κεφ. ΙΣΤ, Οικιακά </a:t>
            </a:r>
            <a:r>
              <a:rPr kumimoji="0" lang="el-GR" sz="1800" b="0" i="1" u="none" strike="noStrike" kern="1200" cap="none" spc="-60" normalizeH="0" baseline="0" noProof="0" dirty="0" err="1">
                <a:ln>
                  <a:noFill/>
                </a:ln>
                <a:solidFill>
                  <a:srgbClr val="FFFFFF"/>
                </a:solidFill>
                <a:effectLst/>
                <a:uLnTx/>
                <a:uFillTx/>
                <a:latin typeface="Corbel" panose="020B0503020204020204"/>
                <a:ea typeface="+mj-ea"/>
                <a:cs typeface="+mj-cs"/>
              </a:rPr>
              <a:t>Κυνάρια</a:t>
            </a:r>
            <a:r>
              <a:rPr kumimoji="0" lang="el-GR" sz="1800" b="0" i="0" u="none" strike="noStrike" kern="1200" cap="none" spc="-60" normalizeH="0" baseline="0" noProof="0" dirty="0">
                <a:ln>
                  <a:noFill/>
                </a:ln>
                <a:solidFill>
                  <a:srgbClr val="FFFFFF"/>
                </a:solidFill>
                <a:effectLst/>
                <a:uLnTx/>
                <a:uFillTx/>
                <a:latin typeface="Corbel" panose="020B0503020204020204"/>
                <a:ea typeface="+mj-ea"/>
                <a:cs typeface="+mj-cs"/>
              </a:rPr>
              <a:t>)</a:t>
            </a:r>
            <a:endParaRPr kumimoji="0" lang="en-GB" sz="3600" b="0" i="0" u="none" strike="noStrike" kern="1200" cap="none" spc="-60" normalizeH="0" baseline="0" noProof="0" dirty="0">
              <a:ln>
                <a:noFill/>
              </a:ln>
              <a:solidFill>
                <a:srgbClr val="FFFFFF"/>
              </a:solidFill>
              <a:effectLst/>
              <a:uLnTx/>
              <a:uFillTx/>
              <a:latin typeface="Corbel" panose="020B0503020204020204"/>
              <a:ea typeface="+mj-ea"/>
              <a:cs typeface="+mj-cs"/>
            </a:endParaRPr>
          </a:p>
        </p:txBody>
      </p:sp>
      <p:pic>
        <p:nvPicPr>
          <p:cNvPr id="7" name="Εικόνα 6" descr="Ανάγνωση κινούμενων σχεδίων μέλισσα">
            <a:extLst>
              <a:ext uri="{FF2B5EF4-FFF2-40B4-BE49-F238E27FC236}">
                <a16:creationId xmlns:a16="http://schemas.microsoft.com/office/drawing/2014/main" id="{5E3F06B2-0313-5F8B-0371-594E787C26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186" y="5743920"/>
            <a:ext cx="700219" cy="931200"/>
          </a:xfrm>
          <a:prstGeom prst="rect">
            <a:avLst/>
          </a:prstGeom>
        </p:spPr>
      </p:pic>
      <p:sp>
        <p:nvSpPr>
          <p:cNvPr id="8" name="Φυσαλίδα ομιλίας: Ορθογώνιο με στρογγυλεμένες γωνίες 7">
            <a:extLst>
              <a:ext uri="{FF2B5EF4-FFF2-40B4-BE49-F238E27FC236}">
                <a16:creationId xmlns:a16="http://schemas.microsoft.com/office/drawing/2014/main" id="{A613D551-102A-658F-ACA5-1E2F9E2B1D4D}"/>
              </a:ext>
            </a:extLst>
          </p:cNvPr>
          <p:cNvSpPr/>
          <p:nvPr/>
        </p:nvSpPr>
        <p:spPr>
          <a:xfrm>
            <a:off x="148198" y="5136204"/>
            <a:ext cx="1252413" cy="607716"/>
          </a:xfrm>
          <a:prstGeom prst="wedgeRoundRectCallout">
            <a:avLst>
              <a:gd name="adj1" fmla="val 2468"/>
              <a:gd name="adj2" fmla="val 65702"/>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err="1">
                <a:ln>
                  <a:noFill/>
                </a:ln>
                <a:solidFill>
                  <a:srgbClr val="0070C0"/>
                </a:solidFill>
                <a:effectLst/>
                <a:uLnTx/>
                <a:uFillTx/>
                <a:latin typeface="Corbel" panose="020B0503020204020204"/>
                <a:ea typeface="+mn-ea"/>
                <a:cs typeface="+mn-cs"/>
              </a:rPr>
              <a:t>Κυνάριο</a:t>
            </a:r>
            <a:r>
              <a:rPr kumimoji="0" lang="el-GR" sz="1100" b="0" i="0" u="none" strike="noStrike" kern="1200" cap="none" spc="0" normalizeH="0" baseline="0" noProof="0" dirty="0">
                <a:ln>
                  <a:noFill/>
                </a:ln>
                <a:solidFill>
                  <a:srgbClr val="0070C0"/>
                </a:solidFill>
                <a:effectLst/>
                <a:uLnTx/>
                <a:uFillTx/>
                <a:latin typeface="Corbel" panose="020B0503020204020204"/>
                <a:ea typeface="+mn-ea"/>
                <a:cs typeface="+mn-cs"/>
              </a:rPr>
              <a:t> είναι το σκυλάκι</a:t>
            </a:r>
            <a:endParaRPr kumimoji="0" lang="en-GB" sz="110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70618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034">
            <a:extLst>
              <a:ext uri="{FF2B5EF4-FFF2-40B4-BE49-F238E27FC236}">
                <a16:creationId xmlns:a16="http://schemas.microsoft.com/office/drawing/2014/main" id="{F754C990-9493-43C5-A08F-2B9A55F7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37" name="Rectangle 1036">
            <a:extLst>
              <a:ext uri="{FF2B5EF4-FFF2-40B4-BE49-F238E27FC236}">
                <a16:creationId xmlns:a16="http://schemas.microsoft.com/office/drawing/2014/main" id="{B176A2F0-4868-448D-8624-668A960A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1026" name="Picture 2" descr="Πώς «έπεσαν» οι πρώτοι νεκροί στο όνομα της ελληνικής γλώσσας – 119 χρόνια  από τα «Ευαγγελικά»">
            <a:extLst>
              <a:ext uri="{FF2B5EF4-FFF2-40B4-BE49-F238E27FC236}">
                <a16:creationId xmlns:a16="http://schemas.microsoft.com/office/drawing/2014/main" id="{A3B58A2E-D616-47AD-816D-23B063F37DD7}"/>
              </a:ext>
            </a:extLst>
          </p:cNvPr>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l="-1" t="-1" b="-1"/>
          <a:stretch/>
        </p:blipFill>
        <p:spPr bwMode="auto">
          <a:xfrm>
            <a:off x="2269298" y="804334"/>
            <a:ext cx="7653403" cy="524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724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754C990-9493-43C5-A08F-2B9A55F7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B176A2F0-4868-448D-8624-668A960A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2" name="Θέση περιεχομένου 1">
            <a:extLst>
              <a:ext uri="{FF2B5EF4-FFF2-40B4-BE49-F238E27FC236}">
                <a16:creationId xmlns:a16="http://schemas.microsoft.com/office/drawing/2014/main" id="{D5FA20E6-B32C-4214-BDAB-5821F9ED71D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046344" y="804334"/>
            <a:ext cx="6099311" cy="5249332"/>
          </a:xfrm>
          <a:prstGeom prst="rect">
            <a:avLst/>
          </a:prstGeom>
        </p:spPr>
      </p:pic>
    </p:spTree>
    <p:extLst>
      <p:ext uri="{BB962C8B-B14F-4D97-AF65-F5344CB8AC3E}">
        <p14:creationId xmlns:p14="http://schemas.microsoft.com/office/powerpoint/2010/main" val="1631535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754C990-9493-43C5-A08F-2B9A55F7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7" name="Rectangle 16">
            <a:extLst>
              <a:ext uri="{FF2B5EF4-FFF2-40B4-BE49-F238E27FC236}">
                <a16:creationId xmlns:a16="http://schemas.microsoft.com/office/drawing/2014/main" id="{B176A2F0-4868-448D-8624-668A960A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rgbClr val="F89E2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3" name="Θέση περιεχομένου 2">
            <a:extLst>
              <a:ext uri="{FF2B5EF4-FFF2-40B4-BE49-F238E27FC236}">
                <a16:creationId xmlns:a16="http://schemas.microsoft.com/office/drawing/2014/main" id="{CD2B81E0-E09A-4C0A-B507-C7FD01596BB4}"/>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370199" y="804334"/>
            <a:ext cx="7451601" cy="5249332"/>
          </a:xfrm>
          <a:prstGeom prst="rect">
            <a:avLst/>
          </a:prstGeom>
        </p:spPr>
      </p:pic>
    </p:spTree>
    <p:extLst>
      <p:ext uri="{BB962C8B-B14F-4D97-AF65-F5344CB8AC3E}">
        <p14:creationId xmlns:p14="http://schemas.microsoft.com/office/powerpoint/2010/main" val="1608756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Rectangle 8">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2" name="Εικόνα 1">
            <a:extLst>
              <a:ext uri="{FF2B5EF4-FFF2-40B4-BE49-F238E27FC236}">
                <a16:creationId xmlns:a16="http://schemas.microsoft.com/office/drawing/2014/main" id="{7F5BAAAB-2BF0-51C9-8336-21559FE3451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33733" y="1488440"/>
            <a:ext cx="10324533" cy="3881120"/>
          </a:xfrm>
          <a:prstGeom prst="rect">
            <a:avLst/>
          </a:prstGeom>
        </p:spPr>
      </p:pic>
    </p:spTree>
    <p:extLst>
      <p:ext uri="{BB962C8B-B14F-4D97-AF65-F5344CB8AC3E}">
        <p14:creationId xmlns:p14="http://schemas.microsoft.com/office/powerpoint/2010/main" val="2823036193"/>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13577A01-3DD8-4E33-BEE1-3065F7E6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5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 name="Τίτλος 2">
            <a:extLst>
              <a:ext uri="{FF2B5EF4-FFF2-40B4-BE49-F238E27FC236}">
                <a16:creationId xmlns:a16="http://schemas.microsoft.com/office/drawing/2014/main" id="{0000B6F1-1D19-9167-E274-9D447372E17A}"/>
              </a:ext>
            </a:extLst>
          </p:cNvPr>
          <p:cNvSpPr>
            <a:spLocks noGrp="1"/>
          </p:cNvSpPr>
          <p:nvPr>
            <p:ph type="title"/>
          </p:nvPr>
        </p:nvSpPr>
        <p:spPr>
          <a:xfrm>
            <a:off x="289248" y="1123837"/>
            <a:ext cx="6451110" cy="1255469"/>
          </a:xfrm>
        </p:spPr>
        <p:txBody>
          <a:bodyPr>
            <a:normAutofit/>
          </a:bodyPr>
          <a:lstStyle/>
          <a:p>
            <a:endParaRPr lang="en-GB"/>
          </a:p>
        </p:txBody>
      </p:sp>
      <p:sp>
        <p:nvSpPr>
          <p:cNvPr id="4" name="Θέση περιεχομένου 3">
            <a:extLst>
              <a:ext uri="{FF2B5EF4-FFF2-40B4-BE49-F238E27FC236}">
                <a16:creationId xmlns:a16="http://schemas.microsoft.com/office/drawing/2014/main" id="{DED433C9-3739-18DE-E4B1-16F08AC4A4CF}"/>
              </a:ext>
            </a:extLst>
          </p:cNvPr>
          <p:cNvSpPr>
            <a:spLocks noGrp="1"/>
          </p:cNvSpPr>
          <p:nvPr>
            <p:ph idx="1"/>
          </p:nvPr>
        </p:nvSpPr>
        <p:spPr>
          <a:xfrm>
            <a:off x="289248" y="2510395"/>
            <a:ext cx="6451109" cy="3274586"/>
          </a:xfrm>
        </p:spPr>
        <p:txBody>
          <a:bodyPr anchor="ctr">
            <a:normAutofit/>
          </a:bodyPr>
          <a:lstStyle/>
          <a:p>
            <a:pPr algn="r"/>
            <a:r>
              <a:rPr lang="el-GR" dirty="0">
                <a:solidFill>
                  <a:srgbClr val="FFFFFF"/>
                </a:solidFill>
              </a:rPr>
              <a:t>«</a:t>
            </a:r>
            <a:r>
              <a:rPr lang="el-GR" dirty="0" err="1">
                <a:solidFill>
                  <a:srgbClr val="FFFFFF"/>
                </a:solidFill>
              </a:rPr>
              <a:t>βιβλίον</a:t>
            </a:r>
            <a:r>
              <a:rPr lang="el-GR" dirty="0">
                <a:solidFill>
                  <a:srgbClr val="FFFFFF"/>
                </a:solidFill>
              </a:rPr>
              <a:t> </a:t>
            </a:r>
            <a:r>
              <a:rPr lang="el-GR" dirty="0" err="1">
                <a:solidFill>
                  <a:srgbClr val="FFFFFF"/>
                </a:solidFill>
              </a:rPr>
              <a:t>άθεον</a:t>
            </a:r>
            <a:r>
              <a:rPr lang="el-GR" dirty="0">
                <a:solidFill>
                  <a:srgbClr val="FFFFFF"/>
                </a:solidFill>
              </a:rPr>
              <a:t>, μη διδάσκον ούτε </a:t>
            </a:r>
            <a:r>
              <a:rPr lang="el-GR" dirty="0" err="1">
                <a:solidFill>
                  <a:srgbClr val="FFFFFF"/>
                </a:solidFill>
              </a:rPr>
              <a:t>θρησκείαν</a:t>
            </a:r>
            <a:r>
              <a:rPr lang="el-GR" dirty="0">
                <a:solidFill>
                  <a:srgbClr val="FFFFFF"/>
                </a:solidFill>
              </a:rPr>
              <a:t>, ούτε πατρίδα, ούτε </a:t>
            </a:r>
            <a:r>
              <a:rPr lang="el-GR" dirty="0" err="1">
                <a:solidFill>
                  <a:srgbClr val="FFFFFF"/>
                </a:solidFill>
              </a:rPr>
              <a:t>οικογένειαν</a:t>
            </a:r>
            <a:r>
              <a:rPr lang="el-GR" dirty="0">
                <a:solidFill>
                  <a:srgbClr val="FFFFFF"/>
                </a:solidFill>
              </a:rPr>
              <a:t>. </a:t>
            </a:r>
            <a:br>
              <a:rPr lang="el-GR" dirty="0">
                <a:solidFill>
                  <a:srgbClr val="FFFFFF"/>
                </a:solidFill>
              </a:rPr>
            </a:br>
            <a:r>
              <a:rPr lang="el-GR" dirty="0" err="1">
                <a:solidFill>
                  <a:srgbClr val="FFFFFF"/>
                </a:solidFill>
              </a:rPr>
              <a:t>Είνε</a:t>
            </a:r>
            <a:r>
              <a:rPr lang="el-GR" dirty="0">
                <a:solidFill>
                  <a:srgbClr val="FFFFFF"/>
                </a:solidFill>
              </a:rPr>
              <a:t> </a:t>
            </a:r>
            <a:r>
              <a:rPr lang="el-GR" dirty="0" err="1">
                <a:solidFill>
                  <a:srgbClr val="FFFFFF"/>
                </a:solidFill>
              </a:rPr>
              <a:t>βιβλίον</a:t>
            </a:r>
            <a:r>
              <a:rPr lang="el-GR" dirty="0">
                <a:solidFill>
                  <a:srgbClr val="FFFFFF"/>
                </a:solidFill>
              </a:rPr>
              <a:t> </a:t>
            </a:r>
            <a:r>
              <a:rPr lang="el-GR" dirty="0" err="1">
                <a:solidFill>
                  <a:srgbClr val="FFFFFF"/>
                </a:solidFill>
              </a:rPr>
              <a:t>Μπολσεβικικόν</a:t>
            </a:r>
            <a:r>
              <a:rPr lang="el-GR" dirty="0">
                <a:solidFill>
                  <a:srgbClr val="FFFFFF"/>
                </a:solidFill>
              </a:rPr>
              <a:t>!» (</a:t>
            </a:r>
            <a:r>
              <a:rPr lang="el-GR" dirty="0" err="1">
                <a:solidFill>
                  <a:srgbClr val="FFFFFF"/>
                </a:solidFill>
              </a:rPr>
              <a:t>Χατζηδάκις</a:t>
            </a:r>
            <a:r>
              <a:rPr lang="el-GR">
                <a:solidFill>
                  <a:srgbClr val="FFFFFF"/>
                </a:solidFill>
              </a:rPr>
              <a:t>, 1919)</a:t>
            </a:r>
            <a:endParaRPr lang="el-GR" dirty="0">
              <a:solidFill>
                <a:srgbClr val="FFFFFF"/>
              </a:solidFill>
            </a:endParaRPr>
          </a:p>
          <a:p>
            <a:pPr algn="r"/>
            <a:r>
              <a:rPr lang="el-GR" dirty="0">
                <a:solidFill>
                  <a:srgbClr val="FFFFFF"/>
                </a:solidFill>
              </a:rPr>
              <a:t>«οι διαφθορείς της ημετέρας εκπαιδεύσεως </a:t>
            </a:r>
            <a:r>
              <a:rPr lang="el-GR" dirty="0" err="1">
                <a:solidFill>
                  <a:srgbClr val="FFFFFF"/>
                </a:solidFill>
              </a:rPr>
              <a:t>εμφανίζουσι</a:t>
            </a:r>
            <a:r>
              <a:rPr lang="el-GR" dirty="0">
                <a:solidFill>
                  <a:srgbClr val="FFFFFF"/>
                </a:solidFill>
              </a:rPr>
              <a:t> την τε </a:t>
            </a:r>
            <a:r>
              <a:rPr lang="el-GR" dirty="0" err="1">
                <a:solidFill>
                  <a:srgbClr val="FFFFFF"/>
                </a:solidFill>
              </a:rPr>
              <a:t>θρησκείαν</a:t>
            </a:r>
            <a:r>
              <a:rPr lang="el-GR" dirty="0">
                <a:solidFill>
                  <a:srgbClr val="FFFFFF"/>
                </a:solidFill>
              </a:rPr>
              <a:t> και τον </a:t>
            </a:r>
            <a:r>
              <a:rPr lang="el-GR" dirty="0" err="1">
                <a:solidFill>
                  <a:srgbClr val="FFFFFF"/>
                </a:solidFill>
              </a:rPr>
              <a:t>Ελληνισμόν</a:t>
            </a:r>
            <a:r>
              <a:rPr lang="el-GR" dirty="0">
                <a:solidFill>
                  <a:srgbClr val="FFFFFF"/>
                </a:solidFill>
              </a:rPr>
              <a:t> υπό </a:t>
            </a:r>
            <a:r>
              <a:rPr lang="el-GR" dirty="0" err="1">
                <a:solidFill>
                  <a:srgbClr val="FFFFFF"/>
                </a:solidFill>
              </a:rPr>
              <a:t>μορφήν</a:t>
            </a:r>
            <a:r>
              <a:rPr lang="el-GR" dirty="0">
                <a:solidFill>
                  <a:srgbClr val="FFFFFF"/>
                </a:solidFill>
              </a:rPr>
              <a:t> </a:t>
            </a:r>
            <a:r>
              <a:rPr lang="el-GR" dirty="0" err="1">
                <a:solidFill>
                  <a:srgbClr val="FFFFFF"/>
                </a:solidFill>
              </a:rPr>
              <a:t>γελοίαν</a:t>
            </a:r>
            <a:r>
              <a:rPr lang="el-GR" dirty="0">
                <a:solidFill>
                  <a:srgbClr val="FFFFFF"/>
                </a:solidFill>
              </a:rPr>
              <a:t> και </a:t>
            </a:r>
            <a:r>
              <a:rPr lang="el-GR" dirty="0" err="1">
                <a:solidFill>
                  <a:srgbClr val="FFFFFF"/>
                </a:solidFill>
              </a:rPr>
              <a:t>βάρβαρον</a:t>
            </a:r>
            <a:r>
              <a:rPr lang="el-GR" dirty="0">
                <a:solidFill>
                  <a:srgbClr val="FFFFFF"/>
                </a:solidFill>
              </a:rPr>
              <a:t>, ίνα </a:t>
            </a:r>
            <a:r>
              <a:rPr lang="el-GR" dirty="0" err="1">
                <a:solidFill>
                  <a:srgbClr val="FFFFFF"/>
                </a:solidFill>
              </a:rPr>
              <a:t>εμποιήσωσιν</a:t>
            </a:r>
            <a:r>
              <a:rPr lang="el-GR" dirty="0">
                <a:solidFill>
                  <a:srgbClr val="FFFFFF"/>
                </a:solidFill>
              </a:rPr>
              <a:t> </a:t>
            </a:r>
            <a:r>
              <a:rPr lang="el-GR" dirty="0" err="1">
                <a:solidFill>
                  <a:srgbClr val="FFFFFF"/>
                </a:solidFill>
              </a:rPr>
              <a:t>αποστροφήν</a:t>
            </a:r>
            <a:r>
              <a:rPr lang="el-GR" dirty="0">
                <a:solidFill>
                  <a:srgbClr val="FFFFFF"/>
                </a:solidFill>
              </a:rPr>
              <a:t> προς αμφότερα, ώστε οι </a:t>
            </a:r>
            <a:r>
              <a:rPr lang="el-GR" dirty="0" err="1">
                <a:solidFill>
                  <a:srgbClr val="FFFFFF"/>
                </a:solidFill>
              </a:rPr>
              <a:t>παίδες</a:t>
            </a:r>
            <a:r>
              <a:rPr lang="el-GR" dirty="0">
                <a:solidFill>
                  <a:srgbClr val="FFFFFF"/>
                </a:solidFill>
              </a:rPr>
              <a:t> να </a:t>
            </a:r>
            <a:r>
              <a:rPr lang="el-GR" dirty="0" err="1">
                <a:solidFill>
                  <a:srgbClr val="FFFFFF"/>
                </a:solidFill>
              </a:rPr>
              <a:t>ασπασθώσιν</a:t>
            </a:r>
            <a:r>
              <a:rPr lang="el-GR" dirty="0">
                <a:solidFill>
                  <a:srgbClr val="FFFFFF"/>
                </a:solidFill>
              </a:rPr>
              <a:t> ύστερον τας ιδέας, προς ας </a:t>
            </a:r>
            <a:r>
              <a:rPr lang="el-GR" dirty="0" err="1">
                <a:solidFill>
                  <a:srgbClr val="FFFFFF"/>
                </a:solidFill>
              </a:rPr>
              <a:t>άγουσι</a:t>
            </a:r>
            <a:r>
              <a:rPr lang="el-GR" dirty="0">
                <a:solidFill>
                  <a:srgbClr val="FFFFFF"/>
                </a:solidFill>
              </a:rPr>
              <a:t> τα Ψηλά Βουνά, ήτοι τον </a:t>
            </a:r>
            <a:r>
              <a:rPr lang="el-GR" dirty="0" err="1">
                <a:solidFill>
                  <a:srgbClr val="FFFFFF"/>
                </a:solidFill>
              </a:rPr>
              <a:t>μπολσεβικισμόν</a:t>
            </a:r>
            <a:r>
              <a:rPr lang="el-GR" dirty="0">
                <a:solidFill>
                  <a:srgbClr val="FFFFFF"/>
                </a:solidFill>
              </a:rPr>
              <a:t>» (</a:t>
            </a:r>
            <a:r>
              <a:rPr lang="el-GR" dirty="0" err="1">
                <a:solidFill>
                  <a:srgbClr val="FFFFFF"/>
                </a:solidFill>
              </a:rPr>
              <a:t>Υπουργείον</a:t>
            </a:r>
            <a:r>
              <a:rPr lang="el-GR" dirty="0">
                <a:solidFill>
                  <a:srgbClr val="FFFFFF"/>
                </a:solidFill>
              </a:rPr>
              <a:t> Εκκλ., 1921, σελ. 52)</a:t>
            </a:r>
            <a:endParaRPr lang="en-GB" dirty="0">
              <a:solidFill>
                <a:srgbClr val="FFFFFF"/>
              </a:solidFill>
            </a:endParaRPr>
          </a:p>
        </p:txBody>
      </p:sp>
      <p:pic>
        <p:nvPicPr>
          <p:cNvPr id="2" name="Εικόνα 1">
            <a:extLst>
              <a:ext uri="{FF2B5EF4-FFF2-40B4-BE49-F238E27FC236}">
                <a16:creationId xmlns:a16="http://schemas.microsoft.com/office/drawing/2014/main" id="{1B1B00CA-D757-4C03-9D90-3B097DC8AAC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45032" y="759599"/>
            <a:ext cx="3778286" cy="5330650"/>
          </a:xfrm>
          <a:prstGeom prst="rect">
            <a:avLst/>
          </a:prstGeom>
        </p:spPr>
      </p:pic>
    </p:spTree>
    <p:extLst>
      <p:ext uri="{BB962C8B-B14F-4D97-AF65-F5344CB8AC3E}">
        <p14:creationId xmlns:p14="http://schemas.microsoft.com/office/powerpoint/2010/main" val="2483453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54175D19-1FEC-4DFB-BF2A-971D4B97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33" name="Rectangle 1032">
            <a:extLst>
              <a:ext uri="{FF2B5EF4-FFF2-40B4-BE49-F238E27FC236}">
                <a16:creationId xmlns:a16="http://schemas.microsoft.com/office/drawing/2014/main" id="{CA651283-6D7A-4DC5-B604-9D8A825FA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5400" cap="sq">
            <a:solidFill>
              <a:srgbClr val="EABF78"/>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1026" name="Picture 2">
            <a:extLst>
              <a:ext uri="{FF2B5EF4-FFF2-40B4-BE49-F238E27FC236}">
                <a16:creationId xmlns:a16="http://schemas.microsoft.com/office/drawing/2014/main" id="{755227EC-C803-28B1-A330-B60ED45E913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390"/>
          <a:stretch/>
        </p:blipFill>
        <p:spPr bwMode="auto">
          <a:xfrm>
            <a:off x="2922502" y="664985"/>
            <a:ext cx="6346996" cy="55280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E7A81EA-2984-279C-9690-62D8A4DCA6AF}"/>
              </a:ext>
            </a:extLst>
          </p:cNvPr>
          <p:cNvSpPr txBox="1"/>
          <p:nvPr/>
        </p:nvSpPr>
        <p:spPr>
          <a:xfrm>
            <a:off x="2280660" y="6436363"/>
            <a:ext cx="76306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400" b="0" i="0" u="none" strike="noStrike" kern="1200" cap="none" spc="0" normalizeH="0" baseline="0" noProof="0" dirty="0">
                <a:ln>
                  <a:noFill/>
                </a:ln>
                <a:solidFill>
                  <a:srgbClr val="000000"/>
                </a:solidFill>
                <a:effectLst/>
                <a:uLnTx/>
                <a:uFillTx/>
                <a:latin typeface="Corbel" panose="020B0503020204020204"/>
                <a:ea typeface="+mn-ea"/>
                <a:cs typeface="+mn-cs"/>
              </a:rPr>
              <a:t>Γαβριήλ, Α. [Γληνός, Δ.]. (1921). </a:t>
            </a:r>
            <a:r>
              <a:rPr kumimoji="0" lang="el-GR" sz="1400" b="0" i="1" u="none" strike="noStrike" kern="1200" cap="none" spc="0" normalizeH="0" baseline="0" noProof="0" dirty="0">
                <a:ln>
                  <a:noFill/>
                </a:ln>
                <a:solidFill>
                  <a:srgbClr val="050505"/>
                </a:solidFill>
                <a:effectLst/>
                <a:uLnTx/>
                <a:uFillTx/>
                <a:latin typeface="Segoe UI Historic" panose="020B0502040204020203" pitchFamily="34" charset="0"/>
                <a:ea typeface="+mn-ea"/>
                <a:cs typeface="+mn-cs"/>
              </a:rPr>
              <a:t>Οι χοίροι </a:t>
            </a:r>
            <a:r>
              <a:rPr kumimoji="0" lang="el-GR" sz="1400" b="0" i="1" u="none" strike="noStrike" kern="1200" cap="none" spc="0" normalizeH="0" baseline="0" noProof="0" dirty="0" err="1">
                <a:ln>
                  <a:noFill/>
                </a:ln>
                <a:solidFill>
                  <a:srgbClr val="050505"/>
                </a:solidFill>
                <a:effectLst/>
                <a:uLnTx/>
                <a:uFillTx/>
                <a:latin typeface="Segoe UI Historic" panose="020B0502040204020203" pitchFamily="34" charset="0"/>
                <a:ea typeface="+mn-ea"/>
                <a:cs typeface="+mn-cs"/>
              </a:rPr>
              <a:t>υΐζουσιν</a:t>
            </a:r>
            <a:r>
              <a:rPr kumimoji="0" lang="el-GR" sz="1400" b="0" i="1" u="none" strike="noStrike" kern="1200" cap="none" spc="0" normalizeH="0" baseline="0" noProof="0" dirty="0">
                <a:ln>
                  <a:noFill/>
                </a:ln>
                <a:solidFill>
                  <a:srgbClr val="050505"/>
                </a:solidFill>
                <a:effectLst/>
                <a:uLnTx/>
                <a:uFillTx/>
                <a:latin typeface="Segoe UI Historic" panose="020B0502040204020203" pitchFamily="34" charset="0"/>
                <a:ea typeface="+mn-ea"/>
                <a:cs typeface="+mn-cs"/>
              </a:rPr>
              <a:t>, τα χοιρίδια </a:t>
            </a:r>
            <a:r>
              <a:rPr kumimoji="0" lang="el-GR" sz="1400" b="0" i="1" u="none" strike="noStrike" kern="1200" cap="none" spc="0" normalizeH="0" baseline="0" noProof="0" dirty="0" err="1">
                <a:ln>
                  <a:noFill/>
                </a:ln>
                <a:solidFill>
                  <a:srgbClr val="050505"/>
                </a:solidFill>
                <a:effectLst/>
                <a:uLnTx/>
                <a:uFillTx/>
                <a:latin typeface="Segoe UI Historic" panose="020B0502040204020203" pitchFamily="34" charset="0"/>
                <a:ea typeface="+mn-ea"/>
                <a:cs typeface="+mn-cs"/>
              </a:rPr>
              <a:t>κοΐζουσιν</a:t>
            </a:r>
            <a:r>
              <a:rPr kumimoji="0" lang="el-GR" sz="1400" b="0" i="1" u="none" strike="noStrike" kern="1200" cap="none" spc="0" normalizeH="0" baseline="0" noProof="0" dirty="0">
                <a:ln>
                  <a:noFill/>
                </a:ln>
                <a:solidFill>
                  <a:srgbClr val="050505"/>
                </a:solidFill>
                <a:effectLst/>
                <a:uLnTx/>
                <a:uFillTx/>
                <a:latin typeface="Segoe UI Historic" panose="020B0502040204020203" pitchFamily="34" charset="0"/>
                <a:ea typeface="+mn-ea"/>
                <a:cs typeface="+mn-cs"/>
              </a:rPr>
              <a:t>, οι </a:t>
            </a:r>
            <a:r>
              <a:rPr kumimoji="0" lang="el-GR" sz="1400" b="0" i="1" u="none" strike="noStrike" kern="1200" cap="none" spc="0" normalizeH="0" baseline="0" noProof="0" dirty="0" err="1">
                <a:ln>
                  <a:noFill/>
                </a:ln>
                <a:solidFill>
                  <a:srgbClr val="050505"/>
                </a:solidFill>
                <a:effectLst/>
                <a:uLnTx/>
                <a:uFillTx/>
                <a:latin typeface="Segoe UI Historic" panose="020B0502040204020203" pitchFamily="34" charset="0"/>
                <a:ea typeface="+mn-ea"/>
                <a:cs typeface="+mn-cs"/>
              </a:rPr>
              <a:t>όφεις</a:t>
            </a:r>
            <a:r>
              <a:rPr kumimoji="0" lang="el-GR" sz="1400" b="0" i="1" u="none" strike="noStrike" kern="1200" cap="none" spc="0" normalizeH="0" baseline="0" noProof="0" dirty="0">
                <a:ln>
                  <a:noFill/>
                </a:ln>
                <a:solidFill>
                  <a:srgbClr val="050505"/>
                </a:solidFill>
                <a:effectLst/>
                <a:uLnTx/>
                <a:uFillTx/>
                <a:latin typeface="Segoe UI Historic" panose="020B0502040204020203" pitchFamily="34" charset="0"/>
                <a:ea typeface="+mn-ea"/>
                <a:cs typeface="+mn-cs"/>
              </a:rPr>
              <a:t> </a:t>
            </a:r>
            <a:r>
              <a:rPr kumimoji="0" lang="el-GR" sz="1400" b="0" i="1" u="none" strike="noStrike" kern="1200" cap="none" spc="0" normalizeH="0" baseline="0" noProof="0" dirty="0" err="1">
                <a:ln>
                  <a:noFill/>
                </a:ln>
                <a:solidFill>
                  <a:srgbClr val="050505"/>
                </a:solidFill>
                <a:effectLst/>
                <a:uLnTx/>
                <a:uFillTx/>
                <a:latin typeface="Segoe UI Historic" panose="020B0502040204020203" pitchFamily="34" charset="0"/>
                <a:ea typeface="+mn-ea"/>
                <a:cs typeface="+mn-cs"/>
              </a:rPr>
              <a:t>ιΰζουσιν</a:t>
            </a:r>
            <a:r>
              <a:rPr kumimoji="0" lang="el-GR" sz="1400" b="0" i="0" u="none" strike="noStrike" kern="1200" cap="none" spc="0" normalizeH="0" baseline="0" noProof="0" dirty="0">
                <a:ln>
                  <a:noFill/>
                </a:ln>
                <a:solidFill>
                  <a:srgbClr val="050505"/>
                </a:solidFill>
                <a:effectLst/>
                <a:uLnTx/>
                <a:uFillTx/>
                <a:latin typeface="Segoe UI Historic" panose="020B0502040204020203" pitchFamily="34" charset="0"/>
                <a:ea typeface="+mn-ea"/>
                <a:cs typeface="+mn-cs"/>
              </a:rPr>
              <a:t>. [σελ. 9]</a:t>
            </a:r>
            <a:r>
              <a:rPr kumimoji="0" lang="el-GR" sz="1400" b="0" i="0" u="none" strike="noStrike" kern="1200" cap="none" spc="0" normalizeH="0" baseline="0" noProof="0" dirty="0">
                <a:ln>
                  <a:noFill/>
                </a:ln>
                <a:solidFill>
                  <a:srgbClr val="000000"/>
                </a:solidFill>
                <a:effectLst/>
                <a:uLnTx/>
                <a:uFillTx/>
                <a:latin typeface="Corbel" panose="020B0503020204020204"/>
                <a:ea typeface="+mn-ea"/>
                <a:cs typeface="+mn-cs"/>
              </a:rPr>
              <a:t> </a:t>
            </a:r>
            <a:endParaRPr kumimoji="0" lang="en-GB" sz="1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3350810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50A27A-2A1F-2757-7D4B-E9E7BAD2E37F}"/>
              </a:ext>
            </a:extLst>
          </p:cNvPr>
          <p:cNvSpPr>
            <a:spLocks noGrp="1"/>
          </p:cNvSpPr>
          <p:nvPr>
            <p:ph type="title"/>
          </p:nvPr>
        </p:nvSpPr>
        <p:spPr/>
        <p:txBody>
          <a:bodyPr/>
          <a:lstStyle/>
          <a:p>
            <a:endParaRPr lang="en-GB" dirty="0"/>
          </a:p>
        </p:txBody>
      </p:sp>
      <p:sp>
        <p:nvSpPr>
          <p:cNvPr id="3" name="Θέση περιεχομένου 2">
            <a:extLst>
              <a:ext uri="{FF2B5EF4-FFF2-40B4-BE49-F238E27FC236}">
                <a16:creationId xmlns:a16="http://schemas.microsoft.com/office/drawing/2014/main" id="{62BFA02A-281D-E3AB-85FB-DF4FECE0D6BB}"/>
              </a:ext>
            </a:extLst>
          </p:cNvPr>
          <p:cNvSpPr>
            <a:spLocks noGrp="1"/>
          </p:cNvSpPr>
          <p:nvPr>
            <p:ph idx="1"/>
          </p:nvPr>
        </p:nvSpPr>
        <p:spPr>
          <a:xfrm>
            <a:off x="3622498" y="864108"/>
            <a:ext cx="4449109" cy="5120640"/>
          </a:xfrm>
        </p:spPr>
        <p:txBody>
          <a:bodyPr>
            <a:normAutofit lnSpcReduction="10000"/>
          </a:bodyPr>
          <a:lstStyle/>
          <a:p>
            <a:r>
              <a:rPr lang="el-GR" dirty="0"/>
              <a:t>Το 1941 δημοσιεύεται η Γραμματική της Νέας Ελληνικής από τον Μανόλη Τριανταφυλλίδη. </a:t>
            </a:r>
          </a:p>
          <a:p>
            <a:r>
              <a:rPr lang="el-GR" dirty="0"/>
              <a:t>Είναι η πρώτη συστηματική γραμματική της δημοτικής. Χρησιμοποιεί ως πρότυπο την αστική,  δηλαδή καλλιεργημένη, μορφή της δημοτικής, όπως αποτυπώθηκε στη λογοτεχνία. </a:t>
            </a:r>
          </a:p>
          <a:p>
            <a:r>
              <a:rPr lang="el-GR" dirty="0"/>
              <a:t>Αποφεύγει διαλεκτικά στοιχεία και άλλους τύπους που, κατά την κρίση του Τριανταφυλλίδη, ενδεχομένως προκαλούσαν. </a:t>
            </a:r>
          </a:p>
          <a:p>
            <a:r>
              <a:rPr lang="el-GR" dirty="0"/>
              <a:t>Η έκδοσή της γραμματικής συμβάλλει στην αποδοχή και μερική νομιμοποίηση της μορφής αυτής της γλώσσας.</a:t>
            </a:r>
            <a:endParaRPr lang="en-GB" dirty="0"/>
          </a:p>
        </p:txBody>
      </p:sp>
      <p:pic>
        <p:nvPicPr>
          <p:cNvPr id="4" name="Εικόνα 3" descr="Εικόνα που περιέχει κείμενο, είδη προσωπικής περιποίησης&#10;&#10;Περιγραφή που δημιουργήθηκε αυτόματα">
            <a:extLst>
              <a:ext uri="{FF2B5EF4-FFF2-40B4-BE49-F238E27FC236}">
                <a16:creationId xmlns:a16="http://schemas.microsoft.com/office/drawing/2014/main" id="{B7ED26BB-AF46-6A0D-3A99-5CFAAFCA69A9}"/>
              </a:ext>
            </a:extLst>
          </p:cNvPr>
          <p:cNvPicPr>
            <a:picLocks noChangeAspect="1"/>
          </p:cNvPicPr>
          <p:nvPr/>
        </p:nvPicPr>
        <p:blipFill>
          <a:blip r:embed="rId2"/>
          <a:stretch>
            <a:fillRect/>
          </a:stretch>
        </p:blipFill>
        <p:spPr>
          <a:xfrm>
            <a:off x="384378" y="758952"/>
            <a:ext cx="3035417" cy="5330952"/>
          </a:xfrm>
          <a:prstGeom prst="rect">
            <a:avLst/>
          </a:prstGeom>
        </p:spPr>
      </p:pic>
      <p:pic>
        <p:nvPicPr>
          <p:cNvPr id="5" name="Εικόνα 4" descr="Εικόνα που περιέχει άνδρας, άτομο, όρθιος, κουστούμι&#10;&#10;Περιγραφή που δημιουργήθηκε αυτόματα">
            <a:extLst>
              <a:ext uri="{FF2B5EF4-FFF2-40B4-BE49-F238E27FC236}">
                <a16:creationId xmlns:a16="http://schemas.microsoft.com/office/drawing/2014/main" id="{DB6534C1-325C-6181-F1F1-A74F597B1C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8274311" y="864108"/>
            <a:ext cx="3533311" cy="5091882"/>
          </a:xfrm>
          <a:prstGeom prst="rect">
            <a:avLst/>
          </a:prstGeom>
        </p:spPr>
      </p:pic>
    </p:spTree>
    <p:extLst>
      <p:ext uri="{BB962C8B-B14F-4D97-AF65-F5344CB8AC3E}">
        <p14:creationId xmlns:p14="http://schemas.microsoft.com/office/powerpoint/2010/main" val="932744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7C47B8D5-E319-4777-8CC5-8FB4679626F0}"/>
              </a:ext>
            </a:extLst>
          </p:cNvPr>
          <p:cNvSpPr>
            <a:spLocks noGrp="1"/>
          </p:cNvSpPr>
          <p:nvPr>
            <p:ph type="title"/>
          </p:nvPr>
        </p:nvSpPr>
        <p:spPr>
          <a:xfrm>
            <a:off x="1600754" y="1087374"/>
            <a:ext cx="8983489" cy="1000978"/>
          </a:xfrm>
        </p:spPr>
        <p:txBody>
          <a:bodyPr>
            <a:normAutofit/>
          </a:bodyPr>
          <a:lstStyle/>
          <a:p>
            <a:r>
              <a:rPr lang="el-GR" dirty="0"/>
              <a:t>Στα μεταπολεμικά χρόνια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1EE283A7-EABB-45A8-ABF8-39C838655269}"/>
              </a:ext>
            </a:extLst>
          </p:cNvPr>
          <p:cNvSpPr>
            <a:spLocks noGrp="1"/>
          </p:cNvSpPr>
          <p:nvPr>
            <p:ph idx="1"/>
          </p:nvPr>
        </p:nvSpPr>
        <p:spPr>
          <a:xfrm>
            <a:off x="1600753" y="2535446"/>
            <a:ext cx="8983489" cy="3554457"/>
          </a:xfrm>
        </p:spPr>
        <p:txBody>
          <a:bodyPr>
            <a:normAutofit/>
          </a:bodyPr>
          <a:lstStyle/>
          <a:p>
            <a:r>
              <a:rPr lang="el-GR" dirty="0">
                <a:solidFill>
                  <a:schemeClr val="tx1"/>
                </a:solidFill>
              </a:rPr>
              <a:t>Η διαμάχη μεταξύ δημοτικής και καθαρεύουσας είχε ανέκαθεν ιδεολογικό και πολιτικό χαρακτήρα:</a:t>
            </a:r>
          </a:p>
          <a:p>
            <a:pPr lvl="1"/>
            <a:r>
              <a:rPr lang="el-GR" dirty="0">
                <a:solidFill>
                  <a:schemeClr val="tx1"/>
                </a:solidFill>
              </a:rPr>
              <a:t>Οι οπαδοί της καθαρεύουσας ήταν συνήθως συντηρητικοί και θεωρούσαν όλους τους δημοτικιστές ως αριστερούς.</a:t>
            </a:r>
          </a:p>
          <a:p>
            <a:pPr lvl="1"/>
            <a:r>
              <a:rPr lang="el-GR" dirty="0">
                <a:solidFill>
                  <a:schemeClr val="tx1"/>
                </a:solidFill>
              </a:rPr>
              <a:t>Πολλοί αριστεροί ήταν υποστηρικτές της δημοτικής, και θεωρούσαν την καθαρεύουσα ως μορφή ταξικής ή κρατικής εξουσίας.</a:t>
            </a:r>
          </a:p>
          <a:p>
            <a:r>
              <a:rPr lang="el-GR" dirty="0">
                <a:solidFill>
                  <a:schemeClr val="tx1"/>
                </a:solidFill>
              </a:rPr>
              <a:t>Οι εντάσεις αυτές οξύνθηκαν κατά την επταετή δικτατορία (1967-1974), όταν η καθαρεύουσα ταυτίστηκε με το στρατιωτικό καθεστώς.</a:t>
            </a:r>
          </a:p>
          <a:p>
            <a:r>
              <a:rPr lang="el-GR" dirty="0">
                <a:solidFill>
                  <a:schemeClr val="tx1"/>
                </a:solidFill>
              </a:rPr>
              <a:t>Το 1976 θεσπίζεται η Δημοτική ως γλώσσα της διοίκησης και της εκπαίδευσης. Η </a:t>
            </a:r>
            <a:r>
              <a:rPr lang="el-GR" dirty="0">
                <a:solidFill>
                  <a:srgbClr val="FF0000"/>
                </a:solidFill>
              </a:rPr>
              <a:t>Κοινή Νέα Ελληνική</a:t>
            </a:r>
            <a:r>
              <a:rPr lang="el-GR" dirty="0">
                <a:solidFill>
                  <a:schemeClr val="tx1"/>
                </a:solidFill>
              </a:rPr>
              <a:t>, όπως τη λέμε συνήθως, είναι η δημοτική γλώσσα, η οποία έχει αφομοιώσει και στοιχεία λόγιου ύφους. </a:t>
            </a:r>
            <a:endParaRPr lang="en-GB" dirty="0">
              <a:solidFill>
                <a:schemeClr val="tx1"/>
              </a:solidFill>
            </a:endParaRPr>
          </a:p>
        </p:txBody>
      </p:sp>
    </p:spTree>
    <p:extLst>
      <p:ext uri="{BB962C8B-B14F-4D97-AF65-F5344CB8AC3E}">
        <p14:creationId xmlns:p14="http://schemas.microsoft.com/office/powerpoint/2010/main" val="26094119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B41D16EF-7BC2-4BFA-8E08-F110CBF37C83}"/>
              </a:ext>
            </a:extLst>
          </p:cNvPr>
          <p:cNvSpPr>
            <a:spLocks noGrp="1"/>
          </p:cNvSpPr>
          <p:nvPr>
            <p:ph type="title"/>
          </p:nvPr>
        </p:nvSpPr>
        <p:spPr>
          <a:xfrm>
            <a:off x="1600754" y="1087374"/>
            <a:ext cx="8983489" cy="1000978"/>
          </a:xfrm>
        </p:spPr>
        <p:txBody>
          <a:bodyPr>
            <a:normAutofit/>
          </a:bodyPr>
          <a:lstStyle/>
          <a:p>
            <a:r>
              <a:rPr lang="el-GR" sz="3300" b="0" i="0" dirty="0">
                <a:effectLst/>
                <a:latin typeface="Arial" panose="020B0604020202020204" pitchFamily="34" charset="0"/>
              </a:rPr>
              <a:t>Νόμος 309/76, </a:t>
            </a:r>
            <a:r>
              <a:rPr lang="el-GR" sz="3300" b="0" i="0" dirty="0" err="1">
                <a:effectLst/>
                <a:latin typeface="Arial" panose="020B0604020202020204" pitchFamily="34" charset="0"/>
              </a:rPr>
              <a:t>Άρ</a:t>
            </a:r>
            <a:r>
              <a:rPr lang="el-GR" sz="3300" b="0" i="0" dirty="0">
                <a:effectLst/>
                <a:latin typeface="Arial" panose="020B0604020202020204" pitchFamily="34" charset="0"/>
              </a:rPr>
              <a:t>. 2 (ΦΕΚ 100/Α΄/30-4-1976)</a:t>
            </a:r>
            <a:endParaRPr lang="en-GB" sz="3300"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097221F2-AD8D-41F3-B513-9673489301A9}"/>
              </a:ext>
            </a:extLst>
          </p:cNvPr>
          <p:cNvSpPr>
            <a:spLocks noGrp="1"/>
          </p:cNvSpPr>
          <p:nvPr>
            <p:ph idx="1"/>
          </p:nvPr>
        </p:nvSpPr>
        <p:spPr>
          <a:xfrm>
            <a:off x="1600753" y="2535446"/>
            <a:ext cx="8983489" cy="3554457"/>
          </a:xfrm>
        </p:spPr>
        <p:txBody>
          <a:bodyPr>
            <a:normAutofit/>
          </a:bodyPr>
          <a:lstStyle/>
          <a:p>
            <a:pPr marL="0" indent="0" algn="ctr">
              <a:buNone/>
            </a:pPr>
            <a:r>
              <a:rPr lang="el-GR" sz="3200" b="0" i="0" dirty="0">
                <a:solidFill>
                  <a:schemeClr val="tx1"/>
                </a:solidFill>
                <a:effectLst/>
                <a:latin typeface="Times New Roman" panose="02020603050405020304" pitchFamily="18" charset="0"/>
                <a:cs typeface="Times New Roman" panose="02020603050405020304" pitchFamily="18" charset="0"/>
              </a:rPr>
              <a:t>«Γλώσσα διδασκαλίας [...] της Γενικής Εκπαιδεύσεως είναι από του σχολικού έτους 1976 - 1977 η Νεοελληνική. Ως Νεοελληνική γλώσσα νοείται η διαμορφωθείσα ως </a:t>
            </a:r>
            <a:r>
              <a:rPr lang="el-GR" sz="3200" b="0" i="0" dirty="0" err="1">
                <a:solidFill>
                  <a:schemeClr val="tx1"/>
                </a:solidFill>
                <a:effectLst/>
                <a:latin typeface="Times New Roman" panose="02020603050405020304" pitchFamily="18" charset="0"/>
                <a:cs typeface="Times New Roman" panose="02020603050405020304" pitchFamily="18" charset="0"/>
              </a:rPr>
              <a:t>πανελλήνιον</a:t>
            </a:r>
            <a:r>
              <a:rPr lang="el-GR" sz="3200" b="0" i="0" dirty="0">
                <a:solidFill>
                  <a:schemeClr val="tx1"/>
                </a:solidFill>
                <a:effectLst/>
                <a:latin typeface="Times New Roman" panose="02020603050405020304" pitchFamily="18" charset="0"/>
                <a:cs typeface="Times New Roman" panose="02020603050405020304" pitchFamily="18" charset="0"/>
              </a:rPr>
              <a:t> </a:t>
            </a:r>
            <a:r>
              <a:rPr lang="el-GR" sz="3200" b="0" i="0" dirty="0" err="1">
                <a:solidFill>
                  <a:schemeClr val="tx1"/>
                </a:solidFill>
                <a:effectLst/>
                <a:latin typeface="Times New Roman" panose="02020603050405020304" pitchFamily="18" charset="0"/>
                <a:cs typeface="Times New Roman" panose="02020603050405020304" pitchFamily="18" charset="0"/>
              </a:rPr>
              <a:t>εκφραστικόν</a:t>
            </a:r>
            <a:r>
              <a:rPr lang="el-GR" sz="3200" b="0" i="0" dirty="0">
                <a:solidFill>
                  <a:schemeClr val="tx1"/>
                </a:solidFill>
                <a:effectLst/>
                <a:latin typeface="Times New Roman" panose="02020603050405020304" pitchFamily="18" charset="0"/>
                <a:cs typeface="Times New Roman" panose="02020603050405020304" pitchFamily="18" charset="0"/>
              </a:rPr>
              <a:t> </a:t>
            </a:r>
            <a:r>
              <a:rPr lang="el-GR" sz="3200" b="0" i="0" dirty="0" err="1">
                <a:solidFill>
                  <a:schemeClr val="tx1"/>
                </a:solidFill>
                <a:effectLst/>
                <a:latin typeface="Times New Roman" panose="02020603050405020304" pitchFamily="18" charset="0"/>
                <a:cs typeface="Times New Roman" panose="02020603050405020304" pitchFamily="18" charset="0"/>
              </a:rPr>
              <a:t>όργανον</a:t>
            </a:r>
            <a:r>
              <a:rPr lang="el-GR" sz="3200" b="0" i="0" dirty="0">
                <a:solidFill>
                  <a:schemeClr val="tx1"/>
                </a:solidFill>
                <a:effectLst/>
                <a:latin typeface="Times New Roman" panose="02020603050405020304" pitchFamily="18" charset="0"/>
                <a:cs typeface="Times New Roman" panose="02020603050405020304" pitchFamily="18" charset="0"/>
              </a:rPr>
              <a:t> υπό του Ελληνικού λαού και των δοκίμων συγγραφέων του Έθνους Δημοτική, συντεταγμένη άνευ ιδιωματισμών και ακροτήτων.»</a:t>
            </a:r>
            <a:endParaRPr lang="en-GB"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6378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BA68D18E-0AE3-4F21-9BAB-27DA9C11AD9B}"/>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102" y="2629988"/>
            <a:ext cx="1440000" cy="1440000"/>
          </a:xfrm>
          <a:prstGeom prst="rect">
            <a:avLst/>
          </a:prstGeom>
        </p:spPr>
      </p:pic>
      <p:sp>
        <p:nvSpPr>
          <p:cNvPr id="3" name="TextBox 2">
            <a:extLst>
              <a:ext uri="{FF2B5EF4-FFF2-40B4-BE49-F238E27FC236}">
                <a16:creationId xmlns:a16="http://schemas.microsoft.com/office/drawing/2014/main" id="{5153DE3E-CBA5-4740-B994-05234559A8D7}"/>
              </a:ext>
            </a:extLst>
          </p:cNvPr>
          <p:cNvSpPr txBox="1"/>
          <p:nvPr/>
        </p:nvSpPr>
        <p:spPr>
          <a:xfrm>
            <a:off x="1857102" y="2367171"/>
            <a:ext cx="10193383" cy="212365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4400" b="0" i="0" u="none" strike="noStrike" kern="1200" cap="none" spc="0" normalizeH="0" baseline="0" noProof="0" dirty="0">
                <a:ln>
                  <a:noFill/>
                </a:ln>
                <a:solidFill>
                  <a:srgbClr val="000000"/>
                </a:solidFill>
                <a:effectLst/>
                <a:uLnTx/>
                <a:uFillTx/>
                <a:latin typeface="Corbel" panose="020B0503020204020204"/>
                <a:ea typeface="+mn-ea"/>
                <a:cs typeface="+mn-cs"/>
              </a:rPr>
              <a:t>Θεωρείτε σημαντικό να καθορίζει ένα κράτος την επίσημή του γλώσσα;</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4400" b="0" i="0" u="none" strike="noStrike" kern="1200" cap="none" spc="0" normalizeH="0" baseline="0" noProof="0" dirty="0">
                <a:ln>
                  <a:noFill/>
                </a:ln>
                <a:solidFill>
                  <a:srgbClr val="000000"/>
                </a:solidFill>
                <a:effectLst/>
                <a:uLnTx/>
                <a:uFillTx/>
                <a:latin typeface="Corbel" panose="020B0503020204020204"/>
                <a:ea typeface="+mn-ea"/>
                <a:cs typeface="+mn-cs"/>
              </a:rPr>
              <a:t>Ποια είναι τα όρια της ρύθμισης αυτής;</a:t>
            </a:r>
            <a:endParaRPr kumimoji="0" lang="en-US" sz="4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087364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31EF99-22D7-4FDE-BEA3-61CB9717D108}"/>
              </a:ext>
            </a:extLst>
          </p:cNvPr>
          <p:cNvSpPr>
            <a:spLocks noGrp="1"/>
          </p:cNvSpPr>
          <p:nvPr>
            <p:ph type="title"/>
          </p:nvPr>
        </p:nvSpPr>
        <p:spPr/>
        <p:txBody>
          <a:bodyPr/>
          <a:lstStyle/>
          <a:p>
            <a:pPr algn="r"/>
            <a:r>
              <a:rPr lang="el-GR" dirty="0"/>
              <a:t>Αναβιώσεις και </a:t>
            </a:r>
            <a:r>
              <a:rPr lang="el-GR" dirty="0" err="1"/>
              <a:t>ανασύρσεις</a:t>
            </a:r>
            <a:endParaRPr lang="en-GB" dirty="0"/>
          </a:p>
        </p:txBody>
      </p:sp>
      <p:sp>
        <p:nvSpPr>
          <p:cNvPr id="3" name="Θέση περιεχομένου 2">
            <a:extLst>
              <a:ext uri="{FF2B5EF4-FFF2-40B4-BE49-F238E27FC236}">
                <a16:creationId xmlns:a16="http://schemas.microsoft.com/office/drawing/2014/main" id="{8BEF7CC8-F576-420A-AB34-2368029FEB12}"/>
              </a:ext>
            </a:extLst>
          </p:cNvPr>
          <p:cNvSpPr>
            <a:spLocks noGrp="1"/>
          </p:cNvSpPr>
          <p:nvPr>
            <p:ph idx="1"/>
          </p:nvPr>
        </p:nvSpPr>
        <p:spPr/>
        <p:txBody>
          <a:bodyPr/>
          <a:lstStyle/>
          <a:p>
            <a:pPr marL="0" indent="0">
              <a:buNone/>
            </a:pPr>
            <a:r>
              <a:rPr lang="el-GR" dirty="0"/>
              <a:t>Ενώ το Γλωσσικό Ζήτημα έχει λήξει, γλωσσικά και νομοθετικά, παρατηρούνται προσπάθειες τεχνητής αναβίωσής του. Ενδεικτικά:</a:t>
            </a:r>
          </a:p>
          <a:p>
            <a:r>
              <a:rPr lang="el-GR" dirty="0"/>
              <a:t>Αναβιώσεις αρχαίων καταλήξεων (π.χ. της Αργυρ</a:t>
            </a:r>
            <a:r>
              <a:rPr lang="el-GR" i="1" dirty="0"/>
              <a:t>ούς</a:t>
            </a:r>
            <a:r>
              <a:rPr lang="el-GR" dirty="0"/>
              <a:t>)</a:t>
            </a:r>
          </a:p>
          <a:p>
            <a:r>
              <a:rPr lang="el-GR" dirty="0"/>
              <a:t>Αντιστροφές καθιερωμένων </a:t>
            </a:r>
            <a:r>
              <a:rPr lang="el-GR" dirty="0" err="1"/>
              <a:t>ορθογραφήσεων</a:t>
            </a:r>
            <a:r>
              <a:rPr lang="el-GR" dirty="0"/>
              <a:t> (π.χ. </a:t>
            </a:r>
            <a:r>
              <a:rPr lang="el-GR" dirty="0" err="1"/>
              <a:t>αίολα</a:t>
            </a:r>
            <a:r>
              <a:rPr lang="el-GR" dirty="0"/>
              <a:t> επιχειρήματα, κτήριο, </a:t>
            </a:r>
            <a:r>
              <a:rPr lang="el-GR" dirty="0" err="1"/>
              <a:t>αγώρι</a:t>
            </a:r>
            <a:r>
              <a:rPr lang="el-GR" dirty="0"/>
              <a:t> (!) ) στη βάση ομοιότητας με αρχαία.</a:t>
            </a:r>
          </a:p>
          <a:p>
            <a:r>
              <a:rPr lang="el-GR" dirty="0"/>
              <a:t>Ερμηνεία φαινομένων της ν.ε. με βάση αρχαιοελληνικούς κανόνες (π.χ. στιγματισμός της «αύξησης» στην προστακτική).</a:t>
            </a:r>
          </a:p>
          <a:p>
            <a:r>
              <a:rPr lang="el-GR" dirty="0"/>
              <a:t>Εκκαθάριση της γλώσσας από παγιωμένα δάνεια (π.χ. </a:t>
            </a:r>
            <a:r>
              <a:rPr lang="el-GR" dirty="0" err="1"/>
              <a:t>ντελιβεράς</a:t>
            </a:r>
            <a:r>
              <a:rPr lang="el-GR" dirty="0"/>
              <a:t>/</a:t>
            </a:r>
            <a:r>
              <a:rPr lang="el-GR" dirty="0" err="1"/>
              <a:t>τροφοδιανομέας</a:t>
            </a:r>
            <a:r>
              <a:rPr lang="el-GR" dirty="0"/>
              <a:t>)</a:t>
            </a:r>
          </a:p>
          <a:p>
            <a:r>
              <a:rPr lang="el-GR" dirty="0"/>
              <a:t>Αμφισβήτηση της σχέσης ΚΝΕ και δημοτικής.</a:t>
            </a:r>
          </a:p>
          <a:p>
            <a:pPr marL="0" indent="0">
              <a:buNone/>
            </a:pPr>
            <a:r>
              <a:rPr lang="el-GR" dirty="0"/>
              <a:t>Οι προσπάθειες αυτές, που έχουν ως στόχο τη δημιουργία </a:t>
            </a:r>
            <a:r>
              <a:rPr lang="el-GR" dirty="0">
                <a:solidFill>
                  <a:srgbClr val="0070C0"/>
                </a:solidFill>
              </a:rPr>
              <a:t>νεοκαθαρεύουσας</a:t>
            </a:r>
            <a:r>
              <a:rPr lang="el-GR" dirty="0"/>
              <a:t>, παραβιάζουν το γλωσσικό αισθητήριο, ενώ η τεκμηρίωσή τους είναι γλωσσολογικά σαθρή</a:t>
            </a:r>
            <a:r>
              <a:rPr lang="el-GR" dirty="0">
                <a:solidFill>
                  <a:srgbClr val="FF0000"/>
                </a:solidFill>
              </a:rPr>
              <a:t>.</a:t>
            </a:r>
            <a:endParaRPr lang="el-GR" dirty="0"/>
          </a:p>
        </p:txBody>
      </p:sp>
    </p:spTree>
    <p:extLst>
      <p:ext uri="{BB962C8B-B14F-4D97-AF65-F5344CB8AC3E}">
        <p14:creationId xmlns:p14="http://schemas.microsoft.com/office/powerpoint/2010/main" val="3924773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344025F8-6EFE-47AA-89E0-B336AB259318}"/>
              </a:ext>
            </a:extLst>
          </p:cNvPr>
          <p:cNvSpPr>
            <a:spLocks noGrp="1"/>
          </p:cNvSpPr>
          <p:nvPr>
            <p:ph type="title"/>
          </p:nvPr>
        </p:nvSpPr>
        <p:spPr>
          <a:xfrm>
            <a:off x="1600754" y="1087374"/>
            <a:ext cx="8983489" cy="1000978"/>
          </a:xfrm>
        </p:spPr>
        <p:txBody>
          <a:bodyPr>
            <a:normAutofit/>
          </a:bodyPr>
          <a:lstStyle/>
          <a:p>
            <a:r>
              <a:rPr lang="el-GR" dirty="0"/>
              <a:t>Κύρια σημεία ενότητας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3EB3E553-E71C-47B0-9080-8C1BB72DA844}"/>
              </a:ext>
            </a:extLst>
          </p:cNvPr>
          <p:cNvSpPr>
            <a:spLocks noGrp="1"/>
          </p:cNvSpPr>
          <p:nvPr>
            <p:ph idx="1"/>
          </p:nvPr>
        </p:nvSpPr>
        <p:spPr>
          <a:xfrm>
            <a:off x="1600753" y="2535446"/>
            <a:ext cx="8983489" cy="3554457"/>
          </a:xfrm>
        </p:spPr>
        <p:txBody>
          <a:bodyPr>
            <a:normAutofit/>
          </a:bodyPr>
          <a:lstStyle/>
          <a:p>
            <a:r>
              <a:rPr lang="el-GR" dirty="0">
                <a:solidFill>
                  <a:schemeClr val="tx1"/>
                </a:solidFill>
              </a:rPr>
              <a:t>Επί 143 χρόνια, η ελληνική κοινωνία ταλαιπωρήθηκε από την διγλωσσία.</a:t>
            </a:r>
          </a:p>
          <a:p>
            <a:r>
              <a:rPr lang="el-GR" dirty="0">
                <a:solidFill>
                  <a:schemeClr val="tx1"/>
                </a:solidFill>
              </a:rPr>
              <a:t>Η γλώσσα που χρησιμοποιούμε σήμερα, η Κοινή Νεοελληνική (ΚΝΕ), βασίζεται στη δημοτική.</a:t>
            </a:r>
            <a:endParaRPr lang="en-GB" dirty="0">
              <a:solidFill>
                <a:schemeClr val="tx1"/>
              </a:solidFill>
            </a:endParaRPr>
          </a:p>
        </p:txBody>
      </p:sp>
    </p:spTree>
    <p:extLst>
      <p:ext uri="{BB962C8B-B14F-4D97-AF65-F5344CB8AC3E}">
        <p14:creationId xmlns:p14="http://schemas.microsoft.com/office/powerpoint/2010/main" val="3693136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8AED2EF7-4E73-40F2-83B6-1C7B85479F7A}"/>
              </a:ext>
            </a:extLst>
          </p:cNvPr>
          <p:cNvSpPr>
            <a:spLocks noGrp="1"/>
          </p:cNvSpPr>
          <p:nvPr>
            <p:ph type="title"/>
          </p:nvPr>
        </p:nvSpPr>
        <p:spPr>
          <a:xfrm>
            <a:off x="1600754" y="1087374"/>
            <a:ext cx="8983489" cy="1000978"/>
          </a:xfrm>
        </p:spPr>
        <p:txBody>
          <a:bodyPr>
            <a:normAutofit/>
          </a:bodyPr>
          <a:lstStyle/>
          <a:p>
            <a:r>
              <a:rPr lang="el-GR" dirty="0"/>
              <a:t>Ανακεφαλαίωση και συμπεράσματα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B2614013-B1B7-47B8-B0C2-5C30709EB18D}"/>
              </a:ext>
            </a:extLst>
          </p:cNvPr>
          <p:cNvSpPr>
            <a:spLocks noGrp="1"/>
          </p:cNvSpPr>
          <p:nvPr>
            <p:ph idx="1"/>
          </p:nvPr>
        </p:nvSpPr>
        <p:spPr>
          <a:xfrm>
            <a:off x="1600753" y="2535446"/>
            <a:ext cx="8983489" cy="3554457"/>
          </a:xfrm>
        </p:spPr>
        <p:txBody>
          <a:bodyPr>
            <a:normAutofit/>
          </a:bodyPr>
          <a:lstStyle/>
          <a:p>
            <a:r>
              <a:rPr lang="el-GR" sz="1900" dirty="0">
                <a:solidFill>
                  <a:schemeClr val="tx1"/>
                </a:solidFill>
              </a:rPr>
              <a:t>Η ελληνική γλώσσα ανήκει σε μια μεγάλη οικογένεια γλωσσών. Σε αντίθεση με διαδεδομένους γλωσσικούς μύθους, δεν έχει κάτι διαφορετικό από τις υπόλοιπες γλώσσες της ινδοευρωπαϊκής ομογλωσσίας.</a:t>
            </a:r>
          </a:p>
          <a:p>
            <a:r>
              <a:rPr lang="el-GR" sz="1900" dirty="0">
                <a:solidFill>
                  <a:schemeClr val="tx1"/>
                </a:solidFill>
              </a:rPr>
              <a:t>Η πλησιέστερη μορφή της γλώσσας που είναι αναγνωρίσιμη σήμερα είναι η ελληνιστική κοινή. Η κλασσική περίοδος μας έχει κληροδοτήσει μοναδικά μνημεία γραμματείας, αλλά η σχέση της με τη γλώσσα που μιλάμε σήμερα είναι έμμεση.</a:t>
            </a:r>
          </a:p>
          <a:p>
            <a:r>
              <a:rPr lang="el-GR" sz="1900" dirty="0">
                <a:solidFill>
                  <a:schemeClr val="tx1"/>
                </a:solidFill>
              </a:rPr>
              <a:t>Η ιστορική διαδρομή της ελληνικής χαρακτηρίζεται, σε μεγάλο μέρος της, από διγλωσσία. Η διγλωσσία είχε ως ρίζες μια στρεβλή αντίληψη για τη γλώσσα και μια διχαστική αντίληψη για την κοινωνία.</a:t>
            </a:r>
          </a:p>
          <a:p>
            <a:r>
              <a:rPr lang="el-GR" sz="1900" dirty="0">
                <a:solidFill>
                  <a:schemeClr val="tx1"/>
                </a:solidFill>
              </a:rPr>
              <a:t>Το Γλωσσικό Ζήτημα έχει κλείσει και πρέπει να παραμείνει κλειστό.</a:t>
            </a:r>
            <a:endParaRPr lang="en-GB" sz="1900" dirty="0">
              <a:solidFill>
                <a:schemeClr val="tx1"/>
              </a:solidFill>
            </a:endParaRPr>
          </a:p>
        </p:txBody>
      </p:sp>
    </p:spTree>
    <p:extLst>
      <p:ext uri="{BB962C8B-B14F-4D97-AF65-F5344CB8AC3E}">
        <p14:creationId xmlns:p14="http://schemas.microsoft.com/office/powerpoint/2010/main" val="3470186738"/>
      </p:ext>
    </p:extLst>
  </p:cSld>
  <p:clrMapOvr>
    <a:masterClrMapping/>
  </p:clrMapOvr>
</p:sld>
</file>

<file path=ppt/theme/theme1.xml><?xml version="1.0" encoding="utf-8"?>
<a:theme xmlns:a="http://schemas.openxmlformats.org/drawingml/2006/main" name="Πλαίσιο">
  <a:themeElements>
    <a:clrScheme name="Πλαίσιο">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Πλαίσιο">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Πλαίσιο">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TM03457475[[fn=Πλαίσιο]]</Template>
  <TotalTime>730</TotalTime>
  <Words>3500</Words>
  <Application>Microsoft Office PowerPoint</Application>
  <PresentationFormat>Ευρεία οθόνη</PresentationFormat>
  <Paragraphs>158</Paragraphs>
  <Slides>50</Slides>
  <Notes>0</Notes>
  <HiddenSlides>0</HiddenSlides>
  <MMClips>0</MMClips>
  <ScaleCrop>false</ScaleCrop>
  <HeadingPairs>
    <vt:vector size="6" baseType="variant">
      <vt:variant>
        <vt:lpstr>Γραμματοσειρές που χρησιμοποιούνται</vt:lpstr>
      </vt:variant>
      <vt:variant>
        <vt:i4>14</vt:i4>
      </vt:variant>
      <vt:variant>
        <vt:lpstr>Θέμα</vt:lpstr>
      </vt:variant>
      <vt:variant>
        <vt:i4>1</vt:i4>
      </vt:variant>
      <vt:variant>
        <vt:lpstr>Τίτλοι διαφανειών</vt:lpstr>
      </vt:variant>
      <vt:variant>
        <vt:i4>50</vt:i4>
      </vt:variant>
    </vt:vector>
  </HeadingPairs>
  <TitlesOfParts>
    <vt:vector size="65" baseType="lpstr">
      <vt:lpstr>Arial</vt:lpstr>
      <vt:lpstr>Bookman Old Style</vt:lpstr>
      <vt:lpstr>Calibri</vt:lpstr>
      <vt:lpstr>Candara</vt:lpstr>
      <vt:lpstr>Constantia</vt:lpstr>
      <vt:lpstr>Corbel</vt:lpstr>
      <vt:lpstr>g_d0_f6</vt:lpstr>
      <vt:lpstr>g_d0_f7</vt:lpstr>
      <vt:lpstr>Garamond</vt:lpstr>
      <vt:lpstr>Georgia</vt:lpstr>
      <vt:lpstr>Palatino Linotype</vt:lpstr>
      <vt:lpstr>Segoe UI Historic</vt:lpstr>
      <vt:lpstr>Times New Roman</vt:lpstr>
      <vt:lpstr>Wingdings 2</vt:lpstr>
      <vt:lpstr>Πλαίσιο</vt:lpstr>
      <vt:lpstr>Η ελληνική γλώσσα: Ένα ταξίδι στο χρόνο</vt:lpstr>
      <vt:lpstr>Στόχοι</vt:lpstr>
      <vt:lpstr>Οι απαρχές της Διγλωσσίας</vt:lpstr>
      <vt:lpstr>Παρουσίαση του PowerPoint</vt:lpstr>
      <vt:lpstr>Τα ελληνικά ως κοινή γλώσσα</vt:lpstr>
      <vt:lpstr>Ελληνιστικό κείμενο   Λουκίλλιος (1ος αι. μ.Χ.)</vt:lpstr>
      <vt:lpstr>Κάποια χαρακτηριστικά της ελληνιστικής κοινής</vt:lpstr>
      <vt:lpstr>Παρουσίαση του PowerPoint</vt:lpstr>
      <vt:lpstr>Αττικισμός</vt:lpstr>
      <vt:lpstr>Παρουσίαση του PowerPoint</vt:lpstr>
      <vt:lpstr>Παραδείγματα διορθωτικών οδηγιών των αττικιστών  (Φρύνιχος, Εκλογή ονομάτων και ρημάτων αττικών, 2ος αι. μ.Χ.)</vt:lpstr>
      <vt:lpstr>Παρουσίαση του PowerPoint</vt:lpstr>
      <vt:lpstr>Παρουσίαση του PowerPoint</vt:lpstr>
      <vt:lpstr>Στα Βυζαντινά χρόνια</vt:lpstr>
      <vt:lpstr>Παράδειγμα λόγιου κειμένου  Μιχαήλ Ψελλός, Εἰς τὸν αὐτοῦ ἔκγονον ἔτι νήπιον ὄντα (11ος μ.Χ. αι.)</vt:lpstr>
      <vt:lpstr>Παράδειγμα δημώδους  βυζαντινής λογοτεχνίας  Πτωχοπρόδρομος, ΙΙΙ, στ. 81-88</vt:lpstr>
      <vt:lpstr>Βυζαντινός χειρόγραφος κώδικας  Ψηφιακό τεκμήριο Ο.123 της Biblioteca Pinacoteca Academia Ambrosiana</vt:lpstr>
      <vt:lpstr>Παρουσίαση του PowerPoint</vt:lpstr>
      <vt:lpstr>Κύρια σημεία ενότητας</vt:lpstr>
      <vt:lpstr>Προς το σήμερα</vt:lpstr>
      <vt:lpstr>Σύνδεση με τα προηγούμενα</vt:lpstr>
      <vt:lpstr>Επαφές με άλλες γλώσσες</vt:lpstr>
      <vt:lpstr>Ανάδυση του Γλωσσικού Ζητήματος</vt:lpstr>
      <vt:lpstr>Ο Νεοελληνικός Διαφωτισμός</vt:lpstr>
      <vt:lpstr>Παρουσίαση του PowerPoint</vt:lpstr>
      <vt:lpstr>Παρουσίαση του PowerPoint</vt:lpstr>
      <vt:lpstr>Η διαμόρφωση εθνικής συνείδησης</vt:lpstr>
      <vt:lpstr>Παρουσίαση του PowerPoint</vt:lpstr>
      <vt:lpstr>Παρουσίαση του PowerPoint</vt:lpstr>
      <vt:lpstr>Παρουσίαση του PowerPoint</vt:lpstr>
      <vt:lpstr>Καθαρεύουσα</vt:lpstr>
      <vt:lpstr>Παρουσίαση του PowerPoint</vt:lpstr>
      <vt:lpstr>Παρουσίαση του PowerPoint</vt:lpstr>
      <vt:lpstr>Παρουσίαση του PowerPoint</vt:lpstr>
      <vt:lpstr>Κείμενο στην καθαρεύουσα  (Ελληνική Νομαρχία ήτοι Λόγος περί Ελευθερίας, 1806)</vt:lpstr>
      <vt:lpstr>Διγλωσσία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Στα μεταπολεμικά χρόνια</vt:lpstr>
      <vt:lpstr>Νόμος 309/76, Άρ. 2 (ΦΕΚ 100/Α΄/30-4-1976)</vt:lpstr>
      <vt:lpstr>Παρουσίαση του PowerPoint</vt:lpstr>
      <vt:lpstr>Αναβιώσεις και ανασύρσεις</vt:lpstr>
      <vt:lpstr>Κύρια σημεία ενότητας</vt:lpstr>
      <vt:lpstr>Ανακεφαλαίωση και συμπεράσματα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ελληνική γλώσσα</dc:title>
  <dc:creator>Achilleas Kostoulas</dc:creator>
  <cp:lastModifiedBy>Achilleas Kostoulas</cp:lastModifiedBy>
  <cp:revision>3</cp:revision>
  <dcterms:created xsi:type="dcterms:W3CDTF">2022-02-18T08:14:05Z</dcterms:created>
  <dcterms:modified xsi:type="dcterms:W3CDTF">2024-02-01T10:10:02Z</dcterms:modified>
</cp:coreProperties>
</file>