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6" r:id="rId2"/>
  </p:sldMasterIdLst>
  <p:notesMasterIdLst>
    <p:notesMasterId r:id="rId25"/>
  </p:notesMasterIdLst>
  <p:sldIdLst>
    <p:sldId id="332" r:id="rId3"/>
    <p:sldId id="256" r:id="rId4"/>
    <p:sldId id="341" r:id="rId5"/>
    <p:sldId id="350" r:id="rId6"/>
    <p:sldId id="331" r:id="rId7"/>
    <p:sldId id="333" r:id="rId8"/>
    <p:sldId id="334" r:id="rId9"/>
    <p:sldId id="342" r:id="rId10"/>
    <p:sldId id="343" r:id="rId11"/>
    <p:sldId id="344" r:id="rId12"/>
    <p:sldId id="345" r:id="rId13"/>
    <p:sldId id="346" r:id="rId14"/>
    <p:sldId id="347" r:id="rId15"/>
    <p:sldId id="337" r:id="rId16"/>
    <p:sldId id="335" r:id="rId17"/>
    <p:sldId id="336" r:id="rId18"/>
    <p:sldId id="348" r:id="rId19"/>
    <p:sldId id="288" r:id="rId20"/>
    <p:sldId id="329" r:id="rId21"/>
    <p:sldId id="293" r:id="rId22"/>
    <p:sldId id="351" r:id="rId23"/>
    <p:sldId id="352"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99CCFF"/>
    <a:srgbClr val="800000"/>
    <a:srgbClr val="66CCFF"/>
    <a:srgbClr val="A50021"/>
    <a:srgbClr val="6699FF"/>
    <a:srgbClr val="990000"/>
    <a:srgbClr val="3D5222"/>
    <a:srgbClr val="314D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44" autoAdjust="0"/>
    <p:restoredTop sz="83302" autoAdjust="0"/>
  </p:normalViewPr>
  <p:slideViewPr>
    <p:cSldViewPr snapToGrid="0" snapToObjects="1">
      <p:cViewPr varScale="1">
        <p:scale>
          <a:sx n="60" d="100"/>
          <a:sy n="60" d="100"/>
        </p:scale>
        <p:origin x="1236" y="66"/>
      </p:cViewPr>
      <p:guideLst>
        <p:guide orient="horz" pos="2160"/>
        <p:guide pos="2880"/>
      </p:guideLst>
    </p:cSldViewPr>
  </p:slideViewPr>
  <p:notesTextViewPr>
    <p:cViewPr>
      <p:scale>
        <a:sx n="1" d="1"/>
        <a:sy n="1" d="1"/>
      </p:scale>
      <p:origin x="0" y="0"/>
    </p:cViewPr>
  </p:notesTextViewPr>
  <p:sorterViewPr>
    <p:cViewPr>
      <p:scale>
        <a:sx n="120" d="100"/>
        <a:sy n="120" d="100"/>
      </p:scale>
      <p:origin x="0" y="-3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3B0C0-6845-2E4D-9C74-A4AD40DF1F03}" type="datetimeFigureOut">
              <a:rPr lang="el-GR" smtClean="0"/>
              <a:pPr/>
              <a:t>6/12/2021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B14CB-8817-2D40-807C-A9773AC45D42}" type="slidenum">
              <a:rPr lang="el-GR" smtClean="0"/>
              <a:pPr/>
              <a:t>‹#›</a:t>
            </a:fld>
            <a:endParaRPr lang="el-GR"/>
          </a:p>
        </p:txBody>
      </p:sp>
    </p:spTree>
    <p:extLst>
      <p:ext uri="{BB962C8B-B14F-4D97-AF65-F5344CB8AC3E}">
        <p14:creationId xmlns:p14="http://schemas.microsoft.com/office/powerpoint/2010/main" val="150050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BCB14CB-8817-2D40-807C-A9773AC45D42}" type="slidenum">
              <a:rPr lang="el-GR" smtClean="0"/>
              <a:pPr/>
              <a:t>18</a:t>
            </a:fld>
            <a:endParaRPr lang="el-GR"/>
          </a:p>
        </p:txBody>
      </p:sp>
    </p:spTree>
    <p:extLst>
      <p:ext uri="{BB962C8B-B14F-4D97-AF65-F5344CB8AC3E}">
        <p14:creationId xmlns:p14="http://schemas.microsoft.com/office/powerpoint/2010/main" val="110981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BCB14CB-8817-2D40-807C-A9773AC45D42}" type="slidenum">
              <a:rPr lang="el-GR" smtClean="0"/>
              <a:pPr/>
              <a:t>19</a:t>
            </a:fld>
            <a:endParaRPr lang="el-GR"/>
          </a:p>
        </p:txBody>
      </p:sp>
    </p:spTree>
    <p:extLst>
      <p:ext uri="{BB962C8B-B14F-4D97-AF65-F5344CB8AC3E}">
        <p14:creationId xmlns:p14="http://schemas.microsoft.com/office/powerpoint/2010/main" val="209234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FCBCAC3-7960-CA47-A97D-3766416EC545}"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100115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FCBCAC3-7960-CA47-A97D-3766416EC545}"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35180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FCBCAC3-7960-CA47-A97D-3766416EC545}"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406906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FCBCAC3-7960-CA47-A97D-3766416EC545}"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DE7870-1D02-2344-BEC3-229B8FF38A31}" type="slidenum">
              <a:rPr lang="el-GR" smtClean="0"/>
              <a:pPr/>
              <a:t>‹#›</a:t>
            </a:fld>
            <a:endParaRPr lang="el-G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178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FCBCAC3-7960-CA47-A97D-3766416EC545}"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20027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3FCBCAC3-7960-CA47-A97D-3766416EC545}" type="datetimeFigureOut">
              <a:rPr lang="el-GR" smtClean="0"/>
              <a:pPr/>
              <a:t>6/12/2021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4217533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3FCBCAC3-7960-CA47-A97D-3766416EC545}" type="datetimeFigureOut">
              <a:rPr lang="el-GR" smtClean="0"/>
              <a:pPr/>
              <a:t>6/12/2021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93334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FCBCAC3-7960-CA47-A97D-3766416EC545}"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30953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FCBCAC3-7960-CA47-A97D-3766416EC545}"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208467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77707B8-84F8-4429-AF22-1DD47623B974}"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3941469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77707B8-84F8-4429-AF22-1DD47623B974}"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167431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FCBCAC3-7960-CA47-A97D-3766416EC545}"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4257116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77707B8-84F8-4429-AF22-1DD47623B974}"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2286952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77707B8-84F8-4429-AF22-1DD47623B974}"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1008713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346" y="2912232"/>
            <a:ext cx="3830406"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912232"/>
            <a:ext cx="382151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77707B8-84F8-4429-AF22-1DD47623B974}" type="datetimeFigureOut">
              <a:rPr lang="el-GR" smtClean="0"/>
              <a:pPr/>
              <a:t>6/12/2021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606264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77707B8-84F8-4429-AF22-1DD47623B974}" type="datetimeFigureOut">
              <a:rPr lang="el-GR" smtClean="0"/>
              <a:pPr/>
              <a:t>6/12/2021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301814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707B8-84F8-4429-AF22-1DD47623B974}" type="datetimeFigureOut">
              <a:rPr lang="el-GR" smtClean="0"/>
              <a:pPr/>
              <a:t>6/12/2021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870287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77707B8-84F8-4429-AF22-1DD47623B974}"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2519896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77707B8-84F8-4429-AF22-1DD47623B974}"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3307861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77707B8-84F8-4429-AF22-1DD47623B974}"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1223617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77707B8-84F8-4429-AF22-1DD47623B974}"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2797941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77707B8-84F8-4429-AF22-1DD47623B974}"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B349BF-FA2D-4B99-BD24-B8DB9217074F}" type="slidenum">
              <a:rPr lang="el-GR" smtClean="0"/>
              <a:pPr/>
              <a:t>‹#›</a:t>
            </a:fld>
            <a:endParaRPr lang="el-G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477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FCBCAC3-7960-CA47-A97D-3766416EC545}"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3235245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77707B8-84F8-4429-AF22-1DD47623B974}"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2288152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177707B8-84F8-4429-AF22-1DD47623B974}" type="datetimeFigureOut">
              <a:rPr lang="el-GR" smtClean="0"/>
              <a:pPr/>
              <a:t>6/12/2021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4165332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177707B8-84F8-4429-AF22-1DD47623B974}" type="datetimeFigureOut">
              <a:rPr lang="el-GR" smtClean="0"/>
              <a:pPr/>
              <a:t>6/12/2021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201767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77707B8-84F8-4429-AF22-1DD47623B974}"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45483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77707B8-84F8-4429-AF22-1DD47623B974}" type="datetimeFigureOut">
              <a:rPr lang="el-GR" smtClean="0"/>
              <a:pPr/>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B349BF-FA2D-4B99-BD24-B8DB9217074F}" type="slidenum">
              <a:rPr lang="el-GR" smtClean="0"/>
              <a:pPr/>
              <a:t>‹#›</a:t>
            </a:fld>
            <a:endParaRPr lang="el-GR"/>
          </a:p>
        </p:txBody>
      </p:sp>
    </p:spTree>
    <p:extLst>
      <p:ext uri="{BB962C8B-B14F-4D97-AF65-F5344CB8AC3E}">
        <p14:creationId xmlns:p14="http://schemas.microsoft.com/office/powerpoint/2010/main" val="118349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FCBCAC3-7960-CA47-A97D-3766416EC545}"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116300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5346" y="2912232"/>
            <a:ext cx="3830406" cy="287896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912232"/>
            <a:ext cx="3821518" cy="287896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FCBCAC3-7960-CA47-A97D-3766416EC545}" type="datetimeFigureOut">
              <a:rPr lang="el-GR" smtClean="0"/>
              <a:pPr/>
              <a:t>6/12/2021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314802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FCBCAC3-7960-CA47-A97D-3766416EC545}" type="datetimeFigureOut">
              <a:rPr lang="el-GR" smtClean="0"/>
              <a:pPr/>
              <a:t>6/12/2021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121508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BCAC3-7960-CA47-A97D-3766416EC545}" type="datetimeFigureOut">
              <a:rPr lang="el-GR" smtClean="0"/>
              <a:pPr/>
              <a:t>6/12/2021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269618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FCBCAC3-7960-CA47-A97D-3766416EC545}"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293691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FCBCAC3-7960-CA47-A97D-3766416EC545}" type="datetimeFigureOut">
              <a:rPr lang="el-GR" smtClean="0"/>
              <a:pPr/>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DE7870-1D02-2344-BEC3-229B8FF38A31}" type="slidenum">
              <a:rPr lang="el-GR" smtClean="0"/>
              <a:pPr/>
              <a:t>‹#›</a:t>
            </a:fld>
            <a:endParaRPr lang="el-GR"/>
          </a:p>
        </p:txBody>
      </p:sp>
    </p:spTree>
    <p:extLst>
      <p:ext uri="{BB962C8B-B14F-4D97-AF65-F5344CB8AC3E}">
        <p14:creationId xmlns:p14="http://schemas.microsoft.com/office/powerpoint/2010/main" val="278919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FCBCAC3-7960-CA47-A97D-3766416EC545}" type="datetimeFigureOut">
              <a:rPr lang="el-GR" smtClean="0"/>
              <a:pPr/>
              <a:t>6/12/2021</a:t>
            </a:fld>
            <a:endParaRPr lang="el-G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4DE7870-1D02-2344-BEC3-229B8FF38A31}" type="slidenum">
              <a:rPr lang="el-GR" smtClean="0"/>
              <a:pPr/>
              <a:t>‹#›</a:t>
            </a:fld>
            <a:endParaRPr lang="el-GR"/>
          </a:p>
        </p:txBody>
      </p:sp>
    </p:spTree>
    <p:extLst>
      <p:ext uri="{BB962C8B-B14F-4D97-AF65-F5344CB8AC3E}">
        <p14:creationId xmlns:p14="http://schemas.microsoft.com/office/powerpoint/2010/main" val="362053471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77707B8-84F8-4429-AF22-1DD47623B974}" type="datetimeFigureOut">
              <a:rPr lang="el-GR" smtClean="0"/>
              <a:pPr/>
              <a:t>6/12/2021</a:t>
            </a:fld>
            <a:endParaRPr lang="el-G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CB349BF-FA2D-4B99-BD24-B8DB9217074F}" type="slidenum">
              <a:rPr lang="el-GR" smtClean="0"/>
              <a:pPr/>
              <a:t>‹#›</a:t>
            </a:fld>
            <a:endParaRPr lang="el-GR"/>
          </a:p>
        </p:txBody>
      </p:sp>
    </p:spTree>
    <p:extLst>
      <p:ext uri="{BB962C8B-B14F-4D97-AF65-F5344CB8AC3E}">
        <p14:creationId xmlns:p14="http://schemas.microsoft.com/office/powerpoint/2010/main" val="70454552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apdaro@uth.g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F2BE52-25FD-8B41-89F7-08A059837565}"/>
              </a:ext>
            </a:extLst>
          </p:cNvPr>
          <p:cNvSpPr>
            <a:spLocks noGrp="1"/>
          </p:cNvSpPr>
          <p:nvPr>
            <p:ph type="ctrTitle"/>
          </p:nvPr>
        </p:nvSpPr>
        <p:spPr>
          <a:xfrm>
            <a:off x="389504" y="324135"/>
            <a:ext cx="8321359" cy="3927023"/>
          </a:xfrm>
        </p:spPr>
        <p:txBody>
          <a:bodyPr>
            <a:normAutofit/>
          </a:bodyPr>
          <a:lstStyle/>
          <a:p>
            <a:r>
              <a:rPr lang="el-GR" sz="4400" dirty="0" err="1">
                <a:effectLst/>
                <a:latin typeface="Arial" panose="020B0604020202020204" pitchFamily="34" charset="0"/>
                <a:cs typeface="Arial" panose="020B0604020202020204" pitchFamily="34" charset="0"/>
              </a:rPr>
              <a:t>ΔομΕΣ</a:t>
            </a:r>
            <a:r>
              <a:rPr lang="el-GR" sz="4400" dirty="0">
                <a:effectLst/>
                <a:latin typeface="Arial" panose="020B0604020202020204" pitchFamily="34" charset="0"/>
                <a:cs typeface="Arial" panose="020B0604020202020204" pitchFamily="34" charset="0"/>
              </a:rPr>
              <a:t> </a:t>
            </a:r>
            <a:r>
              <a:rPr lang="el-GR" sz="4400" dirty="0" err="1">
                <a:effectLst/>
                <a:latin typeface="Arial" panose="020B0604020202020204" pitchFamily="34" charset="0"/>
                <a:cs typeface="Arial" panose="020B0604020202020204" pitchFamily="34" charset="0"/>
              </a:rPr>
              <a:t>ΥποστΗριξηΣ</a:t>
            </a:r>
            <a:br>
              <a:rPr lang="el-GR" sz="4400" dirty="0">
                <a:effectLst/>
                <a:latin typeface="Arial" panose="020B0604020202020204" pitchFamily="34" charset="0"/>
                <a:cs typeface="Arial" panose="020B0604020202020204" pitchFamily="34" charset="0"/>
              </a:rPr>
            </a:br>
            <a:br>
              <a:rPr lang="el-GR" sz="4400" dirty="0">
                <a:solidFill>
                  <a:schemeClr val="accent2">
                    <a:lumMod val="60000"/>
                    <a:lumOff val="40000"/>
                  </a:schemeClr>
                </a:solidFill>
                <a:effectLst/>
                <a:latin typeface="Arial" panose="020B0604020202020204" pitchFamily="34" charset="0"/>
                <a:cs typeface="Arial" panose="020B0604020202020204" pitchFamily="34" charset="0"/>
              </a:rPr>
            </a:br>
            <a:endParaRPr lang="el-GR" sz="4400" dirty="0">
              <a:solidFill>
                <a:schemeClr val="accent2">
                  <a:lumMod val="60000"/>
                  <a:lumOff val="40000"/>
                </a:schemeClr>
              </a:solidFill>
              <a:effectLst/>
              <a:latin typeface="Arial" panose="020B0604020202020204" pitchFamily="34" charset="0"/>
              <a:cs typeface="Arial" panose="020B0604020202020204" pitchFamily="34" charset="0"/>
            </a:endParaRPr>
          </a:p>
        </p:txBody>
      </p:sp>
      <p:sp>
        <p:nvSpPr>
          <p:cNvPr id="6" name="Υπότιτλος 5">
            <a:extLst>
              <a:ext uri="{FF2B5EF4-FFF2-40B4-BE49-F238E27FC236}">
                <a16:creationId xmlns:a16="http://schemas.microsoft.com/office/drawing/2014/main" id="{F0B9A782-AC08-43CF-AF1C-5E2347719F87}"/>
              </a:ext>
            </a:extLst>
          </p:cNvPr>
          <p:cNvSpPr>
            <a:spLocks noGrp="1"/>
          </p:cNvSpPr>
          <p:nvPr>
            <p:ph type="subTitle" idx="1"/>
          </p:nvPr>
        </p:nvSpPr>
        <p:spPr>
          <a:xfrm>
            <a:off x="557009" y="4600658"/>
            <a:ext cx="7773308" cy="1278773"/>
          </a:xfrm>
        </p:spPr>
        <p:txBody>
          <a:bodyPr>
            <a:normAutofit lnSpcReduction="10000"/>
          </a:bodyPr>
          <a:lstStyle/>
          <a:p>
            <a:r>
              <a:rPr lang="el-GR" sz="1800" dirty="0">
                <a:effectLst/>
                <a:latin typeface="Arial" panose="020B0604020202020204" pitchFamily="34" charset="0"/>
                <a:cs typeface="Arial" panose="020B0604020202020204" pitchFamily="34" charset="0"/>
              </a:rPr>
              <a:t>Απόστολος Δαρόπουλος</a:t>
            </a:r>
          </a:p>
          <a:p>
            <a:r>
              <a:rPr lang="el-GR" sz="1800" dirty="0">
                <a:effectLst/>
                <a:latin typeface="Arial" panose="020B0604020202020204" pitchFamily="34" charset="0"/>
                <a:cs typeface="Arial" panose="020B0604020202020204" pitchFamily="34" charset="0"/>
              </a:rPr>
              <a:t>Συντονιστής Εκπαιδευτικού Έργου</a:t>
            </a:r>
          </a:p>
          <a:p>
            <a:r>
              <a:rPr lang="en-US" sz="1800" dirty="0">
                <a:effectLst/>
                <a:latin typeface="Arial" panose="020B0604020202020204" pitchFamily="34" charset="0"/>
                <a:cs typeface="Arial" panose="020B0604020202020204" pitchFamily="34" charset="0"/>
              </a:rPr>
              <a:t>apdaro@uth.gr</a:t>
            </a:r>
            <a:endParaRPr lang="el-GR"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671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a:bodyPr>
          <a:lstStyle/>
          <a:p>
            <a:r>
              <a:rPr lang="el-GR" sz="2400" dirty="0">
                <a:effectLst/>
                <a:latin typeface="Arial" panose="020B0604020202020204" pitchFamily="34" charset="0"/>
                <a:cs typeface="Arial" panose="020B0604020202020204" pitchFamily="34" charset="0"/>
              </a:rPr>
              <a:t>    ΣΥΝΤΟΝΙΣΤΕΣ ΕΚΠΑΙΔΕΥΤΙΚΟΥ ΕΡΓΟΥ (</a:t>
            </a:r>
            <a:r>
              <a:rPr lang="el-GR" sz="2400" dirty="0" err="1">
                <a:effectLst/>
                <a:latin typeface="Arial" panose="020B0604020202020204" pitchFamily="34" charset="0"/>
                <a:cs typeface="Arial" panose="020B0604020202020204" pitchFamily="34" charset="0"/>
              </a:rPr>
              <a:t>σεε</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5" name="2 - Θέση περιεχομένου">
            <a:extLst>
              <a:ext uri="{FF2B5EF4-FFF2-40B4-BE49-F238E27FC236}">
                <a16:creationId xmlns:a16="http://schemas.microsoft.com/office/drawing/2014/main" id="{E964DF53-0D14-47C5-AD29-8A97684ECF03}"/>
              </a:ext>
            </a:extLst>
          </p:cNvPr>
          <p:cNvSpPr>
            <a:spLocks noGrp="1"/>
          </p:cNvSpPr>
          <p:nvPr>
            <p:ph idx="1"/>
          </p:nvPr>
        </p:nvSpPr>
        <p:spPr>
          <a:xfrm>
            <a:off x="352926" y="1222772"/>
            <a:ext cx="8406063" cy="5332026"/>
          </a:xfrm>
        </p:spPr>
        <p:txBody>
          <a:bodyPr>
            <a:noAutofit/>
          </a:bodyPr>
          <a:lstStyle/>
          <a:p>
            <a:pPr marL="0" indent="0">
              <a:lnSpc>
                <a:spcPct val="100000"/>
              </a:lnSpc>
              <a:spcBef>
                <a:spcPts val="0"/>
              </a:spcBef>
              <a:spcAft>
                <a:spcPts val="2400"/>
              </a:spcAft>
              <a:buClr>
                <a:srgbClr val="3399FF"/>
              </a:buClr>
              <a:buSzPct val="100000"/>
              <a:buNone/>
            </a:pPr>
            <a:r>
              <a:rPr lang="el-GR" sz="2200" dirty="0">
                <a:effectLst/>
                <a:latin typeface="Arial" panose="020B0604020202020204" pitchFamily="34" charset="0"/>
                <a:cs typeface="Arial" panose="020B0604020202020204" pitchFamily="34" charset="0"/>
              </a:rPr>
              <a:t>Οργανώνουν και υλοποιούν </a:t>
            </a:r>
            <a:r>
              <a:rPr lang="el-GR" sz="2200" b="1" dirty="0">
                <a:solidFill>
                  <a:srgbClr val="FFC000"/>
                </a:solidFill>
                <a:effectLst/>
                <a:latin typeface="Arial" panose="020B0604020202020204" pitchFamily="34" charset="0"/>
                <a:cs typeface="Arial" panose="020B0604020202020204" pitchFamily="34" charset="0"/>
              </a:rPr>
              <a:t>επιμορφωτικά προγράμματα </a:t>
            </a:r>
            <a:r>
              <a:rPr lang="el-GR" sz="2200" dirty="0">
                <a:effectLst/>
                <a:latin typeface="Arial" panose="020B0604020202020204" pitchFamily="34" charset="0"/>
                <a:cs typeface="Arial" panose="020B0604020202020204" pitchFamily="34" charset="0"/>
              </a:rPr>
              <a:t>για όλους τους εκπαιδευτικούς, σε συνεργασία με το </a:t>
            </a:r>
            <a:r>
              <a:rPr lang="el-GR" sz="2200" dirty="0" err="1">
                <a:effectLst/>
                <a:latin typeface="Arial" panose="020B0604020202020204" pitchFamily="34" charset="0"/>
                <a:cs typeface="Arial" panose="020B0604020202020204" pitchFamily="34" charset="0"/>
              </a:rPr>
              <a:t>ΙΕΠ</a:t>
            </a:r>
            <a:r>
              <a:rPr lang="el-GR" sz="2200" dirty="0">
                <a:effectLst/>
                <a:latin typeface="Arial" panose="020B0604020202020204" pitchFamily="34" charset="0"/>
                <a:cs typeface="Arial" panose="020B0604020202020204" pitchFamily="34" charset="0"/>
              </a:rPr>
              <a:t> είτε με δικό τους σχεδιασμό, για θέματα που προέκυψαν μετά την καταγραφή των αναγκών.</a:t>
            </a:r>
          </a:p>
          <a:p>
            <a:pPr marL="0" indent="0">
              <a:lnSpc>
                <a:spcPct val="100000"/>
              </a:lnSpc>
              <a:spcBef>
                <a:spcPts val="0"/>
              </a:spcBef>
              <a:spcAft>
                <a:spcPts val="2400"/>
              </a:spcAft>
              <a:buClr>
                <a:srgbClr val="3399FF"/>
              </a:buClr>
              <a:buSzPct val="100000"/>
              <a:buNone/>
            </a:pPr>
            <a:r>
              <a:rPr lang="el-GR" sz="2200" dirty="0">
                <a:effectLst/>
                <a:latin typeface="Arial" panose="020B0604020202020204" pitchFamily="34" charset="0"/>
                <a:cs typeface="Arial" panose="020B0604020202020204" pitchFamily="34" charset="0"/>
              </a:rPr>
              <a:t>Οργανώνουν την </a:t>
            </a:r>
            <a:r>
              <a:rPr lang="el-GR" sz="2200" b="1" dirty="0">
                <a:solidFill>
                  <a:srgbClr val="FFC000"/>
                </a:solidFill>
                <a:effectLst/>
                <a:latin typeface="Arial" panose="020B0604020202020204" pitchFamily="34" charset="0"/>
                <a:cs typeface="Arial" panose="020B0604020202020204" pitchFamily="34" charset="0"/>
              </a:rPr>
              <a:t>ενημέρωση των εκπαιδευτικών</a:t>
            </a:r>
            <a:r>
              <a:rPr lang="en-US" sz="2200" b="1" dirty="0">
                <a:solidFill>
                  <a:srgbClr val="FFC000"/>
                </a:solidFill>
                <a:effectLst/>
                <a:latin typeface="Arial" panose="020B0604020202020204" pitchFamily="34" charset="0"/>
                <a:cs typeface="Arial" panose="020B0604020202020204" pitchFamily="34" charset="0"/>
              </a:rPr>
              <a:t> </a:t>
            </a:r>
            <a:r>
              <a:rPr lang="el-GR" sz="2200" dirty="0">
                <a:effectLst/>
                <a:latin typeface="Arial" panose="020B0604020202020204" pitchFamily="34" charset="0"/>
                <a:cs typeface="Arial" panose="020B0604020202020204" pitchFamily="34" charset="0"/>
              </a:rPr>
              <a:t>σε σύγχρονα επιστημονικά, παιδαγωγικά &amp; διδακτικά θέματα, προγράμματα Σπουδών, τις αλλαγές στα αναλυτικά προγράμματα, για τα νέα βιβλία και στους τρόπους αξιολόγησης μαθημάτων και μαθητών.</a:t>
            </a:r>
          </a:p>
          <a:p>
            <a:pPr marL="0" lvl="1" indent="0">
              <a:lnSpc>
                <a:spcPct val="100000"/>
              </a:lnSpc>
              <a:spcBef>
                <a:spcPts val="0"/>
              </a:spcBef>
              <a:buClr>
                <a:srgbClr val="3399FF"/>
              </a:buClr>
              <a:buSzPct val="100000"/>
              <a:buNone/>
            </a:pPr>
            <a:r>
              <a:rPr lang="el-GR" sz="2200" dirty="0">
                <a:effectLst/>
                <a:latin typeface="Arial" panose="020B0604020202020204" pitchFamily="34" charset="0"/>
                <a:cs typeface="Arial" panose="020B0604020202020204" pitchFamily="34" charset="0"/>
              </a:rPr>
              <a:t>Για τις επιμορφωτικές και ενημερωτικές δράσεις </a:t>
            </a:r>
            <a:r>
              <a:rPr lang="el-GR" sz="2200" b="1" dirty="0">
                <a:solidFill>
                  <a:srgbClr val="FFC000"/>
                </a:solidFill>
                <a:effectLst/>
                <a:latin typeface="Arial" panose="020B0604020202020204" pitchFamily="34" charset="0"/>
                <a:cs typeface="Arial" panose="020B0604020202020204" pitchFamily="34" charset="0"/>
              </a:rPr>
              <a:t>αξιοποιούνται</a:t>
            </a:r>
            <a:r>
              <a:rPr lang="el-GR" sz="2200" dirty="0">
                <a:effectLst/>
                <a:latin typeface="Arial" panose="020B0604020202020204" pitchFamily="34" charset="0"/>
                <a:cs typeface="Arial" panose="020B0604020202020204" pitchFamily="34" charset="0"/>
              </a:rPr>
              <a:t>: </a:t>
            </a:r>
          </a:p>
          <a:p>
            <a:pPr marL="722313" lvl="1" indent="0">
              <a:lnSpc>
                <a:spcPct val="100000"/>
              </a:lnSpc>
              <a:spcBef>
                <a:spcPts val="0"/>
              </a:spcBef>
              <a:buClr>
                <a:srgbClr val="3399FF"/>
              </a:buClr>
              <a:buSzPct val="100000"/>
              <a:buNone/>
            </a:pPr>
            <a:r>
              <a:rPr lang="el-GR" sz="2200" dirty="0">
                <a:effectLst/>
                <a:latin typeface="Arial" panose="020B0604020202020204" pitchFamily="34" charset="0"/>
                <a:cs typeface="Arial" panose="020B0604020202020204" pitchFamily="34" charset="0"/>
              </a:rPr>
              <a:t>α) στελέχη των οικείων ΚΕΔΑΣΥ και ΚΕΠΕΑ, </a:t>
            </a:r>
          </a:p>
          <a:p>
            <a:pPr marL="722313" lvl="1" indent="0">
              <a:lnSpc>
                <a:spcPct val="100000"/>
              </a:lnSpc>
              <a:spcBef>
                <a:spcPts val="0"/>
              </a:spcBef>
              <a:buClr>
                <a:srgbClr val="3399FF"/>
              </a:buClr>
              <a:buSzPct val="100000"/>
              <a:buNone/>
            </a:pPr>
            <a:r>
              <a:rPr lang="el-GR" sz="2200" dirty="0">
                <a:effectLst/>
                <a:latin typeface="Arial" panose="020B0604020202020204" pitchFamily="34" charset="0"/>
                <a:cs typeface="Arial" panose="020B0604020202020204" pitchFamily="34" charset="0"/>
              </a:rPr>
              <a:t>β) εκπαιδευτικοί με αυξημένα προσόντα ή/και εμπειρία σε συγκεκριμένα θέματα, </a:t>
            </a:r>
          </a:p>
          <a:p>
            <a:pPr marL="722313" lvl="1" indent="0">
              <a:lnSpc>
                <a:spcPct val="100000"/>
              </a:lnSpc>
              <a:spcBef>
                <a:spcPts val="0"/>
              </a:spcBef>
              <a:buClr>
                <a:srgbClr val="3399FF"/>
              </a:buClr>
              <a:buSzPct val="100000"/>
              <a:buNone/>
            </a:pPr>
            <a:r>
              <a:rPr lang="el-GR" sz="2200" dirty="0">
                <a:effectLst/>
                <a:latin typeface="Arial" panose="020B0604020202020204" pitchFamily="34" charset="0"/>
                <a:cs typeface="Arial" panose="020B0604020202020204" pitchFamily="34" charset="0"/>
              </a:rPr>
              <a:t>γ) επιστήμονες ή επαγγελματίες.</a:t>
            </a:r>
          </a:p>
        </p:txBody>
      </p:sp>
    </p:spTree>
    <p:extLst>
      <p:ext uri="{BB962C8B-B14F-4D97-AF65-F5344CB8AC3E}">
        <p14:creationId xmlns:p14="http://schemas.microsoft.com/office/powerpoint/2010/main" val="3507361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a:bodyPr>
          <a:lstStyle/>
          <a:p>
            <a:r>
              <a:rPr lang="el-GR" sz="2400" dirty="0">
                <a:effectLst/>
                <a:latin typeface="Arial" panose="020B0604020202020204" pitchFamily="34" charset="0"/>
                <a:cs typeface="Arial" panose="020B0604020202020204" pitchFamily="34" charset="0"/>
              </a:rPr>
              <a:t>    ΣΥΝΤΟΝΙΣΤΕΣ ΕΚΠΑΙΔΕΥΤΙΚΟΥ ΕΡΓΟΥ (</a:t>
            </a:r>
            <a:r>
              <a:rPr lang="el-GR" sz="2400" dirty="0" err="1">
                <a:effectLst/>
                <a:latin typeface="Arial" panose="020B0604020202020204" pitchFamily="34" charset="0"/>
                <a:cs typeface="Arial" panose="020B0604020202020204" pitchFamily="34" charset="0"/>
              </a:rPr>
              <a:t>σεε</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4</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3" name="2 - Θέση περιεχομένου">
            <a:extLst>
              <a:ext uri="{FF2B5EF4-FFF2-40B4-BE49-F238E27FC236}">
                <a16:creationId xmlns:a16="http://schemas.microsoft.com/office/drawing/2014/main" id="{2EF2DE04-B46A-4631-AB07-85E132B18FAA}"/>
              </a:ext>
            </a:extLst>
          </p:cNvPr>
          <p:cNvSpPr>
            <a:spLocks noGrp="1"/>
          </p:cNvSpPr>
          <p:nvPr>
            <p:ph idx="1"/>
          </p:nvPr>
        </p:nvSpPr>
        <p:spPr>
          <a:xfrm>
            <a:off x="120315" y="1530858"/>
            <a:ext cx="8903369" cy="5197642"/>
          </a:xfrm>
        </p:spPr>
        <p:txBody>
          <a:bodyPr>
            <a:noAutofit/>
          </a:bodyPr>
          <a:lstStyle/>
          <a:p>
            <a:pPr marL="0" lvl="1" indent="0">
              <a:lnSpc>
                <a:spcPct val="100000"/>
              </a:lnSpc>
              <a:spcBef>
                <a:spcPts val="0"/>
              </a:spcBef>
              <a:spcAft>
                <a:spcPts val="3600"/>
              </a:spcAft>
              <a:buClr>
                <a:srgbClr val="00B0F0"/>
              </a:buClr>
              <a:buSzPct val="100000"/>
              <a:buNone/>
            </a:pPr>
            <a:r>
              <a:rPr lang="el-GR" sz="2400" dirty="0">
                <a:effectLst/>
                <a:latin typeface="Arial" panose="020B0604020202020204" pitchFamily="34" charset="0"/>
                <a:cs typeface="Arial" panose="020B0604020202020204" pitchFamily="34" charset="0"/>
              </a:rPr>
              <a:t>… την αντιμετώπιση φαινομένων σχολικής αποτυχίας, διαρροής μαθητών, σχολικού εκφοβισμού, βοηθώντας να εφαρμοστούν </a:t>
            </a:r>
            <a:r>
              <a:rPr lang="el-GR" sz="2400" b="1" dirty="0">
                <a:solidFill>
                  <a:srgbClr val="FFC000"/>
                </a:solidFill>
                <a:effectLst/>
                <a:latin typeface="Arial" panose="020B0604020202020204" pitchFamily="34" charset="0"/>
                <a:cs typeface="Arial" panose="020B0604020202020204" pitchFamily="34" charset="0"/>
              </a:rPr>
              <a:t>αντισταθμιστικά προγράμματα</a:t>
            </a:r>
            <a:r>
              <a:rPr lang="el-GR" sz="2400" dirty="0">
                <a:effectLst/>
                <a:latin typeface="Arial" panose="020B0604020202020204" pitchFamily="34" charset="0"/>
                <a:cs typeface="Arial" panose="020B0604020202020204" pitchFamily="34" charset="0"/>
              </a:rPr>
              <a:t>.</a:t>
            </a:r>
          </a:p>
          <a:p>
            <a:pPr marL="0" lvl="1" indent="0">
              <a:lnSpc>
                <a:spcPct val="100000"/>
              </a:lnSpc>
              <a:spcBef>
                <a:spcPts val="0"/>
              </a:spcBef>
              <a:spcAft>
                <a:spcPts val="3600"/>
              </a:spcAft>
              <a:buClr>
                <a:srgbClr val="00B0F0"/>
              </a:buClr>
              <a:buSzPct val="100000"/>
              <a:buNone/>
            </a:pPr>
            <a:r>
              <a:rPr lang="el-GR" sz="2400" dirty="0">
                <a:effectLst/>
                <a:latin typeface="Arial" panose="020B0604020202020204" pitchFamily="34" charset="0"/>
                <a:cs typeface="Arial" panose="020B0604020202020204" pitchFamily="34" charset="0"/>
              </a:rPr>
              <a:t>… την καταπολέμηση του αποκλεισμού &amp; την προώθηση της </a:t>
            </a:r>
            <a:r>
              <a:rPr lang="el-GR" sz="2400" b="1" dirty="0">
                <a:solidFill>
                  <a:srgbClr val="FFC000"/>
                </a:solidFill>
                <a:effectLst/>
                <a:latin typeface="Arial" panose="020B0604020202020204" pitchFamily="34" charset="0"/>
                <a:cs typeface="Arial" panose="020B0604020202020204" pitchFamily="34" charset="0"/>
              </a:rPr>
              <a:t>ενταξιακής εκπαίδευσης</a:t>
            </a:r>
            <a:r>
              <a:rPr lang="el-GR" sz="2400" b="1" dirty="0">
                <a:effectLst/>
                <a:latin typeface="Arial" panose="020B0604020202020204" pitchFamily="34" charset="0"/>
                <a:cs typeface="Arial" panose="020B0604020202020204" pitchFamily="34" charset="0"/>
              </a:rPr>
              <a:t>.</a:t>
            </a:r>
          </a:p>
          <a:p>
            <a:pPr marL="0" lvl="1" indent="0">
              <a:lnSpc>
                <a:spcPct val="100000"/>
              </a:lnSpc>
              <a:spcBef>
                <a:spcPts val="0"/>
              </a:spcBef>
              <a:spcAft>
                <a:spcPts val="3600"/>
              </a:spcAft>
              <a:buClr>
                <a:srgbClr val="00B0F0"/>
              </a:buClr>
              <a:buSzPct val="100000"/>
              <a:buNone/>
            </a:pPr>
            <a:r>
              <a:rPr lang="el-GR" sz="2400" dirty="0">
                <a:effectLst/>
                <a:latin typeface="Arial" panose="020B0604020202020204" pitchFamily="34" charset="0"/>
                <a:cs typeface="Arial" panose="020B0604020202020204" pitchFamily="34" charset="0"/>
              </a:rPr>
              <a:t>… την </a:t>
            </a:r>
            <a:r>
              <a:rPr lang="el-GR" sz="2400" b="1" dirty="0">
                <a:solidFill>
                  <a:srgbClr val="FFC000"/>
                </a:solidFill>
                <a:effectLst/>
                <a:latin typeface="Arial" panose="020B0604020202020204" pitchFamily="34" charset="0"/>
                <a:cs typeface="Arial" panose="020B0604020202020204" pitchFamily="34" charset="0"/>
              </a:rPr>
              <a:t>υποστήριξη όλων των εκπαιδευτικών </a:t>
            </a:r>
            <a:r>
              <a:rPr lang="el-GR" sz="2400" dirty="0">
                <a:effectLst/>
                <a:latin typeface="Arial" panose="020B0604020202020204" pitchFamily="34" charset="0"/>
                <a:cs typeface="Arial" panose="020B0604020202020204" pitchFamily="34" charset="0"/>
              </a:rPr>
              <a:t>θέτοντας στη διάθεσή τους εκπαιδευτικό υλικό που παράγεται και αναρτάται στα ηλεκτρονικά αποθετήρια.</a:t>
            </a:r>
          </a:p>
          <a:p>
            <a:pPr marL="0" lvl="1" indent="0">
              <a:lnSpc>
                <a:spcPct val="100000"/>
              </a:lnSpc>
              <a:spcBef>
                <a:spcPts val="0"/>
              </a:spcBef>
              <a:spcAft>
                <a:spcPts val="3600"/>
              </a:spcAft>
              <a:buClr>
                <a:srgbClr val="00B0F0"/>
              </a:buClr>
              <a:buSzPct val="100000"/>
              <a:buNone/>
            </a:pPr>
            <a:r>
              <a:rPr lang="el-GR" sz="2400" dirty="0">
                <a:effectLst/>
                <a:latin typeface="Arial" panose="020B0604020202020204" pitchFamily="34" charset="0"/>
                <a:cs typeface="Arial" panose="020B0604020202020204" pitchFamily="34" charset="0"/>
              </a:rPr>
              <a:t>… την οργάνωση </a:t>
            </a:r>
            <a:r>
              <a:rPr lang="el-GR" sz="2400" b="1" dirty="0">
                <a:solidFill>
                  <a:srgbClr val="FFC000"/>
                </a:solidFill>
                <a:effectLst/>
                <a:latin typeface="Arial" panose="020B0604020202020204" pitchFamily="34" charset="0"/>
                <a:cs typeface="Arial" panose="020B0604020202020204" pitchFamily="34" charset="0"/>
              </a:rPr>
              <a:t>σεμιναρίων  για γονείς</a:t>
            </a:r>
            <a:r>
              <a:rPr lang="el-GR" sz="240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58805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a:bodyPr>
          <a:lstStyle/>
          <a:p>
            <a:r>
              <a:rPr lang="el-GR" sz="2400" dirty="0">
                <a:effectLst/>
                <a:latin typeface="Arial" panose="020B0604020202020204" pitchFamily="34" charset="0"/>
                <a:cs typeface="Arial" panose="020B0604020202020204" pitchFamily="34" charset="0"/>
              </a:rPr>
              <a:t>    ΣΥΝΤΟΝΙΣΤΕΣ ΕΚΠΑΙΔΕΥΤΙΚΟΥ ΕΡΓΟΥ (</a:t>
            </a:r>
            <a:r>
              <a:rPr lang="el-GR" sz="2400" dirty="0" err="1">
                <a:effectLst/>
                <a:latin typeface="Arial" panose="020B0604020202020204" pitchFamily="34" charset="0"/>
                <a:cs typeface="Arial" panose="020B0604020202020204" pitchFamily="34" charset="0"/>
              </a:rPr>
              <a:t>σεε</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5</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3" name="2 - Θέση περιεχομένου">
            <a:extLst>
              <a:ext uri="{FF2B5EF4-FFF2-40B4-BE49-F238E27FC236}">
                <a16:creationId xmlns:a16="http://schemas.microsoft.com/office/drawing/2014/main" id="{07CF60CF-05A9-4BA5-8F8D-7F54FD074E98}"/>
              </a:ext>
            </a:extLst>
          </p:cNvPr>
          <p:cNvSpPr>
            <a:spLocks noGrp="1"/>
          </p:cNvSpPr>
          <p:nvPr>
            <p:ph idx="1"/>
          </p:nvPr>
        </p:nvSpPr>
        <p:spPr>
          <a:xfrm>
            <a:off x="288758" y="1453414"/>
            <a:ext cx="8710863" cy="5011553"/>
          </a:xfrm>
        </p:spPr>
        <p:txBody>
          <a:bodyPr>
            <a:noAutofit/>
          </a:bodyPr>
          <a:lstStyle/>
          <a:p>
            <a:pPr marL="0" lvl="1" indent="0" algn="just">
              <a:lnSpc>
                <a:spcPct val="100000"/>
              </a:lnSpc>
              <a:spcBef>
                <a:spcPts val="0"/>
              </a:spcBef>
              <a:spcAft>
                <a:spcPts val="3600"/>
              </a:spcAft>
              <a:buClr>
                <a:srgbClr val="3399FF"/>
              </a:buClr>
              <a:buSzPct val="100000"/>
              <a:buNone/>
            </a:pPr>
            <a:r>
              <a:rPr lang="el-GR" sz="2400" dirty="0">
                <a:effectLst/>
                <a:latin typeface="Arial" panose="020B0604020202020204" pitchFamily="34" charset="0"/>
                <a:cs typeface="Arial" panose="020B0604020202020204" pitchFamily="34" charset="0"/>
              </a:rPr>
              <a:t>Στηρίζουν, σε συνεργασία με τα ΚΕΠΕΑ, </a:t>
            </a:r>
            <a:r>
              <a:rPr lang="el-GR" sz="2400" b="1" dirty="0">
                <a:solidFill>
                  <a:srgbClr val="FFC000"/>
                </a:solidFill>
                <a:effectLst/>
                <a:latin typeface="Arial" panose="020B0604020202020204" pitchFamily="34" charset="0"/>
                <a:cs typeface="Arial" panose="020B0604020202020204" pitchFamily="34" charset="0"/>
              </a:rPr>
              <a:t>τους συλλόγους διδασκόντων </a:t>
            </a:r>
            <a:r>
              <a:rPr lang="el-GR" sz="2400" dirty="0">
                <a:effectLst/>
                <a:latin typeface="Arial" panose="020B0604020202020204" pitchFamily="34" charset="0"/>
                <a:cs typeface="Arial" panose="020B0604020202020204" pitchFamily="34" charset="0"/>
              </a:rPr>
              <a:t>στη διοργάνωση καινοτόμων </a:t>
            </a:r>
            <a:r>
              <a:rPr lang="el-GR" sz="2400" dirty="0" err="1">
                <a:effectLst/>
                <a:latin typeface="Arial" panose="020B0604020202020204" pitchFamily="34" charset="0"/>
                <a:cs typeface="Arial" panose="020B0604020202020204" pitchFamily="34" charset="0"/>
              </a:rPr>
              <a:t>προγραμμ</a:t>
            </a:r>
            <a:r>
              <a:rPr lang="en-US" sz="2400" dirty="0">
                <a:effectLst/>
                <a:latin typeface="Arial" panose="020B0604020202020204" pitchFamily="34" charset="0"/>
                <a:cs typeface="Arial" panose="020B0604020202020204" pitchFamily="34" charset="0"/>
              </a:rPr>
              <a:t>ά</a:t>
            </a:r>
            <a:r>
              <a:rPr lang="el-GR" sz="2400" dirty="0">
                <a:effectLst/>
                <a:latin typeface="Arial" panose="020B0604020202020204" pitchFamily="34" charset="0"/>
                <a:cs typeface="Arial" panose="020B0604020202020204" pitchFamily="34" charset="0"/>
              </a:rPr>
              <a:t>των σχολικών δραστηριοτήτων για θέματα περιβάλλοντος, πολιτισμού &amp; υγείας.</a:t>
            </a:r>
            <a:endParaRPr lang="en-US" sz="2400" dirty="0">
              <a:effectLst/>
              <a:latin typeface="Arial" panose="020B0604020202020204" pitchFamily="34" charset="0"/>
              <a:cs typeface="Arial" panose="020B0604020202020204" pitchFamily="34" charset="0"/>
            </a:endParaRPr>
          </a:p>
          <a:p>
            <a:pPr marL="0" lvl="1" indent="0" algn="just">
              <a:lnSpc>
                <a:spcPct val="100000"/>
              </a:lnSpc>
              <a:spcBef>
                <a:spcPts val="0"/>
              </a:spcBef>
              <a:spcAft>
                <a:spcPts val="3600"/>
              </a:spcAft>
              <a:buClr>
                <a:srgbClr val="3399FF"/>
              </a:buClr>
              <a:buSzPct val="100000"/>
              <a:buNone/>
            </a:pPr>
            <a:r>
              <a:rPr lang="el-GR" sz="2400" b="1" dirty="0">
                <a:solidFill>
                  <a:srgbClr val="FFC000"/>
                </a:solidFill>
                <a:effectLst/>
                <a:latin typeface="Arial" panose="020B0604020202020204" pitchFamily="34" charset="0"/>
                <a:cs typeface="Arial" panose="020B0604020202020204" pitchFamily="34" charset="0"/>
              </a:rPr>
              <a:t>Παρακολουθούν και στηρίζουν</a:t>
            </a:r>
            <a:r>
              <a:rPr lang="el-GR" sz="2400" dirty="0">
                <a:solidFill>
                  <a:srgbClr val="FFC000"/>
                </a:solidFill>
                <a:effectLst/>
                <a:latin typeface="Arial" panose="020B0604020202020204" pitchFamily="34" charset="0"/>
                <a:cs typeface="Arial" panose="020B0604020202020204" pitchFamily="34" charset="0"/>
              </a:rPr>
              <a:t> </a:t>
            </a:r>
            <a:r>
              <a:rPr lang="el-GR" sz="2400" dirty="0">
                <a:effectLst/>
                <a:latin typeface="Arial" panose="020B0604020202020204" pitchFamily="34" charset="0"/>
                <a:cs typeface="Arial" panose="020B0604020202020204" pitchFamily="34" charset="0"/>
              </a:rPr>
              <a:t>την ίδρυση και λειτουργία εργαστηρίων, σχολικών βιβλιοθηκών και συντονίζουν την αξιοποίηση του εργαστηριακού εξοπλισμού σε επίπεδο Διεύθυνσης Εκπαίδευσης από όλα τα σχολεία.</a:t>
            </a:r>
          </a:p>
          <a:p>
            <a:pPr marL="0" lvl="1" indent="0" algn="just">
              <a:lnSpc>
                <a:spcPct val="100000"/>
              </a:lnSpc>
              <a:spcBef>
                <a:spcPts val="0"/>
              </a:spcBef>
              <a:spcAft>
                <a:spcPts val="3600"/>
              </a:spcAft>
              <a:buClr>
                <a:srgbClr val="3399FF"/>
              </a:buClr>
              <a:buSzPct val="100000"/>
              <a:buNone/>
            </a:pPr>
            <a:r>
              <a:rPr lang="el-GR" sz="2400" b="1" dirty="0">
                <a:solidFill>
                  <a:srgbClr val="FFC000"/>
                </a:solidFill>
                <a:effectLst/>
                <a:latin typeface="Arial" panose="020B0604020202020204" pitchFamily="34" charset="0"/>
                <a:cs typeface="Arial" panose="020B0604020202020204" pitchFamily="34" charset="0"/>
              </a:rPr>
              <a:t>Ενθαρρύνουν</a:t>
            </a:r>
            <a:r>
              <a:rPr lang="el-GR" sz="2400" dirty="0">
                <a:effectLst/>
                <a:latin typeface="Arial" panose="020B0604020202020204" pitchFamily="34" charset="0"/>
                <a:cs typeface="Arial" panose="020B0604020202020204" pitchFamily="34" charset="0"/>
              </a:rPr>
              <a:t> την ανάπτυξη καινοτομιών, τη βελτιστοποίηση της διδακτικής πράξης, τη διδακτική αξιοποίηση των Τ.Π.Ε.</a:t>
            </a:r>
          </a:p>
        </p:txBody>
      </p:sp>
    </p:spTree>
    <p:extLst>
      <p:ext uri="{BB962C8B-B14F-4D97-AF65-F5344CB8AC3E}">
        <p14:creationId xmlns:p14="http://schemas.microsoft.com/office/powerpoint/2010/main" val="3430616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a:bodyPr>
          <a:lstStyle/>
          <a:p>
            <a:r>
              <a:rPr lang="el-GR" sz="2400" dirty="0">
                <a:effectLst/>
                <a:latin typeface="Arial" panose="020B0604020202020204" pitchFamily="34" charset="0"/>
                <a:cs typeface="Arial" panose="020B0604020202020204" pitchFamily="34" charset="0"/>
              </a:rPr>
              <a:t>    ΣΥΝΤΟΝΙΣΤΕΣ ΕΚΠΑΙΔΕΥΤΙΚΟΥ ΕΡΓΟΥ (</a:t>
            </a:r>
            <a:r>
              <a:rPr lang="el-GR" sz="2400" dirty="0" err="1">
                <a:effectLst/>
                <a:latin typeface="Arial" panose="020B0604020202020204" pitchFamily="34" charset="0"/>
                <a:cs typeface="Arial" panose="020B0604020202020204" pitchFamily="34" charset="0"/>
              </a:rPr>
              <a:t>σεε</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6</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6" name="2 - Θέση περιεχομένου">
            <a:extLst>
              <a:ext uri="{FF2B5EF4-FFF2-40B4-BE49-F238E27FC236}">
                <a16:creationId xmlns:a16="http://schemas.microsoft.com/office/drawing/2014/main" id="{63616E25-2790-4421-9112-15552557C050}"/>
              </a:ext>
            </a:extLst>
          </p:cNvPr>
          <p:cNvSpPr>
            <a:spLocks noGrp="1"/>
          </p:cNvSpPr>
          <p:nvPr>
            <p:ph idx="1"/>
          </p:nvPr>
        </p:nvSpPr>
        <p:spPr>
          <a:xfrm>
            <a:off x="208547" y="1684421"/>
            <a:ext cx="8694821" cy="4409512"/>
          </a:xfrm>
        </p:spPr>
        <p:txBody>
          <a:bodyPr>
            <a:normAutofit/>
          </a:bodyPr>
          <a:lstStyle/>
          <a:p>
            <a:pPr marL="0" lvl="1" indent="0" algn="just">
              <a:lnSpc>
                <a:spcPct val="100000"/>
              </a:lnSpc>
              <a:spcBef>
                <a:spcPts val="0"/>
              </a:spcBef>
              <a:spcAft>
                <a:spcPts val="3600"/>
              </a:spcAft>
              <a:buClr>
                <a:srgbClr val="00B0F0"/>
              </a:buClr>
              <a:buSzPct val="100000"/>
              <a:buNone/>
            </a:pPr>
            <a:r>
              <a:rPr lang="el-GR" sz="2400" b="1" dirty="0">
                <a:solidFill>
                  <a:srgbClr val="FFC000"/>
                </a:solidFill>
                <a:effectLst/>
                <a:latin typeface="Arial" panose="020B0604020202020204" pitchFamily="34" charset="0"/>
                <a:cs typeface="Arial" panose="020B0604020202020204" pitchFamily="34" charset="0"/>
              </a:rPr>
              <a:t>Υποστηρίζουν</a:t>
            </a:r>
            <a:r>
              <a:rPr lang="el-GR" sz="2400" dirty="0">
                <a:effectLst/>
                <a:latin typeface="Arial" panose="020B0604020202020204" pitchFamily="34" charset="0"/>
                <a:cs typeface="Arial" panose="020B0604020202020204" pitchFamily="34" charset="0"/>
              </a:rPr>
              <a:t> την εφαρμογή των αναλυτικών προγραμμάτων σπουδών</a:t>
            </a:r>
            <a:r>
              <a:rPr lang="en-US" sz="2400" dirty="0">
                <a:effectLst/>
                <a:latin typeface="Arial" panose="020B0604020202020204" pitchFamily="34" charset="0"/>
                <a:cs typeface="Arial" panose="020B0604020202020204" pitchFamily="34" charset="0"/>
              </a:rPr>
              <a:t>.</a:t>
            </a:r>
          </a:p>
          <a:p>
            <a:pPr marL="0" lvl="1" indent="0" algn="just">
              <a:lnSpc>
                <a:spcPct val="100000"/>
              </a:lnSpc>
              <a:spcBef>
                <a:spcPts val="0"/>
              </a:spcBef>
              <a:spcAft>
                <a:spcPts val="0"/>
              </a:spcAft>
              <a:buClr>
                <a:srgbClr val="00B0F0"/>
              </a:buClr>
              <a:buSzPct val="100000"/>
              <a:buNone/>
            </a:pPr>
            <a:r>
              <a:rPr lang="el-GR" sz="2400" dirty="0">
                <a:effectLst/>
                <a:latin typeface="Arial" panose="020B0604020202020204" pitchFamily="34" charset="0"/>
                <a:cs typeface="Arial" panose="020B0604020202020204" pitchFamily="34" charset="0"/>
              </a:rPr>
              <a:t>Επισκέπτονται σχολικές μονάδες και </a:t>
            </a:r>
            <a:r>
              <a:rPr lang="el-GR" sz="2400" b="1" dirty="0">
                <a:solidFill>
                  <a:srgbClr val="FFC000"/>
                </a:solidFill>
                <a:effectLst/>
                <a:latin typeface="Arial" panose="020B0604020202020204" pitchFamily="34" charset="0"/>
                <a:cs typeface="Arial" panose="020B0604020202020204" pitchFamily="34" charset="0"/>
              </a:rPr>
              <a:t>συμμετέχουν σε Συλλόγους Διδασκόντων</a:t>
            </a:r>
            <a:r>
              <a:rPr lang="el-GR" sz="2400" dirty="0">
                <a:effectLst/>
                <a:latin typeface="Arial" panose="020B0604020202020204" pitchFamily="34" charset="0"/>
                <a:cs typeface="Arial" panose="020B0604020202020204" pitchFamily="34" charset="0"/>
              </a:rPr>
              <a:t>, όπως προβλέπεται από τον Νόμο. </a:t>
            </a:r>
          </a:p>
          <a:p>
            <a:pPr marL="0" lvl="1" indent="0" algn="just">
              <a:lnSpc>
                <a:spcPct val="100000"/>
              </a:lnSpc>
              <a:spcBef>
                <a:spcPts val="0"/>
              </a:spcBef>
              <a:spcAft>
                <a:spcPts val="3600"/>
              </a:spcAft>
              <a:buClr>
                <a:schemeClr val="accent1">
                  <a:lumMod val="75000"/>
                </a:schemeClr>
              </a:buClr>
              <a:buSzPct val="100000"/>
              <a:buNone/>
            </a:pPr>
            <a:r>
              <a:rPr lang="el-GR" sz="2400" dirty="0">
                <a:effectLst/>
                <a:latin typeface="Arial" panose="020B0604020202020204" pitchFamily="34" charset="0"/>
                <a:cs typeface="Arial" panose="020B0604020202020204" pitchFamily="34" charset="0"/>
              </a:rPr>
              <a:t>	</a:t>
            </a:r>
          </a:p>
          <a:p>
            <a:pPr marL="0" lvl="1" indent="0" algn="just">
              <a:lnSpc>
                <a:spcPct val="100000"/>
              </a:lnSpc>
              <a:spcBef>
                <a:spcPts val="0"/>
              </a:spcBef>
              <a:spcAft>
                <a:spcPts val="3600"/>
              </a:spcAft>
              <a:buClr>
                <a:schemeClr val="accent1">
                  <a:lumMod val="75000"/>
                </a:schemeClr>
              </a:buClr>
              <a:buSzPct val="100000"/>
              <a:buNone/>
            </a:pPr>
            <a:r>
              <a:rPr lang="el-GR" sz="2400" dirty="0">
                <a:effectLst/>
                <a:latin typeface="Arial" panose="020B0604020202020204" pitchFamily="34" charset="0"/>
                <a:cs typeface="Arial" panose="020B0604020202020204" pitchFamily="34" charset="0"/>
              </a:rPr>
              <a:t>Στο έργο τους περιλαμβάνεται και </a:t>
            </a:r>
            <a:r>
              <a:rPr lang="el-GR" sz="2400" b="1" dirty="0">
                <a:solidFill>
                  <a:srgbClr val="FFC000"/>
                </a:solidFill>
                <a:effectLst/>
                <a:latin typeface="Arial" panose="020B0604020202020204" pitchFamily="34" charset="0"/>
                <a:cs typeface="Arial" panose="020B0604020202020204" pitchFamily="34" charset="0"/>
              </a:rPr>
              <a:t>συμμετοχή στον στρατηγικό σχεδιασμό </a:t>
            </a:r>
            <a:r>
              <a:rPr lang="el-GR" sz="2400" dirty="0">
                <a:effectLst/>
                <a:latin typeface="Arial" panose="020B0604020202020204" pitchFamily="34" charset="0"/>
                <a:cs typeface="Arial" panose="020B0604020202020204" pitchFamily="34" charset="0"/>
              </a:rPr>
              <a:t>του ετήσιου προγραμματισμού, της ανατροφοδότησης και της αποτίμησής του. </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999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300721"/>
            <a:ext cx="9144000" cy="1077229"/>
          </a:xfrm>
        </p:spPr>
        <p:txBody>
          <a:bodyPr>
            <a:normAutofit fontScale="90000"/>
          </a:bodyPr>
          <a:lstStyle/>
          <a:p>
            <a:r>
              <a:rPr lang="el-GR" sz="2400" dirty="0">
                <a:effectLst/>
                <a:latin typeface="Arial" panose="020B0604020202020204" pitchFamily="34" charset="0"/>
                <a:cs typeface="Arial" panose="020B0604020202020204" pitchFamily="34" charset="0"/>
              </a:rPr>
              <a:t>    ΚΕΝΤΡΟ ΔΙΕΠΙΣΤΗΜΟΝΙΚΗΣ ΑΞΙΟΛΟΓΗΣΗΣ ΣΥΜΒΟΥΛΕΥΤΙΚΗΣ &amp; ΥΠΟΣΤΗΡΙΞΗΣ   (</a:t>
            </a:r>
            <a:r>
              <a:rPr lang="el-GR" sz="2400" dirty="0" err="1">
                <a:effectLst/>
                <a:latin typeface="Arial" panose="020B0604020202020204" pitchFamily="34" charset="0"/>
                <a:cs typeface="Arial" panose="020B0604020202020204" pitchFamily="34" charset="0"/>
              </a:rPr>
              <a:t>κε.Δ.Α.σ.υ</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(Ν.4823/2021)</a:t>
            </a:r>
            <a:endParaRPr lang="el-GR" sz="2400" dirty="0">
              <a:effectLst/>
              <a:latin typeface="Arial" panose="020B0604020202020204" pitchFamily="34" charset="0"/>
              <a:cs typeface="Arial" panose="020B0604020202020204" pitchFamily="34" charset="0"/>
            </a:endParaRPr>
          </a:p>
        </p:txBody>
      </p:sp>
      <p:sp>
        <p:nvSpPr>
          <p:cNvPr id="3" name="2 - Θέση περιεχομένου">
            <a:extLst>
              <a:ext uri="{FF2B5EF4-FFF2-40B4-BE49-F238E27FC236}">
                <a16:creationId xmlns:a16="http://schemas.microsoft.com/office/drawing/2014/main" id="{9D560EFB-E9B6-41A3-9A4B-07BA0A24F04B}"/>
              </a:ext>
            </a:extLst>
          </p:cNvPr>
          <p:cNvSpPr>
            <a:spLocks noGrp="1"/>
          </p:cNvSpPr>
          <p:nvPr>
            <p:ph idx="1"/>
          </p:nvPr>
        </p:nvSpPr>
        <p:spPr>
          <a:xfrm>
            <a:off x="409074" y="2358188"/>
            <a:ext cx="8325852" cy="3660475"/>
          </a:xfrm>
        </p:spPr>
        <p:txBody>
          <a:bodyPr>
            <a:normAutofit/>
          </a:bodyPr>
          <a:lstStyle/>
          <a:p>
            <a:pPr marL="0" indent="0" algn="just">
              <a:buNone/>
            </a:pPr>
            <a:r>
              <a:rPr lang="el-GR" dirty="0">
                <a:effectLst/>
                <a:latin typeface="Arial" panose="020B0604020202020204" pitchFamily="34" charset="0"/>
                <a:cs typeface="Arial" panose="020B0604020202020204" pitchFamily="34" charset="0"/>
              </a:rPr>
              <a:t>Όργανα διοίκησης </a:t>
            </a:r>
          </a:p>
          <a:p>
            <a:pPr algn="just"/>
            <a:r>
              <a:rPr lang="el-GR" dirty="0">
                <a:effectLst/>
                <a:latin typeface="Arial" panose="020B0604020202020204" pitchFamily="34" charset="0"/>
                <a:cs typeface="Arial" panose="020B0604020202020204" pitchFamily="34" charset="0"/>
              </a:rPr>
              <a:t>Ο Προϊστάμενος του ΚΕ.Δ.Α.Σ.Υ. είναι υπεύθυνος για τη διοικητική λειτουργία του ΚΕ.Δ.Α.Σ.Υ.. Η Ολομέλεια του ΚΕ.Δ.Α.Σ.Υ. είναι υπεύθυνη για την επιστημονική και παιδαγωγική λειτουργία του ΚΕ.Δ.Α.Σ.Υ. </a:t>
            </a:r>
          </a:p>
          <a:p>
            <a:pPr algn="just"/>
            <a:r>
              <a:rPr lang="en-US" dirty="0">
                <a:effectLst/>
                <a:latin typeface="Arial" panose="020B0604020202020204" pitchFamily="34" charset="0"/>
                <a:cs typeface="Arial" panose="020B0604020202020204" pitchFamily="34" charset="0"/>
              </a:rPr>
              <a:t>H </a:t>
            </a:r>
            <a:r>
              <a:rPr lang="el-GR" dirty="0">
                <a:effectLst/>
                <a:latin typeface="Arial" panose="020B0604020202020204" pitchFamily="34" charset="0"/>
                <a:cs typeface="Arial" panose="020B0604020202020204" pitchFamily="34" charset="0"/>
              </a:rPr>
              <a:t>παρακολούθηση της λειτουργίας του ανατίθεται σε ειδική επιτροπή της Π.Δ.Ε.  </a:t>
            </a:r>
          </a:p>
          <a:p>
            <a:pPr algn="just"/>
            <a:endParaRPr lang="el-GR" dirty="0">
              <a:effectLst/>
              <a:latin typeface="Arial" panose="020B0604020202020204" pitchFamily="34" charset="0"/>
              <a:cs typeface="Arial" panose="020B0604020202020204" pitchFamily="34" charset="0"/>
            </a:endParaRPr>
          </a:p>
          <a:p>
            <a:pPr marL="0" indent="0">
              <a:lnSpc>
                <a:spcPct val="100000"/>
              </a:lnSpc>
              <a:spcBef>
                <a:spcPts val="0"/>
              </a:spcBef>
              <a:spcAft>
                <a:spcPts val="3600"/>
              </a:spcAft>
              <a:buClr>
                <a:srgbClr val="3399FF"/>
              </a:buClr>
              <a:buSzPct val="100000"/>
              <a:buNone/>
            </a:pPr>
            <a:endParaRPr lang="el-GR"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618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9D560EFB-E9B6-41A3-9A4B-07BA0A24F04B}"/>
              </a:ext>
            </a:extLst>
          </p:cNvPr>
          <p:cNvSpPr>
            <a:spLocks noGrp="1"/>
          </p:cNvSpPr>
          <p:nvPr>
            <p:ph idx="1"/>
          </p:nvPr>
        </p:nvSpPr>
        <p:spPr>
          <a:xfrm>
            <a:off x="409074" y="2358189"/>
            <a:ext cx="8325852" cy="3320716"/>
          </a:xfrm>
        </p:spPr>
        <p:txBody>
          <a:bodyPr>
            <a:normAutofit/>
          </a:bodyPr>
          <a:lstStyle/>
          <a:p>
            <a:pPr algn="just"/>
            <a:r>
              <a:rPr lang="el-GR" sz="2400" dirty="0">
                <a:effectLst/>
                <a:latin typeface="Arial" panose="020B0604020202020204" pitchFamily="34" charset="0"/>
                <a:cs typeface="Arial" panose="020B0604020202020204" pitchFamily="34" charset="0"/>
              </a:rPr>
              <a:t>Σκοπός των ΚΕ.Δ.Α.Σ.Υ. είναι η υποστήριξη των μαθητών, των σχολικών μονάδων και των Ε.Κ. της περιοχής αρμοδιότητάς τους για τη διασφάλιση της ισότιμης πρόσβασης όλων ανεξαιρέτως των μαθητών στην εκπαίδευση και την προάσπιση της αρμονικής ψυχοκοινωνικής τους ανάπτυξης και προόδου.</a:t>
            </a:r>
          </a:p>
        </p:txBody>
      </p:sp>
      <p:sp>
        <p:nvSpPr>
          <p:cNvPr id="6" name="Τίτλος 1">
            <a:extLst>
              <a:ext uri="{FF2B5EF4-FFF2-40B4-BE49-F238E27FC236}">
                <a16:creationId xmlns:a16="http://schemas.microsoft.com/office/drawing/2014/main" id="{9DDE38A9-62CF-4E04-99F7-AA4CFDA909F2}"/>
              </a:ext>
            </a:extLst>
          </p:cNvPr>
          <p:cNvSpPr>
            <a:spLocks noGrp="1"/>
          </p:cNvSpPr>
          <p:nvPr>
            <p:ph type="title"/>
          </p:nvPr>
        </p:nvSpPr>
        <p:spPr>
          <a:xfrm>
            <a:off x="0" y="300721"/>
            <a:ext cx="9144000" cy="1077229"/>
          </a:xfrm>
        </p:spPr>
        <p:txBody>
          <a:bodyPr>
            <a:normAutofit fontScale="90000"/>
          </a:bodyPr>
          <a:lstStyle/>
          <a:p>
            <a:r>
              <a:rPr lang="el-GR" sz="2400" dirty="0">
                <a:effectLst/>
                <a:latin typeface="Arial" panose="020B0604020202020204" pitchFamily="34" charset="0"/>
                <a:cs typeface="Arial" panose="020B0604020202020204" pitchFamily="34" charset="0"/>
              </a:rPr>
              <a:t>    ΚΕΝΤΡΟ ΔΙΕΠΙΣΤΗΜΟΝΙΚΗΣ ΑΞΙΟΛΟΓΗΣΗΣ ΣΥΜΒΟΥΛΕΥΤΙΚΗΣ &amp; ΥΠΟΣΤΗΡΙΞΗΣ   (</a:t>
            </a:r>
            <a:r>
              <a:rPr lang="el-GR" sz="2400" dirty="0" err="1">
                <a:effectLst/>
                <a:latin typeface="Arial" panose="020B0604020202020204" pitchFamily="34" charset="0"/>
                <a:cs typeface="Arial" panose="020B0604020202020204" pitchFamily="34" charset="0"/>
              </a:rPr>
              <a:t>κε.Δ.Α.σ.υ</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(Ν.4823/2021)</a:t>
            </a:r>
            <a:endParaRPr lang="el-GR"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844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9D560EFB-E9B6-41A3-9A4B-07BA0A24F04B}"/>
              </a:ext>
            </a:extLst>
          </p:cNvPr>
          <p:cNvSpPr>
            <a:spLocks noGrp="1"/>
          </p:cNvSpPr>
          <p:nvPr>
            <p:ph idx="1"/>
          </p:nvPr>
        </p:nvSpPr>
        <p:spPr>
          <a:xfrm>
            <a:off x="409074" y="1367151"/>
            <a:ext cx="8325852" cy="5017607"/>
          </a:xfrm>
        </p:spPr>
        <p:txBody>
          <a:bodyPr>
            <a:normAutofit/>
          </a:bodyPr>
          <a:lstStyle/>
          <a:p>
            <a:pPr algn="just"/>
            <a:r>
              <a:rPr lang="el-GR" dirty="0">
                <a:effectLst/>
                <a:latin typeface="Arial" panose="020B0604020202020204" pitchFamily="34" charset="0"/>
                <a:cs typeface="Arial" panose="020B0604020202020204" pitchFamily="34" charset="0"/>
              </a:rPr>
              <a:t>α) Η αξιολόγηση των εκπαιδευτικών αναγκών ή εμποδίων στη μάθηση των μαθητών </a:t>
            </a:r>
          </a:p>
          <a:p>
            <a:pPr algn="just"/>
            <a:r>
              <a:rPr lang="el-GR" dirty="0">
                <a:effectLst/>
                <a:latin typeface="Arial" panose="020B0604020202020204" pitchFamily="34" charset="0"/>
                <a:cs typeface="Arial" panose="020B0604020202020204" pitchFamily="34" charset="0"/>
              </a:rPr>
              <a:t>β) Η κατ’ αποκλειστικότητα σύνταξη εξατομικευμένων αξιολογικών εκθέσεων για τους μαθητές της περιοχής αρμοδιότητάς τους</a:t>
            </a:r>
          </a:p>
          <a:p>
            <a:pPr algn="just"/>
            <a:r>
              <a:rPr lang="el-GR" dirty="0">
                <a:effectLst/>
                <a:latin typeface="Arial" panose="020B0604020202020204" pitchFamily="34" charset="0"/>
                <a:cs typeface="Arial" panose="020B0604020202020204" pitchFamily="34" charset="0"/>
              </a:rPr>
              <a:t>γ) Η διατύπωση των βασικών αξόνων των Εξατομικευμένων Προγραμμάτων Εκπαίδευσης (Ε.Π.Ε.)</a:t>
            </a:r>
          </a:p>
          <a:p>
            <a:pPr algn="just"/>
            <a:r>
              <a:rPr lang="el-GR" dirty="0">
                <a:effectLst/>
                <a:latin typeface="Arial" panose="020B0604020202020204" pitchFamily="34" charset="0"/>
                <a:cs typeface="Arial" panose="020B0604020202020204" pitchFamily="34" charset="0"/>
              </a:rPr>
              <a:t>δ) προώθηση των αρχών της διαφοροποιημένης παιδαγωγικής</a:t>
            </a:r>
          </a:p>
          <a:p>
            <a:pPr algn="just"/>
            <a:r>
              <a:rPr lang="el-GR" dirty="0">
                <a:effectLst/>
                <a:latin typeface="Arial" panose="020B0604020202020204" pitchFamily="34" charset="0"/>
                <a:cs typeface="Arial" panose="020B0604020202020204" pitchFamily="34" charset="0"/>
              </a:rPr>
              <a:t>ε) Η κατ’ αποκλειστικότητα λήψη της απόφασης για αντικατάσταση των γραπτών δοκιμασιών, για τους μαθητές της δημόσιας ή της ιδιωτικής εκπαίδευσης με αναπηρία ή ειδικές εκπαιδευτικές ανάγκες, με προφορικές ή άλλης μορφής…</a:t>
            </a:r>
          </a:p>
        </p:txBody>
      </p:sp>
      <p:sp>
        <p:nvSpPr>
          <p:cNvPr id="6" name="Τίτλος 1">
            <a:extLst>
              <a:ext uri="{FF2B5EF4-FFF2-40B4-BE49-F238E27FC236}">
                <a16:creationId xmlns:a16="http://schemas.microsoft.com/office/drawing/2014/main" id="{78C5A8F2-619D-4D22-A5FE-58CC6AA47149}"/>
              </a:ext>
            </a:extLst>
          </p:cNvPr>
          <p:cNvSpPr>
            <a:spLocks noGrp="1"/>
          </p:cNvSpPr>
          <p:nvPr>
            <p:ph type="title"/>
          </p:nvPr>
        </p:nvSpPr>
        <p:spPr>
          <a:xfrm>
            <a:off x="0" y="300721"/>
            <a:ext cx="9144000" cy="1077229"/>
          </a:xfrm>
        </p:spPr>
        <p:txBody>
          <a:bodyPr>
            <a:normAutofit fontScale="90000"/>
          </a:bodyPr>
          <a:lstStyle/>
          <a:p>
            <a:r>
              <a:rPr lang="el-GR" sz="2400" dirty="0">
                <a:effectLst/>
                <a:latin typeface="Arial" panose="020B0604020202020204" pitchFamily="34" charset="0"/>
                <a:cs typeface="Arial" panose="020B0604020202020204" pitchFamily="34" charset="0"/>
              </a:rPr>
              <a:t>    ΚΕΝΤΡΟ ΔΙΕΠΙΣΤΗΜΟΝΙΚΗΣ ΑΞΙΟΛΟΓΗΣΗΣ ΣΥΜΒΟΥΛΕΥΤΙΚΗΣ &amp; ΥΠΟΣΤΗΡΙΞΗΣ   (</a:t>
            </a:r>
            <a:r>
              <a:rPr lang="el-GR" sz="2400" dirty="0" err="1">
                <a:effectLst/>
                <a:latin typeface="Arial" panose="020B0604020202020204" pitchFamily="34" charset="0"/>
                <a:cs typeface="Arial" panose="020B0604020202020204" pitchFamily="34" charset="0"/>
              </a:rPr>
              <a:t>κε.Δ.Α.σ.υ</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(Ν.4823/2021)</a:t>
            </a:r>
            <a:endParaRPr lang="el-GR"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000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ACA3362D-ECDC-42C4-9DEF-EBAE203BEDE3}"/>
              </a:ext>
            </a:extLst>
          </p:cNvPr>
          <p:cNvSpPr/>
          <p:nvPr/>
        </p:nvSpPr>
        <p:spPr>
          <a:xfrm>
            <a:off x="497305" y="1720840"/>
            <a:ext cx="8149390" cy="5632311"/>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Σχολικά Δίκτυα Εκπαιδευτικής Υποστήριξης (Σ.Δ.Ε.Υ.) Κάθε Σ.Δ.Ε.Υ. μπορεί να περιλαμβάνει έως πέντε (5) σχολικές μονάδες.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2400" dirty="0">
              <a:solidFill>
                <a:prstClr val="white"/>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400" dirty="0">
                <a:solidFill>
                  <a:prstClr val="white"/>
                </a:solidFill>
                <a:latin typeface="Arial" panose="020B0604020202020204" pitchFamily="34" charset="0"/>
                <a:cs typeface="Arial" panose="020B0604020202020204" pitchFamily="34" charset="0"/>
              </a:rPr>
              <a:t>Επιτροπές Διεπιστημονικής Υποστήριξης (Ε.Δ.Υ.). Η Ε.Δ.Υ. λειτουργεί στη σχολική μονάδα, έχει ως σκοπό την ανάπτυξη συνεργατικών πρακτικών εκπαιδευτικής     αξιολόγησης των μαθητών, συμβουλευτικής και     υποστήριξης.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2400" dirty="0">
              <a:solidFill>
                <a:prstClr val="white"/>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dirty="0">
                <a:solidFill>
                  <a:prstClr val="white"/>
                </a:solidFill>
                <a:latin typeface="Arial" panose="020B0604020202020204" pitchFamily="34" charset="0"/>
                <a:cs typeface="Arial" panose="020B0604020202020204" pitchFamily="34" charset="0"/>
              </a:rPr>
              <a:t>(</a:t>
            </a:r>
            <a:r>
              <a:rPr kumimoji="0" lang="el-G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Διευθυντής ή Προϊστάμενος της σχολικής μονάδας, ως Πρόεδρο, έναν εκπαιδευτικό Ε.Α.Ε. ή παράλληλης στήριξης, έναν/μία ψυχολόγο και έναν/μία κοινωνικό/ή λειτουργό).</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Τίτλος 1">
            <a:extLst>
              <a:ext uri="{FF2B5EF4-FFF2-40B4-BE49-F238E27FC236}">
                <a16:creationId xmlns:a16="http://schemas.microsoft.com/office/drawing/2014/main" id="{892818E0-6F99-452D-828B-3C1065748578}"/>
              </a:ext>
            </a:extLst>
          </p:cNvPr>
          <p:cNvSpPr>
            <a:spLocks noGrp="1"/>
          </p:cNvSpPr>
          <p:nvPr>
            <p:ph type="title"/>
          </p:nvPr>
        </p:nvSpPr>
        <p:spPr>
          <a:xfrm>
            <a:off x="0" y="300721"/>
            <a:ext cx="9144000" cy="1077229"/>
          </a:xfrm>
        </p:spPr>
        <p:txBody>
          <a:bodyPr>
            <a:normAutofit fontScale="90000"/>
          </a:bodyPr>
          <a:lstStyle/>
          <a:p>
            <a:r>
              <a:rPr lang="el-GR" sz="2400" dirty="0">
                <a:effectLst/>
                <a:latin typeface="Arial" panose="020B0604020202020204" pitchFamily="34" charset="0"/>
                <a:cs typeface="Arial" panose="020B0604020202020204" pitchFamily="34" charset="0"/>
              </a:rPr>
              <a:t>    ΚΕΝΤΡΟ ΔΙΕΠΙΣΤΗΜΟΝΙΚΗΣ ΑΞΙΟΛΟΓΗΣΗΣ ΣΥΜΒΟΥΛΕΥΤΙΚΗΣ &amp; ΥΠΟΣΤΗΡΙΞΗΣ   (</a:t>
            </a:r>
            <a:r>
              <a:rPr lang="el-GR" sz="2400" dirty="0" err="1">
                <a:effectLst/>
                <a:latin typeface="Arial" panose="020B0604020202020204" pitchFamily="34" charset="0"/>
                <a:cs typeface="Arial" panose="020B0604020202020204" pitchFamily="34" charset="0"/>
              </a:rPr>
              <a:t>κε.Δ.Α.σ.υ</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4</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(Ν.4823/2021)</a:t>
            </a:r>
            <a:endParaRPr lang="el-GR"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129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3773" y="296499"/>
            <a:ext cx="8720920" cy="859779"/>
          </a:xfrm>
        </p:spPr>
        <p:txBody>
          <a:bodyPr>
            <a:noAutofit/>
          </a:bodyPr>
          <a:lstStyle/>
          <a:p>
            <a:r>
              <a:rPr lang="el-GR" sz="2400" dirty="0" err="1">
                <a:effectLst/>
                <a:latin typeface="Arial" panose="020B0604020202020204" pitchFamily="34" charset="0"/>
                <a:cs typeface="Arial" panose="020B0604020202020204" pitchFamily="34" charset="0"/>
              </a:rPr>
              <a:t>ΚΕντρο</a:t>
            </a:r>
            <a:r>
              <a:rPr lang="el-GR" sz="2400" dirty="0">
                <a:effectLst/>
                <a:latin typeface="Arial" panose="020B0604020202020204" pitchFamily="34" charset="0"/>
                <a:cs typeface="Arial" panose="020B0604020202020204" pitchFamily="34" charset="0"/>
              </a:rPr>
              <a:t> </a:t>
            </a:r>
            <a:r>
              <a:rPr lang="el-GR" sz="2400" dirty="0" err="1">
                <a:effectLst/>
                <a:latin typeface="Arial" panose="020B0604020202020204" pitchFamily="34" charset="0"/>
                <a:cs typeface="Arial" panose="020B0604020202020204" pitchFamily="34" charset="0"/>
              </a:rPr>
              <a:t>ΕκπαΙδευσηΣ</a:t>
            </a:r>
            <a:r>
              <a:rPr lang="el-GR" sz="2400" dirty="0">
                <a:effectLst/>
                <a:latin typeface="Arial" panose="020B0604020202020204" pitchFamily="34" charset="0"/>
                <a:cs typeface="Arial" panose="020B0604020202020204" pitchFamily="34" charset="0"/>
              </a:rPr>
              <a:t> για ΤΟ ΠΕΡΙΒΑΛΛΟΝ &amp; την </a:t>
            </a:r>
            <a:r>
              <a:rPr lang="el-GR" sz="2400" dirty="0" err="1">
                <a:effectLst/>
                <a:latin typeface="Arial" panose="020B0604020202020204" pitchFamily="34" charset="0"/>
                <a:cs typeface="Arial" panose="020B0604020202020204" pitchFamily="34" charset="0"/>
              </a:rPr>
              <a:t>ΑειφορΙα</a:t>
            </a:r>
            <a:r>
              <a:rPr lang="el-GR" sz="2400" dirty="0">
                <a:effectLst/>
                <a:latin typeface="Arial" panose="020B0604020202020204" pitchFamily="34" charset="0"/>
                <a:cs typeface="Arial" panose="020B0604020202020204" pitchFamily="34" charset="0"/>
              </a:rPr>
              <a:t> (Κ.Ε.ΠΕ.Α.) </a:t>
            </a:r>
            <a:br>
              <a:rPr lang="el-GR" sz="1400" b="0" dirty="0">
                <a:effectLst/>
                <a:latin typeface="Arial" panose="020B0604020202020204" pitchFamily="34" charset="0"/>
                <a:cs typeface="Arial" panose="020B0604020202020204" pitchFamily="34" charset="0"/>
              </a:rPr>
            </a:br>
            <a:endParaRPr lang="el-GR" sz="2400" b="0" dirty="0">
              <a:solidFill>
                <a:schemeClr val="accent2">
                  <a:lumMod val="75000"/>
                </a:schemeClr>
              </a:solidFill>
              <a:latin typeface="Arial" panose="020B0604020202020204" pitchFamily="34" charset="0"/>
              <a:cs typeface="Arial" panose="020B0604020202020204" pitchFamily="34" charset="0"/>
            </a:endParaRPr>
          </a:p>
        </p:txBody>
      </p:sp>
      <p:sp>
        <p:nvSpPr>
          <p:cNvPr id="5" name="Ορθογώνιο 4">
            <a:extLst>
              <a:ext uri="{FF2B5EF4-FFF2-40B4-BE49-F238E27FC236}">
                <a16:creationId xmlns:a16="http://schemas.microsoft.com/office/drawing/2014/main" id="{2D39785C-CAD3-4D61-B031-7269E3EF2844}"/>
              </a:ext>
            </a:extLst>
          </p:cNvPr>
          <p:cNvSpPr/>
          <p:nvPr/>
        </p:nvSpPr>
        <p:spPr>
          <a:xfrm>
            <a:off x="211540" y="1738535"/>
            <a:ext cx="8720920" cy="4985980"/>
          </a:xfrm>
          <a:prstGeom prst="rect">
            <a:avLst/>
          </a:prstGeom>
        </p:spPr>
        <p:txBody>
          <a:bodyPr wrap="square">
            <a:spAutoFit/>
          </a:bodyPr>
          <a:lstStyle/>
          <a:p>
            <a:pPr algn="just"/>
            <a:r>
              <a:rPr lang="el-GR" sz="2000" dirty="0">
                <a:latin typeface="Arial" panose="020B0604020202020204" pitchFamily="34" charset="0"/>
                <a:ea typeface="Times New Roman" panose="02020603050405020304" pitchFamily="18" charset="0"/>
                <a:cs typeface="Arial" panose="020B0604020202020204" pitchFamily="34" charset="0"/>
              </a:rPr>
              <a:t>Τα Κέντρα Εκπαίδευσης για το Περιβάλλον &amp; την </a:t>
            </a:r>
            <a:r>
              <a:rPr lang="el-GR" sz="2000" dirty="0" err="1">
                <a:latin typeface="Arial" panose="020B0604020202020204" pitchFamily="34" charset="0"/>
                <a:ea typeface="Times New Roman" panose="02020603050405020304" pitchFamily="18" charset="0"/>
                <a:cs typeface="Arial" panose="020B0604020202020204" pitchFamily="34" charset="0"/>
              </a:rPr>
              <a:t>Αειφορία</a:t>
            </a:r>
            <a:r>
              <a:rPr lang="el-GR" sz="2000" dirty="0">
                <a:latin typeface="Arial" panose="020B0604020202020204" pitchFamily="34" charset="0"/>
                <a:ea typeface="Times New Roman" panose="02020603050405020304" pitchFamily="18" charset="0"/>
                <a:cs typeface="Arial" panose="020B0604020202020204" pitchFamily="34" charset="0"/>
              </a:rPr>
              <a:t> (Κ.Ε.ΠΕ.Α.)</a:t>
            </a:r>
            <a:r>
              <a:rPr lang="el-GR" sz="2000" b="1" dirty="0">
                <a:latin typeface="Arial" panose="020B0604020202020204" pitchFamily="34" charset="0"/>
                <a:ea typeface="Times New Roman" panose="02020603050405020304" pitchFamily="18" charset="0"/>
                <a:cs typeface="Arial" panose="020B0604020202020204" pitchFamily="34" charset="0"/>
              </a:rPr>
              <a:t> </a:t>
            </a:r>
            <a:r>
              <a:rPr lang="el-GR" sz="2000" dirty="0">
                <a:latin typeface="Arial" panose="020B0604020202020204" pitchFamily="34" charset="0"/>
                <a:ea typeface="Times New Roman" panose="02020603050405020304" pitchFamily="18" charset="0"/>
                <a:cs typeface="Arial" panose="020B0604020202020204" pitchFamily="34" charset="0"/>
              </a:rPr>
              <a:t>είναι η μετεξέλιξη των Κέντρων Περιβαλλοντικής Εκπαίδευσης (ΚΠΕ/ΚΕΑ).</a:t>
            </a:r>
          </a:p>
          <a:p>
            <a:pPr algn="just"/>
            <a:endParaRPr lang="el-GR" sz="2000" dirty="0">
              <a:latin typeface="Arial" panose="020B0604020202020204" pitchFamily="34" charset="0"/>
              <a:ea typeface="Times New Roman" panose="02020603050405020304" pitchFamily="18"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α) την εκπόνηση και την υλοποίηση εκπαιδευτικού σχεδίου δράσης για την περιβαλλοντική εκπαίδευση, την οικολογία και την αειφόρο ανάπτυξη.</a:t>
            </a:r>
          </a:p>
          <a:p>
            <a:pPr algn="just"/>
            <a:endParaRPr lang="el-GR" sz="2000"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β) εκπονούν και υλοποιούν εκπαιδευτικά προγράμματα και δράσεις για μαθητές και εκπαιδευτικούς των σχολικών μονάδων. </a:t>
            </a:r>
          </a:p>
          <a:p>
            <a:pPr algn="just"/>
            <a:endParaRPr lang="el-GR" sz="2000"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δ) προωθούν τη διεπιστημονική, συστημική και διαθεματική προσέγγιση της γνώσης.</a:t>
            </a:r>
          </a:p>
          <a:p>
            <a:pPr algn="just"/>
            <a:endParaRPr lang="el-GR" sz="2000"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ε) παράγουν εκπαιδευτικό υλικό και το διαθέτουν στις σχολικές μονάδες και την τοπική κοινότητα, σε έντυπη ή και ψηφιακή μορφή…</a:t>
            </a:r>
          </a:p>
          <a:p>
            <a:pPr algn="just"/>
            <a:endParaRPr lang="el-GR" sz="2000" dirty="0">
              <a:latin typeface="Arial" panose="020B0604020202020204" pitchFamily="34" charset="0"/>
              <a:cs typeface="Arial" panose="020B0604020202020204" pitchFamily="34" charset="0"/>
            </a:endParaRPr>
          </a:p>
          <a:p>
            <a:pPr algn="just"/>
            <a:endParaRPr lang="el-GR" dirty="0"/>
          </a:p>
        </p:txBody>
      </p:sp>
    </p:spTree>
    <p:extLst>
      <p:ext uri="{BB962C8B-B14F-4D97-AF65-F5344CB8AC3E}">
        <p14:creationId xmlns:p14="http://schemas.microsoft.com/office/powerpoint/2010/main" val="810261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Στρογγυλεμένο ορθογώνιο 7"/>
          <p:cNvSpPr>
            <a:spLocks noChangeArrowheads="1"/>
          </p:cNvSpPr>
          <p:nvPr/>
        </p:nvSpPr>
        <p:spPr bwMode="auto">
          <a:xfrm>
            <a:off x="4204796" y="6069740"/>
            <a:ext cx="4855756" cy="701786"/>
          </a:xfrm>
          <a:prstGeom prst="roundRect">
            <a:avLst>
              <a:gd name="adj" fmla="val 16667"/>
            </a:avLst>
          </a:prstGeom>
          <a:gradFill rotWithShape="0">
            <a:gsLst>
              <a:gs pos="0">
                <a:srgbClr val="C0504D">
                  <a:lumMod val="100000"/>
                  <a:lumOff val="0"/>
                </a:srgbClr>
              </a:gs>
              <a:gs pos="100000">
                <a:srgbClr val="C0504D">
                  <a:lumMod val="74000"/>
                  <a:lumOff val="0"/>
                </a:srgbClr>
              </a:gs>
            </a:gsLst>
            <a:path path="shape">
              <a:fillToRect l="50000" t="50000" r="50000" b="50000"/>
            </a:path>
          </a:gradFill>
          <a:ln>
            <a:noFill/>
          </a:ln>
          <a:effectLst>
            <a:outerShdw dist="28398" dir="3806097" algn="ctr" rotWithShape="0">
              <a:srgbClr val="C0504D">
                <a:lumMod val="50000"/>
                <a:lumOff val="0"/>
              </a:srgbClr>
            </a:outerShdw>
          </a:effectLst>
          <a:extLst>
            <a:ext uri="{91240B29-F687-4F45-9708-019B960494DF}">
              <a14:hiddenLine xmlns:a14="http://schemas.microsoft.com/office/drawing/2010/main" w="0">
                <a:solidFill>
                  <a:srgbClr val="000000"/>
                </a:solidFill>
                <a:round/>
                <a:headEnd/>
                <a:tailEnd/>
              </a14:hiddenLine>
            </a:ext>
          </a:extLst>
        </p:spPr>
        <p:txBody>
          <a:bodyPr rot="0" vert="horz" wrap="square" lIns="91440" tIns="45720" rIns="91440" bIns="45720" anchor="ctr" anchorCtr="0">
            <a:noAutofit/>
          </a:bodyPr>
          <a:lstStyle/>
          <a:p>
            <a:pPr algn="ctr">
              <a:lnSpc>
                <a:spcPct val="115000"/>
              </a:lnSpc>
              <a:spcBef>
                <a:spcPts val="1200"/>
              </a:spcBef>
              <a:spcAft>
                <a:spcPts val="1000"/>
              </a:spcAft>
              <a:defRPr/>
            </a:pPr>
            <a:r>
              <a:rPr lang="el-GR" b="1" kern="0" dirty="0">
                <a:ea typeface="Times New Roman"/>
                <a:cs typeface="Times New Roman"/>
              </a:rPr>
              <a:t>ΣΧΟΛΙΚΗ ΜΟΝΑΔΑ</a:t>
            </a:r>
            <a:endParaRPr lang="el-GR" kern="0" dirty="0">
              <a:ea typeface="Times New Roman"/>
              <a:cs typeface="Times New Roman"/>
            </a:endParaRPr>
          </a:p>
        </p:txBody>
      </p:sp>
      <p:sp>
        <p:nvSpPr>
          <p:cNvPr id="9" name="Κύβος 8"/>
          <p:cNvSpPr>
            <a:spLocks noChangeArrowheads="1"/>
          </p:cNvSpPr>
          <p:nvPr/>
        </p:nvSpPr>
        <p:spPr bwMode="auto">
          <a:xfrm>
            <a:off x="7449773" y="4711821"/>
            <a:ext cx="1655370" cy="701786"/>
          </a:xfrm>
          <a:prstGeom prst="cube">
            <a:avLst>
              <a:gd name="adj" fmla="val 25000"/>
            </a:avLst>
          </a:prstGeom>
          <a:gradFill rotWithShape="0">
            <a:gsLst>
              <a:gs pos="0">
                <a:srgbClr val="C0504D">
                  <a:lumMod val="100000"/>
                  <a:lumOff val="0"/>
                </a:srgbClr>
              </a:gs>
              <a:gs pos="100000">
                <a:srgbClr val="C0504D">
                  <a:lumMod val="74000"/>
                  <a:lumOff val="0"/>
                </a:srgbClr>
              </a:gs>
            </a:gsLst>
            <a:path path="rect">
              <a:fillToRect l="50000" t="50000" r="50000" b="50000"/>
            </a:path>
          </a:gradFill>
          <a:ln>
            <a:noFill/>
          </a:ln>
          <a:effectLst>
            <a:outerShdw dist="28398" dir="3806097" algn="ctr" rotWithShape="0">
              <a:srgbClr val="C0504D">
                <a:lumMod val="50000"/>
                <a:lumOff val="0"/>
              </a:srgbClr>
            </a:outerShdw>
          </a:effectLst>
          <a:extLst>
            <a:ext uri="{91240B29-F687-4F45-9708-019B960494DF}">
              <a14:hiddenLine xmlns:a14="http://schemas.microsoft.com/office/drawing/2010/main" w="0">
                <a:solidFill>
                  <a:srgbClr val="000000"/>
                </a:solidFill>
                <a:round/>
                <a:headEnd/>
                <a:tailEnd/>
              </a14:hiddenLine>
            </a:ext>
          </a:extLst>
        </p:spPr>
        <p:txBody>
          <a:bodyPr rot="0" vert="horz" wrap="square" lIns="91440" tIns="45720" rIns="91440" bIns="45720" anchor="ctr" anchorCtr="0">
            <a:noAutofit/>
          </a:bodyPr>
          <a:lstStyle/>
          <a:p>
            <a:pPr algn="ctr">
              <a:lnSpc>
                <a:spcPct val="115000"/>
              </a:lnSpc>
              <a:spcBef>
                <a:spcPts val="1400"/>
              </a:spcBef>
              <a:spcAft>
                <a:spcPts val="1000"/>
              </a:spcAft>
              <a:defRPr/>
            </a:pPr>
            <a:r>
              <a:rPr lang="el-GR" b="1" kern="0" dirty="0">
                <a:ea typeface="Times New Roman"/>
                <a:cs typeface="Times New Roman"/>
              </a:rPr>
              <a:t>ΟΜΑΔΑ ΣΧΟΛΕΙΩΝ</a:t>
            </a:r>
            <a:endParaRPr lang="el-GR" kern="0" dirty="0">
              <a:ea typeface="Times New Roman"/>
              <a:cs typeface="Times New Roman"/>
            </a:endParaRPr>
          </a:p>
        </p:txBody>
      </p:sp>
      <p:sp>
        <p:nvSpPr>
          <p:cNvPr id="12" name="Έλλειψη 11"/>
          <p:cNvSpPr>
            <a:spLocks noChangeArrowheads="1"/>
          </p:cNvSpPr>
          <p:nvPr/>
        </p:nvSpPr>
        <p:spPr bwMode="auto">
          <a:xfrm>
            <a:off x="3373350" y="3962398"/>
            <a:ext cx="1727464" cy="1116357"/>
          </a:xfrm>
          <a:prstGeom prst="ellipse">
            <a:avLst/>
          </a:prstGeom>
          <a:solidFill>
            <a:srgbClr val="9BBB59">
              <a:lumMod val="100000"/>
              <a:lumOff val="0"/>
            </a:srgbClr>
          </a:solidFill>
          <a:ln w="127000" cap="sq" cmpd="dbl">
            <a:solidFill>
              <a:srgbClr val="9BBB59">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000" tIns="45720" rIns="91440" bIns="45720" anchor="ctr" anchorCtr="0">
            <a:noAutofit/>
          </a:bodyPr>
          <a:lstStyle/>
          <a:p>
            <a:pPr algn="ctr">
              <a:lnSpc>
                <a:spcPct val="115000"/>
              </a:lnSpc>
              <a:spcBef>
                <a:spcPts val="1200"/>
              </a:spcBef>
              <a:spcAft>
                <a:spcPts val="1000"/>
              </a:spcAft>
              <a:defRPr/>
            </a:pPr>
            <a:r>
              <a:rPr lang="el-GR" sz="1600" b="1" kern="0" dirty="0">
                <a:ea typeface="Times New Roman"/>
                <a:cs typeface="Times New Roman"/>
              </a:rPr>
              <a:t>Κ.Ε.ΠΕ.Α.</a:t>
            </a:r>
            <a:endParaRPr lang="el-GR" sz="1600" kern="0" dirty="0">
              <a:ea typeface="Times New Roman"/>
              <a:cs typeface="Times New Roman"/>
            </a:endParaRPr>
          </a:p>
        </p:txBody>
      </p:sp>
      <p:sp>
        <p:nvSpPr>
          <p:cNvPr id="13" name="Oval 21"/>
          <p:cNvSpPr>
            <a:spLocks noChangeArrowheads="1"/>
          </p:cNvSpPr>
          <p:nvPr/>
        </p:nvSpPr>
        <p:spPr bwMode="auto">
          <a:xfrm>
            <a:off x="5201357" y="3836476"/>
            <a:ext cx="1757327" cy="1108852"/>
          </a:xfrm>
          <a:prstGeom prst="ellipse">
            <a:avLst/>
          </a:prstGeom>
          <a:solidFill>
            <a:srgbClr val="4BACC6">
              <a:lumMod val="100000"/>
              <a:lumOff val="0"/>
            </a:srgbClr>
          </a:solidFill>
          <a:ln w="127000" cap="sq" cmpd="dbl">
            <a:solidFill>
              <a:srgbClr val="4BACC6">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000" tIns="45720" rIns="36000" bIns="45720" anchor="ctr" anchorCtr="0">
            <a:noAutofit/>
          </a:bodyPr>
          <a:lstStyle/>
          <a:p>
            <a:pPr algn="ctr">
              <a:lnSpc>
                <a:spcPct val="115000"/>
              </a:lnSpc>
              <a:spcBef>
                <a:spcPts val="1200"/>
              </a:spcBef>
              <a:spcAft>
                <a:spcPts val="1000"/>
              </a:spcAft>
              <a:defRPr/>
            </a:pPr>
            <a:r>
              <a:rPr lang="el-GR" b="1" kern="0" dirty="0">
                <a:ea typeface="Times New Roman"/>
                <a:cs typeface="Times New Roman"/>
              </a:rPr>
              <a:t>ΚΕ.ΔΑ.Σ.Υ</a:t>
            </a:r>
            <a:endParaRPr lang="el-GR" kern="0" dirty="0">
              <a:ea typeface="Times New Roman"/>
              <a:cs typeface="Times New Roman"/>
            </a:endParaRPr>
          </a:p>
        </p:txBody>
      </p:sp>
      <p:sp>
        <p:nvSpPr>
          <p:cNvPr id="14" name="Ισοσκελές τρίγωνο 13"/>
          <p:cNvSpPr>
            <a:spLocks noChangeArrowheads="1"/>
          </p:cNvSpPr>
          <p:nvPr/>
        </p:nvSpPr>
        <p:spPr bwMode="auto">
          <a:xfrm>
            <a:off x="4203324" y="1227470"/>
            <a:ext cx="4855756" cy="1545944"/>
          </a:xfrm>
          <a:prstGeom prst="triangle">
            <a:avLst>
              <a:gd name="adj" fmla="val 50000"/>
            </a:avLst>
          </a:prstGeom>
          <a:gradFill rotWithShape="0">
            <a:gsLst>
              <a:gs pos="0">
                <a:srgbClr val="F79646">
                  <a:lumMod val="100000"/>
                  <a:lumOff val="0"/>
                </a:srgbClr>
              </a:gs>
              <a:gs pos="100000">
                <a:srgbClr val="F79646">
                  <a:lumMod val="74000"/>
                  <a:lumOff val="0"/>
                </a:srgbClr>
              </a:gs>
            </a:gsLst>
            <a:path path="shape">
              <a:fillToRect l="50000" t="50000" r="50000" b="50000"/>
            </a:path>
          </a:gradFill>
          <a:ln>
            <a:noFill/>
          </a:ln>
          <a:effectLst>
            <a:outerShdw dist="28398" dir="3806097" algn="ctr" rotWithShape="0">
              <a:srgbClr val="F79646">
                <a:lumMod val="50000"/>
                <a:lumOff val="0"/>
              </a:srgbClr>
            </a:outerShdw>
          </a:effectLst>
          <a:extLst>
            <a:ext uri="{91240B29-F687-4F45-9708-019B960494DF}">
              <a14:hiddenLine xmlns:a14="http://schemas.microsoft.com/office/drawing/2010/main" w="0">
                <a:solidFill>
                  <a:srgbClr val="000000"/>
                </a:solidFill>
                <a:round/>
                <a:headEnd/>
                <a:tailEnd/>
              </a14:hiddenLine>
            </a:ext>
          </a:extLst>
        </p:spPr>
        <p:txBody>
          <a:bodyPr rot="0" vert="horz" wrap="square" lIns="91440" tIns="45720" rIns="91440" bIns="45720" anchor="ctr" anchorCtr="0">
            <a:noAutofit/>
          </a:bodyPr>
          <a:lstStyle/>
          <a:p>
            <a:pPr algn="ctr">
              <a:lnSpc>
                <a:spcPct val="115000"/>
              </a:lnSpc>
              <a:spcBef>
                <a:spcPts val="1400"/>
              </a:spcBef>
              <a:spcAft>
                <a:spcPts val="1000"/>
              </a:spcAft>
              <a:defRPr/>
            </a:pPr>
            <a:r>
              <a:rPr lang="el-GR" b="1" kern="0" dirty="0" err="1">
                <a:ea typeface="Times New Roman"/>
                <a:cs typeface="Times New Roman"/>
              </a:rPr>
              <a:t>ΠΕ.Κ.Ε.Σ</a:t>
            </a:r>
            <a:r>
              <a:rPr lang="el-GR" b="1" kern="0" dirty="0">
                <a:ea typeface="Times New Roman"/>
                <a:cs typeface="Times New Roman"/>
              </a:rPr>
              <a:t>.</a:t>
            </a:r>
            <a:endParaRPr lang="el-GR" kern="0" dirty="0">
              <a:ea typeface="Times New Roman"/>
              <a:cs typeface="Times New Roman"/>
            </a:endParaRPr>
          </a:p>
        </p:txBody>
      </p:sp>
      <p:sp>
        <p:nvSpPr>
          <p:cNvPr id="16" name="Ισοσκελές τρίγωνο 15"/>
          <p:cNvSpPr>
            <a:spLocks/>
          </p:cNvSpPr>
          <p:nvPr/>
        </p:nvSpPr>
        <p:spPr>
          <a:xfrm>
            <a:off x="5507422" y="1224710"/>
            <a:ext cx="2518307" cy="863993"/>
          </a:xfrm>
          <a:prstGeom prst="triangle">
            <a:avLst>
              <a:gd name="adj" fmla="val 43047"/>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0" rIns="91440" bIns="45720" numCol="1" spcCol="0" rtlCol="0" fromWordArt="0" anchor="t" anchorCtr="0" forceAA="0" compatLnSpc="1">
            <a:prstTxWarp prst="textNoShape">
              <a:avLst/>
            </a:prstTxWarp>
            <a:noAutofit/>
          </a:bodyPr>
          <a:lstStyle/>
          <a:p>
            <a:pPr algn="ctr">
              <a:defRPr/>
            </a:pPr>
            <a:r>
              <a:rPr lang="el-GR" b="1" kern="0" dirty="0" err="1">
                <a:solidFill>
                  <a:sysClr val="window" lastClr="FFFFFF"/>
                </a:solidFill>
                <a:ea typeface="Times New Roman"/>
                <a:cs typeface="Times New Roman"/>
              </a:rPr>
              <a:t>Π.Δ.Ε</a:t>
            </a:r>
            <a:r>
              <a:rPr lang="el-GR" b="1" kern="0" dirty="0">
                <a:solidFill>
                  <a:sysClr val="window" lastClr="FFFFFF"/>
                </a:solidFill>
                <a:ea typeface="Times New Roman"/>
                <a:cs typeface="Times New Roman"/>
              </a:rPr>
              <a:t>.</a:t>
            </a:r>
            <a:endParaRPr lang="el-GR" kern="0" dirty="0">
              <a:solidFill>
                <a:sysClr val="window" lastClr="FFFFFF"/>
              </a:solidFill>
              <a:ea typeface="Times New Roman"/>
              <a:cs typeface="Times New Roman"/>
            </a:endParaRPr>
          </a:p>
        </p:txBody>
      </p:sp>
      <p:sp>
        <p:nvSpPr>
          <p:cNvPr id="17" name="AutoShape 15"/>
          <p:cNvSpPr>
            <a:spLocks noChangeArrowheads="1"/>
          </p:cNvSpPr>
          <p:nvPr/>
        </p:nvSpPr>
        <p:spPr bwMode="auto">
          <a:xfrm>
            <a:off x="3667821" y="167930"/>
            <a:ext cx="5198570" cy="850379"/>
          </a:xfrm>
          <a:prstGeom prst="bevel">
            <a:avLst>
              <a:gd name="adj" fmla="val 12500"/>
            </a:avLst>
          </a:prstGeom>
          <a:gradFill rotWithShape="0">
            <a:gsLst>
              <a:gs pos="0">
                <a:srgbClr val="9BBB59"/>
              </a:gs>
              <a:gs pos="100000">
                <a:srgbClr val="4E6128"/>
              </a:gs>
            </a:gsLst>
            <a:lin ang="2700000" scaled="1"/>
          </a:gradFill>
          <a:ln w="12600" cap="sq">
            <a:solidFill>
              <a:srgbClr val="F2F2F2"/>
            </a:solidFill>
            <a:miter lim="800000"/>
            <a:headEnd/>
            <a:tailEnd/>
          </a:ln>
          <a:effectLst>
            <a:outerShdw dist="155281" dir="2700000" algn="ctr" rotWithShape="0">
              <a:srgbClr val="D6E3BC">
                <a:alpha val="50027"/>
              </a:srgbClr>
            </a:outerShdw>
          </a:effectLst>
        </p:spPr>
        <p:txBody>
          <a:bodyPr rot="0" vert="horz" wrap="square" lIns="36000" tIns="36000" rIns="36000" bIns="36000" anchor="t" anchorCtr="0">
            <a:noAutofit/>
          </a:bodyPr>
          <a:lstStyle/>
          <a:p>
            <a:pPr algn="ctr">
              <a:lnSpc>
                <a:spcPct val="115000"/>
              </a:lnSpc>
              <a:spcBef>
                <a:spcPts val="1400"/>
              </a:spcBef>
              <a:spcAft>
                <a:spcPts val="1000"/>
              </a:spcAft>
            </a:pPr>
            <a:r>
              <a:rPr lang="el-GR" b="1" dirty="0">
                <a:solidFill>
                  <a:srgbClr val="C00000"/>
                </a:solidFill>
                <a:ea typeface="Times New Roman"/>
                <a:cs typeface="Calibri"/>
              </a:rPr>
              <a:t>ΔΟΜΕΣ ΥΠΟΣΤΗΡΙΞΗΣ ΤΟΥ ΕΚΠΑΙΔΕΥΤΙΚΟΥ ΕΡΓΟΥ </a:t>
            </a:r>
            <a:endParaRPr lang="el-GR" dirty="0">
              <a:solidFill>
                <a:srgbClr val="C00000"/>
              </a:solidFill>
              <a:ea typeface="Times New Roman"/>
              <a:cs typeface="Times New Roman"/>
            </a:endParaRPr>
          </a:p>
        </p:txBody>
      </p:sp>
      <p:sp>
        <p:nvSpPr>
          <p:cNvPr id="19" name="Στρογγυλεμένο ορθογώνιο 18"/>
          <p:cNvSpPr>
            <a:spLocks noChangeArrowheads="1"/>
          </p:cNvSpPr>
          <p:nvPr/>
        </p:nvSpPr>
        <p:spPr bwMode="auto">
          <a:xfrm>
            <a:off x="0" y="417107"/>
            <a:ext cx="3538574" cy="969328"/>
          </a:xfrm>
          <a:prstGeom prst="roundRect">
            <a:avLst>
              <a:gd name="adj" fmla="val 16667"/>
            </a:avLst>
          </a:prstGeom>
          <a:gradFill rotWithShape="0">
            <a:gsLst>
              <a:gs pos="0">
                <a:srgbClr val="D99594"/>
              </a:gs>
              <a:gs pos="50000">
                <a:srgbClr val="F2DBDB"/>
              </a:gs>
              <a:gs pos="100000">
                <a:srgbClr val="D99594"/>
              </a:gs>
            </a:gsLst>
            <a:lin ang="8100000" scaled="1"/>
          </a:gradFill>
          <a:ln w="12600" cap="sq">
            <a:solidFill>
              <a:srgbClr val="D99594"/>
            </a:solidFill>
            <a:miter lim="800000"/>
            <a:headEnd/>
            <a:tailEnd/>
          </a:ln>
          <a:effectLst>
            <a:outerShdw dist="25631" dir="3633274" algn="ctr" rotWithShape="0">
              <a:srgbClr val="622423">
                <a:alpha val="50027"/>
              </a:srgbClr>
            </a:outerShdw>
          </a:effectLst>
        </p:spPr>
        <p:txBody>
          <a:bodyPr rot="0" vert="horz" wrap="square" lIns="0" tIns="0" rIns="0" bIns="0" anchor="t" anchorCtr="0">
            <a:noAutofit/>
          </a:bodyPr>
          <a:lstStyle/>
          <a:p>
            <a:pPr algn="ctr">
              <a:lnSpc>
                <a:spcPct val="90000"/>
              </a:lnSpc>
            </a:pPr>
            <a:r>
              <a:rPr lang="el-GR" b="1" dirty="0">
                <a:solidFill>
                  <a:srgbClr val="800000"/>
                </a:solidFill>
                <a:latin typeface="Calibri"/>
                <a:ea typeface="Times New Roman"/>
                <a:cs typeface="Times New Roman"/>
              </a:rPr>
              <a:t>Υπουργείο Παιδείας</a:t>
            </a:r>
            <a:r>
              <a:rPr lang="en-US" b="1" dirty="0">
                <a:solidFill>
                  <a:srgbClr val="800000"/>
                </a:solidFill>
                <a:latin typeface="Calibri"/>
                <a:ea typeface="Times New Roman"/>
                <a:cs typeface="Times New Roman"/>
              </a:rPr>
              <a:t> </a:t>
            </a:r>
            <a:r>
              <a:rPr lang="el-GR" b="1" dirty="0">
                <a:solidFill>
                  <a:srgbClr val="800000"/>
                </a:solidFill>
                <a:latin typeface="Calibri"/>
                <a:ea typeface="Times New Roman"/>
                <a:cs typeface="Times New Roman"/>
              </a:rPr>
              <a:t>και Θρησκευμάτων</a:t>
            </a:r>
            <a:endParaRPr lang="el-GR" dirty="0">
              <a:solidFill>
                <a:srgbClr val="800000"/>
              </a:solidFill>
              <a:latin typeface="Calibri"/>
              <a:ea typeface="Times New Roman"/>
              <a:cs typeface="Times New Roman"/>
            </a:endParaRPr>
          </a:p>
          <a:p>
            <a:pPr algn="ctr"/>
            <a:r>
              <a:rPr lang="el-GR" b="1" dirty="0">
                <a:solidFill>
                  <a:srgbClr val="800000"/>
                </a:solidFill>
                <a:latin typeface="Calibri"/>
                <a:ea typeface="Times New Roman"/>
                <a:cs typeface="Times New Roman"/>
              </a:rPr>
              <a:t>Γενική Διεύθυνση Σπουδών ΠΕ &amp; ΔΕ</a:t>
            </a:r>
            <a:endParaRPr lang="el-GR" dirty="0">
              <a:solidFill>
                <a:srgbClr val="800000"/>
              </a:solidFill>
              <a:latin typeface="Calibri"/>
              <a:ea typeface="Times New Roman"/>
              <a:cs typeface="Times New Roman"/>
            </a:endParaRPr>
          </a:p>
          <a:p>
            <a:pPr algn="ctr"/>
            <a:r>
              <a:rPr lang="el-GR" dirty="0">
                <a:latin typeface="Calibri"/>
                <a:ea typeface="Times New Roman"/>
                <a:cs typeface="Times New Roman"/>
              </a:rPr>
              <a:t> </a:t>
            </a:r>
          </a:p>
        </p:txBody>
      </p:sp>
      <p:sp>
        <p:nvSpPr>
          <p:cNvPr id="20" name="Στρογγυλεμένο ορθογώνιο 19"/>
          <p:cNvSpPr>
            <a:spLocks noChangeArrowheads="1"/>
          </p:cNvSpPr>
          <p:nvPr/>
        </p:nvSpPr>
        <p:spPr bwMode="auto">
          <a:xfrm>
            <a:off x="-1" y="1461614"/>
            <a:ext cx="3543341" cy="650073"/>
          </a:xfrm>
          <a:prstGeom prst="roundRect">
            <a:avLst>
              <a:gd name="adj" fmla="val 16667"/>
            </a:avLst>
          </a:prstGeom>
          <a:gradFill rotWithShape="0">
            <a:gsLst>
              <a:gs pos="0">
                <a:srgbClr val="B2A1C7"/>
              </a:gs>
              <a:gs pos="50000">
                <a:srgbClr val="E5DFEC"/>
              </a:gs>
              <a:gs pos="100000">
                <a:srgbClr val="B2A1C7"/>
              </a:gs>
            </a:gsLst>
            <a:lin ang="8100000" scaled="1"/>
          </a:gradFill>
          <a:ln w="12600" cap="sq">
            <a:solidFill>
              <a:srgbClr val="B2A1C7"/>
            </a:solidFill>
            <a:miter lim="800000"/>
            <a:headEnd/>
            <a:tailEnd/>
          </a:ln>
          <a:effectLst>
            <a:outerShdw dist="25631" dir="3633274" algn="ctr" rotWithShape="0">
              <a:srgbClr val="3F3151">
                <a:alpha val="50027"/>
              </a:srgbClr>
            </a:outerShdw>
          </a:effectLst>
        </p:spPr>
        <p:txBody>
          <a:bodyPr rot="0" vert="horz" wrap="square" lIns="91440" tIns="0" rIns="91440" bIns="0" anchor="t" anchorCtr="0">
            <a:noAutofit/>
          </a:bodyPr>
          <a:lstStyle/>
          <a:p>
            <a:pPr algn="ctr">
              <a:lnSpc>
                <a:spcPct val="115000"/>
              </a:lnSpc>
              <a:spcBef>
                <a:spcPts val="1400"/>
              </a:spcBef>
              <a:spcAft>
                <a:spcPts val="1000"/>
              </a:spcAft>
            </a:pPr>
            <a:r>
              <a:rPr lang="el-GR" b="1" dirty="0">
                <a:solidFill>
                  <a:srgbClr val="800000"/>
                </a:solidFill>
                <a:ea typeface="Times New Roman"/>
                <a:cs typeface="Times New Roman"/>
              </a:rPr>
              <a:t>Ινστιτούτο Εκπαιδευτικής Πολιτικής</a:t>
            </a:r>
            <a:endParaRPr lang="el-GR" dirty="0">
              <a:solidFill>
                <a:srgbClr val="800000"/>
              </a:solidFill>
              <a:ea typeface="Times New Roman"/>
              <a:cs typeface="Times New Roman"/>
            </a:endParaRPr>
          </a:p>
        </p:txBody>
      </p:sp>
      <p:sp>
        <p:nvSpPr>
          <p:cNvPr id="21" name="Στρογγυλεμένο ορθογώνιο 20"/>
          <p:cNvSpPr>
            <a:spLocks noChangeArrowheads="1"/>
          </p:cNvSpPr>
          <p:nvPr/>
        </p:nvSpPr>
        <p:spPr bwMode="auto">
          <a:xfrm>
            <a:off x="41488" y="2189032"/>
            <a:ext cx="3517249" cy="377370"/>
          </a:xfrm>
          <a:prstGeom prst="roundRect">
            <a:avLst>
              <a:gd name="adj" fmla="val 16667"/>
            </a:avLst>
          </a:prstGeom>
          <a:gradFill rotWithShape="0">
            <a:gsLst>
              <a:gs pos="0">
                <a:srgbClr val="95B3D7"/>
              </a:gs>
              <a:gs pos="50000">
                <a:srgbClr val="DBE5F1"/>
              </a:gs>
              <a:gs pos="100000">
                <a:srgbClr val="95B3D7"/>
              </a:gs>
            </a:gsLst>
            <a:lin ang="8100000" scaled="1"/>
          </a:gradFill>
          <a:ln w="12600" cap="sq">
            <a:solidFill>
              <a:srgbClr val="95B3D7"/>
            </a:solidFill>
            <a:miter lim="800000"/>
            <a:headEnd/>
            <a:tailEnd/>
          </a:ln>
          <a:effectLst>
            <a:outerShdw dist="25631" dir="3633274" algn="ctr" rotWithShape="0">
              <a:srgbClr val="243F60">
                <a:alpha val="50027"/>
              </a:srgbClr>
            </a:outerShdw>
          </a:effectLst>
        </p:spPr>
        <p:txBody>
          <a:bodyPr rot="0" vert="horz" wrap="square" lIns="91440" tIns="0" rIns="91440" bIns="0" anchor="t" anchorCtr="0">
            <a:noAutofit/>
          </a:bodyPr>
          <a:lstStyle/>
          <a:p>
            <a:pPr algn="ctr">
              <a:lnSpc>
                <a:spcPct val="115000"/>
              </a:lnSpc>
              <a:spcBef>
                <a:spcPts val="1400"/>
              </a:spcBef>
            </a:pPr>
            <a:r>
              <a:rPr lang="el-GR" b="1" dirty="0">
                <a:solidFill>
                  <a:srgbClr val="800000"/>
                </a:solidFill>
                <a:latin typeface="+mj-lt"/>
                <a:ea typeface="Times New Roman"/>
                <a:cs typeface="Times New Roman"/>
              </a:rPr>
              <a:t>Συμβούλιο Επιλογής </a:t>
            </a:r>
            <a:endParaRPr lang="el-GR" dirty="0">
              <a:solidFill>
                <a:srgbClr val="800000"/>
              </a:solidFill>
              <a:latin typeface="+mj-lt"/>
              <a:ea typeface="Times New Roman"/>
              <a:cs typeface="Times New Roman"/>
            </a:endParaRPr>
          </a:p>
        </p:txBody>
      </p:sp>
      <p:cxnSp>
        <p:nvCxnSpPr>
          <p:cNvPr id="3" name="Ευθύγραμμο βέλος σύνδεσης 2"/>
          <p:cNvCxnSpPr>
            <a:cxnSpLocks/>
          </p:cNvCxnSpPr>
          <p:nvPr/>
        </p:nvCxnSpPr>
        <p:spPr>
          <a:xfrm>
            <a:off x="4850362" y="5145259"/>
            <a:ext cx="350995" cy="841936"/>
          </a:xfrm>
          <a:prstGeom prst="straightConnector1">
            <a:avLst/>
          </a:prstGeom>
          <a:ln w="50800">
            <a:solidFill>
              <a:srgbClr val="99CC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H="1">
            <a:off x="5913104" y="5062714"/>
            <a:ext cx="284414" cy="896654"/>
          </a:xfrm>
          <a:prstGeom prst="straightConnector1">
            <a:avLst/>
          </a:prstGeom>
          <a:ln w="50800">
            <a:solidFill>
              <a:srgbClr val="99CC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a:cxnSpLocks/>
            <a:endCxn id="12" idx="0"/>
          </p:cNvCxnSpPr>
          <p:nvPr/>
        </p:nvCxnSpPr>
        <p:spPr>
          <a:xfrm flipH="1">
            <a:off x="4237082" y="2853546"/>
            <a:ext cx="334430" cy="1108852"/>
          </a:xfrm>
          <a:prstGeom prst="straightConnector1">
            <a:avLst/>
          </a:prstGeom>
          <a:ln w="50800">
            <a:solidFill>
              <a:srgbClr val="99CC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5924320" y="2853546"/>
            <a:ext cx="0" cy="942484"/>
          </a:xfrm>
          <a:prstGeom prst="straightConnector1">
            <a:avLst/>
          </a:prstGeom>
          <a:ln w="50800">
            <a:solidFill>
              <a:srgbClr val="99CC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6991947" y="2853546"/>
            <a:ext cx="0" cy="3105822"/>
          </a:xfrm>
          <a:prstGeom prst="straightConnector1">
            <a:avLst/>
          </a:prstGeom>
          <a:ln w="50800">
            <a:solidFill>
              <a:srgbClr val="99CC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a:cxnSpLocks/>
          </p:cNvCxnSpPr>
          <p:nvPr/>
        </p:nvCxnSpPr>
        <p:spPr>
          <a:xfrm flipH="1" flipV="1">
            <a:off x="6991948" y="5029448"/>
            <a:ext cx="403463" cy="33266"/>
          </a:xfrm>
          <a:prstGeom prst="straightConnector1">
            <a:avLst/>
          </a:prstGeom>
          <a:ln w="50800">
            <a:solidFill>
              <a:srgbClr val="99CCF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8152430" y="5423348"/>
            <a:ext cx="0" cy="536020"/>
          </a:xfrm>
          <a:prstGeom prst="straightConnector1">
            <a:avLst/>
          </a:prstGeom>
          <a:ln w="50800">
            <a:solidFill>
              <a:srgbClr val="99CC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80" name="Ομάδα 79"/>
          <p:cNvGrpSpPr/>
          <p:nvPr/>
        </p:nvGrpSpPr>
        <p:grpSpPr>
          <a:xfrm>
            <a:off x="3578753" y="1119731"/>
            <a:ext cx="526207" cy="1512000"/>
            <a:chOff x="5102752" y="1119731"/>
            <a:chExt cx="1503023" cy="1512000"/>
          </a:xfrm>
        </p:grpSpPr>
        <p:cxnSp>
          <p:nvCxnSpPr>
            <p:cNvPr id="64" name="Ευθύγραμμο βέλος σύνδεσης 63"/>
            <p:cNvCxnSpPr/>
            <p:nvPr/>
          </p:nvCxnSpPr>
          <p:spPr>
            <a:xfrm flipH="1">
              <a:off x="5102752" y="1151264"/>
              <a:ext cx="508816" cy="1"/>
            </a:xfrm>
            <a:prstGeom prst="straightConnector1">
              <a:avLst/>
            </a:prstGeom>
            <a:ln w="50800">
              <a:solidFill>
                <a:srgbClr val="99CCFF"/>
              </a:solidFill>
              <a:tailEnd type="arrow"/>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p:cNvCxnSpPr/>
            <p:nvPr/>
          </p:nvCxnSpPr>
          <p:spPr>
            <a:xfrm flipH="1">
              <a:off x="5107096" y="1759097"/>
              <a:ext cx="508816" cy="1"/>
            </a:xfrm>
            <a:prstGeom prst="straightConnector1">
              <a:avLst/>
            </a:prstGeom>
            <a:ln w="50800">
              <a:solidFill>
                <a:srgbClr val="99CCFF"/>
              </a:solidFill>
              <a:tailEnd type="arrow"/>
            </a:ln>
          </p:spPr>
          <p:style>
            <a:lnRef idx="1">
              <a:schemeClr val="accent1"/>
            </a:lnRef>
            <a:fillRef idx="0">
              <a:schemeClr val="accent1"/>
            </a:fillRef>
            <a:effectRef idx="0">
              <a:schemeClr val="accent1"/>
            </a:effectRef>
            <a:fontRef idx="minor">
              <a:schemeClr val="tx1"/>
            </a:fontRef>
          </p:style>
        </p:cxnSp>
        <p:cxnSp>
          <p:nvCxnSpPr>
            <p:cNvPr id="66" name="Ευθύγραμμο βέλος σύνδεσης 65"/>
            <p:cNvCxnSpPr/>
            <p:nvPr/>
          </p:nvCxnSpPr>
          <p:spPr>
            <a:xfrm flipH="1">
              <a:off x="5120142" y="2320957"/>
              <a:ext cx="508816" cy="1"/>
            </a:xfrm>
            <a:prstGeom prst="straightConnector1">
              <a:avLst/>
            </a:prstGeom>
            <a:ln w="50800">
              <a:solidFill>
                <a:srgbClr val="99CCFF"/>
              </a:solidFill>
              <a:tailEnd type="arrow"/>
            </a:ln>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p:cNvCxnSpPr/>
            <p:nvPr/>
          </p:nvCxnSpPr>
          <p:spPr>
            <a:xfrm>
              <a:off x="5615912" y="1119731"/>
              <a:ext cx="13047" cy="1512000"/>
            </a:xfrm>
            <a:prstGeom prst="line">
              <a:avLst/>
            </a:prstGeom>
            <a:ln w="5080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4" name="Ευθύγραμμο βέλος σύνδεσης 73"/>
            <p:cNvCxnSpPr/>
            <p:nvPr/>
          </p:nvCxnSpPr>
          <p:spPr>
            <a:xfrm>
              <a:off x="5628959" y="2601307"/>
              <a:ext cx="976816" cy="0"/>
            </a:xfrm>
            <a:prstGeom prst="straightConnector1">
              <a:avLst/>
            </a:prstGeom>
            <a:ln w="50800">
              <a:solidFill>
                <a:srgbClr val="99CCFF"/>
              </a:solidFill>
              <a:tailEnd type="arrow"/>
            </a:ln>
          </p:spPr>
          <p:style>
            <a:lnRef idx="1">
              <a:schemeClr val="accent1"/>
            </a:lnRef>
            <a:fillRef idx="0">
              <a:schemeClr val="accent1"/>
            </a:fillRef>
            <a:effectRef idx="0">
              <a:schemeClr val="accent1"/>
            </a:effectRef>
            <a:fontRef idx="minor">
              <a:schemeClr val="tx1"/>
            </a:fontRef>
          </p:style>
        </p:cxnSp>
      </p:grpSp>
      <p:sp>
        <p:nvSpPr>
          <p:cNvPr id="25" name="Τίτλος 1">
            <a:extLst>
              <a:ext uri="{FF2B5EF4-FFF2-40B4-BE49-F238E27FC236}">
                <a16:creationId xmlns:a16="http://schemas.microsoft.com/office/drawing/2014/main" id="{59248BC6-73F5-FE48-8278-F6D49776BB9D}"/>
              </a:ext>
            </a:extLst>
          </p:cNvPr>
          <p:cNvSpPr>
            <a:spLocks noGrp="1"/>
          </p:cNvSpPr>
          <p:nvPr>
            <p:ph type="title"/>
          </p:nvPr>
        </p:nvSpPr>
        <p:spPr>
          <a:xfrm>
            <a:off x="-1" y="3956602"/>
            <a:ext cx="3517249" cy="2841139"/>
          </a:xfrm>
        </p:spPr>
        <p:txBody>
          <a:bodyPr>
            <a:normAutofit/>
          </a:bodyPr>
          <a:lstStyle/>
          <a:p>
            <a:pPr algn="l"/>
            <a:r>
              <a:rPr lang="el-GR" sz="1800" dirty="0" err="1">
                <a:effectLst/>
                <a:latin typeface="Arial" panose="020B0604020202020204" pitchFamily="34" charset="0"/>
                <a:cs typeface="Arial" panose="020B0604020202020204" pitchFamily="34" charset="0"/>
              </a:rPr>
              <a:t>ΣχηματικΑ</a:t>
            </a:r>
            <a:r>
              <a:rPr lang="el-GR" sz="1800" dirty="0">
                <a:effectLst/>
                <a:latin typeface="Arial" panose="020B0604020202020204" pitchFamily="34" charset="0"/>
                <a:cs typeface="Arial" panose="020B0604020202020204" pitchFamily="34" charset="0"/>
              </a:rPr>
              <a:t>, </a:t>
            </a:r>
            <a:r>
              <a:rPr lang="el-GR" sz="1800" dirty="0" err="1">
                <a:effectLst/>
                <a:latin typeface="Arial" panose="020B0604020202020204" pitchFamily="34" charset="0"/>
                <a:cs typeface="Arial" panose="020B0604020202020204" pitchFamily="34" charset="0"/>
              </a:rPr>
              <a:t>μετΑ</a:t>
            </a:r>
            <a:r>
              <a:rPr lang="el-GR" sz="1800" dirty="0">
                <a:effectLst/>
                <a:latin typeface="Arial" panose="020B0604020202020204" pitchFamily="34" charset="0"/>
                <a:cs typeface="Arial" panose="020B0604020202020204" pitchFamily="34" charset="0"/>
              </a:rPr>
              <a:t> τη </a:t>
            </a:r>
            <a:r>
              <a:rPr lang="el-GR" sz="1800" dirty="0" err="1">
                <a:effectLst/>
                <a:latin typeface="Arial" panose="020B0604020202020204" pitchFamily="34" charset="0"/>
                <a:cs typeface="Arial" panose="020B0604020202020204" pitchFamily="34" charset="0"/>
              </a:rPr>
              <a:t>λειτουργΙα</a:t>
            </a:r>
            <a:r>
              <a:rPr lang="el-GR" sz="1800" dirty="0">
                <a:effectLst/>
                <a:latin typeface="Arial" panose="020B0604020202020204" pitchFamily="34" charset="0"/>
                <a:cs typeface="Arial" panose="020B0604020202020204" pitchFamily="34" charset="0"/>
              </a:rPr>
              <a:t> των </a:t>
            </a:r>
            <a:r>
              <a:rPr lang="el-GR" sz="1800" dirty="0" err="1">
                <a:effectLst/>
                <a:latin typeface="Arial" panose="020B0604020202020204" pitchFamily="34" charset="0"/>
                <a:cs typeface="Arial" panose="020B0604020202020204" pitchFamily="34" charset="0"/>
              </a:rPr>
              <a:t>ΔομΩν</a:t>
            </a:r>
            <a:r>
              <a:rPr lang="el-GR" sz="1800" dirty="0">
                <a:effectLst/>
                <a:latin typeface="Arial" panose="020B0604020202020204" pitchFamily="34" charset="0"/>
                <a:cs typeface="Arial" panose="020B0604020202020204" pitchFamily="34" charset="0"/>
              </a:rPr>
              <a:t> </a:t>
            </a:r>
            <a:r>
              <a:rPr lang="el-GR" sz="1800" dirty="0" err="1">
                <a:effectLst/>
                <a:latin typeface="Arial" panose="020B0604020202020204" pitchFamily="34" charset="0"/>
                <a:cs typeface="Arial" panose="020B0604020202020204" pitchFamily="34" charset="0"/>
              </a:rPr>
              <a:t>ΥποστΗριξηΣ</a:t>
            </a:r>
            <a:r>
              <a:rPr lang="el-GR" sz="1800" dirty="0">
                <a:effectLst/>
                <a:latin typeface="Arial" panose="020B0604020202020204" pitchFamily="34" charset="0"/>
                <a:cs typeface="Arial" panose="020B0604020202020204" pitchFamily="34" charset="0"/>
              </a:rPr>
              <a:t> του </a:t>
            </a:r>
            <a:r>
              <a:rPr lang="el-GR" sz="1800" dirty="0" err="1">
                <a:effectLst/>
                <a:latin typeface="Arial" panose="020B0604020202020204" pitchFamily="34" charset="0"/>
                <a:cs typeface="Arial" panose="020B0604020202020204" pitchFamily="34" charset="0"/>
              </a:rPr>
              <a:t>ΕκπαιδευτικοΥ</a:t>
            </a:r>
            <a:r>
              <a:rPr lang="el-GR" sz="1800" dirty="0">
                <a:effectLst/>
                <a:latin typeface="Arial" panose="020B0604020202020204" pitchFamily="34" charset="0"/>
                <a:cs typeface="Arial" panose="020B0604020202020204" pitchFamily="34" charset="0"/>
              </a:rPr>
              <a:t> </a:t>
            </a:r>
            <a:r>
              <a:rPr lang="el-GR" sz="1800" dirty="0" err="1">
                <a:effectLst/>
                <a:latin typeface="Arial" panose="020B0604020202020204" pitchFamily="34" charset="0"/>
                <a:cs typeface="Arial" panose="020B0604020202020204" pitchFamily="34" charset="0"/>
              </a:rPr>
              <a:t>Εργου</a:t>
            </a:r>
            <a:r>
              <a:rPr lang="el-GR" sz="180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003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6" grpId="0" animBg="1"/>
      <p:bldP spid="17"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F2BE52-25FD-8B41-89F7-08A059837565}"/>
              </a:ext>
            </a:extLst>
          </p:cNvPr>
          <p:cNvSpPr>
            <a:spLocks noGrp="1"/>
          </p:cNvSpPr>
          <p:nvPr>
            <p:ph type="ctrTitle"/>
          </p:nvPr>
        </p:nvSpPr>
        <p:spPr>
          <a:xfrm>
            <a:off x="362607" y="1597850"/>
            <a:ext cx="7926668" cy="5009865"/>
          </a:xfrm>
        </p:spPr>
        <p:txBody>
          <a:bodyPr>
            <a:normAutofit fontScale="90000"/>
          </a:bodyPr>
          <a:lstStyle/>
          <a:p>
            <a:pPr algn="l"/>
            <a:r>
              <a:rPr lang="el-GR" sz="3200" dirty="0" err="1">
                <a:effectLst/>
                <a:latin typeface="Arial" panose="020B0604020202020204" pitchFamily="34" charset="0"/>
                <a:cs typeface="Arial" panose="020B0604020202020204" pitchFamily="34" charset="0"/>
              </a:rPr>
              <a:t>ΠεριφερειακΟ</a:t>
            </a:r>
            <a:r>
              <a:rPr lang="el-GR" sz="3200" dirty="0">
                <a:effectLst/>
                <a:latin typeface="Arial" panose="020B0604020202020204" pitchFamily="34" charset="0"/>
                <a:cs typeface="Arial" panose="020B0604020202020204" pitchFamily="34" charset="0"/>
              </a:rPr>
              <a:t> ΚΕντρο </a:t>
            </a:r>
            <a:r>
              <a:rPr lang="el-GR" sz="3200" dirty="0" err="1">
                <a:effectLst/>
                <a:latin typeface="Arial" panose="020B0604020202020204" pitchFamily="34" charset="0"/>
                <a:cs typeface="Arial" panose="020B0604020202020204" pitchFamily="34" charset="0"/>
              </a:rPr>
              <a:t>ΕκπαιδευτικοΥ</a:t>
            </a:r>
            <a:r>
              <a:rPr lang="el-GR" sz="3200" dirty="0">
                <a:effectLst/>
                <a:latin typeface="Arial" panose="020B0604020202020204" pitchFamily="34" charset="0"/>
                <a:cs typeface="Arial" panose="020B0604020202020204" pitchFamily="34" charset="0"/>
              </a:rPr>
              <a:t> </a:t>
            </a:r>
            <a:r>
              <a:rPr lang="el-GR" sz="3200" dirty="0" err="1">
                <a:effectLst/>
                <a:latin typeface="Arial" panose="020B0604020202020204" pitchFamily="34" charset="0"/>
                <a:cs typeface="Arial" panose="020B0604020202020204" pitchFamily="34" charset="0"/>
              </a:rPr>
              <a:t>ΣχεδιασμοΥ</a:t>
            </a:r>
            <a:br>
              <a:rPr lang="el-GR" sz="3200" dirty="0">
                <a:effectLst/>
                <a:latin typeface="Arial" panose="020B0604020202020204" pitchFamily="34" charset="0"/>
                <a:cs typeface="Arial" panose="020B0604020202020204" pitchFamily="34" charset="0"/>
              </a:rPr>
            </a:br>
            <a:r>
              <a:rPr lang="el-GR" sz="3200" dirty="0">
                <a:effectLst/>
                <a:latin typeface="Arial" panose="020B0604020202020204" pitchFamily="34" charset="0"/>
                <a:cs typeface="Arial" panose="020B0604020202020204" pitchFamily="34" charset="0"/>
              </a:rPr>
              <a:t>(ΠΕ.Κ.Ε.Σ.)</a:t>
            </a:r>
            <a:br>
              <a:rPr lang="el-GR" sz="3200" dirty="0">
                <a:effectLst/>
                <a:latin typeface="Arial" panose="020B0604020202020204" pitchFamily="34" charset="0"/>
                <a:cs typeface="Arial" panose="020B0604020202020204" pitchFamily="34" charset="0"/>
              </a:rPr>
            </a:br>
            <a:br>
              <a:rPr lang="el-GR" sz="3200" dirty="0">
                <a:effectLst/>
                <a:latin typeface="Arial" panose="020B0604020202020204" pitchFamily="34" charset="0"/>
                <a:cs typeface="Arial" panose="020B0604020202020204" pitchFamily="34" charset="0"/>
              </a:rPr>
            </a:br>
            <a:r>
              <a:rPr lang="el-GR" sz="3200" dirty="0">
                <a:effectLst/>
                <a:latin typeface="Arial" panose="020B0604020202020204" pitchFamily="34" charset="0"/>
                <a:cs typeface="Arial" panose="020B0604020202020204" pitchFamily="34" charset="0"/>
              </a:rPr>
              <a:t>ΚΕΝΤΡΟ ΔΙΕΠΙΣΤΗΜΟΝΙΚΗΣ ΑΞΙΟΛΟΓΗΣΗΣ, ΣΥΜΒΟΥΛΕΥΤΙΚΗΣ &amp; ΥΠΟΣΤΗΡΙΞΗΣ </a:t>
            </a:r>
            <a:br>
              <a:rPr lang="el-GR" sz="3200" dirty="0">
                <a:effectLst/>
                <a:latin typeface="Arial" panose="020B0604020202020204" pitchFamily="34" charset="0"/>
                <a:cs typeface="Arial" panose="020B0604020202020204" pitchFamily="34" charset="0"/>
              </a:rPr>
            </a:br>
            <a:r>
              <a:rPr lang="el-GR" sz="3200" dirty="0">
                <a:effectLst/>
                <a:latin typeface="Arial" panose="020B0604020202020204" pitchFamily="34" charset="0"/>
                <a:cs typeface="Arial" panose="020B0604020202020204" pitchFamily="34" charset="0"/>
              </a:rPr>
              <a:t>(ΚΕ.Δ.Α.Σ.Υ.)</a:t>
            </a:r>
            <a:br>
              <a:rPr lang="el-GR" sz="3200" dirty="0">
                <a:effectLst/>
                <a:latin typeface="Arial" panose="020B0604020202020204" pitchFamily="34" charset="0"/>
                <a:cs typeface="Arial" panose="020B0604020202020204" pitchFamily="34" charset="0"/>
              </a:rPr>
            </a:br>
            <a:br>
              <a:rPr lang="el-GR" sz="3200" dirty="0">
                <a:effectLst/>
                <a:latin typeface="Arial" panose="020B0604020202020204" pitchFamily="34" charset="0"/>
                <a:cs typeface="Arial" panose="020B0604020202020204" pitchFamily="34" charset="0"/>
              </a:rPr>
            </a:br>
            <a:r>
              <a:rPr lang="el-GR" sz="3200" i="1" dirty="0">
                <a:effectLst/>
                <a:latin typeface="Arial" panose="020B0604020202020204" pitchFamily="34" charset="0"/>
                <a:cs typeface="Arial" panose="020B0604020202020204" pitchFamily="34" charset="0"/>
              </a:rPr>
              <a:t>ΚΕντρο </a:t>
            </a:r>
            <a:r>
              <a:rPr lang="el-GR" sz="3200" i="1" dirty="0" err="1">
                <a:effectLst/>
                <a:latin typeface="Arial" panose="020B0604020202020204" pitchFamily="34" charset="0"/>
                <a:cs typeface="Arial" panose="020B0604020202020204" pitchFamily="34" charset="0"/>
              </a:rPr>
              <a:t>ΕκπαΙδευσηΣ</a:t>
            </a:r>
            <a:r>
              <a:rPr lang="el-GR" sz="3200" i="1" dirty="0">
                <a:effectLst/>
                <a:latin typeface="Arial" panose="020B0604020202020204" pitchFamily="34" charset="0"/>
                <a:cs typeface="Arial" panose="020B0604020202020204" pitchFamily="34" charset="0"/>
              </a:rPr>
              <a:t> για ΤΟ ΠΕΡΙΒΑΛΛΟΝ &amp; την </a:t>
            </a:r>
            <a:r>
              <a:rPr lang="el-GR" sz="3200" i="1" dirty="0" err="1">
                <a:effectLst/>
                <a:latin typeface="Arial" panose="020B0604020202020204" pitchFamily="34" charset="0"/>
                <a:cs typeface="Arial" panose="020B0604020202020204" pitchFamily="34" charset="0"/>
              </a:rPr>
              <a:t>ΑειφορΙα</a:t>
            </a:r>
            <a:r>
              <a:rPr lang="el-GR" sz="3200" i="1" dirty="0">
                <a:effectLst/>
                <a:latin typeface="Arial" panose="020B0604020202020204" pitchFamily="34" charset="0"/>
                <a:cs typeface="Arial" panose="020B0604020202020204" pitchFamily="34" charset="0"/>
              </a:rPr>
              <a:t> (Κ.Ε.ΠΕ.Α.)</a:t>
            </a:r>
            <a:br>
              <a:rPr lang="el-GR" sz="3200" dirty="0">
                <a:effectLst/>
                <a:latin typeface="Arial" panose="020B0604020202020204" pitchFamily="34" charset="0"/>
                <a:cs typeface="Arial" panose="020B0604020202020204" pitchFamily="34" charset="0"/>
              </a:rPr>
            </a:br>
            <a:endParaRPr lang="el-GR" sz="3200" dirty="0">
              <a:effectLst/>
              <a:latin typeface="Arial" panose="020B060402020202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id="{BD01BD3D-38A3-4548-8B9D-7A2E52E13E29}"/>
              </a:ext>
            </a:extLst>
          </p:cNvPr>
          <p:cNvPicPr>
            <a:picLocks noChangeAspect="1"/>
          </p:cNvPicPr>
          <p:nvPr/>
        </p:nvPicPr>
        <p:blipFill>
          <a:blip r:embed="rId2"/>
          <a:stretch>
            <a:fillRect/>
          </a:stretch>
        </p:blipFill>
        <p:spPr>
          <a:xfrm>
            <a:off x="7030404" y="282369"/>
            <a:ext cx="1455869" cy="1315482"/>
          </a:xfrm>
          <a:prstGeom prst="rect">
            <a:avLst/>
          </a:prstGeom>
        </p:spPr>
      </p:pic>
    </p:spTree>
    <p:extLst>
      <p:ext uri="{BB962C8B-B14F-4D97-AF65-F5344CB8AC3E}">
        <p14:creationId xmlns:p14="http://schemas.microsoft.com/office/powerpoint/2010/main" val="56245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8CAC7-9B18-4367-B8B5-34AB2CF30EBE}"/>
              </a:ext>
            </a:extLst>
          </p:cNvPr>
          <p:cNvSpPr>
            <a:spLocks noGrp="1"/>
          </p:cNvSpPr>
          <p:nvPr>
            <p:ph type="ctrTitle"/>
          </p:nvPr>
        </p:nvSpPr>
        <p:spPr>
          <a:xfrm>
            <a:off x="316523" y="1860884"/>
            <a:ext cx="8510954" cy="2662989"/>
          </a:xfrm>
        </p:spPr>
        <p:txBody>
          <a:bodyPr>
            <a:normAutofit/>
          </a:bodyPr>
          <a:lstStyle/>
          <a:p>
            <a:pPr lvl="0" algn="just" fontAlgn="base">
              <a:lnSpc>
                <a:spcPct val="100000"/>
              </a:lnSpc>
              <a:spcBef>
                <a:spcPct val="20000"/>
              </a:spcBef>
              <a:spcAft>
                <a:spcPct val="0"/>
              </a:spcAft>
            </a:pPr>
            <a:r>
              <a:rPr lang="el-GR" sz="2800" b="0" cap="none" dirty="0">
                <a:effectLst/>
                <a:latin typeface="Arial" panose="020B0604020202020204" pitchFamily="34" charset="0"/>
                <a:cs typeface="Arial" panose="020B0604020202020204" pitchFamily="34" charset="0"/>
              </a:rPr>
              <a:t>Το απλό ερώτημα που τίθεται: γιατί δεν αξιολογείται κάποιος νόμος επιλογής μετά την πρώτη εφαρμογή του και να γίνουν οι βελτιστοποιήσεις που χρειάζονται, έτσι ώστε να δημιουργηθεί ένα σταθερό πλαίσιο επιλογής; </a:t>
            </a:r>
          </a:p>
        </p:txBody>
      </p:sp>
    </p:spTree>
    <p:extLst>
      <p:ext uri="{BB962C8B-B14F-4D97-AF65-F5344CB8AC3E}">
        <p14:creationId xmlns:p14="http://schemas.microsoft.com/office/powerpoint/2010/main" val="379929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8CAC7-9B18-4367-B8B5-34AB2CF30EBE}"/>
              </a:ext>
            </a:extLst>
          </p:cNvPr>
          <p:cNvSpPr>
            <a:spLocks noGrp="1"/>
          </p:cNvSpPr>
          <p:nvPr>
            <p:ph type="ctrTitle"/>
          </p:nvPr>
        </p:nvSpPr>
        <p:spPr>
          <a:xfrm>
            <a:off x="316523" y="742843"/>
            <a:ext cx="8510954" cy="4823768"/>
          </a:xfrm>
        </p:spPr>
        <p:txBody>
          <a:bodyPr>
            <a:normAutofit/>
          </a:bodyPr>
          <a:lstStyle/>
          <a:p>
            <a:pPr lvl="0" algn="just" fontAlgn="base">
              <a:lnSpc>
                <a:spcPct val="100000"/>
              </a:lnSpc>
              <a:spcBef>
                <a:spcPct val="20000"/>
              </a:spcBef>
              <a:spcAft>
                <a:spcPct val="0"/>
              </a:spcAft>
            </a:pPr>
            <a:r>
              <a:rPr lang="el-GR" sz="2800" b="0" cap="none" dirty="0">
                <a:effectLst/>
                <a:latin typeface="Arial" panose="020B0604020202020204" pitchFamily="34" charset="0"/>
                <a:cs typeface="Arial" panose="020B0604020202020204" pitchFamily="34" charset="0"/>
              </a:rPr>
              <a:t>Η απάντηση είναι, μάλλον, προφανής «γιατί λόγω του χρόνου που χρειάζεται για να παραχθούν και να αξιολογηθούν τα αποτελέσματα μιας συγκεκριμένης πολιτικής, οι παραγωγοί της δεν είναι πλέον στο προσκήνιο της δημοσιότητας για να ενδιαφερθούν. Ίσως γιατί οι διάδοχοί τους θέλουν να έχουν τα χέρια τους ελεύθερα: Να προβάλλουν τις δικές τους νέες ιδέες και γνώμες, χωρίς τις δεσμεύσεις της αξιολογικής κρίσης μιας προγενέστερης πολιτικής» </a:t>
            </a:r>
            <a:r>
              <a:rPr lang="el-GR" sz="1200" b="0" cap="none" dirty="0">
                <a:effectLst/>
                <a:latin typeface="Arial" panose="020B0604020202020204" pitchFamily="34" charset="0"/>
                <a:cs typeface="Arial" panose="020B0604020202020204" pitchFamily="34" charset="0"/>
              </a:rPr>
              <a:t>(Ματθαίου, 2016). </a:t>
            </a:r>
            <a:endParaRPr lang="el-GR" sz="2800" b="0" cap="non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14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F0FC5DE-E91F-4267-BECD-565A9C249042}"/>
              </a:ext>
            </a:extLst>
          </p:cNvPr>
          <p:cNvSpPr txBox="1">
            <a:spLocks/>
          </p:cNvSpPr>
          <p:nvPr/>
        </p:nvSpPr>
        <p:spPr>
          <a:xfrm>
            <a:off x="786063" y="2757046"/>
            <a:ext cx="7652084" cy="210371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300" b="1" i="0" u="none" strike="noStrike" kern="1200" cap="none" spc="0" normalizeH="0" baseline="0" noProof="0" dirty="0">
                <a:ln>
                  <a:noFill/>
                </a:ln>
                <a:solidFill>
                  <a:sysClr val="window" lastClr="FFFFFF"/>
                </a:solidFill>
                <a:effectLst/>
                <a:uLnTx/>
                <a:uFillTx/>
                <a:latin typeface="Calibri" panose="020F0502020204030204"/>
                <a:ea typeface="+mn-ea"/>
                <a:cs typeface="+mn-cs"/>
              </a:rPr>
              <a:t>Απόστολος Δαρόπουλος</a:t>
            </a:r>
            <a:br>
              <a:rPr kumimoji="0" lang="el-GR" sz="3300" b="1" i="0" u="none" strike="noStrike" kern="1200" cap="none" spc="0" normalizeH="0" baseline="0" noProof="0" dirty="0">
                <a:ln>
                  <a:noFill/>
                </a:ln>
                <a:solidFill>
                  <a:sysClr val="window" lastClr="FFFFFF"/>
                </a:solidFill>
                <a:effectLst/>
                <a:uLnTx/>
                <a:uFillTx/>
                <a:latin typeface="Calibri" panose="020F0502020204030204"/>
                <a:ea typeface="+mn-ea"/>
                <a:cs typeface="+mn-cs"/>
              </a:rPr>
            </a:br>
            <a:br>
              <a:rPr kumimoji="0" lang="el-GR" sz="2400" b="0"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l-GR" sz="24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Δρ</a:t>
            </a:r>
            <a:r>
              <a:rPr kumimoji="0" lang="el-GR" sz="2400" b="0" i="0" u="none" strike="noStrike" kern="1200" cap="none" spc="0" normalizeH="0" baseline="0" noProof="0" dirty="0">
                <a:ln>
                  <a:noFill/>
                </a:ln>
                <a:solidFill>
                  <a:sysClr val="window" lastClr="FFFFFF"/>
                </a:solidFill>
                <a:effectLst/>
                <a:uLnTx/>
                <a:uFillTx/>
                <a:latin typeface="Calibri" panose="020F0502020204030204"/>
                <a:ea typeface="+mn-ea"/>
                <a:cs typeface="+mn-cs"/>
              </a:rPr>
              <a:t> Κοινωνιολογίας της Εκπαίδευσης, </a:t>
            </a:r>
            <a:r>
              <a:rPr kumimoji="0" lang="el-GR" sz="24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Μ.Εd</a:t>
            </a:r>
            <a:r>
              <a:rPr kumimoji="0" lang="el-GR" sz="2400"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br>
              <a:rPr kumimoji="0" lang="el-GR" sz="2400" b="0"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l-GR" sz="2400" b="0" i="0" u="none" strike="noStrike" kern="1200" cap="none" spc="0" normalizeH="0" baseline="0" noProof="0" dirty="0">
                <a:ln>
                  <a:noFill/>
                </a:ln>
                <a:solidFill>
                  <a:sysClr val="window" lastClr="FFFFFF"/>
                </a:solidFill>
                <a:effectLst/>
                <a:uLnTx/>
                <a:uFillTx/>
                <a:latin typeface="Calibri" panose="020F0502020204030204"/>
                <a:ea typeface="+mn-ea"/>
                <a:cs typeface="+mn-cs"/>
              </a:rPr>
              <a:t>Συντονιστής Εκπαιδευτικού Έργου ΠΕ 70</a:t>
            </a:r>
            <a:br>
              <a:rPr kumimoji="0" lang="el-GR" sz="2400" b="0" i="0" u="none" strike="noStrike" kern="1200" cap="none" spc="0" normalizeH="0" baseline="0" noProof="0" dirty="0">
                <a:ln>
                  <a:noFill/>
                </a:ln>
                <a:solidFill>
                  <a:sysClr val="window" lastClr="FFFFFF"/>
                </a:solidFill>
                <a:effectLst/>
                <a:uLnTx/>
                <a:uFillTx/>
                <a:latin typeface="Calibri" panose="020F0502020204030204"/>
                <a:ea typeface="+mn-ea"/>
                <a:cs typeface="+mn-cs"/>
              </a:rPr>
            </a:br>
            <a:br>
              <a:rPr kumimoji="0" lang="el-GR" sz="2400" b="0"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l-GR" sz="2400" b="1" i="0" u="none" strike="noStrike" kern="1200" cap="none" spc="0" normalizeH="0" baseline="0" noProof="0" dirty="0">
                <a:ln>
                  <a:noFill/>
                </a:ln>
                <a:solidFill>
                  <a:srgbClr val="FFFF0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apdaro@uth.gr</a:t>
            </a:r>
            <a:r>
              <a:rPr kumimoji="0" lang="el-GR" sz="2400" b="1" i="0" u="none" strike="noStrike" kern="1200" cap="none" spc="0" normalizeH="0" baseline="0" noProof="0" dirty="0">
                <a:ln>
                  <a:noFill/>
                </a:ln>
                <a:solidFill>
                  <a:srgbClr val="FFFF00"/>
                </a:solidFill>
                <a:effectLst/>
                <a:uLnTx/>
                <a:uFillTx/>
                <a:latin typeface="Calibri" panose="020F0502020204030204"/>
                <a:ea typeface="+mn-ea"/>
                <a:cs typeface="+mn-cs"/>
              </a:rPr>
              <a:t> </a:t>
            </a:r>
            <a:br>
              <a:rPr kumimoji="0" lang="el-GR" sz="2400" b="1"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10" name="Εικόνα 9" descr="Εικόνα που περιέχει λευκός πίνακας&#10;&#10;Περιγραφή που δημιουργήθηκε αυτόματα">
            <a:extLst>
              <a:ext uri="{FF2B5EF4-FFF2-40B4-BE49-F238E27FC236}">
                <a16:creationId xmlns:a16="http://schemas.microsoft.com/office/drawing/2014/main" id="{AC6BCB1B-221C-4F8B-B825-55C7D415938A}"/>
              </a:ext>
            </a:extLst>
          </p:cNvPr>
          <p:cNvPicPr>
            <a:picLocks noChangeAspect="1"/>
          </p:cNvPicPr>
          <p:nvPr/>
        </p:nvPicPr>
        <p:blipFill>
          <a:blip r:embed="rId3"/>
          <a:stretch>
            <a:fillRect/>
          </a:stretch>
        </p:blipFill>
        <p:spPr>
          <a:xfrm rot="20400564">
            <a:off x="704850" y="1252537"/>
            <a:ext cx="2673219" cy="1504509"/>
          </a:xfrm>
          <a:prstGeom prst="rect">
            <a:avLst/>
          </a:prstGeom>
        </p:spPr>
      </p:pic>
    </p:spTree>
    <p:extLst>
      <p:ext uri="{BB962C8B-B14F-4D97-AF65-F5344CB8AC3E}">
        <p14:creationId xmlns:p14="http://schemas.microsoft.com/office/powerpoint/2010/main" val="20547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a:bodyPr>
          <a:lstStyle/>
          <a:p>
            <a:r>
              <a:rPr lang="el-GR" sz="2700" dirty="0">
                <a:effectLst/>
                <a:latin typeface="Arial" panose="020B0604020202020204" pitchFamily="34" charset="0"/>
                <a:cs typeface="Arial" panose="020B0604020202020204" pitchFamily="34" charset="0"/>
              </a:rPr>
              <a:t>    ΝΟΜΟΘΕΤΙΚΟ ΠΛΑΙΣΙΟ</a:t>
            </a:r>
            <a:r>
              <a:rPr lang="el-GR" sz="3200" dirty="0">
                <a:effectLst/>
                <a:latin typeface="Arial" panose="020B0604020202020204" pitchFamily="34" charset="0"/>
                <a:cs typeface="Arial" panose="020B0604020202020204" pitchFamily="34" charset="0"/>
              </a:rPr>
              <a:t>	 </a:t>
            </a:r>
            <a:endParaRPr lang="el-GR" sz="2400" dirty="0">
              <a:effectLst/>
              <a:latin typeface="Arial" panose="020B0604020202020204" pitchFamily="34" charset="0"/>
              <a:cs typeface="Arial" panose="020B0604020202020204" pitchFamily="34" charset="0"/>
            </a:endParaRPr>
          </a:p>
        </p:txBody>
      </p:sp>
      <p:sp>
        <p:nvSpPr>
          <p:cNvPr id="4" name="Ορθογώνιο 3">
            <a:extLst>
              <a:ext uri="{FF2B5EF4-FFF2-40B4-BE49-F238E27FC236}">
                <a16:creationId xmlns:a16="http://schemas.microsoft.com/office/drawing/2014/main" id="{76B3C5D5-89A5-42FB-BBCA-F2883E97E3DE}"/>
              </a:ext>
            </a:extLst>
          </p:cNvPr>
          <p:cNvSpPr/>
          <p:nvPr/>
        </p:nvSpPr>
        <p:spPr>
          <a:xfrm>
            <a:off x="705851" y="2826149"/>
            <a:ext cx="8325853" cy="1661993"/>
          </a:xfrm>
          <a:prstGeom prst="rect">
            <a:avLst/>
          </a:prstGeom>
        </p:spPr>
        <p:txBody>
          <a:bodyPr wrap="square">
            <a:spAutoFit/>
          </a:bodyPr>
          <a:lstStyle/>
          <a:p>
            <a:pPr algn="just"/>
            <a:r>
              <a:rPr lang="el-GR" sz="2800" dirty="0">
                <a:latin typeface="Arial" panose="020B0604020202020204" pitchFamily="34" charset="0"/>
                <a:cs typeface="Arial" panose="020B0604020202020204" pitchFamily="34" charset="0"/>
              </a:rPr>
              <a:t>Ν. 4547/2018 (Φ.Ε.Κ. 102/τ. Α΄, 12-06-2018)</a:t>
            </a:r>
          </a:p>
          <a:p>
            <a:pPr algn="just"/>
            <a:endParaRPr lang="el-GR" sz="28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2800" dirty="0">
                <a:latin typeface="Arial" panose="020B0604020202020204" pitchFamily="34" charset="0"/>
                <a:cs typeface="Arial" panose="020B0604020202020204" pitchFamily="34" charset="0"/>
              </a:rPr>
              <a:t>Ν. 4823/2021 </a:t>
            </a: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(Φ.Ε.Κ. 136/τ. Α΄, 03-08-2021)</a:t>
            </a:r>
          </a:p>
          <a:p>
            <a:pPr algn="just"/>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847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fontScale="90000"/>
          </a:bodyPr>
          <a:lstStyle/>
          <a:p>
            <a:pPr algn="l"/>
            <a:r>
              <a:rPr lang="el-GR" sz="2700" dirty="0">
                <a:effectLst/>
                <a:latin typeface="Arial" panose="020B0604020202020204" pitchFamily="34" charset="0"/>
                <a:cs typeface="Arial" panose="020B0604020202020204" pitchFamily="34" charset="0"/>
              </a:rPr>
              <a:t>    </a:t>
            </a:r>
            <a:r>
              <a:rPr lang="el-GR" sz="2700" dirty="0" err="1">
                <a:effectLst/>
                <a:latin typeface="Arial" panose="020B0604020202020204" pitchFamily="34" charset="0"/>
                <a:cs typeface="Arial" panose="020B0604020202020204" pitchFamily="34" charset="0"/>
              </a:rPr>
              <a:t>ΠεριφερειακΟ</a:t>
            </a:r>
            <a:r>
              <a:rPr lang="el-GR" sz="2700" dirty="0">
                <a:effectLst/>
                <a:latin typeface="Arial" panose="020B0604020202020204" pitchFamily="34" charset="0"/>
                <a:cs typeface="Arial" panose="020B0604020202020204" pitchFamily="34" charset="0"/>
              </a:rPr>
              <a:t> ΚΕντρο </a:t>
            </a:r>
            <a:r>
              <a:rPr lang="el-GR" sz="2700" dirty="0" err="1">
                <a:effectLst/>
                <a:latin typeface="Arial" panose="020B0604020202020204" pitchFamily="34" charset="0"/>
                <a:cs typeface="Arial" panose="020B0604020202020204" pitchFamily="34" charset="0"/>
              </a:rPr>
              <a:t>ΕκπαιδευτικοΥ</a:t>
            </a:r>
            <a:r>
              <a:rPr lang="el-GR" sz="2700" dirty="0">
                <a:effectLst/>
                <a:latin typeface="Arial" panose="020B0604020202020204" pitchFamily="34" charset="0"/>
                <a:cs typeface="Arial" panose="020B0604020202020204" pitchFamily="34" charset="0"/>
              </a:rPr>
              <a:t> </a:t>
            </a:r>
            <a:r>
              <a:rPr lang="el-GR" sz="2700" dirty="0" err="1">
                <a:effectLst/>
                <a:latin typeface="Arial" panose="020B0604020202020204" pitchFamily="34" charset="0"/>
                <a:cs typeface="Arial" panose="020B0604020202020204" pitchFamily="34" charset="0"/>
              </a:rPr>
              <a:t>ΣχεδιασμοΥ</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4" name="Ορθογώνιο 3">
            <a:extLst>
              <a:ext uri="{FF2B5EF4-FFF2-40B4-BE49-F238E27FC236}">
                <a16:creationId xmlns:a16="http://schemas.microsoft.com/office/drawing/2014/main" id="{76B3C5D5-89A5-42FB-BBCA-F2883E97E3DE}"/>
              </a:ext>
            </a:extLst>
          </p:cNvPr>
          <p:cNvSpPr/>
          <p:nvPr/>
        </p:nvSpPr>
        <p:spPr>
          <a:xfrm>
            <a:off x="288757" y="1414444"/>
            <a:ext cx="8325853"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Οργανωτική διάρθρωση του ΠΕ.Κ.Ε.Σ.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α) Ολομέλεια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β) Οργανωτικός Συντονιστής και ο αναπληρωτής του</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γ) οι Συντονιστές Εκπαιδευτικού Έργου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δ) το διοικητικό προσωπικό γραμματειακής και τεχνικής υποστήριξης</a:t>
            </a:r>
            <a:endPar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385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fontScale="90000"/>
          </a:bodyPr>
          <a:lstStyle/>
          <a:p>
            <a:pPr algn="l"/>
            <a:r>
              <a:rPr lang="el-GR" sz="2400" dirty="0">
                <a:effectLst/>
                <a:latin typeface="Arial" panose="020B0604020202020204" pitchFamily="34" charset="0"/>
                <a:cs typeface="Arial" panose="020B0604020202020204" pitchFamily="34" charset="0"/>
              </a:rPr>
              <a:t>    </a:t>
            </a:r>
            <a:r>
              <a:rPr lang="el-GR" sz="2700" dirty="0" err="1">
                <a:effectLst/>
                <a:latin typeface="Arial" panose="020B0604020202020204" pitchFamily="34" charset="0"/>
                <a:cs typeface="Arial" panose="020B0604020202020204" pitchFamily="34" charset="0"/>
              </a:rPr>
              <a:t>ΠεριφερειακΟ</a:t>
            </a:r>
            <a:r>
              <a:rPr lang="el-GR" sz="2700" dirty="0">
                <a:effectLst/>
                <a:latin typeface="Arial" panose="020B0604020202020204" pitchFamily="34" charset="0"/>
                <a:cs typeface="Arial" panose="020B0604020202020204" pitchFamily="34" charset="0"/>
              </a:rPr>
              <a:t> ΚΕντρο </a:t>
            </a:r>
            <a:r>
              <a:rPr lang="el-GR" sz="2700" dirty="0" err="1">
                <a:effectLst/>
                <a:latin typeface="Arial" panose="020B0604020202020204" pitchFamily="34" charset="0"/>
                <a:cs typeface="Arial" panose="020B0604020202020204" pitchFamily="34" charset="0"/>
              </a:rPr>
              <a:t>ΕκπαιδευτικοΥ</a:t>
            </a:r>
            <a:r>
              <a:rPr lang="el-GR" sz="2700" dirty="0">
                <a:effectLst/>
                <a:latin typeface="Arial" panose="020B0604020202020204" pitchFamily="34" charset="0"/>
                <a:cs typeface="Arial" panose="020B0604020202020204" pitchFamily="34" charset="0"/>
              </a:rPr>
              <a:t> </a:t>
            </a:r>
            <a:r>
              <a:rPr lang="el-GR" sz="2700" dirty="0" err="1">
                <a:effectLst/>
                <a:latin typeface="Arial" panose="020B0604020202020204" pitchFamily="34" charset="0"/>
                <a:cs typeface="Arial" panose="020B0604020202020204" pitchFamily="34" charset="0"/>
              </a:rPr>
              <a:t>ΣχεδιασμοΥ</a:t>
            </a:r>
            <a:r>
              <a:rPr lang="el-GR" sz="27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EB0813E8-8AB3-4B4C-BADD-8722E61C4208}"/>
              </a:ext>
            </a:extLst>
          </p:cNvPr>
          <p:cNvSpPr>
            <a:spLocks noGrp="1"/>
          </p:cNvSpPr>
          <p:nvPr>
            <p:ph idx="1"/>
          </p:nvPr>
        </p:nvSpPr>
        <p:spPr>
          <a:xfrm>
            <a:off x="160421" y="1353073"/>
            <a:ext cx="8470231" cy="4908885"/>
          </a:xfrm>
        </p:spPr>
        <p:txBody>
          <a:bodyPr>
            <a:noAutofit/>
          </a:bodyPr>
          <a:lstStyle/>
          <a:p>
            <a:pPr marL="709613" indent="-355600" algn="just">
              <a:lnSpc>
                <a:spcPct val="100000"/>
              </a:lnSpc>
              <a:spcBef>
                <a:spcPts val="0"/>
              </a:spcBef>
              <a:spcAft>
                <a:spcPts val="1800"/>
              </a:spcAft>
              <a:buClr>
                <a:srgbClr val="00B0F0"/>
              </a:buClr>
              <a:buSzPct val="100000"/>
              <a:buFont typeface="Wingdings" panose="05000000000000000000" pitchFamily="2" charset="2"/>
              <a:buChar char="ü"/>
            </a:pPr>
            <a:r>
              <a:rPr lang="el-GR" sz="2400" dirty="0">
                <a:effectLst/>
                <a:latin typeface="Arial" panose="020B0604020202020204" pitchFamily="34" charset="0"/>
                <a:cs typeface="Arial" panose="020B0604020202020204" pitchFamily="34" charset="0"/>
              </a:rPr>
              <a:t>Είναι </a:t>
            </a:r>
            <a:r>
              <a:rPr lang="el-GR" sz="2400" b="1" dirty="0">
                <a:solidFill>
                  <a:srgbClr val="FFC000"/>
                </a:solidFill>
                <a:effectLst/>
                <a:latin typeface="Arial" panose="020B0604020202020204" pitchFamily="34" charset="0"/>
                <a:cs typeface="Arial" panose="020B0604020202020204" pitchFamily="34" charset="0"/>
              </a:rPr>
              <a:t>επιτελική</a:t>
            </a:r>
            <a:r>
              <a:rPr lang="el-GR" sz="2400" dirty="0">
                <a:effectLst/>
                <a:latin typeface="Arial" panose="020B0604020202020204" pitchFamily="34" charset="0"/>
                <a:cs typeface="Arial" panose="020B0604020202020204" pitchFamily="34" charset="0"/>
              </a:rPr>
              <a:t>,</a:t>
            </a:r>
            <a:r>
              <a:rPr lang="el-GR" sz="2400" dirty="0">
                <a:solidFill>
                  <a:schemeClr val="accent2">
                    <a:lumMod val="75000"/>
                  </a:schemeClr>
                </a:solidFill>
                <a:effectLst/>
                <a:latin typeface="Arial" panose="020B0604020202020204" pitchFamily="34" charset="0"/>
                <a:cs typeface="Arial" panose="020B0604020202020204" pitchFamily="34" charset="0"/>
              </a:rPr>
              <a:t> </a:t>
            </a:r>
            <a:r>
              <a:rPr lang="el-GR" sz="2400" dirty="0">
                <a:effectLst/>
                <a:latin typeface="Arial" panose="020B0604020202020204" pitchFamily="34" charset="0"/>
                <a:cs typeface="Arial" panose="020B0604020202020204" pitchFamily="34" charset="0"/>
              </a:rPr>
              <a:t>με την έννοια πως το ΠΕΚΕΣ συνεργάζεται με άλλες δομές ώστε να παρέχει κατευθύνσεις και υποστήριξη σεβόμενο την επιστημονική ταυτότητα των εκπαιδευτικών και την αυτονομία της σχολικής μονάδας.</a:t>
            </a:r>
          </a:p>
          <a:p>
            <a:pPr marL="709613" indent="-355600" algn="just">
              <a:lnSpc>
                <a:spcPct val="100000"/>
              </a:lnSpc>
              <a:spcBef>
                <a:spcPts val="0"/>
              </a:spcBef>
              <a:spcAft>
                <a:spcPts val="1800"/>
              </a:spcAft>
              <a:buClr>
                <a:srgbClr val="00B0F0"/>
              </a:buClr>
              <a:buSzPct val="100000"/>
              <a:buFont typeface="Wingdings" panose="05000000000000000000" pitchFamily="2" charset="2"/>
              <a:buChar char="ü"/>
            </a:pPr>
            <a:r>
              <a:rPr lang="el-GR" sz="2400" dirty="0">
                <a:effectLst/>
                <a:latin typeface="Arial" panose="020B0604020202020204" pitchFamily="34" charset="0"/>
                <a:cs typeface="Arial" panose="020B0604020202020204" pitchFamily="34" charset="0"/>
              </a:rPr>
              <a:t>Είναι </a:t>
            </a:r>
            <a:r>
              <a:rPr lang="el-GR" sz="2400" b="1" dirty="0">
                <a:solidFill>
                  <a:srgbClr val="FFC000"/>
                </a:solidFill>
                <a:effectLst/>
                <a:latin typeface="Arial" panose="020B0604020202020204" pitchFamily="34" charset="0"/>
                <a:cs typeface="Arial" panose="020B0604020202020204" pitchFamily="34" charset="0"/>
              </a:rPr>
              <a:t>διεπιστημονική</a:t>
            </a:r>
          </a:p>
          <a:p>
            <a:pPr marL="709613" indent="-355600" algn="just">
              <a:lnSpc>
                <a:spcPct val="100000"/>
              </a:lnSpc>
              <a:spcBef>
                <a:spcPts val="0"/>
              </a:spcBef>
              <a:spcAft>
                <a:spcPts val="1800"/>
              </a:spcAft>
              <a:buClr>
                <a:srgbClr val="00B0F0"/>
              </a:buClr>
              <a:buSzPct val="100000"/>
              <a:buFont typeface="Wingdings" panose="05000000000000000000" pitchFamily="2" charset="2"/>
              <a:buChar char="ü"/>
            </a:pPr>
            <a:r>
              <a:rPr lang="el-GR" sz="2400" b="1" dirty="0">
                <a:solidFill>
                  <a:srgbClr val="FFC000"/>
                </a:solidFill>
                <a:effectLst/>
                <a:latin typeface="Arial" panose="020B0604020202020204" pitchFamily="34" charset="0"/>
                <a:cs typeface="Arial" panose="020B0604020202020204" pitchFamily="34" charset="0"/>
              </a:rPr>
              <a:t>Δεν είναι άμεσα παρεμβατική</a:t>
            </a:r>
            <a:r>
              <a:rPr lang="el-GR" sz="2400" dirty="0">
                <a:effectLst/>
                <a:latin typeface="Arial" panose="020B0604020202020204" pitchFamily="34" charset="0"/>
                <a:cs typeface="Arial" panose="020B0604020202020204" pitchFamily="34" charset="0"/>
              </a:rPr>
              <a:t>, με την έννοια πως οι ΣΕΕ μπορούν να προτείνουν στο πλαίσιο της υπάρχουσας νομοθεσίας και όχι να δώσουν εντολές για άμεση παρέμβαση στο έργο της σχολικής μονάδας.</a:t>
            </a:r>
          </a:p>
        </p:txBody>
      </p:sp>
    </p:spTree>
    <p:extLst>
      <p:ext uri="{BB962C8B-B14F-4D97-AF65-F5344CB8AC3E}">
        <p14:creationId xmlns:p14="http://schemas.microsoft.com/office/powerpoint/2010/main" val="2193796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fontScale="90000"/>
          </a:bodyPr>
          <a:lstStyle/>
          <a:p>
            <a:pPr algn="l"/>
            <a:r>
              <a:rPr lang="el-GR" sz="2400" dirty="0">
                <a:effectLst/>
                <a:latin typeface="Arial" panose="020B0604020202020204" pitchFamily="34" charset="0"/>
                <a:cs typeface="Arial" panose="020B0604020202020204" pitchFamily="34" charset="0"/>
              </a:rPr>
              <a:t>    </a:t>
            </a:r>
            <a:r>
              <a:rPr lang="el-GR" sz="2700" dirty="0" err="1">
                <a:effectLst/>
                <a:latin typeface="Arial" panose="020B0604020202020204" pitchFamily="34" charset="0"/>
                <a:cs typeface="Arial" panose="020B0604020202020204" pitchFamily="34" charset="0"/>
              </a:rPr>
              <a:t>ΠεριφερειακΟ</a:t>
            </a:r>
            <a:r>
              <a:rPr lang="el-GR" sz="2700" dirty="0">
                <a:effectLst/>
                <a:latin typeface="Arial" panose="020B0604020202020204" pitchFamily="34" charset="0"/>
                <a:cs typeface="Arial" panose="020B0604020202020204" pitchFamily="34" charset="0"/>
              </a:rPr>
              <a:t> ΚΕντρο </a:t>
            </a:r>
            <a:r>
              <a:rPr lang="el-GR" sz="2700" dirty="0" err="1">
                <a:effectLst/>
                <a:latin typeface="Arial" panose="020B0604020202020204" pitchFamily="34" charset="0"/>
                <a:cs typeface="Arial" panose="020B0604020202020204" pitchFamily="34" charset="0"/>
              </a:rPr>
              <a:t>ΕκπαιδευτικοΥ</a:t>
            </a:r>
            <a:r>
              <a:rPr lang="el-GR" sz="2700" dirty="0">
                <a:effectLst/>
                <a:latin typeface="Arial" panose="020B0604020202020204" pitchFamily="34" charset="0"/>
                <a:cs typeface="Arial" panose="020B0604020202020204" pitchFamily="34" charset="0"/>
              </a:rPr>
              <a:t> </a:t>
            </a:r>
            <a:r>
              <a:rPr lang="el-GR" sz="2700" dirty="0" err="1">
                <a:effectLst/>
                <a:latin typeface="Arial" panose="020B0604020202020204" pitchFamily="34" charset="0"/>
                <a:cs typeface="Arial" panose="020B0604020202020204" pitchFamily="34" charset="0"/>
              </a:rPr>
              <a:t>ΣχεδιασμοΥ</a:t>
            </a:r>
            <a:r>
              <a:rPr lang="el-GR" sz="27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3</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6" name="Θέση περιεχομένου 2">
            <a:extLst>
              <a:ext uri="{FF2B5EF4-FFF2-40B4-BE49-F238E27FC236}">
                <a16:creationId xmlns:a16="http://schemas.microsoft.com/office/drawing/2014/main" id="{F137BF32-4007-4C59-A2E7-19B615B60150}"/>
              </a:ext>
            </a:extLst>
          </p:cNvPr>
          <p:cNvSpPr>
            <a:spLocks noGrp="1"/>
          </p:cNvSpPr>
          <p:nvPr>
            <p:ph idx="1"/>
          </p:nvPr>
        </p:nvSpPr>
        <p:spPr>
          <a:xfrm>
            <a:off x="208547" y="1222772"/>
            <a:ext cx="8758990" cy="5510204"/>
          </a:xfrm>
        </p:spPr>
        <p:txBody>
          <a:bodyPr>
            <a:normAutofit fontScale="85000" lnSpcReduction="10000"/>
          </a:bodyPr>
          <a:lstStyle/>
          <a:p>
            <a:pPr marL="709613" lvl="1" indent="-355600">
              <a:spcBef>
                <a:spcPts val="0"/>
              </a:spcBef>
              <a:spcAft>
                <a:spcPts val="1800"/>
              </a:spcAft>
              <a:buClr>
                <a:srgbClr val="00B0F0"/>
              </a:buClr>
              <a:buSzPct val="100000"/>
              <a:buFont typeface="Wingdings" panose="05000000000000000000" pitchFamily="2" charset="2"/>
              <a:buChar char="ü"/>
            </a:pPr>
            <a:r>
              <a:rPr lang="el-GR" sz="2800" b="1" dirty="0">
                <a:solidFill>
                  <a:srgbClr val="FFC000"/>
                </a:solidFill>
                <a:effectLst/>
                <a:latin typeface="Arial" panose="020B0604020202020204" pitchFamily="34" charset="0"/>
                <a:cs typeface="Arial" panose="020B0604020202020204" pitchFamily="34" charset="0"/>
              </a:rPr>
              <a:t>Δεν είναι μονοπρόσωπη δομή </a:t>
            </a:r>
            <a:r>
              <a:rPr lang="el-GR" sz="2800" dirty="0">
                <a:effectLst/>
                <a:latin typeface="Arial" panose="020B0604020202020204" pitchFamily="34" charset="0"/>
                <a:cs typeface="Arial" panose="020B0604020202020204" pitchFamily="34" charset="0"/>
              </a:rPr>
              <a:t>– το ΠΕΚΕΣ Θεσσαλίας αποτελείται από 31 Συντονιστές Εκπαιδευτικού Έργου:</a:t>
            </a:r>
          </a:p>
          <a:p>
            <a:pPr marL="1258888" lvl="1" indent="-258763">
              <a:spcBef>
                <a:spcPts val="0"/>
              </a:spcBef>
              <a:spcAft>
                <a:spcPts val="1800"/>
              </a:spcAft>
              <a:buClr>
                <a:srgbClr val="00B0F0"/>
              </a:buClr>
              <a:buSzPct val="100000"/>
            </a:pPr>
            <a:r>
              <a:rPr lang="el-GR" sz="2800" dirty="0">
                <a:effectLst/>
                <a:latin typeface="Arial" panose="020B0604020202020204" pitchFamily="34" charset="0"/>
                <a:cs typeface="Arial" panose="020B0604020202020204" pitchFamily="34" charset="0"/>
              </a:rPr>
              <a:t>4 Προσχολικής Εκπαίδευσης</a:t>
            </a:r>
          </a:p>
          <a:p>
            <a:pPr marL="1258888" lvl="1" indent="-258763">
              <a:spcBef>
                <a:spcPts val="0"/>
              </a:spcBef>
              <a:spcAft>
                <a:spcPts val="1800"/>
              </a:spcAft>
              <a:buClr>
                <a:srgbClr val="00B0F0"/>
              </a:buClr>
              <a:buSzPct val="100000"/>
            </a:pPr>
            <a:r>
              <a:rPr lang="el-GR" sz="2800" dirty="0">
                <a:effectLst/>
                <a:latin typeface="Arial" panose="020B0604020202020204" pitchFamily="34" charset="0"/>
                <a:cs typeface="Arial" panose="020B0604020202020204" pitchFamily="34" charset="0"/>
              </a:rPr>
              <a:t>11 Δημοτικής Εκπαίδευσης</a:t>
            </a:r>
          </a:p>
          <a:p>
            <a:pPr marL="1258888" lvl="1" indent="-258763">
              <a:spcBef>
                <a:spcPts val="0"/>
              </a:spcBef>
              <a:spcAft>
                <a:spcPts val="1800"/>
              </a:spcAft>
              <a:buClr>
                <a:srgbClr val="00B0F0"/>
              </a:buClr>
              <a:buSzPct val="100000"/>
            </a:pPr>
            <a:r>
              <a:rPr lang="el-GR" sz="2800" dirty="0">
                <a:effectLst/>
                <a:latin typeface="Arial" panose="020B0604020202020204" pitchFamily="34" charset="0"/>
                <a:cs typeface="Arial" panose="020B0604020202020204" pitchFamily="34" charset="0"/>
              </a:rPr>
              <a:t>1 Ειδικής Αγωγής και Ενταξιακής Εκπαίδευσης</a:t>
            </a:r>
          </a:p>
          <a:p>
            <a:pPr marL="1258888" lvl="1" indent="-258763">
              <a:spcBef>
                <a:spcPts val="0"/>
              </a:spcBef>
              <a:spcAft>
                <a:spcPts val="1800"/>
              </a:spcAft>
              <a:buClr>
                <a:srgbClr val="00B0F0"/>
              </a:buClr>
              <a:buSzPct val="100000"/>
            </a:pPr>
            <a:r>
              <a:rPr lang="el-GR" sz="2800" dirty="0">
                <a:effectLst/>
                <a:latin typeface="Arial" panose="020B0604020202020204" pitchFamily="34" charset="0"/>
                <a:cs typeface="Arial" panose="020B0604020202020204" pitchFamily="34" charset="0"/>
              </a:rPr>
              <a:t>1 </a:t>
            </a:r>
            <a:r>
              <a:rPr lang="el-GR" sz="2800" dirty="0" err="1">
                <a:effectLst/>
                <a:latin typeface="Arial" panose="020B0604020202020204" pitchFamily="34" charset="0"/>
                <a:cs typeface="Arial" panose="020B0604020202020204" pitchFamily="34" charset="0"/>
              </a:rPr>
              <a:t>Αειφορίας</a:t>
            </a:r>
            <a:endParaRPr lang="el-GR" sz="2800" dirty="0">
              <a:effectLst/>
              <a:latin typeface="Arial" panose="020B0604020202020204" pitchFamily="34" charset="0"/>
              <a:cs typeface="Arial" panose="020B0604020202020204" pitchFamily="34" charset="0"/>
            </a:endParaRPr>
          </a:p>
          <a:p>
            <a:pPr marL="1258888" lvl="1" indent="-258763">
              <a:spcBef>
                <a:spcPts val="0"/>
              </a:spcBef>
              <a:spcAft>
                <a:spcPts val="1800"/>
              </a:spcAft>
              <a:buClr>
                <a:srgbClr val="00B0F0"/>
              </a:buClr>
              <a:buSzPct val="100000"/>
            </a:pPr>
            <a:r>
              <a:rPr lang="el-GR" sz="2800" dirty="0">
                <a:effectLst/>
                <a:latin typeface="Arial" panose="020B0604020202020204" pitchFamily="34" charset="0"/>
                <a:cs typeface="Arial" panose="020B0604020202020204" pitchFamily="34" charset="0"/>
              </a:rPr>
              <a:t>14 Ειδικοτήτων Δευτεροβάθμιας Εκπαίδευσης</a:t>
            </a:r>
          </a:p>
          <a:p>
            <a:pPr marL="1258888" lvl="1" indent="-258763">
              <a:spcBef>
                <a:spcPts val="0"/>
              </a:spcBef>
              <a:spcAft>
                <a:spcPts val="1800"/>
              </a:spcAft>
              <a:buClr>
                <a:srgbClr val="00B0F0"/>
              </a:buClr>
              <a:buSzPct val="100000"/>
            </a:pPr>
            <a:r>
              <a:rPr lang="el-GR" sz="2800" dirty="0">
                <a:effectLst/>
                <a:latin typeface="Arial" panose="020B0604020202020204" pitchFamily="34" charset="0"/>
                <a:cs typeface="Arial" panose="020B0604020202020204" pitchFamily="34" charset="0"/>
              </a:rPr>
              <a:t>Εκκρεμεί η επιλογή Συντονιστή/</a:t>
            </a:r>
            <a:r>
              <a:rPr lang="el-GR" sz="2800" dirty="0" err="1">
                <a:effectLst/>
                <a:latin typeface="Arial" panose="020B0604020202020204" pitchFamily="34" charset="0"/>
                <a:cs typeface="Arial" panose="020B0604020202020204" pitchFamily="34" charset="0"/>
              </a:rPr>
              <a:t>ριας</a:t>
            </a:r>
            <a:r>
              <a:rPr lang="el-GR" sz="2800" dirty="0">
                <a:effectLst/>
                <a:latin typeface="Arial" panose="020B0604020202020204" pitchFamily="34" charset="0"/>
                <a:cs typeface="Arial" panose="020B0604020202020204" pitchFamily="34" charset="0"/>
              </a:rPr>
              <a:t> Γερμανικής γλώσσας.</a:t>
            </a:r>
          </a:p>
          <a:p>
            <a:pPr marL="1433513" indent="-255588">
              <a:spcBef>
                <a:spcPts val="0"/>
              </a:spcBef>
              <a:spcAft>
                <a:spcPts val="1800"/>
              </a:spcAft>
            </a:pPr>
            <a:endParaRPr lang="el-GR" dirty="0"/>
          </a:p>
        </p:txBody>
      </p:sp>
    </p:spTree>
    <p:extLst>
      <p:ext uri="{BB962C8B-B14F-4D97-AF65-F5344CB8AC3E}">
        <p14:creationId xmlns:p14="http://schemas.microsoft.com/office/powerpoint/2010/main" val="374572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fontScale="90000"/>
          </a:bodyPr>
          <a:lstStyle/>
          <a:p>
            <a:pPr algn="l"/>
            <a:r>
              <a:rPr lang="el-GR" sz="2400" dirty="0">
                <a:effectLst/>
                <a:latin typeface="Arial" panose="020B0604020202020204" pitchFamily="34" charset="0"/>
                <a:cs typeface="Arial" panose="020B0604020202020204" pitchFamily="34" charset="0"/>
              </a:rPr>
              <a:t>    </a:t>
            </a:r>
            <a:r>
              <a:rPr lang="el-GR" sz="2700" dirty="0" err="1">
                <a:effectLst/>
                <a:latin typeface="Arial" panose="020B0604020202020204" pitchFamily="34" charset="0"/>
                <a:cs typeface="Arial" panose="020B0604020202020204" pitchFamily="34" charset="0"/>
              </a:rPr>
              <a:t>ΠεριφερειακΟ</a:t>
            </a:r>
            <a:r>
              <a:rPr lang="el-GR" sz="2700" dirty="0">
                <a:effectLst/>
                <a:latin typeface="Arial" panose="020B0604020202020204" pitchFamily="34" charset="0"/>
                <a:cs typeface="Arial" panose="020B0604020202020204" pitchFamily="34" charset="0"/>
              </a:rPr>
              <a:t> ΚΕντρο </a:t>
            </a:r>
            <a:r>
              <a:rPr lang="el-GR" sz="2700" dirty="0" err="1">
                <a:effectLst/>
                <a:latin typeface="Arial" panose="020B0604020202020204" pitchFamily="34" charset="0"/>
                <a:cs typeface="Arial" panose="020B0604020202020204" pitchFamily="34" charset="0"/>
              </a:rPr>
              <a:t>ΕκπαιδευτικοΥ</a:t>
            </a:r>
            <a:r>
              <a:rPr lang="el-GR" sz="2700" dirty="0">
                <a:effectLst/>
                <a:latin typeface="Arial" panose="020B0604020202020204" pitchFamily="34" charset="0"/>
                <a:cs typeface="Arial" panose="020B0604020202020204" pitchFamily="34" charset="0"/>
              </a:rPr>
              <a:t> </a:t>
            </a:r>
            <a:r>
              <a:rPr lang="el-GR" sz="2700" dirty="0" err="1">
                <a:effectLst/>
                <a:latin typeface="Arial" panose="020B0604020202020204" pitchFamily="34" charset="0"/>
                <a:cs typeface="Arial" panose="020B0604020202020204" pitchFamily="34" charset="0"/>
              </a:rPr>
              <a:t>ΣχεδιασμοΥ</a:t>
            </a:r>
            <a:r>
              <a:rPr lang="el-GR" sz="27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4</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3" name="2 - Θέση περιεχομένου">
            <a:extLst>
              <a:ext uri="{FF2B5EF4-FFF2-40B4-BE49-F238E27FC236}">
                <a16:creationId xmlns:a16="http://schemas.microsoft.com/office/drawing/2014/main" id="{9D560EFB-E9B6-41A3-9A4B-07BA0A24F04B}"/>
              </a:ext>
            </a:extLst>
          </p:cNvPr>
          <p:cNvSpPr>
            <a:spLocks noGrp="1"/>
          </p:cNvSpPr>
          <p:nvPr>
            <p:ph idx="1"/>
          </p:nvPr>
        </p:nvSpPr>
        <p:spPr>
          <a:xfrm>
            <a:off x="409074" y="1367151"/>
            <a:ext cx="8325852" cy="5017607"/>
          </a:xfrm>
        </p:spPr>
        <p:txBody>
          <a:bodyPr>
            <a:normAutofit/>
          </a:bodyPr>
          <a:lstStyle/>
          <a:p>
            <a:pPr>
              <a:lnSpc>
                <a:spcPct val="100000"/>
              </a:lnSpc>
              <a:spcBef>
                <a:spcPts val="0"/>
              </a:spcBef>
              <a:spcAft>
                <a:spcPts val="3600"/>
              </a:spcAft>
              <a:buClr>
                <a:srgbClr val="3399FF"/>
              </a:buClr>
              <a:buSzPct val="100000"/>
              <a:buFont typeface="Wingdings" panose="05000000000000000000" pitchFamily="2" charset="2"/>
              <a:buChar char="Ä"/>
            </a:pPr>
            <a:r>
              <a:rPr lang="el-GR" sz="2400" dirty="0">
                <a:effectLst/>
                <a:latin typeface="Arial" panose="020B0604020202020204" pitchFamily="34" charset="0"/>
                <a:cs typeface="Arial" panose="020B0604020202020204" pitchFamily="34" charset="0"/>
              </a:rPr>
              <a:t>Προάγει την </a:t>
            </a:r>
            <a:r>
              <a:rPr lang="el-GR" sz="2400" b="1" dirty="0">
                <a:solidFill>
                  <a:srgbClr val="FFC000"/>
                </a:solidFill>
                <a:effectLst/>
                <a:latin typeface="Arial" panose="020B0604020202020204" pitchFamily="34" charset="0"/>
                <a:cs typeface="Arial" panose="020B0604020202020204" pitchFamily="34" charset="0"/>
              </a:rPr>
              <a:t>ολιστική</a:t>
            </a:r>
            <a:r>
              <a:rPr lang="el-GR" sz="2400" dirty="0">
                <a:solidFill>
                  <a:srgbClr val="FFC000"/>
                </a:solidFill>
                <a:effectLst/>
                <a:latin typeface="Arial" panose="020B0604020202020204" pitchFamily="34" charset="0"/>
                <a:cs typeface="Arial" panose="020B0604020202020204" pitchFamily="34" charset="0"/>
              </a:rPr>
              <a:t> </a:t>
            </a:r>
            <a:r>
              <a:rPr lang="el-GR" sz="2400" dirty="0">
                <a:effectLst/>
                <a:latin typeface="Arial" panose="020B0604020202020204" pitchFamily="34" charset="0"/>
                <a:cs typeface="Arial" panose="020B0604020202020204" pitchFamily="34" charset="0"/>
              </a:rPr>
              <a:t>προσέγγιση στην υποστήριξη της λειτουργίας της σχολικής μονάδας, μεταβαίνοντας στην αντίληψη της </a:t>
            </a:r>
            <a:r>
              <a:rPr lang="el-GR" sz="2400" b="1" dirty="0">
                <a:solidFill>
                  <a:srgbClr val="FFC000"/>
                </a:solidFill>
                <a:effectLst/>
                <a:latin typeface="Arial" panose="020B0604020202020204" pitchFamily="34" charset="0"/>
                <a:cs typeface="Arial" panose="020B0604020202020204" pitchFamily="34" charset="0"/>
              </a:rPr>
              <a:t>συστημικής θεώρησης</a:t>
            </a:r>
            <a:r>
              <a:rPr lang="el-GR" sz="2400" dirty="0">
                <a:solidFill>
                  <a:srgbClr val="FFC000"/>
                </a:solidFill>
                <a:effectLst/>
                <a:latin typeface="Arial" panose="020B0604020202020204" pitchFamily="34" charset="0"/>
                <a:cs typeface="Arial" panose="020B0604020202020204" pitchFamily="34" charset="0"/>
              </a:rPr>
              <a:t> </a:t>
            </a:r>
            <a:r>
              <a:rPr lang="el-GR" sz="2400" dirty="0">
                <a:effectLst/>
                <a:latin typeface="Arial" panose="020B0604020202020204" pitchFamily="34" charset="0"/>
                <a:cs typeface="Arial" panose="020B0604020202020204" pitchFamily="34" charset="0"/>
              </a:rPr>
              <a:t>της εκπαιδευτικής διαδικασίας. </a:t>
            </a:r>
          </a:p>
          <a:p>
            <a:pPr>
              <a:lnSpc>
                <a:spcPct val="100000"/>
              </a:lnSpc>
              <a:spcBef>
                <a:spcPts val="0"/>
              </a:spcBef>
              <a:spcAft>
                <a:spcPts val="3600"/>
              </a:spcAft>
              <a:buClr>
                <a:srgbClr val="3399FF"/>
              </a:buClr>
              <a:buSzPct val="100000"/>
              <a:buFont typeface="Wingdings" panose="05000000000000000000" pitchFamily="2" charset="2"/>
              <a:buChar char="Ä"/>
            </a:pPr>
            <a:r>
              <a:rPr lang="el-GR" sz="2400" dirty="0">
                <a:effectLst/>
                <a:latin typeface="Arial" panose="020B0604020202020204" pitchFamily="34" charset="0"/>
                <a:cs typeface="Arial" panose="020B0604020202020204" pitchFamily="34" charset="0"/>
              </a:rPr>
              <a:t>Η </a:t>
            </a:r>
            <a:r>
              <a:rPr lang="el-GR" sz="2400" dirty="0" err="1">
                <a:effectLst/>
                <a:latin typeface="Arial" panose="020B0604020202020204" pitchFamily="34" charset="0"/>
                <a:cs typeface="Arial" panose="020B0604020202020204" pitchFamily="34" charset="0"/>
              </a:rPr>
              <a:t>πολυεπίπεδη</a:t>
            </a:r>
            <a:r>
              <a:rPr lang="el-GR" sz="2400" dirty="0">
                <a:effectLst/>
                <a:latin typeface="Arial" panose="020B0604020202020204" pitchFamily="34" charset="0"/>
                <a:cs typeface="Arial" panose="020B0604020202020204" pitchFamily="34" charset="0"/>
              </a:rPr>
              <a:t> εκπαιδευτική και συμβουλευτική </a:t>
            </a:r>
            <a:r>
              <a:rPr lang="el-GR" sz="2400" b="1" dirty="0">
                <a:solidFill>
                  <a:srgbClr val="FFC000"/>
                </a:solidFill>
                <a:effectLst/>
                <a:latin typeface="Arial" panose="020B0604020202020204" pitchFamily="34" charset="0"/>
                <a:cs typeface="Arial" panose="020B0604020202020204" pitchFamily="34" charset="0"/>
              </a:rPr>
              <a:t>υποστήριξη</a:t>
            </a:r>
            <a:r>
              <a:rPr lang="el-GR" sz="2400" dirty="0">
                <a:effectLst/>
                <a:latin typeface="Arial" panose="020B0604020202020204" pitchFamily="34" charset="0"/>
                <a:cs typeface="Arial" panose="020B0604020202020204" pitchFamily="34" charset="0"/>
              </a:rPr>
              <a:t> του εκπαιδευτικού έργου μέσω της συνεργασίας των υπαρχουσών δομών ΠΕΚΕΣ – ΚΕΔΑΣΥ – ΚΕΑ</a:t>
            </a:r>
          </a:p>
          <a:p>
            <a:pPr>
              <a:lnSpc>
                <a:spcPct val="100000"/>
              </a:lnSpc>
              <a:spcBef>
                <a:spcPts val="0"/>
              </a:spcBef>
              <a:spcAft>
                <a:spcPts val="3600"/>
              </a:spcAft>
              <a:buClr>
                <a:srgbClr val="3399FF"/>
              </a:buClr>
              <a:buSzPct val="100000"/>
              <a:buFont typeface="Wingdings" panose="05000000000000000000" pitchFamily="2" charset="2"/>
              <a:buChar char="Ä"/>
            </a:pPr>
            <a:r>
              <a:rPr lang="el-GR" sz="2400" dirty="0">
                <a:effectLst/>
                <a:latin typeface="Arial" panose="020B0604020202020204" pitchFamily="34" charset="0"/>
                <a:cs typeface="Arial" panose="020B0604020202020204" pitchFamily="34" charset="0"/>
              </a:rPr>
              <a:t>Η ανταπόκριση στην </a:t>
            </a:r>
            <a:r>
              <a:rPr lang="el-GR" sz="2400" b="1" dirty="0">
                <a:solidFill>
                  <a:srgbClr val="FFC000"/>
                </a:solidFill>
                <a:effectLst/>
                <a:latin typeface="Arial" panose="020B0604020202020204" pitchFamily="34" charset="0"/>
                <a:cs typeface="Arial" panose="020B0604020202020204" pitchFamily="34" charset="0"/>
              </a:rPr>
              <a:t>ετερογένεια</a:t>
            </a:r>
            <a:r>
              <a:rPr lang="el-GR" sz="2400" dirty="0">
                <a:effectLst/>
                <a:latin typeface="Arial" panose="020B0604020202020204" pitchFamily="34" charset="0"/>
                <a:cs typeface="Arial" panose="020B0604020202020204" pitchFamily="34" charset="0"/>
              </a:rPr>
              <a:t> των αναγκών και των ενδιαφερόντων των μαθητών</a:t>
            </a:r>
          </a:p>
        </p:txBody>
      </p:sp>
    </p:spTree>
    <p:extLst>
      <p:ext uri="{BB962C8B-B14F-4D97-AF65-F5344CB8AC3E}">
        <p14:creationId xmlns:p14="http://schemas.microsoft.com/office/powerpoint/2010/main" val="97159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a:bodyPr>
          <a:lstStyle/>
          <a:p>
            <a:r>
              <a:rPr lang="el-GR" sz="2400" dirty="0">
                <a:effectLst/>
                <a:latin typeface="Arial" panose="020B0604020202020204" pitchFamily="34" charset="0"/>
                <a:cs typeface="Arial" panose="020B0604020202020204" pitchFamily="34" charset="0"/>
              </a:rPr>
              <a:t>    ΣΥΝΤΟΝΙΣΤΕΣ ΕΚΠΑΙΔΕΥΤΙΚΟΥ ΕΡΓΟΥ (</a:t>
            </a:r>
            <a:r>
              <a:rPr lang="el-GR" sz="2400" dirty="0" err="1">
                <a:effectLst/>
                <a:latin typeface="Arial" panose="020B0604020202020204" pitchFamily="34" charset="0"/>
                <a:cs typeface="Arial" panose="020B0604020202020204" pitchFamily="34" charset="0"/>
              </a:rPr>
              <a:t>σεε</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357AA14E-09EF-4D20-BAE5-065BB8727D15}"/>
              </a:ext>
            </a:extLst>
          </p:cNvPr>
          <p:cNvSpPr>
            <a:spLocks noGrp="1"/>
          </p:cNvSpPr>
          <p:nvPr>
            <p:ph idx="1"/>
          </p:nvPr>
        </p:nvSpPr>
        <p:spPr>
          <a:xfrm>
            <a:off x="401053" y="1888823"/>
            <a:ext cx="8454189" cy="4528020"/>
          </a:xfrm>
        </p:spPr>
        <p:txBody>
          <a:bodyPr>
            <a:noAutofit/>
          </a:bodyPr>
          <a:lstStyle/>
          <a:p>
            <a:pPr marL="0" indent="0">
              <a:lnSpc>
                <a:spcPct val="100000"/>
              </a:lnSpc>
              <a:spcBef>
                <a:spcPts val="0"/>
              </a:spcBef>
              <a:spcAft>
                <a:spcPts val="2400"/>
              </a:spcAft>
              <a:buClr>
                <a:srgbClr val="3399FF"/>
              </a:buClr>
              <a:buSzPct val="100000"/>
              <a:buNone/>
            </a:pPr>
            <a:r>
              <a:rPr lang="el-GR" sz="2400" dirty="0">
                <a:effectLst/>
                <a:latin typeface="Arial" panose="020B0604020202020204" pitchFamily="34" charset="0"/>
                <a:cs typeface="Arial" panose="020B0604020202020204" pitchFamily="34" charset="0"/>
              </a:rPr>
              <a:t>ΣΕΕ Προσχολικής Αγωγής:  Μ.Ο. 118 νηπιαγωγεία </a:t>
            </a:r>
          </a:p>
          <a:p>
            <a:pPr marL="0" indent="0">
              <a:lnSpc>
                <a:spcPct val="100000"/>
              </a:lnSpc>
              <a:spcBef>
                <a:spcPts val="0"/>
              </a:spcBef>
              <a:spcAft>
                <a:spcPts val="2400"/>
              </a:spcAft>
              <a:buClr>
                <a:srgbClr val="3399FF"/>
              </a:buClr>
              <a:buSzPct val="100000"/>
              <a:buNone/>
            </a:pPr>
            <a:r>
              <a:rPr lang="el-GR" sz="2400" dirty="0">
                <a:effectLst/>
                <a:latin typeface="Arial" panose="020B0604020202020204" pitchFamily="34" charset="0"/>
                <a:cs typeface="Arial" panose="020B0604020202020204" pitchFamily="34" charset="0"/>
              </a:rPr>
              <a:t>ΣΕΕ Δημοτικής Εκπαίδευσης: Μ.Ο. 32 δημοτικά σχολεία</a:t>
            </a:r>
            <a:endParaRPr lang="en-US" sz="2400" dirty="0">
              <a:effectLst/>
              <a:latin typeface="Arial" panose="020B0604020202020204" pitchFamily="34" charset="0"/>
              <a:cs typeface="Arial" panose="020B0604020202020204" pitchFamily="34" charset="0"/>
            </a:endParaRPr>
          </a:p>
          <a:p>
            <a:pPr marL="0" indent="0">
              <a:lnSpc>
                <a:spcPct val="100000"/>
              </a:lnSpc>
              <a:spcBef>
                <a:spcPts val="0"/>
              </a:spcBef>
              <a:spcAft>
                <a:spcPts val="2400"/>
              </a:spcAft>
              <a:buClr>
                <a:srgbClr val="3399FF"/>
              </a:buClr>
              <a:buSzPct val="100000"/>
              <a:buNone/>
            </a:pPr>
            <a:r>
              <a:rPr lang="el-GR" sz="2400" dirty="0">
                <a:effectLst/>
                <a:latin typeface="Arial" panose="020B0604020202020204" pitchFamily="34" charset="0"/>
                <a:cs typeface="Arial" panose="020B0604020202020204" pitchFamily="34" charset="0"/>
              </a:rPr>
              <a:t>ΣΕΕ </a:t>
            </a:r>
            <a:r>
              <a:rPr lang="el-GR" sz="2400" dirty="0" err="1">
                <a:effectLst/>
                <a:latin typeface="Arial" panose="020B0604020202020204" pitchFamily="34" charset="0"/>
                <a:cs typeface="Arial" panose="020B0604020202020204" pitchFamily="34" charset="0"/>
              </a:rPr>
              <a:t>Ειδικ</a:t>
            </a:r>
            <a:r>
              <a:rPr lang="en-US" sz="2400" dirty="0" err="1">
                <a:effectLst/>
                <a:latin typeface="Arial" panose="020B0604020202020204" pitchFamily="34" charset="0"/>
                <a:cs typeface="Arial" panose="020B0604020202020204" pitchFamily="34" charset="0"/>
              </a:rPr>
              <a:t>ή</a:t>
            </a:r>
            <a:r>
              <a:rPr lang="el-GR" sz="2400" dirty="0">
                <a:effectLst/>
                <a:latin typeface="Arial" panose="020B0604020202020204" pitchFamily="34" charset="0"/>
                <a:cs typeface="Arial" panose="020B0604020202020204" pitchFamily="34" charset="0"/>
              </a:rPr>
              <a:t>ς Αγωγής &amp; Ενταξιακής Εκπαίδευσης: Όλοι οι εκπαιδευτικοί Α/</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&amp; Β/</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για θέματα ειδικής αγωγής &amp; ενταξιακής εκπαίδευσης</a:t>
            </a:r>
          </a:p>
          <a:p>
            <a:pPr marL="0" indent="0">
              <a:lnSpc>
                <a:spcPct val="100000"/>
              </a:lnSpc>
              <a:spcBef>
                <a:spcPts val="0"/>
              </a:spcBef>
              <a:spcAft>
                <a:spcPts val="2400"/>
              </a:spcAft>
              <a:buClr>
                <a:srgbClr val="3399FF"/>
              </a:buClr>
              <a:buSzPct val="100000"/>
              <a:buNone/>
            </a:pPr>
            <a:r>
              <a:rPr lang="el-GR" sz="2400" dirty="0">
                <a:effectLst/>
                <a:latin typeface="Arial" panose="020B0604020202020204" pitchFamily="34" charset="0"/>
                <a:cs typeface="Arial" panose="020B0604020202020204" pitchFamily="34" charset="0"/>
              </a:rPr>
              <a:t>ΣΕΕ </a:t>
            </a:r>
            <a:r>
              <a:rPr lang="el-GR" sz="2400" dirty="0" err="1">
                <a:effectLst/>
                <a:latin typeface="Arial" panose="020B0604020202020204" pitchFamily="34" charset="0"/>
                <a:cs typeface="Arial" panose="020B0604020202020204" pitchFamily="34" charset="0"/>
              </a:rPr>
              <a:t>Αειφορίας</a:t>
            </a:r>
            <a:r>
              <a:rPr lang="el-GR" sz="2400" dirty="0">
                <a:effectLst/>
                <a:latin typeface="Arial" panose="020B0604020202020204" pitchFamily="34" charset="0"/>
                <a:cs typeface="Arial" panose="020B0604020202020204" pitchFamily="34" charset="0"/>
              </a:rPr>
              <a:t>: Όλοι οι εκπαιδευτικοί Α/</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&amp; Β/</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για θέματα </a:t>
            </a:r>
            <a:r>
              <a:rPr lang="el-GR" sz="2400" dirty="0" err="1">
                <a:effectLst/>
                <a:latin typeface="Arial" panose="020B0604020202020204" pitchFamily="34" charset="0"/>
                <a:cs typeface="Arial" panose="020B0604020202020204" pitchFamily="34" charset="0"/>
              </a:rPr>
              <a:t>αειφορίας</a:t>
            </a:r>
            <a:endParaRPr lang="el-GR"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043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A7139-FA38-DF49-A7CF-2883106558E7}"/>
              </a:ext>
            </a:extLst>
          </p:cNvPr>
          <p:cNvSpPr>
            <a:spLocks noGrp="1"/>
          </p:cNvSpPr>
          <p:nvPr>
            <p:ph type="title"/>
          </p:nvPr>
        </p:nvSpPr>
        <p:spPr>
          <a:xfrm>
            <a:off x="0" y="145543"/>
            <a:ext cx="9144000" cy="1077229"/>
          </a:xfrm>
        </p:spPr>
        <p:txBody>
          <a:bodyPr>
            <a:normAutofit/>
          </a:bodyPr>
          <a:lstStyle/>
          <a:p>
            <a:r>
              <a:rPr lang="el-GR" sz="2400" dirty="0">
                <a:effectLst/>
                <a:latin typeface="Arial" panose="020B0604020202020204" pitchFamily="34" charset="0"/>
                <a:cs typeface="Arial" panose="020B0604020202020204" pitchFamily="34" charset="0"/>
              </a:rPr>
              <a:t>    ΣΥΝΤΟΝΙΣΤΕΣ ΕΚΠΑΙΔΕΥΤΙΚΟΥ ΕΡΓΟΥ (</a:t>
            </a:r>
            <a:r>
              <a:rPr lang="el-GR" sz="2400" dirty="0" err="1">
                <a:effectLst/>
                <a:latin typeface="Arial" panose="020B0604020202020204" pitchFamily="34" charset="0"/>
                <a:cs typeface="Arial" panose="020B0604020202020204" pitchFamily="34" charset="0"/>
              </a:rPr>
              <a:t>σεε</a:t>
            </a:r>
            <a:r>
              <a:rPr lang="el-GR" sz="24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l-GR"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a:t>
            </a:r>
            <a:r>
              <a:rPr lang="el-GR" sz="3200" dirty="0">
                <a:effectLst/>
                <a:latin typeface="Arial" panose="020B0604020202020204" pitchFamily="34" charset="0"/>
                <a:cs typeface="Arial" panose="020B0604020202020204" pitchFamily="34" charset="0"/>
              </a:rPr>
              <a:t>									</a:t>
            </a:r>
            <a:r>
              <a:rPr lang="el-GR" sz="1400" dirty="0">
                <a:effectLst/>
                <a:latin typeface="Arial" panose="020B0604020202020204" pitchFamily="34" charset="0"/>
                <a:cs typeface="Arial" panose="020B0604020202020204" pitchFamily="34" charset="0"/>
              </a:rPr>
              <a:t>(Ν.4547/2018)</a:t>
            </a:r>
            <a:endParaRPr lang="el-GR" sz="2400" dirty="0">
              <a:effectLst/>
              <a:latin typeface="Arial" panose="020B0604020202020204" pitchFamily="34" charset="0"/>
              <a:cs typeface="Arial" panose="020B0604020202020204" pitchFamily="34" charset="0"/>
            </a:endParaRPr>
          </a:p>
        </p:txBody>
      </p:sp>
      <p:sp>
        <p:nvSpPr>
          <p:cNvPr id="6" name="Θέση περιεχομένου 2">
            <a:extLst>
              <a:ext uri="{FF2B5EF4-FFF2-40B4-BE49-F238E27FC236}">
                <a16:creationId xmlns:a16="http://schemas.microsoft.com/office/drawing/2014/main" id="{94DDC279-FA88-416D-88EF-C4BF0771D12F}"/>
              </a:ext>
            </a:extLst>
          </p:cNvPr>
          <p:cNvSpPr>
            <a:spLocks noGrp="1"/>
          </p:cNvSpPr>
          <p:nvPr>
            <p:ph idx="1"/>
          </p:nvPr>
        </p:nvSpPr>
        <p:spPr>
          <a:xfrm>
            <a:off x="328862" y="2366439"/>
            <a:ext cx="8486275" cy="4146658"/>
          </a:xfrm>
        </p:spPr>
        <p:txBody>
          <a:bodyPr>
            <a:noAutofit/>
          </a:bodyPr>
          <a:lstStyle/>
          <a:p>
            <a:pPr marL="0" indent="0" algn="just">
              <a:lnSpc>
                <a:spcPct val="100000"/>
              </a:lnSpc>
              <a:spcBef>
                <a:spcPts val="0"/>
              </a:spcBef>
              <a:spcAft>
                <a:spcPts val="2400"/>
              </a:spcAft>
              <a:buClr>
                <a:srgbClr val="3399FF"/>
              </a:buClr>
              <a:buSzPct val="100000"/>
              <a:buNone/>
            </a:pPr>
            <a:r>
              <a:rPr lang="el-GR" sz="2400" dirty="0" err="1">
                <a:effectLst/>
                <a:latin typeface="Arial" panose="020B0604020202020204" pitchFamily="34" charset="0"/>
                <a:cs typeface="Arial" panose="020B0604020202020204" pitchFamily="34" charset="0"/>
              </a:rPr>
              <a:t>ΣΕΕ</a:t>
            </a:r>
            <a:r>
              <a:rPr lang="el-GR" sz="2400" dirty="0">
                <a:effectLst/>
                <a:latin typeface="Arial" panose="020B0604020202020204" pitchFamily="34" charset="0"/>
                <a:cs typeface="Arial" panose="020B0604020202020204" pitchFamily="34" charset="0"/>
              </a:rPr>
              <a:t> Φυσικής Αγωγής: Όλοι οι εκπαιδευτικοί </a:t>
            </a:r>
            <a:r>
              <a:rPr lang="el-GR" sz="2400" dirty="0" err="1">
                <a:effectLst/>
                <a:latin typeface="Arial" panose="020B0604020202020204" pitchFamily="34" charset="0"/>
                <a:cs typeface="Arial" panose="020B0604020202020204" pitchFamily="34" charset="0"/>
              </a:rPr>
              <a:t>Α΄</a:t>
            </a:r>
            <a:r>
              <a:rPr lang="el-GR" sz="2400" dirty="0">
                <a:effectLst/>
                <a:latin typeface="Arial" panose="020B0604020202020204" pitchFamily="34" charset="0"/>
                <a:cs typeface="Arial" panose="020B0604020202020204" pitchFamily="34" charset="0"/>
              </a:rPr>
              <a:t>/</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&amp; Β/</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ΠΕ11</a:t>
            </a:r>
          </a:p>
          <a:p>
            <a:pPr marL="0" indent="0" algn="just">
              <a:lnSpc>
                <a:spcPct val="100000"/>
              </a:lnSpc>
              <a:spcBef>
                <a:spcPts val="0"/>
              </a:spcBef>
              <a:spcAft>
                <a:spcPts val="2400"/>
              </a:spcAft>
              <a:buClr>
                <a:srgbClr val="3399FF"/>
              </a:buClr>
              <a:buSzPct val="100000"/>
              <a:buNone/>
            </a:pPr>
            <a:r>
              <a:rPr lang="el-GR" sz="2400" dirty="0" err="1">
                <a:effectLst/>
                <a:latin typeface="Arial" panose="020B0604020202020204" pitchFamily="34" charset="0"/>
                <a:cs typeface="Arial" panose="020B0604020202020204" pitchFamily="34" charset="0"/>
              </a:rPr>
              <a:t>ΣΕΕ</a:t>
            </a:r>
            <a:r>
              <a:rPr lang="el-GR" sz="2400" dirty="0">
                <a:effectLst/>
                <a:latin typeface="Arial" panose="020B0604020202020204" pitchFamily="34" charset="0"/>
                <a:cs typeface="Arial" panose="020B0604020202020204" pitchFamily="34" charset="0"/>
              </a:rPr>
              <a:t> Αγγλικής: Όλοι οι εκπαιδευτικοί </a:t>
            </a:r>
            <a:r>
              <a:rPr lang="el-GR" sz="2400" dirty="0" err="1">
                <a:effectLst/>
                <a:latin typeface="Arial" panose="020B0604020202020204" pitchFamily="34" charset="0"/>
                <a:cs typeface="Arial" panose="020B0604020202020204" pitchFamily="34" charset="0"/>
              </a:rPr>
              <a:t>Α΄</a:t>
            </a:r>
            <a:r>
              <a:rPr lang="el-GR" sz="2400" dirty="0">
                <a:effectLst/>
                <a:latin typeface="Arial" panose="020B0604020202020204" pitchFamily="34" charset="0"/>
                <a:cs typeface="Arial" panose="020B0604020202020204" pitchFamily="34" charset="0"/>
              </a:rPr>
              <a:t>/</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&amp; Β/</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ΠΕ06</a:t>
            </a:r>
          </a:p>
          <a:p>
            <a:pPr marL="0" indent="0" algn="just">
              <a:lnSpc>
                <a:spcPct val="100000"/>
              </a:lnSpc>
              <a:spcBef>
                <a:spcPts val="0"/>
              </a:spcBef>
              <a:spcAft>
                <a:spcPts val="2400"/>
              </a:spcAft>
              <a:buClr>
                <a:srgbClr val="3399FF"/>
              </a:buClr>
              <a:buSzPct val="100000"/>
              <a:buNone/>
            </a:pPr>
            <a:r>
              <a:rPr lang="el-GR" sz="2400" dirty="0">
                <a:effectLst/>
                <a:latin typeface="Arial" panose="020B0604020202020204" pitchFamily="34" charset="0"/>
                <a:cs typeface="Arial" panose="020B0604020202020204" pitchFamily="34" charset="0"/>
              </a:rPr>
              <a:t>ΣΕΕ Πληροφορικής: Όλοι οι εκπαιδευτικοί Α΄/</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&amp; Β/</a:t>
            </a:r>
            <a:r>
              <a:rPr lang="el-GR" sz="2400" dirty="0" err="1">
                <a:effectLst/>
                <a:latin typeface="Arial" panose="020B0604020202020204" pitchFamily="34" charset="0"/>
                <a:cs typeface="Arial" panose="020B0604020202020204" pitchFamily="34" charset="0"/>
              </a:rPr>
              <a:t>βάθμιας</a:t>
            </a:r>
            <a:r>
              <a:rPr lang="el-GR" sz="2400" dirty="0">
                <a:effectLst/>
                <a:latin typeface="Arial" panose="020B0604020202020204" pitchFamily="34" charset="0"/>
                <a:cs typeface="Arial" panose="020B0604020202020204" pitchFamily="34" charset="0"/>
              </a:rPr>
              <a:t> ΠΕ86</a:t>
            </a:r>
          </a:p>
        </p:txBody>
      </p:sp>
    </p:spTree>
    <p:extLst>
      <p:ext uri="{BB962C8B-B14F-4D97-AF65-F5344CB8AC3E}">
        <p14:creationId xmlns:p14="http://schemas.microsoft.com/office/powerpoint/2010/main" val="2211679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2011</TotalTime>
  <Words>1712</Words>
  <Application>Microsoft Office PowerPoint</Application>
  <PresentationFormat>Προβολή στην οθόνη (4:3)</PresentationFormat>
  <Paragraphs>112</Paragraphs>
  <Slides>22</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22</vt:i4>
      </vt:variant>
    </vt:vector>
  </HeadingPairs>
  <TitlesOfParts>
    <vt:vector size="29" baseType="lpstr">
      <vt:lpstr>Arial</vt:lpstr>
      <vt:lpstr>Bookman Old Style</vt:lpstr>
      <vt:lpstr>Calibri</vt:lpstr>
      <vt:lpstr>Rockwell</vt:lpstr>
      <vt:lpstr>Wingdings</vt:lpstr>
      <vt:lpstr>Damask</vt:lpstr>
      <vt:lpstr>1_Damask</vt:lpstr>
      <vt:lpstr>ΔομΕΣ ΥποστΗριξηΣ  </vt:lpstr>
      <vt:lpstr>ΠεριφερειακΟ ΚΕντρο ΕκπαιδευτικοΥ ΣχεδιασμοΥ (ΠΕ.Κ.Ε.Σ.)  ΚΕΝΤΡΟ ΔΙΕΠΙΣΤΗΜΟΝΙΚΗΣ ΑΞΙΟΛΟΓΗΣΗΣ, ΣΥΜΒΟΥΛΕΥΤΙΚΗΣ &amp; ΥΠΟΣΤΗΡΙΞΗΣ  (ΚΕ.Δ.Α.Σ.Υ.)  ΚΕντρο ΕκπαΙδευσηΣ για ΤΟ ΠΕΡΙΒΑΛΛΟΝ &amp; την ΑειφορΙα (Κ.Ε.ΠΕ.Α.) </vt:lpstr>
      <vt:lpstr>    ΝΟΜΟΘΕΤΙΚΟ ΠΛΑΙΣΙΟ  </vt:lpstr>
      <vt:lpstr>    ΠεριφερειακΟ ΚΕντρο ΕκπαιδευτικοΥ ΣχεδιασμοΥ (1)        (Ν.4547/2018)</vt:lpstr>
      <vt:lpstr>    ΠεριφερειακΟ ΚΕντρο ΕκπαιδευτικοΥ ΣχεδιασμοΥ (2)        (Ν.4547/2018)</vt:lpstr>
      <vt:lpstr>    ΠεριφερειακΟ ΚΕντρο ΕκπαιδευτικοΥ ΣχεδιασμοΥ (3)        (Ν.4547/2018)</vt:lpstr>
      <vt:lpstr>    ΠεριφερειακΟ ΚΕντρο ΕκπαιδευτικοΥ ΣχεδιασμοΥ (4)        (Ν.4547/2018)</vt:lpstr>
      <vt:lpstr>    ΣΥΝΤΟΝΙΣΤΕΣ ΕΚΠΑΙΔΕΥΤΙΚΟΥ ΕΡΓΟΥ (σεε) (1)         (Ν.4547/2018)</vt:lpstr>
      <vt:lpstr>    ΣΥΝΤΟΝΙΣΤΕΣ ΕΚΠΑΙΔΕΥΤΙΚΟΥ ΕΡΓΟΥ (σεε) (2)         (Ν.4547/2018)</vt:lpstr>
      <vt:lpstr>    ΣΥΝΤΟΝΙΣΤΕΣ ΕΚΠΑΙΔΕΥΤΙΚΟΥ ΕΡΓΟΥ (σεε) (3)         (Ν.4547/2018)</vt:lpstr>
      <vt:lpstr>    ΣΥΝΤΟΝΙΣΤΕΣ ΕΚΠΑΙΔΕΥΤΙΚΟΥ ΕΡΓΟΥ (σεε) (4)         (Ν.4547/2018)</vt:lpstr>
      <vt:lpstr>    ΣΥΝΤΟΝΙΣΤΕΣ ΕΚΠΑΙΔΕΥΤΙΚΟΥ ΕΡΓΟΥ (σεε) (5)         (Ν.4547/2018)</vt:lpstr>
      <vt:lpstr>    ΣΥΝΤΟΝΙΣΤΕΣ ΕΚΠΑΙΔΕΥΤΙΚΟΥ ΕΡΓΟΥ (σεε) (6)         (Ν.4547/2018)</vt:lpstr>
      <vt:lpstr>    ΚΕΝΤΡΟ ΔΙΕΠΙΣΤΗΜΟΝΙΚΗΣ ΑΞΙΟΛΟΓΗΣΗΣ ΣΥΜΒΟΥΛΕΥΤΙΚΗΣ &amp; ΥΠΟΣΤΗΡΙΞΗΣ   (κε.Δ.Α.σ.υ.) (1)    (Ν.4823/2021)</vt:lpstr>
      <vt:lpstr>    ΚΕΝΤΡΟ ΔΙΕΠΙΣΤΗΜΟΝΙΚΗΣ ΑΞΙΟΛΟΓΗΣΗΣ ΣΥΜΒΟΥΛΕΥΤΙΚΗΣ &amp; ΥΠΟΣΤΗΡΙΞΗΣ   (κε.Δ.Α.σ.υ.) (2)    (Ν.4823/2021)</vt:lpstr>
      <vt:lpstr>    ΚΕΝΤΡΟ ΔΙΕΠΙΣΤΗΜΟΝΙΚΗΣ ΑΞΙΟΛΟΓΗΣΗΣ ΣΥΜΒΟΥΛΕΥΤΙΚΗΣ &amp; ΥΠΟΣΤΗΡΙΞΗΣ   (κε.Δ.Α.σ.υ.) (3)    (Ν.4823/2021)</vt:lpstr>
      <vt:lpstr>    ΚΕΝΤΡΟ ΔΙΕΠΙΣΤΗΜΟΝΙΚΗΣ ΑΞΙΟΛΟΓΗΣΗΣ ΣΥΜΒΟΥΛΕΥΤΙΚΗΣ &amp; ΥΠΟΣΤΗΡΙΞΗΣ   (κε.Δ.Α.σ.υ.) (4)    (Ν.4823/2021)</vt:lpstr>
      <vt:lpstr>ΚΕντρο ΕκπαΙδευσηΣ για ΤΟ ΠΕΡΙΒΑΛΛΟΝ &amp; την ΑειφορΙα (Κ.Ε.ΠΕ.Α.)  </vt:lpstr>
      <vt:lpstr>ΣχηματικΑ, μετΑ τη λειτουργΙα των ΔομΩν ΥποστΗριξηΣ του ΕκπαιδευτικοΥ Εργου…</vt:lpstr>
      <vt:lpstr>Το απλό ερώτημα που τίθεται: γιατί δεν αξιολογείται κάποιος νόμος επιλογής μετά την πρώτη εφαρμογή του και να γίνουν οι βελτιστοποιήσεις που χρειάζονται, έτσι ώστε να δημιουργηθεί ένα σταθερό πλαίσιο επιλογής; </vt:lpstr>
      <vt:lpstr>Η απάντηση είναι, μάλλον, προφανής «γιατί λόγω του χρόνου που χρειάζεται για να παραχθούν και να αξιολογηθούν τα αποτελέσματα μιας συγκεκριμένης πολιτικής, οι παραγωγοί της δεν είναι πλέον στο προσκήνιο της δημοσιότητας για να ενδιαφερθούν. Ίσως γιατί οι διάδοχοί τους θέλουν να έχουν τα χέρια τους ελεύθερα: Να προβάλλουν τις δικές τους νέες ιδέες και γνώμες, χωρίς τις δεσμεύσεις της αξιολογικής κρίσης μιας προγενέστερης πολιτικής» (Ματθαίου, 2016).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Ενημερωτικεσ συναντησεισ Συντονιστων εκπαιδευτικου εργου - διευθυντων σχολικων μοναδων</dc:title>
  <dc:creator>Χρήστης του Microsoft Office</dc:creator>
  <cp:lastModifiedBy>apostolos daropoulos</cp:lastModifiedBy>
  <cp:revision>164</cp:revision>
  <dcterms:created xsi:type="dcterms:W3CDTF">2018-11-07T09:07:46Z</dcterms:created>
  <dcterms:modified xsi:type="dcterms:W3CDTF">2021-12-06T16:07:04Z</dcterms:modified>
</cp:coreProperties>
</file>