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32"/>
  </p:notesMasterIdLst>
  <p:handoutMasterIdLst>
    <p:handoutMasterId r:id="rId33"/>
  </p:handoutMasterIdLst>
  <p:sldIdLst>
    <p:sldId id="339" r:id="rId2"/>
    <p:sldId id="262" r:id="rId3"/>
    <p:sldId id="308" r:id="rId4"/>
    <p:sldId id="309" r:id="rId5"/>
    <p:sldId id="312" r:id="rId6"/>
    <p:sldId id="341" r:id="rId7"/>
    <p:sldId id="343" r:id="rId8"/>
    <p:sldId id="344" r:id="rId9"/>
    <p:sldId id="345" r:id="rId10"/>
    <p:sldId id="313" r:id="rId11"/>
    <p:sldId id="334" r:id="rId12"/>
    <p:sldId id="335" r:id="rId13"/>
    <p:sldId id="336" r:id="rId14"/>
    <p:sldId id="346" r:id="rId15"/>
    <p:sldId id="347" r:id="rId16"/>
    <p:sldId id="331" r:id="rId17"/>
    <p:sldId id="316" r:id="rId18"/>
    <p:sldId id="348" r:id="rId19"/>
    <p:sldId id="349" r:id="rId20"/>
    <p:sldId id="350" r:id="rId21"/>
    <p:sldId id="351" r:id="rId22"/>
    <p:sldId id="266" r:id="rId23"/>
    <p:sldId id="338" r:id="rId24"/>
    <p:sldId id="337" r:id="rId25"/>
    <p:sldId id="318" r:id="rId26"/>
    <p:sldId id="352" r:id="rId27"/>
    <p:sldId id="353" r:id="rId28"/>
    <p:sldId id="354" r:id="rId29"/>
    <p:sldId id="355" r:id="rId30"/>
    <p:sldId id="323"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AD0"/>
    <a:srgbClr val="990000"/>
    <a:srgbClr val="660066"/>
    <a:srgbClr val="000000"/>
    <a:srgbClr val="FFFF00"/>
    <a:srgbClr val="000066"/>
    <a:srgbClr val="000099"/>
    <a:srgbClr val="6666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739" autoAdjust="0"/>
    <p:restoredTop sz="96301" autoAdjust="0"/>
  </p:normalViewPr>
  <p:slideViewPr>
    <p:cSldViewPr>
      <p:cViewPr varScale="1">
        <p:scale>
          <a:sx n="95" d="100"/>
          <a:sy n="95" d="100"/>
        </p:scale>
        <p:origin x="1744"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56"/>
    </p:cViewPr>
  </p:sorterViewPr>
  <p:notesViewPr>
    <p:cSldViewPr>
      <p:cViewPr varScale="1">
        <p:scale>
          <a:sx n="86" d="100"/>
          <a:sy n="86" d="100"/>
        </p:scale>
        <p:origin x="-324" y="-84"/>
      </p:cViewPr>
      <p:guideLst>
        <p:guide orient="horz" pos="2880"/>
        <p:guide pos="2160"/>
      </p:guideLst>
    </p:cSldViewPr>
  </p:notesViewPr>
  <p:gridSpacing cx="75895" cy="7589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71B1C0F5-1AA6-4DAC-AF39-6C0D4F219AD0}" type="datetimeFigureOut">
              <a:rPr lang="en-US"/>
              <a:pPr>
                <a:defRPr/>
              </a:pPr>
              <a:t>10/18/26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FB322F5E-69A3-4E81-B9C0-F7BEBDBBEF04}" type="slidenum">
              <a:rPr lang="en-US"/>
              <a:pPr>
                <a:defRPr/>
              </a:pPr>
              <a:t>‹#›</a:t>
            </a:fld>
            <a:endParaRPr lang="en-US"/>
          </a:p>
        </p:txBody>
      </p:sp>
    </p:spTree>
    <p:extLst>
      <p:ext uri="{BB962C8B-B14F-4D97-AF65-F5344CB8AC3E}">
        <p14:creationId xmlns:p14="http://schemas.microsoft.com/office/powerpoint/2010/main" val="496764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B133A39B-571F-4EB4-AFEF-B822F6D36685}" type="slidenum">
              <a:rPr lang="en-US"/>
              <a:pPr>
                <a:defRPr/>
              </a:pPr>
              <a:t>‹#›</a:t>
            </a:fld>
            <a:endParaRPr lang="en-US"/>
          </a:p>
        </p:txBody>
      </p:sp>
    </p:spTree>
    <p:extLst>
      <p:ext uri="{BB962C8B-B14F-4D97-AF65-F5344CB8AC3E}">
        <p14:creationId xmlns:p14="http://schemas.microsoft.com/office/powerpoint/2010/main" val="4701736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Πηγές θεωρητικού πλαισίου:</a:t>
            </a:r>
          </a:p>
          <a:p>
            <a:r>
              <a:t>https://openstax.org/books/organizational-behavior/pages/1-introduction</a:t>
            </a:r>
          </a:p>
          <a:p>
            <a:r>
              <a:t>https://open.lib.umn.edu/organizationalbehavior/part/chapter-3-understanding-people-at-work-individual-differences-and-perception/</a:t>
            </a:r>
          </a:p>
          <a:p>
            <a:r>
              <a:t>Τα σχολικά παραδείγματα είναι διδακτικές εφαρμογές και όχι ερευνητικά δεδομένα.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Πηγές θεωρητικού πλαισίου:</a:t>
            </a:r>
          </a:p>
          <a:p>
            <a:r>
              <a:t>https://openstax.org/books/organizational-behavior/pages/1-introduction</a:t>
            </a:r>
          </a:p>
          <a:p>
            <a:r>
              <a:t>https://open.lib.umn.edu/organizationalbehavior/part/chapter-3-understanding-people-at-work-individual-differences-and-perception/</a:t>
            </a:r>
          </a:p>
          <a:p>
            <a:r>
              <a:t>Τα σχολικά παραδείγματα είναι διδακτικές εφαρμογές και όχι ερευνητικά δεδομένα.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4"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5" name="18 - Ορθογώνιο"/>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6"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0" name="11 - Ορθογώνιο"/>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l">
              <a:defRPr/>
            </a:pPr>
            <a:r>
              <a:rPr lang="en-US" sz="1200" dirty="0">
                <a:cs typeface="+mn-cs"/>
              </a:rPr>
              <a:t>Copyright </a:t>
            </a:r>
            <a:r>
              <a:rPr lang="el-GR" sz="1200" dirty="0">
                <a:cs typeface="+mn-cs"/>
              </a:rPr>
              <a:t>Εκδόσεις Κριτική 2011</a:t>
            </a:r>
            <a:endParaRPr lang="en-US" sz="1200" dirty="0">
              <a:cs typeface="+mn-cs"/>
            </a:endParaRPr>
          </a:p>
        </p:txBody>
      </p:sp>
      <p:sp>
        <p:nvSpPr>
          <p:cNvPr id="11" name="6 - Ευθεία γραμμή σύνδεσης"/>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2" name="9 - Ορθογώνιο"/>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3" name="12 - Έλλειψη"/>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3 - Έλλειψη"/>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Κάντε κλικ για να επεξεργαστείτε τον υπότιτλο του υποδείγματος</a:t>
            </a:r>
            <a:endParaRPr lang="en-US"/>
          </a:p>
        </p:txBody>
      </p:sp>
      <p:sp>
        <p:nvSpPr>
          <p:cNvPr id="8" name="7 - Τίτλος"/>
          <p:cNvSpPr>
            <a:spLocks noGrp="1"/>
          </p:cNvSpPr>
          <p:nvPr>
            <p:ph type="ctrTitle"/>
          </p:nvPr>
        </p:nvSpPr>
        <p:spPr>
          <a:xfrm>
            <a:off x="685800" y="381000"/>
            <a:ext cx="7772400" cy="1752600"/>
          </a:xfrm>
        </p:spPr>
        <p:txBody>
          <a:bodyPr/>
          <a:lstStyle>
            <a:lvl1pPr>
              <a:defRPr sz="4200">
                <a:solidFill>
                  <a:schemeClr val="accent1"/>
                </a:solidFill>
              </a:defRPr>
            </a:lvl1pPr>
          </a:lstStyle>
          <a:p>
            <a:r>
              <a:rPr lang="el-GR"/>
              <a:t>Kλικ για επεξεργασία του τίτλου</a:t>
            </a:r>
            <a:endParaRPr lang="en-US"/>
          </a:p>
        </p:txBody>
      </p:sp>
      <p:sp>
        <p:nvSpPr>
          <p:cNvPr id="15" name="27 - Θέση ημερομηνίας"/>
          <p:cNvSpPr>
            <a:spLocks noGrp="1"/>
          </p:cNvSpPr>
          <p:nvPr>
            <p:ph type="dt" sz="half" idx="10"/>
          </p:nvPr>
        </p:nvSpPr>
        <p:spPr/>
        <p:txBody>
          <a:bodyPr/>
          <a:lstStyle>
            <a:lvl1pPr>
              <a:defRPr/>
            </a:lvl1pPr>
          </a:lstStyle>
          <a:p>
            <a:pPr>
              <a:defRPr/>
            </a:pPr>
            <a:fld id="{C5B32545-BFF6-49A0-A2F8-A8D2F0772C4C}" type="datetimeFigureOut">
              <a:rPr lang="en-US"/>
              <a:pPr>
                <a:defRPr/>
              </a:pPr>
              <a:t>10/18/26</a:t>
            </a:fld>
            <a:endParaRPr lang="en-US"/>
          </a:p>
        </p:txBody>
      </p:sp>
      <p:sp>
        <p:nvSpPr>
          <p:cNvPr id="16" name="16 - Θέση υποσέλιδου"/>
          <p:cNvSpPr>
            <a:spLocks noGrp="1"/>
          </p:cNvSpPr>
          <p:nvPr>
            <p:ph type="ftr" sz="quarter" idx="11"/>
          </p:nvPr>
        </p:nvSpPr>
        <p:spPr>
          <a:xfrm>
            <a:off x="457200" y="5257800"/>
            <a:ext cx="3581400" cy="366713"/>
          </a:xfrm>
        </p:spPr>
        <p:txBody>
          <a:bodyPr/>
          <a:lstStyle>
            <a:lvl1pPr>
              <a:defRPr/>
            </a:lvl1pPr>
          </a:lstStyle>
          <a:p>
            <a:pPr>
              <a:defRPr/>
            </a:pPr>
            <a:endParaRPr lang="en-US" dirty="0"/>
          </a:p>
        </p:txBody>
      </p:sp>
      <p:sp>
        <p:nvSpPr>
          <p:cNvPr id="17" name="28 - Θέση αριθμού διαφάνειας"/>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r>
              <a:rPr lang="en-US"/>
              <a:t>1-</a:t>
            </a:r>
            <a:fld id="{F470BC25-D5BD-4686-97FA-FDAE317A4FF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4"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8" name="18 - Ορθογώνιο"/>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11 - Ορθογώνιο"/>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0" name="12 - Ορθογώνιο"/>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1" name="13 - Ορθογώνιο"/>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2" name="7 - Ευθεία γραμμή σύνδεσης"/>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3" name="9 - Έλλειψη"/>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0 - Έλλειψη"/>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 Θέση κειμένου"/>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Kλικ για επεξεργασία των στυλ του υποδείγματος</a:t>
            </a:r>
          </a:p>
        </p:txBody>
      </p:sp>
      <p:sp>
        <p:nvSpPr>
          <p:cNvPr id="2" name="1 - Τίτλος"/>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l-GR"/>
              <a:t>Kλικ για επεξεργασία του τίτλου</a:t>
            </a:r>
            <a:endParaRPr lang="en-US"/>
          </a:p>
        </p:txBody>
      </p:sp>
      <p:sp>
        <p:nvSpPr>
          <p:cNvPr id="15" name="4 - Θέση υποσέλιδου"/>
          <p:cNvSpPr>
            <a:spLocks noGrp="1"/>
          </p:cNvSpPr>
          <p:nvPr>
            <p:ph type="ftr" sz="quarter" idx="10"/>
          </p:nvPr>
        </p:nvSpPr>
        <p:spPr/>
        <p:txBody>
          <a:bodyPr/>
          <a:lstStyle>
            <a:lvl1pPr>
              <a:defRPr/>
            </a:lvl1pPr>
          </a:lstStyle>
          <a:p>
            <a:pPr>
              <a:defRPr/>
            </a:pPr>
            <a:endParaRPr lang="en-US"/>
          </a:p>
        </p:txBody>
      </p:sp>
      <p:sp>
        <p:nvSpPr>
          <p:cNvPr id="16" name="3 - Θέση ημερομηνίας"/>
          <p:cNvSpPr>
            <a:spLocks noGrp="1"/>
          </p:cNvSpPr>
          <p:nvPr>
            <p:ph type="dt" sz="half" idx="11"/>
          </p:nvPr>
        </p:nvSpPr>
        <p:spPr/>
        <p:txBody>
          <a:bodyPr/>
          <a:lstStyle>
            <a:lvl1pPr>
              <a:defRPr/>
            </a:lvl1pPr>
          </a:lstStyle>
          <a:p>
            <a:pPr>
              <a:defRPr/>
            </a:pPr>
            <a:fld id="{D5538B22-A8F3-48AB-8446-ACA6D4747DF3}" type="datetimeFigureOut">
              <a:rPr lang="en-US"/>
              <a:pPr>
                <a:defRPr/>
              </a:pPr>
              <a:t>10/18/26</a:t>
            </a:fld>
            <a:endParaRPr lang="en-US"/>
          </a:p>
        </p:txBody>
      </p:sp>
      <p:sp>
        <p:nvSpPr>
          <p:cNvPr id="17" name="5 - Θέση αριθμού διαφάνειας"/>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r>
              <a:rPr lang="en-US"/>
              <a:t>1-</a:t>
            </a:r>
            <a:fld id="{D8385CDF-9CD0-4E2F-AA57-C2DD301A1F0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5" name="7 - Ευθεία γραμμή σύνδεσης"/>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2" name="1 - Τίτλος"/>
          <p:cNvSpPr>
            <a:spLocks noGrp="1"/>
          </p:cNvSpPr>
          <p:nvPr>
            <p:ph type="title"/>
          </p:nvPr>
        </p:nvSpPr>
        <p:spPr>
          <a:xfrm>
            <a:off x="301752" y="228600"/>
            <a:ext cx="8534400" cy="758952"/>
          </a:xfrm>
        </p:spPr>
        <p:txBody>
          <a:bodyPr/>
          <a:lstStyle/>
          <a:p>
            <a:r>
              <a:rPr lang="el-GR"/>
              <a:t>Kλικ για επεξεργασία του τίτλου</a:t>
            </a:r>
            <a:endParaRPr lang="en-US"/>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4 - Θέση ημερομηνίας"/>
          <p:cNvSpPr>
            <a:spLocks noGrp="1"/>
          </p:cNvSpPr>
          <p:nvPr>
            <p:ph type="dt" sz="half" idx="10"/>
          </p:nvPr>
        </p:nvSpPr>
        <p:spPr>
          <a:xfrm>
            <a:off x="5791200" y="6410325"/>
            <a:ext cx="3044825" cy="365125"/>
          </a:xfrm>
        </p:spPr>
        <p:txBody>
          <a:bodyPr/>
          <a:lstStyle>
            <a:lvl1pPr>
              <a:defRPr/>
            </a:lvl1pPr>
          </a:lstStyle>
          <a:p>
            <a:pPr>
              <a:defRPr/>
            </a:pPr>
            <a:fld id="{26D37DA2-4030-4E82-A4FE-67991D0D7FF0}" type="datetimeFigureOut">
              <a:rPr lang="en-US"/>
              <a:pPr>
                <a:defRPr/>
              </a:pPr>
              <a:t>10/18/26</a:t>
            </a:fld>
            <a:endParaRPr lang="en-US"/>
          </a:p>
        </p:txBody>
      </p:sp>
      <p:sp>
        <p:nvSpPr>
          <p:cNvPr id="7" name="5 - Θέση υποσέλιδου"/>
          <p:cNvSpPr>
            <a:spLocks noGrp="1"/>
          </p:cNvSpPr>
          <p:nvPr>
            <p:ph type="ftr" sz="quarter" idx="11"/>
          </p:nvPr>
        </p:nvSpPr>
        <p:spPr/>
        <p:txBody>
          <a:bodyPr/>
          <a:lstStyle>
            <a:lvl1pPr>
              <a:defRPr/>
            </a:lvl1pPr>
          </a:lstStyle>
          <a:p>
            <a:pPr>
              <a:defRPr/>
            </a:pPr>
            <a:endParaRPr lang="en-US"/>
          </a:p>
        </p:txBody>
      </p:sp>
      <p:sp>
        <p:nvSpPr>
          <p:cNvPr id="8" name="6 - Θέση αριθμού διαφάνειας"/>
          <p:cNvSpPr>
            <a:spLocks noGrp="1"/>
          </p:cNvSpPr>
          <p:nvPr>
            <p:ph type="sldNum" sz="quarter" idx="12"/>
          </p:nvPr>
        </p:nvSpPr>
        <p:spPr/>
        <p:txBody>
          <a:bodyPr/>
          <a:lstStyle>
            <a:lvl1pPr>
              <a:defRPr/>
            </a:lvl1pPr>
          </a:lstStyle>
          <a:p>
            <a:pPr>
              <a:defRPr/>
            </a:pPr>
            <a:r>
              <a:rPr lang="en-US"/>
              <a:t>1-</a:t>
            </a:r>
            <a:fld id="{ACD497F6-8721-44D6-8F1E-8C2AB7EF11F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7" name="9 - Ευθεία γραμμή σύνδεσης"/>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8"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0"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1"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2" name="10 - Ορθογώνιο"/>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12 - Ορθογώνιο"/>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4" name="14 - Ευθεία γραμμή σύνδεσης"/>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5" name="17 - Ορθογώνιο"/>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6" name="24 - Έλλειψη"/>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26 - Έλλειψη"/>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24" name="23 - Θέση περιεχομένου"/>
          <p:cNvSpPr>
            <a:spLocks noGrp="1"/>
          </p:cNvSpPr>
          <p:nvPr>
            <p:ph sz="quarter" idx="2"/>
          </p:nvPr>
        </p:nvSpPr>
        <p:spPr>
          <a:xfrm>
            <a:off x="301752" y="2471383"/>
            <a:ext cx="4041648" cy="3818404"/>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26" name="25 - Θέση περιεχομένου"/>
          <p:cNvSpPr>
            <a:spLocks noGrp="1"/>
          </p:cNvSpPr>
          <p:nvPr>
            <p:ph sz="quarter" idx="4"/>
          </p:nvPr>
        </p:nvSpPr>
        <p:spPr>
          <a:xfrm>
            <a:off x="4800600" y="2471383"/>
            <a:ext cx="4038600" cy="382219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23" name="22 - Τίτλος"/>
          <p:cNvSpPr>
            <a:spLocks noGrp="1"/>
          </p:cNvSpPr>
          <p:nvPr>
            <p:ph type="title"/>
          </p:nvPr>
        </p:nvSpPr>
        <p:spPr/>
        <p:txBody>
          <a:bodyPr rtlCol="0"/>
          <a:lstStyle/>
          <a:p>
            <a:r>
              <a:rPr lang="el-GR"/>
              <a:t>Kλικ για επεξεργασία του τίτλου</a:t>
            </a:r>
            <a:endParaRPr lang="en-US"/>
          </a:p>
        </p:txBody>
      </p:sp>
      <p:sp>
        <p:nvSpPr>
          <p:cNvPr id="18" name="6 - Θέση ημερομηνίας"/>
          <p:cNvSpPr>
            <a:spLocks noGrp="1"/>
          </p:cNvSpPr>
          <p:nvPr>
            <p:ph type="dt" sz="half" idx="10"/>
          </p:nvPr>
        </p:nvSpPr>
        <p:spPr/>
        <p:txBody>
          <a:bodyPr/>
          <a:lstStyle>
            <a:lvl1pPr>
              <a:defRPr/>
            </a:lvl1pPr>
          </a:lstStyle>
          <a:p>
            <a:pPr>
              <a:defRPr/>
            </a:pPr>
            <a:fld id="{D0D6F1D9-9C1C-4A1C-983E-96EB668F84E4}" type="datetimeFigureOut">
              <a:rPr lang="en-US"/>
              <a:pPr>
                <a:defRPr/>
              </a:pPr>
              <a:t>10/18/26</a:t>
            </a:fld>
            <a:endParaRPr lang="en-US"/>
          </a:p>
        </p:txBody>
      </p:sp>
      <p:sp>
        <p:nvSpPr>
          <p:cNvPr id="19" name="7 - Θέση υποσέλιδου"/>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8 - Θέση αριθμού διαφάνειας"/>
          <p:cNvSpPr>
            <a:spLocks noGrp="1"/>
          </p:cNvSpPr>
          <p:nvPr>
            <p:ph type="sldNum" sz="quarter" idx="12"/>
          </p:nvPr>
        </p:nvSpPr>
        <p:spPr>
          <a:xfrm>
            <a:off x="4343400" y="1042988"/>
            <a:ext cx="457200" cy="441325"/>
          </a:xfrm>
        </p:spPr>
        <p:txBody>
          <a:bodyPr/>
          <a:lstStyle>
            <a:lvl1pPr algn="ctr">
              <a:defRPr/>
            </a:lvl1pPr>
          </a:lstStyle>
          <a:p>
            <a:pPr>
              <a:defRPr/>
            </a:pPr>
            <a:r>
              <a:rPr lang="en-US"/>
              <a:t>1-</a:t>
            </a:r>
            <a:fld id="{A11E242B-B085-4076-B44F-F2630411B58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ημερομηνίας"/>
          <p:cNvSpPr>
            <a:spLocks noGrp="1"/>
          </p:cNvSpPr>
          <p:nvPr>
            <p:ph type="dt" sz="half" idx="10"/>
          </p:nvPr>
        </p:nvSpPr>
        <p:spPr/>
        <p:txBody>
          <a:bodyPr/>
          <a:lstStyle>
            <a:lvl1pPr>
              <a:defRPr/>
            </a:lvl1pPr>
          </a:lstStyle>
          <a:p>
            <a:pPr>
              <a:defRPr/>
            </a:pPr>
            <a:fld id="{34649E0F-9DFC-487B-9C9E-13604C3C1EDC}" type="datetimeFigureOut">
              <a:rPr lang="en-US"/>
              <a:pPr>
                <a:defRPr/>
              </a:pPr>
              <a:t>10/18/26</a:t>
            </a:fld>
            <a:endParaRPr lang="en-US"/>
          </a:p>
        </p:txBody>
      </p:sp>
      <p:sp>
        <p:nvSpPr>
          <p:cNvPr id="4" name="3 - Θέση υποσέλιδου"/>
          <p:cNvSpPr>
            <a:spLocks noGrp="1"/>
          </p:cNvSpPr>
          <p:nvPr>
            <p:ph type="ftr" sz="quarter" idx="11"/>
          </p:nvPr>
        </p:nvSpPr>
        <p:spPr/>
        <p:txBody>
          <a:bodyPr/>
          <a:lstStyle>
            <a:lvl1pPr>
              <a:defRPr/>
            </a:lvl1pPr>
          </a:lstStyle>
          <a:p>
            <a:pPr>
              <a:defRPr/>
            </a:pPr>
            <a:endParaRPr lang="en-US"/>
          </a:p>
        </p:txBody>
      </p:sp>
      <p:sp>
        <p:nvSpPr>
          <p:cNvPr id="5" name="4 - Θέση αριθμού διαφάνειας"/>
          <p:cNvSpPr>
            <a:spLocks noGrp="1"/>
          </p:cNvSpPr>
          <p:nvPr>
            <p:ph type="sldNum" sz="quarter" idx="12"/>
          </p:nvPr>
        </p:nvSpPr>
        <p:spPr>
          <a:xfrm>
            <a:off x="4343400" y="1036638"/>
            <a:ext cx="457200" cy="441325"/>
          </a:xfrm>
        </p:spPr>
        <p:txBody>
          <a:bodyPr/>
          <a:lstStyle>
            <a:lvl1pPr>
              <a:defRPr/>
            </a:lvl1pPr>
          </a:lstStyle>
          <a:p>
            <a:pPr>
              <a:defRPr/>
            </a:pPr>
            <a:r>
              <a:rPr lang="en-US"/>
              <a:t>1-</a:t>
            </a:r>
            <a:fld id="{8CC7AD5D-28C1-4791-A0D7-84D612999140}" type="slidenum">
              <a:rPr lang="en-US"/>
              <a:pPr>
                <a:defRPr/>
              </a:pPr>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3" name="7 - Ορθογώνιο"/>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4"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5"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6" name="4 - Ορθογώνιο"/>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5 - Ορθογώνιο"/>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8" name="1 - Θέση ημερομηνίας"/>
          <p:cNvSpPr>
            <a:spLocks noGrp="1"/>
          </p:cNvSpPr>
          <p:nvPr>
            <p:ph type="dt" sz="half" idx="10"/>
          </p:nvPr>
        </p:nvSpPr>
        <p:spPr/>
        <p:txBody>
          <a:bodyPr/>
          <a:lstStyle>
            <a:lvl1pPr>
              <a:defRPr/>
            </a:lvl1pPr>
          </a:lstStyle>
          <a:p>
            <a:pPr>
              <a:defRPr/>
            </a:pPr>
            <a:fld id="{B11EDF1F-4BFD-4CF1-9817-2BE5457A540D}" type="datetimeFigureOut">
              <a:rPr lang="en-US"/>
              <a:pPr>
                <a:defRPr/>
              </a:pPr>
              <a:t>10/18/26</a:t>
            </a:fld>
            <a:endParaRPr lang="en-US"/>
          </a:p>
        </p:txBody>
      </p:sp>
      <p:sp>
        <p:nvSpPr>
          <p:cNvPr id="9" name="2 - Θέση υποσέλιδου"/>
          <p:cNvSpPr>
            <a:spLocks noGrp="1"/>
          </p:cNvSpPr>
          <p:nvPr>
            <p:ph type="ftr" sz="quarter" idx="11"/>
          </p:nvPr>
        </p:nvSpPr>
        <p:spPr/>
        <p:txBody>
          <a:bodyPr/>
          <a:lstStyle>
            <a:lvl1pPr>
              <a:defRPr/>
            </a:lvl1pPr>
          </a:lstStyle>
          <a:p>
            <a:pPr>
              <a:defRPr/>
            </a:pPr>
            <a:endParaRPr lang="en-US"/>
          </a:p>
        </p:txBody>
      </p:sp>
      <p:sp>
        <p:nvSpPr>
          <p:cNvPr id="10" name="3 - Θέση αριθμού διαφάνειας"/>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r>
              <a:rPr lang="en-US"/>
              <a:t>1-</a:t>
            </a:r>
            <a:fld id="{C6BD27EB-A9C9-49D2-B966-B80F63865A02}" type="slidenum">
              <a:rPr lang="en-US"/>
              <a:pPr>
                <a:defRPr/>
              </a:pPr>
              <a:t>‹#›</a:t>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5" name="18 - Ορθογώνιο"/>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6"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8" name="15 - Ορθογώνιο"/>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0"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7 - Ορθογώνιο"/>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2" name="8 - Ευθεία γραμμή σύνδεσης"/>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3"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0 - Έλλειψη"/>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20 - Ορθογώνιο"/>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2" name="1 - Τίτλος"/>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l-GR"/>
              <a:t>Kλικ για επεξεργασία του τίτλου</a:t>
            </a:r>
            <a:endParaRPr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l-GR"/>
              <a:t>Kλικ για επεξεργασία των στυλ του υποδείγματος</a:t>
            </a:r>
          </a:p>
        </p:txBody>
      </p:sp>
      <p:sp>
        <p:nvSpPr>
          <p:cNvPr id="20" name="19 - Θέση περιεχομένου"/>
          <p:cNvSpPr>
            <a:spLocks noGrp="1"/>
          </p:cNvSpPr>
          <p:nvPr>
            <p:ph sz="quarter" idx="1"/>
          </p:nvPr>
        </p:nvSpPr>
        <p:spPr>
          <a:xfrm>
            <a:off x="3124200" y="685800"/>
            <a:ext cx="5638800" cy="5410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16" name="6 - Θέση αριθμού διαφάνειας"/>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r>
              <a:rPr lang="en-US"/>
              <a:t>1-</a:t>
            </a:r>
            <a:fld id="{789285F1-FEFF-4AFE-ABF0-CEE52E28E5D1}" type="slidenum">
              <a:rPr lang="en-US"/>
              <a:pPr>
                <a:defRPr/>
              </a:pPr>
              <a:t>‹#›</a:t>
            </a:fld>
            <a:endParaRPr lang="en-US"/>
          </a:p>
        </p:txBody>
      </p:sp>
      <p:sp>
        <p:nvSpPr>
          <p:cNvPr id="17" name="4 - Θέση ημερομηνίας"/>
          <p:cNvSpPr>
            <a:spLocks noGrp="1"/>
          </p:cNvSpPr>
          <p:nvPr>
            <p:ph type="dt" sz="half" idx="11"/>
          </p:nvPr>
        </p:nvSpPr>
        <p:spPr/>
        <p:txBody>
          <a:bodyPr/>
          <a:lstStyle>
            <a:lvl1pPr>
              <a:defRPr/>
            </a:lvl1pPr>
          </a:lstStyle>
          <a:p>
            <a:pPr>
              <a:defRPr/>
            </a:pPr>
            <a:fld id="{377F23A2-58ED-4689-91B7-111786F745BD}" type="datetimeFigureOut">
              <a:rPr lang="en-US"/>
              <a:pPr>
                <a:defRPr/>
              </a:pPr>
              <a:t>10/18/26</a:t>
            </a:fld>
            <a:endParaRPr lang="en-US"/>
          </a:p>
        </p:txBody>
      </p:sp>
      <p:sp>
        <p:nvSpPr>
          <p:cNvPr id="18" name="5 - Θέση υποσέλιδου"/>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5" name="20 - Ευθεία γραμμή σύνδεσης"/>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6"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8"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0" name="19 - Ορθογώνιο"/>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1"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14 - Ορθογώνιο"/>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3"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2 - Έλλειψη"/>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21 - Ορθογώνιο"/>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l-GR" noProof="0"/>
              <a:t>Κάντε κλικ στο εικονίδιο για να προσθέσετε μια εικόνα</a:t>
            </a:r>
            <a:endParaRPr lang="en-US" noProof="0"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l-GR"/>
              <a:t>Kλικ για επεξεργασία των στυλ του υποδείγματος</a:t>
            </a:r>
          </a:p>
        </p:txBody>
      </p:sp>
      <p:sp>
        <p:nvSpPr>
          <p:cNvPr id="16" name="6 - Θέση αριθμού διαφάνειας"/>
          <p:cNvSpPr>
            <a:spLocks noGrp="1"/>
          </p:cNvSpPr>
          <p:nvPr>
            <p:ph type="sldNum" sz="quarter" idx="10"/>
          </p:nvPr>
        </p:nvSpPr>
        <p:spPr>
          <a:xfrm>
            <a:off x="1371600" y="312738"/>
            <a:ext cx="457200" cy="441325"/>
          </a:xfrm>
        </p:spPr>
        <p:txBody>
          <a:bodyPr/>
          <a:lstStyle>
            <a:lvl1pPr>
              <a:defRPr/>
            </a:lvl1pPr>
          </a:lstStyle>
          <a:p>
            <a:pPr>
              <a:defRPr/>
            </a:pPr>
            <a:r>
              <a:rPr lang="en-US"/>
              <a:t>1-</a:t>
            </a:r>
            <a:fld id="{575E4FBB-B294-4119-AAEC-EC0205C05FBC}" type="slidenum">
              <a:rPr lang="en-US"/>
              <a:pPr>
                <a:defRPr/>
              </a:pPr>
              <a:t>‹#›</a:t>
            </a:fld>
            <a:endParaRPr lang="en-US"/>
          </a:p>
        </p:txBody>
      </p:sp>
      <p:sp>
        <p:nvSpPr>
          <p:cNvPr id="17" name="4 - Θέση ημερομηνίας"/>
          <p:cNvSpPr>
            <a:spLocks noGrp="1"/>
          </p:cNvSpPr>
          <p:nvPr>
            <p:ph type="dt" sz="half" idx="11"/>
          </p:nvPr>
        </p:nvSpPr>
        <p:spPr>
          <a:xfrm>
            <a:off x="5788025" y="6405563"/>
            <a:ext cx="3044825" cy="365125"/>
          </a:xfrm>
        </p:spPr>
        <p:txBody>
          <a:bodyPr/>
          <a:lstStyle>
            <a:lvl1pPr>
              <a:defRPr/>
            </a:lvl1pPr>
          </a:lstStyle>
          <a:p>
            <a:pPr>
              <a:defRPr/>
            </a:pPr>
            <a:fld id="{0C150C35-4FF2-4564-AFA7-64CECCBBBF23}" type="datetimeFigureOut">
              <a:rPr lang="en-US"/>
              <a:pPr>
                <a:defRPr/>
              </a:pPr>
              <a:t>10/18/26</a:t>
            </a:fld>
            <a:endParaRPr lang="en-US" dirty="0"/>
          </a:p>
        </p:txBody>
      </p:sp>
      <p:sp>
        <p:nvSpPr>
          <p:cNvPr id="18" name="5 - Θέση υποσέλιδου"/>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5016FA03-02E9-4409-9FEE-37B3120B5838}" type="datetimeFigureOut">
              <a:rPr lang="en-US"/>
              <a:pPr>
                <a:defRPr/>
              </a:pPr>
              <a:t>10/18/26</a:t>
            </a:fld>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r>
              <a:rPr lang="en-US"/>
              <a:t>1-</a:t>
            </a:r>
            <a:fld id="{CC706B67-E7D0-4AC6-B31C-6DDC153AA78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4"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5"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6" name="8 - Ορθογώνιο"/>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7"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8" name="10 - Ορθογώνιο"/>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11 - Ορθογώνιο"/>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0" name="12 - Ευθεία γραμμή σύνδεσης"/>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1" name="13 - Έλλειψη"/>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14 - Έλλειψη"/>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lang="el-GR"/>
              <a:t>Kλικ για επεξεργασία του τίτλου</a:t>
            </a:r>
            <a:endParaRPr lang="en-US"/>
          </a:p>
        </p:txBody>
      </p:sp>
      <p:sp>
        <p:nvSpPr>
          <p:cNvPr id="13" name="5 - Θέση αριθμού διαφάνειας"/>
          <p:cNvSpPr>
            <a:spLocks noGrp="1"/>
          </p:cNvSpPr>
          <p:nvPr>
            <p:ph type="sldNum" sz="quarter" idx="10"/>
          </p:nvPr>
        </p:nvSpPr>
        <p:spPr>
          <a:xfrm>
            <a:off x="6915150" y="3009900"/>
            <a:ext cx="457200" cy="441325"/>
          </a:xfrm>
        </p:spPr>
        <p:txBody>
          <a:bodyPr/>
          <a:lstStyle>
            <a:lvl1pPr>
              <a:defRPr/>
            </a:lvl1pPr>
          </a:lstStyle>
          <a:p>
            <a:pPr>
              <a:defRPr/>
            </a:pPr>
            <a:r>
              <a:rPr lang="en-US"/>
              <a:t>1-</a:t>
            </a:r>
            <a:fld id="{36220FBC-78AC-4249-9498-730496235375}" type="slidenum">
              <a:rPr lang="en-US"/>
              <a:pPr>
                <a:defRPr/>
              </a:pPr>
              <a:t>‹#›</a:t>
            </a:fld>
            <a:endParaRPr lang="en-US"/>
          </a:p>
        </p:txBody>
      </p:sp>
      <p:sp>
        <p:nvSpPr>
          <p:cNvPr id="14" name="3 - Θέση ημερομηνίας"/>
          <p:cNvSpPr>
            <a:spLocks noGrp="1"/>
          </p:cNvSpPr>
          <p:nvPr>
            <p:ph type="dt" sz="half" idx="11"/>
          </p:nvPr>
        </p:nvSpPr>
        <p:spPr/>
        <p:txBody>
          <a:bodyPr/>
          <a:lstStyle>
            <a:lvl1pPr>
              <a:defRPr/>
            </a:lvl1pPr>
          </a:lstStyle>
          <a:p>
            <a:pPr>
              <a:defRPr/>
            </a:pPr>
            <a:fld id="{9CE12A9A-1961-487A-B649-1A1221678D57}" type="datetimeFigureOut">
              <a:rPr lang="en-US"/>
              <a:pPr>
                <a:defRPr/>
              </a:pPr>
              <a:t>10/18/26</a:t>
            </a:fld>
            <a:endParaRPr lang="en-US"/>
          </a:p>
        </p:txBody>
      </p:sp>
      <p:sp>
        <p:nvSpPr>
          <p:cNvPr id="15" name="4 - Θέση υποσέλιδου"/>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6" name="15 - Ορθογώνιο"/>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lgn="ctr">
              <a:defRPr/>
            </a:pPr>
            <a:endParaRPr lang="en-US">
              <a:cs typeface="+mn-cs"/>
            </a:endParaRPr>
          </a:p>
        </p:txBody>
      </p:sp>
      <p:sp>
        <p:nvSpPr>
          <p:cNvPr id="9" name="8 - Ορθογώνιο"/>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l">
              <a:defRPr/>
            </a:pPr>
            <a:r>
              <a:rPr lang="en-US" sz="1200" dirty="0">
                <a:cs typeface="+mn-cs"/>
              </a:rPr>
              <a:t>Copyright</a:t>
            </a:r>
            <a:r>
              <a:rPr lang="en-US" sz="1200" baseline="0" dirty="0">
                <a:cs typeface="+mn-cs"/>
              </a:rPr>
              <a:t> </a:t>
            </a:r>
            <a:r>
              <a:rPr lang="el-GR" sz="1200" baseline="0" dirty="0">
                <a:cs typeface="+mn-cs"/>
              </a:rPr>
              <a:t>Εκδόσεις Κριτική 2011</a:t>
            </a:r>
            <a:endParaRPr lang="en-US" sz="1200" dirty="0">
              <a:cs typeface="+mn-cs"/>
            </a:endParaRPr>
          </a:p>
        </p:txBody>
      </p:sp>
      <p:sp>
        <p:nvSpPr>
          <p:cNvPr id="14" name="13 - Θέση ημερομηνίας"/>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cs typeface="+mn-cs"/>
              </a:defRPr>
            </a:lvl1pPr>
          </a:lstStyle>
          <a:p>
            <a:pPr>
              <a:defRPr/>
            </a:pPr>
            <a:fld id="{49E5E3A7-CC98-4911-BA2C-5BD3906FAC85}" type="datetimeFigureOut">
              <a:rPr lang="en-US"/>
              <a:pPr>
                <a:defRPr/>
              </a:pPr>
              <a:t>10/18/26</a:t>
            </a:fld>
            <a:endParaRPr lang="en-US" dirty="0"/>
          </a:p>
        </p:txBody>
      </p:sp>
      <p:sp>
        <p:nvSpPr>
          <p:cNvPr id="3" name="2 - Θέση υποσέλιδου"/>
          <p:cNvSpPr>
            <a:spLocks noGrp="1"/>
          </p:cNvSpPr>
          <p:nvPr>
            <p:ph type="ftr" sz="quarter" idx="3"/>
          </p:nvPr>
        </p:nvSpPr>
        <p:spPr>
          <a:xfrm>
            <a:off x="914400" y="5029200"/>
            <a:ext cx="3581400" cy="366713"/>
          </a:xfrm>
          <a:prstGeom prst="rect">
            <a:avLst/>
          </a:prstGeom>
        </p:spPr>
        <p:txBody>
          <a:bodyPr vert="horz"/>
          <a:lstStyle>
            <a:lvl1pPr algn="l" eaLnBrk="1" latinLnBrk="0" hangingPunct="1">
              <a:defRPr kumimoji="0" sz="1200">
                <a:solidFill>
                  <a:srgbClr val="FFFFFF"/>
                </a:solidFill>
                <a:cs typeface="+mn-cs"/>
              </a:defRPr>
            </a:lvl1pPr>
          </a:lstStyle>
          <a:p>
            <a:pPr>
              <a:defRPr/>
            </a:pPr>
            <a:endParaRPr lang="en-US" dirty="0"/>
          </a:p>
        </p:txBody>
      </p:sp>
      <p:sp>
        <p:nvSpPr>
          <p:cNvPr id="8" name="7 - Ορθογώνιο"/>
          <p:cNvSpPr>
            <a:spLocks noChangeArrowheads="1"/>
          </p:cNvSpPr>
          <p:nvPr/>
        </p:nvSpPr>
        <p:spPr bwMode="auto">
          <a:xfrm>
            <a:off x="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ctr">
              <a:defRPr/>
            </a:pPr>
            <a:endParaRPr lang="en-US" dirty="0">
              <a:cs typeface="+mn-cs"/>
            </a:endParaRPr>
          </a:p>
        </p:txBody>
      </p:sp>
      <p:sp>
        <p:nvSpPr>
          <p:cNvPr id="10" name="9 - Ευθεία γραμμή σύνδεσης"/>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ctr">
              <a:defRPr/>
            </a:pPr>
            <a:endParaRPr lang="en-US">
              <a:cs typeface="+mn-cs"/>
            </a:endParaRPr>
          </a:p>
        </p:txBody>
      </p:sp>
      <p:sp>
        <p:nvSpPr>
          <p:cNvPr id="12" name="11 - Έλλειψη"/>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14 - Έλλειψη"/>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22 - Θέση αριθμού διαφάνειας"/>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cs typeface="+mn-cs"/>
              </a:defRPr>
            </a:lvl1pPr>
          </a:lstStyle>
          <a:p>
            <a:pPr>
              <a:defRPr/>
            </a:pPr>
            <a:r>
              <a:rPr lang="en-US"/>
              <a:t>1-</a:t>
            </a:r>
            <a:fld id="{5CDAC418-1477-4735-B4C1-B7E27BB765F6}" type="slidenum">
              <a:rPr lang="en-US"/>
              <a:pPr>
                <a:defRPr/>
              </a:pPr>
              <a:t>‹#›</a:t>
            </a:fld>
            <a:endParaRPr lang="en-US"/>
          </a:p>
        </p:txBody>
      </p:sp>
      <p:sp>
        <p:nvSpPr>
          <p:cNvPr id="1038" name="21 - Θέση τίτλου"/>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l-GR"/>
              <a:t>Kλικ για επεξεργασία του τίτλου</a:t>
            </a:r>
            <a:endParaRPr lang="en-US"/>
          </a:p>
        </p:txBody>
      </p:sp>
      <p:sp>
        <p:nvSpPr>
          <p:cNvPr id="1039" name="12 - Θέση κειμένου"/>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20" name="Line 11"/>
          <p:cNvSpPr>
            <a:spLocks noChangeShapeType="1"/>
          </p:cNvSpPr>
          <p:nvPr userDrawn="1"/>
        </p:nvSpPr>
        <p:spPr bwMode="auto">
          <a:xfrm>
            <a:off x="169863" y="1455738"/>
            <a:ext cx="8804275" cy="0"/>
          </a:xfrm>
          <a:prstGeom prst="line">
            <a:avLst/>
          </a:prstGeom>
          <a:noFill/>
          <a:ln w="9525">
            <a:solidFill>
              <a:srgbClr val="C0C0C0"/>
            </a:solidFill>
            <a:round/>
            <a:headEnd/>
            <a:tailEnd/>
          </a:ln>
          <a:effectLst/>
        </p:spPr>
        <p:txBody>
          <a:bodyPr wrap="none" anchor="ctr"/>
          <a:lstStyle/>
          <a:p>
            <a:pPr algn="ctr">
              <a:defRPr/>
            </a:pPr>
            <a:endParaRPr lang="en-US">
              <a:cs typeface="+mn-cs"/>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Lst>
  <p:hf hdr="0" ftr="0" dt="0"/>
  <p:txStyles>
    <p:titleStyle>
      <a:lvl1pPr algn="ctr" rtl="0" eaLnBrk="0" fontAlgn="base" hangingPunct="0">
        <a:spcBef>
          <a:spcPct val="0"/>
        </a:spcBef>
        <a:spcAft>
          <a:spcPct val="0"/>
        </a:spcAft>
        <a:defRPr sz="3300" kern="1200">
          <a:solidFill>
            <a:srgbClr val="88A44D"/>
          </a:solidFill>
          <a:latin typeface="+mj-lt"/>
          <a:ea typeface="+mj-ea"/>
          <a:cs typeface="+mj-cs"/>
        </a:defRPr>
      </a:lvl1pPr>
      <a:lvl2pPr algn="ctr" rtl="0" eaLnBrk="0" fontAlgn="base" hangingPunct="0">
        <a:spcBef>
          <a:spcPct val="0"/>
        </a:spcBef>
        <a:spcAft>
          <a:spcPct val="0"/>
        </a:spcAft>
        <a:defRPr sz="3300">
          <a:solidFill>
            <a:srgbClr val="88A44D"/>
          </a:solidFill>
          <a:latin typeface="Georgia" pitchFamily="18" charset="0"/>
        </a:defRPr>
      </a:lvl2pPr>
      <a:lvl3pPr algn="ctr" rtl="0" eaLnBrk="0" fontAlgn="base" hangingPunct="0">
        <a:spcBef>
          <a:spcPct val="0"/>
        </a:spcBef>
        <a:spcAft>
          <a:spcPct val="0"/>
        </a:spcAft>
        <a:defRPr sz="3300">
          <a:solidFill>
            <a:srgbClr val="88A44D"/>
          </a:solidFill>
          <a:latin typeface="Georgia" pitchFamily="18" charset="0"/>
        </a:defRPr>
      </a:lvl3pPr>
      <a:lvl4pPr algn="ctr" rtl="0" eaLnBrk="0" fontAlgn="base" hangingPunct="0">
        <a:spcBef>
          <a:spcPct val="0"/>
        </a:spcBef>
        <a:spcAft>
          <a:spcPct val="0"/>
        </a:spcAft>
        <a:defRPr sz="3300">
          <a:solidFill>
            <a:srgbClr val="88A44D"/>
          </a:solidFill>
          <a:latin typeface="Georgia" pitchFamily="18" charset="0"/>
        </a:defRPr>
      </a:lvl4pPr>
      <a:lvl5pPr algn="ctr" rtl="0" eaLnBrk="0" fontAlgn="base" hangingPunct="0">
        <a:spcBef>
          <a:spcPct val="0"/>
        </a:spcBef>
        <a:spcAft>
          <a:spcPct val="0"/>
        </a:spcAft>
        <a:defRPr sz="3300">
          <a:solidFill>
            <a:srgbClr val="88A44D"/>
          </a:solidFill>
          <a:latin typeface="Georgia" pitchFamily="18" charset="0"/>
        </a:defRPr>
      </a:lvl5pPr>
      <a:lvl6pPr marL="457200" algn="ctr" rtl="0" fontAlgn="base">
        <a:spcBef>
          <a:spcPct val="0"/>
        </a:spcBef>
        <a:spcAft>
          <a:spcPct val="0"/>
        </a:spcAft>
        <a:defRPr sz="3300">
          <a:solidFill>
            <a:srgbClr val="88A44D"/>
          </a:solidFill>
          <a:latin typeface="Georgia" pitchFamily="18" charset="0"/>
        </a:defRPr>
      </a:lvl6pPr>
      <a:lvl7pPr marL="914400" algn="ctr" rtl="0" fontAlgn="base">
        <a:spcBef>
          <a:spcPct val="0"/>
        </a:spcBef>
        <a:spcAft>
          <a:spcPct val="0"/>
        </a:spcAft>
        <a:defRPr sz="3300">
          <a:solidFill>
            <a:srgbClr val="88A44D"/>
          </a:solidFill>
          <a:latin typeface="Georgia" pitchFamily="18" charset="0"/>
        </a:defRPr>
      </a:lvl7pPr>
      <a:lvl8pPr marL="1371600" algn="ctr" rtl="0" fontAlgn="base">
        <a:spcBef>
          <a:spcPct val="0"/>
        </a:spcBef>
        <a:spcAft>
          <a:spcPct val="0"/>
        </a:spcAft>
        <a:defRPr sz="3300">
          <a:solidFill>
            <a:srgbClr val="88A44D"/>
          </a:solidFill>
          <a:latin typeface="Georgia" pitchFamily="18" charset="0"/>
        </a:defRPr>
      </a:lvl8pPr>
      <a:lvl9pPr marL="1828800" algn="ctr" rtl="0" fontAlgn="base">
        <a:spcBef>
          <a:spcPct val="0"/>
        </a:spcBef>
        <a:spcAft>
          <a:spcPct val="0"/>
        </a:spcAft>
        <a:defRPr sz="3300">
          <a:solidFill>
            <a:srgbClr val="88A44D"/>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9BBB59"/>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064A2"/>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4BACC6"/>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file:///Volumes/ULTRA%20FLAIR/Ultra%20flare%20COPY/&#924;&#945;&#952;&#951;&#769;&#956;&#945;&#964;&#945;/&#928;&#961;&#959;&#960;&#964;&#965;&#967;&#953;&#945;&#954;&#945;&#769;%20&#956;&#945;&#952;&#951;&#769;&#956;&#945;&#964;&#945;/&#917;&#954;&#960;&#945;&#953;&#948;&#949;&#965;&#964;&#953;&#954;&#951;&#769;%20&#919;&#947;&#949;&#963;&#953;&#769;&#945;%20&#954;&#945;&#953;%20&#927;&#961;&#947;&#945;&#957;&#969;&#963;&#953;&#945;&#954;&#951;&#769;%20&#931;&#965;&#956;&#960;&#949;&#961;&#953;&#966;&#959;&#961;&#945;&#769;/&#945;&#960;&#945;&#769;&#957;&#964;&#951;&#963;&#951;%20&#960;&#945;&#961;&#945;&#769;&#948;&#949;&#953;&#947;&#956;&#945;%20&#945;&#958;&#953;&#769;&#949;&#962;.docx"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2E92B7-4DD6-E0AB-297F-43375960F094}"/>
              </a:ext>
            </a:extLst>
          </p:cNvPr>
          <p:cNvSpPr>
            <a:spLocks noGrp="1"/>
          </p:cNvSpPr>
          <p:nvPr>
            <p:ph type="body" idx="1"/>
          </p:nvPr>
        </p:nvSpPr>
        <p:spPr>
          <a:xfrm>
            <a:off x="1368426" y="3131700"/>
            <a:ext cx="6480174" cy="1435725"/>
          </a:xfrm>
        </p:spPr>
        <p:txBody>
          <a:bodyPr/>
          <a:lstStyle/>
          <a:p>
            <a:r>
              <a:rPr lang="el-GR" sz="2000" dirty="0"/>
              <a:t>ΤΟ ΑΤΟΜΟ ΣΤΟΝ ΕΚΠΑΙΔΕΥΤΙΚΟ ΟΡΓΑΝΙΣΜΟ</a:t>
            </a:r>
          </a:p>
          <a:p>
            <a:r>
              <a:rPr lang="el-GR" sz="2000" dirty="0"/>
              <a:t>ΠΡΟΣΩΠΙΚΌΤΗΤΑ, ΑΞΙΕΣ, ΣΤΑΣΕΙΣ, ΑΝΤΙΛΉΨΕΙΣ</a:t>
            </a:r>
            <a:endParaRPr lang="en-GR" sz="2000" dirty="0"/>
          </a:p>
        </p:txBody>
      </p:sp>
      <p:sp>
        <p:nvSpPr>
          <p:cNvPr id="3" name="Title 2">
            <a:extLst>
              <a:ext uri="{FF2B5EF4-FFF2-40B4-BE49-F238E27FC236}">
                <a16:creationId xmlns:a16="http://schemas.microsoft.com/office/drawing/2014/main" id="{F6C31602-2B26-7D39-FF1B-59341E5E497D}"/>
              </a:ext>
            </a:extLst>
          </p:cNvPr>
          <p:cNvSpPr>
            <a:spLocks noGrp="1"/>
          </p:cNvSpPr>
          <p:nvPr>
            <p:ph type="title"/>
          </p:nvPr>
        </p:nvSpPr>
        <p:spPr>
          <a:xfrm>
            <a:off x="722313" y="772674"/>
            <a:ext cx="7772400" cy="1062531"/>
          </a:xfrm>
        </p:spPr>
        <p:txBody>
          <a:bodyPr/>
          <a:lstStyle/>
          <a:p>
            <a:r>
              <a:rPr lang="el-GR" sz="2400" dirty="0"/>
              <a:t>ΟΡΓΑΝΩΣΙΑΚΗ ΣΥΜΠΕΡΙΦΟΡΑ ΣΕ ΕΚΠΑΙΔΕΥΤΙΚΑ ΠΛΑΙΣΙΑ</a:t>
            </a:r>
            <a:endParaRPr lang="en-GR" sz="2400" dirty="0"/>
          </a:p>
        </p:txBody>
      </p:sp>
      <p:sp>
        <p:nvSpPr>
          <p:cNvPr id="4" name="Slide Number Placeholder 3">
            <a:extLst>
              <a:ext uri="{FF2B5EF4-FFF2-40B4-BE49-F238E27FC236}">
                <a16:creationId xmlns:a16="http://schemas.microsoft.com/office/drawing/2014/main" id="{D3A8B85B-97D3-30D5-95E3-C5658FD6E043}"/>
              </a:ext>
            </a:extLst>
          </p:cNvPr>
          <p:cNvSpPr>
            <a:spLocks noGrp="1"/>
          </p:cNvSpPr>
          <p:nvPr>
            <p:ph type="sldNum" sz="quarter" idx="12"/>
          </p:nvPr>
        </p:nvSpPr>
        <p:spPr/>
        <p:txBody>
          <a:bodyPr/>
          <a:lstStyle/>
          <a:p>
            <a:pPr>
              <a:defRPr/>
            </a:pPr>
            <a:r>
              <a:rPr lang="en-US"/>
              <a:t>1-</a:t>
            </a:r>
            <a:fld id="{D8385CDF-9CD0-4E2F-AA57-C2DD301A1F09}" type="slidenum">
              <a:rPr lang="en-US" smtClean="0"/>
              <a:pPr>
                <a:defRPr/>
              </a:pPr>
              <a:t>1</a:t>
            </a:fld>
            <a:endParaRPr lang="en-US"/>
          </a:p>
        </p:txBody>
      </p:sp>
    </p:spTree>
    <p:extLst>
      <p:ext uri="{BB962C8B-B14F-4D97-AF65-F5344CB8AC3E}">
        <p14:creationId xmlns:p14="http://schemas.microsoft.com/office/powerpoint/2010/main" val="3996894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1F167C-E7F8-43F8-AEE9-5CE060A81457}"/>
              </a:ext>
            </a:extLst>
          </p:cNvPr>
          <p:cNvSpPr>
            <a:spLocks noGrp="1"/>
          </p:cNvSpPr>
          <p:nvPr/>
        </p:nvSpPr>
        <p:spPr>
          <a:xfrm>
            <a:off x="500063" y="1200150"/>
            <a:ext cx="8143875" cy="750094"/>
          </a:xfrm>
          <a:prstGeom prst="rect">
            <a:avLst/>
          </a:prstGeom>
          <a:noFill/>
          <a:ln w="0">
            <a:noFill/>
            <a:prstDash val="solid"/>
          </a:ln>
        </p:spPr>
        <p:txBody>
          <a:bodyPr/>
          <a:lstStyle>
            <a:defPPr>
              <a:defRPr sz="3000" b="1">
                <a:solidFill>
                  <a:srgbClr val="143D48"/>
                </a:solidFill>
                <a:latin typeface="DejaVu Sans"/>
                <a:ea typeface="DejaVu Sans"/>
                <a:cs typeface="DejaVu Sans"/>
              </a:defRPr>
            </a:defPPr>
            <a:lvl1pPr>
              <a:defRPr sz="3000" b="1">
                <a:solidFill>
                  <a:srgbClr val="143D48"/>
                </a:solidFill>
                <a:latin typeface="DejaVu Sans"/>
                <a:ea typeface="DejaVu Sans"/>
                <a:cs typeface="DejaVu Sans"/>
              </a:defRPr>
            </a:lvl1pPr>
            <a:lvl2pPr>
              <a:defRPr sz="3000" b="1">
                <a:solidFill>
                  <a:srgbClr val="143D48"/>
                </a:solidFill>
                <a:latin typeface="DejaVu Sans"/>
                <a:ea typeface="DejaVu Sans"/>
                <a:cs typeface="DejaVu Sans"/>
              </a:defRPr>
            </a:lvl2pPr>
            <a:lvl3pPr>
              <a:defRPr sz="3000" b="1">
                <a:solidFill>
                  <a:srgbClr val="143D48"/>
                </a:solidFill>
                <a:latin typeface="DejaVu Sans"/>
                <a:ea typeface="DejaVu Sans"/>
                <a:cs typeface="DejaVu Sans"/>
              </a:defRPr>
            </a:lvl3pPr>
            <a:lvl4pPr>
              <a:defRPr sz="3000" b="1">
                <a:solidFill>
                  <a:srgbClr val="143D48"/>
                </a:solidFill>
                <a:latin typeface="DejaVu Sans"/>
                <a:ea typeface="DejaVu Sans"/>
                <a:cs typeface="DejaVu Sans"/>
              </a:defRPr>
            </a:lvl4pPr>
            <a:lvl5pPr>
              <a:defRPr sz="3000" b="1">
                <a:solidFill>
                  <a:srgbClr val="143D48"/>
                </a:solidFill>
                <a:latin typeface="DejaVu Sans"/>
                <a:ea typeface="DejaVu Sans"/>
                <a:cs typeface="DejaVu Sans"/>
              </a:defRPr>
            </a:lvl5pPr>
            <a:lvl6pPr>
              <a:defRPr sz="3000" b="1">
                <a:solidFill>
                  <a:srgbClr val="143D48"/>
                </a:solidFill>
                <a:latin typeface="DejaVu Sans"/>
                <a:ea typeface="DejaVu Sans"/>
                <a:cs typeface="DejaVu Sans"/>
              </a:defRPr>
            </a:lvl6pPr>
            <a:lvl7pPr>
              <a:defRPr sz="3000" b="1">
                <a:solidFill>
                  <a:srgbClr val="143D48"/>
                </a:solidFill>
                <a:latin typeface="DejaVu Sans"/>
                <a:ea typeface="DejaVu Sans"/>
                <a:cs typeface="DejaVu Sans"/>
              </a:defRPr>
            </a:lvl7pPr>
            <a:lvl8pPr>
              <a:defRPr sz="3000" b="1">
                <a:solidFill>
                  <a:srgbClr val="143D48"/>
                </a:solidFill>
                <a:latin typeface="DejaVu Sans"/>
                <a:ea typeface="DejaVu Sans"/>
                <a:cs typeface="DejaVu Sans"/>
              </a:defRPr>
            </a:lvl8pPr>
            <a:lvl9pPr>
              <a:defRPr sz="3000" b="1">
                <a:solidFill>
                  <a:srgbClr val="143D48"/>
                </a:solidFill>
                <a:latin typeface="DejaVu Sans"/>
                <a:ea typeface="DejaVu Sans"/>
                <a:cs typeface="DejaVu Sans"/>
              </a:defRPr>
            </a:lvl9pPr>
          </a:lstStyle>
          <a:p>
            <a:pPr>
              <a:defRPr sz="3000" b="1">
                <a:solidFill>
                  <a:srgbClr val="143D48"/>
                </a:solidFill>
                <a:latin typeface="DejaVu Sans"/>
                <a:ea typeface="DejaVu Sans"/>
                <a:cs typeface="DejaVu Sans"/>
              </a:defRPr>
            </a:pPr>
            <a:r>
              <a:rPr sz="2250" dirty="0" err="1"/>
              <a:t>Τέσσερις</a:t>
            </a:r>
            <a:r>
              <a:rPr sz="2250" dirty="0"/>
              <a:t> </a:t>
            </a:r>
            <a:r>
              <a:rPr sz="2250" dirty="0" err="1"/>
              <a:t>δι</a:t>
            </a:r>
            <a:r>
              <a:rPr sz="2250" dirty="0"/>
              <a:t>α</a:t>
            </a:r>
            <a:r>
              <a:rPr sz="2250" dirty="0" err="1"/>
              <a:t>φορετικές</a:t>
            </a:r>
            <a:r>
              <a:rPr sz="2250" dirty="0"/>
              <a:t> </a:t>
            </a:r>
            <a:r>
              <a:rPr sz="2250" dirty="0" err="1"/>
              <a:t>έννοιες</a:t>
            </a:r>
            <a:endParaRPr sz="2250" dirty="0"/>
          </a:p>
        </p:txBody>
      </p:sp>
      <p:sp>
        <p:nvSpPr>
          <p:cNvPr id="2" name="Rectangle 1">
            <a:extLst>
              <a:ext uri="{FF2B5EF4-FFF2-40B4-BE49-F238E27FC236}">
                <a16:creationId xmlns:a16="http://schemas.microsoft.com/office/drawing/2014/main" id="{C58699C2-5BD7-412C-9360-1ECAADE99491}"/>
              </a:ext>
            </a:extLst>
          </p:cNvPr>
          <p:cNvSpPr>
            <a:spLocks noGrp="1"/>
          </p:cNvSpPr>
          <p:nvPr/>
        </p:nvSpPr>
        <p:spPr>
          <a:xfrm>
            <a:off x="528638" y="2000251"/>
            <a:ext cx="8036719" cy="392906"/>
          </a:xfrm>
          <a:prstGeom prst="rect">
            <a:avLst/>
          </a:prstGeom>
          <a:noFill/>
          <a:ln w="0">
            <a:noFill/>
            <a:prstDash val="solid"/>
          </a:ln>
        </p:spPr>
        <p:txBody>
          <a:bodyPr/>
          <a:lstStyle>
            <a:defPPr>
              <a:defRPr sz="1800" b="1">
                <a:solidFill>
                  <a:srgbClr val="987245"/>
                </a:solidFill>
                <a:latin typeface="DejaVu Sans"/>
                <a:ea typeface="DejaVu Sans"/>
                <a:cs typeface="DejaVu Sans"/>
              </a:defRPr>
            </a:defPPr>
            <a:lvl1pPr>
              <a:defRPr sz="1800" b="1">
                <a:solidFill>
                  <a:srgbClr val="987245"/>
                </a:solidFill>
                <a:latin typeface="DejaVu Sans"/>
                <a:ea typeface="DejaVu Sans"/>
                <a:cs typeface="DejaVu Sans"/>
              </a:defRPr>
            </a:lvl1pPr>
            <a:lvl2pPr>
              <a:defRPr sz="1800" b="1">
                <a:solidFill>
                  <a:srgbClr val="987245"/>
                </a:solidFill>
                <a:latin typeface="DejaVu Sans"/>
                <a:ea typeface="DejaVu Sans"/>
                <a:cs typeface="DejaVu Sans"/>
              </a:defRPr>
            </a:lvl2pPr>
            <a:lvl3pPr>
              <a:defRPr sz="1800" b="1">
                <a:solidFill>
                  <a:srgbClr val="987245"/>
                </a:solidFill>
                <a:latin typeface="DejaVu Sans"/>
                <a:ea typeface="DejaVu Sans"/>
                <a:cs typeface="DejaVu Sans"/>
              </a:defRPr>
            </a:lvl3pPr>
            <a:lvl4pPr>
              <a:defRPr sz="1800" b="1">
                <a:solidFill>
                  <a:srgbClr val="987245"/>
                </a:solidFill>
                <a:latin typeface="DejaVu Sans"/>
                <a:ea typeface="DejaVu Sans"/>
                <a:cs typeface="DejaVu Sans"/>
              </a:defRPr>
            </a:lvl4pPr>
            <a:lvl5pPr>
              <a:defRPr sz="1800" b="1">
                <a:solidFill>
                  <a:srgbClr val="987245"/>
                </a:solidFill>
                <a:latin typeface="DejaVu Sans"/>
                <a:ea typeface="DejaVu Sans"/>
                <a:cs typeface="DejaVu Sans"/>
              </a:defRPr>
            </a:lvl5pPr>
            <a:lvl6pPr>
              <a:defRPr sz="1800" b="1">
                <a:solidFill>
                  <a:srgbClr val="987245"/>
                </a:solidFill>
                <a:latin typeface="DejaVu Sans"/>
                <a:ea typeface="DejaVu Sans"/>
                <a:cs typeface="DejaVu Sans"/>
              </a:defRPr>
            </a:lvl6pPr>
            <a:lvl7pPr>
              <a:defRPr sz="1800" b="1">
                <a:solidFill>
                  <a:srgbClr val="987245"/>
                </a:solidFill>
                <a:latin typeface="DejaVu Sans"/>
                <a:ea typeface="DejaVu Sans"/>
                <a:cs typeface="DejaVu Sans"/>
              </a:defRPr>
            </a:lvl7pPr>
            <a:lvl8pPr>
              <a:defRPr sz="1800" b="1">
                <a:solidFill>
                  <a:srgbClr val="987245"/>
                </a:solidFill>
                <a:latin typeface="DejaVu Sans"/>
                <a:ea typeface="DejaVu Sans"/>
                <a:cs typeface="DejaVu Sans"/>
              </a:defRPr>
            </a:lvl8pPr>
            <a:lvl9pPr>
              <a:defRPr sz="1800" b="1">
                <a:solidFill>
                  <a:srgbClr val="987245"/>
                </a:solidFill>
                <a:latin typeface="DejaVu Sans"/>
                <a:ea typeface="DejaVu Sans"/>
                <a:cs typeface="DejaVu Sans"/>
              </a:defRPr>
            </a:lvl9pPr>
          </a:lstStyle>
          <a:p>
            <a:pPr>
              <a:defRPr sz="1800" b="1">
                <a:solidFill>
                  <a:srgbClr val="987245"/>
                </a:solidFill>
                <a:latin typeface="DejaVu Sans"/>
                <a:ea typeface="DejaVu Sans"/>
                <a:cs typeface="DejaVu Sans"/>
              </a:defRPr>
            </a:pPr>
            <a:r>
              <a:rPr sz="2000" dirty="0" err="1"/>
              <a:t>Έν</a:t>
            </a:r>
            <a:r>
              <a:rPr sz="2000" dirty="0"/>
              <a:t>α </a:t>
            </a:r>
            <a:r>
              <a:rPr sz="2000" dirty="0" err="1"/>
              <a:t>ερώτημ</a:t>
            </a:r>
            <a:r>
              <a:rPr sz="2000" dirty="0"/>
              <a:t>α </a:t>
            </a:r>
            <a:r>
              <a:rPr sz="2000" dirty="0" err="1"/>
              <a:t>γι</a:t>
            </a:r>
            <a:r>
              <a:rPr sz="2000" dirty="0"/>
              <a:t>α </a:t>
            </a:r>
            <a:r>
              <a:rPr sz="2000" dirty="0" err="1"/>
              <a:t>κάθε</a:t>
            </a:r>
            <a:r>
              <a:rPr sz="2000" dirty="0"/>
              <a:t> </a:t>
            </a:r>
            <a:r>
              <a:rPr sz="2000" dirty="0" err="1"/>
              <a:t>έννοι</a:t>
            </a:r>
            <a:r>
              <a:rPr sz="2000" dirty="0"/>
              <a:t>α</a:t>
            </a:r>
          </a:p>
        </p:txBody>
      </p:sp>
      <p:sp>
        <p:nvSpPr>
          <p:cNvPr id="3" name="Rectangle 2">
            <a:extLst>
              <a:ext uri="{FF2B5EF4-FFF2-40B4-BE49-F238E27FC236}">
                <a16:creationId xmlns:a16="http://schemas.microsoft.com/office/drawing/2014/main" id="{CCB17B8B-8197-4EF6-90FF-F499EF284E16}"/>
              </a:ext>
            </a:extLst>
          </p:cNvPr>
          <p:cNvSpPr>
            <a:spLocks noGrp="1"/>
          </p:cNvSpPr>
          <p:nvPr/>
        </p:nvSpPr>
        <p:spPr>
          <a:xfrm>
            <a:off x="528638" y="2536031"/>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Προσω</a:t>
            </a:r>
            <a:r>
              <a:rPr sz="2000" dirty="0"/>
              <a:t>π</a:t>
            </a:r>
            <a:r>
              <a:rPr sz="2000" dirty="0" err="1"/>
              <a:t>ικότητ</a:t>
            </a:r>
            <a:r>
              <a:rPr sz="2000" dirty="0"/>
              <a:t>α: π</a:t>
            </a:r>
            <a:r>
              <a:rPr sz="2000" dirty="0" err="1"/>
              <a:t>ώς</a:t>
            </a:r>
            <a:r>
              <a:rPr sz="2000" dirty="0"/>
              <a:t> </a:t>
            </a:r>
            <a:r>
              <a:rPr sz="2000" dirty="0" err="1"/>
              <a:t>τείνω</a:t>
            </a:r>
            <a:r>
              <a:rPr sz="2000" dirty="0"/>
              <a:t> </a:t>
            </a:r>
            <a:r>
              <a:rPr sz="2000" dirty="0" err="1"/>
              <a:t>ν</a:t>
            </a:r>
            <a:r>
              <a:rPr sz="2000" dirty="0"/>
              <a:t>α </a:t>
            </a:r>
            <a:r>
              <a:rPr sz="2000" dirty="0" err="1"/>
              <a:t>σκέφτομ</a:t>
            </a:r>
            <a:r>
              <a:rPr sz="2000" dirty="0"/>
              <a:t>α</a:t>
            </a:r>
            <a:r>
              <a:rPr sz="2000" dirty="0" err="1"/>
              <a:t>ι</a:t>
            </a:r>
            <a:r>
              <a:rPr sz="2000" dirty="0"/>
              <a:t>, </a:t>
            </a:r>
            <a:r>
              <a:rPr sz="2000" dirty="0" err="1"/>
              <a:t>ν</a:t>
            </a:r>
            <a:r>
              <a:rPr sz="2000" dirty="0"/>
              <a:t>α α</a:t>
            </a:r>
            <a:r>
              <a:rPr sz="2000" dirty="0" err="1"/>
              <a:t>ισθάνομ</a:t>
            </a:r>
            <a:r>
              <a:rPr sz="2000" dirty="0"/>
              <a:t>α</a:t>
            </a:r>
            <a:r>
              <a:rPr sz="2000" dirty="0" err="1"/>
              <a:t>ι</a:t>
            </a:r>
            <a:r>
              <a:rPr sz="2000" dirty="0"/>
              <a:t> </a:t>
            </a:r>
            <a:r>
              <a:rPr sz="2000" dirty="0" err="1"/>
              <a:t>κ</a:t>
            </a:r>
            <a:r>
              <a:rPr sz="2000" dirty="0"/>
              <a:t>α</a:t>
            </a:r>
            <a:r>
              <a:rPr sz="2000" dirty="0" err="1"/>
              <a:t>ι</a:t>
            </a:r>
            <a:r>
              <a:rPr sz="2000" dirty="0"/>
              <a:t> </a:t>
            </a:r>
            <a:r>
              <a:rPr sz="2000" dirty="0" err="1"/>
              <a:t>ν</a:t>
            </a:r>
            <a:r>
              <a:rPr sz="2000" dirty="0"/>
              <a:t>α </a:t>
            </a:r>
            <a:r>
              <a:rPr sz="2000" dirty="0" err="1"/>
              <a:t>ενεργώ</a:t>
            </a:r>
            <a:r>
              <a:rPr sz="2000" dirty="0"/>
              <a:t>;</a:t>
            </a:r>
            <a:endParaRPr lang="el-GR" sz="2000" dirty="0"/>
          </a:p>
          <a:p>
            <a:pPr>
              <a:defRPr sz="2100" b="0">
                <a:solidFill>
                  <a:srgbClr val="263D43"/>
                </a:solidFill>
                <a:latin typeface="DejaVu Sans"/>
                <a:ea typeface="DejaVu Sans"/>
                <a:cs typeface="DejaVu Sans"/>
              </a:defRPr>
            </a:pPr>
            <a:endParaRPr lang="el-GR" sz="2000" dirty="0"/>
          </a:p>
          <a:p>
            <a:pPr>
              <a:defRPr sz="2100" b="0">
                <a:solidFill>
                  <a:srgbClr val="263D43"/>
                </a:solidFill>
                <a:latin typeface="DejaVu Sans"/>
                <a:ea typeface="DejaVu Sans"/>
                <a:cs typeface="DejaVu Sans"/>
              </a:defRPr>
            </a:pPr>
            <a:endParaRPr sz="2000" dirty="0"/>
          </a:p>
        </p:txBody>
      </p:sp>
      <p:sp>
        <p:nvSpPr>
          <p:cNvPr id="4" name="Rectangle 3">
            <a:extLst>
              <a:ext uri="{FF2B5EF4-FFF2-40B4-BE49-F238E27FC236}">
                <a16:creationId xmlns:a16="http://schemas.microsoft.com/office/drawing/2014/main" id="{854297D5-E899-44E4-83CB-255F7E5A88B3}"/>
              </a:ext>
            </a:extLst>
          </p:cNvPr>
          <p:cNvSpPr>
            <a:spLocks noGrp="1"/>
          </p:cNvSpPr>
          <p:nvPr/>
        </p:nvSpPr>
        <p:spPr>
          <a:xfrm>
            <a:off x="528638" y="3293268"/>
            <a:ext cx="8001000" cy="542926"/>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Αξίες</a:t>
            </a:r>
            <a:r>
              <a:rPr sz="2000" dirty="0"/>
              <a:t>: </a:t>
            </a:r>
            <a:r>
              <a:rPr sz="2000" dirty="0" err="1"/>
              <a:t>τι</a:t>
            </a:r>
            <a:r>
              <a:rPr sz="2000" dirty="0"/>
              <a:t> </a:t>
            </a:r>
            <a:r>
              <a:rPr sz="2000" dirty="0" err="1"/>
              <a:t>θεωρώ</a:t>
            </a:r>
            <a:r>
              <a:rPr sz="2000" dirty="0"/>
              <a:t> </a:t>
            </a:r>
            <a:r>
              <a:rPr sz="2000" dirty="0" err="1"/>
              <a:t>σημ</a:t>
            </a:r>
            <a:r>
              <a:rPr sz="2000" dirty="0"/>
              <a:t>α</a:t>
            </a:r>
            <a:r>
              <a:rPr sz="2000" dirty="0" err="1"/>
              <a:t>ντικό</a:t>
            </a:r>
            <a:r>
              <a:rPr sz="2000" dirty="0"/>
              <a:t> </a:t>
            </a:r>
            <a:r>
              <a:rPr sz="2000" dirty="0" err="1"/>
              <a:t>κ</a:t>
            </a:r>
            <a:r>
              <a:rPr sz="2000" dirty="0"/>
              <a:t>α</a:t>
            </a:r>
            <a:r>
              <a:rPr sz="2000" dirty="0" err="1"/>
              <a:t>ι</a:t>
            </a:r>
            <a:r>
              <a:rPr sz="2000" dirty="0"/>
              <a:t> </a:t>
            </a:r>
            <a:r>
              <a:rPr sz="2000" dirty="0" err="1"/>
              <a:t>ε</a:t>
            </a:r>
            <a:r>
              <a:rPr sz="2000" dirty="0"/>
              <a:t>π</a:t>
            </a:r>
            <a:r>
              <a:rPr sz="2000" dirty="0" err="1"/>
              <a:t>ιθυμητό</a:t>
            </a:r>
            <a:r>
              <a:rPr sz="2000" dirty="0"/>
              <a:t>;</a:t>
            </a:r>
          </a:p>
        </p:txBody>
      </p:sp>
      <p:sp>
        <p:nvSpPr>
          <p:cNvPr id="5" name="Rectangle 4">
            <a:extLst>
              <a:ext uri="{FF2B5EF4-FFF2-40B4-BE49-F238E27FC236}">
                <a16:creationId xmlns:a16="http://schemas.microsoft.com/office/drawing/2014/main" id="{92487BF9-5B6A-4297-BD75-B7BA436B6097}"/>
              </a:ext>
            </a:extLst>
          </p:cNvPr>
          <p:cNvSpPr>
            <a:spLocks noGrp="1"/>
          </p:cNvSpPr>
          <p:nvPr/>
        </p:nvSpPr>
        <p:spPr>
          <a:xfrm>
            <a:off x="528638" y="3907631"/>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Στάσεις</a:t>
            </a:r>
            <a:r>
              <a:rPr sz="2000" dirty="0"/>
              <a:t>: π</a:t>
            </a:r>
            <a:r>
              <a:rPr sz="2000" dirty="0" err="1"/>
              <a:t>ώς</a:t>
            </a:r>
            <a:r>
              <a:rPr sz="2000" dirty="0"/>
              <a:t> α</a:t>
            </a:r>
            <a:r>
              <a:rPr sz="2000" dirty="0" err="1"/>
              <a:t>ξιολογώ</a:t>
            </a:r>
            <a:r>
              <a:rPr sz="2000" dirty="0"/>
              <a:t> </a:t>
            </a:r>
            <a:r>
              <a:rPr sz="2000" dirty="0" err="1"/>
              <a:t>έν</a:t>
            </a:r>
            <a:r>
              <a:rPr sz="2000" dirty="0"/>
              <a:t>α </a:t>
            </a:r>
            <a:r>
              <a:rPr sz="2000" dirty="0" err="1"/>
              <a:t>συγκεκριμένο</a:t>
            </a:r>
            <a:r>
              <a:rPr sz="2000" dirty="0"/>
              <a:t> </a:t>
            </a:r>
            <a:r>
              <a:rPr sz="2000" dirty="0" err="1"/>
              <a:t>ζήτημ</a:t>
            </a:r>
            <a:r>
              <a:rPr sz="2000" dirty="0"/>
              <a:t>α;</a:t>
            </a:r>
          </a:p>
        </p:txBody>
      </p:sp>
      <p:sp>
        <p:nvSpPr>
          <p:cNvPr id="6" name="Rectangle 5">
            <a:extLst>
              <a:ext uri="{FF2B5EF4-FFF2-40B4-BE49-F238E27FC236}">
                <a16:creationId xmlns:a16="http://schemas.microsoft.com/office/drawing/2014/main" id="{90DC7DE2-FDDC-4F14-A9CE-A33B85E005E5}"/>
              </a:ext>
            </a:extLst>
          </p:cNvPr>
          <p:cNvSpPr>
            <a:spLocks noGrp="1"/>
          </p:cNvSpPr>
          <p:nvPr/>
        </p:nvSpPr>
        <p:spPr>
          <a:xfrm>
            <a:off x="528638" y="4593431"/>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Αντιλήψεις</a:t>
            </a:r>
            <a:r>
              <a:rPr sz="2000" dirty="0"/>
              <a:t>: π</a:t>
            </a:r>
            <a:r>
              <a:rPr sz="2000" dirty="0" err="1"/>
              <a:t>ώς</a:t>
            </a:r>
            <a:r>
              <a:rPr sz="2000" dirty="0"/>
              <a:t> </a:t>
            </a:r>
            <a:r>
              <a:rPr sz="2000" dirty="0" err="1"/>
              <a:t>ερμηνεύω</a:t>
            </a:r>
            <a:r>
              <a:rPr sz="2000" dirty="0"/>
              <a:t> α</a:t>
            </a:r>
            <a:r>
              <a:rPr sz="2000" dirty="0" err="1"/>
              <a:t>υτό</a:t>
            </a:r>
            <a:r>
              <a:rPr sz="2000" dirty="0"/>
              <a:t> π</a:t>
            </a:r>
            <a:r>
              <a:rPr sz="2000" dirty="0" err="1"/>
              <a:t>ου</a:t>
            </a:r>
            <a:r>
              <a:rPr sz="2000" dirty="0"/>
              <a:t> </a:t>
            </a:r>
            <a:r>
              <a:rPr sz="2000" dirty="0" err="1"/>
              <a:t>συμ</a:t>
            </a:r>
            <a:r>
              <a:rPr sz="2000" dirty="0"/>
              <a:t>βα</a:t>
            </a:r>
            <a:r>
              <a:rPr sz="2000" dirty="0" err="1"/>
              <a:t>ίνει</a:t>
            </a:r>
            <a:r>
              <a:rPr sz="2000" dirty="0"/>
              <a:t>;</a:t>
            </a:r>
          </a:p>
        </p:txBody>
      </p:sp>
      <p:sp>
        <p:nvSpPr>
          <p:cNvPr id="7" name="Rectangle 6">
            <a:extLst>
              <a:ext uri="{FF2B5EF4-FFF2-40B4-BE49-F238E27FC236}">
                <a16:creationId xmlns:a16="http://schemas.microsoft.com/office/drawing/2014/main" id="{1960AB5C-58C0-4EFA-B9EF-519AA3C576C9}"/>
              </a:ext>
            </a:extLst>
          </p:cNvPr>
          <p:cNvSpPr>
            <a:spLocks noGrp="1"/>
          </p:cNvSpPr>
          <p:nvPr/>
        </p:nvSpPr>
        <p:spPr>
          <a:xfrm>
            <a:off x="8358187" y="5600700"/>
            <a:ext cx="357188" cy="214313"/>
          </a:xfrm>
          <a:prstGeom prst="rect">
            <a:avLst/>
          </a:prstGeom>
          <a:noFill/>
          <a:ln w="0">
            <a:noFill/>
            <a:prstDash val="solid"/>
          </a:ln>
        </p:spPr>
        <p:txBody>
          <a:bodyPr/>
          <a:lstStyle>
            <a:defPPr>
              <a:defRPr sz="1275" b="0">
                <a:solidFill>
                  <a:srgbClr val="7B8685"/>
                </a:solidFill>
                <a:latin typeface="DejaVu Sans"/>
                <a:ea typeface="DejaVu Sans"/>
                <a:cs typeface="DejaVu Sans"/>
              </a:defRPr>
            </a:defPPr>
            <a:lvl1pPr>
              <a:defRPr sz="1275" b="0">
                <a:solidFill>
                  <a:srgbClr val="7B8685"/>
                </a:solidFill>
                <a:latin typeface="DejaVu Sans"/>
                <a:ea typeface="DejaVu Sans"/>
                <a:cs typeface="DejaVu Sans"/>
              </a:defRPr>
            </a:lvl1pPr>
            <a:lvl2pPr>
              <a:defRPr sz="1275" b="0">
                <a:solidFill>
                  <a:srgbClr val="7B8685"/>
                </a:solidFill>
                <a:latin typeface="DejaVu Sans"/>
                <a:ea typeface="DejaVu Sans"/>
                <a:cs typeface="DejaVu Sans"/>
              </a:defRPr>
            </a:lvl2pPr>
            <a:lvl3pPr>
              <a:defRPr sz="1275" b="0">
                <a:solidFill>
                  <a:srgbClr val="7B8685"/>
                </a:solidFill>
                <a:latin typeface="DejaVu Sans"/>
                <a:ea typeface="DejaVu Sans"/>
                <a:cs typeface="DejaVu Sans"/>
              </a:defRPr>
            </a:lvl3pPr>
            <a:lvl4pPr>
              <a:defRPr sz="1275" b="0">
                <a:solidFill>
                  <a:srgbClr val="7B8685"/>
                </a:solidFill>
                <a:latin typeface="DejaVu Sans"/>
                <a:ea typeface="DejaVu Sans"/>
                <a:cs typeface="DejaVu Sans"/>
              </a:defRPr>
            </a:lvl4pPr>
            <a:lvl5pPr>
              <a:defRPr sz="1275" b="0">
                <a:solidFill>
                  <a:srgbClr val="7B8685"/>
                </a:solidFill>
                <a:latin typeface="DejaVu Sans"/>
                <a:ea typeface="DejaVu Sans"/>
                <a:cs typeface="DejaVu Sans"/>
              </a:defRPr>
            </a:lvl5pPr>
            <a:lvl6pPr>
              <a:defRPr sz="1275" b="0">
                <a:solidFill>
                  <a:srgbClr val="7B8685"/>
                </a:solidFill>
                <a:latin typeface="DejaVu Sans"/>
                <a:ea typeface="DejaVu Sans"/>
                <a:cs typeface="DejaVu Sans"/>
              </a:defRPr>
            </a:lvl6pPr>
            <a:lvl7pPr>
              <a:defRPr sz="1275" b="0">
                <a:solidFill>
                  <a:srgbClr val="7B8685"/>
                </a:solidFill>
                <a:latin typeface="DejaVu Sans"/>
                <a:ea typeface="DejaVu Sans"/>
                <a:cs typeface="DejaVu Sans"/>
              </a:defRPr>
            </a:lvl7pPr>
            <a:lvl8pPr>
              <a:defRPr sz="1275" b="0">
                <a:solidFill>
                  <a:srgbClr val="7B8685"/>
                </a:solidFill>
                <a:latin typeface="DejaVu Sans"/>
                <a:ea typeface="DejaVu Sans"/>
                <a:cs typeface="DejaVu Sans"/>
              </a:defRPr>
            </a:lvl8pPr>
            <a:lvl9pPr>
              <a:defRPr sz="1275" b="0">
                <a:solidFill>
                  <a:srgbClr val="7B8685"/>
                </a:solidFill>
                <a:latin typeface="DejaVu Sans"/>
                <a:ea typeface="DejaVu Sans"/>
                <a:cs typeface="DejaVu Sans"/>
              </a:defRPr>
            </a:lvl9pPr>
          </a:lstStyle>
          <a:p>
            <a:pPr>
              <a:defRPr sz="1275" b="0">
                <a:solidFill>
                  <a:srgbClr val="7B8685"/>
                </a:solidFill>
                <a:latin typeface="DejaVu Sans"/>
                <a:ea typeface="DejaVu Sans"/>
                <a:cs typeface="DejaVu Sans"/>
              </a:defRPr>
            </a:pPr>
            <a:r>
              <a:rPr sz="956"/>
              <a:t>07</a:t>
            </a:r>
          </a:p>
        </p:txBody>
      </p:sp>
    </p:spTree>
    <p:extLst>
      <p:ext uri="{BB962C8B-B14F-4D97-AF65-F5344CB8AC3E}">
        <p14:creationId xmlns:p14="http://schemas.microsoft.com/office/powerpoint/2010/main" val="203225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ctrTitle" idx="4294967295"/>
          </p:nvPr>
        </p:nvSpPr>
        <p:spPr>
          <a:xfrm>
            <a:off x="625460" y="3353105"/>
            <a:ext cx="7772400" cy="2125060"/>
          </a:xfrm>
        </p:spPr>
        <p:txBody>
          <a:bodyPr/>
          <a:lstStyle/>
          <a:p>
            <a:pPr eaLnBrk="1" hangingPunct="1"/>
            <a:r>
              <a:rPr lang="el-GR" sz="4000" dirty="0">
                <a:solidFill>
                  <a:srgbClr val="009AD0"/>
                </a:solidFill>
              </a:rPr>
              <a:t>Προσωπικότητα και αξίες</a:t>
            </a:r>
            <a:br>
              <a:rPr lang="en-US" sz="3800" dirty="0">
                <a:solidFill>
                  <a:srgbClr val="660066"/>
                </a:solidFill>
              </a:rPr>
            </a:br>
            <a:endParaRPr lang="en-US" sz="3800" dirty="0">
              <a:solidFill>
                <a:srgbClr val="660066"/>
              </a:solidFill>
            </a:endParaRPr>
          </a:p>
        </p:txBody>
      </p:sp>
      <p:sp>
        <p:nvSpPr>
          <p:cNvPr id="14340" name="Rectangle 6"/>
          <p:cNvSpPr txBox="1">
            <a:spLocks noGrp="1" noChangeArrowheads="1"/>
          </p:cNvSpPr>
          <p:nvPr/>
        </p:nvSpPr>
        <p:spPr bwMode="auto">
          <a:xfrm>
            <a:off x="6934200" y="6245225"/>
            <a:ext cx="2133600" cy="476250"/>
          </a:xfrm>
          <a:prstGeom prst="rect">
            <a:avLst/>
          </a:prstGeom>
          <a:noFill/>
          <a:ln w="9525">
            <a:noFill/>
            <a:miter lim="800000"/>
            <a:headEnd/>
            <a:tailEnd/>
          </a:ln>
        </p:spPr>
        <p:txBody>
          <a:bodyPr/>
          <a:lstStyle/>
          <a:p>
            <a:pPr algn="r"/>
            <a:endParaRPr lang="el-GR" sz="1400">
              <a:solidFill>
                <a:srgbClr val="161616"/>
              </a:solidFill>
              <a:latin typeface="Tahoma" pitchFamily="34" charset="0"/>
              <a:cs typeface="Tahoma" pitchFamily="34" charset="0"/>
            </a:endParaRPr>
          </a:p>
        </p:txBody>
      </p:sp>
      <p:sp>
        <p:nvSpPr>
          <p:cNvPr id="2054" name="Line 6"/>
          <p:cNvSpPr>
            <a:spLocks noChangeShapeType="1"/>
          </p:cNvSpPr>
          <p:nvPr/>
        </p:nvSpPr>
        <p:spPr bwMode="auto">
          <a:xfrm>
            <a:off x="473075" y="3125788"/>
            <a:ext cx="8305800" cy="0"/>
          </a:xfrm>
          <a:prstGeom prst="line">
            <a:avLst/>
          </a:prstGeom>
          <a:noFill/>
          <a:ln w="38100">
            <a:solidFill>
              <a:schemeClr val="accent4">
                <a:lumMod val="10000"/>
              </a:schemeClr>
            </a:solidFill>
            <a:round/>
            <a:headEnd/>
            <a:tailEnd/>
          </a:ln>
          <a:effectLst/>
        </p:spPr>
        <p:txBody>
          <a:bodyPr wrap="none" anchor="ctr"/>
          <a:lstStyle/>
          <a:p>
            <a:pPr algn="ctr">
              <a:defRPr/>
            </a:pPr>
            <a:endParaRPr lang="en-US">
              <a:cs typeface="+mn-cs"/>
            </a:endParaRP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idx="4294967295"/>
          </p:nvPr>
        </p:nvSpPr>
        <p:spPr/>
        <p:txBody>
          <a:bodyPr/>
          <a:lstStyle/>
          <a:p>
            <a:pPr eaLnBrk="1" hangingPunct="1"/>
            <a:r>
              <a:rPr lang="el-GR" dirty="0"/>
              <a:t>Προσωπικότητα</a:t>
            </a:r>
          </a:p>
        </p:txBody>
      </p:sp>
      <p:sp>
        <p:nvSpPr>
          <p:cNvPr id="16386" name="Rectangle 3"/>
          <p:cNvSpPr>
            <a:spLocks noGrp="1"/>
          </p:cNvSpPr>
          <p:nvPr>
            <p:ph type="body" idx="4294967295"/>
          </p:nvPr>
        </p:nvSpPr>
        <p:spPr>
          <a:xfrm>
            <a:off x="397775" y="1531625"/>
            <a:ext cx="8438250" cy="4553701"/>
          </a:xfrm>
        </p:spPr>
        <p:txBody>
          <a:bodyPr/>
          <a:lstStyle/>
          <a:p>
            <a:pPr eaLnBrk="1" hangingPunct="1"/>
            <a:endParaRPr lang="el-GR" sz="1800" i="1" dirty="0"/>
          </a:p>
          <a:p>
            <a:pPr eaLnBrk="1" hangingPunct="1"/>
            <a:r>
              <a:rPr lang="el-GR" sz="2000" i="1" dirty="0"/>
              <a:t>Το σύνολο των χαρακτηριστικών του ατόμου τα οποία προσδιορίζουν τη συμπεριφορά του.</a:t>
            </a:r>
          </a:p>
          <a:p>
            <a:pPr eaLnBrk="1" hangingPunct="1"/>
            <a:endParaRPr lang="el-GR" sz="1800" i="1" dirty="0"/>
          </a:p>
          <a:p>
            <a:pPr eaLnBrk="1" hangingPunct="1"/>
            <a:r>
              <a:rPr lang="el-GR" sz="1800" dirty="0"/>
              <a:t>Βασικά χαρακτηριστικά προσωπικότητας</a:t>
            </a:r>
          </a:p>
          <a:p>
            <a:pPr lvl="1" eaLnBrk="1" hangingPunct="1"/>
            <a:r>
              <a:rPr lang="el-GR" sz="1800" dirty="0"/>
              <a:t>Σταθερότητα: ο βαθμός στον οποίο παραμένει σταθερή η προσωπικότητα κατά τη διάρκεια της εξέλιξής του.</a:t>
            </a:r>
          </a:p>
          <a:p>
            <a:pPr lvl="1" eaLnBrk="1" hangingPunct="1"/>
            <a:r>
              <a:rPr lang="el-GR" sz="1800" dirty="0"/>
              <a:t>Εσωτερικότητα: τα χαρακτηριστικά της αποτελούν μια εσωτερική διαδικασία. Δεν μπορούμε να τα δούμε, παρά μόνο τα αποτελέσματά τους. </a:t>
            </a:r>
          </a:p>
          <a:p>
            <a:pPr lvl="1" eaLnBrk="1" hangingPunct="1"/>
            <a:r>
              <a:rPr lang="el-GR" sz="1800" dirty="0"/>
              <a:t>Συνέπεια: ο βαθμός συνέπειας του ατόμου σε παρόμοιες καταστάσεις.</a:t>
            </a:r>
          </a:p>
          <a:p>
            <a:pPr lvl="1" eaLnBrk="1" hangingPunct="1"/>
            <a:r>
              <a:rPr lang="el-GR" sz="1800" dirty="0"/>
              <a:t>Διαφοροποίηση: οι διαφορές στον τρόπο με τον οποίο διαφορετικά άτομα σκέφτονται, αισθάνονται και συμπεριφέρονται σε παρόμοιες καταστάσεις».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idx="4294967295"/>
          </p:nvPr>
        </p:nvSpPr>
        <p:spPr>
          <a:xfrm>
            <a:off x="304800" y="304800"/>
            <a:ext cx="8534400" cy="758825"/>
          </a:xfrm>
        </p:spPr>
        <p:txBody>
          <a:bodyPr/>
          <a:lstStyle/>
          <a:p>
            <a:pPr eaLnBrk="1" hangingPunct="1"/>
            <a:r>
              <a:rPr lang="el-GR" sz="2800" dirty="0"/>
              <a:t>Μέτρηση των χαρακτηριστικών της προσωπικότητας: Ο</a:t>
            </a:r>
            <a:r>
              <a:rPr lang="en-GB" sz="2800" dirty="0"/>
              <a:t> </a:t>
            </a:r>
            <a:r>
              <a:rPr lang="el-GR" sz="2800" dirty="0"/>
              <a:t>Δείκτης</a:t>
            </a:r>
            <a:r>
              <a:rPr lang="en-GB" sz="2800" dirty="0"/>
              <a:t> </a:t>
            </a:r>
            <a:r>
              <a:rPr lang="el-GR" sz="2800" dirty="0"/>
              <a:t>Τύπου</a:t>
            </a:r>
            <a:r>
              <a:rPr lang="en-GB" sz="2800" dirty="0"/>
              <a:t> </a:t>
            </a:r>
            <a:r>
              <a:rPr lang="en-US" sz="2800" dirty="0"/>
              <a:t>Myers-Briggs </a:t>
            </a:r>
            <a:endParaRPr lang="el-GR" sz="2800" dirty="0"/>
          </a:p>
        </p:txBody>
      </p:sp>
      <p:sp>
        <p:nvSpPr>
          <p:cNvPr id="19458" name="Rectangle 3"/>
          <p:cNvSpPr>
            <a:spLocks noGrp="1"/>
          </p:cNvSpPr>
          <p:nvPr>
            <p:ph type="body" idx="4294967295"/>
          </p:nvPr>
        </p:nvSpPr>
        <p:spPr>
          <a:xfrm>
            <a:off x="301625" y="1759310"/>
            <a:ext cx="8534400" cy="4363678"/>
          </a:xfrm>
        </p:spPr>
        <p:txBody>
          <a:bodyPr/>
          <a:lstStyle/>
          <a:p>
            <a:pPr eaLnBrk="1" hangingPunct="1"/>
            <a:r>
              <a:rPr lang="en-GR" sz="1800" dirty="0"/>
              <a:t>Ο δείκτης Myers–Briggs, γνωστός ως MBTI, είναι ένα ευρέως γνωστό ερωτηματολόγιο που περιγράφει προτιμήσεις στον τρόπο με τον οποίο επικοινωνούμε, επεξεργαζόμαστε πληροφορίες και παίρνουμε αποφάσεις. Κάθε διάσταση περιλαμβάνει δύο προτιμήσεις, τις οποίες όλοι μπορούμε να χρησιμοποιούμε. </a:t>
            </a:r>
            <a:r>
              <a:rPr lang="el-GR" sz="1800" dirty="0"/>
              <a:t>Τα άτομα ταξινομούνται ως:</a:t>
            </a:r>
          </a:p>
          <a:p>
            <a:pPr marL="742950" lvl="1" indent="-285750" eaLnBrk="1" hangingPunct="1"/>
            <a:r>
              <a:rPr lang="el-GR" sz="1800" dirty="0"/>
              <a:t>εξωστρεφή ή εσωστρεφή (</a:t>
            </a:r>
            <a:r>
              <a:rPr lang="en-US" sz="1800" dirty="0"/>
              <a:t>extraverted</a:t>
            </a:r>
            <a:r>
              <a:rPr lang="el-GR" sz="1800" dirty="0"/>
              <a:t> [</a:t>
            </a:r>
            <a:r>
              <a:rPr lang="en-US" sz="1800" dirty="0"/>
              <a:t>E</a:t>
            </a:r>
            <a:r>
              <a:rPr lang="el-GR" sz="1800" dirty="0"/>
              <a:t>] ή </a:t>
            </a:r>
            <a:r>
              <a:rPr lang="en-US" sz="1800" dirty="0"/>
              <a:t>introverted</a:t>
            </a:r>
            <a:r>
              <a:rPr lang="el-GR" sz="1800" dirty="0"/>
              <a:t> [</a:t>
            </a:r>
            <a:r>
              <a:rPr lang="en-US" sz="1800" dirty="0"/>
              <a:t>I</a:t>
            </a:r>
            <a:r>
              <a:rPr lang="el-GR" sz="1800" dirty="0"/>
              <a:t>]) </a:t>
            </a:r>
          </a:p>
          <a:p>
            <a:pPr marL="742950" lvl="1" indent="-285750" eaLnBrk="1" hangingPunct="1"/>
            <a:r>
              <a:rPr lang="el-GR" sz="1800" dirty="0"/>
              <a:t>αισθητηριακά ή διαισθητικά (</a:t>
            </a:r>
            <a:r>
              <a:rPr lang="en-US" sz="1800" dirty="0"/>
              <a:t>sensing</a:t>
            </a:r>
            <a:r>
              <a:rPr lang="el-GR" sz="1800" dirty="0"/>
              <a:t> [</a:t>
            </a:r>
            <a:r>
              <a:rPr lang="en-US" sz="1800" dirty="0"/>
              <a:t>S</a:t>
            </a:r>
            <a:r>
              <a:rPr lang="el-GR" sz="1800" dirty="0"/>
              <a:t>] ή </a:t>
            </a:r>
            <a:r>
              <a:rPr lang="en-US" sz="1800" dirty="0"/>
              <a:t>intuitive</a:t>
            </a:r>
            <a:r>
              <a:rPr lang="el-GR" sz="1800" dirty="0"/>
              <a:t> [</a:t>
            </a:r>
            <a:r>
              <a:rPr lang="en-US" sz="1800" dirty="0"/>
              <a:t>N</a:t>
            </a:r>
            <a:r>
              <a:rPr lang="el-GR" sz="1800" dirty="0"/>
              <a:t>]) </a:t>
            </a:r>
          </a:p>
          <a:p>
            <a:pPr marL="742950" lvl="1" indent="-285750" eaLnBrk="1" hangingPunct="1"/>
            <a:r>
              <a:rPr lang="el-GR" sz="1800" dirty="0"/>
              <a:t>λογικά ή αισθηματικά (</a:t>
            </a:r>
            <a:r>
              <a:rPr lang="en-US" sz="1800" dirty="0"/>
              <a:t>thinking</a:t>
            </a:r>
            <a:r>
              <a:rPr lang="el-GR" sz="1800" dirty="0"/>
              <a:t> [</a:t>
            </a:r>
            <a:r>
              <a:rPr lang="en-US" sz="1800" dirty="0"/>
              <a:t>T</a:t>
            </a:r>
            <a:r>
              <a:rPr lang="el-GR" sz="1800" dirty="0"/>
              <a:t>] ή </a:t>
            </a:r>
            <a:r>
              <a:rPr lang="en-US" sz="1800" dirty="0"/>
              <a:t>feeling</a:t>
            </a:r>
            <a:r>
              <a:rPr lang="el-GR" sz="1800" dirty="0"/>
              <a:t> [</a:t>
            </a:r>
            <a:r>
              <a:rPr lang="en-US" sz="1800" dirty="0"/>
              <a:t>F</a:t>
            </a:r>
            <a:r>
              <a:rPr lang="el-GR" sz="1800" dirty="0"/>
              <a:t>]) </a:t>
            </a:r>
          </a:p>
          <a:p>
            <a:pPr marL="742950" lvl="1" indent="-285750" eaLnBrk="1" hangingPunct="1"/>
            <a:r>
              <a:rPr lang="el-GR" sz="1800" dirty="0"/>
              <a:t>κριτικά ή αντιληπτικά (</a:t>
            </a:r>
            <a:r>
              <a:rPr lang="en-US" sz="1800" dirty="0"/>
              <a:t>judging</a:t>
            </a:r>
            <a:r>
              <a:rPr lang="el-GR" sz="1800" dirty="0"/>
              <a:t> [</a:t>
            </a:r>
            <a:r>
              <a:rPr lang="en-US" sz="1800" dirty="0"/>
              <a:t>J</a:t>
            </a:r>
            <a:r>
              <a:rPr lang="el-GR" sz="1800" dirty="0"/>
              <a:t>] ή </a:t>
            </a:r>
            <a:r>
              <a:rPr lang="en-US" sz="1800" dirty="0"/>
              <a:t>perceiving</a:t>
            </a:r>
            <a:r>
              <a:rPr lang="el-GR" sz="1800" dirty="0"/>
              <a:t> [</a:t>
            </a:r>
            <a:r>
              <a:rPr lang="en-US" sz="1800" dirty="0"/>
              <a:t>P</a:t>
            </a:r>
            <a:r>
              <a:rPr lang="el-GR" sz="1800" dirty="0"/>
              <a:t>])</a:t>
            </a:r>
          </a:p>
        </p:txBody>
      </p:sp>
      <p:sp>
        <p:nvSpPr>
          <p:cNvPr id="19459" name="Text Box 4"/>
          <p:cNvSpPr txBox="1">
            <a:spLocks noChangeArrowheads="1"/>
          </p:cNvSpPr>
          <p:nvPr/>
        </p:nvSpPr>
        <p:spPr bwMode="auto">
          <a:xfrm>
            <a:off x="4040188" y="1152525"/>
            <a:ext cx="1138237" cy="822325"/>
          </a:xfrm>
          <a:prstGeom prst="rect">
            <a:avLst/>
          </a:prstGeom>
          <a:noFill/>
          <a:ln w="9525">
            <a:noFill/>
            <a:miter lim="800000"/>
            <a:headEnd/>
            <a:tailEnd/>
          </a:ln>
        </p:spPr>
        <p:txBody>
          <a:bodyPr>
            <a:spAutoFit/>
          </a:bodyPr>
          <a:lstStyle/>
          <a:p>
            <a:pPr algn="ctr"/>
            <a:r>
              <a:rPr lang="en-US" sz="1200">
                <a:solidFill>
                  <a:srgbClr val="88A44D"/>
                </a:solidFill>
              </a:rPr>
              <a:t>4</a:t>
            </a:r>
            <a:r>
              <a:rPr lang="el-GR" sz="1200">
                <a:solidFill>
                  <a:srgbClr val="88A44D"/>
                </a:solidFill>
              </a:rPr>
              <a:t>-</a:t>
            </a:r>
            <a:fld id="{850F30A2-1844-41A7-A164-3C91B9CFA503}" type="slidenum">
              <a:rPr lang="en-US" sz="1200">
                <a:solidFill>
                  <a:srgbClr val="88A44D"/>
                </a:solidFill>
              </a:rPr>
              <a:pPr algn="ctr"/>
              <a:t>5</a:t>
            </a:fld>
            <a:endParaRPr lang="en-US" sz="1200">
              <a:solidFill>
                <a:srgbClr val="88A44D"/>
              </a:solidFill>
            </a:endParaRPr>
          </a:p>
          <a:p>
            <a:pPr>
              <a:spcBef>
                <a:spcPct val="50000"/>
              </a:spcBef>
            </a:pPr>
            <a:endParaRPr lang="el-G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D354DB-8482-AF65-4141-78CF81B1B22D}"/>
              </a:ext>
            </a:extLst>
          </p:cNvPr>
          <p:cNvSpPr>
            <a:spLocks noGrp="1"/>
          </p:cNvSpPr>
          <p:nvPr>
            <p:ph type="body" idx="1"/>
          </p:nvPr>
        </p:nvSpPr>
        <p:spPr/>
        <p:txBody>
          <a:bodyPr/>
          <a:lstStyle/>
          <a:p>
            <a:endParaRPr lang="en-GR" dirty="0"/>
          </a:p>
        </p:txBody>
      </p:sp>
      <p:sp>
        <p:nvSpPr>
          <p:cNvPr id="3" name="Title 2">
            <a:extLst>
              <a:ext uri="{FF2B5EF4-FFF2-40B4-BE49-F238E27FC236}">
                <a16:creationId xmlns:a16="http://schemas.microsoft.com/office/drawing/2014/main" id="{069226EC-D812-99EB-C4F1-B77B7B3C276C}"/>
              </a:ext>
            </a:extLst>
          </p:cNvPr>
          <p:cNvSpPr>
            <a:spLocks noGrp="1"/>
          </p:cNvSpPr>
          <p:nvPr>
            <p:ph type="title"/>
          </p:nvPr>
        </p:nvSpPr>
        <p:spPr>
          <a:xfrm>
            <a:off x="722313" y="533400"/>
            <a:ext cx="7772400" cy="1301805"/>
          </a:xfrm>
        </p:spPr>
        <p:txBody>
          <a:bodyPr/>
          <a:lstStyle/>
          <a:p>
            <a:r>
              <a:rPr lang="el-GR" sz="2400" dirty="0"/>
              <a:t>Παράδειγμα: Μ</a:t>
            </a:r>
            <a:r>
              <a:rPr lang="en-GR" sz="2400" dirty="0"/>
              <a:t>ια ομάδα εκπαιδευτικών οργανώνει μια περιβαλλοντική δράση </a:t>
            </a:r>
          </a:p>
        </p:txBody>
      </p:sp>
      <p:sp>
        <p:nvSpPr>
          <p:cNvPr id="4" name="Slide Number Placeholder 3">
            <a:extLst>
              <a:ext uri="{FF2B5EF4-FFF2-40B4-BE49-F238E27FC236}">
                <a16:creationId xmlns:a16="http://schemas.microsoft.com/office/drawing/2014/main" id="{40D0074F-B6B4-8CF0-3288-0C1442EB41C5}"/>
              </a:ext>
            </a:extLst>
          </p:cNvPr>
          <p:cNvSpPr>
            <a:spLocks noGrp="1"/>
          </p:cNvSpPr>
          <p:nvPr>
            <p:ph type="sldNum" sz="quarter" idx="12"/>
          </p:nvPr>
        </p:nvSpPr>
        <p:spPr/>
        <p:txBody>
          <a:bodyPr/>
          <a:lstStyle/>
          <a:p>
            <a:pPr>
              <a:defRPr/>
            </a:pPr>
            <a:r>
              <a:rPr lang="en-US"/>
              <a:t>1-</a:t>
            </a:r>
            <a:fld id="{D8385CDF-9CD0-4E2F-AA57-C2DD301A1F09}" type="slidenum">
              <a:rPr lang="en-US" smtClean="0"/>
              <a:pPr>
                <a:defRPr/>
              </a:pPr>
              <a:t>6</a:t>
            </a:fld>
            <a:endParaRPr lang="en-US"/>
          </a:p>
        </p:txBody>
      </p:sp>
      <p:graphicFrame>
        <p:nvGraphicFramePr>
          <p:cNvPr id="5" name="Table 4">
            <a:extLst>
              <a:ext uri="{FF2B5EF4-FFF2-40B4-BE49-F238E27FC236}">
                <a16:creationId xmlns:a16="http://schemas.microsoft.com/office/drawing/2014/main" id="{83C60DA8-8FD9-9712-DFD4-1B98CDA1E449}"/>
              </a:ext>
            </a:extLst>
          </p:cNvPr>
          <p:cNvGraphicFramePr>
            <a:graphicFrameLocks noGrp="1"/>
          </p:cNvGraphicFramePr>
          <p:nvPr>
            <p:extLst>
              <p:ext uri="{D42A27DB-BD31-4B8C-83A1-F6EECF244321}">
                <p14:modId xmlns:p14="http://schemas.microsoft.com/office/powerpoint/2010/main" val="2409866935"/>
              </p:ext>
            </p:extLst>
          </p:nvPr>
        </p:nvGraphicFramePr>
        <p:xfrm>
          <a:off x="301625" y="2743200"/>
          <a:ext cx="8534400" cy="3581399"/>
        </p:xfrm>
        <a:graphic>
          <a:graphicData uri="http://schemas.openxmlformats.org/drawingml/2006/table">
            <a:tbl>
              <a:tblPr firstRow="1" firstCol="1" bandRow="1">
                <a:tableStyleId>{5C22544A-7EE6-4342-B048-85BDC9FD1C3A}</a:tableStyleId>
              </a:tblPr>
              <a:tblGrid>
                <a:gridCol w="4267200">
                  <a:extLst>
                    <a:ext uri="{9D8B030D-6E8A-4147-A177-3AD203B41FA5}">
                      <a16:colId xmlns:a16="http://schemas.microsoft.com/office/drawing/2014/main" val="1070627891"/>
                    </a:ext>
                  </a:extLst>
                </a:gridCol>
                <a:gridCol w="4267200">
                  <a:extLst>
                    <a:ext uri="{9D8B030D-6E8A-4147-A177-3AD203B41FA5}">
                      <a16:colId xmlns:a16="http://schemas.microsoft.com/office/drawing/2014/main" val="1876384254"/>
                    </a:ext>
                  </a:extLst>
                </a:gridCol>
              </a:tblGrid>
              <a:tr h="254783">
                <a:tc>
                  <a:txBody>
                    <a:bodyPr/>
                    <a:lstStyle/>
                    <a:p>
                      <a:pPr algn="ctr">
                        <a:buNone/>
                      </a:pPr>
                      <a:r>
                        <a:rPr lang="en-GR" sz="1200" kern="0">
                          <a:effectLst/>
                        </a:rPr>
                        <a:t>Διάσταση</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ctr">
                        <a:buNone/>
                      </a:pPr>
                      <a:r>
                        <a:rPr lang="el-GR" sz="1200" kern="0" dirty="0">
                          <a:effectLst/>
                        </a:rPr>
                        <a:t>Εξήγηση</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08295756"/>
                  </a:ext>
                </a:extLst>
              </a:tr>
              <a:tr h="716280">
                <a:tc>
                  <a:txBody>
                    <a:bodyPr/>
                    <a:lstStyle/>
                    <a:p>
                      <a:pPr>
                        <a:buNone/>
                      </a:pPr>
                      <a:r>
                        <a:rPr lang="en-GR" sz="1200" kern="0">
                          <a:effectLst/>
                        </a:rPr>
                        <a:t>Εξωστρέφεια – Εσωστρέφεια (E–I)</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Κάποιος προτιμά να συζητά τις ιδέες του καθώς τις διαμορφώνει. Κάποιος άλλος προτιμά να τις επεξεργαστεί πρώτα μόνος του και μετά να τις παρουσιάσει.</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92603724"/>
                  </a:ext>
                </a:extLst>
              </a:tr>
              <a:tr h="947028">
                <a:tc>
                  <a:txBody>
                    <a:bodyPr/>
                    <a:lstStyle/>
                    <a:p>
                      <a:pPr>
                        <a:buNone/>
                      </a:pPr>
                      <a:r>
                        <a:rPr lang="en-GR" sz="1200" kern="0">
                          <a:effectLst/>
                        </a:rPr>
                        <a:t>Αίσθηση – Διαίσθηση (S–N)</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Ο ένας εστιάζει στις συγκεκριμένες πληροφορίες: πόσοι μαθητές θα συμμετάσχουν και τι υλικά χρειάζονται. Ο άλλος στις δυνατότητες: πώς θα μπορούσε η δράση να εξελιχθεί στο μέλλον.</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60513962"/>
                  </a:ext>
                </a:extLst>
              </a:tr>
              <a:tr h="947028">
                <a:tc>
                  <a:txBody>
                    <a:bodyPr/>
                    <a:lstStyle/>
                    <a:p>
                      <a:pPr>
                        <a:buNone/>
                      </a:pPr>
                      <a:r>
                        <a:rPr lang="en-GR" sz="1200" kern="0">
                          <a:effectLst/>
                        </a:rPr>
                        <a:t>Σκέψη – Συναίσθημα (T–F)</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Ο ένας δίνει αρχικά έμφαση στα λογικά κριτήρια και στη συνέπεια της απόφασης. Ο άλλος στις αξίες και στις επιπτώσεις της για τους ανθρώπους. Και οι δύο μπορούν να σκέφτονται λογικά και να νοιάζονται για τους άλλους.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48801323"/>
                  </a:ext>
                </a:extLst>
              </a:tr>
              <a:tr h="716280">
                <a:tc>
                  <a:txBody>
                    <a:bodyPr/>
                    <a:lstStyle/>
                    <a:p>
                      <a:pPr>
                        <a:buNone/>
                      </a:pPr>
                      <a:r>
                        <a:rPr lang="en-GR" sz="1200" kern="0">
                          <a:effectLst/>
                        </a:rPr>
                        <a:t>Κρίση – Αντίληψη (J–P)</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Ο ένας προτιμά να συμφωνηθούν εγκαίρως το πρόγραμμα και οι αρμοδιότητες. Ο άλλος προτιμά περισσότερη ευελιξία, ώστε να ενσωματωθούν νέες ιδέες.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2727200"/>
                  </a:ext>
                </a:extLst>
              </a:tr>
            </a:tbl>
          </a:graphicData>
        </a:graphic>
      </p:graphicFrame>
    </p:spTree>
    <p:extLst>
      <p:ext uri="{BB962C8B-B14F-4D97-AF65-F5344CB8AC3E}">
        <p14:creationId xmlns:p14="http://schemas.microsoft.com/office/powerpoint/2010/main" val="1099017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894EC4-0163-2040-01A9-D454F86D07D4}"/>
              </a:ext>
            </a:extLst>
          </p:cNvPr>
          <p:cNvSpPr>
            <a:spLocks noGrp="1"/>
          </p:cNvSpPr>
          <p:nvPr>
            <p:ph sz="quarter" idx="1"/>
          </p:nvPr>
        </p:nvSpPr>
        <p:spPr>
          <a:xfrm>
            <a:off x="3124200" y="685800"/>
            <a:ext cx="5638800" cy="5410200"/>
          </a:xfrm>
        </p:spPr>
        <p:txBody>
          <a:bodyPr wrap="square" anchor="t">
            <a:normAutofit/>
          </a:bodyPr>
          <a:lstStyle/>
          <a:p>
            <a:r>
              <a:rPr lang="en-GR" sz="2500" dirty="0"/>
              <a:t>Ο συνδυασμός των τεσσάρων προτιμήσεων δίνει 16 τύπους. </a:t>
            </a:r>
            <a:endParaRPr lang="el-GR" sz="2500" dirty="0"/>
          </a:p>
          <a:p>
            <a:r>
              <a:rPr lang="en-GR" sz="2500" dirty="0"/>
              <a:t>Ένας τέτοιος τύπος δεν μας δείχνει πόσο καλός εκπαιδευτικός είναι κάποιος. Μπορεί να αποτελέσει αφορμή για να συζητήσουμε τις διαφορετικές προτιμήσεις μέσα σε μια ομάδα</a:t>
            </a:r>
          </a:p>
          <a:p>
            <a:r>
              <a:rPr lang="el-GR" sz="2500" dirty="0"/>
              <a:t>Δεν προορίζεται για πρόβλεψη της εργασιακής απόδοσης ή για επιλογή προσωπικού</a:t>
            </a:r>
            <a:endParaRPr lang="en-GR" sz="2500" dirty="0"/>
          </a:p>
          <a:p>
            <a:pPr marL="0" indent="0">
              <a:buNone/>
            </a:pPr>
            <a:r>
              <a:rPr lang="en-GR" sz="2500" dirty="0"/>
              <a:t> </a:t>
            </a:r>
          </a:p>
          <a:p>
            <a:endParaRPr lang="en-GR" sz="2500" dirty="0"/>
          </a:p>
        </p:txBody>
      </p:sp>
      <p:sp>
        <p:nvSpPr>
          <p:cNvPr id="4" name="Slide Number Placeholder 3">
            <a:extLst>
              <a:ext uri="{FF2B5EF4-FFF2-40B4-BE49-F238E27FC236}">
                <a16:creationId xmlns:a16="http://schemas.microsoft.com/office/drawing/2014/main" id="{3464020E-3949-E35F-463C-A63231C172B3}"/>
              </a:ext>
            </a:extLst>
          </p:cNvPr>
          <p:cNvSpPr>
            <a:spLocks noGrp="1"/>
          </p:cNvSpPr>
          <p:nvPr>
            <p:ph type="sldNum" sz="quarter" idx="10"/>
          </p:nvPr>
        </p:nvSpPr>
        <p:spPr>
          <a:xfrm>
            <a:off x="1371600" y="312738"/>
            <a:ext cx="457200" cy="441325"/>
          </a:xfrm>
        </p:spPr>
        <p:txBody>
          <a:bodyPr anchor="ctr">
            <a:normAutofit/>
          </a:bodyPr>
          <a:lstStyle/>
          <a:p>
            <a:pPr>
              <a:spcAft>
                <a:spcPts val="600"/>
              </a:spcAft>
              <a:defRPr/>
            </a:pPr>
            <a:r>
              <a:rPr lang="en-US"/>
              <a:t>1-</a:t>
            </a:r>
            <a:fld id="{D8385CDF-9CD0-4E2F-AA57-C2DD301A1F09}" type="slidenum">
              <a:rPr lang="en-US" smtClean="0"/>
              <a:pPr>
                <a:spcAft>
                  <a:spcPts val="600"/>
                </a:spcAft>
                <a:defRPr/>
              </a:pPr>
              <a:t>7</a:t>
            </a:fld>
            <a:endParaRPr lang="en-US"/>
          </a:p>
        </p:txBody>
      </p:sp>
    </p:spTree>
    <p:extLst>
      <p:ext uri="{BB962C8B-B14F-4D97-AF65-F5344CB8AC3E}">
        <p14:creationId xmlns:p14="http://schemas.microsoft.com/office/powerpoint/2010/main" val="161337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825C59-9253-5027-6ED2-6823448F7A9D}"/>
              </a:ext>
            </a:extLst>
          </p:cNvPr>
          <p:cNvSpPr>
            <a:spLocks noGrp="1"/>
          </p:cNvSpPr>
          <p:nvPr>
            <p:ph type="body" idx="2"/>
          </p:nvPr>
        </p:nvSpPr>
        <p:spPr>
          <a:xfrm>
            <a:off x="361900" y="1228045"/>
            <a:ext cx="2362200" cy="4144963"/>
          </a:xfrm>
        </p:spPr>
        <p:txBody>
          <a:bodyPr/>
          <a:lstStyle/>
          <a:p>
            <a:pPr algn="ctr"/>
            <a:endParaRPr lang="el-GR" sz="2400" dirty="0"/>
          </a:p>
          <a:p>
            <a:pPr algn="ctr"/>
            <a:endParaRPr lang="el-GR" sz="2400" dirty="0"/>
          </a:p>
          <a:p>
            <a:pPr algn="ctr"/>
            <a:r>
              <a:rPr lang="el-GR" sz="2400" dirty="0"/>
              <a:t>Εφαρμογή</a:t>
            </a:r>
            <a:endParaRPr lang="en-GR" sz="2400" dirty="0"/>
          </a:p>
        </p:txBody>
      </p:sp>
      <p:sp>
        <p:nvSpPr>
          <p:cNvPr id="4" name="Content Placeholder 3">
            <a:extLst>
              <a:ext uri="{FF2B5EF4-FFF2-40B4-BE49-F238E27FC236}">
                <a16:creationId xmlns:a16="http://schemas.microsoft.com/office/drawing/2014/main" id="{AE8521C8-2E6B-C4CE-B8B9-F9CD913745EA}"/>
              </a:ext>
            </a:extLst>
          </p:cNvPr>
          <p:cNvSpPr>
            <a:spLocks noGrp="1"/>
          </p:cNvSpPr>
          <p:nvPr>
            <p:ph sz="quarter" idx="1"/>
          </p:nvPr>
        </p:nvSpPr>
        <p:spPr/>
        <p:txBody>
          <a:bodyPr/>
          <a:lstStyle/>
          <a:p>
            <a:endParaRPr lang="el-GR" sz="2400" b="1" dirty="0"/>
          </a:p>
          <a:p>
            <a:r>
              <a:rPr lang="en-GR" sz="2400" b="1" dirty="0"/>
              <a:t>Πώς θα μπορούσαν ένας </a:t>
            </a:r>
            <a:r>
              <a:rPr lang="el-GR" sz="2400" b="1" dirty="0"/>
              <a:t>εκπαιδευτικός</a:t>
            </a:r>
            <a:r>
              <a:rPr lang="en-GR" sz="2400" b="1" dirty="0"/>
              <a:t> που χρειάζεται σαφές πρόγραμμα και ένας που προτιμά ευελιξία να συνεργαστούν αποτελεσματικά</a:t>
            </a:r>
            <a:r>
              <a:rPr lang="el-GR" sz="2400" b="1" dirty="0"/>
              <a:t> σε μια σχολική δράση</a:t>
            </a:r>
            <a:r>
              <a:rPr lang="en-GR" sz="2400" b="1" dirty="0"/>
              <a:t>;</a:t>
            </a:r>
            <a:r>
              <a:rPr lang="en-GR" sz="2400" dirty="0"/>
              <a:t> </a:t>
            </a:r>
          </a:p>
        </p:txBody>
      </p:sp>
      <p:sp>
        <p:nvSpPr>
          <p:cNvPr id="5" name="Slide Number Placeholder 4">
            <a:extLst>
              <a:ext uri="{FF2B5EF4-FFF2-40B4-BE49-F238E27FC236}">
                <a16:creationId xmlns:a16="http://schemas.microsoft.com/office/drawing/2014/main" id="{300B62CD-EB3C-5EB8-72E6-9BAED8CD3A92}"/>
              </a:ext>
            </a:extLst>
          </p:cNvPr>
          <p:cNvSpPr>
            <a:spLocks noGrp="1"/>
          </p:cNvSpPr>
          <p:nvPr>
            <p:ph type="sldNum" sz="quarter" idx="10"/>
          </p:nvPr>
        </p:nvSpPr>
        <p:spPr/>
        <p:txBody>
          <a:bodyPr/>
          <a:lstStyle/>
          <a:p>
            <a:pPr>
              <a:defRPr/>
            </a:pPr>
            <a:r>
              <a:rPr lang="en-US"/>
              <a:t>1-</a:t>
            </a:r>
            <a:fld id="{789285F1-FEFF-4AFE-ABF0-CEE52E28E5D1}" type="slidenum">
              <a:rPr lang="en-US" smtClean="0"/>
              <a:pPr>
                <a:defRPr/>
              </a:pPr>
              <a:t>8</a:t>
            </a:fld>
            <a:endParaRPr lang="en-US"/>
          </a:p>
        </p:txBody>
      </p:sp>
    </p:spTree>
    <p:extLst>
      <p:ext uri="{BB962C8B-B14F-4D97-AF65-F5344CB8AC3E}">
        <p14:creationId xmlns:p14="http://schemas.microsoft.com/office/powerpoint/2010/main" val="630829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F4705D-F140-E73A-8DB3-61316E27AC14}"/>
              </a:ext>
            </a:extLst>
          </p:cNvPr>
          <p:cNvSpPr>
            <a:spLocks noGrp="1"/>
          </p:cNvSpPr>
          <p:nvPr>
            <p:ph type="body" idx="2"/>
          </p:nvPr>
        </p:nvSpPr>
        <p:spPr>
          <a:xfrm>
            <a:off x="419100" y="1318418"/>
            <a:ext cx="2362200" cy="4144963"/>
          </a:xfrm>
        </p:spPr>
        <p:txBody>
          <a:bodyPr/>
          <a:lstStyle/>
          <a:p>
            <a:pPr algn="ctr"/>
            <a:endParaRPr lang="el-GR" sz="2400" dirty="0"/>
          </a:p>
          <a:p>
            <a:pPr algn="ctr"/>
            <a:endParaRPr lang="el-GR" sz="2400" dirty="0"/>
          </a:p>
          <a:p>
            <a:pPr algn="ctr"/>
            <a:endParaRPr lang="el-GR" sz="2400" dirty="0"/>
          </a:p>
          <a:p>
            <a:pPr algn="ctr"/>
            <a:r>
              <a:rPr lang="el-GR" sz="2400" dirty="0"/>
              <a:t>Απάντηση</a:t>
            </a:r>
            <a:endParaRPr lang="en-GR" sz="2400" dirty="0"/>
          </a:p>
        </p:txBody>
      </p:sp>
      <p:sp>
        <p:nvSpPr>
          <p:cNvPr id="4" name="Content Placeholder 3">
            <a:extLst>
              <a:ext uri="{FF2B5EF4-FFF2-40B4-BE49-F238E27FC236}">
                <a16:creationId xmlns:a16="http://schemas.microsoft.com/office/drawing/2014/main" id="{EF728241-B742-816D-F11A-4A84E18D0BAE}"/>
              </a:ext>
            </a:extLst>
          </p:cNvPr>
          <p:cNvSpPr>
            <a:spLocks noGrp="1"/>
          </p:cNvSpPr>
          <p:nvPr>
            <p:ph sz="quarter" idx="1"/>
          </p:nvPr>
        </p:nvSpPr>
        <p:spPr>
          <a:xfrm>
            <a:off x="2978205" y="685800"/>
            <a:ext cx="5784795" cy="5410200"/>
          </a:xfrm>
        </p:spPr>
        <p:txBody>
          <a:bodyPr/>
          <a:lstStyle/>
          <a:p>
            <a:r>
              <a:rPr lang="en-GR" sz="1800" dirty="0"/>
              <a:t>Μπορούν να συνεργαστούν αποτελεσματικά, συμφωνώντας σε ένα </a:t>
            </a:r>
            <a:r>
              <a:rPr lang="en-GR" sz="1800" i="1" dirty="0"/>
              <a:t>σαφές βασικό πλαίσιο που αφήνει περιθώρια προσαρμογής</a:t>
            </a:r>
            <a:r>
              <a:rPr lang="en-GR" sz="1800" dirty="0"/>
              <a:t>.</a:t>
            </a:r>
          </a:p>
          <a:p>
            <a:r>
              <a:rPr lang="en-GR" sz="1800" dirty="0"/>
              <a:t>Για παράδειγμα, στην οργάνωση μιας σχολικής δράσης:</a:t>
            </a:r>
          </a:p>
          <a:p>
            <a:pPr lvl="0"/>
            <a:r>
              <a:rPr lang="en-GR" sz="1800" dirty="0"/>
              <a:t>Καθορίζουν από κοινού τον στόχο, τις βασικές αρμοδιότητες και την τελική προθεσμία.</a:t>
            </a:r>
          </a:p>
          <a:p>
            <a:pPr lvl="0"/>
            <a:r>
              <a:rPr lang="en-GR" sz="1800" dirty="0"/>
              <a:t>Αφήνουν ευελιξία στον τρόπο υλοποίησης και στις επιμέρους δραστηριότητες.</a:t>
            </a:r>
          </a:p>
          <a:p>
            <a:pPr lvl="0"/>
            <a:r>
              <a:rPr lang="en-GR" sz="1800" dirty="0"/>
              <a:t>Ορίζουν σύντομες συναντήσεις προόδου, όπου συζητούν νέες ιδέες και συμφωνούν τυχόν αλλαγές.</a:t>
            </a:r>
          </a:p>
          <a:p>
            <a:pPr lvl="0"/>
            <a:r>
              <a:rPr lang="en-GR" sz="1800" dirty="0"/>
              <a:t>Αξιοποιούν τις προτιμήσεις τους: ο ένας μπορεί να συμβάλει περισσότερο στον προγραμματισμό και ο άλλος στην αναζήτηση εναλλακτικών λύσεων, χωρίς να περιορίζονται μόνιμα σε αυτούς τους ρόλους.</a:t>
            </a:r>
          </a:p>
          <a:p>
            <a:r>
              <a:rPr lang="en-GR" sz="1800" dirty="0"/>
              <a:t>Έτσι, ο πρώτος γνωρίζει τι πρέπει να γίνει και μέχρι πότε, ενώ ο δεύτερος έχει χώρο να προτείνει πώς μπορεί να γίνει καλύτερα.</a:t>
            </a:r>
          </a:p>
          <a:p>
            <a:endParaRPr lang="en-GR" dirty="0"/>
          </a:p>
        </p:txBody>
      </p:sp>
      <p:sp>
        <p:nvSpPr>
          <p:cNvPr id="5" name="Slide Number Placeholder 4">
            <a:extLst>
              <a:ext uri="{FF2B5EF4-FFF2-40B4-BE49-F238E27FC236}">
                <a16:creationId xmlns:a16="http://schemas.microsoft.com/office/drawing/2014/main" id="{0877D96C-0A63-0276-FFFF-15A30747E7B4}"/>
              </a:ext>
            </a:extLst>
          </p:cNvPr>
          <p:cNvSpPr>
            <a:spLocks noGrp="1"/>
          </p:cNvSpPr>
          <p:nvPr>
            <p:ph type="sldNum" sz="quarter" idx="10"/>
          </p:nvPr>
        </p:nvSpPr>
        <p:spPr/>
        <p:txBody>
          <a:bodyPr/>
          <a:lstStyle/>
          <a:p>
            <a:pPr>
              <a:defRPr/>
            </a:pPr>
            <a:r>
              <a:rPr lang="en-US"/>
              <a:t>1-</a:t>
            </a:r>
            <a:fld id="{789285F1-FEFF-4AFE-ABF0-CEE52E28E5D1}" type="slidenum">
              <a:rPr lang="en-US" smtClean="0"/>
              <a:pPr>
                <a:defRPr/>
              </a:pPr>
              <a:t>9</a:t>
            </a:fld>
            <a:endParaRPr lang="en-US"/>
          </a:p>
        </p:txBody>
      </p:sp>
    </p:spTree>
    <p:extLst>
      <p:ext uri="{BB962C8B-B14F-4D97-AF65-F5344CB8AC3E}">
        <p14:creationId xmlns:p14="http://schemas.microsoft.com/office/powerpoint/2010/main" val="2802681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idx="4294967295"/>
          </p:nvPr>
        </p:nvSpPr>
        <p:spPr>
          <a:xfrm>
            <a:off x="152400" y="457200"/>
            <a:ext cx="8534400" cy="758825"/>
          </a:xfrm>
        </p:spPr>
        <p:txBody>
          <a:bodyPr/>
          <a:lstStyle/>
          <a:p>
            <a:pPr eaLnBrk="1" hangingPunct="1"/>
            <a:r>
              <a:rPr lang="el-GR" sz="3200" dirty="0"/>
              <a:t>Το μοντέλο προσωπικότητας των Πέντε Μεγάλων παραγόντων </a:t>
            </a:r>
          </a:p>
        </p:txBody>
      </p:sp>
      <p:sp>
        <p:nvSpPr>
          <p:cNvPr id="20482" name="Rectangle 3"/>
          <p:cNvSpPr>
            <a:spLocks noGrp="1"/>
          </p:cNvSpPr>
          <p:nvPr>
            <p:ph type="body" idx="4294967295"/>
          </p:nvPr>
        </p:nvSpPr>
        <p:spPr>
          <a:xfrm>
            <a:off x="301625" y="1725612"/>
            <a:ext cx="8534400" cy="4598988"/>
          </a:xfrm>
        </p:spPr>
        <p:txBody>
          <a:bodyPr/>
          <a:lstStyle/>
          <a:p>
            <a:pPr eaLnBrk="1" hangingPunct="1"/>
            <a:r>
              <a:rPr lang="el-GR" sz="2800" dirty="0"/>
              <a:t>Πέντε χαρακτηριστικά:</a:t>
            </a:r>
          </a:p>
          <a:p>
            <a:pPr marL="742950" lvl="1" indent="-285750" eaLnBrk="1" hangingPunct="1"/>
            <a:r>
              <a:rPr lang="el-GR" dirty="0"/>
              <a:t>Εξωστρέφεια </a:t>
            </a:r>
          </a:p>
          <a:p>
            <a:pPr marL="742950" lvl="1" indent="-285750" eaLnBrk="1" hangingPunct="1"/>
            <a:r>
              <a:rPr lang="el-GR" dirty="0"/>
              <a:t>Προσήνεια </a:t>
            </a:r>
          </a:p>
          <a:p>
            <a:pPr marL="742950" lvl="1" indent="-285750" eaLnBrk="1" hangingPunct="1"/>
            <a:r>
              <a:rPr lang="el-GR" dirty="0"/>
              <a:t>Ευσυνειδησία </a:t>
            </a:r>
          </a:p>
          <a:p>
            <a:pPr marL="742950" lvl="1" indent="-285750" eaLnBrk="1" hangingPunct="1"/>
            <a:r>
              <a:rPr lang="el-GR" dirty="0"/>
              <a:t>Συναισθηματική σταθερότητα</a:t>
            </a:r>
            <a:r>
              <a:rPr lang="en-US" dirty="0"/>
              <a:t> </a:t>
            </a:r>
            <a:endParaRPr lang="el-GR" dirty="0"/>
          </a:p>
          <a:p>
            <a:pPr marL="742950" lvl="1" indent="-285750" eaLnBrk="1" hangingPunct="1"/>
            <a:r>
              <a:rPr lang="el-GR" dirty="0"/>
              <a:t>Δεκτικότητα σε εμπειρίες</a:t>
            </a:r>
            <a:r>
              <a:rPr lang="en-US" dirty="0"/>
              <a:t> </a:t>
            </a:r>
            <a:endParaRPr lang="el-GR" dirty="0"/>
          </a:p>
          <a:p>
            <a:pPr marL="742950" lvl="1" indent="-285750" eaLnBrk="1" hangingPunct="1">
              <a:buNone/>
            </a:pPr>
            <a:endParaRPr lang="el-GR" sz="1200" dirty="0"/>
          </a:p>
          <a:p>
            <a:pPr eaLnBrk="1" hangingPunct="1"/>
            <a:r>
              <a:rPr lang="el-GR" sz="2800" dirty="0"/>
              <a:t>Ισχυρά στοιχεία για σχέση με την εργασιακή απόδοση (ιδιαίτερα η ευσυνειδησία)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599"/>
            <a:ext cx="8534400" cy="847655"/>
          </a:xfrm>
        </p:spPr>
        <p:txBody>
          <a:bodyPr/>
          <a:lstStyle/>
          <a:p>
            <a:r>
              <a:rPr lang="el-GR" sz="2800" dirty="0"/>
              <a:t>Υποκλίμακες του μοντέλου των Πέντε Μεγάλων Παραγόντων</a:t>
            </a:r>
            <a:endParaRPr lang="en-US" sz="2800" dirty="0"/>
          </a:p>
        </p:txBody>
      </p:sp>
      <p:sp>
        <p:nvSpPr>
          <p:cNvPr id="5" name="Content Placeholder 4"/>
          <p:cNvSpPr>
            <a:spLocks noGrp="1"/>
          </p:cNvSpPr>
          <p:nvPr>
            <p:ph sz="half" idx="1"/>
          </p:nvPr>
        </p:nvSpPr>
        <p:spPr/>
        <p:txBody>
          <a:bodyPr/>
          <a:lstStyle/>
          <a:p>
            <a:r>
              <a:rPr lang="el-GR" dirty="0"/>
              <a:t>Εξωστρέφεια</a:t>
            </a:r>
          </a:p>
          <a:p>
            <a:endParaRPr lang="el-GR" dirty="0"/>
          </a:p>
          <a:p>
            <a:pPr lvl="1"/>
            <a:r>
              <a:rPr lang="el-GR" sz="2400" dirty="0"/>
              <a:t>Εγκαρδιότητα</a:t>
            </a:r>
          </a:p>
          <a:p>
            <a:pPr lvl="1"/>
            <a:r>
              <a:rPr lang="el-GR" sz="2400" dirty="0"/>
              <a:t>Κοινωνικότητα</a:t>
            </a:r>
          </a:p>
          <a:p>
            <a:pPr lvl="1"/>
            <a:r>
              <a:rPr lang="el-GR" sz="2400" dirty="0"/>
              <a:t>Σιγουριά</a:t>
            </a:r>
          </a:p>
          <a:p>
            <a:pPr lvl="1"/>
            <a:r>
              <a:rPr lang="el-GR" sz="2400" dirty="0"/>
              <a:t>Δραστηριότητα</a:t>
            </a:r>
          </a:p>
          <a:p>
            <a:pPr lvl="1"/>
            <a:r>
              <a:rPr lang="el-GR" sz="2400" dirty="0"/>
              <a:t>Αναζήτηση συγκινήσεων</a:t>
            </a:r>
          </a:p>
          <a:p>
            <a:pPr lvl="1"/>
            <a:r>
              <a:rPr lang="el-GR" sz="2400" dirty="0"/>
              <a:t>Θετικά συναισθήματα</a:t>
            </a:r>
            <a:endParaRPr lang="en-US" sz="2400" dirty="0"/>
          </a:p>
        </p:txBody>
      </p:sp>
      <p:sp>
        <p:nvSpPr>
          <p:cNvPr id="6" name="Content Placeholder 5"/>
          <p:cNvSpPr>
            <a:spLocks noGrp="1"/>
          </p:cNvSpPr>
          <p:nvPr>
            <p:ph sz="half" idx="2"/>
          </p:nvPr>
        </p:nvSpPr>
        <p:spPr/>
        <p:txBody>
          <a:bodyPr/>
          <a:lstStyle/>
          <a:p>
            <a:r>
              <a:rPr lang="el-GR" dirty="0"/>
              <a:t>Νευρωτισμός</a:t>
            </a:r>
          </a:p>
          <a:p>
            <a:endParaRPr lang="el-GR" dirty="0"/>
          </a:p>
          <a:p>
            <a:pPr lvl="1"/>
            <a:r>
              <a:rPr lang="el-GR" sz="2400" dirty="0"/>
              <a:t>Άγχος</a:t>
            </a:r>
          </a:p>
          <a:p>
            <a:pPr lvl="1"/>
            <a:r>
              <a:rPr lang="el-GR" sz="2400" dirty="0"/>
              <a:t>Επιθετικότητα</a:t>
            </a:r>
          </a:p>
          <a:p>
            <a:pPr lvl="1"/>
            <a:r>
              <a:rPr lang="el-GR" sz="2400" dirty="0"/>
              <a:t>Θλίψη </a:t>
            </a:r>
          </a:p>
          <a:p>
            <a:pPr lvl="1"/>
            <a:r>
              <a:rPr lang="el-GR" sz="2400" dirty="0"/>
              <a:t>Ντροπαλότητα</a:t>
            </a:r>
          </a:p>
          <a:p>
            <a:pPr lvl="1"/>
            <a:r>
              <a:rPr lang="el-GR" sz="2400" dirty="0"/>
              <a:t>Παρορμητισμός</a:t>
            </a:r>
          </a:p>
          <a:p>
            <a:pPr lvl="1"/>
            <a:r>
              <a:rPr lang="el-GR" sz="2400" dirty="0"/>
              <a:t>τρωτότητα</a:t>
            </a:r>
            <a:endParaRPr lang="en-US" sz="2400" dirty="0"/>
          </a:p>
        </p:txBody>
      </p:sp>
    </p:spTree>
    <p:extLst>
      <p:ext uri="{BB962C8B-B14F-4D97-AF65-F5344CB8AC3E}">
        <p14:creationId xmlns:p14="http://schemas.microsoft.com/office/powerpoint/2010/main" val="436998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Υποκλίμακες του μοντέλου των Πέντε Μεγάλων Παραγόντων</a:t>
            </a:r>
            <a:endParaRPr lang="en-US" sz="2800" dirty="0"/>
          </a:p>
        </p:txBody>
      </p:sp>
      <p:sp>
        <p:nvSpPr>
          <p:cNvPr id="5" name="Content Placeholder 4"/>
          <p:cNvSpPr>
            <a:spLocks noGrp="1"/>
          </p:cNvSpPr>
          <p:nvPr>
            <p:ph sz="half" idx="1"/>
          </p:nvPr>
        </p:nvSpPr>
        <p:spPr/>
        <p:txBody>
          <a:bodyPr/>
          <a:lstStyle/>
          <a:p>
            <a:r>
              <a:rPr lang="el-GR" dirty="0"/>
              <a:t>Προσήνεια</a:t>
            </a:r>
          </a:p>
          <a:p>
            <a:endParaRPr lang="el-GR" dirty="0"/>
          </a:p>
          <a:p>
            <a:pPr lvl="1"/>
            <a:r>
              <a:rPr lang="el-GR" sz="2400" dirty="0"/>
              <a:t>Εμπιστοσύνη</a:t>
            </a:r>
          </a:p>
          <a:p>
            <a:pPr lvl="1"/>
            <a:r>
              <a:rPr lang="el-GR" sz="2400" dirty="0"/>
              <a:t>Ευθύτητα</a:t>
            </a:r>
          </a:p>
          <a:p>
            <a:pPr lvl="1"/>
            <a:r>
              <a:rPr lang="el-GR" sz="2400" dirty="0"/>
              <a:t>Αλτρουισμός</a:t>
            </a:r>
          </a:p>
          <a:p>
            <a:pPr lvl="1"/>
            <a:r>
              <a:rPr lang="el-GR" sz="2400" dirty="0"/>
              <a:t>Συμβιβαστικότητα</a:t>
            </a:r>
          </a:p>
          <a:p>
            <a:pPr lvl="1"/>
            <a:r>
              <a:rPr lang="el-GR" sz="2400" dirty="0"/>
              <a:t>Μετριοφροσύνη</a:t>
            </a:r>
          </a:p>
          <a:p>
            <a:pPr lvl="1"/>
            <a:r>
              <a:rPr lang="el-GR" sz="2400" dirty="0"/>
              <a:t>ευαισθητοποίηση</a:t>
            </a:r>
          </a:p>
        </p:txBody>
      </p:sp>
      <p:sp>
        <p:nvSpPr>
          <p:cNvPr id="6" name="Content Placeholder 5"/>
          <p:cNvSpPr>
            <a:spLocks noGrp="1"/>
          </p:cNvSpPr>
          <p:nvPr>
            <p:ph sz="half" idx="2"/>
          </p:nvPr>
        </p:nvSpPr>
        <p:spPr/>
        <p:txBody>
          <a:bodyPr/>
          <a:lstStyle/>
          <a:p>
            <a:r>
              <a:rPr lang="el-GR" dirty="0"/>
              <a:t>Ευσυνειδησία</a:t>
            </a:r>
          </a:p>
          <a:p>
            <a:endParaRPr lang="el-GR" dirty="0"/>
          </a:p>
          <a:p>
            <a:pPr lvl="1"/>
            <a:r>
              <a:rPr lang="el-GR" sz="2400" dirty="0"/>
              <a:t>Ικανότητα</a:t>
            </a:r>
          </a:p>
          <a:p>
            <a:pPr lvl="1"/>
            <a:r>
              <a:rPr lang="el-GR" sz="2400" dirty="0"/>
              <a:t>Επιμέλεια</a:t>
            </a:r>
          </a:p>
          <a:p>
            <a:pPr lvl="1"/>
            <a:r>
              <a:rPr lang="el-GR" sz="2400" dirty="0"/>
              <a:t>Συνέπεια στις αρχές</a:t>
            </a:r>
          </a:p>
          <a:p>
            <a:pPr lvl="1"/>
            <a:r>
              <a:rPr lang="el-GR" sz="2400" dirty="0"/>
              <a:t>Φιλοδοξίες</a:t>
            </a:r>
          </a:p>
          <a:p>
            <a:pPr lvl="1"/>
            <a:r>
              <a:rPr lang="el-GR" sz="2400" dirty="0"/>
              <a:t>Επιμονή</a:t>
            </a:r>
          </a:p>
          <a:p>
            <a:pPr lvl="1"/>
            <a:r>
              <a:rPr lang="el-GR" sz="2400" dirty="0"/>
              <a:t>περίσκεψη</a:t>
            </a:r>
          </a:p>
        </p:txBody>
      </p:sp>
    </p:spTree>
    <p:extLst>
      <p:ext uri="{BB962C8B-B14F-4D97-AF65-F5344CB8AC3E}">
        <p14:creationId xmlns:p14="http://schemas.microsoft.com/office/powerpoint/2010/main" val="3591427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Υποκλίμακες του μοντέλου των Πέντε Μεγάλων Παραγόντων</a:t>
            </a:r>
            <a:endParaRPr lang="en-US" sz="2800" dirty="0"/>
          </a:p>
        </p:txBody>
      </p:sp>
      <p:sp>
        <p:nvSpPr>
          <p:cNvPr id="5" name="Content Placeholder 4"/>
          <p:cNvSpPr>
            <a:spLocks noGrp="1"/>
          </p:cNvSpPr>
          <p:nvPr>
            <p:ph sz="half" idx="1"/>
          </p:nvPr>
        </p:nvSpPr>
        <p:spPr>
          <a:xfrm>
            <a:off x="301751" y="1371599"/>
            <a:ext cx="4270249" cy="4713725"/>
          </a:xfrm>
        </p:spPr>
        <p:txBody>
          <a:bodyPr/>
          <a:lstStyle/>
          <a:p>
            <a:r>
              <a:rPr lang="el-GR" dirty="0"/>
              <a:t>Δεκτικότητα στην εμπειρία</a:t>
            </a:r>
          </a:p>
          <a:p>
            <a:endParaRPr lang="el-GR" dirty="0"/>
          </a:p>
          <a:p>
            <a:pPr lvl="1"/>
            <a:r>
              <a:rPr lang="el-GR" sz="2400" dirty="0"/>
              <a:t>Φαντασία</a:t>
            </a:r>
          </a:p>
          <a:p>
            <a:pPr lvl="1"/>
            <a:r>
              <a:rPr lang="el-GR" sz="2400" dirty="0"/>
              <a:t>Αισθητική</a:t>
            </a:r>
          </a:p>
          <a:p>
            <a:pPr lvl="1"/>
            <a:r>
              <a:rPr lang="el-GR" sz="2400" dirty="0"/>
              <a:t>Συναισθήματα</a:t>
            </a:r>
          </a:p>
          <a:p>
            <a:pPr lvl="1"/>
            <a:r>
              <a:rPr lang="el-GR" sz="2400" dirty="0"/>
              <a:t>Ενεργητικότητα</a:t>
            </a:r>
          </a:p>
          <a:p>
            <a:pPr lvl="1"/>
            <a:r>
              <a:rPr lang="el-GR" sz="2400" dirty="0"/>
              <a:t>Ιδέες</a:t>
            </a:r>
          </a:p>
          <a:p>
            <a:pPr lvl="1"/>
            <a:r>
              <a:rPr lang="el-GR" sz="2400" dirty="0"/>
              <a:t>Αξίες</a:t>
            </a:r>
          </a:p>
        </p:txBody>
      </p:sp>
    </p:spTree>
    <p:extLst>
      <p:ext uri="{BB962C8B-B14F-4D97-AF65-F5344CB8AC3E}">
        <p14:creationId xmlns:p14="http://schemas.microsoft.com/office/powerpoint/2010/main" val="3591427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0CA4FA-00EC-1E64-1ECD-E3F808B2C2C6}"/>
              </a:ext>
            </a:extLst>
          </p:cNvPr>
          <p:cNvSpPr>
            <a:spLocks noGrp="1"/>
          </p:cNvSpPr>
          <p:nvPr>
            <p:ph type="body" idx="1"/>
          </p:nvPr>
        </p:nvSpPr>
        <p:spPr/>
        <p:txBody>
          <a:bodyPr/>
          <a:lstStyle/>
          <a:p>
            <a:endParaRPr lang="en-GR" dirty="0"/>
          </a:p>
        </p:txBody>
      </p:sp>
      <p:sp>
        <p:nvSpPr>
          <p:cNvPr id="3" name="Title 2">
            <a:extLst>
              <a:ext uri="{FF2B5EF4-FFF2-40B4-BE49-F238E27FC236}">
                <a16:creationId xmlns:a16="http://schemas.microsoft.com/office/drawing/2014/main" id="{990738BA-9F32-6093-BB32-BA520B97F1D6}"/>
              </a:ext>
            </a:extLst>
          </p:cNvPr>
          <p:cNvSpPr>
            <a:spLocks noGrp="1"/>
          </p:cNvSpPr>
          <p:nvPr>
            <p:ph type="title"/>
          </p:nvPr>
        </p:nvSpPr>
        <p:spPr>
          <a:xfrm>
            <a:off x="722313" y="533400"/>
            <a:ext cx="7772400" cy="1074120"/>
          </a:xfrm>
        </p:spPr>
        <p:txBody>
          <a:bodyPr/>
          <a:lstStyle/>
          <a:p>
            <a:r>
              <a:rPr lang="en-GR" sz="2800" b="1" dirty="0"/>
              <a:t>Παράδειγμα: Το σχολείο οργανώνει ένα πρόγραμμα ανακύκλωσης</a:t>
            </a:r>
            <a:r>
              <a:rPr lang="en-GR" sz="2800" dirty="0"/>
              <a:t> </a:t>
            </a:r>
          </a:p>
        </p:txBody>
      </p:sp>
      <p:sp>
        <p:nvSpPr>
          <p:cNvPr id="4" name="Slide Number Placeholder 3">
            <a:extLst>
              <a:ext uri="{FF2B5EF4-FFF2-40B4-BE49-F238E27FC236}">
                <a16:creationId xmlns:a16="http://schemas.microsoft.com/office/drawing/2014/main" id="{B5B10B4D-2433-6C8F-D319-415204356E38}"/>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14</a:t>
            </a:fld>
            <a:endParaRPr lang="en-US"/>
          </a:p>
        </p:txBody>
      </p:sp>
      <p:graphicFrame>
        <p:nvGraphicFramePr>
          <p:cNvPr id="5" name="Table 4">
            <a:extLst>
              <a:ext uri="{FF2B5EF4-FFF2-40B4-BE49-F238E27FC236}">
                <a16:creationId xmlns:a16="http://schemas.microsoft.com/office/drawing/2014/main" id="{02EF12F9-6F5B-07FB-ABF2-DB65FB971DD5}"/>
              </a:ext>
            </a:extLst>
          </p:cNvPr>
          <p:cNvGraphicFramePr>
            <a:graphicFrameLocks noGrp="1"/>
          </p:cNvGraphicFramePr>
          <p:nvPr>
            <p:extLst>
              <p:ext uri="{D42A27DB-BD31-4B8C-83A1-F6EECF244321}">
                <p14:modId xmlns:p14="http://schemas.microsoft.com/office/powerpoint/2010/main" val="1012894285"/>
              </p:ext>
            </p:extLst>
          </p:nvPr>
        </p:nvGraphicFramePr>
        <p:xfrm>
          <a:off x="304800" y="2366470"/>
          <a:ext cx="8534400" cy="3958133"/>
        </p:xfrm>
        <a:graphic>
          <a:graphicData uri="http://schemas.openxmlformats.org/drawingml/2006/table">
            <a:tbl>
              <a:tblPr firstRow="1" firstCol="1" bandRow="1">
                <a:tableStyleId>{5C22544A-7EE6-4342-B048-85BDC9FD1C3A}</a:tableStyleId>
              </a:tblPr>
              <a:tblGrid>
                <a:gridCol w="3432355">
                  <a:extLst>
                    <a:ext uri="{9D8B030D-6E8A-4147-A177-3AD203B41FA5}">
                      <a16:colId xmlns:a16="http://schemas.microsoft.com/office/drawing/2014/main" val="3075162983"/>
                    </a:ext>
                  </a:extLst>
                </a:gridCol>
                <a:gridCol w="5102045">
                  <a:extLst>
                    <a:ext uri="{9D8B030D-6E8A-4147-A177-3AD203B41FA5}">
                      <a16:colId xmlns:a16="http://schemas.microsoft.com/office/drawing/2014/main" val="1958831718"/>
                    </a:ext>
                  </a:extLst>
                </a:gridCol>
              </a:tblGrid>
              <a:tr h="252164">
                <a:tc>
                  <a:txBody>
                    <a:bodyPr/>
                    <a:lstStyle/>
                    <a:p>
                      <a:pPr algn="ctr">
                        <a:buNone/>
                      </a:pPr>
                      <a:r>
                        <a:rPr lang="en-GR" sz="1200" kern="0">
                          <a:effectLst/>
                        </a:rPr>
                        <a:t>Διάσταση</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ctr">
                        <a:buNone/>
                      </a:pPr>
                      <a:r>
                        <a:rPr lang="en-GR" sz="1200" kern="0" dirty="0">
                          <a:effectLst/>
                        </a:rPr>
                        <a:t>Ενδεικτική εκδήλωση στο σχολείο</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91452871"/>
                  </a:ext>
                </a:extLst>
              </a:tr>
              <a:tr h="870293">
                <a:tc>
                  <a:txBody>
                    <a:bodyPr/>
                    <a:lstStyle/>
                    <a:p>
                      <a:pPr algn="ctr">
                        <a:buNone/>
                      </a:pPr>
                      <a:r>
                        <a:rPr lang="en-GR" sz="1400" kern="0" dirty="0">
                          <a:effectLst/>
                        </a:rPr>
                        <a:t>Δεκτικότητα στην εμπειρία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400" kern="0" dirty="0">
                          <a:effectLst/>
                        </a:rPr>
                        <a:t>Μια εκπαιδευτικός προτείνει να δημιουργήσουν οι μαθητές ένα ψηφιακό παιχνίδι για την ανακύκλωση και ενδιαφέρεται να δοκιμάσει την καινούργια προσέγγιση.</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67992890"/>
                  </a:ext>
                </a:extLst>
              </a:tr>
              <a:tr h="708919">
                <a:tc>
                  <a:txBody>
                    <a:bodyPr/>
                    <a:lstStyle/>
                    <a:p>
                      <a:pPr algn="ctr">
                        <a:buNone/>
                      </a:pPr>
                      <a:r>
                        <a:rPr lang="en-GR" sz="1400" kern="0" dirty="0">
                          <a:effectLst/>
                        </a:rPr>
                        <a:t>Ευσυνειδησία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400" kern="0" dirty="0">
                          <a:effectLst/>
                        </a:rPr>
                        <a:t>Ένας εκπαιδευτικός προετοιμάζει τα υλικά, οργανώνει τις δραστηριότητες και ολοκληρώνει όσα έχει αναλάβει στις συμφωνημένες προθεσμίες.</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79915875"/>
                  </a:ext>
                </a:extLst>
              </a:tr>
              <a:tr h="708919">
                <a:tc>
                  <a:txBody>
                    <a:bodyPr/>
                    <a:lstStyle/>
                    <a:p>
                      <a:pPr algn="ctr">
                        <a:buNone/>
                      </a:pPr>
                      <a:r>
                        <a:rPr lang="en-GR" sz="1400" kern="0" dirty="0">
                          <a:effectLst/>
                        </a:rPr>
                        <a:t>Εξωστρέφεια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400" kern="0" dirty="0">
                          <a:effectLst/>
                        </a:rPr>
                        <a:t>Μια εκπαιδευτικός παίρνει εύκολα τον λόγο στις συναντήσεις και προσεγγίζει με άνεση γονείς και τοπικούς φορείς για να συμμετάσχουν.</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02639131"/>
                  </a:ext>
                </a:extLst>
              </a:tr>
              <a:tr h="708919">
                <a:tc>
                  <a:txBody>
                    <a:bodyPr/>
                    <a:lstStyle/>
                    <a:p>
                      <a:pPr algn="ctr">
                        <a:buNone/>
                      </a:pPr>
                      <a:r>
                        <a:rPr lang="en-GR" sz="1400" kern="0" dirty="0">
                          <a:effectLst/>
                        </a:rPr>
                        <a:t>Προσήνεια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400" kern="0" dirty="0">
                          <a:effectLst/>
                        </a:rPr>
                        <a:t>Ένας εκπαιδευτικός ακούει τις προτάσεις των συναδέλφων, προσφέρεται να βοηθήσει και αναζητά συναινετική λύση όταν προκύπτει διαφωνία.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45138706"/>
                  </a:ext>
                </a:extLst>
              </a:tr>
              <a:tr h="708919">
                <a:tc>
                  <a:txBody>
                    <a:bodyPr/>
                    <a:lstStyle/>
                    <a:p>
                      <a:pPr algn="ctr">
                        <a:buNone/>
                      </a:pPr>
                      <a:r>
                        <a:rPr lang="en-GR" sz="1400" kern="0" dirty="0">
                          <a:effectLst/>
                        </a:rPr>
                        <a:t>Νευρωτισμός</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400" kern="0" dirty="0">
                          <a:effectLst/>
                        </a:rPr>
                        <a:t>Μια εκπαιδευτικός ανησυχεί έντονα μήπως η δράση αποτύχει και δυσκολεύεται να διαχειριστεί την αβεβαιότητα όταν αλλάζει το πρόγραμμα.</a:t>
                      </a:r>
                      <a:endParaRPr lang="en-GR" sz="14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79771663"/>
                  </a:ext>
                </a:extLst>
              </a:tr>
            </a:tbl>
          </a:graphicData>
        </a:graphic>
      </p:graphicFrame>
    </p:spTree>
    <p:extLst>
      <p:ext uri="{BB962C8B-B14F-4D97-AF65-F5344CB8AC3E}">
        <p14:creationId xmlns:p14="http://schemas.microsoft.com/office/powerpoint/2010/main" val="3981144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E9F94C-3B59-75B1-0D04-5B11AFD1C129}"/>
              </a:ext>
            </a:extLst>
          </p:cNvPr>
          <p:cNvSpPr>
            <a:spLocks noGrp="1"/>
          </p:cNvSpPr>
          <p:nvPr>
            <p:ph type="title"/>
          </p:nvPr>
        </p:nvSpPr>
        <p:spPr/>
        <p:txBody>
          <a:bodyPr/>
          <a:lstStyle/>
          <a:p>
            <a:endParaRPr lang="en-GR"/>
          </a:p>
        </p:txBody>
      </p:sp>
      <p:sp>
        <p:nvSpPr>
          <p:cNvPr id="4" name="Slide Number Placeholder 3">
            <a:extLst>
              <a:ext uri="{FF2B5EF4-FFF2-40B4-BE49-F238E27FC236}">
                <a16:creationId xmlns:a16="http://schemas.microsoft.com/office/drawing/2014/main" id="{B34C60A3-D4F2-39D4-6057-E2937259193B}"/>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15</a:t>
            </a:fld>
            <a:endParaRPr lang="en-US"/>
          </a:p>
        </p:txBody>
      </p:sp>
      <p:sp>
        <p:nvSpPr>
          <p:cNvPr id="6" name="TextBox 5">
            <a:extLst>
              <a:ext uri="{FF2B5EF4-FFF2-40B4-BE49-F238E27FC236}">
                <a16:creationId xmlns:a16="http://schemas.microsoft.com/office/drawing/2014/main" id="{CBF079EB-514E-CED9-C1C9-35FDCE794382}"/>
              </a:ext>
            </a:extLst>
          </p:cNvPr>
          <p:cNvSpPr txBox="1"/>
          <p:nvPr/>
        </p:nvSpPr>
        <p:spPr>
          <a:xfrm>
            <a:off x="473670" y="2762380"/>
            <a:ext cx="7955627" cy="3416320"/>
          </a:xfrm>
          <a:prstGeom prst="rect">
            <a:avLst/>
          </a:prstGeom>
          <a:noFill/>
        </p:spPr>
        <p:txBody>
          <a:bodyPr wrap="square">
            <a:spAutoFit/>
          </a:bodyPr>
          <a:lstStyle/>
          <a:p>
            <a:pPr marL="342900" indent="-342900">
              <a:buFont typeface="Arial" panose="020B0604020202020204" pitchFamily="34" charset="0"/>
              <a:buChar char="•"/>
            </a:pP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Οι πέντε διαστάσεις συνυπάρχουν σε κάθε άνθρωπο σε διαφορετικό βαθμό. </a:t>
            </a:r>
            <a:endParaRPr lang="el-GR" kern="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Το ίδιο άτομο μπορεί να είναι δημιουργικό, οργανωτικό και ταυτόχρονα να αγχώνεται έντονα. </a:t>
            </a:r>
            <a:endParaRPr lang="el-GR" kern="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Τα παραδείγματα δείχνουν πιθανές εκδηλώσεις· μία συμπεριφορά δεν αρκεί για να χαρακτηρίσουμε κάποιον.</a:t>
            </a:r>
            <a:endParaRPr lang="en-G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buNone/>
            </a:pPr>
            <a:endParaRPr lang="el-GR" sz="24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r>
              <a:rPr lang="en-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Πώς θα μπορούσε η ομάδα να αξιοποιήσει τις διαφορετικές τάσεις των μελών της και να στηρίξει όποιον δυσκολεύεται;</a:t>
            </a:r>
            <a:endParaRPr lang="en-GR" sz="2400" b="1"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7295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idx="4294967295"/>
          </p:nvPr>
        </p:nvSpPr>
        <p:spPr/>
        <p:txBody>
          <a:bodyPr/>
          <a:lstStyle/>
          <a:p>
            <a:pPr eaLnBrk="1" hangingPunct="1"/>
            <a:r>
              <a:rPr lang="el-GR" dirty="0"/>
              <a:t>Άλλα χαρακτηριστικά προσωπικότητας</a:t>
            </a:r>
          </a:p>
        </p:txBody>
      </p:sp>
      <p:sp>
        <p:nvSpPr>
          <p:cNvPr id="21506" name="Rectangle 3"/>
          <p:cNvSpPr>
            <a:spLocks noGrp="1"/>
          </p:cNvSpPr>
          <p:nvPr>
            <p:ph type="body" idx="4294967295"/>
          </p:nvPr>
        </p:nvSpPr>
        <p:spPr/>
        <p:txBody>
          <a:bodyPr/>
          <a:lstStyle/>
          <a:p>
            <a:pPr eaLnBrk="1" hangingPunct="1"/>
            <a:endParaRPr lang="el-GR" sz="2800" dirty="0"/>
          </a:p>
          <a:p>
            <a:pPr eaLnBrk="1" hangingPunct="1"/>
            <a:r>
              <a:rPr lang="el-GR" sz="2400" dirty="0"/>
              <a:t>Αυτοαξιολόγηση: Στους ανθρώπους με θετική</a:t>
            </a:r>
            <a:r>
              <a:rPr lang="el-GR" sz="2400" b="1" dirty="0"/>
              <a:t> </a:t>
            </a:r>
            <a:r>
              <a:rPr lang="el-GR" sz="2400" dirty="0"/>
              <a:t>αυτοαξιολόγηση</a:t>
            </a:r>
            <a:r>
              <a:rPr lang="el-GR" sz="2400" b="1" dirty="0"/>
              <a:t> </a:t>
            </a:r>
            <a:r>
              <a:rPr lang="el-GR" sz="2400" dirty="0"/>
              <a:t>αρέσει ο εαυτός τους και τον θεωρούν ικανό και αποτελεσματικό στον εργασιακό χώρο.</a:t>
            </a:r>
          </a:p>
          <a:p>
            <a:pPr eaLnBrk="1" hangingPunct="1"/>
            <a:r>
              <a:rPr lang="el-GR" sz="2400" dirty="0"/>
              <a:t>Μακιαβελισμός: Οι έντονα μακιαβελικές προσωπικότητες είναι συνήθως πραγματιστές, συναισθηματικά αποστασιοποιημένοι και πιστεύουν ότι ο σκοπός αγιάζει τα μέσα</a:t>
            </a:r>
          </a:p>
          <a:p>
            <a:pPr eaLnBrk="1" hangingPunct="1"/>
            <a:r>
              <a:rPr lang="el-GR" sz="2400" dirty="0"/>
              <a:t>Ναρκισσισμός: Ένα άτομο με διογκωμένη αίσθηση </a:t>
            </a:r>
            <a:r>
              <a:rPr lang="el-GR" sz="2400" dirty="0" err="1"/>
              <a:t>αυταξίας</a:t>
            </a:r>
            <a:r>
              <a:rPr lang="el-GR" sz="2400" dirty="0"/>
              <a:t>, που απαιτεί υπέρμετρο θαυμασμό, έχει την αίσθηση ότι δικαιούται τα πάντα και είναι αλαζόνας </a:t>
            </a:r>
          </a:p>
          <a:p>
            <a:pPr eaLnBrk="1" hangingPunct="1"/>
            <a:endParaRPr lang="el-GR" sz="2400" dirty="0"/>
          </a:p>
        </p:txBody>
      </p:sp>
      <p:sp>
        <p:nvSpPr>
          <p:cNvPr id="21507" name="Text Box 4"/>
          <p:cNvSpPr txBox="1">
            <a:spLocks noChangeArrowheads="1"/>
          </p:cNvSpPr>
          <p:nvPr/>
        </p:nvSpPr>
        <p:spPr bwMode="auto">
          <a:xfrm>
            <a:off x="4040188" y="1152525"/>
            <a:ext cx="1138237" cy="822325"/>
          </a:xfrm>
          <a:prstGeom prst="rect">
            <a:avLst/>
          </a:prstGeom>
          <a:noFill/>
          <a:ln w="9525">
            <a:noFill/>
            <a:miter lim="800000"/>
            <a:headEnd/>
            <a:tailEnd/>
          </a:ln>
        </p:spPr>
        <p:txBody>
          <a:bodyPr>
            <a:spAutoFit/>
          </a:bodyPr>
          <a:lstStyle/>
          <a:p>
            <a:pPr algn="ctr"/>
            <a:r>
              <a:rPr lang="en-US" sz="1200">
                <a:solidFill>
                  <a:srgbClr val="88A44D"/>
                </a:solidFill>
              </a:rPr>
              <a:t>4</a:t>
            </a:r>
            <a:r>
              <a:rPr lang="el-GR" sz="1200">
                <a:solidFill>
                  <a:srgbClr val="88A44D"/>
                </a:solidFill>
              </a:rPr>
              <a:t>-</a:t>
            </a:r>
            <a:fld id="{18B1B92D-D98A-468C-8BC2-3B31919855F5}" type="slidenum">
              <a:rPr lang="en-US" sz="1200">
                <a:solidFill>
                  <a:srgbClr val="88A44D"/>
                </a:solidFill>
              </a:rPr>
              <a:pPr algn="ctr"/>
              <a:t>16</a:t>
            </a:fld>
            <a:endParaRPr lang="en-US" sz="1200">
              <a:solidFill>
                <a:srgbClr val="88A44D"/>
              </a:solidFill>
            </a:endParaRPr>
          </a:p>
          <a:p>
            <a:pPr>
              <a:spcBef>
                <a:spcPct val="50000"/>
              </a:spcBef>
            </a:pPr>
            <a:endParaRPr lang="el-G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p:txBody>
          <a:bodyPr/>
          <a:lstStyle/>
          <a:p>
            <a:pPr eaLnBrk="1" hangingPunct="1"/>
            <a:r>
              <a:rPr lang="el-GR" dirty="0"/>
              <a:t>Τι είναι οι αξίες;</a:t>
            </a:r>
          </a:p>
        </p:txBody>
      </p:sp>
      <p:sp>
        <p:nvSpPr>
          <p:cNvPr id="23554" name="Rectangle 3"/>
          <p:cNvSpPr>
            <a:spLocks noGrp="1"/>
          </p:cNvSpPr>
          <p:nvPr>
            <p:ph type="body" idx="4294967295"/>
          </p:nvPr>
        </p:nvSpPr>
        <p:spPr>
          <a:xfrm>
            <a:off x="301625" y="1524000"/>
            <a:ext cx="8534400" cy="4713115"/>
          </a:xfrm>
        </p:spPr>
        <p:txBody>
          <a:bodyPr/>
          <a:lstStyle/>
          <a:p>
            <a:pPr lvl="0"/>
            <a:r>
              <a:rPr lang="el-GR" sz="2400" dirty="0"/>
              <a:t>Καθολικές πεποιθήσεις που διέπουν τις πράξεις και τις κρίσεις των ανθρώπων σε μια μεγάλη ποικιλία καταστάσεων.</a:t>
            </a:r>
            <a:endParaRPr lang="en-US" sz="2400" dirty="0"/>
          </a:p>
          <a:p>
            <a:pPr lvl="0"/>
            <a:r>
              <a:rPr lang="el-GR" sz="2400" dirty="0"/>
              <a:t>Οι αξίες είναι ατομικά χαρακτηριστικά.</a:t>
            </a:r>
            <a:endParaRPr lang="en-US" sz="2400" dirty="0"/>
          </a:p>
          <a:p>
            <a:pPr lvl="0"/>
            <a:r>
              <a:rPr lang="el-GR" sz="2400" dirty="0"/>
              <a:t>Οι αξίες έχουν ως συνέπεια τη δημιουργία κανόνων και κανονισμών που ρυθμίζουν τη συμπεριφορά των ανθρώπων.</a:t>
            </a:r>
            <a:endParaRPr lang="en-US" sz="2400" dirty="0"/>
          </a:p>
          <a:p>
            <a:pPr lvl="0"/>
            <a:r>
              <a:rPr lang="el-GR" sz="2400" dirty="0"/>
              <a:t> </a:t>
            </a:r>
            <a:endParaRPr lang="en-US" sz="2400" dirty="0"/>
          </a:p>
          <a:p>
            <a:pPr eaLnBrk="1" hangingPunct="1">
              <a:buFont typeface="Wingdings 2" pitchFamily="18" charset="2"/>
              <a:buNone/>
            </a:pPr>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4E4FF-690B-D57F-97ED-90456399F6E6}"/>
              </a:ext>
            </a:extLst>
          </p:cNvPr>
          <p:cNvSpPr>
            <a:spLocks noGrp="1"/>
          </p:cNvSpPr>
          <p:nvPr>
            <p:ph type="title"/>
          </p:nvPr>
        </p:nvSpPr>
        <p:spPr>
          <a:xfrm>
            <a:off x="722313" y="533400"/>
            <a:ext cx="7772400" cy="998225"/>
          </a:xfrm>
        </p:spPr>
        <p:txBody>
          <a:bodyPr/>
          <a:lstStyle/>
          <a:p>
            <a:r>
              <a:rPr lang="el-GR" sz="2800" dirty="0"/>
              <a:t>Άλλα χαρακτηριστικά προσωπικότητας</a:t>
            </a:r>
            <a:endParaRPr lang="en-GR" sz="2800" dirty="0"/>
          </a:p>
        </p:txBody>
      </p:sp>
      <p:sp>
        <p:nvSpPr>
          <p:cNvPr id="4" name="Slide Number Placeholder 3">
            <a:extLst>
              <a:ext uri="{FF2B5EF4-FFF2-40B4-BE49-F238E27FC236}">
                <a16:creationId xmlns:a16="http://schemas.microsoft.com/office/drawing/2014/main" id="{76C01E4E-8BA6-AF03-97F1-3A9E6C354917}"/>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18</a:t>
            </a:fld>
            <a:endParaRPr lang="en-US"/>
          </a:p>
        </p:txBody>
      </p:sp>
      <p:sp>
        <p:nvSpPr>
          <p:cNvPr id="8" name="TextBox 7">
            <a:extLst>
              <a:ext uri="{FF2B5EF4-FFF2-40B4-BE49-F238E27FC236}">
                <a16:creationId xmlns:a16="http://schemas.microsoft.com/office/drawing/2014/main" id="{369B6CA4-3C7A-9943-74A9-82F486C66512}"/>
              </a:ext>
            </a:extLst>
          </p:cNvPr>
          <p:cNvSpPr txBox="1"/>
          <p:nvPr/>
        </p:nvSpPr>
        <p:spPr>
          <a:xfrm>
            <a:off x="245986" y="2442367"/>
            <a:ext cx="8652030" cy="4216539"/>
          </a:xfrm>
          <a:prstGeom prst="rect">
            <a:avLst/>
          </a:prstGeom>
          <a:noFill/>
        </p:spPr>
        <p:txBody>
          <a:bodyPr wrap="square">
            <a:spAutoFit/>
          </a:bodyPr>
          <a:lstStyle/>
          <a:p>
            <a:r>
              <a:rPr lang="el-GR" sz="2000" i="1" dirty="0"/>
              <a:t>Π</a:t>
            </a:r>
            <a:r>
              <a:rPr lang="en-GR" sz="2000" i="1" dirty="0"/>
              <a:t>ώς βλέπει κάποιος τον εαυτό του, πώς επιδιώκει τους στόχους του και πώς αντιμετωπίζει την αναγνώριση </a:t>
            </a:r>
            <a:endParaRPr lang="el-GR" sz="2000" i="1" dirty="0"/>
          </a:p>
          <a:p>
            <a:endParaRPr lang="el-GR" sz="2000" dirty="0"/>
          </a:p>
          <a:p>
            <a:r>
              <a:rPr lang="en-GR" sz="2000" b="1" dirty="0"/>
              <a:t>1. Θετική αυτοαξιολόγηση: «Πιστεύω ότι μπορώ να ανταποκριθώ»</a:t>
            </a:r>
            <a:endParaRPr lang="en-GR" sz="2000" dirty="0"/>
          </a:p>
          <a:p>
            <a:r>
              <a:rPr lang="en-GR" sz="2000" dirty="0"/>
              <a:t>Αφορά τη γενική εικόνα που έχει κάποιος για την αξία και τις δυνατότητές του. </a:t>
            </a:r>
            <a:endParaRPr lang="el-GR" sz="2000" dirty="0"/>
          </a:p>
          <a:p>
            <a:r>
              <a:rPr lang="en-GR" sz="2000" b="1" dirty="0"/>
              <a:t>Παράδειγμα:</a:t>
            </a:r>
            <a:r>
              <a:rPr lang="en-GR" sz="2000" dirty="0"/>
              <a:t> Μια εκπαιδευτικός αναλαμβάνει τον συντονισμό και λέει:</a:t>
            </a:r>
          </a:p>
          <a:p>
            <a:r>
              <a:rPr lang="en-GR" sz="2000" dirty="0"/>
              <a:t>«Δεν έχω οργανώσει ξανά τόσο μεγάλη εκδήλωση, αλλά μπορώ να τα καταφέρω με προετοιμασία και συνεργασία».</a:t>
            </a:r>
          </a:p>
          <a:p>
            <a:r>
              <a:rPr lang="en-GR" sz="2000" dirty="0"/>
              <a:t>Αν προκύψει ένα λάθος, αναζητά τι μπορεί να βελτιώσει, χωρίς να θεωρεί ότι το λάθος ακυρώνει συνολικά την ικανότητά της.</a:t>
            </a:r>
          </a:p>
          <a:p>
            <a:endParaRPr lang="el-GR" dirty="0"/>
          </a:p>
          <a:p>
            <a:endParaRPr lang="en-GR" dirty="0"/>
          </a:p>
        </p:txBody>
      </p:sp>
    </p:spTree>
    <p:extLst>
      <p:ext uri="{BB962C8B-B14F-4D97-AF65-F5344CB8AC3E}">
        <p14:creationId xmlns:p14="http://schemas.microsoft.com/office/powerpoint/2010/main" val="1055657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49B38-BFEE-C233-6075-BD0872451C5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785954-B02C-36BF-8387-9224C6018BD2}"/>
              </a:ext>
            </a:extLst>
          </p:cNvPr>
          <p:cNvSpPr>
            <a:spLocks noGrp="1"/>
          </p:cNvSpPr>
          <p:nvPr>
            <p:ph type="title"/>
          </p:nvPr>
        </p:nvSpPr>
        <p:spPr>
          <a:xfrm>
            <a:off x="722313" y="533400"/>
            <a:ext cx="7772400" cy="998225"/>
          </a:xfrm>
        </p:spPr>
        <p:txBody>
          <a:bodyPr/>
          <a:lstStyle/>
          <a:p>
            <a:r>
              <a:rPr lang="el-GR" sz="2800" dirty="0"/>
              <a:t>Άλλα χαρακτηριστικά προσωπικότητας</a:t>
            </a:r>
            <a:endParaRPr lang="en-GR" sz="2800" dirty="0"/>
          </a:p>
        </p:txBody>
      </p:sp>
      <p:sp>
        <p:nvSpPr>
          <p:cNvPr id="4" name="Slide Number Placeholder 3">
            <a:extLst>
              <a:ext uri="{FF2B5EF4-FFF2-40B4-BE49-F238E27FC236}">
                <a16:creationId xmlns:a16="http://schemas.microsoft.com/office/drawing/2014/main" id="{DAA90ED0-76ED-5E4C-E364-EBEDDCED6E3C}"/>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19</a:t>
            </a:fld>
            <a:endParaRPr lang="en-US"/>
          </a:p>
        </p:txBody>
      </p:sp>
      <p:sp>
        <p:nvSpPr>
          <p:cNvPr id="8" name="TextBox 7">
            <a:extLst>
              <a:ext uri="{FF2B5EF4-FFF2-40B4-BE49-F238E27FC236}">
                <a16:creationId xmlns:a16="http://schemas.microsoft.com/office/drawing/2014/main" id="{830E6D5D-0311-FB02-739C-8FB31FB69F80}"/>
              </a:ext>
            </a:extLst>
          </p:cNvPr>
          <p:cNvSpPr txBox="1"/>
          <p:nvPr/>
        </p:nvSpPr>
        <p:spPr>
          <a:xfrm>
            <a:off x="245985" y="2640013"/>
            <a:ext cx="8652030" cy="3477875"/>
          </a:xfrm>
          <a:prstGeom prst="rect">
            <a:avLst/>
          </a:prstGeom>
          <a:noFill/>
        </p:spPr>
        <p:txBody>
          <a:bodyPr wrap="square">
            <a:spAutoFit/>
          </a:bodyPr>
          <a:lstStyle/>
          <a:p>
            <a:r>
              <a:rPr lang="el-GR" sz="2000" b="1" dirty="0"/>
              <a:t>2. </a:t>
            </a:r>
            <a:r>
              <a:rPr lang="en-GR" sz="2000" b="1" dirty="0"/>
              <a:t>Μακιαβελισμός: «Πώς θα πετύχω αυτό που θέλω, ακόμη και χειραγωγώντας τους άλλους;»</a:t>
            </a:r>
            <a:endParaRPr lang="en-GR" sz="2000" dirty="0"/>
          </a:p>
          <a:p>
            <a:r>
              <a:rPr lang="en-GR" sz="2000" dirty="0"/>
              <a:t>Το κρίσιμο στοιχείο είναι η εργαλειακή αντιμετώπιση των άλλων και η αποδοχή της χειραγώγησης για την επίτευξη ενός στόχου. Ο καλός σχεδιασμός ή ο πραγματισμός από μόνοι τους δεν αρκούν για να μιλήσουμε για μακιαβελισμό.</a:t>
            </a:r>
          </a:p>
          <a:p>
            <a:r>
              <a:rPr lang="en-GR" sz="2000" b="1" dirty="0"/>
              <a:t>Παράδειγμα:</a:t>
            </a:r>
            <a:r>
              <a:rPr lang="en-GR" sz="2000" dirty="0"/>
              <a:t> Ένας εκπαιδευτικός θέλει να γίνει συντονιστής. Λέει παραπλανητικά σε κάθε συνάδελφο ότι «όλοι οι υπόλοιποι έχουν ήδη συμφωνήσει», ώστε να εξασφαλίσει την υποστήριξή του.</a:t>
            </a:r>
          </a:p>
          <a:p>
            <a:r>
              <a:rPr lang="en-GR" sz="2000" dirty="0"/>
              <a:t>Το ερώτημα εδώ είναι: </a:t>
            </a:r>
            <a:r>
              <a:rPr lang="en-GR" sz="2000" b="1" i="1" dirty="0"/>
              <a:t>«Ποια μέσα χρησιμοποιεί για να αποκτήσει επιρροή;»</a:t>
            </a:r>
            <a:endParaRPr lang="en-GR" sz="2000" i="1" dirty="0"/>
          </a:p>
        </p:txBody>
      </p:sp>
    </p:spTree>
    <p:extLst>
      <p:ext uri="{BB962C8B-B14F-4D97-AF65-F5344CB8AC3E}">
        <p14:creationId xmlns:p14="http://schemas.microsoft.com/office/powerpoint/2010/main" val="2043572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FB404-A1D8-1C1E-AEB1-A8C2A44258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921A01-A921-476C-2DF0-C40F6BCDEDA2}"/>
              </a:ext>
            </a:extLst>
          </p:cNvPr>
          <p:cNvSpPr>
            <a:spLocks noGrp="1"/>
          </p:cNvSpPr>
          <p:nvPr>
            <p:ph type="title"/>
          </p:nvPr>
        </p:nvSpPr>
        <p:spPr>
          <a:xfrm>
            <a:off x="722313" y="533400"/>
            <a:ext cx="7772400" cy="998225"/>
          </a:xfrm>
        </p:spPr>
        <p:txBody>
          <a:bodyPr/>
          <a:lstStyle/>
          <a:p>
            <a:r>
              <a:rPr lang="el-GR" sz="2800" dirty="0"/>
              <a:t>Άλλα χαρακτηριστικά προσωπικότητας</a:t>
            </a:r>
            <a:endParaRPr lang="en-GR" sz="2800" dirty="0"/>
          </a:p>
        </p:txBody>
      </p:sp>
      <p:sp>
        <p:nvSpPr>
          <p:cNvPr id="4" name="Slide Number Placeholder 3">
            <a:extLst>
              <a:ext uri="{FF2B5EF4-FFF2-40B4-BE49-F238E27FC236}">
                <a16:creationId xmlns:a16="http://schemas.microsoft.com/office/drawing/2014/main" id="{996B0E78-852D-D650-A113-2870277E94BE}"/>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20</a:t>
            </a:fld>
            <a:endParaRPr lang="en-US"/>
          </a:p>
        </p:txBody>
      </p:sp>
      <p:sp>
        <p:nvSpPr>
          <p:cNvPr id="8" name="TextBox 7">
            <a:extLst>
              <a:ext uri="{FF2B5EF4-FFF2-40B4-BE49-F238E27FC236}">
                <a16:creationId xmlns:a16="http://schemas.microsoft.com/office/drawing/2014/main" id="{A8A8FF18-08FE-D9AB-D82E-CD1B85CB344C}"/>
              </a:ext>
            </a:extLst>
          </p:cNvPr>
          <p:cNvSpPr txBox="1"/>
          <p:nvPr/>
        </p:nvSpPr>
        <p:spPr>
          <a:xfrm>
            <a:off x="245985" y="2640013"/>
            <a:ext cx="8652030" cy="3416320"/>
          </a:xfrm>
          <a:prstGeom prst="rect">
            <a:avLst/>
          </a:prstGeom>
          <a:noFill/>
        </p:spPr>
        <p:txBody>
          <a:bodyPr wrap="square">
            <a:spAutoFit/>
          </a:bodyPr>
          <a:lstStyle/>
          <a:p>
            <a:r>
              <a:rPr lang="el-GR" b="1" dirty="0"/>
              <a:t>3. </a:t>
            </a:r>
            <a:r>
              <a:rPr lang="en-GR" b="1" dirty="0"/>
              <a:t>Ναρκισσισμός: «Θέλω να αναγνωρίσουν ότι εγώ είμαι ο σημαντικότερος»</a:t>
            </a:r>
            <a:endParaRPr lang="en-GR" dirty="0"/>
          </a:p>
          <a:p>
            <a:r>
              <a:rPr lang="en-GR" dirty="0"/>
              <a:t>Έμφαση στη διογκωμένη αίσθηση προσωπικής σπουδαιότητας και στην έντονη ανάγκη θαυμασμού.</a:t>
            </a:r>
          </a:p>
          <a:p>
            <a:endParaRPr lang="el-GR" b="1" dirty="0"/>
          </a:p>
          <a:p>
            <a:r>
              <a:rPr lang="en-GR" b="1" dirty="0"/>
              <a:t>Παράδειγμα:</a:t>
            </a:r>
            <a:r>
              <a:rPr lang="en-GR" dirty="0"/>
              <a:t> Μετά την επιτυχημένη εκδήλωση, ένας εκπαιδευτικός παρουσιάζει τη συλλογική δουλειά ως αποκλειστικά δικό του επίτευγμα, υποβαθμίζει τη συμβολή των συναδέλφων και θυμώνει όταν δεν τον επαινούν ιδιαίτερα.</a:t>
            </a:r>
          </a:p>
        </p:txBody>
      </p:sp>
    </p:spTree>
    <p:extLst>
      <p:ext uri="{BB962C8B-B14F-4D97-AF65-F5344CB8AC3E}">
        <p14:creationId xmlns:p14="http://schemas.microsoft.com/office/powerpoint/2010/main" val="1419588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6D079A-0DB1-6C5E-BE22-E4D6FC9C3A2B}"/>
              </a:ext>
            </a:extLst>
          </p:cNvPr>
          <p:cNvSpPr>
            <a:spLocks noGrp="1"/>
          </p:cNvSpPr>
          <p:nvPr>
            <p:ph type="title"/>
          </p:nvPr>
        </p:nvSpPr>
        <p:spPr>
          <a:xfrm>
            <a:off x="722313" y="533400"/>
            <a:ext cx="7772400" cy="998225"/>
          </a:xfrm>
        </p:spPr>
        <p:txBody>
          <a:bodyPr/>
          <a:lstStyle/>
          <a:p>
            <a:r>
              <a:rPr lang="el-GR" dirty="0"/>
              <a:t>Αξίες</a:t>
            </a:r>
            <a:endParaRPr lang="en-GR" dirty="0"/>
          </a:p>
        </p:txBody>
      </p:sp>
      <p:sp>
        <p:nvSpPr>
          <p:cNvPr id="4" name="Slide Number Placeholder 3">
            <a:extLst>
              <a:ext uri="{FF2B5EF4-FFF2-40B4-BE49-F238E27FC236}">
                <a16:creationId xmlns:a16="http://schemas.microsoft.com/office/drawing/2014/main" id="{9D40352A-CBC1-FEBE-7A9B-5A1D3F555855}"/>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21</a:t>
            </a:fld>
            <a:endParaRPr lang="en-US"/>
          </a:p>
        </p:txBody>
      </p:sp>
      <p:sp>
        <p:nvSpPr>
          <p:cNvPr id="6" name="TextBox 5">
            <a:extLst>
              <a:ext uri="{FF2B5EF4-FFF2-40B4-BE49-F238E27FC236}">
                <a16:creationId xmlns:a16="http://schemas.microsoft.com/office/drawing/2014/main" id="{969EFD55-E165-0949-9FAE-3FE8D3EEDA40}"/>
              </a:ext>
            </a:extLst>
          </p:cNvPr>
          <p:cNvSpPr txBox="1"/>
          <p:nvPr/>
        </p:nvSpPr>
        <p:spPr>
          <a:xfrm>
            <a:off x="1612095" y="3125420"/>
            <a:ext cx="5919810" cy="1938992"/>
          </a:xfrm>
          <a:prstGeom prst="rect">
            <a:avLst/>
          </a:prstGeom>
          <a:noFill/>
        </p:spPr>
        <p:txBody>
          <a:bodyPr wrap="square">
            <a:spAutoFit/>
          </a:bodyPr>
          <a:lstStyle/>
          <a:p>
            <a:r>
              <a:rPr lang="en-GR" sz="2400" b="1" kern="0" dirty="0">
                <a:effectLst/>
                <a:latin typeface="Times New Roman" panose="02020603050405020304" pitchFamily="18" charset="0"/>
                <a:ea typeface="Times New Roman" panose="02020603050405020304" pitchFamily="18" charset="0"/>
              </a:rPr>
              <a:t>Τι θεωρώ σημαντικό να πετύχω στη ζωή μου;</a:t>
            </a:r>
            <a:r>
              <a:rPr lang="en-GR" sz="2400" kern="0" dirty="0">
                <a:effectLst/>
                <a:latin typeface="Times New Roman" panose="02020603050405020304" pitchFamily="18" charset="0"/>
                <a:ea typeface="Times New Roman" panose="02020603050405020304" pitchFamily="18" charset="0"/>
              </a:rPr>
              <a:t> </a:t>
            </a:r>
            <a:endParaRPr lang="el-GR" sz="2400" kern="0" dirty="0">
              <a:effectLst/>
              <a:latin typeface="Times New Roman" panose="02020603050405020304" pitchFamily="18" charset="0"/>
              <a:ea typeface="Times New Roman" panose="02020603050405020304" pitchFamily="18" charset="0"/>
            </a:endParaRPr>
          </a:p>
          <a:p>
            <a:endParaRPr lang="el-GR" b="1" kern="0" dirty="0">
              <a:latin typeface="Times New Roman" panose="02020603050405020304" pitchFamily="18" charset="0"/>
              <a:ea typeface="Times New Roman" panose="02020603050405020304" pitchFamily="18" charset="0"/>
            </a:endParaRPr>
          </a:p>
          <a:p>
            <a:r>
              <a:rPr lang="en-GR" sz="2400" b="1" kern="0" dirty="0">
                <a:effectLst/>
                <a:latin typeface="Times New Roman" panose="02020603050405020304" pitchFamily="18" charset="0"/>
                <a:ea typeface="Times New Roman" panose="02020603050405020304" pitchFamily="18" charset="0"/>
              </a:rPr>
              <a:t>Με ποιον τρόπο επιλέγω να ενεργώ για να το πετύχω</a:t>
            </a:r>
            <a:r>
              <a:rPr lang="el-GR" sz="2400" b="1" kern="0" dirty="0">
                <a:latin typeface="Times New Roman" panose="02020603050405020304" pitchFamily="18" charset="0"/>
                <a:ea typeface="Times New Roman" panose="02020603050405020304" pitchFamily="18" charset="0"/>
              </a:rPr>
              <a:t>;</a:t>
            </a:r>
            <a:endParaRPr lang="en-GR" dirty="0"/>
          </a:p>
        </p:txBody>
      </p:sp>
    </p:spTree>
    <p:extLst>
      <p:ext uri="{BB962C8B-B14F-4D97-AF65-F5344CB8AC3E}">
        <p14:creationId xmlns:p14="http://schemas.microsoft.com/office/powerpoint/2010/main" val="562272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1AA1DF-0DCD-4A78-A74B-3AF60BF3E951}"/>
              </a:ext>
            </a:extLst>
          </p:cNvPr>
          <p:cNvSpPr>
            <a:spLocks noGrp="1"/>
          </p:cNvSpPr>
          <p:nvPr/>
        </p:nvSpPr>
        <p:spPr>
          <a:xfrm>
            <a:off x="500063" y="1200150"/>
            <a:ext cx="8143875" cy="750094"/>
          </a:xfrm>
          <a:prstGeom prst="rect">
            <a:avLst/>
          </a:prstGeom>
          <a:noFill/>
          <a:ln w="0">
            <a:noFill/>
            <a:prstDash val="solid"/>
          </a:ln>
        </p:spPr>
        <p:txBody>
          <a:bodyPr/>
          <a:lstStyle>
            <a:defPPr>
              <a:defRPr sz="3000" b="1">
                <a:solidFill>
                  <a:srgbClr val="143D48"/>
                </a:solidFill>
                <a:latin typeface="DejaVu Sans"/>
                <a:ea typeface="DejaVu Sans"/>
                <a:cs typeface="DejaVu Sans"/>
              </a:defRPr>
            </a:defPPr>
            <a:lvl1pPr>
              <a:defRPr sz="3000" b="1">
                <a:solidFill>
                  <a:srgbClr val="143D48"/>
                </a:solidFill>
                <a:latin typeface="DejaVu Sans"/>
                <a:ea typeface="DejaVu Sans"/>
                <a:cs typeface="DejaVu Sans"/>
              </a:defRPr>
            </a:lvl1pPr>
            <a:lvl2pPr>
              <a:defRPr sz="3000" b="1">
                <a:solidFill>
                  <a:srgbClr val="143D48"/>
                </a:solidFill>
                <a:latin typeface="DejaVu Sans"/>
                <a:ea typeface="DejaVu Sans"/>
                <a:cs typeface="DejaVu Sans"/>
              </a:defRPr>
            </a:lvl2pPr>
            <a:lvl3pPr>
              <a:defRPr sz="3000" b="1">
                <a:solidFill>
                  <a:srgbClr val="143D48"/>
                </a:solidFill>
                <a:latin typeface="DejaVu Sans"/>
                <a:ea typeface="DejaVu Sans"/>
                <a:cs typeface="DejaVu Sans"/>
              </a:defRPr>
            </a:lvl3pPr>
            <a:lvl4pPr>
              <a:defRPr sz="3000" b="1">
                <a:solidFill>
                  <a:srgbClr val="143D48"/>
                </a:solidFill>
                <a:latin typeface="DejaVu Sans"/>
                <a:ea typeface="DejaVu Sans"/>
                <a:cs typeface="DejaVu Sans"/>
              </a:defRPr>
            </a:lvl4pPr>
            <a:lvl5pPr>
              <a:defRPr sz="3000" b="1">
                <a:solidFill>
                  <a:srgbClr val="143D48"/>
                </a:solidFill>
                <a:latin typeface="DejaVu Sans"/>
                <a:ea typeface="DejaVu Sans"/>
                <a:cs typeface="DejaVu Sans"/>
              </a:defRPr>
            </a:lvl5pPr>
            <a:lvl6pPr>
              <a:defRPr sz="3000" b="1">
                <a:solidFill>
                  <a:srgbClr val="143D48"/>
                </a:solidFill>
                <a:latin typeface="DejaVu Sans"/>
                <a:ea typeface="DejaVu Sans"/>
                <a:cs typeface="DejaVu Sans"/>
              </a:defRPr>
            </a:lvl6pPr>
            <a:lvl7pPr>
              <a:defRPr sz="3000" b="1">
                <a:solidFill>
                  <a:srgbClr val="143D48"/>
                </a:solidFill>
                <a:latin typeface="DejaVu Sans"/>
                <a:ea typeface="DejaVu Sans"/>
                <a:cs typeface="DejaVu Sans"/>
              </a:defRPr>
            </a:lvl7pPr>
            <a:lvl8pPr>
              <a:defRPr sz="3000" b="1">
                <a:solidFill>
                  <a:srgbClr val="143D48"/>
                </a:solidFill>
                <a:latin typeface="DejaVu Sans"/>
                <a:ea typeface="DejaVu Sans"/>
                <a:cs typeface="DejaVu Sans"/>
              </a:defRPr>
            </a:lvl8pPr>
            <a:lvl9pPr>
              <a:defRPr sz="3000" b="1">
                <a:solidFill>
                  <a:srgbClr val="143D48"/>
                </a:solidFill>
                <a:latin typeface="DejaVu Sans"/>
                <a:ea typeface="DejaVu Sans"/>
                <a:cs typeface="DejaVu Sans"/>
              </a:defRPr>
            </a:lvl9pPr>
          </a:lstStyle>
          <a:p>
            <a:pPr algn="ctr">
              <a:defRPr sz="3000" b="1">
                <a:solidFill>
                  <a:srgbClr val="143D48"/>
                </a:solidFill>
                <a:latin typeface="DejaVu Sans"/>
                <a:ea typeface="DejaVu Sans"/>
                <a:cs typeface="DejaVu Sans"/>
              </a:defRPr>
            </a:pPr>
            <a:r>
              <a:rPr sz="2250" dirty="0" err="1"/>
              <a:t>Αξίες</a:t>
            </a:r>
            <a:endParaRPr sz="2250" dirty="0"/>
          </a:p>
        </p:txBody>
      </p:sp>
      <p:sp>
        <p:nvSpPr>
          <p:cNvPr id="2" name="Rectangle 1">
            <a:extLst>
              <a:ext uri="{FF2B5EF4-FFF2-40B4-BE49-F238E27FC236}">
                <a16:creationId xmlns:a16="http://schemas.microsoft.com/office/drawing/2014/main" id="{B2FDD58B-0F61-427C-BD5A-B20982957CED}"/>
              </a:ext>
            </a:extLst>
          </p:cNvPr>
          <p:cNvSpPr>
            <a:spLocks noGrp="1"/>
          </p:cNvSpPr>
          <p:nvPr/>
        </p:nvSpPr>
        <p:spPr>
          <a:xfrm>
            <a:off x="528638" y="2000251"/>
            <a:ext cx="8036719" cy="392906"/>
          </a:xfrm>
          <a:prstGeom prst="rect">
            <a:avLst/>
          </a:prstGeom>
          <a:noFill/>
          <a:ln w="0">
            <a:noFill/>
            <a:prstDash val="solid"/>
          </a:ln>
        </p:spPr>
        <p:txBody>
          <a:bodyPr/>
          <a:lstStyle>
            <a:defPPr>
              <a:defRPr sz="1800" b="1">
                <a:solidFill>
                  <a:srgbClr val="987245"/>
                </a:solidFill>
                <a:latin typeface="DejaVu Sans"/>
                <a:ea typeface="DejaVu Sans"/>
                <a:cs typeface="DejaVu Sans"/>
              </a:defRPr>
            </a:defPPr>
            <a:lvl1pPr>
              <a:defRPr sz="1800" b="1">
                <a:solidFill>
                  <a:srgbClr val="987245"/>
                </a:solidFill>
                <a:latin typeface="DejaVu Sans"/>
                <a:ea typeface="DejaVu Sans"/>
                <a:cs typeface="DejaVu Sans"/>
              </a:defRPr>
            </a:lvl1pPr>
            <a:lvl2pPr>
              <a:defRPr sz="1800" b="1">
                <a:solidFill>
                  <a:srgbClr val="987245"/>
                </a:solidFill>
                <a:latin typeface="DejaVu Sans"/>
                <a:ea typeface="DejaVu Sans"/>
                <a:cs typeface="DejaVu Sans"/>
              </a:defRPr>
            </a:lvl2pPr>
            <a:lvl3pPr>
              <a:defRPr sz="1800" b="1">
                <a:solidFill>
                  <a:srgbClr val="987245"/>
                </a:solidFill>
                <a:latin typeface="DejaVu Sans"/>
                <a:ea typeface="DejaVu Sans"/>
                <a:cs typeface="DejaVu Sans"/>
              </a:defRPr>
            </a:lvl3pPr>
            <a:lvl4pPr>
              <a:defRPr sz="1800" b="1">
                <a:solidFill>
                  <a:srgbClr val="987245"/>
                </a:solidFill>
                <a:latin typeface="DejaVu Sans"/>
                <a:ea typeface="DejaVu Sans"/>
                <a:cs typeface="DejaVu Sans"/>
              </a:defRPr>
            </a:lvl4pPr>
            <a:lvl5pPr>
              <a:defRPr sz="1800" b="1">
                <a:solidFill>
                  <a:srgbClr val="987245"/>
                </a:solidFill>
                <a:latin typeface="DejaVu Sans"/>
                <a:ea typeface="DejaVu Sans"/>
                <a:cs typeface="DejaVu Sans"/>
              </a:defRPr>
            </a:lvl5pPr>
            <a:lvl6pPr>
              <a:defRPr sz="1800" b="1">
                <a:solidFill>
                  <a:srgbClr val="987245"/>
                </a:solidFill>
                <a:latin typeface="DejaVu Sans"/>
                <a:ea typeface="DejaVu Sans"/>
                <a:cs typeface="DejaVu Sans"/>
              </a:defRPr>
            </a:lvl6pPr>
            <a:lvl7pPr>
              <a:defRPr sz="1800" b="1">
                <a:solidFill>
                  <a:srgbClr val="987245"/>
                </a:solidFill>
                <a:latin typeface="DejaVu Sans"/>
                <a:ea typeface="DejaVu Sans"/>
                <a:cs typeface="DejaVu Sans"/>
              </a:defRPr>
            </a:lvl7pPr>
            <a:lvl8pPr>
              <a:defRPr sz="1800" b="1">
                <a:solidFill>
                  <a:srgbClr val="987245"/>
                </a:solidFill>
                <a:latin typeface="DejaVu Sans"/>
                <a:ea typeface="DejaVu Sans"/>
                <a:cs typeface="DejaVu Sans"/>
              </a:defRPr>
            </a:lvl8pPr>
            <a:lvl9pPr>
              <a:defRPr sz="1800" b="1">
                <a:solidFill>
                  <a:srgbClr val="987245"/>
                </a:solidFill>
                <a:latin typeface="DejaVu Sans"/>
                <a:ea typeface="DejaVu Sans"/>
                <a:cs typeface="DejaVu Sans"/>
              </a:defRPr>
            </a:lvl9pPr>
          </a:lstStyle>
          <a:p>
            <a:pPr>
              <a:defRPr sz="1800" b="1">
                <a:solidFill>
                  <a:srgbClr val="987245"/>
                </a:solidFill>
                <a:latin typeface="DejaVu Sans"/>
                <a:ea typeface="DejaVu Sans"/>
                <a:cs typeface="DejaVu Sans"/>
              </a:defRPr>
            </a:pPr>
            <a:r>
              <a:rPr dirty="0" err="1"/>
              <a:t>Πε</a:t>
            </a:r>
            <a:r>
              <a:rPr dirty="0"/>
              <a:t>π</a:t>
            </a:r>
            <a:r>
              <a:rPr dirty="0" err="1"/>
              <a:t>οιθήσεις</a:t>
            </a:r>
            <a:r>
              <a:rPr dirty="0"/>
              <a:t> </a:t>
            </a:r>
            <a:r>
              <a:rPr dirty="0" err="1"/>
              <a:t>γι</a:t>
            </a:r>
            <a:r>
              <a:rPr dirty="0"/>
              <a:t>α </a:t>
            </a:r>
            <a:r>
              <a:rPr dirty="0" err="1"/>
              <a:t>όσ</a:t>
            </a:r>
            <a:r>
              <a:rPr dirty="0"/>
              <a:t>α α</a:t>
            </a:r>
            <a:r>
              <a:rPr dirty="0" err="1"/>
              <a:t>ξίζουν</a:t>
            </a:r>
            <a:r>
              <a:rPr dirty="0"/>
              <a:t> π</a:t>
            </a:r>
            <a:r>
              <a:rPr dirty="0" err="1"/>
              <a:t>ροτερ</a:t>
            </a:r>
            <a:r>
              <a:rPr dirty="0"/>
              <a:t>α</a:t>
            </a:r>
            <a:r>
              <a:rPr dirty="0" err="1"/>
              <a:t>ιότητ</a:t>
            </a:r>
            <a:r>
              <a:rPr dirty="0"/>
              <a:t>α</a:t>
            </a:r>
          </a:p>
        </p:txBody>
      </p:sp>
      <p:sp>
        <p:nvSpPr>
          <p:cNvPr id="3" name="Rectangle 2">
            <a:extLst>
              <a:ext uri="{FF2B5EF4-FFF2-40B4-BE49-F238E27FC236}">
                <a16:creationId xmlns:a16="http://schemas.microsoft.com/office/drawing/2014/main" id="{0D5BE9B6-FED8-4C1F-9698-BE92E452E083}"/>
              </a:ext>
            </a:extLst>
          </p:cNvPr>
          <p:cNvSpPr>
            <a:spLocks noGrp="1"/>
          </p:cNvSpPr>
          <p:nvPr/>
        </p:nvSpPr>
        <p:spPr>
          <a:xfrm>
            <a:off x="528638" y="2536031"/>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Οι</a:t>
            </a:r>
            <a:r>
              <a:rPr sz="2000" dirty="0"/>
              <a:t> α</a:t>
            </a:r>
            <a:r>
              <a:rPr sz="2000" dirty="0" err="1"/>
              <a:t>ξίες</a:t>
            </a:r>
            <a:r>
              <a:rPr sz="2000" dirty="0"/>
              <a:t> π</a:t>
            </a:r>
            <a:r>
              <a:rPr sz="2000" dirty="0" err="1"/>
              <a:t>ροσφέρουν</a:t>
            </a:r>
            <a:r>
              <a:rPr sz="2000" dirty="0"/>
              <a:t> </a:t>
            </a:r>
            <a:r>
              <a:rPr sz="2000" dirty="0" err="1"/>
              <a:t>κριτήρι</a:t>
            </a:r>
            <a:r>
              <a:rPr sz="2000" dirty="0"/>
              <a:t>α </a:t>
            </a:r>
            <a:r>
              <a:rPr sz="2000" dirty="0" err="1"/>
              <a:t>γι</a:t>
            </a:r>
            <a:r>
              <a:rPr sz="2000" dirty="0"/>
              <a:t>α </a:t>
            </a:r>
            <a:r>
              <a:rPr sz="2000" dirty="0" err="1"/>
              <a:t>ε</a:t>
            </a:r>
            <a:r>
              <a:rPr sz="2000" dirty="0"/>
              <a:t>π</a:t>
            </a:r>
            <a:r>
              <a:rPr sz="2000" dirty="0" err="1"/>
              <a:t>ιλογές</a:t>
            </a:r>
            <a:r>
              <a:rPr sz="2000" dirty="0"/>
              <a:t> </a:t>
            </a:r>
            <a:r>
              <a:rPr sz="2000" dirty="0" err="1"/>
              <a:t>κ</a:t>
            </a:r>
            <a:r>
              <a:rPr sz="2000" dirty="0"/>
              <a:t>α</a:t>
            </a:r>
            <a:r>
              <a:rPr sz="2000" dirty="0" err="1"/>
              <a:t>ι</a:t>
            </a:r>
            <a:r>
              <a:rPr sz="2000" dirty="0"/>
              <a:t> </a:t>
            </a:r>
            <a:r>
              <a:rPr sz="2000" dirty="0" err="1"/>
              <a:t>κρίσεις</a:t>
            </a:r>
            <a:r>
              <a:rPr sz="2000" dirty="0"/>
              <a:t>.</a:t>
            </a:r>
          </a:p>
        </p:txBody>
      </p:sp>
      <p:sp>
        <p:nvSpPr>
          <p:cNvPr id="4" name="Rectangle 3">
            <a:extLst>
              <a:ext uri="{FF2B5EF4-FFF2-40B4-BE49-F238E27FC236}">
                <a16:creationId xmlns:a16="http://schemas.microsoft.com/office/drawing/2014/main" id="{1A02DC8C-2605-4E16-AEEC-1BF2BD15AF93}"/>
              </a:ext>
            </a:extLst>
          </p:cNvPr>
          <p:cNvSpPr>
            <a:spLocks noGrp="1"/>
          </p:cNvSpPr>
          <p:nvPr/>
        </p:nvSpPr>
        <p:spPr>
          <a:xfrm>
            <a:off x="528638" y="3221831"/>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Στην</a:t>
            </a:r>
            <a:r>
              <a:rPr sz="2000" dirty="0"/>
              <a:t> </a:t>
            </a:r>
            <a:r>
              <a:rPr sz="2000" dirty="0" err="1"/>
              <a:t>εκ</a:t>
            </a:r>
            <a:r>
              <a:rPr sz="2000" dirty="0"/>
              <a:t>πα</a:t>
            </a:r>
            <a:r>
              <a:rPr sz="2000" dirty="0" err="1"/>
              <a:t>ίδευση</a:t>
            </a:r>
            <a:r>
              <a:rPr sz="2000" dirty="0"/>
              <a:t>: </a:t>
            </a:r>
            <a:r>
              <a:rPr sz="2000" dirty="0" err="1"/>
              <a:t>δικ</a:t>
            </a:r>
            <a:r>
              <a:rPr sz="2000" dirty="0"/>
              <a:t>α</a:t>
            </a:r>
            <a:r>
              <a:rPr sz="2000" dirty="0" err="1"/>
              <a:t>ιοσύνη</a:t>
            </a:r>
            <a:r>
              <a:rPr sz="2000" dirty="0"/>
              <a:t>, </a:t>
            </a:r>
            <a:r>
              <a:rPr sz="2000" dirty="0" err="1"/>
              <a:t>συμ</a:t>
            </a:r>
            <a:r>
              <a:rPr sz="2000" dirty="0"/>
              <a:t>π</a:t>
            </a:r>
            <a:r>
              <a:rPr sz="2000" dirty="0" err="1"/>
              <a:t>ερίληψη</a:t>
            </a:r>
            <a:r>
              <a:rPr sz="2000" dirty="0"/>
              <a:t>, α</a:t>
            </a:r>
            <a:r>
              <a:rPr sz="2000" dirty="0" err="1"/>
              <a:t>υτονομί</a:t>
            </a:r>
            <a:r>
              <a:rPr sz="2000" dirty="0"/>
              <a:t>α, </a:t>
            </a:r>
            <a:r>
              <a:rPr sz="2000" dirty="0" err="1"/>
              <a:t>φροντίδ</a:t>
            </a:r>
            <a:r>
              <a:rPr sz="2000" dirty="0"/>
              <a:t>α </a:t>
            </a:r>
            <a:r>
              <a:rPr sz="2000" dirty="0" err="1"/>
              <a:t>κ</a:t>
            </a:r>
            <a:r>
              <a:rPr sz="2000" dirty="0"/>
              <a:t>α</a:t>
            </a:r>
            <a:r>
              <a:rPr sz="2000" dirty="0" err="1"/>
              <a:t>ι</a:t>
            </a:r>
            <a:r>
              <a:rPr sz="2000" dirty="0"/>
              <a:t> </a:t>
            </a:r>
            <a:r>
              <a:rPr sz="2000" dirty="0" err="1"/>
              <a:t>υ</a:t>
            </a:r>
            <a:r>
              <a:rPr sz="2000" dirty="0"/>
              <a:t>π</a:t>
            </a:r>
            <a:r>
              <a:rPr sz="2000" dirty="0" err="1"/>
              <a:t>ευθυνότητ</a:t>
            </a:r>
            <a:r>
              <a:rPr sz="2000" dirty="0"/>
              <a:t>α.</a:t>
            </a:r>
          </a:p>
        </p:txBody>
      </p:sp>
      <p:sp>
        <p:nvSpPr>
          <p:cNvPr id="5" name="Rectangle 4">
            <a:extLst>
              <a:ext uri="{FF2B5EF4-FFF2-40B4-BE49-F238E27FC236}">
                <a16:creationId xmlns:a16="http://schemas.microsoft.com/office/drawing/2014/main" id="{1D7170EE-0FEB-4600-9058-486AAEAD21B6}"/>
              </a:ext>
            </a:extLst>
          </p:cNvPr>
          <p:cNvSpPr>
            <a:spLocks noGrp="1"/>
          </p:cNvSpPr>
          <p:nvPr/>
        </p:nvSpPr>
        <p:spPr>
          <a:xfrm>
            <a:off x="528638" y="4104084"/>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Δι</a:t>
            </a:r>
            <a:r>
              <a:rPr sz="2000" dirty="0"/>
              <a:t>α</a:t>
            </a:r>
            <a:r>
              <a:rPr sz="2000" dirty="0" err="1"/>
              <a:t>φορετικές</a:t>
            </a:r>
            <a:r>
              <a:rPr sz="2000" dirty="0"/>
              <a:t> π</a:t>
            </a:r>
            <a:r>
              <a:rPr sz="2000" dirty="0" err="1"/>
              <a:t>ροτερ</a:t>
            </a:r>
            <a:r>
              <a:rPr sz="2000" dirty="0"/>
              <a:t>α</a:t>
            </a:r>
            <a:r>
              <a:rPr sz="2000" dirty="0" err="1"/>
              <a:t>ιότητες</a:t>
            </a:r>
            <a:r>
              <a:rPr sz="2000" dirty="0"/>
              <a:t> </a:t>
            </a:r>
            <a:r>
              <a:rPr sz="2000" dirty="0" err="1"/>
              <a:t>μ</a:t>
            </a:r>
            <a:r>
              <a:rPr sz="2000" dirty="0"/>
              <a:t>π</a:t>
            </a:r>
            <a:r>
              <a:rPr sz="2000" dirty="0" err="1"/>
              <a:t>ορούν</a:t>
            </a:r>
            <a:r>
              <a:rPr sz="2000" dirty="0"/>
              <a:t> </a:t>
            </a:r>
            <a:r>
              <a:rPr sz="2000" dirty="0" err="1"/>
              <a:t>ν</a:t>
            </a:r>
            <a:r>
              <a:rPr sz="2000" dirty="0"/>
              <a:t>α </a:t>
            </a:r>
            <a:r>
              <a:rPr sz="2000" dirty="0" err="1"/>
              <a:t>οδηγήσουν</a:t>
            </a:r>
            <a:r>
              <a:rPr sz="2000" dirty="0"/>
              <a:t> </a:t>
            </a:r>
            <a:r>
              <a:rPr sz="2000" dirty="0" err="1"/>
              <a:t>σε</a:t>
            </a:r>
            <a:r>
              <a:rPr sz="2000" dirty="0"/>
              <a:t> </a:t>
            </a:r>
            <a:r>
              <a:rPr sz="2000" dirty="0" err="1"/>
              <a:t>δι</a:t>
            </a:r>
            <a:r>
              <a:rPr sz="2000" dirty="0"/>
              <a:t>α</a:t>
            </a:r>
            <a:r>
              <a:rPr sz="2000" dirty="0" err="1"/>
              <a:t>φορετικές</a:t>
            </a:r>
            <a:r>
              <a:rPr sz="2000" dirty="0"/>
              <a:t> απ</a:t>
            </a:r>
            <a:r>
              <a:rPr sz="2000" dirty="0" err="1"/>
              <a:t>οφάσεις</a:t>
            </a:r>
            <a:r>
              <a:rPr sz="2000" dirty="0"/>
              <a:t>.</a:t>
            </a:r>
          </a:p>
        </p:txBody>
      </p:sp>
      <p:sp>
        <p:nvSpPr>
          <p:cNvPr id="6" name="Rectangle 5">
            <a:extLst>
              <a:ext uri="{FF2B5EF4-FFF2-40B4-BE49-F238E27FC236}">
                <a16:creationId xmlns:a16="http://schemas.microsoft.com/office/drawing/2014/main" id="{6D89BC65-6870-491D-87A2-7E6A0C7B446D}"/>
              </a:ext>
            </a:extLst>
          </p:cNvPr>
          <p:cNvSpPr>
            <a:spLocks noGrp="1"/>
          </p:cNvSpPr>
          <p:nvPr/>
        </p:nvSpPr>
        <p:spPr>
          <a:xfrm>
            <a:off x="528638" y="4923079"/>
            <a:ext cx="8001000" cy="614363"/>
          </a:xfrm>
          <a:prstGeom prst="rect">
            <a:avLst/>
          </a:prstGeom>
          <a:noFill/>
          <a:ln w="0">
            <a:noFill/>
            <a:prstDash val="solid"/>
          </a:ln>
        </p:spPr>
        <p:txBody>
          <a:bodyPr/>
          <a:lstStyle>
            <a:defPPr>
              <a:defRPr sz="2100" b="0">
                <a:solidFill>
                  <a:srgbClr val="263D43"/>
                </a:solidFill>
                <a:latin typeface="DejaVu Sans"/>
                <a:ea typeface="DejaVu Sans"/>
                <a:cs typeface="DejaVu Sans"/>
              </a:defRPr>
            </a:defPPr>
            <a:lvl1pPr>
              <a:defRPr sz="2100" b="0">
                <a:solidFill>
                  <a:srgbClr val="263D43"/>
                </a:solidFill>
                <a:latin typeface="DejaVu Sans"/>
                <a:ea typeface="DejaVu Sans"/>
                <a:cs typeface="DejaVu Sans"/>
              </a:defRPr>
            </a:lvl1pPr>
            <a:lvl2pPr>
              <a:defRPr sz="2100" b="0">
                <a:solidFill>
                  <a:srgbClr val="263D43"/>
                </a:solidFill>
                <a:latin typeface="DejaVu Sans"/>
                <a:ea typeface="DejaVu Sans"/>
                <a:cs typeface="DejaVu Sans"/>
              </a:defRPr>
            </a:lvl2pPr>
            <a:lvl3pPr>
              <a:defRPr sz="2100" b="0">
                <a:solidFill>
                  <a:srgbClr val="263D43"/>
                </a:solidFill>
                <a:latin typeface="DejaVu Sans"/>
                <a:ea typeface="DejaVu Sans"/>
                <a:cs typeface="DejaVu Sans"/>
              </a:defRPr>
            </a:lvl3pPr>
            <a:lvl4pPr>
              <a:defRPr sz="2100" b="0">
                <a:solidFill>
                  <a:srgbClr val="263D43"/>
                </a:solidFill>
                <a:latin typeface="DejaVu Sans"/>
                <a:ea typeface="DejaVu Sans"/>
                <a:cs typeface="DejaVu Sans"/>
              </a:defRPr>
            </a:lvl4pPr>
            <a:lvl5pPr>
              <a:defRPr sz="2100" b="0">
                <a:solidFill>
                  <a:srgbClr val="263D43"/>
                </a:solidFill>
                <a:latin typeface="DejaVu Sans"/>
                <a:ea typeface="DejaVu Sans"/>
                <a:cs typeface="DejaVu Sans"/>
              </a:defRPr>
            </a:lvl5pPr>
            <a:lvl6pPr>
              <a:defRPr sz="2100" b="0">
                <a:solidFill>
                  <a:srgbClr val="263D43"/>
                </a:solidFill>
                <a:latin typeface="DejaVu Sans"/>
                <a:ea typeface="DejaVu Sans"/>
                <a:cs typeface="DejaVu Sans"/>
              </a:defRPr>
            </a:lvl6pPr>
            <a:lvl7pPr>
              <a:defRPr sz="2100" b="0">
                <a:solidFill>
                  <a:srgbClr val="263D43"/>
                </a:solidFill>
                <a:latin typeface="DejaVu Sans"/>
                <a:ea typeface="DejaVu Sans"/>
                <a:cs typeface="DejaVu Sans"/>
              </a:defRPr>
            </a:lvl7pPr>
            <a:lvl8pPr>
              <a:defRPr sz="2100" b="0">
                <a:solidFill>
                  <a:srgbClr val="263D43"/>
                </a:solidFill>
                <a:latin typeface="DejaVu Sans"/>
                <a:ea typeface="DejaVu Sans"/>
                <a:cs typeface="DejaVu Sans"/>
              </a:defRPr>
            </a:lvl8pPr>
            <a:lvl9pPr>
              <a:defRPr sz="2100" b="0">
                <a:solidFill>
                  <a:srgbClr val="263D43"/>
                </a:solidFill>
                <a:latin typeface="DejaVu Sans"/>
                <a:ea typeface="DejaVu Sans"/>
                <a:cs typeface="DejaVu Sans"/>
              </a:defRPr>
            </a:lvl9pPr>
          </a:lstStyle>
          <a:p>
            <a:pPr>
              <a:defRPr sz="2100" b="0">
                <a:solidFill>
                  <a:srgbClr val="263D43"/>
                </a:solidFill>
                <a:latin typeface="DejaVu Sans"/>
                <a:ea typeface="DejaVu Sans"/>
                <a:cs typeface="DejaVu Sans"/>
              </a:defRPr>
            </a:pPr>
            <a:r>
              <a:rPr sz="2000" dirty="0" err="1"/>
              <a:t>Οι</a:t>
            </a:r>
            <a:r>
              <a:rPr sz="2000" dirty="0"/>
              <a:t> </a:t>
            </a:r>
            <a:r>
              <a:rPr sz="2000" dirty="0" err="1"/>
              <a:t>δηλωμένες</a:t>
            </a:r>
            <a:r>
              <a:rPr sz="2000" dirty="0"/>
              <a:t> α</a:t>
            </a:r>
            <a:r>
              <a:rPr sz="2000" dirty="0" err="1"/>
              <a:t>ξίες</a:t>
            </a:r>
            <a:r>
              <a:rPr sz="2000" dirty="0"/>
              <a:t> </a:t>
            </a:r>
            <a:r>
              <a:rPr sz="2000" dirty="0" err="1"/>
              <a:t>χρειάζετ</a:t>
            </a:r>
            <a:r>
              <a:rPr sz="2000" dirty="0"/>
              <a:t>α</a:t>
            </a:r>
            <a:r>
              <a:rPr sz="2000" dirty="0" err="1"/>
              <a:t>ι</a:t>
            </a:r>
            <a:r>
              <a:rPr sz="2000" dirty="0"/>
              <a:t> </a:t>
            </a:r>
            <a:r>
              <a:rPr sz="2000" dirty="0" err="1"/>
              <a:t>ν</a:t>
            </a:r>
            <a:r>
              <a:rPr sz="2000" dirty="0"/>
              <a:t>α </a:t>
            </a:r>
            <a:r>
              <a:rPr sz="2000" dirty="0" err="1"/>
              <a:t>εξετάζοντ</a:t>
            </a:r>
            <a:r>
              <a:rPr sz="2000" dirty="0"/>
              <a:t>α</a:t>
            </a:r>
            <a:r>
              <a:rPr sz="2000" dirty="0" err="1"/>
              <a:t>ι</a:t>
            </a:r>
            <a:r>
              <a:rPr sz="2000" dirty="0"/>
              <a:t> </a:t>
            </a:r>
            <a:r>
              <a:rPr sz="2000" dirty="0" err="1"/>
              <a:t>μ</a:t>
            </a:r>
            <a:r>
              <a:rPr sz="2000" dirty="0"/>
              <a:t>α</a:t>
            </a:r>
            <a:r>
              <a:rPr sz="2000" dirty="0" err="1"/>
              <a:t>ζί</a:t>
            </a:r>
            <a:r>
              <a:rPr sz="2000" dirty="0"/>
              <a:t> </a:t>
            </a:r>
            <a:r>
              <a:rPr sz="2000" dirty="0" err="1"/>
              <a:t>με</a:t>
            </a:r>
            <a:r>
              <a:rPr sz="2000" dirty="0"/>
              <a:t> </a:t>
            </a:r>
            <a:r>
              <a:rPr sz="2000" dirty="0" err="1"/>
              <a:t>τις</a:t>
            </a:r>
            <a:r>
              <a:rPr sz="2000" dirty="0"/>
              <a:t> </a:t>
            </a:r>
            <a:r>
              <a:rPr sz="2000" dirty="0" err="1"/>
              <a:t>κ</a:t>
            </a:r>
            <a:r>
              <a:rPr sz="2000" dirty="0"/>
              <a:t>α</a:t>
            </a:r>
            <a:r>
              <a:rPr sz="2000" dirty="0" err="1"/>
              <a:t>θημερινές</a:t>
            </a:r>
            <a:r>
              <a:rPr sz="2000" dirty="0"/>
              <a:t> π</a:t>
            </a:r>
            <a:r>
              <a:rPr sz="2000" dirty="0" err="1"/>
              <a:t>ρ</a:t>
            </a:r>
            <a:r>
              <a:rPr sz="2000" dirty="0"/>
              <a:t>α</a:t>
            </a:r>
            <a:r>
              <a:rPr sz="2000" dirty="0" err="1"/>
              <a:t>κτικές</a:t>
            </a:r>
            <a:r>
              <a:rPr sz="2000" dirty="0"/>
              <a:t>.</a:t>
            </a:r>
          </a:p>
        </p:txBody>
      </p:sp>
      <p:sp>
        <p:nvSpPr>
          <p:cNvPr id="7" name="Rectangle 6">
            <a:extLst>
              <a:ext uri="{FF2B5EF4-FFF2-40B4-BE49-F238E27FC236}">
                <a16:creationId xmlns:a16="http://schemas.microsoft.com/office/drawing/2014/main" id="{69FD37B8-9667-4D8D-9DD5-4E2157131E7D}"/>
              </a:ext>
            </a:extLst>
          </p:cNvPr>
          <p:cNvSpPr>
            <a:spLocks noGrp="1"/>
          </p:cNvSpPr>
          <p:nvPr/>
        </p:nvSpPr>
        <p:spPr>
          <a:xfrm>
            <a:off x="8358187" y="5600700"/>
            <a:ext cx="357188" cy="214313"/>
          </a:xfrm>
          <a:prstGeom prst="rect">
            <a:avLst/>
          </a:prstGeom>
          <a:noFill/>
          <a:ln w="0">
            <a:noFill/>
            <a:prstDash val="solid"/>
          </a:ln>
        </p:spPr>
        <p:txBody>
          <a:bodyPr/>
          <a:lstStyle>
            <a:defPPr>
              <a:defRPr sz="1275" b="0">
                <a:solidFill>
                  <a:srgbClr val="7B8685"/>
                </a:solidFill>
                <a:latin typeface="DejaVu Sans"/>
                <a:ea typeface="DejaVu Sans"/>
                <a:cs typeface="DejaVu Sans"/>
              </a:defRPr>
            </a:defPPr>
            <a:lvl1pPr>
              <a:defRPr sz="1275" b="0">
                <a:solidFill>
                  <a:srgbClr val="7B8685"/>
                </a:solidFill>
                <a:latin typeface="DejaVu Sans"/>
                <a:ea typeface="DejaVu Sans"/>
                <a:cs typeface="DejaVu Sans"/>
              </a:defRPr>
            </a:lvl1pPr>
            <a:lvl2pPr>
              <a:defRPr sz="1275" b="0">
                <a:solidFill>
                  <a:srgbClr val="7B8685"/>
                </a:solidFill>
                <a:latin typeface="DejaVu Sans"/>
                <a:ea typeface="DejaVu Sans"/>
                <a:cs typeface="DejaVu Sans"/>
              </a:defRPr>
            </a:lvl2pPr>
            <a:lvl3pPr>
              <a:defRPr sz="1275" b="0">
                <a:solidFill>
                  <a:srgbClr val="7B8685"/>
                </a:solidFill>
                <a:latin typeface="DejaVu Sans"/>
                <a:ea typeface="DejaVu Sans"/>
                <a:cs typeface="DejaVu Sans"/>
              </a:defRPr>
            </a:lvl3pPr>
            <a:lvl4pPr>
              <a:defRPr sz="1275" b="0">
                <a:solidFill>
                  <a:srgbClr val="7B8685"/>
                </a:solidFill>
                <a:latin typeface="DejaVu Sans"/>
                <a:ea typeface="DejaVu Sans"/>
                <a:cs typeface="DejaVu Sans"/>
              </a:defRPr>
            </a:lvl4pPr>
            <a:lvl5pPr>
              <a:defRPr sz="1275" b="0">
                <a:solidFill>
                  <a:srgbClr val="7B8685"/>
                </a:solidFill>
                <a:latin typeface="DejaVu Sans"/>
                <a:ea typeface="DejaVu Sans"/>
                <a:cs typeface="DejaVu Sans"/>
              </a:defRPr>
            </a:lvl5pPr>
            <a:lvl6pPr>
              <a:defRPr sz="1275" b="0">
                <a:solidFill>
                  <a:srgbClr val="7B8685"/>
                </a:solidFill>
                <a:latin typeface="DejaVu Sans"/>
                <a:ea typeface="DejaVu Sans"/>
                <a:cs typeface="DejaVu Sans"/>
              </a:defRPr>
            </a:lvl6pPr>
            <a:lvl7pPr>
              <a:defRPr sz="1275" b="0">
                <a:solidFill>
                  <a:srgbClr val="7B8685"/>
                </a:solidFill>
                <a:latin typeface="DejaVu Sans"/>
                <a:ea typeface="DejaVu Sans"/>
                <a:cs typeface="DejaVu Sans"/>
              </a:defRPr>
            </a:lvl7pPr>
            <a:lvl8pPr>
              <a:defRPr sz="1275" b="0">
                <a:solidFill>
                  <a:srgbClr val="7B8685"/>
                </a:solidFill>
                <a:latin typeface="DejaVu Sans"/>
                <a:ea typeface="DejaVu Sans"/>
                <a:cs typeface="DejaVu Sans"/>
              </a:defRPr>
            </a:lvl8pPr>
            <a:lvl9pPr>
              <a:defRPr sz="1275" b="0">
                <a:solidFill>
                  <a:srgbClr val="7B8685"/>
                </a:solidFill>
                <a:latin typeface="DejaVu Sans"/>
                <a:ea typeface="DejaVu Sans"/>
                <a:cs typeface="DejaVu Sans"/>
              </a:defRPr>
            </a:lvl9pPr>
          </a:lstStyle>
          <a:p>
            <a:pPr>
              <a:defRPr sz="1275" b="0">
                <a:solidFill>
                  <a:srgbClr val="7B8685"/>
                </a:solidFill>
                <a:latin typeface="DejaVu Sans"/>
                <a:ea typeface="DejaVu Sans"/>
                <a:cs typeface="DejaVu Sans"/>
              </a:defRPr>
            </a:pPr>
            <a:r>
              <a:rPr sz="956"/>
              <a:t>11</a:t>
            </a:r>
          </a:p>
        </p:txBody>
      </p:sp>
    </p:spTree>
    <p:extLst>
      <p:ext uri="{BB962C8B-B14F-4D97-AF65-F5344CB8AC3E}">
        <p14:creationId xmlns:p14="http://schemas.microsoft.com/office/powerpoint/2010/main" val="1496724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p:txBody>
          <a:bodyPr/>
          <a:lstStyle/>
          <a:p>
            <a:pPr eaLnBrk="1" hangingPunct="1"/>
            <a:r>
              <a:rPr lang="el-GR" dirty="0"/>
              <a:t>Αξίες;</a:t>
            </a:r>
          </a:p>
        </p:txBody>
      </p:sp>
      <p:sp>
        <p:nvSpPr>
          <p:cNvPr id="23554" name="Rectangle 3"/>
          <p:cNvSpPr>
            <a:spLocks noGrp="1"/>
          </p:cNvSpPr>
          <p:nvPr>
            <p:ph type="body" idx="4294967295"/>
          </p:nvPr>
        </p:nvSpPr>
        <p:spPr>
          <a:xfrm>
            <a:off x="301625" y="1524000"/>
            <a:ext cx="8534400" cy="4713115"/>
          </a:xfrm>
        </p:spPr>
        <p:txBody>
          <a:bodyPr/>
          <a:lstStyle/>
          <a:p>
            <a:pPr lvl="0"/>
            <a:r>
              <a:rPr lang="el-GR" sz="2800" dirty="0"/>
              <a:t>Οι αξίες συνδέονται με τις ανάγκες και τις φιλοδοξίες των ατόμων.</a:t>
            </a:r>
            <a:endParaRPr lang="en-US" sz="2800" dirty="0"/>
          </a:p>
          <a:p>
            <a:pPr lvl="0"/>
            <a:r>
              <a:rPr lang="el-GR" sz="2800"/>
              <a:t>Οι αξίες μπορούν να επηρεάσουν τις στάσεις, τις αντιλήψεις, τις ανάγκες, και τα κίνητρα των ανθρώπων.</a:t>
            </a:r>
            <a:endParaRPr lang="el-GR"/>
          </a:p>
          <a:p>
            <a:pPr eaLnBrk="1" hangingPunct="1"/>
            <a:r>
              <a:rPr lang="el-GR" dirty="0"/>
              <a:t>Οι αξίες δεν είναι ευέλικτες και έχουν την τάση να είναι σχετικά σταθερές και ανθεκτικές. Ένα σημαντικό μέρος των αξιών μας θεμελιώνεται τα πρώτα χρόνια της ζωής μας από τους γονείς, τους δασκάλους, τους φίλους και άλλους.</a:t>
            </a:r>
            <a:endParaRPr lang="en-US" dirty="0"/>
          </a:p>
          <a:p>
            <a:pPr eaLnBrk="1" hangingPunct="1">
              <a:buFont typeface="Wingdings 2" pitchFamily="18" charset="2"/>
              <a:buNone/>
            </a:pPr>
            <a:endParaRPr lang="el-GR" dirty="0"/>
          </a:p>
        </p:txBody>
      </p:sp>
    </p:spTree>
    <p:extLst>
      <p:ext uri="{BB962C8B-B14F-4D97-AF65-F5344CB8AC3E}">
        <p14:creationId xmlns:p14="http://schemas.microsoft.com/office/powerpoint/2010/main" val="2212904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idx="4294967295"/>
          </p:nvPr>
        </p:nvSpPr>
        <p:spPr>
          <a:xfrm>
            <a:off x="321880" y="317305"/>
            <a:ext cx="8534400" cy="758825"/>
          </a:xfrm>
        </p:spPr>
        <p:txBody>
          <a:bodyPr/>
          <a:lstStyle/>
          <a:p>
            <a:pPr eaLnBrk="1" hangingPunct="1"/>
            <a:r>
              <a:rPr lang="el-GR" dirty="0"/>
              <a:t>Πώς διαμορφώνονται οι αξίες;</a:t>
            </a:r>
          </a:p>
        </p:txBody>
      </p:sp>
      <p:sp>
        <p:nvSpPr>
          <p:cNvPr id="23554" name="Rectangle 3"/>
          <p:cNvSpPr>
            <a:spLocks noGrp="1"/>
          </p:cNvSpPr>
          <p:nvPr>
            <p:ph type="body" idx="4294967295"/>
          </p:nvPr>
        </p:nvSpPr>
        <p:spPr>
          <a:xfrm>
            <a:off x="301625" y="1524000"/>
            <a:ext cx="8534400" cy="4713115"/>
          </a:xfrm>
        </p:spPr>
        <p:txBody>
          <a:bodyPr/>
          <a:lstStyle/>
          <a:p>
            <a:pPr lvl="0"/>
            <a:endParaRPr lang="en-US" sz="2400" dirty="0"/>
          </a:p>
          <a:p>
            <a:pPr lvl="0" eaLnBrk="1" hangingPunct="1">
              <a:lnSpc>
                <a:spcPct val="120000"/>
              </a:lnSpc>
              <a:buNone/>
            </a:pPr>
            <a:r>
              <a:rPr lang="el-GR" dirty="0"/>
              <a:t>	Οι φίλοι, η οικογένεια, συνάδελφοι, το εκπαιδευτικό σύστημα, η κοινωνική-οικονομική τάξη διαμορφώνουν αξίες, στάσεις, προκαταλήψεις, πεποιθήσεις, στερεότυπα. </a:t>
            </a:r>
            <a:endParaRPr lang="en-US" dirty="0"/>
          </a:p>
          <a:p>
            <a:pPr eaLnBrk="1" hangingPunct="1">
              <a:lnSpc>
                <a:spcPct val="120000"/>
              </a:lnSpc>
              <a:buFont typeface="Wingdings 2" pitchFamily="18" charset="2"/>
              <a:buNone/>
            </a:pPr>
            <a:endParaRPr lang="el-GR" dirty="0"/>
          </a:p>
        </p:txBody>
      </p:sp>
    </p:spTree>
    <p:extLst>
      <p:ext uri="{BB962C8B-B14F-4D97-AF65-F5344CB8AC3E}">
        <p14:creationId xmlns:p14="http://schemas.microsoft.com/office/powerpoint/2010/main" val="1460960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idx="4294967295"/>
          </p:nvPr>
        </p:nvSpPr>
        <p:spPr/>
        <p:txBody>
          <a:bodyPr/>
          <a:lstStyle/>
          <a:p>
            <a:pPr eaLnBrk="1" hangingPunct="1"/>
            <a:r>
              <a:rPr lang="el-GR" dirty="0"/>
              <a:t>Έρευνα αξιών του </a:t>
            </a:r>
            <a:r>
              <a:rPr lang="en-US" dirty="0" err="1"/>
              <a:t>Rokeach</a:t>
            </a:r>
            <a:r>
              <a:rPr lang="el-GR" dirty="0"/>
              <a:t> </a:t>
            </a:r>
          </a:p>
        </p:txBody>
      </p:sp>
      <p:sp>
        <p:nvSpPr>
          <p:cNvPr id="25602" name="Rectangle 3"/>
          <p:cNvSpPr>
            <a:spLocks noGrp="1"/>
          </p:cNvSpPr>
          <p:nvPr>
            <p:ph type="body" idx="4294967295"/>
          </p:nvPr>
        </p:nvSpPr>
        <p:spPr>
          <a:xfrm>
            <a:off x="152400" y="1524000"/>
            <a:ext cx="4346575" cy="4598988"/>
          </a:xfrm>
        </p:spPr>
        <p:txBody>
          <a:bodyPr/>
          <a:lstStyle/>
          <a:p>
            <a:pPr algn="ctr" eaLnBrk="1" hangingPunct="1">
              <a:buNone/>
            </a:pPr>
            <a:r>
              <a:rPr lang="el-GR" sz="2800" b="1" dirty="0"/>
              <a:t>      Τερματικές αξίες</a:t>
            </a:r>
          </a:p>
          <a:p>
            <a:pPr algn="ctr" eaLnBrk="1" hangingPunct="1">
              <a:buFont typeface="Wingdings 2" pitchFamily="18" charset="2"/>
              <a:buNone/>
            </a:pPr>
            <a:r>
              <a:rPr lang="el-GR" dirty="0"/>
              <a:t>	</a:t>
            </a:r>
            <a:r>
              <a:rPr lang="el-GR" sz="2800" dirty="0"/>
              <a:t>Ο όρος αναφέρεται στην επιθυμητή τελική κατάσταση</a:t>
            </a:r>
          </a:p>
          <a:p>
            <a:pPr algn="ctr" eaLnBrk="1" hangingPunct="1">
              <a:buFont typeface="Wingdings 2" pitchFamily="18" charset="2"/>
              <a:buNone/>
            </a:pPr>
            <a:endParaRPr lang="el-GR" sz="1200" dirty="0"/>
          </a:p>
          <a:p>
            <a:pPr algn="ctr" eaLnBrk="1" hangingPunct="1">
              <a:buFont typeface="Wingdings 2" pitchFamily="18" charset="2"/>
              <a:buNone/>
            </a:pPr>
            <a:r>
              <a:rPr lang="el-GR" dirty="0"/>
              <a:t>	</a:t>
            </a:r>
            <a:r>
              <a:rPr lang="el-GR" sz="2800" dirty="0"/>
              <a:t>Στόχοι που θα ήθελε να επιτύχει ένα άτομο κατά τη διάρκεια της ζωής του</a:t>
            </a:r>
          </a:p>
        </p:txBody>
      </p:sp>
      <p:sp>
        <p:nvSpPr>
          <p:cNvPr id="25604" name="Rectangle 3"/>
          <p:cNvSpPr>
            <a:spLocks/>
          </p:cNvSpPr>
          <p:nvPr/>
        </p:nvSpPr>
        <p:spPr bwMode="auto">
          <a:xfrm>
            <a:off x="4419600" y="1524000"/>
            <a:ext cx="4175125" cy="4598987"/>
          </a:xfrm>
          <a:prstGeom prst="rect">
            <a:avLst/>
          </a:prstGeom>
          <a:noFill/>
          <a:ln w="9525">
            <a:noFill/>
            <a:miter lim="800000"/>
            <a:headEnd/>
            <a:tailEnd/>
          </a:ln>
        </p:spPr>
        <p:txBody>
          <a:bodyPr/>
          <a:lstStyle/>
          <a:p>
            <a:pPr marL="273050" indent="-273050" algn="ctr">
              <a:spcBef>
                <a:spcPct val="20000"/>
              </a:spcBef>
              <a:buClr>
                <a:schemeClr val="accent1"/>
              </a:buClr>
              <a:buSzPct val="85000"/>
            </a:pPr>
            <a:r>
              <a:rPr lang="el-GR" sz="2800" b="1" dirty="0">
                <a:latin typeface="Georgia" pitchFamily="18" charset="0"/>
              </a:rPr>
              <a:t> Συντελεστικές αξίες</a:t>
            </a:r>
          </a:p>
          <a:p>
            <a:pPr marL="273050" indent="-273050" algn="ctr">
              <a:spcBef>
                <a:spcPct val="20000"/>
              </a:spcBef>
              <a:buClr>
                <a:schemeClr val="accent1"/>
              </a:buClr>
              <a:buSzPct val="85000"/>
              <a:buFont typeface="Wingdings 2" pitchFamily="18" charset="2"/>
              <a:buNone/>
            </a:pPr>
            <a:r>
              <a:rPr lang="el-GR" sz="2700" dirty="0">
                <a:latin typeface="Georgia" pitchFamily="18" charset="0"/>
              </a:rPr>
              <a:t>	</a:t>
            </a:r>
            <a:r>
              <a:rPr lang="el-GR" sz="2800" dirty="0">
                <a:latin typeface="Georgia" pitchFamily="18" charset="0"/>
              </a:rPr>
              <a:t>Ο όρος αναφέρεται στους προτιμώμενους τρόπους συμπεριφοράς ή στα μέσα για την επίτευξη των τερματικών αξιών</a:t>
            </a:r>
          </a:p>
          <a:p>
            <a:pPr marL="273050" indent="-273050">
              <a:spcBef>
                <a:spcPct val="20000"/>
              </a:spcBef>
              <a:buClr>
                <a:schemeClr val="accent1"/>
              </a:buClr>
              <a:buSzPct val="85000"/>
              <a:buFont typeface="Wingdings 2" pitchFamily="18" charset="2"/>
              <a:buNone/>
            </a:pPr>
            <a:endParaRPr lang="el-GR" sz="2700" dirty="0">
              <a:latin typeface="Georgia" pitchFamily="18" charset="0"/>
            </a:endParaRPr>
          </a:p>
          <a:p>
            <a:pPr marL="273050" indent="-273050">
              <a:spcBef>
                <a:spcPct val="20000"/>
              </a:spcBef>
              <a:buClr>
                <a:schemeClr val="accent1"/>
              </a:buClr>
              <a:buSzPct val="85000"/>
              <a:buFont typeface="Wingdings 2" pitchFamily="18" charset="2"/>
              <a:buNone/>
            </a:pPr>
            <a:r>
              <a:rPr lang="el-GR" sz="2700" dirty="0">
                <a:latin typeface="Georgia" pitchFamily="18"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A612A5-B2D6-56B7-6020-000CB5F252DB}"/>
              </a:ext>
            </a:extLst>
          </p:cNvPr>
          <p:cNvSpPr>
            <a:spLocks noGrp="1"/>
          </p:cNvSpPr>
          <p:nvPr>
            <p:ph type="title"/>
          </p:nvPr>
        </p:nvSpPr>
        <p:spPr>
          <a:xfrm>
            <a:off x="722313" y="533400"/>
            <a:ext cx="7772400" cy="1074120"/>
          </a:xfrm>
        </p:spPr>
        <p:txBody>
          <a:bodyPr/>
          <a:lstStyle/>
          <a:p>
            <a:r>
              <a:rPr lang="el-GR" sz="2800" dirty="0"/>
              <a:t>Παράδειγμα</a:t>
            </a:r>
            <a:endParaRPr lang="en-GR" sz="2800" dirty="0"/>
          </a:p>
        </p:txBody>
      </p:sp>
      <p:sp>
        <p:nvSpPr>
          <p:cNvPr id="4" name="Slide Number Placeholder 3">
            <a:extLst>
              <a:ext uri="{FF2B5EF4-FFF2-40B4-BE49-F238E27FC236}">
                <a16:creationId xmlns:a16="http://schemas.microsoft.com/office/drawing/2014/main" id="{1A7C44F0-2E0E-DBBE-823C-4B3AD86D736F}"/>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26</a:t>
            </a:fld>
            <a:endParaRPr lang="en-US"/>
          </a:p>
        </p:txBody>
      </p:sp>
      <p:sp>
        <p:nvSpPr>
          <p:cNvPr id="6" name="TextBox 5">
            <a:extLst>
              <a:ext uri="{FF2B5EF4-FFF2-40B4-BE49-F238E27FC236}">
                <a16:creationId xmlns:a16="http://schemas.microsoft.com/office/drawing/2014/main" id="{970B3599-8003-9571-C50C-75DB50ADB89E}"/>
              </a:ext>
            </a:extLst>
          </p:cNvPr>
          <p:cNvSpPr txBox="1"/>
          <p:nvPr/>
        </p:nvSpPr>
        <p:spPr>
          <a:xfrm>
            <a:off x="853145" y="2781301"/>
            <a:ext cx="7437710" cy="3416320"/>
          </a:xfrm>
          <a:prstGeom prst="rect">
            <a:avLst/>
          </a:prstGeom>
          <a:noFill/>
        </p:spPr>
        <p:txBody>
          <a:bodyPr wrap="square">
            <a:spAutoFit/>
          </a:bodyPr>
          <a:lstStyle/>
          <a:p>
            <a:pPr>
              <a:buNone/>
            </a:pP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Μια εκπαιδευτικός θεωρεί σημαντική την </a:t>
            </a:r>
            <a:r>
              <a:rPr lang="en-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ισότητα ευκαιριών</a:t>
            </a: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 Για να την υπηρετήσει, ακούει διαφορετικές απόψεις, βοηθά τους μαθητές που δυσκολεύονται και υπερασπίζεται τη συμμετοχή τους. Η ισότητα είναι η επιθυμητή κατάσταση. Η ανοιχτομυαλιά, η βοήθεια και το θάρρος αφορούν τον τρόπο δράσης της.</a:t>
            </a:r>
            <a:endParaRPr lang="el-GR" sz="24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endParaRPr lang="el-GR" sz="24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r>
              <a:rPr lang="el-GR" i="1" kern="0" dirty="0">
                <a:latin typeface="Times New Roman" panose="02020603050405020304" pitchFamily="18" charset="0"/>
                <a:ea typeface="Times New Roman" panose="02020603050405020304" pitchFamily="18" charset="0"/>
                <a:cs typeface="Times New Roman" panose="02020603050405020304" pitchFamily="18" charset="0"/>
              </a:rPr>
              <a:t>Ποια συμπεριφορά αναφέρεται σε τερματικές αξίες και ποια σε συντελεστικές;</a:t>
            </a:r>
            <a:endParaRPr lang="en-GR" sz="2400" i="1"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0403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668772-1D85-78AA-3354-F5B3F86FBA9A}"/>
              </a:ext>
            </a:extLst>
          </p:cNvPr>
          <p:cNvSpPr>
            <a:spLocks noGrp="1"/>
          </p:cNvSpPr>
          <p:nvPr>
            <p:ph type="title"/>
          </p:nvPr>
        </p:nvSpPr>
        <p:spPr>
          <a:xfrm>
            <a:off x="722313" y="533400"/>
            <a:ext cx="7772400" cy="846435"/>
          </a:xfrm>
        </p:spPr>
        <p:txBody>
          <a:bodyPr/>
          <a:lstStyle/>
          <a:p>
            <a:r>
              <a:rPr lang="el-GR" sz="2800" dirty="0"/>
              <a:t>Παραδείγματα τερματικών αξιών</a:t>
            </a:r>
            <a:endParaRPr lang="en-GR" sz="2800" dirty="0"/>
          </a:p>
        </p:txBody>
      </p:sp>
      <p:sp>
        <p:nvSpPr>
          <p:cNvPr id="4" name="Slide Number Placeholder 3">
            <a:extLst>
              <a:ext uri="{FF2B5EF4-FFF2-40B4-BE49-F238E27FC236}">
                <a16:creationId xmlns:a16="http://schemas.microsoft.com/office/drawing/2014/main" id="{F4A510CB-1CDF-7541-2497-CA07EA615452}"/>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27</a:t>
            </a:fld>
            <a:endParaRPr lang="en-US"/>
          </a:p>
        </p:txBody>
      </p:sp>
      <p:graphicFrame>
        <p:nvGraphicFramePr>
          <p:cNvPr id="5" name="Table 4">
            <a:extLst>
              <a:ext uri="{FF2B5EF4-FFF2-40B4-BE49-F238E27FC236}">
                <a16:creationId xmlns:a16="http://schemas.microsoft.com/office/drawing/2014/main" id="{26D742EB-E38E-F03B-43AB-3F7F7FBA51CB}"/>
              </a:ext>
            </a:extLst>
          </p:cNvPr>
          <p:cNvGraphicFramePr>
            <a:graphicFrameLocks noGrp="1"/>
          </p:cNvGraphicFramePr>
          <p:nvPr>
            <p:extLst>
              <p:ext uri="{D42A27DB-BD31-4B8C-83A1-F6EECF244321}">
                <p14:modId xmlns:p14="http://schemas.microsoft.com/office/powerpoint/2010/main" val="72992759"/>
              </p:ext>
            </p:extLst>
          </p:nvPr>
        </p:nvGraphicFramePr>
        <p:xfrm>
          <a:off x="341313" y="2461936"/>
          <a:ext cx="8534400" cy="3862660"/>
        </p:xfrm>
        <a:graphic>
          <a:graphicData uri="http://schemas.openxmlformats.org/drawingml/2006/table">
            <a:tbl>
              <a:tblPr firstRow="1" firstCol="1" bandRow="1">
                <a:tableStyleId>{5C22544A-7EE6-4342-B048-85BDC9FD1C3A}</a:tableStyleId>
              </a:tblPr>
              <a:tblGrid>
                <a:gridCol w="3016367">
                  <a:extLst>
                    <a:ext uri="{9D8B030D-6E8A-4147-A177-3AD203B41FA5}">
                      <a16:colId xmlns:a16="http://schemas.microsoft.com/office/drawing/2014/main" val="3609592628"/>
                    </a:ext>
                  </a:extLst>
                </a:gridCol>
                <a:gridCol w="5518033">
                  <a:extLst>
                    <a:ext uri="{9D8B030D-6E8A-4147-A177-3AD203B41FA5}">
                      <a16:colId xmlns:a16="http://schemas.microsoft.com/office/drawing/2014/main" val="3628699929"/>
                    </a:ext>
                  </a:extLst>
                </a:gridCol>
              </a:tblGrid>
              <a:tr h="250270">
                <a:tc>
                  <a:txBody>
                    <a:bodyPr/>
                    <a:lstStyle/>
                    <a:p>
                      <a:pPr algn="ctr">
                        <a:buNone/>
                      </a:pPr>
                      <a:r>
                        <a:rPr lang="en-GR" sz="1200" kern="0">
                          <a:effectLst/>
                        </a:rPr>
                        <a:t>Τερματική αξία</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ctr">
                        <a:buNone/>
                      </a:pPr>
                      <a:r>
                        <a:rPr lang="en-GR" sz="1200" kern="0">
                          <a:effectLst/>
                        </a:rPr>
                        <a:t>Υποθετικό παράδειγμα</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2359441"/>
                  </a:ext>
                </a:extLst>
              </a:tr>
              <a:tr h="476930">
                <a:tc>
                  <a:txBody>
                    <a:bodyPr/>
                    <a:lstStyle/>
                    <a:p>
                      <a:pPr algn="ctr">
                        <a:buNone/>
                      </a:pPr>
                      <a:r>
                        <a:rPr lang="en-GR" sz="1200" kern="0" dirty="0">
                          <a:effectLst/>
                        </a:rPr>
                        <a:t>Άνετη ζωή</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Επιδιώκει οικονομική επάρκεια και συνθήκες ζωής που καλύπτουν τις ανάγκες του.</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88832145"/>
                  </a:ext>
                </a:extLst>
              </a:tr>
              <a:tr h="250270">
                <a:tc>
                  <a:txBody>
                    <a:bodyPr/>
                    <a:lstStyle/>
                    <a:p>
                      <a:pPr algn="ctr">
                        <a:buNone/>
                      </a:pPr>
                      <a:r>
                        <a:rPr lang="en-GR" sz="1200" kern="0" dirty="0">
                          <a:effectLst/>
                        </a:rPr>
                        <a:t>Συναρπαστική ζωή</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Αναζητά νέες εμπειρίες, όπως συμμετοχή σε διεθνείς εκπαιδευτικές συνεργασίες.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57802588"/>
                  </a:ext>
                </a:extLst>
              </a:tr>
              <a:tr h="476930">
                <a:tc>
                  <a:txBody>
                    <a:bodyPr/>
                    <a:lstStyle/>
                    <a:p>
                      <a:pPr algn="ctr">
                        <a:buNone/>
                      </a:pPr>
                      <a:r>
                        <a:rPr lang="en-GR" sz="1200" kern="0" dirty="0">
                          <a:effectLst/>
                        </a:rPr>
                        <a:t>Αίσθηση επίτευξης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Θέλει να νιώθει ότι η δουλειά του αφήνει ουσιαστική και διαρκή συνεισφορά στους μαθητές.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85185898"/>
                  </a:ext>
                </a:extLst>
              </a:tr>
              <a:tr h="476930">
                <a:tc>
                  <a:txBody>
                    <a:bodyPr/>
                    <a:lstStyle/>
                    <a:p>
                      <a:pPr algn="ctr">
                        <a:buNone/>
                      </a:pPr>
                      <a:r>
                        <a:rPr lang="en-GR" sz="1200" kern="0" dirty="0">
                          <a:effectLst/>
                        </a:rPr>
                        <a:t>Ειρηνικός κόσμος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Θεωρεί σημαντικό έναν κόσμο χωρίς βία και οργανώνει δράσεις ειρηνικής συνύπαρξης.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75022478"/>
                  </a:ext>
                </a:extLst>
              </a:tr>
              <a:tr h="476930">
                <a:tc>
                  <a:txBody>
                    <a:bodyPr/>
                    <a:lstStyle/>
                    <a:p>
                      <a:pPr algn="ctr">
                        <a:buNone/>
                      </a:pPr>
                      <a:r>
                        <a:rPr lang="en-GR" sz="1200" kern="0" dirty="0">
                          <a:effectLst/>
                        </a:rPr>
                        <a:t>Όμορφος κόσμος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Αποδίδει αξία στη φύση και στην τέχνη και επιδιώκει να τις εντάσσει στη σχολική ζωή.</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2076286"/>
                  </a:ext>
                </a:extLst>
              </a:tr>
              <a:tr h="250270">
                <a:tc>
                  <a:txBody>
                    <a:bodyPr/>
                    <a:lstStyle/>
                    <a:p>
                      <a:pPr algn="ctr">
                        <a:buNone/>
                      </a:pPr>
                      <a:r>
                        <a:rPr lang="en-GR" sz="1200" kern="0" dirty="0">
                          <a:effectLst/>
                        </a:rPr>
                        <a:t>Ισότητα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Επιδιώκει κάθε παιδί να έχει πραγματικές ευκαιρίες συμμετοχής και μάθησης.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17771510"/>
                  </a:ext>
                </a:extLst>
              </a:tr>
              <a:tr h="476930">
                <a:tc>
                  <a:txBody>
                    <a:bodyPr/>
                    <a:lstStyle/>
                    <a:p>
                      <a:pPr algn="ctr">
                        <a:buNone/>
                      </a:pPr>
                      <a:r>
                        <a:rPr lang="en-GR" sz="1200" kern="0" dirty="0">
                          <a:effectLst/>
                        </a:rPr>
                        <a:t>Οικογενειακή ασφάλεια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Συνυπολογίζει τη φροντίδα της οικογένειάς του όταν αναλαμβάνει πρόσθετες υποχρεώσεις.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17877366"/>
                  </a:ext>
                </a:extLst>
              </a:tr>
              <a:tr h="476930">
                <a:tc>
                  <a:txBody>
                    <a:bodyPr/>
                    <a:lstStyle/>
                    <a:p>
                      <a:pPr algn="ctr">
                        <a:buNone/>
                      </a:pPr>
                      <a:r>
                        <a:rPr lang="en-GR" sz="1200" kern="0" dirty="0">
                          <a:effectLst/>
                        </a:rPr>
                        <a:t>Ελευθερία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Θεωρεί σημαντική τη δυνατότητα επιλογής και έκφρασης τεκμηριωμένης άποψης.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55147859"/>
                  </a:ext>
                </a:extLst>
              </a:tr>
              <a:tr h="250270">
                <a:tc>
                  <a:txBody>
                    <a:bodyPr/>
                    <a:lstStyle/>
                    <a:p>
                      <a:pPr algn="ctr">
                        <a:buNone/>
                      </a:pPr>
                      <a:r>
                        <a:rPr lang="en-GR" sz="1200" kern="0" dirty="0">
                          <a:effectLst/>
                        </a:rPr>
                        <a:t>Ευτυχία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Επιδιώκει μια ζωή με πληρότητα, ικανοποίηση και ουσιαστικές σχέσεις.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46321329"/>
                  </a:ext>
                </a:extLst>
              </a:tr>
            </a:tbl>
          </a:graphicData>
        </a:graphic>
      </p:graphicFrame>
    </p:spTree>
    <p:extLst>
      <p:ext uri="{BB962C8B-B14F-4D97-AF65-F5344CB8AC3E}">
        <p14:creationId xmlns:p14="http://schemas.microsoft.com/office/powerpoint/2010/main" val="1966536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D238CB-08DE-779B-D84A-86BCCBDA588B}"/>
              </a:ext>
            </a:extLst>
          </p:cNvPr>
          <p:cNvSpPr>
            <a:spLocks noGrp="1"/>
          </p:cNvSpPr>
          <p:nvPr>
            <p:ph type="title"/>
          </p:nvPr>
        </p:nvSpPr>
        <p:spPr>
          <a:xfrm>
            <a:off x="722313" y="533400"/>
            <a:ext cx="7772400" cy="1074120"/>
          </a:xfrm>
        </p:spPr>
        <p:txBody>
          <a:bodyPr/>
          <a:lstStyle/>
          <a:p>
            <a:r>
              <a:rPr lang="el-GR" sz="2800" dirty="0"/>
              <a:t>Παραδείγματα συντελεστικών αξιών</a:t>
            </a:r>
            <a:endParaRPr lang="en-GR" sz="2800" dirty="0"/>
          </a:p>
        </p:txBody>
      </p:sp>
      <p:sp>
        <p:nvSpPr>
          <p:cNvPr id="4" name="Slide Number Placeholder 3">
            <a:extLst>
              <a:ext uri="{FF2B5EF4-FFF2-40B4-BE49-F238E27FC236}">
                <a16:creationId xmlns:a16="http://schemas.microsoft.com/office/drawing/2014/main" id="{5169B83A-238B-3060-7F67-B3C82924DD39}"/>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28</a:t>
            </a:fld>
            <a:endParaRPr lang="en-US"/>
          </a:p>
        </p:txBody>
      </p:sp>
      <p:graphicFrame>
        <p:nvGraphicFramePr>
          <p:cNvPr id="5" name="Table 4">
            <a:extLst>
              <a:ext uri="{FF2B5EF4-FFF2-40B4-BE49-F238E27FC236}">
                <a16:creationId xmlns:a16="http://schemas.microsoft.com/office/drawing/2014/main" id="{DD4A2029-79E0-22ED-41D7-11912126E841}"/>
              </a:ext>
            </a:extLst>
          </p:cNvPr>
          <p:cNvGraphicFramePr>
            <a:graphicFrameLocks noGrp="1"/>
          </p:cNvGraphicFramePr>
          <p:nvPr>
            <p:extLst>
              <p:ext uri="{D42A27DB-BD31-4B8C-83A1-F6EECF244321}">
                <p14:modId xmlns:p14="http://schemas.microsoft.com/office/powerpoint/2010/main" val="2100971836"/>
              </p:ext>
            </p:extLst>
          </p:nvPr>
        </p:nvGraphicFramePr>
        <p:xfrm>
          <a:off x="245985" y="2356642"/>
          <a:ext cx="8590040" cy="3967958"/>
        </p:xfrm>
        <a:graphic>
          <a:graphicData uri="http://schemas.openxmlformats.org/drawingml/2006/table">
            <a:tbl>
              <a:tblPr firstRow="1" firstCol="1" bandRow="1">
                <a:tableStyleId>{5C22544A-7EE6-4342-B048-85BDC9FD1C3A}</a:tableStyleId>
              </a:tblPr>
              <a:tblGrid>
                <a:gridCol w="4295020">
                  <a:extLst>
                    <a:ext uri="{9D8B030D-6E8A-4147-A177-3AD203B41FA5}">
                      <a16:colId xmlns:a16="http://schemas.microsoft.com/office/drawing/2014/main" val="2089304841"/>
                    </a:ext>
                  </a:extLst>
                </a:gridCol>
                <a:gridCol w="4295020">
                  <a:extLst>
                    <a:ext uri="{9D8B030D-6E8A-4147-A177-3AD203B41FA5}">
                      <a16:colId xmlns:a16="http://schemas.microsoft.com/office/drawing/2014/main" val="3810237281"/>
                    </a:ext>
                  </a:extLst>
                </a:gridCol>
              </a:tblGrid>
              <a:tr h="242842">
                <a:tc>
                  <a:txBody>
                    <a:bodyPr/>
                    <a:lstStyle/>
                    <a:p>
                      <a:pPr algn="ctr">
                        <a:buNone/>
                      </a:pPr>
                      <a:r>
                        <a:rPr lang="en-GR" sz="1200" kern="0">
                          <a:effectLst/>
                        </a:rPr>
                        <a:t>Συντελεστική αξία</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lgn="ctr">
                        <a:buNone/>
                      </a:pPr>
                      <a:r>
                        <a:rPr lang="en-GR" sz="1200" kern="0">
                          <a:effectLst/>
                        </a:rPr>
                        <a:t>Σχολικό παράδειγμα</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79578643"/>
                  </a:ext>
                </a:extLst>
              </a:tr>
              <a:tr h="462776">
                <a:tc>
                  <a:txBody>
                    <a:bodyPr/>
                    <a:lstStyle/>
                    <a:p>
                      <a:pPr algn="ctr">
                        <a:buNone/>
                      </a:pPr>
                      <a:r>
                        <a:rPr lang="en-GR" sz="1200" kern="0" dirty="0">
                          <a:effectLst/>
                        </a:rPr>
                        <a:t>Φιλοδοξία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Θέτει απαιτητικούς στόχους βελτίωσης και εργάζεται συστηματικά για αυτούς.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12070397"/>
                  </a:ext>
                </a:extLst>
              </a:tr>
              <a:tr h="462776">
                <a:tc>
                  <a:txBody>
                    <a:bodyPr/>
                    <a:lstStyle/>
                    <a:p>
                      <a:pPr algn="ctr">
                        <a:buNone/>
                      </a:pPr>
                      <a:r>
                        <a:rPr lang="en-GR" sz="1200" kern="0" dirty="0">
                          <a:effectLst/>
                        </a:rPr>
                        <a:t>Ανοιχτομυαλιά</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Εξετάζει μια διαφορετική διδακτική πρόταση πριν την απορρίψει.</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81489147"/>
                  </a:ext>
                </a:extLst>
              </a:tr>
              <a:tr h="462776">
                <a:tc>
                  <a:txBody>
                    <a:bodyPr/>
                    <a:lstStyle/>
                    <a:p>
                      <a:pPr algn="ctr">
                        <a:buNone/>
                      </a:pPr>
                      <a:r>
                        <a:rPr lang="en-GR" sz="1200" kern="0" dirty="0">
                          <a:effectLst/>
                        </a:rPr>
                        <a:t>Ικανότητα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Επιδιώκει να εργάζεται αποτελεσματικά και να αναπτύσσει τις δεξιότητές του.</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05946157"/>
                  </a:ext>
                </a:extLst>
              </a:tr>
              <a:tr h="462776">
                <a:tc>
                  <a:txBody>
                    <a:bodyPr/>
                    <a:lstStyle/>
                    <a:p>
                      <a:pPr algn="ctr">
                        <a:buNone/>
                      </a:pPr>
                      <a:r>
                        <a:rPr lang="en-GR" sz="1200" kern="0" dirty="0">
                          <a:effectLst/>
                        </a:rPr>
                        <a:t>Πρόσχαρη διάθεση</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Επικοινωνεί με εγκαρδιότητα και χιούμορ, χωρίς να υποτιμά τις δυσκολίες.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54240658"/>
                  </a:ext>
                </a:extLst>
              </a:tr>
              <a:tr h="242842">
                <a:tc>
                  <a:txBody>
                    <a:bodyPr/>
                    <a:lstStyle/>
                    <a:p>
                      <a:pPr algn="ctr">
                        <a:buNone/>
                      </a:pPr>
                      <a:r>
                        <a:rPr lang="en-GR" sz="1200" kern="0" dirty="0">
                          <a:effectLst/>
                        </a:rPr>
                        <a:t>Καθαριότητα και τάξη</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Φροντίζει τα κοινόχρηστα υλικά και τον χώρο εργασίας.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2852749"/>
                  </a:ext>
                </a:extLst>
              </a:tr>
              <a:tr h="462776">
                <a:tc>
                  <a:txBody>
                    <a:bodyPr/>
                    <a:lstStyle/>
                    <a:p>
                      <a:pPr algn="ctr">
                        <a:buNone/>
                      </a:pPr>
                      <a:r>
                        <a:rPr lang="en-GR" sz="1200" kern="0" dirty="0">
                          <a:effectLst/>
                        </a:rPr>
                        <a:t>Θάρρος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Εκφράζει τεκμηριωμένη αντίρρηση όταν μια απόφαση αδικεί μαθητές.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46020145"/>
                  </a:ext>
                </a:extLst>
              </a:tr>
              <a:tr h="462776">
                <a:tc>
                  <a:txBody>
                    <a:bodyPr/>
                    <a:lstStyle/>
                    <a:p>
                      <a:pPr algn="ctr">
                        <a:buNone/>
                      </a:pPr>
                      <a:r>
                        <a:rPr lang="en-GR" sz="1200" kern="0" dirty="0">
                          <a:effectLst/>
                        </a:rPr>
                        <a:t>Συγχωρητικότητα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Δίνει σε έναν συνάδελφο την ευκαιρία να διορθώσει ένα λάθος.</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6704033"/>
                  </a:ext>
                </a:extLst>
              </a:tr>
              <a:tr h="242842">
                <a:tc>
                  <a:txBody>
                    <a:bodyPr/>
                    <a:lstStyle/>
                    <a:p>
                      <a:pPr algn="ctr">
                        <a:buNone/>
                      </a:pPr>
                      <a:r>
                        <a:rPr lang="en-GR" sz="1200" kern="0" dirty="0">
                          <a:effectLst/>
                        </a:rPr>
                        <a:t>Προθυμία βοήθειας</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a:effectLst/>
                        </a:rPr>
                        <a:t>Μοιράζεται υλικό με έναν νέο εκπαιδευτικό που δυσκολεύεται.</a:t>
                      </a:r>
                      <a:endParaRPr lang="en-GR" sz="12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76927774"/>
                  </a:ext>
                </a:extLst>
              </a:tr>
              <a:tr h="462776">
                <a:tc>
                  <a:txBody>
                    <a:bodyPr/>
                    <a:lstStyle/>
                    <a:p>
                      <a:pPr algn="ctr">
                        <a:buNone/>
                      </a:pPr>
                      <a:r>
                        <a:rPr lang="en-GR" sz="1200" kern="0" dirty="0">
                          <a:effectLst/>
                        </a:rPr>
                        <a:t>Εντιμότητα</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a:buNone/>
                      </a:pPr>
                      <a:r>
                        <a:rPr lang="en-GR" sz="1200" kern="0" dirty="0">
                          <a:effectLst/>
                        </a:rPr>
                        <a:t>Παρουσιάζει με ειλικρίνεια τα αποτελέσματα μιας δράσης, ακόμη και όταν δεν είναι θετικά.</a:t>
                      </a:r>
                      <a:endParaRPr lang="en-GR" sz="12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27718058"/>
                  </a:ext>
                </a:extLst>
              </a:tr>
            </a:tbl>
          </a:graphicData>
        </a:graphic>
      </p:graphicFrame>
    </p:spTree>
    <p:extLst>
      <p:ext uri="{BB962C8B-B14F-4D97-AF65-F5344CB8AC3E}">
        <p14:creationId xmlns:p14="http://schemas.microsoft.com/office/powerpoint/2010/main" val="1597668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BB113F-5387-E46F-466A-DF11EB8956B9}"/>
              </a:ext>
            </a:extLst>
          </p:cNvPr>
          <p:cNvSpPr>
            <a:spLocks noGrp="1"/>
          </p:cNvSpPr>
          <p:nvPr>
            <p:ph type="title"/>
          </p:nvPr>
        </p:nvSpPr>
        <p:spPr>
          <a:xfrm>
            <a:off x="722313" y="533400"/>
            <a:ext cx="7772400" cy="1074120"/>
          </a:xfrm>
        </p:spPr>
        <p:txBody>
          <a:bodyPr/>
          <a:lstStyle/>
          <a:p>
            <a:r>
              <a:rPr lang="el-GR" dirty="0" err="1"/>
              <a:t>Αξιακό</a:t>
            </a:r>
            <a:r>
              <a:rPr lang="el-GR" dirty="0"/>
              <a:t> δίλημμα</a:t>
            </a:r>
            <a:endParaRPr lang="en-GR" dirty="0"/>
          </a:p>
        </p:txBody>
      </p:sp>
      <p:sp>
        <p:nvSpPr>
          <p:cNvPr id="4" name="Slide Number Placeholder 3">
            <a:extLst>
              <a:ext uri="{FF2B5EF4-FFF2-40B4-BE49-F238E27FC236}">
                <a16:creationId xmlns:a16="http://schemas.microsoft.com/office/drawing/2014/main" id="{E6CE58E8-B666-0B86-F0CC-1B417B53B988}"/>
              </a:ext>
            </a:extLst>
          </p:cNvPr>
          <p:cNvSpPr>
            <a:spLocks noGrp="1"/>
          </p:cNvSpPr>
          <p:nvPr>
            <p:ph type="sldNum" sz="quarter" idx="12"/>
          </p:nvPr>
        </p:nvSpPr>
        <p:spPr/>
        <p:txBody>
          <a:bodyPr>
            <a:normAutofit fontScale="85000" lnSpcReduction="10000"/>
          </a:bodyPr>
          <a:lstStyle/>
          <a:p>
            <a:pPr>
              <a:defRPr/>
            </a:pPr>
            <a:r>
              <a:rPr lang="en-US"/>
              <a:t>1-</a:t>
            </a:r>
            <a:fld id="{D8385CDF-9CD0-4E2F-AA57-C2DD301A1F09}" type="slidenum">
              <a:rPr lang="en-US" smtClean="0"/>
              <a:pPr>
                <a:defRPr/>
              </a:pPr>
              <a:t>29</a:t>
            </a:fld>
            <a:endParaRPr lang="en-US"/>
          </a:p>
        </p:txBody>
      </p:sp>
      <p:sp>
        <p:nvSpPr>
          <p:cNvPr id="6" name="TextBox 5">
            <a:extLst>
              <a:ext uri="{FF2B5EF4-FFF2-40B4-BE49-F238E27FC236}">
                <a16:creationId xmlns:a16="http://schemas.microsoft.com/office/drawing/2014/main" id="{61C94697-1DF3-1D7B-998B-D11EC0379A0B}"/>
              </a:ext>
            </a:extLst>
          </p:cNvPr>
          <p:cNvSpPr txBox="1"/>
          <p:nvPr/>
        </p:nvSpPr>
        <p:spPr>
          <a:xfrm>
            <a:off x="709103" y="2640013"/>
            <a:ext cx="8099806" cy="3416320"/>
          </a:xfrm>
          <a:prstGeom prst="rect">
            <a:avLst/>
          </a:prstGeom>
          <a:noFill/>
        </p:spPr>
        <p:txBody>
          <a:bodyPr wrap="square">
            <a:spAutoFit/>
          </a:bodyPr>
          <a:lstStyle/>
          <a:p>
            <a:pPr>
              <a:buNone/>
            </a:pPr>
            <a:r>
              <a:rPr lang="en-GR" sz="2400" kern="0" dirty="0">
                <a:effectLst/>
                <a:latin typeface="Times New Roman" panose="02020603050405020304" pitchFamily="18" charset="0"/>
                <a:ea typeface="Times New Roman" panose="02020603050405020304" pitchFamily="18" charset="0"/>
                <a:cs typeface="Times New Roman" panose="02020603050405020304" pitchFamily="18" charset="0"/>
              </a:rPr>
              <a:t>Ένα σχολείο θέλει να διακριθεί σε έναν διαγωνισμό. Κάποιος προτείνει να συμμετάσχουν μόνο οι μαθητές με τις υψηλότερες επιδόσεις. Ένας άλλος ζητά να δοθούν ευκαιρίες συμμετοχής σε περισσότερα παιδιά.</a:t>
            </a:r>
            <a:endParaRPr lang="en-G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Ποιες αξίες εκφράζει κάθε πρόταση;</a:t>
            </a:r>
            <a:endParaRPr lang="en-G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Πώς μπορεί το σχολείο να συνδυάσει την επιδίωξη της διάκρισης με την ισότητα ευκαιριών;</a:t>
            </a:r>
            <a:endParaRPr lang="en-G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Ποιοι τρόποι συμπεριφοράς θα βοηθούσαν να συζητηθεί η διαφωνία;</a:t>
            </a:r>
            <a:r>
              <a:rPr lang="el-GR" sz="2400" b="1" kern="0" dirty="0">
                <a:effectLst/>
                <a:latin typeface="Times New Roman" panose="02020603050405020304" pitchFamily="18" charset="0"/>
                <a:ea typeface="Times New Roman" panose="02020603050405020304" pitchFamily="18" charset="0"/>
                <a:cs typeface="Times New Roman" panose="02020603050405020304" pitchFamily="18" charset="0"/>
              </a:rPr>
              <a:t> Απάντηση </a:t>
            </a:r>
            <a:r>
              <a:rPr lang="el-GR" sz="2400" b="1" kern="0" dirty="0">
                <a:effectLst/>
                <a:latin typeface="Times New Roman" panose="02020603050405020304" pitchFamily="18" charset="0"/>
                <a:ea typeface="Times New Roman" panose="02020603050405020304" pitchFamily="18" charset="0"/>
                <a:cs typeface="Times New Roman" panose="02020603050405020304" pitchFamily="18" charset="0"/>
                <a:hlinkClick r:id="rId2"/>
              </a:rPr>
              <a:t>εδώ</a:t>
            </a:r>
            <a:endParaRPr lang="en-GR" sz="24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491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idx="4294967295"/>
          </p:nvPr>
        </p:nvSpPr>
        <p:spPr>
          <a:xfrm>
            <a:off x="321052" y="355599"/>
            <a:ext cx="8534400" cy="758825"/>
          </a:xfrm>
        </p:spPr>
        <p:txBody>
          <a:bodyPr/>
          <a:lstStyle/>
          <a:p>
            <a:pPr eaLnBrk="1" hangingPunct="1"/>
            <a:r>
              <a:rPr lang="el-GR" sz="2800" dirty="0"/>
              <a:t>Διαφορετικοί άνθρωποι</a:t>
            </a:r>
            <a:r>
              <a:rPr lang="en-CA" sz="2800" dirty="0"/>
              <a:t>-</a:t>
            </a:r>
            <a:r>
              <a:rPr lang="el-GR" sz="2800" dirty="0"/>
              <a:t>κοινές αξίες στο σχολείο</a:t>
            </a:r>
          </a:p>
        </p:txBody>
      </p:sp>
      <p:sp>
        <p:nvSpPr>
          <p:cNvPr id="31746" name="Rectangle 3"/>
          <p:cNvSpPr>
            <a:spLocks noGrp="1"/>
          </p:cNvSpPr>
          <p:nvPr>
            <p:ph type="body" idx="4294967295"/>
          </p:nvPr>
        </p:nvSpPr>
        <p:spPr/>
        <p:txBody>
          <a:bodyPr/>
          <a:lstStyle/>
          <a:p>
            <a:pPr eaLnBrk="1" hangingPunct="1"/>
            <a:endParaRPr lang="el-GR" sz="1200" dirty="0"/>
          </a:p>
          <a:p>
            <a:pPr lvl="0"/>
            <a:r>
              <a:rPr lang="en-GR" sz="2400" dirty="0"/>
              <a:t>Η </a:t>
            </a:r>
            <a:r>
              <a:rPr lang="en-GR" sz="2400" b="1" dirty="0"/>
              <a:t>προσωπικότητα</a:t>
            </a:r>
            <a:r>
              <a:rPr lang="en-GR" sz="2400" dirty="0"/>
              <a:t> επηρεάζει τον τρόπο με τον οποίο επικοινωνούμε, συνεργαζόμαστε και αντιδρούμε.</a:t>
            </a:r>
          </a:p>
          <a:p>
            <a:pPr lvl="0"/>
            <a:r>
              <a:rPr lang="en-GR" sz="2400" dirty="0"/>
              <a:t>Οι </a:t>
            </a:r>
            <a:r>
              <a:rPr lang="en-GR" sz="2400" b="1" dirty="0"/>
              <a:t>αξίες</a:t>
            </a:r>
            <a:r>
              <a:rPr lang="en-GR" sz="2400" dirty="0"/>
              <a:t> καθοδηγούν τις επιλογές μας και όσα θεωρούμε σημαντικά.</a:t>
            </a:r>
          </a:p>
          <a:p>
            <a:pPr lvl="0"/>
            <a:r>
              <a:rPr lang="en-GR" sz="2400" dirty="0"/>
              <a:t>Το </a:t>
            </a:r>
            <a:r>
              <a:rPr lang="en-GR" sz="2400" b="1" dirty="0"/>
              <a:t>πολιτισμικό και οργανωσιακό πλαίσιο</a:t>
            </a:r>
            <a:r>
              <a:rPr lang="en-GR" sz="2400" dirty="0"/>
              <a:t> επηρεάζει τον τρόπο με τον οποίο εκφράζονται οι προσωπικές μας αντιλήψεις και συμπεριφορές.</a:t>
            </a:r>
            <a:endParaRPr lang="el-GR" sz="2400" dirty="0"/>
          </a:p>
          <a:p>
            <a:pPr marL="0" indent="0">
              <a:buNone/>
            </a:pPr>
            <a:r>
              <a:rPr lang="en-GR" i="1" dirty="0"/>
              <a:t>Πώς μπορούν άνθρωποι με διαφορετικές προσωπικότητες και αξίες να συνεργαστούν για ένα σχολείο που προσφέρει ευκαιρίες σε όλα τα παιδιά;</a:t>
            </a:r>
          </a:p>
          <a:p>
            <a:pPr lvl="0"/>
            <a:endParaRPr lang="en-GR" sz="2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1317</TotalTime>
  <Words>2051</Words>
  <Application>Microsoft Macintosh PowerPoint</Application>
  <PresentationFormat>On-screen Show (4:3)</PresentationFormat>
  <Paragraphs>264</Paragraphs>
  <Slides>30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Aptos</vt:lpstr>
      <vt:lpstr>Arial</vt:lpstr>
      <vt:lpstr>Georgia</vt:lpstr>
      <vt:lpstr>Symbol</vt:lpstr>
      <vt:lpstr>Tahoma</vt:lpstr>
      <vt:lpstr>Times New Roman</vt:lpstr>
      <vt:lpstr>Wingdings</vt:lpstr>
      <vt:lpstr>Wingdings 2</vt:lpstr>
      <vt:lpstr>Δημοτικός</vt:lpstr>
      <vt:lpstr>ΟΡΓΑΝΩΣΙΑΚΗ ΣΥΜΠΕΡΙΦΟΡΑ ΣΕ ΕΚΠΑΙΔΕΥΤΙΚΑ ΠΛΑΙΣΙΑ</vt:lpstr>
      <vt:lpstr>PowerPoint Presentation</vt:lpstr>
      <vt:lpstr>Προσωπικότητα και αξίες </vt:lpstr>
      <vt:lpstr>Προσωπικότητα</vt:lpstr>
      <vt:lpstr>Μέτρηση των χαρακτηριστικών της προσωπικότητας: Ο Δείκτης Τύπου Myers-Briggs </vt:lpstr>
      <vt:lpstr>Παράδειγμα: Μια ομάδα εκπαιδευτικών οργανώνει μια περιβαλλοντική δράση </vt:lpstr>
      <vt:lpstr>PowerPoint Presentation</vt:lpstr>
      <vt:lpstr>PowerPoint Presentation</vt:lpstr>
      <vt:lpstr>PowerPoint Presentation</vt:lpstr>
      <vt:lpstr>Το μοντέλο προσωπικότητας των Πέντε Μεγάλων παραγόντων </vt:lpstr>
      <vt:lpstr>Υποκλίμακες του μοντέλου των Πέντε Μεγάλων Παραγόντων</vt:lpstr>
      <vt:lpstr>Υποκλίμακες του μοντέλου των Πέντε Μεγάλων Παραγόντων</vt:lpstr>
      <vt:lpstr>Υποκλίμακες του μοντέλου των Πέντε Μεγάλων Παραγόντων</vt:lpstr>
      <vt:lpstr>Παράδειγμα: Το σχολείο οργανώνει ένα πρόγραμμα ανακύκλωσης </vt:lpstr>
      <vt:lpstr>PowerPoint Presentation</vt:lpstr>
      <vt:lpstr>Άλλα χαρακτηριστικά προσωπικότητας</vt:lpstr>
      <vt:lpstr>Τι είναι οι αξίες;</vt:lpstr>
      <vt:lpstr>Άλλα χαρακτηριστικά προσωπικότητας</vt:lpstr>
      <vt:lpstr>Άλλα χαρακτηριστικά προσωπικότητας</vt:lpstr>
      <vt:lpstr>Άλλα χαρακτηριστικά προσωπικότητας</vt:lpstr>
      <vt:lpstr>Αξίες</vt:lpstr>
      <vt:lpstr>PowerPoint Presentation</vt:lpstr>
      <vt:lpstr>Αξίες;</vt:lpstr>
      <vt:lpstr>Πώς διαμορφώνονται οι αξίες;</vt:lpstr>
      <vt:lpstr>Έρευνα αξιών του Rokeach </vt:lpstr>
      <vt:lpstr>Παράδειγμα</vt:lpstr>
      <vt:lpstr>Παραδείγματα τερματικών αξιών</vt:lpstr>
      <vt:lpstr>Παραδείγματα συντελεστικών αξιών</vt:lpstr>
      <vt:lpstr>Αξιακό δίλημμα</vt:lpstr>
      <vt:lpstr>Διαφορετικοί άνθρωποι-κοινές αξίες στο σχολείο</vt:lpstr>
    </vt:vector>
  </TitlesOfParts>
  <Company>MTC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Introduction to Organizational Behavior</dc:title>
  <dc:subject>Robbins/Judge Essentials of Org. Behavior 10th</dc:subject>
  <dc:creator>Bob Stretch</dc:creator>
  <cp:keywords>Introduction</cp:keywords>
  <cp:lastModifiedBy>LAZARIDOU Aggelikh</cp:lastModifiedBy>
  <cp:revision>223</cp:revision>
  <dcterms:created xsi:type="dcterms:W3CDTF">2004-01-26T18:11:07Z</dcterms:created>
  <dcterms:modified xsi:type="dcterms:W3CDTF">2026-10-18T15:06:38Z</dcterms:modified>
  <cp:category>Basic PowerPoints</cp:category>
</cp:coreProperties>
</file>