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257" r:id="rId3"/>
    <p:sldId id="258" r:id="rId4"/>
    <p:sldId id="259" r:id="rId5"/>
    <p:sldId id="279" r:id="rId6"/>
    <p:sldId id="260" r:id="rId7"/>
    <p:sldId id="300" r:id="rId8"/>
    <p:sldId id="266" r:id="rId9"/>
    <p:sldId id="291" r:id="rId10"/>
    <p:sldId id="280" r:id="rId11"/>
    <p:sldId id="292" r:id="rId12"/>
    <p:sldId id="281" r:id="rId13"/>
    <p:sldId id="270" r:id="rId14"/>
    <p:sldId id="294" r:id="rId15"/>
    <p:sldId id="295" r:id="rId16"/>
    <p:sldId id="282" r:id="rId17"/>
    <p:sldId id="283" r:id="rId18"/>
    <p:sldId id="296" r:id="rId19"/>
    <p:sldId id="297" r:id="rId20"/>
    <p:sldId id="284" r:id="rId21"/>
    <p:sldId id="298" r:id="rId22"/>
    <p:sldId id="299" r:id="rId23"/>
    <p:sldId id="285" r:id="rId24"/>
    <p:sldId id="273" r:id="rId25"/>
    <p:sldId id="286" r:id="rId26"/>
    <p:sldId id="274" r:id="rId27"/>
    <p:sldId id="287" r:id="rId28"/>
    <p:sldId id="276" r:id="rId29"/>
    <p:sldId id="288" r:id="rId30"/>
    <p:sldId id="277" r:id="rId31"/>
    <p:sldId id="289" r:id="rId32"/>
    <p:sldId id="278" r:id="rId33"/>
    <p:sldId id="290" r:id="rId34"/>
    <p:sldId id="275"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237"/>
    <p:restoredTop sz="94767"/>
  </p:normalViewPr>
  <p:slideViewPr>
    <p:cSldViewPr snapToGrid="0" snapToObjects="1">
      <p:cViewPr varScale="1">
        <p:scale>
          <a:sx n="87" d="100"/>
          <a:sy n="87" d="100"/>
        </p:scale>
        <p:origin x="1136" y="4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1B9E24-C83F-C04E-8CFD-E35FFD04D82D}" type="datetimeFigureOut">
              <a:rPr lang="en-GR" smtClean="0"/>
              <a:t>4/10/26</a:t>
            </a:fld>
            <a:endParaRPr lang="en-G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66E01E-713E-7D43-8391-2729473164A5}" type="slidenum">
              <a:rPr lang="en-GR" smtClean="0"/>
              <a:t>‹#›</a:t>
            </a:fld>
            <a:endParaRPr lang="en-GR"/>
          </a:p>
        </p:txBody>
      </p:sp>
    </p:spTree>
    <p:extLst>
      <p:ext uri="{BB962C8B-B14F-4D97-AF65-F5344CB8AC3E}">
        <p14:creationId xmlns:p14="http://schemas.microsoft.com/office/powerpoint/2010/main" val="1633813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348" y="551962"/>
            <a:ext cx="8249304"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143000" y="1293338"/>
            <a:ext cx="6858000" cy="3274592"/>
          </a:xfrm>
        </p:spPr>
        <p:txBody>
          <a:bodyPr anchor="ctr">
            <a:normAutofit/>
          </a:bodyPr>
          <a:lstStyle/>
          <a:p>
            <a:pPr>
              <a:lnSpc>
                <a:spcPct val="90000"/>
              </a:lnSpc>
            </a:pPr>
            <a:r>
              <a:rPr lang="el-GR" sz="5800"/>
              <a:t>Εισαγωγή στην Εκπαιδευτική Ηγεσία και Οργανωσιακή Συμπεριφορά</a:t>
            </a:r>
          </a:p>
        </p:txBody>
      </p:sp>
      <p:sp>
        <p:nvSpPr>
          <p:cNvPr id="3" name="Subtitle 2"/>
          <p:cNvSpPr>
            <a:spLocks noGrp="1"/>
          </p:cNvSpPr>
          <p:nvPr>
            <p:ph type="subTitle" idx="1"/>
          </p:nvPr>
        </p:nvSpPr>
        <p:spPr>
          <a:xfrm>
            <a:off x="1143000" y="5514052"/>
            <a:ext cx="6858000" cy="651910"/>
          </a:xfrm>
        </p:spPr>
        <p:txBody>
          <a:bodyPr anchor="ctr">
            <a:normAutofit/>
          </a:bodyPr>
          <a:lstStyle/>
          <a:p>
            <a:r>
              <a:rPr lang="el-GR" dirty="0"/>
              <a:t>Θεωρίες και Μοντέλα Ηγεσίας</a:t>
            </a:r>
            <a:endParaRPr dirty="0"/>
          </a:p>
        </p:txBody>
      </p:sp>
      <p:cxnSp>
        <p:nvCxnSpPr>
          <p:cNvPr id="14" name="Straight Connector 1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7348" y="6354708"/>
            <a:ext cx="8250174"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6478" y="386930"/>
            <a:ext cx="6927525" cy="1188950"/>
          </a:xfrm>
        </p:spPr>
        <p:txBody>
          <a:bodyPr anchor="b">
            <a:normAutofit/>
          </a:bodyPr>
          <a:lstStyle/>
          <a:p>
            <a:r>
              <a:rPr lang="el-GR" sz="4700"/>
              <a:t>Εκπαιδευτική Ηγεσία</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95245" y="2599509"/>
            <a:ext cx="7607751" cy="3435531"/>
          </a:xfrm>
        </p:spPr>
        <p:txBody>
          <a:bodyPr anchor="ctr">
            <a:normAutofit/>
          </a:bodyPr>
          <a:lstStyle/>
          <a:p>
            <a:pPr marL="0" indent="0">
              <a:buNone/>
            </a:pPr>
            <a:r>
              <a:rPr lang="el-GR" sz="2800" dirty="0"/>
              <a:t>• Διαδικασία καθοδήγησης, έμπνευσης και υποστήριξης</a:t>
            </a:r>
          </a:p>
          <a:p>
            <a:pPr marL="0" indent="0">
              <a:buNone/>
            </a:pPr>
            <a:r>
              <a:rPr lang="el-GR" sz="2800" dirty="0"/>
              <a:t>• Στόχος: βελτίωση διδασκαλίας, μάθησης και σχολικού κλίματος</a:t>
            </a:r>
          </a:p>
          <a:p>
            <a:pPr marL="0" indent="0">
              <a:buNone/>
            </a:pPr>
            <a:r>
              <a:rPr lang="el-GR" sz="2800" dirty="0"/>
              <a:t>• Έμφαση σε όραμα, αξίες, συμμετοχή και ποιότητα</a:t>
            </a:r>
          </a:p>
          <a:p>
            <a:endParaRPr lang="el-GR" sz="2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6478" y="386930"/>
            <a:ext cx="6927525" cy="1188950"/>
          </a:xfrm>
        </p:spPr>
        <p:txBody>
          <a:bodyPr anchor="b">
            <a:normAutofit/>
          </a:bodyPr>
          <a:lstStyle/>
          <a:p>
            <a:r>
              <a:rPr lang="el-GR" sz="4300"/>
              <a:t>Οργανωσιακή Συμπεριφορά</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95245" y="2599509"/>
            <a:ext cx="7607751" cy="3435531"/>
          </a:xfrm>
        </p:spPr>
        <p:txBody>
          <a:bodyPr anchor="ctr">
            <a:normAutofit/>
          </a:bodyPr>
          <a:lstStyle/>
          <a:p>
            <a:pPr marL="0" indent="0">
              <a:buNone/>
            </a:pPr>
            <a:r>
              <a:rPr lang="el-GR" sz="2100" dirty="0"/>
              <a:t>• </a:t>
            </a:r>
            <a:r>
              <a:rPr lang="el-GR" sz="2800" dirty="0"/>
              <a:t>Μελέτη συμπεριφοράς ατόμων και ομάδων σε οργανισμούς</a:t>
            </a:r>
          </a:p>
          <a:p>
            <a:pPr marL="0" indent="0">
              <a:buNone/>
            </a:pPr>
            <a:r>
              <a:rPr lang="el-GR" sz="2800" dirty="0"/>
              <a:t>• Εξετάζει: συνεργασία, σχέσεις, επικοινωνία, συγκρούσεις</a:t>
            </a:r>
          </a:p>
          <a:p>
            <a:pPr marL="0" indent="0">
              <a:buNone/>
            </a:pPr>
            <a:r>
              <a:rPr lang="el-GR" sz="2800" dirty="0"/>
              <a:t>• Σχολικό πλαίσιο: διδάσκοντες, μαθητές, ομάδες, διοίκηση</a:t>
            </a:r>
          </a:p>
          <a:p>
            <a:endParaRPr lang="el-GR" sz="2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6478" y="386930"/>
            <a:ext cx="6927525" cy="1188950"/>
          </a:xfrm>
        </p:spPr>
        <p:txBody>
          <a:bodyPr anchor="b">
            <a:normAutofit/>
          </a:bodyPr>
          <a:lstStyle/>
          <a:p>
            <a:r>
              <a:rPr lang="el-GR" sz="4700" dirty="0"/>
              <a:t>Πεδίο Μελέτης</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95245" y="2338467"/>
            <a:ext cx="7607751" cy="3696574"/>
          </a:xfrm>
        </p:spPr>
        <p:txBody>
          <a:bodyPr anchor="ctr">
            <a:normAutofit/>
          </a:bodyPr>
          <a:lstStyle/>
          <a:p>
            <a:pPr marL="0" indent="0">
              <a:buNone/>
            </a:pPr>
            <a:r>
              <a:rPr lang="el-GR" sz="2100" dirty="0"/>
              <a:t>• </a:t>
            </a:r>
            <a:r>
              <a:rPr lang="el-GR" sz="2400" dirty="0"/>
              <a:t>Διεπιστημονικό: ψυχολογία, κοινωνιολογία, παιδαγωγική, διοίκηση</a:t>
            </a:r>
          </a:p>
          <a:p>
            <a:pPr marL="0" indent="0">
              <a:buNone/>
            </a:pPr>
            <a:r>
              <a:rPr lang="el-GR" sz="2400" dirty="0"/>
              <a:t>• Επικεντρώνεται σε:</a:t>
            </a:r>
          </a:p>
          <a:p>
            <a:pPr marL="0" indent="0">
              <a:buNone/>
            </a:pPr>
            <a:r>
              <a:rPr lang="el-GR" sz="2400" dirty="0"/>
              <a:t>	Συμπεριφορά μελών σχολείου</a:t>
            </a:r>
          </a:p>
          <a:p>
            <a:pPr marL="0" indent="0">
              <a:buNone/>
            </a:pPr>
            <a:r>
              <a:rPr lang="el-GR" sz="2400" dirty="0"/>
              <a:t>	Λειτουργία σχολείου ως οργανισμού</a:t>
            </a:r>
          </a:p>
          <a:p>
            <a:pPr marL="0" indent="0">
              <a:buNone/>
            </a:pPr>
            <a:r>
              <a:rPr lang="el-GR" sz="2400" dirty="0"/>
              <a:t> 	Αλληλεπίδραση με κοινωνικό-πολιτικό περιβάλλον</a:t>
            </a:r>
          </a:p>
          <a:p>
            <a:pPr marL="0" indent="0">
              <a:buNone/>
            </a:pPr>
            <a:r>
              <a:rPr lang="el-GR" sz="2400" dirty="0"/>
              <a:t>	Στόχος: βελτίωση αποτελεσματικότητας και ποιότητας 	εκπαίδευσης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47E2C0-CE03-7A43-5D97-53EBD29D72AB}"/>
              </a:ext>
            </a:extLst>
          </p:cNvPr>
          <p:cNvSpPr>
            <a:spLocks noGrp="1"/>
          </p:cNvSpPr>
          <p:nvPr>
            <p:ph type="title"/>
          </p:nvPr>
        </p:nvSpPr>
        <p:spPr>
          <a:xfrm>
            <a:off x="606478" y="386930"/>
            <a:ext cx="6927525" cy="1188950"/>
          </a:xfrm>
        </p:spPr>
        <p:txBody>
          <a:bodyPr anchor="b">
            <a:normAutofit/>
          </a:bodyPr>
          <a:lstStyle/>
          <a:p>
            <a:pPr>
              <a:lnSpc>
                <a:spcPct val="90000"/>
              </a:lnSpc>
            </a:pPr>
            <a:r>
              <a:rPr lang="el-GR" sz="4000"/>
              <a:t>Ποιος επηρέασε την απόφασή σας;</a:t>
            </a:r>
            <a:endParaRPr lang="en-GR" sz="4000"/>
          </a:p>
        </p:txBody>
      </p:sp>
      <p:grpSp>
        <p:nvGrpSpPr>
          <p:cNvPr id="11" name="Group 10">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2" name="Rectangle 11">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1">
            <a:extLst>
              <a:ext uri="{FF2B5EF4-FFF2-40B4-BE49-F238E27FC236}">
                <a16:creationId xmlns:a16="http://schemas.microsoft.com/office/drawing/2014/main" id="{721DF012-3A87-A4B7-2383-380326E69828}"/>
              </a:ext>
            </a:extLst>
          </p:cNvPr>
          <p:cNvSpPr>
            <a:spLocks noGrp="1" noChangeArrowheads="1"/>
          </p:cNvSpPr>
          <p:nvPr>
            <p:ph idx="1"/>
          </p:nvPr>
        </p:nvSpPr>
        <p:spPr bwMode="auto">
          <a:xfrm>
            <a:off x="595245" y="2203079"/>
            <a:ext cx="7607751" cy="383196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90000"/>
              </a:lnSpc>
              <a:spcBef>
                <a:spcPct val="0"/>
              </a:spcBef>
              <a:spcAft>
                <a:spcPts val="600"/>
              </a:spcAft>
              <a:buClrTx/>
              <a:buSzTx/>
              <a:buFontTx/>
              <a:buNone/>
              <a:tabLst/>
            </a:pPr>
            <a:r>
              <a:rPr kumimoji="0" lang="en-GR" altLang="en-GR" sz="2400" b="0" i="0" u="none" strike="noStrike" cap="none" normalizeH="0" baseline="0" dirty="0">
                <a:ln>
                  <a:noFill/>
                </a:ln>
                <a:effectLst/>
                <a:latin typeface="Arial" panose="020B0604020202020204" pitchFamily="34" charset="0"/>
              </a:rPr>
              <a:t>Θυμηθείτε μια στιγμή που αλλάξατε γνώμη ή αποφασίσατε να κάνετε κάτι επειδή</a:t>
            </a:r>
            <a:r>
              <a:rPr lang="el-GR" altLang="en-GR" sz="2400" dirty="0"/>
              <a:t> </a:t>
            </a:r>
            <a:r>
              <a:rPr kumimoji="0" lang="en-GR" altLang="en-GR" sz="2400" b="0" i="0" u="none" strike="noStrike" cap="none" normalizeH="0" baseline="0" dirty="0">
                <a:ln>
                  <a:noFill/>
                </a:ln>
                <a:effectLst/>
                <a:latin typeface="Arial" panose="020B0604020202020204" pitchFamily="34" charset="0"/>
              </a:rPr>
              <a:t>σας επηρέασε ένας άλλος άνθρωπος: ένας φίλος, ένας συμφοιτητής, ένας εκπαιδευτικός ή κάποιο μέλος μιας ομάδας.</a:t>
            </a:r>
          </a:p>
          <a:p>
            <a:pPr marL="0" marR="0" lvl="0" indent="0" defTabSz="914400" rtl="0" eaLnBrk="0" fontAlgn="base" latinLnBrk="0" hangingPunct="0">
              <a:lnSpc>
                <a:spcPct val="90000"/>
              </a:lnSpc>
              <a:spcBef>
                <a:spcPct val="0"/>
              </a:spcBef>
              <a:spcAft>
                <a:spcPts val="600"/>
              </a:spcAft>
              <a:buClrTx/>
              <a:buSzTx/>
              <a:buFontTx/>
              <a:buNone/>
              <a:tabLst/>
            </a:pPr>
            <a:r>
              <a:rPr kumimoji="0" lang="en-GR" altLang="en-GR" sz="2400" b="0" i="0" u="none" strike="noStrike" cap="none" normalizeH="0" baseline="0" dirty="0">
                <a:ln>
                  <a:noFill/>
                </a:ln>
                <a:effectLst/>
                <a:latin typeface="Arial" panose="020B0604020202020204" pitchFamily="34" charset="0"/>
              </a:rPr>
              <a:t>Σκεφτείτε:</a:t>
            </a:r>
          </a:p>
          <a:p>
            <a:pPr marL="0" marR="0" lvl="0" indent="0" defTabSz="914400" rtl="0" eaLnBrk="0" fontAlgn="base" latinLnBrk="0" hangingPunct="0">
              <a:lnSpc>
                <a:spcPct val="90000"/>
              </a:lnSpc>
              <a:spcBef>
                <a:spcPct val="0"/>
              </a:spcBef>
              <a:spcAft>
                <a:spcPts val="600"/>
              </a:spcAft>
              <a:buClrTx/>
              <a:buSzTx/>
              <a:buFontTx/>
              <a:buAutoNum type="arabicPeriod"/>
              <a:tabLst/>
            </a:pPr>
            <a:r>
              <a:rPr kumimoji="0" lang="en-GR" altLang="en-GR" sz="2400" b="0" i="0" u="none" strike="noStrike" cap="none" normalizeH="0" baseline="0" dirty="0">
                <a:ln>
                  <a:noFill/>
                </a:ln>
                <a:effectLst/>
                <a:latin typeface="Arial" panose="020B0604020202020204" pitchFamily="34" charset="0"/>
              </a:rPr>
              <a:t>Τι είπε ή </a:t>
            </a:r>
            <a:r>
              <a:rPr kumimoji="0" lang="el-GR" altLang="en-GR" sz="2400" b="0" i="0" u="none" strike="noStrike" cap="none" normalizeH="0" baseline="0" dirty="0">
                <a:ln>
                  <a:noFill/>
                </a:ln>
                <a:effectLst/>
                <a:latin typeface="Arial" panose="020B0604020202020204" pitchFamily="34" charset="0"/>
              </a:rPr>
              <a:t>τι </a:t>
            </a:r>
            <a:r>
              <a:rPr kumimoji="0" lang="en-GR" altLang="en-GR" sz="2400" b="0" i="0" u="none" strike="noStrike" cap="none" normalizeH="0" baseline="0" dirty="0">
                <a:ln>
                  <a:noFill/>
                </a:ln>
                <a:effectLst/>
                <a:latin typeface="Arial" panose="020B0604020202020204" pitchFamily="34" charset="0"/>
              </a:rPr>
              <a:t>έκανε και σας επηρέασε;</a:t>
            </a:r>
          </a:p>
          <a:p>
            <a:pPr marL="0" marR="0" lvl="0" indent="0" defTabSz="914400" rtl="0" eaLnBrk="0" fontAlgn="base" latinLnBrk="0" hangingPunct="0">
              <a:lnSpc>
                <a:spcPct val="90000"/>
              </a:lnSpc>
              <a:spcBef>
                <a:spcPct val="0"/>
              </a:spcBef>
              <a:spcAft>
                <a:spcPts val="600"/>
              </a:spcAft>
              <a:buClrTx/>
              <a:buSzTx/>
              <a:buFontTx/>
              <a:buAutoNum type="arabicPeriod" startAt="2"/>
              <a:tabLst/>
            </a:pPr>
            <a:r>
              <a:rPr kumimoji="0" lang="en-GR" altLang="en-GR" sz="2400" b="0" i="0" u="none" strike="noStrike" cap="none" normalizeH="0" baseline="0" dirty="0">
                <a:ln>
                  <a:noFill/>
                </a:ln>
                <a:effectLst/>
                <a:latin typeface="Arial" panose="020B0604020202020204" pitchFamily="34" charset="0"/>
              </a:rPr>
              <a:t>Είχε κάποια επίσημη θέση ή αρμοδιότητα;</a:t>
            </a:r>
          </a:p>
          <a:p>
            <a:pPr marL="0" marR="0" lvl="0" indent="0" defTabSz="914400" rtl="0" eaLnBrk="0" fontAlgn="base" latinLnBrk="0" hangingPunct="0">
              <a:lnSpc>
                <a:spcPct val="90000"/>
              </a:lnSpc>
              <a:spcBef>
                <a:spcPct val="0"/>
              </a:spcBef>
              <a:spcAft>
                <a:spcPts val="600"/>
              </a:spcAft>
              <a:buClrTx/>
              <a:buSzTx/>
              <a:buFontTx/>
              <a:buAutoNum type="arabicPeriod" startAt="3"/>
              <a:tabLst/>
            </a:pPr>
            <a:r>
              <a:rPr kumimoji="0" lang="en-GR" altLang="en-GR" sz="2400" b="0" i="0" u="none" strike="noStrike" cap="none" normalizeH="0" baseline="0" dirty="0">
                <a:ln>
                  <a:noFill/>
                </a:ln>
                <a:effectLst/>
                <a:latin typeface="Arial" panose="020B0604020202020204" pitchFamily="34" charset="0"/>
              </a:rPr>
              <a:t>Τι σας έκανε να τον ακούσετε και να εμπιστευτείτε την πρότασή του;</a:t>
            </a:r>
          </a:p>
        </p:txBody>
      </p:sp>
    </p:spTree>
    <p:extLst>
      <p:ext uri="{BB962C8B-B14F-4D97-AF65-F5344CB8AC3E}">
        <p14:creationId xmlns:p14="http://schemas.microsoft.com/office/powerpoint/2010/main" val="2280457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06478" y="386930"/>
            <a:ext cx="6927525" cy="1188950"/>
          </a:xfrm>
        </p:spPr>
        <p:txBody>
          <a:bodyPr anchor="b">
            <a:normAutofit/>
          </a:bodyPr>
          <a:lstStyle/>
          <a:p>
            <a:pPr>
              <a:lnSpc>
                <a:spcPct val="90000"/>
              </a:lnSpc>
            </a:pPr>
            <a:r>
              <a:rPr lang="el-GR" sz="4000" dirty="0"/>
              <a:t>Ηγεσία </a:t>
            </a:r>
            <a:r>
              <a:rPr lang="en-US" sz="4000" dirty="0"/>
              <a:t>vs </a:t>
            </a:r>
            <a:r>
              <a:rPr lang="el-GR" sz="4000" dirty="0"/>
              <a:t>Διοίκηση στην Εκπαίδευση</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95245" y="2428407"/>
            <a:ext cx="7607751" cy="3606633"/>
          </a:xfrm>
        </p:spPr>
        <p:txBody>
          <a:bodyPr anchor="ctr">
            <a:noAutofit/>
          </a:bodyPr>
          <a:lstStyle/>
          <a:p>
            <a:pPr marL="0" indent="0">
              <a:lnSpc>
                <a:spcPct val="90000"/>
              </a:lnSpc>
              <a:buNone/>
            </a:pPr>
            <a:r>
              <a:rPr lang="el-GR" sz="2400" b="1" dirty="0"/>
              <a:t>Ηγεσία</a:t>
            </a:r>
          </a:p>
          <a:p>
            <a:pPr marL="0" indent="0">
              <a:spcBef>
                <a:spcPts val="0"/>
              </a:spcBef>
              <a:buNone/>
            </a:pPr>
            <a:r>
              <a:rPr lang="el-GR" sz="2400" dirty="0"/>
              <a:t>• Όραμα και έμπνευση</a:t>
            </a:r>
          </a:p>
          <a:p>
            <a:pPr marL="0" indent="0">
              <a:spcBef>
                <a:spcPts val="0"/>
              </a:spcBef>
              <a:buNone/>
            </a:pPr>
            <a:r>
              <a:rPr lang="el-GR" sz="2400" dirty="0"/>
              <a:t>• Καινοτομία και αλλαγή</a:t>
            </a:r>
          </a:p>
          <a:p>
            <a:pPr marL="0" indent="0">
              <a:spcBef>
                <a:spcPts val="0"/>
              </a:spcBef>
              <a:buNone/>
            </a:pPr>
            <a:r>
              <a:rPr lang="el-GR" sz="2400" dirty="0"/>
              <a:t>• Έμφαση στις ανθρώπινες σχέσεις</a:t>
            </a:r>
          </a:p>
          <a:p>
            <a:pPr marL="0" indent="0">
              <a:spcBef>
                <a:spcPts val="0"/>
              </a:spcBef>
              <a:buNone/>
            </a:pPr>
            <a:r>
              <a:rPr lang="el-GR" sz="2400" b="1" dirty="0"/>
              <a:t>Διοίκηση</a:t>
            </a:r>
          </a:p>
          <a:p>
            <a:pPr marL="0" indent="0">
              <a:spcBef>
                <a:spcPts val="0"/>
              </a:spcBef>
              <a:buNone/>
            </a:pPr>
            <a:r>
              <a:rPr lang="el-GR" sz="2400" dirty="0"/>
              <a:t>• Σχεδιασμός και οργάνωση</a:t>
            </a:r>
          </a:p>
          <a:p>
            <a:pPr marL="0" indent="0">
              <a:spcBef>
                <a:spcPts val="0"/>
              </a:spcBef>
              <a:buNone/>
            </a:pPr>
            <a:r>
              <a:rPr lang="el-GR" sz="2400" dirty="0"/>
              <a:t>• Σταθερότητα και έλεγχος</a:t>
            </a:r>
          </a:p>
          <a:p>
            <a:pPr marL="0" indent="0">
              <a:spcBef>
                <a:spcPts val="0"/>
              </a:spcBef>
              <a:buNone/>
            </a:pPr>
            <a:r>
              <a:rPr lang="el-GR" sz="2400" dirty="0"/>
              <a:t>• Έμφαση στις διαδικασίες και τους κανονισμούς</a:t>
            </a:r>
          </a:p>
          <a:p>
            <a:pPr marL="0" indent="0" algn="ctr">
              <a:spcBef>
                <a:spcPts val="0"/>
              </a:spcBef>
              <a:buNone/>
            </a:pPr>
            <a:r>
              <a:rPr lang="el-GR" sz="2400" i="1" dirty="0">
                <a:solidFill>
                  <a:srgbClr val="FF0000"/>
                </a:solidFill>
              </a:rPr>
              <a:t>Απαιτείται συνδυασμός και των δύο στην εκπαίδευση</a:t>
            </a:r>
            <a:r>
              <a:rPr lang="el-GR" sz="2400" dirty="0"/>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487837" y="2732147"/>
            <a:ext cx="5860051" cy="395784"/>
            <a:chOff x="6081624" y="1998368"/>
            <a:chExt cx="5613457" cy="782175"/>
          </a:xfrm>
          <a:solidFill>
            <a:schemeClr val="accent4"/>
          </a:solidFill>
        </p:grpSpPr>
        <p:sp>
          <p:nvSpPr>
            <p:cNvPr id="41" name="Rectangle 4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Rectangle 4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46" y="922919"/>
            <a:ext cx="8333796"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2F6E56-C119-2D6A-FC82-EF4365000A9D}"/>
              </a:ext>
            </a:extLst>
          </p:cNvPr>
          <p:cNvSpPr>
            <a:spLocks noGrp="1"/>
          </p:cNvSpPr>
          <p:nvPr>
            <p:ph type="title"/>
          </p:nvPr>
        </p:nvSpPr>
        <p:spPr>
          <a:xfrm>
            <a:off x="966977" y="235974"/>
            <a:ext cx="7387313" cy="884903"/>
          </a:xfrm>
        </p:spPr>
        <p:txBody>
          <a:bodyPr anchor="b">
            <a:normAutofit fontScale="90000"/>
          </a:bodyPr>
          <a:lstStyle/>
          <a:p>
            <a:r>
              <a:rPr lang="el-GR" sz="3100" b="1" dirty="0"/>
              <a:t>Μελέτη Περίπτωσης: Ηγεσία ή Διοίκηση</a:t>
            </a:r>
            <a:br>
              <a:rPr lang="en-GR" b="1" dirty="0"/>
            </a:br>
            <a:endParaRPr lang="en-GR" sz="2800" dirty="0"/>
          </a:p>
        </p:txBody>
      </p:sp>
      <p:sp>
        <p:nvSpPr>
          <p:cNvPr id="3" name="Content Placeholder 2">
            <a:extLst>
              <a:ext uri="{FF2B5EF4-FFF2-40B4-BE49-F238E27FC236}">
                <a16:creationId xmlns:a16="http://schemas.microsoft.com/office/drawing/2014/main" id="{A0EE595C-BB11-26F0-1DAE-8ECEF3109590}"/>
              </a:ext>
            </a:extLst>
          </p:cNvPr>
          <p:cNvSpPr>
            <a:spLocks noGrp="1"/>
          </p:cNvSpPr>
          <p:nvPr>
            <p:ph idx="1"/>
          </p:nvPr>
        </p:nvSpPr>
        <p:spPr>
          <a:xfrm>
            <a:off x="639839" y="922919"/>
            <a:ext cx="8259623" cy="5608999"/>
          </a:xfrm>
        </p:spPr>
        <p:txBody>
          <a:bodyPr anchor="ctr">
            <a:normAutofit fontScale="62500" lnSpcReduction="20000"/>
          </a:bodyPr>
          <a:lstStyle/>
          <a:p>
            <a:pPr marL="0" indent="0">
              <a:lnSpc>
                <a:spcPct val="120000"/>
              </a:lnSpc>
              <a:buNone/>
            </a:pPr>
            <a:r>
              <a:rPr lang="el-GR" sz="2900" dirty="0"/>
              <a:t>Ο κύριος Παπαδόπουλος είναι διευθυντής σε ένα μεγάλο γυμνάσιο. Από την πρώτη μέρα της θητείας του έδωσε μεγάλη έμφαση στην αυστηρή τήρηση κανονισμών και διαδικασιών. Καθόρισε σαφή χρονοδιαγράμματα, επέβαλε τυπικές διαδικασίες αξιολόγησης και ζήτησε από το προσωπικό να τηρεί αυστηρά τον κανονισμό λειτουργίας. Το αποτέλεσμα ήταν ότι το σχολείο λειτούργησε με τάξη και πειθαρχία. Ωστόσο, οι εκπαιδευτικοί άρχισαν να αισθάνονται έλλειψη ελευθερίας και χαμηλό ηθικό.</a:t>
            </a:r>
          </a:p>
          <a:p>
            <a:pPr marL="0" indent="0">
              <a:lnSpc>
                <a:spcPct val="120000"/>
              </a:lnSpc>
              <a:buNone/>
            </a:pPr>
            <a:r>
              <a:rPr lang="el-GR" sz="2900" dirty="0"/>
              <a:t>Σε άλλο σχολείο της ίδιας περιοχής, η διευθύντρια κυρία Γεωργίου ακολούθησε διαφορετική προσέγγιση. Έθεσε ένα κοινό όραμα για τη βελτίωση της διδασκαλίας και ενθάρρυνε τους εκπαιδευτικούς να συμμετέχουν στη λήψη αποφάσεων. Δημιούργησε ομάδες εργασίας για την ανάπτυξη καινοτόμων προγραμμάτων και έδωσε χώρο στους μαθητές να εκφράζουν ιδέες. Σύντομα παρατηρήθηκε αύξηση της συνεργασίας μεταξύ εκπαιδευτικών, υψηλότερη δέσμευση των μαθητών και ένα σχολικό περιβάλλον με περισσότερη δημιουργικότητα και θετικό κλίμα.</a:t>
            </a:r>
            <a:endParaRPr lang="en-GR" sz="2900" dirty="0"/>
          </a:p>
          <a:p>
            <a:pPr marL="0" indent="0">
              <a:lnSpc>
                <a:spcPct val="120000"/>
              </a:lnSpc>
              <a:buNone/>
            </a:pPr>
            <a:r>
              <a:rPr lang="el-GR" sz="2900" b="1" dirty="0"/>
              <a:t>Ερωτήσεις για Συζήτηση</a:t>
            </a:r>
            <a:endParaRPr lang="en-GR" sz="2900" b="1" dirty="0"/>
          </a:p>
          <a:p>
            <a:pPr>
              <a:lnSpc>
                <a:spcPct val="120000"/>
              </a:lnSpc>
            </a:pPr>
            <a:r>
              <a:rPr lang="el-GR" sz="2900" dirty="0"/>
              <a:t>1. Ποιος είναι ηγέτης, ποιος διαχειριστής;</a:t>
            </a:r>
            <a:endParaRPr lang="en-GR" sz="2900" dirty="0"/>
          </a:p>
          <a:p>
            <a:pPr>
              <a:lnSpc>
                <a:spcPct val="120000"/>
              </a:lnSpc>
            </a:pPr>
            <a:r>
              <a:rPr lang="el-GR" sz="2900" dirty="0"/>
              <a:t>3. Ποια είναι τα πλεονεκτήματα και τα μειονεκτήματα κάθε προσέγγισης;</a:t>
            </a:r>
            <a:endParaRPr lang="en-GR" sz="2900" dirty="0"/>
          </a:p>
          <a:p>
            <a:pPr>
              <a:lnSpc>
                <a:spcPct val="120000"/>
              </a:lnSpc>
            </a:pPr>
            <a:r>
              <a:rPr lang="el-GR" sz="2900" dirty="0"/>
              <a:t>4. Πώς θα μπορούσε να συνδυαστεί η διοίκηση με την ηγεσία για ένα πιο ισορροπημένο και αποτελεσματικό σχολείο;</a:t>
            </a:r>
            <a:endParaRPr lang="en-GR" sz="2900" dirty="0"/>
          </a:p>
          <a:p>
            <a:pPr>
              <a:lnSpc>
                <a:spcPct val="90000"/>
              </a:lnSpc>
            </a:pPr>
            <a:endParaRPr lang="en-GR" sz="1100" dirty="0"/>
          </a:p>
        </p:txBody>
      </p:sp>
    </p:spTree>
    <p:extLst>
      <p:ext uri="{BB962C8B-B14F-4D97-AF65-F5344CB8AC3E}">
        <p14:creationId xmlns:p14="http://schemas.microsoft.com/office/powerpoint/2010/main" val="1743634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E1C520-DEA3-58A8-10E2-304A70DE4CF2}"/>
              </a:ext>
            </a:extLst>
          </p:cNvPr>
          <p:cNvSpPr>
            <a:spLocks noGrp="1"/>
          </p:cNvSpPr>
          <p:nvPr>
            <p:ph type="title"/>
          </p:nvPr>
        </p:nvSpPr>
        <p:spPr>
          <a:xfrm>
            <a:off x="606478" y="386930"/>
            <a:ext cx="6927525" cy="1188950"/>
          </a:xfrm>
        </p:spPr>
        <p:txBody>
          <a:bodyPr anchor="b">
            <a:normAutofit/>
          </a:bodyPr>
          <a:lstStyle/>
          <a:p>
            <a:pPr>
              <a:lnSpc>
                <a:spcPct val="90000"/>
              </a:lnSpc>
            </a:pPr>
            <a:r>
              <a:rPr lang="el-GR" sz="4000"/>
              <a:t>Η Σημασία της Ηγεσίας για τη Σχολική Αποτελεσματικότητα</a:t>
            </a:r>
            <a:endParaRPr lang="en-GR" sz="40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85F41A6-B1D9-1ABE-3749-372486F103E4}"/>
              </a:ext>
            </a:extLst>
          </p:cNvPr>
          <p:cNvSpPr>
            <a:spLocks noGrp="1"/>
          </p:cNvSpPr>
          <p:nvPr>
            <p:ph idx="1"/>
          </p:nvPr>
        </p:nvSpPr>
        <p:spPr>
          <a:xfrm>
            <a:off x="595245" y="2203079"/>
            <a:ext cx="7607751" cy="4147845"/>
          </a:xfrm>
        </p:spPr>
        <p:txBody>
          <a:bodyPr anchor="ctr">
            <a:normAutofit/>
          </a:bodyPr>
          <a:lstStyle/>
          <a:p>
            <a:pPr>
              <a:lnSpc>
                <a:spcPct val="90000"/>
              </a:lnSpc>
            </a:pPr>
            <a:r>
              <a:rPr lang="el-GR" sz="2000" dirty="0"/>
              <a:t>Πλήθος ερευνών (π.χ. </a:t>
            </a:r>
            <a:r>
              <a:rPr lang="en-US" sz="2000" dirty="0" err="1"/>
              <a:t>Leithwood</a:t>
            </a:r>
            <a:r>
              <a:rPr lang="en-US" sz="2000" dirty="0"/>
              <a:t> &amp; Jantzi, 2005· OECD, 2020) </a:t>
            </a:r>
            <a:r>
              <a:rPr lang="el-GR" sz="2000" dirty="0"/>
              <a:t>τεκμηριώνουν ότι η </a:t>
            </a:r>
            <a:r>
              <a:rPr lang="el-GR" sz="2000" b="1" dirty="0"/>
              <a:t>ποιότητα της ηγεσίας</a:t>
            </a:r>
            <a:r>
              <a:rPr lang="el-GR" sz="2000" dirty="0"/>
              <a:t> είναι ο δεύτερος σημαντικότερος παράγοντας (μετά την ποιότητα του εκπαιδευτικού έργου) που επηρεάζει την </a:t>
            </a:r>
            <a:r>
              <a:rPr lang="el-GR" sz="2000" b="1" dirty="0"/>
              <a:t>επίδοση των μαθητών</a:t>
            </a:r>
            <a:r>
              <a:rPr lang="el-GR" sz="2000" dirty="0"/>
              <a:t>.</a:t>
            </a:r>
          </a:p>
          <a:p>
            <a:pPr>
              <a:lnSpc>
                <a:spcPct val="90000"/>
              </a:lnSpc>
            </a:pPr>
            <a:r>
              <a:rPr lang="el-GR" sz="2000" dirty="0"/>
              <a:t>Η αποτελεσματική ηγεσία συμβάλλει:</a:t>
            </a:r>
          </a:p>
          <a:p>
            <a:pPr>
              <a:lnSpc>
                <a:spcPct val="90000"/>
              </a:lnSpc>
            </a:pPr>
            <a:r>
              <a:rPr lang="el-GR" sz="2000" dirty="0"/>
              <a:t>Στη δημιουργία </a:t>
            </a:r>
            <a:r>
              <a:rPr lang="el-GR" sz="2000" b="1" dirty="0"/>
              <a:t>θετικού κλίματος μάθησης</a:t>
            </a:r>
            <a:r>
              <a:rPr lang="el-GR" sz="2000" dirty="0"/>
              <a:t>.</a:t>
            </a:r>
          </a:p>
          <a:p>
            <a:pPr>
              <a:lnSpc>
                <a:spcPct val="90000"/>
              </a:lnSpc>
            </a:pPr>
            <a:r>
              <a:rPr lang="el-GR" sz="2000" dirty="0"/>
              <a:t>Στην </a:t>
            </a:r>
            <a:r>
              <a:rPr lang="el-GR" sz="2000" b="1" dirty="0"/>
              <a:t>υποστήριξη των εκπαιδευτικών</a:t>
            </a:r>
            <a:r>
              <a:rPr lang="el-GR" sz="2000" dirty="0"/>
              <a:t> και την ανάπτυξη του προσωπικού.</a:t>
            </a:r>
          </a:p>
          <a:p>
            <a:pPr>
              <a:lnSpc>
                <a:spcPct val="90000"/>
              </a:lnSpc>
            </a:pPr>
            <a:r>
              <a:rPr lang="el-GR" sz="2000" dirty="0"/>
              <a:t>Στην ενίσχυση της </a:t>
            </a:r>
            <a:r>
              <a:rPr lang="el-GR" sz="2000" b="1" dirty="0"/>
              <a:t>καινοτομίας</a:t>
            </a:r>
            <a:r>
              <a:rPr lang="el-GR" sz="2000" dirty="0"/>
              <a:t> και της </a:t>
            </a:r>
            <a:r>
              <a:rPr lang="el-GR" sz="2000" b="1" dirty="0"/>
              <a:t>συνεργασίας</a:t>
            </a:r>
            <a:r>
              <a:rPr lang="el-GR" sz="2000" dirty="0"/>
              <a:t> μεταξύ όλων των μελών της σχολικής κοινότητας.</a:t>
            </a:r>
          </a:p>
          <a:p>
            <a:pPr>
              <a:lnSpc>
                <a:spcPct val="90000"/>
              </a:lnSpc>
            </a:pPr>
            <a:r>
              <a:rPr lang="el-GR" sz="2000" dirty="0"/>
              <a:t>Στην αντιμετώπιση </a:t>
            </a:r>
            <a:r>
              <a:rPr lang="el-GR" sz="2000" b="1" dirty="0"/>
              <a:t>κρίσεων</a:t>
            </a:r>
            <a:r>
              <a:rPr lang="el-GR" sz="2000" dirty="0"/>
              <a:t> και στην καλλιέργεια </a:t>
            </a:r>
            <a:r>
              <a:rPr lang="el-GR" sz="2000" b="1" dirty="0"/>
              <a:t>συλλογικού οράματος</a:t>
            </a:r>
            <a:r>
              <a:rPr lang="el-GR" sz="2000" dirty="0"/>
              <a:t>.</a:t>
            </a:r>
          </a:p>
          <a:p>
            <a:pPr>
              <a:lnSpc>
                <a:spcPct val="90000"/>
              </a:lnSpc>
            </a:pPr>
            <a:endParaRPr lang="en-GR" sz="1800" dirty="0"/>
          </a:p>
        </p:txBody>
      </p:sp>
    </p:spTree>
    <p:extLst>
      <p:ext uri="{BB962C8B-B14F-4D97-AF65-F5344CB8AC3E}">
        <p14:creationId xmlns:p14="http://schemas.microsoft.com/office/powerpoint/2010/main" val="737263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9AB8DD-C68A-774C-0D64-5E731AC5E22F}"/>
              </a:ext>
            </a:extLst>
          </p:cNvPr>
          <p:cNvSpPr>
            <a:spLocks noGrp="1"/>
          </p:cNvSpPr>
          <p:nvPr>
            <p:ph type="title"/>
          </p:nvPr>
        </p:nvSpPr>
        <p:spPr>
          <a:xfrm>
            <a:off x="606478" y="794180"/>
            <a:ext cx="6927525" cy="781699"/>
          </a:xfrm>
        </p:spPr>
        <p:txBody>
          <a:bodyPr anchor="b">
            <a:normAutofit/>
          </a:bodyPr>
          <a:lstStyle/>
          <a:p>
            <a:r>
              <a:rPr lang="el-GR" sz="3200" dirty="0"/>
              <a:t>Βασικές θεωρίες ηγεσίας</a:t>
            </a:r>
            <a:endParaRPr lang="en-GR" sz="3200" dirty="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1D01ABE-62E3-3681-2D8D-A1D18B99ECEB}"/>
              </a:ext>
            </a:extLst>
          </p:cNvPr>
          <p:cNvSpPr>
            <a:spLocks noGrp="1"/>
          </p:cNvSpPr>
          <p:nvPr>
            <p:ph idx="1"/>
          </p:nvPr>
        </p:nvSpPr>
        <p:spPr>
          <a:xfrm>
            <a:off x="595245" y="2203079"/>
            <a:ext cx="7607751" cy="4426321"/>
          </a:xfrm>
        </p:spPr>
        <p:txBody>
          <a:bodyPr anchor="ctr">
            <a:noAutofit/>
          </a:bodyPr>
          <a:lstStyle/>
          <a:p>
            <a:pPr marL="0" indent="0">
              <a:lnSpc>
                <a:spcPct val="90000"/>
              </a:lnSpc>
              <a:buNone/>
            </a:pPr>
            <a:r>
              <a:rPr lang="el-GR" sz="1800" b="1" dirty="0"/>
              <a:t>Θεωρία Χαρακτηριστικών (</a:t>
            </a:r>
            <a:r>
              <a:rPr lang="en-US" sz="1800" b="1" dirty="0"/>
              <a:t>Trait Theory)</a:t>
            </a:r>
            <a:endParaRPr lang="el-GR" sz="1800" i="1" dirty="0"/>
          </a:p>
          <a:p>
            <a:pPr>
              <a:lnSpc>
                <a:spcPct val="90000"/>
              </a:lnSpc>
            </a:pPr>
            <a:r>
              <a:rPr lang="en-GR" sz="1800" i="1" dirty="0">
                <a:solidFill>
                  <a:srgbClr val="FF0000"/>
                </a:solidFill>
              </a:rPr>
              <a:t>Κεντρικό ερώτημα: Ποια προσωπικά χαρακτηριστικά συ</a:t>
            </a:r>
            <a:r>
              <a:rPr lang="en-GR" sz="1800" i="1" dirty="0"/>
              <a:t>νδέονται με την ανάδειξη και την αποτελεσματικότητα ενός ηγέτη;</a:t>
            </a:r>
            <a:endParaRPr lang="en-GR" sz="1800" dirty="0"/>
          </a:p>
          <a:p>
            <a:pPr lvl="0">
              <a:lnSpc>
                <a:spcPct val="90000"/>
              </a:lnSpc>
            </a:pPr>
            <a:r>
              <a:rPr lang="en-GR" sz="1800" b="1" dirty="0"/>
              <a:t>Βασική θέση:</a:t>
            </a:r>
            <a:r>
              <a:rPr lang="en-GR" sz="1800" dirty="0"/>
              <a:t> Η ηγεσία συνδέεται με χαρακτηριστικά της προσωπικότητας, γνωστικές ικανότητες και κίνητρα του ατόμου. Οι πρώιμες προσεγγίσεις έδιναν έμφαση στα έμφυτα γνωρίσματα.</a:t>
            </a:r>
          </a:p>
          <a:p>
            <a:pPr lvl="0">
              <a:lnSpc>
                <a:spcPct val="90000"/>
              </a:lnSpc>
            </a:pPr>
            <a:r>
              <a:rPr lang="en-GR" sz="1800" b="1" dirty="0"/>
              <a:t>Ενδεικτικά χαρακτηριστικά:</a:t>
            </a:r>
            <a:r>
              <a:rPr lang="en-GR" sz="1800" dirty="0"/>
              <a:t> αυτοπεποίθηση, ακεραιότητα, αποφασιστικότητα, επιμονή, κοινωνικότητα και ικανότητα κατανόησης σύνθετων προβλημάτων.</a:t>
            </a:r>
          </a:p>
          <a:p>
            <a:pPr lvl="0">
              <a:lnSpc>
                <a:spcPct val="90000"/>
              </a:lnSpc>
            </a:pPr>
            <a:r>
              <a:rPr lang="en-GR" sz="1800" b="1" dirty="0"/>
              <a:t>Ερευνητική συμβολή:</a:t>
            </a:r>
            <a:r>
              <a:rPr lang="en-GR" sz="1800" dirty="0"/>
              <a:t> Η μετα-ανάλυση των Judge και συνεργατών (2002) συνέδεσε την εξωστρέφεια, την ευσυνειδησία και τη δεκτικότητα σε νέες εμπειρίες με την ηγεσία. Οι συσχετίσεις αυτές δεν εγγυώνται την επιτυχία. </a:t>
            </a:r>
          </a:p>
          <a:p>
            <a:pPr>
              <a:lnSpc>
                <a:spcPct val="90000"/>
              </a:lnSpc>
            </a:pPr>
            <a:r>
              <a:rPr lang="en-GR" sz="1800" b="1" dirty="0"/>
              <a:t>Βασικός περιορισμός:</a:t>
            </a:r>
            <a:r>
              <a:rPr lang="en-GR" sz="1800" dirty="0"/>
              <a:t> Τα προσωπικά χαρακτηριστικά δεν επαρκούν για να εξηγήσουν την αποτελεσματική ηγεσία. Χρειάζεται να εξετάζονται σε σχέση με την ομάδα, τις απαιτήσεις του έργου και το οργανωσιακό πλαίσιο. </a:t>
            </a:r>
          </a:p>
        </p:txBody>
      </p:sp>
    </p:spTree>
    <p:extLst>
      <p:ext uri="{BB962C8B-B14F-4D97-AF65-F5344CB8AC3E}">
        <p14:creationId xmlns:p14="http://schemas.microsoft.com/office/powerpoint/2010/main" val="2552821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76C4E8-548F-D4D2-A1F1-C6177383C69D}"/>
              </a:ext>
            </a:extLst>
          </p:cNvPr>
          <p:cNvSpPr>
            <a:spLocks noGrp="1"/>
          </p:cNvSpPr>
          <p:nvPr>
            <p:ph type="title"/>
          </p:nvPr>
        </p:nvSpPr>
        <p:spPr>
          <a:xfrm>
            <a:off x="606478" y="794180"/>
            <a:ext cx="6927525" cy="781700"/>
          </a:xfrm>
        </p:spPr>
        <p:txBody>
          <a:bodyPr anchor="b">
            <a:normAutofit/>
          </a:bodyPr>
          <a:lstStyle/>
          <a:p>
            <a:r>
              <a:rPr lang="en-GR" sz="3200" b="1" i="1" dirty="0"/>
              <a:t>Ποιον θα επιλέξετε;</a:t>
            </a:r>
            <a:endParaRPr lang="en-GR" sz="3200" i="1" dirty="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51AC876-6DDD-FEC7-BDDC-64160AA1D821}"/>
              </a:ext>
            </a:extLst>
          </p:cNvPr>
          <p:cNvSpPr>
            <a:spLocks noGrp="1"/>
          </p:cNvSpPr>
          <p:nvPr>
            <p:ph idx="1"/>
          </p:nvPr>
        </p:nvSpPr>
        <p:spPr>
          <a:xfrm>
            <a:off x="606478" y="2370060"/>
            <a:ext cx="7607751" cy="3822921"/>
          </a:xfrm>
        </p:spPr>
        <p:txBody>
          <a:bodyPr anchor="ctr">
            <a:normAutofit fontScale="70000" lnSpcReduction="20000"/>
          </a:bodyPr>
          <a:lstStyle/>
          <a:p>
            <a:r>
              <a:rPr lang="en-GR" dirty="0"/>
              <a:t>Μια ομάδα εκπαιδευτικών οργανώνει μια σχολική εκδήλωση και χρειάζεται συντονιστή. Η Άννα μιλά με αυτοπεποίθηση, παίρνει γρήγορα αποφάσεις και πείθει τους συναδέλφους της. Ο Νίκος είναι πιο συγκρατημένος, συνεπής στις υποχρεώσεις του και ακούει προσεκτικά. Η Μαρία έχει πολλές γνώσεις για το θέμα της εκδήλωσης, αλλά δυσκολεύεται όταν οι άλλοι διαφωνούν μαζί της. </a:t>
            </a:r>
            <a:endParaRPr lang="el-GR" dirty="0"/>
          </a:p>
          <a:p>
            <a:r>
              <a:rPr lang="en-GR" b="1" dirty="0"/>
              <a:t>Ερωτήσεις συζήτησης:</a:t>
            </a:r>
            <a:endParaRPr lang="en-GR" dirty="0"/>
          </a:p>
          <a:p>
            <a:pPr lvl="0"/>
            <a:r>
              <a:rPr lang="en-GR" dirty="0"/>
              <a:t>Ποιον θα επιλέγατε ως συντονιστή και με ποια κριτήρια;</a:t>
            </a:r>
          </a:p>
          <a:p>
            <a:pPr lvl="0"/>
            <a:r>
              <a:rPr lang="en-GR" dirty="0"/>
              <a:t>Ποια επιπλέον στοιχεία για τη συνεργασία και τη συμπεριφορά τους θα ζητούσατε πριν αποφασίσετε;</a:t>
            </a:r>
          </a:p>
          <a:p>
            <a:pPr>
              <a:lnSpc>
                <a:spcPct val="90000"/>
              </a:lnSpc>
            </a:pPr>
            <a:endParaRPr lang="en-GR" sz="1800" dirty="0"/>
          </a:p>
        </p:txBody>
      </p:sp>
    </p:spTree>
    <p:extLst>
      <p:ext uri="{BB962C8B-B14F-4D97-AF65-F5344CB8AC3E}">
        <p14:creationId xmlns:p14="http://schemas.microsoft.com/office/powerpoint/2010/main" val="4048753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F86AD3-2AB8-023F-979D-2AB3C7047C7C}"/>
              </a:ext>
            </a:extLst>
          </p:cNvPr>
          <p:cNvSpPr>
            <a:spLocks noGrp="1"/>
          </p:cNvSpPr>
          <p:nvPr>
            <p:ph type="title"/>
          </p:nvPr>
        </p:nvSpPr>
        <p:spPr>
          <a:xfrm>
            <a:off x="606478" y="386930"/>
            <a:ext cx="6927525" cy="1188950"/>
          </a:xfrm>
        </p:spPr>
        <p:txBody>
          <a:bodyPr anchor="b">
            <a:normAutofit/>
          </a:bodyPr>
          <a:lstStyle/>
          <a:p>
            <a:r>
              <a:rPr lang="el-GR" sz="3200" b="1" dirty="0" err="1"/>
              <a:t>Συμπεριφορικές</a:t>
            </a:r>
            <a:r>
              <a:rPr lang="el-GR" sz="3200" b="1" dirty="0"/>
              <a:t> θεωρίες (</a:t>
            </a:r>
            <a:r>
              <a:rPr lang="en-CA" sz="3200" b="1" dirty="0"/>
              <a:t>Behavioral Theories)</a:t>
            </a:r>
            <a:endParaRPr lang="en-GR" sz="3200" dirty="0"/>
          </a:p>
        </p:txBody>
      </p:sp>
      <p:grpSp>
        <p:nvGrpSpPr>
          <p:cNvPr id="11" name="Group 10">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2" name="Rectangle 11">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1">
            <a:extLst>
              <a:ext uri="{FF2B5EF4-FFF2-40B4-BE49-F238E27FC236}">
                <a16:creationId xmlns:a16="http://schemas.microsoft.com/office/drawing/2014/main" id="{542108AB-8131-386A-3B11-F7335E71EFBC}"/>
              </a:ext>
            </a:extLst>
          </p:cNvPr>
          <p:cNvSpPr>
            <a:spLocks noGrp="1" noChangeArrowheads="1"/>
          </p:cNvSpPr>
          <p:nvPr>
            <p:ph idx="1"/>
          </p:nvPr>
        </p:nvSpPr>
        <p:spPr bwMode="auto">
          <a:xfrm>
            <a:off x="595245" y="2203079"/>
            <a:ext cx="7607751" cy="426799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90000"/>
              </a:lnSpc>
              <a:spcBef>
                <a:spcPct val="0"/>
              </a:spcBef>
              <a:spcAft>
                <a:spcPts val="600"/>
              </a:spcAft>
              <a:buClrTx/>
              <a:buSzTx/>
              <a:buFontTx/>
              <a:buNone/>
              <a:tabLst/>
            </a:pPr>
            <a:br>
              <a:rPr kumimoji="0" lang="en-GR" altLang="en-GR" sz="1000" b="0" i="0" u="none" strike="noStrike" cap="none" normalizeH="0" baseline="0" dirty="0">
                <a:ln>
                  <a:noFill/>
                </a:ln>
                <a:effectLst/>
                <a:latin typeface="Arial" panose="020B0604020202020204" pitchFamily="34" charset="0"/>
              </a:rPr>
            </a:br>
            <a:r>
              <a:rPr kumimoji="0" lang="en-GR" altLang="en-GR" sz="1800" b="0" i="1" u="none" strike="noStrike" cap="none" normalizeH="0" baseline="0" dirty="0">
                <a:ln>
                  <a:noFill/>
                </a:ln>
                <a:solidFill>
                  <a:srgbClr val="FF0000"/>
                </a:solidFill>
                <a:effectLst/>
                <a:latin typeface="Arial" panose="020B0604020202020204" pitchFamily="34" charset="0"/>
              </a:rPr>
              <a:t>Κεντρικό ερώτημα: Τι κάνει ο ηγέτης στην πράξη;</a:t>
            </a:r>
            <a:endParaRPr kumimoji="0" lang="en-GR" altLang="en-GR" sz="1800" b="0" i="0" u="none" strike="noStrike" cap="none" normalizeH="0" baseline="0" dirty="0">
              <a:ln>
                <a:noFill/>
              </a:ln>
              <a:solidFill>
                <a:srgbClr val="FF0000"/>
              </a:solidFill>
              <a:effectLst/>
              <a:latin typeface="Arial" panose="020B0604020202020204" pitchFamily="34" charset="0"/>
            </a:endParaRPr>
          </a:p>
          <a:p>
            <a:pPr marL="0" marR="0" lvl="0" indent="0" defTabSz="914400" rtl="0" eaLnBrk="0" fontAlgn="base" latinLnBrk="0" hangingPunct="0">
              <a:lnSpc>
                <a:spcPct val="90000"/>
              </a:lnSpc>
              <a:spcBef>
                <a:spcPct val="0"/>
              </a:spcBef>
              <a:spcAft>
                <a:spcPts val="600"/>
              </a:spcAft>
              <a:buClrTx/>
              <a:buSzTx/>
              <a:buFontTx/>
              <a:buChar char="•"/>
              <a:tabLst/>
            </a:pPr>
            <a:r>
              <a:rPr kumimoji="0" lang="en-GR" altLang="en-GR" sz="1800" b="1" i="0" u="none" strike="noStrike" cap="none" normalizeH="0" baseline="0" dirty="0">
                <a:ln>
                  <a:noFill/>
                </a:ln>
                <a:effectLst/>
                <a:latin typeface="Arial" panose="020B0604020202020204" pitchFamily="34" charset="0"/>
              </a:rPr>
              <a:t>Βασική θέση:</a:t>
            </a:r>
            <a:r>
              <a:rPr kumimoji="0" lang="en-GR" altLang="en-GR" sz="1800" b="0" i="0" u="none" strike="noStrike" cap="none" normalizeH="0" baseline="0" dirty="0">
                <a:ln>
                  <a:noFill/>
                </a:ln>
                <a:effectLst/>
                <a:latin typeface="Arial" panose="020B0604020202020204" pitchFamily="34" charset="0"/>
              </a:rPr>
              <a:t> Η ηγεσία μελετάται μέσα από παρατηρήσιμες συμπεριφορές: πώς ο ηγέτης οργανώνει την εργασία, επικοινωνεί, υποστηρίζει και καθοδηγεί την ομάδα. Η προσέγγιση αυτή προσφέρει τη βάση για εκπαίδευση και ανάπτυξη ηγετικών πρακτικών.</a:t>
            </a:r>
          </a:p>
          <a:p>
            <a:pPr marL="0" marR="0" lvl="0" indent="0" defTabSz="914400" rtl="0" eaLnBrk="0" fontAlgn="base" latinLnBrk="0" hangingPunct="0">
              <a:lnSpc>
                <a:spcPct val="90000"/>
              </a:lnSpc>
              <a:spcBef>
                <a:spcPct val="0"/>
              </a:spcBef>
              <a:spcAft>
                <a:spcPts val="600"/>
              </a:spcAft>
              <a:buClrTx/>
              <a:buSzTx/>
              <a:buFontTx/>
              <a:buChar char="•"/>
              <a:tabLst/>
            </a:pPr>
            <a:r>
              <a:rPr kumimoji="0" lang="en-GR" altLang="en-GR" sz="1800" b="1" i="0" u="none" strike="noStrike" cap="none" normalizeH="0" baseline="0" dirty="0">
                <a:ln>
                  <a:noFill/>
                </a:ln>
                <a:solidFill>
                  <a:srgbClr val="FF0000"/>
                </a:solidFill>
                <a:effectLst/>
                <a:latin typeface="Arial" panose="020B0604020202020204" pitchFamily="34" charset="0"/>
              </a:rPr>
              <a:t>Προσανατολισμός στο έργο:</a:t>
            </a:r>
            <a:r>
              <a:rPr kumimoji="0" lang="en-GR" altLang="en-GR" sz="1800" b="0" i="0" u="none" strike="noStrike" cap="none" normalizeH="0" baseline="0" dirty="0">
                <a:ln>
                  <a:noFill/>
                </a:ln>
                <a:solidFill>
                  <a:srgbClr val="FF0000"/>
                </a:solidFill>
                <a:effectLst/>
                <a:latin typeface="Arial" panose="020B0604020202020204" pitchFamily="34" charset="0"/>
              </a:rPr>
              <a:t> Καθορισμός στόχων, αποσαφήνιση ρόλων, συντονισμός εργασιών και παρακολούθηση της προόδου. Στις μελέτες του Οχάιο ονομάζεται </a:t>
            </a:r>
            <a:r>
              <a:rPr kumimoji="0" lang="en-GR" altLang="en-GR" sz="1800" b="1" i="0" u="none" strike="noStrike" cap="none" normalizeH="0" baseline="0" dirty="0">
                <a:ln>
                  <a:noFill/>
                </a:ln>
                <a:solidFill>
                  <a:srgbClr val="FF0000"/>
                </a:solidFill>
                <a:effectLst/>
                <a:latin typeface="Arial" panose="020B0604020202020204" pitchFamily="34" charset="0"/>
              </a:rPr>
              <a:t>«δόμηση του έργου» (initiating structure)</a:t>
            </a:r>
            <a:r>
              <a:rPr kumimoji="0" lang="en-GR" altLang="en-GR" sz="1800" b="0" i="0" u="none" strike="noStrike" cap="none" normalizeH="0" baseline="0" dirty="0">
                <a:ln>
                  <a:noFill/>
                </a:ln>
                <a:solidFill>
                  <a:srgbClr val="FF0000"/>
                </a:solidFill>
                <a:effectLst/>
                <a:latin typeface="Arial" panose="020B0604020202020204" pitchFamily="34" charset="0"/>
              </a:rPr>
              <a:t>.</a:t>
            </a:r>
          </a:p>
          <a:p>
            <a:pPr marL="0" marR="0" lvl="0" indent="0" defTabSz="914400" rtl="0" eaLnBrk="0" fontAlgn="base" latinLnBrk="0" hangingPunct="0">
              <a:lnSpc>
                <a:spcPct val="90000"/>
              </a:lnSpc>
              <a:spcBef>
                <a:spcPct val="0"/>
              </a:spcBef>
              <a:spcAft>
                <a:spcPts val="600"/>
              </a:spcAft>
              <a:buClrTx/>
              <a:buSzTx/>
              <a:buFontTx/>
              <a:buChar char="•"/>
              <a:tabLst/>
            </a:pPr>
            <a:r>
              <a:rPr kumimoji="0" lang="en-GR" altLang="en-GR" sz="1800" b="1" i="0" u="none" strike="noStrike" cap="none" normalizeH="0" baseline="0" dirty="0">
                <a:ln>
                  <a:noFill/>
                </a:ln>
                <a:solidFill>
                  <a:srgbClr val="FF0000"/>
                </a:solidFill>
                <a:effectLst/>
                <a:latin typeface="Arial" panose="020B0604020202020204" pitchFamily="34" charset="0"/>
              </a:rPr>
              <a:t>Προσανατολισμός στους ανθρώπους:</a:t>
            </a:r>
            <a:r>
              <a:rPr kumimoji="0" lang="en-GR" altLang="en-GR" sz="1800" b="0" i="0" u="none" strike="noStrike" cap="none" normalizeH="0" baseline="0" dirty="0">
                <a:ln>
                  <a:noFill/>
                </a:ln>
                <a:solidFill>
                  <a:srgbClr val="FF0000"/>
                </a:solidFill>
                <a:effectLst/>
                <a:latin typeface="Arial" panose="020B0604020202020204" pitchFamily="34" charset="0"/>
              </a:rPr>
              <a:t> Σεβασμός, εμπιστοσύνη, ακρόαση και ενδιαφέρον για τις ανάγκες των μελών. Στις μελέτες του Οχάιο ονομάζεται </a:t>
            </a:r>
            <a:r>
              <a:rPr kumimoji="0" lang="en-GR" altLang="en-GR" sz="1800" b="1" i="0" u="none" strike="noStrike" cap="none" normalizeH="0" baseline="0" dirty="0">
                <a:ln>
                  <a:noFill/>
                </a:ln>
                <a:solidFill>
                  <a:srgbClr val="FF0000"/>
                </a:solidFill>
                <a:effectLst/>
                <a:latin typeface="Arial" panose="020B0604020202020204" pitchFamily="34" charset="0"/>
              </a:rPr>
              <a:t>«μέριμνα για τους ανθρώπους» (consideration)</a:t>
            </a:r>
            <a:r>
              <a:rPr kumimoji="0" lang="en-GR" altLang="en-GR" sz="1800" b="0" i="0" u="none" strike="noStrike" cap="none" normalizeH="0" baseline="0" dirty="0">
                <a:ln>
                  <a:noFill/>
                </a:ln>
                <a:solidFill>
                  <a:srgbClr val="FF0000"/>
                </a:solidFill>
                <a:effectLst/>
                <a:latin typeface="Arial" panose="020B0604020202020204" pitchFamily="34" charset="0"/>
              </a:rPr>
              <a:t>. Οι δύο διαστάσεις μπορούν να συνυπάρχουν: ένας ηγέτης μπορεί να δίνει μεγάλη έμφαση και στις δύο.</a:t>
            </a:r>
          </a:p>
        </p:txBody>
      </p:sp>
    </p:spTree>
    <p:extLst>
      <p:ext uri="{BB962C8B-B14F-4D97-AF65-F5344CB8AC3E}">
        <p14:creationId xmlns:p14="http://schemas.microsoft.com/office/powerpoint/2010/main" val="4232444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DAEE3C-7D24-27C2-5511-F5B3EAF9F857}"/>
              </a:ext>
            </a:extLst>
          </p:cNvPr>
          <p:cNvSpPr>
            <a:spLocks noGrp="1"/>
          </p:cNvSpPr>
          <p:nvPr>
            <p:ph type="title"/>
          </p:nvPr>
        </p:nvSpPr>
        <p:spPr>
          <a:xfrm>
            <a:off x="606478" y="386930"/>
            <a:ext cx="6927525" cy="1188950"/>
          </a:xfrm>
        </p:spPr>
        <p:txBody>
          <a:bodyPr anchor="b">
            <a:normAutofit/>
          </a:bodyPr>
          <a:lstStyle/>
          <a:p>
            <a:r>
              <a:rPr lang="en-GR" sz="3200" b="1" i="1" dirty="0"/>
              <a:t>Η εργασία δεν προχωρά</a:t>
            </a:r>
            <a:endParaRPr lang="en-GR" sz="3200" i="1" dirty="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69E827F-3B18-8AFC-D64E-045095D17743}"/>
              </a:ext>
            </a:extLst>
          </p:cNvPr>
          <p:cNvSpPr>
            <a:spLocks noGrp="1"/>
          </p:cNvSpPr>
          <p:nvPr>
            <p:ph idx="1"/>
          </p:nvPr>
        </p:nvSpPr>
        <p:spPr>
          <a:xfrm>
            <a:off x="595245" y="2203079"/>
            <a:ext cx="7607751" cy="3831961"/>
          </a:xfrm>
        </p:spPr>
        <p:txBody>
          <a:bodyPr anchor="ctr">
            <a:normAutofit/>
          </a:bodyPr>
          <a:lstStyle/>
          <a:p>
            <a:pPr>
              <a:lnSpc>
                <a:spcPct val="90000"/>
              </a:lnSpc>
            </a:pPr>
            <a:r>
              <a:rPr lang="en-GR" sz="1800" dirty="0"/>
              <a:t>Ο σύλλογος διδασκόντων πρέπει να ολοκληρώσει τον σχεδιασμό μιας σχολικής δράσης σε δέκα ημέρες. Η διευθύντρια καταρτίζει αναλυτικό πρόγραμμα, κατανέμει καθήκοντα και ζητά καθημερινή ενημέρωση για την πρόοδο. Μια εκπαιδευτικός έχει χάσει δύο συναντήσεις επειδή διδάσκει και σε άλλο σχολείο. Ένας άλλος εκπαιδευτικός δυσκολεύεται με το έργο που ανέλαβε, αλλά δεν ζητά βοήθεια. Η διευθύντρια απαντά: «Οι υποχρεώσεις είναι ίδιες για όλους. Ακολουθήστε το πρόγραμμα».</a:t>
            </a:r>
          </a:p>
          <a:p>
            <a:pPr>
              <a:lnSpc>
                <a:spcPct val="90000"/>
              </a:lnSpc>
            </a:pPr>
            <a:r>
              <a:rPr lang="en-GR" sz="1800" b="1" dirty="0"/>
              <a:t>Ερωτήσεις συζήτησης:</a:t>
            </a:r>
            <a:endParaRPr lang="en-GR" sz="1800" dirty="0"/>
          </a:p>
          <a:p>
            <a:pPr lvl="0">
              <a:lnSpc>
                <a:spcPct val="90000"/>
              </a:lnSpc>
            </a:pPr>
            <a:r>
              <a:rPr lang="en-GR" sz="1800" dirty="0"/>
              <a:t>Τι κάνει σωστά η διευθύντρια ως προς την οργάνωση του έργου;</a:t>
            </a:r>
          </a:p>
          <a:p>
            <a:pPr lvl="0">
              <a:lnSpc>
                <a:spcPct val="90000"/>
              </a:lnSpc>
            </a:pPr>
            <a:r>
              <a:rPr lang="en-GR" sz="1800" dirty="0"/>
              <a:t>Ποιες ανάγκες και δυσκολίες των εκπαιδευτικών παραβλέπει;</a:t>
            </a:r>
          </a:p>
          <a:p>
            <a:pPr lvl="0">
              <a:lnSpc>
                <a:spcPct val="90000"/>
              </a:lnSpc>
            </a:pPr>
            <a:r>
              <a:rPr lang="en-GR" sz="1800" dirty="0"/>
              <a:t>Ποιες δύο συμπεριφορές θα προσθέτατε στην προσέγγισή της, ώστε να υποστηρίξει τους εκπαιδευτικούς και να ολοκληρωθεί η δράση εγκαίρως;</a:t>
            </a:r>
          </a:p>
          <a:p>
            <a:pPr>
              <a:lnSpc>
                <a:spcPct val="90000"/>
              </a:lnSpc>
            </a:pPr>
            <a:endParaRPr lang="en-GR" sz="1800" dirty="0"/>
          </a:p>
        </p:txBody>
      </p:sp>
    </p:spTree>
    <p:extLst>
      <p:ext uri="{BB962C8B-B14F-4D97-AF65-F5344CB8AC3E}">
        <p14:creationId xmlns:p14="http://schemas.microsoft.com/office/powerpoint/2010/main" val="3607794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A41E37-7BE7-7F23-7A7B-9613ABC19FBF}"/>
              </a:ext>
            </a:extLst>
          </p:cNvPr>
          <p:cNvSpPr>
            <a:spLocks noGrp="1"/>
          </p:cNvSpPr>
          <p:nvPr>
            <p:ph type="title"/>
          </p:nvPr>
        </p:nvSpPr>
        <p:spPr>
          <a:xfrm>
            <a:off x="935357" y="710705"/>
            <a:ext cx="6927525" cy="781699"/>
          </a:xfrm>
        </p:spPr>
        <p:txBody>
          <a:bodyPr anchor="b">
            <a:normAutofit/>
          </a:bodyPr>
          <a:lstStyle/>
          <a:p>
            <a:r>
              <a:rPr lang="el-GR" sz="3200" b="1" dirty="0"/>
              <a:t>Περιπτωσιακές Προσεγγίσεις</a:t>
            </a:r>
            <a:endParaRPr lang="en-GR" sz="3200" b="1" dirty="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EF279C1-0698-2BA0-BB37-209DA7A2DE9E}"/>
              </a:ext>
            </a:extLst>
          </p:cNvPr>
          <p:cNvSpPr>
            <a:spLocks noGrp="1"/>
          </p:cNvSpPr>
          <p:nvPr>
            <p:ph idx="1"/>
          </p:nvPr>
        </p:nvSpPr>
        <p:spPr>
          <a:xfrm>
            <a:off x="595245" y="2471738"/>
            <a:ext cx="7607751" cy="3879186"/>
          </a:xfrm>
        </p:spPr>
        <p:txBody>
          <a:bodyPr anchor="ctr">
            <a:normAutofit lnSpcReduction="10000"/>
          </a:bodyPr>
          <a:lstStyle/>
          <a:p>
            <a:r>
              <a:rPr lang="el-GR" sz="2400" b="1" dirty="0"/>
              <a:t>Περιπτωσιακή Ηγεσία (</a:t>
            </a:r>
            <a:r>
              <a:rPr lang="en-US" sz="2400" b="1" dirty="0"/>
              <a:t>Situational Leadership – Hersey &amp; Blanchard)</a:t>
            </a:r>
          </a:p>
          <a:p>
            <a:r>
              <a:rPr lang="el-GR" sz="2400" dirty="0"/>
              <a:t>Υποστηρίζει ότι </a:t>
            </a:r>
            <a:r>
              <a:rPr lang="el-GR" sz="2400" b="1" dirty="0"/>
              <a:t>δεν υπάρχει ένα ενιαίο στυλ ηγεσίας</a:t>
            </a:r>
            <a:r>
              <a:rPr lang="el-GR" sz="2400" dirty="0"/>
              <a:t> κατάλληλο για κάθε περίσταση. Ο ηγέτης πρέπει να προσαρμόζει τη συμπεριφορά του με βάση:</a:t>
            </a:r>
          </a:p>
          <a:p>
            <a:r>
              <a:rPr lang="el-GR" sz="2400" dirty="0"/>
              <a:t>Την ετοιμότητα/ικανότητα των συνεργατών</a:t>
            </a:r>
          </a:p>
          <a:p>
            <a:r>
              <a:rPr lang="el-GR" sz="2400" dirty="0"/>
              <a:t>Το πλαίσιο ή την αποστολή</a:t>
            </a:r>
          </a:p>
          <a:p>
            <a:r>
              <a:rPr lang="el-GR" sz="2400" i="1" dirty="0"/>
              <a:t>Στην εκπαίδευση</a:t>
            </a:r>
            <a:r>
              <a:rPr lang="el-GR" sz="2400" dirty="0"/>
              <a:t>: Ιδιαίτερα χρήσιμη για την καθοδήγηση νέων εκπαιδευτικών ή την υποστήριξη σχολικών αλλαγών.</a:t>
            </a:r>
          </a:p>
          <a:p>
            <a:endParaRPr lang="en-GR" sz="2100" dirty="0"/>
          </a:p>
        </p:txBody>
      </p:sp>
    </p:spTree>
    <p:extLst>
      <p:ext uri="{BB962C8B-B14F-4D97-AF65-F5344CB8AC3E}">
        <p14:creationId xmlns:p14="http://schemas.microsoft.com/office/powerpoint/2010/main" val="3126440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72E0C6-09A6-95C5-9D6F-23043448FF71}"/>
              </a:ext>
            </a:extLst>
          </p:cNvPr>
          <p:cNvSpPr>
            <a:spLocks noGrp="1"/>
          </p:cNvSpPr>
          <p:nvPr>
            <p:ph type="title"/>
          </p:nvPr>
        </p:nvSpPr>
        <p:spPr>
          <a:xfrm>
            <a:off x="606478" y="685800"/>
            <a:ext cx="7596518" cy="890080"/>
          </a:xfrm>
        </p:spPr>
        <p:txBody>
          <a:bodyPr anchor="b">
            <a:normAutofit/>
          </a:bodyPr>
          <a:lstStyle/>
          <a:p>
            <a:r>
              <a:rPr lang="el-GR" sz="3600" b="1" dirty="0"/>
              <a:t>Περιπτωσιακές </a:t>
            </a:r>
            <a:r>
              <a:rPr lang="el-GR" sz="3200" b="1" dirty="0"/>
              <a:t>Προσεγγίσεις Ηγεσίας</a:t>
            </a:r>
            <a:endParaRPr lang="en-GR" sz="3200" dirty="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D2E2638-D41F-973C-5622-4473DD099DA5}"/>
              </a:ext>
            </a:extLst>
          </p:cNvPr>
          <p:cNvSpPr>
            <a:spLocks noGrp="1"/>
          </p:cNvSpPr>
          <p:nvPr>
            <p:ph idx="1"/>
          </p:nvPr>
        </p:nvSpPr>
        <p:spPr>
          <a:xfrm>
            <a:off x="595245" y="2203079"/>
            <a:ext cx="7607751" cy="3969121"/>
          </a:xfrm>
        </p:spPr>
        <p:txBody>
          <a:bodyPr anchor="ctr">
            <a:normAutofit/>
          </a:bodyPr>
          <a:lstStyle/>
          <a:p>
            <a:r>
              <a:rPr lang="en-GR" sz="1800" b="1" dirty="0"/>
              <a:t>Περιστασιακή ηγεσία — Hersey &amp; Blanchard</a:t>
            </a:r>
            <a:br>
              <a:rPr lang="en-GR" sz="1800" dirty="0"/>
            </a:br>
            <a:r>
              <a:rPr lang="en-GR" sz="1800" i="1" dirty="0">
                <a:solidFill>
                  <a:srgbClr val="FF0000"/>
                </a:solidFill>
              </a:rPr>
              <a:t>Κεντρικό ερώτημα: Πόση καθοδήγηση και πόση υποστήριξη χρειάζεται ο συνεργάτης για το συγκεκριμένο έργο;</a:t>
            </a:r>
            <a:endParaRPr lang="en-GR" sz="1800" dirty="0">
              <a:solidFill>
                <a:srgbClr val="FF0000"/>
              </a:solidFill>
            </a:endParaRPr>
          </a:p>
          <a:p>
            <a:pPr lvl="0"/>
            <a:r>
              <a:rPr lang="en-GR" sz="1800" b="1" dirty="0"/>
              <a:t>Βασική θέση:</a:t>
            </a:r>
            <a:r>
              <a:rPr lang="en-GR" sz="1800" dirty="0"/>
              <a:t> Δεν υπάρχει ένα ενιαίο στυλ ηγεσίας κατάλληλο για όλες τις περιπτώσεις. Ο ηγέτης προσαρμόζει τη συμπεριφορά του στην ικανότητα και την προθυμία του συνεργάτη να αναλάβει ένα συγκεκριμένο έργο. </a:t>
            </a:r>
            <a:endParaRPr lang="el-GR" sz="1800" dirty="0"/>
          </a:p>
          <a:p>
            <a:pPr lvl="0"/>
            <a:r>
              <a:rPr lang="en-GR" sz="1800" dirty="0"/>
              <a:t>Δύο διαστάσεις συμπεριφοράς: Καθοδήγηση στο έργο </a:t>
            </a:r>
            <a:endParaRPr lang="el-GR" sz="1800" dirty="0"/>
          </a:p>
          <a:p>
            <a:pPr lvl="1"/>
            <a:r>
              <a:rPr lang="en-GR" sz="1800" dirty="0"/>
              <a:t>— σαφείς οδηγίες, στόχοι και παρακολούθηση· υποστήριξη στις σχέσεις </a:t>
            </a:r>
            <a:endParaRPr lang="el-GR" sz="1800" dirty="0"/>
          </a:p>
          <a:p>
            <a:pPr lvl="1"/>
            <a:r>
              <a:rPr lang="en-GR" sz="1800" dirty="0"/>
              <a:t>— ακρόαση, ενθάρρυνση και συμμετοχή στις αποφάσεις.</a:t>
            </a:r>
          </a:p>
          <a:p>
            <a:pPr lvl="0"/>
            <a:r>
              <a:rPr lang="en-GR" sz="1800" b="1" dirty="0"/>
              <a:t>Τέσσερα στυλ ηγεσίας:</a:t>
            </a:r>
            <a:r>
              <a:rPr lang="en-GR" sz="1800" dirty="0"/>
              <a:t> Προκύπτουν από διαφορετικούς συνδυασμούς καθοδήγησης και υποστήριξης. </a:t>
            </a:r>
          </a:p>
          <a:p>
            <a:endParaRPr lang="en-GR" sz="1900" dirty="0"/>
          </a:p>
        </p:txBody>
      </p:sp>
    </p:spTree>
    <p:extLst>
      <p:ext uri="{BB962C8B-B14F-4D97-AF65-F5344CB8AC3E}">
        <p14:creationId xmlns:p14="http://schemas.microsoft.com/office/powerpoint/2010/main" val="2839071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7766439D-34AA-5A77-165A-CEC912818176}"/>
              </a:ext>
            </a:extLst>
          </p:cNvPr>
          <p:cNvGraphicFramePr>
            <a:graphicFrameLocks noGrp="1"/>
          </p:cNvGraphicFramePr>
          <p:nvPr>
            <p:ph idx="1"/>
            <p:extLst>
              <p:ext uri="{D42A27DB-BD31-4B8C-83A1-F6EECF244321}">
                <p14:modId xmlns:p14="http://schemas.microsoft.com/office/powerpoint/2010/main" val="3575468009"/>
              </p:ext>
            </p:extLst>
          </p:nvPr>
        </p:nvGraphicFramePr>
        <p:xfrm>
          <a:off x="482600" y="1214979"/>
          <a:ext cx="8178799" cy="4428045"/>
        </p:xfrm>
        <a:graphic>
          <a:graphicData uri="http://schemas.openxmlformats.org/drawingml/2006/table">
            <a:tbl>
              <a:tblPr firstRow="1" firstCol="1" bandRow="1"/>
              <a:tblGrid>
                <a:gridCol w="3383756">
                  <a:extLst>
                    <a:ext uri="{9D8B030D-6E8A-4147-A177-3AD203B41FA5}">
                      <a16:colId xmlns:a16="http://schemas.microsoft.com/office/drawing/2014/main" val="699525666"/>
                    </a:ext>
                  </a:extLst>
                </a:gridCol>
                <a:gridCol w="4795043">
                  <a:extLst>
                    <a:ext uri="{9D8B030D-6E8A-4147-A177-3AD203B41FA5}">
                      <a16:colId xmlns:a16="http://schemas.microsoft.com/office/drawing/2014/main" val="3545723970"/>
                    </a:ext>
                  </a:extLst>
                </a:gridCol>
              </a:tblGrid>
              <a:tr h="501258">
                <a:tc>
                  <a:txBody>
                    <a:bodyPr/>
                    <a:lstStyle/>
                    <a:p>
                      <a:pPr algn="ctr" fontAlgn="ctr">
                        <a:buNone/>
                      </a:pPr>
                      <a:r>
                        <a:rPr lang="en-US" sz="2500" b="1" i="0" u="none" strike="noStrike">
                          <a:effectLst/>
                          <a:latin typeface="Times New Roman" panose="02020603050405020304" pitchFamily="18" charset="0"/>
                          <a:ea typeface="Times New Roman" panose="02020603050405020304" pitchFamily="18" charset="0"/>
                          <a:cs typeface="Times New Roman" panose="02020603050405020304" pitchFamily="18" charset="0"/>
                        </a:rPr>
                        <a:t>Στυλ</a:t>
                      </a:r>
                      <a:endParaRPr lang="en-US" sz="3800" b="0" i="0" u="none" strike="noStrike">
                        <a:effectLst/>
                        <a:latin typeface="Arial" panose="020B0604020202020204" pitchFamily="34" charset="0"/>
                      </a:endParaRPr>
                    </a:p>
                  </a:txBody>
                  <a:tcPr marL="20018" marR="20018" marT="20018" marB="2001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en-US" sz="2500" b="1" i="0" u="none" strike="noStrike">
                          <a:effectLst/>
                          <a:latin typeface="Times New Roman" panose="02020603050405020304" pitchFamily="18" charset="0"/>
                          <a:ea typeface="Times New Roman" panose="02020603050405020304" pitchFamily="18" charset="0"/>
                          <a:cs typeface="Times New Roman" panose="02020603050405020304" pitchFamily="18" charset="0"/>
                        </a:rPr>
                        <a:t>Συμπεριφορά του ηγέτη</a:t>
                      </a:r>
                      <a:endParaRPr lang="en-US" sz="3800" b="0" i="0" u="none" strike="noStrike">
                        <a:effectLst/>
                        <a:latin typeface="Arial" panose="020B0604020202020204" pitchFamily="34" charset="0"/>
                      </a:endParaRPr>
                    </a:p>
                  </a:txBody>
                  <a:tcPr marL="20018" marR="20018" marT="20018" marB="2001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05078278"/>
                  </a:ext>
                </a:extLst>
              </a:tr>
              <a:tr h="885609">
                <a:tc>
                  <a:txBody>
                    <a:bodyPr/>
                    <a:lstStyle/>
                    <a:p>
                      <a:pPr algn="l" fontAlgn="ctr">
                        <a:buNone/>
                      </a:pPr>
                      <a:r>
                        <a:rPr lang="en-US" sz="2500" b="1" i="0" u="none" strike="noStrike">
                          <a:effectLst/>
                          <a:latin typeface="Times New Roman" panose="02020603050405020304" pitchFamily="18" charset="0"/>
                          <a:ea typeface="Times New Roman" panose="02020603050405020304" pitchFamily="18" charset="0"/>
                          <a:cs typeface="Times New Roman" panose="02020603050405020304" pitchFamily="18" charset="0"/>
                        </a:rPr>
                        <a:t>Κατευθυντικό</a:t>
                      </a:r>
                      <a:endParaRPr lang="en-US" sz="3800" b="0" i="0" u="none" strike="noStrike">
                        <a:effectLst/>
                        <a:latin typeface="Arial" panose="020B0604020202020204" pitchFamily="34" charset="0"/>
                      </a:endParaRPr>
                    </a:p>
                  </a:txBody>
                  <a:tcPr marL="20018" marR="20018" marT="20018" marB="2001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2500" b="0" i="0" u="none" strike="noStrike">
                          <a:effectLst/>
                          <a:latin typeface="Times New Roman" panose="02020603050405020304" pitchFamily="18" charset="0"/>
                          <a:ea typeface="Times New Roman" panose="02020603050405020304" pitchFamily="18" charset="0"/>
                          <a:cs typeface="Times New Roman" panose="02020603050405020304" pitchFamily="18" charset="0"/>
                        </a:rPr>
                        <a:t>Δίνει σαφείς οδηγίες και παρακολουθεί στενά την εκτέλεση.</a:t>
                      </a:r>
                      <a:endParaRPr lang="en-US" sz="3800" b="0" i="0" u="none" strike="noStrike">
                        <a:effectLst/>
                        <a:latin typeface="Arial" panose="020B0604020202020204" pitchFamily="34" charset="0"/>
                      </a:endParaRPr>
                    </a:p>
                  </a:txBody>
                  <a:tcPr marL="20018" marR="20018" marT="20018" marB="2001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4446945"/>
                  </a:ext>
                </a:extLst>
              </a:tr>
              <a:tr h="885609">
                <a:tc>
                  <a:txBody>
                    <a:bodyPr/>
                    <a:lstStyle/>
                    <a:p>
                      <a:pPr algn="l" fontAlgn="ctr">
                        <a:buNone/>
                      </a:pPr>
                      <a:r>
                        <a:rPr lang="en-US" sz="2500" b="1" i="0" u="none" strike="noStrike">
                          <a:effectLst/>
                          <a:latin typeface="Times New Roman" panose="02020603050405020304" pitchFamily="18" charset="0"/>
                          <a:ea typeface="Times New Roman" panose="02020603050405020304" pitchFamily="18" charset="0"/>
                          <a:cs typeface="Times New Roman" panose="02020603050405020304" pitchFamily="18" charset="0"/>
                        </a:rPr>
                        <a:t>Καθοδηγητικό και υποστηρικτικό</a:t>
                      </a:r>
                      <a:endParaRPr lang="en-US" sz="3800" b="0" i="0" u="none" strike="noStrike">
                        <a:effectLst/>
                        <a:latin typeface="Arial" panose="020B0604020202020204" pitchFamily="34" charset="0"/>
                      </a:endParaRPr>
                    </a:p>
                  </a:txBody>
                  <a:tcPr marL="20018" marR="20018" marT="20018" marB="2001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2500" b="0" i="0" u="none" strike="noStrike">
                          <a:effectLst/>
                          <a:latin typeface="Times New Roman" panose="02020603050405020304" pitchFamily="18" charset="0"/>
                          <a:ea typeface="Times New Roman" panose="02020603050405020304" pitchFamily="18" charset="0"/>
                          <a:cs typeface="Times New Roman" panose="02020603050405020304" pitchFamily="18" charset="0"/>
                        </a:rPr>
                        <a:t>Εξηγεί, συζητά και ενθαρρύνει, διατηρώντας σαφή καθοδήγηση.</a:t>
                      </a:r>
                      <a:endParaRPr lang="en-US" sz="3800" b="0" i="0" u="none" strike="noStrike">
                        <a:effectLst/>
                        <a:latin typeface="Arial" panose="020B0604020202020204" pitchFamily="34" charset="0"/>
                      </a:endParaRPr>
                    </a:p>
                  </a:txBody>
                  <a:tcPr marL="20018" marR="20018" marT="20018" marB="2001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1038155"/>
                  </a:ext>
                </a:extLst>
              </a:tr>
              <a:tr h="885609">
                <a:tc>
                  <a:txBody>
                    <a:bodyPr/>
                    <a:lstStyle/>
                    <a:p>
                      <a:pPr algn="l" fontAlgn="ctr">
                        <a:buNone/>
                      </a:pPr>
                      <a:r>
                        <a:rPr lang="en-US" sz="2500" b="1" i="0" u="none" strike="noStrike">
                          <a:effectLst/>
                          <a:latin typeface="Times New Roman" panose="02020603050405020304" pitchFamily="18" charset="0"/>
                          <a:ea typeface="Times New Roman" panose="02020603050405020304" pitchFamily="18" charset="0"/>
                          <a:cs typeface="Times New Roman" panose="02020603050405020304" pitchFamily="18" charset="0"/>
                        </a:rPr>
                        <a:t>Συμμετοχικό και υποστηρικτικό</a:t>
                      </a:r>
                      <a:endParaRPr lang="en-US" sz="3800" b="0" i="0" u="none" strike="noStrike">
                        <a:effectLst/>
                        <a:latin typeface="Arial" panose="020B0604020202020204" pitchFamily="34" charset="0"/>
                      </a:endParaRPr>
                    </a:p>
                  </a:txBody>
                  <a:tcPr marL="20018" marR="20018" marT="20018" marB="2001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2500" b="0" i="0" u="none" strike="noStrike">
                          <a:effectLst/>
                          <a:latin typeface="Times New Roman" panose="02020603050405020304" pitchFamily="18" charset="0"/>
                          <a:ea typeface="Times New Roman" panose="02020603050405020304" pitchFamily="18" charset="0"/>
                          <a:cs typeface="Times New Roman" panose="02020603050405020304" pitchFamily="18" charset="0"/>
                        </a:rPr>
                        <a:t>Ακούει και διευκολύνει τις αποφάσεις, με λιγότερες οδηγίες.</a:t>
                      </a:r>
                      <a:endParaRPr lang="en-US" sz="3800" b="0" i="0" u="none" strike="noStrike">
                        <a:effectLst/>
                        <a:latin typeface="Arial" panose="020B0604020202020204" pitchFamily="34" charset="0"/>
                      </a:endParaRPr>
                    </a:p>
                  </a:txBody>
                  <a:tcPr marL="20018" marR="20018" marT="20018" marB="2001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31167606"/>
                  </a:ext>
                </a:extLst>
              </a:tr>
              <a:tr h="1269960">
                <a:tc>
                  <a:txBody>
                    <a:bodyPr/>
                    <a:lstStyle/>
                    <a:p>
                      <a:pPr algn="l" fontAlgn="ctr">
                        <a:buNone/>
                      </a:pPr>
                      <a:r>
                        <a:rPr lang="en-US" sz="2500" b="1" i="0" u="none" strike="noStrike">
                          <a:effectLst/>
                          <a:latin typeface="Times New Roman" panose="02020603050405020304" pitchFamily="18" charset="0"/>
                          <a:ea typeface="Times New Roman" panose="02020603050405020304" pitchFamily="18" charset="0"/>
                          <a:cs typeface="Times New Roman" panose="02020603050405020304" pitchFamily="18" charset="0"/>
                        </a:rPr>
                        <a:t>Ανάθεση με αυτονομία</a:t>
                      </a:r>
                      <a:endParaRPr lang="en-US" sz="3800" b="0" i="0" u="none" strike="noStrike">
                        <a:effectLst/>
                        <a:latin typeface="Arial" panose="020B0604020202020204" pitchFamily="34" charset="0"/>
                      </a:endParaRPr>
                    </a:p>
                  </a:txBody>
                  <a:tcPr marL="20018" marR="20018" marT="20018" marB="2001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2500" b="0" i="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Π</a:t>
                      </a:r>
                      <a:r>
                        <a:rPr lang="en-US" sz="25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α</a:t>
                      </a:r>
                      <a:r>
                        <a:rPr lang="en-US" sz="2500" b="0" i="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ρ</a:t>
                      </a:r>
                      <a:r>
                        <a:rPr lang="en-US" sz="25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α</a:t>
                      </a:r>
                      <a:r>
                        <a:rPr lang="en-US" sz="2500" b="0" i="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χωρεί</a:t>
                      </a:r>
                      <a:r>
                        <a:rPr lang="en-US" sz="25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500" b="0" i="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ευθύνη</a:t>
                      </a:r>
                      <a:r>
                        <a:rPr lang="en-US" sz="25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500" b="0" i="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κ</a:t>
                      </a:r>
                      <a:r>
                        <a:rPr lang="en-US" sz="25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α</a:t>
                      </a:r>
                      <a:r>
                        <a:rPr lang="en-US" sz="2500" b="0" i="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ι</a:t>
                      </a:r>
                      <a:r>
                        <a:rPr lang="en-US" sz="25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π</a:t>
                      </a:r>
                      <a:r>
                        <a:rPr lang="en-US" sz="2500" b="0" i="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ρωτο</a:t>
                      </a:r>
                      <a:r>
                        <a:rPr lang="en-US" sz="25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β</a:t>
                      </a:r>
                      <a:r>
                        <a:rPr lang="en-US" sz="2500" b="0" i="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ουλί</a:t>
                      </a:r>
                      <a:r>
                        <a:rPr lang="en-US" sz="25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α, </a:t>
                      </a:r>
                      <a:r>
                        <a:rPr lang="en-US" sz="2500" b="0" i="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με</a:t>
                      </a:r>
                      <a:r>
                        <a:rPr lang="en-US" sz="25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π</a:t>
                      </a:r>
                      <a:r>
                        <a:rPr lang="en-US" sz="2500" b="0" i="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εριορισμένη</a:t>
                      </a:r>
                      <a:r>
                        <a:rPr lang="en-US" sz="25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500" b="0" i="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κ</a:t>
                      </a:r>
                      <a:r>
                        <a:rPr lang="en-US" sz="25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α</a:t>
                      </a:r>
                      <a:r>
                        <a:rPr lang="en-US" sz="2500" b="0" i="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θοδήγηση</a:t>
                      </a:r>
                      <a:r>
                        <a:rPr lang="en-US" sz="25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500" b="0" i="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κ</a:t>
                      </a:r>
                      <a:r>
                        <a:rPr lang="en-US" sz="25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α</a:t>
                      </a:r>
                      <a:r>
                        <a:rPr lang="en-US" sz="2500" b="0" i="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ι</a:t>
                      </a:r>
                      <a:r>
                        <a:rPr lang="en-US" sz="25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500" b="0" i="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υ</a:t>
                      </a:r>
                      <a:r>
                        <a:rPr lang="en-US" sz="25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π</a:t>
                      </a:r>
                      <a:r>
                        <a:rPr lang="en-US" sz="2500" b="0" i="0" u="none" strike="noStrike" dirty="0" err="1">
                          <a:effectLst/>
                          <a:latin typeface="Times New Roman" panose="02020603050405020304" pitchFamily="18" charset="0"/>
                          <a:ea typeface="Times New Roman" panose="02020603050405020304" pitchFamily="18" charset="0"/>
                          <a:cs typeface="Times New Roman" panose="02020603050405020304" pitchFamily="18" charset="0"/>
                        </a:rPr>
                        <a:t>οστήριξη</a:t>
                      </a:r>
                      <a:r>
                        <a:rPr lang="en-US" sz="2500" b="0" i="0" u="none" strike="noStrike"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3800" b="0" i="0" u="none" strike="noStrike" dirty="0">
                        <a:effectLst/>
                        <a:latin typeface="Arial" panose="020B0604020202020204" pitchFamily="34" charset="0"/>
                      </a:endParaRPr>
                    </a:p>
                  </a:txBody>
                  <a:tcPr marL="20018" marR="20018" marT="20018" marB="2001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70353329"/>
                  </a:ext>
                </a:extLst>
              </a:tr>
            </a:tbl>
          </a:graphicData>
        </a:graphic>
      </p:graphicFrame>
    </p:spTree>
    <p:extLst>
      <p:ext uri="{BB962C8B-B14F-4D97-AF65-F5344CB8AC3E}">
        <p14:creationId xmlns:p14="http://schemas.microsoft.com/office/powerpoint/2010/main" val="2461154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F718DB-A3D1-1740-9D4E-7FD025DD289B}"/>
              </a:ext>
            </a:extLst>
          </p:cNvPr>
          <p:cNvSpPr>
            <a:spLocks noGrp="1"/>
          </p:cNvSpPr>
          <p:nvPr>
            <p:ph type="title"/>
          </p:nvPr>
        </p:nvSpPr>
        <p:spPr>
          <a:xfrm>
            <a:off x="606478" y="386930"/>
            <a:ext cx="6927525" cy="1188950"/>
          </a:xfrm>
        </p:spPr>
        <p:txBody>
          <a:bodyPr anchor="b">
            <a:normAutofit/>
          </a:bodyPr>
          <a:lstStyle/>
          <a:p>
            <a:r>
              <a:rPr lang="en-GR" sz="4300" b="1"/>
              <a:t>Ίδια υποστήριξη για όλους</a:t>
            </a:r>
            <a:r>
              <a:rPr lang="el-GR" sz="4300" b="1"/>
              <a:t>;</a:t>
            </a:r>
            <a:endParaRPr lang="en-GR" sz="43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8EA1657-8949-4810-81E0-64FFD7590BBF}"/>
              </a:ext>
            </a:extLst>
          </p:cNvPr>
          <p:cNvSpPr>
            <a:spLocks noGrp="1"/>
          </p:cNvSpPr>
          <p:nvPr>
            <p:ph idx="1"/>
          </p:nvPr>
        </p:nvSpPr>
        <p:spPr>
          <a:xfrm>
            <a:off x="595245" y="2328863"/>
            <a:ext cx="7607751" cy="3706177"/>
          </a:xfrm>
        </p:spPr>
        <p:txBody>
          <a:bodyPr anchor="ctr">
            <a:normAutofit lnSpcReduction="10000"/>
          </a:bodyPr>
          <a:lstStyle/>
          <a:p>
            <a:pPr>
              <a:lnSpc>
                <a:spcPct val="90000"/>
              </a:lnSpc>
            </a:pPr>
            <a:r>
              <a:rPr lang="en-GR" sz="2000" dirty="0"/>
              <a:t>Ένα σχολείο ξεκινά ένα πρόγραμμα δημιουργικής γραφής. Η Ελένη είναι νέα εκπαιδευτικός, έχει ενθουσιασμό, αλλά δεν έχει οργανώσει ξανά αντίστοιχο πρόγραμμα. Ο Πέτρος διαθέτει σχετική εμπειρία, όμως ανησυχεί για τον φόρτο εργασίας. Η Σοφία έχει εμπειρία, σαφές σχέδιο και επιθυμεί να αναλάβει πρωτοβουλία. Η διευθύντρια δίνει και στους τρεις τις ίδιες λεπτομερείς οδηγίες και ζητά εβδομαδιαία αναφορά.</a:t>
            </a:r>
          </a:p>
          <a:p>
            <a:pPr>
              <a:lnSpc>
                <a:spcPct val="90000"/>
              </a:lnSpc>
            </a:pPr>
            <a:r>
              <a:rPr lang="en-GR" sz="2000" dirty="0"/>
              <a:t>Ερωτήσεις:</a:t>
            </a:r>
          </a:p>
          <a:p>
            <a:pPr lvl="0">
              <a:lnSpc>
                <a:spcPct val="90000"/>
              </a:lnSpc>
            </a:pPr>
            <a:r>
              <a:rPr lang="en-GR" sz="2000" dirty="0"/>
              <a:t>Τι υποστήριξη χρειάζεται κάθε εκπαιδευτικός για τη συγκεκριμένη αποστολή;</a:t>
            </a:r>
          </a:p>
          <a:p>
            <a:pPr lvl="0">
              <a:lnSpc>
                <a:spcPct val="90000"/>
              </a:lnSpc>
            </a:pPr>
            <a:r>
              <a:rPr lang="en-GR" sz="2000" dirty="0"/>
              <a:t>Σε ποιον χρειάζεται περισσότερη καθοδήγηση και σε ποιον μεγαλύτερη αυτονομία;</a:t>
            </a:r>
          </a:p>
          <a:p>
            <a:pPr lvl="0">
              <a:lnSpc>
                <a:spcPct val="90000"/>
              </a:lnSpc>
            </a:pPr>
            <a:r>
              <a:rPr lang="en-GR" sz="2000" dirty="0"/>
              <a:t>Πώς θα εξακριβώσει η διευθύντρια τις ανάγκες τους;</a:t>
            </a:r>
          </a:p>
          <a:p>
            <a:pPr>
              <a:lnSpc>
                <a:spcPct val="90000"/>
              </a:lnSpc>
            </a:pPr>
            <a:endParaRPr lang="en-GR" sz="1800" dirty="0"/>
          </a:p>
        </p:txBody>
      </p:sp>
    </p:spTree>
    <p:extLst>
      <p:ext uri="{BB962C8B-B14F-4D97-AF65-F5344CB8AC3E}">
        <p14:creationId xmlns:p14="http://schemas.microsoft.com/office/powerpoint/2010/main" val="926455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6D71F812-84D3-E0D3-A76F-5074ABD2BD3E}"/>
              </a:ext>
            </a:extLst>
          </p:cNvPr>
          <p:cNvGraphicFramePr>
            <a:graphicFrameLocks noGrp="1"/>
          </p:cNvGraphicFramePr>
          <p:nvPr>
            <p:ph idx="1"/>
            <p:extLst>
              <p:ext uri="{D42A27DB-BD31-4B8C-83A1-F6EECF244321}">
                <p14:modId xmlns:p14="http://schemas.microsoft.com/office/powerpoint/2010/main" val="3070490888"/>
              </p:ext>
            </p:extLst>
          </p:nvPr>
        </p:nvGraphicFramePr>
        <p:xfrm>
          <a:off x="511441" y="276114"/>
          <a:ext cx="8121116" cy="6389999"/>
        </p:xfrm>
        <a:graphic>
          <a:graphicData uri="http://schemas.openxmlformats.org/drawingml/2006/table">
            <a:tbl>
              <a:tblPr firstRow="1" firstCol="1" bandRow="1">
                <a:noFill/>
                <a:tableStyleId>{5C22544A-7EE6-4342-B048-85BDC9FD1C3A}</a:tableStyleId>
              </a:tblPr>
              <a:tblGrid>
                <a:gridCol w="2386317">
                  <a:extLst>
                    <a:ext uri="{9D8B030D-6E8A-4147-A177-3AD203B41FA5}">
                      <a16:colId xmlns:a16="http://schemas.microsoft.com/office/drawing/2014/main" val="3172111532"/>
                    </a:ext>
                  </a:extLst>
                </a:gridCol>
                <a:gridCol w="2814986">
                  <a:extLst>
                    <a:ext uri="{9D8B030D-6E8A-4147-A177-3AD203B41FA5}">
                      <a16:colId xmlns:a16="http://schemas.microsoft.com/office/drawing/2014/main" val="265982938"/>
                    </a:ext>
                  </a:extLst>
                </a:gridCol>
                <a:gridCol w="2919813">
                  <a:extLst>
                    <a:ext uri="{9D8B030D-6E8A-4147-A177-3AD203B41FA5}">
                      <a16:colId xmlns:a16="http://schemas.microsoft.com/office/drawing/2014/main" val="1360025268"/>
                    </a:ext>
                  </a:extLst>
                </a:gridCol>
              </a:tblGrid>
              <a:tr h="824711">
                <a:tc>
                  <a:txBody>
                    <a:bodyPr/>
                    <a:lstStyle/>
                    <a:p>
                      <a:pPr algn="ctr">
                        <a:buNone/>
                      </a:pPr>
                      <a:r>
                        <a:rPr lang="en-GR" sz="1800" b="1" kern="0" dirty="0">
                          <a:solidFill>
                            <a:schemeClr val="tx1">
                              <a:lumMod val="75000"/>
                              <a:lumOff val="25000"/>
                            </a:schemeClr>
                          </a:solidFill>
                          <a:effectLst/>
                        </a:rPr>
                        <a:t>Εκπαιδευτικός</a:t>
                      </a:r>
                      <a:endParaRPr lang="en-GR" sz="1800" b="1" kern="100" dirty="0">
                        <a:solidFill>
                          <a:schemeClr val="tx1">
                            <a:lumMod val="75000"/>
                            <a:lumOff val="25000"/>
                          </a:schemeClr>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209176" marR="156882" marT="104588" marB="104588" anchor="ctr">
                    <a:lnL w="12700" cmpd="sng">
                      <a:noFill/>
                      <a:prstDash val="solid"/>
                    </a:lnL>
                    <a:lnR w="12700" cmpd="sng">
                      <a:noFill/>
                      <a:prstDash val="solid"/>
                    </a:lnR>
                    <a:lnT w="9525" cap="flat" cmpd="sng" algn="ctr">
                      <a:noFill/>
                      <a:prstDash val="solid"/>
                    </a:lnT>
                    <a:lnB w="9525" cap="flat" cmpd="sng" algn="ctr">
                      <a:solidFill>
                        <a:srgbClr val="C7C6C1"/>
                      </a:solidFill>
                      <a:prstDash val="solid"/>
                    </a:lnB>
                    <a:noFill/>
                  </a:tcPr>
                </a:tc>
                <a:tc>
                  <a:txBody>
                    <a:bodyPr/>
                    <a:lstStyle/>
                    <a:p>
                      <a:pPr algn="ctr">
                        <a:buNone/>
                      </a:pPr>
                      <a:r>
                        <a:rPr lang="en-GR" sz="1800" b="1" kern="0">
                          <a:solidFill>
                            <a:schemeClr val="tx1">
                              <a:lumMod val="75000"/>
                              <a:lumOff val="25000"/>
                            </a:schemeClr>
                          </a:solidFill>
                          <a:effectLst/>
                        </a:rPr>
                        <a:t>Ανάγκη</a:t>
                      </a:r>
                      <a:endParaRPr lang="en-GR" sz="1800" b="1" kern="100">
                        <a:solidFill>
                          <a:schemeClr val="tx1">
                            <a:lumMod val="75000"/>
                            <a:lumOff val="25000"/>
                          </a:schemeClr>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209176" marR="156882" marT="104588" marB="104588" anchor="ctr">
                    <a:lnL w="12700" cmpd="sng">
                      <a:noFill/>
                      <a:prstDash val="solid"/>
                    </a:lnL>
                    <a:lnR w="12700" cmpd="sng">
                      <a:noFill/>
                      <a:prstDash val="solid"/>
                    </a:lnR>
                    <a:lnT w="9525" cap="flat" cmpd="sng" algn="ctr">
                      <a:noFill/>
                      <a:prstDash val="solid"/>
                    </a:lnT>
                    <a:lnB w="9525" cap="flat" cmpd="sng" algn="ctr">
                      <a:solidFill>
                        <a:srgbClr val="C7C6C1"/>
                      </a:solidFill>
                      <a:prstDash val="solid"/>
                    </a:lnB>
                    <a:noFill/>
                  </a:tcPr>
                </a:tc>
                <a:tc>
                  <a:txBody>
                    <a:bodyPr/>
                    <a:lstStyle/>
                    <a:p>
                      <a:pPr algn="ctr">
                        <a:buNone/>
                      </a:pPr>
                      <a:r>
                        <a:rPr lang="en-GR" sz="1800" b="1" kern="0">
                          <a:solidFill>
                            <a:schemeClr val="tx1">
                              <a:lumMod val="75000"/>
                              <a:lumOff val="25000"/>
                            </a:schemeClr>
                          </a:solidFill>
                          <a:effectLst/>
                        </a:rPr>
                        <a:t>Κατάλληλη ενέργεια της διευθύντριας</a:t>
                      </a:r>
                      <a:endParaRPr lang="en-GR" sz="1800" b="1" kern="100">
                        <a:solidFill>
                          <a:schemeClr val="tx1">
                            <a:lumMod val="75000"/>
                            <a:lumOff val="25000"/>
                          </a:schemeClr>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209176" marR="156882" marT="104588" marB="104588" anchor="ctr">
                    <a:lnL w="12700" cmpd="sng">
                      <a:noFill/>
                      <a:prstDash val="solid"/>
                    </a:lnL>
                    <a:lnR w="12700" cmpd="sng">
                      <a:noFill/>
                      <a:prstDash val="solid"/>
                    </a:lnR>
                    <a:lnT w="9525" cap="flat" cmpd="sng" algn="ctr">
                      <a:noFill/>
                      <a:prstDash val="solid"/>
                    </a:lnT>
                    <a:lnB w="9525" cap="flat" cmpd="sng" algn="ctr">
                      <a:solidFill>
                        <a:srgbClr val="C7C6C1"/>
                      </a:solidFill>
                      <a:prstDash val="solid"/>
                    </a:lnB>
                    <a:noFill/>
                  </a:tcPr>
                </a:tc>
                <a:extLst>
                  <a:ext uri="{0D108BD9-81ED-4DB2-BD59-A6C34878D82A}">
                    <a16:rowId xmlns:a16="http://schemas.microsoft.com/office/drawing/2014/main" val="1176017484"/>
                  </a:ext>
                </a:extLst>
              </a:tr>
              <a:tr h="1510205">
                <a:tc>
                  <a:txBody>
                    <a:bodyPr/>
                    <a:lstStyle/>
                    <a:p>
                      <a:pPr>
                        <a:buNone/>
                      </a:pPr>
                      <a:r>
                        <a:rPr lang="en-GR" sz="1800" b="1" kern="0" dirty="0">
                          <a:solidFill>
                            <a:schemeClr val="tx1">
                              <a:lumMod val="75000"/>
                              <a:lumOff val="25000"/>
                            </a:schemeClr>
                          </a:solidFill>
                          <a:effectLst/>
                        </a:rPr>
                        <a:t>Ελένη</a:t>
                      </a:r>
                      <a:endParaRPr lang="en-GR" sz="1800" b="1" kern="100" dirty="0">
                        <a:solidFill>
                          <a:schemeClr val="tx1">
                            <a:lumMod val="75000"/>
                            <a:lumOff val="25000"/>
                          </a:schemeClr>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209176" marR="156882" marT="104588" marB="104588" anchor="ctr">
                    <a:lnL w="19050" cap="flat" cmpd="sng" algn="ctr">
                      <a:noFill/>
                      <a:prstDash val="solid"/>
                    </a:lnL>
                    <a:lnR w="9525" cap="flat" cmpd="sng" algn="ctr">
                      <a:solidFill>
                        <a:srgbClr val="C7C6C1"/>
                      </a:solidFill>
                      <a:prstDash val="solid"/>
                    </a:lnR>
                    <a:lnT w="9525" cap="flat" cmpd="sng" algn="ctr">
                      <a:solidFill>
                        <a:srgbClr val="C7C6C1"/>
                      </a:solidFill>
                      <a:prstDash val="solid"/>
                    </a:lnT>
                    <a:lnB w="12700" cmpd="sng">
                      <a:noFill/>
                      <a:prstDash val="solid"/>
                    </a:lnB>
                    <a:noFill/>
                  </a:tcPr>
                </a:tc>
                <a:tc>
                  <a:txBody>
                    <a:bodyPr/>
                    <a:lstStyle/>
                    <a:p>
                      <a:pPr>
                        <a:buNone/>
                      </a:pPr>
                      <a:r>
                        <a:rPr lang="en-GR" sz="1800" kern="0" dirty="0">
                          <a:solidFill>
                            <a:schemeClr val="tx1">
                              <a:lumMod val="75000"/>
                              <a:lumOff val="25000"/>
                            </a:schemeClr>
                          </a:solidFill>
                          <a:effectLst/>
                        </a:rPr>
                        <a:t>Έχει ενθουσιασμό, αλλά περιορισμένη εμπειρία στο συγκεκριμένο πρόγραμμα.</a:t>
                      </a:r>
                      <a:endParaRPr lang="en-GR" sz="1800" kern="100" dirty="0">
                        <a:solidFill>
                          <a:schemeClr val="tx1">
                            <a:lumMod val="75000"/>
                            <a:lumOff val="25000"/>
                          </a:schemeClr>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209176" marR="156882" marT="104588" marB="104588" anchor="ctr">
                    <a:lnL w="9525" cap="flat" cmpd="sng" algn="ctr">
                      <a:solidFill>
                        <a:srgbClr val="C7C6C1"/>
                      </a:solid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buNone/>
                      </a:pPr>
                      <a:r>
                        <a:rPr lang="en-GR" sz="1800" kern="0">
                          <a:solidFill>
                            <a:schemeClr val="tx1">
                              <a:lumMod val="75000"/>
                              <a:lumOff val="25000"/>
                            </a:schemeClr>
                          </a:solidFill>
                          <a:effectLst/>
                        </a:rPr>
                        <a:t>Σαφή πρώτα βήματα, παραδείγματα δραστηριοτήτων και βοήθεια στον σχεδιασμό. Σταδιακά περισσότερη αυτονομία.</a:t>
                      </a:r>
                      <a:endParaRPr lang="en-GR" sz="1800" kern="100">
                        <a:solidFill>
                          <a:schemeClr val="tx1">
                            <a:lumMod val="75000"/>
                            <a:lumOff val="25000"/>
                          </a:schemeClr>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209176" marR="156882" marT="104588" marB="104588"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extLst>
                  <a:ext uri="{0D108BD9-81ED-4DB2-BD59-A6C34878D82A}">
                    <a16:rowId xmlns:a16="http://schemas.microsoft.com/office/drawing/2014/main" val="71831165"/>
                  </a:ext>
                </a:extLst>
              </a:tr>
              <a:tr h="1661655">
                <a:tc>
                  <a:txBody>
                    <a:bodyPr/>
                    <a:lstStyle/>
                    <a:p>
                      <a:pPr>
                        <a:buNone/>
                      </a:pPr>
                      <a:r>
                        <a:rPr lang="en-GR" sz="1800" b="1" kern="0">
                          <a:solidFill>
                            <a:schemeClr val="tx1">
                              <a:lumMod val="75000"/>
                              <a:lumOff val="25000"/>
                            </a:schemeClr>
                          </a:solidFill>
                          <a:effectLst/>
                        </a:rPr>
                        <a:t>Πέτρος</a:t>
                      </a:r>
                      <a:endParaRPr lang="en-GR" sz="1800" b="1" kern="100">
                        <a:solidFill>
                          <a:schemeClr val="tx1">
                            <a:lumMod val="75000"/>
                            <a:lumOff val="25000"/>
                          </a:schemeClr>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209176" marR="156882" marT="104588" marB="104588" anchor="ctr">
                    <a:lnL w="19050" cap="flat" cmpd="sng" algn="ctr">
                      <a:noFill/>
                      <a:prstDash val="solid"/>
                    </a:lnL>
                    <a:lnR w="9525" cap="flat" cmpd="sng" algn="ctr">
                      <a:solidFill>
                        <a:srgbClr val="C7C6C1"/>
                      </a:solidFill>
                      <a:prstDash val="solid"/>
                    </a:lnR>
                    <a:lnT w="12700" cmpd="sng">
                      <a:noFill/>
                      <a:prstDash val="solid"/>
                    </a:lnT>
                    <a:lnB w="12700" cmpd="sng">
                      <a:noFill/>
                      <a:prstDash val="solid"/>
                    </a:lnB>
                    <a:noFill/>
                  </a:tcPr>
                </a:tc>
                <a:tc>
                  <a:txBody>
                    <a:bodyPr/>
                    <a:lstStyle/>
                    <a:p>
                      <a:pPr>
                        <a:buNone/>
                      </a:pPr>
                      <a:r>
                        <a:rPr lang="en-GR" sz="1800" kern="0" dirty="0">
                          <a:solidFill>
                            <a:schemeClr val="tx1">
                              <a:lumMod val="75000"/>
                              <a:lumOff val="25000"/>
                            </a:schemeClr>
                          </a:solidFill>
                          <a:effectLst/>
                        </a:rPr>
                        <a:t>Έχει εμπειρία, αλλά ανησυχεί για τον φόρτο εργασίας.</a:t>
                      </a:r>
                      <a:endParaRPr lang="en-GR" sz="1800" kern="100" dirty="0">
                        <a:solidFill>
                          <a:schemeClr val="tx1">
                            <a:lumMod val="75000"/>
                            <a:lumOff val="25000"/>
                          </a:schemeClr>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209176" marR="156882" marT="104588" marB="104588" anchor="ctr">
                    <a:lnL w="9525" cap="flat" cmpd="sng" algn="ctr">
                      <a:solidFill>
                        <a:srgbClr val="C7C6C1"/>
                      </a:solid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tc>
                  <a:txBody>
                    <a:bodyPr/>
                    <a:lstStyle/>
                    <a:p>
                      <a:pPr>
                        <a:buNone/>
                      </a:pPr>
                      <a:r>
                        <a:rPr lang="en-GR" sz="1800" kern="0" dirty="0">
                          <a:solidFill>
                            <a:schemeClr val="tx1">
                              <a:lumMod val="75000"/>
                              <a:lumOff val="25000"/>
                            </a:schemeClr>
                          </a:solidFill>
                          <a:effectLst/>
                        </a:rPr>
                        <a:t>Συζήτηση για τις δυσκολίες, αξιοποίηση των προτάσεών του και συμφωνία σε διαχειρίσιμες ευθύνες και διαθέσιμη υποστήριξη.</a:t>
                      </a:r>
                      <a:endParaRPr lang="en-GR" sz="1800" kern="100" dirty="0">
                        <a:solidFill>
                          <a:schemeClr val="tx1">
                            <a:lumMod val="75000"/>
                            <a:lumOff val="25000"/>
                          </a:schemeClr>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209176" marR="156882" marT="104588" marB="104588" anchor="ctr">
                    <a:lnL w="12700" cmpd="sng">
                      <a:noFill/>
                      <a:prstDash val="solid"/>
                    </a:lnL>
                    <a:lnR w="12700" cmpd="sng">
                      <a:noFill/>
                      <a:prstDash val="solid"/>
                    </a:lnR>
                    <a:lnT w="9525" cap="flat" cmpd="sng" algn="ctr">
                      <a:solidFill>
                        <a:srgbClr val="C7C6C1"/>
                      </a:solidFill>
                      <a:prstDash val="solid"/>
                    </a:lnT>
                    <a:lnB w="9525" cap="flat" cmpd="sng" algn="ctr">
                      <a:solidFill>
                        <a:srgbClr val="C7C6C1"/>
                      </a:solidFill>
                      <a:prstDash val="solid"/>
                    </a:lnB>
                    <a:noFill/>
                  </a:tcPr>
                </a:tc>
                <a:extLst>
                  <a:ext uri="{0D108BD9-81ED-4DB2-BD59-A6C34878D82A}">
                    <a16:rowId xmlns:a16="http://schemas.microsoft.com/office/drawing/2014/main" val="2412653673"/>
                  </a:ext>
                </a:extLst>
              </a:tr>
              <a:tr h="1661655">
                <a:tc>
                  <a:txBody>
                    <a:bodyPr/>
                    <a:lstStyle/>
                    <a:p>
                      <a:pPr>
                        <a:buNone/>
                      </a:pPr>
                      <a:r>
                        <a:rPr lang="en-GR" sz="1800" b="1" kern="0">
                          <a:solidFill>
                            <a:schemeClr val="tx1">
                              <a:lumMod val="75000"/>
                              <a:lumOff val="25000"/>
                            </a:schemeClr>
                          </a:solidFill>
                          <a:effectLst/>
                        </a:rPr>
                        <a:t>Σοφία</a:t>
                      </a:r>
                      <a:endParaRPr lang="en-GR" sz="1800" b="1" kern="100">
                        <a:solidFill>
                          <a:schemeClr val="tx1">
                            <a:lumMod val="75000"/>
                            <a:lumOff val="25000"/>
                          </a:schemeClr>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209176" marR="156882" marT="104588" marB="104588" anchor="ctr">
                    <a:lnL w="19050" cap="flat" cmpd="sng" algn="ctr">
                      <a:noFill/>
                      <a:prstDash val="solid"/>
                    </a:lnL>
                    <a:lnR w="9525" cap="flat" cmpd="sng" algn="ctr">
                      <a:solidFill>
                        <a:srgbClr val="C7C6C1"/>
                      </a:solidFill>
                      <a:prstDash val="solid"/>
                    </a:lnR>
                    <a:lnT w="12700" cmpd="sng">
                      <a:noFill/>
                      <a:prstDash val="solid"/>
                    </a:lnT>
                    <a:lnB w="12700" cmpd="sng">
                      <a:noFill/>
                      <a:prstDash val="solid"/>
                    </a:lnB>
                    <a:noFill/>
                  </a:tcPr>
                </a:tc>
                <a:tc>
                  <a:txBody>
                    <a:bodyPr/>
                    <a:lstStyle/>
                    <a:p>
                      <a:pPr>
                        <a:buNone/>
                      </a:pPr>
                      <a:r>
                        <a:rPr lang="en-GR" sz="1800" kern="0">
                          <a:solidFill>
                            <a:schemeClr val="tx1">
                              <a:lumMod val="75000"/>
                              <a:lumOff val="25000"/>
                            </a:schemeClr>
                          </a:solidFill>
                          <a:effectLst/>
                        </a:rPr>
                        <a:t>Έχει εμπειρία, σχέδιο και διάθεση πρωτοβουλίας.</a:t>
                      </a:r>
                      <a:endParaRPr lang="en-GR" sz="1800" kern="100">
                        <a:solidFill>
                          <a:schemeClr val="tx1">
                            <a:lumMod val="75000"/>
                            <a:lumOff val="25000"/>
                          </a:schemeClr>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209176" marR="156882" marT="104588" marB="104588" anchor="ctr">
                    <a:lnL w="9525" cap="flat" cmpd="sng" algn="ctr">
                      <a:solidFill>
                        <a:srgbClr val="C7C6C1"/>
                      </a:solidFill>
                      <a:prstDash val="solid"/>
                    </a:lnL>
                    <a:lnR w="12700" cmpd="sng">
                      <a:noFill/>
                      <a:prstDash val="solid"/>
                    </a:lnR>
                    <a:lnT w="9525" cap="flat" cmpd="sng" algn="ctr">
                      <a:solidFill>
                        <a:srgbClr val="C7C6C1"/>
                      </a:solidFill>
                      <a:prstDash val="solid"/>
                    </a:lnT>
                    <a:lnB w="12700" cmpd="sng">
                      <a:noFill/>
                      <a:prstDash val="solid"/>
                    </a:lnB>
                    <a:noFill/>
                  </a:tcPr>
                </a:tc>
                <a:tc>
                  <a:txBody>
                    <a:bodyPr/>
                    <a:lstStyle/>
                    <a:p>
                      <a:pPr>
                        <a:buNone/>
                      </a:pPr>
                      <a:r>
                        <a:rPr lang="en-GR" sz="1800" kern="0" dirty="0">
                          <a:solidFill>
                            <a:schemeClr val="tx1">
                              <a:lumMod val="75000"/>
                              <a:lumOff val="25000"/>
                            </a:schemeClr>
                          </a:solidFill>
                          <a:effectLst/>
                        </a:rPr>
                        <a:t>Περιθώριο να οργανώσει την εφαρμογή, με συμφωνημένους στόχους και σημεία ενημέρωσης. Η διευθύντρια παραμένει διαθέσιμη για βοήθεια.</a:t>
                      </a:r>
                      <a:endParaRPr lang="en-GR" sz="1800" kern="100" dirty="0">
                        <a:solidFill>
                          <a:schemeClr val="tx1">
                            <a:lumMod val="75000"/>
                            <a:lumOff val="25000"/>
                          </a:schemeClr>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209176" marR="156882" marT="104588" marB="104588" anchor="ctr">
                    <a:lnL w="12700" cmpd="sng">
                      <a:noFill/>
                      <a:prstDash val="solid"/>
                    </a:lnL>
                    <a:lnR w="12700" cmpd="sng">
                      <a:noFill/>
                      <a:prstDash val="solid"/>
                    </a:lnR>
                    <a:lnT w="9525" cap="flat" cmpd="sng" algn="ctr">
                      <a:solidFill>
                        <a:srgbClr val="C7C6C1"/>
                      </a:solidFill>
                      <a:prstDash val="solid"/>
                    </a:lnT>
                    <a:lnB w="12700" cmpd="sng">
                      <a:noFill/>
                      <a:prstDash val="solid"/>
                    </a:lnB>
                    <a:noFill/>
                  </a:tcPr>
                </a:tc>
                <a:extLst>
                  <a:ext uri="{0D108BD9-81ED-4DB2-BD59-A6C34878D82A}">
                    <a16:rowId xmlns:a16="http://schemas.microsoft.com/office/drawing/2014/main" val="3983751539"/>
                  </a:ext>
                </a:extLst>
              </a:tr>
            </a:tbl>
          </a:graphicData>
        </a:graphic>
      </p:graphicFrame>
    </p:spTree>
    <p:extLst>
      <p:ext uri="{BB962C8B-B14F-4D97-AF65-F5344CB8AC3E}">
        <p14:creationId xmlns:p14="http://schemas.microsoft.com/office/powerpoint/2010/main" val="41619311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51141C-170D-3497-5C3C-BD5CC0B423D2}"/>
              </a:ext>
            </a:extLst>
          </p:cNvPr>
          <p:cNvSpPr>
            <a:spLocks noGrp="1"/>
          </p:cNvSpPr>
          <p:nvPr>
            <p:ph type="title"/>
          </p:nvPr>
        </p:nvSpPr>
        <p:spPr>
          <a:xfrm>
            <a:off x="606478" y="386930"/>
            <a:ext cx="6927525" cy="1188950"/>
          </a:xfrm>
        </p:spPr>
        <p:txBody>
          <a:bodyPr anchor="b">
            <a:normAutofit/>
          </a:bodyPr>
          <a:lstStyle/>
          <a:p>
            <a:r>
              <a:rPr lang="el-GR" sz="3200" dirty="0"/>
              <a:t>Μετασχηματιστική Ηγεσία</a:t>
            </a:r>
            <a:endParaRPr lang="en-GR" sz="3200" dirty="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4F3ABCA-D68F-0768-70D0-1CFC4E60933D}"/>
              </a:ext>
            </a:extLst>
          </p:cNvPr>
          <p:cNvSpPr>
            <a:spLocks noGrp="1"/>
          </p:cNvSpPr>
          <p:nvPr>
            <p:ph idx="1"/>
          </p:nvPr>
        </p:nvSpPr>
        <p:spPr>
          <a:xfrm>
            <a:off x="595245" y="2203079"/>
            <a:ext cx="7607751" cy="3831961"/>
          </a:xfrm>
        </p:spPr>
        <p:txBody>
          <a:bodyPr anchor="ctr">
            <a:normAutofit/>
          </a:bodyPr>
          <a:lstStyle/>
          <a:p>
            <a:pPr marL="0" indent="0">
              <a:lnSpc>
                <a:spcPct val="90000"/>
              </a:lnSpc>
              <a:buNone/>
            </a:pPr>
            <a:r>
              <a:rPr lang="en-GR" sz="2100" b="1" dirty="0"/>
              <a:t>Μετασχηματιστική ηγεσία — Burns, Bass &amp; Avolio</a:t>
            </a:r>
            <a:br>
              <a:rPr lang="en-GR" sz="2100" dirty="0"/>
            </a:br>
            <a:r>
              <a:rPr lang="en-GR" sz="2100" i="1" dirty="0">
                <a:solidFill>
                  <a:srgbClr val="FF0000"/>
                </a:solidFill>
              </a:rPr>
              <a:t>Κεντρικό ερώτημα: Πώς η ηγεσία εμπνέει κοινό σκοπό και αναπτύσσει τη δυνατότητα της ομάδας να αλλάζει;</a:t>
            </a:r>
            <a:endParaRPr lang="en-GR" sz="2100" dirty="0">
              <a:solidFill>
                <a:srgbClr val="FF0000"/>
              </a:solidFill>
            </a:endParaRPr>
          </a:p>
          <a:p>
            <a:pPr lvl="0">
              <a:lnSpc>
                <a:spcPct val="90000"/>
              </a:lnSpc>
            </a:pPr>
            <a:r>
              <a:rPr lang="en-GR" sz="2100" b="1" dirty="0"/>
              <a:t>Βασική θέση:</a:t>
            </a:r>
            <a:r>
              <a:rPr lang="en-GR" sz="2100" dirty="0"/>
              <a:t> Ο ηγέτης ενισχύει τη δέσμευση σε έναν κοινό σκοπό και βοηθά τους συνεργάτες να αναπτύξουν τις δυνατότητές τους, επανεξετάζοντας καθιερωμένες αντιλήψεις και πρακτικές.</a:t>
            </a:r>
          </a:p>
          <a:p>
            <a:pPr lvl="0">
              <a:lnSpc>
                <a:spcPct val="90000"/>
              </a:lnSpc>
            </a:pPr>
            <a:r>
              <a:rPr lang="en-GR" sz="2100" b="1" dirty="0"/>
              <a:t>Τέσσερις βασικές διαστάσεις:</a:t>
            </a:r>
            <a:r>
              <a:rPr lang="en-GR" sz="2100" dirty="0"/>
              <a:t> Το μοντέλο των Bass και Avolio περιγράφει την ηγεσία μέσα από την επιρροή του προτύπου, την έμπνευση, τη διανοητική διέγερση και το εξατομικευμένο ενδιαφέρον. </a:t>
            </a:r>
          </a:p>
          <a:p>
            <a:pPr>
              <a:lnSpc>
                <a:spcPct val="90000"/>
              </a:lnSpc>
            </a:pPr>
            <a:endParaRPr lang="en-GR" sz="2100" dirty="0"/>
          </a:p>
        </p:txBody>
      </p:sp>
    </p:spTree>
    <p:extLst>
      <p:ext uri="{BB962C8B-B14F-4D97-AF65-F5344CB8AC3E}">
        <p14:creationId xmlns:p14="http://schemas.microsoft.com/office/powerpoint/2010/main" val="30016926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Shape 33">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2" name="Isosceles Triangle 41">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Isosceles Triangle 43">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F318C6DB-6F4E-4774-D779-783D795B504E}"/>
              </a:ext>
            </a:extLst>
          </p:cNvPr>
          <p:cNvGraphicFramePr>
            <a:graphicFrameLocks noGrp="1"/>
          </p:cNvGraphicFramePr>
          <p:nvPr>
            <p:ph idx="1"/>
            <p:extLst>
              <p:ext uri="{D42A27DB-BD31-4B8C-83A1-F6EECF244321}">
                <p14:modId xmlns:p14="http://schemas.microsoft.com/office/powerpoint/2010/main" val="1347113931"/>
              </p:ext>
            </p:extLst>
          </p:nvPr>
        </p:nvGraphicFramePr>
        <p:xfrm>
          <a:off x="774959" y="643467"/>
          <a:ext cx="7594082" cy="5571066"/>
        </p:xfrm>
        <a:graphic>
          <a:graphicData uri="http://schemas.openxmlformats.org/drawingml/2006/table">
            <a:tbl>
              <a:tblPr firstRow="1" firstCol="1" bandRow="1">
                <a:noFill/>
                <a:tableStyleId>{5C22544A-7EE6-4342-B048-85BDC9FD1C3A}</a:tableStyleId>
              </a:tblPr>
              <a:tblGrid>
                <a:gridCol w="2977341">
                  <a:extLst>
                    <a:ext uri="{9D8B030D-6E8A-4147-A177-3AD203B41FA5}">
                      <a16:colId xmlns:a16="http://schemas.microsoft.com/office/drawing/2014/main" val="1124749932"/>
                    </a:ext>
                  </a:extLst>
                </a:gridCol>
                <a:gridCol w="4616741">
                  <a:extLst>
                    <a:ext uri="{9D8B030D-6E8A-4147-A177-3AD203B41FA5}">
                      <a16:colId xmlns:a16="http://schemas.microsoft.com/office/drawing/2014/main" val="545704293"/>
                    </a:ext>
                  </a:extLst>
                </a:gridCol>
              </a:tblGrid>
              <a:tr h="559206">
                <a:tc>
                  <a:txBody>
                    <a:bodyPr/>
                    <a:lstStyle/>
                    <a:p>
                      <a:pPr algn="ctr">
                        <a:buNone/>
                      </a:pPr>
                      <a:r>
                        <a:rPr lang="en-GR" sz="1700" b="1" kern="0" cap="all" spc="60" dirty="0">
                          <a:solidFill>
                            <a:schemeClr val="tx1"/>
                          </a:solidFill>
                          <a:effectLst/>
                        </a:rPr>
                        <a:t>Δι</a:t>
                      </a:r>
                      <a:r>
                        <a:rPr lang="el-GR" sz="1700" b="1" kern="0" cap="all" spc="60" dirty="0">
                          <a:solidFill>
                            <a:schemeClr val="tx1"/>
                          </a:solidFill>
                          <a:effectLst/>
                        </a:rPr>
                        <a:t>Α</a:t>
                      </a:r>
                      <a:r>
                        <a:rPr lang="en-GR" sz="1700" b="1" kern="0" cap="all" spc="60" dirty="0">
                          <a:solidFill>
                            <a:schemeClr val="tx1"/>
                          </a:solidFill>
                          <a:effectLst/>
                        </a:rPr>
                        <a:t>σταση</a:t>
                      </a:r>
                      <a:endParaRPr lang="en-GR" sz="1700" b="1" kern="100" cap="all" spc="6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0" marR="20242" marT="127092" marB="127092" anchor="b">
                    <a:lnL w="12700" cap="flat" cmpd="sng" algn="ctr">
                      <a:solidFill>
                        <a:schemeClr val="tx1"/>
                      </a:solidFill>
                      <a:prstDash val="solid"/>
                    </a:lnL>
                    <a:lnR w="12700" cmpd="sng">
                      <a:noFill/>
                      <a:prstDash val="solid"/>
                    </a:lnR>
                    <a:lnT w="12700" cmpd="sng">
                      <a:noFill/>
                    </a:lnT>
                    <a:lnB w="12700" cmpd="sng">
                      <a:noFill/>
                      <a:prstDash val="solid"/>
                    </a:lnB>
                    <a:noFill/>
                  </a:tcPr>
                </a:tc>
                <a:tc>
                  <a:txBody>
                    <a:bodyPr/>
                    <a:lstStyle/>
                    <a:p>
                      <a:pPr algn="ctr">
                        <a:buNone/>
                      </a:pPr>
                      <a:r>
                        <a:rPr lang="en-GR" sz="1700" b="1" kern="0" cap="all" spc="60" dirty="0">
                          <a:solidFill>
                            <a:schemeClr val="tx1"/>
                          </a:solidFill>
                          <a:effectLst/>
                        </a:rPr>
                        <a:t>Τι κ</a:t>
                      </a:r>
                      <a:r>
                        <a:rPr lang="el-GR" sz="1700" b="1" kern="0" cap="all" spc="60" dirty="0">
                          <a:solidFill>
                            <a:schemeClr val="tx1"/>
                          </a:solidFill>
                          <a:effectLst/>
                        </a:rPr>
                        <a:t>Α</a:t>
                      </a:r>
                      <a:r>
                        <a:rPr lang="en-GR" sz="1700" b="1" kern="0" cap="all" spc="60" dirty="0">
                          <a:solidFill>
                            <a:schemeClr val="tx1"/>
                          </a:solidFill>
                          <a:effectLst/>
                        </a:rPr>
                        <a:t>νει ο ηγ</a:t>
                      </a:r>
                      <a:r>
                        <a:rPr lang="el-GR" sz="1700" b="1" kern="0" cap="all" spc="60" dirty="0">
                          <a:solidFill>
                            <a:schemeClr val="tx1"/>
                          </a:solidFill>
                          <a:effectLst/>
                        </a:rPr>
                        <a:t>Ε</a:t>
                      </a:r>
                      <a:r>
                        <a:rPr lang="en-GR" sz="1700" b="1" kern="0" cap="all" spc="60" dirty="0">
                          <a:solidFill>
                            <a:schemeClr val="tx1"/>
                          </a:solidFill>
                          <a:effectLst/>
                        </a:rPr>
                        <a:t>της</a:t>
                      </a:r>
                      <a:endParaRPr lang="en-GR" sz="1700" b="1" kern="100" cap="all" spc="6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0" marR="20242" marT="127092" marB="127092" anchor="b">
                    <a:lnL w="12700" cmpd="sng">
                      <a:noFill/>
                      <a:prstDash val="solid"/>
                    </a:lnL>
                    <a:lnR w="12700" cmpd="sng">
                      <a:noFill/>
                      <a:prstDash val="solid"/>
                    </a:lnR>
                    <a:lnT w="12700" cmpd="sng">
                      <a:noFill/>
                    </a:lnT>
                    <a:lnB w="12700" cmpd="sng">
                      <a:noFill/>
                      <a:prstDash val="solid"/>
                    </a:lnB>
                    <a:noFill/>
                  </a:tcPr>
                </a:tc>
                <a:extLst>
                  <a:ext uri="{0D108BD9-81ED-4DB2-BD59-A6C34878D82A}">
                    <a16:rowId xmlns:a16="http://schemas.microsoft.com/office/drawing/2014/main" val="457420596"/>
                  </a:ext>
                </a:extLst>
              </a:tr>
              <a:tr h="1252965">
                <a:tc>
                  <a:txBody>
                    <a:bodyPr/>
                    <a:lstStyle/>
                    <a:p>
                      <a:pPr>
                        <a:buNone/>
                      </a:pPr>
                      <a:r>
                        <a:rPr lang="en-GR" sz="2000" b="1" kern="0" cap="none" spc="0" dirty="0">
                          <a:solidFill>
                            <a:schemeClr val="tx1"/>
                          </a:solidFill>
                          <a:effectLst/>
                        </a:rPr>
                        <a:t>Εξιδανικευμένη επιρροή</a:t>
                      </a:r>
                      <a:endParaRPr lang="en-GR" sz="2000" b="1" kern="100" cap="none" spc="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0" marR="20242" marT="58299" marB="127092" anchor="ctr">
                    <a:lnL w="12700" cap="flat" cmpd="sng" algn="ctr">
                      <a:solidFill>
                        <a:schemeClr val="tx1"/>
                      </a:solidFill>
                      <a:prstDash val="solid"/>
                    </a:lnL>
                    <a:lnR w="12700" cmpd="sng">
                      <a:noFill/>
                      <a:prstDash val="solid"/>
                    </a:lnR>
                    <a:lnT w="12700" cmpd="sng">
                      <a:noFill/>
                      <a:prstDash val="solid"/>
                    </a:lnT>
                    <a:lnB w="12700" cmpd="sng">
                      <a:noFill/>
                      <a:prstDash val="solid"/>
                    </a:lnB>
                    <a:noFill/>
                  </a:tcPr>
                </a:tc>
                <a:tc>
                  <a:txBody>
                    <a:bodyPr/>
                    <a:lstStyle/>
                    <a:p>
                      <a:pPr>
                        <a:buNone/>
                      </a:pPr>
                      <a:r>
                        <a:rPr lang="en-GR" sz="2000" kern="0" cap="none" spc="0">
                          <a:solidFill>
                            <a:schemeClr val="tx1"/>
                          </a:solidFill>
                          <a:effectLst/>
                        </a:rPr>
                        <a:t>Λειτουργεί ως πρότυπο συνέπειας και ακεραιότητας, καλλιεργώντας εμπιστοσύνη.</a:t>
                      </a:r>
                      <a:endParaRPr lang="en-GR" sz="2000" kern="100" cap="none" spc="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0" marR="20242" marT="58299" marB="127092"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913028527"/>
                  </a:ext>
                </a:extLst>
              </a:tr>
              <a:tr h="1252965">
                <a:tc>
                  <a:txBody>
                    <a:bodyPr/>
                    <a:lstStyle/>
                    <a:p>
                      <a:pPr>
                        <a:buNone/>
                      </a:pPr>
                      <a:r>
                        <a:rPr lang="en-GR" sz="2000" b="1" kern="0" cap="none" spc="0">
                          <a:solidFill>
                            <a:schemeClr val="tx1"/>
                          </a:solidFill>
                          <a:effectLst/>
                        </a:rPr>
                        <a:t>Εμπνευσμένη παρακίνηση</a:t>
                      </a:r>
                      <a:endParaRPr lang="en-GR" sz="2000" b="1" kern="100" cap="none" spc="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0" marR="20242" marT="58299" marB="127092" anchor="ctr">
                    <a:lnL w="12700" cap="flat" cmpd="sng" algn="ctr">
                      <a:solidFill>
                        <a:schemeClr val="tx1"/>
                      </a:solid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en-GR" sz="2000" kern="0" cap="none" spc="0" dirty="0">
                          <a:solidFill>
                            <a:schemeClr val="tx1"/>
                          </a:solidFill>
                          <a:effectLst/>
                        </a:rPr>
                        <a:t>Διαμορφώνει και επικοινωνεί ένα κοινό όραμα, δίνοντας νόημα στην προσπάθεια.</a:t>
                      </a:r>
                      <a:endParaRPr lang="en-GR" sz="2000" kern="100" cap="none" spc="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0" marR="20242" marT="58299" marB="127092"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727977929"/>
                  </a:ext>
                </a:extLst>
              </a:tr>
              <a:tr h="1252965">
                <a:tc>
                  <a:txBody>
                    <a:bodyPr/>
                    <a:lstStyle/>
                    <a:p>
                      <a:pPr>
                        <a:buNone/>
                      </a:pPr>
                      <a:r>
                        <a:rPr lang="en-GR" sz="2000" b="1" kern="0" cap="none" spc="0">
                          <a:solidFill>
                            <a:schemeClr val="tx1"/>
                          </a:solidFill>
                          <a:effectLst/>
                        </a:rPr>
                        <a:t>Διανοητική διέγερση</a:t>
                      </a:r>
                      <a:endParaRPr lang="en-GR" sz="2000" b="1" kern="100" cap="none" spc="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0" marR="20242" marT="58299" marB="127092" anchor="ctr">
                    <a:lnL w="12700" cap="flat" cmpd="sng" algn="ctr">
                      <a:solidFill>
                        <a:schemeClr val="tx1"/>
                      </a:solidFill>
                      <a:prstDash val="solid"/>
                    </a:lnL>
                    <a:lnR w="12700" cmpd="sng">
                      <a:noFill/>
                      <a:prstDash val="solid"/>
                    </a:lnR>
                    <a:lnT w="12700" cmpd="sng">
                      <a:noFill/>
                      <a:prstDash val="solid"/>
                    </a:lnT>
                    <a:lnB w="12700" cmpd="sng">
                      <a:noFill/>
                      <a:prstDash val="solid"/>
                    </a:lnB>
                    <a:noFill/>
                  </a:tcPr>
                </a:tc>
                <a:tc>
                  <a:txBody>
                    <a:bodyPr/>
                    <a:lstStyle/>
                    <a:p>
                      <a:pPr>
                        <a:buNone/>
                      </a:pPr>
                      <a:r>
                        <a:rPr lang="en-GR" sz="2000" kern="0" cap="none" spc="0" dirty="0">
                          <a:solidFill>
                            <a:schemeClr val="tx1"/>
                          </a:solidFill>
                          <a:effectLst/>
                        </a:rPr>
                        <a:t>Ενθαρρύνει ερωτήσεις, επανεξέταση παραδοχών και δοκιμή νέων λύσεων.</a:t>
                      </a:r>
                      <a:endParaRPr lang="en-GR" sz="2000" kern="100" cap="none" spc="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0" marR="20242" marT="58299" marB="127092"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825228620"/>
                  </a:ext>
                </a:extLst>
              </a:tr>
              <a:tr h="1252965">
                <a:tc>
                  <a:txBody>
                    <a:bodyPr/>
                    <a:lstStyle/>
                    <a:p>
                      <a:pPr>
                        <a:buNone/>
                      </a:pPr>
                      <a:r>
                        <a:rPr lang="en-GR" sz="2000" b="1" kern="0" cap="none" spc="0">
                          <a:solidFill>
                            <a:schemeClr val="tx1"/>
                          </a:solidFill>
                          <a:effectLst/>
                        </a:rPr>
                        <a:t>Εξατομικευμένο ενδιαφέρον</a:t>
                      </a:r>
                      <a:endParaRPr lang="en-GR" sz="2000" b="1" kern="100" cap="none" spc="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0" marR="20242" marT="58299" marB="127092" anchor="ctr">
                    <a:lnL w="12700" cap="flat" cmpd="sng" algn="ctr">
                      <a:solidFill>
                        <a:schemeClr val="tx1"/>
                      </a:solidFill>
                      <a:prstDash val="solid"/>
                    </a:lnL>
                    <a:lnR w="12700" cmpd="sng">
                      <a:noFill/>
                      <a:prstDash val="solid"/>
                    </a:lnR>
                    <a:lnT w="12700" cmpd="sng">
                      <a:noFill/>
                      <a:prstDash val="solid"/>
                    </a:lnT>
                    <a:lnB w="12700" cap="flat" cmpd="sng" algn="ctr">
                      <a:noFill/>
                      <a:prstDash val="solid"/>
                    </a:lnB>
                    <a:solidFill>
                      <a:schemeClr val="bg1">
                        <a:lumMod val="95000"/>
                      </a:schemeClr>
                    </a:solidFill>
                  </a:tcPr>
                </a:tc>
                <a:tc>
                  <a:txBody>
                    <a:bodyPr/>
                    <a:lstStyle/>
                    <a:p>
                      <a:pPr>
                        <a:buNone/>
                      </a:pPr>
                      <a:r>
                        <a:rPr lang="en-GR" sz="2000" kern="0" cap="none" spc="0" dirty="0">
                          <a:solidFill>
                            <a:schemeClr val="tx1"/>
                          </a:solidFill>
                          <a:effectLst/>
                        </a:rPr>
                        <a:t>Ακούει τις διαφορετικές ανάγκες και υποστηρίζει την ανάπτυξη κάθε συνεργάτη.</a:t>
                      </a:r>
                      <a:endParaRPr lang="en-GR" sz="2000" kern="100" cap="none" spc="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0" marR="20242" marT="58299" marB="127092" anchor="ctr">
                    <a:lnL w="12700" cmpd="sng">
                      <a:noFill/>
                      <a:prstDash val="solid"/>
                    </a:lnL>
                    <a:lnR w="12700" cmpd="sng">
                      <a:noFill/>
                      <a:prstDash val="solid"/>
                    </a:lnR>
                    <a:lnT w="12700" cmpd="sng">
                      <a:noFill/>
                      <a:prstDash val="solid"/>
                    </a:lnT>
                    <a:lnB w="12700" cap="flat" cmpd="sng" algn="ctr">
                      <a:noFill/>
                      <a:prstDash val="solid"/>
                    </a:lnB>
                    <a:solidFill>
                      <a:schemeClr val="bg1">
                        <a:lumMod val="95000"/>
                      </a:schemeClr>
                    </a:solidFill>
                  </a:tcPr>
                </a:tc>
                <a:extLst>
                  <a:ext uri="{0D108BD9-81ED-4DB2-BD59-A6C34878D82A}">
                    <a16:rowId xmlns:a16="http://schemas.microsoft.com/office/drawing/2014/main" val="4156086194"/>
                  </a:ext>
                </a:extLst>
              </a:tr>
            </a:tbl>
          </a:graphicData>
        </a:graphic>
      </p:graphicFrame>
    </p:spTree>
    <p:extLst>
      <p:ext uri="{BB962C8B-B14F-4D97-AF65-F5344CB8AC3E}">
        <p14:creationId xmlns:p14="http://schemas.microsoft.com/office/powerpoint/2010/main" val="2534838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544BE9-5841-DA06-0399-25BE7DC08B1F}"/>
              </a:ext>
            </a:extLst>
          </p:cNvPr>
          <p:cNvSpPr>
            <a:spLocks noGrp="1"/>
          </p:cNvSpPr>
          <p:nvPr>
            <p:ph type="title"/>
          </p:nvPr>
        </p:nvSpPr>
        <p:spPr>
          <a:xfrm>
            <a:off x="935357" y="410275"/>
            <a:ext cx="6927525" cy="932750"/>
          </a:xfrm>
        </p:spPr>
        <p:txBody>
          <a:bodyPr anchor="b">
            <a:normAutofit/>
          </a:bodyPr>
          <a:lstStyle/>
          <a:p>
            <a:pPr>
              <a:lnSpc>
                <a:spcPct val="90000"/>
              </a:lnSpc>
            </a:pPr>
            <a:r>
              <a:rPr lang="en-GR" sz="3200" b="1" i="1" dirty="0"/>
              <a:t>Ένα όραμα που δεν έγινε κοινό</a:t>
            </a:r>
            <a:r>
              <a:rPr lang="en-GR" sz="3200" i="1" dirty="0"/>
              <a:t>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5A82076-5CE1-D725-7575-8BA4C178704E}"/>
              </a:ext>
            </a:extLst>
          </p:cNvPr>
          <p:cNvSpPr>
            <a:spLocks noGrp="1"/>
          </p:cNvSpPr>
          <p:nvPr>
            <p:ph idx="1"/>
          </p:nvPr>
        </p:nvSpPr>
        <p:spPr>
          <a:xfrm>
            <a:off x="595245" y="2203079"/>
            <a:ext cx="7607751" cy="3831961"/>
          </a:xfrm>
        </p:spPr>
        <p:txBody>
          <a:bodyPr anchor="ctr">
            <a:normAutofit/>
          </a:bodyPr>
          <a:lstStyle/>
          <a:p>
            <a:pPr>
              <a:lnSpc>
                <a:spcPct val="90000"/>
              </a:lnSpc>
            </a:pPr>
            <a:r>
              <a:rPr lang="en-GR" sz="2000" dirty="0"/>
              <a:t>Η νέα διευθύντρια ανακοινώνει: «Θα κάνουμε το σχολείο μας πρότυπο συνεργασίας και δημιουργικότητας». Προτείνει πολλές δράσεις και μιλά με ενθουσιασμό. Οι εκπαιδευτικοί αρχικά ανταποκρίνονται, αλλά σύντομα δηλώνουν ότι δεν έχουν χρόνο και δεν καταλαβαίνουν ποια δράση έχει προτεραιότητα. Η διευθύντρια θεωρεί ότι τους λείπει η διάθεση για αλλαγή.</a:t>
            </a:r>
          </a:p>
          <a:p>
            <a:pPr>
              <a:lnSpc>
                <a:spcPct val="90000"/>
              </a:lnSpc>
            </a:pPr>
            <a:r>
              <a:rPr lang="en-GR" sz="2000" dirty="0"/>
              <a:t>Ερωτήσεις:</a:t>
            </a:r>
          </a:p>
          <a:p>
            <a:pPr lvl="0">
              <a:lnSpc>
                <a:spcPct val="90000"/>
              </a:lnSpc>
            </a:pPr>
            <a:r>
              <a:rPr lang="en-GR" sz="2000" dirty="0"/>
              <a:t>Τι λείπει ώστε το όραμα να αποκτήσει κοινό νόημα;</a:t>
            </a:r>
          </a:p>
          <a:p>
            <a:pPr lvl="0">
              <a:lnSpc>
                <a:spcPct val="90000"/>
              </a:lnSpc>
            </a:pPr>
            <a:r>
              <a:rPr lang="en-GR" sz="2000" dirty="0"/>
              <a:t>Ποιο θα ήταν ένα μικρό πρώτο βήμα;</a:t>
            </a:r>
          </a:p>
          <a:p>
            <a:pPr>
              <a:lnSpc>
                <a:spcPct val="90000"/>
              </a:lnSpc>
            </a:pPr>
            <a:endParaRPr lang="en-GR" sz="1900" dirty="0"/>
          </a:p>
        </p:txBody>
      </p:sp>
    </p:spTree>
    <p:extLst>
      <p:ext uri="{BB962C8B-B14F-4D97-AF65-F5344CB8AC3E}">
        <p14:creationId xmlns:p14="http://schemas.microsoft.com/office/powerpoint/2010/main" val="3993196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9FEF8-6B07-895B-20D2-72406FD3F1B3}"/>
              </a:ext>
            </a:extLst>
          </p:cNvPr>
          <p:cNvSpPr>
            <a:spLocks noGrp="1"/>
          </p:cNvSpPr>
          <p:nvPr>
            <p:ph type="title"/>
          </p:nvPr>
        </p:nvSpPr>
        <p:spPr/>
        <p:txBody>
          <a:bodyPr>
            <a:normAutofit/>
          </a:bodyPr>
          <a:lstStyle/>
          <a:p>
            <a:r>
              <a:rPr lang="el-GR" sz="3200" b="1" dirty="0"/>
              <a:t>Παιδαγωγική Ηγεσία (</a:t>
            </a:r>
            <a:r>
              <a:rPr lang="en-CA" sz="3200" b="1" dirty="0"/>
              <a:t>Instructional leadership)</a:t>
            </a:r>
            <a:endParaRPr lang="en-GR" sz="3200" b="1" dirty="0"/>
          </a:p>
        </p:txBody>
      </p:sp>
      <p:sp>
        <p:nvSpPr>
          <p:cNvPr id="3" name="Content Placeholder 2">
            <a:extLst>
              <a:ext uri="{FF2B5EF4-FFF2-40B4-BE49-F238E27FC236}">
                <a16:creationId xmlns:a16="http://schemas.microsoft.com/office/drawing/2014/main" id="{E912FB3E-E3F2-9F5D-A3CF-F017747AB43B}"/>
              </a:ext>
            </a:extLst>
          </p:cNvPr>
          <p:cNvSpPr>
            <a:spLocks noGrp="1"/>
          </p:cNvSpPr>
          <p:nvPr>
            <p:ph idx="1"/>
          </p:nvPr>
        </p:nvSpPr>
        <p:spPr/>
        <p:txBody>
          <a:bodyPr>
            <a:normAutofit/>
          </a:bodyPr>
          <a:lstStyle/>
          <a:p>
            <a:pPr marL="0" indent="0">
              <a:buNone/>
            </a:pPr>
            <a:br>
              <a:rPr lang="en-GR" dirty="0"/>
            </a:br>
            <a:r>
              <a:rPr lang="en-GR" sz="2400" i="1" dirty="0">
                <a:solidFill>
                  <a:srgbClr val="FF0000"/>
                </a:solidFill>
              </a:rPr>
              <a:t>Κεντρικό ερώτημα: Πώς η ηγεσία του σχολείου συμβάλλει στη βελτίωση της διδασκαλίας και της μάθησης;</a:t>
            </a:r>
            <a:endParaRPr lang="en-GR" sz="2400" dirty="0">
              <a:solidFill>
                <a:srgbClr val="FF0000"/>
              </a:solidFill>
            </a:endParaRPr>
          </a:p>
          <a:p>
            <a:r>
              <a:rPr lang="en-GR" b="1" dirty="0"/>
              <a:t>Βασική θέση:</a:t>
            </a:r>
            <a:r>
              <a:rPr lang="en-GR" dirty="0"/>
              <a:t> Η ποιότητα της διδασκαλίας και η πρόοδος των μαθητών αποτελούν κεντρικές προτεραιότητες της σχολικής ηγεσίας. </a:t>
            </a:r>
            <a:endParaRPr lang="el-GR" dirty="0"/>
          </a:p>
          <a:p>
            <a:r>
              <a:rPr lang="en-GR" dirty="0"/>
              <a:t>Στο μοντέλο των </a:t>
            </a:r>
            <a:r>
              <a:rPr lang="en-GR" b="1" dirty="0"/>
              <a:t>Hallinger και Murphy (1985)</a:t>
            </a:r>
            <a:r>
              <a:rPr lang="en-GR" dirty="0"/>
              <a:t> διακρίνονται τρεις βασικές διαστάσεις </a:t>
            </a:r>
          </a:p>
        </p:txBody>
      </p:sp>
    </p:spTree>
    <p:extLst>
      <p:ext uri="{BB962C8B-B14F-4D97-AF65-F5344CB8AC3E}">
        <p14:creationId xmlns:p14="http://schemas.microsoft.com/office/powerpoint/2010/main" val="2877249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6" name="Isosceles Triangle 35">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Isosceles Triangle 37">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EF1C114C-7E79-BE72-037B-D7A8F31A1CA6}"/>
              </a:ext>
            </a:extLst>
          </p:cNvPr>
          <p:cNvGraphicFramePr>
            <a:graphicFrameLocks noGrp="1"/>
          </p:cNvGraphicFramePr>
          <p:nvPr>
            <p:ph idx="1"/>
            <p:extLst>
              <p:ext uri="{D42A27DB-BD31-4B8C-83A1-F6EECF244321}">
                <p14:modId xmlns:p14="http://schemas.microsoft.com/office/powerpoint/2010/main" val="1713945757"/>
              </p:ext>
            </p:extLst>
          </p:nvPr>
        </p:nvGraphicFramePr>
        <p:xfrm>
          <a:off x="482600" y="371715"/>
          <a:ext cx="8304213" cy="6260476"/>
        </p:xfrm>
        <a:graphic>
          <a:graphicData uri="http://schemas.openxmlformats.org/drawingml/2006/table">
            <a:tbl>
              <a:tblPr firstRow="1" firstCol="1" bandRow="1">
                <a:tableStyleId>{8799B23B-EC83-4686-B30A-512413B5E67A}</a:tableStyleId>
              </a:tblPr>
              <a:tblGrid>
                <a:gridCol w="4106714">
                  <a:extLst>
                    <a:ext uri="{9D8B030D-6E8A-4147-A177-3AD203B41FA5}">
                      <a16:colId xmlns:a16="http://schemas.microsoft.com/office/drawing/2014/main" val="3080012077"/>
                    </a:ext>
                  </a:extLst>
                </a:gridCol>
                <a:gridCol w="4197499">
                  <a:extLst>
                    <a:ext uri="{9D8B030D-6E8A-4147-A177-3AD203B41FA5}">
                      <a16:colId xmlns:a16="http://schemas.microsoft.com/office/drawing/2014/main" val="779491228"/>
                    </a:ext>
                  </a:extLst>
                </a:gridCol>
              </a:tblGrid>
              <a:tr h="702397">
                <a:tc>
                  <a:txBody>
                    <a:bodyPr/>
                    <a:lstStyle/>
                    <a:p>
                      <a:pPr algn="ctr">
                        <a:buNone/>
                      </a:pPr>
                      <a:r>
                        <a:rPr lang="en-GR" sz="2300" b="0" kern="0" cap="none" spc="60">
                          <a:solidFill>
                            <a:schemeClr val="bg1"/>
                          </a:solidFill>
                          <a:effectLst/>
                        </a:rPr>
                        <a:t>Διάσταση</a:t>
                      </a:r>
                      <a:endParaRPr lang="en-GR" sz="2300" b="0" kern="100" cap="none" spc="6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13756" marR="13756" marT="132057" marB="13756" anchor="ctr"/>
                </a:tc>
                <a:tc>
                  <a:txBody>
                    <a:bodyPr/>
                    <a:lstStyle/>
                    <a:p>
                      <a:pPr algn="ctr">
                        <a:buNone/>
                      </a:pPr>
                      <a:r>
                        <a:rPr lang="en-GR" sz="2300" b="0" kern="0" cap="none" spc="60">
                          <a:solidFill>
                            <a:schemeClr val="bg1"/>
                          </a:solidFill>
                          <a:effectLst/>
                        </a:rPr>
                        <a:t>Βασικές πρακτικές</a:t>
                      </a:r>
                      <a:endParaRPr lang="en-GR" sz="2300" b="0" kern="100" cap="none" spc="6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13756" marR="13756" marT="132057" marB="13756" anchor="ctr"/>
                </a:tc>
                <a:extLst>
                  <a:ext uri="{0D108BD9-81ED-4DB2-BD59-A6C34878D82A}">
                    <a16:rowId xmlns:a16="http://schemas.microsoft.com/office/drawing/2014/main" val="1883074730"/>
                  </a:ext>
                </a:extLst>
              </a:tr>
              <a:tr h="1557025">
                <a:tc>
                  <a:txBody>
                    <a:bodyPr/>
                    <a:lstStyle/>
                    <a:p>
                      <a:pPr>
                        <a:buNone/>
                      </a:pPr>
                      <a:r>
                        <a:rPr lang="en-GR" sz="2400" b="1" kern="0" cap="none" spc="0" dirty="0">
                          <a:solidFill>
                            <a:schemeClr val="tx1"/>
                          </a:solidFill>
                          <a:effectLst/>
                        </a:rPr>
                        <a:t>Προσδιορισμός της αποστολής του σχολείου</a:t>
                      </a:r>
                      <a:endParaRPr lang="en-GR" sz="2400" b="1" kern="100" cap="none" spc="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13756" marR="13756" marT="132057" marB="13756" anchor="ctr"/>
                </a:tc>
                <a:tc>
                  <a:txBody>
                    <a:bodyPr/>
                    <a:lstStyle/>
                    <a:p>
                      <a:pPr>
                        <a:buNone/>
                      </a:pPr>
                      <a:r>
                        <a:rPr lang="en-GR" sz="2400" kern="0" cap="none" spc="0">
                          <a:solidFill>
                            <a:schemeClr val="tx1"/>
                          </a:solidFill>
                          <a:effectLst/>
                        </a:rPr>
                        <a:t>Διαμόρφωση σαφών μαθησιακών στόχων και επικοινωνία τους στη σχολική κοινότητα.</a:t>
                      </a:r>
                      <a:endParaRPr lang="en-GR" sz="2400" kern="100" cap="none" spc="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13756" marR="13756" marT="132057" marB="13756" anchor="ctr"/>
                </a:tc>
                <a:extLst>
                  <a:ext uri="{0D108BD9-81ED-4DB2-BD59-A6C34878D82A}">
                    <a16:rowId xmlns:a16="http://schemas.microsoft.com/office/drawing/2014/main" val="4016240827"/>
                  </a:ext>
                </a:extLst>
              </a:tr>
              <a:tr h="1911003">
                <a:tc>
                  <a:txBody>
                    <a:bodyPr/>
                    <a:lstStyle/>
                    <a:p>
                      <a:pPr>
                        <a:buNone/>
                      </a:pPr>
                      <a:r>
                        <a:rPr lang="en-GR" sz="2400" b="1" kern="0" cap="none" spc="0" dirty="0">
                          <a:solidFill>
                            <a:schemeClr val="tx1"/>
                          </a:solidFill>
                          <a:effectLst/>
                        </a:rPr>
                        <a:t>Συντονισμός του διδακτικού έργου</a:t>
                      </a:r>
                      <a:endParaRPr lang="en-GR" sz="2400" b="1" kern="100" cap="none" spc="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13756" marR="13756" marT="132057" marB="13756" anchor="ctr"/>
                </a:tc>
                <a:tc>
                  <a:txBody>
                    <a:bodyPr/>
                    <a:lstStyle/>
                    <a:p>
                      <a:pPr>
                        <a:buNone/>
                      </a:pPr>
                      <a:r>
                        <a:rPr lang="en-GR" sz="2400" kern="0" cap="none" spc="0" dirty="0">
                          <a:solidFill>
                            <a:schemeClr val="tx1"/>
                          </a:solidFill>
                          <a:effectLst/>
                        </a:rPr>
                        <a:t>Συντονισμός του αναλυτικού προγράμματος, υποστήριξη και ανατροφοδότηση της διδασκαλίας, παρακολούθηση της προόδου των μαθητών.</a:t>
                      </a:r>
                      <a:endParaRPr lang="en-GR" sz="2400" kern="100" cap="none" spc="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13756" marR="13756" marT="132057" marB="13756" anchor="ctr"/>
                </a:tc>
                <a:extLst>
                  <a:ext uri="{0D108BD9-81ED-4DB2-BD59-A6C34878D82A}">
                    <a16:rowId xmlns:a16="http://schemas.microsoft.com/office/drawing/2014/main" val="725078645"/>
                  </a:ext>
                </a:extLst>
              </a:tr>
              <a:tr h="1911003">
                <a:tc>
                  <a:txBody>
                    <a:bodyPr/>
                    <a:lstStyle/>
                    <a:p>
                      <a:pPr>
                        <a:buNone/>
                      </a:pPr>
                      <a:r>
                        <a:rPr lang="en-GR" sz="2400" b="1" kern="0" cap="none" spc="0">
                          <a:solidFill>
                            <a:schemeClr val="tx1"/>
                          </a:solidFill>
                          <a:effectLst/>
                        </a:rPr>
                        <a:t>Καλλιέργεια θετικού κλίματος μάθησης</a:t>
                      </a:r>
                      <a:endParaRPr lang="en-GR" sz="2400" b="1" kern="100" cap="none" spc="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13756" marR="13756" marT="132057" marB="13756" anchor="ctr"/>
                </a:tc>
                <a:tc>
                  <a:txBody>
                    <a:bodyPr/>
                    <a:lstStyle/>
                    <a:p>
                      <a:pPr>
                        <a:buNone/>
                      </a:pPr>
                      <a:r>
                        <a:rPr lang="en-GR" sz="2400" kern="0" cap="none" spc="0" dirty="0">
                          <a:solidFill>
                            <a:schemeClr val="tx1"/>
                          </a:solidFill>
                          <a:effectLst/>
                        </a:rPr>
                        <a:t>Προστασία του διδακτικού χρόνου, επαγγελματική ανάπτυξη των εκπαιδευτικών και ενθάρρυνση της προσπάθειας και της μάθησης.</a:t>
                      </a:r>
                      <a:endParaRPr lang="en-GR" sz="2400" kern="100" cap="none" spc="0" dirty="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13756" marR="13756" marT="132057" marB="13756" anchor="ctr"/>
                </a:tc>
                <a:extLst>
                  <a:ext uri="{0D108BD9-81ED-4DB2-BD59-A6C34878D82A}">
                    <a16:rowId xmlns:a16="http://schemas.microsoft.com/office/drawing/2014/main" val="292666379"/>
                  </a:ext>
                </a:extLst>
              </a:tr>
            </a:tbl>
          </a:graphicData>
        </a:graphic>
      </p:graphicFrame>
    </p:spTree>
    <p:extLst>
      <p:ext uri="{BB962C8B-B14F-4D97-AF65-F5344CB8AC3E}">
        <p14:creationId xmlns:p14="http://schemas.microsoft.com/office/powerpoint/2010/main" val="3562971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5D9FF2-8A6C-D185-0152-CE6D5E0F24F0}"/>
              </a:ext>
            </a:extLst>
          </p:cNvPr>
          <p:cNvSpPr>
            <a:spLocks noGrp="1"/>
          </p:cNvSpPr>
          <p:nvPr>
            <p:ph type="title"/>
          </p:nvPr>
        </p:nvSpPr>
        <p:spPr>
          <a:xfrm>
            <a:off x="606478" y="386930"/>
            <a:ext cx="7151635" cy="1105474"/>
          </a:xfrm>
        </p:spPr>
        <p:txBody>
          <a:bodyPr anchor="b">
            <a:normAutofit/>
          </a:bodyPr>
          <a:lstStyle/>
          <a:p>
            <a:pPr>
              <a:lnSpc>
                <a:spcPct val="90000"/>
              </a:lnSpc>
            </a:pPr>
            <a:r>
              <a:rPr lang="en-GR" sz="3200" b="1" i="1" dirty="0"/>
              <a:t>Οι βαθμοί δεν εξηγούν το πρόβλημα</a:t>
            </a:r>
            <a:r>
              <a:rPr lang="en-GR" sz="3200" i="1" dirty="0"/>
              <a:t>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EE11BE0-23EE-1BB1-9D4A-C0BB2BF3B880}"/>
              </a:ext>
            </a:extLst>
          </p:cNvPr>
          <p:cNvSpPr>
            <a:spLocks noGrp="1"/>
          </p:cNvSpPr>
          <p:nvPr>
            <p:ph idx="1"/>
          </p:nvPr>
        </p:nvSpPr>
        <p:spPr>
          <a:xfrm>
            <a:off x="606478" y="2389218"/>
            <a:ext cx="7607751" cy="3435531"/>
          </a:xfrm>
        </p:spPr>
        <p:txBody>
          <a:bodyPr anchor="ctr">
            <a:normAutofit/>
          </a:bodyPr>
          <a:lstStyle/>
          <a:p>
            <a:r>
              <a:rPr lang="en-GR" sz="1900" dirty="0"/>
              <a:t>Στην Ε΄ Δημοτικού, αρκετοί μαθητές δυσκολεύονται να κατανοήσουν ένα κείμενο, παρότι διαβάζουν τις λέξεις σωστά. Οι εκπαιδευτικοί προτείνουν περισσότερες ασκήσεις για το σπίτι. Η διευθύντρια ζητά να εξετάσουν μαζί ανωνυμοποιημένα δείγματα εργασιών και να εντοπίσουν τις συγκεκριμένες δυσκολίες. Ένας εκπαιδευτικός απαντά: «Το πρόβλημα είναι ότι δεν μελετούν αρκετά».</a:t>
            </a:r>
          </a:p>
          <a:p>
            <a:r>
              <a:rPr lang="en-GR" sz="1900" dirty="0"/>
              <a:t>Ερωτήσεις:</a:t>
            </a:r>
          </a:p>
          <a:p>
            <a:pPr lvl="0"/>
            <a:r>
              <a:rPr lang="en-GR" sz="1900" dirty="0"/>
              <a:t>Ποια στοιχεία χρειάζονται πριν καταλήξουν σε εξήγηση;</a:t>
            </a:r>
          </a:p>
          <a:p>
            <a:pPr lvl="0"/>
            <a:r>
              <a:rPr lang="en-GR" sz="1900" dirty="0"/>
              <a:t>Τι μπορεί να κάνει η διευθύντρια για να υποστηρίξει τη διδασκαλία;</a:t>
            </a:r>
          </a:p>
          <a:p>
            <a:pPr lvl="0"/>
            <a:r>
              <a:rPr lang="en-GR" sz="1900" dirty="0"/>
              <a:t>Πώς θα καταλάβουν αν η αλλαγή βοηθά τους μαθητές;</a:t>
            </a:r>
          </a:p>
          <a:p>
            <a:endParaRPr lang="en-GR" sz="1900" dirty="0"/>
          </a:p>
        </p:txBody>
      </p:sp>
    </p:spTree>
    <p:extLst>
      <p:ext uri="{BB962C8B-B14F-4D97-AF65-F5344CB8AC3E}">
        <p14:creationId xmlns:p14="http://schemas.microsoft.com/office/powerpoint/2010/main" val="4254058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C23532-DB6A-B9DD-50E6-731B0D748F4E}"/>
              </a:ext>
            </a:extLst>
          </p:cNvPr>
          <p:cNvSpPr>
            <a:spLocks noGrp="1"/>
          </p:cNvSpPr>
          <p:nvPr>
            <p:ph type="title"/>
          </p:nvPr>
        </p:nvSpPr>
        <p:spPr>
          <a:xfrm>
            <a:off x="606478" y="386930"/>
            <a:ext cx="6927525" cy="1188950"/>
          </a:xfrm>
        </p:spPr>
        <p:txBody>
          <a:bodyPr anchor="b">
            <a:normAutofit/>
          </a:bodyPr>
          <a:lstStyle/>
          <a:p>
            <a:pPr>
              <a:lnSpc>
                <a:spcPct val="90000"/>
              </a:lnSpc>
            </a:pPr>
            <a:r>
              <a:rPr lang="el-GR" sz="4000"/>
              <a:t>Συμμετοχικ</a:t>
            </a:r>
            <a:r>
              <a:rPr lang="en-GR" sz="4000"/>
              <a:t>ή</a:t>
            </a:r>
            <a:r>
              <a:rPr lang="el-GR" sz="4000"/>
              <a:t> Ηγεσία (</a:t>
            </a:r>
            <a:r>
              <a:rPr lang="en-CA" sz="4000"/>
              <a:t>Participatory Leadership)</a:t>
            </a:r>
            <a:endParaRPr lang="en-GR" sz="40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F1F4D26-724A-E2C9-E401-40CD13CFF4C7}"/>
              </a:ext>
            </a:extLst>
          </p:cNvPr>
          <p:cNvSpPr>
            <a:spLocks noGrp="1"/>
          </p:cNvSpPr>
          <p:nvPr>
            <p:ph idx="1"/>
          </p:nvPr>
        </p:nvSpPr>
        <p:spPr>
          <a:xfrm>
            <a:off x="595245" y="2203079"/>
            <a:ext cx="7607751" cy="3831961"/>
          </a:xfrm>
        </p:spPr>
        <p:txBody>
          <a:bodyPr anchor="ctr">
            <a:normAutofit/>
          </a:bodyPr>
          <a:lstStyle/>
          <a:p>
            <a:r>
              <a:rPr lang="el-GR" sz="1900" dirty="0"/>
              <a:t>Αυτό το μοντέλο ενσωματώνει όλα τα μέλη της σχολικής κοινότητας (εκπαιδευτικούς, γονείς, μαθητές) στις </a:t>
            </a:r>
            <a:r>
              <a:rPr lang="el-GR" sz="1900" b="1" dirty="0"/>
              <a:t>διαδικασίες λήψης αποφάσεων</a:t>
            </a:r>
            <a:r>
              <a:rPr lang="el-GR" sz="1900" dirty="0"/>
              <a:t>.</a:t>
            </a:r>
          </a:p>
          <a:p>
            <a:r>
              <a:rPr lang="el-GR" sz="1900" dirty="0"/>
              <a:t>Βασίζεται στον </a:t>
            </a:r>
            <a:r>
              <a:rPr lang="el-GR" sz="1900" b="1" dirty="0"/>
              <a:t>διάλογο, τη διαβούλευση και τη συναίνεση</a:t>
            </a:r>
            <a:endParaRPr lang="el-GR" sz="1900" dirty="0"/>
          </a:p>
          <a:p>
            <a:r>
              <a:rPr lang="el-GR" sz="1900" b="1" dirty="0"/>
              <a:t>Μειώνει αντιστάσεις</a:t>
            </a:r>
            <a:r>
              <a:rPr lang="el-GR" sz="1900" dirty="0"/>
              <a:t> σε αλλαγές, καθώς καλλιεργεί αίσθημα ιδιοκτησίας</a:t>
            </a:r>
          </a:p>
          <a:p>
            <a:r>
              <a:rPr lang="el-GR" sz="1900" dirty="0"/>
              <a:t>Δημιουργεί </a:t>
            </a:r>
            <a:r>
              <a:rPr lang="el-GR" sz="1900" b="1" dirty="0"/>
              <a:t>δημοκρατική κουλτούρα</a:t>
            </a:r>
            <a:r>
              <a:rPr lang="el-GR" sz="1900" dirty="0"/>
              <a:t> και ενισχύει τη σχολική συνοχή</a:t>
            </a:r>
          </a:p>
          <a:p>
            <a:r>
              <a:rPr lang="el-GR" sz="1900" dirty="0"/>
              <a:t>Είναι κατάλληλο για σχολεία που επιδιώκουν </a:t>
            </a:r>
            <a:r>
              <a:rPr lang="el-GR" sz="1900" b="1" dirty="0"/>
              <a:t>ενίσχυση της συμμετοχής και εμπιστοσύνης</a:t>
            </a:r>
            <a:r>
              <a:rPr lang="el-GR" sz="1900" dirty="0"/>
              <a:t>, ιδιαίτερα σε μεταβατικές φάσεις ή σχολικές μεταρρυθμίσεις.</a:t>
            </a:r>
          </a:p>
          <a:p>
            <a:endParaRPr lang="en-GR" sz="1900" dirty="0"/>
          </a:p>
        </p:txBody>
      </p:sp>
    </p:spTree>
    <p:extLst>
      <p:ext uri="{BB962C8B-B14F-4D97-AF65-F5344CB8AC3E}">
        <p14:creationId xmlns:p14="http://schemas.microsoft.com/office/powerpoint/2010/main" val="36495223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213210-7C72-B690-07BD-04F1D74CCB47}"/>
              </a:ext>
            </a:extLst>
          </p:cNvPr>
          <p:cNvSpPr>
            <a:spLocks noGrp="1"/>
          </p:cNvSpPr>
          <p:nvPr>
            <p:ph type="title"/>
          </p:nvPr>
        </p:nvSpPr>
        <p:spPr>
          <a:xfrm>
            <a:off x="893204" y="747325"/>
            <a:ext cx="6927525" cy="781700"/>
          </a:xfrm>
        </p:spPr>
        <p:txBody>
          <a:bodyPr anchor="b">
            <a:normAutofit/>
          </a:bodyPr>
          <a:lstStyle/>
          <a:p>
            <a:r>
              <a:rPr lang="en-GR" sz="3200" b="1" dirty="0"/>
              <a:t>Η απόφαση έχει ήδη ληφθεί</a:t>
            </a:r>
            <a:r>
              <a:rPr lang="en-GR" sz="3200" dirty="0"/>
              <a:t>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3DAE98F-B140-47BD-C110-A1A5D37BF834}"/>
              </a:ext>
            </a:extLst>
          </p:cNvPr>
          <p:cNvSpPr>
            <a:spLocks noGrp="1"/>
          </p:cNvSpPr>
          <p:nvPr>
            <p:ph idx="1"/>
          </p:nvPr>
        </p:nvSpPr>
        <p:spPr>
          <a:xfrm>
            <a:off x="553092" y="2361020"/>
            <a:ext cx="7607751" cy="3831961"/>
          </a:xfrm>
        </p:spPr>
        <p:txBody>
          <a:bodyPr anchor="ctr">
            <a:normAutofit fontScale="92500" lnSpcReduction="20000"/>
          </a:bodyPr>
          <a:lstStyle/>
          <a:p>
            <a:pPr>
              <a:lnSpc>
                <a:spcPct val="90000"/>
              </a:lnSpc>
            </a:pPr>
            <a:r>
              <a:rPr lang="en-GR" sz="2400" dirty="0"/>
              <a:t>Το σχολείο θέλει να οργανώσει μια ημέρα δράσεων για την κοινότητα. Ο διευθυντής έχει ήδη επιλέξει θέμα και πρόγραμμα. Καλεί εκπαιδευτικούς, εκπροσώπους γονέων και μαθητές να «συνδιαμορφώσουν» τη δράση, αλλά δέχεται μόνο προτάσεις για την κατανομή εργασιών. Δύο μαθητές προτείνουν διαφορετικό θέμα και η πρότασή τους απορρίπτεται χωρίς συζήτηση.</a:t>
            </a:r>
          </a:p>
          <a:p>
            <a:pPr>
              <a:lnSpc>
                <a:spcPct val="90000"/>
              </a:lnSpc>
            </a:pPr>
            <a:r>
              <a:rPr lang="en-GR" sz="2400" dirty="0"/>
              <a:t>Ερωτήσεις:</a:t>
            </a:r>
          </a:p>
          <a:p>
            <a:pPr lvl="0">
              <a:lnSpc>
                <a:spcPct val="90000"/>
              </a:lnSpc>
            </a:pPr>
            <a:r>
              <a:rPr lang="en-GR" sz="2400" dirty="0"/>
              <a:t>Σε τι μπορούν πραγματικά να επηρεάσουν την απόφαση οι συμμετέχοντες;</a:t>
            </a:r>
          </a:p>
          <a:p>
            <a:pPr lvl="0">
              <a:lnSpc>
                <a:spcPct val="90000"/>
              </a:lnSpc>
            </a:pPr>
            <a:r>
              <a:rPr lang="en-GR" sz="2400" dirty="0"/>
              <a:t>Ποια θέματα θα μπορούσαν να παραμείνουν ανοικτά;</a:t>
            </a:r>
          </a:p>
          <a:p>
            <a:pPr lvl="0">
              <a:lnSpc>
                <a:spcPct val="90000"/>
              </a:lnSpc>
            </a:pPr>
            <a:r>
              <a:rPr lang="en-GR" sz="2400" dirty="0"/>
              <a:t>Πώς οργανώνεται η συμμετοχή χωρίς να παραμένει η συζήτηση ατελείωτη;</a:t>
            </a:r>
          </a:p>
          <a:p>
            <a:pPr>
              <a:lnSpc>
                <a:spcPct val="90000"/>
              </a:lnSpc>
            </a:pPr>
            <a:endParaRPr lang="en-GR" sz="1800" dirty="0"/>
          </a:p>
        </p:txBody>
      </p:sp>
    </p:spTree>
    <p:extLst>
      <p:ext uri="{BB962C8B-B14F-4D97-AF65-F5344CB8AC3E}">
        <p14:creationId xmlns:p14="http://schemas.microsoft.com/office/powerpoint/2010/main" val="9488774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79FF3B-BC1E-D9B0-E660-234F5EEC3E01}"/>
              </a:ext>
            </a:extLst>
          </p:cNvPr>
          <p:cNvSpPr>
            <a:spLocks noGrp="1"/>
          </p:cNvSpPr>
          <p:nvPr>
            <p:ph type="title"/>
          </p:nvPr>
        </p:nvSpPr>
        <p:spPr>
          <a:xfrm>
            <a:off x="606478" y="386930"/>
            <a:ext cx="6927525" cy="1188950"/>
          </a:xfrm>
        </p:spPr>
        <p:txBody>
          <a:bodyPr anchor="b">
            <a:normAutofit/>
          </a:bodyPr>
          <a:lstStyle/>
          <a:p>
            <a:r>
              <a:rPr lang="el-GR" sz="4700"/>
              <a:t>Ηθική Ηγεσία</a:t>
            </a:r>
            <a:endParaRPr lang="en-GR" sz="47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FCA6F4C-52AD-DC9C-D62A-FEAE6AD239E2}"/>
              </a:ext>
            </a:extLst>
          </p:cNvPr>
          <p:cNvSpPr>
            <a:spLocks noGrp="1"/>
          </p:cNvSpPr>
          <p:nvPr>
            <p:ph idx="1"/>
          </p:nvPr>
        </p:nvSpPr>
        <p:spPr>
          <a:xfrm>
            <a:off x="524618" y="2389218"/>
            <a:ext cx="7759643" cy="3706177"/>
          </a:xfrm>
        </p:spPr>
        <p:txBody>
          <a:bodyPr anchor="ctr">
            <a:normAutofit/>
          </a:bodyPr>
          <a:lstStyle/>
          <a:p>
            <a:r>
              <a:rPr lang="el-GR" sz="2400" dirty="0"/>
              <a:t>Αυτή η προσέγγιση εστιάζει στον </a:t>
            </a:r>
            <a:r>
              <a:rPr lang="el-GR" sz="2400" b="1" dirty="0"/>
              <a:t>πυρήνα της ηθικής συμπεριφοράς</a:t>
            </a:r>
            <a:r>
              <a:rPr lang="el-GR" sz="2400" dirty="0"/>
              <a:t> του ηγέτη. Ο ηγέτης καθοδηγείται από:</a:t>
            </a:r>
          </a:p>
          <a:p>
            <a:r>
              <a:rPr lang="el-GR" sz="2400" dirty="0"/>
              <a:t>Αρχές δικαιοσύνης και διαφάνειας</a:t>
            </a:r>
          </a:p>
          <a:p>
            <a:r>
              <a:rPr lang="el-GR" sz="2400" dirty="0"/>
              <a:t>Υπευθυνότητα απέναντι στην κοινότητα</a:t>
            </a:r>
          </a:p>
          <a:p>
            <a:r>
              <a:rPr lang="el-GR" sz="2400" dirty="0"/>
              <a:t>Ανάδειξη ηθικών προτύπων στους συνεργάτες του</a:t>
            </a:r>
          </a:p>
          <a:p>
            <a:r>
              <a:rPr lang="el-GR" sz="2400" i="1" dirty="0"/>
              <a:t>Στην εκπαιδευτική διοίκηση</a:t>
            </a:r>
            <a:r>
              <a:rPr lang="el-GR" sz="2400" dirty="0"/>
              <a:t>: Η </a:t>
            </a:r>
            <a:r>
              <a:rPr lang="el-GR" sz="2400" b="1" dirty="0"/>
              <a:t>ηγεσία με ηθικό πυρήνα</a:t>
            </a:r>
            <a:r>
              <a:rPr lang="el-GR" sz="2400" dirty="0"/>
              <a:t> είναι απαραίτητη για την καλλιέργεια κουλτούρας εμπιστοσύνης, τη διαχείριση κρίσεων και την ενίσχυση της σχολικής συνοχής.</a:t>
            </a:r>
          </a:p>
          <a:p>
            <a:endParaRPr lang="en-GR" sz="2100" dirty="0"/>
          </a:p>
        </p:txBody>
      </p:sp>
    </p:spTree>
    <p:extLst>
      <p:ext uri="{BB962C8B-B14F-4D97-AF65-F5344CB8AC3E}">
        <p14:creationId xmlns:p14="http://schemas.microsoft.com/office/powerpoint/2010/main" val="428194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8F72FF-9362-E77D-AA4D-D96CC93BC0BE}"/>
              </a:ext>
            </a:extLst>
          </p:cNvPr>
          <p:cNvSpPr>
            <a:spLocks noGrp="1"/>
          </p:cNvSpPr>
          <p:nvPr>
            <p:ph type="title"/>
          </p:nvPr>
        </p:nvSpPr>
        <p:spPr>
          <a:xfrm>
            <a:off x="606478" y="794180"/>
            <a:ext cx="6927525" cy="781699"/>
          </a:xfrm>
        </p:spPr>
        <p:txBody>
          <a:bodyPr anchor="b">
            <a:normAutofit/>
          </a:bodyPr>
          <a:lstStyle/>
          <a:p>
            <a:r>
              <a:rPr lang="en-GR" sz="3200" b="1" dirty="0"/>
              <a:t>Μια μικρή εξαίρεση</a:t>
            </a:r>
            <a:r>
              <a:rPr lang="en-GR" sz="3200" dirty="0"/>
              <a:t>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CB275A7-C0C4-F92F-0418-3ED774E535DC}"/>
              </a:ext>
            </a:extLst>
          </p:cNvPr>
          <p:cNvSpPr>
            <a:spLocks noGrp="1"/>
          </p:cNvSpPr>
          <p:nvPr>
            <p:ph idx="1"/>
          </p:nvPr>
        </p:nvSpPr>
        <p:spPr>
          <a:xfrm>
            <a:off x="606478" y="2361020"/>
            <a:ext cx="7607751" cy="3831961"/>
          </a:xfrm>
        </p:spPr>
        <p:txBody>
          <a:bodyPr anchor="ctr">
            <a:normAutofit/>
          </a:bodyPr>
          <a:lstStyle/>
          <a:p>
            <a:r>
              <a:rPr lang="en-GR" sz="2000" dirty="0"/>
              <a:t>Ένας εκπαιδευτικός ζητά από τη διευθύντρια να αλλάξει τη σειρά συμμετοχής των μαθητών σε μια δημοφιλή σχολική δραστηριότητα, ώστε να συμπεριληφθεί το παιδί ενός γνωστού του. Υποστηρίζει ότι «δεν θα ενοχληθεί κανείς» και ότι η οικογένεια βοηθά συχνά το σχολείο. Υπάρχουν ήδη ανακοινωμένα κριτήρια και μαθητές που περιμένουν τη σειρά τους.</a:t>
            </a:r>
          </a:p>
          <a:p>
            <a:r>
              <a:rPr lang="en-GR" sz="2000" dirty="0"/>
              <a:t>Ερωτήσεις:</a:t>
            </a:r>
          </a:p>
          <a:p>
            <a:pPr lvl="0"/>
            <a:r>
              <a:rPr lang="en-GR" sz="2000" dirty="0"/>
              <a:t>Ποιοι επηρεάζονται από την απόφαση;</a:t>
            </a:r>
          </a:p>
          <a:p>
            <a:pPr lvl="0"/>
            <a:r>
              <a:rPr lang="en-GR" sz="2000" dirty="0"/>
              <a:t>Ποιες αρχές συγκρούονται με το αίτημα;</a:t>
            </a:r>
          </a:p>
          <a:p>
            <a:pPr lvl="0"/>
            <a:r>
              <a:rPr lang="en-GR" sz="2000" dirty="0"/>
              <a:t>Πώς μπορεί η διευθύντρια να απαντήσει με σαφήνεια και σεβασμό;</a:t>
            </a:r>
          </a:p>
          <a:p>
            <a:endParaRPr lang="en-GR" sz="1900" dirty="0"/>
          </a:p>
        </p:txBody>
      </p:sp>
    </p:spTree>
    <p:extLst>
      <p:ext uri="{BB962C8B-B14F-4D97-AF65-F5344CB8AC3E}">
        <p14:creationId xmlns:p14="http://schemas.microsoft.com/office/powerpoint/2010/main" val="3308203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3DAEA4-74D8-6C76-7511-DB8C36B4EF3D}"/>
              </a:ext>
            </a:extLst>
          </p:cNvPr>
          <p:cNvSpPr>
            <a:spLocks noGrp="1"/>
          </p:cNvSpPr>
          <p:nvPr>
            <p:ph type="title"/>
          </p:nvPr>
        </p:nvSpPr>
        <p:spPr>
          <a:xfrm>
            <a:off x="606478" y="386930"/>
            <a:ext cx="6927525" cy="1188950"/>
          </a:xfrm>
        </p:spPr>
        <p:txBody>
          <a:bodyPr anchor="b">
            <a:normAutofit/>
          </a:bodyPr>
          <a:lstStyle/>
          <a:p>
            <a:pPr>
              <a:lnSpc>
                <a:spcPct val="90000"/>
              </a:lnSpc>
            </a:pPr>
            <a:r>
              <a:rPr lang="el-GR" sz="4000"/>
              <a:t>Ηγεσία για την Ισότητα και την Κοινωνική Δικαιοσύνη</a:t>
            </a:r>
            <a:endParaRPr lang="en-GR" sz="40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42A9E54-3811-F7EA-10A3-8F453BCA8032}"/>
              </a:ext>
            </a:extLst>
          </p:cNvPr>
          <p:cNvSpPr>
            <a:spLocks noGrp="1"/>
          </p:cNvSpPr>
          <p:nvPr>
            <p:ph idx="1"/>
          </p:nvPr>
        </p:nvSpPr>
        <p:spPr>
          <a:xfrm>
            <a:off x="595245" y="2203079"/>
            <a:ext cx="7607751" cy="4267991"/>
          </a:xfrm>
        </p:spPr>
        <p:txBody>
          <a:bodyPr anchor="ctr">
            <a:normAutofit fontScale="92500" lnSpcReduction="10000"/>
          </a:bodyPr>
          <a:lstStyle/>
          <a:p>
            <a:pPr>
              <a:lnSpc>
                <a:spcPct val="90000"/>
              </a:lnSpc>
            </a:pPr>
            <a:r>
              <a:rPr lang="el-GR" sz="2400" dirty="0"/>
              <a:t>Ο ηγέτης για την κοινωνική δικαιοσύνη:</a:t>
            </a:r>
          </a:p>
          <a:p>
            <a:pPr>
              <a:lnSpc>
                <a:spcPct val="90000"/>
              </a:lnSpc>
            </a:pPr>
            <a:r>
              <a:rPr lang="el-GR" sz="2400" dirty="0"/>
              <a:t>Αναγνωρίζει τις </a:t>
            </a:r>
            <a:r>
              <a:rPr lang="el-GR" sz="2400" b="1" dirty="0"/>
              <a:t>δομικές ανισότητες</a:t>
            </a:r>
            <a:r>
              <a:rPr lang="el-GR" sz="2400" dirty="0"/>
              <a:t> και τις </a:t>
            </a:r>
            <a:r>
              <a:rPr lang="el-GR" sz="2400" b="1" dirty="0"/>
              <a:t>διακρίσεις</a:t>
            </a:r>
            <a:r>
              <a:rPr lang="el-GR" sz="2400" dirty="0"/>
              <a:t> στο εκπαιδευτικό σύστημα.</a:t>
            </a:r>
          </a:p>
          <a:p>
            <a:pPr>
              <a:lnSpc>
                <a:spcPct val="90000"/>
              </a:lnSpc>
            </a:pPr>
            <a:r>
              <a:rPr lang="el-GR" sz="2400" dirty="0"/>
              <a:t>Ενεργεί υπέρ της </a:t>
            </a:r>
            <a:r>
              <a:rPr lang="el-GR" sz="2400" b="1" dirty="0"/>
              <a:t>ισότιμης πρόσβασης σε πόρους, ευκαιρίες και υποστήριξη</a:t>
            </a:r>
            <a:r>
              <a:rPr lang="el-GR" sz="2400" dirty="0"/>
              <a:t> για όλους τους μαθητές.</a:t>
            </a:r>
          </a:p>
          <a:p>
            <a:pPr>
              <a:lnSpc>
                <a:spcPct val="90000"/>
              </a:lnSpc>
            </a:pPr>
            <a:r>
              <a:rPr lang="el-GR" sz="2400" dirty="0"/>
              <a:t>Υιοθετεί </a:t>
            </a:r>
            <a:r>
              <a:rPr lang="el-GR" sz="2400" b="1" dirty="0"/>
              <a:t>κριτική παιδαγωγική προσέγγιση</a:t>
            </a:r>
            <a:r>
              <a:rPr lang="el-GR" sz="2400" dirty="0"/>
              <a:t>, αμφισβητώντας πρακτικές που αναπαράγουν αποκλεισμούς.</a:t>
            </a:r>
          </a:p>
          <a:p>
            <a:pPr>
              <a:lnSpc>
                <a:spcPct val="90000"/>
              </a:lnSpc>
            </a:pPr>
            <a:r>
              <a:rPr lang="el-GR" sz="2400" dirty="0"/>
              <a:t>Εμπνέει τη σχολική κοινότητα σε δράσεις που προάγουν τη </a:t>
            </a:r>
            <a:r>
              <a:rPr lang="el-GR" sz="2400" b="1" dirty="0"/>
              <a:t>συμμετοχή, τη φωνή και την </a:t>
            </a:r>
            <a:r>
              <a:rPr lang="el-GR" sz="2400" b="1" dirty="0" err="1"/>
              <a:t>ενδυνάμωση</a:t>
            </a:r>
            <a:r>
              <a:rPr lang="el-GR" sz="2400" dirty="0" err="1"/>
              <a:t>των</a:t>
            </a:r>
            <a:r>
              <a:rPr lang="el-GR" sz="2400" dirty="0"/>
              <a:t> πιο περιθωριοποιημένων ομάδων.</a:t>
            </a:r>
          </a:p>
          <a:p>
            <a:pPr>
              <a:lnSpc>
                <a:spcPct val="90000"/>
              </a:lnSpc>
            </a:pPr>
            <a:r>
              <a:rPr lang="el-GR" sz="2400" dirty="0"/>
              <a:t>Η ηγεσία για τη δικαιοσύνη δεν είναι ουδέτερη αλλά </a:t>
            </a:r>
            <a:r>
              <a:rPr lang="el-GR" sz="2400" b="1" dirty="0"/>
              <a:t>δεσμευμένη </a:t>
            </a:r>
            <a:r>
              <a:rPr lang="el-GR" sz="2400" b="1" dirty="0" err="1"/>
              <a:t>αξιακά</a:t>
            </a:r>
            <a:r>
              <a:rPr lang="el-GR" sz="2400" dirty="0"/>
              <a:t>, απαιτώντας ηθικό θάρρος και κοινωνική επίγνωση (</a:t>
            </a:r>
            <a:r>
              <a:rPr lang="en-US" sz="2400" dirty="0"/>
              <a:t>Theoharis, 2007).</a:t>
            </a:r>
          </a:p>
          <a:p>
            <a:pPr>
              <a:lnSpc>
                <a:spcPct val="90000"/>
              </a:lnSpc>
            </a:pPr>
            <a:endParaRPr lang="en-GR" sz="1800" dirty="0"/>
          </a:p>
        </p:txBody>
      </p:sp>
    </p:spTree>
    <p:extLst>
      <p:ext uri="{BB962C8B-B14F-4D97-AF65-F5344CB8AC3E}">
        <p14:creationId xmlns:p14="http://schemas.microsoft.com/office/powerpoint/2010/main" val="3071364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FEAA61-A382-1FE4-6EB3-27747ABD1F94}"/>
              </a:ext>
            </a:extLst>
          </p:cNvPr>
          <p:cNvSpPr>
            <a:spLocks noGrp="1"/>
          </p:cNvSpPr>
          <p:nvPr>
            <p:ph type="title"/>
          </p:nvPr>
        </p:nvSpPr>
        <p:spPr>
          <a:xfrm>
            <a:off x="606478" y="794180"/>
            <a:ext cx="6927525" cy="781699"/>
          </a:xfrm>
        </p:spPr>
        <p:txBody>
          <a:bodyPr anchor="b">
            <a:normAutofit/>
          </a:bodyPr>
          <a:lstStyle/>
          <a:p>
            <a:r>
              <a:rPr lang="en-GR" sz="3200" b="1" dirty="0"/>
              <a:t>Μια δράση για όλους</a:t>
            </a:r>
            <a:r>
              <a:rPr lang="en-GR" sz="3200" dirty="0"/>
              <a:t>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A578A51-1063-5497-314D-BD6BE4D629FE}"/>
              </a:ext>
            </a:extLst>
          </p:cNvPr>
          <p:cNvSpPr>
            <a:spLocks noGrp="1"/>
          </p:cNvSpPr>
          <p:nvPr>
            <p:ph idx="1"/>
          </p:nvPr>
        </p:nvSpPr>
        <p:spPr>
          <a:xfrm>
            <a:off x="606478" y="2361020"/>
            <a:ext cx="7607751" cy="3831961"/>
          </a:xfrm>
        </p:spPr>
        <p:txBody>
          <a:bodyPr anchor="ctr">
            <a:normAutofit lnSpcReduction="10000"/>
          </a:bodyPr>
          <a:lstStyle/>
          <a:p>
            <a:r>
              <a:rPr lang="en-GR" sz="2000" dirty="0"/>
              <a:t>Το σχολείο οργανώνει μια προαιρετική εκπαιδευτική επίσκεψη με οικονομική συμμετοχή των οικογενειών. Αρκετοί μαθητές δεν δηλώνουν συμμετοχή. Ορισμένοι εκπαιδευτικοί θεωρούν ότι «οι γονείς τους δεν ενδιαφέρονται». Η διευθύντρια πληροφορείται ότι κάποιες οικογένειες δυσκολεύονται οικονομικά, αλλά δεν θέλουν να το γνωστοποιήσουν.</a:t>
            </a:r>
          </a:p>
          <a:p>
            <a:r>
              <a:rPr lang="en-GR" sz="2000" dirty="0"/>
              <a:t>Ερωτήσεις:</a:t>
            </a:r>
          </a:p>
          <a:p>
            <a:pPr lvl="0"/>
            <a:r>
              <a:rPr lang="en-GR" sz="2000" dirty="0"/>
              <a:t>Ποια υπόθεση χρειάζεται να επανεξετάσει το σχολείο;</a:t>
            </a:r>
          </a:p>
          <a:p>
            <a:pPr lvl="0"/>
            <a:r>
              <a:rPr lang="en-GR" sz="2000" dirty="0"/>
              <a:t>Πώς μπορεί να διαπιστώσει τα εμπόδια χωρίς να εκθέσει οικογένειες;</a:t>
            </a:r>
          </a:p>
          <a:p>
            <a:pPr lvl="0"/>
            <a:r>
              <a:rPr lang="en-GR" sz="2000" dirty="0"/>
              <a:t>Τι μπορεί να αλλάξει στον σχεδιασμό ώστε να διευρυνθεί η συμμετοχή;</a:t>
            </a:r>
          </a:p>
          <a:p>
            <a:endParaRPr lang="en-GR" sz="1900" dirty="0"/>
          </a:p>
        </p:txBody>
      </p:sp>
    </p:spTree>
    <p:extLst>
      <p:ext uri="{BB962C8B-B14F-4D97-AF65-F5344CB8AC3E}">
        <p14:creationId xmlns:p14="http://schemas.microsoft.com/office/powerpoint/2010/main" val="39980539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AFDF2E-1446-E26F-1920-F9D3CB3177D2}"/>
              </a:ext>
            </a:extLst>
          </p:cNvPr>
          <p:cNvSpPr>
            <a:spLocks noGrp="1"/>
          </p:cNvSpPr>
          <p:nvPr>
            <p:ph type="title"/>
          </p:nvPr>
        </p:nvSpPr>
        <p:spPr>
          <a:xfrm>
            <a:off x="606478" y="386930"/>
            <a:ext cx="6927525" cy="1188950"/>
          </a:xfrm>
        </p:spPr>
        <p:txBody>
          <a:bodyPr anchor="b">
            <a:normAutofit/>
          </a:bodyPr>
          <a:lstStyle/>
          <a:p>
            <a:pPr>
              <a:lnSpc>
                <a:spcPct val="90000"/>
              </a:lnSpc>
            </a:pPr>
            <a:r>
              <a:rPr lang="el-GR" sz="4000"/>
              <a:t>Διαπολιτισμική και Ενταξιακή Ηγεσία</a:t>
            </a:r>
            <a:endParaRPr lang="en-GR" sz="40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5D84CF7-4E98-5FA3-4002-2E05D2648225}"/>
              </a:ext>
            </a:extLst>
          </p:cNvPr>
          <p:cNvSpPr>
            <a:spLocks noGrp="1"/>
          </p:cNvSpPr>
          <p:nvPr>
            <p:ph idx="1"/>
          </p:nvPr>
        </p:nvSpPr>
        <p:spPr>
          <a:xfrm>
            <a:off x="595245" y="2203079"/>
            <a:ext cx="7607751" cy="3831961"/>
          </a:xfrm>
        </p:spPr>
        <p:txBody>
          <a:bodyPr anchor="ctr">
            <a:normAutofit fontScale="92500" lnSpcReduction="10000"/>
          </a:bodyPr>
          <a:lstStyle/>
          <a:p>
            <a:pPr>
              <a:lnSpc>
                <a:spcPct val="90000"/>
              </a:lnSpc>
            </a:pPr>
            <a:r>
              <a:rPr lang="el-GR" sz="2000" dirty="0"/>
              <a:t>Η ηγεσία σε διαπολιτισμικά και ενταξιακά σχολεία περιλαμβάνει:</a:t>
            </a:r>
          </a:p>
          <a:p>
            <a:pPr>
              <a:lnSpc>
                <a:spcPct val="90000"/>
              </a:lnSpc>
            </a:pPr>
            <a:r>
              <a:rPr lang="el-GR" sz="2000" b="1" dirty="0"/>
              <a:t>Σεβασμό στην πολιτισμική και γλωσσική ποικιλομορφία</a:t>
            </a:r>
            <a:r>
              <a:rPr lang="el-GR" sz="2000" dirty="0"/>
              <a:t> των μαθητών και των οικογενειών τους.</a:t>
            </a:r>
          </a:p>
          <a:p>
            <a:pPr>
              <a:lnSpc>
                <a:spcPct val="90000"/>
              </a:lnSpc>
            </a:pPr>
            <a:r>
              <a:rPr lang="el-GR" sz="2000" dirty="0"/>
              <a:t>Υποστήριξη της </a:t>
            </a:r>
            <a:r>
              <a:rPr lang="el-GR" sz="2000" b="1" dirty="0"/>
              <a:t>πολυπολιτισμικής εκπαίδευσης</a:t>
            </a:r>
            <a:r>
              <a:rPr lang="el-GR" sz="2000" dirty="0"/>
              <a:t> μέσα από το πρόγραμμα, το σχολικό κλίμα και τη συνεργασία με την κοινότητα.</a:t>
            </a:r>
          </a:p>
          <a:p>
            <a:pPr>
              <a:lnSpc>
                <a:spcPct val="90000"/>
              </a:lnSpc>
            </a:pPr>
            <a:r>
              <a:rPr lang="el-GR" sz="2000" dirty="0"/>
              <a:t>Διασφάλιση της </a:t>
            </a:r>
            <a:r>
              <a:rPr lang="el-GR" sz="2000" b="1" dirty="0"/>
              <a:t>συμπερίληψης μαθητών με αναπηρία ή/και ειδικές εκπαιδευτικές ανάγκες</a:t>
            </a:r>
            <a:r>
              <a:rPr lang="el-GR" sz="2000" dirty="0"/>
              <a:t> σε όλα τα επίπεδα της σχολικής ζωής.</a:t>
            </a:r>
          </a:p>
          <a:p>
            <a:pPr>
              <a:lnSpc>
                <a:spcPct val="90000"/>
              </a:lnSpc>
            </a:pPr>
            <a:r>
              <a:rPr lang="el-GR" sz="2000" dirty="0"/>
              <a:t>Ενίσχυση της </a:t>
            </a:r>
            <a:r>
              <a:rPr lang="el-GR" sz="2000" b="1" dirty="0" err="1"/>
              <a:t>διατμηματικής</a:t>
            </a:r>
            <a:r>
              <a:rPr lang="el-GR" sz="2000" b="1" dirty="0"/>
              <a:t> συνεργασίας</a:t>
            </a:r>
            <a:r>
              <a:rPr lang="el-GR" sz="2000" dirty="0"/>
              <a:t> με ειδικούς, διερμηνείς και κοινωνικούς λειτουργούς για την παροχή εξατομικευμένης υποστήριξης.</a:t>
            </a:r>
          </a:p>
          <a:p>
            <a:pPr>
              <a:lnSpc>
                <a:spcPct val="90000"/>
              </a:lnSpc>
            </a:pPr>
            <a:r>
              <a:rPr lang="el-GR" sz="2000" dirty="0"/>
              <a:t>Η συμπερίληψη δεν αφορά μόνο τη φυσική παρουσία, αλλά την </a:t>
            </a:r>
            <a:r>
              <a:rPr lang="el-GR" sz="2000" b="1" dirty="0"/>
              <a:t>πλήρη συμμετοχή και την αξιοπρέπεια κάθε μαθητή</a:t>
            </a:r>
            <a:r>
              <a:rPr lang="el-GR" sz="2000" dirty="0"/>
              <a:t>, μέσα από εξατομικευμένη υποστήριξη και διασφάλιση ίσων προσδοκιών (</a:t>
            </a:r>
            <a:r>
              <a:rPr lang="en-US" sz="2000" dirty="0"/>
              <a:t>Ainscow &amp; Booth, 2011).</a:t>
            </a:r>
          </a:p>
          <a:p>
            <a:pPr>
              <a:lnSpc>
                <a:spcPct val="90000"/>
              </a:lnSpc>
            </a:pPr>
            <a:endParaRPr lang="en-GR" sz="1800" dirty="0"/>
          </a:p>
        </p:txBody>
      </p:sp>
    </p:spTree>
    <p:extLst>
      <p:ext uri="{BB962C8B-B14F-4D97-AF65-F5344CB8AC3E}">
        <p14:creationId xmlns:p14="http://schemas.microsoft.com/office/powerpoint/2010/main" val="11493953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2D4134-7410-4334-3C0C-5272D3BBE0A7}"/>
              </a:ext>
            </a:extLst>
          </p:cNvPr>
          <p:cNvSpPr>
            <a:spLocks noGrp="1"/>
          </p:cNvSpPr>
          <p:nvPr>
            <p:ph type="title"/>
          </p:nvPr>
        </p:nvSpPr>
        <p:spPr>
          <a:xfrm>
            <a:off x="606478" y="386930"/>
            <a:ext cx="7596518" cy="1188950"/>
          </a:xfrm>
        </p:spPr>
        <p:txBody>
          <a:bodyPr anchor="b">
            <a:normAutofit/>
          </a:bodyPr>
          <a:lstStyle/>
          <a:p>
            <a:pPr>
              <a:lnSpc>
                <a:spcPct val="90000"/>
              </a:lnSpc>
            </a:pPr>
            <a:r>
              <a:rPr lang="en-GR" sz="3200" b="1" dirty="0"/>
              <a:t>Παρόντες, αλλά χωρίς συμμετοχή</a:t>
            </a:r>
            <a:r>
              <a:rPr lang="en-GR" sz="3200" dirty="0"/>
              <a:t>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D697365-3F15-2FFC-DBFA-23AD8853ABF1}"/>
              </a:ext>
            </a:extLst>
          </p:cNvPr>
          <p:cNvSpPr>
            <a:spLocks noGrp="1"/>
          </p:cNvSpPr>
          <p:nvPr>
            <p:ph idx="1"/>
          </p:nvPr>
        </p:nvSpPr>
        <p:spPr>
          <a:xfrm>
            <a:off x="553092" y="2361020"/>
            <a:ext cx="7607751" cy="3831961"/>
          </a:xfrm>
        </p:spPr>
        <p:txBody>
          <a:bodyPr anchor="ctr">
            <a:normAutofit/>
          </a:bodyPr>
          <a:lstStyle/>
          <a:p>
            <a:r>
              <a:rPr lang="en-GR" sz="2000" dirty="0"/>
              <a:t>Σε μια σχολική γιορτή, ένας μαθητής που μαθαίνει ελληνικά παίρνει έναν πολύ μικρό ρόλο «για να μη δυσκολευτεί». Μια μαθήτρια με κινητική αναπηρία παρακολουθεί από το κοινό, επειδή η σκηνή δεν είναι προσβάσιμη. Οι εκπαιδευτικοί δηλώνουν ότι θέλουν να προστατεύσουν τα παιδιά από δυσάρεστες εμπειρίες.</a:t>
            </a:r>
          </a:p>
          <a:p>
            <a:r>
              <a:rPr lang="en-GR" sz="2000" dirty="0"/>
              <a:t>Ερωτήσεις:</a:t>
            </a:r>
          </a:p>
          <a:p>
            <a:pPr lvl="0"/>
            <a:r>
              <a:rPr lang="en-GR" sz="2000" dirty="0"/>
              <a:t>Έχουν τα παιδιά ουσιαστική δυνατότητα συμμετοχής;</a:t>
            </a:r>
          </a:p>
          <a:p>
            <a:pPr lvl="0"/>
            <a:r>
              <a:rPr lang="en-GR" sz="2000" dirty="0"/>
              <a:t>Τι πρέπει να ρωτήσει το σχολείο τους ίδιους τους μαθητές;</a:t>
            </a:r>
          </a:p>
          <a:p>
            <a:pPr lvl="0"/>
            <a:r>
              <a:rPr lang="en-GR" sz="2000" dirty="0"/>
              <a:t>Πώς μπορούν να αλλάξουν οι ρόλοι και ο χώρος χωρίς να μειωθούν οι προσδοκίες;</a:t>
            </a:r>
          </a:p>
          <a:p>
            <a:endParaRPr lang="en-GR" sz="1900" dirty="0"/>
          </a:p>
        </p:txBody>
      </p:sp>
    </p:spTree>
    <p:extLst>
      <p:ext uri="{BB962C8B-B14F-4D97-AF65-F5344CB8AC3E}">
        <p14:creationId xmlns:p14="http://schemas.microsoft.com/office/powerpoint/2010/main" val="13172840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3B8693-CDAC-5229-F9CC-282FF7201FC3}"/>
              </a:ext>
            </a:extLst>
          </p:cNvPr>
          <p:cNvSpPr>
            <a:spLocks noGrp="1"/>
          </p:cNvSpPr>
          <p:nvPr>
            <p:ph type="title"/>
          </p:nvPr>
        </p:nvSpPr>
        <p:spPr>
          <a:xfrm>
            <a:off x="606478" y="386930"/>
            <a:ext cx="6927525" cy="1188950"/>
          </a:xfrm>
        </p:spPr>
        <p:txBody>
          <a:bodyPr anchor="b">
            <a:normAutofit/>
          </a:bodyPr>
          <a:lstStyle/>
          <a:p>
            <a:pPr>
              <a:lnSpc>
                <a:spcPct val="90000"/>
              </a:lnSpc>
            </a:pPr>
            <a:r>
              <a:rPr lang="el-GR" sz="4000"/>
              <a:t>Ηγεσία σε σχολεία με ευάλωτους πληθυσμούς</a:t>
            </a:r>
            <a:endParaRPr lang="en-GR" sz="40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75D8B57-38F3-F6C3-45E9-2011C43FFB9D}"/>
              </a:ext>
            </a:extLst>
          </p:cNvPr>
          <p:cNvSpPr>
            <a:spLocks noGrp="1"/>
          </p:cNvSpPr>
          <p:nvPr>
            <p:ph idx="1"/>
          </p:nvPr>
        </p:nvSpPr>
        <p:spPr>
          <a:xfrm>
            <a:off x="606478" y="2361020"/>
            <a:ext cx="7607751" cy="3831961"/>
          </a:xfrm>
        </p:spPr>
        <p:txBody>
          <a:bodyPr anchor="ctr">
            <a:normAutofit fontScale="85000" lnSpcReduction="10000"/>
          </a:bodyPr>
          <a:lstStyle/>
          <a:p>
            <a:pPr>
              <a:lnSpc>
                <a:spcPct val="90000"/>
              </a:lnSpc>
            </a:pPr>
            <a:r>
              <a:rPr lang="el-GR" sz="2400" dirty="0"/>
              <a:t>Ο εκπαιδευτικός ηγέτης σε σχολεία με ευάλωτους πληθυσμούς (π.χ. πρόσφυγες, </a:t>
            </a:r>
            <a:r>
              <a:rPr lang="el-GR" sz="2400" dirty="0" err="1"/>
              <a:t>Ρομά</a:t>
            </a:r>
            <a:r>
              <a:rPr lang="el-GR" sz="2400" dirty="0"/>
              <a:t>, άτομα με χαμηλό κοινωνικοοικονομικό υπόβαθρο) οφείλει να:</a:t>
            </a:r>
          </a:p>
          <a:p>
            <a:pPr>
              <a:lnSpc>
                <a:spcPct val="90000"/>
              </a:lnSpc>
            </a:pPr>
            <a:r>
              <a:rPr lang="el-GR" sz="2400" dirty="0"/>
              <a:t>Εξασφαλίζει </a:t>
            </a:r>
            <a:r>
              <a:rPr lang="el-GR" sz="2400" b="1" dirty="0"/>
              <a:t>πρόσβαση σε βασικές υποστηρικτικές υπηρεσίες</a:t>
            </a:r>
            <a:r>
              <a:rPr lang="el-GR" sz="2400" dirty="0"/>
              <a:t> (σίτιση, ψυχοκοινωνική στήριξη, τεχνολογικά μέσα).</a:t>
            </a:r>
          </a:p>
          <a:p>
            <a:pPr>
              <a:lnSpc>
                <a:spcPct val="90000"/>
              </a:lnSpc>
            </a:pPr>
            <a:r>
              <a:rPr lang="el-GR" sz="2400" dirty="0"/>
              <a:t>Καλλιεργεί ένα </a:t>
            </a:r>
            <a:r>
              <a:rPr lang="el-GR" sz="2400" b="1" dirty="0"/>
              <a:t>περιβάλλον ασφάλειας, σταθερότητας και </a:t>
            </a:r>
            <a:r>
              <a:rPr lang="el-GR" sz="2400" b="1" dirty="0" err="1"/>
              <a:t>ενσυναίσθησης</a:t>
            </a:r>
            <a:r>
              <a:rPr lang="el-GR" sz="2400" dirty="0"/>
              <a:t>.</a:t>
            </a:r>
          </a:p>
          <a:p>
            <a:pPr>
              <a:lnSpc>
                <a:spcPct val="90000"/>
              </a:lnSpc>
            </a:pPr>
            <a:r>
              <a:rPr lang="el-GR" sz="2400" dirty="0"/>
              <a:t>Επιδιώκει τη </a:t>
            </a:r>
            <a:r>
              <a:rPr lang="el-GR" sz="2400" b="1" dirty="0"/>
              <a:t>συνεργασία με δημοτικές υπηρεσίες και τοπικούς φορείς</a:t>
            </a:r>
            <a:r>
              <a:rPr lang="el-GR" sz="2400" dirty="0"/>
              <a:t>, διευρύνοντας το υποστηρικτικό δίκτυο για τους μαθητές.</a:t>
            </a:r>
          </a:p>
          <a:p>
            <a:pPr>
              <a:lnSpc>
                <a:spcPct val="90000"/>
              </a:lnSpc>
            </a:pPr>
            <a:r>
              <a:rPr lang="el-GR" sz="2400" dirty="0"/>
              <a:t>Εμπλέκει </a:t>
            </a:r>
            <a:r>
              <a:rPr lang="el-GR" sz="2400" b="1" dirty="0"/>
              <a:t>γονείς και κοινότητα</a:t>
            </a:r>
            <a:r>
              <a:rPr lang="el-GR" sz="2400" dirty="0"/>
              <a:t>, ακόμη και όταν υπάρχουν πολιτισμικά, γλωσσικά ή θεσμικά εμπόδια.</a:t>
            </a:r>
          </a:p>
          <a:p>
            <a:pPr>
              <a:lnSpc>
                <a:spcPct val="90000"/>
              </a:lnSpc>
            </a:pPr>
            <a:r>
              <a:rPr lang="el-GR" sz="2400" dirty="0"/>
              <a:t>Έρευνες δείχνουν πως η </a:t>
            </a:r>
            <a:r>
              <a:rPr lang="el-GR" sz="2400" b="1" dirty="0"/>
              <a:t>ευαισθητοποιημένη και οραματική ηγεσία</a:t>
            </a:r>
            <a:r>
              <a:rPr lang="el-GR" sz="2400" dirty="0"/>
              <a:t> μπορεί να μεταμορφώσει σχολεία σε κοιτίδες ελπίδας για μαθητές που βιώνουν κοινωνικό αποκλεισμό (</a:t>
            </a:r>
            <a:r>
              <a:rPr lang="en-US" sz="2400" dirty="0"/>
              <a:t>Khalifa, 2018).</a:t>
            </a:r>
          </a:p>
          <a:p>
            <a:pPr>
              <a:lnSpc>
                <a:spcPct val="90000"/>
              </a:lnSpc>
            </a:pPr>
            <a:endParaRPr lang="en-GR" sz="1600" dirty="0"/>
          </a:p>
        </p:txBody>
      </p:sp>
    </p:spTree>
    <p:extLst>
      <p:ext uri="{BB962C8B-B14F-4D97-AF65-F5344CB8AC3E}">
        <p14:creationId xmlns:p14="http://schemas.microsoft.com/office/powerpoint/2010/main" val="32532438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12ACE2-FD01-A674-BD74-AEE33E5441DB}"/>
              </a:ext>
            </a:extLst>
          </p:cNvPr>
          <p:cNvSpPr>
            <a:spLocks noGrp="1"/>
          </p:cNvSpPr>
          <p:nvPr>
            <p:ph type="title"/>
          </p:nvPr>
        </p:nvSpPr>
        <p:spPr>
          <a:xfrm>
            <a:off x="606478" y="794180"/>
            <a:ext cx="6927525" cy="781700"/>
          </a:xfrm>
        </p:spPr>
        <p:txBody>
          <a:bodyPr anchor="b">
            <a:normAutofit/>
          </a:bodyPr>
          <a:lstStyle/>
          <a:p>
            <a:r>
              <a:rPr lang="en-GR" sz="3200" b="1" dirty="0"/>
              <a:t>Γιατί απουσιάζει;</a:t>
            </a:r>
            <a:endParaRPr lang="en-GR" sz="3200" dirty="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E1F6E58-EE1C-0610-FC76-6742AFE6B88C}"/>
              </a:ext>
            </a:extLst>
          </p:cNvPr>
          <p:cNvSpPr>
            <a:spLocks noGrp="1"/>
          </p:cNvSpPr>
          <p:nvPr>
            <p:ph idx="1"/>
          </p:nvPr>
        </p:nvSpPr>
        <p:spPr>
          <a:xfrm>
            <a:off x="595245" y="2370061"/>
            <a:ext cx="7607751" cy="3664980"/>
          </a:xfrm>
        </p:spPr>
        <p:txBody>
          <a:bodyPr anchor="ctr">
            <a:normAutofit/>
          </a:bodyPr>
          <a:lstStyle/>
          <a:p>
            <a:r>
              <a:rPr lang="en-GR" sz="2000" dirty="0"/>
              <a:t>Ένας μαθητής αρχίζει να απουσιάζει συχνά και να έρχεται </a:t>
            </a:r>
            <a:r>
              <a:rPr lang="el-GR" sz="2000" dirty="0"/>
              <a:t>σχολείο </a:t>
            </a:r>
            <a:r>
              <a:rPr lang="en-GR" sz="2000" dirty="0"/>
              <a:t>χωρίς τα απαραίτητα υλικά. Το σχολείο στέλνει επανειλημμένα γραπτές ενημερώσεις, χωρίς ανταπόκριση. Κάποιοι θεωρούν ότι η οικογένεια αδιαφορεί. Μια εκπαιδευτικός μαθαίνει ότι η οικογένεια άλλαξε προσωρινά κατοικία και δυσκολεύεται με τη μετακίνηση.</a:t>
            </a:r>
          </a:p>
          <a:p>
            <a:r>
              <a:rPr lang="en-GR" sz="2000" dirty="0"/>
              <a:t>Ερωτήσεις:</a:t>
            </a:r>
          </a:p>
          <a:p>
            <a:pPr lvl="0"/>
            <a:r>
              <a:rPr lang="en-GR" sz="2000" dirty="0"/>
              <a:t>Τι πρέπει να διερευνηθεί πριν ερμηνευτεί η συμπεριφορά;</a:t>
            </a:r>
          </a:p>
          <a:p>
            <a:pPr lvl="0"/>
            <a:r>
              <a:rPr lang="en-GR" sz="2000" dirty="0"/>
              <a:t>Ποια άμεση υποστήριξη μπορεί να οργανώσει το σχολείο;</a:t>
            </a:r>
          </a:p>
          <a:p>
            <a:pPr lvl="0"/>
            <a:r>
              <a:rPr lang="en-GR" sz="2000" dirty="0"/>
              <a:t>Με ποιους φορείς θα μπορούσε να συνεργαστεί, σεβόμενο την ιδιωτικότητα της οικογένειας;</a:t>
            </a:r>
          </a:p>
          <a:p>
            <a:endParaRPr lang="en-GR" sz="1900" dirty="0"/>
          </a:p>
        </p:txBody>
      </p:sp>
    </p:spTree>
    <p:extLst>
      <p:ext uri="{BB962C8B-B14F-4D97-AF65-F5344CB8AC3E}">
        <p14:creationId xmlns:p14="http://schemas.microsoft.com/office/powerpoint/2010/main" val="1138123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954F99-FBBD-3CB1-4E7F-11F58D32770D}"/>
              </a:ext>
            </a:extLst>
          </p:cNvPr>
          <p:cNvSpPr>
            <a:spLocks noGrp="1"/>
          </p:cNvSpPr>
          <p:nvPr>
            <p:ph type="title"/>
          </p:nvPr>
        </p:nvSpPr>
        <p:spPr>
          <a:xfrm>
            <a:off x="606478" y="386930"/>
            <a:ext cx="6927525" cy="1188950"/>
          </a:xfrm>
        </p:spPr>
        <p:txBody>
          <a:bodyPr anchor="b">
            <a:normAutofit/>
          </a:bodyPr>
          <a:lstStyle/>
          <a:p>
            <a:r>
              <a:rPr lang="el-GR" sz="4700"/>
              <a:t>Σύνοψη Θεωριών Ηγεσίας</a:t>
            </a:r>
            <a:endParaRPr lang="en-GR" sz="4700"/>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998368"/>
            <a:ext cx="8771274"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8537521"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6904DEA-6F70-F7C2-F681-5D7DEE768DF3}"/>
              </a:ext>
            </a:extLst>
          </p:cNvPr>
          <p:cNvSpPr>
            <a:spLocks noGrp="1"/>
          </p:cNvSpPr>
          <p:nvPr>
            <p:ph idx="1"/>
          </p:nvPr>
        </p:nvSpPr>
        <p:spPr>
          <a:xfrm>
            <a:off x="595245" y="2599509"/>
            <a:ext cx="7607751" cy="3435531"/>
          </a:xfrm>
        </p:spPr>
        <p:txBody>
          <a:bodyPr anchor="ctr">
            <a:normAutofit/>
          </a:bodyPr>
          <a:lstStyle/>
          <a:p>
            <a:pPr marL="0" indent="0">
              <a:buNone/>
            </a:pPr>
            <a:r>
              <a:rPr lang="el-GR" sz="2400" dirty="0"/>
              <a:t>Η μελέτη των θεωριών ηγεσίας προσφέρει στον/στη διευθυντή/</a:t>
            </a:r>
            <a:r>
              <a:rPr lang="el-GR" sz="2400" dirty="0" err="1"/>
              <a:t>τρια</a:t>
            </a:r>
            <a:r>
              <a:rPr lang="el-GR" sz="2400" dirty="0"/>
              <a:t> και στον/στην εκπαιδευτικό εργαλεία για την </a:t>
            </a:r>
            <a:r>
              <a:rPr lang="el-GR" sz="2400" b="1" dirty="0"/>
              <a:t>προσαρμογή της ηγετικής του/της στάσης</a:t>
            </a:r>
            <a:r>
              <a:rPr lang="el-GR" sz="2400" dirty="0"/>
              <a:t> στις ανάγκες της σχολικής κοινότητας και την προώθηση ενός </a:t>
            </a:r>
            <a:r>
              <a:rPr lang="el-GR" sz="2400" b="1" dirty="0" err="1"/>
              <a:t>μαθητοκεντρικού</a:t>
            </a:r>
            <a:r>
              <a:rPr lang="el-GR" sz="2400" b="1" dirty="0"/>
              <a:t>, </a:t>
            </a:r>
            <a:r>
              <a:rPr lang="el-GR" sz="2400" b="1" dirty="0" err="1"/>
              <a:t>αξιακού</a:t>
            </a:r>
            <a:r>
              <a:rPr lang="el-GR" sz="2400" b="1" dirty="0"/>
              <a:t> και καινοτόμου σχολείου</a:t>
            </a:r>
            <a:r>
              <a:rPr lang="el-GR" sz="2400" dirty="0"/>
              <a:t>.</a:t>
            </a:r>
            <a:endParaRPr lang="en-GR" sz="2400" dirty="0"/>
          </a:p>
          <a:p>
            <a:endParaRPr lang="en-GR" sz="2100" dirty="0"/>
          </a:p>
        </p:txBody>
      </p:sp>
    </p:spTree>
    <p:extLst>
      <p:ext uri="{BB962C8B-B14F-4D97-AF65-F5344CB8AC3E}">
        <p14:creationId xmlns:p14="http://schemas.microsoft.com/office/powerpoint/2010/main" val="37819577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109</TotalTime>
  <Words>2805</Words>
  <Application>Microsoft Macintosh PowerPoint</Application>
  <PresentationFormat>On-screen Show (4:3)</PresentationFormat>
  <Paragraphs>213</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Aptos</vt:lpstr>
      <vt:lpstr>Arial</vt:lpstr>
      <vt:lpstr>Calibri</vt:lpstr>
      <vt:lpstr>Times New Roman</vt:lpstr>
      <vt:lpstr>Office Theme</vt:lpstr>
      <vt:lpstr>Εισαγωγή στην Εκπαιδευτική Ηγεσία και Οργανωσιακή Συμπεριφορά</vt:lpstr>
      <vt:lpstr>Εκπαιδευτική Ηγεσία</vt:lpstr>
      <vt:lpstr>Οργανωσιακή Συμπεριφορά</vt:lpstr>
      <vt:lpstr>Πεδίο Μελέτης</vt:lpstr>
      <vt:lpstr>Ποιος επηρέασε την απόφασή σας;</vt:lpstr>
      <vt:lpstr>Ηγεσία vs Διοίκηση στην Εκπαίδευση</vt:lpstr>
      <vt:lpstr>Μελέτη Περίπτωσης: Ηγεσία ή Διοίκηση </vt:lpstr>
      <vt:lpstr>Η Σημασία της Ηγεσίας για τη Σχολική Αποτελεσματικότητα</vt:lpstr>
      <vt:lpstr>Βασικές θεωρίες ηγεσίας</vt:lpstr>
      <vt:lpstr>Ποιον θα επιλέξετε;</vt:lpstr>
      <vt:lpstr>Συμπεριφορικές θεωρίες (Behavioral Theories)</vt:lpstr>
      <vt:lpstr>Η εργασία δεν προχωρά</vt:lpstr>
      <vt:lpstr>Περιπτωσιακές Προσεγγίσεις</vt:lpstr>
      <vt:lpstr>Περιπτωσιακές Προσεγγίσεις Ηγεσίας</vt:lpstr>
      <vt:lpstr>PowerPoint Presentation</vt:lpstr>
      <vt:lpstr>Ίδια υποστήριξη για όλους;</vt:lpstr>
      <vt:lpstr>PowerPoint Presentation</vt:lpstr>
      <vt:lpstr>Μετασχηματιστική Ηγεσία</vt:lpstr>
      <vt:lpstr>PowerPoint Presentation</vt:lpstr>
      <vt:lpstr>Ένα όραμα που δεν έγινε κοινό </vt:lpstr>
      <vt:lpstr>Παιδαγωγική Ηγεσία (Instructional leadership)</vt:lpstr>
      <vt:lpstr>PowerPoint Presentation</vt:lpstr>
      <vt:lpstr>Οι βαθμοί δεν εξηγούν το πρόβλημα </vt:lpstr>
      <vt:lpstr>Συμμετοχική Ηγεσία (Participatory Leadership)</vt:lpstr>
      <vt:lpstr>Η απόφαση έχει ήδη ληφθεί </vt:lpstr>
      <vt:lpstr>Ηθική Ηγεσία</vt:lpstr>
      <vt:lpstr>Μια μικρή εξαίρεση </vt:lpstr>
      <vt:lpstr>Ηγεσία για την Ισότητα και την Κοινωνική Δικαιοσύνη</vt:lpstr>
      <vt:lpstr>Μια δράση για όλους </vt:lpstr>
      <vt:lpstr>Διαπολιτισμική και Ενταξιακή Ηγεσία</vt:lpstr>
      <vt:lpstr>Παρόντες, αλλά χωρίς συμμετοχή </vt:lpstr>
      <vt:lpstr>Ηγεσία σε σχολεία με ευάλωτους πληθυσμούς</vt:lpstr>
      <vt:lpstr>Γιατί απουσιάζει;</vt:lpstr>
      <vt:lpstr>Σύνοψη Θεωριών Ηγεσίας</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LAZARIDOU Aggelikh</cp:lastModifiedBy>
  <cp:revision>36</cp:revision>
  <dcterms:created xsi:type="dcterms:W3CDTF">2013-01-27T09:14:16Z</dcterms:created>
  <dcterms:modified xsi:type="dcterms:W3CDTF">2026-10-04T07:40:18Z</dcterms:modified>
  <cp:category/>
</cp:coreProperties>
</file>