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18.xml" ContentType="application/vnd.openxmlformats-officedocument.presentationml.notesSlide+xml"/>
  <Override PartName="/ppt/notesSlides/notesSlide27.xml" ContentType="application/vnd.openxmlformats-officedocument.presentationml.notesSlide+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notesSlides/notesSlide25.xml" ContentType="application/vnd.openxmlformats-officedocument.presentationml.notes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23.xml" ContentType="application/vnd.openxmlformats-officedocument.presentationml.notesSlide+xml"/>
  <Override PartName="/ppt/notesSlides/notesSlide9.xml" ContentType="application/vnd.openxmlformats-officedocument.presentationml.notesSlide+xml"/>
  <Override PartName="/ppt/notesSlides/notesSlide12.xml" ContentType="application/vnd.openxmlformats-officedocument.presentationml.notesSlide+xml"/>
  <Override PartName="/ppt/notesSlides/notesSlide21.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Layouts/slideLayout3.xml" ContentType="application/vnd.openxmlformats-officedocument.presentationml.slideLayout+xml"/>
  <Default Extension="jpeg" ContentType="image/jpeg"/>
  <Override PartName="/ppt/notesSlides/notesSlide17.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24.xml" ContentType="application/vnd.openxmlformats-officedocument.presentationml.notesSlide+xml"/>
  <Override PartName="/ppt/notesSlides/notesSlide26.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notesSlides/notesSlide13.xml" ContentType="application/vnd.openxmlformats-officedocument.presentationml.notesSlide+xml"/>
  <Override PartName="/ppt/notesSlides/notesSlide22.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20.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9"/>
  </p:notesMasterIdLst>
  <p:sldIdLst>
    <p:sldId id="302" r:id="rId2"/>
    <p:sldId id="439" r:id="rId3"/>
    <p:sldId id="440" r:id="rId4"/>
    <p:sldId id="443" r:id="rId5"/>
    <p:sldId id="444" r:id="rId6"/>
    <p:sldId id="445" r:id="rId7"/>
    <p:sldId id="446" r:id="rId8"/>
    <p:sldId id="447" r:id="rId9"/>
    <p:sldId id="448" r:id="rId10"/>
    <p:sldId id="449" r:id="rId11"/>
    <p:sldId id="452" r:id="rId12"/>
    <p:sldId id="453" r:id="rId13"/>
    <p:sldId id="450" r:id="rId14"/>
    <p:sldId id="451" r:id="rId15"/>
    <p:sldId id="441" r:id="rId16"/>
    <p:sldId id="454" r:id="rId17"/>
    <p:sldId id="455" r:id="rId18"/>
    <p:sldId id="456" r:id="rId19"/>
    <p:sldId id="457" r:id="rId20"/>
    <p:sldId id="458" r:id="rId21"/>
    <p:sldId id="459" r:id="rId22"/>
    <p:sldId id="460" r:id="rId23"/>
    <p:sldId id="461" r:id="rId24"/>
    <p:sldId id="462" r:id="rId25"/>
    <p:sldId id="463" r:id="rId26"/>
    <p:sldId id="464" r:id="rId27"/>
    <p:sldId id="465" r:id="rId28"/>
  </p:sldIdLst>
  <p:sldSz cx="12192000" cy="6858000"/>
  <p:notesSz cx="6858000" cy="9144000"/>
  <p:defaultTex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Μεσαίο στυλ 2 - Έμφαση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600" autoAdjust="0"/>
    <p:restoredTop sz="96167" autoAdjust="0"/>
  </p:normalViewPr>
  <p:slideViewPr>
    <p:cSldViewPr snapToGrid="0">
      <p:cViewPr>
        <p:scale>
          <a:sx n="70" d="100"/>
          <a:sy n="70" d="100"/>
        </p:scale>
        <p:origin x="-456" y="-138"/>
      </p:cViewPr>
      <p:guideLst>
        <p:guide orient="horz" pos="2160"/>
        <p:guide pos="3840"/>
      </p:guideLst>
    </p:cSldViewPr>
  </p:slideViewPr>
  <p:notesTextViewPr>
    <p:cViewPr>
      <p:scale>
        <a:sx n="1" d="1"/>
        <a:sy n="1" d="1"/>
      </p:scale>
      <p:origin x="0" y="0"/>
    </p:cViewPr>
  </p:notesTextViewPr>
  <p:sorterViewPr>
    <p:cViewPr>
      <p:scale>
        <a:sx n="66" d="100"/>
        <a:sy n="66" d="100"/>
      </p:scale>
      <p:origin x="0" y="0"/>
    </p:cViewPr>
  </p:sorterViewPr>
  <p:notesViewPr>
    <p:cSldViewPr snapToGrid="0">
      <p:cViewPr>
        <p:scale>
          <a:sx n="100" d="100"/>
          <a:sy n="100" d="100"/>
        </p:scale>
        <p:origin x="-1548" y="2370"/>
      </p:cViewPr>
      <p:guideLst>
        <p:guide orient="horz" pos="2880"/>
        <p:guide pos="2160"/>
      </p:guideLst>
    </p:cSldViewPr>
  </p:notes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 Θέση κεφαλίδας"/>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l-GR"/>
          </a:p>
        </p:txBody>
      </p:sp>
      <p:sp>
        <p:nvSpPr>
          <p:cNvPr id="3" name="2 - Θέση ημερομηνίας"/>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37DC02EE-4F9F-4F8A-AA92-568BEFB9040F}" type="datetimeFigureOut">
              <a:rPr lang="el-GR" smtClean="0"/>
              <a:pPr/>
              <a:t>30/1/2017</a:t>
            </a:fld>
            <a:endParaRPr lang="el-GR"/>
          </a:p>
        </p:txBody>
      </p:sp>
      <p:sp>
        <p:nvSpPr>
          <p:cNvPr id="4" name="3 - Θέση εικόνας διαφάνειας"/>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l-GR"/>
          </a:p>
        </p:txBody>
      </p:sp>
      <p:sp>
        <p:nvSpPr>
          <p:cNvPr id="5" name="4 - Θέση σημειώσεων"/>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l-GR" smtClean="0"/>
              <a:t>Kλικ για επεξεργασία των στυλ του υποδείγματος</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6" name="5 - Θέση υποσέλιδου"/>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l-GR"/>
          </a:p>
        </p:txBody>
      </p:sp>
      <p:sp>
        <p:nvSpPr>
          <p:cNvPr id="7" name="6 - Θέση αριθμού διαφάνειας"/>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3388D66A-D739-438A-8323-D9F34D7D22A2}" type="slidenum">
              <a:rPr lang="el-GR" smtClean="0"/>
              <a:pPr/>
              <a:t>‹#›</a:t>
            </a:fld>
            <a:endParaRPr lang="el-GR"/>
          </a:p>
        </p:txBody>
      </p:sp>
    </p:spTree>
    <p:extLst>
      <p:ext uri="{BB962C8B-B14F-4D97-AF65-F5344CB8AC3E}">
        <p14:creationId xmlns:p14="http://schemas.microsoft.com/office/powerpoint/2010/main" xmlns="" val="255619823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Θέση εικόνας διαφάνειας"/>
          <p:cNvSpPr>
            <a:spLocks noGrp="1" noRot="1" noChangeAspect="1"/>
          </p:cNvSpPr>
          <p:nvPr>
            <p:ph type="sldImg"/>
          </p:nvPr>
        </p:nvSpPr>
        <p:spPr/>
      </p:sp>
      <p:sp>
        <p:nvSpPr>
          <p:cNvPr id="3" name="2 - Θέση σημειώσεων"/>
          <p:cNvSpPr>
            <a:spLocks noGrp="1"/>
          </p:cNvSpPr>
          <p:nvPr>
            <p:ph type="body" idx="1"/>
          </p:nvPr>
        </p:nvSpPr>
        <p:spPr/>
        <p:txBody>
          <a:bodyPr>
            <a:normAutofit/>
          </a:bodyPr>
          <a:lstStyle/>
          <a:p>
            <a:endParaRPr lang="el-GR"/>
          </a:p>
        </p:txBody>
      </p:sp>
      <p:sp>
        <p:nvSpPr>
          <p:cNvPr id="4" name="3 - Θέση αριθμού διαφάνειας"/>
          <p:cNvSpPr>
            <a:spLocks noGrp="1"/>
          </p:cNvSpPr>
          <p:nvPr>
            <p:ph type="sldNum" sz="quarter" idx="10"/>
          </p:nvPr>
        </p:nvSpPr>
        <p:spPr/>
        <p:txBody>
          <a:bodyPr/>
          <a:lstStyle/>
          <a:p>
            <a:fld id="{E1FACE84-AAC0-44AE-8E0A-ACB20043C5DE}" type="slidenum">
              <a:rPr lang="el-GR" smtClean="0"/>
              <a:pPr/>
              <a:t>1</a:t>
            </a:fld>
            <a:endParaRPr lang="el-G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Θέση εικόνας διαφάνειας"/>
          <p:cNvSpPr>
            <a:spLocks noGrp="1" noRot="1" noChangeAspect="1"/>
          </p:cNvSpPr>
          <p:nvPr>
            <p:ph type="sldImg"/>
          </p:nvPr>
        </p:nvSpPr>
        <p:spPr/>
      </p:sp>
      <p:sp>
        <p:nvSpPr>
          <p:cNvPr id="3" name="2 - Θέση σημειώσεων"/>
          <p:cNvSpPr>
            <a:spLocks noGrp="1"/>
          </p:cNvSpPr>
          <p:nvPr>
            <p:ph type="body" idx="1"/>
          </p:nvPr>
        </p:nvSpPr>
        <p:spPr/>
        <p:txBody>
          <a:bodyPr>
            <a:normAutofit/>
          </a:bodyPr>
          <a:lstStyle/>
          <a:p>
            <a:pPr lvl="0" algn="just" eaLnBrk="0" fontAlgn="base" hangingPunct="0">
              <a:spcBef>
                <a:spcPct val="0"/>
              </a:spcBef>
              <a:spcAft>
                <a:spcPct val="0"/>
              </a:spcAft>
              <a:tabLst>
                <a:tab pos="685800" algn="l"/>
              </a:tabLst>
            </a:pPr>
            <a:r>
              <a:rPr lang="el-GR" dirty="0" smtClean="0">
                <a:ea typeface="Times New Roman" pitchFamily="18" charset="0"/>
                <a:cs typeface="Arial" pitchFamily="34" charset="0"/>
              </a:rPr>
              <a:t>Με τα </a:t>
            </a:r>
            <a:r>
              <a:rPr lang="el-GR" dirty="0" err="1" smtClean="0">
                <a:ea typeface="Times New Roman" pitchFamily="18" charset="0"/>
                <a:cs typeface="Arial" pitchFamily="34" charset="0"/>
              </a:rPr>
              <a:t>δισκοπρίονα</a:t>
            </a:r>
            <a:r>
              <a:rPr lang="el-GR" dirty="0" smtClean="0">
                <a:ea typeface="Times New Roman" pitchFamily="18" charset="0"/>
                <a:cs typeface="Arial" pitchFamily="34" charset="0"/>
              </a:rPr>
              <a:t> μπορούμε να πριονίσουμε πριστή ξυλεία και </a:t>
            </a:r>
            <a:r>
              <a:rPr lang="el-GR" dirty="0" err="1" smtClean="0">
                <a:ea typeface="Times New Roman" pitchFamily="18" charset="0"/>
                <a:cs typeface="Arial" pitchFamily="34" charset="0"/>
              </a:rPr>
              <a:t>ξυλοπλάκες</a:t>
            </a:r>
            <a:r>
              <a:rPr lang="el-GR" dirty="0" smtClean="0">
                <a:ea typeface="Times New Roman" pitchFamily="18" charset="0"/>
                <a:cs typeface="Arial" pitchFamily="34" charset="0"/>
              </a:rPr>
              <a:t>. Με το επιτραπέζιο δισκοπρίονο και το παλινδρομικό, κατεργαζόμαστε κυρίως πριστή ξυλεία και </a:t>
            </a:r>
            <a:r>
              <a:rPr lang="el-GR" dirty="0" err="1" smtClean="0">
                <a:ea typeface="Times New Roman" pitchFamily="18" charset="0"/>
                <a:cs typeface="Arial" pitchFamily="34" charset="0"/>
              </a:rPr>
              <a:t>ξυλοπλάκες</a:t>
            </a:r>
            <a:r>
              <a:rPr lang="el-GR" dirty="0" smtClean="0">
                <a:ea typeface="Times New Roman" pitchFamily="18" charset="0"/>
                <a:cs typeface="Arial" pitchFamily="34" charset="0"/>
              </a:rPr>
              <a:t> (κόντρα πλακέ, </a:t>
            </a:r>
            <a:r>
              <a:rPr lang="en-US" dirty="0" smtClean="0">
                <a:ea typeface="Times New Roman" pitchFamily="18" charset="0"/>
                <a:cs typeface="Arial" pitchFamily="34" charset="0"/>
              </a:rPr>
              <a:t>MDF</a:t>
            </a:r>
            <a:r>
              <a:rPr lang="el-GR" dirty="0" smtClean="0">
                <a:ea typeface="Times New Roman" pitchFamily="18" charset="0"/>
                <a:cs typeface="Arial" pitchFamily="34" charset="0"/>
              </a:rPr>
              <a:t>, μοριοσανίδες, κλπ.) μικρών διαστάσεων, ενώ με τη γωνιάστρα κυρίως </a:t>
            </a:r>
            <a:r>
              <a:rPr lang="el-GR" dirty="0" err="1" smtClean="0">
                <a:ea typeface="Times New Roman" pitchFamily="18" charset="0"/>
                <a:cs typeface="Arial" pitchFamily="34" charset="0"/>
              </a:rPr>
              <a:t>ξυλοπλάκες</a:t>
            </a:r>
            <a:r>
              <a:rPr lang="el-GR" dirty="0" smtClean="0">
                <a:ea typeface="Times New Roman" pitchFamily="18" charset="0"/>
                <a:cs typeface="Arial" pitchFamily="34" charset="0"/>
              </a:rPr>
              <a:t> μεγάλων διαστάσεων.</a:t>
            </a:r>
            <a:endParaRPr lang="el-GR" dirty="0" smtClean="0">
              <a:cs typeface="Arial" pitchFamily="34" charset="0"/>
            </a:endParaRPr>
          </a:p>
          <a:p>
            <a:endParaRPr lang="el-GR" dirty="0"/>
          </a:p>
        </p:txBody>
      </p:sp>
      <p:sp>
        <p:nvSpPr>
          <p:cNvPr id="4" name="3 - Θέση αριθμού διαφάνειας"/>
          <p:cNvSpPr>
            <a:spLocks noGrp="1"/>
          </p:cNvSpPr>
          <p:nvPr>
            <p:ph type="sldNum" sz="quarter" idx="10"/>
          </p:nvPr>
        </p:nvSpPr>
        <p:spPr/>
        <p:txBody>
          <a:bodyPr/>
          <a:lstStyle/>
          <a:p>
            <a:fld id="{3388D66A-D739-438A-8323-D9F34D7D22A2}" type="slidenum">
              <a:rPr lang="el-GR" smtClean="0"/>
              <a:pPr/>
              <a:t>2</a:t>
            </a:fld>
            <a:endParaRPr lang="el-G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Θέση εικόνας διαφάνειας"/>
          <p:cNvSpPr>
            <a:spLocks noGrp="1" noRot="1" noChangeAspect="1"/>
          </p:cNvSpPr>
          <p:nvPr>
            <p:ph type="sldImg"/>
          </p:nvPr>
        </p:nvSpPr>
        <p:spPr/>
      </p:sp>
      <p:sp>
        <p:nvSpPr>
          <p:cNvPr id="3" name="2 - Θέση σημειώσεων"/>
          <p:cNvSpPr>
            <a:spLocks noGrp="1"/>
          </p:cNvSpPr>
          <p:nvPr>
            <p:ph type="body" idx="1"/>
          </p:nvPr>
        </p:nvSpPr>
        <p:spPr/>
        <p:txBody>
          <a:bodyPr>
            <a:normAutofit/>
          </a:bodyPr>
          <a:lstStyle/>
          <a:p>
            <a:endParaRPr lang="el-GR"/>
          </a:p>
        </p:txBody>
      </p:sp>
      <p:sp>
        <p:nvSpPr>
          <p:cNvPr id="4" name="3 - Θέση αριθμού διαφάνειας"/>
          <p:cNvSpPr>
            <a:spLocks noGrp="1"/>
          </p:cNvSpPr>
          <p:nvPr>
            <p:ph type="sldNum" sz="quarter" idx="10"/>
          </p:nvPr>
        </p:nvSpPr>
        <p:spPr/>
        <p:txBody>
          <a:bodyPr/>
          <a:lstStyle/>
          <a:p>
            <a:fld id="{3388D66A-D739-438A-8323-D9F34D7D22A2}" type="slidenum">
              <a:rPr lang="el-GR" smtClean="0"/>
              <a:pPr/>
              <a:t>3</a:t>
            </a:fld>
            <a:endParaRPr lang="el-G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Θέση εικόνας διαφάνειας"/>
          <p:cNvSpPr>
            <a:spLocks noGrp="1" noRot="1" noChangeAspect="1"/>
          </p:cNvSpPr>
          <p:nvPr>
            <p:ph type="sldImg"/>
          </p:nvPr>
        </p:nvSpPr>
        <p:spPr/>
      </p:sp>
      <p:sp>
        <p:nvSpPr>
          <p:cNvPr id="3" name="2 - Θέση σημειώσεων"/>
          <p:cNvSpPr>
            <a:spLocks noGrp="1"/>
          </p:cNvSpPr>
          <p:nvPr>
            <p:ph type="body" idx="1"/>
          </p:nvPr>
        </p:nvSpPr>
        <p:spPr/>
        <p:txBody>
          <a:bodyPr>
            <a:normAutofit/>
          </a:bodyPr>
          <a:lstStyle/>
          <a:p>
            <a:pPr lvl="0" algn="just"/>
            <a:r>
              <a:rPr lang="el-GR" dirty="0" smtClean="0">
                <a:ea typeface="Times New Roman" pitchFamily="18" charset="0"/>
                <a:cs typeface="Arial" pitchFamily="34" charset="0"/>
              </a:rPr>
              <a:t>Το </a:t>
            </a:r>
            <a:r>
              <a:rPr lang="el-GR" dirty="0" err="1" smtClean="0">
                <a:ea typeface="Times New Roman" pitchFamily="18" charset="0"/>
                <a:cs typeface="Arial" pitchFamily="34" charset="0"/>
              </a:rPr>
              <a:t>πριστό</a:t>
            </a:r>
            <a:r>
              <a:rPr lang="el-GR" dirty="0" smtClean="0">
                <a:ea typeface="Times New Roman" pitchFamily="18" charset="0"/>
                <a:cs typeface="Arial" pitchFamily="34" charset="0"/>
              </a:rPr>
              <a:t> τοποθετείται στην τράπεζα εργασίας και σε επαφή με τον παράλληλο οδηγό. Ο χειριστής με το αριστερό του χέρι ωθεί την ξυλεία προς τον παράλληλο οδηγό, ενώ με το δεξί την προωθεί. Η πρίση είναι πιο ασφαλής στο τέλος, εάν χρησιμοποιείται ο κατάλληλος </a:t>
            </a:r>
            <a:r>
              <a:rPr lang="el-GR" dirty="0" err="1" smtClean="0">
                <a:ea typeface="Times New Roman" pitchFamily="18" charset="0"/>
                <a:cs typeface="Arial" pitchFamily="34" charset="0"/>
              </a:rPr>
              <a:t>προωθητήρας</a:t>
            </a:r>
            <a:r>
              <a:rPr lang="el-GR" dirty="0" smtClean="0">
                <a:ea typeface="Times New Roman" pitchFamily="18" charset="0"/>
                <a:cs typeface="Arial" pitchFamily="34" charset="0"/>
              </a:rPr>
              <a:t> (Β).</a:t>
            </a:r>
            <a:endParaRPr lang="el-GR" dirty="0" smtClean="0">
              <a:cs typeface="Arial" pitchFamily="34" charset="0"/>
            </a:endParaRPr>
          </a:p>
          <a:p>
            <a:pPr algn="just"/>
            <a:r>
              <a:rPr lang="el-GR" dirty="0" smtClean="0"/>
              <a:t>Στην περίπτωση που θέλουμε να πριονίσουμε </a:t>
            </a:r>
            <a:r>
              <a:rPr lang="el-GR" dirty="0" err="1" smtClean="0"/>
              <a:t>ημίπριστη</a:t>
            </a:r>
            <a:r>
              <a:rPr lang="el-GR" dirty="0" smtClean="0"/>
              <a:t> (</a:t>
            </a:r>
            <a:r>
              <a:rPr lang="el-GR" dirty="0" err="1" smtClean="0"/>
              <a:t>απαρύφωτη</a:t>
            </a:r>
            <a:r>
              <a:rPr lang="el-GR" dirty="0" smtClean="0"/>
              <a:t>) ξυλεία τότε δε χρησιμοποιούμε τον παράλληλο οδηγό αλλά κατάλληλη ιδιοσκευή, την οποία τοποθετούμε στην παράλληλη προς το δίσκο αυλάκωση της τράπεζας. Η πριστή ξυλεία τοποθετείται επάνω στην ιδιοσκευή και το όλο σύστημα μετακινείται παράλληλα προς το σώμα του δίσκου, </a:t>
            </a:r>
            <a:r>
              <a:rPr lang="el-GR" dirty="0" err="1" smtClean="0"/>
              <a:t>παρυφώνοντας</a:t>
            </a:r>
            <a:r>
              <a:rPr lang="el-GR" dirty="0" smtClean="0"/>
              <a:t> την πριστή ξυλεία.  </a:t>
            </a:r>
          </a:p>
          <a:p>
            <a:pPr algn="just"/>
            <a:endParaRPr lang="el-GR" dirty="0"/>
          </a:p>
        </p:txBody>
      </p:sp>
      <p:sp>
        <p:nvSpPr>
          <p:cNvPr id="4" name="3 - Θέση αριθμού διαφάνειας"/>
          <p:cNvSpPr>
            <a:spLocks noGrp="1"/>
          </p:cNvSpPr>
          <p:nvPr>
            <p:ph type="sldNum" sz="quarter" idx="10"/>
          </p:nvPr>
        </p:nvSpPr>
        <p:spPr/>
        <p:txBody>
          <a:bodyPr/>
          <a:lstStyle/>
          <a:p>
            <a:fld id="{3388D66A-D739-438A-8323-D9F34D7D22A2}" type="slidenum">
              <a:rPr lang="el-GR" smtClean="0"/>
              <a:pPr/>
              <a:t>4</a:t>
            </a:fld>
            <a:endParaRPr lang="el-G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Θέση εικόνας διαφάνειας"/>
          <p:cNvSpPr>
            <a:spLocks noGrp="1" noRot="1" noChangeAspect="1"/>
          </p:cNvSpPr>
          <p:nvPr>
            <p:ph type="sldImg"/>
          </p:nvPr>
        </p:nvSpPr>
        <p:spPr/>
      </p:sp>
      <p:sp>
        <p:nvSpPr>
          <p:cNvPr id="3" name="2 - Θέση σημειώσεων"/>
          <p:cNvSpPr>
            <a:spLocks noGrp="1"/>
          </p:cNvSpPr>
          <p:nvPr>
            <p:ph type="body" idx="1"/>
          </p:nvPr>
        </p:nvSpPr>
        <p:spPr/>
        <p:txBody>
          <a:bodyPr>
            <a:normAutofit/>
          </a:bodyPr>
          <a:lstStyle/>
          <a:p>
            <a:pPr lvl="0" algn="just"/>
            <a:r>
              <a:rPr lang="el-GR" dirty="0" smtClean="0">
                <a:ea typeface="Times New Roman" pitchFamily="18" charset="0"/>
                <a:cs typeface="Arial" pitchFamily="34" charset="0"/>
              </a:rPr>
              <a:t>Ο χειριστής συγκρατεί το </a:t>
            </a:r>
            <a:r>
              <a:rPr lang="el-GR" dirty="0" err="1" smtClean="0">
                <a:ea typeface="Times New Roman" pitchFamily="18" charset="0"/>
                <a:cs typeface="Arial" pitchFamily="34" charset="0"/>
              </a:rPr>
              <a:t>πριστό</a:t>
            </a:r>
            <a:r>
              <a:rPr lang="el-GR" dirty="0" smtClean="0">
                <a:ea typeface="Times New Roman" pitchFamily="18" charset="0"/>
                <a:cs typeface="Arial" pitchFamily="34" charset="0"/>
              </a:rPr>
              <a:t> με τα δύο χέρια σε επαφή με τον οδηγό και ωθεί προς τα εμπρός τον οδηγό πραγματοποιώντας την πρίση (Α). Ο συρόμενος οδηγός παίρνει διάφορες κλίσεις σε σχέση με το σώμα του δίσκου, με αποτέλεσμα να μπορούν να δημιουργηθούν κεκλιμένες τομές στο </a:t>
            </a:r>
            <a:r>
              <a:rPr lang="el-GR" dirty="0" err="1" smtClean="0">
                <a:ea typeface="Times New Roman" pitchFamily="18" charset="0"/>
                <a:cs typeface="Arial" pitchFamily="34" charset="0"/>
              </a:rPr>
              <a:t>σόκορο</a:t>
            </a:r>
            <a:r>
              <a:rPr lang="el-GR" dirty="0" smtClean="0">
                <a:ea typeface="Times New Roman" pitchFamily="18" charset="0"/>
                <a:cs typeface="Arial" pitchFamily="34" charset="0"/>
              </a:rPr>
              <a:t> (Β). Η τελευταία πρίση απαιτεί μικρή ταχύτητα προώθησης, για να αποφευχθεί η μετακίνηση του ξύλου (στρίψιμο) κατά τη διάρκεια της κοπής. </a:t>
            </a:r>
            <a:endParaRPr lang="el-GR" dirty="0" smtClean="0">
              <a:cs typeface="Arial" pitchFamily="34" charset="0"/>
            </a:endParaRPr>
          </a:p>
          <a:p>
            <a:pPr algn="just"/>
            <a:endParaRPr lang="el-GR" dirty="0"/>
          </a:p>
        </p:txBody>
      </p:sp>
      <p:sp>
        <p:nvSpPr>
          <p:cNvPr id="4" name="3 - Θέση αριθμού διαφάνειας"/>
          <p:cNvSpPr>
            <a:spLocks noGrp="1"/>
          </p:cNvSpPr>
          <p:nvPr>
            <p:ph type="sldNum" sz="quarter" idx="10"/>
          </p:nvPr>
        </p:nvSpPr>
        <p:spPr/>
        <p:txBody>
          <a:bodyPr/>
          <a:lstStyle/>
          <a:p>
            <a:fld id="{3388D66A-D739-438A-8323-D9F34D7D22A2}" type="slidenum">
              <a:rPr lang="el-GR" smtClean="0"/>
              <a:pPr/>
              <a:t>5</a:t>
            </a:fld>
            <a:endParaRPr lang="el-G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Θέση εικόνας διαφάνειας"/>
          <p:cNvSpPr>
            <a:spLocks noGrp="1" noRot="1" noChangeAspect="1"/>
          </p:cNvSpPr>
          <p:nvPr>
            <p:ph type="sldImg"/>
          </p:nvPr>
        </p:nvSpPr>
        <p:spPr/>
      </p:sp>
      <p:sp>
        <p:nvSpPr>
          <p:cNvPr id="3" name="2 - Θέση σημειώσεων"/>
          <p:cNvSpPr>
            <a:spLocks noGrp="1"/>
          </p:cNvSpPr>
          <p:nvPr>
            <p:ph type="body" idx="1"/>
          </p:nvPr>
        </p:nvSpPr>
        <p:spPr/>
        <p:txBody>
          <a:bodyPr>
            <a:normAutofit/>
          </a:bodyPr>
          <a:lstStyle/>
          <a:p>
            <a:pPr algn="just"/>
            <a:r>
              <a:rPr lang="el-GR" dirty="0" smtClean="0">
                <a:ea typeface="Times New Roman" pitchFamily="18" charset="0"/>
                <a:cs typeface="Arial" pitchFamily="34" charset="0"/>
              </a:rPr>
              <a:t>Το σώμα του δίσκου παίρνει κλίση με ειδική περιστρεφόμενη χειρολαβή, η οποία διαθέτει δείκτη όπου μπορούμε να παρατηρήσουμε την κλίση του σώματος του δίσκου. Η πρίση πραγματοποιείται όπως και στη συνηθισμένη πρίση κατά μήκος των ινών του ξύλου, με τη διαφορά ότι απαιτείται αυξημένη προσοχή.</a:t>
            </a:r>
            <a:endParaRPr lang="el-GR" dirty="0"/>
          </a:p>
        </p:txBody>
      </p:sp>
      <p:sp>
        <p:nvSpPr>
          <p:cNvPr id="4" name="3 - Θέση αριθμού διαφάνειας"/>
          <p:cNvSpPr>
            <a:spLocks noGrp="1"/>
          </p:cNvSpPr>
          <p:nvPr>
            <p:ph type="sldNum" sz="quarter" idx="10"/>
          </p:nvPr>
        </p:nvSpPr>
        <p:spPr/>
        <p:txBody>
          <a:bodyPr/>
          <a:lstStyle/>
          <a:p>
            <a:fld id="{3388D66A-D739-438A-8323-D9F34D7D22A2}" type="slidenum">
              <a:rPr lang="el-GR" smtClean="0"/>
              <a:pPr/>
              <a:t>6</a:t>
            </a:fld>
            <a:endParaRPr lang="el-G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Θέση εικόνας διαφάνειας"/>
          <p:cNvSpPr>
            <a:spLocks noGrp="1" noRot="1" noChangeAspect="1"/>
          </p:cNvSpPr>
          <p:nvPr>
            <p:ph type="sldImg"/>
          </p:nvPr>
        </p:nvSpPr>
        <p:spPr/>
      </p:sp>
      <p:sp>
        <p:nvSpPr>
          <p:cNvPr id="3" name="2 - Θέση σημειώσεων"/>
          <p:cNvSpPr>
            <a:spLocks noGrp="1"/>
          </p:cNvSpPr>
          <p:nvPr>
            <p:ph type="body" idx="1"/>
          </p:nvPr>
        </p:nvSpPr>
        <p:spPr/>
        <p:txBody>
          <a:bodyPr>
            <a:normAutofit/>
          </a:bodyPr>
          <a:lstStyle/>
          <a:p>
            <a:pPr lvl="0" algn="just"/>
            <a:r>
              <a:rPr lang="el-GR" dirty="0" smtClean="0">
                <a:ea typeface="Times New Roman" pitchFamily="18" charset="0"/>
                <a:cs typeface="Arial" pitchFamily="34" charset="0"/>
              </a:rPr>
              <a:t>Το </a:t>
            </a:r>
            <a:r>
              <a:rPr lang="el-GR" dirty="0" err="1" smtClean="0">
                <a:ea typeface="Times New Roman" pitchFamily="18" charset="0"/>
                <a:cs typeface="Arial" pitchFamily="34" charset="0"/>
              </a:rPr>
              <a:t>πριστοτεμάχιο</a:t>
            </a:r>
            <a:r>
              <a:rPr lang="el-GR" dirty="0" smtClean="0">
                <a:ea typeface="Times New Roman" pitchFamily="18" charset="0"/>
                <a:cs typeface="Arial" pitchFamily="34" charset="0"/>
              </a:rPr>
              <a:t> σε επαφή με τον παράλληλο οδηγό περνάει πάνω από το δίσκο κοπής και δημιουργείται η </a:t>
            </a:r>
            <a:r>
              <a:rPr lang="el-GR" dirty="0" err="1" smtClean="0">
                <a:ea typeface="Times New Roman" pitchFamily="18" charset="0"/>
                <a:cs typeface="Arial" pitchFamily="34" charset="0"/>
              </a:rPr>
              <a:t>γκινισιά</a:t>
            </a:r>
            <a:r>
              <a:rPr lang="el-GR" dirty="0" smtClean="0">
                <a:ea typeface="Times New Roman" pitchFamily="18" charset="0"/>
                <a:cs typeface="Arial" pitchFamily="34" charset="0"/>
              </a:rPr>
              <a:t> (Α). Με μετατόπιση του παράλληλου οδηγού και πέρασμα ξανά από το δίσκο κοπής, διευρύνουμε το πλάτος της </a:t>
            </a:r>
            <a:r>
              <a:rPr lang="el-GR" dirty="0" err="1" smtClean="0">
                <a:ea typeface="Times New Roman" pitchFamily="18" charset="0"/>
                <a:cs typeface="Arial" pitchFamily="34" charset="0"/>
              </a:rPr>
              <a:t>γκινισιάς</a:t>
            </a:r>
            <a:r>
              <a:rPr lang="el-GR" dirty="0" smtClean="0">
                <a:ea typeface="Times New Roman" pitchFamily="18" charset="0"/>
                <a:cs typeface="Arial" pitchFamily="34" charset="0"/>
              </a:rPr>
              <a:t>. Με το επιτραπέζιο δισκοπρίονο μπορούν να δημιουργηθούν γκινισιές και σε </a:t>
            </a:r>
            <a:r>
              <a:rPr lang="el-GR" dirty="0" err="1" smtClean="0">
                <a:ea typeface="Times New Roman" pitchFamily="18" charset="0"/>
                <a:cs typeface="Arial" pitchFamily="34" charset="0"/>
              </a:rPr>
              <a:t>ξυλοπλάκες</a:t>
            </a:r>
            <a:r>
              <a:rPr lang="el-GR" dirty="0" smtClean="0">
                <a:ea typeface="Times New Roman" pitchFamily="18" charset="0"/>
                <a:cs typeface="Arial" pitchFamily="34" charset="0"/>
              </a:rPr>
              <a:t>. Κατά τη δημιουργία </a:t>
            </a:r>
            <a:r>
              <a:rPr lang="el-GR" dirty="0" err="1" smtClean="0">
                <a:ea typeface="Times New Roman" pitchFamily="18" charset="0"/>
                <a:cs typeface="Arial" pitchFamily="34" charset="0"/>
              </a:rPr>
              <a:t>γκινισιών</a:t>
            </a:r>
            <a:r>
              <a:rPr lang="el-GR" dirty="0" smtClean="0">
                <a:ea typeface="Times New Roman" pitchFamily="18" charset="0"/>
                <a:cs typeface="Arial" pitchFamily="34" charset="0"/>
              </a:rPr>
              <a:t> ο χειριστής θα πρέπει να πιέζει το ξύλο προς τα κάτω για να μην ανασηκωθεί κατά τη διάρκεια της κατεργασίας.</a:t>
            </a:r>
            <a:r>
              <a:rPr lang="el-GR" dirty="0" smtClean="0"/>
              <a:t> </a:t>
            </a:r>
          </a:p>
          <a:p>
            <a:pPr lvl="0" algn="just"/>
            <a:r>
              <a:rPr lang="el-GR" dirty="0" smtClean="0"/>
              <a:t>Εάν ο προφυλακτήρας του δίσκου πρέπει να απομακρυνθεί και το ξύλο έχει μικρές διαστάσεις, τότε πρέπει να στηριχθεί μικρό </a:t>
            </a:r>
            <a:r>
              <a:rPr lang="el-GR" dirty="0" err="1" smtClean="0"/>
              <a:t>καδρονάκι</a:t>
            </a:r>
            <a:r>
              <a:rPr lang="el-GR" dirty="0" smtClean="0"/>
              <a:t> με σφιγκτήρα στον οδηγό τροφοδοσίας, για να κρατάει το </a:t>
            </a:r>
            <a:r>
              <a:rPr lang="el-GR" dirty="0" err="1" smtClean="0"/>
              <a:t>πριστό</a:t>
            </a:r>
            <a:r>
              <a:rPr lang="el-GR" dirty="0" smtClean="0"/>
              <a:t> προς τα κάτω και να αποτρέπει τα χέρια του χειριστή από το δίσκο (Β).</a:t>
            </a:r>
          </a:p>
          <a:p>
            <a:pPr algn="just"/>
            <a:endParaRPr lang="el-GR" dirty="0"/>
          </a:p>
        </p:txBody>
      </p:sp>
      <p:sp>
        <p:nvSpPr>
          <p:cNvPr id="4" name="3 - Θέση αριθμού διαφάνειας"/>
          <p:cNvSpPr>
            <a:spLocks noGrp="1"/>
          </p:cNvSpPr>
          <p:nvPr>
            <p:ph type="sldNum" sz="quarter" idx="10"/>
          </p:nvPr>
        </p:nvSpPr>
        <p:spPr/>
        <p:txBody>
          <a:bodyPr/>
          <a:lstStyle/>
          <a:p>
            <a:fld id="{3388D66A-D739-438A-8323-D9F34D7D22A2}" type="slidenum">
              <a:rPr lang="el-GR" smtClean="0"/>
              <a:pPr/>
              <a:t>7</a:t>
            </a:fld>
            <a:endParaRPr lang="el-G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Θέση εικόνας διαφάνειας"/>
          <p:cNvSpPr>
            <a:spLocks noGrp="1" noRot="1" noChangeAspect="1"/>
          </p:cNvSpPr>
          <p:nvPr>
            <p:ph type="sldImg"/>
          </p:nvPr>
        </p:nvSpPr>
        <p:spPr/>
      </p:sp>
      <p:sp>
        <p:nvSpPr>
          <p:cNvPr id="3" name="2 - Θέση σημειώσεων"/>
          <p:cNvSpPr>
            <a:spLocks noGrp="1"/>
          </p:cNvSpPr>
          <p:nvPr>
            <p:ph type="body" idx="1"/>
          </p:nvPr>
        </p:nvSpPr>
        <p:spPr/>
        <p:txBody>
          <a:bodyPr>
            <a:normAutofit/>
          </a:bodyPr>
          <a:lstStyle/>
          <a:p>
            <a:pPr algn="just"/>
            <a:r>
              <a:rPr lang="el-GR" dirty="0" smtClean="0"/>
              <a:t>Για να δημιουργηθεί μια πατούρα απομακρύνεται ο προφυλακτήρας και εξάγεται ο δίσκος κοπής πάνω από την τράπεζα εργασίας, τόσο όσο η πλευρά της πατούρας. Ο χειριστής προωθεί το </a:t>
            </a:r>
            <a:r>
              <a:rPr lang="el-GR" dirty="0" err="1" smtClean="0"/>
              <a:t>πριστοτεμάχιο</a:t>
            </a:r>
            <a:r>
              <a:rPr lang="el-GR" dirty="0" smtClean="0"/>
              <a:t> με τη βοήθεια του παράλληλου οδηγού και δημιουργεί μια </a:t>
            </a:r>
            <a:r>
              <a:rPr lang="el-GR" dirty="0" err="1" smtClean="0"/>
              <a:t>γκινισιά</a:t>
            </a:r>
            <a:r>
              <a:rPr lang="el-GR" dirty="0" smtClean="0"/>
              <a:t>. Ακολούθως, στρέφει κατά μία πλευρά το </a:t>
            </a:r>
            <a:r>
              <a:rPr lang="el-GR" dirty="0" err="1" smtClean="0"/>
              <a:t>πριστοτεμάχιο</a:t>
            </a:r>
            <a:r>
              <a:rPr lang="el-GR" dirty="0" smtClean="0"/>
              <a:t> και ξαναπερνάει το </a:t>
            </a:r>
            <a:r>
              <a:rPr lang="el-GR" dirty="0" err="1" smtClean="0"/>
              <a:t>πριστό</a:t>
            </a:r>
            <a:r>
              <a:rPr lang="el-GR" dirty="0" smtClean="0"/>
              <a:t>, έτσι ώστε η δεύτερη </a:t>
            </a:r>
            <a:r>
              <a:rPr lang="el-GR" dirty="0" err="1" smtClean="0"/>
              <a:t>γκινισιά</a:t>
            </a:r>
            <a:r>
              <a:rPr lang="el-GR" dirty="0" smtClean="0"/>
              <a:t> να συναντηθεί με την πρώτη. Και στις δύο περιπτώσεις δημιουργίας </a:t>
            </a:r>
            <a:r>
              <a:rPr lang="el-GR" dirty="0" err="1" smtClean="0"/>
              <a:t>γκινισιάς</a:t>
            </a:r>
            <a:r>
              <a:rPr lang="el-GR" dirty="0" smtClean="0"/>
              <a:t> και πατούρας, το υλικό πρίσης παίζει το ρόλο του προφυλακτήρα, διότι καλύπτει το δίσκο κοπής.</a:t>
            </a:r>
          </a:p>
          <a:p>
            <a:pPr lvl="0" algn="just"/>
            <a:r>
              <a:rPr lang="el-GR" dirty="0" smtClean="0"/>
              <a:t>Για τη δημιουργία κατά μήκος πατούρας στο εσωτερικό της επιφάνειας, μπορεί να χρησιμοποιηθεί και ο δίσκος </a:t>
            </a:r>
            <a:r>
              <a:rPr lang="el-GR" dirty="0" err="1" smtClean="0"/>
              <a:t>γκινίσκου</a:t>
            </a:r>
            <a:r>
              <a:rPr lang="el-GR" dirty="0" smtClean="0"/>
              <a:t> </a:t>
            </a:r>
            <a:r>
              <a:rPr lang="el-GR" dirty="0" smtClean="0"/>
              <a:t>(</a:t>
            </a:r>
            <a:r>
              <a:rPr lang="en-US" dirty="0" smtClean="0"/>
              <a:t>“</a:t>
            </a:r>
            <a:r>
              <a:rPr lang="el-GR" dirty="0" err="1" smtClean="0"/>
              <a:t>τρελόδισκος</a:t>
            </a:r>
            <a:r>
              <a:rPr lang="en-US" dirty="0" smtClean="0"/>
              <a:t>”</a:t>
            </a:r>
            <a:r>
              <a:rPr lang="el-GR" dirty="0" smtClean="0"/>
              <a:t>). </a:t>
            </a:r>
            <a:endParaRPr lang="el-GR" dirty="0" smtClean="0"/>
          </a:p>
          <a:p>
            <a:pPr algn="just"/>
            <a:endParaRPr lang="el-GR" dirty="0"/>
          </a:p>
        </p:txBody>
      </p:sp>
      <p:sp>
        <p:nvSpPr>
          <p:cNvPr id="4" name="3 - Θέση αριθμού διαφάνειας"/>
          <p:cNvSpPr>
            <a:spLocks noGrp="1"/>
          </p:cNvSpPr>
          <p:nvPr>
            <p:ph type="sldNum" sz="quarter" idx="10"/>
          </p:nvPr>
        </p:nvSpPr>
        <p:spPr/>
        <p:txBody>
          <a:bodyPr/>
          <a:lstStyle/>
          <a:p>
            <a:fld id="{3388D66A-D739-438A-8323-D9F34D7D22A2}" type="slidenum">
              <a:rPr lang="el-GR" smtClean="0"/>
              <a:pPr/>
              <a:t>8</a:t>
            </a:fld>
            <a:endParaRPr lang="el-G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Θέση εικόνας διαφάνειας"/>
          <p:cNvSpPr>
            <a:spLocks noGrp="1" noRot="1" noChangeAspect="1"/>
          </p:cNvSpPr>
          <p:nvPr>
            <p:ph type="sldImg"/>
          </p:nvPr>
        </p:nvSpPr>
        <p:spPr/>
      </p:sp>
      <p:sp>
        <p:nvSpPr>
          <p:cNvPr id="3" name="2 - Θέση σημειώσεων"/>
          <p:cNvSpPr>
            <a:spLocks noGrp="1"/>
          </p:cNvSpPr>
          <p:nvPr>
            <p:ph type="body" idx="1"/>
          </p:nvPr>
        </p:nvSpPr>
        <p:spPr/>
        <p:txBody>
          <a:bodyPr>
            <a:normAutofit/>
          </a:bodyPr>
          <a:lstStyle/>
          <a:p>
            <a:endParaRPr lang="el-GR"/>
          </a:p>
        </p:txBody>
      </p:sp>
      <p:sp>
        <p:nvSpPr>
          <p:cNvPr id="4" name="3 - Θέση αριθμού διαφάνειας"/>
          <p:cNvSpPr>
            <a:spLocks noGrp="1"/>
          </p:cNvSpPr>
          <p:nvPr>
            <p:ph type="sldNum" sz="quarter" idx="10"/>
          </p:nvPr>
        </p:nvSpPr>
        <p:spPr/>
        <p:txBody>
          <a:bodyPr/>
          <a:lstStyle/>
          <a:p>
            <a:fld id="{3388D66A-D739-438A-8323-D9F34D7D22A2}" type="slidenum">
              <a:rPr lang="el-GR" smtClean="0"/>
              <a:pPr/>
              <a:t>9</a:t>
            </a:fld>
            <a:endParaRPr lang="el-G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Θέση εικόνας διαφάνειας"/>
          <p:cNvSpPr>
            <a:spLocks noGrp="1" noRot="1" noChangeAspect="1"/>
          </p:cNvSpPr>
          <p:nvPr>
            <p:ph type="sldImg"/>
          </p:nvPr>
        </p:nvSpPr>
        <p:spPr/>
      </p:sp>
      <p:sp>
        <p:nvSpPr>
          <p:cNvPr id="3" name="2 - Θέση σημειώσεων"/>
          <p:cNvSpPr>
            <a:spLocks noGrp="1"/>
          </p:cNvSpPr>
          <p:nvPr>
            <p:ph type="body" idx="1"/>
          </p:nvPr>
        </p:nvSpPr>
        <p:spPr/>
        <p:txBody>
          <a:bodyPr>
            <a:normAutofit/>
          </a:bodyPr>
          <a:lstStyle/>
          <a:p>
            <a:pPr algn="just"/>
            <a:r>
              <a:rPr lang="el-GR" dirty="0" smtClean="0">
                <a:ea typeface="Times New Roman" pitchFamily="18" charset="0"/>
                <a:cs typeface="Arial" pitchFamily="34" charset="0"/>
              </a:rPr>
              <a:t>Με το δισκοπρίονο τεμαχισμού ξυλοπλακών μπορούμε να πραγματοποιήσουμε ότι και με το επιτραπέζιο δισκοπρίονο με τη διαφορά ότι μπορούμε να κατεργαστούμε πριστή ξυλεία και </a:t>
            </a:r>
            <a:r>
              <a:rPr lang="el-GR" dirty="0" err="1" smtClean="0">
                <a:ea typeface="Times New Roman" pitchFamily="18" charset="0"/>
                <a:cs typeface="Arial" pitchFamily="34" charset="0"/>
              </a:rPr>
              <a:t>ξυλοπλάκες</a:t>
            </a:r>
            <a:r>
              <a:rPr lang="el-GR" dirty="0" smtClean="0">
                <a:ea typeface="Times New Roman" pitchFamily="18" charset="0"/>
                <a:cs typeface="Arial" pitchFamily="34" charset="0"/>
              </a:rPr>
              <a:t> μεγάλων διαστάσεων. Επίσης, το δισκοπρίονο τεμαχισμού ξυλοπλακών φέρει και επιπλέον δίσκο </a:t>
            </a:r>
            <a:r>
              <a:rPr lang="el-GR" dirty="0" err="1" smtClean="0">
                <a:ea typeface="Times New Roman" pitchFamily="18" charset="0"/>
                <a:cs typeface="Arial" pitchFamily="34" charset="0"/>
              </a:rPr>
              <a:t>πρόκοψης</a:t>
            </a:r>
            <a:r>
              <a:rPr lang="el-GR" dirty="0" smtClean="0">
                <a:ea typeface="Times New Roman" pitchFamily="18" charset="0"/>
                <a:cs typeface="Arial" pitchFamily="34" charset="0"/>
              </a:rPr>
              <a:t> ή </a:t>
            </a:r>
            <a:r>
              <a:rPr lang="el-GR" dirty="0" err="1" smtClean="0">
                <a:ea typeface="Times New Roman" pitchFamily="18" charset="0"/>
                <a:cs typeface="Arial" pitchFamily="34" charset="0"/>
              </a:rPr>
              <a:t>προχάραξης</a:t>
            </a:r>
            <a:r>
              <a:rPr lang="el-GR" dirty="0" smtClean="0">
                <a:ea typeface="Times New Roman" pitchFamily="18" charset="0"/>
                <a:cs typeface="Arial" pitchFamily="34" charset="0"/>
              </a:rPr>
              <a:t> για καλύτερης ποιότητας κοπές </a:t>
            </a:r>
            <a:r>
              <a:rPr lang="el-GR" dirty="0" err="1" smtClean="0">
                <a:ea typeface="Times New Roman" pitchFamily="18" charset="0"/>
                <a:cs typeface="Arial" pitchFamily="34" charset="0"/>
              </a:rPr>
              <a:t>επενδεδυμένων</a:t>
            </a:r>
            <a:r>
              <a:rPr lang="el-GR" dirty="0" smtClean="0">
                <a:ea typeface="Times New Roman" pitchFamily="18" charset="0"/>
                <a:cs typeface="Arial" pitchFamily="34" charset="0"/>
              </a:rPr>
              <a:t> ξυλοπλακών.</a:t>
            </a:r>
            <a:endParaRPr lang="el-GR" dirty="0"/>
          </a:p>
        </p:txBody>
      </p:sp>
      <p:sp>
        <p:nvSpPr>
          <p:cNvPr id="4" name="3 - Θέση αριθμού διαφάνειας"/>
          <p:cNvSpPr>
            <a:spLocks noGrp="1"/>
          </p:cNvSpPr>
          <p:nvPr>
            <p:ph type="sldNum" sz="quarter" idx="10"/>
          </p:nvPr>
        </p:nvSpPr>
        <p:spPr/>
        <p:txBody>
          <a:bodyPr/>
          <a:lstStyle/>
          <a:p>
            <a:fld id="{3388D66A-D739-438A-8323-D9F34D7D22A2}" type="slidenum">
              <a:rPr lang="el-GR" smtClean="0"/>
              <a:pPr/>
              <a:t>10</a:t>
            </a:fld>
            <a:endParaRPr lang="el-G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Θέση εικόνας διαφάνειας"/>
          <p:cNvSpPr>
            <a:spLocks noGrp="1" noRot="1" noChangeAspect="1"/>
          </p:cNvSpPr>
          <p:nvPr>
            <p:ph type="sldImg"/>
          </p:nvPr>
        </p:nvSpPr>
        <p:spPr/>
      </p:sp>
      <p:sp>
        <p:nvSpPr>
          <p:cNvPr id="3" name="2 - Θέση σημειώσεων"/>
          <p:cNvSpPr>
            <a:spLocks noGrp="1"/>
          </p:cNvSpPr>
          <p:nvPr>
            <p:ph type="body" idx="1"/>
          </p:nvPr>
        </p:nvSpPr>
        <p:spPr/>
        <p:txBody>
          <a:bodyPr>
            <a:normAutofit/>
          </a:bodyPr>
          <a:lstStyle/>
          <a:p>
            <a:endParaRPr lang="el-GR"/>
          </a:p>
        </p:txBody>
      </p:sp>
      <p:sp>
        <p:nvSpPr>
          <p:cNvPr id="4" name="3 - Θέση αριθμού διαφάνειας"/>
          <p:cNvSpPr>
            <a:spLocks noGrp="1"/>
          </p:cNvSpPr>
          <p:nvPr>
            <p:ph type="sldNum" sz="quarter" idx="10"/>
          </p:nvPr>
        </p:nvSpPr>
        <p:spPr/>
        <p:txBody>
          <a:bodyPr/>
          <a:lstStyle/>
          <a:p>
            <a:fld id="{3388D66A-D739-438A-8323-D9F34D7D22A2}" type="slidenum">
              <a:rPr lang="el-GR" smtClean="0"/>
              <a:pPr/>
              <a:t>11</a:t>
            </a:fld>
            <a:endParaRPr lang="el-G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Θέση εικόνας διαφάνειας"/>
          <p:cNvSpPr>
            <a:spLocks noGrp="1" noRot="1" noChangeAspect="1"/>
          </p:cNvSpPr>
          <p:nvPr>
            <p:ph type="sldImg"/>
          </p:nvPr>
        </p:nvSpPr>
        <p:spPr/>
      </p:sp>
      <p:sp>
        <p:nvSpPr>
          <p:cNvPr id="3" name="2 - Θέση σημειώσεων"/>
          <p:cNvSpPr>
            <a:spLocks noGrp="1"/>
          </p:cNvSpPr>
          <p:nvPr>
            <p:ph type="body" idx="1"/>
          </p:nvPr>
        </p:nvSpPr>
        <p:spPr/>
        <p:txBody>
          <a:bodyPr>
            <a:noAutofit/>
          </a:bodyPr>
          <a:lstStyle/>
          <a:p>
            <a:pPr lvl="0" algn="just" fontAlgn="base">
              <a:spcBef>
                <a:spcPct val="0"/>
              </a:spcBef>
              <a:spcAft>
                <a:spcPct val="0"/>
              </a:spcAft>
            </a:pPr>
            <a:r>
              <a:rPr lang="el-GR" dirty="0" smtClean="0">
                <a:ea typeface="Times New Roman" pitchFamily="18" charset="0"/>
                <a:cs typeface="Arial" pitchFamily="34" charset="0"/>
              </a:rPr>
              <a:t>Αρχικά η </a:t>
            </a:r>
            <a:r>
              <a:rPr lang="el-GR" dirty="0" err="1" smtClean="0">
                <a:ea typeface="Times New Roman" pitchFamily="18" charset="0"/>
                <a:cs typeface="Arial" pitchFamily="34" charset="0"/>
              </a:rPr>
              <a:t>ξυλοπλάκα</a:t>
            </a:r>
            <a:r>
              <a:rPr lang="el-GR" dirty="0" smtClean="0">
                <a:ea typeface="Times New Roman" pitchFamily="18" charset="0"/>
                <a:cs typeface="Arial" pitchFamily="34" charset="0"/>
              </a:rPr>
              <a:t> (Α) τοποθετείται στη συρόμενη τράπεζα (</a:t>
            </a:r>
            <a:r>
              <a:rPr lang="el-GR" dirty="0" err="1" smtClean="0">
                <a:ea typeface="Times New Roman" pitchFamily="18" charset="0"/>
                <a:cs typeface="Arial" pitchFamily="34" charset="0"/>
              </a:rPr>
              <a:t>γλισιέρα</a:t>
            </a:r>
            <a:r>
              <a:rPr lang="el-GR" dirty="0" smtClean="0">
                <a:ea typeface="Times New Roman" pitchFamily="18" charset="0"/>
                <a:cs typeface="Arial" pitchFamily="34" charset="0"/>
              </a:rPr>
              <a:t>) και καθαρίζεται κατά μήκος. Ο χειριστής επιστρέφει τη </a:t>
            </a:r>
            <a:r>
              <a:rPr lang="el-GR" dirty="0" err="1" smtClean="0">
                <a:ea typeface="Times New Roman" pitchFamily="18" charset="0"/>
                <a:cs typeface="Arial" pitchFamily="34" charset="0"/>
              </a:rPr>
              <a:t>γλισιέρα</a:t>
            </a:r>
            <a:r>
              <a:rPr lang="el-GR" dirty="0" smtClean="0">
                <a:ea typeface="Times New Roman" pitchFamily="18" charset="0"/>
                <a:cs typeface="Arial" pitchFamily="34" charset="0"/>
              </a:rPr>
              <a:t> και σύρει την </a:t>
            </a:r>
            <a:r>
              <a:rPr lang="el-GR" dirty="0" err="1" smtClean="0">
                <a:ea typeface="Times New Roman" pitchFamily="18" charset="0"/>
                <a:cs typeface="Arial" pitchFamily="34" charset="0"/>
              </a:rPr>
              <a:t>ξυλοπλάκα</a:t>
            </a:r>
            <a:r>
              <a:rPr lang="el-GR" dirty="0" smtClean="0">
                <a:ea typeface="Times New Roman" pitchFamily="18" charset="0"/>
                <a:cs typeface="Arial" pitchFamily="34" charset="0"/>
              </a:rPr>
              <a:t> στη σταθερή τράπεζα εργασίας (Β). Ταυτόχρονα ωθεί μπροστά ως το τέρμα και τη </a:t>
            </a:r>
            <a:r>
              <a:rPr lang="el-GR" dirty="0" err="1" smtClean="0">
                <a:ea typeface="Times New Roman" pitchFamily="18" charset="0"/>
                <a:cs typeface="Arial" pitchFamily="34" charset="0"/>
              </a:rPr>
              <a:t>γλισιέρα</a:t>
            </a:r>
            <a:r>
              <a:rPr lang="en-GB" dirty="0" smtClean="0">
                <a:ea typeface="Times New Roman" pitchFamily="18" charset="0"/>
                <a:cs typeface="Arial" pitchFamily="34" charset="0"/>
              </a:rPr>
              <a:t>.</a:t>
            </a:r>
            <a:r>
              <a:rPr lang="el-GR" dirty="0" smtClean="0">
                <a:ea typeface="Times New Roman" pitchFamily="18" charset="0"/>
                <a:cs typeface="Arial" pitchFamily="34" charset="0"/>
              </a:rPr>
              <a:t> Η </a:t>
            </a:r>
            <a:r>
              <a:rPr lang="el-GR" dirty="0" err="1" smtClean="0">
                <a:ea typeface="Times New Roman" pitchFamily="18" charset="0"/>
                <a:cs typeface="Arial" pitchFamily="34" charset="0"/>
              </a:rPr>
              <a:t>ξυλοπλάκα</a:t>
            </a:r>
            <a:r>
              <a:rPr lang="el-GR" dirty="0" smtClean="0">
                <a:ea typeface="Times New Roman" pitchFamily="18" charset="0"/>
                <a:cs typeface="Arial" pitchFamily="34" charset="0"/>
              </a:rPr>
              <a:t> σε επαφή με τον παράλληλο οδηγό ωθείται προς τα εμπρός και καθαρίζεται από την απέναντι πλευρά. Μόλις τελειώσει η πρίση της δεύτερης πλευράς, ο χειριστής περνάει την </a:t>
            </a:r>
            <a:r>
              <a:rPr lang="el-GR" dirty="0" err="1" smtClean="0">
                <a:ea typeface="Times New Roman" pitchFamily="18" charset="0"/>
                <a:cs typeface="Arial" pitchFamily="34" charset="0"/>
              </a:rPr>
              <a:t>ξυλοπλάκα</a:t>
            </a:r>
            <a:r>
              <a:rPr lang="el-GR" dirty="0" smtClean="0">
                <a:ea typeface="Times New Roman" pitchFamily="18" charset="0"/>
                <a:cs typeface="Arial" pitchFamily="34" charset="0"/>
              </a:rPr>
              <a:t> από την προέκταση της σταθερής τράπεζας στη </a:t>
            </a:r>
            <a:r>
              <a:rPr lang="el-GR" dirty="0" err="1" smtClean="0">
                <a:ea typeface="Times New Roman" pitchFamily="18" charset="0"/>
                <a:cs typeface="Arial" pitchFamily="34" charset="0"/>
              </a:rPr>
              <a:t>γλισιέρα</a:t>
            </a:r>
            <a:r>
              <a:rPr lang="el-GR" dirty="0" smtClean="0">
                <a:ea typeface="Times New Roman" pitchFamily="18" charset="0"/>
                <a:cs typeface="Arial" pitchFamily="34" charset="0"/>
              </a:rPr>
              <a:t>. Επαναφέρει τη </a:t>
            </a:r>
            <a:r>
              <a:rPr lang="el-GR" dirty="0" err="1" smtClean="0">
                <a:ea typeface="Times New Roman" pitchFamily="18" charset="0"/>
                <a:cs typeface="Arial" pitchFamily="34" charset="0"/>
              </a:rPr>
              <a:t>γλισιέρα</a:t>
            </a:r>
            <a:r>
              <a:rPr lang="el-GR" dirty="0" smtClean="0">
                <a:ea typeface="Times New Roman" pitchFamily="18" charset="0"/>
                <a:cs typeface="Arial" pitchFamily="34" charset="0"/>
              </a:rPr>
              <a:t> στην αρχική θέση και στρέφει κατά 90</a:t>
            </a:r>
            <a:r>
              <a:rPr lang="el-GR" baseline="30000" dirty="0" smtClean="0">
                <a:ea typeface="Times New Roman" pitchFamily="18" charset="0"/>
                <a:cs typeface="Arial" pitchFamily="34" charset="0"/>
              </a:rPr>
              <a:t>ο</a:t>
            </a:r>
            <a:r>
              <a:rPr lang="el-GR" dirty="0" smtClean="0">
                <a:ea typeface="Times New Roman" pitchFamily="18" charset="0"/>
                <a:cs typeface="Arial" pitchFamily="34" charset="0"/>
              </a:rPr>
              <a:t> τη </a:t>
            </a:r>
            <a:r>
              <a:rPr lang="el-GR" dirty="0" err="1" smtClean="0">
                <a:ea typeface="Times New Roman" pitchFamily="18" charset="0"/>
                <a:cs typeface="Arial" pitchFamily="34" charset="0"/>
              </a:rPr>
              <a:t>ξυλοπλάκα</a:t>
            </a:r>
            <a:r>
              <a:rPr lang="el-GR" dirty="0" smtClean="0">
                <a:ea typeface="Times New Roman" pitchFamily="18" charset="0"/>
                <a:cs typeface="Arial" pitchFamily="34" charset="0"/>
              </a:rPr>
              <a:t> με σκοπό να πριονίσει την πλαϊνή πλευρά (Γ). Ακολουθεί η πρίση της πλαϊνής πλευράς με την προώθηση της </a:t>
            </a:r>
            <a:r>
              <a:rPr lang="el-GR" dirty="0" err="1" smtClean="0">
                <a:ea typeface="Times New Roman" pitchFamily="18" charset="0"/>
                <a:cs typeface="Arial" pitchFamily="34" charset="0"/>
              </a:rPr>
              <a:t>γλισιέρας</a:t>
            </a:r>
            <a:r>
              <a:rPr lang="el-GR" dirty="0" smtClean="0">
                <a:ea typeface="Times New Roman" pitchFamily="18" charset="0"/>
                <a:cs typeface="Arial" pitchFamily="34" charset="0"/>
              </a:rPr>
              <a:t> προς τα εμπρός. Τέλος, εκτελείται η πρίση της τελευταίας πλευράς με την επαναφορά της </a:t>
            </a:r>
            <a:r>
              <a:rPr lang="el-GR" dirty="0" err="1" smtClean="0">
                <a:ea typeface="Times New Roman" pitchFamily="18" charset="0"/>
                <a:cs typeface="Arial" pitchFamily="34" charset="0"/>
              </a:rPr>
              <a:t>γλισιέρας</a:t>
            </a:r>
            <a:r>
              <a:rPr lang="el-GR" dirty="0" smtClean="0">
                <a:ea typeface="Times New Roman" pitchFamily="18" charset="0"/>
                <a:cs typeface="Arial" pitchFamily="34" charset="0"/>
              </a:rPr>
              <a:t>, την περιστροφή της </a:t>
            </a:r>
            <a:r>
              <a:rPr lang="el-GR" dirty="0" err="1" smtClean="0">
                <a:ea typeface="Times New Roman" pitchFamily="18" charset="0"/>
                <a:cs typeface="Arial" pitchFamily="34" charset="0"/>
              </a:rPr>
              <a:t>ξυλοπλάκας</a:t>
            </a:r>
            <a:r>
              <a:rPr lang="el-GR" dirty="0" smtClean="0">
                <a:ea typeface="Times New Roman" pitchFamily="18" charset="0"/>
                <a:cs typeface="Arial" pitchFamily="34" charset="0"/>
              </a:rPr>
              <a:t> κατά 90</a:t>
            </a:r>
            <a:r>
              <a:rPr lang="el-GR" baseline="30000" dirty="0" smtClean="0">
                <a:ea typeface="Times New Roman" pitchFamily="18" charset="0"/>
                <a:cs typeface="Arial" pitchFamily="34" charset="0"/>
              </a:rPr>
              <a:t>ο</a:t>
            </a:r>
            <a:r>
              <a:rPr lang="el-GR" dirty="0" smtClean="0">
                <a:ea typeface="Times New Roman" pitchFamily="18" charset="0"/>
                <a:cs typeface="Arial" pitchFamily="34" charset="0"/>
              </a:rPr>
              <a:t> και την </a:t>
            </a:r>
            <a:r>
              <a:rPr lang="el-GR" dirty="0" err="1" smtClean="0">
                <a:ea typeface="Times New Roman" pitchFamily="18" charset="0"/>
                <a:cs typeface="Arial" pitchFamily="34" charset="0"/>
              </a:rPr>
              <a:t>επαναπροώθηση</a:t>
            </a:r>
            <a:r>
              <a:rPr lang="el-GR" dirty="0" smtClean="0">
                <a:ea typeface="Times New Roman" pitchFamily="18" charset="0"/>
                <a:cs typeface="Arial" pitchFamily="34" charset="0"/>
              </a:rPr>
              <a:t> της </a:t>
            </a:r>
            <a:r>
              <a:rPr lang="el-GR" dirty="0" err="1" smtClean="0">
                <a:ea typeface="Times New Roman" pitchFamily="18" charset="0"/>
                <a:cs typeface="Arial" pitchFamily="34" charset="0"/>
              </a:rPr>
              <a:t>γλισιέρας</a:t>
            </a:r>
            <a:r>
              <a:rPr lang="el-GR" dirty="0" smtClean="0">
                <a:ea typeface="Times New Roman" pitchFamily="18" charset="0"/>
                <a:cs typeface="Arial" pitchFamily="34" charset="0"/>
              </a:rPr>
              <a:t> (Δ).  </a:t>
            </a:r>
          </a:p>
          <a:p>
            <a:pPr lvl="0" algn="just" fontAlgn="base">
              <a:spcBef>
                <a:spcPct val="0"/>
              </a:spcBef>
              <a:spcAft>
                <a:spcPct val="0"/>
              </a:spcAft>
            </a:pPr>
            <a:r>
              <a:rPr lang="el-GR" dirty="0" smtClean="0">
                <a:ea typeface="Times New Roman" pitchFamily="18" charset="0"/>
                <a:cs typeface="Arial" pitchFamily="34" charset="0"/>
              </a:rPr>
              <a:t>Στην περίπτωση που πραγματοποιούμε </a:t>
            </a:r>
            <a:r>
              <a:rPr lang="el-GR" dirty="0" err="1" smtClean="0">
                <a:ea typeface="Times New Roman" pitchFamily="18" charset="0"/>
                <a:cs typeface="Arial" pitchFamily="34" charset="0"/>
              </a:rPr>
              <a:t>πρίσεις</a:t>
            </a:r>
            <a:r>
              <a:rPr lang="el-GR" dirty="0" smtClean="0">
                <a:ea typeface="Times New Roman" pitchFamily="18" charset="0"/>
                <a:cs typeface="Arial" pitchFamily="34" charset="0"/>
              </a:rPr>
              <a:t> σε </a:t>
            </a:r>
            <a:r>
              <a:rPr lang="el-GR" dirty="0" err="1" smtClean="0">
                <a:ea typeface="Times New Roman" pitchFamily="18" charset="0"/>
                <a:cs typeface="Arial" pitchFamily="34" charset="0"/>
              </a:rPr>
              <a:t>ξυλοπλάκες</a:t>
            </a:r>
            <a:r>
              <a:rPr lang="el-GR" dirty="0" smtClean="0">
                <a:ea typeface="Times New Roman" pitchFamily="18" charset="0"/>
                <a:cs typeface="Arial" pitchFamily="34" charset="0"/>
              </a:rPr>
              <a:t> </a:t>
            </a:r>
            <a:r>
              <a:rPr lang="el-GR" dirty="0" err="1" smtClean="0">
                <a:ea typeface="Times New Roman" pitchFamily="18" charset="0"/>
                <a:cs typeface="Arial" pitchFamily="34" charset="0"/>
              </a:rPr>
              <a:t>επενδεδυμένες</a:t>
            </a:r>
            <a:r>
              <a:rPr lang="el-GR" dirty="0" smtClean="0">
                <a:ea typeface="Times New Roman" pitchFamily="18" charset="0"/>
                <a:cs typeface="Arial" pitchFamily="34" charset="0"/>
              </a:rPr>
              <a:t> μόνο από τη μία πλευρά, η πλευρά αυτή τοποθετείται προς τα πάνω. Με αυτόν τον τρόπο η επένδυση (</a:t>
            </a:r>
            <a:r>
              <a:rPr lang="el-GR" dirty="0" smtClean="0">
                <a:ea typeface="Times New Roman" pitchFamily="18" charset="0"/>
                <a:cs typeface="Arial" pitchFamily="34" charset="0"/>
              </a:rPr>
              <a:t>μελαμίνη, καπλαμάς και βακελίτης) </a:t>
            </a:r>
            <a:r>
              <a:rPr lang="el-GR" dirty="0" smtClean="0">
                <a:ea typeface="Times New Roman" pitchFamily="18" charset="0"/>
                <a:cs typeface="Arial" pitchFamily="34" charset="0"/>
              </a:rPr>
              <a:t>τεμαχίζεται με ακρίβεια. Στην περίπτωση που κατεργαζόμαστε </a:t>
            </a:r>
            <a:r>
              <a:rPr lang="el-GR" dirty="0" err="1" smtClean="0">
                <a:ea typeface="Times New Roman" pitchFamily="18" charset="0"/>
                <a:cs typeface="Arial" pitchFamily="34" charset="0"/>
              </a:rPr>
              <a:t>ξυλοπλάκες</a:t>
            </a:r>
            <a:r>
              <a:rPr lang="el-GR" dirty="0" smtClean="0">
                <a:ea typeface="Times New Roman" pitchFamily="18" charset="0"/>
                <a:cs typeface="Arial" pitchFamily="34" charset="0"/>
              </a:rPr>
              <a:t> </a:t>
            </a:r>
            <a:r>
              <a:rPr lang="el-GR" dirty="0" err="1" smtClean="0">
                <a:ea typeface="Times New Roman" pitchFamily="18" charset="0"/>
                <a:cs typeface="Arial" pitchFamily="34" charset="0"/>
              </a:rPr>
              <a:t>επενδεδυμένες</a:t>
            </a:r>
            <a:r>
              <a:rPr lang="el-GR" dirty="0" smtClean="0">
                <a:ea typeface="Times New Roman" pitchFamily="18" charset="0"/>
                <a:cs typeface="Arial" pitchFamily="34" charset="0"/>
              </a:rPr>
              <a:t> και από τις δύο πλευρές και για την ποιοτική κοπής της επένδυσης της κάτω πλευράς, χρησιμοποιούμε επιπλέον και το δίσκο </a:t>
            </a:r>
            <a:r>
              <a:rPr lang="el-GR" dirty="0" err="1" smtClean="0">
                <a:ea typeface="Times New Roman" pitchFamily="18" charset="0"/>
                <a:cs typeface="Arial" pitchFamily="34" charset="0"/>
              </a:rPr>
              <a:t>πρόκοψης</a:t>
            </a:r>
            <a:r>
              <a:rPr lang="el-GR" dirty="0" smtClean="0">
                <a:ea typeface="Times New Roman" pitchFamily="18" charset="0"/>
                <a:cs typeface="Arial" pitchFamily="34" charset="0"/>
              </a:rPr>
              <a:t>. </a:t>
            </a:r>
            <a:endParaRPr lang="el-GR" dirty="0" smtClean="0">
              <a:cs typeface="Arial" pitchFamily="34" charset="0"/>
            </a:endParaRPr>
          </a:p>
          <a:p>
            <a:endParaRPr lang="el-GR" dirty="0"/>
          </a:p>
        </p:txBody>
      </p:sp>
      <p:sp>
        <p:nvSpPr>
          <p:cNvPr id="4" name="3 - Θέση αριθμού διαφάνειας"/>
          <p:cNvSpPr>
            <a:spLocks noGrp="1"/>
          </p:cNvSpPr>
          <p:nvPr>
            <p:ph type="sldNum" sz="quarter" idx="10"/>
          </p:nvPr>
        </p:nvSpPr>
        <p:spPr/>
        <p:txBody>
          <a:bodyPr/>
          <a:lstStyle/>
          <a:p>
            <a:fld id="{3388D66A-D739-438A-8323-D9F34D7D22A2}" type="slidenum">
              <a:rPr lang="el-GR" smtClean="0"/>
              <a:pPr/>
              <a:t>12</a:t>
            </a:fld>
            <a:endParaRPr lang="el-G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Θέση εικόνας διαφάνειας"/>
          <p:cNvSpPr>
            <a:spLocks noGrp="1" noRot="1" noChangeAspect="1"/>
          </p:cNvSpPr>
          <p:nvPr>
            <p:ph type="sldImg"/>
          </p:nvPr>
        </p:nvSpPr>
        <p:spPr/>
      </p:sp>
      <p:sp>
        <p:nvSpPr>
          <p:cNvPr id="3" name="2 - Θέση σημειώσεων"/>
          <p:cNvSpPr>
            <a:spLocks noGrp="1"/>
          </p:cNvSpPr>
          <p:nvPr>
            <p:ph type="body" idx="1"/>
          </p:nvPr>
        </p:nvSpPr>
        <p:spPr/>
        <p:txBody>
          <a:bodyPr>
            <a:normAutofit/>
          </a:bodyPr>
          <a:lstStyle/>
          <a:p>
            <a:pPr algn="just"/>
            <a:r>
              <a:rPr lang="el-GR" dirty="0" smtClean="0">
                <a:ea typeface="Times New Roman" pitchFamily="18" charset="0"/>
                <a:cs typeface="Arial" pitchFamily="34" charset="0"/>
              </a:rPr>
              <a:t>Η κατά μήκος των ινών του ξύλου πρίση σε </a:t>
            </a:r>
            <a:r>
              <a:rPr lang="el-GR" dirty="0" err="1" smtClean="0">
                <a:ea typeface="Times New Roman" pitchFamily="18" charset="0"/>
                <a:cs typeface="Arial" pitchFamily="34" charset="0"/>
              </a:rPr>
              <a:t>παρυφωμένη</a:t>
            </a:r>
            <a:r>
              <a:rPr lang="el-GR" dirty="0" smtClean="0">
                <a:ea typeface="Times New Roman" pitchFamily="18" charset="0"/>
                <a:cs typeface="Arial" pitchFamily="34" charset="0"/>
              </a:rPr>
              <a:t> ξυλεία πραγματοποιείται όπως και στην περίπτωση του επιτραπέζιου </a:t>
            </a:r>
            <a:r>
              <a:rPr lang="el-GR" dirty="0" err="1" smtClean="0">
                <a:ea typeface="Times New Roman" pitchFamily="18" charset="0"/>
                <a:cs typeface="Arial" pitchFamily="34" charset="0"/>
              </a:rPr>
              <a:t>δισκοπρίονου</a:t>
            </a:r>
            <a:r>
              <a:rPr lang="el-GR" dirty="0" smtClean="0">
                <a:ea typeface="Times New Roman" pitchFamily="18" charset="0"/>
                <a:cs typeface="Arial" pitchFamily="34" charset="0"/>
              </a:rPr>
              <a:t> (Β). Η πρίση </a:t>
            </a:r>
            <a:r>
              <a:rPr lang="el-GR" dirty="0" err="1" smtClean="0">
                <a:ea typeface="Times New Roman" pitchFamily="18" charset="0"/>
                <a:cs typeface="Arial" pitchFamily="34" charset="0"/>
              </a:rPr>
              <a:t>απαρύφωτης</a:t>
            </a:r>
            <a:r>
              <a:rPr lang="el-GR" dirty="0" smtClean="0">
                <a:ea typeface="Times New Roman" pitchFamily="18" charset="0"/>
                <a:cs typeface="Arial" pitchFamily="34" charset="0"/>
              </a:rPr>
              <a:t> ξυλείας πραγματοποιείται ευκολότερα διότι χρησιμοποιείται η συρόμενη τράπεζα εργασίας με το ειδικό εξάρτημα σταθεροποίησης της </a:t>
            </a:r>
            <a:r>
              <a:rPr lang="el-GR" dirty="0" err="1" smtClean="0">
                <a:ea typeface="Times New Roman" pitchFamily="18" charset="0"/>
                <a:cs typeface="Arial" pitchFamily="34" charset="0"/>
              </a:rPr>
              <a:t>ξυλοπλάκας</a:t>
            </a:r>
            <a:r>
              <a:rPr lang="el-GR" dirty="0" smtClean="0">
                <a:ea typeface="Times New Roman" pitchFamily="18" charset="0"/>
                <a:cs typeface="Arial" pitchFamily="34" charset="0"/>
              </a:rPr>
              <a:t>. Η εγκάρσια πρίση των </a:t>
            </a:r>
            <a:r>
              <a:rPr lang="el-GR" dirty="0" err="1" smtClean="0">
                <a:ea typeface="Times New Roman" pitchFamily="18" charset="0"/>
                <a:cs typeface="Arial" pitchFamily="34" charset="0"/>
              </a:rPr>
              <a:t>πριστών</a:t>
            </a:r>
            <a:r>
              <a:rPr lang="el-GR" dirty="0" smtClean="0">
                <a:ea typeface="Times New Roman" pitchFamily="18" charset="0"/>
                <a:cs typeface="Arial" pitchFamily="34" charset="0"/>
              </a:rPr>
              <a:t> πραγματοποιείται με τη βοήθεια του συρόμενου εγκάρσιου οδηγού, ο οποίος είναι κάθετος προς το σώμα του δίσκου (Α) ή μπορεί να πάρει κεκλιμένη θέση. Οι κεκλιμένες </a:t>
            </a:r>
            <a:r>
              <a:rPr lang="el-GR" dirty="0" err="1" smtClean="0">
                <a:ea typeface="Times New Roman" pitchFamily="18" charset="0"/>
                <a:cs typeface="Arial" pitchFamily="34" charset="0"/>
              </a:rPr>
              <a:t>πρίσεις</a:t>
            </a:r>
            <a:r>
              <a:rPr lang="el-GR" dirty="0" smtClean="0">
                <a:ea typeface="Times New Roman" pitchFamily="18" charset="0"/>
                <a:cs typeface="Arial" pitchFamily="34" charset="0"/>
              </a:rPr>
              <a:t>, οι </a:t>
            </a:r>
            <a:r>
              <a:rPr lang="el-GR" dirty="0" err="1" smtClean="0">
                <a:ea typeface="Times New Roman" pitchFamily="18" charset="0"/>
                <a:cs typeface="Arial" pitchFamily="34" charset="0"/>
              </a:rPr>
              <a:t>γκινισιές</a:t>
            </a:r>
            <a:r>
              <a:rPr lang="el-GR" dirty="0" smtClean="0">
                <a:ea typeface="Times New Roman" pitchFamily="18" charset="0"/>
                <a:cs typeface="Arial" pitchFamily="34" charset="0"/>
              </a:rPr>
              <a:t> και οι πατούρες πραγματοποιούνται όπως στην περίπτωση του επιτραπέζιου </a:t>
            </a:r>
            <a:r>
              <a:rPr lang="el-GR" dirty="0" err="1" smtClean="0">
                <a:ea typeface="Times New Roman" pitchFamily="18" charset="0"/>
                <a:cs typeface="Arial" pitchFamily="34" charset="0"/>
              </a:rPr>
              <a:t>δισκοπρίονου</a:t>
            </a:r>
            <a:r>
              <a:rPr lang="el-GR" dirty="0" smtClean="0">
                <a:ea typeface="Times New Roman" pitchFamily="18" charset="0"/>
                <a:cs typeface="Arial" pitchFamily="34" charset="0"/>
              </a:rPr>
              <a:t>. Σε όλες τις περιπτώσεις πρίσης πριστής ξυλείας με το δισκοπρίονο τεμαχισμού ξυλοπλακών, δε χρησιμοποιείται ο δίσκος </a:t>
            </a:r>
            <a:r>
              <a:rPr lang="el-GR" dirty="0" err="1" smtClean="0">
                <a:ea typeface="Times New Roman" pitchFamily="18" charset="0"/>
                <a:cs typeface="Arial" pitchFamily="34" charset="0"/>
              </a:rPr>
              <a:t>πρόκοψης</a:t>
            </a:r>
            <a:r>
              <a:rPr lang="el-GR" dirty="0" smtClean="0">
                <a:ea typeface="Times New Roman" pitchFamily="18" charset="0"/>
                <a:cs typeface="Arial" pitchFamily="34" charset="0"/>
              </a:rPr>
              <a:t>.</a:t>
            </a:r>
            <a:endParaRPr lang="el-GR" dirty="0"/>
          </a:p>
        </p:txBody>
      </p:sp>
      <p:sp>
        <p:nvSpPr>
          <p:cNvPr id="4" name="3 - Θέση αριθμού διαφάνειας"/>
          <p:cNvSpPr>
            <a:spLocks noGrp="1"/>
          </p:cNvSpPr>
          <p:nvPr>
            <p:ph type="sldNum" sz="quarter" idx="10"/>
          </p:nvPr>
        </p:nvSpPr>
        <p:spPr/>
        <p:txBody>
          <a:bodyPr/>
          <a:lstStyle/>
          <a:p>
            <a:fld id="{3388D66A-D739-438A-8323-D9F34D7D22A2}" type="slidenum">
              <a:rPr lang="el-GR" smtClean="0"/>
              <a:pPr/>
              <a:t>13</a:t>
            </a:fld>
            <a:endParaRPr lang="el-G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Θέση εικόνας διαφάνειας"/>
          <p:cNvSpPr>
            <a:spLocks noGrp="1" noRot="1" noChangeAspect="1"/>
          </p:cNvSpPr>
          <p:nvPr>
            <p:ph type="sldImg"/>
          </p:nvPr>
        </p:nvSpPr>
        <p:spPr/>
      </p:sp>
      <p:sp>
        <p:nvSpPr>
          <p:cNvPr id="3" name="2 - Θέση σημειώσεων"/>
          <p:cNvSpPr>
            <a:spLocks noGrp="1"/>
          </p:cNvSpPr>
          <p:nvPr>
            <p:ph type="body" idx="1"/>
          </p:nvPr>
        </p:nvSpPr>
        <p:spPr/>
        <p:txBody>
          <a:bodyPr>
            <a:normAutofit/>
          </a:bodyPr>
          <a:lstStyle/>
          <a:p>
            <a:endParaRPr lang="el-GR"/>
          </a:p>
        </p:txBody>
      </p:sp>
      <p:sp>
        <p:nvSpPr>
          <p:cNvPr id="4" name="3 - Θέση αριθμού διαφάνειας"/>
          <p:cNvSpPr>
            <a:spLocks noGrp="1"/>
          </p:cNvSpPr>
          <p:nvPr>
            <p:ph type="sldNum" sz="quarter" idx="10"/>
          </p:nvPr>
        </p:nvSpPr>
        <p:spPr/>
        <p:txBody>
          <a:bodyPr/>
          <a:lstStyle/>
          <a:p>
            <a:fld id="{3388D66A-D739-438A-8323-D9F34D7D22A2}" type="slidenum">
              <a:rPr lang="el-GR" smtClean="0"/>
              <a:pPr/>
              <a:t>14</a:t>
            </a:fld>
            <a:endParaRPr lang="el-G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Θέση εικόνας διαφάνειας"/>
          <p:cNvSpPr>
            <a:spLocks noGrp="1" noRot="1" noChangeAspect="1"/>
          </p:cNvSpPr>
          <p:nvPr>
            <p:ph type="sldImg"/>
          </p:nvPr>
        </p:nvSpPr>
        <p:spPr/>
      </p:sp>
      <p:sp>
        <p:nvSpPr>
          <p:cNvPr id="3" name="2 - Θέση σημειώσεων"/>
          <p:cNvSpPr>
            <a:spLocks noGrp="1"/>
          </p:cNvSpPr>
          <p:nvPr>
            <p:ph type="body" idx="1"/>
          </p:nvPr>
        </p:nvSpPr>
        <p:spPr/>
        <p:txBody>
          <a:bodyPr>
            <a:normAutofit/>
          </a:bodyPr>
          <a:lstStyle/>
          <a:p>
            <a:pPr algn="just"/>
            <a:r>
              <a:rPr lang="el-GR" dirty="0" smtClean="0">
                <a:ea typeface="Times New Roman" pitchFamily="18" charset="0"/>
                <a:cs typeface="Arial" pitchFamily="34" charset="0"/>
              </a:rPr>
              <a:t>Στο παλινδρομικό δισκοπρίονο μπορεί να πάρει κλίση και ο δίσκος κοπής και με αυτόν τον τρόπο μπορούν να δημιουργηθούν κεκλιμένες πρίσεις. Συνδυασμός στρέψης του οριζόντιου βραχίονα και του δίσκου κοπής δίνει τη δυνατότητα δημιουργίας σύνθετων κεκλιμένων τομών στο </a:t>
            </a:r>
            <a:r>
              <a:rPr lang="el-GR" dirty="0" err="1" smtClean="0">
                <a:ea typeface="Times New Roman" pitchFamily="18" charset="0"/>
                <a:cs typeface="Arial" pitchFamily="34" charset="0"/>
              </a:rPr>
              <a:t>σόκορο</a:t>
            </a:r>
            <a:r>
              <a:rPr lang="el-GR" dirty="0" smtClean="0">
                <a:ea typeface="Times New Roman" pitchFamily="18" charset="0"/>
                <a:cs typeface="Arial" pitchFamily="34" charset="0"/>
              </a:rPr>
              <a:t>. Προϋπόθεση για όλες τις ανωτέρω </a:t>
            </a:r>
            <a:r>
              <a:rPr lang="el-GR" dirty="0" err="1" smtClean="0">
                <a:ea typeface="Times New Roman" pitchFamily="18" charset="0"/>
                <a:cs typeface="Arial" pitchFamily="34" charset="0"/>
              </a:rPr>
              <a:t>πρίσεις</a:t>
            </a:r>
            <a:r>
              <a:rPr lang="el-GR" dirty="0" smtClean="0">
                <a:ea typeface="Times New Roman" pitchFamily="18" charset="0"/>
                <a:cs typeface="Arial" pitchFamily="34" charset="0"/>
              </a:rPr>
              <a:t> είναι τα δόντια του δίσκου να βρίσκονται κάτω από το επίπεδο της τράπεζας εργασίας. Γι αυτό το λόγο και η τράπεζα εργασίας του παλινδρομικού </a:t>
            </a:r>
            <a:r>
              <a:rPr lang="el-GR" dirty="0" err="1" smtClean="0">
                <a:ea typeface="Times New Roman" pitchFamily="18" charset="0"/>
                <a:cs typeface="Arial" pitchFamily="34" charset="0"/>
              </a:rPr>
              <a:t>δισκοπρίονου</a:t>
            </a:r>
            <a:r>
              <a:rPr lang="el-GR" dirty="0" smtClean="0">
                <a:ea typeface="Times New Roman" pitchFamily="18" charset="0"/>
                <a:cs typeface="Arial" pitchFamily="34" charset="0"/>
              </a:rPr>
              <a:t> είναι κατασκευασμένη από κάποιο προϊόν ξύλου (π.χ. </a:t>
            </a:r>
            <a:r>
              <a:rPr lang="en-US" dirty="0" smtClean="0">
                <a:ea typeface="Times New Roman" pitchFamily="18" charset="0"/>
                <a:cs typeface="Arial" pitchFamily="34" charset="0"/>
              </a:rPr>
              <a:t>MDF</a:t>
            </a:r>
            <a:r>
              <a:rPr lang="el-GR" dirty="0" smtClean="0">
                <a:ea typeface="Times New Roman" pitchFamily="18" charset="0"/>
                <a:cs typeface="Arial" pitchFamily="34" charset="0"/>
              </a:rPr>
              <a:t>). Εάν ανασηκώσουμε το δίσκο κοπής πάνω από το επίπεδο της τράπεζας εργασίας, θα πραγματοποιούνται </a:t>
            </a:r>
            <a:r>
              <a:rPr lang="el-GR" dirty="0" err="1" smtClean="0">
                <a:ea typeface="Times New Roman" pitchFamily="18" charset="0"/>
                <a:cs typeface="Arial" pitchFamily="34" charset="0"/>
              </a:rPr>
              <a:t>πρίσεις</a:t>
            </a:r>
            <a:r>
              <a:rPr lang="el-GR" dirty="0" smtClean="0">
                <a:ea typeface="Times New Roman" pitchFamily="18" charset="0"/>
                <a:cs typeface="Arial" pitchFamily="34" charset="0"/>
              </a:rPr>
              <a:t> (</a:t>
            </a:r>
            <a:r>
              <a:rPr lang="el-GR" dirty="0" err="1" smtClean="0">
                <a:ea typeface="Times New Roman" pitchFamily="18" charset="0"/>
                <a:cs typeface="Arial" pitchFamily="34" charset="0"/>
              </a:rPr>
              <a:t>γκινισιές</a:t>
            </a:r>
            <a:r>
              <a:rPr lang="el-GR" dirty="0" smtClean="0">
                <a:ea typeface="Times New Roman" pitchFamily="18" charset="0"/>
                <a:cs typeface="Arial" pitchFamily="34" charset="0"/>
              </a:rPr>
              <a:t>) σε τμήμα του πάχους του κατεργαζόμενου στοιχείου. Τα παλινδρομικά </a:t>
            </a:r>
            <a:r>
              <a:rPr lang="el-GR" dirty="0" err="1" smtClean="0">
                <a:ea typeface="Times New Roman" pitchFamily="18" charset="0"/>
                <a:cs typeface="Arial" pitchFamily="34" charset="0"/>
              </a:rPr>
              <a:t>δισκοπρίονα</a:t>
            </a:r>
            <a:r>
              <a:rPr lang="el-GR" dirty="0" smtClean="0">
                <a:ea typeface="Times New Roman" pitchFamily="18" charset="0"/>
                <a:cs typeface="Arial" pitchFamily="34" charset="0"/>
              </a:rPr>
              <a:t> χρησιμοποιούν δίσκους με αρνητική γωνία κοπής. Οι δίσκοι αυτοί σταθεροποιούν καλύτερα το ξύλο στην τράπεζα εργασίας, κάνοντας ασφαλέστερη την πρίση.</a:t>
            </a:r>
            <a:endParaRPr lang="el-GR" dirty="0"/>
          </a:p>
        </p:txBody>
      </p:sp>
      <p:sp>
        <p:nvSpPr>
          <p:cNvPr id="4" name="3 - Θέση αριθμού διαφάνειας"/>
          <p:cNvSpPr>
            <a:spLocks noGrp="1"/>
          </p:cNvSpPr>
          <p:nvPr>
            <p:ph type="sldNum" sz="quarter" idx="10"/>
          </p:nvPr>
        </p:nvSpPr>
        <p:spPr/>
        <p:txBody>
          <a:bodyPr/>
          <a:lstStyle/>
          <a:p>
            <a:fld id="{3388D66A-D739-438A-8323-D9F34D7D22A2}" type="slidenum">
              <a:rPr lang="el-GR" smtClean="0"/>
              <a:pPr/>
              <a:t>15</a:t>
            </a:fld>
            <a:endParaRPr lang="el-G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Θέση εικόνας διαφάνειας"/>
          <p:cNvSpPr>
            <a:spLocks noGrp="1" noRot="1" noChangeAspect="1"/>
          </p:cNvSpPr>
          <p:nvPr>
            <p:ph type="sldImg"/>
          </p:nvPr>
        </p:nvSpPr>
        <p:spPr/>
      </p:sp>
      <p:sp>
        <p:nvSpPr>
          <p:cNvPr id="3" name="2 - Θέση σημειώσεων"/>
          <p:cNvSpPr>
            <a:spLocks noGrp="1"/>
          </p:cNvSpPr>
          <p:nvPr>
            <p:ph type="body" idx="1"/>
          </p:nvPr>
        </p:nvSpPr>
        <p:spPr/>
        <p:txBody>
          <a:bodyPr>
            <a:normAutofit/>
          </a:bodyPr>
          <a:lstStyle/>
          <a:p>
            <a:pPr lvl="0" algn="just"/>
            <a:r>
              <a:rPr lang="el-GR" dirty="0" smtClean="0">
                <a:ea typeface="Times New Roman" pitchFamily="18" charset="0"/>
                <a:cs typeface="Arial" pitchFamily="34" charset="0"/>
              </a:rPr>
              <a:t>Οι δίσκοι </a:t>
            </a:r>
            <a:r>
              <a:rPr lang="el-GR" dirty="0" err="1" smtClean="0">
                <a:ea typeface="Times New Roman" pitchFamily="18" charset="0"/>
                <a:cs typeface="Arial" pitchFamily="34" charset="0"/>
              </a:rPr>
              <a:t>πρόκοψης</a:t>
            </a:r>
            <a:r>
              <a:rPr lang="el-GR" dirty="0" smtClean="0">
                <a:ea typeface="Times New Roman" pitchFamily="18" charset="0"/>
                <a:cs typeface="Arial" pitchFamily="34" charset="0"/>
              </a:rPr>
              <a:t> ή </a:t>
            </a:r>
            <a:r>
              <a:rPr lang="el-GR" dirty="0" err="1" smtClean="0">
                <a:ea typeface="Times New Roman" pitchFamily="18" charset="0"/>
                <a:cs typeface="Arial" pitchFamily="34" charset="0"/>
              </a:rPr>
              <a:t>προχάραξης</a:t>
            </a:r>
            <a:r>
              <a:rPr lang="el-GR" dirty="0" smtClean="0">
                <a:ea typeface="Times New Roman" pitchFamily="18" charset="0"/>
                <a:cs typeface="Arial" pitchFamily="34" charset="0"/>
              </a:rPr>
              <a:t> χρησιμοποιούνται για την πρίση </a:t>
            </a:r>
            <a:r>
              <a:rPr lang="el-GR" dirty="0" err="1" smtClean="0">
                <a:ea typeface="Times New Roman" pitchFamily="18" charset="0"/>
                <a:cs typeface="Arial" pitchFamily="34" charset="0"/>
              </a:rPr>
              <a:t>επενδεδυμένων</a:t>
            </a:r>
            <a:r>
              <a:rPr lang="el-GR" dirty="0" smtClean="0">
                <a:ea typeface="Times New Roman" pitchFamily="18" charset="0"/>
                <a:cs typeface="Arial" pitchFamily="34" charset="0"/>
              </a:rPr>
              <a:t> ξυλοπλακών. Οι δίσκοι αυτοί συνοδεύουν τους κανονικούς δίσκους και </a:t>
            </a:r>
            <a:r>
              <a:rPr lang="el-GR" dirty="0" err="1" smtClean="0">
                <a:ea typeface="Times New Roman" pitchFamily="18" charset="0"/>
                <a:cs typeface="Arial" pitchFamily="34" charset="0"/>
              </a:rPr>
              <a:t>προχαράσσουν</a:t>
            </a:r>
            <a:r>
              <a:rPr lang="el-GR" dirty="0" smtClean="0">
                <a:ea typeface="Times New Roman" pitchFamily="18" charset="0"/>
                <a:cs typeface="Arial" pitchFamily="34" charset="0"/>
              </a:rPr>
              <a:t> τις </a:t>
            </a:r>
            <a:r>
              <a:rPr lang="el-GR" dirty="0" err="1" smtClean="0">
                <a:ea typeface="Times New Roman" pitchFamily="18" charset="0"/>
                <a:cs typeface="Arial" pitchFamily="34" charset="0"/>
              </a:rPr>
              <a:t>ξυλοπλάκες</a:t>
            </a:r>
            <a:r>
              <a:rPr lang="el-GR" dirty="0" smtClean="0">
                <a:ea typeface="Times New Roman" pitchFamily="18" charset="0"/>
                <a:cs typeface="Arial" pitchFamily="34" charset="0"/>
              </a:rPr>
              <a:t>, τόσο ώστε να κοπεί με ποιότητα το επένδυμα της </a:t>
            </a:r>
            <a:r>
              <a:rPr lang="el-GR" dirty="0" err="1" smtClean="0">
                <a:ea typeface="Times New Roman" pitchFamily="18" charset="0"/>
                <a:cs typeface="Arial" pitchFamily="34" charset="0"/>
              </a:rPr>
              <a:t>ξυλοπλάκας</a:t>
            </a:r>
            <a:r>
              <a:rPr lang="el-GR" dirty="0" smtClean="0">
                <a:ea typeface="Times New Roman" pitchFamily="18" charset="0"/>
                <a:cs typeface="Arial" pitchFamily="34" charset="0"/>
              </a:rPr>
              <a:t> (π.χ. καπλαμάς, </a:t>
            </a:r>
            <a:r>
              <a:rPr lang="el-GR" dirty="0" smtClean="0">
                <a:ea typeface="Times New Roman" pitchFamily="18" charset="0"/>
                <a:cs typeface="Arial" pitchFamily="34" charset="0"/>
              </a:rPr>
              <a:t>μελαμίνη και βακελίτης). </a:t>
            </a:r>
            <a:endParaRPr lang="el-GR" sz="1800" dirty="0" smtClean="0">
              <a:cs typeface="Arial" pitchFamily="34" charset="0"/>
            </a:endParaRPr>
          </a:p>
          <a:p>
            <a:pPr algn="just"/>
            <a:endParaRPr lang="el-GR" dirty="0"/>
          </a:p>
        </p:txBody>
      </p:sp>
      <p:sp>
        <p:nvSpPr>
          <p:cNvPr id="4" name="3 - Θέση αριθμού διαφάνειας"/>
          <p:cNvSpPr>
            <a:spLocks noGrp="1"/>
          </p:cNvSpPr>
          <p:nvPr>
            <p:ph type="sldNum" sz="quarter" idx="10"/>
          </p:nvPr>
        </p:nvSpPr>
        <p:spPr/>
        <p:txBody>
          <a:bodyPr/>
          <a:lstStyle/>
          <a:p>
            <a:fld id="{3388D66A-D739-438A-8323-D9F34D7D22A2}" type="slidenum">
              <a:rPr lang="el-GR" smtClean="0"/>
              <a:pPr/>
              <a:t>16</a:t>
            </a:fld>
            <a:endParaRPr lang="el-G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Θέση εικόνας διαφάνειας"/>
          <p:cNvSpPr>
            <a:spLocks noGrp="1" noRot="1" noChangeAspect="1"/>
          </p:cNvSpPr>
          <p:nvPr>
            <p:ph type="sldImg"/>
          </p:nvPr>
        </p:nvSpPr>
        <p:spPr/>
      </p:sp>
      <p:sp>
        <p:nvSpPr>
          <p:cNvPr id="3" name="2 - Θέση σημειώσεων"/>
          <p:cNvSpPr>
            <a:spLocks noGrp="1"/>
          </p:cNvSpPr>
          <p:nvPr>
            <p:ph type="body" idx="1"/>
          </p:nvPr>
        </p:nvSpPr>
        <p:spPr/>
        <p:txBody>
          <a:bodyPr>
            <a:normAutofit/>
          </a:bodyPr>
          <a:lstStyle/>
          <a:p>
            <a:pPr algn="just"/>
            <a:r>
              <a:rPr lang="el-GR" dirty="0" smtClean="0">
                <a:ea typeface="Times New Roman" pitchFamily="18" charset="0"/>
                <a:cs typeface="Arial" pitchFamily="34" charset="0"/>
              </a:rPr>
              <a:t>Στους απλούς δίσκους το σώμα του δίσκου αποτελείται από το ίδιο υλικό με τα δόντια του δίσκου (κράματα ατσαλιού). Τα δόντια των απλών δίσκων φέρουν </a:t>
            </a:r>
            <a:r>
              <a:rPr lang="el-GR" dirty="0" err="1" smtClean="0">
                <a:ea typeface="Times New Roman" pitchFamily="18" charset="0"/>
                <a:cs typeface="Arial" pitchFamily="34" charset="0"/>
              </a:rPr>
              <a:t>έκκαμψη</a:t>
            </a:r>
            <a:r>
              <a:rPr lang="el-GR" dirty="0" smtClean="0">
                <a:ea typeface="Times New Roman" pitchFamily="18" charset="0"/>
                <a:cs typeface="Arial" pitchFamily="34" charset="0"/>
              </a:rPr>
              <a:t> (κλίση εναλλάξ αριστερά – δεξιά). Οι δίσκοι αυτοί είναι παλιάς τεχνολογίας, φθείρονται γρήγορα, δεν έχουν καλό ποιοτικό αποτέλεσμα και δε χρησιμοποιούνται στην εποχή μας.</a:t>
            </a:r>
          </a:p>
          <a:p>
            <a:pPr lvl="0" algn="just"/>
            <a:r>
              <a:rPr lang="el-GR" dirty="0" smtClean="0">
                <a:ea typeface="Times New Roman" pitchFamily="18" charset="0"/>
                <a:cs typeface="Arial" pitchFamily="34" charset="0"/>
              </a:rPr>
              <a:t>Οι σύγχρονοι δίσκοι κοπής διαθέτουν δόντια από διαφορετικό υλικό από το σώμα του δίσκου. Το πιο συνηθισμένο υλικό είναι το καρβίδιο (Α) το οποίο χρησιμοποιείται για την πρίση πριστής ξυλείας και ξυλοπλακών. Πέρα από τους δίσκους με καρβίδιο, οι σύγχρονοι δίσκοι φέρουν διαμάντι (Β) με τους οποίους κατεργάζονται σκληρές επιφάνειες (π.χ. </a:t>
            </a:r>
            <a:r>
              <a:rPr lang="el-GR" dirty="0" err="1" smtClean="0">
                <a:ea typeface="Times New Roman" pitchFamily="18" charset="0"/>
                <a:cs typeface="Arial" pitchFamily="34" charset="0"/>
              </a:rPr>
              <a:t>επενδεδυμένες</a:t>
            </a:r>
            <a:r>
              <a:rPr lang="el-GR" dirty="0" smtClean="0">
                <a:ea typeface="Times New Roman" pitchFamily="18" charset="0"/>
                <a:cs typeface="Arial" pitchFamily="34" charset="0"/>
              </a:rPr>
              <a:t> </a:t>
            </a:r>
            <a:r>
              <a:rPr lang="el-GR" dirty="0" err="1" smtClean="0">
                <a:ea typeface="Times New Roman" pitchFamily="18" charset="0"/>
                <a:cs typeface="Arial" pitchFamily="34" charset="0"/>
              </a:rPr>
              <a:t>ξυλοπλάκες</a:t>
            </a:r>
            <a:r>
              <a:rPr lang="el-GR" dirty="0" smtClean="0">
                <a:ea typeface="Times New Roman" pitchFamily="18" charset="0"/>
                <a:cs typeface="Arial" pitchFamily="34" charset="0"/>
              </a:rPr>
              <a:t> με σκληρά επενδύματα, πατώματα </a:t>
            </a:r>
            <a:r>
              <a:rPr lang="en-US" dirty="0" smtClean="0">
                <a:ea typeface="Times New Roman" pitchFamily="18" charset="0"/>
                <a:cs typeface="Arial" pitchFamily="34" charset="0"/>
              </a:rPr>
              <a:t>laminate</a:t>
            </a:r>
            <a:r>
              <a:rPr lang="el-GR" dirty="0" smtClean="0">
                <a:ea typeface="Times New Roman" pitchFamily="18" charset="0"/>
                <a:cs typeface="Arial" pitchFamily="34" charset="0"/>
              </a:rPr>
              <a:t>, κτλ.). Οι δίσκοι με διαμάντι χρησιμοποιούνται σε μεγάλες σε παραγωγή επιχειρήσεις.</a:t>
            </a:r>
            <a:endParaRPr lang="el-GR" dirty="0" smtClean="0">
              <a:cs typeface="Arial" pitchFamily="34" charset="0"/>
            </a:endParaRPr>
          </a:p>
          <a:p>
            <a:pPr algn="just"/>
            <a:endParaRPr lang="el-GR" dirty="0"/>
          </a:p>
        </p:txBody>
      </p:sp>
      <p:sp>
        <p:nvSpPr>
          <p:cNvPr id="4" name="3 - Θέση αριθμού διαφάνειας"/>
          <p:cNvSpPr>
            <a:spLocks noGrp="1"/>
          </p:cNvSpPr>
          <p:nvPr>
            <p:ph type="sldNum" sz="quarter" idx="10"/>
          </p:nvPr>
        </p:nvSpPr>
        <p:spPr/>
        <p:txBody>
          <a:bodyPr/>
          <a:lstStyle/>
          <a:p>
            <a:fld id="{3388D66A-D739-438A-8323-D9F34D7D22A2}" type="slidenum">
              <a:rPr lang="el-GR" smtClean="0"/>
              <a:pPr/>
              <a:t>17</a:t>
            </a:fld>
            <a:endParaRPr lang="el-G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Θέση εικόνας διαφάνειας"/>
          <p:cNvSpPr>
            <a:spLocks noGrp="1" noRot="1" noChangeAspect="1"/>
          </p:cNvSpPr>
          <p:nvPr>
            <p:ph type="sldImg"/>
          </p:nvPr>
        </p:nvSpPr>
        <p:spPr/>
      </p:sp>
      <p:sp>
        <p:nvSpPr>
          <p:cNvPr id="3" name="2 - Θέση σημειώσεων"/>
          <p:cNvSpPr>
            <a:spLocks noGrp="1"/>
          </p:cNvSpPr>
          <p:nvPr>
            <p:ph type="body" idx="1"/>
          </p:nvPr>
        </p:nvSpPr>
        <p:spPr/>
        <p:txBody>
          <a:bodyPr>
            <a:normAutofit/>
          </a:bodyPr>
          <a:lstStyle/>
          <a:p>
            <a:pPr algn="just"/>
            <a:r>
              <a:rPr lang="el-GR" dirty="0" smtClean="0"/>
              <a:t>Ο τύπος (Α) χρησιμοποιείται για κατά μήκος πρίση, ο τύπος (Β) για εγκάρσια, ο τύπος (Γ) για πρίση ξυλοπλακών </a:t>
            </a:r>
            <a:r>
              <a:rPr lang="el-GR" dirty="0" err="1" smtClean="0"/>
              <a:t>επενδεδυμένων</a:t>
            </a:r>
            <a:r>
              <a:rPr lang="el-GR" dirty="0" smtClean="0"/>
              <a:t> με καπλαμά και ο (Δ) για πρίση ξυλοπλακών </a:t>
            </a:r>
            <a:r>
              <a:rPr lang="el-GR" dirty="0" err="1" smtClean="0"/>
              <a:t>επενδεδυμένων</a:t>
            </a:r>
            <a:r>
              <a:rPr lang="el-GR" dirty="0" smtClean="0"/>
              <a:t> με μελαμίνη.</a:t>
            </a:r>
          </a:p>
          <a:p>
            <a:endParaRPr lang="el-GR" dirty="0"/>
          </a:p>
        </p:txBody>
      </p:sp>
      <p:sp>
        <p:nvSpPr>
          <p:cNvPr id="4" name="3 - Θέση αριθμού διαφάνειας"/>
          <p:cNvSpPr>
            <a:spLocks noGrp="1"/>
          </p:cNvSpPr>
          <p:nvPr>
            <p:ph type="sldNum" sz="quarter" idx="10"/>
          </p:nvPr>
        </p:nvSpPr>
        <p:spPr/>
        <p:txBody>
          <a:bodyPr/>
          <a:lstStyle/>
          <a:p>
            <a:fld id="{3388D66A-D739-438A-8323-D9F34D7D22A2}" type="slidenum">
              <a:rPr lang="el-GR" smtClean="0"/>
              <a:pPr/>
              <a:t>18</a:t>
            </a:fld>
            <a:endParaRPr lang="el-G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Θέση εικόνας διαφάνειας"/>
          <p:cNvSpPr>
            <a:spLocks noGrp="1" noRot="1" noChangeAspect="1"/>
          </p:cNvSpPr>
          <p:nvPr>
            <p:ph type="sldImg"/>
          </p:nvPr>
        </p:nvSpPr>
        <p:spPr/>
      </p:sp>
      <p:sp>
        <p:nvSpPr>
          <p:cNvPr id="3" name="2 - Θέση σημειώσεων"/>
          <p:cNvSpPr>
            <a:spLocks noGrp="1"/>
          </p:cNvSpPr>
          <p:nvPr>
            <p:ph type="body" idx="1"/>
          </p:nvPr>
        </p:nvSpPr>
        <p:spPr/>
        <p:txBody>
          <a:bodyPr>
            <a:normAutofit/>
          </a:bodyPr>
          <a:lstStyle/>
          <a:p>
            <a:pPr algn="just"/>
            <a:r>
              <a:rPr lang="el-GR" dirty="0" smtClean="0"/>
              <a:t>Τα δόντια των δίσκων βρίσκονται κολλημένα στο σώμα του δίσκου σε ειδικές προεξοχές διαφόρων σχημάτων. Σε ορισμένους δίσκους πίσω από τα δόντια υπάρχουν οδηγοί με μικρότερο ύψος (3). Οι οδηγοί αποτρέπουν τη μεγάλη και απότομη διείσδυση των δοντιών στη μάζα του ξύλου και έτσι μειώνεται ο κίνδυνος της απότομης πρόσκρουσης των δοντιών σε ρόζους που πιθανόν να υπάρχουν στο ξύλο. Κάτω από το δόντια υπάρχει ο κενός χώρος του διάκενου (4) που χρησιμεύει για την προσωρινή αποθήκευση του πριονιδιού κατά τη διάρκεια παραγωγής του και έως ότου το δόντι εξέλθει από το ξύλο. </a:t>
            </a:r>
          </a:p>
          <a:p>
            <a:pPr algn="just"/>
            <a:r>
              <a:rPr lang="el-GR" dirty="0" smtClean="0"/>
              <a:t>Τα ανοίγματα στο κέντρο του δίσκου χρησιμοποιούνται για τη στερέωση του δίσκου στον άξονα περιστροφής του μηχανήματος. Ο δίσκος στην περιφέρειά του φέρει ανοίγματα είτε κενά (7), είτε με μαχαιράκια καρβιδίου (8, 9). Τα κενά ανοίγματα ψύχουν το δίσκο κατά τη διάρκεια της κατεργασίας, ενώ τα ανοίγματα με καρβίδιο σταθεροποιούν την πρίση μη επιτρέποντας το κομμένο ξύλο να έλθει σε επαφή με το σώμα του δίσκου, αλλά μόνο με τα μαχαιράκια καρβιδίου. Αυτό συμβαίνει διότι τα μαχαιράκια καρβιδίου έχουν μεγαλύτερο πάχος από το σώμα του δίσκου. Τα ανοίγματα του δίσκου που ξεκινάνε από την περιφέρεια του δίσκου και συνεχίζουν για λίγα εκατοστά στο εσωτερικό αυτού (11, 12 και 13), αποτελούν ένα μέσο για την εκτόνωση των τάσεων του δίσκου κατά τη διάρκεια της κατεργασίας.</a:t>
            </a:r>
            <a:endParaRPr lang="el-GR" dirty="0"/>
          </a:p>
        </p:txBody>
      </p:sp>
      <p:sp>
        <p:nvSpPr>
          <p:cNvPr id="4" name="3 - Θέση αριθμού διαφάνειας"/>
          <p:cNvSpPr>
            <a:spLocks noGrp="1"/>
          </p:cNvSpPr>
          <p:nvPr>
            <p:ph type="sldNum" sz="quarter" idx="10"/>
          </p:nvPr>
        </p:nvSpPr>
        <p:spPr/>
        <p:txBody>
          <a:bodyPr/>
          <a:lstStyle/>
          <a:p>
            <a:fld id="{3388D66A-D739-438A-8323-D9F34D7D22A2}" type="slidenum">
              <a:rPr lang="el-GR" smtClean="0"/>
              <a:pPr/>
              <a:t>19</a:t>
            </a:fld>
            <a:endParaRPr lang="el-G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Θέση εικόνας διαφάνειας"/>
          <p:cNvSpPr>
            <a:spLocks noGrp="1" noRot="1" noChangeAspect="1"/>
          </p:cNvSpPr>
          <p:nvPr>
            <p:ph type="sldImg"/>
          </p:nvPr>
        </p:nvSpPr>
        <p:spPr/>
      </p:sp>
      <p:sp>
        <p:nvSpPr>
          <p:cNvPr id="3" name="2 - Θέση σημειώσεων"/>
          <p:cNvSpPr>
            <a:spLocks noGrp="1"/>
          </p:cNvSpPr>
          <p:nvPr>
            <p:ph type="body" idx="1"/>
          </p:nvPr>
        </p:nvSpPr>
        <p:spPr/>
        <p:txBody>
          <a:bodyPr>
            <a:normAutofit/>
          </a:bodyPr>
          <a:lstStyle/>
          <a:p>
            <a:endParaRPr lang="el-GR" dirty="0"/>
          </a:p>
        </p:txBody>
      </p:sp>
      <p:sp>
        <p:nvSpPr>
          <p:cNvPr id="4" name="3 - Θέση αριθμού διαφάνειας"/>
          <p:cNvSpPr>
            <a:spLocks noGrp="1"/>
          </p:cNvSpPr>
          <p:nvPr>
            <p:ph type="sldNum" sz="quarter" idx="10"/>
          </p:nvPr>
        </p:nvSpPr>
        <p:spPr/>
        <p:txBody>
          <a:bodyPr/>
          <a:lstStyle/>
          <a:p>
            <a:fld id="{3388D66A-D739-438A-8323-D9F34D7D22A2}" type="slidenum">
              <a:rPr lang="el-GR" smtClean="0"/>
              <a:pPr/>
              <a:t>20</a:t>
            </a:fld>
            <a:endParaRPr lang="el-G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Θέση εικόνας διαφάνειας"/>
          <p:cNvSpPr>
            <a:spLocks noGrp="1" noRot="1" noChangeAspect="1"/>
          </p:cNvSpPr>
          <p:nvPr>
            <p:ph type="sldImg"/>
          </p:nvPr>
        </p:nvSpPr>
        <p:spPr/>
      </p:sp>
      <p:sp>
        <p:nvSpPr>
          <p:cNvPr id="3" name="2 - Θέση σημειώσεων"/>
          <p:cNvSpPr>
            <a:spLocks noGrp="1"/>
          </p:cNvSpPr>
          <p:nvPr>
            <p:ph type="body" idx="1"/>
          </p:nvPr>
        </p:nvSpPr>
        <p:spPr/>
        <p:txBody>
          <a:bodyPr>
            <a:normAutofit/>
          </a:bodyPr>
          <a:lstStyle/>
          <a:p>
            <a:endParaRPr lang="el-GR"/>
          </a:p>
        </p:txBody>
      </p:sp>
      <p:sp>
        <p:nvSpPr>
          <p:cNvPr id="4" name="3 - Θέση αριθμού διαφάνειας"/>
          <p:cNvSpPr>
            <a:spLocks noGrp="1"/>
          </p:cNvSpPr>
          <p:nvPr>
            <p:ph type="sldNum" sz="quarter" idx="10"/>
          </p:nvPr>
        </p:nvSpPr>
        <p:spPr/>
        <p:txBody>
          <a:bodyPr/>
          <a:lstStyle/>
          <a:p>
            <a:fld id="{3388D66A-D739-438A-8323-D9F34D7D22A2}" type="slidenum">
              <a:rPr lang="el-GR" smtClean="0"/>
              <a:pPr/>
              <a:t>21</a:t>
            </a:fld>
            <a:endParaRPr lang="el-G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Θέση εικόνας διαφάνειας"/>
          <p:cNvSpPr>
            <a:spLocks noGrp="1" noRot="1" noChangeAspect="1"/>
          </p:cNvSpPr>
          <p:nvPr>
            <p:ph type="sldImg"/>
          </p:nvPr>
        </p:nvSpPr>
        <p:spPr/>
      </p:sp>
      <p:sp>
        <p:nvSpPr>
          <p:cNvPr id="3" name="2 - Θέση σημειώσεων"/>
          <p:cNvSpPr>
            <a:spLocks noGrp="1"/>
          </p:cNvSpPr>
          <p:nvPr>
            <p:ph type="body" idx="1"/>
          </p:nvPr>
        </p:nvSpPr>
        <p:spPr/>
        <p:txBody>
          <a:bodyPr>
            <a:normAutofit/>
          </a:bodyPr>
          <a:lstStyle/>
          <a:p>
            <a:endParaRPr lang="el-GR"/>
          </a:p>
        </p:txBody>
      </p:sp>
      <p:sp>
        <p:nvSpPr>
          <p:cNvPr id="4" name="3 - Θέση αριθμού διαφάνειας"/>
          <p:cNvSpPr>
            <a:spLocks noGrp="1"/>
          </p:cNvSpPr>
          <p:nvPr>
            <p:ph type="sldNum" sz="quarter" idx="10"/>
          </p:nvPr>
        </p:nvSpPr>
        <p:spPr/>
        <p:txBody>
          <a:bodyPr/>
          <a:lstStyle/>
          <a:p>
            <a:fld id="{3388D66A-D739-438A-8323-D9F34D7D22A2}" type="slidenum">
              <a:rPr lang="el-GR" smtClean="0"/>
              <a:pPr/>
              <a:t>22</a:t>
            </a:fld>
            <a:endParaRPr lang="el-G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Θέση εικόνας διαφάνειας"/>
          <p:cNvSpPr>
            <a:spLocks noGrp="1" noRot="1" noChangeAspect="1"/>
          </p:cNvSpPr>
          <p:nvPr>
            <p:ph type="sldImg"/>
          </p:nvPr>
        </p:nvSpPr>
        <p:spPr/>
      </p:sp>
      <p:sp>
        <p:nvSpPr>
          <p:cNvPr id="3" name="2 - Θέση σημειώσεων"/>
          <p:cNvSpPr>
            <a:spLocks noGrp="1"/>
          </p:cNvSpPr>
          <p:nvPr>
            <p:ph type="body" idx="1"/>
          </p:nvPr>
        </p:nvSpPr>
        <p:spPr/>
        <p:txBody>
          <a:bodyPr>
            <a:normAutofit/>
          </a:bodyPr>
          <a:lstStyle/>
          <a:p>
            <a:endParaRPr lang="el-GR"/>
          </a:p>
        </p:txBody>
      </p:sp>
      <p:sp>
        <p:nvSpPr>
          <p:cNvPr id="4" name="3 - Θέση αριθμού διαφάνειας"/>
          <p:cNvSpPr>
            <a:spLocks noGrp="1"/>
          </p:cNvSpPr>
          <p:nvPr>
            <p:ph type="sldNum" sz="quarter" idx="10"/>
          </p:nvPr>
        </p:nvSpPr>
        <p:spPr/>
        <p:txBody>
          <a:bodyPr/>
          <a:lstStyle/>
          <a:p>
            <a:fld id="{3388D66A-D739-438A-8323-D9F34D7D22A2}" type="slidenum">
              <a:rPr lang="el-GR" smtClean="0"/>
              <a:pPr/>
              <a:t>23</a:t>
            </a:fld>
            <a:endParaRPr lang="el-G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Θέση εικόνας διαφάνειας"/>
          <p:cNvSpPr>
            <a:spLocks noGrp="1" noRot="1" noChangeAspect="1"/>
          </p:cNvSpPr>
          <p:nvPr>
            <p:ph type="sldImg"/>
          </p:nvPr>
        </p:nvSpPr>
        <p:spPr/>
      </p:sp>
      <p:sp>
        <p:nvSpPr>
          <p:cNvPr id="3" name="2 - Θέση σημειώσεων"/>
          <p:cNvSpPr>
            <a:spLocks noGrp="1"/>
          </p:cNvSpPr>
          <p:nvPr>
            <p:ph type="body" idx="1"/>
          </p:nvPr>
        </p:nvSpPr>
        <p:spPr/>
        <p:txBody>
          <a:bodyPr>
            <a:normAutofit/>
          </a:bodyPr>
          <a:lstStyle/>
          <a:p>
            <a:endParaRPr lang="el-GR"/>
          </a:p>
        </p:txBody>
      </p:sp>
      <p:sp>
        <p:nvSpPr>
          <p:cNvPr id="4" name="3 - Θέση αριθμού διαφάνειας"/>
          <p:cNvSpPr>
            <a:spLocks noGrp="1"/>
          </p:cNvSpPr>
          <p:nvPr>
            <p:ph type="sldNum" sz="quarter" idx="10"/>
          </p:nvPr>
        </p:nvSpPr>
        <p:spPr/>
        <p:txBody>
          <a:bodyPr/>
          <a:lstStyle/>
          <a:p>
            <a:fld id="{3388D66A-D739-438A-8323-D9F34D7D22A2}" type="slidenum">
              <a:rPr lang="el-GR" smtClean="0"/>
              <a:pPr/>
              <a:t>24</a:t>
            </a:fld>
            <a:endParaRPr lang="el-G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Θέση εικόνας διαφάνειας"/>
          <p:cNvSpPr>
            <a:spLocks noGrp="1" noRot="1" noChangeAspect="1"/>
          </p:cNvSpPr>
          <p:nvPr>
            <p:ph type="sldImg"/>
          </p:nvPr>
        </p:nvSpPr>
        <p:spPr/>
      </p:sp>
      <p:sp>
        <p:nvSpPr>
          <p:cNvPr id="3" name="2 - Θέση σημειώσεων"/>
          <p:cNvSpPr>
            <a:spLocks noGrp="1"/>
          </p:cNvSpPr>
          <p:nvPr>
            <p:ph type="body" idx="1"/>
          </p:nvPr>
        </p:nvSpPr>
        <p:spPr/>
        <p:txBody>
          <a:bodyPr>
            <a:normAutofit/>
          </a:bodyPr>
          <a:lstStyle/>
          <a:p>
            <a:endParaRPr lang="el-GR"/>
          </a:p>
        </p:txBody>
      </p:sp>
      <p:sp>
        <p:nvSpPr>
          <p:cNvPr id="4" name="3 - Θέση αριθμού διαφάνειας"/>
          <p:cNvSpPr>
            <a:spLocks noGrp="1"/>
          </p:cNvSpPr>
          <p:nvPr>
            <p:ph type="sldNum" sz="quarter" idx="10"/>
          </p:nvPr>
        </p:nvSpPr>
        <p:spPr/>
        <p:txBody>
          <a:bodyPr/>
          <a:lstStyle/>
          <a:p>
            <a:fld id="{3388D66A-D739-438A-8323-D9F34D7D22A2}" type="slidenum">
              <a:rPr lang="el-GR" smtClean="0"/>
              <a:pPr/>
              <a:t>25</a:t>
            </a:fld>
            <a:endParaRPr lang="el-G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Θέση εικόνας διαφάνειας"/>
          <p:cNvSpPr>
            <a:spLocks noGrp="1" noRot="1" noChangeAspect="1"/>
          </p:cNvSpPr>
          <p:nvPr>
            <p:ph type="sldImg"/>
          </p:nvPr>
        </p:nvSpPr>
        <p:spPr/>
      </p:sp>
      <p:sp>
        <p:nvSpPr>
          <p:cNvPr id="3" name="2 - Θέση σημειώσεων"/>
          <p:cNvSpPr>
            <a:spLocks noGrp="1"/>
          </p:cNvSpPr>
          <p:nvPr>
            <p:ph type="body" idx="1"/>
          </p:nvPr>
        </p:nvSpPr>
        <p:spPr/>
        <p:txBody>
          <a:bodyPr>
            <a:normAutofit/>
          </a:bodyPr>
          <a:lstStyle/>
          <a:p>
            <a:endParaRPr lang="el-GR"/>
          </a:p>
        </p:txBody>
      </p:sp>
      <p:sp>
        <p:nvSpPr>
          <p:cNvPr id="4" name="3 - Θέση αριθμού διαφάνειας"/>
          <p:cNvSpPr>
            <a:spLocks noGrp="1"/>
          </p:cNvSpPr>
          <p:nvPr>
            <p:ph type="sldNum" sz="quarter" idx="10"/>
          </p:nvPr>
        </p:nvSpPr>
        <p:spPr/>
        <p:txBody>
          <a:bodyPr/>
          <a:lstStyle/>
          <a:p>
            <a:fld id="{3388D66A-D739-438A-8323-D9F34D7D22A2}" type="slidenum">
              <a:rPr lang="el-GR" smtClean="0"/>
              <a:pPr/>
              <a:t>26</a:t>
            </a:fld>
            <a:endParaRPr lang="el-G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Θέση εικόνας διαφάνειας"/>
          <p:cNvSpPr>
            <a:spLocks noGrp="1" noRot="1" noChangeAspect="1"/>
          </p:cNvSpPr>
          <p:nvPr>
            <p:ph type="sldImg"/>
          </p:nvPr>
        </p:nvSpPr>
        <p:spPr/>
      </p:sp>
      <p:sp>
        <p:nvSpPr>
          <p:cNvPr id="3" name="2 - Θέση σημειώσεων"/>
          <p:cNvSpPr>
            <a:spLocks noGrp="1"/>
          </p:cNvSpPr>
          <p:nvPr>
            <p:ph type="body" idx="1"/>
          </p:nvPr>
        </p:nvSpPr>
        <p:spPr/>
        <p:txBody>
          <a:bodyPr>
            <a:normAutofit/>
          </a:bodyPr>
          <a:lstStyle/>
          <a:p>
            <a:endParaRPr lang="el-GR"/>
          </a:p>
        </p:txBody>
      </p:sp>
      <p:sp>
        <p:nvSpPr>
          <p:cNvPr id="4" name="3 - Θέση αριθμού διαφάνειας"/>
          <p:cNvSpPr>
            <a:spLocks noGrp="1"/>
          </p:cNvSpPr>
          <p:nvPr>
            <p:ph type="sldNum" sz="quarter" idx="10"/>
          </p:nvPr>
        </p:nvSpPr>
        <p:spPr/>
        <p:txBody>
          <a:bodyPr/>
          <a:lstStyle/>
          <a:p>
            <a:fld id="{3388D66A-D739-438A-8323-D9F34D7D22A2}" type="slidenum">
              <a:rPr lang="el-GR" smtClean="0"/>
              <a:pPr/>
              <a:t>27</a:t>
            </a:fld>
            <a:endParaRPr lang="el-G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l-G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l-GR"/>
          </a:p>
        </p:txBody>
      </p:sp>
      <p:sp>
        <p:nvSpPr>
          <p:cNvPr id="4" name="Date Placeholder 3"/>
          <p:cNvSpPr>
            <a:spLocks noGrp="1"/>
          </p:cNvSpPr>
          <p:nvPr>
            <p:ph type="dt" sz="half" idx="10"/>
          </p:nvPr>
        </p:nvSpPr>
        <p:spPr/>
        <p:txBody>
          <a:bodyPr/>
          <a:lstStyle/>
          <a:p>
            <a:fld id="{49B23152-02E8-41CF-B688-A3F0C8090E90}" type="datetimeFigureOut">
              <a:rPr lang="el-GR" smtClean="0"/>
              <a:pPr/>
              <a:t>30/1/2017</a:t>
            </a:fld>
            <a:endParaRPr lang="el-GR"/>
          </a:p>
        </p:txBody>
      </p:sp>
      <p:sp>
        <p:nvSpPr>
          <p:cNvPr id="5" name="Footer Placeholder 4"/>
          <p:cNvSpPr>
            <a:spLocks noGrp="1"/>
          </p:cNvSpPr>
          <p:nvPr>
            <p:ph type="ftr" sz="quarter" idx="11"/>
          </p:nvPr>
        </p:nvSpPr>
        <p:spPr/>
        <p:txBody>
          <a:bodyPr/>
          <a:lstStyle/>
          <a:p>
            <a:endParaRPr lang="el-GR"/>
          </a:p>
        </p:txBody>
      </p:sp>
      <p:sp>
        <p:nvSpPr>
          <p:cNvPr id="6" name="Slide Number Placeholder 5"/>
          <p:cNvSpPr>
            <a:spLocks noGrp="1"/>
          </p:cNvSpPr>
          <p:nvPr>
            <p:ph type="sldNum" sz="quarter" idx="12"/>
          </p:nvPr>
        </p:nvSpPr>
        <p:spPr/>
        <p:txBody>
          <a:bodyPr/>
          <a:lstStyle/>
          <a:p>
            <a:fld id="{668BA7F0-BF32-4A2D-A040-05FAF217DA0E}" type="slidenum">
              <a:rPr lang="el-GR" smtClean="0"/>
              <a:pPr/>
              <a:t>‹#›</a:t>
            </a:fld>
            <a:endParaRPr lang="el-GR"/>
          </a:p>
        </p:txBody>
      </p:sp>
    </p:spTree>
    <p:extLst>
      <p:ext uri="{BB962C8B-B14F-4D97-AF65-F5344CB8AC3E}">
        <p14:creationId xmlns:p14="http://schemas.microsoft.com/office/powerpoint/2010/main" xmlns="" val="21781158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l-GR"/>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l-GR"/>
          </a:p>
        </p:txBody>
      </p:sp>
      <p:sp>
        <p:nvSpPr>
          <p:cNvPr id="4" name="Date Placeholder 3"/>
          <p:cNvSpPr>
            <a:spLocks noGrp="1"/>
          </p:cNvSpPr>
          <p:nvPr>
            <p:ph type="dt" sz="half" idx="10"/>
          </p:nvPr>
        </p:nvSpPr>
        <p:spPr/>
        <p:txBody>
          <a:bodyPr/>
          <a:lstStyle/>
          <a:p>
            <a:fld id="{49B23152-02E8-41CF-B688-A3F0C8090E90}" type="datetimeFigureOut">
              <a:rPr lang="el-GR" smtClean="0"/>
              <a:pPr/>
              <a:t>30/1/2017</a:t>
            </a:fld>
            <a:endParaRPr lang="el-GR"/>
          </a:p>
        </p:txBody>
      </p:sp>
      <p:sp>
        <p:nvSpPr>
          <p:cNvPr id="5" name="Footer Placeholder 4"/>
          <p:cNvSpPr>
            <a:spLocks noGrp="1"/>
          </p:cNvSpPr>
          <p:nvPr>
            <p:ph type="ftr" sz="quarter" idx="11"/>
          </p:nvPr>
        </p:nvSpPr>
        <p:spPr/>
        <p:txBody>
          <a:bodyPr/>
          <a:lstStyle/>
          <a:p>
            <a:endParaRPr lang="el-GR"/>
          </a:p>
        </p:txBody>
      </p:sp>
      <p:sp>
        <p:nvSpPr>
          <p:cNvPr id="6" name="Slide Number Placeholder 5"/>
          <p:cNvSpPr>
            <a:spLocks noGrp="1"/>
          </p:cNvSpPr>
          <p:nvPr>
            <p:ph type="sldNum" sz="quarter" idx="12"/>
          </p:nvPr>
        </p:nvSpPr>
        <p:spPr/>
        <p:txBody>
          <a:bodyPr/>
          <a:lstStyle/>
          <a:p>
            <a:fld id="{668BA7F0-BF32-4A2D-A040-05FAF217DA0E}" type="slidenum">
              <a:rPr lang="el-GR" smtClean="0"/>
              <a:pPr/>
              <a:t>‹#›</a:t>
            </a:fld>
            <a:endParaRPr lang="el-GR"/>
          </a:p>
        </p:txBody>
      </p:sp>
    </p:spTree>
    <p:extLst>
      <p:ext uri="{BB962C8B-B14F-4D97-AF65-F5344CB8AC3E}">
        <p14:creationId xmlns:p14="http://schemas.microsoft.com/office/powerpoint/2010/main" xmlns="" val="407289716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l-G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9B23152-02E8-41CF-B688-A3F0C8090E90}" type="datetimeFigureOut">
              <a:rPr lang="el-GR" smtClean="0"/>
              <a:pPr/>
              <a:t>30/1/2017</a:t>
            </a:fld>
            <a:endParaRPr lang="el-GR"/>
          </a:p>
        </p:txBody>
      </p:sp>
      <p:sp>
        <p:nvSpPr>
          <p:cNvPr id="5" name="Footer Placeholder 4"/>
          <p:cNvSpPr>
            <a:spLocks noGrp="1"/>
          </p:cNvSpPr>
          <p:nvPr>
            <p:ph type="ftr" sz="quarter" idx="11"/>
          </p:nvPr>
        </p:nvSpPr>
        <p:spPr/>
        <p:txBody>
          <a:bodyPr/>
          <a:lstStyle/>
          <a:p>
            <a:endParaRPr lang="el-GR"/>
          </a:p>
        </p:txBody>
      </p:sp>
      <p:sp>
        <p:nvSpPr>
          <p:cNvPr id="6" name="Slide Number Placeholder 5"/>
          <p:cNvSpPr>
            <a:spLocks noGrp="1"/>
          </p:cNvSpPr>
          <p:nvPr>
            <p:ph type="sldNum" sz="quarter" idx="12"/>
          </p:nvPr>
        </p:nvSpPr>
        <p:spPr/>
        <p:txBody>
          <a:bodyPr/>
          <a:lstStyle/>
          <a:p>
            <a:fld id="{668BA7F0-BF32-4A2D-A040-05FAF217DA0E}" type="slidenum">
              <a:rPr lang="el-GR" smtClean="0"/>
              <a:pPr/>
              <a:t>‹#›</a:t>
            </a:fld>
            <a:endParaRPr lang="el-GR"/>
          </a:p>
        </p:txBody>
      </p:sp>
    </p:spTree>
    <p:extLst>
      <p:ext uri="{BB962C8B-B14F-4D97-AF65-F5344CB8AC3E}">
        <p14:creationId xmlns:p14="http://schemas.microsoft.com/office/powerpoint/2010/main" xmlns="" val="134326199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l-GR"/>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l-GR"/>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l-GR"/>
          </a:p>
        </p:txBody>
      </p:sp>
      <p:sp>
        <p:nvSpPr>
          <p:cNvPr id="5" name="Date Placeholder 4"/>
          <p:cNvSpPr>
            <a:spLocks noGrp="1"/>
          </p:cNvSpPr>
          <p:nvPr>
            <p:ph type="dt" sz="half" idx="10"/>
          </p:nvPr>
        </p:nvSpPr>
        <p:spPr/>
        <p:txBody>
          <a:bodyPr/>
          <a:lstStyle/>
          <a:p>
            <a:fld id="{49B23152-02E8-41CF-B688-A3F0C8090E90}" type="datetimeFigureOut">
              <a:rPr lang="el-GR" smtClean="0"/>
              <a:pPr/>
              <a:t>30/1/2017</a:t>
            </a:fld>
            <a:endParaRPr lang="el-GR"/>
          </a:p>
        </p:txBody>
      </p:sp>
      <p:sp>
        <p:nvSpPr>
          <p:cNvPr id="6" name="Footer Placeholder 5"/>
          <p:cNvSpPr>
            <a:spLocks noGrp="1"/>
          </p:cNvSpPr>
          <p:nvPr>
            <p:ph type="ftr" sz="quarter" idx="11"/>
          </p:nvPr>
        </p:nvSpPr>
        <p:spPr/>
        <p:txBody>
          <a:bodyPr/>
          <a:lstStyle/>
          <a:p>
            <a:endParaRPr lang="el-GR"/>
          </a:p>
        </p:txBody>
      </p:sp>
      <p:sp>
        <p:nvSpPr>
          <p:cNvPr id="7" name="Slide Number Placeholder 6"/>
          <p:cNvSpPr>
            <a:spLocks noGrp="1"/>
          </p:cNvSpPr>
          <p:nvPr>
            <p:ph type="sldNum" sz="quarter" idx="12"/>
          </p:nvPr>
        </p:nvSpPr>
        <p:spPr/>
        <p:txBody>
          <a:bodyPr/>
          <a:lstStyle/>
          <a:p>
            <a:fld id="{668BA7F0-BF32-4A2D-A040-05FAF217DA0E}" type="slidenum">
              <a:rPr lang="el-GR" smtClean="0"/>
              <a:pPr/>
              <a:t>‹#›</a:t>
            </a:fld>
            <a:endParaRPr lang="el-GR"/>
          </a:p>
        </p:txBody>
      </p:sp>
    </p:spTree>
    <p:extLst>
      <p:ext uri="{BB962C8B-B14F-4D97-AF65-F5344CB8AC3E}">
        <p14:creationId xmlns:p14="http://schemas.microsoft.com/office/powerpoint/2010/main" xmlns="" val="276274996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l-G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l-G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l-GR"/>
          </a:p>
        </p:txBody>
      </p:sp>
      <p:sp>
        <p:nvSpPr>
          <p:cNvPr id="7" name="Date Placeholder 6"/>
          <p:cNvSpPr>
            <a:spLocks noGrp="1"/>
          </p:cNvSpPr>
          <p:nvPr>
            <p:ph type="dt" sz="half" idx="10"/>
          </p:nvPr>
        </p:nvSpPr>
        <p:spPr/>
        <p:txBody>
          <a:bodyPr/>
          <a:lstStyle/>
          <a:p>
            <a:fld id="{49B23152-02E8-41CF-B688-A3F0C8090E90}" type="datetimeFigureOut">
              <a:rPr lang="el-GR" smtClean="0"/>
              <a:pPr/>
              <a:t>30/1/2017</a:t>
            </a:fld>
            <a:endParaRPr lang="el-GR"/>
          </a:p>
        </p:txBody>
      </p:sp>
      <p:sp>
        <p:nvSpPr>
          <p:cNvPr id="8" name="Footer Placeholder 7"/>
          <p:cNvSpPr>
            <a:spLocks noGrp="1"/>
          </p:cNvSpPr>
          <p:nvPr>
            <p:ph type="ftr" sz="quarter" idx="11"/>
          </p:nvPr>
        </p:nvSpPr>
        <p:spPr/>
        <p:txBody>
          <a:bodyPr/>
          <a:lstStyle/>
          <a:p>
            <a:endParaRPr lang="el-GR"/>
          </a:p>
        </p:txBody>
      </p:sp>
      <p:sp>
        <p:nvSpPr>
          <p:cNvPr id="9" name="Slide Number Placeholder 8"/>
          <p:cNvSpPr>
            <a:spLocks noGrp="1"/>
          </p:cNvSpPr>
          <p:nvPr>
            <p:ph type="sldNum" sz="quarter" idx="12"/>
          </p:nvPr>
        </p:nvSpPr>
        <p:spPr/>
        <p:txBody>
          <a:bodyPr/>
          <a:lstStyle/>
          <a:p>
            <a:fld id="{668BA7F0-BF32-4A2D-A040-05FAF217DA0E}" type="slidenum">
              <a:rPr lang="el-GR" smtClean="0"/>
              <a:pPr/>
              <a:t>‹#›</a:t>
            </a:fld>
            <a:endParaRPr lang="el-GR"/>
          </a:p>
        </p:txBody>
      </p:sp>
    </p:spTree>
    <p:extLst>
      <p:ext uri="{BB962C8B-B14F-4D97-AF65-F5344CB8AC3E}">
        <p14:creationId xmlns:p14="http://schemas.microsoft.com/office/powerpoint/2010/main" xmlns="" val="182364435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l-GR"/>
          </a:p>
        </p:txBody>
      </p:sp>
      <p:sp>
        <p:nvSpPr>
          <p:cNvPr id="3" name="Date Placeholder 2"/>
          <p:cNvSpPr>
            <a:spLocks noGrp="1"/>
          </p:cNvSpPr>
          <p:nvPr>
            <p:ph type="dt" sz="half" idx="10"/>
          </p:nvPr>
        </p:nvSpPr>
        <p:spPr/>
        <p:txBody>
          <a:bodyPr/>
          <a:lstStyle/>
          <a:p>
            <a:fld id="{49B23152-02E8-41CF-B688-A3F0C8090E90}" type="datetimeFigureOut">
              <a:rPr lang="el-GR" smtClean="0"/>
              <a:pPr/>
              <a:t>30/1/2017</a:t>
            </a:fld>
            <a:endParaRPr lang="el-GR"/>
          </a:p>
        </p:txBody>
      </p:sp>
      <p:sp>
        <p:nvSpPr>
          <p:cNvPr id="4" name="Footer Placeholder 3"/>
          <p:cNvSpPr>
            <a:spLocks noGrp="1"/>
          </p:cNvSpPr>
          <p:nvPr>
            <p:ph type="ftr" sz="quarter" idx="11"/>
          </p:nvPr>
        </p:nvSpPr>
        <p:spPr/>
        <p:txBody>
          <a:bodyPr/>
          <a:lstStyle/>
          <a:p>
            <a:endParaRPr lang="el-GR"/>
          </a:p>
        </p:txBody>
      </p:sp>
      <p:sp>
        <p:nvSpPr>
          <p:cNvPr id="5" name="Slide Number Placeholder 4"/>
          <p:cNvSpPr>
            <a:spLocks noGrp="1"/>
          </p:cNvSpPr>
          <p:nvPr>
            <p:ph type="sldNum" sz="quarter" idx="12"/>
          </p:nvPr>
        </p:nvSpPr>
        <p:spPr/>
        <p:txBody>
          <a:bodyPr/>
          <a:lstStyle/>
          <a:p>
            <a:fld id="{668BA7F0-BF32-4A2D-A040-05FAF217DA0E}" type="slidenum">
              <a:rPr lang="el-GR" smtClean="0"/>
              <a:pPr/>
              <a:t>‹#›</a:t>
            </a:fld>
            <a:endParaRPr lang="el-GR"/>
          </a:p>
        </p:txBody>
      </p:sp>
    </p:spTree>
    <p:extLst>
      <p:ext uri="{BB962C8B-B14F-4D97-AF65-F5344CB8AC3E}">
        <p14:creationId xmlns:p14="http://schemas.microsoft.com/office/powerpoint/2010/main" xmlns="" val="185648988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9B23152-02E8-41CF-B688-A3F0C8090E90}" type="datetimeFigureOut">
              <a:rPr lang="el-GR" smtClean="0"/>
              <a:pPr/>
              <a:t>30/1/2017</a:t>
            </a:fld>
            <a:endParaRPr lang="el-GR"/>
          </a:p>
        </p:txBody>
      </p:sp>
      <p:sp>
        <p:nvSpPr>
          <p:cNvPr id="3" name="Footer Placeholder 2"/>
          <p:cNvSpPr>
            <a:spLocks noGrp="1"/>
          </p:cNvSpPr>
          <p:nvPr>
            <p:ph type="ftr" sz="quarter" idx="11"/>
          </p:nvPr>
        </p:nvSpPr>
        <p:spPr/>
        <p:txBody>
          <a:bodyPr/>
          <a:lstStyle/>
          <a:p>
            <a:endParaRPr lang="el-GR"/>
          </a:p>
        </p:txBody>
      </p:sp>
      <p:sp>
        <p:nvSpPr>
          <p:cNvPr id="4" name="Slide Number Placeholder 3"/>
          <p:cNvSpPr>
            <a:spLocks noGrp="1"/>
          </p:cNvSpPr>
          <p:nvPr>
            <p:ph type="sldNum" sz="quarter" idx="12"/>
          </p:nvPr>
        </p:nvSpPr>
        <p:spPr/>
        <p:txBody>
          <a:bodyPr/>
          <a:lstStyle/>
          <a:p>
            <a:fld id="{668BA7F0-BF32-4A2D-A040-05FAF217DA0E}" type="slidenum">
              <a:rPr lang="el-GR" smtClean="0"/>
              <a:pPr/>
              <a:t>‹#›</a:t>
            </a:fld>
            <a:endParaRPr lang="el-GR"/>
          </a:p>
        </p:txBody>
      </p:sp>
    </p:spTree>
    <p:extLst>
      <p:ext uri="{BB962C8B-B14F-4D97-AF65-F5344CB8AC3E}">
        <p14:creationId xmlns:p14="http://schemas.microsoft.com/office/powerpoint/2010/main" xmlns="" val="255106027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l-G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l-G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9B23152-02E8-41CF-B688-A3F0C8090E90}" type="datetimeFigureOut">
              <a:rPr lang="el-GR" smtClean="0"/>
              <a:pPr/>
              <a:t>30/1/2017</a:t>
            </a:fld>
            <a:endParaRPr lang="el-GR"/>
          </a:p>
        </p:txBody>
      </p:sp>
      <p:sp>
        <p:nvSpPr>
          <p:cNvPr id="6" name="Footer Placeholder 5"/>
          <p:cNvSpPr>
            <a:spLocks noGrp="1"/>
          </p:cNvSpPr>
          <p:nvPr>
            <p:ph type="ftr" sz="quarter" idx="11"/>
          </p:nvPr>
        </p:nvSpPr>
        <p:spPr/>
        <p:txBody>
          <a:bodyPr/>
          <a:lstStyle/>
          <a:p>
            <a:endParaRPr lang="el-GR"/>
          </a:p>
        </p:txBody>
      </p:sp>
      <p:sp>
        <p:nvSpPr>
          <p:cNvPr id="7" name="Slide Number Placeholder 6"/>
          <p:cNvSpPr>
            <a:spLocks noGrp="1"/>
          </p:cNvSpPr>
          <p:nvPr>
            <p:ph type="sldNum" sz="quarter" idx="12"/>
          </p:nvPr>
        </p:nvSpPr>
        <p:spPr/>
        <p:txBody>
          <a:bodyPr/>
          <a:lstStyle/>
          <a:p>
            <a:fld id="{668BA7F0-BF32-4A2D-A040-05FAF217DA0E}" type="slidenum">
              <a:rPr lang="el-GR" smtClean="0"/>
              <a:pPr/>
              <a:t>‹#›</a:t>
            </a:fld>
            <a:endParaRPr lang="el-GR"/>
          </a:p>
        </p:txBody>
      </p:sp>
    </p:spTree>
    <p:extLst>
      <p:ext uri="{BB962C8B-B14F-4D97-AF65-F5344CB8AC3E}">
        <p14:creationId xmlns:p14="http://schemas.microsoft.com/office/powerpoint/2010/main" xmlns="" val="123735001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l-G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l-G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9B23152-02E8-41CF-B688-A3F0C8090E90}" type="datetimeFigureOut">
              <a:rPr lang="el-GR" smtClean="0"/>
              <a:pPr/>
              <a:t>30/1/2017</a:t>
            </a:fld>
            <a:endParaRPr lang="el-GR"/>
          </a:p>
        </p:txBody>
      </p:sp>
      <p:sp>
        <p:nvSpPr>
          <p:cNvPr id="6" name="Footer Placeholder 5"/>
          <p:cNvSpPr>
            <a:spLocks noGrp="1"/>
          </p:cNvSpPr>
          <p:nvPr>
            <p:ph type="ftr" sz="quarter" idx="11"/>
          </p:nvPr>
        </p:nvSpPr>
        <p:spPr/>
        <p:txBody>
          <a:bodyPr/>
          <a:lstStyle/>
          <a:p>
            <a:endParaRPr lang="el-GR"/>
          </a:p>
        </p:txBody>
      </p:sp>
      <p:sp>
        <p:nvSpPr>
          <p:cNvPr id="7" name="Slide Number Placeholder 6"/>
          <p:cNvSpPr>
            <a:spLocks noGrp="1"/>
          </p:cNvSpPr>
          <p:nvPr>
            <p:ph type="sldNum" sz="quarter" idx="12"/>
          </p:nvPr>
        </p:nvSpPr>
        <p:spPr/>
        <p:txBody>
          <a:bodyPr/>
          <a:lstStyle/>
          <a:p>
            <a:fld id="{668BA7F0-BF32-4A2D-A040-05FAF217DA0E}" type="slidenum">
              <a:rPr lang="el-GR" smtClean="0"/>
              <a:pPr/>
              <a:t>‹#›</a:t>
            </a:fld>
            <a:endParaRPr lang="el-GR"/>
          </a:p>
        </p:txBody>
      </p:sp>
    </p:spTree>
    <p:extLst>
      <p:ext uri="{BB962C8B-B14F-4D97-AF65-F5344CB8AC3E}">
        <p14:creationId xmlns:p14="http://schemas.microsoft.com/office/powerpoint/2010/main" xmlns="" val="116206424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l-GR"/>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l-GR"/>
          </a:p>
        </p:txBody>
      </p:sp>
      <p:sp>
        <p:nvSpPr>
          <p:cNvPr id="4" name="Date Placeholder 3"/>
          <p:cNvSpPr>
            <a:spLocks noGrp="1"/>
          </p:cNvSpPr>
          <p:nvPr>
            <p:ph type="dt" sz="half" idx="10"/>
          </p:nvPr>
        </p:nvSpPr>
        <p:spPr/>
        <p:txBody>
          <a:bodyPr/>
          <a:lstStyle/>
          <a:p>
            <a:fld id="{49B23152-02E8-41CF-B688-A3F0C8090E90}" type="datetimeFigureOut">
              <a:rPr lang="el-GR" smtClean="0"/>
              <a:pPr/>
              <a:t>30/1/2017</a:t>
            </a:fld>
            <a:endParaRPr lang="el-GR"/>
          </a:p>
        </p:txBody>
      </p:sp>
      <p:sp>
        <p:nvSpPr>
          <p:cNvPr id="5" name="Footer Placeholder 4"/>
          <p:cNvSpPr>
            <a:spLocks noGrp="1"/>
          </p:cNvSpPr>
          <p:nvPr>
            <p:ph type="ftr" sz="quarter" idx="11"/>
          </p:nvPr>
        </p:nvSpPr>
        <p:spPr/>
        <p:txBody>
          <a:bodyPr/>
          <a:lstStyle/>
          <a:p>
            <a:endParaRPr lang="el-GR"/>
          </a:p>
        </p:txBody>
      </p:sp>
      <p:sp>
        <p:nvSpPr>
          <p:cNvPr id="6" name="Slide Number Placeholder 5"/>
          <p:cNvSpPr>
            <a:spLocks noGrp="1"/>
          </p:cNvSpPr>
          <p:nvPr>
            <p:ph type="sldNum" sz="quarter" idx="12"/>
          </p:nvPr>
        </p:nvSpPr>
        <p:spPr/>
        <p:txBody>
          <a:bodyPr/>
          <a:lstStyle/>
          <a:p>
            <a:fld id="{668BA7F0-BF32-4A2D-A040-05FAF217DA0E}" type="slidenum">
              <a:rPr lang="el-GR" smtClean="0"/>
              <a:pPr/>
              <a:t>‹#›</a:t>
            </a:fld>
            <a:endParaRPr lang="el-GR"/>
          </a:p>
        </p:txBody>
      </p:sp>
    </p:spTree>
    <p:extLst>
      <p:ext uri="{BB962C8B-B14F-4D97-AF65-F5344CB8AC3E}">
        <p14:creationId xmlns:p14="http://schemas.microsoft.com/office/powerpoint/2010/main" xmlns="" val="335907809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l-G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l-GR"/>
          </a:p>
        </p:txBody>
      </p:sp>
      <p:sp>
        <p:nvSpPr>
          <p:cNvPr id="4" name="Date Placeholder 3"/>
          <p:cNvSpPr>
            <a:spLocks noGrp="1"/>
          </p:cNvSpPr>
          <p:nvPr>
            <p:ph type="dt" sz="half" idx="10"/>
          </p:nvPr>
        </p:nvSpPr>
        <p:spPr/>
        <p:txBody>
          <a:bodyPr/>
          <a:lstStyle/>
          <a:p>
            <a:fld id="{49B23152-02E8-41CF-B688-A3F0C8090E90}" type="datetimeFigureOut">
              <a:rPr lang="el-GR" smtClean="0"/>
              <a:pPr/>
              <a:t>30/1/2017</a:t>
            </a:fld>
            <a:endParaRPr lang="el-GR"/>
          </a:p>
        </p:txBody>
      </p:sp>
      <p:sp>
        <p:nvSpPr>
          <p:cNvPr id="5" name="Footer Placeholder 4"/>
          <p:cNvSpPr>
            <a:spLocks noGrp="1"/>
          </p:cNvSpPr>
          <p:nvPr>
            <p:ph type="ftr" sz="quarter" idx="11"/>
          </p:nvPr>
        </p:nvSpPr>
        <p:spPr/>
        <p:txBody>
          <a:bodyPr/>
          <a:lstStyle/>
          <a:p>
            <a:endParaRPr lang="el-GR"/>
          </a:p>
        </p:txBody>
      </p:sp>
      <p:sp>
        <p:nvSpPr>
          <p:cNvPr id="6" name="Slide Number Placeholder 5"/>
          <p:cNvSpPr>
            <a:spLocks noGrp="1"/>
          </p:cNvSpPr>
          <p:nvPr>
            <p:ph type="sldNum" sz="quarter" idx="12"/>
          </p:nvPr>
        </p:nvSpPr>
        <p:spPr/>
        <p:txBody>
          <a:bodyPr/>
          <a:lstStyle/>
          <a:p>
            <a:fld id="{668BA7F0-BF32-4A2D-A040-05FAF217DA0E}" type="slidenum">
              <a:rPr lang="el-GR" smtClean="0"/>
              <a:pPr/>
              <a:t>‹#›</a:t>
            </a:fld>
            <a:endParaRPr lang="el-GR"/>
          </a:p>
        </p:txBody>
      </p:sp>
    </p:spTree>
    <p:extLst>
      <p:ext uri="{BB962C8B-B14F-4D97-AF65-F5344CB8AC3E}">
        <p14:creationId xmlns:p14="http://schemas.microsoft.com/office/powerpoint/2010/main" xmlns="" val="259535881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l-G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l-G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9B23152-02E8-41CF-B688-A3F0C8090E90}" type="datetimeFigureOut">
              <a:rPr lang="el-GR" smtClean="0"/>
              <a:pPr/>
              <a:t>30/1/2017</a:t>
            </a:fld>
            <a:endParaRPr lang="el-GR"/>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l-GR"/>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68BA7F0-BF32-4A2D-A040-05FAF217DA0E}" type="slidenum">
              <a:rPr lang="el-GR" smtClean="0"/>
              <a:pPr/>
              <a:t>‹#›</a:t>
            </a:fld>
            <a:endParaRPr lang="el-GR"/>
          </a:p>
        </p:txBody>
      </p:sp>
    </p:spTree>
    <p:extLst>
      <p:ext uri="{BB962C8B-B14F-4D97-AF65-F5344CB8AC3E}">
        <p14:creationId xmlns:p14="http://schemas.microsoft.com/office/powerpoint/2010/main" xmlns="" val="284124418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7.xml"/><Relationship Id="rId4" Type="http://schemas.openxmlformats.org/officeDocument/2006/relationships/image" Target="../media/image4.png"/></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xml"/><Relationship Id="rId1" Type="http://schemas.openxmlformats.org/officeDocument/2006/relationships/slideLayout" Target="../slideLayouts/slideLayout7.xml"/><Relationship Id="rId4" Type="http://schemas.openxmlformats.org/officeDocument/2006/relationships/image" Target="../media/image6.png"/></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7.xml"/><Relationship Id="rId1" Type="http://schemas.openxmlformats.org/officeDocument/2006/relationships/slideLayout" Target="../slideLayouts/slideLayout7.xml"/><Relationship Id="rId5" Type="http://schemas.openxmlformats.org/officeDocument/2006/relationships/image" Target="../media/image10.png"/><Relationship Id="rId4" Type="http://schemas.openxmlformats.org/officeDocument/2006/relationships/image" Target="../media/image9.jpeg"/></Relationships>
</file>

<file path=ppt/slides/_rels/slide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8.xml"/><Relationship Id="rId1" Type="http://schemas.openxmlformats.org/officeDocument/2006/relationships/slideLayout" Target="../slideLayouts/slideLayout7.xml"/><Relationship Id="rId5" Type="http://schemas.openxmlformats.org/officeDocument/2006/relationships/image" Target="../media/image13.png"/><Relationship Id="rId4" Type="http://schemas.openxmlformats.org/officeDocument/2006/relationships/image" Target="../media/image12.jpeg"/></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3.xml"/><Relationship Id="rId1" Type="http://schemas.openxmlformats.org/officeDocument/2006/relationships/slideLayout" Target="../slideLayouts/slideLayout7.xml"/><Relationship Id="rId4" Type="http://schemas.openxmlformats.org/officeDocument/2006/relationships/image" Target="../media/image17.jpeg"/></Relationships>
</file>

<file path=ppt/slides/_rels/slide14.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4.xml"/><Relationship Id="rId1" Type="http://schemas.openxmlformats.org/officeDocument/2006/relationships/slideLayout" Target="../slideLayouts/slideLayout7.xml"/><Relationship Id="rId4" Type="http://schemas.openxmlformats.org/officeDocument/2006/relationships/image" Target="../media/image19.jpeg"/></Relationships>
</file>

<file path=ppt/slides/_rels/slide15.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5.xml"/><Relationship Id="rId1" Type="http://schemas.openxmlformats.org/officeDocument/2006/relationships/slideLayout" Target="../slideLayouts/slideLayout7.xml"/><Relationship Id="rId4" Type="http://schemas.openxmlformats.org/officeDocument/2006/relationships/image" Target="../media/image21.png"/></Relationships>
</file>

<file path=ppt/slides/_rels/slide16.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2000" cy="2402667"/>
          </a:xfrm>
          <a:prstGeom prst="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45720" tIns="22860" rIns="45720" bIns="22860" rtlCol="0" anchor="ctr"/>
          <a:lstStyle/>
          <a:p>
            <a:pPr algn="ctr"/>
            <a:endParaRPr lang="tr-TR"/>
          </a:p>
        </p:txBody>
      </p:sp>
      <p:sp>
        <p:nvSpPr>
          <p:cNvPr id="19" name="TextBox 18"/>
          <p:cNvSpPr txBox="1"/>
          <p:nvPr/>
        </p:nvSpPr>
        <p:spPr>
          <a:xfrm>
            <a:off x="2545080" y="3084993"/>
            <a:ext cx="6865242" cy="784830"/>
          </a:xfrm>
          <a:prstGeom prst="rect">
            <a:avLst/>
          </a:prstGeom>
          <a:noFill/>
        </p:spPr>
        <p:txBody>
          <a:bodyPr wrap="square" lIns="45720" tIns="22860" rIns="45720" bIns="22860" rtlCol="0">
            <a:spAutoFit/>
          </a:bodyPr>
          <a:lstStyle/>
          <a:p>
            <a:pPr algn="ctr"/>
            <a:r>
              <a:rPr lang="el-GR" sz="2400" b="1" dirty="0" smtClean="0">
                <a:solidFill>
                  <a:srgbClr val="FF0000"/>
                </a:solidFill>
                <a:ea typeface="Open Sans Semibold" panose="020B0706030804020204" pitchFamily="34" charset="0"/>
                <a:cs typeface="Open Sans Semibold" panose="020B0706030804020204" pitchFamily="34" charset="0"/>
              </a:rPr>
              <a:t>Υποενότητα 3.3. </a:t>
            </a:r>
          </a:p>
          <a:p>
            <a:pPr algn="ctr"/>
            <a:r>
              <a:rPr lang="el-GR" sz="2400" b="1" dirty="0" smtClean="0">
                <a:solidFill>
                  <a:srgbClr val="FF0000"/>
                </a:solidFill>
              </a:rPr>
              <a:t>Πρίση ξύλου με </a:t>
            </a:r>
            <a:r>
              <a:rPr lang="el-GR" sz="2400" b="1" dirty="0" err="1" smtClean="0">
                <a:solidFill>
                  <a:srgbClr val="FF0000"/>
                </a:solidFill>
              </a:rPr>
              <a:t>δισκοπρίονα</a:t>
            </a:r>
            <a:endParaRPr lang="tr-TR" sz="2400" b="1" dirty="0">
              <a:solidFill>
                <a:srgbClr val="FF0000"/>
              </a:solidFill>
              <a:ea typeface="Open Sans Semibold" panose="020B0706030804020204" pitchFamily="34" charset="0"/>
              <a:cs typeface="Open Sans Semibold" panose="020B0706030804020204" pitchFamily="34" charset="0"/>
            </a:endParaRPr>
          </a:p>
        </p:txBody>
      </p:sp>
    </p:spTree>
    <p:extLst>
      <p:ext uri="{BB962C8B-B14F-4D97-AF65-F5344CB8AC3E}">
        <p14:creationId xmlns:p14="http://schemas.microsoft.com/office/powerpoint/2010/main" xmlns="" val="3269889108"/>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60"/>
          <p:cNvSpPr txBox="1"/>
          <p:nvPr/>
        </p:nvSpPr>
        <p:spPr>
          <a:xfrm>
            <a:off x="3766153" y="170679"/>
            <a:ext cx="4881056" cy="415498"/>
          </a:xfrm>
          <a:prstGeom prst="rect">
            <a:avLst/>
          </a:prstGeom>
          <a:noFill/>
        </p:spPr>
        <p:txBody>
          <a:bodyPr wrap="square" lIns="45720" tIns="22860" rIns="45720" bIns="22860" rtlCol="0">
            <a:spAutoFit/>
          </a:bodyPr>
          <a:lstStyle/>
          <a:p>
            <a:pPr algn="ctr"/>
            <a:r>
              <a:rPr lang="el-GR" sz="2400" b="1" dirty="0" smtClean="0">
                <a:solidFill>
                  <a:schemeClr val="bg2">
                    <a:lumMod val="25000"/>
                  </a:schemeClr>
                </a:solidFill>
                <a:ea typeface="Open Sans Extrabold" panose="020B0906030804020204" pitchFamily="34" charset="0"/>
                <a:cs typeface="Open Sans Extrabold" panose="020B0906030804020204" pitchFamily="34" charset="0"/>
              </a:rPr>
              <a:t>Πρίση ξύλου με </a:t>
            </a:r>
            <a:r>
              <a:rPr lang="el-GR" sz="2400" b="1" dirty="0" err="1" smtClean="0">
                <a:solidFill>
                  <a:schemeClr val="bg2">
                    <a:lumMod val="25000"/>
                  </a:schemeClr>
                </a:solidFill>
                <a:ea typeface="Open Sans Extrabold" panose="020B0906030804020204" pitchFamily="34" charset="0"/>
                <a:cs typeface="Open Sans Extrabold" panose="020B0906030804020204" pitchFamily="34" charset="0"/>
              </a:rPr>
              <a:t>δισκοπρίονα</a:t>
            </a:r>
            <a:endParaRPr lang="tr-TR" sz="2400" b="1" dirty="0">
              <a:solidFill>
                <a:schemeClr val="bg2">
                  <a:lumMod val="25000"/>
                </a:schemeClr>
              </a:solidFill>
              <a:ea typeface="Open Sans Extrabold" panose="020B0906030804020204" pitchFamily="34" charset="0"/>
              <a:cs typeface="Open Sans Extrabold" panose="020B0906030804020204" pitchFamily="34" charset="0"/>
            </a:endParaRPr>
          </a:p>
        </p:txBody>
      </p:sp>
      <p:cxnSp>
        <p:nvCxnSpPr>
          <p:cNvPr id="3" name="Straight Connector 65"/>
          <p:cNvCxnSpPr/>
          <p:nvPr/>
        </p:nvCxnSpPr>
        <p:spPr>
          <a:xfrm flipV="1">
            <a:off x="4203312" y="745383"/>
            <a:ext cx="4073236" cy="23751"/>
          </a:xfrm>
          <a:prstGeom prst="line">
            <a:avLst/>
          </a:prstGeom>
          <a:ln w="82550">
            <a:solidFill>
              <a:srgbClr val="EA6045"/>
            </a:solidFill>
          </a:ln>
        </p:spPr>
        <p:style>
          <a:lnRef idx="1">
            <a:schemeClr val="accent1"/>
          </a:lnRef>
          <a:fillRef idx="0">
            <a:schemeClr val="accent1"/>
          </a:fillRef>
          <a:effectRef idx="0">
            <a:schemeClr val="accent1"/>
          </a:effectRef>
          <a:fontRef idx="minor">
            <a:schemeClr val="tx1"/>
          </a:fontRef>
        </p:style>
      </p:cxnSp>
      <p:sp>
        <p:nvSpPr>
          <p:cNvPr id="9" name="8 - Ορθογώνιο"/>
          <p:cNvSpPr/>
          <p:nvPr/>
        </p:nvSpPr>
        <p:spPr>
          <a:xfrm>
            <a:off x="5897880" y="6184315"/>
            <a:ext cx="6096000" cy="400110"/>
          </a:xfrm>
          <a:prstGeom prst="rect">
            <a:avLst/>
          </a:prstGeom>
        </p:spPr>
        <p:txBody>
          <a:bodyPr>
            <a:spAutoFit/>
          </a:bodyPr>
          <a:lstStyle/>
          <a:p>
            <a:pPr algn="ctr"/>
            <a:r>
              <a:rPr lang="el-GR" sz="2000" dirty="0" smtClean="0"/>
              <a:t>Δικοπρίονο κοπής ξυλοπλακών (γωνιάστρα)</a:t>
            </a:r>
            <a:endParaRPr lang="el-GR" sz="2000" dirty="0"/>
          </a:p>
        </p:txBody>
      </p:sp>
      <p:sp>
        <p:nvSpPr>
          <p:cNvPr id="4097" name="Rectangle 1"/>
          <p:cNvSpPr>
            <a:spLocks noChangeArrowheads="1"/>
          </p:cNvSpPr>
          <p:nvPr/>
        </p:nvSpPr>
        <p:spPr bwMode="auto">
          <a:xfrm>
            <a:off x="441960" y="882432"/>
            <a:ext cx="11231880" cy="2862322"/>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R="0" lvl="0" algn="just" defTabSz="914400" rtl="0" eaLnBrk="1" fontAlgn="base" latinLnBrk="0" hangingPunct="1">
              <a:lnSpc>
                <a:spcPct val="100000"/>
              </a:lnSpc>
              <a:spcBef>
                <a:spcPct val="0"/>
              </a:spcBef>
              <a:spcAft>
                <a:spcPct val="0"/>
              </a:spcAft>
              <a:buClrTx/>
              <a:buSzTx/>
              <a:buFontTx/>
              <a:buNone/>
              <a:tabLst>
                <a:tab pos="685800" algn="l"/>
              </a:tabLst>
            </a:pPr>
            <a:r>
              <a:rPr kumimoji="0" lang="el-GR" sz="2000" b="1" u="none" strike="noStrike" cap="none" normalizeH="0" baseline="0" dirty="0" smtClean="0">
                <a:ln>
                  <a:noFill/>
                </a:ln>
                <a:solidFill>
                  <a:schemeClr val="tx1"/>
                </a:solidFill>
                <a:effectLst/>
                <a:ea typeface="Times New Roman" pitchFamily="18" charset="0"/>
                <a:cs typeface="Arial" pitchFamily="34" charset="0"/>
              </a:rPr>
              <a:t>Τα </a:t>
            </a:r>
            <a:r>
              <a:rPr kumimoji="0" lang="el-GR" sz="2000" b="1" u="none" strike="noStrike" cap="none" normalizeH="0" baseline="0" dirty="0" err="1" smtClean="0">
                <a:ln>
                  <a:noFill/>
                </a:ln>
                <a:solidFill>
                  <a:schemeClr val="tx1"/>
                </a:solidFill>
                <a:effectLst/>
                <a:ea typeface="Times New Roman" pitchFamily="18" charset="0"/>
                <a:cs typeface="Arial" pitchFamily="34" charset="0"/>
              </a:rPr>
              <a:t>δισκοπρίονα</a:t>
            </a:r>
            <a:r>
              <a:rPr kumimoji="0" lang="el-GR" sz="2000" b="1" u="none" strike="noStrike" cap="none" normalizeH="0" baseline="0" dirty="0" smtClean="0">
                <a:ln>
                  <a:noFill/>
                </a:ln>
                <a:solidFill>
                  <a:schemeClr val="tx1"/>
                </a:solidFill>
                <a:effectLst/>
                <a:ea typeface="Times New Roman" pitchFamily="18" charset="0"/>
                <a:cs typeface="Arial" pitchFamily="34" charset="0"/>
              </a:rPr>
              <a:t> συναντώνται σε όλες τ</a:t>
            </a:r>
            <a:r>
              <a:rPr lang="el-GR" sz="2000" b="1" dirty="0" smtClean="0">
                <a:ea typeface="Times New Roman" pitchFamily="18" charset="0"/>
                <a:cs typeface="Arial" pitchFamily="34" charset="0"/>
              </a:rPr>
              <a:t>α επιπλοποιία.</a:t>
            </a:r>
            <a:r>
              <a:rPr kumimoji="0" lang="el-GR" sz="2000" b="1" u="none" strike="noStrike" cap="none" normalizeH="0" baseline="0" dirty="0" smtClean="0">
                <a:ln>
                  <a:noFill/>
                </a:ln>
                <a:solidFill>
                  <a:schemeClr val="tx1"/>
                </a:solidFill>
                <a:effectLst/>
                <a:ea typeface="Times New Roman" pitchFamily="18" charset="0"/>
                <a:cs typeface="Arial" pitchFamily="34" charset="0"/>
              </a:rPr>
              <a:t> Με τα δισκοπρίονα πραγματοποιούνται πρίσεις τόσο σε πριστή ξυλεία όσο και σε </a:t>
            </a:r>
            <a:r>
              <a:rPr kumimoji="0" lang="el-GR" sz="2000" b="1" u="none" strike="noStrike" cap="none" normalizeH="0" baseline="0" dirty="0" err="1" smtClean="0">
                <a:ln>
                  <a:noFill/>
                </a:ln>
                <a:solidFill>
                  <a:schemeClr val="tx1"/>
                </a:solidFill>
                <a:effectLst/>
                <a:ea typeface="Times New Roman" pitchFamily="18" charset="0"/>
                <a:cs typeface="Arial" pitchFamily="34" charset="0"/>
              </a:rPr>
              <a:t>ξυλοπλάκες</a:t>
            </a:r>
            <a:r>
              <a:rPr kumimoji="0" lang="el-GR" sz="2000" b="1" u="none" strike="noStrike" cap="none" normalizeH="0" baseline="0" dirty="0" smtClean="0">
                <a:ln>
                  <a:noFill/>
                </a:ln>
                <a:solidFill>
                  <a:schemeClr val="tx1"/>
                </a:solidFill>
                <a:effectLst/>
                <a:ea typeface="Times New Roman" pitchFamily="18" charset="0"/>
                <a:cs typeface="Arial" pitchFamily="34" charset="0"/>
              </a:rPr>
              <a:t>. </a:t>
            </a:r>
            <a:endParaRPr kumimoji="0" lang="en-GB" sz="2000" b="1" u="none" strike="noStrike" cap="none" normalizeH="0" baseline="0" dirty="0" smtClean="0">
              <a:ln>
                <a:noFill/>
              </a:ln>
              <a:solidFill>
                <a:schemeClr val="tx1"/>
              </a:solidFill>
              <a:effectLst/>
              <a:ea typeface="Times New Roman" pitchFamily="18" charset="0"/>
              <a:cs typeface="Arial" pitchFamily="34" charset="0"/>
            </a:endParaRPr>
          </a:p>
          <a:p>
            <a:pPr marR="0" lvl="0" algn="just" defTabSz="914400" rtl="0" eaLnBrk="1" fontAlgn="base" latinLnBrk="0" hangingPunct="1">
              <a:lnSpc>
                <a:spcPct val="100000"/>
              </a:lnSpc>
              <a:spcBef>
                <a:spcPct val="0"/>
              </a:spcBef>
              <a:spcAft>
                <a:spcPct val="0"/>
              </a:spcAft>
              <a:buClrTx/>
              <a:buSzTx/>
              <a:buFontTx/>
              <a:buNone/>
              <a:tabLst>
                <a:tab pos="685800" algn="l"/>
              </a:tabLst>
            </a:pPr>
            <a:endParaRPr lang="en-GB" sz="2000" b="1" dirty="0">
              <a:ea typeface="Times New Roman" pitchFamily="18" charset="0"/>
              <a:cs typeface="Arial" pitchFamily="34" charset="0"/>
            </a:endParaRPr>
          </a:p>
          <a:p>
            <a:pPr marR="0" lvl="0" algn="just" defTabSz="914400" rtl="0" eaLnBrk="1" fontAlgn="base" latinLnBrk="0" hangingPunct="1">
              <a:lnSpc>
                <a:spcPct val="100000"/>
              </a:lnSpc>
              <a:spcBef>
                <a:spcPct val="0"/>
              </a:spcBef>
              <a:spcAft>
                <a:spcPct val="0"/>
              </a:spcAft>
              <a:buClrTx/>
              <a:buSzTx/>
              <a:buFontTx/>
              <a:buNone/>
              <a:tabLst>
                <a:tab pos="685800" algn="l"/>
              </a:tabLst>
            </a:pPr>
            <a:r>
              <a:rPr kumimoji="0" lang="el-GR" sz="2000" b="1" u="none" strike="noStrike" cap="none" normalizeH="0" baseline="0" dirty="0" smtClean="0">
                <a:ln>
                  <a:noFill/>
                </a:ln>
                <a:solidFill>
                  <a:schemeClr val="tx1"/>
                </a:solidFill>
                <a:effectLst/>
                <a:ea typeface="Times New Roman" pitchFamily="18" charset="0"/>
                <a:cs typeface="Arial" pitchFamily="34" charset="0"/>
              </a:rPr>
              <a:t>Στις επιχειρήσεις κατασκευής επίπλων τα δισκοπρίονα που χρησιμοποιούνται περισσότερο είναι:</a:t>
            </a:r>
            <a:endParaRPr kumimoji="0" lang="en-US" sz="2000" b="1" u="none" strike="noStrike" cap="none" normalizeH="0" baseline="0" dirty="0" smtClean="0">
              <a:ln>
                <a:noFill/>
              </a:ln>
              <a:solidFill>
                <a:schemeClr val="tx1"/>
              </a:solidFill>
              <a:effectLst/>
              <a:ea typeface="Times New Roman" pitchFamily="18" charset="0"/>
              <a:cs typeface="Arial" pitchFamily="34" charset="0"/>
            </a:endParaRPr>
          </a:p>
          <a:p>
            <a:pPr marR="0" lvl="0" algn="just" defTabSz="914400" rtl="0" eaLnBrk="1" fontAlgn="base" latinLnBrk="0" hangingPunct="1">
              <a:lnSpc>
                <a:spcPct val="100000"/>
              </a:lnSpc>
              <a:spcBef>
                <a:spcPct val="0"/>
              </a:spcBef>
              <a:spcAft>
                <a:spcPct val="0"/>
              </a:spcAft>
              <a:buClrTx/>
              <a:buSzTx/>
              <a:buFontTx/>
              <a:buNone/>
              <a:tabLst>
                <a:tab pos="685800" algn="l"/>
              </a:tabLst>
            </a:pPr>
            <a:endParaRPr kumimoji="0" lang="el-GR" sz="2000" b="1" u="none" strike="noStrike" cap="none" normalizeH="0" baseline="0" dirty="0" smtClean="0">
              <a:ln>
                <a:noFill/>
              </a:ln>
              <a:solidFill>
                <a:schemeClr val="tx1"/>
              </a:solidFill>
              <a:effectLst/>
              <a:cs typeface="Arial" pitchFamily="34" charset="0"/>
            </a:endParaRPr>
          </a:p>
          <a:p>
            <a:pPr marL="342900" marR="0" lvl="0" indent="-342900" algn="just" defTabSz="914400" rtl="0" eaLnBrk="0" fontAlgn="base" latinLnBrk="0" hangingPunct="0">
              <a:lnSpc>
                <a:spcPct val="100000"/>
              </a:lnSpc>
              <a:spcBef>
                <a:spcPct val="0"/>
              </a:spcBef>
              <a:spcAft>
                <a:spcPct val="0"/>
              </a:spcAft>
              <a:buClrTx/>
              <a:buSzTx/>
              <a:buFont typeface="Arial" panose="020B0604020202020204" pitchFamily="34" charset="0"/>
              <a:buChar char="•"/>
              <a:tabLst>
                <a:tab pos="685800" algn="l"/>
              </a:tabLst>
            </a:pPr>
            <a:r>
              <a:rPr lang="el-GR" sz="2000" dirty="0" smtClean="0">
                <a:ea typeface="Times New Roman" pitchFamily="18" charset="0"/>
                <a:cs typeface="Arial" pitchFamily="34" charset="0"/>
              </a:rPr>
              <a:t> το</a:t>
            </a:r>
            <a:r>
              <a:rPr kumimoji="0" lang="el-GR" sz="2000" u="none" strike="noStrike" cap="none" normalizeH="0" baseline="0" dirty="0" smtClean="0">
                <a:ln>
                  <a:noFill/>
                </a:ln>
                <a:solidFill>
                  <a:schemeClr val="tx1"/>
                </a:solidFill>
                <a:effectLst/>
                <a:ea typeface="Times New Roman" pitchFamily="18" charset="0"/>
                <a:cs typeface="Arial" pitchFamily="34" charset="0"/>
              </a:rPr>
              <a:t> επιτραπέζιο δισκοπρίονο</a:t>
            </a:r>
            <a:endParaRPr kumimoji="0" lang="el-GR" sz="2000" u="none" strike="noStrike" cap="none" normalizeH="0" baseline="0" dirty="0" smtClean="0">
              <a:ln>
                <a:noFill/>
              </a:ln>
              <a:solidFill>
                <a:schemeClr val="tx1"/>
              </a:solidFill>
              <a:effectLst/>
              <a:cs typeface="Arial" pitchFamily="34" charset="0"/>
            </a:endParaRPr>
          </a:p>
          <a:p>
            <a:pPr marL="342900" marR="0" lvl="0" indent="-342900" algn="just" defTabSz="914400" rtl="0" eaLnBrk="0" fontAlgn="base" latinLnBrk="0" hangingPunct="0">
              <a:lnSpc>
                <a:spcPct val="100000"/>
              </a:lnSpc>
              <a:spcBef>
                <a:spcPct val="0"/>
              </a:spcBef>
              <a:spcAft>
                <a:spcPct val="0"/>
              </a:spcAft>
              <a:buClrTx/>
              <a:buSzTx/>
              <a:buFont typeface="Arial" panose="020B0604020202020204" pitchFamily="34" charset="0"/>
              <a:buChar char="•"/>
              <a:tabLst>
                <a:tab pos="685800" algn="l"/>
              </a:tabLst>
            </a:pPr>
            <a:r>
              <a:rPr kumimoji="0" lang="el-GR" sz="2000" u="none" strike="noStrike" cap="none" normalizeH="0" baseline="0" dirty="0" smtClean="0">
                <a:ln>
                  <a:noFill/>
                </a:ln>
                <a:solidFill>
                  <a:schemeClr val="tx1"/>
                </a:solidFill>
                <a:effectLst/>
                <a:ea typeface="Times New Roman" pitchFamily="18" charset="0"/>
                <a:cs typeface="Arial" pitchFamily="34" charset="0"/>
              </a:rPr>
              <a:t> το δισκοπρίονο τεμαχισμού </a:t>
            </a:r>
            <a:endParaRPr kumimoji="0" lang="el-GR" sz="2000" u="none" strike="noStrike" cap="none" normalizeH="0" baseline="0" dirty="0" smtClean="0">
              <a:ln>
                <a:noFill/>
              </a:ln>
              <a:solidFill>
                <a:schemeClr val="tx1"/>
              </a:solidFill>
              <a:effectLst/>
              <a:ea typeface="Times New Roman" pitchFamily="18" charset="0"/>
              <a:cs typeface="Arial" pitchFamily="34" charset="0"/>
            </a:endParaRPr>
          </a:p>
          <a:p>
            <a:pPr marL="342900" marR="0" lvl="0" indent="-342900" algn="just" defTabSz="914400" rtl="0" eaLnBrk="0" fontAlgn="base" latinLnBrk="0" hangingPunct="0">
              <a:lnSpc>
                <a:spcPct val="100000"/>
              </a:lnSpc>
              <a:spcBef>
                <a:spcPct val="0"/>
              </a:spcBef>
              <a:spcAft>
                <a:spcPct val="0"/>
              </a:spcAft>
              <a:buClrTx/>
              <a:buSzTx/>
              <a:tabLst>
                <a:tab pos="685800" algn="l"/>
              </a:tabLst>
            </a:pPr>
            <a:r>
              <a:rPr lang="el-GR" sz="2000" dirty="0" smtClean="0">
                <a:ea typeface="Times New Roman" pitchFamily="18" charset="0"/>
                <a:cs typeface="Arial" pitchFamily="34" charset="0"/>
              </a:rPr>
              <a:t> </a:t>
            </a:r>
            <a:r>
              <a:rPr lang="el-GR" sz="2000" dirty="0" smtClean="0">
                <a:ea typeface="Times New Roman" pitchFamily="18" charset="0"/>
                <a:cs typeface="Arial" pitchFamily="34" charset="0"/>
              </a:rPr>
              <a:t>       </a:t>
            </a:r>
            <a:r>
              <a:rPr kumimoji="0" lang="el-GR" sz="2000" u="none" strike="noStrike" cap="none" normalizeH="0" baseline="0" dirty="0" err="1" smtClean="0">
                <a:ln>
                  <a:noFill/>
                </a:ln>
                <a:solidFill>
                  <a:schemeClr val="tx1"/>
                </a:solidFill>
                <a:effectLst/>
                <a:ea typeface="Times New Roman" pitchFamily="18" charset="0"/>
                <a:cs typeface="Arial" pitchFamily="34" charset="0"/>
              </a:rPr>
              <a:t>ξυλοπλακών</a:t>
            </a:r>
            <a:r>
              <a:rPr kumimoji="0" lang="el-GR" sz="2000" u="none" strike="noStrike" cap="none" normalizeH="0" baseline="0" dirty="0" smtClean="0">
                <a:ln>
                  <a:noFill/>
                </a:ln>
                <a:solidFill>
                  <a:schemeClr val="tx1"/>
                </a:solidFill>
                <a:effectLst/>
                <a:ea typeface="Times New Roman" pitchFamily="18" charset="0"/>
                <a:cs typeface="Arial" pitchFamily="34" charset="0"/>
              </a:rPr>
              <a:t> </a:t>
            </a:r>
            <a:r>
              <a:rPr kumimoji="0" lang="el-GR" sz="2000" u="none" strike="noStrike" cap="none" normalizeH="0" baseline="0" dirty="0" smtClean="0">
                <a:ln>
                  <a:noFill/>
                </a:ln>
                <a:solidFill>
                  <a:schemeClr val="tx1"/>
                </a:solidFill>
                <a:effectLst/>
                <a:ea typeface="Times New Roman" pitchFamily="18" charset="0"/>
                <a:cs typeface="Arial" pitchFamily="34" charset="0"/>
              </a:rPr>
              <a:t>(γωνιάστρα)</a:t>
            </a:r>
            <a:endParaRPr kumimoji="0" lang="el-GR" sz="2000" u="none" strike="noStrike" cap="none" normalizeH="0" baseline="0" dirty="0" smtClean="0">
              <a:ln>
                <a:noFill/>
              </a:ln>
              <a:solidFill>
                <a:schemeClr val="tx1"/>
              </a:solidFill>
              <a:effectLst/>
              <a:cs typeface="Arial" pitchFamily="34" charset="0"/>
            </a:endParaRPr>
          </a:p>
          <a:p>
            <a:pPr marL="342900" marR="0" lvl="0" indent="-342900" algn="just" defTabSz="914400" rtl="0" eaLnBrk="0" fontAlgn="base" latinLnBrk="0" hangingPunct="0">
              <a:lnSpc>
                <a:spcPct val="100000"/>
              </a:lnSpc>
              <a:spcBef>
                <a:spcPct val="0"/>
              </a:spcBef>
              <a:spcAft>
                <a:spcPct val="0"/>
              </a:spcAft>
              <a:buClrTx/>
              <a:buSzTx/>
              <a:buFont typeface="Arial" panose="020B0604020202020204" pitchFamily="34" charset="0"/>
              <a:buChar char="•"/>
              <a:tabLst>
                <a:tab pos="685800" algn="l"/>
              </a:tabLst>
            </a:pPr>
            <a:r>
              <a:rPr kumimoji="0" lang="el-GR" sz="2000" u="none" strike="noStrike" cap="none" normalizeH="0" baseline="0" dirty="0" smtClean="0">
                <a:ln>
                  <a:noFill/>
                </a:ln>
                <a:solidFill>
                  <a:schemeClr val="tx1"/>
                </a:solidFill>
                <a:effectLst/>
                <a:ea typeface="Times New Roman" pitchFamily="18" charset="0"/>
                <a:cs typeface="Arial" pitchFamily="34" charset="0"/>
              </a:rPr>
              <a:t> το παλινδρομικό δισκοπρίονο</a:t>
            </a:r>
            <a:endParaRPr kumimoji="0" lang="el-GR" sz="2000" u="none" strike="noStrike" cap="none" normalizeH="0" baseline="0" dirty="0" smtClean="0">
              <a:ln>
                <a:noFill/>
              </a:ln>
              <a:solidFill>
                <a:schemeClr val="tx1"/>
              </a:solidFill>
              <a:effectLst/>
              <a:cs typeface="Arial" pitchFamily="34" charset="0"/>
            </a:endParaRPr>
          </a:p>
        </p:txBody>
      </p:sp>
      <p:pic>
        <p:nvPicPr>
          <p:cNvPr id="6146" name="Picture 2" descr="Σχετική εικόνα"/>
          <p:cNvPicPr>
            <a:picLocks noChangeAspect="1" noChangeArrowheads="1"/>
          </p:cNvPicPr>
          <p:nvPr/>
        </p:nvPicPr>
        <p:blipFill>
          <a:blip r:embed="rId3" cstate="print">
            <a:lum contrast="10000"/>
          </a:blip>
          <a:srcRect l="9417" t="8249" r="25405" b="3020"/>
          <a:stretch>
            <a:fillRect/>
          </a:stretch>
        </p:blipFill>
        <p:spPr bwMode="auto">
          <a:xfrm>
            <a:off x="4983479" y="2148840"/>
            <a:ext cx="7113021" cy="3931920"/>
          </a:xfrm>
          <a:prstGeom prst="rect">
            <a:avLst/>
          </a:prstGeom>
          <a:noFill/>
        </p:spPr>
      </p:pic>
      <p:sp>
        <p:nvSpPr>
          <p:cNvPr id="15" name="14 - Ορθογώνιο"/>
          <p:cNvSpPr/>
          <p:nvPr/>
        </p:nvSpPr>
        <p:spPr>
          <a:xfrm>
            <a:off x="6722570" y="5850374"/>
            <a:ext cx="2126159" cy="307777"/>
          </a:xfrm>
          <a:prstGeom prst="rect">
            <a:avLst/>
          </a:prstGeom>
        </p:spPr>
        <p:txBody>
          <a:bodyPr wrap="none">
            <a:spAutoFit/>
          </a:bodyPr>
          <a:lstStyle/>
          <a:p>
            <a:r>
              <a:rPr lang="el-GR" sz="1400" dirty="0" smtClean="0"/>
              <a:t>ΠΗΓΗ: </a:t>
            </a:r>
            <a:r>
              <a:rPr lang="en-US" sz="1400" dirty="0" smtClean="0"/>
              <a:t>www.altendorf.com</a:t>
            </a:r>
            <a:endParaRPr lang="el-GR" sz="1400"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60"/>
          <p:cNvSpPr txBox="1"/>
          <p:nvPr/>
        </p:nvSpPr>
        <p:spPr>
          <a:xfrm>
            <a:off x="3766153" y="170679"/>
            <a:ext cx="4881056" cy="415498"/>
          </a:xfrm>
          <a:prstGeom prst="rect">
            <a:avLst/>
          </a:prstGeom>
          <a:noFill/>
        </p:spPr>
        <p:txBody>
          <a:bodyPr wrap="square" lIns="45720" tIns="22860" rIns="45720" bIns="22860" rtlCol="0">
            <a:spAutoFit/>
          </a:bodyPr>
          <a:lstStyle/>
          <a:p>
            <a:pPr algn="ctr"/>
            <a:r>
              <a:rPr lang="el-GR" sz="2400" b="1" dirty="0" smtClean="0">
                <a:solidFill>
                  <a:schemeClr val="bg2">
                    <a:lumMod val="25000"/>
                  </a:schemeClr>
                </a:solidFill>
                <a:ea typeface="Open Sans Extrabold" panose="020B0906030804020204" pitchFamily="34" charset="0"/>
                <a:cs typeface="Open Sans Extrabold" panose="020B0906030804020204" pitchFamily="34" charset="0"/>
              </a:rPr>
              <a:t>Επιτραπέζιο δισκοπρίονο</a:t>
            </a:r>
            <a:endParaRPr lang="tr-TR" sz="2400" b="1" dirty="0">
              <a:solidFill>
                <a:schemeClr val="bg2">
                  <a:lumMod val="25000"/>
                </a:schemeClr>
              </a:solidFill>
              <a:ea typeface="Open Sans Extrabold" panose="020B0906030804020204" pitchFamily="34" charset="0"/>
              <a:cs typeface="Open Sans Extrabold" panose="020B0906030804020204" pitchFamily="34" charset="0"/>
            </a:endParaRPr>
          </a:p>
        </p:txBody>
      </p:sp>
      <p:cxnSp>
        <p:nvCxnSpPr>
          <p:cNvPr id="3" name="Straight Connector 65"/>
          <p:cNvCxnSpPr/>
          <p:nvPr/>
        </p:nvCxnSpPr>
        <p:spPr>
          <a:xfrm flipV="1">
            <a:off x="4203312" y="745383"/>
            <a:ext cx="4073236" cy="23751"/>
          </a:xfrm>
          <a:prstGeom prst="line">
            <a:avLst/>
          </a:prstGeom>
          <a:ln w="82550">
            <a:solidFill>
              <a:srgbClr val="EA6045"/>
            </a:solidFill>
          </a:ln>
        </p:spPr>
        <p:style>
          <a:lnRef idx="1">
            <a:schemeClr val="accent1"/>
          </a:lnRef>
          <a:fillRef idx="0">
            <a:schemeClr val="accent1"/>
          </a:fillRef>
          <a:effectRef idx="0">
            <a:schemeClr val="accent1"/>
          </a:effectRef>
          <a:fontRef idx="minor">
            <a:schemeClr val="tx1"/>
          </a:fontRef>
        </p:style>
      </p:cxnSp>
      <p:sp>
        <p:nvSpPr>
          <p:cNvPr id="6" name="5 - Ορθογώνιο"/>
          <p:cNvSpPr/>
          <p:nvPr/>
        </p:nvSpPr>
        <p:spPr>
          <a:xfrm>
            <a:off x="6239930" y="6211825"/>
            <a:ext cx="5409019" cy="400110"/>
          </a:xfrm>
          <a:prstGeom prst="rect">
            <a:avLst/>
          </a:prstGeom>
        </p:spPr>
        <p:txBody>
          <a:bodyPr wrap="square">
            <a:spAutoFit/>
          </a:bodyPr>
          <a:lstStyle/>
          <a:p>
            <a:pPr algn="ctr"/>
            <a:r>
              <a:rPr lang="el-GR" sz="2000" dirty="0" smtClean="0"/>
              <a:t>Επιτραπέζιο δισκοπρίονο</a:t>
            </a:r>
            <a:endParaRPr lang="el-GR" sz="2000" dirty="0"/>
          </a:p>
        </p:txBody>
      </p:sp>
      <p:sp>
        <p:nvSpPr>
          <p:cNvPr id="7" name="6 - Ορθογώνιο"/>
          <p:cNvSpPr/>
          <p:nvPr/>
        </p:nvSpPr>
        <p:spPr>
          <a:xfrm>
            <a:off x="6239930" y="5980614"/>
            <a:ext cx="1898224" cy="307777"/>
          </a:xfrm>
          <a:prstGeom prst="rect">
            <a:avLst/>
          </a:prstGeom>
        </p:spPr>
        <p:txBody>
          <a:bodyPr wrap="square">
            <a:spAutoFit/>
          </a:bodyPr>
          <a:lstStyle/>
          <a:p>
            <a:r>
              <a:rPr lang="el-GR" sz="1400" dirty="0" smtClean="0"/>
              <a:t>ΠΗΓΗ: Καραστεργίου Σ.</a:t>
            </a:r>
            <a:endParaRPr lang="el-GR" sz="1400" dirty="0"/>
          </a:p>
        </p:txBody>
      </p:sp>
      <p:grpSp>
        <p:nvGrpSpPr>
          <p:cNvPr id="48" name="47 - Ομάδα"/>
          <p:cNvGrpSpPr/>
          <p:nvPr/>
        </p:nvGrpSpPr>
        <p:grpSpPr>
          <a:xfrm>
            <a:off x="6247188" y="1275872"/>
            <a:ext cx="5415021" cy="4646077"/>
            <a:chOff x="4655127" y="1350962"/>
            <a:chExt cx="5415021" cy="4646077"/>
          </a:xfrm>
        </p:grpSpPr>
        <p:pic>
          <p:nvPicPr>
            <p:cNvPr id="4097" name="Picture 1" descr="41"/>
            <p:cNvPicPr>
              <a:picLocks noChangeAspect="1" noChangeArrowheads="1"/>
            </p:cNvPicPr>
            <p:nvPr/>
          </p:nvPicPr>
          <p:blipFill>
            <a:blip r:embed="rId3" cstate="print"/>
            <a:srcRect/>
            <a:stretch>
              <a:fillRect/>
            </a:stretch>
          </p:blipFill>
          <p:spPr bwMode="auto">
            <a:xfrm>
              <a:off x="6153675" y="1711480"/>
              <a:ext cx="3853470" cy="3927170"/>
            </a:xfrm>
            <a:prstGeom prst="rect">
              <a:avLst/>
            </a:prstGeom>
            <a:noFill/>
            <a:ln w="9525">
              <a:noFill/>
              <a:miter lim="800000"/>
              <a:headEnd/>
              <a:tailEnd/>
            </a:ln>
          </p:spPr>
        </p:pic>
        <p:grpSp>
          <p:nvGrpSpPr>
            <p:cNvPr id="4098" name="Group 2"/>
            <p:cNvGrpSpPr>
              <a:grpSpLocks/>
            </p:cNvGrpSpPr>
            <p:nvPr/>
          </p:nvGrpSpPr>
          <p:grpSpPr bwMode="auto">
            <a:xfrm>
              <a:off x="4655127" y="1350962"/>
              <a:ext cx="5415021" cy="4646077"/>
              <a:chOff x="1800" y="1620"/>
              <a:chExt cx="7759" cy="5940"/>
            </a:xfrm>
          </p:grpSpPr>
          <p:sp>
            <p:nvSpPr>
              <p:cNvPr id="4099" name="Rectangle 3"/>
              <p:cNvSpPr>
                <a:spLocks noChangeAspect="1" noChangeArrowheads="1"/>
              </p:cNvSpPr>
              <p:nvPr/>
            </p:nvSpPr>
            <p:spPr bwMode="auto">
              <a:xfrm>
                <a:off x="1800" y="1620"/>
                <a:ext cx="7740" cy="5940"/>
              </a:xfrm>
              <a:prstGeom prst="rect">
                <a:avLst/>
              </a:prstGeom>
              <a:no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endParaRPr lang="el-GR"/>
              </a:p>
            </p:txBody>
          </p:sp>
          <p:sp>
            <p:nvSpPr>
              <p:cNvPr id="4100" name="Text Box 4"/>
              <p:cNvSpPr txBox="1">
                <a:spLocks noChangeAspect="1" noChangeArrowheads="1"/>
              </p:cNvSpPr>
              <p:nvPr/>
            </p:nvSpPr>
            <p:spPr bwMode="auto">
              <a:xfrm>
                <a:off x="1980" y="1800"/>
                <a:ext cx="2544" cy="3997"/>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buClrTx/>
                  <a:buSzTx/>
                  <a:buFontTx/>
                  <a:buNone/>
                  <a:tabLst/>
                </a:pPr>
                <a:r>
                  <a:rPr kumimoji="0" lang="el-GR" sz="1200" b="1" u="none" strike="noStrike" cap="none" normalizeH="0" baseline="0" dirty="0" smtClean="0">
                    <a:ln>
                      <a:noFill/>
                    </a:ln>
                    <a:solidFill>
                      <a:schemeClr val="tx1"/>
                    </a:solidFill>
                    <a:effectLst/>
                    <a:cs typeface="Arial" pitchFamily="34" charset="0"/>
                  </a:rPr>
                  <a:t>1:</a:t>
                </a:r>
                <a:r>
                  <a:rPr kumimoji="0" lang="el-GR" sz="1200" b="0" u="none" strike="noStrike" cap="none" normalizeH="0" baseline="0" dirty="0" smtClean="0">
                    <a:ln>
                      <a:noFill/>
                    </a:ln>
                    <a:solidFill>
                      <a:schemeClr val="tx1"/>
                    </a:solidFill>
                    <a:effectLst/>
                    <a:cs typeface="Arial" pitchFamily="34" charset="0"/>
                  </a:rPr>
                  <a:t> Σκελετός μηχανήματος</a:t>
                </a:r>
              </a:p>
              <a:p>
                <a:pPr marL="0" marR="0" lvl="0" indent="0" algn="l" defTabSz="914400" rtl="0" eaLnBrk="1" fontAlgn="base" latinLnBrk="0" hangingPunct="1">
                  <a:lnSpc>
                    <a:spcPct val="100000"/>
                  </a:lnSpc>
                  <a:spcBef>
                    <a:spcPct val="0"/>
                  </a:spcBef>
                  <a:buClrTx/>
                  <a:buSzTx/>
                  <a:buFontTx/>
                  <a:buNone/>
                  <a:tabLst/>
                </a:pPr>
                <a:r>
                  <a:rPr kumimoji="0" lang="el-GR" sz="1200" b="1" u="none" strike="noStrike" cap="none" normalizeH="0" baseline="0" dirty="0" smtClean="0">
                    <a:ln>
                      <a:noFill/>
                    </a:ln>
                    <a:solidFill>
                      <a:schemeClr val="tx1"/>
                    </a:solidFill>
                    <a:effectLst/>
                    <a:cs typeface="Arial" pitchFamily="34" charset="0"/>
                  </a:rPr>
                  <a:t>2:</a:t>
                </a:r>
                <a:r>
                  <a:rPr kumimoji="0" lang="el-GR" sz="1200" b="0" u="none" strike="noStrike" cap="none" normalizeH="0" baseline="0" dirty="0" smtClean="0">
                    <a:ln>
                      <a:noFill/>
                    </a:ln>
                    <a:solidFill>
                      <a:schemeClr val="tx1"/>
                    </a:solidFill>
                    <a:effectLst/>
                    <a:cs typeface="Arial" pitchFamily="34" charset="0"/>
                  </a:rPr>
                  <a:t> Τράπεζα εργασίας</a:t>
                </a:r>
              </a:p>
              <a:p>
                <a:pPr marL="0" marR="0" lvl="0" indent="0" algn="l" defTabSz="914400" rtl="0" eaLnBrk="1" fontAlgn="base" latinLnBrk="0" hangingPunct="1">
                  <a:lnSpc>
                    <a:spcPct val="100000"/>
                  </a:lnSpc>
                  <a:spcBef>
                    <a:spcPct val="0"/>
                  </a:spcBef>
                  <a:buClrTx/>
                  <a:buSzTx/>
                  <a:buFontTx/>
                  <a:buNone/>
                  <a:tabLst/>
                </a:pPr>
                <a:r>
                  <a:rPr kumimoji="0" lang="el-GR" sz="1200" b="1" u="none" strike="noStrike" cap="none" normalizeH="0" baseline="0" dirty="0" smtClean="0">
                    <a:ln>
                      <a:noFill/>
                    </a:ln>
                    <a:solidFill>
                      <a:schemeClr val="tx1"/>
                    </a:solidFill>
                    <a:effectLst/>
                    <a:cs typeface="Arial" pitchFamily="34" charset="0"/>
                  </a:rPr>
                  <a:t>3:</a:t>
                </a:r>
                <a:r>
                  <a:rPr kumimoji="0" lang="el-GR" sz="1200" b="0" u="none" strike="noStrike" cap="none" normalizeH="0" baseline="0" dirty="0" smtClean="0">
                    <a:ln>
                      <a:noFill/>
                    </a:ln>
                    <a:solidFill>
                      <a:schemeClr val="tx1"/>
                    </a:solidFill>
                    <a:effectLst/>
                    <a:cs typeface="Arial" pitchFamily="34" charset="0"/>
                  </a:rPr>
                  <a:t> Προέκταση τράπεζας</a:t>
                </a:r>
              </a:p>
              <a:p>
                <a:pPr marL="0" marR="0" lvl="0" indent="0" algn="l" defTabSz="914400" rtl="0" eaLnBrk="1" fontAlgn="base" latinLnBrk="0" hangingPunct="1">
                  <a:lnSpc>
                    <a:spcPct val="100000"/>
                  </a:lnSpc>
                  <a:spcBef>
                    <a:spcPct val="0"/>
                  </a:spcBef>
                  <a:buClrTx/>
                  <a:buSzTx/>
                  <a:buFontTx/>
                  <a:buNone/>
                  <a:tabLst/>
                </a:pPr>
                <a:r>
                  <a:rPr kumimoji="0" lang="el-GR" sz="1200" b="1" u="none" strike="noStrike" cap="none" normalizeH="0" baseline="0" dirty="0" smtClean="0">
                    <a:ln>
                      <a:noFill/>
                    </a:ln>
                    <a:solidFill>
                      <a:schemeClr val="tx1"/>
                    </a:solidFill>
                    <a:effectLst/>
                    <a:cs typeface="Arial" pitchFamily="34" charset="0"/>
                  </a:rPr>
                  <a:t>4:</a:t>
                </a:r>
                <a:r>
                  <a:rPr kumimoji="0" lang="el-GR" sz="1200" b="0" u="none" strike="noStrike" cap="none" normalizeH="0" baseline="0" dirty="0" smtClean="0">
                    <a:ln>
                      <a:noFill/>
                    </a:ln>
                    <a:solidFill>
                      <a:schemeClr val="tx1"/>
                    </a:solidFill>
                    <a:effectLst/>
                    <a:cs typeface="Arial" pitchFamily="34" charset="0"/>
                  </a:rPr>
                  <a:t> Δίσκος κοπής</a:t>
                </a:r>
              </a:p>
              <a:p>
                <a:pPr marL="0" marR="0" lvl="0" indent="0" algn="l" defTabSz="914400" rtl="0" eaLnBrk="1" fontAlgn="base" latinLnBrk="0" hangingPunct="1">
                  <a:lnSpc>
                    <a:spcPct val="100000"/>
                  </a:lnSpc>
                  <a:spcBef>
                    <a:spcPct val="0"/>
                  </a:spcBef>
                  <a:buClrTx/>
                  <a:buSzTx/>
                  <a:buFontTx/>
                  <a:buNone/>
                  <a:tabLst/>
                </a:pPr>
                <a:r>
                  <a:rPr kumimoji="0" lang="el-GR" sz="1200" b="1" u="none" strike="noStrike" cap="none" normalizeH="0" baseline="0" dirty="0" smtClean="0">
                    <a:ln>
                      <a:noFill/>
                    </a:ln>
                    <a:solidFill>
                      <a:schemeClr val="tx1"/>
                    </a:solidFill>
                    <a:effectLst/>
                    <a:cs typeface="Arial" pitchFamily="34" charset="0"/>
                  </a:rPr>
                  <a:t>5:</a:t>
                </a:r>
                <a:r>
                  <a:rPr kumimoji="0" lang="el-GR" sz="1200" b="0" u="none" strike="noStrike" cap="none" normalizeH="0" baseline="0" dirty="0" smtClean="0">
                    <a:ln>
                      <a:noFill/>
                    </a:ln>
                    <a:solidFill>
                      <a:schemeClr val="tx1"/>
                    </a:solidFill>
                    <a:effectLst/>
                    <a:cs typeface="Arial" pitchFamily="34" charset="0"/>
                  </a:rPr>
                  <a:t> Οδηγός διαχωρισμού</a:t>
                </a:r>
              </a:p>
              <a:p>
                <a:pPr marL="0" marR="0" lvl="0" indent="0" algn="l" defTabSz="914400" rtl="0" eaLnBrk="1" fontAlgn="base" latinLnBrk="0" hangingPunct="1">
                  <a:lnSpc>
                    <a:spcPct val="100000"/>
                  </a:lnSpc>
                  <a:spcBef>
                    <a:spcPct val="0"/>
                  </a:spcBef>
                  <a:buClrTx/>
                  <a:buSzTx/>
                  <a:buFontTx/>
                  <a:buNone/>
                  <a:tabLst/>
                </a:pPr>
                <a:r>
                  <a:rPr kumimoji="0" lang="el-GR" sz="1200" b="1" u="none" strike="noStrike" cap="none" normalizeH="0" baseline="0" dirty="0" smtClean="0">
                    <a:ln>
                      <a:noFill/>
                    </a:ln>
                    <a:solidFill>
                      <a:schemeClr val="tx1"/>
                    </a:solidFill>
                    <a:effectLst/>
                    <a:cs typeface="Arial" pitchFamily="34" charset="0"/>
                  </a:rPr>
                  <a:t>6:</a:t>
                </a:r>
                <a:r>
                  <a:rPr kumimoji="0" lang="el-GR" sz="1200" b="0" u="none" strike="noStrike" cap="none" normalizeH="0" baseline="0" dirty="0" smtClean="0">
                    <a:ln>
                      <a:noFill/>
                    </a:ln>
                    <a:solidFill>
                      <a:schemeClr val="tx1"/>
                    </a:solidFill>
                    <a:effectLst/>
                    <a:cs typeface="Arial" pitchFamily="34" charset="0"/>
                  </a:rPr>
                  <a:t> Βραχίονας</a:t>
                </a:r>
              </a:p>
              <a:p>
                <a:pPr marL="0" marR="0" lvl="0" indent="0" algn="l" defTabSz="914400" rtl="0" eaLnBrk="1" fontAlgn="base" latinLnBrk="0" hangingPunct="1">
                  <a:lnSpc>
                    <a:spcPct val="100000"/>
                  </a:lnSpc>
                  <a:spcBef>
                    <a:spcPct val="0"/>
                  </a:spcBef>
                  <a:buClrTx/>
                  <a:buSzTx/>
                  <a:buFontTx/>
                  <a:buNone/>
                  <a:tabLst/>
                </a:pPr>
                <a:r>
                  <a:rPr kumimoji="0" lang="el-GR" sz="1200" b="1" u="none" strike="noStrike" cap="none" normalizeH="0" baseline="0" dirty="0" smtClean="0">
                    <a:ln>
                      <a:noFill/>
                    </a:ln>
                    <a:solidFill>
                      <a:schemeClr val="tx1"/>
                    </a:solidFill>
                    <a:effectLst/>
                    <a:cs typeface="Arial" pitchFamily="34" charset="0"/>
                  </a:rPr>
                  <a:t>7:</a:t>
                </a:r>
                <a:r>
                  <a:rPr kumimoji="0" lang="el-GR" sz="1200" b="0" u="none" strike="noStrike" cap="none" normalizeH="0" baseline="0" dirty="0" smtClean="0">
                    <a:ln>
                      <a:noFill/>
                    </a:ln>
                    <a:solidFill>
                      <a:schemeClr val="tx1"/>
                    </a:solidFill>
                    <a:effectLst/>
                    <a:cs typeface="Arial" pitchFamily="34" charset="0"/>
                  </a:rPr>
                  <a:t> Προφυλακτήρας</a:t>
                </a:r>
              </a:p>
              <a:p>
                <a:pPr marL="0" marR="0" lvl="0" indent="0" algn="l" defTabSz="914400" rtl="0" eaLnBrk="1" fontAlgn="base" latinLnBrk="0" hangingPunct="1">
                  <a:lnSpc>
                    <a:spcPct val="100000"/>
                  </a:lnSpc>
                  <a:spcBef>
                    <a:spcPct val="0"/>
                  </a:spcBef>
                  <a:buClrTx/>
                  <a:buSzTx/>
                  <a:buFontTx/>
                  <a:buNone/>
                  <a:tabLst/>
                </a:pPr>
                <a:r>
                  <a:rPr kumimoji="0" lang="el-GR" sz="1200" b="1" u="none" strike="noStrike" cap="none" normalizeH="0" baseline="0" dirty="0" smtClean="0">
                    <a:ln>
                      <a:noFill/>
                    </a:ln>
                    <a:solidFill>
                      <a:schemeClr val="tx1"/>
                    </a:solidFill>
                    <a:effectLst/>
                    <a:cs typeface="Arial" pitchFamily="34" charset="0"/>
                  </a:rPr>
                  <a:t>8:</a:t>
                </a:r>
                <a:r>
                  <a:rPr kumimoji="0" lang="el-GR" sz="1200" b="0" u="none" strike="noStrike" cap="none" normalizeH="0" baseline="0" dirty="0" smtClean="0">
                    <a:ln>
                      <a:noFill/>
                    </a:ln>
                    <a:solidFill>
                      <a:schemeClr val="tx1"/>
                    </a:solidFill>
                    <a:effectLst/>
                    <a:cs typeface="Arial" pitchFamily="34" charset="0"/>
                  </a:rPr>
                  <a:t> Παράλληλος οδηγός</a:t>
                </a:r>
              </a:p>
              <a:p>
                <a:pPr marL="0" marR="0" lvl="0" indent="0" algn="l" defTabSz="914400" rtl="0" eaLnBrk="1" fontAlgn="base" latinLnBrk="0" hangingPunct="1">
                  <a:lnSpc>
                    <a:spcPct val="100000"/>
                  </a:lnSpc>
                  <a:spcBef>
                    <a:spcPct val="0"/>
                  </a:spcBef>
                  <a:buClrTx/>
                  <a:buSzTx/>
                  <a:buFontTx/>
                  <a:buNone/>
                  <a:tabLst/>
                </a:pPr>
                <a:r>
                  <a:rPr kumimoji="0" lang="el-GR" sz="1200" b="1" u="none" strike="noStrike" cap="none" normalizeH="0" baseline="0" dirty="0" smtClean="0">
                    <a:ln>
                      <a:noFill/>
                    </a:ln>
                    <a:solidFill>
                      <a:schemeClr val="tx1"/>
                    </a:solidFill>
                    <a:effectLst/>
                    <a:cs typeface="Arial" pitchFamily="34" charset="0"/>
                  </a:rPr>
                  <a:t>9:</a:t>
                </a:r>
                <a:r>
                  <a:rPr kumimoji="0" lang="el-GR" sz="1200" b="0" u="none" strike="noStrike" cap="none" normalizeH="0" baseline="0" dirty="0" smtClean="0">
                    <a:ln>
                      <a:noFill/>
                    </a:ln>
                    <a:solidFill>
                      <a:schemeClr val="tx1"/>
                    </a:solidFill>
                    <a:effectLst/>
                    <a:cs typeface="Arial" pitchFamily="34" charset="0"/>
                  </a:rPr>
                  <a:t> Διακόπτης ρεύματος</a:t>
                </a:r>
              </a:p>
              <a:p>
                <a:pPr marL="0" marR="0" lvl="0" indent="0" algn="l" defTabSz="914400" rtl="0" eaLnBrk="1" fontAlgn="base" latinLnBrk="0" hangingPunct="1">
                  <a:lnSpc>
                    <a:spcPct val="100000"/>
                  </a:lnSpc>
                  <a:spcBef>
                    <a:spcPct val="0"/>
                  </a:spcBef>
                  <a:buClrTx/>
                  <a:buSzTx/>
                  <a:buFontTx/>
                  <a:buNone/>
                  <a:tabLst/>
                </a:pPr>
                <a:r>
                  <a:rPr kumimoji="0" lang="el-GR" sz="1200" b="1" u="none" strike="noStrike" cap="none" normalizeH="0" baseline="0" dirty="0" smtClean="0">
                    <a:ln>
                      <a:noFill/>
                    </a:ln>
                    <a:solidFill>
                      <a:schemeClr val="tx1"/>
                    </a:solidFill>
                    <a:effectLst/>
                    <a:cs typeface="Arial" pitchFamily="34" charset="0"/>
                  </a:rPr>
                  <a:t>10:</a:t>
                </a:r>
                <a:r>
                  <a:rPr kumimoji="0" lang="el-GR" sz="1200" b="0" u="none" strike="noStrike" cap="none" normalizeH="0" baseline="0" dirty="0" smtClean="0">
                    <a:ln>
                      <a:noFill/>
                    </a:ln>
                    <a:solidFill>
                      <a:schemeClr val="tx1"/>
                    </a:solidFill>
                    <a:effectLst/>
                    <a:cs typeface="Arial" pitchFamily="34" charset="0"/>
                  </a:rPr>
                  <a:t> Διακόπτης εκκίνησης</a:t>
                </a:r>
              </a:p>
              <a:p>
                <a:pPr marL="0" marR="0" lvl="0" indent="0" algn="l" defTabSz="914400" rtl="0" eaLnBrk="1" fontAlgn="base" latinLnBrk="0" hangingPunct="1">
                  <a:lnSpc>
                    <a:spcPct val="100000"/>
                  </a:lnSpc>
                  <a:spcBef>
                    <a:spcPct val="0"/>
                  </a:spcBef>
                  <a:buClrTx/>
                  <a:buSzTx/>
                  <a:buFontTx/>
                  <a:buNone/>
                  <a:tabLst/>
                </a:pPr>
                <a:r>
                  <a:rPr kumimoji="0" lang="el-GR" sz="1200" b="1" u="none" strike="noStrike" cap="none" normalizeH="0" baseline="0" dirty="0" smtClean="0">
                    <a:ln>
                      <a:noFill/>
                    </a:ln>
                    <a:solidFill>
                      <a:schemeClr val="tx1"/>
                    </a:solidFill>
                    <a:effectLst/>
                    <a:cs typeface="Arial" pitchFamily="34" charset="0"/>
                  </a:rPr>
                  <a:t>11:</a:t>
                </a:r>
                <a:r>
                  <a:rPr kumimoji="0" lang="el-GR" sz="1200" b="0" u="none" strike="noStrike" cap="none" normalizeH="0" baseline="0" dirty="0" smtClean="0">
                    <a:ln>
                      <a:noFill/>
                    </a:ln>
                    <a:solidFill>
                      <a:schemeClr val="tx1"/>
                    </a:solidFill>
                    <a:effectLst/>
                    <a:cs typeface="Arial" pitchFamily="34" charset="0"/>
                  </a:rPr>
                  <a:t> Κοχλίας κλίσης δίσκου</a:t>
                </a:r>
              </a:p>
              <a:p>
                <a:pPr marL="0" marR="0" lvl="0" indent="0" algn="l" defTabSz="914400" rtl="0" eaLnBrk="1" fontAlgn="base" latinLnBrk="0" hangingPunct="1">
                  <a:lnSpc>
                    <a:spcPct val="100000"/>
                  </a:lnSpc>
                  <a:spcBef>
                    <a:spcPct val="0"/>
                  </a:spcBef>
                  <a:buClrTx/>
                  <a:buSzTx/>
                  <a:buFontTx/>
                  <a:buNone/>
                  <a:tabLst/>
                </a:pPr>
                <a:r>
                  <a:rPr kumimoji="0" lang="el-GR" sz="1200" b="1" u="none" strike="noStrike" cap="none" normalizeH="0" baseline="0" dirty="0" smtClean="0">
                    <a:ln>
                      <a:noFill/>
                    </a:ln>
                    <a:solidFill>
                      <a:schemeClr val="tx1"/>
                    </a:solidFill>
                    <a:effectLst/>
                    <a:cs typeface="Arial" pitchFamily="34" charset="0"/>
                  </a:rPr>
                  <a:t>12:</a:t>
                </a:r>
                <a:r>
                  <a:rPr kumimoji="0" lang="el-GR" sz="1200" b="0" u="none" strike="noStrike" cap="none" normalizeH="0" baseline="0" dirty="0" smtClean="0">
                    <a:ln>
                      <a:noFill/>
                    </a:ln>
                    <a:solidFill>
                      <a:schemeClr val="tx1"/>
                    </a:solidFill>
                    <a:effectLst/>
                    <a:cs typeface="Arial" pitchFamily="34" charset="0"/>
                  </a:rPr>
                  <a:t> Κοχλίας ανύψωσης δίσκου</a:t>
                </a:r>
              </a:p>
              <a:p>
                <a:pPr marL="0" marR="0" lvl="0" indent="0" algn="l" defTabSz="914400" rtl="0" eaLnBrk="1" fontAlgn="base" latinLnBrk="0" hangingPunct="1">
                  <a:lnSpc>
                    <a:spcPct val="100000"/>
                  </a:lnSpc>
                  <a:spcBef>
                    <a:spcPct val="0"/>
                  </a:spcBef>
                  <a:buClrTx/>
                  <a:buSzTx/>
                  <a:buFontTx/>
                  <a:buNone/>
                  <a:tabLst/>
                </a:pPr>
                <a:r>
                  <a:rPr kumimoji="0" lang="el-GR" sz="1200" b="1" u="none" strike="noStrike" cap="none" normalizeH="0" baseline="0" dirty="0" smtClean="0">
                    <a:ln>
                      <a:noFill/>
                    </a:ln>
                    <a:solidFill>
                      <a:schemeClr val="tx1"/>
                    </a:solidFill>
                    <a:effectLst/>
                    <a:cs typeface="Arial" pitchFamily="34" charset="0"/>
                  </a:rPr>
                  <a:t>13:</a:t>
                </a:r>
                <a:r>
                  <a:rPr kumimoji="0" lang="el-GR" sz="1200" b="0" u="none" strike="noStrike" cap="none" normalizeH="0" baseline="0" dirty="0" smtClean="0">
                    <a:ln>
                      <a:noFill/>
                    </a:ln>
                    <a:solidFill>
                      <a:schemeClr val="tx1"/>
                    </a:solidFill>
                    <a:effectLst/>
                    <a:cs typeface="Arial" pitchFamily="34" charset="0"/>
                  </a:rPr>
                  <a:t> Μπάρα οδηγού</a:t>
                </a:r>
              </a:p>
              <a:p>
                <a:pPr marL="0" marR="0" lvl="0" indent="0" algn="l" defTabSz="914400" rtl="0" eaLnBrk="1" fontAlgn="base" latinLnBrk="0" hangingPunct="1">
                  <a:lnSpc>
                    <a:spcPct val="100000"/>
                  </a:lnSpc>
                  <a:spcBef>
                    <a:spcPct val="0"/>
                  </a:spcBef>
                  <a:buClrTx/>
                  <a:buSzTx/>
                  <a:buFontTx/>
                  <a:buNone/>
                  <a:tabLst/>
                </a:pPr>
                <a:r>
                  <a:rPr kumimoji="0" lang="el-GR" sz="1200" b="1" u="none" strike="noStrike" cap="none" normalizeH="0" baseline="0" dirty="0" smtClean="0">
                    <a:ln>
                      <a:noFill/>
                    </a:ln>
                    <a:solidFill>
                      <a:schemeClr val="tx1"/>
                    </a:solidFill>
                    <a:effectLst/>
                    <a:cs typeface="Arial" pitchFamily="34" charset="0"/>
                  </a:rPr>
                  <a:t>14:</a:t>
                </a:r>
                <a:r>
                  <a:rPr kumimoji="0" lang="el-GR" sz="1200" b="0" u="none" strike="noStrike" cap="none" normalizeH="0" baseline="0" dirty="0" smtClean="0">
                    <a:ln>
                      <a:noFill/>
                    </a:ln>
                    <a:solidFill>
                      <a:schemeClr val="tx1"/>
                    </a:solidFill>
                    <a:effectLst/>
                    <a:cs typeface="Arial" pitchFamily="34" charset="0"/>
                  </a:rPr>
                  <a:t> Σταθεροποιητής οδηγού</a:t>
                </a:r>
                <a:endParaRPr lang="el-GR" sz="1200" dirty="0" smtClean="0">
                  <a:cs typeface="Arial" pitchFamily="34" charset="0"/>
                </a:endParaRPr>
              </a:p>
              <a:p>
                <a:pPr marL="0" marR="0" lvl="0" indent="0" algn="l" defTabSz="914400" rtl="0" eaLnBrk="1" fontAlgn="base" latinLnBrk="0" hangingPunct="1">
                  <a:lnSpc>
                    <a:spcPct val="100000"/>
                  </a:lnSpc>
                  <a:spcBef>
                    <a:spcPct val="0"/>
                  </a:spcBef>
                  <a:buClrTx/>
                  <a:buSzTx/>
                  <a:buFontTx/>
                  <a:buNone/>
                  <a:tabLst/>
                </a:pPr>
                <a:r>
                  <a:rPr kumimoji="0" lang="el-GR" sz="1200" b="1" u="none" strike="noStrike" cap="none" normalizeH="0" baseline="0" dirty="0" smtClean="0">
                    <a:ln>
                      <a:noFill/>
                    </a:ln>
                    <a:solidFill>
                      <a:schemeClr val="tx1"/>
                    </a:solidFill>
                    <a:effectLst/>
                    <a:cs typeface="Arial" pitchFamily="34" charset="0"/>
                  </a:rPr>
                  <a:t>15:</a:t>
                </a:r>
                <a:r>
                  <a:rPr kumimoji="0" lang="el-GR" sz="1200" b="0" u="none" strike="noStrike" cap="none" normalizeH="0" baseline="0" dirty="0" smtClean="0">
                    <a:ln>
                      <a:noFill/>
                    </a:ln>
                    <a:solidFill>
                      <a:schemeClr val="tx1"/>
                    </a:solidFill>
                    <a:effectLst/>
                    <a:cs typeface="Arial" pitchFamily="34" charset="0"/>
                  </a:rPr>
                  <a:t> Εγκάρσιος οδηγός</a:t>
                </a:r>
              </a:p>
              <a:p>
                <a:pPr marL="0" marR="0" lvl="0" indent="0" algn="l" defTabSz="914400" rtl="0" eaLnBrk="1" fontAlgn="base" latinLnBrk="0" hangingPunct="1">
                  <a:lnSpc>
                    <a:spcPct val="100000"/>
                  </a:lnSpc>
                  <a:spcBef>
                    <a:spcPct val="0"/>
                  </a:spcBef>
                  <a:buClrTx/>
                  <a:buSzTx/>
                  <a:buFontTx/>
                  <a:buNone/>
                  <a:tabLst/>
                </a:pPr>
                <a:endParaRPr kumimoji="0" lang="el-GR" sz="1000" b="0" i="0" u="none" strike="noStrike" cap="none" normalizeH="0" baseline="0" dirty="0" smtClean="0">
                  <a:ln>
                    <a:noFill/>
                  </a:ln>
                  <a:solidFill>
                    <a:schemeClr val="tx1"/>
                  </a:solidFill>
                  <a:effectLst/>
                  <a:cs typeface="Arial" pitchFamily="34" charset="0"/>
                </a:endParaRPr>
              </a:p>
              <a:p>
                <a:pPr marL="0" marR="0" lvl="0" indent="0" algn="l" defTabSz="914400" rtl="0" eaLnBrk="1" fontAlgn="base" latinLnBrk="0" hangingPunct="1">
                  <a:lnSpc>
                    <a:spcPct val="100000"/>
                  </a:lnSpc>
                  <a:spcBef>
                    <a:spcPct val="0"/>
                  </a:spcBef>
                  <a:buClrTx/>
                  <a:buSzTx/>
                  <a:buFontTx/>
                  <a:buNone/>
                  <a:tabLst/>
                </a:pPr>
                <a:r>
                  <a:rPr kumimoji="0" lang="el-GR" sz="1000" b="0" i="0" u="none" strike="noStrike" cap="none" normalizeH="0" baseline="0" dirty="0" smtClean="0">
                    <a:ln>
                      <a:noFill/>
                    </a:ln>
                    <a:solidFill>
                      <a:schemeClr val="tx1"/>
                    </a:solidFill>
                    <a:effectLst/>
                    <a:cs typeface="Arial" pitchFamily="34" charset="0"/>
                  </a:rPr>
                  <a:t> </a:t>
                </a:r>
                <a:endParaRPr kumimoji="0" lang="el-GR" sz="1800" b="0" i="0" u="none" strike="noStrike" cap="none" normalizeH="0" baseline="0" dirty="0" smtClean="0">
                  <a:ln>
                    <a:noFill/>
                  </a:ln>
                  <a:solidFill>
                    <a:schemeClr val="tx1"/>
                  </a:solidFill>
                  <a:effectLst/>
                  <a:cs typeface="Arial" pitchFamily="34" charset="0"/>
                </a:endParaRPr>
              </a:p>
            </p:txBody>
          </p:sp>
          <p:grpSp>
            <p:nvGrpSpPr>
              <p:cNvPr id="4101" name="Group 5"/>
              <p:cNvGrpSpPr>
                <a:grpSpLocks/>
              </p:cNvGrpSpPr>
              <p:nvPr/>
            </p:nvGrpSpPr>
            <p:grpSpPr bwMode="auto">
              <a:xfrm>
                <a:off x="3780" y="1800"/>
                <a:ext cx="5779" cy="5739"/>
                <a:chOff x="3600" y="1716"/>
                <a:chExt cx="5779" cy="5739"/>
              </a:xfrm>
            </p:grpSpPr>
            <p:grpSp>
              <p:nvGrpSpPr>
                <p:cNvPr id="4102" name="Group 6"/>
                <p:cNvGrpSpPr>
                  <a:grpSpLocks/>
                </p:cNvGrpSpPr>
                <p:nvPr/>
              </p:nvGrpSpPr>
              <p:grpSpPr bwMode="auto">
                <a:xfrm>
                  <a:off x="3600" y="1716"/>
                  <a:ext cx="5779" cy="5739"/>
                  <a:chOff x="3600" y="1716"/>
                  <a:chExt cx="5779" cy="5739"/>
                </a:xfrm>
              </p:grpSpPr>
              <p:sp>
                <p:nvSpPr>
                  <p:cNvPr id="4103" name="Text Box 7"/>
                  <p:cNvSpPr txBox="1">
                    <a:spLocks noChangeArrowheads="1"/>
                  </p:cNvSpPr>
                  <p:nvPr/>
                </p:nvSpPr>
                <p:spPr bwMode="auto">
                  <a:xfrm>
                    <a:off x="3600" y="1716"/>
                    <a:ext cx="5779" cy="5739"/>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l-GR" sz="1800" b="0" i="0" u="none" strike="noStrike" cap="none" normalizeH="0" baseline="0" smtClean="0">
                      <a:ln>
                        <a:noFill/>
                      </a:ln>
                      <a:solidFill>
                        <a:schemeClr val="tx1"/>
                      </a:solidFill>
                      <a:effectLst/>
                      <a:cs typeface="Arial" pitchFamily="34" charset="0"/>
                    </a:endParaRPr>
                  </a:p>
                </p:txBody>
              </p:sp>
              <p:sp>
                <p:nvSpPr>
                  <p:cNvPr id="4104" name="Text Box 8"/>
                  <p:cNvSpPr txBox="1">
                    <a:spLocks noChangeArrowheads="1"/>
                  </p:cNvSpPr>
                  <p:nvPr/>
                </p:nvSpPr>
                <p:spPr bwMode="auto">
                  <a:xfrm>
                    <a:off x="3960" y="3600"/>
                    <a:ext cx="720" cy="54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en-US" sz="900" b="1" i="0" u="none" strike="noStrike" cap="none" normalizeH="0" baseline="0" smtClean="0">
                        <a:ln>
                          <a:noFill/>
                        </a:ln>
                        <a:solidFill>
                          <a:schemeClr val="tx1"/>
                        </a:solidFill>
                        <a:effectLst/>
                        <a:cs typeface="Arial" pitchFamily="34" charset="0"/>
                      </a:rPr>
                      <a:t>2</a:t>
                    </a:r>
                    <a:endParaRPr kumimoji="0" lang="el-GR" sz="1800" b="0" i="0" u="none" strike="noStrike" cap="none" normalizeH="0" baseline="0" smtClean="0">
                      <a:ln>
                        <a:noFill/>
                      </a:ln>
                      <a:solidFill>
                        <a:schemeClr val="tx1"/>
                      </a:solidFill>
                      <a:effectLst/>
                      <a:cs typeface="Arial" pitchFamily="34" charset="0"/>
                    </a:endParaRPr>
                  </a:p>
                </p:txBody>
              </p:sp>
              <p:grpSp>
                <p:nvGrpSpPr>
                  <p:cNvPr id="4105" name="Group 9"/>
                  <p:cNvGrpSpPr>
                    <a:grpSpLocks/>
                  </p:cNvGrpSpPr>
                  <p:nvPr/>
                </p:nvGrpSpPr>
                <p:grpSpPr bwMode="auto">
                  <a:xfrm>
                    <a:off x="4140" y="1980"/>
                    <a:ext cx="5220" cy="4500"/>
                    <a:chOff x="4140" y="1980"/>
                    <a:chExt cx="5220" cy="4500"/>
                  </a:xfrm>
                </p:grpSpPr>
                <p:sp>
                  <p:nvSpPr>
                    <p:cNvPr id="4106" name="Text Box 10"/>
                    <p:cNvSpPr txBox="1">
                      <a:spLocks noChangeArrowheads="1"/>
                    </p:cNvSpPr>
                    <p:nvPr/>
                  </p:nvSpPr>
                  <p:spPr bwMode="auto">
                    <a:xfrm>
                      <a:off x="8100" y="4500"/>
                      <a:ext cx="720" cy="54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en-US" sz="900" b="1" i="0" u="none" strike="noStrike" cap="none" normalizeH="0" baseline="0" smtClean="0">
                          <a:ln>
                            <a:noFill/>
                          </a:ln>
                          <a:solidFill>
                            <a:schemeClr val="tx1"/>
                          </a:solidFill>
                          <a:effectLst/>
                          <a:cs typeface="Arial" pitchFamily="34" charset="0"/>
                        </a:rPr>
                        <a:t>9</a:t>
                      </a:r>
                      <a:endParaRPr kumimoji="0" lang="el-GR" sz="1800" b="0" i="0" u="none" strike="noStrike" cap="none" normalizeH="0" baseline="0" smtClean="0">
                        <a:ln>
                          <a:noFill/>
                        </a:ln>
                        <a:solidFill>
                          <a:schemeClr val="tx1"/>
                        </a:solidFill>
                        <a:effectLst/>
                        <a:cs typeface="Arial" pitchFamily="34" charset="0"/>
                      </a:endParaRPr>
                    </a:p>
                  </p:txBody>
                </p:sp>
                <p:grpSp>
                  <p:nvGrpSpPr>
                    <p:cNvPr id="4107" name="Group 11"/>
                    <p:cNvGrpSpPr>
                      <a:grpSpLocks/>
                    </p:cNvGrpSpPr>
                    <p:nvPr/>
                  </p:nvGrpSpPr>
                  <p:grpSpPr bwMode="auto">
                    <a:xfrm>
                      <a:off x="4140" y="1980"/>
                      <a:ext cx="5220" cy="4500"/>
                      <a:chOff x="4140" y="1980"/>
                      <a:chExt cx="5220" cy="4500"/>
                    </a:xfrm>
                  </p:grpSpPr>
                  <p:sp>
                    <p:nvSpPr>
                      <p:cNvPr id="4108" name="Line 12"/>
                      <p:cNvSpPr>
                        <a:spLocks noChangeShapeType="1"/>
                      </p:cNvSpPr>
                      <p:nvPr/>
                    </p:nvSpPr>
                    <p:spPr bwMode="auto">
                      <a:xfrm flipH="1" flipV="1">
                        <a:off x="7020" y="5940"/>
                        <a:ext cx="720" cy="180"/>
                      </a:xfrm>
                      <a:prstGeom prst="line">
                        <a:avLst/>
                      </a:prstGeom>
                      <a:noFill/>
                      <a:ln w="9525">
                        <a:solidFill>
                          <a:srgbClr val="000000"/>
                        </a:solidFill>
                        <a:round/>
                        <a:headEnd/>
                        <a:tailEnd type="triangle" w="sm" len="sm"/>
                      </a:ln>
                    </p:spPr>
                    <p:txBody>
                      <a:bodyPr vert="horz" wrap="square" lIns="91440" tIns="45720" rIns="91440" bIns="45720" numCol="1" anchor="t" anchorCtr="0" compatLnSpc="1">
                        <a:prstTxWarp prst="textNoShape">
                          <a:avLst/>
                        </a:prstTxWarp>
                      </a:bodyPr>
                      <a:lstStyle/>
                      <a:p>
                        <a:endParaRPr lang="el-GR"/>
                      </a:p>
                    </p:txBody>
                  </p:sp>
                  <p:sp>
                    <p:nvSpPr>
                      <p:cNvPr id="4109" name="Line 13"/>
                      <p:cNvSpPr>
                        <a:spLocks noChangeShapeType="1"/>
                      </p:cNvSpPr>
                      <p:nvPr/>
                    </p:nvSpPr>
                    <p:spPr bwMode="auto">
                      <a:xfrm>
                        <a:off x="4140" y="3780"/>
                        <a:ext cx="720" cy="180"/>
                      </a:xfrm>
                      <a:prstGeom prst="line">
                        <a:avLst/>
                      </a:prstGeom>
                      <a:noFill/>
                      <a:ln w="9525">
                        <a:solidFill>
                          <a:srgbClr val="000000"/>
                        </a:solidFill>
                        <a:round/>
                        <a:headEnd/>
                        <a:tailEnd type="triangle" w="sm" len="sm"/>
                      </a:ln>
                    </p:spPr>
                    <p:txBody>
                      <a:bodyPr vert="horz" wrap="square" lIns="91440" tIns="45720" rIns="91440" bIns="45720" numCol="1" anchor="t" anchorCtr="0" compatLnSpc="1">
                        <a:prstTxWarp prst="textNoShape">
                          <a:avLst/>
                        </a:prstTxWarp>
                      </a:bodyPr>
                      <a:lstStyle/>
                      <a:p>
                        <a:endParaRPr lang="el-GR"/>
                      </a:p>
                    </p:txBody>
                  </p:sp>
                  <p:sp>
                    <p:nvSpPr>
                      <p:cNvPr id="4110" name="Line 14"/>
                      <p:cNvSpPr>
                        <a:spLocks noChangeShapeType="1"/>
                      </p:cNvSpPr>
                      <p:nvPr/>
                    </p:nvSpPr>
                    <p:spPr bwMode="auto">
                      <a:xfrm flipH="1">
                        <a:off x="7380" y="3060"/>
                        <a:ext cx="360" cy="540"/>
                      </a:xfrm>
                      <a:prstGeom prst="line">
                        <a:avLst/>
                      </a:prstGeom>
                      <a:noFill/>
                      <a:ln w="9525">
                        <a:solidFill>
                          <a:srgbClr val="000000"/>
                        </a:solidFill>
                        <a:round/>
                        <a:headEnd/>
                        <a:tailEnd type="triangle" w="sm" len="sm"/>
                      </a:ln>
                    </p:spPr>
                    <p:txBody>
                      <a:bodyPr vert="horz" wrap="square" lIns="91440" tIns="45720" rIns="91440" bIns="45720" numCol="1" anchor="t" anchorCtr="0" compatLnSpc="1">
                        <a:prstTxWarp prst="textNoShape">
                          <a:avLst/>
                        </a:prstTxWarp>
                      </a:bodyPr>
                      <a:lstStyle/>
                      <a:p>
                        <a:endParaRPr lang="el-GR"/>
                      </a:p>
                    </p:txBody>
                  </p:sp>
                  <p:sp>
                    <p:nvSpPr>
                      <p:cNvPr id="4111" name="Line 15"/>
                      <p:cNvSpPr>
                        <a:spLocks noChangeShapeType="1"/>
                      </p:cNvSpPr>
                      <p:nvPr/>
                    </p:nvSpPr>
                    <p:spPr bwMode="auto">
                      <a:xfrm>
                        <a:off x="4500" y="3600"/>
                        <a:ext cx="1080" cy="360"/>
                      </a:xfrm>
                      <a:prstGeom prst="line">
                        <a:avLst/>
                      </a:prstGeom>
                      <a:noFill/>
                      <a:ln w="9525">
                        <a:solidFill>
                          <a:srgbClr val="000000"/>
                        </a:solidFill>
                        <a:round/>
                        <a:headEnd/>
                        <a:tailEnd type="triangle" w="sm" len="sm"/>
                      </a:ln>
                    </p:spPr>
                    <p:txBody>
                      <a:bodyPr vert="horz" wrap="square" lIns="91440" tIns="45720" rIns="91440" bIns="45720" numCol="1" anchor="t" anchorCtr="0" compatLnSpc="1">
                        <a:prstTxWarp prst="textNoShape">
                          <a:avLst/>
                        </a:prstTxWarp>
                      </a:bodyPr>
                      <a:lstStyle/>
                      <a:p>
                        <a:endParaRPr lang="el-GR"/>
                      </a:p>
                    </p:txBody>
                  </p:sp>
                  <p:sp>
                    <p:nvSpPr>
                      <p:cNvPr id="4112" name="Line 16"/>
                      <p:cNvSpPr>
                        <a:spLocks noChangeShapeType="1"/>
                      </p:cNvSpPr>
                      <p:nvPr/>
                    </p:nvSpPr>
                    <p:spPr bwMode="auto">
                      <a:xfrm>
                        <a:off x="4680" y="3420"/>
                        <a:ext cx="540" cy="360"/>
                      </a:xfrm>
                      <a:prstGeom prst="line">
                        <a:avLst/>
                      </a:prstGeom>
                      <a:noFill/>
                      <a:ln w="9525">
                        <a:solidFill>
                          <a:srgbClr val="000000"/>
                        </a:solidFill>
                        <a:round/>
                        <a:headEnd/>
                        <a:tailEnd type="triangle" w="sm" len="sm"/>
                      </a:ln>
                    </p:spPr>
                    <p:txBody>
                      <a:bodyPr vert="horz" wrap="square" lIns="91440" tIns="45720" rIns="91440" bIns="45720" numCol="1" anchor="t" anchorCtr="0" compatLnSpc="1">
                        <a:prstTxWarp prst="textNoShape">
                          <a:avLst/>
                        </a:prstTxWarp>
                      </a:bodyPr>
                      <a:lstStyle/>
                      <a:p>
                        <a:endParaRPr lang="el-GR"/>
                      </a:p>
                    </p:txBody>
                  </p:sp>
                  <p:sp>
                    <p:nvSpPr>
                      <p:cNvPr id="4113" name="Line 17"/>
                      <p:cNvSpPr>
                        <a:spLocks noChangeShapeType="1"/>
                      </p:cNvSpPr>
                      <p:nvPr/>
                    </p:nvSpPr>
                    <p:spPr bwMode="auto">
                      <a:xfrm flipH="1">
                        <a:off x="7380" y="2160"/>
                        <a:ext cx="540" cy="360"/>
                      </a:xfrm>
                      <a:prstGeom prst="line">
                        <a:avLst/>
                      </a:prstGeom>
                      <a:noFill/>
                      <a:ln w="9525">
                        <a:solidFill>
                          <a:srgbClr val="000000"/>
                        </a:solidFill>
                        <a:round/>
                        <a:headEnd/>
                        <a:tailEnd type="triangle" w="sm" len="sm"/>
                      </a:ln>
                    </p:spPr>
                    <p:txBody>
                      <a:bodyPr vert="horz" wrap="square" lIns="91440" tIns="45720" rIns="91440" bIns="45720" numCol="1" anchor="t" anchorCtr="0" compatLnSpc="1">
                        <a:prstTxWarp prst="textNoShape">
                          <a:avLst/>
                        </a:prstTxWarp>
                      </a:bodyPr>
                      <a:lstStyle/>
                      <a:p>
                        <a:endParaRPr lang="el-GR"/>
                      </a:p>
                    </p:txBody>
                  </p:sp>
                  <p:sp>
                    <p:nvSpPr>
                      <p:cNvPr id="4114" name="Line 18"/>
                      <p:cNvSpPr>
                        <a:spLocks noChangeShapeType="1"/>
                      </p:cNvSpPr>
                      <p:nvPr/>
                    </p:nvSpPr>
                    <p:spPr bwMode="auto">
                      <a:xfrm flipH="1">
                        <a:off x="7380" y="3060"/>
                        <a:ext cx="900" cy="900"/>
                      </a:xfrm>
                      <a:prstGeom prst="line">
                        <a:avLst/>
                      </a:prstGeom>
                      <a:noFill/>
                      <a:ln w="9525">
                        <a:solidFill>
                          <a:srgbClr val="000000"/>
                        </a:solidFill>
                        <a:round/>
                        <a:headEnd/>
                        <a:tailEnd type="triangle" w="sm" len="sm"/>
                      </a:ln>
                    </p:spPr>
                    <p:txBody>
                      <a:bodyPr vert="horz" wrap="square" lIns="91440" tIns="45720" rIns="91440" bIns="45720" numCol="1" anchor="t" anchorCtr="0" compatLnSpc="1">
                        <a:prstTxWarp prst="textNoShape">
                          <a:avLst/>
                        </a:prstTxWarp>
                      </a:bodyPr>
                      <a:lstStyle/>
                      <a:p>
                        <a:endParaRPr lang="el-GR"/>
                      </a:p>
                    </p:txBody>
                  </p:sp>
                  <p:sp>
                    <p:nvSpPr>
                      <p:cNvPr id="4115" name="Line 19"/>
                      <p:cNvSpPr>
                        <a:spLocks noChangeShapeType="1"/>
                      </p:cNvSpPr>
                      <p:nvPr/>
                    </p:nvSpPr>
                    <p:spPr bwMode="auto">
                      <a:xfrm flipH="1" flipV="1">
                        <a:off x="7380" y="4500"/>
                        <a:ext cx="720" cy="180"/>
                      </a:xfrm>
                      <a:prstGeom prst="line">
                        <a:avLst/>
                      </a:prstGeom>
                      <a:noFill/>
                      <a:ln w="9525">
                        <a:solidFill>
                          <a:srgbClr val="000000"/>
                        </a:solidFill>
                        <a:round/>
                        <a:headEnd/>
                        <a:tailEnd type="triangle" w="sm" len="sm"/>
                      </a:ln>
                    </p:spPr>
                    <p:txBody>
                      <a:bodyPr vert="horz" wrap="square" lIns="91440" tIns="45720" rIns="91440" bIns="45720" numCol="1" anchor="t" anchorCtr="0" compatLnSpc="1">
                        <a:prstTxWarp prst="textNoShape">
                          <a:avLst/>
                        </a:prstTxWarp>
                      </a:bodyPr>
                      <a:lstStyle/>
                      <a:p>
                        <a:endParaRPr lang="el-GR"/>
                      </a:p>
                    </p:txBody>
                  </p:sp>
                  <p:sp>
                    <p:nvSpPr>
                      <p:cNvPr id="4116" name="Line 20"/>
                      <p:cNvSpPr>
                        <a:spLocks noChangeShapeType="1"/>
                      </p:cNvSpPr>
                      <p:nvPr/>
                    </p:nvSpPr>
                    <p:spPr bwMode="auto">
                      <a:xfrm flipH="1" flipV="1">
                        <a:off x="7200" y="4680"/>
                        <a:ext cx="720" cy="180"/>
                      </a:xfrm>
                      <a:prstGeom prst="line">
                        <a:avLst/>
                      </a:prstGeom>
                      <a:noFill/>
                      <a:ln w="9525">
                        <a:solidFill>
                          <a:srgbClr val="000000"/>
                        </a:solidFill>
                        <a:round/>
                        <a:headEnd/>
                        <a:tailEnd type="triangle" w="sm" len="sm"/>
                      </a:ln>
                    </p:spPr>
                    <p:txBody>
                      <a:bodyPr vert="horz" wrap="square" lIns="91440" tIns="45720" rIns="91440" bIns="45720" numCol="1" anchor="t" anchorCtr="0" compatLnSpc="1">
                        <a:prstTxWarp prst="textNoShape">
                          <a:avLst/>
                        </a:prstTxWarp>
                      </a:bodyPr>
                      <a:lstStyle/>
                      <a:p>
                        <a:endParaRPr lang="el-GR"/>
                      </a:p>
                    </p:txBody>
                  </p:sp>
                  <p:sp>
                    <p:nvSpPr>
                      <p:cNvPr id="4117" name="Line 21"/>
                      <p:cNvSpPr>
                        <a:spLocks noChangeShapeType="1"/>
                      </p:cNvSpPr>
                      <p:nvPr/>
                    </p:nvSpPr>
                    <p:spPr bwMode="auto">
                      <a:xfrm flipH="1" flipV="1">
                        <a:off x="7020" y="5040"/>
                        <a:ext cx="1080" cy="540"/>
                      </a:xfrm>
                      <a:prstGeom prst="line">
                        <a:avLst/>
                      </a:prstGeom>
                      <a:noFill/>
                      <a:ln w="9525">
                        <a:solidFill>
                          <a:srgbClr val="000000"/>
                        </a:solidFill>
                        <a:round/>
                        <a:headEnd/>
                        <a:tailEnd type="triangle" w="sm" len="sm"/>
                      </a:ln>
                    </p:spPr>
                    <p:txBody>
                      <a:bodyPr vert="horz" wrap="square" lIns="91440" tIns="45720" rIns="91440" bIns="45720" numCol="1" anchor="t" anchorCtr="0" compatLnSpc="1">
                        <a:prstTxWarp prst="textNoShape">
                          <a:avLst/>
                        </a:prstTxWarp>
                      </a:bodyPr>
                      <a:lstStyle/>
                      <a:p>
                        <a:endParaRPr lang="el-GR"/>
                      </a:p>
                    </p:txBody>
                  </p:sp>
                  <p:sp>
                    <p:nvSpPr>
                      <p:cNvPr id="4118" name="Line 22"/>
                      <p:cNvSpPr>
                        <a:spLocks noChangeShapeType="1"/>
                      </p:cNvSpPr>
                      <p:nvPr/>
                    </p:nvSpPr>
                    <p:spPr bwMode="auto">
                      <a:xfrm flipV="1">
                        <a:off x="5400" y="5400"/>
                        <a:ext cx="540" cy="540"/>
                      </a:xfrm>
                      <a:prstGeom prst="line">
                        <a:avLst/>
                      </a:prstGeom>
                      <a:noFill/>
                      <a:ln w="9525">
                        <a:solidFill>
                          <a:srgbClr val="000000"/>
                        </a:solidFill>
                        <a:round/>
                        <a:headEnd/>
                        <a:tailEnd type="triangle" w="sm" len="sm"/>
                      </a:ln>
                    </p:spPr>
                    <p:txBody>
                      <a:bodyPr vert="horz" wrap="square" lIns="91440" tIns="45720" rIns="91440" bIns="45720" numCol="1" anchor="t" anchorCtr="0" compatLnSpc="1">
                        <a:prstTxWarp prst="textNoShape">
                          <a:avLst/>
                        </a:prstTxWarp>
                      </a:bodyPr>
                      <a:lstStyle/>
                      <a:p>
                        <a:endParaRPr lang="el-GR"/>
                      </a:p>
                    </p:txBody>
                  </p:sp>
                  <p:sp>
                    <p:nvSpPr>
                      <p:cNvPr id="4119" name="Line 23"/>
                      <p:cNvSpPr>
                        <a:spLocks noChangeShapeType="1"/>
                      </p:cNvSpPr>
                      <p:nvPr/>
                    </p:nvSpPr>
                    <p:spPr bwMode="auto">
                      <a:xfrm flipH="1" flipV="1">
                        <a:off x="7920" y="3960"/>
                        <a:ext cx="540" cy="360"/>
                      </a:xfrm>
                      <a:prstGeom prst="line">
                        <a:avLst/>
                      </a:prstGeom>
                      <a:noFill/>
                      <a:ln w="9525">
                        <a:solidFill>
                          <a:srgbClr val="000000"/>
                        </a:solidFill>
                        <a:round/>
                        <a:headEnd/>
                        <a:tailEnd type="triangle" w="sm" len="sm"/>
                      </a:ln>
                    </p:spPr>
                    <p:txBody>
                      <a:bodyPr vert="horz" wrap="square" lIns="91440" tIns="45720" rIns="91440" bIns="45720" numCol="1" anchor="t" anchorCtr="0" compatLnSpc="1">
                        <a:prstTxWarp prst="textNoShape">
                          <a:avLst/>
                        </a:prstTxWarp>
                      </a:bodyPr>
                      <a:lstStyle/>
                      <a:p>
                        <a:endParaRPr lang="el-GR"/>
                      </a:p>
                    </p:txBody>
                  </p:sp>
                  <p:sp>
                    <p:nvSpPr>
                      <p:cNvPr id="4120" name="Line 24"/>
                      <p:cNvSpPr>
                        <a:spLocks noChangeShapeType="1"/>
                      </p:cNvSpPr>
                      <p:nvPr/>
                    </p:nvSpPr>
                    <p:spPr bwMode="auto">
                      <a:xfrm flipH="1" flipV="1">
                        <a:off x="8280" y="3780"/>
                        <a:ext cx="540" cy="360"/>
                      </a:xfrm>
                      <a:prstGeom prst="line">
                        <a:avLst/>
                      </a:prstGeom>
                      <a:noFill/>
                      <a:ln w="9525">
                        <a:solidFill>
                          <a:srgbClr val="000000"/>
                        </a:solidFill>
                        <a:round/>
                        <a:headEnd/>
                        <a:tailEnd type="triangle" w="sm" len="sm"/>
                      </a:ln>
                    </p:spPr>
                    <p:txBody>
                      <a:bodyPr vert="horz" wrap="square" lIns="91440" tIns="45720" rIns="91440" bIns="45720" numCol="1" anchor="t" anchorCtr="0" compatLnSpc="1">
                        <a:prstTxWarp prst="textNoShape">
                          <a:avLst/>
                        </a:prstTxWarp>
                      </a:bodyPr>
                      <a:lstStyle/>
                      <a:p>
                        <a:endParaRPr lang="el-GR"/>
                      </a:p>
                    </p:txBody>
                  </p:sp>
                  <p:sp>
                    <p:nvSpPr>
                      <p:cNvPr id="4121" name="Line 25"/>
                      <p:cNvSpPr>
                        <a:spLocks noChangeShapeType="1"/>
                      </p:cNvSpPr>
                      <p:nvPr/>
                    </p:nvSpPr>
                    <p:spPr bwMode="auto">
                      <a:xfrm flipV="1">
                        <a:off x="4680" y="4320"/>
                        <a:ext cx="1260" cy="720"/>
                      </a:xfrm>
                      <a:prstGeom prst="line">
                        <a:avLst/>
                      </a:prstGeom>
                      <a:noFill/>
                      <a:ln w="9525">
                        <a:solidFill>
                          <a:srgbClr val="000000"/>
                        </a:solidFill>
                        <a:round/>
                        <a:headEnd/>
                        <a:tailEnd type="triangle" w="sm" len="sm"/>
                      </a:ln>
                    </p:spPr>
                    <p:txBody>
                      <a:bodyPr vert="horz" wrap="square" lIns="91440" tIns="45720" rIns="91440" bIns="45720" numCol="1" anchor="t" anchorCtr="0" compatLnSpc="1">
                        <a:prstTxWarp prst="textNoShape">
                          <a:avLst/>
                        </a:prstTxWarp>
                      </a:bodyPr>
                      <a:lstStyle/>
                      <a:p>
                        <a:endParaRPr lang="el-GR"/>
                      </a:p>
                    </p:txBody>
                  </p:sp>
                  <p:sp>
                    <p:nvSpPr>
                      <p:cNvPr id="4122" name="Text Box 26"/>
                      <p:cNvSpPr txBox="1">
                        <a:spLocks noChangeArrowheads="1"/>
                      </p:cNvSpPr>
                      <p:nvPr/>
                    </p:nvSpPr>
                    <p:spPr bwMode="auto">
                      <a:xfrm>
                        <a:off x="5040" y="5760"/>
                        <a:ext cx="720" cy="54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en-US" sz="900" b="1" i="0" u="none" strike="noStrike" cap="none" normalizeH="0" baseline="0" smtClean="0">
                            <a:ln>
                              <a:noFill/>
                            </a:ln>
                            <a:solidFill>
                              <a:schemeClr val="tx1"/>
                            </a:solidFill>
                            <a:effectLst/>
                            <a:cs typeface="Arial" pitchFamily="34" charset="0"/>
                          </a:rPr>
                          <a:t>11</a:t>
                        </a:r>
                        <a:endParaRPr kumimoji="0" lang="el-GR" sz="1800" b="0" i="0" u="none" strike="noStrike" cap="none" normalizeH="0" baseline="0" smtClean="0">
                          <a:ln>
                            <a:noFill/>
                          </a:ln>
                          <a:solidFill>
                            <a:schemeClr val="tx1"/>
                          </a:solidFill>
                          <a:effectLst/>
                          <a:cs typeface="Arial" pitchFamily="34" charset="0"/>
                        </a:endParaRPr>
                      </a:p>
                    </p:txBody>
                  </p:sp>
                  <p:sp>
                    <p:nvSpPr>
                      <p:cNvPr id="4123" name="Text Box 27"/>
                      <p:cNvSpPr txBox="1">
                        <a:spLocks noChangeArrowheads="1"/>
                      </p:cNvSpPr>
                      <p:nvPr/>
                    </p:nvSpPr>
                    <p:spPr bwMode="auto">
                      <a:xfrm>
                        <a:off x="7740" y="5940"/>
                        <a:ext cx="720" cy="54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en-US" sz="900" b="1" i="0" u="none" strike="noStrike" cap="none" normalizeH="0" baseline="0" smtClean="0">
                            <a:ln>
                              <a:noFill/>
                            </a:ln>
                            <a:solidFill>
                              <a:schemeClr val="tx1"/>
                            </a:solidFill>
                            <a:effectLst/>
                            <a:cs typeface="Arial" pitchFamily="34" charset="0"/>
                          </a:rPr>
                          <a:t>1</a:t>
                        </a:r>
                        <a:endParaRPr kumimoji="0" lang="el-GR" sz="1800" b="0" i="0" u="none" strike="noStrike" cap="none" normalizeH="0" baseline="0" smtClean="0">
                          <a:ln>
                            <a:noFill/>
                          </a:ln>
                          <a:solidFill>
                            <a:schemeClr val="tx1"/>
                          </a:solidFill>
                          <a:effectLst/>
                          <a:cs typeface="Arial" pitchFamily="34" charset="0"/>
                        </a:endParaRPr>
                      </a:p>
                    </p:txBody>
                  </p:sp>
                  <p:sp>
                    <p:nvSpPr>
                      <p:cNvPr id="4124" name="Text Box 28"/>
                      <p:cNvSpPr txBox="1">
                        <a:spLocks noChangeArrowheads="1"/>
                      </p:cNvSpPr>
                      <p:nvPr/>
                    </p:nvSpPr>
                    <p:spPr bwMode="auto">
                      <a:xfrm>
                        <a:off x="4140" y="4860"/>
                        <a:ext cx="720" cy="54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el-GR" sz="900" b="1" i="0" u="none" strike="noStrike" cap="none" normalizeH="0" baseline="0" smtClean="0">
                            <a:ln>
                              <a:noFill/>
                            </a:ln>
                            <a:solidFill>
                              <a:schemeClr val="tx1"/>
                            </a:solidFill>
                            <a:effectLst/>
                            <a:cs typeface="Arial" pitchFamily="34" charset="0"/>
                          </a:rPr>
                          <a:t>  </a:t>
                        </a:r>
                        <a:r>
                          <a:rPr kumimoji="0" lang="en-US" sz="900" b="1" i="0" u="none" strike="noStrike" cap="none" normalizeH="0" baseline="0" smtClean="0">
                            <a:ln>
                              <a:noFill/>
                            </a:ln>
                            <a:solidFill>
                              <a:schemeClr val="tx1"/>
                            </a:solidFill>
                            <a:effectLst/>
                            <a:cs typeface="Arial" pitchFamily="34" charset="0"/>
                          </a:rPr>
                          <a:t>15</a:t>
                        </a:r>
                        <a:endParaRPr kumimoji="0" lang="el-GR" sz="1800" b="0" i="0" u="none" strike="noStrike" cap="none" normalizeH="0" baseline="0" smtClean="0">
                          <a:ln>
                            <a:noFill/>
                          </a:ln>
                          <a:solidFill>
                            <a:schemeClr val="tx1"/>
                          </a:solidFill>
                          <a:effectLst/>
                          <a:cs typeface="Arial" pitchFamily="34" charset="0"/>
                        </a:endParaRPr>
                      </a:p>
                    </p:txBody>
                  </p:sp>
                  <p:sp>
                    <p:nvSpPr>
                      <p:cNvPr id="4125" name="Text Box 29"/>
                      <p:cNvSpPr txBox="1">
                        <a:spLocks noChangeArrowheads="1"/>
                      </p:cNvSpPr>
                      <p:nvPr/>
                    </p:nvSpPr>
                    <p:spPr bwMode="auto">
                      <a:xfrm>
                        <a:off x="4320" y="3060"/>
                        <a:ext cx="720" cy="54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en-US" sz="900" b="1" i="0" u="none" strike="noStrike" cap="none" normalizeH="0" baseline="0" smtClean="0">
                            <a:ln>
                              <a:noFill/>
                            </a:ln>
                            <a:solidFill>
                              <a:schemeClr val="tx1"/>
                            </a:solidFill>
                            <a:effectLst/>
                            <a:cs typeface="Arial" pitchFamily="34" charset="0"/>
                          </a:rPr>
                          <a:t>5</a:t>
                        </a:r>
                        <a:endParaRPr kumimoji="0" lang="el-GR" sz="1800" b="0" i="0" u="none" strike="noStrike" cap="none" normalizeH="0" baseline="0" smtClean="0">
                          <a:ln>
                            <a:noFill/>
                          </a:ln>
                          <a:solidFill>
                            <a:schemeClr val="tx1"/>
                          </a:solidFill>
                          <a:effectLst/>
                          <a:cs typeface="Arial" pitchFamily="34" charset="0"/>
                        </a:endParaRPr>
                      </a:p>
                    </p:txBody>
                  </p:sp>
                  <p:sp>
                    <p:nvSpPr>
                      <p:cNvPr id="4126" name="Text Box 30"/>
                      <p:cNvSpPr txBox="1">
                        <a:spLocks noChangeArrowheads="1"/>
                      </p:cNvSpPr>
                      <p:nvPr/>
                    </p:nvSpPr>
                    <p:spPr bwMode="auto">
                      <a:xfrm>
                        <a:off x="4140" y="3420"/>
                        <a:ext cx="720" cy="54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en-US" sz="900" b="1" i="0" u="none" strike="noStrike" cap="none" normalizeH="0" baseline="0" smtClean="0">
                            <a:ln>
                              <a:noFill/>
                            </a:ln>
                            <a:solidFill>
                              <a:schemeClr val="tx1"/>
                            </a:solidFill>
                            <a:effectLst/>
                            <a:cs typeface="Arial" pitchFamily="34" charset="0"/>
                          </a:rPr>
                          <a:t>4</a:t>
                        </a:r>
                        <a:endParaRPr kumimoji="0" lang="el-GR" sz="1800" b="0" i="0" u="none" strike="noStrike" cap="none" normalizeH="0" baseline="0" smtClean="0">
                          <a:ln>
                            <a:noFill/>
                          </a:ln>
                          <a:solidFill>
                            <a:schemeClr val="tx1"/>
                          </a:solidFill>
                          <a:effectLst/>
                          <a:cs typeface="Arial" pitchFamily="34" charset="0"/>
                        </a:endParaRPr>
                      </a:p>
                    </p:txBody>
                  </p:sp>
                  <p:sp>
                    <p:nvSpPr>
                      <p:cNvPr id="4127" name="Text Box 31"/>
                      <p:cNvSpPr txBox="1">
                        <a:spLocks noChangeArrowheads="1"/>
                      </p:cNvSpPr>
                      <p:nvPr/>
                    </p:nvSpPr>
                    <p:spPr bwMode="auto">
                      <a:xfrm>
                        <a:off x="7920" y="5400"/>
                        <a:ext cx="720" cy="54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el-GR" sz="900" b="1" i="0" u="none" strike="noStrike" cap="none" normalizeH="0" baseline="0" smtClean="0">
                            <a:ln>
                              <a:noFill/>
                            </a:ln>
                            <a:solidFill>
                              <a:schemeClr val="tx1"/>
                            </a:solidFill>
                            <a:effectLst/>
                            <a:cs typeface="Arial" pitchFamily="34" charset="0"/>
                          </a:rPr>
                          <a:t> </a:t>
                        </a:r>
                        <a:r>
                          <a:rPr kumimoji="0" lang="en-US" sz="900" b="1" i="0" u="none" strike="noStrike" cap="none" normalizeH="0" baseline="0" smtClean="0">
                            <a:ln>
                              <a:noFill/>
                            </a:ln>
                            <a:solidFill>
                              <a:schemeClr val="tx1"/>
                            </a:solidFill>
                            <a:effectLst/>
                            <a:cs typeface="Arial" pitchFamily="34" charset="0"/>
                          </a:rPr>
                          <a:t>12</a:t>
                        </a:r>
                        <a:endParaRPr kumimoji="0" lang="el-GR" sz="1800" b="0" i="0" u="none" strike="noStrike" cap="none" normalizeH="0" baseline="0" smtClean="0">
                          <a:ln>
                            <a:noFill/>
                          </a:ln>
                          <a:solidFill>
                            <a:schemeClr val="tx1"/>
                          </a:solidFill>
                          <a:effectLst/>
                          <a:cs typeface="Arial" pitchFamily="34" charset="0"/>
                        </a:endParaRPr>
                      </a:p>
                    </p:txBody>
                  </p:sp>
                  <p:sp>
                    <p:nvSpPr>
                      <p:cNvPr id="4128" name="Text Box 32"/>
                      <p:cNvSpPr txBox="1">
                        <a:spLocks noChangeArrowheads="1"/>
                      </p:cNvSpPr>
                      <p:nvPr/>
                    </p:nvSpPr>
                    <p:spPr bwMode="auto">
                      <a:xfrm>
                        <a:off x="7740" y="4680"/>
                        <a:ext cx="720" cy="54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el-GR" sz="900" b="1" i="0" u="none" strike="noStrike" cap="none" normalizeH="0" baseline="0" smtClean="0">
                            <a:ln>
                              <a:noFill/>
                            </a:ln>
                            <a:solidFill>
                              <a:schemeClr val="tx1"/>
                            </a:solidFill>
                            <a:effectLst/>
                            <a:cs typeface="Arial" pitchFamily="34" charset="0"/>
                          </a:rPr>
                          <a:t> </a:t>
                        </a:r>
                        <a:r>
                          <a:rPr kumimoji="0" lang="en-US" sz="900" b="1" i="0" u="none" strike="noStrike" cap="none" normalizeH="0" baseline="0" smtClean="0">
                            <a:ln>
                              <a:noFill/>
                            </a:ln>
                            <a:solidFill>
                              <a:schemeClr val="tx1"/>
                            </a:solidFill>
                            <a:effectLst/>
                            <a:cs typeface="Arial" pitchFamily="34" charset="0"/>
                          </a:rPr>
                          <a:t>10</a:t>
                        </a:r>
                        <a:endParaRPr kumimoji="0" lang="el-GR" sz="1800" b="0" i="0" u="none" strike="noStrike" cap="none" normalizeH="0" baseline="0" smtClean="0">
                          <a:ln>
                            <a:noFill/>
                          </a:ln>
                          <a:solidFill>
                            <a:schemeClr val="tx1"/>
                          </a:solidFill>
                          <a:effectLst/>
                          <a:cs typeface="Arial" pitchFamily="34" charset="0"/>
                        </a:endParaRPr>
                      </a:p>
                    </p:txBody>
                  </p:sp>
                  <p:sp>
                    <p:nvSpPr>
                      <p:cNvPr id="4129" name="Text Box 33"/>
                      <p:cNvSpPr txBox="1">
                        <a:spLocks noChangeArrowheads="1"/>
                      </p:cNvSpPr>
                      <p:nvPr/>
                    </p:nvSpPr>
                    <p:spPr bwMode="auto">
                      <a:xfrm>
                        <a:off x="8280" y="4140"/>
                        <a:ext cx="720" cy="54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el-GR" sz="900" b="1" i="0" u="none" strike="noStrike" cap="none" normalizeH="0" baseline="0" smtClean="0">
                            <a:ln>
                              <a:noFill/>
                            </a:ln>
                            <a:solidFill>
                              <a:schemeClr val="tx1"/>
                            </a:solidFill>
                            <a:effectLst/>
                            <a:cs typeface="Arial" pitchFamily="34" charset="0"/>
                          </a:rPr>
                          <a:t>  </a:t>
                        </a:r>
                        <a:r>
                          <a:rPr kumimoji="0" lang="en-US" sz="900" b="1" i="0" u="none" strike="noStrike" cap="none" normalizeH="0" baseline="0" smtClean="0">
                            <a:ln>
                              <a:noFill/>
                            </a:ln>
                            <a:solidFill>
                              <a:schemeClr val="tx1"/>
                            </a:solidFill>
                            <a:effectLst/>
                            <a:cs typeface="Arial" pitchFamily="34" charset="0"/>
                          </a:rPr>
                          <a:t>14</a:t>
                        </a:r>
                        <a:endParaRPr kumimoji="0" lang="el-GR" sz="1800" b="0" i="0" u="none" strike="noStrike" cap="none" normalizeH="0" baseline="0" smtClean="0">
                          <a:ln>
                            <a:noFill/>
                          </a:ln>
                          <a:solidFill>
                            <a:schemeClr val="tx1"/>
                          </a:solidFill>
                          <a:effectLst/>
                          <a:cs typeface="Arial" pitchFamily="34" charset="0"/>
                        </a:endParaRPr>
                      </a:p>
                    </p:txBody>
                  </p:sp>
                  <p:sp>
                    <p:nvSpPr>
                      <p:cNvPr id="4130" name="Text Box 34"/>
                      <p:cNvSpPr txBox="1">
                        <a:spLocks noChangeArrowheads="1"/>
                      </p:cNvSpPr>
                      <p:nvPr/>
                    </p:nvSpPr>
                    <p:spPr bwMode="auto">
                      <a:xfrm>
                        <a:off x="8640" y="3960"/>
                        <a:ext cx="720" cy="54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el-GR" sz="900" b="1" i="0" u="none" strike="noStrike" cap="none" normalizeH="0" baseline="0" smtClean="0">
                            <a:ln>
                              <a:noFill/>
                            </a:ln>
                            <a:solidFill>
                              <a:schemeClr val="tx1"/>
                            </a:solidFill>
                            <a:effectLst/>
                            <a:cs typeface="Arial" pitchFamily="34" charset="0"/>
                          </a:rPr>
                          <a:t>   </a:t>
                        </a:r>
                        <a:r>
                          <a:rPr kumimoji="0" lang="en-US" sz="900" b="1" i="0" u="none" strike="noStrike" cap="none" normalizeH="0" baseline="0" smtClean="0">
                            <a:ln>
                              <a:noFill/>
                            </a:ln>
                            <a:solidFill>
                              <a:schemeClr val="tx1"/>
                            </a:solidFill>
                            <a:effectLst/>
                            <a:cs typeface="Arial" pitchFamily="34" charset="0"/>
                          </a:rPr>
                          <a:t>13</a:t>
                        </a:r>
                        <a:endParaRPr kumimoji="0" lang="el-GR" sz="1800" b="0" i="0" u="none" strike="noStrike" cap="none" normalizeH="0" baseline="0" smtClean="0">
                          <a:ln>
                            <a:noFill/>
                          </a:ln>
                          <a:solidFill>
                            <a:schemeClr val="tx1"/>
                          </a:solidFill>
                          <a:effectLst/>
                          <a:cs typeface="Arial" pitchFamily="34" charset="0"/>
                        </a:endParaRPr>
                      </a:p>
                    </p:txBody>
                  </p:sp>
                  <p:sp>
                    <p:nvSpPr>
                      <p:cNvPr id="4131" name="Text Box 35"/>
                      <p:cNvSpPr txBox="1">
                        <a:spLocks noChangeArrowheads="1"/>
                      </p:cNvSpPr>
                      <p:nvPr/>
                    </p:nvSpPr>
                    <p:spPr bwMode="auto">
                      <a:xfrm>
                        <a:off x="7740" y="2700"/>
                        <a:ext cx="720" cy="54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en-US" sz="900" b="1" i="0" u="none" strike="noStrike" cap="none" normalizeH="0" baseline="0" smtClean="0">
                            <a:ln>
                              <a:noFill/>
                            </a:ln>
                            <a:solidFill>
                              <a:schemeClr val="tx1"/>
                            </a:solidFill>
                            <a:effectLst/>
                            <a:cs typeface="Arial" pitchFamily="34" charset="0"/>
                          </a:rPr>
                          <a:t>3</a:t>
                        </a:r>
                        <a:endParaRPr kumimoji="0" lang="el-GR" sz="1800" b="0" i="0" u="none" strike="noStrike" cap="none" normalizeH="0" baseline="0" smtClean="0">
                          <a:ln>
                            <a:noFill/>
                          </a:ln>
                          <a:solidFill>
                            <a:schemeClr val="tx1"/>
                          </a:solidFill>
                          <a:effectLst/>
                          <a:cs typeface="Arial" pitchFamily="34" charset="0"/>
                        </a:endParaRPr>
                      </a:p>
                    </p:txBody>
                  </p:sp>
                  <p:sp>
                    <p:nvSpPr>
                      <p:cNvPr id="4132" name="Text Box 36"/>
                      <p:cNvSpPr txBox="1">
                        <a:spLocks noChangeArrowheads="1"/>
                      </p:cNvSpPr>
                      <p:nvPr/>
                    </p:nvSpPr>
                    <p:spPr bwMode="auto">
                      <a:xfrm>
                        <a:off x="8280" y="2700"/>
                        <a:ext cx="720" cy="54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en-US" sz="900" b="1" i="0" u="none" strike="noStrike" cap="none" normalizeH="0" baseline="0" smtClean="0">
                            <a:ln>
                              <a:noFill/>
                            </a:ln>
                            <a:solidFill>
                              <a:schemeClr val="tx1"/>
                            </a:solidFill>
                            <a:effectLst/>
                            <a:cs typeface="Arial" pitchFamily="34" charset="0"/>
                          </a:rPr>
                          <a:t>8</a:t>
                        </a:r>
                        <a:endParaRPr kumimoji="0" lang="el-GR" sz="1800" b="0" i="0" u="none" strike="noStrike" cap="none" normalizeH="0" baseline="0" smtClean="0">
                          <a:ln>
                            <a:noFill/>
                          </a:ln>
                          <a:solidFill>
                            <a:schemeClr val="tx1"/>
                          </a:solidFill>
                          <a:effectLst/>
                          <a:cs typeface="Arial" pitchFamily="34" charset="0"/>
                        </a:endParaRPr>
                      </a:p>
                    </p:txBody>
                  </p:sp>
                  <p:sp>
                    <p:nvSpPr>
                      <p:cNvPr id="4133" name="Text Box 37"/>
                      <p:cNvSpPr txBox="1">
                        <a:spLocks noChangeArrowheads="1"/>
                      </p:cNvSpPr>
                      <p:nvPr/>
                    </p:nvSpPr>
                    <p:spPr bwMode="auto">
                      <a:xfrm>
                        <a:off x="7920" y="1980"/>
                        <a:ext cx="720" cy="54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en-US" sz="900" b="1" i="0" u="none" strike="noStrike" cap="none" normalizeH="0" baseline="0" smtClean="0">
                            <a:ln>
                              <a:noFill/>
                            </a:ln>
                            <a:solidFill>
                              <a:schemeClr val="tx1"/>
                            </a:solidFill>
                            <a:effectLst/>
                            <a:cs typeface="Arial" pitchFamily="34" charset="0"/>
                          </a:rPr>
                          <a:t>6</a:t>
                        </a:r>
                        <a:endParaRPr kumimoji="0" lang="el-GR" sz="1800" b="0" i="0" u="none" strike="noStrike" cap="none" normalizeH="0" baseline="0" smtClean="0">
                          <a:ln>
                            <a:noFill/>
                          </a:ln>
                          <a:solidFill>
                            <a:schemeClr val="tx1"/>
                          </a:solidFill>
                          <a:effectLst/>
                          <a:cs typeface="Arial" pitchFamily="34" charset="0"/>
                        </a:endParaRPr>
                      </a:p>
                    </p:txBody>
                  </p:sp>
                  <p:sp>
                    <p:nvSpPr>
                      <p:cNvPr id="4134" name="Text Box 38"/>
                      <p:cNvSpPr txBox="1">
                        <a:spLocks noChangeArrowheads="1"/>
                      </p:cNvSpPr>
                      <p:nvPr/>
                    </p:nvSpPr>
                    <p:spPr bwMode="auto">
                      <a:xfrm>
                        <a:off x="6120" y="2700"/>
                        <a:ext cx="720" cy="54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en-US" sz="900" b="1" i="0" u="none" strike="noStrike" cap="none" normalizeH="0" baseline="0" smtClean="0">
                            <a:ln>
                              <a:noFill/>
                            </a:ln>
                            <a:solidFill>
                              <a:schemeClr val="tx1"/>
                            </a:solidFill>
                            <a:effectLst/>
                            <a:cs typeface="Arial" pitchFamily="34" charset="0"/>
                          </a:rPr>
                          <a:t>7</a:t>
                        </a:r>
                        <a:endParaRPr kumimoji="0" lang="el-GR" sz="1800" b="0" i="0" u="none" strike="noStrike" cap="none" normalizeH="0" baseline="0" smtClean="0">
                          <a:ln>
                            <a:noFill/>
                          </a:ln>
                          <a:solidFill>
                            <a:schemeClr val="tx1"/>
                          </a:solidFill>
                          <a:effectLst/>
                          <a:cs typeface="Arial" pitchFamily="34" charset="0"/>
                        </a:endParaRPr>
                      </a:p>
                    </p:txBody>
                  </p:sp>
                </p:grpSp>
              </p:grpSp>
            </p:grpSp>
            <p:sp>
              <p:nvSpPr>
                <p:cNvPr id="4135" name="Line 39"/>
                <p:cNvSpPr>
                  <a:spLocks noChangeShapeType="1"/>
                </p:cNvSpPr>
                <p:nvPr/>
              </p:nvSpPr>
              <p:spPr bwMode="auto">
                <a:xfrm flipH="1">
                  <a:off x="5760" y="3060"/>
                  <a:ext cx="540" cy="540"/>
                </a:xfrm>
                <a:prstGeom prst="line">
                  <a:avLst/>
                </a:prstGeom>
                <a:noFill/>
                <a:ln w="9525">
                  <a:solidFill>
                    <a:srgbClr val="000000"/>
                  </a:solidFill>
                  <a:round/>
                  <a:headEnd/>
                  <a:tailEnd type="triangle" w="sm" len="sm"/>
                </a:ln>
              </p:spPr>
              <p:txBody>
                <a:bodyPr vert="horz" wrap="square" lIns="91440" tIns="45720" rIns="91440" bIns="45720" numCol="1" anchor="t" anchorCtr="0" compatLnSpc="1">
                  <a:prstTxWarp prst="textNoShape">
                    <a:avLst/>
                  </a:prstTxWarp>
                </a:bodyPr>
                <a:lstStyle/>
                <a:p>
                  <a:endParaRPr lang="el-GR"/>
                </a:p>
              </p:txBody>
            </p:sp>
          </p:grpSp>
        </p:grpSp>
      </p:grpSp>
      <p:sp>
        <p:nvSpPr>
          <p:cNvPr id="4136" name="Rectangle 40"/>
          <p:cNvSpPr>
            <a:spLocks noChangeArrowheads="1"/>
          </p:cNvSpPr>
          <p:nvPr/>
        </p:nvSpPr>
        <p:spPr bwMode="auto">
          <a:xfrm>
            <a:off x="259307" y="2043527"/>
            <a:ext cx="5527344" cy="2246769"/>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R="0" lvl="0" algn="just" defTabSz="914400" rtl="0" eaLnBrk="1" fontAlgn="base" latinLnBrk="0" hangingPunct="1">
              <a:lnSpc>
                <a:spcPct val="100000"/>
              </a:lnSpc>
              <a:spcBef>
                <a:spcPct val="0"/>
              </a:spcBef>
              <a:spcAft>
                <a:spcPct val="0"/>
              </a:spcAft>
              <a:buClrTx/>
              <a:buSzTx/>
              <a:buFontTx/>
              <a:buNone/>
              <a:tabLst/>
            </a:pPr>
            <a:r>
              <a:rPr kumimoji="0" lang="el-GR" sz="2000" i="0" u="none" strike="noStrike" cap="none" normalizeH="0" baseline="0" dirty="0" smtClean="0">
                <a:ln>
                  <a:noFill/>
                </a:ln>
                <a:solidFill>
                  <a:schemeClr val="tx1"/>
                </a:solidFill>
                <a:effectLst/>
                <a:ea typeface="Times New Roman" pitchFamily="18" charset="0"/>
                <a:cs typeface="Arial" pitchFamily="34" charset="0"/>
              </a:rPr>
              <a:t>Με το επιτραπέζιο δισκοπρίονο μπορούν πραγματοποιηθούν </a:t>
            </a:r>
            <a:r>
              <a:rPr kumimoji="0" lang="el-GR" sz="2000" i="0" u="none" strike="noStrike" cap="none" normalizeH="0" baseline="0" dirty="0" smtClean="0">
                <a:ln>
                  <a:noFill/>
                </a:ln>
                <a:solidFill>
                  <a:schemeClr val="tx1"/>
                </a:solidFill>
                <a:effectLst/>
                <a:ea typeface="Times New Roman" pitchFamily="18" charset="0"/>
                <a:cs typeface="Arial" pitchFamily="34" charset="0"/>
              </a:rPr>
              <a:t>κυρίως </a:t>
            </a:r>
            <a:r>
              <a:rPr kumimoji="0" lang="el-GR" sz="2000" i="0" u="none" strike="noStrike" cap="none" normalizeH="0" baseline="0" dirty="0" err="1" smtClean="0">
                <a:ln>
                  <a:noFill/>
                </a:ln>
                <a:solidFill>
                  <a:schemeClr val="tx1"/>
                </a:solidFill>
                <a:effectLst/>
                <a:ea typeface="Times New Roman" pitchFamily="18" charset="0"/>
                <a:cs typeface="Arial" pitchFamily="34" charset="0"/>
              </a:rPr>
              <a:t>πρίσεις</a:t>
            </a:r>
            <a:r>
              <a:rPr kumimoji="0" lang="el-GR" sz="2000" i="0" u="none" strike="noStrike" cap="none" normalizeH="0" baseline="0" dirty="0" smtClean="0">
                <a:ln>
                  <a:noFill/>
                </a:ln>
                <a:solidFill>
                  <a:schemeClr val="tx1"/>
                </a:solidFill>
                <a:effectLst/>
                <a:ea typeface="Times New Roman" pitchFamily="18" charset="0"/>
                <a:cs typeface="Arial" pitchFamily="34" charset="0"/>
              </a:rPr>
              <a:t> </a:t>
            </a:r>
            <a:r>
              <a:rPr kumimoji="0" lang="el-GR" sz="2000" i="0" u="none" strike="noStrike" cap="none" normalizeH="0" baseline="0" dirty="0" smtClean="0">
                <a:ln>
                  <a:noFill/>
                </a:ln>
                <a:solidFill>
                  <a:schemeClr val="tx1"/>
                </a:solidFill>
                <a:effectLst/>
                <a:ea typeface="Times New Roman" pitchFamily="18" charset="0"/>
                <a:cs typeface="Arial" pitchFamily="34" charset="0"/>
              </a:rPr>
              <a:t>εγκάρσια και κατά μήκος των ινών του ξύλου, κάθετες ή κεκλιμένες, </a:t>
            </a:r>
            <a:r>
              <a:rPr kumimoji="0" lang="el-GR" sz="2000" i="0" u="none" strike="noStrike" cap="none" normalizeH="0" baseline="0" dirty="0" err="1" smtClean="0">
                <a:ln>
                  <a:noFill/>
                </a:ln>
                <a:solidFill>
                  <a:schemeClr val="tx1"/>
                </a:solidFill>
                <a:effectLst/>
                <a:ea typeface="Times New Roman" pitchFamily="18" charset="0"/>
                <a:cs typeface="Arial" pitchFamily="34" charset="0"/>
              </a:rPr>
              <a:t>γκινισιές</a:t>
            </a:r>
            <a:r>
              <a:rPr kumimoji="0" lang="el-GR" sz="2000" i="0" u="none" strike="noStrike" cap="none" normalizeH="0" baseline="0" dirty="0" smtClean="0">
                <a:ln>
                  <a:noFill/>
                </a:ln>
                <a:solidFill>
                  <a:schemeClr val="tx1"/>
                </a:solidFill>
                <a:effectLst/>
                <a:ea typeface="Times New Roman" pitchFamily="18" charset="0"/>
                <a:cs typeface="Arial" pitchFamily="34" charset="0"/>
              </a:rPr>
              <a:t> και πατούρες. </a:t>
            </a:r>
            <a:r>
              <a:rPr kumimoji="0" lang="el-GR" sz="2000" i="0" u="none" strike="noStrike" cap="none" normalizeH="0" baseline="0" dirty="0" smtClean="0">
                <a:ln>
                  <a:noFill/>
                </a:ln>
                <a:solidFill>
                  <a:schemeClr val="tx1"/>
                </a:solidFill>
                <a:effectLst/>
                <a:ea typeface="Times New Roman" pitchFamily="18" charset="0"/>
                <a:cs typeface="Arial" pitchFamily="34" charset="0"/>
              </a:rPr>
              <a:t>Με το επιτραπέζιο δισκοπρίονο μπορούν να πραγματοποιηθούν και πρίσεις ξυλοπλακών (μικρών διαστάσεων) σε ακριβείς διαστάσεις. </a:t>
            </a:r>
            <a:endParaRPr kumimoji="0" lang="el-GR" sz="3200" i="0" u="none" strike="noStrike" cap="none" normalizeH="0" baseline="0" dirty="0" smtClean="0">
              <a:ln>
                <a:noFill/>
              </a:ln>
              <a:solidFill>
                <a:schemeClr val="tx1"/>
              </a:solidFill>
              <a:effectLst/>
              <a:cs typeface="Arial" pitchFamily="34" charset="0"/>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60"/>
          <p:cNvSpPr txBox="1"/>
          <p:nvPr/>
        </p:nvSpPr>
        <p:spPr>
          <a:xfrm>
            <a:off x="3766153" y="170679"/>
            <a:ext cx="4881056" cy="415498"/>
          </a:xfrm>
          <a:prstGeom prst="rect">
            <a:avLst/>
          </a:prstGeom>
          <a:noFill/>
        </p:spPr>
        <p:txBody>
          <a:bodyPr wrap="square" lIns="45720" tIns="22860" rIns="45720" bIns="22860" rtlCol="0">
            <a:spAutoFit/>
          </a:bodyPr>
          <a:lstStyle/>
          <a:p>
            <a:pPr algn="ctr"/>
            <a:r>
              <a:rPr lang="el-GR" sz="2400" b="1" dirty="0" smtClean="0">
                <a:solidFill>
                  <a:schemeClr val="bg2">
                    <a:lumMod val="25000"/>
                  </a:schemeClr>
                </a:solidFill>
                <a:ea typeface="Open Sans Extrabold" panose="020B0906030804020204" pitchFamily="34" charset="0"/>
                <a:cs typeface="Open Sans Extrabold" panose="020B0906030804020204" pitchFamily="34" charset="0"/>
              </a:rPr>
              <a:t>Επιτραπέζιο δισκοπρίονο</a:t>
            </a:r>
            <a:endParaRPr lang="tr-TR" sz="2400" b="1" dirty="0">
              <a:solidFill>
                <a:schemeClr val="bg2">
                  <a:lumMod val="25000"/>
                </a:schemeClr>
              </a:solidFill>
              <a:ea typeface="Open Sans Extrabold" panose="020B0906030804020204" pitchFamily="34" charset="0"/>
              <a:cs typeface="Open Sans Extrabold" panose="020B0906030804020204" pitchFamily="34" charset="0"/>
            </a:endParaRPr>
          </a:p>
        </p:txBody>
      </p:sp>
      <p:cxnSp>
        <p:nvCxnSpPr>
          <p:cNvPr id="3" name="Straight Connector 65"/>
          <p:cNvCxnSpPr/>
          <p:nvPr/>
        </p:nvCxnSpPr>
        <p:spPr>
          <a:xfrm flipV="1">
            <a:off x="4203312" y="745383"/>
            <a:ext cx="4073236" cy="23751"/>
          </a:xfrm>
          <a:prstGeom prst="line">
            <a:avLst/>
          </a:prstGeom>
          <a:ln w="82550">
            <a:solidFill>
              <a:srgbClr val="EA6045"/>
            </a:solidFill>
          </a:ln>
        </p:spPr>
        <p:style>
          <a:lnRef idx="1">
            <a:schemeClr val="accent1"/>
          </a:lnRef>
          <a:fillRef idx="0">
            <a:schemeClr val="accent1"/>
          </a:fillRef>
          <a:effectRef idx="0">
            <a:schemeClr val="accent1"/>
          </a:effectRef>
          <a:fontRef idx="minor">
            <a:schemeClr val="tx1"/>
          </a:fontRef>
        </p:style>
      </p:cxnSp>
      <p:sp>
        <p:nvSpPr>
          <p:cNvPr id="4" name="3 - Ορθογώνιο"/>
          <p:cNvSpPr/>
          <p:nvPr/>
        </p:nvSpPr>
        <p:spPr>
          <a:xfrm>
            <a:off x="3780877" y="821174"/>
            <a:ext cx="5025735" cy="461665"/>
          </a:xfrm>
          <a:prstGeom prst="rect">
            <a:avLst/>
          </a:prstGeom>
        </p:spPr>
        <p:txBody>
          <a:bodyPr wrap="none">
            <a:spAutoFit/>
          </a:bodyPr>
          <a:lstStyle/>
          <a:p>
            <a:pPr lvl="0" indent="114300" algn="just" fontAlgn="base">
              <a:spcBef>
                <a:spcPct val="0"/>
              </a:spcBef>
              <a:spcAft>
                <a:spcPct val="0"/>
              </a:spcAft>
            </a:pPr>
            <a:r>
              <a:rPr lang="el-GR" sz="2400" i="1" dirty="0" smtClean="0">
                <a:ea typeface="Times New Roman" pitchFamily="18" charset="0"/>
                <a:cs typeface="Arial" pitchFamily="34" charset="0"/>
              </a:rPr>
              <a:t>Πρίση κατά μήκος των ινών του ξύλου</a:t>
            </a:r>
            <a:endParaRPr lang="el-GR" sz="2000" i="1" dirty="0" smtClean="0">
              <a:cs typeface="Arial" pitchFamily="34" charset="0"/>
            </a:endParaRPr>
          </a:p>
        </p:txBody>
      </p:sp>
      <p:sp>
        <p:nvSpPr>
          <p:cNvPr id="29697" name="Rectangle 1"/>
          <p:cNvSpPr>
            <a:spLocks noChangeArrowheads="1"/>
          </p:cNvSpPr>
          <p:nvPr/>
        </p:nvSpPr>
        <p:spPr bwMode="auto">
          <a:xfrm>
            <a:off x="261257" y="1608944"/>
            <a:ext cx="11435938" cy="1015663"/>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R="0" lvl="0" algn="just" defTabSz="914400" rtl="0" eaLnBrk="0" fontAlgn="base" latinLnBrk="0" hangingPunct="0">
              <a:lnSpc>
                <a:spcPct val="100000"/>
              </a:lnSpc>
              <a:spcBef>
                <a:spcPct val="0"/>
              </a:spcBef>
              <a:spcAft>
                <a:spcPct val="0"/>
              </a:spcAft>
              <a:buClrTx/>
              <a:buSzTx/>
              <a:buFontTx/>
              <a:buNone/>
              <a:tabLst/>
            </a:pPr>
            <a:r>
              <a:rPr kumimoji="0" lang="el-GR" sz="2000" i="0" u="none" strike="noStrike" cap="none" normalizeH="0" baseline="0" dirty="0" smtClean="0">
                <a:ln>
                  <a:noFill/>
                </a:ln>
                <a:solidFill>
                  <a:schemeClr val="tx1"/>
                </a:solidFill>
                <a:effectLst/>
                <a:ea typeface="Times New Roman" pitchFamily="18" charset="0"/>
                <a:cs typeface="Arial" pitchFamily="34" charset="0"/>
              </a:rPr>
              <a:t>Οι </a:t>
            </a:r>
            <a:r>
              <a:rPr kumimoji="0" lang="el-GR" sz="2000" i="0" u="none" strike="noStrike" cap="none" normalizeH="0" baseline="0" dirty="0" err="1" smtClean="0">
                <a:ln>
                  <a:noFill/>
                </a:ln>
                <a:solidFill>
                  <a:schemeClr val="tx1"/>
                </a:solidFill>
                <a:effectLst/>
                <a:ea typeface="Times New Roman" pitchFamily="18" charset="0"/>
                <a:cs typeface="Arial" pitchFamily="34" charset="0"/>
              </a:rPr>
              <a:t>πρίσεις</a:t>
            </a:r>
            <a:r>
              <a:rPr kumimoji="0" lang="el-GR" sz="2000" i="0" u="none" strike="noStrike" cap="none" normalizeH="0" baseline="0" dirty="0" smtClean="0">
                <a:ln>
                  <a:noFill/>
                </a:ln>
                <a:solidFill>
                  <a:schemeClr val="tx1"/>
                </a:solidFill>
                <a:effectLst/>
                <a:ea typeface="Times New Roman" pitchFamily="18" charset="0"/>
                <a:cs typeface="Arial" pitchFamily="34" charset="0"/>
              </a:rPr>
              <a:t> κατά μήκος των ινών του ξύλου πραγματοποιούνται είτε με τη βοήθεια του παράλληλου οδηγού (Α και</a:t>
            </a:r>
            <a:r>
              <a:rPr kumimoji="0" lang="el-GR" sz="2000" i="0" u="none" strike="noStrike" cap="none" normalizeH="0" dirty="0" smtClean="0">
                <a:ln>
                  <a:noFill/>
                </a:ln>
                <a:solidFill>
                  <a:schemeClr val="tx1"/>
                </a:solidFill>
                <a:effectLst/>
                <a:ea typeface="Times New Roman" pitchFamily="18" charset="0"/>
                <a:cs typeface="Arial" pitchFamily="34" charset="0"/>
              </a:rPr>
              <a:t> Β)</a:t>
            </a:r>
            <a:r>
              <a:rPr kumimoji="0" lang="el-GR" sz="2000" i="0" u="none" strike="noStrike" cap="none" normalizeH="0" baseline="0" dirty="0" smtClean="0">
                <a:ln>
                  <a:noFill/>
                </a:ln>
                <a:solidFill>
                  <a:schemeClr val="tx1"/>
                </a:solidFill>
                <a:effectLst/>
                <a:ea typeface="Times New Roman" pitchFamily="18" charset="0"/>
                <a:cs typeface="Arial" pitchFamily="34" charset="0"/>
              </a:rPr>
              <a:t>, είτε χωρίς αυτόν. Στην περίπτωση που το ξυλοτεμάχιο είναι </a:t>
            </a:r>
            <a:r>
              <a:rPr kumimoji="0" lang="el-GR" sz="2000" i="0" u="none" strike="noStrike" cap="none" normalizeH="0" baseline="0" dirty="0" err="1" smtClean="0">
                <a:ln>
                  <a:noFill/>
                </a:ln>
                <a:solidFill>
                  <a:schemeClr val="tx1"/>
                </a:solidFill>
                <a:effectLst/>
                <a:ea typeface="Times New Roman" pitchFamily="18" charset="0"/>
                <a:cs typeface="Arial" pitchFamily="34" charset="0"/>
              </a:rPr>
              <a:t>παρυφωμένο</a:t>
            </a:r>
            <a:r>
              <a:rPr kumimoji="0" lang="el-GR" sz="2000" i="0" u="none" strike="noStrike" cap="none" normalizeH="0" baseline="0" dirty="0" smtClean="0">
                <a:ln>
                  <a:noFill/>
                </a:ln>
                <a:solidFill>
                  <a:schemeClr val="tx1"/>
                </a:solidFill>
                <a:effectLst/>
                <a:ea typeface="Times New Roman" pitchFamily="18" charset="0"/>
                <a:cs typeface="Arial" pitchFamily="34" charset="0"/>
              </a:rPr>
              <a:t> χρησιμοποιούμε τον παράλληλο οδηγό. </a:t>
            </a:r>
            <a:endParaRPr kumimoji="0" lang="el-GR" sz="2000" i="0" u="none" strike="noStrike" cap="none" normalizeH="0" baseline="0" dirty="0" smtClean="0">
              <a:ln>
                <a:noFill/>
              </a:ln>
              <a:solidFill>
                <a:schemeClr val="tx1"/>
              </a:solidFill>
              <a:effectLst/>
              <a:cs typeface="Arial" pitchFamily="34" charset="0"/>
            </a:endParaRPr>
          </a:p>
        </p:txBody>
      </p:sp>
      <p:pic>
        <p:nvPicPr>
          <p:cNvPr id="29698" name="Picture 2" descr="DISKO6"/>
          <p:cNvPicPr>
            <a:picLocks noChangeAspect="1" noChangeArrowheads="1"/>
          </p:cNvPicPr>
          <p:nvPr/>
        </p:nvPicPr>
        <p:blipFill>
          <a:blip r:embed="rId3" cstate="print"/>
          <a:srcRect/>
          <a:stretch>
            <a:fillRect/>
          </a:stretch>
        </p:blipFill>
        <p:spPr bwMode="auto">
          <a:xfrm>
            <a:off x="2671949" y="2850076"/>
            <a:ext cx="3016332" cy="2703001"/>
          </a:xfrm>
          <a:prstGeom prst="rect">
            <a:avLst/>
          </a:prstGeom>
          <a:noFill/>
          <a:ln w="6350">
            <a:solidFill>
              <a:schemeClr val="tx1"/>
            </a:solidFill>
            <a:miter lim="800000"/>
            <a:headEnd/>
            <a:tailEnd/>
          </a:ln>
        </p:spPr>
      </p:pic>
      <p:pic>
        <p:nvPicPr>
          <p:cNvPr id="29699" name="Picture 3" descr="DISKO4"/>
          <p:cNvPicPr>
            <a:picLocks noChangeAspect="1" noChangeArrowheads="1"/>
          </p:cNvPicPr>
          <p:nvPr/>
        </p:nvPicPr>
        <p:blipFill>
          <a:blip r:embed="rId4" cstate="print"/>
          <a:srcRect/>
          <a:stretch>
            <a:fillRect/>
          </a:stretch>
        </p:blipFill>
        <p:spPr bwMode="auto">
          <a:xfrm>
            <a:off x="6020789" y="2838203"/>
            <a:ext cx="3190204" cy="2719449"/>
          </a:xfrm>
          <a:prstGeom prst="rect">
            <a:avLst/>
          </a:prstGeom>
          <a:noFill/>
          <a:ln w="9525">
            <a:solidFill>
              <a:schemeClr val="tx1"/>
            </a:solidFill>
            <a:miter lim="800000"/>
            <a:headEnd/>
            <a:tailEnd/>
          </a:ln>
        </p:spPr>
      </p:pic>
      <p:sp>
        <p:nvSpPr>
          <p:cNvPr id="8" name="7 - Ορθογώνιο"/>
          <p:cNvSpPr/>
          <p:nvPr/>
        </p:nvSpPr>
        <p:spPr>
          <a:xfrm>
            <a:off x="2671950" y="6272541"/>
            <a:ext cx="6539044" cy="400110"/>
          </a:xfrm>
          <a:prstGeom prst="rect">
            <a:avLst/>
          </a:prstGeom>
        </p:spPr>
        <p:txBody>
          <a:bodyPr wrap="square">
            <a:spAutoFit/>
          </a:bodyPr>
          <a:lstStyle/>
          <a:p>
            <a:pPr algn="ctr"/>
            <a:r>
              <a:rPr lang="el-GR" sz="2000" dirty="0" smtClean="0"/>
              <a:t>Πρίση κατά μήκος των ινών του ξύλου</a:t>
            </a:r>
            <a:endParaRPr lang="el-GR" sz="2000" dirty="0"/>
          </a:p>
        </p:txBody>
      </p:sp>
      <p:sp>
        <p:nvSpPr>
          <p:cNvPr id="9" name="8 - Ορθογώνιο"/>
          <p:cNvSpPr/>
          <p:nvPr/>
        </p:nvSpPr>
        <p:spPr>
          <a:xfrm>
            <a:off x="2667500" y="5670011"/>
            <a:ext cx="1900777" cy="307777"/>
          </a:xfrm>
          <a:prstGeom prst="rect">
            <a:avLst/>
          </a:prstGeom>
        </p:spPr>
        <p:txBody>
          <a:bodyPr wrap="none">
            <a:spAutoFit/>
          </a:bodyPr>
          <a:lstStyle/>
          <a:p>
            <a:r>
              <a:rPr lang="el-GR" sz="1400" dirty="0" smtClean="0"/>
              <a:t>ΠΗΓΗ: Καραστεργίου Σ.</a:t>
            </a:r>
            <a:endParaRPr lang="el-GR" sz="1400" dirty="0"/>
          </a:p>
        </p:txBody>
      </p:sp>
      <p:sp>
        <p:nvSpPr>
          <p:cNvPr id="10" name="9 - TextBox"/>
          <p:cNvSpPr txBox="1"/>
          <p:nvPr/>
        </p:nvSpPr>
        <p:spPr>
          <a:xfrm flipH="1">
            <a:off x="7239000" y="2479568"/>
            <a:ext cx="518159" cy="369332"/>
          </a:xfrm>
          <a:prstGeom prst="rect">
            <a:avLst/>
          </a:prstGeom>
          <a:noFill/>
        </p:spPr>
        <p:txBody>
          <a:bodyPr wrap="square" rtlCol="0">
            <a:spAutoFit/>
          </a:bodyPr>
          <a:lstStyle/>
          <a:p>
            <a:pPr algn="ctr"/>
            <a:r>
              <a:rPr lang="el-GR" b="1" dirty="0" smtClean="0"/>
              <a:t>Β</a:t>
            </a:r>
            <a:endParaRPr lang="el-GR" b="1" dirty="0"/>
          </a:p>
        </p:txBody>
      </p:sp>
      <p:sp>
        <p:nvSpPr>
          <p:cNvPr id="11" name="10 - TextBox"/>
          <p:cNvSpPr txBox="1"/>
          <p:nvPr/>
        </p:nvSpPr>
        <p:spPr>
          <a:xfrm flipH="1">
            <a:off x="3985161" y="2474782"/>
            <a:ext cx="518159" cy="369332"/>
          </a:xfrm>
          <a:prstGeom prst="rect">
            <a:avLst/>
          </a:prstGeom>
          <a:noFill/>
        </p:spPr>
        <p:txBody>
          <a:bodyPr wrap="square" rtlCol="0">
            <a:spAutoFit/>
          </a:bodyPr>
          <a:lstStyle/>
          <a:p>
            <a:pPr algn="ctr"/>
            <a:r>
              <a:rPr lang="el-GR" b="1" dirty="0" smtClean="0"/>
              <a:t>Α</a:t>
            </a:r>
            <a:endParaRPr lang="el-GR" b="1"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60"/>
          <p:cNvSpPr txBox="1"/>
          <p:nvPr/>
        </p:nvSpPr>
        <p:spPr>
          <a:xfrm>
            <a:off x="3766153" y="170679"/>
            <a:ext cx="4881056" cy="415498"/>
          </a:xfrm>
          <a:prstGeom prst="rect">
            <a:avLst/>
          </a:prstGeom>
          <a:noFill/>
        </p:spPr>
        <p:txBody>
          <a:bodyPr wrap="square" lIns="45720" tIns="22860" rIns="45720" bIns="22860" rtlCol="0">
            <a:spAutoFit/>
          </a:bodyPr>
          <a:lstStyle/>
          <a:p>
            <a:pPr algn="ctr"/>
            <a:r>
              <a:rPr lang="el-GR" sz="2400" b="1" dirty="0" smtClean="0">
                <a:solidFill>
                  <a:schemeClr val="bg2">
                    <a:lumMod val="25000"/>
                  </a:schemeClr>
                </a:solidFill>
                <a:ea typeface="Open Sans Extrabold" panose="020B0906030804020204" pitchFamily="34" charset="0"/>
                <a:cs typeface="Open Sans Extrabold" panose="020B0906030804020204" pitchFamily="34" charset="0"/>
              </a:rPr>
              <a:t>Επιτραπέζιο δισκοπρίονο</a:t>
            </a:r>
            <a:endParaRPr lang="tr-TR" sz="2400" b="1" dirty="0">
              <a:solidFill>
                <a:schemeClr val="bg2">
                  <a:lumMod val="25000"/>
                </a:schemeClr>
              </a:solidFill>
              <a:ea typeface="Open Sans Extrabold" panose="020B0906030804020204" pitchFamily="34" charset="0"/>
              <a:cs typeface="Open Sans Extrabold" panose="020B0906030804020204" pitchFamily="34" charset="0"/>
            </a:endParaRPr>
          </a:p>
        </p:txBody>
      </p:sp>
      <p:cxnSp>
        <p:nvCxnSpPr>
          <p:cNvPr id="3" name="Straight Connector 65"/>
          <p:cNvCxnSpPr/>
          <p:nvPr/>
        </p:nvCxnSpPr>
        <p:spPr>
          <a:xfrm flipV="1">
            <a:off x="4203312" y="745383"/>
            <a:ext cx="4073236" cy="23751"/>
          </a:xfrm>
          <a:prstGeom prst="line">
            <a:avLst/>
          </a:prstGeom>
          <a:ln w="82550">
            <a:solidFill>
              <a:srgbClr val="EA6045"/>
            </a:solidFill>
          </a:ln>
        </p:spPr>
        <p:style>
          <a:lnRef idx="1">
            <a:schemeClr val="accent1"/>
          </a:lnRef>
          <a:fillRef idx="0">
            <a:schemeClr val="accent1"/>
          </a:fillRef>
          <a:effectRef idx="0">
            <a:schemeClr val="accent1"/>
          </a:effectRef>
          <a:fontRef idx="minor">
            <a:schemeClr val="tx1"/>
          </a:fontRef>
        </p:style>
      </p:cxnSp>
      <p:sp>
        <p:nvSpPr>
          <p:cNvPr id="4" name="3 - Ορθογώνιο"/>
          <p:cNvSpPr/>
          <p:nvPr/>
        </p:nvSpPr>
        <p:spPr>
          <a:xfrm>
            <a:off x="3802843" y="821174"/>
            <a:ext cx="4981813" cy="461665"/>
          </a:xfrm>
          <a:prstGeom prst="rect">
            <a:avLst/>
          </a:prstGeom>
        </p:spPr>
        <p:txBody>
          <a:bodyPr wrap="none">
            <a:spAutoFit/>
          </a:bodyPr>
          <a:lstStyle/>
          <a:p>
            <a:pPr lvl="0" indent="114300" algn="just" fontAlgn="base">
              <a:spcBef>
                <a:spcPct val="0"/>
              </a:spcBef>
              <a:spcAft>
                <a:spcPct val="0"/>
              </a:spcAft>
            </a:pPr>
            <a:r>
              <a:rPr lang="el-GR" sz="2400" i="1" dirty="0" smtClean="0">
                <a:ea typeface="Times New Roman" pitchFamily="18" charset="0"/>
                <a:cs typeface="Arial" pitchFamily="34" charset="0"/>
              </a:rPr>
              <a:t>Πρίση κάθετα προς τις ίνες του ξύλου</a:t>
            </a:r>
            <a:endParaRPr lang="el-GR" sz="2000" i="1" dirty="0" smtClean="0">
              <a:cs typeface="Arial" pitchFamily="34" charset="0"/>
            </a:endParaRPr>
          </a:p>
        </p:txBody>
      </p:sp>
      <p:sp>
        <p:nvSpPr>
          <p:cNvPr id="27649" name="Rectangle 1"/>
          <p:cNvSpPr>
            <a:spLocks noChangeArrowheads="1"/>
          </p:cNvSpPr>
          <p:nvPr/>
        </p:nvSpPr>
        <p:spPr bwMode="auto">
          <a:xfrm>
            <a:off x="653143" y="1680198"/>
            <a:ext cx="11032175" cy="1015663"/>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R="0" lvl="0" algn="just" defTabSz="914400" rtl="0" eaLnBrk="0" fontAlgn="base" latinLnBrk="0" hangingPunct="0">
              <a:lnSpc>
                <a:spcPct val="100000"/>
              </a:lnSpc>
              <a:spcBef>
                <a:spcPct val="0"/>
              </a:spcBef>
              <a:spcAft>
                <a:spcPct val="0"/>
              </a:spcAft>
              <a:buClrTx/>
              <a:buSzTx/>
              <a:buFontTx/>
              <a:buNone/>
              <a:tabLst/>
            </a:pPr>
            <a:r>
              <a:rPr kumimoji="0" lang="el-GR" sz="2000" i="0" u="none" strike="noStrike" cap="none" normalizeH="0" baseline="0" dirty="0" smtClean="0">
                <a:ln>
                  <a:noFill/>
                </a:ln>
                <a:solidFill>
                  <a:schemeClr val="tx1"/>
                </a:solidFill>
                <a:effectLst/>
                <a:ea typeface="Times New Roman" pitchFamily="18" charset="0"/>
                <a:cs typeface="Arial" pitchFamily="34" charset="0"/>
              </a:rPr>
              <a:t>Οι εγκάρσιες (κάθετες προς την κατεύθυνση των ινών) </a:t>
            </a:r>
            <a:r>
              <a:rPr kumimoji="0" lang="el-GR" sz="2000" i="0" u="none" strike="noStrike" cap="none" normalizeH="0" baseline="0" dirty="0" err="1" smtClean="0">
                <a:ln>
                  <a:noFill/>
                </a:ln>
                <a:solidFill>
                  <a:schemeClr val="tx1"/>
                </a:solidFill>
                <a:effectLst/>
                <a:ea typeface="Times New Roman" pitchFamily="18" charset="0"/>
                <a:cs typeface="Arial" pitchFamily="34" charset="0"/>
              </a:rPr>
              <a:t>πρίσεις</a:t>
            </a:r>
            <a:r>
              <a:rPr kumimoji="0" lang="el-GR" sz="2000" i="0" u="none" strike="noStrike" cap="none" normalizeH="0" baseline="0" dirty="0" smtClean="0">
                <a:ln>
                  <a:noFill/>
                </a:ln>
                <a:solidFill>
                  <a:schemeClr val="tx1"/>
                </a:solidFill>
                <a:effectLst/>
                <a:ea typeface="Times New Roman" pitchFamily="18" charset="0"/>
                <a:cs typeface="Arial" pitchFamily="34" charset="0"/>
              </a:rPr>
              <a:t> πραγματοποιούνται με τη βοήθεια του συρόμενου εγκάρσιου οδηγού ο οποίος τοποθετείται στην παράλληλη προς το σώμα του δίσκου αυλάκωση. </a:t>
            </a:r>
            <a:endParaRPr kumimoji="0" lang="el-GR" sz="2000" i="0" u="none" strike="noStrike" cap="none" normalizeH="0" baseline="0" dirty="0" smtClean="0">
              <a:ln>
                <a:noFill/>
              </a:ln>
              <a:solidFill>
                <a:schemeClr val="tx1"/>
              </a:solidFill>
              <a:effectLst/>
              <a:cs typeface="Arial" pitchFamily="34" charset="0"/>
            </a:endParaRPr>
          </a:p>
        </p:txBody>
      </p:sp>
      <p:pic>
        <p:nvPicPr>
          <p:cNvPr id="27650" name="Picture 2" descr="DISCO8"/>
          <p:cNvPicPr>
            <a:picLocks noChangeAspect="1" noChangeArrowheads="1"/>
          </p:cNvPicPr>
          <p:nvPr/>
        </p:nvPicPr>
        <p:blipFill>
          <a:blip r:embed="rId3" cstate="print"/>
          <a:srcRect/>
          <a:stretch>
            <a:fillRect/>
          </a:stretch>
        </p:blipFill>
        <p:spPr bwMode="auto">
          <a:xfrm>
            <a:off x="2078182" y="3168939"/>
            <a:ext cx="3435514" cy="2697471"/>
          </a:xfrm>
          <a:prstGeom prst="rect">
            <a:avLst/>
          </a:prstGeom>
          <a:noFill/>
          <a:ln w="9525">
            <a:solidFill>
              <a:schemeClr val="tx1"/>
            </a:solidFill>
            <a:miter lim="800000"/>
            <a:headEnd/>
            <a:tailEnd/>
          </a:ln>
        </p:spPr>
      </p:pic>
      <p:pic>
        <p:nvPicPr>
          <p:cNvPr id="27651" name="Picture 3" descr="DISCO1"/>
          <p:cNvPicPr>
            <a:picLocks noChangeAspect="1" noChangeArrowheads="1"/>
          </p:cNvPicPr>
          <p:nvPr/>
        </p:nvPicPr>
        <p:blipFill>
          <a:blip r:embed="rId4" cstate="print"/>
          <a:srcRect/>
          <a:stretch>
            <a:fillRect/>
          </a:stretch>
        </p:blipFill>
        <p:spPr bwMode="auto">
          <a:xfrm>
            <a:off x="6212745" y="3168938"/>
            <a:ext cx="3464264" cy="2697471"/>
          </a:xfrm>
          <a:prstGeom prst="rect">
            <a:avLst/>
          </a:prstGeom>
          <a:noFill/>
          <a:ln w="9525">
            <a:solidFill>
              <a:schemeClr val="tx1"/>
            </a:solidFill>
            <a:miter lim="800000"/>
            <a:headEnd/>
            <a:tailEnd/>
          </a:ln>
        </p:spPr>
      </p:pic>
      <p:sp>
        <p:nvSpPr>
          <p:cNvPr id="8" name="7 - Ορθογώνιο"/>
          <p:cNvSpPr/>
          <p:nvPr/>
        </p:nvSpPr>
        <p:spPr>
          <a:xfrm>
            <a:off x="2078182" y="6229560"/>
            <a:ext cx="3435514" cy="400110"/>
          </a:xfrm>
          <a:prstGeom prst="rect">
            <a:avLst/>
          </a:prstGeom>
        </p:spPr>
        <p:txBody>
          <a:bodyPr wrap="square">
            <a:spAutoFit/>
          </a:bodyPr>
          <a:lstStyle/>
          <a:p>
            <a:pPr algn="ctr"/>
            <a:r>
              <a:rPr lang="el-GR" sz="2000" dirty="0" smtClean="0"/>
              <a:t>Εγκάρσια </a:t>
            </a:r>
            <a:r>
              <a:rPr lang="el-GR" sz="2000" dirty="0" err="1" smtClean="0"/>
              <a:t>πρίση</a:t>
            </a:r>
            <a:endParaRPr lang="el-GR" sz="2000" dirty="0"/>
          </a:p>
        </p:txBody>
      </p:sp>
      <p:sp>
        <p:nvSpPr>
          <p:cNvPr id="27652" name="Rectangle 4"/>
          <p:cNvSpPr>
            <a:spLocks noChangeArrowheads="1"/>
          </p:cNvSpPr>
          <p:nvPr/>
        </p:nvSpPr>
        <p:spPr bwMode="auto">
          <a:xfrm>
            <a:off x="6239930" y="6208235"/>
            <a:ext cx="3419553" cy="40011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l-GR" sz="2000" b="0" u="none" strike="noStrike" cap="none" normalizeH="0" baseline="0" dirty="0" smtClean="0">
                <a:ln>
                  <a:noFill/>
                </a:ln>
                <a:solidFill>
                  <a:schemeClr val="tx1"/>
                </a:solidFill>
                <a:effectLst/>
                <a:ea typeface="Times New Roman" pitchFamily="18" charset="0"/>
                <a:cs typeface="Arial" pitchFamily="34" charset="0"/>
              </a:rPr>
              <a:t>Κεκλιμένη πρίση στο </a:t>
            </a:r>
            <a:r>
              <a:rPr kumimoji="0" lang="el-GR" sz="2000" b="0" u="none" strike="noStrike" cap="none" normalizeH="0" baseline="0" dirty="0" err="1" smtClean="0">
                <a:ln>
                  <a:noFill/>
                </a:ln>
                <a:solidFill>
                  <a:schemeClr val="tx1"/>
                </a:solidFill>
                <a:effectLst/>
                <a:ea typeface="Times New Roman" pitchFamily="18" charset="0"/>
                <a:cs typeface="Arial" pitchFamily="34" charset="0"/>
              </a:rPr>
              <a:t>σόκορο</a:t>
            </a:r>
            <a:endParaRPr kumimoji="0" lang="el-GR" sz="3200" b="0" u="none" strike="noStrike" cap="none" normalizeH="0" baseline="0" dirty="0" smtClean="0">
              <a:ln>
                <a:noFill/>
              </a:ln>
              <a:solidFill>
                <a:schemeClr val="tx1"/>
              </a:solidFill>
              <a:effectLst/>
              <a:cs typeface="Arial" pitchFamily="34" charset="0"/>
            </a:endParaRPr>
          </a:p>
        </p:txBody>
      </p:sp>
      <p:sp>
        <p:nvSpPr>
          <p:cNvPr id="10" name="9 - Ορθογώνιο"/>
          <p:cNvSpPr/>
          <p:nvPr/>
        </p:nvSpPr>
        <p:spPr>
          <a:xfrm>
            <a:off x="2061858" y="5907517"/>
            <a:ext cx="1900777" cy="307777"/>
          </a:xfrm>
          <a:prstGeom prst="rect">
            <a:avLst/>
          </a:prstGeom>
        </p:spPr>
        <p:txBody>
          <a:bodyPr wrap="none">
            <a:spAutoFit/>
          </a:bodyPr>
          <a:lstStyle/>
          <a:p>
            <a:r>
              <a:rPr lang="el-GR" sz="1400" dirty="0" smtClean="0"/>
              <a:t>ΠΗΓΗ: Καραστεργίου Σ.</a:t>
            </a:r>
            <a:endParaRPr lang="el-GR" sz="1400" dirty="0"/>
          </a:p>
        </p:txBody>
      </p:sp>
      <p:sp>
        <p:nvSpPr>
          <p:cNvPr id="11" name="10 - TextBox"/>
          <p:cNvSpPr txBox="1"/>
          <p:nvPr/>
        </p:nvSpPr>
        <p:spPr>
          <a:xfrm flipH="1">
            <a:off x="7812206" y="2725228"/>
            <a:ext cx="518159" cy="369332"/>
          </a:xfrm>
          <a:prstGeom prst="rect">
            <a:avLst/>
          </a:prstGeom>
          <a:noFill/>
        </p:spPr>
        <p:txBody>
          <a:bodyPr wrap="square" rtlCol="0">
            <a:spAutoFit/>
          </a:bodyPr>
          <a:lstStyle/>
          <a:p>
            <a:pPr algn="ctr"/>
            <a:r>
              <a:rPr lang="el-GR" b="1" dirty="0" smtClean="0"/>
              <a:t>Β</a:t>
            </a:r>
            <a:endParaRPr lang="el-GR" b="1" dirty="0"/>
          </a:p>
        </p:txBody>
      </p:sp>
      <p:sp>
        <p:nvSpPr>
          <p:cNvPr id="12" name="11 - TextBox"/>
          <p:cNvSpPr txBox="1"/>
          <p:nvPr/>
        </p:nvSpPr>
        <p:spPr>
          <a:xfrm flipH="1">
            <a:off x="3534785" y="2843272"/>
            <a:ext cx="518159" cy="369332"/>
          </a:xfrm>
          <a:prstGeom prst="rect">
            <a:avLst/>
          </a:prstGeom>
          <a:noFill/>
        </p:spPr>
        <p:txBody>
          <a:bodyPr wrap="square" rtlCol="0">
            <a:spAutoFit/>
          </a:bodyPr>
          <a:lstStyle/>
          <a:p>
            <a:pPr algn="ctr"/>
            <a:r>
              <a:rPr lang="el-GR" b="1" dirty="0" smtClean="0"/>
              <a:t>Α</a:t>
            </a:r>
            <a:endParaRPr lang="el-GR" b="1" dirty="0"/>
          </a:p>
        </p:txBody>
      </p:sp>
      <p:sp>
        <p:nvSpPr>
          <p:cNvPr id="13" name="12 - Ορθογώνιο"/>
          <p:cNvSpPr/>
          <p:nvPr/>
        </p:nvSpPr>
        <p:spPr>
          <a:xfrm>
            <a:off x="6191104" y="5883766"/>
            <a:ext cx="1900777" cy="307777"/>
          </a:xfrm>
          <a:prstGeom prst="rect">
            <a:avLst/>
          </a:prstGeom>
        </p:spPr>
        <p:txBody>
          <a:bodyPr wrap="none">
            <a:spAutoFit/>
          </a:bodyPr>
          <a:lstStyle/>
          <a:p>
            <a:r>
              <a:rPr lang="el-GR" sz="1400" dirty="0" smtClean="0"/>
              <a:t>ΠΗΓΗ: Καραστεργίου Σ.</a:t>
            </a:r>
            <a:endParaRPr lang="el-GR" sz="14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60"/>
          <p:cNvSpPr txBox="1"/>
          <p:nvPr/>
        </p:nvSpPr>
        <p:spPr>
          <a:xfrm>
            <a:off x="3766153" y="170679"/>
            <a:ext cx="4881056" cy="415498"/>
          </a:xfrm>
          <a:prstGeom prst="rect">
            <a:avLst/>
          </a:prstGeom>
          <a:noFill/>
        </p:spPr>
        <p:txBody>
          <a:bodyPr wrap="square" lIns="45720" tIns="22860" rIns="45720" bIns="22860" rtlCol="0">
            <a:spAutoFit/>
          </a:bodyPr>
          <a:lstStyle/>
          <a:p>
            <a:pPr algn="ctr"/>
            <a:r>
              <a:rPr lang="el-GR" sz="2400" b="1" dirty="0" smtClean="0">
                <a:solidFill>
                  <a:schemeClr val="bg2">
                    <a:lumMod val="25000"/>
                  </a:schemeClr>
                </a:solidFill>
                <a:ea typeface="Open Sans Extrabold" panose="020B0906030804020204" pitchFamily="34" charset="0"/>
                <a:cs typeface="Open Sans Extrabold" panose="020B0906030804020204" pitchFamily="34" charset="0"/>
              </a:rPr>
              <a:t>Επιτραπέζιο δισκοπρίονο</a:t>
            </a:r>
            <a:endParaRPr lang="tr-TR" sz="2400" b="1" dirty="0">
              <a:solidFill>
                <a:schemeClr val="bg2">
                  <a:lumMod val="25000"/>
                </a:schemeClr>
              </a:solidFill>
              <a:ea typeface="Open Sans Extrabold" panose="020B0906030804020204" pitchFamily="34" charset="0"/>
              <a:cs typeface="Open Sans Extrabold" panose="020B0906030804020204" pitchFamily="34" charset="0"/>
            </a:endParaRPr>
          </a:p>
        </p:txBody>
      </p:sp>
      <p:cxnSp>
        <p:nvCxnSpPr>
          <p:cNvPr id="3" name="Straight Connector 65"/>
          <p:cNvCxnSpPr/>
          <p:nvPr/>
        </p:nvCxnSpPr>
        <p:spPr>
          <a:xfrm flipV="1">
            <a:off x="4203312" y="745383"/>
            <a:ext cx="4073236" cy="23751"/>
          </a:xfrm>
          <a:prstGeom prst="line">
            <a:avLst/>
          </a:prstGeom>
          <a:ln w="82550">
            <a:solidFill>
              <a:srgbClr val="EA6045"/>
            </a:solidFill>
          </a:ln>
        </p:spPr>
        <p:style>
          <a:lnRef idx="1">
            <a:schemeClr val="accent1"/>
          </a:lnRef>
          <a:fillRef idx="0">
            <a:schemeClr val="accent1"/>
          </a:fillRef>
          <a:effectRef idx="0">
            <a:schemeClr val="accent1"/>
          </a:effectRef>
          <a:fontRef idx="minor">
            <a:schemeClr val="tx1"/>
          </a:fontRef>
        </p:style>
      </p:cxnSp>
      <p:sp>
        <p:nvSpPr>
          <p:cNvPr id="4" name="3 - Ορθογώνιο"/>
          <p:cNvSpPr/>
          <p:nvPr/>
        </p:nvSpPr>
        <p:spPr>
          <a:xfrm>
            <a:off x="5106374" y="821174"/>
            <a:ext cx="2374753" cy="461665"/>
          </a:xfrm>
          <a:prstGeom prst="rect">
            <a:avLst/>
          </a:prstGeom>
        </p:spPr>
        <p:txBody>
          <a:bodyPr wrap="none">
            <a:spAutoFit/>
          </a:bodyPr>
          <a:lstStyle/>
          <a:p>
            <a:pPr lvl="0" indent="114300" algn="just" fontAlgn="base">
              <a:spcBef>
                <a:spcPct val="0"/>
              </a:spcBef>
              <a:spcAft>
                <a:spcPct val="0"/>
              </a:spcAft>
            </a:pPr>
            <a:r>
              <a:rPr lang="el-GR" sz="2400" i="1" dirty="0" smtClean="0">
                <a:ea typeface="Times New Roman" pitchFamily="18" charset="0"/>
                <a:cs typeface="Arial" pitchFamily="34" charset="0"/>
              </a:rPr>
              <a:t>Κεκλιμένη πρίση</a:t>
            </a:r>
            <a:endParaRPr lang="el-GR" sz="2000" i="1" dirty="0" smtClean="0">
              <a:cs typeface="Arial" pitchFamily="34" charset="0"/>
            </a:endParaRPr>
          </a:p>
        </p:txBody>
      </p:sp>
      <p:sp>
        <p:nvSpPr>
          <p:cNvPr id="25601" name="Rectangle 1"/>
          <p:cNvSpPr>
            <a:spLocks noChangeArrowheads="1"/>
          </p:cNvSpPr>
          <p:nvPr/>
        </p:nvSpPr>
        <p:spPr bwMode="auto">
          <a:xfrm>
            <a:off x="617516" y="1572827"/>
            <a:ext cx="11115304" cy="707886"/>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R="0" lvl="0" algn="just" defTabSz="914400" rtl="0" eaLnBrk="0" fontAlgn="base" latinLnBrk="0" hangingPunct="0">
              <a:lnSpc>
                <a:spcPct val="100000"/>
              </a:lnSpc>
              <a:spcBef>
                <a:spcPct val="0"/>
              </a:spcBef>
              <a:spcAft>
                <a:spcPct val="0"/>
              </a:spcAft>
              <a:buClrTx/>
              <a:buSzTx/>
              <a:buFontTx/>
              <a:buNone/>
              <a:tabLst/>
            </a:pPr>
            <a:r>
              <a:rPr kumimoji="0" lang="el-GR" sz="2000" i="0" u="none" strike="noStrike" cap="none" normalizeH="0" baseline="0" dirty="0" smtClean="0">
                <a:ln>
                  <a:noFill/>
                </a:ln>
                <a:solidFill>
                  <a:schemeClr val="tx1"/>
                </a:solidFill>
                <a:effectLst/>
                <a:ea typeface="Times New Roman" pitchFamily="18" charset="0"/>
                <a:cs typeface="Arial" pitchFamily="34" charset="0"/>
              </a:rPr>
              <a:t>Στην περίπτωση που θέλουμε να πραγματοποιήσουμε </a:t>
            </a:r>
            <a:r>
              <a:rPr kumimoji="0" lang="el-GR" sz="2000" i="0" u="none" strike="noStrike" cap="none" normalizeH="0" baseline="0" dirty="0" err="1" smtClean="0">
                <a:ln>
                  <a:noFill/>
                </a:ln>
                <a:solidFill>
                  <a:schemeClr val="tx1"/>
                </a:solidFill>
                <a:effectLst/>
                <a:ea typeface="Times New Roman" pitchFamily="18" charset="0"/>
                <a:cs typeface="Arial" pitchFamily="34" charset="0"/>
              </a:rPr>
              <a:t>πρίσεις</a:t>
            </a:r>
            <a:r>
              <a:rPr kumimoji="0" lang="el-GR" sz="2000" i="0" u="none" strike="noStrike" cap="none" normalizeH="0" baseline="0" dirty="0" smtClean="0">
                <a:ln>
                  <a:noFill/>
                </a:ln>
                <a:solidFill>
                  <a:schemeClr val="tx1"/>
                </a:solidFill>
                <a:effectLst/>
                <a:ea typeface="Times New Roman" pitchFamily="18" charset="0"/>
                <a:cs typeface="Arial" pitchFamily="34" charset="0"/>
              </a:rPr>
              <a:t> με κεκλιμένες επιφάνειες κατά μήκος των ινών του ξύλου, δίνουμε την επιθυμητή κλίση στο σώμα του δίσκου. </a:t>
            </a:r>
            <a:endParaRPr kumimoji="0" lang="el-GR" sz="3200" i="0" u="none" strike="noStrike" cap="none" normalizeH="0" baseline="0" dirty="0" smtClean="0">
              <a:ln>
                <a:noFill/>
              </a:ln>
              <a:solidFill>
                <a:schemeClr val="tx1"/>
              </a:solidFill>
              <a:effectLst/>
              <a:cs typeface="Arial" pitchFamily="34" charset="0"/>
            </a:endParaRPr>
          </a:p>
        </p:txBody>
      </p:sp>
      <p:pic>
        <p:nvPicPr>
          <p:cNvPr id="25602" name="Picture 2" descr="DISKO5"/>
          <p:cNvPicPr>
            <a:picLocks noChangeAspect="1" noChangeArrowheads="1"/>
          </p:cNvPicPr>
          <p:nvPr/>
        </p:nvPicPr>
        <p:blipFill>
          <a:blip r:embed="rId3" cstate="print"/>
          <a:srcRect/>
          <a:stretch>
            <a:fillRect/>
          </a:stretch>
        </p:blipFill>
        <p:spPr bwMode="auto">
          <a:xfrm>
            <a:off x="4341939" y="2779889"/>
            <a:ext cx="3832620" cy="3020409"/>
          </a:xfrm>
          <a:prstGeom prst="rect">
            <a:avLst/>
          </a:prstGeom>
          <a:noFill/>
          <a:ln w="9525">
            <a:solidFill>
              <a:schemeClr val="tx1"/>
            </a:solidFill>
            <a:miter lim="800000"/>
            <a:headEnd/>
            <a:tailEnd/>
          </a:ln>
        </p:spPr>
      </p:pic>
      <p:sp>
        <p:nvSpPr>
          <p:cNvPr id="7" name="6 - Ορθογώνιο"/>
          <p:cNvSpPr/>
          <p:nvPr/>
        </p:nvSpPr>
        <p:spPr>
          <a:xfrm>
            <a:off x="3757306" y="6285480"/>
            <a:ext cx="5311390" cy="400110"/>
          </a:xfrm>
          <a:prstGeom prst="rect">
            <a:avLst/>
          </a:prstGeom>
        </p:spPr>
        <p:txBody>
          <a:bodyPr wrap="none">
            <a:spAutoFit/>
          </a:bodyPr>
          <a:lstStyle/>
          <a:p>
            <a:r>
              <a:rPr lang="el-GR" sz="2000" dirty="0" smtClean="0"/>
              <a:t>Κεκλιμένη πρίση κατά μήκος των ινών του ξύλου</a:t>
            </a:r>
            <a:endParaRPr lang="el-GR" sz="2000" dirty="0"/>
          </a:p>
        </p:txBody>
      </p:sp>
      <p:sp>
        <p:nvSpPr>
          <p:cNvPr id="8" name="7 - Ορθογώνιο"/>
          <p:cNvSpPr/>
          <p:nvPr/>
        </p:nvSpPr>
        <p:spPr>
          <a:xfrm>
            <a:off x="4231852" y="5866573"/>
            <a:ext cx="1900777" cy="307777"/>
          </a:xfrm>
          <a:prstGeom prst="rect">
            <a:avLst/>
          </a:prstGeom>
        </p:spPr>
        <p:txBody>
          <a:bodyPr wrap="none">
            <a:spAutoFit/>
          </a:bodyPr>
          <a:lstStyle/>
          <a:p>
            <a:r>
              <a:rPr lang="el-GR" sz="1400" dirty="0" smtClean="0"/>
              <a:t>ΠΗΓΗ: Καραστεργίου Σ.</a:t>
            </a:r>
            <a:endParaRPr lang="el-GR" sz="14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Rectangle 1"/>
          <p:cNvSpPr>
            <a:spLocks noChangeArrowheads="1"/>
          </p:cNvSpPr>
          <p:nvPr/>
        </p:nvSpPr>
        <p:spPr bwMode="auto">
          <a:xfrm>
            <a:off x="614150" y="1508625"/>
            <a:ext cx="10849970" cy="1015663"/>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R="0" lvl="0" algn="just" defTabSz="914400" rtl="0" eaLnBrk="0" fontAlgn="base" latinLnBrk="0" hangingPunct="0">
              <a:lnSpc>
                <a:spcPct val="100000"/>
              </a:lnSpc>
              <a:spcBef>
                <a:spcPct val="0"/>
              </a:spcBef>
              <a:spcAft>
                <a:spcPct val="0"/>
              </a:spcAft>
              <a:buClrTx/>
              <a:buSzTx/>
              <a:buFontTx/>
              <a:buNone/>
              <a:tabLst/>
            </a:pPr>
            <a:r>
              <a:rPr kumimoji="0" lang="el-GR" sz="2000" i="0" u="none" strike="noStrike" cap="none" normalizeH="0" baseline="0" dirty="0" smtClean="0">
                <a:ln>
                  <a:noFill/>
                </a:ln>
                <a:solidFill>
                  <a:schemeClr val="tx1"/>
                </a:solidFill>
                <a:effectLst/>
                <a:ea typeface="Times New Roman" pitchFamily="18" charset="0"/>
                <a:cs typeface="Arial" pitchFamily="34" charset="0"/>
              </a:rPr>
              <a:t>Με το επιτραπέζιο δισκοπρίονο μπορούν να πραγματοποιηθούν γκινισιές. Για το σκοπό αυτό απαιτείται απομάκρυνση του προφυλακτήρα και εξαγωγή του δίσκου κοπής επάνω από την τράπεζα εργασίας, τόσο όσο το βάθος της </a:t>
            </a:r>
            <a:r>
              <a:rPr kumimoji="0" lang="el-GR" sz="2000" i="0" u="none" strike="noStrike" cap="none" normalizeH="0" baseline="0" dirty="0" err="1" smtClean="0">
                <a:ln>
                  <a:noFill/>
                </a:ln>
                <a:solidFill>
                  <a:schemeClr val="tx1"/>
                </a:solidFill>
                <a:effectLst/>
                <a:ea typeface="Times New Roman" pitchFamily="18" charset="0"/>
                <a:cs typeface="Arial" pitchFamily="34" charset="0"/>
              </a:rPr>
              <a:t>γκινισιάς</a:t>
            </a:r>
            <a:r>
              <a:rPr kumimoji="0" lang="el-GR" sz="2000" i="0" u="none" strike="noStrike" cap="none" normalizeH="0" baseline="0" dirty="0" smtClean="0">
                <a:ln>
                  <a:noFill/>
                </a:ln>
                <a:solidFill>
                  <a:schemeClr val="tx1"/>
                </a:solidFill>
                <a:effectLst/>
                <a:ea typeface="Times New Roman" pitchFamily="18" charset="0"/>
                <a:cs typeface="Arial" pitchFamily="34" charset="0"/>
              </a:rPr>
              <a:t>. </a:t>
            </a:r>
            <a:endParaRPr kumimoji="0" lang="el-GR" sz="2000" i="0" u="none" strike="noStrike" cap="none" normalizeH="0" baseline="0" dirty="0" smtClean="0">
              <a:ln>
                <a:noFill/>
              </a:ln>
              <a:solidFill>
                <a:schemeClr val="tx1"/>
              </a:solidFill>
              <a:effectLst/>
              <a:cs typeface="Arial" pitchFamily="34" charset="0"/>
            </a:endParaRPr>
          </a:p>
        </p:txBody>
      </p:sp>
      <p:sp>
        <p:nvSpPr>
          <p:cNvPr id="3" name="TextBox 60"/>
          <p:cNvSpPr txBox="1"/>
          <p:nvPr/>
        </p:nvSpPr>
        <p:spPr>
          <a:xfrm>
            <a:off x="3766153" y="170679"/>
            <a:ext cx="4881056" cy="415498"/>
          </a:xfrm>
          <a:prstGeom prst="rect">
            <a:avLst/>
          </a:prstGeom>
          <a:noFill/>
        </p:spPr>
        <p:txBody>
          <a:bodyPr wrap="square" lIns="45720" tIns="22860" rIns="45720" bIns="22860" rtlCol="0">
            <a:spAutoFit/>
          </a:bodyPr>
          <a:lstStyle/>
          <a:p>
            <a:pPr algn="ctr"/>
            <a:r>
              <a:rPr lang="el-GR" sz="2400" b="1" dirty="0" smtClean="0">
                <a:solidFill>
                  <a:schemeClr val="bg2">
                    <a:lumMod val="25000"/>
                  </a:schemeClr>
                </a:solidFill>
                <a:ea typeface="Open Sans Extrabold" panose="020B0906030804020204" pitchFamily="34" charset="0"/>
                <a:cs typeface="Open Sans Extrabold" panose="020B0906030804020204" pitchFamily="34" charset="0"/>
              </a:rPr>
              <a:t>Επιτραπέζιο δισκοπρίονο</a:t>
            </a:r>
            <a:endParaRPr lang="tr-TR" sz="2400" b="1" dirty="0">
              <a:solidFill>
                <a:schemeClr val="bg2">
                  <a:lumMod val="25000"/>
                </a:schemeClr>
              </a:solidFill>
              <a:ea typeface="Open Sans Extrabold" panose="020B0906030804020204" pitchFamily="34" charset="0"/>
              <a:cs typeface="Open Sans Extrabold" panose="020B0906030804020204" pitchFamily="34" charset="0"/>
            </a:endParaRPr>
          </a:p>
        </p:txBody>
      </p:sp>
      <p:cxnSp>
        <p:nvCxnSpPr>
          <p:cNvPr id="4" name="Straight Connector 65"/>
          <p:cNvCxnSpPr/>
          <p:nvPr/>
        </p:nvCxnSpPr>
        <p:spPr>
          <a:xfrm flipV="1">
            <a:off x="4203312" y="745383"/>
            <a:ext cx="4073236" cy="23751"/>
          </a:xfrm>
          <a:prstGeom prst="line">
            <a:avLst/>
          </a:prstGeom>
          <a:ln w="82550">
            <a:solidFill>
              <a:srgbClr val="EA6045"/>
            </a:solidFill>
          </a:ln>
        </p:spPr>
        <p:style>
          <a:lnRef idx="1">
            <a:schemeClr val="accent1"/>
          </a:lnRef>
          <a:fillRef idx="0">
            <a:schemeClr val="accent1"/>
          </a:fillRef>
          <a:effectRef idx="0">
            <a:schemeClr val="accent1"/>
          </a:effectRef>
          <a:fontRef idx="minor">
            <a:schemeClr val="tx1"/>
          </a:fontRef>
        </p:style>
      </p:cxnSp>
      <p:sp>
        <p:nvSpPr>
          <p:cNvPr id="5" name="4 - Ορθογώνιο"/>
          <p:cNvSpPr/>
          <p:nvPr/>
        </p:nvSpPr>
        <p:spPr>
          <a:xfrm>
            <a:off x="4815401" y="821174"/>
            <a:ext cx="2956707" cy="461665"/>
          </a:xfrm>
          <a:prstGeom prst="rect">
            <a:avLst/>
          </a:prstGeom>
        </p:spPr>
        <p:txBody>
          <a:bodyPr wrap="none">
            <a:spAutoFit/>
          </a:bodyPr>
          <a:lstStyle/>
          <a:p>
            <a:pPr lvl="0" indent="114300" algn="just" fontAlgn="base">
              <a:spcBef>
                <a:spcPct val="0"/>
              </a:spcBef>
              <a:spcAft>
                <a:spcPct val="0"/>
              </a:spcAft>
            </a:pPr>
            <a:r>
              <a:rPr lang="el-GR" sz="2400" i="1" dirty="0" smtClean="0">
                <a:ea typeface="Times New Roman" pitchFamily="18" charset="0"/>
                <a:cs typeface="Arial" pitchFamily="34" charset="0"/>
              </a:rPr>
              <a:t>Δημιουργία </a:t>
            </a:r>
            <a:r>
              <a:rPr lang="el-GR" sz="2400" i="1" dirty="0" err="1" smtClean="0">
                <a:ea typeface="Times New Roman" pitchFamily="18" charset="0"/>
                <a:cs typeface="Arial" pitchFamily="34" charset="0"/>
              </a:rPr>
              <a:t>γκινισιάς</a:t>
            </a:r>
            <a:endParaRPr lang="el-GR" sz="2000" i="1" dirty="0" smtClean="0">
              <a:cs typeface="Arial" pitchFamily="34" charset="0"/>
            </a:endParaRPr>
          </a:p>
        </p:txBody>
      </p:sp>
      <p:sp>
        <p:nvSpPr>
          <p:cNvPr id="6146" name="AutoShape 2" descr="Αποτέλεσμα εικόνας για wood groove"/>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l-GR"/>
          </a:p>
        </p:txBody>
      </p:sp>
      <p:sp>
        <p:nvSpPr>
          <p:cNvPr id="6148" name="AutoShape 4" descr="Αποτέλεσμα εικόνας για wood groove"/>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l-GR"/>
          </a:p>
        </p:txBody>
      </p:sp>
      <p:pic>
        <p:nvPicPr>
          <p:cNvPr id="6149" name="Picture 5"/>
          <p:cNvPicPr>
            <a:picLocks noChangeAspect="1" noChangeArrowheads="1"/>
          </p:cNvPicPr>
          <p:nvPr/>
        </p:nvPicPr>
        <p:blipFill>
          <a:blip r:embed="rId3" cstate="print">
            <a:lum/>
          </a:blip>
          <a:srcRect l="19155" t="48973" r="57433" b="27189"/>
          <a:stretch>
            <a:fillRect/>
          </a:stretch>
        </p:blipFill>
        <p:spPr bwMode="auto">
          <a:xfrm>
            <a:off x="568412" y="2792628"/>
            <a:ext cx="3383148" cy="2520777"/>
          </a:xfrm>
          <a:prstGeom prst="rect">
            <a:avLst/>
          </a:prstGeom>
          <a:noFill/>
          <a:ln w="9525">
            <a:noFill/>
            <a:miter lim="800000"/>
            <a:headEnd/>
            <a:tailEnd/>
          </a:ln>
        </p:spPr>
      </p:pic>
      <p:sp>
        <p:nvSpPr>
          <p:cNvPr id="9" name="8 - Ορθογώνιο"/>
          <p:cNvSpPr/>
          <p:nvPr/>
        </p:nvSpPr>
        <p:spPr>
          <a:xfrm>
            <a:off x="539275" y="5307913"/>
            <a:ext cx="2207336" cy="307777"/>
          </a:xfrm>
          <a:prstGeom prst="rect">
            <a:avLst/>
          </a:prstGeom>
        </p:spPr>
        <p:txBody>
          <a:bodyPr wrap="none">
            <a:spAutoFit/>
          </a:bodyPr>
          <a:lstStyle/>
          <a:p>
            <a:r>
              <a:rPr lang="el-GR" sz="1400" dirty="0" smtClean="0"/>
              <a:t>ΠΗΓΗ: </a:t>
            </a:r>
            <a:r>
              <a:rPr lang="en-US" sz="1400" dirty="0" smtClean="0"/>
              <a:t>https://www.rona.ca</a:t>
            </a:r>
            <a:endParaRPr lang="el-GR" sz="1400" dirty="0"/>
          </a:p>
        </p:txBody>
      </p:sp>
      <p:sp>
        <p:nvSpPr>
          <p:cNvPr id="10" name="9 - Ορθογώνιο"/>
          <p:cNvSpPr/>
          <p:nvPr/>
        </p:nvSpPr>
        <p:spPr>
          <a:xfrm>
            <a:off x="556906" y="5791210"/>
            <a:ext cx="3471398" cy="707886"/>
          </a:xfrm>
          <a:prstGeom prst="rect">
            <a:avLst/>
          </a:prstGeom>
        </p:spPr>
        <p:txBody>
          <a:bodyPr wrap="square">
            <a:spAutoFit/>
          </a:bodyPr>
          <a:lstStyle/>
          <a:p>
            <a:pPr algn="ctr"/>
            <a:r>
              <a:rPr lang="el-GR" sz="2000" dirty="0" err="1" smtClean="0"/>
              <a:t>Γκινισιά</a:t>
            </a:r>
            <a:r>
              <a:rPr lang="el-GR" sz="2000" dirty="0" smtClean="0"/>
              <a:t> σε </a:t>
            </a:r>
            <a:r>
              <a:rPr lang="en-US" sz="2000" dirty="0" smtClean="0"/>
              <a:t>MDF</a:t>
            </a:r>
            <a:r>
              <a:rPr lang="el-GR" sz="2000" dirty="0" smtClean="0"/>
              <a:t> για συνδετικό σκοπό</a:t>
            </a:r>
            <a:endParaRPr lang="el-GR" sz="2000" dirty="0"/>
          </a:p>
        </p:txBody>
      </p:sp>
      <p:sp>
        <p:nvSpPr>
          <p:cNvPr id="11" name="10 - Ορθογώνιο"/>
          <p:cNvSpPr/>
          <p:nvPr/>
        </p:nvSpPr>
        <p:spPr>
          <a:xfrm>
            <a:off x="8574018" y="5658321"/>
            <a:ext cx="1501373" cy="307777"/>
          </a:xfrm>
          <a:prstGeom prst="rect">
            <a:avLst/>
          </a:prstGeom>
        </p:spPr>
        <p:txBody>
          <a:bodyPr wrap="none">
            <a:spAutoFit/>
          </a:bodyPr>
          <a:lstStyle/>
          <a:p>
            <a:r>
              <a:rPr lang="el-GR" sz="1400" dirty="0" smtClean="0"/>
              <a:t>ΠΗΓΗ: </a:t>
            </a:r>
            <a:r>
              <a:rPr lang="el-GR" sz="1400" dirty="0" err="1" smtClean="0"/>
              <a:t>Κακαράς</a:t>
            </a:r>
            <a:r>
              <a:rPr lang="el-GR" sz="1400" dirty="0" smtClean="0"/>
              <a:t> Ι.</a:t>
            </a:r>
            <a:endParaRPr lang="el-GR" sz="1400" dirty="0"/>
          </a:p>
        </p:txBody>
      </p:sp>
      <p:sp>
        <p:nvSpPr>
          <p:cNvPr id="13" name="12 - Ορθογώνιο"/>
          <p:cNvSpPr/>
          <p:nvPr/>
        </p:nvSpPr>
        <p:spPr>
          <a:xfrm>
            <a:off x="5189838" y="6137199"/>
            <a:ext cx="6042454" cy="707886"/>
          </a:xfrm>
          <a:prstGeom prst="rect">
            <a:avLst/>
          </a:prstGeom>
        </p:spPr>
        <p:txBody>
          <a:bodyPr wrap="square">
            <a:spAutoFit/>
          </a:bodyPr>
          <a:lstStyle/>
          <a:p>
            <a:pPr algn="ctr"/>
            <a:r>
              <a:rPr lang="el-GR" sz="2000" dirty="0" smtClean="0"/>
              <a:t>Δημιουργία </a:t>
            </a:r>
            <a:r>
              <a:rPr lang="el-GR" sz="2000" dirty="0" err="1" smtClean="0"/>
              <a:t>γκινισιάς</a:t>
            </a:r>
            <a:r>
              <a:rPr lang="el-GR" sz="2000" dirty="0" smtClean="0"/>
              <a:t> με δισκοπρίονο ((Α) χωρίς οριζόντιο οδηγό</a:t>
            </a:r>
            <a:r>
              <a:rPr lang="en-GB" sz="2000" dirty="0" smtClean="0"/>
              <a:t> </a:t>
            </a:r>
            <a:r>
              <a:rPr lang="el-GR" sz="2000" dirty="0" smtClean="0"/>
              <a:t>και (Β) με οριζόντιο)</a:t>
            </a:r>
            <a:endParaRPr lang="el-GR" sz="2000" dirty="0"/>
          </a:p>
        </p:txBody>
      </p:sp>
      <p:pic>
        <p:nvPicPr>
          <p:cNvPr id="6151" name="Picture 7" descr="Σχ λ"/>
          <p:cNvPicPr>
            <a:picLocks noChangeAspect="1" noChangeArrowheads="1"/>
          </p:cNvPicPr>
          <p:nvPr/>
        </p:nvPicPr>
        <p:blipFill>
          <a:blip r:embed="rId4" cstate="print"/>
          <a:srcRect/>
          <a:stretch>
            <a:fillRect/>
          </a:stretch>
        </p:blipFill>
        <p:spPr bwMode="auto">
          <a:xfrm>
            <a:off x="8513067" y="2778979"/>
            <a:ext cx="2977979" cy="2879124"/>
          </a:xfrm>
          <a:prstGeom prst="rect">
            <a:avLst/>
          </a:prstGeom>
          <a:noFill/>
          <a:ln w="9525">
            <a:solidFill>
              <a:schemeClr val="tx1"/>
            </a:solidFill>
            <a:miter lim="800000"/>
            <a:headEnd/>
            <a:tailEnd/>
          </a:ln>
        </p:spPr>
      </p:pic>
      <p:sp>
        <p:nvSpPr>
          <p:cNvPr id="15" name="14 - TextBox"/>
          <p:cNvSpPr txBox="1"/>
          <p:nvPr/>
        </p:nvSpPr>
        <p:spPr>
          <a:xfrm flipH="1">
            <a:off x="6563252" y="2407456"/>
            <a:ext cx="518159" cy="369332"/>
          </a:xfrm>
          <a:prstGeom prst="rect">
            <a:avLst/>
          </a:prstGeom>
          <a:noFill/>
        </p:spPr>
        <p:txBody>
          <a:bodyPr wrap="square" rtlCol="0">
            <a:spAutoFit/>
          </a:bodyPr>
          <a:lstStyle/>
          <a:p>
            <a:pPr algn="ctr"/>
            <a:r>
              <a:rPr lang="el-GR" b="1" dirty="0" smtClean="0"/>
              <a:t>Α</a:t>
            </a:r>
            <a:endParaRPr lang="el-GR" b="1" dirty="0"/>
          </a:p>
        </p:txBody>
      </p:sp>
      <p:sp>
        <p:nvSpPr>
          <p:cNvPr id="16" name="15 - TextBox"/>
          <p:cNvSpPr txBox="1"/>
          <p:nvPr/>
        </p:nvSpPr>
        <p:spPr>
          <a:xfrm flipH="1">
            <a:off x="9596558" y="2418522"/>
            <a:ext cx="518159" cy="369332"/>
          </a:xfrm>
          <a:prstGeom prst="rect">
            <a:avLst/>
          </a:prstGeom>
          <a:noFill/>
        </p:spPr>
        <p:txBody>
          <a:bodyPr wrap="square" rtlCol="0">
            <a:spAutoFit/>
          </a:bodyPr>
          <a:lstStyle/>
          <a:p>
            <a:pPr algn="ctr"/>
            <a:r>
              <a:rPr lang="el-GR" b="1" dirty="0" smtClean="0"/>
              <a:t>Β</a:t>
            </a:r>
            <a:endParaRPr lang="el-GR" b="1" dirty="0"/>
          </a:p>
        </p:txBody>
      </p:sp>
      <p:pic>
        <p:nvPicPr>
          <p:cNvPr id="6152" name="Picture 8" descr="DISKO2"/>
          <p:cNvPicPr>
            <a:picLocks noChangeAspect="1" noChangeArrowheads="1"/>
          </p:cNvPicPr>
          <p:nvPr/>
        </p:nvPicPr>
        <p:blipFill>
          <a:blip r:embed="rId5" cstate="print"/>
          <a:srcRect/>
          <a:stretch>
            <a:fillRect/>
          </a:stretch>
        </p:blipFill>
        <p:spPr bwMode="auto">
          <a:xfrm>
            <a:off x="5195248" y="2797791"/>
            <a:ext cx="3136710" cy="2828456"/>
          </a:xfrm>
          <a:prstGeom prst="rect">
            <a:avLst/>
          </a:prstGeom>
          <a:noFill/>
          <a:ln w="9525">
            <a:solidFill>
              <a:schemeClr val="tx1"/>
            </a:solidFill>
            <a:miter lim="800000"/>
            <a:headEnd/>
            <a:tailEnd/>
          </a:ln>
        </p:spPr>
      </p:pic>
      <p:sp>
        <p:nvSpPr>
          <p:cNvPr id="18" name="17 - Ορθογώνιο"/>
          <p:cNvSpPr/>
          <p:nvPr/>
        </p:nvSpPr>
        <p:spPr>
          <a:xfrm>
            <a:off x="5184642" y="5646129"/>
            <a:ext cx="1940852" cy="307777"/>
          </a:xfrm>
          <a:prstGeom prst="rect">
            <a:avLst/>
          </a:prstGeom>
        </p:spPr>
        <p:txBody>
          <a:bodyPr wrap="none">
            <a:spAutoFit/>
          </a:bodyPr>
          <a:lstStyle/>
          <a:p>
            <a:r>
              <a:rPr lang="el-GR" sz="1400" dirty="0" smtClean="0"/>
              <a:t>ΠΗΓΗ: </a:t>
            </a:r>
            <a:r>
              <a:rPr lang="el-GR" sz="1400" dirty="0" err="1" smtClean="0"/>
              <a:t>Καραστεργίου</a:t>
            </a:r>
            <a:r>
              <a:rPr lang="el-GR" sz="1400" dirty="0" smtClean="0"/>
              <a:t> Σ. </a:t>
            </a:r>
            <a:endParaRPr lang="el-GR" sz="14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60"/>
          <p:cNvSpPr txBox="1"/>
          <p:nvPr/>
        </p:nvSpPr>
        <p:spPr>
          <a:xfrm>
            <a:off x="3766153" y="170679"/>
            <a:ext cx="4881056" cy="415498"/>
          </a:xfrm>
          <a:prstGeom prst="rect">
            <a:avLst/>
          </a:prstGeom>
          <a:noFill/>
        </p:spPr>
        <p:txBody>
          <a:bodyPr wrap="square" lIns="45720" tIns="22860" rIns="45720" bIns="22860" rtlCol="0">
            <a:spAutoFit/>
          </a:bodyPr>
          <a:lstStyle/>
          <a:p>
            <a:pPr algn="ctr"/>
            <a:r>
              <a:rPr lang="el-GR" sz="2400" b="1" dirty="0" smtClean="0">
                <a:solidFill>
                  <a:schemeClr val="bg2">
                    <a:lumMod val="25000"/>
                  </a:schemeClr>
                </a:solidFill>
                <a:ea typeface="Open Sans Extrabold" panose="020B0906030804020204" pitchFamily="34" charset="0"/>
                <a:cs typeface="Open Sans Extrabold" panose="020B0906030804020204" pitchFamily="34" charset="0"/>
              </a:rPr>
              <a:t>Επιτραπέζιο δισκοπρίονο</a:t>
            </a:r>
            <a:endParaRPr lang="tr-TR" sz="2400" b="1" dirty="0">
              <a:solidFill>
                <a:schemeClr val="bg2">
                  <a:lumMod val="25000"/>
                </a:schemeClr>
              </a:solidFill>
              <a:ea typeface="Open Sans Extrabold" panose="020B0906030804020204" pitchFamily="34" charset="0"/>
              <a:cs typeface="Open Sans Extrabold" panose="020B0906030804020204" pitchFamily="34" charset="0"/>
            </a:endParaRPr>
          </a:p>
        </p:txBody>
      </p:sp>
      <p:cxnSp>
        <p:nvCxnSpPr>
          <p:cNvPr id="3" name="Straight Connector 65"/>
          <p:cNvCxnSpPr/>
          <p:nvPr/>
        </p:nvCxnSpPr>
        <p:spPr>
          <a:xfrm flipV="1">
            <a:off x="4203312" y="745383"/>
            <a:ext cx="4073236" cy="23751"/>
          </a:xfrm>
          <a:prstGeom prst="line">
            <a:avLst/>
          </a:prstGeom>
          <a:ln w="82550">
            <a:solidFill>
              <a:srgbClr val="EA6045"/>
            </a:solidFill>
          </a:ln>
        </p:spPr>
        <p:style>
          <a:lnRef idx="1">
            <a:schemeClr val="accent1"/>
          </a:lnRef>
          <a:fillRef idx="0">
            <a:schemeClr val="accent1"/>
          </a:fillRef>
          <a:effectRef idx="0">
            <a:schemeClr val="accent1"/>
          </a:effectRef>
          <a:fontRef idx="minor">
            <a:schemeClr val="tx1"/>
          </a:fontRef>
        </p:style>
      </p:cxnSp>
      <p:sp>
        <p:nvSpPr>
          <p:cNvPr id="5" name="TextBox 60"/>
          <p:cNvSpPr txBox="1"/>
          <p:nvPr/>
        </p:nvSpPr>
        <p:spPr>
          <a:xfrm>
            <a:off x="3766153" y="170679"/>
            <a:ext cx="4881056" cy="415498"/>
          </a:xfrm>
          <a:prstGeom prst="rect">
            <a:avLst/>
          </a:prstGeom>
          <a:noFill/>
        </p:spPr>
        <p:txBody>
          <a:bodyPr wrap="square" lIns="45720" tIns="22860" rIns="45720" bIns="22860" rtlCol="0">
            <a:spAutoFit/>
          </a:bodyPr>
          <a:lstStyle/>
          <a:p>
            <a:pPr algn="ctr"/>
            <a:r>
              <a:rPr lang="el-GR" sz="2400" b="1" dirty="0" smtClean="0">
                <a:solidFill>
                  <a:schemeClr val="bg2">
                    <a:lumMod val="25000"/>
                  </a:schemeClr>
                </a:solidFill>
                <a:ea typeface="Open Sans Extrabold" panose="020B0906030804020204" pitchFamily="34" charset="0"/>
                <a:cs typeface="Open Sans Extrabold" panose="020B0906030804020204" pitchFamily="34" charset="0"/>
              </a:rPr>
              <a:t>Επιτραπέζιο δισκοπρίονο</a:t>
            </a:r>
            <a:endParaRPr lang="tr-TR" sz="2400" b="1" dirty="0">
              <a:solidFill>
                <a:schemeClr val="bg2">
                  <a:lumMod val="25000"/>
                </a:schemeClr>
              </a:solidFill>
              <a:ea typeface="Open Sans Extrabold" panose="020B0906030804020204" pitchFamily="34" charset="0"/>
              <a:cs typeface="Open Sans Extrabold" panose="020B0906030804020204" pitchFamily="34" charset="0"/>
            </a:endParaRPr>
          </a:p>
        </p:txBody>
      </p:sp>
      <p:cxnSp>
        <p:nvCxnSpPr>
          <p:cNvPr id="6" name="Straight Connector 65"/>
          <p:cNvCxnSpPr/>
          <p:nvPr/>
        </p:nvCxnSpPr>
        <p:spPr>
          <a:xfrm flipV="1">
            <a:off x="4203312" y="745383"/>
            <a:ext cx="4073236" cy="23751"/>
          </a:xfrm>
          <a:prstGeom prst="line">
            <a:avLst/>
          </a:prstGeom>
          <a:ln w="82550">
            <a:solidFill>
              <a:srgbClr val="EA6045"/>
            </a:solidFill>
          </a:ln>
        </p:spPr>
        <p:style>
          <a:lnRef idx="1">
            <a:schemeClr val="accent1"/>
          </a:lnRef>
          <a:fillRef idx="0">
            <a:schemeClr val="accent1"/>
          </a:fillRef>
          <a:effectRef idx="0">
            <a:schemeClr val="accent1"/>
          </a:effectRef>
          <a:fontRef idx="minor">
            <a:schemeClr val="tx1"/>
          </a:fontRef>
        </p:style>
      </p:cxnSp>
      <p:sp>
        <p:nvSpPr>
          <p:cNvPr id="7" name="6 - Ορθογώνιο"/>
          <p:cNvSpPr/>
          <p:nvPr/>
        </p:nvSpPr>
        <p:spPr>
          <a:xfrm>
            <a:off x="4819477" y="858245"/>
            <a:ext cx="3072123" cy="461665"/>
          </a:xfrm>
          <a:prstGeom prst="rect">
            <a:avLst/>
          </a:prstGeom>
        </p:spPr>
        <p:txBody>
          <a:bodyPr wrap="none">
            <a:spAutoFit/>
          </a:bodyPr>
          <a:lstStyle/>
          <a:p>
            <a:pPr lvl="0" indent="114300" algn="just" fontAlgn="base">
              <a:spcBef>
                <a:spcPct val="0"/>
              </a:spcBef>
              <a:spcAft>
                <a:spcPct val="0"/>
              </a:spcAft>
            </a:pPr>
            <a:r>
              <a:rPr lang="el-GR" sz="2400" i="1" dirty="0" smtClean="0">
                <a:ea typeface="Times New Roman" pitchFamily="18" charset="0"/>
                <a:cs typeface="Arial" pitchFamily="34" charset="0"/>
              </a:rPr>
              <a:t>Δημιουργία πατούρας</a:t>
            </a:r>
            <a:endParaRPr lang="el-GR" sz="2000" i="1" dirty="0" smtClean="0">
              <a:cs typeface="Arial" pitchFamily="34" charset="0"/>
            </a:endParaRPr>
          </a:p>
        </p:txBody>
      </p:sp>
      <p:sp>
        <p:nvSpPr>
          <p:cNvPr id="8" name="7 - Ορθογώνιο"/>
          <p:cNvSpPr/>
          <p:nvPr/>
        </p:nvSpPr>
        <p:spPr>
          <a:xfrm>
            <a:off x="4087362" y="5304753"/>
            <a:ext cx="1900777" cy="307777"/>
          </a:xfrm>
          <a:prstGeom prst="rect">
            <a:avLst/>
          </a:prstGeom>
        </p:spPr>
        <p:txBody>
          <a:bodyPr wrap="none">
            <a:spAutoFit/>
          </a:bodyPr>
          <a:lstStyle/>
          <a:p>
            <a:r>
              <a:rPr lang="el-GR" sz="1400" dirty="0" smtClean="0"/>
              <a:t>ΠΗΓΗ: </a:t>
            </a:r>
            <a:r>
              <a:rPr lang="el-GR" sz="1400" dirty="0" err="1" smtClean="0"/>
              <a:t>Καραστεργίου</a:t>
            </a:r>
            <a:r>
              <a:rPr lang="el-GR" sz="1400" dirty="0" smtClean="0"/>
              <a:t> Σ.</a:t>
            </a:r>
            <a:endParaRPr lang="el-GR" sz="1400" dirty="0"/>
          </a:p>
        </p:txBody>
      </p:sp>
      <p:sp>
        <p:nvSpPr>
          <p:cNvPr id="9" name="8 - Ορθογώνιο"/>
          <p:cNvSpPr/>
          <p:nvPr/>
        </p:nvSpPr>
        <p:spPr>
          <a:xfrm>
            <a:off x="3909678" y="5820207"/>
            <a:ext cx="2661810" cy="707886"/>
          </a:xfrm>
          <a:prstGeom prst="rect">
            <a:avLst/>
          </a:prstGeom>
        </p:spPr>
        <p:txBody>
          <a:bodyPr wrap="square">
            <a:spAutoFit/>
          </a:bodyPr>
          <a:lstStyle/>
          <a:p>
            <a:pPr algn="ctr"/>
            <a:r>
              <a:rPr lang="el-GR" sz="2000" dirty="0" smtClean="0"/>
              <a:t>Δημιουργία πατούρας με δίσκο</a:t>
            </a:r>
            <a:endParaRPr lang="el-GR" sz="2000" dirty="0"/>
          </a:p>
        </p:txBody>
      </p:sp>
      <p:sp>
        <p:nvSpPr>
          <p:cNvPr id="37889" name="Rectangle 1"/>
          <p:cNvSpPr>
            <a:spLocks noChangeArrowheads="1"/>
          </p:cNvSpPr>
          <p:nvPr/>
        </p:nvSpPr>
        <p:spPr bwMode="auto">
          <a:xfrm>
            <a:off x="526804" y="1434687"/>
            <a:ext cx="11201900" cy="707886"/>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lvl="0" algn="just" fontAlgn="base">
              <a:spcBef>
                <a:spcPct val="0"/>
              </a:spcBef>
              <a:spcAft>
                <a:spcPct val="0"/>
              </a:spcAft>
              <a:tabLst>
                <a:tab pos="228600" algn="l"/>
              </a:tabLst>
            </a:pPr>
            <a:r>
              <a:rPr lang="el-GR" sz="2000" dirty="0" smtClean="0"/>
              <a:t>Με το επιτραπέζιο δισκοπρίονο μπορούν να πραγματοποιηθούν πατούρες. </a:t>
            </a:r>
            <a:r>
              <a:rPr kumimoji="0" lang="el-GR" sz="2000" i="0" u="none" strike="noStrike" cap="none" normalizeH="0" baseline="0" dirty="0" smtClean="0">
                <a:ln>
                  <a:noFill/>
                </a:ln>
                <a:solidFill>
                  <a:schemeClr val="tx1"/>
                </a:solidFill>
                <a:effectLst/>
                <a:ea typeface="Times New Roman" pitchFamily="18" charset="0"/>
                <a:cs typeface="Arial" pitchFamily="34" charset="0"/>
              </a:rPr>
              <a:t>Για τη δημιουργία πατούρας στο άκρο του τεμαχίου, πραγματοποιούνται δύο κατά μήκος τομές. </a:t>
            </a:r>
            <a:endParaRPr kumimoji="0" lang="el-GR" sz="2000" i="0" u="none" strike="noStrike" cap="none" normalizeH="0" baseline="0" dirty="0" smtClean="0">
              <a:ln>
                <a:noFill/>
              </a:ln>
              <a:solidFill>
                <a:schemeClr val="tx1"/>
              </a:solidFill>
              <a:effectLst/>
              <a:cs typeface="Arial" pitchFamily="34" charset="0"/>
            </a:endParaRPr>
          </a:p>
        </p:txBody>
      </p:sp>
      <p:sp>
        <p:nvSpPr>
          <p:cNvPr id="37892" name="AutoShape 4" descr="Αποτέλεσμα εικόνας για wooden rabbet"/>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l-GR"/>
          </a:p>
        </p:txBody>
      </p:sp>
      <p:sp>
        <p:nvSpPr>
          <p:cNvPr id="37894" name="AutoShape 6" descr="Αποτέλεσμα εικόνας για wooden rabbet"/>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l-GR"/>
          </a:p>
        </p:txBody>
      </p:sp>
      <p:sp>
        <p:nvSpPr>
          <p:cNvPr id="37896" name="AutoShape 8" descr="rabbetvfillet"/>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l-GR"/>
          </a:p>
        </p:txBody>
      </p:sp>
      <p:pic>
        <p:nvPicPr>
          <p:cNvPr id="37897" name="Picture 9"/>
          <p:cNvPicPr>
            <a:picLocks noChangeAspect="1" noChangeArrowheads="1"/>
          </p:cNvPicPr>
          <p:nvPr/>
        </p:nvPicPr>
        <p:blipFill>
          <a:blip r:embed="rId3" cstate="print">
            <a:clrChange>
              <a:clrFrom>
                <a:srgbClr val="C1C9C3"/>
              </a:clrFrom>
              <a:clrTo>
                <a:srgbClr val="C1C9C3">
                  <a:alpha val="0"/>
                </a:srgbClr>
              </a:clrTo>
            </a:clrChange>
            <a:lum/>
          </a:blip>
          <a:srcRect l="12200" t="22277" r="64500" b="45920"/>
          <a:stretch>
            <a:fillRect/>
          </a:stretch>
        </p:blipFill>
        <p:spPr bwMode="auto">
          <a:xfrm>
            <a:off x="487680" y="2487168"/>
            <a:ext cx="3258492" cy="2779776"/>
          </a:xfrm>
          <a:prstGeom prst="rect">
            <a:avLst/>
          </a:prstGeom>
          <a:noFill/>
          <a:ln w="9525">
            <a:noFill/>
            <a:miter lim="800000"/>
            <a:headEnd/>
            <a:tailEnd/>
          </a:ln>
        </p:spPr>
      </p:pic>
      <p:sp>
        <p:nvSpPr>
          <p:cNvPr id="17" name="16 - Ορθογώνιο"/>
          <p:cNvSpPr/>
          <p:nvPr/>
        </p:nvSpPr>
        <p:spPr>
          <a:xfrm>
            <a:off x="457788" y="5268206"/>
            <a:ext cx="3020699" cy="307777"/>
          </a:xfrm>
          <a:prstGeom prst="rect">
            <a:avLst/>
          </a:prstGeom>
        </p:spPr>
        <p:txBody>
          <a:bodyPr wrap="none">
            <a:spAutoFit/>
          </a:bodyPr>
          <a:lstStyle/>
          <a:p>
            <a:r>
              <a:rPr lang="el-GR" sz="1400" dirty="0" smtClean="0"/>
              <a:t>ΠΗΓΗ: </a:t>
            </a:r>
            <a:r>
              <a:rPr lang="en-US" sz="1400" dirty="0" smtClean="0"/>
              <a:t>https://neanderthalsjournal.net</a:t>
            </a:r>
            <a:endParaRPr lang="el-GR" sz="1400" dirty="0"/>
          </a:p>
        </p:txBody>
      </p:sp>
      <p:pic>
        <p:nvPicPr>
          <p:cNvPr id="37898" name="Picture 10" descr="Σχ ν"/>
          <p:cNvPicPr>
            <a:picLocks noChangeAspect="1" noChangeArrowheads="1"/>
          </p:cNvPicPr>
          <p:nvPr/>
        </p:nvPicPr>
        <p:blipFill>
          <a:blip r:embed="rId4" cstate="print"/>
          <a:srcRect/>
          <a:stretch>
            <a:fillRect/>
          </a:stretch>
        </p:blipFill>
        <p:spPr bwMode="auto">
          <a:xfrm>
            <a:off x="7143574" y="2743200"/>
            <a:ext cx="4719242" cy="2706624"/>
          </a:xfrm>
          <a:prstGeom prst="rect">
            <a:avLst/>
          </a:prstGeom>
          <a:noFill/>
          <a:ln w="9525">
            <a:noFill/>
            <a:miter lim="800000"/>
            <a:headEnd/>
            <a:tailEnd/>
          </a:ln>
        </p:spPr>
      </p:pic>
      <p:sp>
        <p:nvSpPr>
          <p:cNvPr id="20" name="19 - Ορθογώνιο"/>
          <p:cNvSpPr/>
          <p:nvPr/>
        </p:nvSpPr>
        <p:spPr>
          <a:xfrm>
            <a:off x="8781282" y="5292561"/>
            <a:ext cx="1501373" cy="307777"/>
          </a:xfrm>
          <a:prstGeom prst="rect">
            <a:avLst/>
          </a:prstGeom>
        </p:spPr>
        <p:txBody>
          <a:bodyPr wrap="none">
            <a:spAutoFit/>
          </a:bodyPr>
          <a:lstStyle/>
          <a:p>
            <a:r>
              <a:rPr lang="el-GR" sz="1400" dirty="0" smtClean="0"/>
              <a:t>ΠΗΓΗ: </a:t>
            </a:r>
            <a:r>
              <a:rPr lang="el-GR" sz="1400" dirty="0" err="1" smtClean="0"/>
              <a:t>Κακαράς</a:t>
            </a:r>
            <a:r>
              <a:rPr lang="el-GR" sz="1400" dirty="0" smtClean="0"/>
              <a:t> Ι.</a:t>
            </a:r>
            <a:endParaRPr lang="el-GR" sz="1400" dirty="0"/>
          </a:p>
        </p:txBody>
      </p:sp>
      <p:sp>
        <p:nvSpPr>
          <p:cNvPr id="21" name="20 - Ορθογώνιο"/>
          <p:cNvSpPr/>
          <p:nvPr/>
        </p:nvSpPr>
        <p:spPr>
          <a:xfrm>
            <a:off x="7408782" y="5844591"/>
            <a:ext cx="4283346" cy="707886"/>
          </a:xfrm>
          <a:prstGeom prst="rect">
            <a:avLst/>
          </a:prstGeom>
        </p:spPr>
        <p:txBody>
          <a:bodyPr wrap="square">
            <a:spAutoFit/>
          </a:bodyPr>
          <a:lstStyle/>
          <a:p>
            <a:pPr algn="ctr"/>
            <a:r>
              <a:rPr lang="el-GR" sz="2000" dirty="0" smtClean="0"/>
              <a:t>Δημιουργία πατούρας στο εσωτερικό με </a:t>
            </a:r>
            <a:r>
              <a:rPr lang="el-GR" sz="2000" dirty="0" err="1" smtClean="0"/>
              <a:t>τρελόδισκο</a:t>
            </a:r>
            <a:endParaRPr lang="el-GR" sz="2000" dirty="0"/>
          </a:p>
        </p:txBody>
      </p:sp>
      <p:sp>
        <p:nvSpPr>
          <p:cNvPr id="22" name="21 - Ορθογώνιο"/>
          <p:cNvSpPr/>
          <p:nvPr/>
        </p:nvSpPr>
        <p:spPr>
          <a:xfrm>
            <a:off x="764142" y="5856783"/>
            <a:ext cx="2661810" cy="400110"/>
          </a:xfrm>
          <a:prstGeom prst="rect">
            <a:avLst/>
          </a:prstGeom>
        </p:spPr>
        <p:txBody>
          <a:bodyPr wrap="square">
            <a:spAutoFit/>
          </a:bodyPr>
          <a:lstStyle/>
          <a:p>
            <a:pPr algn="ctr"/>
            <a:r>
              <a:rPr lang="el-GR" sz="2000" dirty="0" smtClean="0"/>
              <a:t>Πατούρα</a:t>
            </a:r>
            <a:endParaRPr lang="el-GR" sz="2000" dirty="0"/>
          </a:p>
        </p:txBody>
      </p:sp>
      <p:pic>
        <p:nvPicPr>
          <p:cNvPr id="37899" name="Picture 11" descr="DISKO3"/>
          <p:cNvPicPr>
            <a:picLocks noChangeAspect="1" noChangeArrowheads="1"/>
          </p:cNvPicPr>
          <p:nvPr/>
        </p:nvPicPr>
        <p:blipFill>
          <a:blip r:embed="rId5" cstate="print"/>
          <a:srcRect/>
          <a:stretch>
            <a:fillRect/>
          </a:stretch>
        </p:blipFill>
        <p:spPr bwMode="auto">
          <a:xfrm>
            <a:off x="3986784" y="2941676"/>
            <a:ext cx="2962656" cy="2314473"/>
          </a:xfrm>
          <a:prstGeom prst="rect">
            <a:avLst/>
          </a:prstGeom>
          <a:noFill/>
          <a:ln w="9525">
            <a:solidFill>
              <a:schemeClr val="tx1"/>
            </a:solidFill>
            <a:miter lim="800000"/>
            <a:headEnd/>
            <a:tailEnd/>
          </a:ln>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1" name="Rectangle 1"/>
          <p:cNvSpPr>
            <a:spLocks noChangeArrowheads="1"/>
          </p:cNvSpPr>
          <p:nvPr/>
        </p:nvSpPr>
        <p:spPr bwMode="auto">
          <a:xfrm>
            <a:off x="243840" y="1351521"/>
            <a:ext cx="11448288" cy="1631216"/>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tabLst>
                <a:tab pos="228600" algn="l"/>
              </a:tabLst>
            </a:pPr>
            <a:r>
              <a:rPr kumimoji="0" lang="el-GR" sz="2000" i="0" u="none" strike="noStrike" cap="none" normalizeH="0" baseline="0" dirty="0" smtClean="0">
                <a:ln>
                  <a:noFill/>
                </a:ln>
                <a:solidFill>
                  <a:schemeClr val="tx1"/>
                </a:solidFill>
                <a:effectLst/>
                <a:ea typeface="Times New Roman" pitchFamily="18" charset="0"/>
                <a:cs typeface="Arial" pitchFamily="34" charset="0"/>
              </a:rPr>
              <a:t>Για την κατεργασία στρεβλωμένων </a:t>
            </a:r>
            <a:r>
              <a:rPr kumimoji="0" lang="el-GR" sz="2000" i="0" u="none" strike="noStrike" cap="none" normalizeH="0" baseline="0" dirty="0" err="1" smtClean="0">
                <a:ln>
                  <a:noFill/>
                </a:ln>
                <a:solidFill>
                  <a:schemeClr val="tx1"/>
                </a:solidFill>
                <a:effectLst/>
                <a:ea typeface="Times New Roman" pitchFamily="18" charset="0"/>
                <a:cs typeface="Arial" pitchFamily="34" charset="0"/>
              </a:rPr>
              <a:t>ξυλοτεμαχίων</a:t>
            </a:r>
            <a:r>
              <a:rPr kumimoji="0" lang="el-GR" sz="2000" i="0" u="none" strike="noStrike" cap="none" normalizeH="0" baseline="0" dirty="0" smtClean="0">
                <a:ln>
                  <a:noFill/>
                </a:ln>
                <a:solidFill>
                  <a:schemeClr val="tx1"/>
                </a:solidFill>
                <a:effectLst/>
                <a:ea typeface="Times New Roman" pitchFamily="18" charset="0"/>
                <a:cs typeface="Arial" pitchFamily="34" charset="0"/>
              </a:rPr>
              <a:t> τοποθετούμε την κυρτωμένη επιφάνεια σε επαφή με την τράπεζα εργασίας. Με αυτόν τον τρόπο τα παραχθέντα </a:t>
            </a:r>
            <a:r>
              <a:rPr kumimoji="0" lang="el-GR" sz="2000" i="0" u="none" strike="noStrike" cap="none" normalizeH="0" baseline="0" dirty="0" err="1" smtClean="0">
                <a:ln>
                  <a:noFill/>
                </a:ln>
                <a:solidFill>
                  <a:schemeClr val="tx1"/>
                </a:solidFill>
                <a:effectLst/>
                <a:ea typeface="Times New Roman" pitchFamily="18" charset="0"/>
                <a:cs typeface="Arial" pitchFamily="34" charset="0"/>
              </a:rPr>
              <a:t>ξυλοτεμάχια</a:t>
            </a:r>
            <a:r>
              <a:rPr kumimoji="0" lang="el-GR" sz="2000" i="0" u="none" strike="noStrike" cap="none" normalizeH="0" baseline="0" dirty="0" smtClean="0">
                <a:ln>
                  <a:noFill/>
                </a:ln>
                <a:solidFill>
                  <a:schemeClr val="tx1"/>
                </a:solidFill>
                <a:effectLst/>
                <a:ea typeface="Times New Roman" pitchFamily="18" charset="0"/>
                <a:cs typeface="Arial" pitchFamily="34" charset="0"/>
              </a:rPr>
              <a:t> δε θα έρθουν σε επαφή με το δίσκο όταν κοπούν (Α). Στην περίπτωση που κατεργαζόμαστε </a:t>
            </a:r>
            <a:r>
              <a:rPr kumimoji="0" lang="el-GR" sz="2000" i="0" u="none" strike="noStrike" cap="none" normalizeH="0" baseline="0" dirty="0" err="1" smtClean="0">
                <a:ln>
                  <a:noFill/>
                </a:ln>
                <a:solidFill>
                  <a:schemeClr val="tx1"/>
                </a:solidFill>
                <a:effectLst/>
                <a:ea typeface="Times New Roman" pitchFamily="18" charset="0"/>
                <a:cs typeface="Arial" pitchFamily="34" charset="0"/>
              </a:rPr>
              <a:t>ξυλοτεμάχια</a:t>
            </a:r>
            <a:r>
              <a:rPr kumimoji="0" lang="el-GR" sz="2000" i="0" u="none" strike="noStrike" cap="none" normalizeH="0" baseline="0" dirty="0" smtClean="0">
                <a:ln>
                  <a:noFill/>
                </a:ln>
                <a:solidFill>
                  <a:schemeClr val="tx1"/>
                </a:solidFill>
                <a:effectLst/>
                <a:ea typeface="Times New Roman" pitchFamily="18" charset="0"/>
                <a:cs typeface="Arial" pitchFamily="34" charset="0"/>
              </a:rPr>
              <a:t> κατά πάχος, για μεγαλύτερη σταθερότητα κατεργασίας οι δύο άκρες του στρεβλωμένου </a:t>
            </a:r>
            <a:r>
              <a:rPr kumimoji="0" lang="el-GR" sz="2000" i="0" u="none" strike="noStrike" cap="none" normalizeH="0" baseline="0" dirty="0" err="1" smtClean="0">
                <a:ln>
                  <a:noFill/>
                </a:ln>
                <a:solidFill>
                  <a:schemeClr val="tx1"/>
                </a:solidFill>
                <a:effectLst/>
                <a:ea typeface="Times New Roman" pitchFamily="18" charset="0"/>
                <a:cs typeface="Arial" pitchFamily="34" charset="0"/>
              </a:rPr>
              <a:t>πριστού</a:t>
            </a:r>
            <a:r>
              <a:rPr kumimoji="0" lang="el-GR" sz="2000" i="0" u="none" strike="noStrike" cap="none" normalizeH="0" baseline="0" dirty="0" smtClean="0">
                <a:ln>
                  <a:noFill/>
                </a:ln>
                <a:solidFill>
                  <a:schemeClr val="tx1"/>
                </a:solidFill>
                <a:effectLst/>
                <a:ea typeface="Times New Roman" pitchFamily="18" charset="0"/>
                <a:cs typeface="Arial" pitchFamily="34" charset="0"/>
              </a:rPr>
              <a:t> θα πρέπει να εφάπτονται στον παράλληλο οδηγό (Β).    </a:t>
            </a:r>
            <a:endParaRPr kumimoji="0" lang="el-GR" sz="3200" i="0" u="none" strike="noStrike" cap="none" normalizeH="0" baseline="0" dirty="0" smtClean="0">
              <a:ln>
                <a:noFill/>
              </a:ln>
              <a:solidFill>
                <a:schemeClr val="tx1"/>
              </a:solidFill>
              <a:effectLst/>
              <a:cs typeface="Arial" pitchFamily="34" charset="0"/>
            </a:endParaRPr>
          </a:p>
        </p:txBody>
      </p:sp>
      <p:sp>
        <p:nvSpPr>
          <p:cNvPr id="3" name="TextBox 60"/>
          <p:cNvSpPr txBox="1"/>
          <p:nvPr/>
        </p:nvSpPr>
        <p:spPr>
          <a:xfrm>
            <a:off x="3766153" y="170679"/>
            <a:ext cx="4881056" cy="415498"/>
          </a:xfrm>
          <a:prstGeom prst="rect">
            <a:avLst/>
          </a:prstGeom>
          <a:noFill/>
        </p:spPr>
        <p:txBody>
          <a:bodyPr wrap="square" lIns="45720" tIns="22860" rIns="45720" bIns="22860" rtlCol="0">
            <a:spAutoFit/>
          </a:bodyPr>
          <a:lstStyle/>
          <a:p>
            <a:pPr algn="ctr"/>
            <a:r>
              <a:rPr lang="el-GR" sz="2400" b="1" dirty="0" smtClean="0">
                <a:solidFill>
                  <a:schemeClr val="bg2">
                    <a:lumMod val="25000"/>
                  </a:schemeClr>
                </a:solidFill>
                <a:ea typeface="Open Sans Extrabold" panose="020B0906030804020204" pitchFamily="34" charset="0"/>
                <a:cs typeface="Open Sans Extrabold" panose="020B0906030804020204" pitchFamily="34" charset="0"/>
              </a:rPr>
              <a:t>Επιτραπέζιο δισκοπρίονο</a:t>
            </a:r>
            <a:endParaRPr lang="tr-TR" sz="2400" b="1" dirty="0">
              <a:solidFill>
                <a:schemeClr val="bg2">
                  <a:lumMod val="25000"/>
                </a:schemeClr>
              </a:solidFill>
              <a:ea typeface="Open Sans Extrabold" panose="020B0906030804020204" pitchFamily="34" charset="0"/>
              <a:cs typeface="Open Sans Extrabold" panose="020B0906030804020204" pitchFamily="34" charset="0"/>
            </a:endParaRPr>
          </a:p>
        </p:txBody>
      </p:sp>
      <p:cxnSp>
        <p:nvCxnSpPr>
          <p:cNvPr id="4" name="Straight Connector 65"/>
          <p:cNvCxnSpPr/>
          <p:nvPr/>
        </p:nvCxnSpPr>
        <p:spPr>
          <a:xfrm flipV="1">
            <a:off x="4203312" y="745383"/>
            <a:ext cx="4073236" cy="23751"/>
          </a:xfrm>
          <a:prstGeom prst="line">
            <a:avLst/>
          </a:prstGeom>
          <a:ln w="82550">
            <a:solidFill>
              <a:srgbClr val="EA6045"/>
            </a:solidFill>
          </a:ln>
        </p:spPr>
        <p:style>
          <a:lnRef idx="1">
            <a:schemeClr val="accent1"/>
          </a:lnRef>
          <a:fillRef idx="0">
            <a:schemeClr val="accent1"/>
          </a:fillRef>
          <a:effectRef idx="0">
            <a:schemeClr val="accent1"/>
          </a:effectRef>
          <a:fontRef idx="minor">
            <a:schemeClr val="tx1"/>
          </a:fontRef>
        </p:style>
      </p:cxnSp>
      <p:grpSp>
        <p:nvGrpSpPr>
          <p:cNvPr id="35842" name="Group 2"/>
          <p:cNvGrpSpPr>
            <a:grpSpLocks noChangeAspect="1"/>
          </p:cNvGrpSpPr>
          <p:nvPr/>
        </p:nvGrpSpPr>
        <p:grpSpPr bwMode="auto">
          <a:xfrm>
            <a:off x="2618866" y="3138170"/>
            <a:ext cx="7471749" cy="2287270"/>
            <a:chOff x="1701" y="6560"/>
            <a:chExt cx="8820" cy="2700"/>
          </a:xfrm>
        </p:grpSpPr>
        <p:grpSp>
          <p:nvGrpSpPr>
            <p:cNvPr id="35843" name="Group 3"/>
            <p:cNvGrpSpPr>
              <a:grpSpLocks noChangeAspect="1"/>
            </p:cNvGrpSpPr>
            <p:nvPr/>
          </p:nvGrpSpPr>
          <p:grpSpPr bwMode="auto">
            <a:xfrm>
              <a:off x="1701" y="6560"/>
              <a:ext cx="8820" cy="2700"/>
              <a:chOff x="1881" y="7564"/>
              <a:chExt cx="8820" cy="2700"/>
            </a:xfrm>
          </p:grpSpPr>
          <p:grpSp>
            <p:nvGrpSpPr>
              <p:cNvPr id="35844" name="Group 4"/>
              <p:cNvGrpSpPr>
                <a:grpSpLocks noChangeAspect="1"/>
              </p:cNvGrpSpPr>
              <p:nvPr/>
            </p:nvGrpSpPr>
            <p:grpSpPr bwMode="auto">
              <a:xfrm>
                <a:off x="2061" y="7734"/>
                <a:ext cx="8460" cy="2350"/>
                <a:chOff x="2061" y="7734"/>
                <a:chExt cx="8460" cy="2350"/>
              </a:xfrm>
            </p:grpSpPr>
            <p:grpSp>
              <p:nvGrpSpPr>
                <p:cNvPr id="35845" name="Group 5"/>
                <p:cNvGrpSpPr>
                  <a:grpSpLocks noChangeAspect="1"/>
                </p:cNvGrpSpPr>
                <p:nvPr/>
              </p:nvGrpSpPr>
              <p:grpSpPr bwMode="auto">
                <a:xfrm>
                  <a:off x="6381" y="7744"/>
                  <a:ext cx="4140" cy="2014"/>
                  <a:chOff x="2781" y="11164"/>
                  <a:chExt cx="6660" cy="3240"/>
                </a:xfrm>
              </p:grpSpPr>
              <p:sp>
                <p:nvSpPr>
                  <p:cNvPr id="35846" name="Rectangle 6"/>
                  <p:cNvSpPr>
                    <a:spLocks noChangeAspect="1" noChangeArrowheads="1"/>
                  </p:cNvSpPr>
                  <p:nvPr/>
                </p:nvSpPr>
                <p:spPr bwMode="auto">
                  <a:xfrm>
                    <a:off x="2781" y="13684"/>
                    <a:ext cx="6660" cy="720"/>
                  </a:xfrm>
                  <a:prstGeom prst="rect">
                    <a:avLst/>
                  </a:prstGeom>
                  <a:solidFill>
                    <a:srgbClr val="EAEAEA"/>
                  </a:solidFill>
                  <a:ln w="9525">
                    <a:solidFill>
                      <a:srgbClr val="000000"/>
                    </a:solidFill>
                    <a:miter lim="800000"/>
                    <a:headEnd/>
                    <a:tailEnd/>
                  </a:ln>
                  <a:effectLst/>
                </p:spPr>
                <p:txBody>
                  <a:bodyPr vert="horz" wrap="square" lIns="91440" tIns="45720" rIns="91440" bIns="45720" numCol="1" anchor="t" anchorCtr="0" compatLnSpc="1">
                    <a:prstTxWarp prst="textNoShape">
                      <a:avLst/>
                    </a:prstTxWarp>
                  </a:bodyPr>
                  <a:lstStyle/>
                  <a:p>
                    <a:endParaRPr lang="el-GR" sz="2400"/>
                  </a:p>
                </p:txBody>
              </p:sp>
              <p:sp>
                <p:nvSpPr>
                  <p:cNvPr id="35847" name="Rectangle 7"/>
                  <p:cNvSpPr>
                    <a:spLocks noChangeAspect="1" noChangeArrowheads="1"/>
                  </p:cNvSpPr>
                  <p:nvPr/>
                </p:nvSpPr>
                <p:spPr bwMode="auto">
                  <a:xfrm>
                    <a:off x="6018" y="11164"/>
                    <a:ext cx="363" cy="2520"/>
                  </a:xfrm>
                  <a:prstGeom prst="rect">
                    <a:avLst/>
                  </a:prstGeom>
                  <a:solidFill>
                    <a:srgbClr val="EAEAEA"/>
                  </a:solidFill>
                  <a:ln w="9525">
                    <a:solidFill>
                      <a:srgbClr val="000000"/>
                    </a:solidFill>
                    <a:miter lim="800000"/>
                    <a:headEnd/>
                    <a:tailEnd/>
                  </a:ln>
                  <a:effectLst/>
                </p:spPr>
                <p:txBody>
                  <a:bodyPr vert="horz" wrap="square" lIns="91440" tIns="45720" rIns="91440" bIns="45720" numCol="1" anchor="t" anchorCtr="0" compatLnSpc="1">
                    <a:prstTxWarp prst="textNoShape">
                      <a:avLst/>
                    </a:prstTxWarp>
                  </a:bodyPr>
                  <a:lstStyle/>
                  <a:p>
                    <a:endParaRPr lang="el-GR" sz="2400"/>
                  </a:p>
                </p:txBody>
              </p:sp>
              <p:grpSp>
                <p:nvGrpSpPr>
                  <p:cNvPr id="35848" name="Group 8"/>
                  <p:cNvGrpSpPr>
                    <a:grpSpLocks noChangeAspect="1"/>
                  </p:cNvGrpSpPr>
                  <p:nvPr/>
                </p:nvGrpSpPr>
                <p:grpSpPr bwMode="auto">
                  <a:xfrm>
                    <a:off x="5121" y="11524"/>
                    <a:ext cx="934" cy="2156"/>
                    <a:chOff x="3093" y="8447"/>
                    <a:chExt cx="1488" cy="3433"/>
                  </a:xfrm>
                </p:grpSpPr>
                <p:grpSp>
                  <p:nvGrpSpPr>
                    <p:cNvPr id="35849" name="Group 9"/>
                    <p:cNvGrpSpPr>
                      <a:grpSpLocks noChangeAspect="1"/>
                    </p:cNvGrpSpPr>
                    <p:nvPr/>
                  </p:nvGrpSpPr>
                  <p:grpSpPr bwMode="auto">
                    <a:xfrm>
                      <a:off x="3180" y="8447"/>
                      <a:ext cx="1401" cy="3433"/>
                      <a:chOff x="3180" y="8447"/>
                      <a:chExt cx="1401" cy="3433"/>
                    </a:xfrm>
                  </p:grpSpPr>
                  <p:sp>
                    <p:nvSpPr>
                      <p:cNvPr id="35850" name="Freeform 10"/>
                      <p:cNvSpPr>
                        <a:spLocks noChangeAspect="1"/>
                      </p:cNvSpPr>
                      <p:nvPr/>
                    </p:nvSpPr>
                    <p:spPr bwMode="auto">
                      <a:xfrm>
                        <a:off x="3180" y="8447"/>
                        <a:ext cx="420" cy="3433"/>
                      </a:xfrm>
                      <a:custGeom>
                        <a:avLst/>
                        <a:gdLst/>
                        <a:ahLst/>
                        <a:cxnLst>
                          <a:cxn ang="0">
                            <a:pos x="360" y="113"/>
                          </a:cxn>
                          <a:cxn ang="0">
                            <a:pos x="300" y="233"/>
                          </a:cxn>
                          <a:cxn ang="0">
                            <a:pos x="160" y="693"/>
                          </a:cxn>
                          <a:cxn ang="0">
                            <a:pos x="100" y="893"/>
                          </a:cxn>
                          <a:cxn ang="0">
                            <a:pos x="80" y="953"/>
                          </a:cxn>
                          <a:cxn ang="0">
                            <a:pos x="60" y="1013"/>
                          </a:cxn>
                          <a:cxn ang="0">
                            <a:pos x="0" y="1473"/>
                          </a:cxn>
                          <a:cxn ang="0">
                            <a:pos x="20" y="2273"/>
                          </a:cxn>
                          <a:cxn ang="0">
                            <a:pos x="120" y="2613"/>
                          </a:cxn>
                          <a:cxn ang="0">
                            <a:pos x="180" y="2773"/>
                          </a:cxn>
                          <a:cxn ang="0">
                            <a:pos x="260" y="3093"/>
                          </a:cxn>
                          <a:cxn ang="0">
                            <a:pos x="340" y="3433"/>
                          </a:cxn>
                          <a:cxn ang="0">
                            <a:pos x="420" y="3413"/>
                          </a:cxn>
                        </a:cxnLst>
                        <a:rect l="0" t="0" r="r" b="b"/>
                        <a:pathLst>
                          <a:path w="420" h="3433">
                            <a:moveTo>
                              <a:pt x="360" y="113"/>
                            </a:moveTo>
                            <a:cubicBezTo>
                              <a:pt x="287" y="332"/>
                              <a:pt x="403" y="0"/>
                              <a:pt x="300" y="233"/>
                            </a:cubicBezTo>
                            <a:cubicBezTo>
                              <a:pt x="236" y="378"/>
                              <a:pt x="203" y="542"/>
                              <a:pt x="160" y="693"/>
                            </a:cubicBezTo>
                            <a:cubicBezTo>
                              <a:pt x="100" y="905"/>
                              <a:pt x="195" y="608"/>
                              <a:pt x="100" y="893"/>
                            </a:cubicBezTo>
                            <a:cubicBezTo>
                              <a:pt x="93" y="913"/>
                              <a:pt x="87" y="933"/>
                              <a:pt x="80" y="953"/>
                            </a:cubicBezTo>
                            <a:cubicBezTo>
                              <a:pt x="73" y="973"/>
                              <a:pt x="60" y="1013"/>
                              <a:pt x="60" y="1013"/>
                            </a:cubicBezTo>
                            <a:cubicBezTo>
                              <a:pt x="41" y="1167"/>
                              <a:pt x="17" y="1319"/>
                              <a:pt x="0" y="1473"/>
                            </a:cubicBezTo>
                            <a:cubicBezTo>
                              <a:pt x="7" y="1740"/>
                              <a:pt x="3" y="2007"/>
                              <a:pt x="20" y="2273"/>
                            </a:cubicBezTo>
                            <a:cubicBezTo>
                              <a:pt x="27" y="2388"/>
                              <a:pt x="98" y="2503"/>
                              <a:pt x="120" y="2613"/>
                            </a:cubicBezTo>
                            <a:cubicBezTo>
                              <a:pt x="145" y="2737"/>
                              <a:pt x="121" y="2685"/>
                              <a:pt x="180" y="2773"/>
                            </a:cubicBezTo>
                            <a:cubicBezTo>
                              <a:pt x="202" y="2881"/>
                              <a:pt x="225" y="2988"/>
                              <a:pt x="260" y="3093"/>
                            </a:cubicBezTo>
                            <a:cubicBezTo>
                              <a:pt x="275" y="3213"/>
                              <a:pt x="272" y="3331"/>
                              <a:pt x="340" y="3433"/>
                            </a:cubicBezTo>
                            <a:cubicBezTo>
                              <a:pt x="406" y="3411"/>
                              <a:pt x="379" y="3413"/>
                              <a:pt x="420" y="3413"/>
                            </a:cubicBezTo>
                          </a:path>
                        </a:pathLst>
                      </a:custGeom>
                      <a:noFill/>
                      <a:ln w="15875" cap="flat" cmpd="sng">
                        <a:solidFill>
                          <a:srgbClr val="000000"/>
                        </a:solidFill>
                        <a:prstDash val="solid"/>
                        <a:round/>
                        <a:headEnd type="none" w="med" len="med"/>
                        <a:tailEnd type="none" w="med" len="med"/>
                      </a:ln>
                      <a:effectLst/>
                    </p:spPr>
                    <p:txBody>
                      <a:bodyPr vert="horz" wrap="square" lIns="91440" tIns="45720" rIns="91440" bIns="45720" numCol="1" anchor="t" anchorCtr="0" compatLnSpc="1">
                        <a:prstTxWarp prst="textNoShape">
                          <a:avLst/>
                        </a:prstTxWarp>
                      </a:bodyPr>
                      <a:lstStyle/>
                      <a:p>
                        <a:endParaRPr lang="el-GR" sz="2400"/>
                      </a:p>
                    </p:txBody>
                  </p:sp>
                  <p:sp>
                    <p:nvSpPr>
                      <p:cNvPr id="35851" name="Freeform 11"/>
                      <p:cNvSpPr>
                        <a:spLocks noChangeAspect="1"/>
                      </p:cNvSpPr>
                      <p:nvPr/>
                    </p:nvSpPr>
                    <p:spPr bwMode="auto">
                      <a:xfrm>
                        <a:off x="4221" y="8644"/>
                        <a:ext cx="360" cy="3060"/>
                      </a:xfrm>
                      <a:custGeom>
                        <a:avLst/>
                        <a:gdLst/>
                        <a:ahLst/>
                        <a:cxnLst>
                          <a:cxn ang="0">
                            <a:pos x="360" y="113"/>
                          </a:cxn>
                          <a:cxn ang="0">
                            <a:pos x="300" y="233"/>
                          </a:cxn>
                          <a:cxn ang="0">
                            <a:pos x="160" y="693"/>
                          </a:cxn>
                          <a:cxn ang="0">
                            <a:pos x="100" y="893"/>
                          </a:cxn>
                          <a:cxn ang="0">
                            <a:pos x="80" y="953"/>
                          </a:cxn>
                          <a:cxn ang="0">
                            <a:pos x="60" y="1013"/>
                          </a:cxn>
                          <a:cxn ang="0">
                            <a:pos x="0" y="1473"/>
                          </a:cxn>
                          <a:cxn ang="0">
                            <a:pos x="20" y="2273"/>
                          </a:cxn>
                          <a:cxn ang="0">
                            <a:pos x="120" y="2613"/>
                          </a:cxn>
                          <a:cxn ang="0">
                            <a:pos x="180" y="2773"/>
                          </a:cxn>
                          <a:cxn ang="0">
                            <a:pos x="260" y="3093"/>
                          </a:cxn>
                          <a:cxn ang="0">
                            <a:pos x="340" y="3433"/>
                          </a:cxn>
                          <a:cxn ang="0">
                            <a:pos x="420" y="3413"/>
                          </a:cxn>
                        </a:cxnLst>
                        <a:rect l="0" t="0" r="r" b="b"/>
                        <a:pathLst>
                          <a:path w="420" h="3433">
                            <a:moveTo>
                              <a:pt x="360" y="113"/>
                            </a:moveTo>
                            <a:cubicBezTo>
                              <a:pt x="287" y="332"/>
                              <a:pt x="403" y="0"/>
                              <a:pt x="300" y="233"/>
                            </a:cubicBezTo>
                            <a:cubicBezTo>
                              <a:pt x="236" y="378"/>
                              <a:pt x="203" y="542"/>
                              <a:pt x="160" y="693"/>
                            </a:cubicBezTo>
                            <a:cubicBezTo>
                              <a:pt x="100" y="905"/>
                              <a:pt x="195" y="608"/>
                              <a:pt x="100" y="893"/>
                            </a:cubicBezTo>
                            <a:cubicBezTo>
                              <a:pt x="93" y="913"/>
                              <a:pt x="87" y="933"/>
                              <a:pt x="80" y="953"/>
                            </a:cubicBezTo>
                            <a:cubicBezTo>
                              <a:pt x="73" y="973"/>
                              <a:pt x="60" y="1013"/>
                              <a:pt x="60" y="1013"/>
                            </a:cubicBezTo>
                            <a:cubicBezTo>
                              <a:pt x="41" y="1167"/>
                              <a:pt x="17" y="1319"/>
                              <a:pt x="0" y="1473"/>
                            </a:cubicBezTo>
                            <a:cubicBezTo>
                              <a:pt x="7" y="1740"/>
                              <a:pt x="3" y="2007"/>
                              <a:pt x="20" y="2273"/>
                            </a:cubicBezTo>
                            <a:cubicBezTo>
                              <a:pt x="27" y="2388"/>
                              <a:pt x="98" y="2503"/>
                              <a:pt x="120" y="2613"/>
                            </a:cubicBezTo>
                            <a:cubicBezTo>
                              <a:pt x="145" y="2737"/>
                              <a:pt x="121" y="2685"/>
                              <a:pt x="180" y="2773"/>
                            </a:cubicBezTo>
                            <a:cubicBezTo>
                              <a:pt x="202" y="2881"/>
                              <a:pt x="225" y="2988"/>
                              <a:pt x="260" y="3093"/>
                            </a:cubicBezTo>
                            <a:cubicBezTo>
                              <a:pt x="275" y="3213"/>
                              <a:pt x="272" y="3331"/>
                              <a:pt x="340" y="3433"/>
                            </a:cubicBezTo>
                            <a:cubicBezTo>
                              <a:pt x="406" y="3411"/>
                              <a:pt x="379" y="3413"/>
                              <a:pt x="420" y="3413"/>
                            </a:cubicBezTo>
                          </a:path>
                        </a:pathLst>
                      </a:custGeom>
                      <a:noFill/>
                      <a:ln w="15875" cap="flat" cmpd="sng">
                        <a:solidFill>
                          <a:srgbClr val="000000"/>
                        </a:solidFill>
                        <a:prstDash val="solid"/>
                        <a:round/>
                        <a:headEnd type="none" w="med" len="med"/>
                        <a:tailEnd type="none" w="med" len="med"/>
                      </a:ln>
                      <a:effectLst/>
                    </p:spPr>
                    <p:txBody>
                      <a:bodyPr vert="horz" wrap="square" lIns="91440" tIns="45720" rIns="91440" bIns="45720" numCol="1" anchor="t" anchorCtr="0" compatLnSpc="1">
                        <a:prstTxWarp prst="textNoShape">
                          <a:avLst/>
                        </a:prstTxWarp>
                      </a:bodyPr>
                      <a:lstStyle/>
                      <a:p>
                        <a:endParaRPr lang="el-GR" sz="2400"/>
                      </a:p>
                    </p:txBody>
                  </p:sp>
                  <p:sp>
                    <p:nvSpPr>
                      <p:cNvPr id="35852" name="Freeform 12"/>
                      <p:cNvSpPr>
                        <a:spLocks noChangeAspect="1"/>
                      </p:cNvSpPr>
                      <p:nvPr/>
                    </p:nvSpPr>
                    <p:spPr bwMode="auto">
                      <a:xfrm>
                        <a:off x="3520" y="8560"/>
                        <a:ext cx="1000" cy="162"/>
                      </a:xfrm>
                      <a:custGeom>
                        <a:avLst/>
                        <a:gdLst/>
                        <a:ahLst/>
                        <a:cxnLst>
                          <a:cxn ang="0">
                            <a:pos x="0" y="0"/>
                          </a:cxn>
                          <a:cxn ang="0">
                            <a:pos x="320" y="40"/>
                          </a:cxn>
                          <a:cxn ang="0">
                            <a:pos x="440" y="100"/>
                          </a:cxn>
                          <a:cxn ang="0">
                            <a:pos x="920" y="140"/>
                          </a:cxn>
                          <a:cxn ang="0">
                            <a:pos x="1000" y="160"/>
                          </a:cxn>
                        </a:cxnLst>
                        <a:rect l="0" t="0" r="r" b="b"/>
                        <a:pathLst>
                          <a:path w="1000" h="162">
                            <a:moveTo>
                              <a:pt x="0" y="0"/>
                            </a:moveTo>
                            <a:cubicBezTo>
                              <a:pt x="21" y="2"/>
                              <a:pt x="267" y="22"/>
                              <a:pt x="320" y="40"/>
                            </a:cubicBezTo>
                            <a:cubicBezTo>
                              <a:pt x="474" y="91"/>
                              <a:pt x="290" y="73"/>
                              <a:pt x="440" y="100"/>
                            </a:cubicBezTo>
                            <a:cubicBezTo>
                              <a:pt x="579" y="125"/>
                              <a:pt x="798" y="132"/>
                              <a:pt x="920" y="140"/>
                            </a:cubicBezTo>
                            <a:cubicBezTo>
                              <a:pt x="986" y="162"/>
                              <a:pt x="959" y="160"/>
                              <a:pt x="1000" y="160"/>
                            </a:cubicBezTo>
                          </a:path>
                        </a:pathLst>
                      </a:custGeom>
                      <a:noFill/>
                      <a:ln w="15875" cap="flat" cmpd="sng">
                        <a:solidFill>
                          <a:srgbClr val="000000"/>
                        </a:solidFill>
                        <a:prstDash val="solid"/>
                        <a:round/>
                        <a:headEnd type="none" w="med" len="med"/>
                        <a:tailEnd type="none" w="med" len="med"/>
                      </a:ln>
                      <a:effectLst/>
                    </p:spPr>
                    <p:txBody>
                      <a:bodyPr vert="horz" wrap="square" lIns="91440" tIns="45720" rIns="91440" bIns="45720" numCol="1" anchor="t" anchorCtr="0" compatLnSpc="1">
                        <a:prstTxWarp prst="textNoShape">
                          <a:avLst/>
                        </a:prstTxWarp>
                      </a:bodyPr>
                      <a:lstStyle/>
                      <a:p>
                        <a:endParaRPr lang="el-GR" sz="2400"/>
                      </a:p>
                    </p:txBody>
                  </p:sp>
                  <p:sp>
                    <p:nvSpPr>
                      <p:cNvPr id="35853" name="Freeform 13"/>
                      <p:cNvSpPr>
                        <a:spLocks noChangeAspect="1"/>
                      </p:cNvSpPr>
                      <p:nvPr/>
                    </p:nvSpPr>
                    <p:spPr bwMode="auto">
                      <a:xfrm>
                        <a:off x="3580" y="11720"/>
                        <a:ext cx="920" cy="160"/>
                      </a:xfrm>
                      <a:custGeom>
                        <a:avLst/>
                        <a:gdLst/>
                        <a:ahLst/>
                        <a:cxnLst>
                          <a:cxn ang="0">
                            <a:pos x="0" y="160"/>
                          </a:cxn>
                          <a:cxn ang="0">
                            <a:pos x="420" y="100"/>
                          </a:cxn>
                          <a:cxn ang="0">
                            <a:pos x="820" y="20"/>
                          </a:cxn>
                          <a:cxn ang="0">
                            <a:pos x="920" y="0"/>
                          </a:cxn>
                        </a:cxnLst>
                        <a:rect l="0" t="0" r="r" b="b"/>
                        <a:pathLst>
                          <a:path w="920" h="160">
                            <a:moveTo>
                              <a:pt x="0" y="160"/>
                            </a:moveTo>
                            <a:cubicBezTo>
                              <a:pt x="215" y="88"/>
                              <a:pt x="78" y="123"/>
                              <a:pt x="420" y="100"/>
                            </a:cubicBezTo>
                            <a:cubicBezTo>
                              <a:pt x="553" y="67"/>
                              <a:pt x="686" y="53"/>
                              <a:pt x="820" y="20"/>
                            </a:cubicBezTo>
                            <a:cubicBezTo>
                              <a:pt x="853" y="12"/>
                              <a:pt x="920" y="0"/>
                              <a:pt x="920" y="0"/>
                            </a:cubicBezTo>
                          </a:path>
                        </a:pathLst>
                      </a:custGeom>
                      <a:noFill/>
                      <a:ln w="15875" cap="flat" cmpd="sng">
                        <a:solidFill>
                          <a:srgbClr val="000000"/>
                        </a:solidFill>
                        <a:prstDash val="solid"/>
                        <a:round/>
                        <a:headEnd type="none" w="med" len="med"/>
                        <a:tailEnd type="none" w="med" len="med"/>
                      </a:ln>
                      <a:effectLst/>
                    </p:spPr>
                    <p:txBody>
                      <a:bodyPr vert="horz" wrap="square" lIns="91440" tIns="45720" rIns="91440" bIns="45720" numCol="1" anchor="t" anchorCtr="0" compatLnSpc="1">
                        <a:prstTxWarp prst="textNoShape">
                          <a:avLst/>
                        </a:prstTxWarp>
                      </a:bodyPr>
                      <a:lstStyle/>
                      <a:p>
                        <a:endParaRPr lang="el-GR" sz="2400"/>
                      </a:p>
                    </p:txBody>
                  </p:sp>
                </p:grpSp>
                <p:grpSp>
                  <p:nvGrpSpPr>
                    <p:cNvPr id="35854" name="Group 14"/>
                    <p:cNvGrpSpPr>
                      <a:grpSpLocks noChangeAspect="1"/>
                    </p:cNvGrpSpPr>
                    <p:nvPr/>
                  </p:nvGrpSpPr>
                  <p:grpSpPr bwMode="auto">
                    <a:xfrm>
                      <a:off x="3093" y="8600"/>
                      <a:ext cx="1364" cy="3160"/>
                      <a:chOff x="3090" y="8600"/>
                      <a:chExt cx="1364" cy="3160"/>
                    </a:xfrm>
                  </p:grpSpPr>
                  <p:sp>
                    <p:nvSpPr>
                      <p:cNvPr id="35855" name="Freeform 15"/>
                      <p:cNvSpPr>
                        <a:spLocks noChangeAspect="1"/>
                      </p:cNvSpPr>
                      <p:nvPr/>
                    </p:nvSpPr>
                    <p:spPr bwMode="auto">
                      <a:xfrm>
                        <a:off x="3810" y="8600"/>
                        <a:ext cx="610" cy="410"/>
                      </a:xfrm>
                      <a:custGeom>
                        <a:avLst/>
                        <a:gdLst/>
                        <a:ahLst/>
                        <a:cxnLst>
                          <a:cxn ang="0">
                            <a:pos x="0" y="0"/>
                          </a:cxn>
                          <a:cxn ang="0">
                            <a:pos x="60" y="70"/>
                          </a:cxn>
                          <a:cxn ang="0">
                            <a:pos x="120" y="120"/>
                          </a:cxn>
                          <a:cxn ang="0">
                            <a:pos x="150" y="150"/>
                          </a:cxn>
                          <a:cxn ang="0">
                            <a:pos x="180" y="190"/>
                          </a:cxn>
                          <a:cxn ang="0">
                            <a:pos x="240" y="230"/>
                          </a:cxn>
                          <a:cxn ang="0">
                            <a:pos x="540" y="380"/>
                          </a:cxn>
                          <a:cxn ang="0">
                            <a:pos x="610" y="410"/>
                          </a:cxn>
                        </a:cxnLst>
                        <a:rect l="0" t="0" r="r" b="b"/>
                        <a:pathLst>
                          <a:path w="610" h="410">
                            <a:moveTo>
                              <a:pt x="0" y="0"/>
                            </a:moveTo>
                            <a:cubicBezTo>
                              <a:pt x="51" y="17"/>
                              <a:pt x="27" y="31"/>
                              <a:pt x="60" y="70"/>
                            </a:cubicBezTo>
                            <a:cubicBezTo>
                              <a:pt x="100" y="118"/>
                              <a:pt x="77" y="84"/>
                              <a:pt x="120" y="120"/>
                            </a:cubicBezTo>
                            <a:cubicBezTo>
                              <a:pt x="131" y="129"/>
                              <a:pt x="141" y="139"/>
                              <a:pt x="150" y="150"/>
                            </a:cubicBezTo>
                            <a:cubicBezTo>
                              <a:pt x="161" y="163"/>
                              <a:pt x="168" y="179"/>
                              <a:pt x="180" y="190"/>
                            </a:cubicBezTo>
                            <a:cubicBezTo>
                              <a:pt x="198" y="206"/>
                              <a:pt x="221" y="216"/>
                              <a:pt x="240" y="230"/>
                            </a:cubicBezTo>
                            <a:cubicBezTo>
                              <a:pt x="356" y="317"/>
                              <a:pt x="402" y="346"/>
                              <a:pt x="540" y="380"/>
                            </a:cubicBezTo>
                            <a:cubicBezTo>
                              <a:pt x="563" y="395"/>
                              <a:pt x="581" y="410"/>
                              <a:pt x="610" y="410"/>
                            </a:cubicBezTo>
                          </a:path>
                        </a:pathLst>
                      </a:custGeom>
                      <a:noFill/>
                      <a:ln w="3175" cap="flat" cmpd="sng">
                        <a:solidFill>
                          <a:srgbClr val="000000"/>
                        </a:solidFill>
                        <a:prstDash val="solid"/>
                        <a:round/>
                        <a:headEnd type="none" w="med" len="med"/>
                        <a:tailEnd type="none" w="med" len="med"/>
                      </a:ln>
                      <a:effectLst/>
                    </p:spPr>
                    <p:txBody>
                      <a:bodyPr vert="horz" wrap="square" lIns="91440" tIns="45720" rIns="91440" bIns="45720" numCol="1" anchor="t" anchorCtr="0" compatLnSpc="1">
                        <a:prstTxWarp prst="textNoShape">
                          <a:avLst/>
                        </a:prstTxWarp>
                      </a:bodyPr>
                      <a:lstStyle/>
                      <a:p>
                        <a:endParaRPr lang="el-GR" sz="2400"/>
                      </a:p>
                    </p:txBody>
                  </p:sp>
                  <p:sp>
                    <p:nvSpPr>
                      <p:cNvPr id="35856" name="Freeform 16"/>
                      <p:cNvSpPr>
                        <a:spLocks noChangeAspect="1"/>
                      </p:cNvSpPr>
                      <p:nvPr/>
                    </p:nvSpPr>
                    <p:spPr bwMode="auto">
                      <a:xfrm>
                        <a:off x="3420" y="8850"/>
                        <a:ext cx="890" cy="560"/>
                      </a:xfrm>
                      <a:custGeom>
                        <a:avLst/>
                        <a:gdLst/>
                        <a:ahLst/>
                        <a:cxnLst>
                          <a:cxn ang="0">
                            <a:pos x="0" y="0"/>
                          </a:cxn>
                          <a:cxn ang="0">
                            <a:pos x="250" y="140"/>
                          </a:cxn>
                          <a:cxn ang="0">
                            <a:pos x="540" y="340"/>
                          </a:cxn>
                          <a:cxn ang="0">
                            <a:pos x="680" y="430"/>
                          </a:cxn>
                          <a:cxn ang="0">
                            <a:pos x="760" y="480"/>
                          </a:cxn>
                          <a:cxn ang="0">
                            <a:pos x="820" y="520"/>
                          </a:cxn>
                          <a:cxn ang="0">
                            <a:pos x="890" y="560"/>
                          </a:cxn>
                        </a:cxnLst>
                        <a:rect l="0" t="0" r="r" b="b"/>
                        <a:pathLst>
                          <a:path w="890" h="560">
                            <a:moveTo>
                              <a:pt x="0" y="0"/>
                            </a:moveTo>
                            <a:cubicBezTo>
                              <a:pt x="28" y="114"/>
                              <a:pt x="148" y="123"/>
                              <a:pt x="250" y="140"/>
                            </a:cubicBezTo>
                            <a:cubicBezTo>
                              <a:pt x="342" y="279"/>
                              <a:pt x="405" y="272"/>
                              <a:pt x="540" y="340"/>
                            </a:cubicBezTo>
                            <a:cubicBezTo>
                              <a:pt x="589" y="364"/>
                              <a:pt x="630" y="405"/>
                              <a:pt x="680" y="430"/>
                            </a:cubicBezTo>
                            <a:cubicBezTo>
                              <a:pt x="712" y="478"/>
                              <a:pt x="689" y="456"/>
                              <a:pt x="760" y="480"/>
                            </a:cubicBezTo>
                            <a:cubicBezTo>
                              <a:pt x="783" y="488"/>
                              <a:pt x="797" y="512"/>
                              <a:pt x="820" y="520"/>
                            </a:cubicBezTo>
                            <a:cubicBezTo>
                              <a:pt x="848" y="529"/>
                              <a:pt x="869" y="539"/>
                              <a:pt x="890" y="560"/>
                            </a:cubicBezTo>
                          </a:path>
                        </a:pathLst>
                      </a:custGeom>
                      <a:noFill/>
                      <a:ln w="3175" cap="flat" cmpd="sng">
                        <a:solidFill>
                          <a:srgbClr val="000000"/>
                        </a:solidFill>
                        <a:prstDash val="solid"/>
                        <a:round/>
                        <a:headEnd type="none" w="med" len="med"/>
                        <a:tailEnd type="none" w="med" len="med"/>
                      </a:ln>
                      <a:effectLst/>
                    </p:spPr>
                    <p:txBody>
                      <a:bodyPr vert="horz" wrap="square" lIns="91440" tIns="45720" rIns="91440" bIns="45720" numCol="1" anchor="t" anchorCtr="0" compatLnSpc="1">
                        <a:prstTxWarp prst="textNoShape">
                          <a:avLst/>
                        </a:prstTxWarp>
                      </a:bodyPr>
                      <a:lstStyle/>
                      <a:p>
                        <a:endParaRPr lang="el-GR" sz="2400"/>
                      </a:p>
                    </p:txBody>
                  </p:sp>
                  <p:sp>
                    <p:nvSpPr>
                      <p:cNvPr id="35857" name="Freeform 17"/>
                      <p:cNvSpPr>
                        <a:spLocks noChangeAspect="1"/>
                      </p:cNvSpPr>
                      <p:nvPr/>
                    </p:nvSpPr>
                    <p:spPr bwMode="auto">
                      <a:xfrm>
                        <a:off x="3280" y="9350"/>
                        <a:ext cx="960" cy="460"/>
                      </a:xfrm>
                      <a:custGeom>
                        <a:avLst/>
                        <a:gdLst/>
                        <a:ahLst/>
                        <a:cxnLst>
                          <a:cxn ang="0">
                            <a:pos x="0" y="0"/>
                          </a:cxn>
                          <a:cxn ang="0">
                            <a:pos x="190" y="180"/>
                          </a:cxn>
                          <a:cxn ang="0">
                            <a:pos x="340" y="280"/>
                          </a:cxn>
                          <a:cxn ang="0">
                            <a:pos x="510" y="350"/>
                          </a:cxn>
                          <a:cxn ang="0">
                            <a:pos x="690" y="400"/>
                          </a:cxn>
                          <a:cxn ang="0">
                            <a:pos x="870" y="430"/>
                          </a:cxn>
                          <a:cxn ang="0">
                            <a:pos x="960" y="460"/>
                          </a:cxn>
                        </a:cxnLst>
                        <a:rect l="0" t="0" r="r" b="b"/>
                        <a:pathLst>
                          <a:path w="960" h="460">
                            <a:moveTo>
                              <a:pt x="0" y="0"/>
                            </a:moveTo>
                            <a:cubicBezTo>
                              <a:pt x="37" y="111"/>
                              <a:pt x="107" y="118"/>
                              <a:pt x="190" y="180"/>
                            </a:cubicBezTo>
                            <a:cubicBezTo>
                              <a:pt x="212" y="246"/>
                              <a:pt x="277" y="264"/>
                              <a:pt x="340" y="280"/>
                            </a:cubicBezTo>
                            <a:cubicBezTo>
                              <a:pt x="396" y="322"/>
                              <a:pt x="441" y="340"/>
                              <a:pt x="510" y="350"/>
                            </a:cubicBezTo>
                            <a:cubicBezTo>
                              <a:pt x="611" y="418"/>
                              <a:pt x="533" y="379"/>
                              <a:pt x="690" y="400"/>
                            </a:cubicBezTo>
                            <a:cubicBezTo>
                              <a:pt x="750" y="408"/>
                              <a:pt x="870" y="430"/>
                              <a:pt x="870" y="430"/>
                            </a:cubicBezTo>
                            <a:cubicBezTo>
                              <a:pt x="903" y="452"/>
                              <a:pt x="921" y="460"/>
                              <a:pt x="960" y="460"/>
                            </a:cubicBezTo>
                          </a:path>
                        </a:pathLst>
                      </a:custGeom>
                      <a:noFill/>
                      <a:ln w="3175" cap="flat" cmpd="sng">
                        <a:solidFill>
                          <a:srgbClr val="000000"/>
                        </a:solidFill>
                        <a:prstDash val="solid"/>
                        <a:round/>
                        <a:headEnd type="none" w="med" len="med"/>
                        <a:tailEnd type="none" w="med" len="med"/>
                      </a:ln>
                      <a:effectLst/>
                    </p:spPr>
                    <p:txBody>
                      <a:bodyPr vert="horz" wrap="square" lIns="91440" tIns="45720" rIns="91440" bIns="45720" numCol="1" anchor="t" anchorCtr="0" compatLnSpc="1">
                        <a:prstTxWarp prst="textNoShape">
                          <a:avLst/>
                        </a:prstTxWarp>
                      </a:bodyPr>
                      <a:lstStyle/>
                      <a:p>
                        <a:endParaRPr lang="el-GR" sz="2400"/>
                      </a:p>
                    </p:txBody>
                  </p:sp>
                  <p:sp>
                    <p:nvSpPr>
                      <p:cNvPr id="35858" name="Freeform 18"/>
                      <p:cNvSpPr>
                        <a:spLocks noChangeAspect="1"/>
                      </p:cNvSpPr>
                      <p:nvPr/>
                    </p:nvSpPr>
                    <p:spPr bwMode="auto">
                      <a:xfrm>
                        <a:off x="3090" y="9923"/>
                        <a:ext cx="1130" cy="357"/>
                      </a:xfrm>
                      <a:custGeom>
                        <a:avLst/>
                        <a:gdLst/>
                        <a:ahLst/>
                        <a:cxnLst>
                          <a:cxn ang="0">
                            <a:pos x="90" y="37"/>
                          </a:cxn>
                          <a:cxn ang="0">
                            <a:pos x="160" y="107"/>
                          </a:cxn>
                          <a:cxn ang="0">
                            <a:pos x="280" y="177"/>
                          </a:cxn>
                          <a:cxn ang="0">
                            <a:pos x="310" y="217"/>
                          </a:cxn>
                          <a:cxn ang="0">
                            <a:pos x="340" y="227"/>
                          </a:cxn>
                          <a:cxn ang="0">
                            <a:pos x="570" y="257"/>
                          </a:cxn>
                          <a:cxn ang="0">
                            <a:pos x="670" y="277"/>
                          </a:cxn>
                          <a:cxn ang="0">
                            <a:pos x="740" y="307"/>
                          </a:cxn>
                          <a:cxn ang="0">
                            <a:pos x="1130" y="357"/>
                          </a:cxn>
                        </a:cxnLst>
                        <a:rect l="0" t="0" r="r" b="b"/>
                        <a:pathLst>
                          <a:path w="1130" h="357">
                            <a:moveTo>
                              <a:pt x="90" y="37"/>
                            </a:moveTo>
                            <a:cubicBezTo>
                              <a:pt x="193" y="71"/>
                              <a:pt x="0" y="0"/>
                              <a:pt x="160" y="107"/>
                            </a:cubicBezTo>
                            <a:cubicBezTo>
                              <a:pt x="200" y="134"/>
                              <a:pt x="238" y="149"/>
                              <a:pt x="280" y="177"/>
                            </a:cubicBezTo>
                            <a:cubicBezTo>
                              <a:pt x="294" y="186"/>
                              <a:pt x="297" y="206"/>
                              <a:pt x="310" y="217"/>
                            </a:cubicBezTo>
                            <a:cubicBezTo>
                              <a:pt x="318" y="224"/>
                              <a:pt x="330" y="225"/>
                              <a:pt x="340" y="227"/>
                            </a:cubicBezTo>
                            <a:cubicBezTo>
                              <a:pt x="416" y="242"/>
                              <a:pt x="493" y="247"/>
                              <a:pt x="570" y="257"/>
                            </a:cubicBezTo>
                            <a:cubicBezTo>
                              <a:pt x="587" y="259"/>
                              <a:pt x="648" y="269"/>
                              <a:pt x="670" y="277"/>
                            </a:cubicBezTo>
                            <a:cubicBezTo>
                              <a:pt x="697" y="287"/>
                              <a:pt x="712" y="303"/>
                              <a:pt x="740" y="307"/>
                            </a:cubicBezTo>
                            <a:cubicBezTo>
                              <a:pt x="868" y="327"/>
                              <a:pt x="1000" y="357"/>
                              <a:pt x="1130" y="357"/>
                            </a:cubicBezTo>
                          </a:path>
                        </a:pathLst>
                      </a:custGeom>
                      <a:noFill/>
                      <a:ln w="3175" cap="flat" cmpd="sng">
                        <a:solidFill>
                          <a:srgbClr val="000000"/>
                        </a:solidFill>
                        <a:prstDash val="solid"/>
                        <a:round/>
                        <a:headEnd type="none" w="med" len="med"/>
                        <a:tailEnd type="none" w="med" len="med"/>
                      </a:ln>
                      <a:effectLst/>
                    </p:spPr>
                    <p:txBody>
                      <a:bodyPr vert="horz" wrap="square" lIns="91440" tIns="45720" rIns="91440" bIns="45720" numCol="1" anchor="t" anchorCtr="0" compatLnSpc="1">
                        <a:prstTxWarp prst="textNoShape">
                          <a:avLst/>
                        </a:prstTxWarp>
                      </a:bodyPr>
                      <a:lstStyle/>
                      <a:p>
                        <a:endParaRPr lang="el-GR" sz="2400"/>
                      </a:p>
                    </p:txBody>
                  </p:sp>
                  <p:sp>
                    <p:nvSpPr>
                      <p:cNvPr id="35859" name="Freeform 19"/>
                      <p:cNvSpPr>
                        <a:spLocks noChangeAspect="1"/>
                      </p:cNvSpPr>
                      <p:nvPr/>
                    </p:nvSpPr>
                    <p:spPr bwMode="auto">
                      <a:xfrm>
                        <a:off x="3200" y="10490"/>
                        <a:ext cx="1070" cy="320"/>
                      </a:xfrm>
                      <a:custGeom>
                        <a:avLst/>
                        <a:gdLst/>
                        <a:ahLst/>
                        <a:cxnLst>
                          <a:cxn ang="0">
                            <a:pos x="0" y="0"/>
                          </a:cxn>
                          <a:cxn ang="0">
                            <a:pos x="30" y="10"/>
                          </a:cxn>
                          <a:cxn ang="0">
                            <a:pos x="90" y="50"/>
                          </a:cxn>
                          <a:cxn ang="0">
                            <a:pos x="340" y="170"/>
                          </a:cxn>
                          <a:cxn ang="0">
                            <a:pos x="470" y="210"/>
                          </a:cxn>
                          <a:cxn ang="0">
                            <a:pos x="680" y="250"/>
                          </a:cxn>
                          <a:cxn ang="0">
                            <a:pos x="850" y="270"/>
                          </a:cxn>
                          <a:cxn ang="0">
                            <a:pos x="1070" y="320"/>
                          </a:cxn>
                        </a:cxnLst>
                        <a:rect l="0" t="0" r="r" b="b"/>
                        <a:pathLst>
                          <a:path w="1070" h="320">
                            <a:moveTo>
                              <a:pt x="0" y="0"/>
                            </a:moveTo>
                            <a:cubicBezTo>
                              <a:pt x="10" y="3"/>
                              <a:pt x="21" y="5"/>
                              <a:pt x="30" y="10"/>
                            </a:cubicBezTo>
                            <a:cubicBezTo>
                              <a:pt x="51" y="22"/>
                              <a:pt x="90" y="50"/>
                              <a:pt x="90" y="50"/>
                            </a:cubicBezTo>
                            <a:cubicBezTo>
                              <a:pt x="150" y="140"/>
                              <a:pt x="249" y="136"/>
                              <a:pt x="340" y="170"/>
                            </a:cubicBezTo>
                            <a:cubicBezTo>
                              <a:pt x="386" y="187"/>
                              <a:pt x="421" y="200"/>
                              <a:pt x="470" y="210"/>
                            </a:cubicBezTo>
                            <a:cubicBezTo>
                              <a:pt x="538" y="244"/>
                              <a:pt x="604" y="243"/>
                              <a:pt x="680" y="250"/>
                            </a:cubicBezTo>
                            <a:cubicBezTo>
                              <a:pt x="760" y="277"/>
                              <a:pt x="673" y="250"/>
                              <a:pt x="850" y="270"/>
                            </a:cubicBezTo>
                            <a:cubicBezTo>
                              <a:pt x="929" y="279"/>
                              <a:pt x="987" y="320"/>
                              <a:pt x="1070" y="320"/>
                            </a:cubicBezTo>
                          </a:path>
                        </a:pathLst>
                      </a:custGeom>
                      <a:noFill/>
                      <a:ln w="3175" cap="flat" cmpd="sng">
                        <a:solidFill>
                          <a:srgbClr val="000000"/>
                        </a:solidFill>
                        <a:prstDash val="solid"/>
                        <a:round/>
                        <a:headEnd type="none" w="med" len="med"/>
                        <a:tailEnd type="none" w="med" len="med"/>
                      </a:ln>
                      <a:effectLst/>
                    </p:spPr>
                    <p:txBody>
                      <a:bodyPr vert="horz" wrap="square" lIns="91440" tIns="45720" rIns="91440" bIns="45720" numCol="1" anchor="t" anchorCtr="0" compatLnSpc="1">
                        <a:prstTxWarp prst="textNoShape">
                          <a:avLst/>
                        </a:prstTxWarp>
                      </a:bodyPr>
                      <a:lstStyle/>
                      <a:p>
                        <a:endParaRPr lang="el-GR" sz="2400"/>
                      </a:p>
                    </p:txBody>
                  </p:sp>
                  <p:sp>
                    <p:nvSpPr>
                      <p:cNvPr id="35860" name="Freeform 20"/>
                      <p:cNvSpPr>
                        <a:spLocks noChangeAspect="1"/>
                      </p:cNvSpPr>
                      <p:nvPr/>
                    </p:nvSpPr>
                    <p:spPr bwMode="auto">
                      <a:xfrm>
                        <a:off x="3320" y="11080"/>
                        <a:ext cx="1134" cy="200"/>
                      </a:xfrm>
                      <a:custGeom>
                        <a:avLst/>
                        <a:gdLst/>
                        <a:ahLst/>
                        <a:cxnLst>
                          <a:cxn ang="0">
                            <a:pos x="0" y="0"/>
                          </a:cxn>
                          <a:cxn ang="0">
                            <a:pos x="270" y="80"/>
                          </a:cxn>
                          <a:cxn ang="0">
                            <a:pos x="890" y="180"/>
                          </a:cxn>
                          <a:cxn ang="0">
                            <a:pos x="1080" y="200"/>
                          </a:cxn>
                        </a:cxnLst>
                        <a:rect l="0" t="0" r="r" b="b"/>
                        <a:pathLst>
                          <a:path w="1134" h="200">
                            <a:moveTo>
                              <a:pt x="0" y="0"/>
                            </a:moveTo>
                            <a:cubicBezTo>
                              <a:pt x="82" y="62"/>
                              <a:pt x="170" y="71"/>
                              <a:pt x="270" y="80"/>
                            </a:cubicBezTo>
                            <a:cubicBezTo>
                              <a:pt x="475" y="148"/>
                              <a:pt x="675" y="162"/>
                              <a:pt x="890" y="180"/>
                            </a:cubicBezTo>
                            <a:cubicBezTo>
                              <a:pt x="1134" y="200"/>
                              <a:pt x="1006" y="200"/>
                              <a:pt x="1080" y="200"/>
                            </a:cubicBezTo>
                          </a:path>
                        </a:pathLst>
                      </a:custGeom>
                      <a:noFill/>
                      <a:ln w="3175" cap="flat" cmpd="sng">
                        <a:solidFill>
                          <a:srgbClr val="000000"/>
                        </a:solidFill>
                        <a:prstDash val="solid"/>
                        <a:round/>
                        <a:headEnd type="none" w="med" len="med"/>
                        <a:tailEnd type="none" w="med" len="med"/>
                      </a:ln>
                      <a:effectLst/>
                    </p:spPr>
                    <p:txBody>
                      <a:bodyPr vert="horz" wrap="square" lIns="91440" tIns="45720" rIns="91440" bIns="45720" numCol="1" anchor="t" anchorCtr="0" compatLnSpc="1">
                        <a:prstTxWarp prst="textNoShape">
                          <a:avLst/>
                        </a:prstTxWarp>
                      </a:bodyPr>
                      <a:lstStyle/>
                      <a:p>
                        <a:endParaRPr lang="el-GR" sz="2400"/>
                      </a:p>
                    </p:txBody>
                  </p:sp>
                  <p:sp>
                    <p:nvSpPr>
                      <p:cNvPr id="35861" name="Freeform 21"/>
                      <p:cNvSpPr>
                        <a:spLocks noChangeAspect="1"/>
                      </p:cNvSpPr>
                      <p:nvPr/>
                    </p:nvSpPr>
                    <p:spPr bwMode="auto">
                      <a:xfrm>
                        <a:off x="3430" y="11500"/>
                        <a:ext cx="860" cy="260"/>
                      </a:xfrm>
                      <a:custGeom>
                        <a:avLst/>
                        <a:gdLst/>
                        <a:ahLst/>
                        <a:cxnLst>
                          <a:cxn ang="0">
                            <a:pos x="0" y="0"/>
                          </a:cxn>
                          <a:cxn ang="0">
                            <a:pos x="140" y="50"/>
                          </a:cxn>
                          <a:cxn ang="0">
                            <a:pos x="290" y="80"/>
                          </a:cxn>
                          <a:cxn ang="0">
                            <a:pos x="390" y="130"/>
                          </a:cxn>
                          <a:cxn ang="0">
                            <a:pos x="490" y="150"/>
                          </a:cxn>
                          <a:cxn ang="0">
                            <a:pos x="700" y="220"/>
                          </a:cxn>
                          <a:cxn ang="0">
                            <a:pos x="790" y="250"/>
                          </a:cxn>
                          <a:cxn ang="0">
                            <a:pos x="860" y="260"/>
                          </a:cxn>
                        </a:cxnLst>
                        <a:rect l="0" t="0" r="r" b="b"/>
                        <a:pathLst>
                          <a:path w="860" h="260">
                            <a:moveTo>
                              <a:pt x="0" y="0"/>
                            </a:moveTo>
                            <a:cubicBezTo>
                              <a:pt x="49" y="12"/>
                              <a:pt x="92" y="37"/>
                              <a:pt x="140" y="50"/>
                            </a:cubicBezTo>
                            <a:cubicBezTo>
                              <a:pt x="225" y="73"/>
                              <a:pt x="208" y="68"/>
                              <a:pt x="290" y="80"/>
                            </a:cubicBezTo>
                            <a:cubicBezTo>
                              <a:pt x="327" y="92"/>
                              <a:pt x="356" y="115"/>
                              <a:pt x="390" y="130"/>
                            </a:cubicBezTo>
                            <a:cubicBezTo>
                              <a:pt x="409" y="138"/>
                              <a:pt x="476" y="148"/>
                              <a:pt x="490" y="150"/>
                            </a:cubicBezTo>
                            <a:cubicBezTo>
                              <a:pt x="565" y="200"/>
                              <a:pt x="608" y="208"/>
                              <a:pt x="700" y="220"/>
                            </a:cubicBezTo>
                            <a:cubicBezTo>
                              <a:pt x="707" y="222"/>
                              <a:pt x="787" y="249"/>
                              <a:pt x="790" y="250"/>
                            </a:cubicBezTo>
                            <a:cubicBezTo>
                              <a:pt x="812" y="257"/>
                              <a:pt x="860" y="260"/>
                              <a:pt x="860" y="260"/>
                            </a:cubicBezTo>
                          </a:path>
                        </a:pathLst>
                      </a:custGeom>
                      <a:noFill/>
                      <a:ln w="3175" cap="flat" cmpd="sng">
                        <a:solidFill>
                          <a:srgbClr val="000000"/>
                        </a:solidFill>
                        <a:prstDash val="solid"/>
                        <a:round/>
                        <a:headEnd type="none" w="med" len="med"/>
                        <a:tailEnd type="none" w="med" len="med"/>
                      </a:ln>
                      <a:effectLst/>
                    </p:spPr>
                    <p:txBody>
                      <a:bodyPr vert="horz" wrap="square" lIns="91440" tIns="45720" rIns="91440" bIns="45720" numCol="1" anchor="t" anchorCtr="0" compatLnSpc="1">
                        <a:prstTxWarp prst="textNoShape">
                          <a:avLst/>
                        </a:prstTxWarp>
                      </a:bodyPr>
                      <a:lstStyle/>
                      <a:p>
                        <a:endParaRPr lang="el-GR" sz="2400"/>
                      </a:p>
                    </p:txBody>
                  </p:sp>
                </p:grpSp>
              </p:grpSp>
              <p:sp>
                <p:nvSpPr>
                  <p:cNvPr id="35862" name="Line 22"/>
                  <p:cNvSpPr>
                    <a:spLocks noChangeAspect="1" noChangeShapeType="1"/>
                  </p:cNvSpPr>
                  <p:nvPr/>
                </p:nvSpPr>
                <p:spPr bwMode="auto">
                  <a:xfrm>
                    <a:off x="5481" y="11344"/>
                    <a:ext cx="0" cy="2880"/>
                  </a:xfrm>
                  <a:prstGeom prst="line">
                    <a:avLst/>
                  </a:prstGeom>
                  <a:noFill/>
                  <a:ln w="9525">
                    <a:solidFill>
                      <a:srgbClr val="000000"/>
                    </a:solidFill>
                    <a:prstDash val="dash"/>
                    <a:round/>
                    <a:headEnd/>
                    <a:tailEnd/>
                  </a:ln>
                  <a:effectLst/>
                </p:spPr>
                <p:txBody>
                  <a:bodyPr vert="horz" wrap="square" lIns="91440" tIns="45720" rIns="91440" bIns="45720" numCol="1" anchor="t" anchorCtr="0" compatLnSpc="1">
                    <a:prstTxWarp prst="textNoShape">
                      <a:avLst/>
                    </a:prstTxWarp>
                  </a:bodyPr>
                  <a:lstStyle/>
                  <a:p>
                    <a:endParaRPr lang="el-GR" sz="2400"/>
                  </a:p>
                </p:txBody>
              </p:sp>
              <p:sp>
                <p:nvSpPr>
                  <p:cNvPr id="35863" name="Line 23"/>
                  <p:cNvSpPr>
                    <a:spLocks noChangeAspect="1" noChangeShapeType="1"/>
                  </p:cNvSpPr>
                  <p:nvPr/>
                </p:nvSpPr>
                <p:spPr bwMode="auto">
                  <a:xfrm>
                    <a:off x="5661" y="11344"/>
                    <a:ext cx="0" cy="2880"/>
                  </a:xfrm>
                  <a:prstGeom prst="line">
                    <a:avLst/>
                  </a:prstGeom>
                  <a:noFill/>
                  <a:ln w="9525">
                    <a:solidFill>
                      <a:srgbClr val="000000"/>
                    </a:solidFill>
                    <a:prstDash val="dash"/>
                    <a:round/>
                    <a:headEnd/>
                    <a:tailEnd/>
                  </a:ln>
                  <a:effectLst/>
                </p:spPr>
                <p:txBody>
                  <a:bodyPr vert="horz" wrap="square" lIns="91440" tIns="45720" rIns="91440" bIns="45720" numCol="1" anchor="t" anchorCtr="0" compatLnSpc="1">
                    <a:prstTxWarp prst="textNoShape">
                      <a:avLst/>
                    </a:prstTxWarp>
                  </a:bodyPr>
                  <a:lstStyle/>
                  <a:p>
                    <a:endParaRPr lang="el-GR" sz="2400"/>
                  </a:p>
                </p:txBody>
              </p:sp>
            </p:grpSp>
            <p:grpSp>
              <p:nvGrpSpPr>
                <p:cNvPr id="35864" name="Group 24"/>
                <p:cNvGrpSpPr>
                  <a:grpSpLocks noChangeAspect="1"/>
                </p:cNvGrpSpPr>
                <p:nvPr/>
              </p:nvGrpSpPr>
              <p:grpSpPr bwMode="auto">
                <a:xfrm>
                  <a:off x="2061" y="7734"/>
                  <a:ext cx="4140" cy="2350"/>
                  <a:chOff x="2781" y="4864"/>
                  <a:chExt cx="6660" cy="3780"/>
                </a:xfrm>
              </p:grpSpPr>
              <p:grpSp>
                <p:nvGrpSpPr>
                  <p:cNvPr id="35865" name="Group 25"/>
                  <p:cNvGrpSpPr>
                    <a:grpSpLocks noChangeAspect="1"/>
                  </p:cNvGrpSpPr>
                  <p:nvPr/>
                </p:nvGrpSpPr>
                <p:grpSpPr bwMode="auto">
                  <a:xfrm>
                    <a:off x="3681" y="6484"/>
                    <a:ext cx="3960" cy="900"/>
                    <a:chOff x="3501" y="9004"/>
                    <a:chExt cx="3960" cy="900"/>
                  </a:xfrm>
                </p:grpSpPr>
                <p:grpSp>
                  <p:nvGrpSpPr>
                    <p:cNvPr id="35866" name="Group 26"/>
                    <p:cNvGrpSpPr>
                      <a:grpSpLocks noChangeAspect="1"/>
                    </p:cNvGrpSpPr>
                    <p:nvPr/>
                  </p:nvGrpSpPr>
                  <p:grpSpPr bwMode="auto">
                    <a:xfrm>
                      <a:off x="3501" y="9004"/>
                      <a:ext cx="3960" cy="900"/>
                      <a:chOff x="3000" y="13320"/>
                      <a:chExt cx="3807" cy="904"/>
                    </a:xfrm>
                  </p:grpSpPr>
                  <p:grpSp>
                    <p:nvGrpSpPr>
                      <p:cNvPr id="35867" name="Group 27"/>
                      <p:cNvGrpSpPr>
                        <a:grpSpLocks noChangeAspect="1"/>
                      </p:cNvGrpSpPr>
                      <p:nvPr/>
                    </p:nvGrpSpPr>
                    <p:grpSpPr bwMode="auto">
                      <a:xfrm>
                        <a:off x="3141" y="14044"/>
                        <a:ext cx="3520" cy="180"/>
                        <a:chOff x="3141" y="14044"/>
                        <a:chExt cx="3520" cy="180"/>
                      </a:xfrm>
                    </p:grpSpPr>
                    <p:sp>
                      <p:nvSpPr>
                        <p:cNvPr id="35868" name="Line 28"/>
                        <p:cNvSpPr>
                          <a:spLocks noChangeAspect="1" noChangeShapeType="1"/>
                        </p:cNvSpPr>
                        <p:nvPr/>
                      </p:nvSpPr>
                      <p:spPr bwMode="auto">
                        <a:xfrm>
                          <a:off x="3861" y="14224"/>
                          <a:ext cx="1980" cy="0"/>
                        </a:xfrm>
                        <a:prstGeom prst="line">
                          <a:avLst/>
                        </a:prstGeom>
                        <a:noFill/>
                        <a:ln w="15875">
                          <a:solidFill>
                            <a:srgbClr val="000000"/>
                          </a:solidFill>
                          <a:round/>
                          <a:headEnd/>
                          <a:tailEnd/>
                        </a:ln>
                        <a:effectLst/>
                      </p:spPr>
                      <p:txBody>
                        <a:bodyPr vert="horz" wrap="square" lIns="91440" tIns="45720" rIns="91440" bIns="45720" numCol="1" anchor="t" anchorCtr="0" compatLnSpc="1">
                          <a:prstTxWarp prst="textNoShape">
                            <a:avLst/>
                          </a:prstTxWarp>
                        </a:bodyPr>
                        <a:lstStyle/>
                        <a:p>
                          <a:endParaRPr lang="el-GR" sz="2400"/>
                        </a:p>
                      </p:txBody>
                    </p:sp>
                    <p:sp>
                      <p:nvSpPr>
                        <p:cNvPr id="35869" name="Freeform 29"/>
                        <p:cNvSpPr>
                          <a:spLocks noChangeAspect="1"/>
                        </p:cNvSpPr>
                        <p:nvPr/>
                      </p:nvSpPr>
                      <p:spPr bwMode="auto">
                        <a:xfrm>
                          <a:off x="5841" y="14044"/>
                          <a:ext cx="820" cy="160"/>
                        </a:xfrm>
                        <a:custGeom>
                          <a:avLst/>
                          <a:gdLst/>
                          <a:ahLst/>
                          <a:cxnLst>
                            <a:cxn ang="0">
                              <a:pos x="0" y="160"/>
                            </a:cxn>
                            <a:cxn ang="0">
                              <a:pos x="640" y="60"/>
                            </a:cxn>
                            <a:cxn ang="0">
                              <a:pos x="760" y="20"/>
                            </a:cxn>
                            <a:cxn ang="0">
                              <a:pos x="820" y="0"/>
                            </a:cxn>
                          </a:cxnLst>
                          <a:rect l="0" t="0" r="r" b="b"/>
                          <a:pathLst>
                            <a:path w="820" h="160">
                              <a:moveTo>
                                <a:pt x="0" y="160"/>
                              </a:moveTo>
                              <a:cubicBezTo>
                                <a:pt x="218" y="133"/>
                                <a:pt x="420" y="80"/>
                                <a:pt x="640" y="60"/>
                              </a:cubicBezTo>
                              <a:cubicBezTo>
                                <a:pt x="680" y="47"/>
                                <a:pt x="720" y="33"/>
                                <a:pt x="760" y="20"/>
                              </a:cubicBezTo>
                              <a:cubicBezTo>
                                <a:pt x="780" y="13"/>
                                <a:pt x="820" y="0"/>
                                <a:pt x="820" y="0"/>
                              </a:cubicBezTo>
                            </a:path>
                          </a:pathLst>
                        </a:custGeom>
                        <a:noFill/>
                        <a:ln w="15875" cap="flat" cmpd="sng">
                          <a:solidFill>
                            <a:srgbClr val="000000"/>
                          </a:solidFill>
                          <a:prstDash val="solid"/>
                          <a:round/>
                          <a:headEnd type="none" w="med" len="med"/>
                          <a:tailEnd type="none" w="med" len="med"/>
                        </a:ln>
                        <a:effectLst/>
                      </p:spPr>
                      <p:txBody>
                        <a:bodyPr vert="horz" wrap="square" lIns="91440" tIns="45720" rIns="91440" bIns="45720" numCol="1" anchor="t" anchorCtr="0" compatLnSpc="1">
                          <a:prstTxWarp prst="textNoShape">
                            <a:avLst/>
                          </a:prstTxWarp>
                        </a:bodyPr>
                        <a:lstStyle/>
                        <a:p>
                          <a:endParaRPr lang="el-GR" sz="2400"/>
                        </a:p>
                      </p:txBody>
                    </p:sp>
                    <p:sp>
                      <p:nvSpPr>
                        <p:cNvPr id="35870" name="Freeform 30"/>
                        <p:cNvSpPr>
                          <a:spLocks noChangeAspect="1"/>
                        </p:cNvSpPr>
                        <p:nvPr/>
                      </p:nvSpPr>
                      <p:spPr bwMode="auto">
                        <a:xfrm flipH="1">
                          <a:off x="3141" y="14044"/>
                          <a:ext cx="800" cy="180"/>
                        </a:xfrm>
                        <a:custGeom>
                          <a:avLst/>
                          <a:gdLst/>
                          <a:ahLst/>
                          <a:cxnLst>
                            <a:cxn ang="0">
                              <a:pos x="0" y="160"/>
                            </a:cxn>
                            <a:cxn ang="0">
                              <a:pos x="640" y="60"/>
                            </a:cxn>
                            <a:cxn ang="0">
                              <a:pos x="760" y="20"/>
                            </a:cxn>
                            <a:cxn ang="0">
                              <a:pos x="820" y="0"/>
                            </a:cxn>
                          </a:cxnLst>
                          <a:rect l="0" t="0" r="r" b="b"/>
                          <a:pathLst>
                            <a:path w="820" h="160">
                              <a:moveTo>
                                <a:pt x="0" y="160"/>
                              </a:moveTo>
                              <a:cubicBezTo>
                                <a:pt x="218" y="133"/>
                                <a:pt x="420" y="80"/>
                                <a:pt x="640" y="60"/>
                              </a:cubicBezTo>
                              <a:cubicBezTo>
                                <a:pt x="680" y="47"/>
                                <a:pt x="720" y="33"/>
                                <a:pt x="760" y="20"/>
                              </a:cubicBezTo>
                              <a:cubicBezTo>
                                <a:pt x="780" y="13"/>
                                <a:pt x="820" y="0"/>
                                <a:pt x="820" y="0"/>
                              </a:cubicBezTo>
                            </a:path>
                          </a:pathLst>
                        </a:custGeom>
                        <a:noFill/>
                        <a:ln w="15875" cap="flat" cmpd="sng">
                          <a:solidFill>
                            <a:srgbClr val="000000"/>
                          </a:solidFill>
                          <a:prstDash val="solid"/>
                          <a:round/>
                          <a:headEnd type="none" w="med" len="med"/>
                          <a:tailEnd type="none" w="med" len="med"/>
                        </a:ln>
                        <a:effectLst/>
                      </p:spPr>
                      <p:txBody>
                        <a:bodyPr vert="horz" wrap="square" lIns="91440" tIns="45720" rIns="91440" bIns="45720" numCol="1" anchor="t" anchorCtr="0" compatLnSpc="1">
                          <a:prstTxWarp prst="textNoShape">
                            <a:avLst/>
                          </a:prstTxWarp>
                        </a:bodyPr>
                        <a:lstStyle/>
                        <a:p>
                          <a:endParaRPr lang="el-GR" sz="2400"/>
                        </a:p>
                      </p:txBody>
                    </p:sp>
                  </p:grpSp>
                  <p:grpSp>
                    <p:nvGrpSpPr>
                      <p:cNvPr id="35871" name="Group 31"/>
                      <p:cNvGrpSpPr>
                        <a:grpSpLocks noChangeAspect="1"/>
                      </p:cNvGrpSpPr>
                      <p:nvPr/>
                    </p:nvGrpSpPr>
                    <p:grpSpPr bwMode="auto">
                      <a:xfrm>
                        <a:off x="3141" y="13324"/>
                        <a:ext cx="3520" cy="180"/>
                        <a:chOff x="3141" y="14044"/>
                        <a:chExt cx="3520" cy="180"/>
                      </a:xfrm>
                    </p:grpSpPr>
                    <p:sp>
                      <p:nvSpPr>
                        <p:cNvPr id="35872" name="Line 32"/>
                        <p:cNvSpPr>
                          <a:spLocks noChangeAspect="1" noChangeShapeType="1"/>
                        </p:cNvSpPr>
                        <p:nvPr/>
                      </p:nvSpPr>
                      <p:spPr bwMode="auto">
                        <a:xfrm>
                          <a:off x="3861" y="14224"/>
                          <a:ext cx="1980" cy="0"/>
                        </a:xfrm>
                        <a:prstGeom prst="line">
                          <a:avLst/>
                        </a:prstGeom>
                        <a:noFill/>
                        <a:ln w="15875">
                          <a:solidFill>
                            <a:srgbClr val="000000"/>
                          </a:solidFill>
                          <a:round/>
                          <a:headEnd/>
                          <a:tailEnd/>
                        </a:ln>
                        <a:effectLst/>
                      </p:spPr>
                      <p:txBody>
                        <a:bodyPr vert="horz" wrap="square" lIns="91440" tIns="45720" rIns="91440" bIns="45720" numCol="1" anchor="t" anchorCtr="0" compatLnSpc="1">
                          <a:prstTxWarp prst="textNoShape">
                            <a:avLst/>
                          </a:prstTxWarp>
                        </a:bodyPr>
                        <a:lstStyle/>
                        <a:p>
                          <a:endParaRPr lang="el-GR" sz="2400"/>
                        </a:p>
                      </p:txBody>
                    </p:sp>
                    <p:sp>
                      <p:nvSpPr>
                        <p:cNvPr id="35873" name="Freeform 33"/>
                        <p:cNvSpPr>
                          <a:spLocks noChangeAspect="1"/>
                        </p:cNvSpPr>
                        <p:nvPr/>
                      </p:nvSpPr>
                      <p:spPr bwMode="auto">
                        <a:xfrm>
                          <a:off x="5841" y="14044"/>
                          <a:ext cx="820" cy="160"/>
                        </a:xfrm>
                        <a:custGeom>
                          <a:avLst/>
                          <a:gdLst/>
                          <a:ahLst/>
                          <a:cxnLst>
                            <a:cxn ang="0">
                              <a:pos x="0" y="160"/>
                            </a:cxn>
                            <a:cxn ang="0">
                              <a:pos x="640" y="60"/>
                            </a:cxn>
                            <a:cxn ang="0">
                              <a:pos x="760" y="20"/>
                            </a:cxn>
                            <a:cxn ang="0">
                              <a:pos x="820" y="0"/>
                            </a:cxn>
                          </a:cxnLst>
                          <a:rect l="0" t="0" r="r" b="b"/>
                          <a:pathLst>
                            <a:path w="820" h="160">
                              <a:moveTo>
                                <a:pt x="0" y="160"/>
                              </a:moveTo>
                              <a:cubicBezTo>
                                <a:pt x="218" y="133"/>
                                <a:pt x="420" y="80"/>
                                <a:pt x="640" y="60"/>
                              </a:cubicBezTo>
                              <a:cubicBezTo>
                                <a:pt x="680" y="47"/>
                                <a:pt x="720" y="33"/>
                                <a:pt x="760" y="20"/>
                              </a:cubicBezTo>
                              <a:cubicBezTo>
                                <a:pt x="780" y="13"/>
                                <a:pt x="820" y="0"/>
                                <a:pt x="820" y="0"/>
                              </a:cubicBezTo>
                            </a:path>
                          </a:pathLst>
                        </a:custGeom>
                        <a:noFill/>
                        <a:ln w="15875" cap="flat" cmpd="sng">
                          <a:solidFill>
                            <a:srgbClr val="000000"/>
                          </a:solidFill>
                          <a:prstDash val="solid"/>
                          <a:round/>
                          <a:headEnd type="none" w="med" len="med"/>
                          <a:tailEnd type="none" w="med" len="med"/>
                        </a:ln>
                        <a:effectLst/>
                      </p:spPr>
                      <p:txBody>
                        <a:bodyPr vert="horz" wrap="square" lIns="91440" tIns="45720" rIns="91440" bIns="45720" numCol="1" anchor="t" anchorCtr="0" compatLnSpc="1">
                          <a:prstTxWarp prst="textNoShape">
                            <a:avLst/>
                          </a:prstTxWarp>
                        </a:bodyPr>
                        <a:lstStyle/>
                        <a:p>
                          <a:endParaRPr lang="el-GR" sz="2400"/>
                        </a:p>
                      </p:txBody>
                    </p:sp>
                    <p:sp>
                      <p:nvSpPr>
                        <p:cNvPr id="35874" name="Freeform 34"/>
                        <p:cNvSpPr>
                          <a:spLocks noChangeAspect="1"/>
                        </p:cNvSpPr>
                        <p:nvPr/>
                      </p:nvSpPr>
                      <p:spPr bwMode="auto">
                        <a:xfrm flipH="1">
                          <a:off x="3141" y="14044"/>
                          <a:ext cx="800" cy="180"/>
                        </a:xfrm>
                        <a:custGeom>
                          <a:avLst/>
                          <a:gdLst/>
                          <a:ahLst/>
                          <a:cxnLst>
                            <a:cxn ang="0">
                              <a:pos x="0" y="160"/>
                            </a:cxn>
                            <a:cxn ang="0">
                              <a:pos x="640" y="60"/>
                            </a:cxn>
                            <a:cxn ang="0">
                              <a:pos x="760" y="20"/>
                            </a:cxn>
                            <a:cxn ang="0">
                              <a:pos x="820" y="0"/>
                            </a:cxn>
                          </a:cxnLst>
                          <a:rect l="0" t="0" r="r" b="b"/>
                          <a:pathLst>
                            <a:path w="820" h="160">
                              <a:moveTo>
                                <a:pt x="0" y="160"/>
                              </a:moveTo>
                              <a:cubicBezTo>
                                <a:pt x="218" y="133"/>
                                <a:pt x="420" y="80"/>
                                <a:pt x="640" y="60"/>
                              </a:cubicBezTo>
                              <a:cubicBezTo>
                                <a:pt x="680" y="47"/>
                                <a:pt x="720" y="33"/>
                                <a:pt x="760" y="20"/>
                              </a:cubicBezTo>
                              <a:cubicBezTo>
                                <a:pt x="780" y="13"/>
                                <a:pt x="820" y="0"/>
                                <a:pt x="820" y="0"/>
                              </a:cubicBezTo>
                            </a:path>
                          </a:pathLst>
                        </a:custGeom>
                        <a:noFill/>
                        <a:ln w="15875" cap="flat" cmpd="sng">
                          <a:solidFill>
                            <a:srgbClr val="000000"/>
                          </a:solidFill>
                          <a:prstDash val="solid"/>
                          <a:round/>
                          <a:headEnd type="none" w="med" len="med"/>
                          <a:tailEnd type="none" w="med" len="med"/>
                        </a:ln>
                        <a:effectLst/>
                      </p:spPr>
                      <p:txBody>
                        <a:bodyPr vert="horz" wrap="square" lIns="91440" tIns="45720" rIns="91440" bIns="45720" numCol="1" anchor="t" anchorCtr="0" compatLnSpc="1">
                          <a:prstTxWarp prst="textNoShape">
                            <a:avLst/>
                          </a:prstTxWarp>
                        </a:bodyPr>
                        <a:lstStyle/>
                        <a:p>
                          <a:endParaRPr lang="el-GR" sz="2400"/>
                        </a:p>
                      </p:txBody>
                    </p:sp>
                  </p:grpSp>
                  <p:sp>
                    <p:nvSpPr>
                      <p:cNvPr id="35875" name="Freeform 35"/>
                      <p:cNvSpPr>
                        <a:spLocks noChangeAspect="1"/>
                      </p:cNvSpPr>
                      <p:nvPr/>
                    </p:nvSpPr>
                    <p:spPr bwMode="auto">
                      <a:xfrm>
                        <a:off x="6620" y="13340"/>
                        <a:ext cx="187" cy="720"/>
                      </a:xfrm>
                      <a:custGeom>
                        <a:avLst/>
                        <a:gdLst/>
                        <a:ahLst/>
                        <a:cxnLst>
                          <a:cxn ang="0">
                            <a:pos x="0" y="0"/>
                          </a:cxn>
                          <a:cxn ang="0">
                            <a:pos x="80" y="140"/>
                          </a:cxn>
                          <a:cxn ang="0">
                            <a:pos x="180" y="480"/>
                          </a:cxn>
                          <a:cxn ang="0">
                            <a:pos x="160" y="640"/>
                          </a:cxn>
                          <a:cxn ang="0">
                            <a:pos x="40" y="720"/>
                          </a:cxn>
                        </a:cxnLst>
                        <a:rect l="0" t="0" r="r" b="b"/>
                        <a:pathLst>
                          <a:path w="187" h="720">
                            <a:moveTo>
                              <a:pt x="0" y="0"/>
                            </a:moveTo>
                            <a:cubicBezTo>
                              <a:pt x="24" y="48"/>
                              <a:pt x="58" y="91"/>
                              <a:pt x="80" y="140"/>
                            </a:cubicBezTo>
                            <a:cubicBezTo>
                              <a:pt x="129" y="250"/>
                              <a:pt x="142" y="367"/>
                              <a:pt x="180" y="480"/>
                            </a:cubicBezTo>
                            <a:cubicBezTo>
                              <a:pt x="173" y="533"/>
                              <a:pt x="187" y="594"/>
                              <a:pt x="160" y="640"/>
                            </a:cubicBezTo>
                            <a:cubicBezTo>
                              <a:pt x="136" y="682"/>
                              <a:pt x="40" y="720"/>
                              <a:pt x="40" y="720"/>
                            </a:cubicBezTo>
                          </a:path>
                        </a:pathLst>
                      </a:custGeom>
                      <a:noFill/>
                      <a:ln w="15875" cap="flat" cmpd="sng">
                        <a:solidFill>
                          <a:srgbClr val="000000"/>
                        </a:solidFill>
                        <a:prstDash val="solid"/>
                        <a:round/>
                        <a:headEnd type="none" w="med" len="med"/>
                        <a:tailEnd type="none" w="med" len="med"/>
                      </a:ln>
                      <a:effectLst/>
                    </p:spPr>
                    <p:txBody>
                      <a:bodyPr vert="horz" wrap="square" lIns="91440" tIns="45720" rIns="91440" bIns="45720" numCol="1" anchor="t" anchorCtr="0" compatLnSpc="1">
                        <a:prstTxWarp prst="textNoShape">
                          <a:avLst/>
                        </a:prstTxWarp>
                      </a:bodyPr>
                      <a:lstStyle/>
                      <a:p>
                        <a:endParaRPr lang="el-GR" sz="2400"/>
                      </a:p>
                    </p:txBody>
                  </p:sp>
                  <p:sp>
                    <p:nvSpPr>
                      <p:cNvPr id="35876" name="Freeform 36"/>
                      <p:cNvSpPr>
                        <a:spLocks noChangeAspect="1"/>
                      </p:cNvSpPr>
                      <p:nvPr/>
                    </p:nvSpPr>
                    <p:spPr bwMode="auto">
                      <a:xfrm>
                        <a:off x="3000" y="13320"/>
                        <a:ext cx="180" cy="740"/>
                      </a:xfrm>
                      <a:custGeom>
                        <a:avLst/>
                        <a:gdLst/>
                        <a:ahLst/>
                        <a:cxnLst>
                          <a:cxn ang="0">
                            <a:pos x="180" y="0"/>
                          </a:cxn>
                          <a:cxn ang="0">
                            <a:pos x="0" y="620"/>
                          </a:cxn>
                          <a:cxn ang="0">
                            <a:pos x="20" y="680"/>
                          </a:cxn>
                          <a:cxn ang="0">
                            <a:pos x="140" y="720"/>
                          </a:cxn>
                          <a:cxn ang="0">
                            <a:pos x="160" y="740"/>
                          </a:cxn>
                        </a:cxnLst>
                        <a:rect l="0" t="0" r="r" b="b"/>
                        <a:pathLst>
                          <a:path w="180" h="740">
                            <a:moveTo>
                              <a:pt x="180" y="0"/>
                            </a:moveTo>
                            <a:cubicBezTo>
                              <a:pt x="112" y="203"/>
                              <a:pt x="42" y="411"/>
                              <a:pt x="0" y="620"/>
                            </a:cubicBezTo>
                            <a:cubicBezTo>
                              <a:pt x="7" y="640"/>
                              <a:pt x="3" y="668"/>
                              <a:pt x="20" y="680"/>
                            </a:cubicBezTo>
                            <a:cubicBezTo>
                              <a:pt x="54" y="705"/>
                              <a:pt x="110" y="690"/>
                              <a:pt x="140" y="720"/>
                            </a:cubicBezTo>
                            <a:cubicBezTo>
                              <a:pt x="147" y="727"/>
                              <a:pt x="153" y="733"/>
                              <a:pt x="160" y="740"/>
                            </a:cubicBezTo>
                          </a:path>
                        </a:pathLst>
                      </a:custGeom>
                      <a:noFill/>
                      <a:ln w="15875" cap="flat" cmpd="sng">
                        <a:solidFill>
                          <a:srgbClr val="000000"/>
                        </a:solidFill>
                        <a:prstDash val="solid"/>
                        <a:round/>
                        <a:headEnd type="none" w="med" len="med"/>
                        <a:tailEnd type="none" w="med" len="med"/>
                      </a:ln>
                      <a:effectLst/>
                    </p:spPr>
                    <p:txBody>
                      <a:bodyPr vert="horz" wrap="square" lIns="91440" tIns="45720" rIns="91440" bIns="45720" numCol="1" anchor="t" anchorCtr="0" compatLnSpc="1">
                        <a:prstTxWarp prst="textNoShape">
                          <a:avLst/>
                        </a:prstTxWarp>
                      </a:bodyPr>
                      <a:lstStyle/>
                      <a:p>
                        <a:endParaRPr lang="el-GR" sz="2400"/>
                      </a:p>
                    </p:txBody>
                  </p:sp>
                </p:grpSp>
                <p:grpSp>
                  <p:nvGrpSpPr>
                    <p:cNvPr id="35877" name="Group 37"/>
                    <p:cNvGrpSpPr>
                      <a:grpSpLocks noChangeAspect="1"/>
                    </p:cNvGrpSpPr>
                    <p:nvPr/>
                  </p:nvGrpSpPr>
                  <p:grpSpPr bwMode="auto">
                    <a:xfrm>
                      <a:off x="3501" y="9060"/>
                      <a:ext cx="3715" cy="844"/>
                      <a:chOff x="3501" y="9060"/>
                      <a:chExt cx="3715" cy="844"/>
                    </a:xfrm>
                  </p:grpSpPr>
                  <p:sp>
                    <p:nvSpPr>
                      <p:cNvPr id="35878" name="Freeform 38"/>
                      <p:cNvSpPr>
                        <a:spLocks noChangeAspect="1"/>
                      </p:cNvSpPr>
                      <p:nvPr/>
                    </p:nvSpPr>
                    <p:spPr bwMode="auto">
                      <a:xfrm>
                        <a:off x="3501" y="9100"/>
                        <a:ext cx="469" cy="444"/>
                      </a:xfrm>
                      <a:custGeom>
                        <a:avLst/>
                        <a:gdLst/>
                        <a:ahLst/>
                        <a:cxnLst>
                          <a:cxn ang="0">
                            <a:pos x="469" y="0"/>
                          </a:cxn>
                          <a:cxn ang="0">
                            <a:pos x="189" y="300"/>
                          </a:cxn>
                          <a:cxn ang="0">
                            <a:pos x="59" y="370"/>
                          </a:cxn>
                          <a:cxn ang="0">
                            <a:pos x="29" y="390"/>
                          </a:cxn>
                          <a:cxn ang="0">
                            <a:pos x="0" y="444"/>
                          </a:cxn>
                        </a:cxnLst>
                        <a:rect l="0" t="0" r="r" b="b"/>
                        <a:pathLst>
                          <a:path w="469" h="444">
                            <a:moveTo>
                              <a:pt x="469" y="0"/>
                            </a:moveTo>
                            <a:cubicBezTo>
                              <a:pt x="423" y="138"/>
                              <a:pt x="312" y="230"/>
                              <a:pt x="189" y="300"/>
                            </a:cubicBezTo>
                            <a:cubicBezTo>
                              <a:pt x="145" y="325"/>
                              <a:pt x="103" y="341"/>
                              <a:pt x="59" y="370"/>
                            </a:cubicBezTo>
                            <a:cubicBezTo>
                              <a:pt x="49" y="377"/>
                              <a:pt x="29" y="390"/>
                              <a:pt x="29" y="390"/>
                            </a:cubicBezTo>
                            <a:lnTo>
                              <a:pt x="0" y="444"/>
                            </a:lnTo>
                          </a:path>
                        </a:pathLst>
                      </a:custGeom>
                      <a:noFill/>
                      <a:ln w="3175" cap="flat" cmpd="sng">
                        <a:solidFill>
                          <a:srgbClr val="000000"/>
                        </a:solidFill>
                        <a:prstDash val="solid"/>
                        <a:round/>
                        <a:headEnd type="none" w="med" len="med"/>
                        <a:tailEnd type="none" w="med" len="med"/>
                      </a:ln>
                      <a:effectLst/>
                    </p:spPr>
                    <p:txBody>
                      <a:bodyPr vert="horz" wrap="square" lIns="91440" tIns="45720" rIns="91440" bIns="45720" numCol="1" anchor="t" anchorCtr="0" compatLnSpc="1">
                        <a:prstTxWarp prst="textNoShape">
                          <a:avLst/>
                        </a:prstTxWarp>
                      </a:bodyPr>
                      <a:lstStyle/>
                      <a:p>
                        <a:endParaRPr lang="el-GR" sz="2400"/>
                      </a:p>
                    </p:txBody>
                  </p:sp>
                  <p:sp>
                    <p:nvSpPr>
                      <p:cNvPr id="35879" name="Freeform 39"/>
                      <p:cNvSpPr>
                        <a:spLocks noChangeAspect="1"/>
                      </p:cNvSpPr>
                      <p:nvPr/>
                    </p:nvSpPr>
                    <p:spPr bwMode="auto">
                      <a:xfrm>
                        <a:off x="3647" y="9160"/>
                        <a:ext cx="613" cy="577"/>
                      </a:xfrm>
                      <a:custGeom>
                        <a:avLst/>
                        <a:gdLst/>
                        <a:ahLst/>
                        <a:cxnLst>
                          <a:cxn ang="0">
                            <a:pos x="613" y="0"/>
                          </a:cxn>
                          <a:cxn ang="0">
                            <a:pos x="443" y="210"/>
                          </a:cxn>
                          <a:cxn ang="0">
                            <a:pos x="393" y="260"/>
                          </a:cxn>
                          <a:cxn ang="0">
                            <a:pos x="373" y="290"/>
                          </a:cxn>
                          <a:cxn ang="0">
                            <a:pos x="283" y="350"/>
                          </a:cxn>
                          <a:cxn ang="0">
                            <a:pos x="203" y="410"/>
                          </a:cxn>
                          <a:cxn ang="0">
                            <a:pos x="143" y="460"/>
                          </a:cxn>
                          <a:cxn ang="0">
                            <a:pos x="83" y="500"/>
                          </a:cxn>
                          <a:cxn ang="0">
                            <a:pos x="53" y="520"/>
                          </a:cxn>
                          <a:cxn ang="0">
                            <a:pos x="33" y="550"/>
                          </a:cxn>
                          <a:cxn ang="0">
                            <a:pos x="3" y="570"/>
                          </a:cxn>
                        </a:cxnLst>
                        <a:rect l="0" t="0" r="r" b="b"/>
                        <a:pathLst>
                          <a:path w="613" h="577">
                            <a:moveTo>
                              <a:pt x="613" y="0"/>
                            </a:moveTo>
                            <a:cubicBezTo>
                              <a:pt x="558" y="73"/>
                              <a:pt x="520" y="158"/>
                              <a:pt x="443" y="210"/>
                            </a:cubicBezTo>
                            <a:cubicBezTo>
                              <a:pt x="390" y="290"/>
                              <a:pt x="460" y="193"/>
                              <a:pt x="393" y="260"/>
                            </a:cubicBezTo>
                            <a:cubicBezTo>
                              <a:pt x="385" y="268"/>
                              <a:pt x="381" y="282"/>
                              <a:pt x="373" y="290"/>
                            </a:cubicBezTo>
                            <a:cubicBezTo>
                              <a:pt x="348" y="315"/>
                              <a:pt x="316" y="339"/>
                              <a:pt x="283" y="350"/>
                            </a:cubicBezTo>
                            <a:cubicBezTo>
                              <a:pt x="258" y="388"/>
                              <a:pt x="241" y="391"/>
                              <a:pt x="203" y="410"/>
                            </a:cubicBezTo>
                            <a:cubicBezTo>
                              <a:pt x="160" y="431"/>
                              <a:pt x="183" y="429"/>
                              <a:pt x="143" y="460"/>
                            </a:cubicBezTo>
                            <a:cubicBezTo>
                              <a:pt x="124" y="475"/>
                              <a:pt x="103" y="487"/>
                              <a:pt x="83" y="500"/>
                            </a:cubicBezTo>
                            <a:cubicBezTo>
                              <a:pt x="73" y="507"/>
                              <a:pt x="53" y="520"/>
                              <a:pt x="53" y="520"/>
                            </a:cubicBezTo>
                            <a:cubicBezTo>
                              <a:pt x="46" y="530"/>
                              <a:pt x="42" y="542"/>
                              <a:pt x="33" y="550"/>
                            </a:cubicBezTo>
                            <a:cubicBezTo>
                              <a:pt x="0" y="577"/>
                              <a:pt x="3" y="545"/>
                              <a:pt x="3" y="570"/>
                            </a:cubicBezTo>
                          </a:path>
                        </a:pathLst>
                      </a:custGeom>
                      <a:noFill/>
                      <a:ln w="3175" cap="flat" cmpd="sng">
                        <a:solidFill>
                          <a:srgbClr val="000000"/>
                        </a:solidFill>
                        <a:prstDash val="solid"/>
                        <a:round/>
                        <a:headEnd type="none" w="med" len="med"/>
                        <a:tailEnd type="none" w="med" len="med"/>
                      </a:ln>
                      <a:effectLst/>
                    </p:spPr>
                    <p:txBody>
                      <a:bodyPr vert="horz" wrap="square" lIns="91440" tIns="45720" rIns="91440" bIns="45720" numCol="1" anchor="t" anchorCtr="0" compatLnSpc="1">
                        <a:prstTxWarp prst="textNoShape">
                          <a:avLst/>
                        </a:prstTxWarp>
                      </a:bodyPr>
                      <a:lstStyle/>
                      <a:p>
                        <a:endParaRPr lang="el-GR" sz="2400"/>
                      </a:p>
                    </p:txBody>
                  </p:sp>
                  <p:sp>
                    <p:nvSpPr>
                      <p:cNvPr id="35880" name="Freeform 40"/>
                      <p:cNvSpPr>
                        <a:spLocks noChangeAspect="1"/>
                      </p:cNvSpPr>
                      <p:nvPr/>
                    </p:nvSpPr>
                    <p:spPr bwMode="auto">
                      <a:xfrm>
                        <a:off x="4330" y="9190"/>
                        <a:ext cx="540" cy="714"/>
                      </a:xfrm>
                      <a:custGeom>
                        <a:avLst/>
                        <a:gdLst/>
                        <a:ahLst/>
                        <a:cxnLst>
                          <a:cxn ang="0">
                            <a:pos x="540" y="0"/>
                          </a:cxn>
                          <a:cxn ang="0">
                            <a:pos x="500" y="100"/>
                          </a:cxn>
                          <a:cxn ang="0">
                            <a:pos x="460" y="160"/>
                          </a:cxn>
                          <a:cxn ang="0">
                            <a:pos x="360" y="280"/>
                          </a:cxn>
                          <a:cxn ang="0">
                            <a:pos x="320" y="340"/>
                          </a:cxn>
                          <a:cxn ang="0">
                            <a:pos x="280" y="410"/>
                          </a:cxn>
                          <a:cxn ang="0">
                            <a:pos x="250" y="430"/>
                          </a:cxn>
                          <a:cxn ang="0">
                            <a:pos x="170" y="510"/>
                          </a:cxn>
                          <a:cxn ang="0">
                            <a:pos x="120" y="570"/>
                          </a:cxn>
                          <a:cxn ang="0">
                            <a:pos x="0" y="680"/>
                          </a:cxn>
                          <a:cxn ang="0">
                            <a:pos x="71" y="714"/>
                          </a:cxn>
                        </a:cxnLst>
                        <a:rect l="0" t="0" r="r" b="b"/>
                        <a:pathLst>
                          <a:path w="540" h="714">
                            <a:moveTo>
                              <a:pt x="540" y="0"/>
                            </a:moveTo>
                            <a:cubicBezTo>
                              <a:pt x="511" y="59"/>
                              <a:pt x="525" y="26"/>
                              <a:pt x="500" y="100"/>
                            </a:cubicBezTo>
                            <a:cubicBezTo>
                              <a:pt x="492" y="123"/>
                              <a:pt x="473" y="140"/>
                              <a:pt x="460" y="160"/>
                            </a:cubicBezTo>
                            <a:cubicBezTo>
                              <a:pt x="431" y="204"/>
                              <a:pt x="404" y="251"/>
                              <a:pt x="360" y="280"/>
                            </a:cubicBezTo>
                            <a:cubicBezTo>
                              <a:pt x="342" y="333"/>
                              <a:pt x="362" y="290"/>
                              <a:pt x="320" y="340"/>
                            </a:cubicBezTo>
                            <a:cubicBezTo>
                              <a:pt x="303" y="361"/>
                              <a:pt x="297" y="389"/>
                              <a:pt x="280" y="410"/>
                            </a:cubicBezTo>
                            <a:cubicBezTo>
                              <a:pt x="272" y="419"/>
                              <a:pt x="259" y="422"/>
                              <a:pt x="250" y="430"/>
                            </a:cubicBezTo>
                            <a:cubicBezTo>
                              <a:pt x="218" y="457"/>
                              <a:pt x="205" y="487"/>
                              <a:pt x="170" y="510"/>
                            </a:cubicBezTo>
                            <a:cubicBezTo>
                              <a:pt x="99" y="617"/>
                              <a:pt x="210" y="455"/>
                              <a:pt x="120" y="570"/>
                            </a:cubicBezTo>
                            <a:cubicBezTo>
                              <a:pt x="73" y="631"/>
                              <a:pt x="72" y="644"/>
                              <a:pt x="0" y="680"/>
                            </a:cubicBezTo>
                            <a:lnTo>
                              <a:pt x="71" y="714"/>
                            </a:lnTo>
                          </a:path>
                        </a:pathLst>
                      </a:custGeom>
                      <a:noFill/>
                      <a:ln w="3175" cap="flat" cmpd="sng">
                        <a:solidFill>
                          <a:srgbClr val="000000"/>
                        </a:solidFill>
                        <a:prstDash val="solid"/>
                        <a:round/>
                        <a:headEnd type="none" w="med" len="med"/>
                        <a:tailEnd type="none" w="med" len="med"/>
                      </a:ln>
                      <a:effectLst/>
                    </p:spPr>
                    <p:txBody>
                      <a:bodyPr vert="horz" wrap="square" lIns="91440" tIns="45720" rIns="91440" bIns="45720" numCol="1" anchor="t" anchorCtr="0" compatLnSpc="1">
                        <a:prstTxWarp prst="textNoShape">
                          <a:avLst/>
                        </a:prstTxWarp>
                      </a:bodyPr>
                      <a:lstStyle/>
                      <a:p>
                        <a:endParaRPr lang="el-GR" sz="2400"/>
                      </a:p>
                    </p:txBody>
                  </p:sp>
                  <p:sp>
                    <p:nvSpPr>
                      <p:cNvPr id="35881" name="Freeform 41"/>
                      <p:cNvSpPr>
                        <a:spLocks noChangeAspect="1"/>
                      </p:cNvSpPr>
                      <p:nvPr/>
                    </p:nvSpPr>
                    <p:spPr bwMode="auto">
                      <a:xfrm>
                        <a:off x="4780" y="9190"/>
                        <a:ext cx="440" cy="700"/>
                      </a:xfrm>
                      <a:custGeom>
                        <a:avLst/>
                        <a:gdLst/>
                        <a:ahLst/>
                        <a:cxnLst>
                          <a:cxn ang="0">
                            <a:pos x="440" y="0"/>
                          </a:cxn>
                          <a:cxn ang="0">
                            <a:pos x="320" y="250"/>
                          </a:cxn>
                          <a:cxn ang="0">
                            <a:pos x="280" y="310"/>
                          </a:cxn>
                          <a:cxn ang="0">
                            <a:pos x="210" y="430"/>
                          </a:cxn>
                          <a:cxn ang="0">
                            <a:pos x="180" y="490"/>
                          </a:cxn>
                          <a:cxn ang="0">
                            <a:pos x="120" y="550"/>
                          </a:cxn>
                          <a:cxn ang="0">
                            <a:pos x="40" y="670"/>
                          </a:cxn>
                          <a:cxn ang="0">
                            <a:pos x="0" y="700"/>
                          </a:cxn>
                        </a:cxnLst>
                        <a:rect l="0" t="0" r="r" b="b"/>
                        <a:pathLst>
                          <a:path w="440" h="700">
                            <a:moveTo>
                              <a:pt x="440" y="0"/>
                            </a:moveTo>
                            <a:cubicBezTo>
                              <a:pt x="410" y="89"/>
                              <a:pt x="372" y="171"/>
                              <a:pt x="320" y="250"/>
                            </a:cubicBezTo>
                            <a:cubicBezTo>
                              <a:pt x="262" y="337"/>
                              <a:pt x="376" y="214"/>
                              <a:pt x="280" y="310"/>
                            </a:cubicBezTo>
                            <a:cubicBezTo>
                              <a:pt x="265" y="355"/>
                              <a:pt x="236" y="391"/>
                              <a:pt x="210" y="430"/>
                            </a:cubicBezTo>
                            <a:cubicBezTo>
                              <a:pt x="164" y="500"/>
                              <a:pt x="243" y="419"/>
                              <a:pt x="180" y="490"/>
                            </a:cubicBezTo>
                            <a:cubicBezTo>
                              <a:pt x="161" y="511"/>
                              <a:pt x="140" y="530"/>
                              <a:pt x="120" y="550"/>
                            </a:cubicBezTo>
                            <a:cubicBezTo>
                              <a:pt x="103" y="567"/>
                              <a:pt x="62" y="655"/>
                              <a:pt x="40" y="670"/>
                            </a:cubicBezTo>
                            <a:cubicBezTo>
                              <a:pt x="6" y="693"/>
                              <a:pt x="18" y="682"/>
                              <a:pt x="0" y="700"/>
                            </a:cubicBezTo>
                          </a:path>
                        </a:pathLst>
                      </a:custGeom>
                      <a:noFill/>
                      <a:ln w="3175" cap="flat" cmpd="sng">
                        <a:solidFill>
                          <a:srgbClr val="000000"/>
                        </a:solidFill>
                        <a:prstDash val="solid"/>
                        <a:round/>
                        <a:headEnd type="none" w="med" len="med"/>
                        <a:tailEnd type="none" w="med" len="med"/>
                      </a:ln>
                      <a:effectLst/>
                    </p:spPr>
                    <p:txBody>
                      <a:bodyPr vert="horz" wrap="square" lIns="91440" tIns="45720" rIns="91440" bIns="45720" numCol="1" anchor="t" anchorCtr="0" compatLnSpc="1">
                        <a:prstTxWarp prst="textNoShape">
                          <a:avLst/>
                        </a:prstTxWarp>
                      </a:bodyPr>
                      <a:lstStyle/>
                      <a:p>
                        <a:endParaRPr lang="el-GR" sz="2400"/>
                      </a:p>
                    </p:txBody>
                  </p:sp>
                  <p:sp>
                    <p:nvSpPr>
                      <p:cNvPr id="35882" name="Freeform 42"/>
                      <p:cNvSpPr>
                        <a:spLocks noChangeAspect="1"/>
                      </p:cNvSpPr>
                      <p:nvPr/>
                    </p:nvSpPr>
                    <p:spPr bwMode="auto">
                      <a:xfrm>
                        <a:off x="3950" y="9180"/>
                        <a:ext cx="570" cy="620"/>
                      </a:xfrm>
                      <a:custGeom>
                        <a:avLst/>
                        <a:gdLst/>
                        <a:ahLst/>
                        <a:cxnLst>
                          <a:cxn ang="0">
                            <a:pos x="570" y="0"/>
                          </a:cxn>
                          <a:cxn ang="0">
                            <a:pos x="500" y="120"/>
                          </a:cxn>
                          <a:cxn ang="0">
                            <a:pos x="490" y="150"/>
                          </a:cxn>
                          <a:cxn ang="0">
                            <a:pos x="460" y="170"/>
                          </a:cxn>
                          <a:cxn ang="0">
                            <a:pos x="300" y="360"/>
                          </a:cxn>
                          <a:cxn ang="0">
                            <a:pos x="180" y="450"/>
                          </a:cxn>
                          <a:cxn ang="0">
                            <a:pos x="130" y="500"/>
                          </a:cxn>
                          <a:cxn ang="0">
                            <a:pos x="80" y="550"/>
                          </a:cxn>
                          <a:cxn ang="0">
                            <a:pos x="0" y="620"/>
                          </a:cxn>
                        </a:cxnLst>
                        <a:rect l="0" t="0" r="r" b="b"/>
                        <a:pathLst>
                          <a:path w="570" h="620">
                            <a:moveTo>
                              <a:pt x="570" y="0"/>
                            </a:moveTo>
                            <a:cubicBezTo>
                              <a:pt x="555" y="45"/>
                              <a:pt x="514" y="77"/>
                              <a:pt x="500" y="120"/>
                            </a:cubicBezTo>
                            <a:cubicBezTo>
                              <a:pt x="497" y="130"/>
                              <a:pt x="497" y="142"/>
                              <a:pt x="490" y="150"/>
                            </a:cubicBezTo>
                            <a:cubicBezTo>
                              <a:pt x="482" y="159"/>
                              <a:pt x="470" y="163"/>
                              <a:pt x="460" y="170"/>
                            </a:cubicBezTo>
                            <a:cubicBezTo>
                              <a:pt x="437" y="240"/>
                              <a:pt x="374" y="335"/>
                              <a:pt x="300" y="360"/>
                            </a:cubicBezTo>
                            <a:cubicBezTo>
                              <a:pt x="266" y="394"/>
                              <a:pt x="226" y="435"/>
                              <a:pt x="180" y="450"/>
                            </a:cubicBezTo>
                            <a:cubicBezTo>
                              <a:pt x="127" y="530"/>
                              <a:pt x="197" y="433"/>
                              <a:pt x="130" y="500"/>
                            </a:cubicBezTo>
                            <a:cubicBezTo>
                              <a:pt x="63" y="567"/>
                              <a:pt x="160" y="497"/>
                              <a:pt x="80" y="550"/>
                            </a:cubicBezTo>
                            <a:cubicBezTo>
                              <a:pt x="54" y="589"/>
                              <a:pt x="31" y="589"/>
                              <a:pt x="0" y="620"/>
                            </a:cubicBezTo>
                          </a:path>
                        </a:pathLst>
                      </a:custGeom>
                      <a:noFill/>
                      <a:ln w="3175" cap="flat" cmpd="sng">
                        <a:solidFill>
                          <a:srgbClr val="000000"/>
                        </a:solidFill>
                        <a:prstDash val="solid"/>
                        <a:round/>
                        <a:headEnd type="none" w="med" len="med"/>
                        <a:tailEnd type="none" w="med" len="med"/>
                      </a:ln>
                      <a:effectLst/>
                    </p:spPr>
                    <p:txBody>
                      <a:bodyPr vert="horz" wrap="square" lIns="91440" tIns="45720" rIns="91440" bIns="45720" numCol="1" anchor="t" anchorCtr="0" compatLnSpc="1">
                        <a:prstTxWarp prst="textNoShape">
                          <a:avLst/>
                        </a:prstTxWarp>
                      </a:bodyPr>
                      <a:lstStyle/>
                      <a:p>
                        <a:endParaRPr lang="el-GR" sz="2400"/>
                      </a:p>
                    </p:txBody>
                  </p:sp>
                  <p:sp>
                    <p:nvSpPr>
                      <p:cNvPr id="35883" name="Freeform 43"/>
                      <p:cNvSpPr>
                        <a:spLocks noChangeAspect="1"/>
                      </p:cNvSpPr>
                      <p:nvPr/>
                    </p:nvSpPr>
                    <p:spPr bwMode="auto">
                      <a:xfrm>
                        <a:off x="5200" y="9200"/>
                        <a:ext cx="390" cy="700"/>
                      </a:xfrm>
                      <a:custGeom>
                        <a:avLst/>
                        <a:gdLst/>
                        <a:ahLst/>
                        <a:cxnLst>
                          <a:cxn ang="0">
                            <a:pos x="390" y="0"/>
                          </a:cxn>
                          <a:cxn ang="0">
                            <a:pos x="290" y="250"/>
                          </a:cxn>
                          <a:cxn ang="0">
                            <a:pos x="210" y="340"/>
                          </a:cxn>
                          <a:cxn ang="0">
                            <a:pos x="180" y="370"/>
                          </a:cxn>
                          <a:cxn ang="0">
                            <a:pos x="120" y="500"/>
                          </a:cxn>
                          <a:cxn ang="0">
                            <a:pos x="90" y="530"/>
                          </a:cxn>
                          <a:cxn ang="0">
                            <a:pos x="70" y="560"/>
                          </a:cxn>
                          <a:cxn ang="0">
                            <a:pos x="0" y="700"/>
                          </a:cxn>
                        </a:cxnLst>
                        <a:rect l="0" t="0" r="r" b="b"/>
                        <a:pathLst>
                          <a:path w="390" h="700">
                            <a:moveTo>
                              <a:pt x="390" y="0"/>
                            </a:moveTo>
                            <a:cubicBezTo>
                              <a:pt x="359" y="94"/>
                              <a:pt x="345" y="167"/>
                              <a:pt x="290" y="250"/>
                            </a:cubicBezTo>
                            <a:cubicBezTo>
                              <a:pt x="254" y="304"/>
                              <a:pt x="278" y="272"/>
                              <a:pt x="210" y="340"/>
                            </a:cubicBezTo>
                            <a:cubicBezTo>
                              <a:pt x="200" y="350"/>
                              <a:pt x="180" y="370"/>
                              <a:pt x="180" y="370"/>
                            </a:cubicBezTo>
                            <a:cubicBezTo>
                              <a:pt x="165" y="416"/>
                              <a:pt x="149" y="460"/>
                              <a:pt x="120" y="500"/>
                            </a:cubicBezTo>
                            <a:cubicBezTo>
                              <a:pt x="112" y="512"/>
                              <a:pt x="99" y="519"/>
                              <a:pt x="90" y="530"/>
                            </a:cubicBezTo>
                            <a:cubicBezTo>
                              <a:pt x="82" y="539"/>
                              <a:pt x="77" y="550"/>
                              <a:pt x="70" y="560"/>
                            </a:cubicBezTo>
                            <a:cubicBezTo>
                              <a:pt x="60" y="620"/>
                              <a:pt x="42" y="658"/>
                              <a:pt x="0" y="700"/>
                            </a:cubicBezTo>
                          </a:path>
                        </a:pathLst>
                      </a:custGeom>
                      <a:noFill/>
                      <a:ln w="3175" cap="flat" cmpd="sng">
                        <a:solidFill>
                          <a:srgbClr val="000000"/>
                        </a:solidFill>
                        <a:prstDash val="solid"/>
                        <a:round/>
                        <a:headEnd type="none" w="med" len="med"/>
                        <a:tailEnd type="none" w="med" len="med"/>
                      </a:ln>
                      <a:effectLst/>
                    </p:spPr>
                    <p:txBody>
                      <a:bodyPr vert="horz" wrap="square" lIns="91440" tIns="45720" rIns="91440" bIns="45720" numCol="1" anchor="t" anchorCtr="0" compatLnSpc="1">
                        <a:prstTxWarp prst="textNoShape">
                          <a:avLst/>
                        </a:prstTxWarp>
                      </a:bodyPr>
                      <a:lstStyle/>
                      <a:p>
                        <a:endParaRPr lang="el-GR" sz="2400"/>
                      </a:p>
                    </p:txBody>
                  </p:sp>
                  <p:sp>
                    <p:nvSpPr>
                      <p:cNvPr id="35884" name="Freeform 44"/>
                      <p:cNvSpPr>
                        <a:spLocks noChangeAspect="1"/>
                      </p:cNvSpPr>
                      <p:nvPr/>
                    </p:nvSpPr>
                    <p:spPr bwMode="auto">
                      <a:xfrm>
                        <a:off x="5481" y="9184"/>
                        <a:ext cx="390" cy="700"/>
                      </a:xfrm>
                      <a:custGeom>
                        <a:avLst/>
                        <a:gdLst/>
                        <a:ahLst/>
                        <a:cxnLst>
                          <a:cxn ang="0">
                            <a:pos x="390" y="0"/>
                          </a:cxn>
                          <a:cxn ang="0">
                            <a:pos x="290" y="250"/>
                          </a:cxn>
                          <a:cxn ang="0">
                            <a:pos x="210" y="340"/>
                          </a:cxn>
                          <a:cxn ang="0">
                            <a:pos x="180" y="370"/>
                          </a:cxn>
                          <a:cxn ang="0">
                            <a:pos x="120" y="500"/>
                          </a:cxn>
                          <a:cxn ang="0">
                            <a:pos x="90" y="530"/>
                          </a:cxn>
                          <a:cxn ang="0">
                            <a:pos x="70" y="560"/>
                          </a:cxn>
                          <a:cxn ang="0">
                            <a:pos x="0" y="700"/>
                          </a:cxn>
                        </a:cxnLst>
                        <a:rect l="0" t="0" r="r" b="b"/>
                        <a:pathLst>
                          <a:path w="390" h="700">
                            <a:moveTo>
                              <a:pt x="390" y="0"/>
                            </a:moveTo>
                            <a:cubicBezTo>
                              <a:pt x="359" y="94"/>
                              <a:pt x="345" y="167"/>
                              <a:pt x="290" y="250"/>
                            </a:cubicBezTo>
                            <a:cubicBezTo>
                              <a:pt x="254" y="304"/>
                              <a:pt x="278" y="272"/>
                              <a:pt x="210" y="340"/>
                            </a:cubicBezTo>
                            <a:cubicBezTo>
                              <a:pt x="200" y="350"/>
                              <a:pt x="180" y="370"/>
                              <a:pt x="180" y="370"/>
                            </a:cubicBezTo>
                            <a:cubicBezTo>
                              <a:pt x="165" y="416"/>
                              <a:pt x="149" y="460"/>
                              <a:pt x="120" y="500"/>
                            </a:cubicBezTo>
                            <a:cubicBezTo>
                              <a:pt x="112" y="512"/>
                              <a:pt x="99" y="519"/>
                              <a:pt x="90" y="530"/>
                            </a:cubicBezTo>
                            <a:cubicBezTo>
                              <a:pt x="82" y="539"/>
                              <a:pt x="77" y="550"/>
                              <a:pt x="70" y="560"/>
                            </a:cubicBezTo>
                            <a:cubicBezTo>
                              <a:pt x="60" y="620"/>
                              <a:pt x="42" y="658"/>
                              <a:pt x="0" y="700"/>
                            </a:cubicBezTo>
                          </a:path>
                        </a:pathLst>
                      </a:custGeom>
                      <a:noFill/>
                      <a:ln w="3175" cap="flat" cmpd="sng">
                        <a:solidFill>
                          <a:srgbClr val="000000"/>
                        </a:solidFill>
                        <a:prstDash val="solid"/>
                        <a:round/>
                        <a:headEnd type="none" w="med" len="med"/>
                        <a:tailEnd type="none" w="med" len="med"/>
                      </a:ln>
                      <a:effectLst/>
                    </p:spPr>
                    <p:txBody>
                      <a:bodyPr vert="horz" wrap="square" lIns="91440" tIns="45720" rIns="91440" bIns="45720" numCol="1" anchor="t" anchorCtr="0" compatLnSpc="1">
                        <a:prstTxWarp prst="textNoShape">
                          <a:avLst/>
                        </a:prstTxWarp>
                      </a:bodyPr>
                      <a:lstStyle/>
                      <a:p>
                        <a:endParaRPr lang="el-GR" sz="2400"/>
                      </a:p>
                    </p:txBody>
                  </p:sp>
                  <p:sp>
                    <p:nvSpPr>
                      <p:cNvPr id="35885" name="Freeform 45"/>
                      <p:cNvSpPr>
                        <a:spLocks noChangeAspect="1"/>
                      </p:cNvSpPr>
                      <p:nvPr/>
                    </p:nvSpPr>
                    <p:spPr bwMode="auto">
                      <a:xfrm>
                        <a:off x="5841" y="9184"/>
                        <a:ext cx="390" cy="700"/>
                      </a:xfrm>
                      <a:custGeom>
                        <a:avLst/>
                        <a:gdLst/>
                        <a:ahLst/>
                        <a:cxnLst>
                          <a:cxn ang="0">
                            <a:pos x="390" y="0"/>
                          </a:cxn>
                          <a:cxn ang="0">
                            <a:pos x="290" y="250"/>
                          </a:cxn>
                          <a:cxn ang="0">
                            <a:pos x="210" y="340"/>
                          </a:cxn>
                          <a:cxn ang="0">
                            <a:pos x="180" y="370"/>
                          </a:cxn>
                          <a:cxn ang="0">
                            <a:pos x="120" y="500"/>
                          </a:cxn>
                          <a:cxn ang="0">
                            <a:pos x="90" y="530"/>
                          </a:cxn>
                          <a:cxn ang="0">
                            <a:pos x="70" y="560"/>
                          </a:cxn>
                          <a:cxn ang="0">
                            <a:pos x="0" y="700"/>
                          </a:cxn>
                        </a:cxnLst>
                        <a:rect l="0" t="0" r="r" b="b"/>
                        <a:pathLst>
                          <a:path w="390" h="700">
                            <a:moveTo>
                              <a:pt x="390" y="0"/>
                            </a:moveTo>
                            <a:cubicBezTo>
                              <a:pt x="359" y="94"/>
                              <a:pt x="345" y="167"/>
                              <a:pt x="290" y="250"/>
                            </a:cubicBezTo>
                            <a:cubicBezTo>
                              <a:pt x="254" y="304"/>
                              <a:pt x="278" y="272"/>
                              <a:pt x="210" y="340"/>
                            </a:cubicBezTo>
                            <a:cubicBezTo>
                              <a:pt x="200" y="350"/>
                              <a:pt x="180" y="370"/>
                              <a:pt x="180" y="370"/>
                            </a:cubicBezTo>
                            <a:cubicBezTo>
                              <a:pt x="165" y="416"/>
                              <a:pt x="149" y="460"/>
                              <a:pt x="120" y="500"/>
                            </a:cubicBezTo>
                            <a:cubicBezTo>
                              <a:pt x="112" y="512"/>
                              <a:pt x="99" y="519"/>
                              <a:pt x="90" y="530"/>
                            </a:cubicBezTo>
                            <a:cubicBezTo>
                              <a:pt x="82" y="539"/>
                              <a:pt x="77" y="550"/>
                              <a:pt x="70" y="560"/>
                            </a:cubicBezTo>
                            <a:cubicBezTo>
                              <a:pt x="60" y="620"/>
                              <a:pt x="42" y="658"/>
                              <a:pt x="0" y="700"/>
                            </a:cubicBezTo>
                          </a:path>
                        </a:pathLst>
                      </a:custGeom>
                      <a:noFill/>
                      <a:ln w="3175" cap="flat" cmpd="sng">
                        <a:solidFill>
                          <a:srgbClr val="000000"/>
                        </a:solidFill>
                        <a:prstDash val="solid"/>
                        <a:round/>
                        <a:headEnd type="none" w="med" len="med"/>
                        <a:tailEnd type="none" w="med" len="med"/>
                      </a:ln>
                      <a:effectLst/>
                    </p:spPr>
                    <p:txBody>
                      <a:bodyPr vert="horz" wrap="square" lIns="91440" tIns="45720" rIns="91440" bIns="45720" numCol="1" anchor="t" anchorCtr="0" compatLnSpc="1">
                        <a:prstTxWarp prst="textNoShape">
                          <a:avLst/>
                        </a:prstTxWarp>
                      </a:bodyPr>
                      <a:lstStyle/>
                      <a:p>
                        <a:endParaRPr lang="el-GR" sz="2400"/>
                      </a:p>
                    </p:txBody>
                  </p:sp>
                  <p:sp>
                    <p:nvSpPr>
                      <p:cNvPr id="35886" name="Freeform 46"/>
                      <p:cNvSpPr>
                        <a:spLocks noChangeAspect="1"/>
                      </p:cNvSpPr>
                      <p:nvPr/>
                    </p:nvSpPr>
                    <p:spPr bwMode="auto">
                      <a:xfrm>
                        <a:off x="6190" y="9170"/>
                        <a:ext cx="350" cy="720"/>
                      </a:xfrm>
                      <a:custGeom>
                        <a:avLst/>
                        <a:gdLst/>
                        <a:ahLst/>
                        <a:cxnLst>
                          <a:cxn ang="0">
                            <a:pos x="350" y="0"/>
                          </a:cxn>
                          <a:cxn ang="0">
                            <a:pos x="340" y="160"/>
                          </a:cxn>
                          <a:cxn ang="0">
                            <a:pos x="290" y="240"/>
                          </a:cxn>
                          <a:cxn ang="0">
                            <a:pos x="240" y="330"/>
                          </a:cxn>
                          <a:cxn ang="0">
                            <a:pos x="190" y="460"/>
                          </a:cxn>
                          <a:cxn ang="0">
                            <a:pos x="120" y="550"/>
                          </a:cxn>
                          <a:cxn ang="0">
                            <a:pos x="0" y="720"/>
                          </a:cxn>
                        </a:cxnLst>
                        <a:rect l="0" t="0" r="r" b="b"/>
                        <a:pathLst>
                          <a:path w="350" h="720">
                            <a:moveTo>
                              <a:pt x="350" y="0"/>
                            </a:moveTo>
                            <a:cubicBezTo>
                              <a:pt x="347" y="53"/>
                              <a:pt x="348" y="107"/>
                              <a:pt x="340" y="160"/>
                            </a:cubicBezTo>
                            <a:cubicBezTo>
                              <a:pt x="336" y="184"/>
                              <a:pt x="302" y="223"/>
                              <a:pt x="290" y="240"/>
                            </a:cubicBezTo>
                            <a:cubicBezTo>
                              <a:pt x="271" y="267"/>
                              <a:pt x="255" y="300"/>
                              <a:pt x="240" y="330"/>
                            </a:cubicBezTo>
                            <a:cubicBezTo>
                              <a:pt x="229" y="353"/>
                              <a:pt x="200" y="450"/>
                              <a:pt x="190" y="460"/>
                            </a:cubicBezTo>
                            <a:cubicBezTo>
                              <a:pt x="163" y="487"/>
                              <a:pt x="147" y="523"/>
                              <a:pt x="120" y="550"/>
                            </a:cubicBezTo>
                            <a:cubicBezTo>
                              <a:pt x="64" y="606"/>
                              <a:pt x="34" y="651"/>
                              <a:pt x="0" y="720"/>
                            </a:cubicBezTo>
                          </a:path>
                        </a:pathLst>
                      </a:custGeom>
                      <a:noFill/>
                      <a:ln w="3175" cap="flat" cmpd="sng">
                        <a:solidFill>
                          <a:srgbClr val="000000"/>
                        </a:solidFill>
                        <a:prstDash val="solid"/>
                        <a:round/>
                        <a:headEnd type="none" w="med" len="med"/>
                        <a:tailEnd type="none" w="med" len="med"/>
                      </a:ln>
                      <a:effectLst/>
                    </p:spPr>
                    <p:txBody>
                      <a:bodyPr vert="horz" wrap="square" lIns="91440" tIns="45720" rIns="91440" bIns="45720" numCol="1" anchor="t" anchorCtr="0" compatLnSpc="1">
                        <a:prstTxWarp prst="textNoShape">
                          <a:avLst/>
                        </a:prstTxWarp>
                      </a:bodyPr>
                      <a:lstStyle/>
                      <a:p>
                        <a:endParaRPr lang="el-GR" sz="2400"/>
                      </a:p>
                    </p:txBody>
                  </p:sp>
                  <p:sp>
                    <p:nvSpPr>
                      <p:cNvPr id="35887" name="Freeform 47"/>
                      <p:cNvSpPr>
                        <a:spLocks noChangeAspect="1"/>
                      </p:cNvSpPr>
                      <p:nvPr/>
                    </p:nvSpPr>
                    <p:spPr bwMode="auto">
                      <a:xfrm>
                        <a:off x="6960" y="9060"/>
                        <a:ext cx="256" cy="733"/>
                      </a:xfrm>
                      <a:custGeom>
                        <a:avLst/>
                        <a:gdLst/>
                        <a:ahLst/>
                        <a:cxnLst>
                          <a:cxn ang="0">
                            <a:pos x="180" y="0"/>
                          </a:cxn>
                          <a:cxn ang="0">
                            <a:pos x="90" y="580"/>
                          </a:cxn>
                          <a:cxn ang="0">
                            <a:pos x="20" y="700"/>
                          </a:cxn>
                          <a:cxn ang="0">
                            <a:pos x="0" y="730"/>
                          </a:cxn>
                        </a:cxnLst>
                        <a:rect l="0" t="0" r="r" b="b"/>
                        <a:pathLst>
                          <a:path w="256" h="733">
                            <a:moveTo>
                              <a:pt x="180" y="0"/>
                            </a:moveTo>
                            <a:cubicBezTo>
                              <a:pt x="256" y="227"/>
                              <a:pt x="156" y="382"/>
                              <a:pt x="90" y="580"/>
                            </a:cubicBezTo>
                            <a:cubicBezTo>
                              <a:pt x="75" y="625"/>
                              <a:pt x="34" y="657"/>
                              <a:pt x="20" y="700"/>
                            </a:cubicBezTo>
                            <a:cubicBezTo>
                              <a:pt x="9" y="733"/>
                              <a:pt x="21" y="730"/>
                              <a:pt x="0" y="730"/>
                            </a:cubicBezTo>
                          </a:path>
                        </a:pathLst>
                      </a:custGeom>
                      <a:noFill/>
                      <a:ln w="3175" cap="flat" cmpd="sng">
                        <a:solidFill>
                          <a:srgbClr val="000000"/>
                        </a:solidFill>
                        <a:prstDash val="solid"/>
                        <a:round/>
                        <a:headEnd type="none" w="med" len="med"/>
                        <a:tailEnd type="none" w="med" len="med"/>
                      </a:ln>
                      <a:effectLst/>
                    </p:spPr>
                    <p:txBody>
                      <a:bodyPr vert="horz" wrap="square" lIns="91440" tIns="45720" rIns="91440" bIns="45720" numCol="1" anchor="t" anchorCtr="0" compatLnSpc="1">
                        <a:prstTxWarp prst="textNoShape">
                          <a:avLst/>
                        </a:prstTxWarp>
                      </a:bodyPr>
                      <a:lstStyle/>
                      <a:p>
                        <a:endParaRPr lang="el-GR" sz="2400"/>
                      </a:p>
                    </p:txBody>
                  </p:sp>
                  <p:sp>
                    <p:nvSpPr>
                      <p:cNvPr id="35888" name="Freeform 48"/>
                      <p:cNvSpPr>
                        <a:spLocks noChangeAspect="1"/>
                      </p:cNvSpPr>
                      <p:nvPr/>
                    </p:nvSpPr>
                    <p:spPr bwMode="auto">
                      <a:xfrm>
                        <a:off x="6620" y="9100"/>
                        <a:ext cx="274" cy="760"/>
                      </a:xfrm>
                      <a:custGeom>
                        <a:avLst/>
                        <a:gdLst/>
                        <a:ahLst/>
                        <a:cxnLst>
                          <a:cxn ang="0">
                            <a:pos x="230" y="0"/>
                          </a:cxn>
                          <a:cxn ang="0">
                            <a:pos x="140" y="470"/>
                          </a:cxn>
                          <a:cxn ang="0">
                            <a:pos x="40" y="600"/>
                          </a:cxn>
                          <a:cxn ang="0">
                            <a:pos x="0" y="760"/>
                          </a:cxn>
                        </a:cxnLst>
                        <a:rect l="0" t="0" r="r" b="b"/>
                        <a:pathLst>
                          <a:path w="274" h="760">
                            <a:moveTo>
                              <a:pt x="230" y="0"/>
                            </a:moveTo>
                            <a:cubicBezTo>
                              <a:pt x="274" y="133"/>
                              <a:pt x="211" y="345"/>
                              <a:pt x="140" y="470"/>
                            </a:cubicBezTo>
                            <a:cubicBezTo>
                              <a:pt x="113" y="517"/>
                              <a:pt x="62" y="551"/>
                              <a:pt x="40" y="600"/>
                            </a:cubicBezTo>
                            <a:cubicBezTo>
                              <a:pt x="18" y="651"/>
                              <a:pt x="0" y="705"/>
                              <a:pt x="0" y="760"/>
                            </a:cubicBezTo>
                          </a:path>
                        </a:pathLst>
                      </a:custGeom>
                      <a:noFill/>
                      <a:ln w="3175" cap="flat" cmpd="sng">
                        <a:solidFill>
                          <a:srgbClr val="000000"/>
                        </a:solidFill>
                        <a:prstDash val="solid"/>
                        <a:round/>
                        <a:headEnd type="none" w="med" len="med"/>
                        <a:tailEnd type="none" w="med" len="med"/>
                      </a:ln>
                      <a:effectLst/>
                    </p:spPr>
                    <p:txBody>
                      <a:bodyPr vert="horz" wrap="square" lIns="91440" tIns="45720" rIns="91440" bIns="45720" numCol="1" anchor="t" anchorCtr="0" compatLnSpc="1">
                        <a:prstTxWarp prst="textNoShape">
                          <a:avLst/>
                        </a:prstTxWarp>
                      </a:bodyPr>
                      <a:lstStyle/>
                      <a:p>
                        <a:endParaRPr lang="el-GR" sz="2400"/>
                      </a:p>
                    </p:txBody>
                  </p:sp>
                </p:grpSp>
              </p:grpSp>
              <p:sp>
                <p:nvSpPr>
                  <p:cNvPr id="35889" name="Rectangle 49"/>
                  <p:cNvSpPr>
                    <a:spLocks noChangeAspect="1" noChangeArrowheads="1"/>
                  </p:cNvSpPr>
                  <p:nvPr/>
                </p:nvSpPr>
                <p:spPr bwMode="auto">
                  <a:xfrm>
                    <a:off x="7641" y="4864"/>
                    <a:ext cx="363" cy="2520"/>
                  </a:xfrm>
                  <a:prstGeom prst="rect">
                    <a:avLst/>
                  </a:prstGeom>
                  <a:solidFill>
                    <a:srgbClr val="EAEAEA"/>
                  </a:solidFill>
                  <a:ln w="9525">
                    <a:solidFill>
                      <a:srgbClr val="000000"/>
                    </a:solidFill>
                    <a:miter lim="800000"/>
                    <a:headEnd/>
                    <a:tailEnd/>
                  </a:ln>
                  <a:effectLst/>
                </p:spPr>
                <p:txBody>
                  <a:bodyPr vert="horz" wrap="square" lIns="91440" tIns="45720" rIns="91440" bIns="45720" numCol="1" anchor="t" anchorCtr="0" compatLnSpc="1">
                    <a:prstTxWarp prst="textNoShape">
                      <a:avLst/>
                    </a:prstTxWarp>
                  </a:bodyPr>
                  <a:lstStyle/>
                  <a:p>
                    <a:endParaRPr lang="el-GR" sz="2400"/>
                  </a:p>
                </p:txBody>
              </p:sp>
              <p:sp>
                <p:nvSpPr>
                  <p:cNvPr id="35890" name="Rectangle 50"/>
                  <p:cNvSpPr>
                    <a:spLocks noChangeAspect="1" noChangeArrowheads="1"/>
                  </p:cNvSpPr>
                  <p:nvPr/>
                </p:nvSpPr>
                <p:spPr bwMode="auto">
                  <a:xfrm>
                    <a:off x="2781" y="7384"/>
                    <a:ext cx="6660" cy="720"/>
                  </a:xfrm>
                  <a:prstGeom prst="rect">
                    <a:avLst/>
                  </a:prstGeom>
                  <a:solidFill>
                    <a:srgbClr val="EAEAEA"/>
                  </a:solidFill>
                  <a:ln w="9525">
                    <a:solidFill>
                      <a:srgbClr val="000000"/>
                    </a:solidFill>
                    <a:miter lim="800000"/>
                    <a:headEnd/>
                    <a:tailEnd/>
                  </a:ln>
                  <a:effectLst/>
                </p:spPr>
                <p:txBody>
                  <a:bodyPr vert="horz" wrap="square" lIns="91440" tIns="45720" rIns="91440" bIns="45720" numCol="1" anchor="t" anchorCtr="0" compatLnSpc="1">
                    <a:prstTxWarp prst="textNoShape">
                      <a:avLst/>
                    </a:prstTxWarp>
                  </a:bodyPr>
                  <a:lstStyle/>
                  <a:p>
                    <a:endParaRPr lang="el-GR" sz="2400"/>
                  </a:p>
                </p:txBody>
              </p:sp>
              <p:sp>
                <p:nvSpPr>
                  <p:cNvPr id="35891" name="Line 51"/>
                  <p:cNvSpPr>
                    <a:spLocks noChangeAspect="1" noChangeShapeType="1"/>
                  </p:cNvSpPr>
                  <p:nvPr/>
                </p:nvSpPr>
                <p:spPr bwMode="auto">
                  <a:xfrm>
                    <a:off x="5661" y="5764"/>
                    <a:ext cx="0" cy="2880"/>
                  </a:xfrm>
                  <a:prstGeom prst="line">
                    <a:avLst/>
                  </a:prstGeom>
                  <a:noFill/>
                  <a:ln w="9525">
                    <a:solidFill>
                      <a:srgbClr val="000000"/>
                    </a:solidFill>
                    <a:prstDash val="dash"/>
                    <a:round/>
                    <a:headEnd/>
                    <a:tailEnd/>
                  </a:ln>
                  <a:effectLst/>
                </p:spPr>
                <p:txBody>
                  <a:bodyPr vert="horz" wrap="square" lIns="91440" tIns="45720" rIns="91440" bIns="45720" numCol="1" anchor="t" anchorCtr="0" compatLnSpc="1">
                    <a:prstTxWarp prst="textNoShape">
                      <a:avLst/>
                    </a:prstTxWarp>
                  </a:bodyPr>
                  <a:lstStyle/>
                  <a:p>
                    <a:endParaRPr lang="el-GR" sz="2400"/>
                  </a:p>
                </p:txBody>
              </p:sp>
              <p:sp>
                <p:nvSpPr>
                  <p:cNvPr id="35892" name="Line 52"/>
                  <p:cNvSpPr>
                    <a:spLocks noChangeAspect="1" noChangeShapeType="1"/>
                  </p:cNvSpPr>
                  <p:nvPr/>
                </p:nvSpPr>
                <p:spPr bwMode="auto">
                  <a:xfrm>
                    <a:off x="5481" y="5764"/>
                    <a:ext cx="0" cy="2880"/>
                  </a:xfrm>
                  <a:prstGeom prst="line">
                    <a:avLst/>
                  </a:prstGeom>
                  <a:noFill/>
                  <a:ln w="9525">
                    <a:solidFill>
                      <a:srgbClr val="000000"/>
                    </a:solidFill>
                    <a:prstDash val="dash"/>
                    <a:round/>
                    <a:headEnd/>
                    <a:tailEnd/>
                  </a:ln>
                  <a:effectLst/>
                </p:spPr>
                <p:txBody>
                  <a:bodyPr vert="horz" wrap="square" lIns="91440" tIns="45720" rIns="91440" bIns="45720" numCol="1" anchor="t" anchorCtr="0" compatLnSpc="1">
                    <a:prstTxWarp prst="textNoShape">
                      <a:avLst/>
                    </a:prstTxWarp>
                  </a:bodyPr>
                  <a:lstStyle/>
                  <a:p>
                    <a:endParaRPr lang="el-GR" sz="2400"/>
                  </a:p>
                </p:txBody>
              </p:sp>
            </p:grpSp>
          </p:grpSp>
          <p:sp>
            <p:nvSpPr>
              <p:cNvPr id="35893" name="Rectangle 53"/>
              <p:cNvSpPr>
                <a:spLocks noChangeAspect="1" noChangeArrowheads="1"/>
              </p:cNvSpPr>
              <p:nvPr/>
            </p:nvSpPr>
            <p:spPr bwMode="auto">
              <a:xfrm>
                <a:off x="1881" y="7564"/>
                <a:ext cx="8820" cy="2700"/>
              </a:xfrm>
              <a:prstGeom prst="rect">
                <a:avLst/>
              </a:prstGeom>
              <a:noFill/>
              <a:ln w="9525">
                <a:solidFill>
                  <a:srgbClr val="000000"/>
                </a:solidFill>
                <a:miter lim="800000"/>
                <a:headEnd/>
                <a:tailEnd/>
              </a:ln>
              <a:effectLst/>
            </p:spPr>
            <p:txBody>
              <a:bodyPr vert="horz" wrap="square" lIns="91440" tIns="45720" rIns="91440" bIns="45720" numCol="1" anchor="t" anchorCtr="0" compatLnSpc="1">
                <a:prstTxWarp prst="textNoShape">
                  <a:avLst/>
                </a:prstTxWarp>
              </a:bodyPr>
              <a:lstStyle/>
              <a:p>
                <a:endParaRPr lang="el-GR" sz="2400"/>
              </a:p>
            </p:txBody>
          </p:sp>
        </p:grpSp>
        <p:sp>
          <p:nvSpPr>
            <p:cNvPr id="35894" name="Text Box 54"/>
            <p:cNvSpPr txBox="1">
              <a:spLocks noChangeAspect="1" noChangeArrowheads="1"/>
            </p:cNvSpPr>
            <p:nvPr/>
          </p:nvSpPr>
          <p:spPr bwMode="auto">
            <a:xfrm>
              <a:off x="2601" y="6664"/>
              <a:ext cx="720" cy="54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el-GR" sz="1600" b="1" i="0" u="none" strike="noStrike" cap="none" normalizeH="0" baseline="0" smtClean="0">
                  <a:ln>
                    <a:noFill/>
                  </a:ln>
                  <a:solidFill>
                    <a:schemeClr val="tx1"/>
                  </a:solidFill>
                  <a:effectLst/>
                  <a:cs typeface="Arial" pitchFamily="34" charset="0"/>
                </a:rPr>
                <a:t>Α</a:t>
              </a:r>
              <a:endParaRPr kumimoji="0" lang="el-GR" sz="2400" b="0" i="0" u="none" strike="noStrike" cap="none" normalizeH="0" baseline="0" smtClean="0">
                <a:ln>
                  <a:noFill/>
                </a:ln>
                <a:solidFill>
                  <a:schemeClr val="tx1"/>
                </a:solidFill>
                <a:effectLst/>
                <a:cs typeface="Arial" pitchFamily="34" charset="0"/>
              </a:endParaRPr>
            </a:p>
          </p:txBody>
        </p:sp>
        <p:sp>
          <p:nvSpPr>
            <p:cNvPr id="35895" name="Text Box 55"/>
            <p:cNvSpPr txBox="1">
              <a:spLocks noChangeAspect="1" noChangeArrowheads="1"/>
            </p:cNvSpPr>
            <p:nvPr/>
          </p:nvSpPr>
          <p:spPr bwMode="auto">
            <a:xfrm>
              <a:off x="6921" y="6664"/>
              <a:ext cx="720" cy="54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l-GR" sz="1600" b="1" i="0" u="none" strike="noStrike" cap="none" normalizeH="0" baseline="0" smtClean="0">
                  <a:ln>
                    <a:noFill/>
                  </a:ln>
                  <a:solidFill>
                    <a:schemeClr val="tx1"/>
                  </a:solidFill>
                  <a:effectLst/>
                  <a:cs typeface="Arial" pitchFamily="34" charset="0"/>
                </a:rPr>
                <a:t>Β</a:t>
              </a:r>
              <a:endParaRPr kumimoji="0" lang="el-GR" sz="2400" b="0" i="0" u="none" strike="noStrike" cap="none" normalizeH="0" baseline="0" smtClean="0">
                <a:ln>
                  <a:noFill/>
                </a:ln>
                <a:solidFill>
                  <a:schemeClr val="tx1"/>
                </a:solidFill>
                <a:effectLst/>
                <a:cs typeface="Arial" pitchFamily="34" charset="0"/>
              </a:endParaRPr>
            </a:p>
          </p:txBody>
        </p:sp>
      </p:grpSp>
      <p:sp>
        <p:nvSpPr>
          <p:cNvPr id="60" name="59 - Ορθογώνιο"/>
          <p:cNvSpPr/>
          <p:nvPr/>
        </p:nvSpPr>
        <p:spPr>
          <a:xfrm>
            <a:off x="2591385" y="6024110"/>
            <a:ext cx="7651133" cy="400110"/>
          </a:xfrm>
          <a:prstGeom prst="rect">
            <a:avLst/>
          </a:prstGeom>
        </p:spPr>
        <p:txBody>
          <a:bodyPr wrap="none">
            <a:spAutoFit/>
          </a:bodyPr>
          <a:lstStyle/>
          <a:p>
            <a:r>
              <a:rPr lang="el-GR" sz="2000" dirty="0" smtClean="0"/>
              <a:t>Τοποθέτηση στρεβλωμένων </a:t>
            </a:r>
            <a:r>
              <a:rPr lang="el-GR" sz="2000" dirty="0" err="1" smtClean="0"/>
              <a:t>ξυλοτεμαχίων</a:t>
            </a:r>
            <a:r>
              <a:rPr lang="el-GR" sz="2000" dirty="0" smtClean="0"/>
              <a:t> σε επιτραπέζιο δισκοπρίονο</a:t>
            </a:r>
          </a:p>
        </p:txBody>
      </p:sp>
      <p:sp>
        <p:nvSpPr>
          <p:cNvPr id="61" name="60 - Ορθογώνιο"/>
          <p:cNvSpPr/>
          <p:nvPr/>
        </p:nvSpPr>
        <p:spPr>
          <a:xfrm>
            <a:off x="2612130" y="5475441"/>
            <a:ext cx="1900777" cy="307777"/>
          </a:xfrm>
          <a:prstGeom prst="rect">
            <a:avLst/>
          </a:prstGeom>
        </p:spPr>
        <p:txBody>
          <a:bodyPr wrap="none">
            <a:spAutoFit/>
          </a:bodyPr>
          <a:lstStyle/>
          <a:p>
            <a:r>
              <a:rPr lang="el-GR" sz="1400" dirty="0" smtClean="0"/>
              <a:t>ΠΗΓΗ: </a:t>
            </a:r>
            <a:r>
              <a:rPr lang="el-GR" sz="1400" dirty="0" err="1" smtClean="0"/>
              <a:t>Καραστεργίου</a:t>
            </a:r>
            <a:r>
              <a:rPr lang="el-GR" sz="1400" dirty="0" smtClean="0"/>
              <a:t> Σ.</a:t>
            </a:r>
            <a:endParaRPr lang="el-GR" sz="14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60"/>
          <p:cNvSpPr txBox="1"/>
          <p:nvPr/>
        </p:nvSpPr>
        <p:spPr>
          <a:xfrm>
            <a:off x="2681064" y="158487"/>
            <a:ext cx="7145687" cy="415498"/>
          </a:xfrm>
          <a:prstGeom prst="rect">
            <a:avLst/>
          </a:prstGeom>
          <a:noFill/>
        </p:spPr>
        <p:txBody>
          <a:bodyPr wrap="square" lIns="45720" tIns="22860" rIns="45720" bIns="22860" rtlCol="0">
            <a:spAutoFit/>
          </a:bodyPr>
          <a:lstStyle/>
          <a:p>
            <a:pPr algn="ctr"/>
            <a:r>
              <a:rPr lang="el-GR" sz="2400" b="1" dirty="0" smtClean="0">
                <a:solidFill>
                  <a:schemeClr val="bg2">
                    <a:lumMod val="25000"/>
                  </a:schemeClr>
                </a:solidFill>
                <a:ea typeface="Open Sans Extrabold" panose="020B0906030804020204" pitchFamily="34" charset="0"/>
                <a:cs typeface="Open Sans Extrabold" panose="020B0906030804020204" pitchFamily="34" charset="0"/>
              </a:rPr>
              <a:t>Δισκοπρίονο τεμαχισμού ξυλοπλακών (γωνιάστρα)</a:t>
            </a:r>
            <a:endParaRPr lang="tr-TR" sz="2400" b="1" dirty="0">
              <a:solidFill>
                <a:schemeClr val="bg2">
                  <a:lumMod val="25000"/>
                </a:schemeClr>
              </a:solidFill>
              <a:ea typeface="Open Sans Extrabold" panose="020B0906030804020204" pitchFamily="34" charset="0"/>
              <a:cs typeface="Open Sans Extrabold" panose="020B0906030804020204" pitchFamily="34" charset="0"/>
            </a:endParaRPr>
          </a:p>
        </p:txBody>
      </p:sp>
      <p:cxnSp>
        <p:nvCxnSpPr>
          <p:cNvPr id="3" name="Straight Connector 65"/>
          <p:cNvCxnSpPr/>
          <p:nvPr/>
        </p:nvCxnSpPr>
        <p:spPr>
          <a:xfrm flipV="1">
            <a:off x="2926080" y="743712"/>
            <a:ext cx="6681216" cy="24384"/>
          </a:xfrm>
          <a:prstGeom prst="line">
            <a:avLst/>
          </a:prstGeom>
          <a:ln w="82550">
            <a:solidFill>
              <a:srgbClr val="EA6045"/>
            </a:solidFill>
          </a:ln>
        </p:spPr>
        <p:style>
          <a:lnRef idx="1">
            <a:schemeClr val="accent1"/>
          </a:lnRef>
          <a:fillRef idx="0">
            <a:schemeClr val="accent1"/>
          </a:fillRef>
          <a:effectRef idx="0">
            <a:schemeClr val="accent1"/>
          </a:effectRef>
          <a:fontRef idx="minor">
            <a:schemeClr val="tx1"/>
          </a:fontRef>
        </p:style>
      </p:cxnSp>
      <p:pic>
        <p:nvPicPr>
          <p:cNvPr id="33794" name="Picture 2" descr="Σχετική εικόνα"/>
          <p:cNvPicPr>
            <a:picLocks noChangeAspect="1" noChangeArrowheads="1"/>
          </p:cNvPicPr>
          <p:nvPr/>
        </p:nvPicPr>
        <p:blipFill>
          <a:blip r:embed="rId3" cstate="print"/>
          <a:srcRect t="26833" r="970" b="20667"/>
          <a:stretch>
            <a:fillRect/>
          </a:stretch>
        </p:blipFill>
        <p:spPr bwMode="auto">
          <a:xfrm>
            <a:off x="1974341" y="2389632"/>
            <a:ext cx="8279131" cy="3291840"/>
          </a:xfrm>
          <a:prstGeom prst="rect">
            <a:avLst/>
          </a:prstGeom>
          <a:noFill/>
        </p:spPr>
      </p:pic>
      <p:sp>
        <p:nvSpPr>
          <p:cNvPr id="33795" name="Rectangle 3"/>
          <p:cNvSpPr>
            <a:spLocks noChangeArrowheads="1"/>
          </p:cNvSpPr>
          <p:nvPr/>
        </p:nvSpPr>
        <p:spPr bwMode="auto">
          <a:xfrm>
            <a:off x="719328" y="1264546"/>
            <a:ext cx="10655808" cy="707886"/>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R="0" lvl="0" algn="just" defTabSz="914400" rtl="0" eaLnBrk="1" fontAlgn="base" latinLnBrk="0" hangingPunct="1">
              <a:lnSpc>
                <a:spcPct val="100000"/>
              </a:lnSpc>
              <a:spcBef>
                <a:spcPct val="0"/>
              </a:spcBef>
              <a:spcAft>
                <a:spcPct val="0"/>
              </a:spcAft>
              <a:buClrTx/>
              <a:buSzTx/>
              <a:buFontTx/>
              <a:buNone/>
              <a:tabLst/>
            </a:pPr>
            <a:r>
              <a:rPr kumimoji="0" lang="el-GR" sz="2000" i="0" u="none" strike="noStrike" cap="none" normalizeH="0" baseline="0" dirty="0" smtClean="0">
                <a:ln>
                  <a:noFill/>
                </a:ln>
                <a:solidFill>
                  <a:schemeClr val="tx1"/>
                </a:solidFill>
                <a:effectLst/>
                <a:ea typeface="Times New Roman" pitchFamily="18" charset="0"/>
                <a:cs typeface="Arial" pitchFamily="34" charset="0"/>
              </a:rPr>
              <a:t>Το δισκοπρίονο τεμαχισμού ξυλοπλακών μοιάζει με το επιτραπέζιο δισκοπρίονο και διαθέτει επιπλέον συρόμενη τράπεζα εργασίας και προεκτάσεις της βασικής. </a:t>
            </a:r>
            <a:endParaRPr kumimoji="0" lang="el-GR" sz="3200" i="0" u="none" strike="noStrike" cap="none" normalizeH="0" baseline="0" dirty="0" smtClean="0">
              <a:ln>
                <a:noFill/>
              </a:ln>
              <a:solidFill>
                <a:schemeClr val="tx1"/>
              </a:solidFill>
              <a:effectLst/>
              <a:cs typeface="Arial" pitchFamily="34" charset="0"/>
            </a:endParaRPr>
          </a:p>
        </p:txBody>
      </p:sp>
      <p:sp>
        <p:nvSpPr>
          <p:cNvPr id="8" name="7 - Ορθογώνιο"/>
          <p:cNvSpPr/>
          <p:nvPr/>
        </p:nvSpPr>
        <p:spPr>
          <a:xfrm>
            <a:off x="2304578" y="5768078"/>
            <a:ext cx="2993255" cy="307777"/>
          </a:xfrm>
          <a:prstGeom prst="rect">
            <a:avLst/>
          </a:prstGeom>
        </p:spPr>
        <p:txBody>
          <a:bodyPr wrap="none">
            <a:spAutoFit/>
          </a:bodyPr>
          <a:lstStyle/>
          <a:p>
            <a:r>
              <a:rPr lang="el-GR" sz="1400" dirty="0" smtClean="0"/>
              <a:t>ΠΗΓΗ: </a:t>
            </a:r>
            <a:r>
              <a:rPr lang="en-US" sz="1400" dirty="0" smtClean="0"/>
              <a:t>http://www.paolonimacchine.it</a:t>
            </a:r>
            <a:endParaRPr lang="el-GR" sz="1400" dirty="0"/>
          </a:p>
        </p:txBody>
      </p:sp>
      <p:sp>
        <p:nvSpPr>
          <p:cNvPr id="9" name="8 - Ορθογώνιο"/>
          <p:cNvSpPr/>
          <p:nvPr/>
        </p:nvSpPr>
        <p:spPr>
          <a:xfrm>
            <a:off x="1566316" y="6231374"/>
            <a:ext cx="9590962" cy="400110"/>
          </a:xfrm>
          <a:prstGeom prst="rect">
            <a:avLst/>
          </a:prstGeom>
        </p:spPr>
        <p:txBody>
          <a:bodyPr wrap="square">
            <a:spAutoFit/>
          </a:bodyPr>
          <a:lstStyle/>
          <a:p>
            <a:pPr algn="ctr"/>
            <a:r>
              <a:rPr lang="el-GR" sz="2000" dirty="0" smtClean="0"/>
              <a:t>Γωνιάστρα</a:t>
            </a:r>
            <a:endParaRPr lang="el-GR" sz="2000" dirty="0"/>
          </a:p>
        </p:txBody>
      </p:sp>
      <p:cxnSp>
        <p:nvCxnSpPr>
          <p:cNvPr id="11" name="10 - Ευθύγραμμο βέλος σύνδεσης"/>
          <p:cNvCxnSpPr/>
          <p:nvPr/>
        </p:nvCxnSpPr>
        <p:spPr>
          <a:xfrm flipV="1">
            <a:off x="1965278" y="3739487"/>
            <a:ext cx="1241946" cy="859809"/>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14" name="13 - TextBox"/>
          <p:cNvSpPr txBox="1"/>
          <p:nvPr/>
        </p:nvSpPr>
        <p:spPr>
          <a:xfrm flipH="1">
            <a:off x="1607259" y="4533822"/>
            <a:ext cx="518159" cy="369332"/>
          </a:xfrm>
          <a:prstGeom prst="rect">
            <a:avLst/>
          </a:prstGeom>
          <a:noFill/>
        </p:spPr>
        <p:txBody>
          <a:bodyPr wrap="square" rtlCol="0">
            <a:spAutoFit/>
          </a:bodyPr>
          <a:lstStyle/>
          <a:p>
            <a:pPr algn="ctr"/>
            <a:r>
              <a:rPr lang="el-GR" b="1" dirty="0" smtClean="0"/>
              <a:t>1</a:t>
            </a:r>
            <a:endParaRPr lang="el-GR" b="1" dirty="0"/>
          </a:p>
        </p:txBody>
      </p:sp>
      <p:cxnSp>
        <p:nvCxnSpPr>
          <p:cNvPr id="15" name="14 - Ευθύγραμμο βέλος σύνδεσης"/>
          <p:cNvCxnSpPr/>
          <p:nvPr/>
        </p:nvCxnSpPr>
        <p:spPr>
          <a:xfrm>
            <a:off x="6851176" y="2279176"/>
            <a:ext cx="491319" cy="395786"/>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17" name="16 - TextBox"/>
          <p:cNvSpPr txBox="1"/>
          <p:nvPr/>
        </p:nvSpPr>
        <p:spPr>
          <a:xfrm flipH="1">
            <a:off x="6506806" y="2008986"/>
            <a:ext cx="518159" cy="369332"/>
          </a:xfrm>
          <a:prstGeom prst="rect">
            <a:avLst/>
          </a:prstGeom>
          <a:noFill/>
        </p:spPr>
        <p:txBody>
          <a:bodyPr wrap="square" rtlCol="0">
            <a:spAutoFit/>
          </a:bodyPr>
          <a:lstStyle/>
          <a:p>
            <a:pPr algn="ctr"/>
            <a:r>
              <a:rPr lang="el-GR" b="1" dirty="0" smtClean="0"/>
              <a:t>2</a:t>
            </a:r>
            <a:endParaRPr lang="el-GR" b="1" dirty="0"/>
          </a:p>
        </p:txBody>
      </p:sp>
      <p:cxnSp>
        <p:nvCxnSpPr>
          <p:cNvPr id="18" name="17 - Ευθύγραμμο βέλος σύνδεσης"/>
          <p:cNvCxnSpPr/>
          <p:nvPr/>
        </p:nvCxnSpPr>
        <p:spPr>
          <a:xfrm>
            <a:off x="1937982" y="3220871"/>
            <a:ext cx="491319" cy="395786"/>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20" name="19 - TextBox"/>
          <p:cNvSpPr txBox="1"/>
          <p:nvPr/>
        </p:nvSpPr>
        <p:spPr>
          <a:xfrm flipH="1">
            <a:off x="1566316" y="2923386"/>
            <a:ext cx="518159" cy="369332"/>
          </a:xfrm>
          <a:prstGeom prst="rect">
            <a:avLst/>
          </a:prstGeom>
          <a:noFill/>
        </p:spPr>
        <p:txBody>
          <a:bodyPr wrap="square" rtlCol="0">
            <a:spAutoFit/>
          </a:bodyPr>
          <a:lstStyle/>
          <a:p>
            <a:pPr algn="ctr"/>
            <a:r>
              <a:rPr lang="el-GR" b="1" dirty="0" smtClean="0"/>
              <a:t>3</a:t>
            </a:r>
            <a:endParaRPr lang="el-GR" b="1" dirty="0"/>
          </a:p>
        </p:txBody>
      </p:sp>
      <p:sp>
        <p:nvSpPr>
          <p:cNvPr id="21" name="20 - Ορθογώνιο"/>
          <p:cNvSpPr/>
          <p:nvPr/>
        </p:nvSpPr>
        <p:spPr>
          <a:xfrm>
            <a:off x="9228673" y="4254269"/>
            <a:ext cx="1928605" cy="738664"/>
          </a:xfrm>
          <a:prstGeom prst="rect">
            <a:avLst/>
          </a:prstGeom>
        </p:spPr>
        <p:txBody>
          <a:bodyPr wrap="none">
            <a:spAutoFit/>
          </a:bodyPr>
          <a:lstStyle/>
          <a:p>
            <a:r>
              <a:rPr lang="el-GR" sz="1400" b="1" dirty="0" smtClean="0"/>
              <a:t>1</a:t>
            </a:r>
            <a:r>
              <a:rPr lang="el-GR" sz="1400" dirty="0" smtClean="0"/>
              <a:t>: </a:t>
            </a:r>
            <a:r>
              <a:rPr lang="el-GR" sz="1400" dirty="0" err="1" smtClean="0"/>
              <a:t>γλισιέρα</a:t>
            </a:r>
            <a:r>
              <a:rPr lang="el-GR" sz="1400" dirty="0" smtClean="0"/>
              <a:t>, </a:t>
            </a:r>
          </a:p>
          <a:p>
            <a:r>
              <a:rPr lang="el-GR" sz="1400" b="1" dirty="0" smtClean="0"/>
              <a:t>2</a:t>
            </a:r>
            <a:r>
              <a:rPr lang="el-GR" sz="1400" dirty="0" smtClean="0"/>
              <a:t>: παράλληλος οδηγός, </a:t>
            </a:r>
          </a:p>
          <a:p>
            <a:r>
              <a:rPr lang="el-GR" sz="1400" b="1" dirty="0" smtClean="0"/>
              <a:t>3</a:t>
            </a:r>
            <a:r>
              <a:rPr lang="el-GR" sz="1400" dirty="0" smtClean="0"/>
              <a:t>: εγκάρσιος οδηγός</a:t>
            </a:r>
            <a:endParaRPr lang="el-GR" sz="14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60"/>
          <p:cNvSpPr txBox="1"/>
          <p:nvPr/>
        </p:nvSpPr>
        <p:spPr>
          <a:xfrm>
            <a:off x="2681064" y="158487"/>
            <a:ext cx="7145687" cy="415498"/>
          </a:xfrm>
          <a:prstGeom prst="rect">
            <a:avLst/>
          </a:prstGeom>
          <a:noFill/>
        </p:spPr>
        <p:txBody>
          <a:bodyPr wrap="square" lIns="45720" tIns="22860" rIns="45720" bIns="22860" rtlCol="0">
            <a:spAutoFit/>
          </a:bodyPr>
          <a:lstStyle/>
          <a:p>
            <a:pPr algn="ctr"/>
            <a:r>
              <a:rPr lang="el-GR" sz="2400" b="1" dirty="0" smtClean="0">
                <a:solidFill>
                  <a:schemeClr val="bg2">
                    <a:lumMod val="25000"/>
                  </a:schemeClr>
                </a:solidFill>
                <a:ea typeface="Open Sans Extrabold" panose="020B0906030804020204" pitchFamily="34" charset="0"/>
                <a:cs typeface="Open Sans Extrabold" panose="020B0906030804020204" pitchFamily="34" charset="0"/>
              </a:rPr>
              <a:t>Δισκοπρίονο τεμαχισμού ξυλοπλακών (γωνιάστρα)</a:t>
            </a:r>
            <a:endParaRPr lang="tr-TR" sz="2400" b="1" dirty="0">
              <a:solidFill>
                <a:schemeClr val="bg2">
                  <a:lumMod val="25000"/>
                </a:schemeClr>
              </a:solidFill>
              <a:ea typeface="Open Sans Extrabold" panose="020B0906030804020204" pitchFamily="34" charset="0"/>
              <a:cs typeface="Open Sans Extrabold" panose="020B0906030804020204" pitchFamily="34" charset="0"/>
            </a:endParaRPr>
          </a:p>
        </p:txBody>
      </p:sp>
      <p:cxnSp>
        <p:nvCxnSpPr>
          <p:cNvPr id="3" name="Straight Connector 65"/>
          <p:cNvCxnSpPr/>
          <p:nvPr/>
        </p:nvCxnSpPr>
        <p:spPr>
          <a:xfrm flipV="1">
            <a:off x="2926080" y="743712"/>
            <a:ext cx="6681216" cy="24384"/>
          </a:xfrm>
          <a:prstGeom prst="line">
            <a:avLst/>
          </a:prstGeom>
          <a:ln w="82550">
            <a:solidFill>
              <a:srgbClr val="EA6045"/>
            </a:solidFill>
          </a:ln>
        </p:spPr>
        <p:style>
          <a:lnRef idx="1">
            <a:schemeClr val="accent1"/>
          </a:lnRef>
          <a:fillRef idx="0">
            <a:schemeClr val="accent1"/>
          </a:fillRef>
          <a:effectRef idx="0">
            <a:schemeClr val="accent1"/>
          </a:effectRef>
          <a:fontRef idx="minor">
            <a:schemeClr val="tx1"/>
          </a:fontRef>
        </p:style>
      </p:cxnSp>
      <p:sp>
        <p:nvSpPr>
          <p:cNvPr id="4" name="3 - Ορθογώνιο"/>
          <p:cNvSpPr/>
          <p:nvPr/>
        </p:nvSpPr>
        <p:spPr>
          <a:xfrm>
            <a:off x="4798709" y="858245"/>
            <a:ext cx="2662396" cy="461665"/>
          </a:xfrm>
          <a:prstGeom prst="rect">
            <a:avLst/>
          </a:prstGeom>
        </p:spPr>
        <p:txBody>
          <a:bodyPr wrap="none">
            <a:spAutoFit/>
          </a:bodyPr>
          <a:lstStyle/>
          <a:p>
            <a:pPr lvl="0" indent="114300" algn="just" fontAlgn="base">
              <a:spcBef>
                <a:spcPct val="0"/>
              </a:spcBef>
              <a:spcAft>
                <a:spcPct val="0"/>
              </a:spcAft>
            </a:pPr>
            <a:r>
              <a:rPr lang="el-GR" sz="2400" i="1" dirty="0" smtClean="0">
                <a:ea typeface="Times New Roman" pitchFamily="18" charset="0"/>
                <a:cs typeface="Arial" pitchFamily="34" charset="0"/>
              </a:rPr>
              <a:t>Πρίση ξυλοπλακών</a:t>
            </a:r>
            <a:endParaRPr lang="el-GR" sz="2000" i="1" dirty="0" smtClean="0">
              <a:cs typeface="Arial" pitchFamily="34" charset="0"/>
            </a:endParaRPr>
          </a:p>
        </p:txBody>
      </p:sp>
      <p:sp>
        <p:nvSpPr>
          <p:cNvPr id="46081" name="Rectangle 1"/>
          <p:cNvSpPr>
            <a:spLocks noChangeArrowheads="1"/>
          </p:cNvSpPr>
          <p:nvPr/>
        </p:nvSpPr>
        <p:spPr bwMode="auto">
          <a:xfrm>
            <a:off x="747277" y="1896798"/>
            <a:ext cx="5506630" cy="1015663"/>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R="0" lvl="0" algn="just" defTabSz="914400" rtl="0" eaLnBrk="0" fontAlgn="base" latinLnBrk="0" hangingPunct="0">
              <a:lnSpc>
                <a:spcPct val="100000"/>
              </a:lnSpc>
              <a:spcBef>
                <a:spcPct val="0"/>
              </a:spcBef>
              <a:spcAft>
                <a:spcPct val="0"/>
              </a:spcAft>
              <a:buClrTx/>
              <a:buSzTx/>
              <a:buFontTx/>
              <a:buNone/>
              <a:tabLst/>
            </a:pPr>
            <a:r>
              <a:rPr kumimoji="0" lang="el-GR" sz="2000" i="0" u="none" strike="noStrike" cap="none" normalizeH="0" baseline="0" dirty="0" smtClean="0">
                <a:ln>
                  <a:noFill/>
                </a:ln>
                <a:solidFill>
                  <a:schemeClr val="tx1"/>
                </a:solidFill>
                <a:effectLst/>
                <a:ea typeface="Times New Roman" pitchFamily="18" charset="0"/>
                <a:cs typeface="Arial" pitchFamily="34" charset="0"/>
              </a:rPr>
              <a:t>Η κύρια χρήση του </a:t>
            </a:r>
            <a:r>
              <a:rPr kumimoji="0" lang="el-GR" sz="2000" i="0" u="none" strike="noStrike" cap="none" normalizeH="0" baseline="0" dirty="0" err="1" smtClean="0">
                <a:ln>
                  <a:noFill/>
                </a:ln>
                <a:solidFill>
                  <a:schemeClr val="tx1"/>
                </a:solidFill>
                <a:effectLst/>
                <a:ea typeface="Times New Roman" pitchFamily="18" charset="0"/>
                <a:cs typeface="Arial" pitchFamily="34" charset="0"/>
              </a:rPr>
              <a:t>δισκοπρίονου</a:t>
            </a:r>
            <a:r>
              <a:rPr kumimoji="0" lang="el-GR" sz="2000" i="0" u="none" strike="noStrike" cap="none" normalizeH="0" baseline="0" dirty="0" smtClean="0">
                <a:ln>
                  <a:noFill/>
                </a:ln>
                <a:solidFill>
                  <a:schemeClr val="tx1"/>
                </a:solidFill>
                <a:effectLst/>
                <a:ea typeface="Times New Roman" pitchFamily="18" charset="0"/>
                <a:cs typeface="Arial" pitchFamily="34" charset="0"/>
              </a:rPr>
              <a:t> τεμαχισμού ξυλοπλακών είναι ο τεμαχισμός και το γώνιασμα ξυλοπλακών μεγάλων διαστάσεων.</a:t>
            </a:r>
            <a:endParaRPr kumimoji="0" lang="el-GR" sz="2000" i="0" u="none" strike="noStrike" cap="none" normalizeH="0" baseline="0" dirty="0" smtClean="0">
              <a:ln>
                <a:noFill/>
              </a:ln>
              <a:solidFill>
                <a:schemeClr val="tx1"/>
              </a:solidFill>
              <a:effectLst/>
              <a:cs typeface="Arial" pitchFamily="34" charset="0"/>
            </a:endParaRPr>
          </a:p>
        </p:txBody>
      </p:sp>
      <p:pic>
        <p:nvPicPr>
          <p:cNvPr id="6" name="Picture 2" descr="http://in.the-new-start-45.com/microsites/images/Microsite_Start-45_Anwenderbilder+800x800_02.jpg"/>
          <p:cNvPicPr>
            <a:picLocks noChangeAspect="1" noChangeArrowheads="1"/>
          </p:cNvPicPr>
          <p:nvPr/>
        </p:nvPicPr>
        <p:blipFill>
          <a:blip r:embed="rId3" cstate="print"/>
          <a:srcRect/>
          <a:stretch>
            <a:fillRect/>
          </a:stretch>
        </p:blipFill>
        <p:spPr bwMode="auto">
          <a:xfrm>
            <a:off x="6793882" y="1592488"/>
            <a:ext cx="3573275" cy="3573276"/>
          </a:xfrm>
          <a:prstGeom prst="rect">
            <a:avLst/>
          </a:prstGeom>
          <a:noFill/>
          <a:ln>
            <a:solidFill>
              <a:schemeClr val="tx1"/>
            </a:solidFill>
          </a:ln>
        </p:spPr>
      </p:pic>
      <p:sp>
        <p:nvSpPr>
          <p:cNvPr id="7" name="6 - Ορθογώνιο"/>
          <p:cNvSpPr/>
          <p:nvPr/>
        </p:nvSpPr>
        <p:spPr>
          <a:xfrm>
            <a:off x="6746321" y="5137854"/>
            <a:ext cx="2126159" cy="307777"/>
          </a:xfrm>
          <a:prstGeom prst="rect">
            <a:avLst/>
          </a:prstGeom>
        </p:spPr>
        <p:txBody>
          <a:bodyPr wrap="none">
            <a:spAutoFit/>
          </a:bodyPr>
          <a:lstStyle/>
          <a:p>
            <a:r>
              <a:rPr lang="el-GR" sz="1400" dirty="0" smtClean="0"/>
              <a:t>ΠΗΓΗ: </a:t>
            </a:r>
            <a:r>
              <a:rPr lang="en-US" sz="1400" dirty="0" smtClean="0"/>
              <a:t>www.altendorf.com</a:t>
            </a:r>
            <a:endParaRPr lang="el-GR" sz="1400" dirty="0"/>
          </a:p>
        </p:txBody>
      </p:sp>
      <p:sp>
        <p:nvSpPr>
          <p:cNvPr id="8" name="7 - Ορθογώνιο"/>
          <p:cNvSpPr/>
          <p:nvPr/>
        </p:nvSpPr>
        <p:spPr>
          <a:xfrm>
            <a:off x="6744238" y="5769121"/>
            <a:ext cx="3686266" cy="400110"/>
          </a:xfrm>
          <a:prstGeom prst="rect">
            <a:avLst/>
          </a:prstGeom>
        </p:spPr>
        <p:txBody>
          <a:bodyPr wrap="none">
            <a:spAutoFit/>
          </a:bodyPr>
          <a:lstStyle/>
          <a:p>
            <a:r>
              <a:rPr lang="el-GR" sz="2000" dirty="0" smtClean="0"/>
              <a:t>Πρίση </a:t>
            </a:r>
            <a:r>
              <a:rPr lang="el-GR" sz="2000" dirty="0" err="1" smtClean="0"/>
              <a:t>ξυλοπλάκας</a:t>
            </a:r>
            <a:r>
              <a:rPr lang="el-GR" sz="2000" dirty="0" smtClean="0"/>
              <a:t> με γωνιάστρα</a:t>
            </a:r>
            <a:endParaRPr lang="el-GR" sz="20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3" name="Rectangle 1"/>
          <p:cNvSpPr>
            <a:spLocks noChangeArrowheads="1"/>
          </p:cNvSpPr>
          <p:nvPr/>
        </p:nvSpPr>
        <p:spPr bwMode="auto">
          <a:xfrm>
            <a:off x="653143" y="1608944"/>
            <a:ext cx="10756385" cy="1015663"/>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R="0" lvl="0" algn="just" defTabSz="914400" rtl="0" eaLnBrk="1" fontAlgn="base" latinLnBrk="0" hangingPunct="1">
              <a:lnSpc>
                <a:spcPct val="100000"/>
              </a:lnSpc>
              <a:spcBef>
                <a:spcPct val="0"/>
              </a:spcBef>
              <a:spcAft>
                <a:spcPct val="0"/>
              </a:spcAft>
              <a:buClrTx/>
              <a:buSzTx/>
              <a:buFontTx/>
              <a:buNone/>
              <a:tabLst/>
            </a:pPr>
            <a:r>
              <a:rPr kumimoji="0" lang="el-GR" sz="2000" i="0" u="none" strike="noStrike" cap="none" normalizeH="0" baseline="0" dirty="0" smtClean="0">
                <a:ln>
                  <a:noFill/>
                </a:ln>
                <a:solidFill>
                  <a:schemeClr val="tx1"/>
                </a:solidFill>
                <a:effectLst/>
                <a:ea typeface="Times New Roman" pitchFamily="18" charset="0"/>
                <a:cs typeface="Arial" pitchFamily="34" charset="0"/>
              </a:rPr>
              <a:t>Με τη γωνιάστρα ο επιπλοποιός</a:t>
            </a:r>
            <a:r>
              <a:rPr kumimoji="0" lang="el-GR" sz="2000" i="0" u="none" strike="noStrike" cap="none" normalizeH="0" dirty="0" smtClean="0">
                <a:ln>
                  <a:noFill/>
                </a:ln>
                <a:solidFill>
                  <a:schemeClr val="tx1"/>
                </a:solidFill>
                <a:effectLst/>
                <a:ea typeface="Times New Roman" pitchFamily="18" charset="0"/>
                <a:cs typeface="Arial" pitchFamily="34" charset="0"/>
              </a:rPr>
              <a:t> κόβει γρήγορα, εύκολα και με ακρίβεια τις </a:t>
            </a:r>
            <a:r>
              <a:rPr kumimoji="0" lang="el-GR" sz="2000" i="0" u="none" strike="noStrike" cap="none" normalizeH="0" dirty="0" err="1" smtClean="0">
                <a:ln>
                  <a:noFill/>
                </a:ln>
                <a:solidFill>
                  <a:schemeClr val="tx1"/>
                </a:solidFill>
                <a:effectLst/>
                <a:ea typeface="Times New Roman" pitchFamily="18" charset="0"/>
                <a:cs typeface="Arial" pitchFamily="34" charset="0"/>
              </a:rPr>
              <a:t>ξυλοπλάκες</a:t>
            </a:r>
            <a:r>
              <a:rPr kumimoji="0" lang="el-GR" sz="2000" i="0" u="none" strike="noStrike" cap="none" normalizeH="0" dirty="0" smtClean="0">
                <a:ln>
                  <a:noFill/>
                </a:ln>
                <a:solidFill>
                  <a:schemeClr val="tx1"/>
                </a:solidFill>
                <a:effectLst/>
                <a:ea typeface="Times New Roman" pitchFamily="18" charset="0"/>
                <a:cs typeface="Arial" pitchFamily="34" charset="0"/>
              </a:rPr>
              <a:t> του (</a:t>
            </a:r>
            <a:r>
              <a:rPr lang="el-GR" sz="2000" dirty="0" smtClean="0">
                <a:ea typeface="Times New Roman" pitchFamily="18" charset="0"/>
                <a:cs typeface="Arial" pitchFamily="34" charset="0"/>
              </a:rPr>
              <a:t>μελαμίνες, </a:t>
            </a:r>
            <a:r>
              <a:rPr lang="en-US" sz="2000" dirty="0" smtClean="0">
                <a:ea typeface="Times New Roman" pitchFamily="18" charset="0"/>
                <a:cs typeface="Arial" pitchFamily="34" charset="0"/>
              </a:rPr>
              <a:t>MDF, </a:t>
            </a:r>
            <a:r>
              <a:rPr lang="el-GR" sz="2000" dirty="0" smtClean="0">
                <a:ea typeface="Times New Roman" pitchFamily="18" charset="0"/>
                <a:cs typeface="Arial" pitchFamily="34" charset="0"/>
              </a:rPr>
              <a:t>κόντρα-πλακέ, </a:t>
            </a:r>
            <a:r>
              <a:rPr lang="el-GR" sz="2000" dirty="0" smtClean="0">
                <a:ea typeface="Times New Roman" pitchFamily="18" charset="0"/>
                <a:cs typeface="Arial" pitchFamily="34" charset="0"/>
              </a:rPr>
              <a:t>κ.α.). </a:t>
            </a:r>
            <a:r>
              <a:rPr lang="el-GR" sz="2000" dirty="0" smtClean="0">
                <a:ea typeface="Times New Roman" pitchFamily="18" charset="0"/>
                <a:cs typeface="Arial" pitchFamily="34" charset="0"/>
              </a:rPr>
              <a:t>Η διαδικασία γίνεται σε στάδια και ο </a:t>
            </a:r>
            <a:r>
              <a:rPr kumimoji="0" lang="el-GR" sz="2000" i="0" u="none" strike="noStrike" cap="none" normalizeH="0" baseline="0" dirty="0" smtClean="0">
                <a:ln>
                  <a:noFill/>
                </a:ln>
                <a:solidFill>
                  <a:schemeClr val="tx1"/>
                </a:solidFill>
                <a:effectLst/>
                <a:ea typeface="Times New Roman" pitchFamily="18" charset="0"/>
                <a:cs typeface="Arial" pitchFamily="34" charset="0"/>
              </a:rPr>
              <a:t>χειριστής δε χρειάζεται να καταβάλλει μεγάλη σωματική κούραση. </a:t>
            </a:r>
            <a:endParaRPr kumimoji="0" lang="el-GR" sz="2000" i="0" u="none" strike="noStrike" cap="none" normalizeH="0" baseline="0" dirty="0" smtClean="0">
              <a:ln>
                <a:noFill/>
              </a:ln>
              <a:solidFill>
                <a:schemeClr val="tx1"/>
              </a:solidFill>
              <a:effectLst/>
              <a:cs typeface="Arial" pitchFamily="34" charset="0"/>
            </a:endParaRPr>
          </a:p>
        </p:txBody>
      </p:sp>
      <p:sp>
        <p:nvSpPr>
          <p:cNvPr id="3" name="TextBox 60"/>
          <p:cNvSpPr txBox="1"/>
          <p:nvPr/>
        </p:nvSpPr>
        <p:spPr>
          <a:xfrm>
            <a:off x="2681064" y="158487"/>
            <a:ext cx="7145687" cy="415498"/>
          </a:xfrm>
          <a:prstGeom prst="rect">
            <a:avLst/>
          </a:prstGeom>
          <a:noFill/>
        </p:spPr>
        <p:txBody>
          <a:bodyPr wrap="square" lIns="45720" tIns="22860" rIns="45720" bIns="22860" rtlCol="0">
            <a:spAutoFit/>
          </a:bodyPr>
          <a:lstStyle/>
          <a:p>
            <a:pPr algn="ctr"/>
            <a:r>
              <a:rPr lang="el-GR" sz="2400" b="1" dirty="0" smtClean="0">
                <a:solidFill>
                  <a:schemeClr val="bg2">
                    <a:lumMod val="25000"/>
                  </a:schemeClr>
                </a:solidFill>
                <a:ea typeface="Open Sans Extrabold" panose="020B0906030804020204" pitchFamily="34" charset="0"/>
                <a:cs typeface="Open Sans Extrabold" panose="020B0906030804020204" pitchFamily="34" charset="0"/>
              </a:rPr>
              <a:t>Δισκοπρίονο τεμαχισμού ξυλοπλακών (γωνιάστρα)</a:t>
            </a:r>
            <a:endParaRPr lang="tr-TR" sz="2400" b="1" dirty="0">
              <a:solidFill>
                <a:schemeClr val="bg2">
                  <a:lumMod val="25000"/>
                </a:schemeClr>
              </a:solidFill>
              <a:ea typeface="Open Sans Extrabold" panose="020B0906030804020204" pitchFamily="34" charset="0"/>
              <a:cs typeface="Open Sans Extrabold" panose="020B0906030804020204" pitchFamily="34" charset="0"/>
            </a:endParaRPr>
          </a:p>
        </p:txBody>
      </p:sp>
      <p:cxnSp>
        <p:nvCxnSpPr>
          <p:cNvPr id="4" name="Straight Connector 65"/>
          <p:cNvCxnSpPr/>
          <p:nvPr/>
        </p:nvCxnSpPr>
        <p:spPr>
          <a:xfrm flipV="1">
            <a:off x="2926080" y="743712"/>
            <a:ext cx="6681216" cy="24384"/>
          </a:xfrm>
          <a:prstGeom prst="line">
            <a:avLst/>
          </a:prstGeom>
          <a:ln w="82550">
            <a:solidFill>
              <a:srgbClr val="EA6045"/>
            </a:solidFill>
          </a:ln>
        </p:spPr>
        <p:style>
          <a:lnRef idx="1">
            <a:schemeClr val="accent1"/>
          </a:lnRef>
          <a:fillRef idx="0">
            <a:schemeClr val="accent1"/>
          </a:fillRef>
          <a:effectRef idx="0">
            <a:schemeClr val="accent1"/>
          </a:effectRef>
          <a:fontRef idx="minor">
            <a:schemeClr val="tx1"/>
          </a:fontRef>
        </p:style>
      </p:cxnSp>
      <p:sp>
        <p:nvSpPr>
          <p:cNvPr id="5" name="4 - Ορθογώνιο"/>
          <p:cNvSpPr/>
          <p:nvPr/>
        </p:nvSpPr>
        <p:spPr>
          <a:xfrm>
            <a:off x="4345221" y="858245"/>
            <a:ext cx="3569375" cy="461665"/>
          </a:xfrm>
          <a:prstGeom prst="rect">
            <a:avLst/>
          </a:prstGeom>
        </p:spPr>
        <p:txBody>
          <a:bodyPr wrap="none">
            <a:spAutoFit/>
          </a:bodyPr>
          <a:lstStyle/>
          <a:p>
            <a:pPr lvl="0" indent="114300" algn="just" fontAlgn="base">
              <a:spcBef>
                <a:spcPct val="0"/>
              </a:spcBef>
              <a:spcAft>
                <a:spcPct val="0"/>
              </a:spcAft>
            </a:pPr>
            <a:r>
              <a:rPr lang="el-GR" sz="2400" i="1" dirty="0" smtClean="0">
                <a:ea typeface="Times New Roman" pitchFamily="18" charset="0"/>
                <a:cs typeface="Arial" pitchFamily="34" charset="0"/>
              </a:rPr>
              <a:t>Στάδια κοπής ξυλοπλακών</a:t>
            </a:r>
            <a:endParaRPr lang="el-GR" sz="2000" i="1" dirty="0" smtClean="0">
              <a:cs typeface="Arial" pitchFamily="34" charset="0"/>
            </a:endParaRPr>
          </a:p>
        </p:txBody>
      </p:sp>
      <p:grpSp>
        <p:nvGrpSpPr>
          <p:cNvPr id="44034" name="Group 2"/>
          <p:cNvGrpSpPr>
            <a:grpSpLocks noChangeAspect="1"/>
          </p:cNvGrpSpPr>
          <p:nvPr/>
        </p:nvGrpSpPr>
        <p:grpSpPr bwMode="auto">
          <a:xfrm>
            <a:off x="1099850" y="3117603"/>
            <a:ext cx="2108200" cy="2743200"/>
            <a:chOff x="6437" y="2297"/>
            <a:chExt cx="2281" cy="2776"/>
          </a:xfrm>
        </p:grpSpPr>
        <p:grpSp>
          <p:nvGrpSpPr>
            <p:cNvPr id="44035" name="Group 3"/>
            <p:cNvGrpSpPr>
              <a:grpSpLocks noChangeAspect="1"/>
            </p:cNvGrpSpPr>
            <p:nvPr/>
          </p:nvGrpSpPr>
          <p:grpSpPr bwMode="auto">
            <a:xfrm>
              <a:off x="6437" y="2297"/>
              <a:ext cx="2281" cy="2776"/>
              <a:chOff x="1701" y="2704"/>
              <a:chExt cx="4140" cy="5040"/>
            </a:xfrm>
          </p:grpSpPr>
          <p:grpSp>
            <p:nvGrpSpPr>
              <p:cNvPr id="44036" name="Group 4"/>
              <p:cNvGrpSpPr>
                <a:grpSpLocks noChangeAspect="1"/>
              </p:cNvGrpSpPr>
              <p:nvPr/>
            </p:nvGrpSpPr>
            <p:grpSpPr bwMode="auto">
              <a:xfrm>
                <a:off x="1881" y="2884"/>
                <a:ext cx="3900" cy="4680"/>
                <a:chOff x="1881" y="724"/>
                <a:chExt cx="8100" cy="9720"/>
              </a:xfrm>
            </p:grpSpPr>
            <p:grpSp>
              <p:nvGrpSpPr>
                <p:cNvPr id="44037" name="Group 5"/>
                <p:cNvGrpSpPr>
                  <a:grpSpLocks noChangeAspect="1"/>
                </p:cNvGrpSpPr>
                <p:nvPr/>
              </p:nvGrpSpPr>
              <p:grpSpPr bwMode="auto">
                <a:xfrm>
                  <a:off x="1881" y="5224"/>
                  <a:ext cx="5040" cy="5220"/>
                  <a:chOff x="2061" y="7872"/>
                  <a:chExt cx="5040" cy="5220"/>
                </a:xfrm>
              </p:grpSpPr>
              <p:sp>
                <p:nvSpPr>
                  <p:cNvPr id="44038" name="Rectangle 6"/>
                  <p:cNvSpPr>
                    <a:spLocks noChangeAspect="1" noChangeArrowheads="1"/>
                  </p:cNvSpPr>
                  <p:nvPr/>
                </p:nvSpPr>
                <p:spPr bwMode="auto">
                  <a:xfrm>
                    <a:off x="2061" y="7872"/>
                    <a:ext cx="5040" cy="180"/>
                  </a:xfrm>
                  <a:prstGeom prst="rect">
                    <a:avLst/>
                  </a:prstGeom>
                  <a:solidFill>
                    <a:srgbClr val="EAEAEA"/>
                  </a:solidFill>
                  <a:ln w="9525">
                    <a:solidFill>
                      <a:srgbClr val="000000"/>
                    </a:solidFill>
                    <a:miter lim="800000"/>
                    <a:headEnd/>
                    <a:tailEnd/>
                  </a:ln>
                  <a:effectLst/>
                </p:spPr>
                <p:txBody>
                  <a:bodyPr vert="horz" wrap="square" lIns="91440" tIns="45720" rIns="91440" bIns="45720" numCol="1" anchor="t" anchorCtr="0" compatLnSpc="1">
                    <a:prstTxWarp prst="textNoShape">
                      <a:avLst/>
                    </a:prstTxWarp>
                  </a:bodyPr>
                  <a:lstStyle/>
                  <a:p>
                    <a:endParaRPr lang="el-GR" sz="3200"/>
                  </a:p>
                </p:txBody>
              </p:sp>
              <p:sp>
                <p:nvSpPr>
                  <p:cNvPr id="44039" name="Rectangle 7"/>
                  <p:cNvSpPr>
                    <a:spLocks noChangeAspect="1" noChangeArrowheads="1"/>
                  </p:cNvSpPr>
                  <p:nvPr/>
                </p:nvSpPr>
                <p:spPr bwMode="auto">
                  <a:xfrm>
                    <a:off x="6201" y="8052"/>
                    <a:ext cx="720" cy="5040"/>
                  </a:xfrm>
                  <a:prstGeom prst="rect">
                    <a:avLst/>
                  </a:prstGeom>
                  <a:solidFill>
                    <a:srgbClr val="EAEAEA"/>
                  </a:solidFill>
                  <a:ln w="9525">
                    <a:solidFill>
                      <a:srgbClr val="000000"/>
                    </a:solidFill>
                    <a:miter lim="800000"/>
                    <a:headEnd/>
                    <a:tailEnd/>
                  </a:ln>
                  <a:effectLst/>
                </p:spPr>
                <p:txBody>
                  <a:bodyPr vert="horz" wrap="square" lIns="91440" tIns="45720" rIns="91440" bIns="45720" numCol="1" anchor="t" anchorCtr="0" compatLnSpc="1">
                    <a:prstTxWarp prst="textNoShape">
                      <a:avLst/>
                    </a:prstTxWarp>
                  </a:bodyPr>
                  <a:lstStyle/>
                  <a:p>
                    <a:endParaRPr lang="el-GR" sz="3200"/>
                  </a:p>
                </p:txBody>
              </p:sp>
              <p:sp>
                <p:nvSpPr>
                  <p:cNvPr id="44040" name="Line 8"/>
                  <p:cNvSpPr>
                    <a:spLocks noChangeAspect="1" noChangeShapeType="1"/>
                  </p:cNvSpPr>
                  <p:nvPr/>
                </p:nvSpPr>
                <p:spPr bwMode="auto">
                  <a:xfrm flipH="1">
                    <a:off x="2424" y="9492"/>
                    <a:ext cx="3780" cy="0"/>
                  </a:xfrm>
                  <a:prstGeom prst="line">
                    <a:avLst/>
                  </a:prstGeom>
                  <a:noFill/>
                  <a:ln w="76200" cmpd="tri">
                    <a:solidFill>
                      <a:srgbClr val="000000"/>
                    </a:solidFill>
                    <a:round/>
                    <a:headEnd/>
                    <a:tailEnd/>
                  </a:ln>
                  <a:effectLst/>
                </p:spPr>
                <p:txBody>
                  <a:bodyPr vert="horz" wrap="square" lIns="91440" tIns="45720" rIns="91440" bIns="45720" numCol="1" anchor="t" anchorCtr="0" compatLnSpc="1">
                    <a:prstTxWarp prst="textNoShape">
                      <a:avLst/>
                    </a:prstTxWarp>
                  </a:bodyPr>
                  <a:lstStyle/>
                  <a:p>
                    <a:endParaRPr lang="el-GR" sz="3200"/>
                  </a:p>
                </p:txBody>
              </p:sp>
              <p:sp>
                <p:nvSpPr>
                  <p:cNvPr id="44041" name="Line 9"/>
                  <p:cNvSpPr>
                    <a:spLocks noChangeAspect="1" noChangeShapeType="1"/>
                  </p:cNvSpPr>
                  <p:nvPr/>
                </p:nvSpPr>
                <p:spPr bwMode="auto">
                  <a:xfrm flipV="1">
                    <a:off x="2424" y="8052"/>
                    <a:ext cx="0" cy="1440"/>
                  </a:xfrm>
                  <a:prstGeom prst="line">
                    <a:avLst/>
                  </a:prstGeom>
                  <a:noFill/>
                  <a:ln w="76200" cmpd="tri">
                    <a:solidFill>
                      <a:srgbClr val="000000"/>
                    </a:solidFill>
                    <a:round/>
                    <a:headEnd/>
                    <a:tailEnd/>
                  </a:ln>
                  <a:effectLst/>
                </p:spPr>
                <p:txBody>
                  <a:bodyPr vert="horz" wrap="square" lIns="91440" tIns="45720" rIns="91440" bIns="45720" numCol="1" anchor="t" anchorCtr="0" compatLnSpc="1">
                    <a:prstTxWarp prst="textNoShape">
                      <a:avLst/>
                    </a:prstTxWarp>
                  </a:bodyPr>
                  <a:lstStyle/>
                  <a:p>
                    <a:endParaRPr lang="el-GR" sz="3200"/>
                  </a:p>
                </p:txBody>
              </p:sp>
              <p:sp>
                <p:nvSpPr>
                  <p:cNvPr id="44042" name="Line 10"/>
                  <p:cNvSpPr>
                    <a:spLocks noChangeAspect="1" noChangeShapeType="1"/>
                  </p:cNvSpPr>
                  <p:nvPr/>
                </p:nvSpPr>
                <p:spPr bwMode="auto">
                  <a:xfrm flipV="1">
                    <a:off x="3681" y="8052"/>
                    <a:ext cx="0" cy="1440"/>
                  </a:xfrm>
                  <a:prstGeom prst="line">
                    <a:avLst/>
                  </a:prstGeom>
                  <a:noFill/>
                  <a:ln w="76200" cmpd="tri">
                    <a:solidFill>
                      <a:srgbClr val="000000"/>
                    </a:solidFill>
                    <a:round/>
                    <a:headEnd/>
                    <a:tailEnd/>
                  </a:ln>
                  <a:effectLst/>
                </p:spPr>
                <p:txBody>
                  <a:bodyPr vert="horz" wrap="square" lIns="91440" tIns="45720" rIns="91440" bIns="45720" numCol="1" anchor="t" anchorCtr="0" compatLnSpc="1">
                    <a:prstTxWarp prst="textNoShape">
                      <a:avLst/>
                    </a:prstTxWarp>
                  </a:bodyPr>
                  <a:lstStyle/>
                  <a:p>
                    <a:endParaRPr lang="el-GR" sz="3200"/>
                  </a:p>
                </p:txBody>
              </p:sp>
              <p:sp>
                <p:nvSpPr>
                  <p:cNvPr id="44043" name="Line 11"/>
                  <p:cNvSpPr>
                    <a:spLocks noChangeAspect="1" noChangeShapeType="1"/>
                  </p:cNvSpPr>
                  <p:nvPr/>
                </p:nvSpPr>
                <p:spPr bwMode="auto">
                  <a:xfrm flipV="1">
                    <a:off x="5121" y="8052"/>
                    <a:ext cx="0" cy="1440"/>
                  </a:xfrm>
                  <a:prstGeom prst="line">
                    <a:avLst/>
                  </a:prstGeom>
                  <a:noFill/>
                  <a:ln w="76200" cmpd="tri">
                    <a:solidFill>
                      <a:srgbClr val="000000"/>
                    </a:solidFill>
                    <a:round/>
                    <a:headEnd/>
                    <a:tailEnd/>
                  </a:ln>
                  <a:effectLst/>
                </p:spPr>
                <p:txBody>
                  <a:bodyPr vert="horz" wrap="square" lIns="91440" tIns="45720" rIns="91440" bIns="45720" numCol="1" anchor="t" anchorCtr="0" compatLnSpc="1">
                    <a:prstTxWarp prst="textNoShape">
                      <a:avLst/>
                    </a:prstTxWarp>
                  </a:bodyPr>
                  <a:lstStyle/>
                  <a:p>
                    <a:endParaRPr lang="el-GR" sz="3200"/>
                  </a:p>
                </p:txBody>
              </p:sp>
            </p:grpSp>
            <p:grpSp>
              <p:nvGrpSpPr>
                <p:cNvPr id="44044" name="Group 12"/>
                <p:cNvGrpSpPr>
                  <a:grpSpLocks noChangeAspect="1"/>
                </p:cNvGrpSpPr>
                <p:nvPr/>
              </p:nvGrpSpPr>
              <p:grpSpPr bwMode="auto">
                <a:xfrm>
                  <a:off x="6741" y="724"/>
                  <a:ext cx="3240" cy="5580"/>
                  <a:chOff x="6921" y="3372"/>
                  <a:chExt cx="3240" cy="5580"/>
                </a:xfrm>
              </p:grpSpPr>
              <p:sp>
                <p:nvSpPr>
                  <p:cNvPr id="44045" name="Rectangle 13"/>
                  <p:cNvSpPr>
                    <a:spLocks noChangeAspect="1" noChangeArrowheads="1"/>
                  </p:cNvSpPr>
                  <p:nvPr/>
                </p:nvSpPr>
                <p:spPr bwMode="auto">
                  <a:xfrm>
                    <a:off x="6921" y="5713"/>
                    <a:ext cx="2880" cy="2880"/>
                  </a:xfrm>
                  <a:prstGeom prst="rect">
                    <a:avLst/>
                  </a:prstGeom>
                  <a:noFill/>
                  <a:ln w="9525">
                    <a:solidFill>
                      <a:srgbClr val="000000"/>
                    </a:solidFill>
                    <a:miter lim="800000"/>
                    <a:headEnd/>
                    <a:tailEnd/>
                  </a:ln>
                  <a:effectLst/>
                </p:spPr>
                <p:txBody>
                  <a:bodyPr vert="horz" wrap="square" lIns="91440" tIns="45720" rIns="91440" bIns="45720" numCol="1" anchor="t" anchorCtr="0" compatLnSpc="1">
                    <a:prstTxWarp prst="textNoShape">
                      <a:avLst/>
                    </a:prstTxWarp>
                  </a:bodyPr>
                  <a:lstStyle/>
                  <a:p>
                    <a:endParaRPr lang="el-GR" sz="3200"/>
                  </a:p>
                </p:txBody>
              </p:sp>
              <p:sp>
                <p:nvSpPr>
                  <p:cNvPr id="44046" name="Line 14"/>
                  <p:cNvSpPr>
                    <a:spLocks noChangeAspect="1" noChangeShapeType="1"/>
                  </p:cNvSpPr>
                  <p:nvPr/>
                </p:nvSpPr>
                <p:spPr bwMode="auto">
                  <a:xfrm>
                    <a:off x="7101" y="6793"/>
                    <a:ext cx="0" cy="900"/>
                  </a:xfrm>
                  <a:prstGeom prst="line">
                    <a:avLst/>
                  </a:prstGeom>
                  <a:noFill/>
                  <a:ln w="38100">
                    <a:solidFill>
                      <a:srgbClr val="000000"/>
                    </a:solidFill>
                    <a:round/>
                    <a:headEnd/>
                    <a:tailEnd/>
                  </a:ln>
                  <a:effectLst/>
                </p:spPr>
                <p:txBody>
                  <a:bodyPr vert="horz" wrap="square" lIns="91440" tIns="45720" rIns="91440" bIns="45720" numCol="1" anchor="t" anchorCtr="0" compatLnSpc="1">
                    <a:prstTxWarp prst="textNoShape">
                      <a:avLst/>
                    </a:prstTxWarp>
                  </a:bodyPr>
                  <a:lstStyle/>
                  <a:p>
                    <a:endParaRPr lang="el-GR" sz="3200"/>
                  </a:p>
                </p:txBody>
              </p:sp>
              <p:sp>
                <p:nvSpPr>
                  <p:cNvPr id="44047" name="Rectangle 15"/>
                  <p:cNvSpPr>
                    <a:spLocks noChangeAspect="1" noChangeArrowheads="1"/>
                  </p:cNvSpPr>
                  <p:nvPr/>
                </p:nvSpPr>
                <p:spPr bwMode="auto">
                  <a:xfrm>
                    <a:off x="7101" y="3372"/>
                    <a:ext cx="1080" cy="2340"/>
                  </a:xfrm>
                  <a:prstGeom prst="rect">
                    <a:avLst/>
                  </a:prstGeom>
                  <a:noFill/>
                  <a:ln w="9525">
                    <a:solidFill>
                      <a:srgbClr val="000000"/>
                    </a:solidFill>
                    <a:miter lim="800000"/>
                    <a:headEnd/>
                    <a:tailEnd/>
                  </a:ln>
                  <a:effectLst/>
                </p:spPr>
                <p:txBody>
                  <a:bodyPr vert="horz" wrap="square" lIns="91440" tIns="45720" rIns="91440" bIns="45720" numCol="1" anchor="t" anchorCtr="0" compatLnSpc="1">
                    <a:prstTxWarp prst="textNoShape">
                      <a:avLst/>
                    </a:prstTxWarp>
                  </a:bodyPr>
                  <a:lstStyle/>
                  <a:p>
                    <a:endParaRPr lang="el-GR" sz="3200"/>
                  </a:p>
                </p:txBody>
              </p:sp>
              <p:sp>
                <p:nvSpPr>
                  <p:cNvPr id="44048" name="Line 16"/>
                  <p:cNvSpPr>
                    <a:spLocks noChangeAspect="1" noChangeShapeType="1"/>
                  </p:cNvSpPr>
                  <p:nvPr/>
                </p:nvSpPr>
                <p:spPr bwMode="auto">
                  <a:xfrm>
                    <a:off x="6921" y="8772"/>
                    <a:ext cx="3240" cy="0"/>
                  </a:xfrm>
                  <a:prstGeom prst="line">
                    <a:avLst/>
                  </a:prstGeom>
                  <a:noFill/>
                  <a:ln w="38100" cmpd="dbl">
                    <a:solidFill>
                      <a:srgbClr val="000000"/>
                    </a:solidFill>
                    <a:round/>
                    <a:headEnd/>
                    <a:tailEnd/>
                  </a:ln>
                  <a:effectLst/>
                </p:spPr>
                <p:txBody>
                  <a:bodyPr vert="horz" wrap="square" lIns="91440" tIns="45720" rIns="91440" bIns="45720" numCol="1" anchor="t" anchorCtr="0" compatLnSpc="1">
                    <a:prstTxWarp prst="textNoShape">
                      <a:avLst/>
                    </a:prstTxWarp>
                  </a:bodyPr>
                  <a:lstStyle/>
                  <a:p>
                    <a:endParaRPr lang="el-GR" sz="3200"/>
                  </a:p>
                </p:txBody>
              </p:sp>
              <p:sp>
                <p:nvSpPr>
                  <p:cNvPr id="44049" name="Rectangle 17"/>
                  <p:cNvSpPr>
                    <a:spLocks noChangeAspect="1" noChangeArrowheads="1"/>
                  </p:cNvSpPr>
                  <p:nvPr/>
                </p:nvSpPr>
                <p:spPr bwMode="auto">
                  <a:xfrm>
                    <a:off x="9081" y="6433"/>
                    <a:ext cx="180" cy="2160"/>
                  </a:xfrm>
                  <a:prstGeom prst="rect">
                    <a:avLst/>
                  </a:prstGeom>
                  <a:solidFill>
                    <a:srgbClr val="EAEAEA"/>
                  </a:solidFill>
                  <a:ln w="9525">
                    <a:solidFill>
                      <a:srgbClr val="000000"/>
                    </a:solidFill>
                    <a:miter lim="800000"/>
                    <a:headEnd/>
                    <a:tailEnd/>
                  </a:ln>
                  <a:effectLst/>
                </p:spPr>
                <p:txBody>
                  <a:bodyPr vert="horz" wrap="square" lIns="91440" tIns="45720" rIns="91440" bIns="45720" numCol="1" anchor="t" anchorCtr="0" compatLnSpc="1">
                    <a:prstTxWarp prst="textNoShape">
                      <a:avLst/>
                    </a:prstTxWarp>
                  </a:bodyPr>
                  <a:lstStyle/>
                  <a:p>
                    <a:endParaRPr lang="el-GR" sz="3200"/>
                  </a:p>
                </p:txBody>
              </p:sp>
              <p:sp>
                <p:nvSpPr>
                  <p:cNvPr id="44050" name="Rectangle 18"/>
                  <p:cNvSpPr>
                    <a:spLocks noChangeAspect="1" noChangeArrowheads="1"/>
                  </p:cNvSpPr>
                  <p:nvPr/>
                </p:nvSpPr>
                <p:spPr bwMode="auto">
                  <a:xfrm>
                    <a:off x="9261" y="8052"/>
                    <a:ext cx="180" cy="900"/>
                  </a:xfrm>
                  <a:prstGeom prst="rect">
                    <a:avLst/>
                  </a:prstGeom>
                  <a:solidFill>
                    <a:srgbClr val="FFFFFF"/>
                  </a:solidFill>
                  <a:ln w="9525">
                    <a:solidFill>
                      <a:srgbClr val="000000"/>
                    </a:solidFill>
                    <a:miter lim="800000"/>
                    <a:headEnd/>
                    <a:tailEnd/>
                  </a:ln>
                  <a:effectLst/>
                </p:spPr>
                <p:txBody>
                  <a:bodyPr vert="horz" wrap="square" lIns="91440" tIns="45720" rIns="91440" bIns="45720" numCol="1" anchor="t" anchorCtr="0" compatLnSpc="1">
                    <a:prstTxWarp prst="textNoShape">
                      <a:avLst/>
                    </a:prstTxWarp>
                  </a:bodyPr>
                  <a:lstStyle/>
                  <a:p>
                    <a:endParaRPr lang="el-GR" sz="3200"/>
                  </a:p>
                </p:txBody>
              </p:sp>
            </p:grpSp>
            <p:sp>
              <p:nvSpPr>
                <p:cNvPr id="44051" name="Rectangle 19" descr="Σκούρα οριζόντια"/>
                <p:cNvSpPr>
                  <a:spLocks noChangeAspect="1" noChangeArrowheads="1"/>
                </p:cNvSpPr>
                <p:nvPr/>
              </p:nvSpPr>
              <p:spPr bwMode="auto">
                <a:xfrm>
                  <a:off x="5121" y="5404"/>
                  <a:ext cx="1980" cy="3420"/>
                </a:xfrm>
                <a:prstGeom prst="rect">
                  <a:avLst/>
                </a:prstGeom>
                <a:pattFill prst="dkHorz">
                  <a:fgClr>
                    <a:srgbClr val="C0C0C0"/>
                  </a:fgClr>
                  <a:bgClr>
                    <a:srgbClr val="FFFFFF"/>
                  </a:bgClr>
                </a:pattFill>
                <a:ln w="9525">
                  <a:solidFill>
                    <a:srgbClr val="000000"/>
                  </a:solidFill>
                  <a:miter lim="800000"/>
                  <a:headEnd/>
                  <a:tailEnd/>
                </a:ln>
                <a:effectLst/>
              </p:spPr>
              <p:txBody>
                <a:bodyPr vert="horz" wrap="square" lIns="91440" tIns="45720" rIns="91440" bIns="45720" numCol="1" anchor="t" anchorCtr="0" compatLnSpc="1">
                  <a:prstTxWarp prst="textNoShape">
                    <a:avLst/>
                  </a:prstTxWarp>
                </a:bodyPr>
                <a:lstStyle/>
                <a:p>
                  <a:endParaRPr lang="el-GR" sz="3200"/>
                </a:p>
              </p:txBody>
            </p:sp>
            <p:sp>
              <p:nvSpPr>
                <p:cNvPr id="44052" name="Line 20"/>
                <p:cNvSpPr>
                  <a:spLocks noChangeAspect="1" noChangeShapeType="1"/>
                </p:cNvSpPr>
                <p:nvPr/>
              </p:nvSpPr>
              <p:spPr bwMode="auto">
                <a:xfrm flipV="1">
                  <a:off x="6201" y="6124"/>
                  <a:ext cx="0" cy="1260"/>
                </a:xfrm>
                <a:prstGeom prst="line">
                  <a:avLst/>
                </a:prstGeom>
                <a:noFill/>
                <a:ln w="9525">
                  <a:solidFill>
                    <a:srgbClr val="000000"/>
                  </a:solidFill>
                  <a:round/>
                  <a:headEnd/>
                  <a:tailEnd type="triangle" w="med" len="med"/>
                </a:ln>
                <a:effectLst/>
              </p:spPr>
              <p:txBody>
                <a:bodyPr vert="horz" wrap="square" lIns="91440" tIns="45720" rIns="91440" bIns="45720" numCol="1" anchor="t" anchorCtr="0" compatLnSpc="1">
                  <a:prstTxWarp prst="textNoShape">
                    <a:avLst/>
                  </a:prstTxWarp>
                </a:bodyPr>
                <a:lstStyle/>
                <a:p>
                  <a:endParaRPr lang="el-GR" sz="3200"/>
                </a:p>
              </p:txBody>
            </p:sp>
          </p:grpSp>
          <p:sp>
            <p:nvSpPr>
              <p:cNvPr id="44053" name="Rectangle 21"/>
              <p:cNvSpPr>
                <a:spLocks noChangeAspect="1" noChangeArrowheads="1"/>
              </p:cNvSpPr>
              <p:nvPr/>
            </p:nvSpPr>
            <p:spPr bwMode="auto">
              <a:xfrm>
                <a:off x="1701" y="2704"/>
                <a:ext cx="4140" cy="5040"/>
              </a:xfrm>
              <a:prstGeom prst="rect">
                <a:avLst/>
              </a:prstGeom>
              <a:noFill/>
              <a:ln w="9525">
                <a:solidFill>
                  <a:srgbClr val="000000"/>
                </a:solidFill>
                <a:miter lim="800000"/>
                <a:headEnd/>
                <a:tailEnd/>
              </a:ln>
              <a:effectLst/>
            </p:spPr>
            <p:txBody>
              <a:bodyPr vert="horz" wrap="square" lIns="91440" tIns="45720" rIns="91440" bIns="45720" numCol="1" anchor="t" anchorCtr="0" compatLnSpc="1">
                <a:prstTxWarp prst="textNoShape">
                  <a:avLst/>
                </a:prstTxWarp>
              </a:bodyPr>
              <a:lstStyle/>
              <a:p>
                <a:endParaRPr lang="el-GR" sz="3200"/>
              </a:p>
            </p:txBody>
          </p:sp>
        </p:grpSp>
        <p:sp>
          <p:nvSpPr>
            <p:cNvPr id="44054" name="Text Box 22"/>
            <p:cNvSpPr txBox="1">
              <a:spLocks noChangeAspect="1" noChangeArrowheads="1"/>
            </p:cNvSpPr>
            <p:nvPr/>
          </p:nvSpPr>
          <p:spPr bwMode="auto">
            <a:xfrm>
              <a:off x="6576" y="2434"/>
              <a:ext cx="548" cy="411"/>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l-GR" sz="1200" b="1" i="0" u="none" strike="noStrike" cap="none" normalizeH="0" baseline="0" smtClean="0">
                  <a:ln>
                    <a:noFill/>
                  </a:ln>
                  <a:solidFill>
                    <a:schemeClr val="tx1"/>
                  </a:solidFill>
                  <a:effectLst/>
                  <a:cs typeface="Arial" pitchFamily="34" charset="0"/>
                </a:rPr>
                <a:t>Α</a:t>
              </a:r>
              <a:endParaRPr kumimoji="0" lang="el-GR" sz="3200" b="0" i="0" u="none" strike="noStrike" cap="none" normalizeH="0" baseline="0" smtClean="0">
                <a:ln>
                  <a:noFill/>
                </a:ln>
                <a:solidFill>
                  <a:schemeClr val="tx1"/>
                </a:solidFill>
                <a:effectLst/>
                <a:cs typeface="Arial" pitchFamily="34" charset="0"/>
              </a:endParaRPr>
            </a:p>
          </p:txBody>
        </p:sp>
      </p:grpSp>
      <p:grpSp>
        <p:nvGrpSpPr>
          <p:cNvPr id="44055" name="Group 23"/>
          <p:cNvGrpSpPr>
            <a:grpSpLocks noChangeAspect="1"/>
          </p:cNvGrpSpPr>
          <p:nvPr/>
        </p:nvGrpSpPr>
        <p:grpSpPr bwMode="auto">
          <a:xfrm>
            <a:off x="3682733" y="3105728"/>
            <a:ext cx="2106612" cy="2743200"/>
            <a:chOff x="8916" y="2297"/>
            <a:chExt cx="2281" cy="2776"/>
          </a:xfrm>
        </p:grpSpPr>
        <p:grpSp>
          <p:nvGrpSpPr>
            <p:cNvPr id="44056" name="Group 24"/>
            <p:cNvGrpSpPr>
              <a:grpSpLocks noChangeAspect="1"/>
            </p:cNvGrpSpPr>
            <p:nvPr/>
          </p:nvGrpSpPr>
          <p:grpSpPr bwMode="auto">
            <a:xfrm>
              <a:off x="8916" y="2297"/>
              <a:ext cx="2281" cy="2776"/>
              <a:chOff x="6021" y="2524"/>
              <a:chExt cx="4140" cy="5040"/>
            </a:xfrm>
          </p:grpSpPr>
          <p:grpSp>
            <p:nvGrpSpPr>
              <p:cNvPr id="44057" name="Group 25"/>
              <p:cNvGrpSpPr>
                <a:grpSpLocks noChangeAspect="1"/>
              </p:cNvGrpSpPr>
              <p:nvPr/>
            </p:nvGrpSpPr>
            <p:grpSpPr bwMode="auto">
              <a:xfrm>
                <a:off x="6201" y="2704"/>
                <a:ext cx="3900" cy="4680"/>
                <a:chOff x="2061" y="3372"/>
                <a:chExt cx="8100" cy="9720"/>
              </a:xfrm>
            </p:grpSpPr>
            <p:grpSp>
              <p:nvGrpSpPr>
                <p:cNvPr id="44058" name="Group 26"/>
                <p:cNvGrpSpPr>
                  <a:grpSpLocks noChangeAspect="1"/>
                </p:cNvGrpSpPr>
                <p:nvPr/>
              </p:nvGrpSpPr>
              <p:grpSpPr bwMode="auto">
                <a:xfrm>
                  <a:off x="2061" y="3372"/>
                  <a:ext cx="8100" cy="9720"/>
                  <a:chOff x="2061" y="3372"/>
                  <a:chExt cx="8100" cy="9720"/>
                </a:xfrm>
              </p:grpSpPr>
              <p:grpSp>
                <p:nvGrpSpPr>
                  <p:cNvPr id="44059" name="Group 27"/>
                  <p:cNvGrpSpPr>
                    <a:grpSpLocks noChangeAspect="1"/>
                  </p:cNvGrpSpPr>
                  <p:nvPr/>
                </p:nvGrpSpPr>
                <p:grpSpPr bwMode="auto">
                  <a:xfrm>
                    <a:off x="2061" y="7872"/>
                    <a:ext cx="5040" cy="5220"/>
                    <a:chOff x="2061" y="7872"/>
                    <a:chExt cx="5040" cy="5220"/>
                  </a:xfrm>
                </p:grpSpPr>
                <p:sp>
                  <p:nvSpPr>
                    <p:cNvPr id="44060" name="Rectangle 28"/>
                    <p:cNvSpPr>
                      <a:spLocks noChangeAspect="1" noChangeArrowheads="1"/>
                    </p:cNvSpPr>
                    <p:nvPr/>
                  </p:nvSpPr>
                  <p:spPr bwMode="auto">
                    <a:xfrm>
                      <a:off x="2061" y="7872"/>
                      <a:ext cx="5040" cy="180"/>
                    </a:xfrm>
                    <a:prstGeom prst="rect">
                      <a:avLst/>
                    </a:prstGeom>
                    <a:solidFill>
                      <a:srgbClr val="EAEAEA"/>
                    </a:solidFill>
                    <a:ln w="9525">
                      <a:solidFill>
                        <a:srgbClr val="000000"/>
                      </a:solidFill>
                      <a:miter lim="800000"/>
                      <a:headEnd/>
                      <a:tailEnd/>
                    </a:ln>
                    <a:effectLst/>
                  </p:spPr>
                  <p:txBody>
                    <a:bodyPr vert="horz" wrap="square" lIns="91440" tIns="45720" rIns="91440" bIns="45720" numCol="1" anchor="t" anchorCtr="0" compatLnSpc="1">
                      <a:prstTxWarp prst="textNoShape">
                        <a:avLst/>
                      </a:prstTxWarp>
                    </a:bodyPr>
                    <a:lstStyle/>
                    <a:p>
                      <a:endParaRPr lang="el-GR" sz="3200"/>
                    </a:p>
                  </p:txBody>
                </p:sp>
                <p:sp>
                  <p:nvSpPr>
                    <p:cNvPr id="44061" name="Rectangle 29"/>
                    <p:cNvSpPr>
                      <a:spLocks noChangeAspect="1" noChangeArrowheads="1"/>
                    </p:cNvSpPr>
                    <p:nvPr/>
                  </p:nvSpPr>
                  <p:spPr bwMode="auto">
                    <a:xfrm>
                      <a:off x="6201" y="8052"/>
                      <a:ext cx="720" cy="5040"/>
                    </a:xfrm>
                    <a:prstGeom prst="rect">
                      <a:avLst/>
                    </a:prstGeom>
                    <a:solidFill>
                      <a:srgbClr val="EAEAEA"/>
                    </a:solidFill>
                    <a:ln w="9525">
                      <a:solidFill>
                        <a:srgbClr val="000000"/>
                      </a:solidFill>
                      <a:miter lim="800000"/>
                      <a:headEnd/>
                      <a:tailEnd/>
                    </a:ln>
                    <a:effectLst/>
                  </p:spPr>
                  <p:txBody>
                    <a:bodyPr vert="horz" wrap="square" lIns="91440" tIns="45720" rIns="91440" bIns="45720" numCol="1" anchor="t" anchorCtr="0" compatLnSpc="1">
                      <a:prstTxWarp prst="textNoShape">
                        <a:avLst/>
                      </a:prstTxWarp>
                    </a:bodyPr>
                    <a:lstStyle/>
                    <a:p>
                      <a:endParaRPr lang="el-GR" sz="3200"/>
                    </a:p>
                  </p:txBody>
                </p:sp>
                <p:sp>
                  <p:nvSpPr>
                    <p:cNvPr id="44062" name="Line 30"/>
                    <p:cNvSpPr>
                      <a:spLocks noChangeAspect="1" noChangeShapeType="1"/>
                    </p:cNvSpPr>
                    <p:nvPr/>
                  </p:nvSpPr>
                  <p:spPr bwMode="auto">
                    <a:xfrm flipH="1">
                      <a:off x="2424" y="9492"/>
                      <a:ext cx="3780" cy="0"/>
                    </a:xfrm>
                    <a:prstGeom prst="line">
                      <a:avLst/>
                    </a:prstGeom>
                    <a:noFill/>
                    <a:ln w="76200" cmpd="tri">
                      <a:solidFill>
                        <a:srgbClr val="000000"/>
                      </a:solidFill>
                      <a:round/>
                      <a:headEnd/>
                      <a:tailEnd/>
                    </a:ln>
                    <a:effectLst/>
                  </p:spPr>
                  <p:txBody>
                    <a:bodyPr vert="horz" wrap="square" lIns="91440" tIns="45720" rIns="91440" bIns="45720" numCol="1" anchor="t" anchorCtr="0" compatLnSpc="1">
                      <a:prstTxWarp prst="textNoShape">
                        <a:avLst/>
                      </a:prstTxWarp>
                    </a:bodyPr>
                    <a:lstStyle/>
                    <a:p>
                      <a:endParaRPr lang="el-GR" sz="3200"/>
                    </a:p>
                  </p:txBody>
                </p:sp>
                <p:sp>
                  <p:nvSpPr>
                    <p:cNvPr id="44063" name="Line 31"/>
                    <p:cNvSpPr>
                      <a:spLocks noChangeAspect="1" noChangeShapeType="1"/>
                    </p:cNvSpPr>
                    <p:nvPr/>
                  </p:nvSpPr>
                  <p:spPr bwMode="auto">
                    <a:xfrm flipV="1">
                      <a:off x="2424" y="8052"/>
                      <a:ext cx="0" cy="1440"/>
                    </a:xfrm>
                    <a:prstGeom prst="line">
                      <a:avLst/>
                    </a:prstGeom>
                    <a:noFill/>
                    <a:ln w="76200" cmpd="tri">
                      <a:solidFill>
                        <a:srgbClr val="000000"/>
                      </a:solidFill>
                      <a:round/>
                      <a:headEnd/>
                      <a:tailEnd/>
                    </a:ln>
                    <a:effectLst/>
                  </p:spPr>
                  <p:txBody>
                    <a:bodyPr vert="horz" wrap="square" lIns="91440" tIns="45720" rIns="91440" bIns="45720" numCol="1" anchor="t" anchorCtr="0" compatLnSpc="1">
                      <a:prstTxWarp prst="textNoShape">
                        <a:avLst/>
                      </a:prstTxWarp>
                    </a:bodyPr>
                    <a:lstStyle/>
                    <a:p>
                      <a:endParaRPr lang="el-GR" sz="3200"/>
                    </a:p>
                  </p:txBody>
                </p:sp>
                <p:sp>
                  <p:nvSpPr>
                    <p:cNvPr id="44064" name="Line 32"/>
                    <p:cNvSpPr>
                      <a:spLocks noChangeAspect="1" noChangeShapeType="1"/>
                    </p:cNvSpPr>
                    <p:nvPr/>
                  </p:nvSpPr>
                  <p:spPr bwMode="auto">
                    <a:xfrm flipV="1">
                      <a:off x="3681" y="8052"/>
                      <a:ext cx="0" cy="1440"/>
                    </a:xfrm>
                    <a:prstGeom prst="line">
                      <a:avLst/>
                    </a:prstGeom>
                    <a:noFill/>
                    <a:ln w="76200" cmpd="tri">
                      <a:solidFill>
                        <a:srgbClr val="000000"/>
                      </a:solidFill>
                      <a:round/>
                      <a:headEnd/>
                      <a:tailEnd/>
                    </a:ln>
                    <a:effectLst/>
                  </p:spPr>
                  <p:txBody>
                    <a:bodyPr vert="horz" wrap="square" lIns="91440" tIns="45720" rIns="91440" bIns="45720" numCol="1" anchor="t" anchorCtr="0" compatLnSpc="1">
                      <a:prstTxWarp prst="textNoShape">
                        <a:avLst/>
                      </a:prstTxWarp>
                    </a:bodyPr>
                    <a:lstStyle/>
                    <a:p>
                      <a:endParaRPr lang="el-GR" sz="3200"/>
                    </a:p>
                  </p:txBody>
                </p:sp>
                <p:sp>
                  <p:nvSpPr>
                    <p:cNvPr id="44065" name="Line 33"/>
                    <p:cNvSpPr>
                      <a:spLocks noChangeAspect="1" noChangeShapeType="1"/>
                    </p:cNvSpPr>
                    <p:nvPr/>
                  </p:nvSpPr>
                  <p:spPr bwMode="auto">
                    <a:xfrm flipV="1">
                      <a:off x="5121" y="8052"/>
                      <a:ext cx="0" cy="1440"/>
                    </a:xfrm>
                    <a:prstGeom prst="line">
                      <a:avLst/>
                    </a:prstGeom>
                    <a:noFill/>
                    <a:ln w="76200" cmpd="tri">
                      <a:solidFill>
                        <a:srgbClr val="000000"/>
                      </a:solidFill>
                      <a:round/>
                      <a:headEnd/>
                      <a:tailEnd/>
                    </a:ln>
                    <a:effectLst/>
                  </p:spPr>
                  <p:txBody>
                    <a:bodyPr vert="horz" wrap="square" lIns="91440" tIns="45720" rIns="91440" bIns="45720" numCol="1" anchor="t" anchorCtr="0" compatLnSpc="1">
                      <a:prstTxWarp prst="textNoShape">
                        <a:avLst/>
                      </a:prstTxWarp>
                    </a:bodyPr>
                    <a:lstStyle/>
                    <a:p>
                      <a:endParaRPr lang="el-GR" sz="3200"/>
                    </a:p>
                  </p:txBody>
                </p:sp>
              </p:grpSp>
              <p:grpSp>
                <p:nvGrpSpPr>
                  <p:cNvPr id="44066" name="Group 34"/>
                  <p:cNvGrpSpPr>
                    <a:grpSpLocks noChangeAspect="1"/>
                  </p:cNvGrpSpPr>
                  <p:nvPr/>
                </p:nvGrpSpPr>
                <p:grpSpPr bwMode="auto">
                  <a:xfrm>
                    <a:off x="6921" y="3372"/>
                    <a:ext cx="3240" cy="5580"/>
                    <a:chOff x="6921" y="3372"/>
                    <a:chExt cx="3240" cy="5580"/>
                  </a:xfrm>
                </p:grpSpPr>
                <p:sp>
                  <p:nvSpPr>
                    <p:cNvPr id="44067" name="Rectangle 35"/>
                    <p:cNvSpPr>
                      <a:spLocks noChangeAspect="1" noChangeArrowheads="1"/>
                    </p:cNvSpPr>
                    <p:nvPr/>
                  </p:nvSpPr>
                  <p:spPr bwMode="auto">
                    <a:xfrm>
                      <a:off x="6921" y="5713"/>
                      <a:ext cx="2880" cy="2880"/>
                    </a:xfrm>
                    <a:prstGeom prst="rect">
                      <a:avLst/>
                    </a:prstGeom>
                    <a:noFill/>
                    <a:ln w="9525">
                      <a:solidFill>
                        <a:srgbClr val="000000"/>
                      </a:solidFill>
                      <a:miter lim="800000"/>
                      <a:headEnd/>
                      <a:tailEnd/>
                    </a:ln>
                    <a:effectLst/>
                  </p:spPr>
                  <p:txBody>
                    <a:bodyPr vert="horz" wrap="square" lIns="91440" tIns="45720" rIns="91440" bIns="45720" numCol="1" anchor="t" anchorCtr="0" compatLnSpc="1">
                      <a:prstTxWarp prst="textNoShape">
                        <a:avLst/>
                      </a:prstTxWarp>
                    </a:bodyPr>
                    <a:lstStyle/>
                    <a:p>
                      <a:endParaRPr lang="el-GR" sz="3200"/>
                    </a:p>
                  </p:txBody>
                </p:sp>
                <p:sp>
                  <p:nvSpPr>
                    <p:cNvPr id="44068" name="Line 36"/>
                    <p:cNvSpPr>
                      <a:spLocks noChangeAspect="1" noChangeShapeType="1"/>
                    </p:cNvSpPr>
                    <p:nvPr/>
                  </p:nvSpPr>
                  <p:spPr bwMode="auto">
                    <a:xfrm>
                      <a:off x="7101" y="6793"/>
                      <a:ext cx="0" cy="900"/>
                    </a:xfrm>
                    <a:prstGeom prst="line">
                      <a:avLst/>
                    </a:prstGeom>
                    <a:noFill/>
                    <a:ln w="38100">
                      <a:solidFill>
                        <a:srgbClr val="000000"/>
                      </a:solidFill>
                      <a:round/>
                      <a:headEnd/>
                      <a:tailEnd/>
                    </a:ln>
                    <a:effectLst/>
                  </p:spPr>
                  <p:txBody>
                    <a:bodyPr vert="horz" wrap="square" lIns="91440" tIns="45720" rIns="91440" bIns="45720" numCol="1" anchor="t" anchorCtr="0" compatLnSpc="1">
                      <a:prstTxWarp prst="textNoShape">
                        <a:avLst/>
                      </a:prstTxWarp>
                    </a:bodyPr>
                    <a:lstStyle/>
                    <a:p>
                      <a:endParaRPr lang="el-GR" sz="3200"/>
                    </a:p>
                  </p:txBody>
                </p:sp>
                <p:sp>
                  <p:nvSpPr>
                    <p:cNvPr id="44069" name="Rectangle 37"/>
                    <p:cNvSpPr>
                      <a:spLocks noChangeAspect="1" noChangeArrowheads="1"/>
                    </p:cNvSpPr>
                    <p:nvPr/>
                  </p:nvSpPr>
                  <p:spPr bwMode="auto">
                    <a:xfrm>
                      <a:off x="7101" y="3372"/>
                      <a:ext cx="1080" cy="2340"/>
                    </a:xfrm>
                    <a:prstGeom prst="rect">
                      <a:avLst/>
                    </a:prstGeom>
                    <a:noFill/>
                    <a:ln w="9525">
                      <a:solidFill>
                        <a:srgbClr val="000000"/>
                      </a:solidFill>
                      <a:miter lim="800000"/>
                      <a:headEnd/>
                      <a:tailEnd/>
                    </a:ln>
                    <a:effectLst/>
                  </p:spPr>
                  <p:txBody>
                    <a:bodyPr vert="horz" wrap="square" lIns="91440" tIns="45720" rIns="91440" bIns="45720" numCol="1" anchor="t" anchorCtr="0" compatLnSpc="1">
                      <a:prstTxWarp prst="textNoShape">
                        <a:avLst/>
                      </a:prstTxWarp>
                    </a:bodyPr>
                    <a:lstStyle/>
                    <a:p>
                      <a:endParaRPr lang="el-GR" sz="3200"/>
                    </a:p>
                  </p:txBody>
                </p:sp>
                <p:sp>
                  <p:nvSpPr>
                    <p:cNvPr id="44070" name="Line 38"/>
                    <p:cNvSpPr>
                      <a:spLocks noChangeAspect="1" noChangeShapeType="1"/>
                    </p:cNvSpPr>
                    <p:nvPr/>
                  </p:nvSpPr>
                  <p:spPr bwMode="auto">
                    <a:xfrm>
                      <a:off x="6921" y="8772"/>
                      <a:ext cx="3240" cy="0"/>
                    </a:xfrm>
                    <a:prstGeom prst="line">
                      <a:avLst/>
                    </a:prstGeom>
                    <a:noFill/>
                    <a:ln w="38100" cmpd="dbl">
                      <a:solidFill>
                        <a:srgbClr val="000000"/>
                      </a:solidFill>
                      <a:round/>
                      <a:headEnd/>
                      <a:tailEnd/>
                    </a:ln>
                    <a:effectLst/>
                  </p:spPr>
                  <p:txBody>
                    <a:bodyPr vert="horz" wrap="square" lIns="91440" tIns="45720" rIns="91440" bIns="45720" numCol="1" anchor="t" anchorCtr="0" compatLnSpc="1">
                      <a:prstTxWarp prst="textNoShape">
                        <a:avLst/>
                      </a:prstTxWarp>
                    </a:bodyPr>
                    <a:lstStyle/>
                    <a:p>
                      <a:endParaRPr lang="el-GR" sz="3200"/>
                    </a:p>
                  </p:txBody>
                </p:sp>
                <p:sp>
                  <p:nvSpPr>
                    <p:cNvPr id="44071" name="Rectangle 39"/>
                    <p:cNvSpPr>
                      <a:spLocks noChangeAspect="1" noChangeArrowheads="1"/>
                    </p:cNvSpPr>
                    <p:nvPr/>
                  </p:nvSpPr>
                  <p:spPr bwMode="auto">
                    <a:xfrm>
                      <a:off x="9081" y="6433"/>
                      <a:ext cx="180" cy="2160"/>
                    </a:xfrm>
                    <a:prstGeom prst="rect">
                      <a:avLst/>
                    </a:prstGeom>
                    <a:solidFill>
                      <a:srgbClr val="EAEAEA"/>
                    </a:solidFill>
                    <a:ln w="9525">
                      <a:solidFill>
                        <a:srgbClr val="000000"/>
                      </a:solidFill>
                      <a:miter lim="800000"/>
                      <a:headEnd/>
                      <a:tailEnd/>
                    </a:ln>
                    <a:effectLst/>
                  </p:spPr>
                  <p:txBody>
                    <a:bodyPr vert="horz" wrap="square" lIns="91440" tIns="45720" rIns="91440" bIns="45720" numCol="1" anchor="t" anchorCtr="0" compatLnSpc="1">
                      <a:prstTxWarp prst="textNoShape">
                        <a:avLst/>
                      </a:prstTxWarp>
                    </a:bodyPr>
                    <a:lstStyle/>
                    <a:p>
                      <a:endParaRPr lang="el-GR" sz="3200"/>
                    </a:p>
                  </p:txBody>
                </p:sp>
                <p:sp>
                  <p:nvSpPr>
                    <p:cNvPr id="44072" name="Rectangle 40"/>
                    <p:cNvSpPr>
                      <a:spLocks noChangeAspect="1" noChangeArrowheads="1"/>
                    </p:cNvSpPr>
                    <p:nvPr/>
                  </p:nvSpPr>
                  <p:spPr bwMode="auto">
                    <a:xfrm>
                      <a:off x="9261" y="8052"/>
                      <a:ext cx="180" cy="900"/>
                    </a:xfrm>
                    <a:prstGeom prst="rect">
                      <a:avLst/>
                    </a:prstGeom>
                    <a:solidFill>
                      <a:srgbClr val="FFFFFF"/>
                    </a:solidFill>
                    <a:ln w="9525">
                      <a:solidFill>
                        <a:srgbClr val="000000"/>
                      </a:solidFill>
                      <a:miter lim="800000"/>
                      <a:headEnd/>
                      <a:tailEnd/>
                    </a:ln>
                    <a:effectLst/>
                  </p:spPr>
                  <p:txBody>
                    <a:bodyPr vert="horz" wrap="square" lIns="91440" tIns="45720" rIns="91440" bIns="45720" numCol="1" anchor="t" anchorCtr="0" compatLnSpc="1">
                      <a:prstTxWarp prst="textNoShape">
                        <a:avLst/>
                      </a:prstTxWarp>
                    </a:bodyPr>
                    <a:lstStyle/>
                    <a:p>
                      <a:endParaRPr lang="el-GR" sz="3200"/>
                    </a:p>
                  </p:txBody>
                </p:sp>
              </p:grpSp>
              <p:sp>
                <p:nvSpPr>
                  <p:cNvPr id="44073" name="Rectangle 41" descr="Σκούρα οριζόντια"/>
                  <p:cNvSpPr>
                    <a:spLocks noChangeAspect="1" noChangeArrowheads="1"/>
                  </p:cNvSpPr>
                  <p:nvPr/>
                </p:nvSpPr>
                <p:spPr bwMode="auto">
                  <a:xfrm>
                    <a:off x="7101" y="8104"/>
                    <a:ext cx="1980" cy="3420"/>
                  </a:xfrm>
                  <a:prstGeom prst="rect">
                    <a:avLst/>
                  </a:prstGeom>
                  <a:pattFill prst="dkHorz">
                    <a:fgClr>
                      <a:srgbClr val="C0C0C0"/>
                    </a:fgClr>
                    <a:bgClr>
                      <a:srgbClr val="FFFFFF"/>
                    </a:bgClr>
                  </a:pattFill>
                  <a:ln w="9525">
                    <a:solidFill>
                      <a:srgbClr val="000000"/>
                    </a:solidFill>
                    <a:miter lim="800000"/>
                    <a:headEnd/>
                    <a:tailEnd/>
                  </a:ln>
                  <a:effectLst/>
                </p:spPr>
                <p:txBody>
                  <a:bodyPr vert="horz" wrap="square" lIns="91440" tIns="45720" rIns="91440" bIns="45720" numCol="1" anchor="t" anchorCtr="0" compatLnSpc="1">
                    <a:prstTxWarp prst="textNoShape">
                      <a:avLst/>
                    </a:prstTxWarp>
                  </a:bodyPr>
                  <a:lstStyle/>
                  <a:p>
                    <a:endParaRPr lang="el-GR" sz="3200"/>
                  </a:p>
                </p:txBody>
              </p:sp>
            </p:grpSp>
            <p:sp>
              <p:nvSpPr>
                <p:cNvPr id="44074" name="Line 42"/>
                <p:cNvSpPr>
                  <a:spLocks noChangeAspect="1" noChangeShapeType="1"/>
                </p:cNvSpPr>
                <p:nvPr/>
              </p:nvSpPr>
              <p:spPr bwMode="auto">
                <a:xfrm flipV="1">
                  <a:off x="8001" y="9544"/>
                  <a:ext cx="0" cy="900"/>
                </a:xfrm>
                <a:prstGeom prst="line">
                  <a:avLst/>
                </a:prstGeom>
                <a:noFill/>
                <a:ln w="9525">
                  <a:solidFill>
                    <a:srgbClr val="000000"/>
                  </a:solidFill>
                  <a:round/>
                  <a:headEnd/>
                  <a:tailEnd type="triangle" w="med" len="med"/>
                </a:ln>
                <a:effectLst/>
              </p:spPr>
              <p:txBody>
                <a:bodyPr vert="horz" wrap="square" lIns="91440" tIns="45720" rIns="91440" bIns="45720" numCol="1" anchor="t" anchorCtr="0" compatLnSpc="1">
                  <a:prstTxWarp prst="textNoShape">
                    <a:avLst/>
                  </a:prstTxWarp>
                </a:bodyPr>
                <a:lstStyle/>
                <a:p>
                  <a:endParaRPr lang="el-GR" sz="3200"/>
                </a:p>
              </p:txBody>
            </p:sp>
          </p:grpSp>
          <p:sp>
            <p:nvSpPr>
              <p:cNvPr id="44075" name="Rectangle 43"/>
              <p:cNvSpPr>
                <a:spLocks noChangeAspect="1" noChangeArrowheads="1"/>
              </p:cNvSpPr>
              <p:nvPr/>
            </p:nvSpPr>
            <p:spPr bwMode="auto">
              <a:xfrm>
                <a:off x="6021" y="2524"/>
                <a:ext cx="4140" cy="5040"/>
              </a:xfrm>
              <a:prstGeom prst="rect">
                <a:avLst/>
              </a:prstGeom>
              <a:noFill/>
              <a:ln w="9525">
                <a:solidFill>
                  <a:srgbClr val="000000"/>
                </a:solidFill>
                <a:miter lim="800000"/>
                <a:headEnd/>
                <a:tailEnd/>
              </a:ln>
              <a:effectLst/>
            </p:spPr>
            <p:txBody>
              <a:bodyPr vert="horz" wrap="square" lIns="91440" tIns="45720" rIns="91440" bIns="45720" numCol="1" anchor="t" anchorCtr="0" compatLnSpc="1">
                <a:prstTxWarp prst="textNoShape">
                  <a:avLst/>
                </a:prstTxWarp>
              </a:bodyPr>
              <a:lstStyle/>
              <a:p>
                <a:endParaRPr lang="el-GR" sz="3200"/>
              </a:p>
            </p:txBody>
          </p:sp>
        </p:grpSp>
        <p:sp>
          <p:nvSpPr>
            <p:cNvPr id="44076" name="Text Box 44"/>
            <p:cNvSpPr txBox="1">
              <a:spLocks noChangeAspect="1" noChangeArrowheads="1"/>
            </p:cNvSpPr>
            <p:nvPr/>
          </p:nvSpPr>
          <p:spPr bwMode="auto">
            <a:xfrm>
              <a:off x="9039" y="2434"/>
              <a:ext cx="547" cy="411"/>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l-GR" sz="1200" b="1" i="0" u="none" strike="noStrike" cap="none" normalizeH="0" baseline="0" smtClean="0">
                  <a:ln>
                    <a:noFill/>
                  </a:ln>
                  <a:solidFill>
                    <a:schemeClr val="tx1"/>
                  </a:solidFill>
                  <a:effectLst/>
                  <a:cs typeface="Arial" pitchFamily="34" charset="0"/>
                </a:rPr>
                <a:t>Β</a:t>
              </a:r>
              <a:endParaRPr kumimoji="0" lang="el-GR" sz="3200" b="0" i="0" u="none" strike="noStrike" cap="none" normalizeH="0" baseline="0" smtClean="0">
                <a:ln>
                  <a:noFill/>
                </a:ln>
                <a:solidFill>
                  <a:schemeClr val="tx1"/>
                </a:solidFill>
                <a:effectLst/>
                <a:cs typeface="Arial" pitchFamily="34" charset="0"/>
              </a:endParaRPr>
            </a:p>
          </p:txBody>
        </p:sp>
      </p:grpSp>
      <p:grpSp>
        <p:nvGrpSpPr>
          <p:cNvPr id="44077" name="Group 45"/>
          <p:cNvGrpSpPr>
            <a:grpSpLocks noChangeAspect="1"/>
          </p:cNvGrpSpPr>
          <p:nvPr/>
        </p:nvGrpSpPr>
        <p:grpSpPr bwMode="auto">
          <a:xfrm>
            <a:off x="6277491" y="3111748"/>
            <a:ext cx="2106612" cy="2743200"/>
            <a:chOff x="6437" y="5272"/>
            <a:chExt cx="2281" cy="2776"/>
          </a:xfrm>
        </p:grpSpPr>
        <p:grpSp>
          <p:nvGrpSpPr>
            <p:cNvPr id="44078" name="Group 46"/>
            <p:cNvGrpSpPr>
              <a:grpSpLocks noChangeAspect="1"/>
            </p:cNvGrpSpPr>
            <p:nvPr/>
          </p:nvGrpSpPr>
          <p:grpSpPr bwMode="auto">
            <a:xfrm>
              <a:off x="6437" y="5272"/>
              <a:ext cx="2281" cy="2776"/>
              <a:chOff x="1701" y="7564"/>
              <a:chExt cx="4140" cy="5040"/>
            </a:xfrm>
          </p:grpSpPr>
          <p:grpSp>
            <p:nvGrpSpPr>
              <p:cNvPr id="44079" name="Group 47"/>
              <p:cNvGrpSpPr>
                <a:grpSpLocks noChangeAspect="1"/>
              </p:cNvGrpSpPr>
              <p:nvPr/>
            </p:nvGrpSpPr>
            <p:grpSpPr bwMode="auto">
              <a:xfrm>
                <a:off x="1881" y="7744"/>
                <a:ext cx="3900" cy="4680"/>
                <a:chOff x="2061" y="1444"/>
                <a:chExt cx="8100" cy="9720"/>
              </a:xfrm>
            </p:grpSpPr>
            <p:grpSp>
              <p:nvGrpSpPr>
                <p:cNvPr id="44080" name="Group 48"/>
                <p:cNvGrpSpPr>
                  <a:grpSpLocks noChangeAspect="1"/>
                </p:cNvGrpSpPr>
                <p:nvPr/>
              </p:nvGrpSpPr>
              <p:grpSpPr bwMode="auto">
                <a:xfrm>
                  <a:off x="2061" y="5944"/>
                  <a:ext cx="5040" cy="5220"/>
                  <a:chOff x="2061" y="7872"/>
                  <a:chExt cx="5040" cy="5220"/>
                </a:xfrm>
              </p:grpSpPr>
              <p:sp>
                <p:nvSpPr>
                  <p:cNvPr id="44081" name="Rectangle 49"/>
                  <p:cNvSpPr>
                    <a:spLocks noChangeAspect="1" noChangeArrowheads="1"/>
                  </p:cNvSpPr>
                  <p:nvPr/>
                </p:nvSpPr>
                <p:spPr bwMode="auto">
                  <a:xfrm>
                    <a:off x="2061" y="7872"/>
                    <a:ext cx="5040" cy="180"/>
                  </a:xfrm>
                  <a:prstGeom prst="rect">
                    <a:avLst/>
                  </a:prstGeom>
                  <a:solidFill>
                    <a:srgbClr val="EAEAEA"/>
                  </a:solidFill>
                  <a:ln w="9525">
                    <a:solidFill>
                      <a:srgbClr val="000000"/>
                    </a:solidFill>
                    <a:miter lim="800000"/>
                    <a:headEnd/>
                    <a:tailEnd/>
                  </a:ln>
                  <a:effectLst/>
                </p:spPr>
                <p:txBody>
                  <a:bodyPr vert="horz" wrap="square" lIns="91440" tIns="45720" rIns="91440" bIns="45720" numCol="1" anchor="t" anchorCtr="0" compatLnSpc="1">
                    <a:prstTxWarp prst="textNoShape">
                      <a:avLst/>
                    </a:prstTxWarp>
                  </a:bodyPr>
                  <a:lstStyle/>
                  <a:p>
                    <a:endParaRPr lang="el-GR" sz="3200"/>
                  </a:p>
                </p:txBody>
              </p:sp>
              <p:sp>
                <p:nvSpPr>
                  <p:cNvPr id="44082" name="Rectangle 50"/>
                  <p:cNvSpPr>
                    <a:spLocks noChangeAspect="1" noChangeArrowheads="1"/>
                  </p:cNvSpPr>
                  <p:nvPr/>
                </p:nvSpPr>
                <p:spPr bwMode="auto">
                  <a:xfrm>
                    <a:off x="6201" y="8052"/>
                    <a:ext cx="720" cy="5040"/>
                  </a:xfrm>
                  <a:prstGeom prst="rect">
                    <a:avLst/>
                  </a:prstGeom>
                  <a:solidFill>
                    <a:srgbClr val="EAEAEA"/>
                  </a:solidFill>
                  <a:ln w="9525">
                    <a:solidFill>
                      <a:srgbClr val="000000"/>
                    </a:solidFill>
                    <a:miter lim="800000"/>
                    <a:headEnd/>
                    <a:tailEnd/>
                  </a:ln>
                  <a:effectLst/>
                </p:spPr>
                <p:txBody>
                  <a:bodyPr vert="horz" wrap="square" lIns="91440" tIns="45720" rIns="91440" bIns="45720" numCol="1" anchor="t" anchorCtr="0" compatLnSpc="1">
                    <a:prstTxWarp prst="textNoShape">
                      <a:avLst/>
                    </a:prstTxWarp>
                  </a:bodyPr>
                  <a:lstStyle/>
                  <a:p>
                    <a:endParaRPr lang="el-GR" sz="3200"/>
                  </a:p>
                </p:txBody>
              </p:sp>
              <p:sp>
                <p:nvSpPr>
                  <p:cNvPr id="44083" name="Line 51"/>
                  <p:cNvSpPr>
                    <a:spLocks noChangeAspect="1" noChangeShapeType="1"/>
                  </p:cNvSpPr>
                  <p:nvPr/>
                </p:nvSpPr>
                <p:spPr bwMode="auto">
                  <a:xfrm flipH="1">
                    <a:off x="2424" y="9492"/>
                    <a:ext cx="3780" cy="0"/>
                  </a:xfrm>
                  <a:prstGeom prst="line">
                    <a:avLst/>
                  </a:prstGeom>
                  <a:noFill/>
                  <a:ln w="76200" cmpd="tri">
                    <a:solidFill>
                      <a:srgbClr val="000000"/>
                    </a:solidFill>
                    <a:round/>
                    <a:headEnd/>
                    <a:tailEnd/>
                  </a:ln>
                  <a:effectLst/>
                </p:spPr>
                <p:txBody>
                  <a:bodyPr vert="horz" wrap="square" lIns="91440" tIns="45720" rIns="91440" bIns="45720" numCol="1" anchor="t" anchorCtr="0" compatLnSpc="1">
                    <a:prstTxWarp prst="textNoShape">
                      <a:avLst/>
                    </a:prstTxWarp>
                  </a:bodyPr>
                  <a:lstStyle/>
                  <a:p>
                    <a:endParaRPr lang="el-GR" sz="3200"/>
                  </a:p>
                </p:txBody>
              </p:sp>
              <p:sp>
                <p:nvSpPr>
                  <p:cNvPr id="44084" name="Line 52"/>
                  <p:cNvSpPr>
                    <a:spLocks noChangeAspect="1" noChangeShapeType="1"/>
                  </p:cNvSpPr>
                  <p:nvPr/>
                </p:nvSpPr>
                <p:spPr bwMode="auto">
                  <a:xfrm flipV="1">
                    <a:off x="2424" y="8052"/>
                    <a:ext cx="0" cy="1440"/>
                  </a:xfrm>
                  <a:prstGeom prst="line">
                    <a:avLst/>
                  </a:prstGeom>
                  <a:noFill/>
                  <a:ln w="76200" cmpd="tri">
                    <a:solidFill>
                      <a:srgbClr val="000000"/>
                    </a:solidFill>
                    <a:round/>
                    <a:headEnd/>
                    <a:tailEnd/>
                  </a:ln>
                  <a:effectLst/>
                </p:spPr>
                <p:txBody>
                  <a:bodyPr vert="horz" wrap="square" lIns="91440" tIns="45720" rIns="91440" bIns="45720" numCol="1" anchor="t" anchorCtr="0" compatLnSpc="1">
                    <a:prstTxWarp prst="textNoShape">
                      <a:avLst/>
                    </a:prstTxWarp>
                  </a:bodyPr>
                  <a:lstStyle/>
                  <a:p>
                    <a:endParaRPr lang="el-GR" sz="3200"/>
                  </a:p>
                </p:txBody>
              </p:sp>
              <p:sp>
                <p:nvSpPr>
                  <p:cNvPr id="44085" name="Line 53"/>
                  <p:cNvSpPr>
                    <a:spLocks noChangeAspect="1" noChangeShapeType="1"/>
                  </p:cNvSpPr>
                  <p:nvPr/>
                </p:nvSpPr>
                <p:spPr bwMode="auto">
                  <a:xfrm flipV="1">
                    <a:off x="3681" y="8052"/>
                    <a:ext cx="0" cy="1440"/>
                  </a:xfrm>
                  <a:prstGeom prst="line">
                    <a:avLst/>
                  </a:prstGeom>
                  <a:noFill/>
                  <a:ln w="76200" cmpd="tri">
                    <a:solidFill>
                      <a:srgbClr val="000000"/>
                    </a:solidFill>
                    <a:round/>
                    <a:headEnd/>
                    <a:tailEnd/>
                  </a:ln>
                  <a:effectLst/>
                </p:spPr>
                <p:txBody>
                  <a:bodyPr vert="horz" wrap="square" lIns="91440" tIns="45720" rIns="91440" bIns="45720" numCol="1" anchor="t" anchorCtr="0" compatLnSpc="1">
                    <a:prstTxWarp prst="textNoShape">
                      <a:avLst/>
                    </a:prstTxWarp>
                  </a:bodyPr>
                  <a:lstStyle/>
                  <a:p>
                    <a:endParaRPr lang="el-GR" sz="3200"/>
                  </a:p>
                </p:txBody>
              </p:sp>
              <p:sp>
                <p:nvSpPr>
                  <p:cNvPr id="44086" name="Line 54"/>
                  <p:cNvSpPr>
                    <a:spLocks noChangeAspect="1" noChangeShapeType="1"/>
                  </p:cNvSpPr>
                  <p:nvPr/>
                </p:nvSpPr>
                <p:spPr bwMode="auto">
                  <a:xfrm flipV="1">
                    <a:off x="5121" y="8052"/>
                    <a:ext cx="0" cy="1440"/>
                  </a:xfrm>
                  <a:prstGeom prst="line">
                    <a:avLst/>
                  </a:prstGeom>
                  <a:noFill/>
                  <a:ln w="76200" cmpd="tri">
                    <a:solidFill>
                      <a:srgbClr val="000000"/>
                    </a:solidFill>
                    <a:round/>
                    <a:headEnd/>
                    <a:tailEnd/>
                  </a:ln>
                  <a:effectLst/>
                </p:spPr>
                <p:txBody>
                  <a:bodyPr vert="horz" wrap="square" lIns="91440" tIns="45720" rIns="91440" bIns="45720" numCol="1" anchor="t" anchorCtr="0" compatLnSpc="1">
                    <a:prstTxWarp prst="textNoShape">
                      <a:avLst/>
                    </a:prstTxWarp>
                  </a:bodyPr>
                  <a:lstStyle/>
                  <a:p>
                    <a:endParaRPr lang="el-GR" sz="3200"/>
                  </a:p>
                </p:txBody>
              </p:sp>
            </p:grpSp>
            <p:grpSp>
              <p:nvGrpSpPr>
                <p:cNvPr id="44087" name="Group 55"/>
                <p:cNvGrpSpPr>
                  <a:grpSpLocks noChangeAspect="1"/>
                </p:cNvGrpSpPr>
                <p:nvPr/>
              </p:nvGrpSpPr>
              <p:grpSpPr bwMode="auto">
                <a:xfrm>
                  <a:off x="6921" y="1444"/>
                  <a:ext cx="3240" cy="5580"/>
                  <a:chOff x="6921" y="3372"/>
                  <a:chExt cx="3240" cy="5580"/>
                </a:xfrm>
              </p:grpSpPr>
              <p:sp>
                <p:nvSpPr>
                  <p:cNvPr id="44088" name="Rectangle 56"/>
                  <p:cNvSpPr>
                    <a:spLocks noChangeAspect="1" noChangeArrowheads="1"/>
                  </p:cNvSpPr>
                  <p:nvPr/>
                </p:nvSpPr>
                <p:spPr bwMode="auto">
                  <a:xfrm>
                    <a:off x="6921" y="5713"/>
                    <a:ext cx="2880" cy="2880"/>
                  </a:xfrm>
                  <a:prstGeom prst="rect">
                    <a:avLst/>
                  </a:prstGeom>
                  <a:noFill/>
                  <a:ln w="9525">
                    <a:solidFill>
                      <a:srgbClr val="000000"/>
                    </a:solidFill>
                    <a:miter lim="800000"/>
                    <a:headEnd/>
                    <a:tailEnd/>
                  </a:ln>
                  <a:effectLst/>
                </p:spPr>
                <p:txBody>
                  <a:bodyPr vert="horz" wrap="square" lIns="91440" tIns="45720" rIns="91440" bIns="45720" numCol="1" anchor="t" anchorCtr="0" compatLnSpc="1">
                    <a:prstTxWarp prst="textNoShape">
                      <a:avLst/>
                    </a:prstTxWarp>
                  </a:bodyPr>
                  <a:lstStyle/>
                  <a:p>
                    <a:endParaRPr lang="el-GR" sz="3200"/>
                  </a:p>
                </p:txBody>
              </p:sp>
              <p:sp>
                <p:nvSpPr>
                  <p:cNvPr id="44089" name="Line 57"/>
                  <p:cNvSpPr>
                    <a:spLocks noChangeAspect="1" noChangeShapeType="1"/>
                  </p:cNvSpPr>
                  <p:nvPr/>
                </p:nvSpPr>
                <p:spPr bwMode="auto">
                  <a:xfrm>
                    <a:off x="7101" y="6793"/>
                    <a:ext cx="0" cy="900"/>
                  </a:xfrm>
                  <a:prstGeom prst="line">
                    <a:avLst/>
                  </a:prstGeom>
                  <a:noFill/>
                  <a:ln w="38100">
                    <a:solidFill>
                      <a:srgbClr val="000000"/>
                    </a:solidFill>
                    <a:round/>
                    <a:headEnd/>
                    <a:tailEnd/>
                  </a:ln>
                  <a:effectLst/>
                </p:spPr>
                <p:txBody>
                  <a:bodyPr vert="horz" wrap="square" lIns="91440" tIns="45720" rIns="91440" bIns="45720" numCol="1" anchor="t" anchorCtr="0" compatLnSpc="1">
                    <a:prstTxWarp prst="textNoShape">
                      <a:avLst/>
                    </a:prstTxWarp>
                  </a:bodyPr>
                  <a:lstStyle/>
                  <a:p>
                    <a:endParaRPr lang="el-GR" sz="3200"/>
                  </a:p>
                </p:txBody>
              </p:sp>
              <p:sp>
                <p:nvSpPr>
                  <p:cNvPr id="44090" name="Rectangle 58"/>
                  <p:cNvSpPr>
                    <a:spLocks noChangeAspect="1" noChangeArrowheads="1"/>
                  </p:cNvSpPr>
                  <p:nvPr/>
                </p:nvSpPr>
                <p:spPr bwMode="auto">
                  <a:xfrm>
                    <a:off x="7101" y="3372"/>
                    <a:ext cx="1080" cy="2340"/>
                  </a:xfrm>
                  <a:prstGeom prst="rect">
                    <a:avLst/>
                  </a:prstGeom>
                  <a:noFill/>
                  <a:ln w="9525">
                    <a:solidFill>
                      <a:srgbClr val="000000"/>
                    </a:solidFill>
                    <a:miter lim="800000"/>
                    <a:headEnd/>
                    <a:tailEnd/>
                  </a:ln>
                  <a:effectLst/>
                </p:spPr>
                <p:txBody>
                  <a:bodyPr vert="horz" wrap="square" lIns="91440" tIns="45720" rIns="91440" bIns="45720" numCol="1" anchor="t" anchorCtr="0" compatLnSpc="1">
                    <a:prstTxWarp prst="textNoShape">
                      <a:avLst/>
                    </a:prstTxWarp>
                  </a:bodyPr>
                  <a:lstStyle/>
                  <a:p>
                    <a:endParaRPr lang="el-GR" sz="3200"/>
                  </a:p>
                </p:txBody>
              </p:sp>
              <p:sp>
                <p:nvSpPr>
                  <p:cNvPr id="44091" name="Line 59"/>
                  <p:cNvSpPr>
                    <a:spLocks noChangeAspect="1" noChangeShapeType="1"/>
                  </p:cNvSpPr>
                  <p:nvPr/>
                </p:nvSpPr>
                <p:spPr bwMode="auto">
                  <a:xfrm>
                    <a:off x="6921" y="8772"/>
                    <a:ext cx="3240" cy="0"/>
                  </a:xfrm>
                  <a:prstGeom prst="line">
                    <a:avLst/>
                  </a:prstGeom>
                  <a:noFill/>
                  <a:ln w="38100" cmpd="dbl">
                    <a:solidFill>
                      <a:srgbClr val="000000"/>
                    </a:solidFill>
                    <a:round/>
                    <a:headEnd/>
                    <a:tailEnd/>
                  </a:ln>
                  <a:effectLst/>
                </p:spPr>
                <p:txBody>
                  <a:bodyPr vert="horz" wrap="square" lIns="91440" tIns="45720" rIns="91440" bIns="45720" numCol="1" anchor="t" anchorCtr="0" compatLnSpc="1">
                    <a:prstTxWarp prst="textNoShape">
                      <a:avLst/>
                    </a:prstTxWarp>
                  </a:bodyPr>
                  <a:lstStyle/>
                  <a:p>
                    <a:endParaRPr lang="el-GR" sz="3200"/>
                  </a:p>
                </p:txBody>
              </p:sp>
              <p:sp>
                <p:nvSpPr>
                  <p:cNvPr id="44092" name="Rectangle 60"/>
                  <p:cNvSpPr>
                    <a:spLocks noChangeAspect="1" noChangeArrowheads="1"/>
                  </p:cNvSpPr>
                  <p:nvPr/>
                </p:nvSpPr>
                <p:spPr bwMode="auto">
                  <a:xfrm>
                    <a:off x="9081" y="6433"/>
                    <a:ext cx="180" cy="2160"/>
                  </a:xfrm>
                  <a:prstGeom prst="rect">
                    <a:avLst/>
                  </a:prstGeom>
                  <a:solidFill>
                    <a:srgbClr val="EAEAEA"/>
                  </a:solidFill>
                  <a:ln w="9525">
                    <a:solidFill>
                      <a:srgbClr val="000000"/>
                    </a:solidFill>
                    <a:miter lim="800000"/>
                    <a:headEnd/>
                    <a:tailEnd/>
                  </a:ln>
                  <a:effectLst/>
                </p:spPr>
                <p:txBody>
                  <a:bodyPr vert="horz" wrap="square" lIns="91440" tIns="45720" rIns="91440" bIns="45720" numCol="1" anchor="t" anchorCtr="0" compatLnSpc="1">
                    <a:prstTxWarp prst="textNoShape">
                      <a:avLst/>
                    </a:prstTxWarp>
                  </a:bodyPr>
                  <a:lstStyle/>
                  <a:p>
                    <a:endParaRPr lang="el-GR" sz="3200"/>
                  </a:p>
                </p:txBody>
              </p:sp>
              <p:sp>
                <p:nvSpPr>
                  <p:cNvPr id="44093" name="Rectangle 61"/>
                  <p:cNvSpPr>
                    <a:spLocks noChangeAspect="1" noChangeArrowheads="1"/>
                  </p:cNvSpPr>
                  <p:nvPr/>
                </p:nvSpPr>
                <p:spPr bwMode="auto">
                  <a:xfrm>
                    <a:off x="9261" y="8052"/>
                    <a:ext cx="180" cy="900"/>
                  </a:xfrm>
                  <a:prstGeom prst="rect">
                    <a:avLst/>
                  </a:prstGeom>
                  <a:solidFill>
                    <a:srgbClr val="FFFFFF"/>
                  </a:solidFill>
                  <a:ln w="9525">
                    <a:solidFill>
                      <a:srgbClr val="000000"/>
                    </a:solidFill>
                    <a:miter lim="800000"/>
                    <a:headEnd/>
                    <a:tailEnd/>
                  </a:ln>
                  <a:effectLst/>
                </p:spPr>
                <p:txBody>
                  <a:bodyPr vert="horz" wrap="square" lIns="91440" tIns="45720" rIns="91440" bIns="45720" numCol="1" anchor="t" anchorCtr="0" compatLnSpc="1">
                    <a:prstTxWarp prst="textNoShape">
                      <a:avLst/>
                    </a:prstTxWarp>
                  </a:bodyPr>
                  <a:lstStyle/>
                  <a:p>
                    <a:endParaRPr lang="el-GR" sz="3200"/>
                  </a:p>
                </p:txBody>
              </p:sp>
            </p:grpSp>
            <p:sp>
              <p:nvSpPr>
                <p:cNvPr id="44094" name="Rectangle 62" descr="Σκούρα κατακόρυφος"/>
                <p:cNvSpPr>
                  <a:spLocks noChangeAspect="1" noChangeArrowheads="1"/>
                </p:cNvSpPr>
                <p:nvPr/>
              </p:nvSpPr>
              <p:spPr bwMode="auto">
                <a:xfrm>
                  <a:off x="3501" y="6124"/>
                  <a:ext cx="3780" cy="1800"/>
                </a:xfrm>
                <a:prstGeom prst="rect">
                  <a:avLst/>
                </a:prstGeom>
                <a:pattFill prst="dkVert">
                  <a:fgClr>
                    <a:srgbClr val="C0C0C0"/>
                  </a:fgClr>
                  <a:bgClr>
                    <a:srgbClr val="FFFFFF"/>
                  </a:bgClr>
                </a:pattFill>
                <a:ln w="9525">
                  <a:solidFill>
                    <a:srgbClr val="000000"/>
                  </a:solidFill>
                  <a:miter lim="800000"/>
                  <a:headEnd/>
                  <a:tailEnd/>
                </a:ln>
                <a:effectLst/>
              </p:spPr>
              <p:txBody>
                <a:bodyPr vert="horz" wrap="square" lIns="91440" tIns="45720" rIns="91440" bIns="45720" numCol="1" anchor="t" anchorCtr="0" compatLnSpc="1">
                  <a:prstTxWarp prst="textNoShape">
                    <a:avLst/>
                  </a:prstTxWarp>
                </a:bodyPr>
                <a:lstStyle/>
                <a:p>
                  <a:endParaRPr lang="el-GR" sz="3200"/>
                </a:p>
              </p:txBody>
            </p:sp>
            <p:sp>
              <p:nvSpPr>
                <p:cNvPr id="44095" name="Line 63"/>
                <p:cNvSpPr>
                  <a:spLocks noChangeAspect="1" noChangeShapeType="1"/>
                </p:cNvSpPr>
                <p:nvPr/>
              </p:nvSpPr>
              <p:spPr bwMode="auto">
                <a:xfrm flipV="1">
                  <a:off x="5301" y="6304"/>
                  <a:ext cx="0" cy="1080"/>
                </a:xfrm>
                <a:prstGeom prst="line">
                  <a:avLst/>
                </a:prstGeom>
                <a:noFill/>
                <a:ln w="9525">
                  <a:solidFill>
                    <a:srgbClr val="000000"/>
                  </a:solidFill>
                  <a:round/>
                  <a:headEnd/>
                  <a:tailEnd type="triangle" w="med" len="med"/>
                </a:ln>
                <a:effectLst/>
              </p:spPr>
              <p:txBody>
                <a:bodyPr vert="horz" wrap="square" lIns="91440" tIns="45720" rIns="91440" bIns="45720" numCol="1" anchor="t" anchorCtr="0" compatLnSpc="1">
                  <a:prstTxWarp prst="textNoShape">
                    <a:avLst/>
                  </a:prstTxWarp>
                </a:bodyPr>
                <a:lstStyle/>
                <a:p>
                  <a:endParaRPr lang="el-GR" sz="3200"/>
                </a:p>
              </p:txBody>
            </p:sp>
          </p:grpSp>
          <p:sp>
            <p:nvSpPr>
              <p:cNvPr id="44096" name="Rectangle 64"/>
              <p:cNvSpPr>
                <a:spLocks noChangeAspect="1" noChangeArrowheads="1"/>
              </p:cNvSpPr>
              <p:nvPr/>
            </p:nvSpPr>
            <p:spPr bwMode="auto">
              <a:xfrm>
                <a:off x="1701" y="7564"/>
                <a:ext cx="4140" cy="5040"/>
              </a:xfrm>
              <a:prstGeom prst="rect">
                <a:avLst/>
              </a:prstGeom>
              <a:noFill/>
              <a:ln w="9525">
                <a:solidFill>
                  <a:srgbClr val="000000"/>
                </a:solidFill>
                <a:miter lim="800000"/>
                <a:headEnd/>
                <a:tailEnd/>
              </a:ln>
              <a:effectLst/>
            </p:spPr>
            <p:txBody>
              <a:bodyPr vert="horz" wrap="square" lIns="91440" tIns="45720" rIns="91440" bIns="45720" numCol="1" anchor="t" anchorCtr="0" compatLnSpc="1">
                <a:prstTxWarp prst="textNoShape">
                  <a:avLst/>
                </a:prstTxWarp>
              </a:bodyPr>
              <a:lstStyle/>
              <a:p>
                <a:endParaRPr lang="el-GR" sz="3200"/>
              </a:p>
            </p:txBody>
          </p:sp>
        </p:grpSp>
        <p:sp>
          <p:nvSpPr>
            <p:cNvPr id="44097" name="Text Box 65"/>
            <p:cNvSpPr txBox="1">
              <a:spLocks noChangeAspect="1" noChangeArrowheads="1"/>
            </p:cNvSpPr>
            <p:nvPr/>
          </p:nvSpPr>
          <p:spPr bwMode="auto">
            <a:xfrm>
              <a:off x="6574" y="5446"/>
              <a:ext cx="548" cy="411"/>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l-GR" sz="1200" b="1" i="0" u="none" strike="noStrike" cap="none" normalizeH="0" baseline="0" smtClean="0">
                  <a:ln>
                    <a:noFill/>
                  </a:ln>
                  <a:solidFill>
                    <a:schemeClr val="tx1"/>
                  </a:solidFill>
                  <a:effectLst/>
                  <a:cs typeface="Arial" pitchFamily="34" charset="0"/>
                </a:rPr>
                <a:t>Γ</a:t>
              </a:r>
              <a:endParaRPr kumimoji="0" lang="el-GR" sz="3200" b="0" i="0" u="none" strike="noStrike" cap="none" normalizeH="0" baseline="0" smtClean="0">
                <a:ln>
                  <a:noFill/>
                </a:ln>
                <a:solidFill>
                  <a:schemeClr val="tx1"/>
                </a:solidFill>
                <a:effectLst/>
                <a:cs typeface="Arial" pitchFamily="34" charset="0"/>
              </a:endParaRPr>
            </a:p>
          </p:txBody>
        </p:sp>
      </p:grpSp>
      <p:grpSp>
        <p:nvGrpSpPr>
          <p:cNvPr id="44098" name="Group 66"/>
          <p:cNvGrpSpPr>
            <a:grpSpLocks noChangeAspect="1"/>
          </p:cNvGrpSpPr>
          <p:nvPr/>
        </p:nvGrpSpPr>
        <p:grpSpPr bwMode="auto">
          <a:xfrm>
            <a:off x="8907875" y="3111747"/>
            <a:ext cx="2106612" cy="2743200"/>
            <a:chOff x="8916" y="5272"/>
            <a:chExt cx="2281" cy="2776"/>
          </a:xfrm>
        </p:grpSpPr>
        <p:grpSp>
          <p:nvGrpSpPr>
            <p:cNvPr id="44099" name="Group 67"/>
            <p:cNvGrpSpPr>
              <a:grpSpLocks noChangeAspect="1"/>
            </p:cNvGrpSpPr>
            <p:nvPr/>
          </p:nvGrpSpPr>
          <p:grpSpPr bwMode="auto">
            <a:xfrm>
              <a:off x="8916" y="5272"/>
              <a:ext cx="2281" cy="2776"/>
              <a:chOff x="5841" y="7564"/>
              <a:chExt cx="4140" cy="5040"/>
            </a:xfrm>
          </p:grpSpPr>
          <p:sp>
            <p:nvSpPr>
              <p:cNvPr id="44100" name="Rectangle 68"/>
              <p:cNvSpPr>
                <a:spLocks noChangeAspect="1" noChangeArrowheads="1"/>
              </p:cNvSpPr>
              <p:nvPr/>
            </p:nvSpPr>
            <p:spPr bwMode="auto">
              <a:xfrm>
                <a:off x="5841" y="7564"/>
                <a:ext cx="4140" cy="5040"/>
              </a:xfrm>
              <a:prstGeom prst="rect">
                <a:avLst/>
              </a:prstGeom>
              <a:noFill/>
              <a:ln w="9525">
                <a:solidFill>
                  <a:srgbClr val="000000"/>
                </a:solidFill>
                <a:miter lim="800000"/>
                <a:headEnd/>
                <a:tailEnd/>
              </a:ln>
              <a:effectLst/>
            </p:spPr>
            <p:txBody>
              <a:bodyPr vert="horz" wrap="square" lIns="91440" tIns="45720" rIns="91440" bIns="45720" numCol="1" anchor="t" anchorCtr="0" compatLnSpc="1">
                <a:prstTxWarp prst="textNoShape">
                  <a:avLst/>
                </a:prstTxWarp>
              </a:bodyPr>
              <a:lstStyle/>
              <a:p>
                <a:endParaRPr lang="el-GR" sz="3200"/>
              </a:p>
            </p:txBody>
          </p:sp>
          <p:grpSp>
            <p:nvGrpSpPr>
              <p:cNvPr id="44101" name="Group 69"/>
              <p:cNvGrpSpPr>
                <a:grpSpLocks noChangeAspect="1"/>
              </p:cNvGrpSpPr>
              <p:nvPr/>
            </p:nvGrpSpPr>
            <p:grpSpPr bwMode="auto">
              <a:xfrm>
                <a:off x="6021" y="7744"/>
                <a:ext cx="3900" cy="4680"/>
                <a:chOff x="2061" y="1444"/>
                <a:chExt cx="8100" cy="9720"/>
              </a:xfrm>
            </p:grpSpPr>
            <p:grpSp>
              <p:nvGrpSpPr>
                <p:cNvPr id="44102" name="Group 70"/>
                <p:cNvGrpSpPr>
                  <a:grpSpLocks noChangeAspect="1"/>
                </p:cNvGrpSpPr>
                <p:nvPr/>
              </p:nvGrpSpPr>
              <p:grpSpPr bwMode="auto">
                <a:xfrm>
                  <a:off x="2061" y="5944"/>
                  <a:ext cx="5040" cy="5220"/>
                  <a:chOff x="2061" y="7872"/>
                  <a:chExt cx="5040" cy="5220"/>
                </a:xfrm>
              </p:grpSpPr>
              <p:sp>
                <p:nvSpPr>
                  <p:cNvPr id="44103" name="Rectangle 71"/>
                  <p:cNvSpPr>
                    <a:spLocks noChangeAspect="1" noChangeArrowheads="1"/>
                  </p:cNvSpPr>
                  <p:nvPr/>
                </p:nvSpPr>
                <p:spPr bwMode="auto">
                  <a:xfrm>
                    <a:off x="2061" y="7872"/>
                    <a:ext cx="5040" cy="180"/>
                  </a:xfrm>
                  <a:prstGeom prst="rect">
                    <a:avLst/>
                  </a:prstGeom>
                  <a:solidFill>
                    <a:srgbClr val="EAEAEA"/>
                  </a:solidFill>
                  <a:ln w="9525">
                    <a:solidFill>
                      <a:srgbClr val="000000"/>
                    </a:solidFill>
                    <a:miter lim="800000"/>
                    <a:headEnd/>
                    <a:tailEnd/>
                  </a:ln>
                  <a:effectLst/>
                </p:spPr>
                <p:txBody>
                  <a:bodyPr vert="horz" wrap="square" lIns="91440" tIns="45720" rIns="91440" bIns="45720" numCol="1" anchor="t" anchorCtr="0" compatLnSpc="1">
                    <a:prstTxWarp prst="textNoShape">
                      <a:avLst/>
                    </a:prstTxWarp>
                  </a:bodyPr>
                  <a:lstStyle/>
                  <a:p>
                    <a:endParaRPr lang="el-GR" sz="3200"/>
                  </a:p>
                </p:txBody>
              </p:sp>
              <p:sp>
                <p:nvSpPr>
                  <p:cNvPr id="44104" name="Rectangle 72"/>
                  <p:cNvSpPr>
                    <a:spLocks noChangeAspect="1" noChangeArrowheads="1"/>
                  </p:cNvSpPr>
                  <p:nvPr/>
                </p:nvSpPr>
                <p:spPr bwMode="auto">
                  <a:xfrm>
                    <a:off x="6201" y="8052"/>
                    <a:ext cx="720" cy="5040"/>
                  </a:xfrm>
                  <a:prstGeom prst="rect">
                    <a:avLst/>
                  </a:prstGeom>
                  <a:solidFill>
                    <a:srgbClr val="EAEAEA"/>
                  </a:solidFill>
                  <a:ln w="9525">
                    <a:solidFill>
                      <a:srgbClr val="000000"/>
                    </a:solidFill>
                    <a:miter lim="800000"/>
                    <a:headEnd/>
                    <a:tailEnd/>
                  </a:ln>
                  <a:effectLst/>
                </p:spPr>
                <p:txBody>
                  <a:bodyPr vert="horz" wrap="square" lIns="91440" tIns="45720" rIns="91440" bIns="45720" numCol="1" anchor="t" anchorCtr="0" compatLnSpc="1">
                    <a:prstTxWarp prst="textNoShape">
                      <a:avLst/>
                    </a:prstTxWarp>
                  </a:bodyPr>
                  <a:lstStyle/>
                  <a:p>
                    <a:endParaRPr lang="el-GR" sz="3200"/>
                  </a:p>
                </p:txBody>
              </p:sp>
              <p:sp>
                <p:nvSpPr>
                  <p:cNvPr id="44105" name="Line 73"/>
                  <p:cNvSpPr>
                    <a:spLocks noChangeAspect="1" noChangeShapeType="1"/>
                  </p:cNvSpPr>
                  <p:nvPr/>
                </p:nvSpPr>
                <p:spPr bwMode="auto">
                  <a:xfrm flipH="1">
                    <a:off x="2424" y="9492"/>
                    <a:ext cx="3780" cy="0"/>
                  </a:xfrm>
                  <a:prstGeom prst="line">
                    <a:avLst/>
                  </a:prstGeom>
                  <a:noFill/>
                  <a:ln w="76200" cmpd="tri">
                    <a:solidFill>
                      <a:srgbClr val="000000"/>
                    </a:solidFill>
                    <a:round/>
                    <a:headEnd/>
                    <a:tailEnd/>
                  </a:ln>
                  <a:effectLst/>
                </p:spPr>
                <p:txBody>
                  <a:bodyPr vert="horz" wrap="square" lIns="91440" tIns="45720" rIns="91440" bIns="45720" numCol="1" anchor="t" anchorCtr="0" compatLnSpc="1">
                    <a:prstTxWarp prst="textNoShape">
                      <a:avLst/>
                    </a:prstTxWarp>
                  </a:bodyPr>
                  <a:lstStyle/>
                  <a:p>
                    <a:endParaRPr lang="el-GR" sz="3200"/>
                  </a:p>
                </p:txBody>
              </p:sp>
              <p:sp>
                <p:nvSpPr>
                  <p:cNvPr id="44106" name="Line 74"/>
                  <p:cNvSpPr>
                    <a:spLocks noChangeAspect="1" noChangeShapeType="1"/>
                  </p:cNvSpPr>
                  <p:nvPr/>
                </p:nvSpPr>
                <p:spPr bwMode="auto">
                  <a:xfrm flipV="1">
                    <a:off x="2424" y="8052"/>
                    <a:ext cx="0" cy="1440"/>
                  </a:xfrm>
                  <a:prstGeom prst="line">
                    <a:avLst/>
                  </a:prstGeom>
                  <a:noFill/>
                  <a:ln w="76200" cmpd="tri">
                    <a:solidFill>
                      <a:srgbClr val="000000"/>
                    </a:solidFill>
                    <a:round/>
                    <a:headEnd/>
                    <a:tailEnd/>
                  </a:ln>
                  <a:effectLst/>
                </p:spPr>
                <p:txBody>
                  <a:bodyPr vert="horz" wrap="square" lIns="91440" tIns="45720" rIns="91440" bIns="45720" numCol="1" anchor="t" anchorCtr="0" compatLnSpc="1">
                    <a:prstTxWarp prst="textNoShape">
                      <a:avLst/>
                    </a:prstTxWarp>
                  </a:bodyPr>
                  <a:lstStyle/>
                  <a:p>
                    <a:endParaRPr lang="el-GR" sz="3200"/>
                  </a:p>
                </p:txBody>
              </p:sp>
              <p:sp>
                <p:nvSpPr>
                  <p:cNvPr id="44107" name="Line 75"/>
                  <p:cNvSpPr>
                    <a:spLocks noChangeAspect="1" noChangeShapeType="1"/>
                  </p:cNvSpPr>
                  <p:nvPr/>
                </p:nvSpPr>
                <p:spPr bwMode="auto">
                  <a:xfrm flipV="1">
                    <a:off x="3681" y="8052"/>
                    <a:ext cx="0" cy="1440"/>
                  </a:xfrm>
                  <a:prstGeom prst="line">
                    <a:avLst/>
                  </a:prstGeom>
                  <a:noFill/>
                  <a:ln w="76200" cmpd="tri">
                    <a:solidFill>
                      <a:srgbClr val="000000"/>
                    </a:solidFill>
                    <a:round/>
                    <a:headEnd/>
                    <a:tailEnd/>
                  </a:ln>
                  <a:effectLst/>
                </p:spPr>
                <p:txBody>
                  <a:bodyPr vert="horz" wrap="square" lIns="91440" tIns="45720" rIns="91440" bIns="45720" numCol="1" anchor="t" anchorCtr="0" compatLnSpc="1">
                    <a:prstTxWarp prst="textNoShape">
                      <a:avLst/>
                    </a:prstTxWarp>
                  </a:bodyPr>
                  <a:lstStyle/>
                  <a:p>
                    <a:endParaRPr lang="el-GR" sz="3200"/>
                  </a:p>
                </p:txBody>
              </p:sp>
              <p:sp>
                <p:nvSpPr>
                  <p:cNvPr id="44108" name="Line 76"/>
                  <p:cNvSpPr>
                    <a:spLocks noChangeAspect="1" noChangeShapeType="1"/>
                  </p:cNvSpPr>
                  <p:nvPr/>
                </p:nvSpPr>
                <p:spPr bwMode="auto">
                  <a:xfrm flipV="1">
                    <a:off x="5121" y="8052"/>
                    <a:ext cx="0" cy="1440"/>
                  </a:xfrm>
                  <a:prstGeom prst="line">
                    <a:avLst/>
                  </a:prstGeom>
                  <a:noFill/>
                  <a:ln w="76200" cmpd="tri">
                    <a:solidFill>
                      <a:srgbClr val="000000"/>
                    </a:solidFill>
                    <a:round/>
                    <a:headEnd/>
                    <a:tailEnd/>
                  </a:ln>
                  <a:effectLst/>
                </p:spPr>
                <p:txBody>
                  <a:bodyPr vert="horz" wrap="square" lIns="91440" tIns="45720" rIns="91440" bIns="45720" numCol="1" anchor="t" anchorCtr="0" compatLnSpc="1">
                    <a:prstTxWarp prst="textNoShape">
                      <a:avLst/>
                    </a:prstTxWarp>
                  </a:bodyPr>
                  <a:lstStyle/>
                  <a:p>
                    <a:endParaRPr lang="el-GR" sz="3200"/>
                  </a:p>
                </p:txBody>
              </p:sp>
            </p:grpSp>
            <p:grpSp>
              <p:nvGrpSpPr>
                <p:cNvPr id="44109" name="Group 77"/>
                <p:cNvGrpSpPr>
                  <a:grpSpLocks noChangeAspect="1"/>
                </p:cNvGrpSpPr>
                <p:nvPr/>
              </p:nvGrpSpPr>
              <p:grpSpPr bwMode="auto">
                <a:xfrm>
                  <a:off x="6921" y="1444"/>
                  <a:ext cx="3240" cy="5580"/>
                  <a:chOff x="6921" y="3372"/>
                  <a:chExt cx="3240" cy="5580"/>
                </a:xfrm>
              </p:grpSpPr>
              <p:sp>
                <p:nvSpPr>
                  <p:cNvPr id="44110" name="Rectangle 78"/>
                  <p:cNvSpPr>
                    <a:spLocks noChangeAspect="1" noChangeArrowheads="1"/>
                  </p:cNvSpPr>
                  <p:nvPr/>
                </p:nvSpPr>
                <p:spPr bwMode="auto">
                  <a:xfrm>
                    <a:off x="6921" y="5713"/>
                    <a:ext cx="2880" cy="2880"/>
                  </a:xfrm>
                  <a:prstGeom prst="rect">
                    <a:avLst/>
                  </a:prstGeom>
                  <a:noFill/>
                  <a:ln w="9525">
                    <a:solidFill>
                      <a:srgbClr val="000000"/>
                    </a:solidFill>
                    <a:miter lim="800000"/>
                    <a:headEnd/>
                    <a:tailEnd/>
                  </a:ln>
                  <a:effectLst/>
                </p:spPr>
                <p:txBody>
                  <a:bodyPr vert="horz" wrap="square" lIns="91440" tIns="45720" rIns="91440" bIns="45720" numCol="1" anchor="t" anchorCtr="0" compatLnSpc="1">
                    <a:prstTxWarp prst="textNoShape">
                      <a:avLst/>
                    </a:prstTxWarp>
                  </a:bodyPr>
                  <a:lstStyle/>
                  <a:p>
                    <a:endParaRPr lang="el-GR" sz="3200"/>
                  </a:p>
                </p:txBody>
              </p:sp>
              <p:sp>
                <p:nvSpPr>
                  <p:cNvPr id="44111" name="Line 79"/>
                  <p:cNvSpPr>
                    <a:spLocks noChangeAspect="1" noChangeShapeType="1"/>
                  </p:cNvSpPr>
                  <p:nvPr/>
                </p:nvSpPr>
                <p:spPr bwMode="auto">
                  <a:xfrm>
                    <a:off x="7101" y="6793"/>
                    <a:ext cx="0" cy="900"/>
                  </a:xfrm>
                  <a:prstGeom prst="line">
                    <a:avLst/>
                  </a:prstGeom>
                  <a:noFill/>
                  <a:ln w="38100">
                    <a:solidFill>
                      <a:srgbClr val="000000"/>
                    </a:solidFill>
                    <a:round/>
                    <a:headEnd/>
                    <a:tailEnd/>
                  </a:ln>
                  <a:effectLst/>
                </p:spPr>
                <p:txBody>
                  <a:bodyPr vert="horz" wrap="square" lIns="91440" tIns="45720" rIns="91440" bIns="45720" numCol="1" anchor="t" anchorCtr="0" compatLnSpc="1">
                    <a:prstTxWarp prst="textNoShape">
                      <a:avLst/>
                    </a:prstTxWarp>
                  </a:bodyPr>
                  <a:lstStyle/>
                  <a:p>
                    <a:endParaRPr lang="el-GR" sz="3200"/>
                  </a:p>
                </p:txBody>
              </p:sp>
              <p:sp>
                <p:nvSpPr>
                  <p:cNvPr id="44112" name="Rectangle 80"/>
                  <p:cNvSpPr>
                    <a:spLocks noChangeAspect="1" noChangeArrowheads="1"/>
                  </p:cNvSpPr>
                  <p:nvPr/>
                </p:nvSpPr>
                <p:spPr bwMode="auto">
                  <a:xfrm>
                    <a:off x="7101" y="3372"/>
                    <a:ext cx="1080" cy="2340"/>
                  </a:xfrm>
                  <a:prstGeom prst="rect">
                    <a:avLst/>
                  </a:prstGeom>
                  <a:noFill/>
                  <a:ln w="9525">
                    <a:solidFill>
                      <a:srgbClr val="000000"/>
                    </a:solidFill>
                    <a:miter lim="800000"/>
                    <a:headEnd/>
                    <a:tailEnd/>
                  </a:ln>
                  <a:effectLst/>
                </p:spPr>
                <p:txBody>
                  <a:bodyPr vert="horz" wrap="square" lIns="91440" tIns="45720" rIns="91440" bIns="45720" numCol="1" anchor="t" anchorCtr="0" compatLnSpc="1">
                    <a:prstTxWarp prst="textNoShape">
                      <a:avLst/>
                    </a:prstTxWarp>
                  </a:bodyPr>
                  <a:lstStyle/>
                  <a:p>
                    <a:endParaRPr lang="el-GR" sz="3200"/>
                  </a:p>
                </p:txBody>
              </p:sp>
              <p:sp>
                <p:nvSpPr>
                  <p:cNvPr id="44113" name="Line 81"/>
                  <p:cNvSpPr>
                    <a:spLocks noChangeAspect="1" noChangeShapeType="1"/>
                  </p:cNvSpPr>
                  <p:nvPr/>
                </p:nvSpPr>
                <p:spPr bwMode="auto">
                  <a:xfrm>
                    <a:off x="6921" y="8772"/>
                    <a:ext cx="3240" cy="0"/>
                  </a:xfrm>
                  <a:prstGeom prst="line">
                    <a:avLst/>
                  </a:prstGeom>
                  <a:noFill/>
                  <a:ln w="38100" cmpd="dbl">
                    <a:solidFill>
                      <a:srgbClr val="000000"/>
                    </a:solidFill>
                    <a:round/>
                    <a:headEnd/>
                    <a:tailEnd/>
                  </a:ln>
                  <a:effectLst/>
                </p:spPr>
                <p:txBody>
                  <a:bodyPr vert="horz" wrap="square" lIns="91440" tIns="45720" rIns="91440" bIns="45720" numCol="1" anchor="t" anchorCtr="0" compatLnSpc="1">
                    <a:prstTxWarp prst="textNoShape">
                      <a:avLst/>
                    </a:prstTxWarp>
                  </a:bodyPr>
                  <a:lstStyle/>
                  <a:p>
                    <a:endParaRPr lang="el-GR" sz="3200"/>
                  </a:p>
                </p:txBody>
              </p:sp>
              <p:sp>
                <p:nvSpPr>
                  <p:cNvPr id="44114" name="Rectangle 82"/>
                  <p:cNvSpPr>
                    <a:spLocks noChangeAspect="1" noChangeArrowheads="1"/>
                  </p:cNvSpPr>
                  <p:nvPr/>
                </p:nvSpPr>
                <p:spPr bwMode="auto">
                  <a:xfrm>
                    <a:off x="9081" y="6433"/>
                    <a:ext cx="180" cy="2160"/>
                  </a:xfrm>
                  <a:prstGeom prst="rect">
                    <a:avLst/>
                  </a:prstGeom>
                  <a:solidFill>
                    <a:srgbClr val="EAEAEA"/>
                  </a:solidFill>
                  <a:ln w="9525">
                    <a:solidFill>
                      <a:srgbClr val="000000"/>
                    </a:solidFill>
                    <a:miter lim="800000"/>
                    <a:headEnd/>
                    <a:tailEnd/>
                  </a:ln>
                  <a:effectLst/>
                </p:spPr>
                <p:txBody>
                  <a:bodyPr vert="horz" wrap="square" lIns="91440" tIns="45720" rIns="91440" bIns="45720" numCol="1" anchor="t" anchorCtr="0" compatLnSpc="1">
                    <a:prstTxWarp prst="textNoShape">
                      <a:avLst/>
                    </a:prstTxWarp>
                  </a:bodyPr>
                  <a:lstStyle/>
                  <a:p>
                    <a:endParaRPr lang="el-GR" sz="3200"/>
                  </a:p>
                </p:txBody>
              </p:sp>
              <p:sp>
                <p:nvSpPr>
                  <p:cNvPr id="44115" name="Rectangle 83"/>
                  <p:cNvSpPr>
                    <a:spLocks noChangeAspect="1" noChangeArrowheads="1"/>
                  </p:cNvSpPr>
                  <p:nvPr/>
                </p:nvSpPr>
                <p:spPr bwMode="auto">
                  <a:xfrm>
                    <a:off x="9261" y="8052"/>
                    <a:ext cx="180" cy="900"/>
                  </a:xfrm>
                  <a:prstGeom prst="rect">
                    <a:avLst/>
                  </a:prstGeom>
                  <a:solidFill>
                    <a:srgbClr val="FFFFFF"/>
                  </a:solidFill>
                  <a:ln w="9525">
                    <a:solidFill>
                      <a:srgbClr val="000000"/>
                    </a:solidFill>
                    <a:miter lim="800000"/>
                    <a:headEnd/>
                    <a:tailEnd/>
                  </a:ln>
                  <a:effectLst/>
                </p:spPr>
                <p:txBody>
                  <a:bodyPr vert="horz" wrap="square" lIns="91440" tIns="45720" rIns="91440" bIns="45720" numCol="1" anchor="t" anchorCtr="0" compatLnSpc="1">
                    <a:prstTxWarp prst="textNoShape">
                      <a:avLst/>
                    </a:prstTxWarp>
                  </a:bodyPr>
                  <a:lstStyle/>
                  <a:p>
                    <a:endParaRPr lang="el-GR" sz="3200"/>
                  </a:p>
                </p:txBody>
              </p:sp>
            </p:grpSp>
            <p:sp>
              <p:nvSpPr>
                <p:cNvPr id="44116" name="Rectangle 84" descr="Σκούρα κατακόρυφος"/>
                <p:cNvSpPr>
                  <a:spLocks noChangeAspect="1" noChangeArrowheads="1"/>
                </p:cNvSpPr>
                <p:nvPr/>
              </p:nvSpPr>
              <p:spPr bwMode="auto">
                <a:xfrm>
                  <a:off x="3501" y="6124"/>
                  <a:ext cx="3780" cy="1800"/>
                </a:xfrm>
                <a:prstGeom prst="rect">
                  <a:avLst/>
                </a:prstGeom>
                <a:pattFill prst="dkVert">
                  <a:fgClr>
                    <a:srgbClr val="C0C0C0"/>
                  </a:fgClr>
                  <a:bgClr>
                    <a:srgbClr val="FFFFFF"/>
                  </a:bgClr>
                </a:pattFill>
                <a:ln w="9525">
                  <a:solidFill>
                    <a:srgbClr val="000000"/>
                  </a:solidFill>
                  <a:miter lim="800000"/>
                  <a:headEnd/>
                  <a:tailEnd/>
                </a:ln>
                <a:effectLst/>
              </p:spPr>
              <p:txBody>
                <a:bodyPr vert="horz" wrap="square" lIns="91440" tIns="45720" rIns="91440" bIns="45720" numCol="1" anchor="t" anchorCtr="0" compatLnSpc="1">
                  <a:prstTxWarp prst="textNoShape">
                    <a:avLst/>
                  </a:prstTxWarp>
                </a:bodyPr>
                <a:lstStyle/>
                <a:p>
                  <a:endParaRPr lang="el-GR" sz="3200"/>
                </a:p>
              </p:txBody>
            </p:sp>
            <p:sp>
              <p:nvSpPr>
                <p:cNvPr id="44117" name="Line 85"/>
                <p:cNvSpPr>
                  <a:spLocks noChangeAspect="1" noChangeShapeType="1"/>
                </p:cNvSpPr>
                <p:nvPr/>
              </p:nvSpPr>
              <p:spPr bwMode="auto">
                <a:xfrm flipV="1">
                  <a:off x="5301" y="6304"/>
                  <a:ext cx="0" cy="1080"/>
                </a:xfrm>
                <a:prstGeom prst="line">
                  <a:avLst/>
                </a:prstGeom>
                <a:noFill/>
                <a:ln w="9525">
                  <a:solidFill>
                    <a:srgbClr val="000000"/>
                  </a:solidFill>
                  <a:round/>
                  <a:headEnd/>
                  <a:tailEnd type="triangle" w="med" len="med"/>
                </a:ln>
                <a:effectLst/>
              </p:spPr>
              <p:txBody>
                <a:bodyPr vert="horz" wrap="square" lIns="91440" tIns="45720" rIns="91440" bIns="45720" numCol="1" anchor="t" anchorCtr="0" compatLnSpc="1">
                  <a:prstTxWarp prst="textNoShape">
                    <a:avLst/>
                  </a:prstTxWarp>
                </a:bodyPr>
                <a:lstStyle/>
                <a:p>
                  <a:endParaRPr lang="el-GR" sz="3200"/>
                </a:p>
              </p:txBody>
            </p:sp>
          </p:grpSp>
        </p:grpSp>
        <p:sp>
          <p:nvSpPr>
            <p:cNvPr id="44118" name="Text Box 86"/>
            <p:cNvSpPr txBox="1">
              <a:spLocks noChangeAspect="1" noChangeArrowheads="1"/>
            </p:cNvSpPr>
            <p:nvPr/>
          </p:nvSpPr>
          <p:spPr bwMode="auto">
            <a:xfrm>
              <a:off x="9039" y="5446"/>
              <a:ext cx="547" cy="411"/>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l-GR" sz="1200" b="1" i="0" u="none" strike="noStrike" cap="none" normalizeH="0" baseline="0" smtClean="0">
                  <a:ln>
                    <a:noFill/>
                  </a:ln>
                  <a:solidFill>
                    <a:schemeClr val="tx1"/>
                  </a:solidFill>
                  <a:effectLst/>
                  <a:cs typeface="Arial" pitchFamily="34" charset="0"/>
                </a:rPr>
                <a:t>Δ</a:t>
              </a:r>
              <a:endParaRPr kumimoji="0" lang="el-GR" sz="3200" b="0" i="0" u="none" strike="noStrike" cap="none" normalizeH="0" baseline="0" smtClean="0">
                <a:ln>
                  <a:noFill/>
                </a:ln>
                <a:solidFill>
                  <a:schemeClr val="tx1"/>
                </a:solidFill>
                <a:effectLst/>
                <a:cs typeface="Arial" pitchFamily="34" charset="0"/>
              </a:endParaRPr>
            </a:p>
          </p:txBody>
        </p:sp>
      </p:grpSp>
      <p:sp>
        <p:nvSpPr>
          <p:cNvPr id="91" name="90 - Ορθογώνιο"/>
          <p:cNvSpPr/>
          <p:nvPr/>
        </p:nvSpPr>
        <p:spPr>
          <a:xfrm>
            <a:off x="1135583" y="5895643"/>
            <a:ext cx="1900777" cy="307777"/>
          </a:xfrm>
          <a:prstGeom prst="rect">
            <a:avLst/>
          </a:prstGeom>
        </p:spPr>
        <p:txBody>
          <a:bodyPr wrap="none">
            <a:spAutoFit/>
          </a:bodyPr>
          <a:lstStyle/>
          <a:p>
            <a:r>
              <a:rPr lang="el-GR" sz="1400" dirty="0" smtClean="0"/>
              <a:t>ΠΗΓΗ: Καραστεργίου Σ.</a:t>
            </a:r>
            <a:endParaRPr lang="el-GR" sz="1400" dirty="0"/>
          </a:p>
        </p:txBody>
      </p:sp>
      <p:sp>
        <p:nvSpPr>
          <p:cNvPr id="92" name="91 - Ορθογώνιο"/>
          <p:cNvSpPr/>
          <p:nvPr/>
        </p:nvSpPr>
        <p:spPr>
          <a:xfrm>
            <a:off x="3656654" y="6196632"/>
            <a:ext cx="4510209" cy="400110"/>
          </a:xfrm>
          <a:prstGeom prst="rect">
            <a:avLst/>
          </a:prstGeom>
        </p:spPr>
        <p:txBody>
          <a:bodyPr wrap="none">
            <a:spAutoFit/>
          </a:bodyPr>
          <a:lstStyle/>
          <a:p>
            <a:r>
              <a:rPr lang="el-GR" sz="2000" dirty="0" smtClean="0"/>
              <a:t>Στάδια κοπής </a:t>
            </a:r>
            <a:r>
              <a:rPr lang="el-GR" sz="2000" dirty="0" err="1" smtClean="0"/>
              <a:t>ξυλοπλάκας</a:t>
            </a:r>
            <a:r>
              <a:rPr lang="el-GR" sz="2000" dirty="0" smtClean="0"/>
              <a:t> με γωνιάστρα</a:t>
            </a:r>
            <a:endParaRPr lang="el-GR" sz="20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60"/>
          <p:cNvSpPr txBox="1"/>
          <p:nvPr/>
        </p:nvSpPr>
        <p:spPr>
          <a:xfrm>
            <a:off x="2681064" y="158487"/>
            <a:ext cx="7145687" cy="415498"/>
          </a:xfrm>
          <a:prstGeom prst="rect">
            <a:avLst/>
          </a:prstGeom>
          <a:noFill/>
        </p:spPr>
        <p:txBody>
          <a:bodyPr wrap="square" lIns="45720" tIns="22860" rIns="45720" bIns="22860" rtlCol="0">
            <a:spAutoFit/>
          </a:bodyPr>
          <a:lstStyle/>
          <a:p>
            <a:pPr algn="ctr"/>
            <a:r>
              <a:rPr lang="el-GR" sz="2400" b="1" dirty="0" smtClean="0">
                <a:solidFill>
                  <a:schemeClr val="bg2">
                    <a:lumMod val="25000"/>
                  </a:schemeClr>
                </a:solidFill>
                <a:ea typeface="Open Sans Extrabold" panose="020B0906030804020204" pitchFamily="34" charset="0"/>
                <a:cs typeface="Open Sans Extrabold" panose="020B0906030804020204" pitchFamily="34" charset="0"/>
              </a:rPr>
              <a:t>Δισκοπρίονο τεμαχισμού ξυλοπλακών (γωνιάστρα)</a:t>
            </a:r>
            <a:endParaRPr lang="tr-TR" sz="2400" b="1" dirty="0">
              <a:solidFill>
                <a:schemeClr val="bg2">
                  <a:lumMod val="25000"/>
                </a:schemeClr>
              </a:solidFill>
              <a:ea typeface="Open Sans Extrabold" panose="020B0906030804020204" pitchFamily="34" charset="0"/>
              <a:cs typeface="Open Sans Extrabold" panose="020B0906030804020204" pitchFamily="34" charset="0"/>
            </a:endParaRPr>
          </a:p>
        </p:txBody>
      </p:sp>
      <p:cxnSp>
        <p:nvCxnSpPr>
          <p:cNvPr id="3" name="Straight Connector 65"/>
          <p:cNvCxnSpPr/>
          <p:nvPr/>
        </p:nvCxnSpPr>
        <p:spPr>
          <a:xfrm flipV="1">
            <a:off x="2926080" y="743712"/>
            <a:ext cx="6681216" cy="24384"/>
          </a:xfrm>
          <a:prstGeom prst="line">
            <a:avLst/>
          </a:prstGeom>
          <a:ln w="82550">
            <a:solidFill>
              <a:srgbClr val="EA6045"/>
            </a:solidFill>
          </a:ln>
        </p:spPr>
        <p:style>
          <a:lnRef idx="1">
            <a:schemeClr val="accent1"/>
          </a:lnRef>
          <a:fillRef idx="0">
            <a:schemeClr val="accent1"/>
          </a:fillRef>
          <a:effectRef idx="0">
            <a:schemeClr val="accent1"/>
          </a:effectRef>
          <a:fontRef idx="minor">
            <a:schemeClr val="tx1"/>
          </a:fontRef>
        </p:style>
      </p:cxnSp>
      <p:sp>
        <p:nvSpPr>
          <p:cNvPr id="4" name="3 - Ορθογώνιο"/>
          <p:cNvSpPr/>
          <p:nvPr/>
        </p:nvSpPr>
        <p:spPr>
          <a:xfrm>
            <a:off x="4520782" y="830950"/>
            <a:ext cx="3205493" cy="461665"/>
          </a:xfrm>
          <a:prstGeom prst="rect">
            <a:avLst/>
          </a:prstGeom>
        </p:spPr>
        <p:txBody>
          <a:bodyPr wrap="none">
            <a:spAutoFit/>
          </a:bodyPr>
          <a:lstStyle/>
          <a:p>
            <a:pPr lvl="0" indent="114300" algn="just" fontAlgn="base">
              <a:spcBef>
                <a:spcPct val="0"/>
              </a:spcBef>
              <a:spcAft>
                <a:spcPct val="0"/>
              </a:spcAft>
            </a:pPr>
            <a:r>
              <a:rPr lang="el-GR" sz="2400" i="1" dirty="0" smtClean="0">
                <a:ea typeface="Times New Roman" pitchFamily="18" charset="0"/>
                <a:cs typeface="Arial" pitchFamily="34" charset="0"/>
              </a:rPr>
              <a:t>Πρίση πριστής ξυλείας</a:t>
            </a:r>
            <a:endParaRPr lang="el-GR" sz="2000" i="1" dirty="0" smtClean="0">
              <a:cs typeface="Arial" pitchFamily="34" charset="0"/>
            </a:endParaRPr>
          </a:p>
        </p:txBody>
      </p:sp>
      <p:sp>
        <p:nvSpPr>
          <p:cNvPr id="41985" name="Rectangle 1"/>
          <p:cNvSpPr>
            <a:spLocks noChangeArrowheads="1"/>
          </p:cNvSpPr>
          <p:nvPr/>
        </p:nvSpPr>
        <p:spPr bwMode="auto">
          <a:xfrm>
            <a:off x="259307" y="1752224"/>
            <a:ext cx="11450471" cy="707886"/>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R="0" lvl="0" algn="just" defTabSz="914400" rtl="0" eaLnBrk="0" fontAlgn="base" latinLnBrk="0" hangingPunct="0">
              <a:lnSpc>
                <a:spcPct val="100000"/>
              </a:lnSpc>
              <a:spcBef>
                <a:spcPct val="0"/>
              </a:spcBef>
              <a:spcAft>
                <a:spcPct val="0"/>
              </a:spcAft>
              <a:buClrTx/>
              <a:buSzTx/>
              <a:buFontTx/>
              <a:buNone/>
              <a:tabLst/>
            </a:pPr>
            <a:r>
              <a:rPr kumimoji="0" lang="el-GR" sz="2000" i="0" u="none" strike="noStrike" cap="none" normalizeH="0" baseline="0" dirty="0" smtClean="0">
                <a:ln>
                  <a:noFill/>
                </a:ln>
                <a:solidFill>
                  <a:schemeClr val="tx1"/>
                </a:solidFill>
                <a:effectLst/>
                <a:ea typeface="Times New Roman" pitchFamily="18" charset="0"/>
                <a:cs typeface="Arial" pitchFamily="34" charset="0"/>
              </a:rPr>
              <a:t>Με το δισκοπρίονο τεμαχισμού ξυλοπλακών μπορούμε να πριονίσουμε και πριστή ξυλεία μεγάλων διαστάσεων. </a:t>
            </a:r>
            <a:endParaRPr kumimoji="0" lang="el-GR" sz="3200" i="0" u="none" strike="noStrike" cap="none" normalizeH="0" baseline="0" dirty="0" smtClean="0">
              <a:ln>
                <a:noFill/>
              </a:ln>
              <a:solidFill>
                <a:schemeClr val="tx1"/>
              </a:solidFill>
              <a:effectLst/>
              <a:cs typeface="Arial" pitchFamily="34" charset="0"/>
            </a:endParaRPr>
          </a:p>
        </p:txBody>
      </p:sp>
      <p:pic>
        <p:nvPicPr>
          <p:cNvPr id="41989" name="Picture 5" descr="http://in.the-new-start-45.com/microsites/images/Microsite_Start-45_Anwenderbilder+800x800_01.jpg"/>
          <p:cNvPicPr>
            <a:picLocks noChangeAspect="1" noChangeArrowheads="1"/>
          </p:cNvPicPr>
          <p:nvPr/>
        </p:nvPicPr>
        <p:blipFill>
          <a:blip r:embed="rId3" cstate="print"/>
          <a:srcRect/>
          <a:stretch>
            <a:fillRect/>
          </a:stretch>
        </p:blipFill>
        <p:spPr bwMode="auto">
          <a:xfrm>
            <a:off x="7166965" y="2825543"/>
            <a:ext cx="3176444" cy="3176444"/>
          </a:xfrm>
          <a:prstGeom prst="rect">
            <a:avLst/>
          </a:prstGeom>
          <a:noFill/>
          <a:ln>
            <a:solidFill>
              <a:schemeClr val="tx1"/>
            </a:solidFill>
          </a:ln>
        </p:spPr>
      </p:pic>
      <p:pic>
        <p:nvPicPr>
          <p:cNvPr id="41991" name="Picture 7" descr="http://in.the-new-start-45.com/microsites/images/Microsite_Start-45_Anwenderbilder+800x800_05.jpg"/>
          <p:cNvPicPr>
            <a:picLocks noChangeAspect="1" noChangeArrowheads="1"/>
          </p:cNvPicPr>
          <p:nvPr/>
        </p:nvPicPr>
        <p:blipFill>
          <a:blip r:embed="rId4" cstate="print"/>
          <a:srcRect/>
          <a:stretch>
            <a:fillRect/>
          </a:stretch>
        </p:blipFill>
        <p:spPr bwMode="auto">
          <a:xfrm>
            <a:off x="2405948" y="2873311"/>
            <a:ext cx="3163580" cy="3163581"/>
          </a:xfrm>
          <a:prstGeom prst="rect">
            <a:avLst/>
          </a:prstGeom>
          <a:noFill/>
          <a:ln>
            <a:solidFill>
              <a:schemeClr val="tx1"/>
            </a:solidFill>
          </a:ln>
        </p:spPr>
      </p:pic>
      <p:sp>
        <p:nvSpPr>
          <p:cNvPr id="11" name="10 - Ορθογώνιο"/>
          <p:cNvSpPr/>
          <p:nvPr/>
        </p:nvSpPr>
        <p:spPr>
          <a:xfrm>
            <a:off x="2376201" y="5981002"/>
            <a:ext cx="2126159" cy="307777"/>
          </a:xfrm>
          <a:prstGeom prst="rect">
            <a:avLst/>
          </a:prstGeom>
        </p:spPr>
        <p:txBody>
          <a:bodyPr wrap="none">
            <a:spAutoFit/>
          </a:bodyPr>
          <a:lstStyle/>
          <a:p>
            <a:r>
              <a:rPr lang="el-GR" sz="1400" dirty="0" smtClean="0"/>
              <a:t>ΠΗΓΗ: </a:t>
            </a:r>
            <a:r>
              <a:rPr lang="en-US" sz="1400" dirty="0" smtClean="0"/>
              <a:t>www.altendorf.com</a:t>
            </a:r>
            <a:endParaRPr lang="el-GR" sz="1400" dirty="0"/>
          </a:p>
        </p:txBody>
      </p:sp>
      <p:sp>
        <p:nvSpPr>
          <p:cNvPr id="12" name="11 - Ορθογώνιο"/>
          <p:cNvSpPr/>
          <p:nvPr/>
        </p:nvSpPr>
        <p:spPr>
          <a:xfrm>
            <a:off x="2385994" y="6457890"/>
            <a:ext cx="8432821" cy="400110"/>
          </a:xfrm>
          <a:prstGeom prst="rect">
            <a:avLst/>
          </a:prstGeom>
        </p:spPr>
        <p:txBody>
          <a:bodyPr wrap="none">
            <a:spAutoFit/>
          </a:bodyPr>
          <a:lstStyle/>
          <a:p>
            <a:r>
              <a:rPr lang="el-GR" sz="2000" dirty="0" smtClean="0"/>
              <a:t>Πρίση πριστής ξυλείας με γωνιάστρα ((Α) εγκάρσια και (Β) κατά μήκος πρίση</a:t>
            </a:r>
            <a:r>
              <a:rPr lang="el-GR" sz="2000" dirty="0" smtClean="0"/>
              <a:t>)</a:t>
            </a:r>
            <a:endParaRPr lang="el-GR" sz="2000" dirty="0"/>
          </a:p>
        </p:txBody>
      </p:sp>
      <p:sp>
        <p:nvSpPr>
          <p:cNvPr id="13" name="12 - Ορθογώνιο"/>
          <p:cNvSpPr/>
          <p:nvPr/>
        </p:nvSpPr>
        <p:spPr>
          <a:xfrm>
            <a:off x="7185708" y="5981002"/>
            <a:ext cx="2126159" cy="307777"/>
          </a:xfrm>
          <a:prstGeom prst="rect">
            <a:avLst/>
          </a:prstGeom>
        </p:spPr>
        <p:txBody>
          <a:bodyPr wrap="none">
            <a:spAutoFit/>
          </a:bodyPr>
          <a:lstStyle/>
          <a:p>
            <a:r>
              <a:rPr lang="el-GR" sz="1400" dirty="0" smtClean="0"/>
              <a:t>ΠΗΓΗ: </a:t>
            </a:r>
            <a:r>
              <a:rPr lang="en-US" sz="1400" dirty="0" smtClean="0"/>
              <a:t>www.altendorf.com</a:t>
            </a:r>
            <a:endParaRPr lang="el-GR" sz="1400" dirty="0"/>
          </a:p>
        </p:txBody>
      </p:sp>
      <p:sp>
        <p:nvSpPr>
          <p:cNvPr id="14" name="13 - TextBox"/>
          <p:cNvSpPr txBox="1"/>
          <p:nvPr/>
        </p:nvSpPr>
        <p:spPr>
          <a:xfrm flipH="1">
            <a:off x="3640776" y="2432066"/>
            <a:ext cx="518159" cy="369332"/>
          </a:xfrm>
          <a:prstGeom prst="rect">
            <a:avLst/>
          </a:prstGeom>
          <a:noFill/>
        </p:spPr>
        <p:txBody>
          <a:bodyPr wrap="square" rtlCol="0">
            <a:spAutoFit/>
          </a:bodyPr>
          <a:lstStyle/>
          <a:p>
            <a:pPr algn="ctr"/>
            <a:r>
              <a:rPr lang="el-GR" b="1" dirty="0" smtClean="0"/>
              <a:t>Α</a:t>
            </a:r>
            <a:endParaRPr lang="el-GR" b="1" dirty="0"/>
          </a:p>
        </p:txBody>
      </p:sp>
      <p:sp>
        <p:nvSpPr>
          <p:cNvPr id="15" name="14 - TextBox"/>
          <p:cNvSpPr txBox="1"/>
          <p:nvPr/>
        </p:nvSpPr>
        <p:spPr>
          <a:xfrm flipH="1">
            <a:off x="8569036" y="2396440"/>
            <a:ext cx="518159" cy="369332"/>
          </a:xfrm>
          <a:prstGeom prst="rect">
            <a:avLst/>
          </a:prstGeom>
          <a:noFill/>
        </p:spPr>
        <p:txBody>
          <a:bodyPr wrap="square" rtlCol="0">
            <a:spAutoFit/>
          </a:bodyPr>
          <a:lstStyle/>
          <a:p>
            <a:pPr algn="ctr"/>
            <a:r>
              <a:rPr lang="el-GR" b="1" dirty="0" smtClean="0"/>
              <a:t>Β</a:t>
            </a:r>
            <a:endParaRPr lang="el-GR" b="1"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60"/>
          <p:cNvSpPr txBox="1"/>
          <p:nvPr/>
        </p:nvSpPr>
        <p:spPr>
          <a:xfrm>
            <a:off x="2681064" y="158487"/>
            <a:ext cx="7145687" cy="415498"/>
          </a:xfrm>
          <a:prstGeom prst="rect">
            <a:avLst/>
          </a:prstGeom>
          <a:noFill/>
        </p:spPr>
        <p:txBody>
          <a:bodyPr wrap="square" lIns="45720" tIns="22860" rIns="45720" bIns="22860" rtlCol="0">
            <a:spAutoFit/>
          </a:bodyPr>
          <a:lstStyle/>
          <a:p>
            <a:pPr algn="ctr"/>
            <a:r>
              <a:rPr lang="el-GR" sz="2400" b="1" dirty="0" smtClean="0">
                <a:solidFill>
                  <a:schemeClr val="bg2">
                    <a:lumMod val="25000"/>
                  </a:schemeClr>
                </a:solidFill>
                <a:ea typeface="Open Sans Extrabold" panose="020B0906030804020204" pitchFamily="34" charset="0"/>
                <a:cs typeface="Open Sans Extrabold" panose="020B0906030804020204" pitchFamily="34" charset="0"/>
              </a:rPr>
              <a:t>Παλινδρομικό δισκοπρίονο (</a:t>
            </a:r>
            <a:r>
              <a:rPr lang="en-US" sz="2400" b="1" dirty="0" smtClean="0">
                <a:solidFill>
                  <a:schemeClr val="bg2">
                    <a:lumMod val="25000"/>
                  </a:schemeClr>
                </a:solidFill>
                <a:ea typeface="Open Sans Extrabold" panose="020B0906030804020204" pitchFamily="34" charset="0"/>
                <a:cs typeface="Open Sans Extrabold" panose="020B0906030804020204" pitchFamily="34" charset="0"/>
              </a:rPr>
              <a:t>radial)</a:t>
            </a:r>
            <a:endParaRPr lang="tr-TR" sz="2400" b="1" dirty="0">
              <a:solidFill>
                <a:schemeClr val="bg2">
                  <a:lumMod val="25000"/>
                </a:schemeClr>
              </a:solidFill>
              <a:ea typeface="Open Sans Extrabold" panose="020B0906030804020204" pitchFamily="34" charset="0"/>
              <a:cs typeface="Open Sans Extrabold" panose="020B0906030804020204" pitchFamily="34" charset="0"/>
            </a:endParaRPr>
          </a:p>
        </p:txBody>
      </p:sp>
      <p:cxnSp>
        <p:nvCxnSpPr>
          <p:cNvPr id="4" name="Straight Connector 65"/>
          <p:cNvCxnSpPr/>
          <p:nvPr/>
        </p:nvCxnSpPr>
        <p:spPr>
          <a:xfrm flipV="1">
            <a:off x="2926080" y="743712"/>
            <a:ext cx="6681216" cy="24384"/>
          </a:xfrm>
          <a:prstGeom prst="line">
            <a:avLst/>
          </a:prstGeom>
          <a:ln w="82550">
            <a:solidFill>
              <a:srgbClr val="EA6045"/>
            </a:solidFill>
          </a:ln>
        </p:spPr>
        <p:style>
          <a:lnRef idx="1">
            <a:schemeClr val="accent1"/>
          </a:lnRef>
          <a:fillRef idx="0">
            <a:schemeClr val="accent1"/>
          </a:fillRef>
          <a:effectRef idx="0">
            <a:schemeClr val="accent1"/>
          </a:effectRef>
          <a:fontRef idx="minor">
            <a:schemeClr val="tx1"/>
          </a:fontRef>
        </p:style>
      </p:cxnSp>
      <p:sp>
        <p:nvSpPr>
          <p:cNvPr id="39939" name="Rectangle 3"/>
          <p:cNvSpPr>
            <a:spLocks noChangeArrowheads="1"/>
          </p:cNvSpPr>
          <p:nvPr/>
        </p:nvSpPr>
        <p:spPr bwMode="auto">
          <a:xfrm>
            <a:off x="486888" y="1244041"/>
            <a:ext cx="11044051" cy="707886"/>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R="0" lvl="0" algn="just" defTabSz="914400" rtl="0" eaLnBrk="0" fontAlgn="base" latinLnBrk="0" hangingPunct="0">
              <a:lnSpc>
                <a:spcPct val="100000"/>
              </a:lnSpc>
              <a:spcBef>
                <a:spcPct val="0"/>
              </a:spcBef>
              <a:spcAft>
                <a:spcPct val="0"/>
              </a:spcAft>
              <a:buClrTx/>
              <a:buSzTx/>
              <a:buFontTx/>
              <a:buNone/>
              <a:tabLst/>
            </a:pPr>
            <a:r>
              <a:rPr kumimoji="0" lang="el-GR" sz="2000" i="0" u="none" strike="noStrike" cap="none" normalizeH="0" baseline="0" dirty="0" smtClean="0">
                <a:ln>
                  <a:noFill/>
                </a:ln>
                <a:solidFill>
                  <a:schemeClr val="tx1"/>
                </a:solidFill>
                <a:effectLst/>
                <a:ea typeface="Times New Roman" pitchFamily="18" charset="0"/>
                <a:cs typeface="Arial" pitchFamily="34" charset="0"/>
              </a:rPr>
              <a:t>Το παλινδρομικό δισκοπρίονο χρησιμοποιείται κυρίως για τον εγκάρσιο </a:t>
            </a:r>
            <a:r>
              <a:rPr kumimoji="0" lang="el-GR" sz="2000" i="0" u="none" strike="noStrike" cap="none" normalizeH="0" baseline="0" dirty="0" err="1" smtClean="0">
                <a:ln>
                  <a:noFill/>
                </a:ln>
                <a:solidFill>
                  <a:schemeClr val="tx1"/>
                </a:solidFill>
                <a:effectLst/>
                <a:ea typeface="Times New Roman" pitchFamily="18" charset="0"/>
                <a:cs typeface="Arial" pitchFamily="34" charset="0"/>
              </a:rPr>
              <a:t>πριονισμό</a:t>
            </a:r>
            <a:r>
              <a:rPr kumimoji="0" lang="el-GR" sz="2000" i="0" u="none" strike="noStrike" cap="none" normalizeH="0" baseline="0" dirty="0" smtClean="0">
                <a:ln>
                  <a:noFill/>
                </a:ln>
                <a:solidFill>
                  <a:schemeClr val="tx1"/>
                </a:solidFill>
                <a:effectLst/>
                <a:ea typeface="Times New Roman" pitchFamily="18" charset="0"/>
                <a:cs typeface="Arial" pitchFamily="34" charset="0"/>
              </a:rPr>
              <a:t> πριστής ξυλείας, καθώς επίσης και για το γώνιασμα ξυλοπλακών μικρών διαστάσεων. </a:t>
            </a:r>
            <a:endParaRPr kumimoji="0" lang="el-GR" sz="2000" i="0" u="none" strike="noStrike" cap="none" normalizeH="0" baseline="0" dirty="0" smtClean="0">
              <a:ln>
                <a:noFill/>
              </a:ln>
              <a:solidFill>
                <a:schemeClr val="tx1"/>
              </a:solidFill>
              <a:effectLst/>
              <a:cs typeface="Arial" pitchFamily="34" charset="0"/>
            </a:endParaRPr>
          </a:p>
        </p:txBody>
      </p:sp>
      <p:pic>
        <p:nvPicPr>
          <p:cNvPr id="39943" name="Picture 7" descr="Αποτέλεσμα εικόνας για radial wood saw"/>
          <p:cNvPicPr>
            <a:picLocks noChangeAspect="1" noChangeArrowheads="1"/>
          </p:cNvPicPr>
          <p:nvPr/>
        </p:nvPicPr>
        <p:blipFill>
          <a:blip r:embed="rId3" cstate="print"/>
          <a:srcRect/>
          <a:stretch>
            <a:fillRect/>
          </a:stretch>
        </p:blipFill>
        <p:spPr bwMode="auto">
          <a:xfrm>
            <a:off x="7860586" y="2458848"/>
            <a:ext cx="3318750" cy="3017989"/>
          </a:xfrm>
          <a:prstGeom prst="rect">
            <a:avLst/>
          </a:prstGeom>
          <a:noFill/>
          <a:ln>
            <a:solidFill>
              <a:schemeClr val="tx1"/>
            </a:solidFill>
          </a:ln>
        </p:spPr>
      </p:pic>
      <p:sp>
        <p:nvSpPr>
          <p:cNvPr id="9" name="8 - Ορθογώνιο"/>
          <p:cNvSpPr/>
          <p:nvPr/>
        </p:nvSpPr>
        <p:spPr>
          <a:xfrm>
            <a:off x="7862399" y="5470375"/>
            <a:ext cx="3006529" cy="307777"/>
          </a:xfrm>
          <a:prstGeom prst="rect">
            <a:avLst/>
          </a:prstGeom>
        </p:spPr>
        <p:txBody>
          <a:bodyPr wrap="none">
            <a:spAutoFit/>
          </a:bodyPr>
          <a:lstStyle/>
          <a:p>
            <a:r>
              <a:rPr lang="el-GR" sz="1400" dirty="0" smtClean="0"/>
              <a:t>ΠΗΓΗ: </a:t>
            </a:r>
            <a:r>
              <a:rPr lang="en-US" sz="1400" dirty="0" smtClean="0"/>
              <a:t>http://woodworking.about.com</a:t>
            </a:r>
            <a:endParaRPr lang="el-GR" sz="1400" dirty="0"/>
          </a:p>
        </p:txBody>
      </p:sp>
      <p:sp>
        <p:nvSpPr>
          <p:cNvPr id="11" name="10 - Ορθογώνιο"/>
          <p:cNvSpPr/>
          <p:nvPr/>
        </p:nvSpPr>
        <p:spPr>
          <a:xfrm>
            <a:off x="524358" y="6094169"/>
            <a:ext cx="1900777" cy="307777"/>
          </a:xfrm>
          <a:prstGeom prst="rect">
            <a:avLst/>
          </a:prstGeom>
        </p:spPr>
        <p:txBody>
          <a:bodyPr wrap="none">
            <a:spAutoFit/>
          </a:bodyPr>
          <a:lstStyle/>
          <a:p>
            <a:r>
              <a:rPr lang="el-GR" sz="1400" dirty="0" smtClean="0"/>
              <a:t>ΠΗΓΗ: </a:t>
            </a:r>
            <a:r>
              <a:rPr lang="el-GR" sz="1400" dirty="0" err="1" smtClean="0"/>
              <a:t>Καραστεργίου</a:t>
            </a:r>
            <a:r>
              <a:rPr lang="el-GR" sz="1400" dirty="0" smtClean="0"/>
              <a:t> Σ.</a:t>
            </a:r>
            <a:endParaRPr lang="el-GR" sz="1400" dirty="0"/>
          </a:p>
        </p:txBody>
      </p:sp>
      <p:sp>
        <p:nvSpPr>
          <p:cNvPr id="12" name="11 - TextBox"/>
          <p:cNvSpPr txBox="1"/>
          <p:nvPr/>
        </p:nvSpPr>
        <p:spPr>
          <a:xfrm flipH="1">
            <a:off x="2816397" y="1991341"/>
            <a:ext cx="518159" cy="369332"/>
          </a:xfrm>
          <a:prstGeom prst="rect">
            <a:avLst/>
          </a:prstGeom>
          <a:noFill/>
        </p:spPr>
        <p:txBody>
          <a:bodyPr wrap="square" rtlCol="0">
            <a:spAutoFit/>
          </a:bodyPr>
          <a:lstStyle/>
          <a:p>
            <a:pPr algn="ctr"/>
            <a:r>
              <a:rPr lang="el-GR" b="1" dirty="0" smtClean="0"/>
              <a:t>Α</a:t>
            </a:r>
            <a:endParaRPr lang="el-GR" b="1" dirty="0"/>
          </a:p>
        </p:txBody>
      </p:sp>
      <p:sp>
        <p:nvSpPr>
          <p:cNvPr id="13" name="12 - TextBox"/>
          <p:cNvSpPr txBox="1"/>
          <p:nvPr/>
        </p:nvSpPr>
        <p:spPr>
          <a:xfrm flipH="1">
            <a:off x="9053424" y="2092517"/>
            <a:ext cx="518159" cy="369332"/>
          </a:xfrm>
          <a:prstGeom prst="rect">
            <a:avLst/>
          </a:prstGeom>
          <a:noFill/>
        </p:spPr>
        <p:txBody>
          <a:bodyPr wrap="square" rtlCol="0">
            <a:spAutoFit/>
          </a:bodyPr>
          <a:lstStyle/>
          <a:p>
            <a:pPr algn="ctr"/>
            <a:r>
              <a:rPr lang="el-GR" b="1" dirty="0" smtClean="0"/>
              <a:t>Β</a:t>
            </a:r>
            <a:endParaRPr lang="el-GR" b="1" dirty="0"/>
          </a:p>
        </p:txBody>
      </p:sp>
      <p:sp>
        <p:nvSpPr>
          <p:cNvPr id="14" name="13 - Ορθογώνιο"/>
          <p:cNvSpPr/>
          <p:nvPr/>
        </p:nvSpPr>
        <p:spPr>
          <a:xfrm>
            <a:off x="524358" y="6401946"/>
            <a:ext cx="10654978" cy="400110"/>
          </a:xfrm>
          <a:prstGeom prst="rect">
            <a:avLst/>
          </a:prstGeom>
        </p:spPr>
        <p:txBody>
          <a:bodyPr wrap="square">
            <a:spAutoFit/>
          </a:bodyPr>
          <a:lstStyle/>
          <a:p>
            <a:pPr algn="ctr"/>
            <a:r>
              <a:rPr lang="el-GR" sz="2000" dirty="0" smtClean="0"/>
              <a:t>Παλινδρομικό δισκοπρίονο (Α) και κοπή μικρής </a:t>
            </a:r>
            <a:r>
              <a:rPr lang="el-GR" sz="2000" dirty="0" err="1" smtClean="0"/>
              <a:t>ξυλοπλάκας</a:t>
            </a:r>
            <a:r>
              <a:rPr lang="el-GR" sz="2000" dirty="0" smtClean="0"/>
              <a:t> με παλινδρομικό δισκοπρίονο (Β)</a:t>
            </a:r>
            <a:endParaRPr lang="el-GR" sz="2000" dirty="0"/>
          </a:p>
        </p:txBody>
      </p:sp>
      <p:grpSp>
        <p:nvGrpSpPr>
          <p:cNvPr id="30" name="29 - Ομάδα"/>
          <p:cNvGrpSpPr/>
          <p:nvPr/>
        </p:nvGrpSpPr>
        <p:grpSpPr>
          <a:xfrm>
            <a:off x="500846" y="2394140"/>
            <a:ext cx="6192562" cy="3701860"/>
            <a:chOff x="235776" y="3086562"/>
            <a:chExt cx="4686300" cy="2400300"/>
          </a:xfrm>
        </p:grpSpPr>
        <p:pic>
          <p:nvPicPr>
            <p:cNvPr id="1026" name="Picture 2" descr="MVC-004F"/>
            <p:cNvPicPr>
              <a:picLocks noChangeAspect="1" noChangeArrowheads="1"/>
            </p:cNvPicPr>
            <p:nvPr/>
          </p:nvPicPr>
          <p:blipFill>
            <a:blip r:embed="rId4" cstate="print"/>
            <a:srcRect/>
            <a:stretch>
              <a:fillRect/>
            </a:stretch>
          </p:blipFill>
          <p:spPr bwMode="auto">
            <a:xfrm>
              <a:off x="1848890" y="3202272"/>
              <a:ext cx="2963468" cy="2225062"/>
            </a:xfrm>
            <a:prstGeom prst="rect">
              <a:avLst/>
            </a:prstGeom>
            <a:noFill/>
            <a:ln w="9525">
              <a:noFill/>
              <a:miter lim="800000"/>
              <a:headEnd/>
              <a:tailEnd/>
            </a:ln>
          </p:spPr>
        </p:pic>
        <p:grpSp>
          <p:nvGrpSpPr>
            <p:cNvPr id="1027" name="Group 3"/>
            <p:cNvGrpSpPr>
              <a:grpSpLocks/>
            </p:cNvGrpSpPr>
            <p:nvPr/>
          </p:nvGrpSpPr>
          <p:grpSpPr bwMode="auto">
            <a:xfrm>
              <a:off x="235776" y="3086562"/>
              <a:ext cx="4686300" cy="2400300"/>
              <a:chOff x="1980" y="5040"/>
              <a:chExt cx="7380" cy="3780"/>
            </a:xfrm>
          </p:grpSpPr>
          <p:sp>
            <p:nvSpPr>
              <p:cNvPr id="1028" name="Text Box 4"/>
              <p:cNvSpPr txBox="1">
                <a:spLocks noChangeArrowheads="1"/>
              </p:cNvSpPr>
              <p:nvPr/>
            </p:nvSpPr>
            <p:spPr bwMode="auto">
              <a:xfrm>
                <a:off x="4500" y="5220"/>
                <a:ext cx="4818" cy="3541"/>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l-GR" sz="1800" b="0" i="0" u="none" strike="noStrike" cap="none" normalizeH="0" baseline="0" smtClean="0">
                  <a:ln>
                    <a:noFill/>
                  </a:ln>
                  <a:solidFill>
                    <a:schemeClr val="tx1"/>
                  </a:solidFill>
                  <a:effectLst/>
                  <a:cs typeface="Arial" pitchFamily="34" charset="0"/>
                </a:endParaRPr>
              </a:p>
            </p:txBody>
          </p:sp>
          <p:sp>
            <p:nvSpPr>
              <p:cNvPr id="1029" name="Text Box 5"/>
              <p:cNvSpPr txBox="1">
                <a:spLocks noChangeArrowheads="1"/>
              </p:cNvSpPr>
              <p:nvPr/>
            </p:nvSpPr>
            <p:spPr bwMode="auto">
              <a:xfrm>
                <a:off x="1980" y="5040"/>
                <a:ext cx="2340" cy="16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buClrTx/>
                  <a:buSzTx/>
                  <a:buFontTx/>
                  <a:buNone/>
                  <a:tabLst/>
                </a:pPr>
                <a:r>
                  <a:rPr kumimoji="0" lang="el-GR" sz="1050" b="1" u="none" strike="noStrike" cap="none" normalizeH="0" baseline="0" dirty="0" smtClean="0">
                    <a:ln>
                      <a:noFill/>
                    </a:ln>
                    <a:solidFill>
                      <a:schemeClr val="tx1"/>
                    </a:solidFill>
                    <a:effectLst/>
                    <a:cs typeface="Arial" pitchFamily="34" charset="0"/>
                  </a:rPr>
                  <a:t>1:</a:t>
                </a:r>
                <a:r>
                  <a:rPr kumimoji="0" lang="el-GR" sz="1050" b="0" u="none" strike="noStrike" cap="none" normalizeH="0" baseline="0" dirty="0" smtClean="0">
                    <a:ln>
                      <a:noFill/>
                    </a:ln>
                    <a:solidFill>
                      <a:schemeClr val="tx1"/>
                    </a:solidFill>
                    <a:effectLst/>
                    <a:cs typeface="Arial" pitchFamily="34" charset="0"/>
                  </a:rPr>
                  <a:t> Σκελετός μηχανήματος,</a:t>
                </a:r>
              </a:p>
              <a:p>
                <a:pPr marL="0" marR="0" lvl="0" indent="0" algn="l" defTabSz="914400" rtl="0" eaLnBrk="1" fontAlgn="base" latinLnBrk="0" hangingPunct="1">
                  <a:lnSpc>
                    <a:spcPct val="100000"/>
                  </a:lnSpc>
                  <a:spcBef>
                    <a:spcPct val="0"/>
                  </a:spcBef>
                  <a:buClrTx/>
                  <a:buSzTx/>
                  <a:buFontTx/>
                  <a:buNone/>
                  <a:tabLst/>
                </a:pPr>
                <a:r>
                  <a:rPr kumimoji="0" lang="el-GR" sz="1050" b="1" u="none" strike="noStrike" cap="none" normalizeH="0" baseline="0" dirty="0" smtClean="0">
                    <a:ln>
                      <a:noFill/>
                    </a:ln>
                    <a:solidFill>
                      <a:schemeClr val="tx1"/>
                    </a:solidFill>
                    <a:effectLst/>
                    <a:cs typeface="Arial" pitchFamily="34" charset="0"/>
                  </a:rPr>
                  <a:t>2:</a:t>
                </a:r>
                <a:r>
                  <a:rPr kumimoji="0" lang="el-GR" sz="1050" b="0" u="none" strike="noStrike" cap="none" normalizeH="0" baseline="0" dirty="0" smtClean="0">
                    <a:ln>
                      <a:noFill/>
                    </a:ln>
                    <a:solidFill>
                      <a:schemeClr val="tx1"/>
                    </a:solidFill>
                    <a:effectLst/>
                    <a:cs typeface="Arial" pitchFamily="34" charset="0"/>
                  </a:rPr>
                  <a:t> Τράπεζα εργασίας,</a:t>
                </a:r>
              </a:p>
              <a:p>
                <a:pPr marL="0" marR="0" lvl="0" indent="0" algn="l" defTabSz="914400" rtl="0" eaLnBrk="1" fontAlgn="base" latinLnBrk="0" hangingPunct="1">
                  <a:lnSpc>
                    <a:spcPct val="100000"/>
                  </a:lnSpc>
                  <a:spcBef>
                    <a:spcPct val="0"/>
                  </a:spcBef>
                  <a:buClrTx/>
                  <a:buSzTx/>
                  <a:buFontTx/>
                  <a:buNone/>
                  <a:tabLst/>
                </a:pPr>
                <a:r>
                  <a:rPr kumimoji="0" lang="el-GR" sz="1050" b="1" u="none" strike="noStrike" cap="none" normalizeH="0" baseline="0" dirty="0" smtClean="0">
                    <a:ln>
                      <a:noFill/>
                    </a:ln>
                    <a:solidFill>
                      <a:schemeClr val="tx1"/>
                    </a:solidFill>
                    <a:effectLst/>
                    <a:cs typeface="Arial" pitchFamily="34" charset="0"/>
                  </a:rPr>
                  <a:t>3:</a:t>
                </a:r>
                <a:r>
                  <a:rPr kumimoji="0" lang="el-GR" sz="1050" b="0" u="none" strike="noStrike" cap="none" normalizeH="0" baseline="0" dirty="0" smtClean="0">
                    <a:ln>
                      <a:noFill/>
                    </a:ln>
                    <a:solidFill>
                      <a:schemeClr val="tx1"/>
                    </a:solidFill>
                    <a:effectLst/>
                    <a:cs typeface="Arial" pitchFamily="34" charset="0"/>
                  </a:rPr>
                  <a:t> Ηλεκτροκινητήρας,</a:t>
                </a:r>
              </a:p>
              <a:p>
                <a:pPr marL="0" marR="0" lvl="0" indent="0" algn="l" defTabSz="914400" rtl="0" eaLnBrk="1" fontAlgn="base" latinLnBrk="0" hangingPunct="1">
                  <a:lnSpc>
                    <a:spcPct val="100000"/>
                  </a:lnSpc>
                  <a:spcBef>
                    <a:spcPct val="0"/>
                  </a:spcBef>
                  <a:buClrTx/>
                  <a:buSzTx/>
                  <a:buFontTx/>
                  <a:buNone/>
                  <a:tabLst/>
                </a:pPr>
                <a:r>
                  <a:rPr kumimoji="0" lang="el-GR" sz="1050" b="1" u="none" strike="noStrike" cap="none" normalizeH="0" baseline="0" dirty="0" smtClean="0">
                    <a:ln>
                      <a:noFill/>
                    </a:ln>
                    <a:solidFill>
                      <a:schemeClr val="tx1"/>
                    </a:solidFill>
                    <a:effectLst/>
                    <a:cs typeface="Arial" pitchFamily="34" charset="0"/>
                  </a:rPr>
                  <a:t>4:</a:t>
                </a:r>
                <a:r>
                  <a:rPr kumimoji="0" lang="el-GR" sz="1050" b="0" u="none" strike="noStrike" cap="none" normalizeH="0" baseline="0" dirty="0" smtClean="0">
                    <a:ln>
                      <a:noFill/>
                    </a:ln>
                    <a:solidFill>
                      <a:schemeClr val="tx1"/>
                    </a:solidFill>
                    <a:effectLst/>
                    <a:cs typeface="Arial" pitchFamily="34" charset="0"/>
                  </a:rPr>
                  <a:t> Δίσκος κοπής,</a:t>
                </a:r>
              </a:p>
              <a:p>
                <a:pPr marL="0" marR="0" lvl="0" indent="0" algn="l" defTabSz="914400" rtl="0" eaLnBrk="1" fontAlgn="base" latinLnBrk="0" hangingPunct="1">
                  <a:lnSpc>
                    <a:spcPct val="100000"/>
                  </a:lnSpc>
                  <a:spcBef>
                    <a:spcPct val="0"/>
                  </a:spcBef>
                  <a:buClrTx/>
                  <a:buSzTx/>
                  <a:buFontTx/>
                  <a:buNone/>
                  <a:tabLst/>
                </a:pPr>
                <a:r>
                  <a:rPr kumimoji="0" lang="el-GR" sz="1050" b="1" u="none" strike="noStrike" cap="none" normalizeH="0" baseline="0" dirty="0" smtClean="0">
                    <a:ln>
                      <a:noFill/>
                    </a:ln>
                    <a:solidFill>
                      <a:schemeClr val="tx1"/>
                    </a:solidFill>
                    <a:effectLst/>
                    <a:cs typeface="Arial" pitchFamily="34" charset="0"/>
                  </a:rPr>
                  <a:t>5:</a:t>
                </a:r>
                <a:r>
                  <a:rPr kumimoji="0" lang="el-GR" sz="1050" b="0" u="none" strike="noStrike" cap="none" normalizeH="0" baseline="0" dirty="0" smtClean="0">
                    <a:ln>
                      <a:noFill/>
                    </a:ln>
                    <a:solidFill>
                      <a:schemeClr val="tx1"/>
                    </a:solidFill>
                    <a:effectLst/>
                    <a:cs typeface="Arial" pitchFamily="34" charset="0"/>
                  </a:rPr>
                  <a:t> Οριζόντιος βραχίονας,</a:t>
                </a:r>
              </a:p>
              <a:p>
                <a:pPr marL="0" marR="0" lvl="0" indent="0" algn="l" defTabSz="914400" rtl="0" eaLnBrk="1" fontAlgn="base" latinLnBrk="0" hangingPunct="1">
                  <a:lnSpc>
                    <a:spcPct val="100000"/>
                  </a:lnSpc>
                  <a:spcBef>
                    <a:spcPct val="0"/>
                  </a:spcBef>
                  <a:buClrTx/>
                  <a:buSzTx/>
                  <a:buFontTx/>
                  <a:buNone/>
                  <a:tabLst/>
                </a:pPr>
                <a:r>
                  <a:rPr kumimoji="0" lang="el-GR" sz="1050" b="1" u="none" strike="noStrike" cap="none" normalizeH="0" baseline="0" dirty="0" smtClean="0">
                    <a:ln>
                      <a:noFill/>
                    </a:ln>
                    <a:solidFill>
                      <a:schemeClr val="tx1"/>
                    </a:solidFill>
                    <a:effectLst/>
                    <a:cs typeface="Arial" pitchFamily="34" charset="0"/>
                  </a:rPr>
                  <a:t>6:</a:t>
                </a:r>
                <a:r>
                  <a:rPr kumimoji="0" lang="el-GR" sz="1050" b="0" u="none" strike="noStrike" cap="none" normalizeH="0" baseline="0" dirty="0" smtClean="0">
                    <a:ln>
                      <a:noFill/>
                    </a:ln>
                    <a:solidFill>
                      <a:schemeClr val="tx1"/>
                    </a:solidFill>
                    <a:effectLst/>
                    <a:cs typeface="Arial" pitchFamily="34" charset="0"/>
                  </a:rPr>
                  <a:t> Κατακόρυφος βραχίονας.</a:t>
                </a:r>
              </a:p>
              <a:p>
                <a:pPr marL="0" marR="0" lvl="0" indent="0" algn="l" defTabSz="914400" rtl="0" eaLnBrk="1" fontAlgn="base" latinLnBrk="0" hangingPunct="1">
                  <a:lnSpc>
                    <a:spcPct val="100000"/>
                  </a:lnSpc>
                  <a:spcBef>
                    <a:spcPct val="0"/>
                  </a:spcBef>
                  <a:spcAft>
                    <a:spcPct val="0"/>
                  </a:spcAft>
                  <a:buClrTx/>
                  <a:buSzTx/>
                  <a:buFontTx/>
                  <a:buNone/>
                  <a:tabLst/>
                </a:pPr>
                <a:endParaRPr kumimoji="0" lang="el-GR" sz="1800" b="0" i="0" u="none" strike="noStrike" cap="none" normalizeH="0" baseline="0" dirty="0" smtClean="0">
                  <a:ln>
                    <a:noFill/>
                  </a:ln>
                  <a:solidFill>
                    <a:schemeClr val="tx1"/>
                  </a:solidFill>
                  <a:effectLst/>
                  <a:cs typeface="Arial" pitchFamily="34" charset="0"/>
                </a:endParaRPr>
              </a:p>
            </p:txBody>
          </p:sp>
          <p:sp>
            <p:nvSpPr>
              <p:cNvPr id="1030" name="Rectangle 6"/>
              <p:cNvSpPr>
                <a:spLocks noChangeArrowheads="1"/>
              </p:cNvSpPr>
              <p:nvPr/>
            </p:nvSpPr>
            <p:spPr bwMode="auto">
              <a:xfrm>
                <a:off x="1980" y="5040"/>
                <a:ext cx="7380" cy="3780"/>
              </a:xfrm>
              <a:prstGeom prst="rect">
                <a:avLst/>
              </a:prstGeom>
              <a:no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endParaRPr lang="el-GR"/>
              </a:p>
            </p:txBody>
          </p:sp>
          <p:grpSp>
            <p:nvGrpSpPr>
              <p:cNvPr id="1031" name="Group 7"/>
              <p:cNvGrpSpPr>
                <a:grpSpLocks/>
              </p:cNvGrpSpPr>
              <p:nvPr/>
            </p:nvGrpSpPr>
            <p:grpSpPr bwMode="auto">
              <a:xfrm>
                <a:off x="4860" y="5760"/>
                <a:ext cx="4140" cy="2520"/>
                <a:chOff x="4860" y="5760"/>
                <a:chExt cx="4140" cy="2520"/>
              </a:xfrm>
            </p:grpSpPr>
            <p:sp>
              <p:nvSpPr>
                <p:cNvPr id="1032" name="Line 8"/>
                <p:cNvSpPr>
                  <a:spLocks noChangeShapeType="1"/>
                </p:cNvSpPr>
                <p:nvPr/>
              </p:nvSpPr>
              <p:spPr bwMode="auto">
                <a:xfrm>
                  <a:off x="5400" y="8100"/>
                  <a:ext cx="540" cy="0"/>
                </a:xfrm>
                <a:prstGeom prst="line">
                  <a:avLst/>
                </a:prstGeom>
                <a:noFill/>
                <a:ln w="9525">
                  <a:solidFill>
                    <a:srgbClr val="000000"/>
                  </a:solidFill>
                  <a:round/>
                  <a:headEnd/>
                  <a:tailEnd type="triangle" w="sm" len="sm"/>
                </a:ln>
              </p:spPr>
              <p:txBody>
                <a:bodyPr vert="horz" wrap="square" lIns="91440" tIns="45720" rIns="91440" bIns="45720" numCol="1" anchor="t" anchorCtr="0" compatLnSpc="1">
                  <a:prstTxWarp prst="textNoShape">
                    <a:avLst/>
                  </a:prstTxWarp>
                </a:bodyPr>
                <a:lstStyle/>
                <a:p>
                  <a:endParaRPr lang="el-GR"/>
                </a:p>
              </p:txBody>
            </p:sp>
            <p:sp>
              <p:nvSpPr>
                <p:cNvPr id="1033" name="Line 9"/>
                <p:cNvSpPr>
                  <a:spLocks noChangeShapeType="1"/>
                </p:cNvSpPr>
                <p:nvPr/>
              </p:nvSpPr>
              <p:spPr bwMode="auto">
                <a:xfrm>
                  <a:off x="5220" y="6840"/>
                  <a:ext cx="540" cy="360"/>
                </a:xfrm>
                <a:prstGeom prst="line">
                  <a:avLst/>
                </a:prstGeom>
                <a:noFill/>
                <a:ln w="9525">
                  <a:solidFill>
                    <a:srgbClr val="000000"/>
                  </a:solidFill>
                  <a:round/>
                  <a:headEnd/>
                  <a:tailEnd type="triangle" w="sm" len="sm"/>
                </a:ln>
              </p:spPr>
              <p:txBody>
                <a:bodyPr vert="horz" wrap="square" lIns="91440" tIns="45720" rIns="91440" bIns="45720" numCol="1" anchor="t" anchorCtr="0" compatLnSpc="1">
                  <a:prstTxWarp prst="textNoShape">
                    <a:avLst/>
                  </a:prstTxWarp>
                </a:bodyPr>
                <a:lstStyle/>
                <a:p>
                  <a:endParaRPr lang="el-GR"/>
                </a:p>
              </p:txBody>
            </p:sp>
            <p:sp>
              <p:nvSpPr>
                <p:cNvPr id="1034" name="Line 10"/>
                <p:cNvSpPr>
                  <a:spLocks noChangeShapeType="1"/>
                </p:cNvSpPr>
                <p:nvPr/>
              </p:nvSpPr>
              <p:spPr bwMode="auto">
                <a:xfrm flipH="1">
                  <a:off x="7920" y="6480"/>
                  <a:ext cx="540" cy="0"/>
                </a:xfrm>
                <a:prstGeom prst="line">
                  <a:avLst/>
                </a:prstGeom>
                <a:noFill/>
                <a:ln w="9525">
                  <a:solidFill>
                    <a:srgbClr val="000000"/>
                  </a:solidFill>
                  <a:round/>
                  <a:headEnd/>
                  <a:tailEnd type="triangle" w="sm" len="sm"/>
                </a:ln>
              </p:spPr>
              <p:txBody>
                <a:bodyPr vert="horz" wrap="square" lIns="91440" tIns="45720" rIns="91440" bIns="45720" numCol="1" anchor="t" anchorCtr="0" compatLnSpc="1">
                  <a:prstTxWarp prst="textNoShape">
                    <a:avLst/>
                  </a:prstTxWarp>
                </a:bodyPr>
                <a:lstStyle/>
                <a:p>
                  <a:endParaRPr lang="el-GR"/>
                </a:p>
              </p:txBody>
            </p:sp>
            <p:sp>
              <p:nvSpPr>
                <p:cNvPr id="1035" name="Line 11"/>
                <p:cNvSpPr>
                  <a:spLocks noChangeShapeType="1"/>
                </p:cNvSpPr>
                <p:nvPr/>
              </p:nvSpPr>
              <p:spPr bwMode="auto">
                <a:xfrm>
                  <a:off x="5940" y="5940"/>
                  <a:ext cx="540" cy="180"/>
                </a:xfrm>
                <a:prstGeom prst="line">
                  <a:avLst/>
                </a:prstGeom>
                <a:noFill/>
                <a:ln w="9525">
                  <a:solidFill>
                    <a:srgbClr val="000000"/>
                  </a:solidFill>
                  <a:round/>
                  <a:headEnd/>
                  <a:tailEnd type="triangle" w="sm" len="sm"/>
                </a:ln>
              </p:spPr>
              <p:txBody>
                <a:bodyPr vert="horz" wrap="square" lIns="91440" tIns="45720" rIns="91440" bIns="45720" numCol="1" anchor="t" anchorCtr="0" compatLnSpc="1">
                  <a:prstTxWarp prst="textNoShape">
                    <a:avLst/>
                  </a:prstTxWarp>
                </a:bodyPr>
                <a:lstStyle/>
                <a:p>
                  <a:endParaRPr lang="el-GR"/>
                </a:p>
              </p:txBody>
            </p:sp>
            <p:sp>
              <p:nvSpPr>
                <p:cNvPr id="1036" name="Line 12"/>
                <p:cNvSpPr>
                  <a:spLocks noChangeShapeType="1"/>
                </p:cNvSpPr>
                <p:nvPr/>
              </p:nvSpPr>
              <p:spPr bwMode="auto">
                <a:xfrm flipH="1" flipV="1">
                  <a:off x="6840" y="6840"/>
                  <a:ext cx="540" cy="360"/>
                </a:xfrm>
                <a:prstGeom prst="line">
                  <a:avLst/>
                </a:prstGeom>
                <a:noFill/>
                <a:ln w="9525">
                  <a:solidFill>
                    <a:srgbClr val="000000"/>
                  </a:solidFill>
                  <a:round/>
                  <a:headEnd/>
                  <a:tailEnd type="triangle" w="sm" len="sm"/>
                </a:ln>
              </p:spPr>
              <p:txBody>
                <a:bodyPr vert="horz" wrap="square" lIns="91440" tIns="45720" rIns="91440" bIns="45720" numCol="1" anchor="t" anchorCtr="0" compatLnSpc="1">
                  <a:prstTxWarp prst="textNoShape">
                    <a:avLst/>
                  </a:prstTxWarp>
                </a:bodyPr>
                <a:lstStyle/>
                <a:p>
                  <a:endParaRPr lang="el-GR"/>
                </a:p>
              </p:txBody>
            </p:sp>
            <p:sp>
              <p:nvSpPr>
                <p:cNvPr id="1037" name="Line 13"/>
                <p:cNvSpPr>
                  <a:spLocks noChangeShapeType="1"/>
                </p:cNvSpPr>
                <p:nvPr/>
              </p:nvSpPr>
              <p:spPr bwMode="auto">
                <a:xfrm flipH="1" flipV="1">
                  <a:off x="7380" y="6840"/>
                  <a:ext cx="540" cy="360"/>
                </a:xfrm>
                <a:prstGeom prst="line">
                  <a:avLst/>
                </a:prstGeom>
                <a:noFill/>
                <a:ln w="9525">
                  <a:solidFill>
                    <a:srgbClr val="000000"/>
                  </a:solidFill>
                  <a:round/>
                  <a:headEnd/>
                  <a:tailEnd type="triangle" w="sm" len="sm"/>
                </a:ln>
              </p:spPr>
              <p:txBody>
                <a:bodyPr vert="horz" wrap="square" lIns="91440" tIns="45720" rIns="91440" bIns="45720" numCol="1" anchor="t" anchorCtr="0" compatLnSpc="1">
                  <a:prstTxWarp prst="textNoShape">
                    <a:avLst/>
                  </a:prstTxWarp>
                </a:bodyPr>
                <a:lstStyle/>
                <a:p>
                  <a:endParaRPr lang="el-GR"/>
                </a:p>
              </p:txBody>
            </p:sp>
            <p:sp>
              <p:nvSpPr>
                <p:cNvPr id="1038" name="Text Box 14"/>
                <p:cNvSpPr txBox="1">
                  <a:spLocks noChangeArrowheads="1"/>
                </p:cNvSpPr>
                <p:nvPr/>
              </p:nvSpPr>
              <p:spPr bwMode="auto">
                <a:xfrm>
                  <a:off x="5040" y="7920"/>
                  <a:ext cx="540" cy="36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en-US" sz="900" b="1" i="0" u="none" strike="noStrike" cap="none" normalizeH="0" baseline="0" smtClean="0">
                      <a:ln>
                        <a:noFill/>
                      </a:ln>
                      <a:solidFill>
                        <a:schemeClr val="tx1"/>
                      </a:solidFill>
                      <a:effectLst/>
                      <a:cs typeface="Arial" pitchFamily="34" charset="0"/>
                    </a:rPr>
                    <a:t>1</a:t>
                  </a:r>
                  <a:endParaRPr kumimoji="0" lang="el-GR" sz="1800" b="0" i="0" u="none" strike="noStrike" cap="none" normalizeH="0" baseline="0" smtClean="0">
                    <a:ln>
                      <a:noFill/>
                    </a:ln>
                    <a:solidFill>
                      <a:schemeClr val="tx1"/>
                    </a:solidFill>
                    <a:effectLst/>
                    <a:cs typeface="Arial" pitchFamily="34" charset="0"/>
                  </a:endParaRPr>
                </a:p>
              </p:txBody>
            </p:sp>
            <p:sp>
              <p:nvSpPr>
                <p:cNvPr id="1039" name="Text Box 15"/>
                <p:cNvSpPr txBox="1">
                  <a:spLocks noChangeArrowheads="1"/>
                </p:cNvSpPr>
                <p:nvPr/>
              </p:nvSpPr>
              <p:spPr bwMode="auto">
                <a:xfrm>
                  <a:off x="4860" y="6480"/>
                  <a:ext cx="540" cy="36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en-US" sz="900" b="1" i="0" u="none" strike="noStrike" cap="none" normalizeH="0" baseline="0" smtClean="0">
                      <a:ln>
                        <a:noFill/>
                      </a:ln>
                      <a:solidFill>
                        <a:schemeClr val="tx1"/>
                      </a:solidFill>
                      <a:effectLst/>
                      <a:cs typeface="Arial" pitchFamily="34" charset="0"/>
                    </a:rPr>
                    <a:t>2</a:t>
                  </a:r>
                  <a:endParaRPr kumimoji="0" lang="el-GR" sz="1800" b="0" i="0" u="none" strike="noStrike" cap="none" normalizeH="0" baseline="0" smtClean="0">
                    <a:ln>
                      <a:noFill/>
                    </a:ln>
                    <a:solidFill>
                      <a:schemeClr val="tx1"/>
                    </a:solidFill>
                    <a:effectLst/>
                    <a:cs typeface="Arial" pitchFamily="34" charset="0"/>
                  </a:endParaRPr>
                </a:p>
              </p:txBody>
            </p:sp>
            <p:sp>
              <p:nvSpPr>
                <p:cNvPr id="1040" name="Text Box 16"/>
                <p:cNvSpPr txBox="1">
                  <a:spLocks noChangeArrowheads="1"/>
                </p:cNvSpPr>
                <p:nvPr/>
              </p:nvSpPr>
              <p:spPr bwMode="auto">
                <a:xfrm>
                  <a:off x="5580" y="5760"/>
                  <a:ext cx="540" cy="36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en-US" sz="900" b="1" i="0" u="none" strike="noStrike" cap="none" normalizeH="0" baseline="0" smtClean="0">
                      <a:ln>
                        <a:noFill/>
                      </a:ln>
                      <a:solidFill>
                        <a:schemeClr val="tx1"/>
                      </a:solidFill>
                      <a:effectLst/>
                      <a:cs typeface="Arial" pitchFamily="34" charset="0"/>
                    </a:rPr>
                    <a:t>5</a:t>
                  </a:r>
                  <a:endParaRPr kumimoji="0" lang="el-GR" sz="1800" b="0" i="0" u="none" strike="noStrike" cap="none" normalizeH="0" baseline="0" smtClean="0">
                    <a:ln>
                      <a:noFill/>
                    </a:ln>
                    <a:solidFill>
                      <a:schemeClr val="tx1"/>
                    </a:solidFill>
                    <a:effectLst/>
                    <a:cs typeface="Arial" pitchFamily="34" charset="0"/>
                  </a:endParaRPr>
                </a:p>
              </p:txBody>
            </p:sp>
            <p:sp>
              <p:nvSpPr>
                <p:cNvPr id="1041" name="Text Box 17"/>
                <p:cNvSpPr txBox="1">
                  <a:spLocks noChangeArrowheads="1"/>
                </p:cNvSpPr>
                <p:nvPr/>
              </p:nvSpPr>
              <p:spPr bwMode="auto">
                <a:xfrm>
                  <a:off x="8460" y="6300"/>
                  <a:ext cx="540" cy="36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en-US" sz="900" b="1" i="0" u="none" strike="noStrike" cap="none" normalizeH="0" baseline="0" smtClean="0">
                      <a:ln>
                        <a:noFill/>
                      </a:ln>
                      <a:solidFill>
                        <a:schemeClr val="tx1"/>
                      </a:solidFill>
                      <a:effectLst/>
                      <a:cs typeface="Arial" pitchFamily="34" charset="0"/>
                    </a:rPr>
                    <a:t>6</a:t>
                  </a:r>
                  <a:endParaRPr kumimoji="0" lang="el-GR" sz="1800" b="0" i="0" u="none" strike="noStrike" cap="none" normalizeH="0" baseline="0" smtClean="0">
                    <a:ln>
                      <a:noFill/>
                    </a:ln>
                    <a:solidFill>
                      <a:schemeClr val="tx1"/>
                    </a:solidFill>
                    <a:effectLst/>
                    <a:cs typeface="Arial" pitchFamily="34" charset="0"/>
                  </a:endParaRPr>
                </a:p>
              </p:txBody>
            </p:sp>
            <p:sp>
              <p:nvSpPr>
                <p:cNvPr id="1042" name="Text Box 18"/>
                <p:cNvSpPr txBox="1">
                  <a:spLocks noChangeArrowheads="1"/>
                </p:cNvSpPr>
                <p:nvPr/>
              </p:nvSpPr>
              <p:spPr bwMode="auto">
                <a:xfrm>
                  <a:off x="7920" y="7020"/>
                  <a:ext cx="540" cy="36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en-US" sz="900" b="1" i="0" u="none" strike="noStrike" cap="none" normalizeH="0" baseline="0" smtClean="0">
                      <a:ln>
                        <a:noFill/>
                      </a:ln>
                      <a:solidFill>
                        <a:schemeClr val="tx1"/>
                      </a:solidFill>
                      <a:effectLst/>
                      <a:cs typeface="Arial" pitchFamily="34" charset="0"/>
                    </a:rPr>
                    <a:t>3</a:t>
                  </a:r>
                  <a:endParaRPr kumimoji="0" lang="el-GR" sz="1800" b="0" i="0" u="none" strike="noStrike" cap="none" normalizeH="0" baseline="0" smtClean="0">
                    <a:ln>
                      <a:noFill/>
                    </a:ln>
                    <a:solidFill>
                      <a:schemeClr val="tx1"/>
                    </a:solidFill>
                    <a:effectLst/>
                    <a:cs typeface="Arial" pitchFamily="34" charset="0"/>
                  </a:endParaRPr>
                </a:p>
              </p:txBody>
            </p:sp>
            <p:sp>
              <p:nvSpPr>
                <p:cNvPr id="1043" name="Text Box 19"/>
                <p:cNvSpPr txBox="1">
                  <a:spLocks noChangeArrowheads="1"/>
                </p:cNvSpPr>
                <p:nvPr/>
              </p:nvSpPr>
              <p:spPr bwMode="auto">
                <a:xfrm>
                  <a:off x="7380" y="7020"/>
                  <a:ext cx="540" cy="36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en-US" sz="900" b="1" i="0" u="none" strike="noStrike" cap="none" normalizeH="0" baseline="0" smtClean="0">
                      <a:ln>
                        <a:noFill/>
                      </a:ln>
                      <a:solidFill>
                        <a:schemeClr val="tx1"/>
                      </a:solidFill>
                      <a:effectLst/>
                      <a:cs typeface="Arial" pitchFamily="34" charset="0"/>
                    </a:rPr>
                    <a:t>4</a:t>
                  </a:r>
                  <a:endParaRPr kumimoji="0" lang="el-GR" sz="1800" b="0" i="0" u="none" strike="noStrike" cap="none" normalizeH="0" baseline="0" smtClean="0">
                    <a:ln>
                      <a:noFill/>
                    </a:ln>
                    <a:solidFill>
                      <a:schemeClr val="tx1"/>
                    </a:solidFill>
                    <a:effectLst/>
                    <a:cs typeface="Arial" pitchFamily="34" charset="0"/>
                  </a:endParaRPr>
                </a:p>
              </p:txBody>
            </p:sp>
          </p:grpSp>
        </p:grpSp>
      </p:gr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Ορθογώνιο"/>
          <p:cNvSpPr/>
          <p:nvPr/>
        </p:nvSpPr>
        <p:spPr>
          <a:xfrm>
            <a:off x="559558" y="1586871"/>
            <a:ext cx="10727141" cy="707886"/>
          </a:xfrm>
          <a:prstGeom prst="rect">
            <a:avLst/>
          </a:prstGeom>
        </p:spPr>
        <p:txBody>
          <a:bodyPr wrap="square">
            <a:spAutoFit/>
          </a:bodyPr>
          <a:lstStyle/>
          <a:p>
            <a:pPr lvl="0" algn="just" eaLnBrk="0" fontAlgn="base" hangingPunct="0">
              <a:spcBef>
                <a:spcPct val="0"/>
              </a:spcBef>
              <a:spcAft>
                <a:spcPct val="0"/>
              </a:spcAft>
            </a:pPr>
            <a:r>
              <a:rPr lang="el-GR" sz="2000" dirty="0" smtClean="0">
                <a:ea typeface="Times New Roman" pitchFamily="18" charset="0"/>
                <a:cs typeface="Arial" pitchFamily="34" charset="0"/>
              </a:rPr>
              <a:t>Με το </a:t>
            </a:r>
            <a:r>
              <a:rPr lang="en-US" sz="2000" dirty="0" smtClean="0">
                <a:ea typeface="Times New Roman" pitchFamily="18" charset="0"/>
                <a:cs typeface="Arial" pitchFamily="34" charset="0"/>
              </a:rPr>
              <a:t>radial </a:t>
            </a:r>
            <a:r>
              <a:rPr lang="el-GR" sz="2000" dirty="0" smtClean="0">
                <a:ea typeface="Times New Roman" pitchFamily="18" charset="0"/>
                <a:cs typeface="Arial" pitchFamily="34" charset="0"/>
              </a:rPr>
              <a:t>μπορούν να πραγματοποιηθούν </a:t>
            </a:r>
            <a:r>
              <a:rPr lang="el-GR" sz="2000" dirty="0" err="1" smtClean="0">
                <a:ea typeface="Times New Roman" pitchFamily="18" charset="0"/>
                <a:cs typeface="Arial" pitchFamily="34" charset="0"/>
              </a:rPr>
              <a:t>πρίσεις</a:t>
            </a:r>
            <a:r>
              <a:rPr lang="el-GR" sz="2000" dirty="0" smtClean="0">
                <a:ea typeface="Times New Roman" pitchFamily="18" charset="0"/>
                <a:cs typeface="Arial" pitchFamily="34" charset="0"/>
              </a:rPr>
              <a:t> κάθετα στις ίνες του ξύλου ή με κλίση. Στη δεύτερη περίπτωση στρέφεται ο οριζόντιος βραχίονας με το δίσκο κοπής σε κατακόρυφη θέση. </a:t>
            </a:r>
            <a:endParaRPr lang="el-GR" sz="2000" dirty="0" smtClean="0">
              <a:cs typeface="Arial" pitchFamily="34" charset="0"/>
            </a:endParaRPr>
          </a:p>
        </p:txBody>
      </p:sp>
      <p:sp>
        <p:nvSpPr>
          <p:cNvPr id="3" name="TextBox 60"/>
          <p:cNvSpPr txBox="1"/>
          <p:nvPr/>
        </p:nvSpPr>
        <p:spPr>
          <a:xfrm>
            <a:off x="2667416" y="322260"/>
            <a:ext cx="7145687" cy="415498"/>
          </a:xfrm>
          <a:prstGeom prst="rect">
            <a:avLst/>
          </a:prstGeom>
          <a:noFill/>
        </p:spPr>
        <p:txBody>
          <a:bodyPr wrap="square" lIns="45720" tIns="22860" rIns="45720" bIns="22860" rtlCol="0">
            <a:spAutoFit/>
          </a:bodyPr>
          <a:lstStyle/>
          <a:p>
            <a:pPr algn="ctr"/>
            <a:r>
              <a:rPr lang="el-GR" sz="2400" b="1" dirty="0" smtClean="0">
                <a:solidFill>
                  <a:schemeClr val="bg2">
                    <a:lumMod val="25000"/>
                  </a:schemeClr>
                </a:solidFill>
                <a:ea typeface="Open Sans Extrabold" panose="020B0906030804020204" pitchFamily="34" charset="0"/>
                <a:cs typeface="Open Sans Extrabold" panose="020B0906030804020204" pitchFamily="34" charset="0"/>
              </a:rPr>
              <a:t>Παλινδρομικό δισκοπρίονο (</a:t>
            </a:r>
            <a:r>
              <a:rPr lang="en-US" sz="2400" b="1" dirty="0" smtClean="0">
                <a:solidFill>
                  <a:schemeClr val="bg2">
                    <a:lumMod val="25000"/>
                  </a:schemeClr>
                </a:solidFill>
                <a:ea typeface="Open Sans Extrabold" panose="020B0906030804020204" pitchFamily="34" charset="0"/>
                <a:cs typeface="Open Sans Extrabold" panose="020B0906030804020204" pitchFamily="34" charset="0"/>
              </a:rPr>
              <a:t>radial)</a:t>
            </a:r>
            <a:endParaRPr lang="tr-TR" sz="2400" b="1" dirty="0">
              <a:solidFill>
                <a:schemeClr val="bg2">
                  <a:lumMod val="25000"/>
                </a:schemeClr>
              </a:solidFill>
              <a:ea typeface="Open Sans Extrabold" panose="020B0906030804020204" pitchFamily="34" charset="0"/>
              <a:cs typeface="Open Sans Extrabold" panose="020B0906030804020204" pitchFamily="34" charset="0"/>
            </a:endParaRPr>
          </a:p>
        </p:txBody>
      </p:sp>
      <p:cxnSp>
        <p:nvCxnSpPr>
          <p:cNvPr id="4" name="Straight Connector 65"/>
          <p:cNvCxnSpPr/>
          <p:nvPr/>
        </p:nvCxnSpPr>
        <p:spPr>
          <a:xfrm flipV="1">
            <a:off x="2912432" y="907485"/>
            <a:ext cx="6681216" cy="24384"/>
          </a:xfrm>
          <a:prstGeom prst="line">
            <a:avLst/>
          </a:prstGeom>
          <a:ln w="82550">
            <a:solidFill>
              <a:srgbClr val="EA6045"/>
            </a:solidFill>
          </a:ln>
        </p:spPr>
        <p:style>
          <a:lnRef idx="1">
            <a:schemeClr val="accent1"/>
          </a:lnRef>
          <a:fillRef idx="0">
            <a:schemeClr val="accent1"/>
          </a:fillRef>
          <a:effectRef idx="0">
            <a:schemeClr val="accent1"/>
          </a:effectRef>
          <a:fontRef idx="minor">
            <a:schemeClr val="tx1"/>
          </a:fontRef>
        </p:style>
      </p:cxnSp>
      <p:pic>
        <p:nvPicPr>
          <p:cNvPr id="4097" name="Picture 1" descr="RADIAL1"/>
          <p:cNvPicPr>
            <a:picLocks noChangeAspect="1" noChangeArrowheads="1"/>
          </p:cNvPicPr>
          <p:nvPr/>
        </p:nvPicPr>
        <p:blipFill>
          <a:blip r:embed="rId3" cstate="print"/>
          <a:srcRect/>
          <a:stretch>
            <a:fillRect/>
          </a:stretch>
        </p:blipFill>
        <p:spPr bwMode="auto">
          <a:xfrm>
            <a:off x="1866453" y="2906972"/>
            <a:ext cx="3279510" cy="2442950"/>
          </a:xfrm>
          <a:prstGeom prst="rect">
            <a:avLst/>
          </a:prstGeom>
          <a:noFill/>
          <a:ln w="9525">
            <a:solidFill>
              <a:schemeClr val="tx1"/>
            </a:solidFill>
            <a:miter lim="800000"/>
            <a:headEnd/>
            <a:tailEnd/>
          </a:ln>
        </p:spPr>
      </p:pic>
      <p:pic>
        <p:nvPicPr>
          <p:cNvPr id="4098" name="Picture 2" descr="RADIAL2"/>
          <p:cNvPicPr>
            <a:picLocks noChangeAspect="1" noChangeArrowheads="1"/>
          </p:cNvPicPr>
          <p:nvPr/>
        </p:nvPicPr>
        <p:blipFill>
          <a:blip r:embed="rId4" cstate="print"/>
          <a:srcRect/>
          <a:stretch>
            <a:fillRect/>
          </a:stretch>
        </p:blipFill>
        <p:spPr bwMode="auto">
          <a:xfrm>
            <a:off x="6769289" y="2920622"/>
            <a:ext cx="3220871" cy="2411536"/>
          </a:xfrm>
          <a:prstGeom prst="rect">
            <a:avLst/>
          </a:prstGeom>
          <a:noFill/>
          <a:ln w="9525">
            <a:solidFill>
              <a:schemeClr val="tx1"/>
            </a:solidFill>
            <a:miter lim="800000"/>
            <a:headEnd/>
            <a:tailEnd/>
          </a:ln>
        </p:spPr>
      </p:pic>
      <p:sp>
        <p:nvSpPr>
          <p:cNvPr id="7" name="6 - Ορθογώνιο"/>
          <p:cNvSpPr/>
          <p:nvPr/>
        </p:nvSpPr>
        <p:spPr>
          <a:xfrm>
            <a:off x="1650791" y="5932943"/>
            <a:ext cx="3725187" cy="400110"/>
          </a:xfrm>
          <a:prstGeom prst="rect">
            <a:avLst/>
          </a:prstGeom>
        </p:spPr>
        <p:txBody>
          <a:bodyPr wrap="none">
            <a:spAutoFit/>
          </a:bodyPr>
          <a:lstStyle/>
          <a:p>
            <a:r>
              <a:rPr lang="el-GR" sz="2000" dirty="0" smtClean="0"/>
              <a:t>Πρίση κάθετα στις ίνες του ξύλου</a:t>
            </a:r>
            <a:endParaRPr lang="el-GR" sz="2000" dirty="0"/>
          </a:p>
        </p:txBody>
      </p:sp>
      <p:sp>
        <p:nvSpPr>
          <p:cNvPr id="4099" name="Rectangle 3"/>
          <p:cNvSpPr>
            <a:spLocks noChangeArrowheads="1"/>
          </p:cNvSpPr>
          <p:nvPr/>
        </p:nvSpPr>
        <p:spPr bwMode="auto">
          <a:xfrm>
            <a:off x="6769289" y="5897083"/>
            <a:ext cx="3307307" cy="40011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l-GR" sz="2000" b="0" u="none" strike="noStrike" cap="none" normalizeH="0" baseline="0" dirty="0" smtClean="0">
                <a:ln>
                  <a:noFill/>
                </a:ln>
                <a:solidFill>
                  <a:schemeClr val="tx1"/>
                </a:solidFill>
                <a:effectLst/>
                <a:ea typeface="Times New Roman" pitchFamily="18" charset="0"/>
                <a:cs typeface="Arial" pitchFamily="34" charset="0"/>
              </a:rPr>
              <a:t>Κεκλιμένη πρίση στο </a:t>
            </a:r>
            <a:r>
              <a:rPr kumimoji="0" lang="el-GR" sz="2000" b="0" u="none" strike="noStrike" cap="none" normalizeH="0" baseline="0" dirty="0" err="1" smtClean="0">
                <a:ln>
                  <a:noFill/>
                </a:ln>
                <a:solidFill>
                  <a:schemeClr val="tx1"/>
                </a:solidFill>
                <a:effectLst/>
                <a:ea typeface="Times New Roman" pitchFamily="18" charset="0"/>
                <a:cs typeface="Arial" pitchFamily="34" charset="0"/>
              </a:rPr>
              <a:t>σόκορο</a:t>
            </a:r>
            <a:endParaRPr kumimoji="0" lang="el-GR" sz="3200" b="0" u="none" strike="noStrike" cap="none" normalizeH="0" baseline="0" dirty="0" smtClean="0">
              <a:ln>
                <a:noFill/>
              </a:ln>
              <a:solidFill>
                <a:schemeClr val="tx1"/>
              </a:solidFill>
              <a:effectLst/>
              <a:cs typeface="Arial" pitchFamily="34" charset="0"/>
            </a:endParaRPr>
          </a:p>
        </p:txBody>
      </p:sp>
      <p:sp>
        <p:nvSpPr>
          <p:cNvPr id="9" name="8 - Ορθογώνιο"/>
          <p:cNvSpPr/>
          <p:nvPr/>
        </p:nvSpPr>
        <p:spPr>
          <a:xfrm>
            <a:off x="1872562" y="5363380"/>
            <a:ext cx="1900777" cy="307777"/>
          </a:xfrm>
          <a:prstGeom prst="rect">
            <a:avLst/>
          </a:prstGeom>
        </p:spPr>
        <p:txBody>
          <a:bodyPr wrap="none">
            <a:spAutoFit/>
          </a:bodyPr>
          <a:lstStyle/>
          <a:p>
            <a:r>
              <a:rPr lang="el-GR" sz="1400" dirty="0" smtClean="0"/>
              <a:t>ΠΗΓΗ: Καραστεργίου Σ.</a:t>
            </a:r>
            <a:endParaRPr lang="el-GR" sz="1400" dirty="0"/>
          </a:p>
        </p:txBody>
      </p:sp>
      <p:sp>
        <p:nvSpPr>
          <p:cNvPr id="10" name="9 - Ορθογώνιο"/>
          <p:cNvSpPr/>
          <p:nvPr/>
        </p:nvSpPr>
        <p:spPr>
          <a:xfrm>
            <a:off x="6785756" y="5322437"/>
            <a:ext cx="1900777" cy="307777"/>
          </a:xfrm>
          <a:prstGeom prst="rect">
            <a:avLst/>
          </a:prstGeom>
        </p:spPr>
        <p:txBody>
          <a:bodyPr wrap="none">
            <a:spAutoFit/>
          </a:bodyPr>
          <a:lstStyle/>
          <a:p>
            <a:r>
              <a:rPr lang="el-GR" sz="1400" dirty="0" smtClean="0"/>
              <a:t>ΠΗΓΗ: Καραστεργίου Σ.</a:t>
            </a:r>
            <a:endParaRPr lang="el-GR" sz="14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60"/>
          <p:cNvSpPr txBox="1"/>
          <p:nvPr/>
        </p:nvSpPr>
        <p:spPr>
          <a:xfrm>
            <a:off x="2353518" y="308612"/>
            <a:ext cx="7145687" cy="415498"/>
          </a:xfrm>
          <a:prstGeom prst="rect">
            <a:avLst/>
          </a:prstGeom>
          <a:noFill/>
        </p:spPr>
        <p:txBody>
          <a:bodyPr wrap="square" lIns="45720" tIns="22860" rIns="45720" bIns="22860" rtlCol="0">
            <a:spAutoFit/>
          </a:bodyPr>
          <a:lstStyle/>
          <a:p>
            <a:pPr algn="ctr"/>
            <a:r>
              <a:rPr lang="el-GR" sz="2400" b="1" dirty="0" smtClean="0">
                <a:solidFill>
                  <a:schemeClr val="bg2">
                    <a:lumMod val="25000"/>
                  </a:schemeClr>
                </a:solidFill>
                <a:ea typeface="Open Sans Extrabold" panose="020B0906030804020204" pitchFamily="34" charset="0"/>
                <a:cs typeface="Open Sans Extrabold" panose="020B0906030804020204" pitchFamily="34" charset="0"/>
              </a:rPr>
              <a:t>Δίσκοι κοπής</a:t>
            </a:r>
            <a:endParaRPr lang="tr-TR" sz="2400" b="1" dirty="0">
              <a:solidFill>
                <a:schemeClr val="bg2">
                  <a:lumMod val="25000"/>
                </a:schemeClr>
              </a:solidFill>
              <a:ea typeface="Open Sans Extrabold" panose="020B0906030804020204" pitchFamily="34" charset="0"/>
              <a:cs typeface="Open Sans Extrabold" panose="020B0906030804020204" pitchFamily="34" charset="0"/>
            </a:endParaRPr>
          </a:p>
        </p:txBody>
      </p:sp>
      <p:cxnSp>
        <p:nvCxnSpPr>
          <p:cNvPr id="3" name="Straight Connector 65"/>
          <p:cNvCxnSpPr/>
          <p:nvPr/>
        </p:nvCxnSpPr>
        <p:spPr>
          <a:xfrm>
            <a:off x="4462819" y="873457"/>
            <a:ext cx="2824358" cy="6733"/>
          </a:xfrm>
          <a:prstGeom prst="line">
            <a:avLst/>
          </a:prstGeom>
          <a:ln w="82550">
            <a:solidFill>
              <a:srgbClr val="EA6045"/>
            </a:solidFill>
          </a:ln>
        </p:spPr>
        <p:style>
          <a:lnRef idx="1">
            <a:schemeClr val="accent1"/>
          </a:lnRef>
          <a:fillRef idx="0">
            <a:schemeClr val="accent1"/>
          </a:fillRef>
          <a:effectRef idx="0">
            <a:schemeClr val="accent1"/>
          </a:effectRef>
          <a:fontRef idx="minor">
            <a:schemeClr val="tx1"/>
          </a:fontRef>
        </p:style>
      </p:cxnSp>
      <p:sp>
        <p:nvSpPr>
          <p:cNvPr id="50177" name="Rectangle 1"/>
          <p:cNvSpPr>
            <a:spLocks noChangeArrowheads="1"/>
          </p:cNvSpPr>
          <p:nvPr/>
        </p:nvSpPr>
        <p:spPr bwMode="auto">
          <a:xfrm>
            <a:off x="518614" y="1807474"/>
            <a:ext cx="5199798" cy="1938992"/>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R="0" lvl="0" algn="just" defTabSz="914400" rtl="0" eaLnBrk="0" fontAlgn="base" latinLnBrk="0" hangingPunct="0">
              <a:lnSpc>
                <a:spcPct val="100000"/>
              </a:lnSpc>
              <a:spcBef>
                <a:spcPct val="0"/>
              </a:spcBef>
              <a:spcAft>
                <a:spcPct val="0"/>
              </a:spcAft>
              <a:buClrTx/>
              <a:buSzTx/>
              <a:buFontTx/>
              <a:buNone/>
              <a:tabLst/>
            </a:pPr>
            <a:r>
              <a:rPr kumimoji="0" lang="el-GR" sz="2000" i="0" u="none" strike="noStrike" cap="none" normalizeH="0" baseline="0" dirty="0" smtClean="0">
                <a:ln>
                  <a:noFill/>
                </a:ln>
                <a:solidFill>
                  <a:schemeClr val="tx1"/>
                </a:solidFill>
                <a:effectLst/>
                <a:ea typeface="Times New Roman" pitchFamily="18" charset="0"/>
                <a:cs typeface="Arial" pitchFamily="34" charset="0"/>
              </a:rPr>
              <a:t>Οι δίσκοι κοπής είναι τοποθετημένοι στον άξονα περιστροφής του </a:t>
            </a:r>
            <a:r>
              <a:rPr kumimoji="0" lang="el-GR" sz="2000" i="0" u="none" strike="noStrike" cap="none" normalizeH="0" baseline="0" dirty="0" err="1" smtClean="0">
                <a:ln>
                  <a:noFill/>
                </a:ln>
                <a:solidFill>
                  <a:schemeClr val="tx1"/>
                </a:solidFill>
                <a:effectLst/>
                <a:ea typeface="Times New Roman" pitchFamily="18" charset="0"/>
                <a:cs typeface="Arial" pitchFamily="34" charset="0"/>
              </a:rPr>
              <a:t>δισκοπρίονου</a:t>
            </a:r>
            <a:r>
              <a:rPr kumimoji="0" lang="el-GR" sz="2000" i="0" u="none" strike="noStrike" cap="none" normalizeH="0" baseline="0" dirty="0" smtClean="0">
                <a:ln>
                  <a:noFill/>
                </a:ln>
                <a:solidFill>
                  <a:schemeClr val="tx1"/>
                </a:solidFill>
                <a:effectLst/>
                <a:ea typeface="Times New Roman" pitchFamily="18" charset="0"/>
                <a:cs typeface="Arial" pitchFamily="34" charset="0"/>
              </a:rPr>
              <a:t> και αποτελούν το κοπτικό μέσο με το οποίο πραγματοποιούνται οι </a:t>
            </a:r>
            <a:r>
              <a:rPr kumimoji="0" lang="el-GR" sz="2000" i="0" u="none" strike="noStrike" cap="none" normalizeH="0" baseline="0" dirty="0" err="1" smtClean="0">
                <a:ln>
                  <a:noFill/>
                </a:ln>
                <a:solidFill>
                  <a:schemeClr val="tx1"/>
                </a:solidFill>
                <a:effectLst/>
                <a:ea typeface="Times New Roman" pitchFamily="18" charset="0"/>
                <a:cs typeface="Arial" pitchFamily="34" charset="0"/>
              </a:rPr>
              <a:t>πρίσεις</a:t>
            </a:r>
            <a:r>
              <a:rPr kumimoji="0" lang="el-GR" sz="2000" i="0" u="none" strike="noStrike" cap="none" normalizeH="0" baseline="0" dirty="0" smtClean="0">
                <a:ln>
                  <a:noFill/>
                </a:ln>
                <a:solidFill>
                  <a:schemeClr val="tx1"/>
                </a:solidFill>
                <a:effectLst/>
                <a:ea typeface="Times New Roman" pitchFamily="18" charset="0"/>
                <a:cs typeface="Arial" pitchFamily="34" charset="0"/>
              </a:rPr>
              <a:t>. Στις </a:t>
            </a:r>
            <a:r>
              <a:rPr kumimoji="0" lang="el-GR" sz="2000" i="0" u="none" strike="noStrike" cap="none" normalizeH="0" baseline="0" dirty="0" err="1" smtClean="0">
                <a:ln>
                  <a:noFill/>
                </a:ln>
                <a:solidFill>
                  <a:schemeClr val="tx1"/>
                </a:solidFill>
                <a:effectLst/>
                <a:ea typeface="Times New Roman" pitchFamily="18" charset="0"/>
                <a:cs typeface="Arial" pitchFamily="34" charset="0"/>
              </a:rPr>
              <a:t>γωνιάστρες</a:t>
            </a:r>
            <a:r>
              <a:rPr kumimoji="0" lang="el-GR" sz="2000" i="0" u="none" strike="noStrike" cap="none" normalizeH="0" baseline="0" dirty="0" smtClean="0">
                <a:ln>
                  <a:noFill/>
                </a:ln>
                <a:solidFill>
                  <a:schemeClr val="tx1"/>
                </a:solidFill>
                <a:effectLst/>
                <a:ea typeface="Times New Roman" pitchFamily="18" charset="0"/>
                <a:cs typeface="Arial" pitchFamily="34" charset="0"/>
              </a:rPr>
              <a:t> πέρα από το δίσκο κύριας κοπής, υπάρχει και ο δίσκος </a:t>
            </a:r>
            <a:r>
              <a:rPr kumimoji="0" lang="el-GR" sz="2000" i="0" u="none" strike="noStrike" cap="none" normalizeH="0" baseline="0" dirty="0" err="1" smtClean="0">
                <a:ln>
                  <a:noFill/>
                </a:ln>
                <a:solidFill>
                  <a:schemeClr val="tx1"/>
                </a:solidFill>
                <a:effectLst/>
                <a:ea typeface="Times New Roman" pitchFamily="18" charset="0"/>
                <a:cs typeface="Arial" pitchFamily="34" charset="0"/>
              </a:rPr>
              <a:t>πρόκοψης</a:t>
            </a:r>
            <a:r>
              <a:rPr kumimoji="0" lang="el-GR" sz="2000" i="0" u="none" strike="noStrike" cap="none" normalizeH="0" baseline="0" dirty="0" smtClean="0">
                <a:ln>
                  <a:noFill/>
                </a:ln>
                <a:solidFill>
                  <a:schemeClr val="tx1"/>
                </a:solidFill>
                <a:effectLst/>
                <a:ea typeface="Times New Roman" pitchFamily="18" charset="0"/>
                <a:cs typeface="Arial" pitchFamily="34" charset="0"/>
              </a:rPr>
              <a:t> ή </a:t>
            </a:r>
            <a:r>
              <a:rPr kumimoji="0" lang="el-GR" sz="2000" i="0" u="none" strike="noStrike" cap="none" normalizeH="0" baseline="0" dirty="0" err="1" smtClean="0">
                <a:ln>
                  <a:noFill/>
                </a:ln>
                <a:solidFill>
                  <a:schemeClr val="tx1"/>
                </a:solidFill>
                <a:effectLst/>
                <a:ea typeface="Times New Roman" pitchFamily="18" charset="0"/>
                <a:cs typeface="Arial" pitchFamily="34" charset="0"/>
              </a:rPr>
              <a:t>προχάραξης</a:t>
            </a:r>
            <a:r>
              <a:rPr kumimoji="0" lang="el-GR" sz="2000" i="0" u="none" strike="noStrike" cap="none" normalizeH="0" baseline="0" dirty="0" smtClean="0">
                <a:ln>
                  <a:noFill/>
                </a:ln>
                <a:solidFill>
                  <a:schemeClr val="tx1"/>
                </a:solidFill>
                <a:effectLst/>
                <a:ea typeface="Times New Roman" pitchFamily="18" charset="0"/>
                <a:cs typeface="Arial" pitchFamily="34" charset="0"/>
              </a:rPr>
              <a:t>.</a:t>
            </a:r>
            <a:endParaRPr kumimoji="0" lang="el-GR" sz="3200" i="0" u="none" strike="noStrike" cap="none" normalizeH="0" baseline="0" dirty="0" smtClean="0">
              <a:ln>
                <a:noFill/>
              </a:ln>
              <a:solidFill>
                <a:schemeClr val="tx1"/>
              </a:solidFill>
              <a:effectLst/>
              <a:cs typeface="Arial" pitchFamily="34" charset="0"/>
            </a:endParaRPr>
          </a:p>
        </p:txBody>
      </p:sp>
      <p:pic>
        <p:nvPicPr>
          <p:cNvPr id="50178" name="Picture 2"/>
          <p:cNvPicPr>
            <a:picLocks noChangeAspect="1" noChangeArrowheads="1"/>
          </p:cNvPicPr>
          <p:nvPr/>
        </p:nvPicPr>
        <p:blipFill>
          <a:blip r:embed="rId3" cstate="print"/>
          <a:srcRect l="13993" t="20955" r="50858" b="40537"/>
          <a:stretch>
            <a:fillRect/>
          </a:stretch>
        </p:blipFill>
        <p:spPr bwMode="auto">
          <a:xfrm>
            <a:off x="6578221" y="2169994"/>
            <a:ext cx="5062749" cy="3466532"/>
          </a:xfrm>
          <a:prstGeom prst="rect">
            <a:avLst/>
          </a:prstGeom>
          <a:noFill/>
          <a:ln w="9525">
            <a:solidFill>
              <a:schemeClr val="tx1"/>
            </a:solidFill>
            <a:miter lim="800000"/>
            <a:headEnd/>
            <a:tailEnd/>
          </a:ln>
        </p:spPr>
      </p:pic>
      <p:sp>
        <p:nvSpPr>
          <p:cNvPr id="7" name="6 - Ορθογώνιο"/>
          <p:cNvSpPr/>
          <p:nvPr/>
        </p:nvSpPr>
        <p:spPr>
          <a:xfrm>
            <a:off x="6557912" y="5649471"/>
            <a:ext cx="2126159" cy="307777"/>
          </a:xfrm>
          <a:prstGeom prst="rect">
            <a:avLst/>
          </a:prstGeom>
        </p:spPr>
        <p:txBody>
          <a:bodyPr wrap="none">
            <a:spAutoFit/>
          </a:bodyPr>
          <a:lstStyle/>
          <a:p>
            <a:r>
              <a:rPr lang="el-GR" sz="1400" dirty="0" smtClean="0"/>
              <a:t>ΠΗΓΗ: </a:t>
            </a:r>
            <a:r>
              <a:rPr lang="en-US" sz="1400" dirty="0" smtClean="0"/>
              <a:t>www.altendorf.com</a:t>
            </a:r>
            <a:endParaRPr lang="el-GR" sz="1400" dirty="0"/>
          </a:p>
        </p:txBody>
      </p:sp>
      <p:cxnSp>
        <p:nvCxnSpPr>
          <p:cNvPr id="9" name="8 - Ευθύγραμμο βέλος σύνδεσης"/>
          <p:cNvCxnSpPr/>
          <p:nvPr/>
        </p:nvCxnSpPr>
        <p:spPr>
          <a:xfrm>
            <a:off x="9157648" y="1678675"/>
            <a:ext cx="0" cy="818865"/>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2" name="11 - Ευθύγραμμο βέλος σύνδεσης"/>
          <p:cNvCxnSpPr/>
          <p:nvPr/>
        </p:nvCxnSpPr>
        <p:spPr>
          <a:xfrm>
            <a:off x="8134066" y="1692322"/>
            <a:ext cx="13648" cy="1009935"/>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14" name="13 - TextBox"/>
          <p:cNvSpPr txBox="1"/>
          <p:nvPr/>
        </p:nvSpPr>
        <p:spPr>
          <a:xfrm flipH="1">
            <a:off x="8931322" y="1251269"/>
            <a:ext cx="518159" cy="369332"/>
          </a:xfrm>
          <a:prstGeom prst="rect">
            <a:avLst/>
          </a:prstGeom>
          <a:noFill/>
        </p:spPr>
        <p:txBody>
          <a:bodyPr wrap="square" rtlCol="0">
            <a:spAutoFit/>
          </a:bodyPr>
          <a:lstStyle/>
          <a:p>
            <a:pPr algn="ctr"/>
            <a:r>
              <a:rPr lang="el-GR" b="1" dirty="0" smtClean="0"/>
              <a:t>Β</a:t>
            </a:r>
            <a:endParaRPr lang="el-GR" b="1" dirty="0"/>
          </a:p>
        </p:txBody>
      </p:sp>
      <p:sp>
        <p:nvSpPr>
          <p:cNvPr id="15" name="14 - TextBox"/>
          <p:cNvSpPr txBox="1"/>
          <p:nvPr/>
        </p:nvSpPr>
        <p:spPr>
          <a:xfrm flipH="1">
            <a:off x="7907740" y="1292212"/>
            <a:ext cx="518159" cy="369332"/>
          </a:xfrm>
          <a:prstGeom prst="rect">
            <a:avLst/>
          </a:prstGeom>
          <a:noFill/>
        </p:spPr>
        <p:txBody>
          <a:bodyPr wrap="square" rtlCol="0">
            <a:spAutoFit/>
          </a:bodyPr>
          <a:lstStyle/>
          <a:p>
            <a:pPr algn="ctr"/>
            <a:r>
              <a:rPr lang="el-GR" b="1" dirty="0" smtClean="0"/>
              <a:t>Α</a:t>
            </a:r>
            <a:endParaRPr lang="el-GR" b="1" dirty="0"/>
          </a:p>
        </p:txBody>
      </p:sp>
      <p:sp>
        <p:nvSpPr>
          <p:cNvPr id="16" name="15 - Ορθογώνιο"/>
          <p:cNvSpPr/>
          <p:nvPr/>
        </p:nvSpPr>
        <p:spPr>
          <a:xfrm>
            <a:off x="6523630" y="6150114"/>
            <a:ext cx="5137009" cy="707886"/>
          </a:xfrm>
          <a:prstGeom prst="rect">
            <a:avLst/>
          </a:prstGeom>
        </p:spPr>
        <p:txBody>
          <a:bodyPr wrap="square">
            <a:spAutoFit/>
          </a:bodyPr>
          <a:lstStyle/>
          <a:p>
            <a:pPr algn="ctr"/>
            <a:r>
              <a:rPr lang="el-GR" sz="2000" dirty="0" smtClean="0"/>
              <a:t>Κύριος δίσκος (Β) και δίσκος </a:t>
            </a:r>
            <a:r>
              <a:rPr lang="el-GR" sz="2000" dirty="0" err="1" smtClean="0"/>
              <a:t>πρόκοψης</a:t>
            </a:r>
            <a:r>
              <a:rPr lang="el-GR" sz="2000" dirty="0" smtClean="0"/>
              <a:t> (Α) σε </a:t>
            </a:r>
            <a:r>
              <a:rPr lang="el-GR" sz="2000" dirty="0" err="1" smtClean="0"/>
              <a:t>γωνιάστρα</a:t>
            </a:r>
            <a:endParaRPr lang="el-GR" sz="20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29" name="Rectangle 1"/>
          <p:cNvSpPr>
            <a:spLocks noChangeArrowheads="1"/>
          </p:cNvSpPr>
          <p:nvPr/>
        </p:nvSpPr>
        <p:spPr bwMode="auto">
          <a:xfrm>
            <a:off x="736978" y="1488855"/>
            <a:ext cx="10768084" cy="40011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R="0" lvl="0" algn="just" defTabSz="914400" rtl="0" eaLnBrk="1" fontAlgn="base" latinLnBrk="0" hangingPunct="1">
              <a:lnSpc>
                <a:spcPct val="100000"/>
              </a:lnSpc>
              <a:spcBef>
                <a:spcPct val="0"/>
              </a:spcBef>
              <a:spcAft>
                <a:spcPct val="0"/>
              </a:spcAft>
              <a:buClrTx/>
              <a:buSzTx/>
              <a:buFontTx/>
              <a:buNone/>
              <a:tabLst>
                <a:tab pos="539750" algn="l"/>
              </a:tabLst>
            </a:pPr>
            <a:r>
              <a:rPr kumimoji="0" lang="el-GR" sz="2000" i="0" u="none" strike="noStrike" cap="none" normalizeH="0" baseline="0" dirty="0" smtClean="0">
                <a:ln>
                  <a:noFill/>
                </a:ln>
                <a:solidFill>
                  <a:schemeClr val="tx1"/>
                </a:solidFill>
                <a:effectLst/>
                <a:ea typeface="Times New Roman" pitchFamily="18" charset="0"/>
                <a:cs typeface="Arial" pitchFamily="34" charset="0"/>
              </a:rPr>
              <a:t>Οι δίσκοι κοπής διακρίνονται στους </a:t>
            </a:r>
            <a:r>
              <a:rPr kumimoji="0" lang="el-GR" sz="2000" b="1" i="1" strike="noStrike" cap="none" normalizeH="0" baseline="0" dirty="0" smtClean="0">
                <a:ln>
                  <a:noFill/>
                </a:ln>
                <a:solidFill>
                  <a:schemeClr val="tx1"/>
                </a:solidFill>
                <a:effectLst/>
                <a:ea typeface="Times New Roman" pitchFamily="18" charset="0"/>
                <a:cs typeface="Arial" pitchFamily="34" charset="0"/>
              </a:rPr>
              <a:t>απλούς</a:t>
            </a:r>
            <a:r>
              <a:rPr kumimoji="0" lang="el-GR" sz="2000" i="0" u="none" strike="noStrike" cap="none" normalizeH="0" baseline="0" dirty="0" smtClean="0">
                <a:ln>
                  <a:noFill/>
                </a:ln>
                <a:solidFill>
                  <a:schemeClr val="tx1"/>
                </a:solidFill>
                <a:effectLst/>
                <a:ea typeface="Times New Roman" pitchFamily="18" charset="0"/>
                <a:cs typeface="Arial" pitchFamily="34" charset="0"/>
              </a:rPr>
              <a:t> και στους αυτούς που φέρουν </a:t>
            </a:r>
            <a:r>
              <a:rPr kumimoji="0" lang="el-GR" sz="2000" b="1" i="1" strike="noStrike" cap="none" normalizeH="0" baseline="0" dirty="0" smtClean="0">
                <a:ln>
                  <a:noFill/>
                </a:ln>
                <a:solidFill>
                  <a:schemeClr val="tx1"/>
                </a:solidFill>
                <a:effectLst/>
                <a:ea typeface="Times New Roman" pitchFamily="18" charset="0"/>
                <a:cs typeface="Arial" pitchFamily="34" charset="0"/>
              </a:rPr>
              <a:t>καρβίδια</a:t>
            </a:r>
            <a:r>
              <a:rPr kumimoji="0" lang="el-GR" sz="2000" i="0" u="none" strike="noStrike" cap="none" normalizeH="0" baseline="0" dirty="0" smtClean="0">
                <a:ln>
                  <a:noFill/>
                </a:ln>
                <a:solidFill>
                  <a:schemeClr val="tx1"/>
                </a:solidFill>
                <a:effectLst/>
                <a:ea typeface="Times New Roman" pitchFamily="18" charset="0"/>
                <a:cs typeface="Arial" pitchFamily="34" charset="0"/>
              </a:rPr>
              <a:t> ή </a:t>
            </a:r>
            <a:r>
              <a:rPr kumimoji="0" lang="el-GR" sz="2000" b="1" i="1" strike="noStrike" cap="none" normalizeH="0" baseline="0" dirty="0" smtClean="0">
                <a:ln>
                  <a:noFill/>
                </a:ln>
                <a:solidFill>
                  <a:schemeClr val="tx1"/>
                </a:solidFill>
                <a:effectLst/>
                <a:ea typeface="Times New Roman" pitchFamily="18" charset="0"/>
                <a:cs typeface="Arial" pitchFamily="34" charset="0"/>
              </a:rPr>
              <a:t>διαμάντια</a:t>
            </a:r>
            <a:r>
              <a:rPr kumimoji="0" lang="el-GR" sz="2000" i="0" u="none" strike="noStrike" cap="none" normalizeH="0" baseline="0" dirty="0" smtClean="0">
                <a:ln>
                  <a:noFill/>
                </a:ln>
                <a:solidFill>
                  <a:schemeClr val="tx1"/>
                </a:solidFill>
                <a:effectLst/>
                <a:ea typeface="Times New Roman" pitchFamily="18" charset="0"/>
                <a:cs typeface="Arial" pitchFamily="34" charset="0"/>
              </a:rPr>
              <a:t>. </a:t>
            </a:r>
            <a:endParaRPr kumimoji="0" lang="el-GR" sz="2000" i="0" u="none" strike="noStrike" cap="none" normalizeH="0" baseline="0" dirty="0" smtClean="0">
              <a:ln>
                <a:noFill/>
              </a:ln>
              <a:solidFill>
                <a:schemeClr val="tx1"/>
              </a:solidFill>
              <a:effectLst/>
              <a:cs typeface="Arial" pitchFamily="34" charset="0"/>
            </a:endParaRPr>
          </a:p>
        </p:txBody>
      </p:sp>
      <p:sp>
        <p:nvSpPr>
          <p:cNvPr id="3" name="TextBox 60"/>
          <p:cNvSpPr txBox="1"/>
          <p:nvPr/>
        </p:nvSpPr>
        <p:spPr>
          <a:xfrm>
            <a:off x="2353518" y="308612"/>
            <a:ext cx="7145687" cy="415498"/>
          </a:xfrm>
          <a:prstGeom prst="rect">
            <a:avLst/>
          </a:prstGeom>
          <a:noFill/>
        </p:spPr>
        <p:txBody>
          <a:bodyPr wrap="square" lIns="45720" tIns="22860" rIns="45720" bIns="22860" rtlCol="0">
            <a:spAutoFit/>
          </a:bodyPr>
          <a:lstStyle/>
          <a:p>
            <a:pPr algn="ctr"/>
            <a:r>
              <a:rPr lang="el-GR" sz="2400" b="1" dirty="0" smtClean="0">
                <a:solidFill>
                  <a:schemeClr val="bg2">
                    <a:lumMod val="25000"/>
                  </a:schemeClr>
                </a:solidFill>
                <a:ea typeface="Open Sans Extrabold" panose="020B0906030804020204" pitchFamily="34" charset="0"/>
                <a:cs typeface="Open Sans Extrabold" panose="020B0906030804020204" pitchFamily="34" charset="0"/>
              </a:rPr>
              <a:t>Δίσκοι κοπής</a:t>
            </a:r>
            <a:endParaRPr lang="tr-TR" sz="2400" b="1" dirty="0">
              <a:solidFill>
                <a:schemeClr val="bg2">
                  <a:lumMod val="25000"/>
                </a:schemeClr>
              </a:solidFill>
              <a:ea typeface="Open Sans Extrabold" panose="020B0906030804020204" pitchFamily="34" charset="0"/>
              <a:cs typeface="Open Sans Extrabold" panose="020B0906030804020204" pitchFamily="34" charset="0"/>
            </a:endParaRPr>
          </a:p>
        </p:txBody>
      </p:sp>
      <p:cxnSp>
        <p:nvCxnSpPr>
          <p:cNvPr id="4" name="Straight Connector 65"/>
          <p:cNvCxnSpPr/>
          <p:nvPr/>
        </p:nvCxnSpPr>
        <p:spPr>
          <a:xfrm>
            <a:off x="4462819" y="873457"/>
            <a:ext cx="2824358" cy="6733"/>
          </a:xfrm>
          <a:prstGeom prst="line">
            <a:avLst/>
          </a:prstGeom>
          <a:ln w="82550">
            <a:solidFill>
              <a:srgbClr val="EA6045"/>
            </a:solidFill>
          </a:ln>
        </p:spPr>
        <p:style>
          <a:lnRef idx="1">
            <a:schemeClr val="accent1"/>
          </a:lnRef>
          <a:fillRef idx="0">
            <a:schemeClr val="accent1"/>
          </a:fillRef>
          <a:effectRef idx="0">
            <a:schemeClr val="accent1"/>
          </a:effectRef>
          <a:fontRef idx="minor">
            <a:schemeClr val="tx1"/>
          </a:fontRef>
        </p:style>
      </p:cxnSp>
      <p:grpSp>
        <p:nvGrpSpPr>
          <p:cNvPr id="48130" name="Group 2"/>
          <p:cNvGrpSpPr>
            <a:grpSpLocks noChangeAspect="1"/>
          </p:cNvGrpSpPr>
          <p:nvPr/>
        </p:nvGrpSpPr>
        <p:grpSpPr bwMode="auto">
          <a:xfrm>
            <a:off x="3096454" y="2524836"/>
            <a:ext cx="5703400" cy="2970521"/>
            <a:chOff x="2877" y="2543"/>
            <a:chExt cx="6480" cy="3374"/>
          </a:xfrm>
        </p:grpSpPr>
        <p:sp>
          <p:nvSpPr>
            <p:cNvPr id="48131" name="Rectangle 3"/>
            <p:cNvSpPr>
              <a:spLocks noChangeAspect="1" noChangeArrowheads="1"/>
            </p:cNvSpPr>
            <p:nvPr/>
          </p:nvSpPr>
          <p:spPr bwMode="auto">
            <a:xfrm>
              <a:off x="2877" y="2543"/>
              <a:ext cx="6480" cy="3240"/>
            </a:xfrm>
            <a:prstGeom prst="rect">
              <a:avLst/>
            </a:prstGeom>
            <a:no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endParaRPr lang="el-GR" sz="3200"/>
            </a:p>
          </p:txBody>
        </p:sp>
        <p:grpSp>
          <p:nvGrpSpPr>
            <p:cNvPr id="48132" name="Group 4"/>
            <p:cNvGrpSpPr>
              <a:grpSpLocks noChangeAspect="1"/>
            </p:cNvGrpSpPr>
            <p:nvPr/>
          </p:nvGrpSpPr>
          <p:grpSpPr bwMode="auto">
            <a:xfrm>
              <a:off x="6824" y="2908"/>
              <a:ext cx="2138" cy="2510"/>
              <a:chOff x="7187" y="3425"/>
              <a:chExt cx="2138" cy="2510"/>
            </a:xfrm>
          </p:grpSpPr>
          <p:grpSp>
            <p:nvGrpSpPr>
              <p:cNvPr id="48133" name="Group 5"/>
              <p:cNvGrpSpPr>
                <a:grpSpLocks noChangeAspect="1"/>
              </p:cNvGrpSpPr>
              <p:nvPr/>
            </p:nvGrpSpPr>
            <p:grpSpPr bwMode="auto">
              <a:xfrm rot="900000">
                <a:off x="7187" y="3513"/>
                <a:ext cx="2138" cy="2422"/>
                <a:chOff x="2520" y="1980"/>
                <a:chExt cx="5040" cy="4500"/>
              </a:xfrm>
            </p:grpSpPr>
            <p:sp>
              <p:nvSpPr>
                <p:cNvPr id="48134" name="Line 6"/>
                <p:cNvSpPr>
                  <a:spLocks noChangeAspect="1" noChangeShapeType="1"/>
                </p:cNvSpPr>
                <p:nvPr/>
              </p:nvSpPr>
              <p:spPr bwMode="auto">
                <a:xfrm>
                  <a:off x="5940" y="2340"/>
                  <a:ext cx="1620" cy="180"/>
                </a:xfrm>
                <a:prstGeom prst="line">
                  <a:avLst/>
                </a:pr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el-GR" sz="3200"/>
                </a:p>
              </p:txBody>
            </p:sp>
            <p:sp>
              <p:nvSpPr>
                <p:cNvPr id="48135" name="Line 7"/>
                <p:cNvSpPr>
                  <a:spLocks noChangeAspect="1" noChangeShapeType="1"/>
                </p:cNvSpPr>
                <p:nvPr/>
              </p:nvSpPr>
              <p:spPr bwMode="auto">
                <a:xfrm>
                  <a:off x="5580" y="1980"/>
                  <a:ext cx="1440" cy="180"/>
                </a:xfrm>
                <a:prstGeom prst="line">
                  <a:avLst/>
                </a:pr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el-GR" sz="3200"/>
                </a:p>
              </p:txBody>
            </p:sp>
            <p:sp>
              <p:nvSpPr>
                <p:cNvPr id="48136" name="Line 8"/>
                <p:cNvSpPr>
                  <a:spLocks noChangeAspect="1" noChangeShapeType="1"/>
                </p:cNvSpPr>
                <p:nvPr/>
              </p:nvSpPr>
              <p:spPr bwMode="auto">
                <a:xfrm>
                  <a:off x="7020" y="2160"/>
                  <a:ext cx="540" cy="360"/>
                </a:xfrm>
                <a:prstGeom prst="line">
                  <a:avLst/>
                </a:pr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el-GR" sz="3200"/>
                </a:p>
              </p:txBody>
            </p:sp>
            <p:sp>
              <p:nvSpPr>
                <p:cNvPr id="48137" name="Freeform 9"/>
                <p:cNvSpPr>
                  <a:spLocks noChangeAspect="1"/>
                </p:cNvSpPr>
                <p:nvPr/>
              </p:nvSpPr>
              <p:spPr bwMode="auto">
                <a:xfrm>
                  <a:off x="3240" y="3960"/>
                  <a:ext cx="2340" cy="1500"/>
                </a:xfrm>
                <a:custGeom>
                  <a:avLst/>
                  <a:gdLst/>
                  <a:ahLst/>
                  <a:cxnLst>
                    <a:cxn ang="0">
                      <a:pos x="2340" y="0"/>
                    </a:cxn>
                    <a:cxn ang="0">
                      <a:pos x="1440" y="1260"/>
                    </a:cxn>
                    <a:cxn ang="0">
                      <a:pos x="0" y="1440"/>
                    </a:cxn>
                  </a:cxnLst>
                  <a:rect l="0" t="0" r="r" b="b"/>
                  <a:pathLst>
                    <a:path w="2340" h="1500">
                      <a:moveTo>
                        <a:pt x="2340" y="0"/>
                      </a:moveTo>
                      <a:cubicBezTo>
                        <a:pt x="2085" y="510"/>
                        <a:pt x="1830" y="1020"/>
                        <a:pt x="1440" y="1260"/>
                      </a:cubicBezTo>
                      <a:cubicBezTo>
                        <a:pt x="1050" y="1500"/>
                        <a:pt x="525" y="1470"/>
                        <a:pt x="0" y="1440"/>
                      </a:cubicBezTo>
                    </a:path>
                  </a:pathLst>
                </a:cu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el-GR" sz="3200"/>
                </a:p>
              </p:txBody>
            </p:sp>
            <p:sp>
              <p:nvSpPr>
                <p:cNvPr id="48138" name="Freeform 10"/>
                <p:cNvSpPr>
                  <a:spLocks noChangeAspect="1"/>
                </p:cNvSpPr>
                <p:nvPr/>
              </p:nvSpPr>
              <p:spPr bwMode="auto">
                <a:xfrm>
                  <a:off x="2520" y="3600"/>
                  <a:ext cx="2340" cy="1500"/>
                </a:xfrm>
                <a:custGeom>
                  <a:avLst/>
                  <a:gdLst/>
                  <a:ahLst/>
                  <a:cxnLst>
                    <a:cxn ang="0">
                      <a:pos x="2340" y="0"/>
                    </a:cxn>
                    <a:cxn ang="0">
                      <a:pos x="1440" y="1260"/>
                    </a:cxn>
                    <a:cxn ang="0">
                      <a:pos x="0" y="1440"/>
                    </a:cxn>
                  </a:cxnLst>
                  <a:rect l="0" t="0" r="r" b="b"/>
                  <a:pathLst>
                    <a:path w="2340" h="1500">
                      <a:moveTo>
                        <a:pt x="2340" y="0"/>
                      </a:moveTo>
                      <a:cubicBezTo>
                        <a:pt x="2085" y="510"/>
                        <a:pt x="1830" y="1020"/>
                        <a:pt x="1440" y="1260"/>
                      </a:cubicBezTo>
                      <a:cubicBezTo>
                        <a:pt x="1050" y="1500"/>
                        <a:pt x="525" y="1470"/>
                        <a:pt x="0" y="1440"/>
                      </a:cubicBezTo>
                    </a:path>
                  </a:pathLst>
                </a:cu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el-GR" sz="3200"/>
                </a:p>
              </p:txBody>
            </p:sp>
            <p:sp>
              <p:nvSpPr>
                <p:cNvPr id="48139" name="Line 11"/>
                <p:cNvSpPr>
                  <a:spLocks noChangeAspect="1" noChangeShapeType="1"/>
                </p:cNvSpPr>
                <p:nvPr/>
              </p:nvSpPr>
              <p:spPr bwMode="auto">
                <a:xfrm flipH="1" flipV="1">
                  <a:off x="2520" y="5040"/>
                  <a:ext cx="720" cy="360"/>
                </a:xfrm>
                <a:prstGeom prst="line">
                  <a:avLst/>
                </a:pr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el-GR" sz="3200"/>
                </a:p>
              </p:txBody>
            </p:sp>
            <p:sp>
              <p:nvSpPr>
                <p:cNvPr id="48140" name="Line 12"/>
                <p:cNvSpPr>
                  <a:spLocks noChangeAspect="1" noChangeShapeType="1"/>
                </p:cNvSpPr>
                <p:nvPr/>
              </p:nvSpPr>
              <p:spPr bwMode="auto">
                <a:xfrm>
                  <a:off x="3240" y="5400"/>
                  <a:ext cx="0" cy="1080"/>
                </a:xfrm>
                <a:prstGeom prst="line">
                  <a:avLst/>
                </a:pr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el-GR" sz="3200"/>
                </a:p>
              </p:txBody>
            </p:sp>
            <p:sp>
              <p:nvSpPr>
                <p:cNvPr id="48141" name="Line 13"/>
                <p:cNvSpPr>
                  <a:spLocks noChangeAspect="1" noChangeShapeType="1"/>
                </p:cNvSpPr>
                <p:nvPr/>
              </p:nvSpPr>
              <p:spPr bwMode="auto">
                <a:xfrm>
                  <a:off x="2520" y="5040"/>
                  <a:ext cx="0" cy="1080"/>
                </a:xfrm>
                <a:prstGeom prst="line">
                  <a:avLst/>
                </a:pr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el-GR" sz="3200"/>
                </a:p>
              </p:txBody>
            </p:sp>
            <p:sp>
              <p:nvSpPr>
                <p:cNvPr id="48142" name="Line 14"/>
                <p:cNvSpPr>
                  <a:spLocks noChangeAspect="1" noChangeShapeType="1"/>
                </p:cNvSpPr>
                <p:nvPr/>
              </p:nvSpPr>
              <p:spPr bwMode="auto">
                <a:xfrm flipH="1">
                  <a:off x="7380" y="2520"/>
                  <a:ext cx="180" cy="1260"/>
                </a:xfrm>
                <a:prstGeom prst="line">
                  <a:avLst/>
                </a:pr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el-GR" sz="3200"/>
                </a:p>
              </p:txBody>
            </p:sp>
            <p:sp>
              <p:nvSpPr>
                <p:cNvPr id="48143" name="Freeform 15"/>
                <p:cNvSpPr>
                  <a:spLocks noChangeAspect="1"/>
                </p:cNvSpPr>
                <p:nvPr/>
              </p:nvSpPr>
              <p:spPr bwMode="auto">
                <a:xfrm>
                  <a:off x="2520" y="3780"/>
                  <a:ext cx="4860" cy="2700"/>
                </a:xfrm>
                <a:custGeom>
                  <a:avLst/>
                  <a:gdLst/>
                  <a:ahLst/>
                  <a:cxnLst>
                    <a:cxn ang="0">
                      <a:pos x="4860" y="0"/>
                    </a:cxn>
                    <a:cxn ang="0">
                      <a:pos x="4140" y="1260"/>
                    </a:cxn>
                    <a:cxn ang="0">
                      <a:pos x="3060" y="2340"/>
                    </a:cxn>
                    <a:cxn ang="0">
                      <a:pos x="1800" y="2700"/>
                    </a:cxn>
                    <a:cxn ang="0">
                      <a:pos x="1260" y="2700"/>
                    </a:cxn>
                    <a:cxn ang="0">
                      <a:pos x="720" y="2700"/>
                    </a:cxn>
                    <a:cxn ang="0">
                      <a:pos x="0" y="2340"/>
                    </a:cxn>
                  </a:cxnLst>
                  <a:rect l="0" t="0" r="r" b="b"/>
                  <a:pathLst>
                    <a:path w="4860" h="2700">
                      <a:moveTo>
                        <a:pt x="4860" y="0"/>
                      </a:moveTo>
                      <a:lnTo>
                        <a:pt x="4140" y="1260"/>
                      </a:lnTo>
                      <a:lnTo>
                        <a:pt x="3060" y="2340"/>
                      </a:lnTo>
                      <a:lnTo>
                        <a:pt x="1800" y="2700"/>
                      </a:lnTo>
                      <a:lnTo>
                        <a:pt x="1260" y="2700"/>
                      </a:lnTo>
                      <a:lnTo>
                        <a:pt x="720" y="2700"/>
                      </a:lnTo>
                      <a:lnTo>
                        <a:pt x="0" y="2340"/>
                      </a:lnTo>
                    </a:path>
                  </a:pathLst>
                </a:cu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el-GR" sz="3200"/>
                </a:p>
              </p:txBody>
            </p:sp>
          </p:grpSp>
          <p:grpSp>
            <p:nvGrpSpPr>
              <p:cNvPr id="48144" name="Group 16"/>
              <p:cNvGrpSpPr>
                <a:grpSpLocks noChangeAspect="1"/>
              </p:cNvGrpSpPr>
              <p:nvPr/>
            </p:nvGrpSpPr>
            <p:grpSpPr bwMode="auto">
              <a:xfrm>
                <a:off x="8127" y="3425"/>
                <a:ext cx="821" cy="1235"/>
                <a:chOff x="8127" y="3425"/>
                <a:chExt cx="821" cy="1235"/>
              </a:xfrm>
            </p:grpSpPr>
            <p:sp>
              <p:nvSpPr>
                <p:cNvPr id="48145" name="Freeform 17"/>
                <p:cNvSpPr>
                  <a:spLocks noChangeAspect="1"/>
                </p:cNvSpPr>
                <p:nvPr/>
              </p:nvSpPr>
              <p:spPr bwMode="auto">
                <a:xfrm rot="900000">
                  <a:off x="8337" y="3476"/>
                  <a:ext cx="611" cy="194"/>
                </a:xfrm>
                <a:custGeom>
                  <a:avLst/>
                  <a:gdLst/>
                  <a:ahLst/>
                  <a:cxnLst>
                    <a:cxn ang="0">
                      <a:pos x="0" y="0"/>
                    </a:cxn>
                    <a:cxn ang="0">
                      <a:pos x="720" y="0"/>
                    </a:cxn>
                    <a:cxn ang="0">
                      <a:pos x="1440" y="360"/>
                    </a:cxn>
                    <a:cxn ang="0">
                      <a:pos x="720" y="360"/>
                    </a:cxn>
                    <a:cxn ang="0">
                      <a:pos x="0" y="0"/>
                    </a:cxn>
                  </a:cxnLst>
                  <a:rect l="0" t="0" r="r" b="b"/>
                  <a:pathLst>
                    <a:path w="1440" h="360">
                      <a:moveTo>
                        <a:pt x="0" y="0"/>
                      </a:moveTo>
                      <a:lnTo>
                        <a:pt x="720" y="0"/>
                      </a:lnTo>
                      <a:lnTo>
                        <a:pt x="1440" y="360"/>
                      </a:lnTo>
                      <a:lnTo>
                        <a:pt x="720" y="360"/>
                      </a:lnTo>
                      <a:lnTo>
                        <a:pt x="0" y="0"/>
                      </a:lnTo>
                      <a:close/>
                    </a:path>
                  </a:pathLst>
                </a:custGeom>
                <a:solidFill>
                  <a:srgbClr val="C0C0C0"/>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el-GR" sz="3200"/>
                </a:p>
              </p:txBody>
            </p:sp>
            <p:sp>
              <p:nvSpPr>
                <p:cNvPr id="48146" name="Freeform 18"/>
                <p:cNvSpPr>
                  <a:spLocks noChangeAspect="1"/>
                </p:cNvSpPr>
                <p:nvPr/>
              </p:nvSpPr>
              <p:spPr bwMode="auto">
                <a:xfrm rot="900000">
                  <a:off x="8252" y="3425"/>
                  <a:ext cx="306" cy="872"/>
                </a:xfrm>
                <a:custGeom>
                  <a:avLst/>
                  <a:gdLst/>
                  <a:ahLst/>
                  <a:cxnLst>
                    <a:cxn ang="0">
                      <a:pos x="720" y="360"/>
                    </a:cxn>
                    <a:cxn ang="0">
                      <a:pos x="720" y="1620"/>
                    </a:cxn>
                    <a:cxn ang="0">
                      <a:pos x="0" y="1260"/>
                    </a:cxn>
                    <a:cxn ang="0">
                      <a:pos x="0" y="0"/>
                    </a:cxn>
                    <a:cxn ang="0">
                      <a:pos x="720" y="360"/>
                    </a:cxn>
                  </a:cxnLst>
                  <a:rect l="0" t="0" r="r" b="b"/>
                  <a:pathLst>
                    <a:path w="720" h="1620">
                      <a:moveTo>
                        <a:pt x="720" y="360"/>
                      </a:moveTo>
                      <a:lnTo>
                        <a:pt x="720" y="1620"/>
                      </a:lnTo>
                      <a:lnTo>
                        <a:pt x="0" y="1260"/>
                      </a:lnTo>
                      <a:lnTo>
                        <a:pt x="0" y="0"/>
                      </a:lnTo>
                      <a:lnTo>
                        <a:pt x="720" y="360"/>
                      </a:lnTo>
                      <a:close/>
                    </a:path>
                  </a:pathLst>
                </a:custGeom>
                <a:solidFill>
                  <a:srgbClr val="000000"/>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el-GR" sz="3200"/>
                </a:p>
              </p:txBody>
            </p:sp>
            <p:sp>
              <p:nvSpPr>
                <p:cNvPr id="48147" name="Freeform 19"/>
                <p:cNvSpPr>
                  <a:spLocks noChangeAspect="1"/>
                </p:cNvSpPr>
                <p:nvPr/>
              </p:nvSpPr>
              <p:spPr bwMode="auto">
                <a:xfrm rot="900000">
                  <a:off x="8487" y="3691"/>
                  <a:ext cx="305" cy="969"/>
                </a:xfrm>
                <a:custGeom>
                  <a:avLst/>
                  <a:gdLst/>
                  <a:ahLst/>
                  <a:cxnLst>
                    <a:cxn ang="0">
                      <a:pos x="0" y="0"/>
                    </a:cxn>
                    <a:cxn ang="0">
                      <a:pos x="720" y="0"/>
                    </a:cxn>
                    <a:cxn ang="0">
                      <a:pos x="720" y="1440"/>
                    </a:cxn>
                    <a:cxn ang="0">
                      <a:pos x="360" y="1800"/>
                    </a:cxn>
                    <a:cxn ang="0">
                      <a:pos x="0" y="1260"/>
                    </a:cxn>
                    <a:cxn ang="0">
                      <a:pos x="0" y="0"/>
                    </a:cxn>
                  </a:cxnLst>
                  <a:rect l="0" t="0" r="r" b="b"/>
                  <a:pathLst>
                    <a:path w="720" h="1800">
                      <a:moveTo>
                        <a:pt x="0" y="0"/>
                      </a:moveTo>
                      <a:lnTo>
                        <a:pt x="720" y="0"/>
                      </a:lnTo>
                      <a:lnTo>
                        <a:pt x="720" y="1440"/>
                      </a:lnTo>
                      <a:lnTo>
                        <a:pt x="360" y="1800"/>
                      </a:lnTo>
                      <a:lnTo>
                        <a:pt x="0" y="1260"/>
                      </a:lnTo>
                      <a:lnTo>
                        <a:pt x="0" y="0"/>
                      </a:lnTo>
                      <a:close/>
                    </a:path>
                  </a:pathLst>
                </a:custGeom>
                <a:solidFill>
                  <a:srgbClr val="C0C0C0"/>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el-GR" sz="3200"/>
                </a:p>
              </p:txBody>
            </p:sp>
            <p:sp>
              <p:nvSpPr>
                <p:cNvPr id="48148" name="Freeform 20"/>
                <p:cNvSpPr>
                  <a:spLocks noChangeAspect="1"/>
                </p:cNvSpPr>
                <p:nvPr/>
              </p:nvSpPr>
              <p:spPr bwMode="auto">
                <a:xfrm rot="900000">
                  <a:off x="8127" y="4106"/>
                  <a:ext cx="458" cy="484"/>
                </a:xfrm>
                <a:custGeom>
                  <a:avLst/>
                  <a:gdLst/>
                  <a:ahLst/>
                  <a:cxnLst>
                    <a:cxn ang="0">
                      <a:pos x="1080" y="900"/>
                    </a:cxn>
                    <a:cxn ang="0">
                      <a:pos x="360" y="540"/>
                    </a:cxn>
                    <a:cxn ang="0">
                      <a:pos x="0" y="0"/>
                    </a:cxn>
                    <a:cxn ang="0">
                      <a:pos x="720" y="360"/>
                    </a:cxn>
                    <a:cxn ang="0">
                      <a:pos x="1080" y="900"/>
                    </a:cxn>
                  </a:cxnLst>
                  <a:rect l="0" t="0" r="r" b="b"/>
                  <a:pathLst>
                    <a:path w="1080" h="900">
                      <a:moveTo>
                        <a:pt x="1080" y="900"/>
                      </a:moveTo>
                      <a:lnTo>
                        <a:pt x="360" y="540"/>
                      </a:lnTo>
                      <a:lnTo>
                        <a:pt x="0" y="0"/>
                      </a:lnTo>
                      <a:lnTo>
                        <a:pt x="720" y="360"/>
                      </a:lnTo>
                      <a:lnTo>
                        <a:pt x="1080" y="900"/>
                      </a:lnTo>
                      <a:close/>
                    </a:path>
                  </a:pathLst>
                </a:custGeom>
                <a:solidFill>
                  <a:srgbClr val="C0C0C0"/>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el-GR" sz="3200"/>
                </a:p>
              </p:txBody>
            </p:sp>
          </p:grpSp>
        </p:grpSp>
        <p:grpSp>
          <p:nvGrpSpPr>
            <p:cNvPr id="48149" name="Group 21"/>
            <p:cNvGrpSpPr>
              <a:grpSpLocks noChangeAspect="1"/>
            </p:cNvGrpSpPr>
            <p:nvPr/>
          </p:nvGrpSpPr>
          <p:grpSpPr bwMode="auto">
            <a:xfrm rot="900000">
              <a:off x="3417" y="2903"/>
              <a:ext cx="2138" cy="2520"/>
              <a:chOff x="2520" y="1797"/>
              <a:chExt cx="5040" cy="4683"/>
            </a:xfrm>
          </p:grpSpPr>
          <p:grpSp>
            <p:nvGrpSpPr>
              <p:cNvPr id="48150" name="Group 22"/>
              <p:cNvGrpSpPr>
                <a:grpSpLocks noChangeAspect="1"/>
              </p:cNvGrpSpPr>
              <p:nvPr/>
            </p:nvGrpSpPr>
            <p:grpSpPr bwMode="auto">
              <a:xfrm>
                <a:off x="2520" y="1980"/>
                <a:ext cx="5040" cy="4500"/>
                <a:chOff x="2520" y="1980"/>
                <a:chExt cx="5040" cy="4500"/>
              </a:xfrm>
            </p:grpSpPr>
            <p:sp>
              <p:nvSpPr>
                <p:cNvPr id="48151" name="Line 23"/>
                <p:cNvSpPr>
                  <a:spLocks noChangeAspect="1" noChangeShapeType="1"/>
                </p:cNvSpPr>
                <p:nvPr/>
              </p:nvSpPr>
              <p:spPr bwMode="auto">
                <a:xfrm>
                  <a:off x="5940" y="2340"/>
                  <a:ext cx="1620" cy="180"/>
                </a:xfrm>
                <a:prstGeom prst="line">
                  <a:avLst/>
                </a:pr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el-GR" sz="3200"/>
                </a:p>
              </p:txBody>
            </p:sp>
            <p:sp>
              <p:nvSpPr>
                <p:cNvPr id="48152" name="Line 24"/>
                <p:cNvSpPr>
                  <a:spLocks noChangeAspect="1" noChangeShapeType="1"/>
                </p:cNvSpPr>
                <p:nvPr/>
              </p:nvSpPr>
              <p:spPr bwMode="auto">
                <a:xfrm>
                  <a:off x="5580" y="1980"/>
                  <a:ext cx="1440" cy="180"/>
                </a:xfrm>
                <a:prstGeom prst="line">
                  <a:avLst/>
                </a:pr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el-GR" sz="3200"/>
                </a:p>
              </p:txBody>
            </p:sp>
            <p:sp>
              <p:nvSpPr>
                <p:cNvPr id="48153" name="Line 25"/>
                <p:cNvSpPr>
                  <a:spLocks noChangeAspect="1" noChangeShapeType="1"/>
                </p:cNvSpPr>
                <p:nvPr/>
              </p:nvSpPr>
              <p:spPr bwMode="auto">
                <a:xfrm>
                  <a:off x="7020" y="2160"/>
                  <a:ext cx="540" cy="360"/>
                </a:xfrm>
                <a:prstGeom prst="line">
                  <a:avLst/>
                </a:pr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el-GR" sz="3200"/>
                </a:p>
              </p:txBody>
            </p:sp>
            <p:sp>
              <p:nvSpPr>
                <p:cNvPr id="48154" name="Freeform 26"/>
                <p:cNvSpPr>
                  <a:spLocks noChangeAspect="1"/>
                </p:cNvSpPr>
                <p:nvPr/>
              </p:nvSpPr>
              <p:spPr bwMode="auto">
                <a:xfrm>
                  <a:off x="3240" y="3960"/>
                  <a:ext cx="2340" cy="1500"/>
                </a:xfrm>
                <a:custGeom>
                  <a:avLst/>
                  <a:gdLst/>
                  <a:ahLst/>
                  <a:cxnLst>
                    <a:cxn ang="0">
                      <a:pos x="2340" y="0"/>
                    </a:cxn>
                    <a:cxn ang="0">
                      <a:pos x="1440" y="1260"/>
                    </a:cxn>
                    <a:cxn ang="0">
                      <a:pos x="0" y="1440"/>
                    </a:cxn>
                  </a:cxnLst>
                  <a:rect l="0" t="0" r="r" b="b"/>
                  <a:pathLst>
                    <a:path w="2340" h="1500">
                      <a:moveTo>
                        <a:pt x="2340" y="0"/>
                      </a:moveTo>
                      <a:cubicBezTo>
                        <a:pt x="2085" y="510"/>
                        <a:pt x="1830" y="1020"/>
                        <a:pt x="1440" y="1260"/>
                      </a:cubicBezTo>
                      <a:cubicBezTo>
                        <a:pt x="1050" y="1500"/>
                        <a:pt x="525" y="1470"/>
                        <a:pt x="0" y="1440"/>
                      </a:cubicBezTo>
                    </a:path>
                  </a:pathLst>
                </a:cu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el-GR" sz="3200"/>
                </a:p>
              </p:txBody>
            </p:sp>
            <p:sp>
              <p:nvSpPr>
                <p:cNvPr id="48155" name="Freeform 27"/>
                <p:cNvSpPr>
                  <a:spLocks noChangeAspect="1"/>
                </p:cNvSpPr>
                <p:nvPr/>
              </p:nvSpPr>
              <p:spPr bwMode="auto">
                <a:xfrm>
                  <a:off x="2520" y="3600"/>
                  <a:ext cx="2340" cy="1500"/>
                </a:xfrm>
                <a:custGeom>
                  <a:avLst/>
                  <a:gdLst/>
                  <a:ahLst/>
                  <a:cxnLst>
                    <a:cxn ang="0">
                      <a:pos x="2340" y="0"/>
                    </a:cxn>
                    <a:cxn ang="0">
                      <a:pos x="1440" y="1260"/>
                    </a:cxn>
                    <a:cxn ang="0">
                      <a:pos x="0" y="1440"/>
                    </a:cxn>
                  </a:cxnLst>
                  <a:rect l="0" t="0" r="r" b="b"/>
                  <a:pathLst>
                    <a:path w="2340" h="1500">
                      <a:moveTo>
                        <a:pt x="2340" y="0"/>
                      </a:moveTo>
                      <a:cubicBezTo>
                        <a:pt x="2085" y="510"/>
                        <a:pt x="1830" y="1020"/>
                        <a:pt x="1440" y="1260"/>
                      </a:cubicBezTo>
                      <a:cubicBezTo>
                        <a:pt x="1050" y="1500"/>
                        <a:pt x="525" y="1470"/>
                        <a:pt x="0" y="1440"/>
                      </a:cubicBezTo>
                    </a:path>
                  </a:pathLst>
                </a:cu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el-GR" sz="3200"/>
                </a:p>
              </p:txBody>
            </p:sp>
            <p:sp>
              <p:nvSpPr>
                <p:cNvPr id="48156" name="Line 28"/>
                <p:cNvSpPr>
                  <a:spLocks noChangeAspect="1" noChangeShapeType="1"/>
                </p:cNvSpPr>
                <p:nvPr/>
              </p:nvSpPr>
              <p:spPr bwMode="auto">
                <a:xfrm flipH="1" flipV="1">
                  <a:off x="2520" y="5040"/>
                  <a:ext cx="720" cy="360"/>
                </a:xfrm>
                <a:prstGeom prst="line">
                  <a:avLst/>
                </a:pr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el-GR" sz="3200"/>
                </a:p>
              </p:txBody>
            </p:sp>
            <p:sp>
              <p:nvSpPr>
                <p:cNvPr id="48157" name="Line 29"/>
                <p:cNvSpPr>
                  <a:spLocks noChangeAspect="1" noChangeShapeType="1"/>
                </p:cNvSpPr>
                <p:nvPr/>
              </p:nvSpPr>
              <p:spPr bwMode="auto">
                <a:xfrm>
                  <a:off x="3240" y="5400"/>
                  <a:ext cx="0" cy="1080"/>
                </a:xfrm>
                <a:prstGeom prst="line">
                  <a:avLst/>
                </a:pr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el-GR" sz="3200"/>
                </a:p>
              </p:txBody>
            </p:sp>
            <p:sp>
              <p:nvSpPr>
                <p:cNvPr id="48158" name="Line 30"/>
                <p:cNvSpPr>
                  <a:spLocks noChangeAspect="1" noChangeShapeType="1"/>
                </p:cNvSpPr>
                <p:nvPr/>
              </p:nvSpPr>
              <p:spPr bwMode="auto">
                <a:xfrm>
                  <a:off x="2520" y="5040"/>
                  <a:ext cx="0" cy="1080"/>
                </a:xfrm>
                <a:prstGeom prst="line">
                  <a:avLst/>
                </a:pr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el-GR" sz="3200"/>
                </a:p>
              </p:txBody>
            </p:sp>
            <p:sp>
              <p:nvSpPr>
                <p:cNvPr id="48159" name="Line 31"/>
                <p:cNvSpPr>
                  <a:spLocks noChangeAspect="1" noChangeShapeType="1"/>
                </p:cNvSpPr>
                <p:nvPr/>
              </p:nvSpPr>
              <p:spPr bwMode="auto">
                <a:xfrm flipH="1">
                  <a:off x="7380" y="2520"/>
                  <a:ext cx="180" cy="1260"/>
                </a:xfrm>
                <a:prstGeom prst="line">
                  <a:avLst/>
                </a:pr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el-GR" sz="3200"/>
                </a:p>
              </p:txBody>
            </p:sp>
            <p:sp>
              <p:nvSpPr>
                <p:cNvPr id="48160" name="Freeform 32"/>
                <p:cNvSpPr>
                  <a:spLocks noChangeAspect="1"/>
                </p:cNvSpPr>
                <p:nvPr/>
              </p:nvSpPr>
              <p:spPr bwMode="auto">
                <a:xfrm>
                  <a:off x="2520" y="3780"/>
                  <a:ext cx="4860" cy="2700"/>
                </a:xfrm>
                <a:custGeom>
                  <a:avLst/>
                  <a:gdLst/>
                  <a:ahLst/>
                  <a:cxnLst>
                    <a:cxn ang="0">
                      <a:pos x="4860" y="0"/>
                    </a:cxn>
                    <a:cxn ang="0">
                      <a:pos x="4140" y="1260"/>
                    </a:cxn>
                    <a:cxn ang="0">
                      <a:pos x="3060" y="2340"/>
                    </a:cxn>
                    <a:cxn ang="0">
                      <a:pos x="1800" y="2700"/>
                    </a:cxn>
                    <a:cxn ang="0">
                      <a:pos x="1260" y="2700"/>
                    </a:cxn>
                    <a:cxn ang="0">
                      <a:pos x="720" y="2700"/>
                    </a:cxn>
                    <a:cxn ang="0">
                      <a:pos x="0" y="2340"/>
                    </a:cxn>
                  </a:cxnLst>
                  <a:rect l="0" t="0" r="r" b="b"/>
                  <a:pathLst>
                    <a:path w="4860" h="2700">
                      <a:moveTo>
                        <a:pt x="4860" y="0"/>
                      </a:moveTo>
                      <a:lnTo>
                        <a:pt x="4140" y="1260"/>
                      </a:lnTo>
                      <a:lnTo>
                        <a:pt x="3060" y="2340"/>
                      </a:lnTo>
                      <a:lnTo>
                        <a:pt x="1800" y="2700"/>
                      </a:lnTo>
                      <a:lnTo>
                        <a:pt x="1260" y="2700"/>
                      </a:lnTo>
                      <a:lnTo>
                        <a:pt x="720" y="2700"/>
                      </a:lnTo>
                      <a:lnTo>
                        <a:pt x="0" y="2340"/>
                      </a:lnTo>
                    </a:path>
                  </a:pathLst>
                </a:cu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el-GR" sz="3200"/>
                </a:p>
              </p:txBody>
            </p:sp>
          </p:grpSp>
          <p:grpSp>
            <p:nvGrpSpPr>
              <p:cNvPr id="48161" name="Group 33"/>
              <p:cNvGrpSpPr>
                <a:grpSpLocks noChangeAspect="1"/>
              </p:cNvGrpSpPr>
              <p:nvPr/>
            </p:nvGrpSpPr>
            <p:grpSpPr bwMode="auto">
              <a:xfrm>
                <a:off x="4500" y="1797"/>
                <a:ext cx="1440" cy="2163"/>
                <a:chOff x="4500" y="1797"/>
                <a:chExt cx="1440" cy="2163"/>
              </a:xfrm>
            </p:grpSpPr>
            <p:sp>
              <p:nvSpPr>
                <p:cNvPr id="48162" name="Freeform 34"/>
                <p:cNvSpPr>
                  <a:spLocks noChangeAspect="1"/>
                </p:cNvSpPr>
                <p:nvPr/>
              </p:nvSpPr>
              <p:spPr bwMode="auto">
                <a:xfrm>
                  <a:off x="4500" y="1797"/>
                  <a:ext cx="1440" cy="360"/>
                </a:xfrm>
                <a:custGeom>
                  <a:avLst/>
                  <a:gdLst/>
                  <a:ahLst/>
                  <a:cxnLst>
                    <a:cxn ang="0">
                      <a:pos x="0" y="0"/>
                    </a:cxn>
                    <a:cxn ang="0">
                      <a:pos x="720" y="0"/>
                    </a:cxn>
                    <a:cxn ang="0">
                      <a:pos x="1440" y="360"/>
                    </a:cxn>
                    <a:cxn ang="0">
                      <a:pos x="720" y="360"/>
                    </a:cxn>
                    <a:cxn ang="0">
                      <a:pos x="0" y="0"/>
                    </a:cxn>
                  </a:cxnLst>
                  <a:rect l="0" t="0" r="r" b="b"/>
                  <a:pathLst>
                    <a:path w="1440" h="360">
                      <a:moveTo>
                        <a:pt x="0" y="0"/>
                      </a:moveTo>
                      <a:lnTo>
                        <a:pt x="720" y="0"/>
                      </a:lnTo>
                      <a:lnTo>
                        <a:pt x="1440" y="360"/>
                      </a:lnTo>
                      <a:lnTo>
                        <a:pt x="720" y="360"/>
                      </a:lnTo>
                      <a:lnTo>
                        <a:pt x="0" y="0"/>
                      </a:lnTo>
                      <a:close/>
                    </a:path>
                  </a:pathLst>
                </a:custGeom>
                <a:solidFill>
                  <a:srgbClr val="C0C0C0"/>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el-GR" sz="3200"/>
                </a:p>
              </p:txBody>
            </p:sp>
            <p:sp>
              <p:nvSpPr>
                <p:cNvPr id="48163" name="Freeform 35"/>
                <p:cNvSpPr>
                  <a:spLocks noChangeAspect="1"/>
                </p:cNvSpPr>
                <p:nvPr/>
              </p:nvSpPr>
              <p:spPr bwMode="auto">
                <a:xfrm>
                  <a:off x="4500" y="1797"/>
                  <a:ext cx="720" cy="1620"/>
                </a:xfrm>
                <a:custGeom>
                  <a:avLst/>
                  <a:gdLst/>
                  <a:ahLst/>
                  <a:cxnLst>
                    <a:cxn ang="0">
                      <a:pos x="720" y="360"/>
                    </a:cxn>
                    <a:cxn ang="0">
                      <a:pos x="720" y="1620"/>
                    </a:cxn>
                    <a:cxn ang="0">
                      <a:pos x="0" y="1260"/>
                    </a:cxn>
                    <a:cxn ang="0">
                      <a:pos x="0" y="0"/>
                    </a:cxn>
                    <a:cxn ang="0">
                      <a:pos x="720" y="360"/>
                    </a:cxn>
                  </a:cxnLst>
                  <a:rect l="0" t="0" r="r" b="b"/>
                  <a:pathLst>
                    <a:path w="720" h="1620">
                      <a:moveTo>
                        <a:pt x="720" y="360"/>
                      </a:moveTo>
                      <a:lnTo>
                        <a:pt x="720" y="1620"/>
                      </a:lnTo>
                      <a:lnTo>
                        <a:pt x="0" y="1260"/>
                      </a:lnTo>
                      <a:lnTo>
                        <a:pt x="0" y="0"/>
                      </a:lnTo>
                      <a:lnTo>
                        <a:pt x="720" y="360"/>
                      </a:lnTo>
                      <a:close/>
                    </a:path>
                  </a:pathLst>
                </a:custGeom>
                <a:solidFill>
                  <a:srgbClr val="C0C0C0"/>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el-GR" sz="3200"/>
                </a:p>
              </p:txBody>
            </p:sp>
            <p:sp>
              <p:nvSpPr>
                <p:cNvPr id="48164" name="Freeform 36"/>
                <p:cNvSpPr>
                  <a:spLocks noChangeAspect="1"/>
                </p:cNvSpPr>
                <p:nvPr/>
              </p:nvSpPr>
              <p:spPr bwMode="auto">
                <a:xfrm>
                  <a:off x="5220" y="2160"/>
                  <a:ext cx="720" cy="1800"/>
                </a:xfrm>
                <a:custGeom>
                  <a:avLst/>
                  <a:gdLst/>
                  <a:ahLst/>
                  <a:cxnLst>
                    <a:cxn ang="0">
                      <a:pos x="0" y="0"/>
                    </a:cxn>
                    <a:cxn ang="0">
                      <a:pos x="720" y="0"/>
                    </a:cxn>
                    <a:cxn ang="0">
                      <a:pos x="720" y="1440"/>
                    </a:cxn>
                    <a:cxn ang="0">
                      <a:pos x="360" y="1800"/>
                    </a:cxn>
                    <a:cxn ang="0">
                      <a:pos x="0" y="1260"/>
                    </a:cxn>
                    <a:cxn ang="0">
                      <a:pos x="0" y="0"/>
                    </a:cxn>
                  </a:cxnLst>
                  <a:rect l="0" t="0" r="r" b="b"/>
                  <a:pathLst>
                    <a:path w="720" h="1800">
                      <a:moveTo>
                        <a:pt x="0" y="0"/>
                      </a:moveTo>
                      <a:lnTo>
                        <a:pt x="720" y="0"/>
                      </a:lnTo>
                      <a:lnTo>
                        <a:pt x="720" y="1440"/>
                      </a:lnTo>
                      <a:lnTo>
                        <a:pt x="360" y="1800"/>
                      </a:lnTo>
                      <a:lnTo>
                        <a:pt x="0" y="1260"/>
                      </a:lnTo>
                      <a:lnTo>
                        <a:pt x="0" y="0"/>
                      </a:lnTo>
                      <a:close/>
                    </a:path>
                  </a:pathLst>
                </a:custGeom>
                <a:solidFill>
                  <a:srgbClr val="C0C0C0"/>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el-GR" sz="3200"/>
                </a:p>
              </p:txBody>
            </p:sp>
            <p:sp>
              <p:nvSpPr>
                <p:cNvPr id="48165" name="Freeform 37"/>
                <p:cNvSpPr>
                  <a:spLocks noChangeAspect="1"/>
                </p:cNvSpPr>
                <p:nvPr/>
              </p:nvSpPr>
              <p:spPr bwMode="auto">
                <a:xfrm>
                  <a:off x="4500" y="3057"/>
                  <a:ext cx="1080" cy="900"/>
                </a:xfrm>
                <a:custGeom>
                  <a:avLst/>
                  <a:gdLst/>
                  <a:ahLst/>
                  <a:cxnLst>
                    <a:cxn ang="0">
                      <a:pos x="1080" y="900"/>
                    </a:cxn>
                    <a:cxn ang="0">
                      <a:pos x="360" y="540"/>
                    </a:cxn>
                    <a:cxn ang="0">
                      <a:pos x="0" y="0"/>
                    </a:cxn>
                    <a:cxn ang="0">
                      <a:pos x="720" y="360"/>
                    </a:cxn>
                    <a:cxn ang="0">
                      <a:pos x="1080" y="900"/>
                    </a:cxn>
                  </a:cxnLst>
                  <a:rect l="0" t="0" r="r" b="b"/>
                  <a:pathLst>
                    <a:path w="1080" h="900">
                      <a:moveTo>
                        <a:pt x="1080" y="900"/>
                      </a:moveTo>
                      <a:lnTo>
                        <a:pt x="360" y="540"/>
                      </a:lnTo>
                      <a:lnTo>
                        <a:pt x="0" y="0"/>
                      </a:lnTo>
                      <a:lnTo>
                        <a:pt x="720" y="360"/>
                      </a:lnTo>
                      <a:lnTo>
                        <a:pt x="1080" y="900"/>
                      </a:lnTo>
                      <a:close/>
                    </a:path>
                  </a:pathLst>
                </a:custGeom>
                <a:solidFill>
                  <a:srgbClr val="C0C0C0"/>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el-GR" sz="3200"/>
                </a:p>
              </p:txBody>
            </p:sp>
          </p:grpSp>
        </p:grpSp>
        <p:sp>
          <p:nvSpPr>
            <p:cNvPr id="48166" name="Text Box 38"/>
            <p:cNvSpPr txBox="1">
              <a:spLocks noChangeAspect="1" noChangeArrowheads="1"/>
            </p:cNvSpPr>
            <p:nvPr/>
          </p:nvSpPr>
          <p:spPr bwMode="auto">
            <a:xfrm>
              <a:off x="4137" y="5220"/>
              <a:ext cx="1260" cy="697"/>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ts val="1000"/>
                </a:spcAft>
                <a:buClrTx/>
                <a:buSzTx/>
                <a:buFontTx/>
                <a:buNone/>
                <a:tabLst/>
              </a:pPr>
              <a:r>
                <a:rPr kumimoji="0" lang="el-GR" b="1" i="0" u="none" strike="noStrike" cap="none" normalizeH="0" baseline="0" smtClean="0">
                  <a:ln>
                    <a:noFill/>
                  </a:ln>
                  <a:solidFill>
                    <a:schemeClr val="tx1"/>
                  </a:solidFill>
                  <a:effectLst/>
                  <a:cs typeface="Arial" pitchFamily="34" charset="0"/>
                </a:rPr>
                <a:t>Α</a:t>
              </a:r>
              <a:endParaRPr kumimoji="0" lang="el-GR" sz="3200" b="0" i="0" u="none" strike="noStrike" cap="none" normalizeH="0" baseline="0" smtClean="0">
                <a:ln>
                  <a:noFill/>
                </a:ln>
                <a:solidFill>
                  <a:schemeClr val="tx1"/>
                </a:solidFill>
                <a:effectLst/>
                <a:cs typeface="Arial" pitchFamily="34" charset="0"/>
              </a:endParaRPr>
            </a:p>
          </p:txBody>
        </p:sp>
        <p:sp>
          <p:nvSpPr>
            <p:cNvPr id="48167" name="Text Box 39"/>
            <p:cNvSpPr txBox="1">
              <a:spLocks noChangeAspect="1" noChangeArrowheads="1"/>
            </p:cNvSpPr>
            <p:nvPr/>
          </p:nvSpPr>
          <p:spPr bwMode="auto">
            <a:xfrm>
              <a:off x="7737" y="5220"/>
              <a:ext cx="1080" cy="697"/>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ts val="1000"/>
                </a:spcAft>
                <a:buClrTx/>
                <a:buSzTx/>
                <a:buFontTx/>
                <a:buNone/>
                <a:tabLst/>
              </a:pPr>
              <a:r>
                <a:rPr kumimoji="0" lang="el-GR" b="1" i="0" u="none" strike="noStrike" cap="none" normalizeH="0" baseline="0" smtClean="0">
                  <a:ln>
                    <a:noFill/>
                  </a:ln>
                  <a:solidFill>
                    <a:schemeClr val="tx1"/>
                  </a:solidFill>
                  <a:effectLst/>
                  <a:cs typeface="Arial" pitchFamily="34" charset="0"/>
                </a:rPr>
                <a:t>Β</a:t>
              </a:r>
              <a:endParaRPr kumimoji="0" lang="el-GR" sz="3200" b="0" i="0" u="none" strike="noStrike" cap="none" normalizeH="0" baseline="0" smtClean="0">
                <a:ln>
                  <a:noFill/>
                </a:ln>
                <a:solidFill>
                  <a:schemeClr val="tx1"/>
                </a:solidFill>
                <a:effectLst/>
                <a:cs typeface="Arial" pitchFamily="34" charset="0"/>
              </a:endParaRPr>
            </a:p>
          </p:txBody>
        </p:sp>
      </p:grpSp>
      <p:sp>
        <p:nvSpPr>
          <p:cNvPr id="43" name="42 - Ορθογώνιο"/>
          <p:cNvSpPr/>
          <p:nvPr/>
        </p:nvSpPr>
        <p:spPr>
          <a:xfrm>
            <a:off x="3309074" y="5851056"/>
            <a:ext cx="5195268" cy="400110"/>
          </a:xfrm>
          <a:prstGeom prst="rect">
            <a:avLst/>
          </a:prstGeom>
        </p:spPr>
        <p:txBody>
          <a:bodyPr wrap="none">
            <a:spAutoFit/>
          </a:bodyPr>
          <a:lstStyle/>
          <a:p>
            <a:r>
              <a:rPr lang="el-GR" sz="2000" dirty="0" smtClean="0"/>
              <a:t>Δόντια κοπής από καρβίδιο (Α) και διαμάντι (Β).</a:t>
            </a:r>
            <a:endParaRPr lang="el-GR" sz="2000" dirty="0"/>
          </a:p>
        </p:txBody>
      </p:sp>
      <p:sp>
        <p:nvSpPr>
          <p:cNvPr id="44" name="43 - Ορθογώνιο"/>
          <p:cNvSpPr/>
          <p:nvPr/>
        </p:nvSpPr>
        <p:spPr>
          <a:xfrm>
            <a:off x="3073565" y="5390676"/>
            <a:ext cx="1900777" cy="307777"/>
          </a:xfrm>
          <a:prstGeom prst="rect">
            <a:avLst/>
          </a:prstGeom>
        </p:spPr>
        <p:txBody>
          <a:bodyPr wrap="none">
            <a:spAutoFit/>
          </a:bodyPr>
          <a:lstStyle/>
          <a:p>
            <a:r>
              <a:rPr lang="el-GR" sz="1400" dirty="0" smtClean="0"/>
              <a:t>ΠΗΓΗ: Καραστεργίου Σ.</a:t>
            </a:r>
            <a:endParaRPr lang="el-GR" sz="1400" dirty="0"/>
          </a:p>
        </p:txBody>
      </p:sp>
      <p:sp>
        <p:nvSpPr>
          <p:cNvPr id="45" name="44 - Ορθογώνιο"/>
          <p:cNvSpPr/>
          <p:nvPr/>
        </p:nvSpPr>
        <p:spPr>
          <a:xfrm>
            <a:off x="4066374" y="871893"/>
            <a:ext cx="3744936" cy="461665"/>
          </a:xfrm>
          <a:prstGeom prst="rect">
            <a:avLst/>
          </a:prstGeom>
        </p:spPr>
        <p:txBody>
          <a:bodyPr wrap="none">
            <a:spAutoFit/>
          </a:bodyPr>
          <a:lstStyle/>
          <a:p>
            <a:pPr lvl="0" indent="114300" algn="just" fontAlgn="base">
              <a:spcBef>
                <a:spcPct val="0"/>
              </a:spcBef>
              <a:spcAft>
                <a:spcPct val="0"/>
              </a:spcAft>
            </a:pPr>
            <a:r>
              <a:rPr lang="el-GR" sz="2400" i="1" dirty="0" smtClean="0">
                <a:ea typeface="Times New Roman" pitchFamily="18" charset="0"/>
                <a:cs typeface="Arial" pitchFamily="34" charset="0"/>
              </a:rPr>
              <a:t>Υλικά κατασκευής δοντιών</a:t>
            </a:r>
            <a:endParaRPr lang="el-GR" sz="2000" i="1" dirty="0" smtClean="0">
              <a:cs typeface="Arial" pitchFamily="34" charset="0"/>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60"/>
          <p:cNvSpPr txBox="1"/>
          <p:nvPr/>
        </p:nvSpPr>
        <p:spPr>
          <a:xfrm>
            <a:off x="2353518" y="308612"/>
            <a:ext cx="7145687" cy="415498"/>
          </a:xfrm>
          <a:prstGeom prst="rect">
            <a:avLst/>
          </a:prstGeom>
          <a:noFill/>
        </p:spPr>
        <p:txBody>
          <a:bodyPr wrap="square" lIns="45720" tIns="22860" rIns="45720" bIns="22860" rtlCol="0">
            <a:spAutoFit/>
          </a:bodyPr>
          <a:lstStyle/>
          <a:p>
            <a:pPr algn="ctr"/>
            <a:r>
              <a:rPr lang="el-GR" sz="2400" b="1" dirty="0" smtClean="0">
                <a:solidFill>
                  <a:schemeClr val="bg2">
                    <a:lumMod val="25000"/>
                  </a:schemeClr>
                </a:solidFill>
                <a:ea typeface="Open Sans Extrabold" panose="020B0906030804020204" pitchFamily="34" charset="0"/>
                <a:cs typeface="Open Sans Extrabold" panose="020B0906030804020204" pitchFamily="34" charset="0"/>
              </a:rPr>
              <a:t>Δίσκοι κοπής</a:t>
            </a:r>
            <a:endParaRPr lang="tr-TR" sz="2400" b="1" dirty="0">
              <a:solidFill>
                <a:schemeClr val="bg2">
                  <a:lumMod val="25000"/>
                </a:schemeClr>
              </a:solidFill>
              <a:ea typeface="Open Sans Extrabold" panose="020B0906030804020204" pitchFamily="34" charset="0"/>
              <a:cs typeface="Open Sans Extrabold" panose="020B0906030804020204" pitchFamily="34" charset="0"/>
            </a:endParaRPr>
          </a:p>
        </p:txBody>
      </p:sp>
      <p:cxnSp>
        <p:nvCxnSpPr>
          <p:cNvPr id="3" name="Straight Connector 65"/>
          <p:cNvCxnSpPr/>
          <p:nvPr/>
        </p:nvCxnSpPr>
        <p:spPr>
          <a:xfrm>
            <a:off x="4462819" y="873457"/>
            <a:ext cx="2824358" cy="6733"/>
          </a:xfrm>
          <a:prstGeom prst="line">
            <a:avLst/>
          </a:prstGeom>
          <a:ln w="82550">
            <a:solidFill>
              <a:srgbClr val="EA6045"/>
            </a:solidFill>
          </a:ln>
        </p:spPr>
        <p:style>
          <a:lnRef idx="1">
            <a:schemeClr val="accent1"/>
          </a:lnRef>
          <a:fillRef idx="0">
            <a:schemeClr val="accent1"/>
          </a:fillRef>
          <a:effectRef idx="0">
            <a:schemeClr val="accent1"/>
          </a:effectRef>
          <a:fontRef idx="minor">
            <a:schemeClr val="tx1"/>
          </a:fontRef>
        </p:style>
      </p:cxnSp>
      <p:sp>
        <p:nvSpPr>
          <p:cNvPr id="52225" name="Rectangle 1"/>
          <p:cNvSpPr>
            <a:spLocks noChangeArrowheads="1"/>
          </p:cNvSpPr>
          <p:nvPr/>
        </p:nvSpPr>
        <p:spPr bwMode="auto">
          <a:xfrm>
            <a:off x="627797" y="1358502"/>
            <a:ext cx="10781731" cy="1015663"/>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R="0" lvl="0" algn="just" defTabSz="914400" rtl="0" eaLnBrk="1" fontAlgn="base" latinLnBrk="0" hangingPunct="1">
              <a:lnSpc>
                <a:spcPct val="100000"/>
              </a:lnSpc>
              <a:spcBef>
                <a:spcPct val="0"/>
              </a:spcBef>
              <a:spcAft>
                <a:spcPct val="0"/>
              </a:spcAft>
              <a:buClrTx/>
              <a:buSzTx/>
              <a:buFontTx/>
              <a:buNone/>
              <a:tabLst>
                <a:tab pos="539750" algn="l"/>
              </a:tabLst>
            </a:pPr>
            <a:r>
              <a:rPr kumimoji="0" lang="el-GR" sz="2000" i="0" u="none" strike="noStrike" cap="none" normalizeH="0" baseline="0" dirty="0" smtClean="0">
                <a:ln>
                  <a:noFill/>
                </a:ln>
                <a:solidFill>
                  <a:schemeClr val="tx1"/>
                </a:solidFill>
                <a:effectLst/>
                <a:ea typeface="Times New Roman" pitchFamily="18" charset="0"/>
                <a:cs typeface="Arial" pitchFamily="34" charset="0"/>
              </a:rPr>
              <a:t>Τα δόντια των δίσκων κοπής φέρουν συγκεκριμένο σχήμα ανάλογα με το υλικό κοπής. Τα συνηθέστερα σχήματα είναι το </a:t>
            </a:r>
            <a:r>
              <a:rPr kumimoji="0" lang="el-GR" sz="2000" b="1" i="0" u="none" strike="noStrike" cap="none" normalizeH="0" baseline="0" dirty="0" smtClean="0">
                <a:ln>
                  <a:noFill/>
                </a:ln>
                <a:solidFill>
                  <a:schemeClr val="tx1"/>
                </a:solidFill>
                <a:effectLst/>
                <a:ea typeface="Times New Roman" pitchFamily="18" charset="0"/>
                <a:cs typeface="Arial" pitchFamily="34" charset="0"/>
              </a:rPr>
              <a:t>επίπεδο</a:t>
            </a:r>
            <a:r>
              <a:rPr kumimoji="0" lang="el-GR" sz="2000" i="0" u="none" strike="noStrike" cap="none" normalizeH="0" baseline="0" dirty="0" smtClean="0">
                <a:ln>
                  <a:noFill/>
                </a:ln>
                <a:solidFill>
                  <a:schemeClr val="tx1"/>
                </a:solidFill>
                <a:effectLst/>
                <a:ea typeface="Times New Roman" pitchFamily="18" charset="0"/>
                <a:cs typeface="Arial" pitchFamily="34" charset="0"/>
              </a:rPr>
              <a:t> (</a:t>
            </a:r>
            <a:r>
              <a:rPr kumimoji="0" lang="en-US" sz="2000" i="0" u="none" strike="noStrike" cap="none" normalizeH="0" baseline="0" dirty="0" smtClean="0">
                <a:ln>
                  <a:noFill/>
                </a:ln>
                <a:solidFill>
                  <a:schemeClr val="tx1"/>
                </a:solidFill>
                <a:effectLst/>
                <a:ea typeface="Times New Roman" pitchFamily="18" charset="0"/>
                <a:cs typeface="Arial" pitchFamily="34" charset="0"/>
              </a:rPr>
              <a:t>F</a:t>
            </a:r>
            <a:r>
              <a:rPr kumimoji="0" lang="el-GR" sz="2000" i="0" u="none" strike="noStrike" cap="none" normalizeH="0" baseline="0" dirty="0" smtClean="0">
                <a:ln>
                  <a:noFill/>
                </a:ln>
                <a:solidFill>
                  <a:schemeClr val="tx1"/>
                </a:solidFill>
                <a:effectLst/>
                <a:ea typeface="Times New Roman" pitchFamily="18" charset="0"/>
                <a:cs typeface="Arial" pitchFamily="34" charset="0"/>
              </a:rPr>
              <a:t>) το </a:t>
            </a:r>
            <a:r>
              <a:rPr kumimoji="0" lang="el-GR" sz="2000" b="1" i="0" u="none" strike="noStrike" cap="none" normalizeH="0" baseline="0" dirty="0" smtClean="0">
                <a:ln>
                  <a:noFill/>
                </a:ln>
                <a:solidFill>
                  <a:schemeClr val="tx1"/>
                </a:solidFill>
                <a:effectLst/>
                <a:ea typeface="Times New Roman" pitchFamily="18" charset="0"/>
                <a:cs typeface="Arial" pitchFamily="34" charset="0"/>
              </a:rPr>
              <a:t>κεκλιμένο εναλλάξ </a:t>
            </a:r>
            <a:r>
              <a:rPr kumimoji="0" lang="el-GR" sz="2000" i="0" u="none" strike="noStrike" cap="none" normalizeH="0" baseline="0" dirty="0" smtClean="0">
                <a:ln>
                  <a:noFill/>
                </a:ln>
                <a:solidFill>
                  <a:schemeClr val="tx1"/>
                </a:solidFill>
                <a:effectLst/>
                <a:ea typeface="Times New Roman" pitchFamily="18" charset="0"/>
                <a:cs typeface="Arial" pitchFamily="34" charset="0"/>
              </a:rPr>
              <a:t>(</a:t>
            </a:r>
            <a:r>
              <a:rPr kumimoji="0" lang="en-US" sz="2000" i="0" u="none" strike="noStrike" cap="none" normalizeH="0" baseline="0" dirty="0" smtClean="0">
                <a:ln>
                  <a:noFill/>
                </a:ln>
                <a:solidFill>
                  <a:schemeClr val="tx1"/>
                </a:solidFill>
                <a:effectLst/>
                <a:ea typeface="Times New Roman" pitchFamily="18" charset="0"/>
                <a:cs typeface="Arial" pitchFamily="34" charset="0"/>
              </a:rPr>
              <a:t>W</a:t>
            </a:r>
            <a:r>
              <a:rPr kumimoji="0" lang="el-GR" sz="2000" i="0" u="none" strike="noStrike" cap="none" normalizeH="0" baseline="0" dirty="0" smtClean="0">
                <a:ln>
                  <a:noFill/>
                </a:ln>
                <a:solidFill>
                  <a:schemeClr val="tx1"/>
                </a:solidFill>
                <a:effectLst/>
                <a:ea typeface="Times New Roman" pitchFamily="18" charset="0"/>
                <a:cs typeface="Arial" pitchFamily="34" charset="0"/>
              </a:rPr>
              <a:t>) το </a:t>
            </a:r>
            <a:r>
              <a:rPr kumimoji="0" lang="el-GR" sz="2000" b="1" i="0" u="none" strike="noStrike" cap="none" normalizeH="0" baseline="0" dirty="0" smtClean="0">
                <a:ln>
                  <a:noFill/>
                </a:ln>
                <a:solidFill>
                  <a:schemeClr val="tx1"/>
                </a:solidFill>
                <a:effectLst/>
                <a:ea typeface="Times New Roman" pitchFamily="18" charset="0"/>
                <a:cs typeface="Arial" pitchFamily="34" charset="0"/>
              </a:rPr>
              <a:t>τραπεζοειδές</a:t>
            </a:r>
            <a:r>
              <a:rPr kumimoji="0" lang="el-GR" sz="2000" i="0" u="none" strike="noStrike" cap="none" normalizeH="0" baseline="0" dirty="0" smtClean="0">
                <a:ln>
                  <a:noFill/>
                </a:ln>
                <a:solidFill>
                  <a:schemeClr val="tx1"/>
                </a:solidFill>
                <a:effectLst/>
                <a:ea typeface="Times New Roman" pitchFamily="18" charset="0"/>
                <a:cs typeface="Arial" pitchFamily="34" charset="0"/>
              </a:rPr>
              <a:t> (</a:t>
            </a:r>
            <a:r>
              <a:rPr kumimoji="0" lang="en-US" sz="2000" i="0" u="none" strike="noStrike" cap="none" normalizeH="0" baseline="0" dirty="0" smtClean="0">
                <a:ln>
                  <a:noFill/>
                </a:ln>
                <a:solidFill>
                  <a:schemeClr val="tx1"/>
                </a:solidFill>
                <a:effectLst/>
                <a:ea typeface="Times New Roman" pitchFamily="18" charset="0"/>
                <a:cs typeface="Arial" pitchFamily="34" charset="0"/>
              </a:rPr>
              <a:t>T</a:t>
            </a:r>
            <a:r>
              <a:rPr kumimoji="0" lang="el-GR" sz="2000" i="0" u="none" strike="noStrike" cap="none" normalizeH="0" baseline="0" dirty="0" smtClean="0">
                <a:ln>
                  <a:noFill/>
                </a:ln>
                <a:solidFill>
                  <a:schemeClr val="tx1"/>
                </a:solidFill>
                <a:effectLst/>
                <a:ea typeface="Times New Roman" pitchFamily="18" charset="0"/>
                <a:cs typeface="Arial" pitchFamily="34" charset="0"/>
              </a:rPr>
              <a:t>) και το </a:t>
            </a:r>
            <a:r>
              <a:rPr kumimoji="0" lang="el-GR" sz="2000" b="1" i="0" u="none" strike="noStrike" cap="none" normalizeH="0" baseline="0" dirty="0" smtClean="0">
                <a:ln>
                  <a:noFill/>
                </a:ln>
                <a:solidFill>
                  <a:schemeClr val="tx1"/>
                </a:solidFill>
                <a:effectLst/>
                <a:ea typeface="Times New Roman" pitchFamily="18" charset="0"/>
                <a:cs typeface="Arial" pitchFamily="34" charset="0"/>
              </a:rPr>
              <a:t>κοίλο</a:t>
            </a:r>
            <a:r>
              <a:rPr kumimoji="0" lang="el-GR" sz="2000" i="0" u="none" strike="noStrike" cap="none" normalizeH="0" baseline="0" dirty="0" smtClean="0">
                <a:ln>
                  <a:noFill/>
                </a:ln>
                <a:solidFill>
                  <a:schemeClr val="tx1"/>
                </a:solidFill>
                <a:effectLst/>
                <a:ea typeface="Times New Roman" pitchFamily="18" charset="0"/>
                <a:cs typeface="Arial" pitchFamily="34" charset="0"/>
              </a:rPr>
              <a:t> (</a:t>
            </a:r>
            <a:r>
              <a:rPr kumimoji="0" lang="en-US" sz="2000" i="0" u="none" strike="noStrike" cap="none" normalizeH="0" baseline="0" dirty="0" smtClean="0">
                <a:ln>
                  <a:noFill/>
                </a:ln>
                <a:solidFill>
                  <a:schemeClr val="tx1"/>
                </a:solidFill>
                <a:effectLst/>
                <a:ea typeface="Times New Roman" pitchFamily="18" charset="0"/>
                <a:cs typeface="Arial" pitchFamily="34" charset="0"/>
              </a:rPr>
              <a:t>H</a:t>
            </a:r>
            <a:r>
              <a:rPr kumimoji="0" lang="el-GR" sz="2000" i="0" u="none" strike="noStrike" cap="none" normalizeH="0" baseline="0" dirty="0" smtClean="0">
                <a:ln>
                  <a:noFill/>
                </a:ln>
                <a:solidFill>
                  <a:schemeClr val="tx1"/>
                </a:solidFill>
                <a:effectLst/>
                <a:ea typeface="Times New Roman" pitchFamily="18" charset="0"/>
                <a:cs typeface="Arial" pitchFamily="34" charset="0"/>
              </a:rPr>
              <a:t>). Τα δόντια μπορεί να φέρουν και συνδυασμό των ανωτέρω σχημάτων.</a:t>
            </a:r>
            <a:endParaRPr kumimoji="0" lang="el-GR" sz="3200" i="0" u="none" strike="noStrike" cap="none" normalizeH="0" baseline="0" dirty="0" smtClean="0">
              <a:ln>
                <a:noFill/>
              </a:ln>
              <a:solidFill>
                <a:schemeClr val="tx1"/>
              </a:solidFill>
              <a:effectLst/>
              <a:cs typeface="Arial" pitchFamily="34" charset="0"/>
            </a:endParaRPr>
          </a:p>
        </p:txBody>
      </p:sp>
      <p:grpSp>
        <p:nvGrpSpPr>
          <p:cNvPr id="52226" name="Group 2"/>
          <p:cNvGrpSpPr>
            <a:grpSpLocks noChangeAspect="1"/>
          </p:cNvGrpSpPr>
          <p:nvPr/>
        </p:nvGrpSpPr>
        <p:grpSpPr bwMode="auto">
          <a:xfrm>
            <a:off x="1294949" y="2770496"/>
            <a:ext cx="9822030" cy="2511188"/>
            <a:chOff x="2160" y="1893"/>
            <a:chExt cx="8460" cy="1980"/>
          </a:xfrm>
        </p:grpSpPr>
        <p:grpSp>
          <p:nvGrpSpPr>
            <p:cNvPr id="52227" name="Group 3"/>
            <p:cNvGrpSpPr>
              <a:grpSpLocks noChangeAspect="1"/>
            </p:cNvGrpSpPr>
            <p:nvPr/>
          </p:nvGrpSpPr>
          <p:grpSpPr bwMode="auto">
            <a:xfrm>
              <a:off x="2160" y="1893"/>
              <a:ext cx="8460" cy="1980"/>
              <a:chOff x="1800" y="6073"/>
              <a:chExt cx="8460" cy="1980"/>
            </a:xfrm>
          </p:grpSpPr>
          <p:grpSp>
            <p:nvGrpSpPr>
              <p:cNvPr id="52228" name="Group 4"/>
              <p:cNvGrpSpPr>
                <a:grpSpLocks noChangeAspect="1"/>
              </p:cNvGrpSpPr>
              <p:nvPr/>
            </p:nvGrpSpPr>
            <p:grpSpPr bwMode="auto">
              <a:xfrm>
                <a:off x="1980" y="6276"/>
                <a:ext cx="7920" cy="1329"/>
                <a:chOff x="1980" y="8483"/>
                <a:chExt cx="7920" cy="1329"/>
              </a:xfrm>
            </p:grpSpPr>
            <p:grpSp>
              <p:nvGrpSpPr>
                <p:cNvPr id="52229" name="Group 5"/>
                <p:cNvGrpSpPr>
                  <a:grpSpLocks noChangeAspect="1"/>
                </p:cNvGrpSpPr>
                <p:nvPr/>
              </p:nvGrpSpPr>
              <p:grpSpPr bwMode="auto">
                <a:xfrm>
                  <a:off x="1980" y="8483"/>
                  <a:ext cx="1620" cy="1318"/>
                  <a:chOff x="4317" y="8103"/>
                  <a:chExt cx="4683" cy="3810"/>
                </a:xfrm>
              </p:grpSpPr>
              <p:grpSp>
                <p:nvGrpSpPr>
                  <p:cNvPr id="52230" name="Group 6"/>
                  <p:cNvGrpSpPr>
                    <a:grpSpLocks noChangeAspect="1"/>
                  </p:cNvGrpSpPr>
                  <p:nvPr/>
                </p:nvGrpSpPr>
                <p:grpSpPr bwMode="auto">
                  <a:xfrm>
                    <a:off x="8100" y="8103"/>
                    <a:ext cx="900" cy="3777"/>
                    <a:chOff x="8100" y="8103"/>
                    <a:chExt cx="900" cy="3777"/>
                  </a:xfrm>
                </p:grpSpPr>
                <p:sp>
                  <p:nvSpPr>
                    <p:cNvPr id="52231" name="Freeform 7"/>
                    <p:cNvSpPr>
                      <a:spLocks noChangeAspect="1"/>
                    </p:cNvSpPr>
                    <p:nvPr/>
                  </p:nvSpPr>
                  <p:spPr bwMode="auto">
                    <a:xfrm>
                      <a:off x="8100" y="8103"/>
                      <a:ext cx="900" cy="2160"/>
                    </a:xfrm>
                    <a:custGeom>
                      <a:avLst/>
                      <a:gdLst/>
                      <a:ahLst/>
                      <a:cxnLst>
                        <a:cxn ang="0">
                          <a:pos x="0" y="0"/>
                        </a:cxn>
                        <a:cxn ang="0">
                          <a:pos x="1080" y="0"/>
                        </a:cxn>
                        <a:cxn ang="0">
                          <a:pos x="1080" y="1980"/>
                        </a:cxn>
                        <a:cxn ang="0">
                          <a:pos x="900" y="2160"/>
                        </a:cxn>
                        <a:cxn ang="0">
                          <a:pos x="180" y="2160"/>
                        </a:cxn>
                        <a:cxn ang="0">
                          <a:pos x="0" y="1980"/>
                        </a:cxn>
                        <a:cxn ang="0">
                          <a:pos x="0" y="0"/>
                        </a:cxn>
                      </a:cxnLst>
                      <a:rect l="0" t="0" r="r" b="b"/>
                      <a:pathLst>
                        <a:path w="1080" h="2160">
                          <a:moveTo>
                            <a:pt x="0" y="0"/>
                          </a:moveTo>
                          <a:lnTo>
                            <a:pt x="1080" y="0"/>
                          </a:lnTo>
                          <a:lnTo>
                            <a:pt x="1080" y="1980"/>
                          </a:lnTo>
                          <a:lnTo>
                            <a:pt x="900" y="2160"/>
                          </a:lnTo>
                          <a:lnTo>
                            <a:pt x="180" y="2160"/>
                          </a:lnTo>
                          <a:lnTo>
                            <a:pt x="0" y="1980"/>
                          </a:lnTo>
                          <a:lnTo>
                            <a:pt x="0" y="0"/>
                          </a:lnTo>
                          <a:close/>
                        </a:path>
                      </a:pathLst>
                    </a:custGeom>
                    <a:solidFill>
                      <a:srgbClr val="C0C0C0"/>
                    </a:solidFill>
                    <a:ln w="12700">
                      <a:solidFill>
                        <a:srgbClr val="000000"/>
                      </a:solidFill>
                      <a:round/>
                      <a:headEnd/>
                      <a:tailEnd/>
                    </a:ln>
                  </p:spPr>
                  <p:txBody>
                    <a:bodyPr vert="horz" wrap="square" lIns="91440" tIns="45720" rIns="91440" bIns="45720" numCol="1" anchor="t" anchorCtr="0" compatLnSpc="1">
                      <a:prstTxWarp prst="textNoShape">
                        <a:avLst/>
                      </a:prstTxWarp>
                    </a:bodyPr>
                    <a:lstStyle/>
                    <a:p>
                      <a:endParaRPr lang="el-GR" sz="1600"/>
                    </a:p>
                  </p:txBody>
                </p:sp>
                <p:sp>
                  <p:nvSpPr>
                    <p:cNvPr id="52232" name="Rectangle 8"/>
                    <p:cNvSpPr>
                      <a:spLocks noChangeAspect="1" noChangeArrowheads="1"/>
                    </p:cNvSpPr>
                    <p:nvPr/>
                  </p:nvSpPr>
                  <p:spPr bwMode="auto">
                    <a:xfrm>
                      <a:off x="8250" y="10260"/>
                      <a:ext cx="600" cy="1620"/>
                    </a:xfrm>
                    <a:prstGeom prst="rect">
                      <a:avLst/>
                    </a:prstGeom>
                    <a:solidFill>
                      <a:srgbClr val="FFFFFF"/>
                    </a:solidFill>
                    <a:ln w="12700">
                      <a:solidFill>
                        <a:srgbClr val="000000"/>
                      </a:solidFill>
                      <a:miter lim="800000"/>
                      <a:headEnd/>
                      <a:tailEnd/>
                    </a:ln>
                  </p:spPr>
                  <p:txBody>
                    <a:bodyPr vert="horz" wrap="square" lIns="91440" tIns="45720" rIns="91440" bIns="45720" numCol="1" anchor="t" anchorCtr="0" compatLnSpc="1">
                      <a:prstTxWarp prst="textNoShape">
                        <a:avLst/>
                      </a:prstTxWarp>
                    </a:bodyPr>
                    <a:lstStyle/>
                    <a:p>
                      <a:endParaRPr lang="el-GR" sz="1600"/>
                    </a:p>
                  </p:txBody>
                </p:sp>
              </p:grpSp>
              <p:grpSp>
                <p:nvGrpSpPr>
                  <p:cNvPr id="52233" name="Group 9"/>
                  <p:cNvGrpSpPr>
                    <a:grpSpLocks noChangeAspect="1"/>
                  </p:cNvGrpSpPr>
                  <p:nvPr/>
                </p:nvGrpSpPr>
                <p:grpSpPr bwMode="auto">
                  <a:xfrm>
                    <a:off x="4317" y="8106"/>
                    <a:ext cx="3603" cy="3807"/>
                    <a:chOff x="4317" y="8103"/>
                    <a:chExt cx="3603" cy="3807"/>
                  </a:xfrm>
                </p:grpSpPr>
                <p:sp>
                  <p:nvSpPr>
                    <p:cNvPr id="52234" name="Freeform 10"/>
                    <p:cNvSpPr>
                      <a:spLocks noChangeAspect="1"/>
                    </p:cNvSpPr>
                    <p:nvPr/>
                  </p:nvSpPr>
                  <p:spPr bwMode="auto">
                    <a:xfrm>
                      <a:off x="5760" y="8103"/>
                      <a:ext cx="1080" cy="2160"/>
                    </a:xfrm>
                    <a:custGeom>
                      <a:avLst/>
                      <a:gdLst/>
                      <a:ahLst/>
                      <a:cxnLst>
                        <a:cxn ang="0">
                          <a:pos x="1080" y="0"/>
                        </a:cxn>
                        <a:cxn ang="0">
                          <a:pos x="720" y="1980"/>
                        </a:cxn>
                        <a:cxn ang="0">
                          <a:pos x="360" y="2160"/>
                        </a:cxn>
                        <a:cxn ang="0">
                          <a:pos x="0" y="1980"/>
                        </a:cxn>
                        <a:cxn ang="0">
                          <a:pos x="360" y="180"/>
                        </a:cxn>
                        <a:cxn ang="0">
                          <a:pos x="1080" y="0"/>
                        </a:cxn>
                      </a:cxnLst>
                      <a:rect l="0" t="0" r="r" b="b"/>
                      <a:pathLst>
                        <a:path w="1080" h="2160">
                          <a:moveTo>
                            <a:pt x="1080" y="0"/>
                          </a:moveTo>
                          <a:lnTo>
                            <a:pt x="720" y="1980"/>
                          </a:lnTo>
                          <a:lnTo>
                            <a:pt x="360" y="2160"/>
                          </a:lnTo>
                          <a:lnTo>
                            <a:pt x="0" y="1980"/>
                          </a:lnTo>
                          <a:lnTo>
                            <a:pt x="360" y="180"/>
                          </a:lnTo>
                          <a:lnTo>
                            <a:pt x="1080" y="0"/>
                          </a:lnTo>
                          <a:close/>
                        </a:path>
                      </a:pathLst>
                    </a:custGeom>
                    <a:solidFill>
                      <a:srgbClr val="C0C0C0"/>
                    </a:solidFill>
                    <a:ln w="12700">
                      <a:solidFill>
                        <a:srgbClr val="000000"/>
                      </a:solidFill>
                      <a:round/>
                      <a:headEnd/>
                      <a:tailEnd/>
                    </a:ln>
                  </p:spPr>
                  <p:txBody>
                    <a:bodyPr vert="horz" wrap="square" lIns="91440" tIns="45720" rIns="91440" bIns="45720" numCol="1" anchor="t" anchorCtr="0" compatLnSpc="1">
                      <a:prstTxWarp prst="textNoShape">
                        <a:avLst/>
                      </a:prstTxWarp>
                    </a:bodyPr>
                    <a:lstStyle/>
                    <a:p>
                      <a:endParaRPr lang="el-GR" sz="1600"/>
                    </a:p>
                  </p:txBody>
                </p:sp>
                <p:sp>
                  <p:nvSpPr>
                    <p:cNvPr id="52235" name="Freeform 11"/>
                    <p:cNvSpPr>
                      <a:spLocks noChangeAspect="1"/>
                    </p:cNvSpPr>
                    <p:nvPr/>
                  </p:nvSpPr>
                  <p:spPr bwMode="auto">
                    <a:xfrm>
                      <a:off x="5760" y="10260"/>
                      <a:ext cx="2160" cy="1650"/>
                    </a:xfrm>
                    <a:custGeom>
                      <a:avLst/>
                      <a:gdLst/>
                      <a:ahLst/>
                      <a:cxnLst>
                        <a:cxn ang="0">
                          <a:pos x="360" y="0"/>
                        </a:cxn>
                        <a:cxn ang="0">
                          <a:pos x="0" y="720"/>
                        </a:cxn>
                        <a:cxn ang="0">
                          <a:pos x="360" y="1440"/>
                        </a:cxn>
                        <a:cxn ang="0">
                          <a:pos x="1260" y="1620"/>
                        </a:cxn>
                        <a:cxn ang="0">
                          <a:pos x="2160" y="1260"/>
                        </a:cxn>
                      </a:cxnLst>
                      <a:rect l="0" t="0" r="r" b="b"/>
                      <a:pathLst>
                        <a:path w="2160" h="1650">
                          <a:moveTo>
                            <a:pt x="360" y="0"/>
                          </a:moveTo>
                          <a:cubicBezTo>
                            <a:pt x="180" y="240"/>
                            <a:pt x="0" y="480"/>
                            <a:pt x="0" y="720"/>
                          </a:cubicBezTo>
                          <a:cubicBezTo>
                            <a:pt x="0" y="960"/>
                            <a:pt x="150" y="1290"/>
                            <a:pt x="360" y="1440"/>
                          </a:cubicBezTo>
                          <a:cubicBezTo>
                            <a:pt x="570" y="1590"/>
                            <a:pt x="960" y="1650"/>
                            <a:pt x="1260" y="1620"/>
                          </a:cubicBezTo>
                          <a:cubicBezTo>
                            <a:pt x="1560" y="1590"/>
                            <a:pt x="1860" y="1425"/>
                            <a:pt x="2160" y="1260"/>
                          </a:cubicBezTo>
                        </a:path>
                      </a:pathLst>
                    </a:custGeom>
                    <a:noFill/>
                    <a:ln w="12700">
                      <a:solidFill>
                        <a:srgbClr val="000000"/>
                      </a:solidFill>
                      <a:round/>
                      <a:headEnd/>
                      <a:tailEnd/>
                    </a:ln>
                  </p:spPr>
                  <p:txBody>
                    <a:bodyPr vert="horz" wrap="square" lIns="91440" tIns="45720" rIns="91440" bIns="45720" numCol="1" anchor="t" anchorCtr="0" compatLnSpc="1">
                      <a:prstTxWarp prst="textNoShape">
                        <a:avLst/>
                      </a:prstTxWarp>
                    </a:bodyPr>
                    <a:lstStyle/>
                    <a:p>
                      <a:endParaRPr lang="el-GR" sz="1600"/>
                    </a:p>
                  </p:txBody>
                </p:sp>
                <p:sp>
                  <p:nvSpPr>
                    <p:cNvPr id="52236" name="Freeform 12"/>
                    <p:cNvSpPr>
                      <a:spLocks noChangeAspect="1"/>
                    </p:cNvSpPr>
                    <p:nvPr/>
                  </p:nvSpPr>
                  <p:spPr bwMode="auto">
                    <a:xfrm>
                      <a:off x="4317" y="8460"/>
                      <a:ext cx="1800" cy="720"/>
                    </a:xfrm>
                    <a:custGeom>
                      <a:avLst/>
                      <a:gdLst/>
                      <a:ahLst/>
                      <a:cxnLst>
                        <a:cxn ang="0">
                          <a:pos x="1800" y="0"/>
                        </a:cxn>
                        <a:cxn ang="0">
                          <a:pos x="540" y="360"/>
                        </a:cxn>
                        <a:cxn ang="0">
                          <a:pos x="0" y="720"/>
                        </a:cxn>
                      </a:cxnLst>
                      <a:rect l="0" t="0" r="r" b="b"/>
                      <a:pathLst>
                        <a:path w="1800" h="720">
                          <a:moveTo>
                            <a:pt x="1800" y="0"/>
                          </a:moveTo>
                          <a:lnTo>
                            <a:pt x="540" y="360"/>
                          </a:lnTo>
                          <a:lnTo>
                            <a:pt x="0" y="720"/>
                          </a:lnTo>
                        </a:path>
                      </a:pathLst>
                    </a:custGeom>
                    <a:noFill/>
                    <a:ln w="12700">
                      <a:solidFill>
                        <a:srgbClr val="000000"/>
                      </a:solidFill>
                      <a:round/>
                      <a:headEnd/>
                      <a:tailEnd/>
                    </a:ln>
                  </p:spPr>
                  <p:txBody>
                    <a:bodyPr vert="horz" wrap="square" lIns="91440" tIns="45720" rIns="91440" bIns="45720" numCol="1" anchor="t" anchorCtr="0" compatLnSpc="1">
                      <a:prstTxWarp prst="textNoShape">
                        <a:avLst/>
                      </a:prstTxWarp>
                    </a:bodyPr>
                    <a:lstStyle/>
                    <a:p>
                      <a:endParaRPr lang="el-GR" sz="1600"/>
                    </a:p>
                  </p:txBody>
                </p:sp>
              </p:grpSp>
            </p:grpSp>
            <p:grpSp>
              <p:nvGrpSpPr>
                <p:cNvPr id="52237" name="Group 13"/>
                <p:cNvGrpSpPr>
                  <a:grpSpLocks noChangeAspect="1"/>
                </p:cNvGrpSpPr>
                <p:nvPr/>
              </p:nvGrpSpPr>
              <p:grpSpPr bwMode="auto">
                <a:xfrm>
                  <a:off x="6300" y="8483"/>
                  <a:ext cx="1620" cy="1318"/>
                  <a:chOff x="4860" y="8100"/>
                  <a:chExt cx="4680" cy="3807"/>
                </a:xfrm>
              </p:grpSpPr>
              <p:grpSp>
                <p:nvGrpSpPr>
                  <p:cNvPr id="52238" name="Group 14"/>
                  <p:cNvGrpSpPr>
                    <a:grpSpLocks noChangeAspect="1"/>
                  </p:cNvGrpSpPr>
                  <p:nvPr/>
                </p:nvGrpSpPr>
                <p:grpSpPr bwMode="auto">
                  <a:xfrm>
                    <a:off x="4860" y="8100"/>
                    <a:ext cx="3603" cy="3807"/>
                    <a:chOff x="4317" y="8103"/>
                    <a:chExt cx="3603" cy="3807"/>
                  </a:xfrm>
                </p:grpSpPr>
                <p:sp>
                  <p:nvSpPr>
                    <p:cNvPr id="52239" name="Freeform 15"/>
                    <p:cNvSpPr>
                      <a:spLocks noChangeAspect="1"/>
                    </p:cNvSpPr>
                    <p:nvPr/>
                  </p:nvSpPr>
                  <p:spPr bwMode="auto">
                    <a:xfrm>
                      <a:off x="5760" y="8103"/>
                      <a:ext cx="1080" cy="2160"/>
                    </a:xfrm>
                    <a:custGeom>
                      <a:avLst/>
                      <a:gdLst/>
                      <a:ahLst/>
                      <a:cxnLst>
                        <a:cxn ang="0">
                          <a:pos x="1080" y="0"/>
                        </a:cxn>
                        <a:cxn ang="0">
                          <a:pos x="720" y="1980"/>
                        </a:cxn>
                        <a:cxn ang="0">
                          <a:pos x="360" y="2160"/>
                        </a:cxn>
                        <a:cxn ang="0">
                          <a:pos x="0" y="1980"/>
                        </a:cxn>
                        <a:cxn ang="0">
                          <a:pos x="360" y="180"/>
                        </a:cxn>
                        <a:cxn ang="0">
                          <a:pos x="1080" y="0"/>
                        </a:cxn>
                      </a:cxnLst>
                      <a:rect l="0" t="0" r="r" b="b"/>
                      <a:pathLst>
                        <a:path w="1080" h="2160">
                          <a:moveTo>
                            <a:pt x="1080" y="0"/>
                          </a:moveTo>
                          <a:lnTo>
                            <a:pt x="720" y="1980"/>
                          </a:lnTo>
                          <a:lnTo>
                            <a:pt x="360" y="2160"/>
                          </a:lnTo>
                          <a:lnTo>
                            <a:pt x="0" y="1980"/>
                          </a:lnTo>
                          <a:lnTo>
                            <a:pt x="360" y="180"/>
                          </a:lnTo>
                          <a:lnTo>
                            <a:pt x="1080" y="0"/>
                          </a:lnTo>
                          <a:close/>
                        </a:path>
                      </a:pathLst>
                    </a:custGeom>
                    <a:solidFill>
                      <a:srgbClr val="C0C0C0"/>
                    </a:solidFill>
                    <a:ln w="12700">
                      <a:solidFill>
                        <a:srgbClr val="000000"/>
                      </a:solidFill>
                      <a:round/>
                      <a:headEnd/>
                      <a:tailEnd/>
                    </a:ln>
                  </p:spPr>
                  <p:txBody>
                    <a:bodyPr vert="horz" wrap="square" lIns="91440" tIns="45720" rIns="91440" bIns="45720" numCol="1" anchor="t" anchorCtr="0" compatLnSpc="1">
                      <a:prstTxWarp prst="textNoShape">
                        <a:avLst/>
                      </a:prstTxWarp>
                    </a:bodyPr>
                    <a:lstStyle/>
                    <a:p>
                      <a:endParaRPr lang="el-GR" sz="1600"/>
                    </a:p>
                  </p:txBody>
                </p:sp>
                <p:sp>
                  <p:nvSpPr>
                    <p:cNvPr id="52240" name="Freeform 16"/>
                    <p:cNvSpPr>
                      <a:spLocks noChangeAspect="1"/>
                    </p:cNvSpPr>
                    <p:nvPr/>
                  </p:nvSpPr>
                  <p:spPr bwMode="auto">
                    <a:xfrm>
                      <a:off x="5760" y="10260"/>
                      <a:ext cx="2160" cy="1650"/>
                    </a:xfrm>
                    <a:custGeom>
                      <a:avLst/>
                      <a:gdLst/>
                      <a:ahLst/>
                      <a:cxnLst>
                        <a:cxn ang="0">
                          <a:pos x="360" y="0"/>
                        </a:cxn>
                        <a:cxn ang="0">
                          <a:pos x="0" y="720"/>
                        </a:cxn>
                        <a:cxn ang="0">
                          <a:pos x="360" y="1440"/>
                        </a:cxn>
                        <a:cxn ang="0">
                          <a:pos x="1260" y="1620"/>
                        </a:cxn>
                        <a:cxn ang="0">
                          <a:pos x="2160" y="1260"/>
                        </a:cxn>
                      </a:cxnLst>
                      <a:rect l="0" t="0" r="r" b="b"/>
                      <a:pathLst>
                        <a:path w="2160" h="1650">
                          <a:moveTo>
                            <a:pt x="360" y="0"/>
                          </a:moveTo>
                          <a:cubicBezTo>
                            <a:pt x="180" y="240"/>
                            <a:pt x="0" y="480"/>
                            <a:pt x="0" y="720"/>
                          </a:cubicBezTo>
                          <a:cubicBezTo>
                            <a:pt x="0" y="960"/>
                            <a:pt x="150" y="1290"/>
                            <a:pt x="360" y="1440"/>
                          </a:cubicBezTo>
                          <a:cubicBezTo>
                            <a:pt x="570" y="1590"/>
                            <a:pt x="960" y="1650"/>
                            <a:pt x="1260" y="1620"/>
                          </a:cubicBezTo>
                          <a:cubicBezTo>
                            <a:pt x="1560" y="1590"/>
                            <a:pt x="1860" y="1425"/>
                            <a:pt x="2160" y="1260"/>
                          </a:cubicBezTo>
                        </a:path>
                      </a:pathLst>
                    </a:custGeom>
                    <a:noFill/>
                    <a:ln w="12700">
                      <a:solidFill>
                        <a:srgbClr val="000000"/>
                      </a:solidFill>
                      <a:round/>
                      <a:headEnd/>
                      <a:tailEnd/>
                    </a:ln>
                  </p:spPr>
                  <p:txBody>
                    <a:bodyPr vert="horz" wrap="square" lIns="91440" tIns="45720" rIns="91440" bIns="45720" numCol="1" anchor="t" anchorCtr="0" compatLnSpc="1">
                      <a:prstTxWarp prst="textNoShape">
                        <a:avLst/>
                      </a:prstTxWarp>
                    </a:bodyPr>
                    <a:lstStyle/>
                    <a:p>
                      <a:endParaRPr lang="el-GR" sz="1600"/>
                    </a:p>
                  </p:txBody>
                </p:sp>
                <p:sp>
                  <p:nvSpPr>
                    <p:cNvPr id="52241" name="Freeform 17"/>
                    <p:cNvSpPr>
                      <a:spLocks noChangeAspect="1"/>
                    </p:cNvSpPr>
                    <p:nvPr/>
                  </p:nvSpPr>
                  <p:spPr bwMode="auto">
                    <a:xfrm>
                      <a:off x="4317" y="8460"/>
                      <a:ext cx="1800" cy="720"/>
                    </a:xfrm>
                    <a:custGeom>
                      <a:avLst/>
                      <a:gdLst/>
                      <a:ahLst/>
                      <a:cxnLst>
                        <a:cxn ang="0">
                          <a:pos x="1800" y="0"/>
                        </a:cxn>
                        <a:cxn ang="0">
                          <a:pos x="540" y="360"/>
                        </a:cxn>
                        <a:cxn ang="0">
                          <a:pos x="0" y="720"/>
                        </a:cxn>
                      </a:cxnLst>
                      <a:rect l="0" t="0" r="r" b="b"/>
                      <a:pathLst>
                        <a:path w="1800" h="720">
                          <a:moveTo>
                            <a:pt x="1800" y="0"/>
                          </a:moveTo>
                          <a:lnTo>
                            <a:pt x="540" y="360"/>
                          </a:lnTo>
                          <a:lnTo>
                            <a:pt x="0" y="720"/>
                          </a:lnTo>
                        </a:path>
                      </a:pathLst>
                    </a:custGeom>
                    <a:noFill/>
                    <a:ln w="12700">
                      <a:solidFill>
                        <a:srgbClr val="000000"/>
                      </a:solidFill>
                      <a:round/>
                      <a:headEnd/>
                      <a:tailEnd/>
                    </a:ln>
                  </p:spPr>
                  <p:txBody>
                    <a:bodyPr vert="horz" wrap="square" lIns="91440" tIns="45720" rIns="91440" bIns="45720" numCol="1" anchor="t" anchorCtr="0" compatLnSpc="1">
                      <a:prstTxWarp prst="textNoShape">
                        <a:avLst/>
                      </a:prstTxWarp>
                    </a:bodyPr>
                    <a:lstStyle/>
                    <a:p>
                      <a:endParaRPr lang="el-GR" sz="1600"/>
                    </a:p>
                  </p:txBody>
                </p:sp>
              </p:grpSp>
              <p:grpSp>
                <p:nvGrpSpPr>
                  <p:cNvPr id="52242" name="Group 18"/>
                  <p:cNvGrpSpPr>
                    <a:grpSpLocks noChangeAspect="1"/>
                  </p:cNvGrpSpPr>
                  <p:nvPr/>
                </p:nvGrpSpPr>
                <p:grpSpPr bwMode="auto">
                  <a:xfrm>
                    <a:off x="8640" y="8100"/>
                    <a:ext cx="900" cy="3780"/>
                    <a:chOff x="2880" y="8100"/>
                    <a:chExt cx="1080" cy="3780"/>
                  </a:xfrm>
                </p:grpSpPr>
                <p:sp>
                  <p:nvSpPr>
                    <p:cNvPr id="52243" name="Rectangle 19"/>
                    <p:cNvSpPr>
                      <a:spLocks noChangeAspect="1" noChangeArrowheads="1"/>
                    </p:cNvSpPr>
                    <p:nvPr/>
                  </p:nvSpPr>
                  <p:spPr bwMode="auto">
                    <a:xfrm>
                      <a:off x="3060" y="10260"/>
                      <a:ext cx="720" cy="1620"/>
                    </a:xfrm>
                    <a:prstGeom prst="rect">
                      <a:avLst/>
                    </a:prstGeom>
                    <a:solidFill>
                      <a:srgbClr val="FFFFFF"/>
                    </a:solidFill>
                    <a:ln w="12700">
                      <a:solidFill>
                        <a:srgbClr val="000000"/>
                      </a:solidFill>
                      <a:miter lim="800000"/>
                      <a:headEnd/>
                      <a:tailEnd/>
                    </a:ln>
                  </p:spPr>
                  <p:txBody>
                    <a:bodyPr vert="horz" wrap="square" lIns="91440" tIns="45720" rIns="91440" bIns="45720" numCol="1" anchor="t" anchorCtr="0" compatLnSpc="1">
                      <a:prstTxWarp prst="textNoShape">
                        <a:avLst/>
                      </a:prstTxWarp>
                    </a:bodyPr>
                    <a:lstStyle/>
                    <a:p>
                      <a:endParaRPr lang="el-GR" sz="1600"/>
                    </a:p>
                  </p:txBody>
                </p:sp>
                <p:grpSp>
                  <p:nvGrpSpPr>
                    <p:cNvPr id="52244" name="Group 20"/>
                    <p:cNvGrpSpPr>
                      <a:grpSpLocks noChangeAspect="1"/>
                    </p:cNvGrpSpPr>
                    <p:nvPr/>
                  </p:nvGrpSpPr>
                  <p:grpSpPr bwMode="auto">
                    <a:xfrm>
                      <a:off x="2880" y="8100"/>
                      <a:ext cx="1080" cy="2175"/>
                      <a:chOff x="2880" y="8100"/>
                      <a:chExt cx="1080" cy="2175"/>
                    </a:xfrm>
                  </p:grpSpPr>
                  <p:sp>
                    <p:nvSpPr>
                      <p:cNvPr id="52245" name="Freeform 21"/>
                      <p:cNvSpPr>
                        <a:spLocks noChangeAspect="1"/>
                      </p:cNvSpPr>
                      <p:nvPr/>
                    </p:nvSpPr>
                    <p:spPr bwMode="auto">
                      <a:xfrm>
                        <a:off x="2880" y="8100"/>
                        <a:ext cx="1080" cy="2175"/>
                      </a:xfrm>
                      <a:custGeom>
                        <a:avLst/>
                        <a:gdLst/>
                        <a:ahLst/>
                        <a:cxnLst>
                          <a:cxn ang="0">
                            <a:pos x="0" y="30"/>
                          </a:cxn>
                          <a:cxn ang="0">
                            <a:pos x="45" y="60"/>
                          </a:cxn>
                          <a:cxn ang="0">
                            <a:pos x="75" y="105"/>
                          </a:cxn>
                          <a:cxn ang="0">
                            <a:pos x="210" y="150"/>
                          </a:cxn>
                          <a:cxn ang="0">
                            <a:pos x="255" y="180"/>
                          </a:cxn>
                          <a:cxn ang="0">
                            <a:pos x="360" y="210"/>
                          </a:cxn>
                          <a:cxn ang="0">
                            <a:pos x="855" y="150"/>
                          </a:cxn>
                          <a:cxn ang="0">
                            <a:pos x="945" y="120"/>
                          </a:cxn>
                          <a:cxn ang="0">
                            <a:pos x="990" y="90"/>
                          </a:cxn>
                          <a:cxn ang="0">
                            <a:pos x="1035" y="75"/>
                          </a:cxn>
                          <a:cxn ang="0">
                            <a:pos x="1080" y="0"/>
                          </a:cxn>
                          <a:cxn ang="0">
                            <a:pos x="1080" y="1995"/>
                          </a:cxn>
                          <a:cxn ang="0">
                            <a:pos x="900" y="2175"/>
                          </a:cxn>
                          <a:cxn ang="0">
                            <a:pos x="180" y="2175"/>
                          </a:cxn>
                          <a:cxn ang="0">
                            <a:pos x="0" y="1995"/>
                          </a:cxn>
                          <a:cxn ang="0">
                            <a:pos x="0" y="30"/>
                          </a:cxn>
                        </a:cxnLst>
                        <a:rect l="0" t="0" r="r" b="b"/>
                        <a:pathLst>
                          <a:path w="1080" h="2175">
                            <a:moveTo>
                              <a:pt x="0" y="30"/>
                            </a:moveTo>
                            <a:cubicBezTo>
                              <a:pt x="15" y="40"/>
                              <a:pt x="32" y="47"/>
                              <a:pt x="45" y="60"/>
                            </a:cubicBezTo>
                            <a:cubicBezTo>
                              <a:pt x="58" y="73"/>
                              <a:pt x="60" y="95"/>
                              <a:pt x="75" y="105"/>
                            </a:cubicBezTo>
                            <a:cubicBezTo>
                              <a:pt x="115" y="130"/>
                              <a:pt x="165" y="135"/>
                              <a:pt x="210" y="150"/>
                            </a:cubicBezTo>
                            <a:cubicBezTo>
                              <a:pt x="227" y="156"/>
                              <a:pt x="239" y="172"/>
                              <a:pt x="255" y="180"/>
                            </a:cubicBezTo>
                            <a:cubicBezTo>
                              <a:pt x="277" y="191"/>
                              <a:pt x="341" y="205"/>
                              <a:pt x="360" y="210"/>
                            </a:cubicBezTo>
                            <a:cubicBezTo>
                              <a:pt x="525" y="192"/>
                              <a:pt x="689" y="168"/>
                              <a:pt x="855" y="150"/>
                            </a:cubicBezTo>
                            <a:cubicBezTo>
                              <a:pt x="885" y="140"/>
                              <a:pt x="915" y="130"/>
                              <a:pt x="945" y="120"/>
                            </a:cubicBezTo>
                            <a:cubicBezTo>
                              <a:pt x="962" y="114"/>
                              <a:pt x="974" y="98"/>
                              <a:pt x="990" y="90"/>
                            </a:cubicBezTo>
                            <a:cubicBezTo>
                              <a:pt x="1004" y="83"/>
                              <a:pt x="1020" y="80"/>
                              <a:pt x="1035" y="75"/>
                            </a:cubicBezTo>
                            <a:cubicBezTo>
                              <a:pt x="1054" y="17"/>
                              <a:pt x="1039" y="41"/>
                              <a:pt x="1080" y="0"/>
                            </a:cubicBezTo>
                            <a:lnTo>
                              <a:pt x="1080" y="1995"/>
                            </a:lnTo>
                            <a:lnTo>
                              <a:pt x="900" y="2175"/>
                            </a:lnTo>
                            <a:lnTo>
                              <a:pt x="180" y="2175"/>
                            </a:lnTo>
                            <a:lnTo>
                              <a:pt x="0" y="1995"/>
                            </a:lnTo>
                            <a:lnTo>
                              <a:pt x="0" y="30"/>
                            </a:lnTo>
                            <a:close/>
                          </a:path>
                        </a:pathLst>
                      </a:custGeom>
                      <a:solidFill>
                        <a:srgbClr val="C0C0C0"/>
                      </a:solidFill>
                      <a:ln w="12700">
                        <a:solidFill>
                          <a:srgbClr val="000000"/>
                        </a:solidFill>
                        <a:round/>
                        <a:headEnd/>
                        <a:tailEnd/>
                      </a:ln>
                    </p:spPr>
                    <p:txBody>
                      <a:bodyPr vert="horz" wrap="square" lIns="91440" tIns="45720" rIns="91440" bIns="45720" numCol="1" anchor="t" anchorCtr="0" compatLnSpc="1">
                        <a:prstTxWarp prst="textNoShape">
                          <a:avLst/>
                        </a:prstTxWarp>
                      </a:bodyPr>
                      <a:lstStyle/>
                      <a:p>
                        <a:endParaRPr lang="el-GR" sz="1600"/>
                      </a:p>
                    </p:txBody>
                  </p:sp>
                  <p:sp>
                    <p:nvSpPr>
                      <p:cNvPr id="52246" name="Line 22"/>
                      <p:cNvSpPr>
                        <a:spLocks noChangeAspect="1" noChangeShapeType="1"/>
                      </p:cNvSpPr>
                      <p:nvPr/>
                    </p:nvSpPr>
                    <p:spPr bwMode="auto">
                      <a:xfrm>
                        <a:off x="3060" y="8280"/>
                        <a:ext cx="0" cy="1980"/>
                      </a:xfrm>
                      <a:prstGeom prst="line">
                        <a:avLst/>
                      </a:prstGeom>
                      <a:noFill/>
                      <a:ln w="12700">
                        <a:solidFill>
                          <a:srgbClr val="000000"/>
                        </a:solidFill>
                        <a:round/>
                        <a:headEnd/>
                        <a:tailEnd/>
                      </a:ln>
                    </p:spPr>
                    <p:txBody>
                      <a:bodyPr vert="horz" wrap="square" lIns="91440" tIns="45720" rIns="91440" bIns="45720" numCol="1" anchor="t" anchorCtr="0" compatLnSpc="1">
                        <a:prstTxWarp prst="textNoShape">
                          <a:avLst/>
                        </a:prstTxWarp>
                      </a:bodyPr>
                      <a:lstStyle/>
                      <a:p>
                        <a:endParaRPr lang="el-GR" sz="1600"/>
                      </a:p>
                    </p:txBody>
                  </p:sp>
                  <p:sp>
                    <p:nvSpPr>
                      <p:cNvPr id="52247" name="Line 23"/>
                      <p:cNvSpPr>
                        <a:spLocks noChangeAspect="1" noChangeShapeType="1"/>
                      </p:cNvSpPr>
                      <p:nvPr/>
                    </p:nvSpPr>
                    <p:spPr bwMode="auto">
                      <a:xfrm>
                        <a:off x="3420" y="8280"/>
                        <a:ext cx="0" cy="1980"/>
                      </a:xfrm>
                      <a:prstGeom prst="line">
                        <a:avLst/>
                      </a:prstGeom>
                      <a:noFill/>
                      <a:ln w="12700">
                        <a:solidFill>
                          <a:srgbClr val="000000"/>
                        </a:solidFill>
                        <a:round/>
                        <a:headEnd/>
                        <a:tailEnd/>
                      </a:ln>
                    </p:spPr>
                    <p:txBody>
                      <a:bodyPr vert="horz" wrap="square" lIns="91440" tIns="45720" rIns="91440" bIns="45720" numCol="1" anchor="t" anchorCtr="0" compatLnSpc="1">
                        <a:prstTxWarp prst="textNoShape">
                          <a:avLst/>
                        </a:prstTxWarp>
                      </a:bodyPr>
                      <a:lstStyle/>
                      <a:p>
                        <a:endParaRPr lang="el-GR" sz="1600"/>
                      </a:p>
                    </p:txBody>
                  </p:sp>
                  <p:sp>
                    <p:nvSpPr>
                      <p:cNvPr id="52248" name="Line 24"/>
                      <p:cNvSpPr>
                        <a:spLocks noChangeAspect="1" noChangeShapeType="1"/>
                      </p:cNvSpPr>
                      <p:nvPr/>
                    </p:nvSpPr>
                    <p:spPr bwMode="auto">
                      <a:xfrm>
                        <a:off x="3780" y="8280"/>
                        <a:ext cx="0" cy="1980"/>
                      </a:xfrm>
                      <a:prstGeom prst="line">
                        <a:avLst/>
                      </a:prstGeom>
                      <a:noFill/>
                      <a:ln w="12700">
                        <a:solidFill>
                          <a:srgbClr val="000000"/>
                        </a:solidFill>
                        <a:round/>
                        <a:headEnd/>
                        <a:tailEnd/>
                      </a:ln>
                    </p:spPr>
                    <p:txBody>
                      <a:bodyPr vert="horz" wrap="square" lIns="91440" tIns="45720" rIns="91440" bIns="45720" numCol="1" anchor="t" anchorCtr="0" compatLnSpc="1">
                        <a:prstTxWarp prst="textNoShape">
                          <a:avLst/>
                        </a:prstTxWarp>
                      </a:bodyPr>
                      <a:lstStyle/>
                      <a:p>
                        <a:endParaRPr lang="el-GR" sz="1600"/>
                      </a:p>
                    </p:txBody>
                  </p:sp>
                </p:grpSp>
              </p:grpSp>
            </p:grpSp>
            <p:grpSp>
              <p:nvGrpSpPr>
                <p:cNvPr id="52249" name="Group 25"/>
                <p:cNvGrpSpPr>
                  <a:grpSpLocks noChangeAspect="1"/>
                </p:cNvGrpSpPr>
                <p:nvPr/>
              </p:nvGrpSpPr>
              <p:grpSpPr bwMode="auto">
                <a:xfrm>
                  <a:off x="8280" y="8483"/>
                  <a:ext cx="1620" cy="1231"/>
                  <a:chOff x="5040" y="5101"/>
                  <a:chExt cx="4500" cy="3420"/>
                </a:xfrm>
              </p:grpSpPr>
              <p:grpSp>
                <p:nvGrpSpPr>
                  <p:cNvPr id="52250" name="Group 26"/>
                  <p:cNvGrpSpPr>
                    <a:grpSpLocks noChangeAspect="1"/>
                  </p:cNvGrpSpPr>
                  <p:nvPr/>
                </p:nvGrpSpPr>
                <p:grpSpPr bwMode="auto">
                  <a:xfrm>
                    <a:off x="5040" y="5101"/>
                    <a:ext cx="3172" cy="3420"/>
                    <a:chOff x="1800" y="9180"/>
                    <a:chExt cx="7169" cy="7730"/>
                  </a:xfrm>
                </p:grpSpPr>
                <p:grpSp>
                  <p:nvGrpSpPr>
                    <p:cNvPr id="52251" name="Group 27"/>
                    <p:cNvGrpSpPr>
                      <a:grpSpLocks noChangeAspect="1"/>
                    </p:cNvGrpSpPr>
                    <p:nvPr/>
                  </p:nvGrpSpPr>
                  <p:grpSpPr bwMode="auto">
                    <a:xfrm>
                      <a:off x="1800" y="9900"/>
                      <a:ext cx="7169" cy="7010"/>
                      <a:chOff x="4317" y="8103"/>
                      <a:chExt cx="3603" cy="3807"/>
                    </a:xfrm>
                  </p:grpSpPr>
                  <p:sp>
                    <p:nvSpPr>
                      <p:cNvPr id="52252" name="Freeform 28"/>
                      <p:cNvSpPr>
                        <a:spLocks noChangeAspect="1"/>
                      </p:cNvSpPr>
                      <p:nvPr/>
                    </p:nvSpPr>
                    <p:spPr bwMode="auto">
                      <a:xfrm>
                        <a:off x="5760" y="8103"/>
                        <a:ext cx="1080" cy="2160"/>
                      </a:xfrm>
                      <a:custGeom>
                        <a:avLst/>
                        <a:gdLst/>
                        <a:ahLst/>
                        <a:cxnLst>
                          <a:cxn ang="0">
                            <a:pos x="1080" y="0"/>
                          </a:cxn>
                          <a:cxn ang="0">
                            <a:pos x="720" y="1980"/>
                          </a:cxn>
                          <a:cxn ang="0">
                            <a:pos x="360" y="2160"/>
                          </a:cxn>
                          <a:cxn ang="0">
                            <a:pos x="0" y="1980"/>
                          </a:cxn>
                          <a:cxn ang="0">
                            <a:pos x="360" y="180"/>
                          </a:cxn>
                          <a:cxn ang="0">
                            <a:pos x="1080" y="0"/>
                          </a:cxn>
                        </a:cxnLst>
                        <a:rect l="0" t="0" r="r" b="b"/>
                        <a:pathLst>
                          <a:path w="1080" h="2160">
                            <a:moveTo>
                              <a:pt x="1080" y="0"/>
                            </a:moveTo>
                            <a:lnTo>
                              <a:pt x="720" y="1980"/>
                            </a:lnTo>
                            <a:lnTo>
                              <a:pt x="360" y="2160"/>
                            </a:lnTo>
                            <a:lnTo>
                              <a:pt x="0" y="1980"/>
                            </a:lnTo>
                            <a:lnTo>
                              <a:pt x="360" y="180"/>
                            </a:lnTo>
                            <a:lnTo>
                              <a:pt x="1080" y="0"/>
                            </a:lnTo>
                            <a:close/>
                          </a:path>
                        </a:pathLst>
                      </a:custGeom>
                      <a:solidFill>
                        <a:srgbClr val="C0C0C0"/>
                      </a:solidFill>
                      <a:ln w="12700">
                        <a:solidFill>
                          <a:srgbClr val="000000"/>
                        </a:solidFill>
                        <a:round/>
                        <a:headEnd/>
                        <a:tailEnd/>
                      </a:ln>
                    </p:spPr>
                    <p:txBody>
                      <a:bodyPr vert="horz" wrap="square" lIns="91440" tIns="45720" rIns="91440" bIns="45720" numCol="1" anchor="t" anchorCtr="0" compatLnSpc="1">
                        <a:prstTxWarp prst="textNoShape">
                          <a:avLst/>
                        </a:prstTxWarp>
                      </a:bodyPr>
                      <a:lstStyle/>
                      <a:p>
                        <a:endParaRPr lang="el-GR" sz="1600"/>
                      </a:p>
                    </p:txBody>
                  </p:sp>
                  <p:sp>
                    <p:nvSpPr>
                      <p:cNvPr id="52253" name="Freeform 29"/>
                      <p:cNvSpPr>
                        <a:spLocks noChangeAspect="1"/>
                      </p:cNvSpPr>
                      <p:nvPr/>
                    </p:nvSpPr>
                    <p:spPr bwMode="auto">
                      <a:xfrm>
                        <a:off x="5760" y="10260"/>
                        <a:ext cx="2160" cy="1650"/>
                      </a:xfrm>
                      <a:custGeom>
                        <a:avLst/>
                        <a:gdLst/>
                        <a:ahLst/>
                        <a:cxnLst>
                          <a:cxn ang="0">
                            <a:pos x="360" y="0"/>
                          </a:cxn>
                          <a:cxn ang="0">
                            <a:pos x="0" y="720"/>
                          </a:cxn>
                          <a:cxn ang="0">
                            <a:pos x="360" y="1440"/>
                          </a:cxn>
                          <a:cxn ang="0">
                            <a:pos x="1260" y="1620"/>
                          </a:cxn>
                          <a:cxn ang="0">
                            <a:pos x="2160" y="1260"/>
                          </a:cxn>
                        </a:cxnLst>
                        <a:rect l="0" t="0" r="r" b="b"/>
                        <a:pathLst>
                          <a:path w="2160" h="1650">
                            <a:moveTo>
                              <a:pt x="360" y="0"/>
                            </a:moveTo>
                            <a:cubicBezTo>
                              <a:pt x="180" y="240"/>
                              <a:pt x="0" y="480"/>
                              <a:pt x="0" y="720"/>
                            </a:cubicBezTo>
                            <a:cubicBezTo>
                              <a:pt x="0" y="960"/>
                              <a:pt x="150" y="1290"/>
                              <a:pt x="360" y="1440"/>
                            </a:cubicBezTo>
                            <a:cubicBezTo>
                              <a:pt x="570" y="1590"/>
                              <a:pt x="960" y="1650"/>
                              <a:pt x="1260" y="1620"/>
                            </a:cubicBezTo>
                            <a:cubicBezTo>
                              <a:pt x="1560" y="1590"/>
                              <a:pt x="1860" y="1425"/>
                              <a:pt x="2160" y="1260"/>
                            </a:cubicBezTo>
                          </a:path>
                        </a:pathLst>
                      </a:custGeom>
                      <a:noFill/>
                      <a:ln w="12700">
                        <a:solidFill>
                          <a:srgbClr val="000000"/>
                        </a:solidFill>
                        <a:round/>
                        <a:headEnd/>
                        <a:tailEnd/>
                      </a:ln>
                    </p:spPr>
                    <p:txBody>
                      <a:bodyPr vert="horz" wrap="square" lIns="91440" tIns="45720" rIns="91440" bIns="45720" numCol="1" anchor="t" anchorCtr="0" compatLnSpc="1">
                        <a:prstTxWarp prst="textNoShape">
                          <a:avLst/>
                        </a:prstTxWarp>
                      </a:bodyPr>
                      <a:lstStyle/>
                      <a:p>
                        <a:endParaRPr lang="el-GR" sz="1600"/>
                      </a:p>
                    </p:txBody>
                  </p:sp>
                  <p:sp>
                    <p:nvSpPr>
                      <p:cNvPr id="52254" name="Freeform 30"/>
                      <p:cNvSpPr>
                        <a:spLocks noChangeAspect="1"/>
                      </p:cNvSpPr>
                      <p:nvPr/>
                    </p:nvSpPr>
                    <p:spPr bwMode="auto">
                      <a:xfrm>
                        <a:off x="4317" y="8460"/>
                        <a:ext cx="1800" cy="720"/>
                      </a:xfrm>
                      <a:custGeom>
                        <a:avLst/>
                        <a:gdLst/>
                        <a:ahLst/>
                        <a:cxnLst>
                          <a:cxn ang="0">
                            <a:pos x="1800" y="0"/>
                          </a:cxn>
                          <a:cxn ang="0">
                            <a:pos x="540" y="360"/>
                          </a:cxn>
                          <a:cxn ang="0">
                            <a:pos x="0" y="720"/>
                          </a:cxn>
                        </a:cxnLst>
                        <a:rect l="0" t="0" r="r" b="b"/>
                        <a:pathLst>
                          <a:path w="1800" h="720">
                            <a:moveTo>
                              <a:pt x="1800" y="0"/>
                            </a:moveTo>
                            <a:lnTo>
                              <a:pt x="540" y="360"/>
                            </a:lnTo>
                            <a:lnTo>
                              <a:pt x="0" y="720"/>
                            </a:lnTo>
                          </a:path>
                        </a:pathLst>
                      </a:custGeom>
                      <a:noFill/>
                      <a:ln w="12700">
                        <a:solidFill>
                          <a:srgbClr val="000000"/>
                        </a:solidFill>
                        <a:round/>
                        <a:headEnd/>
                        <a:tailEnd/>
                      </a:ln>
                    </p:spPr>
                    <p:txBody>
                      <a:bodyPr vert="horz" wrap="square" lIns="91440" tIns="45720" rIns="91440" bIns="45720" numCol="1" anchor="t" anchorCtr="0" compatLnSpc="1">
                        <a:prstTxWarp prst="textNoShape">
                          <a:avLst/>
                        </a:prstTxWarp>
                      </a:bodyPr>
                      <a:lstStyle/>
                      <a:p>
                        <a:endParaRPr lang="el-GR" sz="1600"/>
                      </a:p>
                    </p:txBody>
                  </p:sp>
                </p:grpSp>
                <p:grpSp>
                  <p:nvGrpSpPr>
                    <p:cNvPr id="52255" name="Group 31"/>
                    <p:cNvGrpSpPr>
                      <a:grpSpLocks noChangeAspect="1"/>
                    </p:cNvGrpSpPr>
                    <p:nvPr/>
                  </p:nvGrpSpPr>
                  <p:grpSpPr bwMode="auto">
                    <a:xfrm>
                      <a:off x="5400" y="9180"/>
                      <a:ext cx="1620" cy="1080"/>
                      <a:chOff x="5400" y="9180"/>
                      <a:chExt cx="1620" cy="1080"/>
                    </a:xfrm>
                  </p:grpSpPr>
                  <p:sp>
                    <p:nvSpPr>
                      <p:cNvPr id="52256" name="Line 32"/>
                      <p:cNvSpPr>
                        <a:spLocks noChangeAspect="1" noChangeShapeType="1"/>
                      </p:cNvSpPr>
                      <p:nvPr/>
                    </p:nvSpPr>
                    <p:spPr bwMode="auto">
                      <a:xfrm flipV="1">
                        <a:off x="6840" y="9180"/>
                        <a:ext cx="180" cy="720"/>
                      </a:xfrm>
                      <a:prstGeom prst="line">
                        <a:avLst/>
                      </a:prstGeom>
                      <a:noFill/>
                      <a:ln w="12700">
                        <a:solidFill>
                          <a:srgbClr val="000000"/>
                        </a:solidFill>
                        <a:round/>
                        <a:headEnd/>
                        <a:tailEnd/>
                      </a:ln>
                    </p:spPr>
                    <p:txBody>
                      <a:bodyPr vert="horz" wrap="square" lIns="91440" tIns="45720" rIns="91440" bIns="45720" numCol="1" anchor="t" anchorCtr="0" compatLnSpc="1">
                        <a:prstTxWarp prst="textNoShape">
                          <a:avLst/>
                        </a:prstTxWarp>
                      </a:bodyPr>
                      <a:lstStyle/>
                      <a:p>
                        <a:endParaRPr lang="el-GR" sz="1600"/>
                      </a:p>
                    </p:txBody>
                  </p:sp>
                  <p:sp>
                    <p:nvSpPr>
                      <p:cNvPr id="52257" name="Line 33"/>
                      <p:cNvSpPr>
                        <a:spLocks noChangeAspect="1" noChangeShapeType="1"/>
                      </p:cNvSpPr>
                      <p:nvPr/>
                    </p:nvSpPr>
                    <p:spPr bwMode="auto">
                      <a:xfrm flipH="1">
                        <a:off x="5580" y="9180"/>
                        <a:ext cx="1440" cy="360"/>
                      </a:xfrm>
                      <a:prstGeom prst="line">
                        <a:avLst/>
                      </a:prstGeom>
                      <a:noFill/>
                      <a:ln w="12700">
                        <a:solidFill>
                          <a:srgbClr val="000000"/>
                        </a:solidFill>
                        <a:round/>
                        <a:headEnd/>
                        <a:tailEnd/>
                      </a:ln>
                    </p:spPr>
                    <p:txBody>
                      <a:bodyPr vert="horz" wrap="square" lIns="91440" tIns="45720" rIns="91440" bIns="45720" numCol="1" anchor="t" anchorCtr="0" compatLnSpc="1">
                        <a:prstTxWarp prst="textNoShape">
                          <a:avLst/>
                        </a:prstTxWarp>
                      </a:bodyPr>
                      <a:lstStyle/>
                      <a:p>
                        <a:endParaRPr lang="el-GR" sz="1600"/>
                      </a:p>
                    </p:txBody>
                  </p:sp>
                  <p:sp>
                    <p:nvSpPr>
                      <p:cNvPr id="52258" name="Line 34"/>
                      <p:cNvSpPr>
                        <a:spLocks noChangeAspect="1" noChangeShapeType="1"/>
                      </p:cNvSpPr>
                      <p:nvPr/>
                    </p:nvSpPr>
                    <p:spPr bwMode="auto">
                      <a:xfrm flipV="1">
                        <a:off x="5400" y="9540"/>
                        <a:ext cx="180" cy="720"/>
                      </a:xfrm>
                      <a:prstGeom prst="line">
                        <a:avLst/>
                      </a:prstGeom>
                      <a:noFill/>
                      <a:ln w="12700">
                        <a:solidFill>
                          <a:srgbClr val="000000"/>
                        </a:solidFill>
                        <a:round/>
                        <a:headEnd/>
                        <a:tailEnd/>
                      </a:ln>
                    </p:spPr>
                    <p:txBody>
                      <a:bodyPr vert="horz" wrap="square" lIns="91440" tIns="45720" rIns="91440" bIns="45720" numCol="1" anchor="t" anchorCtr="0" compatLnSpc="1">
                        <a:prstTxWarp prst="textNoShape">
                          <a:avLst/>
                        </a:prstTxWarp>
                      </a:bodyPr>
                      <a:lstStyle/>
                      <a:p>
                        <a:endParaRPr lang="el-GR" sz="1600"/>
                      </a:p>
                    </p:txBody>
                  </p:sp>
                </p:grpSp>
              </p:grpSp>
              <p:grpSp>
                <p:nvGrpSpPr>
                  <p:cNvPr id="52259" name="Group 35"/>
                  <p:cNvGrpSpPr>
                    <a:grpSpLocks noChangeAspect="1"/>
                  </p:cNvGrpSpPr>
                  <p:nvPr/>
                </p:nvGrpSpPr>
                <p:grpSpPr bwMode="auto">
                  <a:xfrm>
                    <a:off x="8640" y="5101"/>
                    <a:ext cx="900" cy="3359"/>
                    <a:chOff x="8640" y="5101"/>
                    <a:chExt cx="900" cy="3359"/>
                  </a:xfrm>
                </p:grpSpPr>
                <p:sp>
                  <p:nvSpPr>
                    <p:cNvPr id="52260" name="Rectangle 36"/>
                    <p:cNvSpPr>
                      <a:spLocks noChangeAspect="1" noChangeArrowheads="1"/>
                    </p:cNvSpPr>
                    <p:nvPr/>
                  </p:nvSpPr>
                  <p:spPr bwMode="auto">
                    <a:xfrm>
                      <a:off x="8793" y="7224"/>
                      <a:ext cx="600" cy="1236"/>
                    </a:xfrm>
                    <a:prstGeom prst="rect">
                      <a:avLst/>
                    </a:prstGeom>
                    <a:solidFill>
                      <a:srgbClr val="FFFFFF"/>
                    </a:solidFill>
                    <a:ln w="12700">
                      <a:solidFill>
                        <a:srgbClr val="000000"/>
                      </a:solidFill>
                      <a:miter lim="800000"/>
                      <a:headEnd/>
                      <a:tailEnd/>
                    </a:ln>
                  </p:spPr>
                  <p:txBody>
                    <a:bodyPr vert="horz" wrap="square" lIns="91440" tIns="45720" rIns="91440" bIns="45720" numCol="1" anchor="t" anchorCtr="0" compatLnSpc="1">
                      <a:prstTxWarp prst="textNoShape">
                        <a:avLst/>
                      </a:prstTxWarp>
                    </a:bodyPr>
                    <a:lstStyle/>
                    <a:p>
                      <a:endParaRPr lang="el-GR" sz="1600"/>
                    </a:p>
                  </p:txBody>
                </p:sp>
                <p:sp>
                  <p:nvSpPr>
                    <p:cNvPr id="52261" name="Freeform 37"/>
                    <p:cNvSpPr>
                      <a:spLocks noChangeAspect="1"/>
                    </p:cNvSpPr>
                    <p:nvPr/>
                  </p:nvSpPr>
                  <p:spPr bwMode="auto">
                    <a:xfrm>
                      <a:off x="8640" y="5101"/>
                      <a:ext cx="900" cy="2160"/>
                    </a:xfrm>
                    <a:custGeom>
                      <a:avLst/>
                      <a:gdLst/>
                      <a:ahLst/>
                      <a:cxnLst>
                        <a:cxn ang="0">
                          <a:pos x="0" y="180"/>
                        </a:cxn>
                        <a:cxn ang="0">
                          <a:pos x="180" y="0"/>
                        </a:cxn>
                        <a:cxn ang="0">
                          <a:pos x="900" y="0"/>
                        </a:cxn>
                        <a:cxn ang="0">
                          <a:pos x="1080" y="180"/>
                        </a:cxn>
                        <a:cxn ang="0">
                          <a:pos x="1080" y="1980"/>
                        </a:cxn>
                        <a:cxn ang="0">
                          <a:pos x="900" y="2160"/>
                        </a:cxn>
                        <a:cxn ang="0">
                          <a:pos x="180" y="2160"/>
                        </a:cxn>
                        <a:cxn ang="0">
                          <a:pos x="0" y="1980"/>
                        </a:cxn>
                        <a:cxn ang="0">
                          <a:pos x="0" y="180"/>
                        </a:cxn>
                      </a:cxnLst>
                      <a:rect l="0" t="0" r="r" b="b"/>
                      <a:pathLst>
                        <a:path w="1080" h="2160">
                          <a:moveTo>
                            <a:pt x="0" y="180"/>
                          </a:moveTo>
                          <a:lnTo>
                            <a:pt x="180" y="0"/>
                          </a:lnTo>
                          <a:lnTo>
                            <a:pt x="900" y="0"/>
                          </a:lnTo>
                          <a:lnTo>
                            <a:pt x="1080" y="180"/>
                          </a:lnTo>
                          <a:lnTo>
                            <a:pt x="1080" y="1980"/>
                          </a:lnTo>
                          <a:lnTo>
                            <a:pt x="900" y="2160"/>
                          </a:lnTo>
                          <a:lnTo>
                            <a:pt x="180" y="2160"/>
                          </a:lnTo>
                          <a:lnTo>
                            <a:pt x="0" y="1980"/>
                          </a:lnTo>
                          <a:lnTo>
                            <a:pt x="0" y="180"/>
                          </a:lnTo>
                          <a:close/>
                        </a:path>
                      </a:pathLst>
                    </a:custGeom>
                    <a:solidFill>
                      <a:srgbClr val="C0C0C0"/>
                    </a:solidFill>
                    <a:ln w="12700">
                      <a:solidFill>
                        <a:srgbClr val="000000"/>
                      </a:solidFill>
                      <a:round/>
                      <a:headEnd/>
                      <a:tailEnd/>
                    </a:ln>
                  </p:spPr>
                  <p:txBody>
                    <a:bodyPr vert="horz" wrap="square" lIns="91440" tIns="45720" rIns="91440" bIns="45720" numCol="1" anchor="t" anchorCtr="0" compatLnSpc="1">
                      <a:prstTxWarp prst="textNoShape">
                        <a:avLst/>
                      </a:prstTxWarp>
                    </a:bodyPr>
                    <a:lstStyle/>
                    <a:p>
                      <a:endParaRPr lang="el-GR" sz="1600"/>
                    </a:p>
                  </p:txBody>
                </p:sp>
              </p:grpSp>
            </p:grpSp>
            <p:grpSp>
              <p:nvGrpSpPr>
                <p:cNvPr id="52262" name="Group 38"/>
                <p:cNvGrpSpPr>
                  <a:grpSpLocks noChangeAspect="1"/>
                </p:cNvGrpSpPr>
                <p:nvPr/>
              </p:nvGrpSpPr>
              <p:grpSpPr bwMode="auto">
                <a:xfrm>
                  <a:off x="4140" y="8483"/>
                  <a:ext cx="1620" cy="1329"/>
                  <a:chOff x="4320" y="9887"/>
                  <a:chExt cx="4860" cy="3987"/>
                </a:xfrm>
              </p:grpSpPr>
              <p:sp>
                <p:nvSpPr>
                  <p:cNvPr id="52263" name="Freeform 39"/>
                  <p:cNvSpPr>
                    <a:spLocks noChangeAspect="1"/>
                  </p:cNvSpPr>
                  <p:nvPr/>
                </p:nvSpPr>
                <p:spPr bwMode="auto">
                  <a:xfrm>
                    <a:off x="8280" y="9887"/>
                    <a:ext cx="540" cy="360"/>
                  </a:xfrm>
                  <a:custGeom>
                    <a:avLst/>
                    <a:gdLst/>
                    <a:ahLst/>
                    <a:cxnLst>
                      <a:cxn ang="0">
                        <a:pos x="0" y="360"/>
                      </a:cxn>
                      <a:cxn ang="0">
                        <a:pos x="0" y="0"/>
                      </a:cxn>
                      <a:cxn ang="0">
                        <a:pos x="540" y="180"/>
                      </a:cxn>
                    </a:cxnLst>
                    <a:rect l="0" t="0" r="r" b="b"/>
                    <a:pathLst>
                      <a:path w="540" h="360">
                        <a:moveTo>
                          <a:pt x="0" y="360"/>
                        </a:moveTo>
                        <a:lnTo>
                          <a:pt x="0" y="0"/>
                        </a:lnTo>
                        <a:lnTo>
                          <a:pt x="540" y="180"/>
                        </a:lnTo>
                      </a:path>
                    </a:pathLst>
                  </a:custGeom>
                  <a:noFill/>
                  <a:ln w="12700">
                    <a:solidFill>
                      <a:srgbClr val="000000"/>
                    </a:solidFill>
                    <a:round/>
                    <a:headEnd/>
                    <a:tailEnd/>
                  </a:ln>
                </p:spPr>
                <p:txBody>
                  <a:bodyPr vert="horz" wrap="square" lIns="91440" tIns="45720" rIns="91440" bIns="45720" numCol="1" anchor="t" anchorCtr="0" compatLnSpc="1">
                    <a:prstTxWarp prst="textNoShape">
                      <a:avLst/>
                    </a:prstTxWarp>
                  </a:bodyPr>
                  <a:lstStyle/>
                  <a:p>
                    <a:endParaRPr lang="el-GR" sz="1600"/>
                  </a:p>
                </p:txBody>
              </p:sp>
              <p:grpSp>
                <p:nvGrpSpPr>
                  <p:cNvPr id="52264" name="Group 40"/>
                  <p:cNvGrpSpPr>
                    <a:grpSpLocks noChangeAspect="1"/>
                  </p:cNvGrpSpPr>
                  <p:nvPr/>
                </p:nvGrpSpPr>
                <p:grpSpPr bwMode="auto">
                  <a:xfrm>
                    <a:off x="4320" y="9887"/>
                    <a:ext cx="4860" cy="3987"/>
                    <a:chOff x="4320" y="2160"/>
                    <a:chExt cx="4860" cy="3987"/>
                  </a:xfrm>
                </p:grpSpPr>
                <p:grpSp>
                  <p:nvGrpSpPr>
                    <p:cNvPr id="52265" name="Group 41"/>
                    <p:cNvGrpSpPr>
                      <a:grpSpLocks noChangeAspect="1"/>
                    </p:cNvGrpSpPr>
                    <p:nvPr/>
                  </p:nvGrpSpPr>
                  <p:grpSpPr bwMode="auto">
                    <a:xfrm>
                      <a:off x="8280" y="2160"/>
                      <a:ext cx="900" cy="3960"/>
                      <a:chOff x="8280" y="2160"/>
                      <a:chExt cx="1080" cy="3960"/>
                    </a:xfrm>
                  </p:grpSpPr>
                  <p:sp>
                    <p:nvSpPr>
                      <p:cNvPr id="52266" name="Rectangle 42"/>
                      <p:cNvSpPr>
                        <a:spLocks noChangeAspect="1" noChangeArrowheads="1"/>
                      </p:cNvSpPr>
                      <p:nvPr/>
                    </p:nvSpPr>
                    <p:spPr bwMode="auto">
                      <a:xfrm>
                        <a:off x="8460" y="4320"/>
                        <a:ext cx="720" cy="1800"/>
                      </a:xfrm>
                      <a:prstGeom prst="rect">
                        <a:avLst/>
                      </a:prstGeom>
                      <a:solidFill>
                        <a:srgbClr val="FFFFFF"/>
                      </a:solidFill>
                      <a:ln w="12700">
                        <a:solidFill>
                          <a:srgbClr val="000000"/>
                        </a:solidFill>
                        <a:miter lim="800000"/>
                        <a:headEnd/>
                        <a:tailEnd/>
                      </a:ln>
                    </p:spPr>
                    <p:txBody>
                      <a:bodyPr vert="horz" wrap="square" lIns="91440" tIns="45720" rIns="91440" bIns="45720" numCol="1" anchor="t" anchorCtr="0" compatLnSpc="1">
                        <a:prstTxWarp prst="textNoShape">
                          <a:avLst/>
                        </a:prstTxWarp>
                      </a:bodyPr>
                      <a:lstStyle/>
                      <a:p>
                        <a:endParaRPr lang="el-GR" sz="1600"/>
                      </a:p>
                    </p:txBody>
                  </p:sp>
                  <p:sp>
                    <p:nvSpPr>
                      <p:cNvPr id="52267" name="Freeform 43"/>
                      <p:cNvSpPr>
                        <a:spLocks noChangeAspect="1"/>
                      </p:cNvSpPr>
                      <p:nvPr/>
                    </p:nvSpPr>
                    <p:spPr bwMode="auto">
                      <a:xfrm>
                        <a:off x="8280" y="2160"/>
                        <a:ext cx="1080" cy="2160"/>
                      </a:xfrm>
                      <a:custGeom>
                        <a:avLst/>
                        <a:gdLst/>
                        <a:ahLst/>
                        <a:cxnLst>
                          <a:cxn ang="0">
                            <a:pos x="1080" y="1980"/>
                          </a:cxn>
                          <a:cxn ang="0">
                            <a:pos x="900" y="2160"/>
                          </a:cxn>
                          <a:cxn ang="0">
                            <a:pos x="180" y="2160"/>
                          </a:cxn>
                          <a:cxn ang="0">
                            <a:pos x="0" y="1980"/>
                          </a:cxn>
                          <a:cxn ang="0">
                            <a:pos x="0" y="360"/>
                          </a:cxn>
                          <a:cxn ang="0">
                            <a:pos x="1080" y="0"/>
                          </a:cxn>
                          <a:cxn ang="0">
                            <a:pos x="1080" y="1980"/>
                          </a:cxn>
                        </a:cxnLst>
                        <a:rect l="0" t="0" r="r" b="b"/>
                        <a:pathLst>
                          <a:path w="1080" h="2160">
                            <a:moveTo>
                              <a:pt x="1080" y="1980"/>
                            </a:moveTo>
                            <a:lnTo>
                              <a:pt x="900" y="2160"/>
                            </a:lnTo>
                            <a:lnTo>
                              <a:pt x="180" y="2160"/>
                            </a:lnTo>
                            <a:lnTo>
                              <a:pt x="0" y="1980"/>
                            </a:lnTo>
                            <a:lnTo>
                              <a:pt x="0" y="360"/>
                            </a:lnTo>
                            <a:lnTo>
                              <a:pt x="1080" y="0"/>
                            </a:lnTo>
                            <a:lnTo>
                              <a:pt x="1080" y="1980"/>
                            </a:lnTo>
                            <a:close/>
                          </a:path>
                        </a:pathLst>
                      </a:custGeom>
                      <a:solidFill>
                        <a:srgbClr val="C0C0C0"/>
                      </a:solidFill>
                      <a:ln w="12700">
                        <a:solidFill>
                          <a:srgbClr val="000000"/>
                        </a:solidFill>
                        <a:round/>
                        <a:headEnd/>
                        <a:tailEnd/>
                      </a:ln>
                    </p:spPr>
                    <p:txBody>
                      <a:bodyPr vert="horz" wrap="square" lIns="91440" tIns="45720" rIns="91440" bIns="45720" numCol="1" anchor="t" anchorCtr="0" compatLnSpc="1">
                        <a:prstTxWarp prst="textNoShape">
                          <a:avLst/>
                        </a:prstTxWarp>
                      </a:bodyPr>
                      <a:lstStyle/>
                      <a:p>
                        <a:endParaRPr lang="el-GR" sz="1600"/>
                      </a:p>
                    </p:txBody>
                  </p:sp>
                </p:grpSp>
                <p:grpSp>
                  <p:nvGrpSpPr>
                    <p:cNvPr id="52268" name="Group 44"/>
                    <p:cNvGrpSpPr>
                      <a:grpSpLocks noChangeAspect="1"/>
                    </p:cNvGrpSpPr>
                    <p:nvPr/>
                  </p:nvGrpSpPr>
                  <p:grpSpPr bwMode="auto">
                    <a:xfrm>
                      <a:off x="4320" y="2160"/>
                      <a:ext cx="3603" cy="3987"/>
                      <a:chOff x="4320" y="2160"/>
                      <a:chExt cx="3603" cy="3987"/>
                    </a:xfrm>
                  </p:grpSpPr>
                  <p:grpSp>
                    <p:nvGrpSpPr>
                      <p:cNvPr id="52269" name="Group 45"/>
                      <p:cNvGrpSpPr>
                        <a:grpSpLocks noChangeAspect="1"/>
                      </p:cNvGrpSpPr>
                      <p:nvPr/>
                    </p:nvGrpSpPr>
                    <p:grpSpPr bwMode="auto">
                      <a:xfrm>
                        <a:off x="4320" y="2340"/>
                        <a:ext cx="3603" cy="3807"/>
                        <a:chOff x="4317" y="8103"/>
                        <a:chExt cx="3603" cy="3807"/>
                      </a:xfrm>
                    </p:grpSpPr>
                    <p:sp>
                      <p:nvSpPr>
                        <p:cNvPr id="52270" name="Freeform 46"/>
                        <p:cNvSpPr>
                          <a:spLocks noChangeAspect="1"/>
                        </p:cNvSpPr>
                        <p:nvPr/>
                      </p:nvSpPr>
                      <p:spPr bwMode="auto">
                        <a:xfrm>
                          <a:off x="5760" y="8103"/>
                          <a:ext cx="1080" cy="2160"/>
                        </a:xfrm>
                        <a:custGeom>
                          <a:avLst/>
                          <a:gdLst/>
                          <a:ahLst/>
                          <a:cxnLst>
                            <a:cxn ang="0">
                              <a:pos x="1080" y="0"/>
                            </a:cxn>
                            <a:cxn ang="0">
                              <a:pos x="720" y="1980"/>
                            </a:cxn>
                            <a:cxn ang="0">
                              <a:pos x="360" y="2160"/>
                            </a:cxn>
                            <a:cxn ang="0">
                              <a:pos x="0" y="1980"/>
                            </a:cxn>
                            <a:cxn ang="0">
                              <a:pos x="360" y="180"/>
                            </a:cxn>
                            <a:cxn ang="0">
                              <a:pos x="1080" y="0"/>
                            </a:cxn>
                          </a:cxnLst>
                          <a:rect l="0" t="0" r="r" b="b"/>
                          <a:pathLst>
                            <a:path w="1080" h="2160">
                              <a:moveTo>
                                <a:pt x="1080" y="0"/>
                              </a:moveTo>
                              <a:lnTo>
                                <a:pt x="720" y="1980"/>
                              </a:lnTo>
                              <a:lnTo>
                                <a:pt x="360" y="2160"/>
                              </a:lnTo>
                              <a:lnTo>
                                <a:pt x="0" y="1980"/>
                              </a:lnTo>
                              <a:lnTo>
                                <a:pt x="360" y="180"/>
                              </a:lnTo>
                              <a:lnTo>
                                <a:pt x="1080" y="0"/>
                              </a:lnTo>
                              <a:close/>
                            </a:path>
                          </a:pathLst>
                        </a:custGeom>
                        <a:solidFill>
                          <a:srgbClr val="C0C0C0"/>
                        </a:solidFill>
                        <a:ln w="12700">
                          <a:solidFill>
                            <a:srgbClr val="000000"/>
                          </a:solidFill>
                          <a:round/>
                          <a:headEnd/>
                          <a:tailEnd/>
                        </a:ln>
                      </p:spPr>
                      <p:txBody>
                        <a:bodyPr vert="horz" wrap="square" lIns="91440" tIns="45720" rIns="91440" bIns="45720" numCol="1" anchor="t" anchorCtr="0" compatLnSpc="1">
                          <a:prstTxWarp prst="textNoShape">
                            <a:avLst/>
                          </a:prstTxWarp>
                        </a:bodyPr>
                        <a:lstStyle/>
                        <a:p>
                          <a:endParaRPr lang="el-GR" sz="1600"/>
                        </a:p>
                      </p:txBody>
                    </p:sp>
                    <p:sp>
                      <p:nvSpPr>
                        <p:cNvPr id="52271" name="Freeform 47"/>
                        <p:cNvSpPr>
                          <a:spLocks noChangeAspect="1"/>
                        </p:cNvSpPr>
                        <p:nvPr/>
                      </p:nvSpPr>
                      <p:spPr bwMode="auto">
                        <a:xfrm>
                          <a:off x="5760" y="10260"/>
                          <a:ext cx="2160" cy="1650"/>
                        </a:xfrm>
                        <a:custGeom>
                          <a:avLst/>
                          <a:gdLst/>
                          <a:ahLst/>
                          <a:cxnLst>
                            <a:cxn ang="0">
                              <a:pos x="360" y="0"/>
                            </a:cxn>
                            <a:cxn ang="0">
                              <a:pos x="0" y="720"/>
                            </a:cxn>
                            <a:cxn ang="0">
                              <a:pos x="360" y="1440"/>
                            </a:cxn>
                            <a:cxn ang="0">
                              <a:pos x="1260" y="1620"/>
                            </a:cxn>
                            <a:cxn ang="0">
                              <a:pos x="2160" y="1260"/>
                            </a:cxn>
                          </a:cxnLst>
                          <a:rect l="0" t="0" r="r" b="b"/>
                          <a:pathLst>
                            <a:path w="2160" h="1650">
                              <a:moveTo>
                                <a:pt x="360" y="0"/>
                              </a:moveTo>
                              <a:cubicBezTo>
                                <a:pt x="180" y="240"/>
                                <a:pt x="0" y="480"/>
                                <a:pt x="0" y="720"/>
                              </a:cubicBezTo>
                              <a:cubicBezTo>
                                <a:pt x="0" y="960"/>
                                <a:pt x="150" y="1290"/>
                                <a:pt x="360" y="1440"/>
                              </a:cubicBezTo>
                              <a:cubicBezTo>
                                <a:pt x="570" y="1590"/>
                                <a:pt x="960" y="1650"/>
                                <a:pt x="1260" y="1620"/>
                              </a:cubicBezTo>
                              <a:cubicBezTo>
                                <a:pt x="1560" y="1590"/>
                                <a:pt x="1860" y="1425"/>
                                <a:pt x="2160" y="1260"/>
                              </a:cubicBezTo>
                            </a:path>
                          </a:pathLst>
                        </a:custGeom>
                        <a:noFill/>
                        <a:ln w="12700">
                          <a:solidFill>
                            <a:srgbClr val="000000"/>
                          </a:solidFill>
                          <a:round/>
                          <a:headEnd/>
                          <a:tailEnd/>
                        </a:ln>
                      </p:spPr>
                      <p:txBody>
                        <a:bodyPr vert="horz" wrap="square" lIns="91440" tIns="45720" rIns="91440" bIns="45720" numCol="1" anchor="t" anchorCtr="0" compatLnSpc="1">
                          <a:prstTxWarp prst="textNoShape">
                            <a:avLst/>
                          </a:prstTxWarp>
                        </a:bodyPr>
                        <a:lstStyle/>
                        <a:p>
                          <a:endParaRPr lang="el-GR" sz="1600"/>
                        </a:p>
                      </p:txBody>
                    </p:sp>
                    <p:sp>
                      <p:nvSpPr>
                        <p:cNvPr id="52272" name="Freeform 48"/>
                        <p:cNvSpPr>
                          <a:spLocks noChangeAspect="1"/>
                        </p:cNvSpPr>
                        <p:nvPr/>
                      </p:nvSpPr>
                      <p:spPr bwMode="auto">
                        <a:xfrm>
                          <a:off x="4317" y="8460"/>
                          <a:ext cx="1800" cy="720"/>
                        </a:xfrm>
                        <a:custGeom>
                          <a:avLst/>
                          <a:gdLst/>
                          <a:ahLst/>
                          <a:cxnLst>
                            <a:cxn ang="0">
                              <a:pos x="1800" y="0"/>
                            </a:cxn>
                            <a:cxn ang="0">
                              <a:pos x="540" y="360"/>
                            </a:cxn>
                            <a:cxn ang="0">
                              <a:pos x="0" y="720"/>
                            </a:cxn>
                          </a:cxnLst>
                          <a:rect l="0" t="0" r="r" b="b"/>
                          <a:pathLst>
                            <a:path w="1800" h="720">
                              <a:moveTo>
                                <a:pt x="1800" y="0"/>
                              </a:moveTo>
                              <a:lnTo>
                                <a:pt x="540" y="360"/>
                              </a:lnTo>
                              <a:lnTo>
                                <a:pt x="0" y="720"/>
                              </a:lnTo>
                            </a:path>
                          </a:pathLst>
                        </a:custGeom>
                        <a:noFill/>
                        <a:ln w="12700">
                          <a:solidFill>
                            <a:srgbClr val="000000"/>
                          </a:solidFill>
                          <a:round/>
                          <a:headEnd/>
                          <a:tailEnd/>
                        </a:ln>
                      </p:spPr>
                      <p:txBody>
                        <a:bodyPr vert="horz" wrap="square" lIns="91440" tIns="45720" rIns="91440" bIns="45720" numCol="1" anchor="t" anchorCtr="0" compatLnSpc="1">
                          <a:prstTxWarp prst="textNoShape">
                            <a:avLst/>
                          </a:prstTxWarp>
                        </a:bodyPr>
                        <a:lstStyle/>
                        <a:p>
                          <a:endParaRPr lang="el-GR" sz="1600"/>
                        </a:p>
                      </p:txBody>
                    </p:sp>
                  </p:grpSp>
                  <p:grpSp>
                    <p:nvGrpSpPr>
                      <p:cNvPr id="52273" name="Group 49"/>
                      <p:cNvGrpSpPr>
                        <a:grpSpLocks noChangeAspect="1"/>
                      </p:cNvGrpSpPr>
                      <p:nvPr/>
                    </p:nvGrpSpPr>
                    <p:grpSpPr bwMode="auto">
                      <a:xfrm>
                        <a:off x="6120" y="2160"/>
                        <a:ext cx="900" cy="2160"/>
                        <a:chOff x="6120" y="2160"/>
                        <a:chExt cx="900" cy="2160"/>
                      </a:xfrm>
                    </p:grpSpPr>
                    <p:sp>
                      <p:nvSpPr>
                        <p:cNvPr id="52274" name="Line 50"/>
                        <p:cNvSpPr>
                          <a:spLocks noChangeAspect="1" noChangeShapeType="1"/>
                        </p:cNvSpPr>
                        <p:nvPr/>
                      </p:nvSpPr>
                      <p:spPr bwMode="auto">
                        <a:xfrm flipV="1">
                          <a:off x="6840" y="2160"/>
                          <a:ext cx="180" cy="180"/>
                        </a:xfrm>
                        <a:prstGeom prst="line">
                          <a:avLst/>
                        </a:prstGeom>
                        <a:noFill/>
                        <a:ln w="12700">
                          <a:solidFill>
                            <a:srgbClr val="000000"/>
                          </a:solidFill>
                          <a:round/>
                          <a:headEnd/>
                          <a:tailEnd/>
                        </a:ln>
                      </p:spPr>
                      <p:txBody>
                        <a:bodyPr vert="horz" wrap="square" lIns="91440" tIns="45720" rIns="91440" bIns="45720" numCol="1" anchor="t" anchorCtr="0" compatLnSpc="1">
                          <a:prstTxWarp prst="textNoShape">
                            <a:avLst/>
                          </a:prstTxWarp>
                        </a:bodyPr>
                        <a:lstStyle/>
                        <a:p>
                          <a:endParaRPr lang="el-GR" sz="1600"/>
                        </a:p>
                      </p:txBody>
                    </p:sp>
                    <p:sp>
                      <p:nvSpPr>
                        <p:cNvPr id="52275" name="Line 51"/>
                        <p:cNvSpPr>
                          <a:spLocks noChangeAspect="1" noChangeShapeType="1"/>
                        </p:cNvSpPr>
                        <p:nvPr/>
                      </p:nvSpPr>
                      <p:spPr bwMode="auto">
                        <a:xfrm flipH="1">
                          <a:off x="6300" y="2160"/>
                          <a:ext cx="720" cy="180"/>
                        </a:xfrm>
                        <a:prstGeom prst="line">
                          <a:avLst/>
                        </a:prstGeom>
                        <a:noFill/>
                        <a:ln w="12700">
                          <a:solidFill>
                            <a:srgbClr val="000000"/>
                          </a:solidFill>
                          <a:round/>
                          <a:headEnd/>
                          <a:tailEnd/>
                        </a:ln>
                      </p:spPr>
                      <p:txBody>
                        <a:bodyPr vert="horz" wrap="square" lIns="91440" tIns="45720" rIns="91440" bIns="45720" numCol="1" anchor="t" anchorCtr="0" compatLnSpc="1">
                          <a:prstTxWarp prst="textNoShape">
                            <a:avLst/>
                          </a:prstTxWarp>
                        </a:bodyPr>
                        <a:lstStyle/>
                        <a:p>
                          <a:endParaRPr lang="el-GR" sz="1600"/>
                        </a:p>
                      </p:txBody>
                    </p:sp>
                    <p:sp>
                      <p:nvSpPr>
                        <p:cNvPr id="52276" name="Line 52"/>
                        <p:cNvSpPr>
                          <a:spLocks noChangeAspect="1" noChangeShapeType="1"/>
                        </p:cNvSpPr>
                        <p:nvPr/>
                      </p:nvSpPr>
                      <p:spPr bwMode="auto">
                        <a:xfrm flipV="1">
                          <a:off x="6120" y="2340"/>
                          <a:ext cx="180" cy="180"/>
                        </a:xfrm>
                        <a:prstGeom prst="line">
                          <a:avLst/>
                        </a:prstGeom>
                        <a:noFill/>
                        <a:ln w="12700">
                          <a:solidFill>
                            <a:srgbClr val="000000"/>
                          </a:solidFill>
                          <a:round/>
                          <a:headEnd/>
                          <a:tailEnd/>
                        </a:ln>
                      </p:spPr>
                      <p:txBody>
                        <a:bodyPr vert="horz" wrap="square" lIns="91440" tIns="45720" rIns="91440" bIns="45720" numCol="1" anchor="t" anchorCtr="0" compatLnSpc="1">
                          <a:prstTxWarp prst="textNoShape">
                            <a:avLst/>
                          </a:prstTxWarp>
                        </a:bodyPr>
                        <a:lstStyle/>
                        <a:p>
                          <a:endParaRPr lang="el-GR" sz="1600"/>
                        </a:p>
                      </p:txBody>
                    </p:sp>
                    <p:sp>
                      <p:nvSpPr>
                        <p:cNvPr id="52277" name="Line 53"/>
                        <p:cNvSpPr>
                          <a:spLocks noChangeAspect="1" noChangeShapeType="1"/>
                        </p:cNvSpPr>
                        <p:nvPr/>
                      </p:nvSpPr>
                      <p:spPr bwMode="auto">
                        <a:xfrm flipH="1">
                          <a:off x="6660" y="2160"/>
                          <a:ext cx="360" cy="1980"/>
                        </a:xfrm>
                        <a:prstGeom prst="line">
                          <a:avLst/>
                        </a:prstGeom>
                        <a:noFill/>
                        <a:ln w="12700">
                          <a:solidFill>
                            <a:srgbClr val="000000"/>
                          </a:solidFill>
                          <a:round/>
                          <a:headEnd/>
                          <a:tailEnd/>
                        </a:ln>
                      </p:spPr>
                      <p:txBody>
                        <a:bodyPr vert="horz" wrap="square" lIns="91440" tIns="45720" rIns="91440" bIns="45720" numCol="1" anchor="t" anchorCtr="0" compatLnSpc="1">
                          <a:prstTxWarp prst="textNoShape">
                            <a:avLst/>
                          </a:prstTxWarp>
                        </a:bodyPr>
                        <a:lstStyle/>
                        <a:p>
                          <a:endParaRPr lang="el-GR" sz="1600"/>
                        </a:p>
                      </p:txBody>
                    </p:sp>
                    <p:sp>
                      <p:nvSpPr>
                        <p:cNvPr id="52278" name="Line 54"/>
                        <p:cNvSpPr>
                          <a:spLocks noChangeAspect="1" noChangeShapeType="1"/>
                        </p:cNvSpPr>
                        <p:nvPr/>
                      </p:nvSpPr>
                      <p:spPr bwMode="auto">
                        <a:xfrm flipV="1">
                          <a:off x="6480" y="4140"/>
                          <a:ext cx="180" cy="180"/>
                        </a:xfrm>
                        <a:prstGeom prst="line">
                          <a:avLst/>
                        </a:prstGeom>
                        <a:noFill/>
                        <a:ln w="12700">
                          <a:solidFill>
                            <a:srgbClr val="000000"/>
                          </a:solidFill>
                          <a:round/>
                          <a:headEnd/>
                          <a:tailEnd/>
                        </a:ln>
                      </p:spPr>
                      <p:txBody>
                        <a:bodyPr vert="horz" wrap="square" lIns="91440" tIns="45720" rIns="91440" bIns="45720" numCol="1" anchor="t" anchorCtr="0" compatLnSpc="1">
                          <a:prstTxWarp prst="textNoShape">
                            <a:avLst/>
                          </a:prstTxWarp>
                        </a:bodyPr>
                        <a:lstStyle/>
                        <a:p>
                          <a:endParaRPr lang="el-GR" sz="1600"/>
                        </a:p>
                      </p:txBody>
                    </p:sp>
                  </p:grpSp>
                </p:grpSp>
              </p:grpSp>
            </p:grpSp>
          </p:grpSp>
          <p:sp>
            <p:nvSpPr>
              <p:cNvPr id="52279" name="Rectangle 55"/>
              <p:cNvSpPr>
                <a:spLocks noChangeAspect="1" noChangeArrowheads="1"/>
              </p:cNvSpPr>
              <p:nvPr/>
            </p:nvSpPr>
            <p:spPr bwMode="auto">
              <a:xfrm>
                <a:off x="1800" y="6073"/>
                <a:ext cx="8460" cy="1980"/>
              </a:xfrm>
              <a:prstGeom prst="rect">
                <a:avLst/>
              </a:prstGeom>
              <a:no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endParaRPr lang="el-GR" sz="1600"/>
              </a:p>
            </p:txBody>
          </p:sp>
        </p:grpSp>
        <p:sp>
          <p:nvSpPr>
            <p:cNvPr id="52280" name="Text Box 56"/>
            <p:cNvSpPr txBox="1">
              <a:spLocks noChangeAspect="1" noChangeArrowheads="1"/>
            </p:cNvSpPr>
            <p:nvPr/>
          </p:nvSpPr>
          <p:spPr bwMode="auto">
            <a:xfrm>
              <a:off x="2880" y="3333"/>
              <a:ext cx="900" cy="54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ts val="1000"/>
                </a:spcAft>
                <a:buClrTx/>
                <a:buSzTx/>
                <a:buFontTx/>
                <a:buNone/>
                <a:tabLst/>
              </a:pPr>
              <a:r>
                <a:rPr kumimoji="0" lang="el-GR" sz="1600" b="1" u="none" strike="noStrike" cap="none" normalizeH="0" baseline="0" smtClean="0">
                  <a:ln>
                    <a:noFill/>
                  </a:ln>
                  <a:solidFill>
                    <a:schemeClr val="tx1"/>
                  </a:solidFill>
                  <a:effectLst/>
                  <a:cs typeface="Arial" pitchFamily="34" charset="0"/>
                </a:rPr>
                <a:t>Α</a:t>
              </a:r>
              <a:endParaRPr kumimoji="0" lang="el-GR" sz="1600" b="0" u="none" strike="noStrike" cap="none" normalizeH="0" baseline="0" smtClean="0">
                <a:ln>
                  <a:noFill/>
                </a:ln>
                <a:solidFill>
                  <a:schemeClr val="tx1"/>
                </a:solidFill>
                <a:effectLst/>
                <a:cs typeface="Arial" pitchFamily="34" charset="0"/>
              </a:endParaRPr>
            </a:p>
          </p:txBody>
        </p:sp>
        <p:sp>
          <p:nvSpPr>
            <p:cNvPr id="52281" name="Text Box 57"/>
            <p:cNvSpPr txBox="1">
              <a:spLocks noChangeAspect="1" noChangeArrowheads="1"/>
            </p:cNvSpPr>
            <p:nvPr/>
          </p:nvSpPr>
          <p:spPr bwMode="auto">
            <a:xfrm>
              <a:off x="5220" y="3333"/>
              <a:ext cx="900" cy="54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l-GR" sz="1600" b="1" u="none" strike="noStrike" cap="none" normalizeH="0" baseline="0" smtClean="0">
                  <a:ln>
                    <a:noFill/>
                  </a:ln>
                  <a:solidFill>
                    <a:schemeClr val="tx1"/>
                  </a:solidFill>
                  <a:effectLst/>
                  <a:cs typeface="Arial" pitchFamily="34" charset="0"/>
                </a:rPr>
                <a:t>Β</a:t>
              </a:r>
              <a:endParaRPr kumimoji="0" lang="el-GR" sz="1600" b="0" u="none" strike="noStrike" cap="none" normalizeH="0" baseline="0" smtClean="0">
                <a:ln>
                  <a:noFill/>
                </a:ln>
                <a:solidFill>
                  <a:schemeClr val="tx1"/>
                </a:solidFill>
                <a:effectLst/>
                <a:cs typeface="Arial" pitchFamily="34" charset="0"/>
              </a:endParaRPr>
            </a:p>
          </p:txBody>
        </p:sp>
        <p:sp>
          <p:nvSpPr>
            <p:cNvPr id="52282" name="Text Box 58"/>
            <p:cNvSpPr txBox="1">
              <a:spLocks noChangeAspect="1" noChangeArrowheads="1"/>
            </p:cNvSpPr>
            <p:nvPr/>
          </p:nvSpPr>
          <p:spPr bwMode="auto">
            <a:xfrm>
              <a:off x="7380" y="3321"/>
              <a:ext cx="900" cy="36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ts val="1000"/>
                </a:spcAft>
                <a:buClrTx/>
                <a:buSzTx/>
                <a:buFontTx/>
                <a:buNone/>
                <a:tabLst/>
              </a:pPr>
              <a:r>
                <a:rPr kumimoji="0" lang="el-GR" sz="1600" b="1" u="none" strike="noStrike" cap="none" normalizeH="0" baseline="0" smtClean="0">
                  <a:ln>
                    <a:noFill/>
                  </a:ln>
                  <a:solidFill>
                    <a:schemeClr val="tx1"/>
                  </a:solidFill>
                  <a:effectLst/>
                  <a:cs typeface="Arial" pitchFamily="34" charset="0"/>
                </a:rPr>
                <a:t>Γ</a:t>
              </a:r>
              <a:endParaRPr kumimoji="0" lang="el-GR" sz="1600" b="0" u="none" strike="noStrike" cap="none" normalizeH="0" baseline="0" smtClean="0">
                <a:ln>
                  <a:noFill/>
                </a:ln>
                <a:solidFill>
                  <a:schemeClr val="tx1"/>
                </a:solidFill>
                <a:effectLst/>
                <a:cs typeface="Arial" pitchFamily="34" charset="0"/>
              </a:endParaRPr>
            </a:p>
          </p:txBody>
        </p:sp>
        <p:sp>
          <p:nvSpPr>
            <p:cNvPr id="52283" name="Text Box 59"/>
            <p:cNvSpPr txBox="1">
              <a:spLocks noChangeAspect="1" noChangeArrowheads="1"/>
            </p:cNvSpPr>
            <p:nvPr/>
          </p:nvSpPr>
          <p:spPr bwMode="auto">
            <a:xfrm>
              <a:off x="9180" y="3237"/>
              <a:ext cx="900" cy="54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ts val="1000"/>
                </a:spcAft>
                <a:buClrTx/>
                <a:buSzTx/>
                <a:buFontTx/>
                <a:buNone/>
                <a:tabLst/>
              </a:pPr>
              <a:r>
                <a:rPr kumimoji="0" lang="el-GR" sz="1600" b="1" u="none" strike="noStrike" cap="none" normalizeH="0" baseline="0" smtClean="0">
                  <a:ln>
                    <a:noFill/>
                  </a:ln>
                  <a:solidFill>
                    <a:schemeClr val="tx1"/>
                  </a:solidFill>
                  <a:effectLst/>
                  <a:cs typeface="Arial" pitchFamily="34" charset="0"/>
                </a:rPr>
                <a:t>Δ</a:t>
              </a:r>
              <a:endParaRPr kumimoji="0" lang="el-GR" sz="1600" b="0" u="none" strike="noStrike" cap="none" normalizeH="0" baseline="0" smtClean="0">
                <a:ln>
                  <a:noFill/>
                </a:ln>
                <a:solidFill>
                  <a:schemeClr val="tx1"/>
                </a:solidFill>
                <a:effectLst/>
                <a:cs typeface="Arial" pitchFamily="34" charset="0"/>
              </a:endParaRPr>
            </a:p>
          </p:txBody>
        </p:sp>
      </p:grpSp>
      <p:sp>
        <p:nvSpPr>
          <p:cNvPr id="52284" name="Rectangle 60"/>
          <p:cNvSpPr>
            <a:spLocks noChangeArrowheads="1"/>
          </p:cNvSpPr>
          <p:nvPr/>
        </p:nvSpPr>
        <p:spPr bwMode="auto">
          <a:xfrm>
            <a:off x="1392071" y="5470241"/>
            <a:ext cx="9858232" cy="707886"/>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227013" algn="ctr" defTabSz="914400" rtl="0" eaLnBrk="1" fontAlgn="base" latinLnBrk="0" hangingPunct="1">
              <a:lnSpc>
                <a:spcPct val="100000"/>
              </a:lnSpc>
              <a:spcBef>
                <a:spcPct val="0"/>
              </a:spcBef>
              <a:spcAft>
                <a:spcPct val="0"/>
              </a:spcAft>
              <a:buClrTx/>
              <a:buSzTx/>
              <a:buFontTx/>
              <a:buNone/>
              <a:tabLst>
                <a:tab pos="539750" algn="l"/>
              </a:tabLst>
            </a:pPr>
            <a:r>
              <a:rPr kumimoji="0" lang="el-GR" sz="2000" b="0" u="none" strike="noStrike" cap="none" normalizeH="0" baseline="0" dirty="0" smtClean="0">
                <a:ln>
                  <a:noFill/>
                </a:ln>
                <a:solidFill>
                  <a:schemeClr val="tx1"/>
                </a:solidFill>
                <a:effectLst/>
                <a:ea typeface="Times New Roman" pitchFamily="18" charset="0"/>
                <a:cs typeface="Arial" pitchFamily="34" charset="0"/>
              </a:rPr>
              <a:t>Διάφορα σχήματα δοντιών δίσκων κοπής </a:t>
            </a:r>
          </a:p>
          <a:p>
            <a:pPr marL="0" marR="0" lvl="0" indent="227013" algn="ctr" defTabSz="914400" rtl="0" eaLnBrk="1" fontAlgn="base" latinLnBrk="0" hangingPunct="1">
              <a:lnSpc>
                <a:spcPct val="100000"/>
              </a:lnSpc>
              <a:spcBef>
                <a:spcPct val="0"/>
              </a:spcBef>
              <a:spcAft>
                <a:spcPct val="0"/>
              </a:spcAft>
              <a:buClrTx/>
              <a:buSzTx/>
              <a:buFontTx/>
              <a:buNone/>
              <a:tabLst>
                <a:tab pos="539750" algn="l"/>
              </a:tabLst>
            </a:pPr>
            <a:r>
              <a:rPr kumimoji="0" lang="el-GR" sz="2000" b="0" u="none" strike="noStrike" cap="none" normalizeH="0" baseline="0" dirty="0" smtClean="0">
                <a:ln>
                  <a:noFill/>
                </a:ln>
                <a:solidFill>
                  <a:schemeClr val="tx1"/>
                </a:solidFill>
                <a:effectLst/>
                <a:ea typeface="Times New Roman" pitchFamily="18" charset="0"/>
                <a:cs typeface="Arial" pitchFamily="34" charset="0"/>
              </a:rPr>
              <a:t>(Α: επίπεδο, Β: κεκλιμένο εναλλάξ, Γ: κοίλο, Δ: τραπεζοειδές</a:t>
            </a:r>
            <a:r>
              <a:rPr kumimoji="0" lang="el-GR" sz="2000" b="0" u="none" strike="noStrike" cap="none" normalizeH="0" baseline="0" dirty="0" smtClean="0">
                <a:ln>
                  <a:noFill/>
                </a:ln>
                <a:solidFill>
                  <a:schemeClr val="tx1"/>
                </a:solidFill>
                <a:effectLst/>
                <a:ea typeface="Times New Roman" pitchFamily="18" charset="0"/>
                <a:cs typeface="Arial" pitchFamily="34" charset="0"/>
              </a:rPr>
              <a:t>)</a:t>
            </a:r>
            <a:endParaRPr kumimoji="0" lang="el-GR" sz="3200" b="0" u="none" strike="noStrike" cap="none" normalizeH="0" baseline="0" dirty="0" smtClean="0">
              <a:ln>
                <a:noFill/>
              </a:ln>
              <a:solidFill>
                <a:schemeClr val="tx1"/>
              </a:solidFill>
              <a:effectLst/>
              <a:cs typeface="Arial" pitchFamily="34" charset="0"/>
            </a:endParaRPr>
          </a:p>
        </p:txBody>
      </p:sp>
      <p:sp>
        <p:nvSpPr>
          <p:cNvPr id="64" name="63 - Ορθογώνιο"/>
          <p:cNvSpPr/>
          <p:nvPr/>
        </p:nvSpPr>
        <p:spPr>
          <a:xfrm>
            <a:off x="1285708" y="5322437"/>
            <a:ext cx="1900777" cy="307777"/>
          </a:xfrm>
          <a:prstGeom prst="rect">
            <a:avLst/>
          </a:prstGeom>
        </p:spPr>
        <p:txBody>
          <a:bodyPr wrap="none">
            <a:spAutoFit/>
          </a:bodyPr>
          <a:lstStyle/>
          <a:p>
            <a:r>
              <a:rPr lang="el-GR" sz="1400" dirty="0" smtClean="0"/>
              <a:t>ΠΗΓΗ: Καραστεργίου Σ.</a:t>
            </a:r>
            <a:endParaRPr lang="el-GR" sz="1400" dirty="0"/>
          </a:p>
        </p:txBody>
      </p:sp>
      <p:sp>
        <p:nvSpPr>
          <p:cNvPr id="65" name="64 - Ορθογώνιο"/>
          <p:cNvSpPr/>
          <p:nvPr/>
        </p:nvSpPr>
        <p:spPr>
          <a:xfrm>
            <a:off x="4322549" y="885541"/>
            <a:ext cx="3014223" cy="461665"/>
          </a:xfrm>
          <a:prstGeom prst="rect">
            <a:avLst/>
          </a:prstGeom>
        </p:spPr>
        <p:txBody>
          <a:bodyPr wrap="none">
            <a:spAutoFit/>
          </a:bodyPr>
          <a:lstStyle/>
          <a:p>
            <a:pPr lvl="0" indent="114300" algn="just" fontAlgn="base">
              <a:spcBef>
                <a:spcPct val="0"/>
              </a:spcBef>
              <a:spcAft>
                <a:spcPct val="0"/>
              </a:spcAft>
            </a:pPr>
            <a:r>
              <a:rPr lang="el-GR" sz="2400" i="1" dirty="0" smtClean="0">
                <a:ea typeface="Times New Roman" pitchFamily="18" charset="0"/>
                <a:cs typeface="Arial" pitchFamily="34" charset="0"/>
              </a:rPr>
              <a:t>Μορφολογία δοντιών</a:t>
            </a:r>
            <a:endParaRPr lang="el-GR" sz="2000" i="1" dirty="0" smtClean="0">
              <a:cs typeface="Arial" pitchFamily="34" charset="0"/>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60"/>
          <p:cNvSpPr txBox="1"/>
          <p:nvPr/>
        </p:nvSpPr>
        <p:spPr>
          <a:xfrm>
            <a:off x="2353518" y="308612"/>
            <a:ext cx="7145687" cy="415498"/>
          </a:xfrm>
          <a:prstGeom prst="rect">
            <a:avLst/>
          </a:prstGeom>
          <a:noFill/>
        </p:spPr>
        <p:txBody>
          <a:bodyPr wrap="square" lIns="45720" tIns="22860" rIns="45720" bIns="22860" rtlCol="0">
            <a:spAutoFit/>
          </a:bodyPr>
          <a:lstStyle/>
          <a:p>
            <a:pPr algn="ctr"/>
            <a:r>
              <a:rPr lang="el-GR" sz="2400" b="1" dirty="0" smtClean="0">
                <a:solidFill>
                  <a:schemeClr val="bg2">
                    <a:lumMod val="25000"/>
                  </a:schemeClr>
                </a:solidFill>
                <a:ea typeface="Open Sans Extrabold" panose="020B0906030804020204" pitchFamily="34" charset="0"/>
                <a:cs typeface="Open Sans Extrabold" panose="020B0906030804020204" pitchFamily="34" charset="0"/>
              </a:rPr>
              <a:t>Δίσκοι κοπής</a:t>
            </a:r>
            <a:endParaRPr lang="tr-TR" sz="2400" b="1" dirty="0">
              <a:solidFill>
                <a:schemeClr val="bg2">
                  <a:lumMod val="25000"/>
                </a:schemeClr>
              </a:solidFill>
              <a:ea typeface="Open Sans Extrabold" panose="020B0906030804020204" pitchFamily="34" charset="0"/>
              <a:cs typeface="Open Sans Extrabold" panose="020B0906030804020204" pitchFamily="34" charset="0"/>
            </a:endParaRPr>
          </a:p>
        </p:txBody>
      </p:sp>
      <p:sp>
        <p:nvSpPr>
          <p:cNvPr id="3" name="2 - Ορθογώνιο"/>
          <p:cNvSpPr/>
          <p:nvPr/>
        </p:nvSpPr>
        <p:spPr>
          <a:xfrm>
            <a:off x="3733737" y="885541"/>
            <a:ext cx="4191853" cy="461665"/>
          </a:xfrm>
          <a:prstGeom prst="rect">
            <a:avLst/>
          </a:prstGeom>
        </p:spPr>
        <p:txBody>
          <a:bodyPr wrap="none">
            <a:spAutoFit/>
          </a:bodyPr>
          <a:lstStyle/>
          <a:p>
            <a:pPr lvl="0" indent="114300" algn="just" fontAlgn="base">
              <a:spcBef>
                <a:spcPct val="0"/>
              </a:spcBef>
              <a:spcAft>
                <a:spcPct val="0"/>
              </a:spcAft>
            </a:pPr>
            <a:r>
              <a:rPr lang="el-GR" sz="2400" i="1" dirty="0" smtClean="0">
                <a:ea typeface="Times New Roman" pitchFamily="18" charset="0"/>
                <a:cs typeface="Arial" pitchFamily="34" charset="0"/>
              </a:rPr>
              <a:t>Άλλα χαρακτηριστικά δοντιών</a:t>
            </a:r>
            <a:endParaRPr lang="el-GR" sz="2000" i="1" dirty="0" smtClean="0">
              <a:cs typeface="Arial" pitchFamily="34" charset="0"/>
            </a:endParaRPr>
          </a:p>
        </p:txBody>
      </p:sp>
      <p:cxnSp>
        <p:nvCxnSpPr>
          <p:cNvPr id="4" name="Straight Connector 65"/>
          <p:cNvCxnSpPr/>
          <p:nvPr/>
        </p:nvCxnSpPr>
        <p:spPr>
          <a:xfrm>
            <a:off x="4462819" y="873457"/>
            <a:ext cx="2824358" cy="6733"/>
          </a:xfrm>
          <a:prstGeom prst="line">
            <a:avLst/>
          </a:prstGeom>
          <a:ln w="82550">
            <a:solidFill>
              <a:srgbClr val="EA6045"/>
            </a:solidFill>
          </a:ln>
        </p:spPr>
        <p:style>
          <a:lnRef idx="1">
            <a:schemeClr val="accent1"/>
          </a:lnRef>
          <a:fillRef idx="0">
            <a:schemeClr val="accent1"/>
          </a:fillRef>
          <a:effectRef idx="0">
            <a:schemeClr val="accent1"/>
          </a:effectRef>
          <a:fontRef idx="minor">
            <a:schemeClr val="tx1"/>
          </a:fontRef>
        </p:style>
      </p:cxnSp>
      <p:pic>
        <p:nvPicPr>
          <p:cNvPr id="53250" name="Picture 2" descr="disk"/>
          <p:cNvPicPr>
            <a:picLocks noChangeAspect="1" noChangeArrowheads="1"/>
          </p:cNvPicPr>
          <p:nvPr/>
        </p:nvPicPr>
        <p:blipFill>
          <a:blip r:embed="rId3" cstate="print">
            <a:lum contrast="10000"/>
          </a:blip>
          <a:srcRect/>
          <a:stretch>
            <a:fillRect/>
          </a:stretch>
        </p:blipFill>
        <p:spPr bwMode="auto">
          <a:xfrm>
            <a:off x="5977719" y="1378425"/>
            <a:ext cx="5595582" cy="5210792"/>
          </a:xfrm>
          <a:prstGeom prst="rect">
            <a:avLst/>
          </a:prstGeom>
          <a:noFill/>
          <a:ln w="9525">
            <a:noFill/>
            <a:miter lim="800000"/>
            <a:headEnd/>
            <a:tailEnd/>
          </a:ln>
        </p:spPr>
      </p:pic>
      <p:sp>
        <p:nvSpPr>
          <p:cNvPr id="6" name="5 - Ορθογώνιο"/>
          <p:cNvSpPr/>
          <p:nvPr/>
        </p:nvSpPr>
        <p:spPr>
          <a:xfrm>
            <a:off x="6676572" y="6236837"/>
            <a:ext cx="1064715" cy="307777"/>
          </a:xfrm>
          <a:prstGeom prst="rect">
            <a:avLst/>
          </a:prstGeom>
        </p:spPr>
        <p:txBody>
          <a:bodyPr wrap="none">
            <a:spAutoFit/>
          </a:bodyPr>
          <a:lstStyle/>
          <a:p>
            <a:r>
              <a:rPr lang="el-GR" sz="1400" dirty="0" smtClean="0"/>
              <a:t>ΠΗΓΗ: </a:t>
            </a:r>
            <a:r>
              <a:rPr lang="en-US" sz="1400" dirty="0" smtClean="0"/>
              <a:t>LEITZ</a:t>
            </a:r>
            <a:endParaRPr lang="el-GR" sz="1400" dirty="0"/>
          </a:p>
        </p:txBody>
      </p:sp>
      <p:sp>
        <p:nvSpPr>
          <p:cNvPr id="11" name="Text Box 5"/>
          <p:cNvSpPr txBox="1">
            <a:spLocks noChangeArrowheads="1"/>
          </p:cNvSpPr>
          <p:nvPr/>
        </p:nvSpPr>
        <p:spPr bwMode="auto">
          <a:xfrm>
            <a:off x="272955" y="2374710"/>
            <a:ext cx="5854890" cy="4214507"/>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el-GR" sz="2000" u="none" strike="noStrike" cap="none" normalizeH="0" baseline="0" dirty="0" smtClean="0">
                <a:ln>
                  <a:noFill/>
                </a:ln>
                <a:solidFill>
                  <a:schemeClr val="tx1"/>
                </a:solidFill>
                <a:effectLst/>
                <a:cs typeface="Arial" pitchFamily="34" charset="0"/>
              </a:rPr>
              <a:t>1: δόντια με κανονικό </a:t>
            </a:r>
            <a:r>
              <a:rPr kumimoji="0" lang="el-GR" sz="2000" u="none" strike="noStrike" cap="none" normalizeH="0" baseline="0" dirty="0" smtClean="0">
                <a:ln>
                  <a:noFill/>
                </a:ln>
                <a:solidFill>
                  <a:schemeClr val="tx1"/>
                </a:solidFill>
                <a:effectLst/>
                <a:cs typeface="Arial" pitchFamily="34" charset="0"/>
              </a:rPr>
              <a:t>σχήμα</a:t>
            </a:r>
            <a:endParaRPr kumimoji="0" lang="el-GR" sz="2000" u="none" strike="noStrike" cap="none" normalizeH="0" baseline="0" dirty="0" smtClean="0">
              <a:ln>
                <a:noFill/>
              </a:ln>
              <a:solidFill>
                <a:schemeClr val="tx1"/>
              </a:solidFill>
              <a:effectLst/>
              <a:cs typeface="Arial" pitchFamily="34" charset="0"/>
            </a:endParaRPr>
          </a:p>
          <a:p>
            <a:pPr marL="0" marR="0" lvl="0" indent="0" algn="just" defTabSz="914400" rtl="0" eaLnBrk="1" fontAlgn="base" latinLnBrk="0" hangingPunct="1">
              <a:lnSpc>
                <a:spcPct val="100000"/>
              </a:lnSpc>
              <a:spcBef>
                <a:spcPct val="0"/>
              </a:spcBef>
              <a:spcAft>
                <a:spcPct val="0"/>
              </a:spcAft>
              <a:buClrTx/>
              <a:buSzTx/>
              <a:buFontTx/>
              <a:buNone/>
              <a:tabLst/>
            </a:pPr>
            <a:r>
              <a:rPr kumimoji="0" lang="el-GR" sz="2000" u="none" strike="noStrike" cap="none" normalizeH="0" baseline="0" dirty="0" smtClean="0">
                <a:ln>
                  <a:noFill/>
                </a:ln>
                <a:solidFill>
                  <a:schemeClr val="tx1"/>
                </a:solidFill>
                <a:effectLst/>
                <a:cs typeface="Arial" pitchFamily="34" charset="0"/>
              </a:rPr>
              <a:t>2: δόντια με καμπύλο </a:t>
            </a:r>
            <a:r>
              <a:rPr kumimoji="0" lang="el-GR" sz="2000" u="none" strike="noStrike" cap="none" normalizeH="0" baseline="0" dirty="0" smtClean="0">
                <a:ln>
                  <a:noFill/>
                </a:ln>
                <a:solidFill>
                  <a:schemeClr val="tx1"/>
                </a:solidFill>
                <a:effectLst/>
                <a:cs typeface="Arial" pitchFamily="34" charset="0"/>
              </a:rPr>
              <a:t>σχήμα </a:t>
            </a:r>
            <a:endParaRPr kumimoji="0" lang="el-GR" sz="2000" u="none" strike="noStrike" cap="none" normalizeH="0" baseline="0" dirty="0" smtClean="0">
              <a:ln>
                <a:noFill/>
              </a:ln>
              <a:solidFill>
                <a:schemeClr val="tx1"/>
              </a:solidFill>
              <a:effectLst/>
              <a:cs typeface="Arial" pitchFamily="34" charset="0"/>
            </a:endParaRPr>
          </a:p>
          <a:p>
            <a:pPr marL="0" marR="0" lvl="0" indent="0" algn="just" defTabSz="914400" rtl="0" eaLnBrk="1" fontAlgn="base" latinLnBrk="0" hangingPunct="1">
              <a:lnSpc>
                <a:spcPct val="100000"/>
              </a:lnSpc>
              <a:spcBef>
                <a:spcPct val="0"/>
              </a:spcBef>
              <a:spcAft>
                <a:spcPct val="0"/>
              </a:spcAft>
              <a:buClrTx/>
              <a:buSzTx/>
              <a:buFontTx/>
              <a:buNone/>
              <a:tabLst/>
            </a:pPr>
            <a:r>
              <a:rPr kumimoji="0" lang="el-GR" sz="2000" u="none" strike="noStrike" cap="none" normalizeH="0" baseline="0" dirty="0" smtClean="0">
                <a:ln>
                  <a:noFill/>
                </a:ln>
                <a:solidFill>
                  <a:schemeClr val="tx1"/>
                </a:solidFill>
                <a:effectLst/>
                <a:cs typeface="Arial" pitchFamily="34" charset="0"/>
              </a:rPr>
              <a:t>3: </a:t>
            </a:r>
            <a:r>
              <a:rPr kumimoji="0" lang="el-GR" sz="2000" u="none" strike="noStrike" cap="none" normalizeH="0" baseline="0" dirty="0" smtClean="0">
                <a:ln>
                  <a:noFill/>
                </a:ln>
                <a:solidFill>
                  <a:schemeClr val="tx1"/>
                </a:solidFill>
                <a:effectLst/>
                <a:cs typeface="Arial" pitchFamily="34" charset="0"/>
              </a:rPr>
              <a:t>οδηγός</a:t>
            </a:r>
            <a:endParaRPr kumimoji="0" lang="el-GR" sz="2000" u="none" strike="noStrike" cap="none" normalizeH="0" baseline="0" dirty="0" smtClean="0">
              <a:ln>
                <a:noFill/>
              </a:ln>
              <a:solidFill>
                <a:schemeClr val="tx1"/>
              </a:solidFill>
              <a:effectLst/>
              <a:cs typeface="Arial" pitchFamily="34" charset="0"/>
            </a:endParaRPr>
          </a:p>
          <a:p>
            <a:pPr marL="0" marR="0" lvl="0" indent="0" algn="just" defTabSz="914400" rtl="0" eaLnBrk="1" fontAlgn="base" latinLnBrk="0" hangingPunct="1">
              <a:lnSpc>
                <a:spcPct val="100000"/>
              </a:lnSpc>
              <a:spcBef>
                <a:spcPct val="0"/>
              </a:spcBef>
              <a:spcAft>
                <a:spcPct val="0"/>
              </a:spcAft>
              <a:buClrTx/>
              <a:buSzTx/>
              <a:buFontTx/>
              <a:buNone/>
              <a:tabLst/>
            </a:pPr>
            <a:r>
              <a:rPr kumimoji="0" lang="el-GR" sz="2000" u="none" strike="noStrike" cap="none" normalizeH="0" baseline="0" dirty="0" smtClean="0">
                <a:ln>
                  <a:noFill/>
                </a:ln>
                <a:solidFill>
                  <a:schemeClr val="tx1"/>
                </a:solidFill>
                <a:effectLst/>
                <a:cs typeface="Arial" pitchFamily="34" charset="0"/>
              </a:rPr>
              <a:t>4: </a:t>
            </a:r>
            <a:r>
              <a:rPr kumimoji="0" lang="el-GR" sz="2000" u="none" strike="noStrike" cap="none" normalizeH="0" baseline="0" dirty="0" smtClean="0">
                <a:ln>
                  <a:noFill/>
                </a:ln>
                <a:solidFill>
                  <a:schemeClr val="tx1"/>
                </a:solidFill>
                <a:effectLst/>
                <a:cs typeface="Arial" pitchFamily="34" charset="0"/>
              </a:rPr>
              <a:t>διάκενο </a:t>
            </a:r>
            <a:endParaRPr kumimoji="0" lang="el-GR" sz="2000" u="none" strike="noStrike" cap="none" normalizeH="0" baseline="0" dirty="0" smtClean="0">
              <a:ln>
                <a:noFill/>
              </a:ln>
              <a:solidFill>
                <a:schemeClr val="tx1"/>
              </a:solidFill>
              <a:effectLst/>
              <a:cs typeface="Arial" pitchFamily="34" charset="0"/>
            </a:endParaRPr>
          </a:p>
          <a:p>
            <a:pPr marL="0" marR="0" lvl="0" indent="0" algn="just" defTabSz="914400" rtl="0" eaLnBrk="1" fontAlgn="base" latinLnBrk="0" hangingPunct="1">
              <a:lnSpc>
                <a:spcPct val="100000"/>
              </a:lnSpc>
              <a:spcBef>
                <a:spcPct val="0"/>
              </a:spcBef>
              <a:spcAft>
                <a:spcPct val="0"/>
              </a:spcAft>
              <a:buClrTx/>
              <a:buSzTx/>
              <a:buFontTx/>
              <a:buNone/>
              <a:tabLst/>
            </a:pPr>
            <a:r>
              <a:rPr kumimoji="0" lang="el-GR" sz="2000" u="none" strike="noStrike" cap="none" normalizeH="0" baseline="0" dirty="0" smtClean="0">
                <a:ln>
                  <a:noFill/>
                </a:ln>
                <a:solidFill>
                  <a:schemeClr val="tx1"/>
                </a:solidFill>
                <a:effectLst/>
                <a:cs typeface="Arial" pitchFamily="34" charset="0"/>
              </a:rPr>
              <a:t>5: άνοιγμα </a:t>
            </a:r>
            <a:r>
              <a:rPr kumimoji="0" lang="el-GR" sz="2000" u="none" strike="noStrike" cap="none" normalizeH="0" baseline="0" dirty="0" smtClean="0">
                <a:ln>
                  <a:noFill/>
                </a:ln>
                <a:solidFill>
                  <a:schemeClr val="tx1"/>
                </a:solidFill>
                <a:effectLst/>
                <a:cs typeface="Arial" pitchFamily="34" charset="0"/>
              </a:rPr>
              <a:t>δίσκου </a:t>
            </a:r>
            <a:endParaRPr kumimoji="0" lang="el-GR" sz="2000" u="none" strike="noStrike" cap="none" normalizeH="0" baseline="0" dirty="0" smtClean="0">
              <a:ln>
                <a:noFill/>
              </a:ln>
              <a:solidFill>
                <a:schemeClr val="tx1"/>
              </a:solidFill>
              <a:effectLst/>
              <a:cs typeface="Arial" pitchFamily="34" charset="0"/>
            </a:endParaRPr>
          </a:p>
          <a:p>
            <a:pPr marL="0" marR="0" lvl="0" indent="0" algn="just" defTabSz="914400" rtl="0" eaLnBrk="1" fontAlgn="base" latinLnBrk="0" hangingPunct="1">
              <a:lnSpc>
                <a:spcPct val="100000"/>
              </a:lnSpc>
              <a:spcBef>
                <a:spcPct val="0"/>
              </a:spcBef>
              <a:spcAft>
                <a:spcPct val="0"/>
              </a:spcAft>
              <a:buClrTx/>
              <a:buSzTx/>
              <a:buFontTx/>
              <a:buNone/>
              <a:tabLst/>
            </a:pPr>
            <a:r>
              <a:rPr kumimoji="0" lang="el-GR" sz="2000" u="none" strike="noStrike" cap="none" normalizeH="0" baseline="0" dirty="0" smtClean="0">
                <a:ln>
                  <a:noFill/>
                </a:ln>
                <a:solidFill>
                  <a:schemeClr val="tx1"/>
                </a:solidFill>
                <a:effectLst/>
                <a:cs typeface="Arial" pitchFamily="34" charset="0"/>
              </a:rPr>
              <a:t>6: άνοιγμα με διευρυμένη </a:t>
            </a:r>
            <a:r>
              <a:rPr kumimoji="0" lang="el-GR" sz="2000" u="none" strike="noStrike" cap="none" normalizeH="0" baseline="0" dirty="0" smtClean="0">
                <a:ln>
                  <a:noFill/>
                </a:ln>
                <a:solidFill>
                  <a:schemeClr val="tx1"/>
                </a:solidFill>
                <a:effectLst/>
                <a:cs typeface="Arial" pitchFamily="34" charset="0"/>
              </a:rPr>
              <a:t>περιφέρεια </a:t>
            </a:r>
            <a:endParaRPr kumimoji="0" lang="el-GR" sz="2000" u="none" strike="noStrike" cap="none" normalizeH="0" baseline="0" dirty="0" smtClean="0">
              <a:ln>
                <a:noFill/>
              </a:ln>
              <a:solidFill>
                <a:schemeClr val="tx1"/>
              </a:solidFill>
              <a:effectLst/>
              <a:cs typeface="Arial" pitchFamily="34" charset="0"/>
            </a:endParaRPr>
          </a:p>
          <a:p>
            <a:pPr marL="0" marR="0" lvl="0" indent="0" algn="just" defTabSz="914400" rtl="0" eaLnBrk="1" fontAlgn="base" latinLnBrk="0" hangingPunct="1">
              <a:lnSpc>
                <a:spcPct val="100000"/>
              </a:lnSpc>
              <a:spcBef>
                <a:spcPct val="0"/>
              </a:spcBef>
              <a:spcAft>
                <a:spcPct val="0"/>
              </a:spcAft>
              <a:buClrTx/>
              <a:buSzTx/>
              <a:buFontTx/>
              <a:buNone/>
              <a:tabLst/>
            </a:pPr>
            <a:r>
              <a:rPr kumimoji="0" lang="el-GR" sz="2000" u="none" strike="noStrike" cap="none" normalizeH="0" baseline="0" dirty="0" smtClean="0">
                <a:ln>
                  <a:noFill/>
                </a:ln>
                <a:solidFill>
                  <a:schemeClr val="tx1"/>
                </a:solidFill>
                <a:effectLst/>
                <a:cs typeface="Arial" pitchFamily="34" charset="0"/>
              </a:rPr>
              <a:t>7: άνοιγμα </a:t>
            </a:r>
            <a:r>
              <a:rPr kumimoji="0" lang="el-GR" sz="2000" u="none" strike="noStrike" cap="none" normalizeH="0" baseline="0" dirty="0" smtClean="0">
                <a:ln>
                  <a:noFill/>
                </a:ln>
                <a:solidFill>
                  <a:schemeClr val="tx1"/>
                </a:solidFill>
                <a:effectLst/>
                <a:cs typeface="Arial" pitchFamily="34" charset="0"/>
              </a:rPr>
              <a:t>ψύξης</a:t>
            </a:r>
            <a:endParaRPr kumimoji="0" lang="el-GR" sz="2000" u="none" strike="noStrike" cap="none" normalizeH="0" baseline="0" dirty="0" smtClean="0">
              <a:ln>
                <a:noFill/>
              </a:ln>
              <a:solidFill>
                <a:schemeClr val="tx1"/>
              </a:solidFill>
              <a:effectLst/>
              <a:cs typeface="Arial" pitchFamily="34" charset="0"/>
            </a:endParaRPr>
          </a:p>
          <a:p>
            <a:pPr marL="0" marR="0" lvl="0" indent="0" algn="just" defTabSz="914400" rtl="0" eaLnBrk="1" fontAlgn="base" latinLnBrk="0" hangingPunct="1">
              <a:lnSpc>
                <a:spcPct val="100000"/>
              </a:lnSpc>
              <a:spcBef>
                <a:spcPct val="0"/>
              </a:spcBef>
              <a:spcAft>
                <a:spcPct val="0"/>
              </a:spcAft>
              <a:buClrTx/>
              <a:buSzTx/>
              <a:buFontTx/>
              <a:buNone/>
              <a:tabLst/>
            </a:pPr>
            <a:r>
              <a:rPr kumimoji="0" lang="el-GR" sz="2000" u="none" strike="noStrike" cap="none" normalizeH="0" baseline="0" dirty="0" smtClean="0">
                <a:ln>
                  <a:noFill/>
                </a:ln>
                <a:solidFill>
                  <a:schemeClr val="tx1"/>
                </a:solidFill>
                <a:effectLst/>
                <a:cs typeface="Arial" pitchFamily="34" charset="0"/>
              </a:rPr>
              <a:t>8: εσωτερικό άνοιγμα σταθεροποίησης με </a:t>
            </a:r>
            <a:r>
              <a:rPr kumimoji="0" lang="el-GR" sz="2000" u="none" strike="noStrike" cap="none" normalizeH="0" baseline="0" dirty="0" smtClean="0">
                <a:ln>
                  <a:noFill/>
                </a:ln>
                <a:solidFill>
                  <a:schemeClr val="tx1"/>
                </a:solidFill>
                <a:effectLst/>
                <a:cs typeface="Arial" pitchFamily="34" charset="0"/>
              </a:rPr>
              <a:t>καρβίδιο </a:t>
            </a:r>
            <a:endParaRPr kumimoji="0" lang="el-GR" sz="2000" u="none" strike="noStrike" cap="none" normalizeH="0" baseline="0" dirty="0" smtClean="0">
              <a:ln>
                <a:noFill/>
              </a:ln>
              <a:solidFill>
                <a:schemeClr val="tx1"/>
              </a:solidFill>
              <a:effectLst/>
              <a:cs typeface="Arial" pitchFamily="34" charset="0"/>
            </a:endParaRPr>
          </a:p>
          <a:p>
            <a:pPr marL="0" marR="0" lvl="0" indent="0" algn="just" defTabSz="914400" rtl="0" eaLnBrk="1" fontAlgn="base" latinLnBrk="0" hangingPunct="1">
              <a:lnSpc>
                <a:spcPct val="100000"/>
              </a:lnSpc>
              <a:spcBef>
                <a:spcPct val="0"/>
              </a:spcBef>
              <a:spcAft>
                <a:spcPct val="0"/>
              </a:spcAft>
              <a:buClrTx/>
              <a:buSzTx/>
              <a:buFontTx/>
              <a:buNone/>
              <a:tabLst/>
            </a:pPr>
            <a:r>
              <a:rPr kumimoji="0" lang="el-GR" sz="2000" u="none" strike="noStrike" cap="none" normalizeH="0" baseline="0" dirty="0" smtClean="0">
                <a:ln>
                  <a:noFill/>
                </a:ln>
                <a:solidFill>
                  <a:schemeClr val="tx1"/>
                </a:solidFill>
                <a:effectLst/>
                <a:cs typeface="Arial" pitchFamily="34" charset="0"/>
              </a:rPr>
              <a:t>9: εξωτερικό άνοιγμα σταθεροποίησης με </a:t>
            </a:r>
            <a:r>
              <a:rPr kumimoji="0" lang="el-GR" sz="2000" u="none" strike="noStrike" cap="none" normalizeH="0" baseline="0" dirty="0" smtClean="0">
                <a:ln>
                  <a:noFill/>
                </a:ln>
                <a:solidFill>
                  <a:schemeClr val="tx1"/>
                </a:solidFill>
                <a:effectLst/>
                <a:cs typeface="Arial" pitchFamily="34" charset="0"/>
              </a:rPr>
              <a:t>καρβίδιο </a:t>
            </a:r>
            <a:endParaRPr kumimoji="0" lang="el-GR" sz="2000" u="none" strike="noStrike" cap="none" normalizeH="0" baseline="0" dirty="0" smtClean="0">
              <a:ln>
                <a:noFill/>
              </a:ln>
              <a:solidFill>
                <a:schemeClr val="tx1"/>
              </a:solidFill>
              <a:effectLst/>
              <a:cs typeface="Arial" pitchFamily="34" charset="0"/>
            </a:endParaRPr>
          </a:p>
          <a:p>
            <a:pPr marL="0" marR="0" lvl="0" indent="0" algn="just" defTabSz="914400" rtl="0" eaLnBrk="1" fontAlgn="base" latinLnBrk="0" hangingPunct="1">
              <a:lnSpc>
                <a:spcPct val="100000"/>
              </a:lnSpc>
              <a:spcBef>
                <a:spcPct val="0"/>
              </a:spcBef>
              <a:spcAft>
                <a:spcPct val="0"/>
              </a:spcAft>
              <a:buClrTx/>
              <a:buSzTx/>
              <a:buFontTx/>
              <a:buNone/>
              <a:tabLst/>
            </a:pPr>
            <a:r>
              <a:rPr kumimoji="0" lang="el-GR" sz="2000" u="none" strike="noStrike" cap="none" normalizeH="0" baseline="0" dirty="0" smtClean="0">
                <a:ln>
                  <a:noFill/>
                </a:ln>
                <a:solidFill>
                  <a:schemeClr val="tx1"/>
                </a:solidFill>
                <a:effectLst/>
                <a:cs typeface="Arial" pitchFamily="34" charset="0"/>
              </a:rPr>
              <a:t>10: κεντρικό άνοιγμα </a:t>
            </a:r>
            <a:r>
              <a:rPr kumimoji="0" lang="el-GR" sz="2000" u="none" strike="noStrike" cap="none" normalizeH="0" baseline="0" dirty="0" smtClean="0">
                <a:ln>
                  <a:noFill/>
                </a:ln>
                <a:solidFill>
                  <a:schemeClr val="tx1"/>
                </a:solidFill>
                <a:effectLst/>
                <a:cs typeface="Arial" pitchFamily="34" charset="0"/>
              </a:rPr>
              <a:t>δίσκου</a:t>
            </a:r>
            <a:endParaRPr kumimoji="0" lang="el-GR" sz="2000" u="none" strike="noStrike" cap="none" normalizeH="0" baseline="0" dirty="0" smtClean="0">
              <a:ln>
                <a:noFill/>
              </a:ln>
              <a:solidFill>
                <a:schemeClr val="tx1"/>
              </a:solidFill>
              <a:effectLst/>
              <a:cs typeface="Arial" pitchFamily="34" charset="0"/>
            </a:endParaRPr>
          </a:p>
          <a:p>
            <a:pPr marL="0" marR="0" lvl="0" indent="0" algn="just" defTabSz="914400" rtl="0" eaLnBrk="1" fontAlgn="base" latinLnBrk="0" hangingPunct="1">
              <a:lnSpc>
                <a:spcPct val="100000"/>
              </a:lnSpc>
              <a:spcBef>
                <a:spcPct val="0"/>
              </a:spcBef>
              <a:spcAft>
                <a:spcPct val="0"/>
              </a:spcAft>
              <a:buClrTx/>
              <a:buSzTx/>
              <a:buFontTx/>
              <a:buNone/>
              <a:tabLst/>
            </a:pPr>
            <a:r>
              <a:rPr kumimoji="0" lang="el-GR" sz="2000" u="none" strike="noStrike" cap="none" normalizeH="0" baseline="0" dirty="0" smtClean="0">
                <a:ln>
                  <a:noFill/>
                </a:ln>
                <a:solidFill>
                  <a:schemeClr val="tx1"/>
                </a:solidFill>
                <a:effectLst/>
                <a:cs typeface="Arial" pitchFamily="34" charset="0"/>
              </a:rPr>
              <a:t>11: απλό </a:t>
            </a:r>
            <a:r>
              <a:rPr kumimoji="0" lang="el-GR" sz="2000" u="none" strike="noStrike" cap="none" normalizeH="0" baseline="0" dirty="0" smtClean="0">
                <a:ln>
                  <a:noFill/>
                </a:ln>
                <a:solidFill>
                  <a:schemeClr val="tx1"/>
                </a:solidFill>
                <a:effectLst/>
                <a:cs typeface="Arial" pitchFamily="34" charset="0"/>
              </a:rPr>
              <a:t>άνοιγμα</a:t>
            </a:r>
            <a:endParaRPr kumimoji="0" lang="el-GR" sz="2000" u="none" strike="noStrike" cap="none" normalizeH="0" baseline="0" dirty="0" smtClean="0">
              <a:ln>
                <a:noFill/>
              </a:ln>
              <a:solidFill>
                <a:schemeClr val="tx1"/>
              </a:solidFill>
              <a:effectLst/>
              <a:cs typeface="Arial" pitchFamily="34" charset="0"/>
            </a:endParaRPr>
          </a:p>
          <a:p>
            <a:pPr marL="0" marR="0" lvl="0" indent="0" algn="just" defTabSz="914400" rtl="0" eaLnBrk="1" fontAlgn="base" latinLnBrk="0" hangingPunct="1">
              <a:lnSpc>
                <a:spcPct val="100000"/>
              </a:lnSpc>
              <a:spcBef>
                <a:spcPct val="0"/>
              </a:spcBef>
              <a:spcAft>
                <a:spcPct val="0"/>
              </a:spcAft>
              <a:buClrTx/>
              <a:buSzTx/>
              <a:buFontTx/>
              <a:buNone/>
              <a:tabLst/>
            </a:pPr>
            <a:r>
              <a:rPr kumimoji="0" lang="el-GR" sz="2000" u="none" strike="noStrike" cap="none" normalizeH="0" baseline="0" dirty="0" smtClean="0">
                <a:ln>
                  <a:noFill/>
                </a:ln>
                <a:solidFill>
                  <a:schemeClr val="tx1"/>
                </a:solidFill>
                <a:effectLst/>
                <a:cs typeface="Arial" pitchFamily="34" charset="0"/>
              </a:rPr>
              <a:t>12: άνοιγμα με </a:t>
            </a:r>
            <a:r>
              <a:rPr kumimoji="0" lang="el-GR" sz="2000" u="none" strike="noStrike" cap="none" normalizeH="0" baseline="0" dirty="0" err="1" smtClean="0">
                <a:ln>
                  <a:noFill/>
                </a:ln>
                <a:solidFill>
                  <a:schemeClr val="tx1"/>
                </a:solidFill>
                <a:effectLst/>
                <a:cs typeface="Arial" pitchFamily="34" charset="0"/>
              </a:rPr>
              <a:t>πριτσίνι</a:t>
            </a:r>
            <a:endParaRPr kumimoji="0" lang="el-GR" sz="2000" u="none" strike="noStrike" cap="none" normalizeH="0" baseline="0" dirty="0" smtClean="0">
              <a:ln>
                <a:noFill/>
              </a:ln>
              <a:solidFill>
                <a:schemeClr val="tx1"/>
              </a:solidFill>
              <a:effectLst/>
              <a:cs typeface="Arial" pitchFamily="34" charset="0"/>
            </a:endParaRPr>
          </a:p>
          <a:p>
            <a:pPr marL="0" marR="0" lvl="0" indent="0" algn="just" defTabSz="914400" rtl="0" eaLnBrk="1" fontAlgn="base" latinLnBrk="0" hangingPunct="1">
              <a:lnSpc>
                <a:spcPct val="100000"/>
              </a:lnSpc>
              <a:spcBef>
                <a:spcPct val="0"/>
              </a:spcBef>
              <a:spcAft>
                <a:spcPct val="0"/>
              </a:spcAft>
              <a:buClrTx/>
              <a:buSzTx/>
              <a:buFontTx/>
              <a:buNone/>
              <a:tabLst/>
            </a:pPr>
            <a:r>
              <a:rPr kumimoji="0" lang="el-GR" sz="2000" u="none" strike="noStrike" cap="none" normalizeH="0" baseline="0" dirty="0" smtClean="0">
                <a:ln>
                  <a:noFill/>
                </a:ln>
                <a:solidFill>
                  <a:schemeClr val="tx1"/>
                </a:solidFill>
                <a:effectLst/>
                <a:cs typeface="Arial" pitchFamily="34" charset="0"/>
              </a:rPr>
              <a:t>13: </a:t>
            </a:r>
            <a:r>
              <a:rPr kumimoji="0" lang="el-GR" sz="2000" b="0" u="none" strike="noStrike" cap="none" normalizeH="0" baseline="0" dirty="0" smtClean="0">
                <a:ln>
                  <a:noFill/>
                </a:ln>
                <a:solidFill>
                  <a:schemeClr val="tx1"/>
                </a:solidFill>
                <a:effectLst/>
                <a:cs typeface="Arial" pitchFamily="34" charset="0"/>
              </a:rPr>
              <a:t>άνοιγμα σχήματος </a:t>
            </a:r>
            <a:r>
              <a:rPr kumimoji="0" lang="el-GR" sz="2000" b="0" u="none" strike="noStrike" cap="none" normalizeH="0" baseline="0" dirty="0" smtClean="0">
                <a:ln>
                  <a:noFill/>
                </a:ln>
                <a:solidFill>
                  <a:schemeClr val="tx1"/>
                </a:solidFill>
                <a:effectLst/>
                <a:cs typeface="Arial" pitchFamily="34" charset="0"/>
              </a:rPr>
              <a:t>δέλτα</a:t>
            </a:r>
            <a:endParaRPr kumimoji="0" lang="el-GR" sz="2000" b="0" u="none" strike="noStrike" cap="none" normalizeH="0" baseline="0" dirty="0" smtClean="0">
              <a:ln>
                <a:noFill/>
              </a:ln>
              <a:solidFill>
                <a:schemeClr val="tx1"/>
              </a:solidFill>
              <a:effectLst/>
              <a:cs typeface="Arial" pitchFamily="34" charset="0"/>
            </a:endParaRPr>
          </a:p>
        </p:txBody>
      </p:sp>
      <p:sp>
        <p:nvSpPr>
          <p:cNvPr id="12" name="11 - Ορθογώνιο"/>
          <p:cNvSpPr/>
          <p:nvPr/>
        </p:nvSpPr>
        <p:spPr>
          <a:xfrm>
            <a:off x="272955" y="1569493"/>
            <a:ext cx="6250675" cy="707886"/>
          </a:xfrm>
          <a:prstGeom prst="rect">
            <a:avLst/>
          </a:prstGeom>
        </p:spPr>
        <p:txBody>
          <a:bodyPr wrap="square">
            <a:spAutoFit/>
          </a:bodyPr>
          <a:lstStyle/>
          <a:p>
            <a:r>
              <a:rPr lang="el-GR" sz="2000" b="1" dirty="0" smtClean="0"/>
              <a:t>Πέρα από τη μορφολογία των δοντιών, οι δίσκοι κοπής φέρουν και διάφορα αλλά χαρακτηριστικά:</a:t>
            </a:r>
            <a:endParaRPr lang="el-GR" sz="2000" b="1"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7" name="Rectangle 1"/>
          <p:cNvSpPr>
            <a:spLocks noChangeArrowheads="1"/>
          </p:cNvSpPr>
          <p:nvPr/>
        </p:nvSpPr>
        <p:spPr bwMode="auto">
          <a:xfrm>
            <a:off x="341193" y="2115249"/>
            <a:ext cx="6032311" cy="1323439"/>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R="0" lvl="0" algn="just" defTabSz="914400" rtl="0" eaLnBrk="1" fontAlgn="base" latinLnBrk="0" hangingPunct="1">
              <a:lnSpc>
                <a:spcPct val="100000"/>
              </a:lnSpc>
              <a:spcBef>
                <a:spcPct val="0"/>
              </a:spcBef>
              <a:spcAft>
                <a:spcPct val="0"/>
              </a:spcAft>
              <a:buClrTx/>
              <a:buSzTx/>
              <a:buFontTx/>
              <a:buNone/>
              <a:tabLst/>
            </a:pPr>
            <a:r>
              <a:rPr kumimoji="0" lang="el-GR" sz="2000" i="0" u="none" strike="noStrike" cap="none" normalizeH="0" baseline="0" dirty="0" smtClean="0">
                <a:ln>
                  <a:noFill/>
                </a:ln>
                <a:solidFill>
                  <a:schemeClr val="tx1"/>
                </a:solidFill>
                <a:effectLst/>
                <a:ea typeface="Times New Roman" pitchFamily="18" charset="0"/>
                <a:cs typeface="Arial" pitchFamily="34" charset="0"/>
              </a:rPr>
              <a:t>Ανάλογα με το υλικό που θα κατεργαστούμε και τις οδηγίες του κατασκευαστή, επιλέγουμε το δίσκο με τα κατάλληλα χαρακτηριστικά (διάμετρο, αριθμό και γεωμετρία δοντιών). </a:t>
            </a:r>
            <a:endParaRPr kumimoji="0" lang="el-GR" sz="3200" i="0" u="none" strike="noStrike" cap="none" normalizeH="0" baseline="0" dirty="0" smtClean="0">
              <a:ln>
                <a:noFill/>
              </a:ln>
              <a:solidFill>
                <a:schemeClr val="tx1"/>
              </a:solidFill>
              <a:effectLst/>
              <a:cs typeface="Arial" pitchFamily="34" charset="0"/>
            </a:endParaRPr>
          </a:p>
        </p:txBody>
      </p:sp>
      <p:sp>
        <p:nvSpPr>
          <p:cNvPr id="3" name="TextBox 60"/>
          <p:cNvSpPr txBox="1"/>
          <p:nvPr/>
        </p:nvSpPr>
        <p:spPr>
          <a:xfrm>
            <a:off x="2353518" y="308612"/>
            <a:ext cx="7145687" cy="415498"/>
          </a:xfrm>
          <a:prstGeom prst="rect">
            <a:avLst/>
          </a:prstGeom>
          <a:noFill/>
        </p:spPr>
        <p:txBody>
          <a:bodyPr wrap="square" lIns="45720" tIns="22860" rIns="45720" bIns="22860" rtlCol="0">
            <a:spAutoFit/>
          </a:bodyPr>
          <a:lstStyle/>
          <a:p>
            <a:pPr algn="ctr"/>
            <a:r>
              <a:rPr lang="el-GR" sz="2400" b="1" dirty="0" smtClean="0">
                <a:solidFill>
                  <a:schemeClr val="bg2">
                    <a:lumMod val="25000"/>
                  </a:schemeClr>
                </a:solidFill>
                <a:ea typeface="Open Sans Extrabold" panose="020B0906030804020204" pitchFamily="34" charset="0"/>
                <a:cs typeface="Open Sans Extrabold" panose="020B0906030804020204" pitchFamily="34" charset="0"/>
              </a:rPr>
              <a:t>Δίσκοι κοπής</a:t>
            </a:r>
            <a:endParaRPr lang="tr-TR" sz="2400" b="1" dirty="0">
              <a:solidFill>
                <a:schemeClr val="bg2">
                  <a:lumMod val="25000"/>
                </a:schemeClr>
              </a:solidFill>
              <a:ea typeface="Open Sans Extrabold" panose="020B0906030804020204" pitchFamily="34" charset="0"/>
              <a:cs typeface="Open Sans Extrabold" panose="020B0906030804020204" pitchFamily="34" charset="0"/>
            </a:endParaRPr>
          </a:p>
        </p:txBody>
      </p:sp>
      <p:sp>
        <p:nvSpPr>
          <p:cNvPr id="4" name="3 - Ορθογώνιο"/>
          <p:cNvSpPr/>
          <p:nvPr/>
        </p:nvSpPr>
        <p:spPr>
          <a:xfrm>
            <a:off x="3852939" y="885541"/>
            <a:ext cx="3953455" cy="461665"/>
          </a:xfrm>
          <a:prstGeom prst="rect">
            <a:avLst/>
          </a:prstGeom>
        </p:spPr>
        <p:txBody>
          <a:bodyPr wrap="none">
            <a:spAutoFit/>
          </a:bodyPr>
          <a:lstStyle/>
          <a:p>
            <a:pPr lvl="0" indent="114300" algn="just" fontAlgn="base">
              <a:spcBef>
                <a:spcPct val="0"/>
              </a:spcBef>
              <a:spcAft>
                <a:spcPct val="0"/>
              </a:spcAft>
            </a:pPr>
            <a:r>
              <a:rPr lang="el-GR" sz="2400" i="1" dirty="0" smtClean="0">
                <a:ea typeface="Times New Roman" pitchFamily="18" charset="0"/>
                <a:cs typeface="Arial" pitchFamily="34" charset="0"/>
              </a:rPr>
              <a:t>Επιλογή κατάλληλου δίσκου</a:t>
            </a:r>
            <a:endParaRPr lang="el-GR" sz="2000" i="1" dirty="0" smtClean="0">
              <a:cs typeface="Arial" pitchFamily="34" charset="0"/>
            </a:endParaRPr>
          </a:p>
        </p:txBody>
      </p:sp>
      <p:cxnSp>
        <p:nvCxnSpPr>
          <p:cNvPr id="5" name="Straight Connector 65"/>
          <p:cNvCxnSpPr/>
          <p:nvPr/>
        </p:nvCxnSpPr>
        <p:spPr>
          <a:xfrm>
            <a:off x="4462819" y="873457"/>
            <a:ext cx="2824358" cy="6733"/>
          </a:xfrm>
          <a:prstGeom prst="line">
            <a:avLst/>
          </a:prstGeom>
          <a:ln w="82550">
            <a:solidFill>
              <a:srgbClr val="EA6045"/>
            </a:solidFill>
          </a:ln>
        </p:spPr>
        <p:style>
          <a:lnRef idx="1">
            <a:schemeClr val="accent1"/>
          </a:lnRef>
          <a:fillRef idx="0">
            <a:schemeClr val="accent1"/>
          </a:fillRef>
          <a:effectRef idx="0">
            <a:schemeClr val="accent1"/>
          </a:effectRef>
          <a:fontRef idx="minor">
            <a:schemeClr val="tx1"/>
          </a:fontRef>
        </p:style>
      </p:cxnSp>
      <p:pic>
        <p:nvPicPr>
          <p:cNvPr id="55298" name="Picture 2" descr="disk2"/>
          <p:cNvPicPr>
            <a:picLocks noChangeAspect="1" noChangeArrowheads="1"/>
          </p:cNvPicPr>
          <p:nvPr/>
        </p:nvPicPr>
        <p:blipFill>
          <a:blip r:embed="rId3" cstate="print"/>
          <a:srcRect/>
          <a:stretch>
            <a:fillRect/>
          </a:stretch>
        </p:blipFill>
        <p:spPr bwMode="auto">
          <a:xfrm>
            <a:off x="6728344" y="1392072"/>
            <a:ext cx="4449171" cy="4359670"/>
          </a:xfrm>
          <a:prstGeom prst="rect">
            <a:avLst/>
          </a:prstGeom>
          <a:noFill/>
          <a:ln w="9525">
            <a:solidFill>
              <a:schemeClr val="tx1"/>
            </a:solidFill>
            <a:miter lim="800000"/>
            <a:headEnd/>
            <a:tailEnd/>
          </a:ln>
        </p:spPr>
      </p:pic>
      <p:sp>
        <p:nvSpPr>
          <p:cNvPr id="55299" name="Rectangle 3"/>
          <p:cNvSpPr>
            <a:spLocks noChangeArrowheads="1"/>
          </p:cNvSpPr>
          <p:nvPr/>
        </p:nvSpPr>
        <p:spPr bwMode="auto">
          <a:xfrm>
            <a:off x="2279175" y="5927090"/>
            <a:ext cx="8943833" cy="1015663"/>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l-GR" sz="2000" b="0" i="1" u="none" strike="noStrike" cap="none" normalizeH="0" baseline="0" dirty="0" smtClean="0">
                <a:ln>
                  <a:noFill/>
                </a:ln>
                <a:solidFill>
                  <a:schemeClr val="tx1"/>
                </a:solidFill>
                <a:effectLst/>
                <a:ea typeface="Times New Roman" pitchFamily="18" charset="0"/>
                <a:cs typeface="Arial" pitchFamily="34" charset="0"/>
              </a:rPr>
              <a:t>Δίσκος κοπής με πάνω από 54 δόντια για εγκάρσιες κοπές πριστής ξυλείας ξηραμένης ή υγρής. Δόντια με αρνητική γωνία τομής, σχήματος </a:t>
            </a:r>
            <a:r>
              <a:rPr kumimoji="0" lang="en-US" sz="2000" b="0" i="1" u="none" strike="noStrike" cap="none" normalizeH="0" baseline="0" dirty="0" smtClean="0">
                <a:ln>
                  <a:noFill/>
                </a:ln>
                <a:solidFill>
                  <a:schemeClr val="tx1"/>
                </a:solidFill>
                <a:effectLst/>
                <a:ea typeface="Times New Roman" pitchFamily="18" charset="0"/>
                <a:cs typeface="Arial" pitchFamily="34" charset="0"/>
              </a:rPr>
              <a:t>W</a:t>
            </a:r>
            <a:r>
              <a:rPr kumimoji="0" lang="el-GR" sz="2000" b="0" i="1" u="none" strike="noStrike" cap="none" normalizeH="0" baseline="0" dirty="0" smtClean="0">
                <a:ln>
                  <a:noFill/>
                </a:ln>
                <a:solidFill>
                  <a:schemeClr val="tx1"/>
                </a:solidFill>
                <a:effectLst/>
                <a:ea typeface="Times New Roman" pitchFamily="18" charset="0"/>
                <a:cs typeface="Arial" pitchFamily="34" charset="0"/>
              </a:rPr>
              <a:t>. Χρησιμοποιείται σε παλινδρομικά </a:t>
            </a:r>
            <a:r>
              <a:rPr kumimoji="0" lang="el-GR" sz="2000" b="0" i="1" u="none" strike="noStrike" cap="none" normalizeH="0" baseline="0" dirty="0" err="1" smtClean="0">
                <a:ln>
                  <a:noFill/>
                </a:ln>
                <a:solidFill>
                  <a:schemeClr val="tx1"/>
                </a:solidFill>
                <a:effectLst/>
                <a:ea typeface="Times New Roman" pitchFamily="18" charset="0"/>
                <a:cs typeface="Arial" pitchFamily="34" charset="0"/>
              </a:rPr>
              <a:t>δισκοπρίονα</a:t>
            </a:r>
            <a:r>
              <a:rPr kumimoji="0" lang="el-GR" sz="2000" b="0" i="1" u="none" strike="noStrike" cap="none" normalizeH="0" baseline="0" dirty="0" smtClean="0">
                <a:ln>
                  <a:noFill/>
                </a:ln>
                <a:solidFill>
                  <a:schemeClr val="tx1"/>
                </a:solidFill>
                <a:effectLst/>
                <a:ea typeface="Times New Roman" pitchFamily="18" charset="0"/>
                <a:cs typeface="Arial" pitchFamily="34" charset="0"/>
              </a:rPr>
              <a:t>.</a:t>
            </a:r>
            <a:endParaRPr kumimoji="0" lang="el-GR" sz="3200" b="0" i="0" u="none" strike="noStrike" cap="none" normalizeH="0" baseline="0" dirty="0" smtClean="0">
              <a:ln>
                <a:noFill/>
              </a:ln>
              <a:solidFill>
                <a:schemeClr val="tx1"/>
              </a:solidFill>
              <a:effectLst/>
              <a:cs typeface="Arial" pitchFamily="34" charset="0"/>
            </a:endParaRPr>
          </a:p>
        </p:txBody>
      </p:sp>
      <p:sp>
        <p:nvSpPr>
          <p:cNvPr id="8" name="7 - Ορθογώνιο"/>
          <p:cNvSpPr/>
          <p:nvPr/>
        </p:nvSpPr>
        <p:spPr>
          <a:xfrm>
            <a:off x="6717515" y="5731870"/>
            <a:ext cx="1176925" cy="307777"/>
          </a:xfrm>
          <a:prstGeom prst="rect">
            <a:avLst/>
          </a:prstGeom>
        </p:spPr>
        <p:txBody>
          <a:bodyPr wrap="none">
            <a:spAutoFit/>
          </a:bodyPr>
          <a:lstStyle/>
          <a:p>
            <a:r>
              <a:rPr lang="el-GR" sz="1400" dirty="0" smtClean="0"/>
              <a:t>ΠΗΓΗ: </a:t>
            </a:r>
            <a:r>
              <a:rPr lang="en-US" sz="1400" dirty="0" smtClean="0"/>
              <a:t>LEUCO</a:t>
            </a:r>
            <a:endParaRPr lang="el-GR" sz="1400"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60"/>
          <p:cNvSpPr txBox="1"/>
          <p:nvPr/>
        </p:nvSpPr>
        <p:spPr>
          <a:xfrm>
            <a:off x="2353518" y="308612"/>
            <a:ext cx="7145687" cy="415498"/>
          </a:xfrm>
          <a:prstGeom prst="rect">
            <a:avLst/>
          </a:prstGeom>
          <a:noFill/>
        </p:spPr>
        <p:txBody>
          <a:bodyPr wrap="square" lIns="45720" tIns="22860" rIns="45720" bIns="22860" rtlCol="0">
            <a:spAutoFit/>
          </a:bodyPr>
          <a:lstStyle/>
          <a:p>
            <a:pPr algn="ctr"/>
            <a:r>
              <a:rPr lang="el-GR" sz="2400" b="1" dirty="0" smtClean="0">
                <a:solidFill>
                  <a:schemeClr val="bg2">
                    <a:lumMod val="25000"/>
                  </a:schemeClr>
                </a:solidFill>
                <a:ea typeface="Open Sans Extrabold" panose="020B0906030804020204" pitchFamily="34" charset="0"/>
                <a:cs typeface="Open Sans Extrabold" panose="020B0906030804020204" pitchFamily="34" charset="0"/>
              </a:rPr>
              <a:t>Δίσκοι κοπής</a:t>
            </a:r>
            <a:endParaRPr lang="tr-TR" sz="2400" b="1" dirty="0">
              <a:solidFill>
                <a:schemeClr val="bg2">
                  <a:lumMod val="25000"/>
                </a:schemeClr>
              </a:solidFill>
              <a:ea typeface="Open Sans Extrabold" panose="020B0906030804020204" pitchFamily="34" charset="0"/>
              <a:cs typeface="Open Sans Extrabold" panose="020B0906030804020204" pitchFamily="34" charset="0"/>
            </a:endParaRPr>
          </a:p>
        </p:txBody>
      </p:sp>
      <p:sp>
        <p:nvSpPr>
          <p:cNvPr id="3" name="2 - Ορθογώνιο"/>
          <p:cNvSpPr/>
          <p:nvPr/>
        </p:nvSpPr>
        <p:spPr>
          <a:xfrm>
            <a:off x="3852939" y="885541"/>
            <a:ext cx="3953455" cy="461665"/>
          </a:xfrm>
          <a:prstGeom prst="rect">
            <a:avLst/>
          </a:prstGeom>
        </p:spPr>
        <p:txBody>
          <a:bodyPr wrap="none">
            <a:spAutoFit/>
          </a:bodyPr>
          <a:lstStyle/>
          <a:p>
            <a:pPr lvl="0" indent="114300" algn="just" fontAlgn="base">
              <a:spcBef>
                <a:spcPct val="0"/>
              </a:spcBef>
              <a:spcAft>
                <a:spcPct val="0"/>
              </a:spcAft>
            </a:pPr>
            <a:r>
              <a:rPr lang="el-GR" sz="2400" i="1" dirty="0" smtClean="0">
                <a:ea typeface="Times New Roman" pitchFamily="18" charset="0"/>
                <a:cs typeface="Arial" pitchFamily="34" charset="0"/>
              </a:rPr>
              <a:t>Επιλογή κατάλληλου δίσκου</a:t>
            </a:r>
            <a:endParaRPr lang="el-GR" sz="2000" i="1" dirty="0" smtClean="0">
              <a:cs typeface="Arial" pitchFamily="34" charset="0"/>
            </a:endParaRPr>
          </a:p>
        </p:txBody>
      </p:sp>
      <p:cxnSp>
        <p:nvCxnSpPr>
          <p:cNvPr id="4" name="Straight Connector 65"/>
          <p:cNvCxnSpPr/>
          <p:nvPr/>
        </p:nvCxnSpPr>
        <p:spPr>
          <a:xfrm>
            <a:off x="4462819" y="873457"/>
            <a:ext cx="2824358" cy="6733"/>
          </a:xfrm>
          <a:prstGeom prst="line">
            <a:avLst/>
          </a:prstGeom>
          <a:ln w="82550">
            <a:solidFill>
              <a:srgbClr val="EA6045"/>
            </a:solidFill>
          </a:ln>
        </p:spPr>
        <p:style>
          <a:lnRef idx="1">
            <a:schemeClr val="accent1"/>
          </a:lnRef>
          <a:fillRef idx="0">
            <a:schemeClr val="accent1"/>
          </a:fillRef>
          <a:effectRef idx="0">
            <a:schemeClr val="accent1"/>
          </a:effectRef>
          <a:fontRef idx="minor">
            <a:schemeClr val="tx1"/>
          </a:fontRef>
        </p:style>
      </p:cxnSp>
      <p:pic>
        <p:nvPicPr>
          <p:cNvPr id="57346" name="Picture 2" descr="disk3"/>
          <p:cNvPicPr>
            <a:picLocks noChangeAspect="1" noChangeArrowheads="1"/>
          </p:cNvPicPr>
          <p:nvPr/>
        </p:nvPicPr>
        <p:blipFill>
          <a:blip r:embed="rId3" cstate="print">
            <a:lum contrast="10000"/>
          </a:blip>
          <a:srcRect/>
          <a:stretch>
            <a:fillRect/>
          </a:stretch>
        </p:blipFill>
        <p:spPr bwMode="auto">
          <a:xfrm>
            <a:off x="5609230" y="1746913"/>
            <a:ext cx="3603009" cy="4394352"/>
          </a:xfrm>
          <a:prstGeom prst="rect">
            <a:avLst/>
          </a:prstGeom>
          <a:noFill/>
          <a:ln w="9525">
            <a:solidFill>
              <a:schemeClr val="tx1"/>
            </a:solidFill>
            <a:miter lim="800000"/>
            <a:headEnd/>
            <a:tailEnd/>
          </a:ln>
        </p:spPr>
      </p:pic>
      <p:sp>
        <p:nvSpPr>
          <p:cNvPr id="6" name="5 - Ορθογώνιο"/>
          <p:cNvSpPr/>
          <p:nvPr/>
        </p:nvSpPr>
        <p:spPr>
          <a:xfrm>
            <a:off x="5584750" y="6182246"/>
            <a:ext cx="1176925" cy="307777"/>
          </a:xfrm>
          <a:prstGeom prst="rect">
            <a:avLst/>
          </a:prstGeom>
        </p:spPr>
        <p:txBody>
          <a:bodyPr wrap="none">
            <a:spAutoFit/>
          </a:bodyPr>
          <a:lstStyle/>
          <a:p>
            <a:r>
              <a:rPr lang="el-GR" sz="1400" dirty="0" smtClean="0"/>
              <a:t>ΠΗΓΗ: </a:t>
            </a:r>
            <a:r>
              <a:rPr lang="en-US" sz="1400" dirty="0" smtClean="0"/>
              <a:t>LEUCO</a:t>
            </a:r>
            <a:endParaRPr lang="el-GR" sz="1400" dirty="0"/>
          </a:p>
        </p:txBody>
      </p:sp>
      <p:sp>
        <p:nvSpPr>
          <p:cNvPr id="7" name="6 - Ορθογώνιο"/>
          <p:cNvSpPr/>
          <p:nvPr/>
        </p:nvSpPr>
        <p:spPr>
          <a:xfrm>
            <a:off x="545910" y="2279176"/>
            <a:ext cx="4408227" cy="1938992"/>
          </a:xfrm>
          <a:prstGeom prst="rect">
            <a:avLst/>
          </a:prstGeom>
        </p:spPr>
        <p:txBody>
          <a:bodyPr wrap="square">
            <a:spAutoFit/>
          </a:bodyPr>
          <a:lstStyle/>
          <a:p>
            <a:pPr algn="ctr"/>
            <a:r>
              <a:rPr lang="el-GR" sz="2000" dirty="0" smtClean="0"/>
              <a:t>Δίσκος κοπής με λίγα δόντια (16) για κατά μήκος κοπές υγρής πριστής ξυλείας. Δόντια σχήματος </a:t>
            </a:r>
            <a:r>
              <a:rPr lang="en-US" sz="2000" dirty="0" smtClean="0"/>
              <a:t>F</a:t>
            </a:r>
            <a:r>
              <a:rPr lang="el-GR" sz="2000" dirty="0" smtClean="0"/>
              <a:t>. Διαθέτει πλευρικά μαχαιράκια καρβιδίου. Χρησιμοποιείται σε </a:t>
            </a:r>
            <a:r>
              <a:rPr lang="el-GR" sz="2000" dirty="0" err="1" smtClean="0"/>
              <a:t>πολύδισκους</a:t>
            </a:r>
            <a:r>
              <a:rPr lang="en-US" sz="2000" dirty="0" smtClean="0"/>
              <a:t> </a:t>
            </a:r>
            <a:r>
              <a:rPr lang="el-GR" sz="2000" dirty="0" smtClean="0"/>
              <a:t>πριστηρίου.</a:t>
            </a:r>
            <a:endParaRPr lang="el-GR" sz="2000"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60"/>
          <p:cNvSpPr txBox="1"/>
          <p:nvPr/>
        </p:nvSpPr>
        <p:spPr>
          <a:xfrm>
            <a:off x="2353518" y="308612"/>
            <a:ext cx="7145687" cy="415498"/>
          </a:xfrm>
          <a:prstGeom prst="rect">
            <a:avLst/>
          </a:prstGeom>
          <a:noFill/>
        </p:spPr>
        <p:txBody>
          <a:bodyPr wrap="square" lIns="45720" tIns="22860" rIns="45720" bIns="22860" rtlCol="0">
            <a:spAutoFit/>
          </a:bodyPr>
          <a:lstStyle/>
          <a:p>
            <a:pPr algn="ctr"/>
            <a:r>
              <a:rPr lang="el-GR" sz="2400" b="1" dirty="0" smtClean="0">
                <a:solidFill>
                  <a:schemeClr val="bg2">
                    <a:lumMod val="25000"/>
                  </a:schemeClr>
                </a:solidFill>
                <a:ea typeface="Open Sans Extrabold" panose="020B0906030804020204" pitchFamily="34" charset="0"/>
                <a:cs typeface="Open Sans Extrabold" panose="020B0906030804020204" pitchFamily="34" charset="0"/>
              </a:rPr>
              <a:t>Δίσκοι κοπής</a:t>
            </a:r>
            <a:endParaRPr lang="tr-TR" sz="2400" b="1" dirty="0">
              <a:solidFill>
                <a:schemeClr val="bg2">
                  <a:lumMod val="25000"/>
                </a:schemeClr>
              </a:solidFill>
              <a:ea typeface="Open Sans Extrabold" panose="020B0906030804020204" pitchFamily="34" charset="0"/>
              <a:cs typeface="Open Sans Extrabold" panose="020B0906030804020204" pitchFamily="34" charset="0"/>
            </a:endParaRPr>
          </a:p>
        </p:txBody>
      </p:sp>
      <p:sp>
        <p:nvSpPr>
          <p:cNvPr id="3" name="2 - Ορθογώνιο"/>
          <p:cNvSpPr/>
          <p:nvPr/>
        </p:nvSpPr>
        <p:spPr>
          <a:xfrm>
            <a:off x="3852939" y="885541"/>
            <a:ext cx="3953455" cy="461665"/>
          </a:xfrm>
          <a:prstGeom prst="rect">
            <a:avLst/>
          </a:prstGeom>
        </p:spPr>
        <p:txBody>
          <a:bodyPr wrap="none">
            <a:spAutoFit/>
          </a:bodyPr>
          <a:lstStyle/>
          <a:p>
            <a:pPr lvl="0" indent="114300" algn="just" fontAlgn="base">
              <a:spcBef>
                <a:spcPct val="0"/>
              </a:spcBef>
              <a:spcAft>
                <a:spcPct val="0"/>
              </a:spcAft>
            </a:pPr>
            <a:r>
              <a:rPr lang="el-GR" sz="2400" i="1" dirty="0" smtClean="0">
                <a:ea typeface="Times New Roman" pitchFamily="18" charset="0"/>
                <a:cs typeface="Arial" pitchFamily="34" charset="0"/>
              </a:rPr>
              <a:t>Επιλογή κατάλληλου δίσκου</a:t>
            </a:r>
            <a:endParaRPr lang="el-GR" sz="2000" i="1" dirty="0" smtClean="0">
              <a:cs typeface="Arial" pitchFamily="34" charset="0"/>
            </a:endParaRPr>
          </a:p>
        </p:txBody>
      </p:sp>
      <p:cxnSp>
        <p:nvCxnSpPr>
          <p:cNvPr id="4" name="Straight Connector 65"/>
          <p:cNvCxnSpPr/>
          <p:nvPr/>
        </p:nvCxnSpPr>
        <p:spPr>
          <a:xfrm>
            <a:off x="4462819" y="873457"/>
            <a:ext cx="2824358" cy="6733"/>
          </a:xfrm>
          <a:prstGeom prst="line">
            <a:avLst/>
          </a:prstGeom>
          <a:ln w="82550">
            <a:solidFill>
              <a:srgbClr val="EA6045"/>
            </a:solidFill>
          </a:ln>
        </p:spPr>
        <p:style>
          <a:lnRef idx="1">
            <a:schemeClr val="accent1"/>
          </a:lnRef>
          <a:fillRef idx="0">
            <a:schemeClr val="accent1"/>
          </a:fillRef>
          <a:effectRef idx="0">
            <a:schemeClr val="accent1"/>
          </a:effectRef>
          <a:fontRef idx="minor">
            <a:schemeClr val="tx1"/>
          </a:fontRef>
        </p:style>
      </p:cxnSp>
      <p:pic>
        <p:nvPicPr>
          <p:cNvPr id="58370" name="Picture 2" descr="disk4"/>
          <p:cNvPicPr>
            <a:picLocks noChangeAspect="1" noChangeArrowheads="1"/>
          </p:cNvPicPr>
          <p:nvPr/>
        </p:nvPicPr>
        <p:blipFill>
          <a:blip r:embed="rId3" cstate="print">
            <a:lum bright="6000"/>
          </a:blip>
          <a:srcRect/>
          <a:stretch>
            <a:fillRect/>
          </a:stretch>
        </p:blipFill>
        <p:spPr bwMode="auto">
          <a:xfrm>
            <a:off x="5254387" y="1842448"/>
            <a:ext cx="4053385" cy="4349704"/>
          </a:xfrm>
          <a:prstGeom prst="rect">
            <a:avLst/>
          </a:prstGeom>
          <a:noFill/>
          <a:ln w="9525">
            <a:solidFill>
              <a:schemeClr val="tx1"/>
            </a:solidFill>
            <a:miter lim="800000"/>
            <a:headEnd/>
            <a:tailEnd/>
          </a:ln>
        </p:spPr>
      </p:pic>
      <p:sp>
        <p:nvSpPr>
          <p:cNvPr id="58371" name="Rectangle 3"/>
          <p:cNvSpPr>
            <a:spLocks noChangeArrowheads="1"/>
          </p:cNvSpPr>
          <p:nvPr/>
        </p:nvSpPr>
        <p:spPr bwMode="auto">
          <a:xfrm>
            <a:off x="368489" y="2940239"/>
            <a:ext cx="4326342" cy="2246769"/>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l-GR" sz="2000" u="none" strike="noStrike" cap="none" normalizeH="0" baseline="0" dirty="0" smtClean="0">
                <a:ln>
                  <a:noFill/>
                </a:ln>
                <a:solidFill>
                  <a:schemeClr val="tx1"/>
                </a:solidFill>
                <a:effectLst/>
                <a:ea typeface="Times New Roman" pitchFamily="18" charset="0"/>
                <a:cs typeface="Arial" pitchFamily="34" charset="0"/>
              </a:rPr>
              <a:t>Δίσκος κοπής με λίγα δόντια (28) για εγκάρσιες και κατά μήκος κοπές πριστής ξυλείας και ξυλοπλακών. Δόντια σχήματος </a:t>
            </a:r>
            <a:r>
              <a:rPr kumimoji="0" lang="en-US" sz="2000" u="none" strike="noStrike" cap="none" normalizeH="0" baseline="0" dirty="0" smtClean="0">
                <a:ln>
                  <a:noFill/>
                </a:ln>
                <a:solidFill>
                  <a:schemeClr val="tx1"/>
                </a:solidFill>
                <a:effectLst/>
                <a:ea typeface="Times New Roman" pitchFamily="18" charset="0"/>
                <a:cs typeface="Arial" pitchFamily="34" charset="0"/>
              </a:rPr>
              <a:t>W</a:t>
            </a:r>
            <a:r>
              <a:rPr kumimoji="0" lang="el-GR" sz="2000" u="none" strike="noStrike" cap="none" normalizeH="0" baseline="0" dirty="0" smtClean="0">
                <a:ln>
                  <a:noFill/>
                </a:ln>
                <a:solidFill>
                  <a:schemeClr val="tx1"/>
                </a:solidFill>
                <a:effectLst/>
                <a:ea typeface="Times New Roman" pitchFamily="18" charset="0"/>
                <a:cs typeface="Arial" pitchFamily="34" charset="0"/>
              </a:rPr>
              <a:t>. Διαθέτει ανοίγματα σχήματος δέλτα. Χρησιμοποιείται σε επιτραπέζια </a:t>
            </a:r>
            <a:r>
              <a:rPr kumimoji="0" lang="el-GR" sz="2000" u="none" strike="noStrike" cap="none" normalizeH="0" baseline="0" dirty="0" err="1" smtClean="0">
                <a:ln>
                  <a:noFill/>
                </a:ln>
                <a:solidFill>
                  <a:schemeClr val="tx1"/>
                </a:solidFill>
                <a:effectLst/>
                <a:ea typeface="Times New Roman" pitchFamily="18" charset="0"/>
                <a:cs typeface="Arial" pitchFamily="34" charset="0"/>
              </a:rPr>
              <a:t>δισκοπρίονα</a:t>
            </a:r>
            <a:r>
              <a:rPr kumimoji="0" lang="el-GR" sz="2000" u="none" strike="noStrike" cap="none" normalizeH="0" baseline="0" dirty="0" smtClean="0">
                <a:ln>
                  <a:noFill/>
                </a:ln>
                <a:solidFill>
                  <a:schemeClr val="tx1"/>
                </a:solidFill>
                <a:effectLst/>
                <a:ea typeface="Times New Roman" pitchFamily="18" charset="0"/>
                <a:cs typeface="Arial" pitchFamily="34" charset="0"/>
              </a:rPr>
              <a:t>.</a:t>
            </a:r>
            <a:endParaRPr kumimoji="0" lang="el-GR" sz="3200" u="none" strike="noStrike" cap="none" normalizeH="0" baseline="0" dirty="0" smtClean="0">
              <a:ln>
                <a:noFill/>
              </a:ln>
              <a:solidFill>
                <a:schemeClr val="tx1"/>
              </a:solidFill>
              <a:effectLst/>
              <a:cs typeface="Arial" pitchFamily="34" charset="0"/>
            </a:endParaRPr>
          </a:p>
        </p:txBody>
      </p:sp>
      <p:sp>
        <p:nvSpPr>
          <p:cNvPr id="7" name="6 - Ορθογώνιο"/>
          <p:cNvSpPr/>
          <p:nvPr/>
        </p:nvSpPr>
        <p:spPr>
          <a:xfrm>
            <a:off x="5202613" y="6182247"/>
            <a:ext cx="1176925" cy="307777"/>
          </a:xfrm>
          <a:prstGeom prst="rect">
            <a:avLst/>
          </a:prstGeom>
        </p:spPr>
        <p:txBody>
          <a:bodyPr wrap="none">
            <a:spAutoFit/>
          </a:bodyPr>
          <a:lstStyle/>
          <a:p>
            <a:r>
              <a:rPr lang="el-GR" sz="1400" dirty="0" smtClean="0"/>
              <a:t>ΠΗΓΗ: </a:t>
            </a:r>
            <a:r>
              <a:rPr lang="en-US" sz="1400" dirty="0" smtClean="0"/>
              <a:t>LEUCO</a:t>
            </a:r>
            <a:endParaRPr lang="el-GR" sz="1400"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60"/>
          <p:cNvSpPr txBox="1"/>
          <p:nvPr/>
        </p:nvSpPr>
        <p:spPr>
          <a:xfrm>
            <a:off x="2353518" y="308612"/>
            <a:ext cx="7145687" cy="415498"/>
          </a:xfrm>
          <a:prstGeom prst="rect">
            <a:avLst/>
          </a:prstGeom>
          <a:noFill/>
        </p:spPr>
        <p:txBody>
          <a:bodyPr wrap="square" lIns="45720" tIns="22860" rIns="45720" bIns="22860" rtlCol="0">
            <a:spAutoFit/>
          </a:bodyPr>
          <a:lstStyle/>
          <a:p>
            <a:pPr algn="ctr"/>
            <a:r>
              <a:rPr lang="el-GR" sz="2400" b="1" dirty="0" smtClean="0">
                <a:solidFill>
                  <a:schemeClr val="bg2">
                    <a:lumMod val="25000"/>
                  </a:schemeClr>
                </a:solidFill>
                <a:ea typeface="Open Sans Extrabold" panose="020B0906030804020204" pitchFamily="34" charset="0"/>
                <a:cs typeface="Open Sans Extrabold" panose="020B0906030804020204" pitchFamily="34" charset="0"/>
              </a:rPr>
              <a:t>Δίσκοι κοπής</a:t>
            </a:r>
            <a:endParaRPr lang="tr-TR" sz="2400" b="1" dirty="0">
              <a:solidFill>
                <a:schemeClr val="bg2">
                  <a:lumMod val="25000"/>
                </a:schemeClr>
              </a:solidFill>
              <a:ea typeface="Open Sans Extrabold" panose="020B0906030804020204" pitchFamily="34" charset="0"/>
              <a:cs typeface="Open Sans Extrabold" panose="020B0906030804020204" pitchFamily="34" charset="0"/>
            </a:endParaRPr>
          </a:p>
        </p:txBody>
      </p:sp>
      <p:sp>
        <p:nvSpPr>
          <p:cNvPr id="3" name="2 - Ορθογώνιο"/>
          <p:cNvSpPr/>
          <p:nvPr/>
        </p:nvSpPr>
        <p:spPr>
          <a:xfrm>
            <a:off x="3852939" y="885541"/>
            <a:ext cx="3953455" cy="461665"/>
          </a:xfrm>
          <a:prstGeom prst="rect">
            <a:avLst/>
          </a:prstGeom>
        </p:spPr>
        <p:txBody>
          <a:bodyPr wrap="none">
            <a:spAutoFit/>
          </a:bodyPr>
          <a:lstStyle/>
          <a:p>
            <a:pPr lvl="0" indent="114300" algn="just" fontAlgn="base">
              <a:spcBef>
                <a:spcPct val="0"/>
              </a:spcBef>
              <a:spcAft>
                <a:spcPct val="0"/>
              </a:spcAft>
            </a:pPr>
            <a:r>
              <a:rPr lang="el-GR" sz="2400" i="1" dirty="0" smtClean="0">
                <a:ea typeface="Times New Roman" pitchFamily="18" charset="0"/>
                <a:cs typeface="Arial" pitchFamily="34" charset="0"/>
              </a:rPr>
              <a:t>Επιλογή κατάλληλου δίσκου</a:t>
            </a:r>
            <a:endParaRPr lang="el-GR" sz="2000" i="1" dirty="0" smtClean="0">
              <a:cs typeface="Arial" pitchFamily="34" charset="0"/>
            </a:endParaRPr>
          </a:p>
        </p:txBody>
      </p:sp>
      <p:cxnSp>
        <p:nvCxnSpPr>
          <p:cNvPr id="4" name="Straight Connector 65"/>
          <p:cNvCxnSpPr/>
          <p:nvPr/>
        </p:nvCxnSpPr>
        <p:spPr>
          <a:xfrm>
            <a:off x="4462819" y="873457"/>
            <a:ext cx="2824358" cy="6733"/>
          </a:xfrm>
          <a:prstGeom prst="line">
            <a:avLst/>
          </a:prstGeom>
          <a:ln w="82550">
            <a:solidFill>
              <a:srgbClr val="EA6045"/>
            </a:solidFill>
          </a:ln>
        </p:spPr>
        <p:style>
          <a:lnRef idx="1">
            <a:schemeClr val="accent1"/>
          </a:lnRef>
          <a:fillRef idx="0">
            <a:schemeClr val="accent1"/>
          </a:fillRef>
          <a:effectRef idx="0">
            <a:schemeClr val="accent1"/>
          </a:effectRef>
          <a:fontRef idx="minor">
            <a:schemeClr val="tx1"/>
          </a:fontRef>
        </p:style>
      </p:cxnSp>
      <p:pic>
        <p:nvPicPr>
          <p:cNvPr id="66561" name="Picture 1" descr="disk5"/>
          <p:cNvPicPr>
            <a:picLocks noChangeAspect="1" noChangeArrowheads="1"/>
          </p:cNvPicPr>
          <p:nvPr/>
        </p:nvPicPr>
        <p:blipFill>
          <a:blip r:embed="rId3" cstate="print">
            <a:lum contrast="10000"/>
          </a:blip>
          <a:srcRect/>
          <a:stretch>
            <a:fillRect/>
          </a:stretch>
        </p:blipFill>
        <p:spPr bwMode="auto">
          <a:xfrm>
            <a:off x="5295332" y="2251881"/>
            <a:ext cx="3780964" cy="3903259"/>
          </a:xfrm>
          <a:prstGeom prst="rect">
            <a:avLst/>
          </a:prstGeom>
          <a:noFill/>
          <a:ln w="9525">
            <a:solidFill>
              <a:schemeClr val="tx1"/>
            </a:solidFill>
            <a:miter lim="800000"/>
            <a:headEnd/>
            <a:tailEnd/>
          </a:ln>
        </p:spPr>
      </p:pic>
      <p:sp>
        <p:nvSpPr>
          <p:cNvPr id="6" name="5 - Ορθογώνιο"/>
          <p:cNvSpPr/>
          <p:nvPr/>
        </p:nvSpPr>
        <p:spPr>
          <a:xfrm>
            <a:off x="5202613" y="6182247"/>
            <a:ext cx="1176925" cy="307777"/>
          </a:xfrm>
          <a:prstGeom prst="rect">
            <a:avLst/>
          </a:prstGeom>
        </p:spPr>
        <p:txBody>
          <a:bodyPr wrap="none">
            <a:spAutoFit/>
          </a:bodyPr>
          <a:lstStyle/>
          <a:p>
            <a:r>
              <a:rPr lang="el-GR" sz="1400" dirty="0" smtClean="0"/>
              <a:t>ΠΗΓΗ: </a:t>
            </a:r>
            <a:r>
              <a:rPr lang="en-US" sz="1400" dirty="0" smtClean="0"/>
              <a:t>LEUCO</a:t>
            </a:r>
            <a:endParaRPr lang="el-GR" sz="1400" dirty="0"/>
          </a:p>
        </p:txBody>
      </p:sp>
      <p:sp>
        <p:nvSpPr>
          <p:cNvPr id="66562" name="Rectangle 2"/>
          <p:cNvSpPr>
            <a:spLocks noChangeArrowheads="1"/>
          </p:cNvSpPr>
          <p:nvPr/>
        </p:nvSpPr>
        <p:spPr bwMode="auto">
          <a:xfrm>
            <a:off x="245660" y="2834817"/>
            <a:ext cx="4708478" cy="1938992"/>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l-GR" sz="2000" b="0" i="1" u="none" strike="noStrike" cap="none" normalizeH="0" baseline="0" dirty="0" smtClean="0">
                <a:ln>
                  <a:noFill/>
                </a:ln>
                <a:solidFill>
                  <a:schemeClr val="tx1"/>
                </a:solidFill>
                <a:effectLst/>
                <a:ea typeface="Times New Roman" pitchFamily="18" charset="0"/>
                <a:cs typeface="Arial" pitchFamily="34" charset="0"/>
              </a:rPr>
              <a:t>Δίσκος κοπής με λίγα δόντια (28) για εγκάρσιες και κατά μήκος κοπές πριστής ξυλείας. Δόντια σχήματος </a:t>
            </a:r>
            <a:r>
              <a:rPr kumimoji="0" lang="en-US" sz="2000" b="0" i="1" u="none" strike="noStrike" cap="none" normalizeH="0" baseline="0" dirty="0" smtClean="0">
                <a:ln>
                  <a:noFill/>
                </a:ln>
                <a:solidFill>
                  <a:schemeClr val="tx1"/>
                </a:solidFill>
                <a:effectLst/>
                <a:ea typeface="Times New Roman" pitchFamily="18" charset="0"/>
                <a:cs typeface="Arial" pitchFamily="34" charset="0"/>
              </a:rPr>
              <a:t>W</a:t>
            </a:r>
            <a:r>
              <a:rPr kumimoji="0" lang="el-GR" sz="2000" b="0" i="1" u="none" strike="noStrike" cap="none" normalizeH="0" baseline="0" dirty="0" smtClean="0">
                <a:ln>
                  <a:noFill/>
                </a:ln>
                <a:solidFill>
                  <a:schemeClr val="tx1"/>
                </a:solidFill>
                <a:effectLst/>
                <a:ea typeface="Times New Roman" pitchFamily="18" charset="0"/>
                <a:cs typeface="Arial" pitchFamily="34" charset="0"/>
              </a:rPr>
              <a:t>. Διαθέτει ανοίγματα σχήματος δέλτα και οδηγούς. Χρησιμοποιείται σε επιτραπέζια </a:t>
            </a:r>
            <a:r>
              <a:rPr kumimoji="0" lang="el-GR" sz="2000" b="0" i="1" u="none" strike="noStrike" cap="none" normalizeH="0" baseline="0" dirty="0" err="1" smtClean="0">
                <a:ln>
                  <a:noFill/>
                </a:ln>
                <a:solidFill>
                  <a:schemeClr val="tx1"/>
                </a:solidFill>
                <a:effectLst/>
                <a:ea typeface="Times New Roman" pitchFamily="18" charset="0"/>
                <a:cs typeface="Arial" pitchFamily="34" charset="0"/>
              </a:rPr>
              <a:t>δισκοπρίονα</a:t>
            </a:r>
            <a:r>
              <a:rPr kumimoji="0" lang="el-GR" sz="2000" b="0" i="1" u="none" strike="noStrike" cap="none" normalizeH="0" baseline="0" dirty="0" smtClean="0">
                <a:ln>
                  <a:noFill/>
                </a:ln>
                <a:solidFill>
                  <a:schemeClr val="tx1"/>
                </a:solidFill>
                <a:effectLst/>
                <a:ea typeface="Times New Roman" pitchFamily="18" charset="0"/>
                <a:cs typeface="Arial" pitchFamily="34" charset="0"/>
              </a:rPr>
              <a:t>.</a:t>
            </a:r>
            <a:endParaRPr kumimoji="0" lang="el-GR" sz="3200" b="0" i="0" u="none" strike="noStrike" cap="none" normalizeH="0" baseline="0" dirty="0" smtClean="0">
              <a:ln>
                <a:noFill/>
              </a:ln>
              <a:solidFill>
                <a:schemeClr val="tx1"/>
              </a:solidFill>
              <a:effectLst/>
              <a:cs typeface="Arial" pitchFamily="34" charset="0"/>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60"/>
          <p:cNvSpPr txBox="1"/>
          <p:nvPr/>
        </p:nvSpPr>
        <p:spPr>
          <a:xfrm>
            <a:off x="2353518" y="308612"/>
            <a:ext cx="7145687" cy="415498"/>
          </a:xfrm>
          <a:prstGeom prst="rect">
            <a:avLst/>
          </a:prstGeom>
          <a:noFill/>
        </p:spPr>
        <p:txBody>
          <a:bodyPr wrap="square" lIns="45720" tIns="22860" rIns="45720" bIns="22860" rtlCol="0">
            <a:spAutoFit/>
          </a:bodyPr>
          <a:lstStyle/>
          <a:p>
            <a:pPr algn="ctr"/>
            <a:r>
              <a:rPr lang="el-GR" sz="2400" b="1" dirty="0" smtClean="0">
                <a:solidFill>
                  <a:schemeClr val="bg2">
                    <a:lumMod val="25000"/>
                  </a:schemeClr>
                </a:solidFill>
                <a:ea typeface="Open Sans Extrabold" panose="020B0906030804020204" pitchFamily="34" charset="0"/>
                <a:cs typeface="Open Sans Extrabold" panose="020B0906030804020204" pitchFamily="34" charset="0"/>
              </a:rPr>
              <a:t>Δίσκοι κοπής</a:t>
            </a:r>
            <a:endParaRPr lang="tr-TR" sz="2400" b="1" dirty="0">
              <a:solidFill>
                <a:schemeClr val="bg2">
                  <a:lumMod val="25000"/>
                </a:schemeClr>
              </a:solidFill>
              <a:ea typeface="Open Sans Extrabold" panose="020B0906030804020204" pitchFamily="34" charset="0"/>
              <a:cs typeface="Open Sans Extrabold" panose="020B0906030804020204" pitchFamily="34" charset="0"/>
            </a:endParaRPr>
          </a:p>
        </p:txBody>
      </p:sp>
      <p:sp>
        <p:nvSpPr>
          <p:cNvPr id="3" name="2 - Ορθογώνιο"/>
          <p:cNvSpPr/>
          <p:nvPr/>
        </p:nvSpPr>
        <p:spPr>
          <a:xfrm>
            <a:off x="3852939" y="885541"/>
            <a:ext cx="3953455" cy="461665"/>
          </a:xfrm>
          <a:prstGeom prst="rect">
            <a:avLst/>
          </a:prstGeom>
        </p:spPr>
        <p:txBody>
          <a:bodyPr wrap="none">
            <a:spAutoFit/>
          </a:bodyPr>
          <a:lstStyle/>
          <a:p>
            <a:pPr lvl="0" indent="114300" algn="just" fontAlgn="base">
              <a:spcBef>
                <a:spcPct val="0"/>
              </a:spcBef>
              <a:spcAft>
                <a:spcPct val="0"/>
              </a:spcAft>
            </a:pPr>
            <a:r>
              <a:rPr lang="el-GR" sz="2400" i="1" dirty="0" smtClean="0">
                <a:ea typeface="Times New Roman" pitchFamily="18" charset="0"/>
                <a:cs typeface="Arial" pitchFamily="34" charset="0"/>
              </a:rPr>
              <a:t>Επιλογή κατάλληλου δίσκου</a:t>
            </a:r>
            <a:endParaRPr lang="el-GR" sz="2000" i="1" dirty="0" smtClean="0">
              <a:cs typeface="Arial" pitchFamily="34" charset="0"/>
            </a:endParaRPr>
          </a:p>
        </p:txBody>
      </p:sp>
      <p:cxnSp>
        <p:nvCxnSpPr>
          <p:cNvPr id="4" name="Straight Connector 65"/>
          <p:cNvCxnSpPr/>
          <p:nvPr/>
        </p:nvCxnSpPr>
        <p:spPr>
          <a:xfrm>
            <a:off x="4462819" y="873457"/>
            <a:ext cx="2824358" cy="6733"/>
          </a:xfrm>
          <a:prstGeom prst="line">
            <a:avLst/>
          </a:prstGeom>
          <a:ln w="82550">
            <a:solidFill>
              <a:srgbClr val="EA6045"/>
            </a:solidFill>
          </a:ln>
        </p:spPr>
        <p:style>
          <a:lnRef idx="1">
            <a:schemeClr val="accent1"/>
          </a:lnRef>
          <a:fillRef idx="0">
            <a:schemeClr val="accent1"/>
          </a:fillRef>
          <a:effectRef idx="0">
            <a:schemeClr val="accent1"/>
          </a:effectRef>
          <a:fontRef idx="minor">
            <a:schemeClr val="tx1"/>
          </a:fontRef>
        </p:style>
      </p:cxnSp>
      <p:pic>
        <p:nvPicPr>
          <p:cNvPr id="64513" name="Picture 1" descr="disk7"/>
          <p:cNvPicPr>
            <a:picLocks noChangeAspect="1" noChangeArrowheads="1"/>
          </p:cNvPicPr>
          <p:nvPr/>
        </p:nvPicPr>
        <p:blipFill>
          <a:blip r:embed="rId3" cstate="print"/>
          <a:srcRect/>
          <a:stretch>
            <a:fillRect/>
          </a:stretch>
        </p:blipFill>
        <p:spPr bwMode="auto">
          <a:xfrm>
            <a:off x="5268036" y="1897040"/>
            <a:ext cx="3467303" cy="4292268"/>
          </a:xfrm>
          <a:prstGeom prst="rect">
            <a:avLst/>
          </a:prstGeom>
          <a:noFill/>
          <a:ln w="9525">
            <a:solidFill>
              <a:schemeClr val="tx1"/>
            </a:solidFill>
            <a:miter lim="800000"/>
            <a:headEnd/>
            <a:tailEnd/>
          </a:ln>
        </p:spPr>
      </p:pic>
      <p:sp>
        <p:nvSpPr>
          <p:cNvPr id="6" name="5 - Ορθογώνιο"/>
          <p:cNvSpPr/>
          <p:nvPr/>
        </p:nvSpPr>
        <p:spPr>
          <a:xfrm>
            <a:off x="5202613" y="6182247"/>
            <a:ext cx="1176925" cy="307777"/>
          </a:xfrm>
          <a:prstGeom prst="rect">
            <a:avLst/>
          </a:prstGeom>
        </p:spPr>
        <p:txBody>
          <a:bodyPr wrap="none">
            <a:spAutoFit/>
          </a:bodyPr>
          <a:lstStyle/>
          <a:p>
            <a:r>
              <a:rPr lang="el-GR" sz="1400" dirty="0" smtClean="0"/>
              <a:t>ΠΗΓΗ: </a:t>
            </a:r>
            <a:r>
              <a:rPr lang="en-US" sz="1400" dirty="0" smtClean="0"/>
              <a:t>LEUCO</a:t>
            </a:r>
            <a:endParaRPr lang="el-GR" sz="1400" dirty="0"/>
          </a:p>
        </p:txBody>
      </p:sp>
      <p:sp>
        <p:nvSpPr>
          <p:cNvPr id="64514" name="Rectangle 2"/>
          <p:cNvSpPr>
            <a:spLocks noChangeArrowheads="1"/>
          </p:cNvSpPr>
          <p:nvPr/>
        </p:nvSpPr>
        <p:spPr bwMode="auto">
          <a:xfrm>
            <a:off x="941696" y="2349622"/>
            <a:ext cx="3207224" cy="255454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l-GR" sz="2000" b="0" u="none" strike="noStrike" cap="none" normalizeH="0" baseline="0" dirty="0" smtClean="0">
                <a:ln>
                  <a:noFill/>
                </a:ln>
                <a:solidFill>
                  <a:schemeClr val="tx1"/>
                </a:solidFill>
                <a:effectLst/>
                <a:ea typeface="Times New Roman" pitchFamily="18" charset="0"/>
                <a:cs typeface="Arial" pitchFamily="34" charset="0"/>
              </a:rPr>
              <a:t>Δίσκος κοπής με 60 δόντια για εγκάρσιες κοπές πριστής ξυλείας και γώνιασμα </a:t>
            </a:r>
            <a:r>
              <a:rPr kumimoji="0" lang="el-GR" sz="2000" b="0" u="none" strike="noStrike" cap="none" normalizeH="0" baseline="0" dirty="0" err="1" smtClean="0">
                <a:ln>
                  <a:noFill/>
                </a:ln>
                <a:solidFill>
                  <a:schemeClr val="tx1"/>
                </a:solidFill>
                <a:effectLst/>
                <a:ea typeface="Times New Roman" pitchFamily="18" charset="0"/>
                <a:cs typeface="Arial" pitchFamily="34" charset="0"/>
              </a:rPr>
              <a:t>ξυλοπλάκων</a:t>
            </a:r>
            <a:r>
              <a:rPr kumimoji="0" lang="el-GR" sz="2000" b="0" u="none" strike="noStrike" cap="none" normalizeH="0" baseline="0" dirty="0" smtClean="0">
                <a:ln>
                  <a:noFill/>
                </a:ln>
                <a:solidFill>
                  <a:schemeClr val="tx1"/>
                </a:solidFill>
                <a:effectLst/>
                <a:ea typeface="Times New Roman" pitchFamily="18" charset="0"/>
                <a:cs typeface="Arial" pitchFamily="34" charset="0"/>
              </a:rPr>
              <a:t>. Δόντια σχήματος </a:t>
            </a:r>
            <a:r>
              <a:rPr kumimoji="0" lang="en-US" sz="2000" b="0" u="none" strike="noStrike" cap="none" normalizeH="0" baseline="0" dirty="0" smtClean="0">
                <a:ln>
                  <a:noFill/>
                </a:ln>
                <a:solidFill>
                  <a:schemeClr val="tx1"/>
                </a:solidFill>
                <a:effectLst/>
                <a:ea typeface="Times New Roman" pitchFamily="18" charset="0"/>
                <a:cs typeface="Arial" pitchFamily="34" charset="0"/>
              </a:rPr>
              <a:t>H</a:t>
            </a:r>
            <a:r>
              <a:rPr kumimoji="0" lang="el-GR" sz="2000" b="0" u="none" strike="noStrike" cap="none" normalizeH="0" baseline="0" dirty="0" smtClean="0">
                <a:ln>
                  <a:noFill/>
                </a:ln>
                <a:solidFill>
                  <a:schemeClr val="tx1"/>
                </a:solidFill>
                <a:effectLst/>
                <a:ea typeface="Times New Roman" pitchFamily="18" charset="0"/>
                <a:cs typeface="Arial" pitchFamily="34" charset="0"/>
              </a:rPr>
              <a:t>. Διαθέτει ανοίγματα σχήματος δέλτα. Χρησιμοποιείται σε επιτραπέζια </a:t>
            </a:r>
            <a:r>
              <a:rPr kumimoji="0" lang="el-GR" sz="2000" b="0" u="none" strike="noStrike" cap="none" normalizeH="0" baseline="0" dirty="0" err="1" smtClean="0">
                <a:ln>
                  <a:noFill/>
                </a:ln>
                <a:solidFill>
                  <a:schemeClr val="tx1"/>
                </a:solidFill>
                <a:effectLst/>
                <a:ea typeface="Times New Roman" pitchFamily="18" charset="0"/>
                <a:cs typeface="Arial" pitchFamily="34" charset="0"/>
              </a:rPr>
              <a:t>δισκοπρίονα</a:t>
            </a:r>
            <a:r>
              <a:rPr kumimoji="0" lang="el-GR" sz="2000" b="0" u="none" strike="noStrike" cap="none" normalizeH="0" baseline="0" dirty="0" smtClean="0">
                <a:ln>
                  <a:noFill/>
                </a:ln>
                <a:solidFill>
                  <a:schemeClr val="tx1"/>
                </a:solidFill>
                <a:effectLst/>
                <a:ea typeface="Times New Roman" pitchFamily="18" charset="0"/>
                <a:cs typeface="Arial" pitchFamily="34" charset="0"/>
              </a:rPr>
              <a:t>.</a:t>
            </a:r>
            <a:endParaRPr kumimoji="0" lang="el-GR" sz="3200" b="0" u="none" strike="noStrike" cap="none" normalizeH="0" baseline="0" dirty="0" smtClean="0">
              <a:ln>
                <a:noFill/>
              </a:ln>
              <a:solidFill>
                <a:schemeClr val="tx1"/>
              </a:solidFill>
              <a:effectLst/>
              <a:cs typeface="Arial" pitchFamily="34" charset="0"/>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60"/>
          <p:cNvSpPr txBox="1"/>
          <p:nvPr/>
        </p:nvSpPr>
        <p:spPr>
          <a:xfrm>
            <a:off x="2353518" y="308612"/>
            <a:ext cx="7145687" cy="415498"/>
          </a:xfrm>
          <a:prstGeom prst="rect">
            <a:avLst/>
          </a:prstGeom>
          <a:noFill/>
        </p:spPr>
        <p:txBody>
          <a:bodyPr wrap="square" lIns="45720" tIns="22860" rIns="45720" bIns="22860" rtlCol="0">
            <a:spAutoFit/>
          </a:bodyPr>
          <a:lstStyle/>
          <a:p>
            <a:pPr algn="ctr"/>
            <a:r>
              <a:rPr lang="el-GR" sz="2400" b="1" dirty="0" smtClean="0">
                <a:solidFill>
                  <a:schemeClr val="bg2">
                    <a:lumMod val="25000"/>
                  </a:schemeClr>
                </a:solidFill>
                <a:ea typeface="Open Sans Extrabold" panose="020B0906030804020204" pitchFamily="34" charset="0"/>
                <a:cs typeface="Open Sans Extrabold" panose="020B0906030804020204" pitchFamily="34" charset="0"/>
              </a:rPr>
              <a:t>Δίσκοι κοπής</a:t>
            </a:r>
            <a:endParaRPr lang="tr-TR" sz="2400" b="1" dirty="0">
              <a:solidFill>
                <a:schemeClr val="bg2">
                  <a:lumMod val="25000"/>
                </a:schemeClr>
              </a:solidFill>
              <a:ea typeface="Open Sans Extrabold" panose="020B0906030804020204" pitchFamily="34" charset="0"/>
              <a:cs typeface="Open Sans Extrabold" panose="020B0906030804020204" pitchFamily="34" charset="0"/>
            </a:endParaRPr>
          </a:p>
        </p:txBody>
      </p:sp>
      <p:sp>
        <p:nvSpPr>
          <p:cNvPr id="3" name="2 - Ορθογώνιο"/>
          <p:cNvSpPr/>
          <p:nvPr/>
        </p:nvSpPr>
        <p:spPr>
          <a:xfrm>
            <a:off x="3852939" y="885541"/>
            <a:ext cx="3953455" cy="461665"/>
          </a:xfrm>
          <a:prstGeom prst="rect">
            <a:avLst/>
          </a:prstGeom>
        </p:spPr>
        <p:txBody>
          <a:bodyPr wrap="none">
            <a:spAutoFit/>
          </a:bodyPr>
          <a:lstStyle/>
          <a:p>
            <a:pPr lvl="0" indent="114300" algn="just" fontAlgn="base">
              <a:spcBef>
                <a:spcPct val="0"/>
              </a:spcBef>
              <a:spcAft>
                <a:spcPct val="0"/>
              </a:spcAft>
            </a:pPr>
            <a:r>
              <a:rPr lang="el-GR" sz="2400" i="1" dirty="0" smtClean="0">
                <a:ea typeface="Times New Roman" pitchFamily="18" charset="0"/>
                <a:cs typeface="Arial" pitchFamily="34" charset="0"/>
              </a:rPr>
              <a:t>Επιλογή κατάλληλου δίσκου</a:t>
            </a:r>
            <a:endParaRPr lang="el-GR" sz="2000" i="1" dirty="0" smtClean="0">
              <a:cs typeface="Arial" pitchFamily="34" charset="0"/>
            </a:endParaRPr>
          </a:p>
        </p:txBody>
      </p:sp>
      <p:cxnSp>
        <p:nvCxnSpPr>
          <p:cNvPr id="4" name="Straight Connector 65"/>
          <p:cNvCxnSpPr/>
          <p:nvPr/>
        </p:nvCxnSpPr>
        <p:spPr>
          <a:xfrm>
            <a:off x="4462819" y="873457"/>
            <a:ext cx="2824358" cy="6733"/>
          </a:xfrm>
          <a:prstGeom prst="line">
            <a:avLst/>
          </a:prstGeom>
          <a:ln w="82550">
            <a:solidFill>
              <a:srgbClr val="EA6045"/>
            </a:solidFill>
          </a:ln>
        </p:spPr>
        <p:style>
          <a:lnRef idx="1">
            <a:schemeClr val="accent1"/>
          </a:lnRef>
          <a:fillRef idx="0">
            <a:schemeClr val="accent1"/>
          </a:fillRef>
          <a:effectRef idx="0">
            <a:schemeClr val="accent1"/>
          </a:effectRef>
          <a:fontRef idx="minor">
            <a:schemeClr val="tx1"/>
          </a:fontRef>
        </p:style>
      </p:cxnSp>
      <p:pic>
        <p:nvPicPr>
          <p:cNvPr id="62465" name="Picture 1" descr="disk8"/>
          <p:cNvPicPr>
            <a:picLocks noChangeAspect="1" noChangeArrowheads="1"/>
          </p:cNvPicPr>
          <p:nvPr/>
        </p:nvPicPr>
        <p:blipFill>
          <a:blip r:embed="rId3" cstate="print">
            <a:lum contrast="10000"/>
          </a:blip>
          <a:srcRect/>
          <a:stretch>
            <a:fillRect/>
          </a:stretch>
        </p:blipFill>
        <p:spPr bwMode="auto">
          <a:xfrm>
            <a:off x="5322626" y="2169994"/>
            <a:ext cx="3804909" cy="4025637"/>
          </a:xfrm>
          <a:prstGeom prst="rect">
            <a:avLst/>
          </a:prstGeom>
          <a:noFill/>
          <a:ln w="9525">
            <a:solidFill>
              <a:schemeClr val="tx1"/>
            </a:solidFill>
            <a:miter lim="800000"/>
            <a:headEnd/>
            <a:tailEnd/>
          </a:ln>
        </p:spPr>
      </p:pic>
      <p:sp>
        <p:nvSpPr>
          <p:cNvPr id="6" name="5 - Ορθογώνιο"/>
          <p:cNvSpPr/>
          <p:nvPr/>
        </p:nvSpPr>
        <p:spPr>
          <a:xfrm>
            <a:off x="5202613" y="6182247"/>
            <a:ext cx="1176925" cy="307777"/>
          </a:xfrm>
          <a:prstGeom prst="rect">
            <a:avLst/>
          </a:prstGeom>
        </p:spPr>
        <p:txBody>
          <a:bodyPr wrap="none">
            <a:spAutoFit/>
          </a:bodyPr>
          <a:lstStyle/>
          <a:p>
            <a:r>
              <a:rPr lang="el-GR" sz="1400" dirty="0" smtClean="0"/>
              <a:t>ΠΗΓΗ: </a:t>
            </a:r>
            <a:r>
              <a:rPr lang="en-US" sz="1400" dirty="0" smtClean="0"/>
              <a:t>LEUCO</a:t>
            </a:r>
            <a:endParaRPr lang="el-GR" sz="1400" dirty="0"/>
          </a:p>
        </p:txBody>
      </p:sp>
      <p:sp>
        <p:nvSpPr>
          <p:cNvPr id="62466" name="Rectangle 2"/>
          <p:cNvSpPr>
            <a:spLocks noChangeArrowheads="1"/>
          </p:cNvSpPr>
          <p:nvPr/>
        </p:nvSpPr>
        <p:spPr bwMode="auto">
          <a:xfrm>
            <a:off x="409433" y="2885647"/>
            <a:ext cx="4658436" cy="2246769"/>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l-GR" sz="2000" b="0" u="none" strike="noStrike" cap="none" normalizeH="0" baseline="0" dirty="0" smtClean="0">
                <a:ln>
                  <a:noFill/>
                </a:ln>
                <a:solidFill>
                  <a:schemeClr val="tx1"/>
                </a:solidFill>
                <a:effectLst/>
                <a:ea typeface="Times New Roman" pitchFamily="18" charset="0"/>
                <a:cs typeface="Arial" pitchFamily="34" charset="0"/>
              </a:rPr>
              <a:t>Δίσκος κοπής με 72 δόντια για κοπές </a:t>
            </a:r>
            <a:r>
              <a:rPr kumimoji="0" lang="el-GR" sz="2000" b="0" u="none" strike="noStrike" cap="none" normalizeH="0" baseline="0" dirty="0" err="1" smtClean="0">
                <a:ln>
                  <a:noFill/>
                </a:ln>
                <a:solidFill>
                  <a:schemeClr val="tx1"/>
                </a:solidFill>
                <a:effectLst/>
                <a:ea typeface="Times New Roman" pitchFamily="18" charset="0"/>
                <a:cs typeface="Arial" pitchFamily="34" charset="0"/>
              </a:rPr>
              <a:t>επενδεδυμένων</a:t>
            </a:r>
            <a:r>
              <a:rPr kumimoji="0" lang="el-GR" sz="2000" b="0" u="none" strike="noStrike" cap="none" normalizeH="0" baseline="0" dirty="0" smtClean="0">
                <a:ln>
                  <a:noFill/>
                </a:ln>
                <a:solidFill>
                  <a:schemeClr val="tx1"/>
                </a:solidFill>
                <a:effectLst/>
                <a:ea typeface="Times New Roman" pitchFamily="18" charset="0"/>
                <a:cs typeface="Arial" pitchFamily="34" charset="0"/>
              </a:rPr>
              <a:t> με καπλαμά ή μελαμίνη </a:t>
            </a:r>
            <a:r>
              <a:rPr kumimoji="0" lang="el-GR" sz="2000" b="0" u="none" strike="noStrike" cap="none" normalizeH="0" baseline="0" dirty="0" err="1" smtClean="0">
                <a:ln>
                  <a:noFill/>
                </a:ln>
                <a:solidFill>
                  <a:schemeClr val="tx1"/>
                </a:solidFill>
                <a:effectLst/>
                <a:ea typeface="Times New Roman" pitchFamily="18" charset="0"/>
                <a:cs typeface="Arial" pitchFamily="34" charset="0"/>
              </a:rPr>
              <a:t>ξυλοπλάκων</a:t>
            </a:r>
            <a:r>
              <a:rPr kumimoji="0" lang="el-GR" sz="2000" b="0" u="none" strike="noStrike" cap="none" normalizeH="0" baseline="0" dirty="0" smtClean="0">
                <a:ln>
                  <a:noFill/>
                </a:ln>
                <a:solidFill>
                  <a:schemeClr val="tx1"/>
                </a:solidFill>
                <a:effectLst/>
                <a:ea typeface="Times New Roman" pitchFamily="18" charset="0"/>
                <a:cs typeface="Arial" pitchFamily="34" charset="0"/>
              </a:rPr>
              <a:t>. Δόντια σχήματος Τ. Διαθέτει ανοίγματα σχήματος δέλτα. Κατάλληλος για κοπή μεμονωμένων ξυλοπλακών ή σε ομάδες. Χρησιμοποιείται σε </a:t>
            </a:r>
            <a:r>
              <a:rPr kumimoji="0" lang="el-GR" sz="2000" b="0" u="none" strike="noStrike" cap="none" normalizeH="0" baseline="0" dirty="0" err="1" smtClean="0">
                <a:ln>
                  <a:noFill/>
                </a:ln>
                <a:solidFill>
                  <a:schemeClr val="tx1"/>
                </a:solidFill>
                <a:effectLst/>
                <a:ea typeface="Times New Roman" pitchFamily="18" charset="0"/>
                <a:cs typeface="Arial" pitchFamily="34" charset="0"/>
              </a:rPr>
              <a:t>τεμαχιστικές</a:t>
            </a:r>
            <a:r>
              <a:rPr kumimoji="0" lang="el-GR" sz="2000" b="0" u="none" strike="noStrike" cap="none" normalizeH="0" baseline="0" dirty="0" smtClean="0">
                <a:ln>
                  <a:noFill/>
                </a:ln>
                <a:solidFill>
                  <a:schemeClr val="tx1"/>
                </a:solidFill>
                <a:effectLst/>
                <a:ea typeface="Times New Roman" pitchFamily="18" charset="0"/>
                <a:cs typeface="Arial" pitchFamily="34" charset="0"/>
              </a:rPr>
              <a:t> ξυλοπλακών. </a:t>
            </a:r>
            <a:endParaRPr kumimoji="0" lang="el-GR" sz="3200" b="0" u="none" strike="noStrike" cap="none" normalizeH="0" baseline="0" dirty="0" smtClean="0">
              <a:ln>
                <a:noFill/>
              </a:ln>
              <a:solidFill>
                <a:schemeClr val="tx1"/>
              </a:solidFill>
              <a:effectLst/>
              <a:cs typeface="Arial" pitchFamily="34" charset="0"/>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60"/>
          <p:cNvSpPr txBox="1"/>
          <p:nvPr/>
        </p:nvSpPr>
        <p:spPr>
          <a:xfrm>
            <a:off x="2353518" y="308612"/>
            <a:ext cx="7145687" cy="415498"/>
          </a:xfrm>
          <a:prstGeom prst="rect">
            <a:avLst/>
          </a:prstGeom>
          <a:noFill/>
        </p:spPr>
        <p:txBody>
          <a:bodyPr wrap="square" lIns="45720" tIns="22860" rIns="45720" bIns="22860" rtlCol="0">
            <a:spAutoFit/>
          </a:bodyPr>
          <a:lstStyle/>
          <a:p>
            <a:pPr algn="ctr"/>
            <a:r>
              <a:rPr lang="el-GR" sz="2400" b="1" dirty="0" smtClean="0">
                <a:solidFill>
                  <a:schemeClr val="bg2">
                    <a:lumMod val="25000"/>
                  </a:schemeClr>
                </a:solidFill>
                <a:ea typeface="Open Sans Extrabold" panose="020B0906030804020204" pitchFamily="34" charset="0"/>
                <a:cs typeface="Open Sans Extrabold" panose="020B0906030804020204" pitchFamily="34" charset="0"/>
              </a:rPr>
              <a:t>Δίσκοι κοπής</a:t>
            </a:r>
            <a:endParaRPr lang="tr-TR" sz="2400" b="1" dirty="0">
              <a:solidFill>
                <a:schemeClr val="bg2">
                  <a:lumMod val="25000"/>
                </a:schemeClr>
              </a:solidFill>
              <a:ea typeface="Open Sans Extrabold" panose="020B0906030804020204" pitchFamily="34" charset="0"/>
              <a:cs typeface="Open Sans Extrabold" panose="020B0906030804020204" pitchFamily="34" charset="0"/>
            </a:endParaRPr>
          </a:p>
        </p:txBody>
      </p:sp>
      <p:sp>
        <p:nvSpPr>
          <p:cNvPr id="3" name="2 - Ορθογώνιο"/>
          <p:cNvSpPr/>
          <p:nvPr/>
        </p:nvSpPr>
        <p:spPr>
          <a:xfrm>
            <a:off x="3852939" y="885541"/>
            <a:ext cx="3953455" cy="461665"/>
          </a:xfrm>
          <a:prstGeom prst="rect">
            <a:avLst/>
          </a:prstGeom>
        </p:spPr>
        <p:txBody>
          <a:bodyPr wrap="none">
            <a:spAutoFit/>
          </a:bodyPr>
          <a:lstStyle/>
          <a:p>
            <a:pPr lvl="0" indent="114300" algn="just" fontAlgn="base">
              <a:spcBef>
                <a:spcPct val="0"/>
              </a:spcBef>
              <a:spcAft>
                <a:spcPct val="0"/>
              </a:spcAft>
            </a:pPr>
            <a:r>
              <a:rPr lang="el-GR" sz="2400" i="1" dirty="0" smtClean="0">
                <a:ea typeface="Times New Roman" pitchFamily="18" charset="0"/>
                <a:cs typeface="Arial" pitchFamily="34" charset="0"/>
              </a:rPr>
              <a:t>Επιλογή κατάλληλου δίσκου</a:t>
            </a:r>
            <a:endParaRPr lang="el-GR" sz="2000" i="1" dirty="0" smtClean="0">
              <a:cs typeface="Arial" pitchFamily="34" charset="0"/>
            </a:endParaRPr>
          </a:p>
        </p:txBody>
      </p:sp>
      <p:cxnSp>
        <p:nvCxnSpPr>
          <p:cNvPr id="4" name="Straight Connector 65"/>
          <p:cNvCxnSpPr/>
          <p:nvPr/>
        </p:nvCxnSpPr>
        <p:spPr>
          <a:xfrm>
            <a:off x="4462819" y="873457"/>
            <a:ext cx="2824358" cy="6733"/>
          </a:xfrm>
          <a:prstGeom prst="line">
            <a:avLst/>
          </a:prstGeom>
          <a:ln w="82550">
            <a:solidFill>
              <a:srgbClr val="EA6045"/>
            </a:solidFill>
          </a:ln>
        </p:spPr>
        <p:style>
          <a:lnRef idx="1">
            <a:schemeClr val="accent1"/>
          </a:lnRef>
          <a:fillRef idx="0">
            <a:schemeClr val="accent1"/>
          </a:fillRef>
          <a:effectRef idx="0">
            <a:schemeClr val="accent1"/>
          </a:effectRef>
          <a:fontRef idx="minor">
            <a:schemeClr val="tx1"/>
          </a:fontRef>
        </p:style>
      </p:cxnSp>
      <p:pic>
        <p:nvPicPr>
          <p:cNvPr id="60417" name="Picture 1" descr="disk6"/>
          <p:cNvPicPr>
            <a:picLocks noChangeAspect="1" noChangeArrowheads="1"/>
          </p:cNvPicPr>
          <p:nvPr/>
        </p:nvPicPr>
        <p:blipFill>
          <a:blip r:embed="rId3" cstate="print">
            <a:lum contrast="10000"/>
          </a:blip>
          <a:srcRect/>
          <a:stretch>
            <a:fillRect/>
          </a:stretch>
        </p:blipFill>
        <p:spPr bwMode="auto">
          <a:xfrm>
            <a:off x="5322627" y="1924334"/>
            <a:ext cx="3705454" cy="4258291"/>
          </a:xfrm>
          <a:prstGeom prst="rect">
            <a:avLst/>
          </a:prstGeom>
          <a:noFill/>
          <a:ln w="9525">
            <a:solidFill>
              <a:schemeClr val="tx1"/>
            </a:solidFill>
            <a:miter lim="800000"/>
            <a:headEnd/>
            <a:tailEnd/>
          </a:ln>
        </p:spPr>
      </p:pic>
      <p:sp>
        <p:nvSpPr>
          <p:cNvPr id="60418" name="Rectangle 2"/>
          <p:cNvSpPr>
            <a:spLocks noChangeArrowheads="1"/>
          </p:cNvSpPr>
          <p:nvPr/>
        </p:nvSpPr>
        <p:spPr bwMode="auto">
          <a:xfrm>
            <a:off x="395785" y="2554337"/>
            <a:ext cx="4517409" cy="255454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l-GR" sz="2000" b="0" u="none" strike="noStrike" cap="none" normalizeH="0" baseline="0" dirty="0" smtClean="0">
                <a:ln>
                  <a:noFill/>
                </a:ln>
                <a:solidFill>
                  <a:schemeClr val="tx1"/>
                </a:solidFill>
                <a:effectLst/>
                <a:ea typeface="Times New Roman" pitchFamily="18" charset="0"/>
                <a:cs typeface="Arial" pitchFamily="34" charset="0"/>
              </a:rPr>
              <a:t>Δίσκος κοπής με 60 δόντια για κοπές </a:t>
            </a:r>
            <a:r>
              <a:rPr kumimoji="0" lang="el-GR" sz="2000" b="0" u="none" strike="noStrike" cap="none" normalizeH="0" baseline="0" dirty="0" err="1" smtClean="0">
                <a:ln>
                  <a:noFill/>
                </a:ln>
                <a:solidFill>
                  <a:schemeClr val="tx1"/>
                </a:solidFill>
                <a:effectLst/>
                <a:ea typeface="Times New Roman" pitchFamily="18" charset="0"/>
                <a:cs typeface="Arial" pitchFamily="34" charset="0"/>
              </a:rPr>
              <a:t>επενδεδυμένων</a:t>
            </a:r>
            <a:r>
              <a:rPr kumimoji="0" lang="el-GR" sz="2000" b="0" u="none" strike="noStrike" cap="none" normalizeH="0" baseline="0" dirty="0" smtClean="0">
                <a:ln>
                  <a:noFill/>
                </a:ln>
                <a:solidFill>
                  <a:schemeClr val="tx1"/>
                </a:solidFill>
                <a:effectLst/>
                <a:ea typeface="Times New Roman" pitchFamily="18" charset="0"/>
                <a:cs typeface="Arial" pitchFamily="34" charset="0"/>
              </a:rPr>
              <a:t> με καπλαμά ή γυμνών ξυλοπλακών. Δόντια σχήματος </a:t>
            </a:r>
            <a:r>
              <a:rPr kumimoji="0" lang="en-US" sz="2000" b="0" u="none" strike="noStrike" cap="none" normalizeH="0" baseline="0" dirty="0" smtClean="0">
                <a:ln>
                  <a:noFill/>
                </a:ln>
                <a:solidFill>
                  <a:schemeClr val="tx1"/>
                </a:solidFill>
                <a:effectLst/>
                <a:ea typeface="Times New Roman" pitchFamily="18" charset="0"/>
                <a:cs typeface="Arial" pitchFamily="34" charset="0"/>
              </a:rPr>
              <a:t>W</a:t>
            </a:r>
            <a:r>
              <a:rPr kumimoji="0" lang="el-GR" sz="2000" b="0" u="none" strike="noStrike" cap="none" normalizeH="0" baseline="0" dirty="0" smtClean="0">
                <a:ln>
                  <a:noFill/>
                </a:ln>
                <a:solidFill>
                  <a:schemeClr val="tx1"/>
                </a:solidFill>
                <a:effectLst/>
                <a:ea typeface="Times New Roman" pitchFamily="18" charset="0"/>
                <a:cs typeface="Arial" pitchFamily="34" charset="0"/>
              </a:rPr>
              <a:t>. Διαθέτει ανοίγματα σχήματος δέλτα. Κατάλληλος για κοπή μεμονωμένων ξυλοπλακών ή σε ομάδες. Χρησιμοποιείται σε </a:t>
            </a:r>
            <a:r>
              <a:rPr kumimoji="0" lang="el-GR" sz="2000" b="0" u="none" strike="noStrike" cap="none" normalizeH="0" baseline="0" dirty="0" err="1" smtClean="0">
                <a:ln>
                  <a:noFill/>
                </a:ln>
                <a:solidFill>
                  <a:schemeClr val="tx1"/>
                </a:solidFill>
                <a:effectLst/>
                <a:ea typeface="Times New Roman" pitchFamily="18" charset="0"/>
                <a:cs typeface="Arial" pitchFamily="34" charset="0"/>
              </a:rPr>
              <a:t>τεμαχιστικές</a:t>
            </a:r>
            <a:r>
              <a:rPr kumimoji="0" lang="el-GR" sz="2000" b="0" u="none" strike="noStrike" cap="none" normalizeH="0" baseline="0" dirty="0" smtClean="0">
                <a:ln>
                  <a:noFill/>
                </a:ln>
                <a:solidFill>
                  <a:schemeClr val="tx1"/>
                </a:solidFill>
                <a:effectLst/>
                <a:ea typeface="Times New Roman" pitchFamily="18" charset="0"/>
                <a:cs typeface="Arial" pitchFamily="34" charset="0"/>
              </a:rPr>
              <a:t> ξυλοπλακών. </a:t>
            </a:r>
            <a:endParaRPr kumimoji="0" lang="el-GR" sz="3200" b="0" u="none" strike="noStrike" cap="none" normalizeH="0" baseline="0" dirty="0" smtClean="0">
              <a:ln>
                <a:noFill/>
              </a:ln>
              <a:solidFill>
                <a:schemeClr val="tx1"/>
              </a:solidFill>
              <a:effectLst/>
              <a:cs typeface="Arial" pitchFamily="34" charset="0"/>
            </a:endParaRPr>
          </a:p>
        </p:txBody>
      </p:sp>
      <p:sp>
        <p:nvSpPr>
          <p:cNvPr id="7" name="6 - Ορθογώνιο"/>
          <p:cNvSpPr/>
          <p:nvPr/>
        </p:nvSpPr>
        <p:spPr>
          <a:xfrm>
            <a:off x="5202613" y="6182247"/>
            <a:ext cx="1176925" cy="307777"/>
          </a:xfrm>
          <a:prstGeom prst="rect">
            <a:avLst/>
          </a:prstGeom>
        </p:spPr>
        <p:txBody>
          <a:bodyPr wrap="none">
            <a:spAutoFit/>
          </a:bodyPr>
          <a:lstStyle/>
          <a:p>
            <a:r>
              <a:rPr lang="el-GR" sz="1400" dirty="0" smtClean="0"/>
              <a:t>ΠΗΓΗ: </a:t>
            </a:r>
            <a:r>
              <a:rPr lang="en-US" sz="1400" dirty="0" smtClean="0"/>
              <a:t>LEUCO</a:t>
            </a:r>
            <a:endParaRPr lang="el-GR" sz="1400"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7" name="Rectangle 1"/>
          <p:cNvSpPr>
            <a:spLocks noChangeArrowheads="1"/>
          </p:cNvSpPr>
          <p:nvPr/>
        </p:nvSpPr>
        <p:spPr bwMode="auto">
          <a:xfrm>
            <a:off x="641445" y="1505818"/>
            <a:ext cx="10986447" cy="3170099"/>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tab pos="457200" algn="l"/>
              </a:tabLst>
            </a:pPr>
            <a:endParaRPr kumimoji="0" lang="el-GR" sz="2000" b="1" i="0" u="none" strike="noStrike" cap="none" normalizeH="0" baseline="0" dirty="0" smtClean="0">
              <a:ln>
                <a:noFill/>
              </a:ln>
              <a:solidFill>
                <a:schemeClr val="tx1"/>
              </a:solidFill>
              <a:effectLst/>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tab pos="457200" algn="l"/>
              </a:tabLst>
            </a:pPr>
            <a:r>
              <a:rPr kumimoji="0" lang="el-GR" sz="2000" b="1" i="0" u="none" strike="noStrike" cap="none" normalizeH="0" baseline="0" dirty="0" smtClean="0">
                <a:ln>
                  <a:noFill/>
                </a:ln>
                <a:solidFill>
                  <a:schemeClr val="tx1"/>
                </a:solidFill>
                <a:effectLst/>
                <a:ea typeface="Times New Roman" pitchFamily="18" charset="0"/>
                <a:cs typeface="Arial" pitchFamily="34" charset="0"/>
              </a:rPr>
              <a:t>Για την ασφαλή χρήση του </a:t>
            </a:r>
            <a:r>
              <a:rPr kumimoji="0" lang="el-GR" sz="2000" b="1" i="0" u="none" strike="noStrike" cap="none" normalizeH="0" baseline="0" dirty="0" err="1" smtClean="0">
                <a:ln>
                  <a:noFill/>
                </a:ln>
                <a:solidFill>
                  <a:schemeClr val="tx1"/>
                </a:solidFill>
                <a:effectLst/>
                <a:ea typeface="Times New Roman" pitchFamily="18" charset="0"/>
                <a:cs typeface="Arial" pitchFamily="34" charset="0"/>
              </a:rPr>
              <a:t>δισκοπρίονου</a:t>
            </a:r>
            <a:r>
              <a:rPr kumimoji="0" lang="el-GR" sz="2000" b="1" i="0" u="none" strike="noStrike" cap="none" normalizeH="0" dirty="0" smtClean="0">
                <a:ln>
                  <a:noFill/>
                </a:ln>
                <a:solidFill>
                  <a:schemeClr val="tx1"/>
                </a:solidFill>
                <a:effectLst/>
                <a:ea typeface="Times New Roman" pitchFamily="18" charset="0"/>
                <a:cs typeface="Arial" pitchFamily="34" charset="0"/>
              </a:rPr>
              <a:t> </a:t>
            </a:r>
            <a:r>
              <a:rPr kumimoji="0" lang="el-GR" sz="2000" b="1" i="0" u="none" strike="noStrike" cap="none" normalizeH="0" baseline="0" dirty="0" smtClean="0">
                <a:ln>
                  <a:noFill/>
                </a:ln>
                <a:solidFill>
                  <a:schemeClr val="tx1"/>
                </a:solidFill>
                <a:effectLst/>
                <a:ea typeface="Times New Roman" pitchFamily="18" charset="0"/>
                <a:cs typeface="Arial" pitchFamily="34" charset="0"/>
              </a:rPr>
              <a:t>θα πρέπει:</a:t>
            </a:r>
          </a:p>
          <a:p>
            <a:pPr marL="0" marR="0" lvl="0" indent="0" algn="just" defTabSz="914400" rtl="0" eaLnBrk="0" fontAlgn="base" latinLnBrk="0" hangingPunct="0">
              <a:lnSpc>
                <a:spcPct val="100000"/>
              </a:lnSpc>
              <a:spcBef>
                <a:spcPct val="0"/>
              </a:spcBef>
              <a:spcAft>
                <a:spcPct val="0"/>
              </a:spcAft>
              <a:buClrTx/>
              <a:buSzTx/>
              <a:buFontTx/>
              <a:buNone/>
              <a:tabLst>
                <a:tab pos="457200" algn="l"/>
              </a:tabLst>
            </a:pPr>
            <a:endParaRPr lang="el-GR" sz="2000" b="1" dirty="0" smtClean="0">
              <a:cs typeface="Arial" pitchFamily="34" charset="0"/>
            </a:endParaRPr>
          </a:p>
          <a:p>
            <a:pPr marL="177800" marR="0" lvl="0" indent="-177800" algn="just" defTabSz="914400" rtl="0" eaLnBrk="0" fontAlgn="base" latinLnBrk="0" hangingPunct="0">
              <a:lnSpc>
                <a:spcPct val="100000"/>
              </a:lnSpc>
              <a:spcBef>
                <a:spcPct val="0"/>
              </a:spcBef>
              <a:spcAft>
                <a:spcPct val="0"/>
              </a:spcAft>
              <a:buClrTx/>
              <a:buSzTx/>
              <a:buFontTx/>
              <a:buChar char="•"/>
              <a:tabLst>
                <a:tab pos="457200" algn="l"/>
              </a:tabLst>
            </a:pPr>
            <a:r>
              <a:rPr kumimoji="0" lang="el-GR" sz="2000" b="1" i="0" u="none" strike="noStrike" cap="none" normalizeH="0" baseline="0" dirty="0" smtClean="0">
                <a:ln>
                  <a:noFill/>
                </a:ln>
                <a:solidFill>
                  <a:schemeClr val="tx1"/>
                </a:solidFill>
                <a:effectLst/>
                <a:ea typeface="Times New Roman" pitchFamily="18" charset="0"/>
                <a:cs typeface="Arial" pitchFamily="34" charset="0"/>
              </a:rPr>
              <a:t> </a:t>
            </a:r>
            <a:r>
              <a:rPr kumimoji="0" lang="el-GR" sz="2000" i="0" u="none" strike="noStrike" cap="none" normalizeH="0" baseline="0" dirty="0" smtClean="0">
                <a:ln>
                  <a:noFill/>
                </a:ln>
                <a:solidFill>
                  <a:schemeClr val="tx1"/>
                </a:solidFill>
                <a:effectLst/>
                <a:ea typeface="Times New Roman" pitchFamily="18" charset="0"/>
                <a:cs typeface="Arial" pitchFamily="34" charset="0"/>
              </a:rPr>
              <a:t>Να επιλέγουμε τον κατάλληλο δίσκο κοπής ανάλογα με τη επιθυμητή πρίση και να ελέγχουμε τη κατάστασή του από τη χρήση.</a:t>
            </a:r>
            <a:endParaRPr kumimoji="0" lang="el-GR" sz="2000" i="0" u="none" strike="noStrike" cap="none" normalizeH="0" baseline="0" dirty="0" smtClean="0">
              <a:ln>
                <a:noFill/>
              </a:ln>
              <a:solidFill>
                <a:schemeClr val="tx1"/>
              </a:solidFill>
              <a:effectLst/>
              <a:cs typeface="Arial" pitchFamily="34" charset="0"/>
            </a:endParaRPr>
          </a:p>
          <a:p>
            <a:pPr marL="177800" marR="0" lvl="0" indent="-177800" algn="just" defTabSz="914400" rtl="0" eaLnBrk="0" fontAlgn="base" latinLnBrk="0" hangingPunct="0">
              <a:lnSpc>
                <a:spcPct val="100000"/>
              </a:lnSpc>
              <a:spcBef>
                <a:spcPct val="0"/>
              </a:spcBef>
              <a:spcAft>
                <a:spcPct val="0"/>
              </a:spcAft>
              <a:buClrTx/>
              <a:buSzTx/>
              <a:buFontTx/>
              <a:buChar char="•"/>
              <a:tabLst>
                <a:tab pos="457200" algn="l"/>
              </a:tabLst>
            </a:pPr>
            <a:r>
              <a:rPr kumimoji="0" lang="el-GR" sz="2000" i="0" u="none" strike="noStrike" cap="none" normalizeH="0" baseline="0" dirty="0" smtClean="0">
                <a:ln>
                  <a:noFill/>
                </a:ln>
                <a:solidFill>
                  <a:schemeClr val="tx1"/>
                </a:solidFill>
                <a:effectLst/>
                <a:ea typeface="Times New Roman" pitchFamily="18" charset="0"/>
                <a:cs typeface="Arial" pitchFamily="34" charset="0"/>
              </a:rPr>
              <a:t> Να ρυθμίζουμε τη σωστή θέση του δίσκου κοπής, του προφυλακτήρα και των οδηγών.</a:t>
            </a:r>
            <a:endParaRPr kumimoji="0" lang="el-GR" sz="2000" i="0" u="none" strike="noStrike" cap="none" normalizeH="0" baseline="0" dirty="0" smtClean="0">
              <a:ln>
                <a:noFill/>
              </a:ln>
              <a:solidFill>
                <a:schemeClr val="tx1"/>
              </a:solidFill>
              <a:effectLst/>
              <a:cs typeface="Arial" pitchFamily="34" charset="0"/>
            </a:endParaRPr>
          </a:p>
          <a:p>
            <a:pPr marL="177800" marR="0" lvl="0" indent="-177800" algn="just" defTabSz="914400" rtl="0" eaLnBrk="0" fontAlgn="base" latinLnBrk="0" hangingPunct="0">
              <a:lnSpc>
                <a:spcPct val="100000"/>
              </a:lnSpc>
              <a:spcBef>
                <a:spcPct val="0"/>
              </a:spcBef>
              <a:spcAft>
                <a:spcPct val="0"/>
              </a:spcAft>
              <a:buClrTx/>
              <a:buSzTx/>
              <a:buFontTx/>
              <a:buChar char="•"/>
              <a:tabLst>
                <a:tab pos="457200" algn="l"/>
              </a:tabLst>
            </a:pPr>
            <a:r>
              <a:rPr kumimoji="0" lang="el-GR" sz="2000" i="0" u="none" strike="noStrike" cap="none" normalizeH="0" baseline="0" dirty="0" smtClean="0">
                <a:ln>
                  <a:noFill/>
                </a:ln>
                <a:solidFill>
                  <a:schemeClr val="tx1"/>
                </a:solidFill>
                <a:effectLst/>
                <a:ea typeface="Times New Roman" pitchFamily="18" charset="0"/>
                <a:cs typeface="Arial" pitchFamily="34" charset="0"/>
              </a:rPr>
              <a:t> Να διαθέτουμε τον ειδικό </a:t>
            </a:r>
            <a:r>
              <a:rPr kumimoji="0" lang="el-GR" sz="2000" i="0" u="none" strike="noStrike" cap="none" normalizeH="0" baseline="0" dirty="0" err="1" smtClean="0">
                <a:ln>
                  <a:noFill/>
                </a:ln>
                <a:solidFill>
                  <a:schemeClr val="tx1"/>
                </a:solidFill>
                <a:effectLst/>
                <a:ea typeface="Times New Roman" pitchFamily="18" charset="0"/>
                <a:cs typeface="Arial" pitchFamily="34" charset="0"/>
              </a:rPr>
              <a:t>προωθητήρα</a:t>
            </a:r>
            <a:r>
              <a:rPr kumimoji="0" lang="el-GR" sz="2000" i="0" u="none" strike="noStrike" cap="none" normalizeH="0" baseline="0" dirty="0" smtClean="0">
                <a:ln>
                  <a:noFill/>
                </a:ln>
                <a:solidFill>
                  <a:schemeClr val="tx1"/>
                </a:solidFill>
                <a:effectLst/>
                <a:ea typeface="Times New Roman" pitchFamily="18" charset="0"/>
                <a:cs typeface="Arial" pitchFamily="34" charset="0"/>
              </a:rPr>
              <a:t>, εάν η πρίση το απαιτεί.</a:t>
            </a:r>
            <a:endParaRPr kumimoji="0" lang="el-GR" sz="2000" i="0" u="none" strike="noStrike" cap="none" normalizeH="0" baseline="0" dirty="0" smtClean="0">
              <a:ln>
                <a:noFill/>
              </a:ln>
              <a:solidFill>
                <a:schemeClr val="tx1"/>
              </a:solidFill>
              <a:effectLst/>
              <a:cs typeface="Arial" pitchFamily="34" charset="0"/>
            </a:endParaRPr>
          </a:p>
          <a:p>
            <a:pPr marL="177800" marR="0" lvl="0" indent="-177800" algn="just" defTabSz="914400" rtl="0" eaLnBrk="0" fontAlgn="base" latinLnBrk="0" hangingPunct="0">
              <a:lnSpc>
                <a:spcPct val="100000"/>
              </a:lnSpc>
              <a:spcBef>
                <a:spcPct val="0"/>
              </a:spcBef>
              <a:spcAft>
                <a:spcPct val="0"/>
              </a:spcAft>
              <a:buClrTx/>
              <a:buSzTx/>
              <a:buFontTx/>
              <a:buChar char="•"/>
              <a:tabLst>
                <a:tab pos="457200" algn="l"/>
              </a:tabLst>
            </a:pPr>
            <a:r>
              <a:rPr kumimoji="0" lang="el-GR" sz="2000" i="0" u="none" strike="noStrike" cap="none" normalizeH="0" baseline="0" dirty="0" smtClean="0">
                <a:ln>
                  <a:noFill/>
                </a:ln>
                <a:solidFill>
                  <a:schemeClr val="tx1"/>
                </a:solidFill>
                <a:effectLst/>
                <a:ea typeface="Times New Roman" pitchFamily="18" charset="0"/>
                <a:cs typeface="Arial" pitchFamily="34" charset="0"/>
              </a:rPr>
              <a:t> Να ελέγχουμε ώστε η συχνότητα περιστροφής του δίσκου κοπής να μην υπερβαίνει την αναγραφόμενη στο δίσκο κοπής συχνότητα (</a:t>
            </a:r>
            <a:r>
              <a:rPr kumimoji="0" lang="en-US" sz="2000" i="0" u="none" strike="noStrike" cap="none" normalizeH="0" baseline="0" dirty="0" smtClean="0">
                <a:ln>
                  <a:noFill/>
                </a:ln>
                <a:solidFill>
                  <a:schemeClr val="tx1"/>
                </a:solidFill>
                <a:effectLst/>
                <a:ea typeface="Times New Roman" pitchFamily="18" charset="0"/>
                <a:cs typeface="Arial" pitchFamily="34" charset="0"/>
              </a:rPr>
              <a:t>max rpm</a:t>
            </a:r>
            <a:r>
              <a:rPr kumimoji="0" lang="el-GR" sz="2000" i="0" u="none" strike="noStrike" cap="none" normalizeH="0" baseline="0" dirty="0" smtClean="0">
                <a:ln>
                  <a:noFill/>
                </a:ln>
                <a:solidFill>
                  <a:schemeClr val="tx1"/>
                </a:solidFill>
                <a:effectLst/>
                <a:ea typeface="Times New Roman" pitchFamily="18" charset="0"/>
                <a:cs typeface="Arial" pitchFamily="34" charset="0"/>
              </a:rPr>
              <a:t>) </a:t>
            </a:r>
            <a:endParaRPr kumimoji="0" lang="el-GR" sz="2000" i="0" u="none" strike="noStrike" cap="none" normalizeH="0" baseline="0" dirty="0" smtClean="0">
              <a:ln>
                <a:noFill/>
              </a:ln>
              <a:solidFill>
                <a:schemeClr val="tx1"/>
              </a:solidFill>
              <a:effectLst/>
              <a:cs typeface="Arial" pitchFamily="34" charset="0"/>
            </a:endParaRPr>
          </a:p>
          <a:p>
            <a:pPr marL="177800" marR="0" lvl="0" indent="-177800" algn="just" defTabSz="914400" rtl="0" eaLnBrk="0" fontAlgn="base" latinLnBrk="0" hangingPunct="0">
              <a:lnSpc>
                <a:spcPct val="100000"/>
              </a:lnSpc>
              <a:spcBef>
                <a:spcPct val="0"/>
              </a:spcBef>
              <a:spcAft>
                <a:spcPct val="0"/>
              </a:spcAft>
              <a:buClrTx/>
              <a:buSzTx/>
              <a:buFontTx/>
              <a:buChar char="•"/>
              <a:tabLst>
                <a:tab pos="457200" algn="l"/>
              </a:tabLst>
            </a:pPr>
            <a:r>
              <a:rPr kumimoji="0" lang="el-GR" sz="2000" i="0" u="none" strike="noStrike" cap="none" normalizeH="0" baseline="0" dirty="0" smtClean="0">
                <a:ln>
                  <a:noFill/>
                </a:ln>
                <a:solidFill>
                  <a:schemeClr val="tx1"/>
                </a:solidFill>
                <a:effectLst/>
                <a:ea typeface="Times New Roman" pitchFamily="18" charset="0"/>
                <a:cs typeface="Arial" pitchFamily="34" charset="0"/>
              </a:rPr>
              <a:t> Να απομακρύνουμε οτιδήποτε υπάρχει στην τράπεζα εργασίας, αφήνοντας μόνο τον </a:t>
            </a:r>
            <a:r>
              <a:rPr kumimoji="0" lang="el-GR" sz="2000" i="0" u="none" strike="noStrike" cap="none" normalizeH="0" baseline="0" dirty="0" err="1" smtClean="0">
                <a:ln>
                  <a:noFill/>
                </a:ln>
                <a:solidFill>
                  <a:schemeClr val="tx1"/>
                </a:solidFill>
                <a:effectLst/>
                <a:ea typeface="Times New Roman" pitchFamily="18" charset="0"/>
                <a:cs typeface="Arial" pitchFamily="34" charset="0"/>
              </a:rPr>
              <a:t>προωθητήρα</a:t>
            </a:r>
            <a:r>
              <a:rPr kumimoji="0" lang="el-GR" sz="2000" i="0" u="none" strike="noStrike" cap="none" normalizeH="0" baseline="0" dirty="0" smtClean="0">
                <a:ln>
                  <a:noFill/>
                </a:ln>
                <a:solidFill>
                  <a:schemeClr val="tx1"/>
                </a:solidFill>
                <a:effectLst/>
                <a:ea typeface="Times New Roman" pitchFamily="18" charset="0"/>
                <a:cs typeface="Arial" pitchFamily="34" charset="0"/>
              </a:rPr>
              <a:t>.  </a:t>
            </a:r>
            <a:endParaRPr kumimoji="0" lang="el-GR" sz="2000" i="0" u="none" strike="noStrike" cap="none" normalizeH="0" baseline="0" dirty="0" smtClean="0">
              <a:ln>
                <a:noFill/>
              </a:ln>
              <a:solidFill>
                <a:schemeClr val="tx1"/>
              </a:solidFill>
              <a:effectLst/>
              <a:cs typeface="Arial" pitchFamily="34" charset="0"/>
            </a:endParaRPr>
          </a:p>
        </p:txBody>
      </p:sp>
      <p:sp>
        <p:nvSpPr>
          <p:cNvPr id="3" name="TextBox 60"/>
          <p:cNvSpPr txBox="1"/>
          <p:nvPr/>
        </p:nvSpPr>
        <p:spPr>
          <a:xfrm>
            <a:off x="3766153" y="170679"/>
            <a:ext cx="4881056" cy="415498"/>
          </a:xfrm>
          <a:prstGeom prst="rect">
            <a:avLst/>
          </a:prstGeom>
          <a:noFill/>
        </p:spPr>
        <p:txBody>
          <a:bodyPr wrap="square" lIns="45720" tIns="22860" rIns="45720" bIns="22860" rtlCol="0">
            <a:spAutoFit/>
          </a:bodyPr>
          <a:lstStyle/>
          <a:p>
            <a:pPr algn="ctr"/>
            <a:r>
              <a:rPr lang="el-GR" sz="2400" b="1" dirty="0" smtClean="0">
                <a:solidFill>
                  <a:schemeClr val="bg2">
                    <a:lumMod val="25000"/>
                  </a:schemeClr>
                </a:solidFill>
                <a:ea typeface="Open Sans Extrabold" panose="020B0906030804020204" pitchFamily="34" charset="0"/>
                <a:cs typeface="Open Sans Extrabold" panose="020B0906030804020204" pitchFamily="34" charset="0"/>
              </a:rPr>
              <a:t>Δισκοπρίονο </a:t>
            </a:r>
            <a:endParaRPr lang="tr-TR" sz="2400" b="1" dirty="0">
              <a:solidFill>
                <a:schemeClr val="bg2">
                  <a:lumMod val="25000"/>
                </a:schemeClr>
              </a:solidFill>
              <a:ea typeface="Open Sans Extrabold" panose="020B0906030804020204" pitchFamily="34" charset="0"/>
              <a:cs typeface="Open Sans Extrabold" panose="020B0906030804020204" pitchFamily="34" charset="0"/>
            </a:endParaRPr>
          </a:p>
        </p:txBody>
      </p:sp>
      <p:cxnSp>
        <p:nvCxnSpPr>
          <p:cNvPr id="4" name="Straight Connector 65"/>
          <p:cNvCxnSpPr/>
          <p:nvPr/>
        </p:nvCxnSpPr>
        <p:spPr>
          <a:xfrm flipV="1">
            <a:off x="4203312" y="745383"/>
            <a:ext cx="4073236" cy="23751"/>
          </a:xfrm>
          <a:prstGeom prst="line">
            <a:avLst/>
          </a:prstGeom>
          <a:ln w="82550">
            <a:solidFill>
              <a:srgbClr val="EA6045"/>
            </a:solidFill>
          </a:ln>
        </p:spPr>
        <p:style>
          <a:lnRef idx="1">
            <a:schemeClr val="accent1"/>
          </a:lnRef>
          <a:fillRef idx="0">
            <a:schemeClr val="accent1"/>
          </a:fillRef>
          <a:effectRef idx="0">
            <a:schemeClr val="accent1"/>
          </a:effectRef>
          <a:fontRef idx="minor">
            <a:schemeClr val="tx1"/>
          </a:fontRef>
        </p:style>
      </p:cxnSp>
      <p:sp>
        <p:nvSpPr>
          <p:cNvPr id="5" name="4 - Ορθογώνιο"/>
          <p:cNvSpPr/>
          <p:nvPr/>
        </p:nvSpPr>
        <p:spPr>
          <a:xfrm>
            <a:off x="4836100" y="851654"/>
            <a:ext cx="2781980" cy="461665"/>
          </a:xfrm>
          <a:prstGeom prst="rect">
            <a:avLst/>
          </a:prstGeom>
        </p:spPr>
        <p:txBody>
          <a:bodyPr wrap="none">
            <a:spAutoFit/>
          </a:bodyPr>
          <a:lstStyle/>
          <a:p>
            <a:pPr lvl="0" indent="114300" algn="just" fontAlgn="base">
              <a:spcBef>
                <a:spcPct val="0"/>
              </a:spcBef>
              <a:spcAft>
                <a:spcPct val="0"/>
              </a:spcAft>
            </a:pPr>
            <a:r>
              <a:rPr lang="el-GR" sz="2400" i="1" dirty="0" smtClean="0">
                <a:ea typeface="Times New Roman" pitchFamily="18" charset="0"/>
                <a:cs typeface="Arial" pitchFamily="34" charset="0"/>
              </a:rPr>
              <a:t>Κανόνες ασφαλείας</a:t>
            </a:r>
            <a:endParaRPr lang="el-GR" sz="2000" i="1" dirty="0" smtClean="0">
              <a:cs typeface="Arial" pitchFamily="34" charset="0"/>
            </a:endParaRP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Θέμα του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4609</TotalTime>
  <Words>3124</Words>
  <Application>Microsoft Office PowerPoint</Application>
  <PresentationFormat>Προσαρμογή</PresentationFormat>
  <Paragraphs>279</Paragraphs>
  <Slides>27</Slides>
  <Notes>27</Notes>
  <HiddenSlides>0</HiddenSlides>
  <MMClips>0</MMClips>
  <ScaleCrop>false</ScaleCrop>
  <HeadingPairs>
    <vt:vector size="4" baseType="variant">
      <vt:variant>
        <vt:lpstr>Θέμα</vt:lpstr>
      </vt:variant>
      <vt:variant>
        <vt:i4>1</vt:i4>
      </vt:variant>
      <vt:variant>
        <vt:lpstr>Τίτλοι διαφανειών</vt:lpstr>
      </vt:variant>
      <vt:variant>
        <vt:i4>27</vt:i4>
      </vt:variant>
    </vt:vector>
  </HeadingPairs>
  <TitlesOfParts>
    <vt:vector size="28" baseType="lpstr">
      <vt:lpstr>Office Theme</vt:lpstr>
      <vt:lpstr>Διαφάνεια 1</vt:lpstr>
      <vt:lpstr>Διαφάνεια 2</vt:lpstr>
      <vt:lpstr>Διαφάνεια 3</vt:lpstr>
      <vt:lpstr>Διαφάνεια 4</vt:lpstr>
      <vt:lpstr>Διαφάνεια 5</vt:lpstr>
      <vt:lpstr>Διαφάνεια 6</vt:lpstr>
      <vt:lpstr>Διαφάνεια 7</vt:lpstr>
      <vt:lpstr>Διαφάνεια 8</vt:lpstr>
      <vt:lpstr>Διαφάνεια 9</vt:lpstr>
      <vt:lpstr>Διαφάνεια 10</vt:lpstr>
      <vt:lpstr>Διαφάνεια 11</vt:lpstr>
      <vt:lpstr>Διαφάνεια 12</vt:lpstr>
      <vt:lpstr>Διαφάνεια 13</vt:lpstr>
      <vt:lpstr>Διαφάνεια 14</vt:lpstr>
      <vt:lpstr>Διαφάνεια 15</vt:lpstr>
      <vt:lpstr>Διαφάνεια 16</vt:lpstr>
      <vt:lpstr>Διαφάνεια 17</vt:lpstr>
      <vt:lpstr>Διαφάνεια 18</vt:lpstr>
      <vt:lpstr>Διαφάνεια 19</vt:lpstr>
      <vt:lpstr>Διαφάνεια 20</vt:lpstr>
      <vt:lpstr>Διαφάνεια 21</vt:lpstr>
      <vt:lpstr>Διαφάνεια 22</vt:lpstr>
      <vt:lpstr>Διαφάνεια 23</vt:lpstr>
      <vt:lpstr>Διαφάνεια 24</vt:lpstr>
      <vt:lpstr>Διαφάνεια 25</vt:lpstr>
      <vt:lpstr>Διαφάνεια 26</vt:lpstr>
      <vt:lpstr>Διαφάνεια 27</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Καραστεργίου Σωτήριος</dc:creator>
  <cp:lastModifiedBy>sotiris karastergiou</cp:lastModifiedBy>
  <cp:revision>461</cp:revision>
  <dcterms:created xsi:type="dcterms:W3CDTF">2016-11-15T19:58:49Z</dcterms:created>
  <dcterms:modified xsi:type="dcterms:W3CDTF">2017-01-30T20:31:20Z</dcterms:modified>
</cp:coreProperties>
</file>