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81"/>
  </p:notesMasterIdLst>
  <p:sldIdLst>
    <p:sldId id="257" r:id="rId2"/>
    <p:sldId id="258" r:id="rId3"/>
    <p:sldId id="259" r:id="rId4"/>
    <p:sldId id="260" r:id="rId5"/>
    <p:sldId id="335" r:id="rId6"/>
    <p:sldId id="261" r:id="rId7"/>
    <p:sldId id="262" r:id="rId8"/>
    <p:sldId id="264" r:id="rId9"/>
    <p:sldId id="265" r:id="rId10"/>
    <p:sldId id="326" r:id="rId11"/>
    <p:sldId id="327" r:id="rId12"/>
    <p:sldId id="328" r:id="rId13"/>
    <p:sldId id="331" r:id="rId14"/>
    <p:sldId id="332" r:id="rId15"/>
    <p:sldId id="333" r:id="rId16"/>
    <p:sldId id="305" r:id="rId17"/>
    <p:sldId id="306" r:id="rId18"/>
    <p:sldId id="318" r:id="rId19"/>
    <p:sldId id="375" r:id="rId20"/>
    <p:sldId id="388" r:id="rId21"/>
    <p:sldId id="396" r:id="rId22"/>
    <p:sldId id="389" r:id="rId23"/>
    <p:sldId id="390" r:id="rId24"/>
    <p:sldId id="391" r:id="rId25"/>
    <p:sldId id="392" r:id="rId26"/>
    <p:sldId id="393" r:id="rId27"/>
    <p:sldId id="394" r:id="rId28"/>
    <p:sldId id="400" r:id="rId29"/>
    <p:sldId id="395" r:id="rId30"/>
    <p:sldId id="406" r:id="rId31"/>
    <p:sldId id="407" r:id="rId32"/>
    <p:sldId id="408" r:id="rId33"/>
    <p:sldId id="409" r:id="rId34"/>
    <p:sldId id="410" r:id="rId35"/>
    <p:sldId id="411" r:id="rId36"/>
    <p:sldId id="404" r:id="rId37"/>
    <p:sldId id="401" r:id="rId38"/>
    <p:sldId id="402" r:id="rId39"/>
    <p:sldId id="403" r:id="rId40"/>
    <p:sldId id="397" r:id="rId41"/>
    <p:sldId id="373" r:id="rId42"/>
    <p:sldId id="374" r:id="rId43"/>
    <p:sldId id="296" r:id="rId44"/>
    <p:sldId id="339" r:id="rId45"/>
    <p:sldId id="298" r:id="rId46"/>
    <p:sldId id="340" r:id="rId47"/>
    <p:sldId id="341" r:id="rId48"/>
    <p:sldId id="342" r:id="rId49"/>
    <p:sldId id="343" r:id="rId50"/>
    <p:sldId id="370" r:id="rId51"/>
    <p:sldId id="384" r:id="rId52"/>
    <p:sldId id="346" r:id="rId53"/>
    <p:sldId id="386" r:id="rId54"/>
    <p:sldId id="347" r:id="rId55"/>
    <p:sldId id="348" r:id="rId56"/>
    <p:sldId id="349" r:id="rId57"/>
    <p:sldId id="350" r:id="rId58"/>
    <p:sldId id="385" r:id="rId59"/>
    <p:sldId id="351" r:id="rId60"/>
    <p:sldId id="352" r:id="rId61"/>
    <p:sldId id="353" r:id="rId62"/>
    <p:sldId id="354" r:id="rId63"/>
    <p:sldId id="355" r:id="rId64"/>
    <p:sldId id="356" r:id="rId65"/>
    <p:sldId id="405" r:id="rId66"/>
    <p:sldId id="357" r:id="rId67"/>
    <p:sldId id="358" r:id="rId68"/>
    <p:sldId id="372" r:id="rId69"/>
    <p:sldId id="387" r:id="rId70"/>
    <p:sldId id="360" r:id="rId71"/>
    <p:sldId id="361" r:id="rId72"/>
    <p:sldId id="362" r:id="rId73"/>
    <p:sldId id="363" r:id="rId74"/>
    <p:sldId id="364" r:id="rId75"/>
    <p:sldId id="365" r:id="rId76"/>
    <p:sldId id="366" r:id="rId77"/>
    <p:sldId id="367" r:id="rId78"/>
    <p:sldId id="368" r:id="rId79"/>
    <p:sldId id="369" r:id="rId8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116" d="100"/>
          <a:sy n="116" d="100"/>
        </p:scale>
        <p:origin x="552" y="1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750334-9E66-4A70-BDD8-68D824AE4FE8}" type="datetimeFigureOut">
              <a:rPr lang="el-GR" smtClean="0"/>
              <a:pPr/>
              <a:t>12/3/24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D22E37-EF9A-4297-99AE-319E59E007A1}" type="slidenum">
              <a:rPr lang="el-GR" smtClean="0"/>
              <a:pPr/>
              <a:t>‹#›</a:t>
            </a:fld>
            <a:endParaRPr lang="el-GR"/>
          </a:p>
        </p:txBody>
      </p:sp>
    </p:spTree>
    <p:extLst>
      <p:ext uri="{BB962C8B-B14F-4D97-AF65-F5344CB8AC3E}">
        <p14:creationId xmlns:p14="http://schemas.microsoft.com/office/powerpoint/2010/main" val="979811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819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37C5F2-6B8A-4C4F-91A3-42CBC8DA60A4}" type="slidenum">
              <a:rPr lang="bg-BG">
                <a:solidFill>
                  <a:srgbClr val="000000"/>
                </a:solidFill>
                <a:ea typeface="ＭＳ Ｐゴシック" pitchFamily="34" charset="-128"/>
              </a:rPr>
              <a:pPr fontAlgn="base">
                <a:spcBef>
                  <a:spcPct val="0"/>
                </a:spcBef>
                <a:spcAft>
                  <a:spcPct val="0"/>
                </a:spcAft>
                <a:defRPr/>
              </a:pPr>
              <a:t>10</a:t>
            </a:fld>
            <a:endParaRPr lang="bg-BG">
              <a:solidFill>
                <a:srgbClr val="000000"/>
              </a:solidFill>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829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CB925E-CE6B-47A6-8CB9-7F5093CF9BD5}" type="slidenum">
              <a:rPr lang="bg-BG">
                <a:solidFill>
                  <a:srgbClr val="000000"/>
                </a:solidFill>
                <a:ea typeface="ＭＳ Ｐゴシック" pitchFamily="34" charset="-128"/>
              </a:rPr>
              <a:pPr fontAlgn="base">
                <a:spcBef>
                  <a:spcPct val="0"/>
                </a:spcBef>
                <a:spcAft>
                  <a:spcPct val="0"/>
                </a:spcAft>
                <a:defRPr/>
              </a:pPr>
              <a:t>11</a:t>
            </a:fld>
            <a:endParaRPr lang="bg-BG">
              <a:solidFill>
                <a:srgbClr val="000000"/>
              </a:solidFill>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839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A4419E3-6752-4877-81FC-7BF98DD8C31B}" type="slidenum">
              <a:rPr lang="bg-BG">
                <a:solidFill>
                  <a:srgbClr val="000000"/>
                </a:solidFill>
                <a:ea typeface="ＭＳ Ｐゴシック" pitchFamily="34" charset="-128"/>
              </a:rPr>
              <a:pPr fontAlgn="base">
                <a:spcBef>
                  <a:spcPct val="0"/>
                </a:spcBef>
                <a:spcAft>
                  <a:spcPct val="0"/>
                </a:spcAft>
                <a:defRPr/>
              </a:pPr>
              <a:t>12</a:t>
            </a:fld>
            <a:endParaRPr lang="bg-BG">
              <a:solidFill>
                <a:srgbClr val="000000"/>
              </a:solidFill>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45B3E531-C1FA-0112-799E-7F598DCDB03C}"/>
              </a:ext>
            </a:extLst>
          </p:cNvPr>
          <p:cNvSpPr>
            <a:spLocks noGrp="1" noRot="1" noChangeAspect="1" noTextEdit="1"/>
          </p:cNvSpPr>
          <p:nvPr>
            <p:ph type="sldImg"/>
          </p:nvPr>
        </p:nvSpPr>
        <p:spPr>
          <a:xfrm>
            <a:off x="90488" y="744538"/>
            <a:ext cx="6616700" cy="3722687"/>
          </a:xfrm>
          <a:ln/>
        </p:spPr>
      </p:sp>
      <p:sp>
        <p:nvSpPr>
          <p:cNvPr id="3" name="Notes Placeholder 2">
            <a:extLst>
              <a:ext uri="{FF2B5EF4-FFF2-40B4-BE49-F238E27FC236}">
                <a16:creationId xmlns:a16="http://schemas.microsoft.com/office/drawing/2014/main" id="{72FE6A69-B992-35E8-3345-0233BCA299BD}"/>
              </a:ext>
            </a:extLst>
          </p:cNvPr>
          <p:cNvSpPr>
            <a:spLocks noGrp="1"/>
          </p:cNvSpPr>
          <p:nvPr>
            <p:ph type="body" idx="1"/>
          </p:nvPr>
        </p:nvSpPr>
        <p:spPr/>
        <p:txBody>
          <a:bodyPr>
            <a:normAutofit lnSpcReduction="10000"/>
          </a:bodyPr>
          <a:lstStyle/>
          <a:p>
            <a:pPr algn="just" eaLnBrk="1" hangingPunct="1">
              <a:buSzPct val="100000"/>
              <a:buFont typeface="Wingdings" pitchFamily="2" charset="2"/>
              <a:buChar char="ü"/>
              <a:defRPr/>
            </a:pPr>
            <a:r>
              <a:rPr lang="el-GR" dirty="0"/>
              <a:t>Γνωμοδότηση της Ευρωπαϊκής Οικονομικής και Κοινωνικής Επιτροπής με θέμα: Η ένταξη των προσφύγων στην ΕΕ (διερευνητική γνωμοδότηση), Ευρωπαϊκή Οικονομική και Κοινωνική Επιτροπή, SOC/532: Η ένταξη των προσφύγων στην Ε.Ε., Βρυξέλλες, 27/4/2016.</a:t>
            </a:r>
          </a:p>
          <a:p>
            <a:pPr algn="just" eaLnBrk="1" hangingPunct="1">
              <a:buSzPct val="100000"/>
              <a:buFont typeface="Wingdings" pitchFamily="2" charset="2"/>
              <a:buChar char="ü"/>
              <a:defRPr/>
            </a:pPr>
            <a:r>
              <a:rPr lang="el-GR" dirty="0"/>
              <a:t>«Οι διερευνητικές αποστολές της ΕΟΚΕ για την κατάσταση των προσφύγων από τη σκοπιά των οργανώσεων της κοινωνίας των πολιτών - Συγκεφαλαιωτική Έκθεση», Ευρωπαϊκή Οικονομική και Κοινωνική Επιτροπή, Μάρτιος 2016.</a:t>
            </a:r>
          </a:p>
          <a:p>
            <a:pPr algn="just" eaLnBrk="1" hangingPunct="1">
              <a:buSzPct val="100000"/>
              <a:buFont typeface="Wingdings" pitchFamily="2" charset="2"/>
              <a:buChar char="ü"/>
              <a:defRPr/>
            </a:pPr>
            <a:r>
              <a:rPr lang="el-GR" dirty="0"/>
              <a:t>«</a:t>
            </a:r>
            <a:r>
              <a:rPr lang="el-GR" dirty="0" err="1"/>
              <a:t>Refugee</a:t>
            </a:r>
            <a:r>
              <a:rPr lang="el-GR" dirty="0"/>
              <a:t> </a:t>
            </a:r>
            <a:r>
              <a:rPr lang="el-GR" dirty="0" err="1"/>
              <a:t>crisis</a:t>
            </a:r>
            <a:r>
              <a:rPr lang="el-GR" dirty="0"/>
              <a:t>: </a:t>
            </a:r>
            <a:r>
              <a:rPr lang="el-GR" dirty="0" err="1"/>
              <a:t>For</a:t>
            </a:r>
            <a:r>
              <a:rPr lang="el-GR" dirty="0"/>
              <a:t> a </a:t>
            </a:r>
            <a:r>
              <a:rPr lang="el-GR" dirty="0" err="1"/>
              <a:t>common</a:t>
            </a:r>
            <a:r>
              <a:rPr lang="el-GR" dirty="0"/>
              <a:t> </a:t>
            </a:r>
            <a:r>
              <a:rPr lang="el-GR" dirty="0" err="1"/>
              <a:t>European</a:t>
            </a:r>
            <a:r>
              <a:rPr lang="el-GR" dirty="0"/>
              <a:t> </a:t>
            </a:r>
            <a:r>
              <a:rPr lang="el-GR" dirty="0" err="1"/>
              <a:t>Asylum</a:t>
            </a:r>
            <a:r>
              <a:rPr lang="el-GR" dirty="0"/>
              <a:t> </a:t>
            </a:r>
            <a:r>
              <a:rPr lang="el-GR" dirty="0" err="1"/>
              <a:t>Policy</a:t>
            </a:r>
            <a:r>
              <a:rPr lang="el-GR" dirty="0"/>
              <a:t> </a:t>
            </a:r>
            <a:r>
              <a:rPr lang="el-GR" dirty="0" err="1"/>
              <a:t>at</a:t>
            </a:r>
            <a:r>
              <a:rPr lang="el-GR" dirty="0"/>
              <a:t> </a:t>
            </a:r>
            <a:r>
              <a:rPr lang="el-GR" dirty="0" err="1"/>
              <a:t>all</a:t>
            </a:r>
            <a:r>
              <a:rPr lang="el-GR" dirty="0"/>
              <a:t> </a:t>
            </a:r>
            <a:r>
              <a:rPr lang="el-GR" dirty="0" err="1"/>
              <a:t>levels</a:t>
            </a:r>
            <a:r>
              <a:rPr lang="el-GR" dirty="0"/>
              <a:t> </a:t>
            </a:r>
            <a:r>
              <a:rPr lang="el-GR" dirty="0" err="1"/>
              <a:t>of</a:t>
            </a:r>
            <a:r>
              <a:rPr lang="el-GR" dirty="0"/>
              <a:t> </a:t>
            </a:r>
            <a:r>
              <a:rPr lang="el-GR" dirty="0" err="1"/>
              <a:t>government</a:t>
            </a:r>
            <a:r>
              <a:rPr lang="el-GR" dirty="0"/>
              <a:t>», </a:t>
            </a:r>
            <a:r>
              <a:rPr lang="el-GR" dirty="0" err="1"/>
              <a:t>Council</a:t>
            </a:r>
            <a:r>
              <a:rPr lang="el-GR" dirty="0"/>
              <a:t> </a:t>
            </a:r>
            <a:r>
              <a:rPr lang="el-GR" dirty="0" err="1"/>
              <a:t>of</a:t>
            </a:r>
            <a:r>
              <a:rPr lang="el-GR" dirty="0"/>
              <a:t> </a:t>
            </a:r>
            <a:r>
              <a:rPr lang="el-GR" dirty="0" err="1"/>
              <a:t>European</a:t>
            </a:r>
            <a:r>
              <a:rPr lang="el-GR" dirty="0"/>
              <a:t> </a:t>
            </a:r>
            <a:r>
              <a:rPr lang="el-GR" dirty="0" err="1"/>
              <a:t>Municipalities</a:t>
            </a:r>
            <a:r>
              <a:rPr lang="el-GR" dirty="0"/>
              <a:t> </a:t>
            </a:r>
            <a:r>
              <a:rPr lang="el-GR" dirty="0" err="1"/>
              <a:t>and</a:t>
            </a:r>
            <a:r>
              <a:rPr lang="el-GR" dirty="0"/>
              <a:t> </a:t>
            </a:r>
            <a:r>
              <a:rPr lang="el-GR" dirty="0" err="1"/>
              <a:t>Regions</a:t>
            </a:r>
            <a:r>
              <a:rPr lang="el-GR" dirty="0"/>
              <a:t>, CEMR </a:t>
            </a:r>
            <a:r>
              <a:rPr lang="el-GR" dirty="0" err="1"/>
              <a:t>Resolution</a:t>
            </a:r>
            <a:r>
              <a:rPr lang="el-GR" dirty="0"/>
              <a:t>, 7/12/2015.</a:t>
            </a:r>
          </a:p>
          <a:p>
            <a:pPr algn="just" eaLnBrk="1" hangingPunct="1">
              <a:buSzPct val="100000"/>
              <a:buFont typeface="Wingdings" pitchFamily="2" charset="2"/>
              <a:buChar char="ü"/>
              <a:defRPr/>
            </a:pPr>
            <a:r>
              <a:rPr lang="el-GR" dirty="0"/>
              <a:t>Κοινή Διακήρυξη της Γερμανικής και της Ελληνικής Τοπικής Αυτοδιοίκησης, 20/4/2016.</a:t>
            </a:r>
          </a:p>
          <a:p>
            <a:pPr algn="just" eaLnBrk="1" hangingPunct="1">
              <a:buSzPct val="100000"/>
              <a:buFont typeface="Wingdings" pitchFamily="2" charset="2"/>
              <a:buChar char="ü"/>
              <a:defRPr/>
            </a:pPr>
            <a:r>
              <a:rPr lang="el-GR" dirty="0"/>
              <a:t>«Σημείωμα για την ένταξη των προσφύγων στην Ευρωπαϊκή Ένωση, Ύπατη Αρμοστεία του ΟΗΕ για τους Πρόσφυγες, </a:t>
            </a:r>
            <a:r>
              <a:rPr lang="el-GR" dirty="0" err="1"/>
              <a:t>Μάϊος</a:t>
            </a:r>
            <a:r>
              <a:rPr lang="el-GR" dirty="0"/>
              <a:t> 2007.</a:t>
            </a:r>
          </a:p>
          <a:p>
            <a:pPr>
              <a:defRPr/>
            </a:pPr>
            <a:r>
              <a:rPr lang="el-GR" b="1" dirty="0"/>
              <a:t>Το σενάριο νέων, ανεξέλεγκτων ροών μεταναστών και προσφύγων προς την Ελλάδα δεν πρέπει να αποκλεισθεί. Οι σχέσεις Ε.Ε. - Τουρκίας βρίσκονται σε κρίσιμο σημείο και είναι προφανές πως η συμφωνία </a:t>
            </a:r>
            <a:r>
              <a:rPr lang="el-GR" b="1" dirty="0" err="1"/>
              <a:t>επαναπροώθησης</a:t>
            </a:r>
            <a:r>
              <a:rPr lang="el-GR" b="1" dirty="0"/>
              <a:t> δεν λειτουργεί. Το πρόβλημα, όμως, τώρα είναι ότι τα βόρεια σύνορά μας έχουν κλείσει. Κάθε νέο κύμα θα εγκλωβισθεί συνεπώς στην ελληνική επικράτεια. Οι επόμενες εβδομάδες θα δείξουν κατά πόσον η συμφωνία με την Τουρκία θα λειτουργήσει ή όχι</a:t>
            </a:r>
            <a:r>
              <a:rPr lang="el-GR" dirty="0"/>
              <a:t>. </a:t>
            </a:r>
          </a:p>
        </p:txBody>
      </p:sp>
      <p:sp>
        <p:nvSpPr>
          <p:cNvPr id="68612" name="Slide Number Placeholder 3">
            <a:extLst>
              <a:ext uri="{FF2B5EF4-FFF2-40B4-BE49-F238E27FC236}">
                <a16:creationId xmlns:a16="http://schemas.microsoft.com/office/drawing/2014/main" id="{CA43F3F7-1678-9064-661B-4EEECC36924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D3CCED00-EE44-F447-990C-82D2B7FEDA38}" type="slidenum">
              <a:rPr lang="el-GR" altLang="el-GR">
                <a:latin typeface="Arial" panose="020B0604020202020204" pitchFamily="34" charset="0"/>
              </a:rPr>
              <a:pPr/>
              <a:t>42</a:t>
            </a:fld>
            <a:endParaRPr lang="el-GR" altLang="el-GR">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0F975A63-227A-EFD3-7735-E81EF39D1C87}"/>
              </a:ext>
            </a:extLst>
          </p:cNvPr>
          <p:cNvSpPr>
            <a:spLocks noGrp="1" noRot="1" noChangeAspect="1" noTextEdit="1"/>
          </p:cNvSpPr>
          <p:nvPr>
            <p:ph type="sldImg"/>
          </p:nvPr>
        </p:nvSpPr>
        <p:spPr>
          <a:xfrm>
            <a:off x="90488" y="744538"/>
            <a:ext cx="6616700" cy="3722687"/>
          </a:xfrm>
          <a:ln/>
        </p:spPr>
      </p:sp>
      <p:sp>
        <p:nvSpPr>
          <p:cNvPr id="69635" name="Notes Placeholder 2">
            <a:extLst>
              <a:ext uri="{FF2B5EF4-FFF2-40B4-BE49-F238E27FC236}">
                <a16:creationId xmlns:a16="http://schemas.microsoft.com/office/drawing/2014/main" id="{7860B379-7CE1-3997-663E-CD1B742604D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buFont typeface="Wingdings" pitchFamily="2" charset="2"/>
              <a:buNone/>
            </a:pPr>
            <a:r>
              <a:rPr lang="el-GR" altLang="el-GR">
                <a:latin typeface="Arial" panose="020B0604020202020204" pitchFamily="34" charset="0"/>
              </a:rPr>
              <a:t>Είναι πλέον ολοένα και περισσότερο σαφές ότι οι προσφυγικές και εν γένει οι μεταναστευτικές ροές δεν συνιστούν βραχυπρόθεσμα αλλά συστημικά προβλήματα, η διαχείριση των οποίων δεν μπορεί να στηρίζεται σε έκτακτες λύσεις αλλά σε μακροπρόθεσμες ενταξιακές πολιτικές μιας κοινής στρατηγικής των χωρών μελών της Ε.Ε. Στο πλαίσιο αυτό, η μοναδική υπεύθυνη απαντητική στρατηγική </a:t>
            </a:r>
            <a:r>
              <a:rPr lang="el-GR" altLang="el-GR" b="1">
                <a:latin typeface="Arial" panose="020B0604020202020204" pitchFamily="34" charset="0"/>
              </a:rPr>
              <a:t>συνεπάγεται την συνυπευθυνότητα τόσο για τη διαφύλαξη των συνόρων, όσο και για την υποδοχή και την ένταξη.</a:t>
            </a:r>
            <a:endParaRPr lang="en-US" altLang="el-GR">
              <a:latin typeface="Arial" panose="020B0604020202020204" pitchFamily="34" charset="0"/>
            </a:endParaRPr>
          </a:p>
          <a:p>
            <a:pPr algn="just" eaLnBrk="1" hangingPunct="1">
              <a:buFont typeface="Wingdings" pitchFamily="2" charset="2"/>
              <a:buNone/>
            </a:pPr>
            <a:r>
              <a:rPr lang="el-GR" altLang="el-GR">
                <a:latin typeface="Arial" panose="020B0604020202020204" pitchFamily="34" charset="0"/>
              </a:rPr>
              <a:t>Οι πολιτικές των περιφερειακών και των δημοτικών αρχών για την προώθηση της ενσωμάτωσης αποτελούν αναγκαίο συστατικό στοιχείο για την ανάπτυξη μιας ολοκληρωμένης και συστημικής στρατηγικής ένταξης σε εθνικό και ευρωπαϊκό επίπεδο. Για το λόγο αυτό, η ικανότητα, ποσοτική και ποιοτική, των δημοτικών αρχών για ενσωμάτωση των νέων πληθυσμών συναρτάται αφενός με τον αριθμό των αποδεχόμενων αιτήσεων και αντίστοιχα εκδοθέντων αδειών, αφετέρου με τις συνθήκες διαβίωσης των μεταναστών και προσφύγων τόσο στη φάση της πρώτης υποδοχής όσο και στη φάση της μονιμότερης εγκατάστασης τους, είτε στον τόπο της πρώτης υποδοχής, είτε όπου αλλού μετεγκατασταθούν. </a:t>
            </a:r>
          </a:p>
          <a:p>
            <a:endParaRPr lang="el-GR" altLang="el-GR">
              <a:latin typeface="Arial" panose="020B0604020202020204" pitchFamily="34" charset="0"/>
            </a:endParaRPr>
          </a:p>
        </p:txBody>
      </p:sp>
      <p:sp>
        <p:nvSpPr>
          <p:cNvPr id="69636" name="Slide Number Placeholder 3">
            <a:extLst>
              <a:ext uri="{FF2B5EF4-FFF2-40B4-BE49-F238E27FC236}">
                <a16:creationId xmlns:a16="http://schemas.microsoft.com/office/drawing/2014/main" id="{79D21701-E480-EEAA-8C1D-A0950A2E303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4EBEEA06-2A1E-6F49-A826-D92047F5AA2E}" type="slidenum">
              <a:rPr lang="el-GR" altLang="el-GR">
                <a:latin typeface="Arial" panose="020B0604020202020204" pitchFamily="34" charset="0"/>
              </a:rPr>
              <a:pPr/>
              <a:t>43</a:t>
            </a:fld>
            <a:endParaRPr lang="el-GR" altLang="el-GR">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8E042883-5E99-96D2-F5EB-3E11F96FF2E9}"/>
              </a:ext>
            </a:extLst>
          </p:cNvPr>
          <p:cNvSpPr>
            <a:spLocks noGrp="1" noRot="1" noChangeAspect="1" noTextEdit="1"/>
          </p:cNvSpPr>
          <p:nvPr>
            <p:ph type="sldImg"/>
          </p:nvPr>
        </p:nvSpPr>
        <p:spPr>
          <a:xfrm>
            <a:off x="90488" y="744538"/>
            <a:ext cx="6616700" cy="3722687"/>
          </a:xfrm>
          <a:ln/>
        </p:spPr>
      </p:sp>
      <p:sp>
        <p:nvSpPr>
          <p:cNvPr id="3" name="Notes Placeholder 2">
            <a:extLst>
              <a:ext uri="{FF2B5EF4-FFF2-40B4-BE49-F238E27FC236}">
                <a16:creationId xmlns:a16="http://schemas.microsoft.com/office/drawing/2014/main" id="{F7125039-9475-37DA-7689-76C765E834B8}"/>
              </a:ext>
            </a:extLst>
          </p:cNvPr>
          <p:cNvSpPr>
            <a:spLocks noGrp="1"/>
          </p:cNvSpPr>
          <p:nvPr>
            <p:ph type="body" idx="1"/>
          </p:nvPr>
        </p:nvSpPr>
        <p:spPr/>
        <p:txBody>
          <a:bodyPr>
            <a:normAutofit fontScale="92500" lnSpcReduction="20000"/>
          </a:bodyPr>
          <a:lstStyle/>
          <a:p>
            <a:pPr algn="just" eaLnBrk="1" hangingPunct="1">
              <a:buFont typeface="Wingdings" pitchFamily="2" charset="2"/>
              <a:buNone/>
              <a:defRPr/>
            </a:pPr>
            <a:r>
              <a:rPr lang="el-GR" dirty="0"/>
              <a:t>Παράλληλα, και δεδομένου ότι η ένταξη αποτελεί αμφίδρομη διαδικασία, οι </a:t>
            </a:r>
            <a:r>
              <a:rPr lang="el-GR" dirty="0" err="1"/>
              <a:t>αυτοδιοικητικές</a:t>
            </a:r>
            <a:r>
              <a:rPr lang="el-GR" dirty="0"/>
              <a:t> αρχές έχουν σημαντικό ρόλο ώστε οι κοινωνικές επενδύσεις και τα μέτρα ένταξης που θα λάβουν να καλύπτουν επαρκώς τόσο τους πρόσφυγες όσο και τους τοπικούς πληθυσμούς. Η διάσταση αυτή της δραστηριότητας και του ρόλου των </a:t>
            </a:r>
            <a:r>
              <a:rPr lang="el-GR" dirty="0" err="1"/>
              <a:t>αυτοδιοικητικών</a:t>
            </a:r>
            <a:r>
              <a:rPr lang="el-GR" dirty="0"/>
              <a:t> αρχών είναι ιδιαίτερα σημαντική, τόσο για τη διατήρηση της κοινωνικής συνοχής, όσο και για την καλλιέργεια θετικού κλίματος για τους πρόσφυγες στις περιοχές υποδοχής, ιδίως σε περιβάλλον παρατεταμένης οικονομικής κρίσης και ελλείψεων ή απουσίας ευκαιριών απασχόλησης. </a:t>
            </a:r>
          </a:p>
          <a:p>
            <a:pPr algn="just" eaLnBrk="1" hangingPunct="1">
              <a:buFont typeface="Wingdings" pitchFamily="2" charset="2"/>
              <a:buNone/>
              <a:defRPr/>
            </a:pPr>
            <a:endParaRPr lang="en-US" dirty="0"/>
          </a:p>
          <a:p>
            <a:pPr algn="just" eaLnBrk="1" hangingPunct="1">
              <a:buFont typeface="Wingdings" pitchFamily="2" charset="2"/>
              <a:buNone/>
              <a:defRPr/>
            </a:pPr>
            <a:r>
              <a:rPr lang="el-GR" dirty="0"/>
              <a:t>Στο ίδιο πλαίσιο, η ανάδειξη θετικών περιπτώσεων ένταξης σε τοπικό επίπεδο, μπορεί να συμβάλλει ουσιαστικά στη διαμόρφωση των στάσεων του κοινού, στην καλύτερη κατανόηση των άλλων, στη μείωση των αβάσιμων φόβων και στην αντιμετώπιση της μισαλλοδοξίας.</a:t>
            </a:r>
          </a:p>
          <a:p>
            <a:pPr algn="just" eaLnBrk="1" hangingPunct="1">
              <a:buFont typeface="Wingdings" pitchFamily="2" charset="2"/>
              <a:buNone/>
              <a:defRPr/>
            </a:pPr>
            <a:endParaRPr lang="en-US" dirty="0"/>
          </a:p>
          <a:p>
            <a:pPr algn="just" eaLnBrk="1" hangingPunct="1">
              <a:buFont typeface="Wingdings" pitchFamily="2" charset="2"/>
              <a:buNone/>
              <a:defRPr/>
            </a:pPr>
            <a:r>
              <a:rPr lang="el-GR" dirty="0"/>
              <a:t>Βάσει των παραπάνω, συνάγεται ότι αυτό που επιδιώκουν να επιτύχουν οι δήμοι της χώρας, με την αναγκαία χρηματοδοτική υποστήριξη των εθνικών αρχών, της Ε.Ε. και άλλων διεθνών οργανισμών, καθορίζει το βαθμό επιτυχίας της </a:t>
            </a:r>
            <a:r>
              <a:rPr lang="el-GR" dirty="0" err="1"/>
              <a:t>συστημικής</a:t>
            </a:r>
            <a:r>
              <a:rPr lang="el-GR" dirty="0"/>
              <a:t> στρατηγικής ένταξης σε εθνικό και ευρωπαϊκό επίπεδο, καθώς και της πολιτικής ασύλου. Αυτό αποτελεί προϋπόθεση για να μπορέσουν οι δημοτικές αρχές να υλοποιήσουν, να υποστηρίξουν και να ενθαρρύνουν ένα μεγάλο φάσμα δράσεων που συμβάλλουν στις διαδικασίες ένταξης </a:t>
            </a:r>
            <a:r>
              <a:rPr lang="el-GR" b="1" dirty="0"/>
              <a:t>κατά τρόπο που ταιριάζει στην πραγματικότητα και τα χαρακτηριστικά των δήμων τους. </a:t>
            </a:r>
            <a:r>
              <a:rPr lang="el-GR" dirty="0"/>
              <a:t>Προκειμένου για αυτό, οι δήμοι θα πρέπει να υποστηριχθούν, με οικονομικούς πόρους, τεχνογνωσία, μέσα και υποδομές, ώστε να μπορούν αφενός να αναλαμβάνουν άμεσα και επείγοντα μέτρα σχετικά, αφετέρου να σχεδιάζουν και διαχειρίζονται αποδοτικά και ολοκληρωμένα συστήματα ένταξης, με συνδυασμό ποικίλων και συμπληρωματικών παρεμβάσεων.  </a:t>
            </a:r>
          </a:p>
          <a:p>
            <a:pPr algn="just" eaLnBrk="1" hangingPunct="1">
              <a:buFont typeface="Wingdings" pitchFamily="2" charset="2"/>
              <a:buNone/>
              <a:defRPr/>
            </a:pPr>
            <a:endParaRPr lang="el-GR" dirty="0"/>
          </a:p>
          <a:p>
            <a:pPr algn="just" eaLnBrk="1" hangingPunct="1">
              <a:lnSpc>
                <a:spcPct val="150000"/>
              </a:lnSpc>
              <a:buFont typeface="Wingdings" pitchFamily="2" charset="2"/>
              <a:buNone/>
              <a:defRPr/>
            </a:pPr>
            <a:endParaRPr lang="en-US" sz="1600" i="1" dirty="0"/>
          </a:p>
          <a:p>
            <a:pPr>
              <a:defRPr/>
            </a:pPr>
            <a:endParaRPr lang="el-GR" dirty="0"/>
          </a:p>
        </p:txBody>
      </p:sp>
      <p:sp>
        <p:nvSpPr>
          <p:cNvPr id="70660" name="Slide Number Placeholder 3">
            <a:extLst>
              <a:ext uri="{FF2B5EF4-FFF2-40B4-BE49-F238E27FC236}">
                <a16:creationId xmlns:a16="http://schemas.microsoft.com/office/drawing/2014/main" id="{EED9B0FC-FDDF-BCFB-DFD7-5EC50E250B8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C9123982-A252-ED4E-9FB0-6425E4924516}" type="slidenum">
              <a:rPr lang="el-GR" altLang="el-GR">
                <a:latin typeface="Arial" panose="020B0604020202020204" pitchFamily="34" charset="0"/>
              </a:rPr>
              <a:pPr/>
              <a:t>44</a:t>
            </a:fld>
            <a:endParaRPr lang="el-GR" altLang="el-GR">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D758CCE1-888F-70BE-093B-810D251555B7}"/>
              </a:ext>
            </a:extLst>
          </p:cNvPr>
          <p:cNvSpPr>
            <a:spLocks noGrp="1" noRot="1" noChangeAspect="1" noTextEdit="1"/>
          </p:cNvSpPr>
          <p:nvPr>
            <p:ph type="sldImg"/>
          </p:nvPr>
        </p:nvSpPr>
        <p:spPr>
          <a:xfrm>
            <a:off x="917575" y="744538"/>
            <a:ext cx="4962525" cy="3722687"/>
          </a:xfrm>
          <a:ln/>
        </p:spPr>
      </p:sp>
      <p:sp>
        <p:nvSpPr>
          <p:cNvPr id="71683" name="Notes Placeholder 2">
            <a:extLst>
              <a:ext uri="{FF2B5EF4-FFF2-40B4-BE49-F238E27FC236}">
                <a16:creationId xmlns:a16="http://schemas.microsoft.com/office/drawing/2014/main" id="{93218753-1784-A9B4-2EFD-A6431D16FFE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buFont typeface="Wingdings" pitchFamily="2" charset="2"/>
              <a:buChar char="Ø"/>
            </a:pPr>
            <a:r>
              <a:rPr lang="el-GR" altLang="el-GR">
                <a:latin typeface="Arial" panose="020B0604020202020204" pitchFamily="34" charset="0"/>
              </a:rPr>
              <a:t>Για την αναγκαία ενίσχυση των Δήμων της χώρας θα πρέπει να αναπτυχθούν οργανωμένες δράσεις ενδυνάμωσης, μάθησης από ομοτίμους (peer review learning) και ανταλλαγής  βέλτιστων πρακτικών μεταξύ των διαφορετικών επιπέδων διακυβέρνησης, σε στενή συνεργασία με τις οργανώσεις της κοινωνίας των πολιτών, προκειμένου να συμβάλλουν αποτελεσματικά στη διαχείριση του προσφυγικού ζητήματος. </a:t>
            </a:r>
            <a:endParaRPr lang="en-US" altLang="el-GR">
              <a:latin typeface="Arial" panose="020B0604020202020204" pitchFamily="34" charset="0"/>
            </a:endParaRPr>
          </a:p>
          <a:p>
            <a:pPr algn="just" eaLnBrk="1" hangingPunct="1">
              <a:buFont typeface="Wingdings" pitchFamily="2" charset="2"/>
              <a:buChar char="Ø"/>
            </a:pPr>
            <a:endParaRPr lang="el-GR" altLang="el-GR">
              <a:latin typeface="Arial" panose="020B0604020202020204" pitchFamily="34" charset="0"/>
            </a:endParaRPr>
          </a:p>
          <a:p>
            <a:pPr algn="just" eaLnBrk="1" hangingPunct="1">
              <a:buFont typeface="Wingdings" pitchFamily="2" charset="2"/>
              <a:buChar char="Ø"/>
            </a:pPr>
            <a:r>
              <a:rPr lang="el-GR" altLang="el-GR">
                <a:latin typeface="Arial" panose="020B0604020202020204" pitchFamily="34" charset="0"/>
              </a:rPr>
              <a:t>Απαιτείται επίσης η ενίσχυση των προσπαθειών των ευρωπαϊκών, εθνικών, περιφερειακών και τοπικών αρχών για τη βελτίωση της επικοινωνίας και της ευαισθητοποίησης των πολιτών σχετικά με την μεταβαλλόμενη κατάσταση, έτσι ώστε να εμποδίζεται η επικράτηση του μίσους και να διασφαλίζεται η απαραίτητη υποστήριξη και ανταπόκριση για την αντιμετώπιση της κρίσης σε όλα τα επίπεδα. </a:t>
            </a:r>
            <a:endParaRPr lang="en-US" altLang="el-GR">
              <a:latin typeface="Arial" panose="020B0604020202020204" pitchFamily="34" charset="0"/>
            </a:endParaRPr>
          </a:p>
          <a:p>
            <a:endParaRPr lang="el-GR" altLang="el-GR">
              <a:latin typeface="Arial" panose="020B0604020202020204" pitchFamily="34" charset="0"/>
            </a:endParaRPr>
          </a:p>
        </p:txBody>
      </p:sp>
      <p:sp>
        <p:nvSpPr>
          <p:cNvPr id="71684" name="Slide Number Placeholder 3">
            <a:extLst>
              <a:ext uri="{FF2B5EF4-FFF2-40B4-BE49-F238E27FC236}">
                <a16:creationId xmlns:a16="http://schemas.microsoft.com/office/drawing/2014/main" id="{C5020542-7E40-1E8F-7A7F-47AFA5B7F33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FC47405F-48F7-7941-A483-5341C9AE89F4}" type="slidenum">
              <a:rPr lang="el-GR" altLang="el-GR">
                <a:latin typeface="Arial" panose="020B0604020202020204" pitchFamily="34" charset="0"/>
              </a:rPr>
              <a:pPr/>
              <a:t>45</a:t>
            </a:fld>
            <a:endParaRPr lang="el-GR" altLang="el-GR">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3F456C2B-3BBA-E54D-07AF-294E079B2E7B}"/>
              </a:ext>
            </a:extLst>
          </p:cNvPr>
          <p:cNvSpPr>
            <a:spLocks noGrp="1" noRot="1" noChangeAspect="1" noTextEdit="1"/>
          </p:cNvSpPr>
          <p:nvPr>
            <p:ph type="sldImg"/>
          </p:nvPr>
        </p:nvSpPr>
        <p:spPr>
          <a:xfrm>
            <a:off x="917575" y="744538"/>
            <a:ext cx="4962525" cy="3722687"/>
          </a:xfrm>
          <a:ln/>
        </p:spPr>
      </p:sp>
      <p:sp>
        <p:nvSpPr>
          <p:cNvPr id="72707" name="Notes Placeholder 2">
            <a:extLst>
              <a:ext uri="{FF2B5EF4-FFF2-40B4-BE49-F238E27FC236}">
                <a16:creationId xmlns:a16="http://schemas.microsoft.com/office/drawing/2014/main" id="{8B8EA653-A920-3189-639B-C9B71110766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28650" lvl="1" indent="-228600" algn="just" eaLnBrk="1" hangingPunct="1">
              <a:lnSpc>
                <a:spcPct val="80000"/>
              </a:lnSpc>
              <a:buFontTx/>
              <a:buAutoNum type="arabicPeriod"/>
            </a:pPr>
            <a:r>
              <a:rPr lang="el-GR" altLang="el-GR" sz="1100" u="sng">
                <a:latin typeface="Arial" panose="020B0604020202020204" pitchFamily="34" charset="0"/>
              </a:rPr>
              <a:t>Κυβερνητική εποπτεία, ηγεσία και συντονισμός</a:t>
            </a:r>
            <a:r>
              <a:rPr lang="el-GR" altLang="el-GR" sz="1100">
                <a:latin typeface="Arial" panose="020B0604020202020204" pitchFamily="34" charset="0"/>
              </a:rPr>
              <a:t>: Δεδομένης της πρωταρχικής ευθύνης των εθνικών αρχών για την προστασία των προσφύγων, σε αυτά ανήκει ο ρόλος της εποπτείας, της ηγεσίας και του συντονισμού όλων των σχετικών δράσεων. </a:t>
            </a:r>
          </a:p>
          <a:p>
            <a:pPr marL="628650" lvl="1" indent="-228600" algn="just" eaLnBrk="1" hangingPunct="1">
              <a:lnSpc>
                <a:spcPct val="80000"/>
              </a:lnSpc>
              <a:buFontTx/>
              <a:buAutoNum type="arabicPeriod"/>
            </a:pPr>
            <a:r>
              <a:rPr lang="el-GR" altLang="el-GR" sz="1100" u="sng">
                <a:latin typeface="Arial" panose="020B0604020202020204" pitchFamily="34" charset="0"/>
              </a:rPr>
              <a:t>Προστασία των προσφύγων</a:t>
            </a:r>
            <a:r>
              <a:rPr lang="el-GR" altLang="el-GR" sz="1100">
                <a:latin typeface="Arial" panose="020B0604020202020204" pitchFamily="34" charset="0"/>
              </a:rPr>
              <a:t>: Η προστασία των προσφύγων και των αιτούντων άσυλο θα πρέπει να είναι στο κέντρο της προσοχής των δομών συντονισμού και να διαπνέει το σύνολο των δράσεων που αναλαμβάνουν. </a:t>
            </a:r>
          </a:p>
          <a:p>
            <a:pPr marL="628650" lvl="1" indent="-228600" algn="just" eaLnBrk="1" hangingPunct="1">
              <a:lnSpc>
                <a:spcPct val="80000"/>
              </a:lnSpc>
              <a:buFontTx/>
              <a:buAutoNum type="arabicPeriod"/>
            </a:pPr>
            <a:r>
              <a:rPr lang="el-GR" altLang="el-GR" sz="1100" u="sng">
                <a:latin typeface="Arial" panose="020B0604020202020204" pitchFamily="34" charset="0"/>
              </a:rPr>
              <a:t>Εταιρικότητα, συμμετοχικότητα και διαφάνεια</a:t>
            </a:r>
            <a:r>
              <a:rPr lang="el-GR" altLang="el-GR" sz="1100">
                <a:latin typeface="Arial" panose="020B0604020202020204" pitchFamily="34" charset="0"/>
              </a:rPr>
              <a:t>: Οι βασικές αρχές της χρηστής εταιρικής σχέσης είναι το θεμέλιο του συμμετοχικού συντονισμού. </a:t>
            </a:r>
          </a:p>
          <a:p>
            <a:pPr marL="628650" lvl="1" indent="-228600" algn="just" eaLnBrk="1" hangingPunct="1">
              <a:lnSpc>
                <a:spcPct val="80000"/>
              </a:lnSpc>
              <a:buFontTx/>
              <a:buAutoNum type="arabicPeriod" startAt="4"/>
            </a:pPr>
            <a:r>
              <a:rPr lang="el-GR" altLang="el-GR" sz="1100" u="sng">
                <a:latin typeface="Arial" panose="020B0604020202020204" pitchFamily="34" charset="0"/>
              </a:rPr>
              <a:t>Ηγεσία</a:t>
            </a:r>
            <a:r>
              <a:rPr lang="el-GR" altLang="el-GR" sz="1100">
                <a:latin typeface="Arial" panose="020B0604020202020204" pitchFamily="34" charset="0"/>
              </a:rPr>
              <a:t>: Οι πολιτικές συντονισμού, οι δομές και οι πρακτικές λεπτομέρειες θα πρέπει να καθορίζονται σαφώς και από κοινού με όλους τους εταίρους.</a:t>
            </a:r>
          </a:p>
          <a:p>
            <a:pPr marL="628650" lvl="1" indent="-228600" algn="just" eaLnBrk="1" hangingPunct="1">
              <a:lnSpc>
                <a:spcPct val="80000"/>
              </a:lnSpc>
              <a:buFontTx/>
              <a:buAutoNum type="arabicPeriod" startAt="4"/>
            </a:pPr>
            <a:r>
              <a:rPr lang="el-GR" altLang="el-GR" sz="1100" u="sng">
                <a:latin typeface="Arial" panose="020B0604020202020204" pitchFamily="34" charset="0"/>
              </a:rPr>
              <a:t>Στρατηγική με προτεραιότητες, ποιότητα των απαντήσεων, και αποτελέσματα</a:t>
            </a:r>
            <a:r>
              <a:rPr lang="el-GR" altLang="el-GR" sz="1100">
                <a:latin typeface="Arial" panose="020B0604020202020204" pitchFamily="34" charset="0"/>
              </a:rPr>
              <a:t>: Η διαδικασία και η μορφή, δεν θα πρέπει να υπερισχύουν της ουσίας. </a:t>
            </a:r>
          </a:p>
          <a:p>
            <a:pPr marL="628650" lvl="1" indent="-228600" algn="just" eaLnBrk="1" hangingPunct="1">
              <a:lnSpc>
                <a:spcPct val="80000"/>
              </a:lnSpc>
              <a:buFontTx/>
              <a:buAutoNum type="arabicPeriod" startAt="4"/>
            </a:pPr>
            <a:r>
              <a:rPr lang="el-GR" altLang="el-GR" sz="1100" u="sng">
                <a:latin typeface="Arial" panose="020B0604020202020204" pitchFamily="34" charset="0"/>
              </a:rPr>
              <a:t>Αποκεντρωμένος συντονισμός</a:t>
            </a:r>
            <a:r>
              <a:rPr lang="el-GR" altLang="el-GR" sz="1100">
                <a:latin typeface="Arial" panose="020B0604020202020204" pitchFamily="34" charset="0"/>
              </a:rPr>
              <a:t>: Ο συντονισμός θα πρέπει να βασίζεται στην αρχή της «επικουρικότητας». </a:t>
            </a:r>
          </a:p>
          <a:p>
            <a:pPr marL="628650" lvl="1" indent="-228600" algn="just" eaLnBrk="1" hangingPunct="1">
              <a:lnSpc>
                <a:spcPct val="80000"/>
              </a:lnSpc>
              <a:buFontTx/>
              <a:buAutoNum type="arabicPeriod" startAt="4"/>
            </a:pPr>
            <a:r>
              <a:rPr lang="el-GR" altLang="el-GR" sz="1100" u="sng">
                <a:latin typeface="Arial" panose="020B0604020202020204" pitchFamily="34" charset="0"/>
              </a:rPr>
              <a:t>Αποδοτικός συντονισμός</a:t>
            </a:r>
            <a:r>
              <a:rPr lang="el-GR" altLang="el-GR" sz="1100">
                <a:latin typeface="Arial" panose="020B0604020202020204" pitchFamily="34" charset="0"/>
              </a:rPr>
              <a:t>: Συγκεκριμένες ενέργειες είναι αναγκαίες για τη διασφάλιση της αποδοτικότητας του συντονισμού. Αυτές περιλαμβάνουν: υψηλής ποιότητας διαδικασίες ανταλλαγής πληροφοριών, μείωση του αριθμού των ομάδων συντονισμού, διαχείριση του πλήθους και των αρμοδιοτήτων των εταίρων, αποδοτική διαχείριση των συναντήσεων / συνεδριάσεων.</a:t>
            </a:r>
          </a:p>
          <a:p>
            <a:pPr marL="628650" lvl="1" indent="-228600" algn="just" eaLnBrk="1" hangingPunct="1">
              <a:lnSpc>
                <a:spcPct val="80000"/>
              </a:lnSpc>
              <a:buFontTx/>
              <a:buAutoNum type="arabicPeriod" startAt="4"/>
            </a:pPr>
            <a:r>
              <a:rPr lang="el-GR" altLang="el-GR" sz="1100" u="sng">
                <a:latin typeface="Arial" panose="020B0604020202020204" pitchFamily="34" charset="0"/>
              </a:rPr>
              <a:t>Ευέλικτες και δυναμικές διαδικασίες</a:t>
            </a:r>
            <a:r>
              <a:rPr lang="el-GR" altLang="el-GR" sz="1100">
                <a:latin typeface="Arial" panose="020B0604020202020204" pitchFamily="34" charset="0"/>
              </a:rPr>
              <a:t>: Ο συντονισμός θα πρέπει να είναι προσαρμοστικός και να μην υιοθετεί τυποποιημένες και ενιαίες, μονοδιάστατες απαντήσεις. </a:t>
            </a:r>
          </a:p>
          <a:p>
            <a:pPr marL="628650" lvl="1" indent="-228600" algn="just" eaLnBrk="1" hangingPunct="1">
              <a:lnSpc>
                <a:spcPct val="80000"/>
              </a:lnSpc>
              <a:buFontTx/>
              <a:buAutoNum type="arabicPeriod" startAt="4"/>
            </a:pPr>
            <a:r>
              <a:rPr lang="el-GR" altLang="el-GR" sz="1100" u="sng">
                <a:latin typeface="Arial" panose="020B0604020202020204" pitchFamily="34" charset="0"/>
              </a:rPr>
              <a:t>Επαγγελματικά πρότυπα συντονισμού, αξιολόγηση της ποιότητας και υποστήριξη</a:t>
            </a:r>
            <a:r>
              <a:rPr lang="el-GR" altLang="el-GR" sz="1100">
                <a:latin typeface="Arial" panose="020B0604020202020204" pitchFamily="34" charset="0"/>
              </a:rPr>
              <a:t>. </a:t>
            </a:r>
            <a:r>
              <a:rPr lang="el-GR" altLang="el-GR">
                <a:latin typeface="Arial" panose="020B0604020202020204" pitchFamily="34" charset="0"/>
              </a:rPr>
              <a:t>Μία ιδανική ικανότητα για τον συντονισμό των δράσεων απαιτεί κατάλληλες διαδικασίες και εργαλεία, αλλά επίσης και ανθρώπινους, υλικούς και οικονομικούς πόρους. Οι συντονιστές θα πρέπει να ενσωματώσουν αρχές και κριτήρια αξιολόγησης της ποιότητας στις διαδικασίες τους. Αυτά μπορεί να περιλαμβάνουν διαβουλεύσεις, ελέγχους από ομότιμους, αυτοαξιολογήσεις, εκτιμήσεις των μελών των ομάδων κ.λπ. </a:t>
            </a:r>
            <a:endParaRPr lang="el-GR" altLang="el-GR" sz="1100">
              <a:latin typeface="Arial" panose="020B0604020202020204" pitchFamily="34" charset="0"/>
            </a:endParaRPr>
          </a:p>
          <a:p>
            <a:pPr>
              <a:lnSpc>
                <a:spcPct val="80000"/>
              </a:lnSpc>
            </a:pPr>
            <a:endParaRPr lang="el-GR" altLang="el-GR" sz="1100">
              <a:latin typeface="Arial" panose="020B0604020202020204" pitchFamily="34" charset="0"/>
            </a:endParaRPr>
          </a:p>
        </p:txBody>
      </p:sp>
      <p:sp>
        <p:nvSpPr>
          <p:cNvPr id="72708" name="Slide Number Placeholder 3">
            <a:extLst>
              <a:ext uri="{FF2B5EF4-FFF2-40B4-BE49-F238E27FC236}">
                <a16:creationId xmlns:a16="http://schemas.microsoft.com/office/drawing/2014/main" id="{37120DDC-9E2F-6EBA-5030-EFD537D259D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88FB4E93-A685-A14D-B2B9-C60B01D73F9D}" type="slidenum">
              <a:rPr lang="el-GR" altLang="el-GR">
                <a:latin typeface="Arial" panose="020B0604020202020204" pitchFamily="34" charset="0"/>
              </a:rPr>
              <a:pPr/>
              <a:t>46</a:t>
            </a:fld>
            <a:endParaRPr lang="el-GR" altLang="el-GR">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DC568211-5AD2-5154-2B35-E0B97C24D4B0}"/>
              </a:ext>
            </a:extLst>
          </p:cNvPr>
          <p:cNvSpPr>
            <a:spLocks noGrp="1" noRot="1" noChangeAspect="1" noTextEdit="1"/>
          </p:cNvSpPr>
          <p:nvPr>
            <p:ph type="sldImg"/>
          </p:nvPr>
        </p:nvSpPr>
        <p:spPr>
          <a:xfrm>
            <a:off x="90488" y="744538"/>
            <a:ext cx="6616700" cy="3722687"/>
          </a:xfrm>
          <a:ln/>
        </p:spPr>
      </p:sp>
      <p:sp>
        <p:nvSpPr>
          <p:cNvPr id="73731" name="Notes Placeholder 2">
            <a:extLst>
              <a:ext uri="{FF2B5EF4-FFF2-40B4-BE49-F238E27FC236}">
                <a16:creationId xmlns:a16="http://schemas.microsoft.com/office/drawing/2014/main" id="{0D74FC5E-1DCF-3DEF-4E69-E6B0795BE50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73732" name="Slide Number Placeholder 3">
            <a:extLst>
              <a:ext uri="{FF2B5EF4-FFF2-40B4-BE49-F238E27FC236}">
                <a16:creationId xmlns:a16="http://schemas.microsoft.com/office/drawing/2014/main" id="{38C87BCC-ACCC-CE29-F3D5-FD6C59A0E62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FACA0C9B-4061-AE4F-8C86-19836F7111B2}" type="slidenum">
              <a:rPr lang="el-GR" altLang="el-GR">
                <a:latin typeface="Arial" panose="020B0604020202020204" pitchFamily="34" charset="0"/>
              </a:rPr>
              <a:pPr/>
              <a:t>47</a:t>
            </a:fld>
            <a:endParaRPr lang="el-GR" altLang="el-GR">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45FD4A91-1295-2F86-3C74-3D71E8C36F40}"/>
              </a:ext>
            </a:extLst>
          </p:cNvPr>
          <p:cNvSpPr>
            <a:spLocks noGrp="1" noRot="1" noChangeAspect="1" noTextEdit="1"/>
          </p:cNvSpPr>
          <p:nvPr>
            <p:ph type="sldImg"/>
          </p:nvPr>
        </p:nvSpPr>
        <p:spPr>
          <a:xfrm>
            <a:off x="917575" y="744538"/>
            <a:ext cx="4962525" cy="3722687"/>
          </a:xfrm>
          <a:ln/>
        </p:spPr>
      </p:sp>
      <p:sp>
        <p:nvSpPr>
          <p:cNvPr id="74755" name="Notes Placeholder 2">
            <a:extLst>
              <a:ext uri="{FF2B5EF4-FFF2-40B4-BE49-F238E27FC236}">
                <a16:creationId xmlns:a16="http://schemas.microsoft.com/office/drawing/2014/main" id="{637AACF8-0E65-2813-B438-F30745535AC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l-GR">
                <a:latin typeface="Arial" panose="020B0604020202020204" pitchFamily="34" charset="0"/>
              </a:rPr>
              <a:t>Η συνεργασία των Δήμων με τις οργανώσεις της κοινωνίας των πολιτών είναι ιδιαίτερα σημαντική, τόσο όσον αφορά στις φάσεις της πρώτης υποδοχής και της ένταξης των προσφύγων, όσο και ως προς τον μόνιμο πληθυσμό. Για το λόγο αυτό, η συνεργασία αυτή είναι απαραίτητη για τη διαφύλαξη της κοινωνικής συνοχής των Δήμων. Οι εθελοντές και εθελόντριες </a:t>
            </a:r>
            <a:r>
              <a:rPr lang="el-GR" altLang="el-GR" b="1">
                <a:latin typeface="Arial" panose="020B0604020202020204" pitchFamily="34" charset="0"/>
              </a:rPr>
              <a:t>έχουν πρωταγωνιστικό ρόλο </a:t>
            </a:r>
            <a:r>
              <a:rPr lang="el-GR" altLang="el-GR">
                <a:latin typeface="Arial" panose="020B0604020202020204" pitchFamily="34" charset="0"/>
              </a:rPr>
              <a:t>και αποτελούν το </a:t>
            </a:r>
            <a:r>
              <a:rPr lang="el-GR" altLang="el-GR" b="1">
                <a:latin typeface="Arial" panose="020B0604020202020204" pitchFamily="34" charset="0"/>
              </a:rPr>
              <a:t>συνδετικό κρίκο </a:t>
            </a:r>
            <a:r>
              <a:rPr lang="el-GR" altLang="el-GR">
                <a:latin typeface="Arial" panose="020B0604020202020204" pitchFamily="34" charset="0"/>
              </a:rPr>
              <a:t>μεταξύ της Διοίκησης, των πολιτών και των προσφύγων. Η αφοσίωση στην αποστολή τους συμβάλλει καθοριστικά στην αποδοχή των προσφύγων μέσα στο Δήμο και στην αλλαγή των στερεοτύπων. </a:t>
            </a:r>
          </a:p>
          <a:p>
            <a:pPr algn="just" eaLnBrk="1" hangingPunct="1">
              <a:buFont typeface="Wingdings" pitchFamily="2" charset="2"/>
              <a:buChar char="v"/>
            </a:pPr>
            <a:r>
              <a:rPr lang="el-GR" altLang="el-GR" sz="1400">
                <a:latin typeface="Arial" panose="020B0604020202020204" pitchFamily="34" charset="0"/>
              </a:rPr>
              <a:t>Εκτός των οργανώσεων της κοινωνίας των πολιτών, εντός των Δήμων υπάρχουν πολλές διοικητικές υπηρεσίες και φορείς που ασχολούνται με τη βραχυπρόθεσμη και μακροπρόθεσμη φροντίδα των προσφύγων.  </a:t>
            </a:r>
          </a:p>
          <a:p>
            <a:pPr algn="just" eaLnBrk="1" hangingPunct="1"/>
            <a:r>
              <a:rPr lang="el-GR" altLang="el-GR" sz="1400" b="1">
                <a:latin typeface="Arial" panose="020B0604020202020204" pitchFamily="34" charset="0"/>
              </a:rPr>
              <a:t>      Ιδιαίτερη έμφαση </a:t>
            </a:r>
            <a:r>
              <a:rPr lang="el-GR" altLang="el-GR" sz="1400">
                <a:latin typeface="Arial" panose="020B0604020202020204" pitchFamily="34" charset="0"/>
              </a:rPr>
              <a:t>θα πρέπει να δοθεί:</a:t>
            </a:r>
          </a:p>
          <a:p>
            <a:pPr lvl="1" algn="just" eaLnBrk="1" hangingPunct="1">
              <a:buFont typeface="Wingdings" pitchFamily="2" charset="2"/>
              <a:buChar char="Ø"/>
            </a:pPr>
            <a:r>
              <a:rPr lang="el-GR" altLang="el-GR" sz="1400">
                <a:latin typeface="Arial" panose="020B0604020202020204" pitchFamily="34" charset="0"/>
              </a:rPr>
              <a:t>στη στέγαση, </a:t>
            </a:r>
          </a:p>
          <a:p>
            <a:pPr lvl="1" algn="just" eaLnBrk="1" hangingPunct="1">
              <a:buFont typeface="Wingdings" pitchFamily="2" charset="2"/>
              <a:buChar char="Ø"/>
            </a:pPr>
            <a:r>
              <a:rPr lang="el-GR" altLang="el-GR" sz="1400">
                <a:latin typeface="Arial" panose="020B0604020202020204" pitchFamily="34" charset="0"/>
              </a:rPr>
              <a:t>την προετοιμασία, την οργάνωση και τη λειτουργικότητα των χώρων φιλοξενίας, </a:t>
            </a:r>
          </a:p>
          <a:p>
            <a:pPr lvl="1" algn="just" eaLnBrk="1" hangingPunct="1">
              <a:buFont typeface="Wingdings" pitchFamily="2" charset="2"/>
              <a:buChar char="Ø"/>
            </a:pPr>
            <a:r>
              <a:rPr lang="el-GR" altLang="el-GR" sz="1400">
                <a:latin typeface="Arial" panose="020B0604020202020204" pitchFamily="34" charset="0"/>
              </a:rPr>
              <a:t>στην παροχή υπηρεσιών γλωσσικής εκμάθησης, φροντίδας και εκπαίδευσης παιδιών και νέων, επαγγελματικής κατάρτισης και προώθησης στην αγορά εργασίας. </a:t>
            </a:r>
          </a:p>
          <a:p>
            <a:endParaRPr lang="el-GR" altLang="el-GR">
              <a:latin typeface="Arial" panose="020B0604020202020204" pitchFamily="34" charset="0"/>
            </a:endParaRPr>
          </a:p>
          <a:p>
            <a:endParaRPr lang="en-US" altLang="el-GR">
              <a:latin typeface="Arial" panose="020B0604020202020204" pitchFamily="34" charset="0"/>
            </a:endParaRPr>
          </a:p>
        </p:txBody>
      </p:sp>
      <p:sp>
        <p:nvSpPr>
          <p:cNvPr id="74756" name="Slide Number Placeholder 3">
            <a:extLst>
              <a:ext uri="{FF2B5EF4-FFF2-40B4-BE49-F238E27FC236}">
                <a16:creationId xmlns:a16="http://schemas.microsoft.com/office/drawing/2014/main" id="{777B51C7-E466-84D6-F7A1-1FC3B1E80AA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3AD9E774-CF13-5E4E-B387-C9511DF1C5DA}" type="slidenum">
              <a:rPr lang="el-GR" altLang="el-GR">
                <a:latin typeface="Arial" panose="020B0604020202020204" pitchFamily="34" charset="0"/>
              </a:rPr>
              <a:pPr/>
              <a:t>48</a:t>
            </a:fld>
            <a:endParaRPr lang="el-GR" altLang="el-GR">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3722E67E-FF50-D956-7963-35D770E9A30E}"/>
              </a:ext>
            </a:extLst>
          </p:cNvPr>
          <p:cNvSpPr>
            <a:spLocks noGrp="1" noRot="1" noChangeAspect="1" noTextEdit="1"/>
          </p:cNvSpPr>
          <p:nvPr>
            <p:ph type="sldImg"/>
          </p:nvPr>
        </p:nvSpPr>
        <p:spPr>
          <a:xfrm>
            <a:off x="917575" y="744538"/>
            <a:ext cx="4962525" cy="3722687"/>
          </a:xfrm>
          <a:ln/>
        </p:spPr>
      </p:sp>
      <p:sp>
        <p:nvSpPr>
          <p:cNvPr id="75779" name="Notes Placeholder 2">
            <a:extLst>
              <a:ext uri="{FF2B5EF4-FFF2-40B4-BE49-F238E27FC236}">
                <a16:creationId xmlns:a16="http://schemas.microsoft.com/office/drawing/2014/main" id="{7F94498B-0E6A-F7A7-3B0C-1416F143442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75780" name="Slide Number Placeholder 3">
            <a:extLst>
              <a:ext uri="{FF2B5EF4-FFF2-40B4-BE49-F238E27FC236}">
                <a16:creationId xmlns:a16="http://schemas.microsoft.com/office/drawing/2014/main" id="{6A71CD46-19C5-85C9-191E-CB32F729C03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542EF334-F9A7-EA40-A8FD-BEDE947BB15F}" type="slidenum">
              <a:rPr lang="el-GR" altLang="el-GR">
                <a:latin typeface="Arial" panose="020B0604020202020204" pitchFamily="34" charset="0"/>
              </a:rPr>
              <a:pPr/>
              <a:t>49</a:t>
            </a:fld>
            <a:endParaRPr lang="el-GR" altLang="el-GR">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F86A1B5C-E81C-96D5-747F-4AF92505CBFF}"/>
              </a:ext>
            </a:extLst>
          </p:cNvPr>
          <p:cNvSpPr>
            <a:spLocks noGrp="1" noRot="1" noChangeAspect="1" noTextEdit="1"/>
          </p:cNvSpPr>
          <p:nvPr>
            <p:ph type="sldImg"/>
          </p:nvPr>
        </p:nvSpPr>
        <p:spPr>
          <a:xfrm>
            <a:off x="917575" y="744538"/>
            <a:ext cx="4962525" cy="3722687"/>
          </a:xfrm>
          <a:ln/>
        </p:spPr>
      </p:sp>
      <p:sp>
        <p:nvSpPr>
          <p:cNvPr id="76803" name="Notes Placeholder 2">
            <a:extLst>
              <a:ext uri="{FF2B5EF4-FFF2-40B4-BE49-F238E27FC236}">
                <a16:creationId xmlns:a16="http://schemas.microsoft.com/office/drawing/2014/main" id="{47B9DB4C-FC77-F53D-FAFC-249D51706C3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buFont typeface="Wingdings" pitchFamily="2" charset="2"/>
              <a:buChar char="ü"/>
            </a:pPr>
            <a:endParaRPr lang="el-GR" altLang="el-GR">
              <a:latin typeface="Arial" panose="020B0604020202020204" pitchFamily="34" charset="0"/>
            </a:endParaRPr>
          </a:p>
          <a:p>
            <a:endParaRPr lang="en-US" altLang="el-GR">
              <a:latin typeface="Arial" panose="020B0604020202020204" pitchFamily="34" charset="0"/>
            </a:endParaRPr>
          </a:p>
        </p:txBody>
      </p:sp>
      <p:sp>
        <p:nvSpPr>
          <p:cNvPr id="76804" name="Slide Number Placeholder 3">
            <a:extLst>
              <a:ext uri="{FF2B5EF4-FFF2-40B4-BE49-F238E27FC236}">
                <a16:creationId xmlns:a16="http://schemas.microsoft.com/office/drawing/2014/main" id="{0BE6F8A5-C6E6-CA00-D0F5-CA28B17D023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A848F62B-851E-7340-B4D0-199AC712B5B6}" type="slidenum">
              <a:rPr lang="el-GR" altLang="el-GR">
                <a:latin typeface="Arial" panose="020B0604020202020204" pitchFamily="34" charset="0"/>
              </a:rPr>
              <a:pPr/>
              <a:t>50</a:t>
            </a:fld>
            <a:endParaRPr lang="el-GR" altLang="el-GR">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13D9BCB6-CBF0-F053-4C17-A431813F54B2}"/>
              </a:ext>
            </a:extLst>
          </p:cNvPr>
          <p:cNvSpPr>
            <a:spLocks noGrp="1" noRot="1" noChangeAspect="1" noTextEdit="1"/>
          </p:cNvSpPr>
          <p:nvPr>
            <p:ph type="sldImg"/>
          </p:nvPr>
        </p:nvSpPr>
        <p:spPr>
          <a:xfrm>
            <a:off x="917575" y="744538"/>
            <a:ext cx="4962525" cy="3722687"/>
          </a:xfrm>
          <a:ln/>
        </p:spPr>
      </p:sp>
      <p:sp>
        <p:nvSpPr>
          <p:cNvPr id="77827" name="Notes Placeholder 2">
            <a:extLst>
              <a:ext uri="{FF2B5EF4-FFF2-40B4-BE49-F238E27FC236}">
                <a16:creationId xmlns:a16="http://schemas.microsoft.com/office/drawing/2014/main" id="{794B25AC-779A-0771-20A6-BB564BBD0A4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77828" name="Slide Number Placeholder 3">
            <a:extLst>
              <a:ext uri="{FF2B5EF4-FFF2-40B4-BE49-F238E27FC236}">
                <a16:creationId xmlns:a16="http://schemas.microsoft.com/office/drawing/2014/main" id="{C8F7119C-DBA2-3B82-DADA-8FB8215A42A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0A4C2D42-C36A-144E-ADD9-7B7890F02C80}" type="slidenum">
              <a:rPr lang="el-GR" altLang="el-GR">
                <a:latin typeface="Arial" panose="020B0604020202020204" pitchFamily="34" charset="0"/>
              </a:rPr>
              <a:pPr/>
              <a:t>51</a:t>
            </a:fld>
            <a:endParaRPr lang="el-GR" altLang="el-GR">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5FF0ABAC-4BE6-436D-B549-A518FDEDCCE5}"/>
              </a:ext>
            </a:extLst>
          </p:cNvPr>
          <p:cNvSpPr>
            <a:spLocks noGrp="1" noRot="1" noChangeAspect="1" noTextEdit="1"/>
          </p:cNvSpPr>
          <p:nvPr>
            <p:ph type="sldImg"/>
          </p:nvPr>
        </p:nvSpPr>
        <p:spPr>
          <a:xfrm>
            <a:off x="917575" y="744538"/>
            <a:ext cx="4962525" cy="3722687"/>
          </a:xfrm>
          <a:ln/>
        </p:spPr>
      </p:sp>
      <p:sp>
        <p:nvSpPr>
          <p:cNvPr id="78851" name="Notes Placeholder 2">
            <a:extLst>
              <a:ext uri="{FF2B5EF4-FFF2-40B4-BE49-F238E27FC236}">
                <a16:creationId xmlns:a16="http://schemas.microsoft.com/office/drawing/2014/main" id="{F46A6F5D-1A68-FFD5-ABA2-44D6794DEFE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buFont typeface="Wingdings" pitchFamily="2" charset="2"/>
              <a:buNone/>
            </a:pPr>
            <a:endParaRPr lang="en-US" altLang="el-GR">
              <a:latin typeface="Arial" panose="020B0604020202020204" pitchFamily="34" charset="0"/>
            </a:endParaRPr>
          </a:p>
        </p:txBody>
      </p:sp>
      <p:sp>
        <p:nvSpPr>
          <p:cNvPr id="78852" name="Slide Number Placeholder 3">
            <a:extLst>
              <a:ext uri="{FF2B5EF4-FFF2-40B4-BE49-F238E27FC236}">
                <a16:creationId xmlns:a16="http://schemas.microsoft.com/office/drawing/2014/main" id="{474F0CB7-C31D-AA6C-AFDF-9B66534F12F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CE7F3D91-C978-8E4B-B020-5054C585ADDA}" type="slidenum">
              <a:rPr lang="el-GR" altLang="el-GR">
                <a:latin typeface="Arial" panose="020B0604020202020204" pitchFamily="34" charset="0"/>
              </a:rPr>
              <a:pPr/>
              <a:t>52</a:t>
            </a:fld>
            <a:endParaRPr lang="el-GR" altLang="el-GR">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48E090B7-FEC1-4B59-A26D-33DAD599736E}"/>
              </a:ext>
            </a:extLst>
          </p:cNvPr>
          <p:cNvSpPr>
            <a:spLocks noGrp="1" noRot="1" noChangeAspect="1" noTextEdit="1"/>
          </p:cNvSpPr>
          <p:nvPr>
            <p:ph type="sldImg"/>
          </p:nvPr>
        </p:nvSpPr>
        <p:spPr>
          <a:xfrm>
            <a:off x="917575" y="744538"/>
            <a:ext cx="4962525" cy="3722687"/>
          </a:xfrm>
          <a:ln/>
        </p:spPr>
      </p:sp>
      <p:sp>
        <p:nvSpPr>
          <p:cNvPr id="79875" name="Notes Placeholder 2">
            <a:extLst>
              <a:ext uri="{FF2B5EF4-FFF2-40B4-BE49-F238E27FC236}">
                <a16:creationId xmlns:a16="http://schemas.microsoft.com/office/drawing/2014/main" id="{629B03F7-F699-3F0E-B182-DDFCBFD758E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79876" name="Slide Number Placeholder 3">
            <a:extLst>
              <a:ext uri="{FF2B5EF4-FFF2-40B4-BE49-F238E27FC236}">
                <a16:creationId xmlns:a16="http://schemas.microsoft.com/office/drawing/2014/main" id="{E78BF115-05BE-86BF-DD3B-EEA488C04FA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12733EBF-A29D-924B-A514-CEDB45E23FE4}" type="slidenum">
              <a:rPr lang="el-GR" altLang="el-GR">
                <a:latin typeface="Arial" panose="020B0604020202020204" pitchFamily="34" charset="0"/>
              </a:rPr>
              <a:pPr/>
              <a:t>54</a:t>
            </a:fld>
            <a:endParaRPr lang="el-GR" altLang="el-GR">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B32B7E23-4754-A11E-FF58-A0DC63797B9D}"/>
              </a:ext>
            </a:extLst>
          </p:cNvPr>
          <p:cNvSpPr>
            <a:spLocks noGrp="1" noRot="1" noChangeAspect="1" noTextEdit="1"/>
          </p:cNvSpPr>
          <p:nvPr>
            <p:ph type="sldImg"/>
          </p:nvPr>
        </p:nvSpPr>
        <p:spPr>
          <a:xfrm>
            <a:off x="917575" y="744538"/>
            <a:ext cx="4962525" cy="3722687"/>
          </a:xfrm>
          <a:ln/>
        </p:spPr>
      </p:sp>
      <p:sp>
        <p:nvSpPr>
          <p:cNvPr id="80899" name="Notes Placeholder 2">
            <a:extLst>
              <a:ext uri="{FF2B5EF4-FFF2-40B4-BE49-F238E27FC236}">
                <a16:creationId xmlns:a16="http://schemas.microsoft.com/office/drawing/2014/main" id="{8F59694B-501B-0216-1E50-D46A158D299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80900" name="Slide Number Placeholder 3">
            <a:extLst>
              <a:ext uri="{FF2B5EF4-FFF2-40B4-BE49-F238E27FC236}">
                <a16:creationId xmlns:a16="http://schemas.microsoft.com/office/drawing/2014/main" id="{7F698E4D-065A-2702-C235-0C307144B03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07E2F1FA-60FE-6740-A656-39AF88A2D94E}" type="slidenum">
              <a:rPr lang="el-GR" altLang="el-GR">
                <a:latin typeface="Arial" panose="020B0604020202020204" pitchFamily="34" charset="0"/>
              </a:rPr>
              <a:pPr/>
              <a:t>55</a:t>
            </a:fld>
            <a:endParaRPr lang="el-GR" altLang="el-GR">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6BA4C693-24A4-FF3E-2652-10D2DB102C2C}"/>
              </a:ext>
            </a:extLst>
          </p:cNvPr>
          <p:cNvSpPr>
            <a:spLocks noGrp="1" noRot="1" noChangeAspect="1" noTextEdit="1"/>
          </p:cNvSpPr>
          <p:nvPr>
            <p:ph type="sldImg"/>
          </p:nvPr>
        </p:nvSpPr>
        <p:spPr>
          <a:xfrm>
            <a:off x="917575" y="744538"/>
            <a:ext cx="4962525" cy="3722687"/>
          </a:xfrm>
          <a:ln/>
        </p:spPr>
      </p:sp>
      <p:sp>
        <p:nvSpPr>
          <p:cNvPr id="81923" name="Notes Placeholder 2">
            <a:extLst>
              <a:ext uri="{FF2B5EF4-FFF2-40B4-BE49-F238E27FC236}">
                <a16:creationId xmlns:a16="http://schemas.microsoft.com/office/drawing/2014/main" id="{A97FBEFB-460B-891E-1201-2F283D59E18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81924" name="Slide Number Placeholder 3">
            <a:extLst>
              <a:ext uri="{FF2B5EF4-FFF2-40B4-BE49-F238E27FC236}">
                <a16:creationId xmlns:a16="http://schemas.microsoft.com/office/drawing/2014/main" id="{19C4C430-8292-FC4F-5B54-E699F5FBB9C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41538AAA-C1EE-9B41-8883-F5C0225B5E23}" type="slidenum">
              <a:rPr lang="el-GR" altLang="el-GR">
                <a:latin typeface="Arial" panose="020B0604020202020204" pitchFamily="34" charset="0"/>
              </a:rPr>
              <a:pPr/>
              <a:t>56</a:t>
            </a:fld>
            <a:endParaRPr lang="el-GR" altLang="el-GR">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a16="http://schemas.microsoft.com/office/drawing/2014/main" id="{C5C3C4A0-8974-5867-E4FC-E8494FA9D7BA}"/>
              </a:ext>
            </a:extLst>
          </p:cNvPr>
          <p:cNvSpPr>
            <a:spLocks noGrp="1" noRot="1" noChangeAspect="1" noTextEdit="1"/>
          </p:cNvSpPr>
          <p:nvPr>
            <p:ph type="sldImg"/>
          </p:nvPr>
        </p:nvSpPr>
        <p:spPr>
          <a:xfrm>
            <a:off x="917575" y="744538"/>
            <a:ext cx="4962525" cy="3722687"/>
          </a:xfrm>
          <a:ln/>
        </p:spPr>
      </p:sp>
      <p:sp>
        <p:nvSpPr>
          <p:cNvPr id="82947" name="Notes Placeholder 2">
            <a:extLst>
              <a:ext uri="{FF2B5EF4-FFF2-40B4-BE49-F238E27FC236}">
                <a16:creationId xmlns:a16="http://schemas.microsoft.com/office/drawing/2014/main" id="{3CA0D131-E5D7-11BB-61EC-13733890C20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82948" name="Slide Number Placeholder 3">
            <a:extLst>
              <a:ext uri="{FF2B5EF4-FFF2-40B4-BE49-F238E27FC236}">
                <a16:creationId xmlns:a16="http://schemas.microsoft.com/office/drawing/2014/main" id="{950610D3-5E7E-A1C1-4B6A-3BA42DE10C0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AE7173D6-9C44-0C46-89E5-87D1D355A361}" type="slidenum">
              <a:rPr lang="el-GR" altLang="el-GR">
                <a:latin typeface="Arial" panose="020B0604020202020204" pitchFamily="34" charset="0"/>
              </a:rPr>
              <a:pPr/>
              <a:t>57</a:t>
            </a:fld>
            <a:endParaRPr lang="el-GR" altLang="el-GR">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24758B13-C979-279E-706D-28EF9750D386}"/>
              </a:ext>
            </a:extLst>
          </p:cNvPr>
          <p:cNvSpPr>
            <a:spLocks noGrp="1" noRot="1" noChangeAspect="1" noTextEdit="1"/>
          </p:cNvSpPr>
          <p:nvPr>
            <p:ph type="sldImg"/>
          </p:nvPr>
        </p:nvSpPr>
        <p:spPr>
          <a:xfrm>
            <a:off x="917575" y="744538"/>
            <a:ext cx="4962525" cy="3722687"/>
          </a:xfrm>
          <a:ln/>
        </p:spPr>
      </p:sp>
      <p:sp>
        <p:nvSpPr>
          <p:cNvPr id="83971" name="Notes Placeholder 2">
            <a:extLst>
              <a:ext uri="{FF2B5EF4-FFF2-40B4-BE49-F238E27FC236}">
                <a16:creationId xmlns:a16="http://schemas.microsoft.com/office/drawing/2014/main" id="{EACEBB29-845A-6BCF-E7F3-0F22AC59F83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l-GR">
                <a:latin typeface="Arial" panose="020B0604020202020204" pitchFamily="34" charset="0"/>
              </a:rPr>
              <a:t>Σύμφωνα με τη διαδικασία περιβαλλοντικής αδειοδότησης έργων και δραστηριοτήτων όπως αυτή προσδιορίστηκε καταρχήν στο ν. 1650/1986 και πλέον στο ν. 4014/2011 και στις κατ' εξουσιοδιοτηση αυτών κανονιστικές διατάξεις, για την ανάπτυξη οποιασδήποτε δραστηριότητας στο φυσικό και ανθρωπογενές περιβάλλον απαιτείται η κατά την ανωτέρω διαδικασία σύνταξη μελέτης περιβαλλοντικών επιπτώσεων και έγκρισης περιβαλλοντικών όρων.   Στόχος είναι να διασφαλιστεί ότι η προς υλοποίηση δραστηριότητα / έργο έχει λάβει υπόψη τα στοιχεία του φυσικού και ανθρωπογενούς περιβάλλοντος όπου θα ενσωματωθεί προκειμένου να μην προκαλέσει επιπτώσεις στα χαρακτηριστικά του και δή στα ευπαθή και προστατευτέα (είτε φυσικά οικοσυστήματα είτε κοινωνικοοικονομικά συστήματα).</a:t>
            </a:r>
          </a:p>
          <a:p>
            <a:endParaRPr lang="en-US" altLang="el-GR">
              <a:latin typeface="Arial" panose="020B0604020202020204" pitchFamily="34" charset="0"/>
            </a:endParaRPr>
          </a:p>
        </p:txBody>
      </p:sp>
      <p:sp>
        <p:nvSpPr>
          <p:cNvPr id="83972" name="Slide Number Placeholder 3">
            <a:extLst>
              <a:ext uri="{FF2B5EF4-FFF2-40B4-BE49-F238E27FC236}">
                <a16:creationId xmlns:a16="http://schemas.microsoft.com/office/drawing/2014/main" id="{B0FB9419-6814-A8BB-3B57-F94B8083262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053BA0C3-43F3-B545-B3CB-8459E74E7C5E}" type="slidenum">
              <a:rPr lang="el-GR" altLang="el-GR">
                <a:latin typeface="Arial" panose="020B0604020202020204" pitchFamily="34" charset="0"/>
              </a:rPr>
              <a:pPr/>
              <a:t>58</a:t>
            </a:fld>
            <a:endParaRPr lang="el-GR" altLang="el-GR">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a:extLst>
              <a:ext uri="{FF2B5EF4-FFF2-40B4-BE49-F238E27FC236}">
                <a16:creationId xmlns:a16="http://schemas.microsoft.com/office/drawing/2014/main" id="{3E9C2B42-6B58-7469-7EEA-70B4A24E71AE}"/>
              </a:ext>
            </a:extLst>
          </p:cNvPr>
          <p:cNvSpPr>
            <a:spLocks noGrp="1" noRot="1" noChangeAspect="1" noTextEdit="1"/>
          </p:cNvSpPr>
          <p:nvPr>
            <p:ph type="sldImg"/>
          </p:nvPr>
        </p:nvSpPr>
        <p:spPr>
          <a:xfrm>
            <a:off x="917575" y="744538"/>
            <a:ext cx="4962525" cy="3722687"/>
          </a:xfrm>
          <a:ln/>
        </p:spPr>
      </p:sp>
      <p:sp>
        <p:nvSpPr>
          <p:cNvPr id="84995" name="Notes Placeholder 2">
            <a:extLst>
              <a:ext uri="{FF2B5EF4-FFF2-40B4-BE49-F238E27FC236}">
                <a16:creationId xmlns:a16="http://schemas.microsoft.com/office/drawing/2014/main" id="{1701F1DB-B1F9-A6C3-D712-855B3C485FD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lvl="1" indent="-342900" algn="just" eaLnBrk="1" hangingPunct="1">
              <a:buFont typeface="Wingdings" pitchFamily="2" charset="2"/>
              <a:buChar char="ü"/>
            </a:pPr>
            <a:r>
              <a:rPr lang="el-GR" altLang="el-GR">
                <a:latin typeface="Arial" panose="020B0604020202020204" pitchFamily="34" charset="0"/>
              </a:rPr>
              <a:t>Η Ευρωπαϊκή Επιτροπή θα πρέπει να εξασφαλίσει τη συμμόρφωση των κρατών μελών με το άρθρο 5 της οδηγίας για τις απαιτήσεις υποδοχής, το οποίο αναφέρεται στην ενημέρωση των αιτούντων άσυλο σχετικά με τα δικαιώματα και τις υποχρεώσεις τους και σχετικά με τα άτομα, τις ομάδες ή τις οργανώσεις που παρέχουν συνδρομή και ενημέρωση. </a:t>
            </a:r>
          </a:p>
          <a:p>
            <a:pPr marL="342900" lvl="1" indent="-342900" algn="just" eaLnBrk="1" hangingPunct="1">
              <a:buFont typeface="Wingdings" pitchFamily="2" charset="2"/>
              <a:buChar char="ü"/>
            </a:pPr>
            <a:r>
              <a:rPr lang="el-GR" altLang="el-GR">
                <a:latin typeface="Arial" panose="020B0604020202020204" pitchFamily="34" charset="0"/>
              </a:rPr>
              <a:t>Η Ευρωπαϊκή Επιτροπή θα πρέπει επίσης να εξασφαλίσει τη συμμόρφωση των κρατών μελών με όλες τις γλωσσικές διατάξεις της οδηγίας για τις διαδικασίες ασύλου.</a:t>
            </a:r>
          </a:p>
          <a:p>
            <a:pPr marL="342900" lvl="1" indent="-342900" algn="just" eaLnBrk="1" hangingPunct="1">
              <a:buFont typeface="Wingdings" pitchFamily="2" charset="2"/>
              <a:buChar char="ü"/>
            </a:pPr>
            <a:r>
              <a:rPr lang="el-GR" altLang="el-GR">
                <a:latin typeface="Arial" panose="020B0604020202020204" pitchFamily="34" charset="0"/>
              </a:rPr>
              <a:t>Έχει ζωτική σημασία να υπάρχει επαρκής αριθμός κατάλληλα προετοιμασμένων διερμηνέων και μεταφραστών που να βοηθήσει στην καταγραφή και να διαλύσει τους φόβους και την τυχόν παραπληροφόρηση, η δε χώρα πρέπει να διαθέσει τους αναγκαίους πόρους για την πρόσληψή τους. </a:t>
            </a:r>
          </a:p>
          <a:p>
            <a:pPr marL="342900" lvl="1" indent="-342900" algn="just" eaLnBrk="1" hangingPunct="1">
              <a:buFont typeface="Wingdings" pitchFamily="2" charset="2"/>
              <a:buChar char="ü"/>
            </a:pPr>
            <a:r>
              <a:rPr lang="el-GR" altLang="el-GR">
                <a:latin typeface="Arial" panose="020B0604020202020204" pitchFamily="34" charset="0"/>
              </a:rPr>
              <a:t>Να διαθέτει η Ε.Ε. κεντρικό σύστημα πληροφοριών στο οποίο να μπορούν να έχουν πρόσβαση οι πρόσφυγες κατά την άφιξή τους. </a:t>
            </a:r>
          </a:p>
          <a:p>
            <a:pPr marL="342900" lvl="1" indent="-342900" algn="just" eaLnBrk="1" hangingPunct="1">
              <a:buFont typeface="Wingdings" pitchFamily="2" charset="2"/>
              <a:buChar char="ü"/>
            </a:pPr>
            <a:r>
              <a:rPr lang="el-GR" altLang="el-GR">
                <a:latin typeface="Arial" panose="020B0604020202020204" pitchFamily="34" charset="0"/>
              </a:rPr>
              <a:t>Η Ε.Ε. πρέπει να συντονίσει την παραγωγή ενημερωτικών φυλλαδίων για τους πρόσφυγες προς μετεγκατάσταση, τα οποία θα πρέπει να περιλαμβάνουν βασικές πληροφορίες στη μητρική τους γλώσσα σχετικά με τη χώρα προορισμού και να διανέμονται πριν από την αναχώρησή τους. </a:t>
            </a:r>
          </a:p>
          <a:p>
            <a:endParaRPr lang="en-US" altLang="el-GR">
              <a:latin typeface="Arial" panose="020B0604020202020204" pitchFamily="34" charset="0"/>
            </a:endParaRPr>
          </a:p>
        </p:txBody>
      </p:sp>
      <p:sp>
        <p:nvSpPr>
          <p:cNvPr id="84996" name="Slide Number Placeholder 3">
            <a:extLst>
              <a:ext uri="{FF2B5EF4-FFF2-40B4-BE49-F238E27FC236}">
                <a16:creationId xmlns:a16="http://schemas.microsoft.com/office/drawing/2014/main" id="{04FA0026-9FC3-DD82-74EE-261C481E254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A541F068-7350-E840-853C-11CA035BA0FF}" type="slidenum">
              <a:rPr lang="el-GR" altLang="el-GR">
                <a:latin typeface="Arial" panose="020B0604020202020204" pitchFamily="34" charset="0"/>
              </a:rPr>
              <a:pPr/>
              <a:t>59</a:t>
            </a:fld>
            <a:endParaRPr lang="el-GR" altLang="el-GR">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0F100353-6674-818A-C6D7-8508FE7869AD}"/>
              </a:ext>
            </a:extLst>
          </p:cNvPr>
          <p:cNvSpPr>
            <a:spLocks noGrp="1" noRot="1" noChangeAspect="1" noTextEdit="1"/>
          </p:cNvSpPr>
          <p:nvPr>
            <p:ph type="sldImg"/>
          </p:nvPr>
        </p:nvSpPr>
        <p:spPr>
          <a:xfrm>
            <a:off x="917575" y="744538"/>
            <a:ext cx="4962525" cy="3722687"/>
          </a:xfrm>
          <a:ln/>
        </p:spPr>
      </p:sp>
      <p:sp>
        <p:nvSpPr>
          <p:cNvPr id="86019" name="Notes Placeholder 2">
            <a:extLst>
              <a:ext uri="{FF2B5EF4-FFF2-40B4-BE49-F238E27FC236}">
                <a16:creationId xmlns:a16="http://schemas.microsoft.com/office/drawing/2014/main" id="{0B486C77-1365-C0A3-2BFC-7C53A47A4BC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86020" name="Slide Number Placeholder 3">
            <a:extLst>
              <a:ext uri="{FF2B5EF4-FFF2-40B4-BE49-F238E27FC236}">
                <a16:creationId xmlns:a16="http://schemas.microsoft.com/office/drawing/2014/main" id="{07F2A91D-19BA-5183-00FC-72C299C0EE1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6CBC373F-C57A-694E-8DFB-FD669FCFB2A2}" type="slidenum">
              <a:rPr lang="el-GR" altLang="el-GR">
                <a:latin typeface="Arial" panose="020B0604020202020204" pitchFamily="34" charset="0"/>
              </a:rPr>
              <a:pPr/>
              <a:t>60</a:t>
            </a:fld>
            <a:endParaRPr lang="el-GR" altLang="el-GR">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49CD6EBC-A912-A4E7-502A-C2820817B572}"/>
              </a:ext>
            </a:extLst>
          </p:cNvPr>
          <p:cNvSpPr>
            <a:spLocks noGrp="1" noRot="1" noChangeAspect="1" noTextEdit="1"/>
          </p:cNvSpPr>
          <p:nvPr>
            <p:ph type="sldImg"/>
          </p:nvPr>
        </p:nvSpPr>
        <p:spPr>
          <a:xfrm>
            <a:off x="917575" y="744538"/>
            <a:ext cx="4962525" cy="3722687"/>
          </a:xfrm>
          <a:ln/>
        </p:spPr>
      </p:sp>
      <p:sp>
        <p:nvSpPr>
          <p:cNvPr id="87043" name="Notes Placeholder 2">
            <a:extLst>
              <a:ext uri="{FF2B5EF4-FFF2-40B4-BE49-F238E27FC236}">
                <a16:creationId xmlns:a16="http://schemas.microsoft.com/office/drawing/2014/main" id="{52DD2733-A34A-C949-A1A3-9225F2B2A8D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87044" name="Slide Number Placeholder 3">
            <a:extLst>
              <a:ext uri="{FF2B5EF4-FFF2-40B4-BE49-F238E27FC236}">
                <a16:creationId xmlns:a16="http://schemas.microsoft.com/office/drawing/2014/main" id="{42FD8298-2317-C635-9C44-793E5095560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B3776A5F-89A0-DE4E-AEBB-A81C565C3CEC}" type="slidenum">
              <a:rPr lang="el-GR" altLang="el-GR">
                <a:latin typeface="Arial" panose="020B0604020202020204" pitchFamily="34" charset="0"/>
              </a:rPr>
              <a:pPr/>
              <a:t>61</a:t>
            </a:fld>
            <a:endParaRPr lang="el-GR" altLang="el-GR">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CD739530-C88E-7D1D-A48D-618EE1302EEB}"/>
              </a:ext>
            </a:extLst>
          </p:cNvPr>
          <p:cNvSpPr>
            <a:spLocks noGrp="1" noRot="1" noChangeAspect="1" noTextEdit="1"/>
          </p:cNvSpPr>
          <p:nvPr>
            <p:ph type="sldImg"/>
          </p:nvPr>
        </p:nvSpPr>
        <p:spPr>
          <a:xfrm>
            <a:off x="917575" y="744538"/>
            <a:ext cx="4962525" cy="3722687"/>
          </a:xfrm>
          <a:ln/>
        </p:spPr>
      </p:sp>
      <p:sp>
        <p:nvSpPr>
          <p:cNvPr id="88067" name="Notes Placeholder 2">
            <a:extLst>
              <a:ext uri="{FF2B5EF4-FFF2-40B4-BE49-F238E27FC236}">
                <a16:creationId xmlns:a16="http://schemas.microsoft.com/office/drawing/2014/main" id="{C416C09F-F79B-EBA7-14BC-B33B3E6306C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lgn="just" eaLnBrk="1" hangingPunct="1">
              <a:buClr>
                <a:schemeClr val="tx2"/>
              </a:buClr>
              <a:buFont typeface="Wingdings" pitchFamily="2" charset="2"/>
              <a:buNone/>
            </a:pPr>
            <a:r>
              <a:rPr lang="el-GR" altLang="el-GR">
                <a:latin typeface="Arial" panose="020B0604020202020204" pitchFamily="34" charset="0"/>
              </a:rPr>
              <a:t>Οι πολιτικές ένταξης των προσφύγων πρέπει να υπαχθούν στο γενικότερο σχεδιασμό ένταξης των πολιτών τρίτων χωρών. Σε επίπεδο Ε.Ε. έχουν αναληφθεί σημαντικές πρωτοβουλίες για την ανάπτυξη κοινών πολιτικών, προσεγγίσεων και εργαλείων ένταξης στα κράτη μέλη, που μπορεί επίσης να συμβάλλουν στην ένταξη όσων έχουν ανάγκη τη διεθνή προστασία. </a:t>
            </a:r>
          </a:p>
          <a:p>
            <a:pPr marL="0" lvl="1" algn="just" eaLnBrk="1" hangingPunct="1">
              <a:buClr>
                <a:schemeClr val="tx2"/>
              </a:buClr>
              <a:buFont typeface="Wingdings" pitchFamily="2" charset="2"/>
              <a:buNone/>
            </a:pPr>
            <a:endParaRPr lang="el-GR" altLang="el-GR">
              <a:latin typeface="Arial" panose="020B0604020202020204" pitchFamily="34" charset="0"/>
            </a:endParaRPr>
          </a:p>
          <a:p>
            <a:pPr marL="0" lvl="1" algn="just" eaLnBrk="1" hangingPunct="1">
              <a:buClr>
                <a:schemeClr val="tx2"/>
              </a:buClr>
              <a:buFont typeface="Wingdings" pitchFamily="2" charset="2"/>
              <a:buNone/>
            </a:pPr>
            <a:r>
              <a:rPr lang="el-GR" altLang="el-GR">
                <a:latin typeface="Arial" panose="020B0604020202020204" pitchFamily="34" charset="0"/>
              </a:rPr>
              <a:t>Οι πρόσφυγες καθώς και οι μετανάστες μπορούν εξίσου να επωφεληθούν από άλλες πολιτικές, όπως είναι οι στρατηγικές για την καταπολέμηση του ρατσισμού και της ξενοφοβίας, οι πολιτικές που στοχεύουν στην ενίσχυση της ισότητας των φύλων, τα μέτρα ενίσχυσης της συμμετοχής σε δραστηριότητες της κοινότητας, ειδικότερα για τις γυναίκες και τους εφήβους και οι πρωτοβουλίες για τη δημιουργία κλίματος εμπιστοσύνης στις κοινότητες υποδοχής ιδίως όταν αυτές σχεδιάζονται στο πλαίσιο διαβούλευσης με τους πρόσφυγες και άλλες κοινότητες μεταναστών. </a:t>
            </a:r>
          </a:p>
          <a:p>
            <a:pPr marL="0" lvl="1" algn="just" eaLnBrk="1" hangingPunct="1">
              <a:buClr>
                <a:schemeClr val="tx2"/>
              </a:buClr>
              <a:buFont typeface="Wingdings" pitchFamily="2" charset="2"/>
              <a:buNone/>
            </a:pPr>
            <a:endParaRPr lang="el-GR" altLang="el-GR">
              <a:latin typeface="Arial" panose="020B0604020202020204" pitchFamily="34" charset="0"/>
            </a:endParaRPr>
          </a:p>
          <a:p>
            <a:pPr marL="0" lvl="1" algn="just" eaLnBrk="1" hangingPunct="1">
              <a:buClr>
                <a:schemeClr val="tx2"/>
              </a:buClr>
              <a:buFont typeface="Wingdings" pitchFamily="2" charset="2"/>
              <a:buNone/>
            </a:pPr>
            <a:r>
              <a:rPr lang="el-GR" altLang="el-GR">
                <a:latin typeface="Arial" panose="020B0604020202020204" pitchFamily="34" charset="0"/>
              </a:rPr>
              <a:t>Περισσότερο αποτελεσματικές είναι οι πολιτικές που αναγνωρίζουν την ανάγκη των διαφοροποιημένων τύπων υποστηρικτικών ενταξιακών μέτρων, προσαρμοσμένων στην προσωπική κατάσταση του ενδιαφερόμενου. Επομένως απαιτείται στενή συνεργασία μεταξύ των φορέων που δραστηριοποιούνται επί τόπου στον τομέα της προστασίας των προσφύγων και όσων εμπλέκονται στο σχεδιασμό και στην υλοποίηση των πολιτικών ένταξης σε εθνικό ή περιφερειακό επίπεδο.</a:t>
            </a:r>
          </a:p>
          <a:p>
            <a:endParaRPr lang="en-US" altLang="el-GR">
              <a:latin typeface="Arial" panose="020B0604020202020204" pitchFamily="34" charset="0"/>
            </a:endParaRPr>
          </a:p>
        </p:txBody>
      </p:sp>
      <p:sp>
        <p:nvSpPr>
          <p:cNvPr id="88068" name="Slide Number Placeholder 3">
            <a:extLst>
              <a:ext uri="{FF2B5EF4-FFF2-40B4-BE49-F238E27FC236}">
                <a16:creationId xmlns:a16="http://schemas.microsoft.com/office/drawing/2014/main" id="{709B3503-F7D0-F0EA-A4BD-6CB082DC74F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AABC097D-A4EA-4F4B-887E-19C48B52795D}" type="slidenum">
              <a:rPr lang="el-GR" altLang="el-GR">
                <a:latin typeface="Arial" panose="020B0604020202020204" pitchFamily="34" charset="0"/>
              </a:rPr>
              <a:pPr/>
              <a:t>62</a:t>
            </a:fld>
            <a:endParaRPr lang="el-GR" altLang="el-GR">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7E4BB72E-761F-2DCC-F744-E263B788EA4D}"/>
              </a:ext>
            </a:extLst>
          </p:cNvPr>
          <p:cNvSpPr>
            <a:spLocks noGrp="1" noRot="1" noChangeAspect="1" noTextEdit="1"/>
          </p:cNvSpPr>
          <p:nvPr>
            <p:ph type="sldImg"/>
          </p:nvPr>
        </p:nvSpPr>
        <p:spPr>
          <a:xfrm>
            <a:off x="917575" y="744538"/>
            <a:ext cx="4962525" cy="3722687"/>
          </a:xfrm>
          <a:ln/>
        </p:spPr>
      </p:sp>
      <p:sp>
        <p:nvSpPr>
          <p:cNvPr id="89091" name="Notes Placeholder 2">
            <a:extLst>
              <a:ext uri="{FF2B5EF4-FFF2-40B4-BE49-F238E27FC236}">
                <a16:creationId xmlns:a16="http://schemas.microsoft.com/office/drawing/2014/main" id="{AEB43336-5069-CA3F-1441-135BF4C3422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89092" name="Slide Number Placeholder 3">
            <a:extLst>
              <a:ext uri="{FF2B5EF4-FFF2-40B4-BE49-F238E27FC236}">
                <a16:creationId xmlns:a16="http://schemas.microsoft.com/office/drawing/2014/main" id="{C3169A16-3AE0-D25F-49E9-C7C15F668AB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B4D70DEA-99FB-4A4F-9119-C193C2AD9FBF}" type="slidenum">
              <a:rPr lang="el-GR" altLang="el-GR">
                <a:latin typeface="Arial" panose="020B0604020202020204" pitchFamily="34" charset="0"/>
              </a:rPr>
              <a:pPr/>
              <a:t>63</a:t>
            </a:fld>
            <a:endParaRPr lang="el-GR" altLang="el-GR">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6C4B64FF-8548-8D01-8850-946ACBE38252}"/>
              </a:ext>
            </a:extLst>
          </p:cNvPr>
          <p:cNvSpPr>
            <a:spLocks noGrp="1" noRot="1" noChangeAspect="1" noTextEdit="1"/>
          </p:cNvSpPr>
          <p:nvPr>
            <p:ph type="sldImg"/>
          </p:nvPr>
        </p:nvSpPr>
        <p:spPr>
          <a:xfrm>
            <a:off x="917575" y="744538"/>
            <a:ext cx="4962525" cy="3722687"/>
          </a:xfrm>
          <a:ln/>
        </p:spPr>
      </p:sp>
      <p:sp>
        <p:nvSpPr>
          <p:cNvPr id="90115" name="Notes Placeholder 2">
            <a:extLst>
              <a:ext uri="{FF2B5EF4-FFF2-40B4-BE49-F238E27FC236}">
                <a16:creationId xmlns:a16="http://schemas.microsoft.com/office/drawing/2014/main" id="{F1D9A773-A803-C4BB-4900-021031DD345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lgn="just" eaLnBrk="1" hangingPunct="1">
              <a:buClr>
                <a:schemeClr val="tx2"/>
              </a:buClr>
              <a:buFont typeface="Wingdings" pitchFamily="2" charset="2"/>
              <a:buNone/>
            </a:pPr>
            <a:r>
              <a:rPr lang="el-GR" altLang="el-GR">
                <a:latin typeface="Arial" panose="020B0604020202020204" pitchFamily="34" charset="0"/>
              </a:rPr>
              <a:t>Σύμφωνα με την Ύπατη Αρμοστεία του ΟΗΕ για τους Πρόσφυγες, «η ένταξη των προσφύγων είναι δυναμική και πολύπλευρη αμφίδρομη διαδικασία που απαιτεί προσπάθειες από όλα τα ενδιαφερόμενα μέρη, συμπεριλαμβανομένων της ετοιμότητας των προσφύγων να προσαρμοσθούν στη χώρα ασύλου χωρίς να αποποιηθούν την πολιτισμική τους ταυτότητα και της αντίστοιχης προθυμίας των κοινωνιών υποδοχής και των θεσμών της δημόσιας διοίκησης των χωρών ασύλου να υποδεχθούν τους πρόσφυγες και να ικανοποιήσουν τις ανάγκες ενός διαφορετικού πληθυσμού. Η διαδικασία της ένταξης είναι περίπλοκη και σταδιακή και με διαστάσεις διακριτές, αλλά αλληλοσυνδεόμενες, νομικής, οικονομικής, κοινωνικής και πολιτισμικής υφής που είναι όλες σημαντικές για την ικανότητα των προσφύγων να ενταχθούν με επιτυχία στην κοινωνία ως πλήρη μέλη της».  Σύμφωνα με την προσέγγιση αυτή, η ένταξη περιλαμβάνει δύο διαστάσεις: την «προσαρμογή» από τη μια πλευρά και την «υποδοχή» από την άλλη. Η ένταξη δεν απαιτεί την εγκατάλειψη της πολιτιστικής ταυτότητας των προσφύγων, συνεπώς δεν συνιστά αφομοίωση.</a:t>
            </a:r>
          </a:p>
          <a:p>
            <a:pPr marL="0" lvl="1" algn="just" eaLnBrk="1" hangingPunct="1">
              <a:buClr>
                <a:schemeClr val="tx2"/>
              </a:buClr>
              <a:buFont typeface="Wingdings" pitchFamily="2" charset="2"/>
              <a:buNone/>
            </a:pPr>
            <a:endParaRPr lang="el-GR" altLang="el-GR">
              <a:latin typeface="Arial" panose="020B0604020202020204" pitchFamily="34" charset="0"/>
            </a:endParaRPr>
          </a:p>
          <a:p>
            <a:pPr marL="0" lvl="1" algn="just" eaLnBrk="1" hangingPunct="1">
              <a:buClr>
                <a:schemeClr val="tx2"/>
              </a:buClr>
              <a:buFont typeface="Wingdings" pitchFamily="2" charset="2"/>
              <a:buNone/>
            </a:pPr>
            <a:r>
              <a:rPr lang="el-GR" altLang="el-GR">
                <a:latin typeface="Arial" panose="020B0604020202020204" pitchFamily="34" charset="0"/>
              </a:rPr>
              <a:t>Η ένταξη ως σύνθετο πλέγμα ενεργειών μιας δυναμικής και αμφίδρομης διαδικασίας θα πρέπει να συνδεθεί με τις αξίες και τις αρχές που ορίζονται στη Συνθήκη, στον Χάρτη των Θεμελιωδών Δικαιωμάτων, στην Ευρωπαϊκή Σύμβαση Δικαιωμάτων του Ανθρώπου, στη στρατηγική «ΕΕ 2020», καθώς και στις πολιτικές για την απασχόληση και στην κοινωνική ατζέντα. Η αναφορά αυτή έχει μεγάλη σημασία για την Ευρωπαϊκή Οικονομική και Κοινωνική Επιτροπή, εάν ληφθεί υπόψη η κρίση αξιών που υπάρχει σήμερα σε ορισμένους κοινωνικούς και πολιτικούς τομείς στην Ευρώπη. Η ένταξη και η οικονομική και κοινωνική συνοχή είναι δύο όψεις του ίδιου νομίσματος. </a:t>
            </a:r>
          </a:p>
          <a:p>
            <a:endParaRPr lang="en-US" altLang="el-GR">
              <a:latin typeface="Arial" panose="020B0604020202020204" pitchFamily="34" charset="0"/>
            </a:endParaRPr>
          </a:p>
        </p:txBody>
      </p:sp>
      <p:sp>
        <p:nvSpPr>
          <p:cNvPr id="90116" name="Slide Number Placeholder 3">
            <a:extLst>
              <a:ext uri="{FF2B5EF4-FFF2-40B4-BE49-F238E27FC236}">
                <a16:creationId xmlns:a16="http://schemas.microsoft.com/office/drawing/2014/main" id="{7365B5F7-71C8-462F-0915-84151B1FF13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575BAFE8-105F-4341-9FCD-76438C587E8C}" type="slidenum">
              <a:rPr lang="el-GR" altLang="el-GR">
                <a:latin typeface="Arial" panose="020B0604020202020204" pitchFamily="34" charset="0"/>
              </a:rPr>
              <a:pPr/>
              <a:t>64</a:t>
            </a:fld>
            <a:endParaRPr lang="el-GR" altLang="el-GR">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8642CE3B-49EF-C1B4-8F28-69DBCF6809E0}"/>
              </a:ext>
            </a:extLst>
          </p:cNvPr>
          <p:cNvSpPr>
            <a:spLocks noGrp="1" noRot="1" noChangeAspect="1" noTextEdit="1"/>
          </p:cNvSpPr>
          <p:nvPr>
            <p:ph type="sldImg"/>
          </p:nvPr>
        </p:nvSpPr>
        <p:spPr>
          <a:xfrm>
            <a:off x="917575" y="744538"/>
            <a:ext cx="4962525" cy="3722687"/>
          </a:xfrm>
          <a:ln/>
        </p:spPr>
      </p:sp>
      <p:sp>
        <p:nvSpPr>
          <p:cNvPr id="91139" name="Notes Placeholder 2">
            <a:extLst>
              <a:ext uri="{FF2B5EF4-FFF2-40B4-BE49-F238E27FC236}">
                <a16:creationId xmlns:a16="http://schemas.microsoft.com/office/drawing/2014/main" id="{54CC6377-359A-939F-957A-5887452208A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91140" name="Slide Number Placeholder 3">
            <a:extLst>
              <a:ext uri="{FF2B5EF4-FFF2-40B4-BE49-F238E27FC236}">
                <a16:creationId xmlns:a16="http://schemas.microsoft.com/office/drawing/2014/main" id="{279632E6-D254-BB9A-807D-E81F509248A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25102AA9-3B3E-4943-8131-C70DF960B0B8}" type="slidenum">
              <a:rPr lang="el-GR" altLang="el-GR">
                <a:latin typeface="Arial" panose="020B0604020202020204" pitchFamily="34" charset="0"/>
              </a:rPr>
              <a:pPr/>
              <a:t>66</a:t>
            </a:fld>
            <a:endParaRPr lang="el-GR" altLang="el-GR">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D44D754F-CA83-B39E-6485-4AA31AB4B57F}"/>
              </a:ext>
            </a:extLst>
          </p:cNvPr>
          <p:cNvSpPr>
            <a:spLocks noGrp="1" noRot="1" noChangeAspect="1" noTextEdit="1"/>
          </p:cNvSpPr>
          <p:nvPr>
            <p:ph type="sldImg"/>
          </p:nvPr>
        </p:nvSpPr>
        <p:spPr>
          <a:xfrm>
            <a:off x="917575" y="744538"/>
            <a:ext cx="4962525" cy="3722687"/>
          </a:xfrm>
          <a:ln/>
        </p:spPr>
      </p:sp>
      <p:sp>
        <p:nvSpPr>
          <p:cNvPr id="70659" name="Notes Placeholder 2">
            <a:extLst>
              <a:ext uri="{FF2B5EF4-FFF2-40B4-BE49-F238E27FC236}">
                <a16:creationId xmlns:a16="http://schemas.microsoft.com/office/drawing/2014/main" id="{FA5653B1-37A0-7600-1D7C-08A2C35CC3EB}"/>
              </a:ext>
            </a:extLst>
          </p:cNvPr>
          <p:cNvSpPr>
            <a:spLocks noGrp="1"/>
          </p:cNvSpPr>
          <p:nvPr>
            <p:ph type="body" idx="1"/>
          </p:nvPr>
        </p:nvSpPr>
        <p:spPr>
          <a:ln/>
        </p:spPr>
        <p:txBody>
          <a:bodyPr/>
          <a:lstStyle/>
          <a:p>
            <a:pPr marL="0" lvl="1" algn="just" eaLnBrk="1" hangingPunct="1">
              <a:buClr>
                <a:schemeClr val="tx2"/>
              </a:buClr>
              <a:buFont typeface="Wingdings" pitchFamily="2" charset="2"/>
              <a:buNone/>
              <a:defRPr/>
            </a:pPr>
            <a:r>
              <a:rPr lang="el-GR" dirty="0"/>
              <a:t>Σε κάθε περίπτωση είναι αναγκαίες βιώσιμες μακροπρόθεσμες πολιτικές ένταξης. Η Ε.Ε. πρέπει να υποστηρίξει περαιτέρω τη συμμετοχή των σχετικών φορέων και την ανταλλαγή βέλτιστων πρακτικών μεταξύ των κρατών μελών. </a:t>
            </a:r>
          </a:p>
          <a:p>
            <a:pPr marL="0" lvl="1" algn="just" eaLnBrk="1" hangingPunct="1">
              <a:buClr>
                <a:schemeClr val="tx2"/>
              </a:buClr>
              <a:buFont typeface="Wingdings" pitchFamily="2" charset="2"/>
              <a:buNone/>
              <a:defRPr/>
            </a:pPr>
            <a:r>
              <a:rPr lang="el-GR" dirty="0"/>
              <a:t>Κρίσιμα σημεία στο σχεδιασμό και την υλοποίηση των μέτρων ένταξης αποτελούν τα εξής:</a:t>
            </a:r>
          </a:p>
          <a:p>
            <a:pPr marL="114300" lvl="1" indent="-171450" algn="just" eaLnBrk="1" hangingPunct="1">
              <a:buFont typeface="Wingdings" pitchFamily="2" charset="2"/>
              <a:buChar char="Ø"/>
              <a:defRPr/>
            </a:pPr>
            <a:r>
              <a:rPr lang="el-GR" dirty="0"/>
              <a:t>Προκειμένου να δημιουργηθεί ένα θετικό κλίμα για τους πρόσφυγες στις χώρες υποδοχής, ιδίως σε μια εποχή κατά την οποία αναμένεται περιορισμένη οικονομική ανάπτυξη και τεταμένη κατάσταση στις αγορές εργασίας σε ορισμένες χώρες, τα μέτρα ένταξης και οι κοινωνικές επενδύσεις θα πρέπει να στοχεύουν εξίσου τον τοπικό πληθυσμό και τους πρόσφυγες, και να καλύπτουν τις ιδιαίτερες ανάγκες κάθε ομάδας για την οποία προορίζονται. </a:t>
            </a:r>
          </a:p>
          <a:p>
            <a:pPr marL="114300" lvl="1" indent="-171450" algn="just" eaLnBrk="1" hangingPunct="1">
              <a:buFont typeface="Wingdings" pitchFamily="2" charset="2"/>
              <a:buChar char="Ø"/>
              <a:defRPr/>
            </a:pPr>
            <a:r>
              <a:rPr lang="el-GR" dirty="0"/>
              <a:t>Η χώρα θα πρέπει να υιοθετήσει μια ολοκληρωμένη και συνεπή προσέγγιση, που θα καλύπτει διαφορετικούς τομείς πολιτικής, και να αναγνωρίσει τη διαδικασία ασύλου ως αναπόσπαστο κομμάτι της διαδικασίας ένταξης.</a:t>
            </a:r>
          </a:p>
          <a:p>
            <a:pPr marL="114300" lvl="1" indent="-171450" algn="just" eaLnBrk="1" hangingPunct="1">
              <a:buFont typeface="Wingdings" pitchFamily="2" charset="2"/>
              <a:buChar char="Ø"/>
              <a:defRPr/>
            </a:pPr>
            <a:r>
              <a:rPr lang="el-GR" dirty="0"/>
              <a:t>Η ένταξη των προσφύγων αποτελεί απόλυτη υποχρέωση της χώρας μας, εάν θέλουμε να διαφυλάξουμε την κοινωνική συνοχή. Η απουσία ένταξης μπορεί να οδηγήσει σε παράλληλες κοινωνίες που μπορούν να αποσταθεροποιήσουν τις χώρες υποδοχής, τη χώρα μας. Ως εκ τούτου, είναι προς το δικό μας συμφέρον να ξεκινήσει η εφαρμογή των μέτρων ένταξης σε πολύ πρώιμο στάδιο. Τα μέσα ενημέρωσης πρέπει να ενθαρρυνθούν να αναγνωρίζουν τη σημασία της ένταξης και του ρόλου που αυτά διαδραματίζουν στη διαμόρφωση ενός θετικού πολιτικού και κοινωνικού κλίματος. </a:t>
            </a:r>
          </a:p>
          <a:p>
            <a:pPr>
              <a:defRPr/>
            </a:pPr>
            <a:endParaRPr lang="en-US" dirty="0"/>
          </a:p>
        </p:txBody>
      </p:sp>
      <p:sp>
        <p:nvSpPr>
          <p:cNvPr id="92164" name="Slide Number Placeholder 3">
            <a:extLst>
              <a:ext uri="{FF2B5EF4-FFF2-40B4-BE49-F238E27FC236}">
                <a16:creationId xmlns:a16="http://schemas.microsoft.com/office/drawing/2014/main" id="{000D728B-0ECD-9E91-A9C1-237F6D4D37D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DC4E8D02-6C84-8B4C-9DE0-009680C06517}" type="slidenum">
              <a:rPr lang="el-GR" altLang="el-GR">
                <a:latin typeface="Arial" panose="020B0604020202020204" pitchFamily="34" charset="0"/>
              </a:rPr>
              <a:pPr/>
              <a:t>67</a:t>
            </a:fld>
            <a:endParaRPr lang="el-GR" altLang="el-GR">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DA817AAB-9689-440B-D450-94A160F146FB}"/>
              </a:ext>
            </a:extLst>
          </p:cNvPr>
          <p:cNvSpPr>
            <a:spLocks noGrp="1" noRot="1" noChangeAspect="1" noTextEdit="1"/>
          </p:cNvSpPr>
          <p:nvPr>
            <p:ph type="sldImg"/>
          </p:nvPr>
        </p:nvSpPr>
        <p:spPr>
          <a:xfrm>
            <a:off x="917575" y="744538"/>
            <a:ext cx="4962525" cy="3722687"/>
          </a:xfrm>
          <a:ln/>
        </p:spPr>
      </p:sp>
      <p:sp>
        <p:nvSpPr>
          <p:cNvPr id="93187" name="Notes Placeholder 2">
            <a:extLst>
              <a:ext uri="{FF2B5EF4-FFF2-40B4-BE49-F238E27FC236}">
                <a16:creationId xmlns:a16="http://schemas.microsoft.com/office/drawing/2014/main" id="{3464D99D-0702-4291-B4B3-0FC3E1C88EF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lvl="1" indent="-171450" algn="just" eaLnBrk="1" hangingPunct="1">
              <a:buFont typeface="Wingdings" pitchFamily="2" charset="2"/>
              <a:buChar char="Ø"/>
            </a:pPr>
            <a:r>
              <a:rPr lang="el-GR" altLang="el-GR">
                <a:latin typeface="Arial" panose="020B0604020202020204" pitchFamily="34" charset="0"/>
              </a:rPr>
              <a:t>Στο σχεδιασμό πολιτικών ένταξης πρέπει να συμμετέχουν εμπειρογνώμονες και επαγγελματίες, ώστε να αποφευχθεί το ενδεχόμενο υιοθέτησης μιας προσέγγισης με λαϊκιστικό χαρακτήρα. </a:t>
            </a:r>
          </a:p>
          <a:p>
            <a:pPr marL="171450" lvl="1" indent="-171450" algn="just" eaLnBrk="1" hangingPunct="1">
              <a:buFont typeface="Wingdings" pitchFamily="2" charset="2"/>
              <a:buChar char="Ø"/>
            </a:pPr>
            <a:r>
              <a:rPr lang="el-GR" altLang="el-GR">
                <a:latin typeface="Arial" panose="020B0604020202020204" pitchFamily="34" charset="0"/>
              </a:rPr>
              <a:t>Η συμμετοχή των Δήμων και των τοπικών φορέων είναι ιδιαιτέρως σημαντική, καθώς είναι σε αυτό το επίπεδο που, ουσιαστικά, πραγματοποιείται η ένταξη. Το τοπικό επίπεδο μπορεί να διαδραματίσει αποφασιστικό ρόλο στη διαδικασία ένταξης, δεδομένου ότι είναι ο τόπος κοινής διαβίωσης όπου η απουσία ένταξης γίνεται ορατή. Οι Δημοτικές Αρχές και οι τοπικοί φορείς θα πρέπει να λάβουν συμβουλές και καθοδήγηση όσον αφορά τη θέσπιση λειτουργικών μέτρων ένταξης, ενθαρρύνοντας μεταξύ των άλλων τους πρόσφυγες να συμμετάσχουν σε τοπικές εθελοντικές οργανώσεις και κοινωνικούς φορείς.</a:t>
            </a:r>
          </a:p>
          <a:p>
            <a:pPr marL="171450" lvl="1" indent="-171450" algn="just" eaLnBrk="1" hangingPunct="1">
              <a:buFont typeface="Wingdings" pitchFamily="2" charset="2"/>
              <a:buChar char="Ø"/>
            </a:pPr>
            <a:r>
              <a:rPr lang="el-GR" altLang="el-GR">
                <a:latin typeface="Arial" panose="020B0604020202020204" pitchFamily="34" charset="0"/>
              </a:rPr>
              <a:t>Η χώρα θα πρέπει να συμπεριλάβει τις οργανώσεις της κοινωνίας των πολιτών, και ιδίως τους  κοινωνικούς εταίρους, καθώς και τις περιφερειακές και δημοτικές αρχές, στο σχεδιασμό των πολιτικών ένταξης, αν μη τι άλλο για να εξασφαλιστεί ότι οι πρόσφυγες θα αναπτύσσουν δεξιότητες αναγκαίες για την κάλυψη των ελλείψεων των τοπικών αγορών εργασίας.</a:t>
            </a:r>
          </a:p>
          <a:p>
            <a:pPr marL="171450" lvl="1" indent="-171450" algn="just" eaLnBrk="1" hangingPunct="1">
              <a:buFont typeface="Wingdings" pitchFamily="2" charset="2"/>
              <a:buChar char="Ø"/>
            </a:pPr>
            <a:endParaRPr lang="el-GR" altLang="el-GR">
              <a:latin typeface="Arial" panose="020B0604020202020204" pitchFamily="34" charset="0"/>
            </a:endParaRPr>
          </a:p>
        </p:txBody>
      </p:sp>
      <p:sp>
        <p:nvSpPr>
          <p:cNvPr id="93188" name="Slide Number Placeholder 3">
            <a:extLst>
              <a:ext uri="{FF2B5EF4-FFF2-40B4-BE49-F238E27FC236}">
                <a16:creationId xmlns:a16="http://schemas.microsoft.com/office/drawing/2014/main" id="{FD115046-AF3B-D87C-6818-E1E0E5B9394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FAF9EA15-C056-2B48-990B-32D1D1C569BD}" type="slidenum">
              <a:rPr lang="el-GR" altLang="el-GR">
                <a:latin typeface="Arial" panose="020B0604020202020204" pitchFamily="34" charset="0"/>
              </a:rPr>
              <a:pPr/>
              <a:t>68</a:t>
            </a:fld>
            <a:endParaRPr lang="el-GR" altLang="el-GR">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B6285D2C-9BC7-C86C-2970-BDBBFFAC9E61}"/>
              </a:ext>
            </a:extLst>
          </p:cNvPr>
          <p:cNvSpPr>
            <a:spLocks noGrp="1" noRot="1" noChangeAspect="1" noTextEdit="1"/>
          </p:cNvSpPr>
          <p:nvPr>
            <p:ph type="sldImg"/>
          </p:nvPr>
        </p:nvSpPr>
        <p:spPr>
          <a:xfrm>
            <a:off x="917575" y="744538"/>
            <a:ext cx="4962525" cy="3722687"/>
          </a:xfrm>
          <a:ln/>
        </p:spPr>
      </p:sp>
      <p:sp>
        <p:nvSpPr>
          <p:cNvPr id="94211" name="Notes Placeholder 2">
            <a:extLst>
              <a:ext uri="{FF2B5EF4-FFF2-40B4-BE49-F238E27FC236}">
                <a16:creationId xmlns:a16="http://schemas.microsoft.com/office/drawing/2014/main" id="{9AC48358-FEE9-5F2B-C972-F1A3E5CAEE6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lvl="1" indent="-171450" algn="just" eaLnBrk="1" hangingPunct="1">
              <a:buFont typeface="Wingdings" pitchFamily="2" charset="2"/>
              <a:buChar char="Ø"/>
            </a:pPr>
            <a:r>
              <a:rPr lang="el-GR" altLang="el-GR">
                <a:latin typeface="Arial" panose="020B0604020202020204" pitchFamily="34" charset="0"/>
              </a:rPr>
              <a:t>Η χώρα πρέπει να λάβει υπόψη ότι απαιτείται εξατομικευμένη προσέγγιση στην πολιτική ένταξης. Πράγματι, οι πρόσφυγες βρίσκονται σε δυσχερέστερη θέση από ό,τι οι άλλοι μετανάστες. Τα έγγραφά τους ενδέχεται να έχουν χαθεί, το δίκτυο επαφών τους είναι μικρότερο, και η υγεία τους ενδέχεται να έχει επιδεινωθεί λόγω βίας και τραυμάτων. Η χώρα πρέπει να αξιοποιήσει άτομα με μεταναστευτικό/προσφυγικό ιστορικό που έχουν ενταχθεί επιτυχημένα ως μέντορες που θα παρέχουν υποστήριξη στους αιτούντες άσυλο. Αυτοί θα λειτουργούν ως πρότυπα και θα βοηθούν στην καλύτερη κατανόηση της κοινωνίας υποδοχής.</a:t>
            </a:r>
          </a:p>
          <a:p>
            <a:pPr marL="171450" lvl="1" indent="-171450" algn="just" eaLnBrk="1" hangingPunct="1">
              <a:buFont typeface="Wingdings" pitchFamily="2" charset="2"/>
              <a:buChar char="Ø"/>
            </a:pPr>
            <a:endParaRPr lang="el-GR" altLang="el-GR">
              <a:latin typeface="Arial" panose="020B0604020202020204" pitchFamily="34" charset="0"/>
            </a:endParaRPr>
          </a:p>
          <a:p>
            <a:pPr marL="171450" lvl="1" indent="-171450" algn="just" eaLnBrk="1" hangingPunct="1">
              <a:buFont typeface="Wingdings" pitchFamily="2" charset="2"/>
              <a:buChar char="Ø"/>
            </a:pPr>
            <a:r>
              <a:rPr lang="el-GR" altLang="el-GR">
                <a:latin typeface="Arial" panose="020B0604020202020204" pitchFamily="34" charset="0"/>
              </a:rPr>
              <a:t>Οι πρόσφυγες πρέπει να τηρούν τους νόμους της χώρας υποδοχής και να αποδέχονται τον πολιτισμό της. Αυτό περιλαμβάνει το σεβασμό της ισότητας των φύλων και των γυναικών που κατέχουν θέσεις εξουσίας, όπως εκπαιδευτικοί, γιατροί, κοινωνικές λειτουργοί κλπ. Η χώρα πρέπει, συνεπώς, να παράσχει χρηματοδότηση για την παροχή συμβουλών και καθοδήγησης.</a:t>
            </a:r>
          </a:p>
          <a:p>
            <a:pPr marL="171450" lvl="1" indent="-171450" algn="just" eaLnBrk="1" hangingPunct="1">
              <a:buFont typeface="Wingdings" pitchFamily="2" charset="2"/>
              <a:buChar char="Ø"/>
            </a:pPr>
            <a:endParaRPr lang="el-GR" altLang="el-GR">
              <a:latin typeface="Arial" panose="020B0604020202020204" pitchFamily="34" charset="0"/>
            </a:endParaRPr>
          </a:p>
          <a:p>
            <a:pPr marL="171450" lvl="1" indent="-171450" algn="just" eaLnBrk="1" hangingPunct="1">
              <a:buFont typeface="Wingdings" pitchFamily="2" charset="2"/>
              <a:buChar char="Ø"/>
            </a:pPr>
            <a:r>
              <a:rPr lang="el-GR" altLang="el-GR">
                <a:latin typeface="Arial" panose="020B0604020202020204" pitchFamily="34" charset="0"/>
              </a:rPr>
              <a:t>Η χώρα πρέπει να λάβει υπόψη ότι η εξαιρετικά εντατική υποστήριξη των ασυνόδευτων ανηλίκων σε ορισμένες χώρες αποτελεί ορθή πρακτική και πρότυπο, παρότι δαπανηρή, για την ένταξη όλων των μεταναστών.</a:t>
            </a:r>
            <a:endParaRPr lang="en-US" altLang="el-GR">
              <a:latin typeface="Arial" panose="020B0604020202020204" pitchFamily="34" charset="0"/>
            </a:endParaRPr>
          </a:p>
          <a:p>
            <a:endParaRPr lang="el-GR" altLang="el-GR">
              <a:latin typeface="Arial" panose="020B0604020202020204" pitchFamily="34" charset="0"/>
            </a:endParaRPr>
          </a:p>
        </p:txBody>
      </p:sp>
      <p:sp>
        <p:nvSpPr>
          <p:cNvPr id="94212" name="Slide Number Placeholder 3">
            <a:extLst>
              <a:ext uri="{FF2B5EF4-FFF2-40B4-BE49-F238E27FC236}">
                <a16:creationId xmlns:a16="http://schemas.microsoft.com/office/drawing/2014/main" id="{9617268B-5AB2-F586-B30B-65779AD56CC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2594C1D7-4CC6-4149-AF06-6BE8AE415C74}" type="slidenum">
              <a:rPr lang="el-GR" altLang="el-GR">
                <a:latin typeface="Arial" panose="020B0604020202020204" pitchFamily="34" charset="0"/>
              </a:rPr>
              <a:pPr/>
              <a:t>69</a:t>
            </a:fld>
            <a:endParaRPr lang="el-GR" altLang="el-GR">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2445D24F-448E-59F3-7C23-D478B0ECD150}"/>
              </a:ext>
            </a:extLst>
          </p:cNvPr>
          <p:cNvSpPr>
            <a:spLocks noGrp="1" noRot="1" noChangeAspect="1" noTextEdit="1"/>
          </p:cNvSpPr>
          <p:nvPr>
            <p:ph type="sldImg"/>
          </p:nvPr>
        </p:nvSpPr>
        <p:spPr>
          <a:xfrm>
            <a:off x="917575" y="744538"/>
            <a:ext cx="4962525" cy="3722687"/>
          </a:xfrm>
          <a:ln/>
        </p:spPr>
      </p:sp>
      <p:sp>
        <p:nvSpPr>
          <p:cNvPr id="95235" name="Notes Placeholder 2">
            <a:extLst>
              <a:ext uri="{FF2B5EF4-FFF2-40B4-BE49-F238E27FC236}">
                <a16:creationId xmlns:a16="http://schemas.microsoft.com/office/drawing/2014/main" id="{350625F2-F4D8-99FA-4C35-E06A177B498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95236" name="Slide Number Placeholder 3">
            <a:extLst>
              <a:ext uri="{FF2B5EF4-FFF2-40B4-BE49-F238E27FC236}">
                <a16:creationId xmlns:a16="http://schemas.microsoft.com/office/drawing/2014/main" id="{258A73D7-D5B6-BA33-6946-94EB5AAA631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D1FAF94D-BC7D-C546-97F9-7C90C5D9355E}" type="slidenum">
              <a:rPr lang="el-GR" altLang="el-GR">
                <a:latin typeface="Arial" panose="020B0604020202020204" pitchFamily="34" charset="0"/>
              </a:rPr>
              <a:pPr/>
              <a:t>70</a:t>
            </a:fld>
            <a:endParaRPr lang="el-GR" altLang="el-GR">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9CEE486A-71B1-D83D-407C-A03864C56985}"/>
              </a:ext>
            </a:extLst>
          </p:cNvPr>
          <p:cNvSpPr>
            <a:spLocks noGrp="1" noRot="1" noChangeAspect="1" noTextEdit="1"/>
          </p:cNvSpPr>
          <p:nvPr>
            <p:ph type="sldImg"/>
          </p:nvPr>
        </p:nvSpPr>
        <p:spPr>
          <a:xfrm>
            <a:off x="917575" y="744538"/>
            <a:ext cx="4962525" cy="3722687"/>
          </a:xfrm>
          <a:ln/>
        </p:spPr>
      </p:sp>
      <p:sp>
        <p:nvSpPr>
          <p:cNvPr id="96259" name="Notes Placeholder 2">
            <a:extLst>
              <a:ext uri="{FF2B5EF4-FFF2-40B4-BE49-F238E27FC236}">
                <a16:creationId xmlns:a16="http://schemas.microsoft.com/office/drawing/2014/main" id="{D84D7FCE-81BD-6AF3-36CC-892C1F0B90A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lgn="just" eaLnBrk="1" hangingPunct="1">
              <a:buClr>
                <a:schemeClr val="tx2"/>
              </a:buClr>
              <a:buFont typeface="Wingdings" pitchFamily="2" charset="2"/>
              <a:buNone/>
            </a:pPr>
            <a:r>
              <a:rPr lang="el-GR" altLang="el-GR">
                <a:latin typeface="Arial" panose="020B0604020202020204" pitchFamily="34" charset="0"/>
              </a:rPr>
              <a:t>Η γλώσσα είναι ζωτικό στοιχείο για την ένταξη: διευκολύνει την ενεργή συμμετοχή των παιδιών στο σχολείο. Είναι σημαντική για την πρόσβαση στην αγορά εργασίας της χώρας υποδοχής και μπορεί να αποτελεί ανεκτίμητο προσόν στην περίπτωση του επαναπατρισμού. Σύμφωνα με την Ύπατη Αρμοστείας του ΟΗΕ για τους Πρόσφυγες η κατάρτιση στη γλώσσα πρέπει να παρέχεται από την έναρξη της διαδικασίας καθορισμού του καθεστώτος του πρόσφυγα εκτός εάν εύλογα προβλέπεται ότι ο αιτών άσυλο δεν θα διαμείνει στη χώρα ασύλου πέραν από λίγες εβδομάδες. </a:t>
            </a:r>
          </a:p>
          <a:p>
            <a:pPr marL="0" lvl="1" algn="just" eaLnBrk="1" hangingPunct="1">
              <a:buClr>
                <a:schemeClr val="tx2"/>
              </a:buClr>
              <a:buFont typeface="Wingdings" pitchFamily="2" charset="2"/>
              <a:buNone/>
            </a:pPr>
            <a:endParaRPr lang="el-GR" altLang="el-GR">
              <a:latin typeface="Arial" panose="020B0604020202020204" pitchFamily="34" charset="0"/>
            </a:endParaRPr>
          </a:p>
          <a:p>
            <a:pPr marL="0" lvl="1" algn="just" eaLnBrk="1" hangingPunct="1">
              <a:buClr>
                <a:schemeClr val="tx2"/>
              </a:buClr>
              <a:buFont typeface="Wingdings" pitchFamily="2" charset="2"/>
              <a:buNone/>
            </a:pPr>
            <a:r>
              <a:rPr lang="el-GR" altLang="el-GR">
                <a:latin typeface="Arial" panose="020B0604020202020204" pitchFamily="34" charset="0"/>
              </a:rPr>
              <a:t>Για να είναι αποτελεσματική, η κατάρτιση στη γλώσσα πρέπει να προσαρμόζεται στις διαφορετικές ικανότητες μάθησης των αιτούντων άσυλο και να περιλαμβάνει πληροφορίες – κλειδιά για την κοινωνία υποδοχής και τη λειτουργία της. Τα γλωσσικά μαθήματα θα πρέπει επίσης να αξιοποιηθούν για την εξοικείωση των αιτούντων άσυλο με τις αξίες (π.χ. ίση μεταχείριση γυναικών και ανδρών, ελευθερία έκφρασης, απαγόρευση της ενδοοικογενειακής βίας) και τον πολιτισμό της χώρας μας. Τα μαθήματα αυτά μπορούν να χρησιμοποιηθούν επίσης για να παρασχεθούν στους αιτούντες άσυλο βασικές κατευθυντήριες γραμμές σχετικά με τα θέματα που αφορούν οργανώσεις, ιδρύματα και πληροφορίες για το πού πρέπει να απευθύνονται σε περίπτωση που ανακύψουν προβλήματα. Οι αιτούντες άσυλο έχουν συχνά πολύ διαφορετικό πολιτιστικό υπόβαθρο. Οι ενέργειες που απορρέουν από την έλλειψη ενημέρωσης σχετικά με τις βασικές αξίες, τα δικαιώματα και τις υποχρεώσεις που ισχύουν στις χώρες υποδοχής ενδέχεται να επηρεάσουν αρνητικά την ένταξη. </a:t>
            </a:r>
          </a:p>
          <a:p>
            <a:pPr marL="0" lvl="1" algn="just" eaLnBrk="1" hangingPunct="1">
              <a:buClr>
                <a:schemeClr val="tx2"/>
              </a:buClr>
              <a:buFont typeface="Wingdings" pitchFamily="2" charset="2"/>
              <a:buNone/>
            </a:pPr>
            <a:r>
              <a:rPr lang="el-GR" altLang="el-GR" b="1">
                <a:latin typeface="Arial" panose="020B0604020202020204" pitchFamily="34" charset="0"/>
              </a:rPr>
              <a:t>Δυναμικές είναι και οι συνέπειες της επαγγελματικής κατάρτισης</a:t>
            </a:r>
            <a:r>
              <a:rPr lang="el-GR" altLang="el-GR">
                <a:latin typeface="Arial" panose="020B0604020202020204" pitchFamily="34" charset="0"/>
              </a:rPr>
              <a:t>. Επιτρέπει στους αιτούντες άσυλο να συναναστρέφονται με τους πολίτες της χώρας υποδοχής σε ισότιμους όρους και όχι ως αποδέκτες υπηρεσιών και διευκολύνει την πρόσβαση τους στην απασχόληση στην περίπτωση χορήγησης άδειας διαμονής.</a:t>
            </a:r>
          </a:p>
          <a:p>
            <a:endParaRPr lang="en-US" altLang="el-GR">
              <a:latin typeface="Arial" panose="020B0604020202020204" pitchFamily="34" charset="0"/>
            </a:endParaRPr>
          </a:p>
        </p:txBody>
      </p:sp>
      <p:sp>
        <p:nvSpPr>
          <p:cNvPr id="96260" name="Slide Number Placeholder 3">
            <a:extLst>
              <a:ext uri="{FF2B5EF4-FFF2-40B4-BE49-F238E27FC236}">
                <a16:creationId xmlns:a16="http://schemas.microsoft.com/office/drawing/2014/main" id="{E8DECDCF-92AA-2B3B-1CEF-03D214F4883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1836B8B3-007B-4049-B4E0-0647070BE321}" type="slidenum">
              <a:rPr lang="el-GR" altLang="el-GR">
                <a:latin typeface="Arial" panose="020B0604020202020204" pitchFamily="34" charset="0"/>
              </a:rPr>
              <a:pPr/>
              <a:t>71</a:t>
            </a:fld>
            <a:endParaRPr lang="el-GR" altLang="el-GR">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DC56468A-384C-1313-8F82-CB6BAE70DB53}"/>
              </a:ext>
            </a:extLst>
          </p:cNvPr>
          <p:cNvSpPr>
            <a:spLocks noGrp="1" noRot="1" noChangeAspect="1" noTextEdit="1"/>
          </p:cNvSpPr>
          <p:nvPr>
            <p:ph type="sldImg"/>
          </p:nvPr>
        </p:nvSpPr>
        <p:spPr>
          <a:xfrm>
            <a:off x="917575" y="744538"/>
            <a:ext cx="4962525" cy="3722687"/>
          </a:xfrm>
          <a:ln/>
        </p:spPr>
      </p:sp>
      <p:sp>
        <p:nvSpPr>
          <p:cNvPr id="97283" name="Notes Placeholder 2">
            <a:extLst>
              <a:ext uri="{FF2B5EF4-FFF2-40B4-BE49-F238E27FC236}">
                <a16:creationId xmlns:a16="http://schemas.microsoft.com/office/drawing/2014/main" id="{31A7CC51-86D5-1D9B-2D4E-CF83B7E109A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97284" name="Slide Number Placeholder 3">
            <a:extLst>
              <a:ext uri="{FF2B5EF4-FFF2-40B4-BE49-F238E27FC236}">
                <a16:creationId xmlns:a16="http://schemas.microsoft.com/office/drawing/2014/main" id="{8DCD6F86-91AF-5C43-7A42-661F7B17ADA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C3332BE8-EC8B-7A40-B700-737F160F2541}" type="slidenum">
              <a:rPr lang="el-GR" altLang="el-GR">
                <a:latin typeface="Arial" panose="020B0604020202020204" pitchFamily="34" charset="0"/>
              </a:rPr>
              <a:pPr/>
              <a:t>72</a:t>
            </a:fld>
            <a:endParaRPr lang="el-GR" altLang="el-GR">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F0687C9F-AB22-0114-D809-E8C80E5DA4B5}"/>
              </a:ext>
            </a:extLst>
          </p:cNvPr>
          <p:cNvSpPr>
            <a:spLocks noGrp="1" noRot="1" noChangeAspect="1" noTextEdit="1"/>
          </p:cNvSpPr>
          <p:nvPr>
            <p:ph type="sldImg"/>
          </p:nvPr>
        </p:nvSpPr>
        <p:spPr>
          <a:xfrm>
            <a:off x="917575" y="744538"/>
            <a:ext cx="4962525" cy="3722687"/>
          </a:xfrm>
          <a:ln/>
        </p:spPr>
      </p:sp>
      <p:sp>
        <p:nvSpPr>
          <p:cNvPr id="98307" name="Notes Placeholder 2">
            <a:extLst>
              <a:ext uri="{FF2B5EF4-FFF2-40B4-BE49-F238E27FC236}">
                <a16:creationId xmlns:a16="http://schemas.microsoft.com/office/drawing/2014/main" id="{1A6CCC92-3313-D42A-B9FE-F14E9AF54C8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lgn="just" eaLnBrk="1" hangingPunct="1">
              <a:buClr>
                <a:schemeClr val="tx2"/>
              </a:buClr>
              <a:buFont typeface="Wingdings" pitchFamily="2" charset="2"/>
              <a:buNone/>
            </a:pPr>
            <a:r>
              <a:rPr lang="el-GR" altLang="el-GR">
                <a:latin typeface="Arial" panose="020B0604020202020204" pitchFamily="34" charset="0"/>
              </a:rPr>
              <a:t>Ο έγκαιρος εντοπισμός και η ταξινόμηση των πιστοποιητικών, των δεξιοτήτων και των προσόντων είναι απαραίτητα για την εξασφάλιση της ταχείας ένταξης των προσφύγων στην αγορά εργασίας. Ήδη κατά την έναρξη της διαδικασίας για τη χορήγηση ασύλου θα πρέπει να καταγράφονται οι επαγγελματικές δεξιότητες και τα προσόντα του αιτούντος άσυλο, με τη συμμετοχή εμπειρογνωμόνων της αγοράς εργασίας. Οι πτυχές αυτές είναι απαραίτητες για τη στοχευμένη προώθηση της γλωσσικής μάθησης, την έναρξη επαγγελματικής κατάρτισης, την αναγνώριση των επαγγελματικών προσόντων, την παροχή των απαραίτητων δεξιοτήτων δευτεροβάθμιας εκπαίδευσης και την αποτελεσματική εξεύρεση κατάλληλης απασχόλησης. </a:t>
            </a:r>
          </a:p>
          <a:p>
            <a:pPr marL="0" lvl="1" algn="just" eaLnBrk="1" hangingPunct="1">
              <a:buClr>
                <a:schemeClr val="tx2"/>
              </a:buClr>
              <a:buFont typeface="Wingdings" pitchFamily="2" charset="2"/>
              <a:buNone/>
            </a:pPr>
            <a:r>
              <a:rPr lang="el-GR" altLang="el-GR">
                <a:latin typeface="Arial" panose="020B0604020202020204" pitchFamily="34" charset="0"/>
              </a:rPr>
              <a:t>Ωστόσο, ο προσδιορισμός των δεξιοτήτων μπορεί να αποτελέσει μια πολύ δύσκολη διαδικασία. Πολλοί πρόσφυγες δεν διαθέτουν καν τα προσωπικά τους έγγραφα, ούτε καν βεβαιώσεις ή πιστοποιητικά που να αποδεικνύουν το επίπεδο των επαγγελματικών τους προσόντων. Το CEDEFOP θα μπορούσε να παράσχει μια πλατφόρμα για την αμοιβαία μάθηση και την ανταλλαγή βέλτιστων πρακτικών σε αυτόν τον τομέα. </a:t>
            </a:r>
          </a:p>
          <a:p>
            <a:endParaRPr lang="en-US" altLang="el-GR">
              <a:latin typeface="Arial" panose="020B0604020202020204" pitchFamily="34" charset="0"/>
            </a:endParaRPr>
          </a:p>
        </p:txBody>
      </p:sp>
      <p:sp>
        <p:nvSpPr>
          <p:cNvPr id="98308" name="Slide Number Placeholder 3">
            <a:extLst>
              <a:ext uri="{FF2B5EF4-FFF2-40B4-BE49-F238E27FC236}">
                <a16:creationId xmlns:a16="http://schemas.microsoft.com/office/drawing/2014/main" id="{E2792765-7A13-6DC0-9B31-AAC402B2C1B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BC57E504-326D-4043-B0F2-F9B246084CC0}" type="slidenum">
              <a:rPr lang="el-GR" altLang="el-GR">
                <a:latin typeface="Arial" panose="020B0604020202020204" pitchFamily="34" charset="0"/>
              </a:rPr>
              <a:pPr/>
              <a:t>73</a:t>
            </a:fld>
            <a:endParaRPr lang="el-GR" altLang="el-GR">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47646E8F-CB28-9064-D7F1-5B1FCF83825D}"/>
              </a:ext>
            </a:extLst>
          </p:cNvPr>
          <p:cNvSpPr>
            <a:spLocks noGrp="1" noRot="1" noChangeAspect="1" noTextEdit="1"/>
          </p:cNvSpPr>
          <p:nvPr>
            <p:ph type="sldImg"/>
          </p:nvPr>
        </p:nvSpPr>
        <p:spPr>
          <a:xfrm>
            <a:off x="917575" y="744538"/>
            <a:ext cx="4962525" cy="3722687"/>
          </a:xfrm>
          <a:ln/>
        </p:spPr>
      </p:sp>
      <p:sp>
        <p:nvSpPr>
          <p:cNvPr id="81923" name="Notes Placeholder 2">
            <a:extLst>
              <a:ext uri="{FF2B5EF4-FFF2-40B4-BE49-F238E27FC236}">
                <a16:creationId xmlns:a16="http://schemas.microsoft.com/office/drawing/2014/main" id="{2F5E5185-1C2E-6CEC-5CA0-FFFDB1675777}"/>
              </a:ext>
            </a:extLst>
          </p:cNvPr>
          <p:cNvSpPr>
            <a:spLocks noGrp="1"/>
          </p:cNvSpPr>
          <p:nvPr>
            <p:ph type="body" idx="1"/>
          </p:nvPr>
        </p:nvSpPr>
        <p:spPr>
          <a:ln/>
        </p:spPr>
        <p:txBody>
          <a:bodyPr/>
          <a:lstStyle/>
          <a:p>
            <a:pPr marL="0" lvl="1" algn="just" eaLnBrk="1" hangingPunct="1">
              <a:buClr>
                <a:schemeClr val="tx2"/>
              </a:buClr>
              <a:buFont typeface="Wingdings" pitchFamily="2" charset="2"/>
              <a:buNone/>
              <a:defRPr/>
            </a:pPr>
            <a:r>
              <a:rPr lang="el-GR" dirty="0"/>
              <a:t>Οι κοινωνικοί εταίροι αναγνωρίζουν τη θετική δυνητική συμβολή των προσφύγων στο πλαίσιο τη δημογραφικής γήρανσης και των ειδικών αναγκών δεξιοτήτων σε ορισμένους τομείς </a:t>
            </a:r>
            <a:r>
              <a:rPr lang="el-GR" b="1" dirty="0"/>
              <a:t>οικονομικής δραστηριότητας.</a:t>
            </a:r>
            <a:r>
              <a:rPr lang="el-GR" dirty="0"/>
              <a:t>. Για τους περισσότερους ενήλικες πρόσφυγες, η εύρεση κατάλληλης εργασίας αποτελεί μείζονα πρόκληση. Αντιμετωπίζουν πολυάριθμα εμπόδια, όπως ανεπαρκείς γλωσσικές δεξιότητες, απώλεια προσωπικών εγγράφων και πιστοποιητικών, μη αναγνώριση τίτλων και προσόντων και έλλειψη ευκαιριών απασχόλησης, ιδίως σε χώρες, όπως η δική μας, με υψηλή ανεργία. Πολλοί πρόσφυγες με προσόντα απασχολούνται, εν τέλει, σε ανειδίκευτες εργασίες, αν ποτέ καταφέρουν να βρουν δουλειά.</a:t>
            </a:r>
          </a:p>
          <a:p>
            <a:pPr marL="171450" lvl="1" indent="-171450" algn="just" eaLnBrk="1" hangingPunct="1">
              <a:buSzPct val="100000"/>
              <a:buFont typeface="Wingdings" pitchFamily="2" charset="2"/>
              <a:buChar char="ü"/>
              <a:defRPr/>
            </a:pPr>
            <a:r>
              <a:rPr lang="el-GR" dirty="0"/>
              <a:t>Με την επιφύλαξη του άρθρου 15 της οδηγίας για τις προϋποθέσεις υποδοχής, που αναφέρει ότι «τα κράτη μέλη εξασφαλίζουν στους αιτούντες [διεθνή προστασία] πρόσβαση στην αγορά εργασίας το αργότερο εννέα μήνες μετά την ημερομηνία υποβολής της αίτησης [...]», η χώρα θα πρέπει να καταβάλλει προσπάθειες ώστε οι αιτούντες άσυλο να βρίσκουν μια θέση εργασίας το συντομότερο δυνατό, για να μην αχρηστευθούν οι δεξιότητές τους, και να καταστούν οικονομικά παραγωγικοί. Καθώς αυτό οδηγεί στην αυτάρκεια, την αξιοπρέπεια και την κοινωνική αλληλεπίδραση, είναι προς όφελος τόσο των προσφύγων όσο και της χώρας. Πρέπει δε να τους εξασφαλίζουν ίδιες προϋποθέσεις με αυτές των υπηκόων της χώρας.</a:t>
            </a:r>
          </a:p>
          <a:p>
            <a:pPr marL="0" lvl="1" algn="just" eaLnBrk="1" hangingPunct="1">
              <a:buSzPct val="100000"/>
              <a:buFont typeface="Wingdings" pitchFamily="2" charset="2"/>
              <a:buNone/>
              <a:defRPr/>
            </a:pPr>
            <a:endParaRPr lang="el-GR" dirty="0"/>
          </a:p>
          <a:p>
            <a:pPr marL="171450" lvl="1" indent="-171450" algn="just" eaLnBrk="1" hangingPunct="1">
              <a:buSzPct val="100000"/>
              <a:buFont typeface="Wingdings" pitchFamily="2" charset="2"/>
              <a:buChar char="ü"/>
              <a:defRPr/>
            </a:pPr>
            <a:r>
              <a:rPr lang="el-GR" dirty="0"/>
              <a:t>Στην πολιτική της για τη νόμιμη μετανάστευση και την ένταξη, η Ε.Ε. πρέπει να δώσει επαρκή προσοχή στις αξιολογήσεις και τους ελέγχους δεξιοτήτων στην αγορά εργασίας και να μεριμνήσει για την καλύτερη αναγνώριση και ανάπτυξη των προσόντων των προσφύγων. Η ουσιαστική αναγνώριση των τίτλων και των προσόντων πρέπει να αναπτυχθεί, με βάση το Ευρωπαϊκό πλαίσιο επαγγελματικών προσόντων. </a:t>
            </a:r>
          </a:p>
          <a:p>
            <a:pPr>
              <a:defRPr/>
            </a:pPr>
            <a:endParaRPr lang="en-US" dirty="0"/>
          </a:p>
        </p:txBody>
      </p:sp>
      <p:sp>
        <p:nvSpPr>
          <p:cNvPr id="99332" name="Slide Number Placeholder 3">
            <a:extLst>
              <a:ext uri="{FF2B5EF4-FFF2-40B4-BE49-F238E27FC236}">
                <a16:creationId xmlns:a16="http://schemas.microsoft.com/office/drawing/2014/main" id="{FE9410A4-0532-11CB-EA71-B4E811BC3FC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82E96E7D-87E5-B544-96F0-0F9AAD0210B4}" type="slidenum">
              <a:rPr lang="el-GR" altLang="el-GR">
                <a:latin typeface="Arial" panose="020B0604020202020204" pitchFamily="34" charset="0"/>
              </a:rPr>
              <a:pPr/>
              <a:t>74</a:t>
            </a:fld>
            <a:endParaRPr lang="el-GR" altLang="el-GR">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20CB4BB2-D2AB-6EEF-0B80-A05BF112A52F}"/>
              </a:ext>
            </a:extLst>
          </p:cNvPr>
          <p:cNvSpPr>
            <a:spLocks noGrp="1" noRot="1" noChangeAspect="1" noTextEdit="1"/>
          </p:cNvSpPr>
          <p:nvPr>
            <p:ph type="sldImg"/>
          </p:nvPr>
        </p:nvSpPr>
        <p:spPr>
          <a:xfrm>
            <a:off x="917575" y="744538"/>
            <a:ext cx="4962525" cy="3722687"/>
          </a:xfrm>
          <a:ln/>
        </p:spPr>
      </p:sp>
      <p:sp>
        <p:nvSpPr>
          <p:cNvPr id="100355" name="Notes Placeholder 2">
            <a:extLst>
              <a:ext uri="{FF2B5EF4-FFF2-40B4-BE49-F238E27FC236}">
                <a16:creationId xmlns:a16="http://schemas.microsoft.com/office/drawing/2014/main" id="{FB48C852-2DA5-75B3-5638-C15E69DDC68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lgn="just" eaLnBrk="1" hangingPunct="1">
              <a:buFont typeface="Wingdings" pitchFamily="2" charset="2"/>
              <a:buNone/>
            </a:pPr>
            <a:endParaRPr lang="el-GR" altLang="el-GR">
              <a:latin typeface="Arial" panose="020B0604020202020204" pitchFamily="34" charset="0"/>
            </a:endParaRPr>
          </a:p>
          <a:p>
            <a:endParaRPr lang="en-US" altLang="el-GR">
              <a:latin typeface="Arial" panose="020B0604020202020204" pitchFamily="34" charset="0"/>
            </a:endParaRPr>
          </a:p>
        </p:txBody>
      </p:sp>
      <p:sp>
        <p:nvSpPr>
          <p:cNvPr id="100356" name="Slide Number Placeholder 3">
            <a:extLst>
              <a:ext uri="{FF2B5EF4-FFF2-40B4-BE49-F238E27FC236}">
                <a16:creationId xmlns:a16="http://schemas.microsoft.com/office/drawing/2014/main" id="{9458D67B-F213-AA4E-6C79-E0D2FF0CD40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0F2FAC4C-3DA0-C440-B934-5D82E66885FB}" type="slidenum">
              <a:rPr lang="el-GR" altLang="el-GR">
                <a:latin typeface="Arial" panose="020B0604020202020204" pitchFamily="34" charset="0"/>
              </a:rPr>
              <a:pPr/>
              <a:t>75</a:t>
            </a:fld>
            <a:endParaRPr lang="el-GR" altLang="el-GR">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a:extLst>
              <a:ext uri="{FF2B5EF4-FFF2-40B4-BE49-F238E27FC236}">
                <a16:creationId xmlns:a16="http://schemas.microsoft.com/office/drawing/2014/main" id="{C0B6F80B-D333-24CB-A1D8-2D03DCD9774E}"/>
              </a:ext>
            </a:extLst>
          </p:cNvPr>
          <p:cNvSpPr>
            <a:spLocks noGrp="1" noRot="1" noChangeAspect="1" noTextEdit="1"/>
          </p:cNvSpPr>
          <p:nvPr>
            <p:ph type="sldImg"/>
          </p:nvPr>
        </p:nvSpPr>
        <p:spPr>
          <a:xfrm>
            <a:off x="917575" y="744538"/>
            <a:ext cx="4962525" cy="3722687"/>
          </a:xfrm>
          <a:ln/>
        </p:spPr>
      </p:sp>
      <p:sp>
        <p:nvSpPr>
          <p:cNvPr id="101379" name="Notes Placeholder 2">
            <a:extLst>
              <a:ext uri="{FF2B5EF4-FFF2-40B4-BE49-F238E27FC236}">
                <a16:creationId xmlns:a16="http://schemas.microsoft.com/office/drawing/2014/main" id="{4C40AEAF-08DD-3325-EF59-FAB34988E3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lgn="just" eaLnBrk="1" hangingPunct="1">
              <a:buClr>
                <a:schemeClr val="tx2"/>
              </a:buClr>
              <a:buFont typeface="Wingdings" pitchFamily="2" charset="2"/>
              <a:buNone/>
            </a:pPr>
            <a:endParaRPr lang="en-US" altLang="el-GR" sz="1400">
              <a:latin typeface="Arial" panose="020B0604020202020204" pitchFamily="34" charset="0"/>
            </a:endParaRPr>
          </a:p>
        </p:txBody>
      </p:sp>
      <p:sp>
        <p:nvSpPr>
          <p:cNvPr id="101380" name="Slide Number Placeholder 3">
            <a:extLst>
              <a:ext uri="{FF2B5EF4-FFF2-40B4-BE49-F238E27FC236}">
                <a16:creationId xmlns:a16="http://schemas.microsoft.com/office/drawing/2014/main" id="{F70C2005-49E0-B157-8C81-1FB8500B396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6735F51B-266C-3047-B5BC-2044BD3B986D}" type="slidenum">
              <a:rPr lang="el-GR" altLang="el-GR">
                <a:latin typeface="Arial" panose="020B0604020202020204" pitchFamily="34" charset="0"/>
              </a:rPr>
              <a:pPr/>
              <a:t>76</a:t>
            </a:fld>
            <a:endParaRPr lang="el-GR" altLang="el-GR">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a:extLst>
              <a:ext uri="{FF2B5EF4-FFF2-40B4-BE49-F238E27FC236}">
                <a16:creationId xmlns:a16="http://schemas.microsoft.com/office/drawing/2014/main" id="{101504AA-D574-3F21-6EAD-B8D39355A8D1}"/>
              </a:ext>
            </a:extLst>
          </p:cNvPr>
          <p:cNvSpPr>
            <a:spLocks noGrp="1" noRot="1" noChangeAspect="1" noTextEdit="1"/>
          </p:cNvSpPr>
          <p:nvPr>
            <p:ph type="sldImg"/>
          </p:nvPr>
        </p:nvSpPr>
        <p:spPr>
          <a:xfrm>
            <a:off x="917575" y="744538"/>
            <a:ext cx="4962525" cy="3722687"/>
          </a:xfrm>
          <a:ln/>
        </p:spPr>
      </p:sp>
      <p:sp>
        <p:nvSpPr>
          <p:cNvPr id="102403" name="Notes Placeholder 2">
            <a:extLst>
              <a:ext uri="{FF2B5EF4-FFF2-40B4-BE49-F238E27FC236}">
                <a16:creationId xmlns:a16="http://schemas.microsoft.com/office/drawing/2014/main" id="{CF71A299-3678-CF6A-E222-3A2A725D7A5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102404" name="Slide Number Placeholder 3">
            <a:extLst>
              <a:ext uri="{FF2B5EF4-FFF2-40B4-BE49-F238E27FC236}">
                <a16:creationId xmlns:a16="http://schemas.microsoft.com/office/drawing/2014/main" id="{C8F4FB50-751C-D140-2E80-AC7C1D6CCFF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AA079D31-B5AB-5846-A33E-25DD3B2EF997}" type="slidenum">
              <a:rPr lang="el-GR" altLang="el-GR">
                <a:latin typeface="Arial" panose="020B0604020202020204" pitchFamily="34" charset="0"/>
              </a:rPr>
              <a:pPr/>
              <a:t>77</a:t>
            </a:fld>
            <a:endParaRPr lang="el-GR" altLang="el-GR">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a:extLst>
              <a:ext uri="{FF2B5EF4-FFF2-40B4-BE49-F238E27FC236}">
                <a16:creationId xmlns:a16="http://schemas.microsoft.com/office/drawing/2014/main" id="{73E872B4-C373-94D2-15CB-642FFD7B668A}"/>
              </a:ext>
            </a:extLst>
          </p:cNvPr>
          <p:cNvSpPr>
            <a:spLocks noGrp="1" noRot="1" noChangeAspect="1" noTextEdit="1"/>
          </p:cNvSpPr>
          <p:nvPr>
            <p:ph type="sldImg"/>
          </p:nvPr>
        </p:nvSpPr>
        <p:spPr>
          <a:xfrm>
            <a:off x="917575" y="744538"/>
            <a:ext cx="4962525" cy="3722687"/>
          </a:xfrm>
          <a:ln/>
        </p:spPr>
      </p:sp>
      <p:sp>
        <p:nvSpPr>
          <p:cNvPr id="103427" name="Notes Placeholder 2">
            <a:extLst>
              <a:ext uri="{FF2B5EF4-FFF2-40B4-BE49-F238E27FC236}">
                <a16:creationId xmlns:a16="http://schemas.microsoft.com/office/drawing/2014/main" id="{5DB6581C-4DF0-67BA-2AF0-CD860C921E6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103428" name="Slide Number Placeholder 3">
            <a:extLst>
              <a:ext uri="{FF2B5EF4-FFF2-40B4-BE49-F238E27FC236}">
                <a16:creationId xmlns:a16="http://schemas.microsoft.com/office/drawing/2014/main" id="{49FFBFEB-2663-C822-F915-91B2BCB9E0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E037669C-5EAB-BE4F-81C4-6DEF8E46CDB5}" type="slidenum">
              <a:rPr lang="el-GR" altLang="el-GR">
                <a:latin typeface="Arial" panose="020B0604020202020204" pitchFamily="34" charset="0"/>
              </a:rPr>
              <a:pPr/>
              <a:t>78</a:t>
            </a:fld>
            <a:endParaRPr lang="el-GR" altLang="el-GR">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a:extLst>
              <a:ext uri="{FF2B5EF4-FFF2-40B4-BE49-F238E27FC236}">
                <a16:creationId xmlns:a16="http://schemas.microsoft.com/office/drawing/2014/main" id="{5864F098-C820-E1B9-57DD-8B2496508553}"/>
              </a:ext>
            </a:extLst>
          </p:cNvPr>
          <p:cNvSpPr>
            <a:spLocks noGrp="1" noRot="1" noChangeAspect="1" noTextEdit="1"/>
          </p:cNvSpPr>
          <p:nvPr>
            <p:ph type="sldImg"/>
          </p:nvPr>
        </p:nvSpPr>
        <p:spPr>
          <a:xfrm>
            <a:off x="917575" y="744538"/>
            <a:ext cx="4962525" cy="3722687"/>
          </a:xfrm>
          <a:ln/>
        </p:spPr>
      </p:sp>
      <p:sp>
        <p:nvSpPr>
          <p:cNvPr id="104451" name="Notes Placeholder 2">
            <a:extLst>
              <a:ext uri="{FF2B5EF4-FFF2-40B4-BE49-F238E27FC236}">
                <a16:creationId xmlns:a16="http://schemas.microsoft.com/office/drawing/2014/main" id="{D4EBF140-F048-F0C9-FAF3-3CEE268D0F4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l-GR">
              <a:latin typeface="Arial" panose="020B0604020202020204" pitchFamily="34" charset="0"/>
            </a:endParaRPr>
          </a:p>
        </p:txBody>
      </p:sp>
      <p:sp>
        <p:nvSpPr>
          <p:cNvPr id="104452" name="Slide Number Placeholder 3">
            <a:extLst>
              <a:ext uri="{FF2B5EF4-FFF2-40B4-BE49-F238E27FC236}">
                <a16:creationId xmlns:a16="http://schemas.microsoft.com/office/drawing/2014/main" id="{214FA2FA-957D-095A-3935-F7B9E1DCFDF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968482B8-F907-5740-996D-FEA80EBAE0E7}" type="slidenum">
              <a:rPr lang="el-GR" altLang="el-GR">
                <a:latin typeface="Arial" panose="020B0604020202020204" pitchFamily="34" charset="0"/>
              </a:rPr>
              <a:pPr/>
              <a:t>79</a:t>
            </a:fld>
            <a:endParaRPr lang="el-GR" altLang="el-GR">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pPr/>
              <a:t>3/12/24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4762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pPr/>
              <a:t>3/12/24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60287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30578ACC-22D6-47C1-A373-4FD133E34F3C}" type="datetimeFigureOut">
              <a:rPr lang="en-US" smtClean="0"/>
              <a:pPr/>
              <a:t>3/12/24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4716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pPr/>
              <a:t>3/12/24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16855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097280" y="2582334"/>
            <a:ext cx="4937760" cy="33782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217920" y="2582334"/>
            <a:ext cx="4937760" cy="33782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pPr/>
              <a:t>3/12/24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53210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pPr/>
              <a:t>3/12/24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91655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D24A7AC-904D-4781-85BA-7D10C17ED021}" type="datetimeFigureOut">
              <a:rPr lang="en-US" smtClean="0"/>
              <a:pPr/>
              <a:t>3/12/24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58924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331444B-B92B-4E27-8C94-BB93EAF5CB18}" type="datetimeFigureOut">
              <a:rPr lang="en-US" smtClean="0"/>
              <a:pPr/>
              <a:t>3/12/24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98401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363EFA5E-FA76-400D-B3DC-F0BA90E6D107}" type="datetimeFigureOut">
              <a:rPr lang="en-US" smtClean="0"/>
              <a:pPr/>
              <a:t>3/12/24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79510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pPr/>
              <a:t>3/12/24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87061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pPr/>
              <a:t>3/12/24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26259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913806" y="2130849"/>
            <a:ext cx="10364391" cy="1470049"/>
          </a:xfrm>
        </p:spPr>
        <p:txBody>
          <a:bodyPr/>
          <a:lstStyle/>
          <a:p>
            <a:r>
              <a:rPr lang="sl-SI"/>
              <a:t>Uredite slog naslova matrice</a:t>
            </a:r>
          </a:p>
        </p:txBody>
      </p:sp>
      <p:sp>
        <p:nvSpPr>
          <p:cNvPr id="3" name="Podnaslov 2"/>
          <p:cNvSpPr>
            <a:spLocks noGrp="1"/>
          </p:cNvSpPr>
          <p:nvPr>
            <p:ph type="subTitle" idx="1"/>
          </p:nvPr>
        </p:nvSpPr>
        <p:spPr>
          <a:xfrm>
            <a:off x="1829099" y="3886648"/>
            <a:ext cx="8533805" cy="1752451"/>
          </a:xfrm>
        </p:spPr>
        <p:txBody>
          <a:bodyPr/>
          <a:lstStyle>
            <a:lvl1pPr marL="0" indent="0" algn="ctr">
              <a:buNone/>
              <a:defRPr/>
            </a:lvl1pPr>
            <a:lvl2pPr marL="321457" indent="0" algn="ctr">
              <a:buNone/>
              <a:defRPr/>
            </a:lvl2pPr>
            <a:lvl3pPr marL="642915" indent="0" algn="ctr">
              <a:buNone/>
              <a:defRPr/>
            </a:lvl3pPr>
            <a:lvl4pPr marL="964372" indent="0" algn="ctr">
              <a:buNone/>
              <a:defRPr/>
            </a:lvl4pPr>
            <a:lvl5pPr marL="1285829" indent="0" algn="ctr">
              <a:buNone/>
              <a:defRPr/>
            </a:lvl5pPr>
            <a:lvl6pPr marL="1607287" indent="0" algn="ctr">
              <a:buNone/>
              <a:defRPr/>
            </a:lvl6pPr>
            <a:lvl7pPr marL="1928744" indent="0" algn="ctr">
              <a:buNone/>
              <a:defRPr/>
            </a:lvl7pPr>
            <a:lvl8pPr marL="2250201" indent="0" algn="ctr">
              <a:buNone/>
              <a:defRPr/>
            </a:lvl8pPr>
            <a:lvl9pPr marL="2571659" indent="0" algn="ctr">
              <a:buNone/>
              <a:defRPr/>
            </a:lvl9pPr>
          </a:lstStyle>
          <a:p>
            <a:r>
              <a:rPr lang="sl-SI"/>
              <a:t>Uredite slog podnaslova matrice</a:t>
            </a:r>
          </a:p>
        </p:txBody>
      </p:sp>
    </p:spTree>
    <p:extLst>
      <p:ext uri="{BB962C8B-B14F-4D97-AF65-F5344CB8AC3E}">
        <p14:creationId xmlns:p14="http://schemas.microsoft.com/office/powerpoint/2010/main" val="258168566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D6E9DEC-419B-4CC5-A080-3B06BD5A8291}" type="datetimeFigureOut">
              <a:rPr lang="en-US" smtClean="0"/>
              <a:pPr/>
              <a:t>3/12/24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D22F896-40B5-4ADD-8801-0D06FADFA09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72069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oleObject" Target="../embeddings/oleObject8.bin"/><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oleObject" Target="../embeddings/oleObject9.bin"/><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3EED86F-5809-4AAF-B87F-FC19E578EBDB}"/>
              </a:ext>
            </a:extLst>
          </p:cNvPr>
          <p:cNvSpPr>
            <a:spLocks noGrp="1"/>
          </p:cNvSpPr>
          <p:nvPr>
            <p:ph type="title"/>
          </p:nvPr>
        </p:nvSpPr>
        <p:spPr/>
        <p:txBody>
          <a:bodyPr/>
          <a:lstStyle/>
          <a:p>
            <a:r>
              <a:rPr lang="el-GR" dirty="0"/>
              <a:t>Μετανάστης</a:t>
            </a:r>
          </a:p>
        </p:txBody>
      </p:sp>
      <p:sp>
        <p:nvSpPr>
          <p:cNvPr id="3" name="Θέση περιεχομένου 2">
            <a:extLst>
              <a:ext uri="{FF2B5EF4-FFF2-40B4-BE49-F238E27FC236}">
                <a16:creationId xmlns:a16="http://schemas.microsoft.com/office/drawing/2014/main" id="{452CBEDC-2541-4225-B5BE-405899E87D77}"/>
              </a:ext>
            </a:extLst>
          </p:cNvPr>
          <p:cNvSpPr>
            <a:spLocks noGrp="1"/>
          </p:cNvSpPr>
          <p:nvPr>
            <p:ph idx="1"/>
          </p:nvPr>
        </p:nvSpPr>
        <p:spPr/>
        <p:txBody>
          <a:bodyPr>
            <a:normAutofit/>
          </a:bodyPr>
          <a:lstStyle/>
          <a:p>
            <a:r>
              <a:rPr lang="el-GR" sz="4400" dirty="0"/>
              <a:t>Ένα πρόσωπο που ζει εκτός του γενέθλιου τόπου του (ανεξάρτητα από τους λόγους).</a:t>
            </a:r>
          </a:p>
        </p:txBody>
      </p:sp>
    </p:spTree>
    <p:extLst>
      <p:ext uri="{BB962C8B-B14F-4D97-AF65-F5344CB8AC3E}">
        <p14:creationId xmlns:p14="http://schemas.microsoft.com/office/powerpoint/2010/main" val="4018639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19FDAAF-DE11-4484-AA13-7A12F0FA7E72}"/>
              </a:ext>
            </a:extLst>
          </p:cNvPr>
          <p:cNvSpPr>
            <a:spLocks noGrp="1"/>
          </p:cNvSpPr>
          <p:nvPr>
            <p:ph type="title"/>
          </p:nvPr>
        </p:nvSpPr>
        <p:spPr/>
        <p:txBody>
          <a:bodyPr/>
          <a:lstStyle/>
          <a:p>
            <a:r>
              <a:rPr lang="el-GR" dirty="0"/>
              <a:t>Πρόσφυγας</a:t>
            </a:r>
          </a:p>
        </p:txBody>
      </p:sp>
      <p:sp>
        <p:nvSpPr>
          <p:cNvPr id="3" name="Θέση περιεχομένου 2">
            <a:extLst>
              <a:ext uri="{FF2B5EF4-FFF2-40B4-BE49-F238E27FC236}">
                <a16:creationId xmlns:a16="http://schemas.microsoft.com/office/drawing/2014/main" id="{11FDB0FD-DB2F-443F-AF69-D130D4CAC16E}"/>
              </a:ext>
            </a:extLst>
          </p:cNvPr>
          <p:cNvSpPr>
            <a:spLocks noGrp="1"/>
          </p:cNvSpPr>
          <p:nvPr>
            <p:ph idx="1"/>
          </p:nvPr>
        </p:nvSpPr>
        <p:spPr/>
        <p:txBody>
          <a:bodyPr>
            <a:normAutofit/>
          </a:bodyPr>
          <a:lstStyle/>
          <a:p>
            <a:r>
              <a:rPr lang="el-GR" sz="2400" dirty="0"/>
              <a:t>Κάποιος ο οποίος έχει εξαναγκασθεί να εγκαταλείψει την χώρα του/της, για λόγους που βασίζονται στη φυλή, τη θρησκεία, την εθνικότητα, την </a:t>
            </a:r>
            <a:r>
              <a:rPr lang="el-GR" sz="2400" dirty="0" err="1"/>
              <a:t>εθνοτική</a:t>
            </a:r>
            <a:r>
              <a:rPr lang="el-GR" sz="2400" dirty="0"/>
              <a:t> ομάδα, τις πολιτικές πεποιθήσεις ή τη συμμετοχή σε μια συγκεκριμένη κοινωνική ομάδα.  </a:t>
            </a:r>
          </a:p>
          <a:p>
            <a:r>
              <a:rPr lang="el-GR" sz="2400" dirty="0"/>
              <a:t>Η δίωξη, ο πόλεμος ή η βία, συνηθέστερα θρησκευτικής ή </a:t>
            </a:r>
            <a:r>
              <a:rPr lang="el-GR" sz="2400" dirty="0" err="1"/>
              <a:t>εθνοτικής</a:t>
            </a:r>
            <a:r>
              <a:rPr lang="el-GR" sz="2400" dirty="0"/>
              <a:t> προέλευσης, αποτελούν τις κυριότερες αιτίες για τις οποίες οι πρόσφυγες εγκαταλείπουν τις χώρες τους. </a:t>
            </a:r>
          </a:p>
          <a:p>
            <a:r>
              <a:rPr lang="el-GR" sz="2400" dirty="0"/>
              <a:t>Καθώς η ελευθερία ή οι ζωές τους απειλούνται, οι πρόσφυγες δεν μπορούν να επιστρέψουν στα σπίτια τους τις περισσότερες φορές ή φοβούνται να το επιχειρήσουν. </a:t>
            </a:r>
          </a:p>
        </p:txBody>
      </p:sp>
    </p:spTree>
    <p:extLst>
      <p:ext uri="{BB962C8B-B14F-4D97-AF65-F5344CB8AC3E}">
        <p14:creationId xmlns:p14="http://schemas.microsoft.com/office/powerpoint/2010/main" val="3071976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78497F0-88D3-4A4B-ABBD-8798D932950C}"/>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CD1C2C34-158B-4DCE-A812-3F33B6ED69BD}"/>
              </a:ext>
            </a:extLst>
          </p:cNvPr>
          <p:cNvSpPr>
            <a:spLocks noGrp="1"/>
          </p:cNvSpPr>
          <p:nvPr>
            <p:ph idx="1"/>
          </p:nvPr>
        </p:nvSpPr>
        <p:spPr/>
        <p:txBody>
          <a:bodyPr/>
          <a:lstStyle/>
          <a:p>
            <a:r>
              <a:rPr lang="el-GR" sz="4400" dirty="0"/>
              <a:t>Καθένας έχει το δικαίωμα να αναζητήσει και να απολαύσει άσυλο από δίωξη σε άλλες χώρες. </a:t>
            </a:r>
          </a:p>
          <a:p>
            <a:r>
              <a:rPr lang="el-GR" sz="4400" dirty="0"/>
              <a:t> </a:t>
            </a:r>
          </a:p>
          <a:p>
            <a:pPr algn="r"/>
            <a:r>
              <a:rPr lang="el-GR" dirty="0"/>
              <a:t>Διεθνής Χάρτης των Ανθρωπίνων Δικαιωμάτων , Άρθρο 14 </a:t>
            </a:r>
          </a:p>
        </p:txBody>
      </p:sp>
    </p:spTree>
    <p:extLst>
      <p:ext uri="{BB962C8B-B14F-4D97-AF65-F5344CB8AC3E}">
        <p14:creationId xmlns:p14="http://schemas.microsoft.com/office/powerpoint/2010/main" val="4250911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01ABB4F-097B-4CD5-8D7A-2022A7233B27}"/>
              </a:ext>
            </a:extLst>
          </p:cNvPr>
          <p:cNvSpPr>
            <a:spLocks noGrp="1"/>
          </p:cNvSpPr>
          <p:nvPr>
            <p:ph type="title"/>
          </p:nvPr>
        </p:nvSpPr>
        <p:spPr/>
        <p:txBody>
          <a:bodyPr/>
          <a:lstStyle/>
          <a:p>
            <a:r>
              <a:rPr lang="el-GR" dirty="0"/>
              <a:t>Αιτούντες άσυλο</a:t>
            </a:r>
          </a:p>
        </p:txBody>
      </p:sp>
      <p:sp>
        <p:nvSpPr>
          <p:cNvPr id="3" name="Θέση περιεχομένου 2">
            <a:extLst>
              <a:ext uri="{FF2B5EF4-FFF2-40B4-BE49-F238E27FC236}">
                <a16:creationId xmlns:a16="http://schemas.microsoft.com/office/drawing/2014/main" id="{22A60990-9D29-4403-8923-29D2B5287199}"/>
              </a:ext>
            </a:extLst>
          </p:cNvPr>
          <p:cNvSpPr>
            <a:spLocks noGrp="1"/>
          </p:cNvSpPr>
          <p:nvPr>
            <p:ph idx="1"/>
          </p:nvPr>
        </p:nvSpPr>
        <p:spPr/>
        <p:txBody>
          <a:bodyPr>
            <a:normAutofit/>
          </a:bodyPr>
          <a:lstStyle/>
          <a:p>
            <a:r>
              <a:rPr lang="el-GR" sz="3200" dirty="0"/>
              <a:t>Οι αιτούντες άσυλο είναι άνθρωποι που εγκαταλείπουν τη χώρα τους και αναζητούν καταφύγιο σε μια άλλη χώρα, υποβάλλοντας αίτηση για άσυλο και το δικαίωμα να αναγνωριστούν ως πρόσφυγες και να απολαύσουν νομική προστασία και υλική βοήθεια. Ένας αιτών άσυλο πρέπει να καταδείξει ότι ο φόβος δίωξής του στο γενέθλιο τόπο του είναι καλά θεμελιωμένος. </a:t>
            </a:r>
          </a:p>
        </p:txBody>
      </p:sp>
    </p:spTree>
    <p:extLst>
      <p:ext uri="{BB962C8B-B14F-4D97-AF65-F5344CB8AC3E}">
        <p14:creationId xmlns:p14="http://schemas.microsoft.com/office/powerpoint/2010/main" val="1956837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130F83D-F4D8-4089-8FCB-4D25598D0965}"/>
              </a:ext>
            </a:extLst>
          </p:cNvPr>
          <p:cNvSpPr>
            <a:spLocks noGrp="1"/>
          </p:cNvSpPr>
          <p:nvPr>
            <p:ph type="title"/>
          </p:nvPr>
        </p:nvSpPr>
        <p:spPr/>
        <p:txBody>
          <a:bodyPr/>
          <a:lstStyle/>
          <a:p>
            <a:r>
              <a:rPr lang="el-GR" dirty="0"/>
              <a:t>Επίσης</a:t>
            </a:r>
          </a:p>
        </p:txBody>
      </p:sp>
      <p:sp>
        <p:nvSpPr>
          <p:cNvPr id="3" name="Θέση περιεχομένου 2">
            <a:extLst>
              <a:ext uri="{FF2B5EF4-FFF2-40B4-BE49-F238E27FC236}">
                <a16:creationId xmlns:a16="http://schemas.microsoft.com/office/drawing/2014/main" id="{E233A6A9-330F-46A8-A94C-DA7F2380073D}"/>
              </a:ext>
            </a:extLst>
          </p:cNvPr>
          <p:cNvSpPr>
            <a:spLocks noGrp="1"/>
          </p:cNvSpPr>
          <p:nvPr>
            <p:ph idx="1"/>
          </p:nvPr>
        </p:nvSpPr>
        <p:spPr/>
        <p:txBody>
          <a:bodyPr>
            <a:normAutofit/>
          </a:bodyPr>
          <a:lstStyle/>
          <a:p>
            <a:pPr marL="0" indent="0">
              <a:buNone/>
            </a:pPr>
            <a:r>
              <a:rPr lang="el-GR" sz="3200" dirty="0" err="1"/>
              <a:t>Ανιθαγενείς</a:t>
            </a:r>
            <a:endParaRPr lang="el-GR" sz="3200" dirty="0"/>
          </a:p>
          <a:p>
            <a:pPr marL="0" indent="0">
              <a:buNone/>
            </a:pPr>
            <a:r>
              <a:rPr lang="el-GR" sz="3200" dirty="0"/>
              <a:t>Άνθρωποι χωρίς έγγραφα (σε αναμονή καταγραφής)</a:t>
            </a:r>
          </a:p>
          <a:p>
            <a:pPr marL="0" indent="0">
              <a:buNone/>
            </a:pPr>
            <a:r>
              <a:rPr lang="el-GR" sz="3200" dirty="0"/>
              <a:t>Άνθρωποι που έχουν τεθεί σε προσωρινό καθεστώς διεθνούς προστασίας</a:t>
            </a:r>
          </a:p>
          <a:p>
            <a:pPr marL="0" indent="0">
              <a:buNone/>
            </a:pPr>
            <a:r>
              <a:rPr lang="el-GR" sz="3200" dirty="0"/>
              <a:t>Εσωτερικώς εκτοπισμένοι (</a:t>
            </a:r>
            <a:r>
              <a:rPr lang="en-GB" sz="3200" dirty="0"/>
              <a:t>IDPs)</a:t>
            </a:r>
            <a:endParaRPr lang="el-GR" sz="3200" dirty="0"/>
          </a:p>
        </p:txBody>
      </p:sp>
    </p:spTree>
    <p:extLst>
      <p:ext uri="{BB962C8B-B14F-4D97-AF65-F5344CB8AC3E}">
        <p14:creationId xmlns:p14="http://schemas.microsoft.com/office/powerpoint/2010/main" val="249539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11" name="Rectangle 10">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cxnSp>
        <p:nvCxnSpPr>
          <p:cNvPr id="13" name="Straight Connector 12">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4" name="Θέση περιεχομένου 3">
            <a:extLst>
              <a:ext uri="{FF2B5EF4-FFF2-40B4-BE49-F238E27FC236}">
                <a16:creationId xmlns:a16="http://schemas.microsoft.com/office/drawing/2014/main" id="{1FB9F614-4957-4AE1-B65D-3A7FEA13B595}"/>
              </a:ext>
            </a:extLst>
          </p:cNvPr>
          <p:cNvPicPr>
            <a:picLocks noGrp="1" noChangeAspect="1"/>
          </p:cNvPicPr>
          <p:nvPr>
            <p:ph idx="1"/>
          </p:nvPr>
        </p:nvPicPr>
        <p:blipFill>
          <a:blip r:embed="rId2"/>
          <a:stretch>
            <a:fillRect/>
          </a:stretch>
        </p:blipFill>
        <p:spPr>
          <a:xfrm>
            <a:off x="633999" y="925399"/>
            <a:ext cx="6487038" cy="5130844"/>
          </a:xfrm>
          <a:prstGeom prst="rect">
            <a:avLst/>
          </a:prstGeom>
        </p:spPr>
      </p:pic>
      <p:sp>
        <p:nvSpPr>
          <p:cNvPr id="17" name="Rectangle 16">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2" name="Τίτλος 1">
            <a:extLst>
              <a:ext uri="{FF2B5EF4-FFF2-40B4-BE49-F238E27FC236}">
                <a16:creationId xmlns:a16="http://schemas.microsoft.com/office/drawing/2014/main" id="{9D158FF2-668F-44F6-A6E6-66B0C9AEA61C}"/>
              </a:ext>
            </a:extLst>
          </p:cNvPr>
          <p:cNvSpPr>
            <a:spLocks noGrp="1"/>
          </p:cNvSpPr>
          <p:nvPr>
            <p:ph type="title"/>
          </p:nvPr>
        </p:nvSpPr>
        <p:spPr>
          <a:xfrm>
            <a:off x="8076230" y="1806160"/>
            <a:ext cx="3659246" cy="2926080"/>
          </a:xfrm>
        </p:spPr>
        <p:txBody>
          <a:bodyPr vert="horz" lIns="91440" tIns="45720" rIns="91440" bIns="45720" rtlCol="0" anchor="b">
            <a:normAutofit/>
          </a:bodyPr>
          <a:lstStyle/>
          <a:p>
            <a:r>
              <a:rPr lang="en-US" sz="4400" dirty="0">
                <a:solidFill>
                  <a:srgbClr val="FFFFFF"/>
                </a:solidFill>
              </a:rPr>
              <a:t>Από π</a:t>
            </a:r>
            <a:r>
              <a:rPr lang="en-US" sz="4400" dirty="0" err="1">
                <a:solidFill>
                  <a:srgbClr val="FFFFFF"/>
                </a:solidFill>
              </a:rPr>
              <a:t>ού</a:t>
            </a:r>
            <a:r>
              <a:rPr lang="en-US" sz="4400" dirty="0">
                <a:solidFill>
                  <a:srgbClr val="FFFFFF"/>
                </a:solidFill>
              </a:rPr>
              <a:t> </a:t>
            </a:r>
            <a:r>
              <a:rPr lang="en-US" sz="4400" dirty="0" err="1">
                <a:solidFill>
                  <a:srgbClr val="FFFFFF"/>
                </a:solidFill>
              </a:rPr>
              <a:t>έρχοντ</a:t>
            </a:r>
            <a:r>
              <a:rPr lang="en-US" sz="4400" dirty="0">
                <a:solidFill>
                  <a:srgbClr val="FFFFFF"/>
                </a:solidFill>
              </a:rPr>
              <a:t>αι οι αλλοδαποί</a:t>
            </a:r>
            <a:r>
              <a:rPr lang="el-GR" sz="4400" dirty="0">
                <a:solidFill>
                  <a:srgbClr val="FFFFFF"/>
                </a:solidFill>
              </a:rPr>
              <a:t> στην Ελλάδα</a:t>
            </a:r>
            <a:r>
              <a:rPr lang="en-US" sz="4400" dirty="0">
                <a:solidFill>
                  <a:srgbClr val="FFFFFF"/>
                </a:solidFill>
              </a:rPr>
              <a:t>;</a:t>
            </a:r>
          </a:p>
        </p:txBody>
      </p:sp>
      <p:sp>
        <p:nvSpPr>
          <p:cNvPr id="19" name="Rectangle 18">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Tree>
    <p:extLst>
      <p:ext uri="{BB962C8B-B14F-4D97-AF65-F5344CB8AC3E}">
        <p14:creationId xmlns:p14="http://schemas.microsoft.com/office/powerpoint/2010/main" val="4193569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7E64262-0278-4836-9BD5-44AFE92923BB}"/>
              </a:ext>
            </a:extLst>
          </p:cNvPr>
          <p:cNvSpPr>
            <a:spLocks noGrp="1"/>
          </p:cNvSpPr>
          <p:nvPr>
            <p:ph type="title"/>
          </p:nvPr>
        </p:nvSpPr>
        <p:spPr>
          <a:xfrm>
            <a:off x="1097280" y="286604"/>
            <a:ext cx="10058400" cy="733814"/>
          </a:xfrm>
        </p:spPr>
        <p:txBody>
          <a:bodyPr>
            <a:normAutofit/>
          </a:bodyPr>
          <a:lstStyle/>
          <a:p>
            <a:r>
              <a:rPr lang="el-GR" sz="4400" dirty="0"/>
              <a:t>Πού πηγαίνουν συνήθως οι πρόσφυγες;</a:t>
            </a:r>
          </a:p>
        </p:txBody>
      </p:sp>
      <p:pic>
        <p:nvPicPr>
          <p:cNvPr id="4" name="Θέση περιεχομένου 3" descr="Εικόνα που περιέχει κείμενο, στιγμιότυπο οθόνης&#10;&#10;Η περιγραφή δημιουργήθηκε με υψηλή αξιοπιστία">
            <a:extLst>
              <a:ext uri="{FF2B5EF4-FFF2-40B4-BE49-F238E27FC236}">
                <a16:creationId xmlns:a16="http://schemas.microsoft.com/office/drawing/2014/main" id="{6FA12A58-113F-4275-B889-265D1B7D3218}"/>
              </a:ext>
            </a:extLst>
          </p:cNvPr>
          <p:cNvPicPr>
            <a:picLocks noGrp="1" noChangeAspect="1"/>
          </p:cNvPicPr>
          <p:nvPr>
            <p:ph idx="1"/>
          </p:nvPr>
        </p:nvPicPr>
        <p:blipFill>
          <a:blip r:embed="rId2"/>
          <a:stretch>
            <a:fillRect/>
          </a:stretch>
        </p:blipFill>
        <p:spPr>
          <a:xfrm>
            <a:off x="1636295" y="1112449"/>
            <a:ext cx="8963526" cy="5208838"/>
          </a:xfrm>
          <a:prstGeom prst="rect">
            <a:avLst/>
          </a:prstGeom>
        </p:spPr>
      </p:pic>
    </p:spTree>
    <p:extLst>
      <p:ext uri="{BB962C8B-B14F-4D97-AF65-F5344CB8AC3E}">
        <p14:creationId xmlns:p14="http://schemas.microsoft.com/office/powerpoint/2010/main" val="1333412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11" name="Rectangle 10">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cxnSp>
        <p:nvCxnSpPr>
          <p:cNvPr id="13" name="Straight Connector 12">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2" name="Τίτλος 1">
            <a:extLst>
              <a:ext uri="{FF2B5EF4-FFF2-40B4-BE49-F238E27FC236}">
                <a16:creationId xmlns:a16="http://schemas.microsoft.com/office/drawing/2014/main" id="{D3A181F8-A6D8-41F3-8C28-EF3929AC5B2A}"/>
              </a:ext>
            </a:extLst>
          </p:cNvPr>
          <p:cNvSpPr>
            <a:spLocks noGrp="1"/>
          </p:cNvSpPr>
          <p:nvPr>
            <p:ph type="title"/>
          </p:nvPr>
        </p:nvSpPr>
        <p:spPr>
          <a:xfrm>
            <a:off x="8096885" y="640080"/>
            <a:ext cx="3659246" cy="2926080"/>
          </a:xfrm>
        </p:spPr>
        <p:txBody>
          <a:bodyPr vert="horz" lIns="91440" tIns="45720" rIns="91440" bIns="45720" rtlCol="0" anchor="b">
            <a:normAutofit/>
          </a:bodyPr>
          <a:lstStyle/>
          <a:p>
            <a:r>
              <a:rPr lang="en-US" sz="4100">
                <a:solidFill>
                  <a:srgbClr val="FFFFFF"/>
                </a:solidFill>
              </a:rPr>
              <a:t>Ποια κράτη φιλοξενούν τους περισσότερους πρόσφυγες;</a:t>
            </a:r>
          </a:p>
        </p:txBody>
      </p:sp>
      <p:sp>
        <p:nvSpPr>
          <p:cNvPr id="19" name="Rectangle 18">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pic>
        <p:nvPicPr>
          <p:cNvPr id="7" name="Θέση περιεχομένου 6">
            <a:extLst>
              <a:ext uri="{FF2B5EF4-FFF2-40B4-BE49-F238E27FC236}">
                <a16:creationId xmlns:a16="http://schemas.microsoft.com/office/drawing/2014/main" id="{D949C4BA-80DE-42D4-88BA-81ABE378ACEF}"/>
              </a:ext>
            </a:extLst>
          </p:cNvPr>
          <p:cNvPicPr>
            <a:picLocks noGrp="1" noChangeAspect="1"/>
          </p:cNvPicPr>
          <p:nvPr>
            <p:ph idx="1"/>
          </p:nvPr>
        </p:nvPicPr>
        <p:blipFill>
          <a:blip r:embed="rId2"/>
          <a:stretch>
            <a:fillRect/>
          </a:stretch>
        </p:blipFill>
        <p:spPr>
          <a:xfrm>
            <a:off x="162844" y="640081"/>
            <a:ext cx="7236762" cy="5758244"/>
          </a:xfrm>
          <a:prstGeom prst="rect">
            <a:avLst/>
          </a:prstGeom>
        </p:spPr>
      </p:pic>
    </p:spTree>
    <p:extLst>
      <p:ext uri="{BB962C8B-B14F-4D97-AF65-F5344CB8AC3E}">
        <p14:creationId xmlns:p14="http://schemas.microsoft.com/office/powerpoint/2010/main" val="1160825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12E90B-FA58-4E57-A82A-0A5E7AE4498C}"/>
              </a:ext>
            </a:extLst>
          </p:cNvPr>
          <p:cNvSpPr>
            <a:spLocks noGrp="1"/>
          </p:cNvSpPr>
          <p:nvPr>
            <p:ph type="title"/>
          </p:nvPr>
        </p:nvSpPr>
        <p:spPr/>
        <p:txBody>
          <a:bodyPr rtlCol="0">
            <a:noAutofit/>
          </a:bodyPr>
          <a:lstStyle/>
          <a:p>
            <a:r>
              <a:rPr lang="el" sz="3200" b="1" dirty="0"/>
              <a:t>Προκλήσεις και </a:t>
            </a:r>
            <a:r>
              <a:rPr lang="el-GR" sz="3200" b="1" dirty="0" err="1"/>
              <a:t>ψυχοπιεστικοί</a:t>
            </a:r>
            <a:r>
              <a:rPr lang="el" sz="3200" b="1" dirty="0"/>
              <a:t> παράγοντες </a:t>
            </a:r>
            <a:r>
              <a:rPr lang="el-GR" sz="3200" b="1" dirty="0"/>
              <a:t>κατά τη μετανάστευση</a:t>
            </a:r>
            <a:br>
              <a:rPr lang="en-US" sz="3000" b="1" dirty="0"/>
            </a:br>
            <a:endParaRPr lang="en-GB" sz="3000" b="1" dirty="0"/>
          </a:p>
        </p:txBody>
      </p:sp>
      <p:sp>
        <p:nvSpPr>
          <p:cNvPr id="3" name="Inhaltsplatzhalter 2">
            <a:extLst>
              <a:ext uri="{FF2B5EF4-FFF2-40B4-BE49-F238E27FC236}">
                <a16:creationId xmlns:a16="http://schemas.microsoft.com/office/drawing/2014/main" id="{E083348C-BAB4-498E-AA74-CEEE7080C826}"/>
              </a:ext>
            </a:extLst>
          </p:cNvPr>
          <p:cNvSpPr>
            <a:spLocks noGrp="1"/>
          </p:cNvSpPr>
          <p:nvPr>
            <p:ph idx="1"/>
          </p:nvPr>
        </p:nvSpPr>
        <p:spPr>
          <a:xfrm>
            <a:off x="1882775" y="1916114"/>
            <a:ext cx="8426450" cy="4321175"/>
          </a:xfrm>
        </p:spPr>
        <p:txBody>
          <a:bodyPr rtlCol="0">
            <a:noAutofit/>
          </a:bodyPr>
          <a:lstStyle/>
          <a:p>
            <a:pPr>
              <a:lnSpc>
                <a:spcPct val="100000"/>
              </a:lnSpc>
            </a:pPr>
            <a:r>
              <a:rPr lang="el" sz="1900" dirty="0"/>
              <a:t>Γλωσσικά εμπόδια (επικοινωνία)</a:t>
            </a:r>
          </a:p>
          <a:p>
            <a:pPr>
              <a:lnSpc>
                <a:spcPct val="100000"/>
              </a:lnSpc>
            </a:pPr>
            <a:r>
              <a:rPr lang="el" sz="1900" dirty="0"/>
              <a:t>Δυσκολίες στην εξεύρεση νέων φίλων (κοινωνική υποστήριξη και ένταξη)</a:t>
            </a:r>
          </a:p>
          <a:p>
            <a:pPr>
              <a:lnSpc>
                <a:spcPct val="100000"/>
              </a:lnSpc>
            </a:pPr>
            <a:r>
              <a:rPr lang="el" sz="1900" dirty="0"/>
              <a:t>Η πραγματικότητα της χώρας υποδοχής διαφέρει </a:t>
            </a:r>
            <a:br>
              <a:rPr lang="el" sz="1900" dirty="0"/>
            </a:br>
            <a:r>
              <a:rPr lang="el" sz="1900" dirty="0"/>
              <a:t>από αυτή που φαντάζονταν</a:t>
            </a:r>
          </a:p>
          <a:p>
            <a:pPr>
              <a:lnSpc>
                <a:spcPct val="100000"/>
              </a:lnSpc>
            </a:pPr>
            <a:r>
              <a:rPr lang="el" sz="1900" dirty="0"/>
              <a:t>Πολιτισμικό σοκ (πολιτισμικές προσαρμογές, </a:t>
            </a:r>
            <a:br>
              <a:rPr lang="el" sz="1900" dirty="0"/>
            </a:br>
            <a:r>
              <a:rPr lang="el" sz="1900" dirty="0"/>
              <a:t>ψυχοκοινωνικές)</a:t>
            </a:r>
          </a:p>
          <a:p>
            <a:pPr>
              <a:lnSpc>
                <a:spcPct val="100000"/>
              </a:lnSpc>
            </a:pPr>
            <a:r>
              <a:rPr lang="el" sz="1900" dirty="0"/>
              <a:t>Διαφορετικό κλίμα (υγεία)</a:t>
            </a:r>
          </a:p>
          <a:p>
            <a:pPr>
              <a:lnSpc>
                <a:spcPct val="100000"/>
              </a:lnSpc>
            </a:pPr>
            <a:r>
              <a:rPr lang="el" sz="1900" dirty="0"/>
              <a:t>Δυσκολίες στην εύρεση εργασίας </a:t>
            </a:r>
            <a:br>
              <a:rPr lang="el" sz="1900" dirty="0"/>
            </a:br>
            <a:r>
              <a:rPr lang="el" sz="1900" dirty="0"/>
              <a:t>(οικονομική διάσταση)</a:t>
            </a:r>
            <a:endParaRPr lang="de-DE" sz="1900" dirty="0"/>
          </a:p>
        </p:txBody>
      </p:sp>
      <p:sp>
        <p:nvSpPr>
          <p:cNvPr id="5" name="Foliennummernplatzhalter 4">
            <a:extLst>
              <a:ext uri="{FF2B5EF4-FFF2-40B4-BE49-F238E27FC236}">
                <a16:creationId xmlns:a16="http://schemas.microsoft.com/office/drawing/2014/main" id="{DBCFE09E-AB68-49DA-B92F-DEF169668DE3}"/>
              </a:ext>
            </a:extLst>
          </p:cNvPr>
          <p:cNvSpPr>
            <a:spLocks noGrp="1"/>
          </p:cNvSpPr>
          <p:nvPr>
            <p:ph type="sldNum" sz="quarter" idx="12"/>
          </p:nvPr>
        </p:nvSpPr>
        <p:spPr/>
        <p:txBody>
          <a:bodyPr rtlCol="0"/>
          <a:lstStyle/>
          <a:p>
            <a:pPr rtl="0"/>
            <a:r>
              <a:rPr lang="el" dirty="0"/>
              <a:t> </a:t>
            </a:r>
            <a:r>
              <a:rPr lang="el-GR" dirty="0"/>
              <a:t>Σελίδα</a:t>
            </a:r>
            <a:r>
              <a:rPr lang="el" dirty="0"/>
              <a:t> </a:t>
            </a:r>
            <a:fld id="{F7811317-6721-4370-80D6-A8DA009EDB58}" type="slidenum">
              <a:rPr lang="de-DE" smtClean="0"/>
              <a:pPr rtl="0"/>
              <a:t>9</a:t>
            </a:fld>
            <a:endParaRPr lang="de-DE" dirty="0"/>
          </a:p>
        </p:txBody>
      </p:sp>
      <p:pic>
        <p:nvPicPr>
          <p:cNvPr id="6" name="Picture 5"/>
          <p:cNvPicPr>
            <a:picLocks noChangeAspect="1"/>
          </p:cNvPicPr>
          <p:nvPr/>
        </p:nvPicPr>
        <p:blipFill>
          <a:blip r:embed="rId2"/>
          <a:stretch>
            <a:fillRect/>
          </a:stretch>
        </p:blipFill>
        <p:spPr>
          <a:xfrm>
            <a:off x="7298267" y="4153893"/>
            <a:ext cx="3010958" cy="2191345"/>
          </a:xfrm>
          <a:prstGeom prst="rect">
            <a:avLst/>
          </a:prstGeom>
        </p:spPr>
      </p:pic>
    </p:spTree>
    <p:extLst>
      <p:ext uri="{BB962C8B-B14F-4D97-AF65-F5344CB8AC3E}">
        <p14:creationId xmlns:p14="http://schemas.microsoft.com/office/powerpoint/2010/main" val="642222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TextBox 1"/>
          <p:cNvSpPr txBox="1">
            <a:spLocks noChangeArrowheads="1"/>
          </p:cNvSpPr>
          <p:nvPr/>
        </p:nvSpPr>
        <p:spPr bwMode="auto">
          <a:xfrm>
            <a:off x="1524001" y="765175"/>
            <a:ext cx="5940425" cy="1384300"/>
          </a:xfrm>
          <a:prstGeom prst="rect">
            <a:avLst/>
          </a:prstGeom>
          <a:noFill/>
          <a:ln w="9525">
            <a:noFill/>
            <a:miter lim="800000"/>
            <a:headEnd/>
            <a:tailEnd/>
          </a:ln>
        </p:spPr>
        <p:txBody>
          <a:bodyPr>
            <a:spAutoFit/>
          </a:bodyPr>
          <a:lstStyle/>
          <a:p>
            <a:r>
              <a:rPr lang="el-GR" altLang="en-US" sz="2800" dirty="0">
                <a:solidFill>
                  <a:schemeClr val="accent5">
                    <a:lumMod val="25000"/>
                  </a:schemeClr>
                </a:solidFill>
                <a:latin typeface="Calibri" pitchFamily="34" charset="0"/>
              </a:rPr>
              <a:t>Η μετανάστευση συνιστά απειλή για την έννοια της Ταυτότητας που μπορεί να οδηγήσει σε</a:t>
            </a:r>
            <a:endParaRPr lang="en-US" altLang="en-US" sz="2800" dirty="0">
              <a:solidFill>
                <a:schemeClr val="accent5">
                  <a:lumMod val="25000"/>
                </a:schemeClr>
              </a:solidFill>
              <a:latin typeface="Calibri" pitchFamily="34" charset="0"/>
            </a:endParaRPr>
          </a:p>
        </p:txBody>
      </p:sp>
      <p:sp>
        <p:nvSpPr>
          <p:cNvPr id="6" name="TextBox 2"/>
          <p:cNvSpPr txBox="1">
            <a:spLocks noChangeArrowheads="1"/>
          </p:cNvSpPr>
          <p:nvPr/>
        </p:nvSpPr>
        <p:spPr bwMode="auto">
          <a:xfrm>
            <a:off x="1703389" y="2133601"/>
            <a:ext cx="5489575" cy="708025"/>
          </a:xfrm>
          <a:prstGeom prst="rect">
            <a:avLst/>
          </a:prstGeom>
          <a:noFill/>
          <a:ln w="9525">
            <a:noFill/>
            <a:miter lim="800000"/>
            <a:headEnd/>
            <a:tailEnd/>
          </a:ln>
        </p:spPr>
        <p:txBody>
          <a:bodyPr>
            <a:spAutoFit/>
          </a:bodyPr>
          <a:lstStyle/>
          <a:p>
            <a:r>
              <a:rPr lang="el-GR" altLang="en-US" sz="4000" b="1" i="1" dirty="0">
                <a:latin typeface="Century Schoolbook" pitchFamily="18" charset="0"/>
              </a:rPr>
              <a:t>Αποπροσανατολισμό</a:t>
            </a:r>
            <a:endParaRPr lang="en-US" altLang="en-US" sz="4000" b="1" i="1" dirty="0">
              <a:latin typeface="Century Schoolbook" pitchFamily="18" charset="0"/>
            </a:endParaRPr>
          </a:p>
        </p:txBody>
      </p:sp>
      <p:sp>
        <p:nvSpPr>
          <p:cNvPr id="7" name="TextBox 11"/>
          <p:cNvSpPr txBox="1"/>
          <p:nvPr/>
        </p:nvSpPr>
        <p:spPr>
          <a:xfrm>
            <a:off x="1524001" y="3573463"/>
            <a:ext cx="5795963" cy="2616200"/>
          </a:xfrm>
          <a:prstGeom prst="rect">
            <a:avLst/>
          </a:prstGeom>
          <a:noFill/>
        </p:spPr>
        <p:txBody>
          <a:bodyPr>
            <a:spAutoFit/>
          </a:bodyPr>
          <a:lstStyle/>
          <a:p>
            <a:pPr marL="285750" indent="-285750">
              <a:buFont typeface="Arial" panose="020B0604020202020204" pitchFamily="34" charset="0"/>
              <a:buChar char="•"/>
              <a:defRPr/>
            </a:pPr>
            <a:r>
              <a:rPr lang="el-GR" sz="2200" dirty="0"/>
              <a:t>Ο μοναδικός συνδυασμός των «απτών» και «μη απτών» στοιχείων της ταυτότητας</a:t>
            </a:r>
            <a:endParaRPr lang="en-US" sz="2200" dirty="0"/>
          </a:p>
          <a:p>
            <a:pPr marL="285750" indent="-285750">
              <a:buFont typeface="Arial" panose="020B0604020202020204" pitchFamily="34" charset="0"/>
              <a:buChar char="•"/>
              <a:defRPr/>
            </a:pPr>
            <a:r>
              <a:rPr lang="el-GR" sz="2200" dirty="0"/>
              <a:t>Απτά +μη απτά στοιχεία της ταυτότητας</a:t>
            </a:r>
            <a:endParaRPr lang="en-US" sz="2200" dirty="0"/>
          </a:p>
          <a:p>
            <a:pPr lvl="1">
              <a:defRPr/>
            </a:pPr>
            <a:r>
              <a:rPr lang="en-US" sz="2200" dirty="0"/>
              <a:t>= </a:t>
            </a:r>
            <a:r>
              <a:rPr lang="el-GR" sz="2200" dirty="0"/>
              <a:t>ικανότητα να </a:t>
            </a:r>
            <a:r>
              <a:rPr lang="en-US" sz="2200" dirty="0"/>
              <a:t>‘</a:t>
            </a:r>
            <a:r>
              <a:rPr lang="el-GR" sz="2200" dirty="0"/>
              <a:t>διαβάζουμε τη ζωή</a:t>
            </a:r>
            <a:r>
              <a:rPr lang="en-US" sz="2200" dirty="0"/>
              <a:t>’</a:t>
            </a:r>
            <a:r>
              <a:rPr lang="el-GR" sz="2200" dirty="0"/>
              <a:t> </a:t>
            </a:r>
            <a:endParaRPr lang="en-US" sz="2200" dirty="0"/>
          </a:p>
          <a:p>
            <a:pPr lvl="1">
              <a:defRPr/>
            </a:pPr>
            <a:r>
              <a:rPr lang="en-US" sz="2200" dirty="0"/>
              <a:t>= </a:t>
            </a:r>
            <a:r>
              <a:rPr lang="en-US" sz="2200" b="1" i="1" dirty="0"/>
              <a:t>‘</a:t>
            </a:r>
            <a:r>
              <a:rPr lang="el-GR" sz="2200" b="1" i="1" dirty="0" err="1"/>
              <a:t>οντο</a:t>
            </a:r>
            <a:r>
              <a:rPr lang="el-GR" sz="2200" b="1" i="1" dirty="0"/>
              <a:t>-οικολογική σταθερότητα</a:t>
            </a:r>
            <a:r>
              <a:rPr lang="en-US" sz="2200" b="1" i="1" dirty="0"/>
              <a:t>’</a:t>
            </a:r>
          </a:p>
          <a:p>
            <a:pPr lvl="1">
              <a:defRPr/>
            </a:pPr>
            <a:endParaRPr lang="en-US" b="1" i="1" dirty="0"/>
          </a:p>
          <a:p>
            <a:pPr algn="r">
              <a:defRPr/>
            </a:pPr>
            <a:r>
              <a:rPr lang="el-GR" dirty="0"/>
              <a:t>Ρένος Κ. Παπαδόπουλος </a:t>
            </a:r>
            <a:r>
              <a:rPr lang="en-US" dirty="0"/>
              <a:t>(CTAR)</a:t>
            </a:r>
            <a:endParaRPr lang="fr-CH" dirty="0"/>
          </a:p>
          <a:p>
            <a:pPr>
              <a:defRPr/>
            </a:pPr>
            <a:endParaRPr lang="en-US" dirty="0"/>
          </a:p>
        </p:txBody>
      </p:sp>
      <p:pic>
        <p:nvPicPr>
          <p:cNvPr id="8" name="Content Placeholder 5"/>
          <p:cNvPicPr>
            <a:picLocks noChangeAspect="1"/>
          </p:cNvPicPr>
          <p:nvPr/>
        </p:nvPicPr>
        <p:blipFill>
          <a:blip r:embed="rId3" cstate="print"/>
          <a:srcRect l="17143" t="13345" r="20410" b="33784"/>
          <a:stretch>
            <a:fillRect/>
          </a:stretch>
        </p:blipFill>
        <p:spPr bwMode="auto">
          <a:xfrm>
            <a:off x="7248526" y="1628775"/>
            <a:ext cx="3311525" cy="2305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barn(inVertical)">
                                      <p:cBhvr>
                                        <p:cTn id="14" dur="500"/>
                                        <p:tgtEl>
                                          <p:spTgt spid="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barn(inVertical)">
                                      <p:cBhvr>
                                        <p:cTn id="19" dur="500"/>
                                        <p:tgtEl>
                                          <p:spTgt spid="7">
                                            <p:txEl>
                                              <p:pRg st="1" end="1"/>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barn(inVertical)">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p:cNvSpPr txBox="1">
            <a:spLocks noChangeArrowheads="1"/>
          </p:cNvSpPr>
          <p:nvPr/>
        </p:nvSpPr>
        <p:spPr bwMode="auto">
          <a:xfrm>
            <a:off x="1524000" y="2133601"/>
            <a:ext cx="5435600" cy="3540125"/>
          </a:xfrm>
          <a:prstGeom prst="rect">
            <a:avLst/>
          </a:prstGeom>
          <a:noFill/>
          <a:ln w="9525">
            <a:noFill/>
            <a:miter lim="800000"/>
            <a:headEnd/>
            <a:tailEnd/>
          </a:ln>
        </p:spPr>
        <p:txBody>
          <a:bodyPr>
            <a:spAutoFit/>
          </a:bodyPr>
          <a:lstStyle/>
          <a:p>
            <a:pPr marL="457200" indent="-457200">
              <a:buFont typeface="Arial" pitchFamily="34" charset="0"/>
              <a:buChar char="•"/>
            </a:pPr>
            <a:r>
              <a:rPr lang="el-GR" altLang="en-US" sz="2800" dirty="0">
                <a:latin typeface="Century Schoolbook" pitchFamily="18" charset="0"/>
              </a:rPr>
              <a:t>Σύγχυση</a:t>
            </a:r>
            <a:endParaRPr lang="en-US" altLang="en-US" sz="2800" dirty="0">
              <a:latin typeface="Century Schoolbook" pitchFamily="18" charset="0"/>
            </a:endParaRPr>
          </a:p>
          <a:p>
            <a:pPr marL="457200" indent="-457200">
              <a:buFont typeface="Arial" pitchFamily="34" charset="0"/>
              <a:buChar char="•"/>
            </a:pPr>
            <a:r>
              <a:rPr lang="el-GR" altLang="en-US" sz="2800" dirty="0">
                <a:latin typeface="Century Schoolbook" pitchFamily="18" charset="0"/>
              </a:rPr>
              <a:t>Αίσθηση αστάθειας</a:t>
            </a:r>
            <a:endParaRPr lang="en-US" altLang="en-US" sz="2800" dirty="0">
              <a:latin typeface="Century Schoolbook" pitchFamily="18" charset="0"/>
            </a:endParaRPr>
          </a:p>
          <a:p>
            <a:pPr marL="457200" indent="-457200">
              <a:buFont typeface="Arial" pitchFamily="34" charset="0"/>
              <a:buChar char="•"/>
            </a:pPr>
            <a:r>
              <a:rPr lang="el-GR" altLang="en-US" sz="2800" dirty="0">
                <a:latin typeface="Century Schoolbook" pitchFamily="18" charset="0"/>
              </a:rPr>
              <a:t>Αίσθηση απώλειας</a:t>
            </a:r>
            <a:endParaRPr lang="en-US" altLang="en-US" sz="2800" dirty="0">
              <a:latin typeface="Century Schoolbook" pitchFamily="18" charset="0"/>
            </a:endParaRPr>
          </a:p>
          <a:p>
            <a:pPr marL="457200" indent="-457200">
              <a:buFont typeface="Arial" pitchFamily="34" charset="0"/>
              <a:buChar char="•"/>
            </a:pPr>
            <a:r>
              <a:rPr lang="el-GR" altLang="en-US" sz="2800" dirty="0">
                <a:latin typeface="Century Schoolbook" pitchFamily="18" charset="0"/>
              </a:rPr>
              <a:t>Έλλειψη εμπιστοσύνης</a:t>
            </a:r>
            <a:endParaRPr lang="en-US" altLang="en-US" sz="2800" dirty="0">
              <a:latin typeface="Century Schoolbook" pitchFamily="18" charset="0"/>
            </a:endParaRPr>
          </a:p>
          <a:p>
            <a:pPr marL="457200" indent="-457200">
              <a:buFont typeface="Arial" pitchFamily="34" charset="0"/>
              <a:buChar char="•"/>
            </a:pPr>
            <a:r>
              <a:rPr lang="el-GR" altLang="en-US" sz="2800" dirty="0">
                <a:latin typeface="Century Schoolbook" pitchFamily="18" charset="0"/>
              </a:rPr>
              <a:t>Αίσθημα κατωτερότητας</a:t>
            </a:r>
            <a:endParaRPr lang="en-US" altLang="en-US" sz="2800" dirty="0">
              <a:latin typeface="Century Schoolbook" pitchFamily="18" charset="0"/>
            </a:endParaRPr>
          </a:p>
          <a:p>
            <a:pPr marL="457200" indent="-457200">
              <a:buFont typeface="Arial" pitchFamily="34" charset="0"/>
              <a:buChar char="•"/>
            </a:pPr>
            <a:r>
              <a:rPr lang="el-GR" altLang="en-US" sz="2800" dirty="0">
                <a:latin typeface="Century Schoolbook" pitchFamily="18" charset="0"/>
              </a:rPr>
              <a:t>Απομόνωση</a:t>
            </a:r>
            <a:endParaRPr lang="en-US" altLang="en-US" sz="2800" dirty="0">
              <a:latin typeface="Century Schoolbook" pitchFamily="18" charset="0"/>
            </a:endParaRPr>
          </a:p>
          <a:p>
            <a:pPr marL="457200" indent="-457200">
              <a:buFont typeface="Arial" pitchFamily="34" charset="0"/>
              <a:buChar char="•"/>
            </a:pPr>
            <a:r>
              <a:rPr lang="el-GR" altLang="en-US" sz="2800" dirty="0">
                <a:latin typeface="Century Schoolbook" pitchFamily="18" charset="0"/>
              </a:rPr>
              <a:t>Βλέμμα προς το παρελθόν, το μέλλον αλλά όχι το παρόν</a:t>
            </a:r>
            <a:endParaRPr lang="en-US" altLang="en-US" sz="2800" dirty="0">
              <a:latin typeface="Century Schoolbook" pitchFamily="18" charset="0"/>
            </a:endParaRPr>
          </a:p>
        </p:txBody>
      </p:sp>
      <p:sp>
        <p:nvSpPr>
          <p:cNvPr id="6" name="Rounded Rectangle 3"/>
          <p:cNvSpPr/>
          <p:nvPr/>
        </p:nvSpPr>
        <p:spPr>
          <a:xfrm>
            <a:off x="6816725" y="2060575"/>
            <a:ext cx="3600450" cy="3733800"/>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l-GR" altLang="en-US" sz="2800" dirty="0">
                <a:solidFill>
                  <a:schemeClr val="bg1">
                    <a:lumMod val="95000"/>
                  </a:schemeClr>
                </a:solidFill>
              </a:rPr>
              <a:t>Αυτές είναι κοινές αντιδράσεις σε μη κανονικές καταστάσεις</a:t>
            </a:r>
            <a:endParaRPr lang="en-US" altLang="en-US" sz="2800" dirty="0">
              <a:solidFill>
                <a:schemeClr val="bg1">
                  <a:lumMod val="95000"/>
                </a:schemeClr>
              </a:solidFill>
            </a:endParaRPr>
          </a:p>
        </p:txBody>
      </p:sp>
      <p:sp>
        <p:nvSpPr>
          <p:cNvPr id="36871" name="7 - Ορθογώνιο"/>
          <p:cNvSpPr>
            <a:spLocks noChangeArrowheads="1"/>
          </p:cNvSpPr>
          <p:nvPr/>
        </p:nvSpPr>
        <p:spPr bwMode="auto">
          <a:xfrm>
            <a:off x="1919288" y="908051"/>
            <a:ext cx="5256212" cy="1108075"/>
          </a:xfrm>
          <a:prstGeom prst="rect">
            <a:avLst/>
          </a:prstGeom>
          <a:noFill/>
          <a:ln w="9525">
            <a:noFill/>
            <a:miter lim="800000"/>
            <a:headEnd/>
            <a:tailEnd/>
          </a:ln>
        </p:spPr>
        <p:txBody>
          <a:bodyPr>
            <a:spAutoFit/>
          </a:bodyPr>
          <a:lstStyle/>
          <a:p>
            <a:r>
              <a:rPr lang="el-GR" altLang="en-US" sz="2200" dirty="0">
                <a:latin typeface="Century Schoolbook" pitchFamily="18" charset="0"/>
              </a:rPr>
              <a:t>Η μετανάστευση συνιστά απειλή για την έννοια της Ταυτότητας που μπορεί να οδηγήσει σε</a:t>
            </a:r>
            <a:r>
              <a:rPr lang="fr-CH" altLang="en-US" sz="2200" dirty="0">
                <a:latin typeface="Century Schoolbook" pitchFamily="18" charset="0"/>
              </a:rPr>
              <a:t>: </a:t>
            </a:r>
            <a:endParaRPr lang="en-US" altLang="en-US" sz="2200" dirty="0">
              <a:latin typeface="Century Schoolbook"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txBox="1">
            <a:spLocks/>
          </p:cNvSpPr>
          <p:nvPr/>
        </p:nvSpPr>
        <p:spPr>
          <a:xfrm>
            <a:off x="4038600" y="914401"/>
            <a:ext cx="3886200" cy="706437"/>
          </a:xfrm>
          <a:prstGeom prst="rect">
            <a:avLst/>
          </a:prstGeom>
        </p:spPr>
        <p:txBody>
          <a:bodyPr/>
          <a:lstStyle/>
          <a:p>
            <a:pPr algn="ctr" eaLnBrk="0" hangingPunct="0">
              <a:defRPr/>
            </a:pPr>
            <a:r>
              <a:rPr lang="el-GR" altLang="en-US" sz="3200" b="1" dirty="0">
                <a:solidFill>
                  <a:schemeClr val="accent5">
                    <a:lumMod val="25000"/>
                  </a:schemeClr>
                </a:solidFill>
                <a:latin typeface="+mj-lt"/>
                <a:ea typeface="ＭＳ Ｐゴシック" pitchFamily="-96" charset="-128"/>
                <a:cs typeface="Arial" charset="0"/>
              </a:rPr>
              <a:t>Πλέγμα συνεπειών</a:t>
            </a:r>
            <a:endParaRPr lang="en-US" altLang="el-GR" sz="3200" b="1" dirty="0">
              <a:solidFill>
                <a:schemeClr val="accent5">
                  <a:lumMod val="25000"/>
                </a:schemeClr>
              </a:solidFill>
              <a:latin typeface="+mj-lt"/>
              <a:ea typeface="ＭＳ Ｐゴシック" pitchFamily="-96" charset="-128"/>
              <a:cs typeface="Arial" charset="0"/>
            </a:endParaRPr>
          </a:p>
        </p:txBody>
      </p:sp>
      <p:sp>
        <p:nvSpPr>
          <p:cNvPr id="8" name="7 - Ορθογώνιο"/>
          <p:cNvSpPr/>
          <p:nvPr/>
        </p:nvSpPr>
        <p:spPr>
          <a:xfrm>
            <a:off x="1676400" y="4495800"/>
            <a:ext cx="3492500" cy="1754188"/>
          </a:xfrm>
          <a:prstGeom prst="rect">
            <a:avLst/>
          </a:prstGeom>
        </p:spPr>
        <p:txBody>
          <a:bodyPr>
            <a:spAutoFit/>
          </a:bodyPr>
          <a:lstStyle/>
          <a:p>
            <a:pPr>
              <a:defRPr/>
            </a:pPr>
            <a:r>
              <a:rPr lang="el-GR" altLang="el-GR" b="1" i="1" dirty="0">
                <a:solidFill>
                  <a:schemeClr val="accent5">
                    <a:lumMod val="25000"/>
                  </a:schemeClr>
                </a:solidFill>
                <a:latin typeface="Calibri" pitchFamily="34" charset="0"/>
              </a:rPr>
              <a:t>Η ενίσχυση της ανθεκτικότητας της κοινότητας μπορεί, υπό προϋποθέσεις, να είναι ο καλύτερος τρόπος απάντησης στην ατομική οδύνη</a:t>
            </a:r>
            <a:r>
              <a:rPr lang="fr-CH" altLang="el-GR" b="1" i="1" dirty="0">
                <a:solidFill>
                  <a:schemeClr val="accent5">
                    <a:lumMod val="25000"/>
                  </a:schemeClr>
                </a:solidFill>
                <a:latin typeface="Calibri" pitchFamily="34" charset="0"/>
              </a:rPr>
              <a:t>.</a:t>
            </a:r>
            <a:endParaRPr lang="el-GR" altLang="el-GR" b="1" i="1" dirty="0">
              <a:solidFill>
                <a:schemeClr val="accent5">
                  <a:lumMod val="25000"/>
                </a:schemeClr>
              </a:solidFill>
              <a:latin typeface="Calibri" pitchFamily="34" charset="0"/>
            </a:endParaRPr>
          </a:p>
          <a:p>
            <a:pPr algn="r">
              <a:defRPr/>
            </a:pPr>
            <a:r>
              <a:rPr lang="en-US" altLang="el-GR" dirty="0">
                <a:solidFill>
                  <a:schemeClr val="accent5">
                    <a:lumMod val="25000"/>
                  </a:schemeClr>
                </a:solidFill>
                <a:latin typeface="Calibri" pitchFamily="34" charset="0"/>
              </a:rPr>
              <a:t>R. Papadopoulos, 2011</a:t>
            </a:r>
          </a:p>
        </p:txBody>
      </p:sp>
      <p:sp>
        <p:nvSpPr>
          <p:cNvPr id="9" name="Rounded Rectangle 8"/>
          <p:cNvSpPr/>
          <p:nvPr/>
        </p:nvSpPr>
        <p:spPr>
          <a:xfrm>
            <a:off x="2362200" y="2209800"/>
            <a:ext cx="1944216" cy="504056"/>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l-GR" sz="2000" b="1" dirty="0"/>
              <a:t>Αρνητικές</a:t>
            </a:r>
          </a:p>
        </p:txBody>
      </p:sp>
      <p:sp>
        <p:nvSpPr>
          <p:cNvPr id="10" name="Rounded Rectangle 9"/>
          <p:cNvSpPr/>
          <p:nvPr/>
        </p:nvSpPr>
        <p:spPr>
          <a:xfrm>
            <a:off x="3956050" y="3218688"/>
            <a:ext cx="2743200" cy="914400"/>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l-GR" sz="2800" b="1" dirty="0">
                <a:solidFill>
                  <a:srgbClr val="FF0000"/>
                </a:solidFill>
              </a:rPr>
              <a:t>Αμετάβλητα +/-</a:t>
            </a:r>
          </a:p>
        </p:txBody>
      </p:sp>
      <p:sp>
        <p:nvSpPr>
          <p:cNvPr id="11" name="Rounded Rectangle 10"/>
          <p:cNvSpPr/>
          <p:nvPr/>
        </p:nvSpPr>
        <p:spPr>
          <a:xfrm>
            <a:off x="6019800" y="4495800"/>
            <a:ext cx="1944216" cy="504056"/>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l-GR" sz="2800" b="1" dirty="0">
                <a:solidFill>
                  <a:schemeClr val="bg2">
                    <a:lumMod val="50000"/>
                  </a:schemeClr>
                </a:solidFill>
              </a:rPr>
              <a:t>Θετικές</a:t>
            </a:r>
            <a:r>
              <a:rPr lang="el-GR" sz="2800" b="1" dirty="0">
                <a:solidFill>
                  <a:srgbClr val="FFC000"/>
                </a:solidFill>
              </a:rPr>
              <a:t> </a:t>
            </a:r>
          </a:p>
        </p:txBody>
      </p:sp>
      <p:sp>
        <p:nvSpPr>
          <p:cNvPr id="12" name="Rounded Rectangle 11"/>
          <p:cNvSpPr/>
          <p:nvPr/>
        </p:nvSpPr>
        <p:spPr>
          <a:xfrm>
            <a:off x="8229600" y="4038600"/>
            <a:ext cx="2016224" cy="1368152"/>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l-GR" sz="2000" i="1" dirty="0">
                <a:solidFill>
                  <a:schemeClr val="bg2">
                    <a:lumMod val="50000"/>
                  </a:schemeClr>
                </a:solidFill>
              </a:rPr>
              <a:t>Ανάπτυξη που ενεργοποιείται από την  Αντιξοότητα</a:t>
            </a:r>
          </a:p>
        </p:txBody>
      </p:sp>
      <p:sp>
        <p:nvSpPr>
          <p:cNvPr id="13" name="Rounded Rectangle 12"/>
          <p:cNvSpPr/>
          <p:nvPr/>
        </p:nvSpPr>
        <p:spPr>
          <a:xfrm>
            <a:off x="5105400" y="1828800"/>
            <a:ext cx="1944216" cy="504056"/>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l-GR" sz="2000" dirty="0"/>
              <a:t>Παθολογικές</a:t>
            </a:r>
          </a:p>
        </p:txBody>
      </p:sp>
      <p:sp>
        <p:nvSpPr>
          <p:cNvPr id="14" name="Rounded Rectangle 13"/>
          <p:cNvSpPr/>
          <p:nvPr/>
        </p:nvSpPr>
        <p:spPr>
          <a:xfrm>
            <a:off x="4800600" y="2438400"/>
            <a:ext cx="2172816" cy="504056"/>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l-GR" sz="2000" dirty="0"/>
              <a:t>«Φυσιολογικές»</a:t>
            </a:r>
          </a:p>
        </p:txBody>
      </p:sp>
      <p:cxnSp>
        <p:nvCxnSpPr>
          <p:cNvPr id="16" name="15 - Ευθύγραμμο βέλος σύνδεσης"/>
          <p:cNvCxnSpPr/>
          <p:nvPr/>
        </p:nvCxnSpPr>
        <p:spPr>
          <a:xfrm flipV="1">
            <a:off x="4419600" y="2133600"/>
            <a:ext cx="60960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17 - Ευθύγραμμο βέλος σύνδεσης"/>
          <p:cNvCxnSpPr/>
          <p:nvPr/>
        </p:nvCxnSpPr>
        <p:spPr>
          <a:xfrm>
            <a:off x="4419600" y="2514600"/>
            <a:ext cx="3048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a:xfrm>
            <a:off x="2133600" y="990600"/>
            <a:ext cx="8229600" cy="1143000"/>
          </a:xfrm>
        </p:spPr>
        <p:txBody>
          <a:bodyPr>
            <a:normAutofit fontScale="90000"/>
          </a:bodyPr>
          <a:lstStyle/>
          <a:p>
            <a:br>
              <a:rPr lang="en-US" sz="2800" dirty="0"/>
            </a:br>
            <a:r>
              <a:rPr lang="el-GR" sz="3100" dirty="0"/>
              <a:t>Λόγοι για την παρατεινόμενη δυσφορία</a:t>
            </a:r>
            <a:r>
              <a:rPr lang="en-US" sz="3100" dirty="0"/>
              <a:t>:</a:t>
            </a:r>
            <a:br>
              <a:rPr lang="en-US" dirty="0"/>
            </a:br>
            <a:endParaRPr lang="en-US" dirty="0"/>
          </a:p>
        </p:txBody>
      </p:sp>
      <p:sp>
        <p:nvSpPr>
          <p:cNvPr id="89091" name="Content Placeholder 2"/>
          <p:cNvSpPr>
            <a:spLocks noGrp="1"/>
          </p:cNvSpPr>
          <p:nvPr>
            <p:ph idx="1"/>
          </p:nvPr>
        </p:nvSpPr>
        <p:spPr>
          <a:xfrm>
            <a:off x="1775523" y="2348880"/>
            <a:ext cx="8291501" cy="4051920"/>
          </a:xfrm>
        </p:spPr>
        <p:txBody>
          <a:bodyPr/>
          <a:lstStyle/>
          <a:p>
            <a:pPr>
              <a:buFont typeface="Wingdings 2" charset="2"/>
              <a:buNone/>
            </a:pPr>
            <a:r>
              <a:rPr lang="en-US" dirty="0"/>
              <a:t> 	</a:t>
            </a:r>
            <a:r>
              <a:rPr lang="el-GR" sz="3200" b="0" dirty="0"/>
              <a:t>Με την πάροδο του χρόνο</a:t>
            </a:r>
            <a:r>
              <a:rPr lang="en-US" sz="3200" b="0" dirty="0"/>
              <a:t>, </a:t>
            </a:r>
            <a:r>
              <a:rPr lang="el-GR" sz="3200" b="0" dirty="0"/>
              <a:t>οι επιβιώσαντες των καταστάσεων έκτακτης ανάγκης παραπονιούνται περισσότερο για ενοχλήσεις σχετικές με την καθημερινότητά τους παρά για αναμνήσεις και τραυματικές εμπειρίες που έλαβαν χώρα κατά τη διάρκεια της αρχικής τους έκθεσης στην αντίξοη συνθήκη</a:t>
            </a:r>
            <a:r>
              <a:rPr lang="en-US" sz="3200" b="0" dirty="0"/>
              <a:t>. </a:t>
            </a:r>
          </a:p>
          <a:p>
            <a:endParaRPr lang="en-US" dirty="0"/>
          </a:p>
        </p:txBody>
      </p:sp>
    </p:spTree>
    <p:extLst>
      <p:ext uri="{BB962C8B-B14F-4D97-AF65-F5344CB8AC3E}">
        <p14:creationId xmlns:p14="http://schemas.microsoft.com/office/powerpoint/2010/main" val="360541213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2133600" y="318052"/>
            <a:ext cx="8229600" cy="715618"/>
          </a:xfrm>
        </p:spPr>
        <p:txBody>
          <a:bodyPr>
            <a:normAutofit/>
          </a:bodyPr>
          <a:lstStyle/>
          <a:p>
            <a:pPr eaLnBrk="1" hangingPunct="1"/>
            <a:r>
              <a:rPr lang="el-GR" sz="3600" b="1" dirty="0"/>
              <a:t>Αλλαγή στον</a:t>
            </a:r>
            <a:r>
              <a:rPr lang="en-US" sz="3600" b="1" dirty="0"/>
              <a:t> </a:t>
            </a:r>
            <a:r>
              <a:rPr lang="el-GR" sz="3600" b="1" i="1" dirty="0"/>
              <a:t>τρόπο ζωής</a:t>
            </a:r>
            <a:r>
              <a:rPr lang="en-US" sz="3600" b="1" dirty="0"/>
              <a:t>:</a:t>
            </a:r>
            <a:endParaRPr lang="en-US" sz="3600" b="1" dirty="0">
              <a:solidFill>
                <a:srgbClr val="FF0000"/>
              </a:solidFill>
            </a:endParaRPr>
          </a:p>
        </p:txBody>
      </p:sp>
      <p:sp>
        <p:nvSpPr>
          <p:cNvPr id="90115" name="Content Placeholder 2"/>
          <p:cNvSpPr>
            <a:spLocks noGrp="1"/>
          </p:cNvSpPr>
          <p:nvPr>
            <p:ph idx="1"/>
          </p:nvPr>
        </p:nvSpPr>
        <p:spPr>
          <a:xfrm>
            <a:off x="1166191" y="1815548"/>
            <a:ext cx="9978887" cy="4412974"/>
          </a:xfrm>
        </p:spPr>
        <p:txBody>
          <a:bodyPr>
            <a:normAutofit fontScale="40000" lnSpcReduction="20000"/>
          </a:bodyPr>
          <a:lstStyle/>
          <a:p>
            <a:pPr eaLnBrk="1" hangingPunct="1">
              <a:lnSpc>
                <a:spcPct val="80000"/>
              </a:lnSpc>
              <a:buFont typeface="Wingdings 2" charset="2"/>
              <a:buNone/>
            </a:pPr>
            <a:endParaRPr lang="en-US" b="0" dirty="0"/>
          </a:p>
          <a:p>
            <a:pPr indent="0">
              <a:lnSpc>
                <a:spcPct val="120000"/>
              </a:lnSpc>
              <a:spcBef>
                <a:spcPts val="0"/>
              </a:spcBef>
              <a:buNone/>
            </a:pPr>
            <a:r>
              <a:rPr lang="el-GR" sz="5000" dirty="0"/>
              <a:t>Πριν από την έκθεση σε μια αντιξοότητα, οι άνθρωποι είχαν έναν τρόπο ζωής στο οποίο είχαν «συνηθίσει»</a:t>
            </a:r>
            <a:r>
              <a:rPr lang="en-US" sz="5000" dirty="0"/>
              <a:t>.  </a:t>
            </a:r>
            <a:r>
              <a:rPr lang="el-GR" sz="5000" dirty="0"/>
              <a:t>Αυτός περιελάμβανε τη ρουτίνα, καθημερινές δραστηριότητες, σκοπούς, προσδοκίες, κανόνες, αξίες, ηθική, παραδόσεις και έθιμα που τους επέτρεπαν να ακολουθούν τους ιδιαίτερους τρόπους τους για να σκέφτονται, να συναισθάνονται, να συμπεριφέρονται</a:t>
            </a:r>
            <a:r>
              <a:rPr lang="en-US" sz="5000" dirty="0"/>
              <a:t>. </a:t>
            </a:r>
          </a:p>
          <a:p>
            <a:pPr>
              <a:lnSpc>
                <a:spcPct val="120000"/>
              </a:lnSpc>
              <a:spcBef>
                <a:spcPts val="0"/>
              </a:spcBef>
              <a:buNone/>
            </a:pPr>
            <a:r>
              <a:rPr lang="en-US" sz="5000" dirty="0"/>
              <a:t> </a:t>
            </a:r>
          </a:p>
          <a:p>
            <a:pPr algn="ctr">
              <a:lnSpc>
                <a:spcPct val="120000"/>
              </a:lnSpc>
              <a:spcBef>
                <a:spcPts val="0"/>
              </a:spcBef>
              <a:buNone/>
            </a:pPr>
            <a:r>
              <a:rPr lang="el-GR" sz="5000" dirty="0"/>
              <a:t>Αυτός ο τρόπος ζωής είναι σημαντικός για τη διατήρηση μιας θετικής αίσθησης ευεξίας</a:t>
            </a:r>
            <a:r>
              <a:rPr lang="en-US" sz="5000" dirty="0"/>
              <a:t>. </a:t>
            </a:r>
          </a:p>
          <a:p>
            <a:pPr>
              <a:lnSpc>
                <a:spcPct val="120000"/>
              </a:lnSpc>
              <a:spcBef>
                <a:spcPts val="0"/>
              </a:spcBef>
              <a:buNone/>
            </a:pPr>
            <a:endParaRPr lang="en-US" sz="5000" dirty="0"/>
          </a:p>
          <a:p>
            <a:pPr>
              <a:lnSpc>
                <a:spcPct val="120000"/>
              </a:lnSpc>
              <a:spcBef>
                <a:spcPts val="0"/>
              </a:spcBef>
              <a:buNone/>
            </a:pPr>
            <a:r>
              <a:rPr lang="el-GR" sz="5000" dirty="0"/>
              <a:t>Όταν εκτιθέμεθα σε αντιξοότητες και κρίσεις οδηγούμαστε σε άμεσες και συχνά παγιωμένες αλλαγές σε αυτόν τον τρόπο ζωής. Η ζωή σπάνια πια θα είναι ίδια όπως πριν</a:t>
            </a:r>
            <a:r>
              <a:rPr lang="en-US" sz="5000" dirty="0"/>
              <a:t>.</a:t>
            </a:r>
          </a:p>
          <a:p>
            <a:pPr>
              <a:lnSpc>
                <a:spcPct val="120000"/>
              </a:lnSpc>
              <a:spcBef>
                <a:spcPts val="0"/>
              </a:spcBef>
              <a:buNone/>
            </a:pPr>
            <a:endParaRPr lang="en-US" sz="5000" dirty="0"/>
          </a:p>
          <a:p>
            <a:pPr marL="0" indent="0" algn="ctr">
              <a:lnSpc>
                <a:spcPct val="120000"/>
              </a:lnSpc>
              <a:spcBef>
                <a:spcPts val="0"/>
              </a:spcBef>
              <a:buNone/>
            </a:pPr>
            <a:r>
              <a:rPr lang="en-US" sz="5000" dirty="0">
                <a:solidFill>
                  <a:srgbClr val="0000FF"/>
                </a:solidFill>
              </a:rPr>
              <a:t>          </a:t>
            </a:r>
            <a:r>
              <a:rPr lang="el-GR" sz="5000" dirty="0">
                <a:solidFill>
                  <a:srgbClr val="0000FF"/>
                </a:solidFill>
              </a:rPr>
              <a:t>Αυτή είναι μια απώλεια που μπορεί να προκαλέσει μεγάλη δυσφορία</a:t>
            </a:r>
            <a:r>
              <a:rPr lang="en-US" sz="5000" dirty="0">
                <a:solidFill>
                  <a:srgbClr val="0000FF"/>
                </a:solidFill>
              </a:rPr>
              <a:t>!</a:t>
            </a:r>
          </a:p>
          <a:p>
            <a:pPr eaLnBrk="1" hangingPunct="1">
              <a:lnSpc>
                <a:spcPct val="80000"/>
              </a:lnSpc>
              <a:buFont typeface="Wingdings 2" charset="2"/>
              <a:buNone/>
            </a:pPr>
            <a:endParaRPr lang="en-US" sz="2200" dirty="0"/>
          </a:p>
          <a:p>
            <a:pPr eaLnBrk="1" hangingPunct="1">
              <a:lnSpc>
                <a:spcPct val="80000"/>
              </a:lnSpc>
            </a:pPr>
            <a:endParaRPr lang="en-US" sz="2200" dirty="0"/>
          </a:p>
        </p:txBody>
      </p:sp>
    </p:spTree>
    <p:extLst>
      <p:ext uri="{BB962C8B-B14F-4D97-AF65-F5344CB8AC3E}">
        <p14:creationId xmlns:p14="http://schemas.microsoft.com/office/powerpoint/2010/main" val="403830120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a:xfrm>
            <a:off x="1956930" y="990600"/>
            <a:ext cx="8711070" cy="838200"/>
          </a:xfrm>
        </p:spPr>
        <p:txBody>
          <a:bodyPr>
            <a:normAutofit fontScale="90000"/>
          </a:bodyPr>
          <a:lstStyle/>
          <a:p>
            <a:r>
              <a:rPr lang="el-GR" sz="3100" dirty="0"/>
              <a:t>Κοινωνικές συνθήκες που μακροχρόνια οδηγούν σε έντονο άγχος</a:t>
            </a:r>
            <a:r>
              <a:rPr lang="en-US" sz="3100" dirty="0"/>
              <a:t>:</a:t>
            </a:r>
            <a:br>
              <a:rPr lang="en-US" sz="2800" dirty="0"/>
            </a:br>
            <a:endParaRPr lang="en-US" sz="2800" dirty="0"/>
          </a:p>
        </p:txBody>
      </p:sp>
      <p:sp>
        <p:nvSpPr>
          <p:cNvPr id="92163" name="Content Placeholder 2"/>
          <p:cNvSpPr>
            <a:spLocks noGrp="1"/>
          </p:cNvSpPr>
          <p:nvPr>
            <p:ph idx="1"/>
          </p:nvPr>
        </p:nvSpPr>
        <p:spPr>
          <a:xfrm>
            <a:off x="1828800" y="1981201"/>
            <a:ext cx="8686800" cy="4739357"/>
          </a:xfrm>
        </p:spPr>
        <p:txBody>
          <a:bodyPr>
            <a:normAutofit fontScale="77500" lnSpcReduction="20000"/>
          </a:bodyPr>
          <a:lstStyle/>
          <a:p>
            <a:pPr>
              <a:buFont typeface="Wingdings" charset="2"/>
              <a:buChar char="v"/>
            </a:pPr>
            <a:r>
              <a:rPr lang="el-GR" sz="2600" b="1" dirty="0"/>
              <a:t>Φτωχή διατροφή παιδιών και εγκύων </a:t>
            </a:r>
            <a:r>
              <a:rPr lang="el-GR" sz="2600" dirty="0"/>
              <a:t>οδηγεί σε προβλήματα σωματικής και </a:t>
            </a:r>
            <a:r>
              <a:rPr lang="el-GR" sz="2600" dirty="0" err="1"/>
              <a:t>ψυχονοητικής</a:t>
            </a:r>
            <a:r>
              <a:rPr lang="el-GR" sz="2600" dirty="0"/>
              <a:t> ανάπτυξης που μπορεί να αποκτήσουν μόνιμο χαρακτήρα</a:t>
            </a:r>
            <a:r>
              <a:rPr lang="en-US" sz="2600" dirty="0"/>
              <a:t>.</a:t>
            </a:r>
          </a:p>
          <a:p>
            <a:pPr>
              <a:buFont typeface="Wingdings" panose="05000000000000000000" pitchFamily="2" charset="2"/>
              <a:buChar char="v"/>
            </a:pPr>
            <a:r>
              <a:rPr lang="el-GR" sz="2600" b="1" dirty="0"/>
              <a:t>Έλλειψη δραστηριότητας ή εισοδήματος </a:t>
            </a:r>
            <a:r>
              <a:rPr lang="el-GR" sz="2600" dirty="0"/>
              <a:t>οδηγεί σε ανία, κατάθλιψη, συγκρούσεις, τζόγο, χρήση αλκοόλ και ουσιών, συμπεριφορές υψηλού κινδύνου, όπως εγκληματικότητα, πορνεία</a:t>
            </a:r>
            <a:endParaRPr lang="en-US" sz="2600" dirty="0"/>
          </a:p>
          <a:p>
            <a:pPr>
              <a:buFont typeface="Wingdings" panose="05000000000000000000" pitchFamily="2" charset="2"/>
              <a:buChar char="v"/>
            </a:pPr>
            <a:r>
              <a:rPr lang="el-GR" sz="2600" b="1" dirty="0"/>
              <a:t>Χρήση ουσιών </a:t>
            </a:r>
            <a:r>
              <a:rPr lang="el-GR" sz="2600" dirty="0"/>
              <a:t>οδηγεί σε ενδοοικογενειακή και κοινωνική βία</a:t>
            </a:r>
            <a:r>
              <a:rPr lang="en-US" sz="2600" dirty="0"/>
              <a:t>.</a:t>
            </a:r>
          </a:p>
          <a:p>
            <a:pPr>
              <a:buFont typeface="Wingdings" panose="05000000000000000000" pitchFamily="2" charset="2"/>
              <a:buChar char="v"/>
            </a:pPr>
            <a:r>
              <a:rPr lang="el-GR" sz="2600" b="1" dirty="0"/>
              <a:t>Στρες ανάμεσα στα μέλη της οικογένειας και της κοινότητας </a:t>
            </a:r>
            <a:r>
              <a:rPr lang="el-GR" sz="2600" dirty="0"/>
              <a:t>εξαιτίας αυτών που πρέπει να κάνουν για να επιβιώσουν ή εξ αιτίας της επιρροής του τρόπου με τον οποίο παρέχεται η ανθρωπιστική και που είναι αντίθετος με τους συνήθεις κανόνες, τις αξίες, την ηθική και τις παραδόσεις των ανθρώπων</a:t>
            </a:r>
            <a:r>
              <a:rPr lang="en-US" sz="2600" dirty="0"/>
              <a:t>.</a:t>
            </a:r>
          </a:p>
          <a:p>
            <a:pPr>
              <a:buFont typeface="Wingdings" charset="2"/>
              <a:buChar char="v"/>
            </a:pPr>
            <a:r>
              <a:rPr lang="el-GR" sz="2600" b="1" dirty="0"/>
              <a:t>Απώλεια ή έλλειψη ευκαιριών ανάπτυξης</a:t>
            </a:r>
            <a:r>
              <a:rPr lang="el-GR" sz="2600" dirty="0"/>
              <a:t>, όπως η εκπαίδευση, ο γάμος, η εγκυμοσύνη, κλπ</a:t>
            </a:r>
            <a:r>
              <a:rPr lang="en-US" sz="2600" dirty="0"/>
              <a:t>.</a:t>
            </a:r>
          </a:p>
          <a:p>
            <a:pPr>
              <a:buFont typeface="Wingdings" charset="2"/>
              <a:buChar char="v"/>
            </a:pPr>
            <a:r>
              <a:rPr lang="el-GR" sz="2600" b="1" dirty="0"/>
              <a:t>Έλλειψη ιδιωτικής ζωής για τις γυναίκες, τα κορίτσια, τα έγγαμα ζευγάρια, τους ηλικιωμένους και τα ΑΜΕΑ</a:t>
            </a:r>
            <a:r>
              <a:rPr lang="el-GR" sz="2600" dirty="0"/>
              <a:t> οδηγεί σε απελπισία, κακοποίηση, προβλήματα υγείας, κλπ</a:t>
            </a:r>
            <a:r>
              <a:rPr lang="en-US" sz="2600" dirty="0"/>
              <a:t>.</a:t>
            </a:r>
          </a:p>
          <a:p>
            <a:endParaRPr lang="en-US" dirty="0"/>
          </a:p>
        </p:txBody>
      </p:sp>
    </p:spTree>
    <p:extLst>
      <p:ext uri="{BB962C8B-B14F-4D97-AF65-F5344CB8AC3E}">
        <p14:creationId xmlns:p14="http://schemas.microsoft.com/office/powerpoint/2010/main" val="84547015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Naslov 1"/>
          <p:cNvSpPr>
            <a:spLocks noGrp="1"/>
          </p:cNvSpPr>
          <p:nvPr>
            <p:ph type="ctrTitle"/>
          </p:nvPr>
        </p:nvSpPr>
        <p:spPr>
          <a:xfrm>
            <a:off x="2032509" y="526775"/>
            <a:ext cx="7773293" cy="911945"/>
          </a:xfrm>
        </p:spPr>
        <p:txBody>
          <a:bodyPr>
            <a:normAutofit fontScale="90000"/>
          </a:bodyPr>
          <a:lstStyle/>
          <a:p>
            <a:r>
              <a:rPr lang="el-GR" sz="3200" dirty="0">
                <a:solidFill>
                  <a:srgbClr val="005FA0"/>
                </a:solidFill>
                <a:latin typeface="Myriad Pro Light" charset="0"/>
                <a:ea typeface="ヒラギノ角ゴ ProN W3" charset="0"/>
                <a:cs typeface="Myriad Pro Light" charset="0"/>
                <a:sym typeface="Myriad Pro Light" charset="0"/>
              </a:rPr>
              <a:t>Μετανάστευση</a:t>
            </a:r>
            <a:r>
              <a:rPr lang="sl-SI" sz="3200" dirty="0">
                <a:solidFill>
                  <a:srgbClr val="005FA0"/>
                </a:solidFill>
                <a:latin typeface="Myriad Pro Light" charset="0"/>
                <a:ea typeface="ヒラギノ角ゴ ProN W3" charset="0"/>
                <a:cs typeface="Myriad Pro Light" charset="0"/>
                <a:sym typeface="Myriad Pro Light" charset="0"/>
              </a:rPr>
              <a:t>, </a:t>
            </a:r>
            <a:r>
              <a:rPr lang="el-GR" sz="3200" dirty="0">
                <a:solidFill>
                  <a:srgbClr val="005FA0"/>
                </a:solidFill>
                <a:latin typeface="Myriad Pro Light" charset="0"/>
                <a:ea typeface="ヒラギノ角ゴ ProN W3" charset="0"/>
                <a:cs typeface="Myriad Pro Light" charset="0"/>
                <a:sym typeface="Myriad Pro Light" charset="0"/>
              </a:rPr>
              <a:t>Νέο πολιτισμικό περιβάλλον και Στρες</a:t>
            </a:r>
            <a:endParaRPr lang="sl-SI" sz="3200" dirty="0">
              <a:latin typeface="Gill Sans" charset="0"/>
              <a:ea typeface="ヒラギノ角ゴ ProN W3" charset="0"/>
              <a:cs typeface="ヒラギノ角ゴ ProN W3" charset="0"/>
            </a:endParaRPr>
          </a:p>
        </p:txBody>
      </p:sp>
      <p:sp>
        <p:nvSpPr>
          <p:cNvPr id="26627" name="Podnaslov 2"/>
          <p:cNvSpPr>
            <a:spLocks noGrp="1"/>
          </p:cNvSpPr>
          <p:nvPr>
            <p:ph type="subTitle" idx="1"/>
          </p:nvPr>
        </p:nvSpPr>
        <p:spPr>
          <a:xfrm>
            <a:off x="1828800" y="2057400"/>
            <a:ext cx="8382000" cy="4724400"/>
          </a:xfrm>
        </p:spPr>
        <p:txBody>
          <a:bodyPr/>
          <a:lstStyle/>
          <a:p>
            <a:pPr marL="664357" lvl="1" indent="-342900" algn="l">
              <a:spcBef>
                <a:spcPts val="800"/>
              </a:spcBef>
              <a:buFont typeface="Arial" panose="020B0604020202020204" pitchFamily="34" charset="0"/>
              <a:buChar char="•"/>
            </a:pPr>
            <a:r>
              <a:rPr lang="el-GR" altLang="sl-SI" sz="2000" dirty="0">
                <a:solidFill>
                  <a:srgbClr val="000000"/>
                </a:solidFill>
                <a:latin typeface="Myriad Pro Light"/>
              </a:rPr>
              <a:t>Η μετανάστευση από μόνη δεν συνιστά αιτία ψυχικής διαταραχής</a:t>
            </a:r>
            <a:r>
              <a:rPr lang="en-GB" altLang="sl-SI" sz="2000" dirty="0">
                <a:solidFill>
                  <a:srgbClr val="000000"/>
                </a:solidFill>
                <a:latin typeface="Myriad Pro Light"/>
              </a:rPr>
              <a:t>.</a:t>
            </a:r>
          </a:p>
          <a:p>
            <a:pPr marL="664357" lvl="1" indent="-342900" algn="l">
              <a:spcBef>
                <a:spcPts val="800"/>
              </a:spcBef>
              <a:buFont typeface="Arial" panose="020B0604020202020204" pitchFamily="34" charset="0"/>
              <a:buChar char="•"/>
            </a:pPr>
            <a:r>
              <a:rPr lang="el-GR" sz="2000" dirty="0">
                <a:latin typeface="Myriad Pro Light"/>
                <a:ea typeface="ヒラギノ角ゴ ProN W3" charset="0"/>
                <a:cs typeface="ヒラギノ角ゴ ProN W3" charset="0"/>
              </a:rPr>
              <a:t>Η αλλαγή πολιτισμικής, θρησκευτικής, </a:t>
            </a:r>
            <a:r>
              <a:rPr lang="el-GR" sz="2000" dirty="0" err="1">
                <a:latin typeface="Myriad Pro Light"/>
                <a:ea typeface="ヒラギノ角ゴ ProN W3" charset="0"/>
                <a:cs typeface="ヒラギノ角ゴ ProN W3" charset="0"/>
              </a:rPr>
              <a:t>έμφυλης</a:t>
            </a:r>
            <a:r>
              <a:rPr lang="el-GR" sz="2000" dirty="0">
                <a:latin typeface="Myriad Pro Light"/>
                <a:ea typeface="ヒラギノ角ゴ ProN W3" charset="0"/>
                <a:cs typeface="ヒラギノ角ゴ ProN W3" charset="0"/>
              </a:rPr>
              <a:t> ταυτότητας και κοινωνικού ρόλου μπορεί να προκαλέσουν </a:t>
            </a:r>
            <a:r>
              <a:rPr lang="el-GR" sz="2000" dirty="0" err="1">
                <a:latin typeface="Myriad Pro Light"/>
                <a:ea typeface="ヒラギノ角ゴ ProN W3" charset="0"/>
                <a:cs typeface="ヒラギノ角ゴ ProN W3" charset="0"/>
              </a:rPr>
              <a:t>επιπολιτισμικό</a:t>
            </a:r>
            <a:r>
              <a:rPr lang="el-GR" sz="2000" dirty="0">
                <a:latin typeface="Myriad Pro Light"/>
                <a:ea typeface="ヒラギノ角ゴ ProN W3" charset="0"/>
                <a:cs typeface="ヒラギノ角ゴ ProN W3" charset="0"/>
              </a:rPr>
              <a:t> στρες</a:t>
            </a:r>
            <a:endParaRPr lang="en-GB" sz="2000" dirty="0">
              <a:latin typeface="Myriad Pro Light"/>
              <a:ea typeface="ヒラギノ角ゴ ProN W3" charset="0"/>
              <a:cs typeface="ヒラギノ角ゴ ProN W3" charset="0"/>
            </a:endParaRPr>
          </a:p>
          <a:p>
            <a:pPr marL="664357" lvl="1" indent="-342900" algn="l">
              <a:spcBef>
                <a:spcPts val="800"/>
              </a:spcBef>
              <a:buFont typeface="Arial" panose="020B0604020202020204" pitchFamily="34" charset="0"/>
              <a:buChar char="•"/>
            </a:pPr>
            <a:r>
              <a:rPr lang="el-GR" sz="2000" dirty="0">
                <a:latin typeface="Myriad Pro Light"/>
                <a:ea typeface="ヒラギノ角ゴ ProN W3" charset="0"/>
                <a:cs typeface="ヒラギノ角ゴ ProN W3" charset="0"/>
              </a:rPr>
              <a:t>Στρες μετανάστευσης και απώλεια. Πρόκειται για ένα </a:t>
            </a:r>
            <a:r>
              <a:rPr lang="el-GR" sz="2000" dirty="0" err="1">
                <a:latin typeface="Myriad Pro Light"/>
                <a:ea typeface="ヒラギノ角ゴ ProN W3" charset="0"/>
                <a:cs typeface="ヒラギノ角ゴ ProN W3" charset="0"/>
              </a:rPr>
              <a:t>ψυχοπιεστικό</a:t>
            </a:r>
            <a:r>
              <a:rPr lang="el-GR" sz="2000" dirty="0">
                <a:latin typeface="Myriad Pro Light"/>
                <a:ea typeface="ヒラギノ角ゴ ProN W3" charset="0"/>
                <a:cs typeface="ヒラギノ角ゴ ProN W3" charset="0"/>
              </a:rPr>
              <a:t> γεγονός ζωής και αιτία πρόκλησης άγχους</a:t>
            </a:r>
            <a:endParaRPr lang="en-GB" sz="2000" dirty="0">
              <a:latin typeface="Myriad Pro Light"/>
              <a:ea typeface="ヒラギノ角ゴ ProN W3" charset="0"/>
              <a:cs typeface="ヒラギノ角ゴ ProN W3" charset="0"/>
            </a:endParaRPr>
          </a:p>
          <a:p>
            <a:pPr marL="664357" lvl="1" indent="-342900" algn="l">
              <a:spcBef>
                <a:spcPts val="800"/>
              </a:spcBef>
              <a:buFont typeface="Arial" panose="020B0604020202020204" pitchFamily="34" charset="0"/>
              <a:buChar char="•"/>
            </a:pPr>
            <a:r>
              <a:rPr lang="el-GR" altLang="sl-SI" sz="2000" dirty="0">
                <a:solidFill>
                  <a:srgbClr val="000000"/>
                </a:solidFill>
                <a:latin typeface="Myriad Pro Light"/>
              </a:rPr>
              <a:t>Οι πρόσφυγες και οι αιτούντες άσυλο, μαζί με τους μετανάστες «χωρίς χαρτιά», θεωρείται ότι είναι άτομα υψηλού κινδύνου για εμφάνιση ψυχικής διαταραχής, εξ αιτίας προηγούμενων και σύγχρονων δύσκολων θέσεων στις οποίες βρίσκονται</a:t>
            </a:r>
            <a:endParaRPr lang="en-GB" altLang="sl-SI" sz="2000" dirty="0">
              <a:solidFill>
                <a:srgbClr val="000000"/>
              </a:solidFill>
              <a:latin typeface="Myriad Pro Light"/>
            </a:endParaRPr>
          </a:p>
          <a:p>
            <a:pPr marL="664357" lvl="1" indent="-342900" algn="l">
              <a:spcBef>
                <a:spcPts val="800"/>
              </a:spcBef>
              <a:buFont typeface="Arial" panose="020B0604020202020204" pitchFamily="34" charset="0"/>
              <a:buChar char="•"/>
            </a:pPr>
            <a:r>
              <a:rPr lang="el-GR" sz="2000" dirty="0">
                <a:latin typeface="Myriad Pro Light"/>
                <a:ea typeface="ヒラギノ角ゴ ProN W3" charset="0"/>
                <a:cs typeface="ヒラギノ角ゴ ProN W3" charset="0"/>
              </a:rPr>
              <a:t>Υφίσταται ο κίνδυνος </a:t>
            </a:r>
            <a:r>
              <a:rPr lang="el-GR" sz="2000" dirty="0" err="1">
                <a:latin typeface="Myriad Pro Light"/>
                <a:ea typeface="ヒラギノ角ゴ ProN W3" charset="0"/>
                <a:cs typeface="ヒラギノ角ゴ ProN W3" charset="0"/>
              </a:rPr>
              <a:t>θυματοποίησης</a:t>
            </a:r>
            <a:r>
              <a:rPr lang="el-GR" sz="2000" dirty="0">
                <a:latin typeface="Myriad Pro Light"/>
                <a:ea typeface="ヒラギノ角ゴ ProN W3" charset="0"/>
                <a:cs typeface="ヒラギノ角ゴ ProN W3" charset="0"/>
              </a:rPr>
              <a:t> και απόκτησης ταυτότητας θύματος</a:t>
            </a:r>
            <a:endParaRPr lang="en-GB" sz="2000" dirty="0">
              <a:latin typeface="Myriad Pro Light" charset="0"/>
              <a:ea typeface="ヒラギノ角ゴ ProN W3" charset="0"/>
              <a:cs typeface="ヒラギノ角ゴ ProN W3" charset="0"/>
            </a:endParaRPr>
          </a:p>
        </p:txBody>
      </p:sp>
    </p:spTree>
    <p:extLst>
      <p:ext uri="{BB962C8B-B14F-4D97-AF65-F5344CB8AC3E}">
        <p14:creationId xmlns:p14="http://schemas.microsoft.com/office/powerpoint/2010/main" val="187978874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slov 1"/>
          <p:cNvSpPr txBox="1">
            <a:spLocks/>
          </p:cNvSpPr>
          <p:nvPr/>
        </p:nvSpPr>
        <p:spPr bwMode="auto">
          <a:xfrm>
            <a:off x="1828800" y="762000"/>
            <a:ext cx="84582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l-GR" sz="3000" dirty="0">
                <a:solidFill>
                  <a:srgbClr val="005FA0"/>
                </a:solidFill>
                <a:latin typeface="Myriad Pro Light" charset="0"/>
                <a:ea typeface="ヒラギノ角ゴ ProN W3" charset="0"/>
                <a:cs typeface="Myriad Pro Light" charset="0"/>
                <a:sym typeface="Myriad Pro Light" charset="0"/>
              </a:rPr>
              <a:t>Παράγοντες που επηρεάζουν την Ψυχική Υγεία</a:t>
            </a:r>
            <a:endParaRPr lang="sl-SI" sz="3000" dirty="0">
              <a:latin typeface="Gill Sans" charset="0"/>
              <a:ea typeface="ヒラギノ角ゴ ProN W3" charset="0"/>
              <a:cs typeface="ヒラギノ角ゴ ProN W3" charset="0"/>
            </a:endParaRPr>
          </a:p>
        </p:txBody>
      </p:sp>
      <p:sp>
        <p:nvSpPr>
          <p:cNvPr id="8" name="Podnaslov 2"/>
          <p:cNvSpPr>
            <a:spLocks noGrp="1"/>
          </p:cNvSpPr>
          <p:nvPr>
            <p:ph type="subTitle" idx="1"/>
          </p:nvPr>
        </p:nvSpPr>
        <p:spPr>
          <a:xfrm>
            <a:off x="1524000" y="1981200"/>
            <a:ext cx="8991600" cy="4343400"/>
          </a:xfrm>
        </p:spPr>
        <p:txBody>
          <a:bodyPr numCol="3"/>
          <a:lstStyle/>
          <a:p>
            <a:pPr marL="401822" indent="-401822" algn="l">
              <a:spcBef>
                <a:spcPts val="422"/>
              </a:spcBef>
              <a:buFontTx/>
              <a:buChar char="•"/>
            </a:pPr>
            <a:r>
              <a:rPr lang="el-GR" sz="2400" dirty="0">
                <a:latin typeface="Myriad Pro Light" charset="0"/>
                <a:ea typeface="ヒラギノ角ゴ ProN W3" charset="0"/>
                <a:cs typeface="ヒラギノ角ゴ ProN W3" charset="0"/>
              </a:rPr>
              <a:t>Προσωπικά χαρακτηριστικά</a:t>
            </a:r>
            <a:r>
              <a:rPr lang="x-none" sz="2400">
                <a:latin typeface="Myriad Pro Light" charset="0"/>
                <a:ea typeface="ヒラギノ角ゴ ProN W3" charset="0"/>
                <a:cs typeface="ヒラギノ角ゴ ProN W3" charset="0"/>
              </a:rPr>
              <a:t>: </a:t>
            </a:r>
            <a:endParaRPr lang="x-none" sz="2400" dirty="0">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a:solidFill>
                  <a:srgbClr val="2D517C"/>
                </a:solidFill>
                <a:latin typeface="Myriad Pro Light" charset="0"/>
                <a:ea typeface="ヒラギノ角ゴ ProN W3" charset="0"/>
                <a:cs typeface="ヒラギノ角ゴ ProN W3" charset="0"/>
              </a:rPr>
              <a:t>Φύλο</a:t>
            </a:r>
            <a:endParaRPr lang="x-none" sz="2000" dirty="0">
              <a:solidFill>
                <a:srgbClr val="2D517C"/>
              </a:solidFill>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a:solidFill>
                  <a:srgbClr val="2D517C"/>
                </a:solidFill>
                <a:latin typeface="Myriad Pro Light" charset="0"/>
                <a:ea typeface="ヒラギノ角ゴ ProN W3" charset="0"/>
                <a:cs typeface="ヒラギノ角ゴ ProN W3" charset="0"/>
              </a:rPr>
              <a:t>Ηλικία</a:t>
            </a:r>
            <a:endParaRPr lang="x-none" sz="2000" dirty="0">
              <a:solidFill>
                <a:srgbClr val="2D517C"/>
              </a:solidFill>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a:solidFill>
                  <a:srgbClr val="2D517C"/>
                </a:solidFill>
                <a:latin typeface="Myriad Pro Light" charset="0"/>
                <a:ea typeface="ヒラギノ角ゴ ProN W3" charset="0"/>
                <a:cs typeface="ヒラギノ角ゴ ProN W3" charset="0"/>
              </a:rPr>
              <a:t>Επίπεδο εκπαίδευσης</a:t>
            </a:r>
            <a:endParaRPr lang="x-none" sz="2000" dirty="0">
              <a:solidFill>
                <a:srgbClr val="2D517C"/>
              </a:solidFill>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a:solidFill>
                  <a:srgbClr val="2D517C"/>
                </a:solidFill>
                <a:latin typeface="Myriad Pro Light" charset="0"/>
                <a:ea typeface="ヒラギノ角ゴ ProN W3" charset="0"/>
                <a:cs typeface="ヒラギノ角ゴ ProN W3" charset="0"/>
              </a:rPr>
              <a:t>Πόροι</a:t>
            </a:r>
            <a:endParaRPr lang="x-none" sz="2000" dirty="0">
              <a:solidFill>
                <a:srgbClr val="2D517C"/>
              </a:solidFill>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a:solidFill>
                  <a:srgbClr val="2D517C"/>
                </a:solidFill>
                <a:latin typeface="Myriad Pro Light" charset="0"/>
                <a:ea typeface="ヒラギノ角ゴ ProN W3" charset="0"/>
                <a:cs typeface="ヒラギノ角ゴ ProN W3" charset="0"/>
              </a:rPr>
              <a:t>Στρατηγικές </a:t>
            </a:r>
            <a:r>
              <a:rPr lang="el-GR" sz="2000" dirty="0" err="1">
                <a:solidFill>
                  <a:srgbClr val="2D517C"/>
                </a:solidFill>
                <a:latin typeface="Myriad Pro Light" charset="0"/>
                <a:ea typeface="ヒラギノ角ゴ ProN W3" charset="0"/>
                <a:cs typeface="ヒラギノ角ゴ ProN W3" charset="0"/>
              </a:rPr>
              <a:t>επιπολιτισμού</a:t>
            </a:r>
            <a:endParaRPr lang="x-none" sz="2000" dirty="0">
              <a:solidFill>
                <a:srgbClr val="2D517C"/>
              </a:solidFill>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a:solidFill>
                  <a:srgbClr val="2D517C"/>
                </a:solidFill>
                <a:latin typeface="Myriad Pro Light" charset="0"/>
                <a:ea typeface="ヒラギノ角ゴ ProN W3" charset="0"/>
                <a:cs typeface="ヒラギノ角ゴ ProN W3" charset="0"/>
              </a:rPr>
              <a:t>Προϋπάρχοντα προβλήματα ΨΥ</a:t>
            </a:r>
            <a:endParaRPr lang="en-US" sz="2400" dirty="0">
              <a:solidFill>
                <a:srgbClr val="2D517C"/>
              </a:solidFill>
              <a:latin typeface="Myriad Pro Light" charset="0"/>
              <a:ea typeface="ヒラギノ角ゴ ProN W3" charset="0"/>
              <a:cs typeface="ヒラギノ角ゴ ProN W3" charset="0"/>
            </a:endParaRPr>
          </a:p>
          <a:p>
            <a:pPr marL="401822" indent="-401822" algn="l">
              <a:spcBef>
                <a:spcPts val="422"/>
              </a:spcBef>
              <a:buFontTx/>
              <a:buChar char="•"/>
            </a:pPr>
            <a:endParaRPr lang="en-US" sz="2400" dirty="0">
              <a:latin typeface="Myriad Pro Light" charset="0"/>
              <a:ea typeface="ヒラギノ角ゴ ProN W3" charset="0"/>
              <a:cs typeface="ヒラギノ角ゴ ProN W3" charset="0"/>
            </a:endParaRPr>
          </a:p>
          <a:p>
            <a:pPr marL="401822" indent="-401822" algn="l">
              <a:spcBef>
                <a:spcPts val="422"/>
              </a:spcBef>
              <a:buFontTx/>
              <a:buChar char="•"/>
            </a:pPr>
            <a:endParaRPr lang="en-US" sz="2400" dirty="0">
              <a:latin typeface="Myriad Pro Light" charset="0"/>
              <a:ea typeface="ヒラギノ角ゴ ProN W3" charset="0"/>
              <a:cs typeface="ヒラギノ角ゴ ProN W3" charset="0"/>
            </a:endParaRPr>
          </a:p>
          <a:p>
            <a:pPr marL="401822" indent="-401822" algn="l">
              <a:spcBef>
                <a:spcPts val="422"/>
              </a:spcBef>
              <a:buFontTx/>
              <a:buChar char="•"/>
            </a:pPr>
            <a:r>
              <a:rPr lang="el-GR" sz="2400" dirty="0">
                <a:latin typeface="Myriad Pro Light" charset="0"/>
                <a:ea typeface="ヒラギノ角ゴ ProN W3" charset="0"/>
                <a:cs typeface="ヒラギノ角ゴ ProN W3" charset="0"/>
              </a:rPr>
              <a:t>Κοινωνική στήριξη</a:t>
            </a:r>
            <a:r>
              <a:rPr lang="x-none" sz="2400">
                <a:latin typeface="Myriad Pro Light" charset="0"/>
                <a:ea typeface="ヒラギノ角ゴ ProN W3" charset="0"/>
                <a:cs typeface="ヒラギノ角ゴ ProN W3" charset="0"/>
              </a:rPr>
              <a:t>: </a:t>
            </a:r>
            <a:endParaRPr lang="x-none" sz="2400" dirty="0">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a:solidFill>
                  <a:srgbClr val="2D517C"/>
                </a:solidFill>
                <a:latin typeface="Myriad Pro Light" charset="0"/>
                <a:ea typeface="ヒラギノ角ゴ ProN W3" charset="0"/>
                <a:cs typeface="ヒラギノ角ゴ ProN W3" charset="0"/>
              </a:rPr>
              <a:t>Οικογένεια</a:t>
            </a:r>
            <a:endParaRPr lang="x-none" sz="2000" dirty="0">
              <a:solidFill>
                <a:srgbClr val="2D517C"/>
              </a:solidFill>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a:solidFill>
                  <a:srgbClr val="2D517C"/>
                </a:solidFill>
                <a:latin typeface="Myriad Pro Light" charset="0"/>
                <a:ea typeface="ヒラギノ角ゴ ProN W3" charset="0"/>
                <a:cs typeface="ヒラギノ角ゴ ProN W3" charset="0"/>
              </a:rPr>
              <a:t>Κοινότητα</a:t>
            </a:r>
            <a:r>
              <a:rPr lang="en-US" sz="2000" dirty="0">
                <a:solidFill>
                  <a:srgbClr val="2D517C"/>
                </a:solidFill>
                <a:latin typeface="Myriad Pro Light" charset="0"/>
                <a:ea typeface="ヒラギノ角ゴ ProN W3" charset="0"/>
                <a:cs typeface="ヒラギノ角ゴ ProN W3" charset="0"/>
              </a:rPr>
              <a:t>–</a:t>
            </a:r>
            <a:r>
              <a:rPr lang="x-none" sz="2000">
                <a:solidFill>
                  <a:srgbClr val="2D517C"/>
                </a:solidFill>
                <a:latin typeface="Myriad Pro Light" charset="0"/>
                <a:ea typeface="ヒラギノ角ゴ ProN W3" charset="0"/>
                <a:cs typeface="ヒラギノ角ゴ ProN W3" charset="0"/>
              </a:rPr>
              <a:t> </a:t>
            </a:r>
            <a:r>
              <a:rPr lang="el-GR" sz="2000" dirty="0">
                <a:solidFill>
                  <a:srgbClr val="2D517C"/>
                </a:solidFill>
                <a:latin typeface="Myriad Pro Light" charset="0"/>
                <a:ea typeface="ヒラギノ角ゴ ProN W3" charset="0"/>
                <a:cs typeface="ヒラギノ角ゴ ProN W3" charset="0"/>
              </a:rPr>
              <a:t>Διασπορά</a:t>
            </a:r>
            <a:endParaRPr lang="x-none" sz="2000" dirty="0">
              <a:solidFill>
                <a:srgbClr val="2D517C"/>
              </a:solidFill>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a:solidFill>
                  <a:srgbClr val="2D517C"/>
                </a:solidFill>
                <a:latin typeface="Myriad Pro Light" charset="0"/>
                <a:ea typeface="ヒラギノ角ゴ ProN W3" charset="0"/>
                <a:cs typeface="ヒラギノ角ゴ ProN W3" charset="0"/>
              </a:rPr>
              <a:t>Γειτονιά</a:t>
            </a:r>
            <a:endParaRPr lang="x-none" sz="2000" dirty="0">
              <a:solidFill>
                <a:srgbClr val="2D517C"/>
              </a:solidFill>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a:solidFill>
                  <a:srgbClr val="2D517C"/>
                </a:solidFill>
                <a:latin typeface="Myriad Pro Light" charset="0"/>
                <a:ea typeface="ヒラギノ角ゴ ProN W3" charset="0"/>
                <a:cs typeface="ヒラギノ角ゴ ProN W3" charset="0"/>
              </a:rPr>
              <a:t>Σχολείο</a:t>
            </a:r>
            <a:endParaRPr lang="x-none" sz="2000" dirty="0">
              <a:solidFill>
                <a:srgbClr val="2D517C"/>
              </a:solidFill>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a:solidFill>
                  <a:srgbClr val="2D517C"/>
                </a:solidFill>
                <a:latin typeface="Myriad Pro Light" charset="0"/>
                <a:ea typeface="ヒラギノ角ゴ ProN W3" charset="0"/>
                <a:cs typeface="ヒラギノ角ゴ ProN W3" charset="0"/>
              </a:rPr>
              <a:t>Δίκτυα συγγενών</a:t>
            </a:r>
            <a:endParaRPr lang="x-none" sz="2000" dirty="0">
              <a:solidFill>
                <a:srgbClr val="2D517C"/>
              </a:solidFill>
              <a:latin typeface="Myriad Pro Light" charset="0"/>
              <a:ea typeface="ヒラギノ角ゴ ProN W3" charset="0"/>
              <a:cs typeface="ヒラギノ角ゴ ProN W3" charset="0"/>
            </a:endParaRPr>
          </a:p>
          <a:p>
            <a:pPr marL="401822" indent="-401822" algn="l">
              <a:spcBef>
                <a:spcPts val="422"/>
              </a:spcBef>
              <a:buFontTx/>
              <a:buChar char="•"/>
            </a:pPr>
            <a:endParaRPr lang="x-none" sz="2400" dirty="0">
              <a:latin typeface="Myriad Pro Light" charset="0"/>
              <a:ea typeface="ヒラギノ角ゴ ProN W3" charset="0"/>
              <a:cs typeface="ヒラギノ角ゴ ProN W3" charset="0"/>
            </a:endParaRPr>
          </a:p>
          <a:p>
            <a:pPr marL="401822" indent="-401822" algn="l">
              <a:spcBef>
                <a:spcPts val="422"/>
              </a:spcBef>
              <a:buFontTx/>
              <a:buChar char="•"/>
            </a:pPr>
            <a:endParaRPr lang="x-none" sz="2400" dirty="0">
              <a:latin typeface="Myriad Pro Light" charset="0"/>
              <a:ea typeface="ヒラギノ角ゴ ProN W3" charset="0"/>
              <a:cs typeface="ヒラギノ角ゴ ProN W3" charset="0"/>
            </a:endParaRPr>
          </a:p>
          <a:p>
            <a:pPr marL="401822" indent="-401822" algn="l">
              <a:spcBef>
                <a:spcPts val="422"/>
              </a:spcBef>
              <a:buFontTx/>
              <a:buChar char="•"/>
            </a:pPr>
            <a:endParaRPr lang="x-none" sz="2400" dirty="0">
              <a:latin typeface="Myriad Pro Light" charset="0"/>
              <a:ea typeface="ヒラギノ角ゴ ProN W3" charset="0"/>
              <a:cs typeface="ヒラギノ角ゴ ProN W3" charset="0"/>
            </a:endParaRPr>
          </a:p>
          <a:p>
            <a:pPr marL="401822" indent="-401822" algn="l">
              <a:spcBef>
                <a:spcPts val="422"/>
              </a:spcBef>
              <a:buFontTx/>
              <a:buChar char="•"/>
            </a:pPr>
            <a:endParaRPr lang="x-none" sz="2400" dirty="0">
              <a:latin typeface="Myriad Pro Light" charset="0"/>
              <a:ea typeface="ヒラギノ角ゴ ProN W3" charset="0"/>
              <a:cs typeface="ヒラギノ角ゴ ProN W3" charset="0"/>
            </a:endParaRPr>
          </a:p>
          <a:p>
            <a:pPr marL="265113" indent="-265113" algn="l">
              <a:spcBef>
                <a:spcPts val="422"/>
              </a:spcBef>
              <a:buFontTx/>
              <a:buChar char="•"/>
            </a:pPr>
            <a:r>
              <a:rPr lang="el-GR" sz="2400" dirty="0">
                <a:latin typeface="Myriad Pro Light" charset="0"/>
                <a:ea typeface="ヒラギノ角ゴ ProN W3" charset="0"/>
                <a:cs typeface="ヒラギノ角ゴ ProN W3" charset="0"/>
              </a:rPr>
              <a:t>Χαρακτηριστικά της χώρας υποδοχής</a:t>
            </a:r>
            <a:r>
              <a:rPr lang="x-none" sz="2400">
                <a:latin typeface="Myriad Pro Light" charset="0"/>
                <a:ea typeface="ヒラギノ角ゴ ProN W3" charset="0"/>
                <a:cs typeface="ヒラギノ角ゴ ProN W3" charset="0"/>
              </a:rPr>
              <a:t>: </a:t>
            </a:r>
            <a:endParaRPr lang="x-none" sz="2400" dirty="0">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err="1">
                <a:solidFill>
                  <a:srgbClr val="2D517C"/>
                </a:solidFill>
                <a:latin typeface="Myriad Pro Light" charset="0"/>
                <a:ea typeface="ヒラギノ角ゴ ProN W3" charset="0"/>
                <a:cs typeface="ヒラギノ角ゴ ProN W3" charset="0"/>
              </a:rPr>
              <a:t>Κοινωνικο</a:t>
            </a:r>
            <a:r>
              <a:rPr lang="el-GR" sz="2000" dirty="0">
                <a:solidFill>
                  <a:srgbClr val="2D517C"/>
                </a:solidFill>
                <a:latin typeface="Myriad Pro Light" charset="0"/>
                <a:ea typeface="ヒラギノ角ゴ ProN W3" charset="0"/>
                <a:cs typeface="ヒラギノ角ゴ ProN W3" charset="0"/>
              </a:rPr>
              <a:t>-οικονομικό πλαίσιο</a:t>
            </a:r>
            <a:endParaRPr lang="x-none" sz="2000" dirty="0">
              <a:solidFill>
                <a:srgbClr val="2D517C"/>
              </a:solidFill>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a:solidFill>
                  <a:srgbClr val="2D517C"/>
                </a:solidFill>
                <a:latin typeface="Myriad Pro Light" charset="0"/>
                <a:ea typeface="ヒラギノ角ゴ ProN W3" charset="0"/>
                <a:cs typeface="ヒラギノ角ゴ ProN W3" charset="0"/>
              </a:rPr>
              <a:t>Ποσοστά ανεργίας</a:t>
            </a:r>
            <a:endParaRPr lang="x-none" sz="2000" dirty="0">
              <a:solidFill>
                <a:srgbClr val="2D517C"/>
              </a:solidFill>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a:solidFill>
                  <a:srgbClr val="2D517C"/>
                </a:solidFill>
                <a:latin typeface="Myriad Pro Light" charset="0"/>
                <a:ea typeface="ヒラギノ角ゴ ProN W3" charset="0"/>
                <a:cs typeface="ヒラギノ角ゴ ProN W3" charset="0"/>
              </a:rPr>
              <a:t>Προγράμματα εκπαίδευσης</a:t>
            </a:r>
            <a:endParaRPr lang="x-none" sz="2000" dirty="0">
              <a:solidFill>
                <a:srgbClr val="2D517C"/>
              </a:solidFill>
              <a:latin typeface="Myriad Pro Light" charset="0"/>
              <a:ea typeface="ヒラギノ角ゴ ProN W3" charset="0"/>
              <a:cs typeface="ヒラギノ角ゴ ProN W3" charset="0"/>
            </a:endParaRPr>
          </a:p>
          <a:p>
            <a:pPr marL="723279" lvl="1" indent="-401822" algn="l">
              <a:spcBef>
                <a:spcPts val="422"/>
              </a:spcBef>
              <a:buFontTx/>
              <a:buChar char="•"/>
            </a:pPr>
            <a:r>
              <a:rPr lang="el-GR" sz="2000" dirty="0">
                <a:solidFill>
                  <a:srgbClr val="2D517C"/>
                </a:solidFill>
                <a:latin typeface="Myriad Pro Light" charset="0"/>
                <a:ea typeface="ヒラギノ角ゴ ProN W3" charset="0"/>
                <a:cs typeface="ヒラギノ角ゴ ProN W3" charset="0"/>
              </a:rPr>
              <a:t>Υπηρεσίες υγείας</a:t>
            </a:r>
            <a:endParaRPr lang="sl-SI" sz="2000" dirty="0">
              <a:solidFill>
                <a:srgbClr val="2D517C"/>
              </a:solidFill>
              <a:latin typeface="Myriad Pro Light" charset="0"/>
              <a:ea typeface="ヒラギノ角ゴ ProN W3" charset="0"/>
              <a:cs typeface="ヒラギノ角ゴ ProN W3" charset="0"/>
            </a:endParaRPr>
          </a:p>
          <a:p>
            <a:pPr marL="401822" indent="-401822" algn="l">
              <a:buFontTx/>
              <a:buChar char="•"/>
            </a:pPr>
            <a:endParaRPr lang="sl-SI" dirty="0">
              <a:latin typeface="Myriad Pro Light" charset="0"/>
              <a:ea typeface="ヒラギノ角ゴ ProN W3" charset="0"/>
              <a:cs typeface="ヒラギノ角ゴ ProN W3" charset="0"/>
            </a:endParaRPr>
          </a:p>
        </p:txBody>
      </p:sp>
    </p:spTree>
    <p:extLst>
      <p:ext uri="{BB962C8B-B14F-4D97-AF65-F5344CB8AC3E}">
        <p14:creationId xmlns:p14="http://schemas.microsoft.com/office/powerpoint/2010/main" val="276715558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2209800" y="218661"/>
            <a:ext cx="8229600" cy="825098"/>
          </a:xfrm>
        </p:spPr>
        <p:txBody>
          <a:bodyPr/>
          <a:lstStyle/>
          <a:p>
            <a:r>
              <a:rPr lang="el-GR" sz="3200" dirty="0">
                <a:solidFill>
                  <a:srgbClr val="336699"/>
                </a:solidFill>
                <a:latin typeface="Myriad Pro Light"/>
              </a:rPr>
              <a:t>Προ και Μετά – μεταναστευτικοί παράγοντες</a:t>
            </a:r>
            <a:endParaRPr lang="sl-SI" sz="3200" dirty="0">
              <a:solidFill>
                <a:srgbClr val="336699"/>
              </a:solidFill>
              <a:latin typeface="Myriad Pro Light"/>
            </a:endParaRPr>
          </a:p>
        </p:txBody>
      </p:sp>
      <p:graphicFrame>
        <p:nvGraphicFramePr>
          <p:cNvPr id="5" name="Tabela 4"/>
          <p:cNvGraphicFramePr>
            <a:graphicFrameLocks noGrp="1"/>
          </p:cNvGraphicFramePr>
          <p:nvPr>
            <p:extLst>
              <p:ext uri="{D42A27DB-BD31-4B8C-83A1-F6EECF244321}">
                <p14:modId xmlns:p14="http://schemas.microsoft.com/office/powerpoint/2010/main" val="1821717363"/>
              </p:ext>
            </p:extLst>
          </p:nvPr>
        </p:nvGraphicFramePr>
        <p:xfrm>
          <a:off x="1981200" y="1344678"/>
          <a:ext cx="8458200" cy="4754880"/>
        </p:xfrm>
        <a:graphic>
          <a:graphicData uri="http://schemas.openxmlformats.org/drawingml/2006/table">
            <a:tbl>
              <a:tblPr firstRow="1" bandRow="1">
                <a:tableStyleId>{21E4AEA4-8DFA-4A89-87EB-49C32662AFE0}</a:tableStyleId>
              </a:tblPr>
              <a:tblGrid>
                <a:gridCol w="3962400">
                  <a:extLst>
                    <a:ext uri="{9D8B030D-6E8A-4147-A177-3AD203B41FA5}">
                      <a16:colId xmlns:a16="http://schemas.microsoft.com/office/drawing/2014/main" val="20000"/>
                    </a:ext>
                  </a:extLst>
                </a:gridCol>
                <a:gridCol w="4495800">
                  <a:extLst>
                    <a:ext uri="{9D8B030D-6E8A-4147-A177-3AD203B41FA5}">
                      <a16:colId xmlns:a16="http://schemas.microsoft.com/office/drawing/2014/main" val="20001"/>
                    </a:ext>
                  </a:extLst>
                </a:gridCol>
              </a:tblGrid>
              <a:tr h="927061">
                <a:tc>
                  <a:txBody>
                    <a:bodyPr/>
                    <a:lstStyle/>
                    <a:p>
                      <a:r>
                        <a:rPr lang="el-GR" dirty="0"/>
                        <a:t>Προ-μετανάστευση</a:t>
                      </a:r>
                      <a:endParaRPr lang="sl-SI" dirty="0"/>
                    </a:p>
                  </a:txBody>
                  <a:tcPr/>
                </a:tc>
                <a:tc>
                  <a:txBody>
                    <a:bodyPr/>
                    <a:lstStyle/>
                    <a:p>
                      <a:r>
                        <a:rPr lang="el-GR" dirty="0"/>
                        <a:t>Λόγοι </a:t>
                      </a:r>
                      <a:r>
                        <a:rPr lang="sl-SI" dirty="0"/>
                        <a:t>(</a:t>
                      </a:r>
                      <a:r>
                        <a:rPr lang="el-GR" dirty="0"/>
                        <a:t>οικονομικοί</a:t>
                      </a:r>
                      <a:r>
                        <a:rPr lang="sl-SI" dirty="0"/>
                        <a:t>, </a:t>
                      </a:r>
                      <a:r>
                        <a:rPr lang="el-GR" dirty="0"/>
                        <a:t>πολιτικοί)</a:t>
                      </a:r>
                      <a:r>
                        <a:rPr lang="sl-SI" dirty="0"/>
                        <a:t>. </a:t>
                      </a:r>
                    </a:p>
                    <a:p>
                      <a:r>
                        <a:rPr lang="el-GR" dirty="0"/>
                        <a:t>Προετοιμασία</a:t>
                      </a:r>
                      <a:endParaRPr lang="sl-SI" dirty="0"/>
                    </a:p>
                    <a:p>
                      <a:r>
                        <a:rPr lang="el-GR" dirty="0"/>
                        <a:t>Με άλλους ή μόνος</a:t>
                      </a:r>
                      <a:endParaRPr lang="sl-SI" baseline="0" dirty="0"/>
                    </a:p>
                    <a:p>
                      <a:r>
                        <a:rPr lang="el-GR" baseline="0" dirty="0"/>
                        <a:t>Βαθμός ελέγχου</a:t>
                      </a:r>
                      <a:endParaRPr lang="sl-SI" dirty="0"/>
                    </a:p>
                  </a:txBody>
                  <a:tcPr/>
                </a:tc>
                <a:extLst>
                  <a:ext uri="{0D108BD9-81ED-4DB2-BD59-A6C34878D82A}">
                    <a16:rowId xmlns:a16="http://schemas.microsoft.com/office/drawing/2014/main" val="10000"/>
                  </a:ext>
                </a:extLst>
              </a:tr>
              <a:tr h="1116251">
                <a:tc>
                  <a:txBody>
                    <a:bodyPr/>
                    <a:lstStyle/>
                    <a:p>
                      <a:r>
                        <a:rPr lang="el-GR" dirty="0"/>
                        <a:t>Μετανάστευση</a:t>
                      </a:r>
                      <a:endParaRPr lang="sl-SI" dirty="0"/>
                    </a:p>
                  </a:txBody>
                  <a:tcPr/>
                </a:tc>
                <a:tc>
                  <a:txBody>
                    <a:bodyPr/>
                    <a:lstStyle/>
                    <a:p>
                      <a:r>
                        <a:rPr lang="el-GR" dirty="0"/>
                        <a:t>Πριν πόσο καιρό και γιατί;</a:t>
                      </a:r>
                      <a:endParaRPr lang="sl-SI" dirty="0"/>
                    </a:p>
                    <a:p>
                      <a:r>
                        <a:rPr lang="el-GR" dirty="0"/>
                        <a:t>Ηλικία κατά την άφιξη;</a:t>
                      </a:r>
                      <a:endParaRPr lang="sl-SI" dirty="0"/>
                    </a:p>
                    <a:p>
                      <a:r>
                        <a:rPr lang="el-GR" dirty="0"/>
                        <a:t>Πιθανότητα επιστροφής ή παντοτινή; Καθεστώς ασύλου;</a:t>
                      </a:r>
                      <a:r>
                        <a:rPr lang="sl-SI" dirty="0"/>
                        <a:t> </a:t>
                      </a:r>
                    </a:p>
                  </a:txBody>
                  <a:tcPr/>
                </a:tc>
                <a:extLst>
                  <a:ext uri="{0D108BD9-81ED-4DB2-BD59-A6C34878D82A}">
                    <a16:rowId xmlns:a16="http://schemas.microsoft.com/office/drawing/2014/main" val="10001"/>
                  </a:ext>
                </a:extLst>
              </a:tr>
              <a:tr h="1373847">
                <a:tc>
                  <a:txBody>
                    <a:bodyPr/>
                    <a:lstStyle/>
                    <a:p>
                      <a:r>
                        <a:rPr lang="el-GR" dirty="0"/>
                        <a:t>Μετά - μετανάστευση</a:t>
                      </a:r>
                      <a:endParaRPr lang="sl-SI" dirty="0"/>
                    </a:p>
                  </a:txBody>
                  <a:tcPr/>
                </a:tc>
                <a:tc>
                  <a:txBody>
                    <a:bodyPr/>
                    <a:lstStyle/>
                    <a:p>
                      <a:r>
                        <a:rPr lang="el-GR" dirty="0"/>
                        <a:t>Προσδοκίες/επιτεύγματα</a:t>
                      </a:r>
                      <a:endParaRPr lang="sl-SI" dirty="0"/>
                    </a:p>
                    <a:p>
                      <a:r>
                        <a:rPr lang="el-GR" dirty="0" err="1"/>
                        <a:t>Επιπολιτισμός</a:t>
                      </a:r>
                      <a:r>
                        <a:rPr lang="el-GR" dirty="0"/>
                        <a:t> και προσαρμογή</a:t>
                      </a:r>
                      <a:endParaRPr lang="sl-SI" dirty="0"/>
                    </a:p>
                    <a:p>
                      <a:r>
                        <a:rPr lang="el-GR" dirty="0"/>
                        <a:t>Στάσεις προς</a:t>
                      </a:r>
                      <a:r>
                        <a:rPr lang="el-GR" baseline="0" dirty="0"/>
                        <a:t> τη νέα κουλτούρα</a:t>
                      </a:r>
                      <a:endParaRPr lang="sl-SI" dirty="0"/>
                    </a:p>
                    <a:p>
                      <a:r>
                        <a:rPr lang="el-GR" dirty="0"/>
                        <a:t>Διαθεσιμότητα υποστηρικτικών δικτύων</a:t>
                      </a:r>
                      <a:endParaRPr lang="sl-SI" dirty="0"/>
                    </a:p>
                    <a:p>
                      <a:endParaRPr lang="sl-SI" dirty="0"/>
                    </a:p>
                  </a:txBody>
                  <a:tcPr/>
                </a:tc>
                <a:extLst>
                  <a:ext uri="{0D108BD9-81ED-4DB2-BD59-A6C34878D82A}">
                    <a16:rowId xmlns:a16="http://schemas.microsoft.com/office/drawing/2014/main" val="10002"/>
                  </a:ext>
                </a:extLst>
              </a:tr>
              <a:tr h="858654">
                <a:tc>
                  <a:txBody>
                    <a:bodyPr/>
                    <a:lstStyle/>
                    <a:p>
                      <a:r>
                        <a:rPr lang="el-GR" dirty="0" err="1"/>
                        <a:t>Συνεντευκτής</a:t>
                      </a:r>
                      <a:endParaRPr lang="sl-SI" dirty="0"/>
                    </a:p>
                  </a:txBody>
                  <a:tcPr/>
                </a:tc>
                <a:tc>
                  <a:txBody>
                    <a:bodyPr/>
                    <a:lstStyle/>
                    <a:p>
                      <a:r>
                        <a:rPr lang="el-GR" dirty="0"/>
                        <a:t>Αξίες του </a:t>
                      </a:r>
                      <a:r>
                        <a:rPr lang="el-GR" dirty="0" err="1"/>
                        <a:t>συνεντευκτή</a:t>
                      </a:r>
                      <a:endParaRPr lang="sl-SI" dirty="0"/>
                    </a:p>
                    <a:p>
                      <a:r>
                        <a:rPr lang="el-GR" dirty="0"/>
                        <a:t>Επίγνωση των δυνατών και</a:t>
                      </a:r>
                      <a:r>
                        <a:rPr lang="el-GR" baseline="0" dirty="0"/>
                        <a:t> αδύναμων </a:t>
                      </a:r>
                      <a:r>
                        <a:rPr lang="el-GR" dirty="0"/>
                        <a:t>σημείων της κουλτούρας του</a:t>
                      </a:r>
                      <a:endParaRPr lang="sl-SI"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51649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4489666C-D6B2-BD5F-0AB9-089DBE97A415}"/>
              </a:ext>
            </a:extLst>
          </p:cNvPr>
          <p:cNvSpPr>
            <a:spLocks noGrp="1"/>
          </p:cNvSpPr>
          <p:nvPr>
            <p:ph type="ctrTitle"/>
          </p:nvPr>
        </p:nvSpPr>
        <p:spPr>
          <a:xfrm>
            <a:off x="2640014" y="985839"/>
            <a:ext cx="7566025" cy="1444625"/>
          </a:xfrm>
        </p:spPr>
        <p:txBody>
          <a:bodyPr/>
          <a:lstStyle/>
          <a:p>
            <a:pPr algn="ctr"/>
            <a:r>
              <a:rPr lang="el-GR" altLang="el-GR" sz="2200" b="1"/>
              <a:t>Σχέδιο θέσεων για τη διαχείριση του μεταναστευτικού προβλήματος από τους Δήμους της χώρας</a:t>
            </a:r>
            <a:endParaRPr lang="en-US" altLang="el-GR" sz="2200" b="1"/>
          </a:p>
        </p:txBody>
      </p:sp>
      <p:sp>
        <p:nvSpPr>
          <p:cNvPr id="3" name="Subtitle 2">
            <a:extLst>
              <a:ext uri="{FF2B5EF4-FFF2-40B4-BE49-F238E27FC236}">
                <a16:creationId xmlns:a16="http://schemas.microsoft.com/office/drawing/2014/main" id="{2F8249F1-EF97-3041-E464-55E370D40ECE}"/>
              </a:ext>
            </a:extLst>
          </p:cNvPr>
          <p:cNvSpPr>
            <a:spLocks noGrp="1"/>
          </p:cNvSpPr>
          <p:nvPr>
            <p:ph type="subTitle" idx="1"/>
          </p:nvPr>
        </p:nvSpPr>
        <p:spPr/>
        <p:txBody>
          <a:bodyPr/>
          <a:lstStyle/>
          <a:p>
            <a:pPr algn="ctr">
              <a:lnSpc>
                <a:spcPct val="150000"/>
              </a:lnSpc>
              <a:defRPr/>
            </a:pPr>
            <a:r>
              <a:rPr lang="el-GR" sz="2200" b="1" dirty="0"/>
              <a:t>ΑΝΑΛΥΣΗ ΥΦΙΣΤΑΜΕΝΗΣ ΚΑΤΑΣΤΑΣΗΣ</a:t>
            </a:r>
            <a:endParaRPr lang="en-US" sz="22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84EA67D3-38B9-668B-6357-9E58E1C24392}"/>
              </a:ext>
            </a:extLst>
          </p:cNvPr>
          <p:cNvSpPr>
            <a:spLocks noGrp="1" noChangeArrowheads="1"/>
          </p:cNvSpPr>
          <p:nvPr>
            <p:ph type="title"/>
          </p:nvPr>
        </p:nvSpPr>
        <p:spPr>
          <a:xfrm>
            <a:off x="2894014" y="301625"/>
            <a:ext cx="7450137" cy="1143000"/>
          </a:xfrm>
        </p:spPr>
        <p:txBody>
          <a:bodyPr/>
          <a:lstStyle/>
          <a:p>
            <a:pPr eaLnBrk="1" hangingPunct="1"/>
            <a:r>
              <a:rPr lang="el-GR" altLang="el-GR" sz="2000">
                <a:latin typeface="Verdana" panose="020B0604030504040204" pitchFamily="34" charset="0"/>
              </a:rPr>
              <a:t>ΕΙΣΑΓΩΓΗ</a:t>
            </a:r>
          </a:p>
        </p:txBody>
      </p:sp>
      <p:sp>
        <p:nvSpPr>
          <p:cNvPr id="14339" name="Rectangle 3">
            <a:extLst>
              <a:ext uri="{FF2B5EF4-FFF2-40B4-BE49-F238E27FC236}">
                <a16:creationId xmlns:a16="http://schemas.microsoft.com/office/drawing/2014/main" id="{A6DC5EDA-B702-D881-CFF8-F062DB1A20F5}"/>
              </a:ext>
            </a:extLst>
          </p:cNvPr>
          <p:cNvSpPr>
            <a:spLocks noGrp="1" noChangeArrowheads="1"/>
          </p:cNvSpPr>
          <p:nvPr>
            <p:ph type="body" idx="1"/>
          </p:nvPr>
        </p:nvSpPr>
        <p:spPr>
          <a:xfrm>
            <a:off x="2894013" y="1827214"/>
            <a:ext cx="7313612" cy="4410075"/>
          </a:xfrm>
        </p:spPr>
        <p:txBody>
          <a:bodyPr/>
          <a:lstStyle/>
          <a:p>
            <a:pPr marL="0" indent="0" algn="just">
              <a:buNone/>
            </a:pPr>
            <a:r>
              <a:rPr lang="el-GR" altLang="el-GR" sz="1200"/>
              <a:t>Σύμφωνα με τα επίσημα στοιχεία, περίπου 850.000 πρόσφυγες και μετανάστες έφτασαν στην Ελλάδα, το 2015, (από 41.000 περίπου το 2014) κυρίως μέσω των θαλάσσιων συνόρων με την Τουρκία. Μεταξύ αυτών το 59% ήταν Σύροι, το 24% Αφγανοί και το 8% Ιρακινοί. </a:t>
            </a:r>
          </a:p>
          <a:p>
            <a:pPr marL="0" indent="0" algn="just">
              <a:buNone/>
            </a:pPr>
            <a:endParaRPr lang="el-GR" altLang="el-GR" sz="1200"/>
          </a:p>
          <a:p>
            <a:pPr marL="0" indent="0" algn="just">
              <a:buNone/>
            </a:pPr>
            <a:r>
              <a:rPr lang="el-GR" altLang="el-GR" sz="1200"/>
              <a:t>Κατά τη διάρκεια του 2015, οι ροές προσφύγων και μεταναστών κορυφώθηκαν το μήνα Οκτώβριο όταν και ανήλθαν σε 210.824 ενώ τους επόμενους μήνες μειώθηκαν σε 136.827 το Νοέμβριο και 103.338 το Δεκέμβριο. </a:t>
            </a:r>
          </a:p>
          <a:p>
            <a:pPr marL="0" indent="0" algn="just">
              <a:buNone/>
            </a:pPr>
            <a:endParaRPr lang="el-GR" altLang="el-GR" sz="1200"/>
          </a:p>
          <a:p>
            <a:pPr marL="0" indent="0" algn="just">
              <a:buNone/>
            </a:pPr>
            <a:r>
              <a:rPr lang="el-GR" altLang="el-GR" sz="1200"/>
              <a:t>Κατά μέσο όρο, οι ημερήσιες αφίξεις προσφύγων και μεταναστών για το 2015 ανήλθαν σε 4.560 το Νοέμβριο και 3.333 το Δεκέμβριο, αντανακλώντας τις σχετικά ήπιες καιρικές συνθήκες, με τις περισσότερες να καταγράφονται στο νησί της Λέσβου. </a:t>
            </a:r>
          </a:p>
          <a:p>
            <a:pPr marL="0" indent="0" algn="just">
              <a:buNone/>
            </a:pPr>
            <a:endParaRPr lang="el-GR" altLang="el-GR" sz="1200"/>
          </a:p>
          <a:p>
            <a:pPr marL="0" indent="0" algn="just">
              <a:buNone/>
            </a:pPr>
            <a:r>
              <a:rPr lang="el-GR" altLang="el-GR" sz="1200"/>
              <a:t>Για το τρέχον έτος, από τα μέχρι σήμερα στοιχεία (πηγή: UNHCR, 23/05/2016) οι αφίξεις προσφύγων/ μεταναστών ανέρχονται σε 156.150 από τις οποίες το 58% περίπου καταγράφεται στο νησί της Λέσβου. Από αυτούς το 40% είναι άνδρες, το 21% γυναίκες και το 38% παιδιά. </a:t>
            </a:r>
          </a:p>
          <a:p>
            <a:pPr marL="0" indent="0" algn="just">
              <a:buNone/>
            </a:pPr>
            <a:endParaRPr lang="el-GR" altLang="el-GR" sz="1200"/>
          </a:p>
          <a:p>
            <a:pPr marL="0" indent="0" algn="just">
              <a:buClr>
                <a:srgbClr val="006666"/>
              </a:buClr>
              <a:buNone/>
            </a:pPr>
            <a:endParaRPr lang="el-GR" altLang="el-GR" sz="1200">
              <a:solidFill>
                <a:srgbClr val="000000"/>
              </a:solidFill>
            </a:endParaRPr>
          </a:p>
          <a:p>
            <a:pPr marL="0" indent="0" algn="just">
              <a:lnSpc>
                <a:spcPct val="150000"/>
              </a:lnSpc>
              <a:buNone/>
            </a:pPr>
            <a:endParaRPr lang="en-US" altLang="el-GR" sz="1600" i="1"/>
          </a:p>
        </p:txBody>
      </p:sp>
      <p:sp>
        <p:nvSpPr>
          <p:cNvPr id="14340" name="Slide Number Placeholder 2">
            <a:extLst>
              <a:ext uri="{FF2B5EF4-FFF2-40B4-BE49-F238E27FC236}">
                <a16:creationId xmlns:a16="http://schemas.microsoft.com/office/drawing/2014/main" id="{ED5BDEAF-094A-2FFA-1F22-80DA5EF9BBB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1C31C43C-F246-4C44-8C33-8A57F63F93D3}" type="slidenum">
              <a:rPr lang="el-GR" altLang="el-GR"/>
              <a:pPr/>
              <a:t>20</a:t>
            </a:fld>
            <a:endParaRPr lang="el-GR" altLang="el-G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a:extLst>
              <a:ext uri="{FF2B5EF4-FFF2-40B4-BE49-F238E27FC236}">
                <a16:creationId xmlns:a16="http://schemas.microsoft.com/office/drawing/2014/main" id="{A52BF858-2D74-C27A-A7A9-375923F86B7B}"/>
              </a:ext>
            </a:extLst>
          </p:cNvPr>
          <p:cNvSpPr>
            <a:spLocks noGrp="1"/>
          </p:cNvSpPr>
          <p:nvPr>
            <p:ph type="title"/>
          </p:nvPr>
        </p:nvSpPr>
        <p:spPr/>
        <p:txBody>
          <a:bodyPr/>
          <a:lstStyle/>
          <a:p>
            <a:r>
              <a:rPr lang="el-GR" altLang="el-GR" sz="2000">
                <a:solidFill>
                  <a:srgbClr val="006666"/>
                </a:solidFill>
                <a:latin typeface="Verdana" panose="020B0604030504040204" pitchFamily="34" charset="0"/>
              </a:rPr>
              <a:t>Εξέλιξη προσφυγικών/ μεταναστευτικών ροών</a:t>
            </a:r>
            <a:endParaRPr lang="en-US" altLang="el-GR"/>
          </a:p>
        </p:txBody>
      </p:sp>
      <p:graphicFrame>
        <p:nvGraphicFramePr>
          <p:cNvPr id="1026" name="Content Placeholder 5">
            <a:extLst>
              <a:ext uri="{FF2B5EF4-FFF2-40B4-BE49-F238E27FC236}">
                <a16:creationId xmlns:a16="http://schemas.microsoft.com/office/drawing/2014/main" id="{AE6B105F-4B36-DDBB-57C6-DD15C7605A33}"/>
              </a:ext>
            </a:extLst>
          </p:cNvPr>
          <p:cNvGraphicFramePr>
            <a:graphicFrameLocks noGrp="1"/>
          </p:cNvGraphicFramePr>
          <p:nvPr>
            <p:ph idx="1"/>
          </p:nvPr>
        </p:nvGraphicFramePr>
        <p:xfrm>
          <a:off x="2843213" y="1776413"/>
          <a:ext cx="7415212" cy="4216400"/>
        </p:xfrm>
        <a:graphic>
          <a:graphicData uri="http://schemas.openxmlformats.org/presentationml/2006/ole">
            <mc:AlternateContent xmlns:mc="http://schemas.openxmlformats.org/markup-compatibility/2006">
              <mc:Choice xmlns:v="urn:schemas-microsoft-com:vml" Requires="v">
                <p:oleObj name="Chart" r:id="rId2" imgW="7727950" imgH="4400550" progId="Excel.Chart.8">
                  <p:embed/>
                </p:oleObj>
              </mc:Choice>
              <mc:Fallback>
                <p:oleObj name="Chart" r:id="rId2" imgW="7727950" imgH="4400550" progId="Excel.Chart.8">
                  <p:embed/>
                  <p:pic>
                    <p:nvPicPr>
                      <p:cNvPr id="1026" name="Content Placeholder 5">
                        <a:extLst>
                          <a:ext uri="{FF2B5EF4-FFF2-40B4-BE49-F238E27FC236}">
                            <a16:creationId xmlns:a16="http://schemas.microsoft.com/office/drawing/2014/main" id="{AE6B105F-4B36-DDBB-57C6-DD15C7605A33}"/>
                          </a:ext>
                        </a:extLst>
                      </p:cNvPr>
                      <p:cNvPicPr>
                        <a:picLocks noGrp="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1776413"/>
                        <a:ext cx="7415212"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8" name="TextBox 6">
            <a:extLst>
              <a:ext uri="{FF2B5EF4-FFF2-40B4-BE49-F238E27FC236}">
                <a16:creationId xmlns:a16="http://schemas.microsoft.com/office/drawing/2014/main" id="{338C8C96-C585-4BF2-B30B-E5B5908327C7}"/>
              </a:ext>
            </a:extLst>
          </p:cNvPr>
          <p:cNvSpPr txBox="1">
            <a:spLocks noChangeArrowheads="1"/>
          </p:cNvSpPr>
          <p:nvPr/>
        </p:nvSpPr>
        <p:spPr bwMode="auto">
          <a:xfrm>
            <a:off x="2894013" y="6092825"/>
            <a:ext cx="31305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r>
              <a:rPr lang="el-GR" altLang="el-GR" sz="800"/>
              <a:t>*Στοιχεία μέχρι 23/05/2016 </a:t>
            </a:r>
            <a:endParaRPr lang="en-US" altLang="el-GR" sz="800"/>
          </a:p>
        </p:txBody>
      </p:sp>
      <p:sp>
        <p:nvSpPr>
          <p:cNvPr id="1029" name="Slide Number Placeholder 2">
            <a:extLst>
              <a:ext uri="{FF2B5EF4-FFF2-40B4-BE49-F238E27FC236}">
                <a16:creationId xmlns:a16="http://schemas.microsoft.com/office/drawing/2014/main" id="{D411898F-4141-FF3B-D3F1-6D2AB72B515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4E1A7DFE-FEB3-784A-82D9-2E2ED233224F}" type="slidenum">
              <a:rPr lang="el-GR" altLang="el-GR"/>
              <a:pPr/>
              <a:t>21</a:t>
            </a:fld>
            <a:endParaRPr lang="el-GR" altLang="el-G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a:extLst>
              <a:ext uri="{FF2B5EF4-FFF2-40B4-BE49-F238E27FC236}">
                <a16:creationId xmlns:a16="http://schemas.microsoft.com/office/drawing/2014/main" id="{C760E3A0-B8A4-E7BC-AE02-264976AACEDC}"/>
              </a:ext>
            </a:extLst>
          </p:cNvPr>
          <p:cNvSpPr>
            <a:spLocks noGrp="1"/>
          </p:cNvSpPr>
          <p:nvPr>
            <p:ph type="title"/>
          </p:nvPr>
        </p:nvSpPr>
        <p:spPr>
          <a:xfrm>
            <a:off x="2782888" y="333375"/>
            <a:ext cx="7313612" cy="1143000"/>
          </a:xfrm>
        </p:spPr>
        <p:txBody>
          <a:bodyPr/>
          <a:lstStyle/>
          <a:p>
            <a:r>
              <a:rPr lang="el-GR" altLang="el-GR" sz="2000">
                <a:latin typeface="Verdana" panose="020B0604030504040204" pitchFamily="34" charset="0"/>
              </a:rPr>
              <a:t>Εξέλιξη προσφυγικών/ μεταναστευτικών ροών</a:t>
            </a:r>
            <a:endParaRPr lang="en-US" altLang="el-GR" sz="2000">
              <a:latin typeface="Verdana" panose="020B0604030504040204" pitchFamily="34" charset="0"/>
            </a:endParaRPr>
          </a:p>
        </p:txBody>
      </p:sp>
      <p:graphicFrame>
        <p:nvGraphicFramePr>
          <p:cNvPr id="2050" name="Content Placeholder 33">
            <a:extLst>
              <a:ext uri="{FF2B5EF4-FFF2-40B4-BE49-F238E27FC236}">
                <a16:creationId xmlns:a16="http://schemas.microsoft.com/office/drawing/2014/main" id="{D2234979-B20E-689E-46AD-CC3AFF9C9883}"/>
              </a:ext>
            </a:extLst>
          </p:cNvPr>
          <p:cNvGraphicFramePr>
            <a:graphicFrameLocks noGrp="1"/>
          </p:cNvGraphicFramePr>
          <p:nvPr>
            <p:ph idx="1"/>
          </p:nvPr>
        </p:nvGraphicFramePr>
        <p:xfrm>
          <a:off x="2843213" y="1776413"/>
          <a:ext cx="7415212" cy="4216400"/>
        </p:xfrm>
        <a:graphic>
          <a:graphicData uri="http://schemas.openxmlformats.org/presentationml/2006/ole">
            <mc:AlternateContent xmlns:mc="http://schemas.openxmlformats.org/markup-compatibility/2006">
              <mc:Choice xmlns:v="urn:schemas-microsoft-com:vml" Requires="v">
                <p:oleObj name="Chart" r:id="rId2" imgW="7727950" imgH="4400550" progId="Excel.Chart.8">
                  <p:embed/>
                </p:oleObj>
              </mc:Choice>
              <mc:Fallback>
                <p:oleObj name="Chart" r:id="rId2" imgW="7727950" imgH="4400550" progId="Excel.Chart.8">
                  <p:embed/>
                  <p:pic>
                    <p:nvPicPr>
                      <p:cNvPr id="2050" name="Content Placeholder 33">
                        <a:extLst>
                          <a:ext uri="{FF2B5EF4-FFF2-40B4-BE49-F238E27FC236}">
                            <a16:creationId xmlns:a16="http://schemas.microsoft.com/office/drawing/2014/main" id="{D2234979-B20E-689E-46AD-CC3AFF9C9883}"/>
                          </a:ext>
                        </a:extLst>
                      </p:cNvPr>
                      <p:cNvPicPr>
                        <a:picLocks noGrp="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1776413"/>
                        <a:ext cx="7415212"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52" name="Slide Number Placeholder 2">
            <a:extLst>
              <a:ext uri="{FF2B5EF4-FFF2-40B4-BE49-F238E27FC236}">
                <a16:creationId xmlns:a16="http://schemas.microsoft.com/office/drawing/2014/main" id="{F24D1DD8-B9C5-3884-E003-E81DCBE6168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5AC0D05A-64B9-DA4E-9C09-213E4BE8937C}" type="slidenum">
              <a:rPr lang="el-GR" altLang="el-GR"/>
              <a:pPr/>
              <a:t>22</a:t>
            </a:fld>
            <a:endParaRPr lang="el-GR" altLang="el-G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a:extLst>
              <a:ext uri="{FF2B5EF4-FFF2-40B4-BE49-F238E27FC236}">
                <a16:creationId xmlns:a16="http://schemas.microsoft.com/office/drawing/2014/main" id="{81E16A54-D7BC-A8A9-ED9B-9F1D0430F430}"/>
              </a:ext>
            </a:extLst>
          </p:cNvPr>
          <p:cNvSpPr>
            <a:spLocks noGrp="1"/>
          </p:cNvSpPr>
          <p:nvPr>
            <p:ph type="title"/>
          </p:nvPr>
        </p:nvSpPr>
        <p:spPr/>
        <p:txBody>
          <a:bodyPr/>
          <a:lstStyle/>
          <a:p>
            <a:r>
              <a:rPr lang="el-GR" altLang="el-GR" sz="2000">
                <a:latin typeface="Verdana" panose="020B0604030504040204" pitchFamily="34" charset="0"/>
              </a:rPr>
              <a:t>Σημεία εισόδου </a:t>
            </a:r>
            <a:endParaRPr lang="en-US" altLang="el-GR" sz="2000"/>
          </a:p>
        </p:txBody>
      </p:sp>
      <p:graphicFrame>
        <p:nvGraphicFramePr>
          <p:cNvPr id="3074" name="Content Placeholder 5">
            <a:extLst>
              <a:ext uri="{FF2B5EF4-FFF2-40B4-BE49-F238E27FC236}">
                <a16:creationId xmlns:a16="http://schemas.microsoft.com/office/drawing/2014/main" id="{E9B528ED-349A-E90B-03E5-2EFB411B25FB}"/>
              </a:ext>
            </a:extLst>
          </p:cNvPr>
          <p:cNvGraphicFramePr>
            <a:graphicFrameLocks noGrp="1"/>
          </p:cNvGraphicFramePr>
          <p:nvPr>
            <p:ph idx="1"/>
          </p:nvPr>
        </p:nvGraphicFramePr>
        <p:xfrm>
          <a:off x="2843213" y="1776413"/>
          <a:ext cx="7415212" cy="4216400"/>
        </p:xfrm>
        <a:graphic>
          <a:graphicData uri="http://schemas.openxmlformats.org/presentationml/2006/ole">
            <mc:AlternateContent xmlns:mc="http://schemas.openxmlformats.org/markup-compatibility/2006">
              <mc:Choice xmlns:v="urn:schemas-microsoft-com:vml" Requires="v">
                <p:oleObj name="Chart" r:id="rId2" imgW="7727950" imgH="4400550" progId="Excel.Chart.8">
                  <p:embed/>
                </p:oleObj>
              </mc:Choice>
              <mc:Fallback>
                <p:oleObj name="Chart" r:id="rId2" imgW="7727950" imgH="4400550" progId="Excel.Chart.8">
                  <p:embed/>
                  <p:pic>
                    <p:nvPicPr>
                      <p:cNvPr id="3074" name="Content Placeholder 5">
                        <a:extLst>
                          <a:ext uri="{FF2B5EF4-FFF2-40B4-BE49-F238E27FC236}">
                            <a16:creationId xmlns:a16="http://schemas.microsoft.com/office/drawing/2014/main" id="{E9B528ED-349A-E90B-03E5-2EFB411B25FB}"/>
                          </a:ext>
                        </a:extLst>
                      </p:cNvPr>
                      <p:cNvPicPr>
                        <a:picLocks noGrp="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1776413"/>
                        <a:ext cx="7415212"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6" name="Slide Number Placeholder 2">
            <a:extLst>
              <a:ext uri="{FF2B5EF4-FFF2-40B4-BE49-F238E27FC236}">
                <a16:creationId xmlns:a16="http://schemas.microsoft.com/office/drawing/2014/main" id="{D76D0607-5533-ACFF-872F-69C1A02CE63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EF181ABE-CF81-814F-BB73-0D26170CE475}" type="slidenum">
              <a:rPr lang="el-GR" altLang="el-GR"/>
              <a:pPr/>
              <a:t>23</a:t>
            </a:fld>
            <a:endParaRPr lang="el-GR" altLang="el-G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156E-5577-75CF-5D07-F5AD9B82DA6D}"/>
              </a:ext>
            </a:extLst>
          </p:cNvPr>
          <p:cNvSpPr>
            <a:spLocks noGrp="1"/>
          </p:cNvSpPr>
          <p:nvPr>
            <p:ph type="title"/>
          </p:nvPr>
        </p:nvSpPr>
        <p:spPr/>
        <p:txBody>
          <a:bodyPr/>
          <a:lstStyle/>
          <a:p>
            <a:pPr>
              <a:defRPr/>
            </a:pPr>
            <a:r>
              <a:rPr lang="el-GR" sz="2000" dirty="0">
                <a:latin typeface="+mn-lt"/>
              </a:rPr>
              <a:t>Χώρες προέλευσης</a:t>
            </a:r>
            <a:endParaRPr lang="en-US" sz="2000" dirty="0">
              <a:latin typeface="+mn-lt"/>
            </a:endParaRPr>
          </a:p>
        </p:txBody>
      </p:sp>
      <p:graphicFrame>
        <p:nvGraphicFramePr>
          <p:cNvPr id="4098" name="Content Placeholder 6">
            <a:extLst>
              <a:ext uri="{FF2B5EF4-FFF2-40B4-BE49-F238E27FC236}">
                <a16:creationId xmlns:a16="http://schemas.microsoft.com/office/drawing/2014/main" id="{C823DDF9-9744-3340-E943-FB15D4F4FF0E}"/>
              </a:ext>
            </a:extLst>
          </p:cNvPr>
          <p:cNvGraphicFramePr>
            <a:graphicFrameLocks noGrp="1"/>
          </p:cNvGraphicFramePr>
          <p:nvPr>
            <p:ph idx="1"/>
          </p:nvPr>
        </p:nvGraphicFramePr>
        <p:xfrm>
          <a:off x="2843213" y="1776413"/>
          <a:ext cx="7415212" cy="4216400"/>
        </p:xfrm>
        <a:graphic>
          <a:graphicData uri="http://schemas.openxmlformats.org/presentationml/2006/ole">
            <mc:AlternateContent xmlns:mc="http://schemas.openxmlformats.org/markup-compatibility/2006">
              <mc:Choice xmlns:v="urn:schemas-microsoft-com:vml" Requires="v">
                <p:oleObj name="Chart" r:id="rId2" imgW="7727950" imgH="4400550" progId="Excel.Chart.8">
                  <p:embed/>
                </p:oleObj>
              </mc:Choice>
              <mc:Fallback>
                <p:oleObj name="Chart" r:id="rId2" imgW="7727950" imgH="4400550" progId="Excel.Chart.8">
                  <p:embed/>
                  <p:pic>
                    <p:nvPicPr>
                      <p:cNvPr id="4098" name="Content Placeholder 6">
                        <a:extLst>
                          <a:ext uri="{FF2B5EF4-FFF2-40B4-BE49-F238E27FC236}">
                            <a16:creationId xmlns:a16="http://schemas.microsoft.com/office/drawing/2014/main" id="{C823DDF9-9744-3340-E943-FB15D4F4FF0E}"/>
                          </a:ext>
                        </a:extLst>
                      </p:cNvPr>
                      <p:cNvPicPr>
                        <a:picLocks noGrp="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1776413"/>
                        <a:ext cx="7415212"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00" name="Slide Number Placeholder 3">
            <a:extLst>
              <a:ext uri="{FF2B5EF4-FFF2-40B4-BE49-F238E27FC236}">
                <a16:creationId xmlns:a16="http://schemas.microsoft.com/office/drawing/2014/main" id="{6C19707E-615A-7504-2589-D80EEDE7195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DC417541-1DE7-BE4F-9106-68C18F8840A5}" type="slidenum">
              <a:rPr lang="el-GR" altLang="el-GR"/>
              <a:pPr/>
              <a:t>24</a:t>
            </a:fld>
            <a:endParaRPr lang="el-GR" altLang="el-G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53014E9E-854E-F6DC-6413-95ED6661351A}"/>
              </a:ext>
            </a:extLst>
          </p:cNvPr>
          <p:cNvSpPr>
            <a:spLocks noGrp="1"/>
          </p:cNvSpPr>
          <p:nvPr>
            <p:ph type="title"/>
          </p:nvPr>
        </p:nvSpPr>
        <p:spPr/>
        <p:txBody>
          <a:bodyPr/>
          <a:lstStyle/>
          <a:p>
            <a:r>
              <a:rPr lang="el-GR" altLang="el-GR" sz="2000">
                <a:solidFill>
                  <a:srgbClr val="006666"/>
                </a:solidFill>
                <a:latin typeface="Verdana" panose="020B0604030504040204" pitchFamily="34" charset="0"/>
              </a:rPr>
              <a:t>Δομές και χώροι φιλοξενίας</a:t>
            </a:r>
            <a:endParaRPr lang="en-US" altLang="el-GR"/>
          </a:p>
        </p:txBody>
      </p:sp>
      <p:sp>
        <p:nvSpPr>
          <p:cNvPr id="15363" name="Content Placeholder 2">
            <a:extLst>
              <a:ext uri="{FF2B5EF4-FFF2-40B4-BE49-F238E27FC236}">
                <a16:creationId xmlns:a16="http://schemas.microsoft.com/office/drawing/2014/main" id="{C648A4A1-9D5E-461B-DD35-477844D694D2}"/>
              </a:ext>
            </a:extLst>
          </p:cNvPr>
          <p:cNvSpPr>
            <a:spLocks noGrp="1"/>
          </p:cNvSpPr>
          <p:nvPr>
            <p:ph idx="1"/>
          </p:nvPr>
        </p:nvSpPr>
        <p:spPr/>
        <p:txBody>
          <a:bodyPr/>
          <a:lstStyle/>
          <a:p>
            <a:pPr marL="0" indent="0" algn="just">
              <a:buNone/>
            </a:pPr>
            <a:r>
              <a:rPr lang="el-GR" altLang="el-GR" sz="1200"/>
              <a:t>Σύμφωνα με τα στοιχεία της Ύπατης Αρμοστείας του ΟΗΕ για τους πρόσφυγες (27/05/2016), στην Ελλάδα λειτουργούν πενήντα τέσσερις (54) δομές και χώροι φιλοξενίας προσφύγων και μεταναστών στις οποίες διαμένουν 53.293 άτομα. Από αυτές επτά (7) λειτουργούν στα νησιά του ανατολικού Αιγαίου (Λέσβο, Χίο, Σάμο, Λέρο και Κω) εκ των οποίων οι δύο (2) είναι άτυπες δομές (Ρόδο, Κάλυμνο) και 47 στην ηπειρωτική Ελλάδα.</a:t>
            </a:r>
          </a:p>
          <a:p>
            <a:pPr marL="0" indent="0" algn="just">
              <a:buNone/>
            </a:pPr>
            <a:endParaRPr lang="el-GR" altLang="el-GR" sz="1200"/>
          </a:p>
          <a:p>
            <a:pPr marL="0" indent="0" algn="just">
              <a:buNone/>
            </a:pPr>
            <a:r>
              <a:rPr lang="el-GR" altLang="el-GR" sz="1200"/>
              <a:t>Σύμφωνα με την Ύπατη Αρμοστεία, οι συνθήκες που επικρατούν σε ορισμένους από τους χώρους φιλοξενίας υπολείπονται σημαντικά των ελάχιστων προδιαγραφών και σε αρκετές περιπτώσεις ο αριθμός των φιλοξενουμένων υπερβαίνει σημαντικά τη χωρητικότητά τους.</a:t>
            </a:r>
          </a:p>
          <a:p>
            <a:pPr marL="0" indent="0" algn="just">
              <a:buNone/>
            </a:pPr>
            <a:endParaRPr lang="el-GR" altLang="el-GR" sz="1200"/>
          </a:p>
          <a:p>
            <a:pPr marL="0" indent="0" algn="just">
              <a:buNone/>
            </a:pPr>
            <a:r>
              <a:rPr lang="el-GR" altLang="el-GR" sz="1200"/>
              <a:t>Στην πλειοψηφία των δομών παρατηρείται έλλειψη σε διαθεσιμότητα χώρων αναψυχής για παιδιά, ανεπάρκεια στην παροχή συμβουλευτικών υπηρεσιών σχετικά με θέματα επανένωσης οικογενειών, ψυχοκοινωνικής και νομικής υποστήριξης, και υποστηρικτικών μηχανισμών για θέματα αντιμετώπισης βίας και ασυνόδευτων παιδιών καθώς και ελλιπής πληροφόρηση και ενημέρωση για θέματα μετεγκατάστασης, ασύλου, υπηρεσιών σίτισης και υγείας, τοπικών υπηρεσιών και ΜΚΟ.</a:t>
            </a:r>
            <a:endParaRPr lang="en-US" altLang="el-GR" sz="1200"/>
          </a:p>
          <a:p>
            <a:pPr marL="0" indent="0" algn="just">
              <a:buNone/>
            </a:pPr>
            <a:endParaRPr lang="el-GR" altLang="el-GR" sz="1200"/>
          </a:p>
          <a:p>
            <a:pPr marL="0" indent="0" algn="just">
              <a:buNone/>
            </a:pPr>
            <a:endParaRPr lang="el-GR" altLang="el-GR" sz="1200"/>
          </a:p>
        </p:txBody>
      </p:sp>
      <p:sp>
        <p:nvSpPr>
          <p:cNvPr id="15364" name="Slide Number Placeholder 2">
            <a:extLst>
              <a:ext uri="{FF2B5EF4-FFF2-40B4-BE49-F238E27FC236}">
                <a16:creationId xmlns:a16="http://schemas.microsoft.com/office/drawing/2014/main" id="{A7F534A1-A760-3592-84E1-809EF644749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3C3A64A6-0B43-B649-BF68-CE780AF8768E}" type="slidenum">
              <a:rPr lang="el-GR" altLang="el-GR"/>
              <a:pPr/>
              <a:t>25</a:t>
            </a:fld>
            <a:endParaRPr lang="el-GR" altLang="el-G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a:extLst>
              <a:ext uri="{FF2B5EF4-FFF2-40B4-BE49-F238E27FC236}">
                <a16:creationId xmlns:a16="http://schemas.microsoft.com/office/drawing/2014/main" id="{B54E3059-8FC4-0546-3549-E887D387A352}"/>
              </a:ext>
            </a:extLst>
          </p:cNvPr>
          <p:cNvSpPr>
            <a:spLocks noGrp="1"/>
          </p:cNvSpPr>
          <p:nvPr>
            <p:ph type="title"/>
          </p:nvPr>
        </p:nvSpPr>
        <p:spPr/>
        <p:txBody>
          <a:bodyPr/>
          <a:lstStyle/>
          <a:p>
            <a:r>
              <a:rPr lang="el-GR" altLang="el-GR" sz="2000">
                <a:solidFill>
                  <a:srgbClr val="006666"/>
                </a:solidFill>
                <a:latin typeface="Verdana" panose="020B0604030504040204" pitchFamily="34" charset="0"/>
              </a:rPr>
              <a:t>Δομές και χώροι φιλοξενίας</a:t>
            </a:r>
            <a:endParaRPr lang="en-US" altLang="el-GR"/>
          </a:p>
        </p:txBody>
      </p:sp>
      <p:graphicFrame>
        <p:nvGraphicFramePr>
          <p:cNvPr id="5122" name="Content Placeholder 6">
            <a:extLst>
              <a:ext uri="{FF2B5EF4-FFF2-40B4-BE49-F238E27FC236}">
                <a16:creationId xmlns:a16="http://schemas.microsoft.com/office/drawing/2014/main" id="{7CCEDC74-1381-2447-E4CB-835E0D7E44B8}"/>
              </a:ext>
            </a:extLst>
          </p:cNvPr>
          <p:cNvGraphicFramePr>
            <a:graphicFrameLocks noGrp="1"/>
          </p:cNvGraphicFramePr>
          <p:nvPr>
            <p:ph idx="1"/>
          </p:nvPr>
        </p:nvGraphicFramePr>
        <p:xfrm>
          <a:off x="2843213" y="1776413"/>
          <a:ext cx="7415212" cy="4216400"/>
        </p:xfrm>
        <a:graphic>
          <a:graphicData uri="http://schemas.openxmlformats.org/presentationml/2006/ole">
            <mc:AlternateContent xmlns:mc="http://schemas.openxmlformats.org/markup-compatibility/2006">
              <mc:Choice xmlns:v="urn:schemas-microsoft-com:vml" Requires="v">
                <p:oleObj name="Chart" r:id="rId2" imgW="7727950" imgH="4400550" progId="Excel.Chart.8">
                  <p:embed/>
                </p:oleObj>
              </mc:Choice>
              <mc:Fallback>
                <p:oleObj name="Chart" r:id="rId2" imgW="7727950" imgH="4400550" progId="Excel.Chart.8">
                  <p:embed/>
                  <p:pic>
                    <p:nvPicPr>
                      <p:cNvPr id="5122" name="Content Placeholder 6">
                        <a:extLst>
                          <a:ext uri="{FF2B5EF4-FFF2-40B4-BE49-F238E27FC236}">
                            <a16:creationId xmlns:a16="http://schemas.microsoft.com/office/drawing/2014/main" id="{7CCEDC74-1381-2447-E4CB-835E0D7E44B8}"/>
                          </a:ext>
                        </a:extLst>
                      </p:cNvPr>
                      <p:cNvPicPr>
                        <a:picLocks noGrp="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1776413"/>
                        <a:ext cx="7415212"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4" name="Slide Number Placeholder 2">
            <a:extLst>
              <a:ext uri="{FF2B5EF4-FFF2-40B4-BE49-F238E27FC236}">
                <a16:creationId xmlns:a16="http://schemas.microsoft.com/office/drawing/2014/main" id="{3A371F59-CE30-F71E-5316-977A0D251BB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9307EA91-D245-8E47-841C-6A32A5D811E9}" type="slidenum">
              <a:rPr lang="el-GR" altLang="el-GR"/>
              <a:pPr/>
              <a:t>26</a:t>
            </a:fld>
            <a:endParaRPr lang="el-GR" altLang="el-G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a:extLst>
              <a:ext uri="{FF2B5EF4-FFF2-40B4-BE49-F238E27FC236}">
                <a16:creationId xmlns:a16="http://schemas.microsoft.com/office/drawing/2014/main" id="{831D3B5E-5D69-76A8-11A6-512CD11EAAC6}"/>
              </a:ext>
            </a:extLst>
          </p:cNvPr>
          <p:cNvSpPr>
            <a:spLocks noGrp="1"/>
          </p:cNvSpPr>
          <p:nvPr>
            <p:ph type="title"/>
          </p:nvPr>
        </p:nvSpPr>
        <p:spPr/>
        <p:txBody>
          <a:bodyPr/>
          <a:lstStyle/>
          <a:p>
            <a:r>
              <a:rPr lang="el-GR" altLang="el-GR" sz="2000">
                <a:latin typeface="Verdana" panose="020B0604030504040204" pitchFamily="34" charset="0"/>
              </a:rPr>
              <a:t>Δομές και χώροι φιλοξενίας</a:t>
            </a:r>
            <a:endParaRPr lang="en-US" altLang="el-GR" sz="2000">
              <a:latin typeface="Verdana" panose="020B0604030504040204" pitchFamily="34" charset="0"/>
            </a:endParaRPr>
          </a:p>
        </p:txBody>
      </p:sp>
      <p:graphicFrame>
        <p:nvGraphicFramePr>
          <p:cNvPr id="6146" name="Content Placeholder 5">
            <a:extLst>
              <a:ext uri="{FF2B5EF4-FFF2-40B4-BE49-F238E27FC236}">
                <a16:creationId xmlns:a16="http://schemas.microsoft.com/office/drawing/2014/main" id="{E753AEFD-A470-3E76-0EFA-7A235FD20F6F}"/>
              </a:ext>
            </a:extLst>
          </p:cNvPr>
          <p:cNvGraphicFramePr>
            <a:graphicFrameLocks noGrp="1"/>
          </p:cNvGraphicFramePr>
          <p:nvPr>
            <p:ph idx="1"/>
          </p:nvPr>
        </p:nvGraphicFramePr>
        <p:xfrm>
          <a:off x="2843213" y="1776413"/>
          <a:ext cx="7415212" cy="4216400"/>
        </p:xfrm>
        <a:graphic>
          <a:graphicData uri="http://schemas.openxmlformats.org/presentationml/2006/ole">
            <mc:AlternateContent xmlns:mc="http://schemas.openxmlformats.org/markup-compatibility/2006">
              <mc:Choice xmlns:v="urn:schemas-microsoft-com:vml" Requires="v">
                <p:oleObj name="Chart" r:id="rId2" imgW="7727950" imgH="4400550" progId="Excel.Chart.8">
                  <p:embed/>
                </p:oleObj>
              </mc:Choice>
              <mc:Fallback>
                <p:oleObj name="Chart" r:id="rId2" imgW="7727950" imgH="4400550" progId="Excel.Chart.8">
                  <p:embed/>
                  <p:pic>
                    <p:nvPicPr>
                      <p:cNvPr id="6146" name="Content Placeholder 5">
                        <a:extLst>
                          <a:ext uri="{FF2B5EF4-FFF2-40B4-BE49-F238E27FC236}">
                            <a16:creationId xmlns:a16="http://schemas.microsoft.com/office/drawing/2014/main" id="{E753AEFD-A470-3E76-0EFA-7A235FD20F6F}"/>
                          </a:ext>
                        </a:extLst>
                      </p:cNvPr>
                      <p:cNvPicPr>
                        <a:picLocks noGrp="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1776413"/>
                        <a:ext cx="7415212"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8" name="Slide Number Placeholder 2">
            <a:extLst>
              <a:ext uri="{FF2B5EF4-FFF2-40B4-BE49-F238E27FC236}">
                <a16:creationId xmlns:a16="http://schemas.microsoft.com/office/drawing/2014/main" id="{44E36A03-CCC5-4CA2-3CC1-69A5E3C1688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1A8ADFDF-DDA5-A44F-8D0D-CF91AEBD2497}" type="slidenum">
              <a:rPr lang="el-GR" altLang="el-GR"/>
              <a:pPr/>
              <a:t>27</a:t>
            </a:fld>
            <a:endParaRPr lang="el-GR" altLang="el-G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F43EF4ED-97A9-E216-96D9-54537B5A25A9}"/>
              </a:ext>
            </a:extLst>
          </p:cNvPr>
          <p:cNvSpPr>
            <a:spLocks noGrp="1"/>
          </p:cNvSpPr>
          <p:nvPr>
            <p:ph type="title"/>
          </p:nvPr>
        </p:nvSpPr>
        <p:spPr/>
        <p:txBody>
          <a:bodyPr/>
          <a:lstStyle/>
          <a:p>
            <a:r>
              <a:rPr lang="el-GR" altLang="el-GR" sz="2000">
                <a:solidFill>
                  <a:srgbClr val="006666"/>
                </a:solidFill>
                <a:latin typeface="Verdana" panose="020B0604030504040204" pitchFamily="34" charset="0"/>
              </a:rPr>
              <a:t>Δομές και χώροι φιλοξενίας</a:t>
            </a:r>
            <a:endParaRPr lang="en-US" altLang="el-GR"/>
          </a:p>
        </p:txBody>
      </p:sp>
      <p:sp>
        <p:nvSpPr>
          <p:cNvPr id="16387" name="Content Placeholder 2">
            <a:extLst>
              <a:ext uri="{FF2B5EF4-FFF2-40B4-BE49-F238E27FC236}">
                <a16:creationId xmlns:a16="http://schemas.microsoft.com/office/drawing/2014/main" id="{F435381E-AB82-88C0-0888-6F899AA6707E}"/>
              </a:ext>
            </a:extLst>
          </p:cNvPr>
          <p:cNvSpPr>
            <a:spLocks noGrp="1"/>
          </p:cNvSpPr>
          <p:nvPr>
            <p:ph idx="1"/>
          </p:nvPr>
        </p:nvSpPr>
        <p:spPr/>
        <p:txBody>
          <a:bodyPr>
            <a:normAutofit fontScale="92500" lnSpcReduction="10000"/>
          </a:bodyPr>
          <a:lstStyle/>
          <a:p>
            <a:pPr marL="0" indent="0" algn="just">
              <a:buNone/>
            </a:pPr>
            <a:r>
              <a:rPr lang="el-GR" altLang="el-GR" sz="1200"/>
              <a:t>Σύμφωνα με τα </a:t>
            </a:r>
            <a:r>
              <a:rPr lang="en-US" altLang="el-GR" sz="1200"/>
              <a:t>(</a:t>
            </a:r>
            <a:r>
              <a:rPr lang="el-GR" altLang="el-GR" sz="1200"/>
              <a:t>έως 27/05/2016</a:t>
            </a:r>
            <a:r>
              <a:rPr lang="en-US" altLang="el-GR" sz="1200"/>
              <a:t>) </a:t>
            </a:r>
            <a:r>
              <a:rPr lang="el-GR" altLang="el-GR" sz="1200"/>
              <a:t>στοιχεία της Ύπατης Αρμοστείας του ΟΗΕ για τους πρόσφυγες, οι δομές με τη μεγαλύτερη πληρότητα στην περιφέρεια Αττικής είναι σε</a:t>
            </a:r>
            <a:r>
              <a:rPr lang="en-US" altLang="el-GR" sz="1200"/>
              <a:t>:</a:t>
            </a:r>
            <a:endParaRPr lang="el-GR" altLang="el-GR" sz="1200"/>
          </a:p>
          <a:p>
            <a:pPr lvl="1" algn="just"/>
            <a:r>
              <a:rPr lang="el-GR" altLang="el-GR" sz="1200"/>
              <a:t>Λαύριο (δομή φιλοξενίας αιτ. άσυλο) </a:t>
            </a:r>
            <a:r>
              <a:rPr lang="el-GR" altLang="el-GR" sz="1200">
                <a:latin typeface="Calibri" panose="020F0502020204030204" pitchFamily="34" charset="0"/>
              </a:rPr>
              <a:t>→ </a:t>
            </a:r>
            <a:r>
              <a:rPr lang="el-GR" altLang="el-GR" sz="1200"/>
              <a:t>217,6%</a:t>
            </a:r>
          </a:p>
          <a:p>
            <a:pPr lvl="1" algn="just"/>
            <a:r>
              <a:rPr lang="el-GR" altLang="el-GR" sz="1200"/>
              <a:t>Αγ. Ανδρέα </a:t>
            </a:r>
            <a:r>
              <a:rPr lang="el-GR" altLang="el-GR" sz="1200">
                <a:latin typeface="Calibri" panose="020F0502020204030204" pitchFamily="34" charset="0"/>
              </a:rPr>
              <a:t>→ </a:t>
            </a:r>
            <a:r>
              <a:rPr lang="el-GR" altLang="el-GR" sz="1200"/>
              <a:t>155,8%</a:t>
            </a:r>
          </a:p>
          <a:p>
            <a:pPr lvl="1" algn="just"/>
            <a:r>
              <a:rPr lang="el-GR" altLang="el-GR" sz="1200"/>
              <a:t>Ελαιώνα </a:t>
            </a:r>
            <a:r>
              <a:rPr lang="el-GR" altLang="el-GR" sz="1200">
                <a:latin typeface="Calibri" panose="020F0502020204030204" pitchFamily="34" charset="0"/>
              </a:rPr>
              <a:t>→ </a:t>
            </a:r>
            <a:r>
              <a:rPr lang="el-GR" altLang="el-GR" sz="1200"/>
              <a:t>152,5%</a:t>
            </a:r>
            <a:endParaRPr lang="en-US" altLang="el-GR" sz="1200"/>
          </a:p>
          <a:p>
            <a:pPr marL="0" indent="0" algn="just">
              <a:buNone/>
            </a:pPr>
            <a:endParaRPr lang="el-GR" altLang="el-GR" sz="1200"/>
          </a:p>
          <a:p>
            <a:pPr marL="0" indent="0" algn="just">
              <a:buNone/>
            </a:pPr>
            <a:r>
              <a:rPr lang="el-GR" altLang="el-GR" sz="1200"/>
              <a:t>Ενώ, στο λιμάνι του Πειραιά διαμένουν περίπου 1.400 άτομα.</a:t>
            </a:r>
            <a:endParaRPr lang="en-US" altLang="el-GR" sz="1200"/>
          </a:p>
          <a:p>
            <a:pPr marL="0" indent="0" algn="just">
              <a:buNone/>
            </a:pPr>
            <a:endParaRPr lang="el-GR" altLang="el-GR" sz="1200"/>
          </a:p>
          <a:p>
            <a:pPr marL="0" indent="0" algn="just">
              <a:buNone/>
            </a:pPr>
            <a:r>
              <a:rPr lang="el-GR" altLang="el-GR" sz="1200"/>
              <a:t>Αντίστοιχα, στην περιφέρεια Κεντρικής Μακεδονίας, οι δομές που συγκεντρώνουν το μεγαλύτερο αριθμό προσφύγων και μεταναστών σε σχέση με τη χωρητικότητά τους είναι σε</a:t>
            </a:r>
            <a:r>
              <a:rPr lang="en-US" altLang="el-GR" sz="1200"/>
              <a:t>:</a:t>
            </a:r>
          </a:p>
          <a:p>
            <a:pPr lvl="1" algn="just"/>
            <a:r>
              <a:rPr lang="el-GR" altLang="el-GR" sz="1200"/>
              <a:t>Καβαλάρι </a:t>
            </a:r>
            <a:r>
              <a:rPr lang="en-US" altLang="el-GR" sz="1200"/>
              <a:t>(SINATEX)</a:t>
            </a:r>
            <a:r>
              <a:rPr lang="el-GR" altLang="el-GR" sz="1200"/>
              <a:t> → 235,9%</a:t>
            </a:r>
          </a:p>
          <a:p>
            <a:pPr lvl="1" algn="just"/>
            <a:r>
              <a:rPr lang="el-GR" altLang="el-GR" sz="1200"/>
              <a:t>Πολύκαστρο (Νέα Καβάλα) → 163,4% </a:t>
            </a:r>
          </a:p>
          <a:p>
            <a:pPr lvl="1" algn="just"/>
            <a:r>
              <a:rPr lang="el-GR" altLang="el-GR" sz="1200"/>
              <a:t>Χέρσο (στρατόπεδο Μαζαράκη) → 159,6%</a:t>
            </a:r>
          </a:p>
          <a:p>
            <a:pPr lvl="1" algn="just"/>
            <a:r>
              <a:rPr lang="el-GR" altLang="el-GR" sz="1200"/>
              <a:t>Δερβένι (</a:t>
            </a:r>
            <a:r>
              <a:rPr lang="en-US" altLang="el-GR" sz="1200"/>
              <a:t>ALEXIL)</a:t>
            </a:r>
            <a:r>
              <a:rPr lang="el-GR" altLang="el-GR" sz="1200"/>
              <a:t> → 132%</a:t>
            </a:r>
          </a:p>
          <a:p>
            <a:pPr lvl="1" algn="just"/>
            <a:r>
              <a:rPr lang="el-GR" altLang="el-GR" sz="1200"/>
              <a:t>Κορδελιό (</a:t>
            </a:r>
            <a:r>
              <a:rPr lang="en-US" altLang="el-GR" sz="1200"/>
              <a:t>SOFTEX)</a:t>
            </a:r>
            <a:r>
              <a:rPr lang="el-GR" altLang="el-GR" sz="1200"/>
              <a:t> → 127,4%</a:t>
            </a:r>
          </a:p>
          <a:p>
            <a:pPr lvl="1" algn="just"/>
            <a:endParaRPr lang="el-GR" altLang="el-GR" sz="1200"/>
          </a:p>
          <a:p>
            <a:pPr marL="0" indent="0" algn="just">
              <a:buNone/>
            </a:pPr>
            <a:r>
              <a:rPr lang="el-GR" altLang="el-GR" sz="1200"/>
              <a:t>Ενώ, στις τρεις (3) άτυπες δομές που δημιουργήθηκαν μετά την εκκένωση της Ειδομένης (Εύζωνοι - ξενοδοχείο Χαρά, Εύζωνοι – </a:t>
            </a:r>
            <a:r>
              <a:rPr lang="en-US" altLang="el-GR" sz="1200"/>
              <a:t>BP, </a:t>
            </a:r>
            <a:r>
              <a:rPr lang="el-GR" altLang="el-GR" sz="1200"/>
              <a:t>Νέα Καβάλα - ΕΚΟ) διαμένουν συνολικά περίπου 5.000 άτομα.</a:t>
            </a:r>
          </a:p>
          <a:p>
            <a:pPr marL="0" indent="0">
              <a:buNone/>
            </a:pPr>
            <a:endParaRPr lang="el-GR" altLang="el-GR" sz="1200"/>
          </a:p>
          <a:p>
            <a:pPr marL="0" indent="0">
              <a:buNone/>
            </a:pPr>
            <a:endParaRPr lang="el-GR" altLang="el-GR" sz="1200"/>
          </a:p>
          <a:p>
            <a:pPr marL="0" indent="0">
              <a:buNone/>
            </a:pPr>
            <a:endParaRPr lang="en-US" altLang="el-GR" sz="1200"/>
          </a:p>
        </p:txBody>
      </p:sp>
      <p:sp>
        <p:nvSpPr>
          <p:cNvPr id="16388" name="Slide Number Placeholder 2">
            <a:extLst>
              <a:ext uri="{FF2B5EF4-FFF2-40B4-BE49-F238E27FC236}">
                <a16:creationId xmlns:a16="http://schemas.microsoft.com/office/drawing/2014/main" id="{C7E9ED07-95D2-6BA4-BE00-16D6199F38C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DF31FF10-8503-7049-AB1D-B1CB1AB80F3F}" type="slidenum">
              <a:rPr lang="el-GR" altLang="el-GR"/>
              <a:pPr/>
              <a:t>28</a:t>
            </a:fld>
            <a:endParaRPr lang="el-GR" altLang="el-G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a:extLst>
              <a:ext uri="{FF2B5EF4-FFF2-40B4-BE49-F238E27FC236}">
                <a16:creationId xmlns:a16="http://schemas.microsoft.com/office/drawing/2014/main" id="{99C2FCE7-3424-D230-775A-C9549233E4DE}"/>
              </a:ext>
            </a:extLst>
          </p:cNvPr>
          <p:cNvSpPr>
            <a:spLocks noGrp="1"/>
          </p:cNvSpPr>
          <p:nvPr>
            <p:ph type="title"/>
          </p:nvPr>
        </p:nvSpPr>
        <p:spPr/>
        <p:txBody>
          <a:bodyPr/>
          <a:lstStyle/>
          <a:p>
            <a:r>
              <a:rPr lang="el-GR" altLang="el-GR" sz="2000">
                <a:latin typeface="Verdana" panose="020B0604030504040204" pitchFamily="34" charset="0"/>
              </a:rPr>
              <a:t>Δομές και χώροι φιλοξενίας</a:t>
            </a:r>
            <a:endParaRPr lang="en-US" altLang="el-GR" sz="2000">
              <a:latin typeface="Verdana" panose="020B0604030504040204" pitchFamily="34" charset="0"/>
            </a:endParaRPr>
          </a:p>
        </p:txBody>
      </p:sp>
      <p:graphicFrame>
        <p:nvGraphicFramePr>
          <p:cNvPr id="7170" name="Content Placeholder 5">
            <a:extLst>
              <a:ext uri="{FF2B5EF4-FFF2-40B4-BE49-F238E27FC236}">
                <a16:creationId xmlns:a16="http://schemas.microsoft.com/office/drawing/2014/main" id="{02427EFD-6B4F-617A-23DC-BACF645E2F2F}"/>
              </a:ext>
            </a:extLst>
          </p:cNvPr>
          <p:cNvGraphicFramePr>
            <a:graphicFrameLocks noGrp="1"/>
          </p:cNvGraphicFramePr>
          <p:nvPr>
            <p:ph idx="1"/>
          </p:nvPr>
        </p:nvGraphicFramePr>
        <p:xfrm>
          <a:off x="2843213" y="1776413"/>
          <a:ext cx="7415212" cy="4216400"/>
        </p:xfrm>
        <a:graphic>
          <a:graphicData uri="http://schemas.openxmlformats.org/presentationml/2006/ole">
            <mc:AlternateContent xmlns:mc="http://schemas.openxmlformats.org/markup-compatibility/2006">
              <mc:Choice xmlns:v="urn:schemas-microsoft-com:vml" Requires="v">
                <p:oleObj name="Chart" r:id="rId2" imgW="7727950" imgH="4400550" progId="Excel.Chart.8">
                  <p:embed/>
                </p:oleObj>
              </mc:Choice>
              <mc:Fallback>
                <p:oleObj name="Chart" r:id="rId2" imgW="7727950" imgH="4400550" progId="Excel.Chart.8">
                  <p:embed/>
                  <p:pic>
                    <p:nvPicPr>
                      <p:cNvPr id="7170" name="Content Placeholder 5">
                        <a:extLst>
                          <a:ext uri="{FF2B5EF4-FFF2-40B4-BE49-F238E27FC236}">
                            <a16:creationId xmlns:a16="http://schemas.microsoft.com/office/drawing/2014/main" id="{02427EFD-6B4F-617A-23DC-BACF645E2F2F}"/>
                          </a:ext>
                        </a:extLst>
                      </p:cNvPr>
                      <p:cNvPicPr>
                        <a:picLocks noGrp="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1776413"/>
                        <a:ext cx="7415212"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2" name="Slide Number Placeholder 2">
            <a:extLst>
              <a:ext uri="{FF2B5EF4-FFF2-40B4-BE49-F238E27FC236}">
                <a16:creationId xmlns:a16="http://schemas.microsoft.com/office/drawing/2014/main" id="{49A4AFD8-6708-7DA3-736B-847339A8890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5E1839E2-92C8-5B45-B9C3-D279EF546D73}" type="slidenum">
              <a:rPr lang="el-GR" altLang="el-GR"/>
              <a:pPr/>
              <a:t>29</a:t>
            </a:fld>
            <a:endParaRPr lang="el-GR" altLang="el-G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a:extLst>
              <a:ext uri="{FF2B5EF4-FFF2-40B4-BE49-F238E27FC236}">
                <a16:creationId xmlns:a16="http://schemas.microsoft.com/office/drawing/2014/main" id="{47FC5472-CF18-0CF0-4C45-9EDD35A43ECD}"/>
              </a:ext>
            </a:extLst>
          </p:cNvPr>
          <p:cNvSpPr>
            <a:spLocks noGrp="1" noChangeArrowheads="1"/>
          </p:cNvSpPr>
          <p:nvPr>
            <p:ph type="body" idx="1"/>
          </p:nvPr>
        </p:nvSpPr>
        <p:spPr>
          <a:xfrm>
            <a:off x="2640013" y="1557338"/>
            <a:ext cx="7313612" cy="4608512"/>
          </a:xfrm>
        </p:spPr>
        <p:txBody>
          <a:bodyPr>
            <a:normAutofit fontScale="92500" lnSpcReduction="20000"/>
          </a:bodyPr>
          <a:lstStyle/>
          <a:p>
            <a:pPr marL="0" indent="0" algn="just">
              <a:buNone/>
            </a:pPr>
            <a:r>
              <a:rPr lang="el-GR" altLang="el-GR" sz="1200"/>
              <a:t>Σύμφωνα με στοιχεία του ΟΗΕ (</a:t>
            </a:r>
            <a:r>
              <a:rPr lang="el-GR" altLang="el-GR" sz="1200" b="1"/>
              <a:t>τελευταία διαθέσιμα στοιχεία 21</a:t>
            </a:r>
            <a:r>
              <a:rPr lang="en-US" altLang="el-GR" sz="1200" b="1"/>
              <a:t>/</a:t>
            </a:r>
            <a:r>
              <a:rPr lang="el-GR" altLang="el-GR" sz="1200" b="1"/>
              <a:t>04</a:t>
            </a:r>
            <a:r>
              <a:rPr lang="en-US" altLang="el-GR" sz="1200" b="1"/>
              <a:t>/</a:t>
            </a:r>
            <a:r>
              <a:rPr lang="el-GR" altLang="el-GR" sz="1200" b="1"/>
              <a:t>2016</a:t>
            </a:r>
            <a:r>
              <a:rPr lang="el-GR" altLang="el-GR" sz="1200"/>
              <a:t>), τα ανοιχτά κέντρα υποδοχής των προσφύγων στην ηπειρωτική ελλάδα αντιμετωπίζουν μείζονα προβλήματα, με τα πιο σημαντικό να είναι: η ανεπάρκεια των υποδομών διαμονής (οι περισσότεροι φιλοξενούνται σε σκηνές), ο περιορισμένος αριθμός κοινόχρηστων χώρων, ελλείψεις στις παρεχόμενες υπηρεσίες υγείας, υγιεινής και συμβουλευτικής υποστήριξης καθώς και απουσία υποστηρικτικών μηχανισμών για την αντιμετώπιση και την πρόληψη περιπτώσεων βίας και διαπληκτισμών μεταξύ των φιλοξενουμένων.</a:t>
            </a:r>
          </a:p>
          <a:p>
            <a:pPr marL="0" indent="0" algn="just">
              <a:buNone/>
            </a:pPr>
            <a:endParaRPr lang="el-GR" altLang="el-GR" sz="1200"/>
          </a:p>
          <a:p>
            <a:pPr marL="0" indent="0" algn="just">
              <a:buNone/>
            </a:pPr>
            <a:r>
              <a:rPr lang="el-GR" altLang="el-GR" sz="1200" b="1" i="1" u="sng"/>
              <a:t>Προδιαγραφές</a:t>
            </a:r>
          </a:p>
          <a:p>
            <a:pPr marL="0" indent="0" algn="just">
              <a:buNone/>
            </a:pPr>
            <a:r>
              <a:rPr lang="el-GR" altLang="el-GR" sz="1200"/>
              <a:t>Σύμφωνα με τον ΟΗΕ, τα κέντρα πρέπει να τηρούν αναλογίες ως προς τις παρεχόμενες υπηρεσίες, σίτισης, υγείας και καθαριότητας/υγιεινής, ως ακολούθως:</a:t>
            </a:r>
            <a:endParaRPr lang="en-US" altLang="el-GR" sz="1200"/>
          </a:p>
          <a:p>
            <a:pPr marL="0" indent="0">
              <a:buFont typeface="Wingdings" pitchFamily="2" charset="2"/>
              <a:buChar char="v"/>
            </a:pPr>
            <a:r>
              <a:rPr lang="el-GR" altLang="el-GR" sz="1200" b="1"/>
              <a:t>Σίτιση: </a:t>
            </a:r>
            <a:r>
              <a:rPr lang="el-GR" altLang="el-GR" sz="1200" i="1"/>
              <a:t>Συχνότητα των γευμάτων: 3 φορές τη μέρα</a:t>
            </a:r>
            <a:endParaRPr lang="en-US" altLang="el-GR" sz="1200"/>
          </a:p>
          <a:p>
            <a:pPr marL="0" indent="0">
              <a:buFont typeface="Wingdings" pitchFamily="2" charset="2"/>
              <a:buChar char="v"/>
            </a:pPr>
            <a:r>
              <a:rPr lang="el-GR" altLang="el-GR" sz="1200" b="1"/>
              <a:t>Υγεία: </a:t>
            </a:r>
            <a:r>
              <a:rPr lang="el-GR" altLang="el-GR" sz="1200" i="1"/>
              <a:t>Μέγιστη απόσταση από εγκαταστάσεις υγείας: Λιγότερο από 5 χλμ</a:t>
            </a:r>
            <a:r>
              <a:rPr lang="el-GR" altLang="el-GR" sz="1200"/>
              <a:t>.</a:t>
            </a:r>
          </a:p>
          <a:p>
            <a:pPr marL="0" indent="0">
              <a:buFont typeface="Wingdings" pitchFamily="2" charset="2"/>
              <a:buChar char="v"/>
            </a:pPr>
            <a:r>
              <a:rPr lang="el-GR" altLang="el-GR" sz="1200" b="1"/>
              <a:t>Υγιεινή/καθαριότητα:</a:t>
            </a:r>
            <a:endParaRPr lang="en-US" altLang="el-GR" sz="1200" b="1"/>
          </a:p>
          <a:p>
            <a:pPr marL="0" indent="0">
              <a:buFontTx/>
              <a:buChar char="-"/>
            </a:pPr>
            <a:r>
              <a:rPr lang="el-GR" altLang="el-GR" sz="1200" i="1"/>
              <a:t>1 αποχωρητήριο ανά 20 άτομα,</a:t>
            </a:r>
          </a:p>
          <a:p>
            <a:pPr marL="0" indent="0">
              <a:buFontTx/>
              <a:buChar char="-"/>
            </a:pPr>
            <a:r>
              <a:rPr lang="el-GR" altLang="el-GR" sz="1200" i="1"/>
              <a:t>1 λουτρό ανά 50 άτομα,</a:t>
            </a:r>
            <a:endParaRPr lang="en-US" altLang="el-GR" sz="1200" i="1"/>
          </a:p>
          <a:p>
            <a:pPr marL="0" indent="0">
              <a:buFontTx/>
              <a:buChar char="-"/>
            </a:pPr>
            <a:r>
              <a:rPr lang="el-GR" altLang="el-GR" sz="1200" i="1"/>
              <a:t>1 βρύση ανά 250 άτομα,</a:t>
            </a:r>
            <a:endParaRPr lang="en-US" altLang="el-GR" sz="1200" i="1"/>
          </a:p>
          <a:p>
            <a:pPr marL="0" indent="0">
              <a:buFontTx/>
              <a:buChar char="-"/>
            </a:pPr>
            <a:r>
              <a:rPr lang="el-GR" altLang="el-GR" sz="1200" i="1"/>
              <a:t>1 φορέας για παροχή υπηρεσιών υγιεινής ανά 1.000 άτομα.</a:t>
            </a:r>
            <a:endParaRPr lang="en-US" altLang="el-GR" sz="1200" i="1"/>
          </a:p>
          <a:p>
            <a:pPr marL="0" indent="0" algn="just">
              <a:buNone/>
            </a:pPr>
            <a:endParaRPr lang="el-GR" altLang="el-GR" sz="1200"/>
          </a:p>
          <a:p>
            <a:pPr marL="0" indent="0" algn="just">
              <a:buNone/>
            </a:pPr>
            <a:r>
              <a:rPr lang="el-GR" altLang="el-GR" sz="1400" b="1"/>
              <a:t>Στα περισσότερα από τα κέντρα πρώτης υποδοχής και φιλοξενίας των προσφύγων δεν τηρούνται οι ανωτέρω</a:t>
            </a:r>
            <a:r>
              <a:rPr lang="en-US" altLang="el-GR" sz="1400" b="1"/>
              <a:t> </a:t>
            </a:r>
            <a:r>
              <a:rPr lang="el-GR" altLang="el-GR" sz="1400" b="1"/>
              <a:t>προδιαγραφές.</a:t>
            </a:r>
          </a:p>
          <a:p>
            <a:pPr marL="0" indent="0" algn="just">
              <a:buNone/>
            </a:pPr>
            <a:endParaRPr lang="el-GR" altLang="el-GR" sz="1200"/>
          </a:p>
          <a:p>
            <a:pPr marL="0" indent="0" algn="just">
              <a:buNone/>
            </a:pPr>
            <a:endParaRPr lang="el-GR" altLang="el-GR" sz="1200"/>
          </a:p>
          <a:p>
            <a:pPr marL="0" indent="0" algn="just">
              <a:buNone/>
            </a:pPr>
            <a:endParaRPr lang="el-GR" altLang="el-GR" sz="1200"/>
          </a:p>
          <a:p>
            <a:pPr marL="0" indent="0" algn="just">
              <a:buNone/>
            </a:pPr>
            <a:endParaRPr lang="en-US" altLang="el-GR" sz="1200"/>
          </a:p>
          <a:p>
            <a:pPr marL="0" indent="0" algn="just">
              <a:buNone/>
            </a:pPr>
            <a:endParaRPr lang="el-GR" altLang="el-GR" sz="1200" b="1"/>
          </a:p>
          <a:p>
            <a:pPr marL="0" indent="0" algn="just">
              <a:buNone/>
            </a:pPr>
            <a:endParaRPr lang="el-GR" altLang="el-GR" sz="1200" b="1"/>
          </a:p>
          <a:p>
            <a:pPr marL="0" indent="0" algn="just">
              <a:buNone/>
            </a:pPr>
            <a:endParaRPr lang="el-GR" altLang="el-GR" sz="1200"/>
          </a:p>
          <a:p>
            <a:pPr marL="0" indent="0" algn="just">
              <a:buClr>
                <a:srgbClr val="006666"/>
              </a:buClr>
              <a:buNone/>
            </a:pPr>
            <a:endParaRPr lang="el-GR" altLang="el-GR" sz="1200">
              <a:solidFill>
                <a:srgbClr val="000000"/>
              </a:solidFill>
            </a:endParaRPr>
          </a:p>
          <a:p>
            <a:pPr marL="0" indent="0" algn="just">
              <a:lnSpc>
                <a:spcPct val="150000"/>
              </a:lnSpc>
              <a:buNone/>
            </a:pPr>
            <a:endParaRPr lang="en-US" altLang="el-GR" sz="1600" i="1"/>
          </a:p>
        </p:txBody>
      </p:sp>
      <p:sp>
        <p:nvSpPr>
          <p:cNvPr id="17411" name="Title 1">
            <a:extLst>
              <a:ext uri="{FF2B5EF4-FFF2-40B4-BE49-F238E27FC236}">
                <a16:creationId xmlns:a16="http://schemas.microsoft.com/office/drawing/2014/main" id="{CA7088A8-52C8-E0BC-A3A8-CAAFD8F12A79}"/>
              </a:ext>
            </a:extLst>
          </p:cNvPr>
          <p:cNvSpPr>
            <a:spLocks noGrp="1"/>
          </p:cNvSpPr>
          <p:nvPr>
            <p:ph type="title"/>
          </p:nvPr>
        </p:nvSpPr>
        <p:spPr/>
        <p:txBody>
          <a:bodyPr/>
          <a:lstStyle/>
          <a:p>
            <a:r>
              <a:rPr lang="el-GR" altLang="el-GR" sz="2000">
                <a:latin typeface="Verdana" panose="020B0604030504040204" pitchFamily="34" charset="0"/>
              </a:rPr>
              <a:t>Δομές και χώροι φιλοξενίας</a:t>
            </a:r>
            <a:endParaRPr lang="en-US" altLang="el-GR" sz="2000">
              <a:latin typeface="Verdana" panose="020B0604030504040204" pitchFamily="34" charset="0"/>
            </a:endParaRPr>
          </a:p>
        </p:txBody>
      </p:sp>
      <p:sp>
        <p:nvSpPr>
          <p:cNvPr id="17412" name="Slide Number Placeholder 4">
            <a:extLst>
              <a:ext uri="{FF2B5EF4-FFF2-40B4-BE49-F238E27FC236}">
                <a16:creationId xmlns:a16="http://schemas.microsoft.com/office/drawing/2014/main" id="{E1DC1A1D-7C78-B745-6617-9DF28203C308}"/>
              </a:ext>
            </a:extLst>
          </p:cNvPr>
          <p:cNvSpPr>
            <a:spLocks noGrp="1"/>
          </p:cNvSpPr>
          <p:nvPr>
            <p:ph type="sldNum" sz="quarter" idx="12"/>
          </p:nvPr>
        </p:nvSpPr>
        <p:spPr>
          <a:xfrm>
            <a:off x="8328025" y="6165850"/>
            <a:ext cx="2133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778DA9E5-4835-E543-8203-77BC02E7A313}" type="slidenum">
              <a:rPr lang="el-GR" altLang="el-GR"/>
              <a:pPr/>
              <a:t>30</a:t>
            </a:fld>
            <a:endParaRPr lang="el-GR" altLang="el-G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F85129D-8C3A-3E23-8617-B4116D8AF87D}"/>
              </a:ext>
            </a:extLst>
          </p:cNvPr>
          <p:cNvSpPr txBox="1">
            <a:spLocks/>
          </p:cNvSpPr>
          <p:nvPr/>
        </p:nvSpPr>
        <p:spPr bwMode="auto">
          <a:xfrm>
            <a:off x="3216276" y="836613"/>
            <a:ext cx="7134225" cy="576262"/>
          </a:xfrm>
          <a:prstGeom prst="rect">
            <a:avLst/>
          </a:prstGeom>
          <a:no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endParaRPr lang="en-US" sz="2000" kern="0" dirty="0">
              <a:latin typeface="+mn-lt"/>
            </a:endParaRPr>
          </a:p>
        </p:txBody>
      </p:sp>
      <p:sp>
        <p:nvSpPr>
          <p:cNvPr id="4" name="Subtitle 2">
            <a:extLst>
              <a:ext uri="{FF2B5EF4-FFF2-40B4-BE49-F238E27FC236}">
                <a16:creationId xmlns:a16="http://schemas.microsoft.com/office/drawing/2014/main" id="{7247E0F3-C4D5-2751-6774-CA020310446F}"/>
              </a:ext>
            </a:extLst>
          </p:cNvPr>
          <p:cNvSpPr txBox="1">
            <a:spLocks/>
          </p:cNvSpPr>
          <p:nvPr/>
        </p:nvSpPr>
        <p:spPr>
          <a:xfrm>
            <a:off x="2768600" y="1773238"/>
            <a:ext cx="7239000" cy="4824412"/>
          </a:xfrm>
          <a:prstGeom prst="rect">
            <a:avLst/>
          </a:prstGeom>
        </p:spPr>
        <p:txBody>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457200" indent="-457200">
              <a:spcBef>
                <a:spcPct val="0"/>
              </a:spcBef>
              <a:buClrTx/>
              <a:buSzTx/>
              <a:buFont typeface="Wingdings" panose="05000000000000000000" pitchFamily="2" charset="2"/>
              <a:buAutoNum type="arabicPeriod"/>
              <a:defRPr/>
            </a:pPr>
            <a:r>
              <a:rPr lang="el-GR" sz="1600" kern="0" dirty="0">
                <a:solidFill>
                  <a:schemeClr val="tx2"/>
                </a:solidFill>
                <a:ea typeface="+mj-ea"/>
                <a:cs typeface="+mj-cs"/>
              </a:rPr>
              <a:t>Υποδομές</a:t>
            </a:r>
            <a:endParaRPr lang="en-US" sz="1600" kern="0" dirty="0">
              <a:solidFill>
                <a:schemeClr val="tx2"/>
              </a:solidFill>
              <a:ea typeface="+mj-ea"/>
              <a:cs typeface="+mj-cs"/>
            </a:endParaRPr>
          </a:p>
          <a:p>
            <a:pPr marL="0" indent="0">
              <a:spcBef>
                <a:spcPct val="0"/>
              </a:spcBef>
              <a:buClrTx/>
              <a:buSzTx/>
              <a:buNone/>
              <a:defRPr/>
            </a:pPr>
            <a:endParaRPr lang="en-US" sz="1200" kern="0" dirty="0"/>
          </a:p>
          <a:p>
            <a:pPr marL="171450" indent="-171450">
              <a:buFont typeface="Wingdings" panose="05000000000000000000" pitchFamily="2" charset="2"/>
              <a:buChar char="Ø"/>
              <a:defRPr/>
            </a:pPr>
            <a:r>
              <a:rPr lang="el-GR" sz="1200" kern="0" dirty="0"/>
              <a:t>Στις 19 από τις 34 δομές φιλοξενίας υπάρχουν σκηνές (συνολικά 2.865 σκηνές).</a:t>
            </a:r>
          </a:p>
          <a:p>
            <a:pPr marL="171450" indent="-171450">
              <a:buFont typeface="Wingdings" panose="05000000000000000000" pitchFamily="2" charset="2"/>
              <a:buChar char="Ø"/>
              <a:defRPr/>
            </a:pPr>
            <a:r>
              <a:rPr lang="el-GR" sz="1200" kern="0" dirty="0"/>
              <a:t>Σε 6 δομές υπάρχουν σκηνές τύπου </a:t>
            </a:r>
            <a:r>
              <a:rPr lang="en-US" sz="1200" kern="0" dirty="0"/>
              <a:t>Rub Halls</a:t>
            </a:r>
            <a:r>
              <a:rPr lang="el-GR" sz="1200" kern="0" dirty="0"/>
              <a:t> (συνολικά 33 σκηνές).</a:t>
            </a:r>
          </a:p>
          <a:p>
            <a:pPr marL="171450" indent="-171450">
              <a:buFont typeface="Wingdings" panose="05000000000000000000" pitchFamily="2" charset="2"/>
              <a:buChar char="Ø"/>
              <a:defRPr/>
            </a:pPr>
            <a:r>
              <a:rPr lang="el-GR" sz="1200" kern="0" dirty="0"/>
              <a:t>Σε 2 από τις δομές έχουν τοποθετηθεί οικίσκοι (τύπου </a:t>
            </a:r>
            <a:r>
              <a:rPr lang="en-US" sz="1200" kern="0" dirty="0"/>
              <a:t>RHUs)</a:t>
            </a:r>
            <a:r>
              <a:rPr lang="el-GR" sz="1200" kern="0" dirty="0"/>
              <a:t>.</a:t>
            </a:r>
          </a:p>
          <a:p>
            <a:pPr marL="171450" indent="-171450">
              <a:buFont typeface="Wingdings" panose="05000000000000000000" pitchFamily="2" charset="2"/>
              <a:buChar char="Ø"/>
              <a:defRPr/>
            </a:pPr>
            <a:r>
              <a:rPr lang="el-GR" sz="1200" kern="0" dirty="0"/>
              <a:t>Σε 3 δομές έχουν τοποθετηθεί 369 προκατασκευασμένα σπίτια.</a:t>
            </a:r>
          </a:p>
          <a:p>
            <a:pPr marL="171450" indent="-171450">
              <a:buFont typeface="Wingdings" panose="05000000000000000000" pitchFamily="2" charset="2"/>
              <a:buChar char="Ø"/>
              <a:defRPr/>
            </a:pPr>
            <a:r>
              <a:rPr lang="el-GR" sz="1200" kern="0" dirty="0"/>
              <a:t>Σε 14 από τις ανωτέρω δομές, φιλοξενούνται σε κτίρια 4.733 πρόσφυγες.</a:t>
            </a:r>
          </a:p>
          <a:p>
            <a:pPr marL="171450" indent="-171450">
              <a:buFont typeface="Wingdings" panose="05000000000000000000" pitchFamily="2" charset="2"/>
              <a:buChar char="Ø"/>
              <a:defRPr/>
            </a:pPr>
            <a:endParaRPr lang="el-GR" sz="1200" kern="0" dirty="0"/>
          </a:p>
          <a:p>
            <a:pPr marL="171450" indent="-171450">
              <a:buFont typeface="Wingdings" panose="05000000000000000000" pitchFamily="2" charset="2"/>
              <a:buChar char="Ø"/>
              <a:defRPr/>
            </a:pPr>
            <a:endParaRPr lang="el-GR" sz="1200" kern="0" dirty="0"/>
          </a:p>
          <a:p>
            <a:pPr marL="171450" indent="-171450">
              <a:buFont typeface="Wingdings" panose="05000000000000000000" pitchFamily="2" charset="2"/>
              <a:buChar char="Ø"/>
              <a:defRPr/>
            </a:pPr>
            <a:endParaRPr lang="el-GR" sz="1200" kern="0" dirty="0"/>
          </a:p>
          <a:p>
            <a:pPr marL="171450" indent="-171450">
              <a:buFont typeface="Wingdings" panose="05000000000000000000" pitchFamily="2" charset="2"/>
              <a:buChar char="Ø"/>
              <a:defRPr/>
            </a:pPr>
            <a:endParaRPr lang="en-US" sz="1200" kern="0" dirty="0"/>
          </a:p>
        </p:txBody>
      </p:sp>
      <p:sp>
        <p:nvSpPr>
          <p:cNvPr id="8197" name="Title 1">
            <a:extLst>
              <a:ext uri="{FF2B5EF4-FFF2-40B4-BE49-F238E27FC236}">
                <a16:creationId xmlns:a16="http://schemas.microsoft.com/office/drawing/2014/main" id="{4F857BDC-06E4-61F8-2810-952A21C1E70D}"/>
              </a:ext>
            </a:extLst>
          </p:cNvPr>
          <p:cNvSpPr>
            <a:spLocks noGrp="1"/>
          </p:cNvSpPr>
          <p:nvPr>
            <p:ph type="title"/>
          </p:nvPr>
        </p:nvSpPr>
        <p:spPr/>
        <p:txBody>
          <a:bodyPr/>
          <a:lstStyle/>
          <a:p>
            <a:r>
              <a:rPr lang="el-GR" altLang="el-GR" sz="2000">
                <a:latin typeface="Verdana" panose="020B0604030504040204" pitchFamily="34" charset="0"/>
              </a:rPr>
              <a:t>Δομές και χώροι φιλοξενίας</a:t>
            </a:r>
            <a:endParaRPr lang="en-US" altLang="el-GR" sz="2000">
              <a:latin typeface="Verdana" panose="020B0604030504040204" pitchFamily="34" charset="0"/>
            </a:endParaRPr>
          </a:p>
        </p:txBody>
      </p:sp>
      <p:graphicFrame>
        <p:nvGraphicFramePr>
          <p:cNvPr id="8194" name="Chart 7">
            <a:extLst>
              <a:ext uri="{FF2B5EF4-FFF2-40B4-BE49-F238E27FC236}">
                <a16:creationId xmlns:a16="http://schemas.microsoft.com/office/drawing/2014/main" id="{2191E988-9707-B158-F76F-21DEB459CACC}"/>
              </a:ext>
            </a:extLst>
          </p:cNvPr>
          <p:cNvGraphicFramePr>
            <a:graphicFrameLocks/>
          </p:cNvGraphicFramePr>
          <p:nvPr/>
        </p:nvGraphicFramePr>
        <p:xfrm>
          <a:off x="3452813" y="3306763"/>
          <a:ext cx="4997450" cy="3268662"/>
        </p:xfrm>
        <a:graphic>
          <a:graphicData uri="http://schemas.openxmlformats.org/presentationml/2006/ole">
            <mc:AlternateContent xmlns:mc="http://schemas.openxmlformats.org/markup-compatibility/2006">
              <mc:Choice xmlns:v="urn:schemas-microsoft-com:vml" Requires="v">
                <p:oleObj name="Chart" r:id="rId2" imgW="5213350" imgH="3409950" progId="Excel.Chart.8">
                  <p:embed/>
                </p:oleObj>
              </mc:Choice>
              <mc:Fallback>
                <p:oleObj name="Chart" r:id="rId2" imgW="5213350" imgH="3409950" progId="Excel.Chart.8">
                  <p:embed/>
                  <p:pic>
                    <p:nvPicPr>
                      <p:cNvPr id="8194" name="Chart 7">
                        <a:extLst>
                          <a:ext uri="{FF2B5EF4-FFF2-40B4-BE49-F238E27FC236}">
                            <a16:creationId xmlns:a16="http://schemas.microsoft.com/office/drawing/2014/main" id="{2191E988-9707-B158-F76F-21DEB459CAC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2813" y="3306763"/>
                        <a:ext cx="4997450" cy="32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8" name="Slide Number Placeholder 9">
            <a:extLst>
              <a:ext uri="{FF2B5EF4-FFF2-40B4-BE49-F238E27FC236}">
                <a16:creationId xmlns:a16="http://schemas.microsoft.com/office/drawing/2014/main" id="{1CA05313-8B97-AE0F-A00F-EDD503D9326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318E81FA-0F10-4E4C-B994-BCF7F09A1E37}" type="slidenum">
              <a:rPr lang="el-GR" altLang="el-GR"/>
              <a:pPr/>
              <a:t>31</a:t>
            </a:fld>
            <a:endParaRPr lang="el-GR" altLang="el-G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6B03BEA-A84E-006F-DC9C-1AC786AE32E2}"/>
              </a:ext>
            </a:extLst>
          </p:cNvPr>
          <p:cNvSpPr txBox="1">
            <a:spLocks/>
          </p:cNvSpPr>
          <p:nvPr/>
        </p:nvSpPr>
        <p:spPr>
          <a:xfrm>
            <a:off x="2566988" y="2233614"/>
            <a:ext cx="7404100" cy="1584325"/>
          </a:xfrm>
          <a:prstGeom prst="rect">
            <a:avLst/>
          </a:prstGeom>
        </p:spPr>
        <p:txBody>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171450" indent="-171450" algn="just">
              <a:buFont typeface="Wingdings" panose="05000000000000000000" pitchFamily="2" charset="2"/>
              <a:buChar char="Ø"/>
              <a:defRPr/>
            </a:pPr>
            <a:r>
              <a:rPr lang="el-GR" sz="1200" kern="0" dirty="0"/>
              <a:t>Στις 30 από τις 34 δομές φιλοξενίας, παρέχονται γεύματα 3 φορές την ημέρα, σε 2 από τις δομές η συχνότητα των γευμάτων είναι 4 φορές την ημέρα και σε 2 δομές, προσφέρονται γεύματα 2 φορές και 1 φορά την ημέρα.</a:t>
            </a:r>
          </a:p>
          <a:p>
            <a:pPr marL="171450" indent="-171450" algn="just">
              <a:buFont typeface="Wingdings" panose="05000000000000000000" pitchFamily="2" charset="2"/>
              <a:buChar char="Ø"/>
              <a:defRPr/>
            </a:pPr>
            <a:r>
              <a:rPr lang="el-GR" sz="1200" kern="0" dirty="0"/>
              <a:t>Η παροχή γευμάτων σε όλες τις δομές καλύπτει όλο τον φιλοξενούμενο πληθυσμό.</a:t>
            </a:r>
          </a:p>
          <a:p>
            <a:pPr marL="171450" indent="-171450" algn="just">
              <a:buFont typeface="Wingdings" panose="05000000000000000000" pitchFamily="2" charset="2"/>
              <a:buChar char="Ø"/>
              <a:defRPr/>
            </a:pPr>
            <a:r>
              <a:rPr lang="el-GR" sz="1200" kern="0" dirty="0"/>
              <a:t>Πραγματοποιείται διατροφικός έλεγχος μόνο σε μία δομή.</a:t>
            </a:r>
          </a:p>
          <a:p>
            <a:pPr marL="171450" indent="-171450" algn="just">
              <a:buFont typeface="Wingdings" panose="05000000000000000000" pitchFamily="2" charset="2"/>
              <a:buChar char="Ø"/>
              <a:defRPr/>
            </a:pPr>
            <a:r>
              <a:rPr lang="el-GR" sz="1200" kern="0" dirty="0"/>
              <a:t>Σε 23 από τις δομές δεν έχουν διαμορφωθεί ειδικές αίθουσες για θηλασμό.</a:t>
            </a:r>
          </a:p>
          <a:p>
            <a:pPr marL="171450" indent="-171450">
              <a:buFont typeface="Wingdings" panose="05000000000000000000" pitchFamily="2" charset="2"/>
              <a:buChar char="Ø"/>
              <a:defRPr/>
            </a:pPr>
            <a:endParaRPr lang="el-GR" sz="1200" kern="0" dirty="0"/>
          </a:p>
          <a:p>
            <a:pPr marL="171450" indent="-171450">
              <a:buFont typeface="Wingdings" panose="05000000000000000000" pitchFamily="2" charset="2"/>
              <a:buChar char="Ø"/>
              <a:defRPr/>
            </a:pPr>
            <a:endParaRPr lang="en-US" sz="1200" kern="0" dirty="0"/>
          </a:p>
        </p:txBody>
      </p:sp>
      <p:sp>
        <p:nvSpPr>
          <p:cNvPr id="4" name="Subtitle 2">
            <a:extLst>
              <a:ext uri="{FF2B5EF4-FFF2-40B4-BE49-F238E27FC236}">
                <a16:creationId xmlns:a16="http://schemas.microsoft.com/office/drawing/2014/main" id="{17171CE9-5878-3008-33BB-3CBDB02D07B4}"/>
              </a:ext>
            </a:extLst>
          </p:cNvPr>
          <p:cNvSpPr txBox="1">
            <a:spLocks/>
          </p:cNvSpPr>
          <p:nvPr/>
        </p:nvSpPr>
        <p:spPr>
          <a:xfrm>
            <a:off x="2495550" y="4581526"/>
            <a:ext cx="7239000" cy="1655763"/>
          </a:xfrm>
          <a:prstGeom prst="rect">
            <a:avLst/>
          </a:prstGeom>
        </p:spPr>
        <p:txBody>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171450" indent="-171450" algn="just">
              <a:buFont typeface="Wingdings" panose="05000000000000000000" pitchFamily="2" charset="2"/>
              <a:buChar char="Ø"/>
              <a:defRPr/>
            </a:pPr>
            <a:r>
              <a:rPr lang="el-GR" sz="1200" kern="0" dirty="0"/>
              <a:t>Σε 9 από τα κέντρα φιλοξενίας η απόσταση από την πλησιέστερη δομή υγείας, δεν ξεπερνάει τα 1,5 χλμ. ενώ σε 11 από τις δομές η απόσταση από την πλησιέστερη δομή υγείας, ξεπερνάει τα 5 χλμ., στις υπόλοιπες 14 δομές οι υπηρεσίες υγείας παρέχονται μέσα στον χώρο φιλοξενίας.</a:t>
            </a:r>
          </a:p>
          <a:p>
            <a:pPr marL="171450" indent="-171450" algn="just">
              <a:buFont typeface="Wingdings" panose="05000000000000000000" pitchFamily="2" charset="2"/>
              <a:buChar char="Ø"/>
              <a:defRPr/>
            </a:pPr>
            <a:r>
              <a:rPr lang="el-GR" sz="1200" kern="0" dirty="0"/>
              <a:t>Σε κανένα από τα κέντρα φιλοξενίας δεν υλοποιούνται προγράμματα ψυχοκοινωνικής υποστήριξης από το Υπουργείο Υγείας αλλά σε 11 από τις δομές πραγματοποιούνται ψυχοκοινωνικά προγράμματα από άλλους φορείς.</a:t>
            </a:r>
          </a:p>
          <a:p>
            <a:pPr marL="171450" indent="-171450" algn="just">
              <a:buFont typeface="Wingdings" panose="05000000000000000000" pitchFamily="2" charset="2"/>
              <a:buChar char="Ø"/>
              <a:defRPr/>
            </a:pPr>
            <a:endParaRPr lang="el-GR" sz="1200" kern="0" dirty="0"/>
          </a:p>
          <a:p>
            <a:pPr marL="171450" indent="-171450" algn="just">
              <a:buFont typeface="Wingdings" panose="05000000000000000000" pitchFamily="2" charset="2"/>
              <a:buChar char="Ø"/>
              <a:defRPr/>
            </a:pPr>
            <a:endParaRPr lang="en-US" sz="1200" kern="0" dirty="0"/>
          </a:p>
        </p:txBody>
      </p:sp>
      <p:sp>
        <p:nvSpPr>
          <p:cNvPr id="6" name="Title 1">
            <a:extLst>
              <a:ext uri="{FF2B5EF4-FFF2-40B4-BE49-F238E27FC236}">
                <a16:creationId xmlns:a16="http://schemas.microsoft.com/office/drawing/2014/main" id="{862AE09E-4DD5-1F0C-D7F1-3200776EB9DB}"/>
              </a:ext>
            </a:extLst>
          </p:cNvPr>
          <p:cNvSpPr txBox="1">
            <a:spLocks/>
          </p:cNvSpPr>
          <p:nvPr/>
        </p:nvSpPr>
        <p:spPr bwMode="auto">
          <a:xfrm>
            <a:off x="2730500" y="3946525"/>
            <a:ext cx="2501900" cy="452438"/>
          </a:xfrm>
          <a:prstGeom prst="rect">
            <a:avLst/>
          </a:prstGeom>
          <a:no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l-GR" sz="1600" kern="0" dirty="0">
                <a:latin typeface="+mn-lt"/>
              </a:rPr>
              <a:t>3. Υπηρεσίες υγείας</a:t>
            </a:r>
            <a:endParaRPr lang="en-US" sz="1600" kern="0" dirty="0">
              <a:latin typeface="+mn-lt"/>
            </a:endParaRPr>
          </a:p>
        </p:txBody>
      </p:sp>
      <p:sp>
        <p:nvSpPr>
          <p:cNvPr id="9" name="Title 1">
            <a:extLst>
              <a:ext uri="{FF2B5EF4-FFF2-40B4-BE49-F238E27FC236}">
                <a16:creationId xmlns:a16="http://schemas.microsoft.com/office/drawing/2014/main" id="{32CF46C5-8BFE-2093-52C7-DFC25AA310F8}"/>
              </a:ext>
            </a:extLst>
          </p:cNvPr>
          <p:cNvSpPr txBox="1">
            <a:spLocks/>
          </p:cNvSpPr>
          <p:nvPr/>
        </p:nvSpPr>
        <p:spPr bwMode="auto">
          <a:xfrm>
            <a:off x="2711450" y="1587501"/>
            <a:ext cx="2520950" cy="517525"/>
          </a:xfrm>
          <a:prstGeom prst="rect">
            <a:avLst/>
          </a:prstGeom>
          <a:no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l-GR" sz="1600" kern="0" dirty="0">
                <a:latin typeface="+mn-lt"/>
              </a:rPr>
              <a:t>2. Υπηρεσίες σίτισης</a:t>
            </a:r>
            <a:endParaRPr lang="en-US" sz="1600" kern="0" dirty="0">
              <a:latin typeface="+mn-lt"/>
            </a:endParaRPr>
          </a:p>
        </p:txBody>
      </p:sp>
      <p:sp>
        <p:nvSpPr>
          <p:cNvPr id="18438" name="Title 1">
            <a:extLst>
              <a:ext uri="{FF2B5EF4-FFF2-40B4-BE49-F238E27FC236}">
                <a16:creationId xmlns:a16="http://schemas.microsoft.com/office/drawing/2014/main" id="{0D509167-50BF-89ED-2D51-A049DABDE214}"/>
              </a:ext>
            </a:extLst>
          </p:cNvPr>
          <p:cNvSpPr>
            <a:spLocks noGrp="1"/>
          </p:cNvSpPr>
          <p:nvPr>
            <p:ph type="title"/>
          </p:nvPr>
        </p:nvSpPr>
        <p:spPr/>
        <p:txBody>
          <a:bodyPr/>
          <a:lstStyle/>
          <a:p>
            <a:r>
              <a:rPr lang="el-GR" altLang="el-GR" sz="2000">
                <a:latin typeface="Verdana" panose="020B0604030504040204" pitchFamily="34" charset="0"/>
              </a:rPr>
              <a:t>Δομές και χώροι φιλοξενίας</a:t>
            </a:r>
            <a:endParaRPr lang="en-US" altLang="el-GR" sz="2000">
              <a:latin typeface="Verdana" panose="020B0604030504040204" pitchFamily="34" charset="0"/>
            </a:endParaRPr>
          </a:p>
        </p:txBody>
      </p:sp>
      <p:sp>
        <p:nvSpPr>
          <p:cNvPr id="18439" name="Slide Number Placeholder 4">
            <a:extLst>
              <a:ext uri="{FF2B5EF4-FFF2-40B4-BE49-F238E27FC236}">
                <a16:creationId xmlns:a16="http://schemas.microsoft.com/office/drawing/2014/main" id="{E5BFFFE9-15A5-0C4C-6063-8E0A626F13C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5A46B4F0-6199-FA43-9709-0E2DE610E47C}" type="slidenum">
              <a:rPr lang="el-GR" altLang="el-GR"/>
              <a:pPr/>
              <a:t>32</a:t>
            </a:fld>
            <a:endParaRPr lang="el-GR" altLang="el-G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815407-3972-9A4F-F93A-DC9F72D7BD37}"/>
              </a:ext>
            </a:extLst>
          </p:cNvPr>
          <p:cNvSpPr txBox="1">
            <a:spLocks/>
          </p:cNvSpPr>
          <p:nvPr/>
        </p:nvSpPr>
        <p:spPr bwMode="auto">
          <a:xfrm>
            <a:off x="3000375" y="836614"/>
            <a:ext cx="6269038" cy="585787"/>
          </a:xfrm>
          <a:prstGeom prst="rect">
            <a:avLst/>
          </a:prstGeom>
          <a:no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endParaRPr lang="en-US" sz="2000" kern="0" dirty="0">
              <a:latin typeface="+mn-lt"/>
            </a:endParaRPr>
          </a:p>
        </p:txBody>
      </p:sp>
      <p:sp>
        <p:nvSpPr>
          <p:cNvPr id="5" name="Subtitle 2">
            <a:extLst>
              <a:ext uri="{FF2B5EF4-FFF2-40B4-BE49-F238E27FC236}">
                <a16:creationId xmlns:a16="http://schemas.microsoft.com/office/drawing/2014/main" id="{D3653CA3-94F9-FB12-4828-B6809BED0955}"/>
              </a:ext>
            </a:extLst>
          </p:cNvPr>
          <p:cNvSpPr txBox="1">
            <a:spLocks/>
          </p:cNvSpPr>
          <p:nvPr/>
        </p:nvSpPr>
        <p:spPr>
          <a:xfrm>
            <a:off x="2711450" y="1916114"/>
            <a:ext cx="7239000" cy="4078287"/>
          </a:xfrm>
          <a:prstGeom prst="rect">
            <a:avLst/>
          </a:prstGeom>
        </p:spPr>
        <p:txBody>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indent="0">
              <a:spcBef>
                <a:spcPct val="0"/>
              </a:spcBef>
              <a:buClrTx/>
              <a:buSzTx/>
              <a:buNone/>
              <a:defRPr/>
            </a:pPr>
            <a:r>
              <a:rPr lang="el-GR" sz="1600" kern="0" dirty="0">
                <a:solidFill>
                  <a:schemeClr val="tx2"/>
                </a:solidFill>
                <a:ea typeface="+mj-ea"/>
                <a:cs typeface="+mj-cs"/>
              </a:rPr>
              <a:t>4. Εγκαταστάσεις υγιεινής</a:t>
            </a:r>
            <a:endParaRPr lang="en-US" sz="1600" kern="0" dirty="0">
              <a:solidFill>
                <a:schemeClr val="tx2"/>
              </a:solidFill>
              <a:ea typeface="+mj-ea"/>
              <a:cs typeface="+mj-cs"/>
            </a:endParaRPr>
          </a:p>
          <a:p>
            <a:pPr marL="0" indent="0" algn="just">
              <a:lnSpc>
                <a:spcPct val="150000"/>
              </a:lnSpc>
              <a:buNone/>
              <a:defRPr/>
            </a:pPr>
            <a:endParaRPr lang="el-GR" sz="1200" kern="0" dirty="0"/>
          </a:p>
          <a:p>
            <a:pPr marL="171450" indent="-171450" algn="just">
              <a:lnSpc>
                <a:spcPct val="150000"/>
              </a:lnSpc>
              <a:buFont typeface="Wingdings" panose="05000000000000000000" pitchFamily="2" charset="2"/>
              <a:buChar char="Ø"/>
              <a:defRPr/>
            </a:pPr>
            <a:r>
              <a:rPr lang="el-GR" sz="1200" kern="0" dirty="0"/>
              <a:t>Σε όλες τις δομές υπάρχουν αποχωρητήρια και λουτρά (στις 25 δομές λειτουργούν και λουτρά με ζεστό νερό) ωστόσο δεν τηρούνται οι αναλογίες, 1 αποχωρητήριο ανά 20 άτομα και 1 λουτρό ανά 50 άτομα.</a:t>
            </a:r>
          </a:p>
          <a:p>
            <a:pPr marL="171450" indent="-171450" algn="just">
              <a:lnSpc>
                <a:spcPct val="150000"/>
              </a:lnSpc>
              <a:buFont typeface="Wingdings" panose="05000000000000000000" pitchFamily="2" charset="2"/>
              <a:buChar char="Ø"/>
              <a:defRPr/>
            </a:pPr>
            <a:r>
              <a:rPr lang="el-GR" sz="1200" kern="0" dirty="0"/>
              <a:t>Μόνο σε 10 δομές υπάρχουν ξεχωριστοί χώροι αποχωρητηρίων για γυναίκες και σε 18 από τα κέντρα υπάρχουν ξεχωριστά λουτρά για γυναίκες.</a:t>
            </a:r>
          </a:p>
          <a:p>
            <a:pPr marL="171450" indent="-171450" algn="just">
              <a:lnSpc>
                <a:spcPct val="150000"/>
              </a:lnSpc>
              <a:buFont typeface="Wingdings" panose="05000000000000000000" pitchFamily="2" charset="2"/>
              <a:buChar char="Ø"/>
              <a:defRPr/>
            </a:pPr>
            <a:r>
              <a:rPr lang="el-GR" sz="1200" kern="0" dirty="0"/>
              <a:t>Στις 27 δομές δεν προβλέπεται η παροχή υπηρεσιών υγιεινής από αρμόδιους φορείς.</a:t>
            </a:r>
          </a:p>
          <a:p>
            <a:pPr marL="171450" indent="-171450" algn="just">
              <a:lnSpc>
                <a:spcPct val="150000"/>
              </a:lnSpc>
              <a:buFont typeface="Wingdings" panose="05000000000000000000" pitchFamily="2" charset="2"/>
              <a:buChar char="Ø"/>
              <a:defRPr/>
            </a:pPr>
            <a:r>
              <a:rPr lang="el-GR" sz="1200" kern="0" dirty="0"/>
              <a:t>Σε 33 από τις δομές παρέχονται υπηρεσίες αποκομιδής και διαχείρισης απορριμμάτων και σε 3 από αυτές τις δομές οι υπηρεσίες παρέχονται μερικώς.</a:t>
            </a:r>
          </a:p>
          <a:p>
            <a:pPr marL="171450" indent="-171450" algn="just">
              <a:lnSpc>
                <a:spcPct val="150000"/>
              </a:lnSpc>
              <a:buFont typeface="Wingdings" panose="05000000000000000000" pitchFamily="2" charset="2"/>
              <a:buChar char="Ø"/>
              <a:defRPr/>
            </a:pPr>
            <a:r>
              <a:rPr lang="el-GR" sz="1200" kern="0" dirty="0"/>
              <a:t>Σε 32 από τις δομές παρέχονται υπηρεσίες καθαριότητας των χώρων υγιεινής ενώ σε 10 από αυτές, οι εν λόγω υπηρεσίες παρέχονται μερικώς.</a:t>
            </a:r>
          </a:p>
          <a:p>
            <a:pPr marL="171450" indent="-171450" algn="just">
              <a:buFont typeface="Wingdings" panose="05000000000000000000" pitchFamily="2" charset="2"/>
              <a:buChar char="Ø"/>
              <a:defRPr/>
            </a:pPr>
            <a:endParaRPr lang="en-US" sz="1200" kern="0" dirty="0"/>
          </a:p>
        </p:txBody>
      </p:sp>
      <p:sp>
        <p:nvSpPr>
          <p:cNvPr id="19460" name="Title 1">
            <a:extLst>
              <a:ext uri="{FF2B5EF4-FFF2-40B4-BE49-F238E27FC236}">
                <a16:creationId xmlns:a16="http://schemas.microsoft.com/office/drawing/2014/main" id="{061187D1-A30D-50E3-3057-CCC251BA8041}"/>
              </a:ext>
            </a:extLst>
          </p:cNvPr>
          <p:cNvSpPr>
            <a:spLocks noGrp="1"/>
          </p:cNvSpPr>
          <p:nvPr>
            <p:ph type="title"/>
          </p:nvPr>
        </p:nvSpPr>
        <p:spPr/>
        <p:txBody>
          <a:bodyPr/>
          <a:lstStyle/>
          <a:p>
            <a:r>
              <a:rPr lang="el-GR" altLang="el-GR" sz="2000">
                <a:latin typeface="Verdana" panose="020B0604030504040204" pitchFamily="34" charset="0"/>
              </a:rPr>
              <a:t>Δομές και χώροι φιλοξενίας</a:t>
            </a:r>
            <a:endParaRPr lang="en-US" altLang="el-GR" sz="2000">
              <a:latin typeface="Verdana" panose="020B0604030504040204" pitchFamily="34" charset="0"/>
            </a:endParaRPr>
          </a:p>
        </p:txBody>
      </p:sp>
      <p:sp>
        <p:nvSpPr>
          <p:cNvPr id="19461" name="Slide Number Placeholder 2">
            <a:extLst>
              <a:ext uri="{FF2B5EF4-FFF2-40B4-BE49-F238E27FC236}">
                <a16:creationId xmlns:a16="http://schemas.microsoft.com/office/drawing/2014/main" id="{5B59A324-DC81-C0EC-6B46-2DDA2FF18E3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C8DE7F80-0A15-8F4D-BBE5-35A434DF7FBB}" type="slidenum">
              <a:rPr lang="el-GR" altLang="el-GR"/>
              <a:pPr/>
              <a:t>33</a:t>
            </a:fld>
            <a:endParaRPr lang="el-GR" altLang="el-G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A48B66D-F90A-1B0E-5081-3658B8F3F477}"/>
              </a:ext>
            </a:extLst>
          </p:cNvPr>
          <p:cNvSpPr txBox="1">
            <a:spLocks/>
          </p:cNvSpPr>
          <p:nvPr/>
        </p:nvSpPr>
        <p:spPr>
          <a:xfrm>
            <a:off x="2711450" y="1844675"/>
            <a:ext cx="7239000" cy="4032250"/>
          </a:xfrm>
          <a:prstGeom prst="rect">
            <a:avLst/>
          </a:prstGeom>
        </p:spPr>
        <p:txBody>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indent="0" algn="just">
              <a:lnSpc>
                <a:spcPct val="150000"/>
              </a:lnSpc>
              <a:buNone/>
              <a:defRPr/>
            </a:pPr>
            <a:r>
              <a:rPr lang="el-GR" sz="1600" kern="0" dirty="0">
                <a:solidFill>
                  <a:schemeClr val="tx2"/>
                </a:solidFill>
                <a:ea typeface="+mj-ea"/>
                <a:cs typeface="+mj-cs"/>
              </a:rPr>
              <a:t>5. Συμβουλευτικές υπηρεσίες και μηχανισμοί προστασίας και πρόληψης</a:t>
            </a:r>
            <a:endParaRPr lang="en-US" sz="1600" kern="0" dirty="0">
              <a:solidFill>
                <a:schemeClr val="tx2"/>
              </a:solidFill>
              <a:ea typeface="+mj-ea"/>
              <a:cs typeface="+mj-cs"/>
            </a:endParaRPr>
          </a:p>
          <a:p>
            <a:pPr marL="171450" indent="-171450" algn="just">
              <a:lnSpc>
                <a:spcPct val="150000"/>
              </a:lnSpc>
              <a:buFont typeface="Wingdings" panose="05000000000000000000" pitchFamily="2" charset="2"/>
              <a:buChar char="Ø"/>
              <a:defRPr/>
            </a:pPr>
            <a:endParaRPr lang="el-GR" sz="1200" kern="0" dirty="0"/>
          </a:p>
          <a:p>
            <a:pPr marL="171450" indent="-171450" algn="just">
              <a:lnSpc>
                <a:spcPct val="150000"/>
              </a:lnSpc>
              <a:buFont typeface="Wingdings" panose="05000000000000000000" pitchFamily="2" charset="2"/>
              <a:buChar char="Ø"/>
              <a:defRPr/>
            </a:pPr>
            <a:r>
              <a:rPr lang="el-GR" sz="1200" kern="0" dirty="0"/>
              <a:t>Σε 23 από τις 34 δομές δεν έχουν διαμορφωθεί κατάλληλοι χώροι για τα φιλοξενούμενα παιδιά.</a:t>
            </a:r>
          </a:p>
          <a:p>
            <a:pPr marL="171450" indent="-171450" algn="just">
              <a:lnSpc>
                <a:spcPct val="150000"/>
              </a:lnSpc>
              <a:buFont typeface="Wingdings" panose="05000000000000000000" pitchFamily="2" charset="2"/>
              <a:buChar char="Ø"/>
              <a:defRPr/>
            </a:pPr>
            <a:r>
              <a:rPr lang="el-GR" sz="1200" kern="0" dirty="0"/>
              <a:t>Σε 31 από τις δομές δεν παρέχεται συμβουλευτική υποστήριξη σχετικά με την επανένωση των οικογενειών.</a:t>
            </a:r>
          </a:p>
          <a:p>
            <a:pPr marL="171450" indent="-171450" algn="just">
              <a:lnSpc>
                <a:spcPct val="150000"/>
              </a:lnSpc>
              <a:buFont typeface="Wingdings" panose="05000000000000000000" pitchFamily="2" charset="2"/>
              <a:buChar char="Ø"/>
              <a:defRPr/>
            </a:pPr>
            <a:r>
              <a:rPr lang="el-GR" sz="1200" kern="0" dirty="0"/>
              <a:t>Σε 19 δομές δεν παρέχεται ενημέρωση και υποστήριξη σχετικά με περιστατικά διαπληκτισμών μεταξύ των φιλοξενουμένων.</a:t>
            </a:r>
          </a:p>
          <a:p>
            <a:pPr marL="171450" indent="-171450" algn="just">
              <a:lnSpc>
                <a:spcPct val="150000"/>
              </a:lnSpc>
              <a:buFont typeface="Wingdings" panose="05000000000000000000" pitchFamily="2" charset="2"/>
              <a:buChar char="Ø"/>
              <a:defRPr/>
            </a:pPr>
            <a:r>
              <a:rPr lang="el-GR" sz="1200" kern="0" dirty="0"/>
              <a:t>Σε 29 δομές δεν παρέχεται ενημέρωση και δεν υπάρχουν μηχανισμοί για την πρόληψη της σεξουαλικής και σεξιστικής βίας.</a:t>
            </a:r>
          </a:p>
          <a:p>
            <a:pPr marL="171450" indent="-171450" algn="just">
              <a:lnSpc>
                <a:spcPct val="150000"/>
              </a:lnSpc>
              <a:buFont typeface="Wingdings" panose="05000000000000000000" pitchFamily="2" charset="2"/>
              <a:buChar char="Ø"/>
              <a:defRPr/>
            </a:pPr>
            <a:r>
              <a:rPr lang="el-GR" sz="1200" kern="0" dirty="0"/>
              <a:t>Σε 23 δομές δεν υπάρχουν μηχανισμοί για την υποστήριξη και τη διαχείριση των φιλοξενούμενων παιδιών που είναι ασυνόδευτα.</a:t>
            </a:r>
          </a:p>
          <a:p>
            <a:pPr algn="just">
              <a:defRPr/>
            </a:pPr>
            <a:endParaRPr lang="en-US" sz="1200" kern="0" dirty="0"/>
          </a:p>
        </p:txBody>
      </p:sp>
      <p:sp>
        <p:nvSpPr>
          <p:cNvPr id="4" name="Title 1">
            <a:extLst>
              <a:ext uri="{FF2B5EF4-FFF2-40B4-BE49-F238E27FC236}">
                <a16:creationId xmlns:a16="http://schemas.microsoft.com/office/drawing/2014/main" id="{277C11A5-8FC9-0ECE-8A3E-F9F893790F92}"/>
              </a:ext>
            </a:extLst>
          </p:cNvPr>
          <p:cNvSpPr txBox="1">
            <a:spLocks/>
          </p:cNvSpPr>
          <p:nvPr/>
        </p:nvSpPr>
        <p:spPr>
          <a:xfrm>
            <a:off x="2927351" y="836614"/>
            <a:ext cx="6557963" cy="801687"/>
          </a:xfrm>
          <a:prstGeom prst="rect">
            <a:avLst/>
          </a:prstGeom>
        </p:spPr>
        <p:txBody>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just">
              <a:defRPr/>
            </a:pPr>
            <a:endParaRPr lang="en-US" sz="2000" kern="0" dirty="0">
              <a:latin typeface="+mn-lt"/>
            </a:endParaRPr>
          </a:p>
        </p:txBody>
      </p:sp>
      <p:sp>
        <p:nvSpPr>
          <p:cNvPr id="6" name="Title 1">
            <a:extLst>
              <a:ext uri="{FF2B5EF4-FFF2-40B4-BE49-F238E27FC236}">
                <a16:creationId xmlns:a16="http://schemas.microsoft.com/office/drawing/2014/main" id="{80D698EF-23F3-E63C-4776-2E1F6FDDE43F}"/>
              </a:ext>
            </a:extLst>
          </p:cNvPr>
          <p:cNvSpPr txBox="1">
            <a:spLocks/>
          </p:cNvSpPr>
          <p:nvPr/>
        </p:nvSpPr>
        <p:spPr>
          <a:xfrm>
            <a:off x="2894013" y="301625"/>
            <a:ext cx="7313612" cy="1143000"/>
          </a:xfrm>
          <a:prstGeom prst="rect">
            <a:avLst/>
          </a:prstGeom>
        </p:spPr>
        <p:txBody>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endParaRPr lang="el-GR" sz="2000" kern="0" dirty="0">
              <a:latin typeface="Verdana" panose="020B0604030504040204" pitchFamily="34" charset="0"/>
            </a:endParaRPr>
          </a:p>
          <a:p>
            <a:pPr>
              <a:defRPr/>
            </a:pPr>
            <a:endParaRPr lang="el-GR" sz="2000" kern="0" dirty="0">
              <a:latin typeface="Verdana" panose="020B0604030504040204" pitchFamily="34" charset="0"/>
            </a:endParaRPr>
          </a:p>
          <a:p>
            <a:pPr>
              <a:defRPr/>
            </a:pPr>
            <a:r>
              <a:rPr lang="el-GR" sz="2000" kern="0" dirty="0">
                <a:latin typeface="Verdana" panose="020B0604030504040204" pitchFamily="34" charset="0"/>
              </a:rPr>
              <a:t>Δομές και χώροι φιλοξενίας</a:t>
            </a:r>
            <a:endParaRPr lang="en-US" sz="2000" kern="0" dirty="0">
              <a:latin typeface="Verdana" panose="020B0604030504040204" pitchFamily="34" charset="0"/>
            </a:endParaRPr>
          </a:p>
        </p:txBody>
      </p:sp>
      <p:sp>
        <p:nvSpPr>
          <p:cNvPr id="20485" name="Slide Number Placeholder 6">
            <a:extLst>
              <a:ext uri="{FF2B5EF4-FFF2-40B4-BE49-F238E27FC236}">
                <a16:creationId xmlns:a16="http://schemas.microsoft.com/office/drawing/2014/main" id="{54E72EF8-C046-2BAB-4908-55CB4DF1E16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93535C39-ACCA-564E-B1E1-29C1493AB3E4}" type="slidenum">
              <a:rPr lang="el-GR" altLang="el-GR"/>
              <a:pPr/>
              <a:t>34</a:t>
            </a:fld>
            <a:endParaRPr lang="el-GR" altLang="el-G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4603F37D-9ABD-8DE3-87A3-88ABB077B532}"/>
              </a:ext>
            </a:extLst>
          </p:cNvPr>
          <p:cNvSpPr txBox="1">
            <a:spLocks/>
          </p:cNvSpPr>
          <p:nvPr/>
        </p:nvSpPr>
        <p:spPr>
          <a:xfrm>
            <a:off x="2436814" y="2051051"/>
            <a:ext cx="7921625" cy="3249613"/>
          </a:xfrm>
          <a:prstGeom prst="rect">
            <a:avLst/>
          </a:prstGeom>
        </p:spPr>
        <p:txBody>
          <a:bodyPr/>
          <a:lst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171450" indent="-171450">
              <a:lnSpc>
                <a:spcPct val="150000"/>
              </a:lnSpc>
              <a:buFont typeface="Wingdings" panose="05000000000000000000" pitchFamily="2" charset="2"/>
              <a:buChar char="Ø"/>
              <a:defRPr/>
            </a:pPr>
            <a:r>
              <a:rPr lang="el-GR" sz="1200" kern="0" dirty="0"/>
              <a:t>Σε 21 από τις δομές δεν παρέχεται ενημέρωση στους φιλοξενούμενους για τις υπηρεσίες υγείας.</a:t>
            </a:r>
          </a:p>
          <a:p>
            <a:pPr marL="171450" indent="-171450">
              <a:lnSpc>
                <a:spcPct val="150000"/>
              </a:lnSpc>
              <a:buFont typeface="Wingdings" panose="05000000000000000000" pitchFamily="2" charset="2"/>
              <a:buChar char="Ø"/>
              <a:defRPr/>
            </a:pPr>
            <a:r>
              <a:rPr lang="el-GR" sz="1200" kern="0" dirty="0"/>
              <a:t>Σε 28 από τις δομές δεν παρέχεται πληροφόρηση για χώρους διαμονής.</a:t>
            </a:r>
          </a:p>
          <a:p>
            <a:pPr marL="171450" indent="-171450">
              <a:lnSpc>
                <a:spcPct val="150000"/>
              </a:lnSpc>
              <a:buFont typeface="Wingdings" panose="05000000000000000000" pitchFamily="2" charset="2"/>
              <a:buChar char="Ø"/>
              <a:defRPr/>
            </a:pPr>
            <a:r>
              <a:rPr lang="el-GR" sz="1200" kern="0" dirty="0"/>
              <a:t>Σε 32 δομές δεν διατίθεται ενημέρωση από τον τύπο (εφημερίδες, τηλεόραση, </a:t>
            </a:r>
            <a:r>
              <a:rPr lang="el-GR" sz="1200" kern="0" dirty="0" err="1"/>
              <a:t>κτλ</a:t>
            </a:r>
            <a:r>
              <a:rPr lang="el-GR" sz="1200" kern="0" dirty="0"/>
              <a:t>).</a:t>
            </a:r>
          </a:p>
          <a:p>
            <a:pPr marL="171450" indent="-171450">
              <a:lnSpc>
                <a:spcPct val="150000"/>
              </a:lnSpc>
              <a:buFont typeface="Wingdings" panose="05000000000000000000" pitchFamily="2" charset="2"/>
              <a:buChar char="Ø"/>
              <a:defRPr/>
            </a:pPr>
            <a:r>
              <a:rPr lang="el-GR" sz="1200" kern="0" dirty="0"/>
              <a:t>Σε 27 από τις δομές δεν παρέχεται ενημέρωση για τις διαδικασίες επανένωσης των οικογενειών.</a:t>
            </a:r>
          </a:p>
          <a:p>
            <a:pPr marL="171450" indent="-171450">
              <a:lnSpc>
                <a:spcPct val="150000"/>
              </a:lnSpc>
              <a:buFont typeface="Wingdings" panose="05000000000000000000" pitchFamily="2" charset="2"/>
              <a:buChar char="Ø"/>
              <a:defRPr/>
            </a:pPr>
            <a:r>
              <a:rPr lang="el-GR" sz="1200" kern="0" dirty="0"/>
              <a:t>Σε 21 από τις δομές δεν παρέχεται πληροφόρηση για υπηρεσίες σίτισης.</a:t>
            </a:r>
          </a:p>
          <a:p>
            <a:pPr marL="171450" indent="-171450">
              <a:lnSpc>
                <a:spcPct val="150000"/>
              </a:lnSpc>
              <a:buFont typeface="Wingdings" panose="05000000000000000000" pitchFamily="2" charset="2"/>
              <a:buChar char="Ø"/>
              <a:defRPr/>
            </a:pPr>
            <a:r>
              <a:rPr lang="el-GR" sz="1200" kern="0" dirty="0"/>
              <a:t>Σε 19 από τις δομές δεν παρέχεται πληροφόρηση για τις προσφερόμενες υπηρεσίες από ΜΚΟ και από τοπικούς φορείς.</a:t>
            </a:r>
          </a:p>
          <a:p>
            <a:pPr marL="171450" indent="-171450">
              <a:lnSpc>
                <a:spcPct val="150000"/>
              </a:lnSpc>
              <a:buFont typeface="Wingdings" panose="05000000000000000000" pitchFamily="2" charset="2"/>
              <a:buChar char="Ø"/>
              <a:defRPr/>
            </a:pPr>
            <a:r>
              <a:rPr lang="el-GR" sz="1200" kern="0" dirty="0"/>
              <a:t>Σε 28 από τις δομές παρέρχεται ενημέρωση σχετικά με τις διαδικασίες για την επανεγκατάσταση των προσφύγων και με τη διαδικασία για άσυλο.</a:t>
            </a:r>
          </a:p>
          <a:p>
            <a:pPr marL="171450" indent="-171450">
              <a:lnSpc>
                <a:spcPct val="150000"/>
              </a:lnSpc>
              <a:buFont typeface="Wingdings" panose="05000000000000000000" pitchFamily="2" charset="2"/>
              <a:buChar char="Ø"/>
              <a:defRPr/>
            </a:pPr>
            <a:r>
              <a:rPr lang="el-GR" sz="1200" kern="0" dirty="0"/>
              <a:t>Σε 30 δομές παρέχονται πληροφορίες για τις υπηρεσίες της Ύπατης Αρμοστείας.</a:t>
            </a:r>
          </a:p>
          <a:p>
            <a:pPr marL="171450" indent="-171450">
              <a:buFont typeface="Wingdings" panose="05000000000000000000" pitchFamily="2" charset="2"/>
              <a:buChar char="Ø"/>
              <a:defRPr/>
            </a:pPr>
            <a:endParaRPr lang="en-US" sz="1200" kern="0" dirty="0"/>
          </a:p>
        </p:txBody>
      </p:sp>
      <p:sp>
        <p:nvSpPr>
          <p:cNvPr id="7" name="Title 1">
            <a:extLst>
              <a:ext uri="{FF2B5EF4-FFF2-40B4-BE49-F238E27FC236}">
                <a16:creationId xmlns:a16="http://schemas.microsoft.com/office/drawing/2014/main" id="{BAB17834-6042-CAD1-F322-70AD778BF807}"/>
              </a:ext>
            </a:extLst>
          </p:cNvPr>
          <p:cNvSpPr txBox="1">
            <a:spLocks/>
          </p:cNvSpPr>
          <p:nvPr/>
        </p:nvSpPr>
        <p:spPr bwMode="auto">
          <a:xfrm>
            <a:off x="2566989" y="1385889"/>
            <a:ext cx="6702425" cy="585787"/>
          </a:xfrm>
          <a:prstGeom prst="rect">
            <a:avLst/>
          </a:prstGeom>
          <a:noFill/>
          <a:ln>
            <a:noFill/>
          </a:ln>
        </p:spPr>
        <p:txBody>
          <a:bodyPr anchor="b"/>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defRPr/>
            </a:pPr>
            <a:r>
              <a:rPr lang="el-GR" sz="1600" kern="0" dirty="0">
                <a:latin typeface="+mn-lt"/>
              </a:rPr>
              <a:t>6. Υπηρεσίες ενημέρωσης και πληροφόρησης</a:t>
            </a:r>
            <a:endParaRPr lang="en-US" sz="1600" kern="0" dirty="0">
              <a:latin typeface="+mn-lt"/>
            </a:endParaRPr>
          </a:p>
        </p:txBody>
      </p:sp>
      <p:sp>
        <p:nvSpPr>
          <p:cNvPr id="21508" name="Title 1">
            <a:extLst>
              <a:ext uri="{FF2B5EF4-FFF2-40B4-BE49-F238E27FC236}">
                <a16:creationId xmlns:a16="http://schemas.microsoft.com/office/drawing/2014/main" id="{10203D7C-CE3E-6183-006F-C42934B8F708}"/>
              </a:ext>
            </a:extLst>
          </p:cNvPr>
          <p:cNvSpPr>
            <a:spLocks noGrp="1"/>
          </p:cNvSpPr>
          <p:nvPr>
            <p:ph type="title"/>
          </p:nvPr>
        </p:nvSpPr>
        <p:spPr/>
        <p:txBody>
          <a:bodyPr/>
          <a:lstStyle/>
          <a:p>
            <a:r>
              <a:rPr lang="el-GR" altLang="el-GR" sz="2000">
                <a:latin typeface="Verdana" panose="020B0604030504040204" pitchFamily="34" charset="0"/>
              </a:rPr>
              <a:t>Δομές και χώροι φιλοξενίας</a:t>
            </a:r>
            <a:endParaRPr lang="en-US" altLang="el-GR" sz="2000">
              <a:latin typeface="Verdana" panose="020B0604030504040204" pitchFamily="34" charset="0"/>
            </a:endParaRPr>
          </a:p>
        </p:txBody>
      </p:sp>
      <p:sp>
        <p:nvSpPr>
          <p:cNvPr id="21509" name="Slide Number Placeholder 2">
            <a:extLst>
              <a:ext uri="{FF2B5EF4-FFF2-40B4-BE49-F238E27FC236}">
                <a16:creationId xmlns:a16="http://schemas.microsoft.com/office/drawing/2014/main" id="{79B04119-3F14-88AF-9C72-41AA3E6DC67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5E8A3D4B-A015-CD43-BFAD-C9B5FCD5E178}" type="slidenum">
              <a:rPr lang="el-GR" altLang="el-GR"/>
              <a:pPr/>
              <a:t>35</a:t>
            </a:fld>
            <a:endParaRPr lang="el-GR" altLang="el-G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4FE7F738-82A0-256A-2E6D-0139F7B18B6D}"/>
              </a:ext>
            </a:extLst>
          </p:cNvPr>
          <p:cNvSpPr>
            <a:spLocks noGrp="1"/>
          </p:cNvSpPr>
          <p:nvPr>
            <p:ph type="title"/>
          </p:nvPr>
        </p:nvSpPr>
        <p:spPr/>
        <p:txBody>
          <a:bodyPr/>
          <a:lstStyle/>
          <a:p>
            <a:r>
              <a:rPr lang="el-GR" altLang="el-GR" sz="2000">
                <a:solidFill>
                  <a:srgbClr val="006666"/>
                </a:solidFill>
                <a:latin typeface="Verdana" panose="020B0604030504040204" pitchFamily="34" charset="0"/>
              </a:rPr>
              <a:t>Χρηματοδότηση για τη διαχείριση της προσφυγικής κρίσης</a:t>
            </a:r>
            <a:endParaRPr lang="en-US" altLang="el-GR"/>
          </a:p>
        </p:txBody>
      </p:sp>
      <p:sp>
        <p:nvSpPr>
          <p:cNvPr id="22531" name="Content Placeholder 2">
            <a:extLst>
              <a:ext uri="{FF2B5EF4-FFF2-40B4-BE49-F238E27FC236}">
                <a16:creationId xmlns:a16="http://schemas.microsoft.com/office/drawing/2014/main" id="{91B15AC3-AB2D-09A8-5C7D-6B4354F7E360}"/>
              </a:ext>
            </a:extLst>
          </p:cNvPr>
          <p:cNvSpPr>
            <a:spLocks noGrp="1"/>
          </p:cNvSpPr>
          <p:nvPr>
            <p:ph idx="1"/>
          </p:nvPr>
        </p:nvSpPr>
        <p:spPr>
          <a:xfrm>
            <a:off x="2894013" y="1827213"/>
            <a:ext cx="7313612" cy="4914900"/>
          </a:xfrm>
        </p:spPr>
        <p:txBody>
          <a:bodyPr/>
          <a:lstStyle/>
          <a:p>
            <a:pPr marL="0" indent="0" algn="just">
              <a:buNone/>
            </a:pPr>
            <a:r>
              <a:rPr lang="el-GR" altLang="el-GR" sz="1200"/>
              <a:t>Στις 20/05/2016 η Ευρωπαϊκή Επιτροπή ενέκρινε την έκτακτη χρηματοδότησης της Ελλάδας με 56 εκ. ευρώ (46 εκ. από το Ταμείο Ασύλου, Μετανάστευσης και Ένταξης (ΤΑΜΕ) και 10 εκ. από το Ταμείο Εσωτερικής Ασφάλειας (ΤΕΑ)) για την αντιμετώπιση του προσφυγικού. Το ποσό αυτό θα αξιοποιηθεί για τη βελτίωση των συνθηκών ζωής των μεταναστών στην Ελλάδα, για την ενίσχυση των διαδικασιών καταγραφής και επεξεργασίας των αιτημάτων ασύλου.</a:t>
            </a:r>
          </a:p>
          <a:p>
            <a:pPr marL="0" indent="0" algn="just">
              <a:buNone/>
            </a:pPr>
            <a:endParaRPr lang="el-GR" altLang="el-GR" sz="1200"/>
          </a:p>
          <a:p>
            <a:pPr marL="0" indent="0" algn="just">
              <a:buNone/>
            </a:pPr>
            <a:r>
              <a:rPr lang="el-GR" altLang="el-GR" sz="1200"/>
              <a:t>Από τα 56 εκατ. ευρώ, τα 30 θα διατεθούν στην Ύπατη Αρμοστεία του ΟΗΕ για τους Πρόσφυγες, για την υποστήριξη του Σχεδίου Αντιμετώπισης Έκτακτης Ανάγκης για την Ελλάδα και την ενίσχυση της ικανότητας της ελληνικής υπηρεσίας ασύλου και της νέας υπηρεσίας υποδοχής και ταυτοποίησης.</a:t>
            </a:r>
          </a:p>
          <a:p>
            <a:pPr marL="0" indent="0" algn="just">
              <a:buNone/>
            </a:pPr>
            <a:endParaRPr lang="el-GR" altLang="el-GR" sz="1200"/>
          </a:p>
          <a:p>
            <a:pPr marL="0" indent="0" algn="just">
              <a:buNone/>
            </a:pPr>
            <a:r>
              <a:rPr lang="el-GR" altLang="el-GR" sz="1200"/>
              <a:t>Ο Διεθνής Οργανισμός Μετανάστευσης (ΔΟΜ), θα λάβει 13 εκατ. για την παροχή βοήθειας στους πλέον ευάλωτους μετανάστες που βρίσκονται στην Ελλάδα, ενώ ακόμη 13 εκατ. θα διατεθούν στο ελληνικό υπουργείο Εσωτερικών και Διοικητικής Ανασυγκρότησης για την ενίσχυση της ελληνικής Υπηρεσίας Ασύλου.</a:t>
            </a:r>
          </a:p>
          <a:p>
            <a:pPr marL="0" indent="0" algn="just">
              <a:buNone/>
            </a:pPr>
            <a:endParaRPr lang="el-GR" altLang="el-GR" sz="1200"/>
          </a:p>
          <a:p>
            <a:pPr marL="0" indent="0" algn="just">
              <a:buNone/>
            </a:pPr>
            <a:r>
              <a:rPr lang="el-GR" altLang="el-GR" sz="1200"/>
              <a:t>Όπως σημειώνεται από την Ευρωπαϊκή Επιτροπή, από τις αρχές του 2015, η Ελλάδα έχει λάβει 237 εκατ. ευρώ ως επείγουσα βοήθεια για την υποστήριξη των ελληνικών αρχών, καθώς και των διεθνών οργανισμών και των ΜΚΟ που δραστηριοποιούνται στην Ελλάδα στο μεταναστευτικό.</a:t>
            </a:r>
            <a:endParaRPr lang="en-US" altLang="el-GR" sz="1200"/>
          </a:p>
          <a:p>
            <a:pPr marL="0" indent="0" algn="just">
              <a:buNone/>
            </a:pPr>
            <a:endParaRPr lang="el-GR" altLang="el-GR" sz="1200"/>
          </a:p>
          <a:p>
            <a:pPr marL="0" indent="0">
              <a:buNone/>
            </a:pPr>
            <a:r>
              <a:rPr lang="el-GR" altLang="el-GR" sz="1200"/>
              <a:t>Η χρηματοδότηση έκτακτης ανάγκης έρχεται να προστεθεί στα 509 εκ. ευρώ που έχουν ήδη διατεθεί στην Ελλάδα στο πλαίσιο των εθνικών προγραμμάτων για την περίοδο 2014-2020 (€ 294,5 εκ. ευρώ από το ΤΑΜΕ και 214,7 εκ. ευρώ από το ΤΕΑ).</a:t>
            </a:r>
            <a:endParaRPr lang="en-US" altLang="el-GR" sz="1200"/>
          </a:p>
        </p:txBody>
      </p:sp>
      <p:sp>
        <p:nvSpPr>
          <p:cNvPr id="22532" name="Slide Number Placeholder 2">
            <a:extLst>
              <a:ext uri="{FF2B5EF4-FFF2-40B4-BE49-F238E27FC236}">
                <a16:creationId xmlns:a16="http://schemas.microsoft.com/office/drawing/2014/main" id="{8A8DB1FB-84FD-4543-6DDC-BAE67F1FF48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F2CABBEE-17EB-F842-98F5-621943546A1F}" type="slidenum">
              <a:rPr lang="el-GR" altLang="el-GR"/>
              <a:pPr/>
              <a:t>36</a:t>
            </a:fld>
            <a:endParaRPr lang="el-GR" altLang="el-G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B85501C7-C185-8749-EC16-F8A9717DDF16}"/>
              </a:ext>
            </a:extLst>
          </p:cNvPr>
          <p:cNvSpPr>
            <a:spLocks noGrp="1"/>
          </p:cNvSpPr>
          <p:nvPr>
            <p:ph type="title"/>
          </p:nvPr>
        </p:nvSpPr>
        <p:spPr/>
        <p:txBody>
          <a:bodyPr/>
          <a:lstStyle/>
          <a:p>
            <a:r>
              <a:rPr lang="el-GR" altLang="el-GR" sz="2000">
                <a:solidFill>
                  <a:srgbClr val="006666"/>
                </a:solidFill>
                <a:latin typeface="Verdana" panose="020B0604030504040204" pitchFamily="34" charset="0"/>
              </a:rPr>
              <a:t>Χρηματοδότηση για τη διαχείριση της προσφυγικής κρίσης</a:t>
            </a:r>
            <a:endParaRPr lang="en-US" altLang="el-GR"/>
          </a:p>
        </p:txBody>
      </p:sp>
      <p:sp>
        <p:nvSpPr>
          <p:cNvPr id="23555" name="Content Placeholder 2">
            <a:extLst>
              <a:ext uri="{FF2B5EF4-FFF2-40B4-BE49-F238E27FC236}">
                <a16:creationId xmlns:a16="http://schemas.microsoft.com/office/drawing/2014/main" id="{157E825B-D3AE-21AC-5974-74BD4F06A0D2}"/>
              </a:ext>
            </a:extLst>
          </p:cNvPr>
          <p:cNvSpPr>
            <a:spLocks noGrp="1"/>
          </p:cNvSpPr>
          <p:nvPr>
            <p:ph idx="1"/>
          </p:nvPr>
        </p:nvSpPr>
        <p:spPr/>
        <p:txBody>
          <a:bodyPr/>
          <a:lstStyle/>
          <a:p>
            <a:pPr marL="0" indent="0" algn="just">
              <a:buNone/>
            </a:pPr>
            <a:r>
              <a:rPr lang="el-GR" altLang="el-GR" sz="1200" b="1"/>
              <a:t>Χρηματοδότηση προς τους δήμους και τις περιφέρειες</a:t>
            </a:r>
          </a:p>
          <a:p>
            <a:pPr marL="0" indent="0" algn="just">
              <a:buNone/>
            </a:pPr>
            <a:endParaRPr lang="el-GR" altLang="el-GR" sz="1200"/>
          </a:p>
          <a:p>
            <a:pPr marL="0" indent="0" algn="just">
              <a:buNone/>
            </a:pPr>
            <a:r>
              <a:rPr lang="el-GR" altLang="el-GR" sz="1200"/>
              <a:t>Μέχρι το τέλος του 2015 διατέθηκε ποσό ύψους 1.502.000 σε δήμους και περιφέρειες, μετά από την υποβολή τεκμηριωμένων αιτημάτων και την αξιολόγησή τους. </a:t>
            </a:r>
          </a:p>
          <a:p>
            <a:pPr marL="0" indent="0" algn="just">
              <a:buNone/>
            </a:pPr>
            <a:endParaRPr lang="el-GR" altLang="el-GR" sz="1200"/>
          </a:p>
          <a:p>
            <a:pPr marL="0" indent="0" algn="just">
              <a:buNone/>
            </a:pPr>
            <a:r>
              <a:rPr lang="el-GR" altLang="el-GR" sz="1200"/>
              <a:t>Τον Φεβρουάριο του 2016, με υπουργική απόφαση, προβλέφθηκε η επιχορήγηση των δήμων Σάμου, Χίου, Κω και Λέρου και της Περιφέρειας Β. Αιγαίου με συνολικό ποσό 640.000 ευρώ.</a:t>
            </a:r>
          </a:p>
          <a:p>
            <a:pPr marL="0" indent="0" algn="just">
              <a:buNone/>
            </a:pPr>
            <a:endParaRPr lang="el-GR" altLang="el-GR" sz="1200"/>
          </a:p>
          <a:p>
            <a:pPr marL="0" indent="0" algn="just">
              <a:buNone/>
            </a:pPr>
            <a:r>
              <a:rPr lang="el-GR" altLang="el-GR" sz="1200"/>
              <a:t>Τον Απρίλιο του 2016, με απόφαση της πολιτικής ηγεσίας του Υπουργείου Εσωτερικών και Διοικητικής Ανασυγκρότησης, εγκρίθηκε η χρηματοδότηση ύψους περίπου 2.800.000 €, σε Περιφέρειες και Δήμους, οι οποίοι ανέλαβαν αυξημένες ευθύνες για την διαχείριση του προσφυγικού και μεταναστευτικού ζητήματος (πηγή</a:t>
            </a:r>
            <a:r>
              <a:rPr lang="en-US" altLang="el-GR" sz="1200"/>
              <a:t>: </a:t>
            </a:r>
            <a:r>
              <a:rPr lang="el-GR" altLang="el-GR" sz="1200"/>
              <a:t>Δελτίο Τύπου του ΥΠΕΣΔΑ, 20/04/2016).</a:t>
            </a:r>
          </a:p>
          <a:p>
            <a:pPr marL="0" indent="0" algn="just">
              <a:buNone/>
            </a:pPr>
            <a:endParaRPr lang="el-GR" altLang="el-GR" sz="1200"/>
          </a:p>
          <a:p>
            <a:pPr marL="0" indent="0" algn="just">
              <a:buNone/>
            </a:pPr>
            <a:endParaRPr lang="el-GR" altLang="el-GR" sz="1200"/>
          </a:p>
        </p:txBody>
      </p:sp>
      <p:sp>
        <p:nvSpPr>
          <p:cNvPr id="23556" name="Slide Number Placeholder 2">
            <a:extLst>
              <a:ext uri="{FF2B5EF4-FFF2-40B4-BE49-F238E27FC236}">
                <a16:creationId xmlns:a16="http://schemas.microsoft.com/office/drawing/2014/main" id="{6CA9FBAC-D021-453A-86F4-992F006FD5B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E4332245-8F7B-C648-8A0B-15A699167228}" type="slidenum">
              <a:rPr lang="el-GR" altLang="el-GR"/>
              <a:pPr/>
              <a:t>37</a:t>
            </a:fld>
            <a:endParaRPr lang="el-GR" altLang="el-G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FC42886F-6CFF-866C-3F44-11AC6C085289}"/>
              </a:ext>
            </a:extLst>
          </p:cNvPr>
          <p:cNvSpPr>
            <a:spLocks noGrp="1"/>
          </p:cNvSpPr>
          <p:nvPr>
            <p:ph type="title"/>
          </p:nvPr>
        </p:nvSpPr>
        <p:spPr/>
        <p:txBody>
          <a:bodyPr/>
          <a:lstStyle/>
          <a:p>
            <a:r>
              <a:rPr lang="el-GR" altLang="el-GR" sz="2000">
                <a:solidFill>
                  <a:srgbClr val="006666"/>
                </a:solidFill>
                <a:latin typeface="Verdana" panose="020B0604030504040204" pitchFamily="34" charset="0"/>
              </a:rPr>
              <a:t>Χρηματοδότηση για τη διαχείριση της προσφυγικής κρίσης</a:t>
            </a:r>
            <a:endParaRPr lang="en-US" altLang="el-GR"/>
          </a:p>
        </p:txBody>
      </p:sp>
      <p:sp>
        <p:nvSpPr>
          <p:cNvPr id="3" name="Content Placeholder 2">
            <a:extLst>
              <a:ext uri="{FF2B5EF4-FFF2-40B4-BE49-F238E27FC236}">
                <a16:creationId xmlns:a16="http://schemas.microsoft.com/office/drawing/2014/main" id="{A9512579-19F7-E73A-BE0E-0B24F123EB8E}"/>
              </a:ext>
            </a:extLst>
          </p:cNvPr>
          <p:cNvSpPr>
            <a:spLocks noGrp="1"/>
          </p:cNvSpPr>
          <p:nvPr>
            <p:ph idx="1"/>
          </p:nvPr>
        </p:nvSpPr>
        <p:spPr>
          <a:xfrm>
            <a:off x="2894013" y="1700213"/>
            <a:ext cx="7523162" cy="5473700"/>
          </a:xfrm>
        </p:spPr>
        <p:txBody>
          <a:bodyPr/>
          <a:lstStyle/>
          <a:p>
            <a:pPr marL="0" indent="0" algn="just">
              <a:buClr>
                <a:srgbClr val="006666"/>
              </a:buClr>
              <a:buNone/>
              <a:defRPr/>
            </a:pPr>
            <a:r>
              <a:rPr lang="el-GR" sz="1150" dirty="0">
                <a:solidFill>
                  <a:srgbClr val="000000"/>
                </a:solidFill>
              </a:rPr>
              <a:t>Από το </a:t>
            </a:r>
            <a:r>
              <a:rPr lang="el-GR" sz="1150" b="1" dirty="0">
                <a:solidFill>
                  <a:srgbClr val="000000"/>
                </a:solidFill>
              </a:rPr>
              <a:t>Ευρωπαϊκό Ταμείο Ασύλου, Μετανάστευσης και Ένταξης </a:t>
            </a:r>
            <a:r>
              <a:rPr lang="el-GR" sz="1150" dirty="0">
                <a:solidFill>
                  <a:srgbClr val="000000"/>
                </a:solidFill>
              </a:rPr>
              <a:t>χρηματοδοτούνται οι κάτωθι δράσεις</a:t>
            </a:r>
            <a:r>
              <a:rPr lang="en-US" sz="1150" dirty="0">
                <a:solidFill>
                  <a:srgbClr val="000000"/>
                </a:solidFill>
              </a:rPr>
              <a:t>:</a:t>
            </a:r>
            <a:endParaRPr lang="el-GR" sz="1150" dirty="0">
              <a:solidFill>
                <a:srgbClr val="000000"/>
              </a:solidFill>
            </a:endParaRPr>
          </a:p>
          <a:p>
            <a:pPr marL="0" indent="0" algn="just">
              <a:buClr>
                <a:srgbClr val="006666"/>
              </a:buClr>
              <a:buNone/>
              <a:defRPr/>
            </a:pPr>
            <a:endParaRPr lang="el-GR" sz="1150" dirty="0">
              <a:solidFill>
                <a:srgbClr val="000000"/>
              </a:solidFill>
            </a:endParaRPr>
          </a:p>
          <a:p>
            <a:pPr marL="0" indent="0" algn="just">
              <a:buClr>
                <a:srgbClr val="006666"/>
              </a:buClr>
              <a:buNone/>
              <a:defRPr/>
            </a:pPr>
            <a:r>
              <a:rPr lang="el-GR" sz="1150" dirty="0">
                <a:solidFill>
                  <a:srgbClr val="000000"/>
                </a:solidFill>
              </a:rPr>
              <a:t>Στις 03/02/2016 η Υπηρεσία Διαχείρισης Ευρωπαϊκών και Αναπτυξιακών Προγραμμάτων (ΥΔΕΑΠ) του ΥΠΕΣΔΑ εξέδωσε δύο (2) προσκλήσεις, για την υποβολή προτάσεων για τις παρακάτω δράσεις:</a:t>
            </a:r>
          </a:p>
          <a:p>
            <a:pPr marL="400050" lvl="1" indent="0" algn="just">
              <a:buClr>
                <a:srgbClr val="006666"/>
              </a:buClr>
              <a:buNone/>
              <a:defRPr/>
            </a:pPr>
            <a:r>
              <a:rPr lang="el-GR" sz="1150" dirty="0">
                <a:solidFill>
                  <a:srgbClr val="000000"/>
                </a:solidFill>
              </a:rPr>
              <a:t>1. Εφαρμογή των Αναγκαστικών Επιστροφών των παράτυπων Υπηκόων Τρίτων Χωρών</a:t>
            </a:r>
            <a:r>
              <a:rPr lang="en-US" sz="1150" dirty="0">
                <a:solidFill>
                  <a:srgbClr val="000000"/>
                </a:solidFill>
              </a:rPr>
              <a:t>, </a:t>
            </a:r>
            <a:r>
              <a:rPr lang="el-GR" sz="1150" dirty="0">
                <a:solidFill>
                  <a:srgbClr val="000000"/>
                </a:solidFill>
              </a:rPr>
              <a:t>προϋπολογισμού </a:t>
            </a:r>
            <a:r>
              <a:rPr lang="el-GR" sz="1150" dirty="0"/>
              <a:t>14.828.880 ευρώ</a:t>
            </a:r>
            <a:r>
              <a:rPr lang="el-GR" sz="1150" dirty="0">
                <a:solidFill>
                  <a:srgbClr val="000000"/>
                </a:solidFill>
              </a:rPr>
              <a:t>.</a:t>
            </a:r>
          </a:p>
          <a:p>
            <a:pPr marL="400050" lvl="1" indent="0" algn="just">
              <a:buClr>
                <a:srgbClr val="006666"/>
              </a:buClr>
              <a:buNone/>
              <a:defRPr/>
            </a:pPr>
            <a:r>
              <a:rPr lang="el-GR" sz="1150" dirty="0">
                <a:solidFill>
                  <a:srgbClr val="000000"/>
                </a:solidFill>
              </a:rPr>
              <a:t>2. Ανάπτυξη των παρεχόμενων υπηρεσιών στα Προ-</a:t>
            </a:r>
            <a:r>
              <a:rPr lang="el-GR" sz="1150" dirty="0" err="1">
                <a:solidFill>
                  <a:srgbClr val="000000"/>
                </a:solidFill>
              </a:rPr>
              <a:t>αναχωρησιακά</a:t>
            </a:r>
            <a:r>
              <a:rPr lang="el-GR" sz="1150" dirty="0">
                <a:solidFill>
                  <a:srgbClr val="000000"/>
                </a:solidFill>
              </a:rPr>
              <a:t> Κέντρα Κράτησης (</a:t>
            </a:r>
            <a:r>
              <a:rPr lang="el-GR" sz="1150" dirty="0" err="1">
                <a:solidFill>
                  <a:srgbClr val="000000"/>
                </a:solidFill>
              </a:rPr>
              <a:t>Π.Κε.Κ</a:t>
            </a:r>
            <a:r>
              <a:rPr lang="el-GR" sz="1150" dirty="0">
                <a:solidFill>
                  <a:srgbClr val="000000"/>
                </a:solidFill>
              </a:rPr>
              <a:t>.), προϋπολογισμού </a:t>
            </a:r>
            <a:r>
              <a:rPr lang="el-GR" sz="1150" dirty="0"/>
              <a:t>7.009.974,01 ευρώ.</a:t>
            </a:r>
            <a:endParaRPr lang="el-GR" sz="1150" dirty="0">
              <a:solidFill>
                <a:srgbClr val="000000"/>
              </a:solidFill>
            </a:endParaRPr>
          </a:p>
          <a:p>
            <a:pPr marL="0" indent="0" algn="just">
              <a:buClr>
                <a:srgbClr val="006666"/>
              </a:buClr>
              <a:buNone/>
              <a:defRPr/>
            </a:pPr>
            <a:endParaRPr lang="el-GR" sz="1150" dirty="0">
              <a:solidFill>
                <a:srgbClr val="000000"/>
              </a:solidFill>
            </a:endParaRPr>
          </a:p>
          <a:p>
            <a:pPr marL="0" indent="0" algn="just">
              <a:buClr>
                <a:srgbClr val="006666"/>
              </a:buClr>
              <a:buNone/>
              <a:defRPr/>
            </a:pPr>
            <a:r>
              <a:rPr lang="el-GR" sz="1150" dirty="0">
                <a:solidFill>
                  <a:srgbClr val="000000"/>
                </a:solidFill>
              </a:rPr>
              <a:t>Στις 23/02/2016 εκδόθηκε από το ΥΠΕΣΔΑ διαγωνισμός για την παροχή υπηρεσιών σίτισης/ διατροφής στους υπηκόους τρίτων χωρών που κρατούνται στις εγκαταστάσεις των </a:t>
            </a:r>
            <a:r>
              <a:rPr lang="el-GR" sz="1150" dirty="0" err="1">
                <a:solidFill>
                  <a:srgbClr val="000000"/>
                </a:solidFill>
              </a:rPr>
              <a:t>Προαναχωρησιακών</a:t>
            </a:r>
            <a:r>
              <a:rPr lang="el-GR" sz="1150" dirty="0">
                <a:solidFill>
                  <a:srgbClr val="000000"/>
                </a:solidFill>
              </a:rPr>
              <a:t> Κέντρων Κράτησης Αλλοδαπών α) Κορίνθου, β) </a:t>
            </a:r>
            <a:r>
              <a:rPr lang="el-GR" sz="1150" dirty="0" err="1">
                <a:solidFill>
                  <a:srgbClr val="000000"/>
                </a:solidFill>
              </a:rPr>
              <a:t>Αμυγδαλέζας</a:t>
            </a:r>
            <a:r>
              <a:rPr lang="el-GR" sz="1150" dirty="0">
                <a:solidFill>
                  <a:srgbClr val="000000"/>
                </a:solidFill>
              </a:rPr>
              <a:t> Αττικής, γ) </a:t>
            </a:r>
            <a:r>
              <a:rPr lang="el-GR" sz="1150" dirty="0" err="1">
                <a:solidFill>
                  <a:srgbClr val="000000"/>
                </a:solidFill>
              </a:rPr>
              <a:t>Παρανεστίου</a:t>
            </a:r>
            <a:r>
              <a:rPr lang="el-GR" sz="1150" dirty="0">
                <a:solidFill>
                  <a:srgbClr val="000000"/>
                </a:solidFill>
              </a:rPr>
              <a:t> Δράμας, δ) Φυλακίου </a:t>
            </a:r>
            <a:r>
              <a:rPr lang="el-GR" sz="1150" dirty="0" err="1">
                <a:solidFill>
                  <a:srgbClr val="000000"/>
                </a:solidFill>
              </a:rPr>
              <a:t>Ορεστιάδος</a:t>
            </a:r>
            <a:r>
              <a:rPr lang="el-GR" sz="1150" dirty="0">
                <a:solidFill>
                  <a:srgbClr val="000000"/>
                </a:solidFill>
              </a:rPr>
              <a:t>, ε) Ξάνθης, </a:t>
            </a:r>
            <a:r>
              <a:rPr lang="el-GR" sz="1150" dirty="0" err="1">
                <a:solidFill>
                  <a:srgbClr val="000000"/>
                </a:solidFill>
              </a:rPr>
              <a:t>στ</a:t>
            </a:r>
            <a:r>
              <a:rPr lang="el-GR" sz="1150" dirty="0">
                <a:solidFill>
                  <a:srgbClr val="000000"/>
                </a:solidFill>
              </a:rPr>
              <a:t>) Ταύρου Αττικής και ζ) Λέσβου και τελούν υπό τη διαδικασία επιστροφής, για τα έτη 2016 - 2018, συνολικού προϋπολογισμού 10.681.395,61 ευρώ χωρίς ΦΠΑ.</a:t>
            </a:r>
          </a:p>
          <a:p>
            <a:pPr marL="0" indent="0" algn="just">
              <a:buClr>
                <a:srgbClr val="006666"/>
              </a:buClr>
              <a:buNone/>
              <a:defRPr/>
            </a:pPr>
            <a:endParaRPr lang="el-GR" sz="1150" dirty="0">
              <a:solidFill>
                <a:srgbClr val="000000"/>
              </a:solidFill>
            </a:endParaRPr>
          </a:p>
          <a:p>
            <a:pPr marL="0" indent="0" algn="just">
              <a:buClr>
                <a:srgbClr val="006666"/>
              </a:buClr>
              <a:buNone/>
              <a:defRPr/>
            </a:pPr>
            <a:r>
              <a:rPr lang="el-GR" sz="1150" dirty="0">
                <a:solidFill>
                  <a:srgbClr val="000000"/>
                </a:solidFill>
              </a:rPr>
              <a:t>Στις 27/05/2016 υπεγράφη συμφωνία μεταξύ του Υπ. Προστασίας του Πολίτη και του Διεθνούς Οργανισμού Μετανάστευσης, για την εφαρμογή υποβοηθούμενων εθελούσιων επιστροφών και μέτρων επανένταξης παράτυπων μεταναστών στις χώρες καταγωγής τους. Η συμφωνία αρχίζει να υλοποιείται από 01/06/2016, για τα επόμενα τρία (3) χρόνια και αφορά στη διευκόλυνση των διαδικασιών επιστροφής και τη στήριξη των μέτρων επανένταξης, πάνω από 20.000 μεταναστών στις χώρες καταγωγής τους. Στο πλαίσιο αυτό προβλέπεται η επιδότηση των εθελούσιων επιστροφών για 5.400 μετανάστες και των μέτρων επανένταξης για 1.350 από αυτούς, κάθε χρόνο. Ο προϋπολογισμός της δράσης ανέρχεται σε 11 εκ. ευρώ ετησίως. (πηγή</a:t>
            </a:r>
            <a:r>
              <a:rPr lang="en-US" sz="1150" dirty="0">
                <a:solidFill>
                  <a:srgbClr val="000000"/>
                </a:solidFill>
              </a:rPr>
              <a:t>:</a:t>
            </a:r>
            <a:r>
              <a:rPr lang="el-GR" sz="1150" dirty="0">
                <a:solidFill>
                  <a:srgbClr val="000000"/>
                </a:solidFill>
              </a:rPr>
              <a:t> Δελτίο Τύπου του ΥΠΡΟΠΟ, 27/05/2016).</a:t>
            </a:r>
          </a:p>
          <a:p>
            <a:pPr marL="0" indent="0">
              <a:buNone/>
              <a:defRPr/>
            </a:pPr>
            <a:endParaRPr lang="en-US" sz="1150" dirty="0"/>
          </a:p>
        </p:txBody>
      </p:sp>
      <p:sp>
        <p:nvSpPr>
          <p:cNvPr id="24580" name="Slide Number Placeholder 3">
            <a:extLst>
              <a:ext uri="{FF2B5EF4-FFF2-40B4-BE49-F238E27FC236}">
                <a16:creationId xmlns:a16="http://schemas.microsoft.com/office/drawing/2014/main" id="{BDA38471-FFC3-2261-0D8E-DF58E8B5614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27C5A1F2-0169-EB4E-8CFF-B9EFE03A1B4E}" type="slidenum">
              <a:rPr lang="el-GR" altLang="el-GR"/>
              <a:pPr/>
              <a:t>38</a:t>
            </a:fld>
            <a:endParaRPr lang="el-GR" altLang="el-G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6D9BBD0A-C173-3F73-991B-CB7028243120}"/>
              </a:ext>
            </a:extLst>
          </p:cNvPr>
          <p:cNvSpPr>
            <a:spLocks noGrp="1"/>
          </p:cNvSpPr>
          <p:nvPr>
            <p:ph type="title"/>
          </p:nvPr>
        </p:nvSpPr>
        <p:spPr/>
        <p:txBody>
          <a:bodyPr/>
          <a:lstStyle/>
          <a:p>
            <a:r>
              <a:rPr lang="el-GR" altLang="el-GR" sz="2000">
                <a:solidFill>
                  <a:srgbClr val="006666"/>
                </a:solidFill>
                <a:latin typeface="Verdana" panose="020B0604030504040204" pitchFamily="34" charset="0"/>
              </a:rPr>
              <a:t>Χρηματοδότηση για τη διαχείριση της προσφυγικής κρίσης</a:t>
            </a:r>
            <a:endParaRPr lang="en-US" altLang="el-GR"/>
          </a:p>
        </p:txBody>
      </p:sp>
      <p:sp>
        <p:nvSpPr>
          <p:cNvPr id="25603" name="Content Placeholder 2">
            <a:extLst>
              <a:ext uri="{FF2B5EF4-FFF2-40B4-BE49-F238E27FC236}">
                <a16:creationId xmlns:a16="http://schemas.microsoft.com/office/drawing/2014/main" id="{1C91B641-A86C-8F2F-E52B-135974E7228B}"/>
              </a:ext>
            </a:extLst>
          </p:cNvPr>
          <p:cNvSpPr>
            <a:spLocks noGrp="1"/>
          </p:cNvSpPr>
          <p:nvPr>
            <p:ph idx="1"/>
          </p:nvPr>
        </p:nvSpPr>
        <p:spPr/>
        <p:txBody>
          <a:bodyPr/>
          <a:lstStyle/>
          <a:p>
            <a:pPr marL="0" indent="0" algn="just">
              <a:buNone/>
            </a:pPr>
            <a:r>
              <a:rPr lang="el-GR" altLang="el-GR" sz="1200" b="1"/>
              <a:t>Ευρωπαϊκό Ταμείο Εσωτερικής Ασφάλειας</a:t>
            </a:r>
          </a:p>
          <a:p>
            <a:pPr marL="0" indent="0" algn="just">
              <a:buNone/>
            </a:pPr>
            <a:endParaRPr lang="el-GR" altLang="el-GR" sz="1200"/>
          </a:p>
          <a:p>
            <a:pPr marL="0" indent="0" algn="just">
              <a:buNone/>
            </a:pPr>
            <a:r>
              <a:rPr lang="el-GR" altLang="el-GR" sz="1200"/>
              <a:t>Στις 22/04/2016 εκδόθηκε η Απόφαση ένταξης της Δράσης με τίτλο «Επέκταση του αυτοματοποιημένου συστήματος επιτήρησης στο παραποτάμιο τμήμα των Ελληνοτουρκικών συνόρων στην περιοχή του Έβρου και διασύνδεση των Περιφερειακών Κέντρων Ολοκληρωμένης Διαχείρισης Συνόρων και Μετανάστευσης (ΠΕ.Κ.Ο.ΔΙ.Σ.ΜΕ.)», στον Ειδικό Στόχο «ΣΥΝΟΡΑ», Εθνικό Στόχο «EUROSUR» του Εθνικού Προγράμματος του Ευρωπαϊκού Ταμείου Εσωτερικής Ασφάλειας/Τομέας Σύνορα και Θεωρήσεις 2014-2020» με συνολικό προϋπολογισμό 14.990.000 ευρώ.</a:t>
            </a:r>
          </a:p>
          <a:p>
            <a:pPr marL="0" indent="0" algn="just">
              <a:buNone/>
            </a:pPr>
            <a:endParaRPr lang="el-GR" altLang="el-GR" sz="1200"/>
          </a:p>
          <a:p>
            <a:pPr marL="0" indent="0" algn="just">
              <a:buNone/>
            </a:pPr>
            <a:r>
              <a:rPr lang="el-GR" altLang="el-GR" sz="1200"/>
              <a:t>Η Δράση συγχρηματοδοτείται από το Ταμείο Εσωτερικής Ασφάλειας/Τομέας Σύνορα και Θεωρήσεις σε ποσοστό 75%. </a:t>
            </a:r>
            <a:endParaRPr lang="en-US" altLang="el-GR" sz="1200"/>
          </a:p>
        </p:txBody>
      </p:sp>
      <p:sp>
        <p:nvSpPr>
          <p:cNvPr id="25604" name="Slide Number Placeholder 2">
            <a:extLst>
              <a:ext uri="{FF2B5EF4-FFF2-40B4-BE49-F238E27FC236}">
                <a16:creationId xmlns:a16="http://schemas.microsoft.com/office/drawing/2014/main" id="{4880925C-E5D8-4D94-55D7-2ABC08EB0A3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330A7BE9-DF52-8542-A372-20E8960C3C82}" type="slidenum">
              <a:rPr lang="el-GR" altLang="el-GR"/>
              <a:pPr/>
              <a:t>39</a:t>
            </a:fld>
            <a:endParaRPr lang="el-GR" altLang="el-G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1">
            <a:extLst>
              <a:ext uri="{FF2B5EF4-FFF2-40B4-BE49-F238E27FC236}">
                <a16:creationId xmlns:a16="http://schemas.microsoft.com/office/drawing/2014/main" id="{0349E165-433D-1281-4F0A-B52E4057816F}"/>
              </a:ext>
            </a:extLst>
          </p:cNvPr>
          <p:cNvSpPr>
            <a:spLocks noGrp="1"/>
          </p:cNvSpPr>
          <p:nvPr>
            <p:ph type="title"/>
          </p:nvPr>
        </p:nvSpPr>
        <p:spPr/>
        <p:txBody>
          <a:bodyPr/>
          <a:lstStyle/>
          <a:p>
            <a:r>
              <a:rPr lang="el-GR" altLang="el-GR" sz="2000">
                <a:solidFill>
                  <a:srgbClr val="006666"/>
                </a:solidFill>
                <a:latin typeface="Verdana" panose="020B0604030504040204" pitchFamily="34" charset="0"/>
              </a:rPr>
              <a:t>Χρηματοδότηση για τη διαχείριση της προσφυγικής κρίσης</a:t>
            </a:r>
            <a:endParaRPr lang="en-US" altLang="el-GR"/>
          </a:p>
        </p:txBody>
      </p:sp>
      <p:graphicFrame>
        <p:nvGraphicFramePr>
          <p:cNvPr id="9218" name="Content Placeholder 8">
            <a:extLst>
              <a:ext uri="{FF2B5EF4-FFF2-40B4-BE49-F238E27FC236}">
                <a16:creationId xmlns:a16="http://schemas.microsoft.com/office/drawing/2014/main" id="{CEF25C93-A9DB-EEDB-BBF3-69F173808832}"/>
              </a:ext>
            </a:extLst>
          </p:cNvPr>
          <p:cNvGraphicFramePr>
            <a:graphicFrameLocks noGrp="1"/>
          </p:cNvGraphicFramePr>
          <p:nvPr>
            <p:ph idx="1"/>
          </p:nvPr>
        </p:nvGraphicFramePr>
        <p:xfrm>
          <a:off x="2843213" y="1793875"/>
          <a:ext cx="7415212" cy="4216400"/>
        </p:xfrm>
        <a:graphic>
          <a:graphicData uri="http://schemas.openxmlformats.org/presentationml/2006/ole">
            <mc:AlternateContent xmlns:mc="http://schemas.openxmlformats.org/markup-compatibility/2006">
              <mc:Choice xmlns:v="urn:schemas-microsoft-com:vml" Requires="v">
                <p:oleObj name="Chart" r:id="rId2" imgW="7727950" imgH="4394200" progId="Excel.Chart.8">
                  <p:embed/>
                </p:oleObj>
              </mc:Choice>
              <mc:Fallback>
                <p:oleObj name="Chart" r:id="rId2" imgW="7727950" imgH="4394200" progId="Excel.Chart.8">
                  <p:embed/>
                  <p:pic>
                    <p:nvPicPr>
                      <p:cNvPr id="9218" name="Content Placeholder 8">
                        <a:extLst>
                          <a:ext uri="{FF2B5EF4-FFF2-40B4-BE49-F238E27FC236}">
                            <a16:creationId xmlns:a16="http://schemas.microsoft.com/office/drawing/2014/main" id="{CEF25C93-A9DB-EEDB-BBF3-69F173808832}"/>
                          </a:ext>
                        </a:extLst>
                      </p:cNvPr>
                      <p:cNvPicPr>
                        <a:picLocks noGrp="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1793875"/>
                        <a:ext cx="7415212"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20" name="Slide Number Placeholder 2">
            <a:extLst>
              <a:ext uri="{FF2B5EF4-FFF2-40B4-BE49-F238E27FC236}">
                <a16:creationId xmlns:a16="http://schemas.microsoft.com/office/drawing/2014/main" id="{347F3C41-4BC7-7185-A0B7-AC02AA983F2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66E44476-F160-C64F-A383-BCC74E6523BB}" type="slidenum">
              <a:rPr lang="el-GR" altLang="el-GR"/>
              <a:pPr/>
              <a:t>40</a:t>
            </a:fld>
            <a:endParaRPr lang="el-GR" altLang="el-G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0F450BCB-0375-AAB0-E17A-66C7DF528D12}"/>
              </a:ext>
            </a:extLst>
          </p:cNvPr>
          <p:cNvSpPr>
            <a:spLocks noGrp="1"/>
          </p:cNvSpPr>
          <p:nvPr>
            <p:ph type="ctrTitle"/>
          </p:nvPr>
        </p:nvSpPr>
        <p:spPr/>
        <p:txBody>
          <a:bodyPr/>
          <a:lstStyle/>
          <a:p>
            <a:pPr algn="just"/>
            <a:r>
              <a:rPr lang="el-GR" altLang="el-GR" sz="2200"/>
              <a:t>Σχέδιο θέσεων για τη διαχείριση του μεταναστευτικού προβλήματος από τους Δήμους της χώρας</a:t>
            </a:r>
            <a:endParaRPr lang="en-US" altLang="el-GR" sz="2200"/>
          </a:p>
        </p:txBody>
      </p:sp>
      <p:sp>
        <p:nvSpPr>
          <p:cNvPr id="26627" name="Subtitle 2">
            <a:extLst>
              <a:ext uri="{FF2B5EF4-FFF2-40B4-BE49-F238E27FC236}">
                <a16:creationId xmlns:a16="http://schemas.microsoft.com/office/drawing/2014/main" id="{B4BB0BFE-F368-188E-7EE5-9EB962D299C5}"/>
              </a:ext>
            </a:extLst>
          </p:cNvPr>
          <p:cNvSpPr>
            <a:spLocks noGrp="1"/>
          </p:cNvSpPr>
          <p:nvPr>
            <p:ph type="subTitle" idx="1"/>
          </p:nvPr>
        </p:nvSpPr>
        <p:spPr>
          <a:xfrm>
            <a:off x="2063750" y="3427413"/>
            <a:ext cx="8142288" cy="1752600"/>
          </a:xfrm>
        </p:spPr>
        <p:txBody>
          <a:bodyPr/>
          <a:lstStyle/>
          <a:p>
            <a:pPr algn="ctr">
              <a:lnSpc>
                <a:spcPct val="150000"/>
              </a:lnSpc>
            </a:pPr>
            <a:r>
              <a:rPr lang="el-GR" altLang="el-GR" sz="2200" b="1"/>
              <a:t>ΚΑΤΑΡΤΙΣΗ</a:t>
            </a:r>
            <a:r>
              <a:rPr lang="en-US" altLang="el-GR" sz="2200" b="1"/>
              <a:t> </a:t>
            </a:r>
            <a:r>
              <a:rPr lang="el-GR" altLang="el-GR" sz="2200" b="1"/>
              <a:t>ΣΧΕΔΙΟΥ ΘΕΣΕΩΝ ΓΙΑ ΤΗ ΔΙΑΧΕΙΡΙΣΗ ΤΟΥ ΜΕΤΑΝΑΣΤΕΥΤΙΚΟΥ ΠΡΟΒΛΗΜΑΤΟΣ </a:t>
            </a:r>
            <a:endParaRPr lang="en-US" altLang="el-GR" sz="2200" b="1"/>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6AD08EFE-C748-2813-C269-8E55E54267A6}"/>
              </a:ext>
            </a:extLst>
          </p:cNvPr>
          <p:cNvSpPr>
            <a:spLocks noGrp="1" noChangeArrowheads="1"/>
          </p:cNvSpPr>
          <p:nvPr>
            <p:ph type="title"/>
          </p:nvPr>
        </p:nvSpPr>
        <p:spPr>
          <a:xfrm>
            <a:off x="2894014" y="301625"/>
            <a:ext cx="7450137" cy="1143000"/>
          </a:xfrm>
        </p:spPr>
        <p:txBody>
          <a:bodyPr/>
          <a:lstStyle/>
          <a:p>
            <a:pPr eaLnBrk="1" hangingPunct="1"/>
            <a:r>
              <a:rPr lang="el-GR" altLang="el-GR" sz="2000">
                <a:latin typeface="Verdana" panose="020B0604030504040204" pitchFamily="34" charset="0"/>
              </a:rPr>
              <a:t>ΕΙΣΑΓΩΓΗ</a:t>
            </a:r>
          </a:p>
        </p:txBody>
      </p:sp>
      <p:sp>
        <p:nvSpPr>
          <p:cNvPr id="27651" name="Rectangle 3">
            <a:extLst>
              <a:ext uri="{FF2B5EF4-FFF2-40B4-BE49-F238E27FC236}">
                <a16:creationId xmlns:a16="http://schemas.microsoft.com/office/drawing/2014/main" id="{40B1BE1F-A512-6B86-6D71-9E4C6C3053D4}"/>
              </a:ext>
            </a:extLst>
          </p:cNvPr>
          <p:cNvSpPr>
            <a:spLocks noGrp="1" noChangeArrowheads="1"/>
          </p:cNvSpPr>
          <p:nvPr>
            <p:ph type="body" idx="1"/>
          </p:nvPr>
        </p:nvSpPr>
        <p:spPr>
          <a:xfrm>
            <a:off x="2894013" y="1827214"/>
            <a:ext cx="7313612" cy="4410075"/>
          </a:xfrm>
        </p:spPr>
        <p:txBody>
          <a:bodyPr>
            <a:normAutofit lnSpcReduction="10000"/>
          </a:bodyPr>
          <a:lstStyle/>
          <a:p>
            <a:pPr marL="0" indent="0" algn="just">
              <a:buNone/>
            </a:pPr>
            <a:r>
              <a:rPr lang="el-GR" altLang="el-GR" sz="1400"/>
              <a:t>Οι θέσεις πολιτικής για τη διαχείριση των προσφυγικών πληθυσμών διαμορφώθηκαν στο πλαίσιο των αρχών της </a:t>
            </a:r>
            <a:r>
              <a:rPr lang="el-GR" altLang="el-GR" sz="1400" b="1"/>
              <a:t>Ύπατης Αρμοστείας του Οργανισμού Ηνωμένων Εθνών για τους Πρόσφυγες</a:t>
            </a:r>
            <a:r>
              <a:rPr lang="el-GR" altLang="el-GR" sz="1400"/>
              <a:t> (UNHCR), του </a:t>
            </a:r>
            <a:r>
              <a:rPr lang="el-GR" altLang="el-GR" sz="1400" b="1"/>
              <a:t>Χάρτη Θεμελιωδών Δικαιωμάτων</a:t>
            </a:r>
            <a:r>
              <a:rPr lang="el-GR" altLang="el-GR" sz="1400"/>
              <a:t>, της </a:t>
            </a:r>
            <a:r>
              <a:rPr lang="el-GR" altLang="el-GR" sz="1400" b="1"/>
              <a:t>Ευρωπαϊκής Σύμβασης Δικαιωμάτων του Ανθρώπου</a:t>
            </a:r>
            <a:r>
              <a:rPr lang="el-GR" altLang="el-GR" sz="1400"/>
              <a:t> και της </a:t>
            </a:r>
            <a:r>
              <a:rPr lang="el-GR" altLang="el-GR" sz="1400" b="1"/>
              <a:t>Στρατηγικής Ε.Ε.2020</a:t>
            </a:r>
            <a:r>
              <a:rPr lang="el-GR" altLang="el-GR" sz="1400"/>
              <a:t>.  </a:t>
            </a:r>
          </a:p>
          <a:p>
            <a:pPr marL="0" indent="0" algn="just">
              <a:buNone/>
            </a:pPr>
            <a:r>
              <a:rPr lang="el-GR" altLang="el-GR" sz="1400"/>
              <a:t>Επίσης, οι θέσεις πολιτικής έλαβαν υπόψη τους  γνωμοδοτήσεις  και εκθέσεις της Ευρωπαϊκής Οικονομικής και Κοινωνικής Επιτροπής </a:t>
            </a:r>
            <a:r>
              <a:rPr lang="en-US" altLang="el-GR" sz="1400"/>
              <a:t>(</a:t>
            </a:r>
            <a:r>
              <a:rPr lang="el-GR" altLang="el-GR" sz="1400" b="1"/>
              <a:t>ΕΟΚΕ</a:t>
            </a:r>
            <a:r>
              <a:rPr lang="el-GR" altLang="el-GR" sz="1400"/>
              <a:t>), του Συμβουλίου των Ευρωπαϊκών Δήμων και Περιφερειών (</a:t>
            </a:r>
            <a:r>
              <a:rPr lang="en-US" altLang="el-GR" sz="1400" b="1"/>
              <a:t>CEMR</a:t>
            </a:r>
            <a:r>
              <a:rPr lang="en-US" altLang="el-GR" sz="1400"/>
              <a:t>)</a:t>
            </a:r>
            <a:r>
              <a:rPr lang="el-GR" altLang="el-GR" sz="1400"/>
              <a:t>, καθώς και κοινές διακηρύξεις μεταξύ της ΚΕΔΕ και άλλων αντιπροσωπευτικών οργάνων των Δήμων άλλων ευρωπαϊκών χωρών.</a:t>
            </a:r>
          </a:p>
          <a:p>
            <a:pPr marL="0" indent="0" algn="just">
              <a:buNone/>
            </a:pPr>
            <a:r>
              <a:rPr lang="el-GR" altLang="el-GR" sz="1400"/>
              <a:t> </a:t>
            </a:r>
          </a:p>
          <a:p>
            <a:pPr marL="0" indent="0" algn="just">
              <a:buNone/>
            </a:pPr>
            <a:r>
              <a:rPr lang="el-GR" altLang="el-GR" sz="1400"/>
              <a:t>Σε κάθε περίπτωση, ο σχεδιασμός των θέσεων διαμορφώθηκε με βάση τα δεδομένα της υφιστάμενης κατάστασης και θεωρώντας ότι:</a:t>
            </a:r>
            <a:endParaRPr lang="en-US" altLang="el-GR" sz="1400"/>
          </a:p>
          <a:p>
            <a:pPr marL="0" indent="0" algn="just">
              <a:buNone/>
            </a:pPr>
            <a:r>
              <a:rPr lang="el-GR" altLang="el-GR" sz="1400" b="1"/>
              <a:t>α)</a:t>
            </a:r>
            <a:r>
              <a:rPr lang="el-GR" altLang="el-GR" sz="1400"/>
              <a:t> ο συνολικός αριθμός των προσφύγων στη χώρα θα εξακολουθεί να κυμαίνεται σε παρόμοια με τα σημερινά επίπεδα, </a:t>
            </a:r>
            <a:endParaRPr lang="en-US" altLang="el-GR" sz="1400"/>
          </a:p>
          <a:p>
            <a:pPr marL="0" indent="0" algn="just">
              <a:buNone/>
            </a:pPr>
            <a:r>
              <a:rPr lang="el-GR" altLang="el-GR" sz="1400" b="1"/>
              <a:t>β)</a:t>
            </a:r>
            <a:r>
              <a:rPr lang="en-US" altLang="el-GR" sz="1400"/>
              <a:t> </a:t>
            </a:r>
            <a:r>
              <a:rPr lang="el-GR" altLang="el-GR" sz="1400"/>
              <a:t>θα τηρηθεί η συμφωνία Ε.Ε.-Τουρκίας, </a:t>
            </a:r>
            <a:endParaRPr lang="en-US" altLang="el-GR" sz="1400"/>
          </a:p>
          <a:p>
            <a:pPr marL="0" indent="0" algn="just">
              <a:buNone/>
            </a:pPr>
            <a:r>
              <a:rPr lang="el-GR" altLang="el-GR" sz="1400" b="1"/>
              <a:t>γ)</a:t>
            </a:r>
            <a:r>
              <a:rPr lang="el-GR" altLang="el-GR" sz="1400"/>
              <a:t> ότι θα τεθούν σε εφαρμογή οι συμφωνίες μετεγκατάστασης από την Ελλάδα σε χώρες της Ε.Ε.</a:t>
            </a:r>
            <a:r>
              <a:rPr lang="el-GR" altLang="el-GR" sz="1400">
                <a:latin typeface="Arial" panose="020B0604020202020204" pitchFamily="34" charset="0"/>
              </a:rPr>
              <a:t> </a:t>
            </a:r>
            <a:r>
              <a:rPr lang="el-GR" altLang="el-GR" sz="1400"/>
              <a:t>(περίπου  20.000) και επαναπροώθησης (κατ’εκτίμηση 15.000 άτομα αλλά σε βάθος χρόνου περίπου 2 ετών που απαιτούν οι  διαδικασίες εξέτασης και τελεσίδικης κρίσης των αιτημάτων χορήγησης ασύλου).</a:t>
            </a:r>
          </a:p>
          <a:p>
            <a:pPr marL="0" indent="0" algn="just">
              <a:buNone/>
            </a:pPr>
            <a:endParaRPr lang="el-GR" altLang="el-GR" sz="1200"/>
          </a:p>
          <a:p>
            <a:pPr marL="0" indent="0" algn="just">
              <a:buNone/>
            </a:pPr>
            <a:endParaRPr lang="el-GR" altLang="el-GR" sz="1200"/>
          </a:p>
          <a:p>
            <a:pPr marL="0" indent="0" algn="just">
              <a:lnSpc>
                <a:spcPct val="150000"/>
              </a:lnSpc>
              <a:buNone/>
            </a:pPr>
            <a:endParaRPr lang="en-US" altLang="el-GR" sz="1600" i="1"/>
          </a:p>
        </p:txBody>
      </p:sp>
      <p:sp>
        <p:nvSpPr>
          <p:cNvPr id="27652" name="Slide Number Placeholder 2">
            <a:extLst>
              <a:ext uri="{FF2B5EF4-FFF2-40B4-BE49-F238E27FC236}">
                <a16:creationId xmlns:a16="http://schemas.microsoft.com/office/drawing/2014/main" id="{2079A0EB-DE4F-8E71-481F-86CCA480F0C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3FA3ACC2-B143-3142-B2D9-BEE18BC3D2C4}" type="slidenum">
              <a:rPr lang="el-GR" altLang="el-GR"/>
              <a:pPr/>
              <a:t>42</a:t>
            </a:fld>
            <a:endParaRPr lang="el-GR" altLang="el-G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6F75B331-EC0E-8A76-FD27-E9BBBC62D5A3}"/>
              </a:ext>
            </a:extLst>
          </p:cNvPr>
          <p:cNvSpPr>
            <a:spLocks noGrp="1" noChangeArrowheads="1"/>
          </p:cNvSpPr>
          <p:nvPr>
            <p:ph type="title"/>
          </p:nvPr>
        </p:nvSpPr>
        <p:spPr>
          <a:xfrm>
            <a:off x="2894014" y="301625"/>
            <a:ext cx="7450137" cy="1143000"/>
          </a:xfrm>
        </p:spPr>
        <p:txBody>
          <a:bodyPr/>
          <a:lstStyle/>
          <a:p>
            <a:pPr eaLnBrk="1" hangingPunct="1"/>
            <a:r>
              <a:rPr lang="el-GR" altLang="el-GR" sz="2000">
                <a:latin typeface="Verdana" panose="020B0604030504040204" pitchFamily="34" charset="0"/>
              </a:rPr>
              <a:t>Ο ρόλος των δήμων στη διαχείριση των προσφυγικών πληθυσμών</a:t>
            </a:r>
          </a:p>
        </p:txBody>
      </p:sp>
      <p:sp>
        <p:nvSpPr>
          <p:cNvPr id="28675" name="Rectangle 3">
            <a:extLst>
              <a:ext uri="{FF2B5EF4-FFF2-40B4-BE49-F238E27FC236}">
                <a16:creationId xmlns:a16="http://schemas.microsoft.com/office/drawing/2014/main" id="{876B2D10-E307-EBB0-5DF4-871B5849E333}"/>
              </a:ext>
            </a:extLst>
          </p:cNvPr>
          <p:cNvSpPr>
            <a:spLocks noGrp="1" noChangeArrowheads="1"/>
          </p:cNvSpPr>
          <p:nvPr>
            <p:ph type="body" idx="1"/>
          </p:nvPr>
        </p:nvSpPr>
        <p:spPr/>
        <p:txBody>
          <a:bodyPr>
            <a:normAutofit fontScale="92500"/>
          </a:bodyPr>
          <a:lstStyle/>
          <a:p>
            <a:pPr marL="0" indent="0" algn="just">
              <a:lnSpc>
                <a:spcPct val="150000"/>
              </a:lnSpc>
              <a:buNone/>
            </a:pPr>
            <a:r>
              <a:rPr lang="el-GR" altLang="el-GR" sz="1400" b="1"/>
              <a:t>Το προσφυγικό ζήτημα από την οπτική των Δήμων</a:t>
            </a:r>
            <a:endParaRPr lang="en-US" altLang="el-GR" sz="1400" b="1"/>
          </a:p>
          <a:p>
            <a:pPr marL="0" indent="0" algn="just">
              <a:buNone/>
            </a:pPr>
            <a:endParaRPr lang="el-GR" altLang="el-GR" sz="1400"/>
          </a:p>
          <a:p>
            <a:pPr marL="0" indent="0" algn="just">
              <a:buFont typeface="Wingdings" pitchFamily="2" charset="2"/>
              <a:buChar char="v"/>
            </a:pPr>
            <a:r>
              <a:rPr lang="el-GR" altLang="el-GR" sz="1400"/>
              <a:t> Οι προσφυγικές και εν γένει οι μεταναστευτικές ροές δεν συνιστούν βραχυπρόθεσμα αλλά </a:t>
            </a:r>
            <a:r>
              <a:rPr lang="el-GR" altLang="el-GR" sz="1400" b="1"/>
              <a:t>συστημικά προβλήματα</a:t>
            </a:r>
            <a:r>
              <a:rPr lang="el-GR" altLang="el-GR" sz="1400"/>
              <a:t>, η διαχείριση των οποίων δεν μπορεί να στηρίζεται σε έκτακτες λύσεις αλλά σε μακροπρόθεσμες ενταξιακές πολιτικές μιας κοινής στρατηγικής των χωρών μελών της Ε.Ε. </a:t>
            </a:r>
          </a:p>
          <a:p>
            <a:pPr marL="0" indent="0" algn="just">
              <a:buNone/>
            </a:pPr>
            <a:endParaRPr lang="el-GR" altLang="el-GR" sz="1400"/>
          </a:p>
          <a:p>
            <a:pPr marL="0" indent="0" algn="just">
              <a:buFont typeface="Wingdings" pitchFamily="2" charset="2"/>
              <a:buChar char="v"/>
            </a:pPr>
            <a:r>
              <a:rPr lang="el-GR" altLang="el-GR" sz="1400"/>
              <a:t>Στο πλαίσιο αυτό, η μοναδική υπεύθυνη απαντητική στρατηγική συνεπάγεται την συνυπευθυνότητα </a:t>
            </a:r>
            <a:r>
              <a:rPr lang="el-GR" altLang="el-GR" sz="1400" b="1"/>
              <a:t>τόσο για τη διαφύλαξη των συνόρων, όσο και για την υποδοχή και την ένταξη.</a:t>
            </a:r>
          </a:p>
          <a:p>
            <a:pPr marL="0" indent="0" algn="just">
              <a:buNone/>
            </a:pPr>
            <a:endParaRPr lang="el-GR" altLang="el-GR" sz="1400"/>
          </a:p>
          <a:p>
            <a:pPr marL="0" indent="0" algn="just">
              <a:buFont typeface="Wingdings" pitchFamily="2" charset="2"/>
              <a:buChar char="v"/>
            </a:pPr>
            <a:r>
              <a:rPr lang="el-GR" altLang="el-GR" sz="1400"/>
              <a:t>Οι πολιτικές των περιφερειακών και των δημοτικών αρχών για την προώθηση της ενσωμάτωσης αποτελούν </a:t>
            </a:r>
            <a:r>
              <a:rPr lang="el-GR" altLang="el-GR" sz="1400" b="1"/>
              <a:t>αναγκαίο συστατικό στοιχείο </a:t>
            </a:r>
            <a:r>
              <a:rPr lang="el-GR" altLang="el-GR" sz="1400"/>
              <a:t>για την ανάπτυξη μιας </a:t>
            </a:r>
            <a:r>
              <a:rPr lang="el-GR" altLang="el-GR" sz="1400" b="1"/>
              <a:t>ολοκληρωμένης και συστημικής στρατηγικής ένταξης σε εθνικό και ευρωπαϊκό επίπεδο. </a:t>
            </a:r>
          </a:p>
          <a:p>
            <a:pPr marL="0" indent="0" algn="just">
              <a:buNone/>
            </a:pPr>
            <a:endParaRPr lang="el-GR" altLang="el-GR" sz="1400"/>
          </a:p>
          <a:p>
            <a:pPr marL="0" indent="0" algn="just">
              <a:buFont typeface="Wingdings" pitchFamily="2" charset="2"/>
              <a:buChar char="v"/>
            </a:pPr>
            <a:r>
              <a:rPr lang="el-GR" altLang="el-GR" sz="1400"/>
              <a:t> Η </a:t>
            </a:r>
            <a:r>
              <a:rPr lang="el-GR" altLang="el-GR" sz="1400" b="1"/>
              <a:t>ικανότητα, ποσοτική και ποιοτική</a:t>
            </a:r>
            <a:r>
              <a:rPr lang="el-GR" altLang="el-GR" sz="1400"/>
              <a:t>, των δημοτικών αρχών για ενσωμάτωση των νέων πληθυσμών συναρτάται αφενός με τον </a:t>
            </a:r>
            <a:r>
              <a:rPr lang="el-GR" altLang="el-GR" sz="1400" b="1"/>
              <a:t>αριθμό των αποδεχόμενων αιτήσεων</a:t>
            </a:r>
            <a:r>
              <a:rPr lang="el-GR" altLang="el-GR" sz="1400"/>
              <a:t> και αντίστοιχα εκδοθέντων αδειών, αφετέρου με τις </a:t>
            </a:r>
            <a:r>
              <a:rPr lang="el-GR" altLang="el-GR" sz="1400" b="1"/>
              <a:t>συνθήκες διαβίωσης </a:t>
            </a:r>
            <a:r>
              <a:rPr lang="el-GR" altLang="el-GR" sz="1400"/>
              <a:t>των μεταναστών και προσφύγων.</a:t>
            </a:r>
          </a:p>
          <a:p>
            <a:pPr marL="0" indent="0" algn="just">
              <a:lnSpc>
                <a:spcPct val="150000"/>
              </a:lnSpc>
              <a:buNone/>
            </a:pPr>
            <a:endParaRPr lang="en-US" altLang="el-GR" sz="1600" i="1"/>
          </a:p>
        </p:txBody>
      </p:sp>
      <p:sp>
        <p:nvSpPr>
          <p:cNvPr id="28676" name="Slide Number Placeholder 2">
            <a:extLst>
              <a:ext uri="{FF2B5EF4-FFF2-40B4-BE49-F238E27FC236}">
                <a16:creationId xmlns:a16="http://schemas.microsoft.com/office/drawing/2014/main" id="{EBC7577A-7A90-9B6B-3068-E0B71FE050F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1545773F-F338-F545-8E34-1F94018C505C}" type="slidenum">
              <a:rPr lang="el-GR" altLang="el-GR"/>
              <a:pPr/>
              <a:t>43</a:t>
            </a:fld>
            <a:endParaRPr lang="el-GR" altLang="el-G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D7CBCD0F-0BAB-6E28-67E5-F0C6B1F386A6}"/>
              </a:ext>
            </a:extLst>
          </p:cNvPr>
          <p:cNvSpPr>
            <a:spLocks noGrp="1" noChangeArrowheads="1"/>
          </p:cNvSpPr>
          <p:nvPr>
            <p:ph type="title"/>
          </p:nvPr>
        </p:nvSpPr>
        <p:spPr>
          <a:xfrm>
            <a:off x="2894014" y="301625"/>
            <a:ext cx="7450137" cy="1143000"/>
          </a:xfrm>
        </p:spPr>
        <p:txBody>
          <a:bodyPr/>
          <a:lstStyle/>
          <a:p>
            <a:pPr eaLnBrk="1" hangingPunct="1"/>
            <a:r>
              <a:rPr lang="el-GR" altLang="el-GR" sz="2000">
                <a:latin typeface="Verdana" panose="020B0604030504040204" pitchFamily="34" charset="0"/>
              </a:rPr>
              <a:t>Ο ρόλος των δήμων στη διαχείριση των προσφυγικών πληθυσμών</a:t>
            </a:r>
          </a:p>
        </p:txBody>
      </p:sp>
      <p:sp>
        <p:nvSpPr>
          <p:cNvPr id="29699" name="Rectangle 3">
            <a:extLst>
              <a:ext uri="{FF2B5EF4-FFF2-40B4-BE49-F238E27FC236}">
                <a16:creationId xmlns:a16="http://schemas.microsoft.com/office/drawing/2014/main" id="{0C57C8F3-B34B-4F5D-A95F-2D1013997A1E}"/>
              </a:ext>
            </a:extLst>
          </p:cNvPr>
          <p:cNvSpPr>
            <a:spLocks noGrp="1" noChangeArrowheads="1"/>
          </p:cNvSpPr>
          <p:nvPr>
            <p:ph type="body" idx="1"/>
          </p:nvPr>
        </p:nvSpPr>
        <p:spPr>
          <a:xfrm>
            <a:off x="2894013" y="1773239"/>
            <a:ext cx="7313612" cy="4625975"/>
          </a:xfrm>
        </p:spPr>
        <p:txBody>
          <a:bodyPr>
            <a:normAutofit lnSpcReduction="10000"/>
          </a:bodyPr>
          <a:lstStyle/>
          <a:p>
            <a:pPr marL="0" indent="0" algn="just">
              <a:lnSpc>
                <a:spcPct val="150000"/>
              </a:lnSpc>
              <a:buNone/>
            </a:pPr>
            <a:r>
              <a:rPr lang="el-GR" altLang="el-GR" sz="1400" b="1"/>
              <a:t>Το προσφυγικό ζήτημα από την οπτική των Δήμων</a:t>
            </a:r>
            <a:endParaRPr lang="en-US" altLang="el-GR" sz="1400" b="1"/>
          </a:p>
          <a:p>
            <a:pPr marL="0" indent="0" algn="just">
              <a:buNone/>
            </a:pPr>
            <a:endParaRPr lang="el-GR" altLang="el-GR" sz="1400"/>
          </a:p>
          <a:p>
            <a:pPr marL="0" indent="0" algn="just">
              <a:buFont typeface="Wingdings" pitchFamily="2" charset="2"/>
              <a:buChar char="v"/>
            </a:pPr>
            <a:r>
              <a:rPr lang="el-GR" altLang="el-GR" sz="1400"/>
              <a:t> Οι αυτοδιοικητικές αρχές έχουν σημαντικό ρόλο ώστε οι κοινωνικές επενδύσεις και τα μέτρα ένταξης που θα λάβουν </a:t>
            </a:r>
            <a:r>
              <a:rPr lang="el-GR" altLang="el-GR" sz="1400" b="1"/>
              <a:t>να καλύπτουν επαρκώς τόσο τους πρόσφυγες όσο και τους τοπικούς πληθυσμούς. </a:t>
            </a:r>
          </a:p>
          <a:p>
            <a:pPr marL="0" indent="0" algn="just">
              <a:buFont typeface="Wingdings" pitchFamily="2" charset="2"/>
              <a:buChar char="v"/>
            </a:pPr>
            <a:r>
              <a:rPr lang="el-GR" altLang="el-GR" sz="1400"/>
              <a:t> Με το συνδυασμό των μέτρων αυτών διατηρείται η </a:t>
            </a:r>
            <a:r>
              <a:rPr lang="el-GR" altLang="el-GR" sz="1400" b="1"/>
              <a:t>κοινωνική συνοχή </a:t>
            </a:r>
            <a:r>
              <a:rPr lang="el-GR" altLang="el-GR" sz="1400"/>
              <a:t>και παράλληλα, καλλιεργείται </a:t>
            </a:r>
            <a:r>
              <a:rPr lang="el-GR" altLang="el-GR" sz="1400" b="1"/>
              <a:t>θετικό κλίμα </a:t>
            </a:r>
            <a:r>
              <a:rPr lang="el-GR" altLang="el-GR" sz="1400"/>
              <a:t>για τους πρόσφυγες στις περιοχές υποδοχής, ιδίως σε περιβάλλον παρατεταμένης οικονομικής κρίσης και ελλείψεων ή απουσίας ευκαιριών απασχόλησης. </a:t>
            </a:r>
          </a:p>
          <a:p>
            <a:pPr marL="0" indent="0" algn="just">
              <a:buNone/>
            </a:pPr>
            <a:endParaRPr lang="el-GR" altLang="el-GR" sz="1400"/>
          </a:p>
          <a:p>
            <a:pPr marL="0" indent="0" algn="just">
              <a:buFont typeface="Wingdings" pitchFamily="2" charset="2"/>
              <a:buChar char="v"/>
            </a:pPr>
            <a:r>
              <a:rPr lang="el-GR" altLang="el-GR" sz="1400"/>
              <a:t> Η ανάδειξη θετικών περιπτώσεων ένταξης σε τοπικό επίπεδο, μπορεί να συμβάλλει ουσιαστικά στη διαμόρφωση των </a:t>
            </a:r>
            <a:r>
              <a:rPr lang="el-GR" altLang="el-GR" sz="1400" b="1"/>
              <a:t>στάσεων του κοινού</a:t>
            </a:r>
            <a:r>
              <a:rPr lang="el-GR" altLang="el-GR" sz="1400"/>
              <a:t>, στην καλύτερη </a:t>
            </a:r>
            <a:r>
              <a:rPr lang="el-GR" altLang="el-GR" sz="1400" b="1"/>
              <a:t>κατανόηση των άλλων</a:t>
            </a:r>
            <a:r>
              <a:rPr lang="el-GR" altLang="el-GR" sz="1400"/>
              <a:t>, στη μείωση των </a:t>
            </a:r>
            <a:r>
              <a:rPr lang="el-GR" altLang="el-GR" sz="1400" b="1"/>
              <a:t>αβάσιμων φόβων </a:t>
            </a:r>
            <a:r>
              <a:rPr lang="el-GR" altLang="el-GR" sz="1400"/>
              <a:t>και στην </a:t>
            </a:r>
            <a:r>
              <a:rPr lang="el-GR" altLang="el-GR" sz="1400" b="1"/>
              <a:t>αντιμετώπιση της μισαλλοδοξίας</a:t>
            </a:r>
            <a:r>
              <a:rPr lang="el-GR" altLang="el-GR" sz="1400"/>
              <a:t>.</a:t>
            </a:r>
          </a:p>
          <a:p>
            <a:pPr marL="0" indent="0" algn="just">
              <a:buNone/>
            </a:pPr>
            <a:endParaRPr lang="el-GR" altLang="el-GR" sz="1400"/>
          </a:p>
          <a:p>
            <a:pPr marL="0" indent="0" algn="just">
              <a:buFont typeface="Wingdings" pitchFamily="2" charset="2"/>
              <a:buChar char="v"/>
            </a:pPr>
            <a:r>
              <a:rPr lang="el-GR" altLang="el-GR" sz="1400"/>
              <a:t> Αυτό που επιδιώκουν να επιτύχουν οι δήμοι της χώρας, με την αναγκαία χρηματοδοτική υποστήριξη των εθνικών αρχών, της Ε.Ε. και άλλων διεθνών οργανισμών, </a:t>
            </a:r>
            <a:r>
              <a:rPr lang="el-GR" altLang="el-GR" sz="1400" b="1"/>
              <a:t>καθορίζει το βαθμό επιτυχίας </a:t>
            </a:r>
            <a:r>
              <a:rPr lang="el-GR" altLang="el-GR" sz="1400"/>
              <a:t>της συστημικής στρατηγικής ένταξης σε εθνικό και ευρωπαϊκό επίπεδο, καθώς και της πολιτικής ασύλου. </a:t>
            </a:r>
          </a:p>
          <a:p>
            <a:pPr marL="0" indent="0" algn="just">
              <a:lnSpc>
                <a:spcPct val="150000"/>
              </a:lnSpc>
              <a:buNone/>
            </a:pPr>
            <a:endParaRPr lang="en-US" altLang="el-GR" sz="1600" i="1"/>
          </a:p>
        </p:txBody>
      </p:sp>
      <p:sp>
        <p:nvSpPr>
          <p:cNvPr id="29700" name="Slide Number Placeholder 2">
            <a:extLst>
              <a:ext uri="{FF2B5EF4-FFF2-40B4-BE49-F238E27FC236}">
                <a16:creationId xmlns:a16="http://schemas.microsoft.com/office/drawing/2014/main" id="{F27F9338-E5ED-E2B9-6FBD-57BBC4D0F28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F3FBE12F-6FDD-1246-B1C1-C00905A1BBDA}" type="slidenum">
              <a:rPr lang="el-GR" altLang="el-GR"/>
              <a:pPr/>
              <a:t>44</a:t>
            </a:fld>
            <a:endParaRPr lang="el-GR" altLang="el-G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2153A6A6-FE3B-5FB9-2B76-DA077AB140B6}"/>
              </a:ext>
            </a:extLst>
          </p:cNvPr>
          <p:cNvSpPr>
            <a:spLocks noGrp="1" noChangeArrowheads="1"/>
          </p:cNvSpPr>
          <p:nvPr>
            <p:ph type="title"/>
          </p:nvPr>
        </p:nvSpPr>
        <p:spPr/>
        <p:txBody>
          <a:bodyPr/>
          <a:lstStyle/>
          <a:p>
            <a:pPr eaLnBrk="1" hangingPunct="1"/>
            <a:r>
              <a:rPr lang="el-GR" altLang="el-GR" sz="2000">
                <a:latin typeface="Verdana" panose="020B0604030504040204" pitchFamily="34" charset="0"/>
              </a:rPr>
              <a:t>Ο ρόλος των δήμων στη διαχείριση των προσφυγικών πληθυσμών</a:t>
            </a:r>
          </a:p>
        </p:txBody>
      </p:sp>
      <p:sp>
        <p:nvSpPr>
          <p:cNvPr id="7172" name="Rectangle 3">
            <a:extLst>
              <a:ext uri="{FF2B5EF4-FFF2-40B4-BE49-F238E27FC236}">
                <a16:creationId xmlns:a16="http://schemas.microsoft.com/office/drawing/2014/main" id="{E839B5A9-E275-D37E-1E88-EDD62C5F89F8}"/>
              </a:ext>
            </a:extLst>
          </p:cNvPr>
          <p:cNvSpPr>
            <a:spLocks noGrp="1" noChangeArrowheads="1"/>
          </p:cNvSpPr>
          <p:nvPr>
            <p:ph type="body" idx="1"/>
          </p:nvPr>
        </p:nvSpPr>
        <p:spPr>
          <a:xfrm>
            <a:off x="2894013" y="1628776"/>
            <a:ext cx="7313612" cy="4752975"/>
          </a:xfrm>
        </p:spPr>
        <p:txBody>
          <a:bodyPr/>
          <a:lstStyle/>
          <a:p>
            <a:pPr marL="0" indent="0" algn="just">
              <a:buNone/>
              <a:defRPr/>
            </a:pPr>
            <a:r>
              <a:rPr lang="el-GR" sz="1400" b="1" dirty="0"/>
              <a:t>Η συμβολή των Δημοτικών Αρχών στη διαχείριση του προσφυγικού ζητήματος </a:t>
            </a:r>
            <a:endParaRPr lang="en-US" sz="1400" b="1" dirty="0"/>
          </a:p>
          <a:p>
            <a:pPr marL="0" indent="0" algn="just">
              <a:buNone/>
              <a:defRPr/>
            </a:pPr>
            <a:endParaRPr lang="en-US" sz="1400" dirty="0"/>
          </a:p>
          <a:p>
            <a:pPr marL="92075" indent="-92075" algn="just">
              <a:buClrTx/>
              <a:buNone/>
              <a:defRPr/>
            </a:pPr>
            <a:r>
              <a:rPr lang="el-GR" sz="1400" dirty="0"/>
              <a:t>Για την αναγκαία ενίσχυση των Δήμων της χώρας θα πρέπει να αναπτυχθούν </a:t>
            </a:r>
            <a:r>
              <a:rPr lang="el-GR" sz="1400" b="1" dirty="0"/>
              <a:t>οργανωμένες δράσεις ενδυνάμωσης </a:t>
            </a:r>
            <a:r>
              <a:rPr lang="el-GR" sz="1400" dirty="0"/>
              <a:t>που ενδεικτικά περιλαμβάνουν: </a:t>
            </a:r>
          </a:p>
          <a:p>
            <a:pPr algn="just" eaLnBrk="1" hangingPunct="1">
              <a:buClrTx/>
              <a:buSzPct val="100000"/>
              <a:buFont typeface="Wingdings" pitchFamily="2" charset="2"/>
              <a:buChar char="v"/>
              <a:defRPr/>
            </a:pPr>
            <a:r>
              <a:rPr lang="el-GR" sz="1400" b="1" dirty="0"/>
              <a:t>μάθηση </a:t>
            </a:r>
            <a:r>
              <a:rPr lang="el-GR" sz="1400" dirty="0"/>
              <a:t>από </a:t>
            </a:r>
            <a:r>
              <a:rPr lang="el-GR" sz="1400" dirty="0" err="1"/>
              <a:t>ομοτίμους</a:t>
            </a:r>
            <a:r>
              <a:rPr lang="el-GR" sz="1400" dirty="0"/>
              <a:t> (</a:t>
            </a:r>
            <a:r>
              <a:rPr lang="el-GR" sz="1400" dirty="0" err="1"/>
              <a:t>peer</a:t>
            </a:r>
            <a:r>
              <a:rPr lang="el-GR" sz="1400" dirty="0"/>
              <a:t> </a:t>
            </a:r>
            <a:r>
              <a:rPr lang="el-GR" sz="1400" dirty="0" err="1"/>
              <a:t>review</a:t>
            </a:r>
            <a:r>
              <a:rPr lang="el-GR" sz="1400" dirty="0"/>
              <a:t> </a:t>
            </a:r>
            <a:r>
              <a:rPr lang="el-GR" sz="1400" dirty="0" err="1"/>
              <a:t>learning</a:t>
            </a:r>
            <a:r>
              <a:rPr lang="el-GR" sz="1400" dirty="0"/>
              <a:t>)</a:t>
            </a:r>
          </a:p>
          <a:p>
            <a:pPr algn="just" eaLnBrk="1" hangingPunct="1">
              <a:buClrTx/>
              <a:buSzPct val="100000"/>
              <a:buFont typeface="Wingdings" pitchFamily="2" charset="2"/>
              <a:buChar char="v"/>
              <a:defRPr/>
            </a:pPr>
            <a:r>
              <a:rPr lang="el-GR" sz="1400" b="1" dirty="0"/>
              <a:t>ανταλλαγή  βέλτιστων πρακτικών </a:t>
            </a:r>
            <a:r>
              <a:rPr lang="el-GR" sz="1400" dirty="0"/>
              <a:t>μεταξύ των διαφορετικών επιπέδων διακυβέρνησης, σε στενή συνεργασία με τις οργανώσεις της κοινωνίας των πολιτών</a:t>
            </a:r>
          </a:p>
          <a:p>
            <a:pPr algn="just" eaLnBrk="1" hangingPunct="1">
              <a:buClrTx/>
              <a:buSzPct val="100000"/>
              <a:buFont typeface="Wingdings" pitchFamily="2" charset="2"/>
              <a:buChar char="v"/>
              <a:defRPr/>
            </a:pPr>
            <a:r>
              <a:rPr lang="el-GR" sz="1400" b="1" dirty="0"/>
              <a:t>συντονισμός των ευρωπαϊκών, εθνικών, περιφερειακών και τοπικών αρχών </a:t>
            </a:r>
            <a:r>
              <a:rPr lang="el-GR" sz="1400" dirty="0"/>
              <a:t>για τη βελτίωση της επικοινωνίας και της ευαισθητοποίησης των πολιτών σχετικά με την μεταβαλλόμενη κατάσταση, έτσι ώστε να εμποδίζεται η επικράτηση του μίσους και να διασφαλίζεται η απαραίτητη υποστήριξη και ανταπόκριση για την αντιμετώπιση της κρίσης σε όλα τα επίπεδα. </a:t>
            </a:r>
            <a:endParaRPr lang="en-US" sz="1400" dirty="0"/>
          </a:p>
        </p:txBody>
      </p:sp>
      <p:sp>
        <p:nvSpPr>
          <p:cNvPr id="30724" name="Slide Number Placeholder 2">
            <a:extLst>
              <a:ext uri="{FF2B5EF4-FFF2-40B4-BE49-F238E27FC236}">
                <a16:creationId xmlns:a16="http://schemas.microsoft.com/office/drawing/2014/main" id="{EE31F9B5-A0A3-72E8-429C-0D9690066B7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73AF0ED9-AD4B-2849-A562-7EB88D2AC251}" type="slidenum">
              <a:rPr lang="el-GR" altLang="el-GR"/>
              <a:pPr/>
              <a:t>45</a:t>
            </a:fld>
            <a:endParaRPr lang="el-GR" altLang="el-G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5DB7803A-94C9-C2B9-502C-DAF8AD01357F}"/>
              </a:ext>
            </a:extLst>
          </p:cNvPr>
          <p:cNvSpPr>
            <a:spLocks noGrp="1" noChangeArrowheads="1"/>
          </p:cNvSpPr>
          <p:nvPr>
            <p:ph type="title"/>
          </p:nvPr>
        </p:nvSpPr>
        <p:spPr/>
        <p:txBody>
          <a:bodyPr/>
          <a:lstStyle/>
          <a:p>
            <a:r>
              <a:rPr lang="el-GR" altLang="el-GR" sz="2000">
                <a:latin typeface="Verdana" panose="020B0604030504040204" pitchFamily="34" charset="0"/>
              </a:rPr>
              <a:t>Συντονισμός των πολιτικών και δράσεις δικτύωσης </a:t>
            </a:r>
            <a:endParaRPr lang="en-US" altLang="el-GR" sz="2000">
              <a:latin typeface="Verdana" panose="020B0604030504040204" pitchFamily="34" charset="0"/>
            </a:endParaRPr>
          </a:p>
        </p:txBody>
      </p:sp>
      <p:sp>
        <p:nvSpPr>
          <p:cNvPr id="31747" name="Rectangle 3">
            <a:extLst>
              <a:ext uri="{FF2B5EF4-FFF2-40B4-BE49-F238E27FC236}">
                <a16:creationId xmlns:a16="http://schemas.microsoft.com/office/drawing/2014/main" id="{FD0E2FF3-FDDD-FF3C-4732-619462B32862}"/>
              </a:ext>
            </a:extLst>
          </p:cNvPr>
          <p:cNvSpPr>
            <a:spLocks noGrp="1" noChangeArrowheads="1"/>
          </p:cNvSpPr>
          <p:nvPr>
            <p:ph type="body" idx="1"/>
          </p:nvPr>
        </p:nvSpPr>
        <p:spPr>
          <a:xfrm>
            <a:off x="2894013" y="1628776"/>
            <a:ext cx="7313612" cy="4752975"/>
          </a:xfrm>
        </p:spPr>
        <p:txBody>
          <a:bodyPr/>
          <a:lstStyle/>
          <a:p>
            <a:pPr marL="0" indent="0" algn="just">
              <a:buNone/>
            </a:pPr>
            <a:r>
              <a:rPr lang="el-GR" altLang="el-GR" sz="1300" b="1"/>
              <a:t>Συντονισμός και συνέργεια των δράσεων των Δήμων με τον σχεδιασμό της Κεντρικής Διοίκησης</a:t>
            </a:r>
            <a:endParaRPr lang="en-US" altLang="el-GR" sz="1300" b="1"/>
          </a:p>
          <a:p>
            <a:pPr marL="0" indent="0" algn="just">
              <a:buNone/>
            </a:pPr>
            <a:endParaRPr lang="en-US" altLang="el-GR" sz="1300"/>
          </a:p>
          <a:p>
            <a:pPr marL="0" indent="0" algn="just">
              <a:buNone/>
            </a:pPr>
            <a:r>
              <a:rPr lang="el-GR" altLang="el-GR" sz="1300"/>
              <a:t>Οι δήμοι της χώρας θα πρέπει </a:t>
            </a:r>
            <a:r>
              <a:rPr lang="el-GR" altLang="el-GR" sz="1300" b="1"/>
              <a:t>να ενταχθούν στα όργανα και τις διαδικασίες λήψης αποφάσεων για τη διαχείριση και ένταξη των προσφυγικών πληθυσμών</a:t>
            </a:r>
            <a:r>
              <a:rPr lang="el-GR" altLang="el-GR" sz="1300"/>
              <a:t>. Αυτό αποτελεί προϋπόθεση για να επιτευχθεί αποτελεσματικός συντονισμός στη βάση της αμοιβαίας εμπιστοσύνης μεταξύ των αρχών που λειτουργούν σε τοπικό, εθνικό και περιφερειακό επίπεδο. </a:t>
            </a:r>
          </a:p>
          <a:p>
            <a:pPr marL="0" indent="0" algn="just">
              <a:buNone/>
            </a:pPr>
            <a:r>
              <a:rPr lang="el-GR" altLang="el-GR" sz="1300"/>
              <a:t>Οι </a:t>
            </a:r>
            <a:r>
              <a:rPr lang="el-GR" altLang="el-GR" sz="1300" b="1"/>
              <a:t>βασικές αρχές </a:t>
            </a:r>
            <a:r>
              <a:rPr lang="el-GR" altLang="el-GR" sz="1300"/>
              <a:t>που θα πρέπει να διέπουν το συντονισμό των δράσεων για τη διαχείριση του προσφυγικού ζητήματος αφορούν στα εξής:</a:t>
            </a:r>
          </a:p>
          <a:p>
            <a:pPr marL="628650" lvl="1" indent="-228600" algn="just">
              <a:buClrTx/>
              <a:buSzPct val="100000"/>
              <a:buFont typeface="Arial" panose="020B0604020202020204" pitchFamily="34" charset="0"/>
              <a:buAutoNum type="arabicPeriod"/>
            </a:pPr>
            <a:r>
              <a:rPr lang="el-GR" altLang="el-GR" sz="1300"/>
              <a:t>Κυβερνητική εποπτεία, ηγεσία και συντονισμός</a:t>
            </a:r>
          </a:p>
          <a:p>
            <a:pPr marL="628650" lvl="1" indent="-228600" algn="just">
              <a:buClrTx/>
              <a:buSzPct val="100000"/>
              <a:buFont typeface="Arial" panose="020B0604020202020204" pitchFamily="34" charset="0"/>
              <a:buAutoNum type="arabicPeriod"/>
            </a:pPr>
            <a:r>
              <a:rPr lang="el-GR" altLang="el-GR" sz="1300"/>
              <a:t>Προστασία των προσφύγων  </a:t>
            </a:r>
          </a:p>
          <a:p>
            <a:pPr marL="628650" lvl="1" indent="-228600" algn="just">
              <a:buClrTx/>
              <a:buSzPct val="100000"/>
              <a:buFont typeface="Arial" panose="020B0604020202020204" pitchFamily="34" charset="0"/>
              <a:buAutoNum type="arabicPeriod"/>
            </a:pPr>
            <a:r>
              <a:rPr lang="el-GR" altLang="el-GR" sz="1300"/>
              <a:t>Εταιρικότητα, συμμετοχικότητα και διαφάνεια</a:t>
            </a:r>
          </a:p>
          <a:p>
            <a:pPr marL="628650" lvl="1" indent="-228600" algn="just">
              <a:buClrTx/>
              <a:buSzPct val="100000"/>
              <a:buFont typeface="Arial" panose="020B0604020202020204" pitchFamily="34" charset="0"/>
              <a:buAutoNum type="arabicPeriod" startAt="4"/>
            </a:pPr>
            <a:r>
              <a:rPr lang="el-GR" altLang="el-GR" sz="1300"/>
              <a:t>Ηγεσία</a:t>
            </a:r>
          </a:p>
          <a:p>
            <a:pPr marL="628650" lvl="1" indent="-228600" algn="just">
              <a:buClrTx/>
              <a:buSzPct val="100000"/>
              <a:buFont typeface="Arial" panose="020B0604020202020204" pitchFamily="34" charset="0"/>
              <a:buAutoNum type="arabicPeriod" startAt="4"/>
            </a:pPr>
            <a:r>
              <a:rPr lang="el-GR" altLang="el-GR" sz="1300"/>
              <a:t>Στρατηγική με προτεραιότητες, ποιότητα των απαντήσεων, και αποτελέσματα</a:t>
            </a:r>
          </a:p>
          <a:p>
            <a:pPr marL="628650" lvl="1" indent="-228600" algn="just">
              <a:buClrTx/>
              <a:buSzPct val="100000"/>
              <a:buFont typeface="Arial" panose="020B0604020202020204" pitchFamily="34" charset="0"/>
              <a:buAutoNum type="arabicPeriod" startAt="4"/>
            </a:pPr>
            <a:r>
              <a:rPr lang="el-GR" altLang="el-GR" sz="1300"/>
              <a:t>Αποκεντρωμένος συντονισμός</a:t>
            </a:r>
          </a:p>
          <a:p>
            <a:pPr marL="628650" lvl="1" indent="-228600" algn="just">
              <a:buClrTx/>
              <a:buSzPct val="100000"/>
              <a:buFont typeface="Arial" panose="020B0604020202020204" pitchFamily="34" charset="0"/>
              <a:buAutoNum type="arabicPeriod" startAt="4"/>
            </a:pPr>
            <a:r>
              <a:rPr lang="el-GR" altLang="el-GR" sz="1300"/>
              <a:t>Αποδοτικός συντονισμός</a:t>
            </a:r>
          </a:p>
          <a:p>
            <a:pPr marL="628650" lvl="1" indent="-228600" algn="just">
              <a:buClrTx/>
              <a:buSzPct val="100000"/>
              <a:buFont typeface="Arial" panose="020B0604020202020204" pitchFamily="34" charset="0"/>
              <a:buAutoNum type="arabicPeriod" startAt="4"/>
            </a:pPr>
            <a:r>
              <a:rPr lang="el-GR" altLang="el-GR" sz="1300"/>
              <a:t>Ευέλικτες και δυναμικές διαδικασίες</a:t>
            </a:r>
          </a:p>
          <a:p>
            <a:pPr marL="628650" lvl="1" indent="-228600" algn="just">
              <a:buClrTx/>
              <a:buSzPct val="100000"/>
              <a:buFont typeface="Arial" panose="020B0604020202020204" pitchFamily="34" charset="0"/>
              <a:buAutoNum type="arabicPeriod" startAt="4"/>
            </a:pPr>
            <a:r>
              <a:rPr lang="el-GR" altLang="el-GR" sz="1300"/>
              <a:t>Επαγγελματικά πρότυπα συντονισμού, αξιολόγηση της ποιότητας και υποστήριξη.</a:t>
            </a:r>
          </a:p>
          <a:p>
            <a:pPr marL="628650" lvl="1" indent="-228600" algn="just">
              <a:buClrTx/>
              <a:buSzPct val="100000"/>
              <a:buFont typeface="Arial" panose="020B0604020202020204" pitchFamily="34" charset="0"/>
              <a:buAutoNum type="arabicPeriod"/>
            </a:pPr>
            <a:endParaRPr lang="el-GR" altLang="el-GR" sz="1200"/>
          </a:p>
          <a:p>
            <a:pPr marL="0" indent="0" algn="just">
              <a:buNone/>
            </a:pPr>
            <a:endParaRPr lang="en-US" altLang="el-GR" sz="1300"/>
          </a:p>
        </p:txBody>
      </p:sp>
      <p:sp>
        <p:nvSpPr>
          <p:cNvPr id="31748" name="Slide Number Placeholder 2">
            <a:extLst>
              <a:ext uri="{FF2B5EF4-FFF2-40B4-BE49-F238E27FC236}">
                <a16:creationId xmlns:a16="http://schemas.microsoft.com/office/drawing/2014/main" id="{DDABD3FD-7E08-8CEC-D3B6-8B10303BBCF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51524A64-4491-A743-A863-E019D61AB0E1}" type="slidenum">
              <a:rPr lang="el-GR" altLang="el-GR"/>
              <a:pPr/>
              <a:t>46</a:t>
            </a:fld>
            <a:endParaRPr lang="el-GR" altLang="el-G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D18B49E3-4FEB-99D1-4D4E-5D6B3ABB915C}"/>
              </a:ext>
            </a:extLst>
          </p:cNvPr>
          <p:cNvSpPr>
            <a:spLocks noGrp="1" noChangeArrowheads="1"/>
          </p:cNvSpPr>
          <p:nvPr>
            <p:ph type="title"/>
          </p:nvPr>
        </p:nvSpPr>
        <p:spPr/>
        <p:txBody>
          <a:bodyPr/>
          <a:lstStyle/>
          <a:p>
            <a:r>
              <a:rPr lang="el-GR" altLang="el-GR" sz="2000">
                <a:latin typeface="Verdana" panose="020B0604030504040204" pitchFamily="34" charset="0"/>
              </a:rPr>
              <a:t>Συντονισμός των πολιτικών και δράσεις δικτύωσης </a:t>
            </a:r>
            <a:endParaRPr lang="en-US" altLang="el-GR" sz="2000">
              <a:latin typeface="Verdana" panose="020B0604030504040204" pitchFamily="34" charset="0"/>
            </a:endParaRPr>
          </a:p>
        </p:txBody>
      </p:sp>
      <p:sp>
        <p:nvSpPr>
          <p:cNvPr id="32771" name="Rectangle 3">
            <a:extLst>
              <a:ext uri="{FF2B5EF4-FFF2-40B4-BE49-F238E27FC236}">
                <a16:creationId xmlns:a16="http://schemas.microsoft.com/office/drawing/2014/main" id="{0CF79D0C-ED63-FD36-66F3-D71FC02787BA}"/>
              </a:ext>
            </a:extLst>
          </p:cNvPr>
          <p:cNvSpPr>
            <a:spLocks noGrp="1" noChangeArrowheads="1"/>
          </p:cNvSpPr>
          <p:nvPr>
            <p:ph type="body" idx="1"/>
          </p:nvPr>
        </p:nvSpPr>
        <p:spPr>
          <a:xfrm>
            <a:off x="2914651" y="1628776"/>
            <a:ext cx="7313613" cy="4752975"/>
          </a:xfrm>
        </p:spPr>
        <p:txBody>
          <a:bodyPr>
            <a:normAutofit fontScale="92500" lnSpcReduction="10000"/>
          </a:bodyPr>
          <a:lstStyle/>
          <a:p>
            <a:pPr marL="0" indent="0" algn="just">
              <a:buNone/>
            </a:pPr>
            <a:r>
              <a:rPr lang="el-GR" altLang="el-GR" sz="1400" b="1"/>
              <a:t>Ορθολογική κατανομή των προσφύγων στους Δήμους της χώρας</a:t>
            </a:r>
          </a:p>
          <a:p>
            <a:pPr marL="0" indent="0" algn="just">
              <a:buNone/>
            </a:pPr>
            <a:endParaRPr lang="el-GR" altLang="el-GR" sz="1400" b="1"/>
          </a:p>
          <a:p>
            <a:pPr marL="0" indent="0" algn="just">
              <a:buNone/>
            </a:pPr>
            <a:r>
              <a:rPr lang="el-GR" altLang="el-GR" sz="1400"/>
              <a:t>Η κατανομή των προσφύγων στην ελληνική επικράτεια θα πρέπει να γίνει με </a:t>
            </a:r>
            <a:r>
              <a:rPr lang="el-GR" altLang="el-GR" sz="1400" b="1"/>
              <a:t>ορθολογικά κριτήρια </a:t>
            </a:r>
            <a:r>
              <a:rPr lang="el-GR" altLang="el-GR" sz="1400"/>
              <a:t>που θα συμφωνηθούν μεταξύ όλων των εμπλεκόμενων μερών και που σε κάθε περίπτωση θα λαμβάνουν υπόψη:</a:t>
            </a:r>
          </a:p>
          <a:p>
            <a:pPr marL="0" indent="0" algn="just">
              <a:buFont typeface="Wingdings" pitchFamily="2" charset="2"/>
              <a:buChar char="v"/>
            </a:pPr>
            <a:r>
              <a:rPr lang="el-GR" altLang="el-GR" sz="1400"/>
              <a:t> τον υφιστάμενο βαθμό επάρκειας των διοικητικών υπηρεσιών των δήμων για ανάληψη αποτελεσματικών δράσεων ένταξης</a:t>
            </a:r>
          </a:p>
          <a:p>
            <a:pPr marL="0" indent="0" algn="just">
              <a:buFont typeface="Wingdings" pitchFamily="2" charset="2"/>
              <a:buChar char="v"/>
            </a:pPr>
            <a:r>
              <a:rPr lang="el-GR" altLang="el-GR" sz="1400"/>
              <a:t>τις διαθέσιμες υποδομές. </a:t>
            </a:r>
          </a:p>
          <a:p>
            <a:pPr marL="0" indent="0" algn="just">
              <a:buNone/>
            </a:pPr>
            <a:endParaRPr lang="el-GR" altLang="el-GR" sz="1400"/>
          </a:p>
          <a:p>
            <a:pPr marL="0" indent="0" algn="just">
              <a:buNone/>
            </a:pPr>
            <a:r>
              <a:rPr lang="el-GR" altLang="el-GR" sz="1400" b="1"/>
              <a:t>Ενδεικτικά κριτήρια </a:t>
            </a:r>
            <a:r>
              <a:rPr lang="el-GR" altLang="el-GR" sz="1400"/>
              <a:t>σχετικά, αφορούν: </a:t>
            </a:r>
          </a:p>
          <a:p>
            <a:pPr marL="0" indent="0" algn="just">
              <a:buFont typeface="Wingdings" pitchFamily="2" charset="2"/>
              <a:buChar char="v"/>
            </a:pPr>
            <a:r>
              <a:rPr lang="el-GR" altLang="el-GR" sz="1400"/>
              <a:t>στον πληθυσμό, </a:t>
            </a:r>
          </a:p>
          <a:p>
            <a:pPr marL="0" indent="0" algn="just">
              <a:buFont typeface="Wingdings" pitchFamily="2" charset="2"/>
              <a:buChar char="v"/>
            </a:pPr>
            <a:r>
              <a:rPr lang="el-GR" altLang="el-GR" sz="1400"/>
              <a:t>την έκταση, </a:t>
            </a:r>
          </a:p>
          <a:p>
            <a:pPr marL="0" indent="0" algn="just">
              <a:buFont typeface="Wingdings" pitchFamily="2" charset="2"/>
              <a:buChar char="v"/>
            </a:pPr>
            <a:r>
              <a:rPr lang="el-GR" altLang="el-GR" sz="1400"/>
              <a:t>το περιβάλλον (αστικό, ημιαγροτικό, αγροτικό), </a:t>
            </a:r>
          </a:p>
          <a:p>
            <a:pPr marL="0" indent="0" algn="just">
              <a:buFont typeface="Wingdings" pitchFamily="2" charset="2"/>
              <a:buChar char="v"/>
            </a:pPr>
            <a:r>
              <a:rPr lang="el-GR" altLang="el-GR" sz="1400"/>
              <a:t>τις οικονομικές δυνατότητες, </a:t>
            </a:r>
          </a:p>
          <a:p>
            <a:pPr marL="0" indent="0" algn="just">
              <a:buFont typeface="Wingdings" pitchFamily="2" charset="2"/>
              <a:buChar char="v"/>
            </a:pPr>
            <a:r>
              <a:rPr lang="el-GR" altLang="el-GR" sz="1400"/>
              <a:t>τις κύριες οικονομικές δραστηριότητες, </a:t>
            </a:r>
          </a:p>
          <a:p>
            <a:pPr marL="0" indent="0" algn="just">
              <a:buFont typeface="Wingdings" pitchFamily="2" charset="2"/>
              <a:buChar char="v"/>
            </a:pPr>
            <a:r>
              <a:rPr lang="el-GR" altLang="el-GR" sz="1400"/>
              <a:t>το ποσοστό ανεργίας κ.λπ.</a:t>
            </a:r>
            <a:endParaRPr lang="en-US" altLang="el-GR" sz="1400"/>
          </a:p>
        </p:txBody>
      </p:sp>
      <p:sp>
        <p:nvSpPr>
          <p:cNvPr id="32772" name="Slide Number Placeholder 2">
            <a:extLst>
              <a:ext uri="{FF2B5EF4-FFF2-40B4-BE49-F238E27FC236}">
                <a16:creationId xmlns:a16="http://schemas.microsoft.com/office/drawing/2014/main" id="{91F4BBF7-5B57-542A-3EF2-5880B37E749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D0C48AA0-F81F-2C45-B692-3993AEC98DAB}" type="slidenum">
              <a:rPr lang="el-GR" altLang="el-GR"/>
              <a:pPr/>
              <a:t>47</a:t>
            </a:fld>
            <a:endParaRPr lang="el-GR" altLang="el-G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9F5331E5-26E0-0809-56C8-4E6FA55D45E2}"/>
              </a:ext>
            </a:extLst>
          </p:cNvPr>
          <p:cNvSpPr>
            <a:spLocks noGrp="1" noChangeArrowheads="1"/>
          </p:cNvSpPr>
          <p:nvPr>
            <p:ph type="title"/>
          </p:nvPr>
        </p:nvSpPr>
        <p:spPr/>
        <p:txBody>
          <a:bodyPr/>
          <a:lstStyle/>
          <a:p>
            <a:r>
              <a:rPr lang="el-GR" altLang="el-GR" sz="2000">
                <a:latin typeface="Verdana" panose="020B0604030504040204" pitchFamily="34" charset="0"/>
              </a:rPr>
              <a:t>Συντονισμός των πολιτικών και δράσεις δικτύωσης </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9772D8DE-17EC-73DB-C263-D5E6D320B5AE}"/>
              </a:ext>
            </a:extLst>
          </p:cNvPr>
          <p:cNvSpPr>
            <a:spLocks noGrp="1" noChangeArrowheads="1"/>
          </p:cNvSpPr>
          <p:nvPr>
            <p:ph type="body" idx="1"/>
          </p:nvPr>
        </p:nvSpPr>
        <p:spPr>
          <a:xfrm>
            <a:off x="2894013" y="1628776"/>
            <a:ext cx="7313612" cy="4752975"/>
          </a:xfrm>
        </p:spPr>
        <p:txBody>
          <a:bodyPr/>
          <a:lstStyle/>
          <a:p>
            <a:pPr marL="0" indent="0" algn="just">
              <a:buNone/>
              <a:defRPr/>
            </a:pPr>
            <a:r>
              <a:rPr lang="el-GR" sz="1400" b="1" dirty="0"/>
              <a:t>Ενίσχυση της συνεργασίας των Δήμων με την κοινωνία των πολιτών</a:t>
            </a:r>
          </a:p>
          <a:p>
            <a:pPr marL="0" indent="0" algn="just">
              <a:buNone/>
              <a:defRPr/>
            </a:pPr>
            <a:endParaRPr lang="el-GR" sz="1400" b="1" dirty="0"/>
          </a:p>
          <a:p>
            <a:pPr algn="just" eaLnBrk="1" hangingPunct="1">
              <a:buClrTx/>
              <a:buSzPct val="100000"/>
              <a:buFont typeface="Wingdings" pitchFamily="2" charset="2"/>
              <a:buChar char="v"/>
              <a:defRPr/>
            </a:pPr>
            <a:r>
              <a:rPr lang="el-GR" sz="1400" dirty="0"/>
              <a:t>Η συνεργασία των Δήμων με τις οργανώσεις της κοινωνίας των πολιτών είναι ιδιαίτερα σημαντική, τόσο όσον αφορά στις φάσεις της πρώτης υποδοχής και της ένταξης των προσφύγων, όσο και ως προς τα  μέτρα στήριξης του μόνιμου πληθυσμού. Για το λόγο αυτό, </a:t>
            </a:r>
            <a:r>
              <a:rPr lang="el-GR" sz="1400" b="1" dirty="0"/>
              <a:t>η συνεργασία αυτή είναι απαραίτητη για τη διαφύλαξη της κοινωνικής συνοχής των Δήμων.  </a:t>
            </a:r>
          </a:p>
          <a:p>
            <a:pPr algn="just" eaLnBrk="1" hangingPunct="1">
              <a:buClrTx/>
              <a:buSzPct val="100000"/>
              <a:buFont typeface="Wingdings" pitchFamily="2" charset="2"/>
              <a:buChar char="v"/>
              <a:defRPr/>
            </a:pPr>
            <a:r>
              <a:rPr lang="el-GR" sz="1400" dirty="0"/>
              <a:t>Εκτός των οργανώσεων της κοινωνίας των πολιτών, εντός των Δήμων υπάρχουν πολλές διοικητικές υπηρεσίες και φορείς που ασχολούνται με τη βραχυπρόθεσμη και μακροπρόθεσμη φροντίδα των προσφύγων.  </a:t>
            </a:r>
          </a:p>
          <a:p>
            <a:pPr algn="just" eaLnBrk="1" hangingPunct="1">
              <a:buClrTx/>
              <a:buSzPct val="100000"/>
              <a:buFont typeface="Wingdings" pitchFamily="2" charset="2"/>
              <a:buNone/>
              <a:defRPr/>
            </a:pPr>
            <a:r>
              <a:rPr lang="el-GR" sz="1400" b="1" dirty="0"/>
              <a:t>      Ιδιαίτερη έμφαση </a:t>
            </a:r>
            <a:r>
              <a:rPr lang="el-GR" sz="1400" dirty="0"/>
              <a:t>θα πρέπει να δοθεί:</a:t>
            </a:r>
          </a:p>
          <a:p>
            <a:pPr lvl="1" algn="just" eaLnBrk="1" hangingPunct="1">
              <a:buClrTx/>
              <a:buSzPct val="100000"/>
              <a:buFont typeface="Wingdings" pitchFamily="2" charset="2"/>
              <a:buChar char="Ø"/>
              <a:defRPr/>
            </a:pPr>
            <a:r>
              <a:rPr lang="el-GR" sz="1400" dirty="0"/>
              <a:t>στη στέγαση, </a:t>
            </a:r>
          </a:p>
          <a:p>
            <a:pPr lvl="1" algn="just" eaLnBrk="1" hangingPunct="1">
              <a:buClrTx/>
              <a:buSzPct val="100000"/>
              <a:buFont typeface="Wingdings" pitchFamily="2" charset="2"/>
              <a:buChar char="Ø"/>
              <a:defRPr/>
            </a:pPr>
            <a:r>
              <a:rPr lang="el-GR" sz="1400" dirty="0"/>
              <a:t>την προετοιμασία, την οργάνωση και τη λειτουργικότητα των χώρων φιλοξενίας, </a:t>
            </a:r>
          </a:p>
          <a:p>
            <a:pPr lvl="1" algn="just" eaLnBrk="1" hangingPunct="1">
              <a:buClrTx/>
              <a:buSzPct val="100000"/>
              <a:buFont typeface="Wingdings" pitchFamily="2" charset="2"/>
              <a:buChar char="Ø"/>
              <a:defRPr/>
            </a:pPr>
            <a:r>
              <a:rPr lang="el-GR" sz="1400" dirty="0"/>
              <a:t>στην παροχή υπηρεσιών γλωσσικής εκμάθησης, φροντίδας και εκπαίδευσης παιδιών και νέων, επαγγελματικής κατάρτισης και προώθησης στην αγορά εργασίας. </a:t>
            </a:r>
          </a:p>
        </p:txBody>
      </p:sp>
      <p:sp>
        <p:nvSpPr>
          <p:cNvPr id="33796" name="Slide Number Placeholder 2">
            <a:extLst>
              <a:ext uri="{FF2B5EF4-FFF2-40B4-BE49-F238E27FC236}">
                <a16:creationId xmlns:a16="http://schemas.microsoft.com/office/drawing/2014/main" id="{DC9C3B49-C9EE-1BAA-4694-4ADE5E8A0ED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1AB10A5D-1F76-5A47-9550-C29BA19327B1}" type="slidenum">
              <a:rPr lang="el-GR" altLang="el-GR"/>
              <a:pPr/>
              <a:t>48</a:t>
            </a:fld>
            <a:endParaRPr lang="el-GR" altLang="el-G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9A313E82-7C0F-C536-BE79-89C939124FD5}"/>
              </a:ext>
            </a:extLst>
          </p:cNvPr>
          <p:cNvSpPr>
            <a:spLocks noGrp="1" noChangeArrowheads="1"/>
          </p:cNvSpPr>
          <p:nvPr>
            <p:ph type="title"/>
          </p:nvPr>
        </p:nvSpPr>
        <p:spPr/>
        <p:txBody>
          <a:bodyPr/>
          <a:lstStyle/>
          <a:p>
            <a:r>
              <a:rPr lang="el-GR" altLang="el-GR" sz="2000">
                <a:latin typeface="Verdana" panose="020B0604030504040204" pitchFamily="34" charset="0"/>
              </a:rPr>
              <a:t>Χρηματοδότηση των δράσεων</a:t>
            </a:r>
            <a:endParaRPr lang="en-US" altLang="el-GR" sz="2000">
              <a:latin typeface="Verdana" panose="020B0604030504040204" pitchFamily="34" charset="0"/>
            </a:endParaRPr>
          </a:p>
        </p:txBody>
      </p:sp>
      <p:sp>
        <p:nvSpPr>
          <p:cNvPr id="34819" name="Rectangle 3">
            <a:extLst>
              <a:ext uri="{FF2B5EF4-FFF2-40B4-BE49-F238E27FC236}">
                <a16:creationId xmlns:a16="http://schemas.microsoft.com/office/drawing/2014/main" id="{AB98E352-A105-316F-5A34-A8777C035A0E}"/>
              </a:ext>
            </a:extLst>
          </p:cNvPr>
          <p:cNvSpPr>
            <a:spLocks noGrp="1" noChangeArrowheads="1"/>
          </p:cNvSpPr>
          <p:nvPr>
            <p:ph type="body" idx="1"/>
          </p:nvPr>
        </p:nvSpPr>
        <p:spPr>
          <a:xfrm>
            <a:off x="2711451" y="1628776"/>
            <a:ext cx="7496175" cy="4752975"/>
          </a:xfrm>
        </p:spPr>
        <p:txBody>
          <a:bodyPr/>
          <a:lstStyle/>
          <a:p>
            <a:pPr marL="0" indent="0" algn="just">
              <a:buNone/>
            </a:pPr>
            <a:r>
              <a:rPr lang="el-GR" altLang="el-GR" sz="1300" b="1"/>
              <a:t>Απαιτούμενες αλλαγές και κατευθύνσεις στη χρηματοδότηση των δράσεων</a:t>
            </a:r>
          </a:p>
          <a:p>
            <a:pPr marL="0" indent="0" algn="just">
              <a:buNone/>
            </a:pPr>
            <a:endParaRPr lang="el-GR" altLang="el-GR" sz="1400" b="1"/>
          </a:p>
          <a:p>
            <a:pPr marL="0" indent="0" algn="just">
              <a:buClrTx/>
              <a:buFont typeface="Wingdings" pitchFamily="2" charset="2"/>
              <a:buChar char="ü"/>
            </a:pPr>
            <a:r>
              <a:rPr lang="el-GR" altLang="el-GR" sz="1400"/>
              <a:t>Στο πλαίσιο των υφιστάμενων μηχανισμών χρηματοδότησης σε επίπεδο Ε.Ε., </a:t>
            </a:r>
            <a:r>
              <a:rPr lang="el-GR" altLang="el-GR" sz="1400" b="1"/>
              <a:t>δεν έχουν δεσμευθεί ειδικοί πόροι </a:t>
            </a:r>
            <a:r>
              <a:rPr lang="el-GR" altLang="el-GR" sz="1400"/>
              <a:t>ώστε να αντιμετωπισθούν σωστά οι προκλήσεις σε τοπικό και περιφερειακό επίπεδο.  </a:t>
            </a:r>
          </a:p>
          <a:p>
            <a:pPr marL="0" indent="0" algn="just">
              <a:buClrTx/>
              <a:buFont typeface="Wingdings" pitchFamily="2" charset="2"/>
              <a:buChar char="ü"/>
            </a:pPr>
            <a:r>
              <a:rPr lang="el-GR" altLang="el-GR" sz="1400"/>
              <a:t>Η Ευρωπαϊκή Επιτροπή θα πρέπει να εκτιμήσει κατά πόσον νέοι μηχανισμοί καθώς και  αναξιοποίητοι πόροι από το προηγούμενο χρηματοδοτικό πλαίσιο (2007-2013), θα μπορούσαν να χρησιμοποιηθούν για να βοηθήσουν τις τοπικές και περιφερειακές αρχές να αντιμετωπίσουν καλύτερα τις ευθύνες τους στον τομέα αυτό.</a:t>
            </a:r>
          </a:p>
          <a:p>
            <a:pPr marL="0" indent="0" algn="just">
              <a:buClrTx/>
              <a:buFont typeface="Wingdings" pitchFamily="2" charset="2"/>
              <a:buChar char="ü"/>
            </a:pPr>
            <a:r>
              <a:rPr lang="el-GR" altLang="el-GR" sz="1400"/>
              <a:t>Θα πρέπει να αξιοποιηθούν όλα τα δυνατά περιθώρια για την ενίσχυση και την </a:t>
            </a:r>
            <a:r>
              <a:rPr lang="el-GR" altLang="el-GR" sz="1400" b="1"/>
              <a:t>καλύτερη εφαρμογή της αρχής της εταιρικής σχέσης </a:t>
            </a:r>
            <a:r>
              <a:rPr lang="el-GR" altLang="el-GR" sz="1400"/>
              <a:t>στις φάσεις σχεδιασμού, παρακολούθησης και αξιολόγησης  των διαφόρων χρηματοδοτικών μηχανισμών της Ε.Ε., περιλαμβάνοντας:</a:t>
            </a:r>
          </a:p>
          <a:p>
            <a:pPr lvl="1" algn="just" eaLnBrk="1" hangingPunct="1">
              <a:buClrTx/>
              <a:buSzPct val="100000"/>
              <a:buFont typeface="Wingdings" pitchFamily="2" charset="2"/>
              <a:buChar char="ü"/>
            </a:pPr>
            <a:r>
              <a:rPr lang="el-GR" altLang="el-GR" sz="1400"/>
              <a:t>το Ταμείο για το Άσυλο, τη Μετανάστευση και την Ενσωμάτωση (Τ.Α.Μ.Ε.), </a:t>
            </a:r>
          </a:p>
          <a:p>
            <a:pPr lvl="1" algn="just" eaLnBrk="1" hangingPunct="1">
              <a:buClrTx/>
              <a:buSzPct val="100000"/>
              <a:buFont typeface="Wingdings" pitchFamily="2" charset="2"/>
              <a:buChar char="ü"/>
            </a:pPr>
            <a:r>
              <a:rPr lang="el-GR" altLang="el-GR" sz="1400"/>
              <a:t>το Ευρωπαϊκό Ταμείο Εσωτερικής Ασφάλειας, </a:t>
            </a:r>
          </a:p>
          <a:p>
            <a:pPr lvl="1" algn="just" eaLnBrk="1" hangingPunct="1">
              <a:buClrTx/>
              <a:buSzPct val="100000"/>
              <a:buFont typeface="Wingdings" pitchFamily="2" charset="2"/>
              <a:buChar char="ü"/>
            </a:pPr>
            <a:r>
              <a:rPr lang="el-GR" altLang="el-GR" sz="1400"/>
              <a:t>το Ευρωπαϊκό Κοινωνικό Ταμείο, </a:t>
            </a:r>
          </a:p>
          <a:p>
            <a:pPr lvl="1" algn="just" eaLnBrk="1" hangingPunct="1">
              <a:buClrTx/>
              <a:buSzPct val="100000"/>
              <a:buFont typeface="Wingdings" pitchFamily="2" charset="2"/>
              <a:buChar char="ü"/>
            </a:pPr>
            <a:r>
              <a:rPr lang="el-GR" altLang="el-GR" sz="1400"/>
              <a:t>Η Παροχή Έκτακτης Οικονομικής Στήριξης εντός της Ένωσης (Καν 2016/369).</a:t>
            </a:r>
          </a:p>
          <a:p>
            <a:pPr marL="0" indent="0" algn="just">
              <a:buClrTx/>
              <a:buFont typeface="Wingdings" pitchFamily="2" charset="2"/>
              <a:buChar char="ü"/>
            </a:pPr>
            <a:endParaRPr lang="el-GR" altLang="el-GR" sz="1200"/>
          </a:p>
          <a:p>
            <a:pPr marL="0" indent="0" algn="just">
              <a:buNone/>
            </a:pPr>
            <a:endParaRPr lang="el-GR" altLang="el-GR" sz="1300"/>
          </a:p>
        </p:txBody>
      </p:sp>
      <p:sp>
        <p:nvSpPr>
          <p:cNvPr id="34820" name="Slide Number Placeholder 2">
            <a:extLst>
              <a:ext uri="{FF2B5EF4-FFF2-40B4-BE49-F238E27FC236}">
                <a16:creationId xmlns:a16="http://schemas.microsoft.com/office/drawing/2014/main" id="{624E30A3-86CC-1333-049E-74A0078C6D3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9DE34DE2-E934-3242-BBF1-70389AD12D51}" type="slidenum">
              <a:rPr lang="el-GR" altLang="el-GR"/>
              <a:pPr/>
              <a:t>49</a:t>
            </a:fld>
            <a:endParaRPr lang="el-GR" altLang="el-G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44797490-1F7F-357F-D220-2129E517A4F9}"/>
              </a:ext>
            </a:extLst>
          </p:cNvPr>
          <p:cNvSpPr>
            <a:spLocks noGrp="1" noChangeArrowheads="1"/>
          </p:cNvSpPr>
          <p:nvPr>
            <p:ph type="title"/>
          </p:nvPr>
        </p:nvSpPr>
        <p:spPr/>
        <p:txBody>
          <a:bodyPr/>
          <a:lstStyle/>
          <a:p>
            <a:r>
              <a:rPr lang="el-GR" altLang="el-GR" sz="2000">
                <a:latin typeface="Verdana" panose="020B0604030504040204" pitchFamily="34" charset="0"/>
              </a:rPr>
              <a:t>Χρηματοδότηση των δράσεων</a:t>
            </a:r>
            <a:endParaRPr lang="en-US" altLang="el-GR" sz="2000">
              <a:latin typeface="Verdana" panose="020B0604030504040204" pitchFamily="34" charset="0"/>
            </a:endParaRPr>
          </a:p>
        </p:txBody>
      </p:sp>
      <p:sp>
        <p:nvSpPr>
          <p:cNvPr id="35843" name="Rectangle 3">
            <a:extLst>
              <a:ext uri="{FF2B5EF4-FFF2-40B4-BE49-F238E27FC236}">
                <a16:creationId xmlns:a16="http://schemas.microsoft.com/office/drawing/2014/main" id="{1FED38D3-11E7-76D0-148A-123AF5A622CA}"/>
              </a:ext>
            </a:extLst>
          </p:cNvPr>
          <p:cNvSpPr>
            <a:spLocks noGrp="1" noChangeArrowheads="1"/>
          </p:cNvSpPr>
          <p:nvPr>
            <p:ph type="body" idx="1"/>
          </p:nvPr>
        </p:nvSpPr>
        <p:spPr>
          <a:xfrm>
            <a:off x="2894013" y="1628776"/>
            <a:ext cx="7313612" cy="4752975"/>
          </a:xfrm>
        </p:spPr>
        <p:txBody>
          <a:bodyPr/>
          <a:lstStyle/>
          <a:p>
            <a:pPr marL="0" indent="0" algn="just">
              <a:lnSpc>
                <a:spcPct val="80000"/>
              </a:lnSpc>
              <a:buNone/>
            </a:pPr>
            <a:r>
              <a:rPr lang="el-GR" altLang="el-GR" sz="1300" b="1"/>
              <a:t>Απαιτούμενες αλλαγές και κατευθύνσεις στη χρηματοδότηση των δράσεων</a:t>
            </a:r>
          </a:p>
          <a:p>
            <a:pPr marL="0" indent="0" algn="just">
              <a:lnSpc>
                <a:spcPct val="80000"/>
              </a:lnSpc>
              <a:buNone/>
            </a:pPr>
            <a:endParaRPr lang="el-GR" altLang="el-GR" sz="1400"/>
          </a:p>
          <a:p>
            <a:pPr marL="0" indent="0" algn="just">
              <a:lnSpc>
                <a:spcPct val="80000"/>
              </a:lnSpc>
              <a:buClrTx/>
              <a:buFont typeface="Wingdings" pitchFamily="2" charset="2"/>
              <a:buChar char="ü"/>
            </a:pPr>
            <a:r>
              <a:rPr lang="el-GR" altLang="el-GR" sz="1400"/>
              <a:t>Οι εθνικές και ευρωπαϊκές αρχές θα πρέπει να διοργανώσουν έγκαιρα διαδικασίες διαβούλευσης, για τη διάχυση πληροφοριών και δεδομένων ώστε να εξασφαλισθεί </a:t>
            </a:r>
            <a:r>
              <a:rPr lang="el-GR" altLang="el-GR" sz="1400" b="1"/>
              <a:t>καλύτερη παρακολούθηση της συνεργασίας </a:t>
            </a:r>
            <a:r>
              <a:rPr lang="el-GR" altLang="el-GR" sz="1400"/>
              <a:t>μεταξύ όλων των επιπέδων διακυβέρνησης και να </a:t>
            </a:r>
            <a:r>
              <a:rPr lang="el-GR" altLang="el-GR" sz="1400" b="1"/>
              <a:t>απλοποιηθούν </a:t>
            </a:r>
            <a:r>
              <a:rPr lang="el-GR" altLang="el-GR" sz="1400"/>
              <a:t>οι διαδικασίες για την υποβολή αίτησης χρηματοδότησης από την Ε.Ε.</a:t>
            </a:r>
          </a:p>
          <a:p>
            <a:pPr marL="0" indent="0" algn="just">
              <a:lnSpc>
                <a:spcPct val="80000"/>
              </a:lnSpc>
              <a:buClrTx/>
              <a:buNone/>
            </a:pPr>
            <a:endParaRPr lang="el-GR" altLang="el-GR" sz="1400"/>
          </a:p>
          <a:p>
            <a:pPr marL="0" indent="0" algn="just">
              <a:lnSpc>
                <a:spcPct val="80000"/>
              </a:lnSpc>
              <a:buClrTx/>
              <a:buFont typeface="Wingdings" pitchFamily="2" charset="2"/>
              <a:buChar char="ü"/>
            </a:pPr>
            <a:r>
              <a:rPr lang="el-GR" altLang="el-GR" sz="1400"/>
              <a:t>Ο Κανονισμός 2016/369 θα πρέπει να τροποποιηθεί, δεδομένου ότι οι δράσεις λαμβάνουν χώρα εντός της ΕΕ, και επομένως η στήριξη έκτακτης ανάγκης να υλοποιείται και από άλλους φορείς πέραν των ΜΚΟ. </a:t>
            </a:r>
          </a:p>
          <a:p>
            <a:pPr marL="0" indent="0" algn="just">
              <a:lnSpc>
                <a:spcPct val="80000"/>
              </a:lnSpc>
              <a:buClrTx/>
              <a:buFont typeface="Wingdings" pitchFamily="2" charset="2"/>
              <a:buChar char="ü"/>
            </a:pPr>
            <a:endParaRPr lang="el-GR" altLang="el-GR" sz="1400"/>
          </a:p>
          <a:p>
            <a:pPr marL="0" indent="0" algn="just">
              <a:lnSpc>
                <a:spcPct val="80000"/>
              </a:lnSpc>
              <a:buClrTx/>
              <a:buFont typeface="Wingdings" pitchFamily="2" charset="2"/>
              <a:buChar char="ü"/>
            </a:pPr>
            <a:r>
              <a:rPr lang="el-GR" altLang="el-GR" sz="1400"/>
              <a:t>Η ΚΕΔΕ θα πρέπει να εμπλακεί στην εξειδίκευση του ΠΥΛΩΝΑ ΙΙ του ΤΑΜΕ που αφορά την ΈΝΤΑΞΗ ΥΠΗΚΟΩΝ ΤΡΙΤΩΝ ΧΩΡΩΝ ΚΑΙ ΝΟΜΙΜΗ ΜΕΤΑΝΑΣΤΕΥΣΗ και περιλαμβάνει δράσεις </a:t>
            </a:r>
            <a:r>
              <a:rPr lang="el-GR" altLang="el-GR" sz="1400" b="1"/>
              <a:t>για την οικοδόμηση βιώσιμων οργανωτικών δομών για την ένταξη και τη διαχείριση της πολυμορφίας, σε τοπικό επίπεδο</a:t>
            </a:r>
            <a:r>
              <a:rPr lang="el-GR" altLang="el-GR" sz="1400"/>
              <a:t>, </a:t>
            </a:r>
            <a:r>
              <a:rPr lang="el-GR" altLang="el-GR" sz="1400" b="1"/>
              <a:t>για προγράμματα γλωσσικής</a:t>
            </a:r>
            <a:r>
              <a:rPr lang="el-GR" altLang="el-GR" sz="1400"/>
              <a:t> – επαγγελματικής κατάρτισης, </a:t>
            </a:r>
            <a:r>
              <a:rPr lang="el-GR" altLang="el-GR" sz="1400" b="1"/>
              <a:t>εκπαίδευσης</a:t>
            </a:r>
            <a:r>
              <a:rPr lang="el-GR" altLang="el-GR" sz="1400"/>
              <a:t>,   ενημέρωσης, </a:t>
            </a:r>
            <a:r>
              <a:rPr lang="el-GR" altLang="el-GR" sz="1400" b="1"/>
              <a:t>και προαγωγής της διαπολιτισμικότητας</a:t>
            </a:r>
            <a:r>
              <a:rPr lang="el-GR" altLang="el-GR" sz="1400"/>
              <a:t>, και για </a:t>
            </a:r>
            <a:r>
              <a:rPr lang="el-GR" altLang="el-GR" sz="1400" b="1"/>
              <a:t>προγράμματα πριν από την αναχώρηση με στόχο την ενίσχυση σχέσεων τη Ελλάδας με συγκεκριμένες χώρες προέλευσης των πολιτών τρίτων χωρών</a:t>
            </a:r>
            <a:r>
              <a:rPr lang="el-GR" altLang="el-GR" sz="1400"/>
              <a:t>. </a:t>
            </a:r>
          </a:p>
          <a:p>
            <a:pPr marL="0" indent="0" algn="just">
              <a:lnSpc>
                <a:spcPct val="80000"/>
              </a:lnSpc>
              <a:buClrTx/>
              <a:buFont typeface="Wingdings" pitchFamily="2" charset="2"/>
              <a:buChar char="ü"/>
            </a:pPr>
            <a:endParaRPr lang="el-GR" altLang="el-GR" sz="1400"/>
          </a:p>
          <a:p>
            <a:pPr marL="0" indent="0" algn="just">
              <a:lnSpc>
                <a:spcPct val="80000"/>
              </a:lnSpc>
              <a:buClrTx/>
              <a:buNone/>
            </a:pPr>
            <a:endParaRPr lang="el-GR" altLang="el-GR" sz="1400"/>
          </a:p>
          <a:p>
            <a:pPr marL="0" indent="0" algn="just">
              <a:lnSpc>
                <a:spcPct val="80000"/>
              </a:lnSpc>
              <a:buNone/>
            </a:pPr>
            <a:endParaRPr lang="el-GR" altLang="el-GR" sz="1400"/>
          </a:p>
        </p:txBody>
      </p:sp>
      <p:sp>
        <p:nvSpPr>
          <p:cNvPr id="35844" name="Slide Number Placeholder 2">
            <a:extLst>
              <a:ext uri="{FF2B5EF4-FFF2-40B4-BE49-F238E27FC236}">
                <a16:creationId xmlns:a16="http://schemas.microsoft.com/office/drawing/2014/main" id="{F2785252-860D-0DDB-6877-3B61464A8A2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D4CF0A7D-5B44-C04E-B674-78D3500D3229}" type="slidenum">
              <a:rPr lang="el-GR" altLang="el-GR"/>
              <a:pPr/>
              <a:t>50</a:t>
            </a:fld>
            <a:endParaRPr lang="el-GR" altLang="el-G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BB75B7D3-5265-0589-5640-1BE592413218}"/>
              </a:ext>
            </a:extLst>
          </p:cNvPr>
          <p:cNvSpPr>
            <a:spLocks noGrp="1"/>
          </p:cNvSpPr>
          <p:nvPr>
            <p:ph type="title"/>
          </p:nvPr>
        </p:nvSpPr>
        <p:spPr/>
        <p:txBody>
          <a:bodyPr/>
          <a:lstStyle/>
          <a:p>
            <a:r>
              <a:rPr lang="el-GR" altLang="el-GR" sz="2000">
                <a:latin typeface="Verdana" panose="020B0604030504040204" pitchFamily="34" charset="0"/>
              </a:rPr>
              <a:t>Χρηματοδότηση των δράσεων</a:t>
            </a:r>
            <a:endParaRPr lang="el-GR" altLang="el-GR" sz="2000"/>
          </a:p>
        </p:txBody>
      </p:sp>
      <p:sp>
        <p:nvSpPr>
          <p:cNvPr id="3" name="Content Placeholder 2">
            <a:extLst>
              <a:ext uri="{FF2B5EF4-FFF2-40B4-BE49-F238E27FC236}">
                <a16:creationId xmlns:a16="http://schemas.microsoft.com/office/drawing/2014/main" id="{64B9AC9B-6091-76B2-509A-FEAB386DFE55}"/>
              </a:ext>
            </a:extLst>
          </p:cNvPr>
          <p:cNvSpPr>
            <a:spLocks noGrp="1"/>
          </p:cNvSpPr>
          <p:nvPr>
            <p:ph idx="1"/>
          </p:nvPr>
        </p:nvSpPr>
        <p:spPr/>
        <p:txBody>
          <a:bodyPr/>
          <a:lstStyle/>
          <a:p>
            <a:pPr marL="0" indent="0" algn="just">
              <a:buClrTx/>
              <a:buNone/>
              <a:defRPr/>
            </a:pPr>
            <a:r>
              <a:rPr lang="el-GR" sz="1300" b="1" dirty="0"/>
              <a:t>Απαιτούμενες αλλαγές και κατευθύνσεις στη χρηματοδότηση των δράσεων</a:t>
            </a:r>
          </a:p>
          <a:p>
            <a:pPr algn="just" eaLnBrk="1" hangingPunct="1">
              <a:buClrTx/>
              <a:buSzPct val="100000"/>
              <a:buFont typeface="Wingdings" pitchFamily="2" charset="2"/>
              <a:buNone/>
              <a:defRPr/>
            </a:pPr>
            <a:endParaRPr lang="el-GR" sz="1400" dirty="0"/>
          </a:p>
          <a:p>
            <a:pPr algn="just" eaLnBrk="1" hangingPunct="1">
              <a:buClrTx/>
              <a:buSzPct val="100000"/>
              <a:buFont typeface="Wingdings" pitchFamily="2" charset="2"/>
              <a:buChar char="ü"/>
              <a:defRPr/>
            </a:pPr>
            <a:r>
              <a:rPr lang="el-GR" sz="1400" dirty="0"/>
              <a:t>Στο πλαίσιο της </a:t>
            </a:r>
            <a:r>
              <a:rPr lang="el-GR" sz="1400" b="1" dirty="0"/>
              <a:t>διαδικασίας αναθεώρησης </a:t>
            </a:r>
            <a:r>
              <a:rPr lang="el-GR" sz="1400" dirty="0"/>
              <a:t>του πολυετούς χρηματοδοτικού πλαισίου της Ε.Ε. το 2016, και σε σχέση με εκείνα τα κράτη μέλη στα οποία εφαρμόζονται οι διατάξεις της Συνθήκης περί ελευθερίας, ασφάλειας και δικαιοσύνης, απαιτείται μια πιο </a:t>
            </a:r>
            <a:r>
              <a:rPr lang="el-GR" sz="1400" b="1" dirty="0"/>
              <a:t>ισορροπημένη κατανομή</a:t>
            </a:r>
            <a:r>
              <a:rPr lang="el-GR" sz="1400" dirty="0"/>
              <a:t> του τμήματος του προϋπολογισμού της Ε.Ε. αφιερωμένο στο άσυλο, τη μετανάστευση και την ενσωμάτωση, προς την κατεύθυνση της ενίσχυσης των πόρων σε  μέτρα ενσωμάτωσης σε τοπικό και περιφερειακό επίπεδο.</a:t>
            </a:r>
          </a:p>
          <a:p>
            <a:pPr algn="just" eaLnBrk="1" hangingPunct="1">
              <a:buClrTx/>
              <a:buSzPct val="100000"/>
              <a:buFont typeface="Wingdings" pitchFamily="2" charset="2"/>
              <a:buNone/>
              <a:defRPr/>
            </a:pPr>
            <a:endParaRPr lang="el-GR" sz="1400" dirty="0"/>
          </a:p>
          <a:p>
            <a:pPr algn="just" eaLnBrk="1" hangingPunct="1">
              <a:buClrTx/>
              <a:buSzPct val="100000"/>
              <a:buFont typeface="Wingdings" pitchFamily="2" charset="2"/>
              <a:buChar char="ü"/>
              <a:defRPr/>
            </a:pPr>
            <a:r>
              <a:rPr lang="el-GR" sz="1400" dirty="0"/>
              <a:t>Οι δαπάνες για τις δράσεις υποδοχής και ένταξης των προσφυγικών πληθυσμών που καταβάλλονται από τις δημόσιες αρχές όλων των επιπέδων θα πρέπει να προσδιορίζονται επακριβώς και </a:t>
            </a:r>
            <a:r>
              <a:rPr lang="el-GR" sz="1400" b="1" dirty="0"/>
              <a:t>να εξαιρούνται από τις υποχρεώσεις της χώρας οι οποίες απορρέουν από το Σύμφωνο Σταθερότητας και Ανάπτυξης.</a:t>
            </a:r>
            <a:r>
              <a:rPr lang="el-GR" sz="1400" dirty="0"/>
              <a:t> Με άλλα λόγια, οι δαπάνες αυτές να εξαιρούνται από τον υπολογισμό των δημοσιονομικών μεγεθών της χώρας. </a:t>
            </a:r>
            <a:r>
              <a:rPr lang="el-GR" sz="1400" b="1" dirty="0"/>
              <a:t>Σημειώνεται ότι η σύσταση αυτή διατυπώνεται σε εσωτερικό έγγραφο του Διεθνούς Νομισματικού Ταμείου.</a:t>
            </a:r>
          </a:p>
        </p:txBody>
      </p:sp>
      <p:sp>
        <p:nvSpPr>
          <p:cNvPr id="36868" name="Slide Number Placeholder 3">
            <a:extLst>
              <a:ext uri="{FF2B5EF4-FFF2-40B4-BE49-F238E27FC236}">
                <a16:creationId xmlns:a16="http://schemas.microsoft.com/office/drawing/2014/main" id="{F87A2C98-F149-19C8-9EB1-1A6E6E4E9FE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E5020FE2-5E74-C341-9C6D-C19EBBA2B15D}" type="slidenum">
              <a:rPr lang="el-GR" altLang="el-GR"/>
              <a:pPr/>
              <a:t>51</a:t>
            </a:fld>
            <a:endParaRPr lang="el-GR" altLang="el-G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08ACD699-3EDF-8C0C-AE29-C2A90EE4322A}"/>
              </a:ext>
            </a:extLst>
          </p:cNvPr>
          <p:cNvSpPr>
            <a:spLocks noGrp="1" noChangeArrowheads="1"/>
          </p:cNvSpPr>
          <p:nvPr>
            <p:ph type="title"/>
          </p:nvPr>
        </p:nvSpPr>
        <p:spPr/>
        <p:txBody>
          <a:bodyPr/>
          <a:lstStyle/>
          <a:p>
            <a:r>
              <a:rPr lang="el-GR" altLang="el-GR" sz="2000">
                <a:latin typeface="Verdana" panose="020B0604030504040204" pitchFamily="34" charset="0"/>
              </a:rPr>
              <a:t>Χρηματοδότηση των δράσεων</a:t>
            </a:r>
            <a:endParaRPr lang="en-US" altLang="el-GR" sz="2000">
              <a:latin typeface="Verdana" panose="020B0604030504040204" pitchFamily="34" charset="0"/>
            </a:endParaRPr>
          </a:p>
        </p:txBody>
      </p:sp>
      <p:sp>
        <p:nvSpPr>
          <p:cNvPr id="37891" name="Rectangle 3">
            <a:extLst>
              <a:ext uri="{FF2B5EF4-FFF2-40B4-BE49-F238E27FC236}">
                <a16:creationId xmlns:a16="http://schemas.microsoft.com/office/drawing/2014/main" id="{D8C94A54-6574-8114-DE41-11DCA60F2CCE}"/>
              </a:ext>
            </a:extLst>
          </p:cNvPr>
          <p:cNvSpPr>
            <a:spLocks noGrp="1" noChangeArrowheads="1"/>
          </p:cNvSpPr>
          <p:nvPr>
            <p:ph type="body" idx="1"/>
          </p:nvPr>
        </p:nvSpPr>
        <p:spPr>
          <a:xfrm>
            <a:off x="2894013" y="1628776"/>
            <a:ext cx="7313612" cy="4752975"/>
          </a:xfrm>
        </p:spPr>
        <p:txBody>
          <a:bodyPr/>
          <a:lstStyle/>
          <a:p>
            <a:pPr marL="0" indent="0" algn="just">
              <a:buNone/>
            </a:pPr>
            <a:r>
              <a:rPr lang="el-GR" altLang="el-GR" sz="1600" b="1"/>
              <a:t>Το πλαίσιο χρηματοδότησης των δράσεων των Δήμων</a:t>
            </a:r>
          </a:p>
          <a:p>
            <a:pPr marL="0" indent="0" algn="just">
              <a:buNone/>
            </a:pPr>
            <a:endParaRPr lang="el-GR" altLang="el-GR" sz="1600"/>
          </a:p>
          <a:p>
            <a:pPr marL="0" indent="0" algn="just">
              <a:lnSpc>
                <a:spcPct val="150000"/>
              </a:lnSpc>
              <a:buFont typeface="Wingdings" pitchFamily="2" charset="2"/>
              <a:buChar char="v"/>
            </a:pPr>
            <a:r>
              <a:rPr lang="el-GR" altLang="el-GR" sz="1600"/>
              <a:t> Δεδομένης της αδυναμίας των Δήμων να αναλάβουν αυτοδύναμα την αναλογούσα οικονομική επιβάρυνση και λαμβάνοντας υπόψη ότι τα διαθέσιμα ίδια μέσα δεν επαρκούν, αποκτά ιδιαίτερη σημασία η </a:t>
            </a:r>
            <a:r>
              <a:rPr lang="el-GR" altLang="el-GR" sz="1600" b="1"/>
              <a:t>θεσμοθέτηση της συμμετοχής των Δήμων στα όργανα και τις διαδικασίες λήψης αποφάσεων που σχετίζονται με τη μόχλευση των απαιτούμενων πόρων. </a:t>
            </a:r>
          </a:p>
          <a:p>
            <a:pPr marL="0" indent="0" algn="just">
              <a:lnSpc>
                <a:spcPct val="150000"/>
              </a:lnSpc>
              <a:buFont typeface="Wingdings" pitchFamily="2" charset="2"/>
              <a:buChar char="v"/>
            </a:pPr>
            <a:r>
              <a:rPr lang="el-GR" altLang="el-GR" sz="1600"/>
              <a:t> Το μέτρο αυτό θα συμβάλλει στην </a:t>
            </a:r>
            <a:r>
              <a:rPr lang="el-GR" altLang="el-GR" sz="1600" b="1"/>
              <a:t>ορθολογική και χωρίς επικαλύψεις διαχείριση των πόρων</a:t>
            </a:r>
            <a:r>
              <a:rPr lang="el-GR" altLang="el-GR" sz="1600"/>
              <a:t>. </a:t>
            </a:r>
          </a:p>
          <a:p>
            <a:pPr marL="0" indent="0" algn="just">
              <a:buNone/>
            </a:pPr>
            <a:endParaRPr lang="el-GR" altLang="el-GR" sz="1200"/>
          </a:p>
          <a:p>
            <a:pPr marL="0" indent="0" algn="just">
              <a:buNone/>
            </a:pPr>
            <a:endParaRPr lang="el-GR" altLang="el-GR" sz="1300"/>
          </a:p>
        </p:txBody>
      </p:sp>
      <p:sp>
        <p:nvSpPr>
          <p:cNvPr id="37892" name="Slide Number Placeholder 2">
            <a:extLst>
              <a:ext uri="{FF2B5EF4-FFF2-40B4-BE49-F238E27FC236}">
                <a16:creationId xmlns:a16="http://schemas.microsoft.com/office/drawing/2014/main" id="{EFB0F4A5-6454-0DEB-069E-7F1A2F0C6FE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9E273C3B-34D2-6041-A26B-31EF4CE0B021}" type="slidenum">
              <a:rPr lang="el-GR" altLang="el-GR"/>
              <a:pPr/>
              <a:t>52</a:t>
            </a:fld>
            <a:endParaRPr lang="el-GR" altLang="el-G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D3808D67-1E2C-163F-F644-8C9737601BEC}"/>
              </a:ext>
            </a:extLst>
          </p:cNvPr>
          <p:cNvSpPr>
            <a:spLocks noGrp="1"/>
          </p:cNvSpPr>
          <p:nvPr>
            <p:ph type="title"/>
          </p:nvPr>
        </p:nvSpPr>
        <p:spPr/>
        <p:txBody>
          <a:bodyPr/>
          <a:lstStyle/>
          <a:p>
            <a:r>
              <a:rPr lang="el-GR" altLang="el-GR" sz="2000">
                <a:latin typeface="Verdana" panose="020B0604030504040204" pitchFamily="34" charset="0"/>
              </a:rPr>
              <a:t>Χρηματοδότηση των δράσεων</a:t>
            </a:r>
          </a:p>
        </p:txBody>
      </p:sp>
      <p:sp>
        <p:nvSpPr>
          <p:cNvPr id="3" name="Content Placeholder 2">
            <a:extLst>
              <a:ext uri="{FF2B5EF4-FFF2-40B4-BE49-F238E27FC236}">
                <a16:creationId xmlns:a16="http://schemas.microsoft.com/office/drawing/2014/main" id="{4E743128-08ED-7AB3-EFF8-6887CFB4BA2B}"/>
              </a:ext>
            </a:extLst>
          </p:cNvPr>
          <p:cNvSpPr>
            <a:spLocks noGrp="1"/>
          </p:cNvSpPr>
          <p:nvPr>
            <p:ph idx="1"/>
          </p:nvPr>
        </p:nvSpPr>
        <p:spPr/>
        <p:txBody>
          <a:bodyPr/>
          <a:lstStyle/>
          <a:p>
            <a:pPr marL="0" indent="0" algn="just">
              <a:buNone/>
              <a:defRPr/>
            </a:pPr>
            <a:r>
              <a:rPr lang="el-GR" sz="1400" b="1" dirty="0"/>
              <a:t>Το πλαίσιο χρηματοδότησης των δράσεων των Δήμων</a:t>
            </a:r>
            <a:endParaRPr lang="el-GR" sz="1400" dirty="0"/>
          </a:p>
          <a:p>
            <a:pPr marL="0" indent="0" algn="just">
              <a:buNone/>
              <a:defRPr/>
            </a:pPr>
            <a:r>
              <a:rPr lang="el-GR" sz="1400" dirty="0"/>
              <a:t>Συμπληρωματικά μέτρα σχετικά με τη χρηματοδότηση των δράσεων:</a:t>
            </a:r>
          </a:p>
          <a:p>
            <a:pPr algn="just" eaLnBrk="1" hangingPunct="1">
              <a:buClrTx/>
              <a:buSzPct val="100000"/>
              <a:buFont typeface="Wingdings" pitchFamily="2" charset="2"/>
              <a:buChar char="ü"/>
              <a:defRPr/>
            </a:pPr>
            <a:r>
              <a:rPr lang="el-GR" sz="1400" b="1" dirty="0"/>
              <a:t>Σαφήνεια στη χρηματοδότηση </a:t>
            </a:r>
            <a:r>
              <a:rPr lang="el-GR" sz="1400" dirty="0"/>
              <a:t>των δράσεων υποδοχής, φροντίδας και ένταξης των προσφύγων: Η επιστροφή των πραγματικών εξόδων απαιτεί </a:t>
            </a:r>
            <a:r>
              <a:rPr lang="el-GR" sz="1400" b="1" dirty="0"/>
              <a:t>νέα προγράμματα </a:t>
            </a:r>
            <a:r>
              <a:rPr lang="el-GR" sz="1400" dirty="0"/>
              <a:t>και δράσεις σε εθνικό και ευρωπαϊκό επίπεδο. Η επιστροφή των εξόδων πρέπει να πραγματοποιείται με </a:t>
            </a:r>
            <a:r>
              <a:rPr lang="el-GR" sz="1400" b="1" dirty="0"/>
              <a:t>διαφάνεια</a:t>
            </a:r>
            <a:r>
              <a:rPr lang="el-GR" sz="1400" dirty="0"/>
              <a:t> και βάσει ρυθμίσεων σε </a:t>
            </a:r>
            <a:r>
              <a:rPr lang="el-GR" sz="1400" b="1" dirty="0"/>
              <a:t>σύντομο χρονικό διάστημα</a:t>
            </a:r>
            <a:r>
              <a:rPr lang="el-GR" sz="1400" dirty="0"/>
              <a:t>. </a:t>
            </a:r>
            <a:r>
              <a:rPr lang="el-GR" sz="1400" b="1" dirty="0"/>
              <a:t>Οι κάτοικοι των Δήμων δεν πρέπει να επιβαρυνθούν με επιπλέον εισφορές, και βέβαια, δεν πρέπει να αντιμετωπίσουν υποβάθμιση της ποιότητας και του όγκου των υπηρεσιών που τους παρέχονται από τους Δήμους.</a:t>
            </a:r>
            <a:endParaRPr lang="el-GR" sz="1400" dirty="0"/>
          </a:p>
          <a:p>
            <a:pPr algn="just" eaLnBrk="1" hangingPunct="1">
              <a:buClrTx/>
              <a:buSzPct val="100000"/>
              <a:buFont typeface="Wingdings" pitchFamily="2" charset="2"/>
              <a:buChar char="ü"/>
              <a:defRPr/>
            </a:pPr>
            <a:r>
              <a:rPr lang="el-GR" sz="1400" b="1" dirty="0"/>
              <a:t>Συμμετοχή</a:t>
            </a:r>
            <a:r>
              <a:rPr lang="el-GR" sz="1400" dirty="0"/>
              <a:t> στο σχεδιασμό και την υλοποίηση των δράσεων: Η διαχείριση των προσφυγικών ροών και η προώθηση της ένταξης και  της κοινωνικής συνοχής αποτελεί ευρωπαϊκή υπόθεση. Για το λόγο αυτό, </a:t>
            </a:r>
            <a:r>
              <a:rPr lang="el-GR" sz="1400" b="1" dirty="0"/>
              <a:t>οι </a:t>
            </a:r>
            <a:r>
              <a:rPr lang="el-GR" sz="1400" b="1" dirty="0" err="1"/>
              <a:t>Αυτοδιοικητικές</a:t>
            </a:r>
            <a:r>
              <a:rPr lang="el-GR" sz="1400" b="1" dirty="0"/>
              <a:t> Αρχές θα πρέπει να έχουν άμεση πρόσβαση στις ευρωπαϊκές χρηματοδοτήσεις και προγράμματα</a:t>
            </a:r>
            <a:r>
              <a:rPr lang="el-GR" sz="1400" dirty="0"/>
              <a:t>. Παράλληλα και κατ’ εφαρμογή της αρχής της επικουρικότητας, απαιτείται η </a:t>
            </a:r>
            <a:r>
              <a:rPr lang="el-GR" sz="1400" b="1" dirty="0"/>
              <a:t>συμμετοχή των Δήμων στο σχεδιασμό των σχετικών προγραμμάτων</a:t>
            </a:r>
            <a:r>
              <a:rPr lang="el-GR" sz="1400" dirty="0"/>
              <a:t> έτσι ώστε να ενσωματώνονται σε αυτά οι ανάγκες και οι εμπειρίες τους.</a:t>
            </a:r>
          </a:p>
          <a:p>
            <a:pPr>
              <a:defRPr/>
            </a:pPr>
            <a:endParaRPr lang="el-GR" dirty="0"/>
          </a:p>
        </p:txBody>
      </p:sp>
      <p:sp>
        <p:nvSpPr>
          <p:cNvPr id="38916" name="Slide Number Placeholder 3">
            <a:extLst>
              <a:ext uri="{FF2B5EF4-FFF2-40B4-BE49-F238E27FC236}">
                <a16:creationId xmlns:a16="http://schemas.microsoft.com/office/drawing/2014/main" id="{1934A651-A9DE-DB8A-CED0-3BA3817A454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60703071-1B7E-534E-9DC4-639AE648737C}" type="slidenum">
              <a:rPr lang="el-GR" altLang="el-GR"/>
              <a:pPr/>
              <a:t>53</a:t>
            </a:fld>
            <a:endParaRPr lang="el-GR" altLang="el-G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D7051E57-F457-414E-2A4E-0A553DA4DDC9}"/>
              </a:ext>
            </a:extLst>
          </p:cNvPr>
          <p:cNvSpPr>
            <a:spLocks noGrp="1" noChangeArrowheads="1"/>
          </p:cNvSpPr>
          <p:nvPr>
            <p:ph type="title"/>
          </p:nvPr>
        </p:nvSpPr>
        <p:spPr/>
        <p:txBody>
          <a:bodyPr/>
          <a:lstStyle/>
          <a:p>
            <a:r>
              <a:rPr lang="el-GR" altLang="el-GR" sz="2000">
                <a:latin typeface="Verdana" panose="020B0604030504040204" pitchFamily="34" charset="0"/>
              </a:rPr>
              <a:t>Υποδοχή και υποστήριξη των προσφύγων</a:t>
            </a:r>
            <a:endParaRPr lang="en-US" altLang="el-GR" sz="2000">
              <a:latin typeface="Verdana" panose="020B0604030504040204" pitchFamily="34" charset="0"/>
            </a:endParaRPr>
          </a:p>
        </p:txBody>
      </p:sp>
      <p:sp>
        <p:nvSpPr>
          <p:cNvPr id="39939" name="Rectangle 3">
            <a:extLst>
              <a:ext uri="{FF2B5EF4-FFF2-40B4-BE49-F238E27FC236}">
                <a16:creationId xmlns:a16="http://schemas.microsoft.com/office/drawing/2014/main" id="{178860AF-1078-4FD7-0787-C50960971C52}"/>
              </a:ext>
            </a:extLst>
          </p:cNvPr>
          <p:cNvSpPr>
            <a:spLocks noGrp="1" noChangeArrowheads="1"/>
          </p:cNvSpPr>
          <p:nvPr>
            <p:ph type="body" idx="1"/>
          </p:nvPr>
        </p:nvSpPr>
        <p:spPr>
          <a:xfrm>
            <a:off x="2894013" y="1628776"/>
            <a:ext cx="7313612" cy="4752975"/>
          </a:xfrm>
        </p:spPr>
        <p:txBody>
          <a:bodyPr/>
          <a:lstStyle/>
          <a:p>
            <a:pPr marL="0" indent="0" algn="just">
              <a:buNone/>
            </a:pPr>
            <a:r>
              <a:rPr lang="el-GR" altLang="el-GR" sz="1400" b="1"/>
              <a:t>Κύρια χαρακτηριστικά της υφιστάμενης κατάστασης του συστήματος ασύλου</a:t>
            </a:r>
          </a:p>
          <a:p>
            <a:pPr marL="0" indent="0" algn="just">
              <a:buNone/>
            </a:pPr>
            <a:endParaRPr lang="el-GR" altLang="el-GR" sz="1400"/>
          </a:p>
          <a:p>
            <a:pPr marL="0" indent="0" algn="just">
              <a:buFont typeface="Wingdings" pitchFamily="2" charset="2"/>
              <a:buChar char="v"/>
            </a:pPr>
            <a:r>
              <a:rPr lang="el-GR" altLang="el-GR" sz="1400"/>
              <a:t> Έως σήμερα, διαπιστώνεται </a:t>
            </a:r>
            <a:r>
              <a:rPr lang="el-GR" altLang="el-GR" sz="1400" b="1"/>
              <a:t>απουσία κοινής ενωσιακής προσέγγισης </a:t>
            </a:r>
            <a:r>
              <a:rPr lang="el-GR" altLang="el-GR" sz="1400"/>
              <a:t>στη διαχείριση της μεγάλης εισροής προσφύγων, καθώς και έλλειψη λειτουργικού κοινού συστήματος ασύλου. </a:t>
            </a:r>
          </a:p>
          <a:p>
            <a:pPr marL="0" indent="0" algn="just">
              <a:buNone/>
            </a:pPr>
            <a:endParaRPr lang="el-GR" altLang="el-GR" sz="1400"/>
          </a:p>
          <a:p>
            <a:pPr marL="0" indent="0" algn="just">
              <a:buFont typeface="Wingdings" pitchFamily="2" charset="2"/>
              <a:buChar char="v"/>
            </a:pPr>
            <a:r>
              <a:rPr lang="el-GR" altLang="el-GR" sz="1400"/>
              <a:t> Το σχετικό ευρωπαϊκό και διεθνές δίκαιο </a:t>
            </a:r>
            <a:r>
              <a:rPr lang="el-GR" altLang="el-GR" sz="1400" b="1"/>
              <a:t>δεν εφαρμόζεται πάντοτε ορθά </a:t>
            </a:r>
            <a:r>
              <a:rPr lang="el-GR" altLang="el-GR" sz="1400"/>
              <a:t>στα κράτη μέλη. </a:t>
            </a:r>
          </a:p>
          <a:p>
            <a:pPr marL="0" indent="0" algn="just">
              <a:buNone/>
            </a:pPr>
            <a:endParaRPr lang="el-GR" altLang="el-GR" sz="1400"/>
          </a:p>
          <a:p>
            <a:pPr marL="0" indent="0" algn="just">
              <a:buFont typeface="Wingdings" pitchFamily="2" charset="2"/>
              <a:buChar char="v"/>
            </a:pPr>
            <a:r>
              <a:rPr lang="el-GR" altLang="el-GR" sz="1400"/>
              <a:t>Οι συμφωνηθέντες αριθμοί μετεγκατάστασης </a:t>
            </a:r>
            <a:r>
              <a:rPr lang="el-GR" altLang="el-GR" sz="1400" b="1"/>
              <a:t>δεν αντιστοιχούν στην πραγματικότητα </a:t>
            </a:r>
            <a:r>
              <a:rPr lang="el-GR" altLang="el-GR" sz="1400"/>
              <a:t>των μεταναστευτικών αφίξεων. </a:t>
            </a:r>
          </a:p>
          <a:p>
            <a:pPr marL="0" indent="0" algn="just">
              <a:buNone/>
            </a:pPr>
            <a:endParaRPr lang="el-GR" altLang="el-GR" sz="1400"/>
          </a:p>
          <a:p>
            <a:pPr marL="0" indent="0" algn="just">
              <a:buFont typeface="Wingdings" pitchFamily="2" charset="2"/>
              <a:buChar char="v"/>
            </a:pPr>
            <a:r>
              <a:rPr lang="el-GR" altLang="el-GR" sz="1400"/>
              <a:t> Το σύστημα μετεγκατάστασης της Ε.Ε. </a:t>
            </a:r>
            <a:r>
              <a:rPr lang="el-GR" altLang="el-GR" sz="1400" b="1"/>
              <a:t>δεν λειτουργεί όπως θα έπρεπε </a:t>
            </a:r>
            <a:r>
              <a:rPr lang="el-GR" altLang="el-GR" sz="1400"/>
              <a:t>και λίγοι μόνο μετανάστες έχουν μετεγκατασταθεί μέχρι σήμερα. </a:t>
            </a:r>
          </a:p>
          <a:p>
            <a:pPr marL="0" indent="0" algn="just">
              <a:buNone/>
            </a:pPr>
            <a:endParaRPr lang="el-GR" altLang="el-GR" sz="1400"/>
          </a:p>
          <a:p>
            <a:pPr marL="0" indent="0" algn="just">
              <a:buFont typeface="Wingdings" pitchFamily="2" charset="2"/>
              <a:buChar char="v"/>
            </a:pPr>
            <a:r>
              <a:rPr lang="el-GR" altLang="el-GR" sz="1400"/>
              <a:t>Ορισμένες χώρες έχουν κλείσει μονομερώς τα σύνορά τους, </a:t>
            </a:r>
            <a:r>
              <a:rPr lang="el-GR" altLang="el-GR" sz="1400" b="1"/>
              <a:t>θέτοντας σε κίνδυνο το σύστημα Σένγκεν.</a:t>
            </a:r>
          </a:p>
        </p:txBody>
      </p:sp>
      <p:sp>
        <p:nvSpPr>
          <p:cNvPr id="39940" name="Slide Number Placeholder 2">
            <a:extLst>
              <a:ext uri="{FF2B5EF4-FFF2-40B4-BE49-F238E27FC236}">
                <a16:creationId xmlns:a16="http://schemas.microsoft.com/office/drawing/2014/main" id="{4ECA290A-5EAA-6CD8-43D5-076CE25CB46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CB52B0FE-5386-3E40-A06A-B65FEDFD9A56}" type="slidenum">
              <a:rPr lang="el-GR" altLang="el-GR"/>
              <a:pPr/>
              <a:t>54</a:t>
            </a:fld>
            <a:endParaRPr lang="el-GR" altLang="el-G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B62CA484-4350-3B09-46DE-EFC90A6B9B88}"/>
              </a:ext>
            </a:extLst>
          </p:cNvPr>
          <p:cNvSpPr>
            <a:spLocks noGrp="1" noChangeArrowheads="1"/>
          </p:cNvSpPr>
          <p:nvPr>
            <p:ph type="title"/>
          </p:nvPr>
        </p:nvSpPr>
        <p:spPr/>
        <p:txBody>
          <a:bodyPr/>
          <a:lstStyle/>
          <a:p>
            <a:r>
              <a:rPr lang="el-GR" altLang="el-GR" sz="2000">
                <a:latin typeface="Verdana" panose="020B0604030504040204" pitchFamily="34" charset="0"/>
              </a:rPr>
              <a:t>Υποδοχή και υποστήριξη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63C843C1-2960-6654-2B28-E80460A3AAA8}"/>
              </a:ext>
            </a:extLst>
          </p:cNvPr>
          <p:cNvSpPr>
            <a:spLocks noGrp="1" noChangeArrowheads="1"/>
          </p:cNvSpPr>
          <p:nvPr>
            <p:ph type="body" idx="1"/>
          </p:nvPr>
        </p:nvSpPr>
        <p:spPr>
          <a:xfrm>
            <a:off x="2640013" y="1628776"/>
            <a:ext cx="7567612" cy="4752975"/>
          </a:xfrm>
        </p:spPr>
        <p:txBody>
          <a:bodyPr/>
          <a:lstStyle/>
          <a:p>
            <a:pPr marL="0" lvl="1" indent="0" algn="just">
              <a:buClr>
                <a:schemeClr val="tx2"/>
              </a:buClr>
              <a:buNone/>
              <a:defRPr/>
            </a:pPr>
            <a:r>
              <a:rPr lang="el-GR" sz="1400" b="1" dirty="0"/>
              <a:t>Μέτρα για την ανάπτυξη ενός κοινού ευρωπαϊκού συστήματος ασύλου</a:t>
            </a:r>
          </a:p>
          <a:p>
            <a:pPr marL="0" lvl="1" indent="0" algn="just">
              <a:buClr>
                <a:schemeClr val="tx2"/>
              </a:buClr>
              <a:buNone/>
              <a:defRPr/>
            </a:pPr>
            <a:endParaRPr lang="en-US" sz="1400" b="1" dirty="0"/>
          </a:p>
          <a:p>
            <a:pPr algn="just" eaLnBrk="1" hangingPunct="1">
              <a:buClrTx/>
              <a:buSzPct val="100000"/>
              <a:buFont typeface="Wingdings" pitchFamily="2" charset="2"/>
              <a:buChar char="v"/>
              <a:defRPr/>
            </a:pPr>
            <a:r>
              <a:rPr lang="el-GR" sz="1400" dirty="0"/>
              <a:t>Ολοκλήρωση ενός πραγματικά κοινού ευρωπαϊκού συστήματος ασύλου, που θα βασίζεται στην </a:t>
            </a:r>
            <a:r>
              <a:rPr lang="el-GR" sz="1400" b="1" dirty="0"/>
              <a:t>προστασία των ανθρωπίνων δικαιωμάτων, στην αλληλεγγύη και την συνυπευθυνότητα. </a:t>
            </a:r>
          </a:p>
          <a:p>
            <a:pPr algn="just" eaLnBrk="1" hangingPunct="1">
              <a:buClrTx/>
              <a:buSzPct val="100000"/>
              <a:buFont typeface="Wingdings" pitchFamily="2" charset="2"/>
              <a:buChar char="v"/>
              <a:defRPr/>
            </a:pPr>
            <a:r>
              <a:rPr lang="el-GR" sz="1400" dirty="0"/>
              <a:t>Τα κράτη μέλη πρέπει επίσης να βελτιώσουν την </a:t>
            </a:r>
            <a:r>
              <a:rPr lang="el-GR" sz="1400" b="1" dirty="0"/>
              <a:t>ανταλλαγή πληροφοριών για την εισροή προσφύγων</a:t>
            </a:r>
            <a:r>
              <a:rPr lang="el-GR" sz="1400" dirty="0"/>
              <a:t>, διαδικασία στην οποία ο </a:t>
            </a:r>
            <a:r>
              <a:rPr lang="el-GR" sz="1400" b="1" dirty="0" err="1"/>
              <a:t>Frontex</a:t>
            </a:r>
            <a:r>
              <a:rPr lang="el-GR" sz="1400" dirty="0"/>
              <a:t> πρέπει να διαδραματίσει πιο </a:t>
            </a:r>
            <a:r>
              <a:rPr lang="el-GR" sz="1400" b="1" dirty="0"/>
              <a:t>ενισχυμένο ρόλο.</a:t>
            </a:r>
          </a:p>
          <a:p>
            <a:pPr algn="just" eaLnBrk="1" hangingPunct="1">
              <a:buClrTx/>
              <a:buSzPct val="100000"/>
              <a:buFont typeface="Wingdings" pitchFamily="2" charset="2"/>
              <a:buChar char="v"/>
              <a:defRPr/>
            </a:pPr>
            <a:r>
              <a:rPr lang="el-GR" sz="1400" b="1" dirty="0"/>
              <a:t>Αναθεώρηση του Κανονισμού του Δουβλίνου </a:t>
            </a:r>
            <a:r>
              <a:rPr lang="el-GR" sz="1400" dirty="0"/>
              <a:t>με στόχο τη θέσπιση καλύτερου, μόνιμου μηχανισμού επιμερισμού των ευθυνών για τη στήριξη των κρατών μελών στα εξωτερικά σύνορα της Ε.Ε. </a:t>
            </a:r>
          </a:p>
          <a:p>
            <a:pPr algn="just" eaLnBrk="1" hangingPunct="1">
              <a:buClrTx/>
              <a:buSzPct val="100000"/>
              <a:buFont typeface="Wingdings" pitchFamily="2" charset="2"/>
              <a:buChar char="v"/>
              <a:defRPr/>
            </a:pPr>
            <a:r>
              <a:rPr lang="el-GR" sz="1400" dirty="0"/>
              <a:t>Όλα τα σχεδιασμένα κέντρα πρώτης υποδοχής (</a:t>
            </a:r>
            <a:r>
              <a:rPr lang="el-GR" sz="1400" dirty="0" err="1"/>
              <a:t>hotspots</a:t>
            </a:r>
            <a:r>
              <a:rPr lang="el-GR" sz="1400" dirty="0"/>
              <a:t>) πρέπει να καταστούν λειτουργικά και ενεργά </a:t>
            </a:r>
            <a:r>
              <a:rPr lang="el-GR" sz="1400" b="1" dirty="0"/>
              <a:t>σε 24ωρη βάση όλες τις ημέρες της εβδομάδας. </a:t>
            </a:r>
          </a:p>
          <a:p>
            <a:pPr algn="just" eaLnBrk="1" hangingPunct="1">
              <a:buClrTx/>
              <a:buSzPct val="100000"/>
              <a:buFont typeface="Wingdings" pitchFamily="2" charset="2"/>
              <a:buChar char="v"/>
              <a:defRPr/>
            </a:pPr>
            <a:r>
              <a:rPr lang="el-GR" sz="1400" b="1" dirty="0"/>
              <a:t>Τήρηση των ποσοστώσεων μετεγκατάστασης </a:t>
            </a:r>
            <a:r>
              <a:rPr lang="el-GR" sz="1400" dirty="0"/>
              <a:t>εντός προθεσμιών που θα καθοριστούν και ταχύτερη διοικητική ανταπόκριση. </a:t>
            </a:r>
          </a:p>
          <a:p>
            <a:pPr algn="just" eaLnBrk="1" hangingPunct="1">
              <a:buClrTx/>
              <a:buSzPct val="100000"/>
              <a:buFont typeface="Wingdings" pitchFamily="2" charset="2"/>
              <a:buChar char="v"/>
              <a:defRPr/>
            </a:pPr>
            <a:r>
              <a:rPr lang="el-GR" sz="1400" dirty="0"/>
              <a:t>Η χώρα πρέπει </a:t>
            </a:r>
            <a:r>
              <a:rPr lang="el-GR" sz="1400" b="1" dirty="0"/>
              <a:t>να βελτιώσει τη </a:t>
            </a:r>
            <a:r>
              <a:rPr lang="el-GR" sz="1400" b="1" dirty="0" err="1"/>
              <a:t>διεκπεραιωτική</a:t>
            </a:r>
            <a:r>
              <a:rPr lang="el-GR" sz="1400" b="1" dirty="0"/>
              <a:t> της ικανότητα</a:t>
            </a:r>
            <a:r>
              <a:rPr lang="el-GR" sz="1400" dirty="0"/>
              <a:t>, τόσο για να μειωθεί το κόστος όσο και για να βελτιωθεί η κατάσταση των αιτούντων.</a:t>
            </a:r>
          </a:p>
          <a:p>
            <a:pPr algn="just" eaLnBrk="1" hangingPunct="1">
              <a:buClrTx/>
              <a:buSzPct val="100000"/>
              <a:buFont typeface="Wingdings" pitchFamily="2" charset="2"/>
              <a:buChar char="v"/>
              <a:defRPr/>
            </a:pPr>
            <a:r>
              <a:rPr lang="el-GR" sz="1400" dirty="0"/>
              <a:t>Οι μετανάστες που λαμβάνουν εντολή επιστροφής </a:t>
            </a:r>
            <a:r>
              <a:rPr lang="el-GR" sz="1400" b="1" dirty="0"/>
              <a:t>πρέπει να επαναπατρίζονται με ταχύτητα</a:t>
            </a:r>
            <a:r>
              <a:rPr lang="el-GR" sz="1400" dirty="0"/>
              <a:t> στη χώρα προέλευσής τους, με αξιοπρέπεια. </a:t>
            </a:r>
          </a:p>
        </p:txBody>
      </p:sp>
      <p:sp>
        <p:nvSpPr>
          <p:cNvPr id="40964" name="Slide Number Placeholder 2">
            <a:extLst>
              <a:ext uri="{FF2B5EF4-FFF2-40B4-BE49-F238E27FC236}">
                <a16:creationId xmlns:a16="http://schemas.microsoft.com/office/drawing/2014/main" id="{9BC7B849-0561-0E34-1FB9-D926C2D64FE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772586E2-A606-FB4E-8E1C-151AB6014912}" type="slidenum">
              <a:rPr lang="el-GR" altLang="el-GR"/>
              <a:pPr/>
              <a:t>55</a:t>
            </a:fld>
            <a:endParaRPr lang="el-GR" altLang="el-G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5F9F232D-1FC4-930E-7BEA-7C2A30042D59}"/>
              </a:ext>
            </a:extLst>
          </p:cNvPr>
          <p:cNvSpPr>
            <a:spLocks noGrp="1" noChangeArrowheads="1"/>
          </p:cNvSpPr>
          <p:nvPr>
            <p:ph type="title"/>
          </p:nvPr>
        </p:nvSpPr>
        <p:spPr/>
        <p:txBody>
          <a:bodyPr/>
          <a:lstStyle/>
          <a:p>
            <a:r>
              <a:rPr lang="el-GR" altLang="el-GR" sz="2000">
                <a:latin typeface="Verdana" panose="020B0604030504040204" pitchFamily="34" charset="0"/>
              </a:rPr>
              <a:t>Υποδοχή και υποστήριξη των προσφύγων</a:t>
            </a:r>
            <a:endParaRPr lang="en-US" altLang="el-GR" sz="2000">
              <a:latin typeface="Verdana" panose="020B0604030504040204" pitchFamily="34" charset="0"/>
            </a:endParaRPr>
          </a:p>
        </p:txBody>
      </p:sp>
      <p:sp>
        <p:nvSpPr>
          <p:cNvPr id="41987" name="Rectangle 3">
            <a:extLst>
              <a:ext uri="{FF2B5EF4-FFF2-40B4-BE49-F238E27FC236}">
                <a16:creationId xmlns:a16="http://schemas.microsoft.com/office/drawing/2014/main" id="{D7056865-2D1D-D0F7-279B-076F25E256E9}"/>
              </a:ext>
            </a:extLst>
          </p:cNvPr>
          <p:cNvSpPr>
            <a:spLocks noGrp="1" noChangeArrowheads="1"/>
          </p:cNvSpPr>
          <p:nvPr>
            <p:ph type="body" idx="1"/>
          </p:nvPr>
        </p:nvSpPr>
        <p:spPr>
          <a:xfrm>
            <a:off x="2894013" y="1628776"/>
            <a:ext cx="7313612" cy="4968875"/>
          </a:xfrm>
        </p:spPr>
        <p:txBody>
          <a:bodyPr/>
          <a:lstStyle/>
          <a:p>
            <a:pPr marL="0" lvl="1" indent="0" algn="just">
              <a:buClr>
                <a:schemeClr val="tx2"/>
              </a:buClr>
              <a:buNone/>
            </a:pPr>
            <a:r>
              <a:rPr lang="el-GR" altLang="el-GR" sz="1400" b="1"/>
              <a:t>Υφιστάμενη κατάσταση για την υποδοχή των αιτούντων άσυλο και των προσφύγων</a:t>
            </a:r>
          </a:p>
          <a:p>
            <a:pPr marL="0" lvl="1" indent="0" algn="just">
              <a:buClr>
                <a:schemeClr val="tx2"/>
              </a:buClr>
              <a:buNone/>
            </a:pPr>
            <a:endParaRPr lang="el-GR" altLang="el-GR" sz="1400" b="1"/>
          </a:p>
          <a:p>
            <a:pPr marL="0" lvl="1" indent="0" algn="just">
              <a:buClr>
                <a:schemeClr val="tx2"/>
              </a:buClr>
              <a:buNone/>
            </a:pPr>
            <a:r>
              <a:rPr lang="el-GR" altLang="el-GR" sz="1400"/>
              <a:t>Συνολικά, η διοικητική ικανότητα της χώρας </a:t>
            </a:r>
            <a:r>
              <a:rPr lang="el-GR" altLang="el-GR" sz="1400" b="1"/>
              <a:t>δεν επαρκεί για την αποτελεσματική ανταπόκριση στην άφιξη μεγάλου αριθμού αιτούντων άσυλο</a:t>
            </a:r>
            <a:r>
              <a:rPr lang="el-GR" altLang="el-GR" sz="1400"/>
              <a:t>: δεν διαθέτει την ικανότητα να εξασφαλίσει:</a:t>
            </a:r>
          </a:p>
          <a:p>
            <a:pPr marL="0" lvl="1" indent="0" algn="just">
              <a:buClr>
                <a:schemeClr val="tx2"/>
              </a:buClr>
              <a:buFont typeface="Wingdings" pitchFamily="2" charset="2"/>
              <a:buChar char="v"/>
            </a:pPr>
            <a:r>
              <a:rPr lang="el-GR" altLang="el-GR" sz="1400"/>
              <a:t> επαρκείς συνθήκες υποδοχής, </a:t>
            </a:r>
          </a:p>
          <a:p>
            <a:pPr marL="0" lvl="1" indent="0" algn="just">
              <a:buClr>
                <a:schemeClr val="tx2"/>
              </a:buClr>
              <a:buFont typeface="Wingdings" pitchFamily="2" charset="2"/>
              <a:buChar char="v"/>
            </a:pPr>
            <a:r>
              <a:rPr lang="el-GR" altLang="el-GR" sz="1400"/>
              <a:t>ιατρική φροντίδα, </a:t>
            </a:r>
          </a:p>
          <a:p>
            <a:pPr marL="0" lvl="1" indent="0" algn="just">
              <a:buClr>
                <a:schemeClr val="tx2"/>
              </a:buClr>
              <a:buFont typeface="Wingdings" pitchFamily="2" charset="2"/>
              <a:buChar char="v"/>
            </a:pPr>
            <a:r>
              <a:rPr lang="el-GR" altLang="el-GR" sz="1400"/>
              <a:t>ενημέρωση για τις νομικές διαδικασίες και για τα δικαιώματα των προσφύγων και των αιτούντων άσυλο.</a:t>
            </a:r>
          </a:p>
          <a:p>
            <a:pPr marL="0" lvl="1" indent="0" algn="just">
              <a:buClr>
                <a:schemeClr val="tx2"/>
              </a:buClr>
              <a:buNone/>
            </a:pPr>
            <a:endParaRPr lang="el-GR" altLang="el-GR" sz="1400"/>
          </a:p>
          <a:p>
            <a:pPr marL="0" lvl="1" indent="0" algn="just">
              <a:buClr>
                <a:schemeClr val="tx2"/>
              </a:buClr>
              <a:buFont typeface="Wingdings" pitchFamily="2" charset="2"/>
              <a:buChar char="v"/>
            </a:pPr>
            <a:r>
              <a:rPr lang="el-GR" altLang="el-GR" sz="1400"/>
              <a:t>Υπάρχει </a:t>
            </a:r>
            <a:r>
              <a:rPr lang="el-GR" altLang="el-GR" sz="1400" b="1"/>
              <a:t>έλλειψη πόρων, εκπαιδευμένου προσωπικού και διερμηνέων</a:t>
            </a:r>
            <a:r>
              <a:rPr lang="el-GR" altLang="el-GR" sz="1400"/>
              <a:t>. </a:t>
            </a:r>
          </a:p>
          <a:p>
            <a:pPr marL="0" lvl="1" indent="0" algn="just">
              <a:buClr>
                <a:schemeClr val="tx2"/>
              </a:buClr>
              <a:buNone/>
            </a:pPr>
            <a:endParaRPr lang="el-GR" altLang="el-GR" sz="1400"/>
          </a:p>
          <a:p>
            <a:pPr marL="0" lvl="1" indent="0" algn="just">
              <a:buClr>
                <a:schemeClr val="tx2"/>
              </a:buClr>
              <a:buFont typeface="Wingdings" pitchFamily="2" charset="2"/>
              <a:buChar char="v"/>
            </a:pPr>
            <a:r>
              <a:rPr lang="el-GR" altLang="el-GR" sz="1400"/>
              <a:t> Συχνά, η </a:t>
            </a:r>
            <a:r>
              <a:rPr lang="el-GR" altLang="el-GR" sz="1400" b="1"/>
              <a:t>ασαφής κατανομή των αρμοδιοτήτων </a:t>
            </a:r>
            <a:r>
              <a:rPr lang="el-GR" altLang="el-GR" sz="1400"/>
              <a:t>και της χρηματοδότησης μεταξύ κεντρικής και αποκεντρωμένης διοίκησης δημιουργεί σύγχυση στις δραστηριότητες υποστήριξης, ενώ οι τοπικές αρχές και οι οργανώσεις της κοινωνίας των πολιτών καταβάλλουν προσπάθειες να αντιμετωπίσουν την κρίση. </a:t>
            </a:r>
          </a:p>
          <a:p>
            <a:pPr marL="0" lvl="1" indent="0" algn="just">
              <a:buClr>
                <a:schemeClr val="tx2"/>
              </a:buClr>
              <a:buFont typeface="Wingdings" pitchFamily="2" charset="2"/>
              <a:buChar char="v"/>
            </a:pPr>
            <a:endParaRPr lang="el-GR" altLang="el-GR" sz="1400"/>
          </a:p>
          <a:p>
            <a:pPr marL="0" lvl="1" indent="0" algn="just">
              <a:buClr>
                <a:schemeClr val="tx2"/>
              </a:buClr>
              <a:buFont typeface="Wingdings" pitchFamily="2" charset="2"/>
              <a:buChar char="v"/>
            </a:pPr>
            <a:r>
              <a:rPr lang="el-GR" altLang="el-GR" sz="1400"/>
              <a:t> </a:t>
            </a:r>
            <a:r>
              <a:rPr lang="el-GR" altLang="el-GR" sz="1400" b="1"/>
              <a:t>Πλημμελής τήρηση της εθνικής νομοθεσίας για το περιβάλλον</a:t>
            </a:r>
            <a:r>
              <a:rPr lang="el-GR" altLang="el-GR" sz="1400"/>
              <a:t> όσον αφορά στην εγκατάσταση των κέντρων υποδοχής και φιλοξενίας.</a:t>
            </a:r>
          </a:p>
          <a:p>
            <a:pPr marL="0" lvl="1" indent="0" algn="just">
              <a:buClr>
                <a:schemeClr val="tx2"/>
              </a:buClr>
              <a:buNone/>
            </a:pPr>
            <a:endParaRPr lang="el-GR" altLang="el-GR" sz="1200"/>
          </a:p>
          <a:p>
            <a:pPr marL="0" lvl="1" indent="0" algn="just">
              <a:buClr>
                <a:schemeClr val="tx2"/>
              </a:buClr>
              <a:buNone/>
            </a:pPr>
            <a:endParaRPr lang="el-GR" altLang="el-GR" sz="1200"/>
          </a:p>
          <a:p>
            <a:pPr marL="0" lvl="1" indent="0" algn="just">
              <a:buClr>
                <a:schemeClr val="tx2"/>
              </a:buClr>
              <a:buNone/>
            </a:pPr>
            <a:endParaRPr lang="el-GR" altLang="el-GR" sz="1300"/>
          </a:p>
        </p:txBody>
      </p:sp>
      <p:sp>
        <p:nvSpPr>
          <p:cNvPr id="41988" name="Slide Number Placeholder 2">
            <a:extLst>
              <a:ext uri="{FF2B5EF4-FFF2-40B4-BE49-F238E27FC236}">
                <a16:creationId xmlns:a16="http://schemas.microsoft.com/office/drawing/2014/main" id="{FCD984A2-80DE-BBEB-F83C-BB84A5D16E4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4253E019-867C-5D44-98A6-DD59EB2E9577}" type="slidenum">
              <a:rPr lang="el-GR" altLang="el-GR"/>
              <a:pPr/>
              <a:t>56</a:t>
            </a:fld>
            <a:endParaRPr lang="el-GR" altLang="el-G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3DB15036-5756-807F-79D7-0A66B6999973}"/>
              </a:ext>
            </a:extLst>
          </p:cNvPr>
          <p:cNvSpPr>
            <a:spLocks noGrp="1" noChangeArrowheads="1"/>
          </p:cNvSpPr>
          <p:nvPr>
            <p:ph type="title"/>
          </p:nvPr>
        </p:nvSpPr>
        <p:spPr/>
        <p:txBody>
          <a:bodyPr/>
          <a:lstStyle/>
          <a:p>
            <a:r>
              <a:rPr lang="el-GR" altLang="el-GR" sz="2000">
                <a:latin typeface="Verdana" panose="020B0604030504040204" pitchFamily="34" charset="0"/>
              </a:rPr>
              <a:t>Υποδοχή και υποστήριξη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05B18CBA-8E29-4368-C074-404D216CEB7A}"/>
              </a:ext>
            </a:extLst>
          </p:cNvPr>
          <p:cNvSpPr>
            <a:spLocks noGrp="1" noChangeArrowheads="1"/>
          </p:cNvSpPr>
          <p:nvPr>
            <p:ph type="body" idx="1"/>
          </p:nvPr>
        </p:nvSpPr>
        <p:spPr>
          <a:xfrm>
            <a:off x="2894013" y="1628776"/>
            <a:ext cx="7313612" cy="4752975"/>
          </a:xfrm>
        </p:spPr>
        <p:txBody>
          <a:bodyPr/>
          <a:lstStyle/>
          <a:p>
            <a:pPr marL="0" lvl="1" indent="0" algn="just">
              <a:buClr>
                <a:schemeClr val="tx2"/>
              </a:buClr>
              <a:buNone/>
              <a:defRPr/>
            </a:pPr>
            <a:r>
              <a:rPr lang="el-GR" sz="1400" b="1" dirty="0"/>
              <a:t>Απαιτούμενα μέτρα για τη βελτίωση της υποδοχής των αιτούντων άσυλο και των προσφύγων</a:t>
            </a:r>
          </a:p>
          <a:p>
            <a:pPr marL="0" lvl="1" indent="0" algn="just">
              <a:buClr>
                <a:schemeClr val="tx2"/>
              </a:buClr>
              <a:buNone/>
              <a:defRPr/>
            </a:pPr>
            <a:endParaRPr lang="el-GR" sz="1400" dirty="0"/>
          </a:p>
          <a:p>
            <a:pPr marL="342900" lvl="1" indent="-342900" algn="just">
              <a:buClrTx/>
              <a:buSzPct val="100000"/>
              <a:buFont typeface="Wingdings" pitchFamily="2" charset="2"/>
              <a:buChar char="ü"/>
              <a:defRPr/>
            </a:pPr>
            <a:r>
              <a:rPr lang="el-GR" sz="1400" dirty="0"/>
              <a:t>Η Ευρωπαϊκή Επιτροπή θα πρέπει να ελέγχει την </a:t>
            </a:r>
            <a:r>
              <a:rPr lang="el-GR" sz="1400" b="1" dirty="0"/>
              <a:t>ορθή μεταφορά της νομοθεσίας της Ε.Ε.</a:t>
            </a:r>
            <a:r>
              <a:rPr lang="el-GR" sz="1400" dirty="0"/>
              <a:t> για το άσυλο και τη συμμόρφωση όλων των κρατών μελών με αυτήν, ιδίως δε με την οδηγία για τις απαιτήσεις υποδοχής.</a:t>
            </a:r>
          </a:p>
          <a:p>
            <a:pPr marL="342900" lvl="1" indent="-342900" algn="just">
              <a:buClrTx/>
              <a:buSzPct val="100000"/>
              <a:buFont typeface="Wingdings" pitchFamily="2" charset="2"/>
              <a:buChar char="ü"/>
              <a:defRPr/>
            </a:pPr>
            <a:endParaRPr lang="el-GR" sz="1400" dirty="0"/>
          </a:p>
          <a:p>
            <a:pPr marL="342900" lvl="1" indent="-342900" algn="just">
              <a:buClrTx/>
              <a:buSzPct val="100000"/>
              <a:buFont typeface="Wingdings" pitchFamily="2" charset="2"/>
              <a:buChar char="ü"/>
              <a:defRPr/>
            </a:pPr>
            <a:r>
              <a:rPr lang="el-GR" sz="1400" b="1" dirty="0"/>
              <a:t>Συνεχή παρακολούθηση της νομικής συμμόρφωσης </a:t>
            </a:r>
            <a:r>
              <a:rPr lang="el-GR" sz="1400" dirty="0"/>
              <a:t>όσον αφορά στις διαδικασίες καταγραφής και ασύλου (γλώσσα της διαδικασίας, παροχή απαραίτητης και αξιόπιστης πληροφόρησης, νομική εκπροσώπηση, επαρκείς συνθήκες διαβίωσης κατά τη διάρκεια της διαδικασίας κλπ.).</a:t>
            </a:r>
          </a:p>
          <a:p>
            <a:pPr marL="342900" lvl="1" indent="-342900" algn="just">
              <a:buClrTx/>
              <a:buSzPct val="100000"/>
              <a:buFont typeface="Wingdings" pitchFamily="2" charset="2"/>
              <a:buChar char="ü"/>
              <a:defRPr/>
            </a:pPr>
            <a:endParaRPr lang="el-GR" sz="1400" dirty="0"/>
          </a:p>
          <a:p>
            <a:pPr marL="342900" lvl="1" indent="-342900" algn="just">
              <a:buClrTx/>
              <a:buSzPct val="100000"/>
              <a:buFont typeface="Wingdings" pitchFamily="2" charset="2"/>
              <a:buChar char="ü"/>
              <a:defRPr/>
            </a:pPr>
            <a:r>
              <a:rPr lang="el-GR" sz="1400" dirty="0"/>
              <a:t>Οι αρμόδιες εθνικές αρχές, παρά τις συνθήκες της οικονομικής κρίσης, θα πρέπει </a:t>
            </a:r>
            <a:r>
              <a:rPr lang="el-GR" sz="1400" b="1" dirty="0"/>
              <a:t>να αφιερώσουν ικανούς εθνικούς πόρους</a:t>
            </a:r>
            <a:r>
              <a:rPr lang="el-GR" sz="1400" dirty="0"/>
              <a:t> (προσωπικό, χρηματοδότηση και υποδομές) στην κρίση και να υλοποιήσουν στρατηγικά σχέδια. Η χώρα θα πρέπει </a:t>
            </a:r>
            <a:r>
              <a:rPr lang="el-GR" sz="1400" b="1" dirty="0"/>
              <a:t>να θεσπίσει σαφείς αρμοδιότητες</a:t>
            </a:r>
            <a:r>
              <a:rPr lang="el-GR" sz="1400" dirty="0"/>
              <a:t> για το οριζόντιο ζήτημα της υποδοχής και της υποστήριξης προσφύγων και </a:t>
            </a:r>
            <a:r>
              <a:rPr lang="el-GR" sz="1400" b="1" dirty="0"/>
              <a:t>να εξασφαλίσει το συντονισμό </a:t>
            </a:r>
            <a:r>
              <a:rPr lang="el-GR" sz="1400" dirty="0"/>
              <a:t>των δημοσίων αρχών στα διάφορα επίπεδα.</a:t>
            </a:r>
          </a:p>
          <a:p>
            <a:pPr marL="342900" lvl="1" indent="-342900" algn="just">
              <a:buClrTx/>
              <a:buSzPct val="100000"/>
              <a:buFont typeface="Wingdings" pitchFamily="2" charset="2"/>
              <a:buChar char="ü"/>
              <a:defRPr/>
            </a:pPr>
            <a:endParaRPr lang="el-GR" sz="1200" dirty="0"/>
          </a:p>
          <a:p>
            <a:pPr marL="0" lvl="1" indent="0" algn="just">
              <a:buClr>
                <a:schemeClr val="tx2"/>
              </a:buClr>
              <a:buNone/>
              <a:defRPr/>
            </a:pPr>
            <a:endParaRPr lang="el-GR" sz="1300" dirty="0"/>
          </a:p>
        </p:txBody>
      </p:sp>
      <p:sp>
        <p:nvSpPr>
          <p:cNvPr id="43012" name="Slide Number Placeholder 2">
            <a:extLst>
              <a:ext uri="{FF2B5EF4-FFF2-40B4-BE49-F238E27FC236}">
                <a16:creationId xmlns:a16="http://schemas.microsoft.com/office/drawing/2014/main" id="{50E69F28-7C94-1E09-AB8C-C6AFCF904F3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AA441979-F283-C94B-9232-EC76A963DD88}" type="slidenum">
              <a:rPr lang="el-GR" altLang="el-GR"/>
              <a:pPr/>
              <a:t>57</a:t>
            </a:fld>
            <a:endParaRPr lang="el-GR" altLang="el-G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DB0F8208-6C9D-3195-B3DC-3E7F1EFC7863}"/>
              </a:ext>
            </a:extLst>
          </p:cNvPr>
          <p:cNvSpPr>
            <a:spLocks noGrp="1"/>
          </p:cNvSpPr>
          <p:nvPr>
            <p:ph type="title"/>
          </p:nvPr>
        </p:nvSpPr>
        <p:spPr/>
        <p:txBody>
          <a:bodyPr/>
          <a:lstStyle/>
          <a:p>
            <a:r>
              <a:rPr lang="el-GR" altLang="el-GR" sz="2000">
                <a:latin typeface="Verdana" panose="020B0604030504040204" pitchFamily="34" charset="0"/>
              </a:rPr>
              <a:t>Υποδοχή και υποστήριξη των προσφύγων</a:t>
            </a:r>
          </a:p>
        </p:txBody>
      </p:sp>
      <p:sp>
        <p:nvSpPr>
          <p:cNvPr id="3" name="Content Placeholder 2">
            <a:extLst>
              <a:ext uri="{FF2B5EF4-FFF2-40B4-BE49-F238E27FC236}">
                <a16:creationId xmlns:a16="http://schemas.microsoft.com/office/drawing/2014/main" id="{ADD69C4C-9319-DAF7-8CAE-7E4F2C81DE42}"/>
              </a:ext>
            </a:extLst>
          </p:cNvPr>
          <p:cNvSpPr>
            <a:spLocks noGrp="1"/>
          </p:cNvSpPr>
          <p:nvPr>
            <p:ph idx="1"/>
          </p:nvPr>
        </p:nvSpPr>
        <p:spPr>
          <a:xfrm>
            <a:off x="2894013" y="1727200"/>
            <a:ext cx="7313612" cy="5130800"/>
          </a:xfrm>
        </p:spPr>
        <p:txBody>
          <a:bodyPr/>
          <a:lstStyle/>
          <a:p>
            <a:pPr marL="342900" lvl="1" indent="-342900" algn="just">
              <a:buClrTx/>
              <a:buSzPct val="100000"/>
              <a:buFont typeface="Wingdings" pitchFamily="2" charset="2"/>
              <a:buChar char="ü"/>
              <a:defRPr/>
            </a:pPr>
            <a:r>
              <a:rPr lang="el-GR" sz="1350" dirty="0"/>
              <a:t>Τόσο σε επίπεδο Ε.Ε., όσο και σε επίπεδο κρατών μελών θα πρέπει </a:t>
            </a:r>
            <a:r>
              <a:rPr lang="el-GR" sz="1350" b="1" dirty="0"/>
              <a:t>να καταρτιστούν προγράμματα αντιμετώπισης παρόμοιων κρίσεων </a:t>
            </a:r>
            <a:r>
              <a:rPr lang="el-GR" sz="1350" dirty="0"/>
              <a:t> στο μέλλον και να θεσπιστούν ειδικά συστήματα παρακολούθησης της μετανάστευσης.</a:t>
            </a:r>
          </a:p>
          <a:p>
            <a:pPr marL="342900" lvl="1" indent="-342900" algn="just">
              <a:buClrTx/>
              <a:buSzPct val="100000"/>
              <a:buFont typeface="Wingdings" pitchFamily="2" charset="2"/>
              <a:buChar char="ü"/>
              <a:defRPr/>
            </a:pPr>
            <a:endParaRPr lang="el-GR" sz="1350" dirty="0"/>
          </a:p>
          <a:p>
            <a:pPr marL="342900" lvl="1" indent="-342900" algn="just">
              <a:buClrTx/>
              <a:buSzPct val="100000"/>
              <a:buFont typeface="Wingdings" pitchFamily="2" charset="2"/>
              <a:buChar char="ü"/>
              <a:defRPr/>
            </a:pPr>
            <a:r>
              <a:rPr lang="el-GR" sz="1350" dirty="0"/>
              <a:t>Όλα τα κράτη μέλη να διατηρούν την </a:t>
            </a:r>
            <a:r>
              <a:rPr lang="el-GR" sz="1350" b="1" dirty="0"/>
              <a:t>οικογενειακή ενότητα </a:t>
            </a:r>
            <a:r>
              <a:rPr lang="el-GR" sz="1350" dirty="0"/>
              <a:t>και να παρέχουν </a:t>
            </a:r>
            <a:r>
              <a:rPr lang="el-GR" sz="1350" b="1" dirty="0"/>
              <a:t>εξατομικευμένη προσέγγιση </a:t>
            </a:r>
            <a:r>
              <a:rPr lang="el-GR" sz="1350" dirty="0"/>
              <a:t>των προσφύγων.</a:t>
            </a:r>
          </a:p>
          <a:p>
            <a:pPr marL="0" lvl="1" indent="0" algn="just">
              <a:buClrTx/>
              <a:buSzPct val="100000"/>
              <a:buNone/>
              <a:defRPr/>
            </a:pPr>
            <a:endParaRPr lang="el-GR" sz="1350" dirty="0"/>
          </a:p>
          <a:p>
            <a:pPr marL="342900" lvl="1" indent="-342900" algn="just">
              <a:buClrTx/>
              <a:buSzPct val="100000"/>
              <a:buFont typeface="Wingdings" pitchFamily="2" charset="2"/>
              <a:buChar char="ü"/>
              <a:defRPr/>
            </a:pPr>
            <a:r>
              <a:rPr lang="el-GR" sz="1350" dirty="0"/>
              <a:t>Η χώρα να διαθέσει κέντρα υποδοχής και διέλευσης με </a:t>
            </a:r>
            <a:r>
              <a:rPr lang="el-GR" sz="1350" b="1" dirty="0"/>
              <a:t>επαρκείς πόρους</a:t>
            </a:r>
            <a:r>
              <a:rPr lang="el-GR" sz="1350" dirty="0"/>
              <a:t>, τα οποία θα παρέχουν υποστήριξη σε 24ωρη βάση όλες τις ημέρες της εβδομάδας, όταν αυτό χρειάζεται, ιδίως σε άτομα που βρίσκονται σε ευάλωτη θέση.</a:t>
            </a:r>
          </a:p>
          <a:p>
            <a:pPr marL="0" lvl="1" indent="0" algn="just">
              <a:buClrTx/>
              <a:buSzPct val="100000"/>
              <a:buNone/>
              <a:defRPr/>
            </a:pPr>
            <a:endParaRPr lang="el-GR" sz="1350" dirty="0"/>
          </a:p>
          <a:p>
            <a:pPr marL="342900" lvl="1" indent="-342900" algn="just">
              <a:buClrTx/>
              <a:buSzPct val="100000"/>
              <a:buFont typeface="Wingdings" pitchFamily="2" charset="2"/>
              <a:buChar char="ü"/>
              <a:defRPr/>
            </a:pPr>
            <a:r>
              <a:rPr lang="el-GR" sz="1350" dirty="0"/>
              <a:t>Τα εν λόγω κέντρα υποδοχής θα πρέπει να πληρούν τους περιβαλλοντικούς όρους σύμφωνα με την ισχύουσα νομοθεσία ώστε να διασφαλίζεται η προστασία του περιβάλλοντος.</a:t>
            </a:r>
          </a:p>
          <a:p>
            <a:pPr marL="342900" lvl="1" indent="-342900" algn="just">
              <a:buClrTx/>
              <a:buSzPct val="100000"/>
              <a:buFont typeface="Wingdings" pitchFamily="2" charset="2"/>
              <a:buChar char="ü"/>
              <a:defRPr/>
            </a:pPr>
            <a:endParaRPr lang="en-US" sz="1350" dirty="0"/>
          </a:p>
          <a:p>
            <a:pPr marL="342900" lvl="1" indent="-342900" algn="just">
              <a:buClrTx/>
              <a:buSzPct val="100000"/>
              <a:buFont typeface="Wingdings" pitchFamily="2" charset="2"/>
              <a:buChar char="ü"/>
              <a:defRPr/>
            </a:pPr>
            <a:r>
              <a:rPr lang="el-GR" sz="1350" dirty="0"/>
              <a:t>Η χώρα να διαθέσει τους αναγκαίους πόρους για τη </a:t>
            </a:r>
            <a:r>
              <a:rPr lang="el-GR" sz="1350" b="1" dirty="0"/>
              <a:t>μείωση του χρόνου που δαπανάται σε συνθήκες έκτακτης στέγασης</a:t>
            </a:r>
            <a:r>
              <a:rPr lang="el-GR" sz="1350" dirty="0"/>
              <a:t> —ιδίως για τις οικογένειες— και τη βελτίωση των συνθηκών διαβίωσης. </a:t>
            </a:r>
            <a:r>
              <a:rPr lang="el-GR" sz="1350" b="1" dirty="0"/>
              <a:t>Η στέγαση πρέπει να προσφέρεται εντός ή πλησίον των τοπικών κοινοτήτων και όχι απομακρυσμένα από αυτές. </a:t>
            </a:r>
          </a:p>
          <a:p>
            <a:pPr>
              <a:defRPr/>
            </a:pPr>
            <a:endParaRPr lang="el-GR" sz="1350" dirty="0"/>
          </a:p>
        </p:txBody>
      </p:sp>
      <p:sp>
        <p:nvSpPr>
          <p:cNvPr id="44036" name="Slide Number Placeholder 3">
            <a:extLst>
              <a:ext uri="{FF2B5EF4-FFF2-40B4-BE49-F238E27FC236}">
                <a16:creationId xmlns:a16="http://schemas.microsoft.com/office/drawing/2014/main" id="{B855BFD1-CA1F-37FE-A79A-A7D293F726D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DD35C166-560A-4741-9DAE-0A3BBDEF6A6F}" type="slidenum">
              <a:rPr lang="el-GR" altLang="el-GR"/>
              <a:pPr/>
              <a:t>58</a:t>
            </a:fld>
            <a:endParaRPr lang="el-GR" altLang="el-G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F004A6DF-3335-0C65-EDB8-00F9418159C1}"/>
              </a:ext>
            </a:extLst>
          </p:cNvPr>
          <p:cNvSpPr>
            <a:spLocks noGrp="1" noChangeArrowheads="1"/>
          </p:cNvSpPr>
          <p:nvPr>
            <p:ph type="title"/>
          </p:nvPr>
        </p:nvSpPr>
        <p:spPr/>
        <p:txBody>
          <a:bodyPr/>
          <a:lstStyle/>
          <a:p>
            <a:r>
              <a:rPr lang="el-GR" altLang="el-GR" sz="2000">
                <a:latin typeface="Verdana" panose="020B0604030504040204" pitchFamily="34" charset="0"/>
              </a:rPr>
              <a:t>Υποδοχή και υποστήριξη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0DFFAF89-0BD2-76E7-1B1B-9DCFEE27638C}"/>
              </a:ext>
            </a:extLst>
          </p:cNvPr>
          <p:cNvSpPr>
            <a:spLocks noGrp="1" noChangeArrowheads="1"/>
          </p:cNvSpPr>
          <p:nvPr>
            <p:ph type="body" idx="1"/>
          </p:nvPr>
        </p:nvSpPr>
        <p:spPr>
          <a:xfrm>
            <a:off x="2894013" y="1628776"/>
            <a:ext cx="7313612" cy="4968875"/>
          </a:xfrm>
        </p:spPr>
        <p:txBody>
          <a:bodyPr/>
          <a:lstStyle/>
          <a:p>
            <a:pPr marL="0" lvl="1" indent="0" algn="just">
              <a:buClr>
                <a:schemeClr val="tx2"/>
              </a:buClr>
              <a:buNone/>
              <a:defRPr/>
            </a:pPr>
            <a:r>
              <a:rPr lang="el-GR" sz="1400" b="1" dirty="0"/>
              <a:t>Παροχή επαρκούς και αξιόπιστης πληροφόρησης στους αιτούντες άσυλο και τους πρόσφυγες</a:t>
            </a:r>
          </a:p>
          <a:p>
            <a:pPr marL="0" lvl="1" indent="0" algn="just">
              <a:buClr>
                <a:schemeClr val="tx2"/>
              </a:buClr>
              <a:buNone/>
              <a:defRPr/>
            </a:pPr>
            <a:endParaRPr lang="el-GR" sz="1400" dirty="0"/>
          </a:p>
          <a:p>
            <a:pPr marL="0" lvl="1" indent="0" algn="just">
              <a:buClr>
                <a:schemeClr val="tx2"/>
              </a:buClr>
              <a:buNone/>
              <a:defRPr/>
            </a:pPr>
            <a:r>
              <a:rPr lang="el-GR" sz="1400" dirty="0"/>
              <a:t>Τόσο καθ' οδόν όσο και εντός της Ευρώπης, οι πρόσφυγες βασίζονται στις πληροφορίες —συχνά εσφαλμένες— που λαμβάνουν μέσω άτυπων διαύλων και διακινητών. </a:t>
            </a:r>
          </a:p>
          <a:p>
            <a:pPr marL="0" lvl="1" indent="0" algn="just">
              <a:buClr>
                <a:schemeClr val="tx2"/>
              </a:buClr>
              <a:buNone/>
              <a:defRPr/>
            </a:pPr>
            <a:endParaRPr lang="el-GR" sz="1400" dirty="0"/>
          </a:p>
          <a:p>
            <a:pPr marL="0" lvl="1" indent="0" algn="just">
              <a:buClr>
                <a:schemeClr val="tx2"/>
              </a:buClr>
              <a:buNone/>
              <a:defRPr/>
            </a:pPr>
            <a:r>
              <a:rPr lang="el-GR" sz="1400" b="1" u="sng" dirty="0"/>
              <a:t>Απαιτούμενα μέτρα</a:t>
            </a:r>
            <a:r>
              <a:rPr lang="el-GR" sz="1400" b="1" dirty="0"/>
              <a:t>:</a:t>
            </a:r>
          </a:p>
          <a:p>
            <a:pPr marL="342900" lvl="1" indent="-342900" algn="just">
              <a:buClrTx/>
              <a:buSzPct val="100000"/>
              <a:buFont typeface="Wingdings" pitchFamily="2" charset="2"/>
              <a:buChar char="ü"/>
              <a:defRPr/>
            </a:pPr>
            <a:r>
              <a:rPr lang="el-GR" sz="1400" dirty="0"/>
              <a:t>Η Ευρωπαϊκή Επιτροπή θα πρέπει να εξασφαλίσει τη </a:t>
            </a:r>
            <a:r>
              <a:rPr lang="el-GR" sz="1400" b="1" dirty="0"/>
              <a:t>συμμόρφωση των κρατών μελών</a:t>
            </a:r>
            <a:r>
              <a:rPr lang="el-GR" sz="1400" dirty="0"/>
              <a:t>: </a:t>
            </a:r>
          </a:p>
          <a:p>
            <a:pPr marL="742950" lvl="2" indent="-342900" algn="just">
              <a:buClrTx/>
              <a:buSzPct val="100000"/>
              <a:buFont typeface="Wingdings" pitchFamily="2" charset="2"/>
              <a:buChar char="ü"/>
              <a:defRPr/>
            </a:pPr>
            <a:r>
              <a:rPr lang="el-GR" dirty="0"/>
              <a:t>α) με το άρθρο 5 της οδηγίας για τις απαιτήσεις υποδοχής, </a:t>
            </a:r>
          </a:p>
          <a:p>
            <a:pPr marL="742950" lvl="2" indent="-342900" algn="just">
              <a:buClrTx/>
              <a:buSzPct val="100000"/>
              <a:buFont typeface="Wingdings" pitchFamily="2" charset="2"/>
              <a:buChar char="ü"/>
              <a:defRPr/>
            </a:pPr>
            <a:r>
              <a:rPr lang="el-GR" dirty="0"/>
              <a:t>β) με όλες τις γλωσσικές διατάξεις της οδηγίας για τις διαδικασίες ασύλου.</a:t>
            </a:r>
          </a:p>
          <a:p>
            <a:pPr marL="342900" lvl="1" indent="-342900" algn="just">
              <a:buClrTx/>
              <a:buSzPct val="100000"/>
              <a:buFont typeface="Wingdings" pitchFamily="2" charset="2"/>
              <a:buChar char="ü"/>
              <a:defRPr/>
            </a:pPr>
            <a:r>
              <a:rPr lang="el-GR" sz="1400" dirty="0"/>
              <a:t>Έχει ζωτική σημασία να υπάρχει </a:t>
            </a:r>
            <a:r>
              <a:rPr lang="el-GR" sz="1400" b="1" dirty="0"/>
              <a:t>επαρκής αριθμός κατάλληλα προετοιμασμένων διερμηνέων και μεταφραστών</a:t>
            </a:r>
          </a:p>
          <a:p>
            <a:pPr marL="342900" lvl="1" indent="-342900" algn="just">
              <a:buClrTx/>
              <a:buSzPct val="100000"/>
              <a:buFont typeface="Wingdings" pitchFamily="2" charset="2"/>
              <a:buChar char="ü"/>
              <a:defRPr/>
            </a:pPr>
            <a:r>
              <a:rPr lang="el-GR" sz="1400" dirty="0"/>
              <a:t>Να διαθέτει η Ε.Ε. </a:t>
            </a:r>
            <a:r>
              <a:rPr lang="el-GR" sz="1400" b="1" dirty="0"/>
              <a:t>κεντρικό σύστημα πληροφοριών </a:t>
            </a:r>
            <a:r>
              <a:rPr lang="el-GR" sz="1400" dirty="0"/>
              <a:t>στο οποίο να μπορούν να έχουν πρόσβαση οι πρόσφυγες κατά την άφιξή τους. </a:t>
            </a:r>
          </a:p>
          <a:p>
            <a:pPr marL="342900" lvl="1" indent="-342900" algn="just">
              <a:buClrTx/>
              <a:buSzPct val="100000"/>
              <a:buFont typeface="Wingdings" pitchFamily="2" charset="2"/>
              <a:buChar char="ü"/>
              <a:defRPr/>
            </a:pPr>
            <a:r>
              <a:rPr lang="el-GR" sz="1400" dirty="0"/>
              <a:t>Η Ε.Ε. πρέπει να συντονίσει την </a:t>
            </a:r>
            <a:r>
              <a:rPr lang="el-GR" sz="1400" b="1" dirty="0"/>
              <a:t>παραγωγή ενημερωτικών φυλλαδίων </a:t>
            </a:r>
            <a:r>
              <a:rPr lang="el-GR" sz="1400" dirty="0"/>
              <a:t>για τους πρόσφυγες προς μετεγκατάσταση</a:t>
            </a:r>
          </a:p>
          <a:p>
            <a:pPr marL="0" lvl="1" indent="0" algn="just">
              <a:buClr>
                <a:schemeClr val="tx2"/>
              </a:buClr>
              <a:buNone/>
              <a:defRPr/>
            </a:pPr>
            <a:endParaRPr lang="el-GR" sz="1400" dirty="0"/>
          </a:p>
        </p:txBody>
      </p:sp>
      <p:sp>
        <p:nvSpPr>
          <p:cNvPr id="45060" name="Slide Number Placeholder 2">
            <a:extLst>
              <a:ext uri="{FF2B5EF4-FFF2-40B4-BE49-F238E27FC236}">
                <a16:creationId xmlns:a16="http://schemas.microsoft.com/office/drawing/2014/main" id="{7E9E963F-1FA4-F327-D469-660B2C21884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9D8F6D90-0261-6D41-BBFE-9CF2F1067992}" type="slidenum">
              <a:rPr lang="el-GR" altLang="el-GR"/>
              <a:pPr/>
              <a:t>59</a:t>
            </a:fld>
            <a:endParaRPr lang="el-GR" altLang="el-G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134A5D45-0784-EA78-0D61-C71EB25A2BEC}"/>
              </a:ext>
            </a:extLst>
          </p:cNvPr>
          <p:cNvSpPr>
            <a:spLocks noGrp="1" noChangeArrowheads="1"/>
          </p:cNvSpPr>
          <p:nvPr>
            <p:ph type="title"/>
          </p:nvPr>
        </p:nvSpPr>
        <p:spPr/>
        <p:txBody>
          <a:bodyPr/>
          <a:lstStyle/>
          <a:p>
            <a:r>
              <a:rPr lang="el-GR" altLang="el-GR" sz="2000">
                <a:latin typeface="Verdana" panose="020B0604030504040204" pitchFamily="34" charset="0"/>
              </a:rPr>
              <a:t>Υποδοχή και υποστήριξη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0D1DD18E-9156-D9FB-BE61-72C92CD4848B}"/>
              </a:ext>
            </a:extLst>
          </p:cNvPr>
          <p:cNvSpPr>
            <a:spLocks noGrp="1" noChangeArrowheads="1"/>
          </p:cNvSpPr>
          <p:nvPr>
            <p:ph type="body" idx="1"/>
          </p:nvPr>
        </p:nvSpPr>
        <p:spPr>
          <a:xfrm>
            <a:off x="2894013" y="1628776"/>
            <a:ext cx="7313612" cy="4752975"/>
          </a:xfrm>
        </p:spPr>
        <p:txBody>
          <a:bodyPr/>
          <a:lstStyle/>
          <a:p>
            <a:pPr marL="0" lvl="1" indent="0" algn="just">
              <a:buClr>
                <a:schemeClr val="tx2"/>
              </a:buClr>
              <a:buNone/>
              <a:defRPr/>
            </a:pPr>
            <a:r>
              <a:rPr lang="el-GR" sz="1400" b="1" dirty="0"/>
              <a:t>Προστασία των πλέον ευάλωτων ατόμων</a:t>
            </a:r>
          </a:p>
          <a:p>
            <a:pPr marL="0" lvl="1" indent="0" algn="just">
              <a:buClr>
                <a:schemeClr val="tx2"/>
              </a:buClr>
              <a:buNone/>
              <a:defRPr/>
            </a:pPr>
            <a:endParaRPr lang="el-GR" sz="1300" b="1" dirty="0"/>
          </a:p>
          <a:p>
            <a:pPr marL="0" lvl="1" indent="0" algn="just">
              <a:buClr>
                <a:schemeClr val="tx2"/>
              </a:buClr>
              <a:buFont typeface="Wingdings" pitchFamily="2" charset="2"/>
              <a:buChar char="v"/>
              <a:defRPr/>
            </a:pPr>
            <a:r>
              <a:rPr lang="el-GR" sz="1200" dirty="0"/>
              <a:t>  </a:t>
            </a:r>
            <a:r>
              <a:rPr lang="el-GR" sz="1400" dirty="0"/>
              <a:t>Πολλοί πρόσφυγες φτάνουν στην Ε.Ε. μετά από </a:t>
            </a:r>
            <a:r>
              <a:rPr lang="el-GR" sz="1400" b="1" dirty="0"/>
              <a:t>μακρύ και τραυματικό ταξίδι</a:t>
            </a:r>
            <a:r>
              <a:rPr lang="el-GR" sz="1400" dirty="0"/>
              <a:t>, βιώνοντας συχνά ληστείες, βιασμούς ή άλλες μορφές βίας. </a:t>
            </a:r>
          </a:p>
          <a:p>
            <a:pPr marL="0" lvl="1" indent="0" algn="just">
              <a:buClr>
                <a:schemeClr val="tx2"/>
              </a:buClr>
              <a:buFont typeface="Wingdings" pitchFamily="2" charset="2"/>
              <a:buChar char="v"/>
              <a:defRPr/>
            </a:pPr>
            <a:r>
              <a:rPr lang="el-GR" sz="1400" dirty="0"/>
              <a:t> Ο αριθμός των </a:t>
            </a:r>
            <a:r>
              <a:rPr lang="el-GR" sz="1400" b="1" dirty="0"/>
              <a:t>ασυνόδευτων ανηλίκων </a:t>
            </a:r>
            <a:r>
              <a:rPr lang="el-GR" sz="1400" dirty="0"/>
              <a:t>που φτάνουν στην Ε.Ε. αυξάνεται διαρκώς. </a:t>
            </a:r>
            <a:r>
              <a:rPr lang="el-GR" sz="1400" b="1" dirty="0"/>
              <a:t>Εξαφανίσεις </a:t>
            </a:r>
            <a:r>
              <a:rPr lang="el-GR" sz="1400" dirty="0"/>
              <a:t>ασυνόδευτων ανηλίκων αναφέρονται με ανησυχητικά υψηλούς ρυθμούς. </a:t>
            </a:r>
          </a:p>
          <a:p>
            <a:pPr marL="0" lvl="1" indent="0" algn="just">
              <a:buClr>
                <a:schemeClr val="tx2"/>
              </a:buClr>
              <a:buNone/>
              <a:defRPr/>
            </a:pPr>
            <a:endParaRPr lang="el-GR" sz="1400" dirty="0"/>
          </a:p>
          <a:p>
            <a:pPr marL="0" lvl="1" indent="0" algn="just">
              <a:buClr>
                <a:schemeClr val="tx2"/>
              </a:buClr>
              <a:buNone/>
              <a:defRPr/>
            </a:pPr>
            <a:r>
              <a:rPr lang="el-GR" sz="1400" b="1" u="sng" dirty="0"/>
              <a:t>Απαιτούμενα μέτρα</a:t>
            </a:r>
            <a:r>
              <a:rPr lang="el-GR" sz="1400" b="1" dirty="0"/>
              <a:t>:</a:t>
            </a:r>
          </a:p>
          <a:p>
            <a:pPr marL="0" lvl="1" indent="0" algn="just">
              <a:buClr>
                <a:schemeClr val="tx2"/>
              </a:buClr>
              <a:buNone/>
              <a:defRPr/>
            </a:pPr>
            <a:endParaRPr lang="el-GR" sz="1400" dirty="0"/>
          </a:p>
          <a:p>
            <a:pPr marL="742950" lvl="2" indent="-342900" algn="just">
              <a:buClrTx/>
              <a:buSzPct val="100000"/>
              <a:buFont typeface="Wingdings" pitchFamily="2" charset="2"/>
              <a:buChar char="ü"/>
              <a:defRPr/>
            </a:pPr>
            <a:r>
              <a:rPr lang="el-GR" dirty="0"/>
              <a:t>Η χώρα να διαθέσει τους αναγκαίους πόρους ώστε οι πρόσφυγες αλλά και οι εθελοντές που τους συνδράμουν να λαμβάνουν την </a:t>
            </a:r>
            <a:r>
              <a:rPr lang="el-GR" b="1" dirty="0"/>
              <a:t>κατάλληλη ψυχολογική υποστήριξη.</a:t>
            </a:r>
          </a:p>
          <a:p>
            <a:pPr marL="742950" lvl="2" indent="-342900" algn="just">
              <a:buClrTx/>
              <a:buSzPct val="100000"/>
              <a:buNone/>
              <a:defRPr/>
            </a:pPr>
            <a:endParaRPr lang="el-GR" dirty="0"/>
          </a:p>
          <a:p>
            <a:pPr marL="742950" lvl="2" indent="-342900" algn="just">
              <a:buClrTx/>
              <a:buSzPct val="100000"/>
              <a:buFont typeface="Wingdings" pitchFamily="2" charset="2"/>
              <a:buChar char="ü"/>
              <a:defRPr/>
            </a:pPr>
            <a:r>
              <a:rPr lang="el-GR" dirty="0"/>
              <a:t>Οι ασυνόδευτοι ανήλικοι να στεγάζονται σε </a:t>
            </a:r>
            <a:r>
              <a:rPr lang="el-GR" b="1" dirty="0"/>
              <a:t>μικρά κέντρα ή σε οικογένειες υποδοχής. </a:t>
            </a:r>
          </a:p>
          <a:p>
            <a:pPr marL="742950" lvl="2" indent="-342900" algn="just">
              <a:buClrTx/>
              <a:buSzPct val="100000"/>
              <a:buFont typeface="Wingdings" pitchFamily="2" charset="2"/>
              <a:buChar char="ü"/>
              <a:defRPr/>
            </a:pPr>
            <a:endParaRPr lang="el-GR" dirty="0"/>
          </a:p>
          <a:p>
            <a:pPr marL="742950" lvl="2" indent="-342900" algn="just">
              <a:buClrTx/>
              <a:buSzPct val="100000"/>
              <a:buFont typeface="Wingdings" pitchFamily="2" charset="2"/>
              <a:buChar char="ü"/>
              <a:defRPr/>
            </a:pPr>
            <a:r>
              <a:rPr lang="el-GR" dirty="0"/>
              <a:t>Να λαμβάνεται επίσης υπόψη το </a:t>
            </a:r>
            <a:r>
              <a:rPr lang="el-GR" b="1" dirty="0"/>
              <a:t>φύλο</a:t>
            </a:r>
            <a:r>
              <a:rPr lang="el-GR" dirty="0"/>
              <a:t>.</a:t>
            </a:r>
          </a:p>
          <a:p>
            <a:pPr marL="0" lvl="1" indent="0" algn="just">
              <a:buClr>
                <a:schemeClr val="tx2"/>
              </a:buClr>
              <a:buNone/>
              <a:defRPr/>
            </a:pPr>
            <a:endParaRPr lang="el-GR" sz="1300" dirty="0"/>
          </a:p>
        </p:txBody>
      </p:sp>
      <p:sp>
        <p:nvSpPr>
          <p:cNvPr id="46084" name="Slide Number Placeholder 2">
            <a:extLst>
              <a:ext uri="{FF2B5EF4-FFF2-40B4-BE49-F238E27FC236}">
                <a16:creationId xmlns:a16="http://schemas.microsoft.com/office/drawing/2014/main" id="{4FC863BF-0EAC-2FF7-82CA-34E396D54AB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688EC27B-EFDF-3E4E-A3BA-FFFEA943DD31}" type="slidenum">
              <a:rPr lang="el-GR" altLang="el-GR"/>
              <a:pPr/>
              <a:t>60</a:t>
            </a:fld>
            <a:endParaRPr lang="el-GR" altLang="el-G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23DC96D8-CFF4-1970-F30C-50DDD86D60F1}"/>
              </a:ext>
            </a:extLst>
          </p:cNvPr>
          <p:cNvSpPr>
            <a:spLocks noGrp="1" noChangeArrowheads="1"/>
          </p:cNvSpPr>
          <p:nvPr>
            <p:ph type="title"/>
          </p:nvPr>
        </p:nvSpPr>
        <p:spPr/>
        <p:txBody>
          <a:bodyPr/>
          <a:lstStyle/>
          <a:p>
            <a:r>
              <a:rPr lang="el-GR" altLang="el-GR" sz="2000">
                <a:latin typeface="Verdana" panose="020B0604030504040204" pitchFamily="34" charset="0"/>
              </a:rPr>
              <a:t>Υποδοχή και υποστήριξη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89620ADB-88BC-3400-EBAA-880B0530076F}"/>
              </a:ext>
            </a:extLst>
          </p:cNvPr>
          <p:cNvSpPr>
            <a:spLocks noGrp="1" noChangeArrowheads="1"/>
          </p:cNvSpPr>
          <p:nvPr>
            <p:ph type="body" idx="1"/>
          </p:nvPr>
        </p:nvSpPr>
        <p:spPr>
          <a:xfrm>
            <a:off x="2894013" y="1628776"/>
            <a:ext cx="7313612" cy="4752975"/>
          </a:xfrm>
        </p:spPr>
        <p:txBody>
          <a:bodyPr/>
          <a:lstStyle/>
          <a:p>
            <a:pPr marL="0" lvl="1" indent="0" algn="just">
              <a:buClr>
                <a:schemeClr val="tx2"/>
              </a:buClr>
              <a:buNone/>
              <a:defRPr/>
            </a:pPr>
            <a:r>
              <a:rPr lang="el-GR" sz="1600" b="1" dirty="0"/>
              <a:t>Στοχευμένη συγκέντρωση και διανομή ανθρωπιστικής βοήθειας</a:t>
            </a:r>
          </a:p>
          <a:p>
            <a:pPr marL="0" lvl="1" indent="0" algn="just">
              <a:buClr>
                <a:schemeClr val="tx2"/>
              </a:buClr>
              <a:buNone/>
              <a:defRPr/>
            </a:pPr>
            <a:endParaRPr lang="el-GR" sz="1600" dirty="0"/>
          </a:p>
          <a:p>
            <a:pPr marL="0" lvl="1" indent="0" algn="just">
              <a:buClr>
                <a:schemeClr val="tx2"/>
              </a:buClr>
              <a:buFont typeface="Wingdings" pitchFamily="2" charset="2"/>
              <a:buChar char="v"/>
              <a:defRPr/>
            </a:pPr>
            <a:r>
              <a:rPr lang="el-GR" sz="1600" dirty="0"/>
              <a:t> Οι Δήμοι, </a:t>
            </a:r>
            <a:r>
              <a:rPr lang="el-GR" sz="1600" b="1" dirty="0"/>
              <a:t>μέσω του ανώτατου αντιπροσωπευτικού οργάνου τους, την Κ.Ε.Δ.Ε</a:t>
            </a:r>
            <a:r>
              <a:rPr lang="el-GR" sz="1600" dirty="0"/>
              <a:t>., διαθέτουν την </a:t>
            </a:r>
            <a:r>
              <a:rPr lang="el-GR" sz="1600" b="1" dirty="0"/>
              <a:t>ικανότητα</a:t>
            </a:r>
            <a:r>
              <a:rPr lang="el-GR" sz="1600" dirty="0"/>
              <a:t> και τη </a:t>
            </a:r>
            <a:r>
              <a:rPr lang="el-GR" sz="1600" b="1" dirty="0"/>
              <a:t>βούληση</a:t>
            </a:r>
            <a:r>
              <a:rPr lang="el-GR" sz="1600" dirty="0"/>
              <a:t> να αναλάβουν το </a:t>
            </a:r>
            <a:r>
              <a:rPr lang="el-GR" sz="1600" b="1" dirty="0"/>
              <a:t>συντονιστικό ρόλο </a:t>
            </a:r>
            <a:r>
              <a:rPr lang="el-GR" sz="1600" dirty="0"/>
              <a:t>τόσο για τη </a:t>
            </a:r>
            <a:r>
              <a:rPr lang="el-GR" sz="1600" b="1" dirty="0"/>
              <a:t>συγκέντρωση</a:t>
            </a:r>
            <a:r>
              <a:rPr lang="el-GR" sz="1600" dirty="0"/>
              <a:t>, όσο και για τη </a:t>
            </a:r>
            <a:r>
              <a:rPr lang="el-GR" sz="1600" b="1" dirty="0"/>
              <a:t>διανομή </a:t>
            </a:r>
            <a:r>
              <a:rPr lang="el-GR" sz="1600" dirty="0"/>
              <a:t>της ανθρωπιστικής βοήθειας. </a:t>
            </a:r>
          </a:p>
          <a:p>
            <a:pPr marL="0" lvl="1" indent="0" algn="just">
              <a:buClr>
                <a:schemeClr val="tx2"/>
              </a:buClr>
              <a:buNone/>
              <a:defRPr/>
            </a:pPr>
            <a:endParaRPr lang="el-GR" sz="1600" dirty="0"/>
          </a:p>
          <a:p>
            <a:pPr marL="0" lvl="1" indent="0" algn="just">
              <a:buClr>
                <a:schemeClr val="tx2"/>
              </a:buClr>
              <a:buFont typeface="Wingdings" pitchFamily="2" charset="2"/>
              <a:buChar char="v"/>
              <a:defRPr/>
            </a:pPr>
            <a:r>
              <a:rPr lang="el-GR" sz="1600" dirty="0"/>
              <a:t> Μέσω των Δήμων θα μπορούν να συντονιστούν όλες οι δυνάμεις (εθελοντές, σύλλογοι κ.λπ.) προκειμένου να μπορεί η βοήθεια που θα συγκεντρώνεται να διανέμεται </a:t>
            </a:r>
            <a:r>
              <a:rPr lang="el-GR" sz="1600" b="1" dirty="0"/>
              <a:t>στους ανθρώπους που έχουν ανάγκη</a:t>
            </a:r>
            <a:r>
              <a:rPr lang="el-GR" sz="1600" dirty="0"/>
              <a:t>.</a:t>
            </a:r>
          </a:p>
        </p:txBody>
      </p:sp>
      <p:sp>
        <p:nvSpPr>
          <p:cNvPr id="47108" name="Slide Number Placeholder 2">
            <a:extLst>
              <a:ext uri="{FF2B5EF4-FFF2-40B4-BE49-F238E27FC236}">
                <a16:creationId xmlns:a16="http://schemas.microsoft.com/office/drawing/2014/main" id="{B3ABD951-086A-35CC-C1A5-822185B48D9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732BF828-54D7-AE46-BD4F-9408D8053059}" type="slidenum">
              <a:rPr lang="el-GR" altLang="el-GR"/>
              <a:pPr/>
              <a:t>61</a:t>
            </a:fld>
            <a:endParaRPr lang="el-GR" altLang="el-G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52BD92C9-73E5-D297-A046-29316750831B}"/>
              </a:ext>
            </a:extLst>
          </p:cNvPr>
          <p:cNvSpPr>
            <a:spLocks noGrp="1" noChangeArrowheads="1"/>
          </p:cNvSpPr>
          <p:nvPr>
            <p:ph type="title"/>
          </p:nvPr>
        </p:nvSpPr>
        <p:spPr/>
        <p:txBody>
          <a:bodyPr/>
          <a:lstStyle/>
          <a:p>
            <a:r>
              <a:rPr lang="el-GR" altLang="el-GR" sz="2000">
                <a:latin typeface="Verdana" panose="020B0604030504040204" pitchFamily="34" charset="0"/>
              </a:rPr>
              <a:t>Προώθηση της ένταξης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44E13F57-8E58-8F24-5E1D-B670898154B5}"/>
              </a:ext>
            </a:extLst>
          </p:cNvPr>
          <p:cNvSpPr>
            <a:spLocks noGrp="1" noChangeArrowheads="1"/>
          </p:cNvSpPr>
          <p:nvPr>
            <p:ph type="body" idx="1"/>
          </p:nvPr>
        </p:nvSpPr>
        <p:spPr>
          <a:xfrm>
            <a:off x="2894013" y="1628776"/>
            <a:ext cx="7313612" cy="4752975"/>
          </a:xfrm>
        </p:spPr>
        <p:txBody>
          <a:bodyPr/>
          <a:lstStyle/>
          <a:p>
            <a:pPr marL="0" lvl="1" indent="0" algn="just">
              <a:buClr>
                <a:schemeClr val="tx2"/>
              </a:buClr>
              <a:buNone/>
              <a:defRPr/>
            </a:pPr>
            <a:r>
              <a:rPr lang="el-GR" sz="1400" b="1" dirty="0"/>
              <a:t>Υπαγωγή των προσφύγων στον ευρύτερο σχεδιασμό της ένταξης των μεταναστών</a:t>
            </a:r>
          </a:p>
          <a:p>
            <a:pPr marL="0" lvl="1" indent="0" algn="just">
              <a:buClr>
                <a:schemeClr val="tx2"/>
              </a:buClr>
              <a:buNone/>
              <a:defRPr/>
            </a:pPr>
            <a:endParaRPr lang="el-GR" sz="1400" b="1" dirty="0"/>
          </a:p>
          <a:p>
            <a:pPr marL="0" lvl="1" indent="0" algn="just">
              <a:buClr>
                <a:schemeClr val="tx2"/>
              </a:buClr>
              <a:buFont typeface="Wingdings" pitchFamily="2" charset="2"/>
              <a:buChar char="v"/>
              <a:defRPr/>
            </a:pPr>
            <a:r>
              <a:rPr lang="en-US" sz="1400" dirty="0"/>
              <a:t> </a:t>
            </a:r>
            <a:r>
              <a:rPr lang="el-GR" sz="1400" dirty="0"/>
              <a:t>Οι πολιτικές ένταξης των προσφύγων </a:t>
            </a:r>
            <a:r>
              <a:rPr lang="el-GR" sz="1400" b="1" dirty="0"/>
              <a:t>πρέπει να υπαχθούν στο γενικότερο σχεδιασμό ένταξης των πολιτών τρίτων χωρών</a:t>
            </a:r>
            <a:r>
              <a:rPr lang="el-GR" sz="1400" dirty="0"/>
              <a:t>. </a:t>
            </a:r>
            <a:endParaRPr lang="en-US" sz="1400" dirty="0"/>
          </a:p>
          <a:p>
            <a:pPr marL="0" lvl="1" indent="0" algn="just">
              <a:buClr>
                <a:schemeClr val="tx2"/>
              </a:buClr>
              <a:buNone/>
              <a:defRPr/>
            </a:pPr>
            <a:endParaRPr lang="en-US" sz="1400" dirty="0"/>
          </a:p>
          <a:p>
            <a:pPr marL="0" lvl="1" indent="0" algn="just">
              <a:buClr>
                <a:schemeClr val="tx2"/>
              </a:buClr>
              <a:buFont typeface="Wingdings" pitchFamily="2" charset="2"/>
              <a:buChar char="v"/>
              <a:defRPr/>
            </a:pPr>
            <a:r>
              <a:rPr lang="en-US" sz="1400" dirty="0"/>
              <a:t> </a:t>
            </a:r>
            <a:r>
              <a:rPr lang="el-GR" sz="1400" dirty="0"/>
              <a:t>Σε επίπεδο Ε.Ε. έχουν αναληφθεί σημαντικές πρωτοβουλίες για την ανάπτυξη κοινών πολιτικών, προσεγγίσεων και εργαλείων ένταξης στα κράτη μέλη, που μπορεί επίσης να συμβάλλουν στην ένταξη </a:t>
            </a:r>
            <a:r>
              <a:rPr lang="el-GR" sz="1400" b="1" dirty="0"/>
              <a:t>όσων έχουν ανάγκη τη διεθνή προστασία. </a:t>
            </a:r>
          </a:p>
          <a:p>
            <a:pPr marL="0" lvl="1" indent="0" algn="just">
              <a:buClr>
                <a:schemeClr val="tx2"/>
              </a:buClr>
              <a:buNone/>
              <a:defRPr/>
            </a:pPr>
            <a:endParaRPr lang="el-GR" sz="1400" dirty="0"/>
          </a:p>
          <a:p>
            <a:pPr marL="0" lvl="1" indent="0" algn="just">
              <a:buClr>
                <a:schemeClr val="tx2"/>
              </a:buClr>
              <a:buFont typeface="Wingdings" pitchFamily="2" charset="2"/>
              <a:buChar char="v"/>
              <a:defRPr/>
            </a:pPr>
            <a:r>
              <a:rPr lang="en-US" sz="1400" dirty="0"/>
              <a:t> </a:t>
            </a:r>
            <a:r>
              <a:rPr lang="el-GR" sz="1400" dirty="0"/>
              <a:t>Περισσότερο αποτελεσματικές είναι οι πολιτικές που αναγνωρίζουν την ανάγκη των </a:t>
            </a:r>
            <a:r>
              <a:rPr lang="el-GR" sz="1400" b="1" dirty="0"/>
              <a:t>διαφοροποιημένων τύπων υποστηρικτικών ενταξιακών μέτρων</a:t>
            </a:r>
            <a:r>
              <a:rPr lang="el-GR" sz="1400" dirty="0"/>
              <a:t>, προσαρμοσμένων στην προσωπική κατάσταση του ενδιαφερόμενου. Επομένως απαιτείται </a:t>
            </a:r>
            <a:r>
              <a:rPr lang="el-GR" sz="1400" b="1" dirty="0"/>
              <a:t>στενή συνεργασία</a:t>
            </a:r>
            <a:r>
              <a:rPr lang="el-GR" sz="1400" dirty="0"/>
              <a:t> μεταξύ των φορέων που δραστηριοποιούνται επί τόπου στον τομέα της προστασίας των προσφύγων και όσων εμπλέκονται στο σχεδιασμό και στην υλοποίηση των πολιτικών ένταξης σε </a:t>
            </a:r>
            <a:r>
              <a:rPr lang="el-GR" sz="1400" b="1" dirty="0"/>
              <a:t>εθνικό</a:t>
            </a:r>
            <a:r>
              <a:rPr lang="en-US" sz="1400" b="1" dirty="0"/>
              <a:t>,</a:t>
            </a:r>
            <a:r>
              <a:rPr lang="el-GR" sz="1400" b="1" dirty="0"/>
              <a:t> περιφερειακό</a:t>
            </a:r>
            <a:r>
              <a:rPr lang="en-US" sz="1400" b="1" dirty="0"/>
              <a:t> </a:t>
            </a:r>
            <a:r>
              <a:rPr lang="el-GR" sz="1400" b="1" dirty="0"/>
              <a:t>και τοπικό επίπεδο</a:t>
            </a:r>
            <a:r>
              <a:rPr lang="el-GR" sz="1400" dirty="0"/>
              <a:t>.</a:t>
            </a:r>
          </a:p>
        </p:txBody>
      </p:sp>
      <p:sp>
        <p:nvSpPr>
          <p:cNvPr id="48132" name="Slide Number Placeholder 2">
            <a:extLst>
              <a:ext uri="{FF2B5EF4-FFF2-40B4-BE49-F238E27FC236}">
                <a16:creationId xmlns:a16="http://schemas.microsoft.com/office/drawing/2014/main" id="{B62188D7-052E-4192-F007-F2BB9636078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4BDFFD85-B8ED-C649-BF52-5BF50D0C340C}" type="slidenum">
              <a:rPr lang="el-GR" altLang="el-GR"/>
              <a:pPr/>
              <a:t>62</a:t>
            </a:fld>
            <a:endParaRPr lang="el-GR" altLang="el-G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C7824BAC-63A0-1B39-0EB7-D039B4BCAC88}"/>
              </a:ext>
            </a:extLst>
          </p:cNvPr>
          <p:cNvSpPr>
            <a:spLocks noGrp="1" noChangeArrowheads="1"/>
          </p:cNvSpPr>
          <p:nvPr>
            <p:ph type="title"/>
          </p:nvPr>
        </p:nvSpPr>
        <p:spPr/>
        <p:txBody>
          <a:bodyPr/>
          <a:lstStyle/>
          <a:p>
            <a:r>
              <a:rPr lang="el-GR" altLang="el-GR" sz="2000">
                <a:latin typeface="Verdana" panose="020B0604030504040204" pitchFamily="34" charset="0"/>
              </a:rPr>
              <a:t>Προώθηση της ένταξης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14765F4D-C7A5-F972-F712-A871B7F0BA50}"/>
              </a:ext>
            </a:extLst>
          </p:cNvPr>
          <p:cNvSpPr>
            <a:spLocks noGrp="1" noChangeArrowheads="1"/>
          </p:cNvSpPr>
          <p:nvPr>
            <p:ph type="body" idx="1"/>
          </p:nvPr>
        </p:nvSpPr>
        <p:spPr>
          <a:xfrm>
            <a:off x="2894013" y="1628776"/>
            <a:ext cx="7313612" cy="4752975"/>
          </a:xfrm>
        </p:spPr>
        <p:txBody>
          <a:bodyPr/>
          <a:lstStyle/>
          <a:p>
            <a:pPr marL="0" lvl="1" indent="0" algn="just">
              <a:buClr>
                <a:schemeClr val="tx2"/>
              </a:buClr>
              <a:buNone/>
              <a:defRPr/>
            </a:pPr>
            <a:r>
              <a:rPr lang="el-GR" sz="1400" b="1" dirty="0"/>
              <a:t>Υπαγωγή των προσφύγων στον ευρύτερο σχεδιασμό της ένταξης των μεταναστών</a:t>
            </a:r>
          </a:p>
          <a:p>
            <a:pPr marL="0" lvl="1" indent="0" algn="just">
              <a:buClr>
                <a:schemeClr val="tx2"/>
              </a:buClr>
              <a:buNone/>
              <a:defRPr/>
            </a:pPr>
            <a:endParaRPr lang="el-GR" sz="1400" b="1" dirty="0"/>
          </a:p>
          <a:p>
            <a:pPr marL="0" lvl="1" indent="0" algn="just">
              <a:buClr>
                <a:schemeClr val="tx2"/>
              </a:buClr>
              <a:buFont typeface="Wingdings" pitchFamily="2" charset="2"/>
              <a:buChar char="v"/>
              <a:defRPr/>
            </a:pPr>
            <a:r>
              <a:rPr lang="el-GR" sz="1400" dirty="0"/>
              <a:t> Οι πολιτικές υποδοχής των αιτούντων άσυλο πρέπει να σχεδιάζονται με τρόπο ώστε </a:t>
            </a:r>
            <a:r>
              <a:rPr lang="el-GR" sz="1400" b="1" dirty="0"/>
              <a:t>να ελαχιστοποιείται η απομόνωση και ο διαχωρισμός τους από την κοινωνία υποδοχής </a:t>
            </a:r>
            <a:r>
              <a:rPr lang="el-GR" sz="1400" dirty="0"/>
              <a:t>και να περιλαμβάνουν δράσεις για την αποτελεσματική ανάπτυξη των γλωσσικών και επαγγελματικών δεξιοτήτων τους καθώς και συνδρομή για την απασχόληση. </a:t>
            </a:r>
          </a:p>
          <a:p>
            <a:pPr marL="0" lvl="1" indent="0" algn="just">
              <a:buClr>
                <a:schemeClr val="tx2"/>
              </a:buClr>
              <a:buFont typeface="Wingdings" pitchFamily="2" charset="2"/>
              <a:buChar char="v"/>
              <a:defRPr/>
            </a:pPr>
            <a:endParaRPr lang="el-GR" sz="1400" dirty="0"/>
          </a:p>
          <a:p>
            <a:pPr marL="0" lvl="1" indent="0" algn="just">
              <a:buClr>
                <a:schemeClr val="tx2"/>
              </a:buClr>
              <a:buFont typeface="Wingdings" pitchFamily="2" charset="2"/>
              <a:buChar char="v"/>
              <a:defRPr/>
            </a:pPr>
            <a:r>
              <a:rPr lang="el-GR" sz="1400" b="1" dirty="0"/>
              <a:t> Η πρόσβαση στην εργασία πρέπει να επιτρέπεται σταδιακά</a:t>
            </a:r>
            <a:r>
              <a:rPr lang="el-GR" sz="1400" dirty="0"/>
              <a:t>, λαμβάνοντας υπόψη τη διάρκεια της διαδικασίας καθορισμού του καθεστώτος του πρόσφυγα. Όταν η σχετική διαδικασία είναι χρονοβόρα οι αιτούντες άσυλο θα πρέπει να έχουν πρόσβαση σε ευρύ φάσμα ωφελειών και υπηρεσιών ενόψει των αρνητικών συνεπειών της παρατεταμένης περιόδου ανασφάλειας. </a:t>
            </a:r>
          </a:p>
          <a:p>
            <a:pPr marL="0" lvl="1" indent="0" algn="just">
              <a:buClr>
                <a:schemeClr val="tx2"/>
              </a:buClr>
              <a:buFont typeface="Wingdings" pitchFamily="2" charset="2"/>
              <a:buChar char="v"/>
              <a:defRPr/>
            </a:pPr>
            <a:endParaRPr lang="el-GR" sz="1400" dirty="0"/>
          </a:p>
          <a:p>
            <a:pPr marL="0" lvl="1" indent="0" algn="just">
              <a:buClr>
                <a:schemeClr val="tx2"/>
              </a:buClr>
              <a:buFont typeface="Wingdings" pitchFamily="2" charset="2"/>
              <a:buChar char="v"/>
              <a:defRPr/>
            </a:pPr>
            <a:r>
              <a:rPr lang="el-GR" sz="1400" dirty="0"/>
              <a:t> Αυτή η προσέγγιση πρέπει να στηρίζεται στις δεξιότητες και στις ικανότητες κάθε ενδιαφερόμενου και να παρέχει στους αιτούντες άσυλο και στους πρόσφυγες τη δυνατότητα </a:t>
            </a:r>
            <a:r>
              <a:rPr lang="el-GR" sz="1400" b="1" dirty="0"/>
              <a:t>να καταστούν ενεργά μέλη της κοινωνίας</a:t>
            </a:r>
            <a:r>
              <a:rPr lang="el-GR" sz="1400" dirty="0"/>
              <a:t>, ενισχύοντας την προοπτική της επιτυχούς ένταξής τους στη χώρα ασύλου ή της επανένταξής τους στη χώρα καταγωγής, όταν επιστρέψουν.</a:t>
            </a:r>
          </a:p>
        </p:txBody>
      </p:sp>
      <p:sp>
        <p:nvSpPr>
          <p:cNvPr id="49156" name="Slide Number Placeholder 2">
            <a:extLst>
              <a:ext uri="{FF2B5EF4-FFF2-40B4-BE49-F238E27FC236}">
                <a16:creationId xmlns:a16="http://schemas.microsoft.com/office/drawing/2014/main" id="{C167746E-B461-1E8C-AE8E-FCE0B64F8EC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C68AE9BC-E5FC-6049-9C9D-E1BA012578A5}" type="slidenum">
              <a:rPr lang="el-GR" altLang="el-GR"/>
              <a:pPr/>
              <a:t>63</a:t>
            </a:fld>
            <a:endParaRPr lang="el-GR" altLang="el-G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8138FEEF-381C-28D6-40BB-7EC481E2A5D5}"/>
              </a:ext>
            </a:extLst>
          </p:cNvPr>
          <p:cNvSpPr>
            <a:spLocks noGrp="1" noChangeArrowheads="1"/>
          </p:cNvSpPr>
          <p:nvPr>
            <p:ph type="title"/>
          </p:nvPr>
        </p:nvSpPr>
        <p:spPr/>
        <p:txBody>
          <a:bodyPr/>
          <a:lstStyle/>
          <a:p>
            <a:r>
              <a:rPr lang="el-GR" altLang="el-GR" sz="2000">
                <a:latin typeface="Verdana" panose="020B0604030504040204" pitchFamily="34" charset="0"/>
              </a:rPr>
              <a:t>Προώθηση της ένταξης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F4DA36DB-DBBD-91BC-FA19-AEB2265E5C33}"/>
              </a:ext>
            </a:extLst>
          </p:cNvPr>
          <p:cNvSpPr>
            <a:spLocks noGrp="1" noChangeArrowheads="1"/>
          </p:cNvSpPr>
          <p:nvPr>
            <p:ph type="body" idx="1"/>
          </p:nvPr>
        </p:nvSpPr>
        <p:spPr>
          <a:xfrm>
            <a:off x="2894013" y="1628776"/>
            <a:ext cx="7313612" cy="4824413"/>
          </a:xfrm>
        </p:spPr>
        <p:txBody>
          <a:bodyPr/>
          <a:lstStyle/>
          <a:p>
            <a:pPr marL="0" lvl="1" indent="0" algn="just">
              <a:buClr>
                <a:schemeClr val="tx2"/>
              </a:buClr>
              <a:buNone/>
              <a:defRPr/>
            </a:pPr>
            <a:r>
              <a:rPr lang="el-GR" sz="1400" b="1" dirty="0"/>
              <a:t>Ο σχεδιασμός των πολιτικών ένταξης</a:t>
            </a:r>
          </a:p>
          <a:p>
            <a:pPr marL="0" lvl="1" indent="0" algn="just">
              <a:buClr>
                <a:schemeClr val="tx2"/>
              </a:buClr>
              <a:buNone/>
              <a:defRPr/>
            </a:pPr>
            <a:endParaRPr lang="el-GR" sz="1400" dirty="0"/>
          </a:p>
          <a:p>
            <a:pPr marL="0" lvl="1" indent="0" algn="just">
              <a:buClr>
                <a:schemeClr val="tx2"/>
              </a:buClr>
              <a:buNone/>
              <a:defRPr/>
            </a:pPr>
            <a:r>
              <a:rPr lang="el-GR" sz="1400" dirty="0"/>
              <a:t>Σύμφωνα με την Ύπατη Αρμοστεία του ΟΗΕ για τους Πρόσφυγες, «η ένταξη των προσφύγων είναι </a:t>
            </a:r>
            <a:r>
              <a:rPr lang="el-GR" sz="1400" b="1" dirty="0"/>
              <a:t>δυναμική και πολύπλευρη αμφίδρομη διαδικασία </a:t>
            </a:r>
            <a:r>
              <a:rPr lang="el-GR" sz="1400" dirty="0"/>
              <a:t>που απαιτεί προσπάθειες από όλα τα ενδιαφερόμενα μέρη, συμπεριλαμβανομένων:</a:t>
            </a:r>
          </a:p>
          <a:p>
            <a:pPr marL="0" lvl="1" indent="0" algn="just">
              <a:buClr>
                <a:schemeClr val="tx2"/>
              </a:buClr>
              <a:buFont typeface="Wingdings" pitchFamily="2" charset="2"/>
              <a:buChar char="v"/>
              <a:defRPr/>
            </a:pPr>
            <a:r>
              <a:rPr lang="el-GR" sz="1400" dirty="0"/>
              <a:t> της </a:t>
            </a:r>
            <a:r>
              <a:rPr lang="el-GR" sz="1400" b="1" dirty="0"/>
              <a:t>ετοιμότητας των προσφύγων να προσαρμοσθούν </a:t>
            </a:r>
            <a:r>
              <a:rPr lang="el-GR" sz="1400" dirty="0"/>
              <a:t>στη χώρα ασύλου χωρίς να αποποιηθούν την πολιτισμική τους ταυτότητα </a:t>
            </a:r>
          </a:p>
          <a:p>
            <a:pPr marL="0" lvl="1" indent="0" algn="just">
              <a:buClr>
                <a:schemeClr val="tx2"/>
              </a:buClr>
              <a:buFont typeface="Wingdings" pitchFamily="2" charset="2"/>
              <a:buChar char="v"/>
              <a:defRPr/>
            </a:pPr>
            <a:r>
              <a:rPr lang="el-GR" sz="1400" dirty="0"/>
              <a:t> και της αντίστοιχης </a:t>
            </a:r>
            <a:r>
              <a:rPr lang="el-GR" sz="1400" b="1" dirty="0"/>
              <a:t>προθυμίας των κοινωνιών υποδοχής </a:t>
            </a:r>
            <a:r>
              <a:rPr lang="el-GR" sz="1400" dirty="0"/>
              <a:t>και των θεσμών της δημόσιας διοίκησης των χωρών ασύλου να υποδεχθούν τους πρόσφυγες και να ικανοποιήσουν τις ανάγκες ενός διαφορετικού πληθυσμού. </a:t>
            </a:r>
          </a:p>
          <a:p>
            <a:pPr marL="0" lvl="1" indent="0" algn="just">
              <a:buClr>
                <a:schemeClr val="tx2"/>
              </a:buClr>
              <a:buNone/>
              <a:defRPr/>
            </a:pPr>
            <a:r>
              <a:rPr lang="el-GR" sz="1400" dirty="0"/>
              <a:t>Σύμφωνα με την προσέγγιση αυτή, </a:t>
            </a:r>
            <a:r>
              <a:rPr lang="el-GR" sz="1400" b="1" dirty="0"/>
              <a:t>η ένταξη περιλαμβάνει δύο διαστάσεις: την «προσαρμογή» </a:t>
            </a:r>
            <a:r>
              <a:rPr lang="el-GR" sz="1400" dirty="0"/>
              <a:t>από τη μια πλευρά </a:t>
            </a:r>
            <a:r>
              <a:rPr lang="el-GR" sz="1400" b="1" dirty="0"/>
              <a:t>και την «υποδοχή» </a:t>
            </a:r>
            <a:r>
              <a:rPr lang="el-GR" sz="1400" dirty="0"/>
              <a:t>από την άλλη</a:t>
            </a:r>
            <a:r>
              <a:rPr lang="el-GR" sz="1400" b="1" dirty="0"/>
              <a:t>. </a:t>
            </a:r>
          </a:p>
          <a:p>
            <a:pPr marL="0" lvl="1" indent="0" algn="just">
              <a:buClr>
                <a:schemeClr val="tx2"/>
              </a:buClr>
              <a:buFont typeface="Wingdings" pitchFamily="2" charset="2"/>
              <a:buChar char="v"/>
              <a:defRPr/>
            </a:pPr>
            <a:r>
              <a:rPr lang="el-GR" sz="1400" dirty="0"/>
              <a:t> Η ένταξη δεν απαιτεί την εγκατάλειψη της πολιτιστικής ταυτότητας των προσφύγων, συνεπώς </a:t>
            </a:r>
            <a:r>
              <a:rPr lang="el-GR" sz="1400" b="1" dirty="0"/>
              <a:t>δεν συνιστά αφομοίωση</a:t>
            </a:r>
            <a:r>
              <a:rPr lang="el-GR" sz="1400" dirty="0"/>
              <a:t>.</a:t>
            </a:r>
          </a:p>
          <a:p>
            <a:pPr marL="0" lvl="1" indent="0" algn="just">
              <a:buClr>
                <a:schemeClr val="tx2"/>
              </a:buClr>
              <a:buFont typeface="Wingdings" pitchFamily="2" charset="2"/>
              <a:buChar char="v"/>
              <a:defRPr/>
            </a:pPr>
            <a:r>
              <a:rPr lang="el-GR" sz="1400" dirty="0"/>
              <a:t>Η ένταξη θα πρέπει να συνδεθεί με τις αξίες και τις αρχές που ορίζονται στη Συνθήκη, στον Χάρτη των Θεμελιωδών Δικαιωμάτων, στην Ευρωπαϊκή Σύμβαση Δικαιωμάτων του Ανθρώπου, στη στρατηγική «ΕΕ 2020».</a:t>
            </a:r>
          </a:p>
          <a:p>
            <a:pPr marL="0" lvl="1" indent="0" algn="just">
              <a:buClr>
                <a:schemeClr val="tx2"/>
              </a:buClr>
              <a:buFont typeface="Wingdings" pitchFamily="2" charset="2"/>
              <a:buChar char="v"/>
              <a:defRPr/>
            </a:pPr>
            <a:r>
              <a:rPr lang="el-GR" sz="1400" b="1" dirty="0"/>
              <a:t> Η ένταξη και η οικονομική και κοινωνική συνοχή είναι δύο όψεις του ίδιου νομίσματος. </a:t>
            </a:r>
          </a:p>
        </p:txBody>
      </p:sp>
      <p:sp>
        <p:nvSpPr>
          <p:cNvPr id="50180" name="Slide Number Placeholder 2">
            <a:extLst>
              <a:ext uri="{FF2B5EF4-FFF2-40B4-BE49-F238E27FC236}">
                <a16:creationId xmlns:a16="http://schemas.microsoft.com/office/drawing/2014/main" id="{362D0483-3009-8EF1-6893-7F7AA7E7F53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AD0C2E96-1C89-494F-9D35-AE98B8CB16D6}" type="slidenum">
              <a:rPr lang="el-GR" altLang="el-GR"/>
              <a:pPr/>
              <a:t>64</a:t>
            </a:fld>
            <a:endParaRPr lang="el-GR" altLang="el-G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DCBB1072-34FD-E907-B2CA-144112B0AA3E}"/>
              </a:ext>
            </a:extLst>
          </p:cNvPr>
          <p:cNvSpPr>
            <a:spLocks noGrp="1"/>
          </p:cNvSpPr>
          <p:nvPr>
            <p:ph type="title"/>
          </p:nvPr>
        </p:nvSpPr>
        <p:spPr/>
        <p:txBody>
          <a:bodyPr/>
          <a:lstStyle/>
          <a:p>
            <a:r>
              <a:rPr lang="el-GR" altLang="el-GR" sz="2000">
                <a:latin typeface="Verdana" panose="020B0604030504040204" pitchFamily="34" charset="0"/>
              </a:rPr>
              <a:t>Προώθηση της ένταξης των προσφύγων</a:t>
            </a:r>
          </a:p>
        </p:txBody>
      </p:sp>
      <p:sp>
        <p:nvSpPr>
          <p:cNvPr id="3" name="Content Placeholder 2">
            <a:extLst>
              <a:ext uri="{FF2B5EF4-FFF2-40B4-BE49-F238E27FC236}">
                <a16:creationId xmlns:a16="http://schemas.microsoft.com/office/drawing/2014/main" id="{D3F05557-E2BE-236F-B1A1-7CE5EB5C19CA}"/>
              </a:ext>
            </a:extLst>
          </p:cNvPr>
          <p:cNvSpPr>
            <a:spLocks noGrp="1"/>
          </p:cNvSpPr>
          <p:nvPr>
            <p:ph idx="1"/>
          </p:nvPr>
        </p:nvSpPr>
        <p:spPr/>
        <p:txBody>
          <a:bodyPr/>
          <a:lstStyle/>
          <a:p>
            <a:pPr marL="0" lvl="1" indent="0" algn="just">
              <a:buClr>
                <a:schemeClr val="tx2"/>
              </a:buClr>
              <a:buNone/>
              <a:defRPr/>
            </a:pPr>
            <a:r>
              <a:rPr lang="el-GR" sz="1400" b="1" dirty="0"/>
              <a:t>Ο σχεδιασμός των πολιτικών ένταξης</a:t>
            </a:r>
          </a:p>
          <a:p>
            <a:pPr marL="0" lvl="1" indent="0" algn="just">
              <a:buClr>
                <a:schemeClr val="tx2"/>
              </a:buClr>
              <a:buNone/>
              <a:defRPr/>
            </a:pPr>
            <a:endParaRPr lang="el-GR" sz="1400" dirty="0"/>
          </a:p>
          <a:p>
            <a:pPr marL="171450" lvl="1" indent="-171450" algn="just">
              <a:buClrTx/>
              <a:buSzPct val="100000"/>
              <a:buFont typeface="Wingdings" pitchFamily="2" charset="2"/>
              <a:buChar char="v"/>
              <a:defRPr/>
            </a:pPr>
            <a:r>
              <a:rPr lang="el-GR" sz="1400" dirty="0"/>
              <a:t>Οι δημογραφικές εξελίξεις στη χώρα δείχνουν </a:t>
            </a:r>
            <a:r>
              <a:rPr lang="el-GR" sz="1400" b="1" dirty="0"/>
              <a:t>μείωση του ενεργού πληθυσμού</a:t>
            </a:r>
            <a:r>
              <a:rPr lang="el-GR" sz="1400" dirty="0"/>
              <a:t>. Προκειμένου να διατηρηθεί η βιωσιμότητα των συστημάτων κοινωνικής προστασίας και για τις επόμενες γενεές, η ένταξη στην αγορά εργασίας ολόκληρου του εργατικού δυναμικού, ανεξαρτήτως, λόγου χάρη, φύλου, ηλικίας, σωματικής ικανότητας, θρησκείας, γενετήσιου προσανατολισμού ή (</a:t>
            </a:r>
            <a:r>
              <a:rPr lang="el-GR" sz="1400" dirty="0" err="1"/>
              <a:t>εθνοτικής</a:t>
            </a:r>
            <a:r>
              <a:rPr lang="el-GR" sz="1400" dirty="0"/>
              <a:t>) καταγωγής </a:t>
            </a:r>
            <a:r>
              <a:rPr lang="el-GR" sz="1400" b="1" dirty="0"/>
              <a:t>πρέπει να αποτελέσει προτεραιότητα</a:t>
            </a:r>
            <a:r>
              <a:rPr lang="el-GR" sz="1400" dirty="0"/>
              <a:t>. </a:t>
            </a:r>
          </a:p>
          <a:p>
            <a:pPr marL="171450" lvl="1" indent="-171450" algn="just">
              <a:buClrTx/>
              <a:buSzPct val="100000"/>
              <a:buFont typeface="Wingdings" pitchFamily="2" charset="2"/>
              <a:buChar char="v"/>
              <a:defRPr/>
            </a:pPr>
            <a:endParaRPr lang="el-GR" sz="1400" dirty="0"/>
          </a:p>
          <a:p>
            <a:pPr marL="171450" lvl="1" indent="-171450" algn="just">
              <a:buClrTx/>
              <a:buSzPct val="100000"/>
              <a:buFont typeface="Wingdings" pitchFamily="2" charset="2"/>
              <a:buChar char="v"/>
              <a:defRPr/>
            </a:pPr>
            <a:r>
              <a:rPr lang="el-GR" sz="1400" dirty="0"/>
              <a:t>Οι επενδύσεις σε μέτρα ένταξης είναι δαπανηρές σε βραχυπρόθεσμη και μεσοπρόθεσμη βάση, αλλά θα πρέπει να θεωρηθούν ως επένδυση στον άνθρωπο, η οποία </a:t>
            </a:r>
            <a:r>
              <a:rPr lang="el-GR" sz="1400" b="1" dirty="0"/>
              <a:t>θα αποδώσει καρπούς σε μακροπρόθεσμη βάση</a:t>
            </a:r>
            <a:r>
              <a:rPr lang="el-GR" sz="1400" dirty="0"/>
              <a:t>. </a:t>
            </a:r>
          </a:p>
          <a:p>
            <a:pPr marL="171450" lvl="1" indent="-171450" algn="just">
              <a:buClrTx/>
              <a:buSzPct val="100000"/>
              <a:buFont typeface="Wingdings" pitchFamily="2" charset="2"/>
              <a:buChar char="v"/>
              <a:defRPr/>
            </a:pPr>
            <a:endParaRPr lang="el-GR" sz="1400" dirty="0"/>
          </a:p>
          <a:p>
            <a:pPr marL="171450" lvl="1" indent="-171450" algn="just">
              <a:buClrTx/>
              <a:buSzPct val="100000"/>
              <a:buFont typeface="Wingdings" pitchFamily="2" charset="2"/>
              <a:buChar char="v"/>
              <a:defRPr/>
            </a:pPr>
            <a:r>
              <a:rPr lang="el-GR" sz="1400" b="1" dirty="0"/>
              <a:t>Η επιτυχής ένταξη θα ενισχύσει την κοινωνική συνοχή, την οικονομική ανάπτυξη και τη δημιουργία θέσεων εργασίας</a:t>
            </a:r>
            <a:r>
              <a:rPr lang="el-GR" sz="1400" dirty="0"/>
              <a:t>. </a:t>
            </a:r>
          </a:p>
          <a:p>
            <a:pPr>
              <a:defRPr/>
            </a:pPr>
            <a:endParaRPr lang="el-GR" dirty="0"/>
          </a:p>
        </p:txBody>
      </p:sp>
      <p:sp>
        <p:nvSpPr>
          <p:cNvPr id="51204" name="Slide Number Placeholder 3">
            <a:extLst>
              <a:ext uri="{FF2B5EF4-FFF2-40B4-BE49-F238E27FC236}">
                <a16:creationId xmlns:a16="http://schemas.microsoft.com/office/drawing/2014/main" id="{0EEEA510-3FDC-570F-847C-688FF716A15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86E7908D-97B9-F047-88A3-BAB47127F939}" type="slidenum">
              <a:rPr lang="el-GR" altLang="el-GR"/>
              <a:pPr/>
              <a:t>65</a:t>
            </a:fld>
            <a:endParaRPr lang="el-GR" altLang="el-G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7A7B46CD-4ECF-C97F-3D23-CC0101F6AE1D}"/>
              </a:ext>
            </a:extLst>
          </p:cNvPr>
          <p:cNvSpPr>
            <a:spLocks noGrp="1" noChangeArrowheads="1"/>
          </p:cNvSpPr>
          <p:nvPr>
            <p:ph type="title"/>
          </p:nvPr>
        </p:nvSpPr>
        <p:spPr/>
        <p:txBody>
          <a:bodyPr/>
          <a:lstStyle/>
          <a:p>
            <a:r>
              <a:rPr lang="el-GR" altLang="el-GR" sz="2000">
                <a:latin typeface="Verdana" panose="020B0604030504040204" pitchFamily="34" charset="0"/>
              </a:rPr>
              <a:t>Προώθηση της ένταξης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277FA050-70CB-28D5-EB10-AEDAFEB49B8E}"/>
              </a:ext>
            </a:extLst>
          </p:cNvPr>
          <p:cNvSpPr>
            <a:spLocks noGrp="1" noChangeArrowheads="1"/>
          </p:cNvSpPr>
          <p:nvPr>
            <p:ph type="body" idx="1"/>
          </p:nvPr>
        </p:nvSpPr>
        <p:spPr>
          <a:xfrm>
            <a:off x="2135189" y="1628776"/>
            <a:ext cx="8072437" cy="5229225"/>
          </a:xfrm>
        </p:spPr>
        <p:txBody>
          <a:bodyPr/>
          <a:lstStyle/>
          <a:p>
            <a:pPr marL="0" lvl="1" indent="0" algn="just">
              <a:buClr>
                <a:schemeClr val="tx2"/>
              </a:buClr>
              <a:buNone/>
              <a:defRPr/>
            </a:pPr>
            <a:r>
              <a:rPr lang="el-GR" sz="1400" b="1" dirty="0"/>
              <a:t>Ο σχεδιασμός των πολιτικών ένταξης</a:t>
            </a:r>
            <a:endParaRPr lang="el-GR" sz="1400" dirty="0"/>
          </a:p>
          <a:p>
            <a:pPr marL="0" lvl="1" indent="0" algn="just">
              <a:buClr>
                <a:schemeClr val="tx2"/>
              </a:buClr>
              <a:buNone/>
              <a:defRPr/>
            </a:pPr>
            <a:r>
              <a:rPr lang="el-GR" sz="1400" dirty="0"/>
              <a:t>Οι «Κοινές βασικές αρχές που διέπουν την πολιτική για την ένταξη των μεταναστών» (2004) και το μέσο υλοποίησής της, το «Κοινό πρόγραμμα για την ένταξη» (2005) αποτελούν τη βάση διαμόρφωσης της πολιτικής ένταξης των μεταναστών στην ΕΕ.</a:t>
            </a:r>
          </a:p>
          <a:p>
            <a:pPr marL="0" lvl="1" indent="0" algn="just">
              <a:buClr>
                <a:schemeClr val="tx2"/>
              </a:buClr>
              <a:buNone/>
              <a:defRPr/>
            </a:pPr>
            <a:r>
              <a:rPr lang="el-GR" sz="1400" dirty="0"/>
              <a:t>Σύμφωνα με την προσέγγιση αυτή:</a:t>
            </a:r>
          </a:p>
          <a:p>
            <a:pPr marL="171450" lvl="1" indent="-171450" algn="just">
              <a:buClrTx/>
              <a:buSzPct val="100000"/>
              <a:buFont typeface="Wingdings" pitchFamily="2" charset="2"/>
              <a:buChar char="v"/>
              <a:defRPr/>
            </a:pPr>
            <a:r>
              <a:rPr lang="el-GR" sz="1300" dirty="0"/>
              <a:t>Η ένταξη αποτελεί </a:t>
            </a:r>
            <a:r>
              <a:rPr lang="el-GR" sz="1300" b="1" dirty="0"/>
              <a:t>αμφίδρομη δυναμική διαδικασία</a:t>
            </a:r>
            <a:r>
              <a:rPr lang="el-GR" sz="1300" dirty="0"/>
              <a:t> και συνεπάγεται το </a:t>
            </a:r>
            <a:r>
              <a:rPr lang="el-GR" sz="1300" b="1" dirty="0"/>
              <a:t>σεβασμό των αξιών της ΕΕ</a:t>
            </a:r>
            <a:r>
              <a:rPr lang="el-GR" sz="1300" dirty="0"/>
              <a:t>,</a:t>
            </a:r>
          </a:p>
          <a:p>
            <a:pPr marL="171450" lvl="1" indent="-171450" algn="just">
              <a:buClrTx/>
              <a:buSzPct val="100000"/>
              <a:buFont typeface="Wingdings" pitchFamily="2" charset="2"/>
              <a:buChar char="v"/>
              <a:defRPr/>
            </a:pPr>
            <a:r>
              <a:rPr lang="el-GR" sz="1300" dirty="0"/>
              <a:t>Η </a:t>
            </a:r>
            <a:r>
              <a:rPr lang="el-GR" sz="1300" b="1" dirty="0"/>
              <a:t>απασχόλησ</a:t>
            </a:r>
            <a:r>
              <a:rPr lang="el-GR" sz="1300" dirty="0"/>
              <a:t>η αποτελεί βασικό μέρος της ένταξης και έχει ουσιαστική σημασία για τη συμμετοχή και την κοινωνική συνοχή,</a:t>
            </a:r>
          </a:p>
          <a:p>
            <a:pPr marL="171450" lvl="1" indent="-171450" algn="just">
              <a:buClrTx/>
              <a:buSzPct val="100000"/>
              <a:buFont typeface="Wingdings" pitchFamily="2" charset="2"/>
              <a:buChar char="v"/>
              <a:defRPr/>
            </a:pPr>
            <a:r>
              <a:rPr lang="el-GR" sz="1300" dirty="0"/>
              <a:t>Η </a:t>
            </a:r>
            <a:r>
              <a:rPr lang="el-GR" sz="1300" b="1" dirty="0"/>
              <a:t>γνώση της γλώσσας, της ιστορίας και των θεσμών της χώρας υποδοχής </a:t>
            </a:r>
            <a:r>
              <a:rPr lang="el-GR" sz="1300" dirty="0"/>
              <a:t>αποτελεί αναπόσπαστο τμήμα της επιτυχούς ένταξης,</a:t>
            </a:r>
          </a:p>
          <a:p>
            <a:pPr marL="171450" lvl="1" indent="-171450" algn="just">
              <a:buClrTx/>
              <a:buSzPct val="100000"/>
              <a:buFont typeface="Wingdings" pitchFamily="2" charset="2"/>
              <a:buChar char="v"/>
              <a:defRPr/>
            </a:pPr>
            <a:r>
              <a:rPr lang="el-GR" sz="1300" dirty="0"/>
              <a:t>Η </a:t>
            </a:r>
            <a:r>
              <a:rPr lang="el-GR" sz="1300" b="1" dirty="0"/>
              <a:t>εκπαίδευση</a:t>
            </a:r>
            <a:r>
              <a:rPr lang="el-GR" sz="1300" dirty="0"/>
              <a:t> είναι ζωτικής σημασίας για την ενεργό συμμετοχή,</a:t>
            </a:r>
          </a:p>
          <a:p>
            <a:pPr marL="171450" lvl="1" indent="-171450" algn="just">
              <a:buClrTx/>
              <a:buSzPct val="100000"/>
              <a:buFont typeface="Wingdings" pitchFamily="2" charset="2"/>
              <a:buChar char="v"/>
              <a:defRPr/>
            </a:pPr>
            <a:r>
              <a:rPr lang="el-GR" sz="1300" dirty="0"/>
              <a:t>Η </a:t>
            </a:r>
            <a:r>
              <a:rPr lang="el-GR" sz="1300" b="1" dirty="0"/>
              <a:t>πρόσβαση στους θεσμούς</a:t>
            </a:r>
            <a:r>
              <a:rPr lang="el-GR" sz="1300" dirty="0"/>
              <a:t>, τα αγαθά και τις υπηρεσίες στην ίδια βάση με τους πολίτες της εκάστοτε χώρας είναι θεμελιώδους σημασίας για την ένταξη,</a:t>
            </a:r>
          </a:p>
          <a:p>
            <a:pPr marL="171450" lvl="1" indent="-171450" algn="just">
              <a:buClrTx/>
              <a:buSzPct val="100000"/>
              <a:buFont typeface="Wingdings" pitchFamily="2" charset="2"/>
              <a:buChar char="v"/>
              <a:defRPr/>
            </a:pPr>
            <a:r>
              <a:rPr lang="el-GR" sz="1300" b="1" dirty="0" err="1"/>
              <a:t>διάδραση</a:t>
            </a:r>
            <a:r>
              <a:rPr lang="el-GR" sz="1300" dirty="0"/>
              <a:t> μεταξύ μεταναστών και γηγενών πολιτών,</a:t>
            </a:r>
          </a:p>
          <a:p>
            <a:pPr marL="171450" lvl="1" indent="-171450" algn="just">
              <a:buClrTx/>
              <a:buSzPct val="100000"/>
              <a:buFont typeface="Wingdings" pitchFamily="2" charset="2"/>
              <a:buChar char="v"/>
              <a:defRPr/>
            </a:pPr>
            <a:r>
              <a:rPr lang="el-GR" sz="1300" dirty="0"/>
              <a:t>Η άσκηση των διαφόρων </a:t>
            </a:r>
            <a:r>
              <a:rPr lang="el-GR" sz="1300" b="1" dirty="0"/>
              <a:t>πολιτισμικών και θρησκευτικών πρακτικώ</a:t>
            </a:r>
            <a:r>
              <a:rPr lang="el-GR" sz="1300" dirty="0"/>
              <a:t>ν πρέπει να διαφυλαχθεί,</a:t>
            </a:r>
          </a:p>
          <a:p>
            <a:pPr marL="171450" lvl="1" indent="-171450" algn="just">
              <a:buClrTx/>
              <a:buSzPct val="100000"/>
              <a:buFont typeface="Wingdings" pitchFamily="2" charset="2"/>
              <a:buChar char="v"/>
              <a:defRPr/>
            </a:pPr>
            <a:r>
              <a:rPr lang="el-GR" sz="1300" dirty="0"/>
              <a:t>Η ένταξη </a:t>
            </a:r>
            <a:r>
              <a:rPr lang="el-GR" sz="1300" b="1" dirty="0"/>
              <a:t>εμπεριέχει τη συμμετοχή</a:t>
            </a:r>
            <a:r>
              <a:rPr lang="el-GR" sz="1300" dirty="0"/>
              <a:t> στη δημοκρατική διαδικασία,</a:t>
            </a:r>
          </a:p>
          <a:p>
            <a:pPr marL="171450" lvl="1" indent="-171450" algn="just">
              <a:buClrTx/>
              <a:buSzPct val="100000"/>
              <a:buFont typeface="Wingdings" pitchFamily="2" charset="2"/>
              <a:buChar char="v"/>
              <a:defRPr/>
            </a:pPr>
            <a:r>
              <a:rPr lang="el-GR" sz="1300" dirty="0"/>
              <a:t>Θα πρέπει να διασφαλίζεται η </a:t>
            </a:r>
            <a:r>
              <a:rPr lang="el-GR" sz="1300" b="1" dirty="0"/>
              <a:t>ενσωμάτωση </a:t>
            </a:r>
            <a:r>
              <a:rPr lang="el-GR" sz="1300" dirty="0"/>
              <a:t>των πολιτικών ένταξης στις υπόλοιπες πολιτικές,</a:t>
            </a:r>
          </a:p>
          <a:p>
            <a:pPr marL="171450" lvl="1" indent="-171450" algn="just">
              <a:buClrTx/>
              <a:buSzPct val="100000"/>
              <a:buFont typeface="Wingdings" pitchFamily="2" charset="2"/>
              <a:buChar char="v"/>
              <a:defRPr/>
            </a:pPr>
            <a:r>
              <a:rPr lang="el-GR" sz="1300" dirty="0"/>
              <a:t>Θα πρέπει αν ορίζονται </a:t>
            </a:r>
            <a:r>
              <a:rPr lang="el-GR" sz="1300" b="1" dirty="0"/>
              <a:t>σαφείς στόχοι, δείκτες και μηχανισμοί αξιολόγησης </a:t>
            </a:r>
            <a:r>
              <a:rPr lang="el-GR" sz="1300" dirty="0"/>
              <a:t>για την προσαρμογή της πολιτικής για την ένταξη.</a:t>
            </a:r>
          </a:p>
        </p:txBody>
      </p:sp>
      <p:sp>
        <p:nvSpPr>
          <p:cNvPr id="52228" name="Slide Number Placeholder 2">
            <a:extLst>
              <a:ext uri="{FF2B5EF4-FFF2-40B4-BE49-F238E27FC236}">
                <a16:creationId xmlns:a16="http://schemas.microsoft.com/office/drawing/2014/main" id="{DA48190B-0F46-816E-EDB3-C3D7F9F4548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8313ED0A-5569-3A4F-9A10-1F61545E12E9}" type="slidenum">
              <a:rPr lang="el-GR" altLang="el-GR"/>
              <a:pPr/>
              <a:t>66</a:t>
            </a:fld>
            <a:endParaRPr lang="el-GR" altLang="el-G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3BA9A5B2-34F6-AC8F-2B27-E31F884E0BD1}"/>
              </a:ext>
            </a:extLst>
          </p:cNvPr>
          <p:cNvSpPr>
            <a:spLocks noGrp="1" noChangeArrowheads="1"/>
          </p:cNvSpPr>
          <p:nvPr>
            <p:ph type="title"/>
          </p:nvPr>
        </p:nvSpPr>
        <p:spPr/>
        <p:txBody>
          <a:bodyPr/>
          <a:lstStyle/>
          <a:p>
            <a:r>
              <a:rPr lang="el-GR" altLang="el-GR" sz="2000">
                <a:latin typeface="Verdana" panose="020B0604030504040204" pitchFamily="34" charset="0"/>
              </a:rPr>
              <a:t>Προώθηση της ένταξης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D9DF2BB0-8F81-732D-E68C-B7DE66700236}"/>
              </a:ext>
            </a:extLst>
          </p:cNvPr>
          <p:cNvSpPr>
            <a:spLocks noGrp="1" noChangeArrowheads="1"/>
          </p:cNvSpPr>
          <p:nvPr>
            <p:ph type="body" idx="1"/>
          </p:nvPr>
        </p:nvSpPr>
        <p:spPr>
          <a:xfrm>
            <a:off x="2894013" y="1628776"/>
            <a:ext cx="7313612" cy="4752975"/>
          </a:xfrm>
        </p:spPr>
        <p:txBody>
          <a:bodyPr/>
          <a:lstStyle/>
          <a:p>
            <a:pPr marL="0" lvl="1" indent="0" algn="just">
              <a:buClr>
                <a:schemeClr val="tx2"/>
              </a:buClr>
              <a:buNone/>
              <a:defRPr/>
            </a:pPr>
            <a:r>
              <a:rPr lang="el-GR" sz="1400" b="1" dirty="0"/>
              <a:t>Ο σχεδιασμός των πολιτικών ένταξης</a:t>
            </a:r>
          </a:p>
          <a:p>
            <a:pPr marL="0" lvl="1" indent="0" algn="just">
              <a:buClr>
                <a:schemeClr val="tx2"/>
              </a:buClr>
              <a:buNone/>
              <a:defRPr/>
            </a:pPr>
            <a:endParaRPr lang="el-GR" sz="1400" dirty="0"/>
          </a:p>
          <a:p>
            <a:pPr marL="0" lvl="1" indent="0" algn="just">
              <a:buClr>
                <a:schemeClr val="tx2"/>
              </a:buClr>
              <a:buNone/>
              <a:defRPr/>
            </a:pPr>
            <a:r>
              <a:rPr lang="el-GR" sz="1400" b="1" dirty="0"/>
              <a:t>Κρίσιμα σημεία </a:t>
            </a:r>
            <a:r>
              <a:rPr lang="el-GR" sz="1400" dirty="0"/>
              <a:t>στο σχεδιασμό και την υλοποίηση βιώσιμων πολιτικών ένταξης αποτελούν τα εξής:</a:t>
            </a:r>
          </a:p>
          <a:p>
            <a:pPr marL="171450" lvl="1" indent="-171450" algn="just">
              <a:buClrTx/>
              <a:buSzPct val="100000"/>
              <a:buFont typeface="Wingdings" pitchFamily="2" charset="2"/>
              <a:buChar char="v"/>
              <a:defRPr/>
            </a:pPr>
            <a:r>
              <a:rPr lang="el-GR" sz="1400" dirty="0"/>
              <a:t> Τα μέτρα ένταξης και οι κοινωνικές επενδύσεις </a:t>
            </a:r>
            <a:r>
              <a:rPr lang="el-GR" sz="1400" b="1" dirty="0"/>
              <a:t>θα πρέπει να στοχεύουν εξίσου τον τοπικό πληθυσμό και τους πρόσφυγες</a:t>
            </a:r>
            <a:r>
              <a:rPr lang="el-GR" sz="1400" dirty="0"/>
              <a:t>, και να καλύπτουν τις ιδιαίτερες ανάγκες κάθε ομάδας για την οποία προορίζονται. </a:t>
            </a:r>
          </a:p>
          <a:p>
            <a:pPr marL="171450" lvl="1" indent="-171450" algn="just">
              <a:buClrTx/>
              <a:buSzPct val="100000"/>
              <a:buFont typeface="Wingdings" pitchFamily="2" charset="2"/>
              <a:buChar char="v"/>
              <a:defRPr/>
            </a:pPr>
            <a:r>
              <a:rPr lang="el-GR" sz="1400" dirty="0"/>
              <a:t>Η χώρα θα πρέπει να υιοθετήσει μια </a:t>
            </a:r>
            <a:r>
              <a:rPr lang="el-GR" sz="1400" b="1" dirty="0"/>
              <a:t>ολοκληρωμένη και συνεπή προσέγγιση</a:t>
            </a:r>
            <a:r>
              <a:rPr lang="el-GR" sz="1400" dirty="0"/>
              <a:t>, που θα καλύπτει διαφορετικούς τομείς πολιτικής, και να αναγνωρίσει τη διαδικασία ασύλου ως αναπόσπαστο κομμάτι της διαδικασίας ένταξης.</a:t>
            </a:r>
          </a:p>
          <a:p>
            <a:pPr marL="171450" lvl="1" indent="-171450" algn="just">
              <a:buClrTx/>
              <a:buSzPct val="100000"/>
              <a:buFont typeface="Wingdings" pitchFamily="2" charset="2"/>
              <a:buChar char="v"/>
              <a:defRPr/>
            </a:pPr>
            <a:r>
              <a:rPr lang="el-GR" sz="1400" dirty="0"/>
              <a:t>Η ένταξη των προσφύγων αποτελεί απόλυτη υποχρέωση εάν θέλουμε να διαφυλάξουμε την κοινωνική συνοχή. </a:t>
            </a:r>
            <a:r>
              <a:rPr lang="el-GR" sz="1400" b="1" dirty="0"/>
              <a:t>Η απουσία ένταξης μπορεί να οδηγήσει σε παράλληλες κοινωνίες</a:t>
            </a:r>
            <a:r>
              <a:rPr lang="el-GR" sz="1400" dirty="0"/>
              <a:t> που μπορούν να αποσταθεροποιήσουν τη χώρα.   </a:t>
            </a:r>
          </a:p>
        </p:txBody>
      </p:sp>
      <p:sp>
        <p:nvSpPr>
          <p:cNvPr id="53252" name="Slide Number Placeholder 2">
            <a:extLst>
              <a:ext uri="{FF2B5EF4-FFF2-40B4-BE49-F238E27FC236}">
                <a16:creationId xmlns:a16="http://schemas.microsoft.com/office/drawing/2014/main" id="{2E34AB82-34E6-BDD1-F057-A9014AE39C1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8D984F8B-09AD-9F42-BAAF-AF88B745765B}" type="slidenum">
              <a:rPr lang="el-GR" altLang="el-GR"/>
              <a:pPr/>
              <a:t>67</a:t>
            </a:fld>
            <a:endParaRPr lang="el-GR" altLang="el-G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41A601A9-3652-F856-27CF-10545601059C}"/>
              </a:ext>
            </a:extLst>
          </p:cNvPr>
          <p:cNvSpPr>
            <a:spLocks noGrp="1" noChangeArrowheads="1"/>
          </p:cNvSpPr>
          <p:nvPr>
            <p:ph type="title"/>
          </p:nvPr>
        </p:nvSpPr>
        <p:spPr/>
        <p:txBody>
          <a:bodyPr/>
          <a:lstStyle/>
          <a:p>
            <a:r>
              <a:rPr lang="el-GR" altLang="el-GR" sz="2000">
                <a:latin typeface="Verdana" panose="020B0604030504040204" pitchFamily="34" charset="0"/>
              </a:rPr>
              <a:t>Προώθηση της ένταξης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69491354-13B9-BE6F-6906-BEB347055A12}"/>
              </a:ext>
            </a:extLst>
          </p:cNvPr>
          <p:cNvSpPr>
            <a:spLocks noGrp="1" noChangeArrowheads="1"/>
          </p:cNvSpPr>
          <p:nvPr>
            <p:ph type="body" idx="1"/>
          </p:nvPr>
        </p:nvSpPr>
        <p:spPr>
          <a:xfrm>
            <a:off x="2894013" y="1628776"/>
            <a:ext cx="7313612" cy="4752975"/>
          </a:xfrm>
        </p:spPr>
        <p:txBody>
          <a:bodyPr/>
          <a:lstStyle/>
          <a:p>
            <a:pPr marL="0" lvl="1" indent="0" algn="just">
              <a:buClr>
                <a:schemeClr val="tx2"/>
              </a:buClr>
              <a:buNone/>
              <a:defRPr/>
            </a:pPr>
            <a:r>
              <a:rPr lang="el-GR" sz="1400" b="1" dirty="0"/>
              <a:t>Ο σχεδιασμός των πολιτικών ένταξης</a:t>
            </a:r>
          </a:p>
          <a:p>
            <a:pPr marL="0" lvl="1" indent="0" algn="just">
              <a:buClr>
                <a:schemeClr val="tx2"/>
              </a:buClr>
              <a:buNone/>
              <a:defRPr/>
            </a:pPr>
            <a:endParaRPr lang="el-GR" sz="1400" dirty="0"/>
          </a:p>
          <a:p>
            <a:pPr marL="171450" lvl="1" indent="-171450" algn="just">
              <a:buClrTx/>
              <a:buSzPct val="100000"/>
              <a:buFont typeface="Wingdings" pitchFamily="2" charset="2"/>
              <a:buChar char="Ø"/>
              <a:defRPr/>
            </a:pPr>
            <a:r>
              <a:rPr lang="el-GR" sz="1400" dirty="0"/>
              <a:t>Στο σχεδιασμό πολιτικών ένταξης πρέπει να συμμετέχουν </a:t>
            </a:r>
            <a:r>
              <a:rPr lang="el-GR" sz="1400" b="1" dirty="0"/>
              <a:t>εμπειρογνώμονες και επαγγελματίες</a:t>
            </a:r>
            <a:r>
              <a:rPr lang="el-GR" sz="1400" dirty="0"/>
              <a:t>, ώστε να αποφευχθεί το ενδεχόμενο υιοθέτησης μιας προσέγγισης με λαϊκιστικό χαρακτήρα. </a:t>
            </a:r>
          </a:p>
          <a:p>
            <a:pPr marL="171450" lvl="1" indent="-171450" algn="just">
              <a:buClrTx/>
              <a:buSzPct val="100000"/>
              <a:buNone/>
              <a:defRPr/>
            </a:pPr>
            <a:endParaRPr lang="el-GR" sz="1400" dirty="0"/>
          </a:p>
          <a:p>
            <a:pPr marL="171450" lvl="1" indent="-171450" algn="just">
              <a:buClrTx/>
              <a:buSzPct val="100000"/>
              <a:buFont typeface="Wingdings" pitchFamily="2" charset="2"/>
              <a:buChar char="Ø"/>
              <a:defRPr/>
            </a:pPr>
            <a:r>
              <a:rPr lang="el-GR" sz="1400" dirty="0"/>
              <a:t>Η συμμετοχή των Δήμων και των τοπικών φορέων είναι ιδιαιτέρως σημαντική, καθώς </a:t>
            </a:r>
            <a:r>
              <a:rPr lang="el-GR" sz="1400" b="1" dirty="0"/>
              <a:t>είναι σε αυτό το επίπεδο που, ουσιαστικά, πραγματοποιείται η ένταξη</a:t>
            </a:r>
            <a:r>
              <a:rPr lang="el-GR" sz="1400" dirty="0"/>
              <a:t>. Το τοπικό επίπεδο μπορεί να διαδραματίσει αποφασιστικό ρόλο στη διαδικασία ένταξης, δεδομένου ότι είναι ο τόπος κοινής διαβίωσης όπου η απουσία ένταξης γίνεται ορατή.  </a:t>
            </a:r>
          </a:p>
          <a:p>
            <a:pPr marL="171450" lvl="1" indent="-171450" algn="just">
              <a:buClrTx/>
              <a:buSzPct val="100000"/>
              <a:buNone/>
              <a:defRPr/>
            </a:pPr>
            <a:endParaRPr lang="el-GR" sz="1400" dirty="0"/>
          </a:p>
          <a:p>
            <a:pPr marL="171450" lvl="1" indent="-171450" algn="just">
              <a:buClrTx/>
              <a:buSzPct val="100000"/>
              <a:buFont typeface="Wingdings" pitchFamily="2" charset="2"/>
              <a:buChar char="Ø"/>
              <a:defRPr/>
            </a:pPr>
            <a:r>
              <a:rPr lang="el-GR" sz="1400" dirty="0"/>
              <a:t>Η χώρα θα πρέπει να συμπεριλάβει τις </a:t>
            </a:r>
            <a:r>
              <a:rPr lang="el-GR" sz="1400" b="1" dirty="0"/>
              <a:t>οργανώσεις της κοινωνίας των πολιτών</a:t>
            </a:r>
            <a:r>
              <a:rPr lang="el-GR" sz="1400" dirty="0"/>
              <a:t>, και ιδίως τους  </a:t>
            </a:r>
            <a:r>
              <a:rPr lang="el-GR" sz="1400" b="1" dirty="0"/>
              <a:t>κοινωνικούς εταίρους</a:t>
            </a:r>
            <a:r>
              <a:rPr lang="el-GR" sz="1400" dirty="0"/>
              <a:t>, καθώς και τις </a:t>
            </a:r>
            <a:r>
              <a:rPr lang="el-GR" sz="1400" b="1" dirty="0"/>
              <a:t>περιφερειακές και δημοτικές αρχές</a:t>
            </a:r>
            <a:r>
              <a:rPr lang="el-GR" sz="1400" dirty="0"/>
              <a:t>, στο σχεδιασμό των πολιτικών ένταξης, αν μη τι άλλο για να εξασφαλιστεί ότι οι πρόσφυγες θα αναπτύσσουν δεξιότητες αναγκαίες για την κάλυψη των ελλείψεων των τοπικών αγορών εργασίας.</a:t>
            </a:r>
          </a:p>
        </p:txBody>
      </p:sp>
      <p:sp>
        <p:nvSpPr>
          <p:cNvPr id="54276" name="Slide Number Placeholder 2">
            <a:extLst>
              <a:ext uri="{FF2B5EF4-FFF2-40B4-BE49-F238E27FC236}">
                <a16:creationId xmlns:a16="http://schemas.microsoft.com/office/drawing/2014/main" id="{F1369E00-30F1-3AF8-D935-58ED317F566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F0404B72-C5C7-B041-BBAB-E0CC31318A7C}" type="slidenum">
              <a:rPr lang="el-GR" altLang="el-GR"/>
              <a:pPr/>
              <a:t>68</a:t>
            </a:fld>
            <a:endParaRPr lang="el-GR" altLang="el-G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63FA76E5-3D4C-C526-92E1-703BD0E0EC3A}"/>
              </a:ext>
            </a:extLst>
          </p:cNvPr>
          <p:cNvSpPr>
            <a:spLocks noGrp="1"/>
          </p:cNvSpPr>
          <p:nvPr>
            <p:ph type="title"/>
          </p:nvPr>
        </p:nvSpPr>
        <p:spPr/>
        <p:txBody>
          <a:bodyPr/>
          <a:lstStyle/>
          <a:p>
            <a:r>
              <a:rPr lang="el-GR" altLang="el-GR" sz="2000">
                <a:latin typeface="Verdana" panose="020B0604030504040204" pitchFamily="34" charset="0"/>
              </a:rPr>
              <a:t>Προώθηση της ένταξης των προσφύγων</a:t>
            </a:r>
          </a:p>
        </p:txBody>
      </p:sp>
      <p:sp>
        <p:nvSpPr>
          <p:cNvPr id="55299" name="Content Placeholder 2">
            <a:extLst>
              <a:ext uri="{FF2B5EF4-FFF2-40B4-BE49-F238E27FC236}">
                <a16:creationId xmlns:a16="http://schemas.microsoft.com/office/drawing/2014/main" id="{D8D68280-0305-7158-B1E2-4ACD0BE6AE38}"/>
              </a:ext>
            </a:extLst>
          </p:cNvPr>
          <p:cNvSpPr>
            <a:spLocks noGrp="1"/>
          </p:cNvSpPr>
          <p:nvPr>
            <p:ph idx="1"/>
          </p:nvPr>
        </p:nvSpPr>
        <p:spPr/>
        <p:txBody>
          <a:bodyPr/>
          <a:lstStyle/>
          <a:p>
            <a:pPr marL="171450" lvl="1" indent="-171450" algn="just">
              <a:buClrTx/>
              <a:buSzPct val="100000"/>
              <a:buNone/>
            </a:pPr>
            <a:r>
              <a:rPr lang="el-GR" altLang="el-GR" sz="1400" b="1"/>
              <a:t>Ο σχεδιασμός των πολιτικών ένταξης</a:t>
            </a:r>
          </a:p>
          <a:p>
            <a:pPr marL="171450" lvl="1" indent="-171450" algn="just">
              <a:buClrTx/>
              <a:buSzPct val="100000"/>
              <a:buNone/>
            </a:pPr>
            <a:endParaRPr lang="el-GR" altLang="el-GR" sz="1400"/>
          </a:p>
          <a:p>
            <a:pPr marL="171450" lvl="1" indent="-171450" algn="just">
              <a:buClrTx/>
              <a:buSzPct val="100000"/>
              <a:buFont typeface="Wingdings" pitchFamily="2" charset="2"/>
              <a:buChar char="Ø"/>
            </a:pPr>
            <a:r>
              <a:rPr lang="el-GR" altLang="el-GR" sz="1400"/>
              <a:t>Η χώρα πρέπει να λάβει υπόψη ότι απαιτείται </a:t>
            </a:r>
            <a:r>
              <a:rPr lang="el-GR" altLang="el-GR" sz="1400" b="1"/>
              <a:t>εξατομικευμένη προσέγγιση στην πολιτική ένταξης.</a:t>
            </a:r>
            <a:r>
              <a:rPr lang="el-GR" altLang="el-GR" sz="1400"/>
              <a:t> </a:t>
            </a:r>
          </a:p>
          <a:p>
            <a:pPr marL="171450" lvl="1" indent="-171450" algn="just">
              <a:buClrTx/>
              <a:buSzPct val="100000"/>
              <a:buFont typeface="Wingdings" pitchFamily="2" charset="2"/>
              <a:buChar char="Ø"/>
            </a:pPr>
            <a:r>
              <a:rPr lang="el-GR" altLang="el-GR" sz="1400"/>
              <a:t>Η χώρα πρέπει να αξιοποιήσει άτομα με μεταναστευτικό/προσφυγικό ιστορικό που έχουν ενταχθεί επιτυχημένα ως μέντορες που θα παρέχουν υποστήριξη στους αιτούντες άσυλο. </a:t>
            </a:r>
            <a:r>
              <a:rPr lang="el-GR" altLang="el-GR" sz="1400" b="1"/>
              <a:t>Αυτοί θα λειτουργούν ως πρότυπα και θα βοηθούν στην καλύτερη κατανόηση της κοινωνίας υποδοχής.</a:t>
            </a:r>
          </a:p>
          <a:p>
            <a:pPr marL="171450" lvl="1" indent="-171450" algn="just">
              <a:buClrTx/>
              <a:buSzPct val="100000"/>
              <a:buNone/>
            </a:pPr>
            <a:endParaRPr lang="el-GR" altLang="el-GR" sz="1400"/>
          </a:p>
          <a:p>
            <a:pPr marL="171450" lvl="1" indent="-171450" algn="just">
              <a:buClrTx/>
              <a:buSzPct val="100000"/>
              <a:buFont typeface="Wingdings" pitchFamily="2" charset="2"/>
              <a:buChar char="Ø"/>
            </a:pPr>
            <a:r>
              <a:rPr lang="el-GR" altLang="el-GR" sz="1400"/>
              <a:t>Οι πρόσφυγες πρέπει να </a:t>
            </a:r>
            <a:r>
              <a:rPr lang="el-GR" altLang="el-GR" sz="1400" b="1"/>
              <a:t>τηρούν τους νόμους της χώρας υποδοχής και να αποδέχονται τον πολιτισμό της</a:t>
            </a:r>
            <a:r>
              <a:rPr lang="el-GR" altLang="el-GR" sz="1400"/>
              <a:t>. Αυτό περιλαμβάνει το σεβασμό της </a:t>
            </a:r>
            <a:r>
              <a:rPr lang="el-GR" altLang="el-GR" sz="1400" b="1"/>
              <a:t>ισότητας των φύλων </a:t>
            </a:r>
            <a:r>
              <a:rPr lang="el-GR" altLang="el-GR" sz="1400"/>
              <a:t>και των γυναικών που κατέχουν θέσεις εξουσίας, όπως εκπαιδευτικοί, γιατροί, κοινωνικές λειτουργοί κλπ.  </a:t>
            </a:r>
          </a:p>
          <a:p>
            <a:pPr marL="171450" lvl="1" indent="-171450" algn="just">
              <a:buClrTx/>
              <a:buSzPct val="100000"/>
              <a:buNone/>
            </a:pPr>
            <a:endParaRPr lang="el-GR" altLang="el-GR" sz="1400"/>
          </a:p>
          <a:p>
            <a:pPr marL="171450" lvl="1" indent="-171450" algn="just">
              <a:buClrTx/>
              <a:buSzPct val="100000"/>
              <a:buFont typeface="Wingdings" pitchFamily="2" charset="2"/>
              <a:buChar char="Ø"/>
            </a:pPr>
            <a:r>
              <a:rPr lang="el-GR" altLang="el-GR" sz="1400"/>
              <a:t>Η χώρα πρέπει να λάβει υπόψη ότι η εξαιρετικά εντατική υποστήριξη των </a:t>
            </a:r>
            <a:r>
              <a:rPr lang="el-GR" altLang="el-GR" sz="1400" b="1"/>
              <a:t>ασυνόδευτων ανηλίκων </a:t>
            </a:r>
            <a:r>
              <a:rPr lang="el-GR" altLang="el-GR" sz="1400"/>
              <a:t>σε ορισμένες χώρες αποτελεί ορθή πρακτική και πρότυπο, παρότι δαπανηρή, για την ένταξη όλων των μεταναστών.</a:t>
            </a:r>
          </a:p>
          <a:p>
            <a:pPr>
              <a:buFont typeface="Wingdings" pitchFamily="2" charset="2"/>
              <a:buNone/>
            </a:pPr>
            <a:endParaRPr lang="el-GR" altLang="el-GR"/>
          </a:p>
        </p:txBody>
      </p:sp>
      <p:sp>
        <p:nvSpPr>
          <p:cNvPr id="55300" name="Slide Number Placeholder 2">
            <a:extLst>
              <a:ext uri="{FF2B5EF4-FFF2-40B4-BE49-F238E27FC236}">
                <a16:creationId xmlns:a16="http://schemas.microsoft.com/office/drawing/2014/main" id="{BFC2E06F-0E41-DD3A-A330-F3B784665CB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D3DCDCE1-597C-9943-8441-75CEC1B2E433}" type="slidenum">
              <a:rPr lang="el-GR" altLang="el-GR"/>
              <a:pPr/>
              <a:t>69</a:t>
            </a:fld>
            <a:endParaRPr lang="el-GR" altLang="el-G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7F959193-F45F-3998-7EA3-8CD5CDE8BC2A}"/>
              </a:ext>
            </a:extLst>
          </p:cNvPr>
          <p:cNvSpPr>
            <a:spLocks noGrp="1" noChangeArrowheads="1"/>
          </p:cNvSpPr>
          <p:nvPr>
            <p:ph type="title"/>
          </p:nvPr>
        </p:nvSpPr>
        <p:spPr/>
        <p:txBody>
          <a:bodyPr/>
          <a:lstStyle/>
          <a:p>
            <a:r>
              <a:rPr lang="el-GR" altLang="el-GR" sz="2000">
                <a:latin typeface="Verdana" panose="020B0604030504040204" pitchFamily="34" charset="0"/>
              </a:rPr>
              <a:t>Προώθηση της ένταξης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A52C207A-1F26-66E3-DFDC-396FB2BCEFDC}"/>
              </a:ext>
            </a:extLst>
          </p:cNvPr>
          <p:cNvSpPr>
            <a:spLocks noGrp="1" noChangeArrowheads="1"/>
          </p:cNvSpPr>
          <p:nvPr>
            <p:ph type="body" idx="1"/>
          </p:nvPr>
        </p:nvSpPr>
        <p:spPr>
          <a:xfrm>
            <a:off x="2894013" y="1628776"/>
            <a:ext cx="7313612" cy="4752975"/>
          </a:xfrm>
        </p:spPr>
        <p:txBody>
          <a:bodyPr/>
          <a:lstStyle/>
          <a:p>
            <a:pPr marL="0" lvl="1" indent="0" algn="just">
              <a:buClr>
                <a:schemeClr val="tx2"/>
              </a:buClr>
              <a:buNone/>
              <a:defRPr/>
            </a:pPr>
            <a:r>
              <a:rPr lang="el-GR" sz="1300" b="1" dirty="0"/>
              <a:t>Υποστήριξη της στέγασης</a:t>
            </a:r>
            <a:endParaRPr lang="en-US" sz="1300" b="1" dirty="0"/>
          </a:p>
          <a:p>
            <a:pPr marL="0" lvl="1" indent="0" algn="just">
              <a:buClr>
                <a:schemeClr val="tx2"/>
              </a:buClr>
              <a:buNone/>
              <a:defRPr/>
            </a:pPr>
            <a:endParaRPr lang="el-GR" sz="1200" dirty="0"/>
          </a:p>
          <a:p>
            <a:pPr marL="0" lvl="1" indent="0" algn="just">
              <a:buClr>
                <a:schemeClr val="tx2"/>
              </a:buClr>
              <a:buFont typeface="Wingdings" pitchFamily="2" charset="2"/>
              <a:buChar char="v"/>
              <a:defRPr/>
            </a:pPr>
            <a:r>
              <a:rPr lang="el-GR" sz="1400" b="1" dirty="0"/>
              <a:t> Η στέγαση είναι θεμελιώδους σημασίας για την ένταξη</a:t>
            </a:r>
            <a:r>
              <a:rPr lang="el-GR" sz="1400" dirty="0"/>
              <a:t>: τα κέντρα υποδοχής ικανοποιούν τις άμεσες ανάγκες για κατάλυμα και ανάπαυση (συχνά, και για πολύ μεγαλύτερο από το αρχικά προβλεπόμενο χρονικό διάστημα), όμως, η παραμονή σε αυτά για μεγαλύτερο χρονικό διάστημα καθιστά την ένταξη δυσκολότερη. </a:t>
            </a:r>
          </a:p>
          <a:p>
            <a:pPr marL="0" lvl="1" indent="0" algn="just">
              <a:buClr>
                <a:schemeClr val="tx2"/>
              </a:buClr>
              <a:buFont typeface="Wingdings" pitchFamily="2" charset="2"/>
              <a:buChar char="v"/>
              <a:defRPr/>
            </a:pPr>
            <a:r>
              <a:rPr lang="el-GR" sz="1400" dirty="0"/>
              <a:t> Συνεπώς, η παραπομπή των αιτούντων άσυλο στα κέντρα υποδοχής ικανοποιεί τις άμεσες στεγαστικές ανάγκες τους αλλά </a:t>
            </a:r>
            <a:r>
              <a:rPr lang="el-GR" sz="1400" b="1" dirty="0"/>
              <a:t>μπορεί να οδηγήσει στην απομόνωσή τους από την κοινωνία υποδοχής. </a:t>
            </a:r>
            <a:endParaRPr lang="el-GR" sz="1400" dirty="0"/>
          </a:p>
          <a:p>
            <a:pPr marL="0" lvl="1" indent="0" algn="just">
              <a:buClr>
                <a:schemeClr val="tx2"/>
              </a:buClr>
              <a:buFont typeface="Wingdings" pitchFamily="2" charset="2"/>
              <a:buChar char="v"/>
              <a:defRPr/>
            </a:pPr>
            <a:r>
              <a:rPr lang="el-GR" sz="1400" dirty="0"/>
              <a:t> Από την άλλη πλευρά, οι συχνές μετακομίσεις επιδεινώνουν την αστάθεια και παρακωλύουν την ενεργή συμμετοχή των παιδιών στο σχολείο. Λαμβάνοντας υπόψη αυτές τις παραμέτρους και προκειμένου για την κοινωνική συνοχή, οι Δήμοι της χώρας υποστηρίζουν ότι στο πλαίσιο της ορθολογικής κατανομής των προσφυγικών πληθυσμών στην ελληνική επικράτεια, </a:t>
            </a:r>
            <a:r>
              <a:rPr lang="el-GR" sz="1400" b="1" dirty="0"/>
              <a:t>οι πρόσφυγες θα υποστηρίζονται ώστε να στεγάζονται σε  συγκροτήματα κατοικιών, διαμερίσματα και οικίες εντός ή πλησίον κατοικημένων περιοχών </a:t>
            </a:r>
            <a:r>
              <a:rPr lang="el-GR" sz="1400" dirty="0"/>
              <a:t>και κατά τρόπο ώστε να μην δημιουργούνται συνθήκες </a:t>
            </a:r>
            <a:r>
              <a:rPr lang="el-GR" sz="1400" dirty="0" err="1"/>
              <a:t>γκετοποίησης</a:t>
            </a:r>
            <a:r>
              <a:rPr lang="el-GR" sz="1400" dirty="0"/>
              <a:t>. Παράλληλα, θα υποστηρίζονται για την </a:t>
            </a:r>
            <a:r>
              <a:rPr lang="el-GR" sz="1400" b="1" dirty="0"/>
              <a:t>ένταξή τους στη ζωή των κοινοτήτων και των Δήμων </a:t>
            </a:r>
            <a:r>
              <a:rPr lang="el-GR" sz="1400" dirty="0"/>
              <a:t>(ένταξη και συμμετοχή σε αθλητικούς και πολιτιστικούς συλλόγους κ.λπ.).</a:t>
            </a:r>
          </a:p>
        </p:txBody>
      </p:sp>
      <p:sp>
        <p:nvSpPr>
          <p:cNvPr id="56324" name="Slide Number Placeholder 2">
            <a:extLst>
              <a:ext uri="{FF2B5EF4-FFF2-40B4-BE49-F238E27FC236}">
                <a16:creationId xmlns:a16="http://schemas.microsoft.com/office/drawing/2014/main" id="{0FA6F828-836E-D0A8-5EED-0B3D45C529A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106AB9E5-FF97-484F-A32E-60D13869E5AF}" type="slidenum">
              <a:rPr lang="el-GR" altLang="el-GR"/>
              <a:pPr/>
              <a:t>70</a:t>
            </a:fld>
            <a:endParaRPr lang="el-GR" altLang="el-G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6180CDCD-A7D0-4438-5698-1DFA9A386B33}"/>
              </a:ext>
            </a:extLst>
          </p:cNvPr>
          <p:cNvSpPr>
            <a:spLocks noGrp="1" noChangeArrowheads="1"/>
          </p:cNvSpPr>
          <p:nvPr>
            <p:ph type="title"/>
          </p:nvPr>
        </p:nvSpPr>
        <p:spPr/>
        <p:txBody>
          <a:bodyPr/>
          <a:lstStyle/>
          <a:p>
            <a:r>
              <a:rPr lang="el-GR" altLang="el-GR" sz="2000">
                <a:latin typeface="Verdana" panose="020B0604030504040204" pitchFamily="34" charset="0"/>
              </a:rPr>
              <a:t>Προώθηση της ένταξης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F1DADFA1-AAC7-F28B-C806-000D72D0A451}"/>
              </a:ext>
            </a:extLst>
          </p:cNvPr>
          <p:cNvSpPr>
            <a:spLocks noGrp="1" noChangeArrowheads="1"/>
          </p:cNvSpPr>
          <p:nvPr>
            <p:ph type="body" idx="1"/>
          </p:nvPr>
        </p:nvSpPr>
        <p:spPr>
          <a:xfrm>
            <a:off x="2894013" y="1628775"/>
            <a:ext cx="7313612" cy="4895850"/>
          </a:xfrm>
        </p:spPr>
        <p:txBody>
          <a:bodyPr/>
          <a:lstStyle/>
          <a:p>
            <a:pPr marL="0" lvl="1" indent="0" algn="just">
              <a:buClr>
                <a:schemeClr val="tx2"/>
              </a:buClr>
              <a:buNone/>
              <a:defRPr/>
            </a:pPr>
            <a:r>
              <a:rPr lang="el-GR" sz="1400" b="1" dirty="0"/>
              <a:t>Ο καθοριστικός ρόλος της γλωσσικής και επαγγελματικής κατάρτισης</a:t>
            </a:r>
            <a:endParaRPr lang="en-US" sz="1400" b="1" dirty="0"/>
          </a:p>
          <a:p>
            <a:pPr marL="0" lvl="1" indent="0" algn="just">
              <a:buClr>
                <a:schemeClr val="tx2"/>
              </a:buClr>
              <a:buNone/>
              <a:defRPr/>
            </a:pPr>
            <a:endParaRPr lang="el-GR" sz="1400" dirty="0"/>
          </a:p>
          <a:p>
            <a:pPr marL="0" lvl="1" indent="0" algn="just">
              <a:buClr>
                <a:schemeClr val="tx2"/>
              </a:buClr>
              <a:buFont typeface="Wingdings" pitchFamily="2" charset="2"/>
              <a:buChar char="v"/>
              <a:defRPr/>
            </a:pPr>
            <a:r>
              <a:rPr lang="el-GR" sz="1400" dirty="0"/>
              <a:t> Σύμφωνα με την Ύπατη Αρμοστείας του ΟΗΕ για τους Πρόσφυγες η κατάρτιση στη γλώσσα πρέπει να παρέχεται </a:t>
            </a:r>
            <a:r>
              <a:rPr lang="el-GR" sz="1400" b="1" dirty="0"/>
              <a:t>από την έναρξη της διαδικασίας καθορισμού του καθεστώτος του πρόσφυγα </a:t>
            </a:r>
            <a:r>
              <a:rPr lang="el-GR" sz="1400" dirty="0"/>
              <a:t>εκτός εάν εύλογα προβλέπεται ότι ο αιτών άσυλο δεν θα διαμείνει στη χώρα ασύλου πέραν από λίγες εβδομάδες. </a:t>
            </a:r>
          </a:p>
          <a:p>
            <a:pPr marL="0" lvl="1" indent="0" algn="just">
              <a:buClr>
                <a:schemeClr val="tx2"/>
              </a:buClr>
              <a:buFont typeface="Wingdings" pitchFamily="2" charset="2"/>
              <a:buChar char="v"/>
              <a:defRPr/>
            </a:pPr>
            <a:r>
              <a:rPr lang="el-GR" sz="1400" dirty="0"/>
              <a:t>Για να είναι αποτελεσματική, η κατάρτιση στη γλώσσα </a:t>
            </a:r>
            <a:r>
              <a:rPr lang="el-GR" sz="1400" b="1" dirty="0"/>
              <a:t>πρέπει να προσαρμόζεται </a:t>
            </a:r>
            <a:r>
              <a:rPr lang="el-GR" sz="1400" dirty="0"/>
              <a:t>στις διαφορετικές ικανότητες μάθησης των αιτούντων άσυλο και να περιλαμβάνει πληροφορίες – κλειδιά για την κοινωνία υποδοχής και τη λειτουργία της.</a:t>
            </a:r>
          </a:p>
          <a:p>
            <a:pPr marL="0" lvl="1" indent="0" algn="just">
              <a:buClr>
                <a:schemeClr val="tx2"/>
              </a:buClr>
              <a:buFont typeface="Wingdings" pitchFamily="2" charset="2"/>
              <a:buChar char="v"/>
              <a:defRPr/>
            </a:pPr>
            <a:r>
              <a:rPr lang="el-GR" sz="1400" dirty="0"/>
              <a:t>Τα γλωσσικά μαθήματα θα πρέπει επίσης να αξιοποιηθούν για </a:t>
            </a:r>
            <a:r>
              <a:rPr lang="el-GR" sz="1400" b="1" dirty="0"/>
              <a:t>την εξοικείωση των αιτούντων άσυλο με τις αξίες </a:t>
            </a:r>
            <a:r>
              <a:rPr lang="el-GR" sz="1400" dirty="0"/>
              <a:t>(π.χ. ίση μεταχείριση γυναικών και ανδρών, ελευθερία έκφρασης, απαγόρευση της ενδοοικογενειακής βίας) </a:t>
            </a:r>
            <a:r>
              <a:rPr lang="el-GR" sz="1400" b="1" dirty="0"/>
              <a:t>και τον πολιτισμό της χώρας μας. </a:t>
            </a:r>
          </a:p>
          <a:p>
            <a:pPr marL="0" lvl="1" indent="0" algn="just">
              <a:buClr>
                <a:schemeClr val="tx2"/>
              </a:buClr>
              <a:buFont typeface="Wingdings" pitchFamily="2" charset="2"/>
              <a:buChar char="v"/>
              <a:defRPr/>
            </a:pPr>
            <a:r>
              <a:rPr lang="el-GR" sz="1400" dirty="0"/>
              <a:t> </a:t>
            </a:r>
            <a:r>
              <a:rPr lang="el-GR" sz="1400" b="1" dirty="0"/>
              <a:t>Δυναμικές είναι και οι συνέπειες της επαγγελματικής κατάρτισης</a:t>
            </a:r>
            <a:r>
              <a:rPr lang="el-GR" sz="1400" dirty="0"/>
              <a:t>. Επιτρέπει στους αιτούντες άσυλο να συναναστρέφονται με τους πολίτες της χώρας υποδοχής σε ισότιμους όρους και όχι ως αποδέκτες υπηρεσιών και διευκολύνει την πρόσβαση τους στην απασχόληση στην περίπτωση χορήγησης άδειας διαμονής.</a:t>
            </a:r>
          </a:p>
        </p:txBody>
      </p:sp>
      <p:sp>
        <p:nvSpPr>
          <p:cNvPr id="57348" name="Slide Number Placeholder 2">
            <a:extLst>
              <a:ext uri="{FF2B5EF4-FFF2-40B4-BE49-F238E27FC236}">
                <a16:creationId xmlns:a16="http://schemas.microsoft.com/office/drawing/2014/main" id="{3573E23E-605E-AE87-6989-7890DB6F565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95358C43-3577-0E46-BA3A-50E12B110EC6}" type="slidenum">
              <a:rPr lang="el-GR" altLang="el-GR"/>
              <a:pPr/>
              <a:t>71</a:t>
            </a:fld>
            <a:endParaRPr lang="el-GR" altLang="el-G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37FCA831-BE3B-0EE7-534B-271ED7A1280C}"/>
              </a:ext>
            </a:extLst>
          </p:cNvPr>
          <p:cNvSpPr>
            <a:spLocks noGrp="1" noChangeArrowheads="1"/>
          </p:cNvSpPr>
          <p:nvPr>
            <p:ph type="title"/>
          </p:nvPr>
        </p:nvSpPr>
        <p:spPr/>
        <p:txBody>
          <a:bodyPr/>
          <a:lstStyle/>
          <a:p>
            <a:r>
              <a:rPr lang="el-GR" altLang="el-GR" sz="2000">
                <a:latin typeface="Verdana" panose="020B0604030504040204" pitchFamily="34" charset="0"/>
              </a:rPr>
              <a:t>Προώθηση της ένταξης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CD40C867-8842-3ADB-4B0F-9AB1E858658B}"/>
              </a:ext>
            </a:extLst>
          </p:cNvPr>
          <p:cNvSpPr>
            <a:spLocks noGrp="1" noChangeArrowheads="1"/>
          </p:cNvSpPr>
          <p:nvPr>
            <p:ph type="body" idx="1"/>
          </p:nvPr>
        </p:nvSpPr>
        <p:spPr>
          <a:xfrm>
            <a:off x="2894013" y="1628776"/>
            <a:ext cx="7313612" cy="4968875"/>
          </a:xfrm>
        </p:spPr>
        <p:txBody>
          <a:bodyPr/>
          <a:lstStyle/>
          <a:p>
            <a:pPr marL="0" lvl="1" indent="0" algn="just">
              <a:buClr>
                <a:schemeClr val="tx2"/>
              </a:buClr>
              <a:buNone/>
              <a:defRPr/>
            </a:pPr>
            <a:r>
              <a:rPr lang="el-GR" sz="1400" b="1" dirty="0"/>
              <a:t>Ο καθοριστικός ρόλος της γλωσσικής και επαγγελματικής κατάρτισης</a:t>
            </a:r>
            <a:endParaRPr lang="en-US" sz="1400" b="1" dirty="0"/>
          </a:p>
          <a:p>
            <a:pPr marL="0" lvl="1" indent="0" algn="just">
              <a:buClr>
                <a:schemeClr val="tx2"/>
              </a:buClr>
              <a:buNone/>
              <a:defRPr/>
            </a:pPr>
            <a:endParaRPr lang="el-GR" sz="1400" dirty="0"/>
          </a:p>
          <a:p>
            <a:pPr marL="0" lvl="1" indent="0" algn="just">
              <a:buClr>
                <a:schemeClr val="tx2"/>
              </a:buClr>
              <a:buNone/>
              <a:defRPr/>
            </a:pPr>
            <a:r>
              <a:rPr lang="el-GR" sz="1400" b="1" u="sng" dirty="0"/>
              <a:t>Άμεσα μέτρα</a:t>
            </a:r>
            <a:r>
              <a:rPr lang="el-GR" sz="1400" b="1" dirty="0"/>
              <a:t>:</a:t>
            </a:r>
          </a:p>
          <a:p>
            <a:pPr marL="171450" lvl="1" indent="-171450" algn="just">
              <a:buClrTx/>
              <a:buSzPct val="100000"/>
              <a:buFont typeface="Wingdings" pitchFamily="2" charset="2"/>
              <a:buChar char="ü"/>
              <a:defRPr/>
            </a:pPr>
            <a:r>
              <a:rPr lang="el-GR" sz="1400" dirty="0"/>
              <a:t>Η χώρα θα πρέπει να διαθέσει τους απαραίτητους πόρους για την παροχή γλωσσικής κατάρτισης, </a:t>
            </a:r>
            <a:r>
              <a:rPr lang="el-GR" sz="1400" b="1" dirty="0"/>
              <a:t>το συντομότερο δυνατό μετά την άφιξη</a:t>
            </a:r>
            <a:r>
              <a:rPr lang="el-GR" sz="1400" dirty="0"/>
              <a:t>, σε όσους αναμένεται να λάβουν καθεστώς προστασίας, ενώ θα ήταν σκόπιμο αυτή να συνδυάζεται με εργασία ή άλλης μορφής απασχόληση, π.χ. κοινωφελή, καθώς αυτό συμβάλλει στη γλωσσική κατάρτιση.</a:t>
            </a:r>
          </a:p>
          <a:p>
            <a:pPr marL="171450" lvl="1" indent="-171450" algn="just">
              <a:buClrTx/>
              <a:buSzPct val="100000"/>
              <a:buFont typeface="Wingdings" pitchFamily="2" charset="2"/>
              <a:buChar char="ü"/>
              <a:defRPr/>
            </a:pPr>
            <a:r>
              <a:rPr lang="el-GR" sz="1400" dirty="0"/>
              <a:t>Η χώρα πρέπει να παρέχει ταχεία πρόσβαση σε </a:t>
            </a:r>
            <a:r>
              <a:rPr lang="el-GR" sz="1400" b="1" dirty="0"/>
              <a:t>υπηρεσίες παιδικής μέριμνας και σχολεία, </a:t>
            </a:r>
            <a:r>
              <a:rPr lang="el-GR" sz="1400" dirty="0"/>
              <a:t>πράγμα που έχει ζωτική σημασία για την ένταξη των οικογενειών και την ένταξη των γυναικών στην αγορά εργασίας.</a:t>
            </a:r>
          </a:p>
          <a:p>
            <a:pPr marL="171450" lvl="1" indent="-171450" algn="just">
              <a:buClrTx/>
              <a:buSzPct val="100000"/>
              <a:buFont typeface="Wingdings" pitchFamily="2" charset="2"/>
              <a:buChar char="ü"/>
              <a:defRPr/>
            </a:pPr>
            <a:r>
              <a:rPr lang="el-GR" sz="1400" dirty="0"/>
              <a:t>Τα παιδιά πρόσφυγες </a:t>
            </a:r>
            <a:r>
              <a:rPr lang="el-GR" sz="1400" b="1" dirty="0"/>
              <a:t>θα πρέπει να εγγράφονται για φοίτηση στα τοπικά σχολεία μαζί με τα άλλα παιδιά το συντομότερο δυνατό </a:t>
            </a:r>
            <a:r>
              <a:rPr lang="el-GR" sz="1400" dirty="0"/>
              <a:t>και να λαμβάνουν στήριξη για την εκμάθηση της εθνικής γλώσσας. </a:t>
            </a:r>
          </a:p>
          <a:p>
            <a:pPr marL="171450" lvl="1" indent="-171450" algn="just">
              <a:buClrTx/>
              <a:buSzPct val="100000"/>
              <a:buFont typeface="Wingdings" pitchFamily="2" charset="2"/>
              <a:buChar char="ü"/>
              <a:defRPr/>
            </a:pPr>
            <a:r>
              <a:rPr lang="el-GR" sz="1400" dirty="0"/>
              <a:t>Πρέπει να δοθεί ιδιαίτερη προσοχή στους ανήλικους, ιδίως στους ασυνόδευτους ανηλίκους, οι οποίοι, σε πολλές περιπτώσεις, έχουν υποστεί ψυχικά τραύματα. Εάν – λόγω ηλικίας – δεν επιτρέπεται να φοιτήσουν πλέον στο σχολείο, θα πρέπει να τους εξασφαλιστούν ενδεδειγμένες δυνατότητες εκπαίδευσης, ειδικά σχεδιασμένες για την ομάδα αυτή, ούτως ώστε να αποφευχθεί η απογοήτευση.</a:t>
            </a:r>
          </a:p>
        </p:txBody>
      </p:sp>
      <p:sp>
        <p:nvSpPr>
          <p:cNvPr id="58372" name="Slide Number Placeholder 2">
            <a:extLst>
              <a:ext uri="{FF2B5EF4-FFF2-40B4-BE49-F238E27FC236}">
                <a16:creationId xmlns:a16="http://schemas.microsoft.com/office/drawing/2014/main" id="{82985FD5-FF49-91AD-3F93-597276F99EE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B16C97BF-F747-CA42-96BC-DEDA99FB2F9B}" type="slidenum">
              <a:rPr lang="el-GR" altLang="el-GR"/>
              <a:pPr/>
              <a:t>72</a:t>
            </a:fld>
            <a:endParaRPr lang="el-GR" altLang="el-G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1191DA6C-FF83-C095-AA9E-19AAED24747F}"/>
              </a:ext>
            </a:extLst>
          </p:cNvPr>
          <p:cNvSpPr>
            <a:spLocks noGrp="1" noChangeArrowheads="1"/>
          </p:cNvSpPr>
          <p:nvPr>
            <p:ph type="title"/>
          </p:nvPr>
        </p:nvSpPr>
        <p:spPr/>
        <p:txBody>
          <a:bodyPr/>
          <a:lstStyle/>
          <a:p>
            <a:r>
              <a:rPr lang="el-GR" altLang="el-GR" sz="2000">
                <a:latin typeface="Verdana" panose="020B0604030504040204" pitchFamily="34" charset="0"/>
              </a:rPr>
              <a:t>Προώθηση της ένταξης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A3C4B028-DF8A-5FEF-D7FA-77411A49B028}"/>
              </a:ext>
            </a:extLst>
          </p:cNvPr>
          <p:cNvSpPr>
            <a:spLocks noGrp="1" noChangeArrowheads="1"/>
          </p:cNvSpPr>
          <p:nvPr>
            <p:ph type="body" idx="1"/>
          </p:nvPr>
        </p:nvSpPr>
        <p:spPr>
          <a:xfrm>
            <a:off x="2894013" y="1628776"/>
            <a:ext cx="7313612" cy="4752975"/>
          </a:xfrm>
        </p:spPr>
        <p:txBody>
          <a:bodyPr/>
          <a:lstStyle/>
          <a:p>
            <a:pPr marL="0" lvl="1" indent="0" algn="just">
              <a:buClr>
                <a:schemeClr val="tx2"/>
              </a:buClr>
              <a:buNone/>
              <a:defRPr/>
            </a:pPr>
            <a:r>
              <a:rPr lang="el-GR" sz="1600" b="1" dirty="0"/>
              <a:t>Η αναγνώριση των προσόντων των προσφύγων</a:t>
            </a:r>
            <a:endParaRPr lang="en-US" sz="1600" b="1" dirty="0"/>
          </a:p>
          <a:p>
            <a:pPr marL="0" lvl="1" indent="0" algn="just">
              <a:buClr>
                <a:schemeClr val="tx2"/>
              </a:buClr>
              <a:buNone/>
              <a:defRPr/>
            </a:pPr>
            <a:endParaRPr lang="el-GR" sz="1600" dirty="0"/>
          </a:p>
          <a:p>
            <a:pPr marL="0" lvl="1" indent="0" algn="just">
              <a:buClr>
                <a:schemeClr val="tx2"/>
              </a:buClr>
              <a:buFont typeface="Wingdings" pitchFamily="2" charset="2"/>
              <a:buChar char="v"/>
              <a:defRPr/>
            </a:pPr>
            <a:r>
              <a:rPr lang="el-GR" sz="1600" dirty="0"/>
              <a:t> Ο </a:t>
            </a:r>
            <a:r>
              <a:rPr lang="el-GR" sz="1600" b="1" dirty="0"/>
              <a:t>έγκαιρος εντοπισμός και η ταξινόμηση των πιστοποιητικών, των δεξιοτήτων και των προσόντων</a:t>
            </a:r>
            <a:r>
              <a:rPr lang="el-GR" sz="1600" dirty="0"/>
              <a:t> είναι απαραίτητα για την εξασφάλιση της ταχείας ένταξης των προσφύγων στην αγορά εργασίας. Ήδη κατά την έναρξη της διαδικασίας για τη χορήγηση ασύλου θα πρέπει να καταγράφονται οι επαγγελματικές δεξιότητες και τα προσόντα του αιτούντος άσυλο, με τη συμμετοχή εμπειρογνωμόνων της αγοράς εργασίας. </a:t>
            </a:r>
          </a:p>
          <a:p>
            <a:pPr marL="0" lvl="1" indent="0" algn="just">
              <a:buClr>
                <a:schemeClr val="tx2"/>
              </a:buClr>
              <a:buFont typeface="Wingdings" pitchFamily="2" charset="2"/>
              <a:buChar char="v"/>
              <a:defRPr/>
            </a:pPr>
            <a:endParaRPr lang="el-GR" sz="1600" dirty="0"/>
          </a:p>
          <a:p>
            <a:pPr marL="0" lvl="1" indent="0" algn="just">
              <a:buClr>
                <a:schemeClr val="tx2"/>
              </a:buClr>
              <a:buFont typeface="Wingdings" pitchFamily="2" charset="2"/>
              <a:buChar char="v"/>
              <a:defRPr/>
            </a:pPr>
            <a:r>
              <a:rPr lang="el-GR" sz="1600" dirty="0"/>
              <a:t> Ωστόσο, </a:t>
            </a:r>
            <a:r>
              <a:rPr lang="el-GR" sz="1600" b="1" dirty="0"/>
              <a:t>ο προσδιορισμός των δεξιοτήτων μπορεί να αποτελέσει μια πολύ δύσκολη διαδικασία</a:t>
            </a:r>
            <a:r>
              <a:rPr lang="el-GR" sz="1600" dirty="0"/>
              <a:t>. Πολλοί πρόσφυγες δεν διαθέτουν καν τα προσωπικά τους έγγραφα, ούτε καν βεβαιώσεις ή πιστοποιητικά που να αποδεικνύουν το επίπεδο των επαγγελματικών τους προσόντων Το </a:t>
            </a:r>
            <a:r>
              <a:rPr lang="el-GR" sz="1600" b="1" dirty="0"/>
              <a:t>CEDEFOP</a:t>
            </a:r>
            <a:r>
              <a:rPr lang="el-GR" sz="1600" dirty="0"/>
              <a:t> θα μπορούσε να παράσχει μια πλατφόρμα για την αμοιβαία μάθηση και την ανταλλαγή βέλτιστων πρακτικών σε αυτόν τον τομέα. </a:t>
            </a:r>
          </a:p>
        </p:txBody>
      </p:sp>
      <p:sp>
        <p:nvSpPr>
          <p:cNvPr id="59396" name="Slide Number Placeholder 2">
            <a:extLst>
              <a:ext uri="{FF2B5EF4-FFF2-40B4-BE49-F238E27FC236}">
                <a16:creationId xmlns:a16="http://schemas.microsoft.com/office/drawing/2014/main" id="{C511DC5E-2BB0-1895-4AD6-F2A56076B1A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43138C23-6F76-A542-B55E-A33DBB3ACF39}" type="slidenum">
              <a:rPr lang="el-GR" altLang="el-GR"/>
              <a:pPr/>
              <a:t>73</a:t>
            </a:fld>
            <a:endParaRPr lang="el-GR" altLang="el-G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48C361E2-4EC7-F24C-9692-26C800053F43}"/>
              </a:ext>
            </a:extLst>
          </p:cNvPr>
          <p:cNvSpPr>
            <a:spLocks noGrp="1" noChangeArrowheads="1"/>
          </p:cNvSpPr>
          <p:nvPr>
            <p:ph type="title"/>
          </p:nvPr>
        </p:nvSpPr>
        <p:spPr/>
        <p:txBody>
          <a:bodyPr/>
          <a:lstStyle/>
          <a:p>
            <a:r>
              <a:rPr lang="el-GR" altLang="el-GR" sz="2000">
                <a:latin typeface="Verdana" panose="020B0604030504040204" pitchFamily="34" charset="0"/>
              </a:rPr>
              <a:t>Προώθηση της ένταξης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8E5570C6-8B50-17B0-F4C0-980CDA2F680E}"/>
              </a:ext>
            </a:extLst>
          </p:cNvPr>
          <p:cNvSpPr>
            <a:spLocks noGrp="1" noChangeArrowheads="1"/>
          </p:cNvSpPr>
          <p:nvPr>
            <p:ph type="body" idx="1"/>
          </p:nvPr>
        </p:nvSpPr>
        <p:spPr>
          <a:xfrm>
            <a:off x="2894013" y="1628776"/>
            <a:ext cx="7313612" cy="5040313"/>
          </a:xfrm>
        </p:spPr>
        <p:txBody>
          <a:bodyPr/>
          <a:lstStyle/>
          <a:p>
            <a:pPr marL="0" lvl="1" indent="0" algn="just">
              <a:buClr>
                <a:schemeClr val="tx2"/>
              </a:buClr>
              <a:buNone/>
              <a:defRPr/>
            </a:pPr>
            <a:r>
              <a:rPr lang="el-GR" sz="1400" b="1" dirty="0"/>
              <a:t>Η σημασία της ένταξης στην αγορά εργασίας</a:t>
            </a:r>
            <a:endParaRPr lang="en-US" sz="1400" b="1" dirty="0"/>
          </a:p>
          <a:p>
            <a:pPr marL="0" lvl="1" indent="0" algn="just">
              <a:buClr>
                <a:schemeClr val="tx2"/>
              </a:buClr>
              <a:buNone/>
              <a:defRPr/>
            </a:pPr>
            <a:endParaRPr lang="el-GR" sz="1400" dirty="0"/>
          </a:p>
          <a:p>
            <a:pPr marL="0" lvl="1" indent="0" algn="just">
              <a:buClr>
                <a:schemeClr val="tx2"/>
              </a:buClr>
              <a:buFont typeface="Wingdings" pitchFamily="2" charset="2"/>
              <a:buChar char="v"/>
              <a:defRPr/>
            </a:pPr>
            <a:r>
              <a:rPr lang="el-GR" sz="1400" dirty="0"/>
              <a:t> Οι κοινωνικοί εταίροι αναγνωρίζουν τη θετική δυνητική συμβολή των προσφύγων στο πλαίσιο τη δημογραφικής γήρανσης και των ειδικών αναγκών δεξιοτήτων </a:t>
            </a:r>
            <a:r>
              <a:rPr lang="el-GR" sz="1400" b="1" dirty="0"/>
              <a:t>σε ορισμένους τομείς</a:t>
            </a:r>
            <a:r>
              <a:rPr lang="el-GR" sz="1400" dirty="0"/>
              <a:t> </a:t>
            </a:r>
            <a:r>
              <a:rPr lang="el-GR" sz="1400" b="1" dirty="0"/>
              <a:t>οικονομικής δραστηριότητας.</a:t>
            </a:r>
          </a:p>
          <a:p>
            <a:pPr marL="0" lvl="1" indent="0" algn="just">
              <a:buClr>
                <a:schemeClr val="tx2"/>
              </a:buClr>
              <a:buNone/>
              <a:defRPr/>
            </a:pPr>
            <a:endParaRPr lang="el-GR" sz="1400" dirty="0"/>
          </a:p>
          <a:p>
            <a:pPr marL="171450" lvl="1" indent="-171450" algn="just">
              <a:buClrTx/>
              <a:buSzPct val="100000"/>
              <a:buFont typeface="Wingdings" pitchFamily="2" charset="2"/>
              <a:buChar char="v"/>
              <a:defRPr/>
            </a:pPr>
            <a:r>
              <a:rPr lang="el-GR" sz="1400" dirty="0"/>
              <a:t> Η χώρα θα πρέπει να καταβάλλει προσπάθειες ώστε </a:t>
            </a:r>
            <a:r>
              <a:rPr lang="el-GR" sz="1400" b="1" dirty="0"/>
              <a:t>οι αιτούντες άσυλο να βρίσκουν μια θέση εργασίας το συντομότερο δυνατό</a:t>
            </a:r>
            <a:r>
              <a:rPr lang="el-GR" sz="1400" dirty="0"/>
              <a:t>, για να μην αχρηστευθούν οι δεξιότητές τους, και να καταστούν οικονομικά παραγωγικοί. Καθώς αυτό οδηγεί στην αυτάρκεια, την αξιοπρέπεια και την κοινωνική αλληλεπίδραση, </a:t>
            </a:r>
            <a:r>
              <a:rPr lang="el-GR" sz="1400" b="1" dirty="0"/>
              <a:t>είναι προς όφελος τόσο των προσφύγων όσο και της χώρας. </a:t>
            </a:r>
            <a:r>
              <a:rPr lang="el-GR" sz="1400" dirty="0"/>
              <a:t>Πρέπει δε να τους εξασφαλίζουν </a:t>
            </a:r>
            <a:r>
              <a:rPr lang="el-GR" sz="1400" b="1" dirty="0"/>
              <a:t>ίδιες προϋποθέσεις με αυτές των υπηκόων της χώρας.</a:t>
            </a:r>
          </a:p>
          <a:p>
            <a:pPr marL="171450" lvl="1" indent="-171450" algn="just">
              <a:buClrTx/>
              <a:buSzPct val="100000"/>
              <a:buNone/>
              <a:defRPr/>
            </a:pPr>
            <a:endParaRPr lang="el-GR" sz="1400" b="1" dirty="0"/>
          </a:p>
          <a:p>
            <a:pPr marL="171450" lvl="1" indent="-171450" algn="just">
              <a:buClrTx/>
              <a:buSzPct val="100000"/>
              <a:buFont typeface="Wingdings" pitchFamily="2" charset="2"/>
              <a:buChar char="v"/>
              <a:defRPr/>
            </a:pPr>
            <a:r>
              <a:rPr lang="el-GR" sz="1400" dirty="0"/>
              <a:t>Στην πολιτική της για τη νόμιμη μετανάστευση και την ένταξη, η Ε.Ε. πρέπει να δώσει επαρκή προσοχή στις αξιολογήσεις και τους ελέγχους δεξιοτήτων στην αγορά εργασίας και να μεριμνήσει για την καλύτερη </a:t>
            </a:r>
            <a:r>
              <a:rPr lang="el-GR" sz="1400" b="1" dirty="0"/>
              <a:t>αναγνώριση και ανάπτυξη των προσόντων των προσφύγων.</a:t>
            </a:r>
            <a:r>
              <a:rPr lang="el-GR" sz="1400" dirty="0"/>
              <a:t> Η ουσιαστική αναγνώριση των τίτλων και των προσόντων πρέπει να αναπτυχθεί, </a:t>
            </a:r>
            <a:r>
              <a:rPr lang="el-GR" sz="1400" b="1" dirty="0"/>
              <a:t>με βάση το Ευρωπαϊκό πλαίσιο επαγγελματικών προσόντων. </a:t>
            </a:r>
          </a:p>
        </p:txBody>
      </p:sp>
      <p:sp>
        <p:nvSpPr>
          <p:cNvPr id="60420" name="Slide Number Placeholder 2">
            <a:extLst>
              <a:ext uri="{FF2B5EF4-FFF2-40B4-BE49-F238E27FC236}">
                <a16:creationId xmlns:a16="http://schemas.microsoft.com/office/drawing/2014/main" id="{7612F94B-2800-6C2A-34B2-C44BCCAA92E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2BE9D013-268C-724F-9EDE-744ADEE3CCA8}" type="slidenum">
              <a:rPr lang="el-GR" altLang="el-GR"/>
              <a:pPr/>
              <a:t>74</a:t>
            </a:fld>
            <a:endParaRPr lang="el-GR" altLang="el-G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9335DC88-F1A7-685A-71DA-0D03E7DCA686}"/>
              </a:ext>
            </a:extLst>
          </p:cNvPr>
          <p:cNvSpPr>
            <a:spLocks noGrp="1" noChangeArrowheads="1"/>
          </p:cNvSpPr>
          <p:nvPr>
            <p:ph type="title"/>
          </p:nvPr>
        </p:nvSpPr>
        <p:spPr/>
        <p:txBody>
          <a:bodyPr/>
          <a:lstStyle/>
          <a:p>
            <a:r>
              <a:rPr lang="el-GR" altLang="el-GR" sz="2000">
                <a:latin typeface="Verdana" panose="020B0604030504040204" pitchFamily="34" charset="0"/>
              </a:rPr>
              <a:t>Προώθηση της ένταξης των προσφύγων</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CB00A427-E266-3A31-BD45-DFD972D05352}"/>
              </a:ext>
            </a:extLst>
          </p:cNvPr>
          <p:cNvSpPr>
            <a:spLocks noGrp="1" noChangeArrowheads="1"/>
          </p:cNvSpPr>
          <p:nvPr>
            <p:ph type="body" idx="1"/>
          </p:nvPr>
        </p:nvSpPr>
        <p:spPr>
          <a:xfrm>
            <a:off x="2495551" y="1628776"/>
            <a:ext cx="7712075" cy="4752975"/>
          </a:xfrm>
        </p:spPr>
        <p:txBody>
          <a:bodyPr/>
          <a:lstStyle/>
          <a:p>
            <a:pPr marL="0" lvl="1" indent="0" algn="just">
              <a:buClr>
                <a:schemeClr val="tx2"/>
              </a:buClr>
              <a:buNone/>
              <a:defRPr/>
            </a:pPr>
            <a:r>
              <a:rPr lang="el-GR" sz="1400" b="1" dirty="0"/>
              <a:t>Η σημασία της ένταξης στην αγορά εργασίας</a:t>
            </a:r>
          </a:p>
          <a:p>
            <a:pPr marL="0" lvl="1" indent="0" algn="just">
              <a:buClr>
                <a:schemeClr val="tx2"/>
              </a:buClr>
              <a:buNone/>
              <a:defRPr/>
            </a:pPr>
            <a:endParaRPr lang="en-US" sz="1400" b="1" dirty="0"/>
          </a:p>
          <a:p>
            <a:pPr marL="171450" lvl="1" indent="-171450" algn="just">
              <a:buClrTx/>
              <a:buSzPct val="100000"/>
              <a:buFont typeface="Wingdings" pitchFamily="2" charset="2"/>
              <a:buChar char="v"/>
              <a:defRPr/>
            </a:pPr>
            <a:r>
              <a:rPr lang="el-GR" sz="1400" dirty="0"/>
              <a:t>Τόσο σε ευρωπαϊκό επίπεδο όσο και σε επίπεδο χώρας θα πρέπει να αναπτυχθεί  μια </a:t>
            </a:r>
            <a:r>
              <a:rPr lang="el-GR" sz="1400" dirty="0" err="1"/>
              <a:t>στοχοθετημένη</a:t>
            </a:r>
            <a:r>
              <a:rPr lang="el-GR" sz="1400" dirty="0"/>
              <a:t> εκπαιδευτική και </a:t>
            </a:r>
            <a:r>
              <a:rPr lang="el-GR" sz="1400" b="1" dirty="0"/>
              <a:t>ενημερωτική εκστρατεία σχετικά με τα δικαιώματα, τις υποχρεώσεις και τις διαδικασίες που συνδέονται με την απασχόληση μεταναστών, με αποδέκτες τους εργοδότες και τα συνδικάτα.</a:t>
            </a:r>
          </a:p>
          <a:p>
            <a:pPr marL="171450" lvl="1" indent="-171450" algn="just">
              <a:buClrTx/>
              <a:buSzPct val="100000"/>
              <a:buFont typeface="Wingdings" pitchFamily="2" charset="2"/>
              <a:buChar char="v"/>
              <a:defRPr/>
            </a:pPr>
            <a:r>
              <a:rPr lang="el-GR" sz="1400" b="1" dirty="0"/>
              <a:t>Οι πρόσφυγες πρέπει να χαίρουν ίσης μεταχείρισης με τον τοπικό πληθυσμό στην αγορά εργασίας</a:t>
            </a:r>
            <a:r>
              <a:rPr lang="el-GR" sz="1400" dirty="0"/>
              <a:t>, προκειμένου να αποφευχθούν ο αθέμιτος ανταγωνισμός και το κοινωνικό και μισθολογικό ντάμπινγκ. Για τη διασφάλιση του θεμιτού ανταγωνισμού, οι συνθήκες εργασίας (συμπεριλαμβανομένων των μισθών) πρέπει να τηρούνται ανεξάρτητα από την εθνικότητα ή το καθεστώς του εργαζομένου.</a:t>
            </a:r>
          </a:p>
          <a:p>
            <a:pPr marL="171450" lvl="1" indent="-171450" algn="just">
              <a:buClrTx/>
              <a:buSzPct val="100000"/>
              <a:buFont typeface="Wingdings" pitchFamily="2" charset="2"/>
              <a:buChar char="v"/>
              <a:defRPr/>
            </a:pPr>
            <a:r>
              <a:rPr lang="el-GR" sz="1400" dirty="0"/>
              <a:t>Εάν ένας πρόσφυγας δεν έχει πιθανότητες εξεύρεσης εργασίας σε εύλογο χρονικό διάστημα, μια καλή εναλλακτική λύση θα μπορούσε να είναι η </a:t>
            </a:r>
            <a:r>
              <a:rPr lang="el-GR" sz="1400" b="1" dirty="0"/>
              <a:t>εθελοντική παροχή κοινωφελούς εργασίας.</a:t>
            </a:r>
            <a:r>
              <a:rPr lang="el-GR" sz="1400" dirty="0"/>
              <a:t> Με αυτόν τον τρόπο, θα ενισχυθεί η απόκτηση συμπληρωματικών γλωσσικών δεξιοτήτων και θα βοηθηθεί η ένταξη του πρόσφυγα στην κοινωνία. </a:t>
            </a:r>
          </a:p>
        </p:txBody>
      </p:sp>
      <p:sp>
        <p:nvSpPr>
          <p:cNvPr id="61444" name="Slide Number Placeholder 2">
            <a:extLst>
              <a:ext uri="{FF2B5EF4-FFF2-40B4-BE49-F238E27FC236}">
                <a16:creationId xmlns:a16="http://schemas.microsoft.com/office/drawing/2014/main" id="{73597769-EB1C-B7DB-E5B1-B0FF3BF5A25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4075E0DF-DCCB-DC4E-95DE-B9631C5678AF}" type="slidenum">
              <a:rPr lang="el-GR" altLang="el-GR"/>
              <a:pPr/>
              <a:t>75</a:t>
            </a:fld>
            <a:endParaRPr lang="el-GR" altLang="el-G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624C530F-04DF-EEED-8151-9568921A042C}"/>
              </a:ext>
            </a:extLst>
          </p:cNvPr>
          <p:cNvSpPr>
            <a:spLocks noGrp="1" noChangeArrowheads="1"/>
          </p:cNvSpPr>
          <p:nvPr>
            <p:ph type="title"/>
          </p:nvPr>
        </p:nvSpPr>
        <p:spPr/>
        <p:txBody>
          <a:bodyPr/>
          <a:lstStyle/>
          <a:p>
            <a:r>
              <a:rPr lang="el-GR" altLang="el-GR" sz="2000">
                <a:latin typeface="Verdana" panose="020B0604030504040204" pitchFamily="34" charset="0"/>
              </a:rPr>
              <a:t>Ενέργειες ευαισθητοποίησης</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FBEC5E5B-AC0C-49A3-3E90-F1CFB17CBF5F}"/>
              </a:ext>
            </a:extLst>
          </p:cNvPr>
          <p:cNvSpPr>
            <a:spLocks noGrp="1" noChangeArrowheads="1"/>
          </p:cNvSpPr>
          <p:nvPr>
            <p:ph type="body" idx="1"/>
          </p:nvPr>
        </p:nvSpPr>
        <p:spPr>
          <a:xfrm>
            <a:off x="2894013" y="1628776"/>
            <a:ext cx="7313612" cy="4752975"/>
          </a:xfrm>
        </p:spPr>
        <p:txBody>
          <a:bodyPr/>
          <a:lstStyle/>
          <a:p>
            <a:pPr marL="0" lvl="1" indent="0" algn="just">
              <a:buClr>
                <a:schemeClr val="tx2"/>
              </a:buClr>
              <a:buNone/>
              <a:defRPr/>
            </a:pPr>
            <a:endParaRPr lang="en-US" sz="1200" dirty="0"/>
          </a:p>
          <a:p>
            <a:pPr marL="0" lvl="1" indent="0" algn="just">
              <a:buClr>
                <a:schemeClr val="tx2"/>
              </a:buClr>
              <a:buFont typeface="Wingdings" pitchFamily="2" charset="2"/>
              <a:buChar char="v"/>
              <a:defRPr/>
            </a:pPr>
            <a:r>
              <a:rPr lang="el-GR" sz="1400" dirty="0"/>
              <a:t> </a:t>
            </a:r>
            <a:r>
              <a:rPr lang="el-GR" sz="1600" b="1" dirty="0"/>
              <a:t>Η στήριξη του κοινού </a:t>
            </a:r>
            <a:r>
              <a:rPr lang="el-GR" sz="1600" dirty="0"/>
              <a:t>στην υποδοχή των προσφύγων αποτελεί απαραίτητη προϋπόθεση για μια αποτελεσματική κοινή </a:t>
            </a:r>
            <a:r>
              <a:rPr lang="el-GR" sz="1600" dirty="0" err="1"/>
              <a:t>ενωσιακή</a:t>
            </a:r>
            <a:r>
              <a:rPr lang="el-GR" sz="1600" dirty="0"/>
              <a:t> προσέγγιση της άφιξης των προσφύγων. </a:t>
            </a:r>
          </a:p>
          <a:p>
            <a:pPr marL="0" lvl="1" indent="0" algn="just">
              <a:buClr>
                <a:schemeClr val="tx2"/>
              </a:buClr>
              <a:buFont typeface="Wingdings" pitchFamily="2" charset="2"/>
              <a:buChar char="v"/>
              <a:defRPr/>
            </a:pPr>
            <a:r>
              <a:rPr lang="el-GR" sz="1600" dirty="0"/>
              <a:t> Ωστόσο, τα αρνητικά συναισθήματα απέναντι στους πρόσφυγες </a:t>
            </a:r>
            <a:r>
              <a:rPr lang="el-GR" sz="1600" b="1" dirty="0"/>
              <a:t>αυξάνονται στην Ε.Ε</a:t>
            </a:r>
            <a:r>
              <a:rPr lang="el-GR" sz="1600" dirty="0"/>
              <a:t>. Ο φόβος για το άγνωστο ενισχύεται από ορισμένα μέσα ενημέρωσης που διαδίδουν </a:t>
            </a:r>
            <a:r>
              <a:rPr lang="el-GR" sz="1600" b="1" dirty="0"/>
              <a:t>ανακριβείς πληροφορίες και αναπαράγουν στερεότυπα</a:t>
            </a:r>
            <a:r>
              <a:rPr lang="el-GR" sz="1600" dirty="0"/>
              <a:t>. </a:t>
            </a:r>
          </a:p>
          <a:p>
            <a:pPr marL="0" lvl="1" indent="0" algn="just">
              <a:buClr>
                <a:schemeClr val="tx2"/>
              </a:buClr>
              <a:buFont typeface="Wingdings" pitchFamily="2" charset="2"/>
              <a:buChar char="v"/>
              <a:defRPr/>
            </a:pPr>
            <a:r>
              <a:rPr lang="el-GR" sz="1600" dirty="0"/>
              <a:t>Παρ' όλα αυτά, ορισμένα μέσα ενημέρωσης χρησιμοποιούν τη </a:t>
            </a:r>
            <a:r>
              <a:rPr lang="el-GR" sz="1600" b="1" dirty="0"/>
              <a:t>συνεισφορά της κοινωνίας των πολιτών</a:t>
            </a:r>
            <a:r>
              <a:rPr lang="el-GR" sz="1600" dirty="0"/>
              <a:t>, καθώς και </a:t>
            </a:r>
            <a:r>
              <a:rPr lang="el-GR" sz="1600" b="1" dirty="0"/>
              <a:t>θετικά παραδείγματα ένταξης </a:t>
            </a:r>
            <a:r>
              <a:rPr lang="el-GR" sz="1600" dirty="0"/>
              <a:t>για να δημιουργήσουν </a:t>
            </a:r>
            <a:r>
              <a:rPr lang="el-GR" sz="1600" b="1" dirty="0"/>
              <a:t>ισορροπημένη εικόνα για τους πρόσφυγες</a:t>
            </a:r>
            <a:r>
              <a:rPr lang="el-GR" sz="1600" dirty="0"/>
              <a:t>.</a:t>
            </a:r>
          </a:p>
          <a:p>
            <a:pPr marL="0" lvl="1" indent="0" algn="just">
              <a:buClr>
                <a:schemeClr val="tx2"/>
              </a:buClr>
              <a:buFont typeface="Wingdings" pitchFamily="2" charset="2"/>
              <a:buChar char="v"/>
              <a:defRPr/>
            </a:pPr>
            <a:r>
              <a:rPr lang="el-GR" sz="1600" dirty="0"/>
              <a:t>Η ενημέρωση που παρέχεται στο κοινό σχετικά με τους πρόσφυγες πρέπει να είναι τεκμηριωμένη και, από την άποψη αυτή, </a:t>
            </a:r>
            <a:r>
              <a:rPr lang="el-GR" sz="1600" b="1" dirty="0"/>
              <a:t>τα μέσα ενημέρωσης και οι Οργανώσεις της Κοινωνίας των Πολιτών επιτελούν σημαντικό ρόλο</a:t>
            </a:r>
            <a:r>
              <a:rPr lang="el-GR" sz="1600" dirty="0"/>
              <a:t>. </a:t>
            </a:r>
          </a:p>
        </p:txBody>
      </p:sp>
      <p:sp>
        <p:nvSpPr>
          <p:cNvPr id="62468" name="Slide Number Placeholder 2">
            <a:extLst>
              <a:ext uri="{FF2B5EF4-FFF2-40B4-BE49-F238E27FC236}">
                <a16:creationId xmlns:a16="http://schemas.microsoft.com/office/drawing/2014/main" id="{D0F40634-2CC1-C8DC-EF37-04F15444FF7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E2C52684-E1F4-BA4A-9FA5-DD0C2B63784E}" type="slidenum">
              <a:rPr lang="el-GR" altLang="el-GR"/>
              <a:pPr/>
              <a:t>76</a:t>
            </a:fld>
            <a:endParaRPr lang="el-GR" altLang="el-G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27DD88B5-CDE1-8446-8D2E-4B85773E9518}"/>
              </a:ext>
            </a:extLst>
          </p:cNvPr>
          <p:cNvSpPr>
            <a:spLocks noGrp="1" noChangeArrowheads="1"/>
          </p:cNvSpPr>
          <p:nvPr>
            <p:ph type="title"/>
          </p:nvPr>
        </p:nvSpPr>
        <p:spPr/>
        <p:txBody>
          <a:bodyPr/>
          <a:lstStyle/>
          <a:p>
            <a:r>
              <a:rPr lang="el-GR" altLang="el-GR" sz="2000">
                <a:latin typeface="Verdana" panose="020B0604030504040204" pitchFamily="34" charset="0"/>
              </a:rPr>
              <a:t>Ενέργειες ευαισθητοποίησης</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99A93497-FF60-1384-5318-442082E4695C}"/>
              </a:ext>
            </a:extLst>
          </p:cNvPr>
          <p:cNvSpPr>
            <a:spLocks noGrp="1" noChangeArrowheads="1"/>
          </p:cNvSpPr>
          <p:nvPr>
            <p:ph type="body" idx="1"/>
          </p:nvPr>
        </p:nvSpPr>
        <p:spPr>
          <a:xfrm>
            <a:off x="2894013" y="1628776"/>
            <a:ext cx="7313612" cy="4752975"/>
          </a:xfrm>
        </p:spPr>
        <p:txBody>
          <a:bodyPr/>
          <a:lstStyle/>
          <a:p>
            <a:pPr marL="0" lvl="1" indent="0" algn="just">
              <a:buClr>
                <a:schemeClr val="tx2"/>
              </a:buClr>
              <a:buNone/>
              <a:defRPr/>
            </a:pPr>
            <a:r>
              <a:rPr lang="el-GR" sz="1400" b="1" dirty="0"/>
              <a:t>Ανάδειξη των οφελών της μετανάστευσης</a:t>
            </a:r>
          </a:p>
          <a:p>
            <a:pPr marL="0" lvl="1" indent="0" algn="just">
              <a:buClr>
                <a:schemeClr val="tx2"/>
              </a:buClr>
              <a:buNone/>
              <a:defRPr/>
            </a:pPr>
            <a:endParaRPr lang="el-GR" sz="1400" dirty="0"/>
          </a:p>
          <a:p>
            <a:pPr marL="171450" lvl="1" indent="-171450" algn="just">
              <a:buClrTx/>
              <a:buSzPct val="100000"/>
              <a:buFont typeface="Wingdings" pitchFamily="2" charset="2"/>
              <a:buChar char="v"/>
              <a:defRPr/>
            </a:pPr>
            <a:r>
              <a:rPr lang="el-GR" sz="1400" dirty="0"/>
              <a:t> Η χώρα, μέσω οργανωμένων ενεργειών προβολής θα πρέπει να δημοσιοποιεί </a:t>
            </a:r>
            <a:r>
              <a:rPr lang="el-GR" sz="1400" b="1" dirty="0"/>
              <a:t>θετικά παραδείγματα επιτευγμάτων μεταναστών </a:t>
            </a:r>
            <a:r>
              <a:rPr lang="el-GR" sz="1400" dirty="0"/>
              <a:t>και της συμβολής μεταναστών στην οικονομική, κοινωνική και πολιτιστική ζωή των τοπικών κοινωνιών και της χώρας, προκειμένου να βελτιωθεί η εικόνα τους στο δημόσιο διάλογο (π.χ. αναδεικνύοντας τη συμβολή τους σε συγκεκριμένους οικονομικούς κλάδους, όπως π.χ. στην συγκομιδή των αγροτικών προϊόντων, στην κτηνοτροφία, στις κατασκευές, στις υπηρεσίες των νοικοκυριών, όπως φύλαξη παιδιών ή ατόμων με αναπηρίες ή τρίτης ηλικίας κ.λπ.).</a:t>
            </a:r>
          </a:p>
          <a:p>
            <a:pPr marL="171450" lvl="1" indent="-171450" algn="just">
              <a:buClrTx/>
              <a:buSzPct val="100000"/>
              <a:buFont typeface="Wingdings" pitchFamily="2" charset="2"/>
              <a:buChar char="v"/>
              <a:defRPr/>
            </a:pPr>
            <a:r>
              <a:rPr lang="el-GR" sz="1400" dirty="0"/>
              <a:t> </a:t>
            </a:r>
            <a:r>
              <a:rPr lang="el-GR" sz="1400" b="1" dirty="0"/>
              <a:t>Οι επιτυχημένοι πρόσφυγες πρέπει να προβάλλονται ως πρότυπα προς μίμηση </a:t>
            </a:r>
            <a:r>
              <a:rPr lang="el-GR" sz="1400" dirty="0"/>
              <a:t>και η χώρα πρέπει να αξιοποιεί την ανταλλαγή βέλτιστων πρακτικών με άλλες χώρες της Ε.Ε. στον τομέα.</a:t>
            </a:r>
            <a:endParaRPr lang="en-US" sz="1400" dirty="0"/>
          </a:p>
          <a:p>
            <a:pPr marL="171450" lvl="1" indent="-171450" algn="just">
              <a:buClrTx/>
              <a:buSzPct val="100000"/>
              <a:buFont typeface="Wingdings" pitchFamily="2" charset="2"/>
              <a:buChar char="v"/>
              <a:defRPr/>
            </a:pPr>
            <a:endParaRPr lang="el-GR" sz="1400" dirty="0"/>
          </a:p>
          <a:p>
            <a:pPr marL="171450" lvl="1" indent="-171450" algn="just">
              <a:buClrTx/>
              <a:buSzPct val="100000"/>
              <a:buFont typeface="Wingdings" pitchFamily="2" charset="2"/>
              <a:buChar char="v"/>
              <a:defRPr/>
            </a:pPr>
            <a:r>
              <a:rPr lang="el-GR" sz="1400" b="1" dirty="0"/>
              <a:t>Η στήριξη του κοινού σε πρόσφυγες μπορεί να ενισχυθεί αν οι κοινωνίες αντιληφθούν τα οφέλη της. </a:t>
            </a:r>
            <a:r>
              <a:rPr lang="el-GR" sz="1400" dirty="0"/>
              <a:t>Η χώρα πρέπει να αναδείξει τις θετικές πτυχές της μετανάστευσης, όπως το γεγονός ότι πολλά χωριά της χώρας που φθίνουν δημογραφικά μπορούν να ωφεληθούν από το επιπρόσθετο εργατικό δυναμικό, την κατανάλωση, τους μαθητές στα σχολεία </a:t>
            </a:r>
            <a:r>
              <a:rPr lang="el-GR" sz="1400" dirty="0" err="1"/>
              <a:t>κ.ο.κ.</a:t>
            </a:r>
            <a:r>
              <a:rPr lang="el-GR" sz="1400" dirty="0"/>
              <a:t> που φέρνει η άφιξη των προσφύγων.</a:t>
            </a:r>
          </a:p>
        </p:txBody>
      </p:sp>
      <p:sp>
        <p:nvSpPr>
          <p:cNvPr id="63492" name="Slide Number Placeholder 2">
            <a:extLst>
              <a:ext uri="{FF2B5EF4-FFF2-40B4-BE49-F238E27FC236}">
                <a16:creationId xmlns:a16="http://schemas.microsoft.com/office/drawing/2014/main" id="{499848E1-696D-B22F-77EB-D79F5A5F7A3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6149CFFF-5497-5B44-B968-A3B8FA127973}" type="slidenum">
              <a:rPr lang="el-GR" altLang="el-GR"/>
              <a:pPr/>
              <a:t>77</a:t>
            </a:fld>
            <a:endParaRPr lang="el-GR" altLang="el-G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E44A2559-3F7F-D6CB-9811-0D06393D12A0}"/>
              </a:ext>
            </a:extLst>
          </p:cNvPr>
          <p:cNvSpPr>
            <a:spLocks noGrp="1" noChangeArrowheads="1"/>
          </p:cNvSpPr>
          <p:nvPr>
            <p:ph type="title"/>
          </p:nvPr>
        </p:nvSpPr>
        <p:spPr/>
        <p:txBody>
          <a:bodyPr/>
          <a:lstStyle/>
          <a:p>
            <a:r>
              <a:rPr lang="el-GR" altLang="el-GR" sz="2000">
                <a:latin typeface="Verdana" panose="020B0604030504040204" pitchFamily="34" charset="0"/>
              </a:rPr>
              <a:t>Ενέργειες ευαισθητοποίησης</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138670F7-F6CF-FBDF-CC0E-32AA53F3D45F}"/>
              </a:ext>
            </a:extLst>
          </p:cNvPr>
          <p:cNvSpPr>
            <a:spLocks noGrp="1" noChangeArrowheads="1"/>
          </p:cNvSpPr>
          <p:nvPr>
            <p:ph type="body" idx="1"/>
          </p:nvPr>
        </p:nvSpPr>
        <p:spPr>
          <a:xfrm>
            <a:off x="2894013" y="1628776"/>
            <a:ext cx="7313612" cy="4752975"/>
          </a:xfrm>
        </p:spPr>
        <p:txBody>
          <a:bodyPr/>
          <a:lstStyle/>
          <a:p>
            <a:pPr marL="0" lvl="1" indent="0" algn="just">
              <a:buClr>
                <a:schemeClr val="tx2"/>
              </a:buClr>
              <a:buNone/>
              <a:defRPr/>
            </a:pPr>
            <a:r>
              <a:rPr lang="el-GR" sz="1400" b="1" dirty="0"/>
              <a:t>Η μετανάστευση στα μέσα ενημέρωσης</a:t>
            </a:r>
          </a:p>
          <a:p>
            <a:pPr marL="0" lvl="1" indent="0" algn="just">
              <a:buClr>
                <a:schemeClr val="tx2"/>
              </a:buClr>
              <a:buNone/>
              <a:defRPr/>
            </a:pPr>
            <a:endParaRPr lang="el-GR" sz="1400" b="1" dirty="0"/>
          </a:p>
          <a:p>
            <a:pPr marL="171450" lvl="1" indent="-171450" algn="just">
              <a:buClrTx/>
              <a:buSzPct val="100000"/>
              <a:buFont typeface="Wingdings" pitchFamily="2" charset="2"/>
              <a:buChar char="v"/>
              <a:defRPr/>
            </a:pPr>
            <a:r>
              <a:rPr lang="el-GR" sz="1400" dirty="0"/>
              <a:t> Οι αρχές της χώρας πρέπει να παράσχουν βασικά στοιχεία και δεδομένα σε δημοσιογράφους, καθώς και να διοργανώνουν ενημερωτικές επισκέψεις, π.χ. σε κέντρα προσφύγων ή συνοριακούς σταθμούς, για την </a:t>
            </a:r>
            <a:r>
              <a:rPr lang="el-GR" sz="1400" b="1" dirty="0"/>
              <a:t>απόκρουση αρνητικών στερεοτύπ</a:t>
            </a:r>
            <a:r>
              <a:rPr lang="el-GR" sz="1400" dirty="0"/>
              <a:t>ων.</a:t>
            </a:r>
            <a:endParaRPr lang="en-US" sz="1400" dirty="0"/>
          </a:p>
          <a:p>
            <a:pPr marL="0" lvl="1" indent="0" algn="just">
              <a:buClrTx/>
              <a:buSzPct val="100000"/>
              <a:buFont typeface="Wingdings" pitchFamily="2" charset="2"/>
              <a:buChar char="v"/>
              <a:defRPr/>
            </a:pPr>
            <a:endParaRPr lang="el-GR" sz="1400" dirty="0"/>
          </a:p>
          <a:p>
            <a:pPr marL="171450" lvl="1" indent="-171450" algn="just">
              <a:buClrTx/>
              <a:buSzPct val="100000"/>
              <a:buFont typeface="Wingdings" pitchFamily="2" charset="2"/>
              <a:buChar char="v"/>
              <a:defRPr/>
            </a:pPr>
            <a:r>
              <a:rPr lang="el-GR" sz="1400" dirty="0"/>
              <a:t>Η χώρα πρέπει να ενισχύσει την εκπαίδευση που αναγνωρίζει την </a:t>
            </a:r>
            <a:r>
              <a:rPr lang="el-GR" sz="1400" b="1" dirty="0" err="1"/>
              <a:t>πολυπολιτισμικότητα</a:t>
            </a:r>
            <a:r>
              <a:rPr lang="el-GR" sz="1400" dirty="0"/>
              <a:t> και αποθαρρύνει την άσκηση διακρίσεων στα σχολικά προγράμματα, καθώς και εκτός σχολείου, καθώς η πολυμορφία αναπόφευκτα θα αυξηθεί. Αυτή η εκπαίδευση πρέπει να βασίζεται στις εμπειρίες των δημοτικών αρχών, των σχετικών οργανώσεων της κοινωνίας των πολιτών και των οργανώσεων μεταναστών. Έτσι οι πολίτες θα έχουν επίγνωση των γενικών τάσεων</a:t>
            </a:r>
            <a:endParaRPr lang="en-US" sz="1400" dirty="0"/>
          </a:p>
          <a:p>
            <a:pPr marL="0" lvl="1" indent="0" algn="just">
              <a:buClrTx/>
              <a:buSzPct val="100000"/>
              <a:buNone/>
              <a:defRPr/>
            </a:pPr>
            <a:endParaRPr lang="el-GR" sz="1400" dirty="0"/>
          </a:p>
          <a:p>
            <a:pPr marL="171450" lvl="1" indent="-171450" algn="just">
              <a:buClrTx/>
              <a:buSzPct val="100000"/>
              <a:buFont typeface="Wingdings" pitchFamily="2" charset="2"/>
              <a:buChar char="v"/>
              <a:defRPr/>
            </a:pPr>
            <a:r>
              <a:rPr lang="el-GR" sz="1400" dirty="0"/>
              <a:t>Η χώρα δεν πρέπει να ανέχεται τη χρήση προσβλητικής, </a:t>
            </a:r>
            <a:r>
              <a:rPr lang="el-GR" sz="1400" dirty="0" err="1"/>
              <a:t>ξενοφοβικής</a:t>
            </a:r>
            <a:r>
              <a:rPr lang="el-GR" sz="1400" dirty="0"/>
              <a:t> γλώσσας και ρητορικής του μίσους στα μέσα ενημέρωσης και πρέπει </a:t>
            </a:r>
            <a:r>
              <a:rPr lang="el-GR" sz="1400" b="1" dirty="0"/>
              <a:t>να επιβάλλουν κυρώσεις, σύμφωνα με τη νομοθεσία.</a:t>
            </a:r>
          </a:p>
        </p:txBody>
      </p:sp>
      <p:sp>
        <p:nvSpPr>
          <p:cNvPr id="64516" name="Slide Number Placeholder 2">
            <a:extLst>
              <a:ext uri="{FF2B5EF4-FFF2-40B4-BE49-F238E27FC236}">
                <a16:creationId xmlns:a16="http://schemas.microsoft.com/office/drawing/2014/main" id="{091A0697-E5EC-9888-BC5B-F3D3B4364FE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77E699EB-E861-D148-B7E9-016403D21A5D}" type="slidenum">
              <a:rPr lang="el-GR" altLang="el-GR"/>
              <a:pPr/>
              <a:t>78</a:t>
            </a:fld>
            <a:endParaRPr lang="el-GR" altLang="el-G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DD5DD578-29CF-67C7-8252-5D9635ABC295}"/>
              </a:ext>
            </a:extLst>
          </p:cNvPr>
          <p:cNvSpPr>
            <a:spLocks noGrp="1" noChangeArrowheads="1"/>
          </p:cNvSpPr>
          <p:nvPr>
            <p:ph type="title"/>
          </p:nvPr>
        </p:nvSpPr>
        <p:spPr/>
        <p:txBody>
          <a:bodyPr/>
          <a:lstStyle/>
          <a:p>
            <a:r>
              <a:rPr lang="el-GR" altLang="el-GR" sz="2000">
                <a:latin typeface="Verdana" panose="020B0604030504040204" pitchFamily="34" charset="0"/>
              </a:rPr>
              <a:t>Ενέργειες ευαισθητοποίησης</a:t>
            </a:r>
            <a:endParaRPr lang="en-US" altLang="el-GR" sz="2000">
              <a:latin typeface="Verdana" panose="020B0604030504040204" pitchFamily="34" charset="0"/>
            </a:endParaRPr>
          </a:p>
        </p:txBody>
      </p:sp>
      <p:sp>
        <p:nvSpPr>
          <p:cNvPr id="7172" name="Rectangle 3">
            <a:extLst>
              <a:ext uri="{FF2B5EF4-FFF2-40B4-BE49-F238E27FC236}">
                <a16:creationId xmlns:a16="http://schemas.microsoft.com/office/drawing/2014/main" id="{C7552DDE-6F4C-8407-78A2-C84D8D699A81}"/>
              </a:ext>
            </a:extLst>
          </p:cNvPr>
          <p:cNvSpPr>
            <a:spLocks noGrp="1" noChangeArrowheads="1"/>
          </p:cNvSpPr>
          <p:nvPr>
            <p:ph type="body" idx="1"/>
          </p:nvPr>
        </p:nvSpPr>
        <p:spPr>
          <a:xfrm>
            <a:off x="2894013" y="1628776"/>
            <a:ext cx="7313612" cy="4752975"/>
          </a:xfrm>
        </p:spPr>
        <p:txBody>
          <a:bodyPr/>
          <a:lstStyle/>
          <a:p>
            <a:pPr marL="0" lvl="1" indent="0" algn="just">
              <a:buClr>
                <a:schemeClr val="tx2"/>
              </a:buClr>
              <a:buNone/>
              <a:defRPr/>
            </a:pPr>
            <a:r>
              <a:rPr lang="el-GR" sz="1400" b="1" dirty="0"/>
              <a:t>Προσπάθειες σε επίπεδο κοινότητας</a:t>
            </a:r>
          </a:p>
          <a:p>
            <a:pPr marL="0" lvl="1" indent="0" algn="just">
              <a:buClr>
                <a:schemeClr val="tx2"/>
              </a:buClr>
              <a:buNone/>
              <a:defRPr/>
            </a:pPr>
            <a:endParaRPr lang="el-GR" sz="1400" b="1" dirty="0"/>
          </a:p>
          <a:p>
            <a:pPr marL="171450" lvl="1" indent="-171450" algn="just">
              <a:buClrTx/>
              <a:buSzPct val="100000"/>
              <a:buFont typeface="Wingdings" pitchFamily="2" charset="2"/>
              <a:buChar char="v"/>
              <a:defRPr/>
            </a:pPr>
            <a:r>
              <a:rPr lang="el-GR" sz="1400" dirty="0"/>
              <a:t>Η χώρα θα πρέπει να παρέχει στις τοπικές κοινότητες (π.χ. στους γονείς στα τοπικά σχολεία) </a:t>
            </a:r>
            <a:r>
              <a:rPr lang="el-GR" sz="1400" b="1" dirty="0"/>
              <a:t>κατάλληλη και τεκμηριωμένη ενημέρωση </a:t>
            </a:r>
            <a:r>
              <a:rPr lang="el-GR" sz="1400" dirty="0"/>
              <a:t>και να ενθαρρύνει τη δημιουργία ευκαιριών για </a:t>
            </a:r>
            <a:r>
              <a:rPr lang="el-GR" sz="1400" b="1" dirty="0"/>
              <a:t>επαφές με αλλοδαπούς </a:t>
            </a:r>
            <a:r>
              <a:rPr lang="el-GR" sz="1400" dirty="0"/>
              <a:t>— π.χ. μέσω δραστηριοτήτων για παιδιά και ενήλικες που θα διοργανώνονται από τα τοπικά πολιτιστικά κέντρα ή τις οργανώσεις της κοινωνίας των πολιτών.</a:t>
            </a:r>
            <a:endParaRPr lang="en-US" sz="1400" dirty="0"/>
          </a:p>
          <a:p>
            <a:pPr marL="171450" lvl="1" indent="-171450" algn="just">
              <a:buClrTx/>
              <a:buSzPct val="100000"/>
              <a:buFont typeface="Wingdings" pitchFamily="2" charset="2"/>
              <a:buChar char="v"/>
              <a:defRPr/>
            </a:pPr>
            <a:endParaRPr lang="el-GR" sz="1400" dirty="0"/>
          </a:p>
          <a:p>
            <a:pPr marL="171450" lvl="1" indent="-171450" algn="just">
              <a:buClrTx/>
              <a:buSzPct val="100000"/>
              <a:buFont typeface="Wingdings" pitchFamily="2" charset="2"/>
              <a:buChar char="v"/>
              <a:defRPr/>
            </a:pPr>
            <a:r>
              <a:rPr lang="el-GR" sz="1400" dirty="0"/>
              <a:t>Η χώρα θα πρέπει να </a:t>
            </a:r>
            <a:r>
              <a:rPr lang="el-GR" sz="1400" b="1" dirty="0"/>
              <a:t>χρηματοδοτεί την προετοιμασία και την κατάρτιση των δημόσιων αξιωματούχων που έρχονται σε επαφή με πρόσφυγες </a:t>
            </a:r>
            <a:r>
              <a:rPr lang="el-GR" sz="1400" dirty="0"/>
              <a:t>—συμπεριλαμβανομένων των τοπικών και των εθνικών αρχών, των υπηρεσιών απασχόλησης, της αστυνομίας, των σχολείων κλπ.— για να τους παρέχονται εργαλεία που θα τους βοηθήσουν να αποδεχτούν την πολιτιστική πολυμορφία, καθώς και πληροφορίες και χρήσιμοι σύνδεσμοι (π.χ. των οργανώσεων  της κοινωνίας των πολιτών που παρέχουν υποστήριξη).</a:t>
            </a:r>
          </a:p>
        </p:txBody>
      </p:sp>
      <p:sp>
        <p:nvSpPr>
          <p:cNvPr id="65540" name="Slide Number Placeholder 2">
            <a:extLst>
              <a:ext uri="{FF2B5EF4-FFF2-40B4-BE49-F238E27FC236}">
                <a16:creationId xmlns:a16="http://schemas.microsoft.com/office/drawing/2014/main" id="{87FA6FB8-0221-F104-D221-EFF2B20BE85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D81A09BA-00AF-2D48-B695-22FC8D72B289}" type="slidenum">
              <a:rPr lang="el-GR" altLang="el-GR"/>
              <a:pPr/>
              <a:t>79</a:t>
            </a:fld>
            <a:endParaRPr lang="el-GR" altLang="el-GR"/>
          </a:p>
        </p:txBody>
      </p:sp>
    </p:spTree>
  </p:cSld>
  <p:clrMapOvr>
    <a:masterClrMapping/>
  </p:clrMapOvr>
</p:sld>
</file>

<file path=ppt/theme/theme1.xml><?xml version="1.0" encoding="utf-8"?>
<a:theme xmlns:a="http://schemas.openxmlformats.org/drawingml/2006/main" name="Ανασκόπηση">
  <a:themeElements>
    <a:clrScheme name="Ανασκόπηση">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Ανασκόπηση">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Ανασκόπηση">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TotalTime>
  <Words>12329</Words>
  <Application>Microsoft Macintosh PowerPoint</Application>
  <PresentationFormat>Ευρεία οθόνη</PresentationFormat>
  <Paragraphs>766</Paragraphs>
  <Slides>79</Slides>
  <Notes>39</Notes>
  <HiddenSlides>0</HiddenSlides>
  <MMClips>0</MMClips>
  <ScaleCrop>false</ScaleCrop>
  <HeadingPairs>
    <vt:vector size="8" baseType="variant">
      <vt:variant>
        <vt:lpstr>Γραμματοσειρές που χρησιμοποιούνται</vt:lpstr>
      </vt:variant>
      <vt:variant>
        <vt:i4>10</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79</vt:i4>
      </vt:variant>
    </vt:vector>
  </HeadingPairs>
  <TitlesOfParts>
    <vt:vector size="91" baseType="lpstr">
      <vt:lpstr>ＭＳ Ｐゴシック</vt:lpstr>
      <vt:lpstr>Arial</vt:lpstr>
      <vt:lpstr>Calibri</vt:lpstr>
      <vt:lpstr>Calibri Light</vt:lpstr>
      <vt:lpstr>Century Schoolbook</vt:lpstr>
      <vt:lpstr>Gill Sans</vt:lpstr>
      <vt:lpstr>Myriad Pro Light</vt:lpstr>
      <vt:lpstr>Verdana</vt:lpstr>
      <vt:lpstr>Wingdings</vt:lpstr>
      <vt:lpstr>Wingdings 2</vt:lpstr>
      <vt:lpstr>Ανασκόπηση</vt:lpstr>
      <vt:lpstr>Microsoft Excel Chart</vt:lpstr>
      <vt:lpstr>Μετανάστης</vt:lpstr>
      <vt:lpstr>Πρόσφυγας</vt:lpstr>
      <vt:lpstr>Παρουσίαση του PowerPoint</vt:lpstr>
      <vt:lpstr>Αιτούντες άσυλο</vt:lpstr>
      <vt:lpstr>Επίσης</vt:lpstr>
      <vt:lpstr>Από πού έρχονται οι αλλοδαποί στην Ελλάδα;</vt:lpstr>
      <vt:lpstr>Πού πηγαίνουν συνήθως οι πρόσφυγες;</vt:lpstr>
      <vt:lpstr>Ποια κράτη φιλοξενούν τους περισσότερους πρόσφυγες;</vt:lpstr>
      <vt:lpstr>Προκλήσεις και ψυχοπιεστικοί παράγοντες κατά τη μετανάστευση </vt:lpstr>
      <vt:lpstr>Παρουσίαση του PowerPoint</vt:lpstr>
      <vt:lpstr>Παρουσίαση του PowerPoint</vt:lpstr>
      <vt:lpstr>Παρουσίαση του PowerPoint</vt:lpstr>
      <vt:lpstr> Λόγοι για την παρατεινόμενη δυσφορία: </vt:lpstr>
      <vt:lpstr>Αλλαγή στον τρόπο ζωής:</vt:lpstr>
      <vt:lpstr>Κοινωνικές συνθήκες που μακροχρόνια οδηγούν σε έντονο άγχος: </vt:lpstr>
      <vt:lpstr>Μετανάστευση, Νέο πολιτισμικό περιβάλλον και Στρες</vt:lpstr>
      <vt:lpstr>Παρουσίαση του PowerPoint</vt:lpstr>
      <vt:lpstr>Προ και Μετά – μεταναστευτικοί παράγοντες</vt:lpstr>
      <vt:lpstr>Σχέδιο θέσεων για τη διαχείριση του μεταναστευτικού προβλήματος από τους Δήμους της χώρας</vt:lpstr>
      <vt:lpstr>ΕΙΣΑΓΩΓΗ</vt:lpstr>
      <vt:lpstr>Εξέλιξη προσφυγικών/ μεταναστευτικών ροών</vt:lpstr>
      <vt:lpstr>Εξέλιξη προσφυγικών/ μεταναστευτικών ροών</vt:lpstr>
      <vt:lpstr>Σημεία εισόδου </vt:lpstr>
      <vt:lpstr>Χώρες προέλευσης</vt:lpstr>
      <vt:lpstr>Δομές και χώροι φιλοξενίας</vt:lpstr>
      <vt:lpstr>Δομές και χώροι φιλοξενίας</vt:lpstr>
      <vt:lpstr>Δομές και χώροι φιλοξενίας</vt:lpstr>
      <vt:lpstr>Δομές και χώροι φιλοξενίας</vt:lpstr>
      <vt:lpstr>Δομές και χώροι φιλοξενίας</vt:lpstr>
      <vt:lpstr>Δομές και χώροι φιλοξενίας</vt:lpstr>
      <vt:lpstr>Δομές και χώροι φιλοξενίας</vt:lpstr>
      <vt:lpstr>Δομές και χώροι φιλοξενίας</vt:lpstr>
      <vt:lpstr>Δομές και χώροι φιλοξενίας</vt:lpstr>
      <vt:lpstr>Παρουσίαση του PowerPoint</vt:lpstr>
      <vt:lpstr>Δομές και χώροι φιλοξενίας</vt:lpstr>
      <vt:lpstr>Χρηματοδότηση για τη διαχείριση της προσφυγικής κρίσης</vt:lpstr>
      <vt:lpstr>Χρηματοδότηση για τη διαχείριση της προσφυγικής κρίσης</vt:lpstr>
      <vt:lpstr>Χρηματοδότηση για τη διαχείριση της προσφυγικής κρίσης</vt:lpstr>
      <vt:lpstr>Χρηματοδότηση για τη διαχείριση της προσφυγικής κρίσης</vt:lpstr>
      <vt:lpstr>Χρηματοδότηση για τη διαχείριση της προσφυγικής κρίσης</vt:lpstr>
      <vt:lpstr>Σχέδιο θέσεων για τη διαχείριση του μεταναστευτικού προβλήματος από τους Δήμους της χώρας</vt:lpstr>
      <vt:lpstr>ΕΙΣΑΓΩΓΗ</vt:lpstr>
      <vt:lpstr>Ο ρόλος των δήμων στη διαχείριση των προσφυγικών πληθυσμών</vt:lpstr>
      <vt:lpstr>Ο ρόλος των δήμων στη διαχείριση των προσφυγικών πληθυσμών</vt:lpstr>
      <vt:lpstr>Ο ρόλος των δήμων στη διαχείριση των προσφυγικών πληθυσμών</vt:lpstr>
      <vt:lpstr>Συντονισμός των πολιτικών και δράσεις δικτύωσης </vt:lpstr>
      <vt:lpstr>Συντονισμός των πολιτικών και δράσεις δικτύωσης </vt:lpstr>
      <vt:lpstr>Συντονισμός των πολιτικών και δράσεις δικτύωσης </vt:lpstr>
      <vt:lpstr>Χρηματοδότηση των δράσεων</vt:lpstr>
      <vt:lpstr>Χρηματοδότηση των δράσεων</vt:lpstr>
      <vt:lpstr>Χρηματοδότηση των δράσεων</vt:lpstr>
      <vt:lpstr>Χρηματοδότηση των δράσεων</vt:lpstr>
      <vt:lpstr>Χρηματοδότηση των δράσεων</vt:lpstr>
      <vt:lpstr>Υποδοχή και υποστήριξη των προσφύγων</vt:lpstr>
      <vt:lpstr>Υποδοχή και υποστήριξη των προσφύγων</vt:lpstr>
      <vt:lpstr>Υποδοχή και υποστήριξη των προσφύγων</vt:lpstr>
      <vt:lpstr>Υποδοχή και υποστήριξη των προσφύγων</vt:lpstr>
      <vt:lpstr>Υποδοχή και υποστήριξη των προσφύγων</vt:lpstr>
      <vt:lpstr>Υποδοχή και υποστήριξη των προσφύγων</vt:lpstr>
      <vt:lpstr>Υποδοχή και υποστήριξη των προσφύγων</vt:lpstr>
      <vt:lpstr>Υποδοχή και υποστήριξη των προσφύγων</vt:lpstr>
      <vt:lpstr>Προώθηση της ένταξης των προσφύγων</vt:lpstr>
      <vt:lpstr>Προώθηση της ένταξης των προσφύγων</vt:lpstr>
      <vt:lpstr>Προώθηση της ένταξης των προσφύγων</vt:lpstr>
      <vt:lpstr>Προώθηση της ένταξης των προσφύγων</vt:lpstr>
      <vt:lpstr>Προώθηση της ένταξης των προσφύγων</vt:lpstr>
      <vt:lpstr>Προώθηση της ένταξης των προσφύγων</vt:lpstr>
      <vt:lpstr>Προώθηση της ένταξης των προσφύγων</vt:lpstr>
      <vt:lpstr>Προώθηση της ένταξης των προσφύγων</vt:lpstr>
      <vt:lpstr>Προώθηση της ένταξης των προσφύγων</vt:lpstr>
      <vt:lpstr>Προώθηση της ένταξης των προσφύγων</vt:lpstr>
      <vt:lpstr>Προώθηση της ένταξης των προσφύγων</vt:lpstr>
      <vt:lpstr>Προώθηση της ένταξης των προσφύγων</vt:lpstr>
      <vt:lpstr>Προώθηση της ένταξης των προσφύγων</vt:lpstr>
      <vt:lpstr>Προώθηση της ένταξης των προσφύγων</vt:lpstr>
      <vt:lpstr>Ενέργειες ευαισθητοποίησης</vt:lpstr>
      <vt:lpstr>Ενέργειες ευαισθητοποίησης</vt:lpstr>
      <vt:lpstr>Ενέργειες ευαισθητοποίησης</vt:lpstr>
      <vt:lpstr>Ενέργειες ευαισθητοποίησης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nikos gionakis</dc:creator>
  <cp:lastModifiedBy>Ανδρομαχη Μπουνα</cp:lastModifiedBy>
  <cp:revision>8</cp:revision>
  <dcterms:created xsi:type="dcterms:W3CDTF">2019-10-15T05:19:45Z</dcterms:created>
  <dcterms:modified xsi:type="dcterms:W3CDTF">2024-03-12T09:49:51Z</dcterms:modified>
</cp:coreProperties>
</file>