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57" r:id="rId4"/>
    <p:sldId id="258" r:id="rId5"/>
    <p:sldId id="260" r:id="rId6"/>
    <p:sldId id="259"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82"/>
    <p:restoredTop sz="95890"/>
  </p:normalViewPr>
  <p:slideViewPr>
    <p:cSldViewPr snapToGrid="0" snapToObjects="1">
      <p:cViewPr>
        <p:scale>
          <a:sx n="90" d="100"/>
          <a:sy n="90" d="100"/>
        </p:scale>
        <p:origin x="544" y="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580F0C-EF71-4C13-95E3-0EE9BD18A3C2}"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C33B616D-5EAB-4F9F-BA2A-B5A503A094F4}">
      <dgm:prSet custT="1"/>
      <dgm:spPr/>
      <dgm:t>
        <a:bodyPr/>
        <a:lstStyle/>
        <a:p>
          <a:pPr algn="just"/>
          <a:r>
            <a:rPr lang="en-US" sz="1400" b="1" kern="1200" cap="all" baseline="0" dirty="0">
              <a:solidFill>
                <a:schemeClr val="tx1"/>
              </a:solidFill>
              <a:effectLst/>
              <a:latin typeface="+mn-lt"/>
              <a:ea typeface="+mn-ea"/>
              <a:cs typeface="+mn-cs"/>
            </a:rPr>
            <a:t>Agender</a:t>
          </a:r>
          <a:r>
            <a:rPr lang="el-GR" sz="2400" kern="1200" dirty="0"/>
            <a:t>: Ταυτότητα φύλου κατά την οποία το άτομο αισθάνεται ότι δεν έχει φύλο ή η απουσία ταυτότητας φύλου*.</a:t>
          </a:r>
          <a:endParaRPr lang="en-US" sz="2400" kern="1200" dirty="0"/>
        </a:p>
      </dgm:t>
    </dgm:pt>
    <dgm:pt modelId="{C32CD35A-1C66-4ACF-9FF9-5A326BD2F7A8}" type="parTrans" cxnId="{7BBA78B4-4E63-4E1F-8545-8AFF832431F6}">
      <dgm:prSet/>
      <dgm:spPr/>
      <dgm:t>
        <a:bodyPr/>
        <a:lstStyle/>
        <a:p>
          <a:endParaRPr lang="en-US"/>
        </a:p>
      </dgm:t>
    </dgm:pt>
    <dgm:pt modelId="{A378E1CB-E52D-423F-BDFC-2CEE8EB677CC}" type="sibTrans" cxnId="{7BBA78B4-4E63-4E1F-8545-8AFF832431F6}">
      <dgm:prSet/>
      <dgm:spPr/>
      <dgm:t>
        <a:bodyPr/>
        <a:lstStyle/>
        <a:p>
          <a:endParaRPr lang="en-US"/>
        </a:p>
      </dgm:t>
    </dgm:pt>
    <dgm:pt modelId="{BDDC3869-9966-4200-B19C-D0A84606FD2E}">
      <dgm:prSet custT="1"/>
      <dgm:spPr/>
      <dgm:t>
        <a:bodyPr/>
        <a:lstStyle/>
        <a:p>
          <a:pPr algn="just"/>
          <a:r>
            <a:rPr lang="en-US" sz="1400" b="1" kern="1200" cap="all" baseline="0" dirty="0">
              <a:solidFill>
                <a:schemeClr val="tx1"/>
              </a:solidFill>
              <a:effectLst/>
              <a:latin typeface="+mn-lt"/>
              <a:ea typeface="+mn-ea"/>
              <a:cs typeface="+mn-cs"/>
            </a:rPr>
            <a:t>Androgynous</a:t>
          </a:r>
          <a:r>
            <a:rPr lang="el-GR" sz="2400" kern="1200" dirty="0"/>
            <a:t>: Όρος που </a:t>
          </a:r>
          <a:r>
            <a:rPr lang="el-GR" sz="2400" kern="1200" dirty="0" err="1"/>
            <a:t>χρησιμοποείται</a:t>
          </a:r>
          <a:r>
            <a:rPr lang="el-GR" sz="2400" kern="1200" dirty="0"/>
            <a:t> για άτομα, η έκφραση φύλου των οποίων έχει έντονα τόσο τυπικά αρρενωπά όσο και τυπικά θηλυκά χαρακτηριστικά.</a:t>
          </a:r>
          <a:endParaRPr lang="en-US" sz="2400" kern="1200" dirty="0"/>
        </a:p>
      </dgm:t>
    </dgm:pt>
    <dgm:pt modelId="{F60AEBF4-4E55-4A76-A007-BCC2FF8A8667}" type="parTrans" cxnId="{7CBCB6CE-8915-43B4-92E0-723F57D2660E}">
      <dgm:prSet/>
      <dgm:spPr/>
      <dgm:t>
        <a:bodyPr/>
        <a:lstStyle/>
        <a:p>
          <a:endParaRPr lang="en-US"/>
        </a:p>
      </dgm:t>
    </dgm:pt>
    <dgm:pt modelId="{DC2AB3E0-466D-4E33-97F1-F2DDAEC76A72}" type="sibTrans" cxnId="{7CBCB6CE-8915-43B4-92E0-723F57D2660E}">
      <dgm:prSet/>
      <dgm:spPr/>
      <dgm:t>
        <a:bodyPr/>
        <a:lstStyle/>
        <a:p>
          <a:endParaRPr lang="en-US"/>
        </a:p>
      </dgm:t>
    </dgm:pt>
    <dgm:pt modelId="{F427D56C-3BCF-4FEE-AC83-2B1D6E79B6A2}">
      <dgm:prSet custT="1"/>
      <dgm:spPr/>
      <dgm:t>
        <a:bodyPr/>
        <a:lstStyle/>
        <a:p>
          <a:pPr algn="just"/>
          <a:r>
            <a:rPr lang="en-US" sz="1400" b="1" kern="1200" cap="all" baseline="0" dirty="0" err="1">
              <a:solidFill>
                <a:schemeClr val="tx1"/>
              </a:solidFill>
              <a:effectLst/>
              <a:latin typeface="+mn-lt"/>
              <a:ea typeface="+mn-ea"/>
              <a:cs typeface="+mn-cs"/>
            </a:rPr>
            <a:t>Aromantic</a:t>
          </a:r>
          <a:r>
            <a:rPr lang="el-GR" sz="2400" kern="1200" dirty="0"/>
            <a:t>: Κάποιος/α που δεν βιώνει ρομαντική-συναισθηματική έλξη προς άλλα άτομα και έχει χαμηλό ή μηδαμινό ενδιαφέρον για οποιαδήποτε ερωτική σχέση και το να ερωτευτεί.</a:t>
          </a:r>
          <a:endParaRPr lang="en-US" sz="2400" kern="1200" dirty="0"/>
        </a:p>
      </dgm:t>
    </dgm:pt>
    <dgm:pt modelId="{43DB6D2F-B044-4EC3-856B-2C9A98BA7F4D}" type="parTrans" cxnId="{6B48420E-EBC8-41E2-9307-FFFF120C00B6}">
      <dgm:prSet/>
      <dgm:spPr/>
      <dgm:t>
        <a:bodyPr/>
        <a:lstStyle/>
        <a:p>
          <a:endParaRPr lang="en-US"/>
        </a:p>
      </dgm:t>
    </dgm:pt>
    <dgm:pt modelId="{842A21AD-D744-45ED-8BA9-B5FE436EF0E7}" type="sibTrans" cxnId="{6B48420E-EBC8-41E2-9307-FFFF120C00B6}">
      <dgm:prSet/>
      <dgm:spPr/>
      <dgm:t>
        <a:bodyPr/>
        <a:lstStyle/>
        <a:p>
          <a:endParaRPr lang="en-US"/>
        </a:p>
      </dgm:t>
    </dgm:pt>
    <dgm:pt modelId="{0E93D0AB-E4B1-9347-A36D-7140766FB324}" type="pres">
      <dgm:prSet presAssocID="{18580F0C-EF71-4C13-95E3-0EE9BD18A3C2}" presName="vert0" presStyleCnt="0">
        <dgm:presLayoutVars>
          <dgm:dir/>
          <dgm:animOne val="branch"/>
          <dgm:animLvl val="lvl"/>
        </dgm:presLayoutVars>
      </dgm:prSet>
      <dgm:spPr/>
    </dgm:pt>
    <dgm:pt modelId="{EA148A6B-3685-B640-B938-D76C9BF5D437}" type="pres">
      <dgm:prSet presAssocID="{C33B616D-5EAB-4F9F-BA2A-B5A503A094F4}" presName="thickLine" presStyleLbl="alignNode1" presStyleIdx="0" presStyleCnt="3"/>
      <dgm:spPr/>
    </dgm:pt>
    <dgm:pt modelId="{35A055EA-06F0-254A-BD20-33405F24B4F9}" type="pres">
      <dgm:prSet presAssocID="{C33B616D-5EAB-4F9F-BA2A-B5A503A094F4}" presName="horz1" presStyleCnt="0"/>
      <dgm:spPr/>
    </dgm:pt>
    <dgm:pt modelId="{B2A10876-433A-434A-B7C9-246B6A44253E}" type="pres">
      <dgm:prSet presAssocID="{C33B616D-5EAB-4F9F-BA2A-B5A503A094F4}" presName="tx1" presStyleLbl="revTx" presStyleIdx="0" presStyleCnt="3"/>
      <dgm:spPr/>
    </dgm:pt>
    <dgm:pt modelId="{3990B74A-A4BC-244F-9FCC-72FE8A3D0E06}" type="pres">
      <dgm:prSet presAssocID="{C33B616D-5EAB-4F9F-BA2A-B5A503A094F4}" presName="vert1" presStyleCnt="0"/>
      <dgm:spPr/>
    </dgm:pt>
    <dgm:pt modelId="{61744182-83A7-B948-A36D-664FBBBB65E7}" type="pres">
      <dgm:prSet presAssocID="{BDDC3869-9966-4200-B19C-D0A84606FD2E}" presName="thickLine" presStyleLbl="alignNode1" presStyleIdx="1" presStyleCnt="3"/>
      <dgm:spPr/>
    </dgm:pt>
    <dgm:pt modelId="{37832DEF-F521-2040-AED5-1EB5078844F1}" type="pres">
      <dgm:prSet presAssocID="{BDDC3869-9966-4200-B19C-D0A84606FD2E}" presName="horz1" presStyleCnt="0"/>
      <dgm:spPr/>
    </dgm:pt>
    <dgm:pt modelId="{7A124EE3-BD74-8342-AF17-9643E66FCC99}" type="pres">
      <dgm:prSet presAssocID="{BDDC3869-9966-4200-B19C-D0A84606FD2E}" presName="tx1" presStyleLbl="revTx" presStyleIdx="1" presStyleCnt="3"/>
      <dgm:spPr/>
    </dgm:pt>
    <dgm:pt modelId="{C901E8C4-7655-7048-9841-703CE8C0A43F}" type="pres">
      <dgm:prSet presAssocID="{BDDC3869-9966-4200-B19C-D0A84606FD2E}" presName="vert1" presStyleCnt="0"/>
      <dgm:spPr/>
    </dgm:pt>
    <dgm:pt modelId="{C9909459-ABC6-2A45-872A-5C3C3D7451DD}" type="pres">
      <dgm:prSet presAssocID="{F427D56C-3BCF-4FEE-AC83-2B1D6E79B6A2}" presName="thickLine" presStyleLbl="alignNode1" presStyleIdx="2" presStyleCnt="3"/>
      <dgm:spPr/>
    </dgm:pt>
    <dgm:pt modelId="{9F48590B-3502-B84F-B2AB-2702DCBA5CA6}" type="pres">
      <dgm:prSet presAssocID="{F427D56C-3BCF-4FEE-AC83-2B1D6E79B6A2}" presName="horz1" presStyleCnt="0"/>
      <dgm:spPr/>
    </dgm:pt>
    <dgm:pt modelId="{4B44D57E-4B05-3047-9E04-B4466D47EAA5}" type="pres">
      <dgm:prSet presAssocID="{F427D56C-3BCF-4FEE-AC83-2B1D6E79B6A2}" presName="tx1" presStyleLbl="revTx" presStyleIdx="2" presStyleCnt="3"/>
      <dgm:spPr/>
    </dgm:pt>
    <dgm:pt modelId="{E29F2EC8-6971-0041-A2B2-9692D927FD09}" type="pres">
      <dgm:prSet presAssocID="{F427D56C-3BCF-4FEE-AC83-2B1D6E79B6A2}" presName="vert1" presStyleCnt="0"/>
      <dgm:spPr/>
    </dgm:pt>
  </dgm:ptLst>
  <dgm:cxnLst>
    <dgm:cxn modelId="{6B48420E-EBC8-41E2-9307-FFFF120C00B6}" srcId="{18580F0C-EF71-4C13-95E3-0EE9BD18A3C2}" destId="{F427D56C-3BCF-4FEE-AC83-2B1D6E79B6A2}" srcOrd="2" destOrd="0" parTransId="{43DB6D2F-B044-4EC3-856B-2C9A98BA7F4D}" sibTransId="{842A21AD-D744-45ED-8BA9-B5FE436EF0E7}"/>
    <dgm:cxn modelId="{D6230863-530B-6640-BEDD-F034AFB8F01A}" type="presOf" srcId="{F427D56C-3BCF-4FEE-AC83-2B1D6E79B6A2}" destId="{4B44D57E-4B05-3047-9E04-B4466D47EAA5}" srcOrd="0" destOrd="0" presId="urn:microsoft.com/office/officeart/2008/layout/LinedList"/>
    <dgm:cxn modelId="{2F46C574-246C-D84D-983F-4DED2FB5189C}" type="presOf" srcId="{18580F0C-EF71-4C13-95E3-0EE9BD18A3C2}" destId="{0E93D0AB-E4B1-9347-A36D-7140766FB324}" srcOrd="0" destOrd="0" presId="urn:microsoft.com/office/officeart/2008/layout/LinedList"/>
    <dgm:cxn modelId="{7BBA78B4-4E63-4E1F-8545-8AFF832431F6}" srcId="{18580F0C-EF71-4C13-95E3-0EE9BD18A3C2}" destId="{C33B616D-5EAB-4F9F-BA2A-B5A503A094F4}" srcOrd="0" destOrd="0" parTransId="{C32CD35A-1C66-4ACF-9FF9-5A326BD2F7A8}" sibTransId="{A378E1CB-E52D-423F-BDFC-2CEE8EB677CC}"/>
    <dgm:cxn modelId="{0A935FC7-FA34-F74D-B129-02B279A079A6}" type="presOf" srcId="{BDDC3869-9966-4200-B19C-D0A84606FD2E}" destId="{7A124EE3-BD74-8342-AF17-9643E66FCC99}" srcOrd="0" destOrd="0" presId="urn:microsoft.com/office/officeart/2008/layout/LinedList"/>
    <dgm:cxn modelId="{7CBCB6CE-8915-43B4-92E0-723F57D2660E}" srcId="{18580F0C-EF71-4C13-95E3-0EE9BD18A3C2}" destId="{BDDC3869-9966-4200-B19C-D0A84606FD2E}" srcOrd="1" destOrd="0" parTransId="{F60AEBF4-4E55-4A76-A007-BCC2FF8A8667}" sibTransId="{DC2AB3E0-466D-4E33-97F1-F2DDAEC76A72}"/>
    <dgm:cxn modelId="{B01DDBD6-9700-824C-96AC-6F642A6C0F60}" type="presOf" srcId="{C33B616D-5EAB-4F9F-BA2A-B5A503A094F4}" destId="{B2A10876-433A-434A-B7C9-246B6A44253E}" srcOrd="0" destOrd="0" presId="urn:microsoft.com/office/officeart/2008/layout/LinedList"/>
    <dgm:cxn modelId="{B7EAD8CD-81AC-F045-85C1-B20BB679418D}" type="presParOf" srcId="{0E93D0AB-E4B1-9347-A36D-7140766FB324}" destId="{EA148A6B-3685-B640-B938-D76C9BF5D437}" srcOrd="0" destOrd="0" presId="urn:microsoft.com/office/officeart/2008/layout/LinedList"/>
    <dgm:cxn modelId="{6A496732-1C5D-4C4D-B799-CE521A0B8881}" type="presParOf" srcId="{0E93D0AB-E4B1-9347-A36D-7140766FB324}" destId="{35A055EA-06F0-254A-BD20-33405F24B4F9}" srcOrd="1" destOrd="0" presId="urn:microsoft.com/office/officeart/2008/layout/LinedList"/>
    <dgm:cxn modelId="{18B53135-78BE-1740-978C-1D70C8495F8B}" type="presParOf" srcId="{35A055EA-06F0-254A-BD20-33405F24B4F9}" destId="{B2A10876-433A-434A-B7C9-246B6A44253E}" srcOrd="0" destOrd="0" presId="urn:microsoft.com/office/officeart/2008/layout/LinedList"/>
    <dgm:cxn modelId="{21E3754D-7E3B-5D4B-9DBF-D6BE35E365D5}" type="presParOf" srcId="{35A055EA-06F0-254A-BD20-33405F24B4F9}" destId="{3990B74A-A4BC-244F-9FCC-72FE8A3D0E06}" srcOrd="1" destOrd="0" presId="urn:microsoft.com/office/officeart/2008/layout/LinedList"/>
    <dgm:cxn modelId="{5676DA4B-66E8-1949-9304-B115455219C5}" type="presParOf" srcId="{0E93D0AB-E4B1-9347-A36D-7140766FB324}" destId="{61744182-83A7-B948-A36D-664FBBBB65E7}" srcOrd="2" destOrd="0" presId="urn:microsoft.com/office/officeart/2008/layout/LinedList"/>
    <dgm:cxn modelId="{3809E1A3-AD59-4D4A-ACC2-FD582AC0D877}" type="presParOf" srcId="{0E93D0AB-E4B1-9347-A36D-7140766FB324}" destId="{37832DEF-F521-2040-AED5-1EB5078844F1}" srcOrd="3" destOrd="0" presId="urn:microsoft.com/office/officeart/2008/layout/LinedList"/>
    <dgm:cxn modelId="{730FE7E8-66E2-1C41-87C8-FE0FB7ACD0A2}" type="presParOf" srcId="{37832DEF-F521-2040-AED5-1EB5078844F1}" destId="{7A124EE3-BD74-8342-AF17-9643E66FCC99}" srcOrd="0" destOrd="0" presId="urn:microsoft.com/office/officeart/2008/layout/LinedList"/>
    <dgm:cxn modelId="{7746FF45-C599-344E-9E36-FD126B2CA351}" type="presParOf" srcId="{37832DEF-F521-2040-AED5-1EB5078844F1}" destId="{C901E8C4-7655-7048-9841-703CE8C0A43F}" srcOrd="1" destOrd="0" presId="urn:microsoft.com/office/officeart/2008/layout/LinedList"/>
    <dgm:cxn modelId="{602110EE-0863-2E42-8E6E-C0147E0754D5}" type="presParOf" srcId="{0E93D0AB-E4B1-9347-A36D-7140766FB324}" destId="{C9909459-ABC6-2A45-872A-5C3C3D7451DD}" srcOrd="4" destOrd="0" presId="urn:microsoft.com/office/officeart/2008/layout/LinedList"/>
    <dgm:cxn modelId="{E1FAABCD-7A32-D842-B077-068C4CDFA05B}" type="presParOf" srcId="{0E93D0AB-E4B1-9347-A36D-7140766FB324}" destId="{9F48590B-3502-B84F-B2AB-2702DCBA5CA6}" srcOrd="5" destOrd="0" presId="urn:microsoft.com/office/officeart/2008/layout/LinedList"/>
    <dgm:cxn modelId="{F4A6FFAA-3280-6D47-B2D0-523F0B180800}" type="presParOf" srcId="{9F48590B-3502-B84F-B2AB-2702DCBA5CA6}" destId="{4B44D57E-4B05-3047-9E04-B4466D47EAA5}" srcOrd="0" destOrd="0" presId="urn:microsoft.com/office/officeart/2008/layout/LinedList"/>
    <dgm:cxn modelId="{26BA8244-A6CE-E041-8C3B-96069C2125D5}" type="presParOf" srcId="{9F48590B-3502-B84F-B2AB-2702DCBA5CA6}" destId="{E29F2EC8-6971-0041-A2B2-9692D927FD09}"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A8F16C-A7BF-4116-AC3C-FAF5F24EE36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8465163B-1A92-41BD-8B15-BCC4AFC28FD1}">
      <dgm:prSet custT="1"/>
      <dgm:spPr/>
      <dgm:t>
        <a:bodyPr/>
        <a:lstStyle/>
        <a:p>
          <a:pPr algn="just"/>
          <a:r>
            <a:rPr lang="en-US" sz="1400" b="1" kern="1200" cap="all" baseline="0" dirty="0">
              <a:solidFill>
                <a:schemeClr val="tx1"/>
              </a:solidFill>
              <a:effectLst/>
              <a:latin typeface="+mn-lt"/>
              <a:ea typeface="+mn-ea"/>
              <a:cs typeface="+mn-cs"/>
            </a:rPr>
            <a:t>Drag King/ Drag Queen</a:t>
          </a:r>
          <a:r>
            <a:rPr lang="el-GR" sz="2200" kern="1200" dirty="0"/>
            <a:t>: Τα άτομα που ντύνονται με τα ρούχα κάποιου από τα δύο κυρίαρχα φύλα με σκοπό την παρωδία της νόρμας των φύλων και της αμφισβήτησης της δυαδικότητας των φύλων, ή/και ως μορφή καλλιτεχνικής έκφρασης.</a:t>
          </a:r>
          <a:endParaRPr lang="en-US" sz="2200" kern="1200" dirty="0"/>
        </a:p>
      </dgm:t>
    </dgm:pt>
    <dgm:pt modelId="{6AD3C142-0134-4C0F-89BE-04501463E47B}" type="parTrans" cxnId="{D9E255EF-F115-45CB-802E-7B12151A7572}">
      <dgm:prSet/>
      <dgm:spPr/>
      <dgm:t>
        <a:bodyPr/>
        <a:lstStyle/>
        <a:p>
          <a:endParaRPr lang="en-US"/>
        </a:p>
      </dgm:t>
    </dgm:pt>
    <dgm:pt modelId="{3EBD74DC-E679-445F-A313-B876142B8981}" type="sibTrans" cxnId="{D9E255EF-F115-45CB-802E-7B12151A7572}">
      <dgm:prSet/>
      <dgm:spPr/>
      <dgm:t>
        <a:bodyPr/>
        <a:lstStyle/>
        <a:p>
          <a:endParaRPr lang="en-US"/>
        </a:p>
      </dgm:t>
    </dgm:pt>
    <dgm:pt modelId="{5F88B939-F3F1-4C23-A276-74CF181AC95D}">
      <dgm:prSet custT="1"/>
      <dgm:spPr/>
      <dgm:t>
        <a:bodyPr/>
        <a:lstStyle/>
        <a:p>
          <a:pPr algn="just"/>
          <a:r>
            <a:rPr lang="en-US" sz="1400" b="1" kern="1200" cap="all" baseline="0" dirty="0">
              <a:solidFill>
                <a:schemeClr val="tx1"/>
              </a:solidFill>
              <a:effectLst/>
              <a:latin typeface="+mn-lt"/>
              <a:ea typeface="+mn-ea"/>
              <a:cs typeface="+mn-cs"/>
            </a:rPr>
            <a:t>Crossdresser</a:t>
          </a:r>
          <a:r>
            <a:rPr lang="el-GR" sz="2200" kern="1200" dirty="0"/>
            <a:t>: Το άτομο που φοράει ρούχα που συνήθως σχετίζονται με το «αντίθετο» (με βάση το μοντέλο δυαδικότητας του φύλου) κοινωνικό φύλο του ατόμου, στα πλαίσια μιας συγκεκριμένης κοινωνίας. Τα άτομα αυτά δεν είναι απαραίτητα </a:t>
          </a:r>
          <a:r>
            <a:rPr lang="el-GR" sz="2200" kern="1200" dirty="0" err="1"/>
            <a:t>τρανς</a:t>
          </a:r>
          <a:r>
            <a:rPr lang="el-GR" sz="2200" kern="1200" dirty="0"/>
            <a:t>.</a:t>
          </a:r>
          <a:endParaRPr lang="en-US" sz="2200" kern="1200" dirty="0"/>
        </a:p>
      </dgm:t>
    </dgm:pt>
    <dgm:pt modelId="{FAFA3197-EB9E-45E4-95B5-CFE69423F57A}" type="parTrans" cxnId="{C325366D-5C89-4075-ACA8-558BC0989141}">
      <dgm:prSet/>
      <dgm:spPr/>
      <dgm:t>
        <a:bodyPr/>
        <a:lstStyle/>
        <a:p>
          <a:endParaRPr lang="en-US"/>
        </a:p>
      </dgm:t>
    </dgm:pt>
    <dgm:pt modelId="{5D6F3E59-1AEB-478A-A4AE-B0F36ABA1DD2}" type="sibTrans" cxnId="{C325366D-5C89-4075-ACA8-558BC0989141}">
      <dgm:prSet/>
      <dgm:spPr/>
      <dgm:t>
        <a:bodyPr/>
        <a:lstStyle/>
        <a:p>
          <a:endParaRPr lang="en-US"/>
        </a:p>
      </dgm:t>
    </dgm:pt>
    <dgm:pt modelId="{D968F19A-9AB6-3C4E-B124-5A27281EBEF8}" type="pres">
      <dgm:prSet presAssocID="{BFA8F16C-A7BF-4116-AC3C-FAF5F24EE368}" presName="linear" presStyleCnt="0">
        <dgm:presLayoutVars>
          <dgm:animLvl val="lvl"/>
          <dgm:resizeHandles val="exact"/>
        </dgm:presLayoutVars>
      </dgm:prSet>
      <dgm:spPr/>
    </dgm:pt>
    <dgm:pt modelId="{A07B3BF0-03F9-D640-A024-51D64398FD61}" type="pres">
      <dgm:prSet presAssocID="{8465163B-1A92-41BD-8B15-BCC4AFC28FD1}" presName="parentText" presStyleLbl="node1" presStyleIdx="0" presStyleCnt="2" custLinFactNeighborX="428" custLinFactNeighborY="-88253">
        <dgm:presLayoutVars>
          <dgm:chMax val="0"/>
          <dgm:bulletEnabled val="1"/>
        </dgm:presLayoutVars>
      </dgm:prSet>
      <dgm:spPr/>
    </dgm:pt>
    <dgm:pt modelId="{64D6D59D-4D96-4947-B308-EF9913124119}" type="pres">
      <dgm:prSet presAssocID="{3EBD74DC-E679-445F-A313-B876142B8981}" presName="spacer" presStyleCnt="0"/>
      <dgm:spPr/>
    </dgm:pt>
    <dgm:pt modelId="{43BE9119-B4F9-8C4B-8748-C5E22CDEEE3E}" type="pres">
      <dgm:prSet presAssocID="{5F88B939-F3F1-4C23-A276-74CF181AC95D}" presName="parentText" presStyleLbl="node1" presStyleIdx="1" presStyleCnt="2" custLinFactNeighborX="428" custLinFactNeighborY="-22549">
        <dgm:presLayoutVars>
          <dgm:chMax val="0"/>
          <dgm:bulletEnabled val="1"/>
        </dgm:presLayoutVars>
      </dgm:prSet>
      <dgm:spPr/>
    </dgm:pt>
  </dgm:ptLst>
  <dgm:cxnLst>
    <dgm:cxn modelId="{4C832035-1768-F44F-8F45-2B62E7DABBBF}" type="presOf" srcId="{5F88B939-F3F1-4C23-A276-74CF181AC95D}" destId="{43BE9119-B4F9-8C4B-8748-C5E22CDEEE3E}" srcOrd="0" destOrd="0" presId="urn:microsoft.com/office/officeart/2005/8/layout/vList2"/>
    <dgm:cxn modelId="{0A7D2043-7B6A-D543-862F-846A39BBF910}" type="presOf" srcId="{BFA8F16C-A7BF-4116-AC3C-FAF5F24EE368}" destId="{D968F19A-9AB6-3C4E-B124-5A27281EBEF8}" srcOrd="0" destOrd="0" presId="urn:microsoft.com/office/officeart/2005/8/layout/vList2"/>
    <dgm:cxn modelId="{C325366D-5C89-4075-ACA8-558BC0989141}" srcId="{BFA8F16C-A7BF-4116-AC3C-FAF5F24EE368}" destId="{5F88B939-F3F1-4C23-A276-74CF181AC95D}" srcOrd="1" destOrd="0" parTransId="{FAFA3197-EB9E-45E4-95B5-CFE69423F57A}" sibTransId="{5D6F3E59-1AEB-478A-A4AE-B0F36ABA1DD2}"/>
    <dgm:cxn modelId="{8AD0FB7F-11C5-8540-BDF1-0B9B5DF3369C}" type="presOf" srcId="{8465163B-1A92-41BD-8B15-BCC4AFC28FD1}" destId="{A07B3BF0-03F9-D640-A024-51D64398FD61}" srcOrd="0" destOrd="0" presId="urn:microsoft.com/office/officeart/2005/8/layout/vList2"/>
    <dgm:cxn modelId="{D9E255EF-F115-45CB-802E-7B12151A7572}" srcId="{BFA8F16C-A7BF-4116-AC3C-FAF5F24EE368}" destId="{8465163B-1A92-41BD-8B15-BCC4AFC28FD1}" srcOrd="0" destOrd="0" parTransId="{6AD3C142-0134-4C0F-89BE-04501463E47B}" sibTransId="{3EBD74DC-E679-445F-A313-B876142B8981}"/>
    <dgm:cxn modelId="{2722FD72-6D00-6A47-80D0-26C222F3D0A7}" type="presParOf" srcId="{D968F19A-9AB6-3C4E-B124-5A27281EBEF8}" destId="{A07B3BF0-03F9-D640-A024-51D64398FD61}" srcOrd="0" destOrd="0" presId="urn:microsoft.com/office/officeart/2005/8/layout/vList2"/>
    <dgm:cxn modelId="{C31876DA-EC39-524C-9C4B-7B200193BE06}" type="presParOf" srcId="{D968F19A-9AB6-3C4E-B124-5A27281EBEF8}" destId="{64D6D59D-4D96-4947-B308-EF9913124119}" srcOrd="1" destOrd="0" presId="urn:microsoft.com/office/officeart/2005/8/layout/vList2"/>
    <dgm:cxn modelId="{7CEF7468-FBA5-D242-ACB3-12CCE805472E}" type="presParOf" srcId="{D968F19A-9AB6-3C4E-B124-5A27281EBEF8}" destId="{43BE9119-B4F9-8C4B-8748-C5E22CDEEE3E}"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2301FA-6C72-42D6-BC61-7439C1F72869}" type="doc">
      <dgm:prSet loTypeId="urn:microsoft.com/office/officeart/2008/layout/LinedList" loCatId="list" qsTypeId="urn:microsoft.com/office/officeart/2005/8/quickstyle/simple4" qsCatId="simple" csTypeId="urn:microsoft.com/office/officeart/2005/8/colors/accent4_2" csCatId="accent4" phldr="1"/>
      <dgm:spPr/>
      <dgm:t>
        <a:bodyPr/>
        <a:lstStyle/>
        <a:p>
          <a:endParaRPr lang="en-US"/>
        </a:p>
      </dgm:t>
    </dgm:pt>
    <dgm:pt modelId="{054B497C-AED5-4016-BF1B-6F7A1DFE1C05}">
      <dgm:prSet custT="1"/>
      <dgm:spPr/>
      <dgm:t>
        <a:bodyPr/>
        <a:lstStyle/>
        <a:p>
          <a:pPr algn="just"/>
          <a:r>
            <a:rPr lang="en-US" sz="1400" b="1" kern="1200" cap="all" baseline="0" dirty="0">
              <a:solidFill>
                <a:schemeClr val="tx1"/>
              </a:solidFill>
              <a:effectLst/>
              <a:latin typeface="+mn-lt"/>
              <a:ea typeface="+mn-ea"/>
              <a:cs typeface="+mn-cs"/>
            </a:rPr>
            <a:t>Genderfluid</a:t>
          </a:r>
          <a:r>
            <a:rPr lang="el-GR" sz="2300" kern="1200" dirty="0"/>
            <a:t>: Άτομο το οποίο βιώνει την ταυτότητα φύλου του ως ρευστή ή εναλλασσόμενη.</a:t>
          </a:r>
          <a:endParaRPr lang="en-US" sz="2300" kern="1200" dirty="0"/>
        </a:p>
      </dgm:t>
    </dgm:pt>
    <dgm:pt modelId="{CA7EE2DC-373D-4310-BF43-2107CF9A1C6D}" type="parTrans" cxnId="{BEC79A7E-3B0D-49E7-985B-39B5E7F44DE1}">
      <dgm:prSet/>
      <dgm:spPr/>
      <dgm:t>
        <a:bodyPr/>
        <a:lstStyle/>
        <a:p>
          <a:endParaRPr lang="en-US"/>
        </a:p>
      </dgm:t>
    </dgm:pt>
    <dgm:pt modelId="{4D0B7B86-9B4C-4CF9-A05E-FAEB10877720}" type="sibTrans" cxnId="{BEC79A7E-3B0D-49E7-985B-39B5E7F44DE1}">
      <dgm:prSet/>
      <dgm:spPr/>
      <dgm:t>
        <a:bodyPr/>
        <a:lstStyle/>
        <a:p>
          <a:endParaRPr lang="en-US"/>
        </a:p>
      </dgm:t>
    </dgm:pt>
    <dgm:pt modelId="{910D36AD-7C12-4773-B9E1-3136663918A6}">
      <dgm:prSet custT="1"/>
      <dgm:spPr/>
      <dgm:t>
        <a:bodyPr/>
        <a:lstStyle/>
        <a:p>
          <a:pPr algn="just"/>
          <a:r>
            <a:rPr lang="en-US" sz="1400" b="1" kern="1200" cap="all" baseline="0" dirty="0" err="1">
              <a:solidFill>
                <a:schemeClr val="tx1"/>
              </a:solidFill>
              <a:effectLst/>
              <a:latin typeface="+mn-lt"/>
              <a:ea typeface="+mn-ea"/>
              <a:cs typeface="+mn-cs"/>
            </a:rPr>
            <a:t>Genderneutral</a:t>
          </a:r>
          <a:r>
            <a:rPr lang="el-GR" sz="2300" kern="1200" dirty="0"/>
            <a:t>: Είναι η ουδέτερη έκφραση φύλου, που δεν μπορεί να </a:t>
          </a:r>
          <a:r>
            <a:rPr lang="el-GR" sz="2300" kern="1200" dirty="0" err="1"/>
            <a:t>ταυτοποιηθεί</a:t>
          </a:r>
          <a:r>
            <a:rPr lang="el-GR" sz="2300" kern="1200" dirty="0"/>
            <a:t> ούτε ως στερεοτυπικά «αρρενωπή» ή στερεοτυπικά «θηλυκή».</a:t>
          </a:r>
          <a:endParaRPr lang="en-US" sz="2300" kern="1200" dirty="0"/>
        </a:p>
      </dgm:t>
    </dgm:pt>
    <dgm:pt modelId="{8C02A448-1A9B-4546-8048-112BCC9981C4}" type="parTrans" cxnId="{C6E1AB51-7CCC-4177-8FD8-4E4CE00AAC42}">
      <dgm:prSet/>
      <dgm:spPr/>
      <dgm:t>
        <a:bodyPr/>
        <a:lstStyle/>
        <a:p>
          <a:endParaRPr lang="en-US"/>
        </a:p>
      </dgm:t>
    </dgm:pt>
    <dgm:pt modelId="{1BD80058-0D9E-4905-BC1C-85BE8ADD1B4B}" type="sibTrans" cxnId="{C6E1AB51-7CCC-4177-8FD8-4E4CE00AAC42}">
      <dgm:prSet/>
      <dgm:spPr/>
      <dgm:t>
        <a:bodyPr/>
        <a:lstStyle/>
        <a:p>
          <a:endParaRPr lang="en-US"/>
        </a:p>
      </dgm:t>
    </dgm:pt>
    <dgm:pt modelId="{6ABFD454-69A0-407A-800F-A8A725CAFB6C}">
      <dgm:prSet custT="1"/>
      <dgm:spPr/>
      <dgm:t>
        <a:bodyPr/>
        <a:lstStyle/>
        <a:p>
          <a:pPr algn="just"/>
          <a:r>
            <a:rPr lang="en-US" sz="1400" b="1" kern="1200" cap="all" baseline="0" dirty="0">
              <a:solidFill>
                <a:schemeClr val="tx1"/>
              </a:solidFill>
              <a:effectLst/>
              <a:latin typeface="+mn-lt"/>
              <a:ea typeface="+mn-ea"/>
              <a:cs typeface="+mn-cs"/>
            </a:rPr>
            <a:t>Genderqueer</a:t>
          </a:r>
          <a:r>
            <a:rPr lang="el-GR" sz="2300" kern="1200" dirty="0"/>
            <a:t>: Ταυτότητες φύλου οι οποίες δεν μπορούν να χαρακτηριστούν ως τυπικά «αντρικές» ή τυπικά «γυναικείες» και δεν εμπίπτουν στη δυαδικότητα του φύλου* και την </a:t>
          </a:r>
          <a:r>
            <a:rPr lang="el-GR" sz="2300" kern="1200" dirty="0" err="1"/>
            <a:t>ετεροκανονικότητα</a:t>
          </a:r>
          <a:r>
            <a:rPr lang="el-GR" sz="2300" kern="1200" dirty="0"/>
            <a:t>. </a:t>
          </a:r>
          <a:endParaRPr lang="en-US" sz="2300" kern="1200" dirty="0"/>
        </a:p>
      </dgm:t>
    </dgm:pt>
    <dgm:pt modelId="{99718EF8-34EF-4538-B4FA-3F93330D366D}" type="parTrans" cxnId="{2BAA70E5-198D-4B8E-ADD2-9A764BA93582}">
      <dgm:prSet/>
      <dgm:spPr/>
      <dgm:t>
        <a:bodyPr/>
        <a:lstStyle/>
        <a:p>
          <a:endParaRPr lang="en-US"/>
        </a:p>
      </dgm:t>
    </dgm:pt>
    <dgm:pt modelId="{96871920-75A3-4C9C-A952-8294BB3ED46F}" type="sibTrans" cxnId="{2BAA70E5-198D-4B8E-ADD2-9A764BA93582}">
      <dgm:prSet/>
      <dgm:spPr/>
      <dgm:t>
        <a:bodyPr/>
        <a:lstStyle/>
        <a:p>
          <a:endParaRPr lang="en-US"/>
        </a:p>
      </dgm:t>
    </dgm:pt>
    <dgm:pt modelId="{BB96B809-E3E7-4243-B2C0-AF461836F83F}" type="pres">
      <dgm:prSet presAssocID="{4F2301FA-6C72-42D6-BC61-7439C1F72869}" presName="vert0" presStyleCnt="0">
        <dgm:presLayoutVars>
          <dgm:dir/>
          <dgm:animOne val="branch"/>
          <dgm:animLvl val="lvl"/>
        </dgm:presLayoutVars>
      </dgm:prSet>
      <dgm:spPr/>
    </dgm:pt>
    <dgm:pt modelId="{A819C999-85BE-A942-8120-DE685C277E2C}" type="pres">
      <dgm:prSet presAssocID="{054B497C-AED5-4016-BF1B-6F7A1DFE1C05}" presName="thickLine" presStyleLbl="alignNode1" presStyleIdx="0" presStyleCnt="3"/>
      <dgm:spPr/>
    </dgm:pt>
    <dgm:pt modelId="{BD116E7A-4C1B-A449-B26A-661F7EF16BF9}" type="pres">
      <dgm:prSet presAssocID="{054B497C-AED5-4016-BF1B-6F7A1DFE1C05}" presName="horz1" presStyleCnt="0"/>
      <dgm:spPr/>
    </dgm:pt>
    <dgm:pt modelId="{D6846FF8-323E-5546-8D03-D410017EA3C7}" type="pres">
      <dgm:prSet presAssocID="{054B497C-AED5-4016-BF1B-6F7A1DFE1C05}" presName="tx1" presStyleLbl="revTx" presStyleIdx="0" presStyleCnt="3"/>
      <dgm:spPr/>
    </dgm:pt>
    <dgm:pt modelId="{4629BA71-E3D0-574B-8A8B-28D56F4486B9}" type="pres">
      <dgm:prSet presAssocID="{054B497C-AED5-4016-BF1B-6F7A1DFE1C05}" presName="vert1" presStyleCnt="0"/>
      <dgm:spPr/>
    </dgm:pt>
    <dgm:pt modelId="{0D8E17B7-232F-0649-A61F-4D78A0B78AEC}" type="pres">
      <dgm:prSet presAssocID="{910D36AD-7C12-4773-B9E1-3136663918A6}" presName="thickLine" presStyleLbl="alignNode1" presStyleIdx="1" presStyleCnt="3"/>
      <dgm:spPr/>
    </dgm:pt>
    <dgm:pt modelId="{DD21544C-F296-2448-BA7E-5E0EA3E07718}" type="pres">
      <dgm:prSet presAssocID="{910D36AD-7C12-4773-B9E1-3136663918A6}" presName="horz1" presStyleCnt="0"/>
      <dgm:spPr/>
    </dgm:pt>
    <dgm:pt modelId="{AB1FCC7A-8BE7-2043-B0E1-1C2834F68F1B}" type="pres">
      <dgm:prSet presAssocID="{910D36AD-7C12-4773-B9E1-3136663918A6}" presName="tx1" presStyleLbl="revTx" presStyleIdx="1" presStyleCnt="3"/>
      <dgm:spPr/>
    </dgm:pt>
    <dgm:pt modelId="{7A299BD7-A41F-8D41-B892-77F508D4AEE0}" type="pres">
      <dgm:prSet presAssocID="{910D36AD-7C12-4773-B9E1-3136663918A6}" presName="vert1" presStyleCnt="0"/>
      <dgm:spPr/>
    </dgm:pt>
    <dgm:pt modelId="{7DCB1F65-E674-CC47-B32B-4E9A4BCEC02D}" type="pres">
      <dgm:prSet presAssocID="{6ABFD454-69A0-407A-800F-A8A725CAFB6C}" presName="thickLine" presStyleLbl="alignNode1" presStyleIdx="2" presStyleCnt="3"/>
      <dgm:spPr/>
    </dgm:pt>
    <dgm:pt modelId="{62D596FD-883E-C84F-8429-CD07170EFCA1}" type="pres">
      <dgm:prSet presAssocID="{6ABFD454-69A0-407A-800F-A8A725CAFB6C}" presName="horz1" presStyleCnt="0"/>
      <dgm:spPr/>
    </dgm:pt>
    <dgm:pt modelId="{00A7F208-C70A-EF40-8340-CA7293EF81CB}" type="pres">
      <dgm:prSet presAssocID="{6ABFD454-69A0-407A-800F-A8A725CAFB6C}" presName="tx1" presStyleLbl="revTx" presStyleIdx="2" presStyleCnt="3"/>
      <dgm:spPr/>
    </dgm:pt>
    <dgm:pt modelId="{46AF17B3-7CBD-3A4B-81F3-509A32D2B385}" type="pres">
      <dgm:prSet presAssocID="{6ABFD454-69A0-407A-800F-A8A725CAFB6C}" presName="vert1" presStyleCnt="0"/>
      <dgm:spPr/>
    </dgm:pt>
  </dgm:ptLst>
  <dgm:cxnLst>
    <dgm:cxn modelId="{CB38F73C-01AF-8648-BB4E-B0A5A618E0B8}" type="presOf" srcId="{6ABFD454-69A0-407A-800F-A8A725CAFB6C}" destId="{00A7F208-C70A-EF40-8340-CA7293EF81CB}" srcOrd="0" destOrd="0" presId="urn:microsoft.com/office/officeart/2008/layout/LinedList"/>
    <dgm:cxn modelId="{C6E1AB51-7CCC-4177-8FD8-4E4CE00AAC42}" srcId="{4F2301FA-6C72-42D6-BC61-7439C1F72869}" destId="{910D36AD-7C12-4773-B9E1-3136663918A6}" srcOrd="1" destOrd="0" parTransId="{8C02A448-1A9B-4546-8048-112BCC9981C4}" sibTransId="{1BD80058-0D9E-4905-BC1C-85BE8ADD1B4B}"/>
    <dgm:cxn modelId="{BEC79A7E-3B0D-49E7-985B-39B5E7F44DE1}" srcId="{4F2301FA-6C72-42D6-BC61-7439C1F72869}" destId="{054B497C-AED5-4016-BF1B-6F7A1DFE1C05}" srcOrd="0" destOrd="0" parTransId="{CA7EE2DC-373D-4310-BF43-2107CF9A1C6D}" sibTransId="{4D0B7B86-9B4C-4CF9-A05E-FAEB10877720}"/>
    <dgm:cxn modelId="{E323BD9B-4527-814E-B82E-80028E003B3E}" type="presOf" srcId="{910D36AD-7C12-4773-B9E1-3136663918A6}" destId="{AB1FCC7A-8BE7-2043-B0E1-1C2834F68F1B}" srcOrd="0" destOrd="0" presId="urn:microsoft.com/office/officeart/2008/layout/LinedList"/>
    <dgm:cxn modelId="{01F334AF-D5DE-2149-B2DB-1C6EA7ADF5ED}" type="presOf" srcId="{054B497C-AED5-4016-BF1B-6F7A1DFE1C05}" destId="{D6846FF8-323E-5546-8D03-D410017EA3C7}" srcOrd="0" destOrd="0" presId="urn:microsoft.com/office/officeart/2008/layout/LinedList"/>
    <dgm:cxn modelId="{C1BB1EDC-9EA3-184B-B20D-EEB488B644C9}" type="presOf" srcId="{4F2301FA-6C72-42D6-BC61-7439C1F72869}" destId="{BB96B809-E3E7-4243-B2C0-AF461836F83F}" srcOrd="0" destOrd="0" presId="urn:microsoft.com/office/officeart/2008/layout/LinedList"/>
    <dgm:cxn modelId="{2BAA70E5-198D-4B8E-ADD2-9A764BA93582}" srcId="{4F2301FA-6C72-42D6-BC61-7439C1F72869}" destId="{6ABFD454-69A0-407A-800F-A8A725CAFB6C}" srcOrd="2" destOrd="0" parTransId="{99718EF8-34EF-4538-B4FA-3F93330D366D}" sibTransId="{96871920-75A3-4C9C-A952-8294BB3ED46F}"/>
    <dgm:cxn modelId="{29C5FA84-F86B-924C-8394-1911469C1600}" type="presParOf" srcId="{BB96B809-E3E7-4243-B2C0-AF461836F83F}" destId="{A819C999-85BE-A942-8120-DE685C277E2C}" srcOrd="0" destOrd="0" presId="urn:microsoft.com/office/officeart/2008/layout/LinedList"/>
    <dgm:cxn modelId="{D771D409-D15E-AE4C-AE5C-E4603FBEB84A}" type="presParOf" srcId="{BB96B809-E3E7-4243-B2C0-AF461836F83F}" destId="{BD116E7A-4C1B-A449-B26A-661F7EF16BF9}" srcOrd="1" destOrd="0" presId="urn:microsoft.com/office/officeart/2008/layout/LinedList"/>
    <dgm:cxn modelId="{DAD9B372-0227-DE4A-ABF7-E9809599B5D9}" type="presParOf" srcId="{BD116E7A-4C1B-A449-B26A-661F7EF16BF9}" destId="{D6846FF8-323E-5546-8D03-D410017EA3C7}" srcOrd="0" destOrd="0" presId="urn:microsoft.com/office/officeart/2008/layout/LinedList"/>
    <dgm:cxn modelId="{AE8E86E9-F592-8442-88E7-35138BC67700}" type="presParOf" srcId="{BD116E7A-4C1B-A449-B26A-661F7EF16BF9}" destId="{4629BA71-E3D0-574B-8A8B-28D56F4486B9}" srcOrd="1" destOrd="0" presId="urn:microsoft.com/office/officeart/2008/layout/LinedList"/>
    <dgm:cxn modelId="{60DDA60C-7F68-5845-88AB-22074D26C52C}" type="presParOf" srcId="{BB96B809-E3E7-4243-B2C0-AF461836F83F}" destId="{0D8E17B7-232F-0649-A61F-4D78A0B78AEC}" srcOrd="2" destOrd="0" presId="urn:microsoft.com/office/officeart/2008/layout/LinedList"/>
    <dgm:cxn modelId="{B633AD50-36D4-734E-AAEC-CCD7027C5E0F}" type="presParOf" srcId="{BB96B809-E3E7-4243-B2C0-AF461836F83F}" destId="{DD21544C-F296-2448-BA7E-5E0EA3E07718}" srcOrd="3" destOrd="0" presId="urn:microsoft.com/office/officeart/2008/layout/LinedList"/>
    <dgm:cxn modelId="{935615EC-70BC-E24C-B82B-C4801F563B5A}" type="presParOf" srcId="{DD21544C-F296-2448-BA7E-5E0EA3E07718}" destId="{AB1FCC7A-8BE7-2043-B0E1-1C2834F68F1B}" srcOrd="0" destOrd="0" presId="urn:microsoft.com/office/officeart/2008/layout/LinedList"/>
    <dgm:cxn modelId="{9BC4D80C-89A7-4A4F-9A16-633A4015A953}" type="presParOf" srcId="{DD21544C-F296-2448-BA7E-5E0EA3E07718}" destId="{7A299BD7-A41F-8D41-B892-77F508D4AEE0}" srcOrd="1" destOrd="0" presId="urn:microsoft.com/office/officeart/2008/layout/LinedList"/>
    <dgm:cxn modelId="{94B6A5D9-DEDB-914F-9C13-B1E0DF83858F}" type="presParOf" srcId="{BB96B809-E3E7-4243-B2C0-AF461836F83F}" destId="{7DCB1F65-E674-CC47-B32B-4E9A4BCEC02D}" srcOrd="4" destOrd="0" presId="urn:microsoft.com/office/officeart/2008/layout/LinedList"/>
    <dgm:cxn modelId="{483479CA-0F7C-4743-B14D-5E60A89A3DAA}" type="presParOf" srcId="{BB96B809-E3E7-4243-B2C0-AF461836F83F}" destId="{62D596FD-883E-C84F-8429-CD07170EFCA1}" srcOrd="5" destOrd="0" presId="urn:microsoft.com/office/officeart/2008/layout/LinedList"/>
    <dgm:cxn modelId="{1B250CD2-F436-4547-A2CC-99F690F69C08}" type="presParOf" srcId="{62D596FD-883E-C84F-8429-CD07170EFCA1}" destId="{00A7F208-C70A-EF40-8340-CA7293EF81CB}" srcOrd="0" destOrd="0" presId="urn:microsoft.com/office/officeart/2008/layout/LinedList"/>
    <dgm:cxn modelId="{95729FC4-DAC2-7D42-992F-1DEC51682B3B}" type="presParOf" srcId="{62D596FD-883E-C84F-8429-CD07170EFCA1}" destId="{46AF17B3-7CBD-3A4B-81F3-509A32D2B385}"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8A6B-3685-B640-B938-D76C9BF5D437}">
      <dsp:nvSpPr>
        <dsp:cNvPr id="0" name=""/>
        <dsp:cNvSpPr/>
      </dsp:nvSpPr>
      <dsp:spPr>
        <a:xfrm>
          <a:off x="0" y="2249"/>
          <a:ext cx="6683374" cy="0"/>
        </a:xfrm>
        <a:prstGeom prst="line">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w="9525" cap="flat" cmpd="sng" algn="ctr">
          <a:solidFill>
            <a:schemeClr val="accent5">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B2A10876-433A-434A-B7C9-246B6A44253E}">
      <dsp:nvSpPr>
        <dsp:cNvPr id="0" name=""/>
        <dsp:cNvSpPr/>
      </dsp:nvSpPr>
      <dsp:spPr>
        <a:xfrm>
          <a:off x="0" y="2249"/>
          <a:ext cx="6683374" cy="1534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n-US" sz="1400" b="1" kern="1200" cap="all" baseline="0" dirty="0">
              <a:solidFill>
                <a:schemeClr val="tx1"/>
              </a:solidFill>
              <a:effectLst/>
              <a:latin typeface="+mn-lt"/>
              <a:ea typeface="+mn-ea"/>
              <a:cs typeface="+mn-cs"/>
            </a:rPr>
            <a:t>Agender</a:t>
          </a:r>
          <a:r>
            <a:rPr lang="el-GR" sz="2400" kern="1200" dirty="0"/>
            <a:t>: Ταυτότητα φύλου κατά την οποία το άτομο αισθάνεται ότι δεν έχει φύλο ή η απουσία ταυτότητας φύλου*.</a:t>
          </a:r>
          <a:endParaRPr lang="en-US" sz="2400" kern="1200" dirty="0"/>
        </a:p>
      </dsp:txBody>
      <dsp:txXfrm>
        <a:off x="0" y="2249"/>
        <a:ext cx="6683374" cy="1534142"/>
      </dsp:txXfrm>
    </dsp:sp>
    <dsp:sp modelId="{61744182-83A7-B948-A36D-664FBBBB65E7}">
      <dsp:nvSpPr>
        <dsp:cNvPr id="0" name=""/>
        <dsp:cNvSpPr/>
      </dsp:nvSpPr>
      <dsp:spPr>
        <a:xfrm>
          <a:off x="0" y="1536391"/>
          <a:ext cx="6683374" cy="0"/>
        </a:xfrm>
        <a:prstGeom prst="line">
          <a:avLst/>
        </a:prstGeom>
        <a:gradFill rotWithShape="0">
          <a:gsLst>
            <a:gs pos="0">
              <a:schemeClr val="accent5">
                <a:hueOff val="7693906"/>
                <a:satOff val="-2748"/>
                <a:lumOff val="4412"/>
                <a:alphaOff val="0"/>
                <a:tint val="94000"/>
                <a:satMod val="100000"/>
                <a:lumMod val="108000"/>
              </a:schemeClr>
            </a:gs>
            <a:gs pos="50000">
              <a:schemeClr val="accent5">
                <a:hueOff val="7693906"/>
                <a:satOff val="-2748"/>
                <a:lumOff val="4412"/>
                <a:alphaOff val="0"/>
                <a:tint val="98000"/>
                <a:shade val="100000"/>
                <a:satMod val="100000"/>
                <a:lumMod val="100000"/>
              </a:schemeClr>
            </a:gs>
            <a:gs pos="100000">
              <a:schemeClr val="accent5">
                <a:hueOff val="7693906"/>
                <a:satOff val="-2748"/>
                <a:lumOff val="4412"/>
                <a:alphaOff val="0"/>
                <a:shade val="72000"/>
                <a:satMod val="120000"/>
                <a:lumMod val="100000"/>
              </a:schemeClr>
            </a:gs>
          </a:gsLst>
          <a:lin ang="5400000" scaled="0"/>
        </a:gradFill>
        <a:ln w="9525" cap="flat" cmpd="sng" algn="ctr">
          <a:solidFill>
            <a:schemeClr val="accent5">
              <a:hueOff val="7693906"/>
              <a:satOff val="-2748"/>
              <a:lumOff val="4412"/>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7A124EE3-BD74-8342-AF17-9643E66FCC99}">
      <dsp:nvSpPr>
        <dsp:cNvPr id="0" name=""/>
        <dsp:cNvSpPr/>
      </dsp:nvSpPr>
      <dsp:spPr>
        <a:xfrm>
          <a:off x="0" y="1536391"/>
          <a:ext cx="6683374" cy="1534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n-US" sz="1400" b="1" kern="1200" cap="all" baseline="0" dirty="0">
              <a:solidFill>
                <a:schemeClr val="tx1"/>
              </a:solidFill>
              <a:effectLst/>
              <a:latin typeface="+mn-lt"/>
              <a:ea typeface="+mn-ea"/>
              <a:cs typeface="+mn-cs"/>
            </a:rPr>
            <a:t>Androgynous</a:t>
          </a:r>
          <a:r>
            <a:rPr lang="el-GR" sz="2400" kern="1200" dirty="0"/>
            <a:t>: Όρος που </a:t>
          </a:r>
          <a:r>
            <a:rPr lang="el-GR" sz="2400" kern="1200" dirty="0" err="1"/>
            <a:t>χρησιμοποείται</a:t>
          </a:r>
          <a:r>
            <a:rPr lang="el-GR" sz="2400" kern="1200" dirty="0"/>
            <a:t> για άτομα, η έκφραση φύλου των οποίων έχει έντονα τόσο τυπικά αρρενωπά όσο και τυπικά θηλυκά χαρακτηριστικά.</a:t>
          </a:r>
          <a:endParaRPr lang="en-US" sz="2400" kern="1200" dirty="0"/>
        </a:p>
      </dsp:txBody>
      <dsp:txXfrm>
        <a:off x="0" y="1536391"/>
        <a:ext cx="6683374" cy="1534142"/>
      </dsp:txXfrm>
    </dsp:sp>
    <dsp:sp modelId="{C9909459-ABC6-2A45-872A-5C3C3D7451DD}">
      <dsp:nvSpPr>
        <dsp:cNvPr id="0" name=""/>
        <dsp:cNvSpPr/>
      </dsp:nvSpPr>
      <dsp:spPr>
        <a:xfrm>
          <a:off x="0" y="3070533"/>
          <a:ext cx="6683374" cy="0"/>
        </a:xfrm>
        <a:prstGeom prst="line">
          <a:avLst/>
        </a:prstGeom>
        <a:gradFill rotWithShape="0">
          <a:gsLst>
            <a:gs pos="0">
              <a:schemeClr val="accent5">
                <a:hueOff val="15387812"/>
                <a:satOff val="-5496"/>
                <a:lumOff val="8825"/>
                <a:alphaOff val="0"/>
                <a:tint val="94000"/>
                <a:satMod val="100000"/>
                <a:lumMod val="108000"/>
              </a:schemeClr>
            </a:gs>
            <a:gs pos="50000">
              <a:schemeClr val="accent5">
                <a:hueOff val="15387812"/>
                <a:satOff val="-5496"/>
                <a:lumOff val="8825"/>
                <a:alphaOff val="0"/>
                <a:tint val="98000"/>
                <a:shade val="100000"/>
                <a:satMod val="100000"/>
                <a:lumMod val="100000"/>
              </a:schemeClr>
            </a:gs>
            <a:gs pos="100000">
              <a:schemeClr val="accent5">
                <a:hueOff val="15387812"/>
                <a:satOff val="-5496"/>
                <a:lumOff val="8825"/>
                <a:alphaOff val="0"/>
                <a:shade val="72000"/>
                <a:satMod val="120000"/>
                <a:lumMod val="100000"/>
              </a:schemeClr>
            </a:gs>
          </a:gsLst>
          <a:lin ang="5400000" scaled="0"/>
        </a:gradFill>
        <a:ln w="9525" cap="flat" cmpd="sng" algn="ctr">
          <a:solidFill>
            <a:schemeClr val="accent5">
              <a:hueOff val="15387812"/>
              <a:satOff val="-5496"/>
              <a:lumOff val="8825"/>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4B44D57E-4B05-3047-9E04-B4466D47EAA5}">
      <dsp:nvSpPr>
        <dsp:cNvPr id="0" name=""/>
        <dsp:cNvSpPr/>
      </dsp:nvSpPr>
      <dsp:spPr>
        <a:xfrm>
          <a:off x="0" y="3070533"/>
          <a:ext cx="6683374" cy="1534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n-US" sz="1400" b="1" kern="1200" cap="all" baseline="0" dirty="0" err="1">
              <a:solidFill>
                <a:schemeClr val="tx1"/>
              </a:solidFill>
              <a:effectLst/>
              <a:latin typeface="+mn-lt"/>
              <a:ea typeface="+mn-ea"/>
              <a:cs typeface="+mn-cs"/>
            </a:rPr>
            <a:t>Aromantic</a:t>
          </a:r>
          <a:r>
            <a:rPr lang="el-GR" sz="2400" kern="1200" dirty="0"/>
            <a:t>: Κάποιος/α που δεν βιώνει ρομαντική-συναισθηματική έλξη προς άλλα άτομα και έχει χαμηλό ή μηδαμινό ενδιαφέρον για οποιαδήποτε ερωτική σχέση και το να ερωτευτεί.</a:t>
          </a:r>
          <a:endParaRPr lang="en-US" sz="2400" kern="1200" dirty="0"/>
        </a:p>
      </dsp:txBody>
      <dsp:txXfrm>
        <a:off x="0" y="3070533"/>
        <a:ext cx="6683374" cy="15341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B3BF0-03F9-D640-A024-51D64398FD61}">
      <dsp:nvSpPr>
        <dsp:cNvPr id="0" name=""/>
        <dsp:cNvSpPr/>
      </dsp:nvSpPr>
      <dsp:spPr>
        <a:xfrm>
          <a:off x="0" y="219452"/>
          <a:ext cx="6683374" cy="1825200"/>
        </a:xfrm>
        <a:prstGeom prst="round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en-US" sz="1400" b="1" kern="1200" cap="all" baseline="0" dirty="0">
              <a:solidFill>
                <a:schemeClr val="tx1"/>
              </a:solidFill>
              <a:effectLst/>
              <a:latin typeface="+mn-lt"/>
              <a:ea typeface="+mn-ea"/>
              <a:cs typeface="+mn-cs"/>
            </a:rPr>
            <a:t>Drag King/ Drag Queen</a:t>
          </a:r>
          <a:r>
            <a:rPr lang="el-GR" sz="2200" kern="1200" dirty="0"/>
            <a:t>: Τα άτομα που ντύνονται με τα ρούχα κάποιου από τα δύο κυρίαρχα φύλα με σκοπό την παρωδία της νόρμας των φύλων και της αμφισβήτησης της δυαδικότητας των φύλων, ή/και ως μορφή καλλιτεχνικής έκφρασης.</a:t>
          </a:r>
          <a:endParaRPr lang="en-US" sz="2200" kern="1200" dirty="0"/>
        </a:p>
      </dsp:txBody>
      <dsp:txXfrm>
        <a:off x="89099" y="308551"/>
        <a:ext cx="6505176" cy="1647002"/>
      </dsp:txXfrm>
    </dsp:sp>
    <dsp:sp modelId="{43BE9119-B4F9-8C4B-8748-C5E22CDEEE3E}">
      <dsp:nvSpPr>
        <dsp:cNvPr id="0" name=""/>
        <dsp:cNvSpPr/>
      </dsp:nvSpPr>
      <dsp:spPr>
        <a:xfrm>
          <a:off x="0" y="2354850"/>
          <a:ext cx="6683374" cy="1825200"/>
        </a:xfrm>
        <a:prstGeom prst="roundRect">
          <a:avLst/>
        </a:prstGeom>
        <a:gradFill rotWithShape="0">
          <a:gsLst>
            <a:gs pos="0">
              <a:schemeClr val="accent2">
                <a:hueOff val="-4374192"/>
                <a:satOff val="-8420"/>
                <a:lumOff val="588"/>
                <a:alphaOff val="0"/>
                <a:tint val="94000"/>
                <a:satMod val="100000"/>
                <a:lumMod val="108000"/>
              </a:schemeClr>
            </a:gs>
            <a:gs pos="50000">
              <a:schemeClr val="accent2">
                <a:hueOff val="-4374192"/>
                <a:satOff val="-8420"/>
                <a:lumOff val="588"/>
                <a:alphaOff val="0"/>
                <a:tint val="98000"/>
                <a:shade val="100000"/>
                <a:satMod val="100000"/>
                <a:lumMod val="100000"/>
              </a:schemeClr>
            </a:gs>
            <a:gs pos="100000">
              <a:schemeClr val="accent2">
                <a:hueOff val="-4374192"/>
                <a:satOff val="-8420"/>
                <a:lumOff val="588"/>
                <a:alphaOff val="0"/>
                <a:shade val="72000"/>
                <a:satMod val="120000"/>
                <a:lumMod val="100000"/>
              </a:schemeClr>
            </a:gs>
          </a:gsLst>
          <a:lin ang="5400000" scaled="0"/>
        </a:gradFill>
        <a:ln>
          <a:noFill/>
        </a:ln>
        <a:effectLst>
          <a:outerShdw blurRad="50800" dist="25400" dir="5400000" rotWithShape="0">
            <a:srgbClr val="000000">
              <a:alpha val="2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en-US" sz="1400" b="1" kern="1200" cap="all" baseline="0" dirty="0">
              <a:solidFill>
                <a:schemeClr val="tx1"/>
              </a:solidFill>
              <a:effectLst/>
              <a:latin typeface="+mn-lt"/>
              <a:ea typeface="+mn-ea"/>
              <a:cs typeface="+mn-cs"/>
            </a:rPr>
            <a:t>Crossdresser</a:t>
          </a:r>
          <a:r>
            <a:rPr lang="el-GR" sz="2200" kern="1200" dirty="0"/>
            <a:t>: Το άτομο που φοράει ρούχα που συνήθως σχετίζονται με το «αντίθετο» (με βάση το μοντέλο δυαδικότητας του φύλου) κοινωνικό φύλο του ατόμου, στα πλαίσια μιας συγκεκριμένης κοινωνίας. Τα άτομα αυτά δεν είναι απαραίτητα </a:t>
          </a:r>
          <a:r>
            <a:rPr lang="el-GR" sz="2200" kern="1200" dirty="0" err="1"/>
            <a:t>τρανς</a:t>
          </a:r>
          <a:r>
            <a:rPr lang="el-GR" sz="2200" kern="1200" dirty="0"/>
            <a:t>.</a:t>
          </a:r>
          <a:endParaRPr lang="en-US" sz="2200" kern="1200" dirty="0"/>
        </a:p>
      </dsp:txBody>
      <dsp:txXfrm>
        <a:off x="89099" y="2443949"/>
        <a:ext cx="6505176" cy="1647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19C999-85BE-A942-8120-DE685C277E2C}">
      <dsp:nvSpPr>
        <dsp:cNvPr id="0" name=""/>
        <dsp:cNvSpPr/>
      </dsp:nvSpPr>
      <dsp:spPr>
        <a:xfrm>
          <a:off x="0" y="2249"/>
          <a:ext cx="6683374" cy="0"/>
        </a:xfrm>
        <a:prstGeom prst="line">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w="9525" cap="flat" cmpd="sng" algn="ctr">
          <a:solidFill>
            <a:schemeClr val="accent4">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D6846FF8-323E-5546-8D03-D410017EA3C7}">
      <dsp:nvSpPr>
        <dsp:cNvPr id="0" name=""/>
        <dsp:cNvSpPr/>
      </dsp:nvSpPr>
      <dsp:spPr>
        <a:xfrm>
          <a:off x="0" y="2249"/>
          <a:ext cx="6683374" cy="1534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n-US" sz="1400" b="1" kern="1200" cap="all" baseline="0" dirty="0">
              <a:solidFill>
                <a:schemeClr val="tx1"/>
              </a:solidFill>
              <a:effectLst/>
              <a:latin typeface="+mn-lt"/>
              <a:ea typeface="+mn-ea"/>
              <a:cs typeface="+mn-cs"/>
            </a:rPr>
            <a:t>Genderfluid</a:t>
          </a:r>
          <a:r>
            <a:rPr lang="el-GR" sz="2300" kern="1200" dirty="0"/>
            <a:t>: Άτομο το οποίο βιώνει την ταυτότητα φύλου του ως ρευστή ή εναλλασσόμενη.</a:t>
          </a:r>
          <a:endParaRPr lang="en-US" sz="2300" kern="1200" dirty="0"/>
        </a:p>
      </dsp:txBody>
      <dsp:txXfrm>
        <a:off x="0" y="2249"/>
        <a:ext cx="6683374" cy="1534142"/>
      </dsp:txXfrm>
    </dsp:sp>
    <dsp:sp modelId="{0D8E17B7-232F-0649-A61F-4D78A0B78AEC}">
      <dsp:nvSpPr>
        <dsp:cNvPr id="0" name=""/>
        <dsp:cNvSpPr/>
      </dsp:nvSpPr>
      <dsp:spPr>
        <a:xfrm>
          <a:off x="0" y="1536391"/>
          <a:ext cx="6683374" cy="0"/>
        </a:xfrm>
        <a:prstGeom prst="line">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w="9525" cap="flat" cmpd="sng" algn="ctr">
          <a:solidFill>
            <a:schemeClr val="accent4">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AB1FCC7A-8BE7-2043-B0E1-1C2834F68F1B}">
      <dsp:nvSpPr>
        <dsp:cNvPr id="0" name=""/>
        <dsp:cNvSpPr/>
      </dsp:nvSpPr>
      <dsp:spPr>
        <a:xfrm>
          <a:off x="0" y="1536391"/>
          <a:ext cx="6683374" cy="1534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n-US" sz="1400" b="1" kern="1200" cap="all" baseline="0" dirty="0" err="1">
              <a:solidFill>
                <a:schemeClr val="tx1"/>
              </a:solidFill>
              <a:effectLst/>
              <a:latin typeface="+mn-lt"/>
              <a:ea typeface="+mn-ea"/>
              <a:cs typeface="+mn-cs"/>
            </a:rPr>
            <a:t>Genderneutral</a:t>
          </a:r>
          <a:r>
            <a:rPr lang="el-GR" sz="2300" kern="1200" dirty="0"/>
            <a:t>: Είναι η ουδέτερη έκφραση φύλου, που δεν μπορεί να </a:t>
          </a:r>
          <a:r>
            <a:rPr lang="el-GR" sz="2300" kern="1200" dirty="0" err="1"/>
            <a:t>ταυτοποιηθεί</a:t>
          </a:r>
          <a:r>
            <a:rPr lang="el-GR" sz="2300" kern="1200" dirty="0"/>
            <a:t> ούτε ως στερεοτυπικά «αρρενωπή» ή στερεοτυπικά «θηλυκή».</a:t>
          </a:r>
          <a:endParaRPr lang="en-US" sz="2300" kern="1200" dirty="0"/>
        </a:p>
      </dsp:txBody>
      <dsp:txXfrm>
        <a:off x="0" y="1536391"/>
        <a:ext cx="6683374" cy="1534142"/>
      </dsp:txXfrm>
    </dsp:sp>
    <dsp:sp modelId="{7DCB1F65-E674-CC47-B32B-4E9A4BCEC02D}">
      <dsp:nvSpPr>
        <dsp:cNvPr id="0" name=""/>
        <dsp:cNvSpPr/>
      </dsp:nvSpPr>
      <dsp:spPr>
        <a:xfrm>
          <a:off x="0" y="3070533"/>
          <a:ext cx="6683374" cy="0"/>
        </a:xfrm>
        <a:prstGeom prst="line">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w="9525" cap="flat" cmpd="sng" algn="ctr">
          <a:solidFill>
            <a:schemeClr val="accent4">
              <a:hueOff val="0"/>
              <a:satOff val="0"/>
              <a:lumOff val="0"/>
              <a:alphaOff val="0"/>
            </a:schemeClr>
          </a:solidFill>
          <a:prstDash val="solid"/>
        </a:ln>
        <a:effectLst>
          <a:outerShdw blurRad="50800" dist="25400" dir="5400000" rotWithShape="0">
            <a:srgbClr val="000000">
              <a:alpha val="28000"/>
            </a:srgbClr>
          </a:outerShdw>
        </a:effectLst>
      </dsp:spPr>
      <dsp:style>
        <a:lnRef idx="1">
          <a:scrgbClr r="0" g="0" b="0"/>
        </a:lnRef>
        <a:fillRef idx="3">
          <a:scrgbClr r="0" g="0" b="0"/>
        </a:fillRef>
        <a:effectRef idx="2">
          <a:scrgbClr r="0" g="0" b="0"/>
        </a:effectRef>
        <a:fontRef idx="minor">
          <a:schemeClr val="lt1"/>
        </a:fontRef>
      </dsp:style>
    </dsp:sp>
    <dsp:sp modelId="{00A7F208-C70A-EF40-8340-CA7293EF81CB}">
      <dsp:nvSpPr>
        <dsp:cNvPr id="0" name=""/>
        <dsp:cNvSpPr/>
      </dsp:nvSpPr>
      <dsp:spPr>
        <a:xfrm>
          <a:off x="0" y="3070533"/>
          <a:ext cx="6683374" cy="1534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n-US" sz="1400" b="1" kern="1200" cap="all" baseline="0" dirty="0">
              <a:solidFill>
                <a:schemeClr val="tx1"/>
              </a:solidFill>
              <a:effectLst/>
              <a:latin typeface="+mn-lt"/>
              <a:ea typeface="+mn-ea"/>
              <a:cs typeface="+mn-cs"/>
            </a:rPr>
            <a:t>Genderqueer</a:t>
          </a:r>
          <a:r>
            <a:rPr lang="el-GR" sz="2300" kern="1200" dirty="0"/>
            <a:t>: Ταυτότητες φύλου οι οποίες δεν μπορούν να χαρακτηριστούν ως τυπικά «αντρικές» ή τυπικά «γυναικείες» και δεν εμπίπτουν στη δυαδικότητα του φύλου* και την </a:t>
          </a:r>
          <a:r>
            <a:rPr lang="el-GR" sz="2300" kern="1200" dirty="0" err="1"/>
            <a:t>ετεροκανονικότητα</a:t>
          </a:r>
          <a:r>
            <a:rPr lang="el-GR" sz="2300" kern="1200" dirty="0"/>
            <a:t>. </a:t>
          </a:r>
          <a:endParaRPr lang="en-US" sz="2300" kern="1200" dirty="0"/>
        </a:p>
      </dsp:txBody>
      <dsp:txXfrm>
        <a:off x="0" y="3070533"/>
        <a:ext cx="6683374" cy="153414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8A87A34-81AB-432B-8DAE-1953F412C126}" type="datetimeFigureOut">
              <a:rPr lang="en-US" dirty="0"/>
              <a:t>3/18/21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l-GR"/>
              <a:t>Κάντε κλικ για να επεξεργαστείτε τον τίτλο υποδείγματος</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2" name="Content Placeholder 3"/>
          <p:cNvSpPr>
            <a:spLocks noGrp="1"/>
          </p:cNvSpPr>
          <p:nvPr>
            <p:ph sz="quarter" idx="13"/>
          </p:nvPr>
        </p:nvSpPr>
        <p:spPr>
          <a:xfrm>
            <a:off x="913774" y="3051012"/>
            <a:ext cx="5106027" cy="274018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3" name="Content Placeholder 5"/>
          <p:cNvSpPr>
            <a:spLocks noGrp="1"/>
          </p:cNvSpPr>
          <p:nvPr>
            <p:ph sz="quarter" idx="14"/>
          </p:nvPr>
        </p:nvSpPr>
        <p:spPr>
          <a:xfrm>
            <a:off x="6172200" y="3051012"/>
            <a:ext cx="5105401" cy="274018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3/18/21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3/18/21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l-GR"/>
              <a:t>Κάντε κλικ για να επεξεργαστείτε τον τίτλο υποδείγματος</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3/18/21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3/18/21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3/18/21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3/18/21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l-GR"/>
              <a:t>Κάντε κλικ για να επεξεργαστείτε τον τίτλο υποδείγματος</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3/18/21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t>3/18/21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l-GR"/>
              <a:t>Κάντε κλικ για να επεξεργαστείτε τον τίτλο υποδείγματος</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48A87A34-81AB-432B-8DAE-1953F412C126}" type="datetimeFigureOut">
              <a:rPr lang="en-US" dirty="0"/>
              <a:t>3/18/21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l-GR"/>
              <a:t>Κάντε κλικ για να επεξεργαστείτε τον τίτλο υποδείγματος</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48A87A34-81AB-432B-8DAE-1953F412C126}" type="datetimeFigureOut">
              <a:rPr lang="en-US" dirty="0"/>
              <a:t>3/18/21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l-GR"/>
              <a:t>Κάντε κλικ για να επεξεργαστείτε τον τίτλο υποδείγματος</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3/18/21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3/18/21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png"/><Relationship Id="rId7" Type="http://schemas.openxmlformats.org/officeDocument/2006/relationships/diagramColors" Target="../diagrams/colors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1CA2540-FD07-4286-91E4-8D0DE4E50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F79C59D0-FE30-4D4F-B7DD-69A498BF802A}"/>
              </a:ext>
            </a:extLst>
          </p:cNvPr>
          <p:cNvSpPr>
            <a:spLocks noGrp="1"/>
          </p:cNvSpPr>
          <p:nvPr>
            <p:ph type="ctrTitle"/>
          </p:nvPr>
        </p:nvSpPr>
        <p:spPr>
          <a:xfrm>
            <a:off x="1126762" y="1227279"/>
            <a:ext cx="4328819" cy="2509213"/>
          </a:xfrm>
        </p:spPr>
        <p:txBody>
          <a:bodyPr>
            <a:normAutofit/>
          </a:bodyPr>
          <a:lstStyle/>
          <a:p>
            <a:r>
              <a:rPr lang="en-US" dirty="0"/>
              <a:t>TAYTOTHT</a:t>
            </a:r>
            <a:r>
              <a:rPr lang="el-GR" dirty="0"/>
              <a:t>ΕΣ</a:t>
            </a:r>
          </a:p>
        </p:txBody>
      </p:sp>
      <p:sp>
        <p:nvSpPr>
          <p:cNvPr id="3" name="Υπότιτλος 2">
            <a:extLst>
              <a:ext uri="{FF2B5EF4-FFF2-40B4-BE49-F238E27FC236}">
                <a16:creationId xmlns:a16="http://schemas.microsoft.com/office/drawing/2014/main" id="{4BD00603-9650-1B4F-8E87-6D9AF03AE62E}"/>
              </a:ext>
            </a:extLst>
          </p:cNvPr>
          <p:cNvSpPr>
            <a:spLocks noGrp="1"/>
          </p:cNvSpPr>
          <p:nvPr>
            <p:ph type="subTitle" idx="1"/>
          </p:nvPr>
        </p:nvSpPr>
        <p:spPr>
          <a:xfrm>
            <a:off x="1126762" y="3812694"/>
            <a:ext cx="4328819" cy="1371599"/>
          </a:xfrm>
        </p:spPr>
        <p:txBody>
          <a:bodyPr>
            <a:normAutofit/>
          </a:bodyPr>
          <a:lstStyle/>
          <a:p>
            <a:r>
              <a:rPr lang="el-GR">
                <a:solidFill>
                  <a:schemeClr val="tx1">
                    <a:lumMod val="50000"/>
                    <a:lumOff val="50000"/>
                  </a:schemeClr>
                </a:solidFill>
              </a:rPr>
              <a:t>Δρ. Ανδρομαχη ΜΠΟΥΝΑ</a:t>
            </a:r>
          </a:p>
        </p:txBody>
      </p:sp>
      <p:pic>
        <p:nvPicPr>
          <p:cNvPr id="73" name="Picture 72">
            <a:extLst>
              <a:ext uri="{FF2B5EF4-FFF2-40B4-BE49-F238E27FC236}">
                <a16:creationId xmlns:a16="http://schemas.microsoft.com/office/drawing/2014/main" id="{214924F5-CDC2-4DFA-82F3-4843ADD678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55295" t="89389" r="26987" b="24"/>
          <a:stretch/>
        </p:blipFill>
        <p:spPr>
          <a:xfrm flipH="1">
            <a:off x="0" y="-1"/>
            <a:ext cx="2596444" cy="872709"/>
          </a:xfrm>
          <a:prstGeom prst="rect">
            <a:avLst/>
          </a:prstGeom>
        </p:spPr>
      </p:pic>
      <p:pic>
        <p:nvPicPr>
          <p:cNvPr id="75" name="Picture 74">
            <a:extLst>
              <a:ext uri="{FF2B5EF4-FFF2-40B4-BE49-F238E27FC236}">
                <a16:creationId xmlns:a16="http://schemas.microsoft.com/office/drawing/2014/main" id="{AED59812-6820-446C-B994-0D059C97DC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91927" t="72411" b="13751"/>
          <a:stretch/>
        </p:blipFill>
        <p:spPr>
          <a:xfrm>
            <a:off x="10473994" y="5564567"/>
            <a:ext cx="1341545" cy="1293433"/>
          </a:xfrm>
          <a:custGeom>
            <a:avLst/>
            <a:gdLst>
              <a:gd name="connsiteX0" fmla="*/ 0 w 1341545"/>
              <a:gd name="connsiteY0" fmla="*/ 0 h 1293433"/>
              <a:gd name="connsiteX1" fmla="*/ 1341545 w 1341545"/>
              <a:gd name="connsiteY1" fmla="*/ 0 h 1293433"/>
              <a:gd name="connsiteX2" fmla="*/ 1341545 w 1341545"/>
              <a:gd name="connsiteY2" fmla="*/ 1293433 h 1293433"/>
              <a:gd name="connsiteX3" fmla="*/ 150847 w 1341545"/>
              <a:gd name="connsiteY3" fmla="*/ 1293433 h 1293433"/>
              <a:gd name="connsiteX4" fmla="*/ 66240 w 1341545"/>
              <a:gd name="connsiteY4" fmla="*/ 1183451 h 1293433"/>
              <a:gd name="connsiteX5" fmla="*/ 0 w 1341545"/>
              <a:gd name="connsiteY5" fmla="*/ 1061841 h 12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545" h="1293433">
                <a:moveTo>
                  <a:pt x="0" y="0"/>
                </a:moveTo>
                <a:lnTo>
                  <a:pt x="1341545" y="0"/>
                </a:lnTo>
                <a:lnTo>
                  <a:pt x="1341545" y="1293433"/>
                </a:lnTo>
                <a:lnTo>
                  <a:pt x="150847" y="1293433"/>
                </a:lnTo>
                <a:lnTo>
                  <a:pt x="66240" y="1183451"/>
                </a:lnTo>
                <a:lnTo>
                  <a:pt x="0" y="1061841"/>
                </a:lnTo>
                <a:close/>
              </a:path>
            </a:pathLst>
          </a:custGeom>
        </p:spPr>
      </p:pic>
      <p:pic>
        <p:nvPicPr>
          <p:cNvPr id="1026" name="Picture 2" descr="Logo">
            <a:extLst>
              <a:ext uri="{FF2B5EF4-FFF2-40B4-BE49-F238E27FC236}">
                <a16:creationId xmlns:a16="http://schemas.microsoft.com/office/drawing/2014/main" id="{604043B7-A68E-484E-8EE5-1E49A48AB83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90459" y="948266"/>
            <a:ext cx="4743406" cy="4743406"/>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a:extLst>
              <a:ext uri="{FF2B5EF4-FFF2-40B4-BE49-F238E27FC236}">
                <a16:creationId xmlns:a16="http://schemas.microsoft.com/office/drawing/2014/main" id="{E844ED7C-1917-40D8-8B42-1B1C27BC5A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73623" t="43915" r="1" b="18252"/>
          <a:stretch/>
        </p:blipFill>
        <p:spPr>
          <a:xfrm flipH="1">
            <a:off x="0" y="3142319"/>
            <a:ext cx="4605339" cy="3715682"/>
          </a:xfrm>
          <a:prstGeom prst="rect">
            <a:avLst/>
          </a:prstGeom>
        </p:spPr>
      </p:pic>
    </p:spTree>
    <p:extLst>
      <p:ext uri="{BB962C8B-B14F-4D97-AF65-F5344CB8AC3E}">
        <p14:creationId xmlns:p14="http://schemas.microsoft.com/office/powerpoint/2010/main" val="3512473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130000"/>
                <a:satMod val="150000"/>
                <a:lumMod val="112000"/>
              </a:schemeClr>
            </a:gs>
            <a:gs pos="100000">
              <a:schemeClr val="bg2">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1C0F6D-5AB0-457D-A2E5-4B8E77E390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56A97F-536A-4D70-BE3C-46ED7477A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D0D0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8F27DD5-AB09-4348-AEAE-38DD5BF3B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284159"/>
          </a:xfrm>
          <a:prstGeom prst="rect">
            <a:avLst/>
          </a:prstGeom>
          <a:ln>
            <a:noFill/>
          </a:ln>
          <a:effectLst>
            <a:outerShdw blurRad="889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5FCEBEE1-9C10-534C-B95B-A1C456D334EC}"/>
              </a:ext>
            </a:extLst>
          </p:cNvPr>
          <p:cNvSpPr>
            <a:spLocks noGrp="1"/>
          </p:cNvSpPr>
          <p:nvPr>
            <p:ph sz="quarter" idx="13"/>
          </p:nvPr>
        </p:nvSpPr>
        <p:spPr>
          <a:xfrm>
            <a:off x="4654295" y="643466"/>
            <a:ext cx="6623305" cy="4308476"/>
          </a:xfrm>
        </p:spPr>
        <p:txBody>
          <a:bodyPr>
            <a:normAutofit/>
          </a:bodyPr>
          <a:lstStyle/>
          <a:p>
            <a:pPr algn="just" fontAlgn="base">
              <a:lnSpc>
                <a:spcPct val="110000"/>
              </a:lnSpc>
            </a:pPr>
            <a:r>
              <a:rPr lang="el-GR" sz="1800" b="1" dirty="0"/>
              <a:t>Ρομαντικός Προσανατολισμός </a:t>
            </a:r>
            <a:r>
              <a:rPr lang="el-GR" sz="1800" dirty="0"/>
              <a:t>(</a:t>
            </a:r>
            <a:r>
              <a:rPr lang="en" sz="1800" dirty="0"/>
              <a:t>Romantic Orientation)</a:t>
            </a:r>
            <a:r>
              <a:rPr lang="el-GR" sz="1800" dirty="0"/>
              <a:t>: Αντίστοιχος με τον σεξουαλικό προσανατολισμό, ο όρος εστιάζει στη συναισθηματική-ρομαντική διάσταση, δηλαδή το φύλο των ατόμων από τα οποία έλκεται ρομαντικά κάποιο άτομο και είναι πιθανό να τα ερωτευτεί ή και να συνάψει ερωτική σχέση μαζί τους. Ο ρομαντικός και σεξουαλικός προσανατολισμός ενός ατόμου δεν ταυτίζονται απαραίτητα.</a:t>
            </a:r>
            <a:endParaRPr lang="en-US" sz="1800" dirty="0"/>
          </a:p>
          <a:p>
            <a:pPr algn="just" fontAlgn="base">
              <a:lnSpc>
                <a:spcPct val="110000"/>
              </a:lnSpc>
            </a:pPr>
            <a:r>
              <a:rPr lang="el-GR" sz="1800" b="1" dirty="0"/>
              <a:t>Σεξουαλική Ταυτότητα </a:t>
            </a:r>
            <a:r>
              <a:rPr lang="el-GR" sz="1800" dirty="0"/>
              <a:t>(</a:t>
            </a:r>
            <a:r>
              <a:rPr lang="en" sz="1800" dirty="0"/>
              <a:t>Sexual Identity)</a:t>
            </a:r>
            <a:r>
              <a:rPr lang="el-GR" sz="1800" dirty="0"/>
              <a:t>: Ο τρόπος με τον οποίο ένα άτομο βιώνει τη σεξουαλικότητά του, δηλαδή την σεξουαλική ή και τη ρομαντική του έλξη προς άλλα άτομα. Ο όρος μπορεί να εννοεί και τον σεξουαλικό προσανατολισμό κάποιου ατόμου.</a:t>
            </a:r>
          </a:p>
          <a:p>
            <a:pPr fontAlgn="base">
              <a:lnSpc>
                <a:spcPct val="110000"/>
              </a:lnSpc>
            </a:pPr>
            <a:endParaRPr lang="el-GR" sz="1800" dirty="0"/>
          </a:p>
          <a:p>
            <a:pPr>
              <a:lnSpc>
                <a:spcPct val="110000"/>
              </a:lnSpc>
            </a:pPr>
            <a:endParaRPr lang="el-GR" sz="1800" dirty="0"/>
          </a:p>
        </p:txBody>
      </p:sp>
      <p:pic>
        <p:nvPicPr>
          <p:cNvPr id="14" name="Picture 13">
            <a:extLst>
              <a:ext uri="{FF2B5EF4-FFF2-40B4-BE49-F238E27FC236}">
                <a16:creationId xmlns:a16="http://schemas.microsoft.com/office/drawing/2014/main" id="{522BA091-022A-4EB4-BBA0-0309BF5F91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79187"/>
          <a:stretch/>
        </p:blipFill>
        <p:spPr>
          <a:xfrm>
            <a:off x="0" y="5430644"/>
            <a:ext cx="12192000" cy="1427356"/>
          </a:xfrm>
          <a:prstGeom prst="rect">
            <a:avLst/>
          </a:prstGeom>
        </p:spPr>
      </p:pic>
    </p:spTree>
    <p:extLst>
      <p:ext uri="{BB962C8B-B14F-4D97-AF65-F5344CB8AC3E}">
        <p14:creationId xmlns:p14="http://schemas.microsoft.com/office/powerpoint/2010/main" val="345932386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3AF897-016F-0D43-967B-77F08B069CE1}"/>
              </a:ext>
            </a:extLst>
          </p:cNvPr>
          <p:cNvSpPr>
            <a:spLocks noGrp="1"/>
          </p:cNvSpPr>
          <p:nvPr>
            <p:ph type="title"/>
          </p:nvPr>
        </p:nvSpPr>
        <p:spPr>
          <a:xfrm>
            <a:off x="913149" y="0"/>
            <a:ext cx="10364451" cy="1596177"/>
          </a:xfrm>
        </p:spPr>
        <p:txBody>
          <a:bodyPr/>
          <a:lstStyle/>
          <a:p>
            <a:r>
              <a:rPr lang="el-GR" dirty="0"/>
              <a:t>ΛΟΑ</a:t>
            </a:r>
            <a:r>
              <a:rPr lang="el-GR" b="1" dirty="0"/>
              <a:t>Τ</a:t>
            </a:r>
            <a:r>
              <a:rPr lang="el-GR" dirty="0"/>
              <a:t>Κ</a:t>
            </a:r>
            <a:r>
              <a:rPr lang="el-GR" b="1" dirty="0"/>
              <a:t>Ι</a:t>
            </a:r>
            <a:r>
              <a:rPr lang="el-GR" dirty="0"/>
              <a:t>+</a:t>
            </a:r>
          </a:p>
        </p:txBody>
      </p:sp>
      <p:sp>
        <p:nvSpPr>
          <p:cNvPr id="3" name="Θέση περιεχομένου 2">
            <a:extLst>
              <a:ext uri="{FF2B5EF4-FFF2-40B4-BE49-F238E27FC236}">
                <a16:creationId xmlns:a16="http://schemas.microsoft.com/office/drawing/2014/main" id="{39A303DF-1B5F-3D44-9755-59D3BA5F934E}"/>
              </a:ext>
            </a:extLst>
          </p:cNvPr>
          <p:cNvSpPr>
            <a:spLocks noGrp="1"/>
          </p:cNvSpPr>
          <p:nvPr>
            <p:ph sz="quarter" idx="13"/>
          </p:nvPr>
        </p:nvSpPr>
        <p:spPr>
          <a:xfrm>
            <a:off x="913774" y="1585913"/>
            <a:ext cx="10363826" cy="5614987"/>
          </a:xfrm>
        </p:spPr>
        <p:txBody>
          <a:bodyPr>
            <a:normAutofit fontScale="70000" lnSpcReduction="20000"/>
          </a:bodyPr>
          <a:lstStyle/>
          <a:p>
            <a:pPr algn="just"/>
            <a:r>
              <a:rPr lang="el-GR" b="1" dirty="0"/>
              <a:t>Ετεροφυλόφιλος/η (</a:t>
            </a:r>
            <a:r>
              <a:rPr lang="en" b="1" dirty="0"/>
              <a:t>Straight</a:t>
            </a:r>
            <a:r>
              <a:rPr lang="en" dirty="0"/>
              <a:t>)</a:t>
            </a:r>
            <a:r>
              <a:rPr lang="el-GR" dirty="0"/>
              <a:t>: Ένα άτομο το οποίο αισθάνεται ρομαντική ή/και σεξουαλική έλξη προς άτομα του άλλου φύλου. Ο όρος αυτός βασίζεται στην αποδοχή της δυαδικότητας του φύλου, </a:t>
            </a:r>
            <a:r>
              <a:rPr lang="el-GR" dirty="0" err="1"/>
              <a:t>εξού</a:t>
            </a:r>
            <a:r>
              <a:rPr lang="el-GR" dirty="0"/>
              <a:t> και η χρήση του συνθετικού «έτερο-».</a:t>
            </a:r>
            <a:endParaRPr lang="en-US" dirty="0"/>
          </a:p>
          <a:p>
            <a:pPr algn="just"/>
            <a:r>
              <a:rPr lang="el-GR" b="1" dirty="0"/>
              <a:t>Λεσβία (</a:t>
            </a:r>
            <a:r>
              <a:rPr lang="en" b="1" dirty="0"/>
              <a:t>Lesbian</a:t>
            </a:r>
            <a:r>
              <a:rPr lang="en" dirty="0"/>
              <a:t>)</a:t>
            </a:r>
            <a:r>
              <a:rPr lang="el-GR" dirty="0"/>
              <a:t>: Ένα άτομο το οποίο </a:t>
            </a:r>
            <a:r>
              <a:rPr lang="el-GR" dirty="0" err="1"/>
              <a:t>αυτοπροσδιορίζεται</a:t>
            </a:r>
            <a:r>
              <a:rPr lang="el-GR" dirty="0"/>
              <a:t> ως γυναίκα (βλέπε ταυτότητα φύλου) και αισθάνεται συναισθηματική, ρομαντική ή/και σεξουαλική έλξη προς άτομα του ίδιου  φύλου.  Μερικές γυναίκες προτιμούν να </a:t>
            </a:r>
            <a:r>
              <a:rPr lang="el-GR" dirty="0" err="1"/>
              <a:t>αυτοπροσδιορίζονται</a:t>
            </a:r>
            <a:r>
              <a:rPr lang="el-GR" dirty="0"/>
              <a:t> ως γκέι ή γκέι γυναίκες.</a:t>
            </a:r>
          </a:p>
          <a:p>
            <a:pPr algn="just"/>
            <a:r>
              <a:rPr lang="el-GR" b="1" dirty="0"/>
              <a:t>Ομοφυλόφιλος/η (</a:t>
            </a:r>
            <a:r>
              <a:rPr lang="en" b="1" dirty="0"/>
              <a:t>Homosexual</a:t>
            </a:r>
            <a:r>
              <a:rPr lang="en" dirty="0"/>
              <a:t>)</a:t>
            </a:r>
            <a:r>
              <a:rPr lang="el-GR" dirty="0"/>
              <a:t>: Ελάχιστοι άνθρωποι θα χρησιμοποιήσουν τον όρο «ομοφυλόφιλος/η» για να περιγράψουν τον εαυτό τους στην κοινότητα των νέων, καθώς είναι ένας όρος με αρνητικές ιατρικές επιβαρύνσεις. Παρόλα αυτά, ο όρος Ομοφυλοφιλία χρησιμοποιείται ευρέως για να </a:t>
            </a:r>
            <a:r>
              <a:rPr lang="el-GR" dirty="0" err="1"/>
              <a:t>περιγραφεί</a:t>
            </a:r>
            <a:r>
              <a:rPr lang="el-GR" dirty="0"/>
              <a:t> το φαινόμενο της έλξης προς άτομα του ίδιου φύλου. Βλέπε και Γκέι, Λεσβία.</a:t>
            </a:r>
          </a:p>
          <a:p>
            <a:pPr algn="just"/>
            <a:r>
              <a:rPr lang="el-GR" b="1" dirty="0"/>
              <a:t>Γκέι (</a:t>
            </a:r>
            <a:r>
              <a:rPr lang="en" b="1" dirty="0"/>
              <a:t>Gay</a:t>
            </a:r>
            <a:r>
              <a:rPr lang="en" dirty="0"/>
              <a:t>)</a:t>
            </a:r>
            <a:r>
              <a:rPr lang="el-GR" dirty="0"/>
              <a:t>: Ένα άτομο το οποίο αισθάνεται συναισθηματική ή/και σεξουαλική έλξη προς άτομα του ίδιου φύλου*. Ο όρος γκέι στην Ελλάδα χρησιμοποιείται κυρίως για άνδρες, αν και υπάρχουν περιπτώσεις όπου και γυναίκες τον χρησιμοποιούν για να περιγράψουν τον σεξουαλικό ή/και τον ρομαντικό τους προσανατολισμό* («γκέι γυναίκα», γυναίκες που ελκύονται συναισθηματικά ή/και σεξουαλικά από γυναίκες).</a:t>
            </a:r>
          </a:p>
          <a:p>
            <a:pPr algn="just"/>
            <a:r>
              <a:rPr lang="el-GR" b="1" dirty="0"/>
              <a:t>Αμφισεξουαλικός/ή (</a:t>
            </a:r>
            <a:r>
              <a:rPr lang="en" b="1" dirty="0"/>
              <a:t>Bisexual</a:t>
            </a:r>
            <a:r>
              <a:rPr lang="en" dirty="0"/>
              <a:t>)</a:t>
            </a:r>
            <a:r>
              <a:rPr lang="el-GR" dirty="0"/>
              <a:t>: Ένα άτομο το οποίο αισθάνεται συναισθηματική ή/και σεξουαλική έλξη προς δύο φύλα ή περισσότερα. Πολύ συχνά, χρησιμοποιείται ως όρος ομπρέλα για να περιγράψει διάφορες μορφές </a:t>
            </a:r>
            <a:r>
              <a:rPr lang="el-GR" dirty="0" err="1"/>
              <a:t>πολυσεξουαλικότητας</a:t>
            </a:r>
            <a:r>
              <a:rPr lang="el-GR" dirty="0"/>
              <a:t>.</a:t>
            </a:r>
            <a:endParaRPr lang="en-US" dirty="0"/>
          </a:p>
          <a:p>
            <a:pPr algn="just" fontAlgn="base"/>
            <a:r>
              <a:rPr lang="el-GR" b="1" dirty="0" err="1"/>
              <a:t>Ασέξουαλ</a:t>
            </a:r>
            <a:r>
              <a:rPr lang="el-GR" b="1" dirty="0"/>
              <a:t> (Α</a:t>
            </a:r>
            <a:r>
              <a:rPr lang="en" b="1" dirty="0"/>
              <a:t>sexual</a:t>
            </a:r>
            <a:r>
              <a:rPr lang="en" dirty="0"/>
              <a:t>)</a:t>
            </a:r>
            <a:r>
              <a:rPr lang="el-GR" dirty="0"/>
              <a:t>: Αλλιώς και </a:t>
            </a:r>
            <a:r>
              <a:rPr lang="en" dirty="0"/>
              <a:t>ace. </a:t>
            </a:r>
            <a:r>
              <a:rPr lang="el-GR" dirty="0"/>
              <a:t>Κάποιος/α που δεν βιώνει (ή βιώνει λίγη) σεξουαλική έλξη προς άλλα άτομα. Η </a:t>
            </a:r>
            <a:r>
              <a:rPr lang="el-GR" dirty="0" err="1"/>
              <a:t>ασεξουαλικότητα</a:t>
            </a:r>
            <a:r>
              <a:rPr lang="el-GR" dirty="0"/>
              <a:t> συνήθως αντιμετωπίζεται ως φάσμα (</a:t>
            </a:r>
            <a:r>
              <a:rPr lang="en" dirty="0"/>
              <a:t>asexual/ace spectrum) </a:t>
            </a:r>
            <a:r>
              <a:rPr lang="el-GR" dirty="0"/>
              <a:t>στο οποίο περιλαμβάνεται το </a:t>
            </a:r>
            <a:r>
              <a:rPr lang="en" dirty="0"/>
              <a:t>asexuality </a:t>
            </a:r>
            <a:r>
              <a:rPr lang="el-GR" dirty="0"/>
              <a:t>στο ένα άκρο, το </a:t>
            </a:r>
            <a:r>
              <a:rPr lang="en" dirty="0"/>
              <a:t>gray-asexuality (</a:t>
            </a:r>
            <a:r>
              <a:rPr lang="el-GR" dirty="0"/>
              <a:t>ή </a:t>
            </a:r>
            <a:r>
              <a:rPr lang="en" dirty="0" err="1"/>
              <a:t>graysexuality</a:t>
            </a:r>
            <a:r>
              <a:rPr lang="en" dirty="0"/>
              <a:t>) </a:t>
            </a:r>
            <a:r>
              <a:rPr lang="el-GR" dirty="0"/>
              <a:t>στο μέσο, και το (</a:t>
            </a:r>
            <a:r>
              <a:rPr lang="en" dirty="0" err="1"/>
              <a:t>allo</a:t>
            </a:r>
            <a:r>
              <a:rPr lang="en" dirty="0"/>
              <a:t>)sexuality </a:t>
            </a:r>
            <a:r>
              <a:rPr lang="el-GR" dirty="0"/>
              <a:t>στο άλλο άκρο.</a:t>
            </a:r>
            <a:endParaRPr lang="en-US" dirty="0"/>
          </a:p>
          <a:p>
            <a:pPr fontAlgn="base"/>
            <a:endParaRPr lang="el-GR" dirty="0"/>
          </a:p>
          <a:p>
            <a:pPr fontAlgn="base"/>
            <a:endParaRPr lang="el-GR" dirty="0"/>
          </a:p>
          <a:p>
            <a:pPr fontAlgn="base"/>
            <a:endParaRPr lang="el-GR" dirty="0"/>
          </a:p>
          <a:p>
            <a:endParaRPr lang="el-GR" dirty="0"/>
          </a:p>
        </p:txBody>
      </p:sp>
    </p:spTree>
    <p:extLst>
      <p:ext uri="{BB962C8B-B14F-4D97-AF65-F5344CB8AC3E}">
        <p14:creationId xmlns:p14="http://schemas.microsoft.com/office/powerpoint/2010/main" val="75742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sp>
        <p:nvSpPr>
          <p:cNvPr id="3" name="Θέση περιεχομένου 2">
            <a:extLst>
              <a:ext uri="{FF2B5EF4-FFF2-40B4-BE49-F238E27FC236}">
                <a16:creationId xmlns:a16="http://schemas.microsoft.com/office/drawing/2014/main" id="{B086A907-8B97-6D4E-A4CC-8825AAFFBBFC}"/>
              </a:ext>
            </a:extLst>
          </p:cNvPr>
          <p:cNvSpPr>
            <a:spLocks noGrp="1"/>
          </p:cNvSpPr>
          <p:nvPr>
            <p:ph sz="quarter" idx="13"/>
          </p:nvPr>
        </p:nvSpPr>
        <p:spPr>
          <a:xfrm>
            <a:off x="4634794" y="1049695"/>
            <a:ext cx="6642806" cy="4758611"/>
          </a:xfrm>
        </p:spPr>
        <p:txBody>
          <a:bodyPr anchor="ctr">
            <a:normAutofit/>
          </a:bodyPr>
          <a:lstStyle/>
          <a:p>
            <a:pPr algn="just" fontAlgn="base"/>
            <a:r>
              <a:rPr lang="en" sz="1400" b="1" dirty="0"/>
              <a:t>Intersex</a:t>
            </a:r>
            <a:r>
              <a:rPr lang="el-GR" sz="1900" dirty="0"/>
              <a:t>: Τα </a:t>
            </a:r>
            <a:r>
              <a:rPr lang="el-GR" sz="1900" dirty="0" err="1"/>
              <a:t>ίντερσεξ</a:t>
            </a:r>
            <a:r>
              <a:rPr lang="el-GR" sz="1900" dirty="0"/>
              <a:t> άτομα γεννιούνται με χαρακτηριστικά φύλου (όπως χρωμοσώματα, γεννητικά όργανα ή και ορμονική δομή) που δεν ανήκουν αυστηρά στην αρσενική ή θηλυκή κατηγορία ή ανήκουν και στις δύο κατηγορίες ταυτόχρονα. Ο όρος </a:t>
            </a:r>
            <a:r>
              <a:rPr lang="el-GR" sz="1900" dirty="0" err="1"/>
              <a:t>ίντερσεξ</a:t>
            </a:r>
            <a:r>
              <a:rPr lang="el-GR" sz="1900" dirty="0"/>
              <a:t> είναι ένας όρος ομπρέλα και αντιπροσωπεύει ένα φάσμα βιολογικών διαφοροποιήσεων σε σχέση με το φύλο. Τα </a:t>
            </a:r>
            <a:r>
              <a:rPr lang="el-GR" sz="1900" dirty="0" err="1"/>
              <a:t>ίντερσεξ</a:t>
            </a:r>
            <a:r>
              <a:rPr lang="el-GR" sz="1900" dirty="0"/>
              <a:t> άτομα έχουν οποιονδήποτε σεξουαλικό προσανατολισμό, ταυτότητα φύλου και έκφραση φύλου. Ο όρος </a:t>
            </a:r>
            <a:r>
              <a:rPr lang="el-GR" sz="1900" dirty="0" err="1"/>
              <a:t>Μεσοφυλικός</a:t>
            </a:r>
            <a:r>
              <a:rPr lang="el-GR" sz="1900" dirty="0"/>
              <a:t>/η/ο χρησιμοποιείται πολλές φορές λανθασμένα ως συνώνυμο της λέξης </a:t>
            </a:r>
            <a:r>
              <a:rPr lang="el-GR" sz="1900" dirty="0" err="1"/>
              <a:t>ιντερσεξ</a:t>
            </a:r>
            <a:r>
              <a:rPr lang="el-GR" sz="1900" dirty="0"/>
              <a:t>, παρότι αποτελεί υποκατηγορία του </a:t>
            </a:r>
            <a:r>
              <a:rPr lang="el-GR" sz="1900" dirty="0" err="1"/>
              <a:t>ιντερσεξ</a:t>
            </a:r>
            <a:r>
              <a:rPr lang="el-GR" sz="1900" dirty="0"/>
              <a:t> φάσματος. </a:t>
            </a:r>
          </a:p>
          <a:p>
            <a:endParaRPr lang="el-GR" sz="1900" dirty="0"/>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spTree>
    <p:extLst>
      <p:ext uri="{BB962C8B-B14F-4D97-AF65-F5344CB8AC3E}">
        <p14:creationId xmlns:p14="http://schemas.microsoft.com/office/powerpoint/2010/main" val="778933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sp>
        <p:nvSpPr>
          <p:cNvPr id="3" name="Θέση περιεχομένου 2">
            <a:extLst>
              <a:ext uri="{FF2B5EF4-FFF2-40B4-BE49-F238E27FC236}">
                <a16:creationId xmlns:a16="http://schemas.microsoft.com/office/drawing/2014/main" id="{045962BD-3240-244A-8C22-42CE5BABAE02}"/>
              </a:ext>
            </a:extLst>
          </p:cNvPr>
          <p:cNvSpPr>
            <a:spLocks noGrp="1"/>
          </p:cNvSpPr>
          <p:nvPr>
            <p:ph sz="quarter" idx="13"/>
          </p:nvPr>
        </p:nvSpPr>
        <p:spPr>
          <a:xfrm>
            <a:off x="4701008" y="1193576"/>
            <a:ext cx="6576591" cy="4470850"/>
          </a:xfrm>
        </p:spPr>
        <p:txBody>
          <a:bodyPr anchor="ctr">
            <a:normAutofit/>
          </a:bodyPr>
          <a:lstStyle/>
          <a:p>
            <a:pPr algn="just" fontAlgn="base">
              <a:lnSpc>
                <a:spcPct val="110000"/>
              </a:lnSpc>
            </a:pPr>
            <a:r>
              <a:rPr lang="el-GR" sz="1400" b="1" dirty="0" err="1"/>
              <a:t>Παρενδυτικός</a:t>
            </a:r>
            <a:r>
              <a:rPr lang="el-GR" sz="1400" b="1" dirty="0"/>
              <a:t>/ή (</a:t>
            </a:r>
            <a:r>
              <a:rPr lang="en" sz="1400" b="1" dirty="0"/>
              <a:t>Transvestite</a:t>
            </a:r>
            <a:r>
              <a:rPr lang="en" sz="1900" dirty="0"/>
              <a:t>)</a:t>
            </a:r>
            <a:r>
              <a:rPr lang="el-GR" sz="1900" dirty="0"/>
              <a:t>: Το περιεχόμενο του όρου ταυτίζεται με αυτό του </a:t>
            </a:r>
            <a:r>
              <a:rPr lang="en" sz="1900" dirty="0"/>
              <a:t>crossdresser, </a:t>
            </a:r>
            <a:r>
              <a:rPr lang="el-GR" sz="1900" dirty="0"/>
              <a:t>ωστόσο αποφεύγεται λόγω κοινωνικού και ιατρικού στίγματος, καθώς περιέχεται ως διαγνωστική κατηγορία (παρενδυσία- </a:t>
            </a:r>
            <a:r>
              <a:rPr lang="en" sz="1900" dirty="0" err="1"/>
              <a:t>transvestism</a:t>
            </a:r>
            <a:r>
              <a:rPr lang="en" sz="1900" dirty="0"/>
              <a:t>) </a:t>
            </a:r>
            <a:r>
              <a:rPr lang="el-GR" sz="1900" dirty="0"/>
              <a:t>στα εγχειρίδια ψυχικών διαταραχών. Επιπλέον ο </a:t>
            </a:r>
            <a:r>
              <a:rPr lang="el-GR" sz="1900" dirty="0" err="1"/>
              <a:t>ελληνικοποιημένος</a:t>
            </a:r>
            <a:r>
              <a:rPr lang="el-GR" sz="1900" dirty="0"/>
              <a:t> όρος “τραβεστί” χρησιμοποιούνταν λανθασμένα για δεκαετίες για να χαρακτηρίσει </a:t>
            </a:r>
            <a:r>
              <a:rPr lang="el-GR" sz="1900" dirty="0" err="1"/>
              <a:t>τρανς</a:t>
            </a:r>
            <a:r>
              <a:rPr lang="el-GR" sz="1900" dirty="0"/>
              <a:t> άτομα. Ο όρος “τραβεστί” είναι τόσο κοινωνικά στιγματισμένος που θα πρέπει να αποφεύγεται πάντα και είναι κακοποιητικός για τα περισσότερα </a:t>
            </a:r>
            <a:r>
              <a:rPr lang="el-GR" sz="1900" dirty="0" err="1"/>
              <a:t>τρανς</a:t>
            </a:r>
            <a:r>
              <a:rPr lang="el-GR" sz="1900" dirty="0"/>
              <a:t> άτομα, πλην αυτών που </a:t>
            </a:r>
            <a:r>
              <a:rPr lang="el-GR" sz="1900" dirty="0" err="1"/>
              <a:t>αυτοπροσδιορίζονται</a:t>
            </a:r>
            <a:r>
              <a:rPr lang="el-GR" sz="1900" dirty="0"/>
              <a:t> έτσι (συνήθως άτομα μεγάλης ηλικίας).</a:t>
            </a:r>
          </a:p>
          <a:p>
            <a:pPr>
              <a:lnSpc>
                <a:spcPct val="110000"/>
              </a:lnSpc>
            </a:pPr>
            <a:endParaRPr lang="el-GR" sz="1900" dirty="0"/>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spTree>
    <p:extLst>
      <p:ext uri="{BB962C8B-B14F-4D97-AF65-F5344CB8AC3E}">
        <p14:creationId xmlns:p14="http://schemas.microsoft.com/office/powerpoint/2010/main" val="3872013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84000"/>
                <a:shade val="100000"/>
                <a:hueMod val="130000"/>
                <a:satMod val="150000"/>
                <a:lumMod val="112000"/>
              </a:schemeClr>
            </a:gs>
            <a:gs pos="100000">
              <a:schemeClr val="bg1">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solidFill>
            <a:schemeClr val="accent1">
              <a:lumMod val="75000"/>
            </a:schemeClr>
          </a:solidFill>
          <a:ln>
            <a:noFill/>
          </a:ln>
          <a:effectLst>
            <a:outerShdw blurRad="50800" dist="12700" algn="l" rotWithShape="0">
              <a:prstClr val="black">
                <a:alpha val="30000"/>
              </a:prstClr>
            </a:outerShdw>
          </a:effectLst>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sp>
        <p:nvSpPr>
          <p:cNvPr id="3" name="Θέση περιεχομένου 2">
            <a:extLst>
              <a:ext uri="{FF2B5EF4-FFF2-40B4-BE49-F238E27FC236}">
                <a16:creationId xmlns:a16="http://schemas.microsoft.com/office/drawing/2014/main" id="{587B89F7-8D8E-4947-8FA5-6C3B7EE253FD}"/>
              </a:ext>
            </a:extLst>
          </p:cNvPr>
          <p:cNvSpPr>
            <a:spLocks noGrp="1"/>
          </p:cNvSpPr>
          <p:nvPr>
            <p:ph sz="quarter" idx="13"/>
          </p:nvPr>
        </p:nvSpPr>
        <p:spPr>
          <a:xfrm>
            <a:off x="4634794" y="1049695"/>
            <a:ext cx="6642806" cy="4758611"/>
          </a:xfrm>
        </p:spPr>
        <p:txBody>
          <a:bodyPr anchor="ctr">
            <a:normAutofit/>
          </a:bodyPr>
          <a:lstStyle/>
          <a:p>
            <a:pPr algn="just" fontAlgn="base">
              <a:lnSpc>
                <a:spcPct val="110000"/>
              </a:lnSpc>
            </a:pPr>
            <a:r>
              <a:rPr lang="el-GR" sz="1400" b="1" dirty="0" err="1"/>
              <a:t>Πανσέξουαλ</a:t>
            </a:r>
            <a:r>
              <a:rPr lang="el-GR" sz="1400" b="1" dirty="0"/>
              <a:t> (Ρ</a:t>
            </a:r>
            <a:r>
              <a:rPr lang="en" sz="1400" b="1" dirty="0" err="1"/>
              <a:t>ansexual</a:t>
            </a:r>
            <a:r>
              <a:rPr lang="en" sz="1900" dirty="0"/>
              <a:t>)</a:t>
            </a:r>
            <a:r>
              <a:rPr lang="el-GR" sz="1900" dirty="0"/>
              <a:t>: Ένα άτομο το οποίο αισθάνεται συναισθηματική, ρομαντική ή/και σεξουαλική έλξη προς άτομα όλων των πιθανών ταυτοτήτων φύλου και βιολογικών φύλων. Τα άτομα αυτά συχνά δηλώνουν πως το βιολογικό φύλο ή/και η ταυτότητα φύλου ενός ατόμου είναι ασήμαντες παράμετροι στον καθορισμό του αν και κατά πόσο θα βιώσουν έλξη προς το άτομο αυτό. Εναλλακτικά, μπορεί να χρησιμοποιήσουν τον όρο </a:t>
            </a:r>
            <a:r>
              <a:rPr lang="en" sz="1900" dirty="0"/>
              <a:t>gender blind, </a:t>
            </a:r>
            <a:r>
              <a:rPr lang="el-GR" sz="1900" dirty="0"/>
              <a:t>δηλαδή ότι είναι «τυφλά» ως προς το θέμα του φύλου.</a:t>
            </a:r>
            <a:endParaRPr lang="en-US" sz="1900" dirty="0"/>
          </a:p>
          <a:p>
            <a:pPr algn="just" fontAlgn="base">
              <a:lnSpc>
                <a:spcPct val="110000"/>
              </a:lnSpc>
            </a:pPr>
            <a:r>
              <a:rPr lang="el-GR" sz="1400" b="1" dirty="0" err="1"/>
              <a:t>Πολυσέξουαλ</a:t>
            </a:r>
            <a:r>
              <a:rPr lang="el-GR" sz="1400" b="1" dirty="0"/>
              <a:t> (</a:t>
            </a:r>
            <a:r>
              <a:rPr lang="en" sz="1400" b="1" dirty="0"/>
              <a:t>Polysexual</a:t>
            </a:r>
            <a:r>
              <a:rPr lang="en" sz="1900" dirty="0"/>
              <a:t>)</a:t>
            </a:r>
            <a:r>
              <a:rPr lang="el-GR" sz="1900" dirty="0"/>
              <a:t>: Ένα άτομο το οποίο αισθάνεται συναισθηματική, ρομαντική ή/και σεξουαλική έλξη προς άτομα περισσοτέρων του ενός φύλου.</a:t>
            </a:r>
          </a:p>
          <a:p>
            <a:pPr fontAlgn="base">
              <a:lnSpc>
                <a:spcPct val="110000"/>
              </a:lnSpc>
            </a:pPr>
            <a:endParaRPr lang="el-GR" sz="1900" dirty="0"/>
          </a:p>
          <a:p>
            <a:pPr>
              <a:lnSpc>
                <a:spcPct val="110000"/>
              </a:lnSpc>
            </a:pPr>
            <a:endParaRPr lang="el-GR" sz="1900" dirty="0"/>
          </a:p>
        </p:txBody>
      </p:sp>
      <p:pic>
        <p:nvPicPr>
          <p:cNvPr id="14" name="Picture 13">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spTree>
    <p:extLst>
      <p:ext uri="{BB962C8B-B14F-4D97-AF65-F5344CB8AC3E}">
        <p14:creationId xmlns:p14="http://schemas.microsoft.com/office/powerpoint/2010/main" val="1095816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5" name="Θέση περιεχομένου 2">
            <a:extLst>
              <a:ext uri="{FF2B5EF4-FFF2-40B4-BE49-F238E27FC236}">
                <a16:creationId xmlns:a16="http://schemas.microsoft.com/office/drawing/2014/main" id="{8DBCB699-2559-45EE-BF64-A023BBB972EE}"/>
              </a:ext>
            </a:extLst>
          </p:cNvPr>
          <p:cNvGraphicFramePr>
            <a:graphicFrameLocks noGrp="1"/>
          </p:cNvGraphicFramePr>
          <p:nvPr>
            <p:ph sz="quarter" idx="13"/>
            <p:extLst>
              <p:ext uri="{D42A27DB-BD31-4B8C-83A1-F6EECF244321}">
                <p14:modId xmlns:p14="http://schemas.microsoft.com/office/powerpoint/2010/main" val="377740169"/>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95060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5" name="Θέση περιεχομένου 2">
            <a:extLst>
              <a:ext uri="{FF2B5EF4-FFF2-40B4-BE49-F238E27FC236}">
                <a16:creationId xmlns:a16="http://schemas.microsoft.com/office/drawing/2014/main" id="{76BE6D0E-B8A9-4B24-9C5C-57CE572C2C13}"/>
              </a:ext>
            </a:extLst>
          </p:cNvPr>
          <p:cNvGraphicFramePr>
            <a:graphicFrameLocks noGrp="1"/>
          </p:cNvGraphicFramePr>
          <p:nvPr>
            <p:ph sz="quarter" idx="13"/>
            <p:extLst>
              <p:ext uri="{D42A27DB-BD31-4B8C-83A1-F6EECF244321}">
                <p14:modId xmlns:p14="http://schemas.microsoft.com/office/powerpoint/2010/main" val="1161648110"/>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02682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9C15D4-2EE7-4D05-B87C-91D1F3B96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ED7B0FB-9654-4441-9545-02D458B68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BB94C57-FDF3-45A3-9D1F-904523D795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5" name="Picture 14">
            <a:extLst>
              <a:ext uri="{FF2B5EF4-FFF2-40B4-BE49-F238E27FC236}">
                <a16:creationId xmlns:a16="http://schemas.microsoft.com/office/drawing/2014/main" id="{6AEBDF1A-221A-4497-BBA9-57A70D1615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5" name="Θέση περιεχομένου 2">
            <a:extLst>
              <a:ext uri="{FF2B5EF4-FFF2-40B4-BE49-F238E27FC236}">
                <a16:creationId xmlns:a16="http://schemas.microsoft.com/office/drawing/2014/main" id="{10AB17CF-B0A3-4C61-B25C-77FB85102955}"/>
              </a:ext>
            </a:extLst>
          </p:cNvPr>
          <p:cNvGraphicFramePr>
            <a:graphicFrameLocks noGrp="1"/>
          </p:cNvGraphicFramePr>
          <p:nvPr>
            <p:ph sz="quarter" idx="13"/>
            <p:extLst>
              <p:ext uri="{D42A27DB-BD31-4B8C-83A1-F6EECF244321}">
                <p14:modId xmlns:p14="http://schemas.microsoft.com/office/powerpoint/2010/main" val="1463979410"/>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8246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130000"/>
                <a:satMod val="150000"/>
                <a:lumMod val="112000"/>
              </a:schemeClr>
            </a:gs>
            <a:gs pos="100000">
              <a:schemeClr val="bg2">
                <a:shade val="92000"/>
                <a:satMod val="140000"/>
                <a:lumMod val="11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1C0F6D-5AB0-457D-A2E5-4B8E77E390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56A97F-536A-4D70-BE3C-46ED7477A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D0D0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8F27DD5-AB09-4348-AEAE-38DD5BF3B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284159"/>
          </a:xfrm>
          <a:prstGeom prst="rect">
            <a:avLst/>
          </a:prstGeom>
          <a:ln>
            <a:noFill/>
          </a:ln>
          <a:effectLst>
            <a:outerShdw blurRad="889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09B18923-630C-D047-BD6F-083B592B7FB3}"/>
              </a:ext>
            </a:extLst>
          </p:cNvPr>
          <p:cNvSpPr>
            <a:spLocks noGrp="1"/>
          </p:cNvSpPr>
          <p:nvPr>
            <p:ph sz="quarter" idx="13"/>
          </p:nvPr>
        </p:nvSpPr>
        <p:spPr>
          <a:xfrm>
            <a:off x="4654295" y="643466"/>
            <a:ext cx="6623305" cy="4308476"/>
          </a:xfrm>
        </p:spPr>
        <p:txBody>
          <a:bodyPr>
            <a:normAutofit/>
          </a:bodyPr>
          <a:lstStyle/>
          <a:p>
            <a:pPr algn="just" fontAlgn="base"/>
            <a:r>
              <a:rPr lang="el-GR" sz="1400" b="1" dirty="0"/>
              <a:t>Τ</a:t>
            </a:r>
            <a:r>
              <a:rPr lang="en" sz="1400" b="1" dirty="0"/>
              <a:t>wo-spirit</a:t>
            </a:r>
            <a:r>
              <a:rPr lang="el-GR" sz="1800" dirty="0"/>
              <a:t>: Ταυτότητα φύλου, κατά την οποία το άτομο νιώθει και άντρας και γυναίκα ταυτόχρονα. Ο όρος «</a:t>
            </a:r>
            <a:r>
              <a:rPr lang="en" sz="1800" dirty="0"/>
              <a:t>two-spirit» (</a:t>
            </a:r>
            <a:r>
              <a:rPr lang="el-GR" sz="1800" dirty="0"/>
              <a:t>δύο πνεύματα) </a:t>
            </a:r>
            <a:r>
              <a:rPr lang="el-GR" sz="1800" dirty="0" err="1"/>
              <a:t>πρωτοχρησιμοποιήθηκε</a:t>
            </a:r>
            <a:r>
              <a:rPr lang="el-GR" sz="1800" dirty="0"/>
              <a:t> από ιθαγενείς της Βόρειας Αμερικής για άτομα που πίστευαν ότι μέσα τους ζούσαν και το ανδρικό και το γυναικείο πνεύμα ταυτόχρονα.</a:t>
            </a:r>
          </a:p>
          <a:p>
            <a:endParaRPr lang="el-GR" sz="1800" dirty="0"/>
          </a:p>
        </p:txBody>
      </p:sp>
      <p:pic>
        <p:nvPicPr>
          <p:cNvPr id="14" name="Picture 13">
            <a:extLst>
              <a:ext uri="{FF2B5EF4-FFF2-40B4-BE49-F238E27FC236}">
                <a16:creationId xmlns:a16="http://schemas.microsoft.com/office/drawing/2014/main" id="{522BA091-022A-4EB4-BBA0-0309BF5F91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79187"/>
          <a:stretch/>
        </p:blipFill>
        <p:spPr>
          <a:xfrm>
            <a:off x="0" y="5430644"/>
            <a:ext cx="12192000" cy="1427356"/>
          </a:xfrm>
          <a:prstGeom prst="rect">
            <a:avLst/>
          </a:prstGeom>
        </p:spPr>
      </p:pic>
    </p:spTree>
    <p:extLst>
      <p:ext uri="{BB962C8B-B14F-4D97-AF65-F5344CB8AC3E}">
        <p14:creationId xmlns:p14="http://schemas.microsoft.com/office/powerpoint/2010/main" val="302124367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D3E0F43-C101-3C40-8EB1-1E7BC7B9F5C8}"/>
              </a:ext>
            </a:extLst>
          </p:cNvPr>
          <p:cNvSpPr>
            <a:spLocks noGrp="1"/>
          </p:cNvSpPr>
          <p:nvPr>
            <p:ph sz="quarter" idx="13"/>
          </p:nvPr>
        </p:nvSpPr>
        <p:spPr/>
        <p:txBody>
          <a:bodyPr>
            <a:normAutofit fontScale="92500" lnSpcReduction="10000"/>
          </a:bodyPr>
          <a:lstStyle/>
          <a:p>
            <a:pPr algn="just" fontAlgn="base"/>
            <a:r>
              <a:rPr lang="en" sz="1500" b="1" dirty="0"/>
              <a:t>Queer</a:t>
            </a:r>
            <a:r>
              <a:rPr lang="el-GR" dirty="0"/>
              <a:t>: Ένας πολύπλοκος όρος με πολλαπλές ερμηνείες. Χρησιμοποιείτο στο παρελθόν ως υποτιμητικός όρος προς τα άτομα με ομόφυλο σεξουαλικό προσανατολισμό*, αλλά στη δεκαετία του 1980 υιοθετήθηκε από ακτιβιστές και θεωρητικούς ως θετικός και συγκρουσιακός αυτό-χαρακτηρισμός σε μια προσπάθεια να προκαλέσουν τις κοινωνικές νόρμες σχετικά με την σεξουαλικότητα, τον σεξουαλικό προσανατολισμό*, την ταυτότητα φύλου* ή/και άλλες μορφές κανονικότητας. Χρησιμοποιείται συχνά από άτομα που δεν αποδέχονται τις παραδοσιακές έννοιες φύλων και σεξουαλικότητας και δεν ταυτίζονται/ καλύπτονται με κάποιο από τους υπόλοιπους όρους του ακρωνυμίου ΛΟΑΤΙ+ αλλά και ως όρος-ομπρέλα για όλα τα </a:t>
            </a:r>
            <a:r>
              <a:rPr lang="en" dirty="0"/>
              <a:t>LGBTQI+ </a:t>
            </a:r>
            <a:r>
              <a:rPr lang="el-GR" dirty="0"/>
              <a:t>άτομα. Ως όρος ταυτίζεται και με συγκεκριμένα κομμάτια της </a:t>
            </a:r>
            <a:r>
              <a:rPr lang="en" dirty="0"/>
              <a:t>Queer Theory (Queer </a:t>
            </a:r>
            <a:r>
              <a:rPr lang="el-GR" dirty="0"/>
              <a:t>Θεωρίας).</a:t>
            </a:r>
          </a:p>
          <a:p>
            <a:endParaRPr lang="el-GR" dirty="0"/>
          </a:p>
        </p:txBody>
      </p:sp>
    </p:spTree>
    <p:extLst>
      <p:ext uri="{BB962C8B-B14F-4D97-AF65-F5344CB8AC3E}">
        <p14:creationId xmlns:p14="http://schemas.microsoft.com/office/powerpoint/2010/main" val="2314940893"/>
      </p:ext>
    </p:extLst>
  </p:cSld>
  <p:clrMapOvr>
    <a:masterClrMapping/>
  </p:clrMapOvr>
</p:sld>
</file>

<file path=ppt/theme/theme1.xml><?xml version="1.0" encoding="utf-8"?>
<a:theme xmlns:a="http://schemas.openxmlformats.org/drawingml/2006/main" name="Σταγονίδιο">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Σταγονίδιο</Template>
  <TotalTime>40</TotalTime>
  <Words>1133</Words>
  <Application>Microsoft Macintosh PowerPoint</Application>
  <PresentationFormat>Ευρεία οθόνη</PresentationFormat>
  <Paragraphs>27</Paragraphs>
  <Slides>11</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11</vt:i4>
      </vt:variant>
    </vt:vector>
  </HeadingPairs>
  <TitlesOfParts>
    <vt:vector size="14" baseType="lpstr">
      <vt:lpstr>Arial</vt:lpstr>
      <vt:lpstr>Tw Cen MT</vt:lpstr>
      <vt:lpstr>Σταγονίδιο</vt:lpstr>
      <vt:lpstr>TAYTOTHTΕΣ</vt:lpstr>
      <vt:lpstr>Παρουσίαση του PowerPoint</vt:lpstr>
      <vt:lpstr>ΛΟΑΤΚΙ+</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TAYTOTHTΕΣ</dc:title>
  <dc:creator>ΑΝΔΡΟΜΑΧΗ ΜΠΟΥΝΑ</dc:creator>
  <cp:lastModifiedBy>ΑΝΔΡΟΜΑΧΗ ΜΠΟΥΝΑ</cp:lastModifiedBy>
  <cp:revision>3</cp:revision>
  <dcterms:created xsi:type="dcterms:W3CDTF">2021-03-18T07:37:59Z</dcterms:created>
  <dcterms:modified xsi:type="dcterms:W3CDTF">2021-03-18T08:18:35Z</dcterms:modified>
</cp:coreProperties>
</file>