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18" r:id="rId10"/>
    <p:sldId id="320" r:id="rId11"/>
    <p:sldId id="321" r:id="rId12"/>
    <p:sldId id="270" r:id="rId13"/>
    <p:sldId id="271" r:id="rId14"/>
    <p:sldId id="272" r:id="rId15"/>
    <p:sldId id="275" r:id="rId16"/>
    <p:sldId id="282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  <p:sldId id="311" r:id="rId45"/>
    <p:sldId id="312" r:id="rId46"/>
    <p:sldId id="313" r:id="rId47"/>
    <p:sldId id="314" r:id="rId48"/>
    <p:sldId id="315" r:id="rId49"/>
    <p:sldId id="316" r:id="rId50"/>
    <p:sldId id="317" r:id="rId51"/>
  </p:sldIdLst>
  <p:sldSz cx="9144000" cy="6858000" type="screen4x3"/>
  <p:notesSz cx="9144000" cy="6858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533400" y="0"/>
                </a:moveTo>
                <a:lnTo>
                  <a:pt x="0" y="0"/>
                </a:lnTo>
                <a:lnTo>
                  <a:pt x="0" y="228600"/>
                </a:lnTo>
                <a:lnTo>
                  <a:pt x="533400" y="228600"/>
                </a:lnTo>
                <a:lnTo>
                  <a:pt x="533400" y="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8552688" y="0"/>
                </a:moveTo>
                <a:lnTo>
                  <a:pt x="0" y="0"/>
                </a:lnTo>
                <a:lnTo>
                  <a:pt x="0" y="228600"/>
                </a:lnTo>
                <a:lnTo>
                  <a:pt x="8552688" y="228600"/>
                </a:lnTo>
                <a:lnTo>
                  <a:pt x="8552688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600200"/>
            <a:ext cx="1295400" cy="990600"/>
          </a:xfrm>
          <a:custGeom>
            <a:avLst/>
            <a:gdLst/>
            <a:ahLst/>
            <a:cxnLst/>
            <a:rect l="l" t="t" r="r" b="b"/>
            <a:pathLst>
              <a:path w="1295400" h="990600">
                <a:moveTo>
                  <a:pt x="1295400" y="0"/>
                </a:moveTo>
                <a:lnTo>
                  <a:pt x="0" y="0"/>
                </a:lnTo>
                <a:lnTo>
                  <a:pt x="0" y="990600"/>
                </a:lnTo>
                <a:lnTo>
                  <a:pt x="1295400" y="990600"/>
                </a:lnTo>
                <a:lnTo>
                  <a:pt x="1295400" y="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371600" y="1600200"/>
            <a:ext cx="7772400" cy="990600"/>
          </a:xfrm>
          <a:custGeom>
            <a:avLst/>
            <a:gdLst/>
            <a:ahLst/>
            <a:cxnLst/>
            <a:rect l="l" t="t" r="r" b="b"/>
            <a:pathLst>
              <a:path w="7772400" h="990600">
                <a:moveTo>
                  <a:pt x="7772400" y="0"/>
                </a:moveTo>
                <a:lnTo>
                  <a:pt x="0" y="0"/>
                </a:lnTo>
                <a:lnTo>
                  <a:pt x="0" y="990600"/>
                </a:lnTo>
                <a:lnTo>
                  <a:pt x="7772400" y="990600"/>
                </a:lnTo>
                <a:lnTo>
                  <a:pt x="7772400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50594" y="1519554"/>
            <a:ext cx="6242811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B85B2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B85B2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533400" y="0"/>
                </a:moveTo>
                <a:lnTo>
                  <a:pt x="0" y="0"/>
                </a:lnTo>
                <a:lnTo>
                  <a:pt x="0" y="228600"/>
                </a:lnTo>
                <a:lnTo>
                  <a:pt x="533400" y="228600"/>
                </a:lnTo>
                <a:lnTo>
                  <a:pt x="533400" y="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8552688" y="0"/>
                </a:moveTo>
                <a:lnTo>
                  <a:pt x="0" y="0"/>
                </a:lnTo>
                <a:lnTo>
                  <a:pt x="0" y="228600"/>
                </a:lnTo>
                <a:lnTo>
                  <a:pt x="8552688" y="228600"/>
                </a:lnTo>
                <a:lnTo>
                  <a:pt x="8552688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12648" y="228600"/>
            <a:ext cx="8153400" cy="990600"/>
          </a:xfrm>
          <a:custGeom>
            <a:avLst/>
            <a:gdLst/>
            <a:ahLst/>
            <a:cxnLst/>
            <a:rect l="l" t="t" r="r" b="b"/>
            <a:pathLst>
              <a:path w="8153400" h="990600">
                <a:moveTo>
                  <a:pt x="8153400" y="0"/>
                </a:moveTo>
                <a:lnTo>
                  <a:pt x="0" y="0"/>
                </a:lnTo>
                <a:lnTo>
                  <a:pt x="0" y="990600"/>
                </a:lnTo>
                <a:lnTo>
                  <a:pt x="8153400" y="990600"/>
                </a:lnTo>
                <a:lnTo>
                  <a:pt x="8153400" y="0"/>
                </a:lnTo>
                <a:close/>
              </a:path>
            </a:pathLst>
          </a:custGeom>
          <a:solidFill>
            <a:srgbClr val="D3E1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B85B2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533400" y="0"/>
                </a:moveTo>
                <a:lnTo>
                  <a:pt x="0" y="0"/>
                </a:lnTo>
                <a:lnTo>
                  <a:pt x="0" y="228600"/>
                </a:lnTo>
                <a:lnTo>
                  <a:pt x="533400" y="228600"/>
                </a:lnTo>
                <a:lnTo>
                  <a:pt x="533400" y="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8552688" y="0"/>
                </a:moveTo>
                <a:lnTo>
                  <a:pt x="0" y="0"/>
                </a:lnTo>
                <a:lnTo>
                  <a:pt x="0" y="228600"/>
                </a:lnTo>
                <a:lnTo>
                  <a:pt x="8552688" y="228600"/>
                </a:lnTo>
                <a:lnTo>
                  <a:pt x="8552688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951" y="210057"/>
            <a:ext cx="8388096" cy="10013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B85B2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70025" y="1624075"/>
            <a:ext cx="7002780" cy="4089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oaoCSbo1rU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tv.gr/index.php/glossa-logot/to-loyna-park-tis-glossas-metoxe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7.xml"/><Relationship Id="rId3" Type="http://schemas.openxmlformats.org/officeDocument/2006/relationships/slide" Target="slide16.xml"/><Relationship Id="rId7" Type="http://schemas.openxmlformats.org/officeDocument/2006/relationships/slide" Target="slide4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Relationship Id="rId6" Type="http://schemas.openxmlformats.org/officeDocument/2006/relationships/slide" Target="slide33.xml"/><Relationship Id="rId5" Type="http://schemas.openxmlformats.org/officeDocument/2006/relationships/slide" Target="slide29.xml"/><Relationship Id="rId4" Type="http://schemas.openxmlformats.org/officeDocument/2006/relationships/slide" Target="slide2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600200"/>
            <a:ext cx="1295400" cy="990600"/>
          </a:xfrm>
          <a:custGeom>
            <a:avLst/>
            <a:gdLst/>
            <a:ahLst/>
            <a:cxnLst/>
            <a:rect l="l" t="t" r="r" b="b"/>
            <a:pathLst>
              <a:path w="1295400" h="990600">
                <a:moveTo>
                  <a:pt x="1295400" y="0"/>
                </a:moveTo>
                <a:lnTo>
                  <a:pt x="0" y="0"/>
                </a:lnTo>
                <a:lnTo>
                  <a:pt x="0" y="990600"/>
                </a:lnTo>
                <a:lnTo>
                  <a:pt x="1295400" y="990600"/>
                </a:lnTo>
                <a:lnTo>
                  <a:pt x="1295400" y="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71600" y="1600200"/>
            <a:ext cx="7772400" cy="990600"/>
          </a:xfrm>
          <a:custGeom>
            <a:avLst/>
            <a:gdLst/>
            <a:ahLst/>
            <a:cxnLst/>
            <a:rect l="l" t="t" r="r" b="b"/>
            <a:pathLst>
              <a:path w="7772400" h="990600">
                <a:moveTo>
                  <a:pt x="7772400" y="0"/>
                </a:moveTo>
                <a:lnTo>
                  <a:pt x="0" y="0"/>
                </a:lnTo>
                <a:lnTo>
                  <a:pt x="0" y="990600"/>
                </a:lnTo>
                <a:lnTo>
                  <a:pt x="7772400" y="990600"/>
                </a:lnTo>
                <a:lnTo>
                  <a:pt x="7772400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25776" y="2674391"/>
            <a:ext cx="5817235" cy="1574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5785" marR="559435" algn="ctr">
              <a:lnSpc>
                <a:spcPct val="121100"/>
              </a:lnSpc>
              <a:spcBef>
                <a:spcPts val="100"/>
              </a:spcBef>
            </a:pPr>
            <a:r>
              <a:rPr sz="2800" b="1" spc="-10" dirty="0">
                <a:solidFill>
                  <a:srgbClr val="775F54"/>
                </a:solidFill>
                <a:latin typeface="Times New Roman"/>
                <a:cs typeface="Times New Roman"/>
              </a:rPr>
              <a:t>ΣΧΕΔΙΑΣΜΟΣ,</a:t>
            </a:r>
            <a:r>
              <a:rPr sz="2800" b="1" spc="-170" dirty="0">
                <a:solidFill>
                  <a:srgbClr val="775F54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775F54"/>
                </a:solidFill>
                <a:latin typeface="Times New Roman"/>
                <a:cs typeface="Times New Roman"/>
              </a:rPr>
              <a:t>ΔΙΕΞΑΓΩΓΗ  ΚΑΙ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95"/>
              </a:spcBef>
            </a:pPr>
            <a:r>
              <a:rPr sz="2800" b="1" spc="-45" dirty="0">
                <a:solidFill>
                  <a:srgbClr val="775F54"/>
                </a:solidFill>
                <a:latin typeface="Times New Roman"/>
                <a:cs typeface="Times New Roman"/>
              </a:rPr>
              <a:t>ΑΞΙΟΛΟΓΗΣΗ </a:t>
            </a:r>
            <a:r>
              <a:rPr sz="2800" b="1" spc="-10" dirty="0">
                <a:solidFill>
                  <a:srgbClr val="775F54"/>
                </a:solidFill>
                <a:latin typeface="Times New Roman"/>
                <a:cs typeface="Times New Roman"/>
              </a:rPr>
              <a:t>ΤΗΣ</a:t>
            </a:r>
            <a:r>
              <a:rPr sz="2800" b="1" spc="-175" dirty="0">
                <a:solidFill>
                  <a:srgbClr val="775F54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775F54"/>
                </a:solidFill>
                <a:latin typeface="Times New Roman"/>
                <a:cs typeface="Times New Roman"/>
              </a:rPr>
              <a:t>ΔΙΔΑΣΚΑΛΙΑΣ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25194" y="1728343"/>
            <a:ext cx="23977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790575" algn="l"/>
              </a:tabLst>
            </a:pPr>
            <a:r>
              <a:rPr sz="4400" b="0" spc="10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sz="4350" b="0" spc="15" baseline="24904" dirty="0">
                <a:solidFill>
                  <a:srgbClr val="FFFFFF"/>
                </a:solidFill>
                <a:latin typeface="Times New Roman"/>
                <a:cs typeface="Times New Roman"/>
              </a:rPr>
              <a:t>ος	</a:t>
            </a:r>
            <a:r>
              <a:rPr sz="4400" b="0" spc="-30" dirty="0">
                <a:solidFill>
                  <a:srgbClr val="FFFFFF"/>
                </a:solidFill>
                <a:latin typeface="Times New Roman"/>
                <a:cs typeface="Times New Roman"/>
              </a:rPr>
              <a:t>άξονας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1426" y="1893189"/>
            <a:ext cx="21145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Comic Sans MS"/>
                <a:cs typeface="Comic Sans MS"/>
              </a:rPr>
              <a:t>1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CD8366-8C6C-42DD-9365-9AF8F5B67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865" y="513572"/>
            <a:ext cx="7590269" cy="89255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1. </a:t>
            </a:r>
            <a:r>
              <a:rPr lang="el-GR" dirty="0" err="1">
                <a:solidFill>
                  <a:srgbClr val="FF0000"/>
                </a:solidFill>
              </a:rPr>
              <a:t>Στοχοταξινομία</a:t>
            </a:r>
            <a:r>
              <a:rPr lang="el-GR" dirty="0">
                <a:solidFill>
                  <a:srgbClr val="FF0000"/>
                </a:solidFill>
              </a:rPr>
              <a:t> του </a:t>
            </a:r>
            <a:r>
              <a:rPr lang="en-US" dirty="0">
                <a:solidFill>
                  <a:srgbClr val="FF0000"/>
                </a:solidFill>
              </a:rPr>
              <a:t>Bloom</a:t>
            </a:r>
            <a:br>
              <a:rPr lang="en-US" dirty="0"/>
            </a:br>
            <a:endParaRPr lang="el-GR" dirty="0"/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0A8C3BE2-3369-4348-B6F2-B0B7C7DE4C41}"/>
              </a:ext>
            </a:extLst>
          </p:cNvPr>
          <p:cNvSpPr/>
          <p:nvPr/>
        </p:nvSpPr>
        <p:spPr>
          <a:xfrm>
            <a:off x="228599" y="1462824"/>
            <a:ext cx="8686800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400" b="1" dirty="0"/>
              <a:t>Γνώση: </a:t>
            </a:r>
            <a:r>
              <a:rPr lang="el-GR" sz="2400" dirty="0"/>
              <a:t>στόχοι που επιζητούν κυρίως ανάκληση πληροφοριών</a:t>
            </a:r>
            <a:endParaRPr lang="el-GR" i="1" dirty="0"/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400" b="1" dirty="0"/>
              <a:t>Κατανόηση: </a:t>
            </a:r>
            <a:r>
              <a:rPr lang="el-GR" sz="2400" dirty="0"/>
              <a:t>στόχοι που επιζητούν την κατανόηση του υλικού</a:t>
            </a:r>
            <a:endParaRPr lang="el-GR" i="1" dirty="0"/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400" b="1" dirty="0"/>
              <a:t>Εφαρμογή: </a:t>
            </a:r>
            <a:r>
              <a:rPr lang="el-GR" sz="2400" dirty="0"/>
              <a:t>στόχοι που επιζητούν την εφαρμογή της αποκτηθείσας γνώσης σε νέες καταστάσεις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400" b="1" dirty="0"/>
              <a:t>Ανάλυση: </a:t>
            </a:r>
            <a:r>
              <a:rPr lang="el-GR" sz="2400" dirty="0"/>
              <a:t>στόχοι που επιζητούν την ανάλυση του υλικού σε επιμέρους στοιχεία και την κατανόηση των μεταξύ τους συνδέσεων</a:t>
            </a:r>
            <a:endParaRPr lang="el-GR" sz="2400" i="1" dirty="0"/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400" b="1" dirty="0"/>
              <a:t>Σύνθεση: </a:t>
            </a:r>
            <a:r>
              <a:rPr lang="el-GR" sz="2400" dirty="0"/>
              <a:t>στόχοι που επιζητούν την σύνθεση του υλικού με σκοπό την παραγωγή καινούργιας γνώσης</a:t>
            </a:r>
            <a:endParaRPr lang="el-GR" sz="2400" i="1" dirty="0"/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400" b="1" dirty="0"/>
              <a:t>Αξιολόγηση: </a:t>
            </a:r>
            <a:r>
              <a:rPr lang="el-GR" sz="2400" dirty="0"/>
              <a:t>στόχοι που επιζητούν την αξιολόγηση του υλικού με συγκεκριμένα κριτήρια, περιέχει στοιχεία από όλες τις προηγούμενες κατηγορίες</a:t>
            </a:r>
            <a:endParaRPr lang="el-GR" sz="2400" i="1" dirty="0"/>
          </a:p>
        </p:txBody>
      </p:sp>
    </p:spTree>
    <p:extLst>
      <p:ext uri="{BB962C8B-B14F-4D97-AF65-F5344CB8AC3E}">
        <p14:creationId xmlns:p14="http://schemas.microsoft.com/office/powerpoint/2010/main" val="902224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2B23C1E7-E6BE-4FDA-90F3-5E1931BB2B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"/>
            <a:ext cx="72915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533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91312" y="1158239"/>
            <a:ext cx="8552815" cy="504190"/>
            <a:chOff x="591312" y="1158239"/>
            <a:chExt cx="8552815" cy="504190"/>
          </a:xfrm>
        </p:grpSpPr>
        <p:sp>
          <p:nvSpPr>
            <p:cNvPr id="3" name="object 3"/>
            <p:cNvSpPr/>
            <p:nvPr/>
          </p:nvSpPr>
          <p:spPr>
            <a:xfrm>
              <a:off x="1481328" y="1207007"/>
              <a:ext cx="1139190" cy="45491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995927" y="1158239"/>
              <a:ext cx="1549146" cy="45491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938771" y="1158239"/>
              <a:ext cx="1078229" cy="45491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91312" y="677862"/>
          <a:ext cx="8550910" cy="61658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8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8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8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8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5194" marR="542290" indent="-3708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20" dirty="0">
                          <a:latin typeface="Arial"/>
                          <a:cs typeface="Arial"/>
                        </a:rPr>
                        <a:t>Για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στόχους </a:t>
                      </a:r>
                      <a:r>
                        <a:rPr sz="1600" b="1" spc="-20" dirty="0">
                          <a:latin typeface="Arial"/>
                          <a:cs typeface="Arial"/>
                        </a:rPr>
                        <a:t>που 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αφορούν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25830" marR="545465" indent="-3708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20" dirty="0">
                          <a:latin typeface="Arial"/>
                          <a:cs typeface="Arial"/>
                        </a:rPr>
                        <a:t>Για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στόχους </a:t>
                      </a:r>
                      <a:r>
                        <a:rPr sz="1600" b="1" spc="-20" dirty="0">
                          <a:latin typeface="Arial"/>
                          <a:cs typeface="Arial"/>
                        </a:rPr>
                        <a:t>που 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αφορούν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15669" marR="535305" indent="-3708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20" dirty="0">
                          <a:latin typeface="Arial"/>
                          <a:cs typeface="Arial"/>
                        </a:rPr>
                        <a:t>Για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στόχους </a:t>
                      </a:r>
                      <a:r>
                        <a:rPr sz="1600" b="1" spc="-20" dirty="0">
                          <a:latin typeface="Arial"/>
                          <a:cs typeface="Arial"/>
                        </a:rPr>
                        <a:t>που 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αφορούν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solidFill>
                      <a:srgbClr val="93B6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ΓΝΩΣΕΙΣ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55"/>
                        </a:lnSpc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ΔΕΞΙΟΤΗΤΕΣ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93B6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55"/>
                        </a:lnSpc>
                      </a:pPr>
                      <a:r>
                        <a:rPr sz="1600" b="1" spc="-3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ΣΤΑΣΕΙΣ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solidFill>
                      <a:srgbClr val="93B6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solidFill>
                      <a:srgbClr val="93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solidFill>
                      <a:srgbClr val="93B6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3B6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3B6D2"/>
                    </a:solidFill>
                  </a:tcPr>
                </a:tc>
                <a:tc rowSpan="1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85240" marR="116839" indent="-11633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spc="-20" dirty="0">
                          <a:latin typeface="Arial"/>
                          <a:cs typeface="Arial"/>
                        </a:rPr>
                        <a:t>Αναγνωρίζω/ονομάζω/κατανο 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ώ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spc="-10" dirty="0">
                          <a:latin typeface="Arial"/>
                          <a:cs typeface="Arial"/>
                        </a:rPr>
                        <a:t>Αποδεικνύω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Αμφισβητώ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7435" marR="114300" indent="-9467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spc="-10" dirty="0">
                          <a:latin typeface="Arial"/>
                          <a:cs typeface="Arial"/>
                        </a:rPr>
                        <a:t>Απαριθμώ/κατηγοριοποιώ/συ 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γκρίνω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spc="-10" dirty="0">
                          <a:latin typeface="Arial"/>
                          <a:cs typeface="Arial"/>
                        </a:rPr>
                        <a:t>Επιλύω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Εφαρμόζω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Παρατηρώ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Διορθώνω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spc="-10" dirty="0">
                          <a:latin typeface="Arial"/>
                          <a:cs typeface="Arial"/>
                        </a:rPr>
                        <a:t>Αποδέχομαι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spc="-20" dirty="0">
                          <a:latin typeface="Arial"/>
                          <a:cs typeface="Arial"/>
                        </a:rPr>
                        <a:t>Διαχωρίζω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Εφαρμόζω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spc="-10" dirty="0">
                          <a:latin typeface="Arial"/>
                          <a:cs typeface="Arial"/>
                        </a:rPr>
                        <a:t>Παροτρύνω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6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37285" marR="93980" indent="-10369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spc="-10" dirty="0">
                          <a:latin typeface="Arial"/>
                          <a:cs typeface="Arial"/>
                        </a:rPr>
                        <a:t>Καταγράφω/Διαπιστώνω/αιτιο 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λογώ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spc="-10" dirty="0">
                          <a:latin typeface="Arial"/>
                          <a:cs typeface="Arial"/>
                        </a:rPr>
                        <a:t>Ελέγχω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spc="-10" dirty="0">
                          <a:latin typeface="Arial"/>
                          <a:cs typeface="Arial"/>
                        </a:rPr>
                        <a:t>Απορρίπτω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Εξηγώ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spc="-10" dirty="0">
                          <a:latin typeface="Arial"/>
                          <a:cs typeface="Arial"/>
                        </a:rPr>
                        <a:t>Θέτω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spc="-10" dirty="0">
                          <a:latin typeface="Arial"/>
                          <a:cs typeface="Arial"/>
                        </a:rPr>
                        <a:t>Προβληματίζομαι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0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Κατατάσσω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Επαληθεύω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Υιοθετώ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spc="-10" dirty="0">
                          <a:latin typeface="Arial"/>
                          <a:cs typeface="Arial"/>
                        </a:rPr>
                        <a:t>Κατηγοριοποιώ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Επεξηγώ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spc="-10" dirty="0">
                          <a:latin typeface="Arial"/>
                          <a:cs typeface="Arial"/>
                        </a:rPr>
                        <a:t>Υποκινώ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99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500" spc="-25" dirty="0">
                          <a:latin typeface="Arial"/>
                          <a:cs typeface="Arial"/>
                        </a:rPr>
                        <a:t>Κατονομάζω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254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Σχεδιάζω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Υποστηρίζω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00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Περιγράφω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254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Συμπληρώνω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500" spc="-10" dirty="0">
                          <a:latin typeface="Arial"/>
                          <a:cs typeface="Arial"/>
                        </a:rPr>
                        <a:t>Ενθαρρύνω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00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Προσδιορίζω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500" spc="-10" dirty="0">
                          <a:latin typeface="Arial"/>
                          <a:cs typeface="Arial"/>
                        </a:rPr>
                        <a:t>Χρησιμοποιώ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Εκτιμώ/ενδιαφέρομαι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00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Συγκρίνω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254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Επιλέγω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500" spc="-10" dirty="0">
                          <a:latin typeface="Arial"/>
                          <a:cs typeface="Arial"/>
                        </a:rPr>
                        <a:t>Διερωτώμαι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0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Συσχετίζω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Οργανώνω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Αναγνωρίζουν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αξίες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00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500" spc="-30" dirty="0">
                          <a:latin typeface="Arial"/>
                          <a:cs typeface="Arial"/>
                        </a:rPr>
                        <a:t>Ταξινομώ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Επιδεικνύω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500" spc="-20" dirty="0">
                          <a:latin typeface="Arial"/>
                          <a:cs typeface="Arial"/>
                        </a:rPr>
                        <a:t>Συνεργάζονται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79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44881" y="6311900"/>
            <a:ext cx="241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775F54"/>
                </a:solidFill>
                <a:latin typeface="Comic Sans MS"/>
                <a:cs typeface="Comic Sans MS"/>
              </a:rPr>
              <a:t>15</a:t>
            </a:r>
            <a:endParaRPr sz="1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260604"/>
            <a:ext cx="8153400" cy="866140"/>
          </a:xfrm>
          <a:prstGeom prst="rect">
            <a:avLst/>
          </a:prstGeom>
          <a:solidFill>
            <a:srgbClr val="BED2E3"/>
          </a:solidFill>
        </p:spPr>
        <p:txBody>
          <a:bodyPr vert="horz" wrap="square" lIns="0" tIns="118745" rIns="0" bIns="0" rtlCol="0">
            <a:spAutoFit/>
          </a:bodyPr>
          <a:lstStyle/>
          <a:p>
            <a:pPr marL="91440" marR="459740">
              <a:lnSpc>
                <a:spcPct val="100000"/>
              </a:lnSpc>
              <a:spcBef>
                <a:spcPts val="935"/>
              </a:spcBef>
            </a:pPr>
            <a:r>
              <a:rPr sz="2000" b="1" spc="-35" dirty="0">
                <a:solidFill>
                  <a:srgbClr val="B85B21"/>
                </a:solidFill>
                <a:latin typeface="Times New Roman"/>
                <a:cs typeface="Times New Roman"/>
              </a:rPr>
              <a:t>ΔΙΑΘΕΜΑΤΙΚΟ </a:t>
            </a:r>
            <a:r>
              <a:rPr sz="2000" b="1" dirty="0">
                <a:solidFill>
                  <a:srgbClr val="B85B21"/>
                </a:solidFill>
                <a:latin typeface="Times New Roman"/>
                <a:cs typeface="Times New Roman"/>
              </a:rPr>
              <a:t>ΕΝΙΑΙΟ ΠΛΑΙΣΙΟ </a:t>
            </a:r>
            <a:r>
              <a:rPr sz="2000" b="1" spc="-45" dirty="0">
                <a:solidFill>
                  <a:srgbClr val="B85B21"/>
                </a:solidFill>
                <a:latin typeface="Times New Roman"/>
                <a:cs typeface="Times New Roman"/>
              </a:rPr>
              <a:t>ΠΡΟΓΡΑΜΜΑΤΟΣ </a:t>
            </a:r>
            <a:r>
              <a:rPr sz="2000" b="1" spc="-40" dirty="0">
                <a:solidFill>
                  <a:srgbClr val="B85B21"/>
                </a:solidFill>
                <a:latin typeface="Times New Roman"/>
                <a:cs typeface="Times New Roman"/>
              </a:rPr>
              <a:t>ΣΠΟΥΔΩΝ  </a:t>
            </a:r>
            <a:r>
              <a:rPr sz="2000" b="1" dirty="0">
                <a:solidFill>
                  <a:srgbClr val="B85B21"/>
                </a:solidFill>
                <a:latin typeface="Times New Roman"/>
                <a:cs typeface="Times New Roman"/>
              </a:rPr>
              <a:t>ΤΗΣ ΕΛΛΗΝΙΚΗΣ </a:t>
            </a:r>
            <a:r>
              <a:rPr sz="2000" b="1" spc="-40" dirty="0">
                <a:solidFill>
                  <a:srgbClr val="B85B21"/>
                </a:solidFill>
                <a:latin typeface="Times New Roman"/>
                <a:cs typeface="Times New Roman"/>
              </a:rPr>
              <a:t>ΓΛΩΣΣΑΣ </a:t>
            </a:r>
            <a:r>
              <a:rPr sz="2000" b="1" spc="-5" dirty="0">
                <a:solidFill>
                  <a:srgbClr val="B85B21"/>
                </a:solidFill>
                <a:latin typeface="Times New Roman"/>
                <a:cs typeface="Times New Roman"/>
              </a:rPr>
              <a:t>ΓΙΑ </a:t>
            </a:r>
            <a:r>
              <a:rPr sz="2000" b="1" spc="-20" dirty="0">
                <a:solidFill>
                  <a:srgbClr val="B85B21"/>
                </a:solidFill>
                <a:latin typeface="Times New Roman"/>
                <a:cs typeface="Times New Roman"/>
              </a:rPr>
              <a:t>ΤΟ </a:t>
            </a:r>
            <a:r>
              <a:rPr sz="2000" b="1" spc="-10" dirty="0">
                <a:solidFill>
                  <a:srgbClr val="B85B21"/>
                </a:solidFill>
                <a:latin typeface="Times New Roman"/>
                <a:cs typeface="Times New Roman"/>
              </a:rPr>
              <a:t>ΔΗΜΟΤΙΚΟ</a:t>
            </a:r>
            <a:r>
              <a:rPr sz="2000" b="1" spc="-280" dirty="0">
                <a:solidFill>
                  <a:srgbClr val="B85B21"/>
                </a:solidFill>
                <a:latin typeface="Times New Roman"/>
                <a:cs typeface="Times New Roman"/>
              </a:rPr>
              <a:t> </a:t>
            </a:r>
            <a:r>
              <a:rPr sz="2000" b="1" spc="-20" dirty="0">
                <a:solidFill>
                  <a:srgbClr val="B85B21"/>
                </a:solidFill>
                <a:latin typeface="Times New Roman"/>
                <a:cs typeface="Times New Roman"/>
              </a:rPr>
              <a:t>ΣΧΟΛΕΙΟ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1692" y="1531137"/>
            <a:ext cx="7997825" cy="3620135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00965" algn="just">
              <a:lnSpc>
                <a:spcPct val="100000"/>
              </a:lnSpc>
              <a:spcBef>
                <a:spcPts val="805"/>
              </a:spcBef>
            </a:pPr>
            <a:r>
              <a:rPr sz="2800" b="1" spc="-20" dirty="0">
                <a:latin typeface="Times New Roman"/>
                <a:cs typeface="Times New Roman"/>
              </a:rPr>
              <a:t>Σκοπός </a:t>
            </a:r>
            <a:r>
              <a:rPr sz="2800" b="1" spc="-10" dirty="0">
                <a:latin typeface="Times New Roman"/>
                <a:cs typeface="Times New Roman"/>
              </a:rPr>
              <a:t>της </a:t>
            </a:r>
            <a:r>
              <a:rPr sz="2800" b="1" spc="-15" dirty="0">
                <a:latin typeface="Times New Roman"/>
                <a:cs typeface="Times New Roman"/>
              </a:rPr>
              <a:t>διδασκαλίας </a:t>
            </a:r>
            <a:r>
              <a:rPr sz="2800" b="1" spc="-5" dirty="0">
                <a:latin typeface="Times New Roman"/>
                <a:cs typeface="Times New Roman"/>
              </a:rPr>
              <a:t>του</a:t>
            </a:r>
            <a:r>
              <a:rPr sz="2800" b="1" spc="6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μαθήματος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710"/>
              </a:spcBef>
            </a:pPr>
            <a:r>
              <a:rPr sz="2800" spc="-5" dirty="0">
                <a:latin typeface="Times New Roman"/>
                <a:cs typeface="Times New Roman"/>
              </a:rPr>
              <a:t>Η διδασκαλία του μαθήματος της γλώσσας στο  </a:t>
            </a:r>
            <a:r>
              <a:rPr sz="2800" spc="-15" dirty="0">
                <a:latin typeface="Times New Roman"/>
                <a:cs typeface="Times New Roman"/>
              </a:rPr>
              <a:t>Δημοτικό </a:t>
            </a:r>
            <a:r>
              <a:rPr sz="2800" spc="-10" dirty="0">
                <a:latin typeface="Times New Roman"/>
                <a:cs typeface="Times New Roman"/>
              </a:rPr>
              <a:t>αποσκοπεί </a:t>
            </a:r>
            <a:r>
              <a:rPr sz="2800" spc="-5" dirty="0">
                <a:latin typeface="Times New Roman"/>
                <a:cs typeface="Times New Roman"/>
              </a:rPr>
              <a:t>στην ανάπτυξη της ικανότητας  των </a:t>
            </a:r>
            <a:r>
              <a:rPr sz="2800" spc="-10" dirty="0">
                <a:latin typeface="Times New Roman"/>
                <a:cs typeface="Times New Roman"/>
              </a:rPr>
              <a:t>μαθητών </a:t>
            </a:r>
            <a:r>
              <a:rPr sz="2800" spc="-5" dirty="0">
                <a:latin typeface="Times New Roman"/>
                <a:cs typeface="Times New Roman"/>
              </a:rPr>
              <a:t>να </a:t>
            </a:r>
            <a:r>
              <a:rPr sz="2800" spc="-15" dirty="0">
                <a:latin typeface="Times New Roman"/>
                <a:cs typeface="Times New Roman"/>
              </a:rPr>
              <a:t>χειρίζονται </a:t>
            </a:r>
            <a:r>
              <a:rPr sz="2800" spc="-5" dirty="0">
                <a:latin typeface="Times New Roman"/>
                <a:cs typeface="Times New Roman"/>
              </a:rPr>
              <a:t>με επάρκεια </a:t>
            </a:r>
            <a:r>
              <a:rPr sz="2800" spc="-15" dirty="0">
                <a:latin typeface="Times New Roman"/>
                <a:cs typeface="Times New Roman"/>
              </a:rPr>
              <a:t>και  </a:t>
            </a:r>
            <a:r>
              <a:rPr sz="2800" spc="-5" dirty="0">
                <a:latin typeface="Times New Roman"/>
                <a:cs typeface="Times New Roman"/>
              </a:rPr>
              <a:t>αυτοπεποίθηση, συνειδητά, υπεύθυνα, αποτελεσματικά  </a:t>
            </a:r>
            <a:r>
              <a:rPr sz="2800" spc="-15" dirty="0">
                <a:latin typeface="Times New Roman"/>
                <a:cs typeface="Times New Roman"/>
              </a:rPr>
              <a:t>και </a:t>
            </a:r>
            <a:r>
              <a:rPr sz="2800" spc="-10" dirty="0">
                <a:latin typeface="Times New Roman"/>
                <a:cs typeface="Times New Roman"/>
              </a:rPr>
              <a:t>δημιουργικά </a:t>
            </a:r>
            <a:r>
              <a:rPr sz="2800" spc="-5" dirty="0">
                <a:latin typeface="Times New Roman"/>
                <a:cs typeface="Times New Roman"/>
              </a:rPr>
              <a:t>το </a:t>
            </a:r>
            <a:r>
              <a:rPr sz="2800" dirty="0">
                <a:latin typeface="Times New Roman"/>
                <a:cs typeface="Times New Roman"/>
              </a:rPr>
              <a:t>γραπτό </a:t>
            </a:r>
            <a:r>
              <a:rPr sz="2800" spc="-10" dirty="0">
                <a:latin typeface="Times New Roman"/>
                <a:cs typeface="Times New Roman"/>
              </a:rPr>
              <a:t>και </a:t>
            </a:r>
            <a:r>
              <a:rPr sz="2800" dirty="0">
                <a:latin typeface="Times New Roman"/>
                <a:cs typeface="Times New Roman"/>
              </a:rPr>
              <a:t>τον </a:t>
            </a:r>
            <a:r>
              <a:rPr sz="2800" spc="-10" dirty="0">
                <a:latin typeface="Times New Roman"/>
                <a:cs typeface="Times New Roman"/>
              </a:rPr>
              <a:t>προφορικό </a:t>
            </a:r>
            <a:r>
              <a:rPr sz="2800" dirty="0">
                <a:latin typeface="Times New Roman"/>
                <a:cs typeface="Times New Roman"/>
              </a:rPr>
              <a:t>λόγο,  </a:t>
            </a:r>
            <a:r>
              <a:rPr sz="2800" spc="-10" dirty="0">
                <a:latin typeface="Times New Roman"/>
                <a:cs typeface="Times New Roman"/>
              </a:rPr>
              <a:t>ώστε </a:t>
            </a:r>
            <a:r>
              <a:rPr sz="2800" spc="-5" dirty="0">
                <a:latin typeface="Times New Roman"/>
                <a:cs typeface="Times New Roman"/>
              </a:rPr>
              <a:t>να </a:t>
            </a:r>
            <a:r>
              <a:rPr sz="2800" spc="-10" dirty="0">
                <a:latin typeface="Times New Roman"/>
                <a:cs typeface="Times New Roman"/>
              </a:rPr>
              <a:t>συμμετέχουν </a:t>
            </a:r>
            <a:r>
              <a:rPr sz="2800" spc="-5" dirty="0">
                <a:latin typeface="Times New Roman"/>
                <a:cs typeface="Times New Roman"/>
              </a:rPr>
              <a:t>ενεργά στη </a:t>
            </a:r>
            <a:r>
              <a:rPr sz="2800" spc="-20" dirty="0">
                <a:latin typeface="Times New Roman"/>
                <a:cs typeface="Times New Roman"/>
              </a:rPr>
              <a:t>σχολική </a:t>
            </a:r>
            <a:r>
              <a:rPr sz="2800" spc="-15" dirty="0">
                <a:latin typeface="Times New Roman"/>
                <a:cs typeface="Times New Roman"/>
              </a:rPr>
              <a:t>και </a:t>
            </a:r>
            <a:r>
              <a:rPr sz="2800" spc="-5" dirty="0">
                <a:latin typeface="Times New Roman"/>
                <a:cs typeface="Times New Roman"/>
              </a:rPr>
              <a:t>την  ευρύτερη </a:t>
            </a:r>
            <a:r>
              <a:rPr sz="2800" spc="-15" dirty="0">
                <a:latin typeface="Times New Roman"/>
                <a:cs typeface="Times New Roman"/>
              </a:rPr>
              <a:t>κοινωνία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τους.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121" y="1265682"/>
            <a:ext cx="2114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Comic Sans MS"/>
                <a:cs typeface="Comic Sans MS"/>
              </a:rPr>
              <a:t>16</a:t>
            </a:r>
            <a:endParaRPr sz="1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634"/>
            <a:chOff x="0" y="0"/>
            <a:chExt cx="9144000" cy="6858634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732155"/>
            </a:xfrm>
            <a:custGeom>
              <a:avLst/>
              <a:gdLst/>
              <a:ahLst/>
              <a:cxnLst/>
              <a:rect l="l" t="t" r="r" b="b"/>
              <a:pathLst>
                <a:path w="9144000" h="732155">
                  <a:moveTo>
                    <a:pt x="9144000" y="0"/>
                  </a:moveTo>
                  <a:lnTo>
                    <a:pt x="6096000" y="0"/>
                  </a:lnTo>
                  <a:lnTo>
                    <a:pt x="4036441" y="0"/>
                  </a:lnTo>
                  <a:lnTo>
                    <a:pt x="0" y="0"/>
                  </a:lnTo>
                  <a:lnTo>
                    <a:pt x="0" y="732040"/>
                  </a:lnTo>
                  <a:lnTo>
                    <a:pt x="4036441" y="732040"/>
                  </a:lnTo>
                  <a:lnTo>
                    <a:pt x="6096000" y="732040"/>
                  </a:lnTo>
                  <a:lnTo>
                    <a:pt x="9144000" y="73204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751204"/>
              <a:ext cx="9144000" cy="2622550"/>
            </a:xfrm>
            <a:custGeom>
              <a:avLst/>
              <a:gdLst/>
              <a:ahLst/>
              <a:cxnLst/>
              <a:rect l="l" t="t" r="r" b="b"/>
              <a:pathLst>
                <a:path w="9144000" h="2622550">
                  <a:moveTo>
                    <a:pt x="9144000" y="0"/>
                  </a:moveTo>
                  <a:lnTo>
                    <a:pt x="6096000" y="0"/>
                  </a:lnTo>
                  <a:lnTo>
                    <a:pt x="4036441" y="0"/>
                  </a:lnTo>
                  <a:lnTo>
                    <a:pt x="0" y="0"/>
                  </a:lnTo>
                  <a:lnTo>
                    <a:pt x="0" y="2622550"/>
                  </a:lnTo>
                  <a:lnTo>
                    <a:pt x="4036441" y="2622550"/>
                  </a:lnTo>
                  <a:lnTo>
                    <a:pt x="6096000" y="2622550"/>
                  </a:lnTo>
                  <a:lnTo>
                    <a:pt x="9144000" y="262255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DCE4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373627"/>
              <a:ext cx="9144000" cy="1766570"/>
            </a:xfrm>
            <a:custGeom>
              <a:avLst/>
              <a:gdLst/>
              <a:ahLst/>
              <a:cxnLst/>
              <a:rect l="l" t="t" r="r" b="b"/>
              <a:pathLst>
                <a:path w="9144000" h="1766570">
                  <a:moveTo>
                    <a:pt x="9144000" y="0"/>
                  </a:moveTo>
                  <a:lnTo>
                    <a:pt x="6096000" y="0"/>
                  </a:lnTo>
                  <a:lnTo>
                    <a:pt x="4036441" y="0"/>
                  </a:lnTo>
                  <a:lnTo>
                    <a:pt x="0" y="0"/>
                  </a:lnTo>
                  <a:lnTo>
                    <a:pt x="0" y="1766570"/>
                  </a:lnTo>
                  <a:lnTo>
                    <a:pt x="4036441" y="1766570"/>
                  </a:lnTo>
                  <a:lnTo>
                    <a:pt x="6096000" y="1766570"/>
                  </a:lnTo>
                  <a:lnTo>
                    <a:pt x="9144000" y="176657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EF3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5140197"/>
              <a:ext cx="9144000" cy="1718310"/>
            </a:xfrm>
            <a:custGeom>
              <a:avLst/>
              <a:gdLst/>
              <a:ahLst/>
              <a:cxnLst/>
              <a:rect l="l" t="t" r="r" b="b"/>
              <a:pathLst>
                <a:path w="9144000" h="1718309">
                  <a:moveTo>
                    <a:pt x="9144000" y="0"/>
                  </a:moveTo>
                  <a:lnTo>
                    <a:pt x="6096000" y="0"/>
                  </a:lnTo>
                  <a:lnTo>
                    <a:pt x="4036441" y="0"/>
                  </a:lnTo>
                  <a:lnTo>
                    <a:pt x="0" y="0"/>
                  </a:lnTo>
                  <a:lnTo>
                    <a:pt x="0" y="1717802"/>
                  </a:lnTo>
                  <a:lnTo>
                    <a:pt x="4036441" y="1717802"/>
                  </a:lnTo>
                  <a:lnTo>
                    <a:pt x="6096000" y="1717802"/>
                  </a:lnTo>
                  <a:lnTo>
                    <a:pt x="9144000" y="1717802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DCE4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l" t="t" r="r" b="b"/>
              <a:pathLst>
                <a:path w="9144000" h="6858000">
                  <a:moveTo>
                    <a:pt x="9144000" y="0"/>
                  </a:moveTo>
                  <a:lnTo>
                    <a:pt x="9137650" y="0"/>
                  </a:lnTo>
                  <a:lnTo>
                    <a:pt x="9137650" y="6350"/>
                  </a:lnTo>
                  <a:lnTo>
                    <a:pt x="9137650" y="732028"/>
                  </a:lnTo>
                  <a:lnTo>
                    <a:pt x="9137650" y="770128"/>
                  </a:lnTo>
                  <a:lnTo>
                    <a:pt x="9137650" y="3367405"/>
                  </a:lnTo>
                  <a:lnTo>
                    <a:pt x="9137650" y="3380105"/>
                  </a:lnTo>
                  <a:lnTo>
                    <a:pt x="9137650" y="5133848"/>
                  </a:lnTo>
                  <a:lnTo>
                    <a:pt x="6102350" y="5133848"/>
                  </a:lnTo>
                  <a:lnTo>
                    <a:pt x="6102350" y="3380105"/>
                  </a:lnTo>
                  <a:lnTo>
                    <a:pt x="9137650" y="3380105"/>
                  </a:lnTo>
                  <a:lnTo>
                    <a:pt x="9137650" y="3367405"/>
                  </a:lnTo>
                  <a:lnTo>
                    <a:pt x="6102350" y="3367405"/>
                  </a:lnTo>
                  <a:lnTo>
                    <a:pt x="6102350" y="770128"/>
                  </a:lnTo>
                  <a:lnTo>
                    <a:pt x="9137650" y="770128"/>
                  </a:lnTo>
                  <a:lnTo>
                    <a:pt x="9137650" y="732028"/>
                  </a:lnTo>
                  <a:lnTo>
                    <a:pt x="6102350" y="732028"/>
                  </a:lnTo>
                  <a:lnTo>
                    <a:pt x="6102350" y="6350"/>
                  </a:lnTo>
                  <a:lnTo>
                    <a:pt x="9137650" y="6350"/>
                  </a:lnTo>
                  <a:lnTo>
                    <a:pt x="9137650" y="0"/>
                  </a:lnTo>
                  <a:lnTo>
                    <a:pt x="6102350" y="0"/>
                  </a:lnTo>
                  <a:lnTo>
                    <a:pt x="6089650" y="0"/>
                  </a:lnTo>
                  <a:lnTo>
                    <a:pt x="6089650" y="6350"/>
                  </a:lnTo>
                  <a:lnTo>
                    <a:pt x="6089650" y="5133848"/>
                  </a:lnTo>
                  <a:lnTo>
                    <a:pt x="4042791" y="5133848"/>
                  </a:lnTo>
                  <a:lnTo>
                    <a:pt x="4042791" y="3380105"/>
                  </a:lnTo>
                  <a:lnTo>
                    <a:pt x="6089650" y="3380105"/>
                  </a:lnTo>
                  <a:lnTo>
                    <a:pt x="6089650" y="3367405"/>
                  </a:lnTo>
                  <a:lnTo>
                    <a:pt x="4042791" y="3367405"/>
                  </a:lnTo>
                  <a:lnTo>
                    <a:pt x="4042791" y="770128"/>
                  </a:lnTo>
                  <a:lnTo>
                    <a:pt x="6089650" y="770128"/>
                  </a:lnTo>
                  <a:lnTo>
                    <a:pt x="6089650" y="732028"/>
                  </a:lnTo>
                  <a:lnTo>
                    <a:pt x="4042791" y="732028"/>
                  </a:lnTo>
                  <a:lnTo>
                    <a:pt x="4042791" y="6350"/>
                  </a:lnTo>
                  <a:lnTo>
                    <a:pt x="6089650" y="6350"/>
                  </a:lnTo>
                  <a:lnTo>
                    <a:pt x="6089650" y="0"/>
                  </a:lnTo>
                  <a:lnTo>
                    <a:pt x="4042791" y="0"/>
                  </a:lnTo>
                  <a:lnTo>
                    <a:pt x="4030091" y="0"/>
                  </a:lnTo>
                  <a:lnTo>
                    <a:pt x="4030091" y="6350"/>
                  </a:lnTo>
                  <a:lnTo>
                    <a:pt x="4030091" y="5133848"/>
                  </a:lnTo>
                  <a:lnTo>
                    <a:pt x="6350" y="5133848"/>
                  </a:lnTo>
                  <a:lnTo>
                    <a:pt x="6350" y="3380105"/>
                  </a:lnTo>
                  <a:lnTo>
                    <a:pt x="4030091" y="3380105"/>
                  </a:lnTo>
                  <a:lnTo>
                    <a:pt x="4030091" y="3367405"/>
                  </a:lnTo>
                  <a:lnTo>
                    <a:pt x="6350" y="3367405"/>
                  </a:lnTo>
                  <a:lnTo>
                    <a:pt x="6350" y="770128"/>
                  </a:lnTo>
                  <a:lnTo>
                    <a:pt x="4030091" y="770128"/>
                  </a:lnTo>
                  <a:lnTo>
                    <a:pt x="4030091" y="732028"/>
                  </a:lnTo>
                  <a:lnTo>
                    <a:pt x="6350" y="732028"/>
                  </a:lnTo>
                  <a:lnTo>
                    <a:pt x="6350" y="6350"/>
                  </a:lnTo>
                  <a:lnTo>
                    <a:pt x="4030091" y="6350"/>
                  </a:lnTo>
                  <a:lnTo>
                    <a:pt x="4030091" y="0"/>
                  </a:lnTo>
                  <a:lnTo>
                    <a:pt x="6350" y="0"/>
                  </a:lnTo>
                  <a:lnTo>
                    <a:pt x="0" y="0"/>
                  </a:lnTo>
                  <a:lnTo>
                    <a:pt x="0" y="6350"/>
                  </a:lnTo>
                  <a:lnTo>
                    <a:pt x="0" y="6858000"/>
                  </a:lnTo>
                  <a:lnTo>
                    <a:pt x="6350" y="6858000"/>
                  </a:lnTo>
                  <a:lnTo>
                    <a:pt x="6350" y="5146548"/>
                  </a:lnTo>
                  <a:lnTo>
                    <a:pt x="4030091" y="5146548"/>
                  </a:lnTo>
                  <a:lnTo>
                    <a:pt x="4030091" y="6858000"/>
                  </a:lnTo>
                  <a:lnTo>
                    <a:pt x="4042791" y="6858000"/>
                  </a:lnTo>
                  <a:lnTo>
                    <a:pt x="4042791" y="5146548"/>
                  </a:lnTo>
                  <a:lnTo>
                    <a:pt x="6089650" y="5146548"/>
                  </a:lnTo>
                  <a:lnTo>
                    <a:pt x="6089650" y="6858000"/>
                  </a:lnTo>
                  <a:lnTo>
                    <a:pt x="6102350" y="6858000"/>
                  </a:lnTo>
                  <a:lnTo>
                    <a:pt x="6102350" y="5146548"/>
                  </a:lnTo>
                  <a:lnTo>
                    <a:pt x="9137650" y="5146548"/>
                  </a:lnTo>
                  <a:lnTo>
                    <a:pt x="9137650" y="6858000"/>
                  </a:lnTo>
                  <a:lnTo>
                    <a:pt x="9144000" y="6858000"/>
                  </a:lnTo>
                  <a:lnTo>
                    <a:pt x="9144000" y="635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8739" y="25400"/>
            <a:ext cx="9353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Σ</a:t>
            </a:r>
            <a:r>
              <a:rPr sz="1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Τ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Ο</a:t>
            </a:r>
            <a:r>
              <a:rPr sz="1800" b="1" spc="20" dirty="0">
                <a:solidFill>
                  <a:srgbClr val="FFFFFF"/>
                </a:solidFill>
                <a:latin typeface="Times New Roman"/>
                <a:cs typeface="Times New Roman"/>
              </a:rPr>
              <a:t>Χ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ΟΙ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15815" y="25400"/>
            <a:ext cx="14357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ΘΕ</a:t>
            </a:r>
            <a:r>
              <a:rPr sz="18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Μ</a:t>
            </a:r>
            <a:r>
              <a:rPr sz="1800" b="1" spc="-185" dirty="0">
                <a:solidFill>
                  <a:srgbClr val="FFFFFF"/>
                </a:solidFill>
                <a:latin typeface="Times New Roman"/>
                <a:cs typeface="Times New Roman"/>
              </a:rPr>
              <a:t>Α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ΤΙΚΕΣ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ΕΝΟΤΗΤΕΣ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75628" y="25400"/>
            <a:ext cx="21126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ΕΝΔΕΙΚΤΙΚΕΣ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Δ</a:t>
            </a:r>
            <a:r>
              <a:rPr sz="1800" b="1" spc="-265" dirty="0">
                <a:solidFill>
                  <a:srgbClr val="FFFFFF"/>
                </a:solidFill>
                <a:latin typeface="Times New Roman"/>
                <a:cs typeface="Times New Roman"/>
              </a:rPr>
              <a:t>Ρ</a:t>
            </a: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Α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Σ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ΤΗΡΙΟΤΗΤ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Ε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Σ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739" y="776732"/>
            <a:ext cx="3863975" cy="2358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438150">
              <a:lnSpc>
                <a:spcPct val="100000"/>
              </a:lnSpc>
              <a:spcBef>
                <a:spcPts val="105"/>
              </a:spcBef>
            </a:pPr>
            <a:r>
              <a:rPr sz="1700" dirty="0">
                <a:latin typeface="Times New Roman"/>
                <a:cs typeface="Times New Roman"/>
              </a:rPr>
              <a:t>Ο µαθητής ασκείται </a:t>
            </a:r>
            <a:r>
              <a:rPr sz="1700" spc="-5" dirty="0">
                <a:latin typeface="Times New Roman"/>
                <a:cs typeface="Times New Roman"/>
              </a:rPr>
              <a:t>βαθµιαία, </a:t>
            </a:r>
            <a:r>
              <a:rPr sz="1700" dirty="0">
                <a:latin typeface="Times New Roman"/>
                <a:cs typeface="Times New Roman"/>
              </a:rPr>
              <a:t>ώστε</a:t>
            </a:r>
            <a:r>
              <a:rPr sz="1700" spc="-8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να  </a:t>
            </a:r>
            <a:r>
              <a:rPr sz="1700" dirty="0">
                <a:latin typeface="Times New Roman"/>
                <a:cs typeface="Times New Roman"/>
              </a:rPr>
              <a:t>είναι σε θέση</a:t>
            </a:r>
            <a:r>
              <a:rPr sz="1700" spc="-5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να:</a:t>
            </a:r>
            <a:endParaRPr sz="1700">
              <a:latin typeface="Times New Roman"/>
              <a:cs typeface="Times New Roman"/>
            </a:endParaRPr>
          </a:p>
          <a:p>
            <a:pPr marL="299085" marR="5080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700" dirty="0">
                <a:latin typeface="Times New Roman"/>
                <a:cs typeface="Times New Roman"/>
              </a:rPr>
              <a:t>Αποκτά </a:t>
            </a:r>
            <a:r>
              <a:rPr sz="1700" spc="-5" dirty="0">
                <a:latin typeface="Times New Roman"/>
                <a:cs typeface="Times New Roman"/>
              </a:rPr>
              <a:t>φωνηµική επίγνωση, ώστε να  </a:t>
            </a:r>
            <a:r>
              <a:rPr sz="1700" dirty="0">
                <a:latin typeface="Times New Roman"/>
                <a:cs typeface="Times New Roman"/>
              </a:rPr>
              <a:t>αναγνωρίζει την </a:t>
            </a:r>
            <a:r>
              <a:rPr sz="1700" spc="-5" dirty="0">
                <a:latin typeface="Times New Roman"/>
                <a:cs typeface="Times New Roman"/>
              </a:rPr>
              <a:t>ταυτότητα των </a:t>
            </a:r>
            <a:r>
              <a:rPr sz="1700" dirty="0">
                <a:latin typeface="Times New Roman"/>
                <a:cs typeface="Times New Roman"/>
              </a:rPr>
              <a:t>λέξεων  αλλά </a:t>
            </a:r>
            <a:r>
              <a:rPr sz="1700" spc="-5" dirty="0">
                <a:latin typeface="Times New Roman"/>
                <a:cs typeface="Times New Roman"/>
              </a:rPr>
              <a:t>και </a:t>
            </a:r>
            <a:r>
              <a:rPr sz="1700" dirty="0">
                <a:latin typeface="Times New Roman"/>
                <a:cs typeface="Times New Roman"/>
              </a:rPr>
              <a:t>ευρύτερα </a:t>
            </a:r>
            <a:r>
              <a:rPr sz="1700" spc="-5" dirty="0">
                <a:latin typeface="Times New Roman"/>
                <a:cs typeface="Times New Roman"/>
              </a:rPr>
              <a:t>φωνηµική επίγνωση  ώστε να επιτυγχάνει </a:t>
            </a:r>
            <a:r>
              <a:rPr sz="1700" dirty="0">
                <a:latin typeface="Times New Roman"/>
                <a:cs typeface="Times New Roman"/>
              </a:rPr>
              <a:t>ορθή </a:t>
            </a:r>
            <a:r>
              <a:rPr sz="1700" spc="-5" dirty="0">
                <a:latin typeface="Times New Roman"/>
                <a:cs typeface="Times New Roman"/>
              </a:rPr>
              <a:t>και </a:t>
            </a:r>
            <a:r>
              <a:rPr sz="1700" dirty="0">
                <a:latin typeface="Times New Roman"/>
                <a:cs typeface="Times New Roman"/>
              </a:rPr>
              <a:t>αποδεκτή  προφορά </a:t>
            </a:r>
            <a:r>
              <a:rPr sz="1700" spc="-5" dirty="0">
                <a:latin typeface="Times New Roman"/>
                <a:cs typeface="Times New Roman"/>
              </a:rPr>
              <a:t>των </a:t>
            </a:r>
            <a:r>
              <a:rPr sz="1700" dirty="0">
                <a:latin typeface="Times New Roman"/>
                <a:cs typeface="Times New Roman"/>
              </a:rPr>
              <a:t>φράσεων </a:t>
            </a:r>
            <a:r>
              <a:rPr sz="1700" spc="-5" dirty="0">
                <a:latin typeface="Times New Roman"/>
                <a:cs typeface="Times New Roman"/>
              </a:rPr>
              <a:t>και </a:t>
            </a:r>
            <a:r>
              <a:rPr sz="1700" dirty="0">
                <a:latin typeface="Times New Roman"/>
                <a:cs typeface="Times New Roman"/>
              </a:rPr>
              <a:t>του</a:t>
            </a:r>
            <a:r>
              <a:rPr sz="1700" spc="-10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συνεχούς  </a:t>
            </a:r>
            <a:r>
              <a:rPr sz="1700" dirty="0">
                <a:latin typeface="Times New Roman"/>
                <a:cs typeface="Times New Roman"/>
              </a:rPr>
              <a:t>λόγου, µε τον </a:t>
            </a:r>
            <a:r>
              <a:rPr sz="1700" spc="-5" dirty="0">
                <a:latin typeface="Times New Roman"/>
                <a:cs typeface="Times New Roman"/>
              </a:rPr>
              <a:t>απαιτούµενο </a:t>
            </a:r>
            <a:r>
              <a:rPr sz="1700" dirty="0">
                <a:latin typeface="Times New Roman"/>
                <a:cs typeface="Times New Roman"/>
              </a:rPr>
              <a:t>ρυθµό </a:t>
            </a:r>
            <a:r>
              <a:rPr sz="1700" spc="-5" dirty="0">
                <a:latin typeface="Times New Roman"/>
                <a:cs typeface="Times New Roman"/>
              </a:rPr>
              <a:t>και  προσωδία.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15815" y="776732"/>
            <a:ext cx="1745614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335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Σ</a:t>
            </a:r>
            <a:r>
              <a:rPr sz="1800" spc="-10" dirty="0">
                <a:latin typeface="Times New Roman"/>
                <a:cs typeface="Times New Roman"/>
              </a:rPr>
              <a:t>υ</a:t>
            </a:r>
            <a:r>
              <a:rPr sz="1800" spc="-5" dirty="0">
                <a:latin typeface="Times New Roman"/>
                <a:cs typeface="Times New Roman"/>
              </a:rPr>
              <a:t>νειδη</a:t>
            </a:r>
            <a:r>
              <a:rPr sz="1800" spc="-10" dirty="0">
                <a:latin typeface="Times New Roman"/>
                <a:cs typeface="Times New Roman"/>
              </a:rPr>
              <a:t>τ</a:t>
            </a:r>
            <a:r>
              <a:rPr sz="1800" dirty="0">
                <a:latin typeface="Times New Roman"/>
                <a:cs typeface="Times New Roman"/>
              </a:rPr>
              <a:t>οποί</a:t>
            </a:r>
            <a:r>
              <a:rPr sz="1800" spc="-10" dirty="0">
                <a:latin typeface="Times New Roman"/>
                <a:cs typeface="Times New Roman"/>
              </a:rPr>
              <a:t>η</a:t>
            </a:r>
            <a:r>
              <a:rPr sz="1800" spc="-5" dirty="0">
                <a:latin typeface="Times New Roman"/>
                <a:cs typeface="Times New Roman"/>
              </a:rPr>
              <a:t>ση  και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ορθή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άρθρωση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φθόγγων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75628" y="776732"/>
            <a:ext cx="265747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Ασκήσεις </a:t>
            </a:r>
            <a:r>
              <a:rPr sz="1800" dirty="0">
                <a:latin typeface="Times New Roman"/>
                <a:cs typeface="Times New Roman"/>
              </a:rPr>
              <a:t>ορθής </a:t>
            </a:r>
            <a:r>
              <a:rPr sz="1800" spc="-5" dirty="0">
                <a:latin typeface="Times New Roman"/>
                <a:cs typeface="Times New Roman"/>
              </a:rPr>
              <a:t>άρθρωσης  </a:t>
            </a:r>
            <a:r>
              <a:rPr sz="1800" dirty="0">
                <a:latin typeface="Times New Roman"/>
                <a:cs typeface="Times New Roman"/>
              </a:rPr>
              <a:t>των </a:t>
            </a:r>
            <a:r>
              <a:rPr sz="1800" spc="-5" dirty="0">
                <a:latin typeface="Times New Roman"/>
                <a:cs typeface="Times New Roman"/>
              </a:rPr>
              <a:t>φθόγγων </a:t>
            </a:r>
            <a:r>
              <a:rPr sz="1800" dirty="0">
                <a:latin typeface="Times New Roman"/>
                <a:cs typeface="Times New Roman"/>
              </a:rPr>
              <a:t>που  </a:t>
            </a:r>
            <a:r>
              <a:rPr sz="1800" spc="-5" dirty="0">
                <a:latin typeface="Times New Roman"/>
                <a:cs typeface="Times New Roman"/>
              </a:rPr>
              <a:t>αντιστοιχούν στα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γράµµατα.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739" y="3399485"/>
            <a:ext cx="3423285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700" spc="-5" dirty="0">
                <a:latin typeface="Times New Roman"/>
                <a:cs typeface="Times New Roman"/>
              </a:rPr>
              <a:t>Χρησιµοποιεί την αναγνωστική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του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5252" y="3659251"/>
            <a:ext cx="311721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83945" algn="l"/>
                <a:tab pos="1527810" algn="l"/>
                <a:tab pos="2248535" algn="l"/>
              </a:tabLst>
            </a:pPr>
            <a:r>
              <a:rPr sz="1700" spc="-5" dirty="0">
                <a:latin typeface="Times New Roman"/>
                <a:cs typeface="Times New Roman"/>
              </a:rPr>
              <a:t>δεξιότητα	</a:t>
            </a:r>
            <a:r>
              <a:rPr sz="1700" spc="-10" dirty="0">
                <a:latin typeface="Times New Roman"/>
                <a:cs typeface="Times New Roman"/>
              </a:rPr>
              <a:t>ως	</a:t>
            </a:r>
            <a:r>
              <a:rPr sz="1700" spc="-5" dirty="0">
                <a:latin typeface="Times New Roman"/>
                <a:cs typeface="Times New Roman"/>
              </a:rPr>
              <a:t>γενική	δεξιότητα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5252" y="3918330"/>
            <a:ext cx="3288665" cy="803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latin typeface="Times New Roman"/>
                <a:cs typeface="Times New Roman"/>
              </a:rPr>
              <a:t>µάθησης, </a:t>
            </a:r>
            <a:r>
              <a:rPr sz="1700" spc="-5" dirty="0">
                <a:latin typeface="Times New Roman"/>
                <a:cs typeface="Times New Roman"/>
              </a:rPr>
              <a:t>αξιοποιώντας </a:t>
            </a:r>
            <a:r>
              <a:rPr sz="1700" dirty="0">
                <a:latin typeface="Times New Roman"/>
                <a:cs typeface="Times New Roman"/>
              </a:rPr>
              <a:t>την στα</a:t>
            </a:r>
            <a:r>
              <a:rPr sz="1700" spc="-10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άλλα  µαθήµατα </a:t>
            </a:r>
            <a:r>
              <a:rPr sz="1700" spc="-5" dirty="0">
                <a:latin typeface="Times New Roman"/>
                <a:cs typeface="Times New Roman"/>
              </a:rPr>
              <a:t>και </a:t>
            </a:r>
            <a:r>
              <a:rPr sz="1700" dirty="0">
                <a:latin typeface="Times New Roman"/>
                <a:cs typeface="Times New Roman"/>
              </a:rPr>
              <a:t>στις προσωπικές του  </a:t>
            </a:r>
            <a:r>
              <a:rPr sz="1700" spc="-5" dirty="0">
                <a:latin typeface="Times New Roman"/>
                <a:cs typeface="Times New Roman"/>
              </a:rPr>
              <a:t>ανάγκες </a:t>
            </a:r>
            <a:r>
              <a:rPr sz="1700" dirty="0">
                <a:latin typeface="Times New Roman"/>
                <a:cs typeface="Times New Roman"/>
              </a:rPr>
              <a:t>γραπτής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επικοινωνίας.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15815" y="3400170"/>
            <a:ext cx="189611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Εξοικείωση </a:t>
            </a:r>
            <a:r>
              <a:rPr sz="1800" spc="-5" dirty="0">
                <a:latin typeface="Times New Roman"/>
                <a:cs typeface="Times New Roman"/>
              </a:rPr>
              <a:t>µε </a:t>
            </a:r>
            <a:r>
              <a:rPr sz="1800" dirty="0">
                <a:latin typeface="Times New Roman"/>
                <a:cs typeface="Times New Roman"/>
              </a:rPr>
              <a:t>τα  είδη λόγου </a:t>
            </a:r>
            <a:r>
              <a:rPr sz="1800" spc="-5" dirty="0">
                <a:latin typeface="Times New Roman"/>
                <a:cs typeface="Times New Roman"/>
              </a:rPr>
              <a:t>και τους  τύπους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κειµένων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75628" y="3400170"/>
            <a:ext cx="272161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Times New Roman"/>
                <a:cs typeface="Times New Roman"/>
              </a:rPr>
              <a:t>Ανάγνωση </a:t>
            </a:r>
            <a:r>
              <a:rPr sz="1800" spc="-5" dirty="0">
                <a:latin typeface="Times New Roman"/>
                <a:cs typeface="Times New Roman"/>
              </a:rPr>
              <a:t>µικρών </a:t>
            </a:r>
            <a:r>
              <a:rPr sz="1800" dirty="0">
                <a:latin typeface="Times New Roman"/>
                <a:cs typeface="Times New Roman"/>
              </a:rPr>
              <a:t>κειµένων  </a:t>
            </a:r>
            <a:r>
              <a:rPr sz="1800" spc="-5" dirty="0">
                <a:latin typeface="Times New Roman"/>
                <a:cs typeface="Times New Roman"/>
              </a:rPr>
              <a:t>(παροιµιών, ανεκδότων,  </a:t>
            </a:r>
            <a:r>
              <a:rPr sz="1800" dirty="0">
                <a:latin typeface="Times New Roman"/>
                <a:cs typeface="Times New Roman"/>
              </a:rPr>
              <a:t>τραγουδιών κτλ.)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γραµµένων  σε διάφορες διαλέκτους και  ιδιώµατα </a:t>
            </a:r>
            <a:r>
              <a:rPr sz="1800" dirty="0">
                <a:latin typeface="Times New Roman"/>
                <a:cs typeface="Times New Roman"/>
              </a:rPr>
              <a:t>(Γεωγραφία,  Ιστορία).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8739" y="5167122"/>
            <a:ext cx="3860800" cy="1321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700" spc="-5" dirty="0">
                <a:latin typeface="Times New Roman"/>
                <a:cs typeface="Times New Roman"/>
              </a:rPr>
              <a:t>∆ιαµορφώνει βαθµιαία </a:t>
            </a:r>
            <a:r>
              <a:rPr sz="1700" dirty="0">
                <a:latin typeface="Times New Roman"/>
                <a:cs typeface="Times New Roman"/>
              </a:rPr>
              <a:t>θετική, αλλά </a:t>
            </a:r>
            <a:r>
              <a:rPr sz="1700" spc="-5" dirty="0">
                <a:latin typeface="Times New Roman"/>
                <a:cs typeface="Times New Roman"/>
              </a:rPr>
              <a:t>και  κριτική </a:t>
            </a:r>
            <a:r>
              <a:rPr sz="1700" dirty="0">
                <a:latin typeface="Times New Roman"/>
                <a:cs typeface="Times New Roman"/>
              </a:rPr>
              <a:t>στάση απέναντι στο βιβλίο </a:t>
            </a:r>
            <a:r>
              <a:rPr sz="1700" spc="-5" dirty="0">
                <a:latin typeface="Times New Roman"/>
                <a:cs typeface="Times New Roman"/>
              </a:rPr>
              <a:t>και  </a:t>
            </a:r>
            <a:r>
              <a:rPr sz="1700" dirty="0">
                <a:latin typeface="Times New Roman"/>
                <a:cs typeface="Times New Roman"/>
              </a:rPr>
              <a:t>γίνεται </a:t>
            </a:r>
            <a:r>
              <a:rPr sz="1700" spc="-5" dirty="0">
                <a:latin typeface="Times New Roman"/>
                <a:cs typeface="Times New Roman"/>
              </a:rPr>
              <a:t>σταδιακά </a:t>
            </a:r>
            <a:r>
              <a:rPr sz="1700" dirty="0">
                <a:latin typeface="Times New Roman"/>
                <a:cs typeface="Times New Roman"/>
              </a:rPr>
              <a:t>ένας </a:t>
            </a:r>
            <a:r>
              <a:rPr sz="1700" spc="-10" dirty="0">
                <a:latin typeface="Times New Roman"/>
                <a:cs typeface="Times New Roman"/>
              </a:rPr>
              <a:t>ανεξάρτητος </a:t>
            </a:r>
            <a:r>
              <a:rPr sz="1700" spc="-5" dirty="0">
                <a:latin typeface="Times New Roman"/>
                <a:cs typeface="Times New Roman"/>
              </a:rPr>
              <a:t>και  </a:t>
            </a:r>
            <a:r>
              <a:rPr sz="1700" dirty="0">
                <a:latin typeface="Times New Roman"/>
                <a:cs typeface="Times New Roman"/>
              </a:rPr>
              <a:t>επαρκής </a:t>
            </a:r>
            <a:r>
              <a:rPr sz="1700" spc="-5" dirty="0">
                <a:latin typeface="Times New Roman"/>
                <a:cs typeface="Times New Roman"/>
              </a:rPr>
              <a:t>αναγνώστης, </a:t>
            </a:r>
            <a:r>
              <a:rPr sz="1700" dirty="0">
                <a:latin typeface="Times New Roman"/>
                <a:cs typeface="Times New Roman"/>
              </a:rPr>
              <a:t>που </a:t>
            </a:r>
            <a:r>
              <a:rPr sz="1700" spc="-5" dirty="0">
                <a:latin typeface="Times New Roman"/>
                <a:cs typeface="Times New Roman"/>
              </a:rPr>
              <a:t>χαίρεται </a:t>
            </a:r>
            <a:r>
              <a:rPr sz="1700" dirty="0">
                <a:latin typeface="Times New Roman"/>
                <a:cs typeface="Times New Roman"/>
              </a:rPr>
              <a:t>την  </a:t>
            </a:r>
            <a:r>
              <a:rPr sz="1700" spc="-5" dirty="0">
                <a:latin typeface="Times New Roman"/>
                <a:cs typeface="Times New Roman"/>
              </a:rPr>
              <a:t>ανάγνωση.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15815" y="5167121"/>
            <a:ext cx="148590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∆ιατύπωση  </a:t>
            </a:r>
            <a:r>
              <a:rPr sz="1800" spc="-10" dirty="0">
                <a:latin typeface="Times New Roman"/>
                <a:cs typeface="Times New Roman"/>
              </a:rPr>
              <a:t>σχολιασµού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και  </a:t>
            </a:r>
            <a:r>
              <a:rPr sz="1800" dirty="0">
                <a:latin typeface="Times New Roman"/>
                <a:cs typeface="Times New Roman"/>
              </a:rPr>
              <a:t>απόψεων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175628" y="5167121"/>
            <a:ext cx="287845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Συστηµατική </a:t>
            </a:r>
            <a:r>
              <a:rPr sz="1800" dirty="0">
                <a:latin typeface="Times New Roman"/>
                <a:cs typeface="Times New Roman"/>
              </a:rPr>
              <a:t>άσκηση </a:t>
            </a:r>
            <a:r>
              <a:rPr sz="1800" spc="-5" dirty="0">
                <a:latin typeface="Times New Roman"/>
                <a:cs typeface="Times New Roman"/>
              </a:rPr>
              <a:t>στην  </a:t>
            </a:r>
            <a:r>
              <a:rPr sz="1800" dirty="0">
                <a:latin typeface="Times New Roman"/>
                <a:cs typeface="Times New Roman"/>
              </a:rPr>
              <a:t>ανάγνωση </a:t>
            </a:r>
            <a:r>
              <a:rPr sz="1800" spc="-5" dirty="0">
                <a:latin typeface="Times New Roman"/>
                <a:cs typeface="Times New Roman"/>
              </a:rPr>
              <a:t>και στη διάκριση  </a:t>
            </a:r>
            <a:r>
              <a:rPr sz="1800" dirty="0">
                <a:latin typeface="Times New Roman"/>
                <a:cs typeface="Times New Roman"/>
              </a:rPr>
              <a:t>των </a:t>
            </a:r>
            <a:r>
              <a:rPr sz="1800" spc="-5" dirty="0">
                <a:latin typeface="Times New Roman"/>
                <a:cs typeface="Times New Roman"/>
              </a:rPr>
              <a:t>διάφορων τύπων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κειµένων  των </a:t>
            </a:r>
            <a:r>
              <a:rPr sz="1800" spc="-5" dirty="0">
                <a:latin typeface="Times New Roman"/>
                <a:cs typeface="Times New Roman"/>
              </a:rPr>
              <a:t>διάφορων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µαθηµάτων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2648" y="228600"/>
            <a:ext cx="8153400" cy="990600"/>
          </a:xfrm>
          <a:custGeom>
            <a:avLst/>
            <a:gdLst/>
            <a:ahLst/>
            <a:cxnLst/>
            <a:rect l="l" t="t" r="r" b="b"/>
            <a:pathLst>
              <a:path w="8153400" h="990600">
                <a:moveTo>
                  <a:pt x="8153400" y="0"/>
                </a:moveTo>
                <a:lnTo>
                  <a:pt x="0" y="0"/>
                </a:lnTo>
                <a:lnTo>
                  <a:pt x="0" y="990600"/>
                </a:lnTo>
                <a:lnTo>
                  <a:pt x="8153400" y="990600"/>
                </a:lnTo>
                <a:lnTo>
                  <a:pt x="8153400" y="0"/>
                </a:lnTo>
                <a:close/>
              </a:path>
            </a:pathLst>
          </a:custGeom>
          <a:solidFill>
            <a:srgbClr val="BED2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35585" algn="ctr">
              <a:lnSpc>
                <a:spcPct val="100000"/>
              </a:lnSpc>
              <a:spcBef>
                <a:spcPts val="105"/>
              </a:spcBef>
            </a:pPr>
            <a:r>
              <a:rPr sz="2000" spc="-40" dirty="0"/>
              <a:t>ΑΝΑΛΥΤΙΚΟ </a:t>
            </a:r>
            <a:r>
              <a:rPr sz="2000" spc="-35" dirty="0"/>
              <a:t>ΠΡΟΓΡΑΜΜΑ</a:t>
            </a:r>
            <a:r>
              <a:rPr sz="2000" spc="-140" dirty="0"/>
              <a:t> </a:t>
            </a:r>
            <a:r>
              <a:rPr sz="2000" spc="-10" dirty="0"/>
              <a:t>ΣΠΟΥ∆ΩΝ</a:t>
            </a:r>
            <a:endParaRPr sz="2000"/>
          </a:p>
          <a:p>
            <a:pPr marL="235585" algn="ctr">
              <a:lnSpc>
                <a:spcPct val="100000"/>
              </a:lnSpc>
            </a:pPr>
            <a:r>
              <a:rPr sz="2000" spc="-5" dirty="0"/>
              <a:t>ΓΙΑ </a:t>
            </a:r>
            <a:r>
              <a:rPr sz="2000" spc="-20" dirty="0"/>
              <a:t>ΤΟ</a:t>
            </a:r>
            <a:r>
              <a:rPr sz="2000" spc="-160" dirty="0"/>
              <a:t> </a:t>
            </a:r>
            <a:r>
              <a:rPr sz="2000" spc="-20" dirty="0"/>
              <a:t>ΜΑΘΗΜΑ</a:t>
            </a:r>
            <a:endParaRPr sz="2000"/>
          </a:p>
        </p:txBody>
      </p:sp>
      <p:sp>
        <p:nvSpPr>
          <p:cNvPr id="4" name="object 4"/>
          <p:cNvSpPr txBox="1"/>
          <p:nvPr/>
        </p:nvSpPr>
        <p:spPr>
          <a:xfrm>
            <a:off x="2763773" y="818133"/>
            <a:ext cx="391667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B85B21"/>
                </a:solidFill>
                <a:latin typeface="Times New Roman"/>
                <a:cs typeface="Times New Roman"/>
              </a:rPr>
              <a:t>«ΕΡΕΥΝΩ </a:t>
            </a:r>
            <a:r>
              <a:rPr sz="2000" b="1" spc="-20" dirty="0">
                <a:solidFill>
                  <a:srgbClr val="B85B21"/>
                </a:solidFill>
                <a:latin typeface="Times New Roman"/>
                <a:cs typeface="Times New Roman"/>
              </a:rPr>
              <a:t>ΤΟ ΦΥΣΙΚΟ</a:t>
            </a:r>
            <a:r>
              <a:rPr sz="2000" b="1" spc="-100" dirty="0">
                <a:solidFill>
                  <a:srgbClr val="B85B21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B85B21"/>
                </a:solidFill>
                <a:latin typeface="Times New Roman"/>
                <a:cs typeface="Times New Roman"/>
              </a:rPr>
              <a:t>ΚΟΣΜΟ»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1692" y="1541475"/>
            <a:ext cx="7999730" cy="4045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Με το µάθηµα "Ερευνώ το </a:t>
            </a:r>
            <a:r>
              <a:rPr sz="1800" spc="-10" dirty="0">
                <a:latin typeface="Times New Roman"/>
                <a:cs typeface="Times New Roman"/>
              </a:rPr>
              <a:t>Φυσικό </a:t>
            </a:r>
            <a:r>
              <a:rPr sz="1800" spc="-5" dirty="0">
                <a:latin typeface="Times New Roman"/>
                <a:cs typeface="Times New Roman"/>
              </a:rPr>
              <a:t>Κόσµο" στο </a:t>
            </a:r>
            <a:r>
              <a:rPr sz="1800" spc="-10" dirty="0">
                <a:latin typeface="Times New Roman"/>
                <a:cs typeface="Times New Roman"/>
              </a:rPr>
              <a:t>∆ηµοτικό </a:t>
            </a:r>
            <a:r>
              <a:rPr sz="1800" dirty="0">
                <a:latin typeface="Times New Roman"/>
                <a:cs typeface="Times New Roman"/>
              </a:rPr>
              <a:t>επιδιώκεται η </a:t>
            </a:r>
            <a:r>
              <a:rPr sz="1800" spc="-5" dirty="0">
                <a:latin typeface="Times New Roman"/>
                <a:cs typeface="Times New Roman"/>
              </a:rPr>
              <a:t>συστηµατική  </a:t>
            </a:r>
            <a:r>
              <a:rPr sz="1800" dirty="0">
                <a:latin typeface="Times New Roman"/>
                <a:cs typeface="Times New Roman"/>
              </a:rPr>
              <a:t>εισαγωγή του µαθητή </a:t>
            </a:r>
            <a:r>
              <a:rPr sz="1800" spc="-5" dirty="0">
                <a:latin typeface="Times New Roman"/>
                <a:cs typeface="Times New Roman"/>
              </a:rPr>
              <a:t>στις </a:t>
            </a:r>
            <a:r>
              <a:rPr sz="1800" dirty="0">
                <a:latin typeface="Times New Roman"/>
                <a:cs typeface="Times New Roman"/>
              </a:rPr>
              <a:t>έννοιες </a:t>
            </a:r>
            <a:r>
              <a:rPr sz="1800" spc="-5" dirty="0">
                <a:latin typeface="Times New Roman"/>
                <a:cs typeface="Times New Roman"/>
              </a:rPr>
              <a:t>και στον </a:t>
            </a:r>
            <a:r>
              <a:rPr sz="1800" dirty="0">
                <a:latin typeface="Times New Roman"/>
                <a:cs typeface="Times New Roman"/>
              </a:rPr>
              <a:t>τρόπο προσέγγισης </a:t>
            </a:r>
            <a:r>
              <a:rPr sz="1800" spc="-5" dirty="0">
                <a:latin typeface="Times New Roman"/>
                <a:cs typeface="Times New Roman"/>
              </a:rPr>
              <a:t>και µελέτης </a:t>
            </a:r>
            <a:r>
              <a:rPr sz="1800" dirty="0">
                <a:latin typeface="Times New Roman"/>
                <a:cs typeface="Times New Roman"/>
              </a:rPr>
              <a:t>των  </a:t>
            </a:r>
            <a:r>
              <a:rPr sz="1800" spc="-5" dirty="0">
                <a:latin typeface="Times New Roman"/>
                <a:cs typeface="Times New Roman"/>
              </a:rPr>
              <a:t>φυσικών επιστηµών. </a:t>
            </a:r>
            <a:r>
              <a:rPr sz="1800" dirty="0">
                <a:latin typeface="Times New Roman"/>
                <a:cs typeface="Times New Roman"/>
              </a:rPr>
              <a:t>Η </a:t>
            </a:r>
            <a:r>
              <a:rPr sz="1800" spc="-5" dirty="0">
                <a:latin typeface="Times New Roman"/>
                <a:cs typeface="Times New Roman"/>
              </a:rPr>
              <a:t>διδασκαλία </a:t>
            </a:r>
            <a:r>
              <a:rPr sz="1800" dirty="0">
                <a:latin typeface="Times New Roman"/>
                <a:cs typeface="Times New Roman"/>
              </a:rPr>
              <a:t>των </a:t>
            </a:r>
            <a:r>
              <a:rPr sz="1800" spc="-5" dirty="0">
                <a:latin typeface="Times New Roman"/>
                <a:cs typeface="Times New Roman"/>
              </a:rPr>
              <a:t>Φυσικών Επιστηµών </a:t>
            </a:r>
            <a:r>
              <a:rPr sz="1800" dirty="0">
                <a:latin typeface="Times New Roman"/>
                <a:cs typeface="Times New Roman"/>
              </a:rPr>
              <a:t>πρέπει να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συµβάλλει:</a:t>
            </a:r>
            <a:endParaRPr sz="1800">
              <a:latin typeface="Times New Roman"/>
              <a:cs typeface="Times New Roman"/>
            </a:endParaRPr>
          </a:p>
          <a:p>
            <a:pPr marL="332740" marR="6350" indent="-320040" algn="just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2740" algn="l"/>
              </a:tabLst>
            </a:pPr>
            <a:r>
              <a:rPr sz="1800" spc="-15" dirty="0">
                <a:latin typeface="Times New Roman"/>
                <a:cs typeface="Times New Roman"/>
              </a:rPr>
              <a:t>Στην </a:t>
            </a:r>
            <a:r>
              <a:rPr sz="1800" dirty="0">
                <a:latin typeface="Times New Roman"/>
                <a:cs typeface="Times New Roman"/>
              </a:rPr>
              <a:t>απόκτηση γνώσεων </a:t>
            </a:r>
            <a:r>
              <a:rPr sz="1800" spc="-5" dirty="0">
                <a:latin typeface="Times New Roman"/>
                <a:cs typeface="Times New Roman"/>
              </a:rPr>
              <a:t>σχετικών µε θεωρίες, νόµους και αρχές </a:t>
            </a:r>
            <a:r>
              <a:rPr sz="1800" dirty="0">
                <a:latin typeface="Times New Roman"/>
                <a:cs typeface="Times New Roman"/>
              </a:rPr>
              <a:t>που </a:t>
            </a:r>
            <a:r>
              <a:rPr sz="1800" spc="-5" dirty="0">
                <a:latin typeface="Times New Roman"/>
                <a:cs typeface="Times New Roman"/>
              </a:rPr>
              <a:t>αφορούν </a:t>
            </a:r>
            <a:r>
              <a:rPr sz="1800" spc="-20" dirty="0">
                <a:latin typeface="Times New Roman"/>
                <a:cs typeface="Times New Roman"/>
              </a:rPr>
              <a:t>τα  </a:t>
            </a:r>
            <a:r>
              <a:rPr sz="1800" spc="-5" dirty="0">
                <a:latin typeface="Times New Roman"/>
                <a:cs typeface="Times New Roman"/>
              </a:rPr>
              <a:t>επιµέρους αντικείµενα </a:t>
            </a:r>
            <a:r>
              <a:rPr sz="1800" dirty="0">
                <a:latin typeface="Times New Roman"/>
                <a:cs typeface="Times New Roman"/>
              </a:rPr>
              <a:t>των </a:t>
            </a:r>
            <a:r>
              <a:rPr sz="1800" spc="-5" dirty="0">
                <a:latin typeface="Times New Roman"/>
                <a:cs typeface="Times New Roman"/>
              </a:rPr>
              <a:t>Φυσικών Επιστηµών, </a:t>
            </a:r>
            <a:r>
              <a:rPr sz="1800" dirty="0">
                <a:latin typeface="Times New Roman"/>
                <a:cs typeface="Times New Roman"/>
              </a:rPr>
              <a:t>ώστε </a:t>
            </a:r>
            <a:r>
              <a:rPr sz="1800" spc="-5" dirty="0">
                <a:latin typeface="Times New Roman"/>
                <a:cs typeface="Times New Roman"/>
              </a:rPr>
              <a:t>οι µαθητές </a:t>
            </a:r>
            <a:r>
              <a:rPr sz="1800" spc="-10" dirty="0">
                <a:latin typeface="Times New Roman"/>
                <a:cs typeface="Times New Roman"/>
              </a:rPr>
              <a:t>να </a:t>
            </a:r>
            <a:r>
              <a:rPr sz="1800" spc="-5" dirty="0">
                <a:latin typeface="Times New Roman"/>
                <a:cs typeface="Times New Roman"/>
              </a:rPr>
              <a:t>είναι ικανοί  </a:t>
            </a:r>
            <a:r>
              <a:rPr sz="1800" dirty="0">
                <a:latin typeface="Times New Roman"/>
                <a:cs typeface="Times New Roman"/>
              </a:rPr>
              <a:t>όχι </a:t>
            </a:r>
            <a:r>
              <a:rPr sz="1800" spc="-5" dirty="0">
                <a:latin typeface="Times New Roman"/>
                <a:cs typeface="Times New Roman"/>
              </a:rPr>
              <a:t>µόνο </a:t>
            </a:r>
            <a:r>
              <a:rPr sz="1800" dirty="0">
                <a:latin typeface="Times New Roman"/>
                <a:cs typeface="Times New Roman"/>
              </a:rPr>
              <a:t>να </a:t>
            </a:r>
            <a:r>
              <a:rPr sz="1800" spc="-5" dirty="0">
                <a:latin typeface="Times New Roman"/>
                <a:cs typeface="Times New Roman"/>
              </a:rPr>
              <a:t>παρατηρούν τα φυσικά </a:t>
            </a:r>
            <a:r>
              <a:rPr sz="1800" spc="-10" dirty="0">
                <a:latin typeface="Times New Roman"/>
                <a:cs typeface="Times New Roman"/>
              </a:rPr>
              <a:t>και </a:t>
            </a:r>
            <a:r>
              <a:rPr sz="1800" spc="-5" dirty="0">
                <a:latin typeface="Times New Roman"/>
                <a:cs typeface="Times New Roman"/>
              </a:rPr>
              <a:t>χηµικά φαινόµενα, τις διαδικασίες που  αφορούν </a:t>
            </a:r>
            <a:r>
              <a:rPr sz="1800" dirty="0">
                <a:latin typeface="Times New Roman"/>
                <a:cs typeface="Times New Roman"/>
              </a:rPr>
              <a:t>τους </a:t>
            </a:r>
            <a:r>
              <a:rPr sz="1800" spc="-5" dirty="0">
                <a:latin typeface="Times New Roman"/>
                <a:cs typeface="Times New Roman"/>
              </a:rPr>
              <a:t>οργανισµούς και τις </a:t>
            </a:r>
            <a:r>
              <a:rPr sz="1800" dirty="0">
                <a:latin typeface="Times New Roman"/>
                <a:cs typeface="Times New Roman"/>
              </a:rPr>
              <a:t>σχέσεις </a:t>
            </a:r>
            <a:r>
              <a:rPr sz="1800" spc="-5" dirty="0">
                <a:latin typeface="Times New Roman"/>
                <a:cs typeface="Times New Roman"/>
              </a:rPr>
              <a:t>τους µε το περιβάλλον στο </a:t>
            </a:r>
            <a:r>
              <a:rPr sz="1800" dirty="0">
                <a:latin typeface="Times New Roman"/>
                <a:cs typeface="Times New Roman"/>
              </a:rPr>
              <a:t>οποίο </a:t>
            </a:r>
            <a:r>
              <a:rPr sz="1800" spc="-20" dirty="0">
                <a:latin typeface="Times New Roman"/>
                <a:cs typeface="Times New Roman"/>
              </a:rPr>
              <a:t>ζουν  </a:t>
            </a:r>
            <a:r>
              <a:rPr sz="1800" spc="-5" dirty="0">
                <a:latin typeface="Times New Roman"/>
                <a:cs typeface="Times New Roman"/>
              </a:rPr>
              <a:t>και να </a:t>
            </a:r>
            <a:r>
              <a:rPr sz="1800" spc="-10" dirty="0">
                <a:latin typeface="Times New Roman"/>
                <a:cs typeface="Times New Roman"/>
              </a:rPr>
              <a:t>καταγράφουν </a:t>
            </a:r>
            <a:r>
              <a:rPr sz="1800" spc="-5" dirty="0">
                <a:latin typeface="Times New Roman"/>
                <a:cs typeface="Times New Roman"/>
              </a:rPr>
              <a:t>τις παρατηρήσεις τους, αλλά </a:t>
            </a:r>
            <a:r>
              <a:rPr sz="1800" spc="-10" dirty="0">
                <a:latin typeface="Times New Roman"/>
                <a:cs typeface="Times New Roman"/>
              </a:rPr>
              <a:t>και </a:t>
            </a:r>
            <a:r>
              <a:rPr sz="1800" spc="-5" dirty="0">
                <a:latin typeface="Times New Roman"/>
                <a:cs typeface="Times New Roman"/>
              </a:rPr>
              <a:t>να </a:t>
            </a:r>
            <a:r>
              <a:rPr sz="1800" spc="-10" dirty="0">
                <a:latin typeface="Times New Roman"/>
                <a:cs typeface="Times New Roman"/>
              </a:rPr>
              <a:t>τα </a:t>
            </a:r>
            <a:r>
              <a:rPr sz="1800" spc="-5" dirty="0">
                <a:latin typeface="Times New Roman"/>
                <a:cs typeface="Times New Roman"/>
              </a:rPr>
              <a:t>"ερµηνεύουν", στο  </a:t>
            </a:r>
            <a:r>
              <a:rPr sz="1800" dirty="0">
                <a:latin typeface="Times New Roman"/>
                <a:cs typeface="Times New Roman"/>
              </a:rPr>
              <a:t>επίπεδο που </a:t>
            </a:r>
            <a:r>
              <a:rPr sz="1800" spc="-5" dirty="0">
                <a:latin typeface="Times New Roman"/>
                <a:cs typeface="Times New Roman"/>
              </a:rPr>
              <a:t>τους </a:t>
            </a:r>
            <a:r>
              <a:rPr sz="1800" dirty="0">
                <a:latin typeface="Times New Roman"/>
                <a:cs typeface="Times New Roman"/>
              </a:rPr>
              <a:t>επιτρέπει η </a:t>
            </a:r>
            <a:r>
              <a:rPr sz="1800" spc="-5" dirty="0">
                <a:latin typeface="Times New Roman"/>
                <a:cs typeface="Times New Roman"/>
              </a:rPr>
              <a:t>αντιληπτική ικανότητα της </a:t>
            </a:r>
            <a:r>
              <a:rPr sz="1800" spc="-10" dirty="0">
                <a:latin typeface="Times New Roman"/>
                <a:cs typeface="Times New Roman"/>
              </a:rPr>
              <a:t>ηλικίας </a:t>
            </a:r>
            <a:r>
              <a:rPr sz="1800" spc="-5" dirty="0">
                <a:latin typeface="Times New Roman"/>
                <a:cs typeface="Times New Roman"/>
              </a:rPr>
              <a:t>τους.</a:t>
            </a:r>
            <a:endParaRPr sz="1800">
              <a:latin typeface="Times New Roman"/>
              <a:cs typeface="Times New Roman"/>
            </a:endParaRPr>
          </a:p>
          <a:p>
            <a:pPr marL="332740" marR="5080" indent="-320040" algn="just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2740" algn="l"/>
              </a:tabLst>
            </a:pPr>
            <a:r>
              <a:rPr sz="1800" spc="-15" dirty="0">
                <a:latin typeface="Times New Roman"/>
                <a:cs typeface="Times New Roman"/>
              </a:rPr>
              <a:t>Στην </a:t>
            </a:r>
            <a:r>
              <a:rPr sz="1800" spc="-10" dirty="0">
                <a:latin typeface="Times New Roman"/>
                <a:cs typeface="Times New Roman"/>
              </a:rPr>
              <a:t>εξοικείωση </a:t>
            </a:r>
            <a:r>
              <a:rPr sz="1800" dirty="0">
                <a:latin typeface="Times New Roman"/>
                <a:cs typeface="Times New Roman"/>
              </a:rPr>
              <a:t>του </a:t>
            </a:r>
            <a:r>
              <a:rPr sz="1800" spc="-5" dirty="0">
                <a:latin typeface="Times New Roman"/>
                <a:cs typeface="Times New Roman"/>
              </a:rPr>
              <a:t>µαθητή µε την επιστηµονική µεθοδολογία (παρατήρηση,  διατύπωση υποθέσεων, συγκέντρωση 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αξιοποίηση πληροφοριών </a:t>
            </a:r>
            <a:r>
              <a:rPr sz="1800" dirty="0">
                <a:latin typeface="Times New Roman"/>
                <a:cs typeface="Times New Roman"/>
              </a:rPr>
              <a:t>από </a:t>
            </a:r>
            <a:r>
              <a:rPr sz="1800" spc="-5" dirty="0">
                <a:latin typeface="Times New Roman"/>
                <a:cs typeface="Times New Roman"/>
              </a:rPr>
              <a:t>διάφορες  πηγές και µάλιστα µε τη χρήση της τεχνολογίας </a:t>
            </a:r>
            <a:r>
              <a:rPr sz="1800" dirty="0">
                <a:latin typeface="Times New Roman"/>
                <a:cs typeface="Times New Roman"/>
              </a:rPr>
              <a:t>της </a:t>
            </a:r>
            <a:r>
              <a:rPr sz="1800" spc="-5" dirty="0">
                <a:latin typeface="Times New Roman"/>
                <a:cs typeface="Times New Roman"/>
              </a:rPr>
              <a:t>πληροφορικής, πειραµατικό  </a:t>
            </a:r>
            <a:r>
              <a:rPr sz="1800" spc="-10" dirty="0">
                <a:latin typeface="Times New Roman"/>
                <a:cs typeface="Times New Roman"/>
              </a:rPr>
              <a:t>έλεγχό </a:t>
            </a:r>
            <a:r>
              <a:rPr sz="1800" spc="-5" dirty="0">
                <a:latin typeface="Times New Roman"/>
                <a:cs typeface="Times New Roman"/>
              </a:rPr>
              <a:t>τους, </a:t>
            </a:r>
            <a:r>
              <a:rPr sz="1800" spc="-10" dirty="0">
                <a:latin typeface="Times New Roman"/>
                <a:cs typeface="Times New Roman"/>
              </a:rPr>
              <a:t>ανάλυση και ερµηνεία </a:t>
            </a:r>
            <a:r>
              <a:rPr sz="1800" spc="-5" dirty="0">
                <a:latin typeface="Times New Roman"/>
                <a:cs typeface="Times New Roman"/>
              </a:rPr>
              <a:t>δεδοµένων, </a:t>
            </a:r>
            <a:r>
              <a:rPr sz="1800" spc="-15" dirty="0">
                <a:latin typeface="Times New Roman"/>
                <a:cs typeface="Times New Roman"/>
              </a:rPr>
              <a:t>εξαγωγή </a:t>
            </a:r>
            <a:r>
              <a:rPr sz="1800" spc="-5" dirty="0">
                <a:latin typeface="Times New Roman"/>
                <a:cs typeface="Times New Roman"/>
              </a:rPr>
              <a:t>συµπερασµάτων,  </a:t>
            </a:r>
            <a:r>
              <a:rPr sz="1800" spc="-10" dirty="0">
                <a:latin typeface="Times New Roman"/>
                <a:cs typeface="Times New Roman"/>
              </a:rPr>
              <a:t>γενίκευση </a:t>
            </a:r>
            <a:r>
              <a:rPr sz="1800" spc="-5" dirty="0">
                <a:latin typeface="Times New Roman"/>
                <a:cs typeface="Times New Roman"/>
              </a:rPr>
              <a:t>και </a:t>
            </a:r>
            <a:r>
              <a:rPr sz="1800" dirty="0">
                <a:latin typeface="Times New Roman"/>
                <a:cs typeface="Times New Roman"/>
              </a:rPr>
              <a:t>κατασκευή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προτύπων).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0121" y="1265682"/>
            <a:ext cx="2114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Comic Sans MS"/>
                <a:cs typeface="Comic Sans MS"/>
              </a:rPr>
              <a:t>20</a:t>
            </a:r>
            <a:endParaRPr sz="1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2648" y="228600"/>
            <a:ext cx="8153400" cy="990600"/>
          </a:xfrm>
          <a:custGeom>
            <a:avLst/>
            <a:gdLst/>
            <a:ahLst/>
            <a:cxnLst/>
            <a:rect l="l" t="t" r="r" b="b"/>
            <a:pathLst>
              <a:path w="8153400" h="990600">
                <a:moveTo>
                  <a:pt x="8153400" y="0"/>
                </a:moveTo>
                <a:lnTo>
                  <a:pt x="0" y="0"/>
                </a:lnTo>
                <a:lnTo>
                  <a:pt x="0" y="990600"/>
                </a:lnTo>
                <a:lnTo>
                  <a:pt x="8153400" y="990600"/>
                </a:lnTo>
                <a:lnTo>
                  <a:pt x="8153400" y="0"/>
                </a:lnTo>
                <a:close/>
              </a:path>
            </a:pathLst>
          </a:custGeom>
          <a:solidFill>
            <a:srgbClr val="D3E1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4869" rIns="0" bIns="0" rtlCol="0">
            <a:spAutoFit/>
          </a:bodyPr>
          <a:lstStyle/>
          <a:p>
            <a:pPr marL="2684145" marR="123189" indent="-2321560">
              <a:lnSpc>
                <a:spcPts val="3300"/>
              </a:lnSpc>
              <a:spcBef>
                <a:spcPts val="254"/>
              </a:spcBef>
              <a:tabLst>
                <a:tab pos="6647815" algn="l"/>
              </a:tabLst>
            </a:pPr>
            <a:r>
              <a:rPr sz="2800" spc="-10" dirty="0"/>
              <a:t>Ψυχολογική </a:t>
            </a:r>
            <a:r>
              <a:rPr sz="2800" spc="-5" dirty="0"/>
              <a:t>προετοιμασία</a:t>
            </a:r>
            <a:r>
              <a:rPr sz="2800" spc="5" dirty="0"/>
              <a:t> </a:t>
            </a:r>
            <a:r>
              <a:rPr sz="2800" spc="-20" dirty="0"/>
              <a:t>των</a:t>
            </a:r>
            <a:r>
              <a:rPr sz="2800" spc="55" dirty="0"/>
              <a:t> </a:t>
            </a:r>
            <a:r>
              <a:rPr sz="2800" spc="-10" dirty="0"/>
              <a:t>μαθητών	</a:t>
            </a:r>
            <a:r>
              <a:rPr sz="2800" spc="-15" dirty="0"/>
              <a:t>σχετικά</a:t>
            </a:r>
            <a:r>
              <a:rPr sz="2800" spc="-90" dirty="0"/>
              <a:t> </a:t>
            </a:r>
            <a:r>
              <a:rPr sz="2800" spc="-5" dirty="0"/>
              <a:t>με  το νέο </a:t>
            </a:r>
            <a:r>
              <a:rPr sz="2800" spc="-10" dirty="0"/>
              <a:t>αντικείμενο</a:t>
            </a:r>
            <a:r>
              <a:rPr sz="2800" spc="20" dirty="0"/>
              <a:t> </a:t>
            </a:r>
            <a:r>
              <a:rPr sz="2800" dirty="0"/>
              <a:t>(Ι)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691692" y="1563751"/>
            <a:ext cx="7951470" cy="450024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32740" marR="183515" indent="-320040">
              <a:lnSpc>
                <a:spcPct val="80000"/>
              </a:lnSpc>
              <a:spcBef>
                <a:spcPts val="58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000" spc="-5" dirty="0">
                <a:latin typeface="Times New Roman"/>
                <a:cs typeface="Times New Roman"/>
              </a:rPr>
              <a:t>Όσες γνώσεις </a:t>
            </a:r>
            <a:r>
              <a:rPr sz="2000" dirty="0">
                <a:latin typeface="Times New Roman"/>
                <a:cs typeface="Times New Roman"/>
              </a:rPr>
              <a:t>κι αν </a:t>
            </a:r>
            <a:r>
              <a:rPr sz="2000" spc="-5" dirty="0">
                <a:latin typeface="Times New Roman"/>
                <a:cs typeface="Times New Roman"/>
              </a:rPr>
              <a:t>διαθέτει </a:t>
            </a:r>
            <a:r>
              <a:rPr sz="2000" dirty="0">
                <a:latin typeface="Times New Roman"/>
                <a:cs typeface="Times New Roman"/>
              </a:rPr>
              <a:t>ο </a:t>
            </a:r>
            <a:r>
              <a:rPr sz="2000" spc="-5" dirty="0">
                <a:latin typeface="Times New Roman"/>
                <a:cs typeface="Times New Roman"/>
              </a:rPr>
              <a:t>εκπαιδευτικός, </a:t>
            </a:r>
            <a:r>
              <a:rPr sz="2000" b="1" dirty="0">
                <a:latin typeface="Times New Roman"/>
                <a:cs typeface="Times New Roman"/>
              </a:rPr>
              <a:t>η προετοιμασία </a:t>
            </a:r>
            <a:r>
              <a:rPr sz="2000" b="1" spc="-5" dirty="0">
                <a:latin typeface="Times New Roman"/>
                <a:cs typeface="Times New Roman"/>
              </a:rPr>
              <a:t>πριν μπει  </a:t>
            </a:r>
            <a:r>
              <a:rPr sz="2000" b="1" dirty="0">
                <a:latin typeface="Times New Roman"/>
                <a:cs typeface="Times New Roman"/>
              </a:rPr>
              <a:t>στην </a:t>
            </a:r>
            <a:r>
              <a:rPr sz="2000" b="1" spc="-15" dirty="0">
                <a:latin typeface="Times New Roman"/>
                <a:cs typeface="Times New Roman"/>
              </a:rPr>
              <a:t>τάξη </a:t>
            </a:r>
            <a:r>
              <a:rPr sz="2000" dirty="0">
                <a:latin typeface="Times New Roman"/>
                <a:cs typeface="Times New Roman"/>
              </a:rPr>
              <a:t>αποτελεί </a:t>
            </a:r>
            <a:r>
              <a:rPr sz="2000" b="1" spc="-10" dirty="0">
                <a:latin typeface="Times New Roman"/>
                <a:cs typeface="Times New Roman"/>
              </a:rPr>
              <a:t>σημαντικό κομμάτι </a:t>
            </a:r>
            <a:r>
              <a:rPr sz="2000" b="1" dirty="0">
                <a:latin typeface="Times New Roman"/>
                <a:cs typeface="Times New Roman"/>
              </a:rPr>
              <a:t>της </a:t>
            </a:r>
            <a:r>
              <a:rPr sz="2000" b="1" spc="-5" dirty="0">
                <a:latin typeface="Times New Roman"/>
                <a:cs typeface="Times New Roman"/>
              </a:rPr>
              <a:t>διδακτικής </a:t>
            </a:r>
            <a:r>
              <a:rPr sz="2000" b="1" spc="-10" dirty="0">
                <a:latin typeface="Times New Roman"/>
                <a:cs typeface="Times New Roman"/>
              </a:rPr>
              <a:t>πράξης</a:t>
            </a:r>
            <a:r>
              <a:rPr sz="2000" spc="-10" dirty="0">
                <a:latin typeface="Times New Roman"/>
                <a:cs typeface="Times New Roman"/>
              </a:rPr>
              <a:t>. </a:t>
            </a:r>
            <a:r>
              <a:rPr sz="2000" dirty="0">
                <a:latin typeface="Times New Roman"/>
                <a:cs typeface="Times New Roman"/>
              </a:rPr>
              <a:t>Η  </a:t>
            </a:r>
            <a:r>
              <a:rPr sz="2000" spc="-5" dirty="0">
                <a:latin typeface="Times New Roman"/>
                <a:cs typeface="Times New Roman"/>
              </a:rPr>
              <a:t>προετοιμασία αυτή καθίσταται αναγκαία </a:t>
            </a:r>
            <a:r>
              <a:rPr sz="2000" spc="-10" dirty="0">
                <a:latin typeface="Times New Roman"/>
                <a:cs typeface="Times New Roman"/>
              </a:rPr>
              <a:t>και </a:t>
            </a:r>
            <a:r>
              <a:rPr sz="2000" spc="-5" dirty="0">
                <a:latin typeface="Times New Roman"/>
                <a:cs typeface="Times New Roman"/>
              </a:rPr>
              <a:t>πραγματοποιείται </a:t>
            </a:r>
            <a:r>
              <a:rPr sz="2000" b="1" dirty="0">
                <a:latin typeface="Times New Roman"/>
                <a:cs typeface="Times New Roman"/>
              </a:rPr>
              <a:t>με</a:t>
            </a:r>
            <a:r>
              <a:rPr sz="2000" b="1" spc="4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τη</a:t>
            </a:r>
            <a:endParaRPr sz="2000">
              <a:latin typeface="Times New Roman"/>
              <a:cs typeface="Times New Roman"/>
            </a:endParaRPr>
          </a:p>
          <a:p>
            <a:pPr marL="332740" marR="224154">
              <a:lnSpc>
                <a:spcPct val="80000"/>
              </a:lnSpc>
            </a:pPr>
            <a:r>
              <a:rPr sz="2000" b="1" dirty="0">
                <a:latin typeface="Times New Roman"/>
                <a:cs typeface="Times New Roman"/>
              </a:rPr>
              <a:t>συνεχή </a:t>
            </a:r>
            <a:r>
              <a:rPr sz="2000" b="1" spc="-5" dirty="0">
                <a:latin typeface="Times New Roman"/>
                <a:cs typeface="Times New Roman"/>
              </a:rPr>
              <a:t>επιστημονική </a:t>
            </a:r>
            <a:r>
              <a:rPr sz="2000" b="1" spc="-10" dirty="0">
                <a:latin typeface="Times New Roman"/>
                <a:cs typeface="Times New Roman"/>
              </a:rPr>
              <a:t>ενημέρωση </a:t>
            </a:r>
            <a:r>
              <a:rPr sz="2000" spc="-10" dirty="0">
                <a:latin typeface="Times New Roman"/>
                <a:cs typeface="Times New Roman"/>
              </a:rPr>
              <a:t>και </a:t>
            </a:r>
            <a:r>
              <a:rPr sz="2000" dirty="0">
                <a:latin typeface="Times New Roman"/>
                <a:cs typeface="Times New Roman"/>
              </a:rPr>
              <a:t>την </a:t>
            </a:r>
            <a:r>
              <a:rPr sz="2000" b="1" spc="-10" dirty="0">
                <a:latin typeface="Times New Roman"/>
                <a:cs typeface="Times New Roman"/>
              </a:rPr>
              <a:t>κατάκτηση </a:t>
            </a:r>
            <a:r>
              <a:rPr sz="2000" b="1" dirty="0">
                <a:latin typeface="Times New Roman"/>
                <a:cs typeface="Times New Roman"/>
              </a:rPr>
              <a:t>του </a:t>
            </a:r>
            <a:r>
              <a:rPr sz="2000" b="1" spc="-10" dirty="0">
                <a:latin typeface="Times New Roman"/>
                <a:cs typeface="Times New Roman"/>
              </a:rPr>
              <a:t>διδακτικού  </a:t>
            </a:r>
            <a:r>
              <a:rPr sz="2000" b="1" spc="-5" dirty="0">
                <a:latin typeface="Times New Roman"/>
                <a:cs typeface="Times New Roman"/>
              </a:rPr>
              <a:t>αντικειμένου </a:t>
            </a:r>
            <a:r>
              <a:rPr sz="2000" dirty="0">
                <a:latin typeface="Times New Roman"/>
                <a:cs typeface="Times New Roman"/>
              </a:rPr>
              <a:t>(νέα γνώση) που θα τον </a:t>
            </a:r>
            <a:r>
              <a:rPr sz="2000" spc="-10" dirty="0">
                <a:latin typeface="Times New Roman"/>
                <a:cs typeface="Times New Roman"/>
              </a:rPr>
              <a:t>απασχολήσει </a:t>
            </a:r>
            <a:r>
              <a:rPr sz="2000" spc="-5" dirty="0">
                <a:latin typeface="Times New Roman"/>
                <a:cs typeface="Times New Roman"/>
              </a:rPr>
              <a:t>στα πλαίσια της  διδακτικής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πράξης.</a:t>
            </a:r>
            <a:endParaRPr sz="2000">
              <a:latin typeface="Times New Roman"/>
              <a:cs typeface="Times New Roman"/>
            </a:endParaRPr>
          </a:p>
          <a:p>
            <a:pPr marL="332740" marR="5080" indent="-320040">
              <a:lnSpc>
                <a:spcPct val="80000"/>
              </a:lnSpc>
              <a:spcBef>
                <a:spcPts val="69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000" spc="-5" dirty="0">
                <a:latin typeface="Times New Roman"/>
                <a:cs typeface="Times New Roman"/>
              </a:rPr>
              <a:t>Παράλληλα, </a:t>
            </a:r>
            <a:r>
              <a:rPr sz="2000" dirty="0">
                <a:latin typeface="Times New Roman"/>
                <a:cs typeface="Times New Roman"/>
              </a:rPr>
              <a:t>οφείλει </a:t>
            </a:r>
            <a:r>
              <a:rPr sz="2000" b="1" dirty="0">
                <a:latin typeface="Times New Roman"/>
                <a:cs typeface="Times New Roman"/>
              </a:rPr>
              <a:t>να </a:t>
            </a:r>
            <a:r>
              <a:rPr sz="2000" b="1" spc="-5" dirty="0">
                <a:latin typeface="Times New Roman"/>
                <a:cs typeface="Times New Roman"/>
              </a:rPr>
              <a:t>λάβει υπόψη </a:t>
            </a:r>
            <a:r>
              <a:rPr sz="2000" b="1" dirty="0">
                <a:latin typeface="Times New Roman"/>
                <a:cs typeface="Times New Roman"/>
              </a:rPr>
              <a:t>τόσο το </a:t>
            </a:r>
            <a:r>
              <a:rPr sz="2000" b="1" spc="-5" dirty="0">
                <a:latin typeface="Times New Roman"/>
                <a:cs typeface="Times New Roman"/>
              </a:rPr>
              <a:t>μαθησιακό επίπεδο </a:t>
            </a:r>
            <a:r>
              <a:rPr sz="2000" dirty="0">
                <a:latin typeface="Times New Roman"/>
                <a:cs typeface="Times New Roman"/>
              </a:rPr>
              <a:t>όσο  </a:t>
            </a:r>
            <a:r>
              <a:rPr sz="2000" spc="-10" dirty="0">
                <a:latin typeface="Times New Roman"/>
                <a:cs typeface="Times New Roman"/>
              </a:rPr>
              <a:t>και </a:t>
            </a:r>
            <a:r>
              <a:rPr sz="2000" dirty="0">
                <a:latin typeface="Times New Roman"/>
                <a:cs typeface="Times New Roman"/>
              </a:rPr>
              <a:t>τους </a:t>
            </a:r>
            <a:r>
              <a:rPr sz="2000" b="1" dirty="0">
                <a:latin typeface="Times New Roman"/>
                <a:cs typeface="Times New Roman"/>
              </a:rPr>
              <a:t>ρυθμούς </a:t>
            </a:r>
            <a:r>
              <a:rPr sz="2000" b="1" spc="-20" dirty="0">
                <a:latin typeface="Times New Roman"/>
                <a:cs typeface="Times New Roman"/>
              </a:rPr>
              <a:t>και </a:t>
            </a:r>
            <a:r>
              <a:rPr sz="2000" b="1" dirty="0">
                <a:latin typeface="Times New Roman"/>
                <a:cs typeface="Times New Roman"/>
              </a:rPr>
              <a:t>το </a:t>
            </a:r>
            <a:r>
              <a:rPr sz="2000" b="1" spc="-10" dirty="0">
                <a:latin typeface="Times New Roman"/>
                <a:cs typeface="Times New Roman"/>
              </a:rPr>
              <a:t>προσωπικό </a:t>
            </a:r>
            <a:r>
              <a:rPr sz="2000" b="1" dirty="0">
                <a:latin typeface="Times New Roman"/>
                <a:cs typeface="Times New Roman"/>
              </a:rPr>
              <a:t>στυλ μάθησης </a:t>
            </a:r>
            <a:r>
              <a:rPr sz="2000" dirty="0">
                <a:latin typeface="Times New Roman"/>
                <a:cs typeface="Times New Roman"/>
              </a:rPr>
              <a:t>του </a:t>
            </a:r>
            <a:r>
              <a:rPr sz="2000" spc="-5" dirty="0">
                <a:latin typeface="Times New Roman"/>
                <a:cs typeface="Times New Roman"/>
              </a:rPr>
              <a:t>κάθε </a:t>
            </a:r>
            <a:r>
              <a:rPr sz="2000" dirty="0">
                <a:latin typeface="Times New Roman"/>
                <a:cs typeface="Times New Roman"/>
              </a:rPr>
              <a:t>μαθητή της  </a:t>
            </a:r>
            <a:r>
              <a:rPr sz="2000" spc="-5" dirty="0">
                <a:latin typeface="Times New Roman"/>
                <a:cs typeface="Times New Roman"/>
              </a:rPr>
              <a:t>τάξης </a:t>
            </a:r>
            <a:r>
              <a:rPr sz="2000" dirty="0">
                <a:latin typeface="Times New Roman"/>
                <a:cs typeface="Times New Roman"/>
              </a:rPr>
              <a:t>του.</a:t>
            </a:r>
            <a:endParaRPr sz="2000">
              <a:latin typeface="Times New Roman"/>
              <a:cs typeface="Times New Roman"/>
            </a:endParaRPr>
          </a:p>
          <a:p>
            <a:pPr marL="332740" indent="-320040">
              <a:lnSpc>
                <a:spcPts val="2160"/>
              </a:lnSpc>
              <a:spcBef>
                <a:spcPts val="229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000" dirty="0">
                <a:latin typeface="Times New Roman"/>
                <a:cs typeface="Times New Roman"/>
              </a:rPr>
              <a:t>Μετά την </a:t>
            </a:r>
            <a:r>
              <a:rPr sz="2000" spc="-5" dirty="0">
                <a:latin typeface="Times New Roman"/>
                <a:cs typeface="Times New Roman"/>
              </a:rPr>
              <a:t>επιστημονική </a:t>
            </a:r>
            <a:r>
              <a:rPr sz="2000" dirty="0">
                <a:latin typeface="Times New Roman"/>
                <a:cs typeface="Times New Roman"/>
              </a:rPr>
              <a:t>προσέγγιση </a:t>
            </a:r>
            <a:r>
              <a:rPr sz="2000" spc="-10" dirty="0">
                <a:latin typeface="Times New Roman"/>
                <a:cs typeface="Times New Roman"/>
              </a:rPr>
              <a:t>και </a:t>
            </a:r>
            <a:r>
              <a:rPr sz="2000" dirty="0">
                <a:latin typeface="Times New Roman"/>
                <a:cs typeface="Times New Roman"/>
              </a:rPr>
              <a:t>των </a:t>
            </a:r>
            <a:r>
              <a:rPr sz="2000" spc="-5" dirty="0">
                <a:latin typeface="Times New Roman"/>
                <a:cs typeface="Times New Roman"/>
              </a:rPr>
              <a:t>δύο </a:t>
            </a:r>
            <a:r>
              <a:rPr sz="2000" dirty="0">
                <a:latin typeface="Times New Roman"/>
                <a:cs typeface="Times New Roman"/>
              </a:rPr>
              <a:t>πλευρών (νέα γνώση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-</a:t>
            </a:r>
            <a:endParaRPr sz="2000">
              <a:latin typeface="Times New Roman"/>
              <a:cs typeface="Times New Roman"/>
            </a:endParaRPr>
          </a:p>
          <a:p>
            <a:pPr marL="332740">
              <a:lnSpc>
                <a:spcPts val="1920"/>
              </a:lnSpc>
            </a:pPr>
            <a:r>
              <a:rPr sz="2000" spc="-5" dirty="0">
                <a:latin typeface="Times New Roman"/>
                <a:cs typeface="Times New Roman"/>
              </a:rPr>
              <a:t>μαθητές), </a:t>
            </a:r>
            <a:r>
              <a:rPr sz="2000" dirty="0">
                <a:latin typeface="Times New Roman"/>
                <a:cs typeface="Times New Roman"/>
              </a:rPr>
              <a:t>θα </a:t>
            </a:r>
            <a:r>
              <a:rPr sz="2000" spc="-5" dirty="0">
                <a:latin typeface="Times New Roman"/>
                <a:cs typeface="Times New Roman"/>
              </a:rPr>
              <a:t>προσπαθήσει </a:t>
            </a:r>
            <a:r>
              <a:rPr sz="2000" dirty="0">
                <a:latin typeface="Times New Roman"/>
                <a:cs typeface="Times New Roman"/>
              </a:rPr>
              <a:t>να βρει τρόπο που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το </a:t>
            </a:r>
            <a:r>
              <a:rPr sz="20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μορφωτικό</a:t>
            </a:r>
            <a:r>
              <a:rPr sz="2000" b="1" u="heavy" spc="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αντικείμενο</a:t>
            </a:r>
            <a:endParaRPr sz="2000">
              <a:latin typeface="Times New Roman"/>
              <a:cs typeface="Times New Roman"/>
            </a:endParaRPr>
          </a:p>
          <a:p>
            <a:pPr marL="332105">
              <a:lnSpc>
                <a:spcPts val="1920"/>
              </a:lnSpc>
            </a:pPr>
            <a:r>
              <a:rPr sz="2000" u="heavy" spc="-5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θα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αποτελέσει αντικείμενο απορίας </a:t>
            </a:r>
            <a:r>
              <a:rPr sz="20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και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ενδιαφέροντος</a:t>
            </a:r>
            <a:r>
              <a:rPr sz="2000" b="1" u="heavy" spc="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(πρόβλημα)</a:t>
            </a:r>
            <a:endParaRPr sz="2000">
              <a:latin typeface="Times New Roman"/>
              <a:cs typeface="Times New Roman"/>
            </a:endParaRPr>
          </a:p>
          <a:p>
            <a:pPr marL="332740">
              <a:lnSpc>
                <a:spcPts val="2160"/>
              </a:lnSpc>
            </a:pPr>
            <a:r>
              <a:rPr sz="2000" spc="-5" dirty="0">
                <a:latin typeface="Times New Roman"/>
                <a:cs typeface="Times New Roman"/>
              </a:rPr>
              <a:t>στους μαθητές </a:t>
            </a:r>
            <a:r>
              <a:rPr sz="2000" spc="-10" dirty="0">
                <a:latin typeface="Times New Roman"/>
                <a:cs typeface="Times New Roman"/>
              </a:rPr>
              <a:t>και </a:t>
            </a:r>
            <a:r>
              <a:rPr sz="2000" dirty="0">
                <a:latin typeface="Times New Roman"/>
                <a:cs typeface="Times New Roman"/>
              </a:rPr>
              <a:t>θα τους</a:t>
            </a:r>
            <a:r>
              <a:rPr sz="2000" u="heavy" dirty="0">
                <a:solidFill>
                  <a:srgbClr val="B85B21"/>
                </a:solidFill>
                <a:uFill>
                  <a:solidFill>
                    <a:srgbClr val="B85B2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spc="-5" dirty="0">
                <a:solidFill>
                  <a:srgbClr val="B85B21"/>
                </a:solidFill>
                <a:uFill>
                  <a:solidFill>
                    <a:srgbClr val="B85B21"/>
                  </a:solidFill>
                </a:uFill>
                <a:latin typeface="Times New Roman"/>
                <a:cs typeface="Times New Roman"/>
              </a:rPr>
              <a:t>συναρπάσει</a:t>
            </a:r>
            <a:r>
              <a:rPr sz="2000" b="1" u="heavy" spc="-5" dirty="0">
                <a:uFill>
                  <a:solidFill>
                    <a:srgbClr val="B85B2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dirty="0">
                <a:uFill>
                  <a:solidFill>
                    <a:srgbClr val="B85B21"/>
                  </a:solidFill>
                </a:uFill>
                <a:latin typeface="Times New Roman"/>
                <a:cs typeface="Times New Roman"/>
              </a:rPr>
              <a:t>για να </a:t>
            </a:r>
            <a:r>
              <a:rPr sz="2000" b="1" u="heavy" spc="-5" dirty="0">
                <a:uFill>
                  <a:solidFill>
                    <a:srgbClr val="B85B21"/>
                  </a:solidFill>
                </a:uFill>
                <a:latin typeface="Times New Roman"/>
                <a:cs typeface="Times New Roman"/>
              </a:rPr>
              <a:t>ασχοληθούν </a:t>
            </a:r>
            <a:r>
              <a:rPr sz="2000" b="1" u="heavy" dirty="0">
                <a:uFill>
                  <a:solidFill>
                    <a:srgbClr val="B85B21"/>
                  </a:solidFill>
                </a:uFill>
                <a:latin typeface="Times New Roman"/>
                <a:cs typeface="Times New Roman"/>
              </a:rPr>
              <a:t>μαζί</a:t>
            </a:r>
            <a:r>
              <a:rPr sz="2000" b="1" u="heavy" spc="-100" dirty="0">
                <a:uFill>
                  <a:solidFill>
                    <a:srgbClr val="B85B2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dirty="0">
                <a:uFill>
                  <a:solidFill>
                    <a:srgbClr val="B85B21"/>
                  </a:solidFill>
                </a:uFill>
                <a:latin typeface="Times New Roman"/>
                <a:cs typeface="Times New Roman"/>
              </a:rPr>
              <a:t>του.</a:t>
            </a:r>
            <a:endParaRPr sz="2000">
              <a:latin typeface="Times New Roman"/>
              <a:cs typeface="Times New Roman"/>
            </a:endParaRPr>
          </a:p>
          <a:p>
            <a:pPr marL="332740" indent="-320040">
              <a:lnSpc>
                <a:spcPts val="2160"/>
              </a:lnSpc>
              <a:spcBef>
                <a:spcPts val="21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000" spc="-5" dirty="0">
                <a:latin typeface="Times New Roman"/>
                <a:cs typeface="Times New Roman"/>
              </a:rPr>
              <a:t>Αποτελεσματικός θεωρείται </a:t>
            </a:r>
            <a:r>
              <a:rPr sz="2000" dirty="0">
                <a:latin typeface="Times New Roman"/>
                <a:cs typeface="Times New Roman"/>
              </a:rPr>
              <a:t>ο </a:t>
            </a:r>
            <a:r>
              <a:rPr sz="2000" spc="-5" dirty="0">
                <a:latin typeface="Times New Roman"/>
                <a:cs typeface="Times New Roman"/>
              </a:rPr>
              <a:t>δάσκαλος </a:t>
            </a:r>
            <a:r>
              <a:rPr sz="2000" dirty="0">
                <a:latin typeface="Times New Roman"/>
                <a:cs typeface="Times New Roman"/>
              </a:rPr>
              <a:t>που </a:t>
            </a:r>
            <a:r>
              <a:rPr sz="2000" spc="-5" dirty="0">
                <a:latin typeface="Times New Roman"/>
                <a:cs typeface="Times New Roman"/>
              </a:rPr>
              <a:t>καταφέρνει, μέσα από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τις</a:t>
            </a:r>
            <a:endParaRPr sz="2000">
              <a:latin typeface="Times New Roman"/>
              <a:cs typeface="Times New Roman"/>
            </a:endParaRPr>
          </a:p>
          <a:p>
            <a:pPr marL="332740">
              <a:lnSpc>
                <a:spcPts val="1920"/>
              </a:lnSpc>
            </a:pPr>
            <a:r>
              <a:rPr sz="2000" spc="-5" dirty="0">
                <a:latin typeface="Times New Roman"/>
                <a:cs typeface="Times New Roman"/>
              </a:rPr>
              <a:t>συνεχείς αλληλεπιδράσεις </a:t>
            </a:r>
            <a:r>
              <a:rPr sz="2000" dirty="0">
                <a:latin typeface="Times New Roman"/>
                <a:cs typeface="Times New Roman"/>
              </a:rPr>
              <a:t>του με τους </a:t>
            </a:r>
            <a:r>
              <a:rPr sz="2000" spc="-5" dirty="0">
                <a:latin typeface="Times New Roman"/>
                <a:cs typeface="Times New Roman"/>
              </a:rPr>
              <a:t>μαθητές,</a:t>
            </a:r>
            <a:r>
              <a:rPr sz="2000" u="heavy" spc="-5" dirty="0">
                <a:solidFill>
                  <a:srgbClr val="B85B21"/>
                </a:solidFill>
                <a:uFill>
                  <a:solidFill>
                    <a:srgbClr val="B85B2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dirty="0">
                <a:solidFill>
                  <a:srgbClr val="B85B21"/>
                </a:solidFill>
                <a:uFill>
                  <a:solidFill>
                    <a:srgbClr val="B85B21"/>
                  </a:solidFill>
                </a:uFill>
                <a:latin typeface="Times New Roman"/>
                <a:cs typeface="Times New Roman"/>
              </a:rPr>
              <a:t>να </a:t>
            </a:r>
            <a:r>
              <a:rPr sz="2000" b="1" u="heavy" spc="-5" dirty="0">
                <a:solidFill>
                  <a:srgbClr val="B85B21"/>
                </a:solidFill>
                <a:uFill>
                  <a:solidFill>
                    <a:srgbClr val="B85B21"/>
                  </a:solidFill>
                </a:uFill>
                <a:latin typeface="Times New Roman"/>
                <a:cs typeface="Times New Roman"/>
              </a:rPr>
              <a:t>ενεργοποιεί</a:t>
            </a:r>
            <a:r>
              <a:rPr sz="2000" b="1" u="heavy" spc="-85" dirty="0">
                <a:solidFill>
                  <a:srgbClr val="B85B21"/>
                </a:solidFill>
                <a:uFill>
                  <a:solidFill>
                    <a:srgbClr val="B85B2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dirty="0">
                <a:solidFill>
                  <a:srgbClr val="B85B21"/>
                </a:solidFill>
                <a:uFill>
                  <a:solidFill>
                    <a:srgbClr val="B85B21"/>
                  </a:solidFill>
                </a:uFill>
                <a:latin typeface="Times New Roman"/>
                <a:cs typeface="Times New Roman"/>
              </a:rPr>
              <a:t>τις</a:t>
            </a:r>
            <a:endParaRPr sz="2000">
              <a:latin typeface="Times New Roman"/>
              <a:cs typeface="Times New Roman"/>
            </a:endParaRPr>
          </a:p>
          <a:p>
            <a:pPr marL="332740" marR="238125" indent="-635">
              <a:lnSpc>
                <a:spcPts val="1920"/>
              </a:lnSpc>
              <a:spcBef>
                <a:spcPts val="225"/>
              </a:spcBef>
            </a:pPr>
            <a:r>
              <a:rPr sz="2000" u="heavy" spc="-500" dirty="0">
                <a:solidFill>
                  <a:srgbClr val="B85B21"/>
                </a:solidFill>
                <a:uFill>
                  <a:solidFill>
                    <a:srgbClr val="B85B2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dirty="0">
                <a:solidFill>
                  <a:srgbClr val="B85B21"/>
                </a:solidFill>
                <a:uFill>
                  <a:solidFill>
                    <a:srgbClr val="B85B21"/>
                  </a:solidFill>
                </a:uFill>
                <a:latin typeface="Times New Roman"/>
                <a:cs typeface="Times New Roman"/>
              </a:rPr>
              <a:t>διανοητικές </a:t>
            </a:r>
            <a:r>
              <a:rPr sz="2000" b="1" u="heavy" spc="-20" dirty="0">
                <a:solidFill>
                  <a:srgbClr val="B85B21"/>
                </a:solidFill>
                <a:uFill>
                  <a:solidFill>
                    <a:srgbClr val="B85B21"/>
                  </a:solidFill>
                </a:uFill>
                <a:latin typeface="Times New Roman"/>
                <a:cs typeface="Times New Roman"/>
              </a:rPr>
              <a:t>και </a:t>
            </a:r>
            <a:r>
              <a:rPr sz="2000" b="1" u="heavy" spc="-5" dirty="0">
                <a:solidFill>
                  <a:srgbClr val="B85B21"/>
                </a:solidFill>
                <a:uFill>
                  <a:solidFill>
                    <a:srgbClr val="B85B21"/>
                  </a:solidFill>
                </a:uFill>
                <a:latin typeface="Times New Roman"/>
                <a:cs typeface="Times New Roman"/>
              </a:rPr>
              <a:t>ψυχονοητικές λειτουργίες </a:t>
            </a:r>
            <a:r>
              <a:rPr sz="2000" b="1" u="heavy" dirty="0">
                <a:solidFill>
                  <a:srgbClr val="B85B21"/>
                </a:solidFill>
                <a:uFill>
                  <a:solidFill>
                    <a:srgbClr val="B85B21"/>
                  </a:solidFill>
                </a:uFill>
                <a:latin typeface="Times New Roman"/>
                <a:cs typeface="Times New Roman"/>
              </a:rPr>
              <a:t>τους</a:t>
            </a:r>
            <a:r>
              <a:rPr sz="2000" b="1" dirty="0">
                <a:solidFill>
                  <a:srgbClr val="B85B2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και </a:t>
            </a:r>
            <a:r>
              <a:rPr sz="2000" dirty="0">
                <a:latin typeface="Times New Roman"/>
                <a:cs typeface="Times New Roman"/>
              </a:rPr>
              <a:t>να </a:t>
            </a:r>
            <a:r>
              <a:rPr sz="2000" spc="-10" dirty="0">
                <a:latin typeface="Times New Roman"/>
                <a:cs typeface="Times New Roman"/>
              </a:rPr>
              <a:t>διευκολύνει </a:t>
            </a:r>
            <a:r>
              <a:rPr sz="2000" dirty="0">
                <a:latin typeface="Times New Roman"/>
                <a:cs typeface="Times New Roman"/>
              </a:rPr>
              <a:t>τη  </a:t>
            </a:r>
            <a:r>
              <a:rPr sz="2000" spc="-5" dirty="0">
                <a:latin typeface="Times New Roman"/>
                <a:cs typeface="Times New Roman"/>
              </a:rPr>
              <a:t>μαθησιακή διαδικασία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(Φλουρής,1984)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121" y="1265682"/>
            <a:ext cx="2114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Comic Sans MS"/>
                <a:cs typeface="Comic Sans MS"/>
              </a:rPr>
              <a:t>27</a:t>
            </a:r>
            <a:endParaRPr sz="1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2648" y="228600"/>
            <a:ext cx="8153400" cy="990600"/>
          </a:xfrm>
          <a:custGeom>
            <a:avLst/>
            <a:gdLst/>
            <a:ahLst/>
            <a:cxnLst/>
            <a:rect l="l" t="t" r="r" b="b"/>
            <a:pathLst>
              <a:path w="8153400" h="990600">
                <a:moveTo>
                  <a:pt x="8153400" y="0"/>
                </a:moveTo>
                <a:lnTo>
                  <a:pt x="0" y="0"/>
                </a:lnTo>
                <a:lnTo>
                  <a:pt x="0" y="990600"/>
                </a:lnTo>
                <a:lnTo>
                  <a:pt x="8153400" y="990600"/>
                </a:lnTo>
                <a:lnTo>
                  <a:pt x="8153400" y="0"/>
                </a:lnTo>
                <a:close/>
              </a:path>
            </a:pathLst>
          </a:custGeom>
          <a:solidFill>
            <a:srgbClr val="D3E1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509" rIns="0" bIns="0" rtlCol="0">
            <a:spAutoFit/>
          </a:bodyPr>
          <a:lstStyle/>
          <a:p>
            <a:pPr marL="325755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775F54"/>
                </a:solidFill>
              </a:rPr>
              <a:t>Παράδειγμα </a:t>
            </a:r>
            <a:r>
              <a:rPr sz="2800" spc="-10" dirty="0">
                <a:solidFill>
                  <a:srgbClr val="775F54"/>
                </a:solidFill>
              </a:rPr>
              <a:t>από </a:t>
            </a:r>
            <a:r>
              <a:rPr sz="2800" spc="-5" dirty="0">
                <a:solidFill>
                  <a:srgbClr val="775F54"/>
                </a:solidFill>
              </a:rPr>
              <a:t>τη Μελέτη</a:t>
            </a:r>
            <a:r>
              <a:rPr sz="2800" spc="20" dirty="0">
                <a:solidFill>
                  <a:srgbClr val="775F54"/>
                </a:solidFill>
              </a:rPr>
              <a:t> </a:t>
            </a:r>
            <a:r>
              <a:rPr sz="2800" spc="-10" dirty="0">
                <a:solidFill>
                  <a:srgbClr val="775F54"/>
                </a:solidFill>
              </a:rPr>
              <a:t>Περιβάλλοντος</a:t>
            </a:r>
            <a:endParaRPr sz="2800"/>
          </a:p>
          <a:p>
            <a:pPr marL="325755">
              <a:lnSpc>
                <a:spcPct val="100000"/>
              </a:lnSpc>
              <a:spcBef>
                <a:spcPts val="30"/>
              </a:spcBef>
            </a:pPr>
            <a:r>
              <a:rPr sz="2000" i="1" spc="-5" dirty="0">
                <a:solidFill>
                  <a:srgbClr val="775F54"/>
                </a:solidFill>
                <a:latin typeface="Times New Roman"/>
                <a:cs typeface="Times New Roman"/>
              </a:rPr>
              <a:t>(Διδάσκοντας </a:t>
            </a:r>
            <a:r>
              <a:rPr sz="2000" i="1" spc="-10" dirty="0">
                <a:solidFill>
                  <a:srgbClr val="775F54"/>
                </a:solidFill>
                <a:latin typeface="Times New Roman"/>
                <a:cs typeface="Times New Roman"/>
              </a:rPr>
              <a:t>τον </a:t>
            </a:r>
            <a:r>
              <a:rPr sz="2000" i="1" dirty="0">
                <a:solidFill>
                  <a:srgbClr val="775F54"/>
                </a:solidFill>
                <a:latin typeface="Times New Roman"/>
                <a:cs typeface="Times New Roman"/>
              </a:rPr>
              <a:t>κύκλο </a:t>
            </a:r>
            <a:r>
              <a:rPr sz="2000" i="1" spc="-10" dirty="0">
                <a:solidFill>
                  <a:srgbClr val="775F54"/>
                </a:solidFill>
                <a:latin typeface="Times New Roman"/>
                <a:cs typeface="Times New Roman"/>
              </a:rPr>
              <a:t>του </a:t>
            </a:r>
            <a:r>
              <a:rPr sz="2000" i="1" spc="-5" dirty="0">
                <a:solidFill>
                  <a:srgbClr val="775F54"/>
                </a:solidFill>
                <a:latin typeface="Times New Roman"/>
                <a:cs typeface="Times New Roman"/>
              </a:rPr>
              <a:t>νερού στη </a:t>
            </a:r>
            <a:r>
              <a:rPr sz="2000" i="1" dirty="0">
                <a:solidFill>
                  <a:srgbClr val="775F54"/>
                </a:solidFill>
                <a:latin typeface="Times New Roman"/>
                <a:cs typeface="Times New Roman"/>
              </a:rPr>
              <a:t>Β΄ </a:t>
            </a:r>
            <a:r>
              <a:rPr sz="2000" i="1" spc="-10" dirty="0">
                <a:solidFill>
                  <a:srgbClr val="775F54"/>
                </a:solidFill>
                <a:latin typeface="Times New Roman"/>
                <a:cs typeface="Times New Roman"/>
              </a:rPr>
              <a:t>Δημοτικού </a:t>
            </a:r>
            <a:r>
              <a:rPr sz="2000" i="1" spc="-5" dirty="0">
                <a:solidFill>
                  <a:srgbClr val="775F54"/>
                </a:solidFill>
                <a:latin typeface="Times New Roman"/>
                <a:cs typeface="Times New Roman"/>
              </a:rPr>
              <a:t>μέσω ηχητικού</a:t>
            </a:r>
            <a:r>
              <a:rPr sz="2000" i="1" spc="-160" dirty="0">
                <a:solidFill>
                  <a:srgbClr val="775F54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775F54"/>
                </a:solidFill>
                <a:latin typeface="Times New Roman"/>
                <a:cs typeface="Times New Roman"/>
              </a:rPr>
              <a:t>video)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1692" y="1956943"/>
            <a:ext cx="7959725" cy="344551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32740" marR="5080">
              <a:lnSpc>
                <a:spcPts val="2160"/>
              </a:lnSpc>
              <a:spcBef>
                <a:spcPts val="375"/>
              </a:spcBef>
            </a:pPr>
            <a:r>
              <a:rPr sz="2000" dirty="0">
                <a:latin typeface="Times New Roman"/>
                <a:cs typeface="Times New Roman"/>
              </a:rPr>
              <a:t>Κλείνουμε τα μάτια μας </a:t>
            </a:r>
            <a:r>
              <a:rPr sz="2000" spc="-10" dirty="0">
                <a:latin typeface="Times New Roman"/>
                <a:cs typeface="Times New Roman"/>
              </a:rPr>
              <a:t>και ακούμε </a:t>
            </a:r>
            <a:r>
              <a:rPr sz="2000" spc="-5" dirty="0">
                <a:latin typeface="Times New Roman"/>
                <a:cs typeface="Times New Roman"/>
              </a:rPr>
              <a:t>απόσπασμα από </a:t>
            </a:r>
            <a:r>
              <a:rPr sz="2000" dirty="0">
                <a:latin typeface="Times New Roman"/>
                <a:cs typeface="Times New Roman"/>
              </a:rPr>
              <a:t>τον </a:t>
            </a:r>
            <a:r>
              <a:rPr sz="2000" spc="-20" dirty="0">
                <a:latin typeface="Times New Roman"/>
                <a:cs typeface="Times New Roman"/>
              </a:rPr>
              <a:t>ήχο </a:t>
            </a:r>
            <a:r>
              <a:rPr sz="2000" dirty="0">
                <a:latin typeface="Times New Roman"/>
                <a:cs typeface="Times New Roman"/>
              </a:rPr>
              <a:t>ενός </a:t>
            </a:r>
            <a:r>
              <a:rPr sz="2000" u="sng" spc="-20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</a:rPr>
              <a:t>Video. </a:t>
            </a:r>
            <a:r>
              <a:rPr sz="2000" spc="-20" dirty="0">
                <a:solidFill>
                  <a:srgbClr val="F7B615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Όση ώρα </a:t>
            </a:r>
            <a:r>
              <a:rPr sz="2000" spc="-10" dirty="0">
                <a:latin typeface="Times New Roman"/>
                <a:cs typeface="Times New Roman"/>
              </a:rPr>
              <a:t>ακούμε </a:t>
            </a:r>
            <a:r>
              <a:rPr sz="2000" spc="-5" dirty="0">
                <a:latin typeface="Times New Roman"/>
                <a:cs typeface="Times New Roman"/>
              </a:rPr>
              <a:t>τον </a:t>
            </a:r>
            <a:r>
              <a:rPr sz="2000" spc="-15" dirty="0">
                <a:latin typeface="Times New Roman"/>
                <a:cs typeface="Times New Roman"/>
              </a:rPr>
              <a:t>ήχο, </a:t>
            </a:r>
            <a:r>
              <a:rPr sz="2000" dirty="0">
                <a:latin typeface="Times New Roman"/>
                <a:cs typeface="Times New Roman"/>
              </a:rPr>
              <a:t>προσπαθούμε να </a:t>
            </a:r>
            <a:r>
              <a:rPr sz="2000" spc="-5" dirty="0">
                <a:latin typeface="Times New Roman"/>
                <a:cs typeface="Times New Roman"/>
              </a:rPr>
              <a:t>χαλαρώσουμε, </a:t>
            </a:r>
            <a:r>
              <a:rPr sz="2000" dirty="0">
                <a:latin typeface="Times New Roman"/>
                <a:cs typeface="Times New Roman"/>
              </a:rPr>
              <a:t>να </a:t>
            </a:r>
            <a:r>
              <a:rPr sz="2000" spc="-5" dirty="0">
                <a:latin typeface="Times New Roman"/>
                <a:cs typeface="Times New Roman"/>
              </a:rPr>
              <a:t>διακρίνουμε  </a:t>
            </a:r>
            <a:r>
              <a:rPr sz="2000" dirty="0">
                <a:latin typeface="Times New Roman"/>
                <a:cs typeface="Times New Roman"/>
              </a:rPr>
              <a:t>τον </a:t>
            </a:r>
            <a:r>
              <a:rPr sz="2000" spc="-20" dirty="0">
                <a:latin typeface="Times New Roman"/>
                <a:cs typeface="Times New Roman"/>
              </a:rPr>
              <a:t>ήχο </a:t>
            </a:r>
            <a:r>
              <a:rPr sz="2000" spc="-10" dirty="0">
                <a:latin typeface="Times New Roman"/>
                <a:cs typeface="Times New Roman"/>
              </a:rPr>
              <a:t>και </a:t>
            </a:r>
            <a:r>
              <a:rPr sz="2000" dirty="0">
                <a:latin typeface="Times New Roman"/>
                <a:cs typeface="Times New Roman"/>
              </a:rPr>
              <a:t>να </a:t>
            </a:r>
            <a:r>
              <a:rPr sz="2000" spc="-5" dirty="0">
                <a:latin typeface="Times New Roman"/>
                <a:cs typeface="Times New Roman"/>
              </a:rPr>
              <a:t>μας παρασύρει μαζί </a:t>
            </a:r>
            <a:r>
              <a:rPr sz="2000" dirty="0">
                <a:latin typeface="Times New Roman"/>
                <a:cs typeface="Times New Roman"/>
              </a:rPr>
              <a:t>του </a:t>
            </a:r>
            <a:r>
              <a:rPr sz="2000" spc="-5" dirty="0">
                <a:latin typeface="Times New Roman"/>
                <a:cs typeface="Times New Roman"/>
              </a:rPr>
              <a:t>σε </a:t>
            </a:r>
            <a:r>
              <a:rPr sz="2000" dirty="0">
                <a:latin typeface="Times New Roman"/>
                <a:cs typeface="Times New Roman"/>
              </a:rPr>
              <a:t>ένα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ταξίδι.</a:t>
            </a:r>
            <a:endParaRPr sz="20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434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000" u="sng" spc="-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  <a:hlinkClick r:id="rId2"/>
              </a:rPr>
              <a:t>http://www.youtube.com/watch?v=PoaoCSbo1rU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har char=""/>
            </a:pPr>
            <a:endParaRPr sz="2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-30" dirty="0">
                <a:latin typeface="Times New Roman"/>
                <a:cs typeface="Times New Roman"/>
              </a:rPr>
              <a:t>Στόχος </a:t>
            </a:r>
            <a:r>
              <a:rPr sz="1600" spc="-10" dirty="0">
                <a:latin typeface="Times New Roman"/>
                <a:cs typeface="Times New Roman"/>
              </a:rPr>
              <a:t>της </a:t>
            </a:r>
            <a:r>
              <a:rPr sz="1600" spc="-5" dirty="0">
                <a:latin typeface="Times New Roman"/>
                <a:cs typeface="Times New Roman"/>
              </a:rPr>
              <a:t>δραστηριότητας είναι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να:</a:t>
            </a:r>
            <a:endParaRPr sz="16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50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1600" spc="-5" dirty="0">
                <a:latin typeface="Times New Roman"/>
                <a:cs typeface="Times New Roman"/>
              </a:rPr>
              <a:t>ενεργοποιηθεί </a:t>
            </a:r>
            <a:r>
              <a:rPr sz="1600" spc="-10" dirty="0">
                <a:latin typeface="Times New Roman"/>
                <a:cs typeface="Times New Roman"/>
              </a:rPr>
              <a:t>το </a:t>
            </a:r>
            <a:r>
              <a:rPr sz="1600" spc="-5" dirty="0">
                <a:latin typeface="Times New Roman"/>
                <a:cs typeface="Times New Roman"/>
              </a:rPr>
              <a:t>ενδιαφέρον </a:t>
            </a:r>
            <a:r>
              <a:rPr sz="1600" spc="-10" dirty="0">
                <a:latin typeface="Times New Roman"/>
                <a:cs typeface="Times New Roman"/>
              </a:rPr>
              <a:t>των </a:t>
            </a:r>
            <a:r>
              <a:rPr sz="1600" spc="-5" dirty="0">
                <a:latin typeface="Times New Roman"/>
                <a:cs typeface="Times New Roman"/>
              </a:rPr>
              <a:t>μαθητών, να εστιάσουν σε </a:t>
            </a:r>
            <a:r>
              <a:rPr sz="1600" spc="-10" dirty="0">
                <a:latin typeface="Times New Roman"/>
                <a:cs typeface="Times New Roman"/>
              </a:rPr>
              <a:t>μία μόνο </a:t>
            </a:r>
            <a:r>
              <a:rPr sz="1600" spc="-5" dirty="0">
                <a:latin typeface="Times New Roman"/>
                <a:cs typeface="Times New Roman"/>
              </a:rPr>
              <a:t>αίσθηση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(ακοή),</a:t>
            </a:r>
            <a:endParaRPr sz="1600">
              <a:latin typeface="Times New Roman"/>
              <a:cs typeface="Times New Roman"/>
            </a:endParaRPr>
          </a:p>
          <a:p>
            <a:pPr marL="332740" marR="974090" indent="-320040">
              <a:lnSpc>
                <a:spcPts val="1730"/>
              </a:lnSpc>
              <a:spcBef>
                <a:spcPts val="73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1600" spc="-5" dirty="0">
                <a:latin typeface="Times New Roman"/>
                <a:cs typeface="Times New Roman"/>
              </a:rPr>
              <a:t>ταξιδέψουν </a:t>
            </a:r>
            <a:r>
              <a:rPr sz="1600" spc="-10" dirty="0">
                <a:latin typeface="Times New Roman"/>
                <a:cs typeface="Times New Roman"/>
              </a:rPr>
              <a:t>με τον </a:t>
            </a:r>
            <a:r>
              <a:rPr sz="1600" spc="-20" dirty="0">
                <a:latin typeface="Times New Roman"/>
                <a:cs typeface="Times New Roman"/>
              </a:rPr>
              <a:t>ήχο </a:t>
            </a:r>
            <a:r>
              <a:rPr sz="1600" spc="-10" dirty="0">
                <a:latin typeface="Times New Roman"/>
                <a:cs typeface="Times New Roman"/>
              </a:rPr>
              <a:t>και </a:t>
            </a:r>
            <a:r>
              <a:rPr sz="1600" spc="-5" dirty="0">
                <a:latin typeface="Times New Roman"/>
                <a:cs typeface="Times New Roman"/>
              </a:rPr>
              <a:t>να ανακαλέσουν </a:t>
            </a:r>
            <a:r>
              <a:rPr sz="1600" spc="-10" dirty="0">
                <a:latin typeface="Times New Roman"/>
                <a:cs typeface="Times New Roman"/>
              </a:rPr>
              <a:t>εικόνες </a:t>
            </a:r>
            <a:r>
              <a:rPr sz="1600" spc="-5" dirty="0">
                <a:latin typeface="Times New Roman"/>
                <a:cs typeface="Times New Roman"/>
              </a:rPr>
              <a:t>που </a:t>
            </a:r>
            <a:r>
              <a:rPr sz="1600" spc="-10" dirty="0">
                <a:latin typeface="Times New Roman"/>
                <a:cs typeface="Times New Roman"/>
              </a:rPr>
              <a:t>τους έρχονται στο μυαλό  ακούγοντας τον </a:t>
            </a:r>
            <a:r>
              <a:rPr sz="1600" spc="-15" dirty="0">
                <a:latin typeface="Times New Roman"/>
                <a:cs typeface="Times New Roman"/>
              </a:rPr>
              <a:t>ήχο </a:t>
            </a:r>
            <a:r>
              <a:rPr sz="1600" spc="-10" dirty="0">
                <a:latin typeface="Times New Roman"/>
                <a:cs typeface="Times New Roman"/>
              </a:rPr>
              <a:t>της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βροχής.</a:t>
            </a:r>
            <a:endParaRPr sz="1600">
              <a:latin typeface="Times New Roman"/>
              <a:cs typeface="Times New Roman"/>
            </a:endParaRPr>
          </a:p>
          <a:p>
            <a:pPr marL="332740" marR="330835" indent="-320040">
              <a:lnSpc>
                <a:spcPts val="1730"/>
              </a:lnSpc>
              <a:spcBef>
                <a:spcPts val="690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1600" spc="-10" dirty="0">
                <a:latin typeface="Times New Roman"/>
                <a:cs typeface="Times New Roman"/>
              </a:rPr>
              <a:t>επιδιώκουμε </a:t>
            </a:r>
            <a:r>
              <a:rPr sz="1600" spc="-5" dirty="0">
                <a:latin typeface="Times New Roman"/>
                <a:cs typeface="Times New Roman"/>
              </a:rPr>
              <a:t>να διερευνήσουμε αν οι μαθητές θα αναφερθούν </a:t>
            </a:r>
            <a:r>
              <a:rPr sz="1600" spc="-10" dirty="0">
                <a:latin typeface="Times New Roman"/>
                <a:cs typeface="Times New Roman"/>
              </a:rPr>
              <a:t>στο </a:t>
            </a:r>
            <a:r>
              <a:rPr sz="1600" spc="-5" dirty="0">
                <a:latin typeface="Times New Roman"/>
                <a:cs typeface="Times New Roman"/>
              </a:rPr>
              <a:t>ταξίδι </a:t>
            </a:r>
            <a:r>
              <a:rPr sz="1600" spc="-10" dirty="0">
                <a:latin typeface="Times New Roman"/>
                <a:cs typeface="Times New Roman"/>
              </a:rPr>
              <a:t>της </a:t>
            </a:r>
            <a:r>
              <a:rPr sz="1600" spc="-5" dirty="0">
                <a:latin typeface="Times New Roman"/>
                <a:cs typeface="Times New Roman"/>
              </a:rPr>
              <a:t>βροχής </a:t>
            </a:r>
            <a:r>
              <a:rPr sz="1600" spc="-10" dirty="0">
                <a:latin typeface="Times New Roman"/>
                <a:cs typeface="Times New Roman"/>
              </a:rPr>
              <a:t>σε  λίμνες, </a:t>
            </a:r>
            <a:r>
              <a:rPr sz="1600" spc="-5" dirty="0">
                <a:latin typeface="Times New Roman"/>
                <a:cs typeface="Times New Roman"/>
              </a:rPr>
              <a:t>ποτάμια, </a:t>
            </a:r>
            <a:r>
              <a:rPr sz="1600" spc="-10" dirty="0">
                <a:latin typeface="Times New Roman"/>
                <a:cs typeface="Times New Roman"/>
              </a:rPr>
              <a:t>στα σύννεφα </a:t>
            </a:r>
            <a:r>
              <a:rPr sz="1600" spc="-5" dirty="0">
                <a:latin typeface="Times New Roman"/>
                <a:cs typeface="Times New Roman"/>
              </a:rPr>
              <a:t>κ.ά. </a:t>
            </a:r>
            <a:r>
              <a:rPr sz="1600" spc="-10" dirty="0">
                <a:latin typeface="Times New Roman"/>
                <a:cs typeface="Times New Roman"/>
              </a:rPr>
              <a:t>Γίνεται, </a:t>
            </a:r>
            <a:r>
              <a:rPr sz="1600" spc="-5" dirty="0">
                <a:latin typeface="Times New Roman"/>
                <a:cs typeface="Times New Roman"/>
              </a:rPr>
              <a:t>δηλαδή, </a:t>
            </a:r>
            <a:r>
              <a:rPr sz="1600" spc="-10" dirty="0">
                <a:latin typeface="Times New Roman"/>
                <a:cs typeface="Times New Roman"/>
              </a:rPr>
              <a:t>μια πρώιμη </a:t>
            </a:r>
            <a:r>
              <a:rPr sz="1600" spc="-5" dirty="0">
                <a:latin typeface="Times New Roman"/>
                <a:cs typeface="Times New Roman"/>
              </a:rPr>
              <a:t>ανίχνευση </a:t>
            </a:r>
            <a:r>
              <a:rPr sz="1600" spc="-10" dirty="0">
                <a:latin typeface="Times New Roman"/>
                <a:cs typeface="Times New Roman"/>
              </a:rPr>
              <a:t>των </a:t>
            </a:r>
            <a:r>
              <a:rPr sz="1600" spc="-5" dirty="0">
                <a:latin typeface="Times New Roman"/>
                <a:cs typeface="Times New Roman"/>
              </a:rPr>
              <a:t>ιδεών </a:t>
            </a:r>
            <a:r>
              <a:rPr sz="1600" spc="-10" dirty="0">
                <a:latin typeface="Times New Roman"/>
                <a:cs typeface="Times New Roman"/>
              </a:rPr>
              <a:t>των  μαθητών </a:t>
            </a:r>
            <a:r>
              <a:rPr sz="1600" spc="-5" dirty="0">
                <a:latin typeface="Times New Roman"/>
                <a:cs typeface="Times New Roman"/>
              </a:rPr>
              <a:t>για τον κύκλο του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νερού.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648" y="228600"/>
            <a:ext cx="8153400" cy="990600"/>
          </a:xfrm>
          <a:prstGeom prst="rect">
            <a:avLst/>
          </a:prstGeom>
          <a:solidFill>
            <a:srgbClr val="D3E1EC"/>
          </a:solidFill>
        </p:spPr>
        <p:txBody>
          <a:bodyPr vert="horz" wrap="square" lIns="0" tIns="116839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919"/>
              </a:spcBef>
            </a:pPr>
            <a:r>
              <a:rPr sz="2800" b="1" spc="-5" dirty="0">
                <a:solidFill>
                  <a:srgbClr val="775F54"/>
                </a:solidFill>
                <a:latin typeface="Times New Roman"/>
                <a:cs typeface="Times New Roman"/>
              </a:rPr>
              <a:t>Παράδειγμα </a:t>
            </a:r>
            <a:r>
              <a:rPr sz="2800" b="1" spc="-10" dirty="0">
                <a:solidFill>
                  <a:srgbClr val="775F54"/>
                </a:solidFill>
                <a:latin typeface="Times New Roman"/>
                <a:cs typeface="Times New Roman"/>
              </a:rPr>
              <a:t>από </a:t>
            </a:r>
            <a:r>
              <a:rPr sz="2800" b="1" spc="-5" dirty="0">
                <a:solidFill>
                  <a:srgbClr val="775F54"/>
                </a:solidFill>
                <a:latin typeface="Times New Roman"/>
                <a:cs typeface="Times New Roman"/>
              </a:rPr>
              <a:t>τη </a:t>
            </a:r>
            <a:r>
              <a:rPr sz="2800" b="1" spc="-15" dirty="0">
                <a:solidFill>
                  <a:srgbClr val="775F54"/>
                </a:solidFill>
                <a:latin typeface="Times New Roman"/>
                <a:cs typeface="Times New Roman"/>
              </a:rPr>
              <a:t>Γλώσσα </a:t>
            </a:r>
            <a:r>
              <a:rPr sz="2800" b="1" spc="-5" dirty="0">
                <a:solidFill>
                  <a:srgbClr val="775F54"/>
                </a:solidFill>
                <a:latin typeface="Times New Roman"/>
                <a:cs typeface="Times New Roman"/>
              </a:rPr>
              <a:t>Α΄</a:t>
            </a:r>
            <a:r>
              <a:rPr sz="2800" b="1" spc="-215" dirty="0">
                <a:solidFill>
                  <a:srgbClr val="775F54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775F54"/>
                </a:solidFill>
                <a:latin typeface="Times New Roman"/>
                <a:cs typeface="Times New Roman"/>
              </a:rPr>
              <a:t>Δημοτικού</a:t>
            </a:r>
            <a:endParaRPr sz="280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  <a:spcBef>
                <a:spcPts val="35"/>
              </a:spcBef>
            </a:pPr>
            <a:r>
              <a:rPr sz="2000" b="1" i="1" spc="-5" dirty="0">
                <a:solidFill>
                  <a:srgbClr val="775F54"/>
                </a:solidFill>
                <a:latin typeface="Times New Roman"/>
                <a:cs typeface="Times New Roman"/>
              </a:rPr>
              <a:t>Επεξεργασία </a:t>
            </a:r>
            <a:r>
              <a:rPr sz="2000" b="1" i="1" spc="-10" dirty="0">
                <a:solidFill>
                  <a:srgbClr val="775F54"/>
                </a:solidFill>
                <a:latin typeface="Times New Roman"/>
                <a:cs typeface="Times New Roman"/>
              </a:rPr>
              <a:t>του </a:t>
            </a:r>
            <a:r>
              <a:rPr sz="2000" b="1" i="1" dirty="0">
                <a:solidFill>
                  <a:srgbClr val="775F54"/>
                </a:solidFill>
                <a:latin typeface="Times New Roman"/>
                <a:cs typeface="Times New Roman"/>
              </a:rPr>
              <a:t>φθόγγου </a:t>
            </a:r>
            <a:r>
              <a:rPr sz="20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Αα </a:t>
            </a:r>
            <a:r>
              <a:rPr sz="2000" b="1" i="1" spc="-5" dirty="0">
                <a:latin typeface="Times New Roman"/>
                <a:cs typeface="Times New Roman"/>
              </a:rPr>
              <a:t>μέσω </a:t>
            </a:r>
            <a:r>
              <a:rPr sz="2000" b="1" i="1" u="heavy" spc="-2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</a:rPr>
              <a:t>Video</a:t>
            </a:r>
            <a:r>
              <a:rPr sz="2000" b="1" i="1" spc="-25" dirty="0">
                <a:solidFill>
                  <a:srgbClr val="F7B615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της </a:t>
            </a:r>
            <a:r>
              <a:rPr sz="2000" b="1" i="1" spc="-5" dirty="0">
                <a:latin typeface="Times New Roman"/>
                <a:cs typeface="Times New Roman"/>
              </a:rPr>
              <a:t>εκπαιδευτικής</a:t>
            </a:r>
            <a:r>
              <a:rPr sz="2000" b="1" i="1" spc="-25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τηλεόρασης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1732" y="1979803"/>
            <a:ext cx="7486015" cy="3585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9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Έναν </a:t>
            </a:r>
            <a:r>
              <a:rPr sz="2400" b="1" spc="-20" dirty="0">
                <a:latin typeface="Times New Roman"/>
                <a:cs typeface="Times New Roman"/>
              </a:rPr>
              <a:t>καιρό </a:t>
            </a:r>
            <a:r>
              <a:rPr sz="2400" b="1" spc="-30" dirty="0">
                <a:latin typeface="Times New Roman"/>
                <a:cs typeface="Times New Roman"/>
              </a:rPr>
              <a:t>και </a:t>
            </a:r>
            <a:r>
              <a:rPr sz="2400" b="1" dirty="0">
                <a:latin typeface="Times New Roman"/>
                <a:cs typeface="Times New Roman"/>
              </a:rPr>
              <a:t>μια </a:t>
            </a:r>
            <a:r>
              <a:rPr sz="2400" b="1" spc="-5" dirty="0">
                <a:latin typeface="Times New Roman"/>
                <a:cs typeface="Times New Roman"/>
              </a:rPr>
              <a:t>φορά, </a:t>
            </a:r>
            <a:r>
              <a:rPr sz="2400" b="1" dirty="0">
                <a:latin typeface="Times New Roman"/>
                <a:cs typeface="Times New Roman"/>
              </a:rPr>
              <a:t>μπορεί </a:t>
            </a:r>
            <a:r>
              <a:rPr sz="2400" b="1" spc="-10" dirty="0">
                <a:latin typeface="Times New Roman"/>
                <a:cs typeface="Times New Roman"/>
              </a:rPr>
              <a:t>τώρα </a:t>
            </a:r>
            <a:r>
              <a:rPr sz="2400" b="1" dirty="0">
                <a:latin typeface="Times New Roman"/>
                <a:cs typeface="Times New Roman"/>
              </a:rPr>
              <a:t>ή </a:t>
            </a:r>
            <a:r>
              <a:rPr sz="2400" b="1" spc="-5" dirty="0">
                <a:latin typeface="Times New Roman"/>
                <a:cs typeface="Times New Roman"/>
              </a:rPr>
              <a:t>παλιά,</a:t>
            </a:r>
            <a:r>
              <a:rPr sz="2400" b="1" spc="10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μια</a:t>
            </a:r>
            <a:endParaRPr sz="2400">
              <a:latin typeface="Times New Roman"/>
              <a:cs typeface="Times New Roman"/>
            </a:endParaRPr>
          </a:p>
          <a:p>
            <a:pPr marL="12700" marR="40640">
              <a:lnSpc>
                <a:spcPts val="2300"/>
              </a:lnSpc>
              <a:spcBef>
                <a:spcPts val="270"/>
              </a:spcBef>
            </a:pPr>
            <a:r>
              <a:rPr sz="2400" b="1" spc="-5" dirty="0">
                <a:solidFill>
                  <a:srgbClr val="FF3300"/>
                </a:solidFill>
                <a:latin typeface="Times New Roman"/>
                <a:cs typeface="Times New Roman"/>
              </a:rPr>
              <a:t>α</a:t>
            </a:r>
            <a:r>
              <a:rPr sz="2400" b="1" spc="-5" dirty="0">
                <a:latin typeface="Times New Roman"/>
                <a:cs typeface="Times New Roman"/>
              </a:rPr>
              <a:t>χτένιστη </a:t>
            </a:r>
            <a:r>
              <a:rPr sz="2400" b="1" dirty="0">
                <a:solidFill>
                  <a:srgbClr val="FF3300"/>
                </a:solidFill>
                <a:latin typeface="Times New Roman"/>
                <a:cs typeface="Times New Roman"/>
              </a:rPr>
              <a:t>α</a:t>
            </a:r>
            <a:r>
              <a:rPr sz="2400" b="1" dirty="0">
                <a:latin typeface="Times New Roman"/>
                <a:cs typeface="Times New Roman"/>
              </a:rPr>
              <a:t>γελάδα </a:t>
            </a:r>
            <a:r>
              <a:rPr sz="2400" b="1" spc="-5" dirty="0">
                <a:latin typeface="Times New Roman"/>
                <a:cs typeface="Times New Roman"/>
              </a:rPr>
              <a:t>βόλτα πάει </a:t>
            </a:r>
            <a:r>
              <a:rPr sz="2400" b="1" dirty="0">
                <a:latin typeface="Times New Roman"/>
                <a:cs typeface="Times New Roman"/>
              </a:rPr>
              <a:t>στην </a:t>
            </a:r>
            <a:r>
              <a:rPr sz="2400" b="1" spc="-5" dirty="0">
                <a:latin typeface="Times New Roman"/>
                <a:cs typeface="Times New Roman"/>
              </a:rPr>
              <a:t>Ελλάδα. </a:t>
            </a:r>
            <a:r>
              <a:rPr sz="2400" b="1" spc="-30" dirty="0">
                <a:latin typeface="Times New Roman"/>
                <a:cs typeface="Times New Roman"/>
              </a:rPr>
              <a:t>Στην </a:t>
            </a:r>
            <a:r>
              <a:rPr sz="2400" b="1" spc="-5" dirty="0">
                <a:solidFill>
                  <a:srgbClr val="FF3300"/>
                </a:solidFill>
                <a:latin typeface="Times New Roman"/>
                <a:cs typeface="Times New Roman"/>
              </a:rPr>
              <a:t>Α</a:t>
            </a:r>
            <a:r>
              <a:rPr sz="2400" b="1" spc="-5" dirty="0">
                <a:latin typeface="Times New Roman"/>
                <a:cs typeface="Times New Roman"/>
              </a:rPr>
              <a:t>θήνα  </a:t>
            </a:r>
            <a:r>
              <a:rPr sz="2400" b="1" spc="-10" dirty="0">
                <a:latin typeface="Times New Roman"/>
                <a:cs typeface="Times New Roman"/>
              </a:rPr>
              <a:t>έξω </a:t>
            </a:r>
            <a:r>
              <a:rPr sz="2400" b="1" spc="-5" dirty="0">
                <a:latin typeface="Times New Roman"/>
                <a:cs typeface="Times New Roman"/>
              </a:rPr>
              <a:t>βγαίνει </a:t>
            </a:r>
            <a:r>
              <a:rPr sz="2400" b="1" spc="-5" dirty="0">
                <a:solidFill>
                  <a:srgbClr val="FF3300"/>
                </a:solidFill>
                <a:latin typeface="Times New Roman"/>
                <a:cs typeface="Times New Roman"/>
              </a:rPr>
              <a:t>α</a:t>
            </a:r>
            <a:r>
              <a:rPr sz="2400" b="1" spc="-5" dirty="0">
                <a:latin typeface="Times New Roman"/>
                <a:cs typeface="Times New Roman"/>
              </a:rPr>
              <a:t>υτοκίνητα </a:t>
            </a:r>
            <a:r>
              <a:rPr sz="2400" b="1" spc="-5" dirty="0">
                <a:solidFill>
                  <a:srgbClr val="FF3300"/>
                </a:solidFill>
                <a:latin typeface="Times New Roman"/>
                <a:cs typeface="Times New Roman"/>
              </a:rPr>
              <a:t>α</a:t>
            </a:r>
            <a:r>
              <a:rPr sz="2400" b="1" spc="-5" dirty="0">
                <a:latin typeface="Times New Roman"/>
                <a:cs typeface="Times New Roman"/>
              </a:rPr>
              <a:t>νασαίνει. </a:t>
            </a:r>
            <a:r>
              <a:rPr sz="2400" b="1" dirty="0">
                <a:latin typeface="Times New Roman"/>
                <a:cs typeface="Times New Roman"/>
              </a:rPr>
              <a:t>Σ’</a:t>
            </a:r>
            <a:r>
              <a:rPr sz="2400" b="1" spc="-10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3300"/>
                </a:solidFill>
                <a:latin typeface="Times New Roman"/>
                <a:cs typeface="Times New Roman"/>
              </a:rPr>
              <a:t>α</a:t>
            </a:r>
            <a:r>
              <a:rPr sz="2400" b="1" spc="-5" dirty="0">
                <a:latin typeface="Times New Roman"/>
                <a:cs typeface="Times New Roman"/>
              </a:rPr>
              <a:t>ερόστατο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330"/>
              </a:lnSpc>
            </a:pPr>
            <a:r>
              <a:rPr sz="2400" b="1" spc="-5" dirty="0">
                <a:solidFill>
                  <a:srgbClr val="FF3300"/>
                </a:solidFill>
                <a:latin typeface="Times New Roman"/>
                <a:cs typeface="Times New Roman"/>
              </a:rPr>
              <a:t>α</a:t>
            </a:r>
            <a:r>
              <a:rPr sz="2400" b="1" spc="-5" dirty="0">
                <a:latin typeface="Times New Roman"/>
                <a:cs typeface="Times New Roman"/>
              </a:rPr>
              <a:t>νεβαίνει, </a:t>
            </a:r>
            <a:r>
              <a:rPr sz="2400" b="1" dirty="0">
                <a:latin typeface="Times New Roman"/>
                <a:cs typeface="Times New Roman"/>
              </a:rPr>
              <a:t>σ’ </a:t>
            </a:r>
            <a:r>
              <a:rPr sz="2400" b="1" spc="-5" dirty="0">
                <a:solidFill>
                  <a:srgbClr val="FF3300"/>
                </a:solidFill>
                <a:latin typeface="Times New Roman"/>
                <a:cs typeface="Times New Roman"/>
              </a:rPr>
              <a:t>ά</a:t>
            </a:r>
            <a:r>
              <a:rPr sz="2400" b="1" spc="-5" dirty="0">
                <a:latin typeface="Times New Roman"/>
                <a:cs typeface="Times New Roman"/>
              </a:rPr>
              <a:t>λλη </a:t>
            </a:r>
            <a:r>
              <a:rPr sz="2400" b="1" spc="-5" dirty="0">
                <a:solidFill>
                  <a:srgbClr val="FF3300"/>
                </a:solidFill>
                <a:latin typeface="Times New Roman"/>
                <a:cs typeface="Times New Roman"/>
              </a:rPr>
              <a:t>α</a:t>
            </a:r>
            <a:r>
              <a:rPr sz="2400" b="1" spc="-5" dirty="0">
                <a:latin typeface="Times New Roman"/>
                <a:cs typeface="Times New Roman"/>
              </a:rPr>
              <a:t>τμόσφαιρα</a:t>
            </a:r>
            <a:r>
              <a:rPr sz="2400" b="1" spc="-16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πηγαίνει.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590"/>
              </a:lnSpc>
              <a:spcBef>
                <a:spcPts val="130"/>
              </a:spcBef>
            </a:pPr>
            <a:r>
              <a:rPr sz="2400" b="1" spc="-5" dirty="0">
                <a:solidFill>
                  <a:srgbClr val="FF3300"/>
                </a:solidFill>
                <a:latin typeface="Times New Roman"/>
                <a:cs typeface="Times New Roman"/>
              </a:rPr>
              <a:t>Α</a:t>
            </a:r>
            <a:r>
              <a:rPr sz="2400" b="1" spc="-5" dirty="0">
                <a:latin typeface="Times New Roman"/>
                <a:cs typeface="Times New Roman"/>
              </a:rPr>
              <a:t>στροναύτη </a:t>
            </a:r>
            <a:r>
              <a:rPr sz="2400" b="1" dirty="0">
                <a:solidFill>
                  <a:srgbClr val="FF3300"/>
                </a:solidFill>
                <a:latin typeface="Times New Roman"/>
                <a:cs typeface="Times New Roman"/>
              </a:rPr>
              <a:t>α</a:t>
            </a:r>
            <a:r>
              <a:rPr sz="2400" b="1" dirty="0">
                <a:latin typeface="Times New Roman"/>
                <a:cs typeface="Times New Roman"/>
              </a:rPr>
              <a:t>γελάδα </a:t>
            </a:r>
            <a:r>
              <a:rPr sz="2400" b="1" dirty="0">
                <a:solidFill>
                  <a:srgbClr val="FF3300"/>
                </a:solidFill>
                <a:latin typeface="Times New Roman"/>
                <a:cs typeface="Times New Roman"/>
              </a:rPr>
              <a:t>α</a:t>
            </a:r>
            <a:r>
              <a:rPr sz="2400" b="1" dirty="0">
                <a:latin typeface="Times New Roman"/>
                <a:cs typeface="Times New Roman"/>
              </a:rPr>
              <a:t>ξίζει να ‘χει η </a:t>
            </a:r>
            <a:r>
              <a:rPr sz="2400" b="1" spc="-5" dirty="0">
                <a:latin typeface="Times New Roman"/>
                <a:cs typeface="Times New Roman"/>
              </a:rPr>
              <a:t>Ελλάδα.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spc="-114" dirty="0">
                <a:latin typeface="Times New Roman"/>
                <a:cs typeface="Times New Roman"/>
              </a:rPr>
              <a:t>Τα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80000"/>
              </a:lnSpc>
              <a:spcBef>
                <a:spcPts val="290"/>
              </a:spcBef>
            </a:pPr>
            <a:r>
              <a:rPr sz="2400" b="1" dirty="0">
                <a:solidFill>
                  <a:srgbClr val="FF3300"/>
                </a:solidFill>
                <a:latin typeface="Times New Roman"/>
                <a:cs typeface="Times New Roman"/>
              </a:rPr>
              <a:t>α</a:t>
            </a:r>
            <a:r>
              <a:rPr sz="2400" b="1" dirty="0">
                <a:latin typeface="Times New Roman"/>
                <a:cs typeface="Times New Roman"/>
              </a:rPr>
              <a:t>στεράκια </a:t>
            </a:r>
            <a:r>
              <a:rPr sz="2400" b="1" spc="-5" dirty="0">
                <a:latin typeface="Times New Roman"/>
                <a:cs typeface="Times New Roman"/>
              </a:rPr>
              <a:t>γελαστά, </a:t>
            </a:r>
            <a:r>
              <a:rPr sz="2400" b="1" dirty="0">
                <a:latin typeface="Times New Roman"/>
                <a:cs typeface="Times New Roman"/>
              </a:rPr>
              <a:t>της </a:t>
            </a:r>
            <a:r>
              <a:rPr sz="2400" b="1" spc="-5" dirty="0">
                <a:latin typeface="Times New Roman"/>
                <a:cs typeface="Times New Roman"/>
              </a:rPr>
              <a:t>προσφέρουνε </a:t>
            </a:r>
            <a:r>
              <a:rPr sz="2400" b="1" spc="-5" dirty="0">
                <a:solidFill>
                  <a:srgbClr val="FF3300"/>
                </a:solidFill>
                <a:latin typeface="Times New Roman"/>
                <a:cs typeface="Times New Roman"/>
              </a:rPr>
              <a:t>α</a:t>
            </a:r>
            <a:r>
              <a:rPr sz="2400" b="1" spc="-5" dirty="0">
                <a:latin typeface="Times New Roman"/>
                <a:cs typeface="Times New Roman"/>
              </a:rPr>
              <a:t>υγά.</a:t>
            </a:r>
            <a:r>
              <a:rPr sz="2400" b="1" spc="-15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3300"/>
                </a:solidFill>
                <a:latin typeface="Times New Roman"/>
                <a:cs typeface="Times New Roman"/>
              </a:rPr>
              <a:t>Α</a:t>
            </a:r>
            <a:r>
              <a:rPr sz="2400" b="1" spc="-5" dirty="0">
                <a:latin typeface="Times New Roman"/>
                <a:cs typeface="Times New Roman"/>
              </a:rPr>
              <a:t>λατοπίπερο  </a:t>
            </a:r>
            <a:r>
              <a:rPr sz="2400" b="1" spc="-20" dirty="0">
                <a:latin typeface="Times New Roman"/>
                <a:cs typeface="Times New Roman"/>
              </a:rPr>
              <a:t>ζητά </a:t>
            </a:r>
            <a:r>
              <a:rPr sz="2400" b="1" spc="-30" dirty="0">
                <a:latin typeface="Times New Roman"/>
                <a:cs typeface="Times New Roman"/>
              </a:rPr>
              <a:t>και </a:t>
            </a:r>
            <a:r>
              <a:rPr sz="2400" b="1" spc="-10" dirty="0">
                <a:solidFill>
                  <a:srgbClr val="FF3300"/>
                </a:solidFill>
                <a:latin typeface="Times New Roman"/>
                <a:cs typeface="Times New Roman"/>
              </a:rPr>
              <a:t>α</a:t>
            </a:r>
            <a:r>
              <a:rPr sz="2400" b="1" spc="-10" dirty="0">
                <a:latin typeface="Times New Roman"/>
                <a:cs typeface="Times New Roman"/>
              </a:rPr>
              <a:t>μέσως </a:t>
            </a:r>
            <a:r>
              <a:rPr sz="2400" b="1" dirty="0">
                <a:latin typeface="Times New Roman"/>
                <a:cs typeface="Times New Roman"/>
              </a:rPr>
              <a:t>τα</a:t>
            </a:r>
            <a:r>
              <a:rPr sz="2400" b="1" spc="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μασά.</a:t>
            </a:r>
            <a:endParaRPr sz="2400">
              <a:latin typeface="Times New Roman"/>
              <a:cs typeface="Times New Roman"/>
            </a:endParaRPr>
          </a:p>
          <a:p>
            <a:pPr marL="12700" marR="330200">
              <a:lnSpc>
                <a:spcPts val="2300"/>
              </a:lnSpc>
              <a:spcBef>
                <a:spcPts val="685"/>
              </a:spcBef>
            </a:pPr>
            <a:r>
              <a:rPr sz="2400" b="1" dirty="0">
                <a:latin typeface="Times New Roman"/>
                <a:cs typeface="Times New Roman"/>
              </a:rPr>
              <a:t>Η </a:t>
            </a:r>
            <a:r>
              <a:rPr sz="2400" b="1" spc="-5" dirty="0">
                <a:solidFill>
                  <a:srgbClr val="FF3300"/>
                </a:solidFill>
                <a:latin typeface="Times New Roman"/>
                <a:cs typeface="Times New Roman"/>
              </a:rPr>
              <a:t>α</a:t>
            </a:r>
            <a:r>
              <a:rPr sz="2400" b="1" spc="-5" dirty="0">
                <a:latin typeface="Times New Roman"/>
                <a:cs typeface="Times New Roman"/>
              </a:rPr>
              <a:t>χτένιστη </a:t>
            </a:r>
            <a:r>
              <a:rPr sz="2400" b="1" dirty="0">
                <a:solidFill>
                  <a:srgbClr val="FF3300"/>
                </a:solidFill>
                <a:latin typeface="Times New Roman"/>
                <a:cs typeface="Times New Roman"/>
              </a:rPr>
              <a:t>α</a:t>
            </a:r>
            <a:r>
              <a:rPr sz="2400" b="1" dirty="0">
                <a:latin typeface="Times New Roman"/>
                <a:cs typeface="Times New Roman"/>
              </a:rPr>
              <a:t>γελάδα </a:t>
            </a:r>
            <a:r>
              <a:rPr sz="2400" b="1" dirty="0">
                <a:solidFill>
                  <a:srgbClr val="FF3300"/>
                </a:solidFill>
                <a:latin typeface="Times New Roman"/>
                <a:cs typeface="Times New Roman"/>
              </a:rPr>
              <a:t>α</a:t>
            </a:r>
            <a:r>
              <a:rPr sz="2400" b="1" dirty="0">
                <a:latin typeface="Times New Roman"/>
                <a:cs typeface="Times New Roman"/>
              </a:rPr>
              <a:t>πό πάνω από </a:t>
            </a:r>
            <a:r>
              <a:rPr sz="2400" b="1" spc="-5" dirty="0">
                <a:latin typeface="Times New Roman"/>
                <a:cs typeface="Times New Roman"/>
              </a:rPr>
              <a:t>ψηλά, ρίχνει </a:t>
            </a:r>
            <a:r>
              <a:rPr sz="2400" b="1" spc="-25" dirty="0">
                <a:latin typeface="Times New Roman"/>
                <a:cs typeface="Times New Roman"/>
              </a:rPr>
              <a:t>κάτω  </a:t>
            </a:r>
            <a:r>
              <a:rPr sz="2400" b="1" dirty="0">
                <a:latin typeface="Times New Roman"/>
                <a:cs typeface="Times New Roman"/>
              </a:rPr>
              <a:t>μια ματιά </a:t>
            </a:r>
            <a:r>
              <a:rPr sz="2400" b="1" spc="-30" dirty="0">
                <a:latin typeface="Times New Roman"/>
                <a:cs typeface="Times New Roman"/>
              </a:rPr>
              <a:t>και </a:t>
            </a:r>
            <a:r>
              <a:rPr sz="2400" b="1" spc="-5" dirty="0">
                <a:latin typeface="Times New Roman"/>
                <a:cs typeface="Times New Roman"/>
              </a:rPr>
              <a:t>παίρνει </a:t>
            </a:r>
            <a:r>
              <a:rPr sz="2400" b="1" dirty="0">
                <a:solidFill>
                  <a:srgbClr val="FF3300"/>
                </a:solidFill>
                <a:latin typeface="Times New Roman"/>
                <a:cs typeface="Times New Roman"/>
              </a:rPr>
              <a:t>α</a:t>
            </a:r>
            <a:r>
              <a:rPr sz="2400" b="1" dirty="0">
                <a:latin typeface="Times New Roman"/>
                <a:cs typeface="Times New Roman"/>
              </a:rPr>
              <a:t>πόφαση τρανή να </a:t>
            </a:r>
            <a:r>
              <a:rPr sz="2400" b="1" spc="-15" dirty="0">
                <a:latin typeface="Times New Roman"/>
                <a:cs typeface="Times New Roman"/>
              </a:rPr>
              <a:t>κατέβει </a:t>
            </a:r>
            <a:r>
              <a:rPr sz="2400" b="1" dirty="0">
                <a:latin typeface="Times New Roman"/>
                <a:cs typeface="Times New Roman"/>
              </a:rPr>
              <a:t>στη  στιγμή.</a:t>
            </a:r>
            <a:endParaRPr sz="2400">
              <a:latin typeface="Times New Roman"/>
              <a:cs typeface="Times New Roman"/>
            </a:endParaRPr>
          </a:p>
          <a:p>
            <a:pPr marL="1885950">
              <a:lnSpc>
                <a:spcPct val="100000"/>
              </a:lnSpc>
              <a:spcBef>
                <a:spcPts val="145"/>
              </a:spcBef>
            </a:pPr>
            <a:r>
              <a:rPr sz="2400" b="1" i="1" dirty="0">
                <a:latin typeface="Times New Roman"/>
                <a:cs typeface="Times New Roman"/>
              </a:rPr>
              <a:t>(από </a:t>
            </a:r>
            <a:r>
              <a:rPr sz="2400" b="1" i="1" spc="-5" dirty="0">
                <a:latin typeface="Times New Roman"/>
                <a:cs typeface="Times New Roman"/>
              </a:rPr>
              <a:t>εκπαιδευτική</a:t>
            </a:r>
            <a:r>
              <a:rPr sz="2400" b="1" i="1" spc="-45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τηλεόραση)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0594" y="3281553"/>
            <a:ext cx="330707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u="heavy" spc="-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  <a:hlinkClick r:id="rId2"/>
              </a:rPr>
              <a:t>Εισαγωγή στις</a:t>
            </a:r>
            <a:r>
              <a:rPr sz="2800" u="heavy" spc="-4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800" u="heavy" spc="-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  <a:hlinkClick r:id="rId2"/>
              </a:rPr>
              <a:t>μετοχές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Παράδειγμα από </a:t>
            </a:r>
            <a:r>
              <a:rPr dirty="0"/>
              <a:t>μάθημα</a:t>
            </a:r>
            <a:r>
              <a:rPr spc="-40" dirty="0"/>
              <a:t> </a:t>
            </a:r>
            <a:r>
              <a:rPr dirty="0"/>
              <a:t>της  </a:t>
            </a:r>
            <a:r>
              <a:rPr spc="-10" dirty="0"/>
              <a:t>Γλώσσας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8157" y="1893189"/>
            <a:ext cx="3975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Comic Sans MS"/>
                <a:cs typeface="Comic Sans MS"/>
              </a:rPr>
              <a:t>31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7365" y="1265682"/>
            <a:ext cx="118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omic Sans MS"/>
                <a:cs typeface="Comic Sans MS"/>
              </a:rPr>
              <a:t>2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127" y="278714"/>
            <a:ext cx="6177280" cy="99314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856615" marR="5080" indent="-844550">
              <a:lnSpc>
                <a:spcPts val="3770"/>
              </a:lnSpc>
              <a:spcBef>
                <a:spcPts val="290"/>
              </a:spcBef>
            </a:pPr>
            <a:r>
              <a:rPr dirty="0"/>
              <a:t>Πλαίσιο Δόμησης της</a:t>
            </a:r>
            <a:r>
              <a:rPr spc="-459" dirty="0"/>
              <a:t> </a:t>
            </a:r>
            <a:r>
              <a:rPr spc="-10" dirty="0"/>
              <a:t>Διδασκαλίας-  </a:t>
            </a:r>
            <a:r>
              <a:rPr dirty="0"/>
              <a:t>Ο </a:t>
            </a:r>
            <a:r>
              <a:rPr spc="-10" dirty="0"/>
              <a:t>Διδακτικός</a:t>
            </a:r>
            <a:r>
              <a:rPr spc="-210" dirty="0"/>
              <a:t> </a:t>
            </a:r>
            <a:r>
              <a:rPr dirty="0"/>
              <a:t>Σχεδιασμός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8540" y="1792985"/>
            <a:ext cx="7282815" cy="33547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4500" algn="l"/>
              </a:tabLst>
            </a:pPr>
            <a:r>
              <a:rPr sz="2400" b="1" i="1" dirty="0">
                <a:solidFill>
                  <a:srgbClr val="00AF50"/>
                </a:solidFill>
                <a:latin typeface="Times New Roman"/>
                <a:cs typeface="Times New Roman"/>
              </a:rPr>
              <a:t>Α.	</a:t>
            </a:r>
            <a:r>
              <a:rPr sz="2400" b="1" i="1" spc="-5" dirty="0">
                <a:solidFill>
                  <a:srgbClr val="00AF50"/>
                </a:solidFill>
                <a:latin typeface="Times New Roman"/>
                <a:cs typeface="Times New Roman"/>
              </a:rPr>
              <a:t>ΤΙ</a:t>
            </a:r>
            <a:r>
              <a:rPr sz="2400" b="1" i="1" spc="-9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b="1" i="1" spc="-30" dirty="0">
                <a:solidFill>
                  <a:srgbClr val="00AF50"/>
                </a:solidFill>
                <a:latin typeface="Times New Roman"/>
                <a:cs typeface="Times New Roman"/>
              </a:rPr>
              <a:t>ΔΙΔΑΣΚΟΥΜΕ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00" i="1" dirty="0">
                <a:latin typeface="Times New Roman"/>
                <a:cs typeface="Times New Roman"/>
              </a:rPr>
              <a:t>Έννοια/ες του </a:t>
            </a:r>
            <a:r>
              <a:rPr sz="2400" i="1" spc="-5" dirty="0">
                <a:latin typeface="Times New Roman"/>
                <a:cs typeface="Times New Roman"/>
              </a:rPr>
              <a:t>γνωστικού </a:t>
            </a:r>
            <a:r>
              <a:rPr sz="2400" i="1" dirty="0">
                <a:latin typeface="Times New Roman"/>
                <a:cs typeface="Times New Roman"/>
              </a:rPr>
              <a:t>μας</a:t>
            </a:r>
            <a:r>
              <a:rPr sz="2400" i="1" spc="-6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αντικειμένου.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444500" algn="l"/>
              </a:tabLst>
            </a:pPr>
            <a:r>
              <a:rPr sz="2400" b="1" i="1" dirty="0">
                <a:solidFill>
                  <a:srgbClr val="00AF50"/>
                </a:solidFill>
                <a:latin typeface="Times New Roman"/>
                <a:cs typeface="Times New Roman"/>
              </a:rPr>
              <a:t>Β.	</a:t>
            </a:r>
            <a:r>
              <a:rPr sz="2400" b="1" i="1" spc="-40" dirty="0">
                <a:solidFill>
                  <a:srgbClr val="00AF50"/>
                </a:solidFill>
                <a:latin typeface="Times New Roman"/>
                <a:cs typeface="Times New Roman"/>
              </a:rPr>
              <a:t>ΓΙΑΤΙ</a:t>
            </a:r>
            <a:r>
              <a:rPr sz="2400" b="1" i="1" spc="-9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b="1" i="1" spc="-30" dirty="0">
                <a:solidFill>
                  <a:srgbClr val="00AF50"/>
                </a:solidFill>
                <a:latin typeface="Times New Roman"/>
                <a:cs typeface="Times New Roman"/>
              </a:rPr>
              <a:t>ΔΙΔΑΣΚΟΥΜΕ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i="1" spc="-30" dirty="0">
                <a:latin typeface="Times New Roman"/>
                <a:cs typeface="Times New Roman"/>
              </a:rPr>
              <a:t>Στόχοι </a:t>
            </a:r>
            <a:r>
              <a:rPr sz="2400" i="1" dirty="0">
                <a:latin typeface="Times New Roman"/>
                <a:cs typeface="Times New Roman"/>
              </a:rPr>
              <a:t>της διδασκαλίας</a:t>
            </a:r>
            <a:r>
              <a:rPr sz="2400" i="1" spc="-2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μας.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00" b="1" i="1" spc="-155" dirty="0">
                <a:solidFill>
                  <a:srgbClr val="00AF50"/>
                </a:solidFill>
                <a:latin typeface="Times New Roman"/>
                <a:cs typeface="Times New Roman"/>
              </a:rPr>
              <a:t>Γ. </a:t>
            </a:r>
            <a:r>
              <a:rPr sz="2400" b="1" i="1" dirty="0">
                <a:solidFill>
                  <a:srgbClr val="00AF50"/>
                </a:solidFill>
                <a:latin typeface="Times New Roman"/>
                <a:cs typeface="Times New Roman"/>
              </a:rPr>
              <a:t>ΠΩΣ </a:t>
            </a:r>
            <a:r>
              <a:rPr sz="2400" b="1" i="1" spc="-55" dirty="0">
                <a:solidFill>
                  <a:srgbClr val="00AF50"/>
                </a:solidFill>
                <a:latin typeface="Times New Roman"/>
                <a:cs typeface="Times New Roman"/>
              </a:rPr>
              <a:t>ΘΑ</a:t>
            </a:r>
            <a:r>
              <a:rPr sz="2400" b="1" i="1" spc="-7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b="1" i="1" spc="-20" dirty="0">
                <a:solidFill>
                  <a:srgbClr val="00AF50"/>
                </a:solidFill>
                <a:latin typeface="Times New Roman"/>
                <a:cs typeface="Times New Roman"/>
              </a:rPr>
              <a:t>ΔΙΔΑΞΟΥΜΕ</a:t>
            </a:r>
            <a:endParaRPr sz="2400">
              <a:latin typeface="Times New Roman"/>
              <a:cs typeface="Times New Roman"/>
            </a:endParaRPr>
          </a:p>
          <a:p>
            <a:pPr marL="332105" marR="5080" indent="-320040">
              <a:lnSpc>
                <a:spcPct val="80000"/>
              </a:lnSpc>
              <a:spcBef>
                <a:spcPts val="705"/>
              </a:spcBef>
            </a:pPr>
            <a:r>
              <a:rPr sz="2400" i="1" dirty="0">
                <a:latin typeface="Times New Roman"/>
                <a:cs typeface="Times New Roman"/>
              </a:rPr>
              <a:t>Διδακτική μέθοδος και αντίστοιχες τεχνικές και μέσα που</a:t>
            </a:r>
            <a:r>
              <a:rPr sz="2400" i="1" spc="-180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θα  ακολουθήσουμε.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b="1" i="1" dirty="0">
                <a:solidFill>
                  <a:srgbClr val="00AF50"/>
                </a:solidFill>
                <a:latin typeface="Times New Roman"/>
                <a:cs typeface="Times New Roman"/>
              </a:rPr>
              <a:t>Δ. ΠΩΣ </a:t>
            </a:r>
            <a:r>
              <a:rPr sz="2400" b="1" i="1" spc="-55" dirty="0">
                <a:solidFill>
                  <a:srgbClr val="00AF50"/>
                </a:solidFill>
                <a:latin typeface="Times New Roman"/>
                <a:cs typeface="Times New Roman"/>
              </a:rPr>
              <a:t>ΘΑ </a:t>
            </a:r>
            <a:r>
              <a:rPr sz="2400" b="1" i="1" spc="-25" dirty="0">
                <a:solidFill>
                  <a:srgbClr val="00AF50"/>
                </a:solidFill>
                <a:latin typeface="Times New Roman"/>
                <a:cs typeface="Times New Roman"/>
              </a:rPr>
              <a:t>ΞΕΡΟΥΜΕ </a:t>
            </a:r>
            <a:r>
              <a:rPr sz="2400" b="1" i="1" dirty="0">
                <a:solidFill>
                  <a:srgbClr val="00AF50"/>
                </a:solidFill>
                <a:latin typeface="Times New Roman"/>
                <a:cs typeface="Times New Roman"/>
              </a:rPr>
              <a:t>ΑΝ</a:t>
            </a:r>
            <a:r>
              <a:rPr sz="2400" b="1" i="1" spc="-16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00AF50"/>
                </a:solidFill>
                <a:latin typeface="Times New Roman"/>
                <a:cs typeface="Times New Roman"/>
              </a:rPr>
              <a:t>ΠΕΤΥΧΑΜΕ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00" i="1" dirty="0">
                <a:latin typeface="Times New Roman"/>
                <a:cs typeface="Times New Roman"/>
              </a:rPr>
              <a:t>Αξιολόγηση της διδασκαλίας</a:t>
            </a:r>
            <a:r>
              <a:rPr sz="2400" i="1" spc="-60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μας.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2648" y="228600"/>
            <a:ext cx="8153400" cy="990600"/>
          </a:xfrm>
          <a:custGeom>
            <a:avLst/>
            <a:gdLst/>
            <a:ahLst/>
            <a:cxnLst/>
            <a:rect l="l" t="t" r="r" b="b"/>
            <a:pathLst>
              <a:path w="8153400" h="990600">
                <a:moveTo>
                  <a:pt x="8153400" y="0"/>
                </a:moveTo>
                <a:lnTo>
                  <a:pt x="0" y="0"/>
                </a:lnTo>
                <a:lnTo>
                  <a:pt x="0" y="990600"/>
                </a:lnTo>
                <a:lnTo>
                  <a:pt x="8153400" y="990600"/>
                </a:lnTo>
                <a:lnTo>
                  <a:pt x="8153400" y="0"/>
                </a:lnTo>
                <a:close/>
              </a:path>
            </a:pathLst>
          </a:custGeom>
          <a:solidFill>
            <a:srgbClr val="D3E1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509" rIns="0" bIns="0" rtlCol="0">
            <a:spAutoFit/>
          </a:bodyPr>
          <a:lstStyle/>
          <a:p>
            <a:pPr marL="325755">
              <a:lnSpc>
                <a:spcPts val="3350"/>
              </a:lnSpc>
              <a:spcBef>
                <a:spcPts val="95"/>
              </a:spcBef>
            </a:pPr>
            <a:r>
              <a:rPr sz="2800" spc="-5" dirty="0">
                <a:solidFill>
                  <a:srgbClr val="775F54"/>
                </a:solidFill>
              </a:rPr>
              <a:t>Παράδειγμα </a:t>
            </a:r>
            <a:r>
              <a:rPr sz="2800" spc="-10" dirty="0">
                <a:solidFill>
                  <a:srgbClr val="775F54"/>
                </a:solidFill>
              </a:rPr>
              <a:t>από </a:t>
            </a:r>
            <a:r>
              <a:rPr sz="2800" spc="-5" dirty="0">
                <a:solidFill>
                  <a:srgbClr val="775F54"/>
                </a:solidFill>
              </a:rPr>
              <a:t>τα</a:t>
            </a:r>
            <a:r>
              <a:rPr sz="2800" spc="20" dirty="0">
                <a:solidFill>
                  <a:srgbClr val="775F54"/>
                </a:solidFill>
              </a:rPr>
              <a:t> </a:t>
            </a:r>
            <a:r>
              <a:rPr sz="2800" spc="-15" dirty="0">
                <a:solidFill>
                  <a:srgbClr val="775F54"/>
                </a:solidFill>
              </a:rPr>
              <a:t>Μαθηματικά</a:t>
            </a:r>
            <a:endParaRPr sz="2800"/>
          </a:p>
          <a:p>
            <a:pPr marL="325755">
              <a:lnSpc>
                <a:spcPts val="2390"/>
              </a:lnSpc>
            </a:pPr>
            <a:r>
              <a:rPr sz="2000" i="1" spc="-5" dirty="0">
                <a:solidFill>
                  <a:srgbClr val="775F54"/>
                </a:solidFill>
                <a:latin typeface="Times New Roman"/>
                <a:cs typeface="Times New Roman"/>
              </a:rPr>
              <a:t>(Διδάσκοντας </a:t>
            </a:r>
            <a:r>
              <a:rPr sz="2000" i="1" spc="-10" dirty="0">
                <a:solidFill>
                  <a:srgbClr val="775F54"/>
                </a:solidFill>
                <a:latin typeface="Times New Roman"/>
                <a:cs typeface="Times New Roman"/>
              </a:rPr>
              <a:t>τον πολλαπλασιασμό </a:t>
            </a:r>
            <a:r>
              <a:rPr sz="2000" i="1" spc="-5" dirty="0">
                <a:solidFill>
                  <a:srgbClr val="775F54"/>
                </a:solidFill>
                <a:latin typeface="Times New Roman"/>
                <a:cs typeface="Times New Roman"/>
              </a:rPr>
              <a:t>μέσω </a:t>
            </a:r>
            <a:r>
              <a:rPr sz="2000" i="1" dirty="0">
                <a:solidFill>
                  <a:srgbClr val="775F54"/>
                </a:solidFill>
                <a:latin typeface="Times New Roman"/>
                <a:cs typeface="Times New Roman"/>
              </a:rPr>
              <a:t>της</a:t>
            </a:r>
            <a:r>
              <a:rPr sz="2000" i="1" spc="-40" dirty="0">
                <a:solidFill>
                  <a:srgbClr val="775F54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FF0000"/>
                </a:solidFill>
                <a:latin typeface="Times New Roman"/>
                <a:cs typeface="Times New Roman"/>
              </a:rPr>
              <a:t>μουσικής</a:t>
            </a:r>
            <a:r>
              <a:rPr sz="2000" i="1" dirty="0">
                <a:solidFill>
                  <a:srgbClr val="775F54"/>
                </a:solidFill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018789"/>
            <a:ext cx="42240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95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800" u="heavy" spc="-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</a:rPr>
              <a:t>Πολλαπλασιασμός </a:t>
            </a:r>
            <a:r>
              <a:rPr sz="2800" u="heavy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</a:rPr>
              <a:t>του</a:t>
            </a:r>
            <a:r>
              <a:rPr sz="2800" u="heavy" spc="-20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10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</a:rPr>
              <a:t>δύο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2648" y="228600"/>
            <a:ext cx="8153400" cy="990600"/>
          </a:xfrm>
          <a:custGeom>
            <a:avLst/>
            <a:gdLst/>
            <a:ahLst/>
            <a:cxnLst/>
            <a:rect l="l" t="t" r="r" b="b"/>
            <a:pathLst>
              <a:path w="8153400" h="990600">
                <a:moveTo>
                  <a:pt x="8153400" y="0"/>
                </a:moveTo>
                <a:lnTo>
                  <a:pt x="0" y="0"/>
                </a:lnTo>
                <a:lnTo>
                  <a:pt x="0" y="990600"/>
                </a:lnTo>
                <a:lnTo>
                  <a:pt x="8153400" y="990600"/>
                </a:lnTo>
                <a:lnTo>
                  <a:pt x="8153400" y="0"/>
                </a:lnTo>
                <a:close/>
              </a:path>
            </a:pathLst>
          </a:custGeom>
          <a:solidFill>
            <a:srgbClr val="D3E1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12648" y="335026"/>
            <a:ext cx="8153400" cy="749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>
              <a:lnSpc>
                <a:spcPts val="2850"/>
              </a:lnSpc>
              <a:spcBef>
                <a:spcPts val="100"/>
              </a:spcBef>
            </a:pPr>
            <a:r>
              <a:rPr sz="2400" b="1" spc="-5" dirty="0">
                <a:solidFill>
                  <a:srgbClr val="775F54"/>
                </a:solidFill>
                <a:latin typeface="Times New Roman"/>
                <a:cs typeface="Times New Roman"/>
              </a:rPr>
              <a:t>Παράδειγμα </a:t>
            </a:r>
            <a:r>
              <a:rPr sz="2400" b="1" dirty="0">
                <a:solidFill>
                  <a:srgbClr val="775F54"/>
                </a:solidFill>
                <a:latin typeface="Times New Roman"/>
                <a:cs typeface="Times New Roman"/>
              </a:rPr>
              <a:t>από την </a:t>
            </a:r>
            <a:r>
              <a:rPr sz="2400" b="1" spc="-10" dirty="0">
                <a:solidFill>
                  <a:srgbClr val="775F54"/>
                </a:solidFill>
                <a:latin typeface="Times New Roman"/>
                <a:cs typeface="Times New Roman"/>
              </a:rPr>
              <a:t>Κοινωνική </a:t>
            </a:r>
            <a:r>
              <a:rPr sz="2400" b="1" spc="-30" dirty="0">
                <a:solidFill>
                  <a:srgbClr val="775F54"/>
                </a:solidFill>
                <a:latin typeface="Times New Roman"/>
                <a:cs typeface="Times New Roman"/>
              </a:rPr>
              <a:t>και </a:t>
            </a:r>
            <a:r>
              <a:rPr sz="2400" b="1" dirty="0">
                <a:solidFill>
                  <a:srgbClr val="775F54"/>
                </a:solidFill>
                <a:latin typeface="Times New Roman"/>
                <a:cs typeface="Times New Roman"/>
              </a:rPr>
              <a:t>Πολιτική</a:t>
            </a:r>
            <a:r>
              <a:rPr sz="2400" b="1" spc="-60" dirty="0">
                <a:solidFill>
                  <a:srgbClr val="775F54"/>
                </a:solidFill>
                <a:latin typeface="Times New Roman"/>
                <a:cs typeface="Times New Roman"/>
              </a:rPr>
              <a:t> </a:t>
            </a:r>
            <a:r>
              <a:rPr sz="2400" b="1" spc="-40" dirty="0">
                <a:solidFill>
                  <a:srgbClr val="775F54"/>
                </a:solidFill>
                <a:latin typeface="Times New Roman"/>
                <a:cs typeface="Times New Roman"/>
              </a:rPr>
              <a:t>Αγωγή</a:t>
            </a:r>
            <a:endParaRPr sz="2400">
              <a:latin typeface="Times New Roman"/>
              <a:cs typeface="Times New Roman"/>
            </a:endParaRPr>
          </a:p>
          <a:p>
            <a:pPr marL="91440">
              <a:lnSpc>
                <a:spcPts val="2850"/>
              </a:lnSpc>
            </a:pPr>
            <a:r>
              <a:rPr sz="2400" b="1" i="1" spc="-5" dirty="0">
                <a:solidFill>
                  <a:srgbClr val="775F54"/>
                </a:solidFill>
                <a:latin typeface="Times New Roman"/>
                <a:cs typeface="Times New Roman"/>
              </a:rPr>
              <a:t>(Ρατσισμός-ξενοφοβία μέσω </a:t>
            </a:r>
            <a:r>
              <a:rPr sz="2400" b="1" i="1" dirty="0">
                <a:solidFill>
                  <a:srgbClr val="775F54"/>
                </a:solidFill>
                <a:latin typeface="Times New Roman"/>
                <a:cs typeface="Times New Roman"/>
              </a:rPr>
              <a:t>της</a:t>
            </a:r>
            <a:r>
              <a:rPr sz="2400" b="1" i="1" spc="-20" dirty="0">
                <a:solidFill>
                  <a:srgbClr val="775F54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μουσικής</a:t>
            </a:r>
            <a:r>
              <a:rPr sz="2400" b="1" i="1" spc="-5" dirty="0">
                <a:solidFill>
                  <a:srgbClr val="775F54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4065" y="2207794"/>
            <a:ext cx="6382385" cy="1058545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332105" indent="-320040">
              <a:lnSpc>
                <a:spcPct val="100000"/>
              </a:lnSpc>
              <a:spcBef>
                <a:spcPts val="805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800" u="heavy" spc="-70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</a:rPr>
              <a:t>Ένα </a:t>
            </a:r>
            <a:r>
              <a:rPr sz="2800" b="1" u="heavy" spc="-10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</a:rPr>
              <a:t>τρίγωνο </a:t>
            </a:r>
            <a:r>
              <a:rPr sz="2800" b="1" u="heavy" spc="-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</a:rPr>
              <a:t>στη </a:t>
            </a:r>
            <a:r>
              <a:rPr sz="2800" b="1" u="heavy" spc="-3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</a:rPr>
              <a:t>χώρα </a:t>
            </a:r>
            <a:r>
              <a:rPr sz="2800" b="1" u="heavy" spc="-20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</a:rPr>
              <a:t>των</a:t>
            </a:r>
            <a:r>
              <a:rPr sz="2800" b="1" u="heavy" spc="160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1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</a:rPr>
              <a:t>κύκλων</a:t>
            </a:r>
            <a:endParaRPr sz="2800">
              <a:latin typeface="Times New Roman"/>
              <a:cs typeface="Times New Roman"/>
            </a:endParaRPr>
          </a:p>
          <a:p>
            <a:pPr marL="332105" indent="-320040">
              <a:lnSpc>
                <a:spcPct val="100000"/>
              </a:lnSpc>
              <a:spcBef>
                <a:spcPts val="705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800" u="heavy" spc="-70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</a:rPr>
              <a:t>Μήλα γύρω γύρω στη μέση</a:t>
            </a:r>
            <a:r>
              <a:rPr sz="2800" b="1" u="heavy" spc="1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1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</a:rPr>
              <a:t>πορτοκάλια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03603" y="1700783"/>
            <a:ext cx="5833872" cy="3849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76297" y="5686450"/>
            <a:ext cx="3636010" cy="62992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ts val="2350"/>
              </a:lnSpc>
              <a:spcBef>
                <a:spcPts val="220"/>
              </a:spcBef>
            </a:pPr>
            <a:r>
              <a:rPr sz="2000" spc="-5" dirty="0">
                <a:latin typeface="Times New Roman"/>
                <a:cs typeface="Times New Roman"/>
              </a:rPr>
              <a:t>Rainy </a:t>
            </a:r>
            <a:r>
              <a:rPr sz="2000" dirty="0">
                <a:latin typeface="Times New Roman"/>
                <a:cs typeface="Times New Roman"/>
              </a:rPr>
              <a:t>Season in the </a:t>
            </a:r>
            <a:r>
              <a:rPr sz="2000" spc="-5" dirty="0">
                <a:latin typeface="Times New Roman"/>
                <a:cs typeface="Times New Roman"/>
              </a:rPr>
              <a:t>Tropics,1866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  Church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7868" y="260604"/>
            <a:ext cx="8229600" cy="866140"/>
          </a:xfrm>
          <a:prstGeom prst="rect">
            <a:avLst/>
          </a:prstGeom>
          <a:solidFill>
            <a:srgbClr val="D3E1EC"/>
          </a:solidFill>
        </p:spPr>
        <p:txBody>
          <a:bodyPr vert="horz" wrap="square" lIns="0" tIns="5397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425"/>
              </a:spcBef>
            </a:pPr>
            <a:r>
              <a:rPr sz="2800" b="1" spc="-5" dirty="0">
                <a:solidFill>
                  <a:srgbClr val="775F54"/>
                </a:solidFill>
                <a:latin typeface="Times New Roman"/>
                <a:cs typeface="Times New Roman"/>
              </a:rPr>
              <a:t>Παράδειγμα από </a:t>
            </a:r>
            <a:r>
              <a:rPr sz="2800" b="1" spc="-10" dirty="0">
                <a:solidFill>
                  <a:srgbClr val="775F54"/>
                </a:solidFill>
                <a:latin typeface="Times New Roman"/>
                <a:cs typeface="Times New Roman"/>
              </a:rPr>
              <a:t>τις </a:t>
            </a:r>
            <a:r>
              <a:rPr sz="2800" b="1" spc="-5" dirty="0">
                <a:solidFill>
                  <a:srgbClr val="775F54"/>
                </a:solidFill>
                <a:latin typeface="Times New Roman"/>
                <a:cs typeface="Times New Roman"/>
              </a:rPr>
              <a:t>Φυσικές</a:t>
            </a:r>
            <a:r>
              <a:rPr sz="2800" b="1" spc="45" dirty="0">
                <a:solidFill>
                  <a:srgbClr val="775F54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775F54"/>
                </a:solidFill>
                <a:latin typeface="Times New Roman"/>
                <a:cs typeface="Times New Roman"/>
              </a:rPr>
              <a:t>Επιστήμες</a:t>
            </a:r>
            <a:endParaRPr sz="28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30"/>
              </a:spcBef>
            </a:pPr>
            <a:r>
              <a:rPr sz="2000" b="1" i="1" spc="-5" dirty="0">
                <a:solidFill>
                  <a:srgbClr val="775F54"/>
                </a:solidFill>
                <a:latin typeface="Times New Roman"/>
                <a:cs typeface="Times New Roman"/>
              </a:rPr>
              <a:t>(Διδάσκοντας </a:t>
            </a:r>
            <a:r>
              <a:rPr sz="2000" b="1" i="1" dirty="0">
                <a:solidFill>
                  <a:srgbClr val="775F54"/>
                </a:solidFill>
                <a:latin typeface="Times New Roman"/>
                <a:cs typeface="Times New Roman"/>
              </a:rPr>
              <a:t>τη </a:t>
            </a:r>
            <a:r>
              <a:rPr sz="2000" b="1" i="1" spc="-5" dirty="0">
                <a:solidFill>
                  <a:srgbClr val="775F54"/>
                </a:solidFill>
                <a:latin typeface="Times New Roman"/>
                <a:cs typeface="Times New Roman"/>
              </a:rPr>
              <a:t>δημιουργία </a:t>
            </a:r>
            <a:r>
              <a:rPr sz="2000" b="1" i="1" spc="-10" dirty="0">
                <a:solidFill>
                  <a:srgbClr val="775F54"/>
                </a:solidFill>
                <a:latin typeface="Times New Roman"/>
                <a:cs typeface="Times New Roman"/>
              </a:rPr>
              <a:t>του </a:t>
            </a:r>
            <a:r>
              <a:rPr sz="2000" b="1" i="1" dirty="0">
                <a:solidFill>
                  <a:srgbClr val="775F54"/>
                </a:solidFill>
                <a:latin typeface="Times New Roman"/>
                <a:cs typeface="Times New Roman"/>
              </a:rPr>
              <a:t>ουράνιου </a:t>
            </a:r>
            <a:r>
              <a:rPr sz="2000" b="1" i="1" spc="-15" dirty="0">
                <a:solidFill>
                  <a:srgbClr val="775F54"/>
                </a:solidFill>
                <a:latin typeface="Times New Roman"/>
                <a:cs typeface="Times New Roman"/>
              </a:rPr>
              <a:t>τόξου </a:t>
            </a:r>
            <a:r>
              <a:rPr sz="2000" b="1" i="1" spc="-5" dirty="0">
                <a:solidFill>
                  <a:srgbClr val="775F54"/>
                </a:solidFill>
                <a:latin typeface="Times New Roman"/>
                <a:cs typeface="Times New Roman"/>
              </a:rPr>
              <a:t>στην </a:t>
            </a:r>
            <a:r>
              <a:rPr sz="2000" b="1" i="1" spc="-30" dirty="0">
                <a:solidFill>
                  <a:srgbClr val="775F54"/>
                </a:solidFill>
                <a:latin typeface="Times New Roman"/>
                <a:cs typeface="Times New Roman"/>
              </a:rPr>
              <a:t>Στ΄</a:t>
            </a:r>
            <a:r>
              <a:rPr sz="2000" b="1" i="1" spc="-170" dirty="0">
                <a:solidFill>
                  <a:srgbClr val="775F54"/>
                </a:solidFill>
                <a:latin typeface="Times New Roman"/>
                <a:cs typeface="Times New Roman"/>
              </a:rPr>
              <a:t> </a:t>
            </a:r>
            <a:r>
              <a:rPr sz="2000" b="1" i="1" spc="-10" dirty="0">
                <a:solidFill>
                  <a:srgbClr val="775F54"/>
                </a:solidFill>
                <a:latin typeface="Times New Roman"/>
                <a:cs typeface="Times New Roman"/>
              </a:rPr>
              <a:t>Δημοτικού)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1630679"/>
            <a:ext cx="5486400" cy="35646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90597" y="5535879"/>
            <a:ext cx="37471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Rainbow Landscape, 1635 –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Rubens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5567" y="1915667"/>
            <a:ext cx="7560564" cy="29397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563495" y="5248402"/>
            <a:ext cx="576008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Παναγιώτης </a:t>
            </a:r>
            <a:r>
              <a:rPr sz="2000" spc="-20" dirty="0">
                <a:latin typeface="Times New Roman"/>
                <a:cs typeface="Times New Roman"/>
              </a:rPr>
              <a:t>Τέτσης, </a:t>
            </a:r>
            <a:r>
              <a:rPr sz="2000" dirty="0">
                <a:latin typeface="Times New Roman"/>
                <a:cs typeface="Times New Roman"/>
              </a:rPr>
              <a:t>Ουράνιο </a:t>
            </a:r>
            <a:r>
              <a:rPr sz="2000" spc="-15" dirty="0">
                <a:latin typeface="Times New Roman"/>
                <a:cs typeface="Times New Roman"/>
              </a:rPr>
              <a:t>τόξο,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2004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5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2000" u="sng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  <a:hlinkClick r:id="rId3" action="ppaction://hlinksldjump"/>
              </a:rPr>
              <a:t>Επιστ</a:t>
            </a:r>
            <a:r>
              <a:rPr sz="2000" u="sng" spc="-10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  <a:hlinkClick r:id="rId3" action="ppaction://hlinksldjump"/>
              </a:rPr>
              <a:t>ρ</a:t>
            </a:r>
            <a:r>
              <a:rPr sz="2000" u="sng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  <a:hlinkClick r:id="rId3" action="ppaction://hlinksldjump"/>
              </a:rPr>
              <a:t>οφή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2648" y="228600"/>
            <a:ext cx="8153400" cy="990600"/>
          </a:xfrm>
          <a:custGeom>
            <a:avLst/>
            <a:gdLst/>
            <a:ahLst/>
            <a:cxnLst/>
            <a:rect l="l" t="t" r="r" b="b"/>
            <a:pathLst>
              <a:path w="8153400" h="990600">
                <a:moveTo>
                  <a:pt x="8153400" y="0"/>
                </a:moveTo>
                <a:lnTo>
                  <a:pt x="0" y="0"/>
                </a:lnTo>
                <a:lnTo>
                  <a:pt x="0" y="990600"/>
                </a:lnTo>
                <a:lnTo>
                  <a:pt x="8153400" y="990600"/>
                </a:lnTo>
                <a:lnTo>
                  <a:pt x="8153400" y="0"/>
                </a:lnTo>
                <a:close/>
              </a:path>
            </a:pathLst>
          </a:custGeom>
          <a:solidFill>
            <a:srgbClr val="D3E1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9057" rIns="0" bIns="0" rtlCol="0">
            <a:spAutoFit/>
          </a:bodyPr>
          <a:lstStyle/>
          <a:p>
            <a:pPr marL="325755">
              <a:lnSpc>
                <a:spcPct val="100000"/>
              </a:lnSpc>
              <a:spcBef>
                <a:spcPts val="95"/>
              </a:spcBef>
            </a:pPr>
            <a:r>
              <a:rPr sz="2800" spc="-30" dirty="0">
                <a:solidFill>
                  <a:srgbClr val="775F54"/>
                </a:solidFill>
              </a:rPr>
              <a:t>Τι </a:t>
            </a:r>
            <a:r>
              <a:rPr sz="2800" spc="-5" dirty="0">
                <a:solidFill>
                  <a:srgbClr val="775F54"/>
                </a:solidFill>
              </a:rPr>
              <a:t>σημαίνει </a:t>
            </a:r>
            <a:r>
              <a:rPr sz="2800" spc="-15" dirty="0">
                <a:solidFill>
                  <a:srgbClr val="775F54"/>
                </a:solidFill>
              </a:rPr>
              <a:t>προϊδεάζω γνωσιολογικά </a:t>
            </a:r>
            <a:r>
              <a:rPr sz="2800" spc="-5" dirty="0">
                <a:solidFill>
                  <a:srgbClr val="775F54"/>
                </a:solidFill>
              </a:rPr>
              <a:t>τους</a:t>
            </a:r>
            <a:r>
              <a:rPr sz="2800" spc="85" dirty="0">
                <a:solidFill>
                  <a:srgbClr val="775F54"/>
                </a:solidFill>
              </a:rPr>
              <a:t> </a:t>
            </a:r>
            <a:r>
              <a:rPr sz="2800" spc="-5" dirty="0">
                <a:solidFill>
                  <a:srgbClr val="775F54"/>
                </a:solidFill>
              </a:rPr>
              <a:t>μαθητές;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618540" y="1571625"/>
            <a:ext cx="8044180" cy="478472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32105" marR="268605" indent="-320040">
              <a:lnSpc>
                <a:spcPct val="80000"/>
              </a:lnSpc>
              <a:spcBef>
                <a:spcPts val="53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1800" dirty="0">
                <a:latin typeface="Times New Roman"/>
                <a:cs typeface="Times New Roman"/>
              </a:rPr>
              <a:t>Η </a:t>
            </a:r>
            <a:r>
              <a:rPr sz="1800" b="1" dirty="0">
                <a:latin typeface="Times New Roman"/>
                <a:cs typeface="Times New Roman"/>
              </a:rPr>
              <a:t>γνωσιολογική προετοιμασία </a:t>
            </a:r>
            <a:r>
              <a:rPr sz="1800" dirty="0">
                <a:latin typeface="Times New Roman"/>
                <a:cs typeface="Times New Roman"/>
              </a:rPr>
              <a:t>έχει </a:t>
            </a:r>
            <a:r>
              <a:rPr sz="1800" spc="-10" dirty="0">
                <a:latin typeface="Times New Roman"/>
                <a:cs typeface="Times New Roman"/>
              </a:rPr>
              <a:t>σκοπό </a:t>
            </a:r>
            <a:r>
              <a:rPr sz="1800" spc="-5" dirty="0">
                <a:latin typeface="Times New Roman"/>
                <a:cs typeface="Times New Roman"/>
              </a:rPr>
              <a:t>να βοηθήσει τους μαθητές να  ανακαλέσουν στην μνήμη τους γνώσεις, </a:t>
            </a:r>
            <a:r>
              <a:rPr sz="1800" dirty="0">
                <a:latin typeface="Times New Roman"/>
                <a:cs typeface="Times New Roman"/>
              </a:rPr>
              <a:t>που είναι </a:t>
            </a:r>
            <a:r>
              <a:rPr sz="1800" spc="-5" dirty="0">
                <a:latin typeface="Times New Roman"/>
                <a:cs typeface="Times New Roman"/>
              </a:rPr>
              <a:t>αναγκαίες για την </a:t>
            </a:r>
            <a:r>
              <a:rPr sz="1800" spc="-10" dirty="0">
                <a:latin typeface="Times New Roman"/>
                <a:cs typeface="Times New Roman"/>
              </a:rPr>
              <a:t>οικοδόμηση  </a:t>
            </a:r>
            <a:r>
              <a:rPr sz="1800" spc="-5" dirty="0">
                <a:latin typeface="Times New Roman"/>
                <a:cs typeface="Times New Roman"/>
              </a:rPr>
              <a:t>της νέας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μάθησης.</a:t>
            </a:r>
            <a:endParaRPr sz="1800">
              <a:latin typeface="Times New Roman"/>
              <a:cs typeface="Times New Roman"/>
            </a:endParaRPr>
          </a:p>
          <a:p>
            <a:pPr marL="332105" marR="168910" indent="-320040" algn="just">
              <a:lnSpc>
                <a:spcPct val="80000"/>
              </a:lnSpc>
              <a:spcBef>
                <a:spcPts val="71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2740" algn="l"/>
              </a:tabLst>
            </a:pPr>
            <a:r>
              <a:rPr sz="1800" dirty="0">
                <a:latin typeface="Times New Roman"/>
                <a:cs typeface="Times New Roman"/>
              </a:rPr>
              <a:t>Η </a:t>
            </a:r>
            <a:r>
              <a:rPr sz="1800" b="1" spc="-5" dirty="0">
                <a:latin typeface="Times New Roman"/>
                <a:cs typeface="Times New Roman"/>
              </a:rPr>
              <a:t>κοινοποίηση </a:t>
            </a:r>
            <a:r>
              <a:rPr sz="1800" b="1" dirty="0">
                <a:latin typeface="Times New Roman"/>
                <a:cs typeface="Times New Roman"/>
              </a:rPr>
              <a:t>των </a:t>
            </a:r>
            <a:r>
              <a:rPr sz="1800" b="1" spc="-10" dirty="0">
                <a:latin typeface="Times New Roman"/>
                <a:cs typeface="Times New Roman"/>
              </a:rPr>
              <a:t>διδακτικών </a:t>
            </a:r>
            <a:r>
              <a:rPr sz="1800" b="1" spc="-15" dirty="0">
                <a:latin typeface="Times New Roman"/>
                <a:cs typeface="Times New Roman"/>
              </a:rPr>
              <a:t>στόχων, </a:t>
            </a:r>
            <a:r>
              <a:rPr sz="1800" spc="-5" dirty="0">
                <a:latin typeface="Times New Roman"/>
                <a:cs typeface="Times New Roman"/>
              </a:rPr>
              <a:t>μεταξύ </a:t>
            </a:r>
            <a:r>
              <a:rPr sz="1800" dirty="0">
                <a:latin typeface="Times New Roman"/>
                <a:cs typeface="Times New Roman"/>
              </a:rPr>
              <a:t>άλλων </a:t>
            </a:r>
            <a:r>
              <a:rPr sz="1800" spc="-5" dirty="0">
                <a:latin typeface="Times New Roman"/>
                <a:cs typeface="Times New Roman"/>
              </a:rPr>
              <a:t>τεχνικών, στοχεύει </a:t>
            </a:r>
            <a:r>
              <a:rPr sz="1800" dirty="0">
                <a:latin typeface="Times New Roman"/>
                <a:cs typeface="Times New Roman"/>
              </a:rPr>
              <a:t>στη  </a:t>
            </a:r>
            <a:r>
              <a:rPr sz="1800" spc="-10" dirty="0">
                <a:latin typeface="Times New Roman"/>
                <a:cs typeface="Times New Roman"/>
              </a:rPr>
              <a:t>διέγερση </a:t>
            </a:r>
            <a:r>
              <a:rPr sz="1800" dirty="0">
                <a:latin typeface="Times New Roman"/>
                <a:cs typeface="Times New Roman"/>
              </a:rPr>
              <a:t>του ενδιαφέροντος των </a:t>
            </a:r>
            <a:r>
              <a:rPr sz="1800" spc="-5" dirty="0">
                <a:latin typeface="Times New Roman"/>
                <a:cs typeface="Times New Roman"/>
              </a:rPr>
              <a:t>μαθητών για </a:t>
            </a:r>
            <a:r>
              <a:rPr sz="1800" dirty="0">
                <a:latin typeface="Times New Roman"/>
                <a:cs typeface="Times New Roman"/>
              </a:rPr>
              <a:t>το </a:t>
            </a:r>
            <a:r>
              <a:rPr sz="1800" spc="-10" dirty="0">
                <a:latin typeface="Times New Roman"/>
                <a:cs typeface="Times New Roman"/>
              </a:rPr>
              <a:t>Διδακτικό </a:t>
            </a:r>
            <a:r>
              <a:rPr sz="1800" spc="-5" dirty="0">
                <a:latin typeface="Times New Roman"/>
                <a:cs typeface="Times New Roman"/>
              </a:rPr>
              <a:t>αντικείμενο, </a:t>
            </a:r>
            <a:r>
              <a:rPr sz="1800" dirty="0">
                <a:latin typeface="Times New Roman"/>
                <a:cs typeface="Times New Roman"/>
              </a:rPr>
              <a:t>αλλά </a:t>
            </a:r>
            <a:r>
              <a:rPr sz="1800" spc="-5" dirty="0">
                <a:latin typeface="Times New Roman"/>
                <a:cs typeface="Times New Roman"/>
              </a:rPr>
              <a:t>και  </a:t>
            </a:r>
            <a:r>
              <a:rPr sz="1800" spc="-10" dirty="0">
                <a:latin typeface="Times New Roman"/>
                <a:cs typeface="Times New Roman"/>
              </a:rPr>
              <a:t>στην </a:t>
            </a:r>
            <a:r>
              <a:rPr sz="1800" b="1" dirty="0">
                <a:latin typeface="Times New Roman"/>
                <a:cs typeface="Times New Roman"/>
              </a:rPr>
              <a:t>γνωσιολογική προετοιμασία.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DD8046"/>
              </a:buClr>
              <a:buFont typeface="Wingdings"/>
              <a:buChar char=""/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Ο/η αποτελεσματικός εκπαιδευτικός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  <a:p>
            <a:pPr marL="332105" marR="5080" indent="-320040">
              <a:lnSpc>
                <a:spcPct val="80000"/>
              </a:lnSpc>
              <a:spcBef>
                <a:spcPts val="71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1800" dirty="0">
                <a:latin typeface="Times New Roman"/>
                <a:cs typeface="Times New Roman"/>
              </a:rPr>
              <a:t>οφείλει </a:t>
            </a:r>
            <a:r>
              <a:rPr sz="1800" spc="-5" dirty="0">
                <a:latin typeface="Times New Roman"/>
                <a:cs typeface="Times New Roman"/>
              </a:rPr>
              <a:t>να πληροφορεί </a:t>
            </a:r>
            <a:r>
              <a:rPr sz="1800" dirty="0">
                <a:latin typeface="Times New Roman"/>
                <a:cs typeface="Times New Roman"/>
              </a:rPr>
              <a:t>τα παιδιά </a:t>
            </a:r>
            <a:r>
              <a:rPr sz="1800" spc="-5" dirty="0">
                <a:latin typeface="Times New Roman"/>
                <a:cs typeface="Times New Roman"/>
              </a:rPr>
              <a:t>για τους </a:t>
            </a:r>
            <a:r>
              <a:rPr sz="1800" spc="-10" dirty="0">
                <a:latin typeface="Times New Roman"/>
                <a:cs typeface="Times New Roman"/>
              </a:rPr>
              <a:t>στόχους </a:t>
            </a:r>
            <a:r>
              <a:rPr sz="1800" spc="-5" dirty="0">
                <a:latin typeface="Times New Roman"/>
                <a:cs typeface="Times New Roman"/>
              </a:rPr>
              <a:t>της διδασκαλίας στην </a:t>
            </a:r>
            <a:r>
              <a:rPr sz="1800" dirty="0">
                <a:latin typeface="Times New Roman"/>
                <a:cs typeface="Times New Roman"/>
              </a:rPr>
              <a:t>αρχή, </a:t>
            </a:r>
            <a:r>
              <a:rPr sz="1800" spc="-5" dirty="0">
                <a:latin typeface="Times New Roman"/>
                <a:cs typeface="Times New Roman"/>
              </a:rPr>
              <a:t>στη  διάρκεια </a:t>
            </a:r>
            <a:r>
              <a:rPr sz="1800" dirty="0">
                <a:latin typeface="Times New Roman"/>
                <a:cs typeface="Times New Roman"/>
              </a:rPr>
              <a:t>ή και </a:t>
            </a:r>
            <a:r>
              <a:rPr sz="1800" spc="-5" dirty="0">
                <a:latin typeface="Times New Roman"/>
                <a:cs typeface="Times New Roman"/>
              </a:rPr>
              <a:t>στο τέλος </a:t>
            </a:r>
            <a:r>
              <a:rPr sz="1800" spc="-10" dirty="0">
                <a:latin typeface="Times New Roman"/>
                <a:cs typeface="Times New Roman"/>
              </a:rPr>
              <a:t>της. </a:t>
            </a:r>
            <a:r>
              <a:rPr sz="1800" spc="-5" dirty="0">
                <a:latin typeface="Times New Roman"/>
                <a:cs typeface="Times New Roman"/>
              </a:rPr>
              <a:t>Δεν </a:t>
            </a:r>
            <a:r>
              <a:rPr sz="1800" dirty="0">
                <a:latin typeface="Times New Roman"/>
                <a:cs typeface="Times New Roman"/>
              </a:rPr>
              <a:t>αρκεί </a:t>
            </a:r>
            <a:r>
              <a:rPr sz="1800" spc="-5" dirty="0">
                <a:latin typeface="Times New Roman"/>
                <a:cs typeface="Times New Roman"/>
              </a:rPr>
              <a:t>να γνωρίζει μόνο </a:t>
            </a:r>
            <a:r>
              <a:rPr sz="1800" dirty="0">
                <a:latin typeface="Times New Roman"/>
                <a:cs typeface="Times New Roman"/>
              </a:rPr>
              <a:t>ο </a:t>
            </a:r>
            <a:r>
              <a:rPr sz="1800" spc="-5" dirty="0">
                <a:latin typeface="Times New Roman"/>
                <a:cs typeface="Times New Roman"/>
              </a:rPr>
              <a:t>ίδιος </a:t>
            </a:r>
            <a:r>
              <a:rPr sz="1800" dirty="0">
                <a:latin typeface="Times New Roman"/>
                <a:cs typeface="Times New Roman"/>
              </a:rPr>
              <a:t>το </a:t>
            </a:r>
            <a:r>
              <a:rPr sz="1800" spc="-10" dirty="0">
                <a:latin typeface="Times New Roman"/>
                <a:cs typeface="Times New Roman"/>
              </a:rPr>
              <a:t>στόχο </a:t>
            </a:r>
            <a:r>
              <a:rPr sz="1800" spc="-5" dirty="0">
                <a:latin typeface="Times New Roman"/>
                <a:cs typeface="Times New Roman"/>
              </a:rPr>
              <a:t>της  εκάστοτε ενότητας, είναι </a:t>
            </a:r>
            <a:r>
              <a:rPr sz="1800" dirty="0">
                <a:latin typeface="Times New Roman"/>
                <a:cs typeface="Times New Roman"/>
              </a:rPr>
              <a:t>απαραίτητο </a:t>
            </a:r>
            <a:r>
              <a:rPr sz="1800" spc="-5" dirty="0">
                <a:latin typeface="Times New Roman"/>
                <a:cs typeface="Times New Roman"/>
              </a:rPr>
              <a:t>να </a:t>
            </a:r>
            <a:r>
              <a:rPr sz="1800" dirty="0">
                <a:latin typeface="Times New Roman"/>
                <a:cs typeface="Times New Roman"/>
              </a:rPr>
              <a:t>έχει </a:t>
            </a:r>
            <a:r>
              <a:rPr sz="1800" spc="-5" dirty="0">
                <a:latin typeface="Times New Roman"/>
                <a:cs typeface="Times New Roman"/>
              </a:rPr>
              <a:t>προσανατολιστεί σ’ </a:t>
            </a:r>
            <a:r>
              <a:rPr sz="1800" dirty="0">
                <a:latin typeface="Times New Roman"/>
                <a:cs typeface="Times New Roman"/>
              </a:rPr>
              <a:t>αυτόν </a:t>
            </a:r>
            <a:r>
              <a:rPr sz="1800" spc="-5" dirty="0">
                <a:latin typeface="Times New Roman"/>
                <a:cs typeface="Times New Roman"/>
              </a:rPr>
              <a:t>και </a:t>
            </a:r>
            <a:r>
              <a:rPr sz="1800" dirty="0">
                <a:latin typeface="Times New Roman"/>
                <a:cs typeface="Times New Roman"/>
              </a:rPr>
              <a:t>ο  </a:t>
            </a:r>
            <a:r>
              <a:rPr sz="1800" spc="-5" dirty="0">
                <a:latin typeface="Times New Roman"/>
                <a:cs typeface="Times New Roman"/>
              </a:rPr>
              <a:t>μαθητής, διότι </a:t>
            </a:r>
            <a:r>
              <a:rPr sz="1800" dirty="0">
                <a:latin typeface="Times New Roman"/>
                <a:cs typeface="Times New Roman"/>
              </a:rPr>
              <a:t>ο </a:t>
            </a:r>
            <a:r>
              <a:rPr sz="1800" spc="-10" dirty="0">
                <a:latin typeface="Times New Roman"/>
                <a:cs typeface="Times New Roman"/>
              </a:rPr>
              <a:t>μαθητής </a:t>
            </a:r>
            <a:r>
              <a:rPr sz="1800" dirty="0">
                <a:latin typeface="Times New Roman"/>
                <a:cs typeface="Times New Roman"/>
              </a:rPr>
              <a:t>είναι εκείνος ο οποίος </a:t>
            </a:r>
            <a:r>
              <a:rPr sz="1800" spc="-5" dirty="0">
                <a:latin typeface="Times New Roman"/>
                <a:cs typeface="Times New Roman"/>
              </a:rPr>
              <a:t>καλείται να </a:t>
            </a:r>
            <a:r>
              <a:rPr sz="1800" dirty="0">
                <a:latin typeface="Times New Roman"/>
                <a:cs typeface="Times New Roman"/>
              </a:rPr>
              <a:t>πετύχει αυτόν το </a:t>
            </a:r>
            <a:r>
              <a:rPr sz="1800" spc="-10" dirty="0">
                <a:latin typeface="Times New Roman"/>
                <a:cs typeface="Times New Roman"/>
              </a:rPr>
              <a:t>στόχο  </a:t>
            </a:r>
            <a:r>
              <a:rPr sz="1800" spc="-5" dirty="0">
                <a:latin typeface="Times New Roman"/>
                <a:cs typeface="Times New Roman"/>
              </a:rPr>
              <a:t>και </a:t>
            </a:r>
            <a:r>
              <a:rPr sz="1800" dirty="0">
                <a:latin typeface="Times New Roman"/>
                <a:cs typeface="Times New Roman"/>
              </a:rPr>
              <a:t>η </a:t>
            </a:r>
            <a:r>
              <a:rPr sz="1800" spc="-10" dirty="0">
                <a:latin typeface="Times New Roman"/>
                <a:cs typeface="Times New Roman"/>
              </a:rPr>
              <a:t>τυχόν </a:t>
            </a:r>
            <a:r>
              <a:rPr sz="1800" spc="-5" dirty="0">
                <a:latin typeface="Times New Roman"/>
                <a:cs typeface="Times New Roman"/>
              </a:rPr>
              <a:t>επιτυχία </a:t>
            </a:r>
            <a:r>
              <a:rPr sz="1800" dirty="0">
                <a:latin typeface="Times New Roman"/>
                <a:cs typeface="Times New Roman"/>
              </a:rPr>
              <a:t>ή </a:t>
            </a:r>
            <a:r>
              <a:rPr sz="1800" spc="-5" dirty="0">
                <a:latin typeface="Times New Roman"/>
                <a:cs typeface="Times New Roman"/>
              </a:rPr>
              <a:t>αποτυχία </a:t>
            </a:r>
            <a:r>
              <a:rPr sz="1800" spc="-10" dirty="0">
                <a:latin typeface="Times New Roman"/>
                <a:cs typeface="Times New Roman"/>
              </a:rPr>
              <a:t>εξαρτάται </a:t>
            </a:r>
            <a:r>
              <a:rPr sz="1800" spc="-5" dirty="0">
                <a:latin typeface="Times New Roman"/>
                <a:cs typeface="Times New Roman"/>
              </a:rPr>
              <a:t>σε μεγάλο βαθμό και </a:t>
            </a:r>
            <a:r>
              <a:rPr sz="1800" dirty="0">
                <a:latin typeface="Times New Roman"/>
                <a:cs typeface="Times New Roman"/>
              </a:rPr>
              <a:t>από </a:t>
            </a:r>
            <a:r>
              <a:rPr sz="1800" spc="-5" dirty="0">
                <a:latin typeface="Times New Roman"/>
                <a:cs typeface="Times New Roman"/>
              </a:rPr>
              <a:t>τις δικές </a:t>
            </a:r>
            <a:r>
              <a:rPr sz="1800" dirty="0">
                <a:latin typeface="Times New Roman"/>
                <a:cs typeface="Times New Roman"/>
              </a:rPr>
              <a:t>του  προσπάθειες </a:t>
            </a:r>
            <a:r>
              <a:rPr sz="1800" spc="-5" dirty="0">
                <a:latin typeface="Times New Roman"/>
                <a:cs typeface="Times New Roman"/>
              </a:rPr>
              <a:t>και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δυνάμεις.</a:t>
            </a:r>
            <a:endParaRPr sz="1800">
              <a:latin typeface="Times New Roman"/>
              <a:cs typeface="Times New Roman"/>
            </a:endParaRPr>
          </a:p>
          <a:p>
            <a:pPr marL="332105" marR="335915" indent="-320040">
              <a:lnSpc>
                <a:spcPts val="1730"/>
              </a:lnSpc>
              <a:spcBef>
                <a:spcPts val="68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1800" spc="-5" dirty="0">
                <a:latin typeface="Times New Roman"/>
                <a:cs typeface="Times New Roman"/>
              </a:rPr>
              <a:t>Μπορεί να προκαλεί </a:t>
            </a:r>
            <a:r>
              <a:rPr sz="1800" dirty="0">
                <a:latin typeface="Times New Roman"/>
                <a:cs typeface="Times New Roman"/>
              </a:rPr>
              <a:t>τα παιδιά </a:t>
            </a:r>
            <a:r>
              <a:rPr sz="1800" spc="-5" dirty="0">
                <a:latin typeface="Times New Roman"/>
                <a:cs typeface="Times New Roman"/>
              </a:rPr>
              <a:t>να σκεφτούν </a:t>
            </a:r>
            <a:r>
              <a:rPr sz="1800" dirty="0">
                <a:latin typeface="Times New Roman"/>
                <a:cs typeface="Times New Roman"/>
              </a:rPr>
              <a:t>το </a:t>
            </a:r>
            <a:r>
              <a:rPr sz="1800" spc="-10" dirty="0">
                <a:latin typeface="Times New Roman"/>
                <a:cs typeface="Times New Roman"/>
              </a:rPr>
              <a:t>στόχο </a:t>
            </a:r>
            <a:r>
              <a:rPr sz="1800" dirty="0">
                <a:latin typeface="Times New Roman"/>
                <a:cs typeface="Times New Roman"/>
              </a:rPr>
              <a:t>ή τους </a:t>
            </a:r>
            <a:r>
              <a:rPr sz="1800" spc="-10" dirty="0">
                <a:latin typeface="Times New Roman"/>
                <a:cs typeface="Times New Roman"/>
              </a:rPr>
              <a:t>στόχους </a:t>
            </a:r>
            <a:r>
              <a:rPr sz="1800" dirty="0">
                <a:latin typeface="Times New Roman"/>
                <a:cs typeface="Times New Roman"/>
              </a:rPr>
              <a:t>για </a:t>
            </a:r>
            <a:r>
              <a:rPr sz="1800" spc="-5" dirty="0">
                <a:latin typeface="Times New Roman"/>
                <a:cs typeface="Times New Roman"/>
              </a:rPr>
              <a:t>την  πραγματοποίηση μίας δραστηριότητας, αναπτύσσοντας </a:t>
            </a:r>
            <a:r>
              <a:rPr sz="1800" dirty="0">
                <a:latin typeface="Times New Roman"/>
                <a:cs typeface="Times New Roman"/>
              </a:rPr>
              <a:t>έτσι τα </a:t>
            </a:r>
            <a:r>
              <a:rPr sz="1800" spc="-5" dirty="0">
                <a:latin typeface="Times New Roman"/>
                <a:cs typeface="Times New Roman"/>
              </a:rPr>
              <a:t>κίνητρά τους για  μάθηση (Anderman, </a:t>
            </a:r>
            <a:r>
              <a:rPr sz="1800" dirty="0">
                <a:latin typeface="Times New Roman"/>
                <a:cs typeface="Times New Roman"/>
              </a:rPr>
              <a:t>Patrick, Hruda &amp; Linnenbrink,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2002).</a:t>
            </a:r>
            <a:endParaRPr sz="1800">
              <a:latin typeface="Times New Roman"/>
              <a:cs typeface="Times New Roman"/>
            </a:endParaRPr>
          </a:p>
          <a:p>
            <a:pPr marL="332105" marR="119380" indent="-320040">
              <a:lnSpc>
                <a:spcPct val="80000"/>
              </a:lnSpc>
              <a:spcBef>
                <a:spcPts val="705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88620" algn="l"/>
                <a:tab pos="389255" algn="l"/>
              </a:tabLst>
            </a:pPr>
            <a:r>
              <a:rPr dirty="0"/>
              <a:t>	</a:t>
            </a:r>
            <a:r>
              <a:rPr sz="1800" spc="-5" dirty="0">
                <a:latin typeface="Times New Roman"/>
                <a:cs typeface="Times New Roman"/>
              </a:rPr>
              <a:t>Οι κοινοποιημένοι </a:t>
            </a:r>
            <a:r>
              <a:rPr sz="1800" spc="-10" dirty="0">
                <a:latin typeface="Times New Roman"/>
                <a:cs typeface="Times New Roman"/>
              </a:rPr>
              <a:t>στόχοι </a:t>
            </a:r>
            <a:r>
              <a:rPr sz="1800" spc="-5" dirty="0">
                <a:latin typeface="Times New Roman"/>
                <a:cs typeface="Times New Roman"/>
              </a:rPr>
              <a:t>λειτουργούν </a:t>
            </a:r>
            <a:r>
              <a:rPr sz="1800" dirty="0">
                <a:latin typeface="Times New Roman"/>
                <a:cs typeface="Times New Roman"/>
              </a:rPr>
              <a:t>και </a:t>
            </a:r>
            <a:r>
              <a:rPr sz="1800" spc="-5" dirty="0">
                <a:latin typeface="Times New Roman"/>
                <a:cs typeface="Times New Roman"/>
              </a:rPr>
              <a:t>ως</a:t>
            </a:r>
            <a:r>
              <a:rPr sz="1800" u="heavy" spc="-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10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προκαταβολικοί </a:t>
            </a:r>
            <a:r>
              <a:rPr sz="1800" b="1" u="heavy" spc="-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οργανωτές</a:t>
            </a:r>
            <a:r>
              <a:rPr sz="1800" b="1" spc="-5" dirty="0">
                <a:solidFill>
                  <a:srgbClr val="F7B615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για </a:t>
            </a:r>
            <a:r>
              <a:rPr sz="1800" dirty="0">
                <a:latin typeface="Times New Roman"/>
                <a:cs typeface="Times New Roman"/>
              </a:rPr>
              <a:t>τη  </a:t>
            </a:r>
            <a:r>
              <a:rPr sz="1800" spc="-5" dirty="0">
                <a:latin typeface="Times New Roman"/>
                <a:cs typeface="Times New Roman"/>
              </a:rPr>
              <a:t>νέα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μάθηση.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2648" y="228600"/>
            <a:ext cx="8153400" cy="990600"/>
          </a:xfrm>
          <a:custGeom>
            <a:avLst/>
            <a:gdLst/>
            <a:ahLst/>
            <a:cxnLst/>
            <a:rect l="l" t="t" r="r" b="b"/>
            <a:pathLst>
              <a:path w="8153400" h="990600">
                <a:moveTo>
                  <a:pt x="8153400" y="0"/>
                </a:moveTo>
                <a:lnTo>
                  <a:pt x="0" y="0"/>
                </a:lnTo>
                <a:lnTo>
                  <a:pt x="0" y="990600"/>
                </a:lnTo>
                <a:lnTo>
                  <a:pt x="8153400" y="990600"/>
                </a:lnTo>
                <a:lnTo>
                  <a:pt x="8153400" y="0"/>
                </a:lnTo>
                <a:close/>
              </a:path>
            </a:pathLst>
          </a:custGeom>
          <a:solidFill>
            <a:srgbClr val="D3E1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7909" rIns="0" bIns="0" rtlCol="0">
            <a:spAutoFit/>
          </a:bodyPr>
          <a:lstStyle/>
          <a:p>
            <a:pPr marL="325755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775F54"/>
                </a:solidFill>
              </a:rPr>
              <a:t>Οι </a:t>
            </a:r>
            <a:r>
              <a:rPr sz="2800" spc="-20" dirty="0">
                <a:solidFill>
                  <a:srgbClr val="775F54"/>
                </a:solidFill>
              </a:rPr>
              <a:t>προκαταβολικοί</a:t>
            </a:r>
            <a:r>
              <a:rPr sz="2800" spc="10" dirty="0">
                <a:solidFill>
                  <a:srgbClr val="775F54"/>
                </a:solidFill>
              </a:rPr>
              <a:t> </a:t>
            </a:r>
            <a:r>
              <a:rPr sz="2800" spc="-10" dirty="0">
                <a:solidFill>
                  <a:srgbClr val="775F54"/>
                </a:solidFill>
              </a:rPr>
              <a:t>οργανωτές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1011732" y="1623186"/>
            <a:ext cx="7660005" cy="387985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80"/>
              </a:spcBef>
            </a:pPr>
            <a:r>
              <a:rPr sz="2800" spc="-5" dirty="0">
                <a:latin typeface="Times New Roman"/>
                <a:cs typeface="Times New Roman"/>
              </a:rPr>
              <a:t>Οι </a:t>
            </a:r>
            <a:r>
              <a:rPr sz="2800" b="1" spc="-20" dirty="0">
                <a:latin typeface="Times New Roman"/>
                <a:cs typeface="Times New Roman"/>
              </a:rPr>
              <a:t>προκαταβολικοί </a:t>
            </a:r>
            <a:r>
              <a:rPr sz="2800" b="1" spc="-10" dirty="0">
                <a:latin typeface="Times New Roman"/>
                <a:cs typeface="Times New Roman"/>
              </a:rPr>
              <a:t>οργανωτές </a:t>
            </a:r>
            <a:r>
              <a:rPr sz="2800" spc="-5" dirty="0">
                <a:latin typeface="Times New Roman"/>
                <a:cs typeface="Times New Roman"/>
              </a:rPr>
              <a:t>είναι παράγραφοι ή  πίνακες στοιχείων γνώσης που θα αναφερθούν στην  ενότητα ή στις ενότητες που θα </a:t>
            </a:r>
            <a:r>
              <a:rPr sz="2800" spc="-10" dirty="0">
                <a:latin typeface="Times New Roman"/>
                <a:cs typeface="Times New Roman"/>
              </a:rPr>
              <a:t>ακολουθήσουν. </a:t>
            </a:r>
            <a:r>
              <a:rPr sz="2800" spc="-5" dirty="0">
                <a:latin typeface="Times New Roman"/>
                <a:cs typeface="Times New Roman"/>
              </a:rPr>
              <a:t>Η  </a:t>
            </a:r>
            <a:r>
              <a:rPr sz="2800" spc="-10" dirty="0">
                <a:latin typeface="Times New Roman"/>
                <a:cs typeface="Times New Roman"/>
              </a:rPr>
              <a:t>λειτουργικότητά </a:t>
            </a:r>
            <a:r>
              <a:rPr sz="2800" spc="-5" dirty="0">
                <a:latin typeface="Times New Roman"/>
                <a:cs typeface="Times New Roman"/>
              </a:rPr>
              <a:t>τους στηρίζεται στην παράδοση πως  </a:t>
            </a:r>
            <a:r>
              <a:rPr sz="2800" spc="-10" dirty="0">
                <a:latin typeface="Times New Roman"/>
                <a:cs typeface="Times New Roman"/>
              </a:rPr>
              <a:t>μπορούμε </a:t>
            </a:r>
            <a:r>
              <a:rPr sz="2800" spc="-5" dirty="0">
                <a:latin typeface="Times New Roman"/>
                <a:cs typeface="Times New Roman"/>
              </a:rPr>
              <a:t>να </a:t>
            </a:r>
            <a:r>
              <a:rPr sz="2800" spc="-15" dirty="0">
                <a:latin typeface="Times New Roman"/>
                <a:cs typeface="Times New Roman"/>
              </a:rPr>
              <a:t>έχουμε </a:t>
            </a:r>
            <a:r>
              <a:rPr sz="2800" spc="-10" dirty="0">
                <a:latin typeface="Times New Roman"/>
                <a:cs typeface="Times New Roman"/>
              </a:rPr>
              <a:t>σημαντικά </a:t>
            </a:r>
            <a:r>
              <a:rPr sz="2800" spc="-15" dirty="0">
                <a:latin typeface="Times New Roman"/>
                <a:cs typeface="Times New Roman"/>
              </a:rPr>
              <a:t>και </a:t>
            </a:r>
            <a:r>
              <a:rPr sz="2800" spc="-10" dirty="0">
                <a:latin typeface="Times New Roman"/>
                <a:cs typeface="Times New Roman"/>
              </a:rPr>
              <a:t>θετικά  </a:t>
            </a:r>
            <a:r>
              <a:rPr sz="2800" spc="-5" dirty="0">
                <a:latin typeface="Times New Roman"/>
                <a:cs typeface="Times New Roman"/>
              </a:rPr>
              <a:t>αποτελέσματα στη μάθηση όλων των </a:t>
            </a:r>
            <a:r>
              <a:rPr sz="2800" spc="-10" dirty="0">
                <a:latin typeface="Times New Roman"/>
                <a:cs typeface="Times New Roman"/>
              </a:rPr>
              <a:t>μαθητών, </a:t>
            </a:r>
            <a:r>
              <a:rPr sz="2800" spc="-5" dirty="0">
                <a:latin typeface="Times New Roman"/>
                <a:cs typeface="Times New Roman"/>
              </a:rPr>
              <a:t>αν  αυτοί </a:t>
            </a:r>
            <a:r>
              <a:rPr sz="2800" spc="-20" dirty="0">
                <a:latin typeface="Times New Roman"/>
                <a:cs typeface="Times New Roman"/>
              </a:rPr>
              <a:t>γνωρίζουν </a:t>
            </a:r>
            <a:r>
              <a:rPr sz="2800" spc="-5" dirty="0">
                <a:latin typeface="Times New Roman"/>
                <a:cs typeface="Times New Roman"/>
              </a:rPr>
              <a:t>από πριν </a:t>
            </a:r>
            <a:r>
              <a:rPr sz="2800" spc="-10" dirty="0">
                <a:latin typeface="Times New Roman"/>
                <a:cs typeface="Times New Roman"/>
              </a:rPr>
              <a:t>κι </a:t>
            </a:r>
            <a:r>
              <a:rPr sz="2800" spc="-15" dirty="0">
                <a:latin typeface="Times New Roman"/>
                <a:cs typeface="Times New Roman"/>
              </a:rPr>
              <a:t>έχουν </a:t>
            </a:r>
            <a:r>
              <a:rPr sz="2800" spc="-5" dirty="0">
                <a:latin typeface="Times New Roman"/>
                <a:cs typeface="Times New Roman"/>
              </a:rPr>
              <a:t>μια οργανωμένη  </a:t>
            </a:r>
            <a:r>
              <a:rPr sz="2800" spc="-15" dirty="0">
                <a:latin typeface="Times New Roman"/>
                <a:cs typeface="Times New Roman"/>
              </a:rPr>
              <a:t>εικόνα </a:t>
            </a:r>
            <a:r>
              <a:rPr sz="2800" spc="-5" dirty="0">
                <a:latin typeface="Times New Roman"/>
                <a:cs typeface="Times New Roman"/>
              </a:rPr>
              <a:t>για την πληροφορία στην οποία θα εκτεθούν  </a:t>
            </a:r>
            <a:r>
              <a:rPr sz="2800" dirty="0">
                <a:latin typeface="Times New Roman"/>
                <a:cs typeface="Times New Roman"/>
              </a:rPr>
              <a:t>(Ausubel, 1960˙ </a:t>
            </a:r>
            <a:r>
              <a:rPr sz="2800" spc="-5" dirty="0">
                <a:latin typeface="Times New Roman"/>
                <a:cs typeface="Times New Roman"/>
              </a:rPr>
              <a:t>Ausubel &amp; </a:t>
            </a:r>
            <a:r>
              <a:rPr sz="2800" spc="-40" dirty="0">
                <a:latin typeface="Times New Roman"/>
                <a:cs typeface="Times New Roman"/>
              </a:rPr>
              <a:t>Youssef,</a:t>
            </a:r>
            <a:r>
              <a:rPr sz="2800" spc="-3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1963).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272542"/>
            <a:ext cx="673544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775F54"/>
                </a:solidFill>
              </a:rPr>
              <a:t>Παραδείγματα </a:t>
            </a:r>
            <a:r>
              <a:rPr sz="2800" spc="-20" dirty="0">
                <a:solidFill>
                  <a:srgbClr val="775F54"/>
                </a:solidFill>
              </a:rPr>
              <a:t>προκαταβολικών </a:t>
            </a:r>
            <a:r>
              <a:rPr sz="2800" spc="-10" dirty="0">
                <a:solidFill>
                  <a:srgbClr val="775F54"/>
                </a:solidFill>
              </a:rPr>
              <a:t>οργανωτών  (Γλώσσα </a:t>
            </a:r>
            <a:r>
              <a:rPr sz="2800" spc="-5" dirty="0">
                <a:solidFill>
                  <a:srgbClr val="775F54"/>
                </a:solidFill>
              </a:rPr>
              <a:t>Α΄</a:t>
            </a:r>
            <a:r>
              <a:rPr sz="2800" spc="-225" dirty="0">
                <a:solidFill>
                  <a:srgbClr val="775F54"/>
                </a:solidFill>
              </a:rPr>
              <a:t> </a:t>
            </a:r>
            <a:r>
              <a:rPr sz="2800" spc="-15" dirty="0">
                <a:solidFill>
                  <a:srgbClr val="775F54"/>
                </a:solidFill>
              </a:rPr>
              <a:t>Δημοτικού)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2627375" y="1700777"/>
            <a:ext cx="3373975" cy="48966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648" y="333756"/>
            <a:ext cx="8153400" cy="749935"/>
          </a:xfrm>
          <a:prstGeom prst="rect">
            <a:avLst/>
          </a:prstGeom>
          <a:solidFill>
            <a:srgbClr val="D3E1EC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2855"/>
              </a:lnSpc>
            </a:pPr>
            <a:r>
              <a:rPr sz="2800" spc="-5" dirty="0">
                <a:solidFill>
                  <a:srgbClr val="775F54"/>
                </a:solidFill>
              </a:rPr>
              <a:t>Παραδείγματα </a:t>
            </a:r>
            <a:r>
              <a:rPr sz="2800" spc="-20" dirty="0">
                <a:solidFill>
                  <a:srgbClr val="775F54"/>
                </a:solidFill>
              </a:rPr>
              <a:t>προκαταβολικών</a:t>
            </a:r>
            <a:r>
              <a:rPr sz="2800" spc="65" dirty="0">
                <a:solidFill>
                  <a:srgbClr val="775F54"/>
                </a:solidFill>
              </a:rPr>
              <a:t> </a:t>
            </a:r>
            <a:r>
              <a:rPr sz="2800" spc="-10" dirty="0">
                <a:solidFill>
                  <a:srgbClr val="775F54"/>
                </a:solidFill>
              </a:rPr>
              <a:t>οργανωτών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691692" y="2653106"/>
            <a:ext cx="5480685" cy="1483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u="heavy" spc="-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</a:rPr>
              <a:t>Βιβλίο </a:t>
            </a:r>
            <a:r>
              <a:rPr sz="2800" u="heavy" spc="-10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</a:rPr>
              <a:t>Κοινωνικής</a:t>
            </a:r>
            <a:r>
              <a:rPr sz="2800" u="heavy" spc="-15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3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</a:rPr>
              <a:t>Αγωγής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u="heavy" spc="-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</a:rPr>
              <a:t>Μελέτη Περιβάλλοντος Β΄</a:t>
            </a:r>
            <a:r>
              <a:rPr sz="2800" u="heavy" spc="-18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1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</a:rPr>
              <a:t>Δημοτικού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04558" y="6067450"/>
            <a:ext cx="11506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u="sng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Επιστ</a:t>
            </a:r>
            <a:r>
              <a:rPr sz="2000" u="sng" spc="-10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ρ</a:t>
            </a:r>
            <a:r>
              <a:rPr sz="2000" u="sng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οφή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2648" y="228600"/>
            <a:ext cx="8153400" cy="990600"/>
          </a:xfrm>
          <a:custGeom>
            <a:avLst/>
            <a:gdLst/>
            <a:ahLst/>
            <a:cxnLst/>
            <a:rect l="l" t="t" r="r" b="b"/>
            <a:pathLst>
              <a:path w="8153400" h="990600">
                <a:moveTo>
                  <a:pt x="8153400" y="0"/>
                </a:moveTo>
                <a:lnTo>
                  <a:pt x="0" y="0"/>
                </a:lnTo>
                <a:lnTo>
                  <a:pt x="0" y="990600"/>
                </a:lnTo>
                <a:lnTo>
                  <a:pt x="8153400" y="990600"/>
                </a:lnTo>
                <a:lnTo>
                  <a:pt x="8153400" y="0"/>
                </a:lnTo>
                <a:close/>
              </a:path>
            </a:pathLst>
          </a:custGeom>
          <a:solidFill>
            <a:srgbClr val="BED2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4536" rIns="0" bIns="0" rtlCol="0">
            <a:spAutoFit/>
          </a:bodyPr>
          <a:lstStyle/>
          <a:p>
            <a:pPr marL="325755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7A3C17"/>
                </a:solidFill>
              </a:rPr>
              <a:t>Προηγούμενες γνώσεις των </a:t>
            </a:r>
            <a:r>
              <a:rPr sz="3600" spc="-5" dirty="0">
                <a:solidFill>
                  <a:srgbClr val="7A3C17"/>
                </a:solidFill>
              </a:rPr>
              <a:t>μαθητών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691692" y="2152014"/>
            <a:ext cx="7998459" cy="1794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900" spc="-5" dirty="0">
                <a:latin typeface="Times New Roman"/>
                <a:cs typeface="Times New Roman"/>
              </a:rPr>
              <a:t>“ο πιο σπουδαίος απλός </a:t>
            </a:r>
            <a:r>
              <a:rPr sz="2900" dirty="0">
                <a:latin typeface="Times New Roman"/>
                <a:cs typeface="Times New Roman"/>
              </a:rPr>
              <a:t>παράγοντας </a:t>
            </a:r>
            <a:r>
              <a:rPr sz="2900" spc="-5" dirty="0">
                <a:latin typeface="Times New Roman"/>
                <a:cs typeface="Times New Roman"/>
              </a:rPr>
              <a:t>που επηρεάζει  </a:t>
            </a:r>
            <a:r>
              <a:rPr sz="2900" dirty="0">
                <a:latin typeface="Times New Roman"/>
                <a:cs typeface="Times New Roman"/>
              </a:rPr>
              <a:t>τη </a:t>
            </a:r>
            <a:r>
              <a:rPr sz="2900" spc="-5" dirty="0">
                <a:latin typeface="Times New Roman"/>
                <a:cs typeface="Times New Roman"/>
              </a:rPr>
              <a:t>μάθηση </a:t>
            </a:r>
            <a:r>
              <a:rPr sz="2900" dirty="0">
                <a:latin typeface="Times New Roman"/>
                <a:cs typeface="Times New Roman"/>
              </a:rPr>
              <a:t>είναι </a:t>
            </a:r>
            <a:r>
              <a:rPr sz="2900" spc="-5" dirty="0">
                <a:latin typeface="Times New Roman"/>
                <a:cs typeface="Times New Roman"/>
              </a:rPr>
              <a:t>αυτό </a:t>
            </a:r>
            <a:r>
              <a:rPr sz="2900" dirty="0">
                <a:latin typeface="Times New Roman"/>
                <a:cs typeface="Times New Roman"/>
              </a:rPr>
              <a:t>που ο </a:t>
            </a:r>
            <a:r>
              <a:rPr sz="2900" spc="-5" dirty="0">
                <a:latin typeface="Times New Roman"/>
                <a:cs typeface="Times New Roman"/>
              </a:rPr>
              <a:t>μαθητής ήδη </a:t>
            </a:r>
            <a:r>
              <a:rPr sz="2900" spc="-10" dirty="0">
                <a:latin typeface="Times New Roman"/>
                <a:cs typeface="Times New Roman"/>
              </a:rPr>
              <a:t>γνωρίζει.  </a:t>
            </a:r>
            <a:r>
              <a:rPr sz="2900" spc="-15" dirty="0">
                <a:latin typeface="Times New Roman"/>
                <a:cs typeface="Times New Roman"/>
              </a:rPr>
              <a:t>Εξακρίβωσέ </a:t>
            </a:r>
            <a:r>
              <a:rPr sz="2900" spc="-5" dirty="0">
                <a:latin typeface="Times New Roman"/>
                <a:cs typeface="Times New Roman"/>
              </a:rPr>
              <a:t>το </a:t>
            </a:r>
            <a:r>
              <a:rPr sz="2900" spc="-10" dirty="0">
                <a:latin typeface="Times New Roman"/>
                <a:cs typeface="Times New Roman"/>
              </a:rPr>
              <a:t>και δίδαξέ </a:t>
            </a:r>
            <a:r>
              <a:rPr sz="2900" spc="-5" dirty="0">
                <a:latin typeface="Times New Roman"/>
                <a:cs typeface="Times New Roman"/>
              </a:rPr>
              <a:t>τον σύμφωνα με αυτό”  </a:t>
            </a:r>
            <a:r>
              <a:rPr sz="2900" dirty="0">
                <a:latin typeface="Times New Roman"/>
                <a:cs typeface="Times New Roman"/>
              </a:rPr>
              <a:t>Ausubel</a:t>
            </a:r>
            <a:r>
              <a:rPr sz="2900" spc="-15" dirty="0">
                <a:latin typeface="Times New Roman"/>
                <a:cs typeface="Times New Roman"/>
              </a:rPr>
              <a:t> </a:t>
            </a:r>
            <a:r>
              <a:rPr sz="2900" dirty="0">
                <a:latin typeface="Times New Roman"/>
                <a:cs typeface="Times New Roman"/>
              </a:rPr>
              <a:t>(1969)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121" y="1265682"/>
            <a:ext cx="2114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Comic Sans MS"/>
                <a:cs typeface="Comic Sans MS"/>
              </a:rPr>
              <a:t>41</a:t>
            </a:r>
            <a:endParaRPr sz="1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634"/>
            <a:chOff x="0" y="0"/>
            <a:chExt cx="9144000" cy="6858634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744220"/>
            </a:xfrm>
            <a:custGeom>
              <a:avLst/>
              <a:gdLst/>
              <a:ahLst/>
              <a:cxnLst/>
              <a:rect l="l" t="t" r="r" b="b"/>
              <a:pathLst>
                <a:path w="9144000" h="744220">
                  <a:moveTo>
                    <a:pt x="0" y="744118"/>
                  </a:moveTo>
                  <a:lnTo>
                    <a:pt x="9144000" y="744118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744118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782192"/>
              <a:ext cx="9144000" cy="655955"/>
            </a:xfrm>
            <a:custGeom>
              <a:avLst/>
              <a:gdLst/>
              <a:ahLst/>
              <a:cxnLst/>
              <a:rect l="l" t="t" r="r" b="b"/>
              <a:pathLst>
                <a:path w="9144000" h="655955">
                  <a:moveTo>
                    <a:pt x="0" y="655447"/>
                  </a:moveTo>
                  <a:lnTo>
                    <a:pt x="9144000" y="655447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655447"/>
                  </a:lnTo>
                  <a:close/>
                </a:path>
              </a:pathLst>
            </a:custGeom>
            <a:solidFill>
              <a:srgbClr val="DCE4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1437627"/>
              <a:ext cx="9144000" cy="657860"/>
            </a:xfrm>
            <a:custGeom>
              <a:avLst/>
              <a:gdLst/>
              <a:ahLst/>
              <a:cxnLst/>
              <a:rect l="l" t="t" r="r" b="b"/>
              <a:pathLst>
                <a:path w="9144000" h="657860">
                  <a:moveTo>
                    <a:pt x="9144000" y="0"/>
                  </a:moveTo>
                  <a:lnTo>
                    <a:pt x="0" y="0"/>
                  </a:lnTo>
                  <a:lnTo>
                    <a:pt x="0" y="657237"/>
                  </a:lnTo>
                  <a:lnTo>
                    <a:pt x="9144000" y="657237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EF3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2094826"/>
              <a:ext cx="9144000" cy="739775"/>
            </a:xfrm>
            <a:custGeom>
              <a:avLst/>
              <a:gdLst/>
              <a:ahLst/>
              <a:cxnLst/>
              <a:rect l="l" t="t" r="r" b="b"/>
              <a:pathLst>
                <a:path w="9144000" h="739775">
                  <a:moveTo>
                    <a:pt x="9144000" y="0"/>
                  </a:moveTo>
                  <a:lnTo>
                    <a:pt x="0" y="0"/>
                  </a:lnTo>
                  <a:lnTo>
                    <a:pt x="0" y="739305"/>
                  </a:lnTo>
                  <a:lnTo>
                    <a:pt x="9144000" y="739305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DCE4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2834093"/>
              <a:ext cx="9144000" cy="739775"/>
            </a:xfrm>
            <a:custGeom>
              <a:avLst/>
              <a:gdLst/>
              <a:ahLst/>
              <a:cxnLst/>
              <a:rect l="l" t="t" r="r" b="b"/>
              <a:pathLst>
                <a:path w="9144000" h="739775">
                  <a:moveTo>
                    <a:pt x="9144000" y="0"/>
                  </a:moveTo>
                  <a:lnTo>
                    <a:pt x="0" y="0"/>
                  </a:lnTo>
                  <a:lnTo>
                    <a:pt x="0" y="739305"/>
                  </a:lnTo>
                  <a:lnTo>
                    <a:pt x="9144000" y="739305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EF3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573487"/>
              <a:ext cx="9144000" cy="739775"/>
            </a:xfrm>
            <a:custGeom>
              <a:avLst/>
              <a:gdLst/>
              <a:ahLst/>
              <a:cxnLst/>
              <a:rect l="l" t="t" r="r" b="b"/>
              <a:pathLst>
                <a:path w="9144000" h="739775">
                  <a:moveTo>
                    <a:pt x="9144000" y="0"/>
                  </a:moveTo>
                  <a:lnTo>
                    <a:pt x="0" y="0"/>
                  </a:lnTo>
                  <a:lnTo>
                    <a:pt x="0" y="739305"/>
                  </a:lnTo>
                  <a:lnTo>
                    <a:pt x="9144000" y="739305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DCE4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4312703"/>
              <a:ext cx="9144000" cy="961390"/>
            </a:xfrm>
            <a:custGeom>
              <a:avLst/>
              <a:gdLst/>
              <a:ahLst/>
              <a:cxnLst/>
              <a:rect l="l" t="t" r="r" b="b"/>
              <a:pathLst>
                <a:path w="9144000" h="961389">
                  <a:moveTo>
                    <a:pt x="9144000" y="0"/>
                  </a:moveTo>
                  <a:lnTo>
                    <a:pt x="0" y="0"/>
                  </a:lnTo>
                  <a:lnTo>
                    <a:pt x="0" y="961097"/>
                  </a:lnTo>
                  <a:lnTo>
                    <a:pt x="9144000" y="961097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EF3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5273840"/>
              <a:ext cx="9144000" cy="665480"/>
            </a:xfrm>
            <a:custGeom>
              <a:avLst/>
              <a:gdLst/>
              <a:ahLst/>
              <a:cxnLst/>
              <a:rect l="l" t="t" r="r" b="b"/>
              <a:pathLst>
                <a:path w="9144000" h="665479">
                  <a:moveTo>
                    <a:pt x="9144000" y="0"/>
                  </a:moveTo>
                  <a:lnTo>
                    <a:pt x="0" y="0"/>
                  </a:lnTo>
                  <a:lnTo>
                    <a:pt x="0" y="665378"/>
                  </a:lnTo>
                  <a:lnTo>
                    <a:pt x="9144000" y="665378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DCE4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5939218"/>
              <a:ext cx="9144000" cy="918844"/>
            </a:xfrm>
            <a:custGeom>
              <a:avLst/>
              <a:gdLst/>
              <a:ahLst/>
              <a:cxnLst/>
              <a:rect l="l" t="t" r="r" b="b"/>
              <a:pathLst>
                <a:path w="9144000" h="918845">
                  <a:moveTo>
                    <a:pt x="9144000" y="0"/>
                  </a:moveTo>
                  <a:lnTo>
                    <a:pt x="0" y="0"/>
                  </a:lnTo>
                  <a:lnTo>
                    <a:pt x="0" y="918779"/>
                  </a:lnTo>
                  <a:lnTo>
                    <a:pt x="9144000" y="91877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EF3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l" t="t" r="r" b="b"/>
              <a:pathLst>
                <a:path w="9144000" h="6858000">
                  <a:moveTo>
                    <a:pt x="9144000" y="0"/>
                  </a:moveTo>
                  <a:lnTo>
                    <a:pt x="9137650" y="0"/>
                  </a:lnTo>
                  <a:lnTo>
                    <a:pt x="9137650" y="6350"/>
                  </a:lnTo>
                  <a:lnTo>
                    <a:pt x="9137650" y="1431290"/>
                  </a:lnTo>
                  <a:lnTo>
                    <a:pt x="9137650" y="5932868"/>
                  </a:lnTo>
                  <a:lnTo>
                    <a:pt x="6350" y="5932868"/>
                  </a:lnTo>
                  <a:lnTo>
                    <a:pt x="6350" y="5280152"/>
                  </a:lnTo>
                  <a:lnTo>
                    <a:pt x="9137650" y="5280152"/>
                  </a:lnTo>
                  <a:lnTo>
                    <a:pt x="9137650" y="5267452"/>
                  </a:lnTo>
                  <a:lnTo>
                    <a:pt x="6350" y="5267452"/>
                  </a:lnTo>
                  <a:lnTo>
                    <a:pt x="6350" y="4319143"/>
                  </a:lnTo>
                  <a:lnTo>
                    <a:pt x="9137650" y="4319143"/>
                  </a:lnTo>
                  <a:lnTo>
                    <a:pt x="9137650" y="4306443"/>
                  </a:lnTo>
                  <a:lnTo>
                    <a:pt x="6350" y="4306443"/>
                  </a:lnTo>
                  <a:lnTo>
                    <a:pt x="6350" y="3579749"/>
                  </a:lnTo>
                  <a:lnTo>
                    <a:pt x="9137650" y="3579749"/>
                  </a:lnTo>
                  <a:lnTo>
                    <a:pt x="9137650" y="3567049"/>
                  </a:lnTo>
                  <a:lnTo>
                    <a:pt x="6350" y="3567049"/>
                  </a:lnTo>
                  <a:lnTo>
                    <a:pt x="6350" y="2840482"/>
                  </a:lnTo>
                  <a:lnTo>
                    <a:pt x="9137650" y="2840482"/>
                  </a:lnTo>
                  <a:lnTo>
                    <a:pt x="9137650" y="2827782"/>
                  </a:lnTo>
                  <a:lnTo>
                    <a:pt x="6350" y="2827782"/>
                  </a:lnTo>
                  <a:lnTo>
                    <a:pt x="6350" y="2101215"/>
                  </a:lnTo>
                  <a:lnTo>
                    <a:pt x="9137650" y="2101215"/>
                  </a:lnTo>
                  <a:lnTo>
                    <a:pt x="9137650" y="2088515"/>
                  </a:lnTo>
                  <a:lnTo>
                    <a:pt x="6350" y="2088515"/>
                  </a:lnTo>
                  <a:lnTo>
                    <a:pt x="6350" y="1443990"/>
                  </a:lnTo>
                  <a:lnTo>
                    <a:pt x="9137650" y="1443990"/>
                  </a:lnTo>
                  <a:lnTo>
                    <a:pt x="9137650" y="1431290"/>
                  </a:lnTo>
                  <a:lnTo>
                    <a:pt x="6350" y="1431290"/>
                  </a:lnTo>
                  <a:lnTo>
                    <a:pt x="6350" y="6350"/>
                  </a:lnTo>
                  <a:lnTo>
                    <a:pt x="9137650" y="6350"/>
                  </a:lnTo>
                  <a:lnTo>
                    <a:pt x="9137650" y="0"/>
                  </a:lnTo>
                  <a:lnTo>
                    <a:pt x="6350" y="0"/>
                  </a:lnTo>
                  <a:lnTo>
                    <a:pt x="0" y="0"/>
                  </a:lnTo>
                  <a:lnTo>
                    <a:pt x="0" y="6350"/>
                  </a:lnTo>
                  <a:lnTo>
                    <a:pt x="0" y="6858000"/>
                  </a:lnTo>
                  <a:lnTo>
                    <a:pt x="6350" y="6858000"/>
                  </a:lnTo>
                  <a:lnTo>
                    <a:pt x="6350" y="5945568"/>
                  </a:lnTo>
                  <a:lnTo>
                    <a:pt x="9137650" y="5945568"/>
                  </a:lnTo>
                  <a:lnTo>
                    <a:pt x="9137650" y="6858000"/>
                  </a:lnTo>
                  <a:lnTo>
                    <a:pt x="9144000" y="6858000"/>
                  </a:lnTo>
                  <a:lnTo>
                    <a:pt x="9144000" y="635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78739" y="25400"/>
            <a:ext cx="8985885" cy="6789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Η </a:t>
            </a: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θεματική ενότητα </a:t>
            </a:r>
            <a:r>
              <a:rPr sz="18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και 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οι </a:t>
            </a:r>
            <a:r>
              <a:rPr sz="18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στόχοι 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της</a:t>
            </a:r>
            <a:r>
              <a:rPr sz="1800" b="1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διδασκαλίας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u="heavy" spc="-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(γνώσεις, δεξιότητες, </a:t>
            </a:r>
            <a:r>
              <a:rPr sz="1800" b="1" u="heavy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στάσεις)</a:t>
            </a:r>
            <a:r>
              <a:rPr sz="1800" b="1" dirty="0">
                <a:solidFill>
                  <a:srgbClr val="F7B615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800" b="1" i="1" dirty="0">
                <a:solidFill>
                  <a:srgbClr val="00AF50"/>
                </a:solidFill>
                <a:latin typeface="Times New Roman"/>
                <a:cs typeface="Times New Roman"/>
              </a:rPr>
              <a:t>ΤΙ </a:t>
            </a:r>
            <a:r>
              <a:rPr sz="1800" b="1" i="1" spc="-20" dirty="0">
                <a:solidFill>
                  <a:srgbClr val="00AF50"/>
                </a:solidFill>
                <a:latin typeface="Times New Roman"/>
                <a:cs typeface="Times New Roman"/>
              </a:rPr>
              <a:t>ΔΙΔΑΣΚΟΥΜΕ </a:t>
            </a:r>
            <a:r>
              <a:rPr sz="1800" b="1" i="1" dirty="0">
                <a:solidFill>
                  <a:srgbClr val="00AF50"/>
                </a:solidFill>
                <a:latin typeface="Times New Roman"/>
                <a:cs typeface="Times New Roman"/>
              </a:rPr>
              <a:t>- </a:t>
            </a:r>
            <a:r>
              <a:rPr sz="1800" b="1" spc="-45" dirty="0">
                <a:solidFill>
                  <a:srgbClr val="00AF50"/>
                </a:solidFill>
                <a:latin typeface="Times New Roman"/>
                <a:cs typeface="Times New Roman"/>
              </a:rPr>
              <a:t>ΓΙΑΤΙ</a:t>
            </a:r>
            <a:r>
              <a:rPr sz="1800" b="1" spc="-1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AF50"/>
                </a:solidFill>
                <a:latin typeface="Times New Roman"/>
                <a:cs typeface="Times New Roman"/>
              </a:rPr>
              <a:t>ΔΙΔΑΣΚΟΥΜΕ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89"/>
              </a:spcBef>
            </a:pPr>
            <a:r>
              <a:rPr sz="1800" dirty="0">
                <a:latin typeface="Times New Roman"/>
                <a:cs typeface="Times New Roman"/>
              </a:rPr>
              <a:t>Η </a:t>
            </a:r>
            <a:r>
              <a:rPr sz="1800" u="sng" spc="-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  <a:hlinkClick r:id="rId3" action="ppaction://hlinksldjump"/>
              </a:rPr>
              <a:t>ψυχολογική</a:t>
            </a:r>
            <a:r>
              <a:rPr sz="1800" spc="-5" dirty="0">
                <a:solidFill>
                  <a:srgbClr val="F7B615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και </a:t>
            </a:r>
            <a:r>
              <a:rPr sz="1800" u="sng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  <a:hlinkClick r:id="rId4" action="ppaction://hlinksldjump"/>
              </a:rPr>
              <a:t>γνωσιολογική</a:t>
            </a:r>
            <a:r>
              <a:rPr sz="1800" dirty="0">
                <a:solidFill>
                  <a:srgbClr val="F7B615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προετοιμασία </a:t>
            </a:r>
            <a:r>
              <a:rPr sz="1800" dirty="0">
                <a:latin typeface="Times New Roman"/>
                <a:cs typeface="Times New Roman"/>
              </a:rPr>
              <a:t>των </a:t>
            </a:r>
            <a:r>
              <a:rPr sz="1800" spc="-5" dirty="0">
                <a:latin typeface="Times New Roman"/>
                <a:cs typeface="Times New Roman"/>
              </a:rPr>
              <a:t>μαθητών </a:t>
            </a:r>
            <a:r>
              <a:rPr sz="1800" spc="-10" dirty="0">
                <a:latin typeface="Times New Roman"/>
                <a:cs typeface="Times New Roman"/>
              </a:rPr>
              <a:t>σχετικά </a:t>
            </a:r>
            <a:r>
              <a:rPr sz="1800" spc="-5" dirty="0">
                <a:latin typeface="Times New Roman"/>
                <a:cs typeface="Times New Roman"/>
              </a:rPr>
              <a:t>με </a:t>
            </a:r>
            <a:r>
              <a:rPr sz="1800" dirty="0">
                <a:latin typeface="Times New Roman"/>
                <a:cs typeface="Times New Roman"/>
              </a:rPr>
              <a:t>το </a:t>
            </a:r>
            <a:r>
              <a:rPr sz="1800" spc="-5" dirty="0">
                <a:latin typeface="Times New Roman"/>
                <a:cs typeface="Times New Roman"/>
              </a:rPr>
              <a:t>νέο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αντικείμενο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Η </a:t>
            </a:r>
            <a:r>
              <a:rPr sz="1800" u="sng" spc="-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  <a:hlinkClick r:id="rId5" action="ppaction://hlinksldjump"/>
              </a:rPr>
              <a:t>διερεύνηση </a:t>
            </a:r>
            <a:r>
              <a:rPr sz="1800" u="sng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  <a:hlinkClick r:id="rId5" action="ppaction://hlinksldjump"/>
              </a:rPr>
              <a:t>των </a:t>
            </a:r>
            <a:r>
              <a:rPr sz="1800" u="sng" spc="-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  <a:hlinkClick r:id="rId5" action="ppaction://hlinksldjump"/>
              </a:rPr>
              <a:t>προηγούμενων γνώσεων και αναγκών </a:t>
            </a:r>
            <a:r>
              <a:rPr sz="1800" u="sng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  <a:hlinkClick r:id="rId5" action="ppaction://hlinksldjump"/>
              </a:rPr>
              <a:t>των </a:t>
            </a:r>
            <a:r>
              <a:rPr sz="1800" u="sng" spc="-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  <a:hlinkClick r:id="rId5" action="ppaction://hlinksldjump"/>
              </a:rPr>
              <a:t>μαθητών</a:t>
            </a:r>
            <a:r>
              <a:rPr sz="1800" spc="-5" dirty="0">
                <a:solidFill>
                  <a:srgbClr val="F7B615"/>
                </a:solidFill>
                <a:latin typeface="Times New Roman"/>
                <a:cs typeface="Times New Roman"/>
                <a:hlinkClick r:id="rId5" action="ppaction://hlinksldjump"/>
              </a:rPr>
              <a:t> </a:t>
            </a:r>
            <a:r>
              <a:rPr sz="1800" b="1" i="1" dirty="0">
                <a:solidFill>
                  <a:srgbClr val="00AF50"/>
                </a:solidFill>
                <a:latin typeface="Times New Roman"/>
                <a:cs typeface="Times New Roman"/>
              </a:rPr>
              <a:t>ΠΩΣ </a:t>
            </a:r>
            <a:r>
              <a:rPr sz="1800" b="1" i="1" spc="-50" dirty="0">
                <a:solidFill>
                  <a:srgbClr val="00AF50"/>
                </a:solidFill>
                <a:latin typeface="Times New Roman"/>
                <a:cs typeface="Times New Roman"/>
              </a:rPr>
              <a:t>ΘΑ</a:t>
            </a:r>
            <a:r>
              <a:rPr sz="1800" b="1" i="1" spc="-16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b="1" i="1" spc="-15" dirty="0">
                <a:solidFill>
                  <a:srgbClr val="00AF50"/>
                </a:solidFill>
                <a:latin typeface="Times New Roman"/>
                <a:cs typeface="Times New Roman"/>
              </a:rPr>
              <a:t>ΔΙΔΑΞΟΥΜΕ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 marR="825500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Οι εκπαιδευτικές δραστηριότητες (ενεργητική συμμετοχή </a:t>
            </a:r>
            <a:r>
              <a:rPr sz="1800" dirty="0">
                <a:latin typeface="Times New Roman"/>
                <a:cs typeface="Times New Roman"/>
              </a:rPr>
              <a:t>των </a:t>
            </a:r>
            <a:r>
              <a:rPr sz="1800" spc="-5" dirty="0">
                <a:latin typeface="Times New Roman"/>
                <a:cs typeface="Times New Roman"/>
              </a:rPr>
              <a:t>μαθητών, εποικοδομητική  προσέγγιση, διαθεματικότητα) </a:t>
            </a:r>
            <a:r>
              <a:rPr sz="1800" b="1" i="1" dirty="0">
                <a:solidFill>
                  <a:srgbClr val="00AF50"/>
                </a:solidFill>
                <a:latin typeface="Times New Roman"/>
                <a:cs typeface="Times New Roman"/>
              </a:rPr>
              <a:t>ΠΩΣ </a:t>
            </a:r>
            <a:r>
              <a:rPr sz="1800" b="1" i="1" spc="-50" dirty="0">
                <a:solidFill>
                  <a:srgbClr val="00AF50"/>
                </a:solidFill>
                <a:latin typeface="Times New Roman"/>
                <a:cs typeface="Times New Roman"/>
              </a:rPr>
              <a:t>ΘΑ</a:t>
            </a:r>
            <a:r>
              <a:rPr sz="1800" b="1" i="1" spc="-1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b="1" i="1" spc="-15" dirty="0">
                <a:solidFill>
                  <a:srgbClr val="00AF50"/>
                </a:solidFill>
                <a:latin typeface="Times New Roman"/>
                <a:cs typeface="Times New Roman"/>
              </a:rPr>
              <a:t>ΔΙΔΑΞΟΥΜΕ</a:t>
            </a:r>
            <a:endParaRPr sz="1800">
              <a:latin typeface="Times New Roman"/>
              <a:cs typeface="Times New Roman"/>
            </a:endParaRPr>
          </a:p>
          <a:p>
            <a:pPr marL="12700" marR="783590">
              <a:lnSpc>
                <a:spcPct val="100000"/>
              </a:lnSpc>
              <a:spcBef>
                <a:spcPts val="1500"/>
              </a:spcBef>
            </a:pPr>
            <a:r>
              <a:rPr sz="1800" dirty="0">
                <a:latin typeface="Times New Roman"/>
                <a:cs typeface="Times New Roman"/>
              </a:rPr>
              <a:t>Η ανάπτυξη </a:t>
            </a:r>
            <a:r>
              <a:rPr sz="1800" spc="-10" dirty="0">
                <a:latin typeface="Times New Roman"/>
                <a:cs typeface="Times New Roman"/>
              </a:rPr>
              <a:t>οριζόντιων </a:t>
            </a:r>
            <a:r>
              <a:rPr sz="1800" spc="-5" dirty="0">
                <a:latin typeface="Times New Roman"/>
                <a:cs typeface="Times New Roman"/>
              </a:rPr>
              <a:t>ικανοτήτων (συνεργατικότητα, </a:t>
            </a:r>
            <a:r>
              <a:rPr sz="1800" spc="-10" dirty="0">
                <a:latin typeface="Times New Roman"/>
                <a:cs typeface="Times New Roman"/>
              </a:rPr>
              <a:t>δημιουργικότητα, </a:t>
            </a:r>
            <a:r>
              <a:rPr sz="1800" spc="-5" dirty="0">
                <a:latin typeface="Times New Roman"/>
                <a:cs typeface="Times New Roman"/>
              </a:rPr>
              <a:t>κριτική </a:t>
            </a:r>
            <a:r>
              <a:rPr sz="1800" dirty="0">
                <a:latin typeface="Times New Roman"/>
                <a:cs typeface="Times New Roman"/>
              </a:rPr>
              <a:t>σκέψη,  </a:t>
            </a:r>
            <a:r>
              <a:rPr sz="1800" spc="-10" dirty="0">
                <a:latin typeface="Times New Roman"/>
                <a:cs typeface="Times New Roman"/>
              </a:rPr>
              <a:t>πολιτισμική </a:t>
            </a:r>
            <a:r>
              <a:rPr sz="1800" spc="-5" dirty="0">
                <a:latin typeface="Times New Roman"/>
                <a:cs typeface="Times New Roman"/>
              </a:rPr>
              <a:t>συνείδηση και έκφραση, ανάληψη πρωτοβουλιών) </a:t>
            </a:r>
            <a:r>
              <a:rPr sz="1800" b="1" i="1" dirty="0">
                <a:solidFill>
                  <a:srgbClr val="00AF50"/>
                </a:solidFill>
                <a:latin typeface="Times New Roman"/>
                <a:cs typeface="Times New Roman"/>
              </a:rPr>
              <a:t>ΠΩΣ </a:t>
            </a:r>
            <a:r>
              <a:rPr sz="1800" b="1" i="1" spc="-50" dirty="0">
                <a:solidFill>
                  <a:srgbClr val="00AF50"/>
                </a:solidFill>
                <a:latin typeface="Times New Roman"/>
                <a:cs typeface="Times New Roman"/>
              </a:rPr>
              <a:t>ΘΑ</a:t>
            </a:r>
            <a:r>
              <a:rPr sz="1800" b="1" i="1" spc="-11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b="1" i="1" spc="-15" dirty="0">
                <a:solidFill>
                  <a:srgbClr val="00AF50"/>
                </a:solidFill>
                <a:latin typeface="Times New Roman"/>
                <a:cs typeface="Times New Roman"/>
              </a:rPr>
              <a:t>ΔΙΔΑΞΟΥΜΕ</a:t>
            </a:r>
            <a:endParaRPr sz="1800">
              <a:latin typeface="Times New Roman"/>
              <a:cs typeface="Times New Roman"/>
            </a:endParaRPr>
          </a:p>
          <a:p>
            <a:pPr marL="12700" marR="28575">
              <a:lnSpc>
                <a:spcPct val="100000"/>
              </a:lnSpc>
              <a:spcBef>
                <a:spcPts val="1505"/>
              </a:spcBef>
            </a:pPr>
            <a:r>
              <a:rPr sz="1800" spc="-5" dirty="0">
                <a:latin typeface="Times New Roman"/>
                <a:cs typeface="Times New Roman"/>
              </a:rPr>
              <a:t>Οι </a:t>
            </a:r>
            <a:r>
              <a:rPr sz="1800" u="sng" spc="-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  <a:hlinkClick r:id="rId6" action="ppaction://hlinksldjump"/>
              </a:rPr>
              <a:t>ερωτήσεις</a:t>
            </a:r>
            <a:r>
              <a:rPr sz="1800" spc="-5" dirty="0">
                <a:solidFill>
                  <a:srgbClr val="F7B615"/>
                </a:solidFill>
                <a:latin typeface="Times New Roman"/>
                <a:cs typeface="Times New Roman"/>
                <a:hlinkClick r:id="rId6" action="ppaction://hlinksldjump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εκπαιδευτικού/μαθητών </a:t>
            </a:r>
            <a:r>
              <a:rPr sz="1800" dirty="0">
                <a:latin typeface="Times New Roman"/>
                <a:cs typeface="Times New Roman"/>
              </a:rPr>
              <a:t>(αναλογία, </a:t>
            </a:r>
            <a:r>
              <a:rPr sz="1800" spc="-5" dirty="0">
                <a:latin typeface="Times New Roman"/>
                <a:cs typeface="Times New Roman"/>
              </a:rPr>
              <a:t>κλειστού/ανοιχτού, </a:t>
            </a:r>
            <a:r>
              <a:rPr sz="1800" spc="-10" dirty="0">
                <a:latin typeface="Times New Roman"/>
                <a:cs typeface="Times New Roman"/>
              </a:rPr>
              <a:t>διαβαθμισμένης </a:t>
            </a:r>
            <a:r>
              <a:rPr sz="1800" spc="-5" dirty="0">
                <a:latin typeface="Times New Roman"/>
                <a:cs typeface="Times New Roman"/>
              </a:rPr>
              <a:t>δυσκολίας,  </a:t>
            </a:r>
            <a:r>
              <a:rPr sz="1800" dirty="0">
                <a:latin typeface="Times New Roman"/>
                <a:cs typeface="Times New Roman"/>
              </a:rPr>
              <a:t>βαθμός </a:t>
            </a:r>
            <a:r>
              <a:rPr sz="1800" spc="-5" dirty="0">
                <a:latin typeface="Times New Roman"/>
                <a:cs typeface="Times New Roman"/>
              </a:rPr>
              <a:t>εμπλοκής μαθητών) </a:t>
            </a:r>
            <a:r>
              <a:rPr sz="1800" b="1" i="1" dirty="0">
                <a:solidFill>
                  <a:srgbClr val="00AF50"/>
                </a:solidFill>
                <a:latin typeface="Times New Roman"/>
                <a:cs typeface="Times New Roman"/>
              </a:rPr>
              <a:t>ΠΩΣ </a:t>
            </a:r>
            <a:r>
              <a:rPr sz="1800" b="1" i="1" spc="-50" dirty="0">
                <a:solidFill>
                  <a:srgbClr val="00AF50"/>
                </a:solidFill>
                <a:latin typeface="Times New Roman"/>
                <a:cs typeface="Times New Roman"/>
              </a:rPr>
              <a:t>ΘΑ</a:t>
            </a:r>
            <a:r>
              <a:rPr sz="1800" b="1" i="1" spc="-18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b="1" i="1" spc="-15" dirty="0">
                <a:solidFill>
                  <a:srgbClr val="00AF50"/>
                </a:solidFill>
                <a:latin typeface="Times New Roman"/>
                <a:cs typeface="Times New Roman"/>
              </a:rPr>
              <a:t>ΔΙΔΑΞΟΥΜΕ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500"/>
              </a:spcBef>
            </a:pPr>
            <a:r>
              <a:rPr sz="1800" spc="-5" dirty="0">
                <a:latin typeface="Times New Roman"/>
                <a:cs typeface="Times New Roman"/>
              </a:rPr>
              <a:t>Οι </a:t>
            </a:r>
            <a:r>
              <a:rPr sz="1800" u="sng" spc="-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  <a:hlinkClick r:id="rId7" action="ppaction://hlinksldjump"/>
              </a:rPr>
              <a:t>εκπαιδευτικές </a:t>
            </a:r>
            <a:r>
              <a:rPr sz="1800" u="sng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  <a:hlinkClick r:id="rId7" action="ppaction://hlinksldjump"/>
              </a:rPr>
              <a:t>τεχνικές</a:t>
            </a:r>
            <a:r>
              <a:rPr sz="1800" dirty="0">
                <a:solidFill>
                  <a:srgbClr val="F7B615"/>
                </a:solidFill>
                <a:latin typeface="Times New Roman"/>
                <a:cs typeface="Times New Roman"/>
                <a:hlinkClick r:id="rId7" action="ppaction://hlinksldjump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(καταιγισμός ιδεών, ερωτήσεις-απαντήσεις, </a:t>
            </a:r>
            <a:r>
              <a:rPr sz="1800" dirty="0">
                <a:latin typeface="Times New Roman"/>
                <a:cs typeface="Times New Roman"/>
              </a:rPr>
              <a:t>εργασία </a:t>
            </a:r>
            <a:r>
              <a:rPr sz="1800" spc="-5" dirty="0">
                <a:latin typeface="Times New Roman"/>
                <a:cs typeface="Times New Roman"/>
              </a:rPr>
              <a:t>σε ομάδες,  εννοιολογικός </a:t>
            </a:r>
            <a:r>
              <a:rPr sz="1800" spc="-10" dirty="0">
                <a:latin typeface="Times New Roman"/>
                <a:cs typeface="Times New Roman"/>
              </a:rPr>
              <a:t>χάρτης, επίλυση </a:t>
            </a:r>
            <a:r>
              <a:rPr sz="1800" spc="-5" dirty="0">
                <a:latin typeface="Times New Roman"/>
                <a:cs typeface="Times New Roman"/>
              </a:rPr>
              <a:t>προβλήματος, δραματοποίηση, </a:t>
            </a:r>
            <a:r>
              <a:rPr sz="1800" dirty="0">
                <a:latin typeface="Times New Roman"/>
                <a:cs typeface="Times New Roman"/>
              </a:rPr>
              <a:t>παιχνίδια </a:t>
            </a:r>
            <a:r>
              <a:rPr sz="1800" spc="-5" dirty="0">
                <a:latin typeface="Times New Roman"/>
                <a:cs typeface="Times New Roman"/>
              </a:rPr>
              <a:t>ρόλων, διάλογος-debate,  </a:t>
            </a:r>
            <a:r>
              <a:rPr sz="1800" dirty="0">
                <a:latin typeface="Times New Roman"/>
                <a:cs typeface="Times New Roman"/>
              </a:rPr>
              <a:t>πειράματα) </a:t>
            </a:r>
            <a:r>
              <a:rPr sz="1800" b="1" i="1" dirty="0">
                <a:solidFill>
                  <a:srgbClr val="00AF50"/>
                </a:solidFill>
                <a:latin typeface="Times New Roman"/>
                <a:cs typeface="Times New Roman"/>
              </a:rPr>
              <a:t>ΠΩΣ </a:t>
            </a:r>
            <a:r>
              <a:rPr sz="1800" b="1" i="1" spc="-50" dirty="0">
                <a:solidFill>
                  <a:srgbClr val="00AF50"/>
                </a:solidFill>
                <a:latin typeface="Times New Roman"/>
                <a:cs typeface="Times New Roman"/>
              </a:rPr>
              <a:t>ΘΑ</a:t>
            </a:r>
            <a:r>
              <a:rPr sz="1800" b="1" i="1" spc="-19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b="1" i="1" spc="-15" dirty="0">
                <a:solidFill>
                  <a:srgbClr val="00AF50"/>
                </a:solidFill>
                <a:latin typeface="Times New Roman"/>
                <a:cs typeface="Times New Roman"/>
              </a:rPr>
              <a:t>ΔΙΔΑΞΟΥΜΕ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800" dirty="0">
                <a:latin typeface="Times New Roman"/>
                <a:cs typeface="Times New Roman"/>
              </a:rPr>
              <a:t>Η </a:t>
            </a:r>
            <a:r>
              <a:rPr sz="1800" spc="-5" dirty="0">
                <a:latin typeface="Times New Roman"/>
                <a:cs typeface="Times New Roman"/>
              </a:rPr>
              <a:t>διαχείριση </a:t>
            </a:r>
            <a:r>
              <a:rPr sz="1800" dirty="0">
                <a:latin typeface="Times New Roman"/>
                <a:cs typeface="Times New Roman"/>
              </a:rPr>
              <a:t>του </a:t>
            </a:r>
            <a:r>
              <a:rPr sz="1800" spc="-5" dirty="0">
                <a:latin typeface="Times New Roman"/>
                <a:cs typeface="Times New Roman"/>
              </a:rPr>
              <a:t>χρόνου (κατανομή, </a:t>
            </a:r>
            <a:r>
              <a:rPr sz="1800" dirty="0">
                <a:latin typeface="Times New Roman"/>
                <a:cs typeface="Times New Roman"/>
              </a:rPr>
              <a:t>επάρκεια </a:t>
            </a:r>
            <a:r>
              <a:rPr sz="1800" spc="-5" dirty="0">
                <a:latin typeface="Times New Roman"/>
                <a:cs typeface="Times New Roman"/>
              </a:rPr>
              <a:t>για την </a:t>
            </a:r>
            <a:r>
              <a:rPr sz="1800" dirty="0">
                <a:latin typeface="Times New Roman"/>
                <a:cs typeface="Times New Roman"/>
              </a:rPr>
              <a:t>ανάπτυξη των </a:t>
            </a:r>
            <a:r>
              <a:rPr sz="1800" spc="-5" dirty="0">
                <a:latin typeface="Times New Roman"/>
                <a:cs typeface="Times New Roman"/>
              </a:rPr>
              <a:t>δραστηριοτήτων,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χρόνος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συμμετοχής </a:t>
            </a:r>
            <a:r>
              <a:rPr sz="1800" dirty="0">
                <a:latin typeface="Times New Roman"/>
                <a:cs typeface="Times New Roman"/>
              </a:rPr>
              <a:t>των </a:t>
            </a:r>
            <a:r>
              <a:rPr sz="1800" spc="-5" dirty="0">
                <a:latin typeface="Times New Roman"/>
                <a:cs typeface="Times New Roman"/>
              </a:rPr>
              <a:t>μαθητών) </a:t>
            </a:r>
            <a:r>
              <a:rPr sz="1800" b="1" i="1" dirty="0">
                <a:solidFill>
                  <a:srgbClr val="00AF50"/>
                </a:solidFill>
                <a:latin typeface="Times New Roman"/>
                <a:cs typeface="Times New Roman"/>
              </a:rPr>
              <a:t>ΠΩΣ </a:t>
            </a:r>
            <a:r>
              <a:rPr sz="1800" b="1" i="1" spc="-45" dirty="0">
                <a:solidFill>
                  <a:srgbClr val="00AF50"/>
                </a:solidFill>
                <a:latin typeface="Times New Roman"/>
                <a:cs typeface="Times New Roman"/>
              </a:rPr>
              <a:t>ΘΑ</a:t>
            </a:r>
            <a:r>
              <a:rPr sz="1800" b="1" i="1" spc="-17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b="1" i="1" spc="-10" dirty="0">
                <a:solidFill>
                  <a:srgbClr val="00AF50"/>
                </a:solidFill>
                <a:latin typeface="Times New Roman"/>
                <a:cs typeface="Times New Roman"/>
              </a:rPr>
              <a:t>ΔΙΔΑΞΟΥΜΕ</a:t>
            </a:r>
            <a:endParaRPr sz="1800">
              <a:latin typeface="Times New Roman"/>
              <a:cs typeface="Times New Roman"/>
            </a:endParaRPr>
          </a:p>
          <a:p>
            <a:pPr marL="12700" marR="676910">
              <a:lnSpc>
                <a:spcPct val="100000"/>
              </a:lnSpc>
              <a:spcBef>
                <a:spcPts val="919"/>
              </a:spcBef>
            </a:pPr>
            <a:r>
              <a:rPr sz="1800" dirty="0">
                <a:latin typeface="Times New Roman"/>
                <a:cs typeface="Times New Roman"/>
              </a:rPr>
              <a:t>Η </a:t>
            </a:r>
            <a:r>
              <a:rPr sz="1800" u="sng" spc="-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  <a:hlinkClick r:id="rId8" action="ppaction://hlinksldjump"/>
              </a:rPr>
              <a:t>αξιολόγηση</a:t>
            </a:r>
            <a:r>
              <a:rPr sz="1800" spc="-5" dirty="0">
                <a:solidFill>
                  <a:srgbClr val="F7B615"/>
                </a:solidFill>
                <a:latin typeface="Times New Roman"/>
                <a:cs typeface="Times New Roman"/>
                <a:hlinkClick r:id="rId8" action="ppaction://hlinksldjump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(τρόποι </a:t>
            </a:r>
            <a:r>
              <a:rPr sz="1800" spc="-5" dirty="0">
                <a:latin typeface="Times New Roman"/>
                <a:cs typeface="Times New Roman"/>
              </a:rPr>
              <a:t>αξιολόγησης, διαγνωστική-διαμορφωτική- </a:t>
            </a:r>
            <a:r>
              <a:rPr sz="1800" spc="-10" dirty="0">
                <a:latin typeface="Times New Roman"/>
                <a:cs typeface="Times New Roman"/>
              </a:rPr>
              <a:t>τελική </a:t>
            </a:r>
            <a:r>
              <a:rPr sz="1800" spc="-5" dirty="0">
                <a:latin typeface="Times New Roman"/>
                <a:cs typeface="Times New Roman"/>
              </a:rPr>
              <a:t>αξιολόγηση,  ετεροαξιολόγηση, αυτοαξιολόγηση, μεταγνωστική αξιολόγηση) </a:t>
            </a:r>
            <a:r>
              <a:rPr sz="1800" b="1" i="1" dirty="0">
                <a:solidFill>
                  <a:srgbClr val="00AF50"/>
                </a:solidFill>
                <a:latin typeface="Times New Roman"/>
                <a:cs typeface="Times New Roman"/>
              </a:rPr>
              <a:t>ΠΩΣ </a:t>
            </a:r>
            <a:r>
              <a:rPr sz="1800" b="1" i="1" spc="-50" dirty="0">
                <a:solidFill>
                  <a:srgbClr val="00AF50"/>
                </a:solidFill>
                <a:latin typeface="Times New Roman"/>
                <a:cs typeface="Times New Roman"/>
              </a:rPr>
              <a:t>ΘΑ </a:t>
            </a:r>
            <a:r>
              <a:rPr sz="1800" b="1" i="1" spc="-20" dirty="0">
                <a:solidFill>
                  <a:srgbClr val="00AF50"/>
                </a:solidFill>
                <a:latin typeface="Times New Roman"/>
                <a:cs typeface="Times New Roman"/>
              </a:rPr>
              <a:t>ΞΕΡΟΥΜΕ </a:t>
            </a:r>
            <a:r>
              <a:rPr sz="1800" b="1" i="1" dirty="0">
                <a:solidFill>
                  <a:srgbClr val="00AF50"/>
                </a:solidFill>
                <a:latin typeface="Times New Roman"/>
                <a:cs typeface="Times New Roman"/>
              </a:rPr>
              <a:t>ΑΝ  ΠΕΤΥΧΑΜΕ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2648" y="228600"/>
            <a:ext cx="8153400" cy="990600"/>
          </a:xfrm>
          <a:custGeom>
            <a:avLst/>
            <a:gdLst/>
            <a:ahLst/>
            <a:cxnLst/>
            <a:rect l="l" t="t" r="r" b="b"/>
            <a:pathLst>
              <a:path w="8153400" h="990600">
                <a:moveTo>
                  <a:pt x="8153400" y="0"/>
                </a:moveTo>
                <a:lnTo>
                  <a:pt x="0" y="0"/>
                </a:lnTo>
                <a:lnTo>
                  <a:pt x="0" y="990600"/>
                </a:lnTo>
                <a:lnTo>
                  <a:pt x="8153400" y="990600"/>
                </a:lnTo>
                <a:lnTo>
                  <a:pt x="8153400" y="0"/>
                </a:lnTo>
                <a:close/>
              </a:path>
            </a:pathLst>
          </a:custGeom>
          <a:solidFill>
            <a:srgbClr val="BED2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5755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7A3C17"/>
                </a:solidFill>
              </a:rPr>
              <a:t>Διδάσκοντας </a:t>
            </a:r>
            <a:r>
              <a:rPr dirty="0">
                <a:solidFill>
                  <a:srgbClr val="7A3C17"/>
                </a:solidFill>
              </a:rPr>
              <a:t>το </a:t>
            </a:r>
            <a:r>
              <a:rPr spc="-15" dirty="0">
                <a:solidFill>
                  <a:srgbClr val="7A3C17"/>
                </a:solidFill>
              </a:rPr>
              <a:t>κειμενικό </a:t>
            </a:r>
            <a:r>
              <a:rPr spc="-5" dirty="0">
                <a:solidFill>
                  <a:srgbClr val="7A3C17"/>
                </a:solidFill>
              </a:rPr>
              <a:t>είδος</a:t>
            </a:r>
            <a:r>
              <a:rPr spc="-65" dirty="0">
                <a:solidFill>
                  <a:srgbClr val="7A3C17"/>
                </a:solidFill>
              </a:rPr>
              <a:t> </a:t>
            </a:r>
            <a:r>
              <a:rPr dirty="0">
                <a:solidFill>
                  <a:srgbClr val="7A3C17"/>
                </a:solidFill>
              </a:rPr>
              <a:t>της</a:t>
            </a:r>
          </a:p>
          <a:p>
            <a:pPr marL="325755">
              <a:lnSpc>
                <a:spcPct val="100000"/>
              </a:lnSpc>
              <a:spcBef>
                <a:spcPts val="5"/>
              </a:spcBef>
            </a:pPr>
            <a:r>
              <a:rPr dirty="0">
                <a:solidFill>
                  <a:srgbClr val="7A3C17"/>
                </a:solidFill>
              </a:rPr>
              <a:t>περιγραφής </a:t>
            </a:r>
            <a:r>
              <a:rPr spc="-5" dirty="0">
                <a:solidFill>
                  <a:srgbClr val="7A3C17"/>
                </a:solidFill>
              </a:rPr>
              <a:t>αντικειμένου (Μάθημα</a:t>
            </a:r>
            <a:r>
              <a:rPr spc="-100" dirty="0">
                <a:solidFill>
                  <a:srgbClr val="7A3C17"/>
                </a:solidFill>
              </a:rPr>
              <a:t> </a:t>
            </a:r>
            <a:r>
              <a:rPr spc="-5" dirty="0">
                <a:solidFill>
                  <a:srgbClr val="7A3C17"/>
                </a:solidFill>
              </a:rPr>
              <a:t>Γλώσσα)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1692" y="1621662"/>
            <a:ext cx="7731759" cy="5021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b="1" spc="-30" dirty="0">
                <a:solidFill>
                  <a:srgbClr val="7A3C17"/>
                </a:solidFill>
                <a:latin typeface="Times New Roman"/>
                <a:cs typeface="Times New Roman"/>
              </a:rPr>
              <a:t>Τι </a:t>
            </a:r>
            <a:r>
              <a:rPr sz="2800" b="1" spc="-5" dirty="0">
                <a:solidFill>
                  <a:srgbClr val="7A3C17"/>
                </a:solidFill>
                <a:latin typeface="Times New Roman"/>
                <a:cs typeface="Times New Roman"/>
              </a:rPr>
              <a:t>πιστεύεις ότι πρέπει να περιέχει </a:t>
            </a:r>
            <a:r>
              <a:rPr sz="2800" b="1" spc="-10" dirty="0">
                <a:solidFill>
                  <a:srgbClr val="7A3C17"/>
                </a:solidFill>
                <a:latin typeface="Times New Roman"/>
                <a:cs typeface="Times New Roman"/>
              </a:rPr>
              <a:t>ένα κείμενο </a:t>
            </a:r>
            <a:r>
              <a:rPr sz="2800" b="1" spc="-5" dirty="0">
                <a:solidFill>
                  <a:srgbClr val="7A3C17"/>
                </a:solidFill>
                <a:latin typeface="Times New Roman"/>
                <a:cs typeface="Times New Roman"/>
              </a:rPr>
              <a:t>που  θα </a:t>
            </a:r>
            <a:r>
              <a:rPr sz="2800" b="1" spc="-10" dirty="0">
                <a:solidFill>
                  <a:srgbClr val="7A3C17"/>
                </a:solidFill>
                <a:latin typeface="Times New Roman"/>
                <a:cs typeface="Times New Roman"/>
              </a:rPr>
              <a:t>περιγράφει ένα</a:t>
            </a:r>
            <a:r>
              <a:rPr sz="2800" b="1" spc="50" dirty="0">
                <a:solidFill>
                  <a:srgbClr val="7A3C17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7A3C17"/>
                </a:solidFill>
                <a:latin typeface="Times New Roman"/>
                <a:cs typeface="Times New Roman"/>
              </a:rPr>
              <a:t>αντικείμενο;</a:t>
            </a:r>
            <a:endParaRPr sz="28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72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500" spc="-5" dirty="0">
                <a:latin typeface="Times New Roman"/>
                <a:cs typeface="Times New Roman"/>
              </a:rPr>
              <a:t>Πού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βρίσκεται</a:t>
            </a:r>
            <a:endParaRPr sz="25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500" spc="-10" dirty="0">
                <a:latin typeface="Times New Roman"/>
                <a:cs typeface="Times New Roman"/>
              </a:rPr>
              <a:t>Πώς </a:t>
            </a:r>
            <a:r>
              <a:rPr sz="2500" dirty="0">
                <a:latin typeface="Times New Roman"/>
                <a:cs typeface="Times New Roman"/>
              </a:rPr>
              <a:t>το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λένε</a:t>
            </a:r>
            <a:endParaRPr sz="25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500" spc="-10" dirty="0">
                <a:latin typeface="Times New Roman"/>
                <a:cs typeface="Times New Roman"/>
              </a:rPr>
              <a:t>Πώς </a:t>
            </a:r>
            <a:r>
              <a:rPr sz="2500" spc="-5" dirty="0">
                <a:latin typeface="Times New Roman"/>
                <a:cs typeface="Times New Roman"/>
              </a:rPr>
              <a:t>είναι (σχήμα, </a:t>
            </a:r>
            <a:r>
              <a:rPr sz="2500" spc="-10" dirty="0">
                <a:latin typeface="Times New Roman"/>
                <a:cs typeface="Times New Roman"/>
              </a:rPr>
              <a:t>μέγεθος,</a:t>
            </a:r>
            <a:r>
              <a:rPr sz="2500" spc="5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χρώμα)</a:t>
            </a:r>
            <a:endParaRPr sz="25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70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500" spc="-10" dirty="0">
                <a:latin typeface="Times New Roman"/>
                <a:cs typeface="Times New Roman"/>
              </a:rPr>
              <a:t>Περιγραφή </a:t>
            </a:r>
            <a:r>
              <a:rPr sz="2500" spc="-5" dirty="0">
                <a:latin typeface="Times New Roman"/>
                <a:cs typeface="Times New Roman"/>
              </a:rPr>
              <a:t>από μέσα προς </a:t>
            </a:r>
            <a:r>
              <a:rPr sz="2500" dirty="0">
                <a:latin typeface="Times New Roman"/>
                <a:cs typeface="Times New Roman"/>
              </a:rPr>
              <a:t>τα</a:t>
            </a:r>
            <a:r>
              <a:rPr sz="2500" spc="3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έξω</a:t>
            </a:r>
            <a:endParaRPr sz="25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500" spc="-10" dirty="0">
                <a:latin typeface="Times New Roman"/>
                <a:cs typeface="Times New Roman"/>
              </a:rPr>
              <a:t>Πώς </a:t>
            </a:r>
            <a:r>
              <a:rPr sz="2500" spc="-5" dirty="0">
                <a:latin typeface="Times New Roman"/>
                <a:cs typeface="Times New Roman"/>
              </a:rPr>
              <a:t>είναι φτιαγμένο </a:t>
            </a:r>
            <a:r>
              <a:rPr sz="2500" spc="-15" dirty="0">
                <a:latin typeface="Times New Roman"/>
                <a:cs typeface="Times New Roman"/>
              </a:rPr>
              <a:t>(υλικά)</a:t>
            </a:r>
            <a:endParaRPr sz="25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500" spc="-5" dirty="0">
                <a:latin typeface="Times New Roman"/>
                <a:cs typeface="Times New Roman"/>
              </a:rPr>
              <a:t>Πώς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χρησιμοποιείται</a:t>
            </a:r>
            <a:endParaRPr sz="25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500" spc="-10" dirty="0">
                <a:latin typeface="Times New Roman"/>
                <a:cs typeface="Times New Roman"/>
              </a:rPr>
              <a:t>Περιστατικά σχετικά </a:t>
            </a:r>
            <a:r>
              <a:rPr sz="2500" spc="-5" dirty="0">
                <a:latin typeface="Times New Roman"/>
                <a:cs typeface="Times New Roman"/>
              </a:rPr>
              <a:t>με</a:t>
            </a:r>
            <a:r>
              <a:rPr sz="2500" spc="5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αυτό</a:t>
            </a:r>
            <a:endParaRPr sz="2500">
              <a:latin typeface="Times New Roman"/>
              <a:cs typeface="Times New Roman"/>
            </a:endParaRPr>
          </a:p>
          <a:p>
            <a:pPr marL="332740" marR="211454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500" spc="-45" dirty="0">
                <a:latin typeface="Times New Roman"/>
                <a:cs typeface="Times New Roman"/>
              </a:rPr>
              <a:t>Τι </a:t>
            </a:r>
            <a:r>
              <a:rPr sz="2500" spc="-10" dirty="0">
                <a:latin typeface="Times New Roman"/>
                <a:cs typeface="Times New Roman"/>
              </a:rPr>
              <a:t>σκέψεις </a:t>
            </a:r>
            <a:r>
              <a:rPr sz="2500" spc="-15" dirty="0">
                <a:latin typeface="Times New Roman"/>
                <a:cs typeface="Times New Roman"/>
              </a:rPr>
              <a:t>και </a:t>
            </a:r>
            <a:r>
              <a:rPr sz="2500" spc="-5" dirty="0">
                <a:latin typeface="Times New Roman"/>
                <a:cs typeface="Times New Roman"/>
              </a:rPr>
              <a:t>συναισθήματα δημιουργούνται γύρω από  αυτό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121" y="1265682"/>
            <a:ext cx="2114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Comic Sans MS"/>
                <a:cs typeface="Comic Sans MS"/>
              </a:rPr>
              <a:t>42</a:t>
            </a:r>
            <a:endParaRPr sz="1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1692" y="1620138"/>
            <a:ext cx="7782559" cy="23260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481330" indent="-320040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  <a:tab pos="4528820" algn="l"/>
              </a:tabLst>
            </a:pPr>
            <a:r>
              <a:rPr sz="2900" spc="-105" dirty="0">
                <a:latin typeface="Times New Roman"/>
                <a:cs typeface="Times New Roman"/>
              </a:rPr>
              <a:t>Τα </a:t>
            </a:r>
            <a:r>
              <a:rPr sz="2900" spc="-10" dirty="0">
                <a:latin typeface="Times New Roman"/>
                <a:cs typeface="Times New Roman"/>
              </a:rPr>
              <a:t>μαλλιά</a:t>
            </a:r>
            <a:r>
              <a:rPr sz="2900" spc="105" dirty="0">
                <a:latin typeface="Times New Roman"/>
                <a:cs typeface="Times New Roman"/>
              </a:rPr>
              <a:t> </a:t>
            </a:r>
            <a:r>
              <a:rPr sz="2900" spc="-5" dirty="0">
                <a:latin typeface="Times New Roman"/>
                <a:cs typeface="Times New Roman"/>
              </a:rPr>
              <a:t>μας</a:t>
            </a:r>
            <a:r>
              <a:rPr sz="2900" dirty="0">
                <a:latin typeface="Times New Roman"/>
                <a:cs typeface="Times New Roman"/>
              </a:rPr>
              <a:t> </a:t>
            </a:r>
            <a:r>
              <a:rPr sz="2900" spc="-5" dirty="0">
                <a:latin typeface="Times New Roman"/>
                <a:cs typeface="Times New Roman"/>
              </a:rPr>
              <a:t>στεγνώνουν	μετά </a:t>
            </a:r>
            <a:r>
              <a:rPr sz="2900" dirty="0">
                <a:latin typeface="Times New Roman"/>
                <a:cs typeface="Times New Roman"/>
              </a:rPr>
              <a:t>το λούσιμο  </a:t>
            </a:r>
            <a:r>
              <a:rPr sz="2900" spc="-10" dirty="0">
                <a:latin typeface="Times New Roman"/>
                <a:cs typeface="Times New Roman"/>
              </a:rPr>
              <a:t>ακόμη και </a:t>
            </a:r>
            <a:r>
              <a:rPr sz="2900" dirty="0">
                <a:latin typeface="Times New Roman"/>
                <a:cs typeface="Times New Roman"/>
              </a:rPr>
              <a:t>αν </a:t>
            </a:r>
            <a:r>
              <a:rPr sz="2900" spc="-5" dirty="0">
                <a:latin typeface="Times New Roman"/>
                <a:cs typeface="Times New Roman"/>
              </a:rPr>
              <a:t>δεν </a:t>
            </a:r>
            <a:r>
              <a:rPr sz="2900" dirty="0">
                <a:latin typeface="Times New Roman"/>
                <a:cs typeface="Times New Roman"/>
              </a:rPr>
              <a:t>τα </a:t>
            </a:r>
            <a:r>
              <a:rPr sz="2900" spc="-5" dirty="0">
                <a:latin typeface="Times New Roman"/>
                <a:cs typeface="Times New Roman"/>
              </a:rPr>
              <a:t>στεγνώσουμε. </a:t>
            </a:r>
            <a:r>
              <a:rPr sz="2900" spc="-25" dirty="0">
                <a:latin typeface="Times New Roman"/>
                <a:cs typeface="Times New Roman"/>
              </a:rPr>
              <a:t>Γιατί </a:t>
            </a:r>
            <a:r>
              <a:rPr sz="2900" spc="-10" dirty="0">
                <a:latin typeface="Times New Roman"/>
                <a:cs typeface="Times New Roman"/>
              </a:rPr>
              <a:t>άραγε  </a:t>
            </a:r>
            <a:r>
              <a:rPr sz="2900" spc="-5" dirty="0">
                <a:latin typeface="Times New Roman"/>
                <a:cs typeface="Times New Roman"/>
              </a:rPr>
              <a:t>συμβαίνει</a:t>
            </a:r>
            <a:r>
              <a:rPr sz="2900" spc="-35" dirty="0">
                <a:latin typeface="Times New Roman"/>
                <a:cs typeface="Times New Roman"/>
              </a:rPr>
              <a:t> </a:t>
            </a:r>
            <a:r>
              <a:rPr sz="2900" dirty="0">
                <a:latin typeface="Times New Roman"/>
                <a:cs typeface="Times New Roman"/>
              </a:rPr>
              <a:t>αυτό;</a:t>
            </a:r>
            <a:endParaRPr sz="2900">
              <a:latin typeface="Times New Roman"/>
              <a:cs typeface="Times New Roman"/>
            </a:endParaRPr>
          </a:p>
          <a:p>
            <a:pPr marL="332740" marR="5080" indent="-320040">
              <a:lnSpc>
                <a:spcPct val="100000"/>
              </a:lnSpc>
              <a:spcBef>
                <a:spcPts val="70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110" dirty="0">
                <a:latin typeface="Times New Roman"/>
                <a:cs typeface="Times New Roman"/>
              </a:rPr>
              <a:t>Αν </a:t>
            </a:r>
            <a:r>
              <a:rPr sz="2900" spc="-5" dirty="0">
                <a:latin typeface="Times New Roman"/>
                <a:cs typeface="Times New Roman"/>
              </a:rPr>
              <a:t>σβήσεις </a:t>
            </a:r>
            <a:r>
              <a:rPr sz="2900" dirty="0">
                <a:latin typeface="Times New Roman"/>
                <a:cs typeface="Times New Roman"/>
              </a:rPr>
              <a:t>ένα </a:t>
            </a:r>
            <a:r>
              <a:rPr sz="2900" spc="-5" dirty="0">
                <a:latin typeface="Times New Roman"/>
                <a:cs typeface="Times New Roman"/>
              </a:rPr>
              <a:t>πίνακα με </a:t>
            </a:r>
            <a:r>
              <a:rPr sz="2900" dirty="0">
                <a:latin typeface="Times New Roman"/>
                <a:cs typeface="Times New Roman"/>
              </a:rPr>
              <a:t>βρεγμένο </a:t>
            </a:r>
            <a:r>
              <a:rPr sz="2900" spc="-5" dirty="0">
                <a:latin typeface="Times New Roman"/>
                <a:cs typeface="Times New Roman"/>
              </a:rPr>
              <a:t>σφουγγάρι σε  </a:t>
            </a:r>
            <a:r>
              <a:rPr sz="2900" dirty="0">
                <a:latin typeface="Times New Roman"/>
                <a:cs typeface="Times New Roman"/>
              </a:rPr>
              <a:t>λίγο θα </a:t>
            </a:r>
            <a:r>
              <a:rPr sz="2900" spc="-5" dirty="0">
                <a:latin typeface="Times New Roman"/>
                <a:cs typeface="Times New Roman"/>
              </a:rPr>
              <a:t>στεγνώσει; Πώς </a:t>
            </a:r>
            <a:r>
              <a:rPr sz="2900" dirty="0">
                <a:latin typeface="Times New Roman"/>
                <a:cs typeface="Times New Roman"/>
              </a:rPr>
              <a:t>συμβαίνει</a:t>
            </a:r>
            <a:r>
              <a:rPr sz="2900" spc="-60" dirty="0">
                <a:latin typeface="Times New Roman"/>
                <a:cs typeface="Times New Roman"/>
              </a:rPr>
              <a:t> </a:t>
            </a:r>
            <a:r>
              <a:rPr sz="2900" dirty="0">
                <a:latin typeface="Times New Roman"/>
                <a:cs typeface="Times New Roman"/>
              </a:rPr>
              <a:t>αυτό;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121" y="1265682"/>
            <a:ext cx="2114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Comic Sans MS"/>
                <a:cs typeface="Comic Sans MS"/>
              </a:rPr>
              <a:t>43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64479" y="4244340"/>
            <a:ext cx="3022092" cy="22326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2648" y="228600"/>
            <a:ext cx="8153400" cy="990600"/>
          </a:xfrm>
          <a:custGeom>
            <a:avLst/>
            <a:gdLst/>
            <a:ahLst/>
            <a:cxnLst/>
            <a:rect l="l" t="t" r="r" b="b"/>
            <a:pathLst>
              <a:path w="8153400" h="990600">
                <a:moveTo>
                  <a:pt x="8153400" y="0"/>
                </a:moveTo>
                <a:lnTo>
                  <a:pt x="0" y="0"/>
                </a:lnTo>
                <a:lnTo>
                  <a:pt x="0" y="990600"/>
                </a:lnTo>
                <a:lnTo>
                  <a:pt x="8153400" y="990600"/>
                </a:lnTo>
                <a:lnTo>
                  <a:pt x="8153400" y="0"/>
                </a:lnTo>
                <a:close/>
              </a:path>
            </a:pathLst>
          </a:custGeom>
          <a:solidFill>
            <a:srgbClr val="D3E1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12648" y="335026"/>
            <a:ext cx="81534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775F54"/>
                </a:solidFill>
                <a:latin typeface="Times New Roman"/>
                <a:cs typeface="Times New Roman"/>
              </a:rPr>
              <a:t>Παράδειγμα </a:t>
            </a:r>
            <a:r>
              <a:rPr sz="2400" b="1" dirty="0">
                <a:solidFill>
                  <a:srgbClr val="775F54"/>
                </a:solidFill>
                <a:latin typeface="Times New Roman"/>
                <a:cs typeface="Times New Roman"/>
              </a:rPr>
              <a:t>από τις </a:t>
            </a:r>
            <a:r>
              <a:rPr sz="2400" b="1" spc="-5" dirty="0">
                <a:solidFill>
                  <a:srgbClr val="775F54"/>
                </a:solidFill>
                <a:latin typeface="Times New Roman"/>
                <a:cs typeface="Times New Roman"/>
              </a:rPr>
              <a:t>Φυσικές</a:t>
            </a:r>
            <a:r>
              <a:rPr sz="2400" b="1" spc="-25" dirty="0">
                <a:solidFill>
                  <a:srgbClr val="775F54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775F54"/>
                </a:solidFill>
                <a:latin typeface="Times New Roman"/>
                <a:cs typeface="Times New Roman"/>
              </a:rPr>
              <a:t>Επιστήμες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b="1" i="1" spc="-10" dirty="0">
                <a:solidFill>
                  <a:srgbClr val="775F54"/>
                </a:solidFill>
                <a:latin typeface="Times New Roman"/>
                <a:cs typeface="Times New Roman"/>
              </a:rPr>
              <a:t>(Διδάσκοντας </a:t>
            </a:r>
            <a:r>
              <a:rPr sz="2400" b="1" i="1" dirty="0">
                <a:solidFill>
                  <a:srgbClr val="775F54"/>
                </a:solidFill>
                <a:latin typeface="Times New Roman"/>
                <a:cs typeface="Times New Roman"/>
              </a:rPr>
              <a:t>την</a:t>
            </a:r>
            <a:r>
              <a:rPr sz="2400" b="1" i="1" spc="-20" dirty="0">
                <a:solidFill>
                  <a:srgbClr val="775F54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775F54"/>
                </a:solidFill>
                <a:latin typeface="Times New Roman"/>
                <a:cs typeface="Times New Roman"/>
              </a:rPr>
              <a:t>εξάτμιση)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1692" y="1620138"/>
            <a:ext cx="7734934" cy="32105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imes New Roman"/>
                <a:cs typeface="Times New Roman"/>
              </a:rPr>
              <a:t>Έχετε ένα </a:t>
            </a:r>
            <a:r>
              <a:rPr sz="2900" spc="-5" dirty="0">
                <a:latin typeface="Times New Roman"/>
                <a:cs typeface="Times New Roman"/>
              </a:rPr>
              <a:t>μεγάλο </a:t>
            </a:r>
            <a:r>
              <a:rPr sz="2900" dirty="0">
                <a:latin typeface="Times New Roman"/>
                <a:cs typeface="Times New Roman"/>
              </a:rPr>
              <a:t>κύβο πάγου </a:t>
            </a:r>
            <a:r>
              <a:rPr sz="2900" spc="-10" dirty="0">
                <a:latin typeface="Times New Roman"/>
                <a:cs typeface="Times New Roman"/>
              </a:rPr>
              <a:t>και </a:t>
            </a:r>
            <a:r>
              <a:rPr sz="2900" dirty="0">
                <a:latin typeface="Times New Roman"/>
                <a:cs typeface="Times New Roman"/>
              </a:rPr>
              <a:t>ένα κύβο που  έχει τον </a:t>
            </a:r>
            <a:r>
              <a:rPr sz="2900" spc="-5" dirty="0">
                <a:latin typeface="Times New Roman"/>
                <a:cs typeface="Times New Roman"/>
              </a:rPr>
              <a:t>μισό </a:t>
            </a:r>
            <a:r>
              <a:rPr sz="2900" spc="-15" dirty="0">
                <a:latin typeface="Times New Roman"/>
                <a:cs typeface="Times New Roman"/>
              </a:rPr>
              <a:t>όγκο. </a:t>
            </a:r>
            <a:r>
              <a:rPr sz="2900" spc="-50" dirty="0">
                <a:latin typeface="Times New Roman"/>
                <a:cs typeface="Times New Roman"/>
              </a:rPr>
              <a:t>Τι </a:t>
            </a:r>
            <a:r>
              <a:rPr sz="2900" spc="-5" dirty="0">
                <a:latin typeface="Times New Roman"/>
                <a:cs typeface="Times New Roman"/>
              </a:rPr>
              <a:t>πιστεύετε </a:t>
            </a:r>
            <a:r>
              <a:rPr sz="2900" dirty="0">
                <a:latin typeface="Times New Roman"/>
                <a:cs typeface="Times New Roman"/>
              </a:rPr>
              <a:t>θα </a:t>
            </a:r>
            <a:r>
              <a:rPr sz="2900" spc="-15" dirty="0">
                <a:latin typeface="Times New Roman"/>
                <a:cs typeface="Times New Roman"/>
              </a:rPr>
              <a:t>έχουν </a:t>
            </a:r>
            <a:r>
              <a:rPr sz="2900" spc="-5" dirty="0">
                <a:latin typeface="Times New Roman"/>
                <a:cs typeface="Times New Roman"/>
              </a:rPr>
              <a:t>την ίδια  </a:t>
            </a:r>
            <a:r>
              <a:rPr sz="2900" dirty="0">
                <a:latin typeface="Times New Roman"/>
                <a:cs typeface="Times New Roman"/>
              </a:rPr>
              <a:t>ή </a:t>
            </a:r>
            <a:r>
              <a:rPr sz="2900" spc="-5" dirty="0">
                <a:latin typeface="Times New Roman"/>
                <a:cs typeface="Times New Roman"/>
              </a:rPr>
              <a:t>διαφορετική </a:t>
            </a:r>
            <a:r>
              <a:rPr sz="2900" dirty="0">
                <a:latin typeface="Times New Roman"/>
                <a:cs typeface="Times New Roman"/>
              </a:rPr>
              <a:t>θερμοκρασία; </a:t>
            </a:r>
            <a:r>
              <a:rPr sz="2900" spc="-5" dirty="0">
                <a:latin typeface="Times New Roman"/>
                <a:cs typeface="Times New Roman"/>
              </a:rPr>
              <a:t>Αιτιολογήστε </a:t>
            </a:r>
            <a:r>
              <a:rPr sz="2900" dirty="0">
                <a:latin typeface="Times New Roman"/>
                <a:cs typeface="Times New Roman"/>
              </a:rPr>
              <a:t>την  απάντησή</a:t>
            </a:r>
            <a:r>
              <a:rPr sz="2900" spc="-25" dirty="0">
                <a:latin typeface="Times New Roman"/>
                <a:cs typeface="Times New Roman"/>
              </a:rPr>
              <a:t> </a:t>
            </a:r>
            <a:r>
              <a:rPr sz="2900" spc="-5" dirty="0">
                <a:latin typeface="Times New Roman"/>
                <a:cs typeface="Times New Roman"/>
              </a:rPr>
              <a:t>σας.</a:t>
            </a:r>
            <a:endParaRPr sz="2900">
              <a:latin typeface="Times New Roman"/>
              <a:cs typeface="Times New Roman"/>
            </a:endParaRPr>
          </a:p>
          <a:p>
            <a:pPr marL="332740" marR="5715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5" dirty="0">
                <a:latin typeface="Times New Roman"/>
                <a:cs typeface="Times New Roman"/>
              </a:rPr>
              <a:t>Οι Εσκιµώοι </a:t>
            </a:r>
            <a:r>
              <a:rPr sz="2900" spc="-10" dirty="0">
                <a:latin typeface="Times New Roman"/>
                <a:cs typeface="Times New Roman"/>
              </a:rPr>
              <a:t>κατασκευάζουν τα </a:t>
            </a:r>
            <a:r>
              <a:rPr sz="2900" spc="-5" dirty="0">
                <a:latin typeface="Times New Roman"/>
                <a:cs typeface="Times New Roman"/>
              </a:rPr>
              <a:t>ιγκλού </a:t>
            </a:r>
            <a:r>
              <a:rPr sz="2900" dirty="0">
                <a:latin typeface="Times New Roman"/>
                <a:cs typeface="Times New Roman"/>
              </a:rPr>
              <a:t>τους </a:t>
            </a:r>
            <a:r>
              <a:rPr sz="2900" spc="-5" dirty="0">
                <a:latin typeface="Times New Roman"/>
                <a:cs typeface="Times New Roman"/>
              </a:rPr>
              <a:t>µε  χιόνι. </a:t>
            </a:r>
            <a:r>
              <a:rPr sz="2900" spc="-25" dirty="0">
                <a:latin typeface="Times New Roman"/>
                <a:cs typeface="Times New Roman"/>
              </a:rPr>
              <a:t>Γιατί </a:t>
            </a:r>
            <a:r>
              <a:rPr sz="2900" dirty="0">
                <a:latin typeface="Times New Roman"/>
                <a:cs typeface="Times New Roman"/>
              </a:rPr>
              <a:t>πιστεύετε τα </a:t>
            </a:r>
            <a:r>
              <a:rPr sz="2900" spc="-10" dirty="0">
                <a:latin typeface="Times New Roman"/>
                <a:cs typeface="Times New Roman"/>
              </a:rPr>
              <a:t>κατασκευάζουν </a:t>
            </a:r>
            <a:r>
              <a:rPr sz="2900" dirty="0">
                <a:latin typeface="Times New Roman"/>
                <a:cs typeface="Times New Roman"/>
              </a:rPr>
              <a:t>με</a:t>
            </a:r>
            <a:r>
              <a:rPr sz="2900" spc="-100" dirty="0">
                <a:latin typeface="Times New Roman"/>
                <a:cs typeface="Times New Roman"/>
              </a:rPr>
              <a:t> </a:t>
            </a:r>
            <a:r>
              <a:rPr sz="2900" dirty="0">
                <a:latin typeface="Times New Roman"/>
                <a:cs typeface="Times New Roman"/>
              </a:rPr>
              <a:t>αυτόν  τον</a:t>
            </a:r>
            <a:r>
              <a:rPr sz="2900" spc="-20" dirty="0">
                <a:latin typeface="Times New Roman"/>
                <a:cs typeface="Times New Roman"/>
              </a:rPr>
              <a:t> </a:t>
            </a:r>
            <a:r>
              <a:rPr sz="2900" dirty="0">
                <a:latin typeface="Times New Roman"/>
                <a:cs typeface="Times New Roman"/>
              </a:rPr>
              <a:t>τρόπο;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121" y="1265682"/>
            <a:ext cx="2114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Comic Sans MS"/>
                <a:cs typeface="Comic Sans MS"/>
              </a:rPr>
              <a:t>44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2648" y="228600"/>
            <a:ext cx="8153400" cy="990600"/>
          </a:xfrm>
          <a:custGeom>
            <a:avLst/>
            <a:gdLst/>
            <a:ahLst/>
            <a:cxnLst/>
            <a:rect l="l" t="t" r="r" b="b"/>
            <a:pathLst>
              <a:path w="8153400" h="990600">
                <a:moveTo>
                  <a:pt x="8153400" y="0"/>
                </a:moveTo>
                <a:lnTo>
                  <a:pt x="0" y="0"/>
                </a:lnTo>
                <a:lnTo>
                  <a:pt x="0" y="990600"/>
                </a:lnTo>
                <a:lnTo>
                  <a:pt x="8153400" y="990600"/>
                </a:lnTo>
                <a:lnTo>
                  <a:pt x="8153400" y="0"/>
                </a:lnTo>
                <a:close/>
              </a:path>
            </a:pathLst>
          </a:custGeom>
          <a:solidFill>
            <a:srgbClr val="D3E1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7668" rIns="0" bIns="0" rtlCol="0">
            <a:spAutoFit/>
          </a:bodyPr>
          <a:lstStyle/>
          <a:p>
            <a:pPr marL="234315"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775F54"/>
                </a:solidFill>
              </a:rPr>
              <a:t>Παράδειγμα </a:t>
            </a:r>
            <a:r>
              <a:rPr sz="2400" dirty="0">
                <a:solidFill>
                  <a:srgbClr val="775F54"/>
                </a:solidFill>
              </a:rPr>
              <a:t>από τις </a:t>
            </a:r>
            <a:r>
              <a:rPr sz="2400" spc="-5" dirty="0">
                <a:solidFill>
                  <a:srgbClr val="775F54"/>
                </a:solidFill>
              </a:rPr>
              <a:t>Φυσικές</a:t>
            </a:r>
            <a:r>
              <a:rPr sz="2400" spc="-25" dirty="0">
                <a:solidFill>
                  <a:srgbClr val="775F54"/>
                </a:solidFill>
              </a:rPr>
              <a:t> </a:t>
            </a:r>
            <a:r>
              <a:rPr sz="2400" dirty="0">
                <a:solidFill>
                  <a:srgbClr val="775F54"/>
                </a:solidFill>
              </a:rPr>
              <a:t>Επιστήμες</a:t>
            </a:r>
            <a:endParaRPr sz="2400"/>
          </a:p>
          <a:p>
            <a:pPr marL="234315" algn="ctr">
              <a:lnSpc>
                <a:spcPct val="100000"/>
              </a:lnSpc>
            </a:pPr>
            <a:r>
              <a:rPr sz="2400" i="1" spc="-10" dirty="0">
                <a:solidFill>
                  <a:srgbClr val="775F54"/>
                </a:solidFill>
                <a:latin typeface="Times New Roman"/>
                <a:cs typeface="Times New Roman"/>
              </a:rPr>
              <a:t>(Διδάσκοντας </a:t>
            </a:r>
            <a:r>
              <a:rPr sz="2400" i="1" dirty="0">
                <a:solidFill>
                  <a:srgbClr val="775F54"/>
                </a:solidFill>
                <a:latin typeface="Times New Roman"/>
                <a:cs typeface="Times New Roman"/>
              </a:rPr>
              <a:t>τις </a:t>
            </a:r>
            <a:r>
              <a:rPr sz="2400" i="1" spc="-5" dirty="0">
                <a:solidFill>
                  <a:srgbClr val="775F54"/>
                </a:solidFill>
                <a:latin typeface="Times New Roman"/>
                <a:cs typeface="Times New Roman"/>
              </a:rPr>
              <a:t>έννοιες </a:t>
            </a:r>
            <a:r>
              <a:rPr sz="2400" i="1" spc="-10" dirty="0">
                <a:solidFill>
                  <a:srgbClr val="775F54"/>
                </a:solidFill>
                <a:latin typeface="Times New Roman"/>
                <a:cs typeface="Times New Roman"/>
              </a:rPr>
              <a:t>θερμότητα </a:t>
            </a:r>
            <a:r>
              <a:rPr sz="2400" i="1" spc="-20" dirty="0">
                <a:solidFill>
                  <a:srgbClr val="775F54"/>
                </a:solidFill>
                <a:latin typeface="Times New Roman"/>
                <a:cs typeface="Times New Roman"/>
              </a:rPr>
              <a:t>και</a:t>
            </a:r>
            <a:r>
              <a:rPr sz="2400" i="1" spc="-25" dirty="0">
                <a:solidFill>
                  <a:srgbClr val="775F54"/>
                </a:solidFill>
                <a:latin typeface="Times New Roman"/>
                <a:cs typeface="Times New Roman"/>
              </a:rPr>
              <a:t> </a:t>
            </a:r>
            <a:r>
              <a:rPr sz="2400" i="1" spc="-5" dirty="0">
                <a:solidFill>
                  <a:srgbClr val="775F54"/>
                </a:solidFill>
                <a:latin typeface="Times New Roman"/>
                <a:cs typeface="Times New Roman"/>
              </a:rPr>
              <a:t>θερμοκρασία)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2648" y="228600"/>
            <a:ext cx="8153400" cy="990600"/>
          </a:xfrm>
          <a:custGeom>
            <a:avLst/>
            <a:gdLst/>
            <a:ahLst/>
            <a:cxnLst/>
            <a:rect l="l" t="t" r="r" b="b"/>
            <a:pathLst>
              <a:path w="8153400" h="990600">
                <a:moveTo>
                  <a:pt x="8153400" y="0"/>
                </a:moveTo>
                <a:lnTo>
                  <a:pt x="0" y="0"/>
                </a:lnTo>
                <a:lnTo>
                  <a:pt x="0" y="990600"/>
                </a:lnTo>
                <a:lnTo>
                  <a:pt x="8153400" y="990600"/>
                </a:lnTo>
                <a:lnTo>
                  <a:pt x="8153400" y="0"/>
                </a:lnTo>
                <a:close/>
              </a:path>
            </a:pathLst>
          </a:custGeom>
          <a:solidFill>
            <a:srgbClr val="BED2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7175" rIns="0" bIns="0" rtlCol="0">
            <a:spAutoFit/>
          </a:bodyPr>
          <a:lstStyle/>
          <a:p>
            <a:pPr marL="325755">
              <a:lnSpc>
                <a:spcPct val="100000"/>
              </a:lnSpc>
              <a:spcBef>
                <a:spcPts val="105"/>
              </a:spcBef>
            </a:pPr>
            <a:r>
              <a:rPr dirty="0"/>
              <a:t>Θέση των </a:t>
            </a:r>
            <a:r>
              <a:rPr spc="-5" dirty="0"/>
              <a:t>ερωτήσεων </a:t>
            </a:r>
            <a:r>
              <a:rPr dirty="0"/>
              <a:t>στη</a:t>
            </a:r>
            <a:r>
              <a:rPr spc="-110" dirty="0"/>
              <a:t> </a:t>
            </a:r>
            <a:r>
              <a:rPr spc="-15" dirty="0"/>
              <a:t>διδασκαλία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0564" y="1624711"/>
            <a:ext cx="19494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32105" algn="l"/>
                <a:tab pos="1339850" algn="l"/>
              </a:tabLst>
            </a:pPr>
            <a:r>
              <a:rPr sz="1200" spc="-315" dirty="0">
                <a:solidFill>
                  <a:srgbClr val="DD8046"/>
                </a:solidFill>
                <a:latin typeface="Arial"/>
                <a:cs typeface="Arial"/>
              </a:rPr>
              <a:t>	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Μ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ε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γάλο	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μ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έρ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ο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ς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72282" y="1624711"/>
            <a:ext cx="411162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39700">
              <a:lnSpc>
                <a:spcPct val="100000"/>
              </a:lnSpc>
              <a:spcBef>
                <a:spcPts val="105"/>
              </a:spcBef>
              <a:tabLst>
                <a:tab pos="520065" algn="l"/>
                <a:tab pos="682625" algn="l"/>
                <a:tab pos="928369" algn="l"/>
                <a:tab pos="1975485" algn="l"/>
                <a:tab pos="2065655" algn="l"/>
                <a:tab pos="2839720" algn="l"/>
                <a:tab pos="2883535" algn="l"/>
                <a:tab pos="3929379" algn="l"/>
                <a:tab pos="3970654" algn="l"/>
              </a:tabLst>
            </a:pP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τ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ου		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δ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ιδακτ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ι</a:t>
            </a:r>
            <a:r>
              <a:rPr sz="2000" spc="-50" dirty="0">
                <a:solidFill>
                  <a:srgbClr val="404040"/>
                </a:solidFill>
                <a:latin typeface="Times New Roman"/>
                <a:cs typeface="Times New Roman"/>
              </a:rPr>
              <a:t>κ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ού	χ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ρ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όνου		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κ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α</a:t>
            </a:r>
            <a:r>
              <a:rPr sz="2000" spc="-40" dirty="0">
                <a:solidFill>
                  <a:srgbClr val="404040"/>
                </a:solidFill>
                <a:latin typeface="Times New Roman"/>
                <a:cs typeface="Times New Roman"/>
              </a:rPr>
              <a:t>λ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ύπτει		ο 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και	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το	υπόλοιπο		μέρος	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καλύπτει	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ο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1929511"/>
            <a:ext cx="148717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εκ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πα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ιδε</a:t>
            </a:r>
            <a:r>
              <a:rPr sz="2000" spc="5" dirty="0">
                <a:solidFill>
                  <a:srgbClr val="404040"/>
                </a:solidFill>
                <a:latin typeface="Times New Roman"/>
                <a:cs typeface="Times New Roman"/>
              </a:rPr>
              <a:t>υ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τ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ι</a:t>
            </a:r>
            <a:r>
              <a:rPr sz="2000" spc="-50" dirty="0">
                <a:solidFill>
                  <a:srgbClr val="404040"/>
                </a:solidFill>
                <a:latin typeface="Times New Roman"/>
                <a:cs typeface="Times New Roman"/>
              </a:rPr>
              <a:t>κ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ού  διάλογος.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0564" y="2539111"/>
            <a:ext cx="59296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32105" algn="l"/>
                <a:tab pos="737870" algn="l"/>
                <a:tab pos="2394585" algn="l"/>
                <a:tab pos="3681095" algn="l"/>
                <a:tab pos="4633595" algn="l"/>
              </a:tabLst>
            </a:pPr>
            <a:r>
              <a:rPr sz="1200" spc="-315" dirty="0">
                <a:solidFill>
                  <a:srgbClr val="DD8046"/>
                </a:solidFill>
                <a:latin typeface="Arial"/>
                <a:cs typeface="Arial"/>
              </a:rPr>
              <a:t>	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Ο	εκ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πα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ιδε</a:t>
            </a:r>
            <a:r>
              <a:rPr sz="2000" spc="5" dirty="0">
                <a:solidFill>
                  <a:srgbClr val="404040"/>
                </a:solidFill>
                <a:latin typeface="Times New Roman"/>
                <a:cs typeface="Times New Roman"/>
              </a:rPr>
              <a:t>υ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τι</a:t>
            </a:r>
            <a:r>
              <a:rPr sz="2000" spc="-50" dirty="0">
                <a:solidFill>
                  <a:srgbClr val="404040"/>
                </a:solidFill>
                <a:latin typeface="Times New Roman"/>
                <a:cs typeface="Times New Roman"/>
              </a:rPr>
              <a:t>κ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ός	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υπο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βά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λλει	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π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ολ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λέ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ς	</a:t>
            </a:r>
            <a:r>
              <a:rPr sz="2000" b="1" spc="5" dirty="0">
                <a:solidFill>
                  <a:srgbClr val="404040"/>
                </a:solidFill>
                <a:latin typeface="Times New Roman"/>
                <a:cs typeface="Times New Roman"/>
              </a:rPr>
              <a:t>ε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ξ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ε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ταστικ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ές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34961" y="1624711"/>
            <a:ext cx="1754505" cy="1245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4930" marR="5080" indent="38100">
              <a:lnSpc>
                <a:spcPct val="100000"/>
              </a:lnSpc>
              <a:spcBef>
                <a:spcPts val="105"/>
              </a:spcBef>
              <a:tabLst>
                <a:tab pos="1385570" algn="l"/>
              </a:tabLst>
            </a:pP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μ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ονό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λ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ο</a:t>
            </a:r>
            <a:r>
              <a:rPr sz="2000" spc="5" dirty="0">
                <a:solidFill>
                  <a:srgbClr val="404040"/>
                </a:solidFill>
                <a:latin typeface="Times New Roman"/>
                <a:cs typeface="Times New Roman"/>
              </a:rPr>
              <a:t>γ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ος	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τ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ου  </a:t>
            </a:r>
            <a:r>
              <a:rPr sz="2000" spc="-30" dirty="0">
                <a:solidFill>
                  <a:srgbClr val="404040"/>
                </a:solidFill>
                <a:latin typeface="Times New Roman"/>
                <a:cs typeface="Times New Roman"/>
              </a:rPr>
              <a:t>κ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α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τευθ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υ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νόμ</a:t>
            </a:r>
            <a:r>
              <a:rPr sz="2000" spc="-25" dirty="0">
                <a:solidFill>
                  <a:srgbClr val="404040"/>
                </a:solidFill>
                <a:latin typeface="Times New Roman"/>
                <a:cs typeface="Times New Roman"/>
              </a:rPr>
              <a:t>ε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νος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58265" algn="l"/>
              </a:tabLst>
            </a:pP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ερ</a:t>
            </a:r>
            <a:r>
              <a:rPr sz="2000" b="1" spc="-25" dirty="0">
                <a:solidFill>
                  <a:srgbClr val="404040"/>
                </a:solidFill>
                <a:latin typeface="Times New Roman"/>
                <a:cs typeface="Times New Roman"/>
              </a:rPr>
              <a:t>ω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τήσε</a:t>
            </a:r>
            <a:r>
              <a:rPr sz="2000" b="1" spc="10" dirty="0">
                <a:solidFill>
                  <a:srgbClr val="404040"/>
                </a:solidFill>
                <a:latin typeface="Times New Roman"/>
                <a:cs typeface="Times New Roman"/>
              </a:rPr>
              <a:t>ι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ς	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α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νά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0564" y="2844164"/>
            <a:ext cx="7879080" cy="3379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διδακτική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ώρα.</a:t>
            </a:r>
            <a:endParaRPr sz="2000">
              <a:latin typeface="Times New Roman"/>
              <a:cs typeface="Times New Roman"/>
            </a:endParaRPr>
          </a:p>
          <a:p>
            <a:pPr marL="332740" marR="5080" indent="-320040" algn="just">
              <a:lnSpc>
                <a:spcPct val="100000"/>
              </a:lnSpc>
              <a:buClr>
                <a:srgbClr val="DD8046"/>
              </a:buClr>
              <a:buSzPct val="60000"/>
              <a:buFont typeface="Arial"/>
              <a:buChar char=""/>
              <a:tabLst>
                <a:tab pos="332740" algn="l"/>
              </a:tabLst>
            </a:pPr>
            <a:r>
              <a:rPr sz="2000" spc="-70" dirty="0">
                <a:solidFill>
                  <a:srgbClr val="404040"/>
                </a:solidFill>
                <a:latin typeface="Times New Roman"/>
                <a:cs typeface="Times New Roman"/>
              </a:rPr>
              <a:t>Το </a:t>
            </a:r>
            <a:r>
              <a:rPr sz="2000" b="1" spc="5" dirty="0">
                <a:solidFill>
                  <a:srgbClr val="404040"/>
                </a:solidFill>
                <a:latin typeface="Times New Roman"/>
                <a:cs typeface="Times New Roman"/>
              </a:rPr>
              <a:t>60%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των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ερωτήσεων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των εκπαιδευτικών είναι </a:t>
            </a:r>
            <a:r>
              <a:rPr sz="20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ερωτήσεις 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κατώτερου γνωστικού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επιπέδου,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το </a:t>
            </a:r>
            <a:r>
              <a:rPr sz="2000" b="1" spc="5" dirty="0">
                <a:solidFill>
                  <a:srgbClr val="404040"/>
                </a:solidFill>
                <a:latin typeface="Times New Roman"/>
                <a:cs typeface="Times New Roman"/>
              </a:rPr>
              <a:t>20%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είναι ανώτερου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γνωστικού 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επιπέδου,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ενώ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το άλλο </a:t>
            </a:r>
            <a:r>
              <a:rPr sz="2000" b="1" spc="5" dirty="0">
                <a:solidFill>
                  <a:srgbClr val="404040"/>
                </a:solidFill>
                <a:latin typeface="Times New Roman"/>
                <a:cs typeface="Times New Roman"/>
              </a:rPr>
              <a:t>20%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αναφέρονται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σε </a:t>
            </a:r>
            <a:r>
              <a:rPr sz="20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διαδικαστικά</a:t>
            </a:r>
            <a:r>
              <a:rPr sz="2000" b="1" spc="-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θέματα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332740" marR="6350" indent="-320040" algn="just">
              <a:lnSpc>
                <a:spcPct val="100000"/>
              </a:lnSpc>
              <a:buClr>
                <a:srgbClr val="DD8046"/>
              </a:buClr>
              <a:buSzPct val="60000"/>
              <a:buFont typeface="Arial"/>
              <a:buChar char=""/>
              <a:tabLst>
                <a:tab pos="332740" algn="l"/>
              </a:tabLst>
            </a:pP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Οι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ερωτήσεις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που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απευθύνουν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οι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μαθητές είναι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πολύ λίγες και </a:t>
            </a:r>
            <a:r>
              <a:rPr sz="2000" spc="-55" dirty="0">
                <a:solidFill>
                  <a:srgbClr val="404040"/>
                </a:solidFill>
                <a:latin typeface="Times New Roman"/>
                <a:cs typeface="Times New Roman"/>
              </a:rPr>
              <a:t>δεν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ξεπερνούν τις 5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ανά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διδακτική</a:t>
            </a:r>
            <a:r>
              <a:rPr sz="2000" spc="-7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ώρα.</a:t>
            </a:r>
            <a:endParaRPr sz="2000">
              <a:latin typeface="Times New Roman"/>
              <a:cs typeface="Times New Roman"/>
            </a:endParaRPr>
          </a:p>
          <a:p>
            <a:pPr marL="332740" marR="6350" indent="-320040" algn="just">
              <a:lnSpc>
                <a:spcPct val="100000"/>
              </a:lnSpc>
              <a:buClr>
                <a:srgbClr val="DD8046"/>
              </a:buClr>
              <a:buSzPct val="60000"/>
              <a:buFont typeface="Arial"/>
              <a:buChar char=""/>
              <a:tabLst>
                <a:tab pos="332740" algn="l"/>
              </a:tabLst>
            </a:pPr>
            <a:r>
              <a:rPr sz="2000" spc="-70" dirty="0">
                <a:solidFill>
                  <a:srgbClr val="404040"/>
                </a:solidFill>
                <a:latin typeface="Times New Roman"/>
                <a:cs typeface="Times New Roman"/>
              </a:rPr>
              <a:t>Το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μεγαλύτερο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μέρος των ερωτήσεων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των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μαθητών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(80%) </a:t>
            </a:r>
            <a:r>
              <a:rPr sz="20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αναφέρονται 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σε </a:t>
            </a:r>
            <a:r>
              <a:rPr sz="20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διαδικαστικά</a:t>
            </a:r>
            <a:r>
              <a:rPr sz="2000" b="1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θέματα.</a:t>
            </a:r>
            <a:endParaRPr sz="2000">
              <a:latin typeface="Times New Roman"/>
              <a:cs typeface="Times New Roman"/>
            </a:endParaRPr>
          </a:p>
          <a:p>
            <a:pPr marL="332740" marR="6350" indent="-320040" algn="just">
              <a:lnSpc>
                <a:spcPct val="100000"/>
              </a:lnSpc>
              <a:spcBef>
                <a:spcPts val="5"/>
              </a:spcBef>
              <a:buClr>
                <a:srgbClr val="DD8046"/>
              </a:buClr>
              <a:buSzPct val="60000"/>
              <a:buFont typeface="Arial"/>
              <a:buChar char=""/>
              <a:tabLst>
                <a:tab pos="332740" algn="l"/>
              </a:tabLst>
            </a:pP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Οι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μαθητές απευθύνονται σχεδόν πάντα στον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εκπαιδευτικό και </a:t>
            </a:r>
            <a:r>
              <a:rPr sz="2000" spc="-30" dirty="0">
                <a:solidFill>
                  <a:srgbClr val="404040"/>
                </a:solidFill>
                <a:latin typeface="Times New Roman"/>
                <a:cs typeface="Times New Roman"/>
              </a:rPr>
              <a:t>σπανίως 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στους συμμαθητές</a:t>
            </a:r>
            <a:r>
              <a:rPr sz="2000" spc="-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τους.</a:t>
            </a:r>
            <a:endParaRPr sz="2000">
              <a:latin typeface="Times New Roman"/>
              <a:cs typeface="Times New Roman"/>
            </a:endParaRPr>
          </a:p>
          <a:p>
            <a:pPr marL="332740" indent="-320040" algn="just">
              <a:lnSpc>
                <a:spcPct val="100000"/>
              </a:lnSpc>
              <a:buClr>
                <a:srgbClr val="DD8046"/>
              </a:buClr>
              <a:buSzPct val="60000"/>
              <a:buFont typeface="Arial"/>
              <a:buChar char=""/>
              <a:tabLst>
                <a:tab pos="332740" algn="l"/>
              </a:tabLst>
            </a:pP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Ο ελεύθερος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διαμαθητικός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διάλογος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είναι</a:t>
            </a:r>
            <a:r>
              <a:rPr sz="2000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περιορισμένος.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0121" y="1265682"/>
            <a:ext cx="2114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Comic Sans MS"/>
                <a:cs typeface="Comic Sans MS"/>
              </a:rPr>
              <a:t>45</a:t>
            </a:r>
            <a:endParaRPr sz="1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8552688" y="0"/>
                </a:moveTo>
                <a:lnTo>
                  <a:pt x="0" y="0"/>
                </a:lnTo>
                <a:lnTo>
                  <a:pt x="0" y="228600"/>
                </a:lnTo>
                <a:lnTo>
                  <a:pt x="8552688" y="228600"/>
                </a:lnTo>
                <a:lnTo>
                  <a:pt x="8552688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1312" y="228600"/>
            <a:ext cx="8171815" cy="990600"/>
          </a:xfrm>
          <a:prstGeom prst="rect">
            <a:avLst/>
          </a:prstGeom>
          <a:solidFill>
            <a:srgbClr val="BED2E3"/>
          </a:solidFill>
        </p:spPr>
        <p:txBody>
          <a:bodyPr vert="horz" wrap="square" lIns="0" tIns="238125" rIns="0" bIns="0" rtlCol="0">
            <a:spAutoFit/>
          </a:bodyPr>
          <a:lstStyle/>
          <a:p>
            <a:pPr marL="109220">
              <a:lnSpc>
                <a:spcPct val="100000"/>
              </a:lnSpc>
              <a:spcBef>
                <a:spcPts val="1875"/>
              </a:spcBef>
            </a:pPr>
            <a:r>
              <a:rPr dirty="0"/>
              <a:t>Οι ερωτήσεις του</a:t>
            </a:r>
            <a:r>
              <a:rPr spc="-65" dirty="0"/>
              <a:t> </a:t>
            </a:r>
            <a:r>
              <a:rPr spc="-10" dirty="0"/>
              <a:t>εκπαιδευτικού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01040" y="1216532"/>
            <a:ext cx="24796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ΑΡΝΗΤΙΚΗ</a:t>
            </a:r>
            <a:r>
              <a:rPr sz="2000"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ΚΡΙΤΚΗ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340" y="1609725"/>
            <a:ext cx="3699510" cy="50444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481965" indent="-320675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60000"/>
              <a:buFont typeface="Arial"/>
              <a:buChar char=""/>
              <a:tabLst>
                <a:tab pos="332740" algn="l"/>
                <a:tab pos="333375" algn="l"/>
              </a:tabLst>
            </a:pPr>
            <a:r>
              <a:rPr sz="2000" b="1" spc="-5" dirty="0">
                <a:latin typeface="Times New Roman"/>
                <a:cs typeface="Times New Roman"/>
              </a:rPr>
              <a:t>εισάγει </a:t>
            </a:r>
            <a:r>
              <a:rPr sz="2000" b="1" dirty="0">
                <a:latin typeface="Times New Roman"/>
                <a:cs typeface="Times New Roman"/>
              </a:rPr>
              <a:t>το </a:t>
            </a:r>
            <a:r>
              <a:rPr sz="2000" b="1" spc="-5" dirty="0">
                <a:latin typeface="Times New Roman"/>
                <a:cs typeface="Times New Roman"/>
              </a:rPr>
              <a:t>αντικείμενο που  επιθυμεί </a:t>
            </a:r>
            <a:r>
              <a:rPr sz="2000" b="1" dirty="0">
                <a:latin typeface="Times New Roman"/>
                <a:cs typeface="Times New Roman"/>
              </a:rPr>
              <a:t>ο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εκπαιδευτικός</a:t>
            </a:r>
            <a:endParaRPr sz="2000">
              <a:latin typeface="Times New Roman"/>
              <a:cs typeface="Times New Roman"/>
            </a:endParaRPr>
          </a:p>
          <a:p>
            <a:pPr marL="332740" marR="236854" indent="-320675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60000"/>
              <a:buFont typeface="Arial"/>
              <a:buChar char=""/>
              <a:tabLst>
                <a:tab pos="332740" algn="l"/>
                <a:tab pos="333375" algn="l"/>
              </a:tabLst>
            </a:pPr>
            <a:r>
              <a:rPr sz="2000" b="1" spc="-5" dirty="0">
                <a:latin typeface="Times New Roman"/>
                <a:cs typeface="Times New Roman"/>
              </a:rPr>
              <a:t>δεν αφήνει παρά ελάχιστα  </a:t>
            </a:r>
            <a:r>
              <a:rPr sz="2000" b="1" spc="-10" dirty="0">
                <a:latin typeface="Times New Roman"/>
                <a:cs typeface="Times New Roman"/>
              </a:rPr>
              <a:t>περιθώρια </a:t>
            </a:r>
            <a:r>
              <a:rPr sz="2000" b="1" dirty="0">
                <a:latin typeface="Times New Roman"/>
                <a:cs typeface="Times New Roman"/>
              </a:rPr>
              <a:t>αυτονομίας στους  μαθητές</a:t>
            </a:r>
            <a:endParaRPr sz="2000">
              <a:latin typeface="Times New Roman"/>
              <a:cs typeface="Times New Roman"/>
            </a:endParaRPr>
          </a:p>
          <a:p>
            <a:pPr marL="332740" indent="-320675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000"/>
              <a:buFont typeface="Arial"/>
              <a:buChar char=""/>
              <a:tabLst>
                <a:tab pos="332740" algn="l"/>
                <a:tab pos="333375" algn="l"/>
              </a:tabLst>
            </a:pPr>
            <a:r>
              <a:rPr sz="2000" b="1" spc="-5" dirty="0">
                <a:latin typeface="Times New Roman"/>
                <a:cs typeface="Times New Roman"/>
              </a:rPr>
              <a:t>περιορίζει </a:t>
            </a:r>
            <a:r>
              <a:rPr sz="2000" b="1" spc="-10" dirty="0">
                <a:latin typeface="Times New Roman"/>
                <a:cs typeface="Times New Roman"/>
              </a:rPr>
              <a:t>ασφυκτικά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τη</a:t>
            </a:r>
            <a:endParaRPr sz="2000">
              <a:latin typeface="Times New Roman"/>
              <a:cs typeface="Times New Roman"/>
            </a:endParaRPr>
          </a:p>
          <a:p>
            <a:pPr marL="332740">
              <a:lnSpc>
                <a:spcPct val="100000"/>
              </a:lnSpc>
            </a:pPr>
            <a:r>
              <a:rPr sz="2000" b="1" spc="-5" dirty="0">
                <a:latin typeface="Times New Roman"/>
                <a:cs typeface="Times New Roman"/>
              </a:rPr>
              <a:t>δημιουργική</a:t>
            </a:r>
            <a:r>
              <a:rPr sz="2000" b="1" spc="-2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διάθεση</a:t>
            </a:r>
            <a:endParaRPr sz="2000">
              <a:latin typeface="Times New Roman"/>
              <a:cs typeface="Times New Roman"/>
            </a:endParaRPr>
          </a:p>
          <a:p>
            <a:pPr marL="332740" marR="604520" indent="-320675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000"/>
              <a:buFont typeface="Arial"/>
              <a:buChar char=""/>
              <a:tabLst>
                <a:tab pos="332740" algn="l"/>
                <a:tab pos="333375" algn="l"/>
              </a:tabLst>
            </a:pPr>
            <a:r>
              <a:rPr sz="2000" b="1" spc="-15" dirty="0">
                <a:latin typeface="Times New Roman"/>
                <a:cs typeface="Times New Roman"/>
              </a:rPr>
              <a:t>εξανεμίζει </a:t>
            </a:r>
            <a:r>
              <a:rPr sz="2000" b="1" spc="-20" dirty="0">
                <a:latin typeface="Times New Roman"/>
                <a:cs typeface="Times New Roman"/>
              </a:rPr>
              <a:t>κάθε </a:t>
            </a:r>
            <a:r>
              <a:rPr sz="2000" b="1" spc="-5" dirty="0">
                <a:latin typeface="Times New Roman"/>
                <a:cs typeface="Times New Roman"/>
              </a:rPr>
              <a:t>διάθεση  πρωτοτυπίας </a:t>
            </a:r>
            <a:r>
              <a:rPr sz="2000" b="1" dirty="0">
                <a:latin typeface="Times New Roman"/>
                <a:cs typeface="Times New Roman"/>
              </a:rPr>
              <a:t>του</a:t>
            </a:r>
            <a:r>
              <a:rPr sz="2000" b="1" spc="-2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μαθητή</a:t>
            </a:r>
            <a:endParaRPr sz="2000">
              <a:latin typeface="Times New Roman"/>
              <a:cs typeface="Times New Roman"/>
            </a:endParaRPr>
          </a:p>
          <a:p>
            <a:pPr marL="332740" marR="1327785" indent="-320675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60000"/>
              <a:buFont typeface="Arial"/>
              <a:buChar char=""/>
              <a:tabLst>
                <a:tab pos="332740" algn="l"/>
                <a:tab pos="333375" algn="l"/>
              </a:tabLst>
            </a:pPr>
            <a:r>
              <a:rPr sz="2000" b="1" spc="-5" dirty="0">
                <a:latin typeface="Times New Roman"/>
                <a:cs typeface="Times New Roman"/>
              </a:rPr>
              <a:t>αποτελεί </a:t>
            </a:r>
            <a:r>
              <a:rPr sz="2000" b="1" dirty="0">
                <a:latin typeface="Times New Roman"/>
                <a:cs typeface="Times New Roman"/>
              </a:rPr>
              <a:t>στοιχείο  </a:t>
            </a:r>
            <a:r>
              <a:rPr sz="2000" b="1" spc="-10" dirty="0">
                <a:latin typeface="Times New Roman"/>
                <a:cs typeface="Times New Roman"/>
              </a:rPr>
              <a:t>δασκαλοκεντρικής  διδασκαλίας</a:t>
            </a:r>
            <a:endParaRPr sz="2000">
              <a:latin typeface="Times New Roman"/>
              <a:cs typeface="Times New Roman"/>
            </a:endParaRPr>
          </a:p>
          <a:p>
            <a:pPr marL="332740" marR="5080" indent="-320675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60000"/>
              <a:buFont typeface="Arial"/>
              <a:buChar char=""/>
              <a:tabLst>
                <a:tab pos="332740" algn="l"/>
                <a:tab pos="333375" algn="l"/>
              </a:tabLst>
            </a:pPr>
            <a:r>
              <a:rPr sz="2000" b="1" spc="-5" dirty="0">
                <a:latin typeface="Times New Roman"/>
                <a:cs typeface="Times New Roman"/>
              </a:rPr>
              <a:t>δεν είναι φυσική, </a:t>
            </a:r>
            <a:r>
              <a:rPr sz="2000" b="1" dirty="0">
                <a:latin typeface="Times New Roman"/>
                <a:cs typeface="Times New Roman"/>
              </a:rPr>
              <a:t>γιατί </a:t>
            </a:r>
            <a:r>
              <a:rPr sz="2000" b="1" spc="-15" dirty="0">
                <a:latin typeface="Times New Roman"/>
                <a:cs typeface="Times New Roman"/>
              </a:rPr>
              <a:t>ρωτά  </a:t>
            </a:r>
            <a:r>
              <a:rPr sz="2000" b="1" dirty="0">
                <a:latin typeface="Times New Roman"/>
                <a:cs typeface="Times New Roman"/>
              </a:rPr>
              <a:t>αυτός </a:t>
            </a:r>
            <a:r>
              <a:rPr sz="2000" b="1" spc="-5" dirty="0">
                <a:latin typeface="Times New Roman"/>
                <a:cs typeface="Times New Roman"/>
              </a:rPr>
              <a:t>που </a:t>
            </a:r>
            <a:r>
              <a:rPr sz="2000" b="1" spc="-10" dirty="0">
                <a:latin typeface="Times New Roman"/>
                <a:cs typeface="Times New Roman"/>
              </a:rPr>
              <a:t>γνωρίζει </a:t>
            </a:r>
            <a:r>
              <a:rPr sz="2000" b="1" spc="-20" dirty="0">
                <a:latin typeface="Times New Roman"/>
                <a:cs typeface="Times New Roman"/>
              </a:rPr>
              <a:t>και </a:t>
            </a:r>
            <a:r>
              <a:rPr sz="2000" b="1" spc="-5" dirty="0">
                <a:latin typeface="Times New Roman"/>
                <a:cs typeface="Times New Roman"/>
              </a:rPr>
              <a:t>απαντά  </a:t>
            </a:r>
            <a:r>
              <a:rPr sz="2000" b="1" dirty="0">
                <a:latin typeface="Times New Roman"/>
                <a:cs typeface="Times New Roman"/>
              </a:rPr>
              <a:t>αυτός </a:t>
            </a:r>
            <a:r>
              <a:rPr sz="2000" b="1" spc="-5" dirty="0">
                <a:latin typeface="Times New Roman"/>
                <a:cs typeface="Times New Roman"/>
              </a:rPr>
              <a:t>που αγνοεί</a:t>
            </a:r>
            <a:r>
              <a:rPr sz="2000" b="1" spc="-4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!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24805" y="1208683"/>
            <a:ext cx="3610610" cy="542734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9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ΘΕΤΙΚΗ ΚΡΙΤΙΚΗ</a:t>
            </a:r>
            <a:endParaRPr sz="1900">
              <a:latin typeface="Times New Roman"/>
              <a:cs typeface="Times New Roman"/>
            </a:endParaRPr>
          </a:p>
          <a:p>
            <a:pPr marL="332740" indent="-320040">
              <a:lnSpc>
                <a:spcPts val="2165"/>
              </a:lnSpc>
              <a:spcBef>
                <a:spcPts val="465"/>
              </a:spcBef>
              <a:buClr>
                <a:srgbClr val="DD8046"/>
              </a:buClr>
              <a:buSzPct val="60526"/>
              <a:buFont typeface="Arial"/>
              <a:buChar char=""/>
              <a:tabLst>
                <a:tab pos="332105" algn="l"/>
                <a:tab pos="332740" algn="l"/>
              </a:tabLst>
            </a:pPr>
            <a:r>
              <a:rPr sz="1900" b="1" spc="-5" dirty="0">
                <a:latin typeface="Times New Roman"/>
                <a:cs typeface="Times New Roman"/>
              </a:rPr>
              <a:t>δεν έχει </a:t>
            </a:r>
            <a:r>
              <a:rPr sz="1900" b="1" spc="-15" dirty="0">
                <a:latin typeface="Times New Roman"/>
                <a:cs typeface="Times New Roman"/>
              </a:rPr>
              <a:t>σκοπό</a:t>
            </a:r>
            <a:r>
              <a:rPr sz="1900" b="1" spc="-10" dirty="0">
                <a:latin typeface="Times New Roman"/>
                <a:cs typeface="Times New Roman"/>
              </a:rPr>
              <a:t> </a:t>
            </a:r>
            <a:r>
              <a:rPr sz="1900" b="1" spc="-5" dirty="0">
                <a:latin typeface="Times New Roman"/>
                <a:cs typeface="Times New Roman"/>
              </a:rPr>
              <a:t>την</a:t>
            </a:r>
            <a:endParaRPr sz="1900">
              <a:latin typeface="Times New Roman"/>
              <a:cs typeface="Times New Roman"/>
            </a:endParaRPr>
          </a:p>
          <a:p>
            <a:pPr marL="332740">
              <a:lnSpc>
                <a:spcPts val="2165"/>
              </a:lnSpc>
            </a:pPr>
            <a:r>
              <a:rPr sz="1900" b="1" spc="-5" dirty="0">
                <a:latin typeface="Times New Roman"/>
                <a:cs typeface="Times New Roman"/>
              </a:rPr>
              <a:t>πληροφόρηση</a:t>
            </a:r>
            <a:endParaRPr sz="1900">
              <a:latin typeface="Times New Roman"/>
              <a:cs typeface="Times New Roman"/>
            </a:endParaRPr>
          </a:p>
          <a:p>
            <a:pPr marL="332740" marR="147320" indent="-320040">
              <a:lnSpc>
                <a:spcPts val="2050"/>
              </a:lnSpc>
              <a:spcBef>
                <a:spcPts val="740"/>
              </a:spcBef>
              <a:buClr>
                <a:srgbClr val="DD8046"/>
              </a:buClr>
              <a:buSzPct val="60526"/>
              <a:buFont typeface="Arial"/>
              <a:buChar char=""/>
              <a:tabLst>
                <a:tab pos="332105" algn="l"/>
                <a:tab pos="332740" algn="l"/>
              </a:tabLst>
            </a:pPr>
            <a:r>
              <a:rPr sz="1900" b="1" spc="-5" dirty="0">
                <a:latin typeface="Times New Roman"/>
                <a:cs typeface="Times New Roman"/>
              </a:rPr>
              <a:t>βοηθά το μαθητή να εντοπίσει  </a:t>
            </a:r>
            <a:r>
              <a:rPr sz="1900" b="1" spc="-15" dirty="0">
                <a:latin typeface="Times New Roman"/>
                <a:cs typeface="Times New Roman"/>
              </a:rPr>
              <a:t>βασικά </a:t>
            </a:r>
            <a:r>
              <a:rPr sz="1900" b="1" spc="-5" dirty="0">
                <a:latin typeface="Times New Roman"/>
                <a:cs typeface="Times New Roman"/>
              </a:rPr>
              <a:t>σημεία του</a:t>
            </a:r>
            <a:r>
              <a:rPr sz="1900" b="1" spc="-10" dirty="0">
                <a:latin typeface="Times New Roman"/>
                <a:cs typeface="Times New Roman"/>
              </a:rPr>
              <a:t> </a:t>
            </a:r>
            <a:r>
              <a:rPr sz="1900" b="1" spc="-5" dirty="0">
                <a:latin typeface="Times New Roman"/>
                <a:cs typeface="Times New Roman"/>
              </a:rPr>
              <a:t>μαθήματος</a:t>
            </a:r>
            <a:endParaRPr sz="1900">
              <a:latin typeface="Times New Roman"/>
              <a:cs typeface="Times New Roman"/>
            </a:endParaRPr>
          </a:p>
          <a:p>
            <a:pPr marL="332740" indent="-320040">
              <a:lnSpc>
                <a:spcPts val="2165"/>
              </a:lnSpc>
              <a:spcBef>
                <a:spcPts val="440"/>
              </a:spcBef>
              <a:buClr>
                <a:srgbClr val="DD8046"/>
              </a:buClr>
              <a:buSzPct val="60526"/>
              <a:buFont typeface="Arial"/>
              <a:buChar char=""/>
              <a:tabLst>
                <a:tab pos="332105" algn="l"/>
                <a:tab pos="332740" algn="l"/>
              </a:tabLst>
            </a:pPr>
            <a:r>
              <a:rPr sz="1900" b="1" spc="-5" dirty="0">
                <a:latin typeface="Times New Roman"/>
                <a:cs typeface="Times New Roman"/>
              </a:rPr>
              <a:t>συμβάλλει στην οργάνωση</a:t>
            </a:r>
            <a:r>
              <a:rPr sz="1900" b="1" spc="15" dirty="0">
                <a:latin typeface="Times New Roman"/>
                <a:cs typeface="Times New Roman"/>
              </a:rPr>
              <a:t> </a:t>
            </a:r>
            <a:r>
              <a:rPr sz="1900" b="1" spc="-5" dirty="0">
                <a:latin typeface="Times New Roman"/>
                <a:cs typeface="Times New Roman"/>
              </a:rPr>
              <a:t>της</a:t>
            </a:r>
            <a:endParaRPr sz="1900">
              <a:latin typeface="Times New Roman"/>
              <a:cs typeface="Times New Roman"/>
            </a:endParaRPr>
          </a:p>
          <a:p>
            <a:pPr marL="332740">
              <a:lnSpc>
                <a:spcPts val="2165"/>
              </a:lnSpc>
            </a:pPr>
            <a:r>
              <a:rPr sz="1900" b="1" spc="-15" dirty="0">
                <a:latin typeface="Times New Roman"/>
                <a:cs typeface="Times New Roman"/>
              </a:rPr>
              <a:t>διδασκαλίας</a:t>
            </a:r>
            <a:endParaRPr sz="1900">
              <a:latin typeface="Times New Roman"/>
              <a:cs typeface="Times New Roman"/>
            </a:endParaRPr>
          </a:p>
          <a:p>
            <a:pPr marL="332740" indent="-320040">
              <a:lnSpc>
                <a:spcPts val="2165"/>
              </a:lnSpc>
              <a:spcBef>
                <a:spcPts val="470"/>
              </a:spcBef>
              <a:buClr>
                <a:srgbClr val="DD8046"/>
              </a:buClr>
              <a:buSzPct val="60526"/>
              <a:buFont typeface="Arial"/>
              <a:buChar char=""/>
              <a:tabLst>
                <a:tab pos="332105" algn="l"/>
                <a:tab pos="332740" algn="l"/>
              </a:tabLst>
            </a:pPr>
            <a:r>
              <a:rPr sz="1900" b="1" spc="-5" dirty="0">
                <a:latin typeface="Times New Roman"/>
                <a:cs typeface="Times New Roman"/>
              </a:rPr>
              <a:t>παρακινεί το μαθητή</a:t>
            </a:r>
            <a:r>
              <a:rPr sz="1900" b="1" spc="-25" dirty="0">
                <a:latin typeface="Times New Roman"/>
                <a:cs typeface="Times New Roman"/>
              </a:rPr>
              <a:t> </a:t>
            </a:r>
            <a:r>
              <a:rPr sz="1900" b="1" spc="-5" dirty="0">
                <a:latin typeface="Times New Roman"/>
                <a:cs typeface="Times New Roman"/>
              </a:rPr>
              <a:t>να</a:t>
            </a:r>
            <a:endParaRPr sz="1900">
              <a:latin typeface="Times New Roman"/>
              <a:cs typeface="Times New Roman"/>
            </a:endParaRPr>
          </a:p>
          <a:p>
            <a:pPr marL="332740">
              <a:lnSpc>
                <a:spcPts val="2165"/>
              </a:lnSpc>
            </a:pPr>
            <a:r>
              <a:rPr sz="1900" b="1" spc="-5" dirty="0">
                <a:latin typeface="Times New Roman"/>
                <a:cs typeface="Times New Roman"/>
              </a:rPr>
              <a:t>συγκεντρώσει την προσοχή</a:t>
            </a:r>
            <a:r>
              <a:rPr sz="1900" b="1" spc="-35" dirty="0">
                <a:latin typeface="Times New Roman"/>
                <a:cs typeface="Times New Roman"/>
              </a:rPr>
              <a:t> </a:t>
            </a:r>
            <a:r>
              <a:rPr sz="1900" b="1" spc="-5" dirty="0">
                <a:latin typeface="Times New Roman"/>
                <a:cs typeface="Times New Roman"/>
              </a:rPr>
              <a:t>του</a:t>
            </a:r>
            <a:endParaRPr sz="1900">
              <a:latin typeface="Times New Roman"/>
              <a:cs typeface="Times New Roman"/>
            </a:endParaRPr>
          </a:p>
          <a:p>
            <a:pPr marL="332740" indent="-320040">
              <a:lnSpc>
                <a:spcPts val="2165"/>
              </a:lnSpc>
              <a:spcBef>
                <a:spcPts val="480"/>
              </a:spcBef>
              <a:buClr>
                <a:srgbClr val="DD8046"/>
              </a:buClr>
              <a:buSzPct val="60526"/>
              <a:buFont typeface="Arial"/>
              <a:buChar char=""/>
              <a:tabLst>
                <a:tab pos="332105" algn="l"/>
                <a:tab pos="332740" algn="l"/>
              </a:tabLst>
            </a:pPr>
            <a:r>
              <a:rPr sz="1900" b="1" spc="-5" dirty="0">
                <a:latin typeface="Times New Roman"/>
                <a:cs typeface="Times New Roman"/>
              </a:rPr>
              <a:t>στρέφει την προσοχή</a:t>
            </a:r>
            <a:r>
              <a:rPr sz="1900" b="1" spc="-15" dirty="0">
                <a:latin typeface="Times New Roman"/>
                <a:cs typeface="Times New Roman"/>
              </a:rPr>
              <a:t> </a:t>
            </a:r>
            <a:r>
              <a:rPr sz="1900" b="1" spc="-5" dirty="0">
                <a:latin typeface="Times New Roman"/>
                <a:cs typeface="Times New Roman"/>
              </a:rPr>
              <a:t>του</a:t>
            </a:r>
            <a:endParaRPr sz="1900">
              <a:latin typeface="Times New Roman"/>
              <a:cs typeface="Times New Roman"/>
            </a:endParaRPr>
          </a:p>
          <a:p>
            <a:pPr marL="332740" marR="71120">
              <a:lnSpc>
                <a:spcPts val="2050"/>
              </a:lnSpc>
              <a:spcBef>
                <a:spcPts val="145"/>
              </a:spcBef>
            </a:pPr>
            <a:r>
              <a:rPr sz="1900" b="1" spc="-5" dirty="0">
                <a:latin typeface="Times New Roman"/>
                <a:cs typeface="Times New Roman"/>
              </a:rPr>
              <a:t>μαθητή σε </a:t>
            </a:r>
            <a:r>
              <a:rPr sz="1900" b="1" spc="-20" dirty="0">
                <a:latin typeface="Times New Roman"/>
                <a:cs typeface="Times New Roman"/>
              </a:rPr>
              <a:t>κάποια </a:t>
            </a:r>
            <a:r>
              <a:rPr sz="1900" b="1" spc="-5" dirty="0">
                <a:latin typeface="Times New Roman"/>
                <a:cs typeface="Times New Roman"/>
              </a:rPr>
              <a:t>άλλη οπτική  </a:t>
            </a:r>
            <a:r>
              <a:rPr sz="1900" b="1" spc="-10" dirty="0">
                <a:latin typeface="Times New Roman"/>
                <a:cs typeface="Times New Roman"/>
              </a:rPr>
              <a:t>γωνία </a:t>
            </a:r>
            <a:r>
              <a:rPr sz="1900" b="1" spc="-5" dirty="0">
                <a:latin typeface="Times New Roman"/>
                <a:cs typeface="Times New Roman"/>
              </a:rPr>
              <a:t>του</a:t>
            </a:r>
            <a:r>
              <a:rPr sz="1900" b="1" spc="15" dirty="0">
                <a:latin typeface="Times New Roman"/>
                <a:cs typeface="Times New Roman"/>
              </a:rPr>
              <a:t> </a:t>
            </a:r>
            <a:r>
              <a:rPr sz="1900" b="1" spc="-10" dirty="0">
                <a:latin typeface="Times New Roman"/>
                <a:cs typeface="Times New Roman"/>
              </a:rPr>
              <a:t>διδασκομένου</a:t>
            </a:r>
            <a:endParaRPr sz="1900">
              <a:latin typeface="Times New Roman"/>
              <a:cs typeface="Times New Roman"/>
            </a:endParaRPr>
          </a:p>
          <a:p>
            <a:pPr marL="332740" indent="-320040">
              <a:lnSpc>
                <a:spcPts val="2165"/>
              </a:lnSpc>
              <a:spcBef>
                <a:spcPts val="440"/>
              </a:spcBef>
              <a:buClr>
                <a:srgbClr val="DD8046"/>
              </a:buClr>
              <a:buSzPct val="60526"/>
              <a:buFont typeface="Arial"/>
              <a:buChar char=""/>
              <a:tabLst>
                <a:tab pos="332105" algn="l"/>
                <a:tab pos="332740" algn="l"/>
              </a:tabLst>
            </a:pPr>
            <a:r>
              <a:rPr sz="1900" b="1" spc="-5" dirty="0">
                <a:latin typeface="Times New Roman"/>
                <a:cs typeface="Times New Roman"/>
              </a:rPr>
              <a:t>συμβάλλει</a:t>
            </a:r>
            <a:r>
              <a:rPr sz="1900" b="1" spc="10" dirty="0">
                <a:latin typeface="Times New Roman"/>
                <a:cs typeface="Times New Roman"/>
              </a:rPr>
              <a:t> </a:t>
            </a:r>
            <a:r>
              <a:rPr sz="1900" b="1" spc="-5" dirty="0">
                <a:latin typeface="Times New Roman"/>
                <a:cs typeface="Times New Roman"/>
              </a:rPr>
              <a:t>στη</a:t>
            </a:r>
            <a:endParaRPr sz="1900">
              <a:latin typeface="Times New Roman"/>
              <a:cs typeface="Times New Roman"/>
            </a:endParaRPr>
          </a:p>
          <a:p>
            <a:pPr marL="332740">
              <a:lnSpc>
                <a:spcPts val="2165"/>
              </a:lnSpc>
            </a:pPr>
            <a:r>
              <a:rPr sz="1900" b="1" spc="-5" dirty="0">
                <a:latin typeface="Times New Roman"/>
                <a:cs typeface="Times New Roman"/>
              </a:rPr>
              <a:t>δραστηριοποίηση </a:t>
            </a:r>
            <a:r>
              <a:rPr sz="1900" b="1" spc="-10" dirty="0">
                <a:latin typeface="Times New Roman"/>
                <a:cs typeface="Times New Roman"/>
              </a:rPr>
              <a:t>των</a:t>
            </a:r>
            <a:r>
              <a:rPr sz="1900" b="1" spc="-65" dirty="0">
                <a:latin typeface="Times New Roman"/>
                <a:cs typeface="Times New Roman"/>
              </a:rPr>
              <a:t> </a:t>
            </a:r>
            <a:r>
              <a:rPr sz="1900" b="1" spc="-5" dirty="0">
                <a:latin typeface="Times New Roman"/>
                <a:cs typeface="Times New Roman"/>
              </a:rPr>
              <a:t>μαθητών</a:t>
            </a:r>
            <a:endParaRPr sz="1900">
              <a:latin typeface="Times New Roman"/>
              <a:cs typeface="Times New Roman"/>
            </a:endParaRPr>
          </a:p>
          <a:p>
            <a:pPr marL="332740" indent="-320040">
              <a:lnSpc>
                <a:spcPts val="2165"/>
              </a:lnSpc>
              <a:spcBef>
                <a:spcPts val="475"/>
              </a:spcBef>
              <a:buClr>
                <a:srgbClr val="DD8046"/>
              </a:buClr>
              <a:buSzPct val="60526"/>
              <a:buFont typeface="Arial"/>
              <a:buChar char=""/>
              <a:tabLst>
                <a:tab pos="332105" algn="l"/>
                <a:tab pos="332740" algn="l"/>
              </a:tabLst>
            </a:pPr>
            <a:r>
              <a:rPr sz="1900" b="1" spc="-5" dirty="0">
                <a:latin typeface="Times New Roman"/>
                <a:cs typeface="Times New Roman"/>
              </a:rPr>
              <a:t>υποδιαιρεί το μάθημα</a:t>
            </a:r>
            <a:r>
              <a:rPr sz="1900" b="1" spc="-10" dirty="0">
                <a:latin typeface="Times New Roman"/>
                <a:cs typeface="Times New Roman"/>
              </a:rPr>
              <a:t> </a:t>
            </a:r>
            <a:r>
              <a:rPr sz="1900" b="1" spc="-5" dirty="0">
                <a:latin typeface="Times New Roman"/>
                <a:cs typeface="Times New Roman"/>
              </a:rPr>
              <a:t>σε</a:t>
            </a:r>
            <a:endParaRPr sz="1900">
              <a:latin typeface="Times New Roman"/>
              <a:cs typeface="Times New Roman"/>
            </a:endParaRPr>
          </a:p>
          <a:p>
            <a:pPr marL="332740" marR="186055">
              <a:lnSpc>
                <a:spcPts val="2050"/>
              </a:lnSpc>
              <a:spcBef>
                <a:spcPts val="145"/>
              </a:spcBef>
            </a:pPr>
            <a:r>
              <a:rPr sz="1900" b="1" spc="-5" dirty="0">
                <a:latin typeface="Times New Roman"/>
                <a:cs typeface="Times New Roman"/>
              </a:rPr>
              <a:t>βήματα </a:t>
            </a:r>
            <a:r>
              <a:rPr sz="1900" b="1" spc="-10" dirty="0">
                <a:latin typeface="Times New Roman"/>
                <a:cs typeface="Times New Roman"/>
              </a:rPr>
              <a:t>ώστε </a:t>
            </a:r>
            <a:r>
              <a:rPr sz="1900" b="1" spc="-15" dirty="0">
                <a:latin typeface="Times New Roman"/>
                <a:cs typeface="Times New Roman"/>
              </a:rPr>
              <a:t>κατανοώντας </a:t>
            </a:r>
            <a:r>
              <a:rPr sz="1900" b="1" spc="-5" dirty="0">
                <a:latin typeface="Times New Roman"/>
                <a:cs typeface="Times New Roman"/>
              </a:rPr>
              <a:t>το  </a:t>
            </a:r>
            <a:r>
              <a:rPr sz="1900" b="1" spc="-25" dirty="0">
                <a:latin typeface="Times New Roman"/>
                <a:cs typeface="Times New Roman"/>
              </a:rPr>
              <a:t>κάθε </a:t>
            </a:r>
            <a:r>
              <a:rPr sz="1900" b="1" spc="-5" dirty="0">
                <a:latin typeface="Times New Roman"/>
                <a:cs typeface="Times New Roman"/>
              </a:rPr>
              <a:t>βήμα συμβάλλει στην  </a:t>
            </a:r>
            <a:r>
              <a:rPr sz="1900" b="1" spc="-15" dirty="0">
                <a:latin typeface="Times New Roman"/>
                <a:cs typeface="Times New Roman"/>
              </a:rPr>
              <a:t>κατανόηση </a:t>
            </a:r>
            <a:r>
              <a:rPr sz="1900" b="1" spc="-5" dirty="0">
                <a:latin typeface="Times New Roman"/>
                <a:cs typeface="Times New Roman"/>
              </a:rPr>
              <a:t>του</a:t>
            </a:r>
            <a:r>
              <a:rPr sz="1900" b="1" spc="10" dirty="0">
                <a:latin typeface="Times New Roman"/>
                <a:cs typeface="Times New Roman"/>
              </a:rPr>
              <a:t> </a:t>
            </a:r>
            <a:r>
              <a:rPr sz="1900" b="1" spc="-5" dirty="0">
                <a:latin typeface="Times New Roman"/>
                <a:cs typeface="Times New Roman"/>
              </a:rPr>
              <a:t>όλου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DD8046"/>
          </a:solidFill>
        </p:spPr>
        <p:txBody>
          <a:bodyPr vert="horz" wrap="square" lIns="0" tIns="0" rIns="0" bIns="0" rtlCol="0">
            <a:spAutoFit/>
          </a:bodyPr>
          <a:lstStyle/>
          <a:p>
            <a:pPr marL="172720">
              <a:lnSpc>
                <a:spcPts val="1425"/>
              </a:lnSpc>
            </a:pPr>
            <a:r>
              <a:rPr sz="1200" b="1" spc="-5" dirty="0">
                <a:solidFill>
                  <a:srgbClr val="FFFFFF"/>
                </a:solidFill>
                <a:latin typeface="Comic Sans MS"/>
                <a:cs typeface="Comic Sans MS"/>
              </a:rPr>
              <a:t>46</a:t>
            </a:r>
            <a:endParaRPr sz="1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2648" y="228600"/>
            <a:ext cx="8153400" cy="990600"/>
          </a:xfrm>
          <a:custGeom>
            <a:avLst/>
            <a:gdLst/>
            <a:ahLst/>
            <a:cxnLst/>
            <a:rect l="l" t="t" r="r" b="b"/>
            <a:pathLst>
              <a:path w="8153400" h="990600">
                <a:moveTo>
                  <a:pt x="8153400" y="0"/>
                </a:moveTo>
                <a:lnTo>
                  <a:pt x="0" y="0"/>
                </a:lnTo>
                <a:lnTo>
                  <a:pt x="0" y="990600"/>
                </a:lnTo>
                <a:lnTo>
                  <a:pt x="8153400" y="990600"/>
                </a:lnTo>
                <a:lnTo>
                  <a:pt x="8153400" y="0"/>
                </a:lnTo>
                <a:close/>
              </a:path>
            </a:pathLst>
          </a:custGeom>
          <a:solidFill>
            <a:srgbClr val="BED2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7175" rIns="0" bIns="0" rtlCol="0">
            <a:spAutoFit/>
          </a:bodyPr>
          <a:lstStyle/>
          <a:p>
            <a:pPr marL="325755">
              <a:lnSpc>
                <a:spcPct val="100000"/>
              </a:lnSpc>
              <a:spcBef>
                <a:spcPts val="105"/>
              </a:spcBef>
            </a:pPr>
            <a:r>
              <a:rPr dirty="0"/>
              <a:t>Είδη</a:t>
            </a:r>
            <a:r>
              <a:rPr spc="-20" dirty="0"/>
              <a:t> </a:t>
            </a:r>
            <a:r>
              <a:rPr spc="-5" dirty="0"/>
              <a:t>ερωτήσεων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0121" y="1265682"/>
            <a:ext cx="2114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Comic Sans MS"/>
                <a:cs typeface="Comic Sans MS"/>
              </a:rPr>
              <a:t>47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1692" y="1620138"/>
            <a:ext cx="7811134" cy="30353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5"/>
              </a:spcBef>
            </a:pPr>
            <a:r>
              <a:rPr sz="2900" b="1" spc="-10" dirty="0">
                <a:latin typeface="Times New Roman"/>
                <a:cs typeface="Times New Roman"/>
              </a:rPr>
              <a:t>Προσδιορίζονται </a:t>
            </a:r>
            <a:r>
              <a:rPr sz="2900" b="1" dirty="0">
                <a:latin typeface="Times New Roman"/>
                <a:cs typeface="Times New Roman"/>
              </a:rPr>
              <a:t>με βάση το </a:t>
            </a:r>
            <a:r>
              <a:rPr sz="2900" b="1" spc="-5" dirty="0">
                <a:latin typeface="Times New Roman"/>
                <a:cs typeface="Times New Roman"/>
              </a:rPr>
              <a:t>είδος </a:t>
            </a:r>
            <a:r>
              <a:rPr sz="2900" b="1" dirty="0">
                <a:latin typeface="Times New Roman"/>
                <a:cs typeface="Times New Roman"/>
              </a:rPr>
              <a:t>της </a:t>
            </a:r>
            <a:r>
              <a:rPr sz="2900" b="1" spc="-5" dirty="0">
                <a:latin typeface="Times New Roman"/>
                <a:cs typeface="Times New Roman"/>
              </a:rPr>
              <a:t>απάντησης  </a:t>
            </a:r>
            <a:r>
              <a:rPr sz="2900" b="1" dirty="0">
                <a:latin typeface="Times New Roman"/>
                <a:cs typeface="Times New Roman"/>
              </a:rPr>
              <a:t>που</a:t>
            </a:r>
            <a:r>
              <a:rPr sz="2900" b="1" spc="-20" dirty="0">
                <a:latin typeface="Times New Roman"/>
                <a:cs typeface="Times New Roman"/>
              </a:rPr>
              <a:t> </a:t>
            </a:r>
            <a:r>
              <a:rPr sz="2900" b="1" spc="-10" dirty="0">
                <a:latin typeface="Times New Roman"/>
                <a:cs typeface="Times New Roman"/>
              </a:rPr>
              <a:t>προκαλούν:</a:t>
            </a:r>
            <a:endParaRPr sz="29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70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b="1" spc="-5" dirty="0">
                <a:latin typeface="Times New Roman"/>
                <a:cs typeface="Times New Roman"/>
              </a:rPr>
              <a:t>απλές </a:t>
            </a:r>
            <a:r>
              <a:rPr sz="2900" b="1" dirty="0">
                <a:latin typeface="Times New Roman"/>
                <a:cs typeface="Times New Roman"/>
              </a:rPr>
              <a:t>– </a:t>
            </a:r>
            <a:r>
              <a:rPr sz="2900" b="1" spc="-5" dirty="0">
                <a:latin typeface="Times New Roman"/>
                <a:cs typeface="Times New Roman"/>
              </a:rPr>
              <a:t>ερωτήσεις</a:t>
            </a:r>
            <a:r>
              <a:rPr sz="2900" b="1" spc="-15" dirty="0">
                <a:latin typeface="Times New Roman"/>
                <a:cs typeface="Times New Roman"/>
              </a:rPr>
              <a:t> </a:t>
            </a:r>
            <a:r>
              <a:rPr sz="2900" b="1" dirty="0">
                <a:latin typeface="Times New Roman"/>
                <a:cs typeface="Times New Roman"/>
              </a:rPr>
              <a:t>εμβάθυνσης</a:t>
            </a:r>
            <a:endParaRPr sz="29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b="1" dirty="0">
                <a:latin typeface="Times New Roman"/>
                <a:cs typeface="Times New Roman"/>
              </a:rPr>
              <a:t>συγκλίνουσες –</a:t>
            </a:r>
            <a:r>
              <a:rPr sz="2900" b="1" spc="-50" dirty="0">
                <a:latin typeface="Times New Roman"/>
                <a:cs typeface="Times New Roman"/>
              </a:rPr>
              <a:t> </a:t>
            </a:r>
            <a:r>
              <a:rPr sz="2900" b="1" spc="-5" dirty="0">
                <a:latin typeface="Times New Roman"/>
                <a:cs typeface="Times New Roman"/>
              </a:rPr>
              <a:t>αποκλίνουσες</a:t>
            </a:r>
            <a:endParaRPr sz="29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b="1" spc="-5" dirty="0">
                <a:latin typeface="Times New Roman"/>
                <a:cs typeface="Times New Roman"/>
              </a:rPr>
              <a:t>κλειστές </a:t>
            </a:r>
            <a:r>
              <a:rPr sz="2900" b="1" dirty="0">
                <a:latin typeface="Times New Roman"/>
                <a:cs typeface="Times New Roman"/>
              </a:rPr>
              <a:t>–</a:t>
            </a:r>
            <a:r>
              <a:rPr sz="2900" b="1" spc="-15" dirty="0">
                <a:latin typeface="Times New Roman"/>
                <a:cs typeface="Times New Roman"/>
              </a:rPr>
              <a:t> </a:t>
            </a:r>
            <a:r>
              <a:rPr sz="2900" b="1" spc="-5" dirty="0">
                <a:latin typeface="Times New Roman"/>
                <a:cs typeface="Times New Roman"/>
              </a:rPr>
              <a:t>ανοιχτές</a:t>
            </a:r>
            <a:endParaRPr sz="29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b="1" spc="-10" dirty="0">
                <a:latin typeface="Times New Roman"/>
                <a:cs typeface="Times New Roman"/>
              </a:rPr>
              <a:t>γνώσεων </a:t>
            </a:r>
            <a:r>
              <a:rPr sz="2900" b="1" dirty="0">
                <a:latin typeface="Times New Roman"/>
                <a:cs typeface="Times New Roman"/>
              </a:rPr>
              <a:t>–</a:t>
            </a:r>
            <a:r>
              <a:rPr sz="2900" b="1" spc="55" dirty="0">
                <a:latin typeface="Times New Roman"/>
                <a:cs typeface="Times New Roman"/>
              </a:rPr>
              <a:t> </a:t>
            </a:r>
            <a:r>
              <a:rPr sz="2900" b="1" spc="-10" dirty="0">
                <a:latin typeface="Times New Roman"/>
                <a:cs typeface="Times New Roman"/>
              </a:rPr>
              <a:t>κρίσεως</a:t>
            </a:r>
            <a:endParaRPr sz="2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0683" y="260604"/>
            <a:ext cx="6590030" cy="792480"/>
          </a:xfrm>
          <a:prstGeom prst="rect">
            <a:avLst/>
          </a:prstGeom>
          <a:solidFill>
            <a:srgbClr val="BED2E3"/>
          </a:solidFill>
        </p:spPr>
        <p:txBody>
          <a:bodyPr vert="horz" wrap="square" lIns="0" tIns="13843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1090"/>
              </a:spcBef>
            </a:pPr>
            <a:r>
              <a:rPr dirty="0"/>
              <a:t>Ερωτήσεις</a:t>
            </a:r>
            <a:r>
              <a:rPr spc="-50" dirty="0"/>
              <a:t> </a:t>
            </a:r>
            <a:r>
              <a:rPr spc="-5" dirty="0"/>
              <a:t>εμβάθυνσης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2961"/>
            <a:ext cx="8075295" cy="3279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2740" marR="1508125" indent="-320040">
              <a:lnSpc>
                <a:spcPct val="100000"/>
              </a:lnSpc>
              <a:spcBef>
                <a:spcPts val="95"/>
              </a:spcBef>
              <a:buClr>
                <a:srgbClr val="DD8046"/>
              </a:buClr>
              <a:buSzPct val="58928"/>
              <a:buFont typeface="Arial"/>
              <a:buChar char=""/>
              <a:tabLst>
                <a:tab pos="332105" algn="l"/>
                <a:tab pos="332740" algn="l"/>
              </a:tabLst>
            </a:pP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Ζητούν από το μαθητή να διευκρινίσει ή </a:t>
            </a:r>
            <a:r>
              <a:rPr sz="2800" spc="-10" dirty="0">
                <a:solidFill>
                  <a:srgbClr val="404040"/>
                </a:solidFill>
                <a:latin typeface="Times New Roman"/>
                <a:cs typeface="Times New Roman"/>
              </a:rPr>
              <a:t>να  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δικαιολογήσει μια απάντησή</a:t>
            </a:r>
            <a:r>
              <a:rPr sz="28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του.</a:t>
            </a:r>
            <a:endParaRPr sz="2800">
              <a:latin typeface="Times New Roman"/>
              <a:cs typeface="Times New Roman"/>
            </a:endParaRPr>
          </a:p>
          <a:p>
            <a:pPr marL="332740" marR="79248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58928"/>
              <a:buFont typeface="Arial"/>
              <a:buChar char=""/>
              <a:tabLst>
                <a:tab pos="332105" algn="l"/>
                <a:tab pos="332740" algn="l"/>
              </a:tabLst>
            </a:pP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Συνδέουν την απάντηση </a:t>
            </a:r>
            <a:r>
              <a:rPr sz="2800" dirty="0">
                <a:solidFill>
                  <a:srgbClr val="404040"/>
                </a:solidFill>
                <a:latin typeface="Times New Roman"/>
                <a:cs typeface="Times New Roman"/>
              </a:rPr>
              <a:t>του 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μαθητή με </a:t>
            </a:r>
            <a:r>
              <a:rPr sz="2800" spc="-10" dirty="0">
                <a:solidFill>
                  <a:srgbClr val="404040"/>
                </a:solidFill>
                <a:latin typeface="Times New Roman"/>
                <a:cs typeface="Times New Roman"/>
              </a:rPr>
              <a:t>κάτι </a:t>
            </a:r>
            <a:r>
              <a:rPr sz="2800" dirty="0">
                <a:solidFill>
                  <a:srgbClr val="404040"/>
                </a:solidFill>
                <a:latin typeface="Times New Roman"/>
                <a:cs typeface="Times New Roman"/>
              </a:rPr>
              <a:t>που  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ειπώθηκε</a:t>
            </a:r>
            <a:r>
              <a:rPr sz="28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νωρίτερα.</a:t>
            </a:r>
            <a:endParaRPr sz="28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58928"/>
              <a:buFont typeface="Arial"/>
              <a:buChar char=""/>
              <a:tabLst>
                <a:tab pos="332105" algn="l"/>
                <a:tab pos="332740" algn="l"/>
              </a:tabLst>
            </a:pP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Αποτελούν νύξεις </a:t>
            </a:r>
            <a:r>
              <a:rPr sz="2800" dirty="0">
                <a:solidFill>
                  <a:srgbClr val="404040"/>
                </a:solidFill>
                <a:latin typeface="Times New Roman"/>
                <a:cs typeface="Times New Roman"/>
              </a:rPr>
              <a:t>που 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οδηγούν </a:t>
            </a:r>
            <a:r>
              <a:rPr sz="2800" dirty="0">
                <a:solidFill>
                  <a:srgbClr val="404040"/>
                </a:solidFill>
                <a:latin typeface="Times New Roman"/>
                <a:cs typeface="Times New Roman"/>
              </a:rPr>
              <a:t>στη σωστή</a:t>
            </a:r>
            <a:r>
              <a:rPr sz="28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404040"/>
                </a:solidFill>
                <a:latin typeface="Times New Roman"/>
                <a:cs typeface="Times New Roman"/>
              </a:rPr>
              <a:t>απάντηση.</a:t>
            </a:r>
            <a:endParaRPr sz="2800">
              <a:latin typeface="Times New Roman"/>
              <a:cs typeface="Times New Roman"/>
            </a:endParaRPr>
          </a:p>
          <a:p>
            <a:pPr marL="332740" marR="280035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8928"/>
              <a:buFont typeface="Arial"/>
              <a:buChar char=""/>
              <a:tabLst>
                <a:tab pos="332105" algn="l"/>
                <a:tab pos="332740" algn="l"/>
              </a:tabLst>
            </a:pP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Αποτελούν ερωτήσεις </a:t>
            </a:r>
            <a:r>
              <a:rPr sz="2800" dirty="0">
                <a:solidFill>
                  <a:srgbClr val="404040"/>
                </a:solidFill>
                <a:latin typeface="Times New Roman"/>
                <a:cs typeface="Times New Roman"/>
              </a:rPr>
              <a:t>προς 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τους άλλους μαθητές </a:t>
            </a:r>
            <a:r>
              <a:rPr sz="2800" spc="-10" dirty="0">
                <a:solidFill>
                  <a:srgbClr val="404040"/>
                </a:solidFill>
                <a:latin typeface="Times New Roman"/>
                <a:cs typeface="Times New Roman"/>
              </a:rPr>
              <a:t>να  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πάρουν θέση στην απάντηση </a:t>
            </a:r>
            <a:r>
              <a:rPr sz="2800" dirty="0">
                <a:solidFill>
                  <a:srgbClr val="404040"/>
                </a:solidFill>
                <a:latin typeface="Times New Roman"/>
                <a:cs typeface="Times New Roman"/>
              </a:rPr>
              <a:t>του 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συμμαθητή</a:t>
            </a:r>
            <a:r>
              <a:rPr sz="28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τους.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533400" y="0"/>
                </a:moveTo>
                <a:lnTo>
                  <a:pt x="0" y="0"/>
                </a:lnTo>
                <a:lnTo>
                  <a:pt x="0" y="228600"/>
                </a:lnTo>
                <a:lnTo>
                  <a:pt x="533400" y="228600"/>
                </a:lnTo>
                <a:lnTo>
                  <a:pt x="533400" y="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8552688" y="0"/>
                </a:moveTo>
                <a:lnTo>
                  <a:pt x="0" y="0"/>
                </a:lnTo>
                <a:lnTo>
                  <a:pt x="0" y="228600"/>
                </a:lnTo>
                <a:lnTo>
                  <a:pt x="8552688" y="228600"/>
                </a:lnTo>
                <a:lnTo>
                  <a:pt x="8552688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42416" y="188976"/>
            <a:ext cx="7706995" cy="792480"/>
          </a:xfrm>
          <a:custGeom>
            <a:avLst/>
            <a:gdLst/>
            <a:ahLst/>
            <a:cxnLst/>
            <a:rect l="l" t="t" r="r" b="b"/>
            <a:pathLst>
              <a:path w="7706995" h="792480">
                <a:moveTo>
                  <a:pt x="7706868" y="0"/>
                </a:moveTo>
                <a:lnTo>
                  <a:pt x="0" y="0"/>
                </a:lnTo>
                <a:lnTo>
                  <a:pt x="0" y="792479"/>
                </a:lnTo>
                <a:lnTo>
                  <a:pt x="7706868" y="792479"/>
                </a:lnTo>
                <a:lnTo>
                  <a:pt x="7706868" y="0"/>
                </a:lnTo>
                <a:close/>
              </a:path>
            </a:pathLst>
          </a:custGeom>
          <a:solidFill>
            <a:srgbClr val="BED2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22070" y="116839"/>
            <a:ext cx="6563995" cy="909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900" spc="-5" dirty="0"/>
              <a:t>Ερωτήσεις </a:t>
            </a:r>
            <a:r>
              <a:rPr sz="2900" dirty="0"/>
              <a:t>συγκλίνουσας – </a:t>
            </a:r>
            <a:r>
              <a:rPr sz="2900" spc="-5" dirty="0"/>
              <a:t>αποκλίνουσας  </a:t>
            </a:r>
            <a:r>
              <a:rPr sz="2900" dirty="0"/>
              <a:t>σκέψης</a:t>
            </a:r>
            <a:endParaRPr sz="2900"/>
          </a:p>
        </p:txBody>
      </p:sp>
      <p:sp>
        <p:nvSpPr>
          <p:cNvPr id="6" name="object 6"/>
          <p:cNvSpPr txBox="1"/>
          <p:nvPr/>
        </p:nvSpPr>
        <p:spPr>
          <a:xfrm>
            <a:off x="411886" y="1797253"/>
            <a:ext cx="3723004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32740" algn="l"/>
              </a:tabLst>
            </a:pPr>
            <a:r>
              <a:rPr sz="1200" spc="-315" dirty="0">
                <a:solidFill>
                  <a:srgbClr val="DD8046"/>
                </a:solidFill>
                <a:latin typeface="Arial"/>
                <a:cs typeface="Arial"/>
              </a:rPr>
              <a:t>	</a:t>
            </a:r>
            <a:r>
              <a:rPr sz="2000" b="1" dirty="0">
                <a:solidFill>
                  <a:srgbClr val="81865A"/>
                </a:solidFill>
                <a:latin typeface="Times New Roman"/>
                <a:cs typeface="Times New Roman"/>
              </a:rPr>
              <a:t>Μια </a:t>
            </a:r>
            <a:r>
              <a:rPr sz="2000" b="1" spc="-10" dirty="0">
                <a:solidFill>
                  <a:srgbClr val="81865A"/>
                </a:solidFill>
                <a:latin typeface="Times New Roman"/>
                <a:cs typeface="Times New Roman"/>
              </a:rPr>
              <a:t>κοινά </a:t>
            </a:r>
            <a:r>
              <a:rPr sz="2000" b="1" spc="-5" dirty="0">
                <a:solidFill>
                  <a:srgbClr val="81865A"/>
                </a:solidFill>
                <a:latin typeface="Times New Roman"/>
                <a:cs typeface="Times New Roman"/>
              </a:rPr>
              <a:t>αποδεκτή</a:t>
            </a:r>
            <a:r>
              <a:rPr sz="2000" b="1" spc="-80" dirty="0">
                <a:solidFill>
                  <a:srgbClr val="81865A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81865A"/>
                </a:solidFill>
                <a:latin typeface="Times New Roman"/>
                <a:cs typeface="Times New Roman"/>
              </a:rPr>
              <a:t>απάντηση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86147" y="1797253"/>
            <a:ext cx="361886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32105" algn="l"/>
              </a:tabLst>
            </a:pPr>
            <a:r>
              <a:rPr sz="1200" spc="-315" dirty="0">
                <a:solidFill>
                  <a:srgbClr val="DD8046"/>
                </a:solidFill>
                <a:latin typeface="Arial"/>
                <a:cs typeface="Arial"/>
              </a:rPr>
              <a:t>	</a:t>
            </a:r>
            <a:r>
              <a:rPr sz="2000" b="1" dirty="0">
                <a:solidFill>
                  <a:srgbClr val="81865A"/>
                </a:solidFill>
                <a:latin typeface="Times New Roman"/>
                <a:cs typeface="Times New Roman"/>
              </a:rPr>
              <a:t>Πολλές </a:t>
            </a:r>
            <a:r>
              <a:rPr sz="2000" b="1" spc="-5" dirty="0">
                <a:solidFill>
                  <a:srgbClr val="81865A"/>
                </a:solidFill>
                <a:latin typeface="Times New Roman"/>
                <a:cs typeface="Times New Roman"/>
              </a:rPr>
              <a:t>αποδεκτές</a:t>
            </a:r>
            <a:r>
              <a:rPr sz="2000" b="1" spc="-45" dirty="0">
                <a:solidFill>
                  <a:srgbClr val="81865A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81865A"/>
                </a:solidFill>
                <a:latin typeface="Times New Roman"/>
                <a:cs typeface="Times New Roman"/>
              </a:rPr>
              <a:t>απαντήσεις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71514" y="3095037"/>
            <a:ext cx="2216823" cy="2184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07270" y="3060192"/>
            <a:ext cx="2182812" cy="21556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183126" y="5147513"/>
            <a:ext cx="4860925" cy="1398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Ο </a:t>
            </a:r>
            <a:r>
              <a:rPr sz="1800" spc="-20" dirty="0">
                <a:solidFill>
                  <a:srgbClr val="444444"/>
                </a:solidFill>
                <a:latin typeface="Times New Roman"/>
                <a:cs typeface="Times New Roman"/>
              </a:rPr>
              <a:t>Κώστας </a:t>
            </a:r>
            <a:r>
              <a:rPr sz="1800" spc="-5" dirty="0">
                <a:solidFill>
                  <a:srgbClr val="444444"/>
                </a:solidFill>
                <a:latin typeface="Times New Roman"/>
                <a:cs typeface="Times New Roman"/>
              </a:rPr>
              <a:t>και 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ο </a:t>
            </a:r>
            <a:r>
              <a:rPr sz="1800" spc="-15" dirty="0">
                <a:solidFill>
                  <a:srgbClr val="444444"/>
                </a:solidFill>
                <a:latin typeface="Times New Roman"/>
                <a:cs typeface="Times New Roman"/>
              </a:rPr>
              <a:t>Γιάννης 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θα </a:t>
            </a:r>
            <a:r>
              <a:rPr sz="1800" spc="-5" dirty="0">
                <a:solidFill>
                  <a:srgbClr val="444444"/>
                </a:solidFill>
                <a:latin typeface="Times New Roman"/>
                <a:cs typeface="Times New Roman"/>
              </a:rPr>
              <a:t>κάνουν </a:t>
            </a:r>
            <a:r>
              <a:rPr sz="1800" spc="-10" dirty="0">
                <a:solidFill>
                  <a:srgbClr val="444444"/>
                </a:solidFill>
                <a:latin typeface="Times New Roman"/>
                <a:cs typeface="Times New Roman"/>
              </a:rPr>
              <a:t>κοινό</a:t>
            </a:r>
            <a:r>
              <a:rPr sz="18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44444"/>
                </a:solidFill>
                <a:latin typeface="Times New Roman"/>
                <a:cs typeface="Times New Roman"/>
              </a:rPr>
              <a:t>πάρτι.</a:t>
            </a:r>
            <a:endParaRPr sz="1800">
              <a:latin typeface="Times New Roman"/>
              <a:cs typeface="Times New Roman"/>
            </a:endParaRPr>
          </a:p>
          <a:p>
            <a:pPr marL="68580" marR="5080" indent="-56515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Ο </a:t>
            </a:r>
            <a:r>
              <a:rPr sz="1800" spc="-15" dirty="0">
                <a:solidFill>
                  <a:srgbClr val="444444"/>
                </a:solidFill>
                <a:latin typeface="Times New Roman"/>
                <a:cs typeface="Times New Roman"/>
              </a:rPr>
              <a:t>Κώστας 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έχει 5 </a:t>
            </a:r>
            <a:r>
              <a:rPr sz="1800" spc="-5" dirty="0">
                <a:solidFill>
                  <a:srgbClr val="444444"/>
                </a:solidFill>
                <a:latin typeface="Times New Roman"/>
                <a:cs typeface="Times New Roman"/>
              </a:rPr>
              <a:t>φίλους και 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ο </a:t>
            </a:r>
            <a:r>
              <a:rPr sz="1800" spc="-15" dirty="0">
                <a:solidFill>
                  <a:srgbClr val="444444"/>
                </a:solidFill>
                <a:latin typeface="Times New Roman"/>
                <a:cs typeface="Times New Roman"/>
              </a:rPr>
              <a:t>Γιάννης 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έχει 6 </a:t>
            </a:r>
            <a:r>
              <a:rPr sz="1800" spc="-5" dirty="0">
                <a:solidFill>
                  <a:srgbClr val="444444"/>
                </a:solidFill>
                <a:latin typeface="Times New Roman"/>
                <a:cs typeface="Times New Roman"/>
              </a:rPr>
              <a:t>φίλους.  Προσκαλούν 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όλους τους </a:t>
            </a:r>
            <a:r>
              <a:rPr sz="1800" spc="-5" dirty="0">
                <a:solidFill>
                  <a:srgbClr val="444444"/>
                </a:solidFill>
                <a:latin typeface="Times New Roman"/>
                <a:cs typeface="Times New Roman"/>
              </a:rPr>
              <a:t>φίλους</a:t>
            </a:r>
            <a:r>
              <a:rPr sz="1800" spc="-3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44444"/>
                </a:solidFill>
                <a:latin typeface="Times New Roman"/>
                <a:cs typeface="Times New Roman"/>
              </a:rPr>
              <a:t>τους.</a:t>
            </a:r>
            <a:endParaRPr sz="1800">
              <a:latin typeface="Times New Roman"/>
              <a:cs typeface="Times New Roman"/>
            </a:endParaRPr>
          </a:p>
          <a:p>
            <a:pPr marL="68580">
              <a:lnSpc>
                <a:spcPct val="100000"/>
              </a:lnSpc>
            </a:pPr>
            <a:r>
              <a:rPr sz="1800" spc="-5" dirty="0">
                <a:solidFill>
                  <a:srgbClr val="444444"/>
                </a:solidFill>
                <a:latin typeface="Times New Roman"/>
                <a:cs typeface="Times New Roman"/>
              </a:rPr>
              <a:t>Όλοι 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οι </a:t>
            </a:r>
            <a:r>
              <a:rPr sz="1800" spc="-5" dirty="0">
                <a:solidFill>
                  <a:srgbClr val="444444"/>
                </a:solidFill>
                <a:latin typeface="Times New Roman"/>
                <a:cs typeface="Times New Roman"/>
              </a:rPr>
              <a:t>φίλοι 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είναι </a:t>
            </a:r>
            <a:r>
              <a:rPr sz="1800" spc="-5" dirty="0">
                <a:solidFill>
                  <a:srgbClr val="444444"/>
                </a:solidFill>
                <a:latin typeface="Times New Roman"/>
                <a:cs typeface="Times New Roman"/>
              </a:rPr>
              <a:t>στο</a:t>
            </a:r>
            <a:r>
              <a:rPr sz="1800" spc="-1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πάρτι.</a:t>
            </a:r>
            <a:endParaRPr sz="1800">
              <a:latin typeface="Times New Roman"/>
              <a:cs typeface="Times New Roman"/>
            </a:endParaRPr>
          </a:p>
          <a:p>
            <a:pPr marL="68580">
              <a:lnSpc>
                <a:spcPct val="100000"/>
              </a:lnSpc>
            </a:pPr>
            <a:r>
              <a:rPr sz="1800" b="1" dirty="0">
                <a:solidFill>
                  <a:srgbClr val="444444"/>
                </a:solidFill>
                <a:latin typeface="Times New Roman"/>
                <a:cs typeface="Times New Roman"/>
              </a:rPr>
              <a:t>Πόσοι φίλοι </a:t>
            </a:r>
            <a:r>
              <a:rPr sz="1800" b="1" spc="-5" dirty="0">
                <a:solidFill>
                  <a:srgbClr val="444444"/>
                </a:solidFill>
                <a:latin typeface="Times New Roman"/>
                <a:cs typeface="Times New Roman"/>
              </a:rPr>
              <a:t>είναι </a:t>
            </a:r>
            <a:r>
              <a:rPr sz="1800" b="1" dirty="0">
                <a:solidFill>
                  <a:srgbClr val="444444"/>
                </a:solidFill>
                <a:latin typeface="Times New Roman"/>
                <a:cs typeface="Times New Roman"/>
              </a:rPr>
              <a:t>στο</a:t>
            </a:r>
            <a:r>
              <a:rPr sz="1800" b="1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444444"/>
                </a:solidFill>
                <a:latin typeface="Times New Roman"/>
                <a:cs typeface="Times New Roman"/>
              </a:rPr>
              <a:t>πάρτι;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4065" y="5249671"/>
            <a:ext cx="343027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444444"/>
                </a:solidFill>
                <a:latin typeface="Times New Roman"/>
                <a:cs typeface="Times New Roman"/>
              </a:rPr>
              <a:t>Σε 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ένα </a:t>
            </a:r>
            <a:r>
              <a:rPr sz="1800" spc="-10" dirty="0">
                <a:solidFill>
                  <a:srgbClr val="444444"/>
                </a:solidFill>
                <a:latin typeface="Times New Roman"/>
                <a:cs typeface="Times New Roman"/>
              </a:rPr>
              <a:t>λιμάνι </a:t>
            </a:r>
            <a:r>
              <a:rPr sz="1800" spc="-5" dirty="0">
                <a:solidFill>
                  <a:srgbClr val="444444"/>
                </a:solidFill>
                <a:latin typeface="Times New Roman"/>
                <a:cs typeface="Times New Roman"/>
              </a:rPr>
              <a:t>υπάρχουν 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5 βάρκες.</a:t>
            </a:r>
            <a:r>
              <a:rPr sz="1800" spc="-1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44444"/>
                </a:solidFill>
                <a:latin typeface="Times New Roman"/>
                <a:cs typeface="Times New Roman"/>
              </a:rPr>
              <a:t>Σε  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λίγο </a:t>
            </a:r>
            <a:r>
              <a:rPr sz="1800" spc="-10" dirty="0">
                <a:solidFill>
                  <a:srgbClr val="444444"/>
                </a:solidFill>
                <a:latin typeface="Times New Roman"/>
                <a:cs typeface="Times New Roman"/>
              </a:rPr>
              <a:t>εμφανίζονται 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άλλες 6.</a:t>
            </a:r>
            <a:r>
              <a:rPr sz="1800" spc="-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444444"/>
                </a:solidFill>
                <a:latin typeface="Times New Roman"/>
                <a:cs typeface="Times New Roman"/>
              </a:rPr>
              <a:t>Πόσες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444444"/>
                </a:solidFill>
                <a:latin typeface="Times New Roman"/>
                <a:cs typeface="Times New Roman"/>
              </a:rPr>
              <a:t>βάρκες </a:t>
            </a:r>
            <a:r>
              <a:rPr sz="1800" b="1" spc="-5" dirty="0">
                <a:solidFill>
                  <a:srgbClr val="444444"/>
                </a:solidFill>
                <a:latin typeface="Times New Roman"/>
                <a:cs typeface="Times New Roman"/>
              </a:rPr>
              <a:t>είναι </a:t>
            </a:r>
            <a:r>
              <a:rPr sz="1800" b="1" spc="-10" dirty="0">
                <a:solidFill>
                  <a:srgbClr val="444444"/>
                </a:solidFill>
                <a:latin typeface="Times New Roman"/>
                <a:cs typeface="Times New Roman"/>
              </a:rPr>
              <a:t>συνολικά </a:t>
            </a:r>
            <a:r>
              <a:rPr sz="1800" b="1" dirty="0">
                <a:solidFill>
                  <a:srgbClr val="444444"/>
                </a:solidFill>
                <a:latin typeface="Times New Roman"/>
                <a:cs typeface="Times New Roman"/>
              </a:rPr>
              <a:t>στο</a:t>
            </a:r>
            <a:r>
              <a:rPr sz="1800" b="1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444444"/>
                </a:solidFill>
                <a:latin typeface="Times New Roman"/>
                <a:cs typeface="Times New Roman"/>
              </a:rPr>
              <a:t>λιμάνι;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6741" y="518541"/>
            <a:ext cx="46374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30" dirty="0">
                <a:solidFill>
                  <a:srgbClr val="B85B21"/>
                </a:solidFill>
                <a:latin typeface="Times New Roman"/>
                <a:cs typeface="Times New Roman"/>
              </a:rPr>
              <a:t>Ανοιχτές </a:t>
            </a:r>
            <a:r>
              <a:rPr sz="2800" b="1" spc="-5" dirty="0">
                <a:solidFill>
                  <a:srgbClr val="B85B21"/>
                </a:solidFill>
                <a:latin typeface="Times New Roman"/>
                <a:cs typeface="Times New Roman"/>
              </a:rPr>
              <a:t>– </a:t>
            </a:r>
            <a:r>
              <a:rPr sz="2800" b="1" spc="-10" dirty="0">
                <a:solidFill>
                  <a:srgbClr val="B85B21"/>
                </a:solidFill>
                <a:latin typeface="Times New Roman"/>
                <a:cs typeface="Times New Roman"/>
              </a:rPr>
              <a:t>κλειστές</a:t>
            </a:r>
            <a:r>
              <a:rPr sz="2800" b="1" spc="25" dirty="0">
                <a:solidFill>
                  <a:srgbClr val="B85B21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B85B21"/>
                </a:solidFill>
                <a:latin typeface="Times New Roman"/>
                <a:cs typeface="Times New Roman"/>
              </a:rPr>
              <a:t>ερωτήσεις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55980" y="1583816"/>
            <a:ext cx="5538470" cy="467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Χαρακτηριστικά </a:t>
            </a:r>
            <a:r>
              <a:rPr sz="2900" b="0" dirty="0">
                <a:solidFill>
                  <a:srgbClr val="000000"/>
                </a:solidFill>
                <a:latin typeface="Times New Roman"/>
                <a:cs typeface="Times New Roman"/>
              </a:rPr>
              <a:t>ανοιχτής</a:t>
            </a:r>
            <a:r>
              <a:rPr sz="2900" b="0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900" b="0" dirty="0">
                <a:solidFill>
                  <a:srgbClr val="000000"/>
                </a:solidFill>
                <a:latin typeface="Times New Roman"/>
                <a:cs typeface="Times New Roman"/>
              </a:rPr>
              <a:t>ερώτησης: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034833"/>
            <a:ext cx="7809865" cy="303403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80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imes New Roman"/>
                <a:cs typeface="Times New Roman"/>
              </a:rPr>
              <a:t>η απάντηση </a:t>
            </a:r>
            <a:r>
              <a:rPr sz="2900" spc="-5" dirty="0">
                <a:latin typeface="Times New Roman"/>
                <a:cs typeface="Times New Roman"/>
              </a:rPr>
              <a:t>δεν </a:t>
            </a:r>
            <a:r>
              <a:rPr sz="2900" dirty="0">
                <a:latin typeface="Times New Roman"/>
                <a:cs typeface="Times New Roman"/>
              </a:rPr>
              <a:t>μπορεί να</a:t>
            </a:r>
            <a:r>
              <a:rPr sz="2900" spc="-50" dirty="0">
                <a:latin typeface="Times New Roman"/>
                <a:cs typeface="Times New Roman"/>
              </a:rPr>
              <a:t> </a:t>
            </a:r>
            <a:r>
              <a:rPr sz="2900" dirty="0">
                <a:latin typeface="Times New Roman"/>
                <a:cs typeface="Times New Roman"/>
              </a:rPr>
              <a:t>προβλεφθεί</a:t>
            </a:r>
            <a:endParaRPr sz="29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imes New Roman"/>
                <a:cs typeface="Times New Roman"/>
              </a:rPr>
              <a:t>έχει τη σφραγίδα </a:t>
            </a:r>
            <a:r>
              <a:rPr sz="2900" spc="-5" dirty="0">
                <a:latin typeface="Times New Roman"/>
                <a:cs typeface="Times New Roman"/>
              </a:rPr>
              <a:t>της προσωπικότητας </a:t>
            </a:r>
            <a:r>
              <a:rPr sz="2900" dirty="0">
                <a:latin typeface="Times New Roman"/>
                <a:cs typeface="Times New Roman"/>
              </a:rPr>
              <a:t>του</a:t>
            </a:r>
            <a:r>
              <a:rPr sz="2900" spc="-35" dirty="0">
                <a:latin typeface="Times New Roman"/>
                <a:cs typeface="Times New Roman"/>
              </a:rPr>
              <a:t> </a:t>
            </a:r>
            <a:r>
              <a:rPr sz="2900" dirty="0">
                <a:latin typeface="Times New Roman"/>
                <a:cs typeface="Times New Roman"/>
              </a:rPr>
              <a:t>μαθητή</a:t>
            </a:r>
            <a:endParaRPr sz="2900">
              <a:latin typeface="Times New Roman"/>
              <a:cs typeface="Times New Roman"/>
            </a:endParaRPr>
          </a:p>
          <a:p>
            <a:pPr marL="332740" marR="1203325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imes New Roman"/>
                <a:cs typeface="Times New Roman"/>
              </a:rPr>
              <a:t>επιτρέπει την </a:t>
            </a:r>
            <a:r>
              <a:rPr sz="2900" spc="-5" dirty="0">
                <a:latin typeface="Times New Roman"/>
                <a:cs typeface="Times New Roman"/>
              </a:rPr>
              <a:t>προβολή </a:t>
            </a:r>
            <a:r>
              <a:rPr sz="2900" dirty="0">
                <a:latin typeface="Times New Roman"/>
                <a:cs typeface="Times New Roman"/>
              </a:rPr>
              <a:t>της γνώμης του,</a:t>
            </a:r>
            <a:r>
              <a:rPr sz="2900" spc="-80" dirty="0">
                <a:latin typeface="Times New Roman"/>
                <a:cs typeface="Times New Roman"/>
              </a:rPr>
              <a:t> </a:t>
            </a:r>
            <a:r>
              <a:rPr sz="2900" dirty="0">
                <a:latin typeface="Times New Roman"/>
                <a:cs typeface="Times New Roman"/>
              </a:rPr>
              <a:t>τη  διατύπωση ερωτημάτων, την </a:t>
            </a:r>
            <a:r>
              <a:rPr sz="2900" spc="-5" dirty="0">
                <a:latin typeface="Times New Roman"/>
                <a:cs typeface="Times New Roman"/>
              </a:rPr>
              <a:t>έκφραση  </a:t>
            </a:r>
            <a:r>
              <a:rPr sz="2900" dirty="0">
                <a:latin typeface="Times New Roman"/>
                <a:cs typeface="Times New Roman"/>
              </a:rPr>
              <a:t>συναισθημάτων</a:t>
            </a:r>
            <a:r>
              <a:rPr sz="2900" spc="-25" dirty="0">
                <a:latin typeface="Times New Roman"/>
                <a:cs typeface="Times New Roman"/>
              </a:rPr>
              <a:t> </a:t>
            </a:r>
            <a:r>
              <a:rPr sz="2900" dirty="0">
                <a:latin typeface="Times New Roman"/>
                <a:cs typeface="Times New Roman"/>
              </a:rPr>
              <a:t>κτλ.</a:t>
            </a:r>
            <a:endParaRPr sz="29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imes New Roman"/>
                <a:cs typeface="Times New Roman"/>
              </a:rPr>
              <a:t>η απάντηση είναι </a:t>
            </a:r>
            <a:r>
              <a:rPr sz="2900" spc="-5" dirty="0">
                <a:latin typeface="Times New Roman"/>
                <a:cs typeface="Times New Roman"/>
              </a:rPr>
              <a:t>συνήθως</a:t>
            </a:r>
            <a:r>
              <a:rPr sz="2900" spc="-40" dirty="0">
                <a:latin typeface="Times New Roman"/>
                <a:cs typeface="Times New Roman"/>
              </a:rPr>
              <a:t> </a:t>
            </a:r>
            <a:r>
              <a:rPr sz="2900" dirty="0">
                <a:latin typeface="Times New Roman"/>
                <a:cs typeface="Times New Roman"/>
              </a:rPr>
              <a:t>εκτενής</a:t>
            </a:r>
            <a:endParaRPr sz="2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6324" y="115823"/>
            <a:ext cx="8209915" cy="1010919"/>
          </a:xfrm>
          <a:custGeom>
            <a:avLst/>
            <a:gdLst/>
            <a:ahLst/>
            <a:cxnLst/>
            <a:rect l="l" t="t" r="r" b="b"/>
            <a:pathLst>
              <a:path w="8209915" h="1010919">
                <a:moveTo>
                  <a:pt x="8209788" y="0"/>
                </a:moveTo>
                <a:lnTo>
                  <a:pt x="0" y="0"/>
                </a:lnTo>
                <a:lnTo>
                  <a:pt x="0" y="1010412"/>
                </a:lnTo>
                <a:lnTo>
                  <a:pt x="8209788" y="1010412"/>
                </a:lnTo>
                <a:lnTo>
                  <a:pt x="8209788" y="0"/>
                </a:lnTo>
                <a:close/>
              </a:path>
            </a:pathLst>
          </a:custGeom>
          <a:solidFill>
            <a:srgbClr val="BED2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5063" y="350646"/>
            <a:ext cx="356742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Ερωτήσεις</a:t>
            </a:r>
            <a:r>
              <a:rPr spc="-90" dirty="0"/>
              <a:t> </a:t>
            </a:r>
            <a:r>
              <a:rPr dirty="0"/>
              <a:t>γνώσεων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3016" y="1935556"/>
            <a:ext cx="6841490" cy="18846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17145" indent="-320040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5" dirty="0">
                <a:latin typeface="Times New Roman"/>
                <a:cs typeface="Times New Roman"/>
              </a:rPr>
              <a:t>Γνωρίζει κάποια </a:t>
            </a:r>
            <a:r>
              <a:rPr sz="2900" dirty="0">
                <a:latin typeface="Times New Roman"/>
                <a:cs typeface="Times New Roman"/>
              </a:rPr>
              <a:t>ή </a:t>
            </a:r>
            <a:r>
              <a:rPr sz="2900" spc="-5" dirty="0">
                <a:latin typeface="Times New Roman"/>
                <a:cs typeface="Times New Roman"/>
              </a:rPr>
              <a:t>κάποιος κάτι </a:t>
            </a:r>
            <a:r>
              <a:rPr sz="2900" dirty="0">
                <a:latin typeface="Times New Roman"/>
                <a:cs typeface="Times New Roman"/>
              </a:rPr>
              <a:t>για αυτό </a:t>
            </a:r>
            <a:r>
              <a:rPr sz="2900" spc="-5" dirty="0">
                <a:latin typeface="Times New Roman"/>
                <a:cs typeface="Times New Roman"/>
              </a:rPr>
              <a:t>το  </a:t>
            </a:r>
            <a:r>
              <a:rPr sz="2900" dirty="0">
                <a:latin typeface="Times New Roman"/>
                <a:cs typeface="Times New Roman"/>
              </a:rPr>
              <a:t>θέμα;</a:t>
            </a:r>
            <a:endParaRPr sz="2900">
              <a:latin typeface="Times New Roman"/>
              <a:cs typeface="Times New Roman"/>
            </a:endParaRPr>
          </a:p>
          <a:p>
            <a:pPr marL="332740" marR="508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5" dirty="0">
                <a:latin typeface="Times New Roman"/>
                <a:cs typeface="Times New Roman"/>
              </a:rPr>
              <a:t>Μπορείτε να </a:t>
            </a:r>
            <a:r>
              <a:rPr sz="2900" dirty="0">
                <a:latin typeface="Times New Roman"/>
                <a:cs typeface="Times New Roman"/>
              </a:rPr>
              <a:t>αναφέρετε </a:t>
            </a:r>
            <a:r>
              <a:rPr sz="2900" spc="-5" dirty="0">
                <a:latin typeface="Times New Roman"/>
                <a:cs typeface="Times New Roman"/>
              </a:rPr>
              <a:t>κάποιο </a:t>
            </a:r>
            <a:r>
              <a:rPr sz="2900" dirty="0">
                <a:latin typeface="Times New Roman"/>
                <a:cs typeface="Times New Roman"/>
              </a:rPr>
              <a:t>παράδειγμα  που</a:t>
            </a:r>
            <a:r>
              <a:rPr sz="2900" spc="-5" dirty="0">
                <a:latin typeface="Times New Roman"/>
                <a:cs typeface="Times New Roman"/>
              </a:rPr>
              <a:t> γνωρίζετε;</a:t>
            </a:r>
            <a:endParaRPr sz="2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2648" y="228600"/>
            <a:ext cx="8153400" cy="990600"/>
          </a:xfrm>
          <a:custGeom>
            <a:avLst/>
            <a:gdLst/>
            <a:ahLst/>
            <a:cxnLst/>
            <a:rect l="l" t="t" r="r" b="b"/>
            <a:pathLst>
              <a:path w="8153400" h="990600">
                <a:moveTo>
                  <a:pt x="8153400" y="0"/>
                </a:moveTo>
                <a:lnTo>
                  <a:pt x="0" y="0"/>
                </a:lnTo>
                <a:lnTo>
                  <a:pt x="0" y="990600"/>
                </a:lnTo>
                <a:lnTo>
                  <a:pt x="8153400" y="990600"/>
                </a:lnTo>
                <a:lnTo>
                  <a:pt x="8153400" y="0"/>
                </a:lnTo>
                <a:close/>
              </a:path>
            </a:pathLst>
          </a:custGeom>
          <a:solidFill>
            <a:srgbClr val="D3E1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2415" rIns="0" bIns="0" rtlCol="0">
            <a:spAutoFit/>
          </a:bodyPr>
          <a:lstStyle/>
          <a:p>
            <a:pPr marL="325755">
              <a:lnSpc>
                <a:spcPct val="100000"/>
              </a:lnSpc>
              <a:spcBef>
                <a:spcPts val="105"/>
              </a:spcBef>
            </a:pPr>
            <a:r>
              <a:rPr sz="2900" spc="-5" dirty="0">
                <a:solidFill>
                  <a:srgbClr val="00AF50"/>
                </a:solidFill>
              </a:rPr>
              <a:t>Α. </a:t>
            </a:r>
            <a:r>
              <a:rPr sz="2900" dirty="0">
                <a:solidFill>
                  <a:srgbClr val="00AF50"/>
                </a:solidFill>
              </a:rPr>
              <a:t>ΤΙ</a:t>
            </a:r>
            <a:r>
              <a:rPr sz="2900" spc="-225" dirty="0">
                <a:solidFill>
                  <a:srgbClr val="00AF50"/>
                </a:solidFill>
              </a:rPr>
              <a:t> </a:t>
            </a:r>
            <a:r>
              <a:rPr sz="2900" spc="-20" dirty="0">
                <a:solidFill>
                  <a:srgbClr val="00AF50"/>
                </a:solidFill>
              </a:rPr>
              <a:t>ΔΙΔΑΣΚΟΥΜΕ…</a:t>
            </a:r>
            <a:endParaRPr sz="2900"/>
          </a:p>
        </p:txBody>
      </p:sp>
      <p:sp>
        <p:nvSpPr>
          <p:cNvPr id="4" name="object 4"/>
          <p:cNvSpPr txBox="1"/>
          <p:nvPr/>
        </p:nvSpPr>
        <p:spPr>
          <a:xfrm>
            <a:off x="207365" y="1265682"/>
            <a:ext cx="118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omic Sans MS"/>
                <a:cs typeface="Comic Sans MS"/>
              </a:rPr>
              <a:t>4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1692" y="1931034"/>
            <a:ext cx="7784465" cy="203327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32740" marR="5080" indent="-320040" algn="just">
              <a:lnSpc>
                <a:spcPts val="2300"/>
              </a:lnSpc>
              <a:spcBef>
                <a:spcPts val="660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sz="2400" spc="-5" dirty="0">
                <a:latin typeface="Times New Roman"/>
                <a:cs typeface="Times New Roman"/>
              </a:rPr>
              <a:t>Όταν </a:t>
            </a:r>
            <a:r>
              <a:rPr sz="2400" spc="-10" dirty="0">
                <a:latin typeface="Times New Roman"/>
                <a:cs typeface="Times New Roman"/>
              </a:rPr>
              <a:t>προετοιμάζουμε </a:t>
            </a:r>
            <a:r>
              <a:rPr sz="2400" spc="-5" dirty="0">
                <a:latin typeface="Times New Roman"/>
                <a:cs typeface="Times New Roman"/>
              </a:rPr>
              <a:t>μια διδακτική </a:t>
            </a:r>
            <a:r>
              <a:rPr sz="2400" dirty="0">
                <a:latin typeface="Times New Roman"/>
                <a:cs typeface="Times New Roman"/>
              </a:rPr>
              <a:t>παρέμβαση </a:t>
            </a:r>
            <a:r>
              <a:rPr sz="2400" b="1" spc="-15" dirty="0">
                <a:latin typeface="Times New Roman"/>
                <a:cs typeface="Times New Roman"/>
              </a:rPr>
              <a:t>εστιάζουμε  </a:t>
            </a:r>
            <a:r>
              <a:rPr sz="2400" b="1" dirty="0">
                <a:latin typeface="Times New Roman"/>
                <a:cs typeface="Times New Roman"/>
              </a:rPr>
              <a:t>σε </a:t>
            </a:r>
            <a:r>
              <a:rPr sz="2400" b="1" spc="-5" dirty="0">
                <a:latin typeface="Times New Roman"/>
                <a:cs typeface="Times New Roman"/>
              </a:rPr>
              <a:t>συγκεκριμένη έννοια </a:t>
            </a:r>
            <a:r>
              <a:rPr sz="2400" b="1" dirty="0">
                <a:latin typeface="Times New Roman"/>
                <a:cs typeface="Times New Roman"/>
              </a:rPr>
              <a:t>ή </a:t>
            </a:r>
            <a:r>
              <a:rPr sz="2400" b="1" spc="-5" dirty="0">
                <a:latin typeface="Times New Roman"/>
                <a:cs typeface="Times New Roman"/>
              </a:rPr>
              <a:t>έννοιες, </a:t>
            </a:r>
            <a:r>
              <a:rPr sz="2400" dirty="0">
                <a:latin typeface="Times New Roman"/>
                <a:cs typeface="Times New Roman"/>
              </a:rPr>
              <a:t>οι οποίες </a:t>
            </a:r>
            <a:r>
              <a:rPr sz="2400" spc="-10" dirty="0">
                <a:latin typeface="Times New Roman"/>
                <a:cs typeface="Times New Roman"/>
              </a:rPr>
              <a:t>και </a:t>
            </a:r>
            <a:r>
              <a:rPr sz="2400" dirty="0">
                <a:latin typeface="Times New Roman"/>
                <a:cs typeface="Times New Roman"/>
              </a:rPr>
              <a:t>αποτελούν  το </a:t>
            </a:r>
            <a:r>
              <a:rPr sz="2400" spc="-5" dirty="0">
                <a:latin typeface="Times New Roman"/>
                <a:cs typeface="Times New Roman"/>
              </a:rPr>
              <a:t>θεωρητικό </a:t>
            </a:r>
            <a:r>
              <a:rPr sz="2400" dirty="0">
                <a:latin typeface="Times New Roman"/>
                <a:cs typeface="Times New Roman"/>
              </a:rPr>
              <a:t>πλαίσιο της </a:t>
            </a:r>
            <a:r>
              <a:rPr sz="2400" spc="-5" dirty="0">
                <a:latin typeface="Times New Roman"/>
                <a:cs typeface="Times New Roman"/>
              </a:rPr>
              <a:t>διδασκαλίας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μας.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DD8046"/>
              </a:buClr>
              <a:buFont typeface="Wingdings"/>
              <a:buChar char=""/>
            </a:pPr>
            <a:endParaRPr sz="3200">
              <a:latin typeface="Times New Roman"/>
              <a:cs typeface="Times New Roman"/>
            </a:endParaRPr>
          </a:p>
          <a:p>
            <a:pPr marL="332740" marR="31115" indent="-320040" algn="just">
              <a:lnSpc>
                <a:spcPts val="2300"/>
              </a:lnSpc>
              <a:buClr>
                <a:srgbClr val="DD8046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sz="2400" spc="-25" dirty="0">
                <a:latin typeface="Times New Roman"/>
                <a:cs typeface="Times New Roman"/>
              </a:rPr>
              <a:t>Αναγνωρίζουμε </a:t>
            </a:r>
            <a:r>
              <a:rPr sz="2400" dirty="0">
                <a:latin typeface="Times New Roman"/>
                <a:cs typeface="Times New Roman"/>
              </a:rPr>
              <a:t>την/τις </a:t>
            </a:r>
            <a:r>
              <a:rPr sz="2400" b="1" spc="-5" dirty="0">
                <a:latin typeface="Times New Roman"/>
                <a:cs typeface="Times New Roman"/>
              </a:rPr>
              <a:t>έννοιες-κλειδιά </a:t>
            </a:r>
            <a:r>
              <a:rPr sz="2400" spc="-10" dirty="0">
                <a:latin typeface="Times New Roman"/>
                <a:cs typeface="Times New Roman"/>
              </a:rPr>
              <a:t>και </a:t>
            </a:r>
            <a:r>
              <a:rPr sz="2400" dirty="0">
                <a:latin typeface="Times New Roman"/>
                <a:cs typeface="Times New Roman"/>
              </a:rPr>
              <a:t>εντάσσουμε την  </a:t>
            </a:r>
            <a:r>
              <a:rPr sz="2400" spc="-5" dirty="0">
                <a:latin typeface="Times New Roman"/>
                <a:cs typeface="Times New Roman"/>
              </a:rPr>
              <a:t>νέα γνώση </a:t>
            </a:r>
            <a:r>
              <a:rPr sz="2400" dirty="0">
                <a:latin typeface="Times New Roman"/>
                <a:cs typeface="Times New Roman"/>
              </a:rPr>
              <a:t>στα </a:t>
            </a:r>
            <a:r>
              <a:rPr sz="2400" spc="-5" dirty="0">
                <a:latin typeface="Times New Roman"/>
                <a:cs typeface="Times New Roman"/>
              </a:rPr>
              <a:t>προϋπάρχον </a:t>
            </a:r>
            <a:r>
              <a:rPr sz="2400" spc="-15" dirty="0">
                <a:latin typeface="Times New Roman"/>
                <a:cs typeface="Times New Roman"/>
              </a:rPr>
              <a:t>γνωστικό </a:t>
            </a:r>
            <a:r>
              <a:rPr sz="2400" dirty="0">
                <a:latin typeface="Times New Roman"/>
                <a:cs typeface="Times New Roman"/>
              </a:rPr>
              <a:t>πλαίσιο των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μαθητών.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0683" y="260604"/>
            <a:ext cx="7237730" cy="792480"/>
          </a:xfrm>
          <a:prstGeom prst="rect">
            <a:avLst/>
          </a:prstGeom>
          <a:solidFill>
            <a:srgbClr val="BED2E3"/>
          </a:solidFill>
        </p:spPr>
        <p:txBody>
          <a:bodyPr vert="horz" wrap="square" lIns="0" tIns="13843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1090"/>
              </a:spcBef>
            </a:pPr>
            <a:r>
              <a:rPr dirty="0"/>
              <a:t>Ερωτήσεις</a:t>
            </a:r>
            <a:r>
              <a:rPr spc="-50" dirty="0"/>
              <a:t> </a:t>
            </a:r>
            <a:r>
              <a:rPr spc="-5" dirty="0"/>
              <a:t>κρίσεως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168" y="1839594"/>
            <a:ext cx="7776845" cy="461010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95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400" spc="-5" dirty="0">
                <a:latin typeface="Times New Roman"/>
                <a:cs typeface="Times New Roman"/>
              </a:rPr>
              <a:t>Ποια </a:t>
            </a:r>
            <a:r>
              <a:rPr sz="2400" dirty="0">
                <a:latin typeface="Times New Roman"/>
                <a:cs typeface="Times New Roman"/>
              </a:rPr>
              <a:t>είναι η </a:t>
            </a:r>
            <a:r>
              <a:rPr sz="2400" spc="-5" dirty="0">
                <a:latin typeface="Times New Roman"/>
                <a:cs typeface="Times New Roman"/>
              </a:rPr>
              <a:t>γνώμη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σας…..</a:t>
            </a:r>
            <a:endParaRPr sz="24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400" spc="-5" dirty="0">
                <a:latin typeface="Times New Roman"/>
                <a:cs typeface="Times New Roman"/>
              </a:rPr>
              <a:t>Πώς </a:t>
            </a:r>
            <a:r>
              <a:rPr sz="2400" dirty="0">
                <a:latin typeface="Times New Roman"/>
                <a:cs typeface="Times New Roman"/>
              </a:rPr>
              <a:t>κρίνετε το </a:t>
            </a:r>
            <a:r>
              <a:rPr sz="2400" spc="-10" dirty="0">
                <a:latin typeface="Times New Roman"/>
                <a:cs typeface="Times New Roman"/>
              </a:rPr>
              <a:t>γεγονός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ότι…</a:t>
            </a:r>
            <a:endParaRPr sz="24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400" spc="-95" dirty="0">
                <a:latin typeface="Times New Roman"/>
                <a:cs typeface="Times New Roman"/>
              </a:rPr>
              <a:t>Αν </a:t>
            </a:r>
            <a:r>
              <a:rPr sz="2400" spc="-5" dirty="0">
                <a:latin typeface="Times New Roman"/>
                <a:cs typeface="Times New Roman"/>
              </a:rPr>
              <a:t>συγκρίνουμε </a:t>
            </a:r>
            <a:r>
              <a:rPr sz="2400" dirty="0">
                <a:latin typeface="Times New Roman"/>
                <a:cs typeface="Times New Roman"/>
              </a:rPr>
              <a:t>….. </a:t>
            </a:r>
            <a:r>
              <a:rPr sz="2400" spc="-45" dirty="0">
                <a:latin typeface="Times New Roman"/>
                <a:cs typeface="Times New Roman"/>
              </a:rPr>
              <a:t>Τι </a:t>
            </a:r>
            <a:r>
              <a:rPr sz="2400" spc="-5" dirty="0">
                <a:latin typeface="Times New Roman"/>
                <a:cs typeface="Times New Roman"/>
              </a:rPr>
              <a:t>μπορεί να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προκύψει;</a:t>
            </a:r>
            <a:endParaRPr sz="24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400" spc="-5" dirty="0">
                <a:latin typeface="Times New Roman"/>
                <a:cs typeface="Times New Roman"/>
              </a:rPr>
              <a:t>Ποια </a:t>
            </a:r>
            <a:r>
              <a:rPr sz="2400" spc="-10" dirty="0">
                <a:latin typeface="Times New Roman"/>
                <a:cs typeface="Times New Roman"/>
              </a:rPr>
              <a:t>άλλη </a:t>
            </a:r>
            <a:r>
              <a:rPr sz="2400" spc="-15" dirty="0">
                <a:latin typeface="Times New Roman"/>
                <a:cs typeface="Times New Roman"/>
              </a:rPr>
              <a:t>λύση </a:t>
            </a:r>
            <a:r>
              <a:rPr sz="2400" spc="-5" dirty="0">
                <a:latin typeface="Times New Roman"/>
                <a:cs typeface="Times New Roman"/>
              </a:rPr>
              <a:t>σας </a:t>
            </a:r>
            <a:r>
              <a:rPr sz="2400" dirty="0">
                <a:latin typeface="Times New Roman"/>
                <a:cs typeface="Times New Roman"/>
              </a:rPr>
              <a:t>έρχεται </a:t>
            </a:r>
            <a:r>
              <a:rPr sz="2400" spc="-5" dirty="0">
                <a:latin typeface="Times New Roman"/>
                <a:cs typeface="Times New Roman"/>
              </a:rPr>
              <a:t>στο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μυαλό;</a:t>
            </a:r>
            <a:endParaRPr sz="24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400" spc="-5" dirty="0">
                <a:latin typeface="Times New Roman"/>
                <a:cs typeface="Times New Roman"/>
              </a:rPr>
              <a:t>Πώς </a:t>
            </a:r>
            <a:r>
              <a:rPr sz="2400" dirty="0">
                <a:latin typeface="Times New Roman"/>
                <a:cs typeface="Times New Roman"/>
              </a:rPr>
              <a:t>θα έπρεπε, </a:t>
            </a:r>
            <a:r>
              <a:rPr sz="2400" spc="-10" dirty="0">
                <a:latin typeface="Times New Roman"/>
                <a:cs typeface="Times New Roman"/>
              </a:rPr>
              <a:t>κατά </a:t>
            </a:r>
            <a:r>
              <a:rPr sz="2400" dirty="0">
                <a:latin typeface="Times New Roman"/>
                <a:cs typeface="Times New Roman"/>
              </a:rPr>
              <a:t>τη </a:t>
            </a:r>
            <a:r>
              <a:rPr sz="2400" spc="-5" dirty="0">
                <a:latin typeface="Times New Roman"/>
                <a:cs typeface="Times New Roman"/>
              </a:rPr>
              <a:t>γνώμη σας, </a:t>
            </a:r>
            <a:r>
              <a:rPr sz="2400" spc="-10" dirty="0">
                <a:latin typeface="Times New Roman"/>
                <a:cs typeface="Times New Roman"/>
              </a:rPr>
              <a:t>να </a:t>
            </a:r>
            <a:r>
              <a:rPr sz="2400" spc="-5" dirty="0">
                <a:latin typeface="Times New Roman"/>
                <a:cs typeface="Times New Roman"/>
              </a:rPr>
              <a:t>αντιδράσουν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οι….</a:t>
            </a:r>
            <a:endParaRPr sz="24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400" dirty="0">
                <a:latin typeface="Times New Roman"/>
                <a:cs typeface="Times New Roman"/>
              </a:rPr>
              <a:t>Εσείς πώς θα</a:t>
            </a:r>
            <a:r>
              <a:rPr sz="2400" spc="-5" dirty="0">
                <a:latin typeface="Times New Roman"/>
                <a:cs typeface="Times New Roman"/>
              </a:rPr>
              <a:t> αντιδρούσατε;</a:t>
            </a:r>
            <a:endParaRPr sz="24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400" dirty="0">
                <a:latin typeface="Times New Roman"/>
                <a:cs typeface="Times New Roman"/>
              </a:rPr>
              <a:t>Εσείς τι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προτείνετε;</a:t>
            </a:r>
            <a:endParaRPr sz="24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400" spc="-5" dirty="0">
                <a:latin typeface="Times New Roman"/>
                <a:cs typeface="Times New Roman"/>
              </a:rPr>
              <a:t>Αιτιολόγησε </a:t>
            </a:r>
            <a:r>
              <a:rPr sz="2400" dirty="0">
                <a:latin typeface="Times New Roman"/>
                <a:cs typeface="Times New Roman"/>
              </a:rPr>
              <a:t>την άποψή</a:t>
            </a:r>
            <a:r>
              <a:rPr sz="2400" spc="-5" dirty="0">
                <a:latin typeface="Times New Roman"/>
                <a:cs typeface="Times New Roman"/>
              </a:rPr>
              <a:t> σου…</a:t>
            </a:r>
            <a:endParaRPr sz="24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400" spc="-5" dirty="0">
                <a:latin typeface="Times New Roman"/>
                <a:cs typeface="Times New Roman"/>
              </a:rPr>
              <a:t>Ποια </a:t>
            </a:r>
            <a:r>
              <a:rPr sz="2400" dirty="0">
                <a:latin typeface="Times New Roman"/>
                <a:cs typeface="Times New Roman"/>
              </a:rPr>
              <a:t>επιχειρήματα θα </a:t>
            </a:r>
            <a:r>
              <a:rPr sz="2400" spc="-5" dirty="0">
                <a:latin typeface="Times New Roman"/>
                <a:cs typeface="Times New Roman"/>
              </a:rPr>
              <a:t>μπορούσατε να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διατυπώσετε;</a:t>
            </a:r>
            <a:endParaRPr sz="24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470"/>
              </a:spcBef>
            </a:pPr>
            <a:r>
              <a:rPr sz="2000" u="sng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Επιστ</a:t>
            </a:r>
            <a:r>
              <a:rPr sz="2000" u="sng" spc="-10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ρ</a:t>
            </a:r>
            <a:r>
              <a:rPr sz="2000" u="sng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οφή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2648" y="228600"/>
            <a:ext cx="8153400" cy="990600"/>
          </a:xfrm>
          <a:custGeom>
            <a:avLst/>
            <a:gdLst/>
            <a:ahLst/>
            <a:cxnLst/>
            <a:rect l="l" t="t" r="r" b="b"/>
            <a:pathLst>
              <a:path w="8153400" h="990600">
                <a:moveTo>
                  <a:pt x="8153400" y="0"/>
                </a:moveTo>
                <a:lnTo>
                  <a:pt x="0" y="0"/>
                </a:lnTo>
                <a:lnTo>
                  <a:pt x="0" y="990600"/>
                </a:lnTo>
                <a:lnTo>
                  <a:pt x="8153400" y="990600"/>
                </a:lnTo>
                <a:lnTo>
                  <a:pt x="8153400" y="0"/>
                </a:lnTo>
                <a:close/>
              </a:path>
            </a:pathLst>
          </a:custGeom>
          <a:solidFill>
            <a:srgbClr val="D3E1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4536" rIns="0" bIns="0" rtlCol="0">
            <a:spAutoFit/>
          </a:bodyPr>
          <a:lstStyle/>
          <a:p>
            <a:pPr marL="325755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Εκπαιδευτικές</a:t>
            </a:r>
            <a:r>
              <a:rPr sz="3600" spc="-5" dirty="0"/>
              <a:t> </a:t>
            </a:r>
            <a:r>
              <a:rPr sz="3600" dirty="0"/>
              <a:t>τεχνικές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691692" y="1521606"/>
            <a:ext cx="7999730" cy="3885565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880"/>
              </a:spcBef>
            </a:pPr>
            <a:r>
              <a:rPr sz="3200" b="1" spc="-5" dirty="0">
                <a:solidFill>
                  <a:srgbClr val="B85B21"/>
                </a:solidFill>
                <a:latin typeface="Times New Roman"/>
                <a:cs typeface="Times New Roman"/>
              </a:rPr>
              <a:t>Κα</a:t>
            </a:r>
            <a:r>
              <a:rPr sz="2900" b="1" spc="-5" dirty="0">
                <a:solidFill>
                  <a:srgbClr val="B85B21"/>
                </a:solidFill>
                <a:latin typeface="Times New Roman"/>
                <a:cs typeface="Times New Roman"/>
              </a:rPr>
              <a:t>ταιγισµός </a:t>
            </a:r>
            <a:r>
              <a:rPr sz="2900" b="1" spc="-10" dirty="0">
                <a:solidFill>
                  <a:srgbClr val="B85B21"/>
                </a:solidFill>
                <a:latin typeface="Times New Roman"/>
                <a:cs typeface="Times New Roman"/>
              </a:rPr>
              <a:t>ιδεών</a:t>
            </a:r>
            <a:r>
              <a:rPr sz="2900" b="1" spc="10" dirty="0">
                <a:solidFill>
                  <a:srgbClr val="B85B21"/>
                </a:solidFill>
                <a:latin typeface="Times New Roman"/>
                <a:cs typeface="Times New Roman"/>
              </a:rPr>
              <a:t> </a:t>
            </a:r>
            <a:r>
              <a:rPr sz="2900" b="1" spc="-5" dirty="0">
                <a:solidFill>
                  <a:srgbClr val="B85B21"/>
                </a:solidFill>
                <a:latin typeface="Times New Roman"/>
                <a:cs typeface="Times New Roman"/>
              </a:rPr>
              <a:t>(brainstorming)</a:t>
            </a:r>
            <a:endParaRPr sz="2900">
              <a:latin typeface="Times New Roman"/>
              <a:cs typeface="Times New Roman"/>
            </a:endParaRPr>
          </a:p>
          <a:p>
            <a:pPr marL="527685" marR="5080" indent="-515620" algn="just">
              <a:lnSpc>
                <a:spcPct val="100000"/>
              </a:lnSpc>
              <a:spcBef>
                <a:spcPts val="705"/>
              </a:spcBef>
              <a:buClr>
                <a:srgbClr val="DD8046"/>
              </a:buClr>
              <a:buSzPct val="60344"/>
              <a:buAutoNum type="arabicPeriod"/>
              <a:tabLst>
                <a:tab pos="528320" algn="l"/>
              </a:tabLst>
            </a:pPr>
            <a:r>
              <a:rPr sz="2900" dirty="0">
                <a:latin typeface="Times New Roman"/>
                <a:cs typeface="Times New Roman"/>
              </a:rPr>
              <a:t>Αφορά </a:t>
            </a:r>
            <a:r>
              <a:rPr sz="2900" spc="-10" dirty="0">
                <a:latin typeface="Times New Roman"/>
                <a:cs typeface="Times New Roman"/>
              </a:rPr>
              <a:t>στην </a:t>
            </a:r>
            <a:r>
              <a:rPr sz="2900" spc="-5" dirty="0">
                <a:latin typeface="Times New Roman"/>
                <a:cs typeface="Times New Roman"/>
              </a:rPr>
              <a:t>εξέταση </a:t>
            </a:r>
            <a:r>
              <a:rPr sz="2900" dirty="0">
                <a:latin typeface="Times New Roman"/>
                <a:cs typeface="Times New Roman"/>
              </a:rPr>
              <a:t>ενός </a:t>
            </a:r>
            <a:r>
              <a:rPr sz="2900" spc="-5" dirty="0">
                <a:latin typeface="Times New Roman"/>
                <a:cs typeface="Times New Roman"/>
              </a:rPr>
              <a:t>θέµατος </a:t>
            </a:r>
            <a:r>
              <a:rPr sz="2900" dirty="0">
                <a:latin typeface="Times New Roman"/>
                <a:cs typeface="Times New Roman"/>
              </a:rPr>
              <a:t>ή </a:t>
            </a:r>
            <a:r>
              <a:rPr sz="2900" spc="-5" dirty="0">
                <a:latin typeface="Times New Roman"/>
                <a:cs typeface="Times New Roman"/>
              </a:rPr>
              <a:t>µιας έννοιας  µέσω της ενθάρρυνσης/υποκίνησης των </a:t>
            </a:r>
            <a:r>
              <a:rPr sz="2900" dirty="0">
                <a:latin typeface="Times New Roman"/>
                <a:cs typeface="Times New Roman"/>
              </a:rPr>
              <a:t>µαθητών  </a:t>
            </a:r>
            <a:r>
              <a:rPr sz="2900" spc="-5" dirty="0">
                <a:latin typeface="Times New Roman"/>
                <a:cs typeface="Times New Roman"/>
              </a:rPr>
              <a:t>να </a:t>
            </a:r>
            <a:r>
              <a:rPr sz="2900" dirty="0">
                <a:latin typeface="Times New Roman"/>
                <a:cs typeface="Times New Roman"/>
              </a:rPr>
              <a:t>προβούν </a:t>
            </a:r>
            <a:r>
              <a:rPr sz="2900" spc="-5" dirty="0">
                <a:latin typeface="Times New Roman"/>
                <a:cs typeface="Times New Roman"/>
              </a:rPr>
              <a:t>σε </a:t>
            </a:r>
            <a:r>
              <a:rPr sz="2900" b="1" spc="-5" dirty="0">
                <a:latin typeface="Times New Roman"/>
                <a:cs typeface="Times New Roman"/>
              </a:rPr>
              <a:t>ελεύθερη, αυθόρµητη </a:t>
            </a:r>
            <a:r>
              <a:rPr sz="2900" b="1" spc="-20" dirty="0">
                <a:latin typeface="Times New Roman"/>
                <a:cs typeface="Times New Roman"/>
              </a:rPr>
              <a:t>έκφραση  </a:t>
            </a:r>
            <a:r>
              <a:rPr sz="2900" b="1" spc="-10" dirty="0">
                <a:latin typeface="Times New Roman"/>
                <a:cs typeface="Times New Roman"/>
              </a:rPr>
              <a:t>ιδεών.</a:t>
            </a:r>
            <a:endParaRPr sz="2900">
              <a:latin typeface="Times New Roman"/>
              <a:cs typeface="Times New Roman"/>
            </a:endParaRPr>
          </a:p>
          <a:p>
            <a:pPr marL="527685" marR="7620" indent="-515620" algn="just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60344"/>
              <a:buAutoNum type="arabicPeriod"/>
              <a:tabLst>
                <a:tab pos="528320" algn="l"/>
              </a:tabLst>
            </a:pPr>
            <a:r>
              <a:rPr sz="2900" spc="-20" dirty="0">
                <a:latin typeface="Times New Roman"/>
                <a:cs typeface="Times New Roman"/>
              </a:rPr>
              <a:t>Στόχος </a:t>
            </a:r>
            <a:r>
              <a:rPr sz="2900" spc="-5" dirty="0">
                <a:latin typeface="Times New Roman"/>
                <a:cs typeface="Times New Roman"/>
              </a:rPr>
              <a:t>είναι </a:t>
            </a:r>
            <a:r>
              <a:rPr sz="2900" dirty="0">
                <a:latin typeface="Times New Roman"/>
                <a:cs typeface="Times New Roman"/>
              </a:rPr>
              <a:t>η </a:t>
            </a:r>
            <a:r>
              <a:rPr sz="2900" spc="-5" dirty="0">
                <a:latin typeface="Times New Roman"/>
                <a:cs typeface="Times New Roman"/>
              </a:rPr>
              <a:t>συµµετοχή των </a:t>
            </a:r>
            <a:r>
              <a:rPr sz="2900" dirty="0">
                <a:latin typeface="Times New Roman"/>
                <a:cs typeface="Times New Roman"/>
              </a:rPr>
              <a:t>µαθητών </a:t>
            </a:r>
            <a:r>
              <a:rPr sz="2900" spc="-10" dirty="0">
                <a:latin typeface="Times New Roman"/>
                <a:cs typeface="Times New Roman"/>
              </a:rPr>
              <a:t>στη  </a:t>
            </a:r>
            <a:r>
              <a:rPr sz="2900" spc="-5" dirty="0">
                <a:latin typeface="Times New Roman"/>
                <a:cs typeface="Times New Roman"/>
              </a:rPr>
              <a:t>διερεύνηση </a:t>
            </a:r>
            <a:r>
              <a:rPr sz="2900" dirty="0">
                <a:latin typeface="Times New Roman"/>
                <a:cs typeface="Times New Roman"/>
              </a:rPr>
              <a:t>του </a:t>
            </a:r>
            <a:r>
              <a:rPr sz="2900" spc="-5" dirty="0">
                <a:latin typeface="Times New Roman"/>
                <a:cs typeface="Times New Roman"/>
              </a:rPr>
              <a:t>θέµατος µε όποια </a:t>
            </a:r>
            <a:r>
              <a:rPr sz="2900" spc="-10" dirty="0">
                <a:latin typeface="Times New Roman"/>
                <a:cs typeface="Times New Roman"/>
              </a:rPr>
              <a:t>αυθόρµητη  </a:t>
            </a:r>
            <a:r>
              <a:rPr sz="2900" spc="-5" dirty="0">
                <a:latin typeface="Times New Roman"/>
                <a:cs typeface="Times New Roman"/>
              </a:rPr>
              <a:t>ιδέα </a:t>
            </a:r>
            <a:r>
              <a:rPr sz="2900" dirty="0">
                <a:latin typeface="Times New Roman"/>
                <a:cs typeface="Times New Roman"/>
              </a:rPr>
              <a:t>ή πρόταση</a:t>
            </a:r>
            <a:r>
              <a:rPr sz="2900" spc="-45" dirty="0">
                <a:latin typeface="Times New Roman"/>
                <a:cs typeface="Times New Roman"/>
              </a:rPr>
              <a:t> </a:t>
            </a:r>
            <a:r>
              <a:rPr sz="2900" spc="-10" dirty="0">
                <a:latin typeface="Times New Roman"/>
                <a:cs typeface="Times New Roman"/>
              </a:rPr>
              <a:t>έχουν.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121" y="1265682"/>
            <a:ext cx="2114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Comic Sans MS"/>
                <a:cs typeface="Comic Sans MS"/>
              </a:rPr>
              <a:t>53</a:t>
            </a:r>
            <a:endParaRPr sz="1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2648" y="228600"/>
            <a:ext cx="8153400" cy="990600"/>
          </a:xfrm>
          <a:custGeom>
            <a:avLst/>
            <a:gdLst/>
            <a:ahLst/>
            <a:cxnLst/>
            <a:rect l="l" t="t" r="r" b="b"/>
            <a:pathLst>
              <a:path w="8153400" h="990600">
                <a:moveTo>
                  <a:pt x="8153400" y="0"/>
                </a:moveTo>
                <a:lnTo>
                  <a:pt x="0" y="0"/>
                </a:lnTo>
                <a:lnTo>
                  <a:pt x="0" y="990600"/>
                </a:lnTo>
                <a:lnTo>
                  <a:pt x="8153400" y="990600"/>
                </a:lnTo>
                <a:lnTo>
                  <a:pt x="8153400" y="0"/>
                </a:lnTo>
                <a:close/>
              </a:path>
            </a:pathLst>
          </a:custGeom>
          <a:solidFill>
            <a:srgbClr val="D3E1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4536" rIns="0" bIns="0" rtlCol="0">
            <a:spAutoFit/>
          </a:bodyPr>
          <a:lstStyle/>
          <a:p>
            <a:pPr marL="325755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Εκπαιδευτικές</a:t>
            </a:r>
            <a:r>
              <a:rPr sz="3600" spc="-5" dirty="0"/>
              <a:t> </a:t>
            </a:r>
            <a:r>
              <a:rPr sz="3600" dirty="0"/>
              <a:t>τεχνικές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691692" y="1358103"/>
            <a:ext cx="7973695" cy="5295900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sz="3200" b="1" dirty="0">
                <a:solidFill>
                  <a:srgbClr val="B85B21"/>
                </a:solidFill>
                <a:latin typeface="Times New Roman"/>
                <a:cs typeface="Times New Roman"/>
              </a:rPr>
              <a:t>Εργασία σε</a:t>
            </a:r>
            <a:r>
              <a:rPr sz="3200" b="1" spc="-35" dirty="0">
                <a:solidFill>
                  <a:srgbClr val="B85B21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B85B21"/>
                </a:solidFill>
                <a:latin typeface="Times New Roman"/>
                <a:cs typeface="Times New Roman"/>
              </a:rPr>
              <a:t>ομάδες</a:t>
            </a:r>
            <a:endParaRPr sz="32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720"/>
              </a:spcBef>
              <a:buClr>
                <a:srgbClr val="DD8046"/>
              </a:buClr>
              <a:buSzPct val="60416"/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Οι </a:t>
            </a:r>
            <a:r>
              <a:rPr sz="2400" dirty="0">
                <a:latin typeface="Times New Roman"/>
                <a:cs typeface="Times New Roman"/>
              </a:rPr>
              <a:t>µαθητές </a:t>
            </a:r>
            <a:r>
              <a:rPr sz="2400" spc="-5" dirty="0">
                <a:latin typeface="Times New Roman"/>
                <a:cs typeface="Times New Roman"/>
              </a:rPr>
              <a:t>κατανεµηµένοι σε οµάδες,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ανταλλάσσουν</a:t>
            </a:r>
            <a:endParaRPr sz="2400">
              <a:latin typeface="Times New Roman"/>
              <a:cs typeface="Times New Roman"/>
            </a:endParaRPr>
          </a:p>
          <a:p>
            <a:pPr marL="469900" marR="175260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εµπειρίες</a:t>
            </a:r>
            <a:r>
              <a:rPr sz="2400" spc="-5" dirty="0">
                <a:latin typeface="Times New Roman"/>
                <a:cs typeface="Times New Roman"/>
              </a:rPr>
              <a:t>, </a:t>
            </a:r>
            <a:r>
              <a:rPr sz="2400" b="1" spc="-5" dirty="0">
                <a:latin typeface="Times New Roman"/>
                <a:cs typeface="Times New Roman"/>
              </a:rPr>
              <a:t>εκπονούν δραστηριότητες/ασκήσεις</a:t>
            </a:r>
            <a:r>
              <a:rPr sz="2400" spc="-5" dirty="0">
                <a:latin typeface="Times New Roman"/>
                <a:cs typeface="Times New Roman"/>
              </a:rPr>
              <a:t>, </a:t>
            </a:r>
            <a:r>
              <a:rPr sz="2400" b="1" spc="-10" dirty="0">
                <a:latin typeface="Times New Roman"/>
                <a:cs typeface="Times New Roman"/>
              </a:rPr>
              <a:t>επιλύουν  </a:t>
            </a:r>
            <a:r>
              <a:rPr sz="2400" b="1" dirty="0">
                <a:latin typeface="Times New Roman"/>
                <a:cs typeface="Times New Roman"/>
              </a:rPr>
              <a:t>προβλήµατα, </a:t>
            </a:r>
            <a:r>
              <a:rPr sz="2400" b="1" spc="-10" dirty="0">
                <a:latin typeface="Times New Roman"/>
                <a:cs typeface="Times New Roman"/>
              </a:rPr>
              <a:t>καταλήγουν </a:t>
            </a:r>
            <a:r>
              <a:rPr sz="2400" b="1" dirty="0">
                <a:latin typeface="Times New Roman"/>
                <a:cs typeface="Times New Roman"/>
              </a:rPr>
              <a:t>σε </a:t>
            </a:r>
            <a:r>
              <a:rPr sz="2400" b="1" spc="-5" dirty="0">
                <a:latin typeface="Times New Roman"/>
                <a:cs typeface="Times New Roman"/>
              </a:rPr>
              <a:t>συµπεράσµατα,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εκτελούν</a:t>
            </a:r>
            <a:endParaRPr sz="2400">
              <a:latin typeface="Times New Roman"/>
              <a:cs typeface="Times New Roman"/>
            </a:endParaRPr>
          </a:p>
          <a:p>
            <a:pPr marL="469900" marR="75184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πειράµατα</a:t>
            </a:r>
            <a:r>
              <a:rPr sz="2400" dirty="0">
                <a:latin typeface="Times New Roman"/>
                <a:cs typeface="Times New Roman"/>
              </a:rPr>
              <a:t>, κ.λπ </a:t>
            </a:r>
            <a:r>
              <a:rPr sz="2400" spc="-5" dirty="0">
                <a:latin typeface="Times New Roman"/>
                <a:cs typeface="Times New Roman"/>
              </a:rPr>
              <a:t>µε </a:t>
            </a:r>
            <a:r>
              <a:rPr sz="2400" spc="-10" dirty="0">
                <a:latin typeface="Times New Roman"/>
                <a:cs typeface="Times New Roman"/>
              </a:rPr>
              <a:t>στόχο </a:t>
            </a:r>
            <a:r>
              <a:rPr sz="2400" spc="-5" dirty="0">
                <a:latin typeface="Times New Roman"/>
                <a:cs typeface="Times New Roman"/>
              </a:rPr>
              <a:t>την </a:t>
            </a:r>
            <a:r>
              <a:rPr sz="2400" spc="-10" dirty="0">
                <a:latin typeface="Times New Roman"/>
                <a:cs typeface="Times New Roman"/>
              </a:rPr>
              <a:t>καλλιέργεια </a:t>
            </a:r>
            <a:r>
              <a:rPr sz="2400" spc="-5" dirty="0">
                <a:latin typeface="Times New Roman"/>
                <a:cs typeface="Times New Roman"/>
              </a:rPr>
              <a:t>δεξιοτήτων  συνεργασίας </a:t>
            </a:r>
            <a:r>
              <a:rPr sz="2400" spc="-10" dirty="0">
                <a:latin typeface="Times New Roman"/>
                <a:cs typeface="Times New Roman"/>
              </a:rPr>
              <a:t>και </a:t>
            </a:r>
            <a:r>
              <a:rPr sz="2400" spc="-5" dirty="0">
                <a:latin typeface="Times New Roman"/>
                <a:cs typeface="Times New Roman"/>
              </a:rPr>
              <a:t>επικοινωνίας </a:t>
            </a:r>
            <a:r>
              <a:rPr sz="2400" spc="-10" dirty="0">
                <a:latin typeface="Times New Roman"/>
                <a:cs typeface="Times New Roman"/>
              </a:rPr>
              <a:t>και </a:t>
            </a:r>
            <a:r>
              <a:rPr sz="2400" dirty="0">
                <a:latin typeface="Times New Roman"/>
                <a:cs typeface="Times New Roman"/>
              </a:rPr>
              <a:t>την </a:t>
            </a:r>
            <a:r>
              <a:rPr sz="2400" spc="-5" dirty="0">
                <a:latin typeface="Times New Roman"/>
                <a:cs typeface="Times New Roman"/>
              </a:rPr>
              <a:t>πληρέστερη  </a:t>
            </a:r>
            <a:r>
              <a:rPr sz="2400" dirty="0">
                <a:latin typeface="Times New Roman"/>
                <a:cs typeface="Times New Roman"/>
              </a:rPr>
              <a:t>επεξεργασία του </a:t>
            </a:r>
            <a:r>
              <a:rPr sz="2400" spc="-10" dirty="0">
                <a:latin typeface="Times New Roman"/>
                <a:cs typeface="Times New Roman"/>
              </a:rPr>
              <a:t>εξεταζόµενου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θέµατος.</a:t>
            </a:r>
            <a:endParaRPr sz="240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60416"/>
              <a:buFont typeface="Times New Roman"/>
              <a:buAutoNum type="arabicPeriod" startAt="2"/>
              <a:tabLst>
                <a:tab pos="545465" algn="l"/>
                <a:tab pos="546100" algn="l"/>
              </a:tabLst>
            </a:pPr>
            <a:r>
              <a:rPr dirty="0"/>
              <a:t>	</a:t>
            </a:r>
            <a:r>
              <a:rPr sz="2400" dirty="0">
                <a:latin typeface="Times New Roman"/>
                <a:cs typeface="Times New Roman"/>
              </a:rPr>
              <a:t>Η εργασία </a:t>
            </a:r>
            <a:r>
              <a:rPr sz="2400" spc="-5" dirty="0">
                <a:latin typeface="Times New Roman"/>
                <a:cs typeface="Times New Roman"/>
              </a:rPr>
              <a:t>σε οµάδες </a:t>
            </a:r>
            <a:r>
              <a:rPr sz="2400" dirty="0">
                <a:latin typeface="Times New Roman"/>
                <a:cs typeface="Times New Roman"/>
              </a:rPr>
              <a:t>ενθαρρύνει την </a:t>
            </a:r>
            <a:r>
              <a:rPr sz="2400" b="1" spc="-5" dirty="0">
                <a:latin typeface="Times New Roman"/>
                <a:cs typeface="Times New Roman"/>
              </a:rPr>
              <a:t>ενεργή συµµετοχή  </a:t>
            </a:r>
            <a:r>
              <a:rPr sz="2400" spc="-10" dirty="0">
                <a:latin typeface="Times New Roman"/>
                <a:cs typeface="Times New Roman"/>
              </a:rPr>
              <a:t>και </a:t>
            </a:r>
            <a:r>
              <a:rPr sz="2400" dirty="0">
                <a:latin typeface="Times New Roman"/>
                <a:cs typeface="Times New Roman"/>
              </a:rPr>
              <a:t>αναπτύσσει τη </a:t>
            </a:r>
            <a:r>
              <a:rPr sz="2400" b="1" spc="-5" dirty="0">
                <a:latin typeface="Times New Roman"/>
                <a:cs typeface="Times New Roman"/>
              </a:rPr>
              <a:t>διαµαθητική </a:t>
            </a:r>
            <a:r>
              <a:rPr sz="2400" b="1" spc="-15" dirty="0">
                <a:latin typeface="Times New Roman"/>
                <a:cs typeface="Times New Roman"/>
              </a:rPr>
              <a:t>επικοινωνία</a:t>
            </a:r>
            <a:r>
              <a:rPr sz="2400" spc="-15" dirty="0">
                <a:latin typeface="Times New Roman"/>
                <a:cs typeface="Times New Roman"/>
              </a:rPr>
              <a:t>, </a:t>
            </a:r>
            <a:r>
              <a:rPr sz="2400" dirty="0">
                <a:latin typeface="Times New Roman"/>
                <a:cs typeface="Times New Roman"/>
              </a:rPr>
              <a:t>την </a:t>
            </a:r>
            <a:r>
              <a:rPr sz="2400" b="1" spc="-5" dirty="0">
                <a:latin typeface="Times New Roman"/>
                <a:cs typeface="Times New Roman"/>
              </a:rPr>
              <a:t>ελεύθερη  </a:t>
            </a:r>
            <a:r>
              <a:rPr sz="2400" b="1" spc="-15" dirty="0">
                <a:latin typeface="Times New Roman"/>
                <a:cs typeface="Times New Roman"/>
              </a:rPr>
              <a:t>έκφραση </a:t>
            </a:r>
            <a:r>
              <a:rPr sz="2400" spc="-5" dirty="0">
                <a:latin typeface="Times New Roman"/>
                <a:cs typeface="Times New Roman"/>
              </a:rPr>
              <a:t>ιδεών </a:t>
            </a:r>
            <a:r>
              <a:rPr sz="2400" spc="-10" dirty="0">
                <a:latin typeface="Times New Roman"/>
                <a:cs typeface="Times New Roman"/>
              </a:rPr>
              <a:t>και </a:t>
            </a:r>
            <a:r>
              <a:rPr sz="2400" dirty="0">
                <a:latin typeface="Times New Roman"/>
                <a:cs typeface="Times New Roman"/>
              </a:rPr>
              <a:t>την </a:t>
            </a:r>
            <a:r>
              <a:rPr sz="2400" spc="-5" dirty="0">
                <a:latin typeface="Times New Roman"/>
                <a:cs typeface="Times New Roman"/>
              </a:rPr>
              <a:t>αυθόρµητη ανταλλαγή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απόψεων.</a:t>
            </a:r>
            <a:endParaRPr sz="2400">
              <a:latin typeface="Times New Roman"/>
              <a:cs typeface="Times New Roman"/>
            </a:endParaRPr>
          </a:p>
          <a:p>
            <a:pPr marL="469900" marR="584200" indent="-45720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416"/>
              <a:buFont typeface="Times New Roman"/>
              <a:buAutoNum type="arabicPeriod" startAt="2"/>
              <a:tabLst>
                <a:tab pos="545465" algn="l"/>
                <a:tab pos="546100" algn="l"/>
              </a:tabLst>
            </a:pPr>
            <a:r>
              <a:rPr dirty="0"/>
              <a:t>	</a:t>
            </a:r>
            <a:r>
              <a:rPr sz="2400" spc="-5" dirty="0">
                <a:latin typeface="Times New Roman"/>
                <a:cs typeface="Times New Roman"/>
              </a:rPr>
              <a:t>Οι </a:t>
            </a:r>
            <a:r>
              <a:rPr sz="2400" dirty="0">
                <a:latin typeface="Times New Roman"/>
                <a:cs typeface="Times New Roman"/>
              </a:rPr>
              <a:t>µαθητές </a:t>
            </a:r>
            <a:r>
              <a:rPr sz="2400" b="1" spc="-5" dirty="0">
                <a:latin typeface="Times New Roman"/>
                <a:cs typeface="Times New Roman"/>
              </a:rPr>
              <a:t>µαθαίνουν </a:t>
            </a:r>
            <a:r>
              <a:rPr sz="2400" b="1" dirty="0">
                <a:latin typeface="Times New Roman"/>
                <a:cs typeface="Times New Roman"/>
              </a:rPr>
              <a:t>να </a:t>
            </a:r>
            <a:r>
              <a:rPr sz="2400" b="1" spc="-5" dirty="0">
                <a:latin typeface="Times New Roman"/>
                <a:cs typeface="Times New Roman"/>
              </a:rPr>
              <a:t>αλληλοβοηθούνται </a:t>
            </a:r>
            <a:r>
              <a:rPr sz="2400" b="1" spc="-30" dirty="0">
                <a:latin typeface="Times New Roman"/>
                <a:cs typeface="Times New Roman"/>
              </a:rPr>
              <a:t>και  </a:t>
            </a:r>
            <a:r>
              <a:rPr sz="2400" b="1" spc="-10" dirty="0">
                <a:latin typeface="Times New Roman"/>
                <a:cs typeface="Times New Roman"/>
              </a:rPr>
              <a:t>καλλιεργούνται </a:t>
            </a:r>
            <a:r>
              <a:rPr sz="2400" b="1" spc="-15" dirty="0">
                <a:latin typeface="Times New Roman"/>
                <a:cs typeface="Times New Roman"/>
              </a:rPr>
              <a:t>κοινωνικές </a:t>
            </a:r>
            <a:r>
              <a:rPr sz="2400" b="1" spc="-5" dirty="0">
                <a:latin typeface="Times New Roman"/>
                <a:cs typeface="Times New Roman"/>
              </a:rPr>
              <a:t>αρετές</a:t>
            </a:r>
            <a:r>
              <a:rPr sz="2400" spc="-5" dirty="0">
                <a:latin typeface="Times New Roman"/>
                <a:cs typeface="Times New Roman"/>
              </a:rPr>
              <a:t>, </a:t>
            </a:r>
            <a:r>
              <a:rPr sz="2400" dirty="0">
                <a:latin typeface="Times New Roman"/>
                <a:cs typeface="Times New Roman"/>
              </a:rPr>
              <a:t>όπως η ευγένεια, ο  </a:t>
            </a:r>
            <a:r>
              <a:rPr sz="2400" spc="-5" dirty="0">
                <a:latin typeface="Times New Roman"/>
                <a:cs typeface="Times New Roman"/>
              </a:rPr>
              <a:t>αλληλοσεβασµός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κ.λπ.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121" y="1265682"/>
            <a:ext cx="2114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Comic Sans MS"/>
                <a:cs typeface="Comic Sans MS"/>
              </a:rPr>
              <a:t>54</a:t>
            </a:r>
            <a:endParaRPr sz="1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2648" y="228600"/>
            <a:ext cx="8153400" cy="990600"/>
          </a:xfrm>
          <a:custGeom>
            <a:avLst/>
            <a:gdLst/>
            <a:ahLst/>
            <a:cxnLst/>
            <a:rect l="l" t="t" r="r" b="b"/>
            <a:pathLst>
              <a:path w="8153400" h="990600">
                <a:moveTo>
                  <a:pt x="8153400" y="0"/>
                </a:moveTo>
                <a:lnTo>
                  <a:pt x="0" y="0"/>
                </a:lnTo>
                <a:lnTo>
                  <a:pt x="0" y="990600"/>
                </a:lnTo>
                <a:lnTo>
                  <a:pt x="8153400" y="990600"/>
                </a:lnTo>
                <a:lnTo>
                  <a:pt x="8153400" y="0"/>
                </a:lnTo>
                <a:close/>
              </a:path>
            </a:pathLst>
          </a:custGeom>
          <a:solidFill>
            <a:srgbClr val="D3E1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4536" rIns="0" bIns="0" rtlCol="0">
            <a:spAutoFit/>
          </a:bodyPr>
          <a:lstStyle/>
          <a:p>
            <a:pPr marL="325755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Εκπαιδευτικές</a:t>
            </a:r>
            <a:r>
              <a:rPr sz="3600" spc="-5" dirty="0"/>
              <a:t> </a:t>
            </a:r>
            <a:r>
              <a:rPr sz="3600" dirty="0"/>
              <a:t>τεχνικές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691692" y="1532356"/>
            <a:ext cx="7440930" cy="321754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3200" b="1" dirty="0">
                <a:solidFill>
                  <a:srgbClr val="B85B21"/>
                </a:solidFill>
                <a:latin typeface="Times New Roman"/>
                <a:cs typeface="Times New Roman"/>
              </a:rPr>
              <a:t>Παιχνίδι</a:t>
            </a:r>
            <a:r>
              <a:rPr sz="3200" b="1" spc="-40" dirty="0">
                <a:solidFill>
                  <a:srgbClr val="B85B21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B85B21"/>
                </a:solidFill>
                <a:latin typeface="Times New Roman"/>
                <a:cs typeface="Times New Roman"/>
              </a:rPr>
              <a:t>ρόλων/δραματοποίηση</a:t>
            </a:r>
            <a:endParaRPr sz="3200">
              <a:latin typeface="Times New Roman"/>
              <a:cs typeface="Times New Roman"/>
            </a:endParaRPr>
          </a:p>
          <a:p>
            <a:pPr marL="332740" marR="67818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dirty="0">
                <a:latin typeface="Times New Roman"/>
                <a:cs typeface="Times New Roman"/>
              </a:rPr>
              <a:t>ομάδα </a:t>
            </a:r>
            <a:r>
              <a:rPr sz="3200" spc="-5" dirty="0">
                <a:latin typeface="Times New Roman"/>
                <a:cs typeface="Times New Roman"/>
              </a:rPr>
              <a:t>μαθητών </a:t>
            </a:r>
            <a:r>
              <a:rPr sz="3200" dirty="0">
                <a:latin typeface="Times New Roman"/>
                <a:cs typeface="Times New Roman"/>
              </a:rPr>
              <a:t>αναλαμβάνει την  αναπαράσταση </a:t>
            </a:r>
            <a:r>
              <a:rPr sz="3200" spc="-5" dirty="0">
                <a:latin typeface="Times New Roman"/>
                <a:cs typeface="Times New Roman"/>
              </a:rPr>
              <a:t>μιας </a:t>
            </a:r>
            <a:r>
              <a:rPr sz="3200" dirty="0">
                <a:latin typeface="Times New Roman"/>
                <a:cs typeface="Times New Roman"/>
              </a:rPr>
              <a:t>λειτουργίας ή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ενός  </a:t>
            </a:r>
            <a:r>
              <a:rPr sz="3200" spc="-5" dirty="0">
                <a:latin typeface="Times New Roman"/>
                <a:cs typeface="Times New Roman"/>
              </a:rPr>
              <a:t>γεγονότος</a:t>
            </a:r>
            <a:endParaRPr sz="3200">
              <a:latin typeface="Times New Roman"/>
              <a:cs typeface="Times New Roman"/>
            </a:endParaRPr>
          </a:p>
          <a:p>
            <a:pPr marL="332740" marR="508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spc="-5" dirty="0">
                <a:latin typeface="Times New Roman"/>
                <a:cs typeface="Times New Roman"/>
              </a:rPr>
              <a:t>συνδυάζει την </a:t>
            </a:r>
            <a:r>
              <a:rPr sz="3200" dirty="0">
                <a:latin typeface="Times New Roman"/>
                <a:cs typeface="Times New Roman"/>
              </a:rPr>
              <a:t>ενεργητική </a:t>
            </a:r>
            <a:r>
              <a:rPr sz="3200" spc="-5" dirty="0">
                <a:latin typeface="Times New Roman"/>
                <a:cs typeface="Times New Roman"/>
              </a:rPr>
              <a:t>συμμετοχή </a:t>
            </a:r>
            <a:r>
              <a:rPr sz="3200" dirty="0">
                <a:latin typeface="Times New Roman"/>
                <a:cs typeface="Times New Roman"/>
              </a:rPr>
              <a:t>με τη  </a:t>
            </a:r>
            <a:r>
              <a:rPr sz="3200" spc="-5" dirty="0">
                <a:latin typeface="Times New Roman"/>
                <a:cs typeface="Times New Roman"/>
              </a:rPr>
              <a:t>συνεργατική </a:t>
            </a:r>
            <a:r>
              <a:rPr sz="3200" spc="-10" dirty="0">
                <a:latin typeface="Times New Roman"/>
                <a:cs typeface="Times New Roman"/>
              </a:rPr>
              <a:t>και </a:t>
            </a:r>
            <a:r>
              <a:rPr sz="3200" dirty="0">
                <a:latin typeface="Times New Roman"/>
                <a:cs typeface="Times New Roman"/>
              </a:rPr>
              <a:t>βιωματική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μάθηση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121" y="1265682"/>
            <a:ext cx="2114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Comic Sans MS"/>
                <a:cs typeface="Comic Sans MS"/>
              </a:rPr>
              <a:t>55</a:t>
            </a:r>
            <a:endParaRPr sz="1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2648" y="228600"/>
            <a:ext cx="8153400" cy="990600"/>
          </a:xfrm>
          <a:custGeom>
            <a:avLst/>
            <a:gdLst/>
            <a:ahLst/>
            <a:cxnLst/>
            <a:rect l="l" t="t" r="r" b="b"/>
            <a:pathLst>
              <a:path w="8153400" h="990600">
                <a:moveTo>
                  <a:pt x="8153400" y="0"/>
                </a:moveTo>
                <a:lnTo>
                  <a:pt x="0" y="0"/>
                </a:lnTo>
                <a:lnTo>
                  <a:pt x="0" y="990600"/>
                </a:lnTo>
                <a:lnTo>
                  <a:pt x="8153400" y="990600"/>
                </a:lnTo>
                <a:lnTo>
                  <a:pt x="8153400" y="0"/>
                </a:lnTo>
                <a:close/>
              </a:path>
            </a:pathLst>
          </a:custGeom>
          <a:solidFill>
            <a:srgbClr val="D3E1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4536" rIns="0" bIns="0" rtlCol="0">
            <a:spAutoFit/>
          </a:bodyPr>
          <a:lstStyle/>
          <a:p>
            <a:pPr marL="325755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Εκπαιδευτικές</a:t>
            </a:r>
            <a:r>
              <a:rPr sz="3600" spc="-5" dirty="0"/>
              <a:t> </a:t>
            </a:r>
            <a:r>
              <a:rPr sz="3600" dirty="0"/>
              <a:t>τεχνικές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691692" y="1530317"/>
            <a:ext cx="7898130" cy="5039995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sz="2000" b="1" spc="-5" dirty="0">
                <a:solidFill>
                  <a:srgbClr val="B85B21"/>
                </a:solidFill>
                <a:latin typeface="Times New Roman"/>
                <a:cs typeface="Times New Roman"/>
              </a:rPr>
              <a:t>Ερωτήσεις-απαντήσεις</a:t>
            </a:r>
            <a:endParaRPr sz="2000">
              <a:latin typeface="Times New Roman"/>
              <a:cs typeface="Times New Roman"/>
            </a:endParaRPr>
          </a:p>
          <a:p>
            <a:pPr marL="332740" marR="508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60526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1900" spc="-5" dirty="0">
                <a:latin typeface="Times New Roman"/>
                <a:cs typeface="Times New Roman"/>
              </a:rPr>
              <a:t>Οι ερωταποκρίσεις αποτελούν </a:t>
            </a:r>
            <a:r>
              <a:rPr sz="1900" spc="-10" dirty="0">
                <a:latin typeface="Times New Roman"/>
                <a:cs typeface="Times New Roman"/>
              </a:rPr>
              <a:t>βασικό </a:t>
            </a:r>
            <a:r>
              <a:rPr sz="1900" spc="-5" dirty="0">
                <a:latin typeface="Times New Roman"/>
                <a:cs typeface="Times New Roman"/>
              </a:rPr>
              <a:t>στοιχείο ενός διαλόγου </a:t>
            </a:r>
            <a:r>
              <a:rPr sz="1900" spc="-10" dirty="0">
                <a:latin typeface="Times New Roman"/>
                <a:cs typeface="Times New Roman"/>
              </a:rPr>
              <a:t>και </a:t>
            </a:r>
            <a:r>
              <a:rPr sz="1900" spc="-5" dirty="0">
                <a:latin typeface="Times New Roman"/>
                <a:cs typeface="Times New Roman"/>
              </a:rPr>
              <a:t>η </a:t>
            </a:r>
            <a:r>
              <a:rPr sz="1900" b="1" spc="-5" dirty="0">
                <a:latin typeface="Times New Roman"/>
                <a:cs typeface="Times New Roman"/>
              </a:rPr>
              <a:t>ποιότητά  τους </a:t>
            </a:r>
            <a:r>
              <a:rPr sz="1900" b="1" spc="-15" dirty="0">
                <a:latin typeface="Times New Roman"/>
                <a:cs typeface="Times New Roman"/>
              </a:rPr>
              <a:t>καθορίζει </a:t>
            </a:r>
            <a:r>
              <a:rPr sz="1900" b="1" spc="-5" dirty="0">
                <a:latin typeface="Times New Roman"/>
                <a:cs typeface="Times New Roman"/>
              </a:rPr>
              <a:t>την επιτυχία της</a:t>
            </a:r>
            <a:r>
              <a:rPr sz="1900" b="1" spc="25" dirty="0">
                <a:latin typeface="Times New Roman"/>
                <a:cs typeface="Times New Roman"/>
              </a:rPr>
              <a:t> </a:t>
            </a:r>
            <a:r>
              <a:rPr sz="1900" b="1" spc="-5" dirty="0">
                <a:latin typeface="Times New Roman"/>
                <a:cs typeface="Times New Roman"/>
              </a:rPr>
              <a:t>συζήτησης</a:t>
            </a:r>
            <a:r>
              <a:rPr sz="1900" spc="-5" dirty="0">
                <a:latin typeface="Times New Roman"/>
                <a:cs typeface="Times New Roman"/>
              </a:rPr>
              <a:t>.</a:t>
            </a:r>
            <a:endParaRPr sz="1900">
              <a:latin typeface="Times New Roman"/>
              <a:cs typeface="Times New Roman"/>
            </a:endParaRPr>
          </a:p>
          <a:p>
            <a:pPr marL="332740" marR="5461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60526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1900" spc="-5" dirty="0">
                <a:latin typeface="Times New Roman"/>
                <a:cs typeface="Times New Roman"/>
              </a:rPr>
              <a:t>Οι ερωταποκρίσεις </a:t>
            </a:r>
            <a:r>
              <a:rPr sz="1900" b="1" spc="-5" dirty="0">
                <a:latin typeface="Times New Roman"/>
                <a:cs typeface="Times New Roman"/>
              </a:rPr>
              <a:t>συνήθως </a:t>
            </a:r>
            <a:r>
              <a:rPr sz="1900" b="1" spc="-10" dirty="0">
                <a:latin typeface="Times New Roman"/>
                <a:cs typeface="Times New Roman"/>
              </a:rPr>
              <a:t>συνδυάζονται </a:t>
            </a:r>
            <a:r>
              <a:rPr sz="1900" b="1" spc="-5" dirty="0">
                <a:latin typeface="Times New Roman"/>
                <a:cs typeface="Times New Roman"/>
              </a:rPr>
              <a:t>με την πρακτική </a:t>
            </a:r>
            <a:r>
              <a:rPr sz="1900" b="1" spc="-10" dirty="0">
                <a:latin typeface="Times New Roman"/>
                <a:cs typeface="Times New Roman"/>
              </a:rPr>
              <a:t>άσκηση </a:t>
            </a:r>
            <a:r>
              <a:rPr sz="1900" b="1" spc="-5" dirty="0">
                <a:latin typeface="Times New Roman"/>
                <a:cs typeface="Times New Roman"/>
              </a:rPr>
              <a:t>ή την  εισήγηση</a:t>
            </a:r>
            <a:r>
              <a:rPr sz="1900" spc="-5" dirty="0">
                <a:latin typeface="Times New Roman"/>
                <a:cs typeface="Times New Roman"/>
              </a:rPr>
              <a:t>, </a:t>
            </a:r>
            <a:r>
              <a:rPr sz="1900" spc="-10" dirty="0">
                <a:latin typeface="Times New Roman"/>
                <a:cs typeface="Times New Roman"/>
              </a:rPr>
              <a:t>γεγονός </a:t>
            </a:r>
            <a:r>
              <a:rPr sz="1900" spc="-5" dirty="0">
                <a:latin typeface="Times New Roman"/>
                <a:cs typeface="Times New Roman"/>
              </a:rPr>
              <a:t>που προσδίδει </a:t>
            </a:r>
            <a:r>
              <a:rPr sz="1900" dirty="0">
                <a:latin typeface="Times New Roman"/>
                <a:cs typeface="Times New Roman"/>
              </a:rPr>
              <a:t>ποικιλία </a:t>
            </a:r>
            <a:r>
              <a:rPr sz="1900" spc="-10" dirty="0">
                <a:latin typeface="Times New Roman"/>
                <a:cs typeface="Times New Roman"/>
              </a:rPr>
              <a:t>και ενδιαφέρον στη διδακτική  διαδικασία.</a:t>
            </a:r>
            <a:endParaRPr sz="1900">
              <a:latin typeface="Times New Roman"/>
              <a:cs typeface="Times New Roman"/>
            </a:endParaRPr>
          </a:p>
          <a:p>
            <a:pPr marL="652145" lvl="1" indent="-273050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68421"/>
              <a:buFont typeface="Wingdings"/>
              <a:buChar char=""/>
              <a:tabLst>
                <a:tab pos="652780" algn="l"/>
              </a:tabLst>
            </a:pPr>
            <a:r>
              <a:rPr sz="1900" b="1" spc="-5" dirty="0">
                <a:latin typeface="Times New Roman"/>
                <a:cs typeface="Times New Roman"/>
              </a:rPr>
              <a:t>διεγείρουν το </a:t>
            </a:r>
            <a:r>
              <a:rPr sz="1900" b="1" spc="-10" dirty="0">
                <a:latin typeface="Times New Roman"/>
                <a:cs typeface="Times New Roman"/>
              </a:rPr>
              <a:t>ενδιαφέρον </a:t>
            </a:r>
            <a:r>
              <a:rPr sz="1900" spc="-10" dirty="0">
                <a:latin typeface="Times New Roman"/>
                <a:cs typeface="Times New Roman"/>
              </a:rPr>
              <a:t>και </a:t>
            </a:r>
            <a:r>
              <a:rPr sz="1900" spc="-5" dirty="0">
                <a:latin typeface="Times New Roman"/>
                <a:cs typeface="Times New Roman"/>
              </a:rPr>
              <a:t>ενθαρρύνουν </a:t>
            </a:r>
            <a:r>
              <a:rPr sz="1900" spc="-10" dirty="0">
                <a:latin typeface="Times New Roman"/>
                <a:cs typeface="Times New Roman"/>
              </a:rPr>
              <a:t>την </a:t>
            </a:r>
            <a:r>
              <a:rPr sz="1900" spc="-5" dirty="0">
                <a:latin typeface="Times New Roman"/>
                <a:cs typeface="Times New Roman"/>
              </a:rPr>
              <a:t>περιέργεια </a:t>
            </a:r>
            <a:r>
              <a:rPr sz="1900" spc="-10" dirty="0">
                <a:latin typeface="Times New Roman"/>
                <a:cs typeface="Times New Roman"/>
              </a:rPr>
              <a:t>και</a:t>
            </a:r>
            <a:r>
              <a:rPr sz="1900" spc="17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την</a:t>
            </a:r>
            <a:endParaRPr sz="1900">
              <a:latin typeface="Times New Roman"/>
              <a:cs typeface="Times New Roman"/>
            </a:endParaRPr>
          </a:p>
          <a:p>
            <a:pPr marL="652145">
              <a:lnSpc>
                <a:spcPct val="100000"/>
              </a:lnSpc>
            </a:pPr>
            <a:r>
              <a:rPr sz="1900" spc="-5" dirty="0">
                <a:latin typeface="Times New Roman"/>
                <a:cs typeface="Times New Roman"/>
              </a:rPr>
              <a:t>προσοχή </a:t>
            </a:r>
            <a:r>
              <a:rPr sz="1900" spc="-10" dirty="0">
                <a:latin typeface="Times New Roman"/>
                <a:cs typeface="Times New Roman"/>
              </a:rPr>
              <a:t>των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µαθητών,</a:t>
            </a:r>
            <a:endParaRPr sz="1900">
              <a:latin typeface="Times New Roman"/>
              <a:cs typeface="Times New Roman"/>
            </a:endParaRPr>
          </a:p>
          <a:p>
            <a:pPr marL="652145" marR="1101725" lvl="1" indent="-273050">
              <a:lnSpc>
                <a:spcPct val="100000"/>
              </a:lnSpc>
              <a:spcBef>
                <a:spcPts val="605"/>
              </a:spcBef>
              <a:buClr>
                <a:srgbClr val="93B6D2"/>
              </a:buClr>
              <a:buSzPct val="68421"/>
              <a:buFont typeface="Wingdings"/>
              <a:buChar char=""/>
              <a:tabLst>
                <a:tab pos="652780" algn="l"/>
              </a:tabLst>
            </a:pPr>
            <a:r>
              <a:rPr sz="1900" b="1" spc="-5" dirty="0">
                <a:latin typeface="Times New Roman"/>
                <a:cs typeface="Times New Roman"/>
              </a:rPr>
              <a:t>βοηθούν στην </a:t>
            </a:r>
            <a:r>
              <a:rPr sz="1900" b="1" spc="-10" dirty="0">
                <a:latin typeface="Times New Roman"/>
                <a:cs typeface="Times New Roman"/>
              </a:rPr>
              <a:t>κατανόηση</a:t>
            </a:r>
            <a:r>
              <a:rPr sz="1900" spc="-10" dirty="0">
                <a:latin typeface="Times New Roman"/>
                <a:cs typeface="Times New Roman"/>
              </a:rPr>
              <a:t>, </a:t>
            </a:r>
            <a:r>
              <a:rPr sz="1900" spc="-5" dirty="0">
                <a:latin typeface="Times New Roman"/>
                <a:cs typeface="Times New Roman"/>
              </a:rPr>
              <a:t>ανακεφαλαίωση </a:t>
            </a:r>
            <a:r>
              <a:rPr sz="1900" spc="-10" dirty="0">
                <a:latin typeface="Times New Roman"/>
                <a:cs typeface="Times New Roman"/>
              </a:rPr>
              <a:t>και εµπέδωση του  </a:t>
            </a:r>
            <a:r>
              <a:rPr sz="1900" spc="-5" dirty="0">
                <a:latin typeface="Times New Roman"/>
                <a:cs typeface="Times New Roman"/>
              </a:rPr>
              <a:t>µαθήµατος,</a:t>
            </a:r>
            <a:endParaRPr sz="1900">
              <a:latin typeface="Times New Roman"/>
              <a:cs typeface="Times New Roman"/>
            </a:endParaRPr>
          </a:p>
          <a:p>
            <a:pPr marL="652145" lvl="1" indent="-273050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68421"/>
              <a:buFont typeface="Wingdings"/>
              <a:buChar char=""/>
              <a:tabLst>
                <a:tab pos="652780" algn="l"/>
              </a:tabLst>
            </a:pPr>
            <a:r>
              <a:rPr sz="1900" spc="-5" dirty="0">
                <a:latin typeface="Times New Roman"/>
                <a:cs typeface="Times New Roman"/>
              </a:rPr>
              <a:t>οι απαντήσεις </a:t>
            </a:r>
            <a:r>
              <a:rPr sz="1900" spc="-10" dirty="0">
                <a:latin typeface="Times New Roman"/>
                <a:cs typeface="Times New Roman"/>
              </a:rPr>
              <a:t>των </a:t>
            </a:r>
            <a:r>
              <a:rPr sz="1900" spc="-5" dirty="0">
                <a:latin typeface="Times New Roman"/>
                <a:cs typeface="Times New Roman"/>
              </a:rPr>
              <a:t>µαθητών χρησιµοποιούνται </a:t>
            </a:r>
            <a:r>
              <a:rPr sz="1900" dirty="0">
                <a:latin typeface="Times New Roman"/>
                <a:cs typeface="Times New Roman"/>
              </a:rPr>
              <a:t>για</a:t>
            </a:r>
            <a:r>
              <a:rPr sz="1900" spc="12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περισσότερη</a:t>
            </a:r>
            <a:endParaRPr sz="1900">
              <a:latin typeface="Times New Roman"/>
              <a:cs typeface="Times New Roman"/>
            </a:endParaRPr>
          </a:p>
          <a:p>
            <a:pPr marL="652145">
              <a:lnSpc>
                <a:spcPct val="100000"/>
              </a:lnSpc>
            </a:pPr>
            <a:r>
              <a:rPr sz="1900" b="1" spc="-10" dirty="0">
                <a:latin typeface="Times New Roman"/>
                <a:cs typeface="Times New Roman"/>
              </a:rPr>
              <a:t>εµβάθυνση </a:t>
            </a:r>
            <a:r>
              <a:rPr sz="1900" b="1" spc="-5" dirty="0">
                <a:latin typeface="Times New Roman"/>
                <a:cs typeface="Times New Roman"/>
              </a:rPr>
              <a:t>στο</a:t>
            </a:r>
            <a:r>
              <a:rPr sz="1900" b="1" spc="30" dirty="0">
                <a:latin typeface="Times New Roman"/>
                <a:cs typeface="Times New Roman"/>
              </a:rPr>
              <a:t> </a:t>
            </a:r>
            <a:r>
              <a:rPr sz="1900" b="1" spc="-5" dirty="0">
                <a:latin typeface="Times New Roman"/>
                <a:cs typeface="Times New Roman"/>
              </a:rPr>
              <a:t>θέµα</a:t>
            </a:r>
            <a:r>
              <a:rPr sz="1900" spc="-5" dirty="0">
                <a:latin typeface="Times New Roman"/>
                <a:cs typeface="Times New Roman"/>
              </a:rPr>
              <a:t>,</a:t>
            </a:r>
            <a:endParaRPr sz="1900">
              <a:latin typeface="Times New Roman"/>
              <a:cs typeface="Times New Roman"/>
            </a:endParaRPr>
          </a:p>
          <a:p>
            <a:pPr marL="652145" lvl="1" indent="-273050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68421"/>
              <a:buFont typeface="Wingdings"/>
              <a:buChar char=""/>
              <a:tabLst>
                <a:tab pos="652780" algn="l"/>
              </a:tabLst>
            </a:pPr>
            <a:r>
              <a:rPr sz="1900" b="1" spc="-5" dirty="0">
                <a:latin typeface="Times New Roman"/>
                <a:cs typeface="Times New Roman"/>
              </a:rPr>
              <a:t>δηµιουργούν κλίµα </a:t>
            </a:r>
            <a:r>
              <a:rPr sz="1900" b="1" spc="-10" dirty="0">
                <a:latin typeface="Times New Roman"/>
                <a:cs typeface="Times New Roman"/>
              </a:rPr>
              <a:t>επικοινωνίας </a:t>
            </a:r>
            <a:r>
              <a:rPr sz="1900" spc="-10" dirty="0">
                <a:latin typeface="Times New Roman"/>
                <a:cs typeface="Times New Roman"/>
              </a:rPr>
              <a:t>και</a:t>
            </a:r>
            <a:r>
              <a:rPr sz="1900" spc="4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συµµετοχής,</a:t>
            </a:r>
            <a:endParaRPr sz="1900">
              <a:latin typeface="Times New Roman"/>
              <a:cs typeface="Times New Roman"/>
            </a:endParaRPr>
          </a:p>
          <a:p>
            <a:pPr marL="652145" marR="309880" lvl="1" indent="-273050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68421"/>
              <a:buFont typeface="Wingdings"/>
              <a:buChar char=""/>
              <a:tabLst>
                <a:tab pos="652780" algn="l"/>
              </a:tabLst>
            </a:pPr>
            <a:r>
              <a:rPr sz="1900" spc="-5" dirty="0">
                <a:latin typeface="Times New Roman"/>
                <a:cs typeface="Times New Roman"/>
              </a:rPr>
              <a:t>ο </a:t>
            </a:r>
            <a:r>
              <a:rPr sz="1900" spc="-10" dirty="0">
                <a:latin typeface="Times New Roman"/>
                <a:cs typeface="Times New Roman"/>
              </a:rPr>
              <a:t>εκπαιδευτικός διαπιστώνει το </a:t>
            </a:r>
            <a:r>
              <a:rPr sz="1900" spc="-5" dirty="0">
                <a:latin typeface="Times New Roman"/>
                <a:cs typeface="Times New Roman"/>
              </a:rPr>
              <a:t>βαθµό κατανόησης </a:t>
            </a:r>
            <a:r>
              <a:rPr sz="1900" spc="-10" dirty="0">
                <a:latin typeface="Times New Roman"/>
                <a:cs typeface="Times New Roman"/>
              </a:rPr>
              <a:t>και </a:t>
            </a:r>
            <a:r>
              <a:rPr sz="1900" spc="-5" dirty="0">
                <a:latin typeface="Times New Roman"/>
                <a:cs typeface="Times New Roman"/>
              </a:rPr>
              <a:t>τις ανάγκες </a:t>
            </a:r>
            <a:r>
              <a:rPr sz="1900" spc="-10" dirty="0">
                <a:latin typeface="Times New Roman"/>
                <a:cs typeface="Times New Roman"/>
              </a:rPr>
              <a:t>των  </a:t>
            </a:r>
            <a:r>
              <a:rPr sz="1900" spc="-5" dirty="0">
                <a:latin typeface="Times New Roman"/>
                <a:cs typeface="Times New Roman"/>
              </a:rPr>
              <a:t>µαθητών ως προς </a:t>
            </a:r>
            <a:r>
              <a:rPr sz="1900" spc="-10" dirty="0">
                <a:latin typeface="Times New Roman"/>
                <a:cs typeface="Times New Roman"/>
              </a:rPr>
              <a:t>το </a:t>
            </a:r>
            <a:r>
              <a:rPr sz="1900" spc="-5" dirty="0">
                <a:latin typeface="Times New Roman"/>
                <a:cs typeface="Times New Roman"/>
              </a:rPr>
              <a:t>αντικείµενο </a:t>
            </a:r>
            <a:r>
              <a:rPr sz="1900" spc="-10" dirty="0">
                <a:latin typeface="Times New Roman"/>
                <a:cs typeface="Times New Roman"/>
              </a:rPr>
              <a:t>της </a:t>
            </a:r>
            <a:r>
              <a:rPr sz="1900" spc="-5" dirty="0">
                <a:latin typeface="Times New Roman"/>
                <a:cs typeface="Times New Roman"/>
              </a:rPr>
              <a:t>µάθησης (Τριλιανός,</a:t>
            </a:r>
            <a:r>
              <a:rPr sz="1900" spc="16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2004)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121" y="1265682"/>
            <a:ext cx="2114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Comic Sans MS"/>
                <a:cs typeface="Comic Sans MS"/>
              </a:rPr>
              <a:t>56</a:t>
            </a:r>
            <a:endParaRPr sz="1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2648" y="228600"/>
            <a:ext cx="8153400" cy="990600"/>
          </a:xfrm>
          <a:custGeom>
            <a:avLst/>
            <a:gdLst/>
            <a:ahLst/>
            <a:cxnLst/>
            <a:rect l="l" t="t" r="r" b="b"/>
            <a:pathLst>
              <a:path w="8153400" h="990600">
                <a:moveTo>
                  <a:pt x="8153400" y="0"/>
                </a:moveTo>
                <a:lnTo>
                  <a:pt x="0" y="0"/>
                </a:lnTo>
                <a:lnTo>
                  <a:pt x="0" y="990600"/>
                </a:lnTo>
                <a:lnTo>
                  <a:pt x="8153400" y="990600"/>
                </a:lnTo>
                <a:lnTo>
                  <a:pt x="8153400" y="0"/>
                </a:lnTo>
                <a:close/>
              </a:path>
            </a:pathLst>
          </a:custGeom>
          <a:solidFill>
            <a:srgbClr val="D3E1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4536" rIns="0" bIns="0" rtlCol="0">
            <a:spAutoFit/>
          </a:bodyPr>
          <a:lstStyle/>
          <a:p>
            <a:pPr marL="325755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Εκπαιδευτικές</a:t>
            </a:r>
            <a:r>
              <a:rPr sz="3600" spc="-5" dirty="0"/>
              <a:t> </a:t>
            </a:r>
            <a:r>
              <a:rPr sz="3600" dirty="0"/>
              <a:t>τεχνικές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691692" y="1620138"/>
            <a:ext cx="38093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10" dirty="0">
                <a:solidFill>
                  <a:srgbClr val="B85B21"/>
                </a:solidFill>
                <a:latin typeface="Times New Roman"/>
                <a:cs typeface="Times New Roman"/>
              </a:rPr>
              <a:t>Εννοιολογικός</a:t>
            </a:r>
            <a:r>
              <a:rPr sz="3200" b="1" spc="-75" dirty="0">
                <a:solidFill>
                  <a:srgbClr val="B85B21"/>
                </a:solidFill>
                <a:latin typeface="Times New Roman"/>
                <a:cs typeface="Times New Roman"/>
              </a:rPr>
              <a:t> </a:t>
            </a:r>
            <a:r>
              <a:rPr sz="3200" b="1" spc="-20" dirty="0">
                <a:solidFill>
                  <a:srgbClr val="B85B21"/>
                </a:solidFill>
                <a:latin typeface="Times New Roman"/>
                <a:cs typeface="Times New Roman"/>
              </a:rPr>
              <a:t>χάρτης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1692" y="2295270"/>
            <a:ext cx="7997825" cy="81915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332740" marR="5080" indent="-320040" algn="just">
              <a:lnSpc>
                <a:spcPts val="1920"/>
              </a:lnSpc>
              <a:spcBef>
                <a:spcPts val="56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740" algn="l"/>
              </a:tabLst>
            </a:pPr>
            <a:r>
              <a:rPr sz="2000" spc="-15" dirty="0">
                <a:latin typeface="Times New Roman"/>
                <a:cs typeface="Times New Roman"/>
              </a:rPr>
              <a:t>Αναπτύχθηκε </a:t>
            </a:r>
            <a:r>
              <a:rPr sz="2000" spc="-5" dirty="0">
                <a:latin typeface="Times New Roman"/>
                <a:cs typeface="Times New Roman"/>
              </a:rPr>
              <a:t>από τον </a:t>
            </a:r>
            <a:r>
              <a:rPr sz="2000" dirty="0">
                <a:latin typeface="Times New Roman"/>
                <a:cs typeface="Times New Roman"/>
              </a:rPr>
              <a:t>J. Novak </a:t>
            </a:r>
            <a:r>
              <a:rPr sz="2000" spc="-5" dirty="0">
                <a:latin typeface="Times New Roman"/>
                <a:cs typeface="Times New Roman"/>
              </a:rPr>
              <a:t>(Novak </a:t>
            </a:r>
            <a:r>
              <a:rPr sz="2000" dirty="0">
                <a:latin typeface="Times New Roman"/>
                <a:cs typeface="Times New Roman"/>
              </a:rPr>
              <a:t>&amp; </a:t>
            </a:r>
            <a:r>
              <a:rPr sz="2000" spc="-5" dirty="0">
                <a:latin typeface="Times New Roman"/>
                <a:cs typeface="Times New Roman"/>
              </a:rPr>
              <a:t>Gowin </a:t>
            </a:r>
            <a:r>
              <a:rPr sz="2000" dirty="0">
                <a:latin typeface="Times New Roman"/>
                <a:cs typeface="Times New Roman"/>
              </a:rPr>
              <a:t>1984) ο οποίος  </a:t>
            </a:r>
            <a:r>
              <a:rPr sz="2000" spc="-5" dirty="0">
                <a:latin typeface="Times New Roman"/>
                <a:cs typeface="Times New Roman"/>
              </a:rPr>
              <a:t>βασίστηκε στη </a:t>
            </a:r>
            <a:r>
              <a:rPr sz="2000" dirty="0">
                <a:latin typeface="Times New Roman"/>
                <a:cs typeface="Times New Roman"/>
              </a:rPr>
              <a:t>θεωρία της </a:t>
            </a:r>
            <a:r>
              <a:rPr sz="2000" spc="-5" dirty="0">
                <a:latin typeface="Times New Roman"/>
                <a:cs typeface="Times New Roman"/>
              </a:rPr>
              <a:t>μάθησης </a:t>
            </a:r>
            <a:r>
              <a:rPr sz="2000" dirty="0">
                <a:latin typeface="Times New Roman"/>
                <a:cs typeface="Times New Roman"/>
              </a:rPr>
              <a:t>με </a:t>
            </a:r>
            <a:r>
              <a:rPr sz="2000" spc="-5" dirty="0">
                <a:latin typeface="Times New Roman"/>
                <a:cs typeface="Times New Roman"/>
              </a:rPr>
              <a:t>νόημα (meaningful learning) του  </a:t>
            </a:r>
            <a:r>
              <a:rPr sz="2000" dirty="0">
                <a:latin typeface="Times New Roman"/>
                <a:cs typeface="Times New Roman"/>
              </a:rPr>
              <a:t>Ausubel (Ausubel </a:t>
            </a:r>
            <a:r>
              <a:rPr sz="2000" spc="-5" dirty="0">
                <a:latin typeface="Times New Roman"/>
                <a:cs typeface="Times New Roman"/>
              </a:rPr>
              <a:t>et al.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1978)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0121" y="1265682"/>
            <a:ext cx="2114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Comic Sans MS"/>
                <a:cs typeface="Comic Sans MS"/>
              </a:rPr>
              <a:t>57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79676" y="3212592"/>
            <a:ext cx="5401056" cy="34564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809244"/>
            <a:ext cx="8359140" cy="56281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4881" y="6311900"/>
            <a:ext cx="241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775F54"/>
                </a:solidFill>
                <a:latin typeface="Comic Sans MS"/>
                <a:cs typeface="Comic Sans MS"/>
              </a:rPr>
              <a:t>58</a:t>
            </a:r>
            <a:endParaRPr sz="14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88732" y="6341770"/>
            <a:ext cx="115125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u="sng" spc="-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  <a:hlinkClick r:id="rId3" action="ppaction://hlinksldjump"/>
              </a:rPr>
              <a:t>Επιστροφή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2648" y="228600"/>
            <a:ext cx="8153400" cy="990600"/>
          </a:xfrm>
          <a:custGeom>
            <a:avLst/>
            <a:gdLst/>
            <a:ahLst/>
            <a:cxnLst/>
            <a:rect l="l" t="t" r="r" b="b"/>
            <a:pathLst>
              <a:path w="8153400" h="990600">
                <a:moveTo>
                  <a:pt x="8153400" y="0"/>
                </a:moveTo>
                <a:lnTo>
                  <a:pt x="0" y="0"/>
                </a:lnTo>
                <a:lnTo>
                  <a:pt x="0" y="990600"/>
                </a:lnTo>
                <a:lnTo>
                  <a:pt x="8153400" y="990600"/>
                </a:lnTo>
                <a:lnTo>
                  <a:pt x="8153400" y="0"/>
                </a:lnTo>
                <a:close/>
              </a:path>
            </a:pathLst>
          </a:custGeom>
          <a:solidFill>
            <a:srgbClr val="D3E1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7909" rIns="0" bIns="0" rtlCol="0">
            <a:spAutoFit/>
          </a:bodyPr>
          <a:lstStyle/>
          <a:p>
            <a:pPr marL="325755">
              <a:lnSpc>
                <a:spcPct val="100000"/>
              </a:lnSpc>
              <a:spcBef>
                <a:spcPts val="95"/>
              </a:spcBef>
            </a:pPr>
            <a:r>
              <a:rPr sz="2800" spc="-50" dirty="0"/>
              <a:t>Στόχοι </a:t>
            </a:r>
            <a:r>
              <a:rPr sz="2800" spc="-10" dirty="0"/>
              <a:t>της</a:t>
            </a:r>
            <a:r>
              <a:rPr sz="2800" spc="-100" dirty="0"/>
              <a:t> </a:t>
            </a:r>
            <a:r>
              <a:rPr sz="2800" spc="-10" dirty="0"/>
              <a:t>Αξιολόγησης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700531" y="1539366"/>
            <a:ext cx="8027670" cy="2244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00400"/>
              </a:lnSpc>
              <a:spcBef>
                <a:spcPts val="90"/>
              </a:spcBef>
            </a:pPr>
            <a:r>
              <a:rPr sz="2900" spc="-10" dirty="0">
                <a:latin typeface="Times New Roman"/>
                <a:cs typeface="Times New Roman"/>
              </a:rPr>
              <a:t>Βασικός </a:t>
            </a:r>
            <a:r>
              <a:rPr sz="2900" spc="-15" dirty="0">
                <a:latin typeface="Times New Roman"/>
                <a:cs typeface="Times New Roman"/>
              </a:rPr>
              <a:t>στόχος </a:t>
            </a:r>
            <a:r>
              <a:rPr sz="2900" spc="-5" dirty="0">
                <a:latin typeface="Times New Roman"/>
                <a:cs typeface="Times New Roman"/>
              </a:rPr>
              <a:t>της αξιολόγησης </a:t>
            </a:r>
            <a:r>
              <a:rPr sz="2900" dirty="0">
                <a:latin typeface="Times New Roman"/>
                <a:cs typeface="Times New Roman"/>
              </a:rPr>
              <a:t>του </a:t>
            </a:r>
            <a:r>
              <a:rPr sz="2900" spc="-5" dirty="0">
                <a:latin typeface="Times New Roman"/>
                <a:cs typeface="Times New Roman"/>
              </a:rPr>
              <a:t>μαθητή είναι </a:t>
            </a:r>
            <a:r>
              <a:rPr sz="2900" dirty="0">
                <a:latin typeface="Times New Roman"/>
                <a:cs typeface="Times New Roman"/>
              </a:rPr>
              <a:t>η  </a:t>
            </a:r>
            <a:r>
              <a:rPr sz="2900" b="1" spc="-5" dirty="0">
                <a:latin typeface="Times New Roman"/>
                <a:cs typeface="Times New Roman"/>
              </a:rPr>
              <a:t>ανατροφοδότηση της εκπαιδευτικής </a:t>
            </a:r>
            <a:r>
              <a:rPr sz="2900" b="1" spc="-15" dirty="0">
                <a:latin typeface="Times New Roman"/>
                <a:cs typeface="Times New Roman"/>
              </a:rPr>
              <a:t>διαδικασίας  </a:t>
            </a:r>
            <a:r>
              <a:rPr sz="2900" spc="-10" dirty="0">
                <a:latin typeface="Times New Roman"/>
                <a:cs typeface="Times New Roman"/>
              </a:rPr>
              <a:t>και </a:t>
            </a:r>
            <a:r>
              <a:rPr sz="2900" dirty="0">
                <a:latin typeface="Times New Roman"/>
                <a:cs typeface="Times New Roman"/>
              </a:rPr>
              <a:t>ο </a:t>
            </a:r>
            <a:r>
              <a:rPr sz="2900" b="1" spc="-5" dirty="0">
                <a:latin typeface="Times New Roman"/>
                <a:cs typeface="Times New Roman"/>
              </a:rPr>
              <a:t>εντοπισμός των </a:t>
            </a:r>
            <a:r>
              <a:rPr sz="2900" b="1" spc="-10" dirty="0">
                <a:latin typeface="Times New Roman"/>
                <a:cs typeface="Times New Roman"/>
              </a:rPr>
              <a:t>μαθησιακών </a:t>
            </a:r>
            <a:r>
              <a:rPr sz="2900" b="1" spc="-5" dirty="0">
                <a:latin typeface="Times New Roman"/>
                <a:cs typeface="Times New Roman"/>
              </a:rPr>
              <a:t>ελλείψεων</a:t>
            </a:r>
            <a:r>
              <a:rPr sz="2900" spc="-5" dirty="0">
                <a:latin typeface="Times New Roman"/>
                <a:cs typeface="Times New Roman"/>
              </a:rPr>
              <a:t>, </a:t>
            </a:r>
            <a:r>
              <a:rPr sz="2900" spc="-10" dirty="0">
                <a:latin typeface="Times New Roman"/>
                <a:cs typeface="Times New Roman"/>
              </a:rPr>
              <a:t>με  </a:t>
            </a:r>
            <a:r>
              <a:rPr sz="2900" spc="-15" dirty="0">
                <a:latin typeface="Times New Roman"/>
                <a:cs typeface="Times New Roman"/>
              </a:rPr>
              <a:t>σκοπό </a:t>
            </a:r>
            <a:r>
              <a:rPr sz="2900" spc="-10" dirty="0">
                <a:latin typeface="Times New Roman"/>
                <a:cs typeface="Times New Roman"/>
              </a:rPr>
              <a:t>τη </a:t>
            </a:r>
            <a:r>
              <a:rPr sz="2900" b="1" spc="-5" dirty="0">
                <a:latin typeface="Times New Roman"/>
                <a:cs typeface="Times New Roman"/>
              </a:rPr>
              <a:t>βελτίωση </a:t>
            </a:r>
            <a:r>
              <a:rPr sz="2900" b="1" dirty="0">
                <a:latin typeface="Times New Roman"/>
                <a:cs typeface="Times New Roman"/>
              </a:rPr>
              <a:t>της </a:t>
            </a:r>
            <a:r>
              <a:rPr sz="2900" b="1" spc="-5" dirty="0">
                <a:latin typeface="Times New Roman"/>
                <a:cs typeface="Times New Roman"/>
              </a:rPr>
              <a:t>προσφερόμενης </a:t>
            </a:r>
            <a:r>
              <a:rPr sz="2900" b="1" spc="-15" dirty="0">
                <a:latin typeface="Times New Roman"/>
                <a:cs typeface="Times New Roman"/>
              </a:rPr>
              <a:t>σχολικής  </a:t>
            </a:r>
            <a:r>
              <a:rPr sz="2900" b="1" dirty="0">
                <a:latin typeface="Times New Roman"/>
                <a:cs typeface="Times New Roman"/>
              </a:rPr>
              <a:t>εκπαίδευσης </a:t>
            </a:r>
            <a:r>
              <a:rPr sz="2900" spc="-10" dirty="0">
                <a:latin typeface="Times New Roman"/>
                <a:cs typeface="Times New Roman"/>
              </a:rPr>
              <a:t>και τελικά </a:t>
            </a:r>
            <a:r>
              <a:rPr sz="2900" dirty="0">
                <a:latin typeface="Times New Roman"/>
                <a:cs typeface="Times New Roman"/>
              </a:rPr>
              <a:t>την </a:t>
            </a:r>
            <a:r>
              <a:rPr sz="2900" b="1" dirty="0">
                <a:latin typeface="Times New Roman"/>
                <a:cs typeface="Times New Roman"/>
              </a:rPr>
              <a:t>πρόοδο του</a:t>
            </a:r>
            <a:r>
              <a:rPr sz="2900" b="1" spc="-135" dirty="0">
                <a:latin typeface="Times New Roman"/>
                <a:cs typeface="Times New Roman"/>
              </a:rPr>
              <a:t> </a:t>
            </a:r>
            <a:r>
              <a:rPr sz="2900" b="1" dirty="0">
                <a:latin typeface="Times New Roman"/>
                <a:cs typeface="Times New Roman"/>
              </a:rPr>
              <a:t>μαθητή</a:t>
            </a:r>
            <a:endParaRPr sz="2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3127" y="286511"/>
            <a:ext cx="7772400" cy="803275"/>
          </a:xfrm>
          <a:prstGeom prst="rect">
            <a:avLst/>
          </a:prstGeom>
          <a:solidFill>
            <a:srgbClr val="D3E1EC"/>
          </a:solidFill>
        </p:spPr>
        <p:txBody>
          <a:bodyPr vert="horz" wrap="square" lIns="0" tIns="17462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375"/>
              </a:spcBef>
            </a:pPr>
            <a:r>
              <a:rPr sz="2800" spc="-10" dirty="0"/>
              <a:t>Μορφές</a:t>
            </a:r>
            <a:r>
              <a:rPr sz="2800" spc="-120" dirty="0"/>
              <a:t> </a:t>
            </a:r>
            <a:r>
              <a:rPr sz="2800" spc="-10" dirty="0"/>
              <a:t>Αξιολόγησης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258267" y="1649984"/>
            <a:ext cx="8559165" cy="437451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32740" marR="5080" indent="-320040" algn="just">
              <a:lnSpc>
                <a:spcPct val="80000"/>
              </a:lnSpc>
              <a:spcBef>
                <a:spcPts val="675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sz="2400" b="1" i="1" spc="-15" dirty="0">
                <a:solidFill>
                  <a:srgbClr val="93B6D2"/>
                </a:solidFill>
                <a:latin typeface="Times New Roman"/>
                <a:cs typeface="Times New Roman"/>
              </a:rPr>
              <a:t>Αρχική </a:t>
            </a:r>
            <a:r>
              <a:rPr sz="2400" b="1" i="1" dirty="0">
                <a:solidFill>
                  <a:srgbClr val="93B6D2"/>
                </a:solidFill>
                <a:latin typeface="Times New Roman"/>
                <a:cs typeface="Times New Roman"/>
              </a:rPr>
              <a:t>ή </a:t>
            </a:r>
            <a:r>
              <a:rPr sz="2400" b="1" i="1" spc="-5" dirty="0">
                <a:solidFill>
                  <a:srgbClr val="93B6D2"/>
                </a:solidFill>
                <a:latin typeface="Times New Roman"/>
                <a:cs typeface="Times New Roman"/>
              </a:rPr>
              <a:t>Διαγνωστική </a:t>
            </a:r>
            <a:r>
              <a:rPr sz="2400" b="1" i="1" spc="-10" dirty="0">
                <a:solidFill>
                  <a:srgbClr val="93B6D2"/>
                </a:solidFill>
                <a:latin typeface="Times New Roman"/>
                <a:cs typeface="Times New Roman"/>
              </a:rPr>
              <a:t>Αξιολόγηση: </a:t>
            </a:r>
            <a:r>
              <a:rPr sz="2400" spc="-5" dirty="0">
                <a:latin typeface="Times New Roman"/>
                <a:cs typeface="Times New Roman"/>
              </a:rPr>
              <a:t>Εφαρμόζεται </a:t>
            </a:r>
            <a:r>
              <a:rPr sz="2400" dirty="0">
                <a:latin typeface="Times New Roman"/>
                <a:cs typeface="Times New Roman"/>
              </a:rPr>
              <a:t>κυρίως </a:t>
            </a:r>
            <a:r>
              <a:rPr sz="2400" spc="-5" dirty="0">
                <a:latin typeface="Times New Roman"/>
                <a:cs typeface="Times New Roman"/>
              </a:rPr>
              <a:t>στην  </a:t>
            </a:r>
            <a:r>
              <a:rPr sz="2400" dirty="0">
                <a:latin typeface="Times New Roman"/>
                <a:cs typeface="Times New Roman"/>
              </a:rPr>
              <a:t>αρχή </a:t>
            </a:r>
            <a:r>
              <a:rPr sz="2400" spc="-10" dirty="0">
                <a:latin typeface="Times New Roman"/>
                <a:cs typeface="Times New Roman"/>
              </a:rPr>
              <a:t>της </a:t>
            </a:r>
            <a:r>
              <a:rPr sz="2400" spc="-5" dirty="0">
                <a:latin typeface="Times New Roman"/>
                <a:cs typeface="Times New Roman"/>
              </a:rPr>
              <a:t>μαθησιακής διαδικασίας, </a:t>
            </a:r>
            <a:r>
              <a:rPr sz="2400" dirty="0">
                <a:latin typeface="Times New Roman"/>
                <a:cs typeface="Times New Roman"/>
              </a:rPr>
              <a:t>αλλά </a:t>
            </a:r>
            <a:r>
              <a:rPr sz="2400" spc="-10" dirty="0">
                <a:latin typeface="Times New Roman"/>
                <a:cs typeface="Times New Roman"/>
              </a:rPr>
              <a:t>και </a:t>
            </a:r>
            <a:r>
              <a:rPr sz="2400" spc="-5" dirty="0">
                <a:latin typeface="Times New Roman"/>
                <a:cs typeface="Times New Roman"/>
              </a:rPr>
              <a:t>κατά τη διάρκειά </a:t>
            </a:r>
            <a:r>
              <a:rPr sz="2400" dirty="0">
                <a:latin typeface="Times New Roman"/>
                <a:cs typeface="Times New Roman"/>
              </a:rPr>
              <a:t>της,  </a:t>
            </a:r>
            <a:r>
              <a:rPr sz="2400" spc="-10" dirty="0">
                <a:latin typeface="Times New Roman"/>
                <a:cs typeface="Times New Roman"/>
              </a:rPr>
              <a:t>και </a:t>
            </a:r>
            <a:r>
              <a:rPr sz="2400" b="1" spc="-10" dirty="0">
                <a:latin typeface="Times New Roman"/>
                <a:cs typeface="Times New Roman"/>
              </a:rPr>
              <a:t>αποσκοπεί </a:t>
            </a:r>
            <a:r>
              <a:rPr sz="2400" b="1" dirty="0">
                <a:latin typeface="Times New Roman"/>
                <a:cs typeface="Times New Roman"/>
              </a:rPr>
              <a:t>στον </a:t>
            </a:r>
            <a:r>
              <a:rPr sz="2400" b="1" spc="-5" dirty="0">
                <a:latin typeface="Times New Roman"/>
                <a:cs typeface="Times New Roman"/>
              </a:rPr>
              <a:t>προσδιορισμό </a:t>
            </a:r>
            <a:r>
              <a:rPr sz="2400" dirty="0">
                <a:latin typeface="Times New Roman"/>
                <a:cs typeface="Times New Roman"/>
              </a:rPr>
              <a:t>του </a:t>
            </a:r>
            <a:r>
              <a:rPr sz="2400" b="1" spc="-5" dirty="0">
                <a:latin typeface="Times New Roman"/>
                <a:cs typeface="Times New Roman"/>
              </a:rPr>
              <a:t>επιπέδου </a:t>
            </a:r>
            <a:r>
              <a:rPr sz="2400" b="1" spc="-10" dirty="0">
                <a:latin typeface="Times New Roman"/>
                <a:cs typeface="Times New Roman"/>
              </a:rPr>
              <a:t>των </a:t>
            </a:r>
            <a:r>
              <a:rPr sz="2400" b="1" spc="-5" dirty="0">
                <a:latin typeface="Times New Roman"/>
                <a:cs typeface="Times New Roman"/>
              </a:rPr>
              <a:t>γνώσεων  </a:t>
            </a:r>
            <a:r>
              <a:rPr sz="2400" spc="-10" dirty="0">
                <a:latin typeface="Times New Roman"/>
                <a:cs typeface="Times New Roman"/>
              </a:rPr>
              <a:t>και </a:t>
            </a:r>
            <a:r>
              <a:rPr sz="2400" dirty="0">
                <a:latin typeface="Times New Roman"/>
                <a:cs typeface="Times New Roman"/>
              </a:rPr>
              <a:t>των </a:t>
            </a:r>
            <a:r>
              <a:rPr sz="2400" b="1" spc="-5" dirty="0">
                <a:latin typeface="Times New Roman"/>
                <a:cs typeface="Times New Roman"/>
              </a:rPr>
              <a:t>εμπειριών</a:t>
            </a:r>
            <a:r>
              <a:rPr sz="2400" spc="-5" dirty="0">
                <a:latin typeface="Times New Roman"/>
                <a:cs typeface="Times New Roman"/>
              </a:rPr>
              <a:t>, </a:t>
            </a:r>
            <a:r>
              <a:rPr sz="2400" dirty="0">
                <a:latin typeface="Times New Roman"/>
                <a:cs typeface="Times New Roman"/>
              </a:rPr>
              <a:t>των </a:t>
            </a:r>
            <a:r>
              <a:rPr sz="2400" b="1" spc="-5" dirty="0">
                <a:latin typeface="Times New Roman"/>
                <a:cs typeface="Times New Roman"/>
              </a:rPr>
              <a:t>ενδιαφερόντων </a:t>
            </a:r>
            <a:r>
              <a:rPr sz="2400" spc="-5" dirty="0">
                <a:latin typeface="Times New Roman"/>
                <a:cs typeface="Times New Roman"/>
              </a:rPr>
              <a:t>και </a:t>
            </a:r>
            <a:r>
              <a:rPr sz="2400" dirty="0">
                <a:latin typeface="Times New Roman"/>
                <a:cs typeface="Times New Roman"/>
              </a:rPr>
              <a:t>τον εντοπισμό των  </a:t>
            </a:r>
            <a:r>
              <a:rPr sz="2400" b="1" spc="-10" dirty="0">
                <a:latin typeface="Times New Roman"/>
                <a:cs typeface="Times New Roman"/>
              </a:rPr>
              <a:t>πιθανών </a:t>
            </a:r>
            <a:r>
              <a:rPr sz="2400" b="1" spc="-15" dirty="0">
                <a:latin typeface="Times New Roman"/>
                <a:cs typeface="Times New Roman"/>
              </a:rPr>
              <a:t>δυσκολιών </a:t>
            </a:r>
            <a:r>
              <a:rPr sz="2400" dirty="0">
                <a:latin typeface="Times New Roman"/>
                <a:cs typeface="Times New Roman"/>
              </a:rPr>
              <a:t>που </a:t>
            </a:r>
            <a:r>
              <a:rPr sz="2400" spc="-10" dirty="0">
                <a:latin typeface="Times New Roman"/>
                <a:cs typeface="Times New Roman"/>
              </a:rPr>
              <a:t>αντιμετωπίζουν </a:t>
            </a:r>
            <a:r>
              <a:rPr sz="2400" dirty="0">
                <a:latin typeface="Times New Roman"/>
                <a:cs typeface="Times New Roman"/>
              </a:rPr>
              <a:t>οι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μαθητές.</a:t>
            </a:r>
            <a:endParaRPr sz="2400">
              <a:latin typeface="Times New Roman"/>
              <a:cs typeface="Times New Roman"/>
            </a:endParaRPr>
          </a:p>
          <a:p>
            <a:pPr marL="332740" marR="6985" indent="-320040" algn="just">
              <a:lnSpc>
                <a:spcPct val="80000"/>
              </a:lnSpc>
              <a:spcBef>
                <a:spcPts val="695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sz="2400" b="1" i="1" spc="-5" dirty="0">
                <a:solidFill>
                  <a:srgbClr val="93B6D2"/>
                </a:solidFill>
                <a:latin typeface="Times New Roman"/>
                <a:cs typeface="Times New Roman"/>
              </a:rPr>
              <a:t>Διαμορφωτική </a:t>
            </a:r>
            <a:r>
              <a:rPr sz="2400" b="1" i="1" dirty="0">
                <a:solidFill>
                  <a:srgbClr val="93B6D2"/>
                </a:solidFill>
                <a:latin typeface="Times New Roman"/>
                <a:cs typeface="Times New Roman"/>
              </a:rPr>
              <a:t>ή </a:t>
            </a:r>
            <a:r>
              <a:rPr sz="2400" b="1" i="1" spc="-25" dirty="0">
                <a:solidFill>
                  <a:srgbClr val="93B6D2"/>
                </a:solidFill>
                <a:latin typeface="Times New Roman"/>
                <a:cs typeface="Times New Roman"/>
              </a:rPr>
              <a:t>Σταδιακή </a:t>
            </a:r>
            <a:r>
              <a:rPr sz="2400" b="1" i="1" spc="-10" dirty="0">
                <a:solidFill>
                  <a:srgbClr val="93B6D2"/>
                </a:solidFill>
                <a:latin typeface="Times New Roman"/>
                <a:cs typeface="Times New Roman"/>
              </a:rPr>
              <a:t>Αξιολόγηση</a:t>
            </a:r>
            <a:r>
              <a:rPr sz="2400" b="1" spc="-10" dirty="0">
                <a:solidFill>
                  <a:srgbClr val="93B6D2"/>
                </a:solidFill>
                <a:latin typeface="Times New Roman"/>
                <a:cs typeface="Times New Roman"/>
              </a:rPr>
              <a:t>: </a:t>
            </a:r>
            <a:r>
              <a:rPr sz="2400" dirty="0">
                <a:latin typeface="Times New Roman"/>
                <a:cs typeface="Times New Roman"/>
              </a:rPr>
              <a:t>Εφαρμόζεται </a:t>
            </a:r>
            <a:r>
              <a:rPr sz="2400" spc="-5" dirty="0">
                <a:latin typeface="Times New Roman"/>
                <a:cs typeface="Times New Roman"/>
              </a:rPr>
              <a:t>κατά τη  διάρκεια </a:t>
            </a:r>
            <a:r>
              <a:rPr sz="2400" dirty="0">
                <a:latin typeface="Times New Roman"/>
                <a:cs typeface="Times New Roman"/>
              </a:rPr>
              <a:t>της </a:t>
            </a:r>
            <a:r>
              <a:rPr sz="2400" spc="-5" dirty="0">
                <a:latin typeface="Times New Roman"/>
                <a:cs typeface="Times New Roman"/>
              </a:rPr>
              <a:t>διδασκαλίας, </a:t>
            </a:r>
            <a:r>
              <a:rPr sz="2400" dirty="0">
                <a:latin typeface="Times New Roman"/>
                <a:cs typeface="Times New Roman"/>
              </a:rPr>
              <a:t>έχει κυρίως </a:t>
            </a:r>
            <a:r>
              <a:rPr sz="2400" b="1" spc="-10" dirty="0">
                <a:latin typeface="Times New Roman"/>
                <a:cs typeface="Times New Roman"/>
              </a:rPr>
              <a:t>πληροφοριακό </a:t>
            </a:r>
            <a:r>
              <a:rPr sz="2400" b="1" spc="-15" dirty="0">
                <a:latin typeface="Times New Roman"/>
                <a:cs typeface="Times New Roman"/>
              </a:rPr>
              <a:t>χαρακτήρα  </a:t>
            </a:r>
            <a:r>
              <a:rPr sz="2400" spc="-10" dirty="0">
                <a:latin typeface="Times New Roman"/>
                <a:cs typeface="Times New Roman"/>
              </a:rPr>
              <a:t>και </a:t>
            </a:r>
            <a:r>
              <a:rPr sz="2400" b="1" spc="-15" dirty="0">
                <a:latin typeface="Times New Roman"/>
                <a:cs typeface="Times New Roman"/>
              </a:rPr>
              <a:t>αποσκοπεί </a:t>
            </a:r>
            <a:r>
              <a:rPr sz="2400" b="1" dirty="0">
                <a:latin typeface="Times New Roman"/>
                <a:cs typeface="Times New Roman"/>
              </a:rPr>
              <a:t>στον </a:t>
            </a:r>
            <a:r>
              <a:rPr sz="2400" b="1" spc="-20" dirty="0">
                <a:latin typeface="Times New Roman"/>
                <a:cs typeface="Times New Roman"/>
              </a:rPr>
              <a:t>έλεγχο </a:t>
            </a:r>
            <a:r>
              <a:rPr sz="2400" b="1" dirty="0">
                <a:latin typeface="Times New Roman"/>
                <a:cs typeface="Times New Roman"/>
              </a:rPr>
              <a:t>της πορείας </a:t>
            </a:r>
            <a:r>
              <a:rPr sz="2400" b="1" spc="-20" dirty="0">
                <a:latin typeface="Times New Roman"/>
                <a:cs typeface="Times New Roman"/>
              </a:rPr>
              <a:t>κάθε </a:t>
            </a:r>
            <a:r>
              <a:rPr sz="2400" b="1" spc="-5" dirty="0">
                <a:latin typeface="Times New Roman"/>
                <a:cs typeface="Times New Roman"/>
              </a:rPr>
              <a:t>μαθητή προς </a:t>
            </a:r>
            <a:r>
              <a:rPr sz="2400" b="1" dirty="0">
                <a:latin typeface="Times New Roman"/>
                <a:cs typeface="Times New Roman"/>
              </a:rPr>
              <a:t>την  </a:t>
            </a:r>
            <a:r>
              <a:rPr sz="2400" b="1" spc="-15" dirty="0">
                <a:latin typeface="Times New Roman"/>
                <a:cs typeface="Times New Roman"/>
              </a:rPr>
              <a:t>κατάκτηση των </a:t>
            </a:r>
            <a:r>
              <a:rPr sz="2400" b="1" spc="-10" dirty="0">
                <a:latin typeface="Times New Roman"/>
                <a:cs typeface="Times New Roman"/>
              </a:rPr>
              <a:t>συγκεκριμένων </a:t>
            </a:r>
            <a:r>
              <a:rPr sz="2400" b="1" spc="-15" dirty="0">
                <a:latin typeface="Times New Roman"/>
                <a:cs typeface="Times New Roman"/>
              </a:rPr>
              <a:t>εκπαιδευτικών</a:t>
            </a:r>
            <a:r>
              <a:rPr sz="2400" b="1" spc="225" dirty="0">
                <a:latin typeface="Times New Roman"/>
                <a:cs typeface="Times New Roman"/>
              </a:rPr>
              <a:t> </a:t>
            </a:r>
            <a:r>
              <a:rPr sz="2400" b="1" spc="-25" dirty="0">
                <a:latin typeface="Times New Roman"/>
                <a:cs typeface="Times New Roman"/>
              </a:rPr>
              <a:t>στόχων.</a:t>
            </a:r>
            <a:endParaRPr sz="2400">
              <a:latin typeface="Times New Roman"/>
              <a:cs typeface="Times New Roman"/>
            </a:endParaRPr>
          </a:p>
          <a:p>
            <a:pPr marL="332740" marR="5080" indent="-320040" algn="just">
              <a:lnSpc>
                <a:spcPct val="80000"/>
              </a:lnSpc>
              <a:spcBef>
                <a:spcPts val="710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sz="2400" b="1" i="1" spc="-45" dirty="0">
                <a:solidFill>
                  <a:srgbClr val="93B6D2"/>
                </a:solidFill>
                <a:latin typeface="Times New Roman"/>
                <a:cs typeface="Times New Roman"/>
              </a:rPr>
              <a:t>Τελική </a:t>
            </a:r>
            <a:r>
              <a:rPr sz="2400" b="1" i="1" dirty="0">
                <a:solidFill>
                  <a:srgbClr val="93B6D2"/>
                </a:solidFill>
                <a:latin typeface="Times New Roman"/>
                <a:cs typeface="Times New Roman"/>
              </a:rPr>
              <a:t>ή </a:t>
            </a:r>
            <a:r>
              <a:rPr sz="2400" b="1" i="1" spc="-10" dirty="0">
                <a:solidFill>
                  <a:srgbClr val="93B6D2"/>
                </a:solidFill>
                <a:latin typeface="Times New Roman"/>
                <a:cs typeface="Times New Roman"/>
              </a:rPr>
              <a:t>Συνολική </a:t>
            </a:r>
            <a:r>
              <a:rPr sz="2400" b="1" i="1" spc="-5" dirty="0">
                <a:solidFill>
                  <a:srgbClr val="93B6D2"/>
                </a:solidFill>
                <a:latin typeface="Times New Roman"/>
                <a:cs typeface="Times New Roman"/>
              </a:rPr>
              <a:t>Αξιολόγηση: </a:t>
            </a:r>
            <a:r>
              <a:rPr sz="2400" spc="-5" dirty="0">
                <a:latin typeface="Times New Roman"/>
                <a:cs typeface="Times New Roman"/>
              </a:rPr>
              <a:t>Πρόκειται </a:t>
            </a:r>
            <a:r>
              <a:rPr sz="2400" dirty="0">
                <a:latin typeface="Times New Roman"/>
                <a:cs typeface="Times New Roman"/>
              </a:rPr>
              <a:t>για </a:t>
            </a:r>
            <a:r>
              <a:rPr sz="2400" b="1" spc="-5" dirty="0">
                <a:latin typeface="Times New Roman"/>
                <a:cs typeface="Times New Roman"/>
              </a:rPr>
              <a:t>ανακεφαλαιωτική  αλλά </a:t>
            </a:r>
            <a:r>
              <a:rPr sz="2400" b="1" spc="-30" dirty="0">
                <a:latin typeface="Times New Roman"/>
                <a:cs typeface="Times New Roman"/>
              </a:rPr>
              <a:t>και </a:t>
            </a:r>
            <a:r>
              <a:rPr sz="2400" b="1" spc="-5" dirty="0">
                <a:latin typeface="Times New Roman"/>
                <a:cs typeface="Times New Roman"/>
              </a:rPr>
              <a:t>ανατροφοδοτική </a:t>
            </a:r>
            <a:r>
              <a:rPr sz="2400" b="1" spc="-10" dirty="0">
                <a:latin typeface="Times New Roman"/>
                <a:cs typeface="Times New Roman"/>
              </a:rPr>
              <a:t>διαδικασία</a:t>
            </a:r>
            <a:r>
              <a:rPr sz="2400" spc="-10" dirty="0">
                <a:latin typeface="Times New Roman"/>
                <a:cs typeface="Times New Roman"/>
              </a:rPr>
              <a:t>, </a:t>
            </a:r>
            <a:r>
              <a:rPr sz="2400" spc="-5" dirty="0">
                <a:latin typeface="Times New Roman"/>
                <a:cs typeface="Times New Roman"/>
              </a:rPr>
              <a:t>προκειμένου </a:t>
            </a:r>
            <a:r>
              <a:rPr sz="2400" spc="5" dirty="0">
                <a:latin typeface="Times New Roman"/>
                <a:cs typeface="Times New Roman"/>
              </a:rPr>
              <a:t>να  </a:t>
            </a:r>
            <a:r>
              <a:rPr sz="2400" spc="-5" dirty="0">
                <a:latin typeface="Times New Roman"/>
                <a:cs typeface="Times New Roman"/>
              </a:rPr>
              <a:t>εκτιμηθεί </a:t>
            </a:r>
            <a:r>
              <a:rPr sz="2400" b="1" dirty="0">
                <a:latin typeface="Times New Roman"/>
                <a:cs typeface="Times New Roman"/>
              </a:rPr>
              <a:t>ο </a:t>
            </a:r>
            <a:r>
              <a:rPr sz="2400" b="1" spc="-5" dirty="0">
                <a:latin typeface="Times New Roman"/>
                <a:cs typeface="Times New Roman"/>
              </a:rPr>
              <a:t>βαθμός </a:t>
            </a:r>
            <a:r>
              <a:rPr sz="2400" b="1" spc="-10" dirty="0">
                <a:latin typeface="Times New Roman"/>
                <a:cs typeface="Times New Roman"/>
              </a:rPr>
              <a:t>επίτευξης </a:t>
            </a:r>
            <a:r>
              <a:rPr sz="2400" b="1" spc="-5" dirty="0">
                <a:latin typeface="Times New Roman"/>
                <a:cs typeface="Times New Roman"/>
              </a:rPr>
              <a:t>των </a:t>
            </a:r>
            <a:r>
              <a:rPr sz="2400" b="1" spc="-10" dirty="0">
                <a:latin typeface="Times New Roman"/>
                <a:cs typeface="Times New Roman"/>
              </a:rPr>
              <a:t>διδακτικών </a:t>
            </a:r>
            <a:r>
              <a:rPr sz="2400" b="1" spc="-30" dirty="0">
                <a:latin typeface="Times New Roman"/>
                <a:cs typeface="Times New Roman"/>
              </a:rPr>
              <a:t>και  </a:t>
            </a:r>
            <a:r>
              <a:rPr sz="2400" b="1" spc="-10" dirty="0">
                <a:latin typeface="Times New Roman"/>
                <a:cs typeface="Times New Roman"/>
              </a:rPr>
              <a:t>παιδαγωγικών </a:t>
            </a:r>
            <a:r>
              <a:rPr sz="2400" b="1" spc="-15" dirty="0">
                <a:latin typeface="Times New Roman"/>
                <a:cs typeface="Times New Roman"/>
              </a:rPr>
              <a:t>στόχων</a:t>
            </a:r>
            <a:r>
              <a:rPr sz="2400" spc="-15" dirty="0">
                <a:latin typeface="Times New Roman"/>
                <a:cs typeface="Times New Roman"/>
              </a:rPr>
              <a:t>, </a:t>
            </a:r>
            <a:r>
              <a:rPr sz="2400" dirty="0">
                <a:latin typeface="Times New Roman"/>
                <a:cs typeface="Times New Roman"/>
              </a:rPr>
              <a:t>σε </a:t>
            </a:r>
            <a:r>
              <a:rPr sz="2400" spc="-5" dirty="0">
                <a:latin typeface="Times New Roman"/>
                <a:cs typeface="Times New Roman"/>
              </a:rPr>
              <a:t>σχέση με </a:t>
            </a:r>
            <a:r>
              <a:rPr sz="2400" dirty="0">
                <a:latin typeface="Times New Roman"/>
                <a:cs typeface="Times New Roman"/>
              </a:rPr>
              <a:t>τους προκαθορισμένους ως  </a:t>
            </a:r>
            <a:r>
              <a:rPr sz="2400" spc="-10" dirty="0">
                <a:latin typeface="Times New Roman"/>
                <a:cs typeface="Times New Roman"/>
              </a:rPr>
              <a:t>τελικούς στόχους.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2648" y="228600"/>
            <a:ext cx="8153400" cy="990600"/>
          </a:xfrm>
          <a:custGeom>
            <a:avLst/>
            <a:gdLst/>
            <a:ahLst/>
            <a:cxnLst/>
            <a:rect l="l" t="t" r="r" b="b"/>
            <a:pathLst>
              <a:path w="8153400" h="990600">
                <a:moveTo>
                  <a:pt x="8153400" y="0"/>
                </a:moveTo>
                <a:lnTo>
                  <a:pt x="0" y="0"/>
                </a:lnTo>
                <a:lnTo>
                  <a:pt x="0" y="990600"/>
                </a:lnTo>
                <a:lnTo>
                  <a:pt x="8153400" y="990600"/>
                </a:lnTo>
                <a:lnTo>
                  <a:pt x="8153400" y="0"/>
                </a:lnTo>
                <a:close/>
              </a:path>
            </a:pathLst>
          </a:custGeom>
          <a:solidFill>
            <a:srgbClr val="D3E1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7175" rIns="0" bIns="0" rtlCol="0">
            <a:spAutoFit/>
          </a:bodyPr>
          <a:lstStyle/>
          <a:p>
            <a:pPr marL="325755">
              <a:lnSpc>
                <a:spcPct val="100000"/>
              </a:lnSpc>
              <a:spcBef>
                <a:spcPts val="105"/>
              </a:spcBef>
            </a:pPr>
            <a:r>
              <a:rPr dirty="0"/>
              <a:t>Μεταγνωστική</a:t>
            </a:r>
            <a:r>
              <a:rPr spc="-35" dirty="0"/>
              <a:t> </a:t>
            </a:r>
            <a:r>
              <a:rPr spc="-5" dirty="0"/>
              <a:t>αξιολόγηση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1692" y="1530832"/>
            <a:ext cx="5443220" cy="250825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80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5" dirty="0">
                <a:latin typeface="Times New Roman"/>
                <a:cs typeface="Times New Roman"/>
              </a:rPr>
              <a:t>Γίνεται στο </a:t>
            </a:r>
            <a:r>
              <a:rPr sz="2900" dirty="0">
                <a:latin typeface="Times New Roman"/>
                <a:cs typeface="Times New Roman"/>
              </a:rPr>
              <a:t>τέλος της</a:t>
            </a:r>
            <a:r>
              <a:rPr sz="2900" spc="-105" dirty="0">
                <a:latin typeface="Times New Roman"/>
                <a:cs typeface="Times New Roman"/>
              </a:rPr>
              <a:t> </a:t>
            </a:r>
            <a:r>
              <a:rPr sz="2900" spc="-5" dirty="0">
                <a:latin typeface="Times New Roman"/>
                <a:cs typeface="Times New Roman"/>
              </a:rPr>
              <a:t>διδασκαλίας</a:t>
            </a:r>
            <a:endParaRPr sz="29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5" dirty="0">
                <a:latin typeface="Times New Roman"/>
                <a:cs typeface="Times New Roman"/>
              </a:rPr>
              <a:t>Απαντά σε </a:t>
            </a:r>
            <a:r>
              <a:rPr sz="2900" dirty="0">
                <a:latin typeface="Times New Roman"/>
                <a:cs typeface="Times New Roman"/>
              </a:rPr>
              <a:t>τρία</a:t>
            </a:r>
            <a:r>
              <a:rPr sz="2900" spc="-20" dirty="0">
                <a:latin typeface="Times New Roman"/>
                <a:cs typeface="Times New Roman"/>
              </a:rPr>
              <a:t> </a:t>
            </a:r>
            <a:r>
              <a:rPr sz="2900" dirty="0">
                <a:latin typeface="Times New Roman"/>
                <a:cs typeface="Times New Roman"/>
              </a:rPr>
              <a:t>ερωτήματα</a:t>
            </a:r>
            <a:endParaRPr sz="2900">
              <a:latin typeface="Times New Roman"/>
              <a:cs typeface="Times New Roman"/>
            </a:endParaRPr>
          </a:p>
          <a:p>
            <a:pPr marL="652145" lvl="1" indent="-273050">
              <a:lnSpc>
                <a:spcPct val="100000"/>
              </a:lnSpc>
              <a:spcBef>
                <a:spcPts val="610"/>
              </a:spcBef>
              <a:buClr>
                <a:srgbClr val="93B6D2"/>
              </a:buClr>
              <a:buSzPct val="69230"/>
              <a:buFont typeface="Arial"/>
              <a:buChar char=""/>
              <a:tabLst>
                <a:tab pos="652780" algn="l"/>
              </a:tabLst>
            </a:pPr>
            <a:r>
              <a:rPr sz="2600" spc="-45" dirty="0">
                <a:latin typeface="Times New Roman"/>
                <a:cs typeface="Times New Roman"/>
              </a:rPr>
              <a:t>Τι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ξέρω</a:t>
            </a:r>
            <a:endParaRPr sz="2600">
              <a:latin typeface="Times New Roman"/>
              <a:cs typeface="Times New Roman"/>
            </a:endParaRPr>
          </a:p>
          <a:p>
            <a:pPr marL="652145" lvl="1" indent="-273050">
              <a:lnSpc>
                <a:spcPct val="100000"/>
              </a:lnSpc>
              <a:spcBef>
                <a:spcPts val="605"/>
              </a:spcBef>
              <a:buClr>
                <a:srgbClr val="93B6D2"/>
              </a:buClr>
              <a:buSzPct val="69230"/>
              <a:buFont typeface="Arial"/>
              <a:buChar char=""/>
              <a:tabLst>
                <a:tab pos="652780" algn="l"/>
              </a:tabLst>
            </a:pPr>
            <a:r>
              <a:rPr sz="2600" spc="-50" dirty="0">
                <a:latin typeface="Times New Roman"/>
                <a:cs typeface="Times New Roman"/>
              </a:rPr>
              <a:t>Τι</a:t>
            </a:r>
            <a:r>
              <a:rPr sz="2600" spc="-5" dirty="0">
                <a:latin typeface="Times New Roman"/>
                <a:cs typeface="Times New Roman"/>
              </a:rPr>
              <a:t> ήξερα</a:t>
            </a:r>
            <a:endParaRPr sz="2600">
              <a:latin typeface="Times New Roman"/>
              <a:cs typeface="Times New Roman"/>
            </a:endParaRPr>
          </a:p>
          <a:p>
            <a:pPr marL="652145" lvl="1" indent="-273050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69230"/>
              <a:buFont typeface="Arial"/>
              <a:buChar char=""/>
              <a:tabLst>
                <a:tab pos="652780" algn="l"/>
              </a:tabLst>
            </a:pPr>
            <a:r>
              <a:rPr sz="2600" spc="-5" dirty="0">
                <a:latin typeface="Times New Roman"/>
                <a:cs typeface="Times New Roman"/>
              </a:rPr>
              <a:t>Πώς το</a:t>
            </a:r>
            <a:r>
              <a:rPr sz="2600" dirty="0">
                <a:latin typeface="Times New Roman"/>
                <a:cs typeface="Times New Roman"/>
              </a:rPr>
              <a:t> έμαθα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121" y="1265682"/>
            <a:ext cx="2114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Comic Sans MS"/>
                <a:cs typeface="Comic Sans MS"/>
              </a:rPr>
              <a:t>61</a:t>
            </a:r>
            <a:endParaRPr sz="1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0436" y="115823"/>
            <a:ext cx="8290559" cy="721360"/>
          </a:xfrm>
          <a:custGeom>
            <a:avLst/>
            <a:gdLst/>
            <a:ahLst/>
            <a:cxnLst/>
            <a:rect l="l" t="t" r="r" b="b"/>
            <a:pathLst>
              <a:path w="8290559" h="721360">
                <a:moveTo>
                  <a:pt x="8290559" y="0"/>
                </a:moveTo>
                <a:lnTo>
                  <a:pt x="0" y="0"/>
                </a:lnTo>
                <a:lnTo>
                  <a:pt x="0" y="720851"/>
                </a:lnTo>
                <a:lnTo>
                  <a:pt x="8290559" y="720851"/>
                </a:lnTo>
                <a:lnTo>
                  <a:pt x="8290559" y="0"/>
                </a:lnTo>
                <a:close/>
              </a:path>
            </a:pathLst>
          </a:custGeom>
          <a:solidFill>
            <a:srgbClr val="D3E1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18566" y="67436"/>
            <a:ext cx="401002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solidFill>
                  <a:srgbClr val="00AF50"/>
                </a:solidFill>
              </a:rPr>
              <a:t>Β. </a:t>
            </a:r>
            <a:r>
              <a:rPr sz="2500" spc="-55" dirty="0">
                <a:solidFill>
                  <a:srgbClr val="00AF50"/>
                </a:solidFill>
              </a:rPr>
              <a:t>ΓΙΑΤΙ</a:t>
            </a:r>
            <a:r>
              <a:rPr sz="2500" spc="-215" dirty="0">
                <a:solidFill>
                  <a:srgbClr val="00AF50"/>
                </a:solidFill>
              </a:rPr>
              <a:t> </a:t>
            </a:r>
            <a:r>
              <a:rPr sz="2500" spc="-20" dirty="0">
                <a:solidFill>
                  <a:srgbClr val="00AF50"/>
                </a:solidFill>
              </a:rPr>
              <a:t>ΔΙΔΑΣΚΟΥΜΕ…;;</a:t>
            </a:r>
            <a:endParaRPr sz="2500"/>
          </a:p>
        </p:txBody>
      </p:sp>
      <p:sp>
        <p:nvSpPr>
          <p:cNvPr id="4" name="object 4"/>
          <p:cNvSpPr txBox="1"/>
          <p:nvPr/>
        </p:nvSpPr>
        <p:spPr>
          <a:xfrm>
            <a:off x="518566" y="833704"/>
            <a:ext cx="360934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15" dirty="0">
                <a:solidFill>
                  <a:srgbClr val="B85B21"/>
                </a:solidFill>
                <a:latin typeface="Times New Roman"/>
                <a:cs typeface="Times New Roman"/>
              </a:rPr>
              <a:t>Διδακτικοί σκοποί </a:t>
            </a:r>
            <a:r>
              <a:rPr sz="2500" spc="-5" dirty="0">
                <a:solidFill>
                  <a:srgbClr val="B85B21"/>
                </a:solidFill>
                <a:latin typeface="Times New Roman"/>
                <a:cs typeface="Times New Roman"/>
              </a:rPr>
              <a:t>&amp;</a:t>
            </a:r>
            <a:r>
              <a:rPr sz="2500" spc="30" dirty="0">
                <a:solidFill>
                  <a:srgbClr val="B85B21"/>
                </a:solidFill>
                <a:latin typeface="Times New Roman"/>
                <a:cs typeface="Times New Roman"/>
              </a:rPr>
              <a:t> </a:t>
            </a:r>
            <a:r>
              <a:rPr sz="2500" spc="-15" dirty="0">
                <a:solidFill>
                  <a:srgbClr val="B85B21"/>
                </a:solidFill>
                <a:latin typeface="Times New Roman"/>
                <a:cs typeface="Times New Roman"/>
              </a:rPr>
              <a:t>στόχοι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7365" y="1265682"/>
            <a:ext cx="118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omic Sans MS"/>
                <a:cs typeface="Comic Sans MS"/>
              </a:rPr>
              <a:t>5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1692" y="2077339"/>
            <a:ext cx="7917815" cy="368172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32740" marR="93345" indent="-320040">
              <a:lnSpc>
                <a:spcPct val="100600"/>
              </a:lnSpc>
              <a:spcBef>
                <a:spcPts val="80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400" spc="-10" dirty="0">
                <a:solidFill>
                  <a:srgbClr val="B85B21"/>
                </a:solidFill>
                <a:latin typeface="Times New Roman"/>
                <a:cs typeface="Times New Roman"/>
              </a:rPr>
              <a:t>Σκοπός: </a:t>
            </a:r>
            <a:r>
              <a:rPr sz="2000" dirty="0">
                <a:latin typeface="Times New Roman"/>
                <a:cs typeface="Times New Roman"/>
              </a:rPr>
              <a:t>Πρόκειται για </a:t>
            </a:r>
            <a:r>
              <a:rPr sz="2000" b="1" spc="-5" dirty="0">
                <a:latin typeface="Times New Roman"/>
                <a:cs typeface="Times New Roman"/>
              </a:rPr>
              <a:t>ευρεία παιδαγωγική έννοια </a:t>
            </a:r>
            <a:r>
              <a:rPr sz="2000" spc="-10" dirty="0">
                <a:latin typeface="Times New Roman"/>
                <a:cs typeface="Times New Roman"/>
              </a:rPr>
              <a:t>και </a:t>
            </a:r>
            <a:r>
              <a:rPr sz="2000" b="1" spc="-10" dirty="0">
                <a:latin typeface="Times New Roman"/>
                <a:cs typeface="Times New Roman"/>
              </a:rPr>
              <a:t>αναφέρεται </a:t>
            </a:r>
            <a:r>
              <a:rPr sz="2000" b="1" dirty="0">
                <a:latin typeface="Times New Roman"/>
                <a:cs typeface="Times New Roman"/>
              </a:rPr>
              <a:t>σε  γενικές </a:t>
            </a:r>
            <a:r>
              <a:rPr sz="2000" b="1" spc="-10" dirty="0">
                <a:latin typeface="Times New Roman"/>
                <a:cs typeface="Times New Roman"/>
              </a:rPr>
              <a:t>επιδιώξεις</a:t>
            </a:r>
            <a:r>
              <a:rPr sz="2000" spc="-10" dirty="0">
                <a:latin typeface="Times New Roman"/>
                <a:cs typeface="Times New Roman"/>
              </a:rPr>
              <a:t>, </a:t>
            </a:r>
            <a:r>
              <a:rPr sz="2000" dirty="0">
                <a:latin typeface="Times New Roman"/>
                <a:cs typeface="Times New Roman"/>
              </a:rPr>
              <a:t>έχει </a:t>
            </a:r>
            <a:r>
              <a:rPr sz="2000" b="1" spc="-5" dirty="0">
                <a:latin typeface="Times New Roman"/>
                <a:cs typeface="Times New Roman"/>
              </a:rPr>
              <a:t>μακροπρόθεσμη διάρκεια </a:t>
            </a:r>
            <a:r>
              <a:rPr sz="2000" spc="-10" dirty="0">
                <a:latin typeface="Times New Roman"/>
                <a:cs typeface="Times New Roman"/>
              </a:rPr>
              <a:t>και </a:t>
            </a:r>
            <a:r>
              <a:rPr sz="2000" b="1" spc="-5" dirty="0">
                <a:latin typeface="Times New Roman"/>
                <a:cs typeface="Times New Roman"/>
              </a:rPr>
              <a:t>αφορά</a:t>
            </a:r>
            <a:r>
              <a:rPr sz="2000" b="1" spc="7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στο</a:t>
            </a:r>
            <a:endParaRPr sz="2000">
              <a:latin typeface="Times New Roman"/>
              <a:cs typeface="Times New Roman"/>
            </a:endParaRPr>
          </a:p>
          <a:p>
            <a:pPr marL="332740">
              <a:lnSpc>
                <a:spcPct val="100000"/>
              </a:lnSpc>
            </a:pPr>
            <a:r>
              <a:rPr sz="2000" b="1" spc="-10" dirty="0">
                <a:latin typeface="Times New Roman"/>
                <a:cs typeface="Times New Roman"/>
              </a:rPr>
              <a:t>τελικό </a:t>
            </a:r>
            <a:r>
              <a:rPr sz="2000" b="1" dirty="0">
                <a:latin typeface="Times New Roman"/>
                <a:cs typeface="Times New Roman"/>
              </a:rPr>
              <a:t>αποτέλεσμα. </a:t>
            </a:r>
            <a:r>
              <a:rPr sz="2000" dirty="0">
                <a:latin typeface="Times New Roman"/>
                <a:cs typeface="Times New Roman"/>
              </a:rPr>
              <a:t>Οι </a:t>
            </a:r>
            <a:r>
              <a:rPr sz="2000" spc="-10" dirty="0">
                <a:latin typeface="Times New Roman"/>
                <a:cs typeface="Times New Roman"/>
              </a:rPr>
              <a:t>σκοποί </a:t>
            </a:r>
            <a:r>
              <a:rPr sz="2000" spc="-5" dirty="0">
                <a:latin typeface="Times New Roman"/>
                <a:cs typeface="Times New Roman"/>
              </a:rPr>
              <a:t>των μαθημάτων περιγράφονται στην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αρχή</a:t>
            </a:r>
            <a:endParaRPr sz="2000">
              <a:latin typeface="Times New Roman"/>
              <a:cs typeface="Times New Roman"/>
            </a:endParaRPr>
          </a:p>
          <a:p>
            <a:pPr marL="33274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των </a:t>
            </a:r>
            <a:r>
              <a:rPr sz="2000" spc="-25" dirty="0">
                <a:latin typeface="Times New Roman"/>
                <a:cs typeface="Times New Roman"/>
              </a:rPr>
              <a:t>Αναλυτικών</a:t>
            </a:r>
            <a:r>
              <a:rPr sz="2000" spc="-1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Προγραμμάτων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25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buClr>
                <a:srgbClr val="DD8046"/>
              </a:buClr>
              <a:buSzPct val="60416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400" spc="-20" dirty="0">
                <a:solidFill>
                  <a:srgbClr val="B85B21"/>
                </a:solidFill>
                <a:latin typeface="Times New Roman"/>
                <a:cs typeface="Times New Roman"/>
              </a:rPr>
              <a:t>Στόχος: </a:t>
            </a:r>
            <a:r>
              <a:rPr sz="2000" spc="-5" dirty="0">
                <a:latin typeface="Times New Roman"/>
                <a:cs typeface="Times New Roman"/>
              </a:rPr>
              <a:t>Πρόκειται </a:t>
            </a:r>
            <a:r>
              <a:rPr sz="2000" dirty="0">
                <a:latin typeface="Times New Roman"/>
                <a:cs typeface="Times New Roman"/>
              </a:rPr>
              <a:t>για </a:t>
            </a:r>
            <a:r>
              <a:rPr sz="2000" b="1" spc="-10" dirty="0">
                <a:latin typeface="Times New Roman"/>
                <a:cs typeface="Times New Roman"/>
              </a:rPr>
              <a:t>ειδικότερη </a:t>
            </a:r>
            <a:r>
              <a:rPr sz="2000" b="1" spc="-5" dirty="0">
                <a:latin typeface="Times New Roman"/>
                <a:cs typeface="Times New Roman"/>
              </a:rPr>
              <a:t>έννοια </a:t>
            </a:r>
            <a:r>
              <a:rPr sz="2000" dirty="0">
                <a:latin typeface="Times New Roman"/>
                <a:cs typeface="Times New Roman"/>
              </a:rPr>
              <a:t>που </a:t>
            </a:r>
            <a:r>
              <a:rPr sz="2000" spc="-5" dirty="0">
                <a:latin typeface="Times New Roman"/>
                <a:cs typeface="Times New Roman"/>
              </a:rPr>
              <a:t>αναφέρεται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σε</a:t>
            </a:r>
            <a:endParaRPr sz="2000">
              <a:latin typeface="Times New Roman"/>
              <a:cs typeface="Times New Roman"/>
            </a:endParaRPr>
          </a:p>
          <a:p>
            <a:pPr marL="332740" marR="5080">
              <a:lnSpc>
                <a:spcPct val="100000"/>
              </a:lnSpc>
              <a:spcBef>
                <a:spcPts val="20"/>
              </a:spcBef>
            </a:pPr>
            <a:r>
              <a:rPr sz="2000" b="1" dirty="0">
                <a:latin typeface="Times New Roman"/>
                <a:cs typeface="Times New Roman"/>
              </a:rPr>
              <a:t>βραχυπρόθεσμη </a:t>
            </a:r>
            <a:r>
              <a:rPr sz="2000" b="1" spc="-15" dirty="0">
                <a:latin typeface="Times New Roman"/>
                <a:cs typeface="Times New Roman"/>
              </a:rPr>
              <a:t>επιδίωξη </a:t>
            </a:r>
            <a:r>
              <a:rPr sz="2000" spc="-10" dirty="0">
                <a:latin typeface="Times New Roman"/>
                <a:cs typeface="Times New Roman"/>
              </a:rPr>
              <a:t>και </a:t>
            </a:r>
            <a:r>
              <a:rPr sz="2000" spc="-5" dirty="0">
                <a:latin typeface="Times New Roman"/>
                <a:cs typeface="Times New Roman"/>
              </a:rPr>
              <a:t>σχετίζεται με μια </a:t>
            </a:r>
            <a:r>
              <a:rPr sz="2000" dirty="0">
                <a:latin typeface="Times New Roman"/>
                <a:cs typeface="Times New Roman"/>
              </a:rPr>
              <a:t>ή δύο </a:t>
            </a:r>
            <a:r>
              <a:rPr sz="2000" spc="-5" dirty="0">
                <a:latin typeface="Times New Roman"/>
                <a:cs typeface="Times New Roman"/>
              </a:rPr>
              <a:t>διδακτικές  </a:t>
            </a:r>
            <a:r>
              <a:rPr sz="2000" dirty="0">
                <a:latin typeface="Times New Roman"/>
                <a:cs typeface="Times New Roman"/>
              </a:rPr>
              <a:t>ενότητες. </a:t>
            </a:r>
            <a:r>
              <a:rPr sz="2000" spc="-5" dirty="0">
                <a:latin typeface="Times New Roman"/>
                <a:cs typeface="Times New Roman"/>
              </a:rPr>
              <a:t>Οι </a:t>
            </a:r>
            <a:r>
              <a:rPr sz="2000" spc="-10" dirty="0">
                <a:latin typeface="Times New Roman"/>
                <a:cs typeface="Times New Roman"/>
              </a:rPr>
              <a:t>στόχοι </a:t>
            </a:r>
            <a:r>
              <a:rPr sz="2000" spc="-5" dirty="0">
                <a:latin typeface="Times New Roman"/>
                <a:cs typeface="Times New Roman"/>
              </a:rPr>
              <a:t>διδασκαλίας διατυπώνονται κάποιες φορές </a:t>
            </a:r>
            <a:r>
              <a:rPr sz="2000" spc="-10" dirty="0">
                <a:latin typeface="Times New Roman"/>
                <a:cs typeface="Times New Roman"/>
              </a:rPr>
              <a:t>και </a:t>
            </a:r>
            <a:r>
              <a:rPr sz="2000" spc="-5" dirty="0">
                <a:latin typeface="Times New Roman"/>
                <a:cs typeface="Times New Roman"/>
              </a:rPr>
              <a:t>από </a:t>
            </a:r>
            <a:r>
              <a:rPr sz="2000" dirty="0">
                <a:latin typeface="Times New Roman"/>
                <a:cs typeface="Times New Roman"/>
              </a:rPr>
              <a:t>το  </a:t>
            </a:r>
            <a:r>
              <a:rPr sz="2000" spc="-5" dirty="0">
                <a:latin typeface="Times New Roman"/>
                <a:cs typeface="Times New Roman"/>
              </a:rPr>
              <a:t>διδάσκοντα, αφού λάβει </a:t>
            </a:r>
            <a:r>
              <a:rPr sz="2000" dirty="0">
                <a:latin typeface="Times New Roman"/>
                <a:cs typeface="Times New Roman"/>
              </a:rPr>
              <a:t>υπόψη του τη </a:t>
            </a:r>
            <a:r>
              <a:rPr sz="2000" spc="-5" dirty="0">
                <a:latin typeface="Times New Roman"/>
                <a:cs typeface="Times New Roman"/>
              </a:rPr>
              <a:t>σκοποθεσία </a:t>
            </a:r>
            <a:r>
              <a:rPr sz="2000" dirty="0">
                <a:latin typeface="Times New Roman"/>
                <a:cs typeface="Times New Roman"/>
              </a:rPr>
              <a:t>του </a:t>
            </a:r>
            <a:r>
              <a:rPr sz="2000" spc="-5" dirty="0">
                <a:latin typeface="Times New Roman"/>
                <a:cs typeface="Times New Roman"/>
              </a:rPr>
              <a:t>μαθήματος στο  </a:t>
            </a:r>
            <a:r>
              <a:rPr sz="2000" dirty="0">
                <a:latin typeface="Times New Roman"/>
                <a:cs typeface="Times New Roman"/>
              </a:rPr>
              <a:t>Α.Π. </a:t>
            </a:r>
            <a:r>
              <a:rPr sz="2000" spc="-5" dirty="0">
                <a:latin typeface="Times New Roman"/>
                <a:cs typeface="Times New Roman"/>
              </a:rPr>
              <a:t>Χρειάζεται </a:t>
            </a:r>
            <a:r>
              <a:rPr sz="2000" dirty="0">
                <a:latin typeface="Times New Roman"/>
                <a:cs typeface="Times New Roman"/>
              </a:rPr>
              <a:t>να είναι όσο το δυνατόν πιο </a:t>
            </a:r>
            <a:r>
              <a:rPr sz="2000" spc="-5" dirty="0">
                <a:latin typeface="Times New Roman"/>
                <a:cs typeface="Times New Roman"/>
              </a:rPr>
              <a:t>συγκεκριμένοι, πολύπλευροι  </a:t>
            </a:r>
            <a:r>
              <a:rPr sz="2000" spc="-10" dirty="0">
                <a:latin typeface="Times New Roman"/>
                <a:cs typeface="Times New Roman"/>
              </a:rPr>
              <a:t>και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ρεαλιστικοί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2648" y="228600"/>
            <a:ext cx="8153400" cy="990600"/>
          </a:xfrm>
          <a:custGeom>
            <a:avLst/>
            <a:gdLst/>
            <a:ahLst/>
            <a:cxnLst/>
            <a:rect l="l" t="t" r="r" b="b"/>
            <a:pathLst>
              <a:path w="8153400" h="990600">
                <a:moveTo>
                  <a:pt x="8153400" y="0"/>
                </a:moveTo>
                <a:lnTo>
                  <a:pt x="0" y="0"/>
                </a:lnTo>
                <a:lnTo>
                  <a:pt x="0" y="990600"/>
                </a:lnTo>
                <a:lnTo>
                  <a:pt x="8153400" y="990600"/>
                </a:lnTo>
                <a:lnTo>
                  <a:pt x="8153400" y="0"/>
                </a:lnTo>
                <a:close/>
              </a:path>
            </a:pathLst>
          </a:custGeom>
          <a:solidFill>
            <a:srgbClr val="D3E1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7175" rIns="0" bIns="0" rtlCol="0">
            <a:spAutoFit/>
          </a:bodyPr>
          <a:lstStyle/>
          <a:p>
            <a:pPr marL="325755">
              <a:lnSpc>
                <a:spcPct val="100000"/>
              </a:lnSpc>
              <a:spcBef>
                <a:spcPts val="105"/>
              </a:spcBef>
            </a:pPr>
            <a:r>
              <a:rPr spc="-40" dirty="0"/>
              <a:t>Τεχνικές</a:t>
            </a:r>
            <a:r>
              <a:rPr spc="-45" dirty="0"/>
              <a:t> </a:t>
            </a:r>
            <a:r>
              <a:rPr dirty="0"/>
              <a:t>αξιολόγησης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0121" y="1265682"/>
            <a:ext cx="2114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Comic Sans MS"/>
                <a:cs typeface="Comic Sans MS"/>
              </a:rPr>
              <a:t>62</a:t>
            </a:r>
            <a:endParaRPr sz="1200">
              <a:latin typeface="Comic Sans MS"/>
              <a:cs typeface="Comic Sans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470025" y="1624075"/>
          <a:ext cx="7002780" cy="4089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1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1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91440" marR="8464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Οι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παραδοσιακές τεχνικές  αξιολόγησης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3B6D2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7588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Εναλλακτικοί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τρόποι  Αξιολόγησης των</a:t>
                      </a:r>
                      <a:r>
                        <a:rPr sz="1800" b="1" spc="-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μαθητών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3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6056">
                <a:tc>
                  <a:txBody>
                    <a:bodyPr/>
                    <a:lstStyle/>
                    <a:p>
                      <a:pPr marL="91440" marR="23069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Προφορική 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αξ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ιολόγ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η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ση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185670" algn="just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Παρ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α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τ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ή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ρηση 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καθημερινής 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Εργασίας\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32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Εργασίες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στο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σπίτι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5455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Αξιολόγηση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βάσει  Φάκελου</a:t>
                      </a:r>
                      <a:r>
                        <a:rPr sz="18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(portfolio)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85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Γραπτές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εξετάσεις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Αξιολόγηση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πρότζεκτ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59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603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Μαθητική αυτοαξιολόγηση και  Ετεροαξιολόγηση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7172959" y="5918403"/>
            <a:ext cx="11506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u="sng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Επιστ</a:t>
            </a:r>
            <a:r>
              <a:rPr sz="2000" u="sng" spc="-10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ρ</a:t>
            </a:r>
            <a:r>
              <a:rPr sz="2000" u="sng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οφή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67941" y="5815076"/>
            <a:ext cx="19818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i="1" dirty="0">
                <a:latin typeface="Times New Roman"/>
                <a:cs typeface="Times New Roman"/>
              </a:rPr>
              <a:t>Μανωλάκος</a:t>
            </a:r>
            <a:r>
              <a:rPr sz="2000" i="1" spc="-80" dirty="0">
                <a:latin typeface="Times New Roman"/>
                <a:cs typeface="Times New Roman"/>
              </a:rPr>
              <a:t> </a:t>
            </a:r>
            <a:r>
              <a:rPr sz="2000" i="1" spc="-25" dirty="0">
                <a:latin typeface="Times New Roman"/>
                <a:cs typeface="Times New Roman"/>
              </a:rPr>
              <a:t>(2011)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1123" y="115823"/>
            <a:ext cx="8153400" cy="990600"/>
          </a:xfrm>
          <a:custGeom>
            <a:avLst/>
            <a:gdLst/>
            <a:ahLst/>
            <a:cxnLst/>
            <a:rect l="l" t="t" r="r" b="b"/>
            <a:pathLst>
              <a:path w="8153400" h="990600">
                <a:moveTo>
                  <a:pt x="8153400" y="0"/>
                </a:moveTo>
                <a:lnTo>
                  <a:pt x="0" y="0"/>
                </a:lnTo>
                <a:lnTo>
                  <a:pt x="0" y="990600"/>
                </a:lnTo>
                <a:lnTo>
                  <a:pt x="8153400" y="990600"/>
                </a:lnTo>
                <a:lnTo>
                  <a:pt x="8153400" y="0"/>
                </a:lnTo>
                <a:close/>
              </a:path>
            </a:pathLst>
          </a:custGeom>
          <a:solidFill>
            <a:srgbClr val="BED2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0168" y="341121"/>
            <a:ext cx="614997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Διαφοροποίηση </a:t>
            </a:r>
            <a:r>
              <a:rPr spc="-20" dirty="0"/>
              <a:t>σκοπού </a:t>
            </a:r>
            <a:r>
              <a:rPr spc="-35" dirty="0"/>
              <a:t>και</a:t>
            </a:r>
            <a:r>
              <a:rPr spc="-65" dirty="0"/>
              <a:t> </a:t>
            </a:r>
            <a:r>
              <a:rPr spc="-25" dirty="0"/>
              <a:t>στόχων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07365" y="1265682"/>
            <a:ext cx="118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omic Sans MS"/>
                <a:cs typeface="Comic Sans MS"/>
              </a:rPr>
              <a:t>6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1692" y="1586610"/>
            <a:ext cx="7625080" cy="3888104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32740" marR="128270" indent="-320040">
              <a:lnSpc>
                <a:spcPts val="2590"/>
              </a:lnSpc>
              <a:spcBef>
                <a:spcPts val="425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400" spc="-5" dirty="0">
                <a:latin typeface="Times New Roman"/>
                <a:cs typeface="Times New Roman"/>
              </a:rPr>
              <a:t>Οι </a:t>
            </a:r>
            <a:r>
              <a:rPr sz="2400" spc="-15" dirty="0">
                <a:latin typeface="Times New Roman"/>
                <a:cs typeface="Times New Roman"/>
              </a:rPr>
              <a:t>στόχοι </a:t>
            </a:r>
            <a:r>
              <a:rPr sz="2400" spc="-5" dirty="0">
                <a:latin typeface="Times New Roman"/>
                <a:cs typeface="Times New Roman"/>
              </a:rPr>
              <a:t>διαφοροποιούνται </a:t>
            </a:r>
            <a:r>
              <a:rPr sz="2400" dirty="0">
                <a:latin typeface="Times New Roman"/>
                <a:cs typeface="Times New Roman"/>
              </a:rPr>
              <a:t>από τους </a:t>
            </a:r>
            <a:r>
              <a:rPr sz="2400" spc="-10" dirty="0">
                <a:latin typeface="Times New Roman"/>
                <a:cs typeface="Times New Roman"/>
              </a:rPr>
              <a:t>σκοπούς, </a:t>
            </a:r>
            <a:r>
              <a:rPr sz="2400" spc="-5" dirty="0">
                <a:latin typeface="Times New Roman"/>
                <a:cs typeface="Times New Roman"/>
              </a:rPr>
              <a:t>διότι </a:t>
            </a:r>
            <a:r>
              <a:rPr sz="2400" dirty="0">
                <a:latin typeface="Times New Roman"/>
                <a:cs typeface="Times New Roman"/>
              </a:rPr>
              <a:t>είναι  </a:t>
            </a:r>
            <a:r>
              <a:rPr sz="2400" spc="-5" dirty="0">
                <a:latin typeface="Times New Roman"/>
                <a:cs typeface="Times New Roman"/>
              </a:rPr>
              <a:t>συγκεκριμένοι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μετρήσιμοι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DD8046"/>
              </a:buClr>
              <a:buFont typeface="Wingdings"/>
              <a:buChar char=""/>
            </a:pPr>
            <a:endParaRPr sz="315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5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400" spc="-5" dirty="0">
                <a:latin typeface="Times New Roman"/>
                <a:cs typeface="Times New Roman"/>
              </a:rPr>
              <a:t>Συνοδεύονται </a:t>
            </a:r>
            <a:r>
              <a:rPr sz="2400" dirty="0">
                <a:latin typeface="Times New Roman"/>
                <a:cs typeface="Times New Roman"/>
              </a:rPr>
              <a:t>από την πρόταση: </a:t>
            </a:r>
            <a:r>
              <a:rPr sz="2400" i="1" dirty="0">
                <a:solidFill>
                  <a:srgbClr val="B85B21"/>
                </a:solidFill>
                <a:latin typeface="Times New Roman"/>
                <a:cs typeface="Times New Roman"/>
              </a:rPr>
              <a:t>«Ο </a:t>
            </a:r>
            <a:r>
              <a:rPr sz="2400" i="1" spc="-5" dirty="0">
                <a:solidFill>
                  <a:srgbClr val="B85B21"/>
                </a:solidFill>
                <a:latin typeface="Times New Roman"/>
                <a:cs typeface="Times New Roman"/>
              </a:rPr>
              <a:t>μαθητής</a:t>
            </a:r>
            <a:r>
              <a:rPr sz="2400" i="1" spc="15" dirty="0">
                <a:solidFill>
                  <a:srgbClr val="B85B21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B85B21"/>
                </a:solidFill>
                <a:latin typeface="Times New Roman"/>
                <a:cs typeface="Times New Roman"/>
              </a:rPr>
              <a:t>να…»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DD8046"/>
              </a:buClr>
              <a:buFont typeface="Wingdings"/>
              <a:buChar char=""/>
            </a:pPr>
            <a:endParaRPr sz="3450">
              <a:latin typeface="Times New Roman"/>
              <a:cs typeface="Times New Roman"/>
            </a:endParaRPr>
          </a:p>
          <a:p>
            <a:pPr marL="332740" marR="5080" indent="-320040">
              <a:lnSpc>
                <a:spcPts val="2590"/>
              </a:lnSpc>
              <a:buClr>
                <a:srgbClr val="DD8046"/>
              </a:buClr>
              <a:buSzPct val="60416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400" spc="-5" dirty="0">
                <a:latin typeface="Times New Roman"/>
                <a:cs typeface="Times New Roman"/>
              </a:rPr>
              <a:t>Με </a:t>
            </a:r>
            <a:r>
              <a:rPr sz="2400" dirty="0">
                <a:latin typeface="Times New Roman"/>
                <a:cs typeface="Times New Roman"/>
              </a:rPr>
              <a:t>τους </a:t>
            </a:r>
            <a:r>
              <a:rPr sz="2400" spc="-10" dirty="0">
                <a:latin typeface="Times New Roman"/>
                <a:cs typeface="Times New Roman"/>
              </a:rPr>
              <a:t>στόχους </a:t>
            </a:r>
            <a:r>
              <a:rPr sz="2400" dirty="0">
                <a:latin typeface="Times New Roman"/>
                <a:cs typeface="Times New Roman"/>
              </a:rPr>
              <a:t>προσπαθούμε </a:t>
            </a:r>
            <a:r>
              <a:rPr sz="2400" spc="-5" dirty="0">
                <a:latin typeface="Times New Roman"/>
                <a:cs typeface="Times New Roman"/>
              </a:rPr>
              <a:t>να υλοποιήσουμε </a:t>
            </a:r>
            <a:r>
              <a:rPr sz="2400" dirty="0">
                <a:latin typeface="Times New Roman"/>
                <a:cs typeface="Times New Roman"/>
              </a:rPr>
              <a:t>τους  </a:t>
            </a:r>
            <a:r>
              <a:rPr sz="2400" spc="-10" dirty="0">
                <a:latin typeface="Times New Roman"/>
                <a:cs typeface="Times New Roman"/>
              </a:rPr>
              <a:t>σκοπούς </a:t>
            </a:r>
            <a:r>
              <a:rPr sz="2400" spc="-5" dirty="0">
                <a:latin typeface="Times New Roman"/>
                <a:cs typeface="Times New Roman"/>
              </a:rPr>
              <a:t>μας, </a:t>
            </a:r>
            <a:r>
              <a:rPr sz="2400" dirty="0">
                <a:latin typeface="Times New Roman"/>
                <a:cs typeface="Times New Roman"/>
              </a:rPr>
              <a:t>που είναι </a:t>
            </a:r>
            <a:r>
              <a:rPr sz="2400" spc="-15" dirty="0">
                <a:latin typeface="Times New Roman"/>
                <a:cs typeface="Times New Roman"/>
              </a:rPr>
              <a:t>γενικοί, </a:t>
            </a:r>
            <a:r>
              <a:rPr sz="2400" spc="-10" dirty="0">
                <a:latin typeface="Times New Roman"/>
                <a:cs typeface="Times New Roman"/>
              </a:rPr>
              <a:t>διαχρονικοί, </a:t>
            </a:r>
            <a:r>
              <a:rPr sz="2400" spc="-5" dirty="0">
                <a:latin typeface="Times New Roman"/>
                <a:cs typeface="Times New Roman"/>
              </a:rPr>
              <a:t>μη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μετρήσιμοι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DD8046"/>
              </a:buClr>
              <a:buFont typeface="Wingdings"/>
              <a:buChar char=""/>
            </a:pPr>
            <a:endParaRPr sz="3450">
              <a:latin typeface="Times New Roman"/>
              <a:cs typeface="Times New Roman"/>
            </a:endParaRPr>
          </a:p>
          <a:p>
            <a:pPr marL="332740" marR="762000" indent="-320040">
              <a:lnSpc>
                <a:spcPts val="2590"/>
              </a:lnSpc>
              <a:buClr>
                <a:srgbClr val="DD8046"/>
              </a:buClr>
              <a:buSzPct val="60416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400" spc="-5" dirty="0">
                <a:latin typeface="Times New Roman"/>
                <a:cs typeface="Times New Roman"/>
              </a:rPr>
              <a:t>Οι </a:t>
            </a:r>
            <a:r>
              <a:rPr sz="2400" spc="-15" dirty="0">
                <a:latin typeface="Times New Roman"/>
                <a:cs typeface="Times New Roman"/>
              </a:rPr>
              <a:t>στόχοι </a:t>
            </a:r>
            <a:r>
              <a:rPr sz="2400" spc="-10" dirty="0">
                <a:latin typeface="Times New Roman"/>
                <a:cs typeface="Times New Roman"/>
              </a:rPr>
              <a:t>εφοδιάζουν </a:t>
            </a:r>
            <a:r>
              <a:rPr sz="2400" dirty="0">
                <a:latin typeface="Times New Roman"/>
                <a:cs typeface="Times New Roman"/>
              </a:rPr>
              <a:t>τους </a:t>
            </a:r>
            <a:r>
              <a:rPr sz="2400" spc="-5" dirty="0">
                <a:latin typeface="Times New Roman"/>
                <a:cs typeface="Times New Roman"/>
              </a:rPr>
              <a:t>μαθητές με </a:t>
            </a:r>
            <a:r>
              <a:rPr sz="2400" dirty="0">
                <a:latin typeface="Times New Roman"/>
                <a:cs typeface="Times New Roman"/>
              </a:rPr>
              <a:t>την απόκτηση </a:t>
            </a:r>
            <a:r>
              <a:rPr sz="2400" dirty="0">
                <a:solidFill>
                  <a:srgbClr val="B85B21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B85B21"/>
                </a:solidFill>
                <a:latin typeface="Times New Roman"/>
                <a:cs typeface="Times New Roman"/>
              </a:rPr>
              <a:t>δεξιοτήτων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2648" y="228600"/>
            <a:ext cx="8153400" cy="990600"/>
          </a:xfrm>
          <a:custGeom>
            <a:avLst/>
            <a:gdLst/>
            <a:ahLst/>
            <a:cxnLst/>
            <a:rect l="l" t="t" r="r" b="b"/>
            <a:pathLst>
              <a:path w="8153400" h="990600">
                <a:moveTo>
                  <a:pt x="8153400" y="0"/>
                </a:moveTo>
                <a:lnTo>
                  <a:pt x="0" y="0"/>
                </a:lnTo>
                <a:lnTo>
                  <a:pt x="0" y="990600"/>
                </a:lnTo>
                <a:lnTo>
                  <a:pt x="8153400" y="990600"/>
                </a:lnTo>
                <a:lnTo>
                  <a:pt x="8153400" y="0"/>
                </a:lnTo>
                <a:close/>
              </a:path>
            </a:pathLst>
          </a:custGeom>
          <a:solidFill>
            <a:srgbClr val="BED2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4549" rIns="0" bIns="0" rtlCol="0">
            <a:spAutoFit/>
          </a:bodyPr>
          <a:lstStyle/>
          <a:p>
            <a:pPr marL="234315" algn="ctr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Α.Π.Σ.</a:t>
            </a:r>
            <a:r>
              <a:rPr sz="2800" dirty="0"/>
              <a:t> </a:t>
            </a:r>
            <a:r>
              <a:rPr sz="2800" spc="-45" dirty="0"/>
              <a:t>ΜΑΘΗΜΑΤΙΚΩΝ</a:t>
            </a:r>
            <a:endParaRPr sz="2800"/>
          </a:p>
          <a:p>
            <a:pPr marL="234950" algn="ctr">
              <a:lnSpc>
                <a:spcPct val="100000"/>
              </a:lnSpc>
            </a:pPr>
            <a:r>
              <a:rPr sz="2800" spc="-15" dirty="0"/>
              <a:t>ΣΚΟΠΟΣ-παράδειγμα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691692" y="1624711"/>
            <a:ext cx="7959725" cy="51708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454025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/>
                <a:cs typeface="Times New Roman"/>
              </a:rPr>
              <a:t>Ο </a:t>
            </a:r>
            <a:r>
              <a:rPr sz="2000" b="1" spc="-10" dirty="0">
                <a:latin typeface="Times New Roman"/>
                <a:cs typeface="Times New Roman"/>
              </a:rPr>
              <a:t>σκοπός </a:t>
            </a:r>
            <a:r>
              <a:rPr sz="2000" b="1" dirty="0">
                <a:latin typeface="Times New Roman"/>
                <a:cs typeface="Times New Roman"/>
              </a:rPr>
              <a:t>της </a:t>
            </a:r>
            <a:r>
              <a:rPr sz="2000" b="1" spc="-10" dirty="0">
                <a:latin typeface="Times New Roman"/>
                <a:cs typeface="Times New Roman"/>
              </a:rPr>
              <a:t>διδασκαλίας </a:t>
            </a:r>
            <a:r>
              <a:rPr sz="2000" b="1" spc="-15" dirty="0">
                <a:latin typeface="Times New Roman"/>
                <a:cs typeface="Times New Roman"/>
              </a:rPr>
              <a:t>των </a:t>
            </a:r>
            <a:r>
              <a:rPr sz="2000" b="1" spc="-10" dirty="0">
                <a:latin typeface="Times New Roman"/>
                <a:cs typeface="Times New Roman"/>
              </a:rPr>
              <a:t>Μαθηματικών </a:t>
            </a:r>
            <a:r>
              <a:rPr sz="2000" spc="-5" dirty="0">
                <a:latin typeface="Times New Roman"/>
                <a:cs typeface="Times New Roman"/>
              </a:rPr>
              <a:t>εντάσσεται στους  γενικότερους </a:t>
            </a:r>
            <a:r>
              <a:rPr sz="2000" spc="-10" dirty="0">
                <a:latin typeface="Times New Roman"/>
                <a:cs typeface="Times New Roman"/>
              </a:rPr>
              <a:t>σκοπούς </a:t>
            </a:r>
            <a:r>
              <a:rPr sz="2000" dirty="0">
                <a:latin typeface="Times New Roman"/>
                <a:cs typeface="Times New Roman"/>
              </a:rPr>
              <a:t>της </a:t>
            </a:r>
            <a:r>
              <a:rPr sz="2000" spc="-5" dirty="0">
                <a:latin typeface="Times New Roman"/>
                <a:cs typeface="Times New Roman"/>
              </a:rPr>
              <a:t>Εκπαίδευσης </a:t>
            </a:r>
            <a:r>
              <a:rPr sz="2000" spc="-10" dirty="0">
                <a:latin typeface="Times New Roman"/>
                <a:cs typeface="Times New Roman"/>
              </a:rPr>
              <a:t>και </a:t>
            </a:r>
            <a:r>
              <a:rPr sz="2000" spc="-5" dirty="0">
                <a:latin typeface="Times New Roman"/>
                <a:cs typeface="Times New Roman"/>
              </a:rPr>
              <a:t>αφορά </a:t>
            </a:r>
            <a:r>
              <a:rPr sz="2000" dirty="0">
                <a:latin typeface="Times New Roman"/>
                <a:cs typeface="Times New Roman"/>
              </a:rPr>
              <a:t>τη συμβολή </a:t>
            </a:r>
            <a:r>
              <a:rPr sz="2000" spc="-5" dirty="0">
                <a:latin typeface="Times New Roman"/>
                <a:cs typeface="Times New Roman"/>
              </a:rPr>
              <a:t>στην  ολοκλήρωση </a:t>
            </a:r>
            <a:r>
              <a:rPr sz="2000" dirty="0">
                <a:latin typeface="Times New Roman"/>
                <a:cs typeface="Times New Roman"/>
              </a:rPr>
              <a:t>της </a:t>
            </a:r>
            <a:r>
              <a:rPr sz="2000" spc="-5" dirty="0">
                <a:latin typeface="Times New Roman"/>
                <a:cs typeface="Times New Roman"/>
              </a:rPr>
              <a:t>προσωπικότητας </a:t>
            </a:r>
            <a:r>
              <a:rPr sz="2000" dirty="0">
                <a:latin typeface="Times New Roman"/>
                <a:cs typeface="Times New Roman"/>
              </a:rPr>
              <a:t>του </a:t>
            </a:r>
            <a:r>
              <a:rPr sz="2000" spc="-5" dirty="0">
                <a:latin typeface="Times New Roman"/>
                <a:cs typeface="Times New Roman"/>
              </a:rPr>
              <a:t>μαθητή </a:t>
            </a:r>
            <a:r>
              <a:rPr sz="2000" spc="-10" dirty="0">
                <a:latin typeface="Times New Roman"/>
                <a:cs typeface="Times New Roman"/>
              </a:rPr>
              <a:t>και </a:t>
            </a:r>
            <a:r>
              <a:rPr sz="2000" dirty="0">
                <a:latin typeface="Times New Roman"/>
                <a:cs typeface="Times New Roman"/>
              </a:rPr>
              <a:t>την επιτυχή </a:t>
            </a:r>
            <a:r>
              <a:rPr sz="2000" spc="-10" dirty="0">
                <a:latin typeface="Times New Roman"/>
                <a:cs typeface="Times New Roman"/>
              </a:rPr>
              <a:t>κοινωνική  </a:t>
            </a:r>
            <a:r>
              <a:rPr sz="2000" dirty="0">
                <a:latin typeface="Times New Roman"/>
                <a:cs typeface="Times New Roman"/>
              </a:rPr>
              <a:t>ένταξή του, εφόσον τα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Μαθηματικά:</a:t>
            </a:r>
            <a:endParaRPr sz="2000" dirty="0">
              <a:latin typeface="Times New Roman"/>
              <a:cs typeface="Times New Roman"/>
            </a:endParaRPr>
          </a:p>
          <a:p>
            <a:pPr marL="332740" marR="508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000" spc="-10" dirty="0">
                <a:latin typeface="Times New Roman"/>
                <a:cs typeface="Times New Roman"/>
              </a:rPr>
              <a:t>Ασκούν </a:t>
            </a:r>
            <a:r>
              <a:rPr sz="2000" dirty="0">
                <a:latin typeface="Times New Roman"/>
                <a:cs typeface="Times New Roman"/>
              </a:rPr>
              <a:t>τον </a:t>
            </a:r>
            <a:r>
              <a:rPr sz="2000" spc="-5" dirty="0">
                <a:latin typeface="Times New Roman"/>
                <a:cs typeface="Times New Roman"/>
              </a:rPr>
              <a:t>μαθητή στην </a:t>
            </a:r>
            <a:r>
              <a:rPr sz="2000" u="sng" spc="-5" dirty="0">
                <a:latin typeface="Times New Roman"/>
                <a:cs typeface="Times New Roman"/>
              </a:rPr>
              <a:t>μεθοδική σκέψη</a:t>
            </a:r>
            <a:r>
              <a:rPr sz="2000" spc="-5" dirty="0">
                <a:latin typeface="Times New Roman"/>
                <a:cs typeface="Times New Roman"/>
              </a:rPr>
              <a:t>, στην </a:t>
            </a:r>
            <a:r>
              <a:rPr sz="2000" u="sng" spc="-10" dirty="0">
                <a:latin typeface="Times New Roman"/>
                <a:cs typeface="Times New Roman"/>
              </a:rPr>
              <a:t>ανάλυση, </a:t>
            </a:r>
            <a:r>
              <a:rPr sz="2000" spc="-5" dirty="0">
                <a:latin typeface="Times New Roman"/>
                <a:cs typeface="Times New Roman"/>
              </a:rPr>
              <a:t>στην αφαίρεση,  στη γενίκευση, στην </a:t>
            </a:r>
            <a:r>
              <a:rPr sz="2000" dirty="0">
                <a:latin typeface="Times New Roman"/>
                <a:cs typeface="Times New Roman"/>
              </a:rPr>
              <a:t>εφαρμογή, </a:t>
            </a:r>
            <a:r>
              <a:rPr sz="2000" spc="-5" dirty="0">
                <a:latin typeface="Times New Roman"/>
                <a:cs typeface="Times New Roman"/>
              </a:rPr>
              <a:t>στην κριτική </a:t>
            </a:r>
            <a:r>
              <a:rPr sz="2000" spc="-10" dirty="0">
                <a:latin typeface="Times New Roman"/>
                <a:cs typeface="Times New Roman"/>
              </a:rPr>
              <a:t>και </a:t>
            </a:r>
            <a:r>
              <a:rPr sz="2000" spc="-5" dirty="0">
                <a:latin typeface="Times New Roman"/>
                <a:cs typeface="Times New Roman"/>
              </a:rPr>
              <a:t>στις </a:t>
            </a:r>
            <a:r>
              <a:rPr sz="2000" dirty="0">
                <a:latin typeface="Times New Roman"/>
                <a:cs typeface="Times New Roman"/>
              </a:rPr>
              <a:t>λογικές </a:t>
            </a:r>
            <a:r>
              <a:rPr sz="2000" spc="-5" dirty="0">
                <a:latin typeface="Times New Roman"/>
                <a:cs typeface="Times New Roman"/>
              </a:rPr>
              <a:t>διεργασίες  </a:t>
            </a:r>
            <a:r>
              <a:rPr sz="2000" spc="-10" dirty="0">
                <a:latin typeface="Times New Roman"/>
                <a:cs typeface="Times New Roman"/>
              </a:rPr>
              <a:t>και </a:t>
            </a:r>
            <a:r>
              <a:rPr sz="2000" dirty="0">
                <a:latin typeface="Times New Roman"/>
                <a:cs typeface="Times New Roman"/>
              </a:rPr>
              <a:t>τον </a:t>
            </a:r>
            <a:r>
              <a:rPr sz="2000" spc="-10" dirty="0">
                <a:latin typeface="Times New Roman"/>
                <a:cs typeface="Times New Roman"/>
              </a:rPr>
              <a:t>διδάσκουν </a:t>
            </a:r>
            <a:r>
              <a:rPr sz="2000" dirty="0">
                <a:latin typeface="Times New Roman"/>
                <a:cs typeface="Times New Roman"/>
              </a:rPr>
              <a:t>να </a:t>
            </a:r>
            <a:r>
              <a:rPr sz="2000" spc="-5" dirty="0">
                <a:latin typeface="Times New Roman"/>
                <a:cs typeface="Times New Roman"/>
              </a:rPr>
              <a:t>διατυπώνει </a:t>
            </a:r>
            <a:r>
              <a:rPr sz="2000" dirty="0">
                <a:latin typeface="Times New Roman"/>
                <a:cs typeface="Times New Roman"/>
              </a:rPr>
              <a:t>τα διανοήματά του </a:t>
            </a:r>
            <a:r>
              <a:rPr sz="2000" spc="-5" dirty="0">
                <a:latin typeface="Times New Roman"/>
                <a:cs typeface="Times New Roman"/>
              </a:rPr>
              <a:t>με τάξη, σαφήνεια,  </a:t>
            </a:r>
            <a:r>
              <a:rPr sz="2000" spc="-10" dirty="0">
                <a:latin typeface="Times New Roman"/>
                <a:cs typeface="Times New Roman"/>
              </a:rPr>
              <a:t>λιτότητα και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ακρίβεια.</a:t>
            </a:r>
            <a:endParaRPr sz="2000" dirty="0">
              <a:latin typeface="Times New Roman"/>
              <a:cs typeface="Times New Roman"/>
            </a:endParaRPr>
          </a:p>
          <a:p>
            <a:pPr marL="332740" marR="214629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000" spc="-15" dirty="0">
                <a:latin typeface="Times New Roman"/>
                <a:cs typeface="Times New Roman"/>
              </a:rPr>
              <a:t>Αναπτύσσουν </a:t>
            </a:r>
            <a:r>
              <a:rPr sz="2000" dirty="0">
                <a:latin typeface="Times New Roman"/>
                <a:cs typeface="Times New Roman"/>
              </a:rPr>
              <a:t>την </a:t>
            </a:r>
            <a:r>
              <a:rPr sz="2000" u="sng" spc="-5" dirty="0">
                <a:latin typeface="Times New Roman"/>
                <a:cs typeface="Times New Roman"/>
              </a:rPr>
              <a:t>παρατηρητικότητα, </a:t>
            </a:r>
            <a:r>
              <a:rPr sz="2000" dirty="0">
                <a:latin typeface="Times New Roman"/>
                <a:cs typeface="Times New Roman"/>
              </a:rPr>
              <a:t>την </a:t>
            </a:r>
            <a:r>
              <a:rPr sz="2000" u="sng" dirty="0">
                <a:latin typeface="Times New Roman"/>
                <a:cs typeface="Times New Roman"/>
              </a:rPr>
              <a:t>προσοχή, </a:t>
            </a:r>
            <a:r>
              <a:rPr sz="2000" dirty="0">
                <a:latin typeface="Times New Roman"/>
                <a:cs typeface="Times New Roman"/>
              </a:rPr>
              <a:t>τη </a:t>
            </a:r>
            <a:r>
              <a:rPr sz="2000" spc="-5" dirty="0">
                <a:latin typeface="Times New Roman"/>
                <a:cs typeface="Times New Roman"/>
              </a:rPr>
              <a:t>δύναμη  αυτοσυγκέντρωσης, </a:t>
            </a:r>
            <a:r>
              <a:rPr sz="2000" dirty="0">
                <a:latin typeface="Times New Roman"/>
                <a:cs typeface="Times New Roman"/>
              </a:rPr>
              <a:t>την επιμονή, την </a:t>
            </a:r>
            <a:r>
              <a:rPr sz="2000" spc="-5" dirty="0">
                <a:latin typeface="Times New Roman"/>
                <a:cs typeface="Times New Roman"/>
              </a:rPr>
              <a:t>πρωτοβουλία, </a:t>
            </a:r>
            <a:r>
              <a:rPr sz="2000" dirty="0">
                <a:latin typeface="Times New Roman"/>
                <a:cs typeface="Times New Roman"/>
              </a:rPr>
              <a:t>τη δημιουργική  </a:t>
            </a:r>
            <a:r>
              <a:rPr sz="2000" spc="-5" dirty="0">
                <a:latin typeface="Times New Roman"/>
                <a:cs typeface="Times New Roman"/>
              </a:rPr>
              <a:t>φαντασία, </a:t>
            </a:r>
            <a:r>
              <a:rPr sz="2000" dirty="0">
                <a:latin typeface="Times New Roman"/>
                <a:cs typeface="Times New Roman"/>
              </a:rPr>
              <a:t>την ελεύθερη </a:t>
            </a:r>
            <a:r>
              <a:rPr sz="2000" spc="-5" dirty="0">
                <a:latin typeface="Times New Roman"/>
                <a:cs typeface="Times New Roman"/>
              </a:rPr>
              <a:t>σκέψη, καλλιεργούν </a:t>
            </a:r>
            <a:r>
              <a:rPr sz="2000" dirty="0">
                <a:latin typeface="Times New Roman"/>
                <a:cs typeface="Times New Roman"/>
              </a:rPr>
              <a:t>την </a:t>
            </a:r>
            <a:r>
              <a:rPr sz="2000" spc="-5" dirty="0">
                <a:latin typeface="Times New Roman"/>
                <a:cs typeface="Times New Roman"/>
              </a:rPr>
              <a:t>αίσθηση </a:t>
            </a:r>
            <a:r>
              <a:rPr sz="2000" dirty="0">
                <a:latin typeface="Times New Roman"/>
                <a:cs typeface="Times New Roman"/>
              </a:rPr>
              <a:t>της </a:t>
            </a:r>
            <a:r>
              <a:rPr sz="2000" spc="-5" dirty="0">
                <a:latin typeface="Times New Roman"/>
                <a:cs typeface="Times New Roman"/>
              </a:rPr>
              <a:t>αρμονίας,  της τάξης </a:t>
            </a:r>
            <a:r>
              <a:rPr sz="2000" spc="-10" dirty="0">
                <a:latin typeface="Times New Roman"/>
                <a:cs typeface="Times New Roman"/>
              </a:rPr>
              <a:t>και </a:t>
            </a:r>
            <a:r>
              <a:rPr sz="2000" dirty="0">
                <a:latin typeface="Times New Roman"/>
                <a:cs typeface="Times New Roman"/>
              </a:rPr>
              <a:t>του </a:t>
            </a:r>
            <a:r>
              <a:rPr sz="2000" spc="-5" dirty="0">
                <a:latin typeface="Times New Roman"/>
                <a:cs typeface="Times New Roman"/>
              </a:rPr>
              <a:t>ωραίου </a:t>
            </a:r>
            <a:r>
              <a:rPr sz="2000" spc="-10" dirty="0">
                <a:latin typeface="Times New Roman"/>
                <a:cs typeface="Times New Roman"/>
              </a:rPr>
              <a:t>και </a:t>
            </a:r>
            <a:r>
              <a:rPr sz="2000" spc="-5" dirty="0">
                <a:latin typeface="Times New Roman"/>
                <a:cs typeface="Times New Roman"/>
              </a:rPr>
              <a:t>διεγείρουν </a:t>
            </a:r>
            <a:r>
              <a:rPr sz="2000" dirty="0">
                <a:latin typeface="Times New Roman"/>
                <a:cs typeface="Times New Roman"/>
              </a:rPr>
              <a:t>το </a:t>
            </a:r>
            <a:r>
              <a:rPr sz="2000" spc="-10" dirty="0">
                <a:latin typeface="Times New Roman"/>
                <a:cs typeface="Times New Roman"/>
              </a:rPr>
              <a:t>κριτικό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πνεύμα.</a:t>
            </a:r>
          </a:p>
          <a:p>
            <a:pPr marL="332740" marR="16891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000" spc="-5" dirty="0">
                <a:latin typeface="Times New Roman"/>
                <a:cs typeface="Times New Roman"/>
              </a:rPr>
              <a:t>Είναι απαραίτητα στην καθημερινή </a:t>
            </a:r>
            <a:r>
              <a:rPr sz="2000" spc="-25" dirty="0">
                <a:latin typeface="Times New Roman"/>
                <a:cs typeface="Times New Roman"/>
              </a:rPr>
              <a:t>ζωή </a:t>
            </a:r>
            <a:r>
              <a:rPr sz="2000" spc="-10" dirty="0">
                <a:latin typeface="Times New Roman"/>
                <a:cs typeface="Times New Roman"/>
              </a:rPr>
              <a:t>και </a:t>
            </a:r>
            <a:r>
              <a:rPr sz="2000" spc="-5" dirty="0">
                <a:latin typeface="Times New Roman"/>
                <a:cs typeface="Times New Roman"/>
              </a:rPr>
              <a:t>ιδιαίτερα στο </a:t>
            </a:r>
            <a:r>
              <a:rPr sz="2000" spc="-15" dirty="0">
                <a:latin typeface="Times New Roman"/>
                <a:cs typeface="Times New Roman"/>
              </a:rPr>
              <a:t>χώρο </a:t>
            </a:r>
            <a:r>
              <a:rPr sz="2000" spc="-5" dirty="0">
                <a:latin typeface="Times New Roman"/>
                <a:cs typeface="Times New Roman"/>
              </a:rPr>
              <a:t>εργασίας  αλλά </a:t>
            </a:r>
            <a:r>
              <a:rPr sz="2000" spc="-10" dirty="0">
                <a:latin typeface="Times New Roman"/>
                <a:cs typeface="Times New Roman"/>
              </a:rPr>
              <a:t>και </a:t>
            </a:r>
            <a:r>
              <a:rPr sz="2000" dirty="0">
                <a:latin typeface="Times New Roman"/>
                <a:cs typeface="Times New Roman"/>
              </a:rPr>
              <a:t>για </a:t>
            </a:r>
            <a:r>
              <a:rPr sz="2000" spc="-5" dirty="0">
                <a:latin typeface="Times New Roman"/>
                <a:cs typeface="Times New Roman"/>
              </a:rPr>
              <a:t>την ανάπτυξη </a:t>
            </a:r>
            <a:r>
              <a:rPr sz="2000" spc="-10" dirty="0">
                <a:latin typeface="Times New Roman"/>
                <a:cs typeface="Times New Roman"/>
              </a:rPr>
              <a:t>και </a:t>
            </a:r>
            <a:r>
              <a:rPr sz="2000" spc="-5" dirty="0">
                <a:latin typeface="Times New Roman"/>
                <a:cs typeface="Times New Roman"/>
              </a:rPr>
              <a:t>εξέλιξη </a:t>
            </a:r>
            <a:r>
              <a:rPr sz="2000" dirty="0">
                <a:latin typeface="Times New Roman"/>
                <a:cs typeface="Times New Roman"/>
              </a:rPr>
              <a:t>των άλλων επιστημών </a:t>
            </a:r>
            <a:r>
              <a:rPr sz="2000" spc="-10" dirty="0">
                <a:latin typeface="Times New Roman"/>
                <a:cs typeface="Times New Roman"/>
              </a:rPr>
              <a:t>και  </a:t>
            </a:r>
            <a:r>
              <a:rPr sz="2000" spc="-5" dirty="0">
                <a:latin typeface="Times New Roman"/>
                <a:cs typeface="Times New Roman"/>
              </a:rPr>
              <a:t>ιδιαίτερα </a:t>
            </a:r>
            <a:r>
              <a:rPr sz="2000" dirty="0">
                <a:latin typeface="Times New Roman"/>
                <a:cs typeface="Times New Roman"/>
              </a:rPr>
              <a:t>της </a:t>
            </a:r>
            <a:r>
              <a:rPr sz="2000" spc="-10" dirty="0">
                <a:latin typeface="Times New Roman"/>
                <a:cs typeface="Times New Roman"/>
              </a:rPr>
              <a:t>Τεχνολογίας, </a:t>
            </a:r>
            <a:r>
              <a:rPr sz="2000" dirty="0">
                <a:latin typeface="Times New Roman"/>
                <a:cs typeface="Times New Roman"/>
              </a:rPr>
              <a:t>της </a:t>
            </a:r>
            <a:r>
              <a:rPr sz="2000" spc="-5" dirty="0">
                <a:latin typeface="Times New Roman"/>
                <a:cs typeface="Times New Roman"/>
              </a:rPr>
              <a:t>Οικονομίας </a:t>
            </a:r>
            <a:r>
              <a:rPr sz="2000" spc="-10" dirty="0">
                <a:latin typeface="Times New Roman"/>
                <a:cs typeface="Times New Roman"/>
              </a:rPr>
              <a:t>και </a:t>
            </a:r>
            <a:r>
              <a:rPr sz="2000" dirty="0">
                <a:latin typeface="Times New Roman"/>
                <a:cs typeface="Times New Roman"/>
              </a:rPr>
              <a:t>των </a:t>
            </a:r>
            <a:r>
              <a:rPr sz="2000" spc="-5" dirty="0">
                <a:latin typeface="Times New Roman"/>
                <a:cs typeface="Times New Roman"/>
              </a:rPr>
              <a:t>Κοινωνικών  Επιστημών.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7365" y="1265682"/>
            <a:ext cx="118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omic Sans MS"/>
                <a:cs typeface="Comic Sans MS"/>
              </a:rPr>
              <a:t>7</a:t>
            </a:r>
            <a:endParaRPr sz="1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2648" y="228600"/>
            <a:ext cx="8153400" cy="990600"/>
          </a:xfrm>
          <a:custGeom>
            <a:avLst/>
            <a:gdLst/>
            <a:ahLst/>
            <a:cxnLst/>
            <a:rect l="l" t="t" r="r" b="b"/>
            <a:pathLst>
              <a:path w="8153400" h="990600">
                <a:moveTo>
                  <a:pt x="8153400" y="0"/>
                </a:moveTo>
                <a:lnTo>
                  <a:pt x="0" y="0"/>
                </a:lnTo>
                <a:lnTo>
                  <a:pt x="0" y="990600"/>
                </a:lnTo>
                <a:lnTo>
                  <a:pt x="8153400" y="990600"/>
                </a:lnTo>
                <a:lnTo>
                  <a:pt x="8153400" y="0"/>
                </a:lnTo>
                <a:close/>
              </a:path>
            </a:pathLst>
          </a:custGeom>
          <a:solidFill>
            <a:srgbClr val="BED2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315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Α.Π.Σ.</a:t>
            </a:r>
            <a:r>
              <a:rPr spc="-30" dirty="0"/>
              <a:t> </a:t>
            </a:r>
            <a:r>
              <a:rPr spc="-45" dirty="0"/>
              <a:t>ΜΑΘΗΜΑΤΙΚΩΝ</a:t>
            </a:r>
          </a:p>
          <a:p>
            <a:pPr marL="234950" algn="ctr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ΣΤΟΧΟΙ-παράδειγμα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1692" y="1530832"/>
            <a:ext cx="7983220" cy="3476625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2900" spc="-5" dirty="0">
                <a:latin typeface="Times New Roman"/>
                <a:cs typeface="Times New Roman"/>
              </a:rPr>
              <a:t>Οι μαθητές</a:t>
            </a:r>
            <a:r>
              <a:rPr sz="2900" spc="-40" dirty="0">
                <a:latin typeface="Times New Roman"/>
                <a:cs typeface="Times New Roman"/>
              </a:rPr>
              <a:t> </a:t>
            </a:r>
            <a:r>
              <a:rPr sz="2900" dirty="0">
                <a:latin typeface="Times New Roman"/>
                <a:cs typeface="Times New Roman"/>
              </a:rPr>
              <a:t>επιδιώκεται:</a:t>
            </a:r>
            <a:endParaRPr sz="2900">
              <a:latin typeface="Times New Roman"/>
              <a:cs typeface="Times New Roman"/>
            </a:endParaRPr>
          </a:p>
          <a:p>
            <a:pPr marL="332740" marR="5080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imes New Roman"/>
                <a:cs typeface="Times New Roman"/>
              </a:rPr>
              <a:t>Να απαγγέλλουν, </a:t>
            </a:r>
            <a:r>
              <a:rPr sz="2900" spc="-5" dirty="0">
                <a:latin typeface="Times New Roman"/>
                <a:cs typeface="Times New Roman"/>
              </a:rPr>
              <a:t>να </a:t>
            </a:r>
            <a:r>
              <a:rPr sz="2900" spc="-15" dirty="0">
                <a:latin typeface="Times New Roman"/>
                <a:cs typeface="Times New Roman"/>
              </a:rPr>
              <a:t>διαβάζουν, </a:t>
            </a:r>
            <a:r>
              <a:rPr sz="2900" spc="-5" dirty="0">
                <a:latin typeface="Times New Roman"/>
                <a:cs typeface="Times New Roman"/>
              </a:rPr>
              <a:t>να </a:t>
            </a:r>
            <a:r>
              <a:rPr sz="2900" dirty="0">
                <a:latin typeface="Times New Roman"/>
                <a:cs typeface="Times New Roman"/>
              </a:rPr>
              <a:t>γράφουν </a:t>
            </a:r>
            <a:r>
              <a:rPr sz="2900" spc="-10" dirty="0">
                <a:latin typeface="Times New Roman"/>
                <a:cs typeface="Times New Roman"/>
              </a:rPr>
              <a:t>και </a:t>
            </a:r>
            <a:r>
              <a:rPr sz="2900" spc="-5" dirty="0">
                <a:latin typeface="Times New Roman"/>
                <a:cs typeface="Times New Roman"/>
              </a:rPr>
              <a:t>να  διατάσσουν τους </a:t>
            </a:r>
            <a:r>
              <a:rPr sz="2900" spc="-10" dirty="0">
                <a:latin typeface="Times New Roman"/>
                <a:cs typeface="Times New Roman"/>
              </a:rPr>
              <a:t>φυσικούς </a:t>
            </a:r>
            <a:r>
              <a:rPr sz="2900" dirty="0">
                <a:latin typeface="Times New Roman"/>
                <a:cs typeface="Times New Roman"/>
              </a:rPr>
              <a:t>αριθμούς </a:t>
            </a:r>
            <a:r>
              <a:rPr sz="2900" spc="-5" dirty="0">
                <a:latin typeface="Times New Roman"/>
                <a:cs typeface="Times New Roman"/>
              </a:rPr>
              <a:t>μέχρι </a:t>
            </a:r>
            <a:r>
              <a:rPr sz="2900" dirty="0">
                <a:latin typeface="Times New Roman"/>
                <a:cs typeface="Times New Roman"/>
              </a:rPr>
              <a:t>το</a:t>
            </a:r>
            <a:r>
              <a:rPr sz="2900" spc="-70" dirty="0">
                <a:latin typeface="Times New Roman"/>
                <a:cs typeface="Times New Roman"/>
              </a:rPr>
              <a:t> </a:t>
            </a:r>
            <a:r>
              <a:rPr sz="2900" dirty="0">
                <a:latin typeface="Times New Roman"/>
                <a:cs typeface="Times New Roman"/>
              </a:rPr>
              <a:t>100.</a:t>
            </a:r>
            <a:endParaRPr sz="2900">
              <a:latin typeface="Times New Roman"/>
              <a:cs typeface="Times New Roman"/>
            </a:endParaRPr>
          </a:p>
          <a:p>
            <a:pPr marL="332740" marR="328295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imes New Roman"/>
                <a:cs typeface="Times New Roman"/>
              </a:rPr>
              <a:t>Να εκτελούν τις </a:t>
            </a:r>
            <a:r>
              <a:rPr sz="2900" spc="-5" dirty="0">
                <a:latin typeface="Times New Roman"/>
                <a:cs typeface="Times New Roman"/>
              </a:rPr>
              <a:t>πράξεις </a:t>
            </a:r>
            <a:r>
              <a:rPr sz="2900" dirty="0">
                <a:latin typeface="Times New Roman"/>
                <a:cs typeface="Times New Roman"/>
              </a:rPr>
              <a:t>της πρόσθεσης </a:t>
            </a:r>
            <a:r>
              <a:rPr sz="2900" spc="-10" dirty="0">
                <a:latin typeface="Times New Roman"/>
                <a:cs typeface="Times New Roman"/>
              </a:rPr>
              <a:t>και </a:t>
            </a:r>
            <a:r>
              <a:rPr sz="2900" dirty="0">
                <a:latin typeface="Times New Roman"/>
                <a:cs typeface="Times New Roman"/>
              </a:rPr>
              <a:t>της  αφαίρεσης με αριθμούς που </a:t>
            </a:r>
            <a:r>
              <a:rPr sz="2900" spc="-5" dirty="0">
                <a:latin typeface="Times New Roman"/>
                <a:cs typeface="Times New Roman"/>
              </a:rPr>
              <a:t>δεν </a:t>
            </a:r>
            <a:r>
              <a:rPr sz="2900" dirty="0">
                <a:latin typeface="Times New Roman"/>
                <a:cs typeface="Times New Roman"/>
              </a:rPr>
              <a:t>ξεπερνούν το</a:t>
            </a:r>
            <a:r>
              <a:rPr sz="2900" spc="-130" dirty="0">
                <a:latin typeface="Times New Roman"/>
                <a:cs typeface="Times New Roman"/>
              </a:rPr>
              <a:t> </a:t>
            </a:r>
            <a:r>
              <a:rPr sz="2900" dirty="0">
                <a:latin typeface="Times New Roman"/>
                <a:cs typeface="Times New Roman"/>
              </a:rPr>
              <a:t>20.</a:t>
            </a:r>
            <a:endParaRPr sz="2900">
              <a:latin typeface="Times New Roman"/>
              <a:cs typeface="Times New Roman"/>
            </a:endParaRPr>
          </a:p>
          <a:p>
            <a:pPr marL="332740" marR="508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imes New Roman"/>
                <a:cs typeface="Times New Roman"/>
              </a:rPr>
              <a:t>Να </a:t>
            </a:r>
            <a:r>
              <a:rPr sz="2900" spc="-10" dirty="0">
                <a:latin typeface="Times New Roman"/>
                <a:cs typeface="Times New Roman"/>
              </a:rPr>
              <a:t>εξοικειωθούν </a:t>
            </a:r>
            <a:r>
              <a:rPr sz="2900" spc="-5" dirty="0">
                <a:latin typeface="Times New Roman"/>
                <a:cs typeface="Times New Roman"/>
              </a:rPr>
              <a:t>με καταστάσεις επανάληψης</a:t>
            </a:r>
            <a:r>
              <a:rPr sz="2900" spc="-65" dirty="0">
                <a:latin typeface="Times New Roman"/>
                <a:cs typeface="Times New Roman"/>
              </a:rPr>
              <a:t> </a:t>
            </a:r>
            <a:r>
              <a:rPr sz="2900" spc="-5" dirty="0">
                <a:latin typeface="Times New Roman"/>
                <a:cs typeface="Times New Roman"/>
              </a:rPr>
              <a:t>ίσων  </a:t>
            </a:r>
            <a:r>
              <a:rPr sz="2900" dirty="0">
                <a:latin typeface="Times New Roman"/>
                <a:cs typeface="Times New Roman"/>
              </a:rPr>
              <a:t>ποσοτήτων </a:t>
            </a:r>
            <a:r>
              <a:rPr sz="2900" spc="-10" dirty="0">
                <a:latin typeface="Times New Roman"/>
                <a:cs typeface="Times New Roman"/>
              </a:rPr>
              <a:t>και </a:t>
            </a:r>
            <a:r>
              <a:rPr sz="2900" spc="-5" dirty="0">
                <a:latin typeface="Times New Roman"/>
                <a:cs typeface="Times New Roman"/>
              </a:rPr>
              <a:t>διαμερισμού</a:t>
            </a:r>
            <a:r>
              <a:rPr sz="2900" spc="-45" dirty="0">
                <a:latin typeface="Times New Roman"/>
                <a:cs typeface="Times New Roman"/>
              </a:rPr>
              <a:t> </a:t>
            </a:r>
            <a:r>
              <a:rPr sz="2900" spc="-5" dirty="0">
                <a:latin typeface="Times New Roman"/>
                <a:cs typeface="Times New Roman"/>
              </a:rPr>
              <a:t>(μερισμού).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7365" y="1265682"/>
            <a:ext cx="118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omic Sans MS"/>
                <a:cs typeface="Comic Sans MS"/>
              </a:rPr>
              <a:t>8</a:t>
            </a:r>
            <a:endParaRPr sz="1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82BAD2-C6A1-497B-88C9-1443DF370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7590269" cy="44627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l-GR" dirty="0"/>
              <a:t>Ταξινόμηση στόχων</a:t>
            </a: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F5DA2CEF-B2A1-437A-B5FA-6B5B6C9CF1E5}"/>
              </a:ext>
            </a:extLst>
          </p:cNvPr>
          <p:cNvSpPr/>
          <p:nvPr/>
        </p:nvSpPr>
        <p:spPr>
          <a:xfrm>
            <a:off x="457200" y="1582341"/>
            <a:ext cx="8305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800" dirty="0"/>
              <a:t>Οι στόχοι μπορούν να ταξινομηθούν σε 3 κατηγορίες:</a:t>
            </a:r>
          </a:p>
          <a:p>
            <a:pPr algn="just"/>
            <a:r>
              <a:rPr lang="el-GR" sz="2800" b="1" dirty="0">
                <a:solidFill>
                  <a:srgbClr val="FF0000"/>
                </a:solidFill>
              </a:rPr>
              <a:t>Γνωστικοί: </a:t>
            </a:r>
            <a:r>
              <a:rPr lang="el-GR" sz="2800" dirty="0"/>
              <a:t>ένα από τα πιο σημαντικά πλαίσια αναφοράς και ταξινόμησης γνωστικών στόχων αποτελεί η ταξινομία των εκπαιδευτικών στόχων του </a:t>
            </a:r>
            <a:r>
              <a:rPr lang="el-GR" sz="2800" dirty="0" err="1"/>
              <a:t>Bloom</a:t>
            </a:r>
            <a:r>
              <a:rPr lang="el-GR" sz="2800" dirty="0"/>
              <a:t> (1956)</a:t>
            </a:r>
          </a:p>
          <a:p>
            <a:pPr algn="just"/>
            <a:r>
              <a:rPr lang="el-GR" sz="2800" b="1" dirty="0">
                <a:solidFill>
                  <a:srgbClr val="FF0000"/>
                </a:solidFill>
              </a:rPr>
              <a:t>Συναισθηματικοί: </a:t>
            </a:r>
            <a:r>
              <a:rPr lang="el-GR" sz="2800" dirty="0"/>
              <a:t>στόχοι που σχετίζονται με συναισθηματικά αποτελέσματα, στάσεις, αξίες</a:t>
            </a:r>
          </a:p>
          <a:p>
            <a:pPr algn="just"/>
            <a:r>
              <a:rPr lang="el-GR" sz="2800" b="1" dirty="0">
                <a:solidFill>
                  <a:srgbClr val="FF0000"/>
                </a:solidFill>
              </a:rPr>
              <a:t>Ψυχοκινητικοί: </a:t>
            </a:r>
            <a:r>
              <a:rPr lang="el-GR" sz="2800" dirty="0"/>
              <a:t>στόχοι που σχετίζονται με σωματικές λειτουργίες, δεξιότητες</a:t>
            </a:r>
          </a:p>
        </p:txBody>
      </p:sp>
    </p:spTree>
    <p:extLst>
      <p:ext uri="{BB962C8B-B14F-4D97-AF65-F5344CB8AC3E}">
        <p14:creationId xmlns:p14="http://schemas.microsoft.com/office/powerpoint/2010/main" val="2554290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B61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3383</Words>
  <Application>Microsoft Office PowerPoint</Application>
  <PresentationFormat>Προβολή στην οθόνη (4:3)</PresentationFormat>
  <Paragraphs>384</Paragraphs>
  <Slides>50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50</vt:i4>
      </vt:variant>
    </vt:vector>
  </HeadingPairs>
  <TitlesOfParts>
    <vt:vector size="56" baseType="lpstr">
      <vt:lpstr>Arial</vt:lpstr>
      <vt:lpstr>Calibri</vt:lpstr>
      <vt:lpstr>Comic Sans MS</vt:lpstr>
      <vt:lpstr>Times New Roman</vt:lpstr>
      <vt:lpstr>Wingdings</vt:lpstr>
      <vt:lpstr>Office Theme</vt:lpstr>
      <vt:lpstr>3ος άξονας</vt:lpstr>
      <vt:lpstr>Πλαίσιο Δόμησης της Διδασκαλίας-  Ο Διδακτικός Σχεδιασμός</vt:lpstr>
      <vt:lpstr>Παρουσίαση του PowerPoint</vt:lpstr>
      <vt:lpstr>Α. ΤΙ ΔΙΔΑΣΚΟΥΜΕ…</vt:lpstr>
      <vt:lpstr>Β. ΓΙΑΤΙ ΔΙΔΑΣΚΟΥΜΕ…;;</vt:lpstr>
      <vt:lpstr>Διαφοροποίηση σκοπού και στόχων</vt:lpstr>
      <vt:lpstr>Α.Π.Σ. ΜΑΘΗΜΑΤΙΚΩΝ ΣΚΟΠΟΣ-παράδειγμα</vt:lpstr>
      <vt:lpstr>Α.Π.Σ. ΜΑΘΗΜΑΤΙΚΩΝ ΣΤΟΧΟΙ-παράδειγμα</vt:lpstr>
      <vt:lpstr>Ταξινόμηση στόχων</vt:lpstr>
      <vt:lpstr>1. Στοχοταξινομία του Bloom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ΑΝΑΛΥΤΙΚΟ ΠΡΟΓΡΑΜΜΑ ΣΠΟΥ∆ΩΝ ΓΙΑ ΤΟ ΜΑΘΗΜΑ</vt:lpstr>
      <vt:lpstr>Ψυχολογική προετοιμασία των μαθητών σχετικά με  το νέο αντικείμενο (Ι)</vt:lpstr>
      <vt:lpstr>Παράδειγμα από τη Μελέτη Περιβάλλοντος (Διδάσκοντας τον κύκλο του νερού στη Β΄ Δημοτικού μέσω ηχητικού video)</vt:lpstr>
      <vt:lpstr>Παρουσίαση του PowerPoint</vt:lpstr>
      <vt:lpstr>Παράδειγμα από μάθημα της  Γλώσσας</vt:lpstr>
      <vt:lpstr>Παράδειγμα από τα Μαθηματικά (Διδάσκοντας τον πολλαπλασιασμό μέσω της μουσικής)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Τι σημαίνει προϊδεάζω γνωσιολογικά τους μαθητές;</vt:lpstr>
      <vt:lpstr>Οι προκαταβολικοί οργανωτές</vt:lpstr>
      <vt:lpstr>Παραδείγματα προκαταβολικών οργανωτών  (Γλώσσα Α΄ Δημοτικού)</vt:lpstr>
      <vt:lpstr>Παραδείγματα προκαταβολικών οργανωτών</vt:lpstr>
      <vt:lpstr>Προηγούμενες γνώσεις των μαθητών</vt:lpstr>
      <vt:lpstr>Διδάσκοντας το κειμενικό είδος της περιγραφής αντικειμένου (Μάθημα Γλώσσα)</vt:lpstr>
      <vt:lpstr>Παρουσίαση του PowerPoint</vt:lpstr>
      <vt:lpstr>Παράδειγμα από τις Φυσικές Επιστήμες (Διδάσκοντας τις έννοιες θερμότητα και θερμοκρασία)</vt:lpstr>
      <vt:lpstr>Θέση των ερωτήσεων στη διδασκαλία</vt:lpstr>
      <vt:lpstr>Οι ερωτήσεις του εκπαιδευτικού</vt:lpstr>
      <vt:lpstr>Είδη ερωτήσεων</vt:lpstr>
      <vt:lpstr>Ερωτήσεις εμβάθυνσης</vt:lpstr>
      <vt:lpstr>Ερωτήσεις συγκλίνουσας – αποκλίνουσας  σκέψης</vt:lpstr>
      <vt:lpstr>Χαρακτηριστικά ανοιχτής ερώτησης:</vt:lpstr>
      <vt:lpstr>Ερωτήσεις γνώσεων</vt:lpstr>
      <vt:lpstr>Ερωτήσεις κρίσεως</vt:lpstr>
      <vt:lpstr>Εκπαιδευτικές τεχνικές</vt:lpstr>
      <vt:lpstr>Εκπαιδευτικές τεχνικές</vt:lpstr>
      <vt:lpstr>Εκπαιδευτικές τεχνικές</vt:lpstr>
      <vt:lpstr>Εκπαιδευτικές τεχνικές</vt:lpstr>
      <vt:lpstr>Εκπαιδευτικές τεχνικές</vt:lpstr>
      <vt:lpstr>Παρουσίαση του PowerPoint</vt:lpstr>
      <vt:lpstr>Στόχοι της Αξιολόγησης</vt:lpstr>
      <vt:lpstr>Μορφές Αξιολόγησης</vt:lpstr>
      <vt:lpstr>Μεταγνωστική αξιολόγηση</vt:lpstr>
      <vt:lpstr>Τεχνικές αξιολόγησης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Culturally responsive teaching Πολιτισμική σχετική διδασκαλία</dc:title>
  <dc:creator>ARAVANIS  SPYROS</dc:creator>
  <cp:lastModifiedBy>TEKOS</cp:lastModifiedBy>
  <cp:revision>2</cp:revision>
  <dcterms:created xsi:type="dcterms:W3CDTF">2021-11-13T16:31:37Z</dcterms:created>
  <dcterms:modified xsi:type="dcterms:W3CDTF">2022-11-07T12:46:13Z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2018-11-02T00:00:00Z</vt:filetime>
  </property>
  <property fmtid="{D5CDD505-2E9C-101B-9397-08002B2CF9AE}" pid="3" name="Creator">
    <vt:lpwstr>Foxit Software Inc.</vt:lpwstr>
  </property>
  <property fmtid="{D5CDD505-2E9C-101B-9397-08002B2CF9AE}" pid="4" name="LastSaved">
    <vt:filetime>2021-11-13T00:00:00Z</vt:filetime>
  </property>
</Properties>
</file>