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1"/>
  </p:notesMasterIdLst>
  <p:handoutMasterIdLst>
    <p:handoutMasterId r:id="rId22"/>
  </p:handout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50000" autoAdjust="0"/>
  </p:normalViewPr>
  <p:slideViewPr>
    <p:cSldViewPr showGuides="1">
      <p:cViewPr varScale="1">
        <p:scale>
          <a:sx n="126" d="100"/>
          <a:sy n="126" d="100"/>
        </p:scale>
        <p:origin x="2440" y="19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61051-A2E5-484B-8B22-6E37ECAA93AC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0D0EF-6397-5344-BB23-A7B03B0B3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28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EB4F2DF-6130-489B-B18A-83F1E6F691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F7A96CC-5CAD-4208-9C64-05479AD105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9A8EE13-8B06-46C2-866E-69FCFA08C1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10130DB-E010-4889-9E98-69E0A3EFB8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25132A7-1A59-4941-940A-101DC775D5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C2C828A-F022-4C4A-A3EE-AE5888CF4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4824618-5CF5-47A1-A93E-E89097E2E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655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9BF6A5-5E4F-4333-AA1C-1423138321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8CE06-A6C3-48B6-BD3C-EC9FFF2B5C0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CC84E5F3-4319-4277-8000-5042539907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23E103F5-E6B4-44A3-BB8A-A0DBF292C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6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25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897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54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720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133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211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35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31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2361CC-A38C-4064-BE9D-498BE49BE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87012-0708-47C0-978C-4B670DD4611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5DEE17A4-93ED-40E0-825A-18BAE67B77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5AE93F9D-32D4-4E2B-8BD8-61997A54A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01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61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31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968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5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8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24618-5CF5-47A1-A93E-E89097E2E71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73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96" name="Line 12">
            <a:extLst>
              <a:ext uri="{FF2B5EF4-FFF2-40B4-BE49-F238E27FC236}">
                <a16:creationId xmlns:a16="http://schemas.microsoft.com/office/drawing/2014/main" id="{2DD61E50-C36C-4DFE-B84A-BC77FF272D9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8" name="Text Box 14">
            <a:extLst>
              <a:ext uri="{FF2B5EF4-FFF2-40B4-BE49-F238E27FC236}">
                <a16:creationId xmlns:a16="http://schemas.microsoft.com/office/drawing/2014/main" id="{B4D52EA4-C6F6-4609-B52E-24619E57D3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05199" name="Text Box 15">
            <a:extLst>
              <a:ext uri="{FF2B5EF4-FFF2-40B4-BE49-F238E27FC236}">
                <a16:creationId xmlns:a16="http://schemas.microsoft.com/office/drawing/2014/main" id="{33A64862-B4F2-4D2A-86F7-50278801A9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2.2</a:t>
            </a:r>
          </a:p>
        </p:txBody>
      </p:sp>
      <p:sp>
        <p:nvSpPr>
          <p:cNvPr id="605200" name="Rectangle 16">
            <a:extLst>
              <a:ext uri="{FF2B5EF4-FFF2-40B4-BE49-F238E27FC236}">
                <a16:creationId xmlns:a16="http://schemas.microsoft.com/office/drawing/2014/main" id="{4709CADE-09AC-44E9-8CC4-E3B1D0177D7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>
            <a:extLst>
              <a:ext uri="{FF2B5EF4-FFF2-40B4-BE49-F238E27FC236}">
                <a16:creationId xmlns:a16="http://schemas.microsoft.com/office/drawing/2014/main" id="{F7B24425-D258-4D80-B4A0-AE4719C3447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5205" name="Line 21">
            <a:extLst>
              <a:ext uri="{FF2B5EF4-FFF2-40B4-BE49-F238E27FC236}">
                <a16:creationId xmlns:a16="http://schemas.microsoft.com/office/drawing/2014/main" id="{FF5F1504-3DFF-4D4F-A08C-B0A281215ABB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7" name="Line 23">
            <a:extLst>
              <a:ext uri="{FF2B5EF4-FFF2-40B4-BE49-F238E27FC236}">
                <a16:creationId xmlns:a16="http://schemas.microsoft.com/office/drawing/2014/main" id="{6846C133-A11E-497C-8C78-B7085B0E784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8" name="Line 24">
            <a:extLst>
              <a:ext uri="{FF2B5EF4-FFF2-40B4-BE49-F238E27FC236}">
                <a16:creationId xmlns:a16="http://schemas.microsoft.com/office/drawing/2014/main" id="{858E26B3-D415-4846-8947-C0903260FE40}"/>
              </a:ext>
            </a:extLst>
          </p:cNvPr>
          <p:cNvSpPr>
            <a:spLocks noChangeShapeType="1"/>
          </p:cNvSpPr>
          <p:nvPr userDrawn="1"/>
        </p:nvSpPr>
        <p:spPr bwMode="auto">
          <a:xfrm rot="-54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15" name="Freeform 31">
            <a:extLst>
              <a:ext uri="{FF2B5EF4-FFF2-40B4-BE49-F238E27FC236}">
                <a16:creationId xmlns:a16="http://schemas.microsoft.com/office/drawing/2014/main" id="{C5282612-353E-4AED-B185-E35DDE8180E3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96 w 96"/>
              <a:gd name="T3" fmla="*/ 0 h 192"/>
              <a:gd name="T4" fmla="*/ 96 w 9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5" descr="Lay Linear Algebra 6e 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94F199-D38F-3C2B-CE6F-E4C12C2BE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l-GR" altLang="en-US" dirty="0"/>
              <a:t>Διαφ.</a:t>
            </a:r>
            <a:r>
              <a:rPr lang="en-US" altLang="en-US" dirty="0"/>
              <a:t> 2.2- </a:t>
            </a:r>
            <a:fld id="{FBB6CA67-3B64-4CBA-8DA7-2D7EDB101E34}" type="slidenum">
              <a:rPr lang="en-US" altLang="en-US" smtClean="0"/>
              <a:pPr/>
              <a:t>‹#›</a:t>
            </a:fld>
            <a:endParaRPr lang="en-CA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4F04-9CC0-4F10-99D7-6DC3D0FF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33919-0511-4F5A-8594-42EF76E70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70665-9778-4EE1-8054-74E4B5713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 dirty="0"/>
              <a:t>Διαφ.</a:t>
            </a:r>
            <a:r>
              <a:rPr lang="en-US" altLang="en-US" dirty="0"/>
              <a:t> 2.2- </a:t>
            </a:r>
            <a:fld id="{4FB084E1-6757-4E44-B2A8-F89F0C51E7E3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0043220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71F8-7DF7-4A55-A8F2-5C4163FD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B75C8-0699-4486-BC34-1AE5E3CBD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 dirty="0"/>
              <a:t>Διαφ.</a:t>
            </a:r>
            <a:r>
              <a:rPr lang="en-US" altLang="en-US" dirty="0"/>
              <a:t> 2.2- </a:t>
            </a:r>
            <a:fld id="{B22B446A-A801-4F0B-8A4A-F63FB36C79B8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426147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0AB77A26-FB78-4DBE-AD89-CC4EEE24FC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anose="020B0604020202020204" pitchFamily="34" charset="0"/>
              </a:defRPr>
            </a:lvl1pPr>
          </a:lstStyle>
          <a:p>
            <a:r>
              <a:rPr lang="el-GR" altLang="en-US" dirty="0"/>
              <a:t>Διαφ.</a:t>
            </a:r>
            <a:r>
              <a:rPr lang="en-US" altLang="en-US" dirty="0"/>
              <a:t> 2.2- </a:t>
            </a:r>
            <a:fld id="{FBB6CA67-3B64-4CBA-8DA7-2D7EDB101E34}" type="slidenum">
              <a:rPr lang="en-US" altLang="en-US"/>
              <a:pPr/>
              <a:t>‹#›</a:t>
            </a:fld>
            <a:endParaRPr lang="en-CA" altLang="en-US" dirty="0"/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F513FA96-B509-4C9F-B5B4-9EBF8A42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590" name="Rectangle 6">
            <a:extLst>
              <a:ext uri="{FF2B5EF4-FFF2-40B4-BE49-F238E27FC236}">
                <a16:creationId xmlns:a16="http://schemas.microsoft.com/office/drawing/2014/main" id="{D7ECD082-AF49-49FE-B54C-A160161379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597" name="Line 13">
            <a:extLst>
              <a:ext uri="{FF2B5EF4-FFF2-40B4-BE49-F238E27FC236}">
                <a16:creationId xmlns:a16="http://schemas.microsoft.com/office/drawing/2014/main" id="{C1F42108-0975-452C-BA4D-971CF6250559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4.w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91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5" Type="http://schemas.openxmlformats.org/officeDocument/2006/relationships/oleObject" Target="../embeddings/oleObject91.bin"/><Relationship Id="rId10" Type="http://schemas.openxmlformats.org/officeDocument/2006/relationships/image" Target="../media/image90.e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9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9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3" Type="http://schemas.openxmlformats.org/officeDocument/2006/relationships/image" Target="../media/image22.png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22.w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3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EE8AA303-7B37-41E5-B5B5-4828F8C7E0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9200" y="609600"/>
            <a:ext cx="6629400" cy="1295400"/>
          </a:xfrm>
        </p:spPr>
        <p:txBody>
          <a:bodyPr/>
          <a:lstStyle/>
          <a:p>
            <a:r>
              <a:rPr lang="el-GR" altLang="en-US" dirty="0"/>
              <a:t>Η Γεωμετρία των Διανυσματικών Χώρων</a:t>
            </a:r>
            <a:endParaRPr lang="en-US" altLang="en-US" dirty="0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C7B62013-CFEF-49DD-95B7-96D2702AA2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Ο ΑΝΤΊΣΤΡΟΦΟΣ ΕΝΌΣ ΠΊΝΑΚΑ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2E31D8E-6DAD-4839-87D3-FD48455C1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15634202-58CA-4089-9C47-D0BDA4208E86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683010" name="Rectangle 2">
            <a:extLst>
              <a:ext uri="{FF2B5EF4-FFF2-40B4-BE49-F238E27FC236}">
                <a16:creationId xmlns:a16="http://schemas.microsoft.com/office/drawing/2014/main" id="{3F3B6584-C4F2-4C10-8B9A-355D45F7E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ΣΤΟΙΧΕΙΏΔΕΙΣ ΠΊΝΑΚΕΣ</a:t>
            </a:r>
            <a:endParaRPr lang="en-US" altLang="en-US" dirty="0"/>
          </a:p>
        </p:txBody>
      </p:sp>
      <p:sp>
        <p:nvSpPr>
          <p:cNvPr id="683011" name="Rectangle 3">
            <a:extLst>
              <a:ext uri="{FF2B5EF4-FFF2-40B4-BE49-F238E27FC236}">
                <a16:creationId xmlns:a16="http://schemas.microsoft.com/office/drawing/2014/main" id="{7635E970-7D2A-4B2C-8CD2-366FA3BECD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10600" cy="4953000"/>
          </a:xfrm>
        </p:spPr>
        <p:txBody>
          <a:bodyPr/>
          <a:lstStyle/>
          <a:p>
            <a:r>
              <a:rPr lang="el-GR" altLang="en-US" sz="2800" dirty="0"/>
              <a:t>Η εναλλαγή των σειρών 1 και 2 του Α παράγει τον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2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l-GR" altLang="en-US" sz="2800" dirty="0"/>
              <a:t>και ο πολλαπλασιασμός της γραμμής </a:t>
            </a:r>
            <a:r>
              <a:rPr lang="en-US" altLang="en-US" sz="2800" dirty="0"/>
              <a:t>3 </a:t>
            </a:r>
            <a:r>
              <a:rPr lang="el-GR" altLang="en-US" sz="2800" dirty="0"/>
              <a:t>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με</a:t>
            </a:r>
            <a:r>
              <a:rPr lang="en-US" altLang="en-US" sz="2800" dirty="0"/>
              <a:t> 5</a:t>
            </a:r>
            <a:r>
              <a:rPr lang="el-GR" altLang="en-US" sz="2800" dirty="0"/>
              <a:t> τον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3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Αριστερός πολλαπλασιασμός με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στο παράδειγμα </a:t>
            </a:r>
            <a:r>
              <a:rPr lang="en-US" altLang="en-US" sz="2800" dirty="0"/>
              <a:t>1 </a:t>
            </a:r>
            <a:r>
              <a:rPr lang="el-GR" altLang="en-US" sz="2800" dirty="0"/>
              <a:t>έχει το ίδιο αποτέλεσμα σε οποιονδήποτε πίνακα         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Επειδή </a:t>
            </a:r>
            <a:r>
              <a:rPr lang="en-US" altLang="en-US" sz="2800" dirty="0"/>
              <a:t>               , </a:t>
            </a:r>
            <a:r>
              <a:rPr lang="el-GR" altLang="en-US" sz="2800" dirty="0"/>
              <a:t>βλέπουμε ότι ο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παράγει τον εαυτό του δρώντας πάνω στον ταυτοτικό πίνακα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683012" name="Object 4">
            <a:extLst>
              <a:ext uri="{FF2B5EF4-FFF2-40B4-BE49-F238E27FC236}">
                <a16:creationId xmlns:a16="http://schemas.microsoft.com/office/drawing/2014/main" id="{4EDB172D-4529-4F32-BFD9-CEA0F97C4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575718"/>
              </p:ext>
            </p:extLst>
          </p:nvPr>
        </p:nvGraphicFramePr>
        <p:xfrm>
          <a:off x="7950200" y="3086100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342720" progId="Equation.DSMT4">
                  <p:embed/>
                </p:oleObj>
              </mc:Choice>
              <mc:Fallback>
                <p:oleObj name="Equation" r:id="rId3" imgW="736560" imgH="342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3086100"/>
                        <a:ext cx="736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3013" name="Object 5">
            <a:extLst>
              <a:ext uri="{FF2B5EF4-FFF2-40B4-BE49-F238E27FC236}">
                <a16:creationId xmlns:a16="http://schemas.microsoft.com/office/drawing/2014/main" id="{2BB9954D-1A30-4051-90E2-074DC90DA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8036"/>
              </p:ext>
            </p:extLst>
          </p:nvPr>
        </p:nvGraphicFramePr>
        <p:xfrm>
          <a:off x="1981200" y="4114800"/>
          <a:ext cx="1320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480" imgH="482400" progId="Equation.DSMT4">
                  <p:embed/>
                </p:oleObj>
              </mc:Choice>
              <mc:Fallback>
                <p:oleObj name="Equation" r:id="rId5" imgW="13204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14800"/>
                        <a:ext cx="1320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19D02E7-C54A-41A9-B5FB-72E91149C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4C4016D3-4958-4568-AA0C-F03DAA6E4F6F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684034" name="Rectangle 2">
            <a:extLst>
              <a:ext uri="{FF2B5EF4-FFF2-40B4-BE49-F238E27FC236}">
                <a16:creationId xmlns:a16="http://schemas.microsoft.com/office/drawing/2014/main" id="{3F51FCD8-8F78-4F3B-A327-9D91C4903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ΣΤΟΙΧΕΙΏΔΕΙΣ ΠΊΝΑΚΕΣ</a:t>
            </a:r>
            <a:endParaRPr lang="en-US" altLang="en-US" dirty="0"/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5C05733-537F-496D-8976-32F87536C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10600" cy="5410200"/>
          </a:xfrm>
        </p:spPr>
        <p:txBody>
          <a:bodyPr/>
          <a:lstStyle/>
          <a:p>
            <a:r>
              <a:rPr lang="el-GR" altLang="en-US" sz="2800" dirty="0"/>
              <a:t>Το παράδειγμα 1 φανερώνει το ακόλουθο γενικό συμπέρασμα για τους στοιχειώδεις πίνακες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Εάν εκτελεστεί μια στοιχειώδης πράξη γραμμής σε έναν</a:t>
            </a:r>
          </a:p>
          <a:p>
            <a:pPr>
              <a:buNone/>
            </a:pPr>
            <a:r>
              <a:rPr lang="en-US" altLang="en-US" sz="2800" dirty="0"/>
              <a:t>	          </a:t>
            </a:r>
            <a:r>
              <a:rPr lang="el-GR" altLang="en-US" sz="2800" dirty="0"/>
              <a:t>πίνακα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l-GR" altLang="en-US" sz="2800" dirty="0"/>
              <a:t>ο </a:t>
            </a:r>
            <a:r>
              <a:rPr lang="el-GR" altLang="en-US" sz="2800" dirty="0" err="1"/>
              <a:t>προκύπτων</a:t>
            </a:r>
            <a:r>
              <a:rPr lang="el-GR" altLang="en-US" sz="2800" dirty="0"/>
              <a:t> πίνακας μπορεί να γραφεί ως εξής </a:t>
            </a:r>
            <a:r>
              <a:rPr lang="en-US" altLang="en-US" sz="2800" i="1" dirty="0"/>
              <a:t>EA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ό</a:t>
            </a:r>
            <a:r>
              <a:rPr lang="el-GR" altLang="en-US" sz="2800" dirty="0"/>
              <a:t>που ο            πίνακας</a:t>
            </a:r>
            <a:r>
              <a:rPr lang="en-US" altLang="en-US" sz="2800" dirty="0"/>
              <a:t> </a:t>
            </a:r>
            <a:r>
              <a:rPr lang="en-US" altLang="en-US" sz="2800" i="1" dirty="0"/>
              <a:t>E</a:t>
            </a:r>
            <a:r>
              <a:rPr lang="en-US" altLang="en-US" sz="2800" dirty="0"/>
              <a:t> </a:t>
            </a:r>
            <a:r>
              <a:rPr lang="el-GR" altLang="en-US" sz="2800" dirty="0"/>
              <a:t>δημιουργείται εκτελώντας την ίδια πρ</a:t>
            </a:r>
            <a:r>
              <a:rPr lang="el-GR" altLang="en-US" sz="2800" i="1" dirty="0"/>
              <a:t>άξη</a:t>
            </a:r>
            <a:r>
              <a:rPr lang="el-GR" altLang="en-US" sz="2800" dirty="0"/>
              <a:t> γραμμής στον</a:t>
            </a:r>
            <a:r>
              <a:rPr lang="en-US" altLang="en-US" sz="2800" dirty="0"/>
              <a:t> </a:t>
            </a:r>
            <a:r>
              <a:rPr lang="en-US" altLang="en-US" sz="2800" i="1" dirty="0" err="1"/>
              <a:t>I</a:t>
            </a:r>
            <a:r>
              <a:rPr lang="en-US" altLang="en-US" sz="2800" i="1" baseline="-25000" dirty="0" err="1"/>
              <a:t>m</a:t>
            </a:r>
            <a:r>
              <a:rPr lang="en-US" altLang="en-US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l-GR" altLang="en-US" sz="2800" dirty="0"/>
              <a:t>Κάθε στοιχειώδης πίνακας </a:t>
            </a:r>
            <a:r>
              <a:rPr lang="en-US" altLang="en-US" sz="2800" i="1" dirty="0"/>
              <a:t>E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αντιστρέψιμος. Ο αντίστροφος του </a:t>
            </a:r>
            <a:r>
              <a:rPr lang="en-US" altLang="en-US" sz="2800" i="1" dirty="0"/>
              <a:t>E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ο στοιχειώδης πίνακας του ίδιου τύπου που μετασχηματίζει τον </a:t>
            </a:r>
            <a:r>
              <a:rPr lang="en-US" altLang="en-US" sz="2800" i="1" dirty="0"/>
              <a:t>E</a:t>
            </a:r>
            <a:r>
              <a:rPr lang="en-US" altLang="en-US" sz="2800" dirty="0"/>
              <a:t> </a:t>
            </a:r>
            <a:r>
              <a:rPr lang="el-GR" altLang="en-US" sz="2800" dirty="0"/>
              <a:t>πίσω στον </a:t>
            </a:r>
            <a:r>
              <a:rPr lang="en-US" altLang="en-US" sz="2800" dirty="0"/>
              <a:t>I. </a:t>
            </a:r>
            <a:endParaRPr lang="en-US" altLang="en-US" dirty="0"/>
          </a:p>
        </p:txBody>
      </p:sp>
      <p:graphicFrame>
        <p:nvGraphicFramePr>
          <p:cNvPr id="684036" name="Object 4">
            <a:extLst>
              <a:ext uri="{FF2B5EF4-FFF2-40B4-BE49-F238E27FC236}">
                <a16:creationId xmlns:a16="http://schemas.microsoft.com/office/drawing/2014/main" id="{D6F4BB02-30F9-4911-8809-91A3C01558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276600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253800" progId="Equation.DSMT4">
                  <p:embed/>
                </p:oleObj>
              </mc:Choice>
              <mc:Fallback>
                <p:oleObj name="Equation" r:id="rId3" imgW="863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4037" name="Object 5">
            <a:extLst>
              <a:ext uri="{FF2B5EF4-FFF2-40B4-BE49-F238E27FC236}">
                <a16:creationId xmlns:a16="http://schemas.microsoft.com/office/drawing/2014/main" id="{D2D3153A-31F2-47CF-AA38-CA12D0D83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43228"/>
              </p:ext>
            </p:extLst>
          </p:nvPr>
        </p:nvGraphicFramePr>
        <p:xfrm>
          <a:off x="3733800" y="3721100"/>
          <a:ext cx="952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253800" progId="Equation.DSMT4">
                  <p:embed/>
                </p:oleObj>
              </mc:Choice>
              <mc:Fallback>
                <p:oleObj name="Equation" r:id="rId5" imgW="9522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21100"/>
                        <a:ext cx="9525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0170A36-4CD0-4579-BBCD-5A04BE206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AD1AEADC-6A24-4CDE-9CF3-D17D65D094F6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686082" name="Rectangle 2">
            <a:extLst>
              <a:ext uri="{FF2B5EF4-FFF2-40B4-BE49-F238E27FC236}">
                <a16:creationId xmlns:a16="http://schemas.microsoft.com/office/drawing/2014/main" id="{72A93656-E4D9-4BE9-B943-5C35A3EFD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ΣΤΟΙΧΕΙΏΔΕΙΣ ΠΊΝΑΚΕΣ</a:t>
            </a:r>
            <a:endParaRPr lang="en-US" altLang="en-US" dirty="0"/>
          </a:p>
        </p:txBody>
      </p:sp>
      <p:sp>
        <p:nvSpPr>
          <p:cNvPr id="686083" name="Rectangle 3">
            <a:extLst>
              <a:ext uri="{FF2B5EF4-FFF2-40B4-BE49-F238E27FC236}">
                <a16:creationId xmlns:a16="http://schemas.microsoft.com/office/drawing/2014/main" id="{52D67629-7DC0-48B6-8F57-1DE229869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410200"/>
          </a:xfrm>
        </p:spPr>
        <p:txBody>
          <a:bodyPr/>
          <a:lstStyle/>
          <a:p>
            <a:r>
              <a:rPr lang="el-GR" altLang="en-US" sz="2800" b="1" dirty="0"/>
              <a:t>Θεώρημα</a:t>
            </a:r>
            <a:r>
              <a:rPr lang="en-US" altLang="en-US" sz="2800" b="1" dirty="0"/>
              <a:t> 7:</a:t>
            </a:r>
            <a:r>
              <a:rPr lang="en-US" altLang="en-US" sz="2800" dirty="0"/>
              <a:t> </a:t>
            </a:r>
            <a:r>
              <a:rPr lang="el-GR" altLang="en-US" sz="2800" dirty="0"/>
              <a:t>Ένας           πίνακας </a:t>
            </a:r>
            <a:r>
              <a:rPr lang="el-GR" altLang="en-US" sz="2800" i="1" dirty="0"/>
              <a:t>Α</a:t>
            </a:r>
            <a:r>
              <a:rPr lang="el-GR" altLang="en-US" sz="2800" dirty="0"/>
              <a:t> είναι αντιστρέψιμος αν ο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ισοδύναμος κατά γραμμές με τον </a:t>
            </a:r>
            <a:r>
              <a:rPr lang="en-US" altLang="en-US" sz="2800" i="1" dirty="0"/>
              <a:t>I</a:t>
            </a:r>
            <a:r>
              <a:rPr lang="en-US" altLang="en-US" sz="2800" i="1" baseline="-25000" dirty="0"/>
              <a:t>n</a:t>
            </a:r>
            <a:r>
              <a:rPr lang="en-US" altLang="en-US" sz="2800" dirty="0"/>
              <a:t>, </a:t>
            </a:r>
            <a:r>
              <a:rPr lang="el-GR" altLang="en-US" sz="2800" dirty="0"/>
              <a:t>και σε αυτή την περίπτωση, οποιαδήποτε ακολουθία στοιχειωδών πράξεων γραμμής που ανάγει το </a:t>
            </a:r>
            <a:r>
              <a:rPr lang="en-US" altLang="en-US" sz="2800" dirty="0"/>
              <a:t>A </a:t>
            </a:r>
            <a:r>
              <a:rPr lang="el-GR" altLang="en-US" sz="2800" dirty="0"/>
              <a:t>σε </a:t>
            </a:r>
            <a:r>
              <a:rPr lang="en-US" altLang="en-US" sz="2800" dirty="0"/>
              <a:t>I</a:t>
            </a:r>
            <a:r>
              <a:rPr lang="en-US" altLang="en-US" sz="2800" baseline="-25000" dirty="0"/>
              <a:t>n</a:t>
            </a:r>
            <a:r>
              <a:rPr lang="en-US" altLang="en-US" sz="2800" dirty="0"/>
              <a:t> </a:t>
            </a:r>
            <a:r>
              <a:rPr lang="el-GR" altLang="en-US" sz="2800" dirty="0"/>
              <a:t>μετασχηματίζει επίσης το </a:t>
            </a:r>
            <a:r>
              <a:rPr lang="en-US" altLang="en-US" sz="2800" dirty="0"/>
              <a:t>I</a:t>
            </a:r>
            <a:r>
              <a:rPr lang="en-US" altLang="en-US" sz="2800" baseline="-25000" dirty="0"/>
              <a:t>n</a:t>
            </a:r>
            <a:r>
              <a:rPr lang="en-US" altLang="en-US" sz="2800" dirty="0"/>
              <a:t> </a:t>
            </a:r>
            <a:r>
              <a:rPr lang="el-GR" altLang="en-US" sz="2800" dirty="0"/>
              <a:t>σε</a:t>
            </a:r>
            <a:r>
              <a:rPr lang="en-US" altLang="en-US" sz="2800" dirty="0"/>
              <a:t>      .</a:t>
            </a:r>
          </a:p>
          <a:p>
            <a:r>
              <a:rPr lang="el-GR" altLang="en-US" sz="2800" b="1" dirty="0"/>
              <a:t>Απόδειξη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Ας υποθέσουμε ότι το </a:t>
            </a:r>
            <a:r>
              <a:rPr lang="en-US" altLang="en-US" sz="2800" dirty="0"/>
              <a:t>A </a:t>
            </a:r>
            <a:r>
              <a:rPr lang="el-GR" altLang="en-US" sz="2800" dirty="0"/>
              <a:t>είναι αντιστρέψιμος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Τότε, επειδή το σύστημα                 έχει μια λύση για κάθε</a:t>
            </a:r>
            <a:r>
              <a:rPr lang="en-US" altLang="en-US" sz="2800" dirty="0"/>
              <a:t> </a:t>
            </a:r>
            <a:r>
              <a:rPr lang="en-US" altLang="en-US" sz="2800" b="1" dirty="0"/>
              <a:t>b</a:t>
            </a:r>
            <a:r>
              <a:rPr lang="en-US" altLang="en-US" sz="2800" dirty="0"/>
              <a:t> (</a:t>
            </a:r>
            <a:r>
              <a:rPr lang="el-GR" altLang="en-US" sz="2800" dirty="0"/>
              <a:t>Θεώρημα</a:t>
            </a:r>
            <a:r>
              <a:rPr lang="en-US" altLang="en-US" sz="2800" dirty="0"/>
              <a:t> 5), </a:t>
            </a:r>
            <a:r>
              <a:rPr lang="el-GR" altLang="en-US" sz="2800" dirty="0"/>
              <a:t>ο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φέρει οδηγό σε κάθε γραμμή του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Επειδή το </a:t>
            </a:r>
            <a:r>
              <a:rPr lang="el-GR" altLang="en-US" sz="2800" i="1" dirty="0"/>
              <a:t>Α</a:t>
            </a:r>
            <a:r>
              <a:rPr lang="el-GR" altLang="en-US" sz="2800" dirty="0"/>
              <a:t> είναι </a:t>
            </a:r>
            <a:r>
              <a:rPr lang="el-GR" altLang="en-US" sz="2800" dirty="0" err="1"/>
              <a:t>τετράγωνικός</a:t>
            </a:r>
            <a:r>
              <a:rPr lang="el-GR" altLang="en-US" sz="2800" dirty="0"/>
              <a:t>, οι </a:t>
            </a:r>
            <a:r>
              <a:rPr lang="en-US" altLang="en-US" sz="2800" dirty="0"/>
              <a:t>n </a:t>
            </a:r>
            <a:r>
              <a:rPr lang="el-GR" altLang="en-US" sz="2800" dirty="0"/>
              <a:t>οδηγοί πρέπει να βρίσκονται στη διαγώνιο, πράγμα που σημαίνει ότι η μειωμένη κλιμακωτή μορφή του Α είναι </a:t>
            </a:r>
            <a:r>
              <a:rPr lang="en-US" altLang="en-US" sz="2800" dirty="0"/>
              <a:t>I</a:t>
            </a:r>
            <a:r>
              <a:rPr lang="en-US" altLang="en-US" sz="2800" baseline="-25000" dirty="0"/>
              <a:t>n</a:t>
            </a:r>
            <a:r>
              <a:rPr lang="en-US" altLang="en-US" sz="2800" dirty="0"/>
              <a:t>. </a:t>
            </a:r>
            <a:r>
              <a:rPr lang="el-GR" altLang="en-US" sz="2800" dirty="0"/>
              <a:t>Δηλαδή</a:t>
            </a:r>
            <a:r>
              <a:rPr lang="en-US" altLang="en-US" sz="2800" dirty="0"/>
              <a:t>,            . </a:t>
            </a:r>
          </a:p>
        </p:txBody>
      </p:sp>
      <p:graphicFrame>
        <p:nvGraphicFramePr>
          <p:cNvPr id="686084" name="Object 4">
            <a:extLst>
              <a:ext uri="{FF2B5EF4-FFF2-40B4-BE49-F238E27FC236}">
                <a16:creationId xmlns:a16="http://schemas.microsoft.com/office/drawing/2014/main" id="{8281AC32-0048-477A-A910-76E14C5A3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89674"/>
              </p:ext>
            </p:extLst>
          </p:nvPr>
        </p:nvGraphicFramePr>
        <p:xfrm>
          <a:off x="3429000" y="12954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954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85" name="Object 5">
            <a:extLst>
              <a:ext uri="{FF2B5EF4-FFF2-40B4-BE49-F238E27FC236}">
                <a16:creationId xmlns:a16="http://schemas.microsoft.com/office/drawing/2014/main" id="{0EC2C227-D268-4B55-A5BD-ED5F8D7911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33880"/>
              </p:ext>
            </p:extLst>
          </p:nvPr>
        </p:nvGraphicFramePr>
        <p:xfrm>
          <a:off x="4508500" y="396240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342900" progId="Equation.3">
                  <p:embed/>
                </p:oleObj>
              </mc:Choice>
              <mc:Fallback>
                <p:oleObj name="Equation" r:id="rId5" imgW="1155700" imgH="342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96240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86" name="Object 6">
            <a:extLst>
              <a:ext uri="{FF2B5EF4-FFF2-40B4-BE49-F238E27FC236}">
                <a16:creationId xmlns:a16="http://schemas.microsoft.com/office/drawing/2014/main" id="{2034C4CE-6A2C-4AE7-9C00-F47EDA95A2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32733"/>
              </p:ext>
            </p:extLst>
          </p:nvPr>
        </p:nvGraphicFramePr>
        <p:xfrm>
          <a:off x="8077200" y="5733796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482400" progId="Equation.DSMT4">
                  <p:embed/>
                </p:oleObj>
              </mc:Choice>
              <mc:Fallback>
                <p:oleObj name="Equation" r:id="rId7" imgW="99036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733796"/>
                        <a:ext cx="99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088" name="Object 8">
            <a:extLst>
              <a:ext uri="{FF2B5EF4-FFF2-40B4-BE49-F238E27FC236}">
                <a16:creationId xmlns:a16="http://schemas.microsoft.com/office/drawing/2014/main" id="{7B15C3CF-6585-4BCE-B751-C20A1E6DE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89873"/>
              </p:ext>
            </p:extLst>
          </p:nvPr>
        </p:nvGraphicFramePr>
        <p:xfrm>
          <a:off x="2819400" y="2895600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95600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304C356-0BB2-4DBB-BB40-759F83464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D33394B2-C92D-4FA4-A6D8-BD7D1CC3FC86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687106" name="Rectangle 2">
            <a:extLst>
              <a:ext uri="{FF2B5EF4-FFF2-40B4-BE49-F238E27FC236}">
                <a16:creationId xmlns:a16="http://schemas.microsoft.com/office/drawing/2014/main" id="{2DC7346A-EA88-4BA2-B0FA-E17B32D9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ΣΤΟΙΧΕΙΏΔΕΙΣ ΠΊΝΑΚΕΣ</a:t>
            </a:r>
            <a:endParaRPr lang="en-US" altLang="en-US" dirty="0"/>
          </a:p>
        </p:txBody>
      </p:sp>
      <p:sp>
        <p:nvSpPr>
          <p:cNvPr id="687107" name="Rectangle 3">
            <a:extLst>
              <a:ext uri="{FF2B5EF4-FFF2-40B4-BE49-F238E27FC236}">
                <a16:creationId xmlns:a16="http://schemas.microsoft.com/office/drawing/2014/main" id="{56A6BF31-4630-4F46-91D7-95873C578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l-GR" altLang="en-US" sz="2800" dirty="0"/>
              <a:t>Τώρα ας υποθέσουμε, αντιστρόφως, ότι          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Τότε, δεδομένου ότι κάθε βήμα της μείωσης των γραμμών του Α αντιστοιχεί σε αριστερό πολλαπλασιασμό με έναν στοιχειώδη πίνακα, υπάρχουν στοιχειώδεις πίνακες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i="1" dirty="0"/>
              <a:t>E</a:t>
            </a:r>
            <a:r>
              <a:rPr lang="en-US" altLang="en-US" sz="2800" i="1" baseline="-25000" dirty="0"/>
              <a:t>p</a:t>
            </a:r>
            <a:r>
              <a:rPr lang="en-US" altLang="en-US" sz="2800" dirty="0"/>
              <a:t> </a:t>
            </a:r>
            <a:r>
              <a:rPr lang="el-GR" altLang="en-US" sz="2800" dirty="0" err="1"/>
              <a:t>τ.ω</a:t>
            </a:r>
            <a:r>
              <a:rPr lang="el-GR" altLang="en-US" sz="2800" dirty="0"/>
              <a:t>.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           .</a:t>
            </a:r>
          </a:p>
          <a:p>
            <a:r>
              <a:rPr lang="el-GR" altLang="en-US" sz="2800" dirty="0"/>
              <a:t>Δηλαδή</a:t>
            </a:r>
            <a:r>
              <a:rPr lang="en-US" altLang="en-US" sz="2800" dirty="0"/>
              <a:t>,                                                          ----(1)</a:t>
            </a:r>
          </a:p>
          <a:p>
            <a:r>
              <a:rPr lang="el-GR" altLang="en-US" sz="2800" dirty="0"/>
              <a:t>Επειδή το γινόμενο </a:t>
            </a:r>
            <a:r>
              <a:rPr lang="en-US" altLang="en-US" sz="2800" i="1" dirty="0"/>
              <a:t>E</a:t>
            </a:r>
            <a:r>
              <a:rPr lang="en-US" altLang="en-US" sz="2800" i="1" baseline="-25000" dirty="0"/>
              <a:t>p</a:t>
            </a:r>
            <a:r>
              <a:rPr lang="en-US" altLang="en-US" sz="2800" dirty="0"/>
              <a:t>…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 </a:t>
            </a:r>
            <a:r>
              <a:rPr lang="el-GR" altLang="en-US" sz="2800" dirty="0"/>
              <a:t>αντιστρόφων είναι αντιστρέψιμος</a:t>
            </a:r>
            <a:r>
              <a:rPr lang="en-US" altLang="en-US" sz="2800" dirty="0"/>
              <a:t>, </a:t>
            </a:r>
            <a:r>
              <a:rPr lang="el-GR" altLang="en-US" sz="2800" dirty="0"/>
              <a:t>η </a:t>
            </a:r>
            <a:r>
              <a:rPr lang="en-US" altLang="en-US" sz="2800" dirty="0"/>
              <a:t>(1) </a:t>
            </a:r>
            <a:r>
              <a:rPr lang="el-GR" altLang="en-US" sz="2800" dirty="0"/>
              <a:t>μας δίνει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. </a:t>
            </a:r>
          </a:p>
        </p:txBody>
      </p:sp>
      <p:graphicFrame>
        <p:nvGraphicFramePr>
          <p:cNvPr id="687108" name="Object 4">
            <a:extLst>
              <a:ext uri="{FF2B5EF4-FFF2-40B4-BE49-F238E27FC236}">
                <a16:creationId xmlns:a16="http://schemas.microsoft.com/office/drawing/2014/main" id="{5E211708-D08A-47A7-B4AA-8BAF1A083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4846"/>
              </p:ext>
            </p:extLst>
          </p:nvPr>
        </p:nvGraphicFramePr>
        <p:xfrm>
          <a:off x="6629400" y="1180809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482400" progId="Equation.DSMT4">
                  <p:embed/>
                </p:oleObj>
              </mc:Choice>
              <mc:Fallback>
                <p:oleObj name="Equation" r:id="rId3" imgW="99036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80809"/>
                        <a:ext cx="99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09" name="Object 5">
            <a:extLst>
              <a:ext uri="{FF2B5EF4-FFF2-40B4-BE49-F238E27FC236}">
                <a16:creationId xmlns:a16="http://schemas.microsoft.com/office/drawing/2014/main" id="{3152E4B2-3428-4FA3-8851-E88385CF80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492500"/>
          <a:ext cx="702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022880" imgH="520560" progId="Equation.DSMT4">
                  <p:embed/>
                </p:oleObj>
              </mc:Choice>
              <mc:Fallback>
                <p:oleObj name="Equation" r:id="rId5" imgW="7022880" imgH="520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92500"/>
                        <a:ext cx="7023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0" name="Object 6">
            <a:extLst>
              <a:ext uri="{FF2B5EF4-FFF2-40B4-BE49-F238E27FC236}">
                <a16:creationId xmlns:a16="http://schemas.microsoft.com/office/drawing/2014/main" id="{0E527FAB-7CF6-46C6-8FA3-F58ACC8EF2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4000500"/>
          <a:ext cx="2044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44440" imgH="520560" progId="Equation.DSMT4">
                  <p:embed/>
                </p:oleObj>
              </mc:Choice>
              <mc:Fallback>
                <p:oleObj name="Equation" r:id="rId7" imgW="2044440" imgH="520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00500"/>
                        <a:ext cx="2044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1" name="Object 7">
            <a:extLst>
              <a:ext uri="{FF2B5EF4-FFF2-40B4-BE49-F238E27FC236}">
                <a16:creationId xmlns:a16="http://schemas.microsoft.com/office/drawing/2014/main" id="{6AF49470-77EC-4C2D-BA5F-2E3F6AFC9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334000"/>
          <a:ext cx="55753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74960" imgH="1244520" progId="Equation.DSMT4">
                  <p:embed/>
                </p:oleObj>
              </mc:Choice>
              <mc:Fallback>
                <p:oleObj name="Equation" r:id="rId9" imgW="5574960" imgH="1244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55753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253D9A-ABF3-42A6-8031-DC3272A8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6A2120DE-1AA5-4CEB-99CF-23F7A0E33E36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688130" name="Rectangle 2">
            <a:extLst>
              <a:ext uri="{FF2B5EF4-FFF2-40B4-BE49-F238E27FC236}">
                <a16:creationId xmlns:a16="http://schemas.microsoft.com/office/drawing/2014/main" id="{97666D4C-9399-4E7B-9BC9-E24567CFA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ΑΛΓΌΡΙΘΜΟΣ ΕΎΡΕΣΗΣ</a:t>
            </a:r>
            <a:endParaRPr lang="en-US" altLang="en-US" baseline="30000" dirty="0"/>
          </a:p>
        </p:txBody>
      </p:sp>
      <p:sp>
        <p:nvSpPr>
          <p:cNvPr id="688131" name="Rectangle 3">
            <a:extLst>
              <a:ext uri="{FF2B5EF4-FFF2-40B4-BE49-F238E27FC236}">
                <a16:creationId xmlns:a16="http://schemas.microsoft.com/office/drawing/2014/main" id="{F0B6630E-21A8-435F-99A4-71C9E7977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105400"/>
          </a:xfrm>
        </p:spPr>
        <p:txBody>
          <a:bodyPr/>
          <a:lstStyle/>
          <a:p>
            <a:r>
              <a:rPr lang="el-GR" altLang="en-US" sz="2800" dirty="0"/>
              <a:t>Συνεπώς, ο </a:t>
            </a:r>
            <a:r>
              <a:rPr lang="el-GR" altLang="en-US" sz="2800" i="1" dirty="0"/>
              <a:t>Α</a:t>
            </a:r>
            <a:r>
              <a:rPr lang="el-GR" altLang="en-US" sz="2800" dirty="0"/>
              <a:t> είναι αντιστρέψιμος, καθώς είναι ο αντίστροφος ενός αντιστρέψιμου πίνακα (Θεώρημα 6). Επίσης</a:t>
            </a:r>
            <a:r>
              <a:rPr lang="en-US" altLang="en-US" sz="2800" dirty="0"/>
              <a:t>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.</a:t>
            </a:r>
          </a:p>
          <a:p>
            <a:r>
              <a:rPr lang="el-GR" altLang="en-US" sz="2800" dirty="0"/>
              <a:t>Τότε</a:t>
            </a:r>
            <a:r>
              <a:rPr lang="en-US" altLang="en-US" sz="2800" dirty="0"/>
              <a:t>                             , </a:t>
            </a:r>
            <a:r>
              <a:rPr lang="el-GR" altLang="en-US" sz="2800" dirty="0"/>
              <a:t>που δηλώνει ότι ο       προκύπτει από την διαδοχική εφαρμογή των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..., </a:t>
            </a:r>
            <a:r>
              <a:rPr lang="en-US" altLang="en-US" sz="2800" i="1" dirty="0"/>
              <a:t>E</a:t>
            </a:r>
            <a:r>
              <a:rPr lang="en-US" altLang="en-US" sz="2800" i="1" baseline="-25000" dirty="0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στον </a:t>
            </a:r>
            <a:r>
              <a:rPr lang="en-US" altLang="en-US" sz="2800" i="1" dirty="0"/>
              <a:t>I</a:t>
            </a:r>
            <a:r>
              <a:rPr lang="en-US" altLang="en-US" sz="2800" i="1" baseline="-25000" dirty="0"/>
              <a:t>n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Πρόκειται για την ίδια διαδικασία στο (1) που μείωσε το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σε</a:t>
            </a:r>
            <a:r>
              <a:rPr lang="en-US" altLang="en-US" sz="2800" dirty="0"/>
              <a:t> </a:t>
            </a:r>
            <a:r>
              <a:rPr lang="en-US" altLang="en-US" sz="2800" i="1" dirty="0"/>
              <a:t>I</a:t>
            </a:r>
            <a:r>
              <a:rPr lang="en-US" altLang="en-US" sz="2800" i="1" baseline="-25000" dirty="0"/>
              <a:t>n</a:t>
            </a:r>
            <a:r>
              <a:rPr lang="en-US" altLang="en-US" sz="2800" dirty="0"/>
              <a:t>. </a:t>
            </a:r>
          </a:p>
          <a:p>
            <a:r>
              <a:rPr lang="el-GR" altLang="en-US" sz="2800" dirty="0"/>
              <a:t>Ας δουλέψουμε παρόμοια στον πίνακα </a:t>
            </a:r>
            <a:r>
              <a:rPr lang="en-US" altLang="en-US" sz="2800" dirty="0"/>
              <a:t>           . </a:t>
            </a:r>
            <a:r>
              <a:rPr lang="el-GR" altLang="en-US" sz="2800" dirty="0"/>
              <a:t>Αν ο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ισοδύναμος με τον</a:t>
            </a:r>
            <a:r>
              <a:rPr lang="en-US" altLang="en-US" sz="2800" dirty="0"/>
              <a:t> </a:t>
            </a:r>
            <a:r>
              <a:rPr lang="en-US" altLang="en-US" sz="2800" i="1" dirty="0"/>
              <a:t>I</a:t>
            </a:r>
            <a:r>
              <a:rPr lang="en-US" altLang="en-US" sz="2800" dirty="0"/>
              <a:t>, </a:t>
            </a:r>
            <a:r>
              <a:rPr lang="el-GR" altLang="en-US" sz="2800" dirty="0"/>
              <a:t>τότε ο</a:t>
            </a:r>
            <a:r>
              <a:rPr lang="en-US" altLang="en-US" sz="2800" dirty="0"/>
              <a:t>             </a:t>
            </a:r>
            <a:r>
              <a:rPr lang="el-GR" altLang="en-US" sz="2800" dirty="0"/>
              <a:t>είναι ισοδύναμος με τον                </a:t>
            </a:r>
            <a:r>
              <a:rPr lang="en-US" altLang="en-US" sz="2800" dirty="0"/>
              <a:t>. </a:t>
            </a:r>
            <a:r>
              <a:rPr lang="el-GR" altLang="en-US" sz="2800" dirty="0"/>
              <a:t>Διαφορετικά, ο Α δεν έχει αντίστροφο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</p:txBody>
      </p:sp>
      <p:graphicFrame>
        <p:nvGraphicFramePr>
          <p:cNvPr id="688132" name="Object 4">
            <a:extLst>
              <a:ext uri="{FF2B5EF4-FFF2-40B4-BE49-F238E27FC236}">
                <a16:creationId xmlns:a16="http://schemas.microsoft.com/office/drawing/2014/main" id="{7E08CC6C-8F9B-4D94-99CB-5ED97BE5D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809311"/>
              </p:ext>
            </p:extLst>
          </p:nvPr>
        </p:nvGraphicFramePr>
        <p:xfrm>
          <a:off x="2176450" y="2635250"/>
          <a:ext cx="462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22760" imgH="698400" progId="Equation.DSMT4">
                  <p:embed/>
                </p:oleObj>
              </mc:Choice>
              <mc:Fallback>
                <p:oleObj name="Equation" r:id="rId3" imgW="462276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50" y="2635250"/>
                        <a:ext cx="462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3" name="Object 5">
            <a:extLst>
              <a:ext uri="{FF2B5EF4-FFF2-40B4-BE49-F238E27FC236}">
                <a16:creationId xmlns:a16="http://schemas.microsoft.com/office/drawing/2014/main" id="{3515BA3C-2E5E-47EA-B8A9-ECC1EC385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355089"/>
              </p:ext>
            </p:extLst>
          </p:nvPr>
        </p:nvGraphicFramePr>
        <p:xfrm>
          <a:off x="1447800" y="3251201"/>
          <a:ext cx="2514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14600" imgH="545760" progId="Equation.DSMT4">
                  <p:embed/>
                </p:oleObj>
              </mc:Choice>
              <mc:Fallback>
                <p:oleObj name="Equation" r:id="rId5" imgW="2514600" imgH="545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51201"/>
                        <a:ext cx="2514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4" name="Object 6">
            <a:extLst>
              <a:ext uri="{FF2B5EF4-FFF2-40B4-BE49-F238E27FC236}">
                <a16:creationId xmlns:a16="http://schemas.microsoft.com/office/drawing/2014/main" id="{A2783B2E-87AE-4E13-A2D5-FDFECA893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939212"/>
              </p:ext>
            </p:extLst>
          </p:nvPr>
        </p:nvGraphicFramePr>
        <p:xfrm>
          <a:off x="6375206" y="5074887"/>
          <a:ext cx="990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558720" progId="Equation.DSMT4">
                  <p:embed/>
                </p:oleObj>
              </mc:Choice>
              <mc:Fallback>
                <p:oleObj name="Equation" r:id="rId7" imgW="1143000" imgH="55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206" y="5074887"/>
                        <a:ext cx="9906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5" name="Object 7">
            <a:extLst>
              <a:ext uri="{FF2B5EF4-FFF2-40B4-BE49-F238E27FC236}">
                <a16:creationId xmlns:a16="http://schemas.microsoft.com/office/drawing/2014/main" id="{F1B66A7D-EE57-4E5E-9F0B-0AB2D016D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13858"/>
              </p:ext>
            </p:extLst>
          </p:nvPr>
        </p:nvGraphicFramePr>
        <p:xfrm>
          <a:off x="5562600" y="5571155"/>
          <a:ext cx="914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558720" progId="Equation.DSMT4">
                  <p:embed/>
                </p:oleObj>
              </mc:Choice>
              <mc:Fallback>
                <p:oleObj name="Equation" r:id="rId9" imgW="1143000" imgH="558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571155"/>
                        <a:ext cx="9144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6" name="Object 8">
            <a:extLst>
              <a:ext uri="{FF2B5EF4-FFF2-40B4-BE49-F238E27FC236}">
                <a16:creationId xmlns:a16="http://schemas.microsoft.com/office/drawing/2014/main" id="{F75E553F-E38F-456B-B126-F7958BE4E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42586"/>
              </p:ext>
            </p:extLst>
          </p:nvPr>
        </p:nvGraphicFramePr>
        <p:xfrm>
          <a:off x="3429000" y="5927743"/>
          <a:ext cx="1447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98320" imgH="609480" progId="Equation.DSMT4">
                  <p:embed/>
                </p:oleObj>
              </mc:Choice>
              <mc:Fallback>
                <p:oleObj name="Equation" r:id="rId11" imgW="1498320" imgH="609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927743"/>
                        <a:ext cx="14478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39" name="Object 11">
            <a:extLst>
              <a:ext uri="{FF2B5EF4-FFF2-40B4-BE49-F238E27FC236}">
                <a16:creationId xmlns:a16="http://schemas.microsoft.com/office/drawing/2014/main" id="{6D76A2D9-A1F9-4846-9978-D9A391B6E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41199"/>
              </p:ext>
            </p:extLst>
          </p:nvPr>
        </p:nvGraphicFramePr>
        <p:xfrm>
          <a:off x="6762605" y="3269281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20560" imgH="393480" progId="Equation.DSMT4">
                  <p:embed/>
                </p:oleObj>
              </mc:Choice>
              <mc:Fallback>
                <p:oleObj name="Equation" r:id="rId13" imgW="5205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605" y="3269281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8141" name="Object 13">
            <a:extLst>
              <a:ext uri="{FF2B5EF4-FFF2-40B4-BE49-F238E27FC236}">
                <a16:creationId xmlns:a16="http://schemas.microsoft.com/office/drawing/2014/main" id="{940F11B5-7670-44A5-98AE-A96D0A26B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339162"/>
              </p:ext>
            </p:extLst>
          </p:nvPr>
        </p:nvGraphicFramePr>
        <p:xfrm>
          <a:off x="4514850" y="533400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393480" progId="Equation.DSMT4">
                  <p:embed/>
                </p:oleObj>
              </mc:Choice>
              <mc:Fallback>
                <p:oleObj name="Equation" r:id="rId15" imgW="52056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533400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C67B642-5375-4A93-A2C1-DC5ED08BA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7E198180-0AB4-4FF0-8CB7-7502994645E9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689154" name="Rectangle 2">
            <a:extLst>
              <a:ext uri="{FF2B5EF4-FFF2-40B4-BE49-F238E27FC236}">
                <a16:creationId xmlns:a16="http://schemas.microsoft.com/office/drawing/2014/main" id="{5A9A4C2E-9002-4765-AB84-0086BAA02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ΑΛΓΌΡΙΘΜΟΣ ΕΎΡΕΣΗΣ</a:t>
            </a:r>
            <a:endParaRPr lang="en-US" altLang="en-US" baseline="30000" dirty="0"/>
          </a:p>
        </p:txBody>
      </p:sp>
      <p:sp>
        <p:nvSpPr>
          <p:cNvPr id="689155" name="Rectangle 3">
            <a:extLst>
              <a:ext uri="{FF2B5EF4-FFF2-40B4-BE49-F238E27FC236}">
                <a16:creationId xmlns:a16="http://schemas.microsoft.com/office/drawing/2014/main" id="{E089239A-FA98-4AAE-BB2D-453515501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r>
              <a:rPr lang="el-GR" altLang="en-US" sz="2800" b="1" dirty="0"/>
              <a:t>Παράδειγμα</a:t>
            </a:r>
            <a:r>
              <a:rPr lang="en-US" altLang="en-US" sz="2800" b="1" dirty="0"/>
              <a:t> 2:</a:t>
            </a:r>
            <a:r>
              <a:rPr lang="en-US" altLang="en-US" sz="2800" dirty="0"/>
              <a:t> </a:t>
            </a:r>
            <a:r>
              <a:rPr lang="el-GR" altLang="en-US" sz="2800" dirty="0"/>
              <a:t>Βρείτε τον αντίστροφο του πίνακα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, </a:t>
            </a:r>
            <a:r>
              <a:rPr lang="el-GR" altLang="en-US" sz="2800" dirty="0"/>
              <a:t>αν υπάρχει</a:t>
            </a:r>
            <a:r>
              <a:rPr lang="en-US" altLang="en-US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 </a:t>
            </a:r>
          </a:p>
        </p:txBody>
      </p:sp>
      <p:graphicFrame>
        <p:nvGraphicFramePr>
          <p:cNvPr id="689156" name="Object 4">
            <a:extLst>
              <a:ext uri="{FF2B5EF4-FFF2-40B4-BE49-F238E27FC236}">
                <a16:creationId xmlns:a16="http://schemas.microsoft.com/office/drawing/2014/main" id="{41DFAC62-9710-49C7-A946-3AF951DFC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33013"/>
              </p:ext>
            </p:extLst>
          </p:nvPr>
        </p:nvGraphicFramePr>
        <p:xfrm>
          <a:off x="1295400" y="1660307"/>
          <a:ext cx="2654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280" imgH="1777680" progId="Equation.DSMT4">
                  <p:embed/>
                </p:oleObj>
              </mc:Choice>
              <mc:Fallback>
                <p:oleObj name="Equation" r:id="rId3" imgW="265428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60307"/>
                        <a:ext cx="2654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9157" name="Object 5">
            <a:extLst>
              <a:ext uri="{FF2B5EF4-FFF2-40B4-BE49-F238E27FC236}">
                <a16:creationId xmlns:a16="http://schemas.microsoft.com/office/drawing/2014/main" id="{2DEC7897-A446-459C-8AF1-59742FC480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343400"/>
          <a:ext cx="86106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08880" imgH="1777680" progId="Equation.DSMT4">
                  <p:embed/>
                </p:oleObj>
              </mc:Choice>
              <mc:Fallback>
                <p:oleObj name="Equation" r:id="rId5" imgW="930888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43400"/>
                        <a:ext cx="861060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9161" name="Object 9">
            <a:extLst>
              <a:ext uri="{FF2B5EF4-FFF2-40B4-BE49-F238E27FC236}">
                <a16:creationId xmlns:a16="http://schemas.microsoft.com/office/drawing/2014/main" id="{94AC77AD-E928-433A-A988-906759DB6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906726"/>
              </p:ext>
            </p:extLst>
          </p:nvPr>
        </p:nvGraphicFramePr>
        <p:xfrm>
          <a:off x="4495800" y="520700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393480" progId="Equation.DSMT4">
                  <p:embed/>
                </p:oleObj>
              </mc:Choice>
              <mc:Fallback>
                <p:oleObj name="Equation" r:id="rId7" imgW="5205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20700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95F55E4-95A0-4277-A545-F006B7A6A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DB39D670-04FE-43EC-ABA9-8BE0649C2F88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690178" name="Rectangle 2">
            <a:extLst>
              <a:ext uri="{FF2B5EF4-FFF2-40B4-BE49-F238E27FC236}">
                <a16:creationId xmlns:a16="http://schemas.microsoft.com/office/drawing/2014/main" id="{DB7F84A6-4011-439D-A8C1-CD669413C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ΑΛΓΌΡΙΘΜΟΣ ΕΎΡΕΣΗΣ</a:t>
            </a:r>
            <a:endParaRPr lang="en-US" altLang="en-US" baseline="30000" dirty="0"/>
          </a:p>
        </p:txBody>
      </p:sp>
      <p:graphicFrame>
        <p:nvGraphicFramePr>
          <p:cNvPr id="690180" name="Object 4">
            <a:extLst>
              <a:ext uri="{FF2B5EF4-FFF2-40B4-BE49-F238E27FC236}">
                <a16:creationId xmlns:a16="http://schemas.microsoft.com/office/drawing/2014/main" id="{76A7D9C6-02DE-4722-8898-90322A476F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295400"/>
          <a:ext cx="80772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72320" imgH="1777680" progId="Equation.DSMT4">
                  <p:embed/>
                </p:oleObj>
              </mc:Choice>
              <mc:Fallback>
                <p:oleObj name="Equation" r:id="rId3" imgW="857232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8077200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1" name="Object 5">
            <a:extLst>
              <a:ext uri="{FF2B5EF4-FFF2-40B4-BE49-F238E27FC236}">
                <a16:creationId xmlns:a16="http://schemas.microsoft.com/office/drawing/2014/main" id="{50832E33-1D34-4836-88DB-F5D4C7F4E0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124200"/>
          <a:ext cx="45720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89160" imgH="1777680" progId="Equation.DSMT4">
                  <p:embed/>
                </p:oleObj>
              </mc:Choice>
              <mc:Fallback>
                <p:oleObj name="Equation" r:id="rId5" imgW="488916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24200"/>
                        <a:ext cx="45720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2" name="Object 6">
            <a:extLst>
              <a:ext uri="{FF2B5EF4-FFF2-40B4-BE49-F238E27FC236}">
                <a16:creationId xmlns:a16="http://schemas.microsoft.com/office/drawing/2014/main" id="{9509B65B-C724-4388-AE4B-648119726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876800"/>
          <a:ext cx="518160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22680" imgH="1777680" progId="Equation.DSMT4">
                  <p:embed/>
                </p:oleObj>
              </mc:Choice>
              <mc:Fallback>
                <p:oleObj name="Equation" r:id="rId7" imgW="5422680" imgH="1777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76800"/>
                        <a:ext cx="5181600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0183" name="Object 7">
            <a:extLst>
              <a:ext uri="{FF2B5EF4-FFF2-40B4-BE49-F238E27FC236}">
                <a16:creationId xmlns:a16="http://schemas.microsoft.com/office/drawing/2014/main" id="{CDC584F7-BCCF-48EE-A6ED-2FF3070CC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45316"/>
              </p:ext>
            </p:extLst>
          </p:nvPr>
        </p:nvGraphicFramePr>
        <p:xfrm>
          <a:off x="4572000" y="533400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946433C-03C5-4A45-927A-7E5548FCB4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24496476-11EA-4BED-8DCA-C6847932F884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692226" name="Rectangle 2">
            <a:extLst>
              <a:ext uri="{FF2B5EF4-FFF2-40B4-BE49-F238E27FC236}">
                <a16:creationId xmlns:a16="http://schemas.microsoft.com/office/drawing/2014/main" id="{EF425C28-D88F-4043-95C2-21322F418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ΛΟΓΙΚΕΣ ΑΠΑΝΤΗΣΕΙΣ</a:t>
            </a:r>
            <a:endParaRPr lang="en-US" altLang="en-US" baseline="30000" dirty="0"/>
          </a:p>
        </p:txBody>
      </p:sp>
      <p:sp>
        <p:nvSpPr>
          <p:cNvPr id="692227" name="Rectangle 3">
            <a:extLst>
              <a:ext uri="{FF2B5EF4-FFF2-40B4-BE49-F238E27FC236}">
                <a16:creationId xmlns:a16="http://schemas.microsoft.com/office/drawing/2014/main" id="{D26A69BE-6943-4F25-B8CB-465BC4CE4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r>
              <a:rPr lang="el-GR" altLang="en-US" sz="2800" dirty="0"/>
              <a:t>Το θεώρημα 7 δείχνει ότι, δεδομένου ότι          , ο Α είναι αναστρέψιμος, και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.</a:t>
            </a:r>
          </a:p>
          <a:p>
            <a:endParaRPr lang="el-GR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l-GR" altLang="en-US" sz="2800" dirty="0"/>
              <a:t>Τώρα, ελέγξτε την τελική απάντηση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692228" name="Object 4">
            <a:extLst>
              <a:ext uri="{FF2B5EF4-FFF2-40B4-BE49-F238E27FC236}">
                <a16:creationId xmlns:a16="http://schemas.microsoft.com/office/drawing/2014/main" id="{891FAA41-A9E0-42DD-B65E-F846C1338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456629"/>
              </p:ext>
            </p:extLst>
          </p:nvPr>
        </p:nvGraphicFramePr>
        <p:xfrm>
          <a:off x="6705600" y="1219200"/>
          <a:ext cx="901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330120" progId="Equation.DSMT4">
                  <p:embed/>
                </p:oleObj>
              </mc:Choice>
              <mc:Fallback>
                <p:oleObj name="Equation" r:id="rId3" imgW="901440" imgH="330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219200"/>
                        <a:ext cx="901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29" name="Object 5">
            <a:extLst>
              <a:ext uri="{FF2B5EF4-FFF2-40B4-BE49-F238E27FC236}">
                <a16:creationId xmlns:a16="http://schemas.microsoft.com/office/drawing/2014/main" id="{7D37AD1A-719B-4E2E-A220-BCE987B73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2371"/>
              </p:ext>
            </p:extLst>
          </p:nvPr>
        </p:nvGraphicFramePr>
        <p:xfrm>
          <a:off x="2209800" y="2206078"/>
          <a:ext cx="40386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92280" imgH="1777680" progId="Equation.DSMT4">
                  <p:embed/>
                </p:oleObj>
              </mc:Choice>
              <mc:Fallback>
                <p:oleObj name="Equation" r:id="rId5" imgW="429228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6078"/>
                        <a:ext cx="403860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30" name="Object 6">
            <a:extLst>
              <a:ext uri="{FF2B5EF4-FFF2-40B4-BE49-F238E27FC236}">
                <a16:creationId xmlns:a16="http://schemas.microsoft.com/office/drawing/2014/main" id="{5F07BAA3-E6EC-4F76-8FAF-A3DF88955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057655"/>
              </p:ext>
            </p:extLst>
          </p:nvPr>
        </p:nvGraphicFramePr>
        <p:xfrm>
          <a:off x="381000" y="4724400"/>
          <a:ext cx="83820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648640" imgH="1777680" progId="Equation.DSMT4">
                  <p:embed/>
                </p:oleObj>
              </mc:Choice>
              <mc:Fallback>
                <p:oleObj name="Equation" r:id="rId7" imgW="8648640" imgH="1777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83820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E84C79-7B4A-46D5-94ED-96D767299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721632C1-D414-4F92-9BA5-02778DFADA22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693250" name="Rectangle 2">
            <a:extLst>
              <a:ext uri="{FF2B5EF4-FFF2-40B4-BE49-F238E27FC236}">
                <a16:creationId xmlns:a16="http://schemas.microsoft.com/office/drawing/2014/main" id="{5B3E5BD3-3BB9-4689-9C5B-57EA08F96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ΈΝΑΛΛΑΚΤΙΚΗ ΘΕΩΡΗΣΗ ΑΝΤΙΣΤΡΟΦΗΣ ΠΙΝΑΚΑ</a:t>
            </a:r>
            <a:endParaRPr lang="en-US" altLang="en-US" baseline="30000" dirty="0"/>
          </a:p>
        </p:txBody>
      </p:sp>
      <p:sp>
        <p:nvSpPr>
          <p:cNvPr id="693251" name="Rectangle 3">
            <a:extLst>
              <a:ext uri="{FF2B5EF4-FFF2-40B4-BE49-F238E27FC236}">
                <a16:creationId xmlns:a16="http://schemas.microsoft.com/office/drawing/2014/main" id="{832F4F3E-C72D-4FC7-BA41-7D781AB40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4864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l-GR" altLang="en-US" sz="2800" dirty="0"/>
              <a:t>Δεν είναι απαραίτητο να ελέγξετε ότι</a:t>
            </a:r>
            <a:r>
              <a:rPr lang="en-US" altLang="en-US" sz="2800" dirty="0"/>
              <a:t>                  </a:t>
            </a:r>
            <a:r>
              <a:rPr lang="el-GR" altLang="en-US" sz="2800" dirty="0"/>
              <a:t>επειδή ο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αντιστρέψιμος</a:t>
            </a:r>
            <a:r>
              <a:rPr lang="en-US" altLang="en-US" sz="2800" dirty="0"/>
              <a:t>. </a:t>
            </a:r>
          </a:p>
          <a:p>
            <a:pPr>
              <a:spcAft>
                <a:spcPts val="1800"/>
              </a:spcAft>
            </a:pPr>
            <a:r>
              <a:rPr lang="el-GR" altLang="en-US" sz="2800" dirty="0"/>
              <a:t>Συμβολίστε τις στήλες του </a:t>
            </a:r>
            <a:r>
              <a:rPr lang="en-US" altLang="en-US" sz="2800" i="1" dirty="0"/>
              <a:t>I</a:t>
            </a:r>
            <a:r>
              <a:rPr lang="en-US" altLang="en-US" sz="2800" i="1" baseline="-25000" dirty="0"/>
              <a:t>n</a:t>
            </a:r>
            <a:r>
              <a:rPr lang="en-US" altLang="en-US" sz="2800" dirty="0"/>
              <a:t> </a:t>
            </a:r>
            <a:r>
              <a:rPr lang="el-GR" altLang="en-US" sz="2800" dirty="0"/>
              <a:t>με</a:t>
            </a:r>
            <a:r>
              <a:rPr lang="en-US" altLang="en-US" sz="2800" dirty="0"/>
              <a:t> </a:t>
            </a:r>
            <a:r>
              <a:rPr lang="en-US" altLang="en-US" sz="2800" b="1" dirty="0"/>
              <a:t>e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,…,</a:t>
            </a:r>
            <a:r>
              <a:rPr lang="en-US" altLang="en-US" sz="2800" b="1" dirty="0"/>
              <a:t>e</a:t>
            </a:r>
            <a:r>
              <a:rPr lang="en-US" altLang="en-US" sz="2800" i="1" baseline="-25000" dirty="0"/>
              <a:t>n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Η αναγωγή του             σε</a:t>
            </a:r>
            <a:r>
              <a:rPr lang="el-GR" altLang="en-US" sz="2800" i="1" dirty="0"/>
              <a:t>                  </a:t>
            </a:r>
            <a:r>
              <a:rPr lang="el-GR" altLang="en-US" sz="2800" dirty="0"/>
              <a:t>μπορεί να θεωρηθεί ως η ταυτόχρονη λύση των εξής </a:t>
            </a:r>
            <a:r>
              <a:rPr lang="en-US" altLang="en-US" sz="2800" dirty="0"/>
              <a:t>n </a:t>
            </a:r>
            <a:r>
              <a:rPr lang="el-GR" altLang="en-US" sz="2800" dirty="0"/>
              <a:t>συστημάτων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	        ,               , …,                             ----(2)</a:t>
            </a:r>
          </a:p>
          <a:p>
            <a:pPr>
              <a:buNone/>
            </a:pPr>
            <a:r>
              <a:rPr lang="en-US" altLang="en-US" sz="2800" dirty="0"/>
              <a:t>	</a:t>
            </a:r>
            <a:r>
              <a:rPr lang="en-US" altLang="en-US" sz="2800" dirty="0" err="1"/>
              <a:t>ό</a:t>
            </a:r>
            <a:r>
              <a:rPr lang="el-GR" altLang="en-US" sz="2800" dirty="0"/>
              <a:t>που οι </a:t>
            </a:r>
            <a:r>
              <a:rPr lang="en-US" altLang="en-US" sz="2800" dirty="0"/>
              <a:t>“</a:t>
            </a:r>
            <a:r>
              <a:rPr lang="el-GR" altLang="en-US" sz="2800" dirty="0"/>
              <a:t>επαυξημένες στήλες</a:t>
            </a:r>
            <a:r>
              <a:rPr lang="en-US" altLang="en-US" sz="2800" dirty="0"/>
              <a:t>” </a:t>
            </a:r>
            <a:r>
              <a:rPr lang="el-GR" altLang="en-US" sz="2800" dirty="0"/>
              <a:t>όλων αυτών των συστημάτων έχουν τοποθετηθεί δίπλα στον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στην μορφή</a:t>
            </a:r>
            <a:endParaRPr lang="en-US" altLang="en-US" sz="28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    </a:t>
            </a:r>
            <a:r>
              <a:rPr lang="el-GR" altLang="en-US" sz="2800" dirty="0"/>
              <a:t>   </a:t>
            </a:r>
            <a:r>
              <a:rPr lang="en-US" altLang="en-US" sz="2800" dirty="0"/>
              <a:t>                                                                   .</a:t>
            </a:r>
          </a:p>
        </p:txBody>
      </p:sp>
      <p:graphicFrame>
        <p:nvGraphicFramePr>
          <p:cNvPr id="693252" name="Object 4">
            <a:extLst>
              <a:ext uri="{FF2B5EF4-FFF2-40B4-BE49-F238E27FC236}">
                <a16:creationId xmlns:a16="http://schemas.microsoft.com/office/drawing/2014/main" id="{76E31B5B-C47D-4663-9452-C44FF4FAC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089180"/>
              </p:ext>
            </p:extLst>
          </p:nvPr>
        </p:nvGraphicFramePr>
        <p:xfrm>
          <a:off x="6129528" y="1146212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0" imgH="393480" progId="Equation.DSMT4">
                  <p:embed/>
                </p:oleObj>
              </mc:Choice>
              <mc:Fallback>
                <p:oleObj name="Equation" r:id="rId3" imgW="1396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528" y="1146212"/>
                        <a:ext cx="1397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3" name="Object 5">
            <a:extLst>
              <a:ext uri="{FF2B5EF4-FFF2-40B4-BE49-F238E27FC236}">
                <a16:creationId xmlns:a16="http://schemas.microsoft.com/office/drawing/2014/main" id="{5BF1A195-AC7D-4BA4-9D4D-4F2E2B61A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357433"/>
              </p:ext>
            </p:extLst>
          </p:nvPr>
        </p:nvGraphicFramePr>
        <p:xfrm>
          <a:off x="2883709" y="3080893"/>
          <a:ext cx="990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558720" progId="Equation.DSMT4">
                  <p:embed/>
                </p:oleObj>
              </mc:Choice>
              <mc:Fallback>
                <p:oleObj name="Equation" r:id="rId5" imgW="114300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709" y="3080893"/>
                        <a:ext cx="9906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4" name="Object 6">
            <a:extLst>
              <a:ext uri="{FF2B5EF4-FFF2-40B4-BE49-F238E27FC236}">
                <a16:creationId xmlns:a16="http://schemas.microsoft.com/office/drawing/2014/main" id="{4EEF09BB-A039-4F04-86B5-49A4D8622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273175"/>
              </p:ext>
            </p:extLst>
          </p:nvPr>
        </p:nvGraphicFramePr>
        <p:xfrm>
          <a:off x="4495800" y="3029298"/>
          <a:ext cx="14478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609480" progId="Equation.DSMT4">
                  <p:embed/>
                </p:oleObj>
              </mc:Choice>
              <mc:Fallback>
                <p:oleObj name="Equation" r:id="rId7" imgW="149832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029298"/>
                        <a:ext cx="14478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5" name="Object 7">
            <a:extLst>
              <a:ext uri="{FF2B5EF4-FFF2-40B4-BE49-F238E27FC236}">
                <a16:creationId xmlns:a16="http://schemas.microsoft.com/office/drawing/2014/main" id="{81649FF5-FB3A-4737-B925-1991D0DF0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42403"/>
              </p:ext>
            </p:extLst>
          </p:nvPr>
        </p:nvGraphicFramePr>
        <p:xfrm>
          <a:off x="990600" y="4038600"/>
          <a:ext cx="1193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800" imgH="558800" progId="Equation.3">
                  <p:embed/>
                </p:oleObj>
              </mc:Choice>
              <mc:Fallback>
                <p:oleObj name="Equation" r:id="rId9" imgW="11938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1193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6" name="Object 8">
            <a:extLst>
              <a:ext uri="{FF2B5EF4-FFF2-40B4-BE49-F238E27FC236}">
                <a16:creationId xmlns:a16="http://schemas.microsoft.com/office/drawing/2014/main" id="{3B28F74F-70AB-400A-A1C4-A132659C7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96362"/>
              </p:ext>
            </p:extLst>
          </p:nvPr>
        </p:nvGraphicFramePr>
        <p:xfrm>
          <a:off x="2336800" y="4038600"/>
          <a:ext cx="1231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31900" imgH="558800" progId="Equation.3">
                  <p:embed/>
                </p:oleObj>
              </mc:Choice>
              <mc:Fallback>
                <p:oleObj name="Equation" r:id="rId11" imgW="1231900" imgH="55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038600"/>
                        <a:ext cx="12319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7" name="Object 9">
            <a:extLst>
              <a:ext uri="{FF2B5EF4-FFF2-40B4-BE49-F238E27FC236}">
                <a16:creationId xmlns:a16="http://schemas.microsoft.com/office/drawing/2014/main" id="{6B64CA6F-9E37-4C4B-BD94-5160EA08E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42551"/>
              </p:ext>
            </p:extLst>
          </p:nvPr>
        </p:nvGraphicFramePr>
        <p:xfrm>
          <a:off x="4318000" y="4038600"/>
          <a:ext cx="1244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600" imgH="558800" progId="Equation.3">
                  <p:embed/>
                </p:oleObj>
              </mc:Choice>
              <mc:Fallback>
                <p:oleObj name="Equation" r:id="rId13" imgW="1244600" imgH="558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4038600"/>
                        <a:ext cx="1244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3258" name="Object 10">
            <a:extLst>
              <a:ext uri="{FF2B5EF4-FFF2-40B4-BE49-F238E27FC236}">
                <a16:creationId xmlns:a16="http://schemas.microsoft.com/office/drawing/2014/main" id="{67BAABD6-BDEE-48C6-850B-07A989777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208173"/>
              </p:ext>
            </p:extLst>
          </p:nvPr>
        </p:nvGraphicFramePr>
        <p:xfrm>
          <a:off x="871728" y="5382768"/>
          <a:ext cx="5956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956300" imgH="774700" progId="Equation.3">
                  <p:embed/>
                </p:oleObj>
              </mc:Choice>
              <mc:Fallback>
                <p:oleObj name="Equation" r:id="rId15" imgW="5956300" imgH="774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728" y="5382768"/>
                        <a:ext cx="59563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5D91A65-7A5C-4DA5-965C-40829D9FD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48E507FD-525D-4404-85E2-B05B637AA972}" type="slidenum">
              <a:rPr lang="en-US" altLang="en-US"/>
              <a:pPr/>
              <a:t>19</a:t>
            </a:fld>
            <a:endParaRPr lang="en-CA" altLang="en-US"/>
          </a:p>
        </p:txBody>
      </p:sp>
      <p:sp>
        <p:nvSpPr>
          <p:cNvPr id="694274" name="Rectangle 2">
            <a:extLst>
              <a:ext uri="{FF2B5EF4-FFF2-40B4-BE49-F238E27FC236}">
                <a16:creationId xmlns:a16="http://schemas.microsoft.com/office/drawing/2014/main" id="{33524B26-6018-4065-8CF0-3D4958242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ΈΝΑΛΛΑΚΤΙΚΗ ΘΕΩΡΗΣΗ ΑΝΤΙΣΤΡΟΦΗΣ ΠΙΝΑΚΑ</a:t>
            </a:r>
            <a:endParaRPr lang="en-US" altLang="en-US" dirty="0"/>
          </a:p>
        </p:txBody>
      </p:sp>
      <p:sp>
        <p:nvSpPr>
          <p:cNvPr id="694275" name="Rectangle 3">
            <a:extLst>
              <a:ext uri="{FF2B5EF4-FFF2-40B4-BE49-F238E27FC236}">
                <a16:creationId xmlns:a16="http://schemas.microsoft.com/office/drawing/2014/main" id="{CB6B83A7-06E9-4DCB-99D6-DEA0C3E14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96200" cy="4572000"/>
          </a:xfrm>
        </p:spPr>
        <p:txBody>
          <a:bodyPr/>
          <a:lstStyle/>
          <a:p>
            <a:r>
              <a:rPr lang="el-GR" altLang="en-US" sz="2800" dirty="0"/>
              <a:t>Η εξίσωση                 και ο ορισμός του πολλαπλασιασμού πίνακα δείχνουν ότι οι στήλες του   </a:t>
            </a:r>
            <a:r>
              <a:rPr lang="en-US" altLang="en-US" sz="2800" dirty="0"/>
              <a:t>    </a:t>
            </a:r>
            <a:r>
              <a:rPr lang="el-GR" altLang="en-US" sz="2800" dirty="0"/>
              <a:t>είναι ακριβώς οι λύσεις των συστημάτων στο (2).</a:t>
            </a:r>
            <a:endParaRPr lang="en-US" altLang="en-US" dirty="0"/>
          </a:p>
        </p:txBody>
      </p:sp>
      <p:graphicFrame>
        <p:nvGraphicFramePr>
          <p:cNvPr id="694276" name="Object 4">
            <a:extLst>
              <a:ext uri="{FF2B5EF4-FFF2-40B4-BE49-F238E27FC236}">
                <a16:creationId xmlns:a16="http://schemas.microsoft.com/office/drawing/2014/main" id="{E50574A8-6993-4E62-9156-46C65B1EE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994655"/>
              </p:ext>
            </p:extLst>
          </p:nvPr>
        </p:nvGraphicFramePr>
        <p:xfrm>
          <a:off x="2514600" y="1621312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0" imgH="393480" progId="Equation.DSMT4">
                  <p:embed/>
                </p:oleObj>
              </mc:Choice>
              <mc:Fallback>
                <p:oleObj name="Equation" r:id="rId3" imgW="1396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21312"/>
                        <a:ext cx="1397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4278" name="Object 6">
            <a:extLst>
              <a:ext uri="{FF2B5EF4-FFF2-40B4-BE49-F238E27FC236}">
                <a16:creationId xmlns:a16="http://schemas.microsoft.com/office/drawing/2014/main" id="{94477B66-8FC7-4A25-889F-2DAC8F2A5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13834"/>
              </p:ext>
            </p:extLst>
          </p:nvPr>
        </p:nvGraphicFramePr>
        <p:xfrm>
          <a:off x="1447800" y="2438400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91EEEE4C-F9E4-4588-94A1-F1F0E0B25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2E4F0E1A-703B-4EE6-9F46-1577428FF449}" type="slidenum">
              <a:rPr lang="en-US" altLang="en-US"/>
              <a:pPr/>
              <a:t>2</a:t>
            </a:fld>
            <a:endParaRPr lang="en-CA" altLang="en-US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C68C1BEF-30B5-445F-B091-40DAEF7E8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ΠΡΑΞΕΙΣ ΜΕ ΠΙΝΑΚΕΣ</a:t>
            </a:r>
            <a:endParaRPr lang="en-US" alt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96192BD8-7D67-476E-8260-44D697FAF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r>
              <a:rPr lang="el-GR" altLang="en-US" sz="2800" dirty="0">
                <a:cs typeface="Times New Roman" panose="02020603050405020304" pitchFamily="18" charset="0"/>
              </a:rPr>
              <a:t>Ένας           πίνακας Α λέγεται ότι είναι </a:t>
            </a:r>
            <a:r>
              <a:rPr lang="el-GR" altLang="en-US" sz="2800" b="1" dirty="0">
                <a:cs typeface="Times New Roman" panose="02020603050405020304" pitchFamily="18" charset="0"/>
              </a:rPr>
              <a:t>αναστρέψιμος </a:t>
            </a:r>
            <a:r>
              <a:rPr lang="el-GR" altLang="en-US" sz="2800" dirty="0">
                <a:cs typeface="Times New Roman" panose="02020603050405020304" pitchFamily="18" charset="0"/>
              </a:rPr>
              <a:t>εάν υπάρχει ένας            πίνακας </a:t>
            </a:r>
            <a:r>
              <a:rPr lang="en-US" altLang="en-US" sz="2800" dirty="0">
                <a:cs typeface="Times New Roman" panose="02020603050405020304" pitchFamily="18" charset="0"/>
              </a:rPr>
              <a:t>C </a:t>
            </a:r>
            <a:r>
              <a:rPr lang="el-GR" altLang="en-US" sz="2800" dirty="0">
                <a:cs typeface="Times New Roman" panose="02020603050405020304" pitchFamily="18" charset="0"/>
              </a:rPr>
              <a:t>τέτοιος ώστε</a:t>
            </a:r>
            <a:r>
              <a:rPr lang="en-US" altLang="en-US" sz="2800" dirty="0">
                <a:cs typeface="Times New Roman" panose="02020603050405020304" pitchFamily="18" charset="0"/>
              </a:rPr>
              <a:t>                                       </a:t>
            </a:r>
            <a:r>
              <a:rPr lang="el-GR" altLang="en-US" sz="2800" dirty="0">
                <a:cs typeface="Times New Roman" panose="02020603050405020304" pitchFamily="18" charset="0"/>
              </a:rPr>
              <a:t>                 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                                </a:t>
            </a:r>
          </a:p>
          <a:p>
            <a:pPr marL="0" indent="0">
              <a:buNone/>
            </a:pPr>
            <a:r>
              <a:rPr lang="el-GR" altLang="en-US" sz="2800" dirty="0">
                <a:cs typeface="Times New Roman" panose="02020603050405020304" pitchFamily="18" charset="0"/>
              </a:rPr>
              <a:t>                                       και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cs typeface="Times New Roman" panose="02020603050405020304" pitchFamily="18" charset="0"/>
              </a:rPr>
              <a:t>ό</a:t>
            </a:r>
            <a:r>
              <a:rPr lang="el-GR" altLang="en-US" sz="2800" dirty="0">
                <a:cs typeface="Times New Roman" panose="02020603050405020304" pitchFamily="18" charset="0"/>
              </a:rPr>
              <a:t>που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l-GR" altLang="en-US" sz="2800" dirty="0"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cs typeface="Times New Roman" panose="02020603050405020304" pitchFamily="18" charset="0"/>
              </a:rPr>
              <a:t>          , </a:t>
            </a:r>
            <a:r>
              <a:rPr lang="el-GR" altLang="en-US" sz="2800" dirty="0">
                <a:cs typeface="Times New Roman" panose="02020603050405020304" pitchFamily="18" charset="0"/>
              </a:rPr>
              <a:t>είναι ο           ταυτοτικός πίνακας.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r>
              <a:rPr lang="el-GR" altLang="en-US" sz="2800" dirty="0">
                <a:cs typeface="Times New Roman" panose="02020603050405020304" pitchFamily="18" charset="0"/>
              </a:rPr>
              <a:t>Στην περίπτωση αυτή, ο </a:t>
            </a:r>
            <a:r>
              <a:rPr lang="en-US" altLang="en-US" sz="2800" dirty="0">
                <a:cs typeface="Times New Roman" panose="02020603050405020304" pitchFamily="18" charset="0"/>
              </a:rPr>
              <a:t>C </a:t>
            </a:r>
            <a:r>
              <a:rPr lang="el-GR" altLang="en-US" sz="2800" dirty="0">
                <a:cs typeface="Times New Roman" panose="02020603050405020304" pitchFamily="18" charset="0"/>
              </a:rPr>
              <a:t>είναι ο </a:t>
            </a:r>
            <a:r>
              <a:rPr lang="el-GR" altLang="en-US" sz="2800" b="1" dirty="0">
                <a:cs typeface="Times New Roman" panose="02020603050405020304" pitchFamily="18" charset="0"/>
              </a:rPr>
              <a:t>αντίστροφος</a:t>
            </a:r>
            <a:r>
              <a:rPr lang="el-GR" altLang="en-US" sz="2800" dirty="0">
                <a:cs typeface="Times New Roman" panose="02020603050405020304" pitchFamily="18" charset="0"/>
              </a:rPr>
              <a:t> του </a:t>
            </a:r>
            <a:r>
              <a:rPr lang="en-US" altLang="en-US" sz="2800" dirty="0">
                <a:cs typeface="Times New Roman" panose="02020603050405020304" pitchFamily="18" charset="0"/>
              </a:rPr>
              <a:t>A.</a:t>
            </a:r>
            <a:r>
              <a:rPr lang="el-GR" altLang="en-US" sz="2800" dirty="0">
                <a:cs typeface="Times New Roman" panose="02020603050405020304" pitchFamily="18" charset="0"/>
              </a:rPr>
              <a:t> Στην πραγματικότητα, το </a:t>
            </a:r>
            <a:r>
              <a:rPr lang="en-US" altLang="en-US" sz="2800" dirty="0">
                <a:cs typeface="Times New Roman" panose="02020603050405020304" pitchFamily="18" charset="0"/>
              </a:rPr>
              <a:t>C </a:t>
            </a:r>
            <a:r>
              <a:rPr lang="el-GR" altLang="en-US" sz="2800" dirty="0">
                <a:cs typeface="Times New Roman" panose="02020603050405020304" pitchFamily="18" charset="0"/>
              </a:rPr>
              <a:t>καθορίζεται μοναδικά από το </a:t>
            </a:r>
            <a:r>
              <a:rPr lang="en-US" altLang="en-US" sz="2800" dirty="0">
                <a:cs typeface="Times New Roman" panose="02020603050405020304" pitchFamily="18" charset="0"/>
              </a:rPr>
              <a:t>A, </a:t>
            </a:r>
            <a:r>
              <a:rPr lang="el-GR" altLang="en-US" sz="2800" dirty="0">
                <a:cs typeface="Times New Roman" panose="02020603050405020304" pitchFamily="18" charset="0"/>
              </a:rPr>
              <a:t>γιατί αν το </a:t>
            </a:r>
            <a:r>
              <a:rPr lang="en-US" altLang="en-US" sz="2800" dirty="0">
                <a:cs typeface="Times New Roman" panose="02020603050405020304" pitchFamily="18" charset="0"/>
              </a:rPr>
              <a:t>B </a:t>
            </a:r>
            <a:r>
              <a:rPr lang="el-GR" altLang="en-US" sz="2800" dirty="0">
                <a:cs typeface="Times New Roman" panose="02020603050405020304" pitchFamily="18" charset="0"/>
              </a:rPr>
              <a:t>ήταν ένας άλλος αντίστροφος του </a:t>
            </a:r>
            <a:r>
              <a:rPr lang="en-US" altLang="en-US" sz="2800" dirty="0">
                <a:cs typeface="Times New Roman" panose="02020603050405020304" pitchFamily="18" charset="0"/>
              </a:rPr>
              <a:t>A, </a:t>
            </a:r>
            <a:r>
              <a:rPr lang="el-GR" altLang="en-US" sz="2800" dirty="0">
                <a:cs typeface="Times New Roman" panose="02020603050405020304" pitchFamily="18" charset="0"/>
              </a:rPr>
              <a:t>τότε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                                                                          .</a:t>
            </a:r>
          </a:p>
          <a:p>
            <a:r>
              <a:rPr lang="el-GR" altLang="en-US" sz="2800" dirty="0">
                <a:cs typeface="Times New Roman" panose="02020603050405020304" pitchFamily="18" charset="0"/>
              </a:rPr>
              <a:t>Ο μοναδικός αυτός αντίστροφος συμβολίζεται με        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l-GR" altLang="en-US" sz="2800" dirty="0">
                <a:cs typeface="Times New Roman" panose="02020603050405020304" pitchFamily="18" charset="0"/>
              </a:rPr>
              <a:t>οπότε                      και                  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16436" name="Object 20">
            <a:extLst>
              <a:ext uri="{FF2B5EF4-FFF2-40B4-BE49-F238E27FC236}">
                <a16:creationId xmlns:a16="http://schemas.microsoft.com/office/drawing/2014/main" id="{D3175C06-9A2F-4D97-B8D6-C0BC39CA5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03937"/>
              </p:ext>
            </p:extLst>
          </p:nvPr>
        </p:nvGraphicFramePr>
        <p:xfrm>
          <a:off x="1708150" y="1459263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1459263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7" name="Object 21">
            <a:extLst>
              <a:ext uri="{FF2B5EF4-FFF2-40B4-BE49-F238E27FC236}">
                <a16:creationId xmlns:a16="http://schemas.microsoft.com/office/drawing/2014/main" id="{BC675DF2-E30B-441D-9984-0F8D2B34F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98122"/>
              </p:ext>
            </p:extLst>
          </p:nvPr>
        </p:nvGraphicFramePr>
        <p:xfrm>
          <a:off x="3416300" y="19050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53800" progId="Equation.DSMT4">
                  <p:embed/>
                </p:oleObj>
              </mc:Choice>
              <mc:Fallback>
                <p:oleObj name="Equation" r:id="rId5" imgW="77436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19050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8" name="Object 22">
            <a:extLst>
              <a:ext uri="{FF2B5EF4-FFF2-40B4-BE49-F238E27FC236}">
                <a16:creationId xmlns:a16="http://schemas.microsoft.com/office/drawing/2014/main" id="{DF51FF1F-ACE6-4D87-AC4C-49C120AAB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311400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342720" progId="Equation.DSMT4">
                  <p:embed/>
                </p:oleObj>
              </mc:Choice>
              <mc:Fallback>
                <p:oleObj name="Equation" r:id="rId7" imgW="1130040" imgH="34272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11400"/>
                        <a:ext cx="1130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39" name="Object 23">
            <a:extLst>
              <a:ext uri="{FF2B5EF4-FFF2-40B4-BE49-F238E27FC236}">
                <a16:creationId xmlns:a16="http://schemas.microsoft.com/office/drawing/2014/main" id="{0DD9C8C0-98AF-4F39-83FA-685CC0B3C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311400"/>
          <a:ext cx="1206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342720" progId="Equation.DSMT4">
                  <p:embed/>
                </p:oleObj>
              </mc:Choice>
              <mc:Fallback>
                <p:oleObj name="Equation" r:id="rId9" imgW="1206360" imgH="34272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11400"/>
                        <a:ext cx="1206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0" name="Object 24">
            <a:extLst>
              <a:ext uri="{FF2B5EF4-FFF2-40B4-BE49-F238E27FC236}">
                <a16:creationId xmlns:a16="http://schemas.microsoft.com/office/drawing/2014/main" id="{369A204D-56B4-4387-8F13-527DB56CCE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6100" y="27940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482400" progId="Equation.DSMT4">
                  <p:embed/>
                </p:oleObj>
              </mc:Choice>
              <mc:Fallback>
                <p:oleObj name="Equation" r:id="rId11" imgW="914400" imgH="4824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2794000"/>
                        <a:ext cx="914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1" name="Object 25">
            <a:extLst>
              <a:ext uri="{FF2B5EF4-FFF2-40B4-BE49-F238E27FC236}">
                <a16:creationId xmlns:a16="http://schemas.microsoft.com/office/drawing/2014/main" id="{DF35725D-E300-4C5D-B0FC-5B6F89A56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989476"/>
              </p:ext>
            </p:extLst>
          </p:nvPr>
        </p:nvGraphicFramePr>
        <p:xfrm>
          <a:off x="3998521" y="29083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53800" progId="Equation.DSMT4">
                  <p:embed/>
                </p:oleObj>
              </mc:Choice>
              <mc:Fallback>
                <p:oleObj name="Equation" r:id="rId13" imgW="77436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21" y="29083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2" name="Object 26">
            <a:extLst>
              <a:ext uri="{FF2B5EF4-FFF2-40B4-BE49-F238E27FC236}">
                <a16:creationId xmlns:a16="http://schemas.microsoft.com/office/drawing/2014/main" id="{C497AF63-58EA-4093-B7F3-478930633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821964"/>
              </p:ext>
            </p:extLst>
          </p:nvPr>
        </p:nvGraphicFramePr>
        <p:xfrm>
          <a:off x="1828800" y="5064125"/>
          <a:ext cx="567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676840" imgH="431640" progId="Equation.DSMT4">
                  <p:embed/>
                </p:oleObj>
              </mc:Choice>
              <mc:Fallback>
                <p:oleObj name="Equation" r:id="rId15" imgW="5676840" imgH="431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64125"/>
                        <a:ext cx="567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3" name="Object 27">
            <a:extLst>
              <a:ext uri="{FF2B5EF4-FFF2-40B4-BE49-F238E27FC236}">
                <a16:creationId xmlns:a16="http://schemas.microsoft.com/office/drawing/2014/main" id="{C49FEE66-52F2-420F-8824-F8B203D62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426670"/>
              </p:ext>
            </p:extLst>
          </p:nvPr>
        </p:nvGraphicFramePr>
        <p:xfrm>
          <a:off x="2019300" y="6029325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0" imgH="393480" progId="Equation.DSMT4">
                  <p:embed/>
                </p:oleObj>
              </mc:Choice>
              <mc:Fallback>
                <p:oleObj name="Equation" r:id="rId17" imgW="139680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6029325"/>
                        <a:ext cx="1397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4" name="Object 28">
            <a:extLst>
              <a:ext uri="{FF2B5EF4-FFF2-40B4-BE49-F238E27FC236}">
                <a16:creationId xmlns:a16="http://schemas.microsoft.com/office/drawing/2014/main" id="{7523A6FD-42BC-418A-AA64-1FEEA2ED9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02442"/>
              </p:ext>
            </p:extLst>
          </p:nvPr>
        </p:nvGraphicFramePr>
        <p:xfrm>
          <a:off x="4330702" y="6038850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0" imgH="393480" progId="Equation.DSMT4">
                  <p:embed/>
                </p:oleObj>
              </mc:Choice>
              <mc:Fallback>
                <p:oleObj name="Equation" r:id="rId19" imgW="139680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2" y="6038850"/>
                        <a:ext cx="1397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6" name="Object 30">
            <a:extLst>
              <a:ext uri="{FF2B5EF4-FFF2-40B4-BE49-F238E27FC236}">
                <a16:creationId xmlns:a16="http://schemas.microsoft.com/office/drawing/2014/main" id="{A3184BCD-73D0-46F8-8087-05711C78C7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9100" y="20320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14400" imgH="371520" progId="Equation.DSMT4">
                  <p:embed/>
                </p:oleObj>
              </mc:Choice>
              <mc:Fallback>
                <p:oleObj name="Equation" r:id="rId21" imgW="914400" imgH="3715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032000"/>
                        <a:ext cx="9144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6447" name="Object 31">
            <a:extLst>
              <a:ext uri="{FF2B5EF4-FFF2-40B4-BE49-F238E27FC236}">
                <a16:creationId xmlns:a16="http://schemas.microsoft.com/office/drawing/2014/main" id="{DAC9C5FA-D44A-459D-A8E1-4CB069A40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622485"/>
              </p:ext>
            </p:extLst>
          </p:nvPr>
        </p:nvGraphicFramePr>
        <p:xfrm>
          <a:off x="8146308" y="5602288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20560" imgH="393480" progId="Equation.DSMT4">
                  <p:embed/>
                </p:oleObj>
              </mc:Choice>
              <mc:Fallback>
                <p:oleObj name="Equation" r:id="rId23" imgW="520560" imgH="3934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308" y="5602288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4285DE9-D19F-4834-8614-40EA45AA4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6F75522F-BBA8-41F9-B9A8-4E783CFE7702}" type="slidenum">
              <a:rPr lang="en-US" altLang="en-US"/>
              <a:pPr/>
              <a:t>3</a:t>
            </a:fld>
            <a:endParaRPr lang="en-CA" altLang="en-US"/>
          </a:p>
        </p:txBody>
      </p:sp>
      <p:sp>
        <p:nvSpPr>
          <p:cNvPr id="675842" name="Rectangle 2">
            <a:extLst>
              <a:ext uri="{FF2B5EF4-FFF2-40B4-BE49-F238E27FC236}">
                <a16:creationId xmlns:a16="http://schemas.microsoft.com/office/drawing/2014/main" id="{DEB32858-5FFC-4AF9-BFAD-E6F2BFE9D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ΠΡΑΞΕΙΣ ΜΕ ΠΙΝΑΚΕΣ</a:t>
            </a:r>
            <a:endParaRPr lang="en-US" altLang="en-US" dirty="0"/>
          </a:p>
        </p:txBody>
      </p:sp>
      <p:sp>
        <p:nvSpPr>
          <p:cNvPr id="675843" name="Rectangle 3">
            <a:extLst>
              <a:ext uri="{FF2B5EF4-FFF2-40B4-BE49-F238E27FC236}">
                <a16:creationId xmlns:a16="http://schemas.microsoft.com/office/drawing/2014/main" id="{5D29D9CB-6BE5-4699-B4E2-FE340D1B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l-GR" altLang="en-US" sz="2800" b="1" dirty="0"/>
              <a:t>Θεώρημα</a:t>
            </a:r>
            <a:r>
              <a:rPr lang="en-US" altLang="en-US" sz="2800" b="1" dirty="0"/>
              <a:t> 4: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l-GR" altLang="en-US" sz="2800" dirty="0"/>
              <a:t>    </a:t>
            </a:r>
            <a:r>
              <a:rPr lang="en-US" altLang="en-US" sz="2800" dirty="0"/>
              <a:t>                     . </a:t>
            </a:r>
            <a:r>
              <a:rPr lang="el-GR" altLang="en-US" sz="2800" dirty="0"/>
              <a:t>Αν</a:t>
            </a:r>
            <a:r>
              <a:rPr lang="en-US" altLang="en-US" sz="2800" dirty="0"/>
              <a:t>                      , </a:t>
            </a:r>
            <a:r>
              <a:rPr lang="el-GR" altLang="en-US" sz="2800" dirty="0"/>
              <a:t> </a:t>
            </a:r>
          </a:p>
          <a:p>
            <a:pPr>
              <a:lnSpc>
                <a:spcPct val="90000"/>
              </a:lnSpc>
            </a:pPr>
            <a:endParaRPr lang="el-GR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n-US" sz="2800" dirty="0"/>
              <a:t> τότε</a:t>
            </a:r>
            <a:r>
              <a:rPr lang="en-US" altLang="en-US" sz="2800" dirty="0"/>
              <a:t> </a:t>
            </a:r>
            <a:r>
              <a:rPr lang="el-GR" altLang="en-US" sz="2800" dirty="0"/>
              <a:t>ο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αντιστρέψιμος και</a:t>
            </a: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Αν</a:t>
            </a:r>
            <a:r>
              <a:rPr lang="en-US" altLang="en-US" sz="2800" dirty="0"/>
              <a:t>                      , </a:t>
            </a:r>
            <a:r>
              <a:rPr lang="el-GR" altLang="en-US" sz="2800" dirty="0"/>
              <a:t>τότε ο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δεν είναι αντιστρέψιμος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l-GR" altLang="en-US" sz="2800" dirty="0"/>
              <a:t>Η ποσότητα                 ονομάζεται ορίζουσα του Α, και γράφουμε</a:t>
            </a:r>
          </a:p>
          <a:p>
            <a:pPr>
              <a:lnSpc>
                <a:spcPct val="90000"/>
              </a:lnSpc>
            </a:pPr>
            <a:endParaRPr lang="el-GR" altLang="en-US" sz="2800" dirty="0"/>
          </a:p>
          <a:p>
            <a:pPr>
              <a:lnSpc>
                <a:spcPct val="90000"/>
              </a:lnSpc>
            </a:pPr>
            <a:r>
              <a:rPr lang="el-GR" altLang="en-US" sz="2800" dirty="0"/>
              <a:t>Αυτό το θεώρημα λέει ότι ένας          πίνακας Α είναι αναστρέψιμος εάν και μόνο εάν  </a:t>
            </a:r>
            <a:r>
              <a:rPr lang="en-US" altLang="en-US" sz="2800" dirty="0"/>
              <a:t>det           . </a:t>
            </a:r>
          </a:p>
        </p:txBody>
      </p:sp>
      <p:graphicFrame>
        <p:nvGraphicFramePr>
          <p:cNvPr id="675844" name="Object 4">
            <a:extLst>
              <a:ext uri="{FF2B5EF4-FFF2-40B4-BE49-F238E27FC236}">
                <a16:creationId xmlns:a16="http://schemas.microsoft.com/office/drawing/2014/main" id="{30529518-60E1-4957-B7A0-94E2875BB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417271"/>
              </p:ext>
            </p:extLst>
          </p:nvPr>
        </p:nvGraphicFramePr>
        <p:xfrm>
          <a:off x="3733800" y="1293813"/>
          <a:ext cx="1917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7360" imgH="1143000" progId="Equation.DSMT4">
                  <p:embed/>
                </p:oleObj>
              </mc:Choice>
              <mc:Fallback>
                <p:oleObj name="Equation" r:id="rId3" imgW="191736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93813"/>
                        <a:ext cx="19177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5" name="Object 5">
            <a:extLst>
              <a:ext uri="{FF2B5EF4-FFF2-40B4-BE49-F238E27FC236}">
                <a16:creationId xmlns:a16="http://schemas.microsoft.com/office/drawing/2014/main" id="{4031E178-12EA-4328-8638-44786FB42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862150"/>
              </p:ext>
            </p:extLst>
          </p:nvPr>
        </p:nvGraphicFramePr>
        <p:xfrm>
          <a:off x="6413500" y="1640226"/>
          <a:ext cx="181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355320" progId="Equation.DSMT4">
                  <p:embed/>
                </p:oleObj>
              </mc:Choice>
              <mc:Fallback>
                <p:oleObj name="Equation" r:id="rId5" imgW="1815840" imgH="355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1640226"/>
                        <a:ext cx="1816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6" name="Object 6">
            <a:extLst>
              <a:ext uri="{FF2B5EF4-FFF2-40B4-BE49-F238E27FC236}">
                <a16:creationId xmlns:a16="http://schemas.microsoft.com/office/drawing/2014/main" id="{63128CA6-7B14-4978-B114-65600A1AC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88791"/>
              </p:ext>
            </p:extLst>
          </p:nvPr>
        </p:nvGraphicFramePr>
        <p:xfrm>
          <a:off x="5220772" y="2224426"/>
          <a:ext cx="38481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48040" imgH="1143000" progId="Equation.DSMT4">
                  <p:embed/>
                </p:oleObj>
              </mc:Choice>
              <mc:Fallback>
                <p:oleObj name="Equation" r:id="rId7" imgW="3848040" imgH="1143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772" y="2224426"/>
                        <a:ext cx="38481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7" name="Object 7">
            <a:extLst>
              <a:ext uri="{FF2B5EF4-FFF2-40B4-BE49-F238E27FC236}">
                <a16:creationId xmlns:a16="http://schemas.microsoft.com/office/drawing/2014/main" id="{97AF7DC3-31BA-41E0-8EEA-3CB176F55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602325"/>
              </p:ext>
            </p:extLst>
          </p:nvPr>
        </p:nvGraphicFramePr>
        <p:xfrm>
          <a:off x="1219200" y="3492500"/>
          <a:ext cx="1816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15840" imgH="355320" progId="Equation.DSMT4">
                  <p:embed/>
                </p:oleObj>
              </mc:Choice>
              <mc:Fallback>
                <p:oleObj name="Equation" r:id="rId9" imgW="181584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92500"/>
                        <a:ext cx="1816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8" name="Object 8">
            <a:extLst>
              <a:ext uri="{FF2B5EF4-FFF2-40B4-BE49-F238E27FC236}">
                <a16:creationId xmlns:a16="http://schemas.microsoft.com/office/drawing/2014/main" id="{B2654BA9-C238-4012-828C-71B66E5FA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756729"/>
              </p:ext>
            </p:extLst>
          </p:nvPr>
        </p:nvGraphicFramePr>
        <p:xfrm>
          <a:off x="2590800" y="3956683"/>
          <a:ext cx="1295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18960" imgH="355320" progId="Equation.DSMT4">
                  <p:embed/>
                </p:oleObj>
              </mc:Choice>
              <mc:Fallback>
                <p:oleObj name="Equation" r:id="rId11" imgW="121896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56683"/>
                        <a:ext cx="1295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9" name="Object 9">
            <a:extLst>
              <a:ext uri="{FF2B5EF4-FFF2-40B4-BE49-F238E27FC236}">
                <a16:creationId xmlns:a16="http://schemas.microsoft.com/office/drawing/2014/main" id="{21E8EFBE-5464-4F65-943B-45A0EC47D3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844807"/>
              </p:ext>
            </p:extLst>
          </p:nvPr>
        </p:nvGraphicFramePr>
        <p:xfrm>
          <a:off x="3035300" y="4741187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38280" imgH="355320" progId="Equation.DSMT4">
                  <p:embed/>
                </p:oleObj>
              </mc:Choice>
              <mc:Fallback>
                <p:oleObj name="Equation" r:id="rId13" imgW="2438280" imgH="3553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741187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0" name="Object 10">
            <a:extLst>
              <a:ext uri="{FF2B5EF4-FFF2-40B4-BE49-F238E27FC236}">
                <a16:creationId xmlns:a16="http://schemas.microsoft.com/office/drawing/2014/main" id="{23EB5BA8-F054-4AFB-9160-991806490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380188"/>
              </p:ext>
            </p:extLst>
          </p:nvPr>
        </p:nvGraphicFramePr>
        <p:xfrm>
          <a:off x="5220772" y="5374937"/>
          <a:ext cx="6858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61760" imgH="330120" progId="Equation.DSMT4">
                  <p:embed/>
                </p:oleObj>
              </mc:Choice>
              <mc:Fallback>
                <p:oleObj name="Equation" r:id="rId15" imgW="761760" imgH="330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772" y="5374937"/>
                        <a:ext cx="6858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1" name="Object 11">
            <a:extLst>
              <a:ext uri="{FF2B5EF4-FFF2-40B4-BE49-F238E27FC236}">
                <a16:creationId xmlns:a16="http://schemas.microsoft.com/office/drawing/2014/main" id="{989B40A6-546F-4F29-9387-5301A437E8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649374"/>
              </p:ext>
            </p:extLst>
          </p:nvPr>
        </p:nvGraphicFramePr>
        <p:xfrm>
          <a:off x="6019800" y="5681343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01440" imgH="342720" progId="Equation.DSMT4">
                  <p:embed/>
                </p:oleObj>
              </mc:Choice>
              <mc:Fallback>
                <p:oleObj name="Equation" r:id="rId17" imgW="901440" imgH="342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81343"/>
                        <a:ext cx="901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232994A-06E9-4232-9354-FB8945B8C9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C6927256-0472-4F1C-984F-BFD8D65B6333}" type="slidenum">
              <a:rPr lang="en-US" altLang="en-US"/>
              <a:pPr/>
              <a:t>4</a:t>
            </a:fld>
            <a:endParaRPr lang="en-CA" altLang="en-US"/>
          </a:p>
        </p:txBody>
      </p:sp>
      <p:sp>
        <p:nvSpPr>
          <p:cNvPr id="676866" name="Rectangle 2">
            <a:extLst>
              <a:ext uri="{FF2B5EF4-FFF2-40B4-BE49-F238E27FC236}">
                <a16:creationId xmlns:a16="http://schemas.microsoft.com/office/drawing/2014/main" id="{0B1A5536-5674-47F4-840F-52F1152A1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ΠΡΑΞΕΙΣ ΜΕ ΠΙΝΑΚΕΣ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6867" name="Rectangle 3">
                <a:extLst>
                  <a:ext uri="{FF2B5EF4-FFF2-40B4-BE49-F238E27FC236}">
                    <a16:creationId xmlns:a16="http://schemas.microsoft.com/office/drawing/2014/main" id="{7290B1AD-EC3D-4B47-9F5A-16F222A1CA2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143000"/>
                <a:ext cx="9144000" cy="5410200"/>
              </a:xfrm>
            </p:spPr>
            <p:txBody>
              <a:bodyPr/>
              <a:lstStyle/>
              <a:p>
                <a:r>
                  <a:rPr lang="el-GR" altLang="en-US" sz="2800" b="1" dirty="0"/>
                  <a:t>Θεώρημα</a:t>
                </a:r>
                <a:r>
                  <a:rPr lang="en-US" altLang="en-US" sz="2800" b="1" dirty="0"/>
                  <a:t> 5: </a:t>
                </a:r>
                <a:r>
                  <a:rPr lang="el-GR" altLang="en-US" sz="2800" dirty="0"/>
                  <a:t>Εάν ο Α είναι αντιστρέψιμος          πίνακας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 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, </a:t>
                </a:r>
                <a:r>
                  <a:rPr lang="el-GR" altLang="en-US" sz="2800" dirty="0"/>
                  <a:t>η εξίσωση              </a:t>
                </a:r>
                <a:r>
                  <a:rPr lang="en-US" altLang="en-US" sz="2800" dirty="0" err="1"/>
                  <a:t>έ</a:t>
                </a:r>
                <a:r>
                  <a:rPr lang="el-GR" altLang="en-US" sz="2800" dirty="0" err="1"/>
                  <a:t>χει</a:t>
                </a:r>
                <a:r>
                  <a:rPr lang="el-GR" altLang="en-US" sz="2800" dirty="0"/>
                  <a:t> την μοναδική λύση </a:t>
                </a:r>
                <a:r>
                  <a:rPr lang="en-US" altLang="en-US" sz="2800" dirty="0"/>
                  <a:t>                </a:t>
                </a:r>
                <a:endParaRPr lang="el-GR" altLang="en-US" sz="2800" dirty="0"/>
              </a:p>
              <a:p>
                <a:endParaRPr lang="en-US" altLang="en-US" sz="2000" dirty="0"/>
              </a:p>
              <a:p>
                <a:r>
                  <a:rPr lang="el-GR" altLang="en-US" sz="2800" b="1" dirty="0"/>
                  <a:t>Απόδειξη</a:t>
                </a:r>
                <a:r>
                  <a:rPr lang="en-US" altLang="en-US" sz="2800" b="1" dirty="0"/>
                  <a:t>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Επίλεξε οποιοδήποτε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. </a:t>
                </a:r>
              </a:p>
              <a:p>
                <a:r>
                  <a:rPr lang="el-GR" altLang="en-US" sz="2800" dirty="0"/>
                  <a:t>Υπάρχει λύση διότι αν αντικατασταθεί το </a:t>
                </a:r>
                <a:r>
                  <a:rPr lang="en-US" altLang="en-US" sz="2800" b="1" dirty="0"/>
                  <a:t>x</a:t>
                </a:r>
                <a:r>
                  <a:rPr lang="el-GR" altLang="en-US" sz="2800" dirty="0"/>
                  <a:t> με          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</a:t>
                </a:r>
                <a:r>
                  <a:rPr lang="en-US" altLang="en-US" sz="2800" dirty="0"/>
                  <a:t>                                                         . </a:t>
                </a:r>
              </a:p>
              <a:p>
                <a:r>
                  <a:rPr lang="en-US" altLang="en-US" sz="2800" dirty="0" err="1"/>
                  <a:t>Ά</a:t>
                </a:r>
                <a:r>
                  <a:rPr lang="el-GR" altLang="en-US" sz="2800" dirty="0" err="1"/>
                  <a:t>ρα</a:t>
                </a:r>
                <a:r>
                  <a:rPr lang="el-GR" altLang="en-US" sz="2800" dirty="0"/>
                  <a:t> το</a:t>
                </a:r>
                <a:r>
                  <a:rPr lang="en-US" altLang="en-US" sz="2800" dirty="0"/>
                  <a:t>          </a:t>
                </a:r>
                <a:r>
                  <a:rPr lang="el-GR" altLang="en-US" sz="2800" dirty="0"/>
                  <a:t>είναι μια λύση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Για να αποδείξετε ότι η λύση είναι μοναδική, δείξτε ότι αν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οποιαδήποτε λύση του         τότε πρέπει να είναι             </a:t>
                </a:r>
                <a:r>
                  <a:rPr lang="en-US" altLang="en-US" sz="2800" dirty="0"/>
                  <a:t>.</a:t>
                </a:r>
              </a:p>
              <a:p>
                <a:r>
                  <a:rPr lang="el-GR" altLang="en-US" sz="2800" dirty="0"/>
                  <a:t>Αν           </a:t>
                </a:r>
                <a:r>
                  <a:rPr lang="en-US" altLang="en-US" sz="2800" dirty="0"/>
                  <a:t>              , </a:t>
                </a:r>
                <a:r>
                  <a:rPr lang="el-GR" altLang="en-US" sz="2800" dirty="0"/>
                  <a:t>μπορούμε να πολλαπλασιάσουμε με    και τις δύο πλευρές για να πάρουμε</a:t>
                </a:r>
                <a:r>
                  <a:rPr lang="en-US" altLang="en-US" sz="2800" dirty="0"/>
                  <a:t>                  ,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                  </a:t>
                </a:r>
                <a:endParaRPr lang="en-US" altLang="en-US" sz="2800" b="1" dirty="0"/>
              </a:p>
            </p:txBody>
          </p:sp>
        </mc:Choice>
        <mc:Fallback xmlns="">
          <p:sp>
            <p:nvSpPr>
              <p:cNvPr id="676867" name="Rectangle 3">
                <a:extLst>
                  <a:ext uri="{FF2B5EF4-FFF2-40B4-BE49-F238E27FC236}">
                    <a16:creationId xmlns:a16="http://schemas.microsoft.com/office/drawing/2014/main" id="{7290B1AD-EC3D-4B47-9F5A-16F222A1C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143000"/>
                <a:ext cx="9144000" cy="5410200"/>
              </a:xfrm>
              <a:blipFill>
                <a:blip r:embed="rId3"/>
                <a:stretch>
                  <a:fillRect l="-1250" t="-1408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6868" name="Object 4">
            <a:extLst>
              <a:ext uri="{FF2B5EF4-FFF2-40B4-BE49-F238E27FC236}">
                <a16:creationId xmlns:a16="http://schemas.microsoft.com/office/drawing/2014/main" id="{97000544-3E9A-415E-ADBE-7AABBF384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08477"/>
              </p:ext>
            </p:extLst>
          </p:nvPr>
        </p:nvGraphicFramePr>
        <p:xfrm>
          <a:off x="6533322" y="13208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53800" progId="Equation.DSMT4">
                  <p:embed/>
                </p:oleObj>
              </mc:Choice>
              <mc:Fallback>
                <p:oleObj name="Equation" r:id="rId4" imgW="774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322" y="13208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0" name="Object 6">
            <a:extLst>
              <a:ext uri="{FF2B5EF4-FFF2-40B4-BE49-F238E27FC236}">
                <a16:creationId xmlns:a16="http://schemas.microsoft.com/office/drawing/2014/main" id="{B79ADC61-5770-492A-A301-EB9A475E4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990224"/>
              </p:ext>
            </p:extLst>
          </p:nvPr>
        </p:nvGraphicFramePr>
        <p:xfrm>
          <a:off x="4212086" y="1671169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342720" progId="Equation.DSMT4">
                  <p:embed/>
                </p:oleObj>
              </mc:Choice>
              <mc:Fallback>
                <p:oleObj name="Equation" r:id="rId6" imgW="114300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086" y="1671169"/>
                        <a:ext cx="1143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1" name="Object 7">
            <a:extLst>
              <a:ext uri="{FF2B5EF4-FFF2-40B4-BE49-F238E27FC236}">
                <a16:creationId xmlns:a16="http://schemas.microsoft.com/office/drawing/2014/main" id="{58D1EABD-A1CB-4A27-B43D-E9548B3C6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33042"/>
              </p:ext>
            </p:extLst>
          </p:nvPr>
        </p:nvGraphicFramePr>
        <p:xfrm>
          <a:off x="3784600" y="1996332"/>
          <a:ext cx="137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406080" progId="Equation.DSMT4">
                  <p:embed/>
                </p:oleObj>
              </mc:Choice>
              <mc:Fallback>
                <p:oleObj name="Equation" r:id="rId8" imgW="137160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996332"/>
                        <a:ext cx="1371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3" name="Object 9">
            <a:extLst>
              <a:ext uri="{FF2B5EF4-FFF2-40B4-BE49-F238E27FC236}">
                <a16:creationId xmlns:a16="http://schemas.microsoft.com/office/drawing/2014/main" id="{7D38CDCA-B208-4FB5-8B51-8AAB5EFCB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81184"/>
              </p:ext>
            </p:extLst>
          </p:nvPr>
        </p:nvGraphicFramePr>
        <p:xfrm>
          <a:off x="1549400" y="3454400"/>
          <a:ext cx="530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08600" imgH="508000" progId="Equation.3">
                  <p:embed/>
                </p:oleObj>
              </mc:Choice>
              <mc:Fallback>
                <p:oleObj name="Equation" r:id="rId10" imgW="5308600" imgH="508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454400"/>
                        <a:ext cx="5308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4" name="Object 10">
            <a:extLst>
              <a:ext uri="{FF2B5EF4-FFF2-40B4-BE49-F238E27FC236}">
                <a16:creationId xmlns:a16="http://schemas.microsoft.com/office/drawing/2014/main" id="{4D6B35EA-12CA-4819-864A-6A1D121B0D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241378"/>
              </p:ext>
            </p:extLst>
          </p:nvPr>
        </p:nvGraphicFramePr>
        <p:xfrm>
          <a:off x="7658778" y="4914900"/>
          <a:ext cx="1168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342720" progId="Equation.DSMT4">
                  <p:embed/>
                </p:oleObj>
              </mc:Choice>
              <mc:Fallback>
                <p:oleObj name="Equation" r:id="rId12" imgW="116820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778" y="4914900"/>
                        <a:ext cx="1168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5" name="Object 11">
            <a:extLst>
              <a:ext uri="{FF2B5EF4-FFF2-40B4-BE49-F238E27FC236}">
                <a16:creationId xmlns:a16="http://schemas.microsoft.com/office/drawing/2014/main" id="{27E1B6FE-A0A6-4C8A-9F5B-113300A40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47985"/>
              </p:ext>
            </p:extLst>
          </p:nvPr>
        </p:nvGraphicFramePr>
        <p:xfrm>
          <a:off x="914400" y="5346021"/>
          <a:ext cx="2146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46300" imgH="431800" progId="Equation.3">
                  <p:embed/>
                </p:oleObj>
              </mc:Choice>
              <mc:Fallback>
                <p:oleObj name="Equation" r:id="rId14" imgW="21463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46021"/>
                        <a:ext cx="2146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6" name="Object 12">
            <a:extLst>
              <a:ext uri="{FF2B5EF4-FFF2-40B4-BE49-F238E27FC236}">
                <a16:creationId xmlns:a16="http://schemas.microsoft.com/office/drawing/2014/main" id="{62610B03-185E-4740-876D-38259E726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964868"/>
              </p:ext>
            </p:extLst>
          </p:nvPr>
        </p:nvGraphicFramePr>
        <p:xfrm>
          <a:off x="5570113" y="5799138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36700" imgH="431800" progId="Equation.3">
                  <p:embed/>
                </p:oleObj>
              </mc:Choice>
              <mc:Fallback>
                <p:oleObj name="Equation" r:id="rId16" imgW="15367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113" y="5799138"/>
                        <a:ext cx="1536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7" name="Object 13">
            <a:extLst>
              <a:ext uri="{FF2B5EF4-FFF2-40B4-BE49-F238E27FC236}">
                <a16:creationId xmlns:a16="http://schemas.microsoft.com/office/drawing/2014/main" id="{41FB6112-2956-4C17-A82E-5B67D3D59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3364"/>
              </p:ext>
            </p:extLst>
          </p:nvPr>
        </p:nvGraphicFramePr>
        <p:xfrm>
          <a:off x="7686408" y="5780136"/>
          <a:ext cx="138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84300" imgH="431800" progId="Equation.3">
                  <p:embed/>
                </p:oleObj>
              </mc:Choice>
              <mc:Fallback>
                <p:oleObj name="Equation" r:id="rId18" imgW="1384300" imgH="431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408" y="5780136"/>
                        <a:ext cx="1384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79" name="Object 15">
            <a:extLst>
              <a:ext uri="{FF2B5EF4-FFF2-40B4-BE49-F238E27FC236}">
                <a16:creationId xmlns:a16="http://schemas.microsoft.com/office/drawing/2014/main" id="{D34FBB60-1D6F-412B-BB93-F54A62BB7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75039"/>
              </p:ext>
            </p:extLst>
          </p:nvPr>
        </p:nvGraphicFramePr>
        <p:xfrm>
          <a:off x="7162800" y="2975769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61760" imgH="406080" progId="Equation.DSMT4">
                  <p:embed/>
                </p:oleObj>
              </mc:Choice>
              <mc:Fallback>
                <p:oleObj name="Equation" r:id="rId20" imgW="761760" imgH="406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975769"/>
                        <a:ext cx="762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80" name="Object 16">
            <a:extLst>
              <a:ext uri="{FF2B5EF4-FFF2-40B4-BE49-F238E27FC236}">
                <a16:creationId xmlns:a16="http://schemas.microsoft.com/office/drawing/2014/main" id="{594C8329-730A-4591-ABA8-48B6D03A6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005294"/>
              </p:ext>
            </p:extLst>
          </p:nvPr>
        </p:nvGraphicFramePr>
        <p:xfrm>
          <a:off x="1543002" y="3892550"/>
          <a:ext cx="74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49300" imgH="431800" progId="Equation.3">
                  <p:embed/>
                </p:oleObj>
              </mc:Choice>
              <mc:Fallback>
                <p:oleObj name="Equation" r:id="rId22" imgW="7493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02" y="3892550"/>
                        <a:ext cx="749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81" name="Object 17">
            <a:extLst>
              <a:ext uri="{FF2B5EF4-FFF2-40B4-BE49-F238E27FC236}">
                <a16:creationId xmlns:a16="http://schemas.microsoft.com/office/drawing/2014/main" id="{7C7F4D9B-D93B-4771-8E14-4E8A8605C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012969"/>
              </p:ext>
            </p:extLst>
          </p:nvPr>
        </p:nvGraphicFramePr>
        <p:xfrm>
          <a:off x="3962400" y="4826000"/>
          <a:ext cx="74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300" imgH="431800" progId="Equation.3">
                  <p:embed/>
                </p:oleObj>
              </mc:Choice>
              <mc:Fallback>
                <p:oleObj name="Equation" r:id="rId24" imgW="749300" imgH="431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826000"/>
                        <a:ext cx="749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882" name="Object 18">
            <a:extLst>
              <a:ext uri="{FF2B5EF4-FFF2-40B4-BE49-F238E27FC236}">
                <a16:creationId xmlns:a16="http://schemas.microsoft.com/office/drawing/2014/main" id="{2740C303-7C3E-42F5-9CC7-BFD08E570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7686"/>
              </p:ext>
            </p:extLst>
          </p:nvPr>
        </p:nvGraphicFramePr>
        <p:xfrm>
          <a:off x="8426450" y="5374620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20560" imgH="393480" progId="Equation.DSMT4">
                  <p:embed/>
                </p:oleObj>
              </mc:Choice>
              <mc:Fallback>
                <p:oleObj name="Equation" r:id="rId26" imgW="52056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450" y="5374620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EDF6A37-E80E-498B-B501-414382E444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786A6D17-001E-4EBA-86AA-78C185D35693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677890" name="Rectangle 2">
            <a:extLst>
              <a:ext uri="{FF2B5EF4-FFF2-40B4-BE49-F238E27FC236}">
                <a16:creationId xmlns:a16="http://schemas.microsoft.com/office/drawing/2014/main" id="{61C347FB-909E-4CC7-9576-20A5B81B3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ΠΡΑΞΕΙΣ ΜΕ ΠΙΝΑΚΕΣ</a:t>
            </a:r>
            <a:endParaRPr lang="en-US" altLang="en-US" dirty="0"/>
          </a:p>
        </p:txBody>
      </p:sp>
      <p:sp>
        <p:nvSpPr>
          <p:cNvPr id="677891" name="Rectangle 3">
            <a:extLst>
              <a:ext uri="{FF2B5EF4-FFF2-40B4-BE49-F238E27FC236}">
                <a16:creationId xmlns:a16="http://schemas.microsoft.com/office/drawing/2014/main" id="{FF92A22D-B045-4485-8E3E-D45F18578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071707"/>
            <a:ext cx="8763000" cy="5410200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800" b="1" dirty="0"/>
              <a:t>Θεώρημα</a:t>
            </a:r>
            <a:r>
              <a:rPr lang="en-US" altLang="en-US" sz="2800" b="1" dirty="0"/>
              <a:t> 6:</a:t>
            </a:r>
          </a:p>
          <a:p>
            <a:pPr marL="571500" indent="-457200">
              <a:buFont typeface="Wingdings" panose="05000000000000000000" pitchFamily="2" charset="2"/>
              <a:buAutoNum type="alphaLcPeriod"/>
            </a:pPr>
            <a:r>
              <a:rPr lang="el-GR" altLang="en-US" sz="3000" dirty="0"/>
              <a:t>Εάν ο Α είναι αναστρέψιμος, τότε ο        είναι αντιστρέψιμος και
Αν Α και Β είναι          αναστρέψιμοι πίνακες, τότε το ίδιο είναι και ο ΑΒ, και ο αντίστροφος του ΑΒ είναι το γινόμενο των αντίστροφων του Α και του Β με την αντίστροφη σειρά. Δηλαδή</a:t>
            </a:r>
          </a:p>
          <a:p>
            <a:pPr marL="571500" indent="-457200">
              <a:buFont typeface="Wingdings" panose="05000000000000000000" pitchFamily="2" charset="2"/>
              <a:buAutoNum type="alphaLcPeriod"/>
            </a:pPr>
            <a:r>
              <a:rPr lang="el-GR" altLang="en-US" sz="3000" dirty="0"/>
              <a:t>Εάν το </a:t>
            </a:r>
            <a:r>
              <a:rPr lang="en-US" altLang="en-US" sz="3000" dirty="0"/>
              <a:t>A </a:t>
            </a:r>
            <a:r>
              <a:rPr lang="el-GR" altLang="en-US" sz="3000" dirty="0"/>
              <a:t>είναι ένας αναστρέψιμος πίνακας, τότε το ίδιο είναι και ο </a:t>
            </a:r>
            <a:r>
              <a:rPr lang="en-US" altLang="en-US" sz="3000" dirty="0"/>
              <a:t>A</a:t>
            </a:r>
            <a:r>
              <a:rPr lang="en-US" altLang="en-US" sz="3000" baseline="30000" dirty="0"/>
              <a:t>T</a:t>
            </a:r>
            <a:r>
              <a:rPr lang="en-US" altLang="en-US" sz="3000" dirty="0"/>
              <a:t>, </a:t>
            </a:r>
            <a:r>
              <a:rPr lang="el-GR" altLang="en-US" sz="3000" dirty="0"/>
              <a:t>και ο αντίστροφος του </a:t>
            </a:r>
            <a:r>
              <a:rPr lang="en-US" altLang="en-US" sz="3000" dirty="0"/>
              <a:t>A</a:t>
            </a:r>
            <a:r>
              <a:rPr lang="en-US" altLang="en-US" sz="3000" baseline="30000" dirty="0"/>
              <a:t>T</a:t>
            </a:r>
            <a:r>
              <a:rPr lang="en-US" altLang="en-US" sz="3000" dirty="0"/>
              <a:t> </a:t>
            </a:r>
            <a:r>
              <a:rPr lang="el-GR" altLang="en-US" sz="3000" dirty="0"/>
              <a:t>είναι η αντιμετάθεση του      . Δηλαδή </a:t>
            </a:r>
            <a:endParaRPr lang="en-US" altLang="en-US" sz="3000" dirty="0"/>
          </a:p>
        </p:txBody>
      </p:sp>
      <p:graphicFrame>
        <p:nvGraphicFramePr>
          <p:cNvPr id="677892" name="Object 4">
            <a:extLst>
              <a:ext uri="{FF2B5EF4-FFF2-40B4-BE49-F238E27FC236}">
                <a16:creationId xmlns:a16="http://schemas.microsoft.com/office/drawing/2014/main" id="{48B07722-C6DF-4581-A311-D099757E9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498216"/>
              </p:ext>
            </p:extLst>
          </p:nvPr>
        </p:nvGraphicFramePr>
        <p:xfrm>
          <a:off x="3885705" y="2147207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480" imgH="482400" progId="Equation.DSMT4">
                  <p:embed/>
                </p:oleObj>
              </mc:Choice>
              <mc:Fallback>
                <p:oleObj name="Equation" r:id="rId3" imgW="17524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5705" y="2147207"/>
                        <a:ext cx="175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893" name="Object 5">
            <a:extLst>
              <a:ext uri="{FF2B5EF4-FFF2-40B4-BE49-F238E27FC236}">
                <a16:creationId xmlns:a16="http://schemas.microsoft.com/office/drawing/2014/main" id="{226665E8-7C50-4CD1-B0C9-3DFB4E969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77177"/>
              </p:ext>
            </p:extLst>
          </p:nvPr>
        </p:nvGraphicFramePr>
        <p:xfrm>
          <a:off x="6197600" y="4003675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89040" imgH="482400" progId="Equation.DSMT4">
                  <p:embed/>
                </p:oleObj>
              </mc:Choice>
              <mc:Fallback>
                <p:oleObj name="Equation" r:id="rId5" imgW="24890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4003675"/>
                        <a:ext cx="2489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894" name="Object 6">
            <a:extLst>
              <a:ext uri="{FF2B5EF4-FFF2-40B4-BE49-F238E27FC236}">
                <a16:creationId xmlns:a16="http://schemas.microsoft.com/office/drawing/2014/main" id="{D4389060-35DE-4FC7-B1ED-577DA797C7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38934"/>
              </p:ext>
            </p:extLst>
          </p:nvPr>
        </p:nvGraphicFramePr>
        <p:xfrm>
          <a:off x="3429000" y="280371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0371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895" name="Object 7">
            <a:extLst>
              <a:ext uri="{FF2B5EF4-FFF2-40B4-BE49-F238E27FC236}">
                <a16:creationId xmlns:a16="http://schemas.microsoft.com/office/drawing/2014/main" id="{14EE2AFA-4A34-48CB-8C9D-25110983F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693494"/>
              </p:ext>
            </p:extLst>
          </p:nvPr>
        </p:nvGraphicFramePr>
        <p:xfrm>
          <a:off x="5698424" y="5486400"/>
          <a:ext cx="236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61960" imgH="482400" progId="Equation.DSMT4">
                  <p:embed/>
                </p:oleObj>
              </mc:Choice>
              <mc:Fallback>
                <p:oleObj name="Equation" r:id="rId9" imgW="23619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8424" y="5486400"/>
                        <a:ext cx="236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897" name="Object 9">
            <a:extLst>
              <a:ext uri="{FF2B5EF4-FFF2-40B4-BE49-F238E27FC236}">
                <a16:creationId xmlns:a16="http://schemas.microsoft.com/office/drawing/2014/main" id="{1FFBE177-9C95-47C9-AB7B-0EFAC065B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662588"/>
              </p:ext>
            </p:extLst>
          </p:nvPr>
        </p:nvGraphicFramePr>
        <p:xfrm>
          <a:off x="3671949" y="5486400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393480" progId="Equation.DSMT4">
                  <p:embed/>
                </p:oleObj>
              </mc:Choice>
              <mc:Fallback>
                <p:oleObj name="Equation" r:id="rId11" imgW="5205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949" y="5486400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7899" name="Object 11">
            <a:extLst>
              <a:ext uri="{FF2B5EF4-FFF2-40B4-BE49-F238E27FC236}">
                <a16:creationId xmlns:a16="http://schemas.microsoft.com/office/drawing/2014/main" id="{4FC85E30-7699-47E0-900E-70C147C07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2909"/>
              </p:ext>
            </p:extLst>
          </p:nvPr>
        </p:nvGraphicFramePr>
        <p:xfrm>
          <a:off x="6451600" y="1683245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20560" imgH="393480" progId="Equation.DSMT4">
                  <p:embed/>
                </p:oleObj>
              </mc:Choice>
              <mc:Fallback>
                <p:oleObj name="Equation" r:id="rId13" imgW="5205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1683245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6B920BB-1813-46D4-BAE8-2ED32C002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A454E9CF-F74D-406E-8874-1395FDAB51CA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678914" name="Rectangle 2">
            <a:extLst>
              <a:ext uri="{FF2B5EF4-FFF2-40B4-BE49-F238E27FC236}">
                <a16:creationId xmlns:a16="http://schemas.microsoft.com/office/drawing/2014/main" id="{BF840BB6-0ABB-4318-AC3B-C014B51B9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ΠΡΑΞΕΙΣ ΜΕ ΠΙΝΑΚΕΣ</a:t>
            </a:r>
            <a:endParaRPr lang="en-US" altLang="en-US" dirty="0"/>
          </a:p>
        </p:txBody>
      </p:sp>
      <p:sp>
        <p:nvSpPr>
          <p:cNvPr id="678915" name="Rectangle 3">
            <a:extLst>
              <a:ext uri="{FF2B5EF4-FFF2-40B4-BE49-F238E27FC236}">
                <a16:creationId xmlns:a16="http://schemas.microsoft.com/office/drawing/2014/main" id="{4B452708-78D1-4AD2-B94D-64456EA98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l-GR" altLang="en-US" sz="2800" b="1" dirty="0"/>
              <a:t>Απόδειξη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Για το </a:t>
            </a:r>
            <a:r>
              <a:rPr lang="en-US" altLang="en-US" sz="2800" dirty="0"/>
              <a:t>(a), </a:t>
            </a:r>
            <a:r>
              <a:rPr lang="el-GR" altLang="en-US" sz="2800" dirty="0"/>
              <a:t>αρκεί να βρούμε πίνακα </a:t>
            </a:r>
            <a:r>
              <a:rPr lang="en-US" altLang="en-US" sz="2800" i="1" dirty="0"/>
              <a:t>C</a:t>
            </a:r>
            <a:r>
              <a:rPr lang="en-US" altLang="en-US" sz="2800" dirty="0"/>
              <a:t> </a:t>
            </a:r>
            <a:r>
              <a:rPr lang="el-GR" altLang="en-US" sz="2800" dirty="0" err="1"/>
              <a:t>τ.ω</a:t>
            </a:r>
            <a:r>
              <a:rPr lang="el-GR" altLang="en-US" sz="2800" dirty="0"/>
              <a:t>.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</a:p>
          <a:p>
            <a:r>
              <a:rPr lang="el-GR" altLang="en-US" sz="2800" dirty="0"/>
              <a:t>Οι εξισώσεις αυτές ικανοποιούνται με το </a:t>
            </a:r>
            <a:r>
              <a:rPr lang="el-GR" altLang="en-US" sz="2800" i="1" dirty="0"/>
              <a:t>Α</a:t>
            </a:r>
            <a:r>
              <a:rPr lang="el-GR" altLang="en-US" sz="2800" dirty="0"/>
              <a:t> στη θέση του </a:t>
            </a:r>
            <a:r>
              <a:rPr lang="en-US" altLang="en-US" sz="2800" i="1" dirty="0"/>
              <a:t>C</a:t>
            </a:r>
            <a:r>
              <a:rPr lang="el-GR" altLang="en-US" sz="2800" dirty="0"/>
              <a:t>. Άρα είναι αντιστρέψιμος και το Α είναι το αντίστροφό του      .</a:t>
            </a:r>
          </a:p>
          <a:p>
            <a:r>
              <a:rPr lang="el-GR" altLang="en-US" sz="2800" dirty="0"/>
              <a:t>Για το </a:t>
            </a:r>
            <a:r>
              <a:rPr lang="en-US" altLang="en-US" sz="2800" dirty="0"/>
              <a:t>(b), </a:t>
            </a:r>
            <a:r>
              <a:rPr lang="el-GR" altLang="en-US" sz="2800" dirty="0"/>
              <a:t>υπολογίστε</a:t>
            </a:r>
            <a:r>
              <a:rPr lang="en-US" altLang="en-US" sz="2800" dirty="0"/>
              <a:t>:</a:t>
            </a:r>
          </a:p>
          <a:p>
            <a:endParaRPr lang="en-US" altLang="en-US" sz="2800" dirty="0"/>
          </a:p>
          <a:p>
            <a:r>
              <a:rPr lang="el-GR" altLang="en-US" sz="2800" dirty="0"/>
              <a:t>Παρομοίως έχουμε                               </a:t>
            </a:r>
            <a:r>
              <a:rPr lang="en-US" altLang="en-US" sz="2800" dirty="0"/>
              <a:t>. </a:t>
            </a:r>
          </a:p>
          <a:p>
            <a:r>
              <a:rPr lang="el-GR" altLang="en-US" sz="2800" dirty="0"/>
              <a:t>Για το </a:t>
            </a:r>
            <a:r>
              <a:rPr lang="en-US" altLang="en-US" sz="2800" dirty="0"/>
              <a:t>(c), </a:t>
            </a:r>
            <a:r>
              <a:rPr lang="el-GR" altLang="en-US" sz="2800" dirty="0"/>
              <a:t>το θεώρημα</a:t>
            </a:r>
            <a:r>
              <a:rPr lang="el-GR" altLang="en-US" sz="2800" i="1" dirty="0"/>
              <a:t> </a:t>
            </a:r>
            <a:r>
              <a:rPr lang="en-US" altLang="en-US" sz="2800" dirty="0"/>
              <a:t>3(d), </a:t>
            </a:r>
            <a:r>
              <a:rPr lang="el-GR" altLang="en-US" sz="2800" dirty="0"/>
              <a:t>μας δίνει</a:t>
            </a:r>
            <a:r>
              <a:rPr lang="en-US" altLang="en-US" sz="2800" dirty="0"/>
              <a:t>,                                                    . </a:t>
            </a:r>
          </a:p>
          <a:p>
            <a:r>
              <a:rPr lang="el-GR" altLang="en-US" sz="2800" dirty="0"/>
              <a:t>Παρόμοια</a:t>
            </a:r>
            <a:r>
              <a:rPr lang="en-US" altLang="en-US" sz="2800" dirty="0"/>
              <a:t>,                                .</a:t>
            </a:r>
          </a:p>
        </p:txBody>
      </p:sp>
      <p:graphicFrame>
        <p:nvGraphicFramePr>
          <p:cNvPr id="678916" name="Object 4">
            <a:extLst>
              <a:ext uri="{FF2B5EF4-FFF2-40B4-BE49-F238E27FC236}">
                <a16:creationId xmlns:a16="http://schemas.microsoft.com/office/drawing/2014/main" id="{EDED2D76-D39E-4AF4-8971-5C01FE30F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13752"/>
              </p:ext>
            </p:extLst>
          </p:nvPr>
        </p:nvGraphicFramePr>
        <p:xfrm>
          <a:off x="1524000" y="1657689"/>
          <a:ext cx="1409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400" imgH="406080" progId="Equation.DSMT4">
                  <p:embed/>
                </p:oleObj>
              </mc:Choice>
              <mc:Fallback>
                <p:oleObj name="Equation" r:id="rId3" imgW="140940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57689"/>
                        <a:ext cx="1409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7" name="Object 5">
            <a:extLst>
              <a:ext uri="{FF2B5EF4-FFF2-40B4-BE49-F238E27FC236}">
                <a16:creationId xmlns:a16="http://schemas.microsoft.com/office/drawing/2014/main" id="{88C01DF8-CFAF-4F7D-9EFA-DBF3FF8A2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6706"/>
              </p:ext>
            </p:extLst>
          </p:nvPr>
        </p:nvGraphicFramePr>
        <p:xfrm>
          <a:off x="3727256" y="1657689"/>
          <a:ext cx="137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06080" progId="Equation.DSMT4">
                  <p:embed/>
                </p:oleObj>
              </mc:Choice>
              <mc:Fallback>
                <p:oleObj name="Equation" r:id="rId5" imgW="137160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256" y="1657689"/>
                        <a:ext cx="1371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8" name="Object 6">
            <a:extLst>
              <a:ext uri="{FF2B5EF4-FFF2-40B4-BE49-F238E27FC236}">
                <a16:creationId xmlns:a16="http://schemas.microsoft.com/office/drawing/2014/main" id="{4884B9B0-FB2A-49DB-AC25-4498987148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4114800"/>
          <a:ext cx="746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67480" imgH="482400" progId="Equation.DSMT4">
                  <p:embed/>
                </p:oleObj>
              </mc:Choice>
              <mc:Fallback>
                <p:oleObj name="Equation" r:id="rId7" imgW="74674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7467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19" name="Object 7">
            <a:extLst>
              <a:ext uri="{FF2B5EF4-FFF2-40B4-BE49-F238E27FC236}">
                <a16:creationId xmlns:a16="http://schemas.microsoft.com/office/drawing/2014/main" id="{B1C9FD93-EC44-4711-8C4A-D002039C8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80992"/>
              </p:ext>
            </p:extLst>
          </p:nvPr>
        </p:nvGraphicFramePr>
        <p:xfrm>
          <a:off x="3657600" y="4553289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43200" imgH="482400" progId="Equation.DSMT4">
                  <p:embed/>
                </p:oleObj>
              </mc:Choice>
              <mc:Fallback>
                <p:oleObj name="Equation" r:id="rId9" imgW="274320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553289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0" name="Object 8">
            <a:extLst>
              <a:ext uri="{FF2B5EF4-FFF2-40B4-BE49-F238E27FC236}">
                <a16:creationId xmlns:a16="http://schemas.microsoft.com/office/drawing/2014/main" id="{671496C4-58E3-4562-93DF-9A8AA6009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511800"/>
          <a:ext cx="447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70120" imgH="482400" progId="Equation.DSMT4">
                  <p:embed/>
                </p:oleObj>
              </mc:Choice>
              <mc:Fallback>
                <p:oleObj name="Equation" r:id="rId11" imgW="447012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511800"/>
                        <a:ext cx="447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1" name="Object 9">
            <a:extLst>
              <a:ext uri="{FF2B5EF4-FFF2-40B4-BE49-F238E27FC236}">
                <a16:creationId xmlns:a16="http://schemas.microsoft.com/office/drawing/2014/main" id="{39DDD6BB-CB92-4033-BF28-0734B2F68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85956"/>
              </p:ext>
            </p:extLst>
          </p:nvPr>
        </p:nvGraphicFramePr>
        <p:xfrm>
          <a:off x="2514600" y="6032500"/>
          <a:ext cx="284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844720" imgH="482400" progId="Equation.DSMT4">
                  <p:embed/>
                </p:oleObj>
              </mc:Choice>
              <mc:Fallback>
                <p:oleObj name="Equation" r:id="rId13" imgW="284472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032500"/>
                        <a:ext cx="2844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923" name="Object 11">
            <a:extLst>
              <a:ext uri="{FF2B5EF4-FFF2-40B4-BE49-F238E27FC236}">
                <a16:creationId xmlns:a16="http://schemas.microsoft.com/office/drawing/2014/main" id="{DFAC8879-D82A-4672-A4E4-21EC2EF02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013913"/>
              </p:ext>
            </p:extLst>
          </p:nvPr>
        </p:nvGraphicFramePr>
        <p:xfrm>
          <a:off x="3206556" y="3043492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393480" progId="Equation.DSMT4">
                  <p:embed/>
                </p:oleObj>
              </mc:Choice>
              <mc:Fallback>
                <p:oleObj name="Equation" r:id="rId15" imgW="52056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556" y="3043492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18DD770-B509-4095-AF3F-E87372CCD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CC18CEE2-E413-4042-998B-F1BEB758EF72}" type="slidenum">
              <a:rPr lang="en-US" altLang="en-US"/>
              <a:pPr/>
              <a:t>7</a:t>
            </a:fld>
            <a:endParaRPr lang="en-CA" altLang="en-US"/>
          </a:p>
        </p:txBody>
      </p:sp>
      <p:sp>
        <p:nvSpPr>
          <p:cNvPr id="679938" name="Rectangle 2">
            <a:extLst>
              <a:ext uri="{FF2B5EF4-FFF2-40B4-BE49-F238E27FC236}">
                <a16:creationId xmlns:a16="http://schemas.microsoft.com/office/drawing/2014/main" id="{FDA7A5A4-096B-421B-B409-76D25A61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ΣΥΜΠΕΡΑΣΜΑΤΑ ΕΠΙ ΤΟΥ ΘΕΩΡΗΜΑΤΟΣ 5</a:t>
            </a:r>
            <a:endParaRPr lang="en-US" altLang="en-US" dirty="0"/>
          </a:p>
        </p:txBody>
      </p:sp>
      <p:sp>
        <p:nvSpPr>
          <p:cNvPr id="679939" name="Rectangle 3">
            <a:extLst>
              <a:ext uri="{FF2B5EF4-FFF2-40B4-BE49-F238E27FC236}">
                <a16:creationId xmlns:a16="http://schemas.microsoft.com/office/drawing/2014/main" id="{40285A1F-A267-4E58-823C-4486A9907F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91600" cy="4733131"/>
          </a:xfrm>
        </p:spPr>
        <p:txBody>
          <a:bodyPr/>
          <a:lstStyle/>
          <a:p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l-GR" altLang="en-US" sz="2800" dirty="0"/>
              <a:t> ο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i="1" baseline="30000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αντιστρέψιμος και ο αντίστροφός του είναι </a:t>
            </a:r>
          </a:p>
          <a:p>
            <a:r>
              <a:rPr lang="el-GR" altLang="en-US" sz="1000" dirty="0"/>
              <a:t>.</a:t>
            </a:r>
            <a:r>
              <a:rPr lang="el-GR" altLang="en-US" sz="2800" dirty="0"/>
              <a:t>          </a:t>
            </a:r>
            <a:endParaRPr lang="en-US" altLang="en-US" sz="2800" dirty="0"/>
          </a:p>
          <a:p>
            <a:r>
              <a:rPr lang="el-GR" altLang="en-US" sz="2800" dirty="0"/>
              <a:t>Η γενίκευση του θεωρήματος 6(β) έχει ως εξής:</a:t>
            </a:r>
          </a:p>
          <a:p>
            <a:r>
              <a:rPr lang="el-GR" altLang="en-US" sz="2800" dirty="0"/>
              <a:t>Το γινόμενο          αντιστρέψιμων πινάκων είναι αντιστρέψιμο και ο αντίστροφος είναι το γινόμενο των αντιστρόφων τους με την αντίστροφη σειρά.</a:t>
            </a:r>
          </a:p>
          <a:p>
            <a:r>
              <a:rPr lang="el-GR" altLang="en-US" sz="2800" dirty="0"/>
              <a:t>Ένας αντιστρέψιμος πίνακας Α είναι ισοδύναμος σε σειρά με έναν ταυτοτικό πίνακα και μπορούμε να βρούμε  τον       με την αναγωγή των γραμμών του Α στον Ι.</a:t>
            </a:r>
          </a:p>
        </p:txBody>
      </p:sp>
      <p:graphicFrame>
        <p:nvGraphicFramePr>
          <p:cNvPr id="679940" name="Object 4">
            <a:extLst>
              <a:ext uri="{FF2B5EF4-FFF2-40B4-BE49-F238E27FC236}">
                <a16:creationId xmlns:a16="http://schemas.microsoft.com/office/drawing/2014/main" id="{0B9AC2E4-3311-475C-BF40-B0024C7B2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556555"/>
              </p:ext>
            </p:extLst>
          </p:nvPr>
        </p:nvGraphicFramePr>
        <p:xfrm>
          <a:off x="2200413" y="3124200"/>
          <a:ext cx="774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0" imgH="253800" progId="Equation.DSMT4">
                  <p:embed/>
                </p:oleObj>
              </mc:Choice>
              <mc:Fallback>
                <p:oleObj name="Equation" r:id="rId3" imgW="774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413" y="3124200"/>
                        <a:ext cx="7747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42" name="Object 6">
            <a:extLst>
              <a:ext uri="{FF2B5EF4-FFF2-40B4-BE49-F238E27FC236}">
                <a16:creationId xmlns:a16="http://schemas.microsoft.com/office/drawing/2014/main" id="{AF7731E7-A2BE-436C-8A01-79530FDF7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76868"/>
              </p:ext>
            </p:extLst>
          </p:nvPr>
        </p:nvGraphicFramePr>
        <p:xfrm>
          <a:off x="8426450" y="4800600"/>
          <a:ext cx="520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393480" progId="Equation.DSMT4">
                  <p:embed/>
                </p:oleObj>
              </mc:Choice>
              <mc:Fallback>
                <p:oleObj name="Equation" r:id="rId5" imgW="5205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6450" y="4800600"/>
                        <a:ext cx="520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44" name="Object 8">
            <a:extLst>
              <a:ext uri="{FF2B5EF4-FFF2-40B4-BE49-F238E27FC236}">
                <a16:creationId xmlns:a16="http://schemas.microsoft.com/office/drawing/2014/main" id="{97C6D6D5-8A76-40BE-BF91-37AC70C74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64742"/>
              </p:ext>
            </p:extLst>
          </p:nvPr>
        </p:nvGraphicFramePr>
        <p:xfrm>
          <a:off x="1222513" y="1880704"/>
          <a:ext cx="9779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900" imgH="508000" progId="Equation.3">
                  <p:embed/>
                </p:oleObj>
              </mc:Choice>
              <mc:Fallback>
                <p:oleObj name="Equation" r:id="rId7" imgW="977900" imgH="508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513" y="1880704"/>
                        <a:ext cx="9779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4D09567-DE06-42C2-8E42-3CA1A04F7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6563719E-C500-46AD-8235-821E2B5A15BE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680962" name="Rectangle 2">
            <a:extLst>
              <a:ext uri="{FF2B5EF4-FFF2-40B4-BE49-F238E27FC236}">
                <a16:creationId xmlns:a16="http://schemas.microsoft.com/office/drawing/2014/main" id="{EB1A31AE-1646-4891-923C-C0F73CCF7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ΣΤΟΙΧΕΙΏΔΕΙΣ ΠΊΝΑΚΕΣ</a:t>
            </a:r>
            <a:endParaRPr lang="en-US" altLang="en-US" dirty="0"/>
          </a:p>
        </p:txBody>
      </p:sp>
      <p:sp>
        <p:nvSpPr>
          <p:cNvPr id="680963" name="Rectangle 3">
            <a:extLst>
              <a:ext uri="{FF2B5EF4-FFF2-40B4-BE49-F238E27FC236}">
                <a16:creationId xmlns:a16="http://schemas.microsoft.com/office/drawing/2014/main" id="{871176B8-77C5-44E6-B084-B60D02D08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348" y="969479"/>
            <a:ext cx="89154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700" b="1" dirty="0"/>
          </a:p>
          <a:p>
            <a:pPr lvl="0"/>
            <a:r>
              <a:rPr lang="el-GR" altLang="en-US" sz="2800" dirty="0">
                <a:solidFill>
                  <a:srgbClr val="000000"/>
                </a:solidFill>
              </a:rPr>
              <a:t>Ένας </a:t>
            </a:r>
            <a:r>
              <a:rPr lang="el-GR" altLang="en-US" sz="2800" b="1" dirty="0">
                <a:solidFill>
                  <a:srgbClr val="000000"/>
                </a:solidFill>
              </a:rPr>
              <a:t>στοιχειώδης πίνακας </a:t>
            </a:r>
            <a:r>
              <a:rPr lang="el-GR" altLang="en-US" sz="2800" dirty="0">
                <a:solidFill>
                  <a:srgbClr val="000000"/>
                </a:solidFill>
              </a:rPr>
              <a:t>είναι αυτός που προκύπτει από την εκτέλεση μιας μόνο στοιχειώδους πράξης γραμμής σε έναν </a:t>
            </a:r>
            <a:r>
              <a:rPr lang="el-GR" altLang="en-US" sz="2800" dirty="0" err="1">
                <a:solidFill>
                  <a:srgbClr val="000000"/>
                </a:solidFill>
              </a:rPr>
              <a:t>ταυτοτικό</a:t>
            </a:r>
            <a:r>
              <a:rPr lang="el-GR" altLang="en-US" sz="2800" dirty="0">
                <a:solidFill>
                  <a:srgbClr val="000000"/>
                </a:solidFill>
              </a:rPr>
              <a:t> πίνακα.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r>
              <a:rPr lang="el-GR" altLang="en-US" sz="2800" b="1" dirty="0"/>
              <a:t>Παράδειγμα</a:t>
            </a:r>
            <a:r>
              <a:rPr lang="en-US" altLang="en-US" sz="2800" b="1" dirty="0"/>
              <a:t> 1:</a:t>
            </a:r>
            <a:r>
              <a:rPr lang="en-US" altLang="en-US" sz="2800" dirty="0"/>
              <a:t>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r>
              <a:rPr lang="en-US" altLang="en-US" sz="2800" dirty="0"/>
              <a:t>                               ,                            </a:t>
            </a:r>
          </a:p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Υπολογίστε τους</a:t>
            </a:r>
            <a:r>
              <a:rPr lang="en-US" altLang="en-US" sz="2800" dirty="0"/>
              <a:t>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1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2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l-GR" altLang="en-US" sz="2800" dirty="0"/>
              <a:t>και</a:t>
            </a:r>
            <a:r>
              <a:rPr lang="en-US" altLang="en-US" sz="2800" dirty="0"/>
              <a:t>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3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l-GR" altLang="en-US" sz="2800" dirty="0"/>
              <a:t>και περιγράψετε πώς αυτοί μπορούν να ληφθούν με στοιχειώδεις πράξεις γραμμής στον 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700" dirty="0"/>
              <a:t>	                                                              </a:t>
            </a:r>
          </a:p>
        </p:txBody>
      </p:sp>
      <p:graphicFrame>
        <p:nvGraphicFramePr>
          <p:cNvPr id="680964" name="Object 4">
            <a:extLst>
              <a:ext uri="{FF2B5EF4-FFF2-40B4-BE49-F238E27FC236}">
                <a16:creationId xmlns:a16="http://schemas.microsoft.com/office/drawing/2014/main" id="{A7BEF3D8-9AB5-486F-ACBF-824FE16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937357"/>
              </p:ext>
            </p:extLst>
          </p:nvPr>
        </p:nvGraphicFramePr>
        <p:xfrm>
          <a:off x="3886200" y="2442335"/>
          <a:ext cx="25908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43200" imgH="1777680" progId="Equation.DSMT4">
                  <p:embed/>
                </p:oleObj>
              </mc:Choice>
              <mc:Fallback>
                <p:oleObj name="Equation" r:id="rId3" imgW="274320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442335"/>
                        <a:ext cx="25908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5" name="Object 5">
            <a:extLst>
              <a:ext uri="{FF2B5EF4-FFF2-40B4-BE49-F238E27FC236}">
                <a16:creationId xmlns:a16="http://schemas.microsoft.com/office/drawing/2014/main" id="{1E883618-E507-40AA-872B-606C7B2C6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86219"/>
              </p:ext>
            </p:extLst>
          </p:nvPr>
        </p:nvGraphicFramePr>
        <p:xfrm>
          <a:off x="6689035" y="2366618"/>
          <a:ext cx="236220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52400" imgH="1777680" progId="Equation.DSMT4">
                  <p:embed/>
                </p:oleObj>
              </mc:Choice>
              <mc:Fallback>
                <p:oleObj name="Equation" r:id="rId5" imgW="255240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035" y="2366618"/>
                        <a:ext cx="2362200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8" name="Object 8">
            <a:extLst>
              <a:ext uri="{FF2B5EF4-FFF2-40B4-BE49-F238E27FC236}">
                <a16:creationId xmlns:a16="http://schemas.microsoft.com/office/drawing/2014/main" id="{9AF25119-C3AF-414D-B100-62D9056BE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137422"/>
              </p:ext>
            </p:extLst>
          </p:nvPr>
        </p:nvGraphicFramePr>
        <p:xfrm>
          <a:off x="897835" y="4061033"/>
          <a:ext cx="2438400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9800" imgH="1777680" progId="Equation.DSMT4">
                  <p:embed/>
                </p:oleObj>
              </mc:Choice>
              <mc:Fallback>
                <p:oleObj name="Equation" r:id="rId7" imgW="2539800" imgH="17776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835" y="4061033"/>
                        <a:ext cx="2438400" cy="170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0969" name="Object 9">
            <a:extLst>
              <a:ext uri="{FF2B5EF4-FFF2-40B4-BE49-F238E27FC236}">
                <a16:creationId xmlns:a16="http://schemas.microsoft.com/office/drawing/2014/main" id="{BDE04651-F21A-49F6-B0D7-B9DE073A2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17209"/>
              </p:ext>
            </p:extLst>
          </p:nvPr>
        </p:nvGraphicFramePr>
        <p:xfrm>
          <a:off x="3602935" y="4073733"/>
          <a:ext cx="24384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77960" imgH="1777680" progId="Equation.DSMT4">
                  <p:embed/>
                </p:oleObj>
              </mc:Choice>
              <mc:Fallback>
                <p:oleObj name="Equation" r:id="rId9" imgW="2577960" imgH="17776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935" y="4073733"/>
                        <a:ext cx="2438400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9ABC835-9DD3-4DC2-BE2E-1674054D9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2.2- </a:t>
            </a:r>
            <a:fld id="{1D7D18C7-2BEC-4072-BCC5-E7678EB8D31D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681986" name="Rectangle 2">
            <a:extLst>
              <a:ext uri="{FF2B5EF4-FFF2-40B4-BE49-F238E27FC236}">
                <a16:creationId xmlns:a16="http://schemas.microsoft.com/office/drawing/2014/main" id="{38E093AC-533A-4CEF-AD36-C4BFBF39F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ΣΤΟΙΧΕΙΏΔΕΙΣ ΠΊΝΑΚΕΣ</a:t>
            </a:r>
            <a:endParaRPr lang="en-US" altLang="en-US" dirty="0"/>
          </a:p>
        </p:txBody>
      </p:sp>
      <p:sp>
        <p:nvSpPr>
          <p:cNvPr id="681987" name="Rectangle 3">
            <a:extLst>
              <a:ext uri="{FF2B5EF4-FFF2-40B4-BE49-F238E27FC236}">
                <a16:creationId xmlns:a16="http://schemas.microsoft.com/office/drawing/2014/main" id="{4A37CDAE-F9D4-429B-B340-5DAC7B0AC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5410200"/>
          </a:xfrm>
        </p:spPr>
        <p:txBody>
          <a:bodyPr/>
          <a:lstStyle/>
          <a:p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  <a:r>
              <a:rPr lang="en-US" altLang="en-US" sz="2800" dirty="0"/>
              <a:t> </a:t>
            </a:r>
            <a:r>
              <a:rPr lang="el-GR" altLang="en-US" sz="2800" dirty="0"/>
              <a:t>Επιβεβαίωσε ότι</a:t>
            </a:r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,                                  ,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. 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endParaRPr lang="en-US" altLang="en-US" sz="1800" dirty="0"/>
          </a:p>
          <a:p>
            <a:r>
              <a:rPr lang="el-GR" altLang="en-US" sz="2800" dirty="0"/>
              <a:t>Προσθέτοντας </a:t>
            </a:r>
            <a:r>
              <a:rPr lang="en-US" altLang="en-US" sz="2800" dirty="0"/>
              <a:t>       </a:t>
            </a:r>
            <a:r>
              <a:rPr lang="el-GR" altLang="en-US" sz="2800" dirty="0"/>
              <a:t>φορές την γραμμή</a:t>
            </a:r>
            <a:r>
              <a:rPr lang="en-US" altLang="en-US" sz="2800" dirty="0"/>
              <a:t> 1 </a:t>
            </a:r>
            <a:r>
              <a:rPr lang="el-GR" altLang="en-US" sz="2800" dirty="0"/>
              <a:t>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στην γραμμή</a:t>
            </a:r>
            <a:r>
              <a:rPr lang="en-US" altLang="en-US" sz="2800" dirty="0"/>
              <a:t> 3 </a:t>
            </a:r>
            <a:r>
              <a:rPr lang="el-GR" altLang="en-US" sz="2800" dirty="0"/>
              <a:t>παίρνουμε τον</a:t>
            </a:r>
            <a:r>
              <a:rPr lang="en-US" altLang="en-US" sz="2800" dirty="0"/>
              <a:t> </a:t>
            </a:r>
            <a:r>
              <a:rPr lang="en-US" altLang="en-US" sz="2800" i="1" dirty="0"/>
              <a:t>E</a:t>
            </a:r>
            <a:r>
              <a:rPr lang="en-US" altLang="en-US" sz="2800" baseline="-25000" dirty="0"/>
              <a:t>1</a:t>
            </a:r>
            <a:r>
              <a:rPr lang="en-US" altLang="en-US" sz="2800" i="1" dirty="0"/>
              <a:t>A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</p:txBody>
      </p:sp>
      <p:graphicFrame>
        <p:nvGraphicFramePr>
          <p:cNvPr id="681988" name="Object 4">
            <a:extLst>
              <a:ext uri="{FF2B5EF4-FFF2-40B4-BE49-F238E27FC236}">
                <a16:creationId xmlns:a16="http://schemas.microsoft.com/office/drawing/2014/main" id="{FF7D601C-1EC0-451B-84F1-9EFBACC9E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89306"/>
              </p:ext>
            </p:extLst>
          </p:nvPr>
        </p:nvGraphicFramePr>
        <p:xfrm>
          <a:off x="543339" y="1765300"/>
          <a:ext cx="50546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54400" imgH="1777680" progId="Equation.DSMT4">
                  <p:embed/>
                </p:oleObj>
              </mc:Choice>
              <mc:Fallback>
                <p:oleObj name="Equation" r:id="rId3" imgW="5054400" imgH="17776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39" y="1765300"/>
                        <a:ext cx="50546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89" name="Object 5">
            <a:extLst>
              <a:ext uri="{FF2B5EF4-FFF2-40B4-BE49-F238E27FC236}">
                <a16:creationId xmlns:a16="http://schemas.microsoft.com/office/drawing/2014/main" id="{19F7EEE6-7BAE-42A0-8BBD-A8CC79E9C3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320625"/>
              </p:ext>
            </p:extLst>
          </p:nvPr>
        </p:nvGraphicFramePr>
        <p:xfrm>
          <a:off x="5801139" y="1765300"/>
          <a:ext cx="29591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58840" imgH="1777680" progId="Equation.DSMT4">
                  <p:embed/>
                </p:oleObj>
              </mc:Choice>
              <mc:Fallback>
                <p:oleObj name="Equation" r:id="rId5" imgW="2958840" imgH="1777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139" y="1765300"/>
                        <a:ext cx="29591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0" name="Object 6">
            <a:extLst>
              <a:ext uri="{FF2B5EF4-FFF2-40B4-BE49-F238E27FC236}">
                <a16:creationId xmlns:a16="http://schemas.microsoft.com/office/drawing/2014/main" id="{524440E0-84CD-4530-A31D-ED5FB54BA0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619500"/>
          <a:ext cx="33528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52680" imgH="1777680" progId="Equation.DSMT4">
                  <p:embed/>
                </p:oleObj>
              </mc:Choice>
              <mc:Fallback>
                <p:oleObj name="Equation" r:id="rId7" imgW="3352680" imgH="1777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19500"/>
                        <a:ext cx="33528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991" name="Object 7">
            <a:extLst>
              <a:ext uri="{FF2B5EF4-FFF2-40B4-BE49-F238E27FC236}">
                <a16:creationId xmlns:a16="http://schemas.microsoft.com/office/drawing/2014/main" id="{84D20CA9-07DD-4D88-B0E8-E913384FF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7946"/>
              </p:ext>
            </p:extLst>
          </p:nvPr>
        </p:nvGraphicFramePr>
        <p:xfrm>
          <a:off x="3070639" y="5689600"/>
          <a:ext cx="45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330120" progId="Equation.DSMT4">
                  <p:embed/>
                </p:oleObj>
              </mc:Choice>
              <mc:Fallback>
                <p:oleObj name="Equation" r:id="rId9" imgW="45720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639" y="5689600"/>
                        <a:ext cx="457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12362</TotalTime>
  <Words>1157</Words>
  <Application>Microsoft Macintosh PowerPoint</Application>
  <PresentationFormat>On-screen Show (4:3)</PresentationFormat>
  <Paragraphs>164</Paragraphs>
  <Slides>19</Slides>
  <Notes>19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Η Γεωμετρία των Διανυσματικών Χώρων</vt:lpstr>
      <vt:lpstr>ΠΡΑΞΕΙΣ ΜΕ ΠΙΝΑΚΕΣ</vt:lpstr>
      <vt:lpstr>ΠΡΑΞΕΙΣ ΜΕ ΠΙΝΑΚΕΣ</vt:lpstr>
      <vt:lpstr>ΠΡΑΞΕΙΣ ΜΕ ΠΙΝΑΚΕΣ</vt:lpstr>
      <vt:lpstr>ΠΡΑΞΕΙΣ ΜΕ ΠΙΝΑΚΕΣ</vt:lpstr>
      <vt:lpstr>ΠΡΑΞΕΙΣ ΜΕ ΠΙΝΑΚΕΣ</vt:lpstr>
      <vt:lpstr>ΣΥΜΠΕΡΑΣΜΑΤΑ ΕΠΙ ΤΟΥ ΘΕΩΡΗΜΑΤΟΣ 5</vt:lpstr>
      <vt:lpstr>ΣΤΟΙΧΕΙΏΔΕΙΣ ΠΊΝΑΚΕΣ</vt:lpstr>
      <vt:lpstr>ΣΤΟΙΧΕΙΏΔΕΙΣ ΠΊΝΑΚΕΣ</vt:lpstr>
      <vt:lpstr>ΣΤΟΙΧΕΙΏΔΕΙΣ ΠΊΝΑΚΕΣ</vt:lpstr>
      <vt:lpstr>ΣΤΟΙΧΕΙΏΔΕΙΣ ΠΊΝΑΚΕΣ</vt:lpstr>
      <vt:lpstr>ΣΤΟΙΧΕΙΏΔΕΙΣ ΠΊΝΑΚΕΣ</vt:lpstr>
      <vt:lpstr>ΣΤΟΙΧΕΙΏΔΕΙΣ ΠΊΝΑΚΕΣ</vt:lpstr>
      <vt:lpstr>ΑΛΓΌΡΙΘΜΟΣ ΕΎΡΕΣΗΣ</vt:lpstr>
      <vt:lpstr>ΑΛΓΌΡΙΘΜΟΣ ΕΎΡΕΣΗΣ</vt:lpstr>
      <vt:lpstr>ΑΛΓΌΡΙΘΜΟΣ ΕΎΡΕΣΗΣ</vt:lpstr>
      <vt:lpstr>ΛΟΓΙΚΕΣ ΑΠΑΝΤΗΣΕΙΣ</vt:lpstr>
      <vt:lpstr>ΈΝΑΛΛΑΚΤΙΚΗ ΘΕΩΡΗΣΗ ΑΝΤΙΣΤΡΟΦΗΣ ΠΙΝΑΚΑ</vt:lpstr>
      <vt:lpstr>ΈΝΑΛΛΑΚΤΙΚΗ ΘΕΩΡΗΣΗ ΑΝΤΙΣΤΡΟΦΗΣ ΠΙΝΑΚΑ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983</cp:revision>
  <dcterms:created xsi:type="dcterms:W3CDTF">2005-10-22T18:34:54Z</dcterms:created>
  <dcterms:modified xsi:type="dcterms:W3CDTF">2025-11-04T11:39:51Z</dcterms:modified>
</cp:coreProperties>
</file>