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tags/tag3.xml" ContentType="application/vnd.openxmlformats-officedocument.presentationml.tags+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Default Extension="pptx" ContentType="application/vnd.openxmlformats-officedocument.presentationml.presentation"/>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78" r:id="rId4"/>
    <p:sldId id="259" r:id="rId5"/>
    <p:sldId id="260" r:id="rId6"/>
    <p:sldId id="261" r:id="rId7"/>
    <p:sldId id="262" r:id="rId8"/>
    <p:sldId id="263" r:id="rId9"/>
    <p:sldId id="264" r:id="rId10"/>
    <p:sldId id="265" r:id="rId11"/>
    <p:sldId id="266" r:id="rId12"/>
    <p:sldId id="267" r:id="rId13"/>
    <p:sldId id="276" r:id="rId14"/>
    <p:sldId id="282" r:id="rId15"/>
    <p:sldId id="284" r:id="rId16"/>
    <p:sldId id="283" r:id="rId17"/>
    <p:sldId id="285" r:id="rId18"/>
    <p:sldId id="286" r:id="rId19"/>
    <p:sldId id="287" r:id="rId20"/>
    <p:sldId id="288" r:id="rId21"/>
    <p:sldId id="268" r:id="rId22"/>
    <p:sldId id="269" r:id="rId23"/>
    <p:sldId id="290" r:id="rId24"/>
    <p:sldId id="302" r:id="rId25"/>
    <p:sldId id="291" r:id="rId26"/>
    <p:sldId id="304" r:id="rId27"/>
    <p:sldId id="303" r:id="rId28"/>
    <p:sldId id="300" r:id="rId29"/>
    <p:sldId id="305" r:id="rId30"/>
    <p:sldId id="292" r:id="rId31"/>
    <p:sldId id="301" r:id="rId32"/>
    <p:sldId id="306" r:id="rId33"/>
    <p:sldId id="270" r:id="rId34"/>
    <p:sldId id="289" r:id="rId35"/>
    <p:sldId id="293" r:id="rId36"/>
    <p:sldId id="294" r:id="rId37"/>
    <p:sldId id="296" r:id="rId38"/>
    <p:sldId id="295" r:id="rId39"/>
    <p:sldId id="298" r:id="rId40"/>
    <p:sldId id="271" r:id="rId41"/>
    <p:sldId id="299" r:id="rId42"/>
    <p:sldId id="272" r:id="rId43"/>
    <p:sldId id="273" r:id="rId44"/>
    <p:sldId id="274" r:id="rId45"/>
    <p:sldId id="275" r:id="rId46"/>
    <p:sldId id="277"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71" autoAdjust="0"/>
  </p:normalViewPr>
  <p:slideViewPr>
    <p:cSldViewPr>
      <p:cViewPr varScale="1">
        <p:scale>
          <a:sx n="46" d="100"/>
          <a:sy n="46" d="100"/>
        </p:scale>
        <p:origin x="-8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ECC2F-ED9C-45FA-88FA-678E932A1B7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79B4AAB5-9E14-4DEB-BA6E-AFE3E6F0E89B}">
      <dgm:prSet phldrT="[Κείμενο]" custT="1"/>
      <dgm:spPr/>
      <dgm:t>
        <a:bodyPr/>
        <a:lstStyle/>
        <a:p>
          <a:r>
            <a:rPr lang="el-GR" sz="1800" b="1" dirty="0" smtClean="0">
              <a:solidFill>
                <a:schemeClr val="tx1"/>
              </a:solidFill>
              <a:latin typeface="Trebuchet MS" pitchFamily="34" charset="0"/>
            </a:rPr>
            <a:t>Περιγραφή </a:t>
          </a:r>
        </a:p>
        <a:p>
          <a:r>
            <a:rPr lang="el-GR" sz="1800" b="1" dirty="0" smtClean="0">
              <a:solidFill>
                <a:schemeClr val="tx1"/>
              </a:solidFill>
              <a:latin typeface="Trebuchet MS" pitchFamily="34" charset="0"/>
            </a:rPr>
            <a:t>Διεπιστημονικού Σεναρίου </a:t>
          </a:r>
          <a:endParaRPr lang="el-GR" sz="1800" b="1" dirty="0"/>
        </a:p>
      </dgm:t>
    </dgm:pt>
    <dgm:pt modelId="{0ACB1F8E-E36B-4616-A9A1-68CEB589AC8C}" type="parTrans" cxnId="{EE624483-7753-4368-BA83-36A27C5E19A6}">
      <dgm:prSet/>
      <dgm:spPr/>
      <dgm:t>
        <a:bodyPr/>
        <a:lstStyle/>
        <a:p>
          <a:endParaRPr lang="el-GR" sz="1800" b="0"/>
        </a:p>
      </dgm:t>
    </dgm:pt>
    <dgm:pt modelId="{EBFC55E3-5790-43EA-8861-F2C42D776DDB}" type="sibTrans" cxnId="{EE624483-7753-4368-BA83-36A27C5E19A6}">
      <dgm:prSet/>
      <dgm:spPr/>
      <dgm:t>
        <a:bodyPr/>
        <a:lstStyle/>
        <a:p>
          <a:endParaRPr lang="el-GR"/>
        </a:p>
      </dgm:t>
    </dgm:pt>
    <dgm:pt modelId="{00775B2C-1AFB-417C-A2FB-F5DC81BBC6DD}">
      <dgm:prSet phldrT="[Κείμενο]" custT="1"/>
      <dgm:spPr/>
      <dgm:t>
        <a:bodyPr/>
        <a:lstStyle/>
        <a:p>
          <a:r>
            <a:rPr lang="el-GR" sz="1800" b="0" dirty="0" smtClean="0">
              <a:latin typeface="Trebuchet MS" pitchFamily="34" charset="0"/>
            </a:rPr>
            <a:t>Σχεδιασμός </a:t>
          </a:r>
          <a:endParaRPr lang="el-GR" sz="1800" b="0" dirty="0"/>
        </a:p>
      </dgm:t>
    </dgm:pt>
    <dgm:pt modelId="{4969C8E5-9022-451B-9B40-D6679A95085E}" type="parTrans" cxnId="{7EB461BA-3973-4531-A717-9A2E4F2E002B}">
      <dgm:prSet/>
      <dgm:spPr/>
      <dgm:t>
        <a:bodyPr/>
        <a:lstStyle/>
        <a:p>
          <a:endParaRPr lang="el-GR" sz="1800" b="0"/>
        </a:p>
      </dgm:t>
    </dgm:pt>
    <dgm:pt modelId="{7F9750BB-55C1-4FD4-BF0A-509B7BE3B703}" type="sibTrans" cxnId="{7EB461BA-3973-4531-A717-9A2E4F2E002B}">
      <dgm:prSet/>
      <dgm:spPr/>
      <dgm:t>
        <a:bodyPr/>
        <a:lstStyle/>
        <a:p>
          <a:endParaRPr lang="el-GR"/>
        </a:p>
      </dgm:t>
    </dgm:pt>
    <dgm:pt modelId="{46CE6C6C-1002-42CA-9DAC-8F98B861D3BD}">
      <dgm:prSet custT="1"/>
      <dgm:spPr/>
      <dgm:t>
        <a:bodyPr/>
        <a:lstStyle/>
        <a:p>
          <a:r>
            <a:rPr lang="el-GR" sz="1800" b="0" dirty="0" smtClean="0">
              <a:latin typeface="Trebuchet MS" pitchFamily="34" charset="0"/>
            </a:rPr>
            <a:t>Εφαρμογή </a:t>
          </a:r>
          <a:endParaRPr lang="el-GR" sz="1800" b="0" dirty="0"/>
        </a:p>
      </dgm:t>
    </dgm:pt>
    <dgm:pt modelId="{ADB8D515-51C3-40F3-9706-6358B6FE348C}" type="parTrans" cxnId="{F98E32EE-B6CE-4F20-83F8-0B3A704519DE}">
      <dgm:prSet/>
      <dgm:spPr/>
      <dgm:t>
        <a:bodyPr/>
        <a:lstStyle/>
        <a:p>
          <a:endParaRPr lang="el-GR" sz="1800" b="0"/>
        </a:p>
      </dgm:t>
    </dgm:pt>
    <dgm:pt modelId="{A48C40DB-39D9-420F-9D71-51925BCCF9FF}" type="sibTrans" cxnId="{F98E32EE-B6CE-4F20-83F8-0B3A704519DE}">
      <dgm:prSet/>
      <dgm:spPr/>
      <dgm:t>
        <a:bodyPr/>
        <a:lstStyle/>
        <a:p>
          <a:endParaRPr lang="el-GR"/>
        </a:p>
      </dgm:t>
    </dgm:pt>
    <dgm:pt modelId="{CFDF0FFA-BECE-4CE5-B1F4-3F95B6491D4E}">
      <dgm:prSet phldrT="[Κείμενο]" custT="1"/>
      <dgm:spPr/>
      <dgm:t>
        <a:bodyPr/>
        <a:lstStyle/>
        <a:p>
          <a:pPr algn="ctr"/>
          <a:r>
            <a:rPr lang="el-GR" sz="1800" b="0" dirty="0" smtClean="0">
              <a:solidFill>
                <a:schemeClr val="tx1"/>
              </a:solidFill>
              <a:latin typeface="Trebuchet MS" pitchFamily="34" charset="0"/>
            </a:rPr>
            <a:t>Προτάσεις - Συμπεράσματα</a:t>
          </a:r>
          <a:endParaRPr lang="el-GR" sz="1800" b="0" dirty="0"/>
        </a:p>
      </dgm:t>
    </dgm:pt>
    <dgm:pt modelId="{C941DD03-9A84-48D7-8044-76AB241457A9}" type="parTrans" cxnId="{1829A406-E4E7-4C31-A520-D71E1CD78AC8}">
      <dgm:prSet/>
      <dgm:spPr/>
      <dgm:t>
        <a:bodyPr/>
        <a:lstStyle/>
        <a:p>
          <a:endParaRPr lang="el-GR" sz="1800" b="0"/>
        </a:p>
      </dgm:t>
    </dgm:pt>
    <dgm:pt modelId="{DEE4FF25-2250-4EB3-8F36-6C880274F126}" type="sibTrans" cxnId="{1829A406-E4E7-4C31-A520-D71E1CD78AC8}">
      <dgm:prSet/>
      <dgm:spPr/>
      <dgm:t>
        <a:bodyPr/>
        <a:lstStyle/>
        <a:p>
          <a:endParaRPr lang="el-GR"/>
        </a:p>
      </dgm:t>
    </dgm:pt>
    <dgm:pt modelId="{0EFC71E6-B7DD-4EC8-A0DB-8B278BD6C50A}">
      <dgm:prSet custT="1"/>
      <dgm:spPr/>
      <dgm:t>
        <a:bodyPr/>
        <a:lstStyle/>
        <a:p>
          <a:r>
            <a:rPr lang="el-GR" sz="1800" b="0" dirty="0" smtClean="0">
              <a:latin typeface="Trebuchet MS" pitchFamily="34" charset="0"/>
            </a:rPr>
            <a:t>Αξιολόγηση</a:t>
          </a:r>
          <a:endParaRPr lang="el-GR" sz="1800" b="0" dirty="0"/>
        </a:p>
      </dgm:t>
    </dgm:pt>
    <dgm:pt modelId="{34D06030-F26D-49DC-86D3-4148375EFC2D}" type="parTrans" cxnId="{E0DD1B73-C06E-406E-870C-8E2F3749D02C}">
      <dgm:prSet/>
      <dgm:spPr/>
      <dgm:t>
        <a:bodyPr/>
        <a:lstStyle/>
        <a:p>
          <a:endParaRPr lang="el-GR" sz="1800" b="0"/>
        </a:p>
      </dgm:t>
    </dgm:pt>
    <dgm:pt modelId="{4A845BB6-17E4-4736-A74B-CBBA0B939493}" type="sibTrans" cxnId="{E0DD1B73-C06E-406E-870C-8E2F3749D02C}">
      <dgm:prSet/>
      <dgm:spPr/>
      <dgm:t>
        <a:bodyPr/>
        <a:lstStyle/>
        <a:p>
          <a:endParaRPr lang="el-GR"/>
        </a:p>
      </dgm:t>
    </dgm:pt>
    <dgm:pt modelId="{D02CE793-2207-474D-90BF-5C1355FC51E6}">
      <dgm:prSet phldrT="[Κείμενο]" custT="1"/>
      <dgm:spPr/>
      <dgm:t>
        <a:bodyPr/>
        <a:lstStyle/>
        <a:p>
          <a:r>
            <a:rPr lang="el-GR" sz="1800" b="0" dirty="0" smtClean="0"/>
            <a:t>Σύντομη αναφορά σε προηγούμενες έρευνες</a:t>
          </a:r>
          <a:endParaRPr lang="el-GR" sz="1800" b="0" dirty="0"/>
        </a:p>
      </dgm:t>
    </dgm:pt>
    <dgm:pt modelId="{F92A3B49-E9A7-44B8-963A-607A15FB9F6C}" type="sibTrans" cxnId="{3223F791-5591-4AF4-AEC9-AB6766205E95}">
      <dgm:prSet/>
      <dgm:spPr/>
      <dgm:t>
        <a:bodyPr/>
        <a:lstStyle/>
        <a:p>
          <a:endParaRPr lang="el-GR"/>
        </a:p>
      </dgm:t>
    </dgm:pt>
    <dgm:pt modelId="{7994788F-D075-4D83-85E9-AF74645AECAE}" type="parTrans" cxnId="{3223F791-5591-4AF4-AEC9-AB6766205E95}">
      <dgm:prSet/>
      <dgm:spPr/>
      <dgm:t>
        <a:bodyPr/>
        <a:lstStyle/>
        <a:p>
          <a:endParaRPr lang="el-GR"/>
        </a:p>
      </dgm:t>
    </dgm:pt>
    <dgm:pt modelId="{549575DD-E7AA-465B-8791-2D9349095818}" type="pres">
      <dgm:prSet presAssocID="{4ACECC2F-ED9C-45FA-88FA-678E932A1B7E}" presName="hierChild1" presStyleCnt="0">
        <dgm:presLayoutVars>
          <dgm:chPref val="1"/>
          <dgm:dir/>
          <dgm:animOne val="branch"/>
          <dgm:animLvl val="lvl"/>
          <dgm:resizeHandles/>
        </dgm:presLayoutVars>
      </dgm:prSet>
      <dgm:spPr/>
      <dgm:t>
        <a:bodyPr/>
        <a:lstStyle/>
        <a:p>
          <a:endParaRPr lang="el-GR"/>
        </a:p>
      </dgm:t>
    </dgm:pt>
    <dgm:pt modelId="{A28E0254-D6C8-4445-A341-6B4B2B3F7EA5}" type="pres">
      <dgm:prSet presAssocID="{D02CE793-2207-474D-90BF-5C1355FC51E6}" presName="hierRoot1" presStyleCnt="0"/>
      <dgm:spPr/>
    </dgm:pt>
    <dgm:pt modelId="{0D043B5A-656B-4625-9221-7C9809AE64AD}" type="pres">
      <dgm:prSet presAssocID="{D02CE793-2207-474D-90BF-5C1355FC51E6}" presName="composite" presStyleCnt="0"/>
      <dgm:spPr/>
    </dgm:pt>
    <dgm:pt modelId="{36BDDC68-4236-4608-A236-ED1944EF1FCC}" type="pres">
      <dgm:prSet presAssocID="{D02CE793-2207-474D-90BF-5C1355FC51E6}" presName="background" presStyleLbl="node0" presStyleIdx="0" presStyleCnt="1"/>
      <dgm:spPr/>
    </dgm:pt>
    <dgm:pt modelId="{96B9C6E1-2091-4B90-9833-BBA62CCB704E}" type="pres">
      <dgm:prSet presAssocID="{D02CE793-2207-474D-90BF-5C1355FC51E6}" presName="text" presStyleLbl="fgAcc0" presStyleIdx="0" presStyleCnt="1" custScaleX="615090" custScaleY="112184" custLinFactNeighborX="8753" custLinFactNeighborY="-1988">
        <dgm:presLayoutVars>
          <dgm:chPref val="3"/>
        </dgm:presLayoutVars>
      </dgm:prSet>
      <dgm:spPr/>
      <dgm:t>
        <a:bodyPr/>
        <a:lstStyle/>
        <a:p>
          <a:endParaRPr lang="el-GR"/>
        </a:p>
      </dgm:t>
    </dgm:pt>
    <dgm:pt modelId="{A61E6FC5-5819-4AEA-AA9F-1C3A28DA33C8}" type="pres">
      <dgm:prSet presAssocID="{D02CE793-2207-474D-90BF-5C1355FC51E6}" presName="hierChild2" presStyleCnt="0"/>
      <dgm:spPr/>
    </dgm:pt>
    <dgm:pt modelId="{08A5D252-2BC5-494F-93D7-F23CC6A999DF}" type="pres">
      <dgm:prSet presAssocID="{0ACB1F8E-E36B-4616-A9A1-68CEB589AC8C}" presName="Name10" presStyleLbl="parChTrans1D2" presStyleIdx="0" presStyleCnt="1"/>
      <dgm:spPr/>
      <dgm:t>
        <a:bodyPr/>
        <a:lstStyle/>
        <a:p>
          <a:endParaRPr lang="el-GR"/>
        </a:p>
      </dgm:t>
    </dgm:pt>
    <dgm:pt modelId="{B7AD90BB-A8CE-4593-A8F5-B2FEDD87B7FD}" type="pres">
      <dgm:prSet presAssocID="{79B4AAB5-9E14-4DEB-BA6E-AFE3E6F0E89B}" presName="hierRoot2" presStyleCnt="0"/>
      <dgm:spPr/>
    </dgm:pt>
    <dgm:pt modelId="{1F5CC84B-03C2-4C1E-B6A1-3AD79DDB9613}" type="pres">
      <dgm:prSet presAssocID="{79B4AAB5-9E14-4DEB-BA6E-AFE3E6F0E89B}" presName="composite2" presStyleCnt="0"/>
      <dgm:spPr/>
    </dgm:pt>
    <dgm:pt modelId="{F2D12CF2-4647-4B32-B30C-C49142144CDD}" type="pres">
      <dgm:prSet presAssocID="{79B4AAB5-9E14-4DEB-BA6E-AFE3E6F0E89B}" presName="background2" presStyleLbl="node2" presStyleIdx="0" presStyleCnt="1"/>
      <dgm:spPr/>
    </dgm:pt>
    <dgm:pt modelId="{E47482D5-22E2-4D98-8F13-794AEBD8ECAA}" type="pres">
      <dgm:prSet presAssocID="{79B4AAB5-9E14-4DEB-BA6E-AFE3E6F0E89B}" presName="text2" presStyleLbl="fgAcc2" presStyleIdx="0" presStyleCnt="1" custScaleX="440248" custScaleY="246055" custLinFactNeighborY="-23057">
        <dgm:presLayoutVars>
          <dgm:chPref val="3"/>
        </dgm:presLayoutVars>
      </dgm:prSet>
      <dgm:spPr/>
      <dgm:t>
        <a:bodyPr/>
        <a:lstStyle/>
        <a:p>
          <a:endParaRPr lang="el-GR"/>
        </a:p>
      </dgm:t>
    </dgm:pt>
    <dgm:pt modelId="{328CFE88-6542-4AA3-BA23-7841E00EEB24}" type="pres">
      <dgm:prSet presAssocID="{79B4AAB5-9E14-4DEB-BA6E-AFE3E6F0E89B}" presName="hierChild3" presStyleCnt="0"/>
      <dgm:spPr/>
    </dgm:pt>
    <dgm:pt modelId="{7583B979-4E06-4765-8AF6-0C6114927DDA}" type="pres">
      <dgm:prSet presAssocID="{4969C8E5-9022-451B-9B40-D6679A95085E}" presName="Name17" presStyleLbl="parChTrans1D3" presStyleIdx="0" presStyleCnt="1"/>
      <dgm:spPr/>
      <dgm:t>
        <a:bodyPr/>
        <a:lstStyle/>
        <a:p>
          <a:endParaRPr lang="el-GR"/>
        </a:p>
      </dgm:t>
    </dgm:pt>
    <dgm:pt modelId="{CBECD21F-7E42-46B0-B99C-71670ED88763}" type="pres">
      <dgm:prSet presAssocID="{00775B2C-1AFB-417C-A2FB-F5DC81BBC6DD}" presName="hierRoot3" presStyleCnt="0"/>
      <dgm:spPr/>
    </dgm:pt>
    <dgm:pt modelId="{18AB766A-02C6-4BE9-9380-6F4669FDCCE7}" type="pres">
      <dgm:prSet presAssocID="{00775B2C-1AFB-417C-A2FB-F5DC81BBC6DD}" presName="composite3" presStyleCnt="0"/>
      <dgm:spPr/>
    </dgm:pt>
    <dgm:pt modelId="{4DF9EE0E-4265-4E4F-A4EB-19CAAC629222}" type="pres">
      <dgm:prSet presAssocID="{00775B2C-1AFB-417C-A2FB-F5DC81BBC6DD}" presName="background3" presStyleLbl="node3" presStyleIdx="0" presStyleCnt="1"/>
      <dgm:spPr/>
    </dgm:pt>
    <dgm:pt modelId="{3FA10D6C-BB7B-4089-B0DC-CB18F939E014}" type="pres">
      <dgm:prSet presAssocID="{00775B2C-1AFB-417C-A2FB-F5DC81BBC6DD}" presName="text3" presStyleLbl="fgAcc3" presStyleIdx="0" presStyleCnt="1" custScaleX="451967" custScaleY="109802" custLinFactX="-100000" custLinFactNeighborX="-127162" custLinFactNeighborY="-22594">
        <dgm:presLayoutVars>
          <dgm:chPref val="3"/>
        </dgm:presLayoutVars>
      </dgm:prSet>
      <dgm:spPr/>
      <dgm:t>
        <a:bodyPr/>
        <a:lstStyle/>
        <a:p>
          <a:endParaRPr lang="el-GR"/>
        </a:p>
      </dgm:t>
    </dgm:pt>
    <dgm:pt modelId="{BFF7352A-53A6-4F29-B71F-A6450C900227}" type="pres">
      <dgm:prSet presAssocID="{00775B2C-1AFB-417C-A2FB-F5DC81BBC6DD}" presName="hierChild4" presStyleCnt="0"/>
      <dgm:spPr/>
    </dgm:pt>
    <dgm:pt modelId="{B780579B-74D3-4BBD-9F7C-27E4736EA0CC}" type="pres">
      <dgm:prSet presAssocID="{ADB8D515-51C3-40F3-9706-6358B6FE348C}" presName="Name23" presStyleLbl="parChTrans1D4" presStyleIdx="0" presStyleCnt="3"/>
      <dgm:spPr/>
      <dgm:t>
        <a:bodyPr/>
        <a:lstStyle/>
        <a:p>
          <a:endParaRPr lang="el-GR"/>
        </a:p>
      </dgm:t>
    </dgm:pt>
    <dgm:pt modelId="{050B932F-071F-4BD2-B6B2-A735AEA00973}" type="pres">
      <dgm:prSet presAssocID="{46CE6C6C-1002-42CA-9DAC-8F98B861D3BD}" presName="hierRoot4" presStyleCnt="0"/>
      <dgm:spPr/>
    </dgm:pt>
    <dgm:pt modelId="{949372D8-3D83-4238-8A3F-E0988F0F7C84}" type="pres">
      <dgm:prSet presAssocID="{46CE6C6C-1002-42CA-9DAC-8F98B861D3BD}" presName="composite4" presStyleCnt="0"/>
      <dgm:spPr/>
    </dgm:pt>
    <dgm:pt modelId="{445F40AC-10BB-4102-890E-04EC8FCE6918}" type="pres">
      <dgm:prSet presAssocID="{46CE6C6C-1002-42CA-9DAC-8F98B861D3BD}" presName="background4" presStyleLbl="node4" presStyleIdx="0" presStyleCnt="3"/>
      <dgm:spPr/>
    </dgm:pt>
    <dgm:pt modelId="{997EAEC1-785C-4CF2-A496-69706E70522E}" type="pres">
      <dgm:prSet presAssocID="{46CE6C6C-1002-42CA-9DAC-8F98B861D3BD}" presName="text4" presStyleLbl="fgAcc4" presStyleIdx="0" presStyleCnt="3" custScaleX="479298" custScaleY="108892" custLinFactX="-18281" custLinFactNeighborX="-100000" custLinFactNeighborY="-15618">
        <dgm:presLayoutVars>
          <dgm:chPref val="3"/>
        </dgm:presLayoutVars>
      </dgm:prSet>
      <dgm:spPr/>
      <dgm:t>
        <a:bodyPr/>
        <a:lstStyle/>
        <a:p>
          <a:endParaRPr lang="el-GR"/>
        </a:p>
      </dgm:t>
    </dgm:pt>
    <dgm:pt modelId="{507F2AAE-762F-47FB-AC21-343105C9521C}" type="pres">
      <dgm:prSet presAssocID="{46CE6C6C-1002-42CA-9DAC-8F98B861D3BD}" presName="hierChild5" presStyleCnt="0"/>
      <dgm:spPr/>
    </dgm:pt>
    <dgm:pt modelId="{E0CA1435-3EEA-4D22-B98C-D85991FEB9DF}" type="pres">
      <dgm:prSet presAssocID="{34D06030-F26D-49DC-86D3-4148375EFC2D}" presName="Name23" presStyleLbl="parChTrans1D4" presStyleIdx="1" presStyleCnt="3"/>
      <dgm:spPr/>
      <dgm:t>
        <a:bodyPr/>
        <a:lstStyle/>
        <a:p>
          <a:endParaRPr lang="el-GR"/>
        </a:p>
      </dgm:t>
    </dgm:pt>
    <dgm:pt modelId="{42B22464-5569-445C-9C30-E4612ACE8E27}" type="pres">
      <dgm:prSet presAssocID="{0EFC71E6-B7DD-4EC8-A0DB-8B278BD6C50A}" presName="hierRoot4" presStyleCnt="0"/>
      <dgm:spPr/>
    </dgm:pt>
    <dgm:pt modelId="{362B8827-5D3D-4B68-BFD7-A42D892AFE98}" type="pres">
      <dgm:prSet presAssocID="{0EFC71E6-B7DD-4EC8-A0DB-8B278BD6C50A}" presName="composite4" presStyleCnt="0"/>
      <dgm:spPr/>
    </dgm:pt>
    <dgm:pt modelId="{3DB2A124-471C-4472-88CD-0BFCCF75DFC3}" type="pres">
      <dgm:prSet presAssocID="{0EFC71E6-B7DD-4EC8-A0DB-8B278BD6C50A}" presName="background4" presStyleLbl="node4" presStyleIdx="1" presStyleCnt="3"/>
      <dgm:spPr/>
    </dgm:pt>
    <dgm:pt modelId="{D4A8803A-9AFD-4CBF-971E-31302FF5706A}" type="pres">
      <dgm:prSet presAssocID="{0EFC71E6-B7DD-4EC8-A0DB-8B278BD6C50A}" presName="text4" presStyleLbl="fgAcc4" presStyleIdx="1" presStyleCnt="3" custScaleX="474815" custScaleY="91131" custLinFactNeighborX="52409" custLinFactNeighborY="-10478">
        <dgm:presLayoutVars>
          <dgm:chPref val="3"/>
        </dgm:presLayoutVars>
      </dgm:prSet>
      <dgm:spPr/>
      <dgm:t>
        <a:bodyPr/>
        <a:lstStyle/>
        <a:p>
          <a:endParaRPr lang="el-GR"/>
        </a:p>
      </dgm:t>
    </dgm:pt>
    <dgm:pt modelId="{6FC5FB89-B98B-4050-812A-8DBC8F2670CF}" type="pres">
      <dgm:prSet presAssocID="{0EFC71E6-B7DD-4EC8-A0DB-8B278BD6C50A}" presName="hierChild5" presStyleCnt="0"/>
      <dgm:spPr/>
    </dgm:pt>
    <dgm:pt modelId="{B6654A55-0639-4C3D-8B81-661BBBA0FB5E}" type="pres">
      <dgm:prSet presAssocID="{C941DD03-9A84-48D7-8044-76AB241457A9}" presName="Name23" presStyleLbl="parChTrans1D4" presStyleIdx="2" presStyleCnt="3"/>
      <dgm:spPr/>
      <dgm:t>
        <a:bodyPr/>
        <a:lstStyle/>
        <a:p>
          <a:endParaRPr lang="el-GR"/>
        </a:p>
      </dgm:t>
    </dgm:pt>
    <dgm:pt modelId="{E7C63690-26F6-4786-A60D-A656DAAF0388}" type="pres">
      <dgm:prSet presAssocID="{CFDF0FFA-BECE-4CE5-B1F4-3F95B6491D4E}" presName="hierRoot4" presStyleCnt="0"/>
      <dgm:spPr/>
    </dgm:pt>
    <dgm:pt modelId="{41539D21-9017-4718-9C3F-15DC67326641}" type="pres">
      <dgm:prSet presAssocID="{CFDF0FFA-BECE-4CE5-B1F4-3F95B6491D4E}" presName="composite4" presStyleCnt="0"/>
      <dgm:spPr/>
    </dgm:pt>
    <dgm:pt modelId="{115D6060-40B9-4468-BA8B-49780D767ED3}" type="pres">
      <dgm:prSet presAssocID="{CFDF0FFA-BECE-4CE5-B1F4-3F95B6491D4E}" presName="background4" presStyleLbl="node4" presStyleIdx="2" presStyleCnt="3"/>
      <dgm:spPr/>
    </dgm:pt>
    <dgm:pt modelId="{442D301E-5DA0-4AD3-9B28-481975BE10C9}" type="pres">
      <dgm:prSet presAssocID="{CFDF0FFA-BECE-4CE5-B1F4-3F95B6491D4E}" presName="text4" presStyleLbl="fgAcc4" presStyleIdx="2" presStyleCnt="3" custScaleX="440878" custScaleY="92434" custLinFactX="100000" custLinFactNeighborX="124801" custLinFactNeighborY="82">
        <dgm:presLayoutVars>
          <dgm:chPref val="3"/>
        </dgm:presLayoutVars>
      </dgm:prSet>
      <dgm:spPr/>
      <dgm:t>
        <a:bodyPr/>
        <a:lstStyle/>
        <a:p>
          <a:endParaRPr lang="el-GR"/>
        </a:p>
      </dgm:t>
    </dgm:pt>
    <dgm:pt modelId="{C22EF6BE-1EE3-4159-B29B-27C8C2A24738}" type="pres">
      <dgm:prSet presAssocID="{CFDF0FFA-BECE-4CE5-B1F4-3F95B6491D4E}" presName="hierChild5" presStyleCnt="0"/>
      <dgm:spPr/>
    </dgm:pt>
  </dgm:ptLst>
  <dgm:cxnLst>
    <dgm:cxn modelId="{5BD4A230-9B62-42FE-A10D-FC05D62BB8E2}" type="presOf" srcId="{00775B2C-1AFB-417C-A2FB-F5DC81BBC6DD}" destId="{3FA10D6C-BB7B-4089-B0DC-CB18F939E014}" srcOrd="0" destOrd="0" presId="urn:microsoft.com/office/officeart/2005/8/layout/hierarchy1"/>
    <dgm:cxn modelId="{6EB456FF-220E-4D16-9CDA-C356A85F03FA}" type="presOf" srcId="{4ACECC2F-ED9C-45FA-88FA-678E932A1B7E}" destId="{549575DD-E7AA-465B-8791-2D9349095818}" srcOrd="0" destOrd="0" presId="urn:microsoft.com/office/officeart/2005/8/layout/hierarchy1"/>
    <dgm:cxn modelId="{7EB461BA-3973-4531-A717-9A2E4F2E002B}" srcId="{79B4AAB5-9E14-4DEB-BA6E-AFE3E6F0E89B}" destId="{00775B2C-1AFB-417C-A2FB-F5DC81BBC6DD}" srcOrd="0" destOrd="0" parTransId="{4969C8E5-9022-451B-9B40-D6679A95085E}" sibTransId="{7F9750BB-55C1-4FD4-BF0A-509B7BE3B703}"/>
    <dgm:cxn modelId="{3223F791-5591-4AF4-AEC9-AB6766205E95}" srcId="{4ACECC2F-ED9C-45FA-88FA-678E932A1B7E}" destId="{D02CE793-2207-474D-90BF-5C1355FC51E6}" srcOrd="0" destOrd="0" parTransId="{7994788F-D075-4D83-85E9-AF74645AECAE}" sibTransId="{F92A3B49-E9A7-44B8-963A-607A15FB9F6C}"/>
    <dgm:cxn modelId="{E0F8F26F-64B4-4F6A-BE2E-BAF77368605D}" type="presOf" srcId="{0EFC71E6-B7DD-4EC8-A0DB-8B278BD6C50A}" destId="{D4A8803A-9AFD-4CBF-971E-31302FF5706A}" srcOrd="0" destOrd="0" presId="urn:microsoft.com/office/officeart/2005/8/layout/hierarchy1"/>
    <dgm:cxn modelId="{D09A2245-BC94-45B9-889E-F506007A2873}" type="presOf" srcId="{46CE6C6C-1002-42CA-9DAC-8F98B861D3BD}" destId="{997EAEC1-785C-4CF2-A496-69706E70522E}" srcOrd="0" destOrd="0" presId="urn:microsoft.com/office/officeart/2005/8/layout/hierarchy1"/>
    <dgm:cxn modelId="{E0DD1B73-C06E-406E-870C-8E2F3749D02C}" srcId="{46CE6C6C-1002-42CA-9DAC-8F98B861D3BD}" destId="{0EFC71E6-B7DD-4EC8-A0DB-8B278BD6C50A}" srcOrd="0" destOrd="0" parTransId="{34D06030-F26D-49DC-86D3-4148375EFC2D}" sibTransId="{4A845BB6-17E4-4736-A74B-CBBA0B939493}"/>
    <dgm:cxn modelId="{F98E32EE-B6CE-4F20-83F8-0B3A704519DE}" srcId="{00775B2C-1AFB-417C-A2FB-F5DC81BBC6DD}" destId="{46CE6C6C-1002-42CA-9DAC-8F98B861D3BD}" srcOrd="0" destOrd="0" parTransId="{ADB8D515-51C3-40F3-9706-6358B6FE348C}" sibTransId="{A48C40DB-39D9-420F-9D71-51925BCCF9FF}"/>
    <dgm:cxn modelId="{8C04905A-33D5-489B-B51A-BAEE9A52C3AA}" type="presOf" srcId="{ADB8D515-51C3-40F3-9706-6358B6FE348C}" destId="{B780579B-74D3-4BBD-9F7C-27E4736EA0CC}" srcOrd="0" destOrd="0" presId="urn:microsoft.com/office/officeart/2005/8/layout/hierarchy1"/>
    <dgm:cxn modelId="{CCEF6A49-5251-4EE9-A723-E9CEBD86CF7C}" type="presOf" srcId="{C941DD03-9A84-48D7-8044-76AB241457A9}" destId="{B6654A55-0639-4C3D-8B81-661BBBA0FB5E}" srcOrd="0" destOrd="0" presId="urn:microsoft.com/office/officeart/2005/8/layout/hierarchy1"/>
    <dgm:cxn modelId="{F32A2E05-BA21-4EC3-85D2-955B7873565C}" type="presOf" srcId="{79B4AAB5-9E14-4DEB-BA6E-AFE3E6F0E89B}" destId="{E47482D5-22E2-4D98-8F13-794AEBD8ECAA}" srcOrd="0" destOrd="0" presId="urn:microsoft.com/office/officeart/2005/8/layout/hierarchy1"/>
    <dgm:cxn modelId="{E73988B2-FD48-4429-BF4D-1B1FA5F21F06}" type="presOf" srcId="{4969C8E5-9022-451B-9B40-D6679A95085E}" destId="{7583B979-4E06-4765-8AF6-0C6114927DDA}" srcOrd="0" destOrd="0" presId="urn:microsoft.com/office/officeart/2005/8/layout/hierarchy1"/>
    <dgm:cxn modelId="{DE588583-BC9B-49A3-B219-10627E81CC95}" type="presOf" srcId="{CFDF0FFA-BECE-4CE5-B1F4-3F95B6491D4E}" destId="{442D301E-5DA0-4AD3-9B28-481975BE10C9}" srcOrd="0" destOrd="0" presId="urn:microsoft.com/office/officeart/2005/8/layout/hierarchy1"/>
    <dgm:cxn modelId="{8484A3FC-221E-4F14-9553-C32A0A90070C}" type="presOf" srcId="{34D06030-F26D-49DC-86D3-4148375EFC2D}" destId="{E0CA1435-3EEA-4D22-B98C-D85991FEB9DF}" srcOrd="0" destOrd="0" presId="urn:microsoft.com/office/officeart/2005/8/layout/hierarchy1"/>
    <dgm:cxn modelId="{EE624483-7753-4368-BA83-36A27C5E19A6}" srcId="{D02CE793-2207-474D-90BF-5C1355FC51E6}" destId="{79B4AAB5-9E14-4DEB-BA6E-AFE3E6F0E89B}" srcOrd="0" destOrd="0" parTransId="{0ACB1F8E-E36B-4616-A9A1-68CEB589AC8C}" sibTransId="{EBFC55E3-5790-43EA-8861-F2C42D776DDB}"/>
    <dgm:cxn modelId="{08CE9F5F-D263-4076-B937-9EEBEE4D2922}" type="presOf" srcId="{D02CE793-2207-474D-90BF-5C1355FC51E6}" destId="{96B9C6E1-2091-4B90-9833-BBA62CCB704E}" srcOrd="0" destOrd="0" presId="urn:microsoft.com/office/officeart/2005/8/layout/hierarchy1"/>
    <dgm:cxn modelId="{5EF96E64-373C-452D-BD74-CCBBD9B5EAC6}" type="presOf" srcId="{0ACB1F8E-E36B-4616-A9A1-68CEB589AC8C}" destId="{08A5D252-2BC5-494F-93D7-F23CC6A999DF}" srcOrd="0" destOrd="0" presId="urn:microsoft.com/office/officeart/2005/8/layout/hierarchy1"/>
    <dgm:cxn modelId="{1829A406-E4E7-4C31-A520-D71E1CD78AC8}" srcId="{0EFC71E6-B7DD-4EC8-A0DB-8B278BD6C50A}" destId="{CFDF0FFA-BECE-4CE5-B1F4-3F95B6491D4E}" srcOrd="0" destOrd="0" parTransId="{C941DD03-9A84-48D7-8044-76AB241457A9}" sibTransId="{DEE4FF25-2250-4EB3-8F36-6C880274F126}"/>
    <dgm:cxn modelId="{F3522F2A-C470-4730-A4AA-97477C615105}" type="presParOf" srcId="{549575DD-E7AA-465B-8791-2D9349095818}" destId="{A28E0254-D6C8-4445-A341-6B4B2B3F7EA5}" srcOrd="0" destOrd="0" presId="urn:microsoft.com/office/officeart/2005/8/layout/hierarchy1"/>
    <dgm:cxn modelId="{F5F3C0F2-1C40-4147-85A8-42CCFC010019}" type="presParOf" srcId="{A28E0254-D6C8-4445-A341-6B4B2B3F7EA5}" destId="{0D043B5A-656B-4625-9221-7C9809AE64AD}" srcOrd="0" destOrd="0" presId="urn:microsoft.com/office/officeart/2005/8/layout/hierarchy1"/>
    <dgm:cxn modelId="{04E2EF3A-586A-403E-B7B1-5E1B99968A65}" type="presParOf" srcId="{0D043B5A-656B-4625-9221-7C9809AE64AD}" destId="{36BDDC68-4236-4608-A236-ED1944EF1FCC}" srcOrd="0" destOrd="0" presId="urn:microsoft.com/office/officeart/2005/8/layout/hierarchy1"/>
    <dgm:cxn modelId="{60EF33AC-5C50-4187-95C8-1959F785C9E0}" type="presParOf" srcId="{0D043B5A-656B-4625-9221-7C9809AE64AD}" destId="{96B9C6E1-2091-4B90-9833-BBA62CCB704E}" srcOrd="1" destOrd="0" presId="urn:microsoft.com/office/officeart/2005/8/layout/hierarchy1"/>
    <dgm:cxn modelId="{E165DCEC-CAD1-4A2A-AB4A-5E3E17F38C24}" type="presParOf" srcId="{A28E0254-D6C8-4445-A341-6B4B2B3F7EA5}" destId="{A61E6FC5-5819-4AEA-AA9F-1C3A28DA33C8}" srcOrd="1" destOrd="0" presId="urn:microsoft.com/office/officeart/2005/8/layout/hierarchy1"/>
    <dgm:cxn modelId="{FD9E2B81-0B30-4557-9868-B864FEBB7D83}" type="presParOf" srcId="{A61E6FC5-5819-4AEA-AA9F-1C3A28DA33C8}" destId="{08A5D252-2BC5-494F-93D7-F23CC6A999DF}" srcOrd="0" destOrd="0" presId="urn:microsoft.com/office/officeart/2005/8/layout/hierarchy1"/>
    <dgm:cxn modelId="{1B82D648-862A-41D7-B4A1-01025E427137}" type="presParOf" srcId="{A61E6FC5-5819-4AEA-AA9F-1C3A28DA33C8}" destId="{B7AD90BB-A8CE-4593-A8F5-B2FEDD87B7FD}" srcOrd="1" destOrd="0" presId="urn:microsoft.com/office/officeart/2005/8/layout/hierarchy1"/>
    <dgm:cxn modelId="{F1C57669-A5D8-46D3-AE9C-86B92A885C78}" type="presParOf" srcId="{B7AD90BB-A8CE-4593-A8F5-B2FEDD87B7FD}" destId="{1F5CC84B-03C2-4C1E-B6A1-3AD79DDB9613}" srcOrd="0" destOrd="0" presId="urn:microsoft.com/office/officeart/2005/8/layout/hierarchy1"/>
    <dgm:cxn modelId="{B1A6B22F-5549-490F-A8E6-1C7E95A7C007}" type="presParOf" srcId="{1F5CC84B-03C2-4C1E-B6A1-3AD79DDB9613}" destId="{F2D12CF2-4647-4B32-B30C-C49142144CDD}" srcOrd="0" destOrd="0" presId="urn:microsoft.com/office/officeart/2005/8/layout/hierarchy1"/>
    <dgm:cxn modelId="{953515DB-CF32-4011-846E-CC88068958B3}" type="presParOf" srcId="{1F5CC84B-03C2-4C1E-B6A1-3AD79DDB9613}" destId="{E47482D5-22E2-4D98-8F13-794AEBD8ECAA}" srcOrd="1" destOrd="0" presId="urn:microsoft.com/office/officeart/2005/8/layout/hierarchy1"/>
    <dgm:cxn modelId="{587AA9DD-976C-427A-80D9-6C5239258175}" type="presParOf" srcId="{B7AD90BB-A8CE-4593-A8F5-B2FEDD87B7FD}" destId="{328CFE88-6542-4AA3-BA23-7841E00EEB24}" srcOrd="1" destOrd="0" presId="urn:microsoft.com/office/officeart/2005/8/layout/hierarchy1"/>
    <dgm:cxn modelId="{C4100F22-9699-4F2D-AC11-B48C35F5E373}" type="presParOf" srcId="{328CFE88-6542-4AA3-BA23-7841E00EEB24}" destId="{7583B979-4E06-4765-8AF6-0C6114927DDA}" srcOrd="0" destOrd="0" presId="urn:microsoft.com/office/officeart/2005/8/layout/hierarchy1"/>
    <dgm:cxn modelId="{BB1F39D9-4C03-493B-8347-07EFCF2AB25D}" type="presParOf" srcId="{328CFE88-6542-4AA3-BA23-7841E00EEB24}" destId="{CBECD21F-7E42-46B0-B99C-71670ED88763}" srcOrd="1" destOrd="0" presId="urn:microsoft.com/office/officeart/2005/8/layout/hierarchy1"/>
    <dgm:cxn modelId="{A679F4C0-AAE2-4758-A357-02BB602C66D1}" type="presParOf" srcId="{CBECD21F-7E42-46B0-B99C-71670ED88763}" destId="{18AB766A-02C6-4BE9-9380-6F4669FDCCE7}" srcOrd="0" destOrd="0" presId="urn:microsoft.com/office/officeart/2005/8/layout/hierarchy1"/>
    <dgm:cxn modelId="{D5766441-2D6A-4713-ACE5-6CF0A2F2C0A3}" type="presParOf" srcId="{18AB766A-02C6-4BE9-9380-6F4669FDCCE7}" destId="{4DF9EE0E-4265-4E4F-A4EB-19CAAC629222}" srcOrd="0" destOrd="0" presId="urn:microsoft.com/office/officeart/2005/8/layout/hierarchy1"/>
    <dgm:cxn modelId="{9E90734F-3225-4DE7-9DF3-2FEC32B9C9D7}" type="presParOf" srcId="{18AB766A-02C6-4BE9-9380-6F4669FDCCE7}" destId="{3FA10D6C-BB7B-4089-B0DC-CB18F939E014}" srcOrd="1" destOrd="0" presId="urn:microsoft.com/office/officeart/2005/8/layout/hierarchy1"/>
    <dgm:cxn modelId="{0BF4190E-08C2-4E1B-99B4-21D71BC7B992}" type="presParOf" srcId="{CBECD21F-7E42-46B0-B99C-71670ED88763}" destId="{BFF7352A-53A6-4F29-B71F-A6450C900227}" srcOrd="1" destOrd="0" presId="urn:microsoft.com/office/officeart/2005/8/layout/hierarchy1"/>
    <dgm:cxn modelId="{834CCFA7-557B-4DE3-AF76-1CAB89E8A1AA}" type="presParOf" srcId="{BFF7352A-53A6-4F29-B71F-A6450C900227}" destId="{B780579B-74D3-4BBD-9F7C-27E4736EA0CC}" srcOrd="0" destOrd="0" presId="urn:microsoft.com/office/officeart/2005/8/layout/hierarchy1"/>
    <dgm:cxn modelId="{D080854E-EA14-49D6-83AE-74F2A234B6F7}" type="presParOf" srcId="{BFF7352A-53A6-4F29-B71F-A6450C900227}" destId="{050B932F-071F-4BD2-B6B2-A735AEA00973}" srcOrd="1" destOrd="0" presId="urn:microsoft.com/office/officeart/2005/8/layout/hierarchy1"/>
    <dgm:cxn modelId="{E52F1A8F-41F3-439C-A164-B3B447E98158}" type="presParOf" srcId="{050B932F-071F-4BD2-B6B2-A735AEA00973}" destId="{949372D8-3D83-4238-8A3F-E0988F0F7C84}" srcOrd="0" destOrd="0" presId="urn:microsoft.com/office/officeart/2005/8/layout/hierarchy1"/>
    <dgm:cxn modelId="{3D9C4CAE-396C-4750-9FC4-C999AFC1BAAF}" type="presParOf" srcId="{949372D8-3D83-4238-8A3F-E0988F0F7C84}" destId="{445F40AC-10BB-4102-890E-04EC8FCE6918}" srcOrd="0" destOrd="0" presId="urn:microsoft.com/office/officeart/2005/8/layout/hierarchy1"/>
    <dgm:cxn modelId="{4B5F2DCC-2C81-4060-80DB-28220858DC46}" type="presParOf" srcId="{949372D8-3D83-4238-8A3F-E0988F0F7C84}" destId="{997EAEC1-785C-4CF2-A496-69706E70522E}" srcOrd="1" destOrd="0" presId="urn:microsoft.com/office/officeart/2005/8/layout/hierarchy1"/>
    <dgm:cxn modelId="{7A3D387D-C6AA-49D6-B6FA-DCA05018D3E8}" type="presParOf" srcId="{050B932F-071F-4BD2-B6B2-A735AEA00973}" destId="{507F2AAE-762F-47FB-AC21-343105C9521C}" srcOrd="1" destOrd="0" presId="urn:microsoft.com/office/officeart/2005/8/layout/hierarchy1"/>
    <dgm:cxn modelId="{32DD0283-4821-4E12-8EBA-583DA11E9F59}" type="presParOf" srcId="{507F2AAE-762F-47FB-AC21-343105C9521C}" destId="{E0CA1435-3EEA-4D22-B98C-D85991FEB9DF}" srcOrd="0" destOrd="0" presId="urn:microsoft.com/office/officeart/2005/8/layout/hierarchy1"/>
    <dgm:cxn modelId="{8219484E-AA80-4000-8A59-09D3AC24129E}" type="presParOf" srcId="{507F2AAE-762F-47FB-AC21-343105C9521C}" destId="{42B22464-5569-445C-9C30-E4612ACE8E27}" srcOrd="1" destOrd="0" presId="urn:microsoft.com/office/officeart/2005/8/layout/hierarchy1"/>
    <dgm:cxn modelId="{D4FBB14C-C0C2-45E4-86DD-58F5D17C5C2D}" type="presParOf" srcId="{42B22464-5569-445C-9C30-E4612ACE8E27}" destId="{362B8827-5D3D-4B68-BFD7-A42D892AFE98}" srcOrd="0" destOrd="0" presId="urn:microsoft.com/office/officeart/2005/8/layout/hierarchy1"/>
    <dgm:cxn modelId="{1703DBE1-37BF-4BCA-93F7-86A5D5543F5C}" type="presParOf" srcId="{362B8827-5D3D-4B68-BFD7-A42D892AFE98}" destId="{3DB2A124-471C-4472-88CD-0BFCCF75DFC3}" srcOrd="0" destOrd="0" presId="urn:microsoft.com/office/officeart/2005/8/layout/hierarchy1"/>
    <dgm:cxn modelId="{02868B56-233F-4481-B6B9-B8A96F160880}" type="presParOf" srcId="{362B8827-5D3D-4B68-BFD7-A42D892AFE98}" destId="{D4A8803A-9AFD-4CBF-971E-31302FF5706A}" srcOrd="1" destOrd="0" presId="urn:microsoft.com/office/officeart/2005/8/layout/hierarchy1"/>
    <dgm:cxn modelId="{1ACC8414-0226-4060-82C3-729017274679}" type="presParOf" srcId="{42B22464-5569-445C-9C30-E4612ACE8E27}" destId="{6FC5FB89-B98B-4050-812A-8DBC8F2670CF}" srcOrd="1" destOrd="0" presId="urn:microsoft.com/office/officeart/2005/8/layout/hierarchy1"/>
    <dgm:cxn modelId="{BF069F72-5768-4388-BDFB-94AF8291D3A9}" type="presParOf" srcId="{6FC5FB89-B98B-4050-812A-8DBC8F2670CF}" destId="{B6654A55-0639-4C3D-8B81-661BBBA0FB5E}" srcOrd="0" destOrd="0" presId="urn:microsoft.com/office/officeart/2005/8/layout/hierarchy1"/>
    <dgm:cxn modelId="{34DEB6D9-A5DE-43FE-AE6D-9C0BA4D37CC6}" type="presParOf" srcId="{6FC5FB89-B98B-4050-812A-8DBC8F2670CF}" destId="{E7C63690-26F6-4786-A60D-A656DAAF0388}" srcOrd="1" destOrd="0" presId="urn:microsoft.com/office/officeart/2005/8/layout/hierarchy1"/>
    <dgm:cxn modelId="{964DD99C-967A-4173-90CD-943D21697788}" type="presParOf" srcId="{E7C63690-26F6-4786-A60D-A656DAAF0388}" destId="{41539D21-9017-4718-9C3F-15DC67326641}" srcOrd="0" destOrd="0" presId="urn:microsoft.com/office/officeart/2005/8/layout/hierarchy1"/>
    <dgm:cxn modelId="{79EB0845-38FE-4E87-BA6A-F84E04411587}" type="presParOf" srcId="{41539D21-9017-4718-9C3F-15DC67326641}" destId="{115D6060-40B9-4468-BA8B-49780D767ED3}" srcOrd="0" destOrd="0" presId="urn:microsoft.com/office/officeart/2005/8/layout/hierarchy1"/>
    <dgm:cxn modelId="{FDBA6769-B1D8-438E-8AB4-2C0ED71F1D2E}" type="presParOf" srcId="{41539D21-9017-4718-9C3F-15DC67326641}" destId="{442D301E-5DA0-4AD3-9B28-481975BE10C9}" srcOrd="1" destOrd="0" presId="urn:microsoft.com/office/officeart/2005/8/layout/hierarchy1"/>
    <dgm:cxn modelId="{3A3F06D5-21B8-4017-8515-5D50432E1FBB}" type="presParOf" srcId="{E7C63690-26F6-4786-A60D-A656DAAF0388}" destId="{C22EF6BE-1EE3-4159-B29B-27C8C2A24738}"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A78753-897B-46EC-9F08-1A27BF582351}" type="doc">
      <dgm:prSet loTypeId="urn:microsoft.com/office/officeart/2005/8/layout/hList1" loCatId="list" qsTypeId="urn:microsoft.com/office/officeart/2005/8/quickstyle/simple4" qsCatId="simple" csTypeId="urn:microsoft.com/office/officeart/2005/8/colors/accent5_2" csCatId="accent5" phldr="1"/>
      <dgm:spPr/>
      <dgm:t>
        <a:bodyPr/>
        <a:lstStyle/>
        <a:p>
          <a:endParaRPr lang="el-GR"/>
        </a:p>
      </dgm:t>
    </dgm:pt>
    <dgm:pt modelId="{388E4A50-FCF6-4B45-8C66-2B1CC61350CC}">
      <dgm:prSet phldrT="[Κείμενο]" custT="1"/>
      <dgm:spPr/>
      <dgm:t>
        <a:bodyPr/>
        <a:lstStyle/>
        <a:p>
          <a:r>
            <a:rPr lang="el-GR" sz="1700" dirty="0" smtClean="0"/>
            <a:t>Α ΄ ενότητα: «Μοτίβα  Ήχου» </a:t>
          </a:r>
          <a:endParaRPr lang="el-GR" sz="1700" dirty="0"/>
        </a:p>
      </dgm:t>
    </dgm:pt>
    <dgm:pt modelId="{3096C22D-2060-432D-8799-4D2FB420719D}" type="parTrans" cxnId="{FEDE3CF2-33F8-46A1-8FF9-8212B233F67E}">
      <dgm:prSet/>
      <dgm:spPr/>
      <dgm:t>
        <a:bodyPr/>
        <a:lstStyle/>
        <a:p>
          <a:endParaRPr lang="el-GR"/>
        </a:p>
      </dgm:t>
    </dgm:pt>
    <dgm:pt modelId="{58F23E04-0B74-40DC-8FF1-18C5E76B3C47}" type="sibTrans" cxnId="{FEDE3CF2-33F8-46A1-8FF9-8212B233F67E}">
      <dgm:prSet/>
      <dgm:spPr/>
      <dgm:t>
        <a:bodyPr/>
        <a:lstStyle/>
        <a:p>
          <a:endParaRPr lang="el-GR"/>
        </a:p>
      </dgm:t>
    </dgm:pt>
    <dgm:pt modelId="{A2A1046D-51B9-413D-AAF9-B761638499C4}">
      <dgm:prSet phldrT="[Κείμενο]" custT="1"/>
      <dgm:spPr>
        <a:solidFill>
          <a:schemeClr val="accent4">
            <a:lumMod val="20000"/>
            <a:lumOff val="80000"/>
            <a:alpha val="89804"/>
          </a:schemeClr>
        </a:solidFill>
      </dgm:spPr>
      <dgm:t>
        <a:bodyPr/>
        <a:lstStyle/>
        <a:p>
          <a:r>
            <a:rPr lang="el-GR" sz="1600" dirty="0" smtClean="0"/>
            <a:t>εκτέλεση μουσικών οργάνων</a:t>
          </a:r>
          <a:endParaRPr lang="el-GR" sz="1600" dirty="0"/>
        </a:p>
      </dgm:t>
    </dgm:pt>
    <dgm:pt modelId="{4C27F2C9-674E-48CB-97E4-4F871D6DC6E7}" type="parTrans" cxnId="{B17C171E-ADCD-40BA-9335-C574A1D81F67}">
      <dgm:prSet/>
      <dgm:spPr/>
      <dgm:t>
        <a:bodyPr/>
        <a:lstStyle/>
        <a:p>
          <a:endParaRPr lang="el-GR"/>
        </a:p>
      </dgm:t>
    </dgm:pt>
    <dgm:pt modelId="{F45AF00E-91FD-40C3-BCDB-46191BA4DD58}" type="sibTrans" cxnId="{B17C171E-ADCD-40BA-9335-C574A1D81F67}">
      <dgm:prSet/>
      <dgm:spPr/>
      <dgm:t>
        <a:bodyPr/>
        <a:lstStyle/>
        <a:p>
          <a:endParaRPr lang="el-GR"/>
        </a:p>
      </dgm:t>
    </dgm:pt>
    <dgm:pt modelId="{65095B57-53B7-4703-8F6C-987F12C69406}">
      <dgm:prSet phldrT="[Κείμενο]" custT="1"/>
      <dgm:spPr/>
      <dgm:t>
        <a:bodyPr/>
        <a:lstStyle/>
        <a:p>
          <a:r>
            <a:rPr lang="el-GR" sz="1700" dirty="0" smtClean="0"/>
            <a:t>Β΄ ενότητα: «Μουσικά Μαθηματικά»</a:t>
          </a:r>
          <a:endParaRPr lang="el-GR" sz="1700" dirty="0"/>
        </a:p>
      </dgm:t>
    </dgm:pt>
    <dgm:pt modelId="{56370B7E-3206-47E6-8617-651F0CD9BABE}" type="parTrans" cxnId="{5FAA7CBF-C8CE-4E06-93B6-3C660DD8EC7B}">
      <dgm:prSet/>
      <dgm:spPr/>
      <dgm:t>
        <a:bodyPr/>
        <a:lstStyle/>
        <a:p>
          <a:endParaRPr lang="el-GR"/>
        </a:p>
      </dgm:t>
    </dgm:pt>
    <dgm:pt modelId="{7534818E-8137-433D-8A05-E3D4F14A9C2E}" type="sibTrans" cxnId="{5FAA7CBF-C8CE-4E06-93B6-3C660DD8EC7B}">
      <dgm:prSet/>
      <dgm:spPr/>
      <dgm:t>
        <a:bodyPr/>
        <a:lstStyle/>
        <a:p>
          <a:endParaRPr lang="el-GR"/>
        </a:p>
      </dgm:t>
    </dgm:pt>
    <dgm:pt modelId="{244D19A2-6F4C-45FF-B2F9-62FE07940301}">
      <dgm:prSet phldrT="[Κείμενο]" custT="1"/>
      <dgm:spPr>
        <a:solidFill>
          <a:schemeClr val="accent4">
            <a:lumMod val="20000"/>
            <a:lumOff val="80000"/>
            <a:alpha val="90000"/>
          </a:schemeClr>
        </a:solidFill>
      </dgm:spPr>
      <dgm:t>
        <a:bodyPr/>
        <a:lstStyle/>
        <a:p>
          <a:r>
            <a:rPr lang="el-GR" sz="1600" dirty="0" smtClean="0"/>
            <a:t>ανακάλυψη  ισοδυναμίας κλασμάτων με τη βοήθεια μουσικών φθόγγων</a:t>
          </a:r>
          <a:endParaRPr lang="el-GR" sz="1600" dirty="0"/>
        </a:p>
      </dgm:t>
    </dgm:pt>
    <dgm:pt modelId="{C0BEA8E9-D587-4EA8-A98F-4B40B0FA06C5}" type="parTrans" cxnId="{B53B5890-0E41-4E58-82EE-799897E291F8}">
      <dgm:prSet/>
      <dgm:spPr/>
      <dgm:t>
        <a:bodyPr/>
        <a:lstStyle/>
        <a:p>
          <a:endParaRPr lang="el-GR"/>
        </a:p>
      </dgm:t>
    </dgm:pt>
    <dgm:pt modelId="{C317F616-FC63-4A23-8EA1-FD6EC90DB0A4}" type="sibTrans" cxnId="{B53B5890-0E41-4E58-82EE-799897E291F8}">
      <dgm:prSet/>
      <dgm:spPr/>
      <dgm:t>
        <a:bodyPr/>
        <a:lstStyle/>
        <a:p>
          <a:endParaRPr lang="el-GR"/>
        </a:p>
      </dgm:t>
    </dgm:pt>
    <dgm:pt modelId="{4FF449CF-71E1-4A06-9BBB-4F46D41F3ED8}">
      <dgm:prSet phldrT="[Κείμενο]" custT="1"/>
      <dgm:spPr/>
      <dgm:t>
        <a:bodyPr/>
        <a:lstStyle/>
        <a:p>
          <a:r>
            <a:rPr lang="el-GR" sz="1700" dirty="0" smtClean="0"/>
            <a:t>Γ΄ ενότητα: «Ρυθμικοί Διάλογοι»</a:t>
          </a:r>
          <a:endParaRPr lang="el-GR" sz="1700" dirty="0"/>
        </a:p>
      </dgm:t>
    </dgm:pt>
    <dgm:pt modelId="{1B2045B9-3BD6-4A81-BF6C-106B7A1FD1E0}" type="parTrans" cxnId="{1F177EAB-B299-4D72-AE28-F4897E2EF719}">
      <dgm:prSet/>
      <dgm:spPr/>
      <dgm:t>
        <a:bodyPr/>
        <a:lstStyle/>
        <a:p>
          <a:endParaRPr lang="el-GR"/>
        </a:p>
      </dgm:t>
    </dgm:pt>
    <dgm:pt modelId="{76210948-A631-482E-A4DD-F638638DBFF9}" type="sibTrans" cxnId="{1F177EAB-B299-4D72-AE28-F4897E2EF719}">
      <dgm:prSet/>
      <dgm:spPr/>
      <dgm:t>
        <a:bodyPr/>
        <a:lstStyle/>
        <a:p>
          <a:endParaRPr lang="el-GR"/>
        </a:p>
      </dgm:t>
    </dgm:pt>
    <dgm:pt modelId="{F345D927-B300-47D1-9C1E-7E3E780DFF3E}">
      <dgm:prSet phldrT="[Κείμενο]" custT="1"/>
      <dgm:spPr>
        <a:solidFill>
          <a:schemeClr val="accent4">
            <a:lumMod val="20000"/>
            <a:lumOff val="80000"/>
            <a:alpha val="90000"/>
          </a:schemeClr>
        </a:solidFill>
      </dgm:spPr>
      <dgm:t>
        <a:bodyPr/>
        <a:lstStyle/>
        <a:p>
          <a:r>
            <a:rPr lang="el-GR" sz="1600" dirty="0" smtClean="0"/>
            <a:t>εκτέλεση ρυθμικών σχημάτων</a:t>
          </a:r>
          <a:endParaRPr lang="el-GR" sz="1600" dirty="0"/>
        </a:p>
      </dgm:t>
    </dgm:pt>
    <dgm:pt modelId="{894ABE64-A632-45A7-BFA2-4DBC0A680A45}" type="parTrans" cxnId="{307A441E-69B6-4890-9D16-87FACD1632DC}">
      <dgm:prSet/>
      <dgm:spPr/>
      <dgm:t>
        <a:bodyPr/>
        <a:lstStyle/>
        <a:p>
          <a:endParaRPr lang="el-GR"/>
        </a:p>
      </dgm:t>
    </dgm:pt>
    <dgm:pt modelId="{0F192555-9215-4575-B805-78CAE7774C5A}" type="sibTrans" cxnId="{307A441E-69B6-4890-9D16-87FACD1632DC}">
      <dgm:prSet/>
      <dgm:spPr/>
      <dgm:t>
        <a:bodyPr/>
        <a:lstStyle/>
        <a:p>
          <a:endParaRPr lang="el-GR"/>
        </a:p>
      </dgm:t>
    </dgm:pt>
    <dgm:pt modelId="{82B36329-E9F0-4439-AABC-0FCBD21623F4}">
      <dgm:prSet phldrT="[Κείμενο]" custT="1"/>
      <dgm:spPr/>
      <dgm:t>
        <a:bodyPr/>
        <a:lstStyle/>
        <a:p>
          <a:r>
            <a:rPr lang="el-GR" sz="1700" dirty="0" smtClean="0"/>
            <a:t>Δ΄ ενότητα: </a:t>
          </a:r>
          <a:r>
            <a:rPr lang="el-GR" sz="1600" dirty="0" smtClean="0"/>
            <a:t>«</a:t>
          </a:r>
          <a:r>
            <a:rPr lang="el-GR" sz="1700" dirty="0" smtClean="0"/>
            <a:t>Ηχο</a:t>
          </a:r>
          <a:r>
            <a:rPr lang="el-GR" sz="1600" dirty="0" smtClean="0"/>
            <a:t>κατασκευές»</a:t>
          </a:r>
          <a:endParaRPr lang="el-GR" sz="1600" dirty="0"/>
        </a:p>
      </dgm:t>
    </dgm:pt>
    <dgm:pt modelId="{C42D95B5-459D-4149-A175-CEE625385048}" type="parTrans" cxnId="{CB642993-D6EC-41B1-AAE4-53674604D3CE}">
      <dgm:prSet/>
      <dgm:spPr/>
      <dgm:t>
        <a:bodyPr/>
        <a:lstStyle/>
        <a:p>
          <a:endParaRPr lang="el-GR"/>
        </a:p>
      </dgm:t>
    </dgm:pt>
    <dgm:pt modelId="{02B8CF3B-DFD7-469C-B51B-738C92E996F5}" type="sibTrans" cxnId="{CB642993-D6EC-41B1-AAE4-53674604D3CE}">
      <dgm:prSet/>
      <dgm:spPr/>
      <dgm:t>
        <a:bodyPr/>
        <a:lstStyle/>
        <a:p>
          <a:endParaRPr lang="el-GR"/>
        </a:p>
      </dgm:t>
    </dgm:pt>
    <dgm:pt modelId="{85AB7F08-B4BE-4462-B63F-CE477A71EA75}">
      <dgm:prSet custT="1"/>
      <dgm:spPr>
        <a:solidFill>
          <a:schemeClr val="accent4">
            <a:lumMod val="20000"/>
            <a:lumOff val="80000"/>
            <a:alpha val="89804"/>
          </a:schemeClr>
        </a:solidFill>
      </dgm:spPr>
      <dgm:t>
        <a:bodyPr/>
        <a:lstStyle/>
        <a:p>
          <a:r>
            <a:rPr lang="el-GR" sz="1600" dirty="0" smtClean="0"/>
            <a:t>μονόχορδο όργανο</a:t>
          </a:r>
          <a:endParaRPr lang="el-GR" sz="1600" dirty="0"/>
        </a:p>
      </dgm:t>
    </dgm:pt>
    <dgm:pt modelId="{1A7912D0-6A21-4951-B73B-1E73CF304953}" type="parTrans" cxnId="{1A429912-1CE9-436C-B3CB-02048B19F536}">
      <dgm:prSet/>
      <dgm:spPr/>
      <dgm:t>
        <a:bodyPr/>
        <a:lstStyle/>
        <a:p>
          <a:endParaRPr lang="el-GR"/>
        </a:p>
      </dgm:t>
    </dgm:pt>
    <dgm:pt modelId="{70682FE3-A5A4-4B84-AAEE-0C58E6C9BE4A}" type="sibTrans" cxnId="{1A429912-1CE9-436C-B3CB-02048B19F536}">
      <dgm:prSet/>
      <dgm:spPr/>
      <dgm:t>
        <a:bodyPr/>
        <a:lstStyle/>
        <a:p>
          <a:endParaRPr lang="el-GR"/>
        </a:p>
      </dgm:t>
    </dgm:pt>
    <dgm:pt modelId="{B9BE4708-0797-4C46-BE14-2F0C640B187B}">
      <dgm:prSet custT="1"/>
      <dgm:spPr>
        <a:solidFill>
          <a:schemeClr val="accent4">
            <a:lumMod val="20000"/>
            <a:lumOff val="80000"/>
            <a:alpha val="89804"/>
          </a:schemeClr>
        </a:solidFill>
      </dgm:spPr>
      <dgm:t>
        <a:bodyPr/>
        <a:lstStyle/>
        <a:p>
          <a:endParaRPr lang="el-GR" sz="1600" dirty="0" smtClean="0"/>
        </a:p>
      </dgm:t>
    </dgm:pt>
    <dgm:pt modelId="{4FCE3A0C-1CC2-4EB4-B6DE-AE8542773F60}" type="parTrans" cxnId="{F274992C-D996-478B-9F70-F15E2A5B3B7E}">
      <dgm:prSet/>
      <dgm:spPr/>
      <dgm:t>
        <a:bodyPr/>
        <a:lstStyle/>
        <a:p>
          <a:endParaRPr lang="el-GR"/>
        </a:p>
      </dgm:t>
    </dgm:pt>
    <dgm:pt modelId="{E03FD64F-FE56-4631-969D-9162F73C582E}" type="sibTrans" cxnId="{F274992C-D996-478B-9F70-F15E2A5B3B7E}">
      <dgm:prSet/>
      <dgm:spPr/>
      <dgm:t>
        <a:bodyPr/>
        <a:lstStyle/>
        <a:p>
          <a:endParaRPr lang="el-GR"/>
        </a:p>
      </dgm:t>
    </dgm:pt>
    <dgm:pt modelId="{3201B252-9EFF-4E4B-8862-739AEDC3C4B4}">
      <dgm:prSet phldrT="[Κείμενο]" custT="1"/>
      <dgm:spPr>
        <a:solidFill>
          <a:schemeClr val="accent4">
            <a:lumMod val="20000"/>
            <a:lumOff val="80000"/>
            <a:alpha val="89804"/>
          </a:schemeClr>
        </a:solidFill>
      </dgm:spPr>
      <dgm:t>
        <a:bodyPr/>
        <a:lstStyle/>
        <a:p>
          <a:r>
            <a:rPr lang="el-GR" sz="1600" dirty="0" smtClean="0"/>
            <a:t>ανάπτυξη ακουστικής ικανότητας</a:t>
          </a:r>
          <a:endParaRPr lang="el-GR" sz="1600" dirty="0"/>
        </a:p>
      </dgm:t>
    </dgm:pt>
    <dgm:pt modelId="{E33AD40F-9A0A-4AEB-A3D1-57F492E742C5}" type="parTrans" cxnId="{92933D40-7955-4416-B4DB-5361EE4742DA}">
      <dgm:prSet/>
      <dgm:spPr/>
      <dgm:t>
        <a:bodyPr/>
        <a:lstStyle/>
        <a:p>
          <a:endParaRPr lang="el-GR"/>
        </a:p>
      </dgm:t>
    </dgm:pt>
    <dgm:pt modelId="{C3DA12EB-7542-451A-B1FB-C479D516E217}" type="sibTrans" cxnId="{92933D40-7955-4416-B4DB-5361EE4742DA}">
      <dgm:prSet/>
      <dgm:spPr/>
      <dgm:t>
        <a:bodyPr/>
        <a:lstStyle/>
        <a:p>
          <a:endParaRPr lang="el-GR"/>
        </a:p>
      </dgm:t>
    </dgm:pt>
    <dgm:pt modelId="{1F7D74C2-99FF-420E-9F97-81DE569CEBD9}">
      <dgm:prSet phldrT="[Κείμενο]" custT="1"/>
      <dgm:spPr>
        <a:solidFill>
          <a:schemeClr val="accent4">
            <a:lumMod val="20000"/>
            <a:lumOff val="80000"/>
            <a:alpha val="89804"/>
          </a:schemeClr>
        </a:solidFill>
      </dgm:spPr>
      <dgm:t>
        <a:bodyPr/>
        <a:lstStyle/>
        <a:p>
          <a:r>
            <a:rPr lang="el-GR" sz="1600" dirty="0" smtClean="0"/>
            <a:t>εξερεύνηση ηχητικών δυνατοτήτων ως προς το ηχόχρωμα και την ένταση</a:t>
          </a:r>
          <a:endParaRPr lang="el-GR" sz="1600" dirty="0"/>
        </a:p>
      </dgm:t>
    </dgm:pt>
    <dgm:pt modelId="{56865D70-15CF-4DE1-894B-60AA8CBC8E8E}" type="parTrans" cxnId="{4EF34701-342C-4039-9E88-8028403E8F2E}">
      <dgm:prSet/>
      <dgm:spPr/>
      <dgm:t>
        <a:bodyPr/>
        <a:lstStyle/>
        <a:p>
          <a:endParaRPr lang="el-GR"/>
        </a:p>
      </dgm:t>
    </dgm:pt>
    <dgm:pt modelId="{FACB2347-504E-47EC-94F3-A0934D13D44D}" type="sibTrans" cxnId="{4EF34701-342C-4039-9E88-8028403E8F2E}">
      <dgm:prSet/>
      <dgm:spPr/>
      <dgm:t>
        <a:bodyPr/>
        <a:lstStyle/>
        <a:p>
          <a:endParaRPr lang="el-GR"/>
        </a:p>
      </dgm:t>
    </dgm:pt>
    <dgm:pt modelId="{E99CAFF2-4D04-4E86-841D-3174797EB648}">
      <dgm:prSet phldrT="[Κείμενο]" custT="1"/>
      <dgm:spPr>
        <a:solidFill>
          <a:schemeClr val="accent4">
            <a:lumMod val="20000"/>
            <a:lumOff val="80000"/>
            <a:alpha val="89804"/>
          </a:schemeClr>
        </a:solidFill>
      </dgm:spPr>
      <dgm:t>
        <a:bodyPr/>
        <a:lstStyle/>
        <a:p>
          <a:r>
            <a:rPr lang="el-GR" sz="1600" dirty="0" smtClean="0"/>
            <a:t> βιωματικές </a:t>
          </a:r>
          <a:r>
            <a:rPr lang="el-GR" sz="1500" dirty="0" smtClean="0"/>
            <a:t>δραστηριότητ</a:t>
          </a:r>
          <a:r>
            <a:rPr lang="el-GR" sz="1600" dirty="0" smtClean="0"/>
            <a:t>ες: αναγνώριση, περιγραφή, επέκταση ενός μοτίβου.</a:t>
          </a:r>
          <a:endParaRPr lang="el-GR" sz="1600" dirty="0"/>
        </a:p>
      </dgm:t>
    </dgm:pt>
    <dgm:pt modelId="{0EE12AEA-B4AE-4EB7-B85E-1F18C322B9A1}" type="parTrans" cxnId="{1816DC3A-F764-45A1-B558-8942AC0563E6}">
      <dgm:prSet/>
      <dgm:spPr/>
      <dgm:t>
        <a:bodyPr/>
        <a:lstStyle/>
        <a:p>
          <a:endParaRPr lang="el-GR"/>
        </a:p>
      </dgm:t>
    </dgm:pt>
    <dgm:pt modelId="{C37CAE1F-E669-4F5C-93F4-9AA94A896471}" type="sibTrans" cxnId="{1816DC3A-F764-45A1-B558-8942AC0563E6}">
      <dgm:prSet/>
      <dgm:spPr/>
      <dgm:t>
        <a:bodyPr/>
        <a:lstStyle/>
        <a:p>
          <a:endParaRPr lang="el-GR"/>
        </a:p>
      </dgm:t>
    </dgm:pt>
    <dgm:pt modelId="{4DA4F1A7-E255-4686-827E-92C67EAE074F}">
      <dgm:prSet phldrT="[Κείμενο]" custT="1"/>
      <dgm:spPr>
        <a:solidFill>
          <a:schemeClr val="accent4">
            <a:lumMod val="20000"/>
            <a:lumOff val="80000"/>
            <a:alpha val="90000"/>
          </a:schemeClr>
        </a:solidFill>
      </dgm:spPr>
      <dgm:t>
        <a:bodyPr/>
        <a:lstStyle/>
        <a:p>
          <a:r>
            <a:rPr lang="el-GR" sz="1600" dirty="0" smtClean="0"/>
            <a:t> διάταξη κλασματικών μονάδων</a:t>
          </a:r>
          <a:endParaRPr lang="el-GR" sz="1600" dirty="0"/>
        </a:p>
      </dgm:t>
    </dgm:pt>
    <dgm:pt modelId="{37CB47C6-C67E-46E5-95C4-A1AB8FF03F9C}" type="parTrans" cxnId="{871C286C-C30B-4943-8DBA-30DC85D4E07B}">
      <dgm:prSet/>
      <dgm:spPr/>
      <dgm:t>
        <a:bodyPr/>
        <a:lstStyle/>
        <a:p>
          <a:endParaRPr lang="el-GR"/>
        </a:p>
      </dgm:t>
    </dgm:pt>
    <dgm:pt modelId="{AF51B0DD-BCF4-423F-9628-BB9830617A38}" type="sibTrans" cxnId="{871C286C-C30B-4943-8DBA-30DC85D4E07B}">
      <dgm:prSet/>
      <dgm:spPr/>
      <dgm:t>
        <a:bodyPr/>
        <a:lstStyle/>
        <a:p>
          <a:endParaRPr lang="el-GR"/>
        </a:p>
      </dgm:t>
    </dgm:pt>
    <dgm:pt modelId="{2273D0DD-BC43-43A6-B39D-43B9ADA63070}">
      <dgm:prSet phldrT="[Κείμενο]" custT="1"/>
      <dgm:spPr>
        <a:solidFill>
          <a:schemeClr val="accent4">
            <a:lumMod val="20000"/>
            <a:lumOff val="80000"/>
            <a:alpha val="90000"/>
          </a:schemeClr>
        </a:solidFill>
      </dgm:spPr>
      <dgm:t>
        <a:bodyPr/>
        <a:lstStyle/>
        <a:p>
          <a:r>
            <a:rPr lang="el-GR" sz="1600" dirty="0" smtClean="0"/>
            <a:t> αξιοποίηση του μουσικού συμβολισμού για την εκτέλεση πράξεων κλασμάτων (πρόσθεσης-αφαίρεσης).</a:t>
          </a:r>
          <a:endParaRPr lang="el-GR" sz="1600" dirty="0"/>
        </a:p>
      </dgm:t>
    </dgm:pt>
    <dgm:pt modelId="{23ACD8AD-58AB-4386-A097-D7121736A512}" type="parTrans" cxnId="{4F686567-474B-4C40-B1CD-0928C8518CD1}">
      <dgm:prSet/>
      <dgm:spPr/>
      <dgm:t>
        <a:bodyPr/>
        <a:lstStyle/>
        <a:p>
          <a:endParaRPr lang="el-GR"/>
        </a:p>
      </dgm:t>
    </dgm:pt>
    <dgm:pt modelId="{27696DE8-C08B-4D32-86DB-D1036C10AE97}" type="sibTrans" cxnId="{4F686567-474B-4C40-B1CD-0928C8518CD1}">
      <dgm:prSet/>
      <dgm:spPr/>
      <dgm:t>
        <a:bodyPr/>
        <a:lstStyle/>
        <a:p>
          <a:endParaRPr lang="el-GR"/>
        </a:p>
      </dgm:t>
    </dgm:pt>
    <dgm:pt modelId="{000C5D77-8345-47A5-9EFA-DF0FDDE6FE85}">
      <dgm:prSet phldrT="[Κείμενο]" custT="1"/>
      <dgm:spPr>
        <a:solidFill>
          <a:schemeClr val="accent4">
            <a:lumMod val="20000"/>
            <a:lumOff val="80000"/>
            <a:alpha val="90000"/>
          </a:schemeClr>
        </a:solidFill>
      </dgm:spPr>
      <dgm:t>
        <a:bodyPr/>
        <a:lstStyle/>
        <a:p>
          <a:r>
            <a:rPr lang="el-GR" sz="1600" dirty="0" smtClean="0"/>
            <a:t> ανάγνωση ρυθμικής παρτιτούρας</a:t>
          </a:r>
          <a:endParaRPr lang="el-GR" sz="1600" dirty="0"/>
        </a:p>
      </dgm:t>
    </dgm:pt>
    <dgm:pt modelId="{8303C90F-E12C-4AFA-BB60-CB2507D467EE}" type="parTrans" cxnId="{8B19FF56-A5C5-43C5-8350-A6005809847C}">
      <dgm:prSet/>
      <dgm:spPr/>
      <dgm:t>
        <a:bodyPr/>
        <a:lstStyle/>
        <a:p>
          <a:endParaRPr lang="el-GR"/>
        </a:p>
      </dgm:t>
    </dgm:pt>
    <dgm:pt modelId="{386FCC3F-E202-47EC-9E08-C28C97FF4646}" type="sibTrans" cxnId="{8B19FF56-A5C5-43C5-8350-A6005809847C}">
      <dgm:prSet/>
      <dgm:spPr/>
      <dgm:t>
        <a:bodyPr/>
        <a:lstStyle/>
        <a:p>
          <a:endParaRPr lang="el-GR"/>
        </a:p>
      </dgm:t>
    </dgm:pt>
    <dgm:pt modelId="{8819621E-6D03-4B25-BDFF-4FC2058A5A43}">
      <dgm:prSet phldrT="[Κείμενο]" custT="1"/>
      <dgm:spPr>
        <a:solidFill>
          <a:schemeClr val="accent4">
            <a:lumMod val="20000"/>
            <a:lumOff val="80000"/>
            <a:alpha val="90000"/>
          </a:schemeClr>
        </a:solidFill>
      </dgm:spPr>
      <dgm:t>
        <a:bodyPr/>
        <a:lstStyle/>
        <a:p>
          <a:r>
            <a:rPr lang="el-GR" sz="1600" dirty="0" smtClean="0"/>
            <a:t>ομαδική εργασία σύνθεσης ρυθμικών μοτίβων</a:t>
          </a:r>
          <a:r>
            <a:rPr lang="en-US" sz="1600" dirty="0" smtClean="0"/>
            <a:t> </a:t>
          </a:r>
          <a:r>
            <a:rPr lang="el-GR" sz="1600" dirty="0" smtClean="0"/>
            <a:t>(με χρήση μουσικής </a:t>
          </a:r>
          <a:r>
            <a:rPr lang="el-GR" sz="1500" dirty="0" smtClean="0"/>
            <a:t>σημειογραφίας</a:t>
          </a:r>
          <a:r>
            <a:rPr lang="el-GR" sz="1600" dirty="0" smtClean="0"/>
            <a:t>) και μοτίβων ηχοχρωμάτων.</a:t>
          </a:r>
          <a:endParaRPr lang="el-GR" sz="1600" dirty="0"/>
        </a:p>
      </dgm:t>
    </dgm:pt>
    <dgm:pt modelId="{FD1FC66A-A7B0-471F-91AE-57D722169CA1}" type="parTrans" cxnId="{4A5D4024-005D-4E37-9285-CF7735DF7920}">
      <dgm:prSet/>
      <dgm:spPr/>
      <dgm:t>
        <a:bodyPr/>
        <a:lstStyle/>
        <a:p>
          <a:endParaRPr lang="el-GR"/>
        </a:p>
      </dgm:t>
    </dgm:pt>
    <dgm:pt modelId="{B07E80D9-9201-4063-ADBD-46BBC998498D}" type="sibTrans" cxnId="{4A5D4024-005D-4E37-9285-CF7735DF7920}">
      <dgm:prSet/>
      <dgm:spPr/>
      <dgm:t>
        <a:bodyPr/>
        <a:lstStyle/>
        <a:p>
          <a:endParaRPr lang="el-GR"/>
        </a:p>
      </dgm:t>
    </dgm:pt>
    <dgm:pt modelId="{7CF6B505-047D-4F80-9E87-EF8EFA10A59F}">
      <dgm:prSet custT="1"/>
      <dgm:spPr>
        <a:solidFill>
          <a:schemeClr val="accent4">
            <a:lumMod val="20000"/>
            <a:lumOff val="80000"/>
            <a:alpha val="89804"/>
          </a:schemeClr>
        </a:solidFill>
      </dgm:spPr>
      <dgm:t>
        <a:bodyPr/>
        <a:lstStyle/>
        <a:p>
          <a:r>
            <a:rPr lang="el-GR" sz="1600" dirty="0" smtClean="0"/>
            <a:t> υπολογισμός τμημάτων της χορδής του μονόχορδου για την παραγωγή αντίστοιχων ήχων</a:t>
          </a:r>
          <a:endParaRPr lang="el-GR" sz="1600" dirty="0"/>
        </a:p>
      </dgm:t>
    </dgm:pt>
    <dgm:pt modelId="{00ED1E01-DEB9-4391-BCCE-A479B4049F88}" type="parTrans" cxnId="{73E62B5D-8AEC-400E-943D-6BF04B0C199A}">
      <dgm:prSet/>
      <dgm:spPr/>
      <dgm:t>
        <a:bodyPr/>
        <a:lstStyle/>
        <a:p>
          <a:endParaRPr lang="el-GR"/>
        </a:p>
      </dgm:t>
    </dgm:pt>
    <dgm:pt modelId="{66671F1B-F1CF-4201-BEFA-DE299D7C0BE4}" type="sibTrans" cxnId="{73E62B5D-8AEC-400E-943D-6BF04B0C199A}">
      <dgm:prSet/>
      <dgm:spPr/>
      <dgm:t>
        <a:bodyPr/>
        <a:lstStyle/>
        <a:p>
          <a:endParaRPr lang="el-GR"/>
        </a:p>
      </dgm:t>
    </dgm:pt>
    <dgm:pt modelId="{D06CF9C9-2840-43AC-A993-B0BA6FE8DA87}">
      <dgm:prSet custT="1"/>
      <dgm:spPr>
        <a:solidFill>
          <a:schemeClr val="accent4">
            <a:lumMod val="20000"/>
            <a:lumOff val="80000"/>
            <a:alpha val="89804"/>
          </a:schemeClr>
        </a:solidFill>
      </dgm:spPr>
      <dgm:t>
        <a:bodyPr/>
        <a:lstStyle/>
        <a:p>
          <a:r>
            <a:rPr lang="el-GR" sz="1600" dirty="0" smtClean="0"/>
            <a:t> δημιουργία μουσικής σύνθεσης.</a:t>
          </a:r>
          <a:endParaRPr lang="el-GR" sz="1600" dirty="0"/>
        </a:p>
      </dgm:t>
    </dgm:pt>
    <dgm:pt modelId="{30AC8638-7483-4E9F-883C-1C01274B45B4}" type="parTrans" cxnId="{C0C37CC7-08BF-4562-8D40-A52BCF07CE49}">
      <dgm:prSet/>
      <dgm:spPr/>
      <dgm:t>
        <a:bodyPr/>
        <a:lstStyle/>
        <a:p>
          <a:endParaRPr lang="el-GR"/>
        </a:p>
      </dgm:t>
    </dgm:pt>
    <dgm:pt modelId="{F2D38569-A469-4D10-B369-0CF1D2BAC15C}" type="sibTrans" cxnId="{C0C37CC7-08BF-4562-8D40-A52BCF07CE49}">
      <dgm:prSet/>
      <dgm:spPr/>
      <dgm:t>
        <a:bodyPr/>
        <a:lstStyle/>
        <a:p>
          <a:endParaRPr lang="el-GR"/>
        </a:p>
      </dgm:t>
    </dgm:pt>
    <dgm:pt modelId="{7376588D-1BB0-42EC-9189-31A535187804}" type="pres">
      <dgm:prSet presAssocID="{77A78753-897B-46EC-9F08-1A27BF582351}" presName="Name0" presStyleCnt="0">
        <dgm:presLayoutVars>
          <dgm:dir/>
          <dgm:animLvl val="lvl"/>
          <dgm:resizeHandles val="exact"/>
        </dgm:presLayoutVars>
      </dgm:prSet>
      <dgm:spPr/>
      <dgm:t>
        <a:bodyPr/>
        <a:lstStyle/>
        <a:p>
          <a:endParaRPr lang="el-GR"/>
        </a:p>
      </dgm:t>
    </dgm:pt>
    <dgm:pt modelId="{3F292A4E-3399-40FC-AE13-B7C93CB497DF}" type="pres">
      <dgm:prSet presAssocID="{388E4A50-FCF6-4B45-8C66-2B1CC61350CC}" presName="composite" presStyleCnt="0"/>
      <dgm:spPr/>
    </dgm:pt>
    <dgm:pt modelId="{364B7C4D-E9B1-48AB-8773-650BF5AC5FC2}" type="pres">
      <dgm:prSet presAssocID="{388E4A50-FCF6-4B45-8C66-2B1CC61350CC}" presName="parTx" presStyleLbl="alignNode1" presStyleIdx="0" presStyleCnt="4" custScaleX="111478" custScaleY="772938" custLinFactY="-154013" custLinFactNeighborX="4003" custLinFactNeighborY="-200000">
        <dgm:presLayoutVars>
          <dgm:chMax val="0"/>
          <dgm:chPref val="0"/>
          <dgm:bulletEnabled val="1"/>
        </dgm:presLayoutVars>
      </dgm:prSet>
      <dgm:spPr/>
      <dgm:t>
        <a:bodyPr/>
        <a:lstStyle/>
        <a:p>
          <a:endParaRPr lang="el-GR"/>
        </a:p>
      </dgm:t>
    </dgm:pt>
    <dgm:pt modelId="{2057CE1D-6BD8-42B1-A41D-20158A213A18}" type="pres">
      <dgm:prSet presAssocID="{388E4A50-FCF6-4B45-8C66-2B1CC61350CC}" presName="desTx" presStyleLbl="alignAccFollowNode1" presStyleIdx="0" presStyleCnt="4" custScaleX="105295" custScaleY="99804" custLinFactNeighborX="2964" custLinFactNeighborY="-1073">
        <dgm:presLayoutVars>
          <dgm:bulletEnabled val="1"/>
        </dgm:presLayoutVars>
      </dgm:prSet>
      <dgm:spPr/>
      <dgm:t>
        <a:bodyPr/>
        <a:lstStyle/>
        <a:p>
          <a:endParaRPr lang="el-GR"/>
        </a:p>
      </dgm:t>
    </dgm:pt>
    <dgm:pt modelId="{C2ED5528-A862-4DD9-8F0B-1629E2384147}" type="pres">
      <dgm:prSet presAssocID="{58F23E04-0B74-40DC-8FF1-18C5E76B3C47}" presName="space" presStyleCnt="0"/>
      <dgm:spPr/>
    </dgm:pt>
    <dgm:pt modelId="{2D962ED4-1FE5-4EE0-91CE-6035755B9321}" type="pres">
      <dgm:prSet presAssocID="{65095B57-53B7-4703-8F6C-987F12C69406}" presName="composite" presStyleCnt="0"/>
      <dgm:spPr/>
    </dgm:pt>
    <dgm:pt modelId="{822F28D6-B20C-4F22-ADD9-647C286B03A2}" type="pres">
      <dgm:prSet presAssocID="{65095B57-53B7-4703-8F6C-987F12C69406}" presName="parTx" presStyleLbl="alignNode1" presStyleIdx="1" presStyleCnt="4" custScaleY="102873" custLinFactNeighborY="-12337">
        <dgm:presLayoutVars>
          <dgm:chMax val="0"/>
          <dgm:chPref val="0"/>
          <dgm:bulletEnabled val="1"/>
        </dgm:presLayoutVars>
      </dgm:prSet>
      <dgm:spPr/>
      <dgm:t>
        <a:bodyPr/>
        <a:lstStyle/>
        <a:p>
          <a:endParaRPr lang="el-GR"/>
        </a:p>
      </dgm:t>
    </dgm:pt>
    <dgm:pt modelId="{179294C9-D8D6-407D-A7B5-A94A3C4DBEC9}" type="pres">
      <dgm:prSet presAssocID="{65095B57-53B7-4703-8F6C-987F12C69406}" presName="desTx" presStyleLbl="alignAccFollowNode1" presStyleIdx="1" presStyleCnt="4" custLinFactNeighborY="-828">
        <dgm:presLayoutVars>
          <dgm:bulletEnabled val="1"/>
        </dgm:presLayoutVars>
      </dgm:prSet>
      <dgm:spPr/>
      <dgm:t>
        <a:bodyPr/>
        <a:lstStyle/>
        <a:p>
          <a:endParaRPr lang="el-GR"/>
        </a:p>
      </dgm:t>
    </dgm:pt>
    <dgm:pt modelId="{6BBE677C-59AD-40A2-8994-B1F329B37E89}" type="pres">
      <dgm:prSet presAssocID="{7534818E-8137-433D-8A05-E3D4F14A9C2E}" presName="space" presStyleCnt="0"/>
      <dgm:spPr/>
    </dgm:pt>
    <dgm:pt modelId="{F2A1D887-054F-4CBB-9F04-43A63D5F1691}" type="pres">
      <dgm:prSet presAssocID="{4FF449CF-71E1-4A06-9BBB-4F46D41F3ED8}" presName="composite" presStyleCnt="0"/>
      <dgm:spPr/>
    </dgm:pt>
    <dgm:pt modelId="{204DBEB0-A0A9-4DDC-AE4E-196E0E823964}" type="pres">
      <dgm:prSet presAssocID="{4FF449CF-71E1-4A06-9BBB-4F46D41F3ED8}" presName="parTx" presStyleLbl="alignNode1" presStyleIdx="2" presStyleCnt="4" custScaleY="109841" custLinFactNeighborY="-19757">
        <dgm:presLayoutVars>
          <dgm:chMax val="0"/>
          <dgm:chPref val="0"/>
          <dgm:bulletEnabled val="1"/>
        </dgm:presLayoutVars>
      </dgm:prSet>
      <dgm:spPr/>
      <dgm:t>
        <a:bodyPr/>
        <a:lstStyle/>
        <a:p>
          <a:endParaRPr lang="el-GR"/>
        </a:p>
      </dgm:t>
    </dgm:pt>
    <dgm:pt modelId="{DBDFD8A7-B8F3-471D-85DD-AEA0B193352B}" type="pres">
      <dgm:prSet presAssocID="{4FF449CF-71E1-4A06-9BBB-4F46D41F3ED8}" presName="desTx" presStyleLbl="alignAccFollowNode1" presStyleIdx="2" presStyleCnt="4" custLinFactNeighborY="-869">
        <dgm:presLayoutVars>
          <dgm:bulletEnabled val="1"/>
        </dgm:presLayoutVars>
      </dgm:prSet>
      <dgm:spPr/>
      <dgm:t>
        <a:bodyPr/>
        <a:lstStyle/>
        <a:p>
          <a:endParaRPr lang="el-GR"/>
        </a:p>
      </dgm:t>
    </dgm:pt>
    <dgm:pt modelId="{32693456-8FDD-41E5-B11B-AE829C14EF92}" type="pres">
      <dgm:prSet presAssocID="{76210948-A631-482E-A4DD-F638638DBFF9}" presName="space" presStyleCnt="0"/>
      <dgm:spPr/>
    </dgm:pt>
    <dgm:pt modelId="{BFA2B21D-07E5-4FC1-BA58-E4BBA12FE8F2}" type="pres">
      <dgm:prSet presAssocID="{82B36329-E9F0-4439-AABC-0FCBD21623F4}" presName="composite" presStyleCnt="0"/>
      <dgm:spPr/>
    </dgm:pt>
    <dgm:pt modelId="{D89E5A6F-D066-40CF-9091-105E46BAE73E}" type="pres">
      <dgm:prSet presAssocID="{82B36329-E9F0-4439-AABC-0FCBD21623F4}" presName="parTx" presStyleLbl="alignNode1" presStyleIdx="3" presStyleCnt="4" custScaleX="110310" custScaleY="162674" custLinFactNeighborY="-55696">
        <dgm:presLayoutVars>
          <dgm:chMax val="0"/>
          <dgm:chPref val="0"/>
          <dgm:bulletEnabled val="1"/>
        </dgm:presLayoutVars>
      </dgm:prSet>
      <dgm:spPr/>
      <dgm:t>
        <a:bodyPr/>
        <a:lstStyle/>
        <a:p>
          <a:endParaRPr lang="el-GR"/>
        </a:p>
      </dgm:t>
    </dgm:pt>
    <dgm:pt modelId="{F23545A1-2126-4086-B677-D0541A928F6E}" type="pres">
      <dgm:prSet presAssocID="{82B36329-E9F0-4439-AABC-0FCBD21623F4}" presName="desTx" presStyleLbl="alignAccFollowNode1" presStyleIdx="3" presStyleCnt="4" custScaleX="114018">
        <dgm:presLayoutVars>
          <dgm:bulletEnabled val="1"/>
        </dgm:presLayoutVars>
      </dgm:prSet>
      <dgm:spPr/>
      <dgm:t>
        <a:bodyPr/>
        <a:lstStyle/>
        <a:p>
          <a:endParaRPr lang="el-GR"/>
        </a:p>
      </dgm:t>
    </dgm:pt>
  </dgm:ptLst>
  <dgm:cxnLst>
    <dgm:cxn modelId="{1A429912-1CE9-436C-B3CB-02048B19F536}" srcId="{82B36329-E9F0-4439-AABC-0FCBD21623F4}" destId="{85AB7F08-B4BE-4462-B63F-CE477A71EA75}" srcOrd="0" destOrd="0" parTransId="{1A7912D0-6A21-4951-B73B-1E73CF304953}" sibTransId="{70682FE3-A5A4-4B84-AAEE-0C58E6C9BE4A}"/>
    <dgm:cxn modelId="{88FA0F8E-62E7-41F3-A1B2-B99695C14343}" type="presOf" srcId="{3201B252-9EFF-4E4B-8862-739AEDC3C4B4}" destId="{2057CE1D-6BD8-42B1-A41D-20158A213A18}" srcOrd="0" destOrd="2" presId="urn:microsoft.com/office/officeart/2005/8/layout/hList1"/>
    <dgm:cxn modelId="{728D5AB4-C1B9-41D0-A75B-4010F74D6C32}" type="presOf" srcId="{B9BE4708-0797-4C46-BE14-2F0C640B187B}" destId="{2057CE1D-6BD8-42B1-A41D-20158A213A18}" srcOrd="0" destOrd="4" presId="urn:microsoft.com/office/officeart/2005/8/layout/hList1"/>
    <dgm:cxn modelId="{307A441E-69B6-4890-9D16-87FACD1632DC}" srcId="{4FF449CF-71E1-4A06-9BBB-4F46D41F3ED8}" destId="{F345D927-B300-47D1-9C1E-7E3E780DFF3E}" srcOrd="0" destOrd="0" parTransId="{894ABE64-A632-45A7-BFA2-4DBC0A680A45}" sibTransId="{0F192555-9215-4575-B805-78CAE7774C5A}"/>
    <dgm:cxn modelId="{5FAA7CBF-C8CE-4E06-93B6-3C660DD8EC7B}" srcId="{77A78753-897B-46EC-9F08-1A27BF582351}" destId="{65095B57-53B7-4703-8F6C-987F12C69406}" srcOrd="1" destOrd="0" parTransId="{56370B7E-3206-47E6-8617-651F0CD9BABE}" sibTransId="{7534818E-8137-433D-8A05-E3D4F14A9C2E}"/>
    <dgm:cxn modelId="{FEDE3CF2-33F8-46A1-8FF9-8212B233F67E}" srcId="{77A78753-897B-46EC-9F08-1A27BF582351}" destId="{388E4A50-FCF6-4B45-8C66-2B1CC61350CC}" srcOrd="0" destOrd="0" parTransId="{3096C22D-2060-432D-8799-4D2FB420719D}" sibTransId="{58F23E04-0B74-40DC-8FF1-18C5E76B3C47}"/>
    <dgm:cxn modelId="{BFC15D38-A1B7-4CE5-8F59-973681C60044}" type="presOf" srcId="{1F7D74C2-99FF-420E-9F97-81DE569CEBD9}" destId="{2057CE1D-6BD8-42B1-A41D-20158A213A18}" srcOrd="0" destOrd="1" presId="urn:microsoft.com/office/officeart/2005/8/layout/hList1"/>
    <dgm:cxn modelId="{FC69A1FF-E30D-4987-B9AB-FC498FB37B30}" type="presOf" srcId="{F345D927-B300-47D1-9C1E-7E3E780DFF3E}" destId="{DBDFD8A7-B8F3-471D-85DD-AEA0B193352B}" srcOrd="0" destOrd="0" presId="urn:microsoft.com/office/officeart/2005/8/layout/hList1"/>
    <dgm:cxn modelId="{B7E99FBA-5F61-4200-BE01-99176DBF4FB2}" type="presOf" srcId="{8819621E-6D03-4B25-BDFF-4FC2058A5A43}" destId="{DBDFD8A7-B8F3-471D-85DD-AEA0B193352B}" srcOrd="0" destOrd="2" presId="urn:microsoft.com/office/officeart/2005/8/layout/hList1"/>
    <dgm:cxn modelId="{9E853621-C219-4D23-B8A2-864C02C0E3AD}" type="presOf" srcId="{E99CAFF2-4D04-4E86-841D-3174797EB648}" destId="{2057CE1D-6BD8-42B1-A41D-20158A213A18}" srcOrd="0" destOrd="3" presId="urn:microsoft.com/office/officeart/2005/8/layout/hList1"/>
    <dgm:cxn modelId="{430CD99C-C5D4-4636-8546-49D301638134}" type="presOf" srcId="{77A78753-897B-46EC-9F08-1A27BF582351}" destId="{7376588D-1BB0-42EC-9189-31A535187804}" srcOrd="0" destOrd="0" presId="urn:microsoft.com/office/officeart/2005/8/layout/hList1"/>
    <dgm:cxn modelId="{871C286C-C30B-4943-8DBA-30DC85D4E07B}" srcId="{65095B57-53B7-4703-8F6C-987F12C69406}" destId="{4DA4F1A7-E255-4686-827E-92C67EAE074F}" srcOrd="1" destOrd="0" parTransId="{37CB47C6-C67E-46E5-95C4-A1AB8FF03F9C}" sibTransId="{AF51B0DD-BCF4-423F-9628-BB9830617A38}"/>
    <dgm:cxn modelId="{C0C37CC7-08BF-4562-8D40-A52BCF07CE49}" srcId="{82B36329-E9F0-4439-AABC-0FCBD21623F4}" destId="{D06CF9C9-2840-43AC-A993-B0BA6FE8DA87}" srcOrd="2" destOrd="0" parTransId="{30AC8638-7483-4E9F-883C-1C01274B45B4}" sibTransId="{F2D38569-A469-4D10-B369-0CF1D2BAC15C}"/>
    <dgm:cxn modelId="{87959F11-4613-4131-8A13-DA9FCF128C5F}" type="presOf" srcId="{4DA4F1A7-E255-4686-827E-92C67EAE074F}" destId="{179294C9-D8D6-407D-A7B5-A94A3C4DBEC9}" srcOrd="0" destOrd="1" presId="urn:microsoft.com/office/officeart/2005/8/layout/hList1"/>
    <dgm:cxn modelId="{A952E089-7A7A-4FFF-A4C7-1CA67B26DA15}" type="presOf" srcId="{7CF6B505-047D-4F80-9E87-EF8EFA10A59F}" destId="{F23545A1-2126-4086-B677-D0541A928F6E}" srcOrd="0" destOrd="1" presId="urn:microsoft.com/office/officeart/2005/8/layout/hList1"/>
    <dgm:cxn modelId="{0F837EA3-FEC2-4B0D-833C-E347CCB2BEE5}" type="presOf" srcId="{244D19A2-6F4C-45FF-B2F9-62FE07940301}" destId="{179294C9-D8D6-407D-A7B5-A94A3C4DBEC9}" srcOrd="0" destOrd="0" presId="urn:microsoft.com/office/officeart/2005/8/layout/hList1"/>
    <dgm:cxn modelId="{F0A3F065-BF71-4F98-8165-001642A945F1}" type="presOf" srcId="{65095B57-53B7-4703-8F6C-987F12C69406}" destId="{822F28D6-B20C-4F22-ADD9-647C286B03A2}" srcOrd="0" destOrd="0" presId="urn:microsoft.com/office/officeart/2005/8/layout/hList1"/>
    <dgm:cxn modelId="{80FE8594-2133-40BD-A31E-489090694C10}" type="presOf" srcId="{2273D0DD-BC43-43A6-B39D-43B9ADA63070}" destId="{179294C9-D8D6-407D-A7B5-A94A3C4DBEC9}" srcOrd="0" destOrd="2" presId="urn:microsoft.com/office/officeart/2005/8/layout/hList1"/>
    <dgm:cxn modelId="{E5715DB7-AAED-43FD-8811-5974CE940251}" type="presOf" srcId="{82B36329-E9F0-4439-AABC-0FCBD21623F4}" destId="{D89E5A6F-D066-40CF-9091-105E46BAE73E}" srcOrd="0" destOrd="0" presId="urn:microsoft.com/office/officeart/2005/8/layout/hList1"/>
    <dgm:cxn modelId="{F274992C-D996-478B-9F70-F15E2A5B3B7E}" srcId="{388E4A50-FCF6-4B45-8C66-2B1CC61350CC}" destId="{B9BE4708-0797-4C46-BE14-2F0C640B187B}" srcOrd="4" destOrd="0" parTransId="{4FCE3A0C-1CC2-4EB4-B6DE-AE8542773F60}" sibTransId="{E03FD64F-FE56-4631-969D-9162F73C582E}"/>
    <dgm:cxn modelId="{B53B5890-0E41-4E58-82EE-799897E291F8}" srcId="{65095B57-53B7-4703-8F6C-987F12C69406}" destId="{244D19A2-6F4C-45FF-B2F9-62FE07940301}" srcOrd="0" destOrd="0" parTransId="{C0BEA8E9-D587-4EA8-A98F-4B40B0FA06C5}" sibTransId="{C317F616-FC63-4A23-8EA1-FD6EC90DB0A4}"/>
    <dgm:cxn modelId="{DE74F891-5DB3-437B-AC22-2E995CE69B36}" type="presOf" srcId="{85AB7F08-B4BE-4462-B63F-CE477A71EA75}" destId="{F23545A1-2126-4086-B677-D0541A928F6E}" srcOrd="0" destOrd="0" presId="urn:microsoft.com/office/officeart/2005/8/layout/hList1"/>
    <dgm:cxn modelId="{980CF32D-390B-472D-B461-5442A6E81A45}" type="presOf" srcId="{388E4A50-FCF6-4B45-8C66-2B1CC61350CC}" destId="{364B7C4D-E9B1-48AB-8773-650BF5AC5FC2}" srcOrd="0" destOrd="0" presId="urn:microsoft.com/office/officeart/2005/8/layout/hList1"/>
    <dgm:cxn modelId="{D420F2E9-1FCF-48D0-A4D6-BB1DA6D55C58}" type="presOf" srcId="{A2A1046D-51B9-413D-AAF9-B761638499C4}" destId="{2057CE1D-6BD8-42B1-A41D-20158A213A18}" srcOrd="0" destOrd="0" presId="urn:microsoft.com/office/officeart/2005/8/layout/hList1"/>
    <dgm:cxn modelId="{73E62B5D-8AEC-400E-943D-6BF04B0C199A}" srcId="{82B36329-E9F0-4439-AABC-0FCBD21623F4}" destId="{7CF6B505-047D-4F80-9E87-EF8EFA10A59F}" srcOrd="1" destOrd="0" parTransId="{00ED1E01-DEB9-4391-BCCE-A479B4049F88}" sibTransId="{66671F1B-F1CF-4201-BEFA-DE299D7C0BE4}"/>
    <dgm:cxn modelId="{4A5D4024-005D-4E37-9285-CF7735DF7920}" srcId="{4FF449CF-71E1-4A06-9BBB-4F46D41F3ED8}" destId="{8819621E-6D03-4B25-BDFF-4FC2058A5A43}" srcOrd="2" destOrd="0" parTransId="{FD1FC66A-A7B0-471F-91AE-57D722169CA1}" sibTransId="{B07E80D9-9201-4063-ADBD-46BBC998498D}"/>
    <dgm:cxn modelId="{D2274429-F889-492D-ADB7-1A952BD4EA26}" type="presOf" srcId="{000C5D77-8345-47A5-9EFA-DF0FDDE6FE85}" destId="{DBDFD8A7-B8F3-471D-85DD-AEA0B193352B}" srcOrd="0" destOrd="1" presId="urn:microsoft.com/office/officeart/2005/8/layout/hList1"/>
    <dgm:cxn modelId="{CB642993-D6EC-41B1-AAE4-53674604D3CE}" srcId="{77A78753-897B-46EC-9F08-1A27BF582351}" destId="{82B36329-E9F0-4439-AABC-0FCBD21623F4}" srcOrd="3" destOrd="0" parTransId="{C42D95B5-459D-4149-A175-CEE625385048}" sibTransId="{02B8CF3B-DFD7-469C-B51B-738C92E996F5}"/>
    <dgm:cxn modelId="{4EF34701-342C-4039-9E88-8028403E8F2E}" srcId="{388E4A50-FCF6-4B45-8C66-2B1CC61350CC}" destId="{1F7D74C2-99FF-420E-9F97-81DE569CEBD9}" srcOrd="1" destOrd="0" parTransId="{56865D70-15CF-4DE1-894B-60AA8CBC8E8E}" sibTransId="{FACB2347-504E-47EC-94F3-A0934D13D44D}"/>
    <dgm:cxn modelId="{8B19FF56-A5C5-43C5-8350-A6005809847C}" srcId="{4FF449CF-71E1-4A06-9BBB-4F46D41F3ED8}" destId="{000C5D77-8345-47A5-9EFA-DF0FDDE6FE85}" srcOrd="1" destOrd="0" parTransId="{8303C90F-E12C-4AFA-BB60-CB2507D467EE}" sibTransId="{386FCC3F-E202-47EC-9E08-C28C97FF4646}"/>
    <dgm:cxn modelId="{3514E6A9-2F44-4A35-ADB3-A8244AA4B82A}" type="presOf" srcId="{D06CF9C9-2840-43AC-A993-B0BA6FE8DA87}" destId="{F23545A1-2126-4086-B677-D0541A928F6E}" srcOrd="0" destOrd="2" presId="urn:microsoft.com/office/officeart/2005/8/layout/hList1"/>
    <dgm:cxn modelId="{68891D21-161F-4C70-B201-A02E1015EA25}" type="presOf" srcId="{4FF449CF-71E1-4A06-9BBB-4F46D41F3ED8}" destId="{204DBEB0-A0A9-4DDC-AE4E-196E0E823964}" srcOrd="0" destOrd="0" presId="urn:microsoft.com/office/officeart/2005/8/layout/hList1"/>
    <dgm:cxn modelId="{1F177EAB-B299-4D72-AE28-F4897E2EF719}" srcId="{77A78753-897B-46EC-9F08-1A27BF582351}" destId="{4FF449CF-71E1-4A06-9BBB-4F46D41F3ED8}" srcOrd="2" destOrd="0" parTransId="{1B2045B9-3BD6-4A81-BF6C-106B7A1FD1E0}" sibTransId="{76210948-A631-482E-A4DD-F638638DBFF9}"/>
    <dgm:cxn modelId="{4F686567-474B-4C40-B1CD-0928C8518CD1}" srcId="{65095B57-53B7-4703-8F6C-987F12C69406}" destId="{2273D0DD-BC43-43A6-B39D-43B9ADA63070}" srcOrd="2" destOrd="0" parTransId="{23ACD8AD-58AB-4386-A097-D7121736A512}" sibTransId="{27696DE8-C08B-4D32-86DB-D1036C10AE97}"/>
    <dgm:cxn modelId="{1816DC3A-F764-45A1-B558-8942AC0563E6}" srcId="{388E4A50-FCF6-4B45-8C66-2B1CC61350CC}" destId="{E99CAFF2-4D04-4E86-841D-3174797EB648}" srcOrd="3" destOrd="0" parTransId="{0EE12AEA-B4AE-4EB7-B85E-1F18C322B9A1}" sibTransId="{C37CAE1F-E669-4F5C-93F4-9AA94A896471}"/>
    <dgm:cxn modelId="{B17C171E-ADCD-40BA-9335-C574A1D81F67}" srcId="{388E4A50-FCF6-4B45-8C66-2B1CC61350CC}" destId="{A2A1046D-51B9-413D-AAF9-B761638499C4}" srcOrd="0" destOrd="0" parTransId="{4C27F2C9-674E-48CB-97E4-4F871D6DC6E7}" sibTransId="{F45AF00E-91FD-40C3-BCDB-46191BA4DD58}"/>
    <dgm:cxn modelId="{92933D40-7955-4416-B4DB-5361EE4742DA}" srcId="{388E4A50-FCF6-4B45-8C66-2B1CC61350CC}" destId="{3201B252-9EFF-4E4B-8862-739AEDC3C4B4}" srcOrd="2" destOrd="0" parTransId="{E33AD40F-9A0A-4AEB-A3D1-57F492E742C5}" sibTransId="{C3DA12EB-7542-451A-B1FB-C479D516E217}"/>
    <dgm:cxn modelId="{A36B7BBC-DAD8-423D-BE1C-166939918B5C}" type="presParOf" srcId="{7376588D-1BB0-42EC-9189-31A535187804}" destId="{3F292A4E-3399-40FC-AE13-B7C93CB497DF}" srcOrd="0" destOrd="0" presId="urn:microsoft.com/office/officeart/2005/8/layout/hList1"/>
    <dgm:cxn modelId="{276971A7-AB74-4AE8-B9B1-FAA7F16650BB}" type="presParOf" srcId="{3F292A4E-3399-40FC-AE13-B7C93CB497DF}" destId="{364B7C4D-E9B1-48AB-8773-650BF5AC5FC2}" srcOrd="0" destOrd="0" presId="urn:microsoft.com/office/officeart/2005/8/layout/hList1"/>
    <dgm:cxn modelId="{E5AD3FA8-B39A-4492-B999-8FC549573D80}" type="presParOf" srcId="{3F292A4E-3399-40FC-AE13-B7C93CB497DF}" destId="{2057CE1D-6BD8-42B1-A41D-20158A213A18}" srcOrd="1" destOrd="0" presId="urn:microsoft.com/office/officeart/2005/8/layout/hList1"/>
    <dgm:cxn modelId="{EE6487AF-BDCE-47DC-935C-A02D2834F6B6}" type="presParOf" srcId="{7376588D-1BB0-42EC-9189-31A535187804}" destId="{C2ED5528-A862-4DD9-8F0B-1629E2384147}" srcOrd="1" destOrd="0" presId="urn:microsoft.com/office/officeart/2005/8/layout/hList1"/>
    <dgm:cxn modelId="{4721E175-56F1-424B-B19B-559B04B77319}" type="presParOf" srcId="{7376588D-1BB0-42EC-9189-31A535187804}" destId="{2D962ED4-1FE5-4EE0-91CE-6035755B9321}" srcOrd="2" destOrd="0" presId="urn:microsoft.com/office/officeart/2005/8/layout/hList1"/>
    <dgm:cxn modelId="{56D6A9CD-91C6-4A31-9FC2-A564281BCBD4}" type="presParOf" srcId="{2D962ED4-1FE5-4EE0-91CE-6035755B9321}" destId="{822F28D6-B20C-4F22-ADD9-647C286B03A2}" srcOrd="0" destOrd="0" presId="urn:microsoft.com/office/officeart/2005/8/layout/hList1"/>
    <dgm:cxn modelId="{654B2A74-DB0E-4327-8A9A-DD2EAC374075}" type="presParOf" srcId="{2D962ED4-1FE5-4EE0-91CE-6035755B9321}" destId="{179294C9-D8D6-407D-A7B5-A94A3C4DBEC9}" srcOrd="1" destOrd="0" presId="urn:microsoft.com/office/officeart/2005/8/layout/hList1"/>
    <dgm:cxn modelId="{854467D4-6143-419C-A5DA-07CB9E903D0A}" type="presParOf" srcId="{7376588D-1BB0-42EC-9189-31A535187804}" destId="{6BBE677C-59AD-40A2-8994-B1F329B37E89}" srcOrd="3" destOrd="0" presId="urn:microsoft.com/office/officeart/2005/8/layout/hList1"/>
    <dgm:cxn modelId="{54267501-F3C7-4AB7-8229-A9FB2AE21844}" type="presParOf" srcId="{7376588D-1BB0-42EC-9189-31A535187804}" destId="{F2A1D887-054F-4CBB-9F04-43A63D5F1691}" srcOrd="4" destOrd="0" presId="urn:microsoft.com/office/officeart/2005/8/layout/hList1"/>
    <dgm:cxn modelId="{7F395A01-461C-45F8-8EB9-E59D26A7AD01}" type="presParOf" srcId="{F2A1D887-054F-4CBB-9F04-43A63D5F1691}" destId="{204DBEB0-A0A9-4DDC-AE4E-196E0E823964}" srcOrd="0" destOrd="0" presId="urn:microsoft.com/office/officeart/2005/8/layout/hList1"/>
    <dgm:cxn modelId="{5EF015DA-CCCC-4AFF-8A71-083DC7A855B6}" type="presParOf" srcId="{F2A1D887-054F-4CBB-9F04-43A63D5F1691}" destId="{DBDFD8A7-B8F3-471D-85DD-AEA0B193352B}" srcOrd="1" destOrd="0" presId="urn:microsoft.com/office/officeart/2005/8/layout/hList1"/>
    <dgm:cxn modelId="{F274BE55-FBE2-4372-9FED-8F483709F1C5}" type="presParOf" srcId="{7376588D-1BB0-42EC-9189-31A535187804}" destId="{32693456-8FDD-41E5-B11B-AE829C14EF92}" srcOrd="5" destOrd="0" presId="urn:microsoft.com/office/officeart/2005/8/layout/hList1"/>
    <dgm:cxn modelId="{DA9BB98C-2F1F-4708-963B-C9D252F5A77C}" type="presParOf" srcId="{7376588D-1BB0-42EC-9189-31A535187804}" destId="{BFA2B21D-07E5-4FC1-BA58-E4BBA12FE8F2}" srcOrd="6" destOrd="0" presId="urn:microsoft.com/office/officeart/2005/8/layout/hList1"/>
    <dgm:cxn modelId="{49DCA652-86C2-4EDB-8CA4-C7F86329448C}" type="presParOf" srcId="{BFA2B21D-07E5-4FC1-BA58-E4BBA12FE8F2}" destId="{D89E5A6F-D066-40CF-9091-105E46BAE73E}" srcOrd="0" destOrd="0" presId="urn:microsoft.com/office/officeart/2005/8/layout/hList1"/>
    <dgm:cxn modelId="{8A7755C0-AADB-4F2E-93F2-055BCAE79F33}" type="presParOf" srcId="{BFA2B21D-07E5-4FC1-BA58-E4BBA12FE8F2}" destId="{F23545A1-2126-4086-B677-D0541A928F6E}"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BF2EE1-B748-44A2-B7E6-D2E014F9180E}"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l-GR"/>
        </a:p>
      </dgm:t>
    </dgm:pt>
    <dgm:pt modelId="{81834272-CD84-4837-9403-3FBB3CD24A6A}">
      <dgm:prSet phldrT="[Κείμενο]"/>
      <dgm:spPr/>
      <dgm:t>
        <a:bodyPr/>
        <a:lstStyle/>
        <a:p>
          <a:r>
            <a:rPr lang="el-GR" i="1" dirty="0" smtClean="0">
              <a:latin typeface="+mn-lt"/>
              <a:ea typeface="+mn-ea"/>
              <a:cs typeface="+mn-cs"/>
            </a:rPr>
            <a:t>«Μοντέλο Μουσικής Αναπαράστασης»</a:t>
          </a:r>
          <a:r>
            <a:rPr lang="el-GR" dirty="0" smtClean="0">
              <a:latin typeface="+mn-lt"/>
              <a:ea typeface="+mn-ea"/>
              <a:cs typeface="+mn-cs"/>
            </a:rPr>
            <a:t> </a:t>
          </a:r>
          <a:endParaRPr lang="el-GR" dirty="0"/>
        </a:p>
      </dgm:t>
    </dgm:pt>
    <dgm:pt modelId="{D73693EF-06AD-4378-8FDF-CA2D68A51530}" type="parTrans" cxnId="{8E4BDB4C-C146-4EC4-8DC0-01774C9D0CCA}">
      <dgm:prSet/>
      <dgm:spPr/>
      <dgm:t>
        <a:bodyPr/>
        <a:lstStyle/>
        <a:p>
          <a:endParaRPr lang="el-GR"/>
        </a:p>
      </dgm:t>
    </dgm:pt>
    <dgm:pt modelId="{9436727B-EF7D-4DB9-A51F-6128AB829BEC}" type="sibTrans" cxnId="{8E4BDB4C-C146-4EC4-8DC0-01774C9D0CCA}">
      <dgm:prSet/>
      <dgm:spPr/>
      <dgm:t>
        <a:bodyPr/>
        <a:lstStyle/>
        <a:p>
          <a:endParaRPr lang="el-GR"/>
        </a:p>
      </dgm:t>
    </dgm:pt>
    <dgm:pt modelId="{80FF64E6-B57C-46A0-AC89-90922B5C09D1}">
      <dgm:prSet phldrT="[Κείμενο]" custT="1"/>
      <dgm:spPr/>
      <dgm:t>
        <a:bodyPr/>
        <a:lstStyle/>
        <a:p>
          <a:r>
            <a:rPr lang="el-GR" sz="2000" dirty="0" smtClean="0"/>
            <a:t>Χειραπτικό υλικό                (Ρυθμικές Κάρτες) </a:t>
          </a:r>
          <a:endParaRPr lang="el-GR" sz="2000" dirty="0"/>
        </a:p>
      </dgm:t>
    </dgm:pt>
    <dgm:pt modelId="{256AA3D1-8CE3-40AC-8F26-D7E5E40F093B}" type="parTrans" cxnId="{B19CC4CD-7155-44A1-A23C-D69AC313D986}">
      <dgm:prSet/>
      <dgm:spPr/>
      <dgm:t>
        <a:bodyPr/>
        <a:lstStyle/>
        <a:p>
          <a:endParaRPr lang="el-GR"/>
        </a:p>
      </dgm:t>
    </dgm:pt>
    <dgm:pt modelId="{A74237BB-0A5A-42F0-A226-43479984A573}" type="sibTrans" cxnId="{B19CC4CD-7155-44A1-A23C-D69AC313D986}">
      <dgm:prSet/>
      <dgm:spPr/>
      <dgm:t>
        <a:bodyPr/>
        <a:lstStyle/>
        <a:p>
          <a:endParaRPr lang="el-GR"/>
        </a:p>
      </dgm:t>
    </dgm:pt>
    <dgm:pt modelId="{65FB542D-134A-40A9-B489-BFCA50323417}">
      <dgm:prSet phldrT="[Κείμενο]" custT="1"/>
      <dgm:spPr/>
      <dgm:t>
        <a:bodyPr/>
        <a:lstStyle/>
        <a:p>
          <a:r>
            <a:rPr lang="el-GR" sz="2000" dirty="0" smtClean="0"/>
            <a:t>Αντιστοίχιση κλασμάτων-φθογγόσημων, ισοδυναμίες, διάταξη, επίλυση πράξεων πρόσθεσης και αφαίρεσης</a:t>
          </a:r>
          <a:endParaRPr lang="el-GR" sz="2000" dirty="0"/>
        </a:p>
      </dgm:t>
    </dgm:pt>
    <dgm:pt modelId="{C9D6B55A-B010-49D6-A877-8B8C0D4C2A60}" type="parTrans" cxnId="{B494D535-649D-42A5-AF45-CB17CC3AC0B5}">
      <dgm:prSet/>
      <dgm:spPr/>
      <dgm:t>
        <a:bodyPr/>
        <a:lstStyle/>
        <a:p>
          <a:endParaRPr lang="el-GR"/>
        </a:p>
      </dgm:t>
    </dgm:pt>
    <dgm:pt modelId="{58A12523-0153-42C6-987F-B5BD933F92E6}" type="sibTrans" cxnId="{B494D535-649D-42A5-AF45-CB17CC3AC0B5}">
      <dgm:prSet/>
      <dgm:spPr/>
      <dgm:t>
        <a:bodyPr/>
        <a:lstStyle/>
        <a:p>
          <a:endParaRPr lang="el-GR"/>
        </a:p>
      </dgm:t>
    </dgm:pt>
    <dgm:pt modelId="{C4A6B603-0267-4102-B6E7-0058EB8321C9}" type="pres">
      <dgm:prSet presAssocID="{92BF2EE1-B748-44A2-B7E6-D2E014F9180E}" presName="Name0" presStyleCnt="0">
        <dgm:presLayoutVars>
          <dgm:dir/>
          <dgm:animLvl val="lvl"/>
          <dgm:resizeHandles/>
        </dgm:presLayoutVars>
      </dgm:prSet>
      <dgm:spPr/>
      <dgm:t>
        <a:bodyPr/>
        <a:lstStyle/>
        <a:p>
          <a:endParaRPr lang="el-GR"/>
        </a:p>
      </dgm:t>
    </dgm:pt>
    <dgm:pt modelId="{4CEE644E-8AA0-40CC-A0E2-25FE7FC812E4}" type="pres">
      <dgm:prSet presAssocID="{81834272-CD84-4837-9403-3FBB3CD24A6A}" presName="linNode" presStyleCnt="0"/>
      <dgm:spPr/>
      <dgm:t>
        <a:bodyPr/>
        <a:lstStyle/>
        <a:p>
          <a:endParaRPr lang="el-GR"/>
        </a:p>
      </dgm:t>
    </dgm:pt>
    <dgm:pt modelId="{D6F84ACE-5CFC-4E25-B49F-9EBD05F80E85}" type="pres">
      <dgm:prSet presAssocID="{81834272-CD84-4837-9403-3FBB3CD24A6A}" presName="parentShp" presStyleLbl="node1" presStyleIdx="0" presStyleCnt="1" custLinFactNeighborX="1667" custLinFactNeighborY="3333">
        <dgm:presLayoutVars>
          <dgm:bulletEnabled val="1"/>
        </dgm:presLayoutVars>
      </dgm:prSet>
      <dgm:spPr/>
      <dgm:t>
        <a:bodyPr/>
        <a:lstStyle/>
        <a:p>
          <a:endParaRPr lang="el-GR"/>
        </a:p>
      </dgm:t>
    </dgm:pt>
    <dgm:pt modelId="{CF534D2C-60E6-4E16-B2A9-37D48262B2E7}" type="pres">
      <dgm:prSet presAssocID="{81834272-CD84-4837-9403-3FBB3CD24A6A}" presName="childShp" presStyleLbl="bgAccFollowNode1" presStyleIdx="0" presStyleCnt="1">
        <dgm:presLayoutVars>
          <dgm:bulletEnabled val="1"/>
        </dgm:presLayoutVars>
      </dgm:prSet>
      <dgm:spPr/>
      <dgm:t>
        <a:bodyPr/>
        <a:lstStyle/>
        <a:p>
          <a:endParaRPr lang="el-GR"/>
        </a:p>
      </dgm:t>
    </dgm:pt>
  </dgm:ptLst>
  <dgm:cxnLst>
    <dgm:cxn modelId="{B19CC4CD-7155-44A1-A23C-D69AC313D986}" srcId="{81834272-CD84-4837-9403-3FBB3CD24A6A}" destId="{80FF64E6-B57C-46A0-AC89-90922B5C09D1}" srcOrd="0" destOrd="0" parTransId="{256AA3D1-8CE3-40AC-8F26-D7E5E40F093B}" sibTransId="{A74237BB-0A5A-42F0-A226-43479984A573}"/>
    <dgm:cxn modelId="{B494D535-649D-42A5-AF45-CB17CC3AC0B5}" srcId="{81834272-CD84-4837-9403-3FBB3CD24A6A}" destId="{65FB542D-134A-40A9-B489-BFCA50323417}" srcOrd="1" destOrd="0" parTransId="{C9D6B55A-B010-49D6-A877-8B8C0D4C2A60}" sibTransId="{58A12523-0153-42C6-987F-B5BD933F92E6}"/>
    <dgm:cxn modelId="{9A266051-4751-4A41-8777-C3A30FB03094}" type="presOf" srcId="{92BF2EE1-B748-44A2-B7E6-D2E014F9180E}" destId="{C4A6B603-0267-4102-B6E7-0058EB8321C9}" srcOrd="0" destOrd="0" presId="urn:microsoft.com/office/officeart/2005/8/layout/vList6"/>
    <dgm:cxn modelId="{37D547F2-BB5B-4F24-A220-0B2622C5C6BE}" type="presOf" srcId="{81834272-CD84-4837-9403-3FBB3CD24A6A}" destId="{D6F84ACE-5CFC-4E25-B49F-9EBD05F80E85}" srcOrd="0" destOrd="0" presId="urn:microsoft.com/office/officeart/2005/8/layout/vList6"/>
    <dgm:cxn modelId="{56D3AA46-50A9-4452-B28B-3B8600B39883}" type="presOf" srcId="{80FF64E6-B57C-46A0-AC89-90922B5C09D1}" destId="{CF534D2C-60E6-4E16-B2A9-37D48262B2E7}" srcOrd="0" destOrd="0" presId="urn:microsoft.com/office/officeart/2005/8/layout/vList6"/>
    <dgm:cxn modelId="{3D575C1B-D082-4267-8F6C-816709462169}" type="presOf" srcId="{65FB542D-134A-40A9-B489-BFCA50323417}" destId="{CF534D2C-60E6-4E16-B2A9-37D48262B2E7}" srcOrd="0" destOrd="1" presId="urn:microsoft.com/office/officeart/2005/8/layout/vList6"/>
    <dgm:cxn modelId="{8E4BDB4C-C146-4EC4-8DC0-01774C9D0CCA}" srcId="{92BF2EE1-B748-44A2-B7E6-D2E014F9180E}" destId="{81834272-CD84-4837-9403-3FBB3CD24A6A}" srcOrd="0" destOrd="0" parTransId="{D73693EF-06AD-4378-8FDF-CA2D68A51530}" sibTransId="{9436727B-EF7D-4DB9-A51F-6128AB829BEC}"/>
    <dgm:cxn modelId="{9DF2A048-C260-4CD5-830F-3F77DC698425}" type="presParOf" srcId="{C4A6B603-0267-4102-B6E7-0058EB8321C9}" destId="{4CEE644E-8AA0-40CC-A0E2-25FE7FC812E4}" srcOrd="0" destOrd="0" presId="urn:microsoft.com/office/officeart/2005/8/layout/vList6"/>
    <dgm:cxn modelId="{8223895E-3E53-4814-B3E5-93E6B9F70405}" type="presParOf" srcId="{4CEE644E-8AA0-40CC-A0E2-25FE7FC812E4}" destId="{D6F84ACE-5CFC-4E25-B49F-9EBD05F80E85}" srcOrd="0" destOrd="0" presId="urn:microsoft.com/office/officeart/2005/8/layout/vList6"/>
    <dgm:cxn modelId="{0229E537-CB51-4E0F-B905-EF12FF2A1B65}" type="presParOf" srcId="{4CEE644E-8AA0-40CC-A0E2-25FE7FC812E4}" destId="{CF534D2C-60E6-4E16-B2A9-37D48262B2E7}"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BF2EE1-B748-44A2-B7E6-D2E014F9180E}"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l-GR"/>
        </a:p>
      </dgm:t>
    </dgm:pt>
    <dgm:pt modelId="{81834272-CD84-4837-9403-3FBB3CD24A6A}">
      <dgm:prSet phldrT="[Κείμενο]" custT="1"/>
      <dgm:spPr/>
      <dgm:t>
        <a:bodyPr/>
        <a:lstStyle/>
        <a:p>
          <a:r>
            <a:rPr lang="el-GR" sz="2500" i="1" dirty="0" smtClean="0">
              <a:latin typeface="+mn-lt"/>
              <a:ea typeface="+mn-ea"/>
              <a:cs typeface="+mn-cs"/>
            </a:rPr>
            <a:t>«Εννοιολόγηση της Παραγωγής του ήχου και του Ηχοχρώματος»</a:t>
          </a:r>
          <a:endParaRPr lang="el-GR" sz="2500" dirty="0"/>
        </a:p>
      </dgm:t>
    </dgm:pt>
    <dgm:pt modelId="{D73693EF-06AD-4378-8FDF-CA2D68A51530}" type="parTrans" cxnId="{8E4BDB4C-C146-4EC4-8DC0-01774C9D0CCA}">
      <dgm:prSet/>
      <dgm:spPr/>
      <dgm:t>
        <a:bodyPr/>
        <a:lstStyle/>
        <a:p>
          <a:endParaRPr lang="el-GR"/>
        </a:p>
      </dgm:t>
    </dgm:pt>
    <dgm:pt modelId="{9436727B-EF7D-4DB9-A51F-6128AB829BEC}" type="sibTrans" cxnId="{8E4BDB4C-C146-4EC4-8DC0-01774C9D0CCA}">
      <dgm:prSet/>
      <dgm:spPr/>
      <dgm:t>
        <a:bodyPr/>
        <a:lstStyle/>
        <a:p>
          <a:endParaRPr lang="el-GR"/>
        </a:p>
      </dgm:t>
    </dgm:pt>
    <dgm:pt modelId="{80FF64E6-B57C-46A0-AC89-90922B5C09D1}">
      <dgm:prSet phldrT="[Κείμενο]" custT="1"/>
      <dgm:spPr/>
      <dgm:t>
        <a:bodyPr/>
        <a:lstStyle/>
        <a:p>
          <a:r>
            <a:rPr lang="el-GR" sz="2000" dirty="0" smtClean="0"/>
            <a:t>Κατασκευές Μονόχορδων Οργάνων   </a:t>
          </a:r>
          <a:endParaRPr lang="el-GR" sz="2000" dirty="0"/>
        </a:p>
      </dgm:t>
    </dgm:pt>
    <dgm:pt modelId="{256AA3D1-8CE3-40AC-8F26-D7E5E40F093B}" type="parTrans" cxnId="{B19CC4CD-7155-44A1-A23C-D69AC313D986}">
      <dgm:prSet/>
      <dgm:spPr/>
      <dgm:t>
        <a:bodyPr/>
        <a:lstStyle/>
        <a:p>
          <a:endParaRPr lang="el-GR"/>
        </a:p>
      </dgm:t>
    </dgm:pt>
    <dgm:pt modelId="{A74237BB-0A5A-42F0-A226-43479984A573}" type="sibTrans" cxnId="{B19CC4CD-7155-44A1-A23C-D69AC313D986}">
      <dgm:prSet/>
      <dgm:spPr/>
      <dgm:t>
        <a:bodyPr/>
        <a:lstStyle/>
        <a:p>
          <a:endParaRPr lang="el-GR"/>
        </a:p>
      </dgm:t>
    </dgm:pt>
    <dgm:pt modelId="{65FB542D-134A-40A9-B489-BFCA50323417}">
      <dgm:prSet phldrT="[Κείμενο]" custT="1"/>
      <dgm:spPr/>
      <dgm:t>
        <a:bodyPr/>
        <a:lstStyle/>
        <a:p>
          <a:r>
            <a:rPr lang="el-GR" sz="2000" dirty="0" smtClean="0"/>
            <a:t>Βιωματικές δραστηριότητες: Καταγραφή αρχικών και τελικών παρατηρήσεων, κατασκευή γνώσης, εξαγωγή επιστημονικών όρων </a:t>
          </a:r>
          <a:endParaRPr lang="el-GR" sz="2000" dirty="0"/>
        </a:p>
      </dgm:t>
    </dgm:pt>
    <dgm:pt modelId="{C9D6B55A-B010-49D6-A877-8B8C0D4C2A60}" type="parTrans" cxnId="{B494D535-649D-42A5-AF45-CB17CC3AC0B5}">
      <dgm:prSet/>
      <dgm:spPr/>
      <dgm:t>
        <a:bodyPr/>
        <a:lstStyle/>
        <a:p>
          <a:endParaRPr lang="el-GR"/>
        </a:p>
      </dgm:t>
    </dgm:pt>
    <dgm:pt modelId="{58A12523-0153-42C6-987F-B5BD933F92E6}" type="sibTrans" cxnId="{B494D535-649D-42A5-AF45-CB17CC3AC0B5}">
      <dgm:prSet/>
      <dgm:spPr/>
      <dgm:t>
        <a:bodyPr/>
        <a:lstStyle/>
        <a:p>
          <a:endParaRPr lang="el-GR"/>
        </a:p>
      </dgm:t>
    </dgm:pt>
    <dgm:pt modelId="{C4A6B603-0267-4102-B6E7-0058EB8321C9}" type="pres">
      <dgm:prSet presAssocID="{92BF2EE1-B748-44A2-B7E6-D2E014F9180E}" presName="Name0" presStyleCnt="0">
        <dgm:presLayoutVars>
          <dgm:dir/>
          <dgm:animLvl val="lvl"/>
          <dgm:resizeHandles/>
        </dgm:presLayoutVars>
      </dgm:prSet>
      <dgm:spPr/>
      <dgm:t>
        <a:bodyPr/>
        <a:lstStyle/>
        <a:p>
          <a:endParaRPr lang="el-GR"/>
        </a:p>
      </dgm:t>
    </dgm:pt>
    <dgm:pt modelId="{4CEE644E-8AA0-40CC-A0E2-25FE7FC812E4}" type="pres">
      <dgm:prSet presAssocID="{81834272-CD84-4837-9403-3FBB3CD24A6A}" presName="linNode" presStyleCnt="0"/>
      <dgm:spPr/>
      <dgm:t>
        <a:bodyPr/>
        <a:lstStyle/>
        <a:p>
          <a:endParaRPr lang="el-GR"/>
        </a:p>
      </dgm:t>
    </dgm:pt>
    <dgm:pt modelId="{D6F84ACE-5CFC-4E25-B49F-9EBD05F80E85}" type="pres">
      <dgm:prSet presAssocID="{81834272-CD84-4837-9403-3FBB3CD24A6A}" presName="parentShp" presStyleLbl="node1" presStyleIdx="0" presStyleCnt="1" custScaleX="109307" custLinFactNeighborX="-22" custLinFactNeighborY="-3030">
        <dgm:presLayoutVars>
          <dgm:bulletEnabled val="1"/>
        </dgm:presLayoutVars>
      </dgm:prSet>
      <dgm:spPr/>
      <dgm:t>
        <a:bodyPr/>
        <a:lstStyle/>
        <a:p>
          <a:endParaRPr lang="el-GR"/>
        </a:p>
      </dgm:t>
    </dgm:pt>
    <dgm:pt modelId="{CF534D2C-60E6-4E16-B2A9-37D48262B2E7}" type="pres">
      <dgm:prSet presAssocID="{81834272-CD84-4837-9403-3FBB3CD24A6A}" presName="childShp" presStyleLbl="bgAccFollowNode1" presStyleIdx="0" presStyleCnt="1" custScaleX="107384">
        <dgm:presLayoutVars>
          <dgm:bulletEnabled val="1"/>
        </dgm:presLayoutVars>
      </dgm:prSet>
      <dgm:spPr/>
      <dgm:t>
        <a:bodyPr/>
        <a:lstStyle/>
        <a:p>
          <a:endParaRPr lang="el-GR"/>
        </a:p>
      </dgm:t>
    </dgm:pt>
  </dgm:ptLst>
  <dgm:cxnLst>
    <dgm:cxn modelId="{3380887A-E886-4E27-8800-8DC7EC3132F6}" type="presOf" srcId="{80FF64E6-B57C-46A0-AC89-90922B5C09D1}" destId="{CF534D2C-60E6-4E16-B2A9-37D48262B2E7}" srcOrd="0" destOrd="0" presId="urn:microsoft.com/office/officeart/2005/8/layout/vList6"/>
    <dgm:cxn modelId="{B19CC4CD-7155-44A1-A23C-D69AC313D986}" srcId="{81834272-CD84-4837-9403-3FBB3CD24A6A}" destId="{80FF64E6-B57C-46A0-AC89-90922B5C09D1}" srcOrd="0" destOrd="0" parTransId="{256AA3D1-8CE3-40AC-8F26-D7E5E40F093B}" sibTransId="{A74237BB-0A5A-42F0-A226-43479984A573}"/>
    <dgm:cxn modelId="{B494D535-649D-42A5-AF45-CB17CC3AC0B5}" srcId="{81834272-CD84-4837-9403-3FBB3CD24A6A}" destId="{65FB542D-134A-40A9-B489-BFCA50323417}" srcOrd="1" destOrd="0" parTransId="{C9D6B55A-B010-49D6-A877-8B8C0D4C2A60}" sibTransId="{58A12523-0153-42C6-987F-B5BD933F92E6}"/>
    <dgm:cxn modelId="{D6E8F33D-FCFE-4B0F-93DE-58CCEC84FDF5}" type="presOf" srcId="{81834272-CD84-4837-9403-3FBB3CD24A6A}" destId="{D6F84ACE-5CFC-4E25-B49F-9EBD05F80E85}" srcOrd="0" destOrd="0" presId="urn:microsoft.com/office/officeart/2005/8/layout/vList6"/>
    <dgm:cxn modelId="{D692FEFC-1BB4-42C6-A389-1719FC10CF54}" type="presOf" srcId="{65FB542D-134A-40A9-B489-BFCA50323417}" destId="{CF534D2C-60E6-4E16-B2A9-37D48262B2E7}" srcOrd="0" destOrd="1" presId="urn:microsoft.com/office/officeart/2005/8/layout/vList6"/>
    <dgm:cxn modelId="{8E4BDB4C-C146-4EC4-8DC0-01774C9D0CCA}" srcId="{92BF2EE1-B748-44A2-B7E6-D2E014F9180E}" destId="{81834272-CD84-4837-9403-3FBB3CD24A6A}" srcOrd="0" destOrd="0" parTransId="{D73693EF-06AD-4378-8FDF-CA2D68A51530}" sibTransId="{9436727B-EF7D-4DB9-A51F-6128AB829BEC}"/>
    <dgm:cxn modelId="{8371154C-E521-4E4E-9909-DDE501A8BA5C}" type="presOf" srcId="{92BF2EE1-B748-44A2-B7E6-D2E014F9180E}" destId="{C4A6B603-0267-4102-B6E7-0058EB8321C9}" srcOrd="0" destOrd="0" presId="urn:microsoft.com/office/officeart/2005/8/layout/vList6"/>
    <dgm:cxn modelId="{62468ED5-A836-42D4-9824-63A1AF488058}" type="presParOf" srcId="{C4A6B603-0267-4102-B6E7-0058EB8321C9}" destId="{4CEE644E-8AA0-40CC-A0E2-25FE7FC812E4}" srcOrd="0" destOrd="0" presId="urn:microsoft.com/office/officeart/2005/8/layout/vList6"/>
    <dgm:cxn modelId="{E95FA047-DDF0-4B0A-AF61-1D3AEA0DDECB}" type="presParOf" srcId="{4CEE644E-8AA0-40CC-A0E2-25FE7FC812E4}" destId="{D6F84ACE-5CFC-4E25-B49F-9EBD05F80E85}" srcOrd="0" destOrd="0" presId="urn:microsoft.com/office/officeart/2005/8/layout/vList6"/>
    <dgm:cxn modelId="{260AB2EE-DB11-4FFF-9876-975CCB18B898}" type="presParOf" srcId="{4CEE644E-8AA0-40CC-A0E2-25FE7FC812E4}" destId="{CF534D2C-60E6-4E16-B2A9-37D48262B2E7}"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654A55-0639-4C3D-8B81-661BBBA0FB5E}">
      <dsp:nvSpPr>
        <dsp:cNvPr id="0" name=""/>
        <dsp:cNvSpPr/>
      </dsp:nvSpPr>
      <dsp:spPr>
        <a:xfrm>
          <a:off x="4309869" y="4392487"/>
          <a:ext cx="1418160" cy="294410"/>
        </a:xfrm>
        <a:custGeom>
          <a:avLst/>
          <a:gdLst/>
          <a:ahLst/>
          <a:cxnLst/>
          <a:rect l="0" t="0" r="0" b="0"/>
          <a:pathLst>
            <a:path>
              <a:moveTo>
                <a:pt x="0" y="0"/>
              </a:moveTo>
              <a:lnTo>
                <a:pt x="0" y="218202"/>
              </a:lnTo>
              <a:lnTo>
                <a:pt x="1418160" y="218202"/>
              </a:lnTo>
              <a:lnTo>
                <a:pt x="1418160" y="2944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A1435-3EEA-4D22-B98C-D85991FEB9DF}">
      <dsp:nvSpPr>
        <dsp:cNvPr id="0" name=""/>
        <dsp:cNvSpPr/>
      </dsp:nvSpPr>
      <dsp:spPr>
        <a:xfrm>
          <a:off x="2905710" y="3650342"/>
          <a:ext cx="1404158" cy="266100"/>
        </a:xfrm>
        <a:custGeom>
          <a:avLst/>
          <a:gdLst/>
          <a:ahLst/>
          <a:cxnLst/>
          <a:rect l="0" t="0" r="0" b="0"/>
          <a:pathLst>
            <a:path>
              <a:moveTo>
                <a:pt x="0" y="0"/>
              </a:moveTo>
              <a:lnTo>
                <a:pt x="0" y="189892"/>
              </a:lnTo>
              <a:lnTo>
                <a:pt x="1404158" y="189892"/>
              </a:lnTo>
              <a:lnTo>
                <a:pt x="1404158" y="2661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80579B-74D3-4BBD-9F7C-27E4736EA0CC}">
      <dsp:nvSpPr>
        <dsp:cNvPr id="0" name=""/>
        <dsp:cNvSpPr/>
      </dsp:nvSpPr>
      <dsp:spPr>
        <a:xfrm>
          <a:off x="2010015" y="2805827"/>
          <a:ext cx="895695" cy="275691"/>
        </a:xfrm>
        <a:custGeom>
          <a:avLst/>
          <a:gdLst/>
          <a:ahLst/>
          <a:cxnLst/>
          <a:rect l="0" t="0" r="0" b="0"/>
          <a:pathLst>
            <a:path>
              <a:moveTo>
                <a:pt x="0" y="0"/>
              </a:moveTo>
              <a:lnTo>
                <a:pt x="0" y="199482"/>
              </a:lnTo>
              <a:lnTo>
                <a:pt x="895695" y="199482"/>
              </a:lnTo>
              <a:lnTo>
                <a:pt x="895695" y="2756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3B979-4E06-4765-8AF6-0C6114927DDA}">
      <dsp:nvSpPr>
        <dsp:cNvPr id="0" name=""/>
        <dsp:cNvSpPr/>
      </dsp:nvSpPr>
      <dsp:spPr>
        <a:xfrm>
          <a:off x="2010015" y="1990581"/>
          <a:ext cx="1868718" cy="241668"/>
        </a:xfrm>
        <a:custGeom>
          <a:avLst/>
          <a:gdLst/>
          <a:ahLst/>
          <a:cxnLst/>
          <a:rect l="0" t="0" r="0" b="0"/>
          <a:pathLst>
            <a:path>
              <a:moveTo>
                <a:pt x="1868718" y="0"/>
              </a:moveTo>
              <a:lnTo>
                <a:pt x="1868718" y="165460"/>
              </a:lnTo>
              <a:lnTo>
                <a:pt x="0" y="165460"/>
              </a:lnTo>
              <a:lnTo>
                <a:pt x="0" y="2416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A5D252-2BC5-494F-93D7-F23CC6A999DF}">
      <dsp:nvSpPr>
        <dsp:cNvPr id="0" name=""/>
        <dsp:cNvSpPr/>
      </dsp:nvSpPr>
      <dsp:spPr>
        <a:xfrm>
          <a:off x="3833013" y="576061"/>
          <a:ext cx="91440" cy="129191"/>
        </a:xfrm>
        <a:custGeom>
          <a:avLst/>
          <a:gdLst/>
          <a:ahLst/>
          <a:cxnLst/>
          <a:rect l="0" t="0" r="0" b="0"/>
          <a:pathLst>
            <a:path>
              <a:moveTo>
                <a:pt x="117725" y="0"/>
              </a:moveTo>
              <a:lnTo>
                <a:pt x="117725" y="52982"/>
              </a:lnTo>
              <a:lnTo>
                <a:pt x="45720" y="52982"/>
              </a:lnTo>
              <a:lnTo>
                <a:pt x="45720" y="1291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BDDC68-4236-4608-A236-ED1944EF1FCC}">
      <dsp:nvSpPr>
        <dsp:cNvPr id="0" name=""/>
        <dsp:cNvSpPr/>
      </dsp:nvSpPr>
      <dsp:spPr>
        <a:xfrm>
          <a:off x="1420760" y="-9958"/>
          <a:ext cx="5059957" cy="586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B9C6E1-2091-4B90-9833-BBA62CCB704E}">
      <dsp:nvSpPr>
        <dsp:cNvPr id="0" name=""/>
        <dsp:cNvSpPr/>
      </dsp:nvSpPr>
      <dsp:spPr>
        <a:xfrm>
          <a:off x="1512164" y="76875"/>
          <a:ext cx="5059957" cy="5860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0" kern="1200" dirty="0" smtClean="0"/>
            <a:t>Σύντομη αναφορά σε προηγούμενες έρευνες</a:t>
          </a:r>
          <a:endParaRPr lang="el-GR" sz="1800" b="0" kern="1200" dirty="0"/>
        </a:p>
      </dsp:txBody>
      <dsp:txXfrm>
        <a:off x="1512164" y="76875"/>
        <a:ext cx="5059957" cy="586020"/>
      </dsp:txXfrm>
    </dsp:sp>
    <dsp:sp modelId="{F2D12CF2-4647-4B32-B30C-C49142144CDD}">
      <dsp:nvSpPr>
        <dsp:cNvPr id="0" name=""/>
        <dsp:cNvSpPr/>
      </dsp:nvSpPr>
      <dsp:spPr>
        <a:xfrm>
          <a:off x="2067912" y="705252"/>
          <a:ext cx="3621642" cy="12853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7482D5-22E2-4D98-8F13-794AEBD8ECAA}">
      <dsp:nvSpPr>
        <dsp:cNvPr id="0" name=""/>
        <dsp:cNvSpPr/>
      </dsp:nvSpPr>
      <dsp:spPr>
        <a:xfrm>
          <a:off x="2159316" y="792086"/>
          <a:ext cx="3621642" cy="128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tx1"/>
              </a:solidFill>
              <a:latin typeface="Trebuchet MS" pitchFamily="34" charset="0"/>
            </a:rPr>
            <a:t>Περιγραφή </a:t>
          </a:r>
        </a:p>
        <a:p>
          <a:pPr lvl="0" algn="ctr" defTabSz="800100">
            <a:lnSpc>
              <a:spcPct val="90000"/>
            </a:lnSpc>
            <a:spcBef>
              <a:spcPct val="0"/>
            </a:spcBef>
            <a:spcAft>
              <a:spcPct val="35000"/>
            </a:spcAft>
          </a:pPr>
          <a:r>
            <a:rPr lang="el-GR" sz="1800" b="1" kern="1200" dirty="0" smtClean="0">
              <a:solidFill>
                <a:schemeClr val="tx1"/>
              </a:solidFill>
              <a:latin typeface="Trebuchet MS" pitchFamily="34" charset="0"/>
            </a:rPr>
            <a:t>Διεπιστημονικού Σεναρίου </a:t>
          </a:r>
          <a:endParaRPr lang="el-GR" sz="1800" b="1" kern="1200" dirty="0"/>
        </a:p>
      </dsp:txBody>
      <dsp:txXfrm>
        <a:off x="2159316" y="792086"/>
        <a:ext cx="3621642" cy="1285328"/>
      </dsp:txXfrm>
    </dsp:sp>
    <dsp:sp modelId="{4DF9EE0E-4265-4E4F-A4EB-19CAAC629222}">
      <dsp:nvSpPr>
        <dsp:cNvPr id="0" name=""/>
        <dsp:cNvSpPr/>
      </dsp:nvSpPr>
      <dsp:spPr>
        <a:xfrm>
          <a:off x="150991" y="2232250"/>
          <a:ext cx="3718047" cy="5735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10D6C-BB7B-4089-B0DC-CB18F939E014}">
      <dsp:nvSpPr>
        <dsp:cNvPr id="0" name=""/>
        <dsp:cNvSpPr/>
      </dsp:nvSpPr>
      <dsp:spPr>
        <a:xfrm>
          <a:off x="242395" y="2319083"/>
          <a:ext cx="3718047" cy="5735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0" kern="1200" dirty="0" smtClean="0">
              <a:latin typeface="Trebuchet MS" pitchFamily="34" charset="0"/>
            </a:rPr>
            <a:t>Σχεδιασμός </a:t>
          </a:r>
          <a:endParaRPr lang="el-GR" sz="1800" b="0" kern="1200" dirty="0"/>
        </a:p>
      </dsp:txBody>
      <dsp:txXfrm>
        <a:off x="242395" y="2319083"/>
        <a:ext cx="3718047" cy="573577"/>
      </dsp:txXfrm>
    </dsp:sp>
    <dsp:sp modelId="{445F40AC-10BB-4102-890E-04EC8FCE6918}">
      <dsp:nvSpPr>
        <dsp:cNvPr id="0" name=""/>
        <dsp:cNvSpPr/>
      </dsp:nvSpPr>
      <dsp:spPr>
        <a:xfrm>
          <a:off x="934269" y="3081518"/>
          <a:ext cx="3942882" cy="5688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EAEC1-785C-4CF2-A496-69706E70522E}">
      <dsp:nvSpPr>
        <dsp:cNvPr id="0" name=""/>
        <dsp:cNvSpPr/>
      </dsp:nvSpPr>
      <dsp:spPr>
        <a:xfrm>
          <a:off x="1025673" y="3168352"/>
          <a:ext cx="3942882" cy="5688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0" kern="1200" dirty="0" smtClean="0">
              <a:latin typeface="Trebuchet MS" pitchFamily="34" charset="0"/>
            </a:rPr>
            <a:t>Εφαρμογή </a:t>
          </a:r>
          <a:endParaRPr lang="el-GR" sz="1800" b="0" kern="1200" dirty="0"/>
        </a:p>
      </dsp:txBody>
      <dsp:txXfrm>
        <a:off x="1025673" y="3168352"/>
        <a:ext cx="3942882" cy="568823"/>
      </dsp:txXfrm>
    </dsp:sp>
    <dsp:sp modelId="{3DB2A124-471C-4472-88CD-0BFCCF75DFC3}">
      <dsp:nvSpPr>
        <dsp:cNvPr id="0" name=""/>
        <dsp:cNvSpPr/>
      </dsp:nvSpPr>
      <dsp:spPr>
        <a:xfrm>
          <a:off x="2356868" y="3916442"/>
          <a:ext cx="3906003" cy="4760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A8803A-9AFD-4CBF-971E-31302FF5706A}">
      <dsp:nvSpPr>
        <dsp:cNvPr id="0" name=""/>
        <dsp:cNvSpPr/>
      </dsp:nvSpPr>
      <dsp:spPr>
        <a:xfrm>
          <a:off x="2448272" y="4003276"/>
          <a:ext cx="3906003" cy="4760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0" kern="1200" dirty="0" smtClean="0">
              <a:latin typeface="Trebuchet MS" pitchFamily="34" charset="0"/>
            </a:rPr>
            <a:t>Αξιολόγηση</a:t>
          </a:r>
          <a:endParaRPr lang="el-GR" sz="1800" b="0" kern="1200" dirty="0"/>
        </a:p>
      </dsp:txBody>
      <dsp:txXfrm>
        <a:off x="2448272" y="4003276"/>
        <a:ext cx="3906003" cy="476045"/>
      </dsp:txXfrm>
    </dsp:sp>
    <dsp:sp modelId="{115D6060-40B9-4468-BA8B-49780D767ED3}">
      <dsp:nvSpPr>
        <dsp:cNvPr id="0" name=""/>
        <dsp:cNvSpPr/>
      </dsp:nvSpPr>
      <dsp:spPr>
        <a:xfrm>
          <a:off x="3914617" y="4686898"/>
          <a:ext cx="3626825" cy="4828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D301E-5DA0-4AD3-9B28-481975BE10C9}">
      <dsp:nvSpPr>
        <dsp:cNvPr id="0" name=""/>
        <dsp:cNvSpPr/>
      </dsp:nvSpPr>
      <dsp:spPr>
        <a:xfrm>
          <a:off x="4006021" y="4773732"/>
          <a:ext cx="3626825" cy="4828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0" kern="1200" dirty="0" smtClean="0">
              <a:solidFill>
                <a:schemeClr val="tx1"/>
              </a:solidFill>
              <a:latin typeface="Trebuchet MS" pitchFamily="34" charset="0"/>
            </a:rPr>
            <a:t>Προτάσεις - Συμπεράσματα</a:t>
          </a:r>
          <a:endParaRPr lang="el-GR" sz="1800" b="0" kern="1200" dirty="0"/>
        </a:p>
      </dsp:txBody>
      <dsp:txXfrm>
        <a:off x="4006021" y="4773732"/>
        <a:ext cx="3626825" cy="48285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4B7C4D-E9B1-48AB-8773-650BF5AC5FC2}">
      <dsp:nvSpPr>
        <dsp:cNvPr id="0" name=""/>
        <dsp:cNvSpPr/>
      </dsp:nvSpPr>
      <dsp:spPr>
        <a:xfrm>
          <a:off x="72009" y="0"/>
          <a:ext cx="1869460" cy="7477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l-GR" sz="1700" kern="1200" dirty="0" smtClean="0"/>
            <a:t>Α ΄ ενότητα: «Μοτίβα  Ήχου» </a:t>
          </a:r>
          <a:endParaRPr lang="el-GR" sz="1700" kern="1200" dirty="0"/>
        </a:p>
      </dsp:txBody>
      <dsp:txXfrm>
        <a:off x="72009" y="0"/>
        <a:ext cx="1869460" cy="747784"/>
      </dsp:txXfrm>
    </dsp:sp>
    <dsp:sp modelId="{2057CE1D-6BD8-42B1-A41D-20158A213A18}">
      <dsp:nvSpPr>
        <dsp:cNvPr id="0" name=""/>
        <dsp:cNvSpPr/>
      </dsp:nvSpPr>
      <dsp:spPr>
        <a:xfrm>
          <a:off x="106429" y="792066"/>
          <a:ext cx="1765772" cy="4575551"/>
        </a:xfrm>
        <a:prstGeom prst="rect">
          <a:avLst/>
        </a:prstGeom>
        <a:solidFill>
          <a:schemeClr val="accent4">
            <a:lumMod val="20000"/>
            <a:lumOff val="80000"/>
            <a:alpha val="89804"/>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εκτέλεση μουσικών οργάνων</a:t>
          </a:r>
          <a:endParaRPr lang="el-GR" sz="1600" kern="1200" dirty="0"/>
        </a:p>
        <a:p>
          <a:pPr marL="171450" lvl="1" indent="-171450" algn="l" defTabSz="711200">
            <a:lnSpc>
              <a:spcPct val="90000"/>
            </a:lnSpc>
            <a:spcBef>
              <a:spcPct val="0"/>
            </a:spcBef>
            <a:spcAft>
              <a:spcPct val="15000"/>
            </a:spcAft>
            <a:buChar char="••"/>
          </a:pPr>
          <a:r>
            <a:rPr lang="el-GR" sz="1600" kern="1200" dirty="0" smtClean="0"/>
            <a:t>εξερεύνηση ηχητικών δυνατοτήτων ως προς το ηχόχρωμα και την ένταση</a:t>
          </a:r>
          <a:endParaRPr lang="el-GR" sz="1600" kern="1200" dirty="0"/>
        </a:p>
        <a:p>
          <a:pPr marL="171450" lvl="1" indent="-171450" algn="l" defTabSz="711200">
            <a:lnSpc>
              <a:spcPct val="90000"/>
            </a:lnSpc>
            <a:spcBef>
              <a:spcPct val="0"/>
            </a:spcBef>
            <a:spcAft>
              <a:spcPct val="15000"/>
            </a:spcAft>
            <a:buChar char="••"/>
          </a:pPr>
          <a:r>
            <a:rPr lang="el-GR" sz="1600" kern="1200" dirty="0" smtClean="0"/>
            <a:t>ανάπτυξη ακουστικής ικανότητας</a:t>
          </a:r>
          <a:endParaRPr lang="el-GR" sz="1600" kern="1200" dirty="0"/>
        </a:p>
        <a:p>
          <a:pPr marL="171450" lvl="1" indent="-171450" algn="l" defTabSz="711200">
            <a:lnSpc>
              <a:spcPct val="90000"/>
            </a:lnSpc>
            <a:spcBef>
              <a:spcPct val="0"/>
            </a:spcBef>
            <a:spcAft>
              <a:spcPct val="15000"/>
            </a:spcAft>
            <a:buChar char="••"/>
          </a:pPr>
          <a:r>
            <a:rPr lang="el-GR" sz="1600" kern="1200" dirty="0" smtClean="0"/>
            <a:t> βιωματικές </a:t>
          </a:r>
          <a:r>
            <a:rPr lang="el-GR" sz="1500" kern="1200" dirty="0" smtClean="0"/>
            <a:t>δραστηριότητ</a:t>
          </a:r>
          <a:r>
            <a:rPr lang="el-GR" sz="1600" kern="1200" dirty="0" smtClean="0"/>
            <a:t>ες: αναγνώριση, περιγραφή, επέκταση ενός μοτίβου.</a:t>
          </a:r>
          <a:endParaRPr lang="el-GR" sz="1600" kern="1200" dirty="0"/>
        </a:p>
        <a:p>
          <a:pPr marL="171450" lvl="1" indent="-171450" algn="l" defTabSz="711200">
            <a:lnSpc>
              <a:spcPct val="90000"/>
            </a:lnSpc>
            <a:spcBef>
              <a:spcPct val="0"/>
            </a:spcBef>
            <a:spcAft>
              <a:spcPct val="15000"/>
            </a:spcAft>
            <a:buChar char="••"/>
          </a:pPr>
          <a:endParaRPr lang="el-GR" sz="1600" kern="1200" dirty="0" smtClean="0"/>
        </a:p>
      </dsp:txBody>
      <dsp:txXfrm>
        <a:off x="106429" y="792066"/>
        <a:ext cx="1765772" cy="4575551"/>
      </dsp:txXfrm>
    </dsp:sp>
    <dsp:sp modelId="{822F28D6-B20C-4F22-ADD9-647C286B03A2}">
      <dsp:nvSpPr>
        <dsp:cNvPr id="0" name=""/>
        <dsp:cNvSpPr/>
      </dsp:nvSpPr>
      <dsp:spPr>
        <a:xfrm>
          <a:off x="2108887" y="44918"/>
          <a:ext cx="1676976" cy="70988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l-GR" sz="1700" kern="1200" dirty="0" smtClean="0"/>
            <a:t>Β΄ ενότητα: «Μουσικά Μαθηματικά»</a:t>
          </a:r>
          <a:endParaRPr lang="el-GR" sz="1700" kern="1200" dirty="0"/>
        </a:p>
      </dsp:txBody>
      <dsp:txXfrm>
        <a:off x="2108887" y="44918"/>
        <a:ext cx="1676976" cy="709888"/>
      </dsp:txXfrm>
    </dsp:sp>
    <dsp:sp modelId="{179294C9-D8D6-407D-A7B5-A94A3C4DBEC9}">
      <dsp:nvSpPr>
        <dsp:cNvPr id="0" name=""/>
        <dsp:cNvSpPr/>
      </dsp:nvSpPr>
      <dsp:spPr>
        <a:xfrm>
          <a:off x="2108887" y="792067"/>
          <a:ext cx="1676976" cy="4584536"/>
        </a:xfrm>
        <a:prstGeom prst="rect">
          <a:avLst/>
        </a:prstGeom>
        <a:solidFill>
          <a:schemeClr val="accent4">
            <a:lumMod val="20000"/>
            <a:lumOff val="80000"/>
            <a:alpha val="9000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ανακάλυψη  ισοδυναμίας κλασμάτων με τη βοήθεια μουσικών φθόγγων</a:t>
          </a:r>
          <a:endParaRPr lang="el-GR" sz="1600" kern="1200" dirty="0"/>
        </a:p>
        <a:p>
          <a:pPr marL="171450" lvl="1" indent="-171450" algn="l" defTabSz="711200">
            <a:lnSpc>
              <a:spcPct val="90000"/>
            </a:lnSpc>
            <a:spcBef>
              <a:spcPct val="0"/>
            </a:spcBef>
            <a:spcAft>
              <a:spcPct val="15000"/>
            </a:spcAft>
            <a:buChar char="••"/>
          </a:pPr>
          <a:r>
            <a:rPr lang="el-GR" sz="1600" kern="1200" dirty="0" smtClean="0"/>
            <a:t> διάταξη κλασματικών μονάδων</a:t>
          </a:r>
          <a:endParaRPr lang="el-GR" sz="1600" kern="1200" dirty="0"/>
        </a:p>
        <a:p>
          <a:pPr marL="171450" lvl="1" indent="-171450" algn="l" defTabSz="711200">
            <a:lnSpc>
              <a:spcPct val="90000"/>
            </a:lnSpc>
            <a:spcBef>
              <a:spcPct val="0"/>
            </a:spcBef>
            <a:spcAft>
              <a:spcPct val="15000"/>
            </a:spcAft>
            <a:buChar char="••"/>
          </a:pPr>
          <a:r>
            <a:rPr lang="el-GR" sz="1600" kern="1200" dirty="0" smtClean="0"/>
            <a:t> αξιοποίηση του μουσικού συμβολισμού για την εκτέλεση πράξεων κλασμάτων (πρόσθεσης-αφαίρεσης).</a:t>
          </a:r>
          <a:endParaRPr lang="el-GR" sz="1600" kern="1200" dirty="0"/>
        </a:p>
      </dsp:txBody>
      <dsp:txXfrm>
        <a:off x="2108887" y="792067"/>
        <a:ext cx="1676976" cy="4584536"/>
      </dsp:txXfrm>
    </dsp:sp>
    <dsp:sp modelId="{204DBEB0-A0A9-4DDC-AE4E-196E0E823964}">
      <dsp:nvSpPr>
        <dsp:cNvPr id="0" name=""/>
        <dsp:cNvSpPr/>
      </dsp:nvSpPr>
      <dsp:spPr>
        <a:xfrm>
          <a:off x="4020412" y="0"/>
          <a:ext cx="1676976" cy="73680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l-GR" sz="1700" kern="1200" dirty="0" smtClean="0"/>
            <a:t>Γ΄ ενότητα: «Ρυθμικοί Διάλογοι»</a:t>
          </a:r>
          <a:endParaRPr lang="el-GR" sz="1700" kern="1200" dirty="0"/>
        </a:p>
      </dsp:txBody>
      <dsp:txXfrm>
        <a:off x="4020412" y="0"/>
        <a:ext cx="1676976" cy="736803"/>
      </dsp:txXfrm>
    </dsp:sp>
    <dsp:sp modelId="{DBDFD8A7-B8F3-471D-85DD-AEA0B193352B}">
      <dsp:nvSpPr>
        <dsp:cNvPr id="0" name=""/>
        <dsp:cNvSpPr/>
      </dsp:nvSpPr>
      <dsp:spPr>
        <a:xfrm>
          <a:off x="4020412" y="792098"/>
          <a:ext cx="1676976" cy="4584536"/>
        </a:xfrm>
        <a:prstGeom prst="rect">
          <a:avLst/>
        </a:prstGeom>
        <a:solidFill>
          <a:schemeClr val="accent4">
            <a:lumMod val="20000"/>
            <a:lumOff val="80000"/>
            <a:alpha val="9000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εκτέλεση ρυθμικών σχημάτων</a:t>
          </a:r>
          <a:endParaRPr lang="el-GR" sz="1600" kern="1200" dirty="0"/>
        </a:p>
        <a:p>
          <a:pPr marL="171450" lvl="1" indent="-171450" algn="l" defTabSz="711200">
            <a:lnSpc>
              <a:spcPct val="90000"/>
            </a:lnSpc>
            <a:spcBef>
              <a:spcPct val="0"/>
            </a:spcBef>
            <a:spcAft>
              <a:spcPct val="15000"/>
            </a:spcAft>
            <a:buChar char="••"/>
          </a:pPr>
          <a:r>
            <a:rPr lang="el-GR" sz="1600" kern="1200" dirty="0" smtClean="0"/>
            <a:t> ανάγνωση ρυθμικής παρτιτούρας</a:t>
          </a:r>
          <a:endParaRPr lang="el-GR" sz="1600" kern="1200" dirty="0"/>
        </a:p>
        <a:p>
          <a:pPr marL="171450" lvl="1" indent="-171450" algn="l" defTabSz="711200">
            <a:lnSpc>
              <a:spcPct val="90000"/>
            </a:lnSpc>
            <a:spcBef>
              <a:spcPct val="0"/>
            </a:spcBef>
            <a:spcAft>
              <a:spcPct val="15000"/>
            </a:spcAft>
            <a:buChar char="••"/>
          </a:pPr>
          <a:r>
            <a:rPr lang="el-GR" sz="1600" kern="1200" dirty="0" smtClean="0"/>
            <a:t>ομαδική εργασία σύνθεσης ρυθμικών μοτίβων</a:t>
          </a:r>
          <a:r>
            <a:rPr lang="en-US" sz="1600" kern="1200" dirty="0" smtClean="0"/>
            <a:t> </a:t>
          </a:r>
          <a:r>
            <a:rPr lang="el-GR" sz="1600" kern="1200" dirty="0" smtClean="0"/>
            <a:t>(με χρήση μουσικής </a:t>
          </a:r>
          <a:r>
            <a:rPr lang="el-GR" sz="1500" kern="1200" dirty="0" smtClean="0"/>
            <a:t>σημειογραφίας</a:t>
          </a:r>
          <a:r>
            <a:rPr lang="el-GR" sz="1600" kern="1200" dirty="0" smtClean="0"/>
            <a:t>) και μοτίβων ηχοχρωμάτων.</a:t>
          </a:r>
          <a:endParaRPr lang="el-GR" sz="1600" kern="1200" dirty="0"/>
        </a:p>
      </dsp:txBody>
      <dsp:txXfrm>
        <a:off x="4020412" y="792098"/>
        <a:ext cx="1676976" cy="4584536"/>
      </dsp:txXfrm>
    </dsp:sp>
    <dsp:sp modelId="{D89E5A6F-D066-40CF-9091-105E46BAE73E}">
      <dsp:nvSpPr>
        <dsp:cNvPr id="0" name=""/>
        <dsp:cNvSpPr/>
      </dsp:nvSpPr>
      <dsp:spPr>
        <a:xfrm>
          <a:off x="5963027" y="0"/>
          <a:ext cx="1849873" cy="73994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l-GR" sz="1700" kern="1200" dirty="0" smtClean="0"/>
            <a:t>Δ΄ ενότητα: </a:t>
          </a:r>
          <a:r>
            <a:rPr lang="el-GR" sz="1600" kern="1200" dirty="0" smtClean="0"/>
            <a:t>«</a:t>
          </a:r>
          <a:r>
            <a:rPr lang="el-GR" sz="1700" kern="1200" dirty="0" smtClean="0"/>
            <a:t>Ηχο</a:t>
          </a:r>
          <a:r>
            <a:rPr lang="el-GR" sz="1600" kern="1200" dirty="0" smtClean="0"/>
            <a:t>κατασκευές»</a:t>
          </a:r>
          <a:endParaRPr lang="el-GR" sz="1600" kern="1200" dirty="0"/>
        </a:p>
      </dsp:txBody>
      <dsp:txXfrm>
        <a:off x="5963027" y="0"/>
        <a:ext cx="1849873" cy="739949"/>
      </dsp:txXfrm>
    </dsp:sp>
    <dsp:sp modelId="{F23545A1-2126-4086-B677-D0541A928F6E}">
      <dsp:nvSpPr>
        <dsp:cNvPr id="0" name=""/>
        <dsp:cNvSpPr/>
      </dsp:nvSpPr>
      <dsp:spPr>
        <a:xfrm>
          <a:off x="5931936" y="778743"/>
          <a:ext cx="1912055" cy="4584536"/>
        </a:xfrm>
        <a:prstGeom prst="rect">
          <a:avLst/>
        </a:prstGeom>
        <a:solidFill>
          <a:schemeClr val="accent4">
            <a:lumMod val="20000"/>
            <a:lumOff val="80000"/>
            <a:alpha val="89804"/>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μονόχορδο όργανο</a:t>
          </a:r>
          <a:endParaRPr lang="el-GR" sz="1600" kern="1200" dirty="0"/>
        </a:p>
        <a:p>
          <a:pPr marL="171450" lvl="1" indent="-171450" algn="l" defTabSz="711200">
            <a:lnSpc>
              <a:spcPct val="90000"/>
            </a:lnSpc>
            <a:spcBef>
              <a:spcPct val="0"/>
            </a:spcBef>
            <a:spcAft>
              <a:spcPct val="15000"/>
            </a:spcAft>
            <a:buChar char="••"/>
          </a:pPr>
          <a:r>
            <a:rPr lang="el-GR" sz="1600" kern="1200" dirty="0" smtClean="0"/>
            <a:t> υπολογισμός τμημάτων της χορδής του μονόχορδου για την παραγωγή αντίστοιχων ήχων</a:t>
          </a:r>
          <a:endParaRPr lang="el-GR" sz="1600" kern="1200" dirty="0"/>
        </a:p>
        <a:p>
          <a:pPr marL="171450" lvl="1" indent="-171450" algn="l" defTabSz="711200">
            <a:lnSpc>
              <a:spcPct val="90000"/>
            </a:lnSpc>
            <a:spcBef>
              <a:spcPct val="0"/>
            </a:spcBef>
            <a:spcAft>
              <a:spcPct val="15000"/>
            </a:spcAft>
            <a:buChar char="••"/>
          </a:pPr>
          <a:r>
            <a:rPr lang="el-GR" sz="1600" kern="1200" dirty="0" smtClean="0"/>
            <a:t> δημιουργία μουσικής σύνθεσης.</a:t>
          </a:r>
          <a:endParaRPr lang="el-GR" sz="1600" kern="1200" dirty="0"/>
        </a:p>
      </dsp:txBody>
      <dsp:txXfrm>
        <a:off x="5931936" y="778743"/>
        <a:ext cx="1912055" cy="458453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534D2C-60E6-4E16-B2A9-37D48262B2E7}">
      <dsp:nvSpPr>
        <dsp:cNvPr id="0" name=""/>
        <dsp:cNvSpPr/>
      </dsp:nvSpPr>
      <dsp:spPr>
        <a:xfrm>
          <a:off x="2966729" y="1125"/>
          <a:ext cx="4450094" cy="2302005"/>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smtClean="0"/>
            <a:t>Χειραπτικό υλικό                (Ρυθμικές Κάρτες) </a:t>
          </a:r>
          <a:endParaRPr lang="el-GR" sz="2000" kern="1200" dirty="0"/>
        </a:p>
        <a:p>
          <a:pPr marL="228600" lvl="1" indent="-228600" algn="l" defTabSz="889000">
            <a:lnSpc>
              <a:spcPct val="90000"/>
            </a:lnSpc>
            <a:spcBef>
              <a:spcPct val="0"/>
            </a:spcBef>
            <a:spcAft>
              <a:spcPct val="15000"/>
            </a:spcAft>
            <a:buChar char="••"/>
          </a:pPr>
          <a:r>
            <a:rPr lang="el-GR" sz="2000" kern="1200" dirty="0" smtClean="0"/>
            <a:t>Αντιστοίχιση κλασμάτων-φθογγόσημων, ισοδυναμίες, διάταξη, επίλυση πράξεων πρόσθεσης και αφαίρεσης</a:t>
          </a:r>
          <a:endParaRPr lang="el-GR" sz="2000" kern="1200" dirty="0"/>
        </a:p>
      </dsp:txBody>
      <dsp:txXfrm>
        <a:off x="2966729" y="1125"/>
        <a:ext cx="4450094" cy="2302005"/>
      </dsp:txXfrm>
    </dsp:sp>
    <dsp:sp modelId="{D6F84ACE-5CFC-4E25-B49F-9EBD05F80E85}">
      <dsp:nvSpPr>
        <dsp:cNvPr id="0" name=""/>
        <dsp:cNvSpPr/>
      </dsp:nvSpPr>
      <dsp:spPr>
        <a:xfrm>
          <a:off x="74183" y="2250"/>
          <a:ext cx="2966729" cy="230200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l-GR" sz="2700" i="1" kern="1200" dirty="0" smtClean="0">
              <a:latin typeface="+mn-lt"/>
              <a:ea typeface="+mn-ea"/>
              <a:cs typeface="+mn-cs"/>
            </a:rPr>
            <a:t>«Μοντέλο Μουσικής Αναπαράστασης»</a:t>
          </a:r>
          <a:r>
            <a:rPr lang="el-GR" sz="2700" kern="1200" dirty="0" smtClean="0">
              <a:latin typeface="+mn-lt"/>
              <a:ea typeface="+mn-ea"/>
              <a:cs typeface="+mn-cs"/>
            </a:rPr>
            <a:t> </a:t>
          </a:r>
          <a:endParaRPr lang="el-GR" sz="2700" kern="1200" dirty="0"/>
        </a:p>
      </dsp:txBody>
      <dsp:txXfrm>
        <a:off x="74183" y="2250"/>
        <a:ext cx="2966729" cy="230200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534D2C-60E6-4E16-B2A9-37D48262B2E7}">
      <dsp:nvSpPr>
        <dsp:cNvPr id="0" name=""/>
        <dsp:cNvSpPr/>
      </dsp:nvSpPr>
      <dsp:spPr>
        <a:xfrm>
          <a:off x="3348379" y="0"/>
          <a:ext cx="4929020" cy="2088232"/>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l-GR" sz="2000" kern="1200" dirty="0" smtClean="0"/>
            <a:t>Κατασκευές Μονόχορδων Οργάνων   </a:t>
          </a:r>
          <a:endParaRPr lang="el-GR" sz="2000" kern="1200" dirty="0"/>
        </a:p>
        <a:p>
          <a:pPr marL="228600" lvl="1" indent="-228600" algn="l" defTabSz="889000">
            <a:lnSpc>
              <a:spcPct val="90000"/>
            </a:lnSpc>
            <a:spcBef>
              <a:spcPct val="0"/>
            </a:spcBef>
            <a:spcAft>
              <a:spcPct val="15000"/>
            </a:spcAft>
            <a:buChar char="••"/>
          </a:pPr>
          <a:r>
            <a:rPr lang="el-GR" sz="2000" kern="1200" dirty="0" smtClean="0"/>
            <a:t>Βιωματικές δραστηριότητες: Καταγραφή αρχικών και τελικών παρατηρήσεων, κατασκευή γνώσης, εξαγωγή επιστημονικών όρων </a:t>
          </a:r>
          <a:endParaRPr lang="el-GR" sz="2000" kern="1200" dirty="0"/>
        </a:p>
      </dsp:txBody>
      <dsp:txXfrm>
        <a:off x="3348379" y="0"/>
        <a:ext cx="4929020" cy="2088232"/>
      </dsp:txXfrm>
    </dsp:sp>
    <dsp:sp modelId="{D6F84ACE-5CFC-4E25-B49F-9EBD05F80E85}">
      <dsp:nvSpPr>
        <dsp:cNvPr id="0" name=""/>
        <dsp:cNvSpPr/>
      </dsp:nvSpPr>
      <dsp:spPr>
        <a:xfrm>
          <a:off x="2510" y="0"/>
          <a:ext cx="3344858" cy="208823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l-GR" sz="2500" i="1" kern="1200" dirty="0" smtClean="0">
              <a:latin typeface="+mn-lt"/>
              <a:ea typeface="+mn-ea"/>
              <a:cs typeface="+mn-cs"/>
            </a:rPr>
            <a:t>«Εννοιολόγηση της Παραγωγής του ήχου και του Ηχοχρώματος»</a:t>
          </a:r>
          <a:endParaRPr lang="el-GR" sz="2500" kern="1200" dirty="0"/>
        </a:p>
      </dsp:txBody>
      <dsp:txXfrm>
        <a:off x="2510" y="0"/>
        <a:ext cx="3344858" cy="20882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CF9A5-FD59-4696-B9DC-7E85DCF8CD29}" type="datetimeFigureOut">
              <a:rPr lang="el-GR" smtClean="0"/>
              <a:pPr/>
              <a:t>4/12/2014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4CF918-F344-47C4-A83F-71D97EF684D1}"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Καλησπερίζω</a:t>
            </a:r>
          </a:p>
          <a:p>
            <a:r>
              <a:rPr lang="el-GR" dirty="0" smtClean="0"/>
              <a:t>Ονομάζομαι</a:t>
            </a:r>
            <a:r>
              <a:rPr lang="el-GR" baseline="0" dirty="0" smtClean="0"/>
              <a:t> ..</a:t>
            </a:r>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smtClean="0"/>
              <a:t>Σχετικά</a:t>
            </a:r>
            <a:r>
              <a:rPr lang="el-GR" sz="1200" baseline="0" dirty="0" smtClean="0"/>
              <a:t> με τις δραστηριότητες των τεσσάρων ενοτήτων θα αναφερθώ μόνον στη β και τη δ, καθώς μόνον αυτές εφαρμόστηκαν στην πράξη. </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smtClean="0"/>
              <a:t>Β΄ ενότητα: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Οι μαθητές-τριες </a:t>
            </a:r>
            <a:r>
              <a:rPr lang="el-GR" sz="1200" kern="1200" baseline="0" dirty="0" smtClean="0">
                <a:solidFill>
                  <a:schemeClr val="tx1"/>
                </a:solidFill>
                <a:latin typeface="+mn-lt"/>
                <a:ea typeface="+mn-ea"/>
                <a:cs typeface="+mn-cs"/>
              </a:rPr>
              <a:t> αναγνωρίζουν</a:t>
            </a:r>
            <a:r>
              <a:rPr lang="el-GR" sz="1200" kern="1200" dirty="0" smtClean="0">
                <a:solidFill>
                  <a:schemeClr val="tx1"/>
                </a:solidFill>
                <a:latin typeface="+mn-lt"/>
                <a:ea typeface="+mn-ea"/>
                <a:cs typeface="+mn-cs"/>
              </a:rPr>
              <a:t> στην έννοια της υποδιαίρεσης των ρυθμικών αξιών (ή</a:t>
            </a:r>
            <a:r>
              <a:rPr lang="el-GR" sz="1200" i="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φθογγόσημων) τη μαθηματική σχέση που αφορά τη διάρκεια του χρόνου. Διαπιστώνουν τη σύνδεση των Μαθηματικών εννοιών</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με έννοιες</a:t>
            </a:r>
            <a:r>
              <a:rPr lang="el-GR" sz="1200" kern="1200" baseline="0" dirty="0" smtClean="0">
                <a:solidFill>
                  <a:schemeClr val="tx1"/>
                </a:solidFill>
                <a:latin typeface="+mn-lt"/>
                <a:ea typeface="+mn-ea"/>
                <a:cs typeface="+mn-cs"/>
              </a:rPr>
              <a:t> της </a:t>
            </a:r>
            <a:r>
              <a:rPr lang="el-GR" sz="1200" kern="1200" dirty="0" smtClean="0">
                <a:solidFill>
                  <a:schemeClr val="tx1"/>
                </a:solidFill>
                <a:latin typeface="+mn-lt"/>
                <a:ea typeface="+mn-ea"/>
                <a:cs typeface="+mn-cs"/>
              </a:rPr>
              <a:t>Μουσικής.</a:t>
            </a:r>
            <a:r>
              <a:rPr lang="el-GR" sz="1200" kern="1200" baseline="0" dirty="0" smtClean="0">
                <a:solidFill>
                  <a:schemeClr val="tx1"/>
                </a:solidFill>
                <a:latin typeface="+mn-lt"/>
                <a:ea typeface="+mn-ea"/>
                <a:cs typeface="+mn-cs"/>
              </a:rPr>
              <a:t> Λόγου χάριν, ανακαλύπτουν</a:t>
            </a:r>
            <a:r>
              <a:rPr lang="el-GR" sz="1200" kern="1200" dirty="0" smtClean="0">
                <a:solidFill>
                  <a:schemeClr val="tx1"/>
                </a:solidFill>
                <a:latin typeface="+mn-lt"/>
                <a:ea typeface="+mn-ea"/>
                <a:cs typeface="+mn-cs"/>
              </a:rPr>
              <a:t> την έννοια της ισοδυναμίας</a:t>
            </a:r>
            <a:r>
              <a:rPr lang="el-GR" sz="1200" kern="1200" baseline="0" dirty="0" smtClean="0">
                <a:solidFill>
                  <a:schemeClr val="tx1"/>
                </a:solidFill>
                <a:latin typeface="+mn-lt"/>
                <a:ea typeface="+mn-ea"/>
                <a:cs typeface="+mn-cs"/>
              </a:rPr>
              <a:t> των </a:t>
            </a:r>
            <a:r>
              <a:rPr lang="el-GR" sz="1200" kern="1200" dirty="0" smtClean="0">
                <a:solidFill>
                  <a:schemeClr val="tx1"/>
                </a:solidFill>
                <a:latin typeface="+mn-lt"/>
                <a:ea typeface="+mn-ea"/>
                <a:cs typeface="+mn-cs"/>
              </a:rPr>
              <a:t>κλασμάτων με τη βοήθεια μουσικών φθόγγων, διατάσσουν κλασματικές μονάδες και φθογγόσημα,</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προσθέτουν και αφαιρούν ρυθμικές αξίες φθόγγων για να προσθέσουν και να αφαιρέσουν κλασματικό αριθμό και στη συνέχεια ακολουθούν την αντίστροφη πορεία.</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Με λίγα λόγια, αξιοποιείται</a:t>
            </a:r>
            <a:r>
              <a:rPr lang="el-GR" sz="1200" kern="1200" baseline="0" dirty="0" smtClean="0">
                <a:solidFill>
                  <a:schemeClr val="tx1"/>
                </a:solidFill>
                <a:latin typeface="+mn-lt"/>
                <a:ea typeface="+mn-ea"/>
                <a:cs typeface="+mn-cs"/>
              </a:rPr>
              <a:t> η μουσική σημειογραφία ως σύστημα αναπαράστασης των Μαθηματικών (και συγκεκριμένα των κλασμάτων), το οποίο ονομάστηκε </a:t>
            </a:r>
            <a:r>
              <a:rPr lang="el-GR" sz="1200" i="1" kern="1200" baseline="0" dirty="0" smtClean="0">
                <a:solidFill>
                  <a:schemeClr val="tx1"/>
                </a:solidFill>
                <a:latin typeface="+mn-lt"/>
                <a:ea typeface="+mn-ea"/>
                <a:cs typeface="+mn-cs"/>
              </a:rPr>
              <a:t>ΜΟΝΤΕΛΟ ΜΟΥΣΙΚΗΣ ΑΝΑΠΑΡΑΣΤΑΣΗΣ</a:t>
            </a:r>
            <a:r>
              <a:rPr lang="el-GR" sz="1200" kern="1200" dirty="0" smtClean="0">
                <a:solidFill>
                  <a:schemeClr val="tx1"/>
                </a:solidFill>
                <a:latin typeface="+mn-lt"/>
                <a:ea typeface="+mn-ea"/>
                <a:cs typeface="+mn-cs"/>
              </a:rPr>
              <a:t>. (προσέξετε</a:t>
            </a:r>
            <a:r>
              <a:rPr lang="el-GR" sz="1200" kern="1200" baseline="0" dirty="0" smtClean="0">
                <a:solidFill>
                  <a:schemeClr val="tx1"/>
                </a:solidFill>
                <a:latin typeface="+mn-lt"/>
                <a:ea typeface="+mn-ea"/>
                <a:cs typeface="+mn-cs"/>
              </a:rPr>
              <a:t> ότι το μοντέλο δεν επεκτείνεται εύκολα στις άλλες δύο πράξεις). </a:t>
            </a:r>
            <a:endParaRPr lang="el-GR"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Η Ενότητα</a:t>
            </a:r>
            <a:r>
              <a:rPr lang="el-GR" baseline="0" dirty="0" smtClean="0"/>
              <a:t> αυτή δίνει </a:t>
            </a:r>
            <a:r>
              <a:rPr lang="el-GR" sz="1200" kern="1200" dirty="0" smtClean="0">
                <a:solidFill>
                  <a:schemeClr val="tx1"/>
                </a:solidFill>
                <a:latin typeface="+mn-lt"/>
                <a:ea typeface="+mn-ea"/>
                <a:cs typeface="+mn-cs"/>
              </a:rPr>
              <a:t>μία διαφορετική οπτική των μαθηματικών,</a:t>
            </a:r>
            <a:r>
              <a:rPr lang="el-GR" sz="1200" kern="1200" baseline="0" dirty="0" smtClean="0">
                <a:solidFill>
                  <a:schemeClr val="tx1"/>
                </a:solidFill>
                <a:latin typeface="+mn-lt"/>
                <a:ea typeface="+mn-ea"/>
                <a:cs typeface="+mn-cs"/>
              </a:rPr>
              <a:t> καθώς επίσης, </a:t>
            </a:r>
            <a:r>
              <a:rPr lang="el-GR" sz="1200" kern="1200" dirty="0" smtClean="0">
                <a:solidFill>
                  <a:schemeClr val="tx1"/>
                </a:solidFill>
                <a:latin typeface="+mn-lt"/>
                <a:ea typeface="+mn-ea"/>
                <a:cs typeface="+mn-cs"/>
              </a:rPr>
              <a:t>καταργεί τα “σύνορα” των διακριτών </a:t>
            </a:r>
            <a:r>
              <a:rPr lang="el-GR" sz="1200" kern="1200" dirty="0" err="1" smtClean="0">
                <a:solidFill>
                  <a:schemeClr val="tx1"/>
                </a:solidFill>
                <a:latin typeface="+mn-lt"/>
                <a:ea typeface="+mn-ea"/>
                <a:cs typeface="+mn-cs"/>
              </a:rPr>
              <a:t>γνωστ</a:t>
            </a:r>
            <a:r>
              <a:rPr lang="el-GR" sz="1200" kern="1200" dirty="0" smtClean="0">
                <a:solidFill>
                  <a:schemeClr val="tx1"/>
                </a:solidFill>
                <a:latin typeface="+mn-lt"/>
                <a:ea typeface="+mn-ea"/>
                <a:cs typeface="+mn-cs"/>
              </a:rPr>
              <a:t>. αντικειμένων και ο μαθητής αντιλαμβάνεται τη “συνομιλία” των επιστημών.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Δ΄ ενότητα: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Μέσα από βιωματικές δραστηριότητες, οι μαθητές πειραματίζονται με την κατασκευή του «μονόχορδου» οργάνου, εξερευνούν ελεύθερα τρόπους παραγωγής ήχων με το μουσικό όργανο του Πυθαγόρα, το Μονόχορδο, και παράγουν διάφορους ήχους. Αναγνωρίζουν ότι η παραγωγή του ήχου είναι αποτέλεσμα της ταλάντωσης της χορδής (του μονόχορδου). Επίσης, μελετούν την έννοια του κλάσματος ως “μέρος” του “όλου” και υπολογίζουν πόσα εκατοστά είναι μέρος της χορδής του μονόχορδου για να ακούσουν το αντίστοιχο ήχο. Συνεπώς, διερευνούν ένα πραγματικό πρόβλημα σε συνεργασία με τα μέλη των ομάδων τους, όπου πρέπει να επικοινωνήσουν μεταξύ τους, να ερευνήσουν τα δεδομένα τους, να αξιολογήσουν την εργασία τους μέσα στην ομάδα και να παρουσιάσουν το αποτέλεσμα της εργασίας τους στους υπόλοιπους συμμαθητές τους.</a:t>
            </a:r>
            <a:endParaRPr lang="el-GR" dirty="0" smtClean="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12 φύλλα εργασίας (με σύνολο 30 σελίδων)</a:t>
            </a:r>
          </a:p>
          <a:p>
            <a:endParaRPr lang="el-GR" dirty="0" smtClean="0"/>
          </a:p>
          <a:p>
            <a:r>
              <a:rPr lang="el-GR" dirty="0" smtClean="0"/>
              <a:t>Ρυθμικές κάρτες (2η ενότητα) , Ρυθμικό τρενάκι (3η ενότητα)</a:t>
            </a:r>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Οι διδασκαλίες που υλοποιήθηκαν στο κάθε σχολείο είχαν διάρκεια τεσσάρων διδακτικών ωρών:</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-στην ενότητα «Μουσικά Μαθηματικά» δούλεψαν εταιρικά, δηλαδή σε συνεργασία με τον διπλανό τους, χρησιμοποιώντας από κοινού τις κάρτες (με ρυθμικές αξίες φθόγγων) και να επικοινωνήσουν κατά τη διάρκεια ενασχόλησής και εξοικείωσής τους με το χειραπτικό υλικό.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 - Αντίστοιχα για την ενότητα «Ηχοκατασκευές», εργάστηκαν</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οι μαθητές και μαθήτριες σε ομάδες, ανέλαβαν πρωτοβουλίες, κατένειμαν  ρόλους στα μέλη της ομάδας τους</a:t>
            </a:r>
            <a:r>
              <a:rPr lang="el-GR" sz="1200" kern="1200" baseline="0" dirty="0" smtClean="0">
                <a:solidFill>
                  <a:schemeClr val="tx1"/>
                </a:solidFill>
                <a:latin typeface="+mn-lt"/>
                <a:ea typeface="+mn-ea"/>
                <a:cs typeface="+mn-cs"/>
              </a:rPr>
              <a:t> και συνεργάστηκαν </a:t>
            </a:r>
            <a:r>
              <a:rPr lang="el-GR" sz="1200" kern="1200" dirty="0" smtClean="0">
                <a:solidFill>
                  <a:schemeClr val="tx1"/>
                </a:solidFill>
                <a:latin typeface="+mn-lt"/>
                <a:ea typeface="+mn-ea"/>
                <a:cs typeface="+mn-cs"/>
              </a:rPr>
              <a:t>ώστε να επιτύχουν ένα μαθησιακό προϊόν.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(Επιγραμματικά, στη συγκεκριμένη διδασκαλία, η κάθε ομάδα</a:t>
            </a:r>
            <a:r>
              <a:rPr lang="el-GR" sz="1200" kern="1200" baseline="0" dirty="0" smtClean="0">
                <a:solidFill>
                  <a:schemeClr val="tx1"/>
                </a:solidFill>
                <a:latin typeface="+mn-lt"/>
                <a:ea typeface="+mn-ea"/>
                <a:cs typeface="+mn-cs"/>
              </a:rPr>
              <a:t> ε</a:t>
            </a:r>
            <a:r>
              <a:rPr lang="el-GR" sz="1200" kern="1200" dirty="0" smtClean="0">
                <a:solidFill>
                  <a:schemeClr val="tx1"/>
                </a:solidFill>
                <a:latin typeface="+mn-lt"/>
                <a:ea typeface="+mn-ea"/>
                <a:cs typeface="+mn-cs"/>
              </a:rPr>
              <a:t>ίχε το δικό της μονόχορδο, το οποίο επεξεργάστηκαν όλα τα μέλη και κατέγραψαν</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τις παρατηρήσεις τους σχετικά με τον τρόπο λειτουργίας του για την παραγωγή ήχων, συζήτησαν τις απόψεις και τις παρατηρήσεις αυτές μεταξύ τους και προσπάθησαν να επιλύσουν ένα πραγματικό πρόβλημα, τη δημιουργία συγκεκριμένων ήχων μέσα από μαθηματικούς υπολογισμούς. Στη συνέχεια, παρουσίασαν μία δική τους μουσική σύνθεση με τους ήχους που παρήγαγαν μέσω της ομαδικής τους έρευνας.</a:t>
            </a:r>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smtClean="0"/>
              <a:t>Παρουσίαση υλικού</a:t>
            </a:r>
            <a:r>
              <a:rPr lang="el-GR" b="1" baseline="0" dirty="0" smtClean="0"/>
              <a:t> και δραστηριοτήτων 2ης ενότητας:</a:t>
            </a:r>
            <a:endParaRPr lang="el-GR" b="1" dirty="0" smtClean="0"/>
          </a:p>
          <a:p>
            <a:endParaRPr lang="el-GR" dirty="0" smtClean="0"/>
          </a:p>
          <a:p>
            <a:r>
              <a:rPr lang="el-GR" baseline="0" dirty="0" smtClean="0"/>
              <a:t>Μοιράζεται το υλικό στους φοιτητές.</a:t>
            </a:r>
          </a:p>
          <a:p>
            <a:r>
              <a:rPr lang="el-GR" sz="1200" kern="1200" baseline="0" dirty="0" smtClean="0">
                <a:solidFill>
                  <a:schemeClr val="tx1"/>
                </a:solidFill>
                <a:latin typeface="+mn-lt"/>
                <a:ea typeface="+mn-ea"/>
                <a:cs typeface="+mn-cs"/>
              </a:rPr>
              <a:t>Ζητούμε η κάθε ομάδα να τοποθετήσει τις κάρτες, ξεκινώντας με κορυφή το «ολόκληρο», από κάτω τις 2 κάρτες με τα «μισά» </a:t>
            </a:r>
            <a:r>
              <a:rPr lang="el-GR" sz="1200" kern="1200" baseline="0" dirty="0" err="1" smtClean="0">
                <a:solidFill>
                  <a:schemeClr val="tx1"/>
                </a:solidFill>
                <a:latin typeface="+mn-lt"/>
                <a:ea typeface="+mn-ea"/>
                <a:cs typeface="+mn-cs"/>
              </a:rPr>
              <a:t>κ.ο.κ</a:t>
            </a:r>
            <a:r>
              <a:rPr lang="el-GR" sz="1200" kern="1200" baseline="0" dirty="0" smtClean="0">
                <a:solidFill>
                  <a:schemeClr val="tx1"/>
                </a:solidFill>
                <a:latin typeface="+mn-lt"/>
                <a:ea typeface="+mn-ea"/>
                <a:cs typeface="+mn-cs"/>
              </a:rPr>
              <a:t>. (όπως φαίνεται στο σχήμα).</a:t>
            </a:r>
          </a:p>
          <a:p>
            <a:r>
              <a:rPr lang="el-GR" sz="1200" kern="1200" baseline="0" dirty="0" smtClean="0">
                <a:solidFill>
                  <a:schemeClr val="tx1"/>
                </a:solidFill>
                <a:latin typeface="+mn-lt"/>
                <a:ea typeface="+mn-ea"/>
                <a:cs typeface="+mn-cs"/>
              </a:rPr>
              <a:t>Έπειτα, καλούνται να αποδώσουν τις ρυθμικές αξίες μουσικών φθόγγων με </a:t>
            </a:r>
            <a:r>
              <a:rPr lang="el-GR" sz="1200" b="1" kern="1200" baseline="0" dirty="0" smtClean="0">
                <a:solidFill>
                  <a:schemeClr val="tx1"/>
                </a:solidFill>
                <a:latin typeface="+mn-lt"/>
                <a:ea typeface="+mn-ea"/>
                <a:cs typeface="+mn-cs"/>
              </a:rPr>
              <a:t>κλάσματα.</a:t>
            </a:r>
          </a:p>
          <a:p>
            <a:r>
              <a:rPr lang="el-GR" sz="1200" b="0" kern="1200" baseline="0" dirty="0" smtClean="0">
                <a:solidFill>
                  <a:schemeClr val="tx1"/>
                </a:solidFill>
                <a:latin typeface="+mn-lt"/>
                <a:ea typeface="+mn-ea"/>
                <a:cs typeface="+mn-cs"/>
              </a:rPr>
              <a:t>Διαπιστώνεται πώς προκύπτουν οι ονομασίες των ρυθμικών αξιών (ολόκληρο, μισό..) και οι σχέσεις μεταξύ τους (1 ολόκληρο είναι 2 μισά κλπ)</a:t>
            </a:r>
          </a:p>
          <a:p>
            <a:r>
              <a:rPr lang="el-GR" sz="1200" kern="1200" baseline="0" dirty="0" smtClean="0">
                <a:solidFill>
                  <a:schemeClr val="tx1"/>
                </a:solidFill>
                <a:latin typeface="+mn-lt"/>
                <a:ea typeface="+mn-ea"/>
                <a:cs typeface="+mn-cs"/>
              </a:rPr>
              <a:t>	</a:t>
            </a:r>
          </a:p>
          <a:p>
            <a:endParaRPr lang="el-GR" sz="1200" kern="1200" baseline="0" dirty="0" smtClean="0">
              <a:solidFill>
                <a:schemeClr val="tx1"/>
              </a:solidFill>
              <a:latin typeface="+mn-lt"/>
              <a:ea typeface="+mn-ea"/>
              <a:cs typeface="+mn-cs"/>
            </a:endParaRPr>
          </a:p>
          <a:p>
            <a:r>
              <a:rPr lang="el-GR" sz="1200" kern="1200" baseline="0" dirty="0" smtClean="0">
                <a:solidFill>
                  <a:schemeClr val="tx1"/>
                </a:solidFill>
                <a:latin typeface="+mn-lt"/>
                <a:ea typeface="+mn-ea"/>
                <a:cs typeface="+mn-cs"/>
              </a:rPr>
              <a:t>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i="1" kern="1200" baseline="0" dirty="0" err="1" smtClean="0">
                <a:solidFill>
                  <a:schemeClr val="tx1"/>
                </a:solidFill>
                <a:latin typeface="+mn-lt"/>
                <a:ea typeface="+mn-ea"/>
                <a:cs typeface="+mn-cs"/>
              </a:rPr>
              <a:t>Διδ</a:t>
            </a:r>
            <a:r>
              <a:rPr lang="el-GR" sz="1200" i="1" kern="1200" baseline="0" dirty="0" smtClean="0">
                <a:solidFill>
                  <a:schemeClr val="tx1"/>
                </a:solidFill>
                <a:latin typeface="+mn-lt"/>
                <a:ea typeface="+mn-ea"/>
                <a:cs typeface="+mn-cs"/>
              </a:rPr>
              <a:t>. Στόχος : </a:t>
            </a:r>
            <a:r>
              <a:rPr lang="el-GR" sz="1200" kern="1200" baseline="0" dirty="0" smtClean="0">
                <a:solidFill>
                  <a:schemeClr val="tx1"/>
                </a:solidFill>
                <a:latin typeface="+mn-lt"/>
                <a:ea typeface="+mn-ea"/>
                <a:cs typeface="+mn-cs"/>
              </a:rPr>
              <a:t>Να μπορούν να κάνουν την αντιστοιχία των ρυθμικών αξιών φθογγόσημων με κλασματικούς αριθμούς. 	</a:t>
            </a:r>
          </a:p>
          <a:p>
            <a:endParaRPr lang="el-GR" sz="1200" i="1" kern="1200" baseline="0" dirty="0" smtClean="0">
              <a:solidFill>
                <a:schemeClr val="tx1"/>
              </a:solidFill>
              <a:latin typeface="+mn-lt"/>
              <a:ea typeface="+mn-ea"/>
              <a:cs typeface="+mn-cs"/>
            </a:endParaRPr>
          </a:p>
          <a:p>
            <a:r>
              <a:rPr lang="el-GR" sz="1200" i="1" kern="1200" baseline="0" dirty="0" smtClean="0">
                <a:solidFill>
                  <a:schemeClr val="tx1"/>
                </a:solidFill>
                <a:latin typeface="+mn-lt"/>
                <a:ea typeface="+mn-ea"/>
                <a:cs typeface="+mn-cs"/>
              </a:rPr>
              <a:t>Ατομική Εργασία 1 </a:t>
            </a:r>
          </a:p>
          <a:p>
            <a:r>
              <a:rPr lang="el-GR" sz="1200" kern="1200" baseline="0" dirty="0" smtClean="0">
                <a:solidFill>
                  <a:schemeClr val="tx1"/>
                </a:solidFill>
                <a:latin typeface="+mn-lt"/>
                <a:ea typeface="+mn-ea"/>
                <a:cs typeface="+mn-cs"/>
              </a:rPr>
              <a:t>«Στον πρώτο πίνακα υπάρχουν τρεις στήλες από τις οποίες η πρώτη έχει μουσικούς φθόγγους (</a:t>
            </a:r>
            <a:r>
              <a:rPr lang="el-GR" sz="1200" i="1" kern="1200" baseline="0" dirty="0" smtClean="0">
                <a:solidFill>
                  <a:schemeClr val="tx1"/>
                </a:solidFill>
                <a:latin typeface="+mn-lt"/>
                <a:ea typeface="+mn-ea"/>
                <a:cs typeface="+mn-cs"/>
              </a:rPr>
              <a:t>ολόκληρο, μισό, τέταρτο, όγδοο, δέκατο έκτο). </a:t>
            </a:r>
            <a:r>
              <a:rPr lang="el-GR" sz="1200" i="0" kern="1200" baseline="0" dirty="0" smtClean="0">
                <a:solidFill>
                  <a:schemeClr val="tx1"/>
                </a:solidFill>
                <a:latin typeface="+mn-lt"/>
                <a:ea typeface="+mn-ea"/>
                <a:cs typeface="+mn-cs"/>
              </a:rPr>
              <a:t>Στη δεύτερη στήλη οι μαθητές συμπληρώνουν τα ονόματα των φθόγγων που υπάρχουν στην πρώτη στήλη και έπειτα στην τρίτη στήλη, γράφουν τον κλασματικό αριθμό που αντιστοιχεί στην ρυθμική αξία των φθόγγων. Χρησιμοποιούν τις κάρτες με τις οποίες ασχολήθηκαν προηγουμένως. </a:t>
            </a:r>
          </a:p>
          <a:p>
            <a:r>
              <a:rPr lang="el-GR" sz="1200" i="0" kern="1200" baseline="0" dirty="0" smtClean="0">
                <a:solidFill>
                  <a:schemeClr val="tx1"/>
                </a:solidFill>
                <a:latin typeface="+mn-lt"/>
                <a:ea typeface="+mn-ea"/>
                <a:cs typeface="+mn-cs"/>
              </a:rPr>
              <a:t>Στο δεύτερο πίνακα υπάρχουν τρεις στήλες από τις οποίες η πρώτη έχει έναν κλασματικό αριθμό. Τώρα οι μαθητές-τριες γράφουν στη δεύτερη στήλη με γράμματα και στη τρίτη στήλη με μουσικές νότες που αντιστοιχούν με τον κάθε κλασματικό αριθμό.»	</a:t>
            </a:r>
          </a:p>
          <a:p>
            <a:endParaRPr lang="el-GR" i="0"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smtClean="0"/>
              <a:t>Διδ</a:t>
            </a:r>
            <a:r>
              <a:rPr lang="el-GR" dirty="0" smtClean="0"/>
              <a:t>. Στόχος: </a:t>
            </a:r>
            <a:r>
              <a:rPr lang="el-GR" sz="1200" kern="1200" baseline="0" dirty="0" smtClean="0">
                <a:solidFill>
                  <a:schemeClr val="tx1"/>
                </a:solidFill>
                <a:latin typeface="+mn-lt"/>
                <a:ea typeface="+mn-ea"/>
                <a:cs typeface="+mn-cs"/>
              </a:rPr>
              <a:t>Να ανακαλύπτουν την ισοδυναμία κλασμάτων με την βοήθεια των μουσικών φθόγγων.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	</a:t>
            </a:r>
          </a:p>
          <a:p>
            <a:r>
              <a:rPr lang="el-GR" sz="1200" i="1" kern="1200" baseline="0" dirty="0" smtClean="0">
                <a:solidFill>
                  <a:schemeClr val="tx1"/>
                </a:solidFill>
                <a:latin typeface="+mn-lt"/>
                <a:ea typeface="+mn-ea"/>
                <a:cs typeface="+mn-cs"/>
              </a:rPr>
              <a:t>Ατομική Εργασία 2 </a:t>
            </a:r>
          </a:p>
          <a:p>
            <a:r>
              <a:rPr lang="el-GR" sz="1200" kern="1200" baseline="0" dirty="0" smtClean="0">
                <a:solidFill>
                  <a:schemeClr val="tx1"/>
                </a:solidFill>
                <a:latin typeface="+mn-lt"/>
                <a:ea typeface="+mn-ea"/>
                <a:cs typeface="+mn-cs"/>
              </a:rPr>
              <a:t>«Στον πίνακα υπάρχουν δύο στήλες. Ο μαθητής-</a:t>
            </a:r>
            <a:r>
              <a:rPr lang="el-GR" sz="1200" kern="1200" baseline="0" dirty="0" err="1" smtClean="0">
                <a:solidFill>
                  <a:schemeClr val="tx1"/>
                </a:solidFill>
                <a:latin typeface="+mn-lt"/>
                <a:ea typeface="+mn-ea"/>
                <a:cs typeface="+mn-cs"/>
              </a:rPr>
              <a:t>τρια</a:t>
            </a:r>
            <a:r>
              <a:rPr lang="el-GR" sz="1200" kern="1200" baseline="0" dirty="0" smtClean="0">
                <a:solidFill>
                  <a:schemeClr val="tx1"/>
                </a:solidFill>
                <a:latin typeface="+mn-lt"/>
                <a:ea typeface="+mn-ea"/>
                <a:cs typeface="+mn-cs"/>
              </a:rPr>
              <a:t> καλείται να ανακαλύψει την ισοδυναμία κλασμάτων και να γράψει στην πρώτη στήλη τους μουσικούς φθόγγους και στη δεύτερη τα κλάσματα που εκφράζουν την ίδια ποσότητα.»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err="1" smtClean="0">
                <a:solidFill>
                  <a:schemeClr val="tx1"/>
                </a:solidFill>
                <a:latin typeface="+mn-lt"/>
                <a:ea typeface="+mn-ea"/>
                <a:cs typeface="+mn-cs"/>
              </a:rPr>
              <a:t>Διδ</a:t>
            </a:r>
            <a:r>
              <a:rPr lang="el-GR" sz="1200" kern="1200" baseline="0" dirty="0" smtClean="0">
                <a:solidFill>
                  <a:schemeClr val="tx1"/>
                </a:solidFill>
                <a:latin typeface="+mn-lt"/>
                <a:ea typeface="+mn-ea"/>
                <a:cs typeface="+mn-cs"/>
              </a:rPr>
              <a:t>. Στόχος: Να συγκρίνουν και να διατάσσουν ετερώνυμες κλασματικές μονάδες που αναφέρονται στην ίδια μονάδα και είναι με τη μορφή αριθμών και μουσικών συμβόλων.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	</a:t>
            </a:r>
          </a:p>
          <a:p>
            <a:r>
              <a:rPr lang="el-GR" sz="1200" i="1" kern="1200" baseline="0" dirty="0" smtClean="0">
                <a:solidFill>
                  <a:schemeClr val="tx1"/>
                </a:solidFill>
                <a:latin typeface="+mn-lt"/>
                <a:ea typeface="+mn-ea"/>
                <a:cs typeface="+mn-cs"/>
              </a:rPr>
              <a:t>Ατομική Εργασία 3 </a:t>
            </a:r>
          </a:p>
          <a:p>
            <a:r>
              <a:rPr lang="el-GR" sz="1200" kern="1200" baseline="0" dirty="0" smtClean="0">
                <a:solidFill>
                  <a:schemeClr val="tx1"/>
                </a:solidFill>
                <a:latin typeface="+mn-lt"/>
                <a:ea typeface="+mn-ea"/>
                <a:cs typeface="+mn-cs"/>
              </a:rPr>
              <a:t>«Οι μαθητές-τριες τοποθετούν κλασματικές μονάδες από την μεγαλύτερη στην μικρότερη, αφού πρώτα αντικαταστήσουν τις νότες με τις αντίστοιχες κλασματικές μονάδες.»</a:t>
            </a:r>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smtClean="0"/>
              <a:t>Διδ</a:t>
            </a:r>
            <a:r>
              <a:rPr lang="el-GR" dirty="0" smtClean="0"/>
              <a:t>.</a:t>
            </a:r>
            <a:r>
              <a:rPr lang="el-GR" baseline="0" dirty="0" smtClean="0"/>
              <a:t> Στόχος: </a:t>
            </a:r>
            <a:r>
              <a:rPr lang="el-GR" sz="1200" kern="1200" baseline="0" dirty="0" smtClean="0">
                <a:solidFill>
                  <a:schemeClr val="tx1"/>
                </a:solidFill>
                <a:latin typeface="+mn-lt"/>
                <a:ea typeface="+mn-ea"/>
                <a:cs typeface="+mn-cs"/>
              </a:rPr>
              <a:t>Να προσθέτουν ρυθμικές αξίες φθόγγων για να εξάγουν κλασματικό αριθμό. 	</a:t>
            </a:r>
          </a:p>
          <a:p>
            <a:endParaRPr lang="el-GR" dirty="0" smtClean="0"/>
          </a:p>
          <a:p>
            <a:r>
              <a:rPr lang="el-GR" sz="1200" i="1" kern="1200" baseline="0" dirty="0" smtClean="0">
                <a:solidFill>
                  <a:schemeClr val="tx1"/>
                </a:solidFill>
                <a:latin typeface="+mn-lt"/>
                <a:ea typeface="+mn-ea"/>
                <a:cs typeface="+mn-cs"/>
              </a:rPr>
              <a:t>Ατομική Εργασία 4 </a:t>
            </a:r>
          </a:p>
          <a:p>
            <a:r>
              <a:rPr lang="el-GR" sz="1200" kern="1200" baseline="0" dirty="0" smtClean="0">
                <a:solidFill>
                  <a:schemeClr val="tx1"/>
                </a:solidFill>
                <a:latin typeface="+mn-lt"/>
                <a:ea typeface="+mn-ea"/>
                <a:cs typeface="+mn-cs"/>
              </a:rPr>
              <a:t>«Οι μαθητές-τριες εκτελούν προσθέσεις με μουσικούς φθόγγους, γράφουν στη δεύτερη στήλη του πίνακα τη σκέψη που έκαναν και έπειτα στην τρίτη στήλη το κλάσμα που προκύπτει.»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smtClean="0"/>
              <a:t>Διδ</a:t>
            </a:r>
            <a:r>
              <a:rPr lang="el-GR" dirty="0" smtClean="0"/>
              <a:t>. Στόχος: </a:t>
            </a:r>
            <a:r>
              <a:rPr lang="el-GR" sz="1200" kern="1200" baseline="0" dirty="0" smtClean="0">
                <a:solidFill>
                  <a:schemeClr val="tx1"/>
                </a:solidFill>
                <a:latin typeface="+mn-lt"/>
                <a:ea typeface="+mn-ea"/>
                <a:cs typeface="+mn-cs"/>
              </a:rPr>
              <a:t>Να αφαιρούν ρυθμικές αξίες φθόγγων και να εξάγουν κλασματικό αριθμό. 	</a:t>
            </a:r>
          </a:p>
          <a:p>
            <a:endParaRPr lang="el-GR" dirty="0" smtClean="0"/>
          </a:p>
          <a:p>
            <a:r>
              <a:rPr lang="el-GR" sz="1200" i="1" kern="1200" baseline="0" dirty="0" smtClean="0">
                <a:solidFill>
                  <a:schemeClr val="tx1"/>
                </a:solidFill>
                <a:latin typeface="+mn-lt"/>
                <a:ea typeface="+mn-ea"/>
                <a:cs typeface="+mn-cs"/>
              </a:rPr>
              <a:t>Ατομική Εργασία 5 </a:t>
            </a:r>
          </a:p>
          <a:p>
            <a:r>
              <a:rPr lang="el-GR" sz="1200" kern="1200" baseline="0" dirty="0" smtClean="0">
                <a:solidFill>
                  <a:schemeClr val="tx1"/>
                </a:solidFill>
                <a:latin typeface="+mn-lt"/>
                <a:ea typeface="+mn-ea"/>
                <a:cs typeface="+mn-cs"/>
              </a:rPr>
              <a:t>«Οι μαθητές-τριες εκτελούν αφαιρέσεις με μουσικούς φθόγγους, γράφουν στη δεύτερη στήλη του πίνακα τη σκέψη που έκαναν και έπειτα στην τρίτη στήλη το κλάσμα που προκύπτει.»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smtClean="0"/>
              <a:t>Διδ</a:t>
            </a:r>
            <a:r>
              <a:rPr lang="el-GR" dirty="0" smtClean="0"/>
              <a:t>. Στόχος: </a:t>
            </a:r>
            <a:r>
              <a:rPr lang="el-GR" sz="1200" kern="1200" baseline="0" dirty="0" smtClean="0">
                <a:solidFill>
                  <a:schemeClr val="tx1"/>
                </a:solidFill>
                <a:latin typeface="+mn-lt"/>
                <a:ea typeface="+mn-ea"/>
                <a:cs typeface="+mn-cs"/>
              </a:rPr>
              <a:t>Να κάνουν προσθέσεις και αφαιρέσεις κλασματικών αριθμών (που προκύπτουν από την επανάληψη κλασματικών μονάδων ½, ¼, 1/8, 1/16) με τη βοήθεια του μοντέλου μουσικής αναπαράστασης .	</a:t>
            </a:r>
          </a:p>
          <a:p>
            <a:endParaRPr lang="el-GR" dirty="0" smtClean="0"/>
          </a:p>
          <a:p>
            <a:r>
              <a:rPr lang="el-GR" sz="1200" i="1" kern="1200" baseline="0" dirty="0" smtClean="0">
                <a:solidFill>
                  <a:schemeClr val="tx1"/>
                </a:solidFill>
                <a:latin typeface="+mn-lt"/>
                <a:ea typeface="+mn-ea"/>
                <a:cs typeface="+mn-cs"/>
              </a:rPr>
              <a:t>Ατομική Εργασία 6 </a:t>
            </a:r>
          </a:p>
          <a:p>
            <a:r>
              <a:rPr lang="el-GR" sz="1200" kern="1200" baseline="0" dirty="0" smtClean="0">
                <a:solidFill>
                  <a:schemeClr val="tx1"/>
                </a:solidFill>
                <a:latin typeface="+mn-lt"/>
                <a:ea typeface="+mn-ea"/>
                <a:cs typeface="+mn-cs"/>
              </a:rPr>
              <a:t>«Οι μαθητές-τριες εκτελούν πράξεις αφαίρεσης και πρόσθεσης κλασμάτων, χρησιμοποιώντας στοιχεία Μουσικής, τις ρυθμικές αξίες φθόγγων. Συγκεκριμένα, μετατρέπουν τα κλάσματα στις αντίστοιχες ρυθμικές αξίες και κάνουν την πράξη αντί της μαθηματικής λύσης (μετατροπή κλασμάτων σε ομώνυμα). Στην τρίτη στήλη γράφουν τον κλασματικό αριθμό που προκύπτει.»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Το</a:t>
            </a:r>
            <a:r>
              <a:rPr lang="el-GR" baseline="0" dirty="0" smtClean="0"/>
              <a:t> θέμα της διπλωματικής εργασίας στα πλαίσια αυτού του μεταπτυχιακού , </a:t>
            </a:r>
          </a:p>
          <a:p>
            <a:r>
              <a:rPr lang="el-GR" baseline="0" dirty="0" smtClean="0"/>
              <a:t>θα έλεγα ότι εμπνέεται από τον τίτλο του.</a:t>
            </a:r>
          </a:p>
          <a:p>
            <a:pPr>
              <a:buFont typeface="Arial" pitchFamily="34" charset="0"/>
              <a:buChar char="•"/>
            </a:pPr>
            <a:r>
              <a:rPr lang="el-GR" baseline="0" dirty="0" smtClean="0"/>
              <a:t> Η σύγχρονη διδακτική προσέγγιση (με την οποία ασχολήθηκα) είναι η Διεπιστημονική Προσέγγιση, </a:t>
            </a:r>
          </a:p>
          <a:p>
            <a:pPr>
              <a:buFont typeface="Arial" pitchFamily="34" charset="0"/>
              <a:buNone/>
            </a:pPr>
            <a:r>
              <a:rPr lang="el-GR" sz="1200" kern="1200" baseline="0" dirty="0" smtClean="0">
                <a:solidFill>
                  <a:schemeClr val="tx1"/>
                </a:solidFill>
                <a:latin typeface="+mn-lt"/>
                <a:ea typeface="+mn-ea"/>
                <a:cs typeface="+mn-cs"/>
              </a:rPr>
              <a:t> όπου επιχειρούνται με ποικίλους τρόπους, διασυνδέσεις και συσχετίσεις μεταξύ του περιεχομένου  διαφορετικών μαθημάτων, προκειμένου να εξασφαλιστεί πληρέστερη και σφαιρικότερη μελέτη του περιεχομένου των γνωστικών αντικειμένων. </a:t>
            </a:r>
          </a:p>
          <a:p>
            <a:pPr>
              <a:buFont typeface="Arial" pitchFamily="34" charset="0"/>
              <a:buChar char="•"/>
            </a:pPr>
            <a:r>
              <a:rPr lang="el-GR" sz="1200" b="0" kern="1200" baseline="0" dirty="0" smtClean="0">
                <a:solidFill>
                  <a:schemeClr val="tx1"/>
                </a:solidFill>
                <a:latin typeface="+mn-lt"/>
                <a:ea typeface="+mn-ea"/>
                <a:cs typeface="+mn-cs"/>
              </a:rPr>
              <a:t> </a:t>
            </a:r>
            <a:r>
              <a:rPr lang="el-GR" sz="1400" b="0" dirty="0" smtClean="0">
                <a:latin typeface="Trebuchet MS" pitchFamily="34" charset="0"/>
              </a:rPr>
              <a:t>Σχεδιάστηκε ένα Διεπιστημονικό Σενάριο</a:t>
            </a:r>
            <a:endParaRPr lang="en-US" sz="1400" b="0" dirty="0" smtClean="0">
              <a:latin typeface="Trebuchet MS" pitchFamily="34" charset="0"/>
            </a:endParaRPr>
          </a:p>
          <a:p>
            <a:pPr marL="268288" indent="-173038">
              <a:lnSpc>
                <a:spcPct val="110000"/>
              </a:lnSpc>
              <a:spcBef>
                <a:spcPts val="1200"/>
              </a:spcBef>
              <a:buNone/>
            </a:pPr>
            <a:r>
              <a:rPr lang="en-US" sz="1200" i="1" dirty="0" smtClean="0">
                <a:latin typeface="Trebuchet MS" pitchFamily="34" charset="0"/>
              </a:rPr>
              <a:t>   </a:t>
            </a:r>
            <a:r>
              <a:rPr lang="el-GR" sz="1200" i="1" dirty="0" smtClean="0">
                <a:latin typeface="Trebuchet MS" pitchFamily="34" charset="0"/>
              </a:rPr>
              <a:t>με στόχο:</a:t>
            </a:r>
            <a:endParaRPr lang="en-US" sz="1200" i="1" dirty="0" smtClean="0">
              <a:latin typeface="Trebuchet MS" pitchFamily="34" charset="0"/>
            </a:endParaRPr>
          </a:p>
          <a:p>
            <a:pPr marL="268288" indent="-95250">
              <a:lnSpc>
                <a:spcPct val="110000"/>
              </a:lnSpc>
              <a:spcBef>
                <a:spcPts val="1200"/>
              </a:spcBef>
              <a:buNone/>
              <a:tabLst>
                <a:tab pos="4035425" algn="l"/>
              </a:tabLst>
            </a:pPr>
            <a:r>
              <a:rPr lang="el-GR" sz="1200" dirty="0" smtClean="0">
                <a:latin typeface="Trebuchet MS" pitchFamily="34" charset="0"/>
              </a:rPr>
              <a:t> τη λειτουργική σύνθεση τριών γνωστικών αντικειμένων, των Μαθηματικών, της Μουσικής και των Φυσικών Επιστημών σε μία κοινή προσέγγιση κατανόησης των</a:t>
            </a:r>
            <a:r>
              <a:rPr lang="el-GR" sz="1200" baseline="0" dirty="0" smtClean="0">
                <a:latin typeface="Trebuchet MS" pitchFamily="34" charset="0"/>
              </a:rPr>
              <a:t> </a:t>
            </a:r>
            <a:r>
              <a:rPr lang="el-GR" sz="1200" dirty="0" smtClean="0">
                <a:latin typeface="Trebuchet MS" pitchFamily="34" charset="0"/>
              </a:rPr>
              <a:t>εννοιών και συγκρότησης ενός ενιαίου συνόλου γνώσεων. </a:t>
            </a:r>
          </a:p>
          <a:p>
            <a:pPr>
              <a:buFont typeface="Arial" pitchFamily="34" charset="0"/>
              <a:buChar char="•"/>
            </a:pPr>
            <a:endParaRPr lang="el-GR" baseline="0" dirty="0" smtClean="0"/>
          </a:p>
          <a:p>
            <a:pPr>
              <a:buFont typeface="Arial" pitchFamily="34" charset="0"/>
              <a:buChar char="•"/>
            </a:pPr>
            <a:endParaRPr lang="el-GR" baseline="0" dirty="0" smtClean="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(συνέχεια με αφαιρέσεις)</a:t>
            </a:r>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Με την εφαρμογή του</a:t>
            </a:r>
            <a:r>
              <a:rPr lang="el-GR" sz="1200" kern="1200" baseline="0" dirty="0" smtClean="0">
                <a:solidFill>
                  <a:schemeClr val="tx1"/>
                </a:solidFill>
                <a:latin typeface="+mn-lt"/>
                <a:ea typeface="+mn-ea"/>
                <a:cs typeface="+mn-cs"/>
              </a:rPr>
              <a:t> στα σχολεία, το σενάριο αξιολογήθηκε</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Α) για </a:t>
            </a:r>
            <a:r>
              <a:rPr lang="el-GR" sz="1200" b="1" kern="1200" baseline="0" dirty="0" smtClean="0">
                <a:solidFill>
                  <a:schemeClr val="tx1"/>
                </a:solidFill>
                <a:latin typeface="+mn-lt"/>
                <a:ea typeface="+mn-ea"/>
                <a:cs typeface="+mn-cs"/>
              </a:rPr>
              <a:t>τη διαδικασία υλοποίησής του </a:t>
            </a:r>
            <a:r>
              <a:rPr lang="el-GR" sz="1200" kern="1200" baseline="0" dirty="0" smtClean="0">
                <a:solidFill>
                  <a:schemeClr val="tx1"/>
                </a:solidFill>
                <a:latin typeface="+mn-lt"/>
                <a:ea typeface="+mn-ea"/>
                <a:cs typeface="+mn-cs"/>
              </a:rPr>
              <a:t>και </a:t>
            </a:r>
            <a:r>
              <a:rPr lang="el-GR" sz="1200" kern="1200" dirty="0" smtClean="0">
                <a:solidFill>
                  <a:schemeClr val="tx1"/>
                </a:solidFill>
                <a:latin typeface="+mn-lt"/>
                <a:ea typeface="+mn-ea"/>
                <a:cs typeface="+mn-cs"/>
              </a:rPr>
              <a:t>διαπιστώθηκε ότι οι μαθητές-τριες συμμετείχαν με αμείωτο ενδιαφέρον στις δραστηριότητες του σεναρίου. Συγκεκριμένα,</a:t>
            </a:r>
            <a:r>
              <a:rPr lang="el-GR" sz="1200" kern="1200" baseline="0" dirty="0" smtClean="0">
                <a:solidFill>
                  <a:schemeClr val="tx1"/>
                </a:solidFill>
                <a:latin typeface="+mn-lt"/>
                <a:ea typeface="+mn-ea"/>
                <a:cs typeface="+mn-cs"/>
              </a:rPr>
              <a:t> σ</a:t>
            </a:r>
            <a:r>
              <a:rPr lang="el-GR" sz="1200" kern="1200" dirty="0" smtClean="0">
                <a:solidFill>
                  <a:schemeClr val="tx1"/>
                </a:solidFill>
                <a:latin typeface="+mn-lt"/>
                <a:ea typeface="+mn-ea"/>
                <a:cs typeface="+mn-cs"/>
              </a:rPr>
              <a:t>τη δεύτερη ενότητα, οι μαθητές εξέφρασαν το ενδιαφέρον τους για τη διαφορετικότητα του μαθήματος και τον ενθουσιασμό τους για τη δυνατότητα που είχαν να επιλέξουν οι ίδιοι τον τρόπο επίλυσης των ασκήσεων (μαθηματικό – περιγραφικό με τη χρήση χειραπτικού υλικού, μουσικό). Αντίστοιχα, στην τέταρτη ενότητα, οι μαθητές ανέλαβαν ενεργητικό ρόλο,</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μελέτησαν τη λειτουργία του μονόχορδου στα πλαίσια της</a:t>
            </a:r>
            <a:r>
              <a:rPr lang="el-GR" sz="1200" b="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ομαδικής εργασίας, ανέλαβαν ρόλους στην ομάδα και διαπίστωσαν ότι  η συνεργασία τους ήταν απαραίτητη για τη δημιουργία των “πυθαγόρειων” ήχων στο μονόχορδο.</a:t>
            </a:r>
            <a:r>
              <a:rPr lang="el-GR"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Β) </a:t>
            </a:r>
            <a:r>
              <a:rPr lang="el-GR" sz="1200" kern="1200" dirty="0" smtClean="0">
                <a:solidFill>
                  <a:schemeClr val="tx1"/>
                </a:solidFill>
                <a:latin typeface="+mn-lt"/>
                <a:ea typeface="+mn-ea"/>
                <a:cs typeface="+mn-cs"/>
              </a:rPr>
              <a:t>Αξιολογώντας </a:t>
            </a:r>
            <a:r>
              <a:rPr lang="el-GR" sz="1200" b="1" kern="1200" dirty="0" smtClean="0">
                <a:solidFill>
                  <a:schemeClr val="tx1"/>
                </a:solidFill>
                <a:latin typeface="+mn-lt"/>
                <a:ea typeface="+mn-ea"/>
                <a:cs typeface="+mn-cs"/>
              </a:rPr>
              <a:t>τη</a:t>
            </a:r>
            <a:r>
              <a:rPr lang="el-GR" sz="1200" b="1" i="1" kern="1200" dirty="0" smtClean="0">
                <a:solidFill>
                  <a:schemeClr val="tx1"/>
                </a:solidFill>
                <a:latin typeface="+mn-lt"/>
                <a:ea typeface="+mn-ea"/>
                <a:cs typeface="+mn-cs"/>
              </a:rPr>
              <a:t> </a:t>
            </a:r>
            <a:r>
              <a:rPr lang="el-GR" sz="1200" b="1" i="0" kern="1200" dirty="0" smtClean="0">
                <a:solidFill>
                  <a:schemeClr val="tx1"/>
                </a:solidFill>
                <a:latin typeface="+mn-lt"/>
                <a:ea typeface="+mn-ea"/>
                <a:cs typeface="+mn-cs"/>
              </a:rPr>
              <a:t>λειτουργικότητα</a:t>
            </a:r>
            <a:r>
              <a:rPr lang="el-GR" sz="1200" b="1" i="0" kern="1200" baseline="0" dirty="0" smtClean="0">
                <a:solidFill>
                  <a:schemeClr val="tx1"/>
                </a:solidFill>
                <a:latin typeface="+mn-lt"/>
                <a:ea typeface="+mn-ea"/>
                <a:cs typeface="+mn-cs"/>
              </a:rPr>
              <a:t> της μεθόδου της </a:t>
            </a:r>
            <a:r>
              <a:rPr lang="el-GR" sz="1200" b="1" i="0" kern="1200" baseline="0" dirty="0" err="1" smtClean="0">
                <a:solidFill>
                  <a:schemeClr val="tx1"/>
                </a:solidFill>
                <a:latin typeface="+mn-lt"/>
                <a:ea typeface="+mn-ea"/>
                <a:cs typeface="+mn-cs"/>
              </a:rPr>
              <a:t>ομαδοσυνεργατικής</a:t>
            </a:r>
            <a:r>
              <a:rPr lang="el-GR" sz="1200" b="1" i="0" kern="1200" baseline="0" dirty="0" smtClean="0">
                <a:solidFill>
                  <a:schemeClr val="tx1"/>
                </a:solidFill>
                <a:latin typeface="+mn-lt"/>
                <a:ea typeface="+mn-ea"/>
                <a:cs typeface="+mn-cs"/>
              </a:rPr>
              <a:t> διδασκαλίας</a:t>
            </a:r>
            <a:r>
              <a:rPr lang="el-GR" sz="1200" b="1" i="1" kern="1200" dirty="0" smtClean="0">
                <a:solidFill>
                  <a:schemeClr val="tx1"/>
                </a:solidFill>
                <a:latin typeface="+mn-lt"/>
                <a:ea typeface="+mn-ea"/>
                <a:cs typeface="+mn-cs"/>
              </a:rPr>
              <a:t>,</a:t>
            </a:r>
            <a:r>
              <a:rPr lang="el-GR" sz="1200" b="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διαπιστώθηκε ότι επιτεύχθηκε ποιοτικότερη μαθησιακή διαδικασία και καλύτερα μαθησιακά αποτελέσματα μέσω της ενεργητικής συμμετοχής και εμπλοκής των μαθητών, της αυτονομίας, της αυτενέργειας και της αλληλεπίδρασης των μαθητών μεταξύ τους.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Γ) Αναφορικά με </a:t>
            </a:r>
            <a:r>
              <a:rPr lang="el-GR" sz="1200" b="1" i="0" kern="1200" dirty="0" smtClean="0">
                <a:solidFill>
                  <a:schemeClr val="tx1"/>
                </a:solidFill>
                <a:latin typeface="+mn-lt"/>
                <a:ea typeface="+mn-ea"/>
                <a:cs typeface="+mn-cs"/>
              </a:rPr>
              <a:t>τις επιδιώξεις του σεναρίου</a:t>
            </a:r>
            <a:r>
              <a:rPr lang="el-GR" sz="1200" i="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διαπιστώθηκε ...</a:t>
            </a:r>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Για πρώτη φορά επεξεργάστηκαν ένα διαφορετικό σύστημα αναπαράστασης – συμβολισμού ποσοτήτων, το </a:t>
            </a:r>
            <a:r>
              <a:rPr lang="el-GR" sz="1200" i="1" kern="1200" dirty="0" smtClean="0">
                <a:solidFill>
                  <a:schemeClr val="tx1"/>
                </a:solidFill>
                <a:latin typeface="+mn-lt"/>
                <a:ea typeface="+mn-ea"/>
                <a:cs typeface="+mn-cs"/>
              </a:rPr>
              <a:t>μοντέλο μουσικής αναπαράστασης</a:t>
            </a:r>
            <a:r>
              <a:rPr lang="el-GR" sz="1200" kern="1200" dirty="0" smtClean="0">
                <a:solidFill>
                  <a:schemeClr val="tx1"/>
                </a:solidFill>
                <a:latin typeface="+mn-lt"/>
                <a:ea typeface="+mn-ea"/>
                <a:cs typeface="+mn-cs"/>
              </a:rPr>
              <a:t> για την επίλυση των κλασμάτων και παράλληλα χρησιμοποίησαν το χειραπτικό υλικό (ρυθμικές κάρτες), κάτι εξίσου πρωτόγνωρο για αυτούς. </a:t>
            </a:r>
          </a:p>
          <a:p>
            <a:endParaRPr lang="el-GR" sz="1200" kern="1200" dirty="0" smtClean="0">
              <a:solidFill>
                <a:schemeClr val="tx1"/>
              </a:solidFill>
              <a:latin typeface="+mn-lt"/>
              <a:ea typeface="+mn-ea"/>
              <a:cs typeface="+mn-cs"/>
            </a:endParaRPr>
          </a:p>
          <a:p>
            <a:r>
              <a:rPr lang="el-GR" sz="1200" i="0" kern="1200" baseline="0" dirty="0" smtClean="0">
                <a:solidFill>
                  <a:schemeClr val="tx1"/>
                </a:solidFill>
                <a:latin typeface="+mn-lt"/>
                <a:ea typeface="+mn-ea"/>
                <a:cs typeface="+mn-cs"/>
              </a:rPr>
              <a:t>Η καταγραφή του τρόπου σκέψης για την εύρεση του αποτελέσματος διαφέρει από μαθητή σε μαθητή. Οι τρόποι με τους οποίους σκέφτηκαν οι μαθητές-τριες για να κάνουν τις προσθέσεις και αφαιρέσεις των φθογγόσημων ομαδοποιήθηκαν σε τρεις κατηγορίες: </a:t>
            </a:r>
          </a:p>
          <a:p>
            <a:r>
              <a:rPr lang="el-GR" sz="1200" kern="1200" baseline="0" dirty="0" smtClean="0">
                <a:solidFill>
                  <a:schemeClr val="tx1"/>
                </a:solidFill>
                <a:latin typeface="+mn-lt"/>
                <a:ea typeface="+mn-ea"/>
                <a:cs typeface="+mn-cs"/>
              </a:rPr>
              <a:t>α)ο περιγραφικός ή λεκτικός – όπου γίνεται χρήση του χειραπτικού υλικού για την εύρεση της απάντησης), β) ο μαθηματικός – όπου ακολουθείται μαθηματική επεξεργασία, γ) ο μουσικός – όπου γίνεται αξιοποίηση των μουσικών συμβόλων στην καταγραφή της σκέψης).</a:t>
            </a:r>
          </a:p>
          <a:p>
            <a:endParaRPr lang="el-GR" sz="1200" kern="1200" baseline="0" dirty="0" smtClean="0">
              <a:solidFill>
                <a:schemeClr val="tx1"/>
              </a:solidFill>
              <a:latin typeface="+mn-lt"/>
              <a:ea typeface="+mn-ea"/>
              <a:cs typeface="+mn-cs"/>
            </a:endParaRPr>
          </a:p>
          <a:p>
            <a:r>
              <a:rPr lang="el-GR" sz="1200" b="1" kern="1200" baseline="0" dirty="0" smtClean="0">
                <a:solidFill>
                  <a:schemeClr val="tx1"/>
                </a:solidFill>
                <a:latin typeface="+mn-lt"/>
                <a:ea typeface="+mn-ea"/>
                <a:cs typeface="+mn-cs"/>
              </a:rPr>
              <a:t>Ακολουθούν παραδείγματα:</a:t>
            </a:r>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Διαπιστώθηκε ότι οι μαθητές-</a:t>
            </a:r>
            <a:r>
              <a:rPr lang="el-GR" sz="1200" kern="1200" dirty="0" err="1" smtClean="0">
                <a:solidFill>
                  <a:schemeClr val="tx1"/>
                </a:solidFill>
                <a:latin typeface="+mn-lt"/>
                <a:ea typeface="+mn-ea"/>
                <a:cs typeface="+mn-cs"/>
              </a:rPr>
              <a:t>τριες</a:t>
            </a:r>
            <a:r>
              <a:rPr lang="el-GR" sz="1200" kern="1200" dirty="0" smtClean="0">
                <a:solidFill>
                  <a:schemeClr val="tx1"/>
                </a:solidFill>
                <a:latin typeface="+mn-lt"/>
                <a:ea typeface="+mn-ea"/>
                <a:cs typeface="+mn-cs"/>
              </a:rPr>
              <a:t> προτίμησαν ένα διαφορετικό τρόπο για την επίλυση ασκήσεων (στο πρώτο δίωρο), καθώς έκαναν χρήση του χειραπτικού υλικού</a:t>
            </a:r>
            <a:r>
              <a:rPr lang="el-GR" sz="1200" kern="1200" baseline="0" dirty="0" smtClean="0">
                <a:solidFill>
                  <a:schemeClr val="tx1"/>
                </a:solidFill>
                <a:latin typeface="+mn-lt"/>
                <a:ea typeface="+mn-ea"/>
                <a:cs typeface="+mn-cs"/>
              </a:rPr>
              <a:t> και</a:t>
            </a:r>
            <a:r>
              <a:rPr lang="el-GR" sz="1200" kern="1200" dirty="0" smtClean="0">
                <a:solidFill>
                  <a:schemeClr val="tx1"/>
                </a:solidFill>
                <a:latin typeface="+mn-lt"/>
                <a:ea typeface="+mn-ea"/>
                <a:cs typeface="+mn-cs"/>
              </a:rPr>
              <a:t> δήλωσαν ότι τους προσέλκυσε περισσότερο το ενδιαφέρον έναντι του μαθηματικού τρόπου επίλυσης (“παραδοσιακή” μέθοδο επίλυσης κλασμάτων). </a:t>
            </a: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Διευκρινίζεται ότι για τη δημιουργία του παραπάνω πίνακα (Πίνακα 13), εξετάστηκαν αν οι απαντήσεις που δόθηκαν από τους μαθητές-τριες στην άσκηση 6 ήταν σωστές ή λανθασμένες και ταξινομήθηκαν ανάλογα με τον τρόπο καταγραφής σκέψης που παρουσίασαν στις προηγούμενες ασκήσεις 4 και 5, και με βάση αν ήταν σωστή ή λάθος η επίλυση των ασκήσεων αυτών. Για παράδειγμα, οι μαθητές-τριες που είχαν μαθηματικό τρόπο καταγραφής σκέψης και έκαναν σωστούς μαθηματικούς υπολογισμούς ή χρησιμοποίησαν μαθηματικό συμβολισμό και έλυσαν σωστά την άσκηση, είχαν 77 σωστές απαντήσεις. Στη συνέχεια, που τους ζητήθηκε να επιλύσουν τις πράξεις κλασμάτων με τη χρήση του μοντέλου μουσικού αναπαράστασης, δόθηκαν 44 σωστές απαντήσεις και 15 λανθασμένες. </a:t>
            </a:r>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30</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Οι μαθητές-</a:t>
            </a:r>
            <a:r>
              <a:rPr lang="el-GR" dirty="0" err="1" smtClean="0"/>
              <a:t>τριες</a:t>
            </a:r>
            <a:r>
              <a:rPr lang="el-GR" dirty="0" smtClean="0"/>
              <a:t> κατάφεραν να χρησιμοποιήσουν το </a:t>
            </a:r>
            <a:r>
              <a:rPr lang="el-GR" i="1" dirty="0" smtClean="0"/>
              <a:t>μοντέλο μουσικής αναπαράστασης για την εκτέλεση πράξεων αφαίρεσης και πρόσθεσης κλασματικών αριθμών, με ποσοστό σωστών απαντήσεων 84,8% επί το σύνολο των απαντήσεων που δόθηκαν στην άσκηση 6, δηλώνει ότι η συγκεκριμένη διεπιστημονική προσέγγιση της διδακτικής των κλασμάτων μπορεί να εφαρμοστεί αποτελεσματικά στη σχολική πραγματικότητα.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Διαπιστώθηκε ότι ο ένας στους τέσσερις, που χρησιμοποίησε μαθηματικό τρόπο καταγραφής, έκανε λανθασμένη μαθηματική επεξεργασία, επαληθεύοντας έτσι τις παρανοήσεις και τις δυσκολίες που αντιμετωπίζουν οι περισσότεροι μαθητές-τριες στην εκτέλεση των πράξεων της πρόσθεσης και αφαίρεσης κλασμάτων, σύμφωνα με αντίστοιχες μελέτες.</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Οι μαθητές, αυτοί που σημείωσαν λανθασμένη μαθηματική επεξεργασία, στη συνέχεια εμφάνισαν μικρότερο ποσοστό λανθασμένων απαντήσεων με τη χρήση του μοντέλου. </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Συμπεραίνεται, </a:t>
            </a:r>
            <a:r>
              <a:rPr lang="el-GR" dirty="0" smtClean="0"/>
              <a:t>λοιπόν, ότι η συγκεκριμένη διεπιστημονική προσέγγιση της διδακτικής των κλασμάτων μπορεί να εφαρμοστεί αποτελεσματικά στη σχολική πραγματικότητα και ότι είναι αποτελεσματική η αξιοποίηση του μοντέλου μουσικής αναπαράστασης, στα πλαίσια εφαρμογής του σεναρίου, για τους μαθητές-τριες που δυσκολεύονται στην κατανόηση και εφαρμογή μαθηματικών κανόνων που αφορούν τα κλάσματα. </a:t>
            </a:r>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33</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smtClean="0"/>
              <a:t>Παρουσίαση υλικού και δραστηριοτήτων 4ης ενότητας:</a:t>
            </a:r>
          </a:p>
          <a:p>
            <a:endParaRPr lang="el-GR" b="1" dirty="0" smtClean="0"/>
          </a:p>
          <a:p>
            <a:r>
              <a:rPr lang="el-GR" b="0" dirty="0" smtClean="0"/>
              <a:t>Προβολή ηχητικής</a:t>
            </a:r>
            <a:r>
              <a:rPr lang="el-GR" b="0" baseline="0" dirty="0" smtClean="0"/>
              <a:t> παρουσίασης για τον Πυθαγόρα (3 λεπτά)</a:t>
            </a:r>
          </a:p>
          <a:p>
            <a:endParaRPr lang="el-GR"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Μέσα από την παρουσίαση αυτή τα παιδιά μαθαίνουν ποιος ήταν ο Πυθαγόρας, πως μυθολογείται ότι ανακάλυψε τη μελωδική σχέση διάφορων ήχων και οδηγήθηκε μέσα από έρευνες στην κατασκευή του «Μονόχορδου» οργάνου. 	</a:t>
            </a:r>
          </a:p>
          <a:p>
            <a:endParaRPr lang="el-GR" b="0"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34</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Δείχνουμε τις κατασκευές Μονόχορδων οργάνων, αποτελούμενο από μία χορδή και έναν κινητό καβαλάρη, αντίστοιχο με αυτό που δημιούργησε ο Πυθαγόρας.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Κάθε ομάδα (4-5 ατόμων) έχει στη διάθεσή της από ένα μονόχορδο με μήκος χορδής 48 εκατοστών.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Επεξεργάζονται και εξοικειώνονται με την κατασκευή, καθώς επίσης, προσπαθούν να αντιληφθούν τον τρόπο που λειτουργεί. Διαπιστώνουν δηλαδή ότι με την τοποθέτηση του κινητού καβαλάρη σε διαφορετικά σημεία πάνω στη χορδή και έπειτα με την κρούση ενός μέρους της, προκαλείται ταλάντωση αυτού του τμήματος χορδής και παραγωγή διαφορετικών ήχων κάθε φορά.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baseline="0" dirty="0" smtClean="0">
              <a:solidFill>
                <a:schemeClr val="tx1"/>
              </a:solidFill>
              <a:latin typeface="+mn-lt"/>
              <a:ea typeface="+mn-ea"/>
              <a:cs typeface="+mn-cs"/>
            </a:endParaRPr>
          </a:p>
          <a:p>
            <a:r>
              <a:rPr lang="el-GR" sz="1200" i="1" kern="1200" baseline="0" dirty="0" smtClean="0">
                <a:solidFill>
                  <a:schemeClr val="tx1"/>
                </a:solidFill>
                <a:latin typeface="+mn-lt"/>
                <a:ea typeface="+mn-ea"/>
                <a:cs typeface="+mn-cs"/>
              </a:rPr>
              <a:t>«Τι γίνεται καθώς παράγεται –δημιουργείται– ήχος από το μονόχορδο;» </a:t>
            </a:r>
          </a:p>
          <a:p>
            <a:r>
              <a:rPr lang="el-GR" sz="1200" i="1" kern="1200" baseline="0" dirty="0" smtClean="0">
                <a:solidFill>
                  <a:schemeClr val="tx1"/>
                </a:solidFill>
                <a:latin typeface="+mn-lt"/>
                <a:ea typeface="+mn-ea"/>
                <a:cs typeface="+mn-cs"/>
              </a:rPr>
              <a:t>«Τι συμβαίνει όταν η χορδή σταματήσει να κινείται πάνω-κάτω, δηλαδή να ταλαντώνεται;» </a:t>
            </a:r>
          </a:p>
          <a:p>
            <a:r>
              <a:rPr lang="el-GR" sz="1200" kern="1200" baseline="0" dirty="0" smtClean="0">
                <a:solidFill>
                  <a:schemeClr val="tx1"/>
                </a:solidFill>
                <a:latin typeface="+mn-lt"/>
                <a:ea typeface="+mn-ea"/>
                <a:cs typeface="+mn-cs"/>
              </a:rPr>
              <a:t>Εξάγεται το συμπέρασμα ότι η </a:t>
            </a:r>
            <a:r>
              <a:rPr lang="el-GR" sz="1200" b="1" kern="1200" baseline="0" dirty="0" smtClean="0">
                <a:solidFill>
                  <a:schemeClr val="tx1"/>
                </a:solidFill>
                <a:latin typeface="+mn-lt"/>
                <a:ea typeface="+mn-ea"/>
                <a:cs typeface="+mn-cs"/>
              </a:rPr>
              <a:t>παραγωγή του ήχου οφείλεται στην </a:t>
            </a:r>
            <a:r>
              <a:rPr lang="el-GR" sz="1200" b="1" i="1" kern="1200" baseline="0" dirty="0" smtClean="0">
                <a:solidFill>
                  <a:schemeClr val="tx1"/>
                </a:solidFill>
                <a:latin typeface="+mn-lt"/>
                <a:ea typeface="+mn-ea"/>
                <a:cs typeface="+mn-cs"/>
              </a:rPr>
              <a:t>παλμική κίνηση, που λέγεται αλλιώς και ταλάντωση, κάποιου υλικού σώματος που ονομάζουμε ηχητική πηγή. </a:t>
            </a:r>
          </a:p>
          <a:p>
            <a:endParaRPr lang="el-GR" sz="1200" b="1" i="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35</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baseline="0" dirty="0" smtClean="0">
                <a:solidFill>
                  <a:schemeClr val="tx1"/>
                </a:solidFill>
                <a:latin typeface="+mn-lt"/>
                <a:ea typeface="+mn-ea"/>
                <a:cs typeface="+mn-cs"/>
              </a:rPr>
              <a:t>Ατομικό Φύλλο Εργασίας </a:t>
            </a:r>
            <a:r>
              <a:rPr lang="el-GR" sz="1200" i="1" kern="1200" baseline="0" dirty="0" smtClean="0">
                <a:solidFill>
                  <a:schemeClr val="tx1"/>
                </a:solidFill>
                <a:latin typeface="+mn-lt"/>
                <a:ea typeface="+mn-ea"/>
                <a:cs typeface="+mn-cs"/>
              </a:rPr>
              <a:t>«Ηχοκατασκευές»	</a:t>
            </a:r>
          </a:p>
          <a:p>
            <a:endParaRPr lang="el-GR" dirty="0" smtClean="0"/>
          </a:p>
          <a:p>
            <a:r>
              <a:rPr lang="el-GR" sz="1200" b="1" i="1" kern="1200" baseline="0" dirty="0" smtClean="0">
                <a:solidFill>
                  <a:schemeClr val="tx1"/>
                </a:solidFill>
                <a:latin typeface="+mn-lt"/>
                <a:ea typeface="+mn-ea"/>
                <a:cs typeface="+mn-cs"/>
              </a:rPr>
              <a:t>Μετά την ενασχόλησή τους, οι μαθητές καταγράφουν τις αρχικές τους παρατηρήσεις.(ατομική εργασία 1)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36</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i="1" kern="1200" baseline="0" dirty="0" err="1" smtClean="0">
                <a:solidFill>
                  <a:schemeClr val="tx1"/>
                </a:solidFill>
                <a:latin typeface="+mn-lt"/>
                <a:ea typeface="+mn-ea"/>
                <a:cs typeface="+mn-cs"/>
              </a:rPr>
              <a:t>Διδ</a:t>
            </a:r>
            <a:r>
              <a:rPr lang="el-GR" sz="1200" i="1" kern="1200" baseline="0" dirty="0" smtClean="0">
                <a:solidFill>
                  <a:schemeClr val="tx1"/>
                </a:solidFill>
                <a:latin typeface="+mn-lt"/>
                <a:ea typeface="+mn-ea"/>
                <a:cs typeface="+mn-cs"/>
              </a:rPr>
              <a:t>. Στόχος: (</a:t>
            </a:r>
            <a:r>
              <a:rPr lang="el-GR" sz="1200" b="1" kern="1200" baseline="0" dirty="0" smtClean="0">
                <a:solidFill>
                  <a:schemeClr val="tx1"/>
                </a:solidFill>
                <a:latin typeface="+mn-lt"/>
                <a:ea typeface="+mn-ea"/>
                <a:cs typeface="+mn-cs"/>
              </a:rPr>
              <a:t>Μαθηματικά - Μέτρηση Μήκους)</a:t>
            </a:r>
          </a:p>
          <a:p>
            <a:r>
              <a:rPr lang="el-GR" sz="1200" b="1" kern="1200" baseline="0" dirty="0" smtClean="0">
                <a:solidFill>
                  <a:schemeClr val="tx1"/>
                </a:solidFill>
                <a:latin typeface="+mn-lt"/>
                <a:ea typeface="+mn-ea"/>
                <a:cs typeface="+mn-cs"/>
              </a:rPr>
              <a:t>                   </a:t>
            </a:r>
            <a:r>
              <a:rPr lang="el-GR" sz="1200" kern="1200" baseline="0" dirty="0" smtClean="0">
                <a:solidFill>
                  <a:schemeClr val="tx1"/>
                </a:solidFill>
                <a:latin typeface="+mn-lt"/>
                <a:ea typeface="+mn-ea"/>
                <a:cs typeface="+mn-cs"/>
              </a:rPr>
              <a:t>Να μελετήσουν την έννοια του κλάσματος ως μέρος του όλου. 	</a:t>
            </a:r>
          </a:p>
          <a:p>
            <a:endParaRPr lang="el-GR" sz="1200" i="1" kern="1200" baseline="0" dirty="0" smtClean="0">
              <a:solidFill>
                <a:schemeClr val="tx1"/>
              </a:solidFill>
              <a:latin typeface="+mn-lt"/>
              <a:ea typeface="+mn-ea"/>
              <a:cs typeface="+mn-cs"/>
            </a:endParaRPr>
          </a:p>
          <a:p>
            <a:r>
              <a:rPr lang="el-GR" sz="1200" i="1" kern="1200" baseline="0" dirty="0" smtClean="0">
                <a:solidFill>
                  <a:schemeClr val="tx1"/>
                </a:solidFill>
                <a:latin typeface="+mn-lt"/>
                <a:ea typeface="+mn-ea"/>
                <a:cs typeface="+mn-cs"/>
              </a:rPr>
              <a:t>Ατομική Εργασία 2: Δραστηριότητα «Χωρίζω τη χορδή» </a:t>
            </a:r>
          </a:p>
          <a:p>
            <a:r>
              <a:rPr lang="el-GR" sz="1200" kern="1200" baseline="0" dirty="0" smtClean="0">
                <a:solidFill>
                  <a:schemeClr val="tx1"/>
                </a:solidFill>
                <a:latin typeface="+mn-lt"/>
                <a:ea typeface="+mn-ea"/>
                <a:cs typeface="+mn-cs"/>
              </a:rPr>
              <a:t>«Οι μαθητές-τριες στη δραστηριότητα αυτή χρησιμοποιούν το χάρακα για να μετρήσουν το μήκος ενός ευθυγράμμου τμήματος που αναπαριστά μια τεντωμένη χορδή. Καταγράφουν πόσα εκατοστά είναι η «χορδή» (12 εκατοστά) και έπειτα οδηγούνται σε υπολογισμούς για την εύρεση τμημάτων αυτής της «χορδής». Ειδικότερα, υπολογίζουν πόσα εκατοστά είναι το 1/2, το 1/4, τα 3/4 και τα 2/3 του μήκους της «χορδής» που μέτρησαν. Ακόμη σημειώνουν το σημείο αυτό, ζωγραφίζοντας τον καβαλάρη, πάνω στη «χορδή», χρησιμοποιώντας το χάρακά τους.»</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Στη διεπιστημονική προσέγγιση, επιχειρούνται απλές συνδέσεις, συνθέσεις, αναδομήσεις και μετασχηματισμοί στο περιεχόμενο των γνωστικών αντικειμένων που κατά παράδοση διδάσκονται αυτοτελώς στο σχολείο.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Με άλλα λόγια, εκφράζει την από κοινού μελέτη εννοιών από διαφόρους κλάδους επιστημών. </a:t>
            </a:r>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smtClean="0"/>
              <a:t>Διδ</a:t>
            </a:r>
            <a:r>
              <a:rPr lang="el-GR" dirty="0" smtClean="0"/>
              <a:t>. Στόχος: </a:t>
            </a:r>
            <a:r>
              <a:rPr lang="el-GR" sz="1200" b="1" kern="1200" baseline="0" dirty="0" smtClean="0">
                <a:solidFill>
                  <a:schemeClr val="tx1"/>
                </a:solidFill>
                <a:latin typeface="+mn-lt"/>
                <a:ea typeface="+mn-ea"/>
                <a:cs typeface="+mn-cs"/>
              </a:rPr>
              <a:t>Μαθηματικά: Προβλήματα με Κλάσματα-</a:t>
            </a:r>
            <a:r>
              <a:rPr lang="el-GR" sz="1200" kern="1200" baseline="0" dirty="0" smtClean="0">
                <a:solidFill>
                  <a:schemeClr val="tx1"/>
                </a:solidFill>
                <a:latin typeface="+mn-lt"/>
                <a:ea typeface="+mn-ea"/>
                <a:cs typeface="+mn-cs"/>
              </a:rPr>
              <a:t>Να υπολογίσουν πόσα εκατοστά είναι μέρος της χορδής του μονόχορδου (π.χ. το 1/2 ή 4/5), ώστε να ακούσουν το αντίστοιχο ήχο. 	</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Οι ομάδες καλούνται να δημιουργήσουν συγκεκριμένους ήχους με το μονόχορδο, κάνοντας μαθηματικούς υπολογισμούς, όπως ακριβώς έκανε ο Πυθαγόρας. </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Κάθε ομάδα (4 ή 5 ατόμων) επιδιώκει να δημιουργήσει 4 ή 5 διαφορετικούς ήχους</a:t>
            </a:r>
            <a:r>
              <a:rPr lang="en-US" sz="1200" dirty="0" smtClean="0"/>
              <a:t>  </a:t>
            </a:r>
            <a:r>
              <a:rPr lang="el-GR" sz="1200" dirty="0" smtClean="0"/>
              <a:t>στο μονόχορδο κάνοντας τους κατάλληλους μαθηματικούς υπολογισμούς. </a:t>
            </a:r>
            <a:endParaRPr lang="en-US" sz="1200" dirty="0" smtClean="0"/>
          </a:p>
          <a:p>
            <a:r>
              <a:rPr lang="el-GR" dirty="0" smtClean="0"/>
              <a:t>Στην κάθε μία ομάδα μοιράζουμε τα 5 διαφοροποιημένα φύλλα εργασίας και στον/στην μαθητή/</a:t>
            </a:r>
            <a:r>
              <a:rPr lang="el-GR" dirty="0" err="1" smtClean="0"/>
              <a:t>τρια</a:t>
            </a:r>
            <a:r>
              <a:rPr lang="el-GR" dirty="0" smtClean="0"/>
              <a:t> με την αντίστοιχη μαθηματική επίδοση. </a:t>
            </a:r>
          </a:p>
          <a:p>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38</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1" i="1" kern="1200" baseline="0" dirty="0" smtClean="0">
                <a:solidFill>
                  <a:schemeClr val="tx1"/>
                </a:solidFill>
                <a:latin typeface="+mn-lt"/>
                <a:ea typeface="+mn-ea"/>
                <a:cs typeface="+mn-cs"/>
              </a:rPr>
              <a:t>Μετά την ενασχόλησή τους, οι μαθητές καταγράφουν τις τελικές τους παρατηρήσεις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	</a:t>
            </a:r>
          </a:p>
          <a:p>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39</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 Αντίστοιχα, στο δεύτερο δίωρο, μέσα από τις βιωματικές δραστηριότητες εξερεύνησης παραγωγής ήχων στο μονόχορδο, αναγνώρισαν τον τρόπο παραγωγής του ήχου και διερεύνησαν ένα “πραγματικό” πρόβλημα, στο οποίο υπολόγισαν πόσα εκατοστά είναι μέρος της χορδής του μονόχορδου (μαθηματική έννοια κλάσματα) για να ακούσουν το αντίστοιχο ήχο.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i="1" dirty="0" smtClean="0">
                <a:solidFill>
                  <a:schemeClr val="tx1"/>
                </a:solidFill>
              </a:rPr>
              <a:t>Διαφορετικότητα – Αλλαγή του ήχου.</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περιλαμβάνει τις απαντήσεις χωρίς επάρκεια περιεχομένου. Συγκεκριμένα, οι μαθητές-τριες επικεντρώθηκαν μόνο στην μεταβολή του ήχου </a:t>
            </a:r>
            <a:endParaRPr lang="el-GR" sz="1200" b="1" i="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err="1" smtClean="0">
                <a:solidFill>
                  <a:schemeClr val="tx1"/>
                </a:solidFill>
                <a:latin typeface="+mn-lt"/>
                <a:ea typeface="+mn-ea"/>
                <a:cs typeface="+mn-cs"/>
              </a:rPr>
              <a:t>Π.χ</a:t>
            </a:r>
            <a:r>
              <a:rPr lang="el-GR" sz="1200" kern="1200" dirty="0" smtClean="0">
                <a:solidFill>
                  <a:schemeClr val="tx1"/>
                </a:solidFill>
                <a:latin typeface="+mn-lt"/>
                <a:ea typeface="+mn-ea"/>
                <a:cs typeface="+mn-cs"/>
              </a:rPr>
              <a:t> </a:t>
            </a:r>
            <a:r>
              <a:rPr lang="el-GR" sz="1200" i="1" kern="1200" dirty="0" smtClean="0">
                <a:solidFill>
                  <a:schemeClr val="tx1"/>
                </a:solidFill>
                <a:latin typeface="+mn-lt"/>
                <a:ea typeface="+mn-ea"/>
                <a:cs typeface="+mn-cs"/>
              </a:rPr>
              <a:t>«Οι ήχοι είναι διαφορετικοί», «Όταν βάζουμε τον καβαλάρη σε διάφορα σημεία της χορδής παρατηρώ διαφορετικό ήχο.»</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i="1" kern="1200" dirty="0" smtClean="0">
              <a:solidFill>
                <a:schemeClr val="tx1"/>
              </a:solidFill>
              <a:latin typeface="+mn-lt"/>
              <a:ea typeface="+mn-ea"/>
              <a:cs typeface="+mn-cs"/>
            </a:endParaRPr>
          </a:p>
          <a:p>
            <a:endParaRPr lang="el-GR" sz="1200" b="1" i="1" kern="1200" dirty="0" smtClean="0">
              <a:solidFill>
                <a:schemeClr val="tx1"/>
              </a:solidFill>
              <a:latin typeface="+mn-lt"/>
              <a:ea typeface="+mn-ea"/>
              <a:cs typeface="+mn-cs"/>
            </a:endParaRPr>
          </a:p>
          <a:p>
            <a:r>
              <a:rPr lang="el-GR" sz="1200" b="1" i="1" kern="1200" dirty="0" smtClean="0">
                <a:solidFill>
                  <a:schemeClr val="tx1"/>
                </a:solidFill>
                <a:latin typeface="+mn-lt"/>
                <a:ea typeface="+mn-ea"/>
                <a:cs typeface="+mn-cs"/>
              </a:rPr>
              <a:t>Χαρακτηρισμός ύψους ήχου </a:t>
            </a:r>
          </a:p>
          <a:p>
            <a:r>
              <a:rPr lang="el-GR" sz="1200" kern="1200" dirty="0" smtClean="0">
                <a:solidFill>
                  <a:schemeClr val="tx1"/>
                </a:solidFill>
                <a:latin typeface="+mn-lt"/>
                <a:ea typeface="+mn-ea"/>
                <a:cs typeface="+mn-cs"/>
              </a:rPr>
              <a:t>περιλαμβάνει τις επιστημονικά ορθές απαντήσεις των μαθητών-τριών με μερική επάρκεια περιεχομένου. Συγκεκριμένα, χαρακτήρισαν τον ήχο ως προς το τονικό ύψος (χοντρό/</a:t>
            </a:r>
            <a:r>
              <a:rPr lang="el-GR" sz="1200" kern="1200" dirty="0" err="1" smtClean="0">
                <a:solidFill>
                  <a:schemeClr val="tx1"/>
                </a:solidFill>
                <a:latin typeface="+mn-lt"/>
                <a:ea typeface="+mn-ea"/>
                <a:cs typeface="+mn-cs"/>
              </a:rPr>
              <a:t>ψηλ</a:t>
            </a:r>
            <a:r>
              <a:rPr lang="el-GR" sz="1200" kern="1200" dirty="0" smtClean="0">
                <a:solidFill>
                  <a:schemeClr val="tx1"/>
                </a:solidFill>
                <a:latin typeface="+mn-lt"/>
                <a:ea typeface="+mn-ea"/>
                <a:cs typeface="+mn-cs"/>
              </a:rPr>
              <a:t>ό), χωρίς όμως να αναφερθούν στο μήκος της χορδής που σχετίζεται με αυτή τη μεταβολή του τονικού ύψους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i="0" kern="1200" dirty="0" smtClean="0">
                <a:solidFill>
                  <a:schemeClr val="tx1"/>
                </a:solidFill>
                <a:latin typeface="+mn-lt"/>
                <a:ea typeface="+mn-ea"/>
                <a:cs typeface="+mn-cs"/>
              </a:rPr>
              <a:t>Π.χ.</a:t>
            </a:r>
            <a:r>
              <a:rPr lang="el-GR" sz="1200" i="1" kern="1200" dirty="0" smtClean="0">
                <a:solidFill>
                  <a:schemeClr val="tx1"/>
                </a:solidFill>
                <a:latin typeface="+mn-lt"/>
                <a:ea typeface="+mn-ea"/>
                <a:cs typeface="+mn-cs"/>
              </a:rPr>
              <a:t> «Κάθε φορά που μετακινούμε τον καβαλάρη ο ήχος γίνεται πιο χοντρός ή πιο λεπτός»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i="1" kern="1200" dirty="0" smtClean="0">
                <a:solidFill>
                  <a:schemeClr val="tx1"/>
                </a:solidFill>
                <a:latin typeface="+mn-lt"/>
                <a:ea typeface="+mn-ea"/>
                <a:cs typeface="+mn-cs"/>
              </a:rPr>
              <a:t>«Όταν βάζουμε τον καβαλάρη στα 24 εκατ. ακούμε μία ψηλή νότα»</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i="1" kern="1200" dirty="0" smtClean="0">
                <a:solidFill>
                  <a:schemeClr val="tx1"/>
                </a:solidFill>
                <a:latin typeface="+mn-lt"/>
                <a:ea typeface="+mn-ea"/>
                <a:cs typeface="+mn-cs"/>
              </a:rPr>
              <a:t>Σύγκριση ύψους ήχου σε σχέση με το μήκος χορδής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αφορά απαντήσεις μαθητών που σχετίζονται με την αλλαγή του (τονικού) ύψος του ήχου που οφείλεται στην αλλαγή του μήκους της χορδής. Οι παρατηρήσεις αυτές έχουν πληρότητα απάντησης και είναι επιστημονικά ορθές.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Π.χ. </a:t>
            </a:r>
            <a:r>
              <a:rPr lang="el-GR" sz="1200" i="1" kern="1200" dirty="0" smtClean="0">
                <a:solidFill>
                  <a:schemeClr val="tx1"/>
                </a:solidFill>
                <a:latin typeface="+mn-lt"/>
                <a:ea typeface="+mn-ea"/>
                <a:cs typeface="+mn-cs"/>
              </a:rPr>
              <a:t>«Όσο πιο μικρή είναι η χορδή ανάλογα με τον καβαλάρη, τόσο πιο ψηλά ακούγεται ο ήχος»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i="1" kern="1200" dirty="0" smtClean="0">
                <a:solidFill>
                  <a:schemeClr val="tx1"/>
                </a:solidFill>
                <a:latin typeface="+mn-lt"/>
                <a:ea typeface="+mn-ea"/>
                <a:cs typeface="+mn-cs"/>
              </a:rPr>
              <a:t>«Στα 5/8 ο ήχος είναι πολύ χοντρός και από το άλλο κομμάτι, τα 3/8 είναι πολύ λεπτός»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i="1" kern="1200" dirty="0" smtClean="0">
                <a:solidFill>
                  <a:schemeClr val="tx1"/>
                </a:solidFill>
                <a:latin typeface="+mn-lt"/>
                <a:ea typeface="+mn-ea"/>
                <a:cs typeface="+mn-cs"/>
              </a:rPr>
              <a:t>«Στα 5/8 ο ήχος είναι πολύ χοντρός και από το άλλο κομμάτι είναι πολύ λεπτός»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i="1" kern="1200" dirty="0" smtClean="0">
                <a:solidFill>
                  <a:schemeClr val="tx1"/>
                </a:solidFill>
                <a:latin typeface="+mn-lt"/>
                <a:ea typeface="+mn-ea"/>
                <a:cs typeface="+mn-cs"/>
              </a:rPr>
              <a:t>«Όταν έβαλα τον καβαλάρη στα 24 εκατοστά και ακούμπησα τις δυο χορδές ήταν ίδιες»</a:t>
            </a:r>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40</a:t>
            </a:fld>
            <a:endParaRPr lang="el-G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baseline="0" dirty="0" smtClean="0">
                <a:solidFill>
                  <a:schemeClr val="tx1"/>
                </a:solidFill>
                <a:latin typeface="+mn-lt"/>
                <a:ea typeface="+mn-ea"/>
                <a:cs typeface="+mn-cs"/>
              </a:rPr>
              <a:t>Οι αρχικές παρατηρήσεις των μαθητών μπορούν να θεωρηθούν ως οι </a:t>
            </a:r>
            <a:r>
              <a:rPr lang="el-GR" sz="1200" i="1" kern="1200" baseline="0" dirty="0" smtClean="0">
                <a:solidFill>
                  <a:schemeClr val="tx1"/>
                </a:solidFill>
                <a:latin typeface="+mn-lt"/>
                <a:ea typeface="+mn-ea"/>
                <a:cs typeface="+mn-cs"/>
              </a:rPr>
              <a:t>αρχικές τους ιδέες που αφορούν τον τρόπο παραγωγής ήχου στο μονόχορδο</a:t>
            </a:r>
            <a:r>
              <a:rPr lang="el-GR" sz="1200" i="0" kern="1200" baseline="0" dirty="0" smtClean="0">
                <a:solidFill>
                  <a:schemeClr val="tx1"/>
                </a:solidFill>
                <a:latin typeface="+mn-lt"/>
                <a:ea typeface="+mn-ea"/>
                <a:cs typeface="+mn-cs"/>
              </a:rPr>
              <a:t>, οι οποίες </a:t>
            </a:r>
            <a:r>
              <a:rPr lang="el-GR" sz="1200" kern="1200" baseline="0" dirty="0" smtClean="0">
                <a:solidFill>
                  <a:schemeClr val="tx1"/>
                </a:solidFill>
                <a:latin typeface="+mn-lt"/>
                <a:ea typeface="+mn-ea"/>
                <a:cs typeface="+mn-cs"/>
              </a:rPr>
              <a:t>ομαδοποιήθηκαν σε τρεις κατηγορίες, </a:t>
            </a:r>
          </a:p>
          <a:p>
            <a:r>
              <a:rPr lang="el-GR" sz="1200" kern="1200" baseline="0" dirty="0" smtClean="0">
                <a:solidFill>
                  <a:schemeClr val="tx1"/>
                </a:solidFill>
                <a:latin typeface="+mn-lt"/>
                <a:ea typeface="+mn-ea"/>
                <a:cs typeface="+mn-cs"/>
              </a:rPr>
              <a:t>Οι κατηγορίες αυτές αποτελούν μία διαβαθμισμένη Κλίμακα τιμής με τιμές από 0 μέχρι 3, με βάση την πληρότητα και την ορθότητα που εμφανίζουν οι απαντήσεις. </a:t>
            </a:r>
          </a:p>
          <a:p>
            <a:r>
              <a:rPr lang="el-GR" sz="1200" kern="1200" baseline="0" dirty="0" smtClean="0">
                <a:solidFill>
                  <a:schemeClr val="tx1"/>
                </a:solidFill>
                <a:latin typeface="+mn-lt"/>
                <a:ea typeface="+mn-ea"/>
                <a:cs typeface="+mn-cs"/>
              </a:rPr>
              <a:t>Προς το τέλος της εφαρμογής του δεύτερου δίωρου, οι μαθητές-τριες εργάστηκαν σε ομάδες και κατά την περάτωση της ενασχόλησή τους με τα ομαδικά φύλλα εργασίας κατέγραψαν τις παρατηρήσεις τους για την παραγωγή των ήχων που διερεύνησαν οι ίδιοι και “ανακάλυψαν” ύστερα από μαθηματικούς υπολογισμούς. Οι τελικές τους παρατηρήσεις ομαδοποιήθηκαν στην ίδια Κλίμακα.</a:t>
            </a:r>
          </a:p>
          <a:p>
            <a:r>
              <a:rPr lang="el-GR" sz="1200" kern="1200" baseline="0" dirty="0" smtClean="0">
                <a:solidFill>
                  <a:schemeClr val="tx1"/>
                </a:solidFill>
                <a:latin typeface="+mn-lt"/>
                <a:ea typeface="+mn-ea"/>
                <a:cs typeface="+mn-cs"/>
              </a:rPr>
              <a:t> Επισημαίνεται ότι και στις δύο δραστηριότητες οι μαθητές-τριες κατέγραψαν τις παρατηρήσεις στην προσπάθειά τους να ερμηνεύσουν την παραγωγή διαφορετικών ήχων από τη μεταβολή του καβαλάρη. </a:t>
            </a:r>
            <a:endParaRPr lang="el-GR" dirty="0"/>
          </a:p>
        </p:txBody>
      </p:sp>
      <p:sp>
        <p:nvSpPr>
          <p:cNvPr id="4" name="3 - Θέση αριθμού διαφάνειας"/>
          <p:cNvSpPr>
            <a:spLocks noGrp="1"/>
          </p:cNvSpPr>
          <p:nvPr>
            <p:ph type="sldNum" sz="quarter" idx="10"/>
          </p:nvPr>
        </p:nvSpPr>
        <p:spPr/>
        <p:txBody>
          <a:bodyPr/>
          <a:lstStyle/>
          <a:p>
            <a:fld id="{804CF918-F344-47C4-A83F-71D97EF684D1}" type="slidenum">
              <a:rPr lang="el-GR" smtClean="0"/>
              <a:pPr/>
              <a:t>41</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Στην</a:t>
            </a:r>
            <a:r>
              <a:rPr lang="el-GR" sz="1200" kern="1200" baseline="0" dirty="0" smtClean="0">
                <a:solidFill>
                  <a:schemeClr val="tx1"/>
                </a:solidFill>
                <a:latin typeface="+mn-lt"/>
                <a:ea typeface="+mn-ea"/>
                <a:cs typeface="+mn-cs"/>
              </a:rPr>
              <a:t> 4η ενότητα, ω</a:t>
            </a:r>
            <a:r>
              <a:rPr lang="el-GR" sz="1200" kern="1200" dirty="0" smtClean="0">
                <a:solidFill>
                  <a:schemeClr val="tx1"/>
                </a:solidFill>
                <a:latin typeface="+mn-lt"/>
                <a:ea typeface="+mn-ea"/>
                <a:cs typeface="+mn-cs"/>
              </a:rPr>
              <a:t>ς</a:t>
            </a:r>
            <a:r>
              <a:rPr lang="el-GR" sz="1200" kern="1200" baseline="0" dirty="0" smtClean="0">
                <a:solidFill>
                  <a:schemeClr val="tx1"/>
                </a:solidFill>
                <a:latin typeface="+mn-lt"/>
                <a:ea typeface="+mn-ea"/>
                <a:cs typeface="+mn-cs"/>
              </a:rPr>
              <a:t> αποτέλεσμα της ενασχόλησής τους με τις δραστηριότητες στα μονόχορδα:</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 Μέσα από τη συγκεκριμένη διαδικασία μάθησης και της ενεργούς συμμετοχής τους, οι μαθητές κατασκεύασαν τη γνώση, βασιζόμενοι στις προϋπάρχουσες ιδέες και εμπειρίες τους, διατύπωσαν εξηγήσεις βασιζόμενοι στα στοιχεία, σύνδεσαν τις εξηγήσεις με την επιστημονική γνώση, εξάγοντας οι ίδιοι επιστημονικούς όρους, όπως </a:t>
            </a:r>
            <a:r>
              <a:rPr lang="el-GR" sz="1200" i="1" kern="1200" dirty="0" smtClean="0">
                <a:solidFill>
                  <a:schemeClr val="tx1"/>
                </a:solidFill>
                <a:latin typeface="+mn-lt"/>
                <a:ea typeface="+mn-ea"/>
                <a:cs typeface="+mn-cs"/>
              </a:rPr>
              <a:t>«ψηλός/οξύς», «χαμηλός/χοντρός/βαρύς»</a:t>
            </a:r>
            <a:r>
              <a:rPr lang="el-GR" sz="1200" kern="1200" dirty="0" smtClean="0">
                <a:solidFill>
                  <a:schemeClr val="tx1"/>
                </a:solidFill>
                <a:latin typeface="+mn-lt"/>
                <a:ea typeface="+mn-ea"/>
                <a:cs typeface="+mn-cs"/>
              </a:rPr>
              <a:t> που αφορούν το ύψος του ήχου, παρουσίασαν και δικαιολόγησαν τις εξηγήσεις τους.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 Με τη συμμετοχή τους στις δραστηριότητες του σεναρίου, αντιλήφθηκαν τη σχέση του μήκους χορδής με το ύψος του ήχου,</a:t>
            </a:r>
            <a:r>
              <a:rPr lang="el-GR" sz="1200" baseline="0" dirty="0" smtClean="0"/>
              <a:t> </a:t>
            </a:r>
            <a:r>
              <a:rPr lang="el-GR" sz="1200" dirty="0" smtClean="0"/>
              <a:t>κάτι που αρχικά δεν είχαν παρατηρήσει. </a:t>
            </a: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 Διαπιστώθηκε </a:t>
            </a:r>
            <a:r>
              <a:rPr lang="el-GR" sz="1200" i="1" kern="1200" dirty="0" smtClean="0">
                <a:solidFill>
                  <a:schemeClr val="tx1"/>
                </a:solidFill>
                <a:latin typeface="+mn-lt"/>
                <a:ea typeface="+mn-ea"/>
                <a:cs typeface="+mn-cs"/>
              </a:rPr>
              <a:t>εννοιολόγηση </a:t>
            </a:r>
            <a:r>
              <a:rPr lang="el-GR" sz="1200" kern="1200" dirty="0" smtClean="0">
                <a:solidFill>
                  <a:schemeClr val="tx1"/>
                </a:solidFill>
                <a:latin typeface="+mn-lt"/>
                <a:ea typeface="+mn-ea"/>
                <a:cs typeface="+mn-cs"/>
              </a:rPr>
              <a:t>της παραγωγής του ήχου και του ηχοχρώματος, καθώς οι τελικές παρατηρήσεις των μαθητών-τριων χαρακτηρίστηκαν πλησιέστερες στην επιστημονική εξήγηση έναντι των αρχικών τους παρατηρήσεων.</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Συμπεραίνεται, </a:t>
            </a:r>
            <a:r>
              <a:rPr lang="el-GR" dirty="0" smtClean="0"/>
              <a:t>λοιπόν, ότι η συγκεκριμένη διεπιστημονική προσέγγιση της διδακτικής </a:t>
            </a:r>
            <a:r>
              <a:rPr lang="el-GR" baseline="0" dirty="0" smtClean="0"/>
              <a:t>εννοιών του ήχου </a:t>
            </a:r>
            <a:r>
              <a:rPr lang="el-GR" dirty="0" smtClean="0"/>
              <a:t>μπορεί να υλοποιηθεί</a:t>
            </a:r>
            <a:r>
              <a:rPr lang="el-GR" baseline="0" dirty="0" smtClean="0"/>
              <a:t> </a:t>
            </a:r>
            <a:r>
              <a:rPr lang="el-GR" dirty="0" smtClean="0"/>
              <a:t>στα πλαίσια</a:t>
            </a:r>
            <a:r>
              <a:rPr lang="el-GR" baseline="0" dirty="0" smtClean="0"/>
              <a:t> της σχολικής τάξης </a:t>
            </a:r>
            <a:r>
              <a:rPr lang="el-GR" dirty="0" smtClean="0"/>
              <a:t>και ότι είναι αποτελεσματική η εφαρμογή της για την</a:t>
            </a:r>
            <a:r>
              <a:rPr lang="el-GR" baseline="0" dirty="0" smtClean="0"/>
              <a:t> κατανόηση εννοιών του ήχου. </a:t>
            </a:r>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42</a:t>
            </a:fld>
            <a:endParaRPr lang="el-G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Στη</a:t>
            </a:r>
            <a:r>
              <a:rPr lang="el-GR" sz="1200" kern="1200" baseline="0" dirty="0" smtClean="0">
                <a:solidFill>
                  <a:schemeClr val="tx1"/>
                </a:solidFill>
                <a:latin typeface="+mn-lt"/>
                <a:ea typeface="+mn-ea"/>
                <a:cs typeface="+mn-cs"/>
              </a:rPr>
              <a:t> συνέχεια</a:t>
            </a:r>
            <a:r>
              <a:rPr lang="el-GR" sz="1200" kern="1200" dirty="0" smtClean="0">
                <a:solidFill>
                  <a:schemeClr val="tx1"/>
                </a:solidFill>
                <a:latin typeface="+mn-lt"/>
                <a:ea typeface="+mn-ea"/>
                <a:cs typeface="+mn-cs"/>
              </a:rPr>
              <a:t>, ακολούθησαν αλλαγές και προσθέσεις του σεναρίου, οι οποίες βασίστηκαν σε δυσκολίες που αντιμετωπίστηκαν κατά την εφαρμογή, και οι προτάσεις βελτίωσής του ώστε να καταστεί περισσότερο ευέλικτο στην υλοποίησή του και αξιοποιήσιμο από τους εκπαιδευτικούς στη σχολική πραγματικότητα. Συγκεκριμένα,</a:t>
            </a:r>
            <a:r>
              <a:rPr lang="el-GR" sz="1200" kern="1200" baseline="0" dirty="0" smtClean="0">
                <a:solidFill>
                  <a:schemeClr val="tx1"/>
                </a:solidFill>
                <a:latin typeface="+mn-lt"/>
                <a:ea typeface="+mn-ea"/>
                <a:cs typeface="+mn-cs"/>
              </a:rPr>
              <a:t> σχεδιάστηκε επιπλέον δραστηριότητες εξοικείωσης με το χειραπτικό υλικό (ρυθμικές κάρτες)</a:t>
            </a:r>
            <a:endParaRPr lang="el-GR" sz="1200" kern="1200" dirty="0" smtClean="0">
              <a:solidFill>
                <a:schemeClr val="tx1"/>
              </a:solidFill>
              <a:latin typeface="+mn-lt"/>
              <a:ea typeface="+mn-ea"/>
              <a:cs typeface="+mn-cs"/>
            </a:endParaRPr>
          </a:p>
          <a:p>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Τέλος, προτείνεται η ένταξη του διεπιστημονικού σεναρίου στο γενικότερο σύνολο διδακτικής του γνωστικού αντικειμένου των Μαθηματικών και των Φυσικών Επιστημών, και η περαιτέρω μελέτη της αποτελεσματικότητας της </a:t>
            </a:r>
            <a:r>
              <a:rPr lang="el-GR" sz="1200" i="1" kern="1200" dirty="0" smtClean="0">
                <a:solidFill>
                  <a:schemeClr val="tx1"/>
                </a:solidFill>
                <a:latin typeface="+mn-lt"/>
                <a:ea typeface="+mn-ea"/>
                <a:cs typeface="+mn-cs"/>
              </a:rPr>
              <a:t>διεπιστημονικής προσέγγισης της γνώσης</a:t>
            </a:r>
            <a:r>
              <a:rPr lang="el-GR" sz="1200" kern="1200" dirty="0" smtClean="0">
                <a:solidFill>
                  <a:schemeClr val="tx1"/>
                </a:solidFill>
                <a:latin typeface="+mn-lt"/>
                <a:ea typeface="+mn-ea"/>
                <a:cs typeface="+mn-cs"/>
              </a:rPr>
              <a:t>, με την εφαρμογή ολόκληρου του σεναρίου.</a:t>
            </a:r>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43</a:t>
            </a:fld>
            <a:endParaRPr lang="el-G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8 δευτερόλεπτα με την δραστηριότητα μουσικής</a:t>
            </a:r>
            <a:r>
              <a:rPr lang="el-GR" baseline="0" dirty="0" smtClean="0"/>
              <a:t> σύνθεσης έπειτα από την εύρεση των πυθαγόρειων ήχων στο μονόχορδο.</a:t>
            </a:r>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44</a:t>
            </a:fld>
            <a:endParaRPr lang="el-G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15 ΄ με ζωγραφιές</a:t>
            </a:r>
            <a:r>
              <a:rPr lang="el-GR" baseline="0" dirty="0" smtClean="0"/>
              <a:t> στις οποίες αποτυπώνουν τις εντυπώσεις τους από τη σύνδεση μαθηματικών και μουσικής σε μια </a:t>
            </a:r>
            <a:r>
              <a:rPr lang="el-GR" baseline="0" smtClean="0"/>
              <a:t>κοινή διδασκαλία</a:t>
            </a:r>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45</a:t>
            </a:fld>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Στην αρχή θα κάνω μια</a:t>
            </a:r>
            <a:r>
              <a:rPr lang="el-GR" baseline="0" dirty="0" smtClean="0"/>
              <a:t> σύντομη αναφορά σε αντίστοιχες μελέτες που έχουν γίνει. </a:t>
            </a:r>
          </a:p>
          <a:p>
            <a:r>
              <a:rPr lang="el-GR" baseline="0" dirty="0" smtClean="0"/>
              <a:t>Έπειτα, θα παρουσιάσω το πλαίσιο </a:t>
            </a:r>
            <a:r>
              <a:rPr lang="el-GR" b="1" baseline="0" dirty="0" smtClean="0"/>
              <a:t>σχεδιασμού</a:t>
            </a:r>
            <a:r>
              <a:rPr lang="el-GR" baseline="0" dirty="0" smtClean="0"/>
              <a:t> του σεναρίου που </a:t>
            </a:r>
            <a:r>
              <a:rPr lang="el-GR" sz="1200" kern="1200" dirty="0" smtClean="0">
                <a:solidFill>
                  <a:schemeClr val="tx1"/>
                </a:solidFill>
                <a:latin typeface="+mn-lt"/>
                <a:ea typeface="+mn-ea"/>
                <a:cs typeface="+mn-cs"/>
              </a:rPr>
              <a:t>υποστηρίζεται από δραστηριότητες οι</a:t>
            </a:r>
            <a:r>
              <a:rPr lang="el-GR" sz="1200" kern="1200" baseline="0" dirty="0" smtClean="0">
                <a:solidFill>
                  <a:schemeClr val="tx1"/>
                </a:solidFill>
                <a:latin typeface="+mn-lt"/>
                <a:ea typeface="+mn-ea"/>
                <a:cs typeface="+mn-cs"/>
              </a:rPr>
              <a:t> οποίες </a:t>
            </a:r>
            <a:r>
              <a:rPr lang="el-GR" sz="1200" kern="1200" dirty="0" smtClean="0">
                <a:solidFill>
                  <a:schemeClr val="tx1"/>
                </a:solidFill>
                <a:latin typeface="+mn-lt"/>
                <a:ea typeface="+mn-ea"/>
                <a:cs typeface="+mn-cs"/>
              </a:rPr>
              <a:t>σχεδιάστηκαν με τέτοιο τρόπο ώστε να αναδεικνύουν τις θεμελιώδεις έννοιες που συναντώνται στις τρεις προαναφερθείσες επιστήμες. </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Καθώς</a:t>
            </a:r>
            <a:r>
              <a:rPr lang="el-GR" sz="1200" baseline="0" dirty="0" smtClean="0"/>
              <a:t> </a:t>
            </a:r>
            <a:r>
              <a:rPr lang="el-GR" sz="1200" dirty="0" smtClean="0"/>
              <a:t>σκοπός της συγκεκριμένης εργασίας δεν ήταν</a:t>
            </a:r>
            <a:r>
              <a:rPr lang="el-GR" sz="1200" baseline="0" dirty="0" smtClean="0"/>
              <a:t> μόνο </a:t>
            </a:r>
            <a:r>
              <a:rPr lang="el-GR" sz="1200" dirty="0" smtClean="0"/>
              <a:t>η παραγωγή ενός σεναρίου αλλά και η </a:t>
            </a:r>
            <a:r>
              <a:rPr lang="el-GR" sz="1200" b="1" dirty="0" smtClean="0"/>
              <a:t>εφαρμογή </a:t>
            </a:r>
            <a:r>
              <a:rPr lang="el-GR" sz="1200" dirty="0" smtClean="0"/>
              <a:t>του στη σχολική τάξη, θα περιγράψω, επίσης,</a:t>
            </a:r>
            <a:r>
              <a:rPr lang="el-GR" sz="1200" baseline="0" dirty="0" smtClean="0"/>
              <a:t> </a:t>
            </a:r>
            <a:r>
              <a:rPr lang="el-GR" sz="1200" dirty="0" smtClean="0"/>
              <a:t>σύντομα την αποτελεσματικότητά του στη γνώση και στη μάθηση.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Η παρουσίασή</a:t>
            </a:r>
            <a:r>
              <a:rPr lang="el-GR" sz="1200" baseline="0" dirty="0" smtClean="0"/>
              <a:t> μου θα </a:t>
            </a:r>
            <a:r>
              <a:rPr lang="el-GR" sz="1200" dirty="0" smtClean="0"/>
              <a:t>ολοκληρωθεί με τα συμπεράσματα που</a:t>
            </a:r>
            <a:r>
              <a:rPr lang="el-GR" sz="1200" baseline="0" dirty="0" smtClean="0"/>
              <a:t> προκύπτουν από την </a:t>
            </a:r>
            <a:r>
              <a:rPr lang="el-GR" sz="1200" b="1" baseline="0" dirty="0" smtClean="0"/>
              <a:t>α</a:t>
            </a:r>
            <a:r>
              <a:rPr lang="el-GR" sz="1400" b="1" dirty="0" smtClean="0">
                <a:latin typeface="Trebuchet MS" pitchFamily="34" charset="0"/>
              </a:rPr>
              <a:t>ξιολόγηση </a:t>
            </a:r>
            <a:r>
              <a:rPr lang="el-GR" sz="1400" b="0" dirty="0" smtClean="0">
                <a:latin typeface="Trebuchet MS" pitchFamily="34" charset="0"/>
              </a:rPr>
              <a:t>του σεναρίου </a:t>
            </a:r>
            <a:r>
              <a:rPr lang="el-GR" dirty="0" smtClean="0">
                <a:latin typeface="Trebuchet MS" pitchFamily="34" charset="0"/>
              </a:rPr>
              <a:t>σχετικά με το πώς και πόσο ανταποκρίνεται στα πλαίσια της σχολικής πραγματικότητας.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dirty="0" smtClean="0"/>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baseline="0" dirty="0" smtClean="0">
                <a:solidFill>
                  <a:schemeClr val="tx1"/>
                </a:solidFill>
                <a:latin typeface="+mn-lt"/>
                <a:ea typeface="+mn-ea"/>
                <a:cs typeface="+mn-cs"/>
              </a:rPr>
              <a:t>Τη δεκαετία του ’80 ο </a:t>
            </a:r>
            <a:r>
              <a:rPr lang="el-GR" sz="1200" kern="1200" baseline="0" dirty="0" err="1" smtClean="0">
                <a:solidFill>
                  <a:schemeClr val="tx1"/>
                </a:solidFill>
                <a:latin typeface="+mn-lt"/>
                <a:ea typeface="+mn-ea"/>
                <a:cs typeface="+mn-cs"/>
              </a:rPr>
              <a:t>Gardner</a:t>
            </a:r>
            <a:r>
              <a:rPr lang="el-GR" sz="1200" kern="1200" baseline="0" dirty="0" smtClean="0">
                <a:solidFill>
                  <a:schemeClr val="tx1"/>
                </a:solidFill>
                <a:latin typeface="+mn-lt"/>
                <a:ea typeface="+mn-ea"/>
                <a:cs typeface="+mn-cs"/>
              </a:rPr>
              <a:t> παρουσίασε τη θεωρία </a:t>
            </a:r>
            <a:r>
              <a:rPr lang="el-GR" sz="1200" i="1" kern="1200" baseline="0" dirty="0" smtClean="0">
                <a:solidFill>
                  <a:schemeClr val="tx1"/>
                </a:solidFill>
                <a:latin typeface="+mn-lt"/>
                <a:ea typeface="+mn-ea"/>
                <a:cs typeface="+mn-cs"/>
              </a:rPr>
              <a:t>της πολλαπλής νοημοσύνης, </a:t>
            </a:r>
            <a:r>
              <a:rPr lang="el-GR" sz="1200" i="0" kern="1200" baseline="0" dirty="0" smtClean="0">
                <a:solidFill>
                  <a:schemeClr val="tx1"/>
                </a:solidFill>
                <a:latin typeface="+mn-lt"/>
                <a:ea typeface="+mn-ea"/>
                <a:cs typeface="+mn-cs"/>
              </a:rPr>
              <a:t>σύμφωνα με την οποία η ανθρώπινη νοημοσύνη δεν είναι μία και ενιαία, αλλά υπάρχουν πολλές διαφορετικές μορφές νοημοσύνης, το ίδιο σημαντικές. Αναφέρθηκε σε 8 τύπους νοημοσύνης, όπως φαίνεται στο σκίτσο. </a:t>
            </a:r>
          </a:p>
          <a:p>
            <a:r>
              <a:rPr lang="el-GR" sz="1200" i="0" kern="1200" baseline="0" dirty="0" smtClean="0">
                <a:solidFill>
                  <a:schemeClr val="tx1"/>
                </a:solidFill>
                <a:latin typeface="+mn-lt"/>
                <a:ea typeface="+mn-ea"/>
                <a:cs typeface="+mn-cs"/>
              </a:rPr>
              <a:t>Με βάση αυτή τη θεωρία, ο </a:t>
            </a:r>
            <a:r>
              <a:rPr lang="el-GR" sz="1200" i="0" kern="1200" baseline="0" dirty="0" err="1" smtClean="0">
                <a:solidFill>
                  <a:schemeClr val="tx1"/>
                </a:solidFill>
                <a:latin typeface="+mn-lt"/>
                <a:ea typeface="+mn-ea"/>
                <a:cs typeface="+mn-cs"/>
              </a:rPr>
              <a:t>Ματσαγγούρας</a:t>
            </a:r>
            <a:r>
              <a:rPr lang="el-GR" sz="1200" i="0" kern="1200" baseline="0" dirty="0" smtClean="0">
                <a:solidFill>
                  <a:schemeClr val="tx1"/>
                </a:solidFill>
                <a:latin typeface="+mn-lt"/>
                <a:ea typeface="+mn-ea"/>
                <a:cs typeface="+mn-cs"/>
              </a:rPr>
              <a:t>  αναφέρει ότι «το σχολείο πρέπει να απευθύνεται σε όλους τους τύπους νοημοσύνης και να μην περιορίζεται στη γλωσσική και  στη </a:t>
            </a:r>
            <a:r>
              <a:rPr lang="el-GR" sz="1200" i="0" kern="1200" baseline="0" dirty="0" err="1" smtClean="0">
                <a:solidFill>
                  <a:schemeClr val="tx1"/>
                </a:solidFill>
                <a:latin typeface="+mn-lt"/>
                <a:ea typeface="+mn-ea"/>
                <a:cs typeface="+mn-cs"/>
              </a:rPr>
              <a:t>λογικο</a:t>
            </a:r>
            <a:r>
              <a:rPr lang="el-GR" sz="1200" i="0" kern="1200" baseline="0" dirty="0" smtClean="0">
                <a:solidFill>
                  <a:schemeClr val="tx1"/>
                </a:solidFill>
                <a:latin typeface="+mn-lt"/>
                <a:ea typeface="+mn-ea"/>
                <a:cs typeface="+mn-cs"/>
              </a:rPr>
              <a:t>-μαθηματική νοημοσύνη, όπως συνήθως πράττει» (</a:t>
            </a:r>
            <a:r>
              <a:rPr lang="el-GR" sz="1200" i="0" kern="1200" baseline="0" dirty="0" err="1" smtClean="0">
                <a:solidFill>
                  <a:schemeClr val="tx1"/>
                </a:solidFill>
                <a:latin typeface="+mn-lt"/>
                <a:ea typeface="+mn-ea"/>
                <a:cs typeface="+mn-cs"/>
              </a:rPr>
              <a:t>Ματσαγγούρας</a:t>
            </a:r>
            <a:r>
              <a:rPr lang="el-GR" sz="1200" i="0" kern="1200" baseline="0" dirty="0" smtClean="0">
                <a:solidFill>
                  <a:schemeClr val="tx1"/>
                </a:solidFill>
                <a:latin typeface="+mn-lt"/>
                <a:ea typeface="+mn-ea"/>
                <a:cs typeface="+mn-cs"/>
              </a:rPr>
              <a:t>, 2004, σ. 38). </a:t>
            </a:r>
          </a:p>
          <a:p>
            <a:endParaRPr lang="el-GR" sz="1200" i="0" kern="1200" baseline="0" dirty="0" smtClean="0">
              <a:solidFill>
                <a:schemeClr val="tx1"/>
              </a:solidFill>
              <a:latin typeface="+mn-lt"/>
              <a:ea typeface="+mn-ea"/>
              <a:cs typeface="+mn-cs"/>
            </a:endParaRPr>
          </a:p>
          <a:p>
            <a:r>
              <a:rPr lang="el-GR" sz="1200" i="0" kern="1200" baseline="0" dirty="0" smtClean="0">
                <a:solidFill>
                  <a:schemeClr val="tx1"/>
                </a:solidFill>
                <a:latin typeface="+mn-lt"/>
                <a:ea typeface="+mn-ea"/>
                <a:cs typeface="+mn-cs"/>
              </a:rPr>
              <a:t>(Αν κάποιος αποδεχτεί την άποψη ότι τη μουσική συνοδεύεται από ένα </a:t>
            </a:r>
            <a:r>
              <a:rPr lang="el-GR" sz="1200" kern="1200" baseline="0" dirty="0" smtClean="0">
                <a:solidFill>
                  <a:schemeClr val="tx1"/>
                </a:solidFill>
                <a:latin typeface="+mn-lt"/>
                <a:ea typeface="+mn-ea"/>
                <a:cs typeface="+mn-cs"/>
              </a:rPr>
              <a:t>συμβολικό σύστημα, όπως η γλώσσα και τα μαθηματικά, τότε αμέσως αρχίζει να διαγράφεται τουλάχιστον μέρος της απάντησης στο ερώτημα ποιο είναι το όφελος από τη μουσική αγωγή.)</a:t>
            </a:r>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Ερευνητικές προσπάθειες διεπιστημονικής προσέγγισης μαθηματικών και μουσικής έχουν</a:t>
            </a:r>
            <a:r>
              <a:rPr lang="el-GR" baseline="0" dirty="0" smtClean="0"/>
              <a:t> γίνει την τελευταία δεκαετία</a:t>
            </a:r>
            <a:r>
              <a:rPr lang="en-US" baseline="0" dirty="0" smtClean="0"/>
              <a:t> (</a:t>
            </a:r>
            <a:r>
              <a:rPr lang="el-GR" baseline="0" dirty="0" smtClean="0"/>
              <a:t>όπως φαίνεται και στη διαφάνεια):</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Αξιοσημείωτο </a:t>
            </a:r>
            <a:r>
              <a:rPr lang="el-GR" baseline="0" dirty="0" smtClean="0"/>
              <a:t>να αναφερθεί </a:t>
            </a:r>
            <a:r>
              <a:rPr lang="el-GR" sz="1200" kern="1200" baseline="0" dirty="0" smtClean="0">
                <a:solidFill>
                  <a:schemeClr val="tx1"/>
                </a:solidFill>
                <a:latin typeface="+mn-lt"/>
                <a:ea typeface="+mn-ea"/>
                <a:cs typeface="+mn-cs"/>
              </a:rPr>
              <a:t>είναι ότι το 2012, ερευνητές στο Πανεπιστήμιο του Σαν Φρανσίσκο ανέπτυξαν ένα πρόγραμμα, το</a:t>
            </a:r>
            <a:r>
              <a:rPr lang="en-US" sz="1200" kern="1200" baseline="0" dirty="0" smtClean="0">
                <a:solidFill>
                  <a:schemeClr val="tx1"/>
                </a:solidFill>
                <a:latin typeface="+mn-lt"/>
                <a:ea typeface="+mn-ea"/>
                <a:cs typeface="+mn-cs"/>
              </a:rPr>
              <a:t> </a:t>
            </a:r>
            <a:r>
              <a:rPr lang="en-US" sz="1200" i="1" dirty="0" smtClean="0">
                <a:latin typeface="Corbel" pitchFamily="34" charset="0"/>
              </a:rPr>
              <a:t>Academic music,</a:t>
            </a:r>
            <a:r>
              <a:rPr lang="en-US" sz="1200" i="1" baseline="0" dirty="0" smtClean="0">
                <a:latin typeface="Corbel" pitchFamily="34" charset="0"/>
              </a:rPr>
              <a:t> </a:t>
            </a:r>
            <a:r>
              <a:rPr lang="el-GR" sz="1200" kern="1200" baseline="0" dirty="0" smtClean="0">
                <a:solidFill>
                  <a:schemeClr val="tx1"/>
                </a:solidFill>
                <a:latin typeface="+mn-lt"/>
                <a:ea typeface="+mn-ea"/>
                <a:cs typeface="+mn-cs"/>
              </a:rPr>
              <a:t>για τη διδασκαλία των κλασμάτων, στο οποίο οι μαθητές που συμμετείχαν σημείωσαν 50% υψηλότερες επιδόσεις σε δοκιμαστικά </a:t>
            </a:r>
            <a:r>
              <a:rPr lang="el-GR" sz="1200" kern="1200" baseline="0" dirty="0" err="1" smtClean="0">
                <a:solidFill>
                  <a:schemeClr val="tx1"/>
                </a:solidFill>
                <a:latin typeface="+mn-lt"/>
                <a:ea typeface="+mn-ea"/>
                <a:cs typeface="+mn-cs"/>
              </a:rPr>
              <a:t>posttest</a:t>
            </a:r>
            <a:r>
              <a:rPr lang="el-GR" sz="1200" kern="1200" baseline="0" dirty="0" smtClean="0">
                <a:solidFill>
                  <a:schemeClr val="tx1"/>
                </a:solidFill>
                <a:latin typeface="+mn-lt"/>
                <a:ea typeface="+mn-ea"/>
                <a:cs typeface="+mn-cs"/>
              </a:rPr>
              <a:t> με κλάσματα, σε σύγκριση με τους μαθητές που παρακολουθούσαν την κανονική μαθηματική τάξη.  </a:t>
            </a:r>
            <a:endParaRPr lang="el-GR" dirty="0" smtClean="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Το </a:t>
            </a:r>
            <a:r>
              <a:rPr lang="el-GR" sz="1200" dirty="0" err="1" smtClean="0"/>
              <a:t>διεπ</a:t>
            </a:r>
            <a:r>
              <a:rPr lang="el-GR" sz="1200" dirty="0" smtClean="0"/>
              <a:t>.</a:t>
            </a:r>
            <a:r>
              <a:rPr lang="el-GR" sz="1200" baseline="0" dirty="0" smtClean="0"/>
              <a:t> Σενάριο που σχεδιάστηκε:</a:t>
            </a:r>
            <a:endParaRPr lang="el-GR"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(1) Επιχειρεί ολιστική προσέγγιση της γνώσης μέσω της οριζόντιας διασύνδεσης των επιστημονικών κλάδων</a:t>
            </a:r>
            <a:r>
              <a:rPr lang="el-GR" sz="1200" baseline="0" dirty="0" smtClean="0"/>
              <a:t>, καθώς στοχεύει οι μαθητές να ....</a:t>
            </a:r>
            <a:endParaRPr lang="el-GR"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(2)-</a:t>
            </a:r>
            <a:r>
              <a:rPr lang="el-GR" sz="1200" dirty="0" smtClean="0"/>
              <a:t>Η ιδέα του σχεδιασμού του βασίστηκε στην αντίληψη (του </a:t>
            </a:r>
            <a:r>
              <a:rPr lang="el-GR" sz="1200" b="1" dirty="0" smtClean="0"/>
              <a:t>ΔΕΠΠΣ</a:t>
            </a:r>
            <a:r>
              <a:rPr lang="el-GR" sz="1200" dirty="0" smtClean="0"/>
              <a:t>) ότι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(3)Το γεγονός ότι επιλέχθηκε η τάξη της Ε΄ δημοτικού για την ανάπτυξη του διεπιστημονικού σεναρίου</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δεν είναι τυχαίο. Αν μελετήσει κανείς τις θεματικές ενότητες του ΑΠΣ της Μουσικής, των Μαθηματικών και των Φυσικών Επιστημών «Φυσικά» για την Ε΄ τάξη, θα δει ενότητες όπως: </a:t>
            </a:r>
            <a:r>
              <a:rPr lang="el-GR" sz="1200" i="1" kern="1200" dirty="0" smtClean="0">
                <a:solidFill>
                  <a:schemeClr val="tx1"/>
                </a:solidFill>
                <a:latin typeface="+mn-lt"/>
                <a:ea typeface="+mn-ea"/>
                <a:cs typeface="+mn-cs"/>
              </a:rPr>
              <a:t>«Τα Μαθηματικά της Μουσικής»</a:t>
            </a:r>
            <a:r>
              <a:rPr lang="el-GR" sz="1200" kern="1200" dirty="0" smtClean="0">
                <a:solidFill>
                  <a:schemeClr val="tx1"/>
                </a:solidFill>
                <a:latin typeface="+mn-lt"/>
                <a:ea typeface="+mn-ea"/>
                <a:cs typeface="+mn-cs"/>
              </a:rPr>
              <a:t>, η δραστηριότητα κατασκευής μονόχορδου </a:t>
            </a:r>
            <a:r>
              <a:rPr lang="el-GR" sz="1200" i="1" kern="1200" dirty="0" smtClean="0">
                <a:solidFill>
                  <a:schemeClr val="tx1"/>
                </a:solidFill>
                <a:latin typeface="+mn-lt"/>
                <a:ea typeface="+mn-ea"/>
                <a:cs typeface="+mn-cs"/>
              </a:rPr>
              <a:t>«Σαν τον Πυθαγόρα», «Κλασματικές Μονάδες», «Παιχνίδια με μουσικά όργανα – Διαιρέτες και Πολλαπλάσια», «Παραγωγή ήχου»</a:t>
            </a:r>
            <a:r>
              <a:rPr lang="el-GR" sz="1200" kern="1200" dirty="0" smtClean="0">
                <a:solidFill>
                  <a:schemeClr val="tx1"/>
                </a:solidFill>
                <a:latin typeface="+mn-lt"/>
                <a:ea typeface="+mn-ea"/>
                <a:cs typeface="+mn-cs"/>
              </a:rPr>
              <a:t>. Τότε, εύλογα διαπιστώνεται ότι το περιεχόμενο αυτών των ενοτήτων συνδέεται εννοιολογικά και θεματικά. </a:t>
            </a:r>
          </a:p>
          <a:p>
            <a:r>
              <a:rPr lang="el-GR" sz="1200" kern="1200" dirty="0" smtClean="0">
                <a:solidFill>
                  <a:schemeClr val="tx1"/>
                </a:solidFill>
                <a:latin typeface="+mn-lt"/>
                <a:ea typeface="+mn-ea"/>
                <a:cs typeface="+mn-cs"/>
              </a:rPr>
              <a:t> Ωστόσο, μπορεί να αξιοποιηθεί και να εφαρμοστεί μέρος του διδακτικού υλικού σε μαθητές (του δημοτικού) μικρότερης ηλικίας  ή μεγαλύτερης ηλικίας (έκτης δημοτικού ή τάξεων του γυμνασίου) με τις κατάλληλες τροποποιήσεις (</a:t>
            </a:r>
            <a:r>
              <a:rPr lang="el-GR" sz="900" kern="1200" dirty="0" smtClean="0">
                <a:solidFill>
                  <a:schemeClr val="tx1"/>
                </a:solidFill>
                <a:latin typeface="+mn-lt"/>
                <a:ea typeface="+mn-ea"/>
                <a:cs typeface="+mn-cs"/>
              </a:rPr>
              <a:t>από τον</a:t>
            </a:r>
            <a:r>
              <a:rPr lang="el-GR" sz="900" kern="1200" baseline="0" dirty="0" smtClean="0">
                <a:solidFill>
                  <a:schemeClr val="tx1"/>
                </a:solidFill>
                <a:latin typeface="+mn-lt"/>
                <a:ea typeface="+mn-ea"/>
                <a:cs typeface="+mn-cs"/>
              </a:rPr>
              <a:t> ή </a:t>
            </a:r>
            <a:r>
              <a:rPr lang="el-GR" sz="900" kern="1200" dirty="0" smtClean="0">
                <a:solidFill>
                  <a:schemeClr val="tx1"/>
                </a:solidFill>
                <a:latin typeface="+mn-lt"/>
                <a:ea typeface="+mn-ea"/>
                <a:cs typeface="+mn-cs"/>
              </a:rPr>
              <a:t>την εκάστοτε εκπαιδευτικό με βάση την ηλικία και τις προϋπάρχουσες γνώσεις των</a:t>
            </a:r>
            <a:r>
              <a:rPr lang="el-GR" sz="900" kern="1200" baseline="0" dirty="0" smtClean="0">
                <a:solidFill>
                  <a:schemeClr val="tx1"/>
                </a:solidFill>
                <a:latin typeface="+mn-lt"/>
                <a:ea typeface="+mn-ea"/>
                <a:cs typeface="+mn-cs"/>
              </a:rPr>
              <a:t> μαθητών</a:t>
            </a:r>
            <a:r>
              <a:rPr lang="el-GR" sz="900" kern="1200" dirty="0" smtClean="0">
                <a:solidFill>
                  <a:schemeClr val="tx1"/>
                </a:solidFill>
                <a:latin typeface="+mn-lt"/>
                <a:ea typeface="+mn-ea"/>
                <a:cs typeface="+mn-cs"/>
              </a:rPr>
              <a:t>, αλλά και τους διδακτικούς στόχους που έχουν τεθεί ως προτεραιότητα).</a:t>
            </a:r>
          </a:p>
          <a:p>
            <a:r>
              <a:rPr lang="el-GR" sz="1200" kern="1200" dirty="0" smtClean="0">
                <a:solidFill>
                  <a:schemeClr val="tx1"/>
                </a:solidFill>
                <a:latin typeface="+mn-lt"/>
                <a:ea typeface="+mn-ea"/>
                <a:cs typeface="+mn-cs"/>
              </a:rPr>
              <a:t>(4)-  Να αναφερθεί ότι το διεπιστημονικό σενάριο μπορεί να εφαρμοστεί από τον</a:t>
            </a:r>
            <a:r>
              <a:rPr lang="el-GR" sz="1200" kern="1200" baseline="0" dirty="0" smtClean="0">
                <a:solidFill>
                  <a:schemeClr val="tx1"/>
                </a:solidFill>
                <a:latin typeface="+mn-lt"/>
                <a:ea typeface="+mn-ea"/>
                <a:cs typeface="+mn-cs"/>
              </a:rPr>
              <a:t> ή </a:t>
            </a:r>
            <a:r>
              <a:rPr lang="el-GR" sz="1200" kern="1200" dirty="0" smtClean="0">
                <a:solidFill>
                  <a:schemeClr val="tx1"/>
                </a:solidFill>
                <a:latin typeface="+mn-lt"/>
                <a:ea typeface="+mn-ea"/>
                <a:cs typeface="+mn-cs"/>
              </a:rPr>
              <a:t>την εκπαιδευτικό της τάξης σε συνεργασία με τον</a:t>
            </a:r>
            <a:r>
              <a:rPr lang="el-GR" sz="1200" kern="1200" baseline="0" dirty="0" smtClean="0">
                <a:solidFill>
                  <a:schemeClr val="tx1"/>
                </a:solidFill>
                <a:latin typeface="+mn-lt"/>
                <a:ea typeface="+mn-ea"/>
                <a:cs typeface="+mn-cs"/>
              </a:rPr>
              <a:t> ή την μουσικό </a:t>
            </a:r>
            <a:r>
              <a:rPr lang="el-GR" sz="1200" kern="1200" dirty="0" smtClean="0">
                <a:solidFill>
                  <a:schemeClr val="tx1"/>
                </a:solidFill>
                <a:latin typeface="+mn-lt"/>
                <a:ea typeface="+mn-ea"/>
                <a:cs typeface="+mn-cs"/>
              </a:rPr>
              <a:t>που εργάζεται στο ίδιο σχολείο. </a:t>
            </a:r>
          </a:p>
          <a:p>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(5) -Το διεπιστημονικό σενάριο διδασκαλίας αποτελείται από τέσσερις ενότητες, που η κάθε μία έχει ξεχωριστό τίτλο ώστε να αναδεικνύει το θεματικό της περιεχόμενο. </a:t>
            </a:r>
            <a:r>
              <a:rPr lang="el-GR" sz="1200" dirty="0" smtClean="0"/>
              <a:t>Στην κάθε μία ενότητα επιχειρείται διεπιστημονική προσέγγιση της γνώσης μέσα από τις προτεινόμενες </a:t>
            </a:r>
            <a:r>
              <a:rPr lang="el-GR" sz="1200" b="1" dirty="0" smtClean="0"/>
              <a:t>βιωματικές δραστηριότητες</a:t>
            </a:r>
            <a:r>
              <a:rPr lang="el-GR" sz="1200" dirty="0" smtClean="0"/>
              <a:t>, που ενεργοποιούν </a:t>
            </a:r>
            <a:r>
              <a:rPr lang="el-GR" sz="1200" b="1" dirty="0" smtClean="0"/>
              <a:t>επικοινωνιακές, συνεργατικές και ερευνητικές </a:t>
            </a:r>
            <a:r>
              <a:rPr lang="el-GR" sz="1200" dirty="0" smtClean="0"/>
              <a:t>δεξιότητες και συνδυάζουν γνώσεις και έννοιες από διαφορετικούς επιστημονικούς χώρους. </a:t>
            </a:r>
          </a:p>
          <a:p>
            <a:r>
              <a:rPr lang="el-GR" sz="1200" dirty="0" smtClean="0"/>
              <a:t>Επίσης, δίνεται η δυνατότητα στον/στην εκπαιδευτικό να επεκτείνει και να συνεχίσει το θεματικό περιεχόμενο του σεναρίου μέσα από τις </a:t>
            </a:r>
            <a:r>
              <a:rPr lang="el-GR" sz="1200" b="1" dirty="0" smtClean="0"/>
              <a:t>επιπρόσθετες δραστηριότητες </a:t>
            </a:r>
            <a:r>
              <a:rPr lang="el-GR" sz="1200" dirty="0" smtClean="0"/>
              <a:t>και το υλικό που προτείνεται σε κάθε ενότητα. </a:t>
            </a:r>
          </a:p>
          <a:p>
            <a:r>
              <a:rPr lang="el-GR" sz="1200" dirty="0" smtClean="0"/>
              <a:t>Για την υλοποίηση του σεναρίου απαιτούνται 11 – 12 διδακτικές ώρες. </a:t>
            </a:r>
          </a:p>
          <a:p>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1" kern="1200" dirty="0" smtClean="0">
                <a:solidFill>
                  <a:schemeClr val="tx1"/>
                </a:solidFill>
                <a:latin typeface="+mn-lt"/>
                <a:ea typeface="+mn-ea"/>
                <a:cs typeface="+mn-cs"/>
              </a:rPr>
              <a:t>Ο πίνακας</a:t>
            </a:r>
            <a:r>
              <a:rPr lang="el-GR" sz="1200" b="1" kern="1200" baseline="0" dirty="0" smtClean="0">
                <a:solidFill>
                  <a:schemeClr val="tx1"/>
                </a:solidFill>
                <a:latin typeface="+mn-lt"/>
                <a:ea typeface="+mn-ea"/>
                <a:cs typeface="+mn-cs"/>
              </a:rPr>
              <a:t> που εκτείνεται στις δύο διαφάνειες που ακολουθούν αποτελεί τον εννοιολογικό ιστό του σεναρίου  </a:t>
            </a:r>
          </a:p>
          <a:p>
            <a:r>
              <a:rPr lang="el-GR" sz="1200" kern="1200" dirty="0" smtClean="0">
                <a:solidFill>
                  <a:schemeClr val="tx1"/>
                </a:solidFill>
                <a:latin typeface="+mn-lt"/>
                <a:ea typeface="+mn-ea"/>
                <a:cs typeface="+mn-cs"/>
              </a:rPr>
              <a:t>Το συγκεκριμένο Διεπιστημονικό Σενάριο εναρμονίζεται πλήρως με τους σκοπούς των Αναλυτικών Προγραμμάτων των Μαθηματικών, της Μουσικής και των Φυσικών Επιστημών</a:t>
            </a:r>
            <a:r>
              <a:rPr lang="el-GR" sz="1200" kern="1200" baseline="0" dirty="0" smtClean="0">
                <a:solidFill>
                  <a:schemeClr val="tx1"/>
                </a:solidFill>
                <a:latin typeface="+mn-lt"/>
                <a:ea typeface="+mn-ea"/>
                <a:cs typeface="+mn-cs"/>
              </a:rPr>
              <a:t> και είναι συμβατό </a:t>
            </a:r>
            <a:r>
              <a:rPr lang="el-GR" sz="1200" kern="1200" dirty="0" smtClean="0">
                <a:solidFill>
                  <a:schemeClr val="tx1"/>
                </a:solidFill>
                <a:latin typeface="+mn-lt"/>
                <a:ea typeface="+mn-ea"/>
                <a:cs typeface="+mn-cs"/>
              </a:rPr>
              <a:t>με τις αρχές και τους στόχους των σημερινών προγραμμάτων σπουδών για την πρωτοβάθμια</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εκπαίδευση</a:t>
            </a:r>
            <a:r>
              <a:rPr lang="el-GR" sz="1200" b="1" kern="1200" dirty="0" smtClean="0">
                <a:solidFill>
                  <a:schemeClr val="tx1"/>
                </a:solidFill>
                <a:latin typeface="+mn-lt"/>
                <a:ea typeface="+mn-ea"/>
                <a:cs typeface="+mn-cs"/>
              </a:rPr>
              <a:t>.</a:t>
            </a:r>
          </a:p>
          <a:p>
            <a:endParaRPr lang="el-GR" sz="1200" b="1" kern="1200" dirty="0" smtClean="0">
              <a:solidFill>
                <a:schemeClr val="tx1"/>
              </a:solidFill>
              <a:latin typeface="+mn-lt"/>
              <a:ea typeface="+mn-ea"/>
              <a:cs typeface="+mn-cs"/>
            </a:endParaRPr>
          </a:p>
          <a:p>
            <a:r>
              <a:rPr lang="el-GR" sz="1200" b="1" kern="1200" baseline="0" dirty="0" smtClean="0">
                <a:solidFill>
                  <a:schemeClr val="tx1"/>
                </a:solidFill>
                <a:latin typeface="+mn-lt"/>
                <a:ea typeface="+mn-ea"/>
                <a:cs typeface="+mn-cs"/>
              </a:rPr>
              <a:t> </a:t>
            </a:r>
            <a:endParaRPr lang="el-GR" sz="1200" b="1" kern="1200" dirty="0" smtClean="0">
              <a:solidFill>
                <a:schemeClr val="tx1"/>
              </a:solidFill>
              <a:latin typeface="+mn-lt"/>
              <a:ea typeface="+mn-ea"/>
              <a:cs typeface="+mn-cs"/>
            </a:endParaRPr>
          </a:p>
          <a:p>
            <a:endParaRPr lang="el-GR" sz="1200" b="1" kern="1200" dirty="0" smtClean="0">
              <a:solidFill>
                <a:schemeClr val="tx1"/>
              </a:solidFill>
              <a:latin typeface="+mn-lt"/>
              <a:ea typeface="+mn-ea"/>
              <a:cs typeface="+mn-cs"/>
            </a:endParaRPr>
          </a:p>
          <a:p>
            <a:endParaRPr lang="el-GR" sz="1200" b="1" kern="1200" dirty="0" smtClean="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latin typeface="+mn-lt"/>
                <a:ea typeface="+mn-ea"/>
                <a:cs typeface="+mn-cs"/>
              </a:rPr>
              <a:t>Από τον πίνακα</a:t>
            </a:r>
            <a:r>
              <a:rPr lang="el-GR" sz="1200" b="1" kern="1200" baseline="0" dirty="0" smtClean="0">
                <a:solidFill>
                  <a:schemeClr val="tx1"/>
                </a:solidFill>
                <a:latin typeface="+mn-lt"/>
                <a:ea typeface="+mn-ea"/>
                <a:cs typeface="+mn-cs"/>
              </a:rPr>
              <a:t> φαίνεται ξεκάθαρα ο σκ</a:t>
            </a:r>
            <a:r>
              <a:rPr lang="el-GR" sz="1200" b="1" kern="1200" dirty="0" smtClean="0">
                <a:solidFill>
                  <a:schemeClr val="tx1"/>
                </a:solidFill>
                <a:latin typeface="+mn-lt"/>
                <a:ea typeface="+mn-ea"/>
                <a:cs typeface="+mn-cs"/>
              </a:rPr>
              <a:t>οπός της Διεπιστημονικής Διδασκαλίας που είναι η κοινή προσέγγιση εννοιών από τα τρία αυτά γνωστικά αντικείμενα (Μαθηματικά, Φυσική, Μουσική και η ενοποίηση του περιεχομένου της διδασκαλίας.</a:t>
            </a:r>
            <a:r>
              <a:rPr lang="el-GR" sz="1200" b="1"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(Τα συνδεόμενα αυτά γνωστικά αντικείμενα, στη διεπιστημονική διδασκαλία, όχι μόνο δε χάνουν την επιστημονική τους αυτοτέλεια, αλλά αποκτούν νόημα, αξία και σημασία.) </a:t>
            </a:r>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D23A2DB3-7818-4946-B53A-6D7A64838E9E}"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BB0AC7E-B78E-4FFD-8460-1CD457805339}" type="datetimeFigureOut">
              <a:rPr lang="el-GR" smtClean="0"/>
              <a:pPr/>
              <a:t>4/12/2014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790E095-7BBD-4F31-842C-617F75D348E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0AC7E-B78E-4FFD-8460-1CD457805339}" type="datetimeFigureOut">
              <a:rPr lang="el-GR" smtClean="0"/>
              <a:pPr/>
              <a:t>4/12/2014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0E095-7BBD-4F31-842C-617F75D348E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1.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_______________Microsoft_Office_PowerPoint1.pptx"/></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2.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file:///C:\Users\&#922;&#953;&#954;&#942;\Desktop\maths%20'n%20music\&#946;&#953;&#957;&#964;&#949;&#959;%20&#956;&#959;&#957;&#959;&#967;&#959;&#961;&#948;&#959;.mp4" TargetMode="Externa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0" y="0"/>
            <a:ext cx="9144000" cy="443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1 - Τίτλος"/>
          <p:cNvSpPr>
            <a:spLocks noGrp="1"/>
          </p:cNvSpPr>
          <p:nvPr>
            <p:ph type="ctrTitle"/>
          </p:nvPr>
        </p:nvSpPr>
        <p:spPr>
          <a:xfrm>
            <a:off x="1621904" y="1844824"/>
            <a:ext cx="7342584" cy="1370583"/>
          </a:xfrm>
        </p:spPr>
        <p:txBody>
          <a:bodyPr>
            <a:noAutofit/>
          </a:bodyPr>
          <a:lstStyle/>
          <a:p>
            <a:pPr algn="ctr">
              <a:lnSpc>
                <a:spcPct val="110000"/>
              </a:lnSpc>
            </a:pPr>
            <a:r>
              <a:rPr lang="el-GR" sz="2900" b="1" dirty="0" smtClean="0">
                <a:solidFill>
                  <a:srgbClr val="0070C0"/>
                </a:solidFill>
                <a:latin typeface="Book Antiqua" pitchFamily="18" charset="0"/>
                <a:cs typeface="Arial" pitchFamily="34" charset="0"/>
              </a:rPr>
              <a:t>«Μια πρόταση κοινής προσέγγισης εννοιών της Μουσικής, </a:t>
            </a:r>
            <a:br>
              <a:rPr lang="el-GR" sz="2900" b="1" dirty="0" smtClean="0">
                <a:solidFill>
                  <a:srgbClr val="0070C0"/>
                </a:solidFill>
                <a:latin typeface="Book Antiqua" pitchFamily="18" charset="0"/>
                <a:cs typeface="Arial" pitchFamily="34" charset="0"/>
              </a:rPr>
            </a:br>
            <a:r>
              <a:rPr lang="el-GR" sz="2900" b="1" dirty="0" smtClean="0">
                <a:solidFill>
                  <a:srgbClr val="0070C0"/>
                </a:solidFill>
                <a:latin typeface="Book Antiqua" pitchFamily="18" charset="0"/>
                <a:cs typeface="Arial" pitchFamily="34" charset="0"/>
              </a:rPr>
              <a:t>των Μαθηματικών και της Φυσικής </a:t>
            </a:r>
            <a:br>
              <a:rPr lang="el-GR" sz="2900" b="1" dirty="0" smtClean="0">
                <a:solidFill>
                  <a:srgbClr val="0070C0"/>
                </a:solidFill>
                <a:latin typeface="Book Antiqua" pitchFamily="18" charset="0"/>
                <a:cs typeface="Arial" pitchFamily="34" charset="0"/>
              </a:rPr>
            </a:br>
            <a:r>
              <a:rPr lang="el-GR" sz="2900" b="1" dirty="0" smtClean="0">
                <a:solidFill>
                  <a:srgbClr val="0070C0"/>
                </a:solidFill>
                <a:latin typeface="Book Antiqua" pitchFamily="18" charset="0"/>
                <a:cs typeface="Arial" pitchFamily="34" charset="0"/>
              </a:rPr>
              <a:t>στο Δημοτικό Σχολείο»</a:t>
            </a:r>
            <a:endParaRPr lang="el-GR" sz="2900" b="1" dirty="0">
              <a:solidFill>
                <a:srgbClr val="0070C0"/>
              </a:solidFill>
              <a:latin typeface="Book Antiqua" pitchFamily="18" charset="0"/>
              <a:cs typeface="Arial" pitchFamily="34" charset="0"/>
            </a:endParaRPr>
          </a:p>
        </p:txBody>
      </p:sp>
      <p:sp>
        <p:nvSpPr>
          <p:cNvPr id="3" name="2 - Υπότιτλος"/>
          <p:cNvSpPr>
            <a:spLocks noGrp="1"/>
          </p:cNvSpPr>
          <p:nvPr>
            <p:ph type="subTitle" idx="1"/>
          </p:nvPr>
        </p:nvSpPr>
        <p:spPr>
          <a:xfrm>
            <a:off x="1331640" y="4293096"/>
            <a:ext cx="7812360" cy="2564904"/>
          </a:xfrm>
          <a:solidFill>
            <a:schemeClr val="bg1">
              <a:lumMod val="95000"/>
              <a:alpha val="74000"/>
            </a:schemeClr>
          </a:solidFill>
        </p:spPr>
        <p:txBody>
          <a:bodyPr>
            <a:normAutofit fontScale="47500" lnSpcReduction="20000"/>
          </a:bodyPr>
          <a:lstStyle/>
          <a:p>
            <a:pPr algn="r"/>
            <a:endParaRPr lang="el-GR" sz="3000" dirty="0" smtClean="0">
              <a:solidFill>
                <a:schemeClr val="tx1">
                  <a:lumMod val="65000"/>
                  <a:lumOff val="35000"/>
                </a:schemeClr>
              </a:solidFill>
              <a:cs typeface="David" pitchFamily="34" charset="-79"/>
            </a:endParaRPr>
          </a:p>
          <a:p>
            <a:pPr algn="ctr"/>
            <a:r>
              <a:rPr lang="el-GR" sz="3200" dirty="0" smtClean="0">
                <a:solidFill>
                  <a:schemeClr val="tx1">
                    <a:lumMod val="65000"/>
                    <a:lumOff val="35000"/>
                  </a:schemeClr>
                </a:solidFill>
                <a:cs typeface="David" pitchFamily="34" charset="-79"/>
              </a:rPr>
              <a:t>Μεταπτυχιακή Φοιτήτρια:</a:t>
            </a:r>
          </a:p>
          <a:p>
            <a:pPr algn="ctr" defTabSz="887413">
              <a:tabLst>
                <a:tab pos="6456363" algn="l"/>
              </a:tabLst>
            </a:pPr>
            <a:r>
              <a:rPr lang="el-GR" sz="4600" b="1" dirty="0" smtClean="0">
                <a:solidFill>
                  <a:schemeClr val="tx1">
                    <a:lumMod val="65000"/>
                    <a:lumOff val="35000"/>
                  </a:schemeClr>
                </a:solidFill>
              </a:rPr>
              <a:t>  </a:t>
            </a:r>
            <a:r>
              <a:rPr lang="el-GR" sz="4600" b="1" dirty="0" smtClean="0">
                <a:solidFill>
                  <a:schemeClr val="tx1">
                    <a:lumMod val="65000"/>
                    <a:lumOff val="35000"/>
                  </a:schemeClr>
                </a:solidFill>
                <a:cs typeface="Aharoni" pitchFamily="2" charset="-79"/>
              </a:rPr>
              <a:t>Χιοκτουρίδη Κυριακή  </a:t>
            </a:r>
          </a:p>
          <a:p>
            <a:endParaRPr lang="el-GR" sz="2300" b="1" dirty="0" smtClean="0">
              <a:solidFill>
                <a:schemeClr val="bg1">
                  <a:lumMod val="50000"/>
                </a:schemeClr>
              </a:solidFill>
              <a:cs typeface="Aharoni" pitchFamily="2" charset="-79"/>
            </a:endParaRPr>
          </a:p>
          <a:p>
            <a:endParaRPr lang="el-GR" sz="2300" b="1" dirty="0">
              <a:solidFill>
                <a:schemeClr val="bg1">
                  <a:lumMod val="50000"/>
                </a:schemeClr>
              </a:solidFill>
              <a:cs typeface="Aharoni" pitchFamily="2" charset="-79"/>
            </a:endParaRPr>
          </a:p>
          <a:p>
            <a:endParaRPr lang="el-GR" sz="2300" b="1" dirty="0" smtClean="0">
              <a:solidFill>
                <a:schemeClr val="bg1">
                  <a:lumMod val="50000"/>
                </a:schemeClr>
              </a:solidFill>
              <a:cs typeface="Aharoni" pitchFamily="2" charset="-79"/>
            </a:endParaRPr>
          </a:p>
          <a:p>
            <a:endParaRPr lang="el-GR" sz="2300" b="1" dirty="0">
              <a:solidFill>
                <a:schemeClr val="bg1">
                  <a:lumMod val="50000"/>
                </a:schemeClr>
              </a:solidFill>
              <a:cs typeface="Aharoni" pitchFamily="2" charset="-79"/>
            </a:endParaRPr>
          </a:p>
          <a:p>
            <a:endParaRPr lang="en-US" sz="2300" b="1" dirty="0" smtClean="0">
              <a:solidFill>
                <a:schemeClr val="bg1">
                  <a:lumMod val="50000"/>
                </a:schemeClr>
              </a:solidFill>
              <a:cs typeface="Aharoni" pitchFamily="2" charset="-79"/>
            </a:endParaRPr>
          </a:p>
          <a:p>
            <a:pPr algn="ctr">
              <a:spcAft>
                <a:spcPts val="3000"/>
              </a:spcAft>
            </a:pPr>
            <a:r>
              <a:rPr lang="el-GR" sz="3300" b="1" dirty="0" smtClean="0">
                <a:solidFill>
                  <a:schemeClr val="bg1">
                    <a:lumMod val="50000"/>
                  </a:schemeClr>
                </a:solidFill>
                <a:cs typeface="Aharoni" pitchFamily="2" charset="-79"/>
              </a:rPr>
              <a:t>Βόλος, Τρίτη </a:t>
            </a:r>
            <a:r>
              <a:rPr lang="en-US" sz="3300" b="1" dirty="0" smtClean="0">
                <a:solidFill>
                  <a:schemeClr val="bg1">
                    <a:lumMod val="50000"/>
                  </a:schemeClr>
                </a:solidFill>
                <a:cs typeface="Aharoni" pitchFamily="2" charset="-79"/>
              </a:rPr>
              <a:t>9 </a:t>
            </a:r>
            <a:r>
              <a:rPr lang="el-GR" sz="3300" b="1" dirty="0" smtClean="0">
                <a:solidFill>
                  <a:schemeClr val="bg1">
                    <a:lumMod val="50000"/>
                  </a:schemeClr>
                </a:solidFill>
                <a:cs typeface="Aharoni" pitchFamily="2" charset="-79"/>
              </a:rPr>
              <a:t>Δεκεμβρίου 2014</a:t>
            </a:r>
          </a:p>
          <a:p>
            <a:pPr algn="ctr">
              <a:spcAft>
                <a:spcPts val="1200"/>
              </a:spcAft>
            </a:pPr>
            <a:endParaRPr lang="el-GR" sz="3300" b="1" dirty="0">
              <a:solidFill>
                <a:schemeClr val="bg1">
                  <a:lumMod val="50000"/>
                </a:schemeClr>
              </a:solidFill>
              <a:cs typeface="Aharoni" pitchFamily="2" charset="-79"/>
            </a:endParaRPr>
          </a:p>
          <a:p>
            <a:pPr algn="ctr">
              <a:spcAft>
                <a:spcPts val="1200"/>
              </a:spcAft>
            </a:pPr>
            <a:endParaRPr lang="el-GR" sz="3300" b="1" dirty="0" smtClean="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ctr"/>
            <a:endParaRPr lang="el-GR" sz="3300" b="1" dirty="0">
              <a:solidFill>
                <a:schemeClr val="bg1">
                  <a:lumMod val="50000"/>
                </a:schemeClr>
              </a:solidFill>
              <a:cs typeface="Aharoni" pitchFamily="2" charset="-79"/>
            </a:endParaRPr>
          </a:p>
          <a:p>
            <a:pPr algn="ctr"/>
            <a:endParaRPr lang="el-GR" sz="3300" b="1" dirty="0" smtClean="0">
              <a:solidFill>
                <a:schemeClr val="bg1">
                  <a:lumMod val="50000"/>
                </a:schemeClr>
              </a:solidFill>
              <a:cs typeface="Aharoni" pitchFamily="2" charset="-79"/>
            </a:endParaRPr>
          </a:p>
          <a:p>
            <a:pPr algn="r"/>
            <a:endParaRPr lang="el-GR" sz="4300" b="1" dirty="0" smtClean="0">
              <a:solidFill>
                <a:schemeClr val="tx1">
                  <a:lumMod val="65000"/>
                  <a:lumOff val="35000"/>
                </a:schemeClr>
              </a:solidFill>
              <a:cs typeface="Aharoni" pitchFamily="2" charset="-79"/>
            </a:endParaRPr>
          </a:p>
          <a:p>
            <a:pPr algn="r"/>
            <a:endParaRPr lang="el-GR" sz="4300" b="1" dirty="0" smtClean="0">
              <a:solidFill>
                <a:schemeClr val="tx1">
                  <a:lumMod val="65000"/>
                  <a:lumOff val="35000"/>
                </a:schemeClr>
              </a:solidFill>
              <a:cs typeface="Aharoni" pitchFamily="2" charset="-79"/>
            </a:endParaRPr>
          </a:p>
          <a:p>
            <a:pPr algn="r"/>
            <a:endParaRPr lang="el-GR" sz="4300" b="1" dirty="0" smtClean="0">
              <a:solidFill>
                <a:schemeClr val="tx1">
                  <a:lumMod val="65000"/>
                  <a:lumOff val="35000"/>
                </a:schemeClr>
              </a:solidFill>
              <a:cs typeface="Aharoni" pitchFamily="2" charset="-79"/>
            </a:endParaRPr>
          </a:p>
          <a:p>
            <a:endParaRPr lang="el-GR" dirty="0"/>
          </a:p>
        </p:txBody>
      </p:sp>
      <p:sp>
        <p:nvSpPr>
          <p:cNvPr id="9" name="8 - TextBox"/>
          <p:cNvSpPr txBox="1"/>
          <p:nvPr/>
        </p:nvSpPr>
        <p:spPr>
          <a:xfrm>
            <a:off x="1907704" y="548680"/>
            <a:ext cx="4536504" cy="353943"/>
          </a:xfrm>
          <a:prstGeom prst="rect">
            <a:avLst/>
          </a:prstGeom>
          <a:noFill/>
        </p:spPr>
        <p:txBody>
          <a:bodyPr wrap="square" rtlCol="0">
            <a:spAutoFit/>
          </a:bodyPr>
          <a:lstStyle/>
          <a:p>
            <a:r>
              <a:rPr lang="el-GR" sz="1700" i="1" dirty="0" smtClean="0">
                <a:solidFill>
                  <a:schemeClr val="bg1">
                    <a:lumMod val="65000"/>
                  </a:schemeClr>
                </a:solidFill>
              </a:rPr>
              <a:t>Παρουσίαση Διπλωματικής Εργασίας με θέμα:</a:t>
            </a:r>
            <a:endParaRPr lang="el-GR" sz="1700" i="1" dirty="0">
              <a:solidFill>
                <a:schemeClr val="bg1">
                  <a:lumMod val="65000"/>
                </a:schemeClr>
              </a:solidFill>
            </a:endParaRPr>
          </a:p>
        </p:txBody>
      </p:sp>
      <p:pic>
        <p:nvPicPr>
          <p:cNvPr id="10" name="9 - Εικόνα" descr="C:\Users\Κική\Desktop\0ef0dd2e178947bb8aae0cd1bf7ee21a.jpg"/>
          <p:cNvPicPr/>
          <p:nvPr/>
        </p:nvPicPr>
        <p:blipFill>
          <a:blip r:embed="rId3" cstate="print">
            <a:biLevel thresh="50000"/>
          </a:blip>
          <a:srcRect t="19863" b="-208"/>
          <a:stretch>
            <a:fillRect/>
          </a:stretch>
        </p:blipFill>
        <p:spPr bwMode="auto">
          <a:xfrm>
            <a:off x="0" y="-27384"/>
            <a:ext cx="1547664" cy="2808312"/>
          </a:xfrm>
          <a:prstGeom prst="rect">
            <a:avLst/>
          </a:prstGeom>
          <a:noFill/>
          <a:ln w="9525">
            <a:noFill/>
            <a:miter lim="800000"/>
            <a:headEnd/>
            <a:tailEnd/>
          </a:ln>
        </p:spPr>
      </p:pic>
      <p:pic>
        <p:nvPicPr>
          <p:cNvPr id="11" name="10 - Εικόνα" descr="C:\Users\Κική\Desktop\0ef0dd2e178947bb8aae0cd1bf7ee21a.jpg"/>
          <p:cNvPicPr/>
          <p:nvPr/>
        </p:nvPicPr>
        <p:blipFill>
          <a:blip r:embed="rId3" cstate="print">
            <a:biLevel thresh="50000"/>
          </a:blip>
          <a:srcRect t="-5216" b="-4322"/>
          <a:stretch>
            <a:fillRect/>
          </a:stretch>
        </p:blipFill>
        <p:spPr bwMode="auto">
          <a:xfrm>
            <a:off x="0" y="3429000"/>
            <a:ext cx="1547664" cy="3600400"/>
          </a:xfrm>
          <a:prstGeom prst="rect">
            <a:avLst/>
          </a:prstGeom>
          <a:noFill/>
          <a:ln w="9525">
            <a:noFill/>
            <a:miter lim="800000"/>
            <a:headEnd/>
            <a:tailEnd/>
          </a:ln>
        </p:spPr>
      </p:pic>
      <p:pic>
        <p:nvPicPr>
          <p:cNvPr id="12" name="11 - Εικόνα" descr="C:\Users\Κική\Desktop\0ef0dd2e178947bb8aae0cd1bf7ee21a.jpg"/>
          <p:cNvPicPr/>
          <p:nvPr/>
        </p:nvPicPr>
        <p:blipFill>
          <a:blip r:embed="rId3" cstate="print">
            <a:biLevel thresh="50000"/>
          </a:blip>
          <a:srcRect t="19863" b="-208"/>
          <a:stretch>
            <a:fillRect/>
          </a:stretch>
        </p:blipFill>
        <p:spPr bwMode="auto">
          <a:xfrm>
            <a:off x="0" y="1484784"/>
            <a:ext cx="1547664" cy="2808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7384"/>
            <a:ext cx="8362176" cy="1080120"/>
          </a:xfrm>
        </p:spPr>
        <p:txBody>
          <a:bodyPr>
            <a:normAutofit/>
          </a:bodyPr>
          <a:lstStyle/>
          <a:p>
            <a:pPr algn="ctr"/>
            <a:r>
              <a:rPr lang="el-GR" sz="3600" dirty="0" smtClean="0"/>
              <a:t>Διδακτικές Ενότητες - Δραστηριότητες</a:t>
            </a:r>
            <a:endParaRPr lang="el-GR" sz="3600" dirty="0"/>
          </a:p>
        </p:txBody>
      </p:sp>
      <p:graphicFrame>
        <p:nvGraphicFramePr>
          <p:cNvPr id="5" name="4 - Διάγραμμα"/>
          <p:cNvGraphicFramePr/>
          <p:nvPr>
            <p:extLst>
              <p:ext uri="{D42A27DB-BD31-4B8C-83A1-F6EECF244321}">
                <p14:modId xmlns="" xmlns:p14="http://schemas.microsoft.com/office/powerpoint/2010/main" val="1704611946"/>
              </p:ext>
            </p:extLst>
          </p:nvPr>
        </p:nvGraphicFramePr>
        <p:xfrm>
          <a:off x="683568" y="1124744"/>
          <a:ext cx="7848872"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55576" y="116632"/>
            <a:ext cx="7498080" cy="1143000"/>
          </a:xfrm>
        </p:spPr>
        <p:txBody>
          <a:bodyPr/>
          <a:lstStyle/>
          <a:p>
            <a:r>
              <a:rPr lang="el-GR" dirty="0" smtClean="0"/>
              <a:t>Παραγωγή Υλικού </a:t>
            </a:r>
            <a:endParaRPr lang="el-GR" dirty="0"/>
          </a:p>
        </p:txBody>
      </p:sp>
      <p:sp>
        <p:nvSpPr>
          <p:cNvPr id="3" name="2 - Θέση περιεχομένου"/>
          <p:cNvSpPr>
            <a:spLocks noGrp="1"/>
          </p:cNvSpPr>
          <p:nvPr>
            <p:ph idx="1"/>
          </p:nvPr>
        </p:nvSpPr>
        <p:spPr>
          <a:xfrm>
            <a:off x="1435608" y="1375792"/>
            <a:ext cx="4720568" cy="829072"/>
          </a:xfrm>
        </p:spPr>
        <p:txBody>
          <a:bodyPr>
            <a:normAutofit/>
          </a:bodyPr>
          <a:lstStyle/>
          <a:p>
            <a:pPr>
              <a:buClr>
                <a:srgbClr val="0070C0"/>
              </a:buClr>
            </a:pPr>
            <a:r>
              <a:rPr lang="el-GR" sz="2700" dirty="0" smtClean="0"/>
              <a:t>Φύλλα Εργασίας </a:t>
            </a:r>
            <a:endParaRPr lang="el-GR" sz="2700" dirty="0"/>
          </a:p>
        </p:txBody>
      </p:sp>
      <p:pic>
        <p:nvPicPr>
          <p:cNvPr id="1026" name="Picture 2"/>
          <p:cNvPicPr>
            <a:picLocks noChangeAspect="1" noChangeArrowheads="1"/>
          </p:cNvPicPr>
          <p:nvPr/>
        </p:nvPicPr>
        <p:blipFill>
          <a:blip r:embed="rId4" cstate="print"/>
          <a:srcRect l="24806" t="12870" r="40348" b="7201"/>
          <a:stretch>
            <a:fillRect/>
          </a:stretch>
        </p:blipFill>
        <p:spPr bwMode="auto">
          <a:xfrm>
            <a:off x="5076056" y="980728"/>
            <a:ext cx="3874556" cy="5554547"/>
          </a:xfrm>
          <a:prstGeom prst="rect">
            <a:avLst/>
          </a:prstGeom>
          <a:noFill/>
          <a:ln w="9525">
            <a:noFill/>
            <a:miter lim="800000"/>
            <a:headEnd/>
            <a:tailEnd/>
          </a:ln>
        </p:spPr>
      </p:pic>
      <p:sp>
        <p:nvSpPr>
          <p:cNvPr id="8" name="2 - Θέση περιεχομένου"/>
          <p:cNvSpPr txBox="1">
            <a:spLocks/>
          </p:cNvSpPr>
          <p:nvPr/>
        </p:nvSpPr>
        <p:spPr>
          <a:xfrm>
            <a:off x="1291592" y="2383904"/>
            <a:ext cx="4720568" cy="829072"/>
          </a:xfrm>
          <a:prstGeom prst="rect">
            <a:avLst/>
          </a:prstGeom>
        </p:spPr>
        <p:txBody>
          <a:bodyPr>
            <a:normAutofit fontScale="85000" lnSpcReduction="2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Χειραπτικό Υλικό  (κάρτες, κατασκευές) </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2 - Θέση περιεχομένου"/>
          <p:cNvSpPr txBox="1">
            <a:spLocks/>
          </p:cNvSpPr>
          <p:nvPr/>
        </p:nvSpPr>
        <p:spPr>
          <a:xfrm>
            <a:off x="1331640" y="3501008"/>
            <a:ext cx="5184576" cy="1008112"/>
          </a:xfrm>
          <a:prstGeom prst="rect">
            <a:avLst/>
          </a:prstGeom>
        </p:spPr>
        <p:txBody>
          <a:bodyPr>
            <a:no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lang="el-GR" sz="2500" dirty="0" smtClean="0"/>
              <a:t>Ψηφιακό </a:t>
            </a:r>
            <a:r>
              <a:rPr kumimoji="0" lang="el-GR" sz="2500" i="0" u="none" strike="noStrike" kern="1200" cap="none" spc="0" normalizeH="0" noProof="0" dirty="0" smtClean="0">
                <a:ln>
                  <a:noFill/>
                </a:ln>
                <a:solidFill>
                  <a:schemeClr val="tx1"/>
                </a:solidFill>
                <a:effectLst/>
                <a:uLnTx/>
                <a:uFillTx/>
                <a:latin typeface="+mn-lt"/>
                <a:ea typeface="+mn-ea"/>
                <a:cs typeface="+mn-cs"/>
              </a:rPr>
              <a:t> υλικό </a:t>
            </a:r>
            <a:r>
              <a:rPr kumimoji="0" lang="el-GR" sz="2500" i="0" u="none" strike="noStrike" kern="1200" cap="none" spc="0" normalizeH="0" baseline="0" noProof="0" dirty="0" smtClean="0">
                <a:ln>
                  <a:noFill/>
                </a:ln>
                <a:solidFill>
                  <a:schemeClr val="tx1"/>
                </a:solidFill>
                <a:effectLst/>
                <a:uLnTx/>
                <a:uFillTx/>
                <a:latin typeface="+mn-lt"/>
                <a:ea typeface="+mn-ea"/>
                <a:cs typeface="+mn-cs"/>
              </a:rPr>
              <a:t>  (ηχητική παρουσίαση για τον Πυθαγόρα και των μελετών του)</a:t>
            </a:r>
            <a:endParaRPr kumimoji="0" lang="el-GR" sz="2500" i="0" u="none" strike="noStrike" kern="1200" cap="none" spc="0" normalizeH="0" baseline="0" noProof="0" dirty="0">
              <a:ln>
                <a:noFill/>
              </a:ln>
              <a:solidFill>
                <a:schemeClr val="tx1"/>
              </a:solidFill>
              <a:effectLst/>
              <a:uLnTx/>
              <a:uFillTx/>
              <a:latin typeface="+mn-lt"/>
              <a:ea typeface="+mn-ea"/>
              <a:cs typeface="+mn-cs"/>
            </a:endParaRPr>
          </a:p>
        </p:txBody>
      </p:sp>
      <p:pic>
        <p:nvPicPr>
          <p:cNvPr id="1027" name="Picture 3"/>
          <p:cNvPicPr>
            <a:picLocks noChangeAspect="1" noChangeArrowheads="1"/>
          </p:cNvPicPr>
          <p:nvPr/>
        </p:nvPicPr>
        <p:blipFill>
          <a:blip r:embed="rId5" cstate="print"/>
          <a:srcRect l="14765" t="17010" r="13770" b="7834"/>
          <a:stretch>
            <a:fillRect/>
          </a:stretch>
        </p:blipFill>
        <p:spPr bwMode="auto">
          <a:xfrm>
            <a:off x="3131840" y="2708920"/>
            <a:ext cx="5652120" cy="3715020"/>
          </a:xfrm>
          <a:prstGeom prst="rect">
            <a:avLst/>
          </a:prstGeom>
          <a:noFill/>
          <a:ln w="9525">
            <a:noFill/>
            <a:miter lim="800000"/>
            <a:headEnd/>
            <a:tailEnd/>
          </a:ln>
        </p:spPr>
      </p:pic>
      <p:pic>
        <p:nvPicPr>
          <p:cNvPr id="12" name="11 - Εικόνα"/>
          <p:cNvPicPr/>
          <p:nvPr/>
        </p:nvPicPr>
        <p:blipFill>
          <a:blip r:embed="rId6" cstate="print"/>
          <a:srcRect l="23529" t="4335" r="31379" b="4335"/>
          <a:stretch>
            <a:fillRect/>
          </a:stretch>
        </p:blipFill>
        <p:spPr bwMode="auto">
          <a:xfrm>
            <a:off x="6812632" y="1493168"/>
            <a:ext cx="1872208" cy="2306191"/>
          </a:xfrm>
          <a:prstGeom prst="rect">
            <a:avLst/>
          </a:prstGeom>
          <a:noFill/>
          <a:ln w="9525">
            <a:noFill/>
            <a:miter lim="800000"/>
            <a:headEnd/>
            <a:tailEnd/>
          </a:ln>
        </p:spPr>
      </p:pic>
      <p:pic>
        <p:nvPicPr>
          <p:cNvPr id="13" name="12 - Εικόνα"/>
          <p:cNvPicPr/>
          <p:nvPr/>
        </p:nvPicPr>
        <p:blipFill>
          <a:blip r:embed="rId7" cstate="print"/>
          <a:srcRect l="23915" t="6256" r="31198" b="5861"/>
          <a:stretch>
            <a:fillRect/>
          </a:stretch>
        </p:blipFill>
        <p:spPr bwMode="auto">
          <a:xfrm>
            <a:off x="6804248" y="1556792"/>
            <a:ext cx="1872208" cy="2232248"/>
          </a:xfrm>
          <a:prstGeom prst="rect">
            <a:avLst/>
          </a:prstGeom>
          <a:noFill/>
          <a:ln w="9525">
            <a:noFill/>
            <a:miter lim="800000"/>
            <a:headEnd/>
            <a:tailEnd/>
          </a:ln>
        </p:spPr>
      </p:pic>
      <p:grpSp>
        <p:nvGrpSpPr>
          <p:cNvPr id="4" name="15 - Ομάδα"/>
          <p:cNvGrpSpPr/>
          <p:nvPr/>
        </p:nvGrpSpPr>
        <p:grpSpPr>
          <a:xfrm>
            <a:off x="1547664" y="3140225"/>
            <a:ext cx="7308304" cy="3601143"/>
            <a:chOff x="1907704" y="2852193"/>
            <a:chExt cx="7308304" cy="3601143"/>
          </a:xfrm>
        </p:grpSpPr>
        <p:pic>
          <p:nvPicPr>
            <p:cNvPr id="1029" name="Picture 5"/>
            <p:cNvPicPr>
              <a:picLocks noChangeAspect="1" noChangeArrowheads="1"/>
            </p:cNvPicPr>
            <p:nvPr/>
          </p:nvPicPr>
          <p:blipFill>
            <a:blip r:embed="rId8" cstate="print"/>
            <a:srcRect l="18309" t="18900" r="15542" b="44227"/>
            <a:stretch>
              <a:fillRect/>
            </a:stretch>
          </p:blipFill>
          <p:spPr bwMode="auto">
            <a:xfrm>
              <a:off x="1907704" y="2852193"/>
              <a:ext cx="7236296" cy="2521023"/>
            </a:xfrm>
            <a:prstGeom prst="rect">
              <a:avLst/>
            </a:prstGeom>
            <a:noFill/>
            <a:ln w="9525">
              <a:noFill/>
              <a:miter lim="800000"/>
              <a:headEnd/>
              <a:tailEnd/>
            </a:ln>
          </p:spPr>
        </p:pic>
        <p:pic>
          <p:nvPicPr>
            <p:cNvPr id="15" name="Picture 5"/>
            <p:cNvPicPr>
              <a:picLocks noChangeAspect="1" noChangeArrowheads="1"/>
            </p:cNvPicPr>
            <p:nvPr/>
          </p:nvPicPr>
          <p:blipFill>
            <a:blip r:embed="rId8" cstate="print"/>
            <a:srcRect l="18309" t="59863" r="15542" b="22511"/>
            <a:stretch>
              <a:fillRect/>
            </a:stretch>
          </p:blipFill>
          <p:spPr bwMode="auto">
            <a:xfrm>
              <a:off x="1979712" y="5248200"/>
              <a:ext cx="7236296" cy="1205136"/>
            </a:xfrm>
            <a:prstGeom prst="rect">
              <a:avLst/>
            </a:prstGeom>
            <a:noFill/>
            <a:ln w="9525">
              <a:noFill/>
              <a:miter lim="800000"/>
              <a:headEnd/>
              <a:tailEnd/>
            </a:ln>
          </p:spPr>
        </p:pic>
      </p:grpSp>
      <p:sp>
        <p:nvSpPr>
          <p:cNvPr id="17" name="2 - Θέση περιεχομένου"/>
          <p:cNvSpPr txBox="1">
            <a:spLocks/>
          </p:cNvSpPr>
          <p:nvPr/>
        </p:nvSpPr>
        <p:spPr>
          <a:xfrm>
            <a:off x="1403648" y="5733256"/>
            <a:ext cx="5184576" cy="1008112"/>
          </a:xfrm>
          <a:prstGeom prst="rect">
            <a:avLst/>
          </a:prstGeom>
        </p:spPr>
        <p:txBody>
          <a:bodyPr>
            <a:no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l-GR" sz="2500" b="0" i="0" u="none" strike="noStrike" kern="1200" cap="none" spc="0" normalizeH="0" baseline="0" noProof="0" dirty="0" smtClean="0">
                <a:ln>
                  <a:noFill/>
                </a:ln>
                <a:solidFill>
                  <a:schemeClr val="tx1"/>
                </a:solidFill>
                <a:effectLst/>
                <a:uLnTx/>
                <a:uFillTx/>
                <a:latin typeface="+mn-lt"/>
                <a:ea typeface="+mn-ea"/>
                <a:cs typeface="+mn-cs"/>
              </a:rPr>
              <a:t>Μουσικό</a:t>
            </a:r>
            <a:r>
              <a:rPr kumimoji="0" lang="el-GR" sz="2500" b="0" i="0" u="none" strike="noStrike" kern="1200" cap="none" spc="0" normalizeH="0" noProof="0" dirty="0" smtClean="0">
                <a:ln>
                  <a:noFill/>
                </a:ln>
                <a:solidFill>
                  <a:schemeClr val="tx1"/>
                </a:solidFill>
                <a:effectLst/>
                <a:uLnTx/>
                <a:uFillTx/>
                <a:latin typeface="+mn-lt"/>
                <a:ea typeface="+mn-ea"/>
                <a:cs typeface="+mn-cs"/>
              </a:rPr>
              <a:t> υλικό (αρχεία ήχου)</a:t>
            </a:r>
            <a:endParaRPr kumimoji="0" lang="el-GR"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2 - Θέση περιεχομένου"/>
          <p:cNvSpPr txBox="1">
            <a:spLocks/>
          </p:cNvSpPr>
          <p:nvPr/>
        </p:nvSpPr>
        <p:spPr>
          <a:xfrm>
            <a:off x="1340024" y="5085184"/>
            <a:ext cx="5320208" cy="1008112"/>
          </a:xfrm>
          <a:prstGeom prst="rect">
            <a:avLst/>
          </a:prstGeom>
        </p:spPr>
        <p:txBody>
          <a:bodyPr>
            <a:no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kumimoji="0" lang="el-GR" sz="2500" b="0" i="0" u="none" strike="noStrike" kern="1200" cap="none" spc="0" normalizeH="0" baseline="0" noProof="0" dirty="0" smtClean="0">
                <a:ln>
                  <a:noFill/>
                </a:ln>
                <a:solidFill>
                  <a:schemeClr val="tx1"/>
                </a:solidFill>
                <a:effectLst/>
                <a:uLnTx/>
                <a:uFillTx/>
                <a:latin typeface="+mn-lt"/>
                <a:ea typeface="+mn-ea"/>
                <a:cs typeface="+mn-cs"/>
              </a:rPr>
              <a:t>Κατασκευή Μονόχορδων Οργάνων</a:t>
            </a:r>
            <a:endParaRPr kumimoji="0" lang="el-GR" sz="2500" b="0" i="0" u="none" strike="noStrike" kern="1200" cap="none" spc="0" normalizeH="0" baseline="0" noProof="0" dirty="0">
              <a:ln>
                <a:noFill/>
              </a:ln>
              <a:solidFill>
                <a:schemeClr val="tx1"/>
              </a:solidFill>
              <a:effectLst/>
              <a:uLnTx/>
              <a:uFillTx/>
              <a:latin typeface="+mn-lt"/>
              <a:ea typeface="+mn-ea"/>
              <a:cs typeface="+mn-cs"/>
            </a:endParaRPr>
          </a:p>
        </p:txBody>
      </p:sp>
      <p:pic>
        <p:nvPicPr>
          <p:cNvPr id="1030" name="Picture 6" descr="C:\Users\Κική\Desktop\maths 'n music\1.ΤΕΛΙΚΗ ΕΡΓΑΣΙΑ\ΦΑΚΕΛΟΣ ΦΩΤΟ-ΒΙΝΤΕΟ ΤΑΞΕΙΣ\2014-03-28 11.13.28.jpg"/>
          <p:cNvPicPr>
            <a:picLocks noChangeAspect="1" noChangeArrowheads="1"/>
          </p:cNvPicPr>
          <p:nvPr/>
        </p:nvPicPr>
        <p:blipFill>
          <a:blip r:embed="rId9" cstate="print"/>
          <a:srcRect r="7960"/>
          <a:stretch>
            <a:fillRect/>
          </a:stretch>
        </p:blipFill>
        <p:spPr bwMode="auto">
          <a:xfrm>
            <a:off x="4932040" y="1556792"/>
            <a:ext cx="3976570" cy="2880320"/>
          </a:xfrm>
          <a:prstGeom prst="rect">
            <a:avLst/>
          </a:prstGeom>
          <a:noFill/>
        </p:spPr>
      </p:pic>
      <p:pic>
        <p:nvPicPr>
          <p:cNvPr id="17409" name="Picture 1" descr="C:\Users\Κική\Desktop\maths 'n music\1.ΤΕΛΙΚΗ ΕΡΓΑΣΙΑ\ΦΑΚΕΛΟΣ ΦΩΤΟ-ΒΙΝΤΕΟ ΤΑΞΕΙΣ\2014-03-13 09.41.06.jpg"/>
          <p:cNvPicPr>
            <a:picLocks noChangeAspect="1" noChangeArrowheads="1"/>
          </p:cNvPicPr>
          <p:nvPr/>
        </p:nvPicPr>
        <p:blipFill>
          <a:blip r:embed="rId10" cstate="print"/>
          <a:srcRect/>
          <a:stretch>
            <a:fillRect/>
          </a:stretch>
        </p:blipFill>
        <p:spPr bwMode="auto">
          <a:xfrm>
            <a:off x="467544" y="1340768"/>
            <a:ext cx="4435190" cy="3245756"/>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2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3" dur="10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4" dur="1000" accel="50000" fill="hold">
                                          <p:stCondLst>
                                            <p:cond delay="1000"/>
                                          </p:stCondLst>
                                        </p:cTn>
                                        <p:tgtEl>
                                          <p:spTgt spid="1026"/>
                                        </p:tgtEl>
                                        <p:attrNameLst>
                                          <p:attrName>ppt_w</p:attrName>
                                        </p:attrNameLst>
                                      </p:cBhvr>
                                      <p:tavLst>
                                        <p:tav tm="0">
                                          <p:val>
                                            <p:strVal val="#ppt_w*.05"/>
                                          </p:val>
                                        </p:tav>
                                        <p:tav tm="100000">
                                          <p:val>
                                            <p:strVal val="#ppt_w"/>
                                          </p:val>
                                        </p:tav>
                                      </p:tavLst>
                                    </p:anim>
                                    <p:anim calcmode="lin" valueType="num">
                                      <p:cBhvr>
                                        <p:cTn id="15" dur="2000" fill="hold"/>
                                        <p:tgtEl>
                                          <p:spTgt spid="1026"/>
                                        </p:tgtEl>
                                        <p:attrNameLst>
                                          <p:attrName>ppt_h</p:attrName>
                                        </p:attrNameLst>
                                      </p:cBhvr>
                                      <p:tavLst>
                                        <p:tav tm="0">
                                          <p:val>
                                            <p:strVal val="#ppt_h"/>
                                          </p:val>
                                        </p:tav>
                                        <p:tav tm="100000">
                                          <p:val>
                                            <p:strVal val="#ppt_h"/>
                                          </p:val>
                                        </p:tav>
                                      </p:tavLst>
                                    </p:anim>
                                    <p:anim calcmode="lin" valueType="num">
                                      <p:cBhvr>
                                        <p:cTn id="16" dur="10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7" dur="10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8" dur="1000" accel="50000" fill="hold">
                                          <p:stCondLst>
                                            <p:cond delay="1000"/>
                                          </p:stCondLst>
                                        </p:cTn>
                                        <p:tgtEl>
                                          <p:spTgt spid="1026"/>
                                        </p:tgtEl>
                                        <p:attrNameLst>
                                          <p:attrName>ppt_y</p:attrName>
                                        </p:attrNameLst>
                                      </p:cBhvr>
                                      <p:tavLst>
                                        <p:tav tm="0">
                                          <p:val>
                                            <p:strVal val="#ppt_y+.1"/>
                                          </p:val>
                                        </p:tav>
                                        <p:tav tm="100000">
                                          <p:val>
                                            <p:strVal val="#ppt_y"/>
                                          </p:val>
                                        </p:tav>
                                      </p:tavLst>
                                    </p:anim>
                                    <p:animEffect transition="in" filter="fade">
                                      <p:cBhvr>
                                        <p:cTn id="19" dur="2000" decel="50000">
                                          <p:stCondLst>
                                            <p:cond delay="0"/>
                                          </p:stCondLst>
                                        </p:cTn>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hidden"/>
                                      </p:to>
                                    </p:set>
                                  </p:childTnLst>
                                </p:cTn>
                              </p:par>
                            </p:childTnLst>
                          </p:cTn>
                        </p:par>
                        <p:par>
                          <p:cTn id="24" fill="hold">
                            <p:stCondLst>
                              <p:cond delay="0"/>
                            </p:stCondLst>
                            <p:childTnLst>
                              <p:par>
                                <p:cTn id="25" presetID="47" presetClass="entr" presetSubtype="0" fill="hold" nodeType="after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2000"/>
                                        <p:tgtEl>
                                          <p:spTgt spid="1027"/>
                                        </p:tgtEl>
                                      </p:cBhvr>
                                    </p:animEffect>
                                    <p:anim calcmode="lin" valueType="num">
                                      <p:cBhvr>
                                        <p:cTn id="28" dur="2000" fill="hold"/>
                                        <p:tgtEl>
                                          <p:spTgt spid="1027"/>
                                        </p:tgtEl>
                                        <p:attrNameLst>
                                          <p:attrName>ppt_x</p:attrName>
                                        </p:attrNameLst>
                                      </p:cBhvr>
                                      <p:tavLst>
                                        <p:tav tm="0">
                                          <p:val>
                                            <p:strVal val="#ppt_x"/>
                                          </p:val>
                                        </p:tav>
                                        <p:tav tm="100000">
                                          <p:val>
                                            <p:strVal val="#ppt_x"/>
                                          </p:val>
                                        </p:tav>
                                      </p:tavLst>
                                    </p:anim>
                                    <p:anim calcmode="lin" valueType="num">
                                      <p:cBhvr>
                                        <p:cTn id="29" dur="2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27"/>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childTnLst>
                                </p:cTn>
                              </p:par>
                            </p:childTnLst>
                          </p:cTn>
                        </p:par>
                        <p:par>
                          <p:cTn id="74" fill="hold">
                            <p:stCondLst>
                              <p:cond delay="1000"/>
                            </p:stCondLst>
                            <p:childTnLst>
                              <p:par>
                                <p:cTn id="75" presetID="10" presetClass="entr" presetSubtype="0" fill="hold" nodeType="afterEffect">
                                  <p:stCondLst>
                                    <p:cond delay="0"/>
                                  </p:stCondLst>
                                  <p:childTnLst>
                                    <p:set>
                                      <p:cBhvr>
                                        <p:cTn id="76" dur="1" fill="hold">
                                          <p:stCondLst>
                                            <p:cond delay="0"/>
                                          </p:stCondLst>
                                        </p:cTn>
                                        <p:tgtEl>
                                          <p:spTgt spid="17409"/>
                                        </p:tgtEl>
                                        <p:attrNameLst>
                                          <p:attrName>style.visibility</p:attrName>
                                        </p:attrNameLst>
                                      </p:cBhvr>
                                      <p:to>
                                        <p:strVal val="visible"/>
                                      </p:to>
                                    </p:set>
                                    <p:animEffect transition="in" filter="fade">
                                      <p:cBhvr>
                                        <p:cTn id="77" dur="1000"/>
                                        <p:tgtEl>
                                          <p:spTgt spid="17409"/>
                                        </p:tgtEl>
                                      </p:cBhvr>
                                    </p:animEffect>
                                  </p:childTnLst>
                                </p:cTn>
                              </p:par>
                              <p:par>
                                <p:cTn id="78" presetID="10" presetClass="entr" presetSubtype="0" fill="hold" nodeType="withEffect">
                                  <p:stCondLst>
                                    <p:cond delay="0"/>
                                  </p:stCondLst>
                                  <p:childTnLst>
                                    <p:set>
                                      <p:cBhvr>
                                        <p:cTn id="79" dur="1" fill="hold">
                                          <p:stCondLst>
                                            <p:cond delay="0"/>
                                          </p:stCondLst>
                                        </p:cTn>
                                        <p:tgtEl>
                                          <p:spTgt spid="1030"/>
                                        </p:tgtEl>
                                        <p:attrNameLst>
                                          <p:attrName>style.visibility</p:attrName>
                                        </p:attrNameLst>
                                      </p:cBhvr>
                                      <p:to>
                                        <p:strVal val="visible"/>
                                      </p:to>
                                    </p:set>
                                    <p:animEffect transition="in" filter="fade">
                                      <p:cBhvr>
                                        <p:cTn id="80" dur="1000"/>
                                        <p:tgtEl>
                                          <p:spTgt spid="10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childTnLst>
                                </p:cTn>
                              </p:par>
                              <p:par>
                                <p:cTn id="86" presetID="1" presetClass="exit" presetSubtype="0" fill="hold" nodeType="withEffect">
                                  <p:stCondLst>
                                    <p:cond delay="0"/>
                                  </p:stCondLst>
                                  <p:childTnLst>
                                    <p:set>
                                      <p:cBhvr>
                                        <p:cTn id="87" dur="1" fill="hold">
                                          <p:stCondLst>
                                            <p:cond delay="0"/>
                                          </p:stCondLst>
                                        </p:cTn>
                                        <p:tgtEl>
                                          <p:spTgt spid="1030"/>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74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8229600" cy="1143000"/>
          </a:xfrm>
        </p:spPr>
        <p:txBody>
          <a:bodyPr/>
          <a:lstStyle/>
          <a:p>
            <a:pPr algn="ctr"/>
            <a:r>
              <a:rPr lang="el-GR" dirty="0" smtClean="0"/>
              <a:t>Εφαρμογή Σεναρίου</a:t>
            </a:r>
            <a:endParaRPr lang="el-GR" dirty="0"/>
          </a:p>
        </p:txBody>
      </p:sp>
      <p:sp>
        <p:nvSpPr>
          <p:cNvPr id="3" name="2 - Θέση περιεχομένου"/>
          <p:cNvSpPr>
            <a:spLocks noGrp="1"/>
          </p:cNvSpPr>
          <p:nvPr>
            <p:ph idx="1"/>
          </p:nvPr>
        </p:nvSpPr>
        <p:spPr>
          <a:xfrm>
            <a:off x="1187624" y="1196752"/>
            <a:ext cx="7056784" cy="4800600"/>
          </a:xfrm>
        </p:spPr>
        <p:txBody>
          <a:bodyPr>
            <a:normAutofit lnSpcReduction="10000"/>
          </a:bodyPr>
          <a:lstStyle/>
          <a:p>
            <a:pPr>
              <a:buNone/>
            </a:pPr>
            <a:endParaRPr lang="el-GR" dirty="0" smtClean="0"/>
          </a:p>
          <a:p>
            <a:pPr>
              <a:buNone/>
            </a:pPr>
            <a:r>
              <a:rPr lang="el-GR" dirty="0" smtClean="0"/>
              <a:t>• εφαρμογή σε 3 τάξεις τριών (3)</a:t>
            </a:r>
          </a:p>
          <a:p>
            <a:pPr>
              <a:buNone/>
            </a:pPr>
            <a:r>
              <a:rPr lang="el-GR" dirty="0" smtClean="0"/>
              <a:t>   δημοτικών σχολείων</a:t>
            </a:r>
            <a:r>
              <a:rPr lang="en-US" dirty="0" smtClean="0"/>
              <a:t> </a:t>
            </a:r>
            <a:r>
              <a:rPr lang="el-GR" dirty="0" smtClean="0"/>
              <a:t>  </a:t>
            </a:r>
          </a:p>
          <a:p>
            <a:pPr>
              <a:buNone/>
            </a:pPr>
            <a:r>
              <a:rPr lang="el-GR" dirty="0" smtClean="0"/>
              <a:t>   </a:t>
            </a:r>
            <a:r>
              <a:rPr lang="en-US" dirty="0" smtClean="0"/>
              <a:t>(</a:t>
            </a:r>
            <a:r>
              <a:rPr lang="el-GR" dirty="0" smtClean="0"/>
              <a:t>συνολικό δείγμα: 55 άτομα)</a:t>
            </a:r>
          </a:p>
          <a:p>
            <a:pPr>
              <a:buNone/>
            </a:pPr>
            <a:endParaRPr lang="el-GR" dirty="0" smtClean="0"/>
          </a:p>
          <a:p>
            <a:pPr>
              <a:buNone/>
            </a:pPr>
            <a:r>
              <a:rPr lang="el-GR" dirty="0" smtClean="0"/>
              <a:t>• υλοποίηση 2ης και 4ης ενότητας</a:t>
            </a:r>
          </a:p>
          <a:p>
            <a:pPr>
              <a:buNone/>
            </a:pPr>
            <a:endParaRPr lang="el-GR" dirty="0" smtClean="0"/>
          </a:p>
          <a:p>
            <a:pPr>
              <a:buNone/>
            </a:pPr>
            <a:r>
              <a:rPr lang="el-GR" dirty="0" smtClean="0"/>
              <a:t>• οργάνωση της κάθε τάξης (ομαδοσυνεργατική διδασκαλία)</a:t>
            </a:r>
          </a:p>
          <a:p>
            <a:pPr>
              <a:buNone/>
            </a:pPr>
            <a:endParaRPr lang="el-GR" dirty="0" smtClean="0"/>
          </a:p>
          <a:p>
            <a:pPr>
              <a:buNone/>
            </a:pPr>
            <a:endParaRPr lang="en-US" dirty="0" smtClean="0"/>
          </a:p>
          <a:p>
            <a:pPr>
              <a:buNone/>
            </a:pPr>
            <a:endParaRPr lang="el-GR" dirty="0" smtClean="0"/>
          </a:p>
          <a:p>
            <a:endParaRPr lang="el-GR" dirty="0"/>
          </a:p>
        </p:txBody>
      </p:sp>
    </p:spTree>
  </p:cSld>
  <p:clrMapOvr>
    <a:masterClrMapping/>
  </p:clrMapOvr>
  <p:transition advTm="28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143000"/>
          </a:xfrm>
        </p:spPr>
        <p:txBody>
          <a:bodyPr>
            <a:normAutofit fontScale="90000"/>
          </a:bodyPr>
          <a:lstStyle/>
          <a:p>
            <a:pPr>
              <a:spcBef>
                <a:spcPts val="600"/>
              </a:spcBef>
            </a:pPr>
            <a:r>
              <a:rPr lang="el-GR" dirty="0" smtClean="0"/>
              <a:t>Υλικό – Δραστηριότητες</a:t>
            </a:r>
            <a:br>
              <a:rPr lang="el-GR" dirty="0" smtClean="0"/>
            </a:br>
            <a:r>
              <a:rPr lang="el-GR" sz="3100" dirty="0" smtClean="0">
                <a:effectLst>
                  <a:outerShdw blurRad="38100" dist="38100" dir="2700000" algn="tl">
                    <a:srgbClr val="000000">
                      <a:alpha val="43137"/>
                    </a:srgbClr>
                  </a:outerShdw>
                </a:effectLst>
              </a:rPr>
              <a:t>«Μουσικά Μαθηματικά»  (2η ενότητα)</a:t>
            </a:r>
            <a:endParaRPr lang="el-GR" sz="31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734888" y="1556792"/>
            <a:ext cx="7509520" cy="864096"/>
          </a:xfrm>
        </p:spPr>
        <p:txBody>
          <a:bodyPr/>
          <a:lstStyle/>
          <a:p>
            <a:r>
              <a:rPr lang="el-GR" dirty="0" smtClean="0"/>
              <a:t>Χειραπτικό Υλικό: Ρυθμικές Κάρτες</a:t>
            </a:r>
            <a:endParaRPr lang="el-GR" dirty="0"/>
          </a:p>
        </p:txBody>
      </p:sp>
      <p:pic>
        <p:nvPicPr>
          <p:cNvPr id="1026" name="Picture 2"/>
          <p:cNvPicPr>
            <a:picLocks noChangeAspect="1" noChangeArrowheads="1"/>
          </p:cNvPicPr>
          <p:nvPr/>
        </p:nvPicPr>
        <p:blipFill>
          <a:blip r:embed="rId3" cstate="print"/>
          <a:srcRect/>
          <a:stretch>
            <a:fillRect/>
          </a:stretch>
        </p:blipFill>
        <p:spPr bwMode="auto">
          <a:xfrm>
            <a:off x="971600" y="1988840"/>
            <a:ext cx="3494534" cy="441848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788024" y="2060848"/>
            <a:ext cx="3528392" cy="43003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9150" t="14760" r="21748" b="11531"/>
          <a:stretch>
            <a:fillRect/>
          </a:stretch>
        </p:blipFill>
        <p:spPr bwMode="auto">
          <a:xfrm>
            <a:off x="539552" y="548680"/>
            <a:ext cx="8424936" cy="561662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5154" t="39605" r="28147" b="8421"/>
          <a:stretch>
            <a:fillRect/>
          </a:stretch>
        </p:blipFill>
        <p:spPr bwMode="auto">
          <a:xfrm>
            <a:off x="1187624" y="1772816"/>
            <a:ext cx="7704856" cy="44142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dissolve">
                                      <p:cBhvr>
                                        <p:cTn id="14"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0922" t="21375" r="22338" b="14366"/>
          <a:stretch>
            <a:fillRect/>
          </a:stretch>
        </p:blipFill>
        <p:spPr bwMode="auto">
          <a:xfrm>
            <a:off x="755576" y="908720"/>
            <a:ext cx="8136904"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9150" t="12870" r="21157" b="22871"/>
          <a:stretch>
            <a:fillRect/>
          </a:stretch>
        </p:blipFill>
        <p:spPr bwMode="auto">
          <a:xfrm>
            <a:off x="395536" y="836712"/>
            <a:ext cx="8496944"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9150" t="17595" r="25000" b="6806"/>
          <a:stretch>
            <a:fillRect/>
          </a:stretch>
        </p:blipFill>
        <p:spPr bwMode="auto">
          <a:xfrm>
            <a:off x="576064" y="476672"/>
            <a:ext cx="8028384"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9150" t="13815" r="27063" b="12476"/>
          <a:stretch>
            <a:fillRect/>
          </a:stretch>
        </p:blipFill>
        <p:spPr bwMode="auto">
          <a:xfrm>
            <a:off x="611560" y="548680"/>
            <a:ext cx="7776864"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8560" t="14760" r="21747" b="15311"/>
          <a:stretch>
            <a:fillRect/>
          </a:stretch>
        </p:blipFill>
        <p:spPr bwMode="auto">
          <a:xfrm>
            <a:off x="323528" y="620688"/>
            <a:ext cx="8496944"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71600" y="53752"/>
            <a:ext cx="7498080" cy="1143000"/>
          </a:xfrm>
        </p:spPr>
        <p:txBody>
          <a:bodyPr/>
          <a:lstStyle/>
          <a:p>
            <a:pPr algn="ctr"/>
            <a:r>
              <a:rPr lang="el-GR" dirty="0" smtClean="0"/>
              <a:t>Θέμα εργασίας</a:t>
            </a:r>
            <a:endParaRPr lang="el-GR" dirty="0"/>
          </a:p>
        </p:txBody>
      </p:sp>
      <p:sp>
        <p:nvSpPr>
          <p:cNvPr id="5" name="4 - Θέση περιεχομένου"/>
          <p:cNvSpPr>
            <a:spLocks noGrp="1"/>
          </p:cNvSpPr>
          <p:nvPr>
            <p:ph idx="1"/>
          </p:nvPr>
        </p:nvSpPr>
        <p:spPr>
          <a:xfrm>
            <a:off x="179512" y="1185664"/>
            <a:ext cx="4649720" cy="3539480"/>
          </a:xfrm>
          <a:prstGeom prst="teardrop">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buNone/>
            </a:pPr>
            <a:r>
              <a:rPr lang="el-GR" dirty="0" smtClean="0">
                <a:solidFill>
                  <a:schemeClr val="tx1"/>
                </a:solidFill>
              </a:rPr>
              <a:t>Σύγχρονα Περιβάλλοντα Μάθησης </a:t>
            </a:r>
            <a:endParaRPr lang="el-GR" dirty="0">
              <a:solidFill>
                <a:schemeClr val="tx1"/>
              </a:solidFill>
            </a:endParaRPr>
          </a:p>
        </p:txBody>
      </p:sp>
      <p:sp>
        <p:nvSpPr>
          <p:cNvPr id="6" name="4 - Θέση περιεχομένου"/>
          <p:cNvSpPr txBox="1">
            <a:spLocks/>
          </p:cNvSpPr>
          <p:nvPr/>
        </p:nvSpPr>
        <p:spPr>
          <a:xfrm>
            <a:off x="4355976" y="3212976"/>
            <a:ext cx="4572000" cy="3573016"/>
          </a:xfrm>
          <a:prstGeom prst="teardrop">
            <a:avLst/>
          </a:prstGeom>
          <a:solidFill>
            <a:schemeClr val="bg2"/>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365760" marR="0" lvl="0" indent="-283464" algn="ctr" defTabSz="914400" rtl="0" eaLnBrk="1" fontAlgn="auto" latinLnBrk="0" hangingPunct="1">
              <a:lnSpc>
                <a:spcPct val="100000"/>
              </a:lnSpc>
              <a:spcBef>
                <a:spcPts val="600"/>
              </a:spcBef>
              <a:spcAft>
                <a:spcPts val="0"/>
              </a:spcAft>
              <a:buClr>
                <a:schemeClr val="accent1"/>
              </a:buClr>
              <a:buSzPct val="80000"/>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&amp;</a:t>
            </a:r>
            <a:r>
              <a:rPr kumimoji="0" lang="el-GR" sz="3200" b="0" i="0" u="none" strike="noStrike" kern="1200" cap="none" spc="0" normalizeH="0" noProof="0" dirty="0" smtClean="0">
                <a:ln>
                  <a:noFill/>
                </a:ln>
                <a:solidFill>
                  <a:schemeClr val="tx1"/>
                </a:solidFill>
                <a:effectLst/>
                <a:uLnTx/>
                <a:uFillTx/>
                <a:latin typeface="+mn-lt"/>
                <a:ea typeface="+mn-ea"/>
                <a:cs typeface="+mn-cs"/>
              </a:rPr>
              <a:t> Παραγωγή Διδακτικού Υλικού</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4 - Θέση περιεχομένου"/>
          <p:cNvSpPr txBox="1">
            <a:spLocks/>
          </p:cNvSpPr>
          <p:nvPr/>
        </p:nvSpPr>
        <p:spPr>
          <a:xfrm>
            <a:off x="179512" y="1052736"/>
            <a:ext cx="4649720" cy="3539480"/>
          </a:xfrm>
          <a:prstGeom prst="teardrop">
            <a:avLst/>
          </a:prstGeom>
          <a:solidFill>
            <a:srgbClr val="FFFFCC"/>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365760" marR="0" lvl="0" indent="-283464"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Διεπιστημονική</a:t>
            </a:r>
            <a:r>
              <a:rPr kumimoji="0" lang="el-GR" sz="3200" b="0" i="0" u="none" strike="noStrike" kern="1200" cap="none" spc="0" normalizeH="0" noProof="0" dirty="0" smtClean="0">
                <a:ln>
                  <a:noFill/>
                </a:ln>
                <a:solidFill>
                  <a:schemeClr val="tx1"/>
                </a:solidFill>
                <a:effectLst/>
                <a:uLnTx/>
                <a:uFillTx/>
                <a:latin typeface="+mn-lt"/>
                <a:ea typeface="+mn-ea"/>
                <a:cs typeface="+mn-cs"/>
              </a:rPr>
              <a:t> Προσέγγιση </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9 - Ορθογώνιο"/>
          <p:cNvSpPr/>
          <p:nvPr/>
        </p:nvSpPr>
        <p:spPr>
          <a:xfrm>
            <a:off x="4932040" y="1325667"/>
            <a:ext cx="4032448" cy="2031325"/>
          </a:xfrm>
          <a:prstGeom prst="rect">
            <a:avLst/>
          </a:prstGeom>
        </p:spPr>
        <p:txBody>
          <a:bodyPr wrap="square">
            <a:spAutoFit/>
          </a:bodyPr>
          <a:lstStyle/>
          <a:p>
            <a:r>
              <a:rPr lang="el-GR" i="1" dirty="0" smtClean="0"/>
              <a:t>Επιχειρούνται διασυνδέσεις και συσχετίσεις μεταξύ του περιεχομένου  διαφορετικών μαθημάτων, ώστε να εξασφαλιστεί πληρέστερη και σφαιρικότερη μελέτη του περιεχομένου των γνωστικών αντικειμένων. </a:t>
            </a:r>
          </a:p>
          <a:p>
            <a:endParaRPr lang="el-GR" i="1" dirty="0"/>
          </a:p>
        </p:txBody>
      </p:sp>
      <p:sp>
        <p:nvSpPr>
          <p:cNvPr id="11" name="4 - Θέση περιεχομένου"/>
          <p:cNvSpPr txBox="1">
            <a:spLocks/>
          </p:cNvSpPr>
          <p:nvPr/>
        </p:nvSpPr>
        <p:spPr>
          <a:xfrm>
            <a:off x="4392488" y="3212976"/>
            <a:ext cx="4572000" cy="3573016"/>
          </a:xfrm>
          <a:prstGeom prst="teardrop">
            <a:avLst/>
          </a:prstGeom>
          <a:solidFill>
            <a:schemeClr val="bg2"/>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365760" marR="0" lvl="0" indent="-283464" algn="ctr" defTabSz="914400" rtl="0" eaLnBrk="1" fontAlgn="auto" latinLnBrk="0" hangingPunct="1">
              <a:lnSpc>
                <a:spcPct val="100000"/>
              </a:lnSpc>
              <a:spcBef>
                <a:spcPts val="600"/>
              </a:spcBef>
              <a:spcAft>
                <a:spcPts val="0"/>
              </a:spcAft>
              <a:buClr>
                <a:schemeClr val="accent1"/>
              </a:buClr>
              <a:buSzPct val="80000"/>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4 - Θέση περιεχομένου"/>
          <p:cNvSpPr txBox="1">
            <a:spLocks/>
          </p:cNvSpPr>
          <p:nvPr/>
        </p:nvSpPr>
        <p:spPr>
          <a:xfrm>
            <a:off x="4355976" y="3068960"/>
            <a:ext cx="4572000" cy="3573016"/>
          </a:xfrm>
          <a:prstGeom prst="teardrop">
            <a:avLst/>
          </a:prstGeom>
          <a:solidFill>
            <a:srgbClr val="FFFFCC"/>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365760" marR="0" lvl="0" indent="-283464" algn="ctr" defTabSz="914400" rtl="0" eaLnBrk="1" fontAlgn="auto" latinLnBrk="0" hangingPunct="1">
              <a:lnSpc>
                <a:spcPct val="100000"/>
              </a:lnSpc>
              <a:spcBef>
                <a:spcPts val="600"/>
              </a:spcBef>
              <a:spcAft>
                <a:spcPts val="0"/>
              </a:spcAft>
              <a:buClr>
                <a:schemeClr val="accent1"/>
              </a:buClr>
              <a:buSzPct val="80000"/>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Σχεδιασμός Σεναρίου</a:t>
            </a:r>
            <a:r>
              <a:rPr kumimoji="0" lang="el-GR" sz="3200" b="0" i="0" u="none" strike="noStrike" kern="1200" cap="none" spc="0" normalizeH="0" noProof="0" dirty="0" smtClean="0">
                <a:ln>
                  <a:noFill/>
                </a:ln>
                <a:solidFill>
                  <a:schemeClr val="tx1"/>
                </a:solidFill>
                <a:effectLst/>
                <a:uLnTx/>
                <a:uFillTx/>
                <a:latin typeface="+mn-lt"/>
                <a:ea typeface="+mn-ea"/>
                <a:cs typeface="+mn-cs"/>
              </a:rPr>
              <a:t> Διδασκαλίας</a:t>
            </a:r>
          </a:p>
        </p:txBody>
      </p:sp>
      <p:sp>
        <p:nvSpPr>
          <p:cNvPr id="13" name="12 - Ορθογώνιο"/>
          <p:cNvSpPr/>
          <p:nvPr/>
        </p:nvSpPr>
        <p:spPr>
          <a:xfrm>
            <a:off x="971600" y="4615968"/>
            <a:ext cx="3312368" cy="1477328"/>
          </a:xfrm>
          <a:prstGeom prst="rect">
            <a:avLst/>
          </a:prstGeom>
        </p:spPr>
        <p:txBody>
          <a:bodyPr wrap="square">
            <a:spAutoFit/>
          </a:bodyPr>
          <a:lstStyle/>
          <a:p>
            <a:pPr algn="r"/>
            <a:r>
              <a:rPr lang="el-GR" i="1" dirty="0" smtClean="0"/>
              <a:t>Λειτουργική Σύνθεση τριών γνωστικών αντικειμένων : </a:t>
            </a:r>
          </a:p>
          <a:p>
            <a:pPr algn="r"/>
            <a:r>
              <a:rPr lang="el-GR" i="1" dirty="0" smtClean="0"/>
              <a:t>Μουσικής, </a:t>
            </a:r>
          </a:p>
          <a:p>
            <a:pPr algn="r"/>
            <a:r>
              <a:rPr lang="el-GR" i="1" dirty="0" smtClean="0"/>
              <a:t>Μαθηματικών, </a:t>
            </a:r>
          </a:p>
          <a:p>
            <a:pPr algn="r"/>
            <a:r>
              <a:rPr lang="el-GR" i="1" dirty="0" smtClean="0"/>
              <a:t>Φυσικών Επιστημών</a:t>
            </a:r>
            <a:endParaRPr lang="el-GR"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bg/>
                                          </p:spTgt>
                                        </p:tgtEl>
                                        <p:attrNameLst>
                                          <p:attrName>style.visibility</p:attrName>
                                        </p:attrNameLst>
                                      </p:cBhvr>
                                      <p:to>
                                        <p:strVal val="visible"/>
                                      </p:to>
                                    </p:set>
                                    <p:animEffect transition="in" filter="fade">
                                      <p:cBhvr>
                                        <p:cTn id="24" dur="1000"/>
                                        <p:tgtEl>
                                          <p:spTgt spid="7">
                                            <p:bg/>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par>
                                <p:cTn id="37" presetID="10" presetClass="entr"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P spid="7" grpId="0" build="p" animBg="1"/>
      <p:bldP spid="10" grpId="0"/>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10332" t="14760" r="21747" b="10000"/>
          <a:stretch>
            <a:fillRect/>
          </a:stretch>
        </p:blipFill>
        <p:spPr bwMode="auto">
          <a:xfrm>
            <a:off x="467544" y="548680"/>
            <a:ext cx="8280920" cy="5733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608" y="116632"/>
            <a:ext cx="7498080" cy="1143000"/>
          </a:xfrm>
        </p:spPr>
        <p:txBody>
          <a:bodyPr>
            <a:normAutofit/>
          </a:bodyPr>
          <a:lstStyle/>
          <a:p>
            <a:pPr algn="ctr"/>
            <a:r>
              <a:rPr lang="el-GR" dirty="0" smtClean="0"/>
              <a:t>Αξιολόγηση Σεναρίου</a:t>
            </a:r>
            <a:endParaRPr lang="el-GR" dirty="0"/>
          </a:p>
        </p:txBody>
      </p:sp>
      <p:sp>
        <p:nvSpPr>
          <p:cNvPr id="3" name="2 - Θέση περιεχομένου"/>
          <p:cNvSpPr>
            <a:spLocks noGrp="1"/>
          </p:cNvSpPr>
          <p:nvPr>
            <p:ph idx="1"/>
          </p:nvPr>
        </p:nvSpPr>
        <p:spPr>
          <a:xfrm>
            <a:off x="1043608" y="1556792"/>
            <a:ext cx="7498080" cy="1152128"/>
          </a:xfrm>
        </p:spPr>
        <p:txBody>
          <a:bodyPr/>
          <a:lstStyle/>
          <a:p>
            <a:pPr>
              <a:buClr>
                <a:schemeClr val="tx1"/>
              </a:buClr>
            </a:pPr>
            <a:r>
              <a:rPr lang="el-GR" i="1" dirty="0" smtClean="0"/>
              <a:t>Ως προς τη διαδικασία υλοποίησής </a:t>
            </a:r>
          </a:p>
          <a:p>
            <a:endParaRPr lang="el-GR" i="1" dirty="0" smtClean="0"/>
          </a:p>
        </p:txBody>
      </p:sp>
      <p:pic>
        <p:nvPicPr>
          <p:cNvPr id="4" name="Picture 8" descr="http://unwaveringstrength.com/wp-content/uploads/2014/02/TREE400MusicTree-Converted.png"/>
          <p:cNvPicPr>
            <a:picLocks noChangeAspect="1" noChangeArrowheads="1"/>
          </p:cNvPicPr>
          <p:nvPr/>
        </p:nvPicPr>
        <p:blipFill>
          <a:blip r:embed="rId4" cstate="print"/>
          <a:srcRect/>
          <a:stretch>
            <a:fillRect/>
          </a:stretch>
        </p:blipFill>
        <p:spPr bwMode="auto">
          <a:xfrm>
            <a:off x="7452320" y="5534172"/>
            <a:ext cx="1001671" cy="1207196"/>
          </a:xfrm>
          <a:prstGeom prst="rect">
            <a:avLst/>
          </a:prstGeom>
          <a:noFill/>
        </p:spPr>
      </p:pic>
      <p:sp>
        <p:nvSpPr>
          <p:cNvPr id="5" name="4 - Ορθογώνιο"/>
          <p:cNvSpPr/>
          <p:nvPr/>
        </p:nvSpPr>
        <p:spPr>
          <a:xfrm>
            <a:off x="1043608" y="2723436"/>
            <a:ext cx="7632848" cy="1569660"/>
          </a:xfrm>
          <a:prstGeom prst="rect">
            <a:avLst/>
          </a:prstGeom>
        </p:spPr>
        <p:txBody>
          <a:bodyPr wrap="square">
            <a:spAutoFit/>
          </a:bodyPr>
          <a:lstStyle/>
          <a:p>
            <a:pPr marL="268288" indent="-268288">
              <a:buFont typeface="Arial" pitchFamily="34" charset="0"/>
              <a:buChar char="•"/>
            </a:pPr>
            <a:r>
              <a:rPr lang="el-GR" sz="3200" i="1" dirty="0" smtClean="0"/>
              <a:t> Ως προς τη λειτουργικότητα της ομαδοσυνεργατικής μεθόδου</a:t>
            </a:r>
          </a:p>
          <a:p>
            <a:pPr>
              <a:buFont typeface="Arial" pitchFamily="34" charset="0"/>
              <a:buChar char="•"/>
            </a:pPr>
            <a:endParaRPr lang="el-GR" sz="3200" i="1" dirty="0" smtClean="0"/>
          </a:p>
        </p:txBody>
      </p:sp>
      <p:sp>
        <p:nvSpPr>
          <p:cNvPr id="6" name="5 - Ορθογώνιο"/>
          <p:cNvSpPr/>
          <p:nvPr/>
        </p:nvSpPr>
        <p:spPr>
          <a:xfrm>
            <a:off x="1115616" y="4140369"/>
            <a:ext cx="6480720" cy="584775"/>
          </a:xfrm>
          <a:prstGeom prst="rect">
            <a:avLst/>
          </a:prstGeom>
        </p:spPr>
        <p:txBody>
          <a:bodyPr wrap="square">
            <a:spAutoFit/>
          </a:bodyPr>
          <a:lstStyle/>
          <a:p>
            <a:pPr>
              <a:buFont typeface="Arial" pitchFamily="34" charset="0"/>
              <a:buChar char="•"/>
            </a:pPr>
            <a:r>
              <a:rPr lang="en-US" sz="3200" i="1" dirty="0" smtClean="0"/>
              <a:t> </a:t>
            </a:r>
            <a:r>
              <a:rPr lang="el-GR" sz="3200" i="1" dirty="0" smtClean="0"/>
              <a:t>Ως προς τις επιδιώξεις του σεναρίου</a:t>
            </a:r>
            <a:endParaRPr lang="el-GR"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71600" y="332656"/>
            <a:ext cx="7498080" cy="1143000"/>
          </a:xfrm>
        </p:spPr>
        <p:txBody>
          <a:bodyPr>
            <a:noAutofit/>
          </a:bodyPr>
          <a:lstStyle/>
          <a:p>
            <a:pPr algn="ctr"/>
            <a:r>
              <a:rPr lang="el-GR" sz="3600" dirty="0" smtClean="0"/>
              <a:t>Αξιολόγηση Σεναρίου</a:t>
            </a:r>
            <a:br>
              <a:rPr lang="el-GR" sz="3600" dirty="0" smtClean="0"/>
            </a:br>
            <a:r>
              <a:rPr lang="el-GR" sz="3600" i="1" dirty="0" smtClean="0"/>
              <a:t>2ης Ενότητας «Μουσικά Μαθηματικά»</a:t>
            </a:r>
            <a:endParaRPr lang="el-GR" sz="3600" i="1" dirty="0"/>
          </a:p>
        </p:txBody>
      </p:sp>
      <p:graphicFrame>
        <p:nvGraphicFramePr>
          <p:cNvPr id="5" name="4 - Διάγραμμα"/>
          <p:cNvGraphicFramePr/>
          <p:nvPr/>
        </p:nvGraphicFramePr>
        <p:xfrm>
          <a:off x="827584" y="1700808"/>
          <a:ext cx="7416824" cy="2304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2 - Θέση περιεχομένου"/>
          <p:cNvSpPr>
            <a:spLocks noGrp="1"/>
          </p:cNvSpPr>
          <p:nvPr>
            <p:ph idx="1"/>
          </p:nvPr>
        </p:nvSpPr>
        <p:spPr>
          <a:xfrm>
            <a:off x="3923928" y="4221088"/>
            <a:ext cx="4978896" cy="2121099"/>
          </a:xfrm>
        </p:spPr>
        <p:txBody>
          <a:bodyPr>
            <a:normAutofit fontScale="70000" lnSpcReduction="20000"/>
          </a:bodyPr>
          <a:lstStyle/>
          <a:p>
            <a:r>
              <a:rPr lang="el-GR" i="1" dirty="0" smtClean="0"/>
              <a:t>α) λεκτική καταγραφή (γίνεται λεκτική ανάλυση της σκέψης)</a:t>
            </a:r>
          </a:p>
          <a:p>
            <a:r>
              <a:rPr lang="el-GR" i="1" dirty="0" smtClean="0"/>
              <a:t>β) μαθηματική καταγραφή (γίνεται χρήση κλασματικών αριθμών ή ακόμη και μαθηματικών υπολογισμών)</a:t>
            </a:r>
          </a:p>
          <a:p>
            <a:r>
              <a:rPr lang="el-GR" i="1" dirty="0" smtClean="0"/>
              <a:t>γ) μουσική καταγραφή (γίνεται χρήση φθογγόσημων – μουσικών συμβόλων). </a:t>
            </a:r>
            <a:endParaRPr lang="el-GR" dirty="0" smtClean="0"/>
          </a:p>
          <a:p>
            <a:endParaRPr lang="el-GR" dirty="0"/>
          </a:p>
        </p:txBody>
      </p:sp>
      <p:sp>
        <p:nvSpPr>
          <p:cNvPr id="6" name="5 - Πεντάγωνο"/>
          <p:cNvSpPr/>
          <p:nvPr/>
        </p:nvSpPr>
        <p:spPr>
          <a:xfrm>
            <a:off x="971600" y="4365104"/>
            <a:ext cx="3096344" cy="165618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Περιγραφή Απαντήσεων</a:t>
            </a:r>
            <a:endParaRPr lang="el-GR"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2000"/>
                                        <p:tgtEl>
                                          <p:spTgt spid="4">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2000"/>
                                        <p:tgtEl>
                                          <p:spTgt spid="4">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build="p"/>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980728"/>
            <a:ext cx="3816424" cy="1800200"/>
          </a:xfrm>
        </p:spPr>
        <p:txBody>
          <a:bodyPr>
            <a:normAutofit fontScale="90000"/>
          </a:bodyPr>
          <a:lstStyle/>
          <a:p>
            <a:r>
              <a:rPr lang="el-GR" sz="3300" dirty="0" smtClean="0"/>
              <a:t>Λεκτική – Περιγραφική</a:t>
            </a:r>
            <a:br>
              <a:rPr lang="el-GR" sz="3300" dirty="0" smtClean="0"/>
            </a:br>
            <a:r>
              <a:rPr lang="el-GR" sz="3300" dirty="0" smtClean="0"/>
              <a:t> Καταγραφή</a:t>
            </a:r>
            <a:br>
              <a:rPr lang="el-GR" sz="3300" dirty="0" smtClean="0"/>
            </a:br>
            <a:r>
              <a:rPr lang="el-GR" sz="3300" dirty="0" smtClean="0"/>
              <a:t> της σκέψης </a:t>
            </a:r>
            <a:br>
              <a:rPr lang="el-GR" sz="3300" dirty="0" smtClean="0"/>
            </a:br>
            <a:r>
              <a:rPr lang="el-GR" sz="3300" dirty="0" smtClean="0"/>
              <a:t>(Σωστές Απαντήσεις)</a:t>
            </a:r>
            <a:endParaRPr lang="el-GR" sz="3300" dirty="0"/>
          </a:p>
        </p:txBody>
      </p:sp>
      <p:pic>
        <p:nvPicPr>
          <p:cNvPr id="4" name="Picture 3"/>
          <p:cNvPicPr>
            <a:picLocks noChangeAspect="1" noChangeArrowheads="1"/>
          </p:cNvPicPr>
          <p:nvPr/>
        </p:nvPicPr>
        <p:blipFill>
          <a:blip r:embed="rId3" cstate="print"/>
          <a:srcRect l="12994" t="13230" r="37752" b="5501"/>
          <a:stretch>
            <a:fillRect/>
          </a:stretch>
        </p:blipFill>
        <p:spPr bwMode="auto">
          <a:xfrm>
            <a:off x="4283968" y="402414"/>
            <a:ext cx="5040560" cy="5906906"/>
          </a:xfrm>
          <a:prstGeom prst="rect">
            <a:avLst/>
          </a:prstGeom>
          <a:noFill/>
          <a:ln w="9525">
            <a:noFill/>
            <a:miter lim="800000"/>
            <a:headEnd/>
            <a:tailEnd/>
          </a:ln>
        </p:spPr>
      </p:pic>
      <p:pic>
        <p:nvPicPr>
          <p:cNvPr id="14337" name="Picture 1"/>
          <p:cNvPicPr>
            <a:picLocks noChangeAspect="1" noChangeArrowheads="1"/>
          </p:cNvPicPr>
          <p:nvPr/>
        </p:nvPicPr>
        <p:blipFill>
          <a:blip r:embed="rId4" cstate="print"/>
          <a:srcRect/>
          <a:stretch>
            <a:fillRect/>
          </a:stretch>
        </p:blipFill>
        <p:spPr bwMode="auto">
          <a:xfrm>
            <a:off x="683568" y="3734519"/>
            <a:ext cx="7248525" cy="2790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anim calcmode="lin" valueType="num">
                                      <p:cBhvr>
                                        <p:cTn id="7" dur="1000" fill="hold"/>
                                        <p:tgtEl>
                                          <p:spTgt spid="14337"/>
                                        </p:tgtEl>
                                        <p:attrNameLst>
                                          <p:attrName>ppt_w</p:attrName>
                                        </p:attrNameLst>
                                      </p:cBhvr>
                                      <p:tavLst>
                                        <p:tav tm="0">
                                          <p:val>
                                            <p:strVal val="#ppt_w*0.70"/>
                                          </p:val>
                                        </p:tav>
                                        <p:tav tm="100000">
                                          <p:val>
                                            <p:strVal val="#ppt_w"/>
                                          </p:val>
                                        </p:tav>
                                      </p:tavLst>
                                    </p:anim>
                                    <p:anim calcmode="lin" valueType="num">
                                      <p:cBhvr>
                                        <p:cTn id="8" dur="1000" fill="hold"/>
                                        <p:tgtEl>
                                          <p:spTgt spid="14337"/>
                                        </p:tgtEl>
                                        <p:attrNameLst>
                                          <p:attrName>ppt_h</p:attrName>
                                        </p:attrNameLst>
                                      </p:cBhvr>
                                      <p:tavLst>
                                        <p:tav tm="0">
                                          <p:val>
                                            <p:strVal val="#ppt_h"/>
                                          </p:val>
                                        </p:tav>
                                        <p:tav tm="100000">
                                          <p:val>
                                            <p:strVal val="#ppt_h"/>
                                          </p:val>
                                        </p:tav>
                                      </p:tavLst>
                                    </p:anim>
                                    <p:animEffect transition="in" filter="fade">
                                      <p:cBhvr>
                                        <p:cTn id="9" dur="1000"/>
                                        <p:tgtEl>
                                          <p:spTgt spid="1433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4337"/>
                                        </p:tgtEl>
                                        <p:attrNameLst>
                                          <p:attrName>style.visibility</p:attrName>
                                        </p:attrNameLst>
                                      </p:cBhvr>
                                      <p:to>
                                        <p:strVal val="hidden"/>
                                      </p:to>
                                    </p:se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180528" y="1052736"/>
            <a:ext cx="3672408" cy="27363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0" i="0" u="none" strike="noStrike" kern="1200" cap="none" spc="0" normalizeH="0" baseline="0" noProof="0" dirty="0" smtClean="0">
                <a:ln>
                  <a:noFill/>
                </a:ln>
                <a:solidFill>
                  <a:schemeClr val="tx1"/>
                </a:solidFill>
                <a:effectLst/>
                <a:uLnTx/>
                <a:uFillTx/>
                <a:latin typeface="+mj-lt"/>
                <a:ea typeface="+mj-ea"/>
                <a:cs typeface="+mj-cs"/>
              </a:rPr>
              <a:t>Λεκτική </a:t>
            </a:r>
            <a:endParaRPr kumimoji="0" lang="en-US" sz="30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0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3000" b="0" i="0" u="none" strike="noStrike" kern="1200" cap="none" spc="0" normalizeH="0" baseline="0" noProof="0" dirty="0" smtClean="0">
                <a:ln>
                  <a:noFill/>
                </a:ln>
                <a:solidFill>
                  <a:schemeClr val="tx1"/>
                </a:solidFill>
                <a:effectLst/>
                <a:uLnTx/>
                <a:uFillTx/>
                <a:latin typeface="+mj-lt"/>
                <a:ea typeface="+mj-ea"/>
                <a:cs typeface="+mj-cs"/>
              </a:rPr>
              <a:t>Περιγραφική</a:t>
            </a:r>
            <a:br>
              <a:rPr kumimoji="0" lang="el-GR" sz="3000" b="0" i="0" u="none" strike="noStrike" kern="1200" cap="none" spc="0" normalizeH="0" baseline="0" noProof="0" dirty="0" smtClean="0">
                <a:ln>
                  <a:noFill/>
                </a:ln>
                <a:solidFill>
                  <a:schemeClr val="tx1"/>
                </a:solidFill>
                <a:effectLst/>
                <a:uLnTx/>
                <a:uFillTx/>
                <a:latin typeface="+mj-lt"/>
                <a:ea typeface="+mj-ea"/>
                <a:cs typeface="+mj-cs"/>
              </a:rPr>
            </a:br>
            <a:r>
              <a:rPr kumimoji="0" lang="el-GR" sz="3000" b="0" i="0" u="none" strike="noStrike" kern="1200" cap="none" spc="0" normalizeH="0" baseline="0" noProof="0" dirty="0" smtClean="0">
                <a:ln>
                  <a:noFill/>
                </a:ln>
                <a:solidFill>
                  <a:schemeClr val="tx1"/>
                </a:solidFill>
                <a:effectLst/>
                <a:uLnTx/>
                <a:uFillTx/>
                <a:latin typeface="+mj-lt"/>
                <a:ea typeface="+mj-ea"/>
                <a:cs typeface="+mj-cs"/>
              </a:rPr>
              <a:t> Καταγραφή</a:t>
            </a:r>
            <a:br>
              <a:rPr kumimoji="0" lang="el-GR" sz="3000" b="0" i="0" u="none" strike="noStrike" kern="1200" cap="none" spc="0" normalizeH="0" baseline="0" noProof="0" dirty="0" smtClean="0">
                <a:ln>
                  <a:noFill/>
                </a:ln>
                <a:solidFill>
                  <a:schemeClr val="tx1"/>
                </a:solidFill>
                <a:effectLst/>
                <a:uLnTx/>
                <a:uFillTx/>
                <a:latin typeface="+mj-lt"/>
                <a:ea typeface="+mj-ea"/>
                <a:cs typeface="+mj-cs"/>
              </a:rPr>
            </a:br>
            <a:r>
              <a:rPr kumimoji="0" lang="el-GR" sz="3000" b="0" i="0" u="none" strike="noStrike" kern="1200" cap="none" spc="0" normalizeH="0" baseline="0" noProof="0" dirty="0" smtClean="0">
                <a:ln>
                  <a:noFill/>
                </a:ln>
                <a:solidFill>
                  <a:schemeClr val="tx1"/>
                </a:solidFill>
                <a:effectLst/>
                <a:uLnTx/>
                <a:uFillTx/>
                <a:latin typeface="+mj-lt"/>
                <a:ea typeface="+mj-ea"/>
                <a:cs typeface="+mj-cs"/>
              </a:rPr>
              <a:t> της σκέψης </a:t>
            </a:r>
            <a:br>
              <a:rPr kumimoji="0" lang="el-GR" sz="3000" b="0" i="0" u="none" strike="noStrike" kern="1200" cap="none" spc="0" normalizeH="0" baseline="0" noProof="0" dirty="0" smtClean="0">
                <a:ln>
                  <a:noFill/>
                </a:ln>
                <a:solidFill>
                  <a:schemeClr val="tx1"/>
                </a:solidFill>
                <a:effectLst/>
                <a:uLnTx/>
                <a:uFillTx/>
                <a:latin typeface="+mj-lt"/>
                <a:ea typeface="+mj-ea"/>
                <a:cs typeface="+mj-cs"/>
              </a:rPr>
            </a:br>
            <a:r>
              <a:rPr kumimoji="0" lang="el-GR" sz="3000" b="0" i="0" u="none" strike="noStrike" kern="1200" cap="none" spc="0" normalizeH="0" baseline="0" noProof="0" dirty="0" smtClean="0">
                <a:ln>
                  <a:noFill/>
                </a:ln>
                <a:solidFill>
                  <a:schemeClr val="tx1"/>
                </a:solidFill>
                <a:effectLst/>
                <a:uLnTx/>
                <a:uFillTx/>
                <a:latin typeface="+mj-lt"/>
                <a:ea typeface="+mj-ea"/>
                <a:cs typeface="+mj-cs"/>
              </a:rPr>
              <a:t>(Λανθασμένες Απαντήσεις)</a:t>
            </a:r>
            <a:endParaRPr kumimoji="0" lang="el-GR" sz="3000" b="0" i="0" u="none" strike="noStrike" kern="1200" cap="none" spc="0" normalizeH="0" baseline="0" noProof="0" dirty="0">
              <a:ln>
                <a:noFill/>
              </a:ln>
              <a:solidFill>
                <a:schemeClr val="tx1"/>
              </a:solidFill>
              <a:effectLst/>
              <a:uLnTx/>
              <a:uFillTx/>
              <a:latin typeface="+mj-lt"/>
              <a:ea typeface="+mj-ea"/>
              <a:cs typeface="+mj-cs"/>
            </a:endParaRPr>
          </a:p>
        </p:txBody>
      </p:sp>
      <p:pic>
        <p:nvPicPr>
          <p:cNvPr id="19457" name="Picture 1"/>
          <p:cNvPicPr>
            <a:picLocks noChangeAspect="1" noChangeArrowheads="1"/>
          </p:cNvPicPr>
          <p:nvPr/>
        </p:nvPicPr>
        <p:blipFill>
          <a:blip r:embed="rId2" cstate="print"/>
          <a:srcRect r="7625"/>
          <a:stretch>
            <a:fillRect/>
          </a:stretch>
        </p:blipFill>
        <p:spPr bwMode="auto">
          <a:xfrm>
            <a:off x="3001813" y="476672"/>
            <a:ext cx="6106691" cy="58239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fade">
                                      <p:cBhvr>
                                        <p:cTn id="7" dur="2000"/>
                                        <p:tgtEl>
                                          <p:spTgt spid="1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15616" y="269776"/>
            <a:ext cx="6851104" cy="1143000"/>
          </a:xfrm>
        </p:spPr>
        <p:txBody>
          <a:bodyPr>
            <a:normAutofit/>
          </a:bodyPr>
          <a:lstStyle/>
          <a:p>
            <a:r>
              <a:rPr lang="el-GR" sz="3300" dirty="0" smtClean="0"/>
              <a:t>Μαθηματική Καταγραφή της σκέψης</a:t>
            </a:r>
            <a:br>
              <a:rPr lang="el-GR" sz="3300" dirty="0" smtClean="0"/>
            </a:br>
            <a:r>
              <a:rPr lang="el-GR" sz="3300" dirty="0" smtClean="0"/>
              <a:t>(Σωστές απαντήσεις)</a:t>
            </a:r>
            <a:endParaRPr lang="el-GR" sz="3300" dirty="0"/>
          </a:p>
        </p:txBody>
      </p:sp>
      <p:pic>
        <p:nvPicPr>
          <p:cNvPr id="13314" name="Picture 2"/>
          <p:cNvPicPr>
            <a:picLocks noChangeAspect="1" noChangeArrowheads="1"/>
          </p:cNvPicPr>
          <p:nvPr/>
        </p:nvPicPr>
        <p:blipFill>
          <a:blip r:embed="rId2" cstate="print"/>
          <a:srcRect/>
          <a:stretch>
            <a:fillRect/>
          </a:stretch>
        </p:blipFill>
        <p:spPr bwMode="auto">
          <a:xfrm>
            <a:off x="899592" y="1484784"/>
            <a:ext cx="7180999" cy="3507482"/>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589782" y="4807793"/>
            <a:ext cx="7798642" cy="20775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385099" y="1647056"/>
            <a:ext cx="8435373" cy="4878288"/>
          </a:xfrm>
          <a:prstGeom prst="rect">
            <a:avLst/>
          </a:prstGeom>
          <a:noFill/>
          <a:ln w="9525">
            <a:noFill/>
            <a:miter lim="800000"/>
            <a:headEnd/>
            <a:tailEnd/>
          </a:ln>
        </p:spPr>
      </p:pic>
      <p:sp>
        <p:nvSpPr>
          <p:cNvPr id="5" name="1 - Τίτλος"/>
          <p:cNvSpPr>
            <a:spLocks noGrp="1"/>
          </p:cNvSpPr>
          <p:nvPr>
            <p:ph type="title"/>
          </p:nvPr>
        </p:nvSpPr>
        <p:spPr>
          <a:xfrm>
            <a:off x="1115616" y="269776"/>
            <a:ext cx="6851104" cy="1143000"/>
          </a:xfrm>
        </p:spPr>
        <p:txBody>
          <a:bodyPr>
            <a:normAutofit/>
          </a:bodyPr>
          <a:lstStyle/>
          <a:p>
            <a:r>
              <a:rPr lang="el-GR" sz="3300" dirty="0" smtClean="0"/>
              <a:t>Μαθηματική Καταγραφή της σκέψης</a:t>
            </a:r>
            <a:br>
              <a:rPr lang="el-GR" sz="3300" dirty="0" smtClean="0"/>
            </a:br>
            <a:r>
              <a:rPr lang="el-GR" sz="3300" dirty="0" smtClean="0"/>
              <a:t>(Σωστές απαντήσεις)</a:t>
            </a:r>
            <a:endParaRPr lang="el-GR" sz="3300" dirty="0"/>
          </a:p>
        </p:txBody>
      </p:sp>
      <p:pic>
        <p:nvPicPr>
          <p:cNvPr id="75779" name="Picture 3"/>
          <p:cNvPicPr>
            <a:picLocks noChangeAspect="1" noChangeArrowheads="1"/>
          </p:cNvPicPr>
          <p:nvPr/>
        </p:nvPicPr>
        <p:blipFill>
          <a:blip r:embed="rId3" cstate="print"/>
          <a:srcRect/>
          <a:stretch>
            <a:fillRect/>
          </a:stretch>
        </p:blipFill>
        <p:spPr bwMode="auto">
          <a:xfrm>
            <a:off x="611560" y="3212975"/>
            <a:ext cx="7560840" cy="33263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dissolve">
                                      <p:cBhvr>
                                        <p:cTn id="7" dur="5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l="11812" t="42525" r="36804" b="12116"/>
          <a:stretch>
            <a:fillRect/>
          </a:stretch>
        </p:blipFill>
        <p:spPr bwMode="auto">
          <a:xfrm>
            <a:off x="827543" y="1772816"/>
            <a:ext cx="6264737" cy="3456356"/>
          </a:xfrm>
          <a:prstGeom prst="rect">
            <a:avLst/>
          </a:prstGeom>
          <a:noFill/>
          <a:ln w="9525">
            <a:noFill/>
            <a:miter lim="800000"/>
            <a:headEnd/>
            <a:tailEnd/>
          </a:ln>
        </p:spPr>
      </p:pic>
      <p:sp>
        <p:nvSpPr>
          <p:cNvPr id="5" name="1 - Τίτλος"/>
          <p:cNvSpPr>
            <a:spLocks noGrp="1"/>
          </p:cNvSpPr>
          <p:nvPr>
            <p:ph type="title"/>
          </p:nvPr>
        </p:nvSpPr>
        <p:spPr>
          <a:xfrm>
            <a:off x="1115616" y="269776"/>
            <a:ext cx="6851104" cy="1143000"/>
          </a:xfrm>
        </p:spPr>
        <p:txBody>
          <a:bodyPr>
            <a:normAutofit/>
          </a:bodyPr>
          <a:lstStyle/>
          <a:p>
            <a:r>
              <a:rPr lang="el-GR" sz="3300" dirty="0" smtClean="0"/>
              <a:t>Μαθηματική Καταγραφή της σκέψης</a:t>
            </a:r>
            <a:br>
              <a:rPr lang="el-GR" sz="3300" dirty="0" smtClean="0"/>
            </a:br>
            <a:r>
              <a:rPr lang="el-GR" sz="3300" dirty="0" smtClean="0"/>
              <a:t>(Λανθασμένες απαντήσεις)</a:t>
            </a:r>
            <a:endParaRPr lang="el-GR" sz="3300" dirty="0"/>
          </a:p>
        </p:txBody>
      </p:sp>
      <p:pic>
        <p:nvPicPr>
          <p:cNvPr id="16385" name="Picture 1"/>
          <p:cNvPicPr>
            <a:picLocks noChangeAspect="1" noChangeArrowheads="1"/>
          </p:cNvPicPr>
          <p:nvPr/>
        </p:nvPicPr>
        <p:blipFill>
          <a:blip r:embed="rId3" cstate="print"/>
          <a:srcRect b="46855"/>
          <a:stretch>
            <a:fillRect/>
          </a:stretch>
        </p:blipFill>
        <p:spPr bwMode="auto">
          <a:xfrm>
            <a:off x="827584" y="2708920"/>
            <a:ext cx="6210300" cy="2880320"/>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t="50488"/>
          <a:stretch>
            <a:fillRect/>
          </a:stretch>
        </p:blipFill>
        <p:spPr bwMode="auto">
          <a:xfrm>
            <a:off x="899592" y="2708920"/>
            <a:ext cx="6499338" cy="280831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619672" y="1484784"/>
            <a:ext cx="5904524" cy="52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38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638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300" dirty="0" smtClean="0"/>
              <a:t>Μουσική </a:t>
            </a:r>
            <a:r>
              <a:rPr lang="el-GR" sz="3300" dirty="0" smtClean="0"/>
              <a:t>Καταγραφή της σκέψης</a:t>
            </a:r>
            <a:br>
              <a:rPr lang="el-GR" sz="3300" dirty="0" smtClean="0"/>
            </a:br>
            <a:r>
              <a:rPr lang="el-GR" sz="3300" dirty="0" smtClean="0"/>
              <a:t>(Σωστές απαντήσεις</a:t>
            </a:r>
            <a:r>
              <a:rPr lang="el-GR" sz="3300" dirty="0" smtClean="0"/>
              <a:t>)</a:t>
            </a:r>
            <a:endParaRPr lang="el-GR" sz="3300" dirty="0"/>
          </a:p>
        </p:txBody>
      </p:sp>
      <p:pic>
        <p:nvPicPr>
          <p:cNvPr id="76802" name="Picture 2"/>
          <p:cNvPicPr>
            <a:picLocks noChangeAspect="1" noChangeArrowheads="1"/>
          </p:cNvPicPr>
          <p:nvPr/>
        </p:nvPicPr>
        <p:blipFill>
          <a:blip r:embed="rId2" cstate="print"/>
          <a:srcRect/>
          <a:stretch>
            <a:fillRect/>
          </a:stretch>
        </p:blipFill>
        <p:spPr bwMode="auto">
          <a:xfrm>
            <a:off x="739686" y="1820721"/>
            <a:ext cx="8008778" cy="49206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457200" y="274638"/>
            <a:ext cx="8229600" cy="1143000"/>
          </a:xfrm>
        </p:spPr>
        <p:txBody>
          <a:bodyPr>
            <a:normAutofit/>
          </a:bodyPr>
          <a:lstStyle/>
          <a:p>
            <a:r>
              <a:rPr lang="el-GR" sz="3300" dirty="0" smtClean="0"/>
              <a:t>Μουσική </a:t>
            </a:r>
            <a:r>
              <a:rPr lang="el-GR" sz="3300" dirty="0" smtClean="0"/>
              <a:t>Καταγραφή της σκέψης</a:t>
            </a:r>
            <a:br>
              <a:rPr lang="el-GR" sz="3300" dirty="0" smtClean="0"/>
            </a:br>
            <a:r>
              <a:rPr lang="el-GR" sz="3300" dirty="0" smtClean="0"/>
              <a:t>(Λανθασμένες απαντήσεις</a:t>
            </a:r>
            <a:r>
              <a:rPr lang="el-GR" sz="3300" dirty="0" smtClean="0"/>
              <a:t>)</a:t>
            </a:r>
            <a:endParaRPr lang="el-GR" sz="3300" dirty="0"/>
          </a:p>
        </p:txBody>
      </p:sp>
      <p:pic>
        <p:nvPicPr>
          <p:cNvPr id="80898" name="Picture 2"/>
          <p:cNvPicPr>
            <a:picLocks noChangeAspect="1" noChangeArrowheads="1"/>
          </p:cNvPicPr>
          <p:nvPr/>
        </p:nvPicPr>
        <p:blipFill>
          <a:blip r:embed="rId2" cstate="print"/>
          <a:srcRect/>
          <a:stretch>
            <a:fillRect/>
          </a:stretch>
        </p:blipFill>
        <p:spPr bwMode="auto">
          <a:xfrm>
            <a:off x="599030" y="1844824"/>
            <a:ext cx="7745830"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90872" y="44624"/>
            <a:ext cx="8229600" cy="1143000"/>
          </a:xfrm>
        </p:spPr>
        <p:txBody>
          <a:bodyPr>
            <a:normAutofit/>
          </a:bodyPr>
          <a:lstStyle/>
          <a:p>
            <a:pPr lvl="0"/>
            <a:r>
              <a:rPr lang="el-GR" dirty="0" smtClean="0"/>
              <a:t>Διεπιστημονική Προσέγγιση </a:t>
            </a:r>
            <a:endParaRPr lang="el-GR" dirty="0"/>
          </a:p>
        </p:txBody>
      </p:sp>
      <p:sp>
        <p:nvSpPr>
          <p:cNvPr id="3" name="2 - Θέση περιεχομένου"/>
          <p:cNvSpPr>
            <a:spLocks noGrp="1"/>
          </p:cNvSpPr>
          <p:nvPr>
            <p:ph idx="1"/>
          </p:nvPr>
        </p:nvSpPr>
        <p:spPr>
          <a:xfrm>
            <a:off x="4932040" y="1700808"/>
            <a:ext cx="4032448" cy="2376264"/>
          </a:xfrm>
        </p:spPr>
        <p:txBody>
          <a:bodyPr>
            <a:normAutofit fontScale="92500" lnSpcReduction="20000"/>
          </a:bodyPr>
          <a:lstStyle/>
          <a:p>
            <a:pPr marL="257175" indent="0" algn="ctr">
              <a:buNone/>
            </a:pPr>
            <a:r>
              <a:rPr lang="el-GR" sz="2200" dirty="0" smtClean="0"/>
              <a:t>       </a:t>
            </a:r>
          </a:p>
          <a:p>
            <a:pPr marL="0" indent="0" algn="ctr">
              <a:buNone/>
            </a:pPr>
            <a:r>
              <a:rPr lang="el-GR" sz="2200" i="1" dirty="0" smtClean="0"/>
              <a:t>     «Η διεπιστημονική προσέγγιση ορίζεται ως η σύμφυση γνώσεων, εννοιών και προσεγγίσεων που προέρχονται από διαφορετικές επιστήμες, με ζητούμενο την ενοποίηση της γνώσης» </a:t>
            </a:r>
          </a:p>
          <a:p>
            <a:pPr marL="0" indent="0" algn="ctr">
              <a:buNone/>
            </a:pPr>
            <a:r>
              <a:rPr lang="el-GR" sz="2200" i="1" dirty="0" smtClean="0"/>
              <a:t>(</a:t>
            </a:r>
            <a:r>
              <a:rPr lang="el-GR" sz="2200" i="1" dirty="0" err="1" smtClean="0"/>
              <a:t>Φλογαΐτη</a:t>
            </a:r>
            <a:r>
              <a:rPr lang="el-GR" sz="2200" i="1" dirty="0" smtClean="0"/>
              <a:t>, 2006). </a:t>
            </a:r>
            <a:endParaRPr lang="el-GR" sz="2200" dirty="0"/>
          </a:p>
        </p:txBody>
      </p:sp>
      <p:pic>
        <p:nvPicPr>
          <p:cNvPr id="1026" name="Picture 2" descr="Image showing interdisciplinarity as mixed paint"/>
          <p:cNvPicPr>
            <a:picLocks noChangeAspect="1" noChangeArrowheads="1"/>
          </p:cNvPicPr>
          <p:nvPr/>
        </p:nvPicPr>
        <p:blipFill>
          <a:blip r:embed="rId3" cstate="print"/>
          <a:srcRect r="26653"/>
          <a:stretch>
            <a:fillRect/>
          </a:stretch>
        </p:blipFill>
        <p:spPr bwMode="auto">
          <a:xfrm>
            <a:off x="539552" y="1340768"/>
            <a:ext cx="4375400" cy="4896544"/>
          </a:xfrm>
          <a:prstGeom prst="rect">
            <a:avLst/>
          </a:prstGeom>
          <a:noFill/>
        </p:spPr>
      </p:pic>
      <p:sp>
        <p:nvSpPr>
          <p:cNvPr id="7" name="6 - Αριστερό βέλος"/>
          <p:cNvSpPr/>
          <p:nvPr/>
        </p:nvSpPr>
        <p:spPr>
          <a:xfrm>
            <a:off x="5076056" y="4437112"/>
            <a:ext cx="3024336" cy="1512168"/>
          </a:xfrm>
          <a:prstGeom prst="lef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interdisciplinarity</a:t>
            </a:r>
            <a:endParaRPr lang="el-G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2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2" dur="10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3" dur="1000" accel="50000" fill="hold">
                                          <p:stCondLst>
                                            <p:cond delay="1000"/>
                                          </p:stCondLst>
                                        </p:cTn>
                                        <p:tgtEl>
                                          <p:spTgt spid="7"/>
                                        </p:tgtEl>
                                        <p:attrNameLst>
                                          <p:attrName>ppt_w</p:attrName>
                                        </p:attrNameLst>
                                      </p:cBhvr>
                                      <p:tavLst>
                                        <p:tav tm="0">
                                          <p:val>
                                            <p:strVal val="#ppt_w*.05"/>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 calcmode="lin" valueType="num">
                                      <p:cBhvr>
                                        <p:cTn id="15" dur="10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6" dur="10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7" dur="1000" accel="50000" fill="hold">
                                          <p:stCondLst>
                                            <p:cond delay="1000"/>
                                          </p:stCondLst>
                                        </p:cTn>
                                        <p:tgtEl>
                                          <p:spTgt spid="7"/>
                                        </p:tgtEl>
                                        <p:attrNameLst>
                                          <p:attrName>ppt_y</p:attrName>
                                        </p:attrNameLst>
                                      </p:cBhvr>
                                      <p:tavLst>
                                        <p:tav tm="0">
                                          <p:val>
                                            <p:strVal val="#ppt_y+.1"/>
                                          </p:val>
                                        </p:tav>
                                        <p:tav tm="100000">
                                          <p:val>
                                            <p:strVal val="#ppt_y"/>
                                          </p:val>
                                        </p:tav>
                                      </p:tavLst>
                                    </p:anim>
                                    <p:animEffect transition="in" filter="fade">
                                      <p:cBhvr>
                                        <p:cTn id="18" dur="2000" decel="50000">
                                          <p:stCondLst>
                                            <p:cond delay="0"/>
                                          </p:stCondLst>
                                        </p:cTn>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dissolv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dissolv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dissolv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l="4271" t="765" r="3298"/>
          <a:stretch>
            <a:fillRect/>
          </a:stretch>
        </p:blipFill>
        <p:spPr bwMode="auto">
          <a:xfrm>
            <a:off x="328767" y="1109767"/>
            <a:ext cx="8779737" cy="5127545"/>
          </a:xfrm>
          <a:prstGeom prst="rect">
            <a:avLst/>
          </a:prstGeom>
          <a:noFill/>
          <a:ln w="9525">
            <a:noFill/>
            <a:miter lim="800000"/>
            <a:headEnd/>
            <a:tailEnd/>
          </a:ln>
        </p:spPr>
      </p:pic>
      <p:sp>
        <p:nvSpPr>
          <p:cNvPr id="5" name="1 - Τίτλος"/>
          <p:cNvSpPr>
            <a:spLocks noGrp="1"/>
          </p:cNvSpPr>
          <p:nvPr>
            <p:ph type="title"/>
          </p:nvPr>
        </p:nvSpPr>
        <p:spPr>
          <a:xfrm>
            <a:off x="590872" y="116632"/>
            <a:ext cx="8229600" cy="864096"/>
          </a:xfrm>
        </p:spPr>
        <p:txBody>
          <a:bodyPr>
            <a:normAutofit fontScale="90000"/>
          </a:bodyPr>
          <a:lstStyle/>
          <a:p>
            <a:r>
              <a:rPr lang="el-GR" sz="3300" dirty="0" smtClean="0"/>
              <a:t>Συγκεντρωτικός Πίνακας Απαντήσεων</a:t>
            </a:r>
            <a:br>
              <a:rPr lang="el-GR" sz="3300" dirty="0" smtClean="0"/>
            </a:br>
            <a:endParaRPr lang="el-GR" sz="3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a:bodyPr>
          <a:lstStyle/>
          <a:p>
            <a:r>
              <a:rPr lang="el-GR" sz="3000" dirty="0" smtClean="0"/>
              <a:t>Μοντέλο Μουσικής Αναπαράστασης </a:t>
            </a:r>
            <a:br>
              <a:rPr lang="el-GR" sz="3000" dirty="0" smtClean="0"/>
            </a:br>
            <a:r>
              <a:rPr lang="el-GR" sz="3000" dirty="0" smtClean="0"/>
              <a:t>(σωστές απαντήσεις)</a:t>
            </a:r>
            <a:endParaRPr lang="el-GR" sz="3000" dirty="0"/>
          </a:p>
        </p:txBody>
      </p:sp>
      <p:pic>
        <p:nvPicPr>
          <p:cNvPr id="14337" name="Picture 1"/>
          <p:cNvPicPr>
            <a:picLocks noChangeAspect="1" noChangeArrowheads="1"/>
          </p:cNvPicPr>
          <p:nvPr/>
        </p:nvPicPr>
        <p:blipFill>
          <a:blip r:embed="rId2" cstate="print"/>
          <a:srcRect/>
          <a:stretch>
            <a:fillRect/>
          </a:stretch>
        </p:blipFill>
        <p:spPr bwMode="auto">
          <a:xfrm>
            <a:off x="1237378" y="1700808"/>
            <a:ext cx="6935022" cy="45129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52536" y="1484784"/>
            <a:ext cx="3538736" cy="1143000"/>
          </a:xfrm>
        </p:spPr>
        <p:txBody>
          <a:bodyPr>
            <a:noAutofit/>
          </a:bodyPr>
          <a:lstStyle/>
          <a:p>
            <a:r>
              <a:rPr lang="el-GR" sz="2600" dirty="0" smtClean="0"/>
              <a:t>Μοντέλο Μουσικής Αναπαράστασης </a:t>
            </a:r>
            <a:br>
              <a:rPr lang="el-GR" sz="2600" dirty="0" smtClean="0"/>
            </a:br>
            <a:r>
              <a:rPr lang="el-GR" sz="2600" dirty="0" smtClean="0"/>
              <a:t>(λανθασμένες απαντήσεις)</a:t>
            </a:r>
            <a:endParaRPr lang="el-GR" sz="2600" dirty="0"/>
          </a:p>
        </p:txBody>
      </p:sp>
      <p:pic>
        <p:nvPicPr>
          <p:cNvPr id="81922" name="Picture 2"/>
          <p:cNvPicPr>
            <a:picLocks noChangeAspect="1" noChangeArrowheads="1"/>
          </p:cNvPicPr>
          <p:nvPr/>
        </p:nvPicPr>
        <p:blipFill>
          <a:blip r:embed="rId2" cstate="print"/>
          <a:srcRect/>
          <a:stretch>
            <a:fillRect/>
          </a:stretch>
        </p:blipFill>
        <p:spPr bwMode="auto">
          <a:xfrm>
            <a:off x="3131840" y="44624"/>
            <a:ext cx="6125078" cy="6813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62352" y="116632"/>
            <a:ext cx="7498080" cy="994122"/>
          </a:xfrm>
        </p:spPr>
        <p:txBody>
          <a:bodyPr/>
          <a:lstStyle/>
          <a:p>
            <a:pPr algn="ctr"/>
            <a:r>
              <a:rPr lang="el-GR" dirty="0" smtClean="0"/>
              <a:t>Ανάλυση και Αποτελέσματα</a:t>
            </a:r>
            <a:endParaRPr lang="el-GR" dirty="0"/>
          </a:p>
        </p:txBody>
      </p:sp>
      <p:sp>
        <p:nvSpPr>
          <p:cNvPr id="3" name="2 - Θέση περιεχομένου"/>
          <p:cNvSpPr>
            <a:spLocks noGrp="1"/>
          </p:cNvSpPr>
          <p:nvPr>
            <p:ph idx="1"/>
          </p:nvPr>
        </p:nvSpPr>
        <p:spPr>
          <a:xfrm>
            <a:off x="971600" y="2060848"/>
            <a:ext cx="7384864" cy="973088"/>
          </a:xfrm>
        </p:spPr>
        <p:txBody>
          <a:bodyPr>
            <a:normAutofit/>
          </a:bodyPr>
          <a:lstStyle/>
          <a:p>
            <a:pPr marL="268288" indent="-185738">
              <a:buFont typeface="Arial" pitchFamily="34" charset="0"/>
              <a:buChar char="•"/>
            </a:pPr>
            <a:r>
              <a:rPr lang="el-GR" sz="2000" dirty="0" smtClean="0"/>
              <a:t>1 στους 4 μαθητές που χρησιμοποίησαν μαθηματικό τρόπο επίλυσης, έκαναν λανθασμένη μαθηματική επεξεργασία.</a:t>
            </a:r>
            <a:endParaRPr lang="el-GR" sz="2000" dirty="0"/>
          </a:p>
        </p:txBody>
      </p:sp>
      <p:sp>
        <p:nvSpPr>
          <p:cNvPr id="4" name="2 - Θέση περιεχομένου"/>
          <p:cNvSpPr txBox="1">
            <a:spLocks/>
          </p:cNvSpPr>
          <p:nvPr/>
        </p:nvSpPr>
        <p:spPr>
          <a:xfrm>
            <a:off x="931552" y="2815952"/>
            <a:ext cx="7384864" cy="973088"/>
          </a:xfrm>
          <a:prstGeom prst="rect">
            <a:avLst/>
          </a:prstGeom>
        </p:spPr>
        <p:txBody>
          <a:bodyPr>
            <a:normAutofit/>
          </a:bodyPr>
          <a:lstStyle/>
          <a:p>
            <a:pPr marL="268288" marR="0" lvl="0" indent="-185738" algn="l" defTabSz="914400" rtl="0" eaLnBrk="1" fontAlgn="auto" latinLnBrk="0" hangingPunct="1">
              <a:lnSpc>
                <a:spcPct val="100000"/>
              </a:lnSpc>
              <a:spcBef>
                <a:spcPts val="600"/>
              </a:spcBef>
              <a:spcAft>
                <a:spcPts val="0"/>
              </a:spcAft>
              <a:buClr>
                <a:schemeClr val="accent1"/>
              </a:buClr>
              <a:buSzPct val="80000"/>
              <a:buFont typeface="Wingdings 2"/>
              <a:buChar char=""/>
              <a:tabLst/>
              <a:defRPr/>
            </a:pPr>
            <a:r>
              <a:rPr lang="el-GR" sz="2000" noProof="0" dirty="0" smtClean="0"/>
              <a:t>Μείωση των λανθασμένων απαντήσεων με τη χρήση του </a:t>
            </a:r>
            <a:r>
              <a:rPr lang="el-GR" sz="2000" i="1" noProof="0" dirty="0" smtClean="0"/>
              <a:t>Μοντέλου Μουσικής Αναπαράστασης</a:t>
            </a:r>
            <a:r>
              <a:rPr lang="el-GR" sz="2000" noProof="0" dirty="0" smtClean="0"/>
              <a:t>.</a:t>
            </a: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2 - Θέση περιεχομένου"/>
          <p:cNvSpPr txBox="1">
            <a:spLocks/>
          </p:cNvSpPr>
          <p:nvPr/>
        </p:nvSpPr>
        <p:spPr>
          <a:xfrm>
            <a:off x="899592" y="3933056"/>
            <a:ext cx="7384864" cy="973088"/>
          </a:xfrm>
          <a:prstGeom prst="rect">
            <a:avLst/>
          </a:prstGeom>
        </p:spPr>
        <p:txBody>
          <a:bodyPr>
            <a:noAutofit/>
          </a:bodyPr>
          <a:lstStyle/>
          <a:p>
            <a:pPr marL="268288" lvl="0" algn="ctr">
              <a:spcBef>
                <a:spcPts val="600"/>
              </a:spcBef>
              <a:buClr>
                <a:schemeClr val="accent1"/>
              </a:buClr>
              <a:buSzPct val="80000"/>
            </a:pPr>
            <a:r>
              <a:rPr lang="el-GR" sz="2400" b="1" i="1" dirty="0" smtClean="0"/>
              <a:t> Η αξιοποίηση του μοντέλου μουσικής αναπαράστασης σε συνδυασμό με το γνωστικό αντικείμενο των Μαθηματικών για τη διδασκαλία των κλασμάτων μπορεί να επιφέρει καλύτερα μαθησιακά αποτελέσματα.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3074" name="Picture 2"/>
          <p:cNvPicPr>
            <a:picLocks noChangeAspect="1" noChangeArrowheads="1"/>
          </p:cNvPicPr>
          <p:nvPr/>
        </p:nvPicPr>
        <p:blipFill>
          <a:blip r:embed="rId4" cstate="print"/>
          <a:srcRect/>
          <a:stretch>
            <a:fillRect/>
          </a:stretch>
        </p:blipFill>
        <p:spPr bwMode="auto">
          <a:xfrm>
            <a:off x="5247593" y="3356992"/>
            <a:ext cx="3572879" cy="3330973"/>
          </a:xfrm>
          <a:prstGeom prst="rect">
            <a:avLst/>
          </a:prstGeom>
          <a:noFill/>
          <a:ln w="9525">
            <a:noFill/>
            <a:miter lim="800000"/>
            <a:headEnd/>
            <a:tailEnd/>
          </a:ln>
        </p:spPr>
      </p:pic>
      <p:sp>
        <p:nvSpPr>
          <p:cNvPr id="7" name="6 - TextBox"/>
          <p:cNvSpPr txBox="1"/>
          <p:nvPr/>
        </p:nvSpPr>
        <p:spPr>
          <a:xfrm>
            <a:off x="1043608" y="1052736"/>
            <a:ext cx="7272808" cy="1015663"/>
          </a:xfrm>
          <a:prstGeom prst="rect">
            <a:avLst/>
          </a:prstGeom>
          <a:noFill/>
        </p:spPr>
        <p:txBody>
          <a:bodyPr wrap="square" rtlCol="0">
            <a:spAutoFit/>
          </a:bodyPr>
          <a:lstStyle/>
          <a:p>
            <a:pPr>
              <a:buClr>
                <a:schemeClr val="accent2"/>
              </a:buClr>
              <a:buFont typeface="Arial" pitchFamily="34" charset="0"/>
              <a:buChar char="•"/>
            </a:pPr>
            <a:r>
              <a:rPr lang="el-GR" sz="2000" dirty="0" smtClean="0"/>
              <a:t> Αξιοποίηση του </a:t>
            </a:r>
            <a:r>
              <a:rPr lang="el-GR" sz="2000" i="1" dirty="0" smtClean="0"/>
              <a:t>Μοντέλου Μουσικής Αναπαράστασης </a:t>
            </a:r>
            <a:r>
              <a:rPr lang="el-GR" sz="2000" dirty="0" smtClean="0"/>
              <a:t>για την</a:t>
            </a:r>
            <a:r>
              <a:rPr lang="el-GR" sz="2000" i="1" dirty="0" smtClean="0">
                <a:sym typeface="Wingdings" pitchFamily="2" charset="2"/>
              </a:rPr>
              <a:t> </a:t>
            </a:r>
            <a:r>
              <a:rPr lang="el-GR" sz="2000" dirty="0" smtClean="0"/>
              <a:t>εκτέλεση πράξεων αφαίρεσης και πρόσθεσης κλασμάτων </a:t>
            </a:r>
            <a:r>
              <a:rPr lang="el-GR" sz="2000" dirty="0" smtClean="0">
                <a:sym typeface="Wingdings" pitchFamily="2" charset="2"/>
              </a:rPr>
              <a:t></a:t>
            </a:r>
            <a:r>
              <a:rPr lang="el-GR" sz="2000" dirty="0" smtClean="0"/>
              <a:t> ποσοστό σωστών απαντήσεων 84,8% </a:t>
            </a:r>
            <a:endParaRPr lang="el-GR" sz="20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25760"/>
            <a:ext cx="8229600" cy="1143000"/>
          </a:xfrm>
        </p:spPr>
        <p:txBody>
          <a:bodyPr>
            <a:normAutofit fontScale="90000"/>
          </a:bodyPr>
          <a:lstStyle/>
          <a:p>
            <a:r>
              <a:rPr lang="el-GR" dirty="0" smtClean="0"/>
              <a:t>Υλικό – Δραστηριότητες</a:t>
            </a:r>
            <a:br>
              <a:rPr lang="el-GR" dirty="0" smtClean="0"/>
            </a:br>
            <a:r>
              <a:rPr lang="el-GR" sz="3100" dirty="0" smtClean="0">
                <a:effectLst>
                  <a:outerShdw blurRad="38100" dist="38100" dir="2700000" algn="tl">
                    <a:srgbClr val="000000">
                      <a:alpha val="43137"/>
                    </a:srgbClr>
                  </a:outerShdw>
                </a:effectLst>
              </a:rPr>
              <a:t> «Ηχοκατασκευές»  (4η ενότητα)</a:t>
            </a:r>
            <a:endParaRPr lang="el-GR" sz="31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590872" y="1844824"/>
            <a:ext cx="8229600" cy="1357611"/>
          </a:xfrm>
        </p:spPr>
        <p:txBody>
          <a:bodyPr>
            <a:normAutofit/>
          </a:bodyPr>
          <a:lstStyle/>
          <a:p>
            <a:r>
              <a:rPr lang="el-GR" sz="2800" dirty="0" smtClean="0"/>
              <a:t>Ηχητική Παρουσίαση :</a:t>
            </a:r>
          </a:p>
          <a:p>
            <a:pPr>
              <a:buNone/>
            </a:pPr>
            <a:r>
              <a:rPr lang="el-GR" sz="2800" i="1" dirty="0" smtClean="0"/>
              <a:t>    «Ο Πυθαγόρας και οι μελέτες του»</a:t>
            </a:r>
            <a:endParaRPr lang="el-GR" sz="2800" i="1" dirty="0"/>
          </a:p>
        </p:txBody>
      </p:sp>
      <p:graphicFrame>
        <p:nvGraphicFramePr>
          <p:cNvPr id="4" name="3 - Αντικείμενο">
            <a:hlinkClick r:id="" action="ppaction://ole?verb=0"/>
          </p:cNvPr>
          <p:cNvGraphicFramePr>
            <a:graphicFrameLocks noChangeAspect="1"/>
          </p:cNvGraphicFramePr>
          <p:nvPr/>
        </p:nvGraphicFramePr>
        <p:xfrm>
          <a:off x="454080" y="188640"/>
          <a:ext cx="8510408" cy="6381328"/>
        </p:xfrm>
        <a:graphic>
          <a:graphicData uri="http://schemas.openxmlformats.org/presentationml/2006/ole">
            <p:oleObj spid="_x0000_s9218" name="Παρουσίαση" r:id="rId4" imgW="4568900" imgH="3425883" progId="PowerPoint.Show.12">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Κατασκευές Μονόχορδων Οργάνων</a:t>
            </a:r>
            <a:endParaRPr lang="el-GR" dirty="0"/>
          </a:p>
        </p:txBody>
      </p:sp>
      <p:pic>
        <p:nvPicPr>
          <p:cNvPr id="10242" name="Picture 2"/>
          <p:cNvPicPr>
            <a:picLocks noChangeAspect="1" noChangeArrowheads="1"/>
          </p:cNvPicPr>
          <p:nvPr/>
        </p:nvPicPr>
        <p:blipFill>
          <a:blip r:embed="rId3" cstate="print"/>
          <a:srcRect l="13875" t="56339" r="11499" b="6883"/>
          <a:stretch>
            <a:fillRect/>
          </a:stretch>
        </p:blipFill>
        <p:spPr bwMode="auto">
          <a:xfrm>
            <a:off x="404537" y="3789040"/>
            <a:ext cx="8415935" cy="2592288"/>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115616" y="1700808"/>
            <a:ext cx="7009433" cy="13906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cstate="print"/>
          <a:srcRect l="8566" t="12421" r="5176" b="10291"/>
          <a:stretch>
            <a:fillRect/>
          </a:stretch>
        </p:blipFill>
        <p:spPr bwMode="auto">
          <a:xfrm>
            <a:off x="375470" y="955089"/>
            <a:ext cx="8661026" cy="485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11513" t="11925" r="6982" b="17201"/>
          <a:stretch>
            <a:fillRect/>
          </a:stretch>
        </p:blipFill>
        <p:spPr bwMode="auto">
          <a:xfrm>
            <a:off x="251520" y="764704"/>
            <a:ext cx="8748464" cy="5112568"/>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36512" y="1484784"/>
            <a:ext cx="9071992" cy="4536504"/>
          </a:xfrm>
          <a:prstGeom prst="rect">
            <a:avLst/>
          </a:prstGeom>
          <a:noFill/>
          <a:ln w="9525">
            <a:noFill/>
            <a:miter lim="800000"/>
            <a:headEnd/>
            <a:tailEnd/>
          </a:ln>
        </p:spPr>
      </p:pic>
      <p:pic>
        <p:nvPicPr>
          <p:cNvPr id="12292" name="Picture 4"/>
          <p:cNvPicPr>
            <a:picLocks noChangeAspect="1" noChangeArrowheads="1"/>
          </p:cNvPicPr>
          <p:nvPr/>
        </p:nvPicPr>
        <p:blipFill>
          <a:blip r:embed="rId5" cstate="print"/>
          <a:srcRect l="1173" r="1546"/>
          <a:stretch>
            <a:fillRect/>
          </a:stretch>
        </p:blipFill>
        <p:spPr bwMode="auto">
          <a:xfrm>
            <a:off x="36512" y="1455463"/>
            <a:ext cx="9144000" cy="4637833"/>
          </a:xfrm>
          <a:prstGeom prst="rect">
            <a:avLst/>
          </a:prstGeom>
          <a:noFill/>
          <a:ln w="9525">
            <a:noFill/>
            <a:miter lim="800000"/>
            <a:headEnd/>
            <a:tailEnd/>
          </a:ln>
        </p:spPr>
      </p:pic>
      <p:pic>
        <p:nvPicPr>
          <p:cNvPr id="12293" name="Picture 5"/>
          <p:cNvPicPr>
            <a:picLocks noChangeAspect="1" noChangeArrowheads="1"/>
          </p:cNvPicPr>
          <p:nvPr/>
        </p:nvPicPr>
        <p:blipFill>
          <a:blip r:embed="rId6" cstate="print"/>
          <a:srcRect l="1316" r="1316"/>
          <a:stretch>
            <a:fillRect/>
          </a:stretch>
        </p:blipFill>
        <p:spPr bwMode="auto">
          <a:xfrm>
            <a:off x="32934" y="1484784"/>
            <a:ext cx="9147578" cy="4608512"/>
          </a:xfrm>
          <a:prstGeom prst="rect">
            <a:avLst/>
          </a:prstGeom>
          <a:noFill/>
          <a:ln w="9525">
            <a:noFill/>
            <a:miter lim="800000"/>
            <a:headEnd/>
            <a:tailEnd/>
          </a:ln>
        </p:spPr>
      </p:pic>
      <p:pic>
        <p:nvPicPr>
          <p:cNvPr id="12294" name="Picture 6"/>
          <p:cNvPicPr>
            <a:picLocks noChangeAspect="1" noChangeArrowheads="1"/>
          </p:cNvPicPr>
          <p:nvPr/>
        </p:nvPicPr>
        <p:blipFill>
          <a:blip r:embed="rId7" cstate="print"/>
          <a:srcRect/>
          <a:stretch>
            <a:fillRect/>
          </a:stretch>
        </p:blipFill>
        <p:spPr bwMode="auto">
          <a:xfrm>
            <a:off x="35496" y="1443353"/>
            <a:ext cx="9108504" cy="46134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1000" fill="hold"/>
                                        <p:tgtEl>
                                          <p:spTgt spid="12291"/>
                                        </p:tgtEl>
                                        <p:attrNameLst>
                                          <p:attrName>ppt_w</p:attrName>
                                        </p:attrNameLst>
                                      </p:cBhvr>
                                      <p:tavLst>
                                        <p:tav tm="0">
                                          <p:val>
                                            <p:strVal val="#ppt_w*0.70"/>
                                          </p:val>
                                        </p:tav>
                                        <p:tav tm="100000">
                                          <p:val>
                                            <p:strVal val="#ppt_w"/>
                                          </p:val>
                                        </p:tav>
                                      </p:tavLst>
                                    </p:anim>
                                    <p:anim calcmode="lin" valueType="num">
                                      <p:cBhvr>
                                        <p:cTn id="8" dur="1000" fill="hold"/>
                                        <p:tgtEl>
                                          <p:spTgt spid="12291"/>
                                        </p:tgtEl>
                                        <p:attrNameLst>
                                          <p:attrName>ppt_h</p:attrName>
                                        </p:attrNameLst>
                                      </p:cBhvr>
                                      <p:tavLst>
                                        <p:tav tm="0">
                                          <p:val>
                                            <p:strVal val="#ppt_h"/>
                                          </p:val>
                                        </p:tav>
                                        <p:tav tm="100000">
                                          <p:val>
                                            <p:strVal val="#ppt_h"/>
                                          </p:val>
                                        </p:tav>
                                      </p:tavLst>
                                    </p:anim>
                                    <p:animEffect transition="in" filter="fade">
                                      <p:cBhvr>
                                        <p:cTn id="9" dur="1000"/>
                                        <p:tgtEl>
                                          <p:spTgt spid="1229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2293"/>
                                        </p:tgtEl>
                                        <p:attrNameLst>
                                          <p:attrName>style.visibility</p:attrName>
                                        </p:attrNameLst>
                                      </p:cBhvr>
                                      <p:to>
                                        <p:strVal val="visible"/>
                                      </p:to>
                                    </p:set>
                                    <p:anim calcmode="lin" valueType="num">
                                      <p:cBhvr>
                                        <p:cTn id="18" dur="1000" fill="hold"/>
                                        <p:tgtEl>
                                          <p:spTgt spid="12293"/>
                                        </p:tgtEl>
                                        <p:attrNameLst>
                                          <p:attrName>ppt_w</p:attrName>
                                        </p:attrNameLst>
                                      </p:cBhvr>
                                      <p:tavLst>
                                        <p:tav tm="0">
                                          <p:val>
                                            <p:strVal val="#ppt_w*0.70"/>
                                          </p:val>
                                        </p:tav>
                                        <p:tav tm="100000">
                                          <p:val>
                                            <p:strVal val="#ppt_w"/>
                                          </p:val>
                                        </p:tav>
                                      </p:tavLst>
                                    </p:anim>
                                    <p:anim calcmode="lin" valueType="num">
                                      <p:cBhvr>
                                        <p:cTn id="19" dur="1000" fill="hold"/>
                                        <p:tgtEl>
                                          <p:spTgt spid="12293"/>
                                        </p:tgtEl>
                                        <p:attrNameLst>
                                          <p:attrName>ppt_h</p:attrName>
                                        </p:attrNameLst>
                                      </p:cBhvr>
                                      <p:tavLst>
                                        <p:tav tm="0">
                                          <p:val>
                                            <p:strVal val="#ppt_h"/>
                                          </p:val>
                                        </p:tav>
                                        <p:tav tm="100000">
                                          <p:val>
                                            <p:strVal val="#ppt_h"/>
                                          </p:val>
                                        </p:tav>
                                      </p:tavLst>
                                    </p:anim>
                                    <p:animEffect transition="in" filter="fade">
                                      <p:cBhvr>
                                        <p:cTn id="20" dur="1000"/>
                                        <p:tgtEl>
                                          <p:spTgt spid="12293"/>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fade">
                                      <p:cBhvr>
                                        <p:cTn id="25" dur="1000"/>
                                        <p:tgtEl>
                                          <p:spTgt spid="12294"/>
                                        </p:tgtEl>
                                      </p:cBhvr>
                                    </p:animEffect>
                                    <p:anim calcmode="lin" valueType="num">
                                      <p:cBhvr>
                                        <p:cTn id="26" dur="1000" fill="hold"/>
                                        <p:tgtEl>
                                          <p:spTgt spid="12294"/>
                                        </p:tgtEl>
                                        <p:attrNameLst>
                                          <p:attrName>ppt_x</p:attrName>
                                        </p:attrNameLst>
                                      </p:cBhvr>
                                      <p:tavLst>
                                        <p:tav tm="0">
                                          <p:val>
                                            <p:strVal val="#ppt_x"/>
                                          </p:val>
                                        </p:tav>
                                        <p:tav tm="100000">
                                          <p:val>
                                            <p:strVal val="#ppt_x"/>
                                          </p:val>
                                        </p:tav>
                                      </p:tavLst>
                                    </p:anim>
                                    <p:anim calcmode="lin" valueType="num">
                                      <p:cBhvr>
                                        <p:cTn id="27" dur="900" decel="100000" fill="hold"/>
                                        <p:tgtEl>
                                          <p:spTgt spid="1229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2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62880" y="-27384"/>
            <a:ext cx="8229600" cy="1143000"/>
          </a:xfrm>
        </p:spPr>
        <p:txBody>
          <a:bodyPr>
            <a:normAutofit fontScale="90000"/>
          </a:bodyPr>
          <a:lstStyle/>
          <a:p>
            <a:r>
              <a:rPr lang="el-GR" dirty="0" smtClean="0"/>
              <a:t>Ομαδικές Εργασίες με τα Μονόχορδα</a:t>
            </a:r>
            <a:endParaRPr lang="el-GR" dirty="0"/>
          </a:p>
        </p:txBody>
      </p:sp>
      <p:sp>
        <p:nvSpPr>
          <p:cNvPr id="4" name="3 - TextBox"/>
          <p:cNvSpPr txBox="1"/>
          <p:nvPr/>
        </p:nvSpPr>
        <p:spPr>
          <a:xfrm>
            <a:off x="683568" y="1196752"/>
            <a:ext cx="7920880" cy="461665"/>
          </a:xfrm>
          <a:prstGeom prst="rect">
            <a:avLst/>
          </a:prstGeom>
          <a:noFill/>
        </p:spPr>
        <p:txBody>
          <a:bodyPr wrap="square" rtlCol="0">
            <a:spAutoFit/>
          </a:bodyPr>
          <a:lstStyle/>
          <a:p>
            <a:pPr>
              <a:buFont typeface="Arial" pitchFamily="34" charset="0"/>
              <a:buChar char="•"/>
            </a:pPr>
            <a:r>
              <a:rPr lang="el-GR" sz="2400" dirty="0" smtClean="0"/>
              <a:t>  Χωρισμός σε μεικτές ομάδες.</a:t>
            </a:r>
          </a:p>
        </p:txBody>
      </p:sp>
      <p:sp>
        <p:nvSpPr>
          <p:cNvPr id="5" name="4 - Ορθογώνιο"/>
          <p:cNvSpPr/>
          <p:nvPr/>
        </p:nvSpPr>
        <p:spPr>
          <a:xfrm>
            <a:off x="539552" y="4553252"/>
            <a:ext cx="8244408" cy="1107996"/>
          </a:xfrm>
          <a:prstGeom prst="rect">
            <a:avLst/>
          </a:prstGeom>
        </p:spPr>
        <p:txBody>
          <a:bodyPr wrap="square">
            <a:spAutoFit/>
          </a:bodyPr>
          <a:lstStyle/>
          <a:p>
            <a:pPr algn="ctr"/>
            <a:r>
              <a:rPr lang="el-GR" sz="2200" dirty="0" smtClean="0">
                <a:effectLst>
                  <a:outerShdw blurRad="38100" dist="38100" dir="2700000" algn="tl">
                    <a:srgbClr val="000000">
                      <a:alpha val="43137"/>
                    </a:srgbClr>
                  </a:outerShdw>
                </a:effectLst>
              </a:rPr>
              <a:t>Ερώτηση Προβλήματος:</a:t>
            </a:r>
          </a:p>
          <a:p>
            <a:pPr algn="ctr"/>
            <a:r>
              <a:rPr lang="el-GR" sz="2200" dirty="0" smtClean="0"/>
              <a:t> </a:t>
            </a:r>
            <a:r>
              <a:rPr lang="el-GR" sz="2200" i="1" dirty="0" smtClean="0"/>
              <a:t>«Σε ποιο σημείο πρέπει να τοποθετήσουμε τον κινητό καβαλάρη στο μονόχορδο, ώστε να ακούσουμε τον ήχο... </a:t>
            </a:r>
          </a:p>
        </p:txBody>
      </p:sp>
      <p:sp>
        <p:nvSpPr>
          <p:cNvPr id="6" name="5 - Ορθογώνιο"/>
          <p:cNvSpPr/>
          <p:nvPr/>
        </p:nvSpPr>
        <p:spPr>
          <a:xfrm>
            <a:off x="755576" y="1772816"/>
            <a:ext cx="7272808" cy="830997"/>
          </a:xfrm>
          <a:prstGeom prst="rect">
            <a:avLst/>
          </a:prstGeom>
        </p:spPr>
        <p:txBody>
          <a:bodyPr wrap="square">
            <a:spAutoFit/>
          </a:bodyPr>
          <a:lstStyle/>
          <a:p>
            <a:pPr>
              <a:buFont typeface="Arial" pitchFamily="34" charset="0"/>
              <a:buChar char="•"/>
            </a:pPr>
            <a:r>
              <a:rPr lang="el-GR" sz="2400" dirty="0" smtClean="0"/>
              <a:t> Κάθε ομάδα (4 ή 5 ατόμων) επιδιώκει να δημιουργήσει 4 ή 5 διαφορετικούς ήχους</a:t>
            </a:r>
            <a:r>
              <a:rPr lang="en-US" sz="2400" dirty="0" smtClean="0"/>
              <a:t>  </a:t>
            </a:r>
            <a:r>
              <a:rPr lang="el-GR" sz="2400" dirty="0" smtClean="0"/>
              <a:t>στο μονόχορδο.</a:t>
            </a:r>
            <a:endParaRPr lang="en-US" sz="2400" dirty="0" smtClean="0"/>
          </a:p>
        </p:txBody>
      </p:sp>
      <p:sp>
        <p:nvSpPr>
          <p:cNvPr id="7" name="6 - Ορθογώνιο"/>
          <p:cNvSpPr/>
          <p:nvPr/>
        </p:nvSpPr>
        <p:spPr>
          <a:xfrm>
            <a:off x="773832" y="2708920"/>
            <a:ext cx="7182544" cy="830997"/>
          </a:xfrm>
          <a:prstGeom prst="rect">
            <a:avLst/>
          </a:prstGeom>
        </p:spPr>
        <p:txBody>
          <a:bodyPr wrap="square">
            <a:spAutoFit/>
          </a:bodyPr>
          <a:lstStyle/>
          <a:p>
            <a:pPr>
              <a:buFont typeface="Arial" pitchFamily="34" charset="0"/>
              <a:buChar char="•"/>
            </a:pPr>
            <a:r>
              <a:rPr lang="el-GR" sz="2400" dirty="0" smtClean="0"/>
              <a:t> Σημαντική η συνεργασία των μελών ώστε να επιλύσουν το “πρόβλημα</a:t>
            </a:r>
            <a:r>
              <a:rPr lang="en-US" sz="2400" dirty="0" smtClean="0"/>
              <a:t>”</a:t>
            </a:r>
            <a:r>
              <a:rPr lang="el-GR" sz="2400" dirty="0" smtClean="0"/>
              <a:t>.</a:t>
            </a:r>
          </a:p>
        </p:txBody>
      </p:sp>
      <p:sp>
        <p:nvSpPr>
          <p:cNvPr id="8" name="7 - Ορθογώνιο"/>
          <p:cNvSpPr/>
          <p:nvPr/>
        </p:nvSpPr>
        <p:spPr>
          <a:xfrm>
            <a:off x="755576" y="3573016"/>
            <a:ext cx="7488832" cy="830997"/>
          </a:xfrm>
          <a:prstGeom prst="rect">
            <a:avLst/>
          </a:prstGeom>
        </p:spPr>
        <p:txBody>
          <a:bodyPr wrap="square">
            <a:spAutoFit/>
          </a:bodyPr>
          <a:lstStyle/>
          <a:p>
            <a:pPr>
              <a:buFont typeface="Arial" pitchFamily="34" charset="0"/>
              <a:buChar char="•"/>
            </a:pPr>
            <a:r>
              <a:rPr lang="el-GR" sz="2400" dirty="0" smtClean="0"/>
              <a:t> Διαφοροποιημένα Φύλλα Εργασίας  </a:t>
            </a:r>
            <a:r>
              <a:rPr lang="el-GR" sz="2400" dirty="0" smtClean="0">
                <a:sym typeface="Wingdings" pitchFamily="2" charset="2"/>
              </a:rPr>
              <a:t> </a:t>
            </a:r>
            <a:r>
              <a:rPr lang="el-GR" sz="2400" dirty="0" smtClean="0"/>
              <a:t>διαφορετικό επίπεδο δυσκολίας -εύκολο, μέτριο, δύσκολο-</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0528" y="773832"/>
            <a:ext cx="4788024" cy="1359024"/>
          </a:xfrm>
        </p:spPr>
        <p:txBody>
          <a:bodyPr>
            <a:noAutofit/>
          </a:bodyPr>
          <a:lstStyle/>
          <a:p>
            <a:r>
              <a:rPr lang="el-GR" sz="3800" dirty="0" smtClean="0"/>
              <a:t>Διαφοροποιημένα Φύλλα Εργασίας  </a:t>
            </a:r>
            <a:br>
              <a:rPr lang="el-GR" sz="3800" dirty="0" smtClean="0"/>
            </a:br>
            <a:r>
              <a:rPr lang="el-GR" sz="3800" dirty="0" smtClean="0"/>
              <a:t>για τις ομάδες</a:t>
            </a:r>
            <a:br>
              <a:rPr lang="el-GR" sz="3800" dirty="0" smtClean="0"/>
            </a:br>
            <a:endParaRPr lang="el-GR" sz="3800" dirty="0"/>
          </a:p>
        </p:txBody>
      </p:sp>
      <p:sp>
        <p:nvSpPr>
          <p:cNvPr id="3" name="2 - Θέση περιεχομένου"/>
          <p:cNvSpPr>
            <a:spLocks noGrp="1"/>
          </p:cNvSpPr>
          <p:nvPr>
            <p:ph idx="1"/>
          </p:nvPr>
        </p:nvSpPr>
        <p:spPr>
          <a:xfrm>
            <a:off x="323528" y="2276872"/>
            <a:ext cx="4464496" cy="4320480"/>
          </a:xfrm>
        </p:spPr>
        <p:txBody>
          <a:bodyPr>
            <a:noAutofit/>
          </a:bodyPr>
          <a:lstStyle/>
          <a:p>
            <a:r>
              <a:rPr lang="el-GR" sz="2400" i="1" dirty="0" smtClean="0"/>
              <a:t>1/2 της χορδής;» (εύκολο επίπεδο) </a:t>
            </a:r>
          </a:p>
          <a:p>
            <a:r>
              <a:rPr lang="el-GR" sz="2400" i="1" dirty="0" smtClean="0"/>
              <a:t>2/3 του μήκους της χορδής;» (μέτριο επίπεδο) </a:t>
            </a:r>
          </a:p>
          <a:p>
            <a:r>
              <a:rPr lang="el-GR" sz="2400" i="1" dirty="0" smtClean="0"/>
              <a:t>3/4 του μήκους της χορδής;» (μέτριο επίπεδο) </a:t>
            </a:r>
          </a:p>
          <a:p>
            <a:r>
              <a:rPr lang="el-GR" sz="2400" i="1" dirty="0" smtClean="0"/>
              <a:t>5/8 του μήκους της χορδής;» (δύσκολο επίπεδο) </a:t>
            </a:r>
          </a:p>
          <a:p>
            <a:r>
              <a:rPr lang="el-GR" sz="2400" i="1" dirty="0" smtClean="0"/>
              <a:t>των 4/5 του μήκους της χορδής»; (δύσκολο επίπεδο) </a:t>
            </a:r>
          </a:p>
          <a:p>
            <a:endParaRPr lang="el-GR" sz="2400" dirty="0"/>
          </a:p>
        </p:txBody>
      </p:sp>
      <p:pic>
        <p:nvPicPr>
          <p:cNvPr id="14338" name="Picture 2"/>
          <p:cNvPicPr>
            <a:picLocks noChangeAspect="1" noChangeArrowheads="1"/>
          </p:cNvPicPr>
          <p:nvPr/>
        </p:nvPicPr>
        <p:blipFill>
          <a:blip r:embed="rId3" cstate="print"/>
          <a:srcRect l="7806" t="1103" r="6332" b="7305"/>
          <a:stretch>
            <a:fillRect/>
          </a:stretch>
        </p:blipFill>
        <p:spPr bwMode="auto">
          <a:xfrm>
            <a:off x="4427984" y="188640"/>
            <a:ext cx="4320480" cy="6519997"/>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4260787" y="0"/>
            <a:ext cx="4847717" cy="6858001"/>
          </a:xfrm>
          <a:prstGeom prst="rect">
            <a:avLst/>
          </a:prstGeom>
          <a:noFill/>
          <a:ln w="9525">
            <a:noFill/>
            <a:miter lim="800000"/>
            <a:headEnd/>
            <a:tailEnd/>
          </a:ln>
        </p:spPr>
      </p:pic>
      <p:pic>
        <p:nvPicPr>
          <p:cNvPr id="14340" name="Picture 4"/>
          <p:cNvPicPr>
            <a:picLocks noChangeAspect="1" noChangeArrowheads="1"/>
          </p:cNvPicPr>
          <p:nvPr/>
        </p:nvPicPr>
        <p:blipFill>
          <a:blip r:embed="rId5" cstate="print"/>
          <a:srcRect/>
          <a:stretch>
            <a:fillRect/>
          </a:stretch>
        </p:blipFill>
        <p:spPr bwMode="auto">
          <a:xfrm>
            <a:off x="4241433" y="-27384"/>
            <a:ext cx="4867072" cy="6885384"/>
          </a:xfrm>
          <a:prstGeom prst="rect">
            <a:avLst/>
          </a:prstGeom>
          <a:noFill/>
          <a:ln w="9525">
            <a:noFill/>
            <a:miter lim="800000"/>
            <a:headEnd/>
            <a:tailEnd/>
          </a:ln>
        </p:spPr>
      </p:pic>
      <p:pic>
        <p:nvPicPr>
          <p:cNvPr id="14341" name="Picture 5"/>
          <p:cNvPicPr>
            <a:picLocks noChangeAspect="1" noChangeArrowheads="1"/>
          </p:cNvPicPr>
          <p:nvPr/>
        </p:nvPicPr>
        <p:blipFill>
          <a:blip r:embed="rId6" cstate="print"/>
          <a:srcRect/>
          <a:stretch>
            <a:fillRect/>
          </a:stretch>
        </p:blipFill>
        <p:spPr bwMode="auto">
          <a:xfrm>
            <a:off x="4283968" y="-27384"/>
            <a:ext cx="4872130" cy="6892538"/>
          </a:xfrm>
          <a:prstGeom prst="rect">
            <a:avLst/>
          </a:prstGeom>
          <a:noFill/>
          <a:ln w="9525">
            <a:noFill/>
            <a:miter lim="800000"/>
            <a:headEnd/>
            <a:tailEnd/>
          </a:ln>
        </p:spPr>
      </p:pic>
      <p:pic>
        <p:nvPicPr>
          <p:cNvPr id="14342" name="Picture 6"/>
          <p:cNvPicPr>
            <a:picLocks noChangeAspect="1" noChangeArrowheads="1"/>
          </p:cNvPicPr>
          <p:nvPr/>
        </p:nvPicPr>
        <p:blipFill>
          <a:blip r:embed="rId7" cstate="print"/>
          <a:srcRect/>
          <a:stretch>
            <a:fillRect/>
          </a:stretch>
        </p:blipFill>
        <p:spPr bwMode="auto">
          <a:xfrm>
            <a:off x="4330534" y="-3200"/>
            <a:ext cx="4849978" cy="686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608" y="53752"/>
            <a:ext cx="7498080" cy="1143000"/>
          </a:xfrm>
        </p:spPr>
        <p:txBody>
          <a:bodyPr>
            <a:normAutofit fontScale="90000"/>
          </a:bodyPr>
          <a:lstStyle/>
          <a:p>
            <a:pPr algn="ctr"/>
            <a:r>
              <a:rPr lang="el-GR" dirty="0" smtClean="0"/>
              <a:t> Η Δομή της σημερινής μου Παρουσίασης</a:t>
            </a:r>
            <a:endParaRPr lang="el-GR" dirty="0"/>
          </a:p>
        </p:txBody>
      </p:sp>
      <p:graphicFrame>
        <p:nvGraphicFramePr>
          <p:cNvPr id="4" name="3 - Διάγραμμα"/>
          <p:cNvGraphicFramePr/>
          <p:nvPr>
            <p:extLst>
              <p:ext uri="{D42A27DB-BD31-4B8C-83A1-F6EECF244321}">
                <p14:modId xmlns="" xmlns:p14="http://schemas.microsoft.com/office/powerpoint/2010/main" val="45091994"/>
              </p:ext>
            </p:extLst>
          </p:nvPr>
        </p:nvGraphicFramePr>
        <p:xfrm>
          <a:off x="827584" y="1196752"/>
          <a:ext cx="784887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608" y="44624"/>
            <a:ext cx="7498080" cy="1143000"/>
          </a:xfrm>
        </p:spPr>
        <p:txBody>
          <a:bodyPr>
            <a:noAutofit/>
          </a:bodyPr>
          <a:lstStyle/>
          <a:p>
            <a:pPr algn="ctr"/>
            <a:r>
              <a:rPr lang="el-GR" sz="3600" dirty="0" smtClean="0"/>
              <a:t>Αξιολόγηση Σεναρίου</a:t>
            </a:r>
            <a:br>
              <a:rPr lang="el-GR" sz="3600" dirty="0" smtClean="0"/>
            </a:br>
            <a:r>
              <a:rPr lang="el-GR" sz="3600" i="1" dirty="0" smtClean="0"/>
              <a:t>4ης Ενότητας «Ηχοκατασκευές»</a:t>
            </a:r>
            <a:endParaRPr lang="el-GR" sz="3600" i="1" dirty="0"/>
          </a:p>
        </p:txBody>
      </p:sp>
      <p:graphicFrame>
        <p:nvGraphicFramePr>
          <p:cNvPr id="5" name="4 - Διάγραμμα"/>
          <p:cNvGraphicFramePr/>
          <p:nvPr/>
        </p:nvGraphicFramePr>
        <p:xfrm>
          <a:off x="611560" y="1340768"/>
          <a:ext cx="8280920" cy="2088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11 - Πεντάγωνο"/>
          <p:cNvSpPr/>
          <p:nvPr/>
        </p:nvSpPr>
        <p:spPr>
          <a:xfrm>
            <a:off x="323528" y="4077072"/>
            <a:ext cx="3096344" cy="165618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Περιγραφή Απαντήσεων</a:t>
            </a:r>
            <a:endParaRPr lang="el-GR" sz="2400" dirty="0"/>
          </a:p>
        </p:txBody>
      </p:sp>
      <p:sp>
        <p:nvSpPr>
          <p:cNvPr id="13" name="2 - Θέση περιεχομένου"/>
          <p:cNvSpPr>
            <a:spLocks noGrp="1"/>
          </p:cNvSpPr>
          <p:nvPr>
            <p:ph idx="1"/>
          </p:nvPr>
        </p:nvSpPr>
        <p:spPr>
          <a:xfrm>
            <a:off x="3275856" y="3356992"/>
            <a:ext cx="5976664" cy="2304256"/>
          </a:xfrm>
        </p:spPr>
        <p:txBody>
          <a:bodyPr>
            <a:noAutofit/>
          </a:bodyPr>
          <a:lstStyle/>
          <a:p>
            <a:pPr>
              <a:buNone/>
            </a:pPr>
            <a:r>
              <a:rPr lang="el-GR" sz="1900" i="1" dirty="0" smtClean="0"/>
              <a:t>α) </a:t>
            </a:r>
            <a:r>
              <a:rPr lang="el-GR" sz="1900" b="1" i="1" dirty="0" smtClean="0"/>
              <a:t>Διαφορετικότητα – Αλλαγή του </a:t>
            </a:r>
            <a:r>
              <a:rPr lang="el-GR" sz="1900" b="1" i="1" dirty="0" smtClean="0"/>
              <a:t>ήχου</a:t>
            </a:r>
          </a:p>
          <a:p>
            <a:pPr>
              <a:buNone/>
            </a:pPr>
            <a:r>
              <a:rPr lang="el-GR" sz="1900" dirty="0" smtClean="0"/>
              <a:t>      π.χ. </a:t>
            </a:r>
            <a:r>
              <a:rPr lang="el-GR" sz="1900" i="1" dirty="0" smtClean="0"/>
              <a:t>«</a:t>
            </a:r>
            <a:r>
              <a:rPr lang="el-GR" sz="1900" i="1" dirty="0" smtClean="0"/>
              <a:t>Όταν βάζουμε τον καβαλάρη σε διάφορα σημεία της χορδής παρατηρώ διαφορετικό </a:t>
            </a:r>
            <a:r>
              <a:rPr lang="el-GR" sz="1900" i="1" dirty="0" smtClean="0"/>
              <a:t>ήχο»</a:t>
            </a:r>
            <a:endParaRPr lang="el-GR" sz="1900" i="1" dirty="0" smtClean="0"/>
          </a:p>
          <a:p>
            <a:pPr>
              <a:buNone/>
            </a:pPr>
            <a:r>
              <a:rPr lang="el-GR" sz="1900" i="1" dirty="0" smtClean="0"/>
              <a:t>β</a:t>
            </a:r>
            <a:r>
              <a:rPr lang="el-GR" sz="1900" i="1" dirty="0" smtClean="0"/>
              <a:t>) </a:t>
            </a:r>
            <a:r>
              <a:rPr lang="el-GR" sz="1900" b="1" i="1" dirty="0" smtClean="0"/>
              <a:t>Χαρακτηρισμός ύψους ήχου </a:t>
            </a:r>
            <a:endParaRPr lang="el-GR" sz="1900" b="1" i="1" dirty="0" smtClean="0"/>
          </a:p>
          <a:p>
            <a:pPr>
              <a:buNone/>
            </a:pPr>
            <a:r>
              <a:rPr lang="el-GR" sz="1900" dirty="0" smtClean="0"/>
              <a:t>      π.χ</a:t>
            </a:r>
            <a:r>
              <a:rPr lang="el-GR" sz="1900" dirty="0" smtClean="0"/>
              <a:t>.</a:t>
            </a:r>
            <a:r>
              <a:rPr lang="el-GR" sz="1900" i="1" dirty="0" smtClean="0"/>
              <a:t> «Κάθε φορά που μετακινούμε τον καβαλάρη ο ήχος γίνεται πιο χοντρός ή πιο </a:t>
            </a:r>
            <a:r>
              <a:rPr lang="el-GR" sz="1900" i="1" dirty="0" smtClean="0"/>
              <a:t>λεπτός»</a:t>
            </a:r>
          </a:p>
          <a:p>
            <a:pPr marL="0" indent="0">
              <a:spcBef>
                <a:spcPts val="0"/>
              </a:spcBef>
              <a:buNone/>
              <a:defRPr/>
            </a:pPr>
            <a:r>
              <a:rPr lang="el-GR" sz="1900" i="1" dirty="0" smtClean="0"/>
              <a:t>γ</a:t>
            </a:r>
            <a:r>
              <a:rPr lang="el-GR" sz="1900" i="1" dirty="0" smtClean="0"/>
              <a:t>) </a:t>
            </a:r>
            <a:r>
              <a:rPr lang="el-GR" sz="1900" b="1" i="1" dirty="0" smtClean="0"/>
              <a:t>Σύγκριση ύψους ήχου σε σχέση με το μήκος </a:t>
            </a:r>
            <a:r>
              <a:rPr lang="el-GR" sz="1900" b="1" i="1" dirty="0" smtClean="0"/>
              <a:t>χορδής</a:t>
            </a:r>
          </a:p>
          <a:p>
            <a:pPr marL="269875" indent="-269875">
              <a:spcBef>
                <a:spcPts val="0"/>
              </a:spcBef>
              <a:buNone/>
              <a:defRPr/>
            </a:pPr>
            <a:r>
              <a:rPr lang="el-GR" sz="1900" b="1" i="1" dirty="0" smtClean="0"/>
              <a:t> </a:t>
            </a:r>
            <a:r>
              <a:rPr lang="el-GR" sz="1900" b="1" i="1" dirty="0" smtClean="0"/>
              <a:t>   </a:t>
            </a:r>
            <a:r>
              <a:rPr lang="el-GR" sz="1900" dirty="0" smtClean="0"/>
              <a:t>π.χ</a:t>
            </a:r>
            <a:r>
              <a:rPr lang="el-GR" sz="1900" dirty="0" smtClean="0"/>
              <a:t>. </a:t>
            </a:r>
            <a:r>
              <a:rPr lang="el-GR" sz="1900" i="1" dirty="0" smtClean="0"/>
              <a:t>«Όσο πιο μικρή είναι η χορδή ανάλογα με τον </a:t>
            </a:r>
            <a:r>
              <a:rPr lang="el-GR" sz="1900" i="1" dirty="0" smtClean="0"/>
              <a:t>   καβαλάρη</a:t>
            </a:r>
            <a:r>
              <a:rPr lang="el-GR" sz="1900" i="1" dirty="0" smtClean="0"/>
              <a:t>, τόσο πιο ψηλά ακούγεται ο ήχος» </a:t>
            </a:r>
            <a:r>
              <a:rPr lang="el-GR" sz="1900" i="1" dirty="0" smtClean="0"/>
              <a:t>«</a:t>
            </a:r>
            <a:r>
              <a:rPr lang="el-GR" sz="1900" i="1" dirty="0" smtClean="0"/>
              <a:t>Στα 5/8 ο ήχος είναι πολύ χοντρός και από το άλλο κομμάτι, τα 3/8 είναι πολύ λεπτός»</a:t>
            </a:r>
          </a:p>
          <a:p>
            <a:pPr marL="0" indent="0">
              <a:spcBef>
                <a:spcPts val="0"/>
              </a:spcBef>
              <a:buNone/>
              <a:defRPr/>
            </a:pPr>
            <a:endParaRPr lang="el-GR" sz="1900" b="1" i="1" dirty="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20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2000"/>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20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2000"/>
                                        <p:tgtEl>
                                          <p:spTgt spid="1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20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5" end="5"/>
                                            </p:txEl>
                                          </p:spTgt>
                                        </p:tgtEl>
                                        <p:attrNameLst>
                                          <p:attrName>style.visibility</p:attrName>
                                        </p:attrNameLst>
                                      </p:cBhvr>
                                      <p:to>
                                        <p:strVal val="visible"/>
                                      </p:to>
                                    </p:set>
                                    <p:animEffect transition="in" filter="fade">
                                      <p:cBhvr>
                                        <p:cTn id="46" dur="20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2" grpId="0" animBg="1"/>
      <p:bldP spid="1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300" dirty="0" smtClean="0"/>
              <a:t>Σύγκριση </a:t>
            </a:r>
            <a:r>
              <a:rPr lang="el-GR" sz="3300" dirty="0" smtClean="0"/>
              <a:t>α</a:t>
            </a:r>
            <a:r>
              <a:rPr lang="el-GR" sz="3300" dirty="0" smtClean="0"/>
              <a:t>ρχικών και τελικών παρατηρήσεων </a:t>
            </a:r>
            <a:endParaRPr lang="el-GR" sz="3300" dirty="0"/>
          </a:p>
        </p:txBody>
      </p:sp>
      <p:pic>
        <p:nvPicPr>
          <p:cNvPr id="4" name="Picture 2"/>
          <p:cNvPicPr>
            <a:picLocks noChangeAspect="1" noChangeArrowheads="1"/>
          </p:cNvPicPr>
          <p:nvPr/>
        </p:nvPicPr>
        <p:blipFill>
          <a:blip r:embed="rId3" cstate="print"/>
          <a:srcRect l="847" r="1987"/>
          <a:stretch>
            <a:fillRect/>
          </a:stretch>
        </p:blipFill>
        <p:spPr bwMode="auto">
          <a:xfrm>
            <a:off x="683568" y="3212976"/>
            <a:ext cx="8064896" cy="2997285"/>
          </a:xfrm>
          <a:prstGeom prst="rect">
            <a:avLst/>
          </a:prstGeom>
          <a:noFill/>
          <a:ln w="9525">
            <a:noFill/>
            <a:miter lim="800000"/>
            <a:headEnd/>
            <a:tailEnd/>
          </a:ln>
        </p:spPr>
      </p:pic>
      <p:sp>
        <p:nvSpPr>
          <p:cNvPr id="5" name="4 - Επεξήγηση με στρογγυλεμένο παραλληλόγραμμο"/>
          <p:cNvSpPr/>
          <p:nvPr/>
        </p:nvSpPr>
        <p:spPr>
          <a:xfrm>
            <a:off x="827584" y="1340768"/>
            <a:ext cx="4248472" cy="2088232"/>
          </a:xfrm>
          <a:prstGeom prst="wedgeRoundRectCallout">
            <a:avLst>
              <a:gd name="adj1" fmla="val 112643"/>
              <a:gd name="adj2" fmla="val 8442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i="1" dirty="0" smtClean="0">
                <a:solidFill>
                  <a:schemeClr val="tx1"/>
                </a:solidFill>
              </a:rPr>
              <a:t>Δεν κατέγραψε παρατήρηση.</a:t>
            </a:r>
            <a:endParaRPr lang="el-GR" sz="2000" i="1" dirty="0">
              <a:solidFill>
                <a:schemeClr val="tx1"/>
              </a:solidFill>
            </a:endParaRPr>
          </a:p>
        </p:txBody>
      </p:sp>
      <p:sp>
        <p:nvSpPr>
          <p:cNvPr id="6" name="5 - Επεξήγηση με στρογγυλεμένο παραλληλόγραμμο"/>
          <p:cNvSpPr/>
          <p:nvPr/>
        </p:nvSpPr>
        <p:spPr>
          <a:xfrm>
            <a:off x="827584" y="1340768"/>
            <a:ext cx="4248472" cy="2088232"/>
          </a:xfrm>
          <a:prstGeom prst="wedgeRoundRectCallout">
            <a:avLst>
              <a:gd name="adj1" fmla="val 74050"/>
              <a:gd name="adj2" fmla="val 9046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i="1" dirty="0" smtClean="0">
                <a:solidFill>
                  <a:schemeClr val="tx1"/>
                </a:solidFill>
              </a:rPr>
              <a:t>Διαφορετικότητα – Αλλαγή του ήχου.</a:t>
            </a:r>
            <a:endParaRPr lang="el-GR" sz="2000" i="1" dirty="0">
              <a:solidFill>
                <a:schemeClr val="tx1"/>
              </a:solidFill>
            </a:endParaRPr>
          </a:p>
        </p:txBody>
      </p:sp>
      <p:sp>
        <p:nvSpPr>
          <p:cNvPr id="7" name="6 - Επεξήγηση με στρογγυλεμένο παραλληλόγραμμο"/>
          <p:cNvSpPr/>
          <p:nvPr/>
        </p:nvSpPr>
        <p:spPr>
          <a:xfrm>
            <a:off x="827584" y="1340768"/>
            <a:ext cx="4248472" cy="2088232"/>
          </a:xfrm>
          <a:prstGeom prst="wedgeRoundRectCallout">
            <a:avLst>
              <a:gd name="adj1" fmla="val 38426"/>
              <a:gd name="adj2" fmla="val 86689"/>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i="1" dirty="0" smtClean="0">
                <a:solidFill>
                  <a:schemeClr val="tx1"/>
                </a:solidFill>
              </a:rPr>
              <a:t>Χαρακτηρισμός ύψους ήχου </a:t>
            </a:r>
            <a:endParaRPr lang="el-GR" sz="2000" dirty="0" smtClean="0">
              <a:solidFill>
                <a:schemeClr val="tx1"/>
              </a:solidFill>
            </a:endParaRPr>
          </a:p>
          <a:p>
            <a:pPr algn="ctr"/>
            <a:endParaRPr lang="el-GR" sz="2000" i="1" dirty="0">
              <a:solidFill>
                <a:schemeClr val="tx1"/>
              </a:solidFill>
            </a:endParaRPr>
          </a:p>
        </p:txBody>
      </p:sp>
      <p:sp>
        <p:nvSpPr>
          <p:cNvPr id="8" name="7 - Επεξήγηση με στρογγυλεμένο παραλληλόγραμμο"/>
          <p:cNvSpPr/>
          <p:nvPr/>
        </p:nvSpPr>
        <p:spPr>
          <a:xfrm>
            <a:off x="827584" y="1340768"/>
            <a:ext cx="4248472" cy="2088232"/>
          </a:xfrm>
          <a:prstGeom prst="wedgeRoundRectCallout">
            <a:avLst>
              <a:gd name="adj1" fmla="val 17645"/>
              <a:gd name="adj2" fmla="val 85934"/>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i="1" dirty="0" smtClean="0">
                <a:solidFill>
                  <a:schemeClr val="tx1"/>
                </a:solidFill>
              </a:rPr>
              <a:t>Σύγκριση ύψους ήχου σε σχέση με το μήκος χορδής</a:t>
            </a:r>
          </a:p>
          <a:p>
            <a:pPr algn="ctr"/>
            <a:endParaRPr lang="el-GR" sz="20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99592" y="-18256"/>
            <a:ext cx="7498080" cy="1143000"/>
          </a:xfrm>
        </p:spPr>
        <p:txBody>
          <a:bodyPr>
            <a:normAutofit/>
          </a:bodyPr>
          <a:lstStyle/>
          <a:p>
            <a:pPr algn="ctr"/>
            <a:r>
              <a:rPr lang="el-GR" dirty="0" smtClean="0"/>
              <a:t>Ανάλυση και Αποτελέσματα</a:t>
            </a:r>
            <a:endParaRPr lang="el-GR" dirty="0"/>
          </a:p>
        </p:txBody>
      </p:sp>
      <p:sp>
        <p:nvSpPr>
          <p:cNvPr id="5" name="4 - Θέση περιεχομένου"/>
          <p:cNvSpPr>
            <a:spLocks noGrp="1"/>
          </p:cNvSpPr>
          <p:nvPr>
            <p:ph idx="1"/>
          </p:nvPr>
        </p:nvSpPr>
        <p:spPr>
          <a:xfrm>
            <a:off x="971600" y="1159768"/>
            <a:ext cx="7498080" cy="901080"/>
          </a:xfrm>
        </p:spPr>
        <p:txBody>
          <a:bodyPr>
            <a:normAutofit/>
          </a:bodyPr>
          <a:lstStyle/>
          <a:p>
            <a:pPr marL="0" indent="0">
              <a:buClr>
                <a:schemeClr val="tx1"/>
              </a:buClr>
            </a:pPr>
            <a:r>
              <a:rPr lang="el-GR" sz="2000" dirty="0" smtClean="0"/>
              <a:t> Εξήγαγαν</a:t>
            </a:r>
            <a:r>
              <a:rPr lang="el-GR" sz="2000" b="1" dirty="0" smtClean="0"/>
              <a:t> </a:t>
            </a:r>
            <a:r>
              <a:rPr lang="el-GR" sz="2000" dirty="0" smtClean="0"/>
              <a:t>οι ίδιοι οι μαθητές-τριες τις</a:t>
            </a:r>
            <a:r>
              <a:rPr lang="el-GR" sz="2000" b="1" dirty="0" smtClean="0"/>
              <a:t> </a:t>
            </a:r>
            <a:r>
              <a:rPr lang="el-GR" sz="2000" dirty="0" smtClean="0"/>
              <a:t>έννοιες </a:t>
            </a:r>
            <a:r>
              <a:rPr lang="el-GR" sz="2000" i="1" dirty="0" smtClean="0"/>
              <a:t>«ψηλός/οξύς», «χαμηλός/χοντρός/βαρύς»</a:t>
            </a:r>
            <a:r>
              <a:rPr lang="el-GR" sz="2000" dirty="0" smtClean="0"/>
              <a:t> που αφορούν το ύψος του ήχου. </a:t>
            </a:r>
          </a:p>
          <a:p>
            <a:pPr>
              <a:buNone/>
            </a:pPr>
            <a:endParaRPr lang="el-GR" sz="2000" dirty="0"/>
          </a:p>
        </p:txBody>
      </p:sp>
      <p:sp>
        <p:nvSpPr>
          <p:cNvPr id="4" name="3 - Ορθογώνιο"/>
          <p:cNvSpPr/>
          <p:nvPr/>
        </p:nvSpPr>
        <p:spPr>
          <a:xfrm>
            <a:off x="971600" y="2001034"/>
            <a:ext cx="7056784" cy="707886"/>
          </a:xfrm>
          <a:prstGeom prst="rect">
            <a:avLst/>
          </a:prstGeom>
        </p:spPr>
        <p:txBody>
          <a:bodyPr wrap="square">
            <a:spAutoFit/>
          </a:bodyPr>
          <a:lstStyle/>
          <a:p>
            <a:pPr>
              <a:buFont typeface="Arial" pitchFamily="34" charset="0"/>
              <a:buChar char="•"/>
            </a:pPr>
            <a:r>
              <a:rPr lang="el-GR" sz="2000" dirty="0"/>
              <a:t> </a:t>
            </a:r>
            <a:r>
              <a:rPr lang="el-GR" sz="2000" dirty="0" smtClean="0"/>
              <a:t> Αντιλήφθηκαν τη σχέση του μήκους χορδής με το ύψος του ήχου.</a:t>
            </a:r>
          </a:p>
        </p:txBody>
      </p:sp>
      <p:sp>
        <p:nvSpPr>
          <p:cNvPr id="6" name="5 - Ορθογώνιο"/>
          <p:cNvSpPr/>
          <p:nvPr/>
        </p:nvSpPr>
        <p:spPr>
          <a:xfrm>
            <a:off x="971600" y="2708920"/>
            <a:ext cx="7200800" cy="1323439"/>
          </a:xfrm>
          <a:prstGeom prst="rect">
            <a:avLst/>
          </a:prstGeom>
        </p:spPr>
        <p:txBody>
          <a:bodyPr wrap="square">
            <a:spAutoFit/>
          </a:bodyPr>
          <a:lstStyle/>
          <a:p>
            <a:pPr>
              <a:buFont typeface="Arial" pitchFamily="34" charset="0"/>
              <a:buChar char="•"/>
            </a:pPr>
            <a:r>
              <a:rPr lang="el-GR" sz="2000" dirty="0"/>
              <a:t> </a:t>
            </a:r>
            <a:r>
              <a:rPr lang="el-GR" sz="2000" dirty="0" smtClean="0"/>
              <a:t>Οι τελικές παρατηρήσεις των μαθητών-τριων χαρακτηρίστηκαν πλησιέστερες στην επιστημονική εξήγηση έναντι των αρχικών τους παρατηρήσεων </a:t>
            </a:r>
            <a:r>
              <a:rPr lang="el-GR" sz="2000" dirty="0" smtClean="0">
                <a:sym typeface="Wingdings" pitchFamily="2" charset="2"/>
              </a:rPr>
              <a:t> </a:t>
            </a:r>
            <a:r>
              <a:rPr lang="el-GR" sz="2000" i="1" dirty="0" smtClean="0"/>
              <a:t>εννοιολόγηση </a:t>
            </a:r>
            <a:r>
              <a:rPr lang="el-GR" sz="2000" dirty="0" smtClean="0"/>
              <a:t>της παραγωγής ήχου &amp; ηχοχρώματος</a:t>
            </a:r>
            <a:endParaRPr lang="el-GR" sz="2000" dirty="0"/>
          </a:p>
        </p:txBody>
      </p:sp>
      <p:sp>
        <p:nvSpPr>
          <p:cNvPr id="7" name="2 - Θέση περιεχομένου"/>
          <p:cNvSpPr txBox="1">
            <a:spLocks/>
          </p:cNvSpPr>
          <p:nvPr/>
        </p:nvSpPr>
        <p:spPr>
          <a:xfrm>
            <a:off x="827584" y="4365104"/>
            <a:ext cx="7384864" cy="973088"/>
          </a:xfrm>
          <a:prstGeom prst="rect">
            <a:avLst/>
          </a:prstGeom>
        </p:spPr>
        <p:txBody>
          <a:bodyPr>
            <a:noAutofit/>
          </a:bodyPr>
          <a:lstStyle/>
          <a:p>
            <a:pPr marL="268288" lvl="0" algn="ctr">
              <a:spcBef>
                <a:spcPts val="600"/>
              </a:spcBef>
              <a:buClr>
                <a:schemeClr val="accent1"/>
              </a:buClr>
              <a:buSzPct val="80000"/>
            </a:pPr>
            <a:r>
              <a:rPr lang="el-GR" sz="2400" b="1" i="1" dirty="0" smtClean="0"/>
              <a:t> Η διεπιστημονική προσέγγιση                                                        της διδακτικής του ήχου φαίνεται να μπορεί να επιφέρει καλύτερα μαθησιακά αποτελέσματα.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ppt_x</p:attrName>
                                        </p:attrNameLst>
                                      </p:cBhvr>
                                      <p:tavLst>
                                        <p:tav tm="0">
                                          <p:val>
                                            <p:strVal val="#ppt_x-.2"/>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Προτάσεις</a:t>
            </a:r>
            <a:endParaRPr lang="el-GR" dirty="0"/>
          </a:p>
        </p:txBody>
      </p:sp>
      <p:sp>
        <p:nvSpPr>
          <p:cNvPr id="3" name="2 - Θέση περιεχομένου"/>
          <p:cNvSpPr>
            <a:spLocks noGrp="1"/>
          </p:cNvSpPr>
          <p:nvPr>
            <p:ph idx="1"/>
          </p:nvPr>
        </p:nvSpPr>
        <p:spPr>
          <a:xfrm>
            <a:off x="962352" y="1556792"/>
            <a:ext cx="7498080" cy="4403576"/>
          </a:xfrm>
        </p:spPr>
        <p:txBody>
          <a:bodyPr>
            <a:normAutofit/>
          </a:bodyPr>
          <a:lstStyle/>
          <a:p>
            <a:r>
              <a:rPr lang="el-GR" sz="2500" dirty="0" smtClean="0"/>
              <a:t>Προτάσεις βελτίωσης του </a:t>
            </a:r>
            <a:r>
              <a:rPr lang="el-GR" sz="2500" i="1" dirty="0" smtClean="0"/>
              <a:t>διεπιστημονικού σεναρίου </a:t>
            </a:r>
            <a:r>
              <a:rPr lang="el-GR" sz="2500" dirty="0" smtClean="0"/>
              <a:t>ώστε να καταστεί περισσότερο ευέλικτο και αξιοποιήσιμο στη σχολική πραγματικότητα.</a:t>
            </a:r>
          </a:p>
          <a:p>
            <a:pPr>
              <a:buNone/>
            </a:pPr>
            <a:endParaRPr lang="el-GR" sz="2500" dirty="0" smtClean="0"/>
          </a:p>
          <a:p>
            <a:r>
              <a:rPr lang="el-GR" sz="2500" dirty="0" smtClean="0"/>
              <a:t> Για την μελέτη της αποτελεσματικότητας της </a:t>
            </a:r>
            <a:r>
              <a:rPr lang="el-GR" sz="2500" i="1" dirty="0" smtClean="0">
                <a:effectLst>
                  <a:outerShdw blurRad="38100" dist="38100" dir="2700000" algn="tl">
                    <a:srgbClr val="000000">
                      <a:alpha val="43137"/>
                    </a:srgbClr>
                  </a:outerShdw>
                </a:effectLst>
              </a:rPr>
              <a:t>διεπιστημονικής προσέγγισης της γνώσης, </a:t>
            </a:r>
            <a:r>
              <a:rPr lang="el-GR" sz="2500" dirty="0" smtClean="0"/>
              <a:t>προτείνεται η εφαρμογή ολόκληρου του σεναρίου.</a:t>
            </a:r>
          </a:p>
          <a:p>
            <a:endParaRPr lang="el-GR" sz="25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6512"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4" name="βιντεο μονοχορδο.mp4">
            <a:hlinkClick r:id="" action="ppaction://media"/>
          </p:cNvPr>
          <p:cNvPicPr>
            <a:picLocks noGrp="1" noRot="1" noChangeAspect="1"/>
          </p:cNvPicPr>
          <p:nvPr>
            <p:ph idx="1"/>
            <a:videoFile r:link="rId1"/>
          </p:nvPr>
        </p:nvPicPr>
        <p:blipFill>
          <a:blip r:embed="rId4" cstate="print"/>
          <a:stretch>
            <a:fillRect/>
          </a:stretch>
        </p:blipFill>
        <p:spPr>
          <a:xfrm>
            <a:off x="1019606" y="710698"/>
            <a:ext cx="7080786" cy="5310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051" name="Picture 3"/>
          <p:cNvPicPr>
            <a:picLocks noChangeAspect="1" noChangeArrowheads="1"/>
          </p:cNvPicPr>
          <p:nvPr/>
        </p:nvPicPr>
        <p:blipFill>
          <a:blip r:embed="rId3" cstate="print"/>
          <a:srcRect/>
          <a:stretch>
            <a:fillRect/>
          </a:stretch>
        </p:blipFill>
        <p:spPr bwMode="auto">
          <a:xfrm>
            <a:off x="1547664" y="404664"/>
            <a:ext cx="6552728" cy="5622492"/>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1763688" y="980728"/>
            <a:ext cx="6170496" cy="4464496"/>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l="11965" t="10866" r="14734"/>
          <a:stretch>
            <a:fillRect/>
          </a:stretch>
        </p:blipFill>
        <p:spPr bwMode="auto">
          <a:xfrm>
            <a:off x="1547664" y="476672"/>
            <a:ext cx="6321794" cy="4824536"/>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print"/>
          <a:srcRect/>
          <a:stretch>
            <a:fillRect/>
          </a:stretch>
        </p:blipFill>
        <p:spPr bwMode="auto">
          <a:xfrm>
            <a:off x="323528" y="764704"/>
            <a:ext cx="4072274" cy="5459082"/>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cstate="print"/>
          <a:srcRect/>
          <a:stretch>
            <a:fillRect/>
          </a:stretch>
        </p:blipFill>
        <p:spPr bwMode="auto">
          <a:xfrm>
            <a:off x="4499992" y="764704"/>
            <a:ext cx="4355976" cy="5273244"/>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cstate="print"/>
          <a:srcRect/>
          <a:stretch>
            <a:fillRect/>
          </a:stretch>
        </p:blipFill>
        <p:spPr bwMode="auto">
          <a:xfrm>
            <a:off x="2123728" y="836712"/>
            <a:ext cx="4968552" cy="4968552"/>
          </a:xfrm>
          <a:prstGeom prst="rect">
            <a:avLst/>
          </a:prstGeom>
          <a:noFill/>
          <a:ln w="9525">
            <a:noFill/>
            <a:miter lim="800000"/>
            <a:headEnd/>
            <a:tailEnd/>
          </a:ln>
          <a:effectLst/>
        </p:spPr>
      </p:pic>
      <p:pic>
        <p:nvPicPr>
          <p:cNvPr id="2058" name="Picture 10"/>
          <p:cNvPicPr>
            <a:picLocks noChangeAspect="1" noChangeArrowheads="1"/>
          </p:cNvPicPr>
          <p:nvPr/>
        </p:nvPicPr>
        <p:blipFill>
          <a:blip r:embed="rId9" cstate="print"/>
          <a:srcRect/>
          <a:stretch>
            <a:fillRect/>
          </a:stretch>
        </p:blipFill>
        <p:spPr bwMode="auto">
          <a:xfrm>
            <a:off x="0" y="476672"/>
            <a:ext cx="9144000" cy="5447951"/>
          </a:xfrm>
          <a:prstGeom prst="rect">
            <a:avLst/>
          </a:prstGeom>
          <a:noFill/>
          <a:ln w="9525">
            <a:noFill/>
            <a:miter lim="800000"/>
            <a:headEnd/>
            <a:tailEnd/>
          </a:ln>
          <a:effectLst/>
        </p:spPr>
      </p:pic>
      <p:sp>
        <p:nvSpPr>
          <p:cNvPr id="2" name="1 - Τίτλος"/>
          <p:cNvSpPr>
            <a:spLocks noGrp="1"/>
          </p:cNvSpPr>
          <p:nvPr>
            <p:ph type="title"/>
          </p:nvPr>
        </p:nvSpPr>
        <p:spPr>
          <a:xfrm>
            <a:off x="971600" y="116632"/>
            <a:ext cx="7498080" cy="1143000"/>
          </a:xfrm>
        </p:spPr>
        <p:txBody>
          <a:bodyPr>
            <a:normAutofit/>
          </a:bodyPr>
          <a:lstStyle/>
          <a:p>
            <a:pPr algn="ctr"/>
            <a:r>
              <a:rPr lang="el-GR" dirty="0" smtClean="0"/>
              <a:t>Ζωγραφιές</a:t>
            </a:r>
            <a:endParaRPr lang="el-GR"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500"/>
                            </p:stCondLst>
                            <p:childTnLst>
                              <p:par>
                                <p:cTn id="10" presetID="10" presetClass="entr" presetSubtype="0" fill="hold" nodeType="afterEffect">
                                  <p:stCondLst>
                                    <p:cond delay="20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par>
                          <p:cTn id="13" fill="hold">
                            <p:stCondLst>
                              <p:cond delay="2700"/>
                            </p:stCondLst>
                            <p:childTnLst>
                              <p:par>
                                <p:cTn id="14" presetID="1" presetClass="exit" presetSubtype="0" fill="hold" nodeType="afterEffect">
                                  <p:stCondLst>
                                    <p:cond delay="1500"/>
                                  </p:stCondLst>
                                  <p:childTnLst>
                                    <p:set>
                                      <p:cBhvr>
                                        <p:cTn id="15" dur="1" fill="hold">
                                          <p:stCondLst>
                                            <p:cond delay="0"/>
                                          </p:stCondLst>
                                        </p:cTn>
                                        <p:tgtEl>
                                          <p:spTgt spid="2051"/>
                                        </p:tgtEl>
                                        <p:attrNameLst>
                                          <p:attrName>style.visibility</p:attrName>
                                        </p:attrNameLst>
                                      </p:cBhvr>
                                      <p:to>
                                        <p:strVal val="hidden"/>
                                      </p:to>
                                    </p:set>
                                  </p:childTnLst>
                                </p:cTn>
                              </p:par>
                            </p:childTnLst>
                          </p:cTn>
                        </p:par>
                        <p:par>
                          <p:cTn id="16" fill="hold">
                            <p:stCondLst>
                              <p:cond delay="42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2000"/>
                                        <p:tgtEl>
                                          <p:spTgt spid="2050"/>
                                        </p:tgtEl>
                                      </p:cBhvr>
                                    </p:animEffect>
                                  </p:childTnLst>
                                </p:cTn>
                              </p:par>
                            </p:childTnLst>
                          </p:cTn>
                        </p:par>
                        <p:par>
                          <p:cTn id="20" fill="hold">
                            <p:stCondLst>
                              <p:cond delay="6200"/>
                            </p:stCondLst>
                            <p:childTnLst>
                              <p:par>
                                <p:cTn id="21" presetID="1" presetClass="exit" presetSubtype="0" fill="hold" nodeType="afterEffect">
                                  <p:stCondLst>
                                    <p:cond delay="1500"/>
                                  </p:stCondLst>
                                  <p:childTnLst>
                                    <p:set>
                                      <p:cBhvr>
                                        <p:cTn id="22" dur="1" fill="hold">
                                          <p:stCondLst>
                                            <p:cond delay="0"/>
                                          </p:stCondLst>
                                        </p:cTn>
                                        <p:tgtEl>
                                          <p:spTgt spid="2050"/>
                                        </p:tgtEl>
                                        <p:attrNameLst>
                                          <p:attrName>style.visibility</p:attrName>
                                        </p:attrNameLst>
                                      </p:cBhvr>
                                      <p:to>
                                        <p:strVal val="hidden"/>
                                      </p:to>
                                    </p:set>
                                  </p:childTnLst>
                                </p:cTn>
                              </p:par>
                            </p:childTnLst>
                          </p:cTn>
                        </p:par>
                        <p:par>
                          <p:cTn id="23" fill="hold">
                            <p:stCondLst>
                              <p:cond delay="77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par>
                          <p:cTn id="27" fill="hold">
                            <p:stCondLst>
                              <p:cond delay="9700"/>
                            </p:stCondLst>
                            <p:childTnLst>
                              <p:par>
                                <p:cTn id="28" presetID="1" presetClass="exit" presetSubtype="0" fill="hold" nodeType="afterEffect">
                                  <p:stCondLst>
                                    <p:cond delay="1000"/>
                                  </p:stCondLst>
                                  <p:childTnLst>
                                    <p:set>
                                      <p:cBhvr>
                                        <p:cTn id="29" dur="1" fill="hold">
                                          <p:stCondLst>
                                            <p:cond delay="0"/>
                                          </p:stCondLst>
                                        </p:cTn>
                                        <p:tgtEl>
                                          <p:spTgt spid="4"/>
                                        </p:tgtEl>
                                        <p:attrNameLst>
                                          <p:attrName>style.visibility</p:attrName>
                                        </p:attrNameLst>
                                      </p:cBhvr>
                                      <p:to>
                                        <p:strVal val="hidden"/>
                                      </p:to>
                                    </p:set>
                                  </p:childTnLst>
                                </p:cTn>
                              </p:par>
                            </p:childTnLst>
                          </p:cTn>
                        </p:par>
                        <p:par>
                          <p:cTn id="30" fill="hold">
                            <p:stCondLst>
                              <p:cond delay="10700"/>
                            </p:stCondLst>
                            <p:childTnLst>
                              <p:par>
                                <p:cTn id="31" presetID="2" presetClass="entr" presetSubtype="4" fill="hold" nodeType="afterEffect">
                                  <p:stCondLst>
                                    <p:cond delay="0"/>
                                  </p:stCondLst>
                                  <p:childTnLst>
                                    <p:set>
                                      <p:cBhvr>
                                        <p:cTn id="32" dur="1" fill="hold">
                                          <p:stCondLst>
                                            <p:cond delay="0"/>
                                          </p:stCondLst>
                                        </p:cTn>
                                        <p:tgtEl>
                                          <p:spTgt spid="2055"/>
                                        </p:tgtEl>
                                        <p:attrNameLst>
                                          <p:attrName>style.visibility</p:attrName>
                                        </p:attrNameLst>
                                      </p:cBhvr>
                                      <p:to>
                                        <p:strVal val="visible"/>
                                      </p:to>
                                    </p:set>
                                    <p:anim calcmode="lin" valueType="num">
                                      <p:cBhvr additive="base">
                                        <p:cTn id="33" dur="500" fill="hold"/>
                                        <p:tgtEl>
                                          <p:spTgt spid="2055"/>
                                        </p:tgtEl>
                                        <p:attrNameLst>
                                          <p:attrName>ppt_x</p:attrName>
                                        </p:attrNameLst>
                                      </p:cBhvr>
                                      <p:tavLst>
                                        <p:tav tm="0">
                                          <p:val>
                                            <p:strVal val="#ppt_x"/>
                                          </p:val>
                                        </p:tav>
                                        <p:tav tm="100000">
                                          <p:val>
                                            <p:strVal val="#ppt_x"/>
                                          </p:val>
                                        </p:tav>
                                      </p:tavLst>
                                    </p:anim>
                                    <p:anim calcmode="lin" valueType="num">
                                      <p:cBhvr additive="base">
                                        <p:cTn id="34" dur="500" fill="hold"/>
                                        <p:tgtEl>
                                          <p:spTgt spid="2055"/>
                                        </p:tgtEl>
                                        <p:attrNameLst>
                                          <p:attrName>ppt_y</p:attrName>
                                        </p:attrNameLst>
                                      </p:cBhvr>
                                      <p:tavLst>
                                        <p:tav tm="0">
                                          <p:val>
                                            <p:strVal val="1+#ppt_h/2"/>
                                          </p:val>
                                        </p:tav>
                                        <p:tav tm="100000">
                                          <p:val>
                                            <p:strVal val="#ppt_y"/>
                                          </p:val>
                                        </p:tav>
                                      </p:tavLst>
                                    </p:anim>
                                  </p:childTnLst>
                                </p:cTn>
                              </p:par>
                              <p:par>
                                <p:cTn id="35" presetID="52" presetClass="entr" presetSubtype="0" fill="hold" nodeType="withEffect">
                                  <p:stCondLst>
                                    <p:cond delay="0"/>
                                  </p:stCondLst>
                                  <p:childTnLst>
                                    <p:set>
                                      <p:cBhvr>
                                        <p:cTn id="36" dur="1" fill="hold">
                                          <p:stCondLst>
                                            <p:cond delay="0"/>
                                          </p:stCondLst>
                                        </p:cTn>
                                        <p:tgtEl>
                                          <p:spTgt spid="2056"/>
                                        </p:tgtEl>
                                        <p:attrNameLst>
                                          <p:attrName>style.visibility</p:attrName>
                                        </p:attrNameLst>
                                      </p:cBhvr>
                                      <p:to>
                                        <p:strVal val="visible"/>
                                      </p:to>
                                    </p:set>
                                    <p:animScale>
                                      <p:cBhvr>
                                        <p:cTn id="37" dur="500" decel="50000" fill="hold">
                                          <p:stCondLst>
                                            <p:cond delay="0"/>
                                          </p:stCondLst>
                                        </p:cTn>
                                        <p:tgtEl>
                                          <p:spTgt spid="20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2056"/>
                                        </p:tgtEl>
                                        <p:attrNameLst>
                                          <p:attrName>ppt_x</p:attrName>
                                          <p:attrName>ppt_y</p:attrName>
                                        </p:attrNameLst>
                                      </p:cBhvr>
                                    </p:animMotion>
                                    <p:animEffect transition="in" filter="fade">
                                      <p:cBhvr>
                                        <p:cTn id="39" dur="500"/>
                                        <p:tgtEl>
                                          <p:spTgt spid="2056"/>
                                        </p:tgtEl>
                                      </p:cBhvr>
                                    </p:animEffect>
                                  </p:childTnLst>
                                </p:cTn>
                              </p:par>
                            </p:childTnLst>
                          </p:cTn>
                        </p:par>
                        <p:par>
                          <p:cTn id="40" fill="hold">
                            <p:stCondLst>
                              <p:cond delay="11200"/>
                            </p:stCondLst>
                            <p:childTnLst>
                              <p:par>
                                <p:cTn id="41" presetID="1" presetClass="exit" presetSubtype="0" fill="hold" nodeType="afterEffect">
                                  <p:stCondLst>
                                    <p:cond delay="2000"/>
                                  </p:stCondLst>
                                  <p:childTnLst>
                                    <p:set>
                                      <p:cBhvr>
                                        <p:cTn id="42" dur="1" fill="hold">
                                          <p:stCondLst>
                                            <p:cond delay="0"/>
                                          </p:stCondLst>
                                        </p:cTn>
                                        <p:tgtEl>
                                          <p:spTgt spid="2056"/>
                                        </p:tgtEl>
                                        <p:attrNameLst>
                                          <p:attrName>style.visibility</p:attrName>
                                        </p:attrNameLst>
                                      </p:cBhvr>
                                      <p:to>
                                        <p:strVal val="hidden"/>
                                      </p:to>
                                    </p:set>
                                  </p:childTnLst>
                                </p:cTn>
                              </p:par>
                              <p:par>
                                <p:cTn id="43" presetID="1" presetClass="exit" presetSubtype="0" fill="hold" nodeType="withEffect">
                                  <p:stCondLst>
                                    <p:cond delay="2000"/>
                                  </p:stCondLst>
                                  <p:childTnLst>
                                    <p:set>
                                      <p:cBhvr>
                                        <p:cTn id="44" dur="1" fill="hold">
                                          <p:stCondLst>
                                            <p:cond delay="0"/>
                                          </p:stCondLst>
                                        </p:cTn>
                                        <p:tgtEl>
                                          <p:spTgt spid="2055"/>
                                        </p:tgtEl>
                                        <p:attrNameLst>
                                          <p:attrName>style.visibility</p:attrName>
                                        </p:attrNameLst>
                                      </p:cBhvr>
                                      <p:to>
                                        <p:strVal val="hidden"/>
                                      </p:to>
                                    </p:set>
                                  </p:childTnLst>
                                </p:cTn>
                              </p:par>
                            </p:childTnLst>
                          </p:cTn>
                        </p:par>
                        <p:par>
                          <p:cTn id="45" fill="hold">
                            <p:stCondLst>
                              <p:cond delay="13200"/>
                            </p:stCondLst>
                            <p:childTnLst>
                              <p:par>
                                <p:cTn id="46" presetID="10" presetClass="entr" presetSubtype="0" fill="hold" nodeType="afterEffect">
                                  <p:stCondLst>
                                    <p:cond delay="0"/>
                                  </p:stCondLst>
                                  <p:childTnLst>
                                    <p:set>
                                      <p:cBhvr>
                                        <p:cTn id="47" dur="1" fill="hold">
                                          <p:stCondLst>
                                            <p:cond delay="0"/>
                                          </p:stCondLst>
                                        </p:cTn>
                                        <p:tgtEl>
                                          <p:spTgt spid="2057"/>
                                        </p:tgtEl>
                                        <p:attrNameLst>
                                          <p:attrName>style.visibility</p:attrName>
                                        </p:attrNameLst>
                                      </p:cBhvr>
                                      <p:to>
                                        <p:strVal val="visible"/>
                                      </p:to>
                                    </p:set>
                                    <p:animEffect transition="in" filter="fade">
                                      <p:cBhvr>
                                        <p:cTn id="48" dur="1000"/>
                                        <p:tgtEl>
                                          <p:spTgt spid="2057"/>
                                        </p:tgtEl>
                                      </p:cBhvr>
                                    </p:animEffect>
                                  </p:childTnLst>
                                </p:cTn>
                              </p:par>
                            </p:childTnLst>
                          </p:cTn>
                        </p:par>
                        <p:par>
                          <p:cTn id="49" fill="hold">
                            <p:stCondLst>
                              <p:cond delay="14200"/>
                            </p:stCondLst>
                            <p:childTnLst>
                              <p:par>
                                <p:cTn id="50" presetID="1" presetClass="exit" presetSubtype="0" fill="hold" nodeType="afterEffect">
                                  <p:stCondLst>
                                    <p:cond delay="2000"/>
                                  </p:stCondLst>
                                  <p:childTnLst>
                                    <p:set>
                                      <p:cBhvr>
                                        <p:cTn id="51" dur="1" fill="hold">
                                          <p:stCondLst>
                                            <p:cond delay="0"/>
                                          </p:stCondLst>
                                        </p:cTn>
                                        <p:tgtEl>
                                          <p:spTgt spid="2057"/>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058"/>
                                        </p:tgtEl>
                                        <p:attrNameLst>
                                          <p:attrName>style.visibility</p:attrName>
                                        </p:attrNameLst>
                                      </p:cBhvr>
                                      <p:to>
                                        <p:strVal val="visible"/>
                                      </p:to>
                                    </p:set>
                                    <p:animEffect transition="in" filter="fade">
                                      <p:cBhvr>
                                        <p:cTn id="54" dur="1000"/>
                                        <p:tgtEl>
                                          <p:spTgt spid="2058"/>
                                        </p:tgtEl>
                                      </p:cBhvr>
                                    </p:animEffect>
                                  </p:childTnLst>
                                </p:cTn>
                              </p:par>
                            </p:childTnLst>
                          </p:cTn>
                        </p:par>
                        <p:par>
                          <p:cTn id="55" fill="hold">
                            <p:stCondLst>
                              <p:cond delay="16200"/>
                            </p:stCondLst>
                            <p:childTnLst>
                              <p:par>
                                <p:cTn id="56" presetID="9" presetClass="exit" presetSubtype="0" fill="hold" nodeType="afterEffect">
                                  <p:stCondLst>
                                    <p:cond delay="2500"/>
                                  </p:stCondLst>
                                  <p:childTnLst>
                                    <p:animEffect transition="out" filter="dissolve">
                                      <p:cBhvr>
                                        <p:cTn id="57" dur="500"/>
                                        <p:tgtEl>
                                          <p:spTgt spid="2058"/>
                                        </p:tgtEl>
                                      </p:cBhvr>
                                    </p:animEffect>
                                    <p:set>
                                      <p:cBhvr>
                                        <p:cTn id="58" dur="1" fill="hold">
                                          <p:stCondLst>
                                            <p:cond delay="499"/>
                                          </p:stCondLst>
                                        </p:cTn>
                                        <p:tgtEl>
                                          <p:spTgt spid="2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67344" y="1124744"/>
            <a:ext cx="8553128" cy="4525963"/>
          </a:xfrm>
        </p:spPr>
        <p:txBody>
          <a:bodyPr>
            <a:normAutofit/>
          </a:bodyPr>
          <a:lstStyle/>
          <a:p>
            <a:pPr algn="r">
              <a:buNone/>
            </a:pPr>
            <a:endParaRPr lang="el-GR" sz="2400" dirty="0"/>
          </a:p>
          <a:p>
            <a:pPr algn="r">
              <a:buNone/>
            </a:pPr>
            <a:r>
              <a:rPr lang="el-GR" sz="2400" i="1" dirty="0"/>
              <a:t>«Δεν έχουμε μια σειρά από χωριστούς κόσμους, </a:t>
            </a:r>
          </a:p>
          <a:p>
            <a:pPr algn="r">
              <a:buNone/>
            </a:pPr>
            <a:r>
              <a:rPr lang="el-GR" sz="2400" i="1" dirty="0"/>
              <a:t>ένας από τους οποίους είναι μαθηματικός, </a:t>
            </a:r>
            <a:endParaRPr lang="el-GR" sz="2400" i="1" dirty="0" smtClean="0"/>
          </a:p>
          <a:p>
            <a:pPr algn="r">
              <a:buNone/>
            </a:pPr>
            <a:r>
              <a:rPr lang="el-GR" sz="2400" i="1" dirty="0" smtClean="0"/>
              <a:t>άλλος </a:t>
            </a:r>
            <a:r>
              <a:rPr lang="el-GR" sz="2400" i="1" dirty="0"/>
              <a:t>φυσικός, άλλος ιστορικός... </a:t>
            </a:r>
          </a:p>
          <a:p>
            <a:pPr algn="r">
              <a:buNone/>
            </a:pPr>
            <a:r>
              <a:rPr lang="el-GR" sz="2400" i="1" dirty="0"/>
              <a:t>Ζούμε σε ένα κόσμο όπου όλες οι πλευρές συνδέονται. </a:t>
            </a:r>
          </a:p>
          <a:p>
            <a:pPr algn="r">
              <a:buNone/>
            </a:pPr>
            <a:r>
              <a:rPr lang="el-GR" sz="2400" i="1" dirty="0"/>
              <a:t>Συνδέστε το σχολείο με τη ζωή και όλες οι </a:t>
            </a:r>
            <a:r>
              <a:rPr lang="el-GR" sz="2400" i="1" dirty="0" smtClean="0"/>
              <a:t>σπουδές</a:t>
            </a:r>
          </a:p>
          <a:p>
            <a:pPr algn="r">
              <a:buNone/>
            </a:pPr>
            <a:r>
              <a:rPr lang="el-GR" sz="2400" i="1" dirty="0" smtClean="0"/>
              <a:t> </a:t>
            </a:r>
            <a:r>
              <a:rPr lang="el-GR" sz="2400" i="1" dirty="0"/>
              <a:t>θα συνδεθούν αναγκαστικά» </a:t>
            </a:r>
          </a:p>
          <a:p>
            <a:pPr algn="r">
              <a:buNone/>
            </a:pPr>
            <a:r>
              <a:rPr lang="en-US" sz="1800" i="1" dirty="0"/>
              <a:t>(</a:t>
            </a:r>
            <a:r>
              <a:rPr lang="en-US" sz="1800" i="1" dirty="0" smtClean="0"/>
              <a:t>Dewey)</a:t>
            </a:r>
            <a:endParaRPr lang="el-GR"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hotos1.blogger.com/blogger/4391/914/1600/mi.0.gif"/>
          <p:cNvPicPr>
            <a:picLocks noChangeAspect="1" noChangeArrowheads="1"/>
          </p:cNvPicPr>
          <p:nvPr/>
        </p:nvPicPr>
        <p:blipFill>
          <a:blip r:embed="rId3" cstate="print"/>
          <a:srcRect/>
          <a:stretch>
            <a:fillRect/>
          </a:stretch>
        </p:blipFill>
        <p:spPr bwMode="auto">
          <a:xfrm>
            <a:off x="2123728" y="140951"/>
            <a:ext cx="5141962" cy="4656201"/>
          </a:xfrm>
          <a:prstGeom prst="rect">
            <a:avLst/>
          </a:prstGeom>
          <a:noFill/>
        </p:spPr>
      </p:pic>
      <p:sp>
        <p:nvSpPr>
          <p:cNvPr id="7" name="2 - Θέση περιεχομένου"/>
          <p:cNvSpPr>
            <a:spLocks noGrp="1"/>
          </p:cNvSpPr>
          <p:nvPr>
            <p:ph idx="1"/>
          </p:nvPr>
        </p:nvSpPr>
        <p:spPr>
          <a:xfrm>
            <a:off x="1043608" y="4869160"/>
            <a:ext cx="7344816" cy="1872208"/>
          </a:xfrm>
        </p:spPr>
        <p:txBody>
          <a:bodyPr>
            <a:normAutofit/>
          </a:bodyPr>
          <a:lstStyle/>
          <a:p>
            <a:pPr algn="ctr">
              <a:buNone/>
            </a:pPr>
            <a:r>
              <a:rPr lang="el-GR" sz="2000" i="1" dirty="0" smtClean="0"/>
              <a:t>   «Στο σχολείο υπάρχει αισθητή έμφαση σε γλωσσικές κατακτήσεις, ενώ η μουσική καταλαμβάνει χαμηλή θέση στον πολιτισμό μας κι έτσι ο μουσικός αναλφαβητισμός είναι αποδεκτός.»             (</a:t>
            </a:r>
            <a:r>
              <a:rPr lang="el-GR" sz="2000" i="1" dirty="0" err="1" smtClean="0"/>
              <a:t>Gardner</a:t>
            </a:r>
            <a:r>
              <a:rPr lang="el-GR" sz="2000" i="1" dirty="0" smtClean="0"/>
              <a:t>, 1985, σ. 109) </a:t>
            </a:r>
            <a:endParaRPr lang="el-GR"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34360" y="53752"/>
            <a:ext cx="7498080" cy="1143000"/>
          </a:xfrm>
        </p:spPr>
        <p:txBody>
          <a:bodyPr/>
          <a:lstStyle/>
          <a:p>
            <a:pPr algn="ctr"/>
            <a:r>
              <a:rPr lang="el-GR" dirty="0" smtClean="0"/>
              <a:t>Έρευνες</a:t>
            </a:r>
            <a:endParaRPr lang="el-GR" dirty="0"/>
          </a:p>
        </p:txBody>
      </p:sp>
      <p:sp>
        <p:nvSpPr>
          <p:cNvPr id="3" name="2 - Θέση περιεχομένου"/>
          <p:cNvSpPr>
            <a:spLocks noGrp="1"/>
          </p:cNvSpPr>
          <p:nvPr>
            <p:ph idx="1"/>
          </p:nvPr>
        </p:nvSpPr>
        <p:spPr>
          <a:xfrm>
            <a:off x="899592" y="1052736"/>
            <a:ext cx="7674056" cy="5184576"/>
          </a:xfrm>
        </p:spPr>
        <p:txBody>
          <a:bodyPr>
            <a:normAutofit fontScale="77500" lnSpcReduction="20000"/>
          </a:bodyPr>
          <a:lstStyle/>
          <a:p>
            <a:pPr marL="725488" lvl="0" indent="-630238">
              <a:lnSpc>
                <a:spcPct val="110000"/>
              </a:lnSpc>
              <a:spcBef>
                <a:spcPts val="1800"/>
              </a:spcBef>
              <a:buNone/>
            </a:pPr>
            <a:r>
              <a:rPr lang="en-US" sz="2900" dirty="0" smtClean="0">
                <a:latin typeface="Corbel" pitchFamily="34" charset="0"/>
              </a:rPr>
              <a:t>2000</a:t>
            </a:r>
            <a:r>
              <a:rPr lang="el-GR" sz="2900" dirty="0" smtClean="0">
                <a:latin typeface="Corbel" pitchFamily="34" charset="0"/>
              </a:rPr>
              <a:t>:</a:t>
            </a:r>
            <a:r>
              <a:rPr lang="en-US" sz="2900" dirty="0" smtClean="0">
                <a:latin typeface="Corbel" pitchFamily="34" charset="0"/>
              </a:rPr>
              <a:t> </a:t>
            </a:r>
            <a:r>
              <a:rPr lang="en-US" sz="2000" dirty="0" err="1" smtClean="0">
                <a:latin typeface="Corbel" pitchFamily="34" charset="0"/>
              </a:rPr>
              <a:t>Vaugh</a:t>
            </a:r>
            <a:r>
              <a:rPr lang="en-US" sz="2000" dirty="0" smtClean="0">
                <a:latin typeface="Corbel" pitchFamily="34" charset="0"/>
              </a:rPr>
              <a:t>, K. </a:t>
            </a:r>
            <a:r>
              <a:rPr lang="en-US" sz="2000" i="1" dirty="0" smtClean="0">
                <a:latin typeface="Corbel" pitchFamily="34" charset="0"/>
              </a:rPr>
              <a:t>Music and Mathematics: </a:t>
            </a:r>
            <a:r>
              <a:rPr lang="en-US" sz="1800" i="1" dirty="0" smtClean="0">
                <a:latin typeface="Corbel" pitchFamily="34" charset="0"/>
              </a:rPr>
              <a:t>Modest Support for the Oft-Claimed Relationship, Journal of Aesthetic Education</a:t>
            </a:r>
            <a:endParaRPr lang="el-GR" sz="1800" dirty="0" smtClean="0">
              <a:latin typeface="Corbel" pitchFamily="34" charset="0"/>
            </a:endParaRPr>
          </a:p>
          <a:p>
            <a:pPr marL="725488" indent="-630238">
              <a:lnSpc>
                <a:spcPct val="110000"/>
              </a:lnSpc>
              <a:spcBef>
                <a:spcPts val="1800"/>
              </a:spcBef>
              <a:buNone/>
            </a:pPr>
            <a:r>
              <a:rPr lang="en-US" sz="2900" dirty="0" smtClean="0">
                <a:latin typeface="Corbel" pitchFamily="34" charset="0"/>
              </a:rPr>
              <a:t>2003</a:t>
            </a:r>
            <a:r>
              <a:rPr lang="el-GR" sz="2900" dirty="0" smtClean="0">
                <a:latin typeface="Corbel" pitchFamily="34" charset="0"/>
              </a:rPr>
              <a:t>:</a:t>
            </a:r>
            <a:r>
              <a:rPr lang="en-US" sz="2900" dirty="0" smtClean="0">
                <a:latin typeface="Corbel" pitchFamily="34" charset="0"/>
              </a:rPr>
              <a:t> </a:t>
            </a:r>
            <a:r>
              <a:rPr lang="en-US" sz="2000" dirty="0" smtClean="0">
                <a:latin typeface="Corbel" pitchFamily="34" charset="0"/>
              </a:rPr>
              <a:t>Johnson, G. and </a:t>
            </a:r>
            <a:r>
              <a:rPr lang="en-US" sz="2000" dirty="0" err="1" smtClean="0">
                <a:latin typeface="Corbel" pitchFamily="34" charset="0"/>
              </a:rPr>
              <a:t>Edelson</a:t>
            </a:r>
            <a:r>
              <a:rPr lang="en-US" sz="2000" dirty="0" smtClean="0">
                <a:latin typeface="Corbel" pitchFamily="34" charset="0"/>
              </a:rPr>
              <a:t>, J. </a:t>
            </a:r>
            <a:r>
              <a:rPr lang="en-US" sz="2000" i="1" dirty="0" smtClean="0">
                <a:latin typeface="Corbel" pitchFamily="34" charset="0"/>
              </a:rPr>
              <a:t>Integrating Music and Mathematics in the Elementary Classroom, Teaching children mathematics</a:t>
            </a:r>
            <a:endParaRPr lang="el-GR" sz="2000" i="1" dirty="0" smtClean="0">
              <a:latin typeface="Corbel" pitchFamily="34" charset="0"/>
            </a:endParaRPr>
          </a:p>
          <a:p>
            <a:pPr marL="725488" indent="-630238">
              <a:lnSpc>
                <a:spcPct val="110000"/>
              </a:lnSpc>
              <a:spcBef>
                <a:spcPts val="1800"/>
              </a:spcBef>
              <a:buNone/>
            </a:pPr>
            <a:r>
              <a:rPr lang="el-GR" sz="2900" dirty="0" smtClean="0">
                <a:latin typeface="Corbel" pitchFamily="34" charset="0"/>
              </a:rPr>
              <a:t>2006:</a:t>
            </a:r>
            <a:r>
              <a:rPr lang="en-US" sz="2900" dirty="0" smtClean="0">
                <a:latin typeface="Corbel" pitchFamily="34" charset="0"/>
              </a:rPr>
              <a:t> </a:t>
            </a:r>
            <a:r>
              <a:rPr lang="el-GR" sz="2000" dirty="0" err="1" smtClean="0">
                <a:latin typeface="Corbel" pitchFamily="34" charset="0"/>
              </a:rPr>
              <a:t>Γαγάτσης</a:t>
            </a:r>
            <a:r>
              <a:rPr lang="el-GR" sz="2000" dirty="0" smtClean="0">
                <a:latin typeface="Corbel" pitchFamily="34" charset="0"/>
              </a:rPr>
              <a:t>, Α-Χ. Μαθηματικά και Μουσική: </a:t>
            </a:r>
            <a:r>
              <a:rPr lang="el-GR" sz="2000" i="1" dirty="0" smtClean="0">
                <a:latin typeface="Corbel" pitchFamily="34" charset="0"/>
              </a:rPr>
              <a:t>Μια πολυδιάστατη προσέγγιση, στο </a:t>
            </a:r>
            <a:r>
              <a:rPr lang="el-GR" sz="2000" i="1" dirty="0" err="1" smtClean="0">
                <a:latin typeface="Corbel" pitchFamily="34" charset="0"/>
              </a:rPr>
              <a:t>Γαγάτση</a:t>
            </a:r>
            <a:r>
              <a:rPr lang="el-GR" sz="2000" i="1" dirty="0" smtClean="0">
                <a:latin typeface="Corbel" pitchFamily="34" charset="0"/>
              </a:rPr>
              <a:t>, Α., </a:t>
            </a:r>
            <a:r>
              <a:rPr lang="el-GR" sz="2000" i="1" dirty="0" err="1" smtClean="0">
                <a:latin typeface="Corbel" pitchFamily="34" charset="0"/>
              </a:rPr>
              <a:t>Παναούρα</a:t>
            </a:r>
            <a:r>
              <a:rPr lang="el-GR" sz="2000" i="1" dirty="0" smtClean="0">
                <a:latin typeface="Corbel" pitchFamily="34" charset="0"/>
              </a:rPr>
              <a:t>, Α., Δαμιανού</a:t>
            </a:r>
          </a:p>
          <a:p>
            <a:pPr marL="725488" indent="-630238">
              <a:lnSpc>
                <a:spcPct val="110000"/>
              </a:lnSpc>
              <a:spcBef>
                <a:spcPts val="1800"/>
              </a:spcBef>
              <a:buNone/>
            </a:pPr>
            <a:r>
              <a:rPr lang="en-US" sz="2900" dirty="0" smtClean="0">
                <a:latin typeface="Corbel" pitchFamily="34" charset="0"/>
              </a:rPr>
              <a:t>2011</a:t>
            </a:r>
            <a:r>
              <a:rPr lang="el-GR" sz="2900" dirty="0" smtClean="0">
                <a:latin typeface="Corbel" pitchFamily="34" charset="0"/>
              </a:rPr>
              <a:t>:</a:t>
            </a:r>
            <a:r>
              <a:rPr lang="en-US" sz="2900" dirty="0" smtClean="0">
                <a:latin typeface="Corbel" pitchFamily="34" charset="0"/>
              </a:rPr>
              <a:t> </a:t>
            </a:r>
            <a:r>
              <a:rPr lang="en-US" sz="2000" dirty="0" smtClean="0">
                <a:latin typeface="Corbel" pitchFamily="34" charset="0"/>
              </a:rPr>
              <a:t>An, S., Ma, T. and </a:t>
            </a:r>
            <a:r>
              <a:rPr lang="en-US" sz="2000" dirty="0" err="1" smtClean="0">
                <a:latin typeface="Corbel" pitchFamily="34" charset="0"/>
              </a:rPr>
              <a:t>Capraro</a:t>
            </a:r>
            <a:r>
              <a:rPr lang="en-US" sz="2000" dirty="0" smtClean="0">
                <a:latin typeface="Corbel" pitchFamily="34" charset="0"/>
              </a:rPr>
              <a:t>, M. M. </a:t>
            </a:r>
            <a:r>
              <a:rPr lang="en-US" sz="2000" dirty="0" err="1" smtClean="0">
                <a:latin typeface="Corbel" pitchFamily="34" charset="0"/>
              </a:rPr>
              <a:t>Preservice</a:t>
            </a:r>
            <a:r>
              <a:rPr lang="el-GR" sz="2000" i="1" dirty="0" smtClean="0">
                <a:latin typeface="Corbel" pitchFamily="34" charset="0"/>
              </a:rPr>
              <a:t>.</a:t>
            </a:r>
            <a:r>
              <a:rPr lang="en-US" sz="2000" i="1" dirty="0" smtClean="0">
                <a:latin typeface="Corbel" pitchFamily="34" charset="0"/>
              </a:rPr>
              <a:t> Teachers’ Beliefs and Attitude About Teaching and Learning Mathematics Through Music: An Intervention Study, School Science and Mathematics</a:t>
            </a:r>
            <a:endParaRPr lang="el-GR" sz="2000" i="1" dirty="0" smtClean="0">
              <a:latin typeface="Corbel" pitchFamily="34" charset="0"/>
            </a:endParaRPr>
          </a:p>
          <a:p>
            <a:pPr marL="725488" indent="-630238">
              <a:lnSpc>
                <a:spcPct val="110000"/>
              </a:lnSpc>
              <a:spcBef>
                <a:spcPts val="1800"/>
              </a:spcBef>
              <a:buNone/>
            </a:pPr>
            <a:r>
              <a:rPr lang="en-US" sz="2900" dirty="0" smtClean="0">
                <a:latin typeface="Corbel" pitchFamily="34" charset="0"/>
              </a:rPr>
              <a:t>2011</a:t>
            </a:r>
            <a:r>
              <a:rPr lang="el-GR" sz="2900" dirty="0" smtClean="0">
                <a:latin typeface="Corbel" pitchFamily="34" charset="0"/>
              </a:rPr>
              <a:t>:</a:t>
            </a:r>
            <a:r>
              <a:rPr lang="en-US" sz="2900" dirty="0" smtClean="0">
                <a:latin typeface="Corbel" pitchFamily="34" charset="0"/>
              </a:rPr>
              <a:t> </a:t>
            </a:r>
            <a:r>
              <a:rPr lang="en-US" sz="2000" dirty="0" smtClean="0">
                <a:latin typeface="Corbel" pitchFamily="34" charset="0"/>
              </a:rPr>
              <a:t>Carrier, S., </a:t>
            </a:r>
            <a:r>
              <a:rPr lang="en-US" sz="2000" dirty="0" err="1" smtClean="0">
                <a:latin typeface="Corbel" pitchFamily="34" charset="0"/>
              </a:rPr>
              <a:t>Wiebe</a:t>
            </a:r>
            <a:r>
              <a:rPr lang="en-US" sz="2000" dirty="0" smtClean="0">
                <a:latin typeface="Corbel" pitchFamily="34" charset="0"/>
              </a:rPr>
              <a:t>, E.N. Gray, P. and </a:t>
            </a:r>
            <a:r>
              <a:rPr lang="en-US" sz="2000" dirty="0" err="1" smtClean="0">
                <a:latin typeface="Corbel" pitchFamily="34" charset="0"/>
              </a:rPr>
              <a:t>Teachout</a:t>
            </a:r>
            <a:r>
              <a:rPr lang="en-US" sz="2000" dirty="0" smtClean="0">
                <a:latin typeface="Corbel" pitchFamily="34" charset="0"/>
              </a:rPr>
              <a:t>, D. </a:t>
            </a:r>
            <a:r>
              <a:rPr lang="en-US" sz="2000" i="1" dirty="0" err="1" smtClean="0">
                <a:latin typeface="Corbel" pitchFamily="34" charset="0"/>
              </a:rPr>
              <a:t>BioMusic</a:t>
            </a:r>
            <a:r>
              <a:rPr lang="en-US" sz="2000" i="1" dirty="0" smtClean="0">
                <a:latin typeface="Corbel" pitchFamily="34" charset="0"/>
              </a:rPr>
              <a:t> in the Classroom: </a:t>
            </a:r>
            <a:r>
              <a:rPr lang="en-US" sz="2000" i="1" dirty="0" err="1" smtClean="0">
                <a:latin typeface="Corbel" pitchFamily="34" charset="0"/>
              </a:rPr>
              <a:t>Ιnterdisciplinary</a:t>
            </a:r>
            <a:r>
              <a:rPr lang="en-US" sz="2000" i="1" dirty="0" smtClean="0">
                <a:latin typeface="Corbel" pitchFamily="34" charset="0"/>
              </a:rPr>
              <a:t> Elementary Science and Music Curriculum Development, School Science and Mathematics</a:t>
            </a:r>
            <a:endParaRPr lang="el-GR" sz="2000" i="1" dirty="0" smtClean="0">
              <a:latin typeface="Corbel" pitchFamily="34" charset="0"/>
            </a:endParaRPr>
          </a:p>
          <a:p>
            <a:pPr marL="725488" indent="-630238">
              <a:lnSpc>
                <a:spcPct val="110000"/>
              </a:lnSpc>
              <a:spcBef>
                <a:spcPts val="1800"/>
              </a:spcBef>
              <a:buNone/>
            </a:pPr>
            <a:r>
              <a:rPr lang="en-US" sz="2800" dirty="0" smtClean="0">
                <a:latin typeface="Corbel" pitchFamily="34" charset="0"/>
              </a:rPr>
              <a:t>2012</a:t>
            </a:r>
            <a:r>
              <a:rPr lang="el-GR" sz="2800" dirty="0" smtClean="0">
                <a:latin typeface="Corbel" pitchFamily="34" charset="0"/>
              </a:rPr>
              <a:t>:</a:t>
            </a:r>
            <a:r>
              <a:rPr lang="en-US" sz="2800" dirty="0" smtClean="0">
                <a:latin typeface="Corbel" pitchFamily="34" charset="0"/>
              </a:rPr>
              <a:t> </a:t>
            </a:r>
            <a:r>
              <a:rPr lang="en-US" sz="2000" dirty="0" err="1" smtClean="0">
                <a:latin typeface="Corbel" pitchFamily="34" charset="0"/>
              </a:rPr>
              <a:t>Courey</a:t>
            </a:r>
            <a:r>
              <a:rPr lang="en-US" sz="2000" dirty="0" smtClean="0">
                <a:latin typeface="Corbel" pitchFamily="34" charset="0"/>
              </a:rPr>
              <a:t>, S.J., </a:t>
            </a:r>
            <a:r>
              <a:rPr lang="en-US" sz="2000" dirty="0" err="1" smtClean="0">
                <a:latin typeface="Corbel" pitchFamily="34" charset="0"/>
              </a:rPr>
              <a:t>Balogh</a:t>
            </a:r>
            <a:r>
              <a:rPr lang="en-US" sz="2000" dirty="0" smtClean="0">
                <a:latin typeface="Corbel" pitchFamily="34" charset="0"/>
              </a:rPr>
              <a:t>, E., </a:t>
            </a:r>
            <a:r>
              <a:rPr lang="en-US" sz="2000" dirty="0" err="1" smtClean="0">
                <a:latin typeface="Corbel" pitchFamily="34" charset="0"/>
              </a:rPr>
              <a:t>Siker</a:t>
            </a:r>
            <a:r>
              <a:rPr lang="en-US" sz="2000" dirty="0" smtClean="0">
                <a:latin typeface="Corbel" pitchFamily="34" charset="0"/>
              </a:rPr>
              <a:t>, J. R. and Paik. </a:t>
            </a:r>
            <a:r>
              <a:rPr lang="en-US" sz="2000" i="1" dirty="0" smtClean="0">
                <a:latin typeface="Corbel" pitchFamily="34" charset="0"/>
              </a:rPr>
              <a:t>Academic music: music instruction to engage third-grade students in learning basic fraction concepts, J. </a:t>
            </a:r>
            <a:r>
              <a:rPr lang="en-US" sz="2000" i="1" dirty="0" err="1" smtClean="0">
                <a:latin typeface="Corbel" pitchFamily="34" charset="0"/>
              </a:rPr>
              <a:t>Educ</a:t>
            </a:r>
            <a:r>
              <a:rPr lang="en-US" sz="2000" i="1" dirty="0" smtClean="0">
                <a:latin typeface="Corbel" pitchFamily="34" charset="0"/>
              </a:rPr>
              <a:t> Stud Math </a:t>
            </a:r>
            <a:endParaRPr lang="el-GR" sz="2000" dirty="0" smtClean="0">
              <a:latin typeface="Corbel" pitchFamily="34" charset="0"/>
            </a:endParaRPr>
          </a:p>
          <a:p>
            <a:pPr marL="725488" indent="-630238">
              <a:lnSpc>
                <a:spcPct val="110000"/>
              </a:lnSpc>
              <a:spcBef>
                <a:spcPts val="1800"/>
              </a:spcBef>
            </a:pPr>
            <a:endParaRPr lang="el-GR" sz="2000" i="1" dirty="0">
              <a:latin typeface="Corbe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899592" y="-18256"/>
            <a:ext cx="7498080" cy="1143000"/>
          </a:xfrm>
        </p:spPr>
        <p:txBody>
          <a:bodyPr>
            <a:normAutofit/>
          </a:bodyPr>
          <a:lstStyle/>
          <a:p>
            <a:pPr algn="ctr"/>
            <a:r>
              <a:rPr lang="el-GR" sz="3400" dirty="0" smtClean="0"/>
              <a:t>Σχεδιασμός Διεπιστημονικού Σεναρίου</a:t>
            </a:r>
            <a:endParaRPr lang="el-GR" sz="3400" dirty="0"/>
          </a:p>
        </p:txBody>
      </p:sp>
      <p:grpSp>
        <p:nvGrpSpPr>
          <p:cNvPr id="2" name="9 - Ομάδα"/>
          <p:cNvGrpSpPr/>
          <p:nvPr/>
        </p:nvGrpSpPr>
        <p:grpSpPr>
          <a:xfrm>
            <a:off x="2195736" y="1107307"/>
            <a:ext cx="4278160" cy="1503951"/>
            <a:chOff x="2317684" y="1107307"/>
            <a:chExt cx="4278160" cy="1503951"/>
          </a:xfrm>
        </p:grpSpPr>
        <p:sp>
          <p:nvSpPr>
            <p:cNvPr id="9" name="Ευθεία γραμμή σύνδεσης 3"/>
            <p:cNvSpPr/>
            <p:nvPr/>
          </p:nvSpPr>
          <p:spPr>
            <a:xfrm rot="19061446">
              <a:off x="2317684" y="2589945"/>
              <a:ext cx="2436090" cy="21313"/>
            </a:xfrm>
            <a:custGeom>
              <a:avLst/>
              <a:gdLst/>
              <a:ahLst/>
              <a:cxnLst/>
              <a:rect l="0" t="0" r="0" b="0"/>
              <a:pathLst>
                <a:path>
                  <a:moveTo>
                    <a:pt x="0" y="10656"/>
                  </a:moveTo>
                  <a:lnTo>
                    <a:pt x="2436090" y="1065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3" name="5 - Ομάδα"/>
            <p:cNvGrpSpPr/>
            <p:nvPr/>
          </p:nvGrpSpPr>
          <p:grpSpPr>
            <a:xfrm>
              <a:off x="3779912" y="1107307"/>
              <a:ext cx="2815932" cy="737517"/>
              <a:chOff x="2497299" y="69317"/>
              <a:chExt cx="2815932" cy="737517"/>
            </a:xfrm>
          </p:grpSpPr>
          <p:sp>
            <p:nvSpPr>
              <p:cNvPr id="7" name="6 - Έλλειψη"/>
              <p:cNvSpPr/>
              <p:nvPr/>
            </p:nvSpPr>
            <p:spPr>
              <a:xfrm>
                <a:off x="2497299" y="69317"/>
                <a:ext cx="2815932" cy="73751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Έλλειψη 4"/>
              <p:cNvSpPr/>
              <p:nvPr/>
            </p:nvSpPr>
            <p:spPr>
              <a:xfrm>
                <a:off x="2909683" y="177324"/>
                <a:ext cx="1991164" cy="521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tx1"/>
                    </a:solidFill>
                  </a:rPr>
                  <a:t>Γενικός Σκοπός Σεναρίου</a:t>
                </a:r>
                <a:endParaRPr lang="el-GR" sz="1800" kern="1200" dirty="0">
                  <a:solidFill>
                    <a:schemeClr val="tx1"/>
                  </a:solidFill>
                </a:endParaRPr>
              </a:p>
            </p:txBody>
          </p:sp>
        </p:grpSp>
      </p:grpSp>
      <p:sp>
        <p:nvSpPr>
          <p:cNvPr id="11" name="10 - Διάγραμμα ροής: Παραπομπή"/>
          <p:cNvSpPr/>
          <p:nvPr/>
        </p:nvSpPr>
        <p:spPr>
          <a:xfrm>
            <a:off x="5184576" y="1584176"/>
            <a:ext cx="4355976" cy="2852936"/>
          </a:xfrm>
          <a:prstGeom prst="flowChartConnector">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spcBef>
                <a:spcPts val="600"/>
              </a:spcBef>
            </a:pPr>
            <a:r>
              <a:rPr lang="el-GR" sz="1700" dirty="0" smtClean="0">
                <a:solidFill>
                  <a:schemeClr val="tx1"/>
                </a:solidFill>
              </a:rPr>
              <a:t>Να συνειδητοποιήσουν οι μαθητές ότι τα Μαθηματικά, οι Φυσικές Επιστήμες, η Μουσική, αποτελούν τρεις επιστημονικούς κλάδους που συνδέονται μεταξύ τους σε επιμέρους θέματα. </a:t>
            </a:r>
          </a:p>
          <a:p>
            <a:pPr algn="ctr">
              <a:lnSpc>
                <a:spcPct val="110000"/>
              </a:lnSpc>
              <a:spcBef>
                <a:spcPts val="600"/>
              </a:spcBef>
            </a:pPr>
            <a:endParaRPr lang="el-GR" sz="1700" dirty="0"/>
          </a:p>
        </p:txBody>
      </p:sp>
      <p:grpSp>
        <p:nvGrpSpPr>
          <p:cNvPr id="6" name="15 - Ομάδα"/>
          <p:cNvGrpSpPr/>
          <p:nvPr/>
        </p:nvGrpSpPr>
        <p:grpSpPr>
          <a:xfrm>
            <a:off x="2699792" y="2204864"/>
            <a:ext cx="3937365" cy="828111"/>
            <a:chOff x="2850871" y="2348880"/>
            <a:chExt cx="3937365" cy="828111"/>
          </a:xfrm>
        </p:grpSpPr>
        <p:sp>
          <p:nvSpPr>
            <p:cNvPr id="15" name="Ευθεία γραμμή σύνδεσης 3"/>
            <p:cNvSpPr/>
            <p:nvPr/>
          </p:nvSpPr>
          <p:spPr>
            <a:xfrm rot="20350651">
              <a:off x="2850871" y="3154975"/>
              <a:ext cx="2108543" cy="22016"/>
            </a:xfrm>
            <a:custGeom>
              <a:avLst/>
              <a:gdLst/>
              <a:ahLst/>
              <a:cxnLst/>
              <a:rect l="0" t="0" r="0" b="0"/>
              <a:pathLst>
                <a:path>
                  <a:moveTo>
                    <a:pt x="0" y="11008"/>
                  </a:moveTo>
                  <a:lnTo>
                    <a:pt x="2108543" y="110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0" name="11 - Ομάδα"/>
            <p:cNvGrpSpPr/>
            <p:nvPr/>
          </p:nvGrpSpPr>
          <p:grpSpPr>
            <a:xfrm>
              <a:off x="4499992" y="2348880"/>
              <a:ext cx="2288244" cy="763005"/>
              <a:chOff x="3250326" y="1181210"/>
              <a:chExt cx="2288244" cy="763005"/>
            </a:xfrm>
          </p:grpSpPr>
          <p:sp>
            <p:nvSpPr>
              <p:cNvPr id="13" name="12 - Έλλειψη"/>
              <p:cNvSpPr/>
              <p:nvPr/>
            </p:nvSpPr>
            <p:spPr>
              <a:xfrm>
                <a:off x="3250326" y="1181210"/>
                <a:ext cx="2288244" cy="76300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Έλλειψη 4"/>
              <p:cNvSpPr/>
              <p:nvPr/>
            </p:nvSpPr>
            <p:spPr>
              <a:xfrm>
                <a:off x="3585432" y="1292949"/>
                <a:ext cx="1618032" cy="539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tx1"/>
                    </a:solidFill>
                  </a:rPr>
                  <a:t>Κεντρική Ιδέα Σεναρίου</a:t>
                </a:r>
                <a:endParaRPr lang="el-GR" sz="1800" kern="1200" dirty="0">
                  <a:solidFill>
                    <a:schemeClr val="tx1"/>
                  </a:solidFill>
                </a:endParaRPr>
              </a:p>
            </p:txBody>
          </p:sp>
        </p:grpSp>
      </p:grpSp>
      <p:sp>
        <p:nvSpPr>
          <p:cNvPr id="17" name="16 - Διάγραμμα ροής: Παραπομπή"/>
          <p:cNvSpPr/>
          <p:nvPr/>
        </p:nvSpPr>
        <p:spPr>
          <a:xfrm>
            <a:off x="4932040" y="3212976"/>
            <a:ext cx="4536504" cy="3096344"/>
          </a:xfrm>
          <a:prstGeom prst="flowChartConnector">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700" b="1" i="1" dirty="0" smtClean="0">
                <a:solidFill>
                  <a:schemeClr val="tx1"/>
                </a:solidFill>
              </a:rPr>
              <a:t>“</a:t>
            </a:r>
            <a:r>
              <a:rPr lang="el-GR" sz="1700" i="1" dirty="0" smtClean="0">
                <a:solidFill>
                  <a:schemeClr val="tx1"/>
                </a:solidFill>
              </a:rPr>
              <a:t>Η Μουσική δεν αποτελεί ένα αντικείμενο που παραμένει σε απομόνωση από τους υπόλοιπους τομείς του ΑΠΣ, αλλά είναι ένα γνωστικό αντικείμενο που συνδέεται με όλα τα υπόλοιπα</a:t>
            </a:r>
            <a:r>
              <a:rPr lang="en-US" sz="1700" b="1" i="1" dirty="0" smtClean="0">
                <a:solidFill>
                  <a:schemeClr val="tx1"/>
                </a:solidFill>
              </a:rPr>
              <a:t>”</a:t>
            </a:r>
            <a:r>
              <a:rPr lang="el-GR" sz="1700" i="1" dirty="0" smtClean="0">
                <a:solidFill>
                  <a:schemeClr val="tx1"/>
                </a:solidFill>
              </a:rPr>
              <a:t> (</a:t>
            </a:r>
            <a:r>
              <a:rPr lang="el-GR" sz="1700" b="1" dirty="0" smtClean="0">
                <a:solidFill>
                  <a:schemeClr val="tx1"/>
                </a:solidFill>
              </a:rPr>
              <a:t>ΔΕΠΠΣ</a:t>
            </a:r>
            <a:r>
              <a:rPr lang="el-GR" sz="1700" dirty="0" smtClean="0">
                <a:solidFill>
                  <a:schemeClr val="tx1"/>
                </a:solidFill>
              </a:rPr>
              <a:t>) </a:t>
            </a:r>
          </a:p>
          <a:p>
            <a:pPr algn="ctr"/>
            <a:endParaRPr lang="el-GR" sz="1700" dirty="0"/>
          </a:p>
        </p:txBody>
      </p:sp>
      <p:grpSp>
        <p:nvGrpSpPr>
          <p:cNvPr id="12" name="21 - Ομάδα"/>
          <p:cNvGrpSpPr/>
          <p:nvPr/>
        </p:nvGrpSpPr>
        <p:grpSpPr>
          <a:xfrm>
            <a:off x="2771800" y="4149080"/>
            <a:ext cx="6212512" cy="1296144"/>
            <a:chOff x="2969404" y="3429000"/>
            <a:chExt cx="5816976" cy="1336005"/>
          </a:xfrm>
        </p:grpSpPr>
        <p:sp>
          <p:nvSpPr>
            <p:cNvPr id="21" name="Ευθεία γραμμή σύνδεσης 3"/>
            <p:cNvSpPr/>
            <p:nvPr/>
          </p:nvSpPr>
          <p:spPr>
            <a:xfrm rot="648664">
              <a:off x="2969404" y="3933322"/>
              <a:ext cx="2308294" cy="22016"/>
            </a:xfrm>
            <a:custGeom>
              <a:avLst/>
              <a:gdLst/>
              <a:ahLst/>
              <a:cxnLst/>
              <a:rect l="0" t="0" r="0" b="0"/>
              <a:pathLst>
                <a:path>
                  <a:moveTo>
                    <a:pt x="0" y="11008"/>
                  </a:moveTo>
                  <a:lnTo>
                    <a:pt x="2308294" y="110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6" name="17 - Ομάδα"/>
            <p:cNvGrpSpPr/>
            <p:nvPr/>
          </p:nvGrpSpPr>
          <p:grpSpPr>
            <a:xfrm>
              <a:off x="4572000" y="3429000"/>
              <a:ext cx="4214380" cy="1336005"/>
              <a:chOff x="3634491" y="2900708"/>
              <a:chExt cx="4214380" cy="1336005"/>
            </a:xfrm>
          </p:grpSpPr>
          <p:sp>
            <p:nvSpPr>
              <p:cNvPr id="19" name="18 - Έλλειψη"/>
              <p:cNvSpPr/>
              <p:nvPr/>
            </p:nvSpPr>
            <p:spPr>
              <a:xfrm>
                <a:off x="3634491" y="2900708"/>
                <a:ext cx="4214380" cy="133600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Έλλειψη 4"/>
              <p:cNvSpPr/>
              <p:nvPr/>
            </p:nvSpPr>
            <p:spPr>
              <a:xfrm>
                <a:off x="4251673" y="3096361"/>
                <a:ext cx="2980016" cy="9446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l-GR" sz="1700" kern="1200" dirty="0" smtClean="0">
                    <a:solidFill>
                      <a:schemeClr val="tx1"/>
                    </a:solidFill>
                  </a:rPr>
                  <a:t>Δεν απαιτείται ο/η εκπαιδευτικός να κατέχει ειδικές γνώσεις   μουσικής παιδείας. </a:t>
                </a:r>
              </a:p>
            </p:txBody>
          </p:sp>
        </p:grpSp>
      </p:grpSp>
      <p:grpSp>
        <p:nvGrpSpPr>
          <p:cNvPr id="18" name="26 - Ομάδα"/>
          <p:cNvGrpSpPr/>
          <p:nvPr/>
        </p:nvGrpSpPr>
        <p:grpSpPr>
          <a:xfrm>
            <a:off x="3131840" y="3068960"/>
            <a:ext cx="5546026" cy="939514"/>
            <a:chOff x="3274446" y="3501008"/>
            <a:chExt cx="5546026" cy="939514"/>
          </a:xfrm>
        </p:grpSpPr>
        <p:sp>
          <p:nvSpPr>
            <p:cNvPr id="26" name="Ευθεία γραμμή σύνδεσης 3"/>
            <p:cNvSpPr/>
            <p:nvPr/>
          </p:nvSpPr>
          <p:spPr>
            <a:xfrm rot="21354092">
              <a:off x="3274446" y="4065674"/>
              <a:ext cx="1718679" cy="22016"/>
            </a:xfrm>
            <a:custGeom>
              <a:avLst/>
              <a:gdLst/>
              <a:ahLst/>
              <a:cxnLst/>
              <a:rect l="0" t="0" r="0" b="0"/>
              <a:pathLst>
                <a:path>
                  <a:moveTo>
                    <a:pt x="0" y="11008"/>
                  </a:moveTo>
                  <a:lnTo>
                    <a:pt x="1718679" y="1100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2" name="22 - Ομάδα"/>
            <p:cNvGrpSpPr/>
            <p:nvPr/>
          </p:nvGrpSpPr>
          <p:grpSpPr>
            <a:xfrm>
              <a:off x="4427984" y="3501008"/>
              <a:ext cx="4392488" cy="939514"/>
              <a:chOff x="3333960" y="1971620"/>
              <a:chExt cx="4048936" cy="939514"/>
            </a:xfrm>
          </p:grpSpPr>
          <p:sp>
            <p:nvSpPr>
              <p:cNvPr id="24" name="23 - Έλλειψη"/>
              <p:cNvSpPr/>
              <p:nvPr/>
            </p:nvSpPr>
            <p:spPr>
              <a:xfrm>
                <a:off x="3333960" y="1971620"/>
                <a:ext cx="4048936" cy="93951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Έλλειψη 4"/>
              <p:cNvSpPr/>
              <p:nvPr/>
            </p:nvSpPr>
            <p:spPr>
              <a:xfrm>
                <a:off x="3926913" y="2109209"/>
                <a:ext cx="2863030" cy="6643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kern="1200" dirty="0" smtClean="0">
                    <a:solidFill>
                      <a:schemeClr val="tx1"/>
                    </a:solidFill>
                  </a:rPr>
                  <a:t>Απευθύνεται σε μαθητές- τριες της Ε΄ τάξης δημοτικού.</a:t>
                </a:r>
              </a:p>
            </p:txBody>
          </p:sp>
        </p:grpSp>
      </p:grpSp>
      <p:grpSp>
        <p:nvGrpSpPr>
          <p:cNvPr id="23" name="31 - Ομάδα"/>
          <p:cNvGrpSpPr/>
          <p:nvPr/>
        </p:nvGrpSpPr>
        <p:grpSpPr>
          <a:xfrm>
            <a:off x="1259632" y="5013176"/>
            <a:ext cx="5603223" cy="1731483"/>
            <a:chOff x="1417049" y="5126517"/>
            <a:chExt cx="5603223" cy="1731483"/>
          </a:xfrm>
        </p:grpSpPr>
        <p:sp>
          <p:nvSpPr>
            <p:cNvPr id="31" name="Ευθεία γραμμή σύνδεσης 3"/>
            <p:cNvSpPr/>
            <p:nvPr/>
          </p:nvSpPr>
          <p:spPr>
            <a:xfrm rot="2028615">
              <a:off x="1417049" y="5126517"/>
              <a:ext cx="2486201" cy="27333"/>
            </a:xfrm>
            <a:custGeom>
              <a:avLst/>
              <a:gdLst/>
              <a:ahLst/>
              <a:cxnLst/>
              <a:rect l="0" t="0" r="0" b="0"/>
              <a:pathLst>
                <a:path>
                  <a:moveTo>
                    <a:pt x="0" y="13666"/>
                  </a:moveTo>
                  <a:lnTo>
                    <a:pt x="2486201" y="1366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7" name="27 - Ομάδα"/>
            <p:cNvGrpSpPr/>
            <p:nvPr/>
          </p:nvGrpSpPr>
          <p:grpSpPr>
            <a:xfrm>
              <a:off x="1547664" y="5445224"/>
              <a:ext cx="5472608" cy="1412776"/>
              <a:chOff x="1278977" y="4624159"/>
              <a:chExt cx="5230286" cy="943506"/>
            </a:xfrm>
          </p:grpSpPr>
          <p:sp>
            <p:nvSpPr>
              <p:cNvPr id="29" name="28 - Έλλειψη"/>
              <p:cNvSpPr/>
              <p:nvPr/>
            </p:nvSpPr>
            <p:spPr>
              <a:xfrm>
                <a:off x="1278977" y="4624159"/>
                <a:ext cx="5230286" cy="94350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Έλλειψη 4"/>
              <p:cNvSpPr/>
              <p:nvPr/>
            </p:nvSpPr>
            <p:spPr>
              <a:xfrm>
                <a:off x="1908131" y="4735160"/>
                <a:ext cx="3837256" cy="667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kern="1200" dirty="0" smtClean="0">
                    <a:solidFill>
                      <a:schemeClr val="tx1"/>
                    </a:solidFill>
                  </a:rPr>
                  <a:t>Αποτελείται από </a:t>
                </a:r>
                <a:r>
                  <a:rPr lang="el-GR" sz="1800" b="1" kern="1200" dirty="0" smtClean="0">
                    <a:solidFill>
                      <a:schemeClr val="tx1"/>
                    </a:solidFill>
                  </a:rPr>
                  <a:t>τέσσερις ενότητες </a:t>
                </a:r>
                <a:r>
                  <a:rPr lang="el-GR" sz="1800" kern="1200" dirty="0" smtClean="0">
                    <a:solidFill>
                      <a:schemeClr val="tx1"/>
                    </a:solidFill>
                  </a:rPr>
                  <a:t>και για την υλοποίησή του απαιτούνται </a:t>
                </a:r>
                <a:r>
                  <a:rPr lang="en-US" sz="1800" kern="1200" dirty="0" smtClean="0">
                    <a:solidFill>
                      <a:schemeClr val="tx1"/>
                    </a:solidFill>
                  </a:rPr>
                  <a:t>     </a:t>
                </a:r>
                <a:r>
                  <a:rPr lang="el-GR" sz="1800" b="1" kern="1200" dirty="0" smtClean="0">
                    <a:solidFill>
                      <a:schemeClr val="tx1"/>
                    </a:solidFill>
                  </a:rPr>
                  <a:t>11 – 12 διδακτικές ώρες</a:t>
                </a:r>
                <a:r>
                  <a:rPr lang="el-GR" sz="1800" kern="1200" dirty="0" smtClean="0">
                    <a:solidFill>
                      <a:schemeClr val="tx1"/>
                    </a:solidFill>
                  </a:rPr>
                  <a:t>. </a:t>
                </a:r>
                <a:endParaRPr lang="el-GR" sz="1800" kern="1200" dirty="0">
                  <a:solidFill>
                    <a:schemeClr val="tx1"/>
                  </a:solidFill>
                </a:endParaRPr>
              </a:p>
            </p:txBody>
          </p:sp>
        </p:grpSp>
      </p:grpSp>
      <p:sp>
        <p:nvSpPr>
          <p:cNvPr id="5" name="4 - Στρογγυλεμένο ορθογώνιο"/>
          <p:cNvSpPr/>
          <p:nvPr/>
        </p:nvSpPr>
        <p:spPr>
          <a:xfrm>
            <a:off x="683568" y="2276872"/>
            <a:ext cx="2735919" cy="2613697"/>
          </a:xfrm>
          <a:prstGeom prst="round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1500"/>
                            </p:stCondLst>
                            <p:childTnLst>
                              <p:par>
                                <p:cTn id="12" presetID="10" presetClass="entr" presetSubtype="0" fill="hold" grpId="0" nodeType="afterEffect">
                                  <p:stCondLst>
                                    <p:cond delay="1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par>
                          <p:cTn id="30" fill="hold">
                            <p:stCondLst>
                              <p:cond delay="0"/>
                            </p:stCondLst>
                            <p:childTnLst>
                              <p:par>
                                <p:cTn id="31" presetID="1" presetClass="entr" presetSubtype="0" fill="hold" nodeType="afterEffect">
                                  <p:stCondLst>
                                    <p:cond delay="50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srcRect l="1693" t="22474" r="928"/>
          <a:stretch>
            <a:fillRect/>
          </a:stretch>
        </p:blipFill>
        <p:spPr bwMode="auto">
          <a:xfrm>
            <a:off x="611560" y="1052736"/>
            <a:ext cx="7920880" cy="2483920"/>
          </a:xfrm>
          <a:prstGeom prst="rect">
            <a:avLst/>
          </a:prstGeom>
          <a:noFill/>
          <a:ln w="9525">
            <a:noFill/>
            <a:miter lim="800000"/>
            <a:headEnd/>
            <a:tailEnd/>
          </a:ln>
        </p:spPr>
      </p:pic>
      <p:pic>
        <p:nvPicPr>
          <p:cNvPr id="23554" name="Picture 2"/>
          <p:cNvPicPr>
            <a:picLocks noChangeAspect="1" noChangeArrowheads="1"/>
          </p:cNvPicPr>
          <p:nvPr/>
        </p:nvPicPr>
        <p:blipFill>
          <a:blip r:embed="rId4" cstate="print"/>
          <a:srcRect l="900" t="875" b="63251"/>
          <a:stretch>
            <a:fillRect/>
          </a:stretch>
        </p:blipFill>
        <p:spPr bwMode="auto">
          <a:xfrm>
            <a:off x="611560" y="3501008"/>
            <a:ext cx="7932284" cy="3096000"/>
          </a:xfrm>
          <a:prstGeom prst="rect">
            <a:avLst/>
          </a:prstGeom>
          <a:noFill/>
          <a:ln w="9525">
            <a:noFill/>
            <a:miter lim="800000"/>
            <a:headEnd/>
            <a:tailEnd/>
          </a:ln>
        </p:spPr>
      </p:pic>
      <p:sp>
        <p:nvSpPr>
          <p:cNvPr id="4" name="1 - Τίτλος"/>
          <p:cNvSpPr>
            <a:spLocks noGrp="1"/>
          </p:cNvSpPr>
          <p:nvPr>
            <p:ph type="title"/>
          </p:nvPr>
        </p:nvSpPr>
        <p:spPr>
          <a:xfrm>
            <a:off x="971600" y="116632"/>
            <a:ext cx="7498080" cy="1143000"/>
          </a:xfrm>
        </p:spPr>
        <p:txBody>
          <a:bodyPr>
            <a:normAutofit/>
          </a:bodyPr>
          <a:lstStyle/>
          <a:p>
            <a:pPr algn="ctr"/>
            <a:r>
              <a:rPr lang="el-GR" sz="3600" dirty="0" smtClean="0"/>
              <a:t>Εννοιολογικό Περιεχόμενο (1/2)</a:t>
            </a:r>
            <a:endParaRPr lang="el-GR" sz="36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873" t="38167"/>
          <a:stretch>
            <a:fillRect/>
          </a:stretch>
        </p:blipFill>
        <p:spPr bwMode="auto">
          <a:xfrm>
            <a:off x="611560" y="980728"/>
            <a:ext cx="8172400" cy="5544000"/>
          </a:xfrm>
          <a:prstGeom prst="rect">
            <a:avLst/>
          </a:prstGeom>
          <a:noFill/>
          <a:ln w="9525">
            <a:noFill/>
            <a:miter lim="800000"/>
            <a:headEnd/>
            <a:tailEnd/>
          </a:ln>
        </p:spPr>
      </p:pic>
      <p:sp>
        <p:nvSpPr>
          <p:cNvPr id="3" name="1 - Τίτλος"/>
          <p:cNvSpPr>
            <a:spLocks noGrp="1"/>
          </p:cNvSpPr>
          <p:nvPr>
            <p:ph type="title"/>
          </p:nvPr>
        </p:nvSpPr>
        <p:spPr>
          <a:xfrm>
            <a:off x="1187624" y="-27384"/>
            <a:ext cx="7498080" cy="1143000"/>
          </a:xfrm>
        </p:spPr>
        <p:txBody>
          <a:bodyPr>
            <a:normAutofit/>
          </a:bodyPr>
          <a:lstStyle/>
          <a:p>
            <a:pPr algn="ctr"/>
            <a:r>
              <a:rPr lang="el-GR" sz="3600" dirty="0" smtClean="0"/>
              <a:t>Εννοιολογικό Περιεχόμενο (2/2)</a:t>
            </a:r>
            <a:endParaRPr lang="el-GR" sz="3600"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1|13.9|24.7|13.3"/>
</p:tagLst>
</file>

<file path=ppt/tags/tag2.xml><?xml version="1.0" encoding="utf-8"?>
<p:tagLst xmlns:a="http://schemas.openxmlformats.org/drawingml/2006/main" xmlns:r="http://schemas.openxmlformats.org/officeDocument/2006/relationships" xmlns:p="http://schemas.openxmlformats.org/presentationml/2006/main">
  <p:tag name="TIMING" val="|9.7|8.5|4.6|4.9"/>
</p:tagLst>
</file>

<file path=ppt/tags/tag3.xml><?xml version="1.0" encoding="utf-8"?>
<p:tagLst xmlns:a="http://schemas.openxmlformats.org/drawingml/2006/main" xmlns:r="http://schemas.openxmlformats.org/officeDocument/2006/relationships" xmlns:p="http://schemas.openxmlformats.org/presentationml/2006/main">
  <p:tag name="TIMING" val="|26.5|19.1"/>
</p:tagLst>
</file>

<file path=ppt/tags/tag4.xml><?xml version="1.0" encoding="utf-8"?>
<p:tagLst xmlns:a="http://schemas.openxmlformats.org/drawingml/2006/main" xmlns:r="http://schemas.openxmlformats.org/officeDocument/2006/relationships" xmlns:p="http://schemas.openxmlformats.org/presentationml/2006/main">
  <p:tag name="TIMING" val="|15.6|13|13.3"/>
</p:tagLst>
</file>

<file path=ppt/tags/tag5.xml><?xml version="1.0" encoding="utf-8"?>
<p:tagLst xmlns:a="http://schemas.openxmlformats.org/drawingml/2006/main" xmlns:r="http://schemas.openxmlformats.org/officeDocument/2006/relationships" xmlns:p="http://schemas.openxmlformats.org/presentationml/2006/main">
  <p:tag name="TIMING" val="|2.7|15.4|46.2|13"/>
</p:tagLst>
</file>

<file path=ppt/tags/tag6.xml><?xml version="1.0" encoding="utf-8"?>
<p:tagLst xmlns:a="http://schemas.openxmlformats.org/drawingml/2006/main" xmlns:r="http://schemas.openxmlformats.org/officeDocument/2006/relationships" xmlns:p="http://schemas.openxmlformats.org/presentationml/2006/main">
  <p:tag name="TIMING" val="|22.1|5.8|4.8|29.7|29.2|57.7|5.5|6.3|33.3|17.2|24.7"/>
</p:tagLst>
</file>

<file path=ppt/tags/tag7.xml><?xml version="1.0" encoding="utf-8"?>
<p:tagLst xmlns:a="http://schemas.openxmlformats.org/drawingml/2006/main" xmlns:r="http://schemas.openxmlformats.org/officeDocument/2006/relationships" xmlns:p="http://schemas.openxmlformats.org/presentationml/2006/main">
  <p:tag name="TIMING" val="|1|20|8.7|12.6"/>
</p:tagLst>
</file>

<file path=ppt/tags/tag8.xml><?xml version="1.0" encoding="utf-8"?>
<p:tagLst xmlns:a="http://schemas.openxmlformats.org/drawingml/2006/main" xmlns:r="http://schemas.openxmlformats.org/officeDocument/2006/relationships" xmlns:p="http://schemas.openxmlformats.org/presentationml/2006/main">
  <p:tag name="TIMING" val="|2.5|12.5"/>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4718</Words>
  <Application>Microsoft Office PowerPoint</Application>
  <PresentationFormat>Προβολή στην οθόνη (4:3)</PresentationFormat>
  <Paragraphs>403</Paragraphs>
  <Slides>46</Slides>
  <Notes>37</Notes>
  <HiddenSlides>0</HiddenSlides>
  <MMClips>1</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46</vt:i4>
      </vt:variant>
    </vt:vector>
  </HeadingPairs>
  <TitlesOfParts>
    <vt:vector size="48" baseType="lpstr">
      <vt:lpstr>Θέμα του Office</vt:lpstr>
      <vt:lpstr>Παρουσίαση</vt:lpstr>
      <vt:lpstr>«Μια πρόταση κοινής προσέγγισης εννοιών της Μουσικής,  των Μαθηματικών και της Φυσικής  στο Δημοτικό Σχολείο»</vt:lpstr>
      <vt:lpstr>Θέμα εργασίας</vt:lpstr>
      <vt:lpstr>Διεπιστημονική Προσέγγιση </vt:lpstr>
      <vt:lpstr> Η Δομή της σημερινής μου Παρουσίασης</vt:lpstr>
      <vt:lpstr>Διαφάνεια 5</vt:lpstr>
      <vt:lpstr>Έρευνες</vt:lpstr>
      <vt:lpstr>Σχεδιασμός Διεπιστημονικού Σεναρίου</vt:lpstr>
      <vt:lpstr>Εννοιολογικό Περιεχόμενο (1/2)</vt:lpstr>
      <vt:lpstr>Εννοιολογικό Περιεχόμενο (2/2)</vt:lpstr>
      <vt:lpstr>Διδακτικές Ενότητες - Δραστηριότητες</vt:lpstr>
      <vt:lpstr>Παραγωγή Υλικού </vt:lpstr>
      <vt:lpstr>Εφαρμογή Σεναρίου</vt:lpstr>
      <vt:lpstr>Υλικό – Δραστηριότητες «Μουσικά Μαθηματικά»  (2η ενότητα)</vt:lpstr>
      <vt:lpstr>Διαφάνεια 14</vt:lpstr>
      <vt:lpstr>Διαφάνεια 15</vt:lpstr>
      <vt:lpstr>Διαφάνεια 16</vt:lpstr>
      <vt:lpstr>Διαφάνεια 17</vt:lpstr>
      <vt:lpstr>Διαφάνεια 18</vt:lpstr>
      <vt:lpstr>Διαφάνεια 19</vt:lpstr>
      <vt:lpstr>Διαφάνεια 20</vt:lpstr>
      <vt:lpstr>Αξιολόγηση Σεναρίου</vt:lpstr>
      <vt:lpstr>Αξιολόγηση Σεναρίου 2ης Ενότητας «Μουσικά Μαθηματικά»</vt:lpstr>
      <vt:lpstr>Λεκτική – Περιγραφική  Καταγραφή  της σκέψης  (Σωστές Απαντήσεις)</vt:lpstr>
      <vt:lpstr>Διαφάνεια 24</vt:lpstr>
      <vt:lpstr>Μαθηματική Καταγραφή της σκέψης (Σωστές απαντήσεις)</vt:lpstr>
      <vt:lpstr>Μαθηματική Καταγραφή της σκέψης (Σωστές απαντήσεις)</vt:lpstr>
      <vt:lpstr>Μαθηματική Καταγραφή της σκέψης (Λανθασμένες απαντήσεις)</vt:lpstr>
      <vt:lpstr>Μουσική Καταγραφή της σκέψης (Σωστές απαντήσεις)</vt:lpstr>
      <vt:lpstr>Μουσική Καταγραφή της σκέψης (Λανθασμένες απαντήσεις)</vt:lpstr>
      <vt:lpstr>Συγκεντρωτικός Πίνακας Απαντήσεων </vt:lpstr>
      <vt:lpstr>Μοντέλο Μουσικής Αναπαράστασης  (σωστές απαντήσεις)</vt:lpstr>
      <vt:lpstr>Μοντέλο Μουσικής Αναπαράστασης  (λανθασμένες απαντήσεις)</vt:lpstr>
      <vt:lpstr>Ανάλυση και Αποτελέσματα</vt:lpstr>
      <vt:lpstr>Υλικό – Δραστηριότητες  «Ηχοκατασκευές»  (4η ενότητα)</vt:lpstr>
      <vt:lpstr>Κατασκευές Μονόχορδων Οργάνων</vt:lpstr>
      <vt:lpstr>Διαφάνεια 36</vt:lpstr>
      <vt:lpstr>Διαφάνεια 37</vt:lpstr>
      <vt:lpstr>Ομαδικές Εργασίες με τα Μονόχορδα</vt:lpstr>
      <vt:lpstr>Διαφοροποιημένα Φύλλα Εργασίας   για τις ομάδες </vt:lpstr>
      <vt:lpstr>Αξιολόγηση Σεναρίου 4ης Ενότητας «Ηχοκατασκευές»</vt:lpstr>
      <vt:lpstr>Σύγκριση αρχικών και τελικών παρατηρήσεων </vt:lpstr>
      <vt:lpstr>Ανάλυση και Αποτελέσματα</vt:lpstr>
      <vt:lpstr>Προτάσεις</vt:lpstr>
      <vt:lpstr>Διαφάνεια 44</vt:lpstr>
      <vt:lpstr>Ζωγραφιές</vt:lpstr>
      <vt:lpstr>Διαφάνεια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«Μια πρόταση κοινής προσέγγισης εννοιών  της Μουσικής, των Μαθηματικών και της Φυσικής στο Δημοτικό Σχολείο»</dc:title>
  <dc:creator>Κική</dc:creator>
  <cp:lastModifiedBy>Κική</cp:lastModifiedBy>
  <cp:revision>36</cp:revision>
  <dcterms:created xsi:type="dcterms:W3CDTF">2014-11-30T17:51:45Z</dcterms:created>
  <dcterms:modified xsi:type="dcterms:W3CDTF">2014-12-04T22:43:54Z</dcterms:modified>
</cp:coreProperties>
</file>