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82" r:id="rId2"/>
    <p:sldId id="306" r:id="rId3"/>
    <p:sldId id="307" r:id="rId4"/>
    <p:sldId id="291" r:id="rId5"/>
    <p:sldId id="301" r:id="rId6"/>
    <p:sldId id="302" r:id="rId7"/>
    <p:sldId id="303" r:id="rId8"/>
    <p:sldId id="304" r:id="rId9"/>
    <p:sldId id="305" r:id="rId10"/>
    <p:sldId id="308" r:id="rId11"/>
    <p:sldId id="296" r:id="rId12"/>
    <p:sldId id="309" r:id="rId13"/>
    <p:sldId id="310" r:id="rId14"/>
    <p:sldId id="311" r:id="rId15"/>
    <p:sldId id="297" r:id="rId16"/>
    <p:sldId id="298" r:id="rId17"/>
    <p:sldId id="312" r:id="rId18"/>
    <p:sldId id="313" r:id="rId19"/>
    <p:sldId id="299" r:id="rId20"/>
    <p:sldId id="27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Μεσαίο στυλ 3 - Έμφαση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Μεσαίο στυλ 4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Στυλ με θέμα 1 - Έμφαση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27F97BB-C833-4FB7-BDE5-3F7075034690}" styleName="Στυλ με θέμα 2 - Έμφαση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Στυλ με θέμα 2 - Έμφαση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Στυλ με θέμα 2 - Έμφαση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Στυλ με θέμα 2 - Έμφαση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FD0F851-EC5A-4D38-B0AD-8093EC10F338}" styleName="Φωτεινό στυλ 1 - Έμφαση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Φωτεινό στυλ 1 - Έμφαση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D27102A9-8310-4765-A935-A1911B00CA55}" styleName="Φωτεινό στυλ 1 - Έμφαση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Φωτεινό στυλ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20/12/2025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12/20/2025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12/20/2025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12/20/2025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12/20/2025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39"/>
            <a:ext cx="8791575" cy="3181651"/>
          </a:xfrm>
        </p:spPr>
        <p:txBody>
          <a:bodyPr>
            <a:normAutofit/>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700" cap="none" dirty="0">
                <a:solidFill>
                  <a:schemeClr val="bg2"/>
                </a:solidFill>
                <a:latin typeface="+mj-lt"/>
                <a:ea typeface="Calibri" panose="020F0502020204030204" pitchFamily="34" charset="0"/>
                <a:cs typeface="Calibri" panose="020F0502020204030204" pitchFamily="34" charset="0"/>
              </a:rPr>
              <a:t>Ακαδημαϊκό έτος 202</a:t>
            </a:r>
            <a:r>
              <a:rPr lang="en-US" sz="1700" cap="none" dirty="0">
                <a:solidFill>
                  <a:schemeClr val="bg2"/>
                </a:solidFill>
                <a:latin typeface="+mj-lt"/>
                <a:ea typeface="Calibri" panose="020F0502020204030204" pitchFamily="34" charset="0"/>
                <a:cs typeface="Calibri" panose="020F0502020204030204" pitchFamily="34" charset="0"/>
              </a:rPr>
              <a:t>5</a:t>
            </a:r>
            <a:r>
              <a:rPr lang="el-GR" sz="1700" cap="none" dirty="0">
                <a:solidFill>
                  <a:schemeClr val="bg2"/>
                </a:solidFill>
                <a:latin typeface="+mj-lt"/>
                <a:ea typeface="Calibri" panose="020F0502020204030204" pitchFamily="34" charset="0"/>
                <a:cs typeface="Calibri" panose="020F0502020204030204" pitchFamily="34" charset="0"/>
              </a:rPr>
              <a:t> – 202</a:t>
            </a:r>
            <a:r>
              <a:rPr lang="en-US" sz="1700" cap="none" dirty="0">
                <a:solidFill>
                  <a:schemeClr val="bg2"/>
                </a:solidFill>
                <a:latin typeface="+mj-lt"/>
                <a:ea typeface="Calibri" panose="020F0502020204030204" pitchFamily="34" charset="0"/>
                <a:cs typeface="Calibri" panose="020F0502020204030204" pitchFamily="34" charset="0"/>
              </a:rPr>
              <a:t>6</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7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1</a:t>
            </a:r>
            <a:r>
              <a:rPr kumimoji="0" lang="en-US" sz="17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1</a:t>
            </a:r>
            <a:endParaRPr kumimoji="0" lang="el-GR" sz="17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endParaRPr>
          </a:p>
          <a:p>
            <a:pPr marR="0" lvl="0" defTabSz="457200" rtl="0" eaLnBrk="1" fontAlgn="auto" latinLnBrk="0" hangingPunct="1">
              <a:lnSpc>
                <a:spcPct val="100000"/>
              </a:lnSpc>
              <a:spcBef>
                <a:spcPts val="1000"/>
              </a:spcBef>
              <a:spcAft>
                <a:spcPts val="0"/>
              </a:spcAft>
              <a:buClr>
                <a:srgbClr val="353535"/>
              </a:buClr>
              <a:buSzTx/>
              <a:tabLst/>
              <a:defRPr/>
            </a:pPr>
            <a:r>
              <a:rPr lang="el-GR" sz="1700" cap="none" dirty="0">
                <a:solidFill>
                  <a:schemeClr val="bg2"/>
                </a:solidFill>
                <a:latin typeface="+mj-lt"/>
                <a:ea typeface="Calibri" panose="020F0502020204030204" pitchFamily="34" charset="0"/>
                <a:cs typeface="Calibri" panose="020F0502020204030204" pitchFamily="34" charset="0"/>
              </a:rPr>
              <a:t>Διεθνές και </a:t>
            </a:r>
            <a:r>
              <a:rPr lang="el-GR" sz="1700" cap="none" dirty="0" err="1">
                <a:solidFill>
                  <a:schemeClr val="bg2"/>
                </a:solidFill>
                <a:latin typeface="+mj-lt"/>
                <a:ea typeface="Calibri" panose="020F0502020204030204" pitchFamily="34" charset="0"/>
                <a:cs typeface="Calibri" panose="020F0502020204030204" pitchFamily="34" charset="0"/>
              </a:rPr>
              <a:t>Ενωσιακό</a:t>
            </a:r>
            <a:r>
              <a:rPr lang="el-GR" sz="1700" cap="none" dirty="0">
                <a:solidFill>
                  <a:schemeClr val="bg2"/>
                </a:solidFill>
                <a:latin typeface="+mj-lt"/>
                <a:ea typeface="Calibri" panose="020F0502020204030204" pitchFamily="34" charset="0"/>
                <a:cs typeface="Calibri" panose="020F0502020204030204" pitchFamily="34" charset="0"/>
              </a:rPr>
              <a:t> Δίκαιο της Κλιματικής Αλλαγής - Ο Εθνικός Κλιματικός νόμος </a:t>
            </a: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6A71B57-CF02-6C58-3DFF-D5874326E99E}"/>
              </a:ext>
            </a:extLst>
          </p:cNvPr>
          <p:cNvSpPr>
            <a:spLocks noGrp="1"/>
          </p:cNvSpPr>
          <p:nvPr>
            <p:ph type="title"/>
          </p:nvPr>
        </p:nvSpPr>
        <p:spPr>
          <a:xfrm>
            <a:off x="1141413" y="618518"/>
            <a:ext cx="9905998" cy="846215"/>
          </a:xfrm>
        </p:spPr>
        <p:txBody>
          <a:bodyPr>
            <a:normAutofit/>
          </a:bodyPr>
          <a:lstStyle/>
          <a:p>
            <a:pPr algn="ctr"/>
            <a:r>
              <a:rPr lang="el-GR" sz="2000" b="1" dirty="0">
                <a:solidFill>
                  <a:schemeClr val="bg2"/>
                </a:solidFill>
              </a:rPr>
              <a:t>ΙΙΙ. Η </a:t>
            </a:r>
            <a:r>
              <a:rPr lang="el-GR" sz="2000" b="1" dirty="0" err="1">
                <a:solidFill>
                  <a:schemeClr val="bg2"/>
                </a:solidFill>
              </a:rPr>
              <a:t>δρΑση</a:t>
            </a:r>
            <a:r>
              <a:rPr lang="el-GR" sz="2000" b="1" dirty="0">
                <a:solidFill>
                  <a:schemeClr val="bg2"/>
                </a:solidFill>
              </a:rPr>
              <a:t> της Ε.Ε. για την </a:t>
            </a:r>
            <a:r>
              <a:rPr lang="el-GR" sz="2000" b="1" dirty="0" err="1">
                <a:solidFill>
                  <a:schemeClr val="bg2"/>
                </a:solidFill>
              </a:rPr>
              <a:t>αντιμετΩπιση</a:t>
            </a:r>
            <a:r>
              <a:rPr lang="el-GR" sz="2000" b="1" dirty="0">
                <a:solidFill>
                  <a:schemeClr val="bg2"/>
                </a:solidFill>
              </a:rPr>
              <a:t> της </a:t>
            </a:r>
            <a:r>
              <a:rPr lang="el-GR" sz="2000" b="1" dirty="0" err="1">
                <a:solidFill>
                  <a:schemeClr val="bg2"/>
                </a:solidFill>
              </a:rPr>
              <a:t>κλιματικΗς</a:t>
            </a:r>
            <a:r>
              <a:rPr lang="el-GR" sz="2000" b="1" dirty="0">
                <a:solidFill>
                  <a:schemeClr val="bg2"/>
                </a:solidFill>
              </a:rPr>
              <a:t> </a:t>
            </a:r>
            <a:r>
              <a:rPr lang="el-GR" sz="2000" b="1" dirty="0" err="1">
                <a:solidFill>
                  <a:schemeClr val="bg2"/>
                </a:solidFill>
              </a:rPr>
              <a:t>αλλαγΗς</a:t>
            </a:r>
            <a:r>
              <a:rPr lang="el-GR" sz="2000" b="1" dirty="0">
                <a:solidFill>
                  <a:schemeClr val="bg2"/>
                </a:solidFill>
              </a:rPr>
              <a:t> (2)</a:t>
            </a:r>
            <a:endParaRPr lang="en-US" sz="2000" b="1" dirty="0">
              <a:solidFill>
                <a:schemeClr val="bg2"/>
              </a:solidFill>
            </a:endParaRPr>
          </a:p>
        </p:txBody>
      </p:sp>
      <p:sp>
        <p:nvSpPr>
          <p:cNvPr id="3" name="Θέση περιεχομένου 2">
            <a:extLst>
              <a:ext uri="{FF2B5EF4-FFF2-40B4-BE49-F238E27FC236}">
                <a16:creationId xmlns:a16="http://schemas.microsoft.com/office/drawing/2014/main" id="{13F89DCF-C771-EDE0-7CB8-58FFB6A0560F}"/>
              </a:ext>
            </a:extLst>
          </p:cNvPr>
          <p:cNvSpPr>
            <a:spLocks noGrp="1"/>
          </p:cNvSpPr>
          <p:nvPr>
            <p:ph idx="1"/>
          </p:nvPr>
        </p:nvSpPr>
        <p:spPr>
          <a:xfrm>
            <a:off x="1141412" y="1600200"/>
            <a:ext cx="9905999" cy="4191001"/>
          </a:xfrm>
        </p:spPr>
        <p:txBody>
          <a:bodyPr>
            <a:normAutofit lnSpcReduction="10000"/>
          </a:bodyPr>
          <a:lstStyle/>
          <a:p>
            <a:pPr>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Ο στόχος αυτός στέφθηκε με επιτυχία, καθώς η ΕΕ κατόρθωσε έως το 2020 να μειώσει τις εκπομπές κατά 31% σε σχέση με τα επίπεδα του 1990. Έτσι ξεπέρασε κατά πολύ τον στόχο μείωσης των εκπομπών κατά 20%  που της είχε τεθεί από το Πρωτόκολλο του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Κυότο</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κατά τη δεύτερη περίοδο δέσμευσης (2013-2020).</a:t>
            </a:r>
          </a:p>
          <a:p>
            <a:pPr algn="just">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2014</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Η Ευρωπαϊκή Επιτροπή ανακοίνωσε το «Πλαίσιο πολιτικής της ΕΕ για το κλίμα και την ενέργεια (2020 έως 2030)» (</a:t>
            </a:r>
            <a:r>
              <a:rPr lang="pt-BR" sz="1300" dirty="0">
                <a:solidFill>
                  <a:srgbClr val="002060"/>
                </a:solidFill>
                <a:latin typeface="Calibri" panose="020F0502020204030204" pitchFamily="34" charset="0"/>
                <a:ea typeface="Calibri" panose="020F0502020204030204" pitchFamily="34" charset="0"/>
                <a:cs typeface="Calibri" panose="020F0502020204030204" pitchFamily="34" charset="0"/>
              </a:rPr>
              <a:t>COM(2014) 15 final/2 της 28.1.2014</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με βασικά σημεία - στόχους: </a:t>
            </a:r>
          </a:p>
          <a:p>
            <a:pPr lvl="1" algn="just">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τη μείωση των αερίων του θερμοκηπίου τουλάχιστον κατά 40% έως το 2030 σε σύγκριση με το 1990, </a:t>
            </a:r>
          </a:p>
          <a:p>
            <a:pPr lvl="1" algn="just">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την κατανάλωση ενέργειας τουλάχιστον κατά 32% από ανανεώσιμες πηγές ενέργειας, και </a:t>
            </a:r>
          </a:p>
          <a:p>
            <a:pPr lvl="1" algn="just">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την εξοικονόμηση ενέργειας κατά 32,5% </a:t>
            </a:r>
          </a:p>
          <a:p>
            <a:pPr algn="just">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Όλοι αυτοί οι στόχοι έλαβαν τη μορφή δεσμευτικών νομοθετικών μέτρων (Κανονισμοί 2018/841 και 2018/842, οδηγία 2018/2001 για την προώθηση της χρήσης ενέργειας από ανανεώσιμες πηγές, οδηγία 2018/2002/ΕΕ σχετικά με την ενεργειακή απόδοση)</a:t>
            </a:r>
          </a:p>
          <a:p>
            <a:pPr algn="just">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2015-2016</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ΕΕ υπέγραψε τη Συμφωνία των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Παρισίων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την οποία επικύρωσε με την απόφαση 2016/1841 του Συμβουλίου στις 5.10.2016 </a:t>
            </a:r>
          </a:p>
          <a:p>
            <a:pPr algn="just">
              <a:lnSpc>
                <a:spcPct val="100000"/>
              </a:lnSpc>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2018:</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Εγκρίθηκε ο Κανονισμός για «τη Διακυβέρνηση της Ενεργειακής Ένωσης και της Δράσης για το Κλίμα» (2018/1899) με σκοπό την εγκαθίδρυση ενός εύρωστου συστήματος ενεργειακής διακυβέρνησης -τέθηκε σε ισχύ τον Δεκέμβριο 2018. Ο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μηχανισμός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διακυβέρνησης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βασίζεται</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σε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μακροπρόθεσμες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στρατηγικές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σε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ενοποιημένα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Εθνικα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Σχέδια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για την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Ενέργεια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το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Κλίμα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(ΕΣΕΚ) που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καλύπτουν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δεκαετείς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περιόδους</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πρώτη περίοδος 2021</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2030</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τις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αντίστοιχες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ενοποιημένες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εθνικές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εκθέσεις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προόδου</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των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κρατών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μελών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για την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ενέργεια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το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κλίμα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τις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ενοποιημένες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ρυθμίσεις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παρακολούθησης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απο</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την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Επιτροπη</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0D511BD7-D5EA-1AE4-1773-51C235C7B22F}"/>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261398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CFEDDF-70D6-A9A2-8A05-873A4443582E}"/>
              </a:ext>
            </a:extLst>
          </p:cNvPr>
          <p:cNvSpPr>
            <a:spLocks noGrp="1"/>
          </p:cNvSpPr>
          <p:nvPr>
            <p:ph type="title"/>
          </p:nvPr>
        </p:nvSpPr>
        <p:spPr>
          <a:xfrm>
            <a:off x="1141413" y="618518"/>
            <a:ext cx="9905998" cy="412423"/>
          </a:xfrm>
        </p:spPr>
        <p:txBody>
          <a:bodyPr>
            <a:normAutofit/>
          </a:bodyPr>
          <a:lstStyle/>
          <a:p>
            <a:pPr algn="ctr"/>
            <a:r>
              <a:rPr lang="el-GR" sz="1800" b="1" dirty="0">
                <a:solidFill>
                  <a:schemeClr val="bg2"/>
                </a:solidFill>
              </a:rPr>
              <a:t>ΙΙΙ. Η </a:t>
            </a:r>
            <a:r>
              <a:rPr lang="el-GR" sz="1800" b="1" dirty="0" err="1">
                <a:solidFill>
                  <a:schemeClr val="bg2"/>
                </a:solidFill>
              </a:rPr>
              <a:t>δρΑση</a:t>
            </a:r>
            <a:r>
              <a:rPr lang="el-GR" sz="1800" b="1" dirty="0">
                <a:solidFill>
                  <a:schemeClr val="bg2"/>
                </a:solidFill>
              </a:rPr>
              <a:t> της Ε.Ε. για την </a:t>
            </a:r>
            <a:r>
              <a:rPr lang="el-GR" sz="1800" b="1" dirty="0" err="1">
                <a:solidFill>
                  <a:schemeClr val="bg2"/>
                </a:solidFill>
              </a:rPr>
              <a:t>αντιμετΩπιση</a:t>
            </a:r>
            <a:r>
              <a:rPr lang="el-GR" sz="1800" b="1" dirty="0">
                <a:solidFill>
                  <a:schemeClr val="bg2"/>
                </a:solidFill>
              </a:rPr>
              <a:t> της </a:t>
            </a:r>
            <a:r>
              <a:rPr lang="el-GR" sz="1800" b="1" dirty="0" err="1">
                <a:solidFill>
                  <a:schemeClr val="bg2"/>
                </a:solidFill>
              </a:rPr>
              <a:t>κλιματικΗς</a:t>
            </a:r>
            <a:r>
              <a:rPr lang="el-GR" sz="1800" b="1" dirty="0">
                <a:solidFill>
                  <a:schemeClr val="bg2"/>
                </a:solidFill>
              </a:rPr>
              <a:t> </a:t>
            </a:r>
            <a:r>
              <a:rPr lang="el-GR" sz="1800" b="1" dirty="0" err="1">
                <a:solidFill>
                  <a:schemeClr val="bg2"/>
                </a:solidFill>
              </a:rPr>
              <a:t>αλλαγΗς</a:t>
            </a:r>
            <a:r>
              <a:rPr lang="el-GR" sz="1800" b="1" dirty="0">
                <a:solidFill>
                  <a:schemeClr val="bg2"/>
                </a:solidFill>
              </a:rPr>
              <a:t> (3)</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CBD17C5-7666-1D95-C749-B775286B2CFD}"/>
              </a:ext>
            </a:extLst>
          </p:cNvPr>
          <p:cNvSpPr>
            <a:spLocks noGrp="1"/>
          </p:cNvSpPr>
          <p:nvPr>
            <p:ph idx="1"/>
          </p:nvPr>
        </p:nvSpPr>
        <p:spPr>
          <a:xfrm>
            <a:off x="681318" y="1219200"/>
            <a:ext cx="11026588" cy="5468471"/>
          </a:xfrm>
        </p:spPr>
        <p:txBody>
          <a:bodyPr>
            <a:normAutofit/>
          </a:bodyPr>
          <a:lstStyle/>
          <a:p>
            <a:pPr indent="-285750" algn="just">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2019</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η ΕΕ παρουσίασε την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Ευρωπαϊκή Πράσινη Συμφωνία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EU Green Deal),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με την οποία γνωστοποίησε τη μακροπρόθεσμη στρατηγική της  για το 2050 – Με τη Συμφωνία αυτή επιδιώκεται η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κλιματική ουδετερότητα της ΕΕ έως το 2050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και η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μετεξέλιξη της οικονομίας της σε κυκλική.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Υπογραμμίζει την ανάγκη να συμβάλουν όλοι οι τομείς πολιτικής στην καταπολέμηση της κλιματικής αλλαγής (βιομηχανία, γεωργία, μεταφορές κ.λπ.).</a:t>
            </a:r>
          </a:p>
          <a:p>
            <a:pPr indent="-285750" algn="just">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οικονομική ανάπτυξη πρόκειται να αποσυνδεθεί από την εκμετάλλευση ορυκτών πόρων, ενώ το όλο εγχείρημα θα υλοποιηθεί με βάση τις αρχές της δίκαιης μετάβασης (</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just transition),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σύμφωνα με την οποία η υλοποίηση της κλιματικής πολιτικής πρέπει να γίνει με δίκαιο τρόπο, ώστε να δημιουργηθούν ευκαιρίες εργασιακής απασχόλησης για περιφέρειες που στηρίζονταν στην εκμετάλλευση ορυκτών πόρων, ώστε κανένας άνθρωπος να μην μένει πίσω.</a:t>
            </a:r>
          </a:p>
          <a:p>
            <a:pPr indent="-285750" algn="just">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2021:</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δέσμη νομοθεσίας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«Προσαρμογή στον στόχο του 55 %» (</a:t>
            </a:r>
            <a:r>
              <a:rPr lang="el-GR" sz="1300" b="1" dirty="0" err="1">
                <a:solidFill>
                  <a:srgbClr val="002060"/>
                </a:solidFill>
                <a:latin typeface="Calibri" panose="020F0502020204030204" pitchFamily="34" charset="0"/>
                <a:ea typeface="Calibri" panose="020F0502020204030204" pitchFamily="34" charset="0"/>
                <a:cs typeface="Calibri" panose="020F0502020204030204" pitchFamily="34" charset="0"/>
              </a:rPr>
              <a:t>Fit</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for 55)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είναι μια σειρά προτάσεων για την αναθεώρηση και την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επικαιροποίηση</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της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ενωσιακής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νομοθεσίας και για τον καθορισμό νέων πρωτοβουλιών, με στόχο να διασφαλιστεί ότι οι πολιτικές της ΕΕ συνάδουν με τους κλιματικούς στόχους που έχουν συμφωνηθεί από το Συμβούλιο και το Ευρωπαϊκό Κοινοβούλιο. Ο στόχος αυτός κατοχυρώνεται και στον ευρωπαϊκό Κλιματικό Νόμο και συνιστά την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επικαιροποιημένη</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Εθνικά Καθορισμένη Συνεισφορά (</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Nationally determined contributions)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της ΕΕ για το 2030 στο πλαίσιο της Συμφωνίας του Παρισιού.</a:t>
            </a:r>
          </a:p>
          <a:p>
            <a:pPr indent="-285750" algn="just">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2021</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Στο πλαίσιο υλοποίησης της Ευρωπαϊκής Πράσινης Συμφωνίας, το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2021</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εγκρίθηκε από το Ευρωπαϊκό Κοινοβούλιο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ο Κλιματικός Νόμος της ΕΕ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(Κανονισμός ΕΕ 2021/1119) που καθιστά νομικά δεσμευτική την επίτευξη της κλιματικής ουδετερότητας για το 2050, αλλά και τη μείωση εκπομπών αερίων του θερμοκηπίου κατά 55% έως το 2030</a:t>
            </a:r>
            <a:endPar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indent="-285750" algn="just">
              <a:buFont typeface="Wingdings" panose="05000000000000000000" pitchFamily="2" charset="2"/>
              <a:buChar char="Ø"/>
            </a:pPr>
            <a:r>
              <a:rPr lang="en-US"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2022</a:t>
            </a: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Επιτροπή ως απάντηση στη διαταραχή της παγκόσμιας αγοράς ενέργειας από την εισβολή της Ρωσίας στην Ουκρανία παρουσίασε το Σχέδιο </a:t>
            </a:r>
            <a:r>
              <a:rPr lang="en-US"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REPowerEU</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με σκοπό την εξοικονόμηση ενέργειας, τη διαφοροποίηση των πηγών ενέργειας για την παραγωγή καθαρής ενέργειας.</a:t>
            </a:r>
          </a:p>
          <a:p>
            <a:pPr indent="-285750" algn="just"/>
            <a:endPar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Βέλος: Δεξιό 3">
            <a:extLst>
              <a:ext uri="{FF2B5EF4-FFF2-40B4-BE49-F238E27FC236}">
                <a16:creationId xmlns:a16="http://schemas.microsoft.com/office/drawing/2014/main" id="{4862AF5D-4737-B112-7F93-7DC69D26C439}"/>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3858136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09C041-3130-5DAD-C338-8200F1BAA630}"/>
              </a:ext>
            </a:extLst>
          </p:cNvPr>
          <p:cNvSpPr>
            <a:spLocks noGrp="1"/>
          </p:cNvSpPr>
          <p:nvPr>
            <p:ph type="title"/>
          </p:nvPr>
        </p:nvSpPr>
        <p:spPr>
          <a:xfrm>
            <a:off x="1141413" y="618518"/>
            <a:ext cx="9905998" cy="913949"/>
          </a:xfrm>
        </p:spPr>
        <p:txBody>
          <a:bodyPr>
            <a:normAutofit/>
          </a:bodyPr>
          <a:lstStyle/>
          <a:p>
            <a:pPr algn="ctr"/>
            <a:r>
              <a:rPr lang="el-GR" sz="2400" b="1" dirty="0" err="1">
                <a:solidFill>
                  <a:schemeClr val="bg2"/>
                </a:solidFill>
              </a:rPr>
              <a:t>Ευρωπαϊκοσ</a:t>
            </a:r>
            <a:r>
              <a:rPr lang="el-GR" sz="2400" b="1" dirty="0">
                <a:solidFill>
                  <a:schemeClr val="bg2"/>
                </a:solidFill>
              </a:rPr>
              <a:t> </a:t>
            </a:r>
            <a:r>
              <a:rPr lang="el-GR" sz="2400" b="1" dirty="0" err="1">
                <a:solidFill>
                  <a:schemeClr val="bg2"/>
                </a:solidFill>
              </a:rPr>
              <a:t>κλιματικοσ</a:t>
            </a:r>
            <a:r>
              <a:rPr lang="el-GR" sz="2400" b="1" dirty="0">
                <a:solidFill>
                  <a:schemeClr val="bg2"/>
                </a:solidFill>
              </a:rPr>
              <a:t> </a:t>
            </a:r>
            <a:r>
              <a:rPr lang="el-GR" sz="2400" b="1" dirty="0" err="1">
                <a:solidFill>
                  <a:schemeClr val="bg2"/>
                </a:solidFill>
              </a:rPr>
              <a:t>νομοσ</a:t>
            </a:r>
            <a:r>
              <a:rPr lang="en-US" sz="2400" b="1" dirty="0">
                <a:solidFill>
                  <a:schemeClr val="bg2"/>
                </a:solidFill>
              </a:rPr>
              <a:t>- </a:t>
            </a:r>
            <a:r>
              <a:rPr lang="el-GR" sz="2400" b="1" dirty="0">
                <a:solidFill>
                  <a:schemeClr val="bg2"/>
                </a:solidFill>
              </a:rPr>
              <a:t>ΚΑΝΟΝΙΣΜΟΣ ΔΙΑΚΥΒΕΡΝΗΣΗΣ</a:t>
            </a:r>
            <a:endParaRPr lang="en-US" sz="2400" b="1" dirty="0">
              <a:solidFill>
                <a:schemeClr val="bg2"/>
              </a:solidFill>
            </a:endParaRPr>
          </a:p>
        </p:txBody>
      </p:sp>
      <p:sp>
        <p:nvSpPr>
          <p:cNvPr id="3" name="Θέση περιεχομένου 2">
            <a:extLst>
              <a:ext uri="{FF2B5EF4-FFF2-40B4-BE49-F238E27FC236}">
                <a16:creationId xmlns:a16="http://schemas.microsoft.com/office/drawing/2014/main" id="{D095D293-5D45-7DCC-BBBF-72E106AE87EC}"/>
              </a:ext>
            </a:extLst>
          </p:cNvPr>
          <p:cNvSpPr>
            <a:spLocks noGrp="1"/>
          </p:cNvSpPr>
          <p:nvPr>
            <p:ph idx="1"/>
          </p:nvPr>
        </p:nvSpPr>
        <p:spPr>
          <a:xfrm>
            <a:off x="1141412" y="1608667"/>
            <a:ext cx="9905999" cy="4539214"/>
          </a:xfrm>
        </p:spPr>
        <p:txBody>
          <a:bodyPr>
            <a:normAutofit fontScale="92500" lnSpcReduction="10000"/>
          </a:bodyPr>
          <a:lstStyle/>
          <a:p>
            <a:pPr algn="just"/>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Ο Κανονισμός 2021/1119/ΕΕ (Ευρωπαϊκός Κλιματικός Νόμος)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κατοχυρώνει δεσμευτικό στόχο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κλιματικής ουδετερότητας ως το 2050</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Επίσης ορίζει ενδιάμεσους στόχους.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Για το 2030 ορίζεται εγχώρια μείωση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καθαρών εκπομπών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κατά τουλάχιστον 55% σε  σχέση με το 1990.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μετάβαση από ακαθάριστες σε καθαρές εκπομπές σημαίνει ότι η πραγματική μείωση προσδιορίζεται περίπου στο 52,8%, καθώς επιτρέπεται συμψηφισμός με απορροφήσεις από χρήσης γης από αλλαγή χρήσης και δασοκομία (</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Land-use, Land-use change- Forestry- LULUCF)</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Η μέγιστη επιτρεπόμενη συμβολή των αφαιρέσεων στον στόχο του 2030 περιορίζεται σε 225 εκ τόνους ισοδύναμου </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CO2.</a:t>
            </a:r>
            <a:endPar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Ήδη έχει επιτευχθεί συμφωνία μεταξύ του Συμβουλίου και του Ευρωπαϊκού Κοινοβουλίου για θέσπιση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ενδιάμεσου κλιματικού στόχου μείωσης των εκπομπών κατά 90% μέχρι το 2040.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Οι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συννομοθέτες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συμφώνησαν να επιτρέψουν, από το 2036 και μετά, τη χρήση διεθνών πιστώσεων υψηλής ποιότητας για την παροχή επαρκούς συνεισφοράς προς τον στόχο του 2040, έως ποσοστό 5% των καθαρών εκπομπών της ΕΕ του 1990.</a:t>
            </a:r>
          </a:p>
          <a:p>
            <a:pPr algn="just"/>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Ο Κανονισμός 2018/1999/ΕΕ (Κανονισμός Διακυβέρνησης)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στοχεύει στην υλοποίηση των ενεργειακών και κλιματικών στόχων της ΕΕ για το 2030 και των μακροπρόθεσμων στόχων της Συμφωνίας του Παρισιού. Χαρακτηρίζεται ως Κανονισμός-ομπρέλα και καθιερώνει ένα κοινό σύστημα διακυβέρνησης για την κλιματική και ενεργειακή πολιτική της ΕΕ. Απαιτεί από κράτη μέλη να καταρτίζουν Εθνικά Σχέδια για την Ενέργεια και για το Κλίμα (ΕΣΕΚ) κάθε 10 χρόνια και να τα αναθεωρούν ανά 5ετία.</a:t>
            </a:r>
          </a:p>
          <a:p>
            <a:pPr algn="just"/>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Επιτροπή αξιολογεί σε τακτική βάση τη συλλογική πρόοδο των κρατών μελών. Η πρώτη συλλογική αξιολόγηση έγινε το 2023 και επαναλαμβάνεται ανά 5ετία, ενώ επίσης συντάσσονται ετήσιες εκθέσεις προόδου.</a:t>
            </a:r>
          </a:p>
          <a:p>
            <a:pPr algn="just"/>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Με τα ΕΣΕΚ καθορίζονται στόχοι, επιδιώξεις και συνεισφορές για: ενεργειακή ασφάλεια, εσωτερική αγορά ενέργειας, ενεργειακή απόδοση,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απαλλγαή</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από ανθρακούχες εκπομπές, έρευνα, καινοτομία και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ανταγωνισιτκότητα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Ο Κλιματικός Νόμος και ο Κανονισμός Διακυβέρνησης δεν περιλαμβάνουν ρητή πρόβλεψη για την πρόσβαση πολιτών και ΜΚΟ στη δικαιοσύνη σε περίπτωση ανεπαρκούς εφαρμογής από τα κράτη μέλη.</a:t>
            </a:r>
            <a:endPar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BD0E234F-8FDB-2F76-D858-910DC243D671}"/>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12</a:t>
            </a:r>
            <a:endParaRPr lang="en-US" b="1" dirty="0">
              <a:solidFill>
                <a:schemeClr val="bg2"/>
              </a:solidFill>
            </a:endParaRPr>
          </a:p>
        </p:txBody>
      </p:sp>
    </p:spTree>
    <p:extLst>
      <p:ext uri="{BB962C8B-B14F-4D97-AF65-F5344CB8AC3E}">
        <p14:creationId xmlns:p14="http://schemas.microsoft.com/office/powerpoint/2010/main" val="1026686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1ED9CD-7171-F06C-5F91-0D03F95C142A}"/>
              </a:ext>
            </a:extLst>
          </p:cNvPr>
          <p:cNvSpPr>
            <a:spLocks noGrp="1"/>
          </p:cNvSpPr>
          <p:nvPr>
            <p:ph type="title"/>
          </p:nvPr>
        </p:nvSpPr>
        <p:spPr>
          <a:xfrm>
            <a:off x="1141413" y="618518"/>
            <a:ext cx="9905998" cy="646078"/>
          </a:xfrm>
        </p:spPr>
        <p:txBody>
          <a:bodyPr>
            <a:normAutofit fontScale="90000"/>
          </a:bodyPr>
          <a:lstStyle/>
          <a:p>
            <a:pPr algn="ctr"/>
            <a:r>
              <a:rPr lang="en-US" sz="2400" b="1" dirty="0">
                <a:solidFill>
                  <a:schemeClr val="bg2"/>
                </a:solidFill>
              </a:rPr>
              <a:t>IV. </a:t>
            </a:r>
            <a:r>
              <a:rPr lang="el-GR" sz="2400" b="1" dirty="0">
                <a:solidFill>
                  <a:schemeClr val="bg2"/>
                </a:solidFill>
              </a:rPr>
              <a:t>ΤΟ ΣΥΣΤΗΜΑ ΕΜΠΟΡΙΑΣ ΔΙΚΑΙΩΜΑΤΩΝ ΕΚΠΟΜΠΩΝ ΡΥΠΩΝ (ΣΕΔΕ) (1/2)</a:t>
            </a:r>
            <a:endParaRPr lang="en-US" sz="2400" b="1" dirty="0">
              <a:solidFill>
                <a:schemeClr val="bg2"/>
              </a:solidFill>
            </a:endParaRPr>
          </a:p>
        </p:txBody>
      </p:sp>
      <p:sp>
        <p:nvSpPr>
          <p:cNvPr id="3" name="Θέση περιεχομένου 2">
            <a:extLst>
              <a:ext uri="{FF2B5EF4-FFF2-40B4-BE49-F238E27FC236}">
                <a16:creationId xmlns:a16="http://schemas.microsoft.com/office/drawing/2014/main" id="{992C34A4-9D54-9EC4-329B-0568FDCDA840}"/>
              </a:ext>
            </a:extLst>
          </p:cNvPr>
          <p:cNvSpPr>
            <a:spLocks noGrp="1"/>
          </p:cNvSpPr>
          <p:nvPr>
            <p:ph idx="1"/>
          </p:nvPr>
        </p:nvSpPr>
        <p:spPr>
          <a:xfrm>
            <a:off x="1141412" y="1264596"/>
            <a:ext cx="9905999" cy="5175115"/>
          </a:xfrm>
        </p:spPr>
        <p:txBody>
          <a:bodyPr>
            <a:normAutofit lnSpcReduction="10000"/>
          </a:bodyPr>
          <a:lstStyle/>
          <a:p>
            <a:pPr algn="just">
              <a:buFont typeface="Wingdings" panose="05000000000000000000" pitchFamily="2" charset="2"/>
              <a:buChar char="§"/>
            </a:pPr>
            <a:r>
              <a:rPr lang="el-GR" sz="1400" dirty="0">
                <a:solidFill>
                  <a:schemeClr val="bg2"/>
                </a:solidFill>
              </a:rPr>
              <a:t>Το Σύστημα Εμπορίας Δικαιωμάτων Εκπομπών (ΣΕΔΕ) αποτελεί τον ακρογωνιαίο λίθο της πολιτικής της Ε.Ε. για την καταπολέμηση της κλιματικής αλλαγής καθώς και το βασικό της εργαλείο για τη μείωση των εκπομπών αερίων του θερμοκηπίου με οικονομικά αποδοτικό τρόπο. </a:t>
            </a:r>
          </a:p>
          <a:p>
            <a:pPr algn="just">
              <a:buFont typeface="Wingdings" panose="05000000000000000000" pitchFamily="2" charset="2"/>
              <a:buChar char="§"/>
            </a:pPr>
            <a:r>
              <a:rPr lang="el-GR" sz="1400" dirty="0">
                <a:solidFill>
                  <a:schemeClr val="bg2"/>
                </a:solidFill>
              </a:rPr>
              <a:t>Το σύστημα καλύπτει περίπου το 45% των εκπομπών της ΕΕ και λειτουργεί από το 2005 σύμφωνα με την Οδηγία 2003/87/ΕΚ. Η δέσμη μέτρων </a:t>
            </a:r>
            <a:r>
              <a:rPr lang="en-US" sz="1400" dirty="0">
                <a:solidFill>
                  <a:schemeClr val="bg2"/>
                </a:solidFill>
              </a:rPr>
              <a:t>Fit for 55</a:t>
            </a:r>
            <a:r>
              <a:rPr lang="el-GR" sz="1400" dirty="0">
                <a:solidFill>
                  <a:schemeClr val="bg2"/>
                </a:solidFill>
              </a:rPr>
              <a:t> έφερε ριζικές μεταρρυθμίσεις στο ΣΕΔΕ και καθιέρωσε ένα παράλληλο σύστημα ΣΕΔΕ2.</a:t>
            </a:r>
          </a:p>
          <a:p>
            <a:pPr algn="just">
              <a:buFont typeface="Wingdings" panose="05000000000000000000" pitchFamily="2" charset="2"/>
              <a:buChar char="§"/>
            </a:pPr>
            <a:r>
              <a:rPr lang="el-GR" sz="1400" dirty="0">
                <a:solidFill>
                  <a:schemeClr val="bg2"/>
                </a:solidFill>
              </a:rPr>
              <a:t>Εφαρμόζεται κυρίως στους τομείς της παραγωγής ενέργειας και σε βαριά βιομηχανία, όπως ηλεκτροπαραγωγή, διυλιστήρια πετρελαίου, εργοστάσια τσιμέντου, τούβλων και χαρτιού. Από το 2012 καλύπτονται και οι πτήσεις εντός του Ευρωπαϊκού Οικονομικού Χώρου.</a:t>
            </a:r>
          </a:p>
          <a:p>
            <a:pPr algn="just">
              <a:buFont typeface="Wingdings" panose="05000000000000000000" pitchFamily="2" charset="2"/>
              <a:buChar char="§"/>
            </a:pPr>
            <a:r>
              <a:rPr lang="el-GR" sz="1400" dirty="0">
                <a:solidFill>
                  <a:schemeClr val="bg2"/>
                </a:solidFill>
              </a:rPr>
              <a:t>Βασίζεται στον μηχανισμό </a:t>
            </a:r>
            <a:r>
              <a:rPr lang="en-US" sz="1400" dirty="0">
                <a:solidFill>
                  <a:schemeClr val="bg2"/>
                </a:solidFill>
              </a:rPr>
              <a:t>“cap and trade”</a:t>
            </a:r>
            <a:r>
              <a:rPr lang="el-GR" sz="1400" dirty="0">
                <a:solidFill>
                  <a:schemeClr val="bg2"/>
                </a:solidFill>
              </a:rPr>
              <a:t>. Τίθεται εκ των προτέρων  ένα συνολικό ανώτατο όριο επιτρεπόμενων εκπομπών ανά έτος (</a:t>
            </a:r>
            <a:r>
              <a:rPr lang="en-US" sz="1400" dirty="0">
                <a:solidFill>
                  <a:schemeClr val="bg2"/>
                </a:solidFill>
              </a:rPr>
              <a:t>cap)</a:t>
            </a:r>
            <a:r>
              <a:rPr lang="el-GR" sz="1400" dirty="0">
                <a:solidFill>
                  <a:schemeClr val="bg2"/>
                </a:solidFill>
              </a:rPr>
              <a:t>, προκειμένου οι επιχειρήσεις να ανακόψουν τη ρυπογόνο δραστηριότητά τους. Σε κάθε επιχείρηση διανέμονται κατόπιν ελέγχου δικαιώματα εκπομπών (</a:t>
            </a:r>
            <a:r>
              <a:rPr lang="en-US" sz="1400" dirty="0">
                <a:solidFill>
                  <a:schemeClr val="bg2"/>
                </a:solidFill>
              </a:rPr>
              <a:t>EU allowances-EUAs) </a:t>
            </a:r>
            <a:r>
              <a:rPr lang="el-GR" sz="1400" dirty="0">
                <a:solidFill>
                  <a:schemeClr val="bg2"/>
                </a:solidFill>
              </a:rPr>
              <a:t>για συγκεκριμένο διάστημα, είτε δωρεάν είτε μετά από δημοπρασία είτε με συνδυασμό των παραπάνω. Κάθε δικαίωμα αντιστοιχεί σε ένα τόνο </a:t>
            </a:r>
            <a:r>
              <a:rPr lang="en-US" sz="1400" dirty="0">
                <a:solidFill>
                  <a:schemeClr val="bg2"/>
                </a:solidFill>
              </a:rPr>
              <a:t>CO2</a:t>
            </a:r>
            <a:r>
              <a:rPr lang="el-GR" sz="1400" dirty="0">
                <a:solidFill>
                  <a:schemeClr val="bg2"/>
                </a:solidFill>
              </a:rPr>
              <a:t> ή στη περίπτωση άλλων ισοδύναμων αερίων του θερμοκηπίου, σε έναν τόνο ισοδύναμου του </a:t>
            </a:r>
            <a:r>
              <a:rPr lang="en-US" sz="1400" dirty="0">
                <a:solidFill>
                  <a:schemeClr val="bg2"/>
                </a:solidFill>
              </a:rPr>
              <a:t>CO2.</a:t>
            </a:r>
            <a:r>
              <a:rPr lang="el-GR" sz="1400" dirty="0">
                <a:solidFill>
                  <a:schemeClr val="bg2"/>
                </a:solidFill>
              </a:rPr>
              <a:t> ΤΟ συνολικό ανώτατο όριο εκπομπών μειώνεται κάθε χρόνο.</a:t>
            </a:r>
          </a:p>
          <a:p>
            <a:pPr algn="just">
              <a:buFont typeface="Wingdings" panose="05000000000000000000" pitchFamily="2" charset="2"/>
              <a:buChar char="§"/>
            </a:pPr>
            <a:r>
              <a:rPr lang="el-GR" sz="1400" dirty="0">
                <a:solidFill>
                  <a:schemeClr val="bg2"/>
                </a:solidFill>
              </a:rPr>
              <a:t>ΟΙ εγκαταστάσεις που καλύπτονται πρέπει να διαθέτουν άδεια εκπομπών αερίων του θερμοκηπίου. Κάθε χρόνο πρέπει να παραδίδουν  ισάριθμα δικαιώματα </a:t>
            </a:r>
            <a:r>
              <a:rPr lang="en-US" sz="1400" dirty="0">
                <a:solidFill>
                  <a:schemeClr val="bg2"/>
                </a:solidFill>
              </a:rPr>
              <a:t>EUAs</a:t>
            </a:r>
            <a:r>
              <a:rPr lang="el-GR" sz="1400" dirty="0">
                <a:solidFill>
                  <a:schemeClr val="bg2"/>
                </a:solidFill>
              </a:rPr>
              <a:t>με τις πραγματικές τους εκπομπές, ενώ τα δικαιώματα αυτά έχουν οικονομική αξία και είμαι μεταβιβάσιμα</a:t>
            </a:r>
            <a:r>
              <a:rPr lang="en-US" sz="1400" dirty="0">
                <a:solidFill>
                  <a:schemeClr val="bg2"/>
                </a:solidFill>
              </a:rPr>
              <a:t> (tradable).</a:t>
            </a:r>
            <a:r>
              <a:rPr lang="el-GR" sz="1400" dirty="0">
                <a:solidFill>
                  <a:schemeClr val="bg2"/>
                </a:solidFill>
              </a:rPr>
              <a:t> Έτσι οι επιχειρήσεις μπορούν να εκπέμπουν μέχρι το όριο των δικαιωμάτων τους ή να μειώνουν τις εκπομπές και να εκμεταλλεύονται το υπολειπόμενο δικαίωμα ή να αγοράζουν πρόσθετα δικαιώματα ή να πληρώνουν πρόστιμο λόγω μη συμμόρφωσης.</a:t>
            </a:r>
          </a:p>
          <a:p>
            <a:pPr algn="just">
              <a:buFont typeface="Wingdings" panose="05000000000000000000" pitchFamily="2" charset="2"/>
              <a:buChar char="§"/>
            </a:pPr>
            <a:endParaRPr lang="el-GR" sz="1400" dirty="0">
              <a:solidFill>
                <a:schemeClr val="bg2"/>
              </a:solidFill>
            </a:endParaRPr>
          </a:p>
          <a:p>
            <a:pPr algn="just">
              <a:buFont typeface="Wingdings" panose="05000000000000000000" pitchFamily="2" charset="2"/>
              <a:buChar char="§"/>
            </a:pPr>
            <a:endParaRPr lang="el-GR" sz="1400" dirty="0">
              <a:solidFill>
                <a:schemeClr val="bg2"/>
              </a:solidFill>
            </a:endParaRPr>
          </a:p>
          <a:p>
            <a:pPr algn="just">
              <a:buFont typeface="Wingdings" panose="05000000000000000000" pitchFamily="2" charset="2"/>
              <a:buChar char="§"/>
            </a:pPr>
            <a:endParaRPr lang="en-US" sz="1400" dirty="0">
              <a:solidFill>
                <a:schemeClr val="bg2"/>
              </a:solidFill>
            </a:endParaRPr>
          </a:p>
        </p:txBody>
      </p:sp>
      <p:sp>
        <p:nvSpPr>
          <p:cNvPr id="4" name="Βέλος: Δεξιό 3">
            <a:extLst>
              <a:ext uri="{FF2B5EF4-FFF2-40B4-BE49-F238E27FC236}">
                <a16:creationId xmlns:a16="http://schemas.microsoft.com/office/drawing/2014/main" id="{508D1EC0-1AFC-7D07-BDD3-36E5077BEB5D}"/>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13</a:t>
            </a:r>
            <a:endParaRPr lang="en-US" b="1" dirty="0">
              <a:solidFill>
                <a:schemeClr val="bg2"/>
              </a:solidFill>
            </a:endParaRPr>
          </a:p>
        </p:txBody>
      </p:sp>
    </p:spTree>
    <p:extLst>
      <p:ext uri="{BB962C8B-B14F-4D97-AF65-F5344CB8AC3E}">
        <p14:creationId xmlns:p14="http://schemas.microsoft.com/office/powerpoint/2010/main" val="1219348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8DD1DD-9208-6149-8595-1C5D246F672A}"/>
              </a:ext>
            </a:extLst>
          </p:cNvPr>
          <p:cNvSpPr>
            <a:spLocks noGrp="1"/>
          </p:cNvSpPr>
          <p:nvPr>
            <p:ph type="title"/>
          </p:nvPr>
        </p:nvSpPr>
        <p:spPr>
          <a:xfrm>
            <a:off x="1141413" y="618518"/>
            <a:ext cx="9905998" cy="908725"/>
          </a:xfrm>
        </p:spPr>
        <p:txBody>
          <a:bodyPr>
            <a:normAutofit/>
          </a:bodyPr>
          <a:lstStyle/>
          <a:p>
            <a:pPr algn="ctr"/>
            <a:r>
              <a:rPr lang="en-US" sz="2400" b="1" dirty="0">
                <a:solidFill>
                  <a:schemeClr val="bg2"/>
                </a:solidFill>
              </a:rPr>
              <a:t>IV. </a:t>
            </a:r>
            <a:r>
              <a:rPr lang="el-GR" sz="2400" b="1" dirty="0">
                <a:solidFill>
                  <a:schemeClr val="bg2"/>
                </a:solidFill>
              </a:rPr>
              <a:t>ΤΟ ΣΥΣΤΗΜΑ ΕΜΠΟΡΙΑΣ ΔΙΚΑΙΩΜΑΤΩΝ ΕΚΠΟΜΠΩΝ ΡΥΠΩΝ (ΣΕΔΕ) (2/2)</a:t>
            </a:r>
            <a:endParaRPr lang="en-US" sz="2400" dirty="0"/>
          </a:p>
        </p:txBody>
      </p:sp>
      <p:sp>
        <p:nvSpPr>
          <p:cNvPr id="3" name="Θέση περιεχομένου 2">
            <a:extLst>
              <a:ext uri="{FF2B5EF4-FFF2-40B4-BE49-F238E27FC236}">
                <a16:creationId xmlns:a16="http://schemas.microsoft.com/office/drawing/2014/main" id="{D9141084-EF0F-05FF-4B58-4641CEFC28D6}"/>
              </a:ext>
            </a:extLst>
          </p:cNvPr>
          <p:cNvSpPr>
            <a:spLocks noGrp="1"/>
          </p:cNvSpPr>
          <p:nvPr>
            <p:ph idx="1"/>
          </p:nvPr>
        </p:nvSpPr>
        <p:spPr>
          <a:xfrm>
            <a:off x="1141412" y="1527243"/>
            <a:ext cx="9905999" cy="4263958"/>
          </a:xfrm>
        </p:spPr>
        <p:txBody>
          <a:bodyPr>
            <a:normAutofit fontScale="85000" lnSpcReduction="10000"/>
          </a:bodyPr>
          <a:lstStyle/>
          <a:p>
            <a:pPr algn="just">
              <a:buFont typeface="Wingdings" panose="05000000000000000000" pitchFamily="2" charset="2"/>
              <a:buChar char="§"/>
            </a:pPr>
            <a:r>
              <a:rPr lang="el-GR" sz="1400" dirty="0">
                <a:solidFill>
                  <a:schemeClr val="bg2"/>
                </a:solidFill>
              </a:rPr>
              <a:t>Μετά την 1</a:t>
            </a:r>
            <a:r>
              <a:rPr lang="el-GR" sz="1400" baseline="30000" dirty="0">
                <a:solidFill>
                  <a:schemeClr val="bg2"/>
                </a:solidFill>
              </a:rPr>
              <a:t>η</a:t>
            </a:r>
            <a:r>
              <a:rPr lang="el-GR" sz="1400" dirty="0">
                <a:solidFill>
                  <a:schemeClr val="bg2"/>
                </a:solidFill>
              </a:rPr>
              <a:t> και 2</a:t>
            </a:r>
            <a:r>
              <a:rPr lang="el-GR" sz="1400" baseline="30000" dirty="0">
                <a:solidFill>
                  <a:schemeClr val="bg2"/>
                </a:solidFill>
              </a:rPr>
              <a:t>η</a:t>
            </a:r>
            <a:r>
              <a:rPr lang="el-GR" sz="1400" dirty="0">
                <a:solidFill>
                  <a:schemeClr val="bg2"/>
                </a:solidFill>
              </a:rPr>
              <a:t> περίοδο του ΣΕΔΕ (2005-2007 και 2008-2012) και μετά από μία σειρά δικαστικών προσφυγών, το μοντέλο του ΣΕΔΕ μετατράπηκε από αποκεντρωτικό σε συγκεντρωτικό. Από το 2013 (3</a:t>
            </a:r>
            <a:r>
              <a:rPr lang="el-GR" sz="1400" baseline="30000" dirty="0">
                <a:solidFill>
                  <a:schemeClr val="bg2"/>
                </a:solidFill>
              </a:rPr>
              <a:t>η</a:t>
            </a:r>
            <a:r>
              <a:rPr lang="el-GR" sz="1400" dirty="0">
                <a:solidFill>
                  <a:schemeClr val="bg2"/>
                </a:solidFill>
              </a:rPr>
              <a:t> περίοδος ΣΕΔΕ) ο καθορισμός του </a:t>
            </a:r>
            <a:r>
              <a:rPr lang="en-US" sz="1400" dirty="0">
                <a:solidFill>
                  <a:schemeClr val="bg2"/>
                </a:solidFill>
              </a:rPr>
              <a:t>cap</a:t>
            </a:r>
            <a:r>
              <a:rPr lang="el-GR" sz="1400" dirty="0">
                <a:solidFill>
                  <a:schemeClr val="bg2"/>
                </a:solidFill>
              </a:rPr>
              <a:t> γίνεται σε </a:t>
            </a:r>
            <a:r>
              <a:rPr lang="el-GR" sz="1400" dirty="0" err="1">
                <a:solidFill>
                  <a:schemeClr val="bg2"/>
                </a:solidFill>
              </a:rPr>
              <a:t>ενωσιακό</a:t>
            </a:r>
            <a:r>
              <a:rPr lang="el-GR" sz="1400" dirty="0">
                <a:solidFill>
                  <a:schemeClr val="bg2"/>
                </a:solidFill>
              </a:rPr>
              <a:t> επίπεδο σύμφωνα με τον κανονισμό 389/2013/ΕΕ, καθώς τα κράτη μέλη δεν θα υποβάλουν πλέον προς έγκριση Εθνικά Σχέδια κατανομής, αλλά αυτή η αρμοδιότητα θα ανήκει στην Επιτροπή. Πρόκειται για μία </a:t>
            </a:r>
            <a:r>
              <a:rPr lang="en-US" sz="1400" dirty="0">
                <a:solidFill>
                  <a:schemeClr val="bg2"/>
                </a:solidFill>
              </a:rPr>
              <a:t>top-down </a:t>
            </a:r>
            <a:r>
              <a:rPr lang="el-GR" sz="1400" dirty="0">
                <a:solidFill>
                  <a:schemeClr val="bg2"/>
                </a:solidFill>
              </a:rPr>
              <a:t>προσέγγιση.</a:t>
            </a:r>
          </a:p>
          <a:p>
            <a:pPr algn="just">
              <a:buFont typeface="Wingdings" panose="05000000000000000000" pitchFamily="2" charset="2"/>
              <a:buChar char="§"/>
            </a:pPr>
            <a:r>
              <a:rPr lang="el-GR" sz="1400" dirty="0">
                <a:solidFill>
                  <a:schemeClr val="bg2"/>
                </a:solidFill>
              </a:rPr>
              <a:t>Τα έσοδα από τη δημοπράτηση των δικαιωμάτων πρέπει να διατίθεται τουλάχιστον κατά 50% για δράσεις κατά της κλιματικής αλλαγής, της χρηματοδότησης ΠΕ, της ενεργειακής αποδοτικότητας και της διεθνούς κλιματικής συνεργασίας. Μέρος των δικαιωμάτων του ΣΕΔΕ χρηματοδοτούν δύο σημαντικά ταμεία: το Ταμείο Καινοτομίας και το Ταμείο Εκσυγχρονισμού. Από το 2021 τα έσοδα του ΣΕΔΕ αναγνωρίσθηκαν ως πόρος της ΕΕ.</a:t>
            </a:r>
          </a:p>
          <a:p>
            <a:pPr algn="just">
              <a:buFont typeface="Wingdings" panose="05000000000000000000" pitchFamily="2" charset="2"/>
              <a:buChar char="§"/>
            </a:pPr>
            <a:r>
              <a:rPr lang="el-GR" sz="1400" dirty="0">
                <a:solidFill>
                  <a:schemeClr val="bg2"/>
                </a:solidFill>
              </a:rPr>
              <a:t>Στο πλαίσιο </a:t>
            </a:r>
            <a:r>
              <a:rPr lang="en-US" sz="1400" dirty="0">
                <a:solidFill>
                  <a:schemeClr val="bg2"/>
                </a:solidFill>
              </a:rPr>
              <a:t>Fit for 55</a:t>
            </a:r>
            <a:r>
              <a:rPr lang="el-GR" sz="1400" dirty="0">
                <a:solidFill>
                  <a:schemeClr val="bg2"/>
                </a:solidFill>
              </a:rPr>
              <a:t>εντάχθηκε στο ΣΕΔΕ ο τομέας της θαλάσσιας μεταφοράς από το 2024 καλύπτοντας πλοία άνω των 5000 τόνων ολικής χωρητικότητας που εισέρχονται σε λιμένες της ΕΕ ανεξάρτητα από τη σημαία του πλοίου.</a:t>
            </a:r>
          </a:p>
          <a:p>
            <a:pPr algn="just">
              <a:buFont typeface="Wingdings" panose="05000000000000000000" pitchFamily="2" charset="2"/>
              <a:buChar char="§"/>
            </a:pPr>
            <a:r>
              <a:rPr lang="el-GR" sz="1400" dirty="0">
                <a:solidFill>
                  <a:schemeClr val="bg2"/>
                </a:solidFill>
              </a:rPr>
              <a:t>Στις αερομεταφορές το αναθεωρημένο ΣΕΔΕ καταργεί σταδιακά τη δωρεάν κατανομή δικαιωμάτων έως το 2026 και ,</a:t>
            </a:r>
            <a:r>
              <a:rPr lang="el-GR" sz="1400" dirty="0" err="1">
                <a:solidFill>
                  <a:schemeClr val="bg2"/>
                </a:solidFill>
              </a:rPr>
              <a:t>έχρι</a:t>
            </a:r>
            <a:r>
              <a:rPr lang="el-GR" sz="1400" dirty="0">
                <a:solidFill>
                  <a:schemeClr val="bg2"/>
                </a:solidFill>
              </a:rPr>
              <a:t> τις 31.12.2030 θα δεσμευθούν 20 εκ δικαιώματα ως κίνητρο για τη μετάβαση των φορέων εκμετάλλευσης αεροσκαφών από τη χρήση ορυκτών καυσίμων.</a:t>
            </a:r>
          </a:p>
          <a:p>
            <a:pPr algn="just">
              <a:buFont typeface="Wingdings" panose="05000000000000000000" pitchFamily="2" charset="2"/>
              <a:buChar char="§"/>
            </a:pPr>
            <a:r>
              <a:rPr lang="el-GR" sz="1400" dirty="0">
                <a:solidFill>
                  <a:schemeClr val="bg2"/>
                </a:solidFill>
              </a:rPr>
              <a:t>Από το 2027 το ΣΕΔΕ2 θα καλύπτει τις οδικές μεταφορές και τα κτίρια, με τις υποχρεώσεις να επιβάλλονται κυρίως στους προμηθευτές καυσίμων. Για την αντιμετώπιση των κοινωνικών συνεπειών ιδρύθηκε το Κοινωνικό Ταμείο για το κλίμα.</a:t>
            </a:r>
          </a:p>
          <a:p>
            <a:pPr algn="just">
              <a:buFont typeface="Wingdings" panose="05000000000000000000" pitchFamily="2" charset="2"/>
              <a:buChar char="§"/>
            </a:pPr>
            <a:r>
              <a:rPr lang="el-GR" sz="1400" dirty="0">
                <a:solidFill>
                  <a:schemeClr val="bg2"/>
                </a:solidFill>
              </a:rPr>
              <a:t>Σε τομείς με διεθνή ανταγωνισμό υπάρχει ο κίνδυνος οι ενεργοβόρες επιχειρήσεις να μεταφέρουν την παραγωγή τους εκτός ΕΕ λόγω του κόστους συμμόρφωσης προς το ΣΕΔΕ. Το φαινόμενο αυτό καλείται διαρροή άνθρακα (</a:t>
            </a:r>
            <a:r>
              <a:rPr lang="en-US" sz="1400" dirty="0">
                <a:solidFill>
                  <a:schemeClr val="bg2"/>
                </a:solidFill>
              </a:rPr>
              <a:t>carbon leakage)</a:t>
            </a:r>
            <a:r>
              <a:rPr lang="el-GR" sz="1400" dirty="0">
                <a:solidFill>
                  <a:schemeClr val="bg2"/>
                </a:solidFill>
              </a:rPr>
              <a:t> και αποτελεί σημαντική πρόκληση για την ΕΕ.</a:t>
            </a:r>
            <a:endParaRPr lang="en-US" sz="1400" dirty="0">
              <a:solidFill>
                <a:schemeClr val="bg2"/>
              </a:solidFill>
            </a:endParaRPr>
          </a:p>
        </p:txBody>
      </p:sp>
      <p:sp>
        <p:nvSpPr>
          <p:cNvPr id="4" name="Βέλος: Δεξιό 3">
            <a:extLst>
              <a:ext uri="{FF2B5EF4-FFF2-40B4-BE49-F238E27FC236}">
                <a16:creationId xmlns:a16="http://schemas.microsoft.com/office/drawing/2014/main" id="{64BB5C81-E3B1-FD34-2380-D6D19A3E1953}"/>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1219302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42054-06BD-65C0-044C-ADFDD0BBA9D3}"/>
              </a:ext>
            </a:extLst>
          </p:cNvPr>
          <p:cNvSpPr>
            <a:spLocks noGrp="1"/>
          </p:cNvSpPr>
          <p:nvPr>
            <p:ph type="title"/>
          </p:nvPr>
        </p:nvSpPr>
        <p:spPr>
          <a:xfrm>
            <a:off x="1141413" y="358588"/>
            <a:ext cx="9905998" cy="824753"/>
          </a:xfrm>
        </p:spPr>
        <p:txBody>
          <a:bodyPr>
            <a:normAutofit/>
          </a:bodyPr>
          <a:lstStyle/>
          <a:p>
            <a:pPr algn="ctr"/>
            <a:r>
              <a:rPr lang="el-GR" sz="2000" b="1" dirty="0">
                <a:solidFill>
                  <a:schemeClr val="bg2"/>
                </a:solidFill>
                <a:latin typeface="Arial" panose="020B0604020202020204" pitchFamily="34" charset="0"/>
                <a:cs typeface="Arial" panose="020B0604020202020204" pitchFamily="34" charset="0"/>
              </a:rPr>
              <a:t>V. Ο </a:t>
            </a:r>
            <a:r>
              <a:rPr lang="el-GR" sz="2000" b="1" dirty="0" err="1">
                <a:solidFill>
                  <a:schemeClr val="bg2"/>
                </a:solidFill>
                <a:latin typeface="Arial" panose="020B0604020202020204" pitchFamily="34" charset="0"/>
                <a:cs typeface="Arial" panose="020B0604020202020204" pitchFamily="34" charset="0"/>
              </a:rPr>
              <a:t>ΕθνικΟς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ΚλιματικΟς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ΝΟμος</a:t>
            </a:r>
            <a:r>
              <a:rPr lang="el-GR" sz="2000" b="1" dirty="0">
                <a:solidFill>
                  <a:schemeClr val="bg2"/>
                </a:solidFill>
                <a:latin typeface="Arial" panose="020B0604020202020204" pitchFamily="34" charset="0"/>
                <a:cs typeface="Arial" panose="020B0604020202020204" pitchFamily="34" charset="0"/>
              </a:rPr>
              <a:t> (Ν. 4936/2022) (1/4)</a:t>
            </a:r>
            <a:endParaRPr lang="en-US" sz="20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4D8A2F31-E0A4-539C-AC9B-7E2A65E3602F}"/>
              </a:ext>
            </a:extLst>
          </p:cNvPr>
          <p:cNvSpPr>
            <a:spLocks noGrp="1"/>
          </p:cNvSpPr>
          <p:nvPr>
            <p:ph idx="1"/>
          </p:nvPr>
        </p:nvSpPr>
        <p:spPr>
          <a:xfrm>
            <a:off x="1300900" y="1344707"/>
            <a:ext cx="9905999" cy="5244352"/>
          </a:xfrm>
        </p:spPr>
        <p:txBody>
          <a:bodyPr>
            <a:normAutofit lnSpcReduction="10000"/>
          </a:bodyPr>
          <a:lstStyle/>
          <a:p>
            <a:pPr algn="just"/>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Σκοπός</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 </a:t>
            </a:r>
            <a:r>
              <a:rPr lang="el-GR" sz="1300" i="1" dirty="0">
                <a:solidFill>
                  <a:srgbClr val="002060"/>
                </a:solidFill>
                <a:latin typeface="Calibri" panose="020F0502020204030204" pitchFamily="34" charset="0"/>
                <a:ea typeface="Calibri" panose="020F0502020204030204" pitchFamily="34" charset="0"/>
                <a:cs typeface="Calibri" panose="020F0502020204030204" pitchFamily="34" charset="0"/>
              </a:rPr>
              <a:t>η δημιουργία συνεκτικού πλαισίου για τη βελτίωση της προσαρμοστικής ικανότητας και της κλιματικής ανθεκτικότητας της χώρας και τη διασφάλιση της σταδιακής μετάβασης της χώρας στην κλιματική ουδετερότητα έως το έτος 2050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σε εφαρμογή της Συμφωνίας των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Παρισίων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του στόχου κλιματικής ουδετερότητας της ΕΕ ως το 2050. </a:t>
            </a:r>
          </a:p>
          <a:p>
            <a:pPr algn="just"/>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την επίτευξη του στόχου της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κλιματικής ουδετερότητας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(δηλ. τη μετάβαση σε μία κοινωνία με μηδενικές εκπομπές αερίων του θερμοκηπίου) προβλέπονται ως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ενδιάμεσοι στόχοι</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lvl="1" algn="just">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μείωση των καθαρών εκπομπών αερίων θερμοκηπίου κατά τουλάχιστον 55% ως το 2030 σε σύγκριση με τα επίπεδα του 1990</a:t>
            </a:r>
          </a:p>
          <a:p>
            <a:pPr lvl="1" algn="just">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μείωση των καθαρών εκπομπών αερίων θερμοκηπίου κατά τουλάχιστον 80% έως το 2040 σε σύγκριση με τα επίπεδα του 1990, «λαμβάνοντας υπόψη τις προβλέψεις του Εθνικού Σχεδίου για την Ενέργεια και το Κλίμα» (ΕΣΕΚ)</a:t>
            </a:r>
          </a:p>
          <a:p>
            <a:pPr algn="just"/>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την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προσαρμογή στην κλιματική αλλαγή εκπονούντα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ι:</a:t>
            </a:r>
          </a:p>
          <a:p>
            <a:pPr lvl="1" algn="just">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Εθνική Στρατηγική για την Προσαρμογή στην Κλιματική Αλλαγή (Υπουργείο Κλιματικής Κρίσης και Πολιτικής Προστασίας, καλύπτει χρονική περίοδο 10 ετών, κείμενο στρατηγικού προσανατολισμού χάραξη κατευθυντήριων γραμμών)</a:t>
            </a:r>
          </a:p>
          <a:p>
            <a:pPr lvl="1" algn="just">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Περιφερειακά Σχέδια Προσαρμογής στην Κλιματική Αλλαγή (καλύπτουν χρονική περίοδο 7 ετών, εξειδικεύουν κατευθύνσεις ΕΣΠΚΑ)</a:t>
            </a:r>
          </a:p>
          <a:p>
            <a:pPr algn="just"/>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Ειδικότερες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πολιτικές και μέτρα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Ø"/>
            </a:pP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Ηλεκτρική ενέργεια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απαγορεύεται μετά την 31η.12.2028 η παραγωγή ηλεκτρικής ενέργειας από στερεά ορυκτά καύσιμα  </a:t>
            </a:r>
          </a:p>
          <a:p>
            <a:pPr algn="just">
              <a:buFont typeface="Wingdings" panose="05000000000000000000" pitchFamily="2" charset="2"/>
              <a:buChar char="Ø"/>
            </a:pP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Ηλεκτροκίνηση</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Λαμβάνονται μέτρα προώθησης κυκλοφορίας οχημάτων πολύ χαμηλών ή μηδενικών εκπομπών σε συγκεκριμένες περιοχές: Από το 2024 το 1/4 των νέων εταιρικών ΙΧ αυτοκινήτων που ταξινομούνται πρέπει να είναι αμιγώς ηλεκτρικά ή υβριδικά ηλεκτρικά. Από το 2026 όλα τα νέα ταξί καθώς και το 1/3 των νέων ενοικιαζόμενων οχημάτων σε Αθήνα και Θεσσαλονίκη πρέπει να είναι ηλεκτροκίνητα. Από το 2030 τα νέα οχήματα που ταξινομούνται θα πρέπει να είναι μηδενικών εκπομπών</a:t>
            </a:r>
          </a:p>
          <a:p>
            <a:endParaRPr lang="en-US" dirty="0"/>
          </a:p>
        </p:txBody>
      </p:sp>
      <p:sp>
        <p:nvSpPr>
          <p:cNvPr id="4" name="Βέλος: Δεξιό 3">
            <a:extLst>
              <a:ext uri="{FF2B5EF4-FFF2-40B4-BE49-F238E27FC236}">
                <a16:creationId xmlns:a16="http://schemas.microsoft.com/office/drawing/2014/main" id="{A16F9E64-F27F-1633-4AEF-1A4765815B9D}"/>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15</a:t>
            </a:r>
            <a:endParaRPr lang="en-US" b="1" dirty="0">
              <a:solidFill>
                <a:schemeClr val="bg2"/>
              </a:solidFill>
            </a:endParaRPr>
          </a:p>
        </p:txBody>
      </p:sp>
    </p:spTree>
    <p:extLst>
      <p:ext uri="{BB962C8B-B14F-4D97-AF65-F5344CB8AC3E}">
        <p14:creationId xmlns:p14="http://schemas.microsoft.com/office/powerpoint/2010/main" val="3577261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CA5875-5257-C6E8-C5EC-74C6D30A41C3}"/>
              </a:ext>
            </a:extLst>
          </p:cNvPr>
          <p:cNvSpPr>
            <a:spLocks noGrp="1"/>
          </p:cNvSpPr>
          <p:nvPr>
            <p:ph type="title"/>
          </p:nvPr>
        </p:nvSpPr>
        <p:spPr>
          <a:xfrm>
            <a:off x="1141413" y="430306"/>
            <a:ext cx="9905998" cy="672844"/>
          </a:xfrm>
        </p:spPr>
        <p:txBody>
          <a:bodyPr>
            <a:noAutofit/>
          </a:bodyPr>
          <a:lstStyle/>
          <a:p>
            <a:pPr algn="ctr">
              <a:lnSpc>
                <a:spcPct val="150000"/>
              </a:lnSpc>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V. Ο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ΕθνικΟς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ΚλιματικΟς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ΝΟμος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(Ν. 4936/2022) (2/4)</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61CC53C-2E00-556B-DEFA-1A3A6638C614}"/>
              </a:ext>
            </a:extLst>
          </p:cNvPr>
          <p:cNvSpPr>
            <a:spLocks noGrp="1"/>
          </p:cNvSpPr>
          <p:nvPr>
            <p:ph idx="1"/>
          </p:nvPr>
        </p:nvSpPr>
        <p:spPr>
          <a:xfrm>
            <a:off x="1141412" y="1192306"/>
            <a:ext cx="9905999" cy="5441576"/>
          </a:xfrm>
        </p:spPr>
        <p:txBody>
          <a:bodyPr>
            <a:noAutofit/>
          </a:bodyPr>
          <a:lstStyle/>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Μέτρα μείωσης εκπομπών από τα κτίρια</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Από το 2025 απαγορεύεται η πώληση και εγκατάσταση καυστήρων πετρελαίου θέρμανσης, ενώ από το 2030 επιτρέπεται αποκλειστικά η πώληση πετρελαίου θέρμανσης αναμεμειγμένου (τουλάχιστον 30%) με ανανεώσιμα υγρά καύσιμα -  πρόβλεψη επιβολής κυρώσεων σε περίπτωση παράβασης </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Αιτήσεις για οικοδομικές άδειες από 1.1.2023 για (ειδικά) κτίρια εμπορικά και βιομηχανικά, αποθήκες </a:t>
            </a:r>
            <a:r>
              <a:rPr lang="el-GR" sz="12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κ.λπ</a:t>
            </a: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(άνω των 500 τ.μ.): καθίσταται υποχρεωτική η τοποθέτηση συστημάτων παραγωγής ηλεκτρικής ενέργειας από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φωτοβολταϊκά</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ή θερμικά ηλιακά συστήματα σε ποσοστό τουλάχιστον 30% της κάλυψης (εξαιρούνται τουριστικά καταλύματα και ναοί)</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Επανακαθορισμός περιεχομένου φακέλων Μελετών Περιβαλλοντικών Επιπτώσεων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(ΜΠΕ), με στόχο την προσαρμογή αυτών στην κλιματική αλλαγή (Βλ. επίσης ΥΑ ΥΠΕΝ/ΔΙΠΑ/143898/9866/2024, ΦΕΚ Β’ 7322/31.12.2024)</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Μείωση εκπομπών</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Έως 31.3.2023 κάθε Δήμος υπολογίζει το ανθρακικό του αποτύπωμα και καταρτίζει Σχέδιο Μείωσης Εκπομπών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ΔηΣΜΕ</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με σκοπό τη μείωση των εκπομπών από τα δημοτικά κτίρια, εξοπλισμό και υποδομές που καταναλώνουν ενέργεια </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Μείωση εκπομπών από εγκαταστάσεις</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οι εγκαταστάσεις περιβαλλοντικών υποδομών (ΧΥΤΑ, βιολογικοί καθαρισμοί κ.ά.) και οι τουριστικές,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πτηνοκτηνοτροφικές</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βιομηχανικές εγκαταστάσεις, καθώς και οι υδατοκαλλιέργειες πρέπει να έχουν μειώσει τις εκπομπές τουλάχιστον 30% έως το 2030  σε σχέση με το 2019. Έως το 2026 υποβάλλουν έκθεση, ώστε να αποτυπωθεί ο τρόπος συμμόρφωσης στους στόχους μείωσης των εκπομπών. Από το 2026 υποβάλλουν ετήσια έκθεση για τις εκπομπές του προηγούμενου έτους </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Μείωση εκπομπών από επιχειρήσεις: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Οι εισηγμένες ΑΕ, οι τράπεζες, οι ασφαλιστικές επιχειρήσεις, οι επιχειρήσεις σταθερής και κινητής τηλεφωνίας, ύδρευσης και αποχέτευσης, ταχυμεταφορών, παροχής ηλεκτρικής ενέργειας και φυσικού αερίου, οι αλυσίδες καταστημάτων λιανεμπορίου και οι επιχειρήσεις υπηρεσιών εφοδιαστικής υποβάλουν έως τον Οκτώβριο 20203 έκθεση για το ανθρακικό τους αποτύπωμα για το έτος αναφοράς 2022.</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Νησιά</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θεσπίζεται Στρατηγικό Πλαίσιο για την ολοκληρωμένη μετάβαση ορισμένων νησιών προς την κλιματική ουδετερότητα. Στόχος να μειωθούν οι εκπομπές των μη διασυνδεδεμένων νησιών ως το 2030 κατά 80% σε σχέση με το 2019. Από το 2030 απαγορεύεται η χρήση μαζούτ για την παραγωγή ηλεκτρικής ενέργειας στα μη διασυνδεδεμένα νησιά.</a:t>
            </a:r>
          </a:p>
          <a:p>
            <a:endParaRPr lang="en-US" sz="1200" dirty="0"/>
          </a:p>
        </p:txBody>
      </p:sp>
      <p:sp>
        <p:nvSpPr>
          <p:cNvPr id="4" name="Βέλος: Δεξιό 3">
            <a:extLst>
              <a:ext uri="{FF2B5EF4-FFF2-40B4-BE49-F238E27FC236}">
                <a16:creationId xmlns:a16="http://schemas.microsoft.com/office/drawing/2014/main" id="{FB29C75E-C4DF-5E9F-C22E-4EB6D6CE3E9F}"/>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16</a:t>
            </a:r>
            <a:endParaRPr lang="en-US" b="1" dirty="0">
              <a:solidFill>
                <a:schemeClr val="bg2"/>
              </a:solidFill>
            </a:endParaRPr>
          </a:p>
        </p:txBody>
      </p:sp>
    </p:spTree>
    <p:extLst>
      <p:ext uri="{BB962C8B-B14F-4D97-AF65-F5344CB8AC3E}">
        <p14:creationId xmlns:p14="http://schemas.microsoft.com/office/powerpoint/2010/main" val="1474990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A38A2A-6F09-C215-3CC0-B3963FC89344}"/>
              </a:ext>
            </a:extLst>
          </p:cNvPr>
          <p:cNvSpPr>
            <a:spLocks noGrp="1"/>
          </p:cNvSpPr>
          <p:nvPr>
            <p:ph type="title"/>
          </p:nvPr>
        </p:nvSpPr>
        <p:spPr>
          <a:xfrm>
            <a:off x="1141413" y="618518"/>
            <a:ext cx="9905998" cy="762810"/>
          </a:xfrm>
        </p:spPr>
        <p:txBody>
          <a:bodyPr>
            <a:normAutofit/>
          </a:bodyPr>
          <a:lstStyle/>
          <a:p>
            <a:pPr algn="ctr"/>
            <a:r>
              <a:rPr lang="en-US" sz="2400" b="1" dirty="0">
                <a:solidFill>
                  <a:schemeClr val="bg2"/>
                </a:solidFill>
              </a:rPr>
              <a:t>V.</a:t>
            </a:r>
            <a:r>
              <a:rPr lang="el-GR" sz="2400" b="1" dirty="0">
                <a:solidFill>
                  <a:schemeClr val="bg2"/>
                </a:solidFill>
              </a:rPr>
              <a:t>ΥΠΟΧΡΕΩΣΕΙΣ ΠΟΥ ΑΠΟΡΡΕΟΥΝ ΑΠΟ ΤΟ ΑΡΘΡΟ 19 ΤΟΥ ΚΛΙΜΑΤΙΚΟΥ ΝΟΜΟΥ (3/4)</a:t>
            </a:r>
            <a:endParaRPr lang="en-US" sz="2400" b="1" dirty="0">
              <a:solidFill>
                <a:schemeClr val="bg2"/>
              </a:solidFill>
            </a:endParaRPr>
          </a:p>
        </p:txBody>
      </p:sp>
      <p:sp>
        <p:nvSpPr>
          <p:cNvPr id="3" name="Θέση περιεχομένου 2">
            <a:extLst>
              <a:ext uri="{FF2B5EF4-FFF2-40B4-BE49-F238E27FC236}">
                <a16:creationId xmlns:a16="http://schemas.microsoft.com/office/drawing/2014/main" id="{5ED859F5-8B5A-64ED-57E1-D2FFE7C47AB1}"/>
              </a:ext>
            </a:extLst>
          </p:cNvPr>
          <p:cNvSpPr>
            <a:spLocks noGrp="1"/>
          </p:cNvSpPr>
          <p:nvPr>
            <p:ph idx="1"/>
          </p:nvPr>
        </p:nvSpPr>
        <p:spPr>
          <a:xfrm>
            <a:off x="1141412" y="1468877"/>
            <a:ext cx="9905999" cy="4322324"/>
          </a:xfrm>
        </p:spPr>
        <p:txBody>
          <a:bodyPr>
            <a:normAutofit fontScale="92500" lnSpcReduction="10000"/>
          </a:bodyPr>
          <a:lstStyle/>
          <a:p>
            <a:pPr algn="just"/>
            <a:r>
              <a:rPr lang="el-GR" sz="1400" dirty="0">
                <a:solidFill>
                  <a:schemeClr val="bg2"/>
                </a:solidFill>
              </a:rPr>
              <a:t>Στόχος: η μείωση εκπομπών κατά 30% τουλάχιστον, έως το 2030 σε σχέση με το έτος 2019, με αναγωγή στην κατάλληλη μονάδα προϊόντος και έργου, ανάλογα με το είδος της δραστηριότητας.</a:t>
            </a:r>
          </a:p>
          <a:p>
            <a:pPr algn="just"/>
            <a:r>
              <a:rPr lang="el-GR" sz="1400" dirty="0">
                <a:solidFill>
                  <a:schemeClr val="bg2"/>
                </a:solidFill>
              </a:rPr>
              <a:t>Οι υποχρεώσεις αφορούν έργα και δραστηριότητες κατηγορίας Α1 και Α2 που δεν εμπίπτουν στο ΣΕΔΕ των κάτωθι ομάδων: 4</a:t>
            </a:r>
            <a:r>
              <a:rPr lang="el-GR" sz="1400" baseline="30000" dirty="0">
                <a:solidFill>
                  <a:schemeClr val="bg2"/>
                </a:solidFill>
              </a:rPr>
              <a:t>ης</a:t>
            </a:r>
            <a:r>
              <a:rPr lang="el-GR" sz="1400" dirty="0">
                <a:solidFill>
                  <a:schemeClr val="bg2"/>
                </a:solidFill>
              </a:rPr>
              <a:t> (συστήματα περιβαλλοντικών υποδομών), 6</a:t>
            </a:r>
            <a:r>
              <a:rPr lang="el-GR" sz="1400" baseline="30000" dirty="0">
                <a:solidFill>
                  <a:schemeClr val="bg2"/>
                </a:solidFill>
              </a:rPr>
              <a:t>ης</a:t>
            </a:r>
            <a:r>
              <a:rPr lang="el-GR" sz="1400" dirty="0">
                <a:solidFill>
                  <a:schemeClr val="bg2"/>
                </a:solidFill>
              </a:rPr>
              <a:t> (τουριστικές εγκαταστάσεις, έργα αστικής ανάπτυξης, κτιριακού τομέα, άθλησης και αναψυχής),  7</a:t>
            </a:r>
            <a:r>
              <a:rPr lang="el-GR" sz="1400" baseline="30000" dirty="0">
                <a:solidFill>
                  <a:schemeClr val="bg2"/>
                </a:solidFill>
              </a:rPr>
              <a:t>ης</a:t>
            </a:r>
            <a:r>
              <a:rPr lang="el-GR" sz="1400" dirty="0">
                <a:solidFill>
                  <a:schemeClr val="bg2"/>
                </a:solidFill>
              </a:rPr>
              <a:t> (</a:t>
            </a:r>
            <a:r>
              <a:rPr lang="el-GR" sz="1400" dirty="0" err="1">
                <a:solidFill>
                  <a:schemeClr val="bg2"/>
                </a:solidFill>
              </a:rPr>
              <a:t>πτηνο</a:t>
            </a:r>
            <a:r>
              <a:rPr lang="el-GR" sz="1400" dirty="0">
                <a:solidFill>
                  <a:schemeClr val="bg2"/>
                </a:solidFill>
              </a:rPr>
              <a:t>/κτηνοτροφικές εγκαταστάσεις), 8</a:t>
            </a:r>
            <a:r>
              <a:rPr lang="el-GR" sz="1400" baseline="30000" dirty="0">
                <a:solidFill>
                  <a:schemeClr val="bg2"/>
                </a:solidFill>
              </a:rPr>
              <a:t>ης</a:t>
            </a:r>
            <a:r>
              <a:rPr lang="el-GR" sz="1400" dirty="0">
                <a:solidFill>
                  <a:schemeClr val="bg2"/>
                </a:solidFill>
              </a:rPr>
              <a:t> (υδατοκαλλιέργειες), 8</a:t>
            </a:r>
            <a:r>
              <a:rPr lang="el-GR" sz="1400" baseline="30000" dirty="0">
                <a:solidFill>
                  <a:schemeClr val="bg2"/>
                </a:solidFill>
              </a:rPr>
              <a:t>ης</a:t>
            </a:r>
            <a:r>
              <a:rPr lang="el-GR" sz="1400" dirty="0">
                <a:solidFill>
                  <a:schemeClr val="bg2"/>
                </a:solidFill>
              </a:rPr>
              <a:t> (Πίνακας 1 της ΚΥΑ921058/1045/2020) Ομάδα 9</a:t>
            </a:r>
            <a:r>
              <a:rPr lang="el-GR" sz="1400" baseline="30000" dirty="0">
                <a:solidFill>
                  <a:schemeClr val="bg2"/>
                </a:solidFill>
              </a:rPr>
              <a:t>η</a:t>
            </a:r>
            <a:r>
              <a:rPr lang="el-GR" sz="1400" dirty="0">
                <a:solidFill>
                  <a:schemeClr val="bg2"/>
                </a:solidFill>
              </a:rPr>
              <a:t>(μεταποιητικές και συναφείς δραστηριότητες)</a:t>
            </a:r>
          </a:p>
          <a:p>
            <a:pPr algn="just"/>
            <a:r>
              <a:rPr lang="el-GR" sz="1400" dirty="0">
                <a:solidFill>
                  <a:schemeClr val="bg2"/>
                </a:solidFill>
              </a:rPr>
              <a:t>Οι υποχρεώσεις αφορούν επιχειρήσεις που ήταν υφιστάμενες και λειτουργούσαν μέχρι το 2019</a:t>
            </a:r>
          </a:p>
          <a:p>
            <a:pPr algn="just"/>
            <a:r>
              <a:rPr lang="el-GR" sz="1400" dirty="0" err="1">
                <a:solidFill>
                  <a:schemeClr val="bg2"/>
                </a:solidFill>
              </a:rPr>
              <a:t>Εως</a:t>
            </a:r>
            <a:r>
              <a:rPr lang="el-GR" sz="1400" dirty="0">
                <a:solidFill>
                  <a:schemeClr val="bg2"/>
                </a:solidFill>
              </a:rPr>
              <a:t> την 1η Ιανουαρίου 2026, για το σύνολο των υφιστάμενων έργων και δραστηριοτήτων της παρ. 1 υποβάλλεται Έκθεση Συμμόρφωσης στο ΗΠΜ , προκειμένου να αποτυπωθεί ο τρόπος συμμόρφωσης με τον στόχο μείωσης των εκπομπών. Η έκθεση υπέχει θέση φακέλου τροποποίησης Απόφασης Έγκρισης Περιβαλλοντικών Όρων (ΑΕΠΟ) της παρ. 6 του άρθρου 11 του ν. 4014/2011. Εφεξής υφίσταται υποχρέωση ανάρτησης (έως τις 30.10 κάθε έτους) στην πλατφόρμα του ΟΦΥΠΕΚΑ Έκθεση Επαληθευμένων </a:t>
            </a:r>
            <a:r>
              <a:rPr lang="el-GR" sz="1400" dirty="0" err="1">
                <a:solidFill>
                  <a:schemeClr val="bg2"/>
                </a:solidFill>
              </a:rPr>
              <a:t>ΕκπομΠών</a:t>
            </a:r>
            <a:r>
              <a:rPr lang="el-GR" sz="1400" dirty="0">
                <a:solidFill>
                  <a:schemeClr val="bg2"/>
                </a:solidFill>
              </a:rPr>
              <a:t> του προηγούμενου ημερολογιακού έτους (αρχής γενομένης από 3.10.2026)</a:t>
            </a:r>
          </a:p>
          <a:p>
            <a:pPr algn="just"/>
            <a:r>
              <a:rPr lang="el-GR" sz="1400" dirty="0">
                <a:solidFill>
                  <a:schemeClr val="bg2"/>
                </a:solidFill>
              </a:rPr>
              <a:t>ΥΑ </a:t>
            </a:r>
            <a:r>
              <a:rPr lang="en-US" sz="1400" dirty="0">
                <a:solidFill>
                  <a:schemeClr val="bg2"/>
                </a:solidFill>
              </a:rPr>
              <a:t>A</a:t>
            </a:r>
            <a:r>
              <a:rPr lang="el-GR" sz="1400" dirty="0" err="1">
                <a:solidFill>
                  <a:schemeClr val="bg2"/>
                </a:solidFill>
              </a:rPr>
              <a:t>ριθμ</a:t>
            </a:r>
            <a:r>
              <a:rPr lang="el-GR" sz="1400" dirty="0">
                <a:solidFill>
                  <a:schemeClr val="bg2"/>
                </a:solidFill>
              </a:rPr>
              <a:t>. ΥΠΕΝ/ΔΚΑΠΑ/135261/2213/2025 «Καθορισμός όρων εφαρμογής του άρθρου 19 «Μείωση εκπομπών και εγκαταστάσεις» του ν. 4936/2022 (Α’ 105)» (ΦΕΚ Β’ 6661/11.12.2025)</a:t>
            </a:r>
          </a:p>
          <a:p>
            <a:pPr algn="just"/>
            <a:r>
              <a:rPr lang="el-GR" sz="1400" dirty="0">
                <a:solidFill>
                  <a:schemeClr val="bg2"/>
                </a:solidFill>
              </a:rPr>
              <a:t>Εγκύκλιος «Εφαρμογή του άρθρου 19 του Εθνικού Κλιματικού Νόμου για μείωση εκπομπών από εγκαταστάσεις» (ΑΔΑ: 6Μ8Λ4653Π8-64Ζ)</a:t>
            </a:r>
            <a:endParaRPr lang="en-US" sz="1400" dirty="0">
              <a:solidFill>
                <a:schemeClr val="bg2"/>
              </a:solidFill>
            </a:endParaRPr>
          </a:p>
        </p:txBody>
      </p:sp>
      <p:sp>
        <p:nvSpPr>
          <p:cNvPr id="4" name="Βέλος: Δεξιό 3">
            <a:extLst>
              <a:ext uri="{FF2B5EF4-FFF2-40B4-BE49-F238E27FC236}">
                <a16:creationId xmlns:a16="http://schemas.microsoft.com/office/drawing/2014/main" id="{D4865FCD-BDEA-00AF-B984-7AF73AF92985}"/>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17</a:t>
            </a:r>
            <a:endParaRPr lang="en-US" b="1" dirty="0">
              <a:solidFill>
                <a:schemeClr val="bg2"/>
              </a:solidFill>
            </a:endParaRPr>
          </a:p>
        </p:txBody>
      </p:sp>
    </p:spTree>
    <p:extLst>
      <p:ext uri="{BB962C8B-B14F-4D97-AF65-F5344CB8AC3E}">
        <p14:creationId xmlns:p14="http://schemas.microsoft.com/office/powerpoint/2010/main" val="1155538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1B161E-244E-30D4-2ADA-15B58C4F635F}"/>
              </a:ext>
            </a:extLst>
          </p:cNvPr>
          <p:cNvSpPr>
            <a:spLocks noGrp="1"/>
          </p:cNvSpPr>
          <p:nvPr>
            <p:ph type="title"/>
          </p:nvPr>
        </p:nvSpPr>
        <p:spPr/>
        <p:txBody>
          <a:bodyPr>
            <a:normAutofit/>
          </a:bodyPr>
          <a:lstStyle/>
          <a:p>
            <a:pPr algn="ctr"/>
            <a:r>
              <a:rPr lang="el-GR" sz="2400" b="1" dirty="0">
                <a:solidFill>
                  <a:schemeClr val="bg2"/>
                </a:solidFill>
              </a:rPr>
              <a:t>ΑΝΑΘΕΩΡΗΜΕΝΟ </a:t>
            </a:r>
            <a:br>
              <a:rPr lang="en-US" sz="2400" b="1" dirty="0">
                <a:solidFill>
                  <a:schemeClr val="bg2"/>
                </a:solidFill>
              </a:rPr>
            </a:br>
            <a:r>
              <a:rPr lang="el-GR" sz="2400" b="1" dirty="0">
                <a:solidFill>
                  <a:schemeClr val="bg2"/>
                </a:solidFill>
              </a:rPr>
              <a:t>ΕΘΝΙΚΟ ΣΧΕΔΙΟ ΓΙΑ ΤΗΝ ΕΝΕΡΓΕΙΑ ΚΑΙ ΤΟ ΚΛΙΜΑ (ΕΣΕΚ)</a:t>
            </a:r>
            <a:br>
              <a:rPr lang="en-US" sz="2400" b="1" dirty="0">
                <a:solidFill>
                  <a:schemeClr val="bg2"/>
                </a:solidFill>
              </a:rPr>
            </a:br>
            <a:r>
              <a:rPr lang="el-GR" sz="2400" b="1" dirty="0">
                <a:solidFill>
                  <a:schemeClr val="bg2"/>
                </a:solidFill>
              </a:rPr>
              <a:t>(ΦΕΚ Β 4893/19.12.2024) (4/4)</a:t>
            </a:r>
            <a:endParaRPr lang="en-US" sz="2400" b="1" dirty="0">
              <a:solidFill>
                <a:schemeClr val="bg2"/>
              </a:solidFill>
            </a:endParaRPr>
          </a:p>
        </p:txBody>
      </p:sp>
      <p:sp>
        <p:nvSpPr>
          <p:cNvPr id="3" name="Θέση περιεχομένου 2">
            <a:extLst>
              <a:ext uri="{FF2B5EF4-FFF2-40B4-BE49-F238E27FC236}">
                <a16:creationId xmlns:a16="http://schemas.microsoft.com/office/drawing/2014/main" id="{15EB3F79-E159-2096-2C3F-BE5F0159E54C}"/>
              </a:ext>
            </a:extLst>
          </p:cNvPr>
          <p:cNvSpPr>
            <a:spLocks noGrp="1"/>
          </p:cNvSpPr>
          <p:nvPr>
            <p:ph idx="1"/>
          </p:nvPr>
        </p:nvSpPr>
        <p:spPr>
          <a:xfrm>
            <a:off x="1141412" y="2249487"/>
            <a:ext cx="9905999" cy="3713568"/>
          </a:xfrm>
        </p:spPr>
        <p:txBody>
          <a:bodyPr>
            <a:normAutofit fontScale="77500" lnSpcReduction="20000"/>
          </a:bodyPr>
          <a:lstStyle/>
          <a:p>
            <a:pPr marL="0" indent="0">
              <a:buNone/>
            </a:pPr>
            <a:r>
              <a:rPr lang="el-GR" sz="1400" b="1" u="sng" dirty="0">
                <a:solidFill>
                  <a:schemeClr val="bg2"/>
                </a:solidFill>
              </a:rPr>
              <a:t>ΒΑΣΙΚΟΙ ΣΤΟΧΟΙ:</a:t>
            </a:r>
          </a:p>
          <a:p>
            <a:r>
              <a:rPr lang="el-GR" sz="1400" dirty="0">
                <a:solidFill>
                  <a:schemeClr val="bg2"/>
                </a:solidFill>
              </a:rPr>
              <a:t>Ραγδαία ανάπτυξη των ΑΠΕ: Ανάπτυξη </a:t>
            </a:r>
            <a:r>
              <a:rPr lang="el-GR" sz="1400" dirty="0" err="1">
                <a:solidFill>
                  <a:schemeClr val="bg2"/>
                </a:solidFill>
              </a:rPr>
              <a:t>φωτοβολταϊκών</a:t>
            </a:r>
            <a:r>
              <a:rPr lang="el-GR" sz="1400" dirty="0">
                <a:solidFill>
                  <a:schemeClr val="bg2"/>
                </a:solidFill>
              </a:rPr>
              <a:t> και αιολικών (και η επιτάχυνση της ανάπτυξης </a:t>
            </a:r>
            <a:r>
              <a:rPr lang="el-GR" sz="1400" dirty="0" err="1">
                <a:solidFill>
                  <a:schemeClr val="bg2"/>
                </a:solidFill>
              </a:rPr>
              <a:t>υπεράκτιων</a:t>
            </a:r>
            <a:r>
              <a:rPr lang="el-GR" sz="1400" dirty="0">
                <a:solidFill>
                  <a:schemeClr val="bg2"/>
                </a:solidFill>
              </a:rPr>
              <a:t> αιολικών) με προσθήκη, πλέον των υφιστάμενων σήμερα περίπου 12,5 GW, άλλων 12 GW περίπου μέχρι το έτος 2030 και, επί πλέον, εκμετάλλευση του εναπομείναντος υδραυλικού δυναμικού της χώρας</a:t>
            </a:r>
          </a:p>
          <a:p>
            <a:pPr algn="just"/>
            <a:r>
              <a:rPr lang="el-GR" sz="1400" dirty="0">
                <a:solidFill>
                  <a:schemeClr val="bg2"/>
                </a:solidFill>
              </a:rPr>
              <a:t>Αποθήκευση ενέργειας: Η υψηλή διείσδυση των ΑΠΕ θα πρέπει να συνοδευτεί από την ανάπτυξη της απαιτούμενης αποθήκευσης (κυρίως τεχνολογίας συσσωρευτών και </a:t>
            </a:r>
            <a:r>
              <a:rPr lang="el-GR" sz="1400" dirty="0" err="1">
                <a:solidFill>
                  <a:schemeClr val="bg2"/>
                </a:solidFill>
              </a:rPr>
              <a:t>αντλησιοταμίευσης</a:t>
            </a:r>
            <a:r>
              <a:rPr lang="el-GR" sz="1400" dirty="0">
                <a:solidFill>
                  <a:schemeClr val="bg2"/>
                </a:solidFill>
              </a:rPr>
              <a:t>)</a:t>
            </a:r>
          </a:p>
          <a:p>
            <a:pPr algn="just"/>
            <a:r>
              <a:rPr lang="el-GR" sz="1400" dirty="0">
                <a:solidFill>
                  <a:schemeClr val="bg2"/>
                </a:solidFill>
              </a:rPr>
              <a:t>Ενεργειακή απόδοση: Ενεργειακή αναβάθμιση κτηρίων (επιτάχυνση, σημαντική επέκταση σε ρυθμό και βάθος των ανακαινίσεων, διευκόλυνση της χρηματοδότησης), έξυπνα συστήματα διαχείρισης της ενεργειακής κατανάλωσης και αλλαγή συμπεριφορών προς μείωση της απαιτούμενης ενέργειας ή και του προφίλ της ζήτησης.</a:t>
            </a:r>
          </a:p>
          <a:p>
            <a:pPr algn="just"/>
            <a:r>
              <a:rPr lang="el-GR" sz="1400" dirty="0" err="1">
                <a:solidFill>
                  <a:schemeClr val="bg2"/>
                </a:solidFill>
              </a:rPr>
              <a:t>Ψηφιοποίηση</a:t>
            </a:r>
            <a:r>
              <a:rPr lang="el-GR" sz="1400" dirty="0">
                <a:solidFill>
                  <a:schemeClr val="bg2"/>
                </a:solidFill>
              </a:rPr>
              <a:t>, ενίσχυση ανθεκτικότητας και βέλτιστη χρήση των ηλεκτρικών δικτύων</a:t>
            </a:r>
          </a:p>
          <a:p>
            <a:pPr algn="just"/>
            <a:r>
              <a:rPr lang="el-GR" sz="1400" dirty="0">
                <a:solidFill>
                  <a:schemeClr val="bg2"/>
                </a:solidFill>
              </a:rPr>
              <a:t>Εξηλεκτρισμός των οδικών μεταφορών</a:t>
            </a:r>
          </a:p>
          <a:p>
            <a:pPr algn="just"/>
            <a:r>
              <a:rPr lang="el-GR" sz="1400" dirty="0">
                <a:solidFill>
                  <a:schemeClr val="bg2"/>
                </a:solidFill>
              </a:rPr>
              <a:t>Κλιματικά ουδέτερα εναλλακτικά καύσιμα</a:t>
            </a:r>
          </a:p>
          <a:p>
            <a:pPr algn="just"/>
            <a:r>
              <a:rPr lang="el-GR" sz="1400" dirty="0">
                <a:solidFill>
                  <a:schemeClr val="bg2"/>
                </a:solidFill>
              </a:rPr>
              <a:t>Σύστημα αερίων καυσίμων: Διατήρηση του συστήματος μεταφοράς και διανομής αερίου στη χώρα και επέκταση σε περιοχές ή τομείς που δεν τροφοδοτούνται, υπό την προϋπόθεση μη δημιουργίας </a:t>
            </a:r>
            <a:r>
              <a:rPr lang="el-GR" sz="1400" dirty="0" err="1">
                <a:solidFill>
                  <a:schemeClr val="bg2"/>
                </a:solidFill>
              </a:rPr>
              <a:t>αναπόσβεστων</a:t>
            </a:r>
            <a:r>
              <a:rPr lang="el-GR" sz="1400" dirty="0">
                <a:solidFill>
                  <a:schemeClr val="bg2"/>
                </a:solidFill>
              </a:rPr>
              <a:t> επενδύσεων καθώς και της σταδιακής και </a:t>
            </a:r>
            <a:r>
              <a:rPr lang="el-GR" sz="1400" dirty="0" err="1">
                <a:solidFill>
                  <a:schemeClr val="bg2"/>
                </a:solidFill>
              </a:rPr>
              <a:t>στοχευμένης</a:t>
            </a:r>
            <a:r>
              <a:rPr lang="el-GR" sz="1400" dirty="0">
                <a:solidFill>
                  <a:schemeClr val="bg2"/>
                </a:solidFill>
              </a:rPr>
              <a:t> χρήσης ανανεώσιμων αερίων έτσι ώστε το διανεμόμενο μείγμα αερίων να γίνει σύντομα χαμηλού ανθρακικού αποτυπώματος. </a:t>
            </a:r>
          </a:p>
          <a:p>
            <a:pPr algn="just"/>
            <a:endParaRPr lang="el-GR" sz="1400" dirty="0">
              <a:solidFill>
                <a:schemeClr val="bg2"/>
              </a:solidFill>
            </a:endParaRPr>
          </a:p>
          <a:p>
            <a:pPr algn="just"/>
            <a:endParaRPr lang="en-US" sz="1400" dirty="0">
              <a:solidFill>
                <a:schemeClr val="bg2"/>
              </a:solidFill>
            </a:endParaRPr>
          </a:p>
        </p:txBody>
      </p:sp>
      <p:sp>
        <p:nvSpPr>
          <p:cNvPr id="4" name="Βέλος: Δεξιό 3">
            <a:extLst>
              <a:ext uri="{FF2B5EF4-FFF2-40B4-BE49-F238E27FC236}">
                <a16:creationId xmlns:a16="http://schemas.microsoft.com/office/drawing/2014/main" id="{E0E79DCB-20CC-FFFE-A763-057FB9ED17DC}"/>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18</a:t>
            </a:r>
            <a:endParaRPr lang="en-US" b="1" dirty="0">
              <a:solidFill>
                <a:schemeClr val="bg2"/>
              </a:solidFill>
            </a:endParaRPr>
          </a:p>
        </p:txBody>
      </p:sp>
    </p:spTree>
    <p:extLst>
      <p:ext uri="{BB962C8B-B14F-4D97-AF65-F5344CB8AC3E}">
        <p14:creationId xmlns:p14="http://schemas.microsoft.com/office/powerpoint/2010/main" val="602191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96F342-A890-A179-1C10-ACB3B746C1D7}"/>
              </a:ext>
            </a:extLst>
          </p:cNvPr>
          <p:cNvSpPr>
            <a:spLocks noGrp="1"/>
          </p:cNvSpPr>
          <p:nvPr>
            <p:ph type="title"/>
          </p:nvPr>
        </p:nvSpPr>
        <p:spPr>
          <a:xfrm>
            <a:off x="1981200" y="166976"/>
            <a:ext cx="8229600" cy="620203"/>
          </a:xfrm>
        </p:spPr>
        <p:txBody>
          <a:bodyPr>
            <a:normAutofit/>
          </a:bodyPr>
          <a:lstStyle/>
          <a:p>
            <a:pPr algn="ct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ΚΡΙΤΙΚΗ ΣΤΟΝ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ΕθνικΟ</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ΚλιματικΟ</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ΝΟμο</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(Ν. 4936/2022)</a:t>
            </a:r>
            <a:endParaRPr lang="en-US" sz="1800" b="1" dirty="0">
              <a:solidFill>
                <a:schemeClr val="bg2"/>
              </a:solidFill>
            </a:endParaRPr>
          </a:p>
        </p:txBody>
      </p:sp>
      <p:sp>
        <p:nvSpPr>
          <p:cNvPr id="4" name="Θέση αριθμού διαφάνειας 3">
            <a:extLst>
              <a:ext uri="{FF2B5EF4-FFF2-40B4-BE49-F238E27FC236}">
                <a16:creationId xmlns:a16="http://schemas.microsoft.com/office/drawing/2014/main" id="{ACD7554A-6A27-4093-8681-18CB949BED88}"/>
              </a:ext>
            </a:extLst>
          </p:cNvPr>
          <p:cNvSpPr>
            <a:spLocks noGrp="1"/>
          </p:cNvSpPr>
          <p:nvPr>
            <p:ph type="sldNum" sz="quarter" idx="12"/>
          </p:nvPr>
        </p:nvSpPr>
        <p:spPr/>
        <p:txBody>
          <a:bodyPr/>
          <a:lstStyle/>
          <a:p>
            <a:fld id="{93680907-077C-40BE-BAA9-1B35E73C4AA5}" type="slidenum">
              <a:rPr lang="el-GR" smtClean="0"/>
              <a:pPr/>
              <a:t>19</a:t>
            </a:fld>
            <a:endParaRPr lang="el-GR" dirty="0"/>
          </a:p>
        </p:txBody>
      </p:sp>
      <p:sp>
        <p:nvSpPr>
          <p:cNvPr id="3" name="Βέλος: Δεξιό 2">
            <a:extLst>
              <a:ext uri="{FF2B5EF4-FFF2-40B4-BE49-F238E27FC236}">
                <a16:creationId xmlns:a16="http://schemas.microsoft.com/office/drawing/2014/main" id="{4AD745BB-2CDD-C3CB-52B8-669C849FB4DC}"/>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1</a:t>
            </a:r>
            <a:r>
              <a:rPr lang="el-GR" b="1" dirty="0">
                <a:solidFill>
                  <a:schemeClr val="bg2"/>
                </a:solidFill>
              </a:rPr>
              <a:t>9</a:t>
            </a:r>
            <a:endParaRPr lang="en-US" b="1" dirty="0">
              <a:solidFill>
                <a:schemeClr val="bg2"/>
              </a:solidFill>
            </a:endParaRPr>
          </a:p>
        </p:txBody>
      </p:sp>
      <p:sp>
        <p:nvSpPr>
          <p:cNvPr id="7" name="Θέση περιεχομένου 6">
            <a:extLst>
              <a:ext uri="{FF2B5EF4-FFF2-40B4-BE49-F238E27FC236}">
                <a16:creationId xmlns:a16="http://schemas.microsoft.com/office/drawing/2014/main" id="{0802E99B-1A29-B3F7-2A0B-5731C3A7B494}"/>
              </a:ext>
            </a:extLst>
          </p:cNvPr>
          <p:cNvSpPr>
            <a:spLocks noGrp="1"/>
          </p:cNvSpPr>
          <p:nvPr>
            <p:ph idx="1"/>
          </p:nvPr>
        </p:nvSpPr>
        <p:spPr>
          <a:xfrm>
            <a:off x="1143000" y="914399"/>
            <a:ext cx="9905999" cy="5038165"/>
          </a:xfrm>
        </p:spPr>
        <p:txBody>
          <a:bodyPr>
            <a:normAutofit/>
          </a:bodyPr>
          <a:lstStyle/>
          <a:p>
            <a:pPr marL="0" indent="0" algn="just">
              <a:lnSpc>
                <a:spcPts val="19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Ελλείψεις του Εθνικού Κλιματικού Νόμου: </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υπάρχει ουσιαστική αναφορά σε κλάδους οικονομικής δραστηριότητας  που επηρεάζουν και συμβάλλουν σημαντικά στην κλιματική αλλαγή, όπως η βιομηχανία τροφίμων και η γεωργία (π.χ. μέτρα βιώσιμης παραγωγής τροφίμων), η κτηνοτροφία (π.χ. μέτρα μείωσης εντατικής κτηνοτροφίας), ο τουρισμός, οι μεταφορές, η μεταποίηση, η αλιεία ή ο κλάδος παραγωγής και διανομής ορυκτών καυσίμων</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προσεγγίζει την αναβάθμιση της ενεργειακής αποδοτικότητας στα κτήρια και τη βιομηχανία και δεν ενσωματώνει τις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ενωσιακές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προβλέψεις</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γίνεται αναφορά στη συνεισφορά δασών και δασικών εκτάσεων στον μετριασμό των επιπτώσεων της κλιματικής αλλαγής και σε δράσεις  δάσωσης και αναδάσωσης</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τίθενται στενές προθεσμίες για την επίτευξη ορισμένων στόχων, όπως η απεξάρτηση από τα ορυκτά καύσιμα</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εμπεριέχονται μέτρα αντιμετώπισης της ενεργειακής φτώχειας (πλέον ευάλωτοι και επηρεαζόμενοι πληθυσμοί), σε αντίθεση με τον ευρωπαϊκό κλιματικό νόμο</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προάγεται επαρκώς η κυκλική οικονομία, ούτε εμπεριέχονται ειδικά μέτρα για τη δίκαιη μετάβαση </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στόχοι για την ηλεκτροκίνηση δεν καταλαμβάνουν τον στόλο οχημάτων του Δημοσίου και τις προμήθειες του</a:t>
            </a:r>
          </a:p>
          <a:p>
            <a:pPr algn="just">
              <a:lnSpc>
                <a:spcPts val="1900"/>
              </a:lnSpc>
            </a:pPr>
            <a:endParaRPr lang="el-GR" sz="2400" dirty="0">
              <a:solidFill>
                <a:srgbClr val="002060"/>
              </a:solidFill>
            </a:endParaRPr>
          </a:p>
          <a:p>
            <a:endParaRPr lang="en-US" dirty="0"/>
          </a:p>
        </p:txBody>
      </p:sp>
    </p:spTree>
    <p:extLst>
      <p:ext uri="{BB962C8B-B14F-4D97-AF65-F5344CB8AC3E}">
        <p14:creationId xmlns:p14="http://schemas.microsoft.com/office/powerpoint/2010/main" val="4188138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85642A-815A-6BD9-ACFB-2389237A5B1A}"/>
              </a:ext>
            </a:extLst>
          </p:cNvPr>
          <p:cNvSpPr>
            <a:spLocks noGrp="1"/>
          </p:cNvSpPr>
          <p:nvPr>
            <p:ph type="title"/>
          </p:nvPr>
        </p:nvSpPr>
        <p:spPr>
          <a:xfrm>
            <a:off x="1141413" y="618518"/>
            <a:ext cx="9905998" cy="699294"/>
          </a:xfrm>
        </p:spPr>
        <p:txBody>
          <a:bodyPr>
            <a:normAutofit/>
          </a:bodyPr>
          <a:lstStyle/>
          <a:p>
            <a:pPr algn="ct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Ι. Η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απειλΗ</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C0D93DA-A5C8-0D2C-7B1C-93228EB474C4}"/>
              </a:ext>
            </a:extLst>
          </p:cNvPr>
          <p:cNvSpPr>
            <a:spLocks noGrp="1"/>
          </p:cNvSpPr>
          <p:nvPr>
            <p:ph idx="1"/>
          </p:nvPr>
        </p:nvSpPr>
        <p:spPr>
          <a:xfrm>
            <a:off x="1141412" y="1317811"/>
            <a:ext cx="9905999" cy="5405717"/>
          </a:xfrm>
        </p:spPr>
        <p:txBody>
          <a:bodyPr>
            <a:normAutofit fontScale="55000" lnSpcReduction="20000"/>
          </a:bodyPr>
          <a:lstStyle/>
          <a:p>
            <a:pPr algn="just">
              <a:buFont typeface="Wingdings" panose="05000000000000000000" pitchFamily="2" charset="2"/>
              <a:buChar char="Ø"/>
            </a:pP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Η κλιματική αλλαγή αποτελεί μια από τις μεγαλύτερες απειλές για τον 21ο αιώνα</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marL="514350" indent="-285750" algn="just">
              <a:buFont typeface="Wingdings" panose="05000000000000000000" pitchFamily="2" charset="2"/>
              <a:buChar char="§"/>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 Η καύση ορυκτών καυσίμων, η αποψίλωση των δασών και η κτηνοτροφία επηρεάζουν ολοένα και περισσότερο το κλίμα και τη θερμοκρασία της γης. </a:t>
            </a:r>
          </a:p>
          <a:p>
            <a:pPr marL="514350" indent="-285750" algn="just">
              <a:buFont typeface="Wingdings" panose="05000000000000000000" pitchFamily="2" charset="2"/>
              <a:buChar char="§"/>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Η υπερθέρμανση του πλανήτη επιδρά αρνητικά στη βιοποικιλότητα, στη διαθεσιμότητα των υδάτινων πόρων, καθώς και στις ζώνες βλάστησης του πρωτογενούς τομέα</a:t>
            </a:r>
          </a:p>
          <a:p>
            <a:pPr marL="514350" indent="-285750" algn="just">
              <a:buFont typeface="Wingdings" panose="05000000000000000000" pitchFamily="2" charset="2"/>
              <a:buChar char="§"/>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Επίσης περιορίζει σημαντικά τα επίπεδα υγρασίας σε δασικά και αγροτικά οικοσυστήματα αυξάνοντας σημαντικά τον κίνδυνο πυρκαγιών</a:t>
            </a:r>
          </a:p>
          <a:p>
            <a:pPr marL="514350" indent="-285750" algn="just">
              <a:buFont typeface="Wingdings" panose="05000000000000000000" pitchFamily="2" charset="2"/>
              <a:buChar char="§"/>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Τα ακραία φαινόμενα (καύσωνες, βροχοπτώσεις, πλημμύρες, ισχυροί άνεμοι, τυφώνες, πυρκαγιές) περιορίζουν σημαντικά την οικονομική δραστηριότητα καθώς οδηγούν σε καταστροφή υποδομών και μονάδων παραγωγής, καταστροφές των οικοσυστημάτων καθώς και σε απώλεια ανθρώπινης ζωής</a:t>
            </a:r>
          </a:p>
          <a:p>
            <a:pPr algn="just">
              <a:buFont typeface="Wingdings" panose="05000000000000000000" pitchFamily="2" charset="2"/>
              <a:buChar char="Ø"/>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H αύξηση της θερμοκρασίας και της μεταβλητότητας του κλίματος επηρεάζουν όλες τις περιοχές του κόσμου και τους τομείς της οικονομίας. Ωστόσο αναμένεται ότι οι φτωχότερες περιοχές θα δεχθούν τα μεγαλύτερα πλήγματα σε περιβαλλοντικό, οικονομικό και κοινωνικό επίπεδο.</a:t>
            </a:r>
          </a:p>
          <a:p>
            <a:pPr algn="just">
              <a:buFont typeface="Wingdings" panose="05000000000000000000" pitchFamily="2" charset="2"/>
              <a:buChar char="Ø"/>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Η υπερθέρμανση του πλανήτη, η αύξηση των βροχοπτώσεων, η αυξημένη ξηρασία, οι πυρκαγιές, η άνοδος της στάθμης της θάλασσας, η απώλεια βιοποικιλότητας, οι αλλαγές στις διατροφικές συνήθειες, οι διαταραχές στον εφοδιασμό τροφίμων, οι κίνδυνοι για την ανθρώπινη υγεία, η φτώχεια, ο εκτοπισμός και η κλιματική μετανάστευση συγκαταλέγονται στις κυριότερες επιπτώσεις της κλιματικής αλλαγής που ενδιαφέρουν το δίκαιο και θίγουν ανθρώπινα δικαιώματα.</a:t>
            </a:r>
          </a:p>
          <a:p>
            <a:pPr algn="just">
              <a:buFont typeface="Wingdings" panose="05000000000000000000" pitchFamily="2" charset="2"/>
              <a:buChar char="Ø"/>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Ειδικά στην Ελλάδα οι επιπτώσεις της κλιματικής αλλαγής, οι οποίες εκτείνονται στον πρωτογενή τομέα, στον τομέα της μεταποίησης, στον δημόσιο και τον ιδιωτικό τομέα αλλά και στα νοικοκυριά, έχουν ήδη γίνει ορατές τα τελευταία χρόνια (μείωση βροχοπτώσεων, αύξηση θερμοκρασίας αέρα κατά τους θερινούς μήνες, εμφάνιση ακραίων καιρικών φαινομένων με μεγαλύτερη συχνότητα, απώλεια δασικής γης λόγω εκτεταμένων δασικών πυρκαγιών, υποβάθμιση ποιότητας τουριστικού προϊόντος σε ορισμένες περιοχές λόγω συχνότερης εμφάνισης καυσώνων, αύξηση ενεργειακών αναγκών σε αστικές και τουριστικές περιοχές) </a:t>
            </a:r>
          </a:p>
          <a:p>
            <a:pPr algn="just">
              <a:buFont typeface="Wingdings" panose="05000000000000000000" pitchFamily="2" charset="2"/>
              <a:buChar char="Ø"/>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αντιμετώπιση της κλιματικής αλλαγής έχουν διαμορφωθεί πολιτικές και θεσπισθεί ρυθμίσεις σε διεθνές, </a:t>
            </a:r>
            <a:r>
              <a:rPr lang="el-GR" sz="2200"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ενωσιακό</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 και εθνικό επίπεδο για την εφαρμογή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μέτρων περιορισμού του φαινομένου </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2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μετριασμός της κλιματικής αλλαγής</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την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προσαρμογή στις συνέπειες της αλλαγής του κλίματος </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22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προσαρμογή στην κλιματική αλλαγή</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BCE123DF-B9F6-D724-2804-492C1284C94C}"/>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2884704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379ACB8C-46EC-0FE9-0466-BDBD77F61A7A}"/>
              </a:ext>
            </a:extLst>
          </p:cNvPr>
          <p:cNvSpPr/>
          <p:nvPr/>
        </p:nvSpPr>
        <p:spPr>
          <a:xfrm>
            <a:off x="0" y="579414"/>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a:solidFill>
                  <a:schemeClr val="bg2"/>
                </a:solidFill>
              </a:rPr>
              <a:t>20</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3E7DE5-0AD0-51AC-82EC-E2C369A35B19}"/>
              </a:ext>
            </a:extLst>
          </p:cNvPr>
          <p:cNvSpPr>
            <a:spLocks noGrp="1"/>
          </p:cNvSpPr>
          <p:nvPr>
            <p:ph type="title"/>
          </p:nvPr>
        </p:nvSpPr>
        <p:spPr>
          <a:xfrm>
            <a:off x="1141413" y="618518"/>
            <a:ext cx="9905998" cy="699294"/>
          </a:xfrm>
        </p:spPr>
        <p:txBody>
          <a:bodyPr>
            <a:normAutofit/>
          </a:bodyPr>
          <a:lstStyle/>
          <a:p>
            <a:pPr algn="ctr">
              <a:lnSpc>
                <a:spcPct val="100000"/>
              </a:lnSpc>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ΣΥΜΒΑΣΗ ΤΗΣ ΒΙΕΝΝΗΣ ΚΑΙ ΠΡΩΤΟΚΟΛΛΟ ΤΟΥ ΜΟΝΤΡΕΑΛ  (1)</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6F7BB6F-6687-2C0E-133E-4B864FC9C229}"/>
              </a:ext>
            </a:extLst>
          </p:cNvPr>
          <p:cNvSpPr>
            <a:spLocks noGrp="1"/>
          </p:cNvSpPr>
          <p:nvPr>
            <p:ph idx="1"/>
          </p:nvPr>
        </p:nvSpPr>
        <p:spPr>
          <a:xfrm>
            <a:off x="1141412" y="1479176"/>
            <a:ext cx="9905999" cy="4760306"/>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Το δίκαιο για την κλιματική αλλαγή ξεκίνησε από τη νομική αντιμετώπιση της υπερθέρμανσης του πλανήτη και από το δίκαιο της προστασίας από την ατμοσφαιρική ρύπανση.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Από το 1980 η διεθνής κοινότητα καταπιάνεται ουσιαστικά με το ζήτημα της αντιμετώπισης των υπέρμετρων εκπομπών διοξειδίου του άνθρακα, η οποία αποδόθηκε στην «άμετρη» ανθρώπινη δραστηριότητα. Σημαντικός παράγοντας ενασχόλησης με το φαινόμενο της κλιματικής αλλαγής είναι η επιστημονική εξέλιξη. Π.χ. στα μέσα της δεκαετίας του ’70 πρωτοποριακές έρευνες κατέδειξαν για πρώτη φορά τους μηχανισμούς σύνθεσης και αποσύνθεσης της στιβάδας του όζοντος</a:t>
            </a:r>
          </a:p>
          <a:p>
            <a:pPr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1985:</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Σύμβαση της Βιέννης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προστασία της στιβάδας του όζοντος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που τέθηκε σε εφαρμογή το 1988. Η Ελλάδα  κύρωσε τη Σύμβαση με τον ν. 1818/1988 (Α΄253). Στόχος της Σύμβασης ήταν η προώθηση της συνεργασίας μεταξύ των μερών στους τομείς της συστηματικής μελέτης, έρευνας και ανταλλαγής πληροφοριών για τις επιπτώσεις των ανθρώπινων δραστηριοτήτων στη στιβάδα του όζοντος, χωρίς όμως να δεσμεύει τα μέλη στη λήψη συγκεκριμένων μέτρων. Τον ρόλο αυτό ανέλαβε, δύο χρόνια αργότερα, μία δεύτερη διεθνής συμφωνία, στα πλαίσια της Σύμβασης, το Πρωτόκολλο του Μόντρεαλ.</a:t>
            </a:r>
          </a:p>
          <a:p>
            <a:pPr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1987:</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Το Πρωτόκολλο του Μόντρεαλ</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τέθηκε σε ισχύ την 1.1.1989. Έχει ως αντικείμενο τη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μείωση της παραγωγής και κατανάλωσης του ουσιών που καταστρέφουν τη στιβάδα του όζοντος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ozone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depleting</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substances</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 ODS), προκειμένου να μειωθούν οι συγκεντρώσεις των ουσιών αυτών στην ατμόσφαιρα και να προστατευθεί η εύθραυστη στιβάδα του όζοντος. Η Ελλάδα κύρωσε το Πρωτόκολλο το 1992 με τον ν. 2110/1992, ΦΕΚ Α’  206).</a:t>
            </a:r>
          </a:p>
          <a:p>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7F5CA4CD-31AC-B429-4F16-26571E21A744}"/>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270841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B1CF9D-70EC-8704-6999-615EB860396F}"/>
              </a:ext>
            </a:extLst>
          </p:cNvPr>
          <p:cNvSpPr>
            <a:spLocks noGrp="1"/>
          </p:cNvSpPr>
          <p:nvPr>
            <p:ph type="title"/>
          </p:nvPr>
        </p:nvSpPr>
        <p:spPr>
          <a:xfrm>
            <a:off x="1141413" y="618518"/>
            <a:ext cx="9905998" cy="604226"/>
          </a:xfrm>
        </p:spPr>
        <p:txBody>
          <a:bodyPr>
            <a:noAutofit/>
          </a:bodyPr>
          <a:lstStyle/>
          <a:p>
            <a:pPr algn="ctr">
              <a:lnSpc>
                <a:spcPct val="100000"/>
              </a:lnSpc>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Η ΔΙΑΣΚΕΨΗ ΤΟΥ ΡΙΟ  (2)</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DDB6EE28-B11E-0E48-A9D9-4A59ADB7F870}"/>
              </a:ext>
            </a:extLst>
          </p:cNvPr>
          <p:cNvSpPr>
            <a:spLocks noGrp="1"/>
          </p:cNvSpPr>
          <p:nvPr>
            <p:ph idx="1"/>
          </p:nvPr>
        </p:nvSpPr>
        <p:spPr>
          <a:xfrm>
            <a:off x="1141412" y="1344706"/>
            <a:ext cx="9905999" cy="5007456"/>
          </a:xfrm>
        </p:spPr>
        <p:txBody>
          <a:bodyPr>
            <a:normAutofit fontScale="92500" lnSpcReduction="10000"/>
          </a:bodyPr>
          <a:lstStyle/>
          <a:p>
            <a:pPr marL="233363" indent="0" algn="just">
              <a:lnSpc>
                <a:spcPct val="110000"/>
              </a:lnSpc>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1992:</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Διάσκεψη του Ρίο</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κατά την οποία υιοθετήθηκε η πρώτη διεθνής σύμβαση για την κλιματική αλλαγή με πρωτοβουλία του ΟΗΕ. Πρόκειται για τη διεθνή Σύμβαση-Πλαίσιο για την Κλιματική Αλλαγή (United Nations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Framework</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Convention on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Climate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Change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UNFCCC), η οποία υπογράφηκε από 154 χώρες και την ΕΕ – Κυρώθηκε από την Ελλάδα με τον ν. 2205/1994 (Α΄60)</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lgn="just">
              <a:lnSpc>
                <a:spcPct val="110000"/>
              </a:lnSpc>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σύμβαση δεν έθεσε νομικά δεσμευτικές υποχρεώσεις</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όμως έθεσε τις βάσεις, τις γενικές αρχές και τη διαδικασία για τη μετέπειτα υιοθέτηση δεσμεύσεων, κυρίως μέσω των τακτικών συνόδων των Κρατών Μερών της. </a:t>
            </a:r>
          </a:p>
          <a:p>
            <a:pPr marL="514350" indent="-285750" algn="just">
              <a:lnSpc>
                <a:spcPct val="110000"/>
              </a:lnSpc>
              <a:buFont typeface="Wingdings" panose="05000000000000000000" pitchFamily="2" charset="2"/>
              <a:buChar char="§"/>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σύμβαση αναγνωρίζει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ως κεντρικό πυλώνα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την αρχή της προφύλαξης και υποστηρίζει την έννοια της κοινής αλλά διαφοροποιημένης ευθύνης των κρατών όσον αφορά στο κλίμα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common but differentiated responsibilities)</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Πρόκειται για μία βασική αρχή  που αναγνωρίζει τις διαφορετικές ικανότητες και τις διαφορετικές ευθύνες των επιμέρους χωρών στην αντιμετώπιση της κλιματικής αλλαγής. Αυτό σημαίνει ότι, ενώ τα μέρη των αναπτυσσόμενων χωρών αναμένεται να συμβάλουν στον μετριασμό του κλίματος, όμως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ανεπτυγμένες χώρες αναμένεται να «ηγηθούν στην καταπολέμηση της κλιματικής αλλαγής και των δυσμενών επιπτώσεών της»,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καθώς διαθέτουν μεγαλύτερη ικανότητα για μετριασμό της κλιματικής αλλαγής, ενώ επίσης λόγω των εκπομπών τους έχουν διαχρονικά μεγαλύτερη συμβολή στο πρόβλημα της κλιματικής αλλαγής .</a:t>
            </a:r>
          </a:p>
          <a:p>
            <a:pPr marL="514350" indent="-285750" algn="just">
              <a:lnSpc>
                <a:spcPct val="110000"/>
              </a:lnSpc>
              <a:buFont typeface="Wingdings" panose="05000000000000000000" pitchFamily="2" charset="2"/>
              <a:buChar char="§"/>
            </a:pP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H</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σύμβαση επίσης προέβλεπε την ανάπτυξη, τακτική ενημέρωση και δημοσιοποίηση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εθνικών απογραφών των ανθρωπογενών εκπομπών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βάσει συγκρίσιμων μεθοδολογιών, καθώς και τη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δημοσίευση, αναθεώρηση και εφαρμογή εθνικών προγραμμάτων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αντιμετώπιση των κλιματικών αλλαγών.</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lgn="just">
              <a:lnSpc>
                <a:spcPct val="110000"/>
              </a:lnSpc>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 απώτερος σκοπός της Σύμβασης του 1992 ήταν 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σταθεροποίηση των συγκεντρώσεων αερίων του θερμοκηπίου στην ατμόσφαιρα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σε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επίπεδο που να αποτρέπει την επικίνδυνη ανθρωπογενή παρεμβολή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στο κλιματικό σύστημα.</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lgn="just">
              <a:lnSpc>
                <a:spcPct val="110000"/>
              </a:lnSpc>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Διεθνής Σύμβαση για την κλιματική αλλαγή του 1992 αποτέλεσε την απαρχή μιας σειράς μεταγενέστερων συμφωνιών καθοριστικών για την αντιμετώπιση του φαινομένου αυτού.</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Έτσι, συνοδεύτηκε από Πρωτόκολλα και Συμφωνίες στις οποίες προσχώρησαν όχι μόνον μεμονωμένες χώρες, αλλά και η ίδια η ΕΕ.</a:t>
            </a:r>
          </a:p>
          <a:p>
            <a:pPr marL="514350" indent="-285750" algn="just">
              <a:lnSpc>
                <a:spcPct val="110000"/>
              </a:lnSpc>
              <a:buFont typeface="Wingdings" panose="05000000000000000000" pitchFamily="2" charset="2"/>
              <a:buChar char="§"/>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lgn="just">
              <a:lnSpc>
                <a:spcPct val="110000"/>
              </a:lnSpc>
              <a:buFont typeface="Wingdings" panose="05000000000000000000" pitchFamily="2" charset="2"/>
              <a:buChar char="§"/>
            </a:pPr>
            <a:endParaRPr lang="en-US" dirty="0">
              <a:solidFill>
                <a:schemeClr val="bg2"/>
              </a:solidFill>
            </a:endParaRPr>
          </a:p>
        </p:txBody>
      </p:sp>
      <p:sp>
        <p:nvSpPr>
          <p:cNvPr id="4" name="Βέλος: Δεξιό 3">
            <a:extLst>
              <a:ext uri="{FF2B5EF4-FFF2-40B4-BE49-F238E27FC236}">
                <a16:creationId xmlns:a16="http://schemas.microsoft.com/office/drawing/2014/main" id="{1E571415-2313-5BE3-1685-37D463DEC93D}"/>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3055281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59DBB1-B798-96DD-5849-C559CBF479BC}"/>
              </a:ext>
            </a:extLst>
          </p:cNvPr>
          <p:cNvSpPr>
            <a:spLocks noGrp="1"/>
          </p:cNvSpPr>
          <p:nvPr>
            <p:ph type="title"/>
          </p:nvPr>
        </p:nvSpPr>
        <p:spPr>
          <a:xfrm>
            <a:off x="1141413" y="367553"/>
            <a:ext cx="9905998" cy="896472"/>
          </a:xfrm>
        </p:spPr>
        <p:txBody>
          <a:bodyPr>
            <a:normAutofit fontScale="90000"/>
          </a:bodyPr>
          <a:lstStyle/>
          <a:p>
            <a:pPr algn="ctr">
              <a:lnSpc>
                <a:spcPct val="100000"/>
              </a:lnSpc>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ΤΟ ΠΡΩΤΟΚΟΛΛΟ ΤΟΥ ΚΙΟΤΟ (3)</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2308F9B-3F76-C2E9-8C9D-3BB972DE030F}"/>
              </a:ext>
            </a:extLst>
          </p:cNvPr>
          <p:cNvSpPr>
            <a:spLocks noGrp="1"/>
          </p:cNvSpPr>
          <p:nvPr>
            <p:ph idx="1"/>
          </p:nvPr>
        </p:nvSpPr>
        <p:spPr>
          <a:xfrm>
            <a:off x="1141412" y="1434352"/>
            <a:ext cx="9905999" cy="5118848"/>
          </a:xfrm>
        </p:spPr>
        <p:txBody>
          <a:bodyPr>
            <a:normAutofit fontScale="92500"/>
          </a:bodyPr>
          <a:lstStyle/>
          <a:p>
            <a:pPr>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1997: Πρωτόκολλο του Κιότο</a:t>
            </a: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Το πρωτόκολλο του Κιότο εγκρίθηκε στις 11 Δεκεμβρίου 1997. Τέθηκε σε ισχύ οκτώ χρόνια αργότερα, ήτοι το 2005, λόγω μιας περίπλοκης διαδικασίας επικύρωσης. </a:t>
            </a: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Όλα τα κράτη μέλη της ΕΕ κύρωσαν το Πρωτόκολλο τον Μάιο 2002. Η Ελλάδα το κύρωσε με τον ν. 3017/2002 (ΦΕΚ Α’ 117).</a:t>
            </a:r>
            <a:endPar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lvl="1" algn="just" defTabSz="457200">
              <a:lnSpc>
                <a:spcPct val="110000"/>
              </a:lnSpc>
              <a:spcBef>
                <a:spcPts val="600"/>
              </a:spcBef>
              <a:buClr>
                <a:srgbClr val="353535"/>
              </a:buClr>
              <a:buSzTx/>
              <a:buFont typeface="Wingdings" panose="05000000000000000000" pitchFamily="2" charset="2"/>
              <a:buChar char="§"/>
              <a:defRPr/>
            </a:pP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T</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 Πρωτόκολλο θέτει σε λειτουργία τη Σύμβαση-Πλαίσιο των Ηνωμένων Εθνών για την Κλιματική Αλλαγή, δεσμεύοντας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τις βιομηχανικές χώρες και οικονομίες σε μεταβατικό στάδιο να περιορίσουν και να μειώσουν τις εκπομπές αερίων του θερμοκηπίου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(GHG), με βάση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συμφωνημένους επιμέρους στόχους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Η ίδια η Σύμβαση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ζητά μόνο από αυτές τις χώρες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να υιοθετήσουν πολιτικές και μέτρα για τον μετριασμό και να υποβάλλουν περιοδικές εκθέσεις. </a:t>
            </a:r>
            <a:endPar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βάση το Πρωτόκολλο του Κιότο, τα συμβαλλόμενα κράτη του Παραρτήματος Ι της Σύμβασης-Πλαίσιο του ΟΗΕ, δηλαδή οι εκβιομηχανισμένες χώρες, δεσμεύθηκαν συλλογικά να μειώσουν τις εκπομπές αερίων θερμοκηπίου κατά 5% σε σχέση με τα επίπεδα του 1990. </a:t>
            </a: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Ειδικότερα, κατά την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πρώτη περίοδο δέσμευσης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37 βιομηχανικές χώρες και οικονομίες σε μεταβατικό στάδιο και η Ευρωπαϊκή Κοινότητα δεσμεύτηκαν να μειώσουν τις εκπομπές αερίων του θερμοκηπίου κατά μέσο όρο κατά 5% έναντι των επιπέδων του 1990. Στο Παράρτημά τίθενται δεσμευτικοί στόχοι μείωσης των εκπομπών για αυτούς τους ρυπαντές. Συνολικά, αυτοί οι στόχοι αθροίζουν μια μέση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μείωση των εκπομπών κατά 5% σε σύγκριση με τα επίπεδα του 1990 κατά την πενταετία 2008–2012.</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Το 2012 θεσπίστηκε τροποποίηση του πρωτοκόλλου του Κιότο στη διάσκεψη της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Ντόχα</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για την κλιματική αλλαγή (Δεκέμβριος 2012). Κατά τη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δεύτερη περίοδο δέσμευσης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(2013-2020), οι συμμετέχουσες χώρες συμφώνησαν να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μειώσουν τις εκπομπές αερίων του θερμοκηπίου κατά τουλάχιστον 18 % σε σχέση με τα επίπεδα του 1990</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Η Ελλάδα δεσμεύεται για τον περιορισμό της αύξησης των εκπομπών αερίων θερμοκηπίου κατά την περίοδο 2008-2012 στο 25% σε σχέση με τις εκπομπές του έτους βάσης, δηλαδή του 1990 για τα περισσότερα αέρια, και του 1995 για ορισμένα άλλα. </a:t>
            </a:r>
          </a:p>
          <a:p>
            <a:pPr marL="400050" indent="-171450" algn="just">
              <a:buFont typeface="Wingdings" panose="05000000000000000000" pitchFamily="2" charset="2"/>
              <a:buChar char="§"/>
            </a:pPr>
            <a:endPar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400050" indent="-171450" algn="just">
              <a:buFont typeface="Wingdings" panose="05000000000000000000" pitchFamily="2" charset="2"/>
              <a:buChar char="§"/>
            </a:pPr>
            <a:endPar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400050" indent="-171450" algn="just">
              <a:buFont typeface="Wingdings" panose="05000000000000000000" pitchFamily="2" charset="2"/>
              <a:buChar char="§"/>
            </a:pP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FA4581D0-1361-80DA-AA35-08F47B25DDE6}"/>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141855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FE8C4-7126-5114-9171-55C9A0D5DFBC}"/>
              </a:ext>
            </a:extLst>
          </p:cNvPr>
          <p:cNvSpPr>
            <a:spLocks noGrp="1"/>
          </p:cNvSpPr>
          <p:nvPr>
            <p:ph type="title"/>
          </p:nvPr>
        </p:nvSpPr>
        <p:spPr>
          <a:xfrm>
            <a:off x="1141413" y="243190"/>
            <a:ext cx="9905998" cy="769821"/>
          </a:xfrm>
        </p:spPr>
        <p:txBody>
          <a:bodyPr>
            <a:normAutofit/>
          </a:bodyPr>
          <a:lstStyle/>
          <a:p>
            <a:pPr algn="ctr">
              <a:lnSpc>
                <a:spcPct val="100000"/>
              </a:lnSpc>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ΤΟ ΠΡΩΤΟΚΟΛΛΟ ΤΟΥ ΚΙΟΤΟ (4)</a:t>
            </a:r>
            <a:endParaRPr lang="en-US" sz="1800" dirty="0"/>
          </a:p>
        </p:txBody>
      </p:sp>
      <p:sp>
        <p:nvSpPr>
          <p:cNvPr id="3" name="Θέση περιεχομένου 2">
            <a:extLst>
              <a:ext uri="{FF2B5EF4-FFF2-40B4-BE49-F238E27FC236}">
                <a16:creationId xmlns:a16="http://schemas.microsoft.com/office/drawing/2014/main" id="{8F35C7A8-3C37-34B6-A4A4-2E3469EDF27C}"/>
              </a:ext>
            </a:extLst>
          </p:cNvPr>
          <p:cNvSpPr>
            <a:spLocks noGrp="1"/>
          </p:cNvSpPr>
          <p:nvPr>
            <p:ph idx="1"/>
          </p:nvPr>
        </p:nvSpPr>
        <p:spPr>
          <a:xfrm>
            <a:off x="1141413" y="1103150"/>
            <a:ext cx="10575458" cy="5674168"/>
          </a:xfrm>
        </p:spPr>
        <p:txBody>
          <a:bodyPr>
            <a:normAutofit fontScale="85000" lnSpcReduction="20000"/>
          </a:bodyPr>
          <a:lstStyle/>
          <a:p>
            <a:pPr marR="0" lvl="0" algn="just" defTabSz="457200" rtl="0" eaLnBrk="1" fontAlgn="auto" latinLnBrk="0" hangingPunct="1">
              <a:spcBef>
                <a:spcPts val="600"/>
              </a:spcBef>
              <a:spcAft>
                <a:spcPts val="0"/>
              </a:spcAft>
              <a:buClr>
                <a:srgbClr val="353535"/>
              </a:buClr>
              <a:buSzTx/>
              <a:buFont typeface="Wingdings" panose="05000000000000000000" pitchFamily="2" charset="2"/>
              <a:buChar char="q"/>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Το Πρωτόκολλο του Κιότο καθιέρωσε ένα αυστηρό σύστημα παρακολούθησης, επανεξέτασης και επαλήθευσης, καθώς και ένα σύστημα συμμόρφωσης για τη διασφάλιση της διαφάνειας και την υποχρέωση των μερών να λογοδοτήσουν. Σύμφωνα με το Πρωτόκολλο, οι πραγματικές εκπομπές των χωρών πρέπει να παρακολουθούνται και να τηρούνται ακριβή αρχεία για τις συναλλαγές που πραγματοποιούνται.</a:t>
            </a:r>
          </a:p>
          <a:p>
            <a:pPr marR="0" lvl="0" algn="just" defTabSz="457200" rtl="0" eaLnBrk="1" fontAlgn="auto" latinLnBrk="0" hangingPunct="1">
              <a:spcBef>
                <a:spcPts val="600"/>
              </a:spcBef>
              <a:spcAft>
                <a:spcPts val="0"/>
              </a:spcAft>
              <a:buClr>
                <a:srgbClr val="353535"/>
              </a:buClr>
              <a:buSzTx/>
              <a:buFont typeface="Wingdings" panose="05000000000000000000" pitchFamily="2" charset="2"/>
              <a:buChar char="q"/>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Σύμφωνα με το Πρωτόκολλο, τα συμβαλλόμενα μέρη όφειλαν να εκπληρώσουν τους στόχους τους κυρίως μέσα από εθνικά μέτρα. Ωστόσο, το Πρωτόκολλο παρείχε επίσης </a:t>
            </a:r>
            <a:r>
              <a:rPr kumimoji="0" lang="el-GR"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τρεις ευέλικτους μηχανισμούς βασισμένους στην αγορά</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ως πρόσθετους τρόπους εκπλήρωσης των στόχων τους:</a:t>
            </a: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kumimoji="0" lang="el-GR" sz="1400" b="1" i="0"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Ο μηχανισμός εμπορεύσιμων δικαιωμάτων εκπομπών (</a:t>
            </a:r>
            <a:r>
              <a:rPr kumimoji="0" lang="el-GR" sz="1400" b="1" i="0"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emissions</a:t>
            </a:r>
            <a:r>
              <a:rPr kumimoji="0" lang="el-GR" sz="1400" b="1" i="0"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1" i="0"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trading</a:t>
            </a:r>
            <a:r>
              <a:rPr kumimoji="0" lang="el-GR" sz="1400" b="1" i="0"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μεταξύ των συμβαλλομένων μερών που υπέγραψαν το Πρωτόκολλο</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προβλέπει τη </a:t>
            </a:r>
            <a:r>
              <a:rPr kumimoji="0" lang="el-GR"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δυνατότητα μιας χώρας, η οποία επιτυγχάνει μεγαλύτερη μείωση εκπομπών από τον στόχο που είχε τεθεί, να πουλήσει το πλεονάζον ποσοστό σε άλλη χώρα</a:t>
            </a:r>
            <a:r>
              <a:rPr kumimoji="0" lang="en-US"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Η Ελλάδα </a:t>
            </a:r>
            <a:r>
              <a:rPr kumimoji="0" lang="el-GR" sz="1400" b="0"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απεβλήθη</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από τον μηχανισμό το 2008</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Ο μηχανισμός κοινής εφαρμογής (</a:t>
            </a: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joint</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implementation</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παρέχει τη </a:t>
            </a:r>
            <a:r>
              <a:rPr kumimoji="0" lang="el-GR"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δυνατότητα υλοποίησης κοινών προγραμμάτων και δραστηριοτήτων μεταξύ των χωρών του Παραρτήματος Ι της Σύμβασης-Π</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λ</a:t>
            </a:r>
            <a:r>
              <a:rPr kumimoji="0" lang="el-GR"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αίσιο</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Ειδικότερα, επιτρέπει σε μια χώρα με δέσμευση για μείωση ή περιορισμό των εκπομπών (Μέρος του Παραρτήματος Β</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του Πρωτοκόλλου) να αποκτά μονάδες μείωσης εκπομπών (</a:t>
            </a:r>
            <a:r>
              <a:rPr kumimoji="0" lang="el-GR" sz="1400" b="0"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ERUs</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lang="en-US"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emmission</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 reduction units</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από ένα έργο μείωσης ή απομάκρυνσης εκπομπών σε άλλη χώρα του Παραρτήματος Β, κάθε μία από τις οποίες ισοδυναμεί με έναν τόνο CO2, οι οποίες μπορούν να υπολογιστούν για την επίτευξη του στόχου της.</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Ο μηχανισμός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αυτός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προσφέρει έναν ευέλικτο και οικονομικά αποδοτικό τρόπο στα μέρη, ώστε να εκπληρώσουν μέρος των δεσμεύσεών τους, ενώ η χώρα υποδοχής επωφελείται από ξένες επενδύσεις και μεταφορά τεχνολογίας.</a:t>
            </a:r>
            <a:endPar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Ο μ</a:t>
            </a: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ηχανισμός</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καθαρής ανάπτυξης </a:t>
            </a:r>
            <a:r>
              <a:rPr kumimoji="0" lang="en-US"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(clean development mechanism</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επιτρέπει σε </a:t>
            </a:r>
            <a:r>
              <a:rPr kumimoji="0" lang="el-GR"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μια χώρα με δέσμευση για μείωση ή περιορισμό εκπομπών (Μέρος του Παραρτήματος Β του Πρωτοκόλλου) να υλοποιήσει ένα έργο μείωσης εκπομπών σε αναπτυσσόμενες χώρες</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Τέτοια έργα μπορούν να αποφέρουν πιστοποιημένες μονάδες μείωσης εκπομπών (CER), καθεμία από τις οποίες ισοδυναμεί με έναν τόνο CO2, οι οποίες μπορούν να πωληθούν και να υπολογιστούν για την επίτευξη των στόχων κάθε χώρας. Ένα τέτοιο έργο μπορεί να περιλαμβάνει π.χ. ένα έργο εξηλεκτρισμού αγροτικών περιοχών με τη χρήση ηλιακών πάνελ ή την εγκατάσταση πιο ενεργειακά αποδοτικών λεβήτων. Ο μηχανισμός ενθαρρύνει τη βιώσιμη ανάπτυξη και τη μείωση των εκπομπών, ενώ παρέχει στις βιομηχανικές χώρες ευελιξία στον τρόπο με τον οποίο επιτυγχάνουν τους στόχους τους για μείωση ή περιορισμό εκπομπών.</a:t>
            </a:r>
          </a:p>
          <a:p>
            <a:pPr marL="342900" marR="0" lvl="1" indent="-342900" algn="just" defTabSz="457200" rtl="0" eaLnBrk="1" fontAlgn="auto" latinLnBrk="0" hangingPunct="1">
              <a:spcBef>
                <a:spcPts val="600"/>
              </a:spcBef>
              <a:spcAft>
                <a:spcPts val="0"/>
              </a:spcAft>
              <a:buClr>
                <a:srgbClr val="353535"/>
              </a:buClr>
              <a:buSzTx/>
              <a:buFont typeface="Wingdings" panose="05000000000000000000" pitchFamily="2" charset="2"/>
              <a:buChar char="q"/>
              <a:tabLst/>
              <a:defRPr/>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Συνολική αποτίμηση: </a:t>
            </a: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Αν και είναι το πρώτο διεθνές συμβατικό κείμενο που έθεσε νομικά δεσμευτικούς στόχους, δεν  απέδωσε τα αναμενόμενα – Επικεντρώθηκε στις εκπομπές αερίων του θερμοκηπίου, χωρίς να συμπεριλάβει μέτρα προσαρμογής στην κλιματική αλλαγή και να θέσει μακροπρόθεσμους στόχους </a:t>
            </a: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Θεμελιώθηκε σε μια διάκριση μεταξύ αναπτυγμένων και αναπτυσσόμενων χωρών, χωρίς να λάβει υπόψη τους νέους ρυπαντές (Κίνα, Ινδία, Βραζιλία κ.ά.) </a:t>
            </a: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Στη μειωμένη αποδοτικότητά του συνέβαλε και η άρνηση των ΗΠΑ να ενταχθούν στο ρυθμιστικό καθεστώς του</a:t>
            </a:r>
          </a:p>
          <a:p>
            <a:pPr marL="742950" marR="0" lvl="1" indent="-285750" algn="just" defTabSz="457200" rtl="0" eaLnBrk="1" fontAlgn="auto" latinLnBrk="0" hangingPunct="1">
              <a:lnSpc>
                <a:spcPts val="1800"/>
              </a:lnSpc>
              <a:spcBef>
                <a:spcPts val="600"/>
              </a:spcBef>
              <a:spcAft>
                <a:spcPts val="0"/>
              </a:spcAft>
              <a:buClr>
                <a:srgbClr val="353535"/>
              </a:buClr>
              <a:buSzTx/>
              <a:buFont typeface="Wingdings" panose="05000000000000000000" pitchFamily="2" charset="2"/>
              <a:buChar char="Ø"/>
              <a:tabLst/>
              <a:defRPr/>
            </a:pPr>
            <a:endParaRPr lang="en-US" dirty="0"/>
          </a:p>
        </p:txBody>
      </p:sp>
      <p:sp>
        <p:nvSpPr>
          <p:cNvPr id="7" name="Βέλος: Δεξιό 6">
            <a:extLst>
              <a:ext uri="{FF2B5EF4-FFF2-40B4-BE49-F238E27FC236}">
                <a16:creationId xmlns:a16="http://schemas.microsoft.com/office/drawing/2014/main" id="{32E71C1D-8F85-B6A7-CF45-173A79979A48}"/>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2284690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EEFFA8-3505-94C9-4F7F-478E006CEA5D}"/>
              </a:ext>
            </a:extLst>
          </p:cNvPr>
          <p:cNvSpPr>
            <a:spLocks noGrp="1"/>
          </p:cNvSpPr>
          <p:nvPr>
            <p:ph type="title"/>
          </p:nvPr>
        </p:nvSpPr>
        <p:spPr>
          <a:xfrm>
            <a:off x="1141413" y="618518"/>
            <a:ext cx="9905998" cy="905482"/>
          </a:xfrm>
        </p:spPr>
        <p:txBody>
          <a:bodyPr>
            <a:normAutofit/>
          </a:bodyPr>
          <a:lstStyle/>
          <a:p>
            <a:pPr algn="ctr">
              <a:lnSpc>
                <a:spcPct val="100000"/>
              </a:lnSpc>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συμφωνια</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των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παρισιων</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rPr>
              <a:t>5</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9D18768D-4524-1BB6-CEC5-DC02BB43EEFB}"/>
              </a:ext>
            </a:extLst>
          </p:cNvPr>
          <p:cNvSpPr>
            <a:spLocks noGrp="1"/>
          </p:cNvSpPr>
          <p:nvPr>
            <p:ph idx="1"/>
          </p:nvPr>
        </p:nvSpPr>
        <p:spPr>
          <a:xfrm>
            <a:off x="1141412" y="1524000"/>
            <a:ext cx="9905999" cy="4625787"/>
          </a:xfrm>
        </p:spPr>
        <p:txBody>
          <a:bodyPr>
            <a:normAutofit/>
          </a:bodyPr>
          <a:lstStyle/>
          <a:p>
            <a:pPr marL="0" indent="0">
              <a:lnSpc>
                <a:spcPct val="90000"/>
              </a:lnSpc>
              <a:buNone/>
            </a:pP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201</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5</a:t>
            </a: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Συμφωνία των </a:t>
            </a:r>
            <a:r>
              <a:rPr lang="el-GR" sz="1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Παρισίων</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Paris Agreement)</a:t>
            </a:r>
          </a:p>
          <a:p>
            <a:pPr algn="just">
              <a:lnSpc>
                <a:spcPts val="18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Διεθνής συνθήκη με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νομική δεσμευτικότητα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 υπογράφεται από 196 χώρες –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Τέθηκε σε ισχύ στις 4 Νοεμβρίου 2016</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όταν εκπληρώθηκε η προϋπόθεση επικύρωσής της από 55 τουλάχιστον χώρες που να αντιπροσωπεύουν τουλάχιστον το 55 % των παγκόσμιων εκπομπών αερίων θερμοκηπίου - Τη συμφωνία έχουν επικυρώσει όλες οι χώρες της ΕΕ.</a:t>
            </a:r>
          </a:p>
          <a:p>
            <a:pPr algn="just">
              <a:lnSpc>
                <a:spcPts val="18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Θέτει έναν φιλόδοξο στόχο και υιοθετεί ένα οικουμενικό σχέδιο δράσης με απώτερο σκοπό τον περιορισμό της αύξησης της μέσης θερμοκρασίας του πλανήτη</a:t>
            </a:r>
          </a:p>
          <a:p>
            <a:pPr algn="just">
              <a:lnSpc>
                <a:spcPts val="18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Βασίζεται σε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εθελοντικές συνεισφορές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όσον αφορά τη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μείωση των εκπομπών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αντιμετωπίζει συγκεκριμένα την προσαρμογή στην αλλαγή του κλίματος και ενισχύει τις υποχρεώσεις υποβολής εκθέσεων</a:t>
            </a:r>
          </a:p>
          <a:p>
            <a:pPr algn="just">
              <a:lnSpc>
                <a:spcPts val="18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Πριν από τη Συμφωνία των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Παρισίων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είχε προηγηθεί λίγους μήνες πριν (Σεπτέμβριος 2015) η υιοθέτηση από τη ΓΣ του ΟΗΕ της «Ατζέντας 2030», με 17 στόχους. Ο στόχος 13 της ατζέντας αυτής αφορά στο κλίμα.</a:t>
            </a:r>
          </a:p>
          <a:p>
            <a:pPr algn="just">
              <a:lnSpc>
                <a:spcPts val="18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Συμφωνία των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Παρισίων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είναι μεν νομικά δεσμευτικό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hard</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law</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κείμενο ως προς τον νομικό χαρακτηρισμό στο σύνολό του, αλλά εμπεριέχει πλήθος διατάξεων οι οποίες αποτελούν «μαλακό δίκαιο»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soft</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law</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και δεν επιβάλλουν, αλλά «συνιστούν» ή «υποδεικνύουν» συμπεριφορές</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90000"/>
              </a:lnSpc>
              <a:buNone/>
            </a:pPr>
            <a:endParaRPr lang="el-GR" sz="1500"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1969F5D8-3BDA-6686-1577-26C9E019817E}"/>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2269553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A18CC2-6B51-925C-FEB2-809437F9F455}"/>
              </a:ext>
            </a:extLst>
          </p:cNvPr>
          <p:cNvSpPr>
            <a:spLocks noGrp="1"/>
          </p:cNvSpPr>
          <p:nvPr>
            <p:ph type="title"/>
          </p:nvPr>
        </p:nvSpPr>
        <p:spPr>
          <a:xfrm>
            <a:off x="1141413" y="618518"/>
            <a:ext cx="9905998" cy="779976"/>
          </a:xfrm>
        </p:spPr>
        <p:txBody>
          <a:bodyPr>
            <a:normAutofit/>
          </a:bodyPr>
          <a:lstStyle/>
          <a:p>
            <a:pPr algn="ct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συμφωνια</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των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παρισιων</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rPr>
              <a:t>6</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8" name="Βέλος: Δεξιό 7">
            <a:extLst>
              <a:ext uri="{FF2B5EF4-FFF2-40B4-BE49-F238E27FC236}">
                <a16:creationId xmlns:a16="http://schemas.microsoft.com/office/drawing/2014/main" id="{C0F6F367-4B09-013F-1043-722359D8F103}"/>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
        <p:nvSpPr>
          <p:cNvPr id="4" name="Θέση περιεχομένου 3">
            <a:extLst>
              <a:ext uri="{FF2B5EF4-FFF2-40B4-BE49-F238E27FC236}">
                <a16:creationId xmlns:a16="http://schemas.microsoft.com/office/drawing/2014/main" id="{F1E6CD45-8446-59A3-ADA2-76884D06A91F}"/>
              </a:ext>
            </a:extLst>
          </p:cNvPr>
          <p:cNvSpPr>
            <a:spLocks noGrp="1"/>
          </p:cNvSpPr>
          <p:nvPr>
            <p:ph idx="1"/>
          </p:nvPr>
        </p:nvSpPr>
        <p:spPr>
          <a:xfrm>
            <a:off x="1141412" y="1497106"/>
            <a:ext cx="9905999" cy="5235387"/>
          </a:xfrm>
        </p:spPr>
        <p:txBody>
          <a:bodyPr>
            <a:normAutofit fontScale="92500" lnSpcReduction="20000"/>
          </a:bodyPr>
          <a:lstStyle/>
          <a:p>
            <a:pPr marL="0" indent="0">
              <a:buNone/>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Τα βασικά στοιχεία της Συμφωνίας των </a:t>
            </a:r>
            <a:r>
              <a:rPr lang="el-GR" sz="12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Παρισίων</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Ο μετριασμός (</a:t>
            </a:r>
            <a:r>
              <a:rPr lang="el-GR" sz="1200" b="1" dirty="0" err="1">
                <a:solidFill>
                  <a:schemeClr val="bg2"/>
                </a:solidFill>
                <a:latin typeface="Calibri" panose="020F0502020204030204" pitchFamily="34" charset="0"/>
                <a:ea typeface="Calibri" panose="020F0502020204030204" pitchFamily="34" charset="0"/>
                <a:cs typeface="Calibri" panose="020F0502020204030204" pitchFamily="34" charset="0"/>
              </a:rPr>
              <a:t>mitigation</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 βρίσκεται στο επίκεντρο των προσπαθειών των μερών της Συμφωνίας.</a:t>
            </a:r>
          </a:p>
          <a:p>
            <a:pPr algn="just">
              <a:buFont typeface="Wingdings" panose="05000000000000000000" pitchFamily="2" charset="2"/>
              <a:buChar char="Ø"/>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Μακροπρόθεσμος στόχος: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να μην αυξηθεί η θερμοκρασία της γης πάνω από 2 βαθμούς Κελσίου σε σχέση με τα προβιομηχανικά επίπεδα - συνέχιση των προσπαθειών για περιορισμό σε  </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1,5°C</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 Τα «διεθνώς μεταφερόμενα αποτελέσματα μετριασμού»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internationally</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transferred</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mitigation</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outcomes</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αποτελούν τη νέα ορολογία για το εμπόριο δικαιωμάτων εκπομπών</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Συνεισφορές χωρών (υποβολή ολοκληρωμένων εθνικών σχεδίων δράσης για το κλίμα από τις συμβαλλόμενες χώρες). Τα Μέρη έχουν νομικά δεσμευτική υποχρέωση να εφαρμόσουν εθνικά μέτρα για τη μείωση των εκπομπών αερίων του θερμοκηπίου με σκοπό την επίτευξη των στόχων των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νομικά δεσμευτικών συνεισφορών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τους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National</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Determined</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Contributions</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NDCs</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Πρόκριση της λογικής της αυτοδέσμευσης.</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Παγκόσμιος απολογισμός – μηχανισμός αξιολόγησης συλλογικής προόδου (συμφωνία των κυβερνήσεων να γνωστοποιούν ανά 5ετία τις συνεισφορές τους με σκοπό τον καθορισμό πιο φιλόδοξων στόχων)</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Διαφάνεια (γνωστοποίηση μεταξύ των μερών και στο ευρύτερο κοινό της προόδου για την επίτευξη των στόχων)</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Αλληλεγγύη (χρηματοδοτήσεις για το κλίμα από αναπτυγμένες προς αναπτυσσόμενες χώρες) </a:t>
            </a:r>
          </a:p>
          <a:p>
            <a:pPr marL="0" indent="0">
              <a:buNone/>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Διαφοροποίηση από το Πρωτόκολλο του Κιότο:</a:t>
            </a:r>
            <a:endParaRPr lang="en-US"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Δομή από κάτω προς τα πάνω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bottom-up</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καθώς ο βασικός μηχανισμός δέσμευσης και αναθεώρησης επιτρέπει στα έθνη να ορίζουν τα δικά τους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NDCs</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αντί να επιβάλλονται στόχοι από πάνω προς τα κάτω (</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top-down)</a:t>
            </a:r>
          </a:p>
          <a:p>
            <a:pPr algn="just">
              <a:buFont typeface="Wingdings" panose="05000000000000000000" pitchFamily="2" charset="2"/>
              <a:buChar char="Ø"/>
            </a:pP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E</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υέλικτη</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δομή, επιτρέπει εθελοντικούς και εθνικά καθορισμένους στόχους</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Μόνο οι διαδικασίες που διέπουν την υποβολή εκθέσεων και την αναθεώρηση αυτών των στόχων επιβάλλονται βάσει του διεθνούς δικαίου.</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Συμφωνία των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Παρισίων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πέτυχε ευρύτατη συμμετοχή, σε αντίθεση με το Πρωτόκολλο του Κιότο. Επίσης, άνοιξε τον δρόμο για το παγκόσμιο σύστημα εμπορίας ρύπων και για ευέλικτους χρηματοδοτικούς μηχανισμούς στήριξης των κρατών.</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Συμφωνία εξακολουθεί να δίνει έμφαση στην αρχή της κοινής αλλά διαφοροποιημένης ευθύνης και των αντίστοιχων δυνατοτήτων (</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common but differentiated responsibilities and respective capabilities-CBDRRC),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αλλά δεν προβλέπει συγκεκριμένο διαχωρισμό μεταξύ αναπτυγμένων και αναπτυσσόμενων χωρών .</a:t>
            </a:r>
          </a:p>
          <a:p>
            <a:pPr marL="0" indent="0">
              <a:buNone/>
            </a:pP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200" b="1" dirty="0">
              <a:solidFill>
                <a:schemeClr val="bg2"/>
              </a:solidFill>
            </a:endParaRPr>
          </a:p>
          <a:p>
            <a:endParaRPr lang="en-US" dirty="0"/>
          </a:p>
        </p:txBody>
      </p:sp>
    </p:spTree>
    <p:extLst>
      <p:ext uri="{BB962C8B-B14F-4D97-AF65-F5344CB8AC3E}">
        <p14:creationId xmlns:p14="http://schemas.microsoft.com/office/powerpoint/2010/main" val="2837428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E71852-5E82-C9CE-1C26-65374D4A9D57}"/>
              </a:ext>
            </a:extLst>
          </p:cNvPr>
          <p:cNvSpPr>
            <a:spLocks noGrp="1"/>
          </p:cNvSpPr>
          <p:nvPr>
            <p:ph type="title"/>
          </p:nvPr>
        </p:nvSpPr>
        <p:spPr>
          <a:xfrm>
            <a:off x="1141413" y="618518"/>
            <a:ext cx="9905998" cy="636541"/>
          </a:xfrm>
        </p:spPr>
        <p:txBody>
          <a:bodyPr>
            <a:normAutofit/>
          </a:bodyPr>
          <a:lstStyle/>
          <a:p>
            <a:pPr algn="ct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Ε.Ε.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(1) </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90BDE75-5C21-D272-304D-1A488E823B4A}"/>
              </a:ext>
            </a:extLst>
          </p:cNvPr>
          <p:cNvSpPr>
            <a:spLocks noGrp="1"/>
          </p:cNvSpPr>
          <p:nvPr>
            <p:ph idx="1"/>
          </p:nvPr>
        </p:nvSpPr>
        <p:spPr>
          <a:xfrm>
            <a:off x="1141412" y="1335740"/>
            <a:ext cx="9905999" cy="5065059"/>
          </a:xfrm>
        </p:spPr>
        <p:txBody>
          <a:bodyPr>
            <a:normAutofit fontScale="77500" lnSpcReduction="20000"/>
          </a:bodyPr>
          <a:lstStyle/>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ΕΕ έχει μια διαρκή παρουσία και σταθερή πορεία στα διεθνώς δρώμενα για το περιβάλλον αλλά και ειδικότερα για την κλιματική αλλαγή.</a:t>
            </a:r>
            <a:endPar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Νομική βάση: άρθρο 191 (1) ΣΛΕ &amp; συνθήκες στους τομείς της ενέργειας και της εσωτερικής αγοράς. Η ενεργειακή πολιτική της ΕΕ, σύμφωνα με το άρθρο 194 ΣΛΕΕ,  επιτρέπει τη λήψη μέτρων για την προώθηση της ενεργειακής απόδοσης και της ανάπτυξης έργων ΑΠΕ.</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ενωσιακή</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δράση καλύπτει την αντιμετώπιση των αιτίων της κλιματικής αλλαγής (</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mitigation)</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την προσαρμογή (</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adaptation)</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στις επιπτώσεις της. Η νομοθεσία επικεντρώνεται στον μετριασμό, ενώ η αρμοδιότητα στον τομέα της προσαρμογής ασκείται κυρίως σε εθνικό και τοπικό επίπεδο</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Ιστορικά, ήταν παρούσα και συμμετείχε στις διαπραγματεύσεις για την υιοθέτηση της διεθνούς Σύμβασης του ΟΗΕ για την Κλιματική Αλλαγή το 1992, την οποία και υπέγραψε μαζί με τα τότε κράτη μέλη της.</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Κατόπιν, προχώρησε στην υπογραφή και την επικύρωση του Πρωτοκόλλου του Κιότο με την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υπ΄αριθμ</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2002/358 απόφαση του Συμβουλίου της στις 25.4.2002.</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Προκειμένου να εφαρμοστεί το Πρωτόκολλο, η ΕΕ επέλεξε να εκδώσει μια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οδηγία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την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2003/87/ΕΚ,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 </a:t>
            </a: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θέσπιση συστήματος εμπορίας δικαιωμάτων εκπομπών αερίων θερμοκηπίου</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(ΣΕΔΕ-</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Emissions</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Trading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System</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ETS) εντός της τότε Κοινότητας και πλέον ΕΕ, δημιουργώντας τη μεγαλύτερη μέχρι σήμερα αγορά του είδους αυτού σε ολόκληρο τον κόσμο – Μεταφορά στο εθνικό δίκαιο: ΚΥΑ ΥΠΕΝ/ΔΚΑΠΑ/86227/2245/6-8-2024 (ΦΕΚ Β’ 4674/9-8-2024)</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Στη συνέχεια το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2007</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η Επιτροπή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ενέκρινε την Πράσινη Βίβλο</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σχετικά με τις επιλογές της ΕΕ αναφορικά με την προσαρμογή στην κλιματική αλλαγή.</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Στα τέλη του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2009</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η Επιτροπή εξέδωσε ένα άλλο σημαντικό, πλην όμως μη δεσμευτικό κείμενο, τη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Λευκή Βίβλο</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σχετικά με τα απαραίτητα μέτρα και δράσεις προσαρμογής που προτείνεται να ληφθούν σε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ενωσιακό</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επίπεδο </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Στο πλαίσιο αυτό, η ΕΕ έθεσε ένα τριπλό στόχο για το 2020 (πακέτο 20-20-20) που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περιελάμβανε</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lnSpc>
                <a:spcPct val="150000"/>
              </a:lnSpc>
              <a:spcBef>
                <a:spcPts val="6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τη μείωση των εκπομπών αερίων του θερμοκηπίου κατά 20% σε σχέση με τα επίπεδα του 1990, </a:t>
            </a:r>
          </a:p>
          <a:p>
            <a:pPr lvl="1" algn="just">
              <a:lnSpc>
                <a:spcPct val="150000"/>
              </a:lnSpc>
              <a:spcBef>
                <a:spcPts val="6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δεσμευτική αύξηση του μεριδίου ΑΠΕ στην τελική κατανάλωση ενέργειας κατά 20%, και </a:t>
            </a:r>
          </a:p>
          <a:p>
            <a:pPr lvl="1" algn="just">
              <a:lnSpc>
                <a:spcPct val="150000"/>
              </a:lnSpc>
              <a:spcBef>
                <a:spcPts val="6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βελτίωση της ενεργειακής απόδοσης κατά 20%</a:t>
            </a:r>
          </a:p>
          <a:p>
            <a:endParaRPr lang="en-US" dirty="0"/>
          </a:p>
        </p:txBody>
      </p:sp>
      <p:sp>
        <p:nvSpPr>
          <p:cNvPr id="4" name="Βέλος: Δεξιό 3">
            <a:extLst>
              <a:ext uri="{FF2B5EF4-FFF2-40B4-BE49-F238E27FC236}">
                <a16:creationId xmlns:a16="http://schemas.microsoft.com/office/drawing/2014/main" id="{F1796003-9D6D-A0EC-EC65-C739B3187F02}"/>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27786373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4282</TotalTime>
  <Words>5953</Words>
  <Application>Microsoft Office PowerPoint</Application>
  <PresentationFormat>Ευρεία οθόνη</PresentationFormat>
  <Paragraphs>186</Paragraphs>
  <Slides>20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20</vt:i4>
      </vt:variant>
    </vt:vector>
  </HeadingPairs>
  <TitlesOfParts>
    <vt:vector size="26" baseType="lpstr">
      <vt:lpstr>Arial</vt:lpstr>
      <vt:lpstr>Calibri</vt:lpstr>
      <vt:lpstr>Tw Cen MT</vt:lpstr>
      <vt:lpstr>Wingdings</vt:lpstr>
      <vt:lpstr>Wingdings 3</vt:lpstr>
      <vt:lpstr>Κύκλωμα</vt:lpstr>
      <vt:lpstr>ΔΙΚΑΙΟ ΠΟΛΕΟΔΟΜΙΑΣ-ΧΩΡΟΤΑΞΙΑΣ ΚΑΙ ΠΕΡΙΒΑΛΛΟΝΤΟΣ ΙΙ  </vt:lpstr>
      <vt:lpstr>Ι. Η απειλΗ της κλιματικΗς αλλαγΗς </vt:lpstr>
      <vt:lpstr>ΙΙ. Η δρΑση της διεθνοΥς κοινΟτητας για την αντιμετΩπιση της κλιματικΗς αλλαγΗς: ΣΥΜΒΑΣΗ ΤΗΣ ΒΙΕΝΝΗΣ ΚΑΙ ΠΡΩΤΟΚΟΛΛΟ ΤΟΥ ΜΟΝΤΡΕΑΛ  (1)</vt:lpstr>
      <vt:lpstr>ΙΙ. Η δρΑση της διεθνοΥς κοινΟτητας για την αντιμετΩπιση της κλιματικΗς αλλαγΗς: Η ΔΙΑΣΚΕΨΗ ΤΟΥ ΡΙΟ  (2)</vt:lpstr>
      <vt:lpstr>ΙΙ. Η δρΑση της διεθνοΥς κοινΟτητας για την αντιμετΩπιση της κλιματικΗς αλλαγΗς:  ΤΟ ΠΡΩΤΟΚΟΛΛΟ ΤΟΥ ΚΙΟΤΟ (3) </vt:lpstr>
      <vt:lpstr>ΙΙ. Η δρΑση της διεθνοΥς κοινΟτητας για την αντιμετΩπιση της κλιματικΗς αλλαγΗς:  ΤΟ ΠΡΩΤΟΚΟΛΛΟ ΤΟΥ ΚΙΟΤΟ (4)</vt:lpstr>
      <vt:lpstr>ΙΙ. Η δρΑση της διεθνοΥς κοινΟτητας για την αντιμετΩπιση της κλιματικΗς αλλαγΗς: η συμφωνια των παρισιων  (5) </vt:lpstr>
      <vt:lpstr>ΙΙ. Η δρΑση της διεθνοΥς κοινΟτητας για την αντιμετΩπιση της κλιματικΗς αλλαγΗς: η συμφωνια των παρισιων  (6) </vt:lpstr>
      <vt:lpstr>ΙΙΙ. Η δρΑση της Ε.Ε. ΓΙΑ την αντιμετΩπιση της κλιματικΗς αλλαγΗς (1) </vt:lpstr>
      <vt:lpstr>ΙΙΙ. Η δρΑση της Ε.Ε. για την αντιμετΩπιση της κλιματικΗς αλλαγΗς (2)</vt:lpstr>
      <vt:lpstr>ΙΙΙ. Η δρΑση της Ε.Ε. για την αντιμετΩπιση της κλιματικΗς αλλαγΗς (3)</vt:lpstr>
      <vt:lpstr>Ευρωπαϊκοσ κλιματικοσ νομοσ- ΚΑΝΟΝΙΣΜΟΣ ΔΙΑΚΥΒΕΡΝΗΣΗΣ</vt:lpstr>
      <vt:lpstr>IV. ΤΟ ΣΥΣΤΗΜΑ ΕΜΠΟΡΙΑΣ ΔΙΚΑΙΩΜΑΤΩΝ ΕΚΠΟΜΠΩΝ ΡΥΠΩΝ (ΣΕΔΕ) (1/2)</vt:lpstr>
      <vt:lpstr>IV. ΤΟ ΣΥΣΤΗΜΑ ΕΜΠΟΡΙΑΣ ΔΙΚΑΙΩΜΑΤΩΝ ΕΚΠΟΜΠΩΝ ΡΥΠΩΝ (ΣΕΔΕ) (2/2)</vt:lpstr>
      <vt:lpstr>V. Ο ΕθνικΟς ΚλιματικΟς ΝΟμος (Ν. 4936/2022) (1/4)</vt:lpstr>
      <vt:lpstr>V. Ο ΕθνικΟς ΚλιματικΟς ΝΟμος (Ν. 4936/2022) (2/4)</vt:lpstr>
      <vt:lpstr>V.ΥΠΟΧΡΕΩΣΕΙΣ ΠΟΥ ΑΠΟΡΡΕΟΥΝ ΑΠΟ ΤΟ ΑΡΘΡΟ 19 ΤΟΥ ΚΛΙΜΑΤΙΚΟΥ ΝΟΜΟΥ (3/4)</vt:lpstr>
      <vt:lpstr>ΑΝΑΘΕΩΡΗΜΕΝΟ  ΕΘΝΙΚΟ ΣΧΕΔΙΟ ΓΙΑ ΤΗΝ ΕΝΕΡΓΕΙΑ ΚΑΙ ΤΟ ΚΛΙΜΑ (ΕΣΕΚ) (ΦΕΚ Β 4893/19.12.2024) (4/4)</vt:lpstr>
      <vt:lpstr>ΚΡΙΤΙΚΗ ΣΤΟΝ ΕθνικΟ ΚλιματικΟ ΝΟμο (Ν. 4936/2022)</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356</cp:revision>
  <dcterms:created xsi:type="dcterms:W3CDTF">2023-11-01T21:01:17Z</dcterms:created>
  <dcterms:modified xsi:type="dcterms:W3CDTF">2025-12-20T14:29:29Z</dcterms:modified>
</cp:coreProperties>
</file>