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56" r:id="rId3"/>
    <p:sldId id="257" r:id="rId4"/>
    <p:sldId id="265" r:id="rId5"/>
    <p:sldId id="259" r:id="rId6"/>
    <p:sldId id="258" r:id="rId7"/>
    <p:sldId id="266" r:id="rId8"/>
    <p:sldId id="260" r:id="rId9"/>
    <p:sldId id="261" r:id="rId10"/>
    <p:sldId id="267" r:id="rId11"/>
    <p:sldId id="262" r:id="rId12"/>
    <p:sldId id="268" r:id="rId13"/>
    <p:sldId id="263" r:id="rId14"/>
    <p:sldId id="269" r:id="rId15"/>
    <p:sldId id="264" r:id="rId16"/>
    <p:sldId id="270" r:id="rId1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07" autoAdjust="0"/>
    <p:restoredTop sz="94660"/>
  </p:normalViewPr>
  <p:slideViewPr>
    <p:cSldViewPr snapToGrid="0">
      <p:cViewPr varScale="1">
        <p:scale>
          <a:sx n="114" d="100"/>
          <a:sy n="114" d="100"/>
        </p:scale>
        <p:origin x="32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A28E752-42B0-4288-BBB9-A70D60571299}"/>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4583E6BF-10E2-43C3-A9E9-214EBC700A4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B673EB13-7A26-4948-88BB-1ED4B5682A8F}"/>
              </a:ext>
            </a:extLst>
          </p:cNvPr>
          <p:cNvSpPr>
            <a:spLocks noGrp="1"/>
          </p:cNvSpPr>
          <p:nvPr>
            <p:ph type="dt" sz="half" idx="10"/>
          </p:nvPr>
        </p:nvSpPr>
        <p:spPr/>
        <p:txBody>
          <a:bodyPr/>
          <a:lstStyle/>
          <a:p>
            <a:fld id="{FC24DA0A-488E-4517-ACB3-F4B84BEE2564}" type="datetimeFigureOut">
              <a:rPr lang="el-GR" smtClean="0"/>
              <a:t>15/4/2020</a:t>
            </a:fld>
            <a:endParaRPr lang="el-GR"/>
          </a:p>
        </p:txBody>
      </p:sp>
      <p:sp>
        <p:nvSpPr>
          <p:cNvPr id="5" name="Θέση υποσέλιδου 4">
            <a:extLst>
              <a:ext uri="{FF2B5EF4-FFF2-40B4-BE49-F238E27FC236}">
                <a16:creationId xmlns:a16="http://schemas.microsoft.com/office/drawing/2014/main" id="{77CF34C9-42D3-4C29-A90B-9387EBE3C12A}"/>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12CA773-E60C-4DCB-BAF2-7B06B2940514}"/>
              </a:ext>
            </a:extLst>
          </p:cNvPr>
          <p:cNvSpPr>
            <a:spLocks noGrp="1"/>
          </p:cNvSpPr>
          <p:nvPr>
            <p:ph type="sldNum" sz="quarter" idx="12"/>
          </p:nvPr>
        </p:nvSpPr>
        <p:spPr/>
        <p:txBody>
          <a:bodyPr/>
          <a:lstStyle/>
          <a:p>
            <a:fld id="{93B9979D-9867-404F-8A37-36305353A881}" type="slidenum">
              <a:rPr lang="el-GR" smtClean="0"/>
              <a:t>‹#›</a:t>
            </a:fld>
            <a:endParaRPr lang="el-GR"/>
          </a:p>
        </p:txBody>
      </p:sp>
    </p:spTree>
    <p:extLst>
      <p:ext uri="{BB962C8B-B14F-4D97-AF65-F5344CB8AC3E}">
        <p14:creationId xmlns:p14="http://schemas.microsoft.com/office/powerpoint/2010/main" val="4208849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9C56525-EE4C-4D7B-B097-CC516858358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88B84A4A-6352-44A2-99B7-D42EB88BDC52}"/>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5A24B341-9576-474C-B9D4-779CA9A89132}"/>
              </a:ext>
            </a:extLst>
          </p:cNvPr>
          <p:cNvSpPr>
            <a:spLocks noGrp="1"/>
          </p:cNvSpPr>
          <p:nvPr>
            <p:ph type="dt" sz="half" idx="10"/>
          </p:nvPr>
        </p:nvSpPr>
        <p:spPr/>
        <p:txBody>
          <a:bodyPr/>
          <a:lstStyle/>
          <a:p>
            <a:fld id="{FC24DA0A-488E-4517-ACB3-F4B84BEE2564}" type="datetimeFigureOut">
              <a:rPr lang="el-GR" smtClean="0"/>
              <a:t>15/4/2020</a:t>
            </a:fld>
            <a:endParaRPr lang="el-GR"/>
          </a:p>
        </p:txBody>
      </p:sp>
      <p:sp>
        <p:nvSpPr>
          <p:cNvPr id="5" name="Θέση υποσέλιδου 4">
            <a:extLst>
              <a:ext uri="{FF2B5EF4-FFF2-40B4-BE49-F238E27FC236}">
                <a16:creationId xmlns:a16="http://schemas.microsoft.com/office/drawing/2014/main" id="{902D6CCC-DA3C-4483-813B-87B474F3F50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C3CF4C1-4C34-45A4-9016-7C455A695863}"/>
              </a:ext>
            </a:extLst>
          </p:cNvPr>
          <p:cNvSpPr>
            <a:spLocks noGrp="1"/>
          </p:cNvSpPr>
          <p:nvPr>
            <p:ph type="sldNum" sz="quarter" idx="12"/>
          </p:nvPr>
        </p:nvSpPr>
        <p:spPr/>
        <p:txBody>
          <a:bodyPr/>
          <a:lstStyle/>
          <a:p>
            <a:fld id="{93B9979D-9867-404F-8A37-36305353A881}" type="slidenum">
              <a:rPr lang="el-GR" smtClean="0"/>
              <a:t>‹#›</a:t>
            </a:fld>
            <a:endParaRPr lang="el-GR"/>
          </a:p>
        </p:txBody>
      </p:sp>
    </p:spTree>
    <p:extLst>
      <p:ext uri="{BB962C8B-B14F-4D97-AF65-F5344CB8AC3E}">
        <p14:creationId xmlns:p14="http://schemas.microsoft.com/office/powerpoint/2010/main" val="464974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FB735E88-120F-4D3C-A965-69C2557C4BD7}"/>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15A63DD3-BCA1-4369-9BAD-071C676973D9}"/>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CA13456-C71B-4677-9800-ADA75C54E2FE}"/>
              </a:ext>
            </a:extLst>
          </p:cNvPr>
          <p:cNvSpPr>
            <a:spLocks noGrp="1"/>
          </p:cNvSpPr>
          <p:nvPr>
            <p:ph type="dt" sz="half" idx="10"/>
          </p:nvPr>
        </p:nvSpPr>
        <p:spPr/>
        <p:txBody>
          <a:bodyPr/>
          <a:lstStyle/>
          <a:p>
            <a:fld id="{FC24DA0A-488E-4517-ACB3-F4B84BEE2564}" type="datetimeFigureOut">
              <a:rPr lang="el-GR" smtClean="0"/>
              <a:t>15/4/2020</a:t>
            </a:fld>
            <a:endParaRPr lang="el-GR"/>
          </a:p>
        </p:txBody>
      </p:sp>
      <p:sp>
        <p:nvSpPr>
          <p:cNvPr id="5" name="Θέση υποσέλιδου 4">
            <a:extLst>
              <a:ext uri="{FF2B5EF4-FFF2-40B4-BE49-F238E27FC236}">
                <a16:creationId xmlns:a16="http://schemas.microsoft.com/office/drawing/2014/main" id="{CFBEAF87-9E84-4406-AE17-55BD004D4D29}"/>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BBAD6D1E-3E77-482D-9BE9-673B76AFA5EC}"/>
              </a:ext>
            </a:extLst>
          </p:cNvPr>
          <p:cNvSpPr>
            <a:spLocks noGrp="1"/>
          </p:cNvSpPr>
          <p:nvPr>
            <p:ph type="sldNum" sz="quarter" idx="12"/>
          </p:nvPr>
        </p:nvSpPr>
        <p:spPr/>
        <p:txBody>
          <a:bodyPr/>
          <a:lstStyle/>
          <a:p>
            <a:fld id="{93B9979D-9867-404F-8A37-36305353A881}" type="slidenum">
              <a:rPr lang="el-GR" smtClean="0"/>
              <a:t>‹#›</a:t>
            </a:fld>
            <a:endParaRPr lang="el-GR"/>
          </a:p>
        </p:txBody>
      </p:sp>
    </p:spTree>
    <p:extLst>
      <p:ext uri="{BB962C8B-B14F-4D97-AF65-F5344CB8AC3E}">
        <p14:creationId xmlns:p14="http://schemas.microsoft.com/office/powerpoint/2010/main" val="41771718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7CFA746-3139-4D7D-B2C5-5487F9078E8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99C748BA-28B8-471A-8743-1CF2F16E87D1}"/>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41F96FB2-EBA2-4B04-9E50-3448F5D058C8}"/>
              </a:ext>
            </a:extLst>
          </p:cNvPr>
          <p:cNvSpPr>
            <a:spLocks noGrp="1"/>
          </p:cNvSpPr>
          <p:nvPr>
            <p:ph type="dt" sz="half" idx="10"/>
          </p:nvPr>
        </p:nvSpPr>
        <p:spPr/>
        <p:txBody>
          <a:bodyPr/>
          <a:lstStyle/>
          <a:p>
            <a:fld id="{FC24DA0A-488E-4517-ACB3-F4B84BEE2564}" type="datetimeFigureOut">
              <a:rPr lang="el-GR" smtClean="0"/>
              <a:t>15/4/2020</a:t>
            </a:fld>
            <a:endParaRPr lang="el-GR"/>
          </a:p>
        </p:txBody>
      </p:sp>
      <p:sp>
        <p:nvSpPr>
          <p:cNvPr id="5" name="Θέση υποσέλιδου 4">
            <a:extLst>
              <a:ext uri="{FF2B5EF4-FFF2-40B4-BE49-F238E27FC236}">
                <a16:creationId xmlns:a16="http://schemas.microsoft.com/office/drawing/2014/main" id="{F964EF84-B9FF-4926-806E-1E5CEFC0008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FC28021-4659-4BF9-9F82-AD26F19F80D4}"/>
              </a:ext>
            </a:extLst>
          </p:cNvPr>
          <p:cNvSpPr>
            <a:spLocks noGrp="1"/>
          </p:cNvSpPr>
          <p:nvPr>
            <p:ph type="sldNum" sz="quarter" idx="12"/>
          </p:nvPr>
        </p:nvSpPr>
        <p:spPr/>
        <p:txBody>
          <a:bodyPr/>
          <a:lstStyle/>
          <a:p>
            <a:fld id="{93B9979D-9867-404F-8A37-36305353A881}" type="slidenum">
              <a:rPr lang="el-GR" smtClean="0"/>
              <a:t>‹#›</a:t>
            </a:fld>
            <a:endParaRPr lang="el-GR"/>
          </a:p>
        </p:txBody>
      </p:sp>
    </p:spTree>
    <p:extLst>
      <p:ext uri="{BB962C8B-B14F-4D97-AF65-F5344CB8AC3E}">
        <p14:creationId xmlns:p14="http://schemas.microsoft.com/office/powerpoint/2010/main" val="2747651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9105A54-92DD-4A58-9B89-5D7AB55AA870}"/>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13D6FB3-82A2-4841-88DA-61D96E24CAE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7B7E8C68-6685-45BE-940F-26792347FABF}"/>
              </a:ext>
            </a:extLst>
          </p:cNvPr>
          <p:cNvSpPr>
            <a:spLocks noGrp="1"/>
          </p:cNvSpPr>
          <p:nvPr>
            <p:ph type="dt" sz="half" idx="10"/>
          </p:nvPr>
        </p:nvSpPr>
        <p:spPr/>
        <p:txBody>
          <a:bodyPr/>
          <a:lstStyle/>
          <a:p>
            <a:fld id="{FC24DA0A-488E-4517-ACB3-F4B84BEE2564}" type="datetimeFigureOut">
              <a:rPr lang="el-GR" smtClean="0"/>
              <a:t>15/4/2020</a:t>
            </a:fld>
            <a:endParaRPr lang="el-GR"/>
          </a:p>
        </p:txBody>
      </p:sp>
      <p:sp>
        <p:nvSpPr>
          <p:cNvPr id="5" name="Θέση υποσέλιδου 4">
            <a:extLst>
              <a:ext uri="{FF2B5EF4-FFF2-40B4-BE49-F238E27FC236}">
                <a16:creationId xmlns:a16="http://schemas.microsoft.com/office/drawing/2014/main" id="{9D253DE5-2492-43DE-B8FF-B94DFF9BD712}"/>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D821CD64-BD90-4D51-8BB3-D48C84B3FFFB}"/>
              </a:ext>
            </a:extLst>
          </p:cNvPr>
          <p:cNvSpPr>
            <a:spLocks noGrp="1"/>
          </p:cNvSpPr>
          <p:nvPr>
            <p:ph type="sldNum" sz="quarter" idx="12"/>
          </p:nvPr>
        </p:nvSpPr>
        <p:spPr/>
        <p:txBody>
          <a:bodyPr/>
          <a:lstStyle/>
          <a:p>
            <a:fld id="{93B9979D-9867-404F-8A37-36305353A881}" type="slidenum">
              <a:rPr lang="el-GR" smtClean="0"/>
              <a:t>‹#›</a:t>
            </a:fld>
            <a:endParaRPr lang="el-GR"/>
          </a:p>
        </p:txBody>
      </p:sp>
    </p:spTree>
    <p:extLst>
      <p:ext uri="{BB962C8B-B14F-4D97-AF65-F5344CB8AC3E}">
        <p14:creationId xmlns:p14="http://schemas.microsoft.com/office/powerpoint/2010/main" val="26971141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9A451BD-8E89-4403-BEE9-679AAA768E5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E2CDB1FC-9551-4BFD-906C-631F25BAFB86}"/>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CE4FFE82-2698-42BC-9A54-55E062070339}"/>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B0437856-2A86-49A1-9130-AEA7A7489215}"/>
              </a:ext>
            </a:extLst>
          </p:cNvPr>
          <p:cNvSpPr>
            <a:spLocks noGrp="1"/>
          </p:cNvSpPr>
          <p:nvPr>
            <p:ph type="dt" sz="half" idx="10"/>
          </p:nvPr>
        </p:nvSpPr>
        <p:spPr/>
        <p:txBody>
          <a:bodyPr/>
          <a:lstStyle/>
          <a:p>
            <a:fld id="{FC24DA0A-488E-4517-ACB3-F4B84BEE2564}" type="datetimeFigureOut">
              <a:rPr lang="el-GR" smtClean="0"/>
              <a:t>15/4/2020</a:t>
            </a:fld>
            <a:endParaRPr lang="el-GR"/>
          </a:p>
        </p:txBody>
      </p:sp>
      <p:sp>
        <p:nvSpPr>
          <p:cNvPr id="6" name="Θέση υποσέλιδου 5">
            <a:extLst>
              <a:ext uri="{FF2B5EF4-FFF2-40B4-BE49-F238E27FC236}">
                <a16:creationId xmlns:a16="http://schemas.microsoft.com/office/drawing/2014/main" id="{375F6492-3075-4BB6-B361-CFE1722BE4BC}"/>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A03772D-081D-4659-9756-E2D856347FA0}"/>
              </a:ext>
            </a:extLst>
          </p:cNvPr>
          <p:cNvSpPr>
            <a:spLocks noGrp="1"/>
          </p:cNvSpPr>
          <p:nvPr>
            <p:ph type="sldNum" sz="quarter" idx="12"/>
          </p:nvPr>
        </p:nvSpPr>
        <p:spPr/>
        <p:txBody>
          <a:bodyPr/>
          <a:lstStyle/>
          <a:p>
            <a:fld id="{93B9979D-9867-404F-8A37-36305353A881}" type="slidenum">
              <a:rPr lang="el-GR" smtClean="0"/>
              <a:t>‹#›</a:t>
            </a:fld>
            <a:endParaRPr lang="el-GR"/>
          </a:p>
        </p:txBody>
      </p:sp>
    </p:spTree>
    <p:extLst>
      <p:ext uri="{BB962C8B-B14F-4D97-AF65-F5344CB8AC3E}">
        <p14:creationId xmlns:p14="http://schemas.microsoft.com/office/powerpoint/2010/main" val="3771741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6EA9862-E51C-4979-BD55-E50E748ACCCD}"/>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56B0D7F-87A6-4FA6-8800-7E1D6C79ED0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18594FBE-7BED-4D08-B4D8-D53A5704D3E7}"/>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D0E2F2FE-45A3-4464-AE99-EFF91F05F13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041EB896-FA4B-4A6E-BC82-8EB349939A28}"/>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224393F1-2F1D-4C4B-92EE-5666DA111C05}"/>
              </a:ext>
            </a:extLst>
          </p:cNvPr>
          <p:cNvSpPr>
            <a:spLocks noGrp="1"/>
          </p:cNvSpPr>
          <p:nvPr>
            <p:ph type="dt" sz="half" idx="10"/>
          </p:nvPr>
        </p:nvSpPr>
        <p:spPr/>
        <p:txBody>
          <a:bodyPr/>
          <a:lstStyle/>
          <a:p>
            <a:fld id="{FC24DA0A-488E-4517-ACB3-F4B84BEE2564}" type="datetimeFigureOut">
              <a:rPr lang="el-GR" smtClean="0"/>
              <a:t>15/4/2020</a:t>
            </a:fld>
            <a:endParaRPr lang="el-GR"/>
          </a:p>
        </p:txBody>
      </p:sp>
      <p:sp>
        <p:nvSpPr>
          <p:cNvPr id="8" name="Θέση υποσέλιδου 7">
            <a:extLst>
              <a:ext uri="{FF2B5EF4-FFF2-40B4-BE49-F238E27FC236}">
                <a16:creationId xmlns:a16="http://schemas.microsoft.com/office/drawing/2014/main" id="{668B03AF-18E1-4543-AFE7-F515DF1D6F72}"/>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6252411A-8572-440D-92EF-556A5F3A4438}"/>
              </a:ext>
            </a:extLst>
          </p:cNvPr>
          <p:cNvSpPr>
            <a:spLocks noGrp="1"/>
          </p:cNvSpPr>
          <p:nvPr>
            <p:ph type="sldNum" sz="quarter" idx="12"/>
          </p:nvPr>
        </p:nvSpPr>
        <p:spPr/>
        <p:txBody>
          <a:bodyPr/>
          <a:lstStyle/>
          <a:p>
            <a:fld id="{93B9979D-9867-404F-8A37-36305353A881}" type="slidenum">
              <a:rPr lang="el-GR" smtClean="0"/>
              <a:t>‹#›</a:t>
            </a:fld>
            <a:endParaRPr lang="el-GR"/>
          </a:p>
        </p:txBody>
      </p:sp>
    </p:spTree>
    <p:extLst>
      <p:ext uri="{BB962C8B-B14F-4D97-AF65-F5344CB8AC3E}">
        <p14:creationId xmlns:p14="http://schemas.microsoft.com/office/powerpoint/2010/main" val="322244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101B578-64B2-435A-9983-FEC8F0481AAC}"/>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667FEA14-8664-4EAB-BBE6-A8D8C5DB769C}"/>
              </a:ext>
            </a:extLst>
          </p:cNvPr>
          <p:cNvSpPr>
            <a:spLocks noGrp="1"/>
          </p:cNvSpPr>
          <p:nvPr>
            <p:ph type="dt" sz="half" idx="10"/>
          </p:nvPr>
        </p:nvSpPr>
        <p:spPr/>
        <p:txBody>
          <a:bodyPr/>
          <a:lstStyle/>
          <a:p>
            <a:fld id="{FC24DA0A-488E-4517-ACB3-F4B84BEE2564}" type="datetimeFigureOut">
              <a:rPr lang="el-GR" smtClean="0"/>
              <a:t>15/4/2020</a:t>
            </a:fld>
            <a:endParaRPr lang="el-GR"/>
          </a:p>
        </p:txBody>
      </p:sp>
      <p:sp>
        <p:nvSpPr>
          <p:cNvPr id="4" name="Θέση υποσέλιδου 3">
            <a:extLst>
              <a:ext uri="{FF2B5EF4-FFF2-40B4-BE49-F238E27FC236}">
                <a16:creationId xmlns:a16="http://schemas.microsoft.com/office/drawing/2014/main" id="{D36EC4EE-F80F-4489-9398-BAB493C09BB1}"/>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BC09370F-5958-4F56-8B2A-B8406647AAB4}"/>
              </a:ext>
            </a:extLst>
          </p:cNvPr>
          <p:cNvSpPr>
            <a:spLocks noGrp="1"/>
          </p:cNvSpPr>
          <p:nvPr>
            <p:ph type="sldNum" sz="quarter" idx="12"/>
          </p:nvPr>
        </p:nvSpPr>
        <p:spPr/>
        <p:txBody>
          <a:bodyPr/>
          <a:lstStyle/>
          <a:p>
            <a:fld id="{93B9979D-9867-404F-8A37-36305353A881}" type="slidenum">
              <a:rPr lang="el-GR" smtClean="0"/>
              <a:t>‹#›</a:t>
            </a:fld>
            <a:endParaRPr lang="el-GR"/>
          </a:p>
        </p:txBody>
      </p:sp>
    </p:spTree>
    <p:extLst>
      <p:ext uri="{BB962C8B-B14F-4D97-AF65-F5344CB8AC3E}">
        <p14:creationId xmlns:p14="http://schemas.microsoft.com/office/powerpoint/2010/main" val="3414142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0C9F4892-9965-498E-96B7-700D5899C66F}"/>
              </a:ext>
            </a:extLst>
          </p:cNvPr>
          <p:cNvSpPr>
            <a:spLocks noGrp="1"/>
          </p:cNvSpPr>
          <p:nvPr>
            <p:ph type="dt" sz="half" idx="10"/>
          </p:nvPr>
        </p:nvSpPr>
        <p:spPr/>
        <p:txBody>
          <a:bodyPr/>
          <a:lstStyle/>
          <a:p>
            <a:fld id="{FC24DA0A-488E-4517-ACB3-F4B84BEE2564}" type="datetimeFigureOut">
              <a:rPr lang="el-GR" smtClean="0"/>
              <a:t>15/4/2020</a:t>
            </a:fld>
            <a:endParaRPr lang="el-GR"/>
          </a:p>
        </p:txBody>
      </p:sp>
      <p:sp>
        <p:nvSpPr>
          <p:cNvPr id="3" name="Θέση υποσέλιδου 2">
            <a:extLst>
              <a:ext uri="{FF2B5EF4-FFF2-40B4-BE49-F238E27FC236}">
                <a16:creationId xmlns:a16="http://schemas.microsoft.com/office/drawing/2014/main" id="{E79CAB8D-C3BE-494C-8B9C-11F8AAC25C29}"/>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F41C11F5-5943-44B8-961D-1EE2D679E326}"/>
              </a:ext>
            </a:extLst>
          </p:cNvPr>
          <p:cNvSpPr>
            <a:spLocks noGrp="1"/>
          </p:cNvSpPr>
          <p:nvPr>
            <p:ph type="sldNum" sz="quarter" idx="12"/>
          </p:nvPr>
        </p:nvSpPr>
        <p:spPr/>
        <p:txBody>
          <a:bodyPr/>
          <a:lstStyle/>
          <a:p>
            <a:fld id="{93B9979D-9867-404F-8A37-36305353A881}" type="slidenum">
              <a:rPr lang="el-GR" smtClean="0"/>
              <a:t>‹#›</a:t>
            </a:fld>
            <a:endParaRPr lang="el-GR"/>
          </a:p>
        </p:txBody>
      </p:sp>
    </p:spTree>
    <p:extLst>
      <p:ext uri="{BB962C8B-B14F-4D97-AF65-F5344CB8AC3E}">
        <p14:creationId xmlns:p14="http://schemas.microsoft.com/office/powerpoint/2010/main" val="1776737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79BF0C7-C9FB-4831-B837-484DBA843282}"/>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32088E30-23E7-4A94-9233-F5CF45D202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69FA3516-7DFC-4076-88A4-B98523AF7B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3F479D9E-6AA5-4850-AD90-2CE6EF05BBA1}"/>
              </a:ext>
            </a:extLst>
          </p:cNvPr>
          <p:cNvSpPr>
            <a:spLocks noGrp="1"/>
          </p:cNvSpPr>
          <p:nvPr>
            <p:ph type="dt" sz="half" idx="10"/>
          </p:nvPr>
        </p:nvSpPr>
        <p:spPr/>
        <p:txBody>
          <a:bodyPr/>
          <a:lstStyle/>
          <a:p>
            <a:fld id="{FC24DA0A-488E-4517-ACB3-F4B84BEE2564}" type="datetimeFigureOut">
              <a:rPr lang="el-GR" smtClean="0"/>
              <a:t>15/4/2020</a:t>
            </a:fld>
            <a:endParaRPr lang="el-GR"/>
          </a:p>
        </p:txBody>
      </p:sp>
      <p:sp>
        <p:nvSpPr>
          <p:cNvPr id="6" name="Θέση υποσέλιδου 5">
            <a:extLst>
              <a:ext uri="{FF2B5EF4-FFF2-40B4-BE49-F238E27FC236}">
                <a16:creationId xmlns:a16="http://schemas.microsoft.com/office/drawing/2014/main" id="{B578B2FD-A116-4AEC-8C6E-D211E8ECE1AC}"/>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1214DA99-89F7-406C-93B3-B0400D0F090D}"/>
              </a:ext>
            </a:extLst>
          </p:cNvPr>
          <p:cNvSpPr>
            <a:spLocks noGrp="1"/>
          </p:cNvSpPr>
          <p:nvPr>
            <p:ph type="sldNum" sz="quarter" idx="12"/>
          </p:nvPr>
        </p:nvSpPr>
        <p:spPr/>
        <p:txBody>
          <a:bodyPr/>
          <a:lstStyle/>
          <a:p>
            <a:fld id="{93B9979D-9867-404F-8A37-36305353A881}" type="slidenum">
              <a:rPr lang="el-GR" smtClean="0"/>
              <a:t>‹#›</a:t>
            </a:fld>
            <a:endParaRPr lang="el-GR"/>
          </a:p>
        </p:txBody>
      </p:sp>
    </p:spTree>
    <p:extLst>
      <p:ext uri="{BB962C8B-B14F-4D97-AF65-F5344CB8AC3E}">
        <p14:creationId xmlns:p14="http://schemas.microsoft.com/office/powerpoint/2010/main" val="2664603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7180577-C815-4D4D-92D2-22FF85F12FFD}"/>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BD86D398-4A4B-45C1-A0A3-E0530682BA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6A659BB3-69AB-483C-9697-974FB760A5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A32E8ECD-2C1A-4EB5-8AFB-8F65373F9393}"/>
              </a:ext>
            </a:extLst>
          </p:cNvPr>
          <p:cNvSpPr>
            <a:spLocks noGrp="1"/>
          </p:cNvSpPr>
          <p:nvPr>
            <p:ph type="dt" sz="half" idx="10"/>
          </p:nvPr>
        </p:nvSpPr>
        <p:spPr/>
        <p:txBody>
          <a:bodyPr/>
          <a:lstStyle/>
          <a:p>
            <a:fld id="{FC24DA0A-488E-4517-ACB3-F4B84BEE2564}" type="datetimeFigureOut">
              <a:rPr lang="el-GR" smtClean="0"/>
              <a:t>15/4/2020</a:t>
            </a:fld>
            <a:endParaRPr lang="el-GR"/>
          </a:p>
        </p:txBody>
      </p:sp>
      <p:sp>
        <p:nvSpPr>
          <p:cNvPr id="6" name="Θέση υποσέλιδου 5">
            <a:extLst>
              <a:ext uri="{FF2B5EF4-FFF2-40B4-BE49-F238E27FC236}">
                <a16:creationId xmlns:a16="http://schemas.microsoft.com/office/drawing/2014/main" id="{97ED7CC8-8980-4B0E-9406-02CBD87927F5}"/>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094DF2E2-19D0-4AA4-9E23-9D6727FE9A69}"/>
              </a:ext>
            </a:extLst>
          </p:cNvPr>
          <p:cNvSpPr>
            <a:spLocks noGrp="1"/>
          </p:cNvSpPr>
          <p:nvPr>
            <p:ph type="sldNum" sz="quarter" idx="12"/>
          </p:nvPr>
        </p:nvSpPr>
        <p:spPr/>
        <p:txBody>
          <a:bodyPr/>
          <a:lstStyle/>
          <a:p>
            <a:fld id="{93B9979D-9867-404F-8A37-36305353A881}" type="slidenum">
              <a:rPr lang="el-GR" smtClean="0"/>
              <a:t>‹#›</a:t>
            </a:fld>
            <a:endParaRPr lang="el-GR"/>
          </a:p>
        </p:txBody>
      </p:sp>
    </p:spTree>
    <p:extLst>
      <p:ext uri="{BB962C8B-B14F-4D97-AF65-F5344CB8AC3E}">
        <p14:creationId xmlns:p14="http://schemas.microsoft.com/office/powerpoint/2010/main" val="3719613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81CF70A0-6BD0-4B35-B34A-52FFD55AE3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DB7C24D4-4BC8-4EBD-B8FA-E583274116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270D0E17-687B-4F2E-B751-D89D3FA1513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24DA0A-488E-4517-ACB3-F4B84BEE2564}" type="datetimeFigureOut">
              <a:rPr lang="el-GR" smtClean="0"/>
              <a:t>15/4/2020</a:t>
            </a:fld>
            <a:endParaRPr lang="el-GR"/>
          </a:p>
        </p:txBody>
      </p:sp>
      <p:sp>
        <p:nvSpPr>
          <p:cNvPr id="5" name="Θέση υποσέλιδου 4">
            <a:extLst>
              <a:ext uri="{FF2B5EF4-FFF2-40B4-BE49-F238E27FC236}">
                <a16:creationId xmlns:a16="http://schemas.microsoft.com/office/drawing/2014/main" id="{A01F87ED-27B0-4BF5-AD60-47210404F03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3D73AE24-80F7-46B5-9B7B-1C4370912C6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B9979D-9867-404F-8A37-36305353A881}" type="slidenum">
              <a:rPr lang="el-GR" smtClean="0"/>
              <a:t>‹#›</a:t>
            </a:fld>
            <a:endParaRPr lang="el-GR"/>
          </a:p>
        </p:txBody>
      </p:sp>
    </p:spTree>
    <p:extLst>
      <p:ext uri="{BB962C8B-B14F-4D97-AF65-F5344CB8AC3E}">
        <p14:creationId xmlns:p14="http://schemas.microsoft.com/office/powerpoint/2010/main" val="22815749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7.xml"/><Relationship Id="rId4" Type="http://schemas.openxmlformats.org/officeDocument/2006/relationships/image" Target="../media/image21.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7.xml"/><Relationship Id="rId4" Type="http://schemas.openxmlformats.org/officeDocument/2006/relationships/image" Target="../media/image2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7.xml"/><Relationship Id="rId4" Type="http://schemas.openxmlformats.org/officeDocument/2006/relationships/image" Target="../media/image2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5" Type="http://schemas.openxmlformats.org/officeDocument/2006/relationships/image" Target="../media/image10.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7.xml"/><Relationship Id="rId5" Type="http://schemas.openxmlformats.org/officeDocument/2006/relationships/image" Target="../media/image16.png"/><Relationship Id="rId4" Type="http://schemas.openxmlformats.org/officeDocument/2006/relationships/image" Target="../media/image15.png"/></Relationships>
</file>

<file path=ppt/slides/_rels/slide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F02A301-B219-4934-A9BE-F797838665B9}"/>
              </a:ext>
            </a:extLst>
          </p:cNvPr>
          <p:cNvSpPr txBox="1"/>
          <p:nvPr/>
        </p:nvSpPr>
        <p:spPr>
          <a:xfrm flipH="1">
            <a:off x="2448560" y="1402080"/>
            <a:ext cx="7386320" cy="1569660"/>
          </a:xfrm>
          <a:prstGeom prst="rect">
            <a:avLst/>
          </a:prstGeom>
          <a:noFill/>
        </p:spPr>
        <p:txBody>
          <a:bodyPr wrap="square" rtlCol="0">
            <a:spAutoFit/>
          </a:bodyPr>
          <a:lstStyle/>
          <a:p>
            <a:r>
              <a:rPr lang="el-GR" sz="2400" b="1" u="sng" dirty="0"/>
              <a:t>Όνομα φοιτήτριας:  </a:t>
            </a:r>
            <a:r>
              <a:rPr lang="el-GR" sz="2400" dirty="0"/>
              <a:t>ΕΥΘΑΛΙΑ ΖΑΙΜΗ</a:t>
            </a:r>
          </a:p>
          <a:p>
            <a:r>
              <a:rPr lang="el-GR" sz="2400" b="1" u="sng" dirty="0"/>
              <a:t>Α.Μ.: </a:t>
            </a:r>
            <a:r>
              <a:rPr lang="el-GR" sz="2400" dirty="0"/>
              <a:t>2619113</a:t>
            </a:r>
          </a:p>
          <a:p>
            <a:r>
              <a:rPr lang="el-GR" sz="2400" b="1" u="sng" dirty="0"/>
              <a:t>Μάθημα: </a:t>
            </a:r>
            <a:r>
              <a:rPr lang="el-GR" sz="2400" dirty="0"/>
              <a:t>ΒΙΟΜΕΤΡΙΑ-ΓΕΩΡΓΙΚΟΣ ΠΕΙΡΑΜΑΤΙΣΜΟΣ</a:t>
            </a:r>
          </a:p>
          <a:p>
            <a:r>
              <a:rPr lang="el-GR" sz="2400" b="1" u="sng" dirty="0"/>
              <a:t>Υπεύθυνος Καθηγητής: </a:t>
            </a:r>
            <a:r>
              <a:rPr lang="el-GR" sz="2400" dirty="0"/>
              <a:t>ΜΠΑΞΕΒΑΝΟΣ ΔΗΜΗΤΡΙΟΣ</a:t>
            </a:r>
          </a:p>
        </p:txBody>
      </p:sp>
    </p:spTree>
    <p:extLst>
      <p:ext uri="{BB962C8B-B14F-4D97-AF65-F5344CB8AC3E}">
        <p14:creationId xmlns:p14="http://schemas.microsoft.com/office/powerpoint/2010/main" val="12391990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A71774C-CEAD-46DA-8D6F-34750D50CA70}"/>
              </a:ext>
            </a:extLst>
          </p:cNvPr>
          <p:cNvSpPr txBox="1"/>
          <p:nvPr/>
        </p:nvSpPr>
        <p:spPr>
          <a:xfrm>
            <a:off x="0" y="1554480"/>
            <a:ext cx="12192001" cy="5386090"/>
          </a:xfrm>
          <a:prstGeom prst="rect">
            <a:avLst/>
          </a:prstGeom>
          <a:noFill/>
        </p:spPr>
        <p:txBody>
          <a:bodyPr wrap="square" rtlCol="0">
            <a:spAutoFit/>
          </a:bodyPr>
          <a:lstStyle/>
          <a:p>
            <a:pPr algn="ctr"/>
            <a:r>
              <a:rPr lang="el-GR" sz="2000" b="1" u="sng" dirty="0"/>
              <a:t>Λύση Άσκησης 3</a:t>
            </a:r>
          </a:p>
          <a:p>
            <a:endParaRPr lang="el-GR" dirty="0"/>
          </a:p>
          <a:p>
            <a:r>
              <a:rPr lang="el-GR" dirty="0"/>
              <a:t>Το γραμμικό μοντέλο της </a:t>
            </a:r>
            <a:r>
              <a:rPr lang="el-GR" dirty="0" err="1"/>
              <a:t>συνμετβολής</a:t>
            </a:r>
            <a:r>
              <a:rPr lang="el-GR" dirty="0"/>
              <a:t> εφαρμόστηκε για να βρεθεί η εξίσωση ανάμεσα στο βαθμό ωριμότητας (Χ) και την απόδοση (Υ).</a:t>
            </a:r>
          </a:p>
          <a:p>
            <a:endParaRPr lang="el-GR" dirty="0"/>
          </a:p>
          <a:p>
            <a:r>
              <a:rPr lang="el-GR" dirty="0"/>
              <a:t>Τα δεδομένα πληρούσαν τις παραδοχές ότι δεν υπήρχαν ακραίες τιμές όσον αφορά τις ελάχιστες και τις μέγιστες τιμές των </a:t>
            </a:r>
            <a:r>
              <a:rPr lang="en-US" dirty="0"/>
              <a:t>residuals </a:t>
            </a:r>
            <a:r>
              <a:rPr lang="el-GR" dirty="0"/>
              <a:t>&lt; ± 3,29. Οι παρατηρήσεις ήταν ανεξάρτητες μεταξύ τους ( δείκτης </a:t>
            </a:r>
            <a:r>
              <a:rPr lang="en-US" dirty="0"/>
              <a:t>Durbin-</a:t>
            </a:r>
            <a:r>
              <a:rPr lang="en-US" dirty="0" err="1"/>
              <a:t>Waston</a:t>
            </a:r>
            <a:r>
              <a:rPr lang="en-US" dirty="0"/>
              <a:t> </a:t>
            </a:r>
            <a:r>
              <a:rPr lang="el-GR" dirty="0"/>
              <a:t>2,014).</a:t>
            </a:r>
          </a:p>
          <a:p>
            <a:endParaRPr lang="el-GR" dirty="0"/>
          </a:p>
          <a:p>
            <a:r>
              <a:rPr lang="el-GR" dirty="0"/>
              <a:t>Η </a:t>
            </a:r>
            <a:r>
              <a:rPr lang="el-GR" dirty="0" err="1"/>
              <a:t>συνμεταβολή</a:t>
            </a:r>
            <a:r>
              <a:rPr lang="el-GR" dirty="0"/>
              <a:t> ήταν στατιστικώς σημαντική </a:t>
            </a:r>
            <a:r>
              <a:rPr lang="el-GR" dirty="0">
                <a:highlight>
                  <a:srgbClr val="FFFF00"/>
                </a:highlight>
              </a:rPr>
              <a:t>Πιθανότητα=0,00 </a:t>
            </a:r>
            <a:r>
              <a:rPr lang="el-GR" dirty="0"/>
              <a:t>και ερμήνευσε το 99,9% συνολικής </a:t>
            </a:r>
            <a:r>
              <a:rPr lang="el-GR" dirty="0" err="1"/>
              <a:t>παραλακτηκότητας</a:t>
            </a:r>
            <a:r>
              <a:rPr lang="el-GR" dirty="0"/>
              <a:t> (</a:t>
            </a:r>
            <a:r>
              <a:rPr lang="en-US" sz="1800" dirty="0">
                <a:effectLst/>
                <a:latin typeface="Calibri" panose="020F0502020204030204" pitchFamily="34" charset="0"/>
                <a:ea typeface="Calibri" panose="020F0502020204030204" pitchFamily="34" charset="0"/>
                <a:cs typeface="Times New Roman" panose="02020603050405020304" pitchFamily="18" charset="0"/>
              </a:rPr>
              <a:t>R</a:t>
            </a:r>
            <a:r>
              <a:rPr lang="el-GR" sz="1800" baseline="30000" dirty="0">
                <a:effectLst/>
                <a:latin typeface="Calibri" panose="020F0502020204030204" pitchFamily="34" charset="0"/>
                <a:ea typeface="Calibri" panose="020F0502020204030204" pitchFamily="34" charset="0"/>
                <a:cs typeface="Times New Roman" panose="02020603050405020304" pitchFamily="18" charset="0"/>
              </a:rPr>
              <a:t>2</a:t>
            </a:r>
            <a:r>
              <a:rPr lang="el-GR" sz="1800" dirty="0">
                <a:effectLst/>
                <a:latin typeface="Calibri" panose="020F0502020204030204" pitchFamily="34" charset="0"/>
                <a:ea typeface="Calibri" panose="020F0502020204030204" pitchFamily="34" charset="0"/>
                <a:cs typeface="Times New Roman" panose="02020603050405020304" pitchFamily="18" charset="0"/>
              </a:rPr>
              <a:t>=</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r>
              <a:rPr lang="el-GR" sz="1800" dirty="0">
                <a:effectLst/>
                <a:latin typeface="Calibri" panose="020F0502020204030204" pitchFamily="34" charset="0"/>
                <a:ea typeface="Calibri" panose="020F0502020204030204" pitchFamily="34" charset="0"/>
                <a:cs typeface="Times New Roman" panose="02020603050405020304" pitchFamily="18" charset="0"/>
              </a:rPr>
              <a:t>0,999).</a:t>
            </a:r>
          </a:p>
          <a:p>
            <a:endParaRPr lang="el-GR" dirty="0">
              <a:latin typeface="Calibri" panose="020F0502020204030204" pitchFamily="34" charset="0"/>
              <a:cs typeface="Times New Roman" panose="02020603050405020304" pitchFamily="18" charset="0"/>
            </a:endParaRPr>
          </a:p>
          <a:p>
            <a:r>
              <a:rPr lang="el-GR" dirty="0">
                <a:latin typeface="Calibri" panose="020F0502020204030204" pitchFamily="34" charset="0"/>
                <a:cs typeface="Times New Roman" panose="02020603050405020304" pitchFamily="18" charset="0"/>
              </a:rPr>
              <a:t>Η εξίσωση ήταν: Απόδοση (Υ) = -1,518 + 2,242 * Βαθμό ωριμότητας (Χ), δείχνοντας ότι για κάθε 1 μονάδα αύξηση στο βαθμό ωριμότητας η απόδοση αυξάνεται κατά 2,242  μονάδες. Το όριο εμπιστοσύνης (95%) και </a:t>
            </a:r>
            <a:r>
              <a:rPr lang="en-US" dirty="0">
                <a:latin typeface="Calibri" panose="020F0502020204030204" pitchFamily="34" charset="0"/>
                <a:cs typeface="Times New Roman" panose="02020603050405020304" pitchFamily="18" charset="0"/>
              </a:rPr>
              <a:t>b</a:t>
            </a:r>
            <a:r>
              <a:rPr lang="el-GR" dirty="0">
                <a:latin typeface="Calibri" panose="020F0502020204030204" pitchFamily="34" charset="0"/>
                <a:cs typeface="Times New Roman" panose="02020603050405020304" pitchFamily="18" charset="0"/>
              </a:rPr>
              <a:t> (2,185 έως 2,299)</a:t>
            </a:r>
            <a:r>
              <a:rPr lang="el-GR" sz="1800" dirty="0">
                <a:effectLst/>
                <a:latin typeface="Calibri" panose="020F0502020204030204" pitchFamily="34" charset="0"/>
                <a:ea typeface="Calibri" panose="020F0502020204030204" pitchFamily="34" charset="0"/>
                <a:cs typeface="Times New Roman" panose="02020603050405020304" pitchFamily="18" charset="0"/>
              </a:rPr>
              <a:t> δηλώνοντας ότι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συνμεταβάλλονται</a:t>
            </a:r>
            <a:r>
              <a:rPr lang="el-GR" sz="1800" dirty="0">
                <a:effectLst/>
                <a:latin typeface="Calibri" panose="020F0502020204030204" pitchFamily="34" charset="0"/>
                <a:ea typeface="Calibri" panose="020F0502020204030204" pitchFamily="34" charset="0"/>
                <a:cs typeface="Times New Roman" panose="02020603050405020304" pitchFamily="18" charset="0"/>
              </a:rPr>
              <a:t> ταυτόχρονα για κάθε τιμή του (</a:t>
            </a:r>
            <a:r>
              <a:rPr lang="en-US" sz="1800" dirty="0">
                <a:effectLst/>
                <a:latin typeface="Calibri" panose="020F0502020204030204" pitchFamily="34" charset="0"/>
                <a:ea typeface="Calibri" panose="020F0502020204030204" pitchFamily="34" charset="0"/>
                <a:cs typeface="Times New Roman" panose="02020603050405020304" pitchFamily="18" charset="0"/>
              </a:rPr>
              <a:t>X</a:t>
            </a:r>
            <a:r>
              <a:rPr lang="el-GR" sz="1800" dirty="0">
                <a:effectLst/>
                <a:latin typeface="Calibri" panose="020F0502020204030204" pitchFamily="34" charset="0"/>
                <a:ea typeface="Calibri" panose="020F0502020204030204" pitchFamily="34" charset="0"/>
                <a:cs typeface="Times New Roman" panose="02020603050405020304" pitchFamily="18" charset="0"/>
              </a:rPr>
              <a:t>), εφόσον δεν συμπεριλαμβάνεται στα όρια η τιμή 0.</a:t>
            </a:r>
          </a:p>
          <a:p>
            <a:endParaRPr lang="el-GR" dirty="0"/>
          </a:p>
          <a:p>
            <a:endParaRPr lang="el-GR" dirty="0"/>
          </a:p>
          <a:p>
            <a:endParaRPr lang="el-GR" dirty="0"/>
          </a:p>
          <a:p>
            <a:endParaRPr lang="el-GR" dirty="0"/>
          </a:p>
          <a:p>
            <a:endParaRPr lang="el-GR" dirty="0"/>
          </a:p>
        </p:txBody>
      </p:sp>
    </p:spTree>
    <p:extLst>
      <p:ext uri="{BB962C8B-B14F-4D97-AF65-F5344CB8AC3E}">
        <p14:creationId xmlns:p14="http://schemas.microsoft.com/office/powerpoint/2010/main" val="20951867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28529E7-B679-46D4-9F47-A03E955F593E}"/>
              </a:ext>
            </a:extLst>
          </p:cNvPr>
          <p:cNvSpPr txBox="1"/>
          <p:nvPr/>
        </p:nvSpPr>
        <p:spPr>
          <a:xfrm>
            <a:off x="2392218" y="193448"/>
            <a:ext cx="8035637" cy="369332"/>
          </a:xfrm>
          <a:prstGeom prst="rect">
            <a:avLst/>
          </a:prstGeom>
          <a:solidFill>
            <a:srgbClr val="FFFF00"/>
          </a:solidFill>
        </p:spPr>
        <p:txBody>
          <a:bodyPr wrap="square" rtlCol="0">
            <a:spAutoFit/>
          </a:bodyPr>
          <a:lstStyle/>
          <a:p>
            <a:pPr algn="ctr"/>
            <a:r>
              <a:rPr lang="el-GR" dirty="0"/>
              <a:t>Άσκηση 4 </a:t>
            </a:r>
          </a:p>
        </p:txBody>
      </p:sp>
      <p:pic>
        <p:nvPicPr>
          <p:cNvPr id="2" name="Εικόνα 1">
            <a:extLst>
              <a:ext uri="{FF2B5EF4-FFF2-40B4-BE49-F238E27FC236}">
                <a16:creationId xmlns:a16="http://schemas.microsoft.com/office/drawing/2014/main" id="{6AA89EBB-C358-4F1F-96BC-1A8B9C52DC2A}"/>
              </a:ext>
            </a:extLst>
          </p:cNvPr>
          <p:cNvPicPr>
            <a:picLocks noChangeAspect="1"/>
          </p:cNvPicPr>
          <p:nvPr/>
        </p:nvPicPr>
        <p:blipFill>
          <a:blip r:embed="rId2"/>
          <a:stretch>
            <a:fillRect/>
          </a:stretch>
        </p:blipFill>
        <p:spPr>
          <a:xfrm>
            <a:off x="413159" y="625702"/>
            <a:ext cx="4262918" cy="6038850"/>
          </a:xfrm>
          <a:prstGeom prst="rect">
            <a:avLst/>
          </a:prstGeom>
        </p:spPr>
      </p:pic>
      <p:pic>
        <p:nvPicPr>
          <p:cNvPr id="4" name="Εικόνα 3">
            <a:extLst>
              <a:ext uri="{FF2B5EF4-FFF2-40B4-BE49-F238E27FC236}">
                <a16:creationId xmlns:a16="http://schemas.microsoft.com/office/drawing/2014/main" id="{C1DB0A42-CFC0-4290-AF3D-9874F8DD6B0C}"/>
              </a:ext>
            </a:extLst>
          </p:cNvPr>
          <p:cNvPicPr>
            <a:picLocks noChangeAspect="1"/>
          </p:cNvPicPr>
          <p:nvPr/>
        </p:nvPicPr>
        <p:blipFill>
          <a:blip r:embed="rId3"/>
          <a:stretch>
            <a:fillRect/>
          </a:stretch>
        </p:blipFill>
        <p:spPr>
          <a:xfrm>
            <a:off x="5606642" y="1090743"/>
            <a:ext cx="5457825" cy="1790700"/>
          </a:xfrm>
          <a:prstGeom prst="rect">
            <a:avLst/>
          </a:prstGeom>
        </p:spPr>
      </p:pic>
      <p:pic>
        <p:nvPicPr>
          <p:cNvPr id="5" name="Εικόνα 4">
            <a:extLst>
              <a:ext uri="{FF2B5EF4-FFF2-40B4-BE49-F238E27FC236}">
                <a16:creationId xmlns:a16="http://schemas.microsoft.com/office/drawing/2014/main" id="{1AB8434F-3813-4D0F-9B38-98C3D3D06B34}"/>
              </a:ext>
            </a:extLst>
          </p:cNvPr>
          <p:cNvPicPr>
            <a:picLocks noChangeAspect="1"/>
          </p:cNvPicPr>
          <p:nvPr/>
        </p:nvPicPr>
        <p:blipFill>
          <a:blip r:embed="rId4"/>
          <a:stretch>
            <a:fillRect/>
          </a:stretch>
        </p:blipFill>
        <p:spPr>
          <a:xfrm>
            <a:off x="6231448" y="4398016"/>
            <a:ext cx="4762500" cy="2038350"/>
          </a:xfrm>
          <a:prstGeom prst="rect">
            <a:avLst/>
          </a:prstGeom>
        </p:spPr>
      </p:pic>
    </p:spTree>
    <p:extLst>
      <p:ext uri="{BB962C8B-B14F-4D97-AF65-F5344CB8AC3E}">
        <p14:creationId xmlns:p14="http://schemas.microsoft.com/office/powerpoint/2010/main" val="33248713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C035648-848F-467C-91E2-9A18BEE3493C}"/>
              </a:ext>
            </a:extLst>
          </p:cNvPr>
          <p:cNvSpPr txBox="1"/>
          <p:nvPr/>
        </p:nvSpPr>
        <p:spPr>
          <a:xfrm>
            <a:off x="1" y="1642369"/>
            <a:ext cx="12191999" cy="5259388"/>
          </a:xfrm>
          <a:prstGeom prst="rect">
            <a:avLst/>
          </a:prstGeom>
          <a:noFill/>
        </p:spPr>
        <p:txBody>
          <a:bodyPr wrap="square" rtlCol="0">
            <a:spAutoFit/>
          </a:bodyPr>
          <a:lstStyle/>
          <a:p>
            <a:pPr algn="ctr"/>
            <a:r>
              <a:rPr lang="el-GR" sz="2000" b="1" u="sng" dirty="0"/>
              <a:t>Λύση Άσκησης 4</a:t>
            </a:r>
          </a:p>
          <a:p>
            <a:pPr algn="ctr"/>
            <a:endParaRPr lang="el-GR" sz="2000" b="1" u="sng" dirty="0"/>
          </a:p>
          <a:p>
            <a:pPr algn="just">
              <a:lnSpc>
                <a:spcPct val="107000"/>
              </a:lnSpc>
              <a:spcAft>
                <a:spcPts val="8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Για να υπολογίσουμε το συντελεστή συσχετίσεως μεταξύ της απορρόφησης από το θρεπτικό διάλυμα και το χώμα θα πρέπει να ελέγξουμε πρώτα εάν οι μεταβλητές κατανέμονται κανονικά και κατόπιν να υπολογίσουμε την σημαντικότητα του συντελεστή συσχέτισης </a:t>
            </a:r>
            <a:r>
              <a:rPr lang="en-US" sz="1800" dirty="0">
                <a:effectLst/>
                <a:latin typeface="Calibri" panose="020F0502020204030204" pitchFamily="34" charset="0"/>
                <a:ea typeface="Calibri" panose="020F0502020204030204" pitchFamily="34" charset="0"/>
                <a:cs typeface="Times New Roman" panose="02020603050405020304" pitchFamily="18" charset="0"/>
              </a:rPr>
              <a:t>r</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rPr>
              <a:t>Pearson</a:t>
            </a:r>
            <a:r>
              <a:rPr lang="el-GR" sz="1800" dirty="0">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Σύμφωνα με τα δεδομένα οι </a:t>
            </a:r>
            <a:r>
              <a:rPr lang="en-US" sz="1800" dirty="0">
                <a:effectLst/>
                <a:latin typeface="Calibri" panose="020F0502020204030204" pitchFamily="34" charset="0"/>
                <a:ea typeface="Calibri" panose="020F0502020204030204" pitchFamily="34" charset="0"/>
                <a:cs typeface="Times New Roman" panose="02020603050405020304" pitchFamily="18" charset="0"/>
              </a:rPr>
              <a:t>Skewness</a:t>
            </a:r>
            <a:r>
              <a:rPr lang="el-GR" sz="1800" dirty="0">
                <a:effectLst/>
                <a:latin typeface="Calibri" panose="020F0502020204030204" pitchFamily="34" charset="0"/>
                <a:ea typeface="Calibri" panose="020F0502020204030204" pitchFamily="34" charset="0"/>
                <a:cs typeface="Times New Roman" panose="02020603050405020304" pitchFamily="18" charset="0"/>
              </a:rPr>
              <a:t> των δύο μεταβλητών έχουν τιμές από -1 έως +1 και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Kyrtossis</a:t>
            </a:r>
            <a:r>
              <a:rPr lang="el-GR" sz="1800" dirty="0">
                <a:effectLst/>
                <a:latin typeface="Calibri" panose="020F0502020204030204" pitchFamily="34" charset="0"/>
                <a:ea typeface="Calibri" panose="020F0502020204030204" pitchFamily="34" charset="0"/>
                <a:cs typeface="Times New Roman" panose="02020603050405020304" pitchFamily="18" charset="0"/>
              </a:rPr>
              <a:t> από -2 έως +2, συμπεραίνοντας ότι τα δεδομένα κατανέμονται κανονικά.</a:t>
            </a:r>
          </a:p>
          <a:p>
            <a:pPr algn="just">
              <a:lnSpc>
                <a:spcPct val="107000"/>
              </a:lnSpc>
              <a:spcAft>
                <a:spcPts val="8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Κάνοντας την ανάλυση η συσχέτιση μεταξύ της απορρόφησης από το θρεπτικό διάλυμα και το χώμα είναι </a:t>
            </a:r>
            <a:r>
              <a:rPr lang="en-US" sz="1800" dirty="0">
                <a:effectLst/>
                <a:latin typeface="Calibri" panose="020F0502020204030204" pitchFamily="34" charset="0"/>
                <a:ea typeface="Calibri" panose="020F0502020204030204" pitchFamily="34" charset="0"/>
                <a:cs typeface="Times New Roman" panose="02020603050405020304" pitchFamily="18" charset="0"/>
              </a:rPr>
              <a:t>r</a:t>
            </a:r>
            <a:r>
              <a:rPr lang="el-GR" sz="1800" dirty="0">
                <a:effectLst/>
                <a:latin typeface="Calibri" panose="020F0502020204030204" pitchFamily="34" charset="0"/>
                <a:ea typeface="Calibri" panose="020F0502020204030204" pitchFamily="34" charset="0"/>
                <a:cs typeface="Times New Roman" panose="02020603050405020304" pitchFamily="18" charset="0"/>
              </a:rPr>
              <a:t>=0,564 μη στατιστικώς σημαντική Πιθανότητα=0,56 (Δηλαδή υψηλότερη από 0,05). </a:t>
            </a:r>
          </a:p>
          <a:p>
            <a:pPr algn="just">
              <a:lnSpc>
                <a:spcPct val="107000"/>
              </a:lnSpc>
              <a:spcAft>
                <a:spcPts val="8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Συμπερασματικά  η συσχέτιση μεταξύ της απορρόφησης από το θρεπτικό διάλυμα και το χώμα είναι μέση και μη στατιστικώς σημαντική. </a:t>
            </a:r>
          </a:p>
          <a:p>
            <a:pPr algn="just">
              <a:lnSpc>
                <a:spcPct val="107000"/>
              </a:lnSpc>
              <a:spcAft>
                <a:spcPts val="800"/>
              </a:spcAft>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4889104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a:extLst>
              <a:ext uri="{FF2B5EF4-FFF2-40B4-BE49-F238E27FC236}">
                <a16:creationId xmlns:a16="http://schemas.microsoft.com/office/drawing/2014/main" id="{7BA964D7-4192-4810-9BBB-211C99D95B16}"/>
              </a:ext>
            </a:extLst>
          </p:cNvPr>
          <p:cNvPicPr>
            <a:picLocks noChangeAspect="1"/>
          </p:cNvPicPr>
          <p:nvPr/>
        </p:nvPicPr>
        <p:blipFill>
          <a:blip r:embed="rId2"/>
          <a:stretch>
            <a:fillRect/>
          </a:stretch>
        </p:blipFill>
        <p:spPr>
          <a:xfrm>
            <a:off x="4488111" y="2801923"/>
            <a:ext cx="6260066" cy="2871307"/>
          </a:xfrm>
          <a:prstGeom prst="rect">
            <a:avLst/>
          </a:prstGeom>
        </p:spPr>
        <p:style>
          <a:lnRef idx="2">
            <a:schemeClr val="accent1"/>
          </a:lnRef>
          <a:fillRef idx="1">
            <a:schemeClr val="lt1"/>
          </a:fillRef>
          <a:effectRef idx="0">
            <a:schemeClr val="accent1"/>
          </a:effectRef>
          <a:fontRef idx="minor">
            <a:schemeClr val="dk1"/>
          </a:fontRef>
        </p:style>
      </p:pic>
      <p:pic>
        <p:nvPicPr>
          <p:cNvPr id="3" name="Εικόνα 2">
            <a:extLst>
              <a:ext uri="{FF2B5EF4-FFF2-40B4-BE49-F238E27FC236}">
                <a16:creationId xmlns:a16="http://schemas.microsoft.com/office/drawing/2014/main" id="{B61808CB-D430-44F5-8464-3D59037D3592}"/>
              </a:ext>
            </a:extLst>
          </p:cNvPr>
          <p:cNvPicPr>
            <a:picLocks noChangeAspect="1"/>
          </p:cNvPicPr>
          <p:nvPr/>
        </p:nvPicPr>
        <p:blipFill>
          <a:blip r:embed="rId3"/>
          <a:stretch>
            <a:fillRect/>
          </a:stretch>
        </p:blipFill>
        <p:spPr>
          <a:xfrm>
            <a:off x="92280" y="352513"/>
            <a:ext cx="3045204" cy="5444455"/>
          </a:xfrm>
          <a:prstGeom prst="rect">
            <a:avLst/>
          </a:prstGeom>
        </p:spPr>
      </p:pic>
      <p:pic>
        <p:nvPicPr>
          <p:cNvPr id="4" name="Εικόνα 3">
            <a:extLst>
              <a:ext uri="{FF2B5EF4-FFF2-40B4-BE49-F238E27FC236}">
                <a16:creationId xmlns:a16="http://schemas.microsoft.com/office/drawing/2014/main" id="{0DAA9478-4E0D-4C84-9431-1298E8BFFEB2}"/>
              </a:ext>
            </a:extLst>
          </p:cNvPr>
          <p:cNvPicPr>
            <a:picLocks noChangeAspect="1"/>
          </p:cNvPicPr>
          <p:nvPr/>
        </p:nvPicPr>
        <p:blipFill>
          <a:blip r:embed="rId4"/>
          <a:stretch>
            <a:fillRect/>
          </a:stretch>
        </p:blipFill>
        <p:spPr>
          <a:xfrm>
            <a:off x="6319138" y="352513"/>
            <a:ext cx="5191125" cy="1790700"/>
          </a:xfrm>
          <a:prstGeom prst="rect">
            <a:avLst/>
          </a:prstGeom>
        </p:spPr>
      </p:pic>
      <p:sp>
        <p:nvSpPr>
          <p:cNvPr id="5" name="TextBox 4">
            <a:extLst>
              <a:ext uri="{FF2B5EF4-FFF2-40B4-BE49-F238E27FC236}">
                <a16:creationId xmlns:a16="http://schemas.microsoft.com/office/drawing/2014/main" id="{59EF4C0D-279F-4912-AF54-A6156B76E381}"/>
              </a:ext>
            </a:extLst>
          </p:cNvPr>
          <p:cNvSpPr txBox="1"/>
          <p:nvPr/>
        </p:nvSpPr>
        <p:spPr>
          <a:xfrm>
            <a:off x="2392218" y="193448"/>
            <a:ext cx="8035637" cy="369332"/>
          </a:xfrm>
          <a:prstGeom prst="rect">
            <a:avLst/>
          </a:prstGeom>
          <a:solidFill>
            <a:srgbClr val="FFFF00"/>
          </a:solidFill>
        </p:spPr>
        <p:txBody>
          <a:bodyPr wrap="square" rtlCol="0">
            <a:spAutoFit/>
          </a:bodyPr>
          <a:lstStyle/>
          <a:p>
            <a:pPr algn="ctr"/>
            <a:r>
              <a:rPr lang="el-GR" dirty="0"/>
              <a:t>Άσκηση 5 </a:t>
            </a:r>
          </a:p>
        </p:txBody>
      </p:sp>
    </p:spTree>
    <p:extLst>
      <p:ext uri="{BB962C8B-B14F-4D97-AF65-F5344CB8AC3E}">
        <p14:creationId xmlns:p14="http://schemas.microsoft.com/office/powerpoint/2010/main" val="40358665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191B0C3-13D5-4BCD-A73D-1B055C67E636}"/>
              </a:ext>
            </a:extLst>
          </p:cNvPr>
          <p:cNvSpPr txBox="1"/>
          <p:nvPr/>
        </p:nvSpPr>
        <p:spPr>
          <a:xfrm>
            <a:off x="1" y="1798320"/>
            <a:ext cx="12191999" cy="4666662"/>
          </a:xfrm>
          <a:prstGeom prst="rect">
            <a:avLst/>
          </a:prstGeom>
          <a:noFill/>
        </p:spPr>
        <p:txBody>
          <a:bodyPr wrap="square" rtlCol="0">
            <a:spAutoFit/>
          </a:bodyPr>
          <a:lstStyle/>
          <a:p>
            <a:pPr algn="ctr"/>
            <a:r>
              <a:rPr lang="el-GR" sz="2000" b="1" u="sng" dirty="0"/>
              <a:t>Λύση Άσκησης 5</a:t>
            </a:r>
          </a:p>
          <a:p>
            <a:pPr algn="ctr"/>
            <a:endParaRPr lang="el-GR" sz="2000" b="1" u="sng" dirty="0"/>
          </a:p>
          <a:p>
            <a:pPr algn="just">
              <a:lnSpc>
                <a:spcPct val="107000"/>
              </a:lnSpc>
              <a:spcAft>
                <a:spcPts val="8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Για να υπολογίσουμε το συντελεστή συσχετίσεως μεταξύ της πρώτης και δεύτερης κοπής θα πρέπει να ελέγξουμε πρώτα εάν οι μεταβλητές κατανέμονται κανονικά και κατόπιν να υπολογίσουμε την σημαντικότητα του συντελεστή συσχέτισης </a:t>
            </a:r>
            <a:r>
              <a:rPr lang="en-US" sz="1800" dirty="0">
                <a:effectLst/>
                <a:latin typeface="Calibri" panose="020F0502020204030204" pitchFamily="34" charset="0"/>
                <a:ea typeface="Calibri" panose="020F0502020204030204" pitchFamily="34" charset="0"/>
                <a:cs typeface="Times New Roman" panose="02020603050405020304" pitchFamily="18" charset="0"/>
              </a:rPr>
              <a:t>r</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rPr>
              <a:t>Pearson</a:t>
            </a:r>
            <a:r>
              <a:rPr lang="el-GR" sz="1800" dirty="0">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Σύμφωνα με τα δεδομένα οι </a:t>
            </a:r>
            <a:r>
              <a:rPr lang="en-US" sz="1800" dirty="0">
                <a:effectLst/>
                <a:latin typeface="Calibri" panose="020F0502020204030204" pitchFamily="34" charset="0"/>
                <a:ea typeface="Calibri" panose="020F0502020204030204" pitchFamily="34" charset="0"/>
                <a:cs typeface="Times New Roman" panose="02020603050405020304" pitchFamily="18" charset="0"/>
              </a:rPr>
              <a:t>Skewness</a:t>
            </a:r>
            <a:r>
              <a:rPr lang="el-GR" sz="1800" dirty="0">
                <a:effectLst/>
                <a:latin typeface="Calibri" panose="020F0502020204030204" pitchFamily="34" charset="0"/>
                <a:ea typeface="Calibri" panose="020F0502020204030204" pitchFamily="34" charset="0"/>
                <a:cs typeface="Times New Roman" panose="02020603050405020304" pitchFamily="18" charset="0"/>
              </a:rPr>
              <a:t> των δύο μεταβλητών δεν έχουν τιμές από -1 έως +1 και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Kyrtossis</a:t>
            </a:r>
            <a:r>
              <a:rPr lang="el-GR" sz="1800" dirty="0">
                <a:effectLst/>
                <a:latin typeface="Calibri" panose="020F0502020204030204" pitchFamily="34" charset="0"/>
                <a:ea typeface="Calibri" panose="020F0502020204030204" pitchFamily="34" charset="0"/>
                <a:cs typeface="Times New Roman" panose="02020603050405020304" pitchFamily="18" charset="0"/>
              </a:rPr>
              <a:t> από -2 έως +2, συμπεραίνοντας ότι τα δεδομένα κατανέμονται κανονικά.</a:t>
            </a:r>
          </a:p>
          <a:p>
            <a:pPr algn="just">
              <a:lnSpc>
                <a:spcPct val="107000"/>
              </a:lnSpc>
              <a:spcAft>
                <a:spcPts val="8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Κάνοντας την ανάλυση η συσχέτιση μεταξύ της πρώτης και δεύτερη κοπής είναι </a:t>
            </a:r>
            <a:r>
              <a:rPr lang="en-US" sz="1800" dirty="0">
                <a:effectLst/>
                <a:latin typeface="Calibri" panose="020F0502020204030204" pitchFamily="34" charset="0"/>
                <a:ea typeface="Calibri" panose="020F0502020204030204" pitchFamily="34" charset="0"/>
                <a:cs typeface="Times New Roman" panose="02020603050405020304" pitchFamily="18" charset="0"/>
              </a:rPr>
              <a:t>r</a:t>
            </a:r>
            <a:r>
              <a:rPr lang="el-GR" sz="1800" dirty="0">
                <a:effectLst/>
                <a:latin typeface="Calibri" panose="020F0502020204030204" pitchFamily="34" charset="0"/>
                <a:ea typeface="Calibri" panose="020F0502020204030204" pitchFamily="34" charset="0"/>
                <a:cs typeface="Times New Roman" panose="02020603050405020304" pitchFamily="18" charset="0"/>
              </a:rPr>
              <a:t>=0,666 μη στατιστικώς σημαντική </a:t>
            </a:r>
            <a:r>
              <a:rPr lang="el-GR"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Πιθανότητα=0,018 (Δηλαδή μικρότερη από 0,05</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Συμπερασματικά η συσχέτιση μεταξύ της πρώτης και δεύτερης κοπής είναι </a:t>
            </a:r>
            <a:r>
              <a:rPr lang="el-GR"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μέση </a:t>
            </a:r>
            <a:r>
              <a:rPr lang="en-US" dirty="0">
                <a:highlight>
                  <a:srgbClr val="FFFF00"/>
                </a:highlight>
                <a:latin typeface="Calibri" panose="020F0502020204030204" pitchFamily="34" charset="0"/>
                <a:ea typeface="Calibri" panose="020F0502020204030204" pitchFamily="34" charset="0"/>
                <a:cs typeface="Times New Roman" panose="02020603050405020304" pitchFamily="18" charset="0"/>
              </a:rPr>
              <a:t>r</a:t>
            </a:r>
            <a:r>
              <a:rPr lang="el-GR" dirty="0">
                <a:highlight>
                  <a:srgbClr val="FFFF00"/>
                </a:highlight>
                <a:latin typeface="Calibri" panose="020F0502020204030204" pitchFamily="34" charset="0"/>
                <a:ea typeface="Calibri" panose="020F0502020204030204" pitchFamily="34" charset="0"/>
                <a:cs typeface="Times New Roman" panose="02020603050405020304" pitchFamily="18" charset="0"/>
              </a:rPr>
              <a:t>=0,666 </a:t>
            </a:r>
            <a:r>
              <a:rPr lang="el-GR"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και στατιστικώς σημαντική</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p>
          <a:p>
            <a:pPr algn="just">
              <a:lnSpc>
                <a:spcPct val="107000"/>
              </a:lnSpc>
              <a:spcAft>
                <a:spcPts val="8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10429865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Εικόνα 3">
            <a:extLst>
              <a:ext uri="{FF2B5EF4-FFF2-40B4-BE49-F238E27FC236}">
                <a16:creationId xmlns:a16="http://schemas.microsoft.com/office/drawing/2014/main" id="{15A26ABA-2FC7-4DB3-A3E2-C2EBD8C05226}"/>
              </a:ext>
            </a:extLst>
          </p:cNvPr>
          <p:cNvPicPr>
            <a:picLocks noChangeAspect="1"/>
          </p:cNvPicPr>
          <p:nvPr/>
        </p:nvPicPr>
        <p:blipFill>
          <a:blip r:embed="rId2"/>
          <a:stretch>
            <a:fillRect/>
          </a:stretch>
        </p:blipFill>
        <p:spPr>
          <a:xfrm>
            <a:off x="6518247" y="3429000"/>
            <a:ext cx="4822752" cy="3028950"/>
          </a:xfrm>
          <a:prstGeom prst="rect">
            <a:avLst/>
          </a:prstGeom>
        </p:spPr>
        <p:style>
          <a:lnRef idx="2">
            <a:schemeClr val="accent4"/>
          </a:lnRef>
          <a:fillRef idx="1">
            <a:schemeClr val="lt1"/>
          </a:fillRef>
          <a:effectRef idx="0">
            <a:schemeClr val="accent4"/>
          </a:effectRef>
          <a:fontRef idx="minor">
            <a:schemeClr val="dk1"/>
          </a:fontRef>
        </p:style>
      </p:pic>
      <p:pic>
        <p:nvPicPr>
          <p:cNvPr id="5" name="Εικόνα 4">
            <a:extLst>
              <a:ext uri="{FF2B5EF4-FFF2-40B4-BE49-F238E27FC236}">
                <a16:creationId xmlns:a16="http://schemas.microsoft.com/office/drawing/2014/main" id="{B8ECB035-85AF-4841-99FD-3F649AFD13D9}"/>
              </a:ext>
            </a:extLst>
          </p:cNvPr>
          <p:cNvPicPr>
            <a:picLocks noChangeAspect="1"/>
          </p:cNvPicPr>
          <p:nvPr/>
        </p:nvPicPr>
        <p:blipFill>
          <a:blip r:embed="rId3"/>
          <a:stretch>
            <a:fillRect/>
          </a:stretch>
        </p:blipFill>
        <p:spPr>
          <a:xfrm>
            <a:off x="352337" y="819150"/>
            <a:ext cx="5105400" cy="6038850"/>
          </a:xfrm>
          <a:prstGeom prst="rect">
            <a:avLst/>
          </a:prstGeom>
        </p:spPr>
      </p:pic>
      <p:pic>
        <p:nvPicPr>
          <p:cNvPr id="6" name="Εικόνα 5">
            <a:extLst>
              <a:ext uri="{FF2B5EF4-FFF2-40B4-BE49-F238E27FC236}">
                <a16:creationId xmlns:a16="http://schemas.microsoft.com/office/drawing/2014/main" id="{853A72C2-F820-42AE-9298-1CCE50A174F0}"/>
              </a:ext>
            </a:extLst>
          </p:cNvPr>
          <p:cNvPicPr>
            <a:picLocks noChangeAspect="1"/>
          </p:cNvPicPr>
          <p:nvPr/>
        </p:nvPicPr>
        <p:blipFill>
          <a:blip r:embed="rId4"/>
          <a:stretch>
            <a:fillRect/>
          </a:stretch>
        </p:blipFill>
        <p:spPr>
          <a:xfrm>
            <a:off x="6387998" y="956519"/>
            <a:ext cx="4953000" cy="1790700"/>
          </a:xfrm>
          <a:prstGeom prst="rect">
            <a:avLst/>
          </a:prstGeom>
        </p:spPr>
      </p:pic>
      <p:sp>
        <p:nvSpPr>
          <p:cNvPr id="7" name="TextBox 6">
            <a:extLst>
              <a:ext uri="{FF2B5EF4-FFF2-40B4-BE49-F238E27FC236}">
                <a16:creationId xmlns:a16="http://schemas.microsoft.com/office/drawing/2014/main" id="{DEEB642C-3C81-4CB4-A27C-A0633F0CB7D5}"/>
              </a:ext>
            </a:extLst>
          </p:cNvPr>
          <p:cNvSpPr txBox="1"/>
          <p:nvPr/>
        </p:nvSpPr>
        <p:spPr>
          <a:xfrm>
            <a:off x="2392218" y="193448"/>
            <a:ext cx="8035637" cy="369332"/>
          </a:xfrm>
          <a:prstGeom prst="rect">
            <a:avLst/>
          </a:prstGeom>
          <a:solidFill>
            <a:srgbClr val="FFFF00"/>
          </a:solidFill>
        </p:spPr>
        <p:txBody>
          <a:bodyPr wrap="square" rtlCol="0">
            <a:spAutoFit/>
          </a:bodyPr>
          <a:lstStyle/>
          <a:p>
            <a:pPr algn="ctr"/>
            <a:r>
              <a:rPr lang="el-GR" dirty="0"/>
              <a:t>Άσκηση 6 </a:t>
            </a:r>
          </a:p>
        </p:txBody>
      </p:sp>
    </p:spTree>
    <p:extLst>
      <p:ext uri="{BB962C8B-B14F-4D97-AF65-F5344CB8AC3E}">
        <p14:creationId xmlns:p14="http://schemas.microsoft.com/office/powerpoint/2010/main" val="3644444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5481CA1-3F9D-4C9E-A2CB-2072909F8474}"/>
              </a:ext>
            </a:extLst>
          </p:cNvPr>
          <p:cNvSpPr txBox="1"/>
          <p:nvPr/>
        </p:nvSpPr>
        <p:spPr>
          <a:xfrm>
            <a:off x="1" y="1564640"/>
            <a:ext cx="12191999" cy="3868751"/>
          </a:xfrm>
          <a:prstGeom prst="rect">
            <a:avLst/>
          </a:prstGeom>
          <a:noFill/>
        </p:spPr>
        <p:txBody>
          <a:bodyPr wrap="square" rtlCol="0">
            <a:spAutoFit/>
          </a:bodyPr>
          <a:lstStyle/>
          <a:p>
            <a:pPr algn="ctr"/>
            <a:r>
              <a:rPr lang="el-GR" sz="2000" b="1" u="sng" dirty="0"/>
              <a:t>Λύση Άσκησης 6</a:t>
            </a:r>
          </a:p>
          <a:p>
            <a:pPr algn="ctr"/>
            <a:endParaRPr lang="el-GR" sz="2000" b="1" u="sng" dirty="0"/>
          </a:p>
          <a:p>
            <a:pPr algn="just">
              <a:lnSpc>
                <a:spcPct val="107000"/>
              </a:lnSpc>
              <a:spcAft>
                <a:spcPts val="8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Για να υπολογίσουμε το συντελεστή συσχετίσεως μεταξύ της </a:t>
            </a:r>
            <a:r>
              <a:rPr lang="el-GR" dirty="0">
                <a:latin typeface="Calibri" panose="020F0502020204030204" pitchFamily="34" charset="0"/>
                <a:ea typeface="Calibri" panose="020F0502020204030204" pitchFamily="34" charset="0"/>
                <a:cs typeface="Times New Roman" panose="02020603050405020304" pitchFamily="18" charset="0"/>
              </a:rPr>
              <a:t>πρώτης και δεύτερης περιοχής </a:t>
            </a:r>
            <a:r>
              <a:rPr lang="el-GR" sz="1800" dirty="0">
                <a:effectLst/>
                <a:latin typeface="Calibri" panose="020F0502020204030204" pitchFamily="34" charset="0"/>
                <a:ea typeface="Calibri" panose="020F0502020204030204" pitchFamily="34" charset="0"/>
                <a:cs typeface="Times New Roman" panose="02020603050405020304" pitchFamily="18" charset="0"/>
              </a:rPr>
              <a:t>θα πρέπει να ελέγξουμε πρώτα εάν οι μεταβλητές κατανέμονται κανονικά και κατόπιν να υπολογίσουμε την σημαντικότητα του συντελεστή συσχέτισης </a:t>
            </a:r>
            <a:r>
              <a:rPr lang="en-US" sz="1800" dirty="0">
                <a:effectLst/>
                <a:latin typeface="Calibri" panose="020F0502020204030204" pitchFamily="34" charset="0"/>
                <a:ea typeface="Calibri" panose="020F0502020204030204" pitchFamily="34" charset="0"/>
                <a:cs typeface="Times New Roman" panose="02020603050405020304" pitchFamily="18" charset="0"/>
              </a:rPr>
              <a:t>r</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rPr>
              <a:t>Pearson</a:t>
            </a:r>
            <a:r>
              <a:rPr lang="el-GR" sz="1800" dirty="0">
                <a:effectLst/>
                <a:latin typeface="Calibri" panose="020F0502020204030204" pitchFamily="34" charset="0"/>
                <a:ea typeface="Calibri" panose="020F0502020204030204" pitchFamily="34" charset="0"/>
                <a:cs typeface="Times New Roman" panose="02020603050405020304" pitchFamily="18" charset="0"/>
              </a:rPr>
              <a:t>).</a:t>
            </a:r>
          </a:p>
          <a:p>
            <a:pPr algn="just">
              <a:lnSpc>
                <a:spcPct val="107000"/>
              </a:lnSpc>
              <a:spcAft>
                <a:spcPts val="8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Σύμφωνα με τα δεδομένα οι </a:t>
            </a:r>
            <a:r>
              <a:rPr lang="en-US" sz="1800" dirty="0">
                <a:effectLst/>
                <a:latin typeface="Calibri" panose="020F0502020204030204" pitchFamily="34" charset="0"/>
                <a:ea typeface="Calibri" panose="020F0502020204030204" pitchFamily="34" charset="0"/>
                <a:cs typeface="Times New Roman" panose="02020603050405020304" pitchFamily="18" charset="0"/>
              </a:rPr>
              <a:t>Skewness</a:t>
            </a:r>
            <a:r>
              <a:rPr lang="el-GR" sz="1800" dirty="0">
                <a:effectLst/>
                <a:latin typeface="Calibri" panose="020F0502020204030204" pitchFamily="34" charset="0"/>
                <a:ea typeface="Calibri" panose="020F0502020204030204" pitchFamily="34" charset="0"/>
                <a:cs typeface="Times New Roman" panose="02020603050405020304" pitchFamily="18" charset="0"/>
              </a:rPr>
              <a:t> των δύο μεταβλητών έχουν τιμές από -1 έως +1 και </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Kyrtossis</a:t>
            </a:r>
            <a:r>
              <a:rPr lang="el-GR" sz="1800" dirty="0">
                <a:effectLst/>
                <a:latin typeface="Calibri" panose="020F0502020204030204" pitchFamily="34" charset="0"/>
                <a:ea typeface="Calibri" panose="020F0502020204030204" pitchFamily="34" charset="0"/>
                <a:cs typeface="Times New Roman" panose="02020603050405020304" pitchFamily="18" charset="0"/>
              </a:rPr>
              <a:t> από -2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εως</a:t>
            </a:r>
            <a:r>
              <a:rPr lang="el-GR" sz="1800" dirty="0">
                <a:effectLst/>
                <a:latin typeface="Calibri" panose="020F0502020204030204" pitchFamily="34" charset="0"/>
                <a:ea typeface="Calibri" panose="020F0502020204030204" pitchFamily="34" charset="0"/>
                <a:cs typeface="Times New Roman" panose="02020603050405020304" pitchFamily="18" charset="0"/>
              </a:rPr>
              <a:t> +2, συμπεραίνοντας ότι τα δεδομένα κατανέμονται κανονικά.</a:t>
            </a:r>
            <a:endParaRPr lang="el-GR"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Κάνοντας την ανάλυση η συσχέτιση μεταξύ της πρώτης και δεύτερης περιοχής</a:t>
            </a:r>
            <a:r>
              <a:rPr lang="el-GR" dirty="0">
                <a:latin typeface="Calibri" panose="020F0502020204030204" pitchFamily="34" charset="0"/>
                <a:ea typeface="Calibri" panose="020F0502020204030204" pitchFamily="34" charset="0"/>
                <a:cs typeface="Times New Roman" panose="02020603050405020304" pitchFamily="18" charset="0"/>
              </a:rPr>
              <a:t> </a:t>
            </a:r>
            <a:r>
              <a:rPr lang="el-GR" sz="1800" dirty="0">
                <a:effectLst/>
                <a:latin typeface="Calibri" panose="020F0502020204030204" pitchFamily="34" charset="0"/>
                <a:ea typeface="Calibri" panose="020F0502020204030204" pitchFamily="34" charset="0"/>
                <a:cs typeface="Times New Roman" panose="02020603050405020304" pitchFamily="18" charset="0"/>
              </a:rPr>
              <a:t>είναι </a:t>
            </a:r>
            <a:r>
              <a:rPr lang="en-US" sz="1800" dirty="0">
                <a:effectLst/>
                <a:latin typeface="Calibri" panose="020F0502020204030204" pitchFamily="34" charset="0"/>
                <a:ea typeface="Calibri" panose="020F0502020204030204" pitchFamily="34" charset="0"/>
                <a:cs typeface="Times New Roman" panose="02020603050405020304" pitchFamily="18" charset="0"/>
              </a:rPr>
              <a:t>r</a:t>
            </a:r>
            <a:r>
              <a:rPr lang="el-GR" sz="1800" dirty="0">
                <a:effectLst/>
                <a:latin typeface="Calibri" panose="020F0502020204030204" pitchFamily="34" charset="0"/>
                <a:ea typeface="Calibri" panose="020F0502020204030204" pitchFamily="34" charset="0"/>
                <a:cs typeface="Times New Roman" panose="02020603050405020304" pitchFamily="18" charset="0"/>
              </a:rPr>
              <a:t>=0,577 μη στατιστικώς σημαντική Πιθανότητα=0,50 </a:t>
            </a:r>
            <a:r>
              <a:rPr lang="el-GR" sz="18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(Δηλαδή ≤0,05). </a:t>
            </a:r>
          </a:p>
          <a:p>
            <a:pPr algn="just">
              <a:lnSpc>
                <a:spcPct val="107000"/>
              </a:lnSpc>
              <a:spcAft>
                <a:spcPts val="8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Συμπερασματικά  η συσχέτιση μεταξύ της πρώτης και δεύτερης περιοχής είναι μέση και στατιστικώς σημαντική. </a:t>
            </a:r>
          </a:p>
          <a:p>
            <a:pPr algn="just">
              <a:lnSpc>
                <a:spcPct val="107000"/>
              </a:lnSpc>
              <a:spcAft>
                <a:spcPts val="800"/>
              </a:spcAft>
            </a:pPr>
            <a:endParaRPr lang="el-GR"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l-GR" dirty="0"/>
          </a:p>
        </p:txBody>
      </p:sp>
    </p:spTree>
    <p:extLst>
      <p:ext uri="{BB962C8B-B14F-4D97-AF65-F5344CB8AC3E}">
        <p14:creationId xmlns:p14="http://schemas.microsoft.com/office/powerpoint/2010/main" val="2652574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A3D65E4-C12E-47C4-BBAF-B922845380F0}"/>
              </a:ext>
            </a:extLst>
          </p:cNvPr>
          <p:cNvSpPr txBox="1"/>
          <p:nvPr/>
        </p:nvSpPr>
        <p:spPr>
          <a:xfrm>
            <a:off x="2373745" y="138607"/>
            <a:ext cx="8035637" cy="369332"/>
          </a:xfrm>
          <a:prstGeom prst="rect">
            <a:avLst/>
          </a:prstGeom>
          <a:solidFill>
            <a:srgbClr val="FFFF00"/>
          </a:solidFill>
        </p:spPr>
        <p:txBody>
          <a:bodyPr wrap="square" rtlCol="0">
            <a:spAutoFit/>
          </a:bodyPr>
          <a:lstStyle/>
          <a:p>
            <a:pPr algn="ctr"/>
            <a:r>
              <a:rPr lang="el-GR" dirty="0"/>
              <a:t>Άσκηση 1 </a:t>
            </a:r>
          </a:p>
        </p:txBody>
      </p:sp>
      <p:pic>
        <p:nvPicPr>
          <p:cNvPr id="4" name="Εικόνα 3">
            <a:extLst>
              <a:ext uri="{FF2B5EF4-FFF2-40B4-BE49-F238E27FC236}">
                <a16:creationId xmlns:a16="http://schemas.microsoft.com/office/drawing/2014/main" id="{8562EC75-BAF0-4838-B508-018D97375C56}"/>
              </a:ext>
            </a:extLst>
          </p:cNvPr>
          <p:cNvPicPr>
            <a:picLocks noChangeAspect="1"/>
          </p:cNvPicPr>
          <p:nvPr/>
        </p:nvPicPr>
        <p:blipFill>
          <a:blip r:embed="rId2"/>
          <a:stretch>
            <a:fillRect/>
          </a:stretch>
        </p:blipFill>
        <p:spPr>
          <a:xfrm>
            <a:off x="1865457" y="1876572"/>
            <a:ext cx="8543925" cy="939567"/>
          </a:xfrm>
          <a:prstGeom prst="rect">
            <a:avLst/>
          </a:prstGeom>
        </p:spPr>
      </p:pic>
      <p:pic>
        <p:nvPicPr>
          <p:cNvPr id="5" name="Εικόνα 4">
            <a:extLst>
              <a:ext uri="{FF2B5EF4-FFF2-40B4-BE49-F238E27FC236}">
                <a16:creationId xmlns:a16="http://schemas.microsoft.com/office/drawing/2014/main" id="{D231DA43-CE92-4C93-A814-B0C88715933E}"/>
              </a:ext>
            </a:extLst>
          </p:cNvPr>
          <p:cNvPicPr>
            <a:picLocks noChangeAspect="1"/>
          </p:cNvPicPr>
          <p:nvPr/>
        </p:nvPicPr>
        <p:blipFill>
          <a:blip r:embed="rId3"/>
          <a:stretch>
            <a:fillRect/>
          </a:stretch>
        </p:blipFill>
        <p:spPr>
          <a:xfrm>
            <a:off x="1080655" y="673157"/>
            <a:ext cx="10160000" cy="1038197"/>
          </a:xfrm>
          <a:prstGeom prst="rect">
            <a:avLst/>
          </a:prstGeom>
        </p:spPr>
      </p:pic>
      <p:pic>
        <p:nvPicPr>
          <p:cNvPr id="3" name="Εικόνα 2">
            <a:extLst>
              <a:ext uri="{FF2B5EF4-FFF2-40B4-BE49-F238E27FC236}">
                <a16:creationId xmlns:a16="http://schemas.microsoft.com/office/drawing/2014/main" id="{0432AD33-97BC-4807-BEBB-319C5A390742}"/>
              </a:ext>
            </a:extLst>
          </p:cNvPr>
          <p:cNvPicPr>
            <a:picLocks noChangeAspect="1"/>
          </p:cNvPicPr>
          <p:nvPr/>
        </p:nvPicPr>
        <p:blipFill>
          <a:blip r:embed="rId4"/>
          <a:stretch>
            <a:fillRect/>
          </a:stretch>
        </p:blipFill>
        <p:spPr>
          <a:xfrm>
            <a:off x="3017939" y="2863341"/>
            <a:ext cx="5572125" cy="1131318"/>
          </a:xfrm>
          <a:prstGeom prst="rect">
            <a:avLst/>
          </a:prstGeom>
        </p:spPr>
      </p:pic>
      <p:pic>
        <p:nvPicPr>
          <p:cNvPr id="7" name="Εικόνα 6">
            <a:extLst>
              <a:ext uri="{FF2B5EF4-FFF2-40B4-BE49-F238E27FC236}">
                <a16:creationId xmlns:a16="http://schemas.microsoft.com/office/drawing/2014/main" id="{776E3E7F-3052-4675-99C9-277DE1D99B35}"/>
              </a:ext>
            </a:extLst>
          </p:cNvPr>
          <p:cNvPicPr>
            <a:picLocks noChangeAspect="1"/>
          </p:cNvPicPr>
          <p:nvPr/>
        </p:nvPicPr>
        <p:blipFill>
          <a:blip r:embed="rId5"/>
          <a:stretch>
            <a:fillRect/>
          </a:stretch>
        </p:blipFill>
        <p:spPr>
          <a:xfrm>
            <a:off x="3017939" y="4207080"/>
            <a:ext cx="5334000" cy="1495425"/>
          </a:xfrm>
          <a:prstGeom prst="rect">
            <a:avLst/>
          </a:prstGeom>
        </p:spPr>
      </p:pic>
    </p:spTree>
    <p:extLst>
      <p:ext uri="{BB962C8B-B14F-4D97-AF65-F5344CB8AC3E}">
        <p14:creationId xmlns:p14="http://schemas.microsoft.com/office/powerpoint/2010/main" val="36288008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a:extLst>
              <a:ext uri="{FF2B5EF4-FFF2-40B4-BE49-F238E27FC236}">
                <a16:creationId xmlns:a16="http://schemas.microsoft.com/office/drawing/2014/main" id="{71B22CD1-4DD7-4B27-8DE1-E65A72DAE8B5}"/>
              </a:ext>
            </a:extLst>
          </p:cNvPr>
          <p:cNvPicPr>
            <a:picLocks noChangeAspect="1"/>
          </p:cNvPicPr>
          <p:nvPr/>
        </p:nvPicPr>
        <p:blipFill>
          <a:blip r:embed="rId2"/>
          <a:stretch>
            <a:fillRect/>
          </a:stretch>
        </p:blipFill>
        <p:spPr>
          <a:xfrm>
            <a:off x="1816388" y="1878446"/>
            <a:ext cx="8134350" cy="4800600"/>
          </a:xfrm>
          <a:prstGeom prst="rect">
            <a:avLst/>
          </a:prstGeom>
        </p:spPr>
      </p:pic>
      <p:sp>
        <p:nvSpPr>
          <p:cNvPr id="3" name="TextBox 2">
            <a:extLst>
              <a:ext uri="{FF2B5EF4-FFF2-40B4-BE49-F238E27FC236}">
                <a16:creationId xmlns:a16="http://schemas.microsoft.com/office/drawing/2014/main" id="{5796999D-52B0-4FED-9F1C-0BC9D75E1DDE}"/>
              </a:ext>
            </a:extLst>
          </p:cNvPr>
          <p:cNvSpPr txBox="1"/>
          <p:nvPr/>
        </p:nvSpPr>
        <p:spPr>
          <a:xfrm>
            <a:off x="2028825" y="314098"/>
            <a:ext cx="8035637" cy="369332"/>
          </a:xfrm>
          <a:prstGeom prst="rect">
            <a:avLst/>
          </a:prstGeom>
          <a:solidFill>
            <a:srgbClr val="FFFF00"/>
          </a:solidFill>
        </p:spPr>
        <p:txBody>
          <a:bodyPr wrap="square" rtlCol="0">
            <a:spAutoFit/>
          </a:bodyPr>
          <a:lstStyle/>
          <a:p>
            <a:pPr algn="ctr"/>
            <a:r>
              <a:rPr lang="el-GR" dirty="0"/>
              <a:t>Άσκηση 1 </a:t>
            </a:r>
          </a:p>
        </p:txBody>
      </p:sp>
      <p:pic>
        <p:nvPicPr>
          <p:cNvPr id="4" name="Εικόνα 3">
            <a:extLst>
              <a:ext uri="{FF2B5EF4-FFF2-40B4-BE49-F238E27FC236}">
                <a16:creationId xmlns:a16="http://schemas.microsoft.com/office/drawing/2014/main" id="{5EB73B21-6ACA-4A88-9BC4-A99C22948B26}"/>
              </a:ext>
            </a:extLst>
          </p:cNvPr>
          <p:cNvPicPr>
            <a:picLocks noChangeAspect="1"/>
          </p:cNvPicPr>
          <p:nvPr/>
        </p:nvPicPr>
        <p:blipFill>
          <a:blip r:embed="rId3"/>
          <a:stretch>
            <a:fillRect/>
          </a:stretch>
        </p:blipFill>
        <p:spPr>
          <a:xfrm>
            <a:off x="2515321" y="766618"/>
            <a:ext cx="6736484" cy="1394692"/>
          </a:xfrm>
          <a:prstGeom prst="rect">
            <a:avLst/>
          </a:prstGeom>
        </p:spPr>
      </p:pic>
    </p:spTree>
    <p:extLst>
      <p:ext uri="{BB962C8B-B14F-4D97-AF65-F5344CB8AC3E}">
        <p14:creationId xmlns:p14="http://schemas.microsoft.com/office/powerpoint/2010/main" val="33049065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DFEBD6F-E853-4299-8AFF-0D538E259EAA}"/>
              </a:ext>
            </a:extLst>
          </p:cNvPr>
          <p:cNvSpPr txBox="1"/>
          <p:nvPr/>
        </p:nvSpPr>
        <p:spPr>
          <a:xfrm>
            <a:off x="1" y="1418834"/>
            <a:ext cx="12191999" cy="4358886"/>
          </a:xfrm>
          <a:prstGeom prst="rect">
            <a:avLst/>
          </a:prstGeom>
          <a:noFill/>
        </p:spPr>
        <p:txBody>
          <a:bodyPr wrap="square" rtlCol="0">
            <a:spAutoFit/>
          </a:bodyPr>
          <a:lstStyle/>
          <a:p>
            <a:pPr algn="ctr"/>
            <a:r>
              <a:rPr lang="el-GR" sz="2000" b="1" u="sng" dirty="0"/>
              <a:t>Λύση Άσκησης 1</a:t>
            </a:r>
          </a:p>
          <a:p>
            <a:pPr algn="ctr"/>
            <a:endParaRPr lang="el-GR" sz="2000" b="1" u="sng" dirty="0"/>
          </a:p>
          <a:p>
            <a:pPr algn="just">
              <a:lnSpc>
                <a:spcPct val="107000"/>
              </a:lnSpc>
              <a:spcAft>
                <a:spcPts val="8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Το γραμμικό μοντέλο της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συνμεταβολής</a:t>
            </a:r>
            <a:r>
              <a:rPr lang="el-GR" sz="1800" dirty="0">
                <a:effectLst/>
                <a:latin typeface="Calibri" panose="020F0502020204030204" pitchFamily="34" charset="0"/>
                <a:ea typeface="Calibri" panose="020F0502020204030204" pitchFamily="34" charset="0"/>
                <a:cs typeface="Times New Roman" panose="02020603050405020304" pitchFamily="18" charset="0"/>
              </a:rPr>
              <a:t> εφαρμόστηκε για να βρεθεί η σχέση αναμεσά στο ρυθμό γεμίσματος του κόκκου (Χ) και της απόδοσης (Υ) σε δέκα υβρίδια καλαμποκιού. </a:t>
            </a:r>
          </a:p>
          <a:p>
            <a:pPr algn="just">
              <a:lnSpc>
                <a:spcPct val="107000"/>
              </a:lnSpc>
              <a:spcAft>
                <a:spcPts val="8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Τα δεδομένα πληρούσαν τις παραδοχές ότι δεν υπήρχαν ακραίες τιμές όσον αφορά τις ελάχιστες και μέγιστες τιμές των </a:t>
            </a:r>
            <a:r>
              <a:rPr lang="en-US" sz="1800" dirty="0">
                <a:effectLst/>
                <a:latin typeface="Calibri" panose="020F0502020204030204" pitchFamily="34" charset="0"/>
                <a:ea typeface="Calibri" panose="020F0502020204030204" pitchFamily="34" charset="0"/>
                <a:cs typeface="Times New Roman" panose="02020603050405020304" pitchFamily="18" charset="0"/>
              </a:rPr>
              <a:t>residuals</a:t>
            </a:r>
            <a:r>
              <a:rPr lang="el-GR" sz="1800" dirty="0">
                <a:effectLst/>
                <a:latin typeface="Calibri" panose="020F0502020204030204" pitchFamily="34" charset="0"/>
                <a:ea typeface="Calibri" panose="020F0502020204030204" pitchFamily="34" charset="0"/>
                <a:cs typeface="Times New Roman" panose="02020603050405020304" pitchFamily="18" charset="0"/>
              </a:rPr>
              <a:t> &lt;3,29. Οι παρατηρήσεις ήταν ανεξάρτητες μεταξύ τους (δείκτης </a:t>
            </a:r>
            <a:r>
              <a:rPr lang="en-US" sz="1800" dirty="0">
                <a:effectLst/>
                <a:latin typeface="Calibri" panose="020F0502020204030204" pitchFamily="34" charset="0"/>
                <a:ea typeface="Calibri" panose="020F0502020204030204" pitchFamily="34" charset="0"/>
                <a:cs typeface="Times New Roman" panose="02020603050405020304" pitchFamily="18" charset="0"/>
              </a:rPr>
              <a:t>Durbin</a:t>
            </a:r>
            <a:r>
              <a:rPr lang="el-GR" sz="1800" dirty="0">
                <a:effectLst/>
                <a:latin typeface="Calibri" panose="020F0502020204030204" pitchFamily="34" charset="0"/>
                <a:ea typeface="Calibri" panose="020F0502020204030204" pitchFamily="34" charset="0"/>
                <a:cs typeface="Times New Roman" panose="02020603050405020304" pitchFamily="18" charset="0"/>
              </a:rPr>
              <a:t>-</a:t>
            </a:r>
            <a:r>
              <a:rPr lang="en-US" sz="1800" dirty="0" err="1">
                <a:effectLst/>
                <a:latin typeface="Calibri" panose="020F0502020204030204" pitchFamily="34" charset="0"/>
                <a:ea typeface="Calibri" panose="020F0502020204030204" pitchFamily="34" charset="0"/>
                <a:cs typeface="Times New Roman" panose="02020603050405020304" pitchFamily="18" charset="0"/>
              </a:rPr>
              <a:t>Waston</a:t>
            </a:r>
            <a:r>
              <a:rPr lang="el-GR" sz="1800" dirty="0">
                <a:effectLst/>
                <a:latin typeface="Calibri" panose="020F0502020204030204" pitchFamily="34" charset="0"/>
                <a:ea typeface="Calibri" panose="020F0502020204030204" pitchFamily="34" charset="0"/>
                <a:cs typeface="Times New Roman" panose="02020603050405020304" pitchFamily="18" charset="0"/>
              </a:rPr>
              <a:t> 2,509).  </a:t>
            </a:r>
          </a:p>
          <a:p>
            <a:pPr algn="just">
              <a:lnSpc>
                <a:spcPct val="107000"/>
              </a:lnSpc>
              <a:spcAft>
                <a:spcPts val="8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Η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συνμεταβολή</a:t>
            </a:r>
            <a:r>
              <a:rPr lang="el-GR" sz="1800" dirty="0">
                <a:effectLst/>
                <a:latin typeface="Calibri" panose="020F0502020204030204" pitchFamily="34" charset="0"/>
                <a:ea typeface="Calibri" panose="020F0502020204030204" pitchFamily="34" charset="0"/>
                <a:cs typeface="Times New Roman" panose="02020603050405020304" pitchFamily="18" charset="0"/>
              </a:rPr>
              <a:t> ήταν στατιστικώς σημαντική Πιθανότητα </a:t>
            </a:r>
            <a:r>
              <a:rPr lang="el-GR" dirty="0">
                <a:latin typeface="Calibri" panose="020F0502020204030204" pitchFamily="34" charset="0"/>
                <a:ea typeface="Calibri" panose="020F0502020204030204" pitchFamily="34" charset="0"/>
                <a:cs typeface="Calibri" panose="020F0502020204030204" pitchFamily="34" charset="0"/>
              </a:rPr>
              <a:t>≥</a:t>
            </a:r>
            <a:r>
              <a:rPr lang="el-GR" sz="1800" dirty="0">
                <a:effectLst/>
                <a:latin typeface="Calibri" panose="020F0502020204030204" pitchFamily="34" charset="0"/>
                <a:ea typeface="Calibri" panose="020F0502020204030204" pitchFamily="34" charset="0"/>
                <a:cs typeface="Calibri" panose="020F0502020204030204" pitchFamily="34" charset="0"/>
              </a:rPr>
              <a:t> </a:t>
            </a:r>
            <a:r>
              <a:rPr lang="el-GR" sz="1800" dirty="0">
                <a:effectLst/>
                <a:latin typeface="Calibri" panose="020F0502020204030204" pitchFamily="34" charset="0"/>
                <a:ea typeface="Calibri" panose="020F0502020204030204" pitchFamily="34" charset="0"/>
                <a:cs typeface="Times New Roman" panose="02020603050405020304" pitchFamily="18" charset="0"/>
              </a:rPr>
              <a:t>0,009 και ερμήνευε το 59,7% της συνολικής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παραλλακτηκότητας</a:t>
            </a:r>
            <a:r>
              <a:rPr lang="el-GR"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rPr>
              <a:t>R</a:t>
            </a:r>
            <a:r>
              <a:rPr lang="el-GR" sz="1800" baseline="30000" dirty="0">
                <a:effectLst/>
                <a:latin typeface="Calibri" panose="020F0502020204030204" pitchFamily="34" charset="0"/>
                <a:ea typeface="Calibri" panose="020F0502020204030204" pitchFamily="34" charset="0"/>
                <a:cs typeface="Times New Roman" panose="02020603050405020304" pitchFamily="18" charset="0"/>
              </a:rPr>
              <a:t>2</a:t>
            </a:r>
            <a:r>
              <a:rPr lang="el-GR" sz="1800" dirty="0">
                <a:effectLst/>
                <a:latin typeface="Calibri" panose="020F0502020204030204" pitchFamily="34" charset="0"/>
                <a:ea typeface="Calibri" panose="020F0502020204030204" pitchFamily="34" charset="0"/>
                <a:cs typeface="Times New Roman" panose="02020603050405020304" pitchFamily="18" charset="0"/>
              </a:rPr>
              <a:t>=0,597).  </a:t>
            </a:r>
          </a:p>
          <a:p>
            <a:pPr algn="just">
              <a:lnSpc>
                <a:spcPct val="107000"/>
              </a:lnSpc>
              <a:spcAft>
                <a:spcPts val="800"/>
              </a:spcAft>
            </a:pPr>
            <a:r>
              <a:rPr lang="el-GR" sz="1800" dirty="0">
                <a:effectLst/>
                <a:latin typeface="Calibri" panose="020F0502020204030204" pitchFamily="34" charset="0"/>
                <a:ea typeface="Calibri" panose="020F0502020204030204" pitchFamily="34" charset="0"/>
                <a:cs typeface="Times New Roman" panose="02020603050405020304" pitchFamily="18" charset="0"/>
              </a:rPr>
              <a:t>Η εξίσωση ήταν: Απόδοση(</a:t>
            </a:r>
            <a:r>
              <a:rPr lang="en-US" sz="1800" dirty="0">
                <a:effectLst/>
                <a:latin typeface="Calibri" panose="020F0502020204030204" pitchFamily="34" charset="0"/>
                <a:ea typeface="Calibri" panose="020F0502020204030204" pitchFamily="34" charset="0"/>
                <a:cs typeface="Times New Roman" panose="02020603050405020304" pitchFamily="18" charset="0"/>
              </a:rPr>
              <a:t>Y</a:t>
            </a:r>
            <a:r>
              <a:rPr lang="el-GR" sz="1800" dirty="0">
                <a:effectLst/>
                <a:latin typeface="Calibri" panose="020F0502020204030204" pitchFamily="34" charset="0"/>
                <a:ea typeface="Calibri" panose="020F0502020204030204" pitchFamily="34" charset="0"/>
                <a:cs typeface="Times New Roman" panose="02020603050405020304" pitchFamily="18" charset="0"/>
              </a:rPr>
              <a:t>) =5,059 + 9,986 * Ρυθμός γεμίσματος του κόκκου(</a:t>
            </a:r>
            <a:r>
              <a:rPr lang="en-US" sz="1800" dirty="0">
                <a:effectLst/>
                <a:latin typeface="Calibri" panose="020F0502020204030204" pitchFamily="34" charset="0"/>
                <a:ea typeface="Calibri" panose="020F0502020204030204" pitchFamily="34" charset="0"/>
                <a:cs typeface="Times New Roman" panose="02020603050405020304" pitchFamily="18" charset="0"/>
              </a:rPr>
              <a:t>X</a:t>
            </a:r>
            <a:r>
              <a:rPr lang="el-GR" sz="1800" dirty="0">
                <a:effectLst/>
                <a:latin typeface="Calibri" panose="020F0502020204030204" pitchFamily="34" charset="0"/>
                <a:ea typeface="Calibri" panose="020F0502020204030204" pitchFamily="34" charset="0"/>
                <a:cs typeface="Times New Roman" panose="02020603050405020304" pitchFamily="18" charset="0"/>
              </a:rPr>
              <a:t>), δείχνοντας ότι για κάθε 1 μονάδα αύξηση στο ρυθμό του γεμίσματος του κόκκου η απόδοση αυξάνεται κατά 9,986 μονάδες.  </a:t>
            </a:r>
            <a:r>
              <a:rPr lang="en-US" sz="1800" dirty="0">
                <a:effectLst/>
                <a:latin typeface="Calibri" panose="020F0502020204030204" pitchFamily="34" charset="0"/>
                <a:ea typeface="Calibri" panose="020F0502020204030204" pitchFamily="34" charset="0"/>
                <a:cs typeface="Times New Roman" panose="02020603050405020304" pitchFamily="18" charset="0"/>
              </a:rPr>
              <a:t>T</a:t>
            </a:r>
            <a:r>
              <a:rPr lang="el-GR" sz="1800" dirty="0">
                <a:effectLst/>
                <a:latin typeface="Calibri" panose="020F0502020204030204" pitchFamily="34" charset="0"/>
                <a:ea typeface="Calibri" panose="020F0502020204030204" pitchFamily="34" charset="0"/>
                <a:cs typeface="Times New Roman" panose="02020603050405020304" pitchFamily="18" charset="0"/>
              </a:rPr>
              <a:t>ο όριο εμπιστοσύνης (95%) του </a:t>
            </a:r>
            <a:r>
              <a:rPr lang="en-US" sz="1800" dirty="0">
                <a:effectLst/>
                <a:latin typeface="Calibri" panose="020F0502020204030204" pitchFamily="34" charset="0"/>
                <a:ea typeface="Calibri" panose="020F0502020204030204" pitchFamily="34" charset="0"/>
                <a:cs typeface="Times New Roman" panose="02020603050405020304" pitchFamily="18" charset="0"/>
              </a:rPr>
              <a:t>b</a:t>
            </a:r>
            <a:r>
              <a:rPr lang="el-GR" sz="1800" dirty="0">
                <a:effectLst/>
                <a:latin typeface="Calibri" panose="020F0502020204030204" pitchFamily="34" charset="0"/>
                <a:ea typeface="Calibri" panose="020F0502020204030204" pitchFamily="34" charset="0"/>
                <a:cs typeface="Times New Roman" panose="02020603050405020304" pitchFamily="18" charset="0"/>
              </a:rPr>
              <a:t> (3,295 έως 16,677) δηλώνοντας ότι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συνμεταβάλλονται</a:t>
            </a:r>
            <a:r>
              <a:rPr lang="el-GR" sz="1800" dirty="0">
                <a:effectLst/>
                <a:latin typeface="Calibri" panose="020F0502020204030204" pitchFamily="34" charset="0"/>
                <a:ea typeface="Calibri" panose="020F0502020204030204" pitchFamily="34" charset="0"/>
                <a:cs typeface="Times New Roman" panose="02020603050405020304" pitchFamily="18" charset="0"/>
              </a:rPr>
              <a:t> ταυτόχρονα για κάθε τιμή του (</a:t>
            </a:r>
            <a:r>
              <a:rPr lang="en-US" sz="1800" dirty="0">
                <a:effectLst/>
                <a:latin typeface="Calibri" panose="020F0502020204030204" pitchFamily="34" charset="0"/>
                <a:ea typeface="Calibri" panose="020F0502020204030204" pitchFamily="34" charset="0"/>
                <a:cs typeface="Times New Roman" panose="02020603050405020304" pitchFamily="18" charset="0"/>
              </a:rPr>
              <a:t>X</a:t>
            </a:r>
            <a:r>
              <a:rPr lang="el-GR" sz="1800" dirty="0">
                <a:effectLst/>
                <a:latin typeface="Calibri" panose="020F0502020204030204" pitchFamily="34" charset="0"/>
                <a:ea typeface="Calibri" panose="020F0502020204030204" pitchFamily="34" charset="0"/>
                <a:cs typeface="Times New Roman" panose="02020603050405020304" pitchFamily="18" charset="0"/>
              </a:rPr>
              <a:t>), εφόσον δεν συμπεριλαμβάνεται στα όρια η τιμή 0.</a:t>
            </a:r>
          </a:p>
          <a:p>
            <a:endParaRPr lang="el-GR" dirty="0"/>
          </a:p>
        </p:txBody>
      </p:sp>
    </p:spTree>
    <p:extLst>
      <p:ext uri="{BB962C8B-B14F-4D97-AF65-F5344CB8AC3E}">
        <p14:creationId xmlns:p14="http://schemas.microsoft.com/office/powerpoint/2010/main" val="2998566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6052ADD-EE4E-4BD0-A636-10E89A8F1505}"/>
              </a:ext>
            </a:extLst>
          </p:cNvPr>
          <p:cNvSpPr txBox="1"/>
          <p:nvPr/>
        </p:nvSpPr>
        <p:spPr>
          <a:xfrm>
            <a:off x="2373745" y="138607"/>
            <a:ext cx="8035637" cy="369332"/>
          </a:xfrm>
          <a:prstGeom prst="rect">
            <a:avLst/>
          </a:prstGeom>
          <a:solidFill>
            <a:srgbClr val="FFFF00"/>
          </a:solidFill>
        </p:spPr>
        <p:txBody>
          <a:bodyPr wrap="square" rtlCol="0">
            <a:spAutoFit/>
          </a:bodyPr>
          <a:lstStyle/>
          <a:p>
            <a:pPr algn="ctr"/>
            <a:r>
              <a:rPr lang="el-GR" dirty="0"/>
              <a:t>Άσκηση 2 </a:t>
            </a:r>
          </a:p>
        </p:txBody>
      </p:sp>
      <p:pic>
        <p:nvPicPr>
          <p:cNvPr id="9" name="Εικόνα 8">
            <a:extLst>
              <a:ext uri="{FF2B5EF4-FFF2-40B4-BE49-F238E27FC236}">
                <a16:creationId xmlns:a16="http://schemas.microsoft.com/office/drawing/2014/main" id="{4CCEFE12-DCA7-4E2E-98F7-0489827AA52D}"/>
              </a:ext>
            </a:extLst>
          </p:cNvPr>
          <p:cNvPicPr>
            <a:picLocks noChangeAspect="1"/>
          </p:cNvPicPr>
          <p:nvPr/>
        </p:nvPicPr>
        <p:blipFill>
          <a:blip r:embed="rId2"/>
          <a:stretch>
            <a:fillRect/>
          </a:stretch>
        </p:blipFill>
        <p:spPr>
          <a:xfrm>
            <a:off x="1551710" y="1984031"/>
            <a:ext cx="8857672" cy="1321232"/>
          </a:xfrm>
          <a:prstGeom prst="rect">
            <a:avLst/>
          </a:prstGeom>
        </p:spPr>
      </p:pic>
      <p:pic>
        <p:nvPicPr>
          <p:cNvPr id="10" name="Εικόνα 9">
            <a:extLst>
              <a:ext uri="{FF2B5EF4-FFF2-40B4-BE49-F238E27FC236}">
                <a16:creationId xmlns:a16="http://schemas.microsoft.com/office/drawing/2014/main" id="{E6DD7B4C-5233-42A3-8C4D-071DB6CECBF2}"/>
              </a:ext>
            </a:extLst>
          </p:cNvPr>
          <p:cNvPicPr>
            <a:picLocks noChangeAspect="1"/>
          </p:cNvPicPr>
          <p:nvPr/>
        </p:nvPicPr>
        <p:blipFill>
          <a:blip r:embed="rId3"/>
          <a:stretch>
            <a:fillRect/>
          </a:stretch>
        </p:blipFill>
        <p:spPr>
          <a:xfrm>
            <a:off x="1893455" y="507939"/>
            <a:ext cx="8174182" cy="1401485"/>
          </a:xfrm>
          <a:prstGeom prst="rect">
            <a:avLst/>
          </a:prstGeom>
        </p:spPr>
      </p:pic>
      <p:pic>
        <p:nvPicPr>
          <p:cNvPr id="3" name="Εικόνα 2">
            <a:extLst>
              <a:ext uri="{FF2B5EF4-FFF2-40B4-BE49-F238E27FC236}">
                <a16:creationId xmlns:a16="http://schemas.microsoft.com/office/drawing/2014/main" id="{3CB28846-B99F-4F2B-9795-24675F166E3A}"/>
              </a:ext>
            </a:extLst>
          </p:cNvPr>
          <p:cNvPicPr>
            <a:picLocks noChangeAspect="1"/>
          </p:cNvPicPr>
          <p:nvPr/>
        </p:nvPicPr>
        <p:blipFill>
          <a:blip r:embed="rId4"/>
          <a:stretch>
            <a:fillRect/>
          </a:stretch>
        </p:blipFill>
        <p:spPr>
          <a:xfrm>
            <a:off x="3194483" y="3202016"/>
            <a:ext cx="5572125" cy="2047875"/>
          </a:xfrm>
          <a:prstGeom prst="rect">
            <a:avLst/>
          </a:prstGeom>
        </p:spPr>
      </p:pic>
      <p:pic>
        <p:nvPicPr>
          <p:cNvPr id="4" name="Εικόνα 3">
            <a:extLst>
              <a:ext uri="{FF2B5EF4-FFF2-40B4-BE49-F238E27FC236}">
                <a16:creationId xmlns:a16="http://schemas.microsoft.com/office/drawing/2014/main" id="{E8810CF7-D4DE-4306-BE1E-5F1D2FF68117}"/>
              </a:ext>
            </a:extLst>
          </p:cNvPr>
          <p:cNvPicPr>
            <a:picLocks noChangeAspect="1"/>
          </p:cNvPicPr>
          <p:nvPr/>
        </p:nvPicPr>
        <p:blipFill>
          <a:blip r:embed="rId5"/>
          <a:stretch>
            <a:fillRect/>
          </a:stretch>
        </p:blipFill>
        <p:spPr>
          <a:xfrm>
            <a:off x="3313545" y="5508376"/>
            <a:ext cx="5334000" cy="1495425"/>
          </a:xfrm>
          <a:prstGeom prst="rect">
            <a:avLst/>
          </a:prstGeom>
        </p:spPr>
      </p:pic>
    </p:spTree>
    <p:extLst>
      <p:ext uri="{BB962C8B-B14F-4D97-AF65-F5344CB8AC3E}">
        <p14:creationId xmlns:p14="http://schemas.microsoft.com/office/powerpoint/2010/main" val="3384500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22D2EB7-6C87-4F6C-B16E-D8A1820469C9}"/>
              </a:ext>
            </a:extLst>
          </p:cNvPr>
          <p:cNvSpPr txBox="1"/>
          <p:nvPr/>
        </p:nvSpPr>
        <p:spPr>
          <a:xfrm>
            <a:off x="2392218" y="193448"/>
            <a:ext cx="8035637" cy="369332"/>
          </a:xfrm>
          <a:prstGeom prst="rect">
            <a:avLst/>
          </a:prstGeom>
          <a:solidFill>
            <a:srgbClr val="FFFF00"/>
          </a:solidFill>
        </p:spPr>
        <p:txBody>
          <a:bodyPr wrap="square" rtlCol="0">
            <a:spAutoFit/>
          </a:bodyPr>
          <a:lstStyle/>
          <a:p>
            <a:pPr algn="ctr"/>
            <a:r>
              <a:rPr lang="el-GR" dirty="0"/>
              <a:t>Άσκηση 2 </a:t>
            </a:r>
          </a:p>
        </p:txBody>
      </p:sp>
      <p:pic>
        <p:nvPicPr>
          <p:cNvPr id="4" name="Εικόνα 3">
            <a:extLst>
              <a:ext uri="{FF2B5EF4-FFF2-40B4-BE49-F238E27FC236}">
                <a16:creationId xmlns:a16="http://schemas.microsoft.com/office/drawing/2014/main" id="{4CC8A468-A8A4-41B1-8DE4-C45AD8D3C17D}"/>
              </a:ext>
            </a:extLst>
          </p:cNvPr>
          <p:cNvPicPr>
            <a:picLocks noChangeAspect="1"/>
          </p:cNvPicPr>
          <p:nvPr/>
        </p:nvPicPr>
        <p:blipFill>
          <a:blip r:embed="rId2"/>
          <a:stretch>
            <a:fillRect/>
          </a:stretch>
        </p:blipFill>
        <p:spPr>
          <a:xfrm>
            <a:off x="1738131" y="2488533"/>
            <a:ext cx="8970527" cy="3865357"/>
          </a:xfrm>
          <a:prstGeom prst="rect">
            <a:avLst/>
          </a:prstGeom>
        </p:spPr>
      </p:pic>
      <p:pic>
        <p:nvPicPr>
          <p:cNvPr id="5" name="Εικόνα 4">
            <a:extLst>
              <a:ext uri="{FF2B5EF4-FFF2-40B4-BE49-F238E27FC236}">
                <a16:creationId xmlns:a16="http://schemas.microsoft.com/office/drawing/2014/main" id="{E50F188E-9B5D-4EF0-B07D-D174C027180C}"/>
              </a:ext>
            </a:extLst>
          </p:cNvPr>
          <p:cNvPicPr>
            <a:picLocks noChangeAspect="1"/>
          </p:cNvPicPr>
          <p:nvPr/>
        </p:nvPicPr>
        <p:blipFill>
          <a:blip r:embed="rId3"/>
          <a:stretch>
            <a:fillRect/>
          </a:stretch>
        </p:blipFill>
        <p:spPr>
          <a:xfrm>
            <a:off x="2095501" y="697057"/>
            <a:ext cx="8401050" cy="1464252"/>
          </a:xfrm>
          <a:prstGeom prst="rect">
            <a:avLst/>
          </a:prstGeom>
        </p:spPr>
      </p:pic>
    </p:spTree>
    <p:extLst>
      <p:ext uri="{BB962C8B-B14F-4D97-AF65-F5344CB8AC3E}">
        <p14:creationId xmlns:p14="http://schemas.microsoft.com/office/powerpoint/2010/main" val="1980209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ABD2D3F-F3AB-4390-9EA5-7FD8B4A2BE3F}"/>
              </a:ext>
            </a:extLst>
          </p:cNvPr>
          <p:cNvSpPr txBox="1"/>
          <p:nvPr/>
        </p:nvSpPr>
        <p:spPr>
          <a:xfrm>
            <a:off x="0" y="907150"/>
            <a:ext cx="12192000" cy="5596917"/>
          </a:xfrm>
          <a:prstGeom prst="rect">
            <a:avLst/>
          </a:prstGeom>
          <a:noFill/>
        </p:spPr>
        <p:txBody>
          <a:bodyPr wrap="square" rtlCol="0">
            <a:spAutoFit/>
          </a:bodyPr>
          <a:lstStyle/>
          <a:p>
            <a:pPr algn="ctr"/>
            <a:r>
              <a:rPr lang="el-GR" sz="2000" b="1" u="sng" dirty="0"/>
              <a:t>Λύση Άσκησης 2</a:t>
            </a:r>
          </a:p>
          <a:p>
            <a:pPr algn="ctr"/>
            <a:endParaRPr lang="el-GR" sz="2000" b="1" u="sng" dirty="0"/>
          </a:p>
          <a:p>
            <a:r>
              <a:rPr lang="el-GR" dirty="0"/>
              <a:t>Το γραμμικό μοντέλο της </a:t>
            </a:r>
            <a:r>
              <a:rPr lang="el-GR" dirty="0" err="1"/>
              <a:t>συνμεταβολής</a:t>
            </a:r>
            <a:r>
              <a:rPr lang="el-GR" dirty="0"/>
              <a:t>  εφαρμόστηκε για να βρεθεί η εξίσωση ανάμεσα στο</a:t>
            </a:r>
            <a:r>
              <a:rPr lang="en-US" dirty="0"/>
              <a:t> </a:t>
            </a:r>
            <a:r>
              <a:rPr lang="el-GR" dirty="0"/>
              <a:t>μήκος της ίνας του μητρικού φυτού (Χ) και του μήκος ίνας των απογόνων (Υ).</a:t>
            </a:r>
            <a:endParaRPr lang="en-US" dirty="0"/>
          </a:p>
          <a:p>
            <a:endParaRPr lang="en-US" dirty="0"/>
          </a:p>
          <a:p>
            <a:r>
              <a:rPr lang="el-GR" dirty="0"/>
              <a:t>Τα δεδομένα πληρούσαν τις παραδοχές ότι δεν υπήρχαν ακραίες τιμές όσον αφορά τις ελάχιστες και τις μέγιστες τιμές των </a:t>
            </a:r>
            <a:r>
              <a:rPr lang="en-US" dirty="0"/>
              <a:t>residuals &lt;</a:t>
            </a:r>
            <a:r>
              <a:rPr lang="el-GR" dirty="0"/>
              <a:t> </a:t>
            </a:r>
            <a:r>
              <a:rPr lang="en-US" dirty="0"/>
              <a:t>±</a:t>
            </a:r>
            <a:r>
              <a:rPr lang="el-GR" dirty="0"/>
              <a:t> 3,29. Οι παρατηρήσεις ήταν ανεξάρτητες μεταξύ τους ( δείκτης </a:t>
            </a:r>
            <a:r>
              <a:rPr lang="en-US" dirty="0"/>
              <a:t> Durbin-</a:t>
            </a:r>
            <a:r>
              <a:rPr lang="en-US" dirty="0" err="1"/>
              <a:t>Waston</a:t>
            </a:r>
            <a:r>
              <a:rPr lang="en-US" dirty="0"/>
              <a:t> 1,401).</a:t>
            </a:r>
          </a:p>
          <a:p>
            <a:endParaRPr lang="en-US" dirty="0"/>
          </a:p>
          <a:p>
            <a:r>
              <a:rPr lang="el-GR" dirty="0"/>
              <a:t>Η </a:t>
            </a:r>
            <a:r>
              <a:rPr lang="el-GR" dirty="0" err="1"/>
              <a:t>συνμεταβολή</a:t>
            </a:r>
            <a:r>
              <a:rPr lang="el-GR" dirty="0"/>
              <a:t> δεν ήταν στατιστικώς σημαντική </a:t>
            </a:r>
            <a:r>
              <a:rPr lang="el-GR" dirty="0">
                <a:highlight>
                  <a:srgbClr val="FFFF00"/>
                </a:highlight>
              </a:rPr>
              <a:t>Πιθανότητα = 0,210 </a:t>
            </a:r>
            <a:r>
              <a:rPr lang="el-GR" dirty="0"/>
              <a:t>και ερμήνευε το</a:t>
            </a:r>
            <a:r>
              <a:rPr lang="en-US" dirty="0"/>
              <a:t> 18,8%</a:t>
            </a:r>
            <a:r>
              <a:rPr lang="el-GR" dirty="0"/>
              <a:t> συνολικής </a:t>
            </a:r>
            <a:r>
              <a:rPr lang="el-GR" dirty="0" err="1"/>
              <a:t>παραλακτηκότητας</a:t>
            </a:r>
            <a:r>
              <a:rPr lang="el-GR" dirty="0"/>
              <a:t> (</a:t>
            </a:r>
            <a:r>
              <a:rPr lang="en-US" sz="1800" dirty="0">
                <a:effectLst/>
                <a:latin typeface="Calibri" panose="020F0502020204030204" pitchFamily="34" charset="0"/>
                <a:ea typeface="Calibri" panose="020F0502020204030204" pitchFamily="34" charset="0"/>
                <a:cs typeface="Times New Roman" panose="02020603050405020304" pitchFamily="18" charset="0"/>
              </a:rPr>
              <a:t>R</a:t>
            </a:r>
            <a:r>
              <a:rPr lang="el-GR" sz="1800" baseline="30000" dirty="0">
                <a:effectLst/>
                <a:latin typeface="Calibri" panose="020F0502020204030204" pitchFamily="34" charset="0"/>
                <a:ea typeface="Calibri" panose="020F0502020204030204" pitchFamily="34" charset="0"/>
                <a:cs typeface="Times New Roman" panose="02020603050405020304" pitchFamily="18" charset="0"/>
              </a:rPr>
              <a:t>2</a:t>
            </a:r>
            <a:r>
              <a:rPr lang="el-GR" sz="1800" dirty="0">
                <a:effectLst/>
                <a:latin typeface="Calibri" panose="020F0502020204030204" pitchFamily="34" charset="0"/>
                <a:ea typeface="Calibri" panose="020F0502020204030204" pitchFamily="34" charset="0"/>
                <a:cs typeface="Times New Roman" panose="02020603050405020304" pitchFamily="18" charset="0"/>
              </a:rPr>
              <a:t>=</a:t>
            </a:r>
            <a:r>
              <a:rPr lang="en-US" sz="1800" dirty="0">
                <a:effectLst/>
                <a:latin typeface="Calibri" panose="020F0502020204030204" pitchFamily="34" charset="0"/>
                <a:ea typeface="Calibri" panose="020F0502020204030204" pitchFamily="34" charset="0"/>
                <a:cs typeface="Times New Roman" panose="02020603050405020304" pitchFamily="18" charset="0"/>
              </a:rPr>
              <a:t> 0,188).</a:t>
            </a:r>
          </a:p>
          <a:p>
            <a:endParaRPr lang="en-US" dirty="0">
              <a:latin typeface="Calibri" panose="020F0502020204030204" pitchFamily="34" charset="0"/>
              <a:cs typeface="Times New Roman" panose="02020603050405020304" pitchFamily="18" charset="0"/>
            </a:endParaRPr>
          </a:p>
          <a:p>
            <a:r>
              <a:rPr lang="en-US" dirty="0">
                <a:latin typeface="Calibri" panose="020F0502020204030204" pitchFamily="34" charset="0"/>
                <a:cs typeface="Times New Roman" panose="02020603050405020304" pitchFamily="18" charset="0"/>
              </a:rPr>
              <a:t>H </a:t>
            </a:r>
            <a:r>
              <a:rPr lang="el-GR" dirty="0">
                <a:latin typeface="Calibri" panose="020F0502020204030204" pitchFamily="34" charset="0"/>
                <a:cs typeface="Times New Roman" panose="02020603050405020304" pitchFamily="18" charset="0"/>
              </a:rPr>
              <a:t>εξίσωση ήταν: Μήκος ίνας των απογόνων (Υ) =  16,416 + 0,278 * Μήκος ίνας μητρικού φυτού (Χ) , δείχνοντας ότι για κάθε 1 μονάδα αύξηση στο μήκος ίνας του μητρικού φυτού το μήκος της ίνας των απογόνων αυξάνεται κατά 0,278 μονάδες. Το όριο εμπιστοσύνης (95%) του </a:t>
            </a:r>
            <a:r>
              <a:rPr lang="en-US" dirty="0">
                <a:latin typeface="Calibri" panose="020F0502020204030204" pitchFamily="34" charset="0"/>
                <a:cs typeface="Times New Roman" panose="02020603050405020304" pitchFamily="18" charset="0"/>
              </a:rPr>
              <a:t>b</a:t>
            </a:r>
            <a:r>
              <a:rPr lang="el-GR" dirty="0">
                <a:latin typeface="Calibri" panose="020F0502020204030204" pitchFamily="34" charset="0"/>
                <a:cs typeface="Times New Roman" panose="02020603050405020304" pitchFamily="18" charset="0"/>
              </a:rPr>
              <a:t> (- 0,193 έως 0,750)</a:t>
            </a:r>
            <a:r>
              <a:rPr lang="el-GR" sz="1800" dirty="0">
                <a:effectLst/>
                <a:latin typeface="Calibri" panose="020F0502020204030204" pitchFamily="34" charset="0"/>
                <a:ea typeface="Calibri" panose="020F0502020204030204" pitchFamily="34" charset="0"/>
                <a:cs typeface="Times New Roman" panose="02020603050405020304" pitchFamily="18" charset="0"/>
              </a:rPr>
              <a:t> δηλώνοντας ότι δεν </a:t>
            </a:r>
            <a:r>
              <a:rPr lang="el-GR" sz="1800" dirty="0" err="1">
                <a:effectLst/>
                <a:latin typeface="Calibri" panose="020F0502020204030204" pitchFamily="34" charset="0"/>
                <a:ea typeface="Calibri" panose="020F0502020204030204" pitchFamily="34" charset="0"/>
                <a:cs typeface="Times New Roman" panose="02020603050405020304" pitchFamily="18" charset="0"/>
              </a:rPr>
              <a:t>συνμεταβάλλονται</a:t>
            </a:r>
            <a:r>
              <a:rPr lang="el-GR" sz="1800" dirty="0">
                <a:effectLst/>
                <a:latin typeface="Calibri" panose="020F0502020204030204" pitchFamily="34" charset="0"/>
                <a:ea typeface="Calibri" panose="020F0502020204030204" pitchFamily="34" charset="0"/>
                <a:cs typeface="Times New Roman" panose="02020603050405020304" pitchFamily="18" charset="0"/>
              </a:rPr>
              <a:t> ταυτόχρονα για κάθε τιμή του (</a:t>
            </a:r>
            <a:r>
              <a:rPr lang="en-US" sz="1800" dirty="0">
                <a:effectLst/>
                <a:latin typeface="Calibri" panose="020F0502020204030204" pitchFamily="34" charset="0"/>
                <a:ea typeface="Calibri" panose="020F0502020204030204" pitchFamily="34" charset="0"/>
                <a:cs typeface="Times New Roman" panose="02020603050405020304" pitchFamily="18" charset="0"/>
              </a:rPr>
              <a:t>X</a:t>
            </a:r>
            <a:r>
              <a:rPr lang="el-GR" sz="1800" dirty="0">
                <a:effectLst/>
                <a:latin typeface="Calibri" panose="020F0502020204030204" pitchFamily="34" charset="0"/>
                <a:ea typeface="Calibri" panose="020F0502020204030204" pitchFamily="34" charset="0"/>
                <a:cs typeface="Times New Roman" panose="02020603050405020304" pitchFamily="18" charset="0"/>
              </a:rPr>
              <a:t>), εφόσον συμπεριλαμβάνεται στα όρια η τιμή 0.</a:t>
            </a:r>
          </a:p>
          <a:p>
            <a:endParaRPr lang="en-US" dirty="0"/>
          </a:p>
          <a:p>
            <a:r>
              <a:rPr lang="el-GR" dirty="0"/>
              <a:t> </a:t>
            </a:r>
          </a:p>
          <a:p>
            <a:r>
              <a:rPr lang="el-GR" dirty="0"/>
              <a:t> </a:t>
            </a:r>
          </a:p>
          <a:p>
            <a:endParaRPr lang="el-GR" dirty="0"/>
          </a:p>
        </p:txBody>
      </p:sp>
    </p:spTree>
    <p:extLst>
      <p:ext uri="{BB962C8B-B14F-4D97-AF65-F5344CB8AC3E}">
        <p14:creationId xmlns:p14="http://schemas.microsoft.com/office/powerpoint/2010/main" val="4276871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82CC989-5CEC-4718-AFDC-4D34029675D9}"/>
              </a:ext>
            </a:extLst>
          </p:cNvPr>
          <p:cNvSpPr txBox="1"/>
          <p:nvPr/>
        </p:nvSpPr>
        <p:spPr>
          <a:xfrm>
            <a:off x="2392218" y="193448"/>
            <a:ext cx="8035637" cy="369332"/>
          </a:xfrm>
          <a:prstGeom prst="rect">
            <a:avLst/>
          </a:prstGeom>
          <a:solidFill>
            <a:srgbClr val="FFFF00"/>
          </a:solidFill>
        </p:spPr>
        <p:txBody>
          <a:bodyPr wrap="square" rtlCol="0">
            <a:spAutoFit/>
          </a:bodyPr>
          <a:lstStyle/>
          <a:p>
            <a:pPr algn="ctr"/>
            <a:r>
              <a:rPr lang="el-GR" dirty="0"/>
              <a:t>Άσκηση 3 </a:t>
            </a:r>
          </a:p>
        </p:txBody>
      </p:sp>
      <p:pic>
        <p:nvPicPr>
          <p:cNvPr id="4" name="Εικόνα 3">
            <a:extLst>
              <a:ext uri="{FF2B5EF4-FFF2-40B4-BE49-F238E27FC236}">
                <a16:creationId xmlns:a16="http://schemas.microsoft.com/office/drawing/2014/main" id="{62F9C547-2B6E-4EE8-8C86-2B7D5928F920}"/>
              </a:ext>
            </a:extLst>
          </p:cNvPr>
          <p:cNvPicPr>
            <a:picLocks noChangeAspect="1"/>
          </p:cNvPicPr>
          <p:nvPr/>
        </p:nvPicPr>
        <p:blipFill>
          <a:blip r:embed="rId2"/>
          <a:stretch>
            <a:fillRect/>
          </a:stretch>
        </p:blipFill>
        <p:spPr>
          <a:xfrm>
            <a:off x="3018188" y="1989433"/>
            <a:ext cx="6155623" cy="1366164"/>
          </a:xfrm>
          <a:prstGeom prst="rect">
            <a:avLst/>
          </a:prstGeom>
        </p:spPr>
      </p:pic>
      <p:pic>
        <p:nvPicPr>
          <p:cNvPr id="5" name="Εικόνα 4">
            <a:extLst>
              <a:ext uri="{FF2B5EF4-FFF2-40B4-BE49-F238E27FC236}">
                <a16:creationId xmlns:a16="http://schemas.microsoft.com/office/drawing/2014/main" id="{893A5973-47D0-4143-B2F2-2F3F1CBEFD31}"/>
              </a:ext>
            </a:extLst>
          </p:cNvPr>
          <p:cNvPicPr>
            <a:picLocks noChangeAspect="1"/>
          </p:cNvPicPr>
          <p:nvPr/>
        </p:nvPicPr>
        <p:blipFill>
          <a:blip r:embed="rId3"/>
          <a:stretch>
            <a:fillRect/>
          </a:stretch>
        </p:blipFill>
        <p:spPr>
          <a:xfrm>
            <a:off x="2796611" y="562780"/>
            <a:ext cx="7085620" cy="1426652"/>
          </a:xfrm>
          <a:prstGeom prst="rect">
            <a:avLst/>
          </a:prstGeom>
        </p:spPr>
      </p:pic>
      <p:pic>
        <p:nvPicPr>
          <p:cNvPr id="7" name="Εικόνα 6">
            <a:extLst>
              <a:ext uri="{FF2B5EF4-FFF2-40B4-BE49-F238E27FC236}">
                <a16:creationId xmlns:a16="http://schemas.microsoft.com/office/drawing/2014/main" id="{6AACBC33-04B2-4E43-96B3-4D9FDDF037D2}"/>
              </a:ext>
            </a:extLst>
          </p:cNvPr>
          <p:cNvPicPr>
            <a:picLocks noChangeAspect="1"/>
          </p:cNvPicPr>
          <p:nvPr/>
        </p:nvPicPr>
        <p:blipFill>
          <a:blip r:embed="rId4"/>
          <a:stretch>
            <a:fillRect/>
          </a:stretch>
        </p:blipFill>
        <p:spPr>
          <a:xfrm>
            <a:off x="3295649" y="3355597"/>
            <a:ext cx="5600700" cy="1366164"/>
          </a:xfrm>
          <a:prstGeom prst="rect">
            <a:avLst/>
          </a:prstGeom>
        </p:spPr>
      </p:pic>
      <p:pic>
        <p:nvPicPr>
          <p:cNvPr id="8" name="Εικόνα 7">
            <a:extLst>
              <a:ext uri="{FF2B5EF4-FFF2-40B4-BE49-F238E27FC236}">
                <a16:creationId xmlns:a16="http://schemas.microsoft.com/office/drawing/2014/main" id="{8A3ADFEF-993D-40C9-A6FD-1DA126434569}"/>
              </a:ext>
            </a:extLst>
          </p:cNvPr>
          <p:cNvPicPr>
            <a:picLocks noChangeAspect="1"/>
          </p:cNvPicPr>
          <p:nvPr/>
        </p:nvPicPr>
        <p:blipFill>
          <a:blip r:embed="rId5"/>
          <a:stretch>
            <a:fillRect/>
          </a:stretch>
        </p:blipFill>
        <p:spPr>
          <a:xfrm>
            <a:off x="3295649" y="4721761"/>
            <a:ext cx="5362575" cy="1524000"/>
          </a:xfrm>
          <a:prstGeom prst="rect">
            <a:avLst/>
          </a:prstGeom>
        </p:spPr>
      </p:pic>
    </p:spTree>
    <p:extLst>
      <p:ext uri="{BB962C8B-B14F-4D97-AF65-F5344CB8AC3E}">
        <p14:creationId xmlns:p14="http://schemas.microsoft.com/office/powerpoint/2010/main" val="2270703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Εικόνα 1">
            <a:extLst>
              <a:ext uri="{FF2B5EF4-FFF2-40B4-BE49-F238E27FC236}">
                <a16:creationId xmlns:a16="http://schemas.microsoft.com/office/drawing/2014/main" id="{B5381B4A-237F-4BB6-AFDB-A50A6C019A98}"/>
              </a:ext>
            </a:extLst>
          </p:cNvPr>
          <p:cNvPicPr>
            <a:picLocks noChangeAspect="1"/>
          </p:cNvPicPr>
          <p:nvPr/>
        </p:nvPicPr>
        <p:blipFill>
          <a:blip r:embed="rId2"/>
          <a:stretch>
            <a:fillRect/>
          </a:stretch>
        </p:blipFill>
        <p:spPr>
          <a:xfrm>
            <a:off x="2062162" y="1967344"/>
            <a:ext cx="8134350" cy="4890656"/>
          </a:xfrm>
          <a:prstGeom prst="rect">
            <a:avLst/>
          </a:prstGeom>
        </p:spPr>
      </p:pic>
      <p:sp>
        <p:nvSpPr>
          <p:cNvPr id="3" name="TextBox 2">
            <a:extLst>
              <a:ext uri="{FF2B5EF4-FFF2-40B4-BE49-F238E27FC236}">
                <a16:creationId xmlns:a16="http://schemas.microsoft.com/office/drawing/2014/main" id="{CF4DC80F-1E68-485E-B99A-BCC603FC5AE0}"/>
              </a:ext>
            </a:extLst>
          </p:cNvPr>
          <p:cNvSpPr txBox="1"/>
          <p:nvPr/>
        </p:nvSpPr>
        <p:spPr>
          <a:xfrm>
            <a:off x="2392218" y="193448"/>
            <a:ext cx="8035637" cy="369332"/>
          </a:xfrm>
          <a:prstGeom prst="rect">
            <a:avLst/>
          </a:prstGeom>
          <a:solidFill>
            <a:srgbClr val="FFFF00"/>
          </a:solidFill>
        </p:spPr>
        <p:txBody>
          <a:bodyPr wrap="square" rtlCol="0">
            <a:spAutoFit/>
          </a:bodyPr>
          <a:lstStyle/>
          <a:p>
            <a:pPr algn="ctr"/>
            <a:r>
              <a:rPr lang="el-GR" dirty="0"/>
              <a:t>Άσκηση 3 </a:t>
            </a:r>
          </a:p>
        </p:txBody>
      </p:sp>
      <p:pic>
        <p:nvPicPr>
          <p:cNvPr id="4" name="Εικόνα 3">
            <a:extLst>
              <a:ext uri="{FF2B5EF4-FFF2-40B4-BE49-F238E27FC236}">
                <a16:creationId xmlns:a16="http://schemas.microsoft.com/office/drawing/2014/main" id="{24B4CD03-4426-47BC-925B-6EDD5ACBE6F8}"/>
              </a:ext>
            </a:extLst>
          </p:cNvPr>
          <p:cNvPicPr>
            <a:picLocks noChangeAspect="1"/>
          </p:cNvPicPr>
          <p:nvPr/>
        </p:nvPicPr>
        <p:blipFill>
          <a:blip r:embed="rId3"/>
          <a:stretch>
            <a:fillRect/>
          </a:stretch>
        </p:blipFill>
        <p:spPr>
          <a:xfrm>
            <a:off x="2028825" y="562780"/>
            <a:ext cx="8201025" cy="1509301"/>
          </a:xfrm>
          <a:prstGeom prst="rect">
            <a:avLst/>
          </a:prstGeom>
        </p:spPr>
      </p:pic>
    </p:spTree>
    <p:extLst>
      <p:ext uri="{BB962C8B-B14F-4D97-AF65-F5344CB8AC3E}">
        <p14:creationId xmlns:p14="http://schemas.microsoft.com/office/powerpoint/2010/main" val="3215801983"/>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530</TotalTime>
  <Words>881</Words>
  <Application>Microsoft Office PowerPoint</Application>
  <PresentationFormat>Ευρεία οθόνη</PresentationFormat>
  <Paragraphs>65</Paragraphs>
  <Slides>16</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16</vt:i4>
      </vt:variant>
    </vt:vector>
  </HeadingPairs>
  <TitlesOfParts>
    <vt:vector size="20" baseType="lpstr">
      <vt:lpstr>Arial</vt:lpstr>
      <vt:lpstr>Calibri</vt:lpstr>
      <vt:lpstr>Calibri Light</vt:lpstr>
      <vt:lpstr>Θέμα του Office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Δημήτρης</dc:creator>
  <cp:lastModifiedBy>Δημήτρης</cp:lastModifiedBy>
  <cp:revision>36</cp:revision>
  <dcterms:created xsi:type="dcterms:W3CDTF">2020-03-27T15:38:01Z</dcterms:created>
  <dcterms:modified xsi:type="dcterms:W3CDTF">2020-04-15T18:36:45Z</dcterms:modified>
</cp:coreProperties>
</file>