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7AA1AF-1C78-499F-B60F-2D523B45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2CC9DB-AB05-4119-9084-56E0FF18C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D72386-9242-4890-99B2-08CE0024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301838-9FF7-464F-9524-8A071A74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2BC66C-90D8-4598-8E20-C069037C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99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79EF07-35F2-4463-8B35-5E546DD4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131030E-DC32-440F-B8F1-8AB96A8DD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4EFC89-3D9F-48B2-B710-A7FA354B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0150D7-A30E-4280-8BA2-AC2358A7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E3CDF7-C122-4F78-BE15-0703E7AD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0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88017E8-7806-4A13-BE65-409C65FBB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7D2D121-BD22-4163-BEDB-D53BFAE81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A76749C-23F0-422C-B23D-60A71927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C2E446-DEB1-4F17-9980-F01F888B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81B2E8-0870-406C-A440-689B773B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78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45BFC9-A4C2-4624-8459-0DD6FD00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D721A0-8E23-4EA0-8290-FB4D0011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85E1FE-1ECC-4C24-A8A2-8DB6A72F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3D30EA-A062-4993-BEBD-8AC28D17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58212A-5DD5-424C-B2EB-2C8C84AE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0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544A85-BA46-4F4F-94E4-C2922B93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1DA1D8-4F05-46A2-A983-16135C57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93E1DC-EE39-411E-92B8-6A49C320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B91C9A-255E-467B-B7B1-9586F007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8E136E-35CB-4B0D-9C7F-E61B6C13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88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73482A-CCE3-422E-B988-EB042E4C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15D0D8-2A6D-4D8F-BFA1-3C007BEBF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D94235-4749-4D86-866C-AAB2E4965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514953-0ECF-47B7-83C6-0730DF11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A4488FE-4C6F-4286-85A2-7B6A9186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FC75DCF-FE56-40E8-B234-C4B157FE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98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F9EA66-6869-4D84-9F1C-AF3489FF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16AEDCF-332E-4E7F-BD6D-002C85A8B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86790C-FDC3-4627-8197-41A1BF511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66825F8-86C7-4BEB-B564-7F434166D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39B5711-39DF-4944-A09C-A8EDBD0F6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7CF23E-FA01-4CE0-A6E1-8E815F28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EB4E024-79AC-44BE-B516-7632D54F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65645F2-7B32-4C92-9310-F119FF71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97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B11D68-3F4D-410A-8483-4AF2805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49CD9EA-2EB6-469D-8F5F-80C2CBE3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62377E-9573-4C64-A249-B5F7A038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61B4701-0A94-4B5F-B17E-2366C5E8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35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449076B-3820-4F4F-BEF9-5C55F88C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12B8F81-C04B-49D8-A1A2-616E1E29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769242C-E954-4F08-88D4-EB5108A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4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3F94AB-914C-421A-B912-2C1029C5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35765E-1FAF-474F-913F-C82AE6A6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F4BE00-4705-4F2D-8970-A7B74ED39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E52E1F4-F83B-4BE2-AC45-E89D8DF9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6782389-8A79-4217-9AEF-6C8201F2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23D446-523C-4E8D-8158-CA34D448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24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EAA2B9-8D82-4B5A-BEAD-C2E03500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1D13E25-55CD-482F-AD30-EE6DFF362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C8280B-9F4C-48A0-82F0-300D5877A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28D2625-6296-419C-94BB-E23FB64A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C869AE-18DC-4ADD-8BA8-CD7E500E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A384D0A-80E5-4443-A8C3-97B56496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D296F57-E569-4492-8B3B-E9F24C14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E0A8219-528E-41F8-8807-7304B7BD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7364DE-2546-4227-9BF0-6FA1937A9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BEC6B-5AB4-4EE8-A059-60E50F9FD917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A7A923-4908-492B-BE0E-93F21B1FB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D67FDA-D81D-4C3A-AABA-47C3A540B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0A01-22B1-416F-8047-70809CFBB4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0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07679C6-4D7C-4DA1-881A-8A84BE530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85" y="1255404"/>
            <a:ext cx="4743450" cy="4791075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DD2D947-63E8-43CC-A2B1-09B24BEDCD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96025" y="1255713"/>
            <a:ext cx="5895975" cy="4605337"/>
          </a:xfrm>
        </p:spPr>
        <p:txBody>
          <a:bodyPr/>
          <a:lstStyle/>
          <a:p>
            <a:pPr marL="1828800" lvl="4" indent="0">
              <a:buNone/>
            </a:pPr>
            <a:r>
              <a:rPr lang="en-US" dirty="0"/>
              <a:t>Memento mori</a:t>
            </a:r>
          </a:p>
          <a:p>
            <a:pPr marL="1828800" lvl="4" indent="0">
              <a:buNone/>
            </a:pPr>
            <a:r>
              <a:rPr lang="el-GR" dirty="0"/>
              <a:t>Ο αναπόφευκτος θάνατος</a:t>
            </a:r>
            <a:endParaRPr lang="en-US" dirty="0"/>
          </a:p>
          <a:p>
            <a:pPr lvl="4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18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7ECD638-664E-422B-B69F-22A254C4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66700"/>
            <a:ext cx="5557838" cy="5848350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9FFB5907-F8C7-4F8A-A8C9-0AC6F2EF98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667750" y="1122363"/>
            <a:ext cx="3524250" cy="2387600"/>
          </a:xfrm>
        </p:spPr>
        <p:txBody>
          <a:bodyPr>
            <a:normAutofit/>
          </a:bodyPr>
          <a:lstStyle/>
          <a:p>
            <a:r>
              <a:rPr lang="fr-FR" sz="1600" b="1" dirty="0"/>
              <a:t>Heures de Rohan </a:t>
            </a:r>
            <a:r>
              <a:rPr lang="el-GR" sz="1600" b="1" dirty="0"/>
              <a:t> </a:t>
            </a:r>
            <a:r>
              <a:rPr lang="el-GR" sz="1600" b="1" dirty="0" err="1"/>
              <a:t>χφ</a:t>
            </a:r>
            <a:r>
              <a:rPr lang="el-GR" sz="1600" b="1" dirty="0"/>
              <a:t>. του 15</a:t>
            </a:r>
            <a:r>
              <a:rPr lang="el-GR" sz="1600" b="1" baseline="30000" dirty="0"/>
              <a:t>ου</a:t>
            </a:r>
            <a:r>
              <a:rPr lang="el-GR" sz="1600" b="1" dirty="0"/>
              <a:t> αιώνα</a:t>
            </a:r>
          </a:p>
        </p:txBody>
      </p:sp>
    </p:spTree>
    <p:extLst>
      <p:ext uri="{BB962C8B-B14F-4D97-AF65-F5344CB8AC3E}">
        <p14:creationId xmlns:p14="http://schemas.microsoft.com/office/powerpoint/2010/main" val="356807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τόξο&#10;&#10;Περιγραφή που δημιουργήθηκε αυτόματα">
            <a:extLst>
              <a:ext uri="{FF2B5EF4-FFF2-40B4-BE49-F238E27FC236}">
                <a16:creationId xmlns:a16="http://schemas.microsoft.com/office/drawing/2014/main" id="{22AEA1E3-C25E-442F-A6DB-46E7BF61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17" y="-112097"/>
            <a:ext cx="12192000" cy="660497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B2201F4-683A-414C-8F05-575B01BC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650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>
                <a:solidFill>
                  <a:srgbClr val="FF0000"/>
                </a:solidFill>
              </a:rPr>
            </a:br>
            <a:r>
              <a:rPr lang="el-GR" sz="4000" b="1" dirty="0">
                <a:solidFill>
                  <a:srgbClr val="FF0000"/>
                </a:solidFill>
              </a:rPr>
              <a:t>Ημέρα της κρίσεως </a:t>
            </a:r>
            <a:br>
              <a:rPr lang="el-GR" sz="4000" b="1" dirty="0">
                <a:solidFill>
                  <a:srgbClr val="FF0000"/>
                </a:solidFill>
              </a:rPr>
            </a:br>
            <a:r>
              <a:rPr lang="el-GR" sz="4000" b="1" dirty="0">
                <a:solidFill>
                  <a:srgbClr val="FF0000"/>
                </a:solidFill>
              </a:rPr>
              <a:t>Τύμπανο της εκκλησίας του </a:t>
            </a:r>
            <a:r>
              <a:rPr lang="el-GR" sz="4000" b="1" dirty="0" err="1">
                <a:solidFill>
                  <a:srgbClr val="FF0000"/>
                </a:solidFill>
              </a:rPr>
              <a:t>αββαείου</a:t>
            </a:r>
            <a:r>
              <a:rPr lang="el-GR" sz="4000" b="1" dirty="0">
                <a:solidFill>
                  <a:srgbClr val="FF0000"/>
                </a:solidFill>
              </a:rPr>
              <a:t> </a:t>
            </a:r>
            <a:br>
              <a:rPr lang="el-GR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Sainte Foy de </a:t>
            </a:r>
            <a:r>
              <a:rPr lang="en-US" sz="4000" b="1" dirty="0" err="1">
                <a:solidFill>
                  <a:srgbClr val="FF0000"/>
                </a:solidFill>
              </a:rPr>
              <a:t>Conques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l-GR" sz="4000" b="1" dirty="0">
                <a:solidFill>
                  <a:srgbClr val="FF0000"/>
                </a:solidFill>
              </a:rPr>
              <a:t> (12</a:t>
            </a:r>
            <a:r>
              <a:rPr lang="el-GR" sz="4000" b="1" baseline="30000" dirty="0">
                <a:solidFill>
                  <a:srgbClr val="FF0000"/>
                </a:solidFill>
              </a:rPr>
              <a:t>ος</a:t>
            </a:r>
            <a:r>
              <a:rPr lang="el-GR" sz="4000" b="1" dirty="0">
                <a:solidFill>
                  <a:srgbClr val="FF0000"/>
                </a:solidFill>
              </a:rPr>
              <a:t> αιώνας)</a:t>
            </a:r>
          </a:p>
        </p:txBody>
      </p:sp>
    </p:spTree>
    <p:extLst>
      <p:ext uri="{BB962C8B-B14F-4D97-AF65-F5344CB8AC3E}">
        <p14:creationId xmlns:p14="http://schemas.microsoft.com/office/powerpoint/2010/main" val="126670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A66298-27CD-4ADE-A46B-63E4D48B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83" y="159796"/>
            <a:ext cx="5594842" cy="6196615"/>
          </a:xfrm>
          <a:prstGeom prst="rect">
            <a:avLst/>
          </a:pr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id="{11778010-8573-42F6-B961-25AF8BC16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500" y="457200"/>
            <a:ext cx="4267200" cy="349408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l-GR" sz="3100" b="1" dirty="0">
                <a:solidFill>
                  <a:srgbClr val="C00000"/>
                </a:solidFill>
              </a:rPr>
              <a:t>Ημέρα της κρίσεως</a:t>
            </a:r>
            <a:r>
              <a:rPr lang="en-US" sz="3100" b="1" dirty="0">
                <a:solidFill>
                  <a:srgbClr val="C00000"/>
                </a:solidFill>
              </a:rPr>
              <a:t> (1467-1471)</a:t>
            </a:r>
            <a:br>
              <a:rPr lang="en-US" sz="3100" b="1" dirty="0">
                <a:solidFill>
                  <a:srgbClr val="C00000"/>
                </a:solidFill>
              </a:rPr>
            </a:br>
            <a:r>
              <a:rPr lang="el-GR" sz="3100" b="1" dirty="0">
                <a:solidFill>
                  <a:srgbClr val="C00000"/>
                </a:solidFill>
              </a:rPr>
              <a:t> από τρίπτυχο που αποδίδεται στον </a:t>
            </a:r>
            <a:r>
              <a:rPr lang="el-GR" sz="3100" b="1" dirty="0" err="1">
                <a:solidFill>
                  <a:srgbClr val="C00000"/>
                </a:solidFill>
              </a:rPr>
              <a:t>φλαμανδό</a:t>
            </a:r>
            <a:r>
              <a:rPr lang="el-GR" sz="3100" b="1" dirty="0">
                <a:solidFill>
                  <a:srgbClr val="C00000"/>
                </a:solidFill>
              </a:rPr>
              <a:t> ζωγράφο</a:t>
            </a:r>
            <a:br>
              <a:rPr lang="fr-FR" sz="3100" b="1" dirty="0">
                <a:solidFill>
                  <a:srgbClr val="C00000"/>
                </a:solidFill>
              </a:rPr>
            </a:br>
            <a:r>
              <a:rPr lang="fr-FR" sz="3100" b="1" dirty="0">
                <a:solidFill>
                  <a:srgbClr val="C00000"/>
                </a:solidFill>
              </a:rPr>
              <a:t>H</a:t>
            </a:r>
            <a:r>
              <a:rPr lang="en-US" sz="3100" b="1" dirty="0" err="1">
                <a:solidFill>
                  <a:srgbClr val="C00000"/>
                </a:solidFill>
              </a:rPr>
              <a:t>ans</a:t>
            </a:r>
            <a:r>
              <a:rPr lang="en-US" sz="3100" b="1" dirty="0">
                <a:solidFill>
                  <a:srgbClr val="C00000"/>
                </a:solidFill>
              </a:rPr>
              <a:t> Memling</a:t>
            </a:r>
            <a:r>
              <a:rPr lang="el-GR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endParaRPr lang="el-GR" sz="3100" b="1" dirty="0">
              <a:solidFill>
                <a:srgbClr val="C00000"/>
              </a:solidFill>
            </a:endParaRP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1E1A09F5-20A3-42EB-9EED-9ECF1109EAB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29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σωτερικό, παράθυρο, βω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E15B001-BC64-4422-81C7-A5085463A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21" y="285750"/>
            <a:ext cx="5022354" cy="6496050"/>
          </a:xfrm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6DEF161-7DEF-44FA-9D70-8421501400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90624" y="2057400"/>
            <a:ext cx="3594439" cy="276383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2060"/>
                </a:solidFill>
              </a:rPr>
              <a:t>Η Τελευταία Κρίση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Τοιχογραφία του Μιχαήλ Αγγέλου στην </a:t>
            </a:r>
            <a:r>
              <a:rPr lang="en-US" b="1" dirty="0" err="1">
                <a:solidFill>
                  <a:srgbClr val="002060"/>
                </a:solidFill>
              </a:rPr>
              <a:t>capella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Sistina</a:t>
            </a:r>
            <a:r>
              <a:rPr lang="el-GR" b="1" dirty="0">
                <a:solidFill>
                  <a:srgbClr val="002060"/>
                </a:solidFill>
              </a:rPr>
              <a:t> στο Βατικανό (1536-1541)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896E56-E5E8-404E-A379-A17E6577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1518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5F5ED3D0-448E-4172-9897-F8DFA679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337351"/>
            <a:ext cx="10515600" cy="470517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br>
              <a:rPr lang="en-US" sz="2800" b="1" dirty="0">
                <a:solidFill>
                  <a:srgbClr val="002060"/>
                </a:solidFill>
              </a:rPr>
            </a:br>
            <a:r>
              <a:rPr lang="el-GR" sz="2800" b="1" dirty="0">
                <a:solidFill>
                  <a:srgbClr val="FF0000"/>
                </a:solidFill>
              </a:rPr>
              <a:t>Μακάβριος χορός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(danza macabre, Basilica di </a:t>
            </a:r>
            <a:r>
              <a:rPr lang="en-US" sz="2800" b="1" dirty="0" err="1">
                <a:solidFill>
                  <a:srgbClr val="FF0000"/>
                </a:solidFill>
              </a:rPr>
              <a:t>Clusone</a:t>
            </a:r>
            <a:r>
              <a:rPr lang="en-US" sz="2800" b="1" dirty="0">
                <a:solidFill>
                  <a:srgbClr val="FF0000"/>
                </a:solidFill>
              </a:rPr>
              <a:t>, Bergamo)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932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107</Words>
  <Application>Microsoft Office PowerPoint</Application>
  <PresentationFormat>Ευρεία οθόνη</PresentationFormat>
  <Paragraphs>10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Παρουσίαση του PowerPoint</vt:lpstr>
      <vt:lpstr>Heures de Rohan  χφ. του 15ου αιώνα</vt:lpstr>
      <vt:lpstr> Ημέρα της κρίσεως  Τύμπανο της εκκλησίας του αββαείου  Sainte Foy de Conques  (12ος αιώνας)</vt:lpstr>
      <vt:lpstr>  Ημέρα της κρίσεως (1467-1471)  από τρίπτυχο που αποδίδεται στον φλαμανδό ζωγράφο Hans Memling  </vt:lpstr>
      <vt:lpstr>Παρουσίαση του PowerPoint</vt:lpstr>
      <vt:lpstr>                          Μακάβριος χορός  (danza macabre, Basilica di Clusone, Bergamo)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Errieta-Valeria BENVENISTE</dc:creator>
  <cp:lastModifiedBy>Errieta-Valeria BENVENISTE</cp:lastModifiedBy>
  <cp:revision>6</cp:revision>
  <dcterms:created xsi:type="dcterms:W3CDTF">2021-04-06T08:58:17Z</dcterms:created>
  <dcterms:modified xsi:type="dcterms:W3CDTF">2021-04-06T09:53:11Z</dcterms:modified>
</cp:coreProperties>
</file>