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71" r:id="rId3"/>
    <p:sldId id="272" r:id="rId4"/>
    <p:sldId id="273" r:id="rId5"/>
    <p:sldId id="280" r:id="rId6"/>
    <p:sldId id="275" r:id="rId7"/>
    <p:sldId id="274" r:id="rId8"/>
    <p:sldId id="276" r:id="rId9"/>
    <p:sldId id="277" r:id="rId10"/>
    <p:sldId id="278" r:id="rId11"/>
    <p:sldId id="279"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 id="297" r:id="rId29"/>
    <p:sldId id="304" r:id="rId30"/>
    <p:sldId id="298" r:id="rId31"/>
    <p:sldId id="299" r:id="rId32"/>
    <p:sldId id="300" r:id="rId33"/>
    <p:sldId id="301" r:id="rId34"/>
    <p:sldId id="302" r:id="rId35"/>
    <p:sldId id="303" r:id="rId36"/>
    <p:sldId id="305" r:id="rId37"/>
    <p:sldId id="306" r:id="rId38"/>
    <p:sldId id="307" r:id="rId39"/>
    <p:sldId id="308" r:id="rId40"/>
    <p:sldId id="309" r:id="rId41"/>
    <p:sldId id="310" r:id="rId42"/>
    <p:sldId id="311" r:id="rId43"/>
    <p:sldId id="312" r:id="rId44"/>
    <p:sldId id="313" r:id="rId45"/>
    <p:sldId id="314" r:id="rId4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4" name="23 - Ορθογώνιο"/>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5" name="24 - Ορθογώνιο"/>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6" name="25 - Ορθογώνιο"/>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7" name="26 - Ορθογώνιο"/>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0" name="29 - Στρογγυλεμένο ορθογώνιο"/>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1" name="30 - Στρογγυλεμένο ορθογώνιο"/>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6 - Ορθογώνιο"/>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9 - Ορθογώνιο"/>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10 - Ορθογώνιο"/>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18 - Ορθογώνιο"/>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7 - Τίτλος"/>
          <p:cNvSpPr>
            <a:spLocks noGrp="1"/>
          </p:cNvSpPr>
          <p:nvPr>
            <p:ph type="ctrTitle"/>
          </p:nvPr>
        </p:nvSpPr>
        <p:spPr>
          <a:xfrm>
            <a:off x="609600" y="2401888"/>
            <a:ext cx="11277600" cy="1470025"/>
          </a:xfrm>
        </p:spPr>
        <p:txBody>
          <a:bodyPr anchor="b"/>
          <a:lstStyle>
            <a:lvl1pPr>
              <a:defRPr sz="4400">
                <a:solidFill>
                  <a:schemeClr val="bg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8940800" y="4206240"/>
            <a:ext cx="1280160" cy="457200"/>
          </a:xfrm>
        </p:spPr>
        <p:txBody>
          <a:bodyPr/>
          <a:lstStyle/>
          <a:p>
            <a:pPr>
              <a:defRPr/>
            </a:pPr>
            <a:endParaRPr lang="el-GR"/>
          </a:p>
        </p:txBody>
      </p:sp>
      <p:sp>
        <p:nvSpPr>
          <p:cNvPr id="17" name="16 - Θέση υποσέλιδου"/>
          <p:cNvSpPr>
            <a:spLocks noGrp="1"/>
          </p:cNvSpPr>
          <p:nvPr>
            <p:ph type="ftr" sz="quarter" idx="11"/>
          </p:nvPr>
        </p:nvSpPr>
        <p:spPr>
          <a:xfrm>
            <a:off x="7213600" y="4205288"/>
            <a:ext cx="1727200" cy="457200"/>
          </a:xfrm>
        </p:spPr>
        <p:txBody>
          <a:bodyPr/>
          <a:lstStyle/>
          <a:p>
            <a:pPr>
              <a:defRPr/>
            </a:pPr>
            <a:endParaRPr lang="el-GR"/>
          </a:p>
        </p:txBody>
      </p:sp>
      <p:sp>
        <p:nvSpPr>
          <p:cNvPr id="29" name="28 - Θέση αριθμού διαφάνειας"/>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25EA75F5-E25E-4182-9144-4613CC50AB56}" type="slidenum">
              <a:rPr lang="el-GR" altLang="el-GR" smtClean="0"/>
              <a:pPr/>
              <a:t>‹#›</a:t>
            </a:fld>
            <a:endParaRPr lang="el-GR" altLang="el-GR"/>
          </a:p>
        </p:txBody>
      </p:sp>
    </p:spTree>
    <p:extLst>
      <p:ext uri="{BB962C8B-B14F-4D97-AF65-F5344CB8AC3E}">
        <p14:creationId xmlns:p14="http://schemas.microsoft.com/office/powerpoint/2010/main" val="4246018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pPr>
              <a:defRPr/>
            </a:pPr>
            <a:endParaRPr lang="el-GR"/>
          </a:p>
        </p:txBody>
      </p:sp>
      <p:sp>
        <p:nvSpPr>
          <p:cNvPr id="5" name="4 - Θέση υποσέλιδου"/>
          <p:cNvSpPr>
            <a:spLocks noGrp="1"/>
          </p:cNvSpPr>
          <p:nvPr>
            <p:ph type="ftr" sz="quarter" idx="11"/>
          </p:nvPr>
        </p:nvSpPr>
        <p:spPr/>
        <p:txBody>
          <a:bodyPr/>
          <a:lstStyle/>
          <a:p>
            <a:pPr>
              <a:defRPr/>
            </a:pPr>
            <a:endParaRPr lang="el-GR"/>
          </a:p>
        </p:txBody>
      </p:sp>
      <p:sp>
        <p:nvSpPr>
          <p:cNvPr id="6" name="5 - Θέση αριθμού διαφάνειας"/>
          <p:cNvSpPr>
            <a:spLocks noGrp="1"/>
          </p:cNvSpPr>
          <p:nvPr>
            <p:ph type="sldNum" sz="quarter" idx="12"/>
          </p:nvPr>
        </p:nvSpPr>
        <p:spPr/>
        <p:txBody>
          <a:bodyPr/>
          <a:lstStyle/>
          <a:p>
            <a:fld id="{15339B69-3D64-4B91-8137-A6B341260AB8}" type="slidenum">
              <a:rPr lang="el-GR" altLang="el-GR" smtClean="0"/>
              <a:pPr/>
              <a:t>‹#›</a:t>
            </a:fld>
            <a:endParaRPr lang="el-GR" altLang="el-GR"/>
          </a:p>
        </p:txBody>
      </p:sp>
    </p:spTree>
    <p:extLst>
      <p:ext uri="{BB962C8B-B14F-4D97-AF65-F5344CB8AC3E}">
        <p14:creationId xmlns:p14="http://schemas.microsoft.com/office/powerpoint/2010/main" val="837039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9042400" y="1143000"/>
            <a:ext cx="2540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609600" y="1143000"/>
            <a:ext cx="83312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pPr>
              <a:defRPr/>
            </a:pPr>
            <a:endParaRPr lang="el-GR"/>
          </a:p>
        </p:txBody>
      </p:sp>
      <p:sp>
        <p:nvSpPr>
          <p:cNvPr id="5" name="4 - Θέση υποσέλιδου"/>
          <p:cNvSpPr>
            <a:spLocks noGrp="1"/>
          </p:cNvSpPr>
          <p:nvPr>
            <p:ph type="ftr" sz="quarter" idx="11"/>
          </p:nvPr>
        </p:nvSpPr>
        <p:spPr/>
        <p:txBody>
          <a:bodyPr/>
          <a:lstStyle/>
          <a:p>
            <a:pPr>
              <a:defRPr/>
            </a:pPr>
            <a:endParaRPr lang="el-GR"/>
          </a:p>
        </p:txBody>
      </p:sp>
      <p:sp>
        <p:nvSpPr>
          <p:cNvPr id="6" name="5 - Θέση αριθμού διαφάνειας"/>
          <p:cNvSpPr>
            <a:spLocks noGrp="1"/>
          </p:cNvSpPr>
          <p:nvPr>
            <p:ph type="sldNum" sz="quarter" idx="12"/>
          </p:nvPr>
        </p:nvSpPr>
        <p:spPr/>
        <p:txBody>
          <a:bodyPr/>
          <a:lstStyle/>
          <a:p>
            <a:fld id="{EA8EAC07-3959-4CB5-913D-382DF1C0F3C6}" type="slidenum">
              <a:rPr lang="el-GR" altLang="el-GR" smtClean="0"/>
              <a:pPr/>
              <a:t>‹#›</a:t>
            </a:fld>
            <a:endParaRPr lang="el-GR" altLang="el-GR"/>
          </a:p>
        </p:txBody>
      </p:sp>
    </p:spTree>
    <p:extLst>
      <p:ext uri="{BB962C8B-B14F-4D97-AF65-F5344CB8AC3E}">
        <p14:creationId xmlns:p14="http://schemas.microsoft.com/office/powerpoint/2010/main" val="4153498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pPr>
              <a:defRPr/>
            </a:pPr>
            <a:endParaRPr lang="el-GR"/>
          </a:p>
        </p:txBody>
      </p:sp>
      <p:sp>
        <p:nvSpPr>
          <p:cNvPr id="5" name="4 - Θέση υποσέλιδου"/>
          <p:cNvSpPr>
            <a:spLocks noGrp="1"/>
          </p:cNvSpPr>
          <p:nvPr>
            <p:ph type="ftr" sz="quarter" idx="11"/>
          </p:nvPr>
        </p:nvSpPr>
        <p:spPr/>
        <p:txBody>
          <a:bodyPr/>
          <a:lstStyle/>
          <a:p>
            <a:pPr>
              <a:defRPr/>
            </a:pPr>
            <a:endParaRPr lang="el-GR"/>
          </a:p>
        </p:txBody>
      </p:sp>
      <p:sp>
        <p:nvSpPr>
          <p:cNvPr id="6" name="5 - Θέση αριθμού διαφάνειας"/>
          <p:cNvSpPr>
            <a:spLocks noGrp="1"/>
          </p:cNvSpPr>
          <p:nvPr>
            <p:ph type="sldNum" sz="quarter" idx="12"/>
          </p:nvPr>
        </p:nvSpPr>
        <p:spPr/>
        <p:txBody>
          <a:bodyPr/>
          <a:lstStyle/>
          <a:p>
            <a:fld id="{4B76253B-081C-4277-A370-B8177F5E878B}" type="slidenum">
              <a:rPr lang="el-GR" altLang="el-GR" smtClean="0"/>
              <a:pPr/>
              <a:t>‹#›</a:t>
            </a:fld>
            <a:endParaRPr lang="el-GR" altLang="el-GR"/>
          </a:p>
        </p:txBody>
      </p:sp>
    </p:spTree>
    <p:extLst>
      <p:ext uri="{BB962C8B-B14F-4D97-AF65-F5344CB8AC3E}">
        <p14:creationId xmlns:p14="http://schemas.microsoft.com/office/powerpoint/2010/main" val="2419569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963084" y="1981201"/>
            <a:ext cx="103632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pPr>
              <a:defRPr/>
            </a:pPr>
            <a:endParaRPr lang="el-GR"/>
          </a:p>
        </p:txBody>
      </p:sp>
      <p:sp>
        <p:nvSpPr>
          <p:cNvPr id="5" name="4 - Θέση υποσέλιδου"/>
          <p:cNvSpPr>
            <a:spLocks noGrp="1"/>
          </p:cNvSpPr>
          <p:nvPr>
            <p:ph type="ftr" sz="quarter" idx="11"/>
          </p:nvPr>
        </p:nvSpPr>
        <p:spPr/>
        <p:txBody>
          <a:bodyPr/>
          <a:lstStyle/>
          <a:p>
            <a:pPr>
              <a:defRPr/>
            </a:pPr>
            <a:endParaRPr lang="el-GR"/>
          </a:p>
        </p:txBody>
      </p:sp>
      <p:sp>
        <p:nvSpPr>
          <p:cNvPr id="6" name="5 - Θέση αριθμού διαφάνειας"/>
          <p:cNvSpPr>
            <a:spLocks noGrp="1"/>
          </p:cNvSpPr>
          <p:nvPr>
            <p:ph type="sldNum" sz="quarter" idx="12"/>
          </p:nvPr>
        </p:nvSpPr>
        <p:spPr/>
        <p:txBody>
          <a:bodyPr/>
          <a:lstStyle/>
          <a:p>
            <a:fld id="{E5F3F8CA-E0ED-4B97-B253-FF0802889E1F}" type="slidenum">
              <a:rPr lang="el-GR" altLang="el-GR" smtClean="0"/>
              <a:pPr/>
              <a:t>‹#›</a:t>
            </a:fld>
            <a:endParaRPr lang="el-GR" altLang="el-GR"/>
          </a:p>
        </p:txBody>
      </p:sp>
    </p:spTree>
    <p:extLst>
      <p:ext uri="{BB962C8B-B14F-4D97-AF65-F5344CB8AC3E}">
        <p14:creationId xmlns:p14="http://schemas.microsoft.com/office/powerpoint/2010/main" val="1119671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609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6197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pPr>
              <a:defRPr/>
            </a:pPr>
            <a:endParaRPr lang="el-GR"/>
          </a:p>
        </p:txBody>
      </p:sp>
      <p:sp>
        <p:nvSpPr>
          <p:cNvPr id="6" name="5 - Θέση υποσέλιδου"/>
          <p:cNvSpPr>
            <a:spLocks noGrp="1"/>
          </p:cNvSpPr>
          <p:nvPr>
            <p:ph type="ftr" sz="quarter" idx="11"/>
          </p:nvPr>
        </p:nvSpPr>
        <p:spPr/>
        <p:txBody>
          <a:bodyPr/>
          <a:lstStyle/>
          <a:p>
            <a:pPr>
              <a:defRPr/>
            </a:pPr>
            <a:endParaRPr lang="el-GR"/>
          </a:p>
        </p:txBody>
      </p:sp>
      <p:sp>
        <p:nvSpPr>
          <p:cNvPr id="7" name="6 - Θέση αριθμού διαφάνειας"/>
          <p:cNvSpPr>
            <a:spLocks noGrp="1"/>
          </p:cNvSpPr>
          <p:nvPr>
            <p:ph type="sldNum" sz="quarter" idx="12"/>
          </p:nvPr>
        </p:nvSpPr>
        <p:spPr/>
        <p:txBody>
          <a:bodyPr/>
          <a:lstStyle/>
          <a:p>
            <a:fld id="{5B3277F4-210E-4542-AD67-2844F1569481}" type="slidenum">
              <a:rPr lang="el-GR" altLang="el-GR" smtClean="0"/>
              <a:pPr/>
              <a:t>‹#›</a:t>
            </a:fld>
            <a:endParaRPr lang="el-GR" altLang="el-GR"/>
          </a:p>
        </p:txBody>
      </p:sp>
    </p:spTree>
    <p:extLst>
      <p:ext uri="{BB962C8B-B14F-4D97-AF65-F5344CB8AC3E}">
        <p14:creationId xmlns:p14="http://schemas.microsoft.com/office/powerpoint/2010/main" val="2044455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08000" y="1143000"/>
            <a:ext cx="11176000" cy="1069848"/>
          </a:xfrm>
        </p:spPr>
        <p:txBody>
          <a:bodyPr anchor="ctr"/>
          <a:lstStyle>
            <a:lvl1pPr>
              <a:defRPr sz="4000" b="0" i="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508000" y="2244970"/>
            <a:ext cx="5388864"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6294968" y="2244970"/>
            <a:ext cx="5389033"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ημερομηνίας"/>
          <p:cNvSpPr>
            <a:spLocks noGrp="1"/>
          </p:cNvSpPr>
          <p:nvPr>
            <p:ph type="dt" sz="half" idx="10"/>
          </p:nvPr>
        </p:nvSpPr>
        <p:spPr/>
        <p:txBody>
          <a:bodyPr rtlCol="0"/>
          <a:lstStyle/>
          <a:p>
            <a:pPr>
              <a:defRPr/>
            </a:pPr>
            <a:endParaRPr lang="el-GR"/>
          </a:p>
        </p:txBody>
      </p:sp>
      <p:sp>
        <p:nvSpPr>
          <p:cNvPr id="27" name="26 - Θέση αριθμού διαφάνειας"/>
          <p:cNvSpPr>
            <a:spLocks noGrp="1"/>
          </p:cNvSpPr>
          <p:nvPr>
            <p:ph type="sldNum" sz="quarter" idx="11"/>
          </p:nvPr>
        </p:nvSpPr>
        <p:spPr/>
        <p:txBody>
          <a:bodyPr rtlCol="0"/>
          <a:lstStyle/>
          <a:p>
            <a:fld id="{8CD85948-67C9-4AB8-B971-68D1373F1059}" type="slidenum">
              <a:rPr lang="el-GR" altLang="el-GR" smtClean="0"/>
              <a:pPr/>
              <a:t>‹#›</a:t>
            </a:fld>
            <a:endParaRPr lang="el-GR" altLang="el-GR"/>
          </a:p>
        </p:txBody>
      </p:sp>
      <p:sp>
        <p:nvSpPr>
          <p:cNvPr id="28" name="27 - Θέση υποσέλιδου"/>
          <p:cNvSpPr>
            <a:spLocks noGrp="1"/>
          </p:cNvSpPr>
          <p:nvPr>
            <p:ph type="ftr" sz="quarter" idx="12"/>
          </p:nvPr>
        </p:nvSpPr>
        <p:spPr/>
        <p:txBody>
          <a:bodyPr rtlCol="0"/>
          <a:lstStyle/>
          <a:p>
            <a:pPr>
              <a:defRPr/>
            </a:pPr>
            <a:endParaRPr lang="el-GR"/>
          </a:p>
        </p:txBody>
      </p:sp>
    </p:spTree>
    <p:extLst>
      <p:ext uri="{BB962C8B-B14F-4D97-AF65-F5344CB8AC3E}">
        <p14:creationId xmlns:p14="http://schemas.microsoft.com/office/powerpoint/2010/main" val="3094164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a:xfrm>
            <a:off x="8778240" y="612648"/>
            <a:ext cx="1276352" cy="457200"/>
          </a:xfrm>
        </p:spPr>
        <p:txBody>
          <a:bodyPr/>
          <a:lstStyle/>
          <a:p>
            <a:pPr>
              <a:defRPr/>
            </a:pPr>
            <a:endParaRPr lang="el-GR"/>
          </a:p>
        </p:txBody>
      </p:sp>
      <p:sp>
        <p:nvSpPr>
          <p:cNvPr id="4" name="3 - Θέση υποσέλιδου"/>
          <p:cNvSpPr>
            <a:spLocks noGrp="1"/>
          </p:cNvSpPr>
          <p:nvPr>
            <p:ph type="ftr" sz="quarter" idx="11"/>
          </p:nvPr>
        </p:nvSpPr>
        <p:spPr>
          <a:xfrm>
            <a:off x="7010400" y="612648"/>
            <a:ext cx="1767840" cy="457200"/>
          </a:xfrm>
        </p:spPr>
        <p:txBody>
          <a:bodyPr/>
          <a:lstStyle/>
          <a:p>
            <a:pPr>
              <a:defRPr/>
            </a:pPr>
            <a:endParaRPr lang="el-GR"/>
          </a:p>
        </p:txBody>
      </p:sp>
      <p:sp>
        <p:nvSpPr>
          <p:cNvPr id="5" name="4 - Θέση αριθμού διαφάνειας"/>
          <p:cNvSpPr>
            <a:spLocks noGrp="1"/>
          </p:cNvSpPr>
          <p:nvPr>
            <p:ph type="sldNum" sz="quarter" idx="12"/>
          </p:nvPr>
        </p:nvSpPr>
        <p:spPr>
          <a:xfrm>
            <a:off x="10899648" y="2272"/>
            <a:ext cx="1016000" cy="365760"/>
          </a:xfrm>
        </p:spPr>
        <p:txBody>
          <a:bodyPr/>
          <a:lstStyle/>
          <a:p>
            <a:fld id="{77655941-9374-4EB6-91AD-068C4400F18A}" type="slidenum">
              <a:rPr lang="el-GR" altLang="el-GR" smtClean="0"/>
              <a:pPr/>
              <a:t>‹#›</a:t>
            </a:fld>
            <a:endParaRPr lang="el-GR" altLang="el-GR"/>
          </a:p>
        </p:txBody>
      </p:sp>
    </p:spTree>
    <p:extLst>
      <p:ext uri="{BB962C8B-B14F-4D97-AF65-F5344CB8AC3E}">
        <p14:creationId xmlns:p14="http://schemas.microsoft.com/office/powerpoint/2010/main" val="2409445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pPr>
              <a:defRPr/>
            </a:pPr>
            <a:endParaRPr lang="el-GR"/>
          </a:p>
        </p:txBody>
      </p:sp>
      <p:sp>
        <p:nvSpPr>
          <p:cNvPr id="3" name="2 - Θέση υποσέλιδου"/>
          <p:cNvSpPr>
            <a:spLocks noGrp="1"/>
          </p:cNvSpPr>
          <p:nvPr>
            <p:ph type="ftr" sz="quarter" idx="11"/>
          </p:nvPr>
        </p:nvSpPr>
        <p:spPr/>
        <p:txBody>
          <a:bodyPr/>
          <a:lstStyle/>
          <a:p>
            <a:pPr>
              <a:defRPr/>
            </a:pPr>
            <a:endParaRPr lang="el-GR"/>
          </a:p>
        </p:txBody>
      </p:sp>
      <p:sp>
        <p:nvSpPr>
          <p:cNvPr id="4" name="3 - Θέση αριθμού διαφάνειας"/>
          <p:cNvSpPr>
            <a:spLocks noGrp="1"/>
          </p:cNvSpPr>
          <p:nvPr>
            <p:ph type="sldNum" sz="quarter" idx="12"/>
          </p:nvPr>
        </p:nvSpPr>
        <p:spPr/>
        <p:txBody>
          <a:bodyPr/>
          <a:lstStyle/>
          <a:p>
            <a:fld id="{DA4D9DCE-C422-44FA-A1A7-2CD311923E3E}" type="slidenum">
              <a:rPr lang="el-GR" altLang="el-GR" smtClean="0"/>
              <a:pPr/>
              <a:t>‹#›</a:t>
            </a:fld>
            <a:endParaRPr lang="el-GR" altLang="el-GR"/>
          </a:p>
        </p:txBody>
      </p:sp>
    </p:spTree>
    <p:extLst>
      <p:ext uri="{BB962C8B-B14F-4D97-AF65-F5344CB8AC3E}">
        <p14:creationId xmlns:p14="http://schemas.microsoft.com/office/powerpoint/2010/main" val="68699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7137995" y="1101970"/>
            <a:ext cx="4511040" cy="877824"/>
          </a:xfrm>
        </p:spPr>
        <p:txBody>
          <a:bodyPr anchor="b"/>
          <a:lstStyle>
            <a:lvl1pPr algn="l">
              <a:buNone/>
              <a:defRPr sz="1800" b="1"/>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7137995" y="2010727"/>
            <a:ext cx="451104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203200" y="776287"/>
            <a:ext cx="6803136"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pPr>
              <a:defRPr/>
            </a:pPr>
            <a:endParaRPr lang="el-GR"/>
          </a:p>
        </p:txBody>
      </p:sp>
      <p:sp>
        <p:nvSpPr>
          <p:cNvPr id="6" name="5 - Θέση υποσέλιδου"/>
          <p:cNvSpPr>
            <a:spLocks noGrp="1"/>
          </p:cNvSpPr>
          <p:nvPr>
            <p:ph type="ftr" sz="quarter" idx="11"/>
          </p:nvPr>
        </p:nvSpPr>
        <p:spPr/>
        <p:txBody>
          <a:bodyPr/>
          <a:lstStyle/>
          <a:p>
            <a:pPr>
              <a:defRPr/>
            </a:pPr>
            <a:endParaRPr lang="el-GR"/>
          </a:p>
        </p:txBody>
      </p:sp>
      <p:sp>
        <p:nvSpPr>
          <p:cNvPr id="7" name="6 - Θέση αριθμού διαφάνειας"/>
          <p:cNvSpPr>
            <a:spLocks noGrp="1"/>
          </p:cNvSpPr>
          <p:nvPr>
            <p:ph type="sldNum" sz="quarter" idx="12"/>
          </p:nvPr>
        </p:nvSpPr>
        <p:spPr/>
        <p:txBody>
          <a:bodyPr/>
          <a:lstStyle/>
          <a:p>
            <a:fld id="{1CBA17A7-0D3D-44B6-935A-206EF3B2F103}" type="slidenum">
              <a:rPr lang="el-GR" altLang="el-GR" smtClean="0"/>
              <a:pPr/>
              <a:t>‹#›</a:t>
            </a:fld>
            <a:endParaRPr lang="el-GR" altLang="el-GR"/>
          </a:p>
        </p:txBody>
      </p:sp>
    </p:spTree>
    <p:extLst>
      <p:ext uri="{BB962C8B-B14F-4D97-AF65-F5344CB8AC3E}">
        <p14:creationId xmlns:p14="http://schemas.microsoft.com/office/powerpoint/2010/main" val="2220152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pPr>
              <a:defRPr/>
            </a:pPr>
            <a:endParaRPr lang="el-GR"/>
          </a:p>
        </p:txBody>
      </p:sp>
      <p:sp>
        <p:nvSpPr>
          <p:cNvPr id="6" name="5 - Θέση υποσέλιδου"/>
          <p:cNvSpPr>
            <a:spLocks noGrp="1"/>
          </p:cNvSpPr>
          <p:nvPr>
            <p:ph type="ftr" sz="quarter" idx="11"/>
          </p:nvPr>
        </p:nvSpPr>
        <p:spPr/>
        <p:txBody>
          <a:bodyPr/>
          <a:lstStyle/>
          <a:p>
            <a:pPr>
              <a:defRPr/>
            </a:pPr>
            <a:endParaRPr lang="el-GR"/>
          </a:p>
        </p:txBody>
      </p:sp>
      <p:sp>
        <p:nvSpPr>
          <p:cNvPr id="7" name="6 - Θέση αριθμού διαφάνειας"/>
          <p:cNvSpPr>
            <a:spLocks noGrp="1"/>
          </p:cNvSpPr>
          <p:nvPr>
            <p:ph type="sldNum" sz="quarter" idx="12"/>
          </p:nvPr>
        </p:nvSpPr>
        <p:spPr/>
        <p:txBody>
          <a:bodyPr/>
          <a:lstStyle/>
          <a:p>
            <a:fld id="{F0CF7D54-E6A2-4CA8-8CF6-E92E613E05E6}" type="slidenum">
              <a:rPr lang="el-GR" altLang="el-GR" smtClean="0"/>
              <a:pPr/>
              <a:t>‹#›</a:t>
            </a:fld>
            <a:endParaRPr lang="el-GR" altLang="el-GR"/>
          </a:p>
        </p:txBody>
      </p:sp>
    </p:spTree>
    <p:extLst>
      <p:ext uri="{BB962C8B-B14F-4D97-AF65-F5344CB8AC3E}">
        <p14:creationId xmlns:p14="http://schemas.microsoft.com/office/powerpoint/2010/main" val="3183797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9" name="28 - Ορθογώνιο"/>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0" name="29 - Ορθογώνιο"/>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1" name="30 - Ορθογώνιο"/>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31 - Ορθογώνιο"/>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3" name="32 - Στρογγυλεμένο ορθογώνιο"/>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4" name="33 - Στρογγυλεμένο ορθογώνιο"/>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5" name="34 - Ορθογώνιο"/>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35 - Ορθογώνιο"/>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36 - Ορθογώνιο"/>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8" name="37 - Ορθογώνιο"/>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9" name="38 - Ορθογώνιο"/>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40" name="39 - Ορθογώνιο"/>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21 - Θέση τίτλου"/>
          <p:cNvSpPr>
            <a:spLocks noGrp="1"/>
          </p:cNvSpPr>
          <p:nvPr>
            <p:ph type="title"/>
          </p:nvPr>
        </p:nvSpPr>
        <p:spPr>
          <a:xfrm>
            <a:off x="609600" y="1143000"/>
            <a:ext cx="10972800" cy="1066800"/>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609600" y="2249424"/>
            <a:ext cx="10972800" cy="432511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800">
                <a:solidFill>
                  <a:schemeClr val="accent2"/>
                </a:solidFill>
              </a:defRPr>
            </a:lvl1pPr>
          </a:lstStyle>
          <a:p>
            <a:pPr>
              <a:defRPr/>
            </a:pPr>
            <a:endParaRPr lang="el-GR"/>
          </a:p>
        </p:txBody>
      </p:sp>
      <p:sp>
        <p:nvSpPr>
          <p:cNvPr id="3" name="2 - Θέση υποσέλιδου"/>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800">
                <a:solidFill>
                  <a:schemeClr val="accent2"/>
                </a:solidFill>
              </a:defRPr>
            </a:lvl1pPr>
          </a:lstStyle>
          <a:p>
            <a:pPr>
              <a:defRPr/>
            </a:pPr>
            <a:endParaRPr lang="el-GR"/>
          </a:p>
        </p:txBody>
      </p:sp>
      <p:sp>
        <p:nvSpPr>
          <p:cNvPr id="23" name="22 - Θέση αριθμού διαφάνειας"/>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A3FF0530-21B1-4FAC-8E42-087C0590CF7D}" type="slidenum">
              <a:rPr lang="el-GR" altLang="el-GR" smtClean="0"/>
              <a:pPr/>
              <a:t>‹#›</a:t>
            </a:fld>
            <a:endParaRPr lang="el-GR" altLang="el-GR"/>
          </a:p>
        </p:txBody>
      </p:sp>
    </p:spTree>
    <p:extLst>
      <p:ext uri="{BB962C8B-B14F-4D97-AF65-F5344CB8AC3E}">
        <p14:creationId xmlns:p14="http://schemas.microsoft.com/office/powerpoint/2010/main" val="25089719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noChangeArrowheads="1"/>
          </p:cNvSpPr>
          <p:nvPr>
            <p:ph type="ctrTitle"/>
          </p:nvPr>
        </p:nvSpPr>
        <p:spPr>
          <a:xfrm>
            <a:off x="1524000" y="260649"/>
            <a:ext cx="9144000" cy="1978025"/>
          </a:xfrm>
        </p:spPr>
        <p:txBody>
          <a:bodyPr/>
          <a:lstStyle/>
          <a:p>
            <a:pPr algn="ctr"/>
            <a:r>
              <a:rPr lang="el-GR" altLang="el-GR" sz="3600" dirty="0">
                <a:latin typeface="Times New Roman" panose="02020603050405020304" pitchFamily="18" charset="0"/>
                <a:cs typeface="Times New Roman" panose="02020603050405020304" pitchFamily="18" charset="0"/>
              </a:rPr>
              <a:t>ΣΕΞΟΥΑΛΙΚΗ ΑΓΩΓΗ</a:t>
            </a:r>
          </a:p>
        </p:txBody>
      </p:sp>
      <p:sp>
        <p:nvSpPr>
          <p:cNvPr id="4099" name="Υπότιτλος 2"/>
          <p:cNvSpPr>
            <a:spLocks noGrp="1" noChangeArrowheads="1"/>
          </p:cNvSpPr>
          <p:nvPr>
            <p:ph type="subTitle" idx="1"/>
          </p:nvPr>
        </p:nvSpPr>
        <p:spPr>
          <a:xfrm>
            <a:off x="3143672" y="5661248"/>
            <a:ext cx="6084168" cy="936104"/>
          </a:xfrm>
        </p:spPr>
        <p:txBody>
          <a:bodyPr>
            <a:noAutofit/>
          </a:bodyPr>
          <a:lstStyle/>
          <a:p>
            <a:pPr algn="ctr"/>
            <a:r>
              <a:rPr lang="el-GR" altLang="el-GR" sz="2800" dirty="0">
                <a:solidFill>
                  <a:schemeClr val="tx1"/>
                </a:solidFill>
                <a:latin typeface="Times New Roman" panose="02020603050405020304" pitchFamily="18" charset="0"/>
                <a:cs typeface="Times New Roman" panose="02020603050405020304" pitchFamily="18" charset="0"/>
              </a:rPr>
              <a:t>ΕΛΕΝΗ ΖΥΜΒΡΑΚΑΚΗ</a:t>
            </a:r>
          </a:p>
          <a:p>
            <a:pPr algn="ctr"/>
            <a:r>
              <a:rPr lang="el-GR" altLang="el-GR" sz="2800" dirty="0">
                <a:solidFill>
                  <a:schemeClr val="tx1"/>
                </a:solidFill>
                <a:latin typeface="Times New Roman" panose="02020603050405020304" pitchFamily="18" charset="0"/>
                <a:cs typeface="Times New Roman" panose="02020603050405020304" pitchFamily="18" charset="0"/>
              </a:rPr>
              <a:t>Δρ. Αγωγής Υγείας</a:t>
            </a:r>
          </a:p>
        </p:txBody>
      </p:sp>
      <p:pic>
        <p:nvPicPr>
          <p:cNvPr id="1026" name="Picture 2" descr="Onassis Sexuality Education Day: Γιατί η σεξουαλική αγωγή είναι τόσο  απαραίτητη για τα σχολεία; | LiFO">
            <a:extLst>
              <a:ext uri="{FF2B5EF4-FFF2-40B4-BE49-F238E27FC236}">
                <a16:creationId xmlns:a16="http://schemas.microsoft.com/office/drawing/2014/main" id="{1E89254C-FDEB-4ED5-B08A-78438EFFDF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56406" y="2438639"/>
            <a:ext cx="2799472" cy="30226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DEA46E-D40F-4780-B038-A3136FA6E92C}"/>
              </a:ext>
            </a:extLst>
          </p:cNvPr>
          <p:cNvSpPr>
            <a:spLocks noGrp="1"/>
          </p:cNvSpPr>
          <p:nvPr>
            <p:ph type="title"/>
          </p:nvPr>
        </p:nvSpPr>
        <p:spPr>
          <a:xfrm>
            <a:off x="609600" y="628650"/>
            <a:ext cx="10972800" cy="990600"/>
          </a:xfrm>
        </p:spPr>
        <p:txBody>
          <a:bodyPr/>
          <a:lstStyle/>
          <a:p>
            <a:pPr algn="ctr"/>
            <a:r>
              <a:rPr lang="el-GR" dirty="0">
                <a:latin typeface="Times New Roman" panose="02020603050405020304" pitchFamily="18" charset="0"/>
                <a:cs typeface="Times New Roman" panose="02020603050405020304" pitchFamily="18" charset="0"/>
              </a:rPr>
              <a:t>Σεξουαλική Υγεία (</a:t>
            </a:r>
            <a:r>
              <a:rPr lang="en-US" dirty="0">
                <a:latin typeface="Times New Roman" panose="02020603050405020304" pitchFamily="18" charset="0"/>
                <a:cs typeface="Times New Roman" panose="02020603050405020304" pitchFamily="18" charset="0"/>
              </a:rPr>
              <a:t>Sexual Health)</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32AF0CFD-11E8-4261-B2BD-3B82148D598D}"/>
              </a:ext>
            </a:extLst>
          </p:cNvPr>
          <p:cNvSpPr>
            <a:spLocks noGrp="1"/>
          </p:cNvSpPr>
          <p:nvPr>
            <p:ph idx="1"/>
          </p:nvPr>
        </p:nvSpPr>
        <p:spPr>
          <a:xfrm>
            <a:off x="609600" y="1619250"/>
            <a:ext cx="10972800" cy="4955286"/>
          </a:xfrm>
        </p:spPr>
        <p:txBody>
          <a:bodyPr>
            <a:noAutofit/>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Είναι μία κατάσταση σωματικής, συναισθηματικής, πνευματικής και κοινωνικής ευεξίας που συνδέεται με τη σεξουαλικότητα και δεν είναι απλά η απουσία νόσου</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δυσλειτουργίας ή αναπηρίας. </a:t>
            </a:r>
          </a:p>
          <a:p>
            <a:pPr>
              <a:lnSpc>
                <a:spcPct val="150000"/>
              </a:lnSpc>
              <a:spcAft>
                <a:spcPts val="1200"/>
              </a:spcAft>
            </a:pPr>
            <a:r>
              <a:rPr lang="el-GR" dirty="0">
                <a:latin typeface="Times New Roman" panose="02020603050405020304" pitchFamily="18" charset="0"/>
                <a:cs typeface="Times New Roman" panose="02020603050405020304" pitchFamily="18" charset="0"/>
              </a:rPr>
              <a:t>Απαιτεί μία θετική και με σεβασμό προσέγγιση της σεξουαλικότητας και των σεξουαλικών σχέσεων, καθώς επίσης τη δυνατότητα να έχει κάποιος απολαυστικές και ασφαλείς σεξουαλικές εμπειρίες, ελεύθερες από εξαναγκασμό, διακρίσεις ή βία. </a:t>
            </a:r>
          </a:p>
        </p:txBody>
      </p:sp>
    </p:spTree>
    <p:extLst>
      <p:ext uri="{BB962C8B-B14F-4D97-AF65-F5344CB8AC3E}">
        <p14:creationId xmlns:p14="http://schemas.microsoft.com/office/powerpoint/2010/main" val="3142184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40A7BB-87ED-4427-B92C-48559C2F3F9D}"/>
              </a:ext>
            </a:extLst>
          </p:cNvPr>
          <p:cNvSpPr>
            <a:spLocks noGrp="1"/>
          </p:cNvSpPr>
          <p:nvPr>
            <p:ph type="title"/>
          </p:nvPr>
        </p:nvSpPr>
        <p:spPr>
          <a:xfrm>
            <a:off x="609600" y="438150"/>
            <a:ext cx="10972800" cy="1219200"/>
          </a:xfrm>
        </p:spPr>
        <p:txBody>
          <a:bodyPr/>
          <a:lstStyle/>
          <a:p>
            <a:pPr algn="ctr"/>
            <a:r>
              <a:rPr lang="el-GR" dirty="0">
                <a:latin typeface="Times New Roman" panose="02020603050405020304" pitchFamily="18" charset="0"/>
                <a:cs typeface="Times New Roman" panose="02020603050405020304" pitchFamily="18" charset="0"/>
              </a:rPr>
              <a:t>Σεξουαλική Υγεία (</a:t>
            </a:r>
            <a:r>
              <a:rPr lang="en-US" dirty="0">
                <a:latin typeface="Times New Roman" panose="02020603050405020304" pitchFamily="18" charset="0"/>
                <a:cs typeface="Times New Roman" panose="02020603050405020304" pitchFamily="18" charset="0"/>
              </a:rPr>
              <a:t>Sexual Health)</a:t>
            </a:r>
            <a:endParaRPr lang="el-GR" dirty="0"/>
          </a:p>
        </p:txBody>
      </p:sp>
      <p:sp>
        <p:nvSpPr>
          <p:cNvPr id="3" name="Θέση περιεχομένου 2">
            <a:extLst>
              <a:ext uri="{FF2B5EF4-FFF2-40B4-BE49-F238E27FC236}">
                <a16:creationId xmlns:a16="http://schemas.microsoft.com/office/drawing/2014/main" id="{85512301-7960-457B-951E-96E79396F710}"/>
              </a:ext>
            </a:extLst>
          </p:cNvPr>
          <p:cNvSpPr>
            <a:spLocks noGrp="1"/>
          </p:cNvSpPr>
          <p:nvPr>
            <p:ph idx="1"/>
          </p:nvPr>
        </p:nvSpPr>
        <p:spPr>
          <a:xfrm>
            <a:off x="609600" y="1657350"/>
            <a:ext cx="10972800" cy="4917186"/>
          </a:xfrm>
        </p:spPr>
        <p:txBody>
          <a:bodyPr>
            <a:normAutofit/>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Για να αποκτηθεί και να διατηρηθεί η σεξουαλική υγεία θα πρέπει να γίνονται σεβαστά και να προστατεύονται τα σεξουαλικά δικαιώματα όλων των ανθρώπων (WHO, 2006).</a:t>
            </a:r>
          </a:p>
          <a:p>
            <a:pPr marL="109728" indent="0">
              <a:lnSpc>
                <a:spcPct val="150000"/>
              </a:lnSpc>
              <a:spcAft>
                <a:spcPts val="1200"/>
              </a:spcAft>
              <a:buNone/>
            </a:pPr>
            <a:r>
              <a:rPr lang="el-GR" dirty="0"/>
              <a:t> </a:t>
            </a:r>
            <a:r>
              <a:rPr lang="el-GR" dirty="0">
                <a:latin typeface="Times New Roman" panose="02020603050405020304" pitchFamily="18" charset="0"/>
                <a:cs typeface="Times New Roman" panose="02020603050405020304" pitchFamily="18" charset="0"/>
              </a:rPr>
              <a:t>Ο ορισμός αυτός, υπογραμμίζει την ανάγκη για μια θετική ολιστική προσέγγιση και για πρώτη φορά αναφέρει τα σεξουαλικά δικαιώματα στη σεξουαλική υγεία (WHO&amp; </a:t>
            </a:r>
            <a:r>
              <a:rPr lang="el-GR" dirty="0" err="1">
                <a:latin typeface="Times New Roman" panose="02020603050405020304" pitchFamily="18" charset="0"/>
                <a:cs typeface="Times New Roman" panose="02020603050405020304" pitchFamily="18" charset="0"/>
              </a:rPr>
              <a:t>BZgA</a:t>
            </a:r>
            <a:r>
              <a:rPr lang="el-GR" dirty="0">
                <a:latin typeface="Times New Roman" panose="02020603050405020304" pitchFamily="18" charset="0"/>
                <a:cs typeface="Times New Roman" panose="02020603050405020304" pitchFamily="18" charset="0"/>
              </a:rPr>
              <a:t>, 2010).</a:t>
            </a:r>
          </a:p>
        </p:txBody>
      </p:sp>
    </p:spTree>
    <p:extLst>
      <p:ext uri="{BB962C8B-B14F-4D97-AF65-F5344CB8AC3E}">
        <p14:creationId xmlns:p14="http://schemas.microsoft.com/office/powerpoint/2010/main" val="158416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7231C0-45E3-4C6E-A1D9-29F4051A6717}"/>
              </a:ext>
            </a:extLst>
          </p:cNvPr>
          <p:cNvSpPr>
            <a:spLocks noGrp="1"/>
          </p:cNvSpPr>
          <p:nvPr>
            <p:ph type="title"/>
          </p:nvPr>
        </p:nvSpPr>
        <p:spPr>
          <a:xfrm>
            <a:off x="609600" y="619432"/>
            <a:ext cx="10972800" cy="973394"/>
          </a:xfrm>
        </p:spPr>
        <p:txBody>
          <a:bodyPr>
            <a:noAutofit/>
          </a:bodyPr>
          <a:lstStyle/>
          <a:p>
            <a:pPr algn="ctr"/>
            <a:r>
              <a:rPr lang="en-US" dirty="0" err="1">
                <a:latin typeface="Times New Roman" panose="02020603050405020304" pitchFamily="18" charset="0"/>
                <a:cs typeface="Times New Roman" panose="02020603050405020304" pitchFamily="18" charset="0"/>
              </a:rPr>
              <a:t>Σεξου</a:t>
            </a:r>
            <a:r>
              <a:rPr lang="en-US" dirty="0">
                <a:latin typeface="Times New Roman" panose="02020603050405020304" pitchFamily="18" charset="0"/>
                <a:cs typeface="Times New Roman" panose="02020603050405020304" pitchFamily="18" charset="0"/>
              </a:rPr>
              <a:t>αλική Αγωγή </a:t>
            </a:r>
            <a:br>
              <a:rPr lang="el-GR"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(Sex Education/ Sexuality Education) </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62FB0995-1655-456D-AC86-73015C1F749B}"/>
              </a:ext>
            </a:extLst>
          </p:cNvPr>
          <p:cNvSpPr>
            <a:spLocks noGrp="1"/>
          </p:cNvSpPr>
          <p:nvPr>
            <p:ph idx="1"/>
          </p:nvPr>
        </p:nvSpPr>
        <p:spPr>
          <a:xfrm>
            <a:off x="171450" y="1784554"/>
            <a:ext cx="12020550" cy="4789981"/>
          </a:xfrm>
        </p:spPr>
        <p:txBody>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Διαδικασία μάθησης για τις γνωστικές, συναισθηματικές, κοινωνικές, διαλογικές και σωματικές πτυχές της σεξουαλικότητας (</a:t>
            </a:r>
            <a:r>
              <a:rPr lang="en-US" dirty="0">
                <a:latin typeface="Times New Roman" panose="02020603050405020304" pitchFamily="18" charset="0"/>
                <a:cs typeface="Times New Roman" panose="02020603050405020304" pitchFamily="18" charset="0"/>
              </a:rPr>
              <a:t>WHO &amp; </a:t>
            </a:r>
            <a:r>
              <a:rPr lang="en-US" dirty="0" err="1">
                <a:latin typeface="Times New Roman" panose="02020603050405020304" pitchFamily="18" charset="0"/>
                <a:cs typeface="Times New Roman" panose="02020603050405020304" pitchFamily="18" charset="0"/>
              </a:rPr>
              <a:t>BZgA</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2010)</a:t>
            </a:r>
            <a:endParaRPr lang="el-GR" dirty="0">
              <a:latin typeface="Times New Roman" panose="02020603050405020304" pitchFamily="18" charset="0"/>
              <a:cs typeface="Times New Roman" panose="02020603050405020304" pitchFamily="18" charset="0"/>
            </a:endParaRPr>
          </a:p>
          <a:p>
            <a:pPr>
              <a:lnSpc>
                <a:spcPct val="150000"/>
              </a:lnSpc>
              <a:spcAft>
                <a:spcPts val="1200"/>
              </a:spcAft>
            </a:pPr>
            <a:r>
              <a:rPr lang="el-GR" dirty="0">
                <a:latin typeface="Times New Roman" panose="02020603050405020304" pitchFamily="18" charset="0"/>
                <a:cs typeface="Times New Roman" panose="02020603050405020304" pitchFamily="18" charset="0"/>
              </a:rPr>
              <a:t>Μια σχετική προσέγγιση κατάλληλη ηλικιακά, πολιτισμικά, σε σχέση με το φύλο και τις σχέσεις, η οποία, προσφέρει επιστημονικά ακριβείς και ρεαλιστικές πληροφορίες. (Ι</a:t>
            </a:r>
            <a:r>
              <a:rPr lang="en-US" dirty="0" err="1">
                <a:latin typeface="Times New Roman" panose="02020603050405020304" pitchFamily="18" charset="0"/>
                <a:cs typeface="Times New Roman" panose="02020603050405020304" pitchFamily="18" charset="0"/>
              </a:rPr>
              <a:t>nternational</a:t>
            </a:r>
            <a:r>
              <a:rPr lang="en-US" dirty="0">
                <a:latin typeface="Times New Roman" panose="02020603050405020304" pitchFamily="18" charset="0"/>
                <a:cs typeface="Times New Roman" panose="02020603050405020304" pitchFamily="18" charset="0"/>
              </a:rPr>
              <a:t> Planned Parenthood Federation,</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2010)</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0590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802E3C-0E46-43BC-A6B5-68564942F6B2}"/>
              </a:ext>
            </a:extLst>
          </p:cNvPr>
          <p:cNvSpPr>
            <a:spLocks noGrp="1"/>
          </p:cNvSpPr>
          <p:nvPr>
            <p:ph type="title"/>
          </p:nvPr>
        </p:nvSpPr>
        <p:spPr>
          <a:xfrm>
            <a:off x="609600" y="571500"/>
            <a:ext cx="10972800" cy="1047750"/>
          </a:xfrm>
        </p:spPr>
        <p:txBody>
          <a:bodyPr>
            <a:noAutofit/>
          </a:bodyPr>
          <a:lstStyle/>
          <a:p>
            <a:pPr algn="ctr"/>
            <a:r>
              <a:rPr lang="en-US" dirty="0" err="1">
                <a:latin typeface="Times New Roman" panose="02020603050405020304" pitchFamily="18" charset="0"/>
                <a:cs typeface="Times New Roman" panose="02020603050405020304" pitchFamily="18" charset="0"/>
              </a:rPr>
              <a:t>Σεξου</a:t>
            </a:r>
            <a:r>
              <a:rPr lang="en-US" dirty="0">
                <a:latin typeface="Times New Roman" panose="02020603050405020304" pitchFamily="18" charset="0"/>
                <a:cs typeface="Times New Roman" panose="02020603050405020304" pitchFamily="18" charset="0"/>
              </a:rPr>
              <a:t>αλική Αγωγή </a:t>
            </a:r>
            <a:br>
              <a:rPr lang="el-GR"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(Sex Education/ Sexuality Education) </a:t>
            </a:r>
            <a:endParaRPr lang="el-GR" dirty="0"/>
          </a:p>
        </p:txBody>
      </p:sp>
      <p:sp>
        <p:nvSpPr>
          <p:cNvPr id="3" name="Θέση περιεχομένου 2">
            <a:extLst>
              <a:ext uri="{FF2B5EF4-FFF2-40B4-BE49-F238E27FC236}">
                <a16:creationId xmlns:a16="http://schemas.microsoft.com/office/drawing/2014/main" id="{5E4691D4-3083-416B-A9F3-8C6FA13057EB}"/>
              </a:ext>
            </a:extLst>
          </p:cNvPr>
          <p:cNvSpPr>
            <a:spLocks noGrp="1"/>
          </p:cNvSpPr>
          <p:nvPr>
            <p:ph idx="1"/>
          </p:nvPr>
        </p:nvSpPr>
        <p:spPr>
          <a:xfrm>
            <a:off x="228600" y="1847850"/>
            <a:ext cx="11753850" cy="5010150"/>
          </a:xfrm>
        </p:spPr>
        <p:txBody>
          <a:bodyPr>
            <a:normAutofit fontScale="92500" lnSpcReduction="10000"/>
          </a:bodyPr>
          <a:lstStyle/>
          <a:p>
            <a:pPr>
              <a:lnSpc>
                <a:spcPct val="150000"/>
              </a:lnSpc>
            </a:pPr>
            <a:r>
              <a:rPr lang="el-GR" sz="3000" dirty="0">
                <a:latin typeface="Times New Roman" panose="02020603050405020304" pitchFamily="18" charset="0"/>
                <a:cs typeface="Times New Roman" panose="02020603050405020304" pitchFamily="18" charset="0"/>
              </a:rPr>
              <a:t>Εξοπλίζει τους νέους με τις γνώσεις, τις δεξιότητες, τις στάσεις και τις αξίες που χρειάζονται για να προσδιορίσουν και να απολαύσουν τη σεξουαλικότητά τους.</a:t>
            </a:r>
          </a:p>
          <a:p>
            <a:pPr>
              <a:lnSpc>
                <a:spcPct val="150000"/>
              </a:lnSpc>
            </a:pPr>
            <a:r>
              <a:rPr lang="el-GR" sz="3000" dirty="0">
                <a:latin typeface="Times New Roman" panose="02020603050405020304" pitchFamily="18" charset="0"/>
                <a:cs typeface="Times New Roman" panose="02020603050405020304" pitchFamily="18" charset="0"/>
              </a:rPr>
              <a:t>Αντιμετωπίζει ολιστικά τη σεξουαλικότητα στο πλαίσιο της συναισθηματικής και κοινωνικής ανάπτυξης. </a:t>
            </a:r>
          </a:p>
          <a:p>
            <a:pPr>
              <a:lnSpc>
                <a:spcPct val="150000"/>
              </a:lnSpc>
            </a:pPr>
            <a:r>
              <a:rPr lang="el-GR" sz="3000" dirty="0">
                <a:latin typeface="Times New Roman" panose="02020603050405020304" pitchFamily="18" charset="0"/>
                <a:cs typeface="Times New Roman" panose="02020603050405020304" pitchFamily="18" charset="0"/>
              </a:rPr>
              <a:t>Αναγνωρίζει ότι οι πληροφορίες από μόνες τους δεν αρκούν, γι’ αυτό και τα παιδιά νέοι/</a:t>
            </a:r>
            <a:r>
              <a:rPr lang="el-GR" sz="3000" dirty="0" err="1">
                <a:latin typeface="Times New Roman" panose="02020603050405020304" pitchFamily="18" charset="0"/>
                <a:cs typeface="Times New Roman" panose="02020603050405020304" pitchFamily="18" charset="0"/>
              </a:rPr>
              <a:t>ες</a:t>
            </a:r>
            <a:r>
              <a:rPr lang="el-GR" sz="3000" dirty="0">
                <a:latin typeface="Times New Roman" panose="02020603050405020304" pitchFamily="18" charset="0"/>
                <a:cs typeface="Times New Roman" panose="02020603050405020304" pitchFamily="18" charset="0"/>
              </a:rPr>
              <a:t> πρέπει να έχουν την ευκαιρία να αποκτήσουν βασικές δεξιότητες ζωής και να αναπτύξουν θετικές εντυπώσεις και αξίες. </a:t>
            </a:r>
            <a:r>
              <a:rPr lang="en-US" sz="2000" dirty="0"/>
              <a:t>UNESCO (2018)</a:t>
            </a:r>
            <a:endParaRPr lang="el-GR"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1118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E5B5B6-8CD3-48C6-ABFF-DC14E8EAB68D}"/>
              </a:ext>
            </a:extLst>
          </p:cNvPr>
          <p:cNvSpPr>
            <a:spLocks noGrp="1"/>
          </p:cNvSpPr>
          <p:nvPr>
            <p:ph type="title"/>
          </p:nvPr>
        </p:nvSpPr>
        <p:spPr>
          <a:xfrm>
            <a:off x="609600" y="590550"/>
            <a:ext cx="10972800" cy="895350"/>
          </a:xfrm>
        </p:spPr>
        <p:txBody>
          <a:bodyPr/>
          <a:lstStyle/>
          <a:p>
            <a:pPr algn="ctr"/>
            <a:r>
              <a:rPr lang="el-GR" dirty="0">
                <a:latin typeface="Times New Roman" panose="02020603050405020304" pitchFamily="18" charset="0"/>
                <a:cs typeface="Times New Roman" panose="02020603050405020304" pitchFamily="18" charset="0"/>
              </a:rPr>
              <a:t>Στόχοι Σεξουαλικής Αγωγής</a:t>
            </a:r>
          </a:p>
        </p:txBody>
      </p:sp>
      <p:sp>
        <p:nvSpPr>
          <p:cNvPr id="3" name="Θέση περιεχομένου 2">
            <a:extLst>
              <a:ext uri="{FF2B5EF4-FFF2-40B4-BE49-F238E27FC236}">
                <a16:creationId xmlns:a16="http://schemas.microsoft.com/office/drawing/2014/main" id="{5B2861AC-F95A-4177-8A39-3DCD8AA7057B}"/>
              </a:ext>
            </a:extLst>
          </p:cNvPr>
          <p:cNvSpPr>
            <a:spLocks noGrp="1"/>
          </p:cNvSpPr>
          <p:nvPr>
            <p:ph idx="1"/>
          </p:nvPr>
        </p:nvSpPr>
        <p:spPr>
          <a:xfrm>
            <a:off x="609600" y="1485900"/>
            <a:ext cx="10972800" cy="5088636"/>
          </a:xfrm>
        </p:spPr>
        <p:txBody>
          <a:bodyPr>
            <a:normAutofit fontScale="92500"/>
          </a:bodyPr>
          <a:lstStyle/>
          <a:p>
            <a:pPr>
              <a:lnSpc>
                <a:spcPct val="150000"/>
              </a:lnSpc>
            </a:pPr>
            <a:r>
              <a:rPr lang="el-GR" b="1" dirty="0">
                <a:latin typeface="Times New Roman" panose="02020603050405020304" pitchFamily="18" charset="0"/>
                <a:cs typeface="Times New Roman" panose="02020603050405020304" pitchFamily="18" charset="0"/>
              </a:rPr>
              <a:t>Γνωστικοί Στόχοι</a:t>
            </a:r>
            <a:r>
              <a:rPr lang="el-GR" dirty="0">
                <a:latin typeface="Times New Roman" panose="02020603050405020304" pitchFamily="18" charset="0"/>
                <a:cs typeface="Times New Roman" panose="02020603050405020304" pitchFamily="18" charset="0"/>
              </a:rPr>
              <a:t>: Μετάδοση πληροφοριών και γνώσεων που σχετίζονται σε διάφορα θέματα όπως π.χ. η ανατομία του ανθρώπινου οργανισμού, το αναπαραγωγικό σύστημα και τα αναπαραγωγικά όργανα κ.α. </a:t>
            </a:r>
          </a:p>
          <a:p>
            <a:pPr>
              <a:lnSpc>
                <a:spcPct val="150000"/>
              </a:lnSpc>
            </a:pPr>
            <a:r>
              <a:rPr lang="el-GR" b="1" dirty="0">
                <a:latin typeface="Times New Roman" panose="02020603050405020304" pitchFamily="18" charset="0"/>
                <a:cs typeface="Times New Roman" panose="02020603050405020304" pitchFamily="18" charset="0"/>
              </a:rPr>
              <a:t>Συναισθηματικοί Στόχοι</a:t>
            </a:r>
            <a:r>
              <a:rPr lang="el-GR" dirty="0">
                <a:latin typeface="Times New Roman" panose="02020603050405020304" pitchFamily="18" charset="0"/>
                <a:cs typeface="Times New Roman" panose="02020603050405020304" pitchFamily="18" charset="0"/>
              </a:rPr>
              <a:t>: Καλλιέργεια αξιών, στάσεων και ενδιαφερόντων γύρω από τη Σ.Α. </a:t>
            </a:r>
          </a:p>
          <a:p>
            <a:pPr>
              <a:lnSpc>
                <a:spcPct val="150000"/>
              </a:lnSpc>
            </a:pPr>
            <a:r>
              <a:rPr lang="el-GR" b="1" dirty="0">
                <a:latin typeface="Times New Roman" panose="02020603050405020304" pitchFamily="18" charset="0"/>
                <a:cs typeface="Times New Roman" panose="02020603050405020304" pitchFamily="18" charset="0"/>
              </a:rPr>
              <a:t>Συμπεριφοριστικοί Στόχοι</a:t>
            </a:r>
            <a:r>
              <a:rPr lang="el-GR" dirty="0">
                <a:latin typeface="Times New Roman" panose="02020603050405020304" pitchFamily="18" charset="0"/>
                <a:cs typeface="Times New Roman" panose="02020603050405020304" pitchFamily="18" charset="0"/>
              </a:rPr>
              <a:t>: Απόκτηση όλων εκείνων των δεξιοτήτων και των τεχνικών που χρειάζονται στους μαθητές για να εκφράσουν θετικά τη σεξουαλικότητα τους.</a:t>
            </a:r>
          </a:p>
        </p:txBody>
      </p:sp>
    </p:spTree>
    <p:extLst>
      <p:ext uri="{BB962C8B-B14F-4D97-AF65-F5344CB8AC3E}">
        <p14:creationId xmlns:p14="http://schemas.microsoft.com/office/powerpoint/2010/main" val="3812343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252C9F-E211-4DCC-9271-411D0C1687A9}"/>
              </a:ext>
            </a:extLst>
          </p:cNvPr>
          <p:cNvSpPr>
            <a:spLocks noGrp="1"/>
          </p:cNvSpPr>
          <p:nvPr>
            <p:ph type="title"/>
          </p:nvPr>
        </p:nvSpPr>
        <p:spPr>
          <a:xfrm>
            <a:off x="609600" y="589936"/>
            <a:ext cx="10972800" cy="648930"/>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Στόχοι Σεξουαλικής Αγωγής</a:t>
            </a:r>
            <a:endParaRPr lang="el-GR" dirty="0"/>
          </a:p>
        </p:txBody>
      </p:sp>
      <p:sp>
        <p:nvSpPr>
          <p:cNvPr id="3" name="Θέση περιεχομένου 2">
            <a:extLst>
              <a:ext uri="{FF2B5EF4-FFF2-40B4-BE49-F238E27FC236}">
                <a16:creationId xmlns:a16="http://schemas.microsoft.com/office/drawing/2014/main" id="{0798D4D0-3BEC-42A7-B64C-146407F9087C}"/>
              </a:ext>
            </a:extLst>
          </p:cNvPr>
          <p:cNvSpPr>
            <a:spLocks noGrp="1"/>
          </p:cNvSpPr>
          <p:nvPr>
            <p:ph idx="1"/>
          </p:nvPr>
        </p:nvSpPr>
        <p:spPr>
          <a:xfrm>
            <a:off x="801329" y="1342105"/>
            <a:ext cx="10972800" cy="5309418"/>
          </a:xfrm>
        </p:spPr>
        <p:txBody>
          <a:bodyPr>
            <a:noAutofit/>
          </a:bodyPr>
          <a:lstStyle/>
          <a:p>
            <a:pPr>
              <a:spcAft>
                <a:spcPts val="600"/>
              </a:spcAft>
            </a:pPr>
            <a:r>
              <a:rPr lang="el-GR" sz="2600" dirty="0">
                <a:latin typeface="Times New Roman" panose="02020603050405020304" pitchFamily="18" charset="0"/>
                <a:cs typeface="Times New Roman" panose="02020603050405020304" pitchFamily="18" charset="0"/>
              </a:rPr>
              <a:t>Καταπολέμηση άγνοιας και αύξηση κατανόησης </a:t>
            </a:r>
          </a:p>
          <a:p>
            <a:pPr>
              <a:spcAft>
                <a:spcPts val="600"/>
              </a:spcAft>
            </a:pPr>
            <a:r>
              <a:rPr lang="el-GR" sz="2600" dirty="0">
                <a:latin typeface="Times New Roman" panose="02020603050405020304" pitchFamily="18" charset="0"/>
                <a:cs typeface="Times New Roman" panose="02020603050405020304" pitchFamily="18" charset="0"/>
              </a:rPr>
              <a:t>Μείωση ενοχής και ανησυχίας </a:t>
            </a:r>
          </a:p>
          <a:p>
            <a:pPr>
              <a:spcAft>
                <a:spcPts val="600"/>
              </a:spcAft>
            </a:pPr>
            <a:r>
              <a:rPr lang="el-GR" sz="2600" dirty="0">
                <a:latin typeface="Times New Roman" panose="02020603050405020304" pitchFamily="18" charset="0"/>
                <a:cs typeface="Times New Roman" panose="02020603050405020304" pitchFamily="18" charset="0"/>
              </a:rPr>
              <a:t>Προαγωγή υπεύθυνης συμπεριφοράς </a:t>
            </a:r>
          </a:p>
          <a:p>
            <a:pPr>
              <a:spcAft>
                <a:spcPts val="600"/>
              </a:spcAft>
            </a:pPr>
            <a:r>
              <a:rPr lang="el-GR" sz="2600" dirty="0">
                <a:latin typeface="Times New Roman" panose="02020603050405020304" pitchFamily="18" charset="0"/>
                <a:cs typeface="Times New Roman" panose="02020603050405020304" pitchFamily="18" charset="0"/>
              </a:rPr>
              <a:t>Καταπολέμηση σεξουαλικής εκμετάλλευσης </a:t>
            </a:r>
          </a:p>
          <a:p>
            <a:pPr>
              <a:spcAft>
                <a:spcPts val="600"/>
              </a:spcAft>
            </a:pPr>
            <a:r>
              <a:rPr lang="el-GR" sz="2600" dirty="0">
                <a:latin typeface="Times New Roman" panose="02020603050405020304" pitchFamily="18" charset="0"/>
                <a:cs typeface="Times New Roman" panose="02020603050405020304" pitchFamily="18" charset="0"/>
              </a:rPr>
              <a:t>Καλλιέργεια ικανότητας λήψης αποφάσεων, αφού προηγηθεί σωστή ενημέρωση </a:t>
            </a:r>
          </a:p>
          <a:p>
            <a:pPr>
              <a:spcAft>
                <a:spcPts val="600"/>
              </a:spcAft>
            </a:pPr>
            <a:r>
              <a:rPr lang="el-GR" sz="2600" dirty="0">
                <a:latin typeface="Times New Roman" panose="02020603050405020304" pitchFamily="18" charset="0"/>
                <a:cs typeface="Times New Roman" panose="02020603050405020304" pitchFamily="18" charset="0"/>
              </a:rPr>
              <a:t>Διευκόλυνση επικοινωνίας σχετικά με σεξουαλικά ζητήματα</a:t>
            </a:r>
          </a:p>
          <a:p>
            <a:pPr>
              <a:spcAft>
                <a:spcPts val="600"/>
              </a:spcAft>
            </a:pPr>
            <a:r>
              <a:rPr lang="el-GR" sz="2600" dirty="0">
                <a:latin typeface="Times New Roman" panose="02020603050405020304" pitchFamily="18" charset="0"/>
                <a:cs typeface="Times New Roman" panose="02020603050405020304" pitchFamily="18" charset="0"/>
              </a:rPr>
              <a:t>Ανάπτυξη παιδαγωγικών δεξιοτήτων για τους μελλοντικούς γονείς και Παιδαγωγούς.</a:t>
            </a:r>
          </a:p>
          <a:p>
            <a:pPr>
              <a:spcAft>
                <a:spcPts val="600"/>
              </a:spcAft>
            </a:pPr>
            <a:r>
              <a:rPr lang="el-GR" sz="2600" dirty="0">
                <a:latin typeface="Times New Roman" panose="02020603050405020304" pitchFamily="18" charset="0"/>
                <a:cs typeface="Times New Roman" panose="02020603050405020304" pitchFamily="18" charset="0"/>
              </a:rPr>
              <a:t> Προαγωγή κατανόησης της σπουδαιότητας του αυτοσεβασμού και του σεβασμού των άλλων στα πλαίσια διαφόρων σχέσεων</a:t>
            </a:r>
          </a:p>
        </p:txBody>
      </p:sp>
    </p:spTree>
    <p:extLst>
      <p:ext uri="{BB962C8B-B14F-4D97-AF65-F5344CB8AC3E}">
        <p14:creationId xmlns:p14="http://schemas.microsoft.com/office/powerpoint/2010/main" val="1446388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059AD4-A7C9-497F-808A-64B6C08BEC9D}"/>
              </a:ext>
            </a:extLst>
          </p:cNvPr>
          <p:cNvSpPr>
            <a:spLocks noGrp="1"/>
          </p:cNvSpPr>
          <p:nvPr>
            <p:ph type="title"/>
          </p:nvPr>
        </p:nvSpPr>
        <p:spPr>
          <a:xfrm>
            <a:off x="609600" y="619432"/>
            <a:ext cx="10972800" cy="707923"/>
          </a:xfrm>
        </p:spPr>
        <p:txBody>
          <a:bodyPr/>
          <a:lstStyle/>
          <a:p>
            <a:pPr algn="ctr"/>
            <a:r>
              <a:rPr lang="el-GR" dirty="0">
                <a:latin typeface="Times New Roman" panose="02020603050405020304" pitchFamily="18" charset="0"/>
                <a:cs typeface="Times New Roman" panose="02020603050405020304" pitchFamily="18" charset="0"/>
              </a:rPr>
              <a:t>Αποτελέσματα Σεξουαλικής Αγωγής</a:t>
            </a:r>
          </a:p>
        </p:txBody>
      </p:sp>
      <p:sp>
        <p:nvSpPr>
          <p:cNvPr id="3" name="Θέση περιεχομένου 2">
            <a:extLst>
              <a:ext uri="{FF2B5EF4-FFF2-40B4-BE49-F238E27FC236}">
                <a16:creationId xmlns:a16="http://schemas.microsoft.com/office/drawing/2014/main" id="{4CEF7B87-46C5-4CD9-AF0D-7ED583D13FE0}"/>
              </a:ext>
            </a:extLst>
          </p:cNvPr>
          <p:cNvSpPr>
            <a:spLocks noGrp="1"/>
          </p:cNvSpPr>
          <p:nvPr>
            <p:ph idx="1"/>
          </p:nvPr>
        </p:nvSpPr>
        <p:spPr>
          <a:xfrm>
            <a:off x="609600" y="1327355"/>
            <a:ext cx="10972800" cy="5247181"/>
          </a:xfrm>
        </p:spPr>
        <p:txBody>
          <a:bodyPr>
            <a:normAutofit/>
          </a:bodyPr>
          <a:lstStyle/>
          <a:p>
            <a:pPr>
              <a:spcAft>
                <a:spcPts val="1200"/>
              </a:spcAft>
            </a:pPr>
            <a:r>
              <a:rPr lang="el-GR" sz="2600" dirty="0">
                <a:latin typeface="Times New Roman" panose="02020603050405020304" pitchFamily="18" charset="0"/>
                <a:cs typeface="Times New Roman" panose="02020603050405020304" pitchFamily="18" charset="0"/>
              </a:rPr>
              <a:t>Συμβολή σε ένα κοινωνικά ανεκτικό κλίμα, ανοιχτό που να σέβεται την σεξουαλικότητα του καθένα, τους διαφορετικούς τρόπους ζωής, τις αξίες και τις στάσεις.</a:t>
            </a:r>
          </a:p>
          <a:p>
            <a:pPr>
              <a:spcAft>
                <a:spcPts val="1200"/>
              </a:spcAft>
            </a:pPr>
            <a:r>
              <a:rPr lang="el-GR" sz="2600" dirty="0">
                <a:latin typeface="Times New Roman" panose="02020603050405020304" pitchFamily="18" charset="0"/>
                <a:cs typeface="Times New Roman" panose="02020603050405020304" pitchFamily="18" charset="0"/>
              </a:rPr>
              <a:t>Σεβασμός στην σεξουαλική ποικιλομορφία και στις διακρίσεις του φύλου. </a:t>
            </a:r>
          </a:p>
          <a:p>
            <a:pPr>
              <a:spcAft>
                <a:spcPts val="1200"/>
              </a:spcAft>
            </a:pPr>
            <a:r>
              <a:rPr lang="el-GR" sz="2600" dirty="0">
                <a:latin typeface="Times New Roman" panose="02020603050405020304" pitchFamily="18" charset="0"/>
                <a:cs typeface="Times New Roman" panose="02020603050405020304" pitchFamily="18" charset="0"/>
              </a:rPr>
              <a:t>Ενδυνάμωση του ατόμου να κάνει υπεύθυνες επιλογές, οι οποίες βασίζονται στη κατανόηση, στην ενημέρωση, στην ενεργητική υπευθυνότητα προς τον εαυτό και τον σύντροφο του.</a:t>
            </a:r>
          </a:p>
          <a:p>
            <a:pPr>
              <a:spcAft>
                <a:spcPts val="1200"/>
              </a:spcAft>
            </a:pPr>
            <a:r>
              <a:rPr lang="el-GR" sz="2600" dirty="0">
                <a:latin typeface="Times New Roman" panose="02020603050405020304" pitchFamily="18" charset="0"/>
                <a:cs typeface="Times New Roman" panose="02020603050405020304" pitchFamily="18" charset="0"/>
              </a:rPr>
              <a:t>Ενημέρωση και γνώση για το ανθρώπινο σώμα, τις λειτουργιές και την ανάπτυξη του. </a:t>
            </a:r>
          </a:p>
          <a:p>
            <a:pPr>
              <a:spcAft>
                <a:spcPts val="1200"/>
              </a:spcAft>
            </a:pPr>
            <a:r>
              <a:rPr lang="el-GR" sz="2600" dirty="0">
                <a:latin typeface="Times New Roman" panose="02020603050405020304" pitchFamily="18" charset="0"/>
                <a:cs typeface="Times New Roman" panose="02020603050405020304" pitchFamily="18" charset="0"/>
              </a:rPr>
              <a:t>Ικανότητα σεξουαλικής ανάπτυξης (π.χ. να μπορεί το άτομο να εκφράζει τα συναισθήματα και τις ανάγκες του).</a:t>
            </a:r>
          </a:p>
        </p:txBody>
      </p:sp>
    </p:spTree>
    <p:extLst>
      <p:ext uri="{BB962C8B-B14F-4D97-AF65-F5344CB8AC3E}">
        <p14:creationId xmlns:p14="http://schemas.microsoft.com/office/powerpoint/2010/main" val="3473591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AD1990-4A2F-4D39-BC16-5C35EDAAC8E3}"/>
              </a:ext>
            </a:extLst>
          </p:cNvPr>
          <p:cNvSpPr>
            <a:spLocks noGrp="1"/>
          </p:cNvSpPr>
          <p:nvPr>
            <p:ph type="title"/>
          </p:nvPr>
        </p:nvSpPr>
        <p:spPr>
          <a:xfrm>
            <a:off x="609600" y="486697"/>
            <a:ext cx="10972800" cy="1032387"/>
          </a:xfrm>
        </p:spPr>
        <p:txBody>
          <a:bodyPr/>
          <a:lstStyle/>
          <a:p>
            <a:pPr algn="ctr"/>
            <a:r>
              <a:rPr lang="el-GR" dirty="0">
                <a:latin typeface="Times New Roman" panose="02020603050405020304" pitchFamily="18" charset="0"/>
                <a:cs typeface="Times New Roman" panose="02020603050405020304" pitchFamily="18" charset="0"/>
              </a:rPr>
              <a:t>Αποτελέσματα Σεξουαλικής Αγωγής</a:t>
            </a:r>
            <a:endParaRPr lang="el-GR" dirty="0"/>
          </a:p>
        </p:txBody>
      </p:sp>
      <p:sp>
        <p:nvSpPr>
          <p:cNvPr id="3" name="Θέση περιεχομένου 2">
            <a:extLst>
              <a:ext uri="{FF2B5EF4-FFF2-40B4-BE49-F238E27FC236}">
                <a16:creationId xmlns:a16="http://schemas.microsoft.com/office/drawing/2014/main" id="{1B980C40-9A11-4377-8628-9684CF93ECB8}"/>
              </a:ext>
            </a:extLst>
          </p:cNvPr>
          <p:cNvSpPr>
            <a:spLocks noGrp="1"/>
          </p:cNvSpPr>
          <p:nvPr>
            <p:ph idx="1"/>
          </p:nvPr>
        </p:nvSpPr>
        <p:spPr>
          <a:xfrm>
            <a:off x="609600" y="1371600"/>
            <a:ext cx="10972800" cy="5486400"/>
          </a:xfrm>
        </p:spPr>
        <p:txBody>
          <a:bodyPr>
            <a:normAutofit fontScale="92500" lnSpcReduction="10000"/>
          </a:bodyPr>
          <a:lstStyle/>
          <a:p>
            <a:pPr>
              <a:spcAft>
                <a:spcPts val="1200"/>
              </a:spcAft>
            </a:pPr>
            <a:r>
              <a:rPr lang="el-GR" dirty="0">
                <a:latin typeface="Times New Roman" panose="02020603050405020304" pitchFamily="18" charset="0"/>
                <a:cs typeface="Times New Roman" panose="02020603050405020304" pitchFamily="18" charset="0"/>
              </a:rPr>
              <a:t>Γνώση και απόκτηση κατάλληλων πληροφοριών για κοινωνικές, σωματικές, γνωστικές, πολιτιστικές και συναισθηματικές πτυχές της σεξουαλικότητας, της αντισύλληψης κ.α.</a:t>
            </a:r>
          </a:p>
          <a:p>
            <a:pPr>
              <a:spcAft>
                <a:spcPts val="1200"/>
              </a:spcAft>
            </a:pPr>
            <a:r>
              <a:rPr lang="el-GR" dirty="0">
                <a:latin typeface="Times New Roman" panose="02020603050405020304" pitchFamily="18" charset="0"/>
                <a:cs typeface="Times New Roman" panose="02020603050405020304" pitchFamily="18" charset="0"/>
              </a:rPr>
              <a:t>Απόκτηση απαραίτητων δεξιοτήτων ώστε το άτομο να μπορεί να αντιμετωπίσει όλες τις πτυχές των σχέσεων και της σεξουαλικότητας.</a:t>
            </a:r>
          </a:p>
          <a:p>
            <a:pPr>
              <a:spcAft>
                <a:spcPts val="1200"/>
              </a:spcAft>
            </a:pPr>
            <a:r>
              <a:rPr lang="el-GR" dirty="0">
                <a:latin typeface="Times New Roman" panose="02020603050405020304" pitchFamily="18" charset="0"/>
                <a:cs typeface="Times New Roman" panose="02020603050405020304" pitchFamily="18" charset="0"/>
              </a:rPr>
              <a:t>Γνώση για πρόσβαση και παροχή σε ιατρικές και συμβουλευτικές υπηρεσίες.</a:t>
            </a:r>
          </a:p>
          <a:p>
            <a:pPr>
              <a:spcAft>
                <a:spcPts val="1200"/>
              </a:spcAft>
            </a:pPr>
            <a:r>
              <a:rPr lang="el-GR" dirty="0">
                <a:latin typeface="Times New Roman" panose="02020603050405020304" pitchFamily="18" charset="0"/>
                <a:cs typeface="Times New Roman" panose="02020603050405020304" pitchFamily="18" charset="0"/>
              </a:rPr>
              <a:t>Ικανότητα ατομικής κριτικής στάσης με βάση τη σεξουαλικότητα, τα διαφορετικά πρότυπα και τις αξίες του κάθε ατόμου. </a:t>
            </a:r>
          </a:p>
          <a:p>
            <a:pPr>
              <a:spcAft>
                <a:spcPts val="1200"/>
              </a:spcAft>
            </a:pPr>
            <a:r>
              <a:rPr lang="el-GR" dirty="0">
                <a:latin typeface="Times New Roman" panose="02020603050405020304" pitchFamily="18" charset="0"/>
                <a:cs typeface="Times New Roman" panose="02020603050405020304" pitchFamily="18" charset="0"/>
              </a:rPr>
              <a:t>Ικανότητα δημιουργίας υγιών (σεξουαλικών) σχέσεων που θα βασίζονται στην αμοιβαιότητα, τον σεβασμό και την ισότητα.</a:t>
            </a:r>
          </a:p>
          <a:p>
            <a:pPr>
              <a:spcAft>
                <a:spcPts val="1200"/>
              </a:spcAft>
            </a:pPr>
            <a:r>
              <a:rPr lang="el-GR" dirty="0">
                <a:latin typeface="Times New Roman" panose="02020603050405020304" pitchFamily="18" charset="0"/>
                <a:cs typeface="Times New Roman" panose="02020603050405020304" pitchFamily="18" charset="0"/>
              </a:rPr>
              <a:t>Ικανότητα έκφρασης του ατόμου για τη σεξουαλικότητα, τις σχέσεις και τα συναισθήματα χρησιμοποιώντας το σωστό λεξιλόγιο.</a:t>
            </a:r>
          </a:p>
        </p:txBody>
      </p:sp>
    </p:spTree>
    <p:extLst>
      <p:ext uri="{BB962C8B-B14F-4D97-AF65-F5344CB8AC3E}">
        <p14:creationId xmlns:p14="http://schemas.microsoft.com/office/powerpoint/2010/main" val="5886932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3D466A-4578-4E46-867A-FE6A0398F736}"/>
              </a:ext>
            </a:extLst>
          </p:cNvPr>
          <p:cNvSpPr>
            <a:spLocks noGrp="1"/>
          </p:cNvSpPr>
          <p:nvPr>
            <p:ph type="title"/>
          </p:nvPr>
        </p:nvSpPr>
        <p:spPr>
          <a:xfrm>
            <a:off x="609600" y="530942"/>
            <a:ext cx="10972800" cy="1371600"/>
          </a:xfrm>
        </p:spPr>
        <p:txBody>
          <a:bodyPr>
            <a:noAutofit/>
          </a:bodyPr>
          <a:lstStyle/>
          <a:p>
            <a:pPr algn="ctr"/>
            <a:r>
              <a:rPr lang="el-GR" dirty="0">
                <a:latin typeface="Times New Roman" panose="02020603050405020304" pitchFamily="18" charset="0"/>
                <a:cs typeface="Times New Roman" panose="02020603050405020304" pitchFamily="18" charset="0"/>
              </a:rPr>
              <a:t>Ολοκληρωμένη Σεξουαλική Αγωγή-Ο.Σ.Α. (</a:t>
            </a:r>
            <a:r>
              <a:rPr lang="el-GR" dirty="0" err="1">
                <a:latin typeface="Times New Roman" panose="02020603050405020304" pitchFamily="18" charset="0"/>
                <a:cs typeface="Times New Roman" panose="02020603050405020304" pitchFamily="18" charset="0"/>
              </a:rPr>
              <a:t>Comprehensive</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Sex</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Education</a:t>
            </a:r>
            <a:r>
              <a:rPr lang="el-GR" dirty="0">
                <a:latin typeface="Times New Roman" panose="02020603050405020304" pitchFamily="18" charset="0"/>
                <a:cs typeface="Times New Roman" panose="02020603050405020304" pitchFamily="18" charset="0"/>
              </a:rPr>
              <a:t>)</a:t>
            </a:r>
          </a:p>
        </p:txBody>
      </p:sp>
      <p:sp>
        <p:nvSpPr>
          <p:cNvPr id="3" name="Θέση περιεχομένου 2">
            <a:extLst>
              <a:ext uri="{FF2B5EF4-FFF2-40B4-BE49-F238E27FC236}">
                <a16:creationId xmlns:a16="http://schemas.microsoft.com/office/drawing/2014/main" id="{41067F44-79DE-451B-B09C-E8D224F1FB46}"/>
              </a:ext>
            </a:extLst>
          </p:cNvPr>
          <p:cNvSpPr>
            <a:spLocks noGrp="1"/>
          </p:cNvSpPr>
          <p:nvPr>
            <p:ph idx="1"/>
          </p:nvPr>
        </p:nvSpPr>
        <p:spPr/>
        <p:txBody>
          <a:bodyPr>
            <a:noAutofit/>
          </a:bodyPr>
          <a:lstStyle/>
          <a:p>
            <a:pPr>
              <a:spcAft>
                <a:spcPts val="1200"/>
              </a:spcAft>
            </a:pPr>
            <a:r>
              <a:rPr lang="el-GR" sz="2600" dirty="0">
                <a:latin typeface="Times New Roman" panose="02020603050405020304" pitchFamily="18" charset="0"/>
                <a:cs typeface="Times New Roman" panose="02020603050405020304" pitchFamily="18" charset="0"/>
              </a:rPr>
              <a:t>Διαδικασία διδασκαλίας και μάθησης η οποία στηρίζεται στις γνωστικές, συναισθηματικές, σωματικές και κοινωνικές πτυχές της σεξουαλικότητας.</a:t>
            </a:r>
          </a:p>
          <a:p>
            <a:pPr>
              <a:spcAft>
                <a:spcPts val="1200"/>
              </a:spcAft>
            </a:pPr>
            <a:r>
              <a:rPr lang="el-GR" sz="2600" dirty="0">
                <a:latin typeface="Times New Roman" panose="02020603050405020304" pitchFamily="18" charset="0"/>
                <a:cs typeface="Times New Roman" panose="02020603050405020304" pitchFamily="18" charset="0"/>
              </a:rPr>
              <a:t>Προσφέρει επιστημονικές, αμερόληπτες και σωστές πληροφορίες για όλες τις πτυχές της σεξουαλικότητας.</a:t>
            </a:r>
          </a:p>
          <a:p>
            <a:pPr>
              <a:spcAft>
                <a:spcPts val="1200"/>
              </a:spcAft>
            </a:pPr>
            <a:r>
              <a:rPr lang="el-GR" sz="2600" dirty="0">
                <a:latin typeface="Times New Roman" panose="02020603050405020304" pitchFamily="18" charset="0"/>
                <a:cs typeface="Times New Roman" panose="02020603050405020304" pitchFamily="18" charset="0"/>
              </a:rPr>
              <a:t>Βοηθά τους/τις νέους/</a:t>
            </a:r>
            <a:r>
              <a:rPr lang="el-GR" sz="2600" dirty="0" err="1">
                <a:latin typeface="Times New Roman" panose="02020603050405020304" pitchFamily="18" charset="0"/>
                <a:cs typeface="Times New Roman" panose="02020603050405020304" pitchFamily="18" charset="0"/>
              </a:rPr>
              <a:t>ες</a:t>
            </a:r>
            <a:r>
              <a:rPr lang="el-GR" sz="2600" dirty="0">
                <a:latin typeface="Times New Roman" panose="02020603050405020304" pitchFamily="18" charset="0"/>
                <a:cs typeface="Times New Roman" panose="02020603050405020304" pitchFamily="18" charset="0"/>
              </a:rPr>
              <a:t> να αναπτύξουν τις κατάλληλες δεξιότητες για να μπορέσουν να ενεργήσουν με βάση αυτές τις γνώσεις.</a:t>
            </a:r>
          </a:p>
          <a:p>
            <a:pPr>
              <a:spcAft>
                <a:spcPts val="1200"/>
              </a:spcAft>
            </a:pPr>
            <a:r>
              <a:rPr lang="el-GR" sz="2600" dirty="0">
                <a:latin typeface="Times New Roman" panose="02020603050405020304" pitchFamily="18" charset="0"/>
                <a:cs typeface="Times New Roman" panose="02020603050405020304" pitchFamily="18" charset="0"/>
              </a:rPr>
              <a:t>Οδηγεί στην ανάπτυξη σωστών συμπεριφορών και συμβάλει στην οικοδόμηση ισότιμων κοινωνιών (WHO &amp; </a:t>
            </a:r>
            <a:r>
              <a:rPr lang="el-GR" sz="2600" dirty="0" err="1">
                <a:latin typeface="Times New Roman" panose="02020603050405020304" pitchFamily="18" charset="0"/>
                <a:cs typeface="Times New Roman" panose="02020603050405020304" pitchFamily="18" charset="0"/>
              </a:rPr>
              <a:t>BZgA</a:t>
            </a:r>
            <a:r>
              <a:rPr lang="el-GR" sz="2600" dirty="0">
                <a:latin typeface="Times New Roman" panose="02020603050405020304" pitchFamily="18" charset="0"/>
                <a:cs typeface="Times New Roman" panose="02020603050405020304" pitchFamily="18" charset="0"/>
              </a:rPr>
              <a:t>, 2010).</a:t>
            </a:r>
          </a:p>
        </p:txBody>
      </p:sp>
    </p:spTree>
    <p:extLst>
      <p:ext uri="{BB962C8B-B14F-4D97-AF65-F5344CB8AC3E}">
        <p14:creationId xmlns:p14="http://schemas.microsoft.com/office/powerpoint/2010/main" val="3033276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634ADD-7BBF-40D7-990D-D9D78F01B0CE}"/>
              </a:ext>
            </a:extLst>
          </p:cNvPr>
          <p:cNvSpPr>
            <a:spLocks noGrp="1"/>
          </p:cNvSpPr>
          <p:nvPr>
            <p:ph type="title"/>
          </p:nvPr>
        </p:nvSpPr>
        <p:spPr>
          <a:xfrm>
            <a:off x="609600" y="811161"/>
            <a:ext cx="10972800" cy="722672"/>
          </a:xfrm>
        </p:spPr>
        <p:txBody>
          <a:bodyPr>
            <a:normAutofit fontScale="90000"/>
          </a:bodyPr>
          <a:lstStyle/>
          <a:p>
            <a:pPr algn="ct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Ολοκληρωμένη Σεξουαλική Αγωγή-Ο.Σ.Α.</a:t>
            </a:r>
            <a:br>
              <a:rPr lang="el-GR" dirty="0">
                <a:latin typeface="Times New Roman" panose="02020603050405020304" pitchFamily="18"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E4A6F93C-8A87-4F6F-B660-3044D784B13E}"/>
              </a:ext>
            </a:extLst>
          </p:cNvPr>
          <p:cNvSpPr>
            <a:spLocks noGrp="1"/>
          </p:cNvSpPr>
          <p:nvPr>
            <p:ph idx="1"/>
          </p:nvPr>
        </p:nvSpPr>
        <p:spPr>
          <a:xfrm>
            <a:off x="609600" y="1533833"/>
            <a:ext cx="10972800" cy="5040703"/>
          </a:xfrm>
        </p:spPr>
        <p:txBody>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Στόχος είναι να εξοπλίσει τα παιδιά και τους νέους/νέες με γνώσεις, δεξιότητες, στάσεις και αξίες, οι οποίες θα τους επιτρέψουν να συνειδητοποιήσουν την υγεία, αξιοπρέπεια και ευημερία τους, να κατανοήσουν και να διασφαλίσουν την προστασία των δικαιωμάτων τους, να αναπτύξουν σεβαστές υγιείς σεξουαλικές και κοινωνικές σχέσεις και να κατανοήσουν τον τρόπο με τον οποίο οι επιλογές τους επηρεάζουν την ευημερία των ίδιων αλλά και των συνανθρώπων τους.</a:t>
            </a:r>
          </a:p>
        </p:txBody>
      </p:sp>
    </p:spTree>
    <p:extLst>
      <p:ext uri="{BB962C8B-B14F-4D97-AF65-F5344CB8AC3E}">
        <p14:creationId xmlns:p14="http://schemas.microsoft.com/office/powerpoint/2010/main" val="2742656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785E9B-64E5-45AF-8616-4E03B8CF7CA8}"/>
              </a:ext>
            </a:extLst>
          </p:cNvPr>
          <p:cNvSpPr>
            <a:spLocks noGrp="1"/>
          </p:cNvSpPr>
          <p:nvPr>
            <p:ph type="title"/>
          </p:nvPr>
        </p:nvSpPr>
        <p:spPr>
          <a:xfrm>
            <a:off x="609599" y="1143000"/>
            <a:ext cx="10972801" cy="1066800"/>
          </a:xfrm>
        </p:spPr>
        <p:txBody>
          <a:bodyPr>
            <a:normAutofit/>
          </a:bodyPr>
          <a:lstStyle/>
          <a:p>
            <a:pPr algn="ctr"/>
            <a:r>
              <a:rPr lang="el-GR" dirty="0">
                <a:latin typeface="Times New Roman" panose="02020603050405020304" pitchFamily="18" charset="0"/>
                <a:cs typeface="Times New Roman" panose="02020603050405020304" pitchFamily="18" charset="0"/>
              </a:rPr>
              <a:t>Βασικές έννοιες Σεξουαλικής Αγωγής</a:t>
            </a:r>
          </a:p>
        </p:txBody>
      </p:sp>
      <p:sp>
        <p:nvSpPr>
          <p:cNvPr id="3" name="Θέση περιεχομένου 2">
            <a:extLst>
              <a:ext uri="{FF2B5EF4-FFF2-40B4-BE49-F238E27FC236}">
                <a16:creationId xmlns:a16="http://schemas.microsoft.com/office/drawing/2014/main" id="{D4D152C8-DB97-46CD-9795-9F6D69996CF2}"/>
              </a:ext>
            </a:extLst>
          </p:cNvPr>
          <p:cNvSpPr>
            <a:spLocks noGrp="1"/>
          </p:cNvSpPr>
          <p:nvPr>
            <p:ph idx="1"/>
          </p:nvPr>
        </p:nvSpPr>
        <p:spPr/>
        <p:txBody>
          <a:bodyPr>
            <a:normAutofit fontScale="92500"/>
          </a:bodyPr>
          <a:lstStyle/>
          <a:p>
            <a:pPr>
              <a:lnSpc>
                <a:spcPct val="150000"/>
              </a:lnSpc>
              <a:spcAft>
                <a:spcPts val="1200"/>
              </a:spcAft>
            </a:pPr>
            <a:r>
              <a:rPr lang="el-GR" b="1" dirty="0">
                <a:latin typeface="Times New Roman" panose="02020603050405020304" pitchFamily="18" charset="0"/>
                <a:cs typeface="Times New Roman" panose="02020603050405020304" pitchFamily="18" charset="0"/>
              </a:rPr>
              <a:t>Βιολογικό Φύλο (</a:t>
            </a:r>
            <a:r>
              <a:rPr lang="en-US" b="1" dirty="0">
                <a:latin typeface="Times New Roman" panose="02020603050405020304" pitchFamily="18" charset="0"/>
                <a:cs typeface="Times New Roman" panose="02020603050405020304" pitchFamily="18" charset="0"/>
              </a:rPr>
              <a:t>Sex)</a:t>
            </a:r>
            <a:r>
              <a:rPr lang="el-GR" dirty="0">
                <a:latin typeface="Times New Roman" panose="02020603050405020304" pitchFamily="18" charset="0"/>
                <a:cs typeface="Times New Roman" panose="02020603050405020304" pitchFamily="18" charset="0"/>
              </a:rPr>
              <a:t>: αναφέρεται στο σύνολο όλων εκείνων των βιολογικών/ανατομικών χαρακτηριστικών που προσδιορίζουν τους ανθρώπους ως άνδρες και γυναίκες. (</a:t>
            </a:r>
            <a:r>
              <a:rPr lang="en-US" dirty="0">
                <a:latin typeface="Times New Roman" panose="02020603050405020304" pitchFamily="18" charset="0"/>
                <a:cs typeface="Times New Roman" panose="02020603050405020304" pitchFamily="18" charset="0"/>
              </a:rPr>
              <a:t>WHO</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2010)</a:t>
            </a:r>
            <a:r>
              <a:rPr lang="el-GR" dirty="0">
                <a:latin typeface="Times New Roman" panose="02020603050405020304" pitchFamily="18" charset="0"/>
                <a:cs typeface="Times New Roman" panose="02020603050405020304" pitchFamily="18" charset="0"/>
              </a:rPr>
              <a:t>.</a:t>
            </a:r>
          </a:p>
          <a:p>
            <a:pPr>
              <a:lnSpc>
                <a:spcPct val="150000"/>
              </a:lnSpc>
              <a:spcAft>
                <a:spcPts val="1200"/>
              </a:spcAft>
            </a:pPr>
            <a:r>
              <a:rPr lang="el-GR" b="1" dirty="0">
                <a:latin typeface="Times New Roman" panose="02020603050405020304" pitchFamily="18" charset="0"/>
                <a:cs typeface="Times New Roman" panose="02020603050405020304" pitchFamily="18" charset="0"/>
              </a:rPr>
              <a:t>Κοινωνικό Φύλο (</a:t>
            </a:r>
            <a:r>
              <a:rPr lang="en-US" b="1" dirty="0">
                <a:latin typeface="Times New Roman" panose="02020603050405020304" pitchFamily="18" charset="0"/>
                <a:cs typeface="Times New Roman" panose="02020603050405020304" pitchFamily="18" charset="0"/>
              </a:rPr>
              <a:t>Gender)</a:t>
            </a:r>
            <a:r>
              <a:rPr lang="el-GR" dirty="0">
                <a:latin typeface="Times New Roman" panose="02020603050405020304" pitchFamily="18" charset="0"/>
                <a:cs typeface="Times New Roman" panose="02020603050405020304" pitchFamily="18" charset="0"/>
              </a:rPr>
              <a:t>: αναφέρεται στο σύνολο των κοινωνικών στάσεων, αξιών, χαρακτηριστικών και ρόλων που βασίζονται στο φύλο, είναι δηλαδή, πολιτισμικά και κοινωνικά προκατασκευασμένο. (</a:t>
            </a:r>
            <a:r>
              <a:rPr lang="en-US" dirty="0" err="1">
                <a:latin typeface="Times New Roman" panose="02020603050405020304" pitchFamily="18" charset="0"/>
                <a:cs typeface="Times New Roman" panose="02020603050405020304" pitchFamily="18" charset="0"/>
              </a:rPr>
              <a:t>Conell</a:t>
            </a:r>
            <a:r>
              <a:rPr lang="en-US"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2016)</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19097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A65607-CA60-4A04-957B-AF3CEAAFDFEA}"/>
              </a:ext>
            </a:extLst>
          </p:cNvPr>
          <p:cNvSpPr>
            <a:spLocks noGrp="1"/>
          </p:cNvSpPr>
          <p:nvPr>
            <p:ph type="title"/>
          </p:nvPr>
        </p:nvSpPr>
        <p:spPr>
          <a:xfrm>
            <a:off x="609600" y="693174"/>
            <a:ext cx="10972800" cy="884903"/>
          </a:xfrm>
        </p:spPr>
        <p:txBody>
          <a:bodyPr/>
          <a:lstStyle/>
          <a:p>
            <a:pPr algn="ctr"/>
            <a:r>
              <a:rPr lang="el-GR" dirty="0">
                <a:latin typeface="Times New Roman" panose="02020603050405020304" pitchFamily="18" charset="0"/>
                <a:cs typeface="Times New Roman" panose="02020603050405020304" pitchFamily="18" charset="0"/>
              </a:rPr>
              <a:t>Αρχές Ολοκληρωμένης Σεξουαλικής Αγωγής</a:t>
            </a:r>
          </a:p>
        </p:txBody>
      </p:sp>
      <p:sp>
        <p:nvSpPr>
          <p:cNvPr id="3" name="Θέση περιεχομένου 2">
            <a:extLst>
              <a:ext uri="{FF2B5EF4-FFF2-40B4-BE49-F238E27FC236}">
                <a16:creationId xmlns:a16="http://schemas.microsoft.com/office/drawing/2014/main" id="{BF9F784C-10F7-482E-A883-C4849631ABE3}"/>
              </a:ext>
            </a:extLst>
          </p:cNvPr>
          <p:cNvSpPr>
            <a:spLocks noGrp="1"/>
          </p:cNvSpPr>
          <p:nvPr>
            <p:ph idx="1"/>
          </p:nvPr>
        </p:nvSpPr>
        <p:spPr>
          <a:xfrm>
            <a:off x="609600" y="1696065"/>
            <a:ext cx="10972800" cy="4878471"/>
          </a:xfrm>
        </p:spPr>
        <p:txBody>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Προσαρμόζεται σε κάθε ηλικία, φύλο, πολιτιστικό και κοινωνικό υπόβαθρο, επίπεδο ανάπτυξης του παιδιού/νέου,. </a:t>
            </a:r>
          </a:p>
          <a:p>
            <a:pPr>
              <a:lnSpc>
                <a:spcPct val="150000"/>
              </a:lnSpc>
              <a:spcAft>
                <a:spcPts val="1200"/>
              </a:spcAft>
            </a:pPr>
            <a:r>
              <a:rPr lang="el-GR" dirty="0">
                <a:latin typeface="Times New Roman" panose="02020603050405020304" pitchFamily="18" charset="0"/>
                <a:cs typeface="Times New Roman" panose="02020603050405020304" pitchFamily="18" charset="0"/>
              </a:rPr>
              <a:t>Ξεκινά από τη γέννηση. </a:t>
            </a:r>
          </a:p>
          <a:p>
            <a:pPr>
              <a:lnSpc>
                <a:spcPct val="150000"/>
              </a:lnSpc>
              <a:spcAft>
                <a:spcPts val="1200"/>
              </a:spcAft>
            </a:pPr>
            <a:r>
              <a:rPr lang="el-GR" dirty="0">
                <a:latin typeface="Times New Roman" panose="02020603050405020304" pitchFamily="18" charset="0"/>
                <a:cs typeface="Times New Roman" panose="02020603050405020304" pitchFamily="18" charset="0"/>
              </a:rPr>
              <a:t>Βασίζεται στη προσέγγιση των ανθρωπίνων δικαιωμάτων. </a:t>
            </a:r>
          </a:p>
          <a:p>
            <a:pPr>
              <a:lnSpc>
                <a:spcPct val="150000"/>
              </a:lnSpc>
              <a:spcAft>
                <a:spcPts val="1200"/>
              </a:spcAft>
            </a:pPr>
            <a:r>
              <a:rPr lang="el-GR" dirty="0">
                <a:latin typeface="Times New Roman" panose="02020603050405020304" pitchFamily="18" charset="0"/>
                <a:cs typeface="Times New Roman" panose="02020603050405020304" pitchFamily="18" charset="0"/>
              </a:rPr>
              <a:t>Βασίζεται σε μια ολιστική αντίληψη ευημερίας, η οποία περιλαμβάνει και την υγεία.</a:t>
            </a:r>
          </a:p>
        </p:txBody>
      </p:sp>
    </p:spTree>
    <p:extLst>
      <p:ext uri="{BB962C8B-B14F-4D97-AF65-F5344CB8AC3E}">
        <p14:creationId xmlns:p14="http://schemas.microsoft.com/office/powerpoint/2010/main" val="38972356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3AEB87-69F4-47DB-BCA1-EB3B06314541}"/>
              </a:ext>
            </a:extLst>
          </p:cNvPr>
          <p:cNvSpPr>
            <a:spLocks noGrp="1"/>
          </p:cNvSpPr>
          <p:nvPr>
            <p:ph type="title"/>
          </p:nvPr>
        </p:nvSpPr>
        <p:spPr>
          <a:xfrm>
            <a:off x="609600" y="575188"/>
            <a:ext cx="10972800" cy="899652"/>
          </a:xfrm>
        </p:spPr>
        <p:txBody>
          <a:bodyPr/>
          <a:lstStyle/>
          <a:p>
            <a:pPr algn="ctr"/>
            <a:r>
              <a:rPr lang="el-GR" dirty="0">
                <a:latin typeface="Times New Roman" panose="02020603050405020304" pitchFamily="18" charset="0"/>
                <a:cs typeface="Times New Roman" panose="02020603050405020304" pitchFamily="18" charset="0"/>
              </a:rPr>
              <a:t>Αρχές Ολοκληρωμένης Σεξουαλικής Αγωγής</a:t>
            </a:r>
            <a:endParaRPr lang="el-GR" dirty="0"/>
          </a:p>
        </p:txBody>
      </p:sp>
      <p:sp>
        <p:nvSpPr>
          <p:cNvPr id="3" name="Θέση περιεχομένου 2">
            <a:extLst>
              <a:ext uri="{FF2B5EF4-FFF2-40B4-BE49-F238E27FC236}">
                <a16:creationId xmlns:a16="http://schemas.microsoft.com/office/drawing/2014/main" id="{3779EE54-C65E-4F6B-A49E-F540628E0973}"/>
              </a:ext>
            </a:extLst>
          </p:cNvPr>
          <p:cNvSpPr>
            <a:spLocks noGrp="1"/>
          </p:cNvSpPr>
          <p:nvPr>
            <p:ph idx="1"/>
          </p:nvPr>
        </p:nvSpPr>
        <p:spPr>
          <a:xfrm>
            <a:off x="609600" y="1474840"/>
            <a:ext cx="10972800" cy="5099696"/>
          </a:xfrm>
        </p:spPr>
        <p:txBody>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Βασίζεται αποκλειστικά στην ισότητα των φύλων, στην αυτοδιάθεση και αποδοχή της πολυμορφίας. </a:t>
            </a:r>
          </a:p>
          <a:p>
            <a:pPr>
              <a:lnSpc>
                <a:spcPct val="150000"/>
              </a:lnSpc>
              <a:spcAft>
                <a:spcPts val="1200"/>
              </a:spcAft>
            </a:pPr>
            <a:r>
              <a:rPr lang="el-GR" dirty="0">
                <a:latin typeface="Times New Roman" panose="02020603050405020304" pitchFamily="18" charset="0"/>
                <a:cs typeface="Times New Roman" panose="02020603050405020304" pitchFamily="18" charset="0"/>
              </a:rPr>
              <a:t>Νοείται ως συμβολή σε μια συμπονετική και δίκαιη κοινωνία με βασικό χαρακτηριστικό την ενδυνάμωση των ατόμων και της κοινωνίας. </a:t>
            </a:r>
          </a:p>
          <a:p>
            <a:pPr>
              <a:lnSpc>
                <a:spcPct val="150000"/>
              </a:lnSpc>
              <a:spcAft>
                <a:spcPts val="1200"/>
              </a:spcAft>
            </a:pPr>
            <a:r>
              <a:rPr lang="el-GR" dirty="0">
                <a:latin typeface="Times New Roman" panose="02020603050405020304" pitchFamily="18" charset="0"/>
                <a:cs typeface="Times New Roman" panose="02020603050405020304" pitchFamily="18" charset="0"/>
              </a:rPr>
              <a:t>Βασίζεται σε επιστημονικά τεκμηριωμένη πληροφόρηση.</a:t>
            </a:r>
          </a:p>
        </p:txBody>
      </p:sp>
    </p:spTree>
    <p:extLst>
      <p:ext uri="{BB962C8B-B14F-4D97-AF65-F5344CB8AC3E}">
        <p14:creationId xmlns:p14="http://schemas.microsoft.com/office/powerpoint/2010/main" val="3339992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8DB034-DD3B-4A69-A181-AF9EE5767501}"/>
              </a:ext>
            </a:extLst>
          </p:cNvPr>
          <p:cNvSpPr>
            <a:spLocks noGrp="1"/>
          </p:cNvSpPr>
          <p:nvPr>
            <p:ph type="title"/>
          </p:nvPr>
        </p:nvSpPr>
        <p:spPr>
          <a:xfrm>
            <a:off x="609600" y="648929"/>
            <a:ext cx="10972800" cy="1106129"/>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Εφαρμογή Προγραμμάτων Σεξουαλικής Αγωγής στο Σχολείο: Γίνεται στην πράξη και με ποιο τρόπο;</a:t>
            </a:r>
          </a:p>
        </p:txBody>
      </p:sp>
      <p:sp>
        <p:nvSpPr>
          <p:cNvPr id="3" name="Θέση περιεχομένου 2">
            <a:extLst>
              <a:ext uri="{FF2B5EF4-FFF2-40B4-BE49-F238E27FC236}">
                <a16:creationId xmlns:a16="http://schemas.microsoft.com/office/drawing/2014/main" id="{C51E134C-1441-4211-959C-CC5FD0A3F2D5}"/>
              </a:ext>
            </a:extLst>
          </p:cNvPr>
          <p:cNvSpPr>
            <a:spLocks noGrp="1"/>
          </p:cNvSpPr>
          <p:nvPr>
            <p:ph idx="1"/>
          </p:nvPr>
        </p:nvSpPr>
        <p:spPr>
          <a:xfrm>
            <a:off x="609600" y="1961535"/>
            <a:ext cx="10972800" cy="4613001"/>
          </a:xfrm>
        </p:spPr>
        <p:txBody>
          <a:bodyPr>
            <a:normAutofit fontScale="85000" lnSpcReduction="10000"/>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Ποια είναι κατάλληλη βαθμίδα εισαγωγής της Σ. Α. στο σχολείο;</a:t>
            </a:r>
          </a:p>
          <a:p>
            <a:pPr>
              <a:lnSpc>
                <a:spcPct val="110000"/>
              </a:lnSpc>
              <a:spcAft>
                <a:spcPts val="1200"/>
              </a:spcAft>
            </a:pPr>
            <a:r>
              <a:rPr lang="el-GR" dirty="0">
                <a:latin typeface="Times New Roman" panose="02020603050405020304" pitchFamily="18" charset="0"/>
                <a:cs typeface="Times New Roman" panose="02020603050405020304" pitchFamily="18" charset="0"/>
              </a:rPr>
              <a:t>Σε ποια ηλικία δηλαδή, το παιδί μπορεί να δεχτεί μια ολοκληρωμένη Σ.Α.</a:t>
            </a:r>
          </a:p>
          <a:p>
            <a:pPr>
              <a:lnSpc>
                <a:spcPct val="150000"/>
              </a:lnSpc>
              <a:spcAft>
                <a:spcPts val="1200"/>
              </a:spcAft>
            </a:pPr>
            <a:r>
              <a:rPr lang="el-GR" dirty="0">
                <a:latin typeface="Times New Roman" panose="02020603050405020304" pitchFamily="18" charset="0"/>
                <a:cs typeface="Times New Roman" panose="02020603050405020304" pitchFamily="18" charset="0"/>
              </a:rPr>
              <a:t>Δανία, Γερμανία, Σουηδία, Αγγλία, ξεκινάει από το νηπιαγωγείο και συνεχίζεται στα σχολεία πρωτοβάθμιας και δευτεροβάθμιας εκπαίδευσης. </a:t>
            </a:r>
          </a:p>
          <a:p>
            <a:pPr>
              <a:lnSpc>
                <a:spcPct val="150000"/>
              </a:lnSpc>
              <a:spcAft>
                <a:spcPts val="1200"/>
              </a:spcAft>
            </a:pPr>
            <a:r>
              <a:rPr lang="el-GR" dirty="0">
                <a:latin typeface="Times New Roman" panose="02020603050405020304" pitchFamily="18" charset="0"/>
                <a:cs typeface="Times New Roman" panose="02020603050405020304" pitchFamily="18" charset="0"/>
              </a:rPr>
              <a:t>Γαλλία, Ιταλία, Πολωνία, ξεκινάει από τα σχολεία μέσης εκπαίδευσης απευθυνόμενη στα παιδιά που διανύουν την εφηβική τους ηλικία.</a:t>
            </a:r>
          </a:p>
          <a:p>
            <a:pPr>
              <a:lnSpc>
                <a:spcPct val="150000"/>
              </a:lnSpc>
              <a:spcAft>
                <a:spcPts val="1200"/>
              </a:spcAft>
            </a:pPr>
            <a:r>
              <a:rPr lang="el-GR" dirty="0">
                <a:latin typeface="Times New Roman" panose="02020603050405020304" pitchFamily="18" charset="0"/>
                <a:cs typeface="Times New Roman" panose="02020603050405020304" pitchFamily="18" charset="0"/>
              </a:rPr>
              <a:t>Ελλάδα, «αόρατη» στο σύγχρονο εκπαιδευτικό της σύστημα (</a:t>
            </a:r>
            <a:r>
              <a:rPr lang="el-GR" dirty="0" err="1">
                <a:latin typeface="Times New Roman" panose="02020603050405020304" pitchFamily="18" charset="0"/>
                <a:cs typeface="Times New Roman" panose="02020603050405020304" pitchFamily="18" charset="0"/>
              </a:rPr>
              <a:t>Κρεατσάς</a:t>
            </a:r>
            <a:r>
              <a:rPr lang="el-GR" dirty="0">
                <a:latin typeface="Times New Roman" panose="02020603050405020304" pitchFamily="18" charset="0"/>
                <a:cs typeface="Times New Roman" panose="02020603050405020304" pitchFamily="18" charset="0"/>
              </a:rPr>
              <a:t>, 2003).</a:t>
            </a:r>
          </a:p>
          <a:p>
            <a:endParaRPr lang="el-GR" dirty="0"/>
          </a:p>
          <a:p>
            <a:endParaRPr lang="el-GR" dirty="0"/>
          </a:p>
        </p:txBody>
      </p:sp>
    </p:spTree>
    <p:extLst>
      <p:ext uri="{BB962C8B-B14F-4D97-AF65-F5344CB8AC3E}">
        <p14:creationId xmlns:p14="http://schemas.microsoft.com/office/powerpoint/2010/main" val="3160094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AB5F4C-22D8-45CC-9241-4FB174FB5F1F}"/>
              </a:ext>
            </a:extLst>
          </p:cNvPr>
          <p:cNvSpPr>
            <a:spLocks noGrp="1"/>
          </p:cNvSpPr>
          <p:nvPr>
            <p:ph type="title"/>
          </p:nvPr>
        </p:nvSpPr>
        <p:spPr>
          <a:xfrm>
            <a:off x="609600" y="693174"/>
            <a:ext cx="10972800" cy="1106129"/>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Γενικό πλαίσιο εφαρμογής Σ.Α. και βασικές απαιτήσεις </a:t>
            </a:r>
            <a:r>
              <a:rPr lang="el-GR" sz="2700" dirty="0">
                <a:latin typeface="Times New Roman" panose="02020603050405020304" pitchFamily="18" charset="0"/>
                <a:cs typeface="Times New Roman" panose="02020603050405020304" pitchFamily="18" charset="0"/>
              </a:rPr>
              <a:t>(WHO &amp; </a:t>
            </a:r>
            <a:r>
              <a:rPr lang="el-GR" sz="2700" dirty="0" err="1">
                <a:latin typeface="Times New Roman" panose="02020603050405020304" pitchFamily="18" charset="0"/>
                <a:cs typeface="Times New Roman" panose="02020603050405020304" pitchFamily="18" charset="0"/>
              </a:rPr>
              <a:t>BZgA</a:t>
            </a:r>
            <a:r>
              <a:rPr lang="el-GR" sz="2700" dirty="0">
                <a:latin typeface="Times New Roman" panose="02020603050405020304" pitchFamily="18" charset="0"/>
                <a:cs typeface="Times New Roman" panose="02020603050405020304" pitchFamily="18" charset="0"/>
              </a:rPr>
              <a:t>, 2010)</a:t>
            </a:r>
          </a:p>
        </p:txBody>
      </p:sp>
      <p:sp>
        <p:nvSpPr>
          <p:cNvPr id="3" name="Θέση περιεχομένου 2">
            <a:extLst>
              <a:ext uri="{FF2B5EF4-FFF2-40B4-BE49-F238E27FC236}">
                <a16:creationId xmlns:a16="http://schemas.microsoft.com/office/drawing/2014/main" id="{16BFC2D0-58BA-46AB-B5D6-BD00256E1807}"/>
              </a:ext>
            </a:extLst>
          </p:cNvPr>
          <p:cNvSpPr>
            <a:spLocks noGrp="1"/>
          </p:cNvSpPr>
          <p:nvPr>
            <p:ph idx="1"/>
          </p:nvPr>
        </p:nvSpPr>
        <p:spPr>
          <a:xfrm>
            <a:off x="609600" y="1799303"/>
            <a:ext cx="10972800" cy="4775233"/>
          </a:xfrm>
        </p:spPr>
        <p:txBody>
          <a:bodyPr>
            <a:normAutofit/>
          </a:bodyPr>
          <a:lstStyle/>
          <a:p>
            <a:pPr>
              <a:lnSpc>
                <a:spcPct val="110000"/>
              </a:lnSpc>
              <a:spcAft>
                <a:spcPts val="1200"/>
              </a:spcAft>
            </a:pPr>
            <a:r>
              <a:rPr lang="el-GR" dirty="0">
                <a:latin typeface="Times New Roman" panose="02020603050405020304" pitchFamily="18" charset="0"/>
                <a:cs typeface="Times New Roman" panose="02020603050405020304" pitchFamily="18" charset="0"/>
              </a:rPr>
              <a:t>Ενεργή συμμετοχή μαθητών.</a:t>
            </a:r>
          </a:p>
          <a:p>
            <a:pPr>
              <a:lnSpc>
                <a:spcPct val="110000"/>
              </a:lnSpc>
              <a:spcAft>
                <a:spcPts val="1200"/>
              </a:spcAft>
            </a:pP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Διαδραστικό</a:t>
            </a:r>
            <a:r>
              <a:rPr lang="el-GR" dirty="0">
                <a:latin typeface="Times New Roman" panose="02020603050405020304" pitchFamily="18" charset="0"/>
                <a:cs typeface="Times New Roman" panose="02020603050405020304" pitchFamily="18" charset="0"/>
              </a:rPr>
              <a:t> μάθημα.</a:t>
            </a:r>
          </a:p>
          <a:p>
            <a:pPr>
              <a:lnSpc>
                <a:spcPct val="110000"/>
              </a:lnSpc>
              <a:spcAft>
                <a:spcPts val="1200"/>
              </a:spcAft>
            </a:pPr>
            <a:r>
              <a:rPr lang="el-GR" dirty="0">
                <a:latin typeface="Times New Roman" panose="02020603050405020304" pitchFamily="18" charset="0"/>
                <a:cs typeface="Times New Roman" panose="02020603050405020304" pitchFamily="18" charset="0"/>
              </a:rPr>
              <a:t>Συστηματικό τρόπος διδασκαλίας. </a:t>
            </a:r>
          </a:p>
          <a:p>
            <a:pPr>
              <a:lnSpc>
                <a:spcPct val="110000"/>
              </a:lnSpc>
              <a:spcAft>
                <a:spcPts val="1200"/>
              </a:spcAft>
            </a:pPr>
            <a:r>
              <a:rPr lang="el-GR" dirty="0" err="1">
                <a:latin typeface="Times New Roman" panose="02020603050405020304" pitchFamily="18" charset="0"/>
                <a:cs typeface="Times New Roman" panose="02020603050405020304" pitchFamily="18" charset="0"/>
              </a:rPr>
              <a:t>Πολυτομεακός</a:t>
            </a:r>
            <a:r>
              <a:rPr lang="el-GR" dirty="0">
                <a:latin typeface="Times New Roman" panose="02020603050405020304" pitchFamily="18" charset="0"/>
                <a:cs typeface="Times New Roman" panose="02020603050405020304" pitchFamily="18" charset="0"/>
              </a:rPr>
              <a:t> χαρακτήρας.</a:t>
            </a:r>
          </a:p>
          <a:p>
            <a:pPr>
              <a:lnSpc>
                <a:spcPct val="110000"/>
              </a:lnSpc>
              <a:spcAft>
                <a:spcPts val="1200"/>
              </a:spcAft>
            </a:pPr>
            <a:r>
              <a:rPr lang="el-GR" dirty="0" err="1">
                <a:latin typeface="Times New Roman" panose="02020603050405020304" pitchFamily="18" charset="0"/>
                <a:cs typeface="Times New Roman" panose="02020603050405020304" pitchFamily="18" charset="0"/>
              </a:rPr>
              <a:t>Στοχευμένη</a:t>
            </a:r>
            <a:r>
              <a:rPr lang="el-GR" dirty="0">
                <a:latin typeface="Times New Roman" panose="02020603050405020304" pitchFamily="18" charset="0"/>
                <a:cs typeface="Times New Roman" panose="02020603050405020304" pitchFamily="18" charset="0"/>
              </a:rPr>
              <a:t> διδασκαλία.</a:t>
            </a:r>
          </a:p>
          <a:p>
            <a:pPr>
              <a:lnSpc>
                <a:spcPct val="110000"/>
              </a:lnSpc>
              <a:spcAft>
                <a:spcPts val="1200"/>
              </a:spcAft>
            </a:pPr>
            <a:r>
              <a:rPr lang="el-GR" dirty="0">
                <a:latin typeface="Times New Roman" panose="02020603050405020304" pitchFamily="18" charset="0"/>
                <a:cs typeface="Times New Roman" panose="02020603050405020304" pitchFamily="18" charset="0"/>
              </a:rPr>
              <a:t>Στενή συνεργασία με τους γονείς και τη κοινότητα.</a:t>
            </a:r>
          </a:p>
          <a:p>
            <a:pPr>
              <a:lnSpc>
                <a:spcPct val="110000"/>
              </a:lnSpc>
              <a:spcAft>
                <a:spcPts val="1200"/>
              </a:spcAft>
            </a:pPr>
            <a:r>
              <a:rPr lang="el-GR" dirty="0">
                <a:latin typeface="Times New Roman" panose="02020603050405020304" pitchFamily="18" charset="0"/>
                <a:cs typeface="Times New Roman" panose="02020603050405020304" pitchFamily="18" charset="0"/>
              </a:rPr>
              <a:t> Σ.Α. ανταποκρινόμενη στο φύλο.</a:t>
            </a:r>
          </a:p>
        </p:txBody>
      </p:sp>
    </p:spTree>
    <p:extLst>
      <p:ext uri="{BB962C8B-B14F-4D97-AF65-F5344CB8AC3E}">
        <p14:creationId xmlns:p14="http://schemas.microsoft.com/office/powerpoint/2010/main" val="257605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1AC95B-3A71-4F9F-8958-E94644445413}"/>
              </a:ext>
            </a:extLst>
          </p:cNvPr>
          <p:cNvSpPr>
            <a:spLocks noGrp="1"/>
          </p:cNvSpPr>
          <p:nvPr>
            <p:ph type="title"/>
          </p:nvPr>
        </p:nvSpPr>
        <p:spPr>
          <a:xfrm>
            <a:off x="609600" y="604684"/>
            <a:ext cx="10972800" cy="1224116"/>
          </a:xfrm>
        </p:spPr>
        <p:txBody>
          <a:bodyPr>
            <a:normAutofit/>
          </a:bodyPr>
          <a:lstStyle/>
          <a:p>
            <a:pPr algn="ctr"/>
            <a:r>
              <a:rPr lang="el-GR" dirty="0">
                <a:latin typeface="Times New Roman" panose="02020603050405020304" pitchFamily="18" charset="0"/>
                <a:cs typeface="Times New Roman" panose="02020603050405020304" pitchFamily="18" charset="0"/>
              </a:rPr>
              <a:t>Τα χαρακτηριστικά της επιτυχημένης Σ.Α</a:t>
            </a:r>
            <a:br>
              <a:rPr lang="el-GR"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UNESCO (2018)</a:t>
            </a:r>
            <a:endParaRPr lang="el-GR" sz="2400"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2BF19A29-53EE-4F2B-90AD-D627DF8A1FA7}"/>
              </a:ext>
            </a:extLst>
          </p:cNvPr>
          <p:cNvSpPr>
            <a:spLocks noGrp="1"/>
          </p:cNvSpPr>
          <p:nvPr>
            <p:ph idx="1"/>
          </p:nvPr>
        </p:nvSpPr>
        <p:spPr/>
        <p:txBody>
          <a:bodyPr>
            <a:normAutofit lnSpcReduction="10000"/>
          </a:bodyPr>
          <a:lstStyle/>
          <a:p>
            <a:pPr>
              <a:spcAft>
                <a:spcPts val="1200"/>
              </a:spcAft>
            </a:pPr>
            <a:r>
              <a:rPr lang="el-GR" dirty="0">
                <a:latin typeface="Times New Roman" panose="02020603050405020304" pitchFamily="18" charset="0"/>
                <a:cs typeface="Times New Roman" panose="02020603050405020304" pitchFamily="18" charset="0"/>
              </a:rPr>
              <a:t>Συμμετοχή εμπειρογνωμόνων για την ανθρώπινη σεξουαλικότητα , την αλλαγή συμπεριφοράς και τις σχετικές παιδαγωγικές θεωρίες.</a:t>
            </a:r>
          </a:p>
          <a:p>
            <a:pPr>
              <a:spcAft>
                <a:spcPts val="1200"/>
              </a:spcAft>
            </a:pPr>
            <a:r>
              <a:rPr lang="el-GR" dirty="0">
                <a:latin typeface="Times New Roman" panose="02020603050405020304" pitchFamily="18" charset="0"/>
                <a:cs typeface="Times New Roman" panose="02020603050405020304" pitchFamily="18" charset="0"/>
              </a:rPr>
              <a:t>Συμμετοχή νέων , γονέων/κηδεμόνων/μελών της οικογένειας και άλλων ενδιαφερόμενων . </a:t>
            </a:r>
          </a:p>
          <a:p>
            <a:pPr>
              <a:spcAft>
                <a:spcPts val="1200"/>
              </a:spcAft>
            </a:pPr>
            <a:r>
              <a:rPr lang="el-GR" dirty="0">
                <a:latin typeface="Times New Roman" panose="02020603050405020304" pitchFamily="18" charset="0"/>
                <a:cs typeface="Times New Roman" panose="02020603050405020304" pitchFamily="18" charset="0"/>
              </a:rPr>
              <a:t>Εκτίμηση κοινωνικών αναγκών και συμπεριφορών των παιδιών-νέων που στοχεύει το πρόγραμμα με βάση τις ικανότητες τους.</a:t>
            </a:r>
          </a:p>
          <a:p>
            <a:pPr>
              <a:spcAft>
                <a:spcPts val="1200"/>
              </a:spcAft>
            </a:pPr>
            <a:r>
              <a:rPr lang="el-GR" dirty="0">
                <a:latin typeface="Times New Roman" panose="02020603050405020304" pitchFamily="18" charset="0"/>
                <a:cs typeface="Times New Roman" panose="02020603050405020304" pitchFamily="18" charset="0"/>
              </a:rPr>
              <a:t>Αξιολόγηση των πόρων (ανθρώπινο δυναμικό, χρονικό περιθώριο και οικονομικοί παράγοντες) που είναι διαθέσιμοι για την ανάπτυξη και εφαρμογή προγραμμάτων </a:t>
            </a:r>
          </a:p>
        </p:txBody>
      </p:sp>
    </p:spTree>
    <p:extLst>
      <p:ext uri="{BB962C8B-B14F-4D97-AF65-F5344CB8AC3E}">
        <p14:creationId xmlns:p14="http://schemas.microsoft.com/office/powerpoint/2010/main" val="17172902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265BD9-113F-452F-9214-32B41227397B}"/>
              </a:ext>
            </a:extLst>
          </p:cNvPr>
          <p:cNvSpPr>
            <a:spLocks noGrp="1"/>
          </p:cNvSpPr>
          <p:nvPr>
            <p:ph type="title"/>
          </p:nvPr>
        </p:nvSpPr>
        <p:spPr>
          <a:xfrm>
            <a:off x="609600" y="619432"/>
            <a:ext cx="10972800" cy="1002891"/>
          </a:xfrm>
        </p:spPr>
        <p:txBody>
          <a:bodyPr>
            <a:normAutofit fontScale="90000"/>
          </a:bodyPr>
          <a:lstStyle/>
          <a:p>
            <a:pPr algn="ctr"/>
            <a:r>
              <a:rPr lang="el-GR" sz="4000" dirty="0">
                <a:latin typeface="Times New Roman" panose="02020603050405020304" pitchFamily="18" charset="0"/>
                <a:cs typeface="Times New Roman" panose="02020603050405020304" pitchFamily="18" charset="0"/>
              </a:rPr>
              <a:t>Τα χαρακτηριστικά της επιτυχημένης Σ.Α</a:t>
            </a:r>
            <a:br>
              <a:rPr lang="el-GR" sz="40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UNESCO (2018)</a:t>
            </a:r>
            <a:endParaRPr lang="el-GR" dirty="0"/>
          </a:p>
        </p:txBody>
      </p:sp>
      <p:sp>
        <p:nvSpPr>
          <p:cNvPr id="3" name="Θέση περιεχομένου 2">
            <a:extLst>
              <a:ext uri="{FF2B5EF4-FFF2-40B4-BE49-F238E27FC236}">
                <a16:creationId xmlns:a16="http://schemas.microsoft.com/office/drawing/2014/main" id="{DE80C2E0-7836-4EDD-AFB6-F0C96C7C3301}"/>
              </a:ext>
            </a:extLst>
          </p:cNvPr>
          <p:cNvSpPr>
            <a:spLocks noGrp="1"/>
          </p:cNvSpPr>
          <p:nvPr>
            <p:ph idx="1"/>
          </p:nvPr>
        </p:nvSpPr>
        <p:spPr>
          <a:xfrm>
            <a:off x="609600" y="1740310"/>
            <a:ext cx="10972800" cy="4834226"/>
          </a:xfrm>
        </p:spPr>
        <p:txBody>
          <a:bodyPr>
            <a:normAutofit fontScale="92500" lnSpcReduction="10000"/>
          </a:bodyPr>
          <a:lstStyle/>
          <a:p>
            <a:pPr>
              <a:lnSpc>
                <a:spcPct val="110000"/>
              </a:lnSpc>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Επικέντρωση σε σαφείς στόχους, αποτελέσματα και βασικές γνώσεις για τον καθορισμό περιεχομένου, της προσέγγισης και των δραστηριοτήτων. </a:t>
            </a:r>
          </a:p>
          <a:p>
            <a:pPr>
              <a:lnSpc>
                <a:spcPct val="110000"/>
              </a:lnSpc>
              <a:spcAft>
                <a:spcPts val="1200"/>
              </a:spcAft>
            </a:pPr>
            <a:r>
              <a:rPr lang="el-GR" dirty="0">
                <a:latin typeface="Times New Roman" panose="02020603050405020304" pitchFamily="18" charset="0"/>
                <a:cs typeface="Times New Roman" panose="02020603050405020304" pitchFamily="18" charset="0"/>
              </a:rPr>
              <a:t>Κάλυψη θεμάτων σε λογική ακολουθία.</a:t>
            </a:r>
          </a:p>
          <a:p>
            <a:pPr>
              <a:lnSpc>
                <a:spcPct val="110000"/>
              </a:lnSpc>
              <a:spcAft>
                <a:spcPts val="1200"/>
              </a:spcAft>
            </a:pPr>
            <a:r>
              <a:rPr lang="el-GR" dirty="0">
                <a:latin typeface="Times New Roman" panose="02020603050405020304" pitchFamily="18" charset="0"/>
                <a:cs typeface="Times New Roman" panose="02020603050405020304" pitchFamily="18" charset="0"/>
              </a:rPr>
              <a:t>Σχεδιασμός κατάλληλων δραστηριοτήτων που προωθούν την κριτική σκέψη. </a:t>
            </a:r>
          </a:p>
          <a:p>
            <a:pPr>
              <a:lnSpc>
                <a:spcPct val="110000"/>
              </a:lnSpc>
              <a:spcAft>
                <a:spcPts val="1200"/>
              </a:spcAft>
            </a:pPr>
            <a:r>
              <a:rPr lang="el-GR" dirty="0">
                <a:latin typeface="Times New Roman" panose="02020603050405020304" pitchFamily="18" charset="0"/>
                <a:cs typeface="Times New Roman" panose="02020603050405020304" pitchFamily="18" charset="0"/>
              </a:rPr>
              <a:t>Συναίνεση περιεχομένου και ανάπτυξη </a:t>
            </a:r>
            <a:r>
              <a:rPr lang="el-GR" dirty="0" err="1">
                <a:latin typeface="Times New Roman" panose="02020603050405020304" pitchFamily="18" charset="0"/>
                <a:cs typeface="Times New Roman" panose="02020603050405020304" pitchFamily="18" charset="0"/>
              </a:rPr>
              <a:t>life</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skills</a:t>
            </a:r>
            <a:r>
              <a:rPr lang="el-GR" dirty="0">
                <a:latin typeface="Times New Roman" panose="02020603050405020304" pitchFamily="18" charset="0"/>
                <a:cs typeface="Times New Roman" panose="02020603050405020304" pitchFamily="18" charset="0"/>
              </a:rPr>
              <a:t>. </a:t>
            </a:r>
          </a:p>
          <a:p>
            <a:pPr>
              <a:lnSpc>
                <a:spcPct val="110000"/>
              </a:lnSpc>
              <a:spcAft>
                <a:spcPts val="1200"/>
              </a:spcAft>
            </a:pPr>
            <a:r>
              <a:rPr lang="el-GR" dirty="0">
                <a:latin typeface="Times New Roman" panose="02020603050405020304" pitchFamily="18" charset="0"/>
                <a:cs typeface="Times New Roman" panose="02020603050405020304" pitchFamily="18" charset="0"/>
              </a:rPr>
              <a:t>Παροχή επιστημονικά τεκμηριωμένων σχετικών πληροφοριών.</a:t>
            </a:r>
          </a:p>
          <a:p>
            <a:pPr>
              <a:lnSpc>
                <a:spcPct val="110000"/>
              </a:lnSpc>
              <a:spcAft>
                <a:spcPts val="1200"/>
              </a:spcAft>
            </a:pPr>
            <a:r>
              <a:rPr lang="el-GR" dirty="0">
                <a:latin typeface="Times New Roman" panose="02020603050405020304" pitchFamily="18" charset="0"/>
                <a:cs typeface="Times New Roman" panose="02020603050405020304" pitchFamily="18" charset="0"/>
              </a:rPr>
              <a:t>Κατανόηση του τρόπου επίδρασης των βιολογικών εμπειριών, του φύλου και των πολιτιστικών προτύπων στην εμπειρία της σεξουαλικότητας των παιδιών-νέων. </a:t>
            </a:r>
          </a:p>
        </p:txBody>
      </p:sp>
    </p:spTree>
    <p:extLst>
      <p:ext uri="{BB962C8B-B14F-4D97-AF65-F5344CB8AC3E}">
        <p14:creationId xmlns:p14="http://schemas.microsoft.com/office/powerpoint/2010/main" val="3249958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A0ECAF-92F3-4C9E-8FDF-13030EC1A31D}"/>
              </a:ext>
            </a:extLst>
          </p:cNvPr>
          <p:cNvSpPr>
            <a:spLocks noGrp="1"/>
          </p:cNvSpPr>
          <p:nvPr>
            <p:ph type="title"/>
          </p:nvPr>
        </p:nvSpPr>
        <p:spPr>
          <a:xfrm>
            <a:off x="609600" y="486697"/>
            <a:ext cx="10972800" cy="1032387"/>
          </a:xfrm>
        </p:spPr>
        <p:txBody>
          <a:bodyPr>
            <a:normAutofit fontScale="90000"/>
          </a:bodyPr>
          <a:lstStyle/>
          <a:p>
            <a:pPr algn="ctr"/>
            <a:r>
              <a:rPr lang="el-GR" sz="4000" dirty="0">
                <a:latin typeface="Times New Roman" panose="02020603050405020304" pitchFamily="18" charset="0"/>
                <a:cs typeface="Times New Roman" panose="02020603050405020304" pitchFamily="18" charset="0"/>
              </a:rPr>
              <a:t>Τα χαρακτηριστικά της επιτυχημένης Σ.Α</a:t>
            </a:r>
            <a:br>
              <a:rPr lang="el-GR" sz="40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UNESCO (2018)</a:t>
            </a:r>
            <a:endParaRPr lang="el-GR" dirty="0"/>
          </a:p>
        </p:txBody>
      </p:sp>
      <p:sp>
        <p:nvSpPr>
          <p:cNvPr id="3" name="Θέση περιεχομένου 2">
            <a:extLst>
              <a:ext uri="{FF2B5EF4-FFF2-40B4-BE49-F238E27FC236}">
                <a16:creationId xmlns:a16="http://schemas.microsoft.com/office/drawing/2014/main" id="{C8C4F5A2-547A-4CA9-BDCB-9F453E0799A9}"/>
              </a:ext>
            </a:extLst>
          </p:cNvPr>
          <p:cNvSpPr>
            <a:spLocks noGrp="1"/>
          </p:cNvSpPr>
          <p:nvPr>
            <p:ph idx="1"/>
          </p:nvPr>
        </p:nvSpPr>
        <p:spPr>
          <a:xfrm>
            <a:off x="609600" y="1651819"/>
            <a:ext cx="10972800" cy="4922717"/>
          </a:xfrm>
        </p:spPr>
        <p:txBody>
          <a:bodyPr/>
          <a:lstStyle/>
          <a:p>
            <a:pPr>
              <a:spcAft>
                <a:spcPts val="1200"/>
              </a:spcAft>
            </a:pPr>
            <a:endParaRPr lang="el-GR" dirty="0">
              <a:latin typeface="Times New Roman" panose="02020603050405020304" pitchFamily="18" charset="0"/>
              <a:cs typeface="Times New Roman" panose="02020603050405020304" pitchFamily="18" charset="0"/>
            </a:endParaRPr>
          </a:p>
          <a:p>
            <a:pPr>
              <a:spcAft>
                <a:spcPts val="1200"/>
              </a:spcAft>
            </a:pPr>
            <a:r>
              <a:rPr lang="el-GR" dirty="0">
                <a:latin typeface="Times New Roman" panose="02020603050405020304" pitchFamily="18" charset="0"/>
                <a:cs typeface="Times New Roman" panose="02020603050405020304" pitchFamily="18" charset="0"/>
              </a:rPr>
              <a:t>Αντιμετώπιση ειδικών κινδύνων και προστατευτικών παραγόντων που επηρεάζουν συγκεκριμένες σεξουαλικές συμπεριφορές. </a:t>
            </a:r>
          </a:p>
          <a:p>
            <a:pPr>
              <a:spcAft>
                <a:spcPts val="1200"/>
              </a:spcAft>
            </a:pPr>
            <a:r>
              <a:rPr lang="el-GR" dirty="0">
                <a:latin typeface="Times New Roman" panose="02020603050405020304" pitchFamily="18" charset="0"/>
                <a:cs typeface="Times New Roman" panose="02020603050405020304" pitchFamily="18" charset="0"/>
              </a:rPr>
              <a:t>Αντιμετώπιση του τρόπου διαχείρισης συγκεκριμένων καταστάσεων. </a:t>
            </a:r>
          </a:p>
          <a:p>
            <a:pPr>
              <a:spcAft>
                <a:spcPts val="1200"/>
              </a:spcAft>
            </a:pPr>
            <a:r>
              <a:rPr lang="el-GR" dirty="0">
                <a:latin typeface="Times New Roman" panose="02020603050405020304" pitchFamily="18" charset="0"/>
                <a:cs typeface="Times New Roman" panose="02020603050405020304" pitchFamily="18" charset="0"/>
              </a:rPr>
              <a:t>Αντιμετώπιση ατομικών στάσεων και προτύπων συνομήλικων σχετικά με το πλήρες φάσμα της αντισύλληψης. </a:t>
            </a:r>
          </a:p>
          <a:p>
            <a:pPr>
              <a:spcAft>
                <a:spcPts val="1200"/>
              </a:spcAft>
            </a:pPr>
            <a:r>
              <a:rPr lang="el-GR" dirty="0">
                <a:latin typeface="Times New Roman" panose="02020603050405020304" pitchFamily="18" charset="0"/>
                <a:cs typeface="Times New Roman" panose="02020603050405020304" pitchFamily="18" charset="0"/>
              </a:rPr>
              <a:t>Παροχή πληροφοριών σχετικά με τις διαθέσιμες υπηρεσίες για την αντιμετώπιση αναγκών υγείας.</a:t>
            </a:r>
          </a:p>
        </p:txBody>
      </p:sp>
    </p:spTree>
    <p:extLst>
      <p:ext uri="{BB962C8B-B14F-4D97-AF65-F5344CB8AC3E}">
        <p14:creationId xmlns:p14="http://schemas.microsoft.com/office/powerpoint/2010/main" val="22751379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276911-E507-40F6-9826-05D38339D37B}"/>
              </a:ext>
            </a:extLst>
          </p:cNvPr>
          <p:cNvSpPr>
            <a:spLocks noGrp="1"/>
          </p:cNvSpPr>
          <p:nvPr>
            <p:ph type="title"/>
          </p:nvPr>
        </p:nvSpPr>
        <p:spPr>
          <a:xfrm>
            <a:off x="609600" y="634181"/>
            <a:ext cx="10972800" cy="1047135"/>
          </a:xfrm>
        </p:spPr>
        <p:txBody>
          <a:bodyPr>
            <a:normAutofit fontScale="90000"/>
          </a:bodyPr>
          <a:lstStyle/>
          <a:p>
            <a:pPr algn="ctr"/>
            <a:r>
              <a:rPr lang="el-GR" sz="4400" dirty="0">
                <a:latin typeface="Times New Roman" panose="02020603050405020304" pitchFamily="18" charset="0"/>
                <a:cs typeface="Times New Roman" panose="02020603050405020304" pitchFamily="18" charset="0"/>
              </a:rPr>
              <a:t>Αποτελεσματική διδασκαλία Σ.Α.</a:t>
            </a:r>
            <a:br>
              <a:rPr lang="el-GR" sz="44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Blake (2002)</a:t>
            </a:r>
            <a:endParaRPr lang="el-GR" sz="2700"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DD47ED67-3089-4FFB-89C8-F3422BFC0778}"/>
              </a:ext>
            </a:extLst>
          </p:cNvPr>
          <p:cNvSpPr>
            <a:spLocks noGrp="1"/>
          </p:cNvSpPr>
          <p:nvPr>
            <p:ph idx="1"/>
          </p:nvPr>
        </p:nvSpPr>
        <p:spPr>
          <a:xfrm>
            <a:off x="609600" y="1887794"/>
            <a:ext cx="10972800" cy="4686742"/>
          </a:xfrm>
        </p:spPr>
        <p:txBody>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Παρουσιάζεται μια ξεκάθαρη εικόνα για τα σχετικά θέματα και ενισχύεται με στόχο την αυτοεκτίμηση. </a:t>
            </a:r>
          </a:p>
          <a:p>
            <a:pPr>
              <a:lnSpc>
                <a:spcPct val="150000"/>
              </a:lnSpc>
              <a:spcAft>
                <a:spcPts val="1200"/>
              </a:spcAft>
            </a:pPr>
            <a:r>
              <a:rPr lang="el-GR" dirty="0">
                <a:latin typeface="Times New Roman" panose="02020603050405020304" pitchFamily="18" charset="0"/>
                <a:cs typeface="Times New Roman" panose="02020603050405020304" pitchFamily="18" charset="0"/>
              </a:rPr>
              <a:t> Απευθύνεται σε όλο το μαθητικό πληθυσμό και βασίζεται στο φύλο, στην ηλικία, στην εθνικότητα, στη θρησκεία, στο </a:t>
            </a:r>
            <a:r>
              <a:rPr lang="el-GR" dirty="0" err="1">
                <a:latin typeface="Times New Roman" panose="02020603050405020304" pitchFamily="18" charset="0"/>
                <a:cs typeface="Times New Roman" panose="02020603050405020304" pitchFamily="18" charset="0"/>
              </a:rPr>
              <a:t>κοινωνικο</a:t>
            </a:r>
            <a:r>
              <a:rPr lang="el-GR" dirty="0">
                <a:latin typeface="Times New Roman" panose="02020603050405020304" pitchFamily="18" charset="0"/>
                <a:cs typeface="Times New Roman" panose="02020603050405020304" pitchFamily="18" charset="0"/>
              </a:rPr>
              <a:t>-πολιτισμικό τους πλαίσιο και στη σχολική τους επίδοση. </a:t>
            </a:r>
          </a:p>
          <a:p>
            <a:pPr>
              <a:lnSpc>
                <a:spcPct val="150000"/>
              </a:lnSpc>
              <a:spcAft>
                <a:spcPts val="1200"/>
              </a:spcAft>
            </a:pPr>
            <a:r>
              <a:rPr lang="el-GR" dirty="0">
                <a:latin typeface="Times New Roman" panose="02020603050405020304" pitchFamily="18" charset="0"/>
                <a:cs typeface="Times New Roman" panose="02020603050405020304" pitchFamily="18" charset="0"/>
              </a:rPr>
              <a:t> Μειώνει τους πιθανούς κινδύνους και αυξάνει τα θετικά στοιχεία.</a:t>
            </a:r>
          </a:p>
        </p:txBody>
      </p:sp>
    </p:spTree>
    <p:extLst>
      <p:ext uri="{BB962C8B-B14F-4D97-AF65-F5344CB8AC3E}">
        <p14:creationId xmlns:p14="http://schemas.microsoft.com/office/powerpoint/2010/main" val="14396141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4F5F23-F2DE-48D2-B78D-05F23B0779F0}"/>
              </a:ext>
            </a:extLst>
          </p:cNvPr>
          <p:cNvSpPr>
            <a:spLocks noGrp="1"/>
          </p:cNvSpPr>
          <p:nvPr>
            <p:ph type="title"/>
          </p:nvPr>
        </p:nvSpPr>
        <p:spPr>
          <a:xfrm>
            <a:off x="609600" y="604684"/>
            <a:ext cx="10972800" cy="914400"/>
          </a:xfrm>
        </p:spPr>
        <p:txBody>
          <a:bodyPr>
            <a:normAutofit fontScale="90000"/>
          </a:bodyPr>
          <a:lstStyle/>
          <a:p>
            <a:pPr algn="ctr"/>
            <a:r>
              <a:rPr lang="el-GR" sz="4000" dirty="0">
                <a:latin typeface="Times New Roman" panose="02020603050405020304" pitchFamily="18" charset="0"/>
                <a:cs typeface="Times New Roman" panose="02020603050405020304" pitchFamily="18" charset="0"/>
              </a:rPr>
              <a:t>Αποτελεσματική διδασκαλία Σ.Α.</a:t>
            </a:r>
            <a:br>
              <a:rPr lang="el-GR" sz="40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Blake (2002)</a:t>
            </a:r>
            <a:endParaRPr lang="el-GR" sz="2700" dirty="0"/>
          </a:p>
        </p:txBody>
      </p:sp>
      <p:sp>
        <p:nvSpPr>
          <p:cNvPr id="3" name="Θέση περιεχομένου 2">
            <a:extLst>
              <a:ext uri="{FF2B5EF4-FFF2-40B4-BE49-F238E27FC236}">
                <a16:creationId xmlns:a16="http://schemas.microsoft.com/office/drawing/2014/main" id="{07BB9FBA-76FA-4FB0-A0E3-5CEA55CB88FC}"/>
              </a:ext>
            </a:extLst>
          </p:cNvPr>
          <p:cNvSpPr>
            <a:spLocks noGrp="1"/>
          </p:cNvSpPr>
          <p:nvPr>
            <p:ph idx="1"/>
          </p:nvPr>
        </p:nvSpPr>
        <p:spPr>
          <a:xfrm>
            <a:off x="609600" y="1696065"/>
            <a:ext cx="10972800" cy="4878471"/>
          </a:xfrm>
        </p:spPr>
        <p:txBody>
          <a:bodyPr/>
          <a:lstStyle/>
          <a:p>
            <a:pPr>
              <a:lnSpc>
                <a:spcPct val="150000"/>
              </a:lnSpc>
              <a:spcAft>
                <a:spcPts val="1200"/>
              </a:spcAft>
            </a:pPr>
            <a:endParaRPr lang="el-GR" dirty="0">
              <a:latin typeface="Times New Roman" panose="02020603050405020304" pitchFamily="18" charset="0"/>
              <a:cs typeface="Times New Roman" panose="02020603050405020304" pitchFamily="18" charset="0"/>
            </a:endParaRPr>
          </a:p>
          <a:p>
            <a:pPr>
              <a:lnSpc>
                <a:spcPct val="150000"/>
              </a:lnSpc>
              <a:spcAft>
                <a:spcPts val="1200"/>
              </a:spcAft>
            </a:pPr>
            <a:r>
              <a:rPr lang="el-GR" dirty="0">
                <a:latin typeface="Times New Roman" panose="02020603050405020304" pitchFamily="18" charset="0"/>
                <a:cs typeface="Times New Roman" panose="02020603050405020304" pitchFamily="18" charset="0"/>
              </a:rPr>
              <a:t>Επικεντρώνεται στον εκάστοτε πληθυσμό-στόχο</a:t>
            </a:r>
          </a:p>
          <a:p>
            <a:pPr>
              <a:lnSpc>
                <a:spcPct val="150000"/>
              </a:lnSpc>
              <a:spcAft>
                <a:spcPts val="1200"/>
              </a:spcAft>
            </a:pPr>
            <a:r>
              <a:rPr lang="el-GR" dirty="0">
                <a:latin typeface="Times New Roman" panose="02020603050405020304" pitchFamily="18" charset="0"/>
                <a:cs typeface="Times New Roman" panose="02020603050405020304" pitchFamily="18" charset="0"/>
              </a:rPr>
              <a:t>Χρησιμοποιούνται τεχνικές ενεργητικής μάθησης και βιώματος.</a:t>
            </a:r>
          </a:p>
          <a:p>
            <a:pPr>
              <a:lnSpc>
                <a:spcPct val="150000"/>
              </a:lnSpc>
              <a:spcAft>
                <a:spcPts val="1200"/>
              </a:spcAft>
            </a:pPr>
            <a:r>
              <a:rPr lang="el-GR" dirty="0">
                <a:latin typeface="Times New Roman" panose="02020603050405020304" pitchFamily="18" charset="0"/>
                <a:cs typeface="Times New Roman" panose="02020603050405020304" pitchFamily="18" charset="0"/>
              </a:rPr>
              <a:t>Ανάπτυξη κριτικής αντίληψης απέναντι στις διάφορες πηγές πληροφόρησης για θέματα της Σ.Α.</a:t>
            </a:r>
          </a:p>
        </p:txBody>
      </p:sp>
    </p:spTree>
    <p:extLst>
      <p:ext uri="{BB962C8B-B14F-4D97-AF65-F5344CB8AC3E}">
        <p14:creationId xmlns:p14="http://schemas.microsoft.com/office/powerpoint/2010/main" val="7337331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527EA8-8DE6-4E85-A046-60F627F2F333}"/>
              </a:ext>
            </a:extLst>
          </p:cNvPr>
          <p:cNvSpPr>
            <a:spLocks noGrp="1"/>
          </p:cNvSpPr>
          <p:nvPr>
            <p:ph type="title"/>
          </p:nvPr>
        </p:nvSpPr>
        <p:spPr>
          <a:xfrm>
            <a:off x="445757" y="501445"/>
            <a:ext cx="10972800" cy="1061883"/>
          </a:xfrm>
        </p:spPr>
        <p:txBody>
          <a:bodyPr>
            <a:noAutofit/>
          </a:bodyPr>
          <a:lstStyle/>
          <a:p>
            <a:pPr algn="ctr"/>
            <a:br>
              <a:rPr lang="el-GR" sz="3200" dirty="0">
                <a:latin typeface="Times New Roman" panose="02020603050405020304" pitchFamily="18" charset="0"/>
                <a:cs typeface="Times New Roman" panose="02020603050405020304" pitchFamily="18" charset="0"/>
              </a:rPr>
            </a:br>
            <a:r>
              <a:rPr lang="el-GR" sz="3200" dirty="0">
                <a:latin typeface="Times New Roman" panose="02020603050405020304" pitchFamily="18" charset="0"/>
                <a:cs typeface="Times New Roman" panose="02020603050405020304" pitchFamily="18" charset="0"/>
              </a:rPr>
              <a:t>Περιεχόμενο Επιτυχημένης Σεξουαλικής Αγωγής </a:t>
            </a:r>
            <a:r>
              <a:rPr lang="el-GR" sz="2400" dirty="0">
                <a:latin typeface="Times New Roman" panose="02020603050405020304" pitchFamily="18" charset="0"/>
                <a:cs typeface="Times New Roman" panose="02020603050405020304" pitchFamily="18" charset="0"/>
              </a:rPr>
              <a:t>(</a:t>
            </a:r>
            <a:r>
              <a:rPr lang="el-GR" sz="2400" dirty="0" err="1">
                <a:latin typeface="Times New Roman" panose="02020603050405020304" pitchFamily="18" charset="0"/>
                <a:cs typeface="Times New Roman" panose="02020603050405020304" pitchFamily="18" charset="0"/>
              </a:rPr>
              <a:t>Γερούκη</a:t>
            </a:r>
            <a:r>
              <a:rPr lang="el-GR" sz="2400" dirty="0">
                <a:latin typeface="Times New Roman" panose="02020603050405020304" pitchFamily="18" charset="0"/>
                <a:cs typeface="Times New Roman" panose="02020603050405020304" pitchFamily="18" charset="0"/>
              </a:rPr>
              <a:t>, 2010)</a:t>
            </a:r>
            <a:br>
              <a:rPr lang="el-GR" sz="3200" dirty="0">
                <a:latin typeface="Times New Roman" panose="02020603050405020304" pitchFamily="18" charset="0"/>
                <a:cs typeface="Times New Roman" panose="02020603050405020304" pitchFamily="18" charset="0"/>
              </a:rPr>
            </a:br>
            <a:endParaRPr lang="el-GR" sz="3200" dirty="0">
              <a:latin typeface="Times New Roman" panose="02020603050405020304" pitchFamily="18" charset="0"/>
              <a:cs typeface="Times New Roman" panose="02020603050405020304" pitchFamily="18" charset="0"/>
            </a:endParaRPr>
          </a:p>
        </p:txBody>
      </p:sp>
      <p:pic>
        <p:nvPicPr>
          <p:cNvPr id="13" name="Θέση περιεχομένου 12" descr="Εικόνα που περιέχει κείμενο&#10;&#10;Περιγραφή που δημιουργήθηκε αυτόματα">
            <a:extLst>
              <a:ext uri="{FF2B5EF4-FFF2-40B4-BE49-F238E27FC236}">
                <a16:creationId xmlns:a16="http://schemas.microsoft.com/office/drawing/2014/main" id="{ECAABA6F-1F95-465F-9C50-B8C505EED94F}"/>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2747" t="4520" r="3385" b="6497"/>
          <a:stretch/>
        </p:blipFill>
        <p:spPr>
          <a:xfrm>
            <a:off x="773443" y="1563328"/>
            <a:ext cx="10645114" cy="5294672"/>
          </a:xfrm>
        </p:spPr>
      </p:pic>
    </p:spTree>
    <p:extLst>
      <p:ext uri="{BB962C8B-B14F-4D97-AF65-F5344CB8AC3E}">
        <p14:creationId xmlns:p14="http://schemas.microsoft.com/office/powerpoint/2010/main" val="2489149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15D6CE-7E4F-4F2E-9104-1E2F8322F91E}"/>
              </a:ext>
            </a:extLst>
          </p:cNvPr>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Βασικές έννοιες Σεξουαλικής Αγωγής</a:t>
            </a:r>
            <a:endParaRPr lang="el-GR" dirty="0"/>
          </a:p>
        </p:txBody>
      </p:sp>
      <p:sp>
        <p:nvSpPr>
          <p:cNvPr id="3" name="Θέση περιεχομένου 2">
            <a:extLst>
              <a:ext uri="{FF2B5EF4-FFF2-40B4-BE49-F238E27FC236}">
                <a16:creationId xmlns:a16="http://schemas.microsoft.com/office/drawing/2014/main" id="{63DACE43-3CAE-4D64-938F-6B364D354341}"/>
              </a:ext>
            </a:extLst>
          </p:cNvPr>
          <p:cNvSpPr>
            <a:spLocks noGrp="1"/>
          </p:cNvSpPr>
          <p:nvPr>
            <p:ph idx="1"/>
          </p:nvPr>
        </p:nvSpPr>
        <p:spPr/>
        <p:txBody>
          <a:bodyPr>
            <a:normAutofit/>
          </a:bodyPr>
          <a:lstStyle/>
          <a:p>
            <a:pPr>
              <a:lnSpc>
                <a:spcPct val="150000"/>
              </a:lnSpc>
              <a:spcAft>
                <a:spcPts val="1200"/>
              </a:spcAft>
            </a:pPr>
            <a:r>
              <a:rPr lang="el-GR" b="1" dirty="0">
                <a:latin typeface="Times New Roman" panose="02020603050405020304" pitchFamily="18" charset="0"/>
                <a:cs typeface="Times New Roman" panose="02020603050405020304" pitchFamily="18" charset="0"/>
              </a:rPr>
              <a:t>Ταυτότητα Φύλου (</a:t>
            </a:r>
            <a:r>
              <a:rPr lang="en-US" b="1" dirty="0">
                <a:latin typeface="Times New Roman" panose="02020603050405020304" pitchFamily="18" charset="0"/>
                <a:cs typeface="Times New Roman" panose="02020603050405020304" pitchFamily="18" charset="0"/>
              </a:rPr>
              <a:t>Gender Identity)</a:t>
            </a:r>
            <a:r>
              <a:rPr lang="el-GR" dirty="0">
                <a:latin typeface="Times New Roman" panose="02020603050405020304" pitchFamily="18" charset="0"/>
                <a:cs typeface="Times New Roman" panose="02020603050405020304" pitchFamily="18" charset="0"/>
              </a:rPr>
              <a:t>: Υποκειμενική εμπειρία του εκάστοτε ατόμου για το φύλο του. Κεντρικό τμήμα του πυρηνικού του εαυτού.</a:t>
            </a:r>
            <a:r>
              <a:rPr lang="el-GR" b="1" dirty="0">
                <a:latin typeface="Times New Roman" panose="02020603050405020304" pitchFamily="18" charset="0"/>
                <a:cs typeface="Times New Roman" panose="02020603050405020304" pitchFamily="18" charset="0"/>
              </a:rPr>
              <a:t> </a:t>
            </a:r>
          </a:p>
          <a:p>
            <a:pPr>
              <a:lnSpc>
                <a:spcPct val="150000"/>
              </a:lnSpc>
              <a:spcAft>
                <a:spcPts val="1200"/>
              </a:spcAft>
            </a:pPr>
            <a:r>
              <a:rPr lang="el-GR" b="1" dirty="0">
                <a:latin typeface="Times New Roman" panose="02020603050405020304" pitchFamily="18" charset="0"/>
                <a:cs typeface="Times New Roman" panose="02020603050405020304" pitchFamily="18" charset="0"/>
              </a:rPr>
              <a:t>Κοινωνική Ταυτότητα Φύλου (Social </a:t>
            </a:r>
            <a:r>
              <a:rPr lang="el-GR" b="1" dirty="0" err="1">
                <a:latin typeface="Times New Roman" panose="02020603050405020304" pitchFamily="18" charset="0"/>
                <a:cs typeface="Times New Roman" panose="02020603050405020304" pitchFamily="18" charset="0"/>
              </a:rPr>
              <a:t>Identity</a:t>
            </a:r>
            <a:r>
              <a:rPr lang="el-GR" b="1" dirty="0">
                <a:latin typeface="Times New Roman" panose="02020603050405020304" pitchFamily="18" charset="0"/>
                <a:cs typeface="Times New Roman" panose="02020603050405020304" pitchFamily="18" charset="0"/>
              </a:rPr>
              <a:t> of </a:t>
            </a:r>
            <a:r>
              <a:rPr lang="el-GR" b="1" dirty="0" err="1">
                <a:latin typeface="Times New Roman" panose="02020603050405020304" pitchFamily="18" charset="0"/>
                <a:cs typeface="Times New Roman" panose="02020603050405020304" pitchFamily="18" charset="0"/>
              </a:rPr>
              <a:t>Sex</a:t>
            </a:r>
            <a:r>
              <a:rPr lang="el-GR" b="1"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προσδιορίζει τον βαθμό που ένα άτομο </a:t>
            </a:r>
            <a:r>
              <a:rPr lang="el-GR" dirty="0" err="1">
                <a:latin typeface="Times New Roman" panose="02020603050405020304" pitchFamily="18" charset="0"/>
                <a:cs typeface="Times New Roman" panose="02020603050405020304" pitchFamily="18" charset="0"/>
              </a:rPr>
              <a:t>ταυτοποιείται</a:t>
            </a:r>
            <a:r>
              <a:rPr lang="el-GR" dirty="0">
                <a:latin typeface="Times New Roman" panose="02020603050405020304" pitchFamily="18" charset="0"/>
                <a:cs typeface="Times New Roman" panose="02020603050405020304" pitchFamily="18" charset="0"/>
              </a:rPr>
              <a:t> ως άνδρας ή γυναίκα ή και των συνδυασμό αυτών (</a:t>
            </a:r>
            <a:r>
              <a:rPr lang="el-GR" dirty="0" err="1">
                <a:latin typeface="Times New Roman" panose="02020603050405020304" pitchFamily="18" charset="0"/>
                <a:cs typeface="Times New Roman" panose="02020603050405020304" pitchFamily="18" charset="0"/>
              </a:rPr>
              <a:t>Cole</a:t>
            </a:r>
            <a:r>
              <a:rPr lang="el-GR" dirty="0">
                <a:latin typeface="Times New Roman" panose="02020603050405020304" pitchFamily="18" charset="0"/>
                <a:cs typeface="Times New Roman" panose="02020603050405020304" pitchFamily="18" charset="0"/>
              </a:rPr>
              <a:t>, 1994). </a:t>
            </a:r>
          </a:p>
        </p:txBody>
      </p:sp>
    </p:spTree>
    <p:extLst>
      <p:ext uri="{BB962C8B-B14F-4D97-AF65-F5344CB8AC3E}">
        <p14:creationId xmlns:p14="http://schemas.microsoft.com/office/powerpoint/2010/main" val="3117331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41777A-08A9-4079-B318-1F360C8A8998}"/>
              </a:ext>
            </a:extLst>
          </p:cNvPr>
          <p:cNvSpPr>
            <a:spLocks noGrp="1"/>
          </p:cNvSpPr>
          <p:nvPr>
            <p:ph type="title"/>
          </p:nvPr>
        </p:nvSpPr>
        <p:spPr>
          <a:xfrm>
            <a:off x="609600" y="530942"/>
            <a:ext cx="10972800" cy="929148"/>
          </a:xfrm>
        </p:spPr>
        <p:txBody>
          <a:bodyPr/>
          <a:lstStyle/>
          <a:p>
            <a:pPr algn="ctr"/>
            <a:r>
              <a:rPr lang="el-GR" dirty="0">
                <a:latin typeface="Times New Roman" panose="02020603050405020304" pitchFamily="18" charset="0"/>
                <a:cs typeface="Times New Roman" panose="02020603050405020304" pitchFamily="18" charset="0"/>
              </a:rPr>
              <a:t>Η Αναγκαιότητα της Σεξουαλικής Αγωγής</a:t>
            </a:r>
          </a:p>
        </p:txBody>
      </p:sp>
      <p:sp>
        <p:nvSpPr>
          <p:cNvPr id="3" name="Θέση περιεχομένου 2">
            <a:extLst>
              <a:ext uri="{FF2B5EF4-FFF2-40B4-BE49-F238E27FC236}">
                <a16:creationId xmlns:a16="http://schemas.microsoft.com/office/drawing/2014/main" id="{E7C91058-36D6-4703-88C7-09525C63530B}"/>
              </a:ext>
            </a:extLst>
          </p:cNvPr>
          <p:cNvSpPr>
            <a:spLocks noGrp="1"/>
          </p:cNvSpPr>
          <p:nvPr>
            <p:ph idx="1"/>
          </p:nvPr>
        </p:nvSpPr>
        <p:spPr>
          <a:xfrm>
            <a:off x="609600" y="1592826"/>
            <a:ext cx="10972800" cy="4981710"/>
          </a:xfrm>
        </p:spPr>
        <p:txBody>
          <a:bodyPr>
            <a:normAutofit/>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Η σεξουαλική υγεία έχει μεγάλη σημασία για την συναισθηματική, φυσική υγεία και ευημερία των ατόμων ξεχωριστά, των ερωτικών συντρόφων, των οικογενειών αλλά και για την οικονομική και κοινωνική ανάπτυξη των διάφορων κοινοτήτων και χωρών (WHO, 2010)</a:t>
            </a:r>
          </a:p>
          <a:p>
            <a:pPr>
              <a:lnSpc>
                <a:spcPct val="150000"/>
              </a:lnSpc>
              <a:spcAft>
                <a:spcPts val="1200"/>
              </a:spcAft>
            </a:pPr>
            <a:r>
              <a:rPr lang="el-GR" dirty="0">
                <a:latin typeface="Times New Roman" panose="02020603050405020304" pitchFamily="18" charset="0"/>
                <a:cs typeface="Times New Roman" panose="02020603050405020304" pitchFamily="18" charset="0"/>
              </a:rPr>
              <a:t>Η ικανότητα των ατόμων να επιτύχουν τη σεξουαλική ευημερία εξαρτάται από την πρόσβαση τους σε ολοκληρωμένη πληροφόρηση και πρόσβαση σε υπηρεσίες σεξουαλικής υγειονομικής περίθαλψης. </a:t>
            </a:r>
          </a:p>
        </p:txBody>
      </p:sp>
    </p:spTree>
    <p:extLst>
      <p:ext uri="{BB962C8B-B14F-4D97-AF65-F5344CB8AC3E}">
        <p14:creationId xmlns:p14="http://schemas.microsoft.com/office/powerpoint/2010/main" val="10900329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026BF8-9061-475A-9A5A-611C49776F86}"/>
              </a:ext>
            </a:extLst>
          </p:cNvPr>
          <p:cNvSpPr>
            <a:spLocks noGrp="1"/>
          </p:cNvSpPr>
          <p:nvPr>
            <p:ph type="title"/>
          </p:nvPr>
        </p:nvSpPr>
        <p:spPr>
          <a:xfrm>
            <a:off x="609600" y="619432"/>
            <a:ext cx="10972800" cy="988142"/>
          </a:xfrm>
        </p:spPr>
        <p:txBody>
          <a:bodyPr>
            <a:noAutofit/>
          </a:bodyPr>
          <a:lstStyle/>
          <a:p>
            <a:pPr algn="ctr"/>
            <a:r>
              <a:rPr lang="el-GR" dirty="0">
                <a:latin typeface="Times New Roman" panose="02020603050405020304" pitchFamily="18" charset="0"/>
                <a:cs typeface="Times New Roman" panose="02020603050405020304" pitchFamily="18" charset="0"/>
              </a:rPr>
              <a:t>Σεξουαλικά Δικαιώματα των Παιδιών/Νέων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Sexual</a:t>
            </a:r>
            <a:r>
              <a:rPr lang="el-GR" dirty="0">
                <a:latin typeface="Times New Roman" panose="02020603050405020304" pitchFamily="18" charset="0"/>
                <a:cs typeface="Times New Roman" panose="02020603050405020304" pitchFamily="18" charset="0"/>
              </a:rPr>
              <a:t> Rights)</a:t>
            </a:r>
          </a:p>
        </p:txBody>
      </p:sp>
      <p:sp>
        <p:nvSpPr>
          <p:cNvPr id="3" name="Θέση περιεχομένου 2">
            <a:extLst>
              <a:ext uri="{FF2B5EF4-FFF2-40B4-BE49-F238E27FC236}">
                <a16:creationId xmlns:a16="http://schemas.microsoft.com/office/drawing/2014/main" id="{2E525002-4533-41CD-809E-4848B6049088}"/>
              </a:ext>
            </a:extLst>
          </p:cNvPr>
          <p:cNvSpPr>
            <a:spLocks noGrp="1"/>
          </p:cNvSpPr>
          <p:nvPr>
            <p:ph idx="1"/>
          </p:nvPr>
        </p:nvSpPr>
        <p:spPr>
          <a:xfrm>
            <a:off x="609600" y="1902542"/>
            <a:ext cx="10972800" cy="4671994"/>
          </a:xfrm>
        </p:spPr>
        <p:txBody>
          <a:bodyPr>
            <a:normAutofit/>
          </a:bodyPr>
          <a:lstStyle/>
          <a:p>
            <a:pPr>
              <a:lnSpc>
                <a:spcPct val="110000"/>
              </a:lnSpc>
              <a:spcAft>
                <a:spcPts val="1200"/>
              </a:spcAft>
            </a:pPr>
            <a:r>
              <a:rPr lang="el-GR" sz="2600" dirty="0">
                <a:latin typeface="Times New Roman" panose="02020603050405020304" pitchFamily="18" charset="0"/>
                <a:cs typeface="Times New Roman" panose="02020603050405020304" pitchFamily="18" charset="0"/>
              </a:rPr>
              <a:t>Το δικαίωμα στη ζωή. </a:t>
            </a:r>
          </a:p>
          <a:p>
            <a:pPr>
              <a:lnSpc>
                <a:spcPct val="110000"/>
              </a:lnSpc>
              <a:spcAft>
                <a:spcPts val="1200"/>
              </a:spcAft>
            </a:pPr>
            <a:r>
              <a:rPr lang="el-GR" sz="2600" dirty="0">
                <a:latin typeface="Times New Roman" panose="02020603050405020304" pitchFamily="18" charset="0"/>
                <a:cs typeface="Times New Roman" panose="02020603050405020304" pitchFamily="18" charset="0"/>
              </a:rPr>
              <a:t>Το δικαίωμα στην ελευθερία και ασφάλεια του ατόμου</a:t>
            </a:r>
          </a:p>
          <a:p>
            <a:pPr>
              <a:lnSpc>
                <a:spcPct val="110000"/>
              </a:lnSpc>
              <a:spcAft>
                <a:spcPts val="1200"/>
              </a:spcAft>
            </a:pPr>
            <a:r>
              <a:rPr lang="el-GR" sz="2600" dirty="0">
                <a:latin typeface="Times New Roman" panose="02020603050405020304" pitchFamily="18" charset="0"/>
                <a:cs typeface="Times New Roman" panose="02020603050405020304" pitchFamily="18" charset="0"/>
              </a:rPr>
              <a:t>Το δικαίωμα στην ισότητα και τη μη διάκριση.</a:t>
            </a:r>
          </a:p>
          <a:p>
            <a:pPr>
              <a:lnSpc>
                <a:spcPct val="110000"/>
              </a:lnSpc>
              <a:spcAft>
                <a:spcPts val="1200"/>
              </a:spcAft>
            </a:pPr>
            <a:r>
              <a:rPr lang="el-GR" sz="2600" dirty="0">
                <a:latin typeface="Times New Roman" panose="02020603050405020304" pitchFamily="18" charset="0"/>
                <a:cs typeface="Times New Roman" panose="02020603050405020304" pitchFamily="18" charset="0"/>
              </a:rPr>
              <a:t>Το δικαίωμα στην ιδιωτική ζωή. </a:t>
            </a:r>
          </a:p>
          <a:p>
            <a:pPr>
              <a:lnSpc>
                <a:spcPct val="110000"/>
              </a:lnSpc>
              <a:spcAft>
                <a:spcPts val="1200"/>
              </a:spcAft>
            </a:pPr>
            <a:r>
              <a:rPr lang="el-GR" sz="2600" dirty="0">
                <a:latin typeface="Times New Roman" panose="02020603050405020304" pitchFamily="18" charset="0"/>
                <a:cs typeface="Times New Roman" panose="02020603050405020304" pitchFamily="18" charset="0"/>
              </a:rPr>
              <a:t>Το δικαίωμα στην ελευθερία της γνώμης και της έκφρασης. </a:t>
            </a:r>
          </a:p>
          <a:p>
            <a:pPr>
              <a:lnSpc>
                <a:spcPct val="110000"/>
              </a:lnSpc>
              <a:spcAft>
                <a:spcPts val="1200"/>
              </a:spcAft>
            </a:pPr>
            <a:r>
              <a:rPr lang="el-GR" sz="2600" dirty="0">
                <a:latin typeface="Times New Roman" panose="02020603050405020304" pitchFamily="18" charset="0"/>
                <a:cs typeface="Times New Roman" panose="02020603050405020304" pitchFamily="18" charset="0"/>
              </a:rPr>
              <a:t>Το δικαίωμα δημιουργίας γάμου και δημιουργίας οικογένειας.</a:t>
            </a:r>
          </a:p>
          <a:p>
            <a:pPr>
              <a:lnSpc>
                <a:spcPct val="110000"/>
              </a:lnSpc>
              <a:spcAft>
                <a:spcPts val="1200"/>
              </a:spcAft>
            </a:pPr>
            <a:r>
              <a:rPr lang="el-GR" sz="2600" dirty="0">
                <a:latin typeface="Times New Roman" panose="02020603050405020304" pitchFamily="18" charset="0"/>
                <a:cs typeface="Times New Roman" panose="02020603050405020304" pitchFamily="18" charset="0"/>
              </a:rPr>
              <a:t>Το δικαίωμα απόφασης εάν ή πότε θα αποκτήσει παιδιά.</a:t>
            </a:r>
          </a:p>
          <a:p>
            <a:pPr>
              <a:lnSpc>
                <a:spcPct val="110000"/>
              </a:lnSpc>
              <a:spcAft>
                <a:spcPts val="1200"/>
              </a:spcAft>
            </a:pPr>
            <a:endParaRPr lang="el-G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9189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C7F71C-1F00-4164-9BD2-69491482F957}"/>
              </a:ext>
            </a:extLst>
          </p:cNvPr>
          <p:cNvSpPr>
            <a:spLocks noGrp="1"/>
          </p:cNvSpPr>
          <p:nvPr>
            <p:ph type="title"/>
          </p:nvPr>
        </p:nvSpPr>
        <p:spPr>
          <a:xfrm>
            <a:off x="609600" y="619432"/>
            <a:ext cx="10972800" cy="1032387"/>
          </a:xfrm>
        </p:spPr>
        <p:txBody>
          <a:bodyPr>
            <a:noAutofit/>
          </a:bodyPr>
          <a:lstStyle/>
          <a:p>
            <a:pPr algn="ctr"/>
            <a:r>
              <a:rPr lang="el-GR" dirty="0">
                <a:latin typeface="Times New Roman" panose="02020603050405020304" pitchFamily="18" charset="0"/>
                <a:cs typeface="Times New Roman" panose="02020603050405020304" pitchFamily="18" charset="0"/>
              </a:rPr>
              <a:t>Σεξουαλικά Δικαιώματα των Παιδιών/Νέων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Sexual</a:t>
            </a:r>
            <a:r>
              <a:rPr lang="el-GR" dirty="0">
                <a:latin typeface="Times New Roman" panose="02020603050405020304" pitchFamily="18" charset="0"/>
                <a:cs typeface="Times New Roman" panose="02020603050405020304" pitchFamily="18" charset="0"/>
              </a:rPr>
              <a:t> Rights)</a:t>
            </a:r>
            <a:endParaRPr lang="el-GR" dirty="0"/>
          </a:p>
        </p:txBody>
      </p:sp>
      <p:sp>
        <p:nvSpPr>
          <p:cNvPr id="3" name="Θέση περιεχομένου 2">
            <a:extLst>
              <a:ext uri="{FF2B5EF4-FFF2-40B4-BE49-F238E27FC236}">
                <a16:creationId xmlns:a16="http://schemas.microsoft.com/office/drawing/2014/main" id="{786EF88F-33E9-42E5-B5C4-3897CA4BA5AC}"/>
              </a:ext>
            </a:extLst>
          </p:cNvPr>
          <p:cNvSpPr>
            <a:spLocks noGrp="1"/>
          </p:cNvSpPr>
          <p:nvPr>
            <p:ph idx="1"/>
          </p:nvPr>
        </p:nvSpPr>
        <p:spPr>
          <a:xfrm>
            <a:off x="609600" y="1814053"/>
            <a:ext cx="10972800" cy="4760484"/>
          </a:xfrm>
        </p:spPr>
        <p:txBody>
          <a:bodyPr>
            <a:normAutofit fontScale="92500"/>
          </a:bodyPr>
          <a:lstStyle/>
          <a:p>
            <a:pPr>
              <a:spcAft>
                <a:spcPts val="1200"/>
              </a:spcAft>
            </a:pPr>
            <a:r>
              <a:rPr lang="el-GR" sz="2600" dirty="0">
                <a:latin typeface="Times New Roman" panose="02020603050405020304" pitchFamily="18" charset="0"/>
                <a:cs typeface="Times New Roman" panose="02020603050405020304" pitchFamily="18" charset="0"/>
              </a:rPr>
              <a:t>Το δικαίωμα ο καθένας να είναι προστατευμένος από τη βία, τη σεξουαλική εκμετάλλευση και τη κακοποίηση. </a:t>
            </a:r>
          </a:p>
          <a:p>
            <a:pPr>
              <a:spcAft>
                <a:spcPts val="1200"/>
              </a:spcAft>
            </a:pPr>
            <a:r>
              <a:rPr lang="el-GR" sz="2600" dirty="0">
                <a:latin typeface="Times New Roman" panose="02020603050405020304" pitchFamily="18" charset="0"/>
                <a:cs typeface="Times New Roman" panose="02020603050405020304" pitchFamily="18" charset="0"/>
              </a:rPr>
              <a:t>Το δικαίωμα στο υψηλότερο δυνατό επίπεδο υγείας (συμπεριλαμβάνεται και η σεξουαλική) και κοινωνικής ασφάλισης. </a:t>
            </a:r>
          </a:p>
          <a:p>
            <a:pPr>
              <a:spcAft>
                <a:spcPts val="1200"/>
              </a:spcAft>
            </a:pPr>
            <a:r>
              <a:rPr lang="el-GR" sz="2600" dirty="0">
                <a:latin typeface="Times New Roman" panose="02020603050405020304" pitchFamily="18" charset="0"/>
                <a:cs typeface="Times New Roman" panose="02020603050405020304" pitchFamily="18" charset="0"/>
              </a:rPr>
              <a:t>Το δικαίωμα προσωπικής απόφασης σε σχέση με την απόκτηση ή όχι παιδιών και τον αριθμό τους. </a:t>
            </a:r>
          </a:p>
          <a:p>
            <a:pPr>
              <a:spcAft>
                <a:spcPts val="1200"/>
              </a:spcAft>
            </a:pPr>
            <a:r>
              <a:rPr lang="el-GR" sz="2600" dirty="0">
                <a:latin typeface="Times New Roman" panose="02020603050405020304" pitchFamily="18" charset="0"/>
                <a:cs typeface="Times New Roman" panose="02020603050405020304" pitchFamily="18" charset="0"/>
              </a:rPr>
              <a:t>Τα δικαιώματα της ενημέρωσης και της εκπαίδευσης σε σχέση με τη σεξουαλική κι αναπαραγωγική υγεία και την πρόσβαση σε ολοκληρωμένη πληροφόρηση σε αυτά.</a:t>
            </a:r>
          </a:p>
          <a:p>
            <a:pPr>
              <a:spcAft>
                <a:spcPts val="1200"/>
              </a:spcAft>
            </a:pPr>
            <a:r>
              <a:rPr lang="el-GR" sz="2600" dirty="0">
                <a:latin typeface="Times New Roman" panose="02020603050405020304" pitchFamily="18" charset="0"/>
                <a:cs typeface="Times New Roman" panose="02020603050405020304" pitchFamily="18" charset="0"/>
              </a:rPr>
              <a:t>Το δικαίωμα αποτελεσματικής προσφυγής όταν συμβαίνουν παραβιάσεις θεμελιωδών δικαιωμάτων.</a:t>
            </a:r>
          </a:p>
        </p:txBody>
      </p:sp>
    </p:spTree>
    <p:extLst>
      <p:ext uri="{BB962C8B-B14F-4D97-AF65-F5344CB8AC3E}">
        <p14:creationId xmlns:p14="http://schemas.microsoft.com/office/powerpoint/2010/main" val="447707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8064A7-11DD-4411-B810-824895E8F92D}"/>
              </a:ext>
            </a:extLst>
          </p:cNvPr>
          <p:cNvSpPr>
            <a:spLocks noGrp="1"/>
          </p:cNvSpPr>
          <p:nvPr>
            <p:ph type="title"/>
          </p:nvPr>
        </p:nvSpPr>
        <p:spPr>
          <a:xfrm>
            <a:off x="609600" y="634182"/>
            <a:ext cx="10972800" cy="943896"/>
          </a:xfrm>
        </p:spPr>
        <p:txBody>
          <a:bodyPr>
            <a:noAutofit/>
          </a:bodyPr>
          <a:lstStyle/>
          <a:p>
            <a:pPr algn="ctr"/>
            <a:r>
              <a:rPr lang="el-GR" dirty="0">
                <a:latin typeface="Times New Roman" panose="02020603050405020304" pitchFamily="18" charset="0"/>
                <a:cs typeface="Times New Roman" panose="02020603050405020304" pitchFamily="18" charset="0"/>
              </a:rPr>
              <a:t>Στατιστικά δεδομένα σχετιζόμενα με</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σεξουαλική υγεία</a:t>
            </a:r>
          </a:p>
        </p:txBody>
      </p:sp>
      <p:sp>
        <p:nvSpPr>
          <p:cNvPr id="3" name="Θέση περιεχομένου 2">
            <a:extLst>
              <a:ext uri="{FF2B5EF4-FFF2-40B4-BE49-F238E27FC236}">
                <a16:creationId xmlns:a16="http://schemas.microsoft.com/office/drawing/2014/main" id="{9D4AEF70-91DF-4958-882B-32F788F62E89}"/>
              </a:ext>
            </a:extLst>
          </p:cNvPr>
          <p:cNvSpPr>
            <a:spLocks noGrp="1"/>
          </p:cNvSpPr>
          <p:nvPr>
            <p:ph idx="1"/>
          </p:nvPr>
        </p:nvSpPr>
        <p:spPr>
          <a:xfrm>
            <a:off x="609600" y="2079522"/>
            <a:ext cx="10972800" cy="4495013"/>
          </a:xfrm>
        </p:spPr>
        <p:txBody>
          <a:bodyPr>
            <a:normAutofit lnSpcReduction="10000"/>
          </a:bodyPr>
          <a:lstStyle/>
          <a:p>
            <a:pPr>
              <a:buFont typeface="Wingdings" panose="05000000000000000000" pitchFamily="2" charset="2"/>
              <a:buChar char="v"/>
            </a:pPr>
            <a:r>
              <a:rPr lang="el-GR" i="1" dirty="0">
                <a:latin typeface="Times New Roman" panose="02020603050405020304" pitchFamily="18" charset="0"/>
                <a:cs typeface="Times New Roman" panose="02020603050405020304" pitchFamily="18" charset="0"/>
              </a:rPr>
              <a:t>Μη ασφαλείς αμβλώσεις</a:t>
            </a:r>
          </a:p>
          <a:p>
            <a:pPr marL="109728" indent="0">
              <a:buNone/>
            </a:pPr>
            <a:endParaRPr lang="el-GR" i="1" dirty="0">
              <a:latin typeface="Times New Roman" panose="02020603050405020304" pitchFamily="18" charset="0"/>
              <a:cs typeface="Times New Roman" panose="02020603050405020304" pitchFamily="18" charset="0"/>
            </a:endParaRPr>
          </a:p>
          <a:p>
            <a:pPr>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Κύρια αιτία θανάτου παγκοσμίως για τα κορίτσια ηλικίας 15-19 χρονών είναι οι επιπλοκές κατά τη διάρκεια του τοκετού.</a:t>
            </a:r>
          </a:p>
          <a:p>
            <a:pPr>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 Κάθε χρόνο, περίπου 3,9 εκατ. κορίτσια ηλικίας 15-19 χρονών υποβάλλονται σε μη ασφαλείς αμβλώσεις. </a:t>
            </a:r>
          </a:p>
          <a:p>
            <a:pPr>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Οι </a:t>
            </a:r>
            <a:r>
              <a:rPr lang="el-GR" dirty="0" err="1">
                <a:latin typeface="Times New Roman" panose="02020603050405020304" pitchFamily="18" charset="0"/>
                <a:cs typeface="Times New Roman" panose="02020603050405020304" pitchFamily="18" charset="0"/>
              </a:rPr>
              <a:t>έφηβες</a:t>
            </a:r>
            <a:r>
              <a:rPr lang="el-GR" dirty="0">
                <a:latin typeface="Times New Roman" panose="02020603050405020304" pitchFamily="18" charset="0"/>
                <a:cs typeface="Times New Roman" panose="02020603050405020304" pitchFamily="18" charset="0"/>
              </a:rPr>
              <a:t> μητέρες ηλικίας 10-19 χρονών αντιμετωπίζουν μεγαλύτερους κινδύνους διάφορων συστηματικών λοιμώξεων σε σχέση με της μητέρες ηλικίας 15-19 χρονών. (Π.Ο.Υ, 2018</a:t>
            </a:r>
            <a:r>
              <a:rPr lang="en-US" dirty="0">
                <a:latin typeface="Times New Roman" panose="02020603050405020304" pitchFamily="18" charset="0"/>
                <a:cs typeface="Times New Roman" panose="02020603050405020304" pitchFamily="18" charset="0"/>
              </a:rPr>
              <a:t>a) </a:t>
            </a:r>
            <a:endParaRPr lang="el-GR" i="1" dirty="0">
              <a:latin typeface="Times New Roman" panose="02020603050405020304" pitchFamily="18" charset="0"/>
              <a:cs typeface="Times New Roman" panose="02020603050405020304" pitchFamily="18" charset="0"/>
            </a:endParaRPr>
          </a:p>
          <a:p>
            <a:endParaRPr lang="el-G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63841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ADBA0C-47FA-4DA0-A176-639CC419D269}"/>
              </a:ext>
            </a:extLst>
          </p:cNvPr>
          <p:cNvSpPr>
            <a:spLocks noGrp="1"/>
          </p:cNvSpPr>
          <p:nvPr>
            <p:ph type="title"/>
          </p:nvPr>
        </p:nvSpPr>
        <p:spPr>
          <a:xfrm>
            <a:off x="609600" y="575187"/>
            <a:ext cx="10972800" cy="1091381"/>
          </a:xfrm>
        </p:spPr>
        <p:txBody>
          <a:bodyPr>
            <a:noAutofit/>
          </a:bodyPr>
          <a:lstStyle/>
          <a:p>
            <a:pPr algn="ctr"/>
            <a:r>
              <a:rPr lang="el-GR" dirty="0">
                <a:latin typeface="Times New Roman" panose="02020603050405020304" pitchFamily="18" charset="0"/>
                <a:cs typeface="Times New Roman" panose="02020603050405020304" pitchFamily="18" charset="0"/>
              </a:rPr>
              <a:t>Στατιστικά δεδομένα σχετιζόμενα με</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σεξουαλική υγεία</a:t>
            </a:r>
            <a:endParaRPr lang="el-GR" dirty="0"/>
          </a:p>
        </p:txBody>
      </p:sp>
      <p:sp>
        <p:nvSpPr>
          <p:cNvPr id="3" name="Θέση περιεχομένου 2">
            <a:extLst>
              <a:ext uri="{FF2B5EF4-FFF2-40B4-BE49-F238E27FC236}">
                <a16:creationId xmlns:a16="http://schemas.microsoft.com/office/drawing/2014/main" id="{3785B3C3-B2A4-4E67-9A31-AB7DF61D6B89}"/>
              </a:ext>
            </a:extLst>
          </p:cNvPr>
          <p:cNvSpPr>
            <a:spLocks noGrp="1"/>
          </p:cNvSpPr>
          <p:nvPr>
            <p:ph idx="1"/>
          </p:nvPr>
        </p:nvSpPr>
        <p:spPr>
          <a:xfrm>
            <a:off x="609600" y="2020529"/>
            <a:ext cx="10972800" cy="4554007"/>
          </a:xfrm>
        </p:spPr>
        <p:txBody>
          <a:bodyPr/>
          <a:lstStyle/>
          <a:p>
            <a:pPr>
              <a:buFont typeface="Wingdings" panose="05000000000000000000" pitchFamily="2" charset="2"/>
              <a:buChar char="v"/>
            </a:pPr>
            <a:r>
              <a:rPr lang="el-GR" i="1" dirty="0">
                <a:latin typeface="Times New Roman" panose="02020603050405020304" pitchFamily="18" charset="0"/>
                <a:cs typeface="Times New Roman" panose="02020603050405020304" pitchFamily="18" charset="0"/>
              </a:rPr>
              <a:t>Εφηβικές εγκυμοσύνες</a:t>
            </a:r>
          </a:p>
          <a:p>
            <a:pPr>
              <a:buFont typeface="Wingdings" panose="05000000000000000000" pitchFamily="2" charset="2"/>
              <a:buChar char="v"/>
            </a:pPr>
            <a:endParaRPr lang="el-GR" i="1" dirty="0">
              <a:latin typeface="Times New Roman" panose="02020603050405020304" pitchFamily="18" charset="0"/>
              <a:cs typeface="Times New Roman" panose="02020603050405020304" pitchFamily="18" charset="0"/>
            </a:endParaRPr>
          </a:p>
          <a:p>
            <a:pPr>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15 εκατομμύρια κοπέλες (15-19 χρονών) και 2,5 εκατομμύρια κορίτσια κάτω των 16 ετών γεννάνε κάθε χρόνο στις αναπτυσσόμενες χώρες. </a:t>
            </a:r>
          </a:p>
          <a:p>
            <a:pPr>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Οι επιπλοκές που μπορεί να συμβούν αποτελούν τη βασική αιτία θανάτου για αυτές. </a:t>
            </a:r>
          </a:p>
          <a:p>
            <a:pPr>
              <a:spcAft>
                <a:spcPts val="1200"/>
              </a:spcAft>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Παγκοσμίως, μία στις πέντε γυναίκες έχει παιδί μέχρι την ηλικία των 18 ετών. (Π.Ο.Υ, 2018</a:t>
            </a:r>
            <a:r>
              <a:rPr lang="en-US" dirty="0">
                <a:latin typeface="Times New Roman" panose="02020603050405020304" pitchFamily="18" charset="0"/>
                <a:cs typeface="Times New Roman" panose="02020603050405020304" pitchFamily="18" charset="0"/>
              </a:rPr>
              <a:t>a) </a:t>
            </a:r>
            <a:endParaRPr lang="el-G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05512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17ED6B-E4E9-46E1-8C5E-BD37261D2105}"/>
              </a:ext>
            </a:extLst>
          </p:cNvPr>
          <p:cNvSpPr>
            <a:spLocks noGrp="1"/>
          </p:cNvSpPr>
          <p:nvPr>
            <p:ph type="title"/>
          </p:nvPr>
        </p:nvSpPr>
        <p:spPr>
          <a:xfrm>
            <a:off x="609600" y="589935"/>
            <a:ext cx="10972800" cy="1106129"/>
          </a:xfrm>
        </p:spPr>
        <p:txBody>
          <a:bodyPr>
            <a:noAutofit/>
          </a:bodyPr>
          <a:lstStyle/>
          <a:p>
            <a:pPr algn="ctr"/>
            <a:r>
              <a:rPr lang="el-GR" sz="3600" dirty="0">
                <a:latin typeface="Times New Roman" panose="02020603050405020304" pitchFamily="18" charset="0"/>
                <a:cs typeface="Times New Roman" panose="02020603050405020304" pitchFamily="18" charset="0"/>
              </a:rPr>
              <a:t>Στατιστικά δεδομένα σχετιζόμενα με</a:t>
            </a:r>
            <a:br>
              <a:rPr lang="el-GR" sz="3600" dirty="0">
                <a:latin typeface="Times New Roman" panose="02020603050405020304" pitchFamily="18" charset="0"/>
                <a:cs typeface="Times New Roman" panose="02020603050405020304" pitchFamily="18" charset="0"/>
              </a:rPr>
            </a:br>
            <a:r>
              <a:rPr lang="el-GR" sz="3600" dirty="0">
                <a:latin typeface="Times New Roman" panose="02020603050405020304" pitchFamily="18" charset="0"/>
                <a:cs typeface="Times New Roman" panose="02020603050405020304" pitchFamily="18" charset="0"/>
              </a:rPr>
              <a:t> σεξουαλική υγεία</a:t>
            </a:r>
            <a:endParaRPr lang="el-GR" sz="3600" dirty="0"/>
          </a:p>
        </p:txBody>
      </p:sp>
      <p:sp>
        <p:nvSpPr>
          <p:cNvPr id="3" name="Θέση περιεχομένου 2">
            <a:extLst>
              <a:ext uri="{FF2B5EF4-FFF2-40B4-BE49-F238E27FC236}">
                <a16:creationId xmlns:a16="http://schemas.microsoft.com/office/drawing/2014/main" id="{39EBF6B4-24B3-474C-926A-AD03D1827AEB}"/>
              </a:ext>
            </a:extLst>
          </p:cNvPr>
          <p:cNvSpPr>
            <a:spLocks noGrp="1"/>
          </p:cNvSpPr>
          <p:nvPr>
            <p:ph idx="1"/>
          </p:nvPr>
        </p:nvSpPr>
        <p:spPr>
          <a:xfrm>
            <a:off x="609600" y="1814051"/>
            <a:ext cx="10972800" cy="4940709"/>
          </a:xfrm>
        </p:spPr>
        <p:txBody>
          <a:bodyPr>
            <a:normAutofit lnSpcReduction="10000"/>
          </a:bodyPr>
          <a:lstStyle/>
          <a:p>
            <a:pPr>
              <a:buFont typeface="Wingdings" panose="05000000000000000000" pitchFamily="2" charset="2"/>
              <a:buChar char="v"/>
            </a:pPr>
            <a:r>
              <a:rPr lang="el-GR" i="1" dirty="0">
                <a:latin typeface="Times New Roman" panose="02020603050405020304" pitchFamily="18" charset="0"/>
                <a:cs typeface="Times New Roman" panose="02020603050405020304" pitchFamily="18" charset="0"/>
              </a:rPr>
              <a:t>Σεξουαλική κακοποίηση </a:t>
            </a:r>
          </a:p>
          <a:p>
            <a:pPr marL="109728" indent="0">
              <a:buNone/>
            </a:pPr>
            <a:endParaRPr lang="el-GR" i="1" dirty="0">
              <a:latin typeface="Times New Roman" panose="02020603050405020304" pitchFamily="18" charset="0"/>
              <a:cs typeface="Times New Roman" panose="02020603050405020304" pitchFamily="18" charset="0"/>
            </a:endParaRPr>
          </a:p>
          <a:p>
            <a:pPr>
              <a:spcAft>
                <a:spcPts val="1200"/>
              </a:spcAft>
              <a:buFont typeface="Arial" panose="020B0604020202020204" pitchFamily="34" charset="0"/>
              <a:buChar char="•"/>
            </a:pPr>
            <a:r>
              <a:rPr lang="el-GR" sz="2600" dirty="0">
                <a:latin typeface="Times New Roman" panose="02020603050405020304" pitchFamily="18" charset="0"/>
                <a:cs typeface="Times New Roman" panose="02020603050405020304" pitchFamily="18" charset="0"/>
              </a:rPr>
              <a:t>1 δισεκατομμύριο παιδιά ηλικίας 2-17 χρονών έχουν βιώσει στο παρελθόν κάποια μορφή βίας (σεξουαλική, φυσική κ.α.) </a:t>
            </a:r>
            <a:r>
              <a:rPr lang="el-GR" sz="2400" dirty="0">
                <a:latin typeface="Times New Roman" panose="02020603050405020304" pitchFamily="18" charset="0"/>
                <a:cs typeface="Times New Roman" panose="02020603050405020304" pitchFamily="18" charset="0"/>
              </a:rPr>
              <a:t>(WHO, 2018b). </a:t>
            </a:r>
          </a:p>
          <a:p>
            <a:pPr>
              <a:spcAft>
                <a:spcPts val="1200"/>
              </a:spcAft>
              <a:buFont typeface="Arial" panose="020B0604020202020204" pitchFamily="34" charset="0"/>
              <a:buChar char="•"/>
            </a:pPr>
            <a:r>
              <a:rPr lang="el-GR" sz="2600" dirty="0">
                <a:latin typeface="Times New Roman" panose="02020603050405020304" pitchFamily="18" charset="0"/>
                <a:cs typeface="Times New Roman" panose="02020603050405020304" pitchFamily="18" charset="0"/>
              </a:rPr>
              <a:t>20% των γυναικών και 5-10% των ανδρών έχουν υπάρξει θύματα σεξουαλικής βίας ως παιδιά.</a:t>
            </a:r>
            <a:r>
              <a:rPr lang="en-US" sz="26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(UNESCO, 2018). </a:t>
            </a:r>
            <a:r>
              <a:rPr lang="el-GR" sz="2400" dirty="0">
                <a:latin typeface="Times New Roman" panose="02020603050405020304" pitchFamily="18" charset="0"/>
                <a:cs typeface="Times New Roman" panose="02020603050405020304" pitchFamily="18" charset="0"/>
              </a:rPr>
              <a:t> </a:t>
            </a:r>
          </a:p>
          <a:p>
            <a:pPr>
              <a:spcAft>
                <a:spcPts val="1200"/>
              </a:spcAft>
              <a:buFont typeface="Arial" panose="020B0604020202020204" pitchFamily="34" charset="0"/>
              <a:buChar char="•"/>
            </a:pPr>
            <a:r>
              <a:rPr lang="el-GR" sz="2600" dirty="0">
                <a:latin typeface="Times New Roman" panose="02020603050405020304" pitchFamily="18" charset="0"/>
                <a:cs typeface="Times New Roman" panose="02020603050405020304" pitchFamily="18" charset="0"/>
              </a:rPr>
              <a:t>1 στα 10 κορίτσια κάτω των 20 ετών παγκοσμίως, αναφέρει ότι έχει βιώσει σεξουαλική βία </a:t>
            </a:r>
            <a:r>
              <a:rPr lang="el-GR" sz="2400" dirty="0">
                <a:latin typeface="Times New Roman" panose="02020603050405020304" pitchFamily="18" charset="0"/>
                <a:cs typeface="Times New Roman" panose="02020603050405020304" pitchFamily="18" charset="0"/>
              </a:rPr>
              <a:t>(WHO, 2018c).</a:t>
            </a:r>
          </a:p>
          <a:p>
            <a:pPr>
              <a:spcAft>
                <a:spcPts val="1200"/>
              </a:spcAft>
              <a:buFont typeface="Arial" panose="020B0604020202020204" pitchFamily="34" charset="0"/>
              <a:buChar char="•"/>
            </a:pPr>
            <a:r>
              <a:rPr lang="el-GR" sz="2600" dirty="0">
                <a:latin typeface="Times New Roman" panose="02020603050405020304" pitchFamily="18" charset="0"/>
                <a:cs typeface="Times New Roman" panose="02020603050405020304" pitchFamily="18" charset="0"/>
              </a:rPr>
              <a:t>120 εκατομμύρια κορίτσια παγκοσμίως έχουν βιώσει αναγκαστική επαφή ή άλλες αναγκαστικές σεξουαλικές πράξεις ή οποιαδήποτε άλλη μορφή ενδοοικογενειακής βίας κάποια στιγμή στη ζωή τους </a:t>
            </a:r>
            <a:r>
              <a:rPr lang="en-US" sz="2400" dirty="0">
                <a:latin typeface="Times New Roman" panose="02020603050405020304" pitchFamily="18" charset="0"/>
                <a:cs typeface="Times New Roman" panose="02020603050405020304" pitchFamily="18" charset="0"/>
              </a:rPr>
              <a:t>(UNESCO, 2018). </a:t>
            </a:r>
            <a:endParaRPr lang="el-G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428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FE495D-85A3-4754-9B2E-FCE957FBECA1}"/>
              </a:ext>
            </a:extLst>
          </p:cNvPr>
          <p:cNvSpPr>
            <a:spLocks noGrp="1"/>
          </p:cNvSpPr>
          <p:nvPr>
            <p:ph type="title"/>
          </p:nvPr>
        </p:nvSpPr>
        <p:spPr>
          <a:xfrm>
            <a:off x="609600" y="589935"/>
            <a:ext cx="10972800" cy="1179871"/>
          </a:xfrm>
        </p:spPr>
        <p:txBody>
          <a:bodyPr>
            <a:normAutofit fontScale="90000"/>
          </a:bodyPr>
          <a:lstStyle/>
          <a:p>
            <a:pPr algn="ctr"/>
            <a:r>
              <a:rPr lang="el-GR" sz="4000" dirty="0">
                <a:latin typeface="Times New Roman" panose="02020603050405020304" pitchFamily="18" charset="0"/>
                <a:cs typeface="Times New Roman" panose="02020603050405020304" pitchFamily="18" charset="0"/>
              </a:rPr>
              <a:t>Στατιστικά δεδομένα σχετιζόμενα με</a:t>
            </a:r>
            <a:br>
              <a:rPr lang="el-GR" sz="4000" dirty="0">
                <a:latin typeface="Times New Roman" panose="02020603050405020304" pitchFamily="18" charset="0"/>
                <a:cs typeface="Times New Roman" panose="02020603050405020304" pitchFamily="18" charset="0"/>
              </a:rPr>
            </a:br>
            <a:r>
              <a:rPr lang="el-GR" sz="4000" dirty="0">
                <a:latin typeface="Times New Roman" panose="02020603050405020304" pitchFamily="18" charset="0"/>
                <a:cs typeface="Times New Roman" panose="02020603050405020304" pitchFamily="18" charset="0"/>
              </a:rPr>
              <a:t> σεξουαλική υγεία</a:t>
            </a:r>
            <a:endParaRPr lang="el-GR" dirty="0"/>
          </a:p>
        </p:txBody>
      </p:sp>
      <p:sp>
        <p:nvSpPr>
          <p:cNvPr id="3" name="Θέση περιεχομένου 2">
            <a:extLst>
              <a:ext uri="{FF2B5EF4-FFF2-40B4-BE49-F238E27FC236}">
                <a16:creationId xmlns:a16="http://schemas.microsoft.com/office/drawing/2014/main" id="{636CBFE4-7C24-49AF-BCB9-32FDD26244D2}"/>
              </a:ext>
            </a:extLst>
          </p:cNvPr>
          <p:cNvSpPr>
            <a:spLocks noGrp="1"/>
          </p:cNvSpPr>
          <p:nvPr>
            <p:ph idx="1"/>
          </p:nvPr>
        </p:nvSpPr>
        <p:spPr>
          <a:xfrm>
            <a:off x="609600" y="1769806"/>
            <a:ext cx="10972800" cy="4804730"/>
          </a:xfrm>
        </p:spPr>
        <p:txBody>
          <a:bodyPr>
            <a:normAutofit fontScale="92500" lnSpcReduction="10000"/>
          </a:bodyPr>
          <a:lstStyle/>
          <a:p>
            <a:pPr>
              <a:buFont typeface="Wingdings" panose="05000000000000000000" pitchFamily="2" charset="2"/>
              <a:buChar char="v"/>
            </a:pPr>
            <a:r>
              <a:rPr lang="el-GR" dirty="0"/>
              <a:t> </a:t>
            </a:r>
            <a:r>
              <a:rPr lang="en-US" i="1" dirty="0"/>
              <a:t>HIV- AIDS</a:t>
            </a:r>
            <a:endParaRPr lang="el-GR" i="1" dirty="0"/>
          </a:p>
          <a:p>
            <a:pPr marL="109728" indent="0">
              <a:buNone/>
            </a:pPr>
            <a:endParaRPr lang="el-GR" dirty="0"/>
          </a:p>
          <a:p>
            <a:pPr>
              <a:lnSpc>
                <a:spcPct val="110000"/>
              </a:lnSpc>
              <a:spcAft>
                <a:spcPts val="1200"/>
              </a:spcAft>
            </a:pPr>
            <a:r>
              <a:rPr lang="el-GR" dirty="0">
                <a:latin typeface="Times New Roman" panose="02020603050405020304" pitchFamily="18" charset="0"/>
                <a:cs typeface="Times New Roman" panose="02020603050405020304" pitchFamily="18" charset="0"/>
              </a:rPr>
              <a:t>2010-2016 μείωση των νέων μολύνσεων από τον ιό του HIV στις ηλικιακές κατηγορίες 15-24 και των δύο φύλων σε όλες τις περιοχές εκτός από την κεντρική Ασία και την Ανατολική Ευρώπη </a:t>
            </a:r>
            <a:r>
              <a:rPr lang="el-GR" sz="2600" dirty="0">
                <a:latin typeface="Times New Roman" panose="02020603050405020304" pitchFamily="18" charset="0"/>
                <a:cs typeface="Times New Roman" panose="02020603050405020304" pitchFamily="18" charset="0"/>
              </a:rPr>
              <a:t>(UNAIDS, 2017).</a:t>
            </a:r>
          </a:p>
          <a:p>
            <a:pPr>
              <a:lnSpc>
                <a:spcPct val="110000"/>
              </a:lnSpc>
              <a:spcAft>
                <a:spcPts val="1200"/>
              </a:spcAft>
            </a:pPr>
            <a:r>
              <a:rPr lang="el-GR" dirty="0">
                <a:latin typeface="Times New Roman" panose="02020603050405020304" pitchFamily="18" charset="0"/>
                <a:cs typeface="Times New Roman" panose="02020603050405020304" pitchFamily="18" charset="0"/>
              </a:rPr>
              <a:t>2015 το HIV και το AIDS σε παγκόσμιο επίπεδο αποτελούν την 9</a:t>
            </a:r>
            <a:r>
              <a:rPr lang="el-GR" baseline="30000" dirty="0">
                <a:latin typeface="Times New Roman" panose="02020603050405020304" pitchFamily="18" charset="0"/>
                <a:cs typeface="Times New Roman" panose="02020603050405020304" pitchFamily="18" charset="0"/>
              </a:rPr>
              <a:t>η</a:t>
            </a:r>
            <a:r>
              <a:rPr lang="el-GR" dirty="0">
                <a:latin typeface="Times New Roman" panose="02020603050405020304" pitchFamily="18" charset="0"/>
                <a:cs typeface="Times New Roman" panose="02020603050405020304" pitchFamily="18" charset="0"/>
              </a:rPr>
              <a:t>  αιτία θανάτου στους νέους ηλικίας 10-19 ετών </a:t>
            </a:r>
            <a:r>
              <a:rPr lang="el-GR" sz="2600" dirty="0">
                <a:latin typeface="Times New Roman" panose="02020603050405020304" pitchFamily="18" charset="0"/>
                <a:cs typeface="Times New Roman" panose="02020603050405020304" pitchFamily="18" charset="0"/>
              </a:rPr>
              <a:t>(WHO, 2017).</a:t>
            </a:r>
          </a:p>
          <a:p>
            <a:pPr>
              <a:lnSpc>
                <a:spcPct val="110000"/>
              </a:lnSpc>
              <a:spcAft>
                <a:spcPts val="1200"/>
              </a:spcAft>
            </a:pPr>
            <a:r>
              <a:rPr lang="el-GR" dirty="0">
                <a:latin typeface="Times New Roman" panose="02020603050405020304" pitchFamily="18" charset="0"/>
                <a:cs typeface="Times New Roman" panose="02020603050405020304" pitchFamily="18" charset="0"/>
              </a:rPr>
              <a:t>30% στις νέες γυναίκες και το 36% στους νέους άντρες (ηλικίας 15-24 ετών), έχει πλήρη και σωστή γνώση για τους τρόπους πρόληψης του ιού του HIV σε 37 χώρες </a:t>
            </a:r>
            <a:r>
              <a:rPr lang="el-GR" sz="2600" dirty="0">
                <a:latin typeface="Times New Roman" panose="02020603050405020304" pitchFamily="18" charset="0"/>
                <a:cs typeface="Times New Roman" panose="02020603050405020304" pitchFamily="18" charset="0"/>
              </a:rPr>
              <a:t>(UNAIDS, 2017).</a:t>
            </a:r>
          </a:p>
          <a:p>
            <a:endParaRPr lang="el-GR" dirty="0"/>
          </a:p>
        </p:txBody>
      </p:sp>
    </p:spTree>
    <p:extLst>
      <p:ext uri="{BB962C8B-B14F-4D97-AF65-F5344CB8AC3E}">
        <p14:creationId xmlns:p14="http://schemas.microsoft.com/office/powerpoint/2010/main" val="32756422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0B544E-F524-4658-BC0C-9643FC739C8A}"/>
              </a:ext>
            </a:extLst>
          </p:cNvPr>
          <p:cNvSpPr>
            <a:spLocks noGrp="1"/>
          </p:cNvSpPr>
          <p:nvPr>
            <p:ph type="title"/>
          </p:nvPr>
        </p:nvSpPr>
        <p:spPr>
          <a:xfrm>
            <a:off x="609600" y="634181"/>
            <a:ext cx="10972800" cy="1076631"/>
          </a:xfrm>
        </p:spPr>
        <p:txBody>
          <a:bodyPr>
            <a:normAutofit fontScale="90000"/>
          </a:bodyPr>
          <a:lstStyle/>
          <a:p>
            <a:pPr algn="ctr"/>
            <a:r>
              <a:rPr lang="el-GR" sz="4000" dirty="0">
                <a:latin typeface="Times New Roman" panose="02020603050405020304" pitchFamily="18" charset="0"/>
                <a:cs typeface="Times New Roman" panose="02020603050405020304" pitchFamily="18" charset="0"/>
              </a:rPr>
              <a:t>Στατιστικά δεδομένα σχετιζόμενα με</a:t>
            </a:r>
            <a:br>
              <a:rPr lang="el-GR" sz="4000" dirty="0">
                <a:latin typeface="Times New Roman" panose="02020603050405020304" pitchFamily="18" charset="0"/>
                <a:cs typeface="Times New Roman" panose="02020603050405020304" pitchFamily="18" charset="0"/>
              </a:rPr>
            </a:br>
            <a:r>
              <a:rPr lang="el-GR" sz="4000" dirty="0">
                <a:latin typeface="Times New Roman" panose="02020603050405020304" pitchFamily="18" charset="0"/>
                <a:cs typeface="Times New Roman" panose="02020603050405020304" pitchFamily="18" charset="0"/>
              </a:rPr>
              <a:t> σεξουαλική υγεία</a:t>
            </a:r>
            <a:endParaRPr lang="el-GR" dirty="0"/>
          </a:p>
        </p:txBody>
      </p:sp>
      <p:sp>
        <p:nvSpPr>
          <p:cNvPr id="3" name="Θέση περιεχομένου 2">
            <a:extLst>
              <a:ext uri="{FF2B5EF4-FFF2-40B4-BE49-F238E27FC236}">
                <a16:creationId xmlns:a16="http://schemas.microsoft.com/office/drawing/2014/main" id="{539BAEC0-3B0C-474F-B22F-9724D2767E40}"/>
              </a:ext>
            </a:extLst>
          </p:cNvPr>
          <p:cNvSpPr>
            <a:spLocks noGrp="1"/>
          </p:cNvSpPr>
          <p:nvPr>
            <p:ph idx="1"/>
          </p:nvPr>
        </p:nvSpPr>
        <p:spPr/>
        <p:txBody>
          <a:bodyPr>
            <a:normAutofit fontScale="25000" lnSpcReduction="20000"/>
          </a:bodyPr>
          <a:lstStyle/>
          <a:p>
            <a:pPr>
              <a:buFont typeface="Wingdings" panose="05000000000000000000" pitchFamily="2" charset="2"/>
              <a:buChar char="v"/>
            </a:pPr>
            <a:r>
              <a:rPr lang="el-GR" sz="10400" i="1" dirty="0">
                <a:latin typeface="Times New Roman" panose="02020603050405020304" pitchFamily="18" charset="0"/>
                <a:cs typeface="Times New Roman" panose="02020603050405020304" pitchFamily="18" charset="0"/>
              </a:rPr>
              <a:t>Σεξουαλικώς μεταδιδόμενα νοσήματα</a:t>
            </a:r>
          </a:p>
          <a:p>
            <a:pPr marL="109728" indent="0">
              <a:buNone/>
            </a:pPr>
            <a:endParaRPr lang="el-GR" sz="10400" dirty="0">
              <a:latin typeface="Times New Roman" panose="02020603050405020304" pitchFamily="18" charset="0"/>
              <a:cs typeface="Times New Roman" panose="02020603050405020304" pitchFamily="18" charset="0"/>
            </a:endParaRPr>
          </a:p>
          <a:p>
            <a:pPr>
              <a:spcAft>
                <a:spcPts val="1200"/>
              </a:spcAft>
            </a:pPr>
            <a:r>
              <a:rPr lang="el-GR" sz="10400" dirty="0">
                <a:latin typeface="Times New Roman" panose="02020603050405020304" pitchFamily="18" charset="0"/>
                <a:cs typeface="Times New Roman" panose="02020603050405020304" pitchFamily="18" charset="0"/>
              </a:rPr>
              <a:t>Η επίπτωση των Σ.Μ.Ν. (</a:t>
            </a:r>
            <a:r>
              <a:rPr lang="el-GR" sz="10400" dirty="0" err="1">
                <a:latin typeface="Times New Roman" panose="02020603050405020304" pitchFamily="18" charset="0"/>
                <a:cs typeface="Times New Roman" panose="02020603050405020304" pitchFamily="18" charset="0"/>
              </a:rPr>
              <a:t>χλαμύδια</a:t>
            </a:r>
            <a:r>
              <a:rPr lang="el-GR" sz="10400" dirty="0">
                <a:latin typeface="Times New Roman" panose="02020603050405020304" pitchFamily="18" charset="0"/>
                <a:cs typeface="Times New Roman" panose="02020603050405020304" pitchFamily="18" charset="0"/>
              </a:rPr>
              <a:t>, γονόρροια, σύφιλη) έχει αυξηθεί τα τελευταία 10 χρόνια σε αρκετές Ευρωπαϊκές χώρες </a:t>
            </a:r>
            <a:r>
              <a:rPr lang="el-GR" sz="9600" dirty="0">
                <a:latin typeface="Times New Roman" panose="02020603050405020304" pitchFamily="18" charset="0"/>
                <a:cs typeface="Times New Roman" panose="02020603050405020304" pitchFamily="18" charset="0"/>
              </a:rPr>
              <a:t>(WHO, 2016a). </a:t>
            </a:r>
          </a:p>
          <a:p>
            <a:pPr>
              <a:spcAft>
                <a:spcPts val="1200"/>
              </a:spcAft>
            </a:pPr>
            <a:r>
              <a:rPr lang="el-GR" sz="10400" dirty="0">
                <a:latin typeface="Times New Roman" panose="02020603050405020304" pitchFamily="18" charset="0"/>
                <a:cs typeface="Times New Roman" panose="02020603050405020304" pitchFamily="18" charset="0"/>
              </a:rPr>
              <a:t>Το 2012 είχαμε 357 εκατομμύρια νέες περιπτώσεις θεραπευμένων Σ.Μ.Ν </a:t>
            </a:r>
            <a:r>
              <a:rPr lang="el-GR" sz="9600" dirty="0">
                <a:latin typeface="Times New Roman" panose="02020603050405020304" pitchFamily="18" charset="0"/>
                <a:cs typeface="Times New Roman" panose="02020603050405020304" pitchFamily="18" charset="0"/>
              </a:rPr>
              <a:t>(WHO, 2016) </a:t>
            </a:r>
          </a:p>
          <a:p>
            <a:pPr>
              <a:spcAft>
                <a:spcPts val="1200"/>
              </a:spcAft>
            </a:pPr>
            <a:r>
              <a:rPr lang="el-GR" sz="10400" dirty="0">
                <a:latin typeface="Times New Roman" panose="02020603050405020304" pitchFamily="18" charset="0"/>
                <a:cs typeface="Times New Roman" panose="02020603050405020304" pitchFamily="18" charset="0"/>
              </a:rPr>
              <a:t>Στις 333 εκατομμύρια νέες περιπτώσεις θεραπευμένων Σ.Μ.Ν. που θα προκύψουν παγκοσμίως, τα υψηλότερα ποσοστά προέρχονται στις ηλικίες 20-24 ετών και ακολουθούν οι ηλικίες 15-19 ετών</a:t>
            </a:r>
            <a:r>
              <a:rPr lang="el-GR" sz="9600" dirty="0">
                <a:latin typeface="Times New Roman" panose="02020603050405020304" pitchFamily="18" charset="0"/>
                <a:cs typeface="Times New Roman" panose="02020603050405020304" pitchFamily="18" charset="0"/>
              </a:rPr>
              <a:t>. (</a:t>
            </a:r>
            <a:r>
              <a:rPr lang="en-US" sz="9600" dirty="0">
                <a:latin typeface="Times New Roman" panose="02020603050405020304" pitchFamily="18" charset="0"/>
                <a:cs typeface="Times New Roman" panose="02020603050405020304" pitchFamily="18" charset="0"/>
              </a:rPr>
              <a:t>UNESCO</a:t>
            </a:r>
            <a:r>
              <a:rPr lang="el-GR" sz="9600" dirty="0">
                <a:latin typeface="Times New Roman" panose="02020603050405020304" pitchFamily="18" charset="0"/>
                <a:cs typeface="Times New Roman" panose="02020603050405020304" pitchFamily="18" charset="0"/>
              </a:rPr>
              <a:t>, </a:t>
            </a:r>
            <a:r>
              <a:rPr lang="en-US" sz="9600" dirty="0">
                <a:latin typeface="Times New Roman" panose="02020603050405020304" pitchFamily="18" charset="0"/>
                <a:cs typeface="Times New Roman" panose="02020603050405020304" pitchFamily="18" charset="0"/>
              </a:rPr>
              <a:t>2018)</a:t>
            </a:r>
            <a:r>
              <a:rPr lang="el-GR" sz="9600" dirty="0">
                <a:latin typeface="Times New Roman" panose="02020603050405020304" pitchFamily="18" charset="0"/>
                <a:cs typeface="Times New Roman" panose="02020603050405020304" pitchFamily="18" charset="0"/>
              </a:rPr>
              <a:t>.</a:t>
            </a:r>
          </a:p>
          <a:p>
            <a:pPr>
              <a:spcAft>
                <a:spcPts val="1200"/>
              </a:spcAft>
            </a:pPr>
            <a:r>
              <a:rPr lang="el-GR" sz="10400" dirty="0">
                <a:latin typeface="Times New Roman" panose="02020603050405020304" pitchFamily="18" charset="0"/>
                <a:cs typeface="Times New Roman" panose="02020603050405020304" pitchFamily="18" charset="0"/>
              </a:rPr>
              <a:t>Ένας στους 20 νέους θα αποκτά Σ.Μ.Ν. ετησίως εξαιρώντας από αυτή την κατηγορία τον ιό του HIV και άλλων ιογενών λοιμώξεων. (</a:t>
            </a:r>
            <a:r>
              <a:rPr lang="en-US" sz="9600" dirty="0">
                <a:latin typeface="Times New Roman" panose="02020603050405020304" pitchFamily="18" charset="0"/>
                <a:cs typeface="Times New Roman" panose="02020603050405020304" pitchFamily="18" charset="0"/>
              </a:rPr>
              <a:t>UNESCO</a:t>
            </a:r>
            <a:r>
              <a:rPr lang="el-GR" sz="9600" dirty="0">
                <a:latin typeface="Times New Roman" panose="02020603050405020304" pitchFamily="18" charset="0"/>
                <a:cs typeface="Times New Roman" panose="02020603050405020304" pitchFamily="18" charset="0"/>
              </a:rPr>
              <a:t>, </a:t>
            </a:r>
            <a:r>
              <a:rPr lang="en-US" sz="9600" dirty="0">
                <a:latin typeface="Times New Roman" panose="02020603050405020304" pitchFamily="18" charset="0"/>
                <a:cs typeface="Times New Roman" panose="02020603050405020304" pitchFamily="18" charset="0"/>
              </a:rPr>
              <a:t>2018)</a:t>
            </a:r>
            <a:r>
              <a:rPr lang="el-GR" sz="9600" dirty="0">
                <a:latin typeface="Times New Roman" panose="02020603050405020304" pitchFamily="18" charset="0"/>
                <a:cs typeface="Times New Roman" panose="02020603050405020304" pitchFamily="18" charset="0"/>
              </a:rPr>
              <a:t>.</a:t>
            </a:r>
          </a:p>
          <a:p>
            <a:endParaRPr lang="el-GR" dirty="0"/>
          </a:p>
        </p:txBody>
      </p:sp>
    </p:spTree>
    <p:extLst>
      <p:ext uri="{BB962C8B-B14F-4D97-AF65-F5344CB8AC3E}">
        <p14:creationId xmlns:p14="http://schemas.microsoft.com/office/powerpoint/2010/main" val="26203268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FBC479-1A13-4906-A4B8-17211104A4D9}"/>
              </a:ext>
            </a:extLst>
          </p:cNvPr>
          <p:cNvSpPr>
            <a:spLocks noGrp="1"/>
          </p:cNvSpPr>
          <p:nvPr>
            <p:ph type="title"/>
          </p:nvPr>
        </p:nvSpPr>
        <p:spPr>
          <a:xfrm>
            <a:off x="609600" y="677917"/>
            <a:ext cx="10972800" cy="693683"/>
          </a:xfrm>
        </p:spPr>
        <p:txBody>
          <a:bodyPr>
            <a:normAutofit/>
          </a:bodyPr>
          <a:lstStyle/>
          <a:p>
            <a:pPr algn="ctr"/>
            <a:r>
              <a:rPr lang="el-GR" sz="3200" dirty="0">
                <a:latin typeface="Times New Roman" panose="02020603050405020304" pitchFamily="18" charset="0"/>
                <a:cs typeface="Times New Roman" panose="02020603050405020304" pitchFamily="18" charset="0"/>
              </a:rPr>
              <a:t>Σεξουαλική &amp; αντισυλληπτική συμπεριφορά νέων στην Ευρώπη</a:t>
            </a:r>
          </a:p>
        </p:txBody>
      </p:sp>
      <p:pic>
        <p:nvPicPr>
          <p:cNvPr id="5" name="Θέση περιεχομένου 4" descr="Εικόνα που περιέχει πίνακας&#10;&#10;Περιγραφή που δημιουργήθηκε αυτόματα">
            <a:extLst>
              <a:ext uri="{FF2B5EF4-FFF2-40B4-BE49-F238E27FC236}">
                <a16:creationId xmlns:a16="http://schemas.microsoft.com/office/drawing/2014/main" id="{9A8C01E9-0C19-4F45-B84F-7966DBC5254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290918"/>
            <a:ext cx="10972800" cy="5486400"/>
          </a:xfrm>
        </p:spPr>
      </p:pic>
    </p:spTree>
    <p:extLst>
      <p:ext uri="{BB962C8B-B14F-4D97-AF65-F5344CB8AC3E}">
        <p14:creationId xmlns:p14="http://schemas.microsoft.com/office/powerpoint/2010/main" val="32451460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64B499-4AAD-49B7-AA6C-52522D08C0E2}"/>
              </a:ext>
            </a:extLst>
          </p:cNvPr>
          <p:cNvSpPr>
            <a:spLocks noGrp="1"/>
          </p:cNvSpPr>
          <p:nvPr>
            <p:ph type="title"/>
          </p:nvPr>
        </p:nvSpPr>
        <p:spPr>
          <a:xfrm>
            <a:off x="609600" y="693174"/>
            <a:ext cx="10972800" cy="1076632"/>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Σεξουαλική συμπεριφορά των νέων στην Ελλάδα</a:t>
            </a:r>
            <a:br>
              <a:rPr lang="el-GR" dirty="0">
                <a:latin typeface="Times New Roman" panose="02020603050405020304" pitchFamily="18" charset="0"/>
                <a:cs typeface="Times New Roman" panose="02020603050405020304" pitchFamily="18" charset="0"/>
              </a:rPr>
            </a:br>
            <a:r>
              <a:rPr lang="el-GR" sz="2700" dirty="0">
                <a:latin typeface="Times New Roman" panose="02020603050405020304" pitchFamily="18" charset="0"/>
                <a:cs typeface="Times New Roman" panose="02020603050405020304" pitchFamily="18" charset="0"/>
              </a:rPr>
              <a:t>(HBSC </a:t>
            </a:r>
            <a:r>
              <a:rPr lang="el-GR" sz="2700" dirty="0" err="1">
                <a:latin typeface="Times New Roman" panose="02020603050405020304" pitchFamily="18" charset="0"/>
                <a:cs typeface="Times New Roman" panose="02020603050405020304" pitchFamily="18" charset="0"/>
              </a:rPr>
              <a:t>Study</a:t>
            </a:r>
            <a:r>
              <a:rPr lang="el-GR" sz="2700" dirty="0">
                <a:latin typeface="Times New Roman" panose="02020603050405020304" pitchFamily="18" charset="0"/>
                <a:cs typeface="Times New Roman" panose="02020603050405020304" pitchFamily="18" charset="0"/>
              </a:rPr>
              <a:t> 2016,στοιχεία για 2014-2015)</a:t>
            </a:r>
            <a:br>
              <a:rPr lang="el-GR" sz="2700" dirty="0">
                <a:latin typeface="Times New Roman" panose="02020603050405020304" pitchFamily="18" charset="0"/>
                <a:cs typeface="Times New Roman" panose="02020603050405020304" pitchFamily="18" charset="0"/>
              </a:rPr>
            </a:br>
            <a:endParaRPr lang="el-GR" sz="2700" dirty="0"/>
          </a:p>
        </p:txBody>
      </p:sp>
      <p:sp>
        <p:nvSpPr>
          <p:cNvPr id="3" name="Θέση περιεχομένου 2">
            <a:extLst>
              <a:ext uri="{FF2B5EF4-FFF2-40B4-BE49-F238E27FC236}">
                <a16:creationId xmlns:a16="http://schemas.microsoft.com/office/drawing/2014/main" id="{B3D90BB6-5184-421A-B9AD-CF89E2EA2197}"/>
              </a:ext>
            </a:extLst>
          </p:cNvPr>
          <p:cNvSpPr>
            <a:spLocks noGrp="1"/>
          </p:cNvSpPr>
          <p:nvPr>
            <p:ph idx="1"/>
          </p:nvPr>
        </p:nvSpPr>
        <p:spPr>
          <a:xfrm>
            <a:off x="609600" y="1769806"/>
            <a:ext cx="10972800" cy="4804730"/>
          </a:xfrm>
        </p:spPr>
        <p:txBody>
          <a:bodyPr>
            <a:normAutofit/>
          </a:bodyPr>
          <a:lstStyle/>
          <a:p>
            <a:pPr marL="109728" indent="0">
              <a:spcAft>
                <a:spcPts val="1200"/>
              </a:spcAft>
              <a:buNone/>
            </a:pPr>
            <a:endParaRPr lang="el-GR" sz="2600" dirty="0">
              <a:latin typeface="Times New Roman" panose="02020603050405020304" pitchFamily="18" charset="0"/>
              <a:cs typeface="Times New Roman" panose="02020603050405020304" pitchFamily="18" charset="0"/>
            </a:endParaRPr>
          </a:p>
          <a:p>
            <a:pPr>
              <a:spcAft>
                <a:spcPts val="1200"/>
              </a:spcAft>
            </a:pPr>
            <a:r>
              <a:rPr lang="el-GR" sz="2600" dirty="0">
                <a:latin typeface="Times New Roman" panose="02020603050405020304" pitchFamily="18" charset="0"/>
                <a:cs typeface="Times New Roman" panose="02020603050405020304" pitchFamily="18" charset="0"/>
              </a:rPr>
              <a:t>Η Ελλάδα κατέχει ένα από τα υψηλότερα ποσοστά αμβλώσεων παγκοσμίως και την </a:t>
            </a:r>
            <a:r>
              <a:rPr lang="el-GR" sz="2600" b="1" dirty="0">
                <a:latin typeface="Times New Roman" panose="02020603050405020304" pitchFamily="18" charset="0"/>
                <a:cs typeface="Times New Roman" panose="02020603050405020304" pitchFamily="18" charset="0"/>
              </a:rPr>
              <a:t>πρώτη</a:t>
            </a:r>
            <a:r>
              <a:rPr lang="el-GR" sz="2600" dirty="0">
                <a:latin typeface="Times New Roman" panose="02020603050405020304" pitchFamily="18" charset="0"/>
                <a:cs typeface="Times New Roman" panose="02020603050405020304" pitchFamily="18" charset="0"/>
              </a:rPr>
              <a:t> θέση στις Ευρωπαϊκές χώρες όπου κατά μέσο όρο τα ποσοστά των αμβλώσεων αντιπροσωπεύουν περίπου μόνο το ένα πέμπτο του αριθμού των ζωντανών γεννήσεων. </a:t>
            </a:r>
          </a:p>
          <a:p>
            <a:pPr>
              <a:spcAft>
                <a:spcPts val="1200"/>
              </a:spcAft>
            </a:pPr>
            <a:r>
              <a:rPr lang="el-GR" sz="2600" dirty="0">
                <a:latin typeface="Times New Roman" panose="02020603050405020304" pitchFamily="18" charset="0"/>
                <a:cs typeface="Times New Roman" panose="02020603050405020304" pitchFamily="18" charset="0"/>
              </a:rPr>
              <a:t>Μία στις τέσσερις γυναίκες σε αναπαραγωγική ηλικία είχαν μία ανεπιθύμητη εγκυμοσύνη, η οποία κατέληξε σε άμβλωση. Πολλές από τις αμβλώσεις αυτές σχετίζονται με </a:t>
            </a:r>
            <a:r>
              <a:rPr lang="el-GR" sz="2600" dirty="0" err="1">
                <a:latin typeface="Times New Roman" panose="02020603050405020304" pitchFamily="18" charset="0"/>
                <a:cs typeface="Times New Roman" panose="02020603050405020304" pitchFamily="18" charset="0"/>
              </a:rPr>
              <a:t>έφηβες</a:t>
            </a:r>
            <a:r>
              <a:rPr lang="el-GR" sz="2600" dirty="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a:t>
            </a:r>
            <a:r>
              <a:rPr lang="fr-FR" sz="2400" dirty="0" err="1">
                <a:latin typeface="Times New Roman" panose="02020603050405020304" pitchFamily="18" charset="0"/>
                <a:cs typeface="Times New Roman" panose="02020603050405020304" pitchFamily="18" charset="0"/>
              </a:rPr>
              <a:t>Kapolou</a:t>
            </a:r>
            <a:r>
              <a:rPr lang="fr-FR" sz="2400" dirty="0">
                <a:latin typeface="Times New Roman" panose="02020603050405020304" pitchFamily="18" charset="0"/>
                <a:cs typeface="Times New Roman" panose="02020603050405020304" pitchFamily="18" charset="0"/>
              </a:rPr>
              <a:t>, 2004; </a:t>
            </a:r>
            <a:r>
              <a:rPr lang="fr-FR" sz="2400" dirty="0" err="1">
                <a:latin typeface="Times New Roman" panose="02020603050405020304" pitchFamily="18" charset="0"/>
                <a:cs typeface="Times New Roman" panose="02020603050405020304" pitchFamily="18" charset="0"/>
              </a:rPr>
              <a:t>Mavroforou</a:t>
            </a:r>
            <a:r>
              <a:rPr lang="fr-FR" sz="2400" dirty="0">
                <a:latin typeface="Times New Roman" panose="02020603050405020304" pitchFamily="18" charset="0"/>
                <a:cs typeface="Times New Roman" panose="02020603050405020304" pitchFamily="18" charset="0"/>
              </a:rPr>
              <a:t> et al. 2004)</a:t>
            </a: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7276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F97A89-4CB3-4B25-90F6-75E30FFB5231}"/>
              </a:ext>
            </a:extLst>
          </p:cNvPr>
          <p:cNvSpPr>
            <a:spLocks noGrp="1"/>
          </p:cNvSpPr>
          <p:nvPr>
            <p:ph type="title"/>
          </p:nvPr>
        </p:nvSpPr>
        <p:spPr>
          <a:xfrm>
            <a:off x="609600" y="704850"/>
            <a:ext cx="10972800" cy="1181100"/>
          </a:xfrm>
        </p:spPr>
        <p:txBody>
          <a:bodyPr/>
          <a:lstStyle/>
          <a:p>
            <a:pPr algn="ctr"/>
            <a:r>
              <a:rPr lang="el-GR" dirty="0">
                <a:latin typeface="Times New Roman" panose="02020603050405020304" pitchFamily="18" charset="0"/>
                <a:cs typeface="Times New Roman" panose="02020603050405020304" pitchFamily="18" charset="0"/>
              </a:rPr>
              <a:t>Βασικές έννοιες Σεξουαλικής Αγωγής</a:t>
            </a:r>
            <a:endParaRPr lang="el-GR" dirty="0"/>
          </a:p>
        </p:txBody>
      </p:sp>
      <p:sp>
        <p:nvSpPr>
          <p:cNvPr id="3" name="Θέση περιεχομένου 2">
            <a:extLst>
              <a:ext uri="{FF2B5EF4-FFF2-40B4-BE49-F238E27FC236}">
                <a16:creationId xmlns:a16="http://schemas.microsoft.com/office/drawing/2014/main" id="{2803FE5F-4A7A-4A29-80CD-8FF9728BE5F5}"/>
              </a:ext>
            </a:extLst>
          </p:cNvPr>
          <p:cNvSpPr>
            <a:spLocks noGrp="1"/>
          </p:cNvSpPr>
          <p:nvPr>
            <p:ph idx="1"/>
          </p:nvPr>
        </p:nvSpPr>
        <p:spPr>
          <a:xfrm>
            <a:off x="609600" y="1885950"/>
            <a:ext cx="10972800" cy="5200650"/>
          </a:xfrm>
        </p:spPr>
        <p:txBody>
          <a:bodyPr>
            <a:normAutofit/>
          </a:bodyPr>
          <a:lstStyle/>
          <a:p>
            <a:pPr>
              <a:lnSpc>
                <a:spcPct val="150000"/>
              </a:lnSpc>
              <a:spcAft>
                <a:spcPts val="1200"/>
              </a:spcAft>
            </a:pPr>
            <a:r>
              <a:rPr lang="el-GR" sz="3000" b="1" dirty="0">
                <a:latin typeface="Times New Roman" panose="02020603050405020304" pitchFamily="18" charset="0"/>
                <a:cs typeface="Times New Roman" panose="02020603050405020304" pitchFamily="18" charset="0"/>
              </a:rPr>
              <a:t>Σεξουαλικότητα (</a:t>
            </a:r>
            <a:r>
              <a:rPr lang="en-US" sz="3000" b="1" dirty="0">
                <a:latin typeface="Times New Roman" panose="02020603050405020304" pitchFamily="18" charset="0"/>
                <a:cs typeface="Times New Roman" panose="02020603050405020304" pitchFamily="18" charset="0"/>
              </a:rPr>
              <a:t>Sexuality)</a:t>
            </a:r>
            <a:r>
              <a:rPr lang="el-GR" sz="3000" dirty="0">
                <a:latin typeface="Times New Roman" panose="02020603050405020304" pitchFamily="18" charset="0"/>
                <a:cs typeface="Times New Roman" panose="02020603050405020304" pitchFamily="18" charset="0"/>
              </a:rPr>
              <a:t>: «Η σεξουαλικότητα αποτελεί φυσικό μέρος της ανθρώπινης ανάπτυξης, συναντάται μέσα σε κάθε φάση της ζωής του ατόμου και περιλαμβάνει κοινωνικές, σωματικές και ψυχολογικές συνιστώσες» (WHO, 2010). Η σεξουαλικότητα περιλαμβάνει το βιολογικό και το κοινωνικό φύλο (ταυτότητες και ρόλους), τον σεξουαλικό προσανατολισμό, τον ερωτισμό, την ευχαρίστηση, την οικειότητα και την αναπαραγωγή. </a:t>
            </a:r>
          </a:p>
          <a:p>
            <a:endParaRPr lang="el-GR" dirty="0"/>
          </a:p>
        </p:txBody>
      </p:sp>
    </p:spTree>
    <p:extLst>
      <p:ext uri="{BB962C8B-B14F-4D97-AF65-F5344CB8AC3E}">
        <p14:creationId xmlns:p14="http://schemas.microsoft.com/office/powerpoint/2010/main" val="38816517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D59932-0E08-42BE-893E-A47C5ACA8D2F}"/>
              </a:ext>
            </a:extLst>
          </p:cNvPr>
          <p:cNvSpPr>
            <a:spLocks noGrp="1"/>
          </p:cNvSpPr>
          <p:nvPr>
            <p:ph type="title"/>
          </p:nvPr>
        </p:nvSpPr>
        <p:spPr>
          <a:xfrm>
            <a:off x="609600" y="693174"/>
            <a:ext cx="10972800" cy="1253613"/>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Σεξουαλική συμπεριφορά των νέων στην Ελλάδα</a:t>
            </a:r>
            <a:br>
              <a:rPr lang="el-GR" sz="3600" dirty="0">
                <a:latin typeface="Times New Roman" panose="02020603050405020304" pitchFamily="18" charset="0"/>
                <a:cs typeface="Times New Roman" panose="02020603050405020304" pitchFamily="18" charset="0"/>
              </a:rPr>
            </a:br>
            <a:r>
              <a:rPr lang="el-GR" sz="2700" dirty="0">
                <a:latin typeface="Times New Roman" panose="02020603050405020304" pitchFamily="18" charset="0"/>
                <a:cs typeface="Times New Roman" panose="02020603050405020304" pitchFamily="18" charset="0"/>
              </a:rPr>
              <a:t>(HBSC </a:t>
            </a:r>
            <a:r>
              <a:rPr lang="el-GR" sz="2700" dirty="0" err="1">
                <a:latin typeface="Times New Roman" panose="02020603050405020304" pitchFamily="18" charset="0"/>
                <a:cs typeface="Times New Roman" panose="02020603050405020304" pitchFamily="18" charset="0"/>
              </a:rPr>
              <a:t>Study</a:t>
            </a:r>
            <a:r>
              <a:rPr lang="el-GR" sz="2700" dirty="0">
                <a:latin typeface="Times New Roman" panose="02020603050405020304" pitchFamily="18" charset="0"/>
                <a:cs typeface="Times New Roman" panose="02020603050405020304" pitchFamily="18" charset="0"/>
              </a:rPr>
              <a:t> 2016,στοιχεία για 2014-2015)</a:t>
            </a:r>
            <a:br>
              <a:rPr lang="el-GR" sz="2700" dirty="0">
                <a:latin typeface="Times New Roman" panose="02020603050405020304" pitchFamily="18" charset="0"/>
                <a:cs typeface="Times New Roman" panose="02020603050405020304" pitchFamily="18" charset="0"/>
              </a:rPr>
            </a:br>
            <a:endParaRPr lang="el-GR" sz="2700" dirty="0"/>
          </a:p>
        </p:txBody>
      </p:sp>
      <p:sp>
        <p:nvSpPr>
          <p:cNvPr id="3" name="Θέση περιεχομένου 2">
            <a:extLst>
              <a:ext uri="{FF2B5EF4-FFF2-40B4-BE49-F238E27FC236}">
                <a16:creationId xmlns:a16="http://schemas.microsoft.com/office/drawing/2014/main" id="{E99D7221-3E3F-480B-9CE8-408F59065D63}"/>
              </a:ext>
            </a:extLst>
          </p:cNvPr>
          <p:cNvSpPr>
            <a:spLocks noGrp="1"/>
          </p:cNvSpPr>
          <p:nvPr>
            <p:ph idx="1"/>
          </p:nvPr>
        </p:nvSpPr>
        <p:spPr/>
        <p:txBody>
          <a:bodyPr>
            <a:normAutofit fontScale="92500" lnSpcReduction="10000"/>
          </a:bodyPr>
          <a:lstStyle/>
          <a:p>
            <a:pPr>
              <a:spcAft>
                <a:spcPts val="1200"/>
              </a:spcAft>
            </a:pPr>
            <a:r>
              <a:rPr lang="el-GR" dirty="0">
                <a:latin typeface="Times New Roman" panose="02020603050405020304" pitchFamily="18" charset="0"/>
                <a:cs typeface="Times New Roman" panose="02020603050405020304" pitchFamily="18" charset="0"/>
              </a:rPr>
              <a:t>17% των κοριτσιών και  35% των αγοριών 15 χρονών έχουν σεξουαλικές επαφές. </a:t>
            </a:r>
          </a:p>
          <a:p>
            <a:pPr>
              <a:spcAft>
                <a:spcPts val="1200"/>
              </a:spcAft>
            </a:pPr>
            <a:r>
              <a:rPr lang="el-GR" dirty="0">
                <a:latin typeface="Times New Roman" panose="02020603050405020304" pitchFamily="18" charset="0"/>
                <a:cs typeface="Times New Roman" panose="02020603050405020304" pitchFamily="18" charset="0"/>
              </a:rPr>
              <a:t>75% των κοριτσιών και  83% των αγοριών χρησιμοποίησαν προφυλακτικό στη τελευταία τους ερωτική επαφή.</a:t>
            </a:r>
          </a:p>
          <a:p>
            <a:pPr>
              <a:spcAft>
                <a:spcPts val="1200"/>
              </a:spcAft>
            </a:pPr>
            <a:r>
              <a:rPr lang="el-GR" dirty="0">
                <a:latin typeface="Times New Roman" panose="02020603050405020304" pitchFamily="18" charset="0"/>
                <a:cs typeface="Times New Roman" panose="02020603050405020304" pitchFamily="18" charset="0"/>
              </a:rPr>
              <a:t>9% των κοριτσιών χρησιμοποίησαν χάπι αντισύλληψης στη τελευταία τους ερωτική επαφή.</a:t>
            </a:r>
          </a:p>
          <a:p>
            <a:pPr>
              <a:spcAft>
                <a:spcPts val="1200"/>
              </a:spcAft>
            </a:pPr>
            <a:r>
              <a:rPr lang="el-GR" dirty="0">
                <a:latin typeface="Times New Roman" panose="02020603050405020304" pitchFamily="18" charset="0"/>
                <a:cs typeface="Times New Roman" panose="02020603050405020304" pitchFamily="18" charset="0"/>
              </a:rPr>
              <a:t>8% από τις Ελληνίδες </a:t>
            </a:r>
            <a:r>
              <a:rPr lang="el-GR" dirty="0" err="1">
                <a:latin typeface="Times New Roman" panose="02020603050405020304" pitchFamily="18" charset="0"/>
                <a:cs typeface="Times New Roman" panose="02020603050405020304" pitchFamily="18" charset="0"/>
              </a:rPr>
              <a:t>έφηβες</a:t>
            </a:r>
            <a:r>
              <a:rPr lang="el-GR" dirty="0">
                <a:latin typeface="Times New Roman" panose="02020603050405020304" pitchFamily="18" charset="0"/>
                <a:cs typeface="Times New Roman" panose="02020603050405020304" pitchFamily="18" charset="0"/>
              </a:rPr>
              <a:t> έχει χρησιμοποιήσει το χάπι της επόμενης ημέρας, ενώ η χρήση του ποικίλει από χώρα σε χώρα (π.χ. Φιλανδία 2,9%, Γαλλία 14,2%, ) (</a:t>
            </a:r>
            <a:r>
              <a:rPr lang="el-GR" dirty="0" err="1">
                <a:latin typeface="Times New Roman" panose="02020603050405020304" pitchFamily="18" charset="0"/>
                <a:cs typeface="Times New Roman" panose="02020603050405020304" pitchFamily="18" charset="0"/>
              </a:rPr>
              <a:t>Tsitsika</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et</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al</a:t>
            </a:r>
            <a:r>
              <a:rPr lang="el-GR" dirty="0">
                <a:latin typeface="Times New Roman" panose="02020603050405020304" pitchFamily="18" charset="0"/>
                <a:cs typeface="Times New Roman" panose="02020603050405020304" pitchFamily="18" charset="0"/>
              </a:rPr>
              <a:t>., 2010).</a:t>
            </a:r>
          </a:p>
          <a:p>
            <a:endParaRPr lang="el-GR" dirty="0"/>
          </a:p>
        </p:txBody>
      </p:sp>
    </p:spTree>
    <p:extLst>
      <p:ext uri="{BB962C8B-B14F-4D97-AF65-F5344CB8AC3E}">
        <p14:creationId xmlns:p14="http://schemas.microsoft.com/office/powerpoint/2010/main" val="2977013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6A7D13-E4F3-4468-9F27-8402CAE06C9F}"/>
              </a:ext>
            </a:extLst>
          </p:cNvPr>
          <p:cNvSpPr>
            <a:spLocks noGrp="1"/>
          </p:cNvSpPr>
          <p:nvPr>
            <p:ph type="title"/>
          </p:nvPr>
        </p:nvSpPr>
        <p:spPr>
          <a:xfrm>
            <a:off x="609600" y="634181"/>
            <a:ext cx="10972800" cy="899651"/>
          </a:xfrm>
        </p:spPr>
        <p:txBody>
          <a:bodyPr>
            <a:normAutofit/>
          </a:bodyPr>
          <a:lstStyle/>
          <a:p>
            <a:pPr algn="ctr"/>
            <a:r>
              <a:rPr lang="el-GR" sz="3600" dirty="0">
                <a:latin typeface="Times New Roman" panose="02020603050405020304" pitchFamily="18" charset="0"/>
                <a:cs typeface="Times New Roman" panose="02020603050405020304" pitchFamily="18" charset="0"/>
              </a:rPr>
              <a:t>Καθοριστικοί Παράγοντες Σεξουαλικής Αγωγής</a:t>
            </a:r>
          </a:p>
        </p:txBody>
      </p:sp>
      <p:sp>
        <p:nvSpPr>
          <p:cNvPr id="3" name="Θέση περιεχομένου 2">
            <a:extLst>
              <a:ext uri="{FF2B5EF4-FFF2-40B4-BE49-F238E27FC236}">
                <a16:creationId xmlns:a16="http://schemas.microsoft.com/office/drawing/2014/main" id="{27502415-F8C0-4CBB-82C8-74F0CAE5A8C2}"/>
              </a:ext>
            </a:extLst>
          </p:cNvPr>
          <p:cNvSpPr>
            <a:spLocks noGrp="1"/>
          </p:cNvSpPr>
          <p:nvPr>
            <p:ph idx="1"/>
          </p:nvPr>
        </p:nvSpPr>
        <p:spPr>
          <a:xfrm>
            <a:off x="609600" y="1637071"/>
            <a:ext cx="10972800" cy="4937465"/>
          </a:xfrm>
        </p:spPr>
        <p:txBody>
          <a:bodyPr>
            <a:normAutofit/>
          </a:bodyPr>
          <a:lstStyle/>
          <a:p>
            <a:pPr>
              <a:spcAft>
                <a:spcPts val="1200"/>
              </a:spcAft>
              <a:buFont typeface="Wingdings" panose="05000000000000000000" pitchFamily="2" charset="2"/>
              <a:buChar char="v"/>
            </a:pPr>
            <a:r>
              <a:rPr lang="el-GR" sz="2600" dirty="0">
                <a:latin typeface="Times New Roman" panose="02020603050405020304" pitchFamily="18" charset="0"/>
                <a:cs typeface="Times New Roman" panose="02020603050405020304" pitchFamily="18" charset="0"/>
              </a:rPr>
              <a:t>Εκπαιδευτικοί </a:t>
            </a:r>
          </a:p>
          <a:p>
            <a:pPr marL="109728" indent="0">
              <a:buNone/>
            </a:pPr>
            <a:r>
              <a:rPr lang="el-GR" sz="2600" i="1" dirty="0">
                <a:latin typeface="Times New Roman" panose="02020603050405020304" pitchFamily="18" charset="0"/>
                <a:cs typeface="Times New Roman" panose="02020603050405020304" pitchFamily="18" charset="0"/>
              </a:rPr>
              <a:t>Στάσεις και Δεξιότητες Εκπαιδευτικών για τη Σεξουαλική Αγωγή</a:t>
            </a:r>
          </a:p>
          <a:p>
            <a:pPr marL="109728" indent="0">
              <a:spcAft>
                <a:spcPts val="1200"/>
              </a:spcAft>
              <a:buNone/>
            </a:pPr>
            <a:r>
              <a:rPr lang="el-GR" sz="2600" dirty="0">
                <a:latin typeface="Times New Roman" panose="02020603050405020304" pitchFamily="18" charset="0"/>
                <a:cs typeface="Times New Roman" panose="02020603050405020304" pitchFamily="18" charset="0"/>
              </a:rPr>
              <a:t>(Αντιληπτή γνώση για θέματα Σ.Α., άνεση στη διδασκαλία Σ.Α., εκπαίδευση-κατάρτιση στη Σ.Α., εμπειρία διδασκαλίας Σ.Α.)</a:t>
            </a:r>
          </a:p>
          <a:p>
            <a:pPr>
              <a:spcAft>
                <a:spcPts val="1200"/>
              </a:spcAft>
              <a:buFont typeface="Wingdings" panose="05000000000000000000" pitchFamily="2" charset="2"/>
              <a:buChar char="v"/>
            </a:pPr>
            <a:r>
              <a:rPr lang="el-GR" sz="2600" dirty="0">
                <a:latin typeface="Times New Roman" panose="02020603050405020304" pitchFamily="18" charset="0"/>
                <a:cs typeface="Times New Roman" panose="02020603050405020304" pitchFamily="18" charset="0"/>
              </a:rPr>
              <a:t>Γονείς</a:t>
            </a:r>
          </a:p>
          <a:p>
            <a:pPr>
              <a:spcAft>
                <a:spcPts val="1200"/>
              </a:spcAft>
              <a:buFont typeface="Wingdings" panose="05000000000000000000" pitchFamily="2" charset="2"/>
              <a:buChar char="v"/>
            </a:pPr>
            <a:r>
              <a:rPr lang="el-GR" sz="2600" dirty="0">
                <a:latin typeface="Times New Roman" panose="02020603050405020304" pitchFamily="18" charset="0"/>
                <a:cs typeface="Times New Roman" panose="02020603050405020304" pitchFamily="18" charset="0"/>
              </a:rPr>
              <a:t>Μαθητές</a:t>
            </a:r>
          </a:p>
          <a:p>
            <a:pPr>
              <a:spcAft>
                <a:spcPts val="1200"/>
              </a:spcAft>
              <a:buFont typeface="Wingdings" panose="05000000000000000000" pitchFamily="2" charset="2"/>
              <a:buChar char="v"/>
            </a:pPr>
            <a:r>
              <a:rPr lang="el-GR" sz="2600" dirty="0">
                <a:latin typeface="Times New Roman" panose="02020603050405020304" pitchFamily="18" charset="0"/>
                <a:cs typeface="Times New Roman" panose="02020603050405020304" pitchFamily="18" charset="0"/>
              </a:rPr>
              <a:t>Συνομήλικοι</a:t>
            </a:r>
          </a:p>
          <a:p>
            <a:pPr>
              <a:spcAft>
                <a:spcPts val="1200"/>
              </a:spcAft>
              <a:buFont typeface="Wingdings" panose="05000000000000000000" pitchFamily="2" charset="2"/>
              <a:buChar char="v"/>
            </a:pPr>
            <a:r>
              <a:rPr lang="el-GR" sz="2600" dirty="0">
                <a:latin typeface="Times New Roman" panose="02020603050405020304" pitchFamily="18" charset="0"/>
                <a:cs typeface="Times New Roman" panose="02020603050405020304" pitchFamily="18" charset="0"/>
              </a:rPr>
              <a:t>ΜΜΕ</a:t>
            </a:r>
          </a:p>
          <a:p>
            <a:pPr>
              <a:buFont typeface="Arial" panose="020B0604020202020204" pitchFamily="34" charset="0"/>
              <a:buChar char="•"/>
            </a:pPr>
            <a:endParaRPr lang="el-GR" dirty="0"/>
          </a:p>
        </p:txBody>
      </p:sp>
    </p:spTree>
    <p:extLst>
      <p:ext uri="{BB962C8B-B14F-4D97-AF65-F5344CB8AC3E}">
        <p14:creationId xmlns:p14="http://schemas.microsoft.com/office/powerpoint/2010/main" val="3496885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0D381A-B3D3-439F-A7A5-FEC00E435E27}"/>
              </a:ext>
            </a:extLst>
          </p:cNvPr>
          <p:cNvSpPr>
            <a:spLocks noGrp="1"/>
          </p:cNvSpPr>
          <p:nvPr>
            <p:ph type="title"/>
          </p:nvPr>
        </p:nvSpPr>
        <p:spPr>
          <a:xfrm>
            <a:off x="609600" y="648928"/>
            <a:ext cx="10972800" cy="884903"/>
          </a:xfrm>
        </p:spPr>
        <p:txBody>
          <a:bodyPr>
            <a:normAutofit/>
          </a:bodyPr>
          <a:lstStyle/>
          <a:p>
            <a:pPr algn="ctr"/>
            <a:r>
              <a:rPr lang="el-GR" sz="3600" dirty="0">
                <a:latin typeface="Times New Roman" panose="02020603050405020304" pitchFamily="18" charset="0"/>
                <a:cs typeface="Times New Roman" panose="02020603050405020304" pitchFamily="18" charset="0"/>
              </a:rPr>
              <a:t>Η Σεξουαλική Αγωγή ως Παιδαγωγική Πράξη </a:t>
            </a:r>
          </a:p>
        </p:txBody>
      </p:sp>
      <p:sp>
        <p:nvSpPr>
          <p:cNvPr id="3" name="Θέση περιεχομένου 2">
            <a:extLst>
              <a:ext uri="{FF2B5EF4-FFF2-40B4-BE49-F238E27FC236}">
                <a16:creationId xmlns:a16="http://schemas.microsoft.com/office/drawing/2014/main" id="{755576DD-63D1-411A-9332-A27992B01A10}"/>
              </a:ext>
            </a:extLst>
          </p:cNvPr>
          <p:cNvSpPr>
            <a:spLocks noGrp="1"/>
          </p:cNvSpPr>
          <p:nvPr>
            <p:ph idx="1"/>
          </p:nvPr>
        </p:nvSpPr>
        <p:spPr>
          <a:xfrm>
            <a:off x="609600" y="1637071"/>
            <a:ext cx="10972800" cy="4937465"/>
          </a:xfrm>
        </p:spPr>
        <p:txBody>
          <a:bodyPr>
            <a:normAutofit/>
          </a:bodyPr>
          <a:lstStyle/>
          <a:p>
            <a:pPr>
              <a:buFont typeface="Wingdings" panose="05000000000000000000" pitchFamily="2" charset="2"/>
              <a:buChar char="v"/>
            </a:pPr>
            <a:r>
              <a:rPr lang="el-GR" i="1" dirty="0" err="1">
                <a:latin typeface="Times New Roman" panose="02020603050405020304" pitchFamily="18" charset="0"/>
                <a:cs typeface="Times New Roman" panose="02020603050405020304" pitchFamily="18" charset="0"/>
              </a:rPr>
              <a:t>Πολυτομεακές</a:t>
            </a:r>
            <a:r>
              <a:rPr lang="el-GR" i="1" dirty="0">
                <a:latin typeface="Times New Roman" panose="02020603050405020304" pitchFamily="18" charset="0"/>
                <a:cs typeface="Times New Roman" panose="02020603050405020304" pitchFamily="18" charset="0"/>
              </a:rPr>
              <a:t> Προσεγγίσεις για Εφαρμογή Προγραμμάτων Σεξουαλικής Αγωγής</a:t>
            </a:r>
          </a:p>
          <a:p>
            <a:pPr marL="109728" indent="0">
              <a:buNone/>
            </a:pPr>
            <a:endParaRPr lang="el-GR" i="1" dirty="0">
              <a:latin typeface="Times New Roman" panose="02020603050405020304" pitchFamily="18" charset="0"/>
              <a:cs typeface="Times New Roman" panose="02020603050405020304" pitchFamily="18" charset="0"/>
            </a:endParaRPr>
          </a:p>
          <a:p>
            <a:pPr>
              <a:spcAft>
                <a:spcPts val="1200"/>
              </a:spcAft>
              <a:buFont typeface="Arial" panose="020B0604020202020204" pitchFamily="34" charset="0"/>
              <a:buChar char="•"/>
            </a:pPr>
            <a:r>
              <a:rPr lang="el-GR" sz="2600" b="1" dirty="0">
                <a:latin typeface="Times New Roman" panose="02020603050405020304" pitchFamily="18" charset="0"/>
                <a:cs typeface="Times New Roman" panose="02020603050405020304" pitchFamily="18" charset="0"/>
              </a:rPr>
              <a:t>Νόμοι, πολιτικές και ανθρώπινα δικαιώματα </a:t>
            </a:r>
            <a:r>
              <a:rPr lang="el-GR" sz="2600" dirty="0">
                <a:latin typeface="Times New Roman" panose="02020603050405020304" pitchFamily="18" charset="0"/>
                <a:cs typeface="Times New Roman" panose="02020603050405020304" pitchFamily="18" charset="0"/>
              </a:rPr>
              <a:t>: σεβασμός, εκπλήρωση και προστασία ανθρωπίνων δικαιωμάτων που σχετίζονται με τη σεξουαλική υγεία.</a:t>
            </a:r>
          </a:p>
          <a:p>
            <a:pPr>
              <a:spcAft>
                <a:spcPts val="1200"/>
              </a:spcAft>
              <a:buFont typeface="Arial" panose="020B0604020202020204" pitchFamily="34" charset="0"/>
              <a:buChar char="•"/>
            </a:pPr>
            <a:r>
              <a:rPr lang="el-GR" sz="2600" b="1" dirty="0">
                <a:latin typeface="Times New Roman" panose="02020603050405020304" pitchFamily="18" charset="0"/>
                <a:cs typeface="Times New Roman" panose="02020603050405020304" pitchFamily="18" charset="0"/>
              </a:rPr>
              <a:t>Εκπαίδευση:</a:t>
            </a:r>
            <a:r>
              <a:rPr lang="el-GR" sz="2600" dirty="0">
                <a:latin typeface="Times New Roman" panose="02020603050405020304" pitchFamily="18" charset="0"/>
                <a:cs typeface="Times New Roman" panose="02020603050405020304" pitchFamily="18" charset="0"/>
              </a:rPr>
              <a:t> ενσωμάτωση και προώθηση των δικαιωμάτων, της ποικιλομορφίας και της ισότητας των δύο φύλων στο πρόγραμμα σπουδών, καταδίκη βίας στο πλαίσιο της σεξουαλικότητας.</a:t>
            </a:r>
          </a:p>
          <a:p>
            <a:pPr>
              <a:spcAft>
                <a:spcPts val="1200"/>
              </a:spcAft>
              <a:buFont typeface="Arial" panose="020B0604020202020204" pitchFamily="34" charset="0"/>
              <a:buChar char="•"/>
            </a:pPr>
            <a:r>
              <a:rPr lang="el-GR" sz="2600" b="1" dirty="0">
                <a:latin typeface="Times New Roman" panose="02020603050405020304" pitchFamily="18" charset="0"/>
                <a:cs typeface="Times New Roman" panose="02020603050405020304" pitchFamily="18" charset="0"/>
              </a:rPr>
              <a:t>Κοινωνία και Κουλτούρα</a:t>
            </a:r>
            <a:r>
              <a:rPr lang="el-GR" sz="2600" dirty="0">
                <a:latin typeface="Times New Roman" panose="02020603050405020304" pitchFamily="18" charset="0"/>
                <a:cs typeface="Times New Roman" panose="02020603050405020304" pitchFamily="18" charset="0"/>
              </a:rPr>
              <a:t>: προσδιορισμός και προώθηση των πολιτιστικών πρακτικών που προωθούν τη σεξουαλική υγεία.</a:t>
            </a:r>
          </a:p>
        </p:txBody>
      </p:sp>
    </p:spTree>
    <p:extLst>
      <p:ext uri="{BB962C8B-B14F-4D97-AF65-F5344CB8AC3E}">
        <p14:creationId xmlns:p14="http://schemas.microsoft.com/office/powerpoint/2010/main" val="37073759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683E52-AEF5-DB33-4B16-A10653E6E0DD}"/>
              </a:ext>
            </a:extLst>
          </p:cNvPr>
          <p:cNvSpPr>
            <a:spLocks noGrp="1"/>
          </p:cNvSpPr>
          <p:nvPr>
            <p:ph type="title"/>
          </p:nvPr>
        </p:nvSpPr>
        <p:spPr/>
        <p:txBody>
          <a:bodyPr>
            <a:normAutofit/>
          </a:bodyPr>
          <a:lstStyle/>
          <a:p>
            <a:pPr algn="ctr"/>
            <a:r>
              <a:rPr lang="el-GR" sz="3600" dirty="0">
                <a:latin typeface="Times New Roman" panose="02020603050405020304" pitchFamily="18" charset="0"/>
                <a:cs typeface="Times New Roman" panose="02020603050405020304" pitchFamily="18" charset="0"/>
              </a:rPr>
              <a:t>Η Σεξουαλική Αγωγή ως Παιδαγωγική Πράξη </a:t>
            </a:r>
            <a:endParaRPr lang="el-GR" sz="3600" dirty="0"/>
          </a:p>
        </p:txBody>
      </p:sp>
      <p:sp>
        <p:nvSpPr>
          <p:cNvPr id="3" name="Θέση περιεχομένου 2">
            <a:extLst>
              <a:ext uri="{FF2B5EF4-FFF2-40B4-BE49-F238E27FC236}">
                <a16:creationId xmlns:a16="http://schemas.microsoft.com/office/drawing/2014/main" id="{95F2B5CC-DEB2-8D6E-4EBF-86CF5C345E50}"/>
              </a:ext>
            </a:extLst>
          </p:cNvPr>
          <p:cNvSpPr>
            <a:spLocks noGrp="1"/>
          </p:cNvSpPr>
          <p:nvPr>
            <p:ph idx="1"/>
          </p:nvPr>
        </p:nvSpPr>
        <p:spPr/>
        <p:txBody>
          <a:bodyPr>
            <a:normAutofit/>
          </a:bodyPr>
          <a:lstStyle/>
          <a:p>
            <a:pPr>
              <a:spcAft>
                <a:spcPts val="1200"/>
              </a:spcAft>
            </a:pPr>
            <a:endParaRPr lang="el-GR" b="1" dirty="0">
              <a:latin typeface="Times New Roman" panose="02020603050405020304" pitchFamily="18" charset="0"/>
              <a:cs typeface="Times New Roman" panose="02020603050405020304" pitchFamily="18" charset="0"/>
            </a:endParaRPr>
          </a:p>
          <a:p>
            <a:pPr>
              <a:spcAft>
                <a:spcPts val="1200"/>
              </a:spcAft>
            </a:pPr>
            <a:r>
              <a:rPr lang="el-GR" b="1" dirty="0">
                <a:latin typeface="Times New Roman" panose="02020603050405020304" pitchFamily="18" charset="0"/>
                <a:cs typeface="Times New Roman" panose="02020603050405020304" pitchFamily="18" charset="0"/>
              </a:rPr>
              <a:t>Οικονομία</a:t>
            </a:r>
            <a:r>
              <a:rPr lang="el-GR" dirty="0">
                <a:latin typeface="Times New Roman" panose="02020603050405020304" pitchFamily="18" charset="0"/>
                <a:cs typeface="Times New Roman" panose="02020603050405020304" pitchFamily="18" charset="0"/>
              </a:rPr>
              <a:t>: Αναγνώριση των συνδέσεων μεταξύ οικονομικής περιθωριοποίησης και κακής σεξουαλικής υγείας, προώθηση εναλλακτικών στρατηγικών βιοπορισμού για τις ευάλωτες ομάδες.</a:t>
            </a:r>
          </a:p>
          <a:p>
            <a:pPr>
              <a:spcAft>
                <a:spcPts val="1200"/>
              </a:spcAft>
            </a:pPr>
            <a:r>
              <a:rPr lang="el-GR" b="1" dirty="0">
                <a:latin typeface="Times New Roman" panose="02020603050405020304" pitchFamily="18" charset="0"/>
                <a:cs typeface="Times New Roman" panose="02020603050405020304" pitchFamily="18" charset="0"/>
              </a:rPr>
              <a:t>Σύστημα υγείας</a:t>
            </a:r>
            <a:r>
              <a:rPr lang="el-GR" dirty="0">
                <a:latin typeface="Times New Roman" panose="02020603050405020304" pitchFamily="18" charset="0"/>
                <a:cs typeface="Times New Roman" panose="02020603050405020304" pitchFamily="18" charset="0"/>
              </a:rPr>
              <a:t>: Εξασφάλιση πόρων για υπηρεσίες σεξουαλικής υγείας, αύξηση πρόσβασης σε σχετικές υπηρεσίες, βελτίωση ποιότητας σεξουαλικής υγειονομικής περίθαλψης.</a:t>
            </a:r>
          </a:p>
        </p:txBody>
      </p:sp>
    </p:spTree>
    <p:extLst>
      <p:ext uri="{BB962C8B-B14F-4D97-AF65-F5344CB8AC3E}">
        <p14:creationId xmlns:p14="http://schemas.microsoft.com/office/powerpoint/2010/main" val="29240263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6A6802-8748-479C-BE44-BA8F16B2D3E3}"/>
              </a:ext>
            </a:extLst>
          </p:cNvPr>
          <p:cNvSpPr>
            <a:spLocks noGrp="1"/>
          </p:cNvSpPr>
          <p:nvPr>
            <p:ph type="title"/>
          </p:nvPr>
        </p:nvSpPr>
        <p:spPr>
          <a:xfrm>
            <a:off x="609600" y="634182"/>
            <a:ext cx="10972800" cy="929148"/>
          </a:xfrm>
        </p:spPr>
        <p:txBody>
          <a:bodyPr>
            <a:normAutofit/>
          </a:bodyPr>
          <a:lstStyle/>
          <a:p>
            <a:pPr algn="ctr"/>
            <a:r>
              <a:rPr lang="el-GR" sz="3600" dirty="0">
                <a:latin typeface="Times New Roman" panose="02020603050405020304" pitchFamily="18" charset="0"/>
                <a:cs typeface="Times New Roman" panose="02020603050405020304" pitchFamily="18" charset="0"/>
              </a:rPr>
              <a:t>Οφέλη Προγραμμάτων Σεξουαλικής Αγωγής</a:t>
            </a:r>
            <a:br>
              <a:rPr lang="el-GR" sz="3600" dirty="0">
                <a:latin typeface="Times New Roman" panose="02020603050405020304" pitchFamily="18" charset="0"/>
                <a:cs typeface="Times New Roman" panose="02020603050405020304" pitchFamily="18" charset="0"/>
              </a:rPr>
            </a:br>
            <a:r>
              <a:rPr lang="en-US" sz="1600" dirty="0"/>
              <a:t>(WHO </a:t>
            </a:r>
            <a:r>
              <a:rPr lang="el-GR" sz="1600" dirty="0"/>
              <a:t>&amp;</a:t>
            </a:r>
            <a:r>
              <a:rPr lang="en-US" sz="1600" dirty="0"/>
              <a:t> </a:t>
            </a:r>
            <a:r>
              <a:rPr lang="en-US" sz="1600" dirty="0" err="1"/>
              <a:t>BZgA</a:t>
            </a:r>
            <a:r>
              <a:rPr lang="en-US" sz="1600" dirty="0"/>
              <a:t>, 2010)</a:t>
            </a:r>
            <a:endParaRPr lang="el-GR" sz="3600"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C835A51C-2788-C3D7-9047-77AE4EB13434}"/>
              </a:ext>
            </a:extLst>
          </p:cNvPr>
          <p:cNvSpPr>
            <a:spLocks noGrp="1"/>
          </p:cNvSpPr>
          <p:nvPr>
            <p:ph idx="1"/>
          </p:nvPr>
        </p:nvSpPr>
        <p:spPr>
          <a:xfrm>
            <a:off x="609600" y="1563330"/>
            <a:ext cx="10972800" cy="5011206"/>
          </a:xfrm>
        </p:spPr>
        <p:txBody>
          <a:bodyPr>
            <a:noAutofit/>
          </a:bodyPr>
          <a:lstStyle/>
          <a:p>
            <a:pPr marL="109728" indent="0">
              <a:spcAft>
                <a:spcPts val="1200"/>
              </a:spcAft>
              <a:buNone/>
            </a:pPr>
            <a:endParaRPr lang="el-GR" sz="2600" dirty="0">
              <a:latin typeface="Times New Roman" panose="02020603050405020304" pitchFamily="18" charset="0"/>
              <a:cs typeface="Times New Roman" panose="02020603050405020304" pitchFamily="18" charset="0"/>
            </a:endParaRPr>
          </a:p>
          <a:p>
            <a:pPr>
              <a:spcAft>
                <a:spcPts val="1200"/>
              </a:spcAft>
            </a:pPr>
            <a:r>
              <a:rPr lang="el-GR" sz="2600" dirty="0">
                <a:latin typeface="Times New Roman" panose="02020603050405020304" pitchFamily="18" charset="0"/>
                <a:cs typeface="Times New Roman" panose="02020603050405020304" pitchFamily="18" charset="0"/>
              </a:rPr>
              <a:t>Μείωση των ανεπιθύμητων εφηβικών κυήσεων, των αμβλώσεων, των Σ.Μ.Ν. και του HIV μεταξύ των νέων ηλικίας 15-24 ετών.</a:t>
            </a:r>
          </a:p>
          <a:p>
            <a:pPr>
              <a:spcAft>
                <a:spcPts val="1200"/>
              </a:spcAft>
            </a:pPr>
            <a:r>
              <a:rPr lang="el-GR" sz="2600" dirty="0">
                <a:latin typeface="Times New Roman" panose="02020603050405020304" pitchFamily="18" charset="0"/>
                <a:cs typeface="Times New Roman" panose="02020603050405020304" pitchFamily="18" charset="0"/>
              </a:rPr>
              <a:t>Δημιουργία υγειών και πιο δυνατών σχέσεων. </a:t>
            </a:r>
          </a:p>
          <a:p>
            <a:pPr>
              <a:spcAft>
                <a:spcPts val="1200"/>
              </a:spcAft>
            </a:pPr>
            <a:r>
              <a:rPr lang="el-GR" sz="2600" dirty="0">
                <a:latin typeface="Times New Roman" panose="02020603050405020304" pitchFamily="18" charset="0"/>
                <a:cs typeface="Times New Roman" panose="02020603050405020304" pitchFamily="18" charset="0"/>
              </a:rPr>
              <a:t>Αύξηση εμπιστοσύνης και ενδυνάμωση τους για αντιμετώπιση προκλήσεων. </a:t>
            </a:r>
          </a:p>
          <a:p>
            <a:pPr>
              <a:spcAft>
                <a:spcPts val="1200"/>
              </a:spcAft>
            </a:pPr>
            <a:r>
              <a:rPr lang="el-GR" sz="2600" dirty="0">
                <a:latin typeface="Times New Roman" panose="02020603050405020304" pitchFamily="18" charset="0"/>
                <a:cs typeface="Times New Roman" panose="02020603050405020304" pitchFamily="18" charset="0"/>
              </a:rPr>
              <a:t>Αύξηση αίσθησης ελέγχου στις σεξουαλικές τους σχέσεις.</a:t>
            </a:r>
          </a:p>
          <a:p>
            <a:pPr>
              <a:spcAft>
                <a:spcPts val="1200"/>
              </a:spcAft>
            </a:pPr>
            <a:r>
              <a:rPr lang="el-GR" sz="2600" dirty="0">
                <a:latin typeface="Times New Roman" panose="02020603050405020304" pitchFamily="18" charset="0"/>
                <a:cs typeface="Times New Roman" panose="02020603050405020304" pitchFamily="18" charset="0"/>
              </a:rPr>
              <a:t>Δημιουργία θετικής στάσης απέναντι στη σεξουαλικότητα.</a:t>
            </a:r>
          </a:p>
          <a:p>
            <a:pPr>
              <a:spcAft>
                <a:spcPts val="1200"/>
              </a:spcAft>
            </a:pPr>
            <a:r>
              <a:rPr lang="el-GR" sz="2600" dirty="0">
                <a:latin typeface="Times New Roman" panose="02020603050405020304" pitchFamily="18" charset="0"/>
                <a:cs typeface="Times New Roman" panose="02020603050405020304" pitchFamily="18" charset="0"/>
              </a:rPr>
              <a:t> Θετική εικόνα εαυτού </a:t>
            </a:r>
          </a:p>
          <a:p>
            <a:pPr>
              <a:spcAft>
                <a:spcPts val="1200"/>
              </a:spcAft>
            </a:pPr>
            <a:endParaRPr lang="el-G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22663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8BBA21-1CCD-66EF-FBCA-481F728E6452}"/>
              </a:ext>
            </a:extLst>
          </p:cNvPr>
          <p:cNvSpPr>
            <a:spLocks noGrp="1"/>
          </p:cNvSpPr>
          <p:nvPr>
            <p:ph type="title"/>
          </p:nvPr>
        </p:nvSpPr>
        <p:spPr>
          <a:xfrm>
            <a:off x="609600" y="634181"/>
            <a:ext cx="10972800" cy="1120877"/>
          </a:xfrm>
        </p:spPr>
        <p:txBody>
          <a:bodyPr/>
          <a:lstStyle/>
          <a:p>
            <a:pPr algn="ctr"/>
            <a:r>
              <a:rPr lang="el-GR" sz="3600" dirty="0">
                <a:latin typeface="Times New Roman" panose="02020603050405020304" pitchFamily="18" charset="0"/>
                <a:cs typeface="Times New Roman" panose="02020603050405020304" pitchFamily="18" charset="0"/>
              </a:rPr>
              <a:t>Οφέλη Προγραμμάτων Σεξουαλικής Αγωγής</a:t>
            </a:r>
            <a:br>
              <a:rPr lang="el-GR" sz="4000" dirty="0">
                <a:latin typeface="Times New Roman" panose="02020603050405020304" pitchFamily="18" charset="0"/>
                <a:cs typeface="Times New Roman" panose="02020603050405020304" pitchFamily="18" charset="0"/>
              </a:rPr>
            </a:br>
            <a:r>
              <a:rPr lang="en-US" sz="1800" dirty="0"/>
              <a:t>(WHO </a:t>
            </a:r>
            <a:r>
              <a:rPr lang="el-GR" sz="1800" dirty="0"/>
              <a:t>&amp;</a:t>
            </a:r>
            <a:r>
              <a:rPr lang="en-US" sz="1800" dirty="0"/>
              <a:t> </a:t>
            </a:r>
            <a:r>
              <a:rPr lang="en-US" sz="1800" dirty="0" err="1"/>
              <a:t>BZgA</a:t>
            </a:r>
            <a:r>
              <a:rPr lang="en-US" sz="1800" dirty="0"/>
              <a:t>, 2010)</a:t>
            </a:r>
            <a:endParaRPr lang="el-GR" dirty="0"/>
          </a:p>
        </p:txBody>
      </p:sp>
      <p:sp>
        <p:nvSpPr>
          <p:cNvPr id="3" name="Θέση περιεχομένου 2">
            <a:extLst>
              <a:ext uri="{FF2B5EF4-FFF2-40B4-BE49-F238E27FC236}">
                <a16:creationId xmlns:a16="http://schemas.microsoft.com/office/drawing/2014/main" id="{9E58BD79-74F0-358C-9BA9-064AC54DB3A7}"/>
              </a:ext>
            </a:extLst>
          </p:cNvPr>
          <p:cNvSpPr>
            <a:spLocks noGrp="1"/>
          </p:cNvSpPr>
          <p:nvPr>
            <p:ph idx="1"/>
          </p:nvPr>
        </p:nvSpPr>
        <p:spPr/>
        <p:txBody>
          <a:bodyPr/>
          <a:lstStyle/>
          <a:p>
            <a:pPr>
              <a:spcAft>
                <a:spcPts val="1200"/>
              </a:spcAft>
            </a:pPr>
            <a:r>
              <a:rPr lang="el-GR" sz="2600" dirty="0">
                <a:latin typeface="Times New Roman" panose="02020603050405020304" pitchFamily="18" charset="0"/>
                <a:cs typeface="Times New Roman" panose="02020603050405020304" pitchFamily="18" charset="0"/>
              </a:rPr>
              <a:t>Πρόληψη σεξουαλικής εκμετάλλευσης. </a:t>
            </a:r>
          </a:p>
          <a:p>
            <a:pPr>
              <a:spcAft>
                <a:spcPts val="1200"/>
              </a:spcAft>
            </a:pPr>
            <a:r>
              <a:rPr lang="el-GR" sz="2600" dirty="0">
                <a:latin typeface="Times New Roman" panose="02020603050405020304" pitchFamily="18" charset="0"/>
                <a:cs typeface="Times New Roman" panose="02020603050405020304" pitchFamily="18" charset="0"/>
              </a:rPr>
              <a:t>Γνώσεις για την ανθρώπινη αναπαραγωγή και ανάπτυξη, για την σεξουαλικότητα, τα σεξουαλικά δικαιώματα, τη σεξουαλική υγεία και τους καθοριστικούς </a:t>
            </a:r>
            <a:r>
              <a:rPr lang="el-GR" sz="2600" dirty="0" err="1">
                <a:latin typeface="Times New Roman" panose="02020603050405020304" pitchFamily="18" charset="0"/>
                <a:cs typeface="Times New Roman" panose="02020603050405020304" pitchFamily="18" charset="0"/>
              </a:rPr>
              <a:t>κοινωνικο</a:t>
            </a:r>
            <a:r>
              <a:rPr lang="el-GR" sz="2600" dirty="0">
                <a:latin typeface="Times New Roman" panose="02020603050405020304" pitchFamily="18" charset="0"/>
                <a:cs typeface="Times New Roman" panose="02020603050405020304" pitchFamily="18" charset="0"/>
              </a:rPr>
              <a:t>-πολιτισμικούς παράγοντες.</a:t>
            </a:r>
          </a:p>
          <a:p>
            <a:pPr>
              <a:spcAft>
                <a:spcPts val="1200"/>
              </a:spcAft>
            </a:pPr>
            <a:r>
              <a:rPr lang="el-GR" sz="2600" dirty="0">
                <a:latin typeface="Times New Roman" panose="02020603050405020304" pitchFamily="18" charset="0"/>
                <a:cs typeface="Times New Roman" panose="02020603050405020304" pitchFamily="18" charset="0"/>
              </a:rPr>
              <a:t>Καθυστέρηση έναρξης ερωτικών σχέσεων.</a:t>
            </a:r>
          </a:p>
          <a:p>
            <a:pPr>
              <a:spcAft>
                <a:spcPts val="1200"/>
              </a:spcAft>
            </a:pPr>
            <a:r>
              <a:rPr lang="el-GR" sz="2600" dirty="0">
                <a:latin typeface="Times New Roman" panose="02020603050405020304" pitchFamily="18" charset="0"/>
                <a:cs typeface="Times New Roman" panose="02020603050405020304" pitchFamily="18" charset="0"/>
              </a:rPr>
              <a:t> Μείωση αριθμού σεξουαλικών συντρόφων.</a:t>
            </a:r>
          </a:p>
          <a:p>
            <a:pPr>
              <a:spcAft>
                <a:spcPts val="1200"/>
              </a:spcAft>
            </a:pPr>
            <a:r>
              <a:rPr lang="el-GR" sz="2600" dirty="0">
                <a:latin typeface="Times New Roman" panose="02020603050405020304" pitchFamily="18" charset="0"/>
                <a:cs typeface="Times New Roman" panose="02020603050405020304" pitchFamily="18" charset="0"/>
              </a:rPr>
              <a:t> Υιοθέτηση μέτρων προφύλαξης.</a:t>
            </a:r>
          </a:p>
          <a:p>
            <a:endParaRPr lang="el-GR" dirty="0"/>
          </a:p>
        </p:txBody>
      </p:sp>
    </p:spTree>
    <p:extLst>
      <p:ext uri="{BB962C8B-B14F-4D97-AF65-F5344CB8AC3E}">
        <p14:creationId xmlns:p14="http://schemas.microsoft.com/office/powerpoint/2010/main" val="360620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FBD375-52B7-4E2C-8024-0BE414C60CDE}"/>
              </a:ext>
            </a:extLst>
          </p:cNvPr>
          <p:cNvSpPr>
            <a:spLocks noGrp="1"/>
          </p:cNvSpPr>
          <p:nvPr>
            <p:ph type="title"/>
          </p:nvPr>
        </p:nvSpPr>
        <p:spPr>
          <a:xfrm>
            <a:off x="609600" y="589936"/>
            <a:ext cx="10972800" cy="825910"/>
          </a:xfrm>
        </p:spPr>
        <p:txBody>
          <a:bodyPr/>
          <a:lstStyle/>
          <a:p>
            <a:pPr algn="ctr"/>
            <a:r>
              <a:rPr lang="el-GR" dirty="0">
                <a:latin typeface="Times New Roman" panose="02020603050405020304" pitchFamily="18" charset="0"/>
                <a:cs typeface="Times New Roman" panose="02020603050405020304" pitchFamily="18" charset="0"/>
              </a:rPr>
              <a:t>Σεξουαλικότητα</a:t>
            </a:r>
          </a:p>
        </p:txBody>
      </p:sp>
      <p:sp>
        <p:nvSpPr>
          <p:cNvPr id="3" name="Θέση περιεχομένου 2">
            <a:extLst>
              <a:ext uri="{FF2B5EF4-FFF2-40B4-BE49-F238E27FC236}">
                <a16:creationId xmlns:a16="http://schemas.microsoft.com/office/drawing/2014/main" id="{D8441482-3120-429A-986C-B5D9D97E25B4}"/>
              </a:ext>
            </a:extLst>
          </p:cNvPr>
          <p:cNvSpPr>
            <a:spLocks noGrp="1"/>
          </p:cNvSpPr>
          <p:nvPr>
            <p:ph idx="1"/>
          </p:nvPr>
        </p:nvSpPr>
        <p:spPr>
          <a:xfrm>
            <a:off x="609600" y="1415845"/>
            <a:ext cx="10972800" cy="5158691"/>
          </a:xfrm>
        </p:spPr>
        <p:txBody>
          <a:bodyPr>
            <a:normAutofit/>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Δεν περιορίζεται μόνο σε συγκριμένες ηλικιακές ομάδες. </a:t>
            </a:r>
          </a:p>
          <a:p>
            <a:pPr>
              <a:lnSpc>
                <a:spcPct val="150000"/>
              </a:lnSpc>
              <a:spcAft>
                <a:spcPts val="1200"/>
              </a:spcAft>
            </a:pPr>
            <a:r>
              <a:rPr lang="el-GR" dirty="0">
                <a:latin typeface="Times New Roman" panose="02020603050405020304" pitchFamily="18" charset="0"/>
                <a:cs typeface="Times New Roman" panose="02020603050405020304" pitchFamily="18" charset="0"/>
              </a:rPr>
              <a:t>Είναι άρρηκτα συνδεμένη με το κοινωνικό φύλο. </a:t>
            </a:r>
          </a:p>
          <a:p>
            <a:pPr>
              <a:lnSpc>
                <a:spcPct val="150000"/>
              </a:lnSpc>
              <a:spcAft>
                <a:spcPts val="1200"/>
              </a:spcAft>
            </a:pPr>
            <a:r>
              <a:rPr lang="el-GR" dirty="0">
                <a:latin typeface="Times New Roman" panose="02020603050405020304" pitchFamily="18" charset="0"/>
                <a:cs typeface="Times New Roman" panose="02020603050405020304" pitchFamily="18" charset="0"/>
              </a:rPr>
              <a:t>Περιλαμβάνει διάφορους σεξουαλικούς προσανατολισμούς. </a:t>
            </a:r>
          </a:p>
          <a:p>
            <a:pPr>
              <a:lnSpc>
                <a:spcPct val="150000"/>
              </a:lnSpc>
              <a:spcAft>
                <a:spcPts val="1200"/>
              </a:spcAft>
            </a:pPr>
            <a:r>
              <a:rPr lang="el-GR" dirty="0">
                <a:latin typeface="Times New Roman" panose="02020603050405020304" pitchFamily="18" charset="0"/>
                <a:cs typeface="Times New Roman" panose="02020603050405020304" pitchFamily="18" charset="0"/>
              </a:rPr>
              <a:t>Είναι πολύ ευρύτερη έννοια από την αναπαραγωγή.</a:t>
            </a:r>
          </a:p>
          <a:p>
            <a:pPr>
              <a:lnSpc>
                <a:spcPct val="150000"/>
              </a:lnSpc>
              <a:spcAft>
                <a:spcPts val="1200"/>
              </a:spcAft>
            </a:pPr>
            <a:r>
              <a:rPr lang="el-GR" dirty="0">
                <a:latin typeface="Times New Roman" panose="02020603050405020304" pitchFamily="18" charset="0"/>
                <a:cs typeface="Times New Roman" panose="02020603050405020304" pitchFamily="18" charset="0"/>
              </a:rPr>
              <a:t>Περιλαμβάνει κάτι περισσότερο από απλά στοιχεία συμπεριφοράς. </a:t>
            </a:r>
          </a:p>
        </p:txBody>
      </p:sp>
    </p:spTree>
    <p:extLst>
      <p:ext uri="{BB962C8B-B14F-4D97-AF65-F5344CB8AC3E}">
        <p14:creationId xmlns:p14="http://schemas.microsoft.com/office/powerpoint/2010/main" val="3914792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83992F-A219-402B-906A-46BF98651AD1}"/>
              </a:ext>
            </a:extLst>
          </p:cNvPr>
          <p:cNvSpPr>
            <a:spLocks noGrp="1"/>
          </p:cNvSpPr>
          <p:nvPr>
            <p:ph type="title"/>
          </p:nvPr>
        </p:nvSpPr>
        <p:spPr/>
        <p:txBody>
          <a:bodyPr>
            <a:normAutofit/>
          </a:bodyPr>
          <a:lstStyle/>
          <a:p>
            <a:r>
              <a:rPr lang="el-GR" dirty="0">
                <a:latin typeface="Times New Roman" panose="02020603050405020304" pitchFamily="18" charset="0"/>
                <a:cs typeface="Times New Roman" panose="02020603050405020304" pitchFamily="18" charset="0"/>
              </a:rPr>
              <a:t>Παράγοντες που απαρτίζουν τη σεξουαλικότητα</a:t>
            </a:r>
          </a:p>
        </p:txBody>
      </p:sp>
      <p:sp>
        <p:nvSpPr>
          <p:cNvPr id="3" name="Θέση περιεχομένου 2">
            <a:extLst>
              <a:ext uri="{FF2B5EF4-FFF2-40B4-BE49-F238E27FC236}">
                <a16:creationId xmlns:a16="http://schemas.microsoft.com/office/drawing/2014/main" id="{50203E47-8576-43AC-8788-6D45E3D74571}"/>
              </a:ext>
            </a:extLst>
          </p:cNvPr>
          <p:cNvSpPr>
            <a:spLocks noGrp="1"/>
          </p:cNvSpPr>
          <p:nvPr>
            <p:ph idx="1"/>
          </p:nvPr>
        </p:nvSpPr>
        <p:spPr/>
        <p:txBody>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1. Σεξουαλική ταυτότητα (</a:t>
            </a:r>
            <a:r>
              <a:rPr lang="en-US" dirty="0">
                <a:latin typeface="Times New Roman" panose="02020603050405020304" pitchFamily="18" charset="0"/>
                <a:cs typeface="Times New Roman" panose="02020603050405020304" pitchFamily="18" charset="0"/>
              </a:rPr>
              <a:t>sexual identity) </a:t>
            </a:r>
            <a:endParaRPr lang="el-GR" dirty="0">
              <a:latin typeface="Times New Roman" panose="02020603050405020304" pitchFamily="18" charset="0"/>
              <a:cs typeface="Times New Roman" panose="02020603050405020304" pitchFamily="18" charset="0"/>
            </a:endParaRPr>
          </a:p>
          <a:p>
            <a:pPr>
              <a:lnSpc>
                <a:spcPct val="150000"/>
              </a:lnSpc>
              <a:spcAft>
                <a:spcPts val="1200"/>
              </a:spcAft>
            </a:pPr>
            <a:r>
              <a:rPr lang="en-US" dirty="0">
                <a:latin typeface="Times New Roman" panose="02020603050405020304" pitchFamily="18" charset="0"/>
                <a:cs typeface="Times New Roman" panose="02020603050405020304" pitchFamily="18" charset="0"/>
              </a:rPr>
              <a:t>2. </a:t>
            </a:r>
            <a:r>
              <a:rPr lang="el-GR" dirty="0">
                <a:latin typeface="Times New Roman" panose="02020603050405020304" pitchFamily="18" charset="0"/>
                <a:cs typeface="Times New Roman" panose="02020603050405020304" pitchFamily="18" charset="0"/>
              </a:rPr>
              <a:t>Ταυτότητα φύλου (</a:t>
            </a:r>
            <a:r>
              <a:rPr lang="en-US" dirty="0">
                <a:latin typeface="Times New Roman" panose="02020603050405020304" pitchFamily="18" charset="0"/>
                <a:cs typeface="Times New Roman" panose="02020603050405020304" pitchFamily="18" charset="0"/>
              </a:rPr>
              <a:t>gender identity)</a:t>
            </a:r>
            <a:endParaRPr lang="el-GR" dirty="0">
              <a:latin typeface="Times New Roman" panose="02020603050405020304" pitchFamily="18" charset="0"/>
              <a:cs typeface="Times New Roman" panose="02020603050405020304" pitchFamily="18" charset="0"/>
            </a:endParaRPr>
          </a:p>
          <a:p>
            <a:pPr>
              <a:lnSpc>
                <a:spcPct val="150000"/>
              </a:lnSpc>
              <a:spcAft>
                <a:spcPts val="1200"/>
              </a:spcAft>
            </a:pPr>
            <a:r>
              <a:rPr lang="en-US" dirty="0">
                <a:latin typeface="Times New Roman" panose="02020603050405020304" pitchFamily="18" charset="0"/>
                <a:cs typeface="Times New Roman" panose="02020603050405020304" pitchFamily="18" charset="0"/>
              </a:rPr>
              <a:t> 3. </a:t>
            </a:r>
            <a:r>
              <a:rPr lang="el-GR" dirty="0">
                <a:latin typeface="Times New Roman" panose="02020603050405020304" pitchFamily="18" charset="0"/>
                <a:cs typeface="Times New Roman" panose="02020603050405020304" pitchFamily="18" charset="0"/>
              </a:rPr>
              <a:t>Σεξουαλικός προσανατολισμός (</a:t>
            </a:r>
            <a:r>
              <a:rPr lang="en-US" dirty="0">
                <a:latin typeface="Times New Roman" panose="02020603050405020304" pitchFamily="18" charset="0"/>
                <a:cs typeface="Times New Roman" panose="02020603050405020304" pitchFamily="18" charset="0"/>
              </a:rPr>
              <a:t>sexual orientation)</a:t>
            </a:r>
            <a:endParaRPr lang="el-GR" dirty="0">
              <a:latin typeface="Times New Roman" panose="02020603050405020304" pitchFamily="18" charset="0"/>
              <a:cs typeface="Times New Roman" panose="02020603050405020304" pitchFamily="18" charset="0"/>
            </a:endParaRPr>
          </a:p>
          <a:p>
            <a:pPr>
              <a:lnSpc>
                <a:spcPct val="150000"/>
              </a:lnSpc>
              <a:spcAft>
                <a:spcPts val="1200"/>
              </a:spcAft>
            </a:pPr>
            <a:r>
              <a:rPr lang="en-US" dirty="0">
                <a:latin typeface="Times New Roman" panose="02020603050405020304" pitchFamily="18" charset="0"/>
                <a:cs typeface="Times New Roman" panose="02020603050405020304" pitchFamily="18" charset="0"/>
              </a:rPr>
              <a:t> 4. </a:t>
            </a:r>
            <a:r>
              <a:rPr lang="el-GR" dirty="0">
                <a:latin typeface="Times New Roman" panose="02020603050405020304" pitchFamily="18" charset="0"/>
                <a:cs typeface="Times New Roman" panose="02020603050405020304" pitchFamily="18" charset="0"/>
              </a:rPr>
              <a:t>Σεξουαλική συμπεριφορά (</a:t>
            </a:r>
            <a:r>
              <a:rPr lang="en-US" dirty="0">
                <a:latin typeface="Times New Roman" panose="02020603050405020304" pitchFamily="18" charset="0"/>
                <a:cs typeface="Times New Roman" panose="02020603050405020304" pitchFamily="18" charset="0"/>
              </a:rPr>
              <a:t>sexual behavior)</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3139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9485DD-2BAC-4BF5-A6C2-4C26231E7C7D}"/>
              </a:ext>
            </a:extLst>
          </p:cNvPr>
          <p:cNvSpPr>
            <a:spLocks noGrp="1"/>
          </p:cNvSpPr>
          <p:nvPr>
            <p:ph type="title"/>
          </p:nvPr>
        </p:nvSpPr>
        <p:spPr>
          <a:xfrm>
            <a:off x="609600" y="722671"/>
            <a:ext cx="10972800" cy="796413"/>
          </a:xfrm>
        </p:spPr>
        <p:txBody>
          <a:bodyPr/>
          <a:lstStyle/>
          <a:p>
            <a:pPr algn="ctr"/>
            <a:r>
              <a:rPr lang="el-GR" dirty="0">
                <a:latin typeface="Times New Roman" panose="02020603050405020304" pitchFamily="18" charset="0"/>
                <a:cs typeface="Times New Roman" panose="02020603050405020304" pitchFamily="18" charset="0"/>
              </a:rPr>
              <a:t> Σεξουαλική ταυτότητα (</a:t>
            </a:r>
            <a:r>
              <a:rPr lang="en-US" dirty="0">
                <a:latin typeface="Times New Roman" panose="02020603050405020304" pitchFamily="18" charset="0"/>
                <a:cs typeface="Times New Roman" panose="02020603050405020304" pitchFamily="18" charset="0"/>
              </a:rPr>
              <a:t>sexual identity)</a:t>
            </a:r>
            <a:endParaRPr lang="el-GR" dirty="0"/>
          </a:p>
        </p:txBody>
      </p:sp>
      <p:sp>
        <p:nvSpPr>
          <p:cNvPr id="3" name="Θέση περιεχομένου 2">
            <a:extLst>
              <a:ext uri="{FF2B5EF4-FFF2-40B4-BE49-F238E27FC236}">
                <a16:creationId xmlns:a16="http://schemas.microsoft.com/office/drawing/2014/main" id="{C001A5A1-1822-49AB-874E-E296F5EE1A2C}"/>
              </a:ext>
            </a:extLst>
          </p:cNvPr>
          <p:cNvSpPr>
            <a:spLocks noGrp="1"/>
          </p:cNvSpPr>
          <p:nvPr>
            <p:ph idx="1"/>
          </p:nvPr>
        </p:nvSpPr>
        <p:spPr>
          <a:xfrm>
            <a:off x="609600" y="1519085"/>
            <a:ext cx="10972800" cy="5055452"/>
          </a:xfrm>
        </p:spPr>
        <p:txBody>
          <a:bodyPr>
            <a:noAutofit/>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Ορίζεται ως η συνολική ταυτότητα του εαυτού, η οποία περιλαμβάνει τον τρόπο που το άτομο </a:t>
            </a:r>
            <a:r>
              <a:rPr lang="el-GR" dirty="0" err="1">
                <a:latin typeface="Times New Roman" panose="02020603050405020304" pitchFamily="18" charset="0"/>
                <a:cs typeface="Times New Roman" panose="02020603050405020304" pitchFamily="18" charset="0"/>
              </a:rPr>
              <a:t>ταυτοποιείται</a:t>
            </a:r>
            <a:r>
              <a:rPr lang="el-GR" dirty="0">
                <a:latin typeface="Times New Roman" panose="02020603050405020304" pitchFamily="18" charset="0"/>
                <a:cs typeface="Times New Roman" panose="02020603050405020304" pitchFamily="18" charset="0"/>
              </a:rPr>
              <a:t> ως άνδρας, γυναίκα, αρσενικό, θηλυκό ή κάποιοι συνδυασμοί αυτών, και το σεξουαλικό του προσανατολισμό.</a:t>
            </a:r>
          </a:p>
          <a:p>
            <a:pPr>
              <a:lnSpc>
                <a:spcPct val="150000"/>
              </a:lnSpc>
              <a:spcAft>
                <a:spcPts val="1200"/>
              </a:spcAft>
            </a:pPr>
            <a:r>
              <a:rPr lang="el-GR" dirty="0">
                <a:latin typeface="Times New Roman" panose="02020603050405020304" pitchFamily="18" charset="0"/>
                <a:cs typeface="Times New Roman" panose="02020603050405020304" pitchFamily="18" charset="0"/>
              </a:rPr>
              <a:t>Χαρακτηρίζεται η ψυχοσωματική ωρίμανση και η βιολογική γνώση αναζήτησης της ηδονής και καθορίζεται από: την ταυτότητα φύλου και από τη σεξουαλική προσδοκία</a:t>
            </a:r>
          </a:p>
        </p:txBody>
      </p:sp>
    </p:spTree>
    <p:extLst>
      <p:ext uri="{BB962C8B-B14F-4D97-AF65-F5344CB8AC3E}">
        <p14:creationId xmlns:p14="http://schemas.microsoft.com/office/powerpoint/2010/main" val="4173718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E643A4-BF70-41D1-BAE8-DDD30FDABECE}"/>
              </a:ext>
            </a:extLst>
          </p:cNvPr>
          <p:cNvSpPr>
            <a:spLocks noGrp="1"/>
          </p:cNvSpPr>
          <p:nvPr>
            <p:ph type="title"/>
          </p:nvPr>
        </p:nvSpPr>
        <p:spPr>
          <a:xfrm>
            <a:off x="609600" y="647700"/>
            <a:ext cx="10972800" cy="1771650"/>
          </a:xfrm>
        </p:spPr>
        <p:txBody>
          <a:bodyPr>
            <a:normAutofit fontScale="90000"/>
          </a:bodyPr>
          <a:lstStyle/>
          <a:p>
            <a:pPr algn="ctr"/>
            <a:br>
              <a:rPr lang="el-GR" dirty="0">
                <a:latin typeface="Times New Roman" panose="02020603050405020304" pitchFamily="18" charset="0"/>
                <a:cs typeface="Times New Roman" panose="02020603050405020304" pitchFamily="18" charset="0"/>
              </a:rPr>
            </a:br>
            <a:r>
              <a:rPr lang="el-GR" sz="4400" dirty="0">
                <a:latin typeface="Times New Roman" panose="02020603050405020304" pitchFamily="18" charset="0"/>
                <a:cs typeface="Times New Roman" panose="02020603050405020304" pitchFamily="18" charset="0"/>
              </a:rPr>
              <a:t>Σεξουαλικός προσανατολισμός (</a:t>
            </a:r>
            <a:r>
              <a:rPr lang="en-US" sz="4400" dirty="0">
                <a:latin typeface="Times New Roman" panose="02020603050405020304" pitchFamily="18" charset="0"/>
                <a:cs typeface="Times New Roman" panose="02020603050405020304" pitchFamily="18" charset="0"/>
              </a:rPr>
              <a:t>sexual orientation)</a:t>
            </a:r>
            <a:br>
              <a:rPr lang="el-GR" sz="4400" dirty="0">
                <a:latin typeface="Times New Roman" panose="02020603050405020304" pitchFamily="18" charset="0"/>
                <a:cs typeface="Times New Roman" panose="02020603050405020304" pitchFamily="18" charset="0"/>
              </a:rPr>
            </a:br>
            <a:br>
              <a:rPr lang="el-GR" sz="4400" dirty="0">
                <a:latin typeface="Times New Roman" panose="02020603050405020304" pitchFamily="18" charset="0"/>
                <a:cs typeface="Times New Roman" panose="02020603050405020304" pitchFamily="18" charset="0"/>
              </a:rPr>
            </a:br>
            <a:endParaRPr lang="el-GR" sz="4400" dirty="0"/>
          </a:p>
        </p:txBody>
      </p:sp>
      <p:sp>
        <p:nvSpPr>
          <p:cNvPr id="3" name="Θέση περιεχομένου 2">
            <a:extLst>
              <a:ext uri="{FF2B5EF4-FFF2-40B4-BE49-F238E27FC236}">
                <a16:creationId xmlns:a16="http://schemas.microsoft.com/office/drawing/2014/main" id="{B131EECD-7A64-45BB-AA33-E14E1CFE8723}"/>
              </a:ext>
            </a:extLst>
          </p:cNvPr>
          <p:cNvSpPr>
            <a:spLocks noGrp="1"/>
          </p:cNvSpPr>
          <p:nvPr>
            <p:ph idx="1"/>
          </p:nvPr>
        </p:nvSpPr>
        <p:spPr/>
        <p:txBody>
          <a:bodyPr>
            <a:normAutofit/>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Είναι ένα διαρκές πρότυπο ρομαντικής ή σεξουαλικής έλξης (ή και τα δύο) μεταξύ των ατόμων διαφορετικού ή ίδιου φύλου. Αυτά τα θέλγητρα εντάσσονται γενικά στα πλαίσια της ετεροφυλίας, της ομοφυλοφιλίας, της </a:t>
            </a:r>
            <a:r>
              <a:rPr lang="el-GR" dirty="0" err="1">
                <a:latin typeface="Times New Roman" panose="02020603050405020304" pitchFamily="18" charset="0"/>
                <a:cs typeface="Times New Roman" panose="02020603050405020304" pitchFamily="18" charset="0"/>
              </a:rPr>
              <a:t>αμφιφυλοφιλίας</a:t>
            </a:r>
            <a:r>
              <a:rPr lang="el-GR" dirty="0">
                <a:latin typeface="Times New Roman" panose="02020603050405020304" pitchFamily="18" charset="0"/>
                <a:cs typeface="Times New Roman" panose="02020603050405020304" pitchFamily="18" charset="0"/>
              </a:rPr>
              <a:t> και της </a:t>
            </a:r>
            <a:r>
              <a:rPr lang="el-GR" dirty="0" err="1">
                <a:latin typeface="Times New Roman" panose="02020603050405020304" pitchFamily="18" charset="0"/>
                <a:cs typeface="Times New Roman" panose="02020603050405020304" pitchFamily="18" charset="0"/>
              </a:rPr>
              <a:t>ασεξουαλικότητας</a:t>
            </a:r>
            <a:r>
              <a:rPr lang="el-GR" dirty="0">
                <a:latin typeface="Times New Roman" panose="02020603050405020304" pitchFamily="18" charset="0"/>
                <a:cs typeface="Times New Roman" panose="02020603050405020304" pitchFamily="18" charset="0"/>
              </a:rPr>
              <a:t> (έλλειψη σεξουαλικής έλξης).</a:t>
            </a:r>
            <a:r>
              <a:rPr lang="el-GR" dirty="0"/>
              <a:t> </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8125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E2A0CA-1878-490F-B85C-E08386DE86FE}"/>
              </a:ext>
            </a:extLst>
          </p:cNvPr>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Σεξουαλική συμπεριφορά (</a:t>
            </a:r>
            <a:r>
              <a:rPr lang="en-US" dirty="0">
                <a:latin typeface="Times New Roman" panose="02020603050405020304" pitchFamily="18" charset="0"/>
                <a:cs typeface="Times New Roman" panose="02020603050405020304" pitchFamily="18" charset="0"/>
              </a:rPr>
              <a:t>sexual behavior)</a:t>
            </a:r>
            <a:endParaRPr lang="el-GR" dirty="0"/>
          </a:p>
        </p:txBody>
      </p:sp>
      <p:sp>
        <p:nvSpPr>
          <p:cNvPr id="3" name="Θέση περιεχομένου 2">
            <a:extLst>
              <a:ext uri="{FF2B5EF4-FFF2-40B4-BE49-F238E27FC236}">
                <a16:creationId xmlns:a16="http://schemas.microsoft.com/office/drawing/2014/main" id="{C02F216D-141D-4A3D-AB7F-005BCAEB9C59}"/>
              </a:ext>
            </a:extLst>
          </p:cNvPr>
          <p:cNvSpPr>
            <a:spLocks noGrp="1"/>
          </p:cNvSpPr>
          <p:nvPr>
            <p:ph idx="1"/>
          </p:nvPr>
        </p:nvSpPr>
        <p:spPr/>
        <p:txBody>
          <a:bodyPr/>
          <a:lstStyle/>
          <a:p>
            <a:pPr>
              <a:lnSpc>
                <a:spcPct val="150000"/>
              </a:lnSpc>
              <a:spcAft>
                <a:spcPts val="1200"/>
              </a:spcAft>
            </a:pPr>
            <a:r>
              <a:rPr lang="el-GR" dirty="0">
                <a:latin typeface="Times New Roman" panose="02020603050405020304" pitchFamily="18" charset="0"/>
                <a:cs typeface="Times New Roman" panose="02020603050405020304" pitchFamily="18" charset="0"/>
              </a:rPr>
              <a:t>Είναι η επιδίωξη ικανοποίησης και απόλαυσης του ατόμου. Η υπεύθυνη σεξουαλική συμπεριφορά χαρακτηρίζεται από αμοιβαιότητα, αυτονομία, προστασία και επιδίωξη ικανοποίησης και απόλαυσης (</a:t>
            </a:r>
            <a:r>
              <a:rPr lang="el-GR" dirty="0" err="1">
                <a:latin typeface="Times New Roman" panose="02020603050405020304" pitchFamily="18" charset="0"/>
                <a:cs typeface="Times New Roman" panose="02020603050405020304" pitchFamily="18" charset="0"/>
              </a:rPr>
              <a:t>Pan</a:t>
            </a:r>
            <a:r>
              <a:rPr lang="el-GR" dirty="0">
                <a:latin typeface="Times New Roman" panose="02020603050405020304" pitchFamily="18" charset="0"/>
                <a:cs typeface="Times New Roman" panose="02020603050405020304" pitchFamily="18" charset="0"/>
              </a:rPr>
              <a:t> American </a:t>
            </a:r>
            <a:r>
              <a:rPr lang="el-GR" dirty="0" err="1">
                <a:latin typeface="Times New Roman" panose="02020603050405020304" pitchFamily="18" charset="0"/>
                <a:cs typeface="Times New Roman" panose="02020603050405020304" pitchFamily="18" charset="0"/>
              </a:rPr>
              <a:t>health</a:t>
            </a:r>
            <a:r>
              <a:rPr lang="el-GR" dirty="0">
                <a:latin typeface="Times New Roman" panose="02020603050405020304" pitchFamily="18" charset="0"/>
                <a:cs typeface="Times New Roman" panose="02020603050405020304" pitchFamily="18" charset="0"/>
              </a:rPr>
              <a:t> Organization &amp; World Health Organization, 2000).</a:t>
            </a:r>
          </a:p>
        </p:txBody>
      </p:sp>
    </p:spTree>
    <p:extLst>
      <p:ext uri="{BB962C8B-B14F-4D97-AF65-F5344CB8AC3E}">
        <p14:creationId xmlns:p14="http://schemas.microsoft.com/office/powerpoint/2010/main" val="27492478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2015</TotalTime>
  <Words>3091</Words>
  <Application>Microsoft Office PowerPoint</Application>
  <PresentationFormat>Ευρεία οθόνη</PresentationFormat>
  <Paragraphs>217</Paragraphs>
  <Slides>45</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45</vt:i4>
      </vt:variant>
    </vt:vector>
  </HeadingPairs>
  <TitlesOfParts>
    <vt:vector size="52" baseType="lpstr">
      <vt:lpstr>Arial</vt:lpstr>
      <vt:lpstr>Georgia</vt:lpstr>
      <vt:lpstr>Times New Roman</vt:lpstr>
      <vt:lpstr>Trebuchet MS</vt:lpstr>
      <vt:lpstr>Wingdings</vt:lpstr>
      <vt:lpstr>Wingdings 2</vt:lpstr>
      <vt:lpstr>Αστικό</vt:lpstr>
      <vt:lpstr>ΣΕΞΟΥΑΛΙΚΗ ΑΓΩΓΗ</vt:lpstr>
      <vt:lpstr>Βασικές έννοιες Σεξουαλικής Αγωγής</vt:lpstr>
      <vt:lpstr>Βασικές έννοιες Σεξουαλικής Αγωγής</vt:lpstr>
      <vt:lpstr>Βασικές έννοιες Σεξουαλικής Αγωγής</vt:lpstr>
      <vt:lpstr>Σεξουαλικότητα</vt:lpstr>
      <vt:lpstr>Παράγοντες που απαρτίζουν τη σεξουαλικότητα</vt:lpstr>
      <vt:lpstr> Σεξουαλική ταυτότητα (sexual identity)</vt:lpstr>
      <vt:lpstr> Σεξουαλικός προσανατολισμός (sexual orientation)  </vt:lpstr>
      <vt:lpstr>Σεξουαλική συμπεριφορά (sexual behavior)</vt:lpstr>
      <vt:lpstr>Σεξουαλική Υγεία (Sexual Health)</vt:lpstr>
      <vt:lpstr>Σεξουαλική Υγεία (Sexual Health)</vt:lpstr>
      <vt:lpstr>Σεξουαλική Αγωγή  (Sex Education/ Sexuality Education) </vt:lpstr>
      <vt:lpstr>Σεξουαλική Αγωγή  (Sex Education/ Sexuality Education) </vt:lpstr>
      <vt:lpstr>Στόχοι Σεξουαλικής Αγωγής</vt:lpstr>
      <vt:lpstr>Στόχοι Σεξουαλικής Αγωγής</vt:lpstr>
      <vt:lpstr>Αποτελέσματα Σεξουαλικής Αγωγής</vt:lpstr>
      <vt:lpstr>Αποτελέσματα Σεξουαλικής Αγωγής</vt:lpstr>
      <vt:lpstr>Ολοκληρωμένη Σεξουαλική Αγωγή-Ο.Σ.Α. (Comprehensive Sex Education)</vt:lpstr>
      <vt:lpstr> Ολοκληρωμένη Σεξουαλική Αγωγή-Ο.Σ.Α. </vt:lpstr>
      <vt:lpstr>Αρχές Ολοκληρωμένης Σεξουαλικής Αγωγής</vt:lpstr>
      <vt:lpstr>Αρχές Ολοκληρωμένης Σεξουαλικής Αγωγής</vt:lpstr>
      <vt:lpstr>Εφαρμογή Προγραμμάτων Σεξουαλικής Αγωγής στο Σχολείο: Γίνεται στην πράξη και με ποιο τρόπο;</vt:lpstr>
      <vt:lpstr>Γενικό πλαίσιο εφαρμογής Σ.Α. και βασικές απαιτήσεις (WHO &amp; BZgA, 2010)</vt:lpstr>
      <vt:lpstr>Τα χαρακτηριστικά της επιτυχημένης Σ.Α UNESCO (2018)</vt:lpstr>
      <vt:lpstr>Τα χαρακτηριστικά της επιτυχημένης Σ.Α UNESCO (2018)</vt:lpstr>
      <vt:lpstr>Τα χαρακτηριστικά της επιτυχημένης Σ.Α UNESCO (2018)</vt:lpstr>
      <vt:lpstr>Αποτελεσματική διδασκαλία Σ.Α. Blake (2002)</vt:lpstr>
      <vt:lpstr>Αποτελεσματική διδασκαλία Σ.Α. Blake (2002)</vt:lpstr>
      <vt:lpstr> Περιεχόμενο Επιτυχημένης Σεξουαλικής Αγωγής (Γερούκη, 2010) </vt:lpstr>
      <vt:lpstr>Η Αναγκαιότητα της Σεξουαλικής Αγωγής</vt:lpstr>
      <vt:lpstr>Σεξουαλικά Δικαιώματα των Παιδιών/Νέων  (Sexual Rights)</vt:lpstr>
      <vt:lpstr>Σεξουαλικά Δικαιώματα των Παιδιών/Νέων  (Sexual Rights)</vt:lpstr>
      <vt:lpstr>Στατιστικά δεδομένα σχετιζόμενα με  σεξουαλική υγεία</vt:lpstr>
      <vt:lpstr>Στατιστικά δεδομένα σχετιζόμενα με  σεξουαλική υγεία</vt:lpstr>
      <vt:lpstr>Στατιστικά δεδομένα σχετιζόμενα με  σεξουαλική υγεία</vt:lpstr>
      <vt:lpstr>Στατιστικά δεδομένα σχετιζόμενα με  σεξουαλική υγεία</vt:lpstr>
      <vt:lpstr>Στατιστικά δεδομένα σχετιζόμενα με  σεξουαλική υγεία</vt:lpstr>
      <vt:lpstr>Σεξουαλική &amp; αντισυλληπτική συμπεριφορά νέων στην Ευρώπη</vt:lpstr>
      <vt:lpstr>Σεξουαλική συμπεριφορά των νέων στην Ελλάδα (HBSC Study 2016,στοιχεία για 2014-2015) </vt:lpstr>
      <vt:lpstr>Σεξουαλική συμπεριφορά των νέων στην Ελλάδα (HBSC Study 2016,στοιχεία για 2014-2015) </vt:lpstr>
      <vt:lpstr>Καθοριστικοί Παράγοντες Σεξουαλικής Αγωγής</vt:lpstr>
      <vt:lpstr>Η Σεξουαλική Αγωγή ως Παιδαγωγική Πράξη </vt:lpstr>
      <vt:lpstr>Η Σεξουαλική Αγωγή ως Παιδαγωγική Πράξη </vt:lpstr>
      <vt:lpstr>Οφέλη Προγραμμάτων Σεξουαλικής Αγωγής (WHO &amp; BZgA, 2010)</vt:lpstr>
      <vt:lpstr>Οφέλη Προγραμμάτων Σεξουαλικής Αγωγής (WHO &amp; BZgA, 2010)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ΣΕΞΟΥΑΛΙΚΗ ΑΓΩΓΗ</dc:title>
  <dc:creator>Eleni Zymvrakaki</dc:creator>
  <cp:lastModifiedBy>Ελένη Ζυμβρακάκη</cp:lastModifiedBy>
  <cp:revision>67</cp:revision>
  <dcterms:created xsi:type="dcterms:W3CDTF">2022-03-14T08:26:41Z</dcterms:created>
  <dcterms:modified xsi:type="dcterms:W3CDTF">2024-03-15T19:22:55Z</dcterms:modified>
</cp:coreProperties>
</file>