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8AEE54C5-2274-4299-83D8-51149F797352}" type="datetimeFigureOut">
              <a:rPr lang="el-GR" smtClean="0"/>
              <a:t>17/7/2013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685E2F9-B0AE-4174-80D6-2F91A964F3D7}"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8AEE54C5-2274-4299-83D8-51149F797352}" type="datetimeFigureOut">
              <a:rPr lang="el-GR" smtClean="0"/>
              <a:t>17/7/2013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685E2F9-B0AE-4174-80D6-2F91A964F3D7}"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8AEE54C5-2274-4299-83D8-51149F797352}" type="datetimeFigureOut">
              <a:rPr lang="el-GR" smtClean="0"/>
              <a:t>17/7/2013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685E2F9-B0AE-4174-80D6-2F91A964F3D7}"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8AEE54C5-2274-4299-83D8-51149F797352}" type="datetimeFigureOut">
              <a:rPr lang="el-GR" smtClean="0"/>
              <a:t>17/7/2013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685E2F9-B0AE-4174-80D6-2F91A964F3D7}"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8AEE54C5-2274-4299-83D8-51149F797352}" type="datetimeFigureOut">
              <a:rPr lang="el-GR" smtClean="0"/>
              <a:t>17/7/2013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685E2F9-B0AE-4174-80D6-2F91A964F3D7}"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8AEE54C5-2274-4299-83D8-51149F797352}" type="datetimeFigureOut">
              <a:rPr lang="el-GR" smtClean="0"/>
              <a:t>17/7/2013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685E2F9-B0AE-4174-80D6-2F91A964F3D7}"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8AEE54C5-2274-4299-83D8-51149F797352}" type="datetimeFigureOut">
              <a:rPr lang="el-GR" smtClean="0"/>
              <a:t>17/7/2013</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8685E2F9-B0AE-4174-80D6-2F91A964F3D7}"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8AEE54C5-2274-4299-83D8-51149F797352}" type="datetimeFigureOut">
              <a:rPr lang="el-GR" smtClean="0"/>
              <a:t>17/7/2013</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8685E2F9-B0AE-4174-80D6-2F91A964F3D7}"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8AEE54C5-2274-4299-83D8-51149F797352}" type="datetimeFigureOut">
              <a:rPr lang="el-GR" smtClean="0"/>
              <a:t>17/7/2013</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8685E2F9-B0AE-4174-80D6-2F91A964F3D7}"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AEE54C5-2274-4299-83D8-51149F797352}" type="datetimeFigureOut">
              <a:rPr lang="el-GR" smtClean="0"/>
              <a:t>17/7/2013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685E2F9-B0AE-4174-80D6-2F91A964F3D7}"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AEE54C5-2274-4299-83D8-51149F797352}" type="datetimeFigureOut">
              <a:rPr lang="el-GR" smtClean="0"/>
              <a:t>17/7/2013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685E2F9-B0AE-4174-80D6-2F91A964F3D7}"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EE54C5-2274-4299-83D8-51149F797352}" type="datetimeFigureOut">
              <a:rPr lang="el-GR" smtClean="0"/>
              <a:t>17/7/2013</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85E2F9-B0AE-4174-80D6-2F91A964F3D7}"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ΑΠΟΚΕΝΤΡΩΜΕΝΗ ΔΙΟΙΚΗΣΗ</a:t>
            </a:r>
            <a:endParaRPr lang="el-GR" dirty="0"/>
          </a:p>
        </p:txBody>
      </p:sp>
      <p:sp>
        <p:nvSpPr>
          <p:cNvPr id="3" name="2 - Υπότιτλος"/>
          <p:cNvSpPr>
            <a:spLocks noGrp="1"/>
          </p:cNvSpPr>
          <p:nvPr>
            <p:ph type="subTitle" idx="1"/>
          </p:nvPr>
        </p:nvSpPr>
        <p:spPr/>
        <p:txBody>
          <a:bodyPr/>
          <a:lstStyle/>
          <a:p>
            <a:r>
              <a:rPr lang="el-GR" dirty="0" smtClean="0"/>
              <a:t>ΟΡΓΑΝΩΤΙΚΗ ΔΟΜΗ</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ΝΟΜΟΣ 3852/2010</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Σε κάθε Αποκεντρωμένη Διοίκηση συνιστάται συμβούλιο το οποίο αποτελείται από τον Γενικό Γραμματέα της Αποκεντρωμένης Διοίκησης ο οποίος και προεδρεύει, από τους περιφερειάρχες των αντίστοιχων χωρικών περιφερειών και των Περιφερειακών Ενώσεων Δήμων. Το συμβούλιο συνεδριάζει ύστερα από πρόσκληση του Γενικού Γραμματέα της Αποκεντρωμένης Διοίκησης και μεριμνά για το συντονισμό των περιφερειών και των δήμων στο πλαίσιο των αρμοδιοτήτων της Αποκεντρωμένης Διοίκησης.</a:t>
            </a:r>
            <a:br>
              <a:rPr lang="el-GR" dirty="0" smtClean="0"/>
            </a:b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 Σε κάθε Αποκεντρωμένη Διοίκηση προΐσταται Γενικός Γραμματέας. Για τα θέματα που αναφέρονται στην υπηρεσιακή του κατάσταση και τα καθήκοντά του εφαρμόζονται οι σχετικές διατάξεις του ν. 2503/1997 (ΦΕΚ107 Α΄).</a:t>
            </a:r>
            <a:br>
              <a:rPr lang="el-GR" dirty="0" smtClean="0"/>
            </a:br>
            <a:endParaRPr lang="el-GR" dirty="0" smtClean="0"/>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smtClean="0"/>
              <a:t> Οι Αποκεντρωμένες Διοικήσεις ασκούν τις αρμοδιότητες των κρατικών Περιφερειών, περιλαμβανομένων και εκείνων των αντίστοιχων συλλογικών οργάνων τους, όπως αυτές καθορίζονταν στον ιδρυτικό τους νόμο 2503/1997 (ΦΕΚ 107 Α΄), καθώς και στους μεταγενέστερους ειδικούς νόμους και στις σχετικές κανονιστικές διατάξεις, όπως ισχύουν, με εξαίρεση τις αρμοδιότητες που περιέρχονται με το άρθρο 186 του νόμου 3852/2010, στις περιφέρειες.</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Αρμοδιότητες , άρθρο 280 του Νόμου 3852/2010</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b="1" dirty="0" smtClean="0"/>
              <a:t>Αποκεντρωμένες Διοικήσεις</a:t>
            </a:r>
            <a:endParaRPr lang="el-GR" dirty="0" smtClean="0"/>
          </a:p>
          <a:p>
            <a:r>
              <a:rPr lang="el-GR" dirty="0" smtClean="0"/>
              <a:t/>
            </a:r>
            <a:br>
              <a:rPr lang="el-GR" dirty="0" smtClean="0"/>
            </a:br>
            <a:r>
              <a:rPr lang="el-GR" dirty="0" smtClean="0"/>
              <a:t>Αποκεντρωμένη Διοίκηση Αττικής</a:t>
            </a:r>
          </a:p>
          <a:p>
            <a:r>
              <a:rPr lang="el-GR" dirty="0" smtClean="0"/>
              <a:t>Αποκεντρωμένη Διοίκηση Θεσσαλίας - Στερεάς Ελλάδας </a:t>
            </a:r>
          </a:p>
          <a:p>
            <a:r>
              <a:rPr lang="el-GR" dirty="0" smtClean="0"/>
              <a:t>Αποκεντρωμένη Διοίκηση Ηπείρου - Δυτικής Μακεδονίας </a:t>
            </a:r>
          </a:p>
          <a:p>
            <a:r>
              <a:rPr lang="el-GR" dirty="0" smtClean="0"/>
              <a:t>Αποκεντρωμένη Διοίκηση Πελοποννήσου, Δυτικής Ελλάδας και Ιονίου </a:t>
            </a:r>
          </a:p>
          <a:p>
            <a:r>
              <a:rPr lang="el-GR" dirty="0" smtClean="0"/>
              <a:t>Αποκεντρωμένη Διοίκηση Μακεδονίας – Θράκης</a:t>
            </a:r>
          </a:p>
          <a:p>
            <a:r>
              <a:rPr lang="el-GR" dirty="0" smtClean="0"/>
              <a:t>Αποκεντρωμένη Διοίκηση Αιγαίου </a:t>
            </a:r>
          </a:p>
          <a:p>
            <a:r>
              <a:rPr lang="el-GR" dirty="0" smtClean="0"/>
              <a:t>Αποκεντρωμένη Διοίκηση Κρήτης</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mtClean="0"/>
              <a:t>Χωροταξικές </a:t>
            </a:r>
            <a:r>
              <a:rPr lang="el-GR" dirty="0" smtClean="0"/>
              <a:t>&amp; πολεοδομικές αρμοδιότητες</a:t>
            </a:r>
            <a:endParaRPr lang="el-GR" dirty="0"/>
          </a:p>
        </p:txBody>
      </p:sp>
      <p:sp>
        <p:nvSpPr>
          <p:cNvPr id="3" name="2 - Θέση περιεχομένου"/>
          <p:cNvSpPr>
            <a:spLocks noGrp="1"/>
          </p:cNvSpPr>
          <p:nvPr>
            <p:ph idx="1"/>
          </p:nvPr>
        </p:nvSpPr>
        <p:spPr/>
        <p:txBody>
          <a:bodyPr>
            <a:normAutofit fontScale="92500"/>
          </a:bodyPr>
          <a:lstStyle/>
          <a:p>
            <a:r>
              <a:rPr lang="el-GR" dirty="0" smtClean="0"/>
              <a:t>«8. Η ανάθεση, παρακολούθηση και επίβλεψη της εκπόνησης μελετών γενικών πολεοδομικών σχεδίων (Γ.Π.Σ.) και των Σχεδίων Χωρικής Οικιστικής Οργάνωσης Ανοικτής Πόλης (Σ.Χ.Ο.Ο.Α.Π.) κατά τις διατάξεις των άρθρων 4 και 5 του ν. 2508/1997, όπως τροποποιήθηκαν και ισχύουν με το άρθρο 24 του ν. 2539/1997 γίνεται από τους δήμους ενώ η έγκριση αυτών γίνεται από την Αποκεντρωμένη Διοίκηση.» [21]</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62500" lnSpcReduction="20000"/>
          </a:bodyPr>
          <a:lstStyle/>
          <a:p>
            <a:r>
              <a:rPr lang="el-GR" dirty="0" smtClean="0"/>
              <a:t>.Η παραχώρηση </a:t>
            </a:r>
            <a:r>
              <a:rPr lang="el-GR" dirty="0" err="1" smtClean="0"/>
              <a:t>οικοπεδικών</a:t>
            </a:r>
            <a:r>
              <a:rPr lang="el-GR" dirty="0" smtClean="0"/>
              <a:t> εκτάσεων της χερσαίας Ζώνης Λιμένα για την ανέγερση κτιρίων «Στέγης Λιμενεργάτη», καθώς και γραφείων κεφαλαίου αποζημίωσης φορτοεκφορτωτών και ΕΡΦΛ σε μεταλλευτικές επιχειρήσεις.</a:t>
            </a:r>
          </a:p>
          <a:p>
            <a:r>
              <a:rPr lang="el-GR" dirty="0" smtClean="0"/>
              <a:t>10.Η παραχώρηση χρήσης χώρων της Ζώνης Λιμένα σε μεταλλευτικές επιχειρήσεις.</a:t>
            </a:r>
          </a:p>
          <a:p>
            <a:r>
              <a:rPr lang="el-GR" dirty="0" smtClean="0"/>
              <a:t>11.Η παραχώρηση ζωνών κατάληψης των εγγειοβελτιωτικών έργων για διαχείριση και εκμετάλλευση.</a:t>
            </a:r>
          </a:p>
          <a:p>
            <a:r>
              <a:rPr lang="el-GR" dirty="0" smtClean="0"/>
              <a:t>12.Η έγκριση της παραχώρησης από το φορέα διοίκησης λιμένα, με αντάλλαγμα και για ορισμένο χρονικό διάστημα, της χρήσης χώρων που βρίσκονται εντός της Ζώνης Λιμένα.</a:t>
            </a:r>
          </a:p>
          <a:p>
            <a:r>
              <a:rPr lang="el-GR" dirty="0" smtClean="0"/>
              <a:t>13.Η εξειδίκευση των γενικών κατευθύνσεων και οδηγιών στα θέματα πολεοδομικού σχεδιασμού οικιστικής πολιτικής και κατοικίας, καθώς και οικοδομικού και </a:t>
            </a:r>
            <a:r>
              <a:rPr lang="el-GR" dirty="0" err="1" smtClean="0"/>
              <a:t>κτιριοδομικού</a:t>
            </a:r>
            <a:r>
              <a:rPr lang="el-GR" dirty="0" smtClean="0"/>
              <a:t> κανονισμού.</a:t>
            </a:r>
          </a:p>
          <a:p>
            <a:r>
              <a:rPr lang="el-GR" dirty="0" smtClean="0"/>
              <a:t>14.Η παρακολούθηση, ο συντονισμός και η διατύπωση απόψεων σε ότι αφορά προγράμματα μελετών (Γ.Π.Σ.) και πολεοδομικών μελετών.</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55000" lnSpcReduction="20000"/>
          </a:bodyPr>
          <a:lstStyle/>
          <a:p>
            <a:r>
              <a:rPr lang="el-GR" dirty="0" smtClean="0"/>
              <a:t>15.Η έγκριση πολεοδομικών μελετών σε περιοχές Β.Ε.ΠΕ, κατά τις διατάξεις των άρθρων 7 και 19 του ν.2545/1997 (ΦΕΚ 254 Α΄), όταν υπάρχει φορέας Β.Ε.ΠΕ..</a:t>
            </a:r>
          </a:p>
          <a:p>
            <a:r>
              <a:rPr lang="el-GR" dirty="0" smtClean="0"/>
              <a:t>16.Η έκδοση αποφάσεων, επί ενστάσεων κατά πράξεων αναλογισμού, σύμφωνα με το άρθρο 279 του Κ.Β.Π.Ν..</a:t>
            </a:r>
          </a:p>
          <a:p>
            <a:r>
              <a:rPr lang="el-GR" dirty="0" smtClean="0"/>
              <a:t>19.Η έγκριση σημειακών – εντοπισμένων τροποποιήσεων των εγκεκριμένων ρυμοτομικών σχεδίων και των χρήσεων και όρων δόμησης αυτών, σε Ο.Τ. επί του Βασικού Οδικού Δικτύου των νομών Αττικής και Θεσσαλονίκης, όπως αυτό καθορίστηκε με τις </a:t>
            </a:r>
            <a:r>
              <a:rPr lang="el-GR" dirty="0" err="1" smtClean="0"/>
              <a:t>υπ΄αριθμ</a:t>
            </a:r>
            <a:r>
              <a:rPr lang="el-GR" dirty="0" smtClean="0"/>
              <a:t>. 62556/5073/1990 (ΦΕΚ 701 Δ΄) και 62555/5072/1990 (ΦΕΚ 561 Δ΄) αποφάσεις του Υπουργού Περιβάλλοντος, Χωροταξίας και Δημόσιων Έργων, υπό την προϋπόθεση ότι δεν εμπίπτουν σε ζώνη πεντακοσίων μέτρων από την ακτή, σε παραδοσιακούς οικισμούς, σε τοπία ιδιαιτέρου φυσικού κάλλους, σε αρχαιολογικούς χώρους, σε δάση και δασικές εκτάσεις και σε περιοχές προστατευόμενες βάσει διεθνών συνθηκών (π.χ. RAMSAR) ή βάσει των άρθρων 18 και 19 του ν. 1650/1986, όπως ισχύει. Για τις τροποποιήσεις της παρούσας τηρούνται οι διατάξεις της παραγράφου 4 του άρθρου 29 του ν. 2831/2000 (ΦΕΚ 140 Α΄), όπως ισχύει.</a:t>
            </a: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10000"/>
          </a:bodyPr>
          <a:lstStyle/>
          <a:p>
            <a:r>
              <a:rPr lang="el-GR" dirty="0" smtClean="0"/>
              <a:t>20.Η μέριμνα για τη σύνταξη </a:t>
            </a:r>
            <a:r>
              <a:rPr lang="el-GR" dirty="0" err="1" smtClean="0"/>
              <a:t>οριζοντιογραφικού</a:t>
            </a:r>
            <a:r>
              <a:rPr lang="el-GR" dirty="0" smtClean="0"/>
              <a:t> και υψομετρικού διαγράμματος αποτύπωσης του </a:t>
            </a:r>
            <a:r>
              <a:rPr lang="el-GR" dirty="0" err="1" smtClean="0"/>
              <a:t>υδατορέματος</a:t>
            </a:r>
            <a:r>
              <a:rPr lang="el-GR" dirty="0" smtClean="0"/>
              <a:t> που βρίσκεται εντός ή εκτός ρυμοτομικού σχεδίου ή εντός οικισμών που δεν έχουν ρυμοτομικό σχέδιο και η έκδοση απόφασης επικύρωσης του καθορισμού των οριογραμμών.</a:t>
            </a:r>
          </a:p>
          <a:p>
            <a:r>
              <a:rPr lang="el-GR" dirty="0" smtClean="0"/>
              <a:t>45.Η εκτέλεση αποφάσεων κατεδάφισης αυθαίρετων κτισμάτων ή κατασκευών, που εκδίδονται από την αρμόδια υπηρεσία του δήμου, κατά ανάλογη εφαρμογή των διατάξεων του </a:t>
            </a:r>
            <a:r>
              <a:rPr lang="el-GR" dirty="0" err="1" smtClean="0"/>
              <a:t>π.δ</a:t>
            </a:r>
            <a:r>
              <a:rPr lang="el-GR" dirty="0" smtClean="0"/>
              <a:t>. 267/1998 (ΦΕΚ 195 Α΄) και της σχετικής νομοθεσίας.</a:t>
            </a:r>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TotalTime>
  <Words>654</Words>
  <Application>Microsoft Office PowerPoint</Application>
  <PresentationFormat>Προβολή στην οθόνη (4:3)</PresentationFormat>
  <Paragraphs>28</Paragraphs>
  <Slides>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9</vt:i4>
      </vt:variant>
    </vt:vector>
  </HeadingPairs>
  <TitlesOfParts>
    <vt:vector size="10" baseType="lpstr">
      <vt:lpstr>Θέμα του Office</vt:lpstr>
      <vt:lpstr>ΑΠΟΚΕΝΤΡΩΜΕΝΗ ΔΙΟΙΚΗΣΗ</vt:lpstr>
      <vt:lpstr>ΝΟΜΟΣ 3852/2010</vt:lpstr>
      <vt:lpstr>Διαφάνεια 3</vt:lpstr>
      <vt:lpstr>Διαφάνεια 4</vt:lpstr>
      <vt:lpstr>Αρμοδιότητες , άρθρο 280 του Νόμου 3852/2010</vt:lpstr>
      <vt:lpstr>Χωροταξικές &amp; πολεοδομικές αρμοδιότητες</vt:lpstr>
      <vt:lpstr>Διαφάνεια 7</vt:lpstr>
      <vt:lpstr>Διαφάνεια 8</vt:lpstr>
      <vt:lpstr>Διαφάνεια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ΑΠΟΚΕΝΤΡΩΜΕΝΗ ΔΙΟΙΚΗΣΗ</dc:title>
  <dc:creator>user</dc:creator>
  <cp:lastModifiedBy>user</cp:lastModifiedBy>
  <cp:revision>6</cp:revision>
  <dcterms:created xsi:type="dcterms:W3CDTF">2013-07-17T11:48:16Z</dcterms:created>
  <dcterms:modified xsi:type="dcterms:W3CDTF">2013-07-17T12:39:04Z</dcterms:modified>
</cp:coreProperties>
</file>