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9" r:id="rId3"/>
    <p:sldId id="268" r:id="rId4"/>
    <p:sldId id="267" r:id="rId5"/>
    <p:sldId id="266" r:id="rId6"/>
    <p:sldId id="265" r:id="rId7"/>
    <p:sldId id="264" r:id="rId8"/>
    <p:sldId id="263" r:id="rId9"/>
    <p:sldId id="262" r:id="rId10"/>
    <p:sldId id="261" r:id="rId11"/>
    <p:sldId id="260" r:id="rId12"/>
    <p:sldId id="258" r:id="rId13"/>
    <p:sldId id="271" r:id="rId14"/>
    <p:sldId id="270" r:id="rId15"/>
    <p:sldId id="259"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B8DF78-0A79-4D35-A2DB-9D2D557F447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3ECB378-AF9D-40AB-9FD1-A8CE3A535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603604CA-0443-4B94-8A4D-530115FDB7A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89C79A2E-346B-48F6-989A-A4862AB4D00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62732BBA-1330-43D5-A4B4-64F4C74FE41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1348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DC1304-79E7-413C-8723-A12DAE4DBBD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54E0716-3E33-43FD-9728-F89D1982E43A}"/>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47A2AD9A-872F-49E7-A0D8-C94553586CA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32E9FC82-C2DE-4CC7-A838-6F25E19765F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2A3DA681-CDCD-474D-9372-A92F6660AC6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2381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EE8BC7-7A99-4C95-8866-9B9A4E5F76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73882E8-7A88-4924-BC0D-E65ADC08869F}"/>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835751C6-CF32-498D-9442-685C20E9DE4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B6320C7E-32B1-4912-BC61-A06C2832CC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E06AA78E-BADA-4D48-8067-6DF711C278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823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171E3A-0C6F-4B85-898A-1DB649657F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41DDE3-DE96-4532-AD1C-A544D2350581}"/>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72FE553D-3161-4091-8433-57907218921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50C1CAFB-18CB-4442-AD9D-5268FCC4E56C}"/>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1FD7C4BD-E63E-485B-BE16-91FEA3872E9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821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D6FC4-6CF8-4FDA-A973-E1FE1A0532F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B9E26EC-B0DB-41D8-BB97-3D6731B9F0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1BD5EA04-1943-496D-B80C-B83D766A40E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24411554-255F-4777-B2EF-98715BE0D5A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452B9B6A-524F-4827-B9C1-9B6E6C36805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3163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AC1B74-0495-440C-B4BA-5106093BA4F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E24C5E0-4B47-43AC-88F9-6ED80474585E}"/>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C67E0863-85D7-4554-9268-4849D2758492}"/>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856E43-9C18-4A21-81A6-233F9961781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5EF7285D-90B6-42A3-93AD-38CDFF09B35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FE693D30-7C88-4D9D-B206-A5A2682D7CC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56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E2BBA1-B7EE-46E4-89E8-778C6368E43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A56D817-074B-4824-B69A-49D66B5710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7BA0DC51-374E-42F5-9E17-E8070900EC9C}"/>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A9910076-2783-4955-BDCB-8109E7258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DB14F07D-6726-4850-987B-507626D08C32}"/>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CBA74974-DFDD-446B-A48B-75ED971644B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Θέση υποσέλιδου 7">
            <a:extLst>
              <a:ext uri="{FF2B5EF4-FFF2-40B4-BE49-F238E27FC236}">
                <a16:creationId xmlns:a16="http://schemas.microsoft.com/office/drawing/2014/main" id="{30566C58-E4C1-42D8-9DB2-7239721E7FC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Θέση αριθμού διαφάνειας 8">
            <a:extLst>
              <a:ext uri="{FF2B5EF4-FFF2-40B4-BE49-F238E27FC236}">
                <a16:creationId xmlns:a16="http://schemas.microsoft.com/office/drawing/2014/main" id="{F2F10914-3E82-4AA6-BB9E-DD5AD2B62CC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86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A1673F-035B-4F2D-893B-DAB5610166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3D02F0F2-46BF-408D-9C33-3FB4845E68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υποσέλιδου 3">
            <a:extLst>
              <a:ext uri="{FF2B5EF4-FFF2-40B4-BE49-F238E27FC236}">
                <a16:creationId xmlns:a16="http://schemas.microsoft.com/office/drawing/2014/main" id="{17DF5074-96EB-420E-B4F7-98323ECF877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αριθμού διαφάνειας 4">
            <a:extLst>
              <a:ext uri="{FF2B5EF4-FFF2-40B4-BE49-F238E27FC236}">
                <a16:creationId xmlns:a16="http://schemas.microsoft.com/office/drawing/2014/main" id="{D547792E-ED5D-4349-AFAC-24AD4C46B5A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9184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5A616DE6-3943-4012-B8ED-D5204942AA2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Θέση υποσέλιδου 2">
            <a:extLst>
              <a:ext uri="{FF2B5EF4-FFF2-40B4-BE49-F238E27FC236}">
                <a16:creationId xmlns:a16="http://schemas.microsoft.com/office/drawing/2014/main" id="{D7D2CD8B-408E-48AF-979A-E61EEF6F15F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Θέση αριθμού διαφάνειας 3">
            <a:extLst>
              <a:ext uri="{FF2B5EF4-FFF2-40B4-BE49-F238E27FC236}">
                <a16:creationId xmlns:a16="http://schemas.microsoft.com/office/drawing/2014/main" id="{A366FB47-0121-4186-8558-D43B956A9BA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58115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249A27-3231-46D2-8820-C7625CE11B8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3432E7-7DC3-4ED6-A256-086C5E85DF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BBC17859-3A39-49EB-9661-8A7AF0B7D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345F8D76-AF26-4A05-A843-85F82E075D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FF481B99-7058-44C7-99CE-5B900A1420D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4DD8E122-C569-42BF-9AE1-369A3A4D3D8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6731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D7A300-2262-4F8C-925C-780171E74DF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C025A8-BD91-4DAC-9472-7C8EE4F4FD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89C30E9-2D0C-4A82-80A4-9EDB996C8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A909EA5E-F7D3-4BB8-BBBF-559CE2A3CB7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υποσέλιδου 5">
            <a:extLst>
              <a:ext uri="{FF2B5EF4-FFF2-40B4-BE49-F238E27FC236}">
                <a16:creationId xmlns:a16="http://schemas.microsoft.com/office/drawing/2014/main" id="{BC445847-552A-4A67-B4AD-779113B1456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Θέση αριθμού διαφάνειας 6">
            <a:extLst>
              <a:ext uri="{FF2B5EF4-FFF2-40B4-BE49-F238E27FC236}">
                <a16:creationId xmlns:a16="http://schemas.microsoft.com/office/drawing/2014/main" id="{C536AD67-A11B-4F57-9C47-5158959E73E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6918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F98216A-7D4D-4F38-842A-193D154591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DC34F6E-E1C0-4A9F-9153-44ABAD202A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CA28487A-0CD7-4E13-84A4-4D534026A2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5CE0DE9-EB9C-4F87-935C-7F83D6F332D8}" type="datetimeFigureOut">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15/5/2021</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Θέση υποσέλιδου 4">
            <a:extLst>
              <a:ext uri="{FF2B5EF4-FFF2-40B4-BE49-F238E27FC236}">
                <a16:creationId xmlns:a16="http://schemas.microsoft.com/office/drawing/2014/main" id="{99E7F4B8-7C64-4AD2-8995-27C7C5F3AA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Θέση αριθμού διαφάνειας 5">
            <a:extLst>
              <a:ext uri="{FF2B5EF4-FFF2-40B4-BE49-F238E27FC236}">
                <a16:creationId xmlns:a16="http://schemas.microsoft.com/office/drawing/2014/main" id="{3E6B3DFC-254B-4C32-8608-BD9C21275B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2093C60-5F6A-42C4-A221-F9AF4DAB0CE8}" type="slidenum">
              <a:rPr kumimoji="0" lang="el-G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l-G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0060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ΚΥΚΛΙΚΗ ΟΙΚΟΝΟΜΙΑ ΣΕ ΜΕΣΑΙΑ ΚΛΙΜΑΚΑ</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b="1" i="1" dirty="0">
                <a:latin typeface="Calibri" panose="020F0502020204030204" pitchFamily="34" charset="0"/>
                <a:ea typeface="Times New Roman" panose="02020603050405020304" pitchFamily="18" charset="0"/>
                <a:cs typeface="Times New Roman" panose="02020603050405020304" pitchFamily="18" charset="0"/>
              </a:rPr>
              <a:t>δράσεις της Κυκλικής Οικονομίας σε αυτό το επίπεδο, αναφέρονται από την πλευρά της παραγωγής που περιλαμβάνει την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ανάπτυξη:</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οικολογικών </a:t>
            </a:r>
            <a:r>
              <a:rPr lang="el-GR" b="1" i="1" dirty="0">
                <a:latin typeface="Calibri" panose="020F0502020204030204" pitchFamily="34" charset="0"/>
                <a:ea typeface="Times New Roman" panose="02020603050405020304" pitchFamily="18" charset="0"/>
                <a:cs typeface="Times New Roman" panose="02020603050405020304" pitchFamily="18" charset="0"/>
              </a:rPr>
              <a:t>βιομηχανικών πάρκων,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βιομηχανικών </a:t>
            </a:r>
            <a:r>
              <a:rPr lang="el-GR" b="1" i="1" dirty="0">
                <a:latin typeface="Calibri" panose="020F0502020204030204" pitchFamily="34" charset="0"/>
                <a:ea typeface="Times New Roman" panose="02020603050405020304" pitchFamily="18" charset="0"/>
                <a:cs typeface="Times New Roman" panose="02020603050405020304" pitchFamily="18" charset="0"/>
              </a:rPr>
              <a:t>περιοχών και δικτύων βιομηχανικής συμβίωσης,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άλλων </a:t>
            </a:r>
            <a:r>
              <a:rPr lang="el-GR" b="1" i="1" dirty="0">
                <a:latin typeface="Calibri" panose="020F0502020204030204" pitchFamily="34" charset="0"/>
                <a:ea typeface="Times New Roman" panose="02020603050405020304" pitchFamily="18" charset="0"/>
                <a:cs typeface="Times New Roman" panose="02020603050405020304" pitchFamily="18" charset="0"/>
              </a:rPr>
              <a:t>σχετικών ονομασιών παραγωγικών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δικτύων</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Σε αυτά τα βιομηχανικά συστήματα, βιομηχανίες που παραδοσιακά λειτουργούν ως χωριστές οντότητες, εμπλέκονται σε πολύπλοκες ανταλλαγές πόρων (υλικά, νερό, ενέργεια και υποπροϊόντα), τη λεγόμενη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r>
              <a:rPr lang="el-GR" sz="4000" b="1" i="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βιομηχανική συμβίωση</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 </a:t>
            </a:r>
            <a:r>
              <a:rPr lang="el-GR" b="1" i="1" dirty="0">
                <a:latin typeface="Calibri" panose="020F0502020204030204" pitchFamily="34" charset="0"/>
                <a:ea typeface="Times New Roman" panose="02020603050405020304" pitchFamily="18" charset="0"/>
                <a:cs typeface="Times New Roman" panose="02020603050405020304" pitchFamily="18" charset="0"/>
              </a:rPr>
              <a:t>σκοπό την επίτευξη οικονομικών και περιβαλλοντικών οφελών</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619434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b="1" i="1" dirty="0">
                <a:latin typeface="Calibri" panose="020F0502020204030204" pitchFamily="34" charset="0"/>
                <a:ea typeface="Times New Roman" panose="02020603050405020304" pitchFamily="18" charset="0"/>
                <a:cs typeface="Times New Roman" panose="02020603050405020304" pitchFamily="18" charset="0"/>
              </a:rPr>
              <a:t>πρόθεση συνέχισης του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νέου</a:t>
            </a:r>
            <a:r>
              <a:rPr lang="el-GR" b="1" i="1" dirty="0">
                <a:latin typeface="Calibri" panose="020F0502020204030204" pitchFamily="34" charset="0"/>
                <a:ea typeface="Times New Roman" panose="02020603050405020304" pitchFamily="18" charset="0"/>
                <a:cs typeface="Times New Roman" panose="02020603050405020304" pitchFamily="18" charset="0"/>
              </a:rPr>
              <a:t>” στην ανάπτυξη των Οικολογικών Βιομηχανικών Πάρκων επιβεβαιώνεται από τον ορισμό του Υπουργείου Προστασίας του Περιβάλλοντος που ορίζει Οικολογικό Βιομηχανικό Πάρκο, ένα νέο είδος βιομηχανικού πάρκου που δίνει έμφαση στη δημιουργία ενός δικτύου βιομηχανικής συμβίωσης, θα αποτελείται από ποικίλες βιομηχανίες (ανταλλαγή υποπροϊόντων, νερού και ενέργειας όπου υπάρχει επικάλυψη και ανταλλαγή πληροφοριών μεταξύ των επιχειρήσεων),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πέραν της συμπερίληψης </a:t>
            </a:r>
            <a:r>
              <a:rPr lang="el-GR" b="1" i="1" dirty="0">
                <a:latin typeface="Calibri" panose="020F0502020204030204" pitchFamily="34" charset="0"/>
                <a:ea typeface="Times New Roman" panose="02020603050405020304" pitchFamily="18" charset="0"/>
                <a:cs typeface="Times New Roman" panose="02020603050405020304" pitchFamily="18" charset="0"/>
              </a:rPr>
              <a:t>όλων των χαρακτηριστικών ενός παραδοσιακού βιομηχανικού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πάρκου.</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Οι </a:t>
            </a:r>
            <a:r>
              <a:rPr lang="el-GR" b="1" i="1" u="sng"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κύριοι στόχοι </a:t>
            </a:r>
            <a:r>
              <a:rPr lang="el-GR" b="1" i="1" dirty="0">
                <a:latin typeface="Calibri" panose="020F0502020204030204" pitchFamily="34" charset="0"/>
                <a:ea typeface="Times New Roman" panose="02020603050405020304" pitchFamily="18" charset="0"/>
                <a:cs typeface="Times New Roman" panose="02020603050405020304" pitchFamily="18" charset="0"/>
              </a:rPr>
              <a:t>ενός Οικολογικού βιομηχανικού Πάρκου, είναι η υλοποίηση κλειστών βρόχων, η ελαχιστοποίηση των αποβλήτων και οι συνολικές βελτιώσεις της οικολογικής απόδοσης, εφαρμόζοντας τις αρχές της καθαρότερης παραγωγής, της βιομηχανικής οικολογίας και της κυκλικής οικονομίας.</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5780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Το σημαντικότερο είναι η εισαγωγή ομάδας κριτηρίων και δεικτών για κάθε τύπο Οικολογικού Βιομηχανικού Πάρκου (ανά τομέα κλπ) που ταξινομούνται σε διάφορες κατηγορίες: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οικονομική ανάπτυξη</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a:latin typeface="Calibri" panose="020F0502020204030204" pitchFamily="34" charset="0"/>
                <a:ea typeface="Times New Roman" panose="02020603050405020304" pitchFamily="18" charset="0"/>
                <a:cs typeface="Times New Roman" panose="02020603050405020304" pitchFamily="18" charset="0"/>
              </a:rPr>
              <a:t>μείωση και ανακύκλωση υλικών</a:t>
            </a:r>
            <a:r>
              <a:rPr lang="el-GR" b="1" i="1" dirty="0">
                <a:latin typeface="Calibri" panose="020F0502020204030204" pitchFamily="34" charset="0"/>
                <a:ea typeface="Times New Roman" panose="02020603050405020304" pitchFamily="18" charset="0"/>
                <a:cs typeface="Times New Roman" panose="02020603050405020304" pitchFamily="18" charset="0"/>
              </a:rPr>
              <a:t>, </a:t>
            </a:r>
            <a:r>
              <a:rPr lang="el-GR" b="1" i="1" u="sng" dirty="0">
                <a:latin typeface="Calibri" panose="020F0502020204030204" pitchFamily="34" charset="0"/>
                <a:ea typeface="Times New Roman" panose="02020603050405020304" pitchFamily="18" charset="0"/>
                <a:cs typeface="Times New Roman" panose="02020603050405020304" pitchFamily="18" charset="0"/>
              </a:rPr>
              <a:t>παρακολούθηση της ρύπανσης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a:t>
            </a:r>
            <a:r>
              <a:rPr lang="el-GR" b="1" i="1" u="sng" dirty="0">
                <a:latin typeface="Calibri" panose="020F0502020204030204" pitchFamily="34" charset="0"/>
                <a:ea typeface="Times New Roman" panose="02020603050405020304" pitchFamily="18" charset="0"/>
                <a:cs typeface="Times New Roman" panose="02020603050405020304" pitchFamily="18" charset="0"/>
              </a:rPr>
              <a:t>διαχείριση </a:t>
            </a:r>
            <a:r>
              <a:rPr lang="el-GR" b="1" i="1" u="sng" dirty="0" smtClean="0">
                <a:latin typeface="Calibri" panose="020F0502020204030204" pitchFamily="34" charset="0"/>
                <a:ea typeface="Times New Roman" panose="02020603050405020304" pitchFamily="18" charset="0"/>
                <a:cs typeface="Times New Roman" panose="02020603050405020304" pitchFamily="18" charset="0"/>
              </a:rPr>
              <a:t>πάρκων</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Ωστόσο, το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σύστημα δεικτών</a:t>
            </a:r>
            <a:r>
              <a:rPr lang="el-GR" b="1" i="1" dirty="0">
                <a:latin typeface="Calibri" panose="020F0502020204030204" pitchFamily="34" charset="0"/>
                <a:ea typeface="Times New Roman" panose="02020603050405020304" pitchFamily="18" charset="0"/>
                <a:cs typeface="Times New Roman" panose="02020603050405020304" pitchFamily="18" charset="0"/>
              </a:rPr>
              <a:t> θα πρέπει να βελτιωθεί με τη μέτρηση της συνολικής αποτελεσματικότητας του Οικολογικού Βιομηχανικού Πάρκου προς την κατεύθυνση ενημέρωσης σχετικά με θέματα που αφορούν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 </a:t>
            </a:r>
            <a:r>
              <a:rPr lang="el-GR" b="1" i="1" dirty="0">
                <a:latin typeface="Calibri" panose="020F0502020204030204" pitchFamily="34" charset="0"/>
                <a:ea typeface="Times New Roman" panose="02020603050405020304" pitchFamily="18" charset="0"/>
                <a:cs typeface="Times New Roman" panose="02020603050405020304" pitchFamily="18" charset="0"/>
              </a:rPr>
              <a:t>επίπεδο της βιομηχανικής συμβίωσης,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της </a:t>
            </a:r>
            <a:r>
              <a:rPr lang="el-GR" b="1" i="1" dirty="0">
                <a:latin typeface="Calibri" panose="020F0502020204030204" pitchFamily="34" charset="0"/>
                <a:ea typeface="Times New Roman" panose="02020603050405020304" pitchFamily="18" charset="0"/>
                <a:cs typeface="Times New Roman" panose="02020603050405020304" pitchFamily="18" charset="0"/>
              </a:rPr>
              <a:t>ποικιλομορφίας στο Πάρκο,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τους </a:t>
            </a:r>
            <a:r>
              <a:rPr lang="el-GR" b="1" i="1" dirty="0">
                <a:latin typeface="Calibri" panose="020F0502020204030204" pitchFamily="34" charset="0"/>
                <a:ea typeface="Times New Roman" panose="02020603050405020304" pitchFamily="18" charset="0"/>
                <a:cs typeface="Times New Roman" panose="02020603050405020304" pitchFamily="18" charset="0"/>
              </a:rPr>
              <a:t>δεσμούς των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Πάρκων </a:t>
            </a:r>
            <a:r>
              <a:rPr lang="el-GR" b="1" i="1" dirty="0">
                <a:latin typeface="Calibri" panose="020F0502020204030204" pitchFamily="34" charset="0"/>
                <a:ea typeface="Times New Roman" panose="02020603050405020304" pitchFamily="18" charset="0"/>
                <a:cs typeface="Times New Roman" panose="02020603050405020304" pitchFamily="18" charset="0"/>
              </a:rPr>
              <a:t>και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του </a:t>
            </a:r>
            <a:r>
              <a:rPr lang="el-GR" b="1" i="1" dirty="0">
                <a:latin typeface="Calibri" panose="020F0502020204030204" pitchFamily="34" charset="0"/>
                <a:ea typeface="Times New Roman" panose="02020603050405020304" pitchFamily="18" charset="0"/>
                <a:cs typeface="Times New Roman" panose="02020603050405020304" pitchFamily="18" charset="0"/>
              </a:rPr>
              <a:t>τοπικού κοινωνικοοικονομικού πλαισίου στο οποίο ενσωματώνεται το Πάρκο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68944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lnSpcReduction="10000"/>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400" b="1" i="1" dirty="0" smtClean="0">
                <a:latin typeface="Calibri" panose="020F0502020204030204" pitchFamily="34" charset="0"/>
                <a:ea typeface="Times New Roman" panose="02020603050405020304" pitchFamily="18" charset="0"/>
                <a:cs typeface="Times New Roman" panose="02020603050405020304" pitchFamily="18" charset="0"/>
              </a:rPr>
              <a:t>Από </a:t>
            </a:r>
            <a:r>
              <a:rPr lang="el-GR" sz="3400" b="1" i="1" dirty="0">
                <a:latin typeface="Calibri" panose="020F0502020204030204" pitchFamily="34" charset="0"/>
                <a:ea typeface="Times New Roman" panose="02020603050405020304" pitchFamily="18" charset="0"/>
                <a:cs typeface="Times New Roman" panose="02020603050405020304" pitchFamily="18" charset="0"/>
              </a:rPr>
              <a:t>το 2001 έως το 2011 η Κίνα ανέπτυξε το μεγαλύτερο εθνικό δίκτυο Οικολογικών Βιομηχανικών Πάρκων, που αποτελείται από 60 εγκεκριμένα εθνικά Πάρκα δοκιμαστικής λειτουργίας</a:t>
            </a:r>
            <a:r>
              <a:rPr lang="el-GR" sz="34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400" b="1" i="1" dirty="0">
                <a:latin typeface="Calibri" panose="020F0502020204030204" pitchFamily="34" charset="0"/>
                <a:ea typeface="Times New Roman" panose="02020603050405020304" pitchFamily="18" charset="0"/>
                <a:cs typeface="Times New Roman" panose="02020603050405020304" pitchFamily="18" charset="0"/>
              </a:rPr>
              <a:t>Από τα 60 εθνικά Πάρκα δοκιμαστικής λειτουργίας, τα 48 είναι </a:t>
            </a:r>
            <a:r>
              <a:rPr lang="el-GR" sz="34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μικτά βιομηχανικά πάρκα</a:t>
            </a:r>
            <a:r>
              <a:rPr lang="el-GR" sz="3400" b="1" i="1" dirty="0">
                <a:latin typeface="Calibri" panose="020F0502020204030204" pitchFamily="34" charset="0"/>
                <a:ea typeface="Times New Roman" panose="02020603050405020304" pitchFamily="18" charset="0"/>
                <a:cs typeface="Times New Roman" panose="02020603050405020304" pitchFamily="18" charset="0"/>
              </a:rPr>
              <a:t> και τα 11 είναι </a:t>
            </a:r>
            <a:r>
              <a:rPr lang="el-GR" sz="34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τομεακά βιομηχανικά πάρκα </a:t>
            </a:r>
            <a:r>
              <a:rPr lang="el-GR" sz="3400" b="1" i="1" dirty="0">
                <a:latin typeface="Calibri" panose="020F0502020204030204" pitchFamily="34" charset="0"/>
                <a:ea typeface="Times New Roman" panose="02020603050405020304" pitchFamily="18" charset="0"/>
                <a:cs typeface="Times New Roman" panose="02020603050405020304" pitchFamily="18" charset="0"/>
              </a:rPr>
              <a:t>(παραγωγή ζάχαρης, μεταλλουργία, εξόρυξη, χημική βιομηχανία με βάση τον άνθρακα και πετροχημικές βιομηχανίες), ενώ μόνο ένα από τα παραπάνω Πάρκα είναι ένα </a:t>
            </a:r>
            <a:r>
              <a:rPr lang="el-GR" sz="3400"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πάρκο ανάκτησης πόρων </a:t>
            </a:r>
            <a:r>
              <a:rPr lang="el-GR" sz="3400" b="1" i="1" dirty="0">
                <a:latin typeface="Calibri" panose="020F0502020204030204" pitchFamily="34" charset="0"/>
                <a:ea typeface="Times New Roman" panose="02020603050405020304" pitchFamily="18" charset="0"/>
                <a:cs typeface="Times New Roman" panose="02020603050405020304" pitchFamily="18" charset="0"/>
              </a:rPr>
              <a:t>(όπου οι εταιρείες μετατρέπουν τα απόβλητα σε επαναχρησιμοποιήσιμους πόρους </a:t>
            </a:r>
            <a:r>
              <a:rPr lang="el-GR" sz="3400" b="1" i="1" dirty="0" smtClean="0">
                <a:latin typeface="Calibri" panose="020F0502020204030204" pitchFamily="34" charset="0"/>
                <a:ea typeface="Times New Roman" panose="02020603050405020304" pitchFamily="18" charset="0"/>
                <a:cs typeface="Times New Roman" panose="02020603050405020304" pitchFamily="18" charset="0"/>
              </a:rPr>
              <a:t>και </a:t>
            </a:r>
            <a:r>
              <a:rPr lang="el-GR" sz="3400" b="1" i="1" dirty="0">
                <a:latin typeface="Calibri" panose="020F0502020204030204" pitchFamily="34" charset="0"/>
                <a:ea typeface="Times New Roman" panose="02020603050405020304" pitchFamily="18" charset="0"/>
                <a:cs typeface="Times New Roman" panose="02020603050405020304" pitchFamily="18" charset="0"/>
              </a:rPr>
              <a:t>πάλι σε νέα προϊόντα</a:t>
            </a:r>
            <a:r>
              <a:rPr lang="el-GR" sz="3400" b="1" i="1" dirty="0" smtClean="0">
                <a:latin typeface="Calibri" panose="020F0502020204030204" pitchFamily="34" charset="0"/>
                <a:ea typeface="Times New Roman" panose="02020603050405020304" pitchFamily="18" charset="0"/>
                <a:cs typeface="Times New Roman" panose="02020603050405020304" pitchFamily="18" charset="0"/>
              </a:rPr>
              <a:t>).</a:t>
            </a:r>
            <a:endParaRPr lang="en-US" sz="34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30968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a:bodyPr>
          <a:lstStyle/>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n-US"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emergy analysis</a:t>
            </a:r>
            <a:r>
              <a:rPr lang="en-US"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χρησιμοποιήθηκε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για </a:t>
            </a:r>
            <a:r>
              <a:rPr lang="el-GR" b="1" i="1" dirty="0">
                <a:latin typeface="Calibri" panose="020F0502020204030204" pitchFamily="34" charset="0"/>
                <a:ea typeface="Times New Roman" panose="02020603050405020304" pitchFamily="18" charset="0"/>
                <a:cs typeface="Times New Roman" panose="02020603050405020304" pitchFamily="18" charset="0"/>
              </a:rPr>
              <a:t>τη διερεύνηση της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βιωσιμότητας: </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του </a:t>
            </a:r>
            <a:r>
              <a:rPr lang="el-GR" b="1" i="1" dirty="0">
                <a:latin typeface="Calibri" panose="020F0502020204030204" pitchFamily="34" charset="0"/>
                <a:ea typeface="Times New Roman" panose="02020603050405020304" pitchFamily="18" charset="0"/>
                <a:cs typeface="Times New Roman" panose="02020603050405020304" pitchFamily="18" charset="0"/>
              </a:rPr>
              <a:t>δεύτερου μεγαλύτερου κινεζικού βιομηχανικού πάρκου που βρίσκεται στην περιοχή </a:t>
            </a:r>
            <a:r>
              <a:rPr lang="el-GR" b="1" i="1" u="sng" dirty="0">
                <a:latin typeface="Calibri" panose="020F0502020204030204" pitchFamily="34" charset="0"/>
                <a:ea typeface="Times New Roman" panose="02020603050405020304" pitchFamily="18" charset="0"/>
                <a:cs typeface="Times New Roman" panose="02020603050405020304" pitchFamily="18" charset="0"/>
              </a:rPr>
              <a:t>Dalian</a:t>
            </a:r>
            <a:r>
              <a:rPr lang="el-GR" b="1" i="1" dirty="0">
                <a:latin typeface="Calibri" panose="020F0502020204030204" pitchFamily="34" charset="0"/>
                <a:ea typeface="Times New Roman" panose="02020603050405020304" pitchFamily="18" charset="0"/>
                <a:cs typeface="Times New Roman" panose="02020603050405020304" pitchFamily="18" charset="0"/>
              </a:rPr>
              <a:t> (DADZ), κατά το έτος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2006.</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την </a:t>
            </a:r>
            <a:r>
              <a:rPr lang="el-GR" b="1" i="1" dirty="0">
                <a:latin typeface="Calibri" panose="020F0502020204030204" pitchFamily="34" charset="0"/>
                <a:ea typeface="Times New Roman" panose="02020603050405020304" pitchFamily="18" charset="0"/>
                <a:cs typeface="Times New Roman" panose="02020603050405020304" pitchFamily="18" charset="0"/>
              </a:rPr>
              <a:t>αξιολόγηση των συνολικών επιδόσεων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από </a:t>
            </a:r>
            <a:r>
              <a:rPr lang="el-GR" b="1" i="1" dirty="0">
                <a:latin typeface="Calibri" panose="020F0502020204030204" pitchFamily="34" charset="0"/>
                <a:ea typeface="Times New Roman" panose="02020603050405020304" pitchFamily="18" charset="0"/>
                <a:cs typeface="Times New Roman" panose="02020603050405020304" pitchFamily="18" charset="0"/>
              </a:rPr>
              <a:t>τις δραστηριότητες της Οικολογικού βιομηχανικού Πάρκου και της βιομηχανικής συμβίωσης που καθιερώθηκε στη Ζώνη Οικονομικής και Τεχνολογικής Ανάπτυξης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Shenyang</a:t>
            </a:r>
            <a:r>
              <a:rPr lang="el-GR" b="1" i="1" dirty="0">
                <a:latin typeface="Calibri" panose="020F0502020204030204" pitchFamily="34" charset="0"/>
                <a:ea typeface="Times New Roman" panose="02020603050405020304" pitchFamily="18" charset="0"/>
                <a:cs typeface="Times New Roman" panose="02020603050405020304" pitchFamily="18" charset="0"/>
              </a:rPr>
              <a:t> (SETDZ</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Διαπιστώθηκε ότι η (ΒΣ) παράγει συναφή περιβαλλοντικά και οικονομικά οφέλη. Τα οικονομικά οφέλη θα μπορούσαν ενδεχομένως να αυξηθούν με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επέκταση των υφιστάμενων συνεργειών: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επαναχρησιμοποίηση </a:t>
            </a:r>
            <a:r>
              <a:rPr lang="el-GR" b="1" i="1" dirty="0">
                <a:latin typeface="Calibri" panose="020F0502020204030204" pitchFamily="34" charset="0"/>
                <a:ea typeface="Times New Roman" panose="02020603050405020304" pitchFamily="18" charset="0"/>
                <a:cs typeface="Times New Roman" panose="02020603050405020304" pitchFamily="18" charset="0"/>
              </a:rPr>
              <a:t>επεξεργασμένων λυμάτων από τους τοπικούς βιολογικούς, </a:t>
            </a:r>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επαναχρησιμοποίηση </a:t>
            </a:r>
            <a:r>
              <a:rPr lang="el-GR" b="1" i="1" dirty="0">
                <a:latin typeface="Calibri" panose="020F0502020204030204" pitchFamily="34" charset="0"/>
                <a:ea typeface="Times New Roman" panose="02020603050405020304" pitchFamily="18" charset="0"/>
                <a:cs typeface="Times New Roman" panose="02020603050405020304" pitchFamily="18" charset="0"/>
              </a:rPr>
              <a:t>της ιλύος από την επεξεργασία λυμάτων ως λιπάσματος</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μείωση της ενεργειακής εξάρτησης από τον άνθρακα και την αντικατάσταση με ανανεώσιμες πηγές ενέργειας, όπως η αιολική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ενέργεια.</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6079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Σε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σύγκριση με τα διεθνή, τα κινεζικά οικολογικά πάρκα, λειτουργούν με μικρότερο αριθμό συνεργειών και εξαρτώνται περισσότερο από την κεντρική κυβέρνηση τόσο για το σχεδιασμό, την υποστήριξη και τη διαχείριση των δραστηριοτήτων των Οικολογικών Πάρκων, όσο και για την οικονομική τους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στήριξη.</a:t>
            </a: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πρωτοβουλίες για τα Οικολογικά Βιομηχανικά Πάρκα μπορούν να βελτιώσουν υφιστάμενα βιομηχανικά πάρκα, προκειμένου να μετατραπεί η αλυσίδα αξίας από γραμμική σε κυκλική</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μετάβαση προς ένα Οικολογικό Βιομηχανικό Πάρκο διαρκεί δεκαετίες, εισάγοντας καθαρότερες στρατηγικές παραγωγής και ελέγχου της ρύπανσης και διευρύνοντας σταδιακά τη συμβίωση.</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6282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13258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665017"/>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marL="0" indent="0" algn="ctr">
              <a:buNone/>
            </a:pPr>
            <a:r>
              <a:rPr lang="el-GR" sz="4600" b="1" i="1" dirty="0" smtClean="0">
                <a:latin typeface="Calibri" panose="020F0502020204030204" pitchFamily="34" charset="0"/>
                <a:ea typeface="Times New Roman" panose="02020603050405020304" pitchFamily="18" charset="0"/>
                <a:cs typeface="Times New Roman" panose="02020603050405020304" pitchFamily="18" charset="0"/>
              </a:rPr>
              <a:t>“</a:t>
            </a:r>
            <a:r>
              <a:rPr lang="el-GR" sz="4600" b="1" i="1" dirty="0">
                <a:latin typeface="Calibri" panose="020F0502020204030204" pitchFamily="34" charset="0"/>
                <a:ea typeface="Times New Roman" panose="02020603050405020304" pitchFamily="18" charset="0"/>
                <a:cs typeface="Times New Roman" panose="02020603050405020304" pitchFamily="18" charset="0"/>
              </a:rPr>
              <a:t>Η </a:t>
            </a:r>
            <a:r>
              <a:rPr lang="el-GR" sz="4600" b="1" i="1" u="sng" dirty="0">
                <a:latin typeface="Calibri" panose="020F0502020204030204" pitchFamily="34" charset="0"/>
                <a:ea typeface="Times New Roman" panose="02020603050405020304" pitchFamily="18" charset="0"/>
                <a:cs typeface="Times New Roman" panose="02020603050405020304" pitchFamily="18" charset="0"/>
              </a:rPr>
              <a:t>ουσία</a:t>
            </a:r>
            <a:r>
              <a:rPr lang="el-GR" sz="4600" b="1" i="1" dirty="0">
                <a:latin typeface="Calibri" panose="020F0502020204030204" pitchFamily="34" charset="0"/>
                <a:ea typeface="Times New Roman" panose="02020603050405020304" pitchFamily="18" charset="0"/>
                <a:cs typeface="Times New Roman" panose="02020603050405020304" pitchFamily="18" charset="0"/>
              </a:rPr>
              <a:t> της βιομηχανικής συμβίωσης έγκειται στην πλήρη χρήση υποπροϊόντων, τη μείωση των υπολειμματικών προϊόντων ή την αποτελεσματική μεταχείρισή τους. Ο όρος έχει συνήθως εφαρμογή σε δίκτυα ανεξάρτητων εταιρειών που ανταλλάσσουν υποπροϊόντα και ενδεχομένως μοιράζονται άλλους κοινούς πόρους"</a:t>
            </a:r>
            <a:endParaRPr lang="en-US" sz="46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18736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fontScale="92500" lnSpcReduction="10000"/>
          </a:bodyPr>
          <a:lstStyle/>
          <a:p>
            <a:pPr algn="just"/>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βιομηχανική συμβίωση αποτελεί παραδοσιακά ερευνητικό πεδίο της βιομηχανικής οικολογίας. </a:t>
            </a:r>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Ενώ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η βιομηχανική οικολογία επικεντρώνεται σε όλα τα επίπεδα ανάλυσης (επίπεδο εγκαταστάσεων, διεταιρικό επίπεδο, περιφερειακό και παγκόσμιο επίπεδο), η βιομηχανική συμβίωση αναφέρεται σε διεταιρικό επίπεδο, διότι περιλαμβάνει φυσικές ανταλλαγές μεταξύ διαφόρων οργανισμών, που δεν υλοποιούνται κατ' ανάγκη εντός των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αυστηρών ορίων ενός πάρκου</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Δεδομένου ότι η απόσταση μεταξύ των συμμετεχουσών βιομηχανιών αυξάνει τη ζήτηση ενέργειας, αυτό σημαίνει ότι τα οικολογικά βιομηχανικά πάρκα σχεδιάζονται, ώστε ένα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κατάλληλο μείγμα μονάδων παραγωγής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να ελαχιστοποιεί τα απόβλητα και τις εκπομπές ολόκληρης της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εγκατάστασης.</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44765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Autofit/>
          </a:bodyPr>
          <a:lstStyle/>
          <a:p>
            <a:pPr algn="just"/>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εμπειρίες</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της βιομηχανικής συμβίωσης διεθνώς αναφέρονται ως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στρατηγικές:</a:t>
            </a:r>
          </a:p>
          <a:p>
            <a:pPr algn="just">
              <a:buFont typeface="Wingdings" panose="05000000000000000000" pitchFamily="2" charset="2"/>
              <a:buChar char="ü"/>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από </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πάνω προς τα κάτω</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(Οικολογικά Βιομηχανικά Πάρκα - Eco-Industrial Parks - EIP -, π.χ. στις ΗΠΑ, τον Καναδά και την Ασία) </a:t>
            </a:r>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από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a:t>
            </a:r>
            <a:r>
              <a:rPr lang="el-GR" sz="3200" b="1" i="1" u="sng" dirty="0">
                <a:latin typeface="Calibri" panose="020F0502020204030204" pitchFamily="34" charset="0"/>
                <a:ea typeface="Times New Roman" panose="02020603050405020304" pitchFamily="18" charset="0"/>
                <a:cs typeface="Times New Roman" panose="02020603050405020304" pitchFamily="18" charset="0"/>
              </a:rPr>
              <a:t>κάτω προς τα πάνω</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(βιομηχανικές περιοχές συμβίωσης ή βιομηχανικό οικοσύστημα όπως του </a:t>
            </a:r>
            <a:r>
              <a:rPr lang="el-GR" sz="3200" b="1" i="1" dirty="0" smtClean="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Kalundborg-Δανία</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 </a:t>
            </a:r>
          </a:p>
          <a:p>
            <a:pPr algn="just">
              <a:buFont typeface="Wingdings" panose="05000000000000000000" pitchFamily="2" charset="2"/>
              <a:buChar char="ü"/>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Oι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πρώτες είναι αποτέλεσμα προληπτικού σχεδιασμού και προγραμματισμού</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buFont typeface="Wingdings" panose="05000000000000000000" pitchFamily="2" charset="2"/>
              <a:buChar char="ü"/>
            </a:pPr>
            <a:r>
              <a:rPr lang="el-GR" sz="3200" b="1" i="1" dirty="0">
                <a:latin typeface="Calibri" panose="020F0502020204030204" pitchFamily="34" charset="0"/>
                <a:ea typeface="Times New Roman" panose="02020603050405020304" pitchFamily="18" charset="0"/>
                <a:cs typeface="Times New Roman" panose="02020603050405020304" pitchFamily="18" charset="0"/>
              </a:rPr>
              <a:t>Ο</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ι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τελευταίες απορρέουν από αυθόρμητες συμφωνίες μεταξύ των συμμετεχουσών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εταιρειών.</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4403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Το </a:t>
            </a:r>
            <a:r>
              <a:rPr lang="el-GR" b="1" i="1" dirty="0">
                <a:latin typeface="Calibri" panose="020F0502020204030204" pitchFamily="34" charset="0"/>
                <a:ea typeface="Times New Roman" panose="02020603050405020304" pitchFamily="18" charset="0"/>
                <a:cs typeface="Times New Roman" panose="02020603050405020304" pitchFamily="18" charset="0"/>
              </a:rPr>
              <a:t>βιομηχανικό συγκρότημα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Kalundborg</a:t>
            </a:r>
            <a:r>
              <a:rPr lang="el-GR" b="1" i="1" dirty="0">
                <a:latin typeface="Calibri" panose="020F0502020204030204" pitchFamily="34" charset="0"/>
                <a:ea typeface="Times New Roman" panose="02020603050405020304" pitchFamily="18" charset="0"/>
                <a:cs typeface="Times New Roman" panose="02020603050405020304" pitchFamily="18" charset="0"/>
              </a:rPr>
              <a:t> μετατράπηκε σταδιακά σε μια δομή Οικολογικού Βιομηχανικού Πάρκου, λειτουργώντας ως παράδειγμα προσέγγισης της βιομηχανικής συμβίωσης “</a:t>
            </a:r>
            <a:r>
              <a:rPr lang="el-GR" b="1" i="1" u="sng" dirty="0">
                <a:latin typeface="Calibri" panose="020F0502020204030204" pitchFamily="34" charset="0"/>
                <a:ea typeface="Times New Roman" panose="02020603050405020304" pitchFamily="18" charset="0"/>
                <a:cs typeface="Times New Roman" panose="02020603050405020304" pitchFamily="18" charset="0"/>
              </a:rPr>
              <a:t>από τη βάση προς την κορυφή</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Προήλθε από μια ιδέα μερικών διευθυντών, στα τέλη της δεκαετίας του '60, οι οποίοι διέκριναν την ευκαιρία να αποκομίσουν οικονομικά οφέλη από τις ανταλλαγές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υποπροϊόντων. </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Με </a:t>
            </a:r>
            <a:r>
              <a:rPr lang="el-GR" b="1" i="1" dirty="0">
                <a:latin typeface="Calibri" panose="020F0502020204030204" pitchFamily="34" charset="0"/>
                <a:ea typeface="Times New Roman" panose="02020603050405020304" pitchFamily="18" charset="0"/>
                <a:cs typeface="Times New Roman" panose="02020603050405020304" pitchFamily="18" charset="0"/>
              </a:rPr>
              <a:t>την πάροδο του χρόνου, τόσο η έκταση όσο και η ποιότητα των δεσμών συμβίωσης μεταξύ των πέντε εταιρειών που βρίσκονται πολύ κοντά στον ίδιο Δήμο εξέλιξαν, τα χαμηλής σε υψηλής αξίας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υποπροϊόντα, </a:t>
            </a:r>
            <a:r>
              <a:rPr lang="el-GR" b="1" i="1" dirty="0">
                <a:latin typeface="Calibri" panose="020F0502020204030204" pitchFamily="34" charset="0"/>
                <a:ea typeface="Times New Roman" panose="02020603050405020304" pitchFamily="18" charset="0"/>
                <a:cs typeface="Times New Roman" panose="02020603050405020304" pitchFamily="18" charset="0"/>
              </a:rPr>
              <a:t>με αποκλειστικό στόχο να επιτύχουν οικονομικά αποδοτικότερη χρήση των υποπροϊόντων τους και να ελαχιστοποιήσουν το κόστους παραμονής σε νέους και αυστηρότερους περιβαλλοντικούς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κανονισμούς. </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04106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Οι </a:t>
            </a:r>
            <a:r>
              <a:rPr lang="el-GR" b="1" i="1" dirty="0">
                <a:latin typeface="Calibri" panose="020F0502020204030204" pitchFamily="34" charset="0"/>
                <a:ea typeface="Times New Roman" panose="02020603050405020304" pitchFamily="18" charset="0"/>
                <a:cs typeface="Times New Roman" panose="02020603050405020304" pitchFamily="18" charset="0"/>
              </a:rPr>
              <a:t>βιομηχανίες των συμμετεχόντων στο δίκτυο του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Kalundborg</a:t>
            </a:r>
            <a:r>
              <a:rPr lang="el-GR" b="1" i="1" dirty="0">
                <a:latin typeface="Calibri" panose="020F0502020204030204" pitchFamily="34" charset="0"/>
                <a:ea typeface="Times New Roman" panose="02020603050405020304" pitchFamily="18" charset="0"/>
                <a:cs typeface="Times New Roman" panose="02020603050405020304" pitchFamily="18" charset="0"/>
              </a:rPr>
              <a:t>, αναγνώρισαν τις περιβαλλοντικές επιπτώσεις των δραστηριοτήτων τους μετά από μια δεκαετία από την έναρξη λειτουργίας του (στη δεκαετία του '80) και η διεθνής συνειδητοποίηση των επιτευχθεισών αποτελεσμάτων προέκυψε μόλις στη δεκαετία του '90 στη Διάσκεψη για την Αειφόρο Ανάπτυξη του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Ρίο.</a:t>
            </a:r>
          </a:p>
          <a:p>
            <a:pPr algn="just"/>
            <a:r>
              <a:rPr lang="el-GR" b="1" i="1" dirty="0">
                <a:latin typeface="Calibri" panose="020F0502020204030204" pitchFamily="34" charset="0"/>
                <a:ea typeface="Times New Roman" panose="02020603050405020304" pitchFamily="18" charset="0"/>
                <a:cs typeface="Times New Roman" panose="02020603050405020304" pitchFamily="18" charset="0"/>
              </a:rPr>
              <a:t>Παρόμοιες εμπειρίες αναφέρονται και για τις περιπτώσεις: της Στυρίας (Αυστρία), όπου οι συμμετέχουσες εταιρείες διαπιστώθηκε ότι αντιλήφθηκαν σε δεύτερο χρόνο τα πρόσθετα περιβαλλοντικά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οφέλη, καθώς και</a:t>
            </a:r>
          </a:p>
          <a:p>
            <a:pPr algn="just"/>
            <a:r>
              <a:rPr lang="el-GR"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b="1" i="1" dirty="0">
                <a:latin typeface="Calibri" panose="020F0502020204030204" pitchFamily="34" charset="0"/>
                <a:ea typeface="Times New Roman" panose="02020603050405020304" pitchFamily="18" charset="0"/>
                <a:cs typeface="Times New Roman" panose="02020603050405020304" pitchFamily="18" charset="0"/>
              </a:rPr>
              <a:t>μιας φινλανδικής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περίπτωσης, </a:t>
            </a:r>
            <a:r>
              <a:rPr lang="el-GR" b="1" i="1" dirty="0">
                <a:latin typeface="Calibri" panose="020F0502020204030204" pitchFamily="34" charset="0"/>
                <a:ea typeface="Times New Roman" panose="02020603050405020304" pitchFamily="18" charset="0"/>
                <a:cs typeface="Times New Roman" panose="02020603050405020304" pitchFamily="18" charset="0"/>
              </a:rPr>
              <a:t>που χαρακτηρίστηκε ως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βιομηχανική οικολογία</a:t>
            </a:r>
            <a:r>
              <a:rPr lang="el-GR" b="1" i="1" dirty="0">
                <a:latin typeface="Calibri" panose="020F0502020204030204" pitchFamily="34" charset="0"/>
                <a:ea typeface="Times New Roman" panose="02020603050405020304" pitchFamily="18" charset="0"/>
                <a:cs typeface="Times New Roman" panose="02020603050405020304" pitchFamily="18" charset="0"/>
              </a:rPr>
              <a:t>" ή "</a:t>
            </a:r>
            <a:r>
              <a:rPr lang="el-GR" b="1" i="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βιομηχανική συμβίωση</a:t>
            </a:r>
            <a:r>
              <a:rPr lang="el-GR" b="1" i="1" dirty="0">
                <a:latin typeface="Calibri" panose="020F0502020204030204" pitchFamily="34" charset="0"/>
                <a:ea typeface="Times New Roman" panose="02020603050405020304" pitchFamily="18" charset="0"/>
                <a:cs typeface="Times New Roman" panose="02020603050405020304" pitchFamily="18" charset="0"/>
              </a:rPr>
              <a:t>" μόνο μετά την παρέμβαση τρίτου </a:t>
            </a:r>
            <a:r>
              <a:rPr lang="el-GR" b="1" i="1" dirty="0" smtClean="0">
                <a:latin typeface="Calibri" panose="020F0502020204030204" pitchFamily="34" charset="0"/>
                <a:ea typeface="Times New Roman" panose="02020603050405020304" pitchFamily="18" charset="0"/>
                <a:cs typeface="Times New Roman" panose="02020603050405020304" pitchFamily="18" charset="0"/>
              </a:rPr>
              <a:t>μέρους.</a:t>
            </a:r>
            <a:endParaRPr lang="en-US"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33295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r>
              <a:rPr lang="el-GR" sz="3200" b="1" i="1" dirty="0">
                <a:latin typeface="Calibri" panose="020F0502020204030204" pitchFamily="34" charset="0"/>
                <a:ea typeface="Times New Roman" panose="02020603050405020304" pitchFamily="18" charset="0"/>
                <a:cs typeface="Times New Roman" panose="02020603050405020304" pitchFamily="18" charset="0"/>
              </a:rPr>
              <a:t>Τα οικονομικά οφέλη που προκύπτουν από τις συμβιωτικές ανταλλαγές σε ένα Οικολογικό Βιομηχανικό Πάρκο, μπορούν να συνοψιστούν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ως: </a:t>
            </a:r>
          </a:p>
          <a:p>
            <a:pPr algn="just">
              <a:buFont typeface="Wingdings" panose="05000000000000000000" pitchFamily="2" charset="2"/>
              <a:buChar char="ü"/>
            </a:pPr>
            <a:r>
              <a:rPr lang="el-GR" sz="3200" b="1" i="1" u="sng" dirty="0" smtClean="0">
                <a:latin typeface="Calibri" panose="020F0502020204030204" pitchFamily="34" charset="0"/>
                <a:ea typeface="Times New Roman" panose="02020603050405020304" pitchFamily="18" charset="0"/>
                <a:cs typeface="Times New Roman" panose="02020603050405020304" pitchFamily="18" charset="0"/>
              </a:rPr>
              <a:t>άμεσα</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(π.χ. έσοδα από την πώληση υποπροϊόντων, μειωμένο κόστος από τα αποφευκταία τέλη απαλλαγής ή το κόστος διάθεσης, μειωμένο κόστος από την αντικατάσταση της πρωτογενούς ενέργειας και  υλικών, με εναλλακτικές πρώτες ύλες που λαμβάνονται σε χαμηλότερες τιμές) και </a:t>
            </a:r>
            <a:endParaRPr lang="el-GR" sz="3200"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l-GR" sz="3200" b="1" i="1" u="sng" dirty="0" smtClean="0">
                <a:latin typeface="Calibri" panose="020F0502020204030204" pitchFamily="34" charset="0"/>
                <a:ea typeface="Times New Roman" panose="02020603050405020304" pitchFamily="18" charset="0"/>
                <a:cs typeface="Times New Roman" panose="02020603050405020304" pitchFamily="18" charset="0"/>
              </a:rPr>
              <a:t>έμμεσα</a:t>
            </a:r>
            <a:r>
              <a:rPr lang="el-GR" sz="3200" b="1" i="1" dirty="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(αποφυγή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επενδύσεων,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αύξηση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της ασφάλειας και της ευελιξίας του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εφοδιασμού, καλύτερη φήμη, ανάπτυξη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καινοτομίας</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λειτουργική ανθεκτικότητα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και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ικανότητα προσέλκυσης και διατήρησης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εργαζομένων).</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43061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665018"/>
            <a:ext cx="12191999" cy="5811115"/>
          </a:xfrm>
          <a:solidFill>
            <a:schemeClr val="accent5">
              <a:lumMod val="20000"/>
              <a:lumOff val="80000"/>
            </a:schemeClr>
          </a:solidFill>
        </p:spPr>
        <p:txBody>
          <a:bodyPr>
            <a:normAutofit/>
          </a:bodyPr>
          <a:lstStyle/>
          <a:p>
            <a:pPr algn="just"/>
            <a:endParaRPr lang="el-GR" b="1" i="1" dirty="0" smtClean="0">
              <a:latin typeface="Calibri" panose="020F0502020204030204" pitchFamily="34" charset="0"/>
              <a:ea typeface="Times New Roman" panose="02020603050405020304" pitchFamily="18" charset="0"/>
              <a:cs typeface="Times New Roman" panose="02020603050405020304" pitchFamily="18" charset="0"/>
            </a:endParaRPr>
          </a:p>
          <a:p>
            <a:pPr algn="just"/>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εξέλιξη της ανάπτυξης των Οικολογικών Βιομηχανικών Πάρκων αντιμετωπίζει πολλές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προκλήσεις, όπως:</a:t>
            </a:r>
          </a:p>
          <a:p>
            <a:pPr algn="just">
              <a:buFont typeface="Wingdings" panose="05000000000000000000" pitchFamily="2" charset="2"/>
              <a:buChar char="ü"/>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Ανάγκη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επιλογής βέλτιστων εταιρειών με σκοπό τη διασφάλιση της σταθερότητας και της αποτελεσματικότητας του ίδιου του Οικολογικού Βιομηχανικού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Πάρκου.</a:t>
            </a:r>
          </a:p>
          <a:p>
            <a:pPr algn="just">
              <a:buFont typeface="Wingdings" panose="05000000000000000000" pitchFamily="2" charset="2"/>
              <a:buChar char="ü"/>
            </a:pP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Μικρότερο ενδιαφέρον για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τις φυσικές ανταλλαγές υλικών, ενέργειας, νερού και υποπροϊόντων, </a:t>
            </a:r>
            <a:r>
              <a:rPr lang="el-GR" sz="3200" b="1" i="1" dirty="0" smtClean="0">
                <a:latin typeface="Calibri" panose="020F0502020204030204" pitchFamily="34" charset="0"/>
                <a:ea typeface="Times New Roman" panose="02020603050405020304" pitchFamily="18" charset="0"/>
                <a:cs typeface="Times New Roman" panose="02020603050405020304" pitchFamily="18" charset="0"/>
              </a:rPr>
              <a:t>με </a:t>
            </a:r>
            <a:r>
              <a:rPr lang="el-GR" sz="3200" b="1" i="1" dirty="0">
                <a:latin typeface="Calibri" panose="020F0502020204030204" pitchFamily="34" charset="0"/>
                <a:ea typeface="Times New Roman" panose="02020603050405020304" pitchFamily="18" charset="0"/>
                <a:cs typeface="Times New Roman" panose="02020603050405020304" pitchFamily="18" charset="0"/>
              </a:rPr>
              <a:t>μεγαλύτερη σημασία στο μοίρασμα των υποδομών και των γνώσεων, ώστε να αναδειχθεί η τοπική αλυσίδα εφοδιασμού και να ελαττωθούν οι κίνδυνοι από τις καιρικές συνθήκες και άλλα επιχειρηματικά προβλήματα.</a:t>
            </a:r>
            <a:endParaRPr lang="en-US" sz="32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
        <p:nvSpPr>
          <p:cNvPr id="5"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0"/>
            <a:ext cx="12192000" cy="665163"/>
          </a:xfrm>
          <a:solidFill>
            <a:srgbClr val="FFC000"/>
          </a:solidFill>
        </p:spPr>
        <p:txBody>
          <a:bodyPr>
            <a:normAutofit fontScale="90000"/>
          </a:bodyPr>
          <a:lstStyle/>
          <a:p>
            <a:pPr algn="ctr"/>
            <a:r>
              <a:rPr lang="el-GR" sz="4800" b="1" dirty="0" smtClean="0">
                <a:solidFill>
                  <a:srgbClr val="00B050"/>
                </a:solidFill>
                <a:effectLst>
                  <a:outerShdw blurRad="38100" dist="38100" dir="2700000" algn="tl">
                    <a:srgbClr val="000000">
                      <a:alpha val="43137"/>
                    </a:srgbClr>
                  </a:outerShdw>
                </a:effectLst>
              </a:rPr>
              <a:t>ΒΙΟΜΗΧΑΝΙΚΗ ΣΥΜΒΙΩΣΗ</a:t>
            </a:r>
            <a:endParaRPr lang="el-GR" sz="4800" b="1"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82575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907808-4A28-40FE-B483-476890C17B75}"/>
              </a:ext>
            </a:extLst>
          </p:cNvPr>
          <p:cNvSpPr>
            <a:spLocks noGrp="1"/>
          </p:cNvSpPr>
          <p:nvPr>
            <p:ph type="title"/>
          </p:nvPr>
        </p:nvSpPr>
        <p:spPr>
          <a:xfrm>
            <a:off x="0" y="1"/>
            <a:ext cx="12192000" cy="568035"/>
          </a:xfrm>
          <a:solidFill>
            <a:srgbClr val="FFC000"/>
          </a:solidFill>
        </p:spPr>
        <p:txBody>
          <a:bodyPr>
            <a:normAutofit fontScale="90000"/>
          </a:bodyPr>
          <a:lstStyle/>
          <a:p>
            <a:pPr algn="ctr"/>
            <a:r>
              <a:rPr lang="el-GR" sz="4800" b="1" dirty="0">
                <a:solidFill>
                  <a:srgbClr val="00B050"/>
                </a:solidFill>
                <a:effectLst>
                  <a:outerShdw blurRad="38100" dist="38100" dir="2700000" algn="tl">
                    <a:srgbClr val="000000">
                      <a:alpha val="43137"/>
                    </a:srgbClr>
                  </a:outerShdw>
                </a:effectLst>
              </a:rPr>
              <a:t>Οικολογική Βιομηχανική Ανάπτυξη στην Κίνα</a:t>
            </a:r>
            <a:endParaRPr lang="el-GR" sz="4800" b="1" dirty="0">
              <a:solidFill>
                <a:srgbClr val="00B050"/>
              </a:solidFill>
              <a:effectLst>
                <a:outerShdw blurRad="38100" dist="38100" dir="2700000" algn="tl">
                  <a:srgbClr val="000000">
                    <a:alpha val="43137"/>
                  </a:srgbClr>
                </a:outerShdw>
              </a:effectLst>
            </a:endParaRPr>
          </a:p>
        </p:txBody>
      </p:sp>
      <p:sp>
        <p:nvSpPr>
          <p:cNvPr id="3" name="Θέση περιεχομένου 2">
            <a:extLst>
              <a:ext uri="{FF2B5EF4-FFF2-40B4-BE49-F238E27FC236}">
                <a16:creationId xmlns:a16="http://schemas.microsoft.com/office/drawing/2014/main" id="{FA2D7B68-C8C3-4B15-9815-0C625F12827B}"/>
              </a:ext>
            </a:extLst>
          </p:cNvPr>
          <p:cNvSpPr>
            <a:spLocks noGrp="1"/>
          </p:cNvSpPr>
          <p:nvPr>
            <p:ph idx="1"/>
          </p:nvPr>
        </p:nvSpPr>
        <p:spPr>
          <a:xfrm>
            <a:off x="-1" y="568036"/>
            <a:ext cx="12191999" cy="5908097"/>
          </a:xfrm>
          <a:solidFill>
            <a:schemeClr val="accent5">
              <a:lumMod val="20000"/>
              <a:lumOff val="80000"/>
            </a:schemeClr>
          </a:solidFill>
        </p:spPr>
        <p:txBody>
          <a:bodyPr>
            <a:noAutofit/>
          </a:bodyPr>
          <a:lstStyle/>
          <a:p>
            <a:pPr algn="just"/>
            <a:r>
              <a:rPr lang="el-GR" sz="2700" b="1" i="1" dirty="0">
                <a:latin typeface="Calibri" panose="020F0502020204030204" pitchFamily="34" charset="0"/>
                <a:ea typeface="Times New Roman" panose="02020603050405020304" pitchFamily="18" charset="0"/>
                <a:cs typeface="Times New Roman" panose="02020603050405020304" pitchFamily="18" charset="0"/>
              </a:rPr>
              <a:t>Η έννοια του Οικολογικού Βιομηχανικού Πάρκου εισήχθη αρχικά στην Κίνα στα τέλη της δεκαετίας του ‘</a:t>
            </a:r>
            <a:r>
              <a:rPr lang="el-GR" sz="2700" b="1" i="1" dirty="0" smtClean="0">
                <a:latin typeface="Calibri" panose="020F0502020204030204" pitchFamily="34" charset="0"/>
                <a:ea typeface="Times New Roman" panose="02020603050405020304" pitchFamily="18" charset="0"/>
                <a:cs typeface="Times New Roman" panose="02020603050405020304" pitchFamily="18" charset="0"/>
              </a:rPr>
              <a:t>90 </a:t>
            </a:r>
            <a:r>
              <a:rPr lang="el-GR" sz="2700" b="1" i="1" dirty="0">
                <a:latin typeface="Calibri" panose="020F0502020204030204" pitchFamily="34" charset="0"/>
                <a:ea typeface="Times New Roman" panose="02020603050405020304" pitchFamily="18" charset="0"/>
                <a:cs typeface="Times New Roman" panose="02020603050405020304" pitchFamily="18" charset="0"/>
              </a:rPr>
              <a:t>και συνέχισε να αναπτύσσεται γρήγορα σε ερευνητικό, πολιτικό και πρακτικό </a:t>
            </a:r>
            <a:r>
              <a:rPr lang="el-GR" sz="2700" b="1" i="1" dirty="0" smtClean="0">
                <a:latin typeface="Calibri" panose="020F0502020204030204" pitchFamily="34" charset="0"/>
                <a:ea typeface="Times New Roman" panose="02020603050405020304" pitchFamily="18" charset="0"/>
                <a:cs typeface="Times New Roman" panose="02020603050405020304" pitchFamily="18" charset="0"/>
              </a:rPr>
              <a:t>επίπεδο.</a:t>
            </a:r>
          </a:p>
          <a:p>
            <a:pPr algn="just"/>
            <a:r>
              <a:rPr lang="el-GR" sz="2700" b="1" i="1" dirty="0">
                <a:latin typeface="Calibri" panose="020F0502020204030204" pitchFamily="34" charset="0"/>
                <a:ea typeface="Times New Roman" panose="02020603050405020304" pitchFamily="18" charset="0"/>
                <a:cs typeface="Times New Roman" panose="02020603050405020304" pitchFamily="18" charset="0"/>
              </a:rPr>
              <a:t>Σε πολιτικό επίπεδο, η Κινεζική Κρατική Υπηρεσία Περιβαλλοντικής Προστασίας (SEPA) άρχισε να προωθεί τα Οικολογικά Βιομηχανικά Πάρκα και τη Βιομηχανική Συμβίωση, ως μοντέλα βιομηχανικής και τεχνολογικής ανάπτυξης, εναλλακτικά προς την προσέγγιση για αντιμετώπιση της ρύπανσης ως εκροής μιας βιομηχανικής διεργασίας</a:t>
            </a:r>
            <a:r>
              <a:rPr lang="el-GR" sz="2700" b="1" i="1" dirty="0" smtClean="0">
                <a:latin typeface="Calibri" panose="020F0502020204030204" pitchFamily="34" charset="0"/>
                <a:ea typeface="Times New Roman" panose="02020603050405020304" pitchFamily="18" charset="0"/>
                <a:cs typeface="Times New Roman" panose="02020603050405020304" pitchFamily="18" charset="0"/>
              </a:rPr>
              <a:t>.</a:t>
            </a:r>
          </a:p>
          <a:p>
            <a:pPr algn="just"/>
            <a:r>
              <a:rPr lang="el-GR" sz="2700" b="1" i="1" dirty="0">
                <a:latin typeface="Calibri" panose="020F0502020204030204" pitchFamily="34" charset="0"/>
                <a:ea typeface="Times New Roman" panose="02020603050405020304" pitchFamily="18" charset="0"/>
                <a:cs typeface="Times New Roman" panose="02020603050405020304" pitchFamily="18" charset="0"/>
              </a:rPr>
              <a:t>Ειδικότερα, η ανάπτυξη των Οικολογικών Βιομηχανικών Πάρκων, έχει ενθαρρυνθεί για να αντιμετωπίσει το πρόβλημα των ρυπογόνων ζωνών βιομηχανικής </a:t>
            </a:r>
            <a:r>
              <a:rPr lang="el-GR" sz="2700" b="1" i="1" dirty="0" smtClean="0">
                <a:latin typeface="Calibri" panose="020F0502020204030204" pitchFamily="34" charset="0"/>
                <a:ea typeface="Times New Roman" panose="02020603050405020304" pitchFamily="18" charset="0"/>
                <a:cs typeface="Times New Roman" panose="02020603050405020304" pitchFamily="18" charset="0"/>
              </a:rPr>
              <a:t>ανάπτυξης.</a:t>
            </a:r>
          </a:p>
          <a:p>
            <a:pPr algn="just"/>
            <a:r>
              <a:rPr lang="el-GR" sz="2700" b="1" i="1" dirty="0">
                <a:latin typeface="Calibri" panose="020F0502020204030204" pitchFamily="34" charset="0"/>
                <a:ea typeface="Times New Roman" panose="02020603050405020304" pitchFamily="18" charset="0"/>
                <a:cs typeface="Times New Roman" panose="02020603050405020304" pitchFamily="18" charset="0"/>
              </a:rPr>
              <a:t>Η Κίνα επιχειρεί να αναπτύξει το δικό της μοντέλο των Οικολογικών Βιομηχανικών Πάρκων (στο θεωρητικό πλαίσιο της βιομηχανικής οικολογίας) προκειμένου να υποστηρίξει το διαφορετικό πολιτικό, κοινωνικοοικονομικό και περιβαλλοντικό πλαίσιο που λειτουργεί, σε σύγκριση με τον υπόλοιπο </a:t>
            </a:r>
            <a:r>
              <a:rPr lang="el-GR" sz="2700" b="1" i="1" dirty="0" smtClean="0">
                <a:latin typeface="Calibri" panose="020F0502020204030204" pitchFamily="34" charset="0"/>
                <a:ea typeface="Times New Roman" panose="02020603050405020304" pitchFamily="18" charset="0"/>
                <a:cs typeface="Times New Roman" panose="02020603050405020304" pitchFamily="18" charset="0"/>
              </a:rPr>
              <a:t>κόσμο.</a:t>
            </a:r>
            <a:endParaRPr lang="en-US" sz="2700" b="1" i="1"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Θέση υποσέλιδου 3">
            <a:extLst>
              <a:ext uri="{FF2B5EF4-FFF2-40B4-BE49-F238E27FC236}">
                <a16:creationId xmlns:a16="http://schemas.microsoft.com/office/drawing/2014/main" id="{70E47908-6CDB-4549-98FC-CF73854CA21B}"/>
              </a:ext>
            </a:extLst>
          </p:cNvPr>
          <p:cNvSpPr>
            <a:spLocks noGrp="1"/>
          </p:cNvSpPr>
          <p:nvPr>
            <p:ph type="ftr" sz="quarter" idx="11"/>
          </p:nvPr>
        </p:nvSpPr>
        <p:spPr>
          <a:xfrm>
            <a:off x="4129438" y="6476133"/>
            <a:ext cx="3672408"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Πανεπιστήμιο Θεσσαλίας, Τμήμα Περιβάλλοντος, Καθηγητής: Ξενοφών Σπηλιώτης</a:t>
            </a:r>
          </a:p>
        </p:txBody>
      </p:sp>
    </p:spTree>
    <p:extLst>
      <p:ext uri="{BB962C8B-B14F-4D97-AF65-F5344CB8AC3E}">
        <p14:creationId xmlns:p14="http://schemas.microsoft.com/office/powerpoint/2010/main" val="2495686810"/>
      </p:ext>
    </p:extLst>
  </p:cSld>
  <p:clrMapOvr>
    <a:masterClrMapping/>
  </p:clrMapOvr>
</p:sld>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1561</Words>
  <Application>Microsoft Office PowerPoint</Application>
  <PresentationFormat>Ευρεία οθόνη</PresentationFormat>
  <Paragraphs>89</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Arial</vt:lpstr>
      <vt:lpstr>Calibri</vt:lpstr>
      <vt:lpstr>Calibri Light</vt:lpstr>
      <vt:lpstr>Times New Roman</vt:lpstr>
      <vt:lpstr>Wingdings</vt:lpstr>
      <vt:lpstr>1_Θέμα του Office</vt:lpstr>
      <vt:lpstr>ΚΥΚΛΙΚΗ ΟΙΚΟΝΟΜΙΑ ΣΕ ΜΕΣΑΙΑ ΚΛΙΜΑΚΑ</vt:lpstr>
      <vt:lpstr>ΒΙΟΜΗΧΑΝΙΚΗ ΣΥΜΒΙΩΣΗ</vt:lpstr>
      <vt:lpstr>ΒΙΟΜΗΧΑΝΙΚΗ ΣΥΜΒΙΩΣΗ</vt:lpstr>
      <vt:lpstr>ΒΙΟΜΗΧΑΝΙΚΗ ΣΥΜΒΙΩΣΗ</vt:lpstr>
      <vt:lpstr>ΒΙΟΜΗΧΑΝΙΚΗ ΣΥΜΒΙΩΣΗ</vt:lpstr>
      <vt:lpstr>ΒΙΟΜΗΧΑΝΙΚΗ ΣΥΜΒΙΩΣΗ</vt:lpstr>
      <vt:lpstr>ΒΙΟΜΗΧΑΝΙΚΗ ΣΥΜΒΙΩΣΗ</vt:lpstr>
      <vt:lpstr>ΒΙΟΜΗΧΑΝΙΚΗ ΣΥΜΒΙΩΣΗ</vt:lpstr>
      <vt:lpstr>Οικολογική Βιομηχανική Ανάπτυξη στην Κίνα</vt:lpstr>
      <vt:lpstr>Οικολογική Βιομηχανική Ανάπτυξη στην Κίνα</vt:lpstr>
      <vt:lpstr>Οικολογική Βιομηχανική Ανάπτυξη στην Κίνα</vt:lpstr>
      <vt:lpstr>Οικολογική Βιομηχανική Ανάπτυξη στην Κίνα</vt:lpstr>
      <vt:lpstr>Οικολογική Βιομηχανική Ανάπτυξη στην Κίνα</vt:lpstr>
      <vt:lpstr>Οικολογική Βιομηχανική Ανάπτυξη στην Κίνα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ΚΥΚΛΙΚΗ ΟΙΚΟΝΟΜΙΑ ΣΕ ΜΕΣΑΙΑ ΚΛΙΜΑΚΑ</dc:title>
  <dc:creator>ΞΕΝΟΦΩΝ ΣΠΗΛΙΩΤΗΣ</dc:creator>
  <cp:lastModifiedBy>ΞΕΝΟΦΩΝ ΣΠΗΛΙΩΤΗΣ</cp:lastModifiedBy>
  <cp:revision>9</cp:revision>
  <dcterms:created xsi:type="dcterms:W3CDTF">2021-05-15T16:27:38Z</dcterms:created>
  <dcterms:modified xsi:type="dcterms:W3CDTF">2021-05-15T17:49:51Z</dcterms:modified>
</cp:coreProperties>
</file>