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33"/>
  </p:notesMasterIdLst>
  <p:sldIdLst>
    <p:sldId id="256" r:id="rId2"/>
    <p:sldId id="505" r:id="rId3"/>
    <p:sldId id="498" r:id="rId4"/>
    <p:sldId id="1113" r:id="rId5"/>
    <p:sldId id="1114" r:id="rId6"/>
    <p:sldId id="1115" r:id="rId7"/>
    <p:sldId id="1116" r:id="rId8"/>
    <p:sldId id="1112" r:id="rId9"/>
    <p:sldId id="1101" r:id="rId10"/>
    <p:sldId id="1103" r:id="rId11"/>
    <p:sldId id="1104" r:id="rId12"/>
    <p:sldId id="1105" r:id="rId13"/>
    <p:sldId id="1106" r:id="rId14"/>
    <p:sldId id="1107" r:id="rId15"/>
    <p:sldId id="1108" r:id="rId16"/>
    <p:sldId id="1110" r:id="rId17"/>
    <p:sldId id="1118" r:id="rId18"/>
    <p:sldId id="1109" r:id="rId19"/>
    <p:sldId id="1119" r:id="rId20"/>
    <p:sldId id="1111" r:id="rId21"/>
    <p:sldId id="1124" r:id="rId22"/>
    <p:sldId id="1125" r:id="rId23"/>
    <p:sldId id="1126" r:id="rId24"/>
    <p:sldId id="1127" r:id="rId25"/>
    <p:sldId id="1128" r:id="rId26"/>
    <p:sldId id="1129" r:id="rId27"/>
    <p:sldId id="1131" r:id="rId28"/>
    <p:sldId id="1120" r:id="rId29"/>
    <p:sldId id="1099" r:id="rId30"/>
    <p:sldId id="1132" r:id="rId31"/>
    <p:sldId id="462" r:id="rId32"/>
  </p:sldIdLst>
  <p:sldSz cx="12192000" cy="6858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ΠΥΡΟΥ ΓΕΩΡΓΙΟΣ" initials="ΣΓ" lastIdx="1" clrIdx="0">
    <p:extLst>
      <p:ext uri="{19B8F6BF-5375-455C-9EA6-DF929625EA0E}">
        <p15:presenceInfo xmlns:p15="http://schemas.microsoft.com/office/powerpoint/2012/main" userId="ΣΠΥΡΟΥ ΓΕΩΡΓΙΟΣ" providerId="None"/>
      </p:ext>
    </p:extLst>
  </p:cmAuthor>
  <p:cmAuthor id="2" name="Δώρα Σκαλή" initials="ΔΣ" lastIdx="2" clrIdx="1">
    <p:extLst>
      <p:ext uri="{19B8F6BF-5375-455C-9EA6-DF929625EA0E}">
        <p15:presenceInfo xmlns:p15="http://schemas.microsoft.com/office/powerpoint/2012/main" userId="d0711b4514aae3bc" providerId="Windows Live"/>
      </p:ext>
    </p:extLst>
  </p:cmAuthor>
  <p:cmAuthor id="3" name="Γεώργιος Σπύρου" initials="ΓΣ" lastIdx="1" clrIdx="2">
    <p:extLst>
      <p:ext uri="{19B8F6BF-5375-455C-9EA6-DF929625EA0E}">
        <p15:presenceInfo xmlns:p15="http://schemas.microsoft.com/office/powerpoint/2012/main" userId="Γεώργιος Σπύρου"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4183" cy="502676"/>
          </a:xfrm>
          <a:prstGeom prst="rect">
            <a:avLst/>
          </a:prstGeom>
        </p:spPr>
        <p:txBody>
          <a:bodyPr vert="horz" lIns="96597" tIns="48299" rIns="96597" bIns="48299" rtlCol="0"/>
          <a:lstStyle>
            <a:lvl1pPr algn="l">
              <a:defRPr sz="1300"/>
            </a:lvl1pPr>
          </a:lstStyle>
          <a:p>
            <a:endParaRPr lang="el-GR"/>
          </a:p>
        </p:txBody>
      </p:sp>
      <p:sp>
        <p:nvSpPr>
          <p:cNvPr id="3" name="Θέση ημερομηνίας 2"/>
          <p:cNvSpPr>
            <a:spLocks noGrp="1"/>
          </p:cNvSpPr>
          <p:nvPr>
            <p:ph type="dt" idx="1"/>
          </p:nvPr>
        </p:nvSpPr>
        <p:spPr>
          <a:xfrm>
            <a:off x="3900799" y="0"/>
            <a:ext cx="2984183" cy="502676"/>
          </a:xfrm>
          <a:prstGeom prst="rect">
            <a:avLst/>
          </a:prstGeom>
        </p:spPr>
        <p:txBody>
          <a:bodyPr vert="horz" lIns="96597" tIns="48299" rIns="96597" bIns="48299" rtlCol="0"/>
          <a:lstStyle>
            <a:lvl1pPr algn="r">
              <a:defRPr sz="1300"/>
            </a:lvl1pPr>
          </a:lstStyle>
          <a:p>
            <a:fld id="{D3A85D4E-D211-4474-8638-DBB897AB8495}" type="datetimeFigureOut">
              <a:rPr lang="el-GR" smtClean="0"/>
              <a:t>16/12/2022</a:t>
            </a:fld>
            <a:endParaRPr lang="el-GR"/>
          </a:p>
        </p:txBody>
      </p:sp>
      <p:sp>
        <p:nvSpPr>
          <p:cNvPr id="4" name="Θέση εικόνας διαφάνειας 3"/>
          <p:cNvSpPr>
            <a:spLocks noGrp="1" noRot="1" noChangeAspect="1"/>
          </p:cNvSpPr>
          <p:nvPr>
            <p:ph type="sldImg" idx="2"/>
          </p:nvPr>
        </p:nvSpPr>
        <p:spPr>
          <a:xfrm>
            <a:off x="438150" y="1252538"/>
            <a:ext cx="6010275" cy="3381375"/>
          </a:xfrm>
          <a:prstGeom prst="rect">
            <a:avLst/>
          </a:prstGeom>
          <a:noFill/>
          <a:ln w="12700">
            <a:solidFill>
              <a:prstClr val="black"/>
            </a:solidFill>
          </a:ln>
        </p:spPr>
        <p:txBody>
          <a:bodyPr vert="horz" lIns="96597" tIns="48299" rIns="96597" bIns="48299" rtlCol="0" anchor="ctr"/>
          <a:lstStyle/>
          <a:p>
            <a:endParaRPr lang="el-GR"/>
          </a:p>
        </p:txBody>
      </p:sp>
      <p:sp>
        <p:nvSpPr>
          <p:cNvPr id="5" name="Θέση σημειώσεων 4"/>
          <p:cNvSpPr>
            <a:spLocks noGrp="1"/>
          </p:cNvSpPr>
          <p:nvPr>
            <p:ph type="body" sz="quarter" idx="3"/>
          </p:nvPr>
        </p:nvSpPr>
        <p:spPr>
          <a:xfrm>
            <a:off x="688658" y="4821506"/>
            <a:ext cx="5509260" cy="3944868"/>
          </a:xfrm>
          <a:prstGeom prst="rect">
            <a:avLst/>
          </a:prstGeom>
        </p:spPr>
        <p:txBody>
          <a:bodyPr vert="horz" lIns="96597" tIns="48299" rIns="96597" bIns="48299"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516039"/>
            <a:ext cx="2984183" cy="502674"/>
          </a:xfrm>
          <a:prstGeom prst="rect">
            <a:avLst/>
          </a:prstGeom>
        </p:spPr>
        <p:txBody>
          <a:bodyPr vert="horz" lIns="96597" tIns="48299" rIns="96597" bIns="48299" rtlCol="0" anchor="b"/>
          <a:lstStyle>
            <a:lvl1pPr algn="l">
              <a:defRPr sz="1300"/>
            </a:lvl1pPr>
          </a:lstStyle>
          <a:p>
            <a:endParaRPr lang="el-GR"/>
          </a:p>
        </p:txBody>
      </p:sp>
      <p:sp>
        <p:nvSpPr>
          <p:cNvPr id="7" name="Θέση αριθμού διαφάνειας 6"/>
          <p:cNvSpPr>
            <a:spLocks noGrp="1"/>
          </p:cNvSpPr>
          <p:nvPr>
            <p:ph type="sldNum" sz="quarter" idx="5"/>
          </p:nvPr>
        </p:nvSpPr>
        <p:spPr>
          <a:xfrm>
            <a:off x="3900799" y="9516039"/>
            <a:ext cx="2984183" cy="502674"/>
          </a:xfrm>
          <a:prstGeom prst="rect">
            <a:avLst/>
          </a:prstGeom>
        </p:spPr>
        <p:txBody>
          <a:bodyPr vert="horz" lIns="96597" tIns="48299" rIns="96597" bIns="48299" rtlCol="0" anchor="b"/>
          <a:lstStyle>
            <a:lvl1pPr algn="r">
              <a:defRPr sz="1300"/>
            </a:lvl1pPr>
          </a:lstStyle>
          <a:p>
            <a:fld id="{CF59313C-69BC-4B5A-ABDA-CA0E273E529A}" type="slidenum">
              <a:rPr lang="el-GR" smtClean="0"/>
              <a:t>‹#›</a:t>
            </a:fld>
            <a:endParaRPr lang="el-GR"/>
          </a:p>
        </p:txBody>
      </p:sp>
    </p:spTree>
    <p:extLst>
      <p:ext uri="{BB962C8B-B14F-4D97-AF65-F5344CB8AC3E}">
        <p14:creationId xmlns:p14="http://schemas.microsoft.com/office/powerpoint/2010/main" val="229716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86D00E8-B8F6-4AB9-9D46-3F4609D9B2C9}" type="slidenum">
              <a:rPr lang="el-GR" smtClean="0"/>
              <a:t>1</a:t>
            </a:fld>
            <a:endParaRPr lang="el-GR"/>
          </a:p>
        </p:txBody>
      </p:sp>
    </p:spTree>
    <p:extLst>
      <p:ext uri="{BB962C8B-B14F-4D97-AF65-F5344CB8AC3E}">
        <p14:creationId xmlns:p14="http://schemas.microsoft.com/office/powerpoint/2010/main" val="2996729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DB5D425-F89E-4F43-B9E6-1FC92C21D4C5}" type="datetime1">
              <a:rPr lang="el-GR" smtClean="0"/>
              <a:t>16/12/2022</a:t>
            </a:fld>
            <a:endParaRPr lang="el-G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9A67EF4-6AD0-4895-A677-9D84EEBBB660}" type="slidenum">
              <a:rPr lang="el-GR" smtClean="0"/>
              <a:t>‹#›</a:t>
            </a:fld>
            <a:endParaRPr lang="el-GR"/>
          </a:p>
        </p:txBody>
      </p:sp>
    </p:spTree>
    <p:extLst>
      <p:ext uri="{BB962C8B-B14F-4D97-AF65-F5344CB8AC3E}">
        <p14:creationId xmlns:p14="http://schemas.microsoft.com/office/powerpoint/2010/main" val="400240688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E654CDB-84CF-4FF4-9255-44114D68E7A6}" type="datetime1">
              <a:rPr lang="el-GR" smtClean="0"/>
              <a:t>16/12/2022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05283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D8B0B09-C1EB-4652-A5FC-B559E7EFBD2E}" type="datetime1">
              <a:rPr lang="el-GR" smtClean="0"/>
              <a:t>16/12/2022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53042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4C02C6-DAE3-4E19-811D-4191F086D690}" type="datetime1">
              <a:rPr lang="el-GR" smtClean="0"/>
              <a:t>16/12/2022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84355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18C27C0B-5CBB-4412-B9B6-B55579AD2E4D}" type="datetime1">
              <a:rPr lang="el-GR" smtClean="0"/>
              <a:t>16/12/2022</a:t>
            </a:fld>
            <a:endParaRPr lang="el-GR"/>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2080"/>
            <a:ext cx="2112264" cy="228600"/>
          </a:xfrm>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0242652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32D10A6-2ADC-4A74-A0A6-1190F897C19A}" type="datetime1">
              <a:rPr lang="el-GR" smtClean="0"/>
              <a:t>16/12/2022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403289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5184F65-1E6C-4F66-AE20-EDE0D12CE956}" type="datetime1">
              <a:rPr lang="el-GR" smtClean="0"/>
              <a:t>16/12/2022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2578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2996104-A47B-422E-9CED-585313F01677}" type="datetime1">
              <a:rPr lang="el-GR" smtClean="0"/>
              <a:t>16/12/2022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22808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73F5A-8B95-449C-89B6-8D20DBE935D5}" type="datetime1">
              <a:rPr lang="el-GR" smtClean="0"/>
              <a:t>16/12/2022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72459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C7F52478-F6F2-4A8A-AE53-1270DA78E845}" type="datetime1">
              <a:rPr lang="el-GR" smtClean="0"/>
              <a:t>16/12/2022</a:t>
            </a:fld>
            <a:endParaRPr lang="el-G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80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96D81FB-2E3B-4CB7-B5A3-23921BB7AF7B}" type="datetime1">
              <a:rPr lang="el-GR" smtClean="0"/>
              <a:t>16/12/2022</a:t>
            </a:fld>
            <a:endParaRPr lang="el-G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97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52B8742-F5C7-4153-830A-84F34D8FEB91}" type="datetime1">
              <a:rPr lang="el-GR" smtClean="0"/>
              <a:t>16/12/2022</a:t>
            </a:fld>
            <a:endParaRPr lang="el-G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9A67EF4-6AD0-4895-A677-9D84EEBBB660}" type="slidenum">
              <a:rPr lang="el-GR" smtClean="0"/>
              <a:t>‹#›</a:t>
            </a:fld>
            <a:endParaRPr lang="el-GR"/>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683325594"/>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search?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agpa.org/home/practice-resources/ethics-in-group-therap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hyperlink" Target="https://agpa.org/home/practice-resources/ethics-in-group-therapy"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sychologynow.gr/arthra-psyxikis-ygeias/psyxikes-diataraxes/narkissismos/6754-narkissismos-stin-epoxi-tou-keno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57909" y="1436255"/>
            <a:ext cx="8481390" cy="751383"/>
          </a:xfrm>
        </p:spPr>
        <p:txBody>
          <a:bodyPr>
            <a:noAutofit/>
          </a:bodyPr>
          <a:lstStyle/>
          <a:p>
            <a:pPr marL="0" marR="0" algn="ctr">
              <a:spcBef>
                <a:spcPts val="0"/>
              </a:spcBef>
              <a:spcAft>
                <a:spcPts val="0"/>
              </a:spcAft>
              <a:tabLst>
                <a:tab pos="6301105" algn="l"/>
              </a:tabLst>
            </a:pPr>
            <a:r>
              <a:rPr lang="en-US" sz="1200" b="1" dirty="0">
                <a:solidFill>
                  <a:schemeClr val="tx1"/>
                </a:solidFill>
              </a:rPr>
              <a:t> </a:t>
            </a: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ΣΧΟΛΗ ΑΝΘΡΩΠΙΣΤΙΚΩΝ &amp; ΚΟΙΝΩΝΙΚΩΝ ΕΠΙΣΤΗΜΩΝ</a:t>
            </a:r>
            <a:br>
              <a:rPr lang="el-GR" sz="1200" dirty="0">
                <a:solidFill>
                  <a:schemeClr val="tx1"/>
                </a:solidFill>
                <a:effectLst/>
                <a:ea typeface="Times New Roman" panose="02020603050405020304" pitchFamily="18" charset="0"/>
              </a:rPr>
            </a:b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ΠΑΙΔΑΓΩΓΙΚΟ ΤΜΗΜΑ ΕΙΔΙΚΗΣ ΑΓΩΓΗΣ</a:t>
            </a:r>
            <a:br>
              <a:rPr lang="el-GR" sz="1200" dirty="0">
                <a:solidFill>
                  <a:schemeClr val="tx1"/>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Πρόγραμμα Μεταπτυχιακών Σπουδών</a:t>
            </a:r>
            <a:br>
              <a:rPr lang="el-GR" sz="1200" dirty="0">
                <a:solidFill>
                  <a:srgbClr val="FF0000"/>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Συμβουλευτική στην Ειδική Αγωγή, την Εκπαίδευση και την Υγεία</a:t>
            </a:r>
            <a:br>
              <a:rPr lang="el-GR" sz="1200" dirty="0">
                <a:solidFill>
                  <a:srgbClr val="FF0000"/>
                </a:solidFill>
                <a:effectLst/>
                <a:ea typeface="Times New Roman" panose="02020603050405020304" pitchFamily="18" charset="0"/>
              </a:rPr>
            </a:br>
            <a:r>
              <a:rPr lang="el-GR" sz="1200" b="1" dirty="0" err="1">
                <a:solidFill>
                  <a:schemeClr val="tx1"/>
                </a:solidFill>
              </a:rPr>
              <a:t>Ακαδ</a:t>
            </a:r>
            <a:r>
              <a:rPr lang="el-GR" sz="1200" b="1" dirty="0">
                <a:solidFill>
                  <a:schemeClr val="tx1"/>
                </a:solidFill>
              </a:rPr>
              <a:t>. </a:t>
            </a:r>
            <a:r>
              <a:rPr lang="el-GR" sz="1200" b="1" dirty="0" err="1">
                <a:solidFill>
                  <a:schemeClr val="tx1"/>
                </a:solidFill>
              </a:rPr>
              <a:t>ετος</a:t>
            </a:r>
            <a:r>
              <a:rPr lang="el-GR" sz="1200" b="1" dirty="0">
                <a:solidFill>
                  <a:schemeClr val="tx1"/>
                </a:solidFill>
              </a:rPr>
              <a:t> 202</a:t>
            </a:r>
            <a:r>
              <a:rPr lang="en-US" sz="1200" b="1" dirty="0">
                <a:solidFill>
                  <a:schemeClr val="tx1"/>
                </a:solidFill>
              </a:rPr>
              <a:t>2</a:t>
            </a:r>
            <a:r>
              <a:rPr lang="el-GR" sz="1200" b="1" dirty="0">
                <a:solidFill>
                  <a:schemeClr val="tx1"/>
                </a:solidFill>
              </a:rPr>
              <a:t>-2</a:t>
            </a:r>
            <a:r>
              <a:rPr lang="en-US" sz="1200" b="1" dirty="0">
                <a:solidFill>
                  <a:schemeClr val="tx1"/>
                </a:solidFill>
              </a:rPr>
              <a:t>3</a:t>
            </a:r>
            <a:r>
              <a:rPr lang="el-GR" sz="1200" b="1" dirty="0">
                <a:solidFill>
                  <a:schemeClr val="tx1"/>
                </a:solidFill>
              </a:rPr>
              <a:t> </a:t>
            </a:r>
            <a:r>
              <a:rPr lang="en-US" sz="1200" b="1" dirty="0">
                <a:solidFill>
                  <a:schemeClr val="tx1"/>
                </a:solidFill>
              </a:rPr>
              <a:t> </a:t>
            </a:r>
            <a:r>
              <a:rPr lang="el-GR" sz="1200" b="1" dirty="0">
                <a:solidFill>
                  <a:schemeClr val="tx1"/>
                </a:solidFill>
              </a:rPr>
              <a:t> </a:t>
            </a:r>
            <a:r>
              <a:rPr lang="en-US" sz="1200" b="1" dirty="0">
                <a:solidFill>
                  <a:schemeClr val="tx1"/>
                </a:solidFill>
              </a:rPr>
              <a:t> </a:t>
            </a:r>
            <a:endParaRPr lang="el-GR" sz="1200" b="1" dirty="0">
              <a:solidFill>
                <a:schemeClr val="tx1"/>
              </a:solidFill>
            </a:endParaRPr>
          </a:p>
        </p:txBody>
      </p:sp>
      <p:sp>
        <p:nvSpPr>
          <p:cNvPr id="3" name="2 - Υπότιτλος"/>
          <p:cNvSpPr>
            <a:spLocks noGrp="1"/>
          </p:cNvSpPr>
          <p:nvPr>
            <p:ph type="subTitle" idx="1"/>
          </p:nvPr>
        </p:nvSpPr>
        <p:spPr>
          <a:xfrm>
            <a:off x="1254353" y="2232372"/>
            <a:ext cx="9524010" cy="4568244"/>
          </a:xfrm>
        </p:spPr>
        <p:txBody>
          <a:bodyPr>
            <a:normAutofit fontScale="32500" lnSpcReduction="20000"/>
          </a:bodyPr>
          <a:lstStyle/>
          <a:p>
            <a:pPr>
              <a:lnSpc>
                <a:spcPct val="120000"/>
              </a:lnSpc>
            </a:pPr>
            <a:r>
              <a:rPr lang="el-GR" sz="7400" b="1" i="0" dirty="0">
                <a:solidFill>
                  <a:schemeClr val="tx1"/>
                </a:solidFill>
                <a:effectLst/>
              </a:rPr>
              <a:t> </a:t>
            </a:r>
            <a:r>
              <a:rPr lang="el-GR" sz="7000" b="1" dirty="0">
                <a:solidFill>
                  <a:srgbClr val="FF0000"/>
                </a:solidFill>
              </a:rPr>
              <a:t> </a:t>
            </a:r>
            <a:r>
              <a:rPr lang="el-GR" sz="6200" b="1" dirty="0">
                <a:solidFill>
                  <a:srgbClr val="000000"/>
                </a:solidFill>
                <a:effectLst/>
                <a:latin typeface="+mj-lt"/>
                <a:ea typeface="Calibri" panose="020F0502020204030204" pitchFamily="34" charset="0"/>
              </a:rPr>
              <a:t> </a:t>
            </a:r>
            <a:endParaRPr lang="el-GR" sz="6200" b="1" dirty="0">
              <a:solidFill>
                <a:srgbClr val="002060"/>
              </a:solidFill>
              <a:effectLst/>
              <a:latin typeface="+mj-lt"/>
              <a:ea typeface="Calibri" panose="020F0502020204030204" pitchFamily="34" charset="0"/>
            </a:endParaRPr>
          </a:p>
          <a:p>
            <a:pPr marL="0" marR="0">
              <a:lnSpc>
                <a:spcPct val="115000"/>
              </a:lnSpc>
              <a:spcBef>
                <a:spcPts val="0"/>
              </a:spcBef>
              <a:spcAft>
                <a:spcPts val="0"/>
              </a:spcAft>
            </a:pPr>
            <a:r>
              <a:rPr lang="en-US" sz="6200" dirty="0">
                <a:solidFill>
                  <a:schemeClr val="tx1"/>
                </a:solidFill>
                <a:effectLst/>
                <a:latin typeface="+mj-lt"/>
                <a:ea typeface="Calibri" panose="020F0502020204030204" pitchFamily="34" charset="0"/>
              </a:rPr>
              <a:t>E</a:t>
            </a:r>
            <a:r>
              <a:rPr lang="el-GR" sz="6200" dirty="0" err="1">
                <a:solidFill>
                  <a:schemeClr val="tx1"/>
                </a:solidFill>
                <a:effectLst/>
                <a:latin typeface="+mj-lt"/>
                <a:ea typeface="Calibri" panose="020F0502020204030204" pitchFamily="34" charset="0"/>
              </a:rPr>
              <a:t>φαρμογές</a:t>
            </a:r>
            <a:r>
              <a:rPr lang="el-GR" sz="6200" dirty="0">
                <a:solidFill>
                  <a:schemeClr val="tx1"/>
                </a:solidFill>
                <a:effectLst/>
                <a:latin typeface="+mj-lt"/>
                <a:ea typeface="Calibri" panose="020F0502020204030204" pitchFamily="34" charset="0"/>
              </a:rPr>
              <a:t> Ομάδας σε διαφορετικά   </a:t>
            </a:r>
          </a:p>
          <a:p>
            <a:r>
              <a:rPr lang="el-GR" sz="6200" dirty="0">
                <a:solidFill>
                  <a:schemeClr val="tx1"/>
                </a:solidFill>
                <a:effectLst/>
                <a:latin typeface="+mj-lt"/>
                <a:ea typeface="Times New Roman" panose="02020603050405020304" pitchFamily="18" charset="0"/>
                <a:cs typeface="Times New Roman" panose="02020603050405020304" pitchFamily="18" charset="0"/>
              </a:rPr>
              <a:t>   πλαίσια</a:t>
            </a:r>
          </a:p>
          <a:p>
            <a:r>
              <a:rPr lang="el-GR" sz="6200" b="1" dirty="0">
                <a:solidFill>
                  <a:srgbClr val="002060"/>
                </a:solidFill>
                <a:effectLst/>
                <a:latin typeface="+mj-lt"/>
                <a:ea typeface="Times New Roman" panose="02020603050405020304" pitchFamily="18" charset="0"/>
                <a:cs typeface="Times New Roman" panose="02020603050405020304" pitchFamily="18" charset="0"/>
              </a:rPr>
              <a:t>Ομάδες Παιδιών και Εφήβων </a:t>
            </a:r>
            <a:r>
              <a:rPr lang="el-GR" sz="6200" dirty="0">
                <a:solidFill>
                  <a:schemeClr val="tx1"/>
                </a:solidFill>
                <a:effectLst/>
                <a:latin typeface="+mj-lt"/>
                <a:ea typeface="Times New Roman" panose="02020603050405020304" pitchFamily="18" charset="0"/>
                <a:cs typeface="Times New Roman" panose="02020603050405020304" pitchFamily="18" charset="0"/>
              </a:rPr>
              <a:t>(συνέχεια 5</a:t>
            </a:r>
            <a:r>
              <a:rPr lang="el-GR" sz="6200" baseline="30000" dirty="0">
                <a:solidFill>
                  <a:schemeClr val="tx1"/>
                </a:solidFill>
                <a:effectLst/>
                <a:latin typeface="+mj-lt"/>
                <a:ea typeface="Times New Roman" panose="02020603050405020304" pitchFamily="18" charset="0"/>
                <a:cs typeface="Times New Roman" panose="02020603050405020304" pitchFamily="18" charset="0"/>
              </a:rPr>
              <a:t>ου</a:t>
            </a:r>
            <a:r>
              <a:rPr lang="el-GR" sz="6200" dirty="0">
                <a:solidFill>
                  <a:schemeClr val="tx1"/>
                </a:solidFill>
                <a:effectLst/>
                <a:latin typeface="+mj-lt"/>
                <a:ea typeface="Times New Roman" panose="02020603050405020304" pitchFamily="18" charset="0"/>
                <a:cs typeface="Times New Roman" panose="02020603050405020304" pitchFamily="18" charset="0"/>
              </a:rPr>
              <a:t>) </a:t>
            </a:r>
            <a:endParaRPr lang="el-GR" sz="6200" b="1" dirty="0">
              <a:solidFill>
                <a:srgbClr val="002060"/>
              </a:solidFill>
              <a:effectLst/>
              <a:latin typeface="+mj-lt"/>
              <a:ea typeface="Times New Roman" panose="02020603050405020304" pitchFamily="18" charset="0"/>
              <a:cs typeface="Times New Roman" panose="02020603050405020304" pitchFamily="18" charset="0"/>
            </a:endParaRPr>
          </a:p>
          <a:p>
            <a:r>
              <a:rPr lang="el-GR" sz="6200" b="1" dirty="0">
                <a:solidFill>
                  <a:srgbClr val="002060"/>
                </a:solidFill>
                <a:latin typeface="+mj-lt"/>
                <a:ea typeface="Calibri" panose="020F0502020204030204" pitchFamily="34" charset="0"/>
                <a:cs typeface="Times New Roman" panose="02020603050405020304" pitchFamily="18" charset="0"/>
              </a:rPr>
              <a:t>Θέματα δεοντολογίας</a:t>
            </a:r>
            <a:endParaRPr lang="el-GR" sz="6200" b="1" dirty="0">
              <a:solidFill>
                <a:srgbClr val="000000"/>
              </a:solidFill>
              <a:effectLst/>
              <a:latin typeface="+mj-lt"/>
              <a:ea typeface="Calibri" panose="020F0502020204030204" pitchFamily="34" charset="0"/>
            </a:endParaRPr>
          </a:p>
          <a:p>
            <a:pPr>
              <a:lnSpc>
                <a:spcPct val="120000"/>
              </a:lnSpc>
            </a:pPr>
            <a:endParaRPr lang="el-GR" sz="6000" dirty="0">
              <a:solidFill>
                <a:srgbClr val="000000"/>
              </a:solidFill>
              <a:effectLst/>
              <a:latin typeface="+mj-lt"/>
              <a:ea typeface="Calibri" panose="020F0502020204030204" pitchFamily="34" charset="0"/>
            </a:endParaRPr>
          </a:p>
          <a:p>
            <a:pPr algn="r">
              <a:lnSpc>
                <a:spcPct val="120000"/>
              </a:lnSpc>
            </a:pPr>
            <a:r>
              <a:rPr lang="el-GR" sz="7000" b="1" dirty="0">
                <a:solidFill>
                  <a:schemeClr val="tx1"/>
                </a:solidFill>
              </a:rPr>
              <a:t> </a:t>
            </a:r>
            <a:r>
              <a:rPr lang="el-GR" altLang="el-GR" sz="5500" b="1" dirty="0">
                <a:solidFill>
                  <a:schemeClr val="bg1"/>
                </a:solidFill>
              </a:rPr>
              <a:t>Δώρα </a:t>
            </a:r>
            <a:r>
              <a:rPr lang="el-GR" altLang="el-GR" sz="5500" b="1" dirty="0" err="1">
                <a:solidFill>
                  <a:schemeClr val="bg1"/>
                </a:solidFill>
              </a:rPr>
              <a:t>Σκαλή</a:t>
            </a:r>
            <a:r>
              <a:rPr lang="el-GR" altLang="el-GR" sz="7000" b="1" dirty="0" err="1">
                <a:solidFill>
                  <a:srgbClr val="002060"/>
                </a:solidFill>
              </a:rPr>
              <a:t>Δώρα</a:t>
            </a:r>
            <a:r>
              <a:rPr lang="el-GR" altLang="el-GR" sz="7000" b="1" dirty="0">
                <a:solidFill>
                  <a:srgbClr val="002060"/>
                </a:solidFill>
              </a:rPr>
              <a:t> Σκαλή </a:t>
            </a:r>
          </a:p>
          <a:p>
            <a:pPr algn="r"/>
            <a:r>
              <a:rPr lang="el-GR" altLang="el-GR" sz="5500" b="1" dirty="0">
                <a:solidFill>
                  <a:schemeClr val="tx1"/>
                </a:solidFill>
              </a:rPr>
              <a:t>ΕΔΙΠ Ψυχολογίας</a:t>
            </a:r>
            <a:r>
              <a:rPr lang="en-US" altLang="el-GR" sz="5500" b="1" dirty="0">
                <a:solidFill>
                  <a:schemeClr val="tx1"/>
                </a:solidFill>
              </a:rPr>
              <a:t>,</a:t>
            </a:r>
            <a:r>
              <a:rPr lang="en-US" altLang="el-GR" sz="5500" b="1" i="1" dirty="0">
                <a:solidFill>
                  <a:schemeClr val="tx1"/>
                </a:solidFill>
              </a:rPr>
              <a:t> MSc,</a:t>
            </a:r>
            <a:r>
              <a:rPr lang="el-GR" altLang="el-GR" sz="5500" b="1" i="1" dirty="0">
                <a:solidFill>
                  <a:schemeClr val="tx1"/>
                </a:solidFill>
              </a:rPr>
              <a:t> </a:t>
            </a:r>
            <a:r>
              <a:rPr lang="en-US" altLang="el-GR" sz="5500" b="1" i="1" dirty="0">
                <a:solidFill>
                  <a:schemeClr val="tx1"/>
                </a:solidFill>
              </a:rPr>
              <a:t>PhD</a:t>
            </a:r>
            <a:endParaRPr lang="el-GR" altLang="el-GR" sz="5500" b="1" dirty="0">
              <a:solidFill>
                <a:schemeClr val="tx1"/>
              </a:solidFill>
            </a:endParaRPr>
          </a:p>
          <a:p>
            <a:pPr algn="r"/>
            <a:r>
              <a:rPr lang="el-GR" altLang="el-GR" sz="5500" b="1" dirty="0">
                <a:solidFill>
                  <a:schemeClr val="tx1"/>
                </a:solidFill>
              </a:rPr>
              <a:t>Ιατρική Σχολή</a:t>
            </a:r>
          </a:p>
          <a:p>
            <a:pPr algn="r"/>
            <a:r>
              <a:rPr lang="el-GR" altLang="el-GR" sz="5500" b="1" dirty="0">
                <a:solidFill>
                  <a:schemeClr val="tx1"/>
                </a:solidFill>
              </a:rPr>
              <a:t>Α΄ Ψυχιατρική Κλινική ΕΚΠΑ</a:t>
            </a:r>
          </a:p>
          <a:p>
            <a:pPr algn="r"/>
            <a:endParaRPr lang="el-GR" altLang="el-GR" sz="5500" b="1" dirty="0">
              <a:solidFill>
                <a:schemeClr val="tx1"/>
              </a:solidFill>
            </a:endParaRPr>
          </a:p>
          <a:p>
            <a:pPr algn="r"/>
            <a:r>
              <a:rPr lang="el-GR" altLang="el-GR" sz="5500" b="1" dirty="0">
                <a:solidFill>
                  <a:schemeClr val="tx1"/>
                </a:solidFill>
              </a:rPr>
              <a:t> </a:t>
            </a:r>
            <a:r>
              <a:rPr lang="el-GR" altLang="el-GR" sz="5500" b="1" dirty="0" err="1">
                <a:solidFill>
                  <a:schemeClr val="tx1"/>
                </a:solidFill>
              </a:rPr>
              <a:t>Συστημική&amp;ΟμαδικήΨυχοθεραπεύτρια</a:t>
            </a:r>
            <a:r>
              <a:rPr lang="el-GR" altLang="el-GR" sz="5500" b="1" dirty="0">
                <a:solidFill>
                  <a:schemeClr val="tx1"/>
                </a:solidFill>
              </a:rPr>
              <a:t>, Ε</a:t>
            </a:r>
            <a:r>
              <a:rPr lang="en-US" altLang="el-GR" sz="5500" b="1" dirty="0">
                <a:solidFill>
                  <a:schemeClr val="tx1"/>
                </a:solidFill>
              </a:rPr>
              <a:t>CP, GCP</a:t>
            </a:r>
            <a:endParaRPr lang="el-GR" altLang="el-GR" sz="5500" b="1" dirty="0">
              <a:solidFill>
                <a:schemeClr val="tx1"/>
              </a:solidFill>
            </a:endParaRPr>
          </a:p>
          <a:p>
            <a:pPr algn="r"/>
            <a:r>
              <a:rPr lang="en-US" altLang="el-GR" sz="5500" b="1" dirty="0">
                <a:solidFill>
                  <a:schemeClr val="tx1"/>
                </a:solidFill>
              </a:rPr>
              <a:t>dskalis@yahoo.gr</a:t>
            </a:r>
            <a:endParaRPr lang="el-GR" altLang="el-GR" sz="5500" b="1" dirty="0">
              <a:solidFill>
                <a:schemeClr val="tx1"/>
              </a:solidFill>
            </a:endParaRPr>
          </a:p>
          <a:p>
            <a:pPr algn="r"/>
            <a:endParaRPr lang="el-GR" altLang="el-GR" sz="6200" b="1" dirty="0">
              <a:solidFill>
                <a:schemeClr val="tx1"/>
              </a:solidFill>
            </a:endParaRPr>
          </a:p>
          <a:p>
            <a:pPr algn="r"/>
            <a:r>
              <a:rPr lang="el-GR" altLang="el-GR" sz="6200" b="1" dirty="0"/>
              <a:t> </a:t>
            </a:r>
            <a:endParaRPr lang="el-GR" altLang="el-GR" sz="6200" b="1" i="1" dirty="0"/>
          </a:p>
          <a:p>
            <a:endParaRPr lang="el-GR" dirty="0"/>
          </a:p>
        </p:txBody>
      </p:sp>
      <p:sp>
        <p:nvSpPr>
          <p:cNvPr id="12" name="TextBox 11">
            <a:extLst>
              <a:ext uri="{FF2B5EF4-FFF2-40B4-BE49-F238E27FC236}">
                <a16:creationId xmlns:a16="http://schemas.microsoft.com/office/drawing/2014/main" id="{4C59A4ED-06F8-497E-823A-7CC1EBBCC8CA}"/>
              </a:ext>
            </a:extLst>
          </p:cNvPr>
          <p:cNvSpPr txBox="1"/>
          <p:nvPr/>
        </p:nvSpPr>
        <p:spPr>
          <a:xfrm>
            <a:off x="310861" y="6424158"/>
            <a:ext cx="4905375" cy="276999"/>
          </a:xfrm>
          <a:prstGeom prst="rect">
            <a:avLst/>
          </a:prstGeom>
          <a:noFill/>
        </p:spPr>
        <p:txBody>
          <a:bodyPr wrap="square">
            <a:spAutoFit/>
          </a:bodyPr>
          <a:lstStyle/>
          <a:p>
            <a:r>
              <a:rPr lang="en-US" sz="1200" b="1" dirty="0">
                <a:solidFill>
                  <a:srgbClr val="FF0000"/>
                </a:solidFill>
                <a:hlinkClick r:id="rId3">
                  <a:extLst>
                    <a:ext uri="{A12FA001-AC4F-418D-AE19-62706E023703}">
                      <ahyp:hlinkClr xmlns:ahyp="http://schemas.microsoft.com/office/drawing/2018/hyperlinkcolor" val="tx"/>
                    </a:ext>
                  </a:extLst>
                </a:hlinkClick>
              </a:rPr>
              <a:t>https://www.google.com/search?q</a:t>
            </a:r>
            <a:r>
              <a:rPr lang="el-GR" sz="1200" b="1" dirty="0">
                <a:solidFill>
                  <a:srgbClr val="FF0000"/>
                </a:solidFill>
              </a:rPr>
              <a:t> </a:t>
            </a:r>
          </a:p>
        </p:txBody>
      </p:sp>
      <p:pic>
        <p:nvPicPr>
          <p:cNvPr id="1026" name="Picture 2" descr="Ομαδική ψυχοθεραπεία">
            <a:extLst>
              <a:ext uri="{FF2B5EF4-FFF2-40B4-BE49-F238E27FC236}">
                <a16:creationId xmlns:a16="http://schemas.microsoft.com/office/drawing/2014/main" id="{6AD345AD-073A-40E7-3FDC-63EAD6B36C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00000">
            <a:off x="66873" y="2405532"/>
            <a:ext cx="3634807" cy="24759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387433"/>
            <a:ext cx="10058400" cy="760078"/>
          </a:xfrm>
        </p:spPr>
        <p:txBody>
          <a:bodyPr>
            <a:normAutofit/>
          </a:bodyPr>
          <a:lstStyle/>
          <a:p>
            <a:r>
              <a:rPr lang="el-GR" sz="3200" b="1" dirty="0"/>
              <a:t>Ομάδες παιδιών και εφήβων 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752382" y="973073"/>
            <a:ext cx="10687235" cy="5415901"/>
          </a:xfrm>
        </p:spPr>
        <p:txBody>
          <a:bodyPr>
            <a:normAutofit fontScale="25000" lnSpcReduction="20000"/>
          </a:bodyPr>
          <a:lstStyle/>
          <a:p>
            <a:pPr marL="0" marR="0">
              <a:lnSpc>
                <a:spcPct val="115000"/>
              </a:lnSpc>
              <a:spcBef>
                <a:spcPts val="0"/>
              </a:spcBef>
              <a:spcAft>
                <a:spcPts val="1000"/>
              </a:spcAft>
            </a:pPr>
            <a:r>
              <a:rPr lang="el-GR" sz="8000" dirty="0">
                <a:effectLst/>
                <a:ea typeface="Calibri" panose="020F0502020204030204" pitchFamily="34" charset="0"/>
                <a:cs typeface="Times New Roman" panose="02020603050405020304" pitchFamily="18" charset="0"/>
              </a:rPr>
              <a:t> Κατά τη διάρκεια του ’30- εμφάνιση  ψυχαναλυτών  με διάφορες ειδικότητες -  επαναπροσδιορίζονται βασικές ψυχαναλυτικές  έννοιες – που έδωσαν σημαντική ώθηση στην ψυχοθεραπεία του παιδιού, που είναι:  </a:t>
            </a:r>
          </a:p>
          <a:p>
            <a:pPr marL="0" marR="0" lvl="0" indent="0" algn="just">
              <a:lnSpc>
                <a:spcPct val="115000"/>
              </a:lnSpc>
              <a:spcBef>
                <a:spcPts val="1200"/>
              </a:spcBef>
              <a:spcAft>
                <a:spcPts val="1000"/>
              </a:spcAft>
              <a:buNone/>
            </a:pPr>
            <a:r>
              <a:rPr lang="el-GR" sz="8000" dirty="0">
                <a:ea typeface="Calibri" panose="020F0502020204030204" pitchFamily="34" charset="0"/>
                <a:cs typeface="Times New Roman" panose="02020603050405020304" pitchFamily="18" charset="0"/>
              </a:rPr>
              <a:t>1. </a:t>
            </a:r>
            <a:r>
              <a:rPr lang="el-GR" sz="8000" dirty="0">
                <a:effectLst/>
                <a:ea typeface="Calibri" panose="020F0502020204030204" pitchFamily="34" charset="0"/>
                <a:cs typeface="Times New Roman" panose="02020603050405020304" pitchFamily="18" charset="0"/>
              </a:rPr>
              <a:t>Ο θεραπευτής αρχίζει να εμφανίζεται </a:t>
            </a:r>
            <a:r>
              <a:rPr lang="en-US" sz="8000" dirty="0">
                <a:effectLst/>
                <a:ea typeface="Calibri" panose="020F0502020204030204" pitchFamily="34" charset="0"/>
                <a:cs typeface="Times New Roman" panose="02020603050405020304" pitchFamily="18" charset="0"/>
              </a:rPr>
              <a:t> </a:t>
            </a:r>
            <a:r>
              <a:rPr lang="el-GR" sz="8000" dirty="0">
                <a:effectLst/>
                <a:ea typeface="Calibri" panose="020F0502020204030204" pitchFamily="34" charset="0"/>
                <a:cs typeface="Times New Roman" panose="02020603050405020304" pitchFamily="18" charset="0"/>
              </a:rPr>
              <a:t>με έμφαση στη </a:t>
            </a:r>
            <a:r>
              <a:rPr lang="el-GR" sz="8000" b="1" dirty="0">
                <a:effectLst/>
                <a:ea typeface="Calibri" panose="020F0502020204030204" pitchFamily="34" charset="0"/>
                <a:cs typeface="Times New Roman" panose="02020603050405020304" pitchFamily="18" charset="0"/>
              </a:rPr>
              <a:t>θεραπευτική συμμαχία</a:t>
            </a:r>
            <a:r>
              <a:rPr lang="el-GR" sz="8000" dirty="0">
                <a:effectLst/>
                <a:ea typeface="Calibri" panose="020F0502020204030204" pitchFamily="34" charset="0"/>
                <a:cs typeface="Times New Roman" panose="02020603050405020304" pitchFamily="18" charset="0"/>
              </a:rPr>
              <a:t> (</a:t>
            </a:r>
            <a:r>
              <a:rPr lang="en-US" sz="8000" dirty="0">
                <a:effectLst/>
                <a:ea typeface="Calibri" panose="020F0502020204030204" pitchFamily="34" charset="0"/>
                <a:cs typeface="Times New Roman" panose="02020603050405020304" pitchFamily="18" charset="0"/>
              </a:rPr>
              <a:t>therapeutic alliance</a:t>
            </a:r>
            <a:r>
              <a:rPr lang="el-GR" sz="8000" dirty="0">
                <a:effectLst/>
                <a:ea typeface="Calibri" panose="020F0502020204030204" pitchFamily="34" charset="0"/>
                <a:cs typeface="Times New Roman" panose="02020603050405020304" pitchFamily="18" charset="0"/>
              </a:rPr>
              <a:t>). </a:t>
            </a:r>
          </a:p>
          <a:p>
            <a:pPr lvl="2" algn="just">
              <a:lnSpc>
                <a:spcPct val="120000"/>
              </a:lnSpc>
              <a:spcBef>
                <a:spcPts val="0"/>
              </a:spcBef>
              <a:buFont typeface="Wingdings" panose="05000000000000000000" pitchFamily="2" charset="2"/>
              <a:buChar char="§"/>
            </a:pPr>
            <a:r>
              <a:rPr lang="el-GR" sz="8000" dirty="0">
                <a:effectLst/>
                <a:ea typeface="Calibri" panose="020F0502020204030204" pitchFamily="34" charset="0"/>
                <a:cs typeface="Times New Roman" panose="02020603050405020304" pitchFamily="18" charset="0"/>
              </a:rPr>
              <a:t>Συγχρόνως, αναγνωρίζεται ότι υπάρχουν </a:t>
            </a:r>
            <a:r>
              <a:rPr lang="el-GR" sz="8000" b="1" i="1" dirty="0">
                <a:effectLst/>
                <a:ea typeface="Calibri" panose="020F0502020204030204" pitchFamily="34" charset="0"/>
                <a:cs typeface="Times New Roman" panose="02020603050405020304" pitchFamily="18" charset="0"/>
              </a:rPr>
              <a:t>θεραπευτικοί παράγοντες έξω από την κλασσική ψυχαναλυτική διάταξη,</a:t>
            </a:r>
            <a:r>
              <a:rPr lang="el-GR" sz="8000" dirty="0">
                <a:effectLst/>
                <a:ea typeface="Calibri" panose="020F0502020204030204" pitchFamily="34" charset="0"/>
                <a:cs typeface="Times New Roman" panose="02020603050405020304" pitchFamily="18" charset="0"/>
              </a:rPr>
              <a:t> τους οποίους ο θεραπευτής καλείται να τους συμπεριλάβει (να επέμβει ή να αναδιοργανώσει, κ.λπ.)</a:t>
            </a:r>
          </a:p>
          <a:p>
            <a:pPr lvl="3" algn="just">
              <a:lnSpc>
                <a:spcPct val="120000"/>
              </a:lnSpc>
              <a:spcBef>
                <a:spcPts val="0"/>
              </a:spcBef>
              <a:buFont typeface="Wingdings" panose="05000000000000000000" pitchFamily="2" charset="2"/>
              <a:buChar char="ü"/>
            </a:pPr>
            <a:r>
              <a:rPr lang="el-GR" sz="8000" b="1" dirty="0">
                <a:ea typeface="Calibri" panose="020F0502020204030204" pitchFamily="34" charset="0"/>
                <a:cs typeface="Times New Roman" panose="02020603050405020304" pitchFamily="18" charset="0"/>
              </a:rPr>
              <a:t>Ο</a:t>
            </a:r>
            <a:r>
              <a:rPr lang="el-GR" sz="8000" b="1" dirty="0">
                <a:effectLst/>
                <a:ea typeface="Calibri" panose="020F0502020204030204" pitchFamily="34" charset="0"/>
                <a:cs typeface="Times New Roman" panose="02020603050405020304" pitchFamily="18" charset="0"/>
              </a:rPr>
              <a:t>ικογένεια ή σχολείο </a:t>
            </a:r>
          </a:p>
          <a:p>
            <a:pPr marL="0" indent="0" algn="just">
              <a:lnSpc>
                <a:spcPct val="120000"/>
              </a:lnSpc>
              <a:spcBef>
                <a:spcPts val="0"/>
              </a:spcBef>
              <a:buNone/>
            </a:pPr>
            <a:r>
              <a:rPr lang="el-GR" sz="8400" dirty="0">
                <a:effectLst/>
                <a:ea typeface="Calibri" panose="020F0502020204030204" pitchFamily="34" charset="0"/>
                <a:cs typeface="Times New Roman" panose="02020603050405020304" pitchFamily="18" charset="0"/>
              </a:rPr>
              <a:t>2. Η </a:t>
            </a:r>
            <a:r>
              <a:rPr lang="el-GR" sz="8400" b="1" dirty="0">
                <a:effectLst/>
                <a:ea typeface="Calibri" panose="020F0502020204030204" pitchFamily="34" charset="0"/>
                <a:cs typeface="Times New Roman" panose="02020603050405020304" pitchFamily="18" charset="0"/>
              </a:rPr>
              <a:t>εξέλιξη της Αναπτυξιακής Ψυχολογίας</a:t>
            </a:r>
            <a:r>
              <a:rPr lang="el-GR" sz="8400" dirty="0">
                <a:effectLst/>
                <a:ea typeface="Calibri" panose="020F0502020204030204" pitchFamily="34" charset="0"/>
                <a:cs typeface="Times New Roman" panose="02020603050405020304" pitchFamily="18" charset="0"/>
              </a:rPr>
              <a:t> υπέδειξε:</a:t>
            </a:r>
          </a:p>
          <a:p>
            <a:pPr lvl="1" algn="just">
              <a:lnSpc>
                <a:spcPct val="120000"/>
              </a:lnSpc>
              <a:spcBef>
                <a:spcPts val="0"/>
              </a:spcBef>
              <a:buFont typeface="Wingdings" panose="05000000000000000000" pitchFamily="2" charset="2"/>
              <a:buChar char="§"/>
            </a:pPr>
            <a:r>
              <a:rPr lang="el-GR" sz="8000" dirty="0">
                <a:ea typeface="Calibri" panose="020F0502020204030204" pitchFamily="34" charset="0"/>
                <a:cs typeface="Times New Roman" panose="02020603050405020304" pitchFamily="18" charset="0"/>
              </a:rPr>
              <a:t>Αλλαγές στη </a:t>
            </a:r>
            <a:r>
              <a:rPr lang="el-GR" sz="8000" dirty="0">
                <a:effectLst/>
                <a:ea typeface="Calibri" panose="020F0502020204030204" pitchFamily="34" charset="0"/>
                <a:cs typeface="Times New Roman" panose="02020603050405020304" pitchFamily="18" charset="0"/>
              </a:rPr>
              <a:t>γνωστική, συναισθηματική και διαπροσωπική λειτουργίας του παιδιού, βάσει  ηλικίας. </a:t>
            </a:r>
          </a:p>
          <a:p>
            <a:pPr lvl="1" algn="just">
              <a:lnSpc>
                <a:spcPct val="120000"/>
              </a:lnSpc>
              <a:spcBef>
                <a:spcPts val="0"/>
              </a:spcBef>
              <a:buFont typeface="Wingdings" panose="05000000000000000000" pitchFamily="2" charset="2"/>
              <a:buChar char="§"/>
            </a:pPr>
            <a:r>
              <a:rPr lang="el-GR" sz="8000" dirty="0">
                <a:ea typeface="Calibri" panose="020F0502020204030204" pitchFamily="34" charset="0"/>
                <a:cs typeface="Times New Roman" panose="02020603050405020304" pitchFamily="18" charset="0"/>
              </a:rPr>
              <a:t>Α</a:t>
            </a:r>
            <a:r>
              <a:rPr lang="el-GR" sz="8000" dirty="0">
                <a:effectLst/>
                <a:ea typeface="Calibri" panose="020F0502020204030204" pitchFamily="34" charset="0"/>
                <a:cs typeface="Times New Roman" panose="02020603050405020304" pitchFamily="18" charset="0"/>
              </a:rPr>
              <a:t>λλαγές στην έννοια της διαταραχής. </a:t>
            </a:r>
          </a:p>
          <a:p>
            <a:pPr lvl="2" algn="just">
              <a:lnSpc>
                <a:spcPct val="120000"/>
              </a:lnSpc>
              <a:spcBef>
                <a:spcPts val="0"/>
              </a:spcBef>
              <a:buFont typeface="Wingdings" panose="05000000000000000000" pitchFamily="2" charset="2"/>
              <a:buChar char="ü"/>
            </a:pPr>
            <a:r>
              <a:rPr lang="el-GR" sz="7800" dirty="0">
                <a:effectLst/>
                <a:ea typeface="Calibri" panose="020F0502020204030204" pitchFamily="34" charset="0"/>
                <a:cs typeface="Times New Roman" panose="02020603050405020304" pitchFamily="18" charset="0"/>
              </a:rPr>
              <a:t>Η </a:t>
            </a:r>
            <a:r>
              <a:rPr lang="el-GR" sz="7800" b="1" dirty="0">
                <a:effectLst/>
                <a:ea typeface="Calibri" panose="020F0502020204030204" pitchFamily="34" charset="0"/>
                <a:cs typeface="Times New Roman" panose="02020603050405020304" pitchFamily="18" charset="0"/>
              </a:rPr>
              <a:t>δυσλειτουργία που εμφανίζει το παιδί μπορεί να θεωρηθεί  ότι οφείλεται στην αναστολή ή απόκλιση της ανάπτυξής του </a:t>
            </a:r>
            <a:r>
              <a:rPr lang="el-GR" sz="7800" dirty="0">
                <a:effectLst/>
                <a:ea typeface="Calibri" panose="020F0502020204030204" pitchFamily="34" charset="0"/>
                <a:cs typeface="Times New Roman" panose="02020603050405020304" pitchFamily="18" charset="0"/>
              </a:rPr>
              <a:t>και όχι μόνο στις </a:t>
            </a:r>
            <a:r>
              <a:rPr lang="el-GR" sz="7800" dirty="0" err="1">
                <a:effectLst/>
                <a:ea typeface="Calibri" panose="020F0502020204030204" pitchFamily="34" charset="0"/>
                <a:cs typeface="Times New Roman" panose="02020603050405020304" pitchFamily="18" charset="0"/>
              </a:rPr>
              <a:t>ενδοψυχικές</a:t>
            </a:r>
            <a:r>
              <a:rPr lang="el-GR" sz="7800" dirty="0">
                <a:effectLst/>
                <a:ea typeface="Calibri" panose="020F0502020204030204" pitchFamily="34" charset="0"/>
                <a:cs typeface="Times New Roman" panose="02020603050405020304" pitchFamily="18" charset="0"/>
              </a:rPr>
              <a:t> του συγκρούσεις ή σε ψυχικά τραύματα. </a:t>
            </a:r>
          </a:p>
          <a:p>
            <a:pPr lvl="3" algn="just">
              <a:lnSpc>
                <a:spcPct val="115000"/>
              </a:lnSpc>
              <a:spcBef>
                <a:spcPts val="1200"/>
              </a:spcBef>
              <a:spcAft>
                <a:spcPts val="1000"/>
              </a:spcAft>
              <a:buFont typeface="Wingdings" panose="05000000000000000000" pitchFamily="2" charset="2"/>
              <a:buChar char="Ø"/>
            </a:pPr>
            <a:r>
              <a:rPr lang="el-GR" sz="8000" dirty="0">
                <a:ea typeface="Calibri" panose="020F0502020204030204" pitchFamily="34" charset="0"/>
                <a:cs typeface="Times New Roman" panose="02020603050405020304" pitchFamily="18" charset="0"/>
              </a:rPr>
              <a:t>Έτσι ο </a:t>
            </a:r>
            <a:r>
              <a:rPr lang="el-GR" sz="8000" dirty="0">
                <a:effectLst/>
                <a:ea typeface="Calibri" panose="020F0502020204030204" pitchFamily="34" charset="0"/>
                <a:cs typeface="Times New Roman" panose="02020603050405020304" pitchFamily="18" charset="0"/>
              </a:rPr>
              <a:t>θεραπευτής οφείλει να δημιουργήσει τις κατάλληλες συνθήκες, οι οποίες θα επιτρέψουν τη συνεχιζόμενη ανάπτυξη του παιδιού.</a:t>
            </a:r>
          </a:p>
          <a:p>
            <a:pPr marL="0" marR="0" lvl="0" indent="0">
              <a:lnSpc>
                <a:spcPct val="115000"/>
              </a:lnSpc>
              <a:spcBef>
                <a:spcPts val="1200"/>
              </a:spcBef>
              <a:spcAft>
                <a:spcPts val="1000"/>
              </a:spcAft>
              <a:buNone/>
            </a:pPr>
            <a:endParaRPr lang="el-GR" sz="62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10</a:t>
            </a:fld>
            <a:endParaRPr lang="el-GR"/>
          </a:p>
        </p:txBody>
      </p:sp>
    </p:spTree>
    <p:extLst>
      <p:ext uri="{BB962C8B-B14F-4D97-AF65-F5344CB8AC3E}">
        <p14:creationId xmlns:p14="http://schemas.microsoft.com/office/powerpoint/2010/main" val="1088625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b="1" dirty="0"/>
              <a:t>Ομάδες παιδιών και εφήβων ΙΙΙ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a:bodyPr>
          <a:lstStyle/>
          <a:p>
            <a:pPr marL="0" marR="0" indent="0">
              <a:lnSpc>
                <a:spcPct val="115000"/>
              </a:lnSpc>
              <a:spcBef>
                <a:spcPts val="0"/>
              </a:spcBef>
              <a:spcAft>
                <a:spcPts val="1000"/>
              </a:spcAft>
              <a:buNone/>
            </a:pPr>
            <a:r>
              <a:rPr lang="el-GR" sz="2400" dirty="0">
                <a:latin typeface="Calibri" panose="020F0502020204030204" pitchFamily="34" charset="0"/>
                <a:ea typeface="Calibri" panose="020F0502020204030204" pitchFamily="34" charset="0"/>
                <a:cs typeface="Times New Roman" panose="02020603050405020304" pitchFamily="18" charset="0"/>
              </a:rPr>
              <a:t>3</a:t>
            </a:r>
            <a:r>
              <a:rPr lang="el-GR" sz="2400" dirty="0">
                <a:ea typeface="Calibri" panose="020F0502020204030204" pitchFamily="34" charset="0"/>
                <a:cs typeface="Times New Roman" panose="02020603050405020304" pitchFamily="18" charset="0"/>
              </a:rPr>
              <a:t>. </a:t>
            </a:r>
            <a:r>
              <a:rPr lang="el-GR" sz="2400" dirty="0">
                <a:effectLst/>
                <a:ea typeface="Calibri" panose="020F0502020204030204" pitchFamily="34" charset="0"/>
                <a:cs typeface="Times New Roman" panose="02020603050405020304" pitchFamily="18" charset="0"/>
              </a:rPr>
              <a:t>Η αδυναμία να χρησιμοποιηθεί ο ελεύθερος συνειρμός καθώς και η ανάγκη πληροφοριών εκτός της αναλυτικής κατάστασης αναγκάζουν το 1920 την </a:t>
            </a:r>
            <a:r>
              <a:rPr lang="en-US" sz="2400" dirty="0">
                <a:effectLst/>
                <a:ea typeface="Calibri" panose="020F0502020204030204" pitchFamily="34" charset="0"/>
                <a:cs typeface="Times New Roman" panose="02020603050405020304" pitchFamily="18" charset="0"/>
              </a:rPr>
              <a:t>Hermine von Hug</a:t>
            </a:r>
            <a:r>
              <a:rPr lang="el-GR" sz="2400" dirty="0">
                <a:effectLst/>
                <a:ea typeface="Calibri" panose="020F0502020204030204" pitchFamily="34" charset="0"/>
                <a:cs typeface="Times New Roman" panose="02020603050405020304" pitchFamily="18" charset="0"/>
              </a:rPr>
              <a:t> – </a:t>
            </a:r>
            <a:r>
              <a:rPr lang="en-US" sz="2400" dirty="0">
                <a:effectLst/>
                <a:ea typeface="Calibri" panose="020F0502020204030204" pitchFamily="34" charset="0"/>
                <a:cs typeface="Times New Roman" panose="02020603050405020304" pitchFamily="18" charset="0"/>
              </a:rPr>
              <a:t>Helmuth</a:t>
            </a:r>
            <a:r>
              <a:rPr lang="el-GR" sz="2400" dirty="0">
                <a:effectLst/>
                <a:ea typeface="Calibri" panose="020F0502020204030204" pitchFamily="34" charset="0"/>
                <a:cs typeface="Times New Roman" panose="02020603050405020304" pitchFamily="18" charset="0"/>
              </a:rPr>
              <a:t>, μία συνταξιούχο δασκάλα, να </a:t>
            </a:r>
            <a:r>
              <a:rPr lang="el-GR" sz="2400" b="1" dirty="0">
                <a:effectLst/>
                <a:ea typeface="Calibri" panose="020F0502020204030204" pitchFamily="34" charset="0"/>
                <a:cs typeface="Times New Roman" panose="02020603050405020304" pitchFamily="18" charset="0"/>
              </a:rPr>
              <a:t>χρησιμοποιήσει το παιχνίδι ως μέσον </a:t>
            </a:r>
            <a:r>
              <a:rPr lang="el-GR" sz="2400" dirty="0">
                <a:effectLst/>
                <a:ea typeface="Calibri" panose="020F0502020204030204" pitchFamily="34" charset="0"/>
                <a:cs typeface="Times New Roman" panose="02020603050405020304" pitchFamily="18" charset="0"/>
              </a:rPr>
              <a:t>για την </a:t>
            </a:r>
            <a:r>
              <a:rPr lang="el-GR" sz="2400" b="1" dirty="0">
                <a:effectLst/>
                <a:ea typeface="Calibri" panose="020F0502020204030204" pitchFamily="34" charset="0"/>
                <a:cs typeface="Times New Roman" panose="02020603050405020304" pitchFamily="18" charset="0"/>
              </a:rPr>
              <a:t>αποκάλυψη </a:t>
            </a:r>
            <a:r>
              <a:rPr lang="el-GR" sz="2400" dirty="0">
                <a:effectLst/>
                <a:ea typeface="Calibri" panose="020F0502020204030204" pitchFamily="34" charset="0"/>
                <a:cs typeface="Times New Roman" panose="02020603050405020304" pitchFamily="18" charset="0"/>
              </a:rPr>
              <a:t>των </a:t>
            </a:r>
            <a:r>
              <a:rPr lang="el-GR" sz="2400" b="1" dirty="0">
                <a:effectLst/>
                <a:ea typeface="Calibri" panose="020F0502020204030204" pitchFamily="34" charset="0"/>
                <a:cs typeface="Times New Roman" panose="02020603050405020304" pitchFamily="18" charset="0"/>
              </a:rPr>
              <a:t>«μυστικών» </a:t>
            </a:r>
            <a:r>
              <a:rPr lang="el-GR" sz="2400" dirty="0">
                <a:effectLst/>
                <a:ea typeface="Calibri" panose="020F0502020204030204" pitchFamily="34" charset="0"/>
                <a:cs typeface="Times New Roman" panose="02020603050405020304" pitchFamily="18" charset="0"/>
              </a:rPr>
              <a:t>των</a:t>
            </a:r>
            <a:r>
              <a:rPr lang="el-GR" sz="2400" b="1" dirty="0">
                <a:effectLst/>
                <a:ea typeface="Calibri" panose="020F0502020204030204" pitchFamily="34" charset="0"/>
                <a:cs typeface="Times New Roman" panose="02020603050405020304" pitchFamily="18" charset="0"/>
              </a:rPr>
              <a:t> παιδιών</a:t>
            </a:r>
            <a:r>
              <a:rPr lang="el-GR" sz="2400" dirty="0">
                <a:effectLst/>
                <a:ea typeface="Calibri" panose="020F0502020204030204" pitchFamily="34" charset="0"/>
                <a:cs typeface="Times New Roman" panose="02020603050405020304" pitchFamily="18" charset="0"/>
              </a:rPr>
              <a:t>. </a:t>
            </a:r>
          </a:p>
          <a:p>
            <a:pPr lvl="1">
              <a:lnSpc>
                <a:spcPct val="115000"/>
              </a:lnSpc>
              <a:spcBef>
                <a:spcPts val="0"/>
              </a:spcBef>
              <a:spcAft>
                <a:spcPts val="1000"/>
              </a:spcAft>
              <a:buFont typeface="Wingdings" panose="05000000000000000000" pitchFamily="2" charset="2"/>
              <a:buChar char="§"/>
            </a:pPr>
            <a:r>
              <a:rPr lang="el-GR" sz="2000" dirty="0">
                <a:effectLst/>
                <a:ea typeface="Calibri" panose="020F0502020204030204" pitchFamily="34" charset="0"/>
                <a:cs typeface="Times New Roman" panose="02020603050405020304" pitchFamily="18" charset="0"/>
              </a:rPr>
              <a:t>Η αναπτυξιακή θεώρηση επανεκτιμά το </a:t>
            </a:r>
            <a:r>
              <a:rPr lang="el-GR" sz="2000" b="1" dirty="0">
                <a:effectLst/>
                <a:ea typeface="Calibri" panose="020F0502020204030204" pitchFamily="34" charset="0"/>
                <a:cs typeface="Times New Roman" panose="02020603050405020304" pitchFamily="18" charset="0"/>
              </a:rPr>
              <a:t>ρόλο του παιχνιδιού στη θεραπεία</a:t>
            </a:r>
            <a:r>
              <a:rPr lang="el-GR" sz="2000" dirty="0">
                <a:effectLst/>
                <a:ea typeface="Calibri" panose="020F0502020204030204" pitchFamily="34" charset="0"/>
                <a:cs typeface="Times New Roman" panose="02020603050405020304" pitchFamily="18" charset="0"/>
              </a:rPr>
              <a:t>. Το παιδί επικοινωνεί με τον κόσμο μέσα από το παιχνίδι, αντιλαμβάνεται τις δυνατότητές του και μαθαίνει μέσα από αυτό. </a:t>
            </a:r>
          </a:p>
          <a:p>
            <a:pPr lvl="1">
              <a:lnSpc>
                <a:spcPct val="115000"/>
              </a:lnSpc>
              <a:spcBef>
                <a:spcPts val="0"/>
              </a:spcBef>
              <a:spcAft>
                <a:spcPts val="1000"/>
              </a:spcAft>
              <a:buFont typeface="Wingdings" panose="05000000000000000000" pitchFamily="2" charset="2"/>
              <a:buChar char="§"/>
            </a:pPr>
            <a:r>
              <a:rPr lang="en-US" sz="2000" dirty="0" err="1">
                <a:effectLst/>
                <a:ea typeface="Calibri" panose="020F0502020204030204" pitchFamily="34" charset="0"/>
                <a:cs typeface="Times New Roman" panose="02020603050405020304" pitchFamily="18" charset="0"/>
              </a:rPr>
              <a:t>Freedheim</a:t>
            </a:r>
            <a:r>
              <a:rPr lang="el-GR" sz="2000" dirty="0">
                <a:effectLst/>
                <a:ea typeface="Calibri" panose="020F0502020204030204" pitchFamily="34" charset="0"/>
                <a:cs typeface="Times New Roman" panose="02020603050405020304" pitchFamily="18" charset="0"/>
              </a:rPr>
              <a:t> (1992), </a:t>
            </a:r>
            <a:r>
              <a:rPr lang="el-GR" sz="2000" i="1" dirty="0">
                <a:effectLst/>
                <a:ea typeface="Calibri" panose="020F0502020204030204" pitchFamily="34" charset="0"/>
                <a:cs typeface="Times New Roman" panose="02020603050405020304" pitchFamily="18" charset="0"/>
              </a:rPr>
              <a:t>«το παιχνίδι δεν είναι μόνο η μεταφορική </a:t>
            </a:r>
            <a:r>
              <a:rPr lang="el-GR" sz="2000" b="1" i="1" dirty="0">
                <a:effectLst/>
                <a:ea typeface="Calibri" panose="020F0502020204030204" pitchFamily="34" charset="0"/>
                <a:cs typeface="Times New Roman" panose="02020603050405020304" pitchFamily="18" charset="0"/>
              </a:rPr>
              <a:t>έκφραση των αναγκ</a:t>
            </a:r>
            <a:r>
              <a:rPr lang="el-GR" sz="2000" i="1" dirty="0">
                <a:effectLst/>
                <a:ea typeface="Calibri" panose="020F0502020204030204" pitchFamily="34" charset="0"/>
                <a:cs typeface="Times New Roman" panose="02020603050405020304" pitchFamily="18" charset="0"/>
              </a:rPr>
              <a:t>ών και των </a:t>
            </a:r>
            <a:r>
              <a:rPr lang="el-GR" sz="2000" i="1" dirty="0" err="1">
                <a:effectLst/>
                <a:ea typeface="Calibri" panose="020F0502020204030204" pitchFamily="34" charset="0"/>
                <a:cs typeface="Times New Roman" panose="02020603050405020304" pitchFamily="18" charset="0"/>
              </a:rPr>
              <a:t>ενδοψυχικών</a:t>
            </a:r>
            <a:r>
              <a:rPr lang="el-GR" sz="2000" i="1" dirty="0">
                <a:effectLst/>
                <a:ea typeface="Calibri" panose="020F0502020204030204" pitchFamily="34" charset="0"/>
                <a:cs typeface="Times New Roman" panose="02020603050405020304" pitchFamily="18" charset="0"/>
              </a:rPr>
              <a:t> συγκρούσεων, αλλά ένας </a:t>
            </a:r>
            <a:r>
              <a:rPr lang="el-GR" sz="2000" b="1" i="1" dirty="0">
                <a:effectLst/>
                <a:ea typeface="Calibri" panose="020F0502020204030204" pitchFamily="34" charset="0"/>
                <a:cs typeface="Times New Roman" panose="02020603050405020304" pitchFamily="18" charset="0"/>
              </a:rPr>
              <a:t>δρόμος για ανάπτυξη </a:t>
            </a:r>
            <a:r>
              <a:rPr lang="el-GR" sz="2000" i="1" dirty="0">
                <a:effectLst/>
                <a:ea typeface="Calibri" panose="020F0502020204030204" pitchFamily="34" charset="0"/>
                <a:cs typeface="Times New Roman" panose="02020603050405020304" pitchFamily="18" charset="0"/>
              </a:rPr>
              <a:t>και ένας </a:t>
            </a:r>
            <a:r>
              <a:rPr lang="el-GR" sz="2000" b="1" i="1" dirty="0">
                <a:effectLst/>
                <a:ea typeface="Calibri" panose="020F0502020204030204" pitchFamily="34" charset="0"/>
                <a:cs typeface="Times New Roman" panose="02020603050405020304" pitchFamily="18" charset="0"/>
              </a:rPr>
              <a:t>τρόπος να γνωρίσει το παιδί τον κόσμο με ασφάλεια</a:t>
            </a:r>
            <a:r>
              <a:rPr lang="el-GR" sz="2000" i="1" dirty="0">
                <a:effectLst/>
                <a:ea typeface="Calibri" panose="020F0502020204030204" pitchFamily="34" charset="0"/>
                <a:cs typeface="Times New Roman" panose="02020603050405020304" pitchFamily="18" charset="0"/>
              </a:rPr>
              <a:t>». Έτσι, </a:t>
            </a:r>
            <a:r>
              <a:rPr lang="el-GR" sz="2000" dirty="0">
                <a:effectLst/>
                <a:ea typeface="Calibri" panose="020F0502020204030204" pitchFamily="34" charset="0"/>
                <a:cs typeface="Times New Roman" panose="02020603050405020304" pitchFamily="18" charset="0"/>
              </a:rPr>
              <a:t>το παιχνίδι ανάγεται σε σημαντικό θεραπευτικό μέσον.</a:t>
            </a:r>
          </a:p>
          <a:p>
            <a:pPr lvl="1">
              <a:lnSpc>
                <a:spcPct val="115000"/>
              </a:lnSpc>
              <a:spcBef>
                <a:spcPts val="0"/>
              </a:spcBef>
              <a:spcAft>
                <a:spcPts val="1000"/>
              </a:spcAft>
              <a:buFont typeface="Wingdings" panose="05000000000000000000" pitchFamily="2" charset="2"/>
              <a:buChar char="§"/>
            </a:pPr>
            <a:endParaRPr lang="el-GR" sz="2000" dirty="0">
              <a:effectLst/>
              <a:ea typeface="Calibri" panose="020F0502020204030204" pitchFamily="34" charset="0"/>
              <a:cs typeface="Times New Roman" panose="02020603050405020304" pitchFamily="18" charset="0"/>
            </a:endParaRPr>
          </a:p>
          <a:p>
            <a:pPr marL="274320" lvl="1" indent="0">
              <a:lnSpc>
                <a:spcPct val="115000"/>
              </a:lnSpc>
              <a:spcBef>
                <a:spcPts val="0"/>
              </a:spcBef>
              <a:spcAft>
                <a:spcPts val="1000"/>
              </a:spcAft>
              <a:buNone/>
            </a:pPr>
            <a:endParaRPr lang="el-GR" sz="2400" dirty="0">
              <a:effectLst/>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el-GR" sz="26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11</a:t>
            </a:fld>
            <a:endParaRPr lang="el-GR"/>
          </a:p>
        </p:txBody>
      </p:sp>
    </p:spTree>
    <p:extLst>
      <p:ext uri="{BB962C8B-B14F-4D97-AF65-F5344CB8AC3E}">
        <p14:creationId xmlns:p14="http://schemas.microsoft.com/office/powerpoint/2010/main" val="3289902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b="1" dirty="0"/>
              <a:t>Ομάδες παιδιών και εφήβων Ι</a:t>
            </a:r>
            <a:r>
              <a:rPr lang="en-US" sz="3200" b="1" dirty="0"/>
              <a:t>V</a:t>
            </a:r>
            <a:endParaRPr lang="el-GR" sz="3200" b="1" dirty="0"/>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891422" cy="5323818"/>
          </a:xfrm>
        </p:spPr>
        <p:txBody>
          <a:bodyPr>
            <a:normAutofit fontScale="85000" lnSpcReduction="10000"/>
          </a:bodyPr>
          <a:lstStyle/>
          <a:p>
            <a:pPr marL="0" marR="0" indent="0">
              <a:lnSpc>
                <a:spcPct val="115000"/>
              </a:lnSpc>
              <a:spcBef>
                <a:spcPts val="0"/>
              </a:spcBef>
              <a:spcAft>
                <a:spcPts val="10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l-GR" sz="26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r>
              <a:rPr lang="el-GR" sz="2600" dirty="0">
                <a:ea typeface="Calibri" panose="020F0502020204030204" pitchFamily="34" charset="0"/>
                <a:cs typeface="Times New Roman" panose="02020603050405020304" pitchFamily="18" charset="0"/>
              </a:rPr>
              <a:t>Ο </a:t>
            </a:r>
            <a:r>
              <a:rPr lang="el-GR" sz="2600" dirty="0">
                <a:effectLst/>
                <a:ea typeface="Calibri" panose="020F0502020204030204" pitchFamily="34" charset="0"/>
                <a:cs typeface="Times New Roman" panose="02020603050405020304" pitchFamily="18" charset="0"/>
              </a:rPr>
              <a:t>θεραπευτής αναλαμβάνει να διαμορφώσει το θεραπευτικό περιβάλλον, δίνοντας έμφαση όχι τόσο στο περιεχόμενο του παιχνιδιού όσο στη </a:t>
            </a:r>
            <a:r>
              <a:rPr lang="el-GR" sz="2600" b="1" dirty="0">
                <a:effectLst/>
                <a:ea typeface="Calibri" panose="020F0502020204030204" pitchFamily="34" charset="0"/>
                <a:cs typeface="Times New Roman" panose="02020603050405020304" pitchFamily="18" charset="0"/>
              </a:rPr>
              <a:t>σχέση που αναπτύσσεται μέσω του παιχνιδιού. </a:t>
            </a:r>
          </a:p>
          <a:p>
            <a:pPr lvl="1">
              <a:lnSpc>
                <a:spcPct val="115000"/>
              </a:lnSpc>
              <a:spcBef>
                <a:spcPts val="0"/>
              </a:spcBef>
              <a:spcAft>
                <a:spcPts val="1000"/>
              </a:spcAft>
              <a:buFont typeface="Wingdings" panose="05000000000000000000" pitchFamily="2" charset="2"/>
              <a:buChar char="§"/>
            </a:pPr>
            <a:r>
              <a:rPr lang="el-GR" sz="2600" dirty="0">
                <a:effectLst/>
                <a:ea typeface="Calibri" panose="020F0502020204030204" pitchFamily="34" charset="0"/>
                <a:cs typeface="Times New Roman" panose="02020603050405020304" pitchFamily="18" charset="0"/>
              </a:rPr>
              <a:t>Στο μεταξύ βοηθάει η διαρκώς αυξανόμενη προσέλευση παιδιών με σοβαρή ψυχοπαθολογία, λόγω της οποίας , κατ’ ανάγκην, περιορίστηκε ακόμα περισσότερο η χρήση του λόγου και της ερμηνείας. </a:t>
            </a:r>
            <a:endParaRPr lang="en-US" sz="26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r>
              <a:rPr lang="el-GR" sz="2600" dirty="0">
                <a:ea typeface="Calibri" panose="020F0502020204030204" pitchFamily="34" charset="0"/>
                <a:cs typeface="Times New Roman" panose="02020603050405020304" pitchFamily="18" charset="0"/>
              </a:rPr>
              <a:t>Κ</a:t>
            </a:r>
            <a:r>
              <a:rPr lang="el-GR" sz="2600" dirty="0">
                <a:effectLst/>
                <a:ea typeface="Calibri" panose="020F0502020204030204" pitchFamily="34" charset="0"/>
                <a:cs typeface="Times New Roman" panose="02020603050405020304" pitchFamily="18" charset="0"/>
              </a:rPr>
              <a:t>αι γενικότερα, το μεγάλο εύρος των διαταραχών προκάλεσε την τροποποίηση των θεραπευτικών τεχνικών ανάλογα με την αναπτυξιακή λειτουργία του παιδιού και το παρουσιαζόμενο πρόβλημα. </a:t>
            </a:r>
          </a:p>
          <a:p>
            <a:pPr lvl="1">
              <a:lnSpc>
                <a:spcPct val="115000"/>
              </a:lnSpc>
              <a:spcBef>
                <a:spcPts val="0"/>
              </a:spcBef>
              <a:spcAft>
                <a:spcPts val="1000"/>
              </a:spcAft>
              <a:buFont typeface="Wingdings" panose="05000000000000000000" pitchFamily="2" charset="2"/>
              <a:buChar char="§"/>
            </a:pPr>
            <a:r>
              <a:rPr lang="el-GR" sz="2600" dirty="0">
                <a:effectLst/>
                <a:ea typeface="Calibri" panose="020F0502020204030204" pitchFamily="34" charset="0"/>
                <a:cs typeface="Times New Roman" panose="02020603050405020304" pitchFamily="18" charset="0"/>
              </a:rPr>
              <a:t>Οι ανωτέρω αλλαγές επηρέασαν την εξέλιξη της ψυχοθεραπείας γενικότερα και συνέβαλλαν στην ανάπτυξη νέων τεχνικών, προκειμένου να αντιμετωπισθούν τα προβλήματα των παιδιών. </a:t>
            </a:r>
          </a:p>
          <a:p>
            <a:pPr marL="0" marR="0" indent="0">
              <a:lnSpc>
                <a:spcPct val="115000"/>
              </a:lnSpc>
              <a:spcBef>
                <a:spcPts val="0"/>
              </a:spcBef>
              <a:spcAft>
                <a:spcPts val="1000"/>
              </a:spcAft>
              <a:buNone/>
            </a:pPr>
            <a:r>
              <a:rPr lang="el-GR" sz="2600" dirty="0">
                <a:effectLst/>
                <a:ea typeface="Calibri" panose="020F0502020204030204" pitchFamily="34" charset="0"/>
                <a:cs typeface="Times New Roman" panose="02020603050405020304" pitchFamily="18" charset="0"/>
              </a:rPr>
              <a:t> </a:t>
            </a: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12</a:t>
            </a:fld>
            <a:endParaRPr lang="el-GR"/>
          </a:p>
        </p:txBody>
      </p:sp>
    </p:spTree>
    <p:extLst>
      <p:ext uri="{BB962C8B-B14F-4D97-AF65-F5344CB8AC3E}">
        <p14:creationId xmlns:p14="http://schemas.microsoft.com/office/powerpoint/2010/main" val="570943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b="1" dirty="0"/>
              <a:t>Βασικοί τύποι Ομάδων παιδιών και εφήβων 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fontScale="92500" lnSpcReduction="10000"/>
          </a:bodyPr>
          <a:lstStyle/>
          <a:p>
            <a:pPr marR="0">
              <a:lnSpc>
                <a:spcPct val="115000"/>
              </a:lnSpc>
              <a:spcBef>
                <a:spcPts val="0"/>
              </a:spcBef>
              <a:spcAft>
                <a:spcPts val="1000"/>
              </a:spcAft>
              <a:buFont typeface="Courier New" panose="02070309020205020404" pitchFamily="49" charset="0"/>
              <a:buChar char="o"/>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600" b="1" dirty="0">
                <a:effectLst/>
                <a:ea typeface="Calibri" panose="020F0502020204030204" pitchFamily="34" charset="0"/>
                <a:cs typeface="Times New Roman" panose="02020603050405020304" pitchFamily="18" charset="0"/>
              </a:rPr>
              <a:t>Ομάδες δραστηριότητας</a:t>
            </a:r>
            <a:r>
              <a:rPr lang="en-US" sz="2600" b="1" dirty="0">
                <a:effectLst/>
                <a:ea typeface="Calibri" panose="020F0502020204030204" pitchFamily="34" charset="0"/>
                <a:cs typeface="Times New Roman" panose="02020603050405020304" pitchFamily="18" charset="0"/>
              </a:rPr>
              <a:t>. </a:t>
            </a:r>
            <a:r>
              <a:rPr lang="en-US" sz="2600" dirty="0">
                <a:effectLst/>
                <a:ea typeface="Calibri" panose="020F0502020204030204" pitchFamily="34" charset="0"/>
                <a:cs typeface="Times New Roman" panose="02020603050405020304" pitchFamily="18" charset="0"/>
              </a:rPr>
              <a:t>X</a:t>
            </a:r>
            <a:r>
              <a:rPr lang="el-GR" sz="2400" dirty="0" err="1">
                <a:effectLst/>
                <a:ea typeface="Calibri" panose="020F0502020204030204" pitchFamily="34" charset="0"/>
                <a:cs typeface="Times New Roman" panose="02020603050405020304" pitchFamily="18" charset="0"/>
              </a:rPr>
              <a:t>ρησιμοποιείται</a:t>
            </a:r>
            <a:r>
              <a:rPr lang="el-GR" sz="2400" dirty="0">
                <a:effectLst/>
                <a:ea typeface="Calibri" panose="020F0502020204030204" pitchFamily="34" charset="0"/>
                <a:cs typeface="Times New Roman" panose="02020603050405020304" pitchFamily="18" charset="0"/>
              </a:rPr>
              <a:t> </a:t>
            </a:r>
            <a:r>
              <a:rPr lang="el-GR" sz="2400" b="1" dirty="0">
                <a:effectLst/>
                <a:ea typeface="Calibri" panose="020F0502020204030204" pitchFamily="34" charset="0"/>
                <a:cs typeface="Times New Roman" panose="02020603050405020304" pitchFamily="18" charset="0"/>
              </a:rPr>
              <a:t>η δραστηριότητα ως μέσον επικοινωνίας και θεραπείας </a:t>
            </a:r>
            <a:r>
              <a:rPr lang="el-GR" sz="2400" dirty="0">
                <a:effectLst/>
                <a:ea typeface="Calibri" panose="020F0502020204030204" pitchFamily="34" charset="0"/>
                <a:cs typeface="Times New Roman" panose="02020603050405020304" pitchFamily="18" charset="0"/>
              </a:rPr>
              <a:t>αντί η συζήτηση. </a:t>
            </a:r>
          </a:p>
          <a:p>
            <a:pPr marL="708660" lvl="2" indent="-342900">
              <a:lnSpc>
                <a:spcPct val="115000"/>
              </a:lnSpc>
              <a:spcBef>
                <a:spcPts val="0"/>
              </a:spcBef>
              <a:buFont typeface="Wingdings" panose="05000000000000000000" pitchFamily="2" charset="2"/>
              <a:buChar char="§"/>
            </a:pPr>
            <a:r>
              <a:rPr lang="el-GR" sz="2000" dirty="0">
                <a:effectLst/>
                <a:ea typeface="Calibri" panose="020F0502020204030204" pitchFamily="34" charset="0"/>
                <a:cs typeface="Times New Roman" panose="02020603050405020304" pitchFamily="18" charset="0"/>
              </a:rPr>
              <a:t>Ο </a:t>
            </a:r>
            <a:r>
              <a:rPr lang="en-US" sz="2000" dirty="0" err="1">
                <a:effectLst/>
                <a:ea typeface="Calibri" panose="020F0502020204030204" pitchFamily="34" charset="0"/>
                <a:cs typeface="Times New Roman" panose="02020603050405020304" pitchFamily="18" charset="0"/>
              </a:rPr>
              <a:t>Slavson</a:t>
            </a:r>
            <a:r>
              <a:rPr lang="el-GR" sz="2000" dirty="0">
                <a:effectLst/>
                <a:ea typeface="Calibri" panose="020F0502020204030204" pitchFamily="34" charset="0"/>
                <a:cs typeface="Times New Roman" panose="02020603050405020304" pitchFamily="18" charset="0"/>
              </a:rPr>
              <a:t>* (1943, 1945) πιστεύει ότι η </a:t>
            </a:r>
            <a:r>
              <a:rPr lang="el-GR" sz="2000" b="1" dirty="0">
                <a:effectLst/>
                <a:ea typeface="Calibri" panose="020F0502020204030204" pitchFamily="34" charset="0"/>
                <a:cs typeface="Times New Roman" panose="02020603050405020304" pitchFamily="18" charset="0"/>
              </a:rPr>
              <a:t>ομάδα αντικαθιστά τα ελλείμματα στο οικογενειακό περιβάλλον</a:t>
            </a:r>
            <a:r>
              <a:rPr lang="el-GR" sz="2000" dirty="0">
                <a:effectLst/>
                <a:ea typeface="Calibri" panose="020F0502020204030204" pitchFamily="34" charset="0"/>
                <a:cs typeface="Times New Roman" panose="02020603050405020304" pitchFamily="18" charset="0"/>
              </a:rPr>
              <a:t> και θεωρεί ότι γίνεται </a:t>
            </a:r>
            <a:r>
              <a:rPr lang="el-GR" sz="2000" i="1" dirty="0">
                <a:effectLst/>
                <a:ea typeface="Calibri" panose="020F0502020204030204" pitchFamily="34" charset="0"/>
                <a:cs typeface="Times New Roman" panose="02020603050405020304" pitchFamily="18" charset="0"/>
              </a:rPr>
              <a:t>«θεραπεία μέσω της κατάστασης που δημιουργείται» </a:t>
            </a:r>
            <a:r>
              <a:rPr lang="el-GR" sz="2000" dirty="0">
                <a:effectLst/>
                <a:ea typeface="Calibri" panose="020F0502020204030204" pitchFamily="34" charset="0"/>
                <a:cs typeface="Times New Roman" panose="02020603050405020304" pitchFamily="18" charset="0"/>
              </a:rPr>
              <a:t>(</a:t>
            </a:r>
            <a:r>
              <a:rPr lang="en-US" sz="2000" dirty="0">
                <a:effectLst/>
                <a:ea typeface="Calibri" panose="020F0502020204030204" pitchFamily="34" charset="0"/>
                <a:cs typeface="Times New Roman" panose="02020603050405020304" pitchFamily="18" charset="0"/>
              </a:rPr>
              <a:t>situational therapy</a:t>
            </a:r>
            <a:r>
              <a:rPr lang="el-GR" sz="2000" dirty="0">
                <a:effectLst/>
                <a:ea typeface="Calibri" panose="020F0502020204030204" pitchFamily="34" charset="0"/>
                <a:cs typeface="Times New Roman" panose="02020603050405020304" pitchFamily="18" charset="0"/>
              </a:rPr>
              <a:t>), ενώ σημαντικός είναι ο ρόλος που διαδραματίζει η παρουσία των άλλων παιδιών, διότι τα παιδιά δρουν ως «καταλύτες» μεταξύ τους.</a:t>
            </a:r>
          </a:p>
          <a:p>
            <a:pPr marL="708660" lvl="2" indent="-342900">
              <a:lnSpc>
                <a:spcPct val="115000"/>
              </a:lnSpc>
              <a:spcBef>
                <a:spcPts val="0"/>
              </a:spcBef>
              <a:buFont typeface="Wingdings" panose="05000000000000000000" pitchFamily="2" charset="2"/>
              <a:buChar char="§"/>
            </a:pPr>
            <a:r>
              <a:rPr lang="el-GR" sz="2000" dirty="0">
                <a:ea typeface="Calibri" panose="020F0502020204030204" pitchFamily="34" charset="0"/>
                <a:cs typeface="Times New Roman" panose="02020603050405020304" pitchFamily="18" charset="0"/>
              </a:rPr>
              <a:t>Η</a:t>
            </a:r>
            <a:r>
              <a:rPr lang="el-GR" sz="2000" dirty="0">
                <a:effectLst/>
                <a:ea typeface="Calibri" panose="020F0502020204030204" pitchFamily="34" charset="0"/>
                <a:cs typeface="Times New Roman" panose="02020603050405020304" pitchFamily="18" charset="0"/>
              </a:rPr>
              <a:t> ομάδα δίνει τη </a:t>
            </a:r>
            <a:r>
              <a:rPr lang="el-GR" sz="2000" b="1" dirty="0">
                <a:effectLst/>
                <a:ea typeface="Calibri" panose="020F0502020204030204" pitchFamily="34" charset="0"/>
                <a:cs typeface="Times New Roman" panose="02020603050405020304" pitchFamily="18" charset="0"/>
              </a:rPr>
              <a:t>δυνατότητα διορθωτικής ταύτισης </a:t>
            </a:r>
            <a:r>
              <a:rPr lang="el-GR" sz="2000" dirty="0">
                <a:effectLst/>
                <a:ea typeface="Calibri" panose="020F0502020204030204" pitchFamily="34" charset="0"/>
                <a:cs typeface="Times New Roman" panose="02020603050405020304" pitchFamily="18" charset="0"/>
              </a:rPr>
              <a:t>με το </a:t>
            </a:r>
            <a:r>
              <a:rPr lang="el-GR" sz="2000" b="1" dirty="0">
                <a:effectLst/>
                <a:ea typeface="Calibri" panose="020F0502020204030204" pitchFamily="34" charset="0"/>
                <a:cs typeface="Times New Roman" panose="02020603050405020304" pitchFamily="18" charset="0"/>
              </a:rPr>
              <a:t>θεραπευτή και </a:t>
            </a:r>
            <a:r>
              <a:rPr lang="el-GR" sz="2000" dirty="0">
                <a:effectLst/>
                <a:ea typeface="Calibri" panose="020F0502020204030204" pitchFamily="34" charset="0"/>
                <a:cs typeface="Times New Roman" panose="02020603050405020304" pitchFamily="18" charset="0"/>
              </a:rPr>
              <a:t>τα </a:t>
            </a:r>
            <a:r>
              <a:rPr lang="el-GR" sz="2000" b="1" dirty="0">
                <a:effectLst/>
                <a:ea typeface="Calibri" panose="020F0502020204030204" pitchFamily="34" charset="0"/>
                <a:cs typeface="Times New Roman" panose="02020603050405020304" pitchFamily="18" charset="0"/>
              </a:rPr>
              <a:t>άλλα παιδιά, </a:t>
            </a:r>
            <a:r>
              <a:rPr lang="el-GR" sz="2000" dirty="0">
                <a:effectLst/>
                <a:ea typeface="Calibri" panose="020F0502020204030204" pitchFamily="34" charset="0"/>
                <a:cs typeface="Times New Roman" panose="02020603050405020304" pitchFamily="18" charset="0"/>
              </a:rPr>
              <a:t>αντιπαραθέτοντας το ανώριμο παιδικό Υπερεγώ με το ομαδικό, όπως αυτό αναπτύσσεται μέσα στην επιτρεπτική ατμόσφαιρα της ομάδας. </a:t>
            </a:r>
            <a:r>
              <a:rPr lang="en-US" sz="2000" dirty="0" err="1">
                <a:effectLst/>
                <a:ea typeface="Calibri" panose="020F0502020204030204" pitchFamily="34" charset="0"/>
                <a:cs typeface="Times New Roman" panose="02020603050405020304" pitchFamily="18" charset="0"/>
              </a:rPr>
              <a:t>Slavson</a:t>
            </a:r>
            <a:r>
              <a:rPr lang="el-GR" sz="2000" dirty="0">
                <a:effectLst/>
                <a:ea typeface="Calibri" panose="020F0502020204030204" pitchFamily="34" charset="0"/>
                <a:cs typeface="Times New Roman" panose="02020603050405020304" pitchFamily="18" charset="0"/>
              </a:rPr>
              <a:t> (1943, 1968)</a:t>
            </a:r>
          </a:p>
          <a:p>
            <a:pPr marL="274320" lvl="1" indent="0">
              <a:lnSpc>
                <a:spcPct val="115000"/>
              </a:lnSpc>
              <a:spcBef>
                <a:spcPts val="0"/>
              </a:spcBef>
              <a:spcAft>
                <a:spcPts val="1000"/>
              </a:spcAft>
              <a:buNone/>
            </a:pPr>
            <a:endParaRPr lang="en-US" sz="2600" dirty="0">
              <a:effectLst/>
              <a:ea typeface="Calibri" panose="020F0502020204030204" pitchFamily="34" charset="0"/>
              <a:cs typeface="Times New Roman" panose="02020603050405020304" pitchFamily="18" charset="0"/>
            </a:endParaRPr>
          </a:p>
          <a:p>
            <a:pPr marL="274320" lvl="1" indent="0">
              <a:lnSpc>
                <a:spcPct val="115000"/>
              </a:lnSpc>
              <a:spcBef>
                <a:spcPts val="0"/>
              </a:spcBef>
              <a:spcAft>
                <a:spcPts val="1000"/>
              </a:spcAft>
              <a:buNone/>
            </a:pPr>
            <a:r>
              <a:rPr lang="el-GR" sz="2600" i="1" dirty="0">
                <a:effectLst/>
                <a:ea typeface="Calibri" panose="020F0502020204030204" pitchFamily="34" charset="0"/>
                <a:cs typeface="Times New Roman" panose="02020603050405020304" pitchFamily="18" charset="0"/>
              </a:rPr>
              <a:t>*</a:t>
            </a:r>
            <a:r>
              <a:rPr lang="en-US" sz="2000" b="1" i="1" dirty="0">
                <a:effectLst/>
              </a:rPr>
              <a:t>Samuel Richard </a:t>
            </a:r>
            <a:r>
              <a:rPr lang="en-US" sz="2000" b="1" i="1" dirty="0" err="1">
                <a:effectLst/>
              </a:rPr>
              <a:t>Slavson</a:t>
            </a:r>
            <a:r>
              <a:rPr lang="en-US" sz="2000" b="0" i="1" dirty="0">
                <a:effectLst/>
              </a:rPr>
              <a:t> (1890-1981)</a:t>
            </a:r>
            <a:r>
              <a:rPr lang="el-GR" sz="2000" b="0" i="1" dirty="0">
                <a:effectLst/>
              </a:rPr>
              <a:t>, </a:t>
            </a:r>
            <a:r>
              <a:rPr lang="en-US" sz="2000" b="0" i="1" dirty="0">
                <a:effectLst/>
              </a:rPr>
              <a:t>American engineer, journalist and teacher, who began to engage in </a:t>
            </a:r>
            <a:r>
              <a:rPr lang="en-US" sz="2000" i="1" dirty="0"/>
              <a:t>Group Analysis </a:t>
            </a:r>
            <a:r>
              <a:rPr lang="en-US" sz="2000" b="0" i="1" dirty="0">
                <a:effectLst/>
              </a:rPr>
              <a:t>in 1919. He is considered one of the pioneers of Group Psychotherapy. He  wrote over 20 books and served as the founding president of the American Group Psychotherapy Association </a:t>
            </a:r>
            <a:r>
              <a:rPr lang="en-US" sz="2000" b="0" i="1" u="none" strike="noStrike" dirty="0">
                <a:effectLst/>
              </a:rPr>
              <a:t> </a:t>
            </a:r>
            <a:r>
              <a:rPr lang="en-US" sz="2000" b="0" i="1" dirty="0">
                <a:effectLst/>
              </a:rPr>
              <a:t>(AGPA). He also established children's group therapy.  </a:t>
            </a:r>
            <a:endParaRPr lang="el-GR" sz="2000" i="1"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13</a:t>
            </a:fld>
            <a:endParaRPr lang="el-GR"/>
          </a:p>
        </p:txBody>
      </p:sp>
    </p:spTree>
    <p:extLst>
      <p:ext uri="{BB962C8B-B14F-4D97-AF65-F5344CB8AC3E}">
        <p14:creationId xmlns:p14="http://schemas.microsoft.com/office/powerpoint/2010/main" val="523222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b="1" dirty="0"/>
              <a:t>Βασικοί τύποι Ομάδων παιδιών και εφήβων 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a:bodyPr>
          <a:lstStyle/>
          <a:p>
            <a:pPr marR="0">
              <a:lnSpc>
                <a:spcPct val="115000"/>
              </a:lnSpc>
              <a:spcBef>
                <a:spcPts val="0"/>
              </a:spcBef>
              <a:spcAft>
                <a:spcPts val="1000"/>
              </a:spcAft>
              <a:buFont typeface="Courier New" panose="02070309020205020404" pitchFamily="49" charset="0"/>
              <a:buChar char="o"/>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ea typeface="Calibri" panose="020F0502020204030204" pitchFamily="34" charset="0"/>
                <a:cs typeface="Times New Roman" panose="02020603050405020304" pitchFamily="18" charset="0"/>
              </a:rPr>
              <a:t> </a:t>
            </a:r>
            <a:r>
              <a:rPr lang="el-GR" sz="2400" b="1" dirty="0">
                <a:effectLst/>
                <a:ea typeface="Calibri" panose="020F0502020204030204" pitchFamily="34" charset="0"/>
                <a:cs typeface="Times New Roman" panose="02020603050405020304" pitchFamily="18" charset="0"/>
              </a:rPr>
              <a:t>Ομάδες δραστηριότητες και </a:t>
            </a:r>
            <a:r>
              <a:rPr lang="el-GR" sz="2400" b="1" dirty="0">
                <a:solidFill>
                  <a:srgbClr val="FF3300"/>
                </a:solidFill>
                <a:effectLst/>
                <a:ea typeface="Calibri" panose="020F0502020204030204" pitchFamily="34" charset="0"/>
                <a:cs typeface="Times New Roman" panose="02020603050405020304" pitchFamily="18" charset="0"/>
              </a:rPr>
              <a:t>συζήτησης</a:t>
            </a:r>
            <a:r>
              <a:rPr lang="en-US" sz="2400" b="1"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X</a:t>
            </a:r>
            <a:r>
              <a:rPr lang="el-GR" sz="2400" dirty="0">
                <a:ea typeface="Calibri" panose="020F0502020204030204" pitchFamily="34" charset="0"/>
                <a:cs typeface="Times New Roman" panose="02020603050405020304" pitchFamily="18" charset="0"/>
              </a:rPr>
              <a:t>ρήση </a:t>
            </a:r>
            <a:r>
              <a:rPr lang="el-GR" sz="2400" dirty="0">
                <a:effectLst/>
                <a:ea typeface="Calibri" panose="020F0502020204030204" pitchFamily="34" charset="0"/>
                <a:cs typeface="Times New Roman" panose="02020603050405020304" pitchFamily="18" charset="0"/>
              </a:rPr>
              <a:t>της </a:t>
            </a:r>
            <a:r>
              <a:rPr lang="el-GR" sz="2400" b="1" dirty="0">
                <a:solidFill>
                  <a:srgbClr val="FF3300"/>
                </a:solidFill>
                <a:effectLst/>
                <a:ea typeface="Calibri" panose="020F0502020204030204" pitchFamily="34" charset="0"/>
                <a:cs typeface="Times New Roman" panose="02020603050405020304" pitchFamily="18" charset="0"/>
              </a:rPr>
              <a:t>ερμηνείας </a:t>
            </a:r>
            <a:r>
              <a:rPr lang="el-GR" sz="2400" b="1" dirty="0">
                <a:effectLst/>
                <a:ea typeface="Calibri" panose="020F0502020204030204" pitchFamily="34" charset="0"/>
                <a:cs typeface="Times New Roman" panose="02020603050405020304" pitchFamily="18" charset="0"/>
              </a:rPr>
              <a:t>ως θεραπευτικού μέσου </a:t>
            </a:r>
            <a:r>
              <a:rPr lang="el-GR" sz="2400" dirty="0">
                <a:effectLst/>
                <a:ea typeface="Calibri" panose="020F0502020204030204" pitchFamily="34" charset="0"/>
                <a:cs typeface="Times New Roman" panose="02020603050405020304" pitchFamily="18" charset="0"/>
              </a:rPr>
              <a:t>και, όπως αναφέρουν οι </a:t>
            </a:r>
            <a:r>
              <a:rPr lang="en-US" sz="2400" dirty="0">
                <a:effectLst/>
                <a:ea typeface="Calibri" panose="020F0502020204030204" pitchFamily="34" charset="0"/>
                <a:cs typeface="Times New Roman" panose="02020603050405020304" pitchFamily="18" charset="0"/>
              </a:rPr>
              <a:t>Rosenberg</a:t>
            </a:r>
            <a:r>
              <a:rPr lang="el-GR" sz="2400" dirty="0">
                <a:effectLst/>
                <a:ea typeface="Calibri" panose="020F0502020204030204" pitchFamily="34" charset="0"/>
                <a:cs typeface="Times New Roman" panose="02020603050405020304" pitchFamily="18" charset="0"/>
              </a:rPr>
              <a:t>-</a:t>
            </a:r>
            <a:r>
              <a:rPr lang="en-US" sz="2400" dirty="0" err="1">
                <a:effectLst/>
                <a:ea typeface="Calibri" panose="020F0502020204030204" pitchFamily="34" charset="0"/>
                <a:cs typeface="Times New Roman" panose="02020603050405020304" pitchFamily="18" charset="0"/>
              </a:rPr>
              <a:t>Hariton</a:t>
            </a:r>
            <a:r>
              <a:rPr lang="en-US" sz="2400" dirty="0">
                <a:effectLst/>
                <a:ea typeface="Calibri" panose="020F0502020204030204" pitchFamily="34" charset="0"/>
                <a:cs typeface="Times New Roman" panose="02020603050405020304" pitchFamily="18" charset="0"/>
              </a:rPr>
              <a:t> et al</a:t>
            </a:r>
            <a:r>
              <a:rPr lang="el-GR" sz="2400" dirty="0">
                <a:effectLst/>
                <a:ea typeface="Calibri" panose="020F0502020204030204" pitchFamily="34" charset="0"/>
                <a:cs typeface="Times New Roman" panose="02020603050405020304" pitchFamily="18" charset="0"/>
              </a:rPr>
              <a:t> (1991) </a:t>
            </a:r>
            <a:r>
              <a:rPr lang="el-GR" sz="2400" i="1" dirty="0">
                <a:effectLst/>
                <a:ea typeface="Calibri" panose="020F0502020204030204" pitchFamily="34" charset="0"/>
                <a:cs typeface="Times New Roman" panose="02020603050405020304" pitchFamily="18" charset="0"/>
              </a:rPr>
              <a:t>«οι ερμηνείες βοηθούν τα παιδιά να αντιληφθούν τις άμυνες, τα συναισθήματα και τα κίνητρά τους». </a:t>
            </a:r>
          </a:p>
          <a:p>
            <a:pPr lvl="1">
              <a:lnSpc>
                <a:spcPct val="115000"/>
              </a:lnSpc>
              <a:spcBef>
                <a:spcPts val="0"/>
              </a:spcBef>
              <a:spcAft>
                <a:spcPts val="1000"/>
              </a:spcAft>
              <a:buFont typeface="Wingdings" panose="05000000000000000000" pitchFamily="2" charset="2"/>
              <a:buChar char="§"/>
            </a:pPr>
            <a:r>
              <a:rPr lang="el-GR" sz="2200" dirty="0">
                <a:effectLst/>
                <a:ea typeface="Calibri" panose="020F0502020204030204" pitchFamily="34" charset="0"/>
                <a:cs typeface="Times New Roman" panose="02020603050405020304" pitchFamily="18" charset="0"/>
              </a:rPr>
              <a:t>Συγχρόνως, όμως, αναγνωρίζεται και η θεραπευτική αξία του </a:t>
            </a:r>
            <a:r>
              <a:rPr lang="el-GR" sz="2200" dirty="0">
                <a:solidFill>
                  <a:srgbClr val="FF3300"/>
                </a:solidFill>
                <a:effectLst/>
                <a:ea typeface="Calibri" panose="020F0502020204030204" pitchFamily="34" charset="0"/>
                <a:cs typeface="Times New Roman" panose="02020603050405020304" pitchFamily="18" charset="0"/>
              </a:rPr>
              <a:t>παιχνιδιού</a:t>
            </a:r>
            <a:r>
              <a:rPr lang="el-GR" sz="2200" dirty="0">
                <a:effectLst/>
                <a:ea typeface="Calibri" panose="020F0502020204030204" pitchFamily="34" charset="0"/>
                <a:cs typeface="Times New Roman" panose="02020603050405020304" pitchFamily="18" charset="0"/>
              </a:rPr>
              <a:t> και της </a:t>
            </a:r>
            <a:r>
              <a:rPr lang="el-GR" sz="2200" dirty="0">
                <a:solidFill>
                  <a:srgbClr val="FF3300"/>
                </a:solidFill>
                <a:effectLst/>
                <a:ea typeface="Calibri" panose="020F0502020204030204" pitchFamily="34" charset="0"/>
                <a:cs typeface="Times New Roman" panose="02020603050405020304" pitchFamily="18" charset="0"/>
              </a:rPr>
              <a:t>συνομήλικης </a:t>
            </a:r>
            <a:r>
              <a:rPr lang="el-GR" sz="2200" dirty="0" err="1">
                <a:solidFill>
                  <a:srgbClr val="FF3300"/>
                </a:solidFill>
                <a:effectLst/>
                <a:ea typeface="Calibri" panose="020F0502020204030204" pitchFamily="34" charset="0"/>
                <a:cs typeface="Times New Roman" panose="02020603050405020304" pitchFamily="18" charset="0"/>
              </a:rPr>
              <a:t>αλληλαντίδρ</a:t>
            </a:r>
            <a:r>
              <a:rPr lang="el-GR" sz="2200" dirty="0" err="1">
                <a:effectLst/>
                <a:ea typeface="Calibri" panose="020F0502020204030204" pitchFamily="34" charset="0"/>
                <a:cs typeface="Times New Roman" panose="02020603050405020304" pitchFamily="18" charset="0"/>
              </a:rPr>
              <a:t>ασης</a:t>
            </a:r>
            <a:r>
              <a:rPr lang="el-GR" sz="2200" dirty="0">
                <a:effectLst/>
                <a:ea typeface="Calibri" panose="020F0502020204030204" pitchFamily="34" charset="0"/>
                <a:cs typeface="Times New Roman" panose="02020603050405020304" pitchFamily="18" charset="0"/>
              </a:rPr>
              <a:t>. </a:t>
            </a:r>
          </a:p>
          <a:p>
            <a:pPr lvl="2">
              <a:lnSpc>
                <a:spcPct val="115000"/>
              </a:lnSpc>
              <a:spcBef>
                <a:spcPts val="0"/>
              </a:spcBef>
              <a:spcAft>
                <a:spcPts val="1000"/>
              </a:spcAft>
              <a:buFont typeface="Wingdings" panose="05000000000000000000" pitchFamily="2" charset="2"/>
              <a:buChar char="ü"/>
            </a:pPr>
            <a:r>
              <a:rPr lang="el-GR" sz="2000" dirty="0">
                <a:effectLst/>
                <a:ea typeface="Calibri" panose="020F0502020204030204" pitchFamily="34" charset="0"/>
                <a:cs typeface="Times New Roman" panose="02020603050405020304" pitchFamily="18" charset="0"/>
              </a:rPr>
              <a:t>Αποφασιστική συνθήκη για τη χρήση του λόγου στις ομάδες αυτές είναι η κατανόηση της αναπτυξιακής φάσης των παιδιών, εάν δηλαδή το εξελικτικό στάδιο που διανύουν επιτρέπει ή όχι την αξιοποίηση του λόγου και την απόκτηση </a:t>
            </a:r>
            <a:r>
              <a:rPr lang="el-GR" sz="2000" dirty="0" err="1">
                <a:effectLst/>
                <a:ea typeface="Calibri" panose="020F0502020204030204" pitchFamily="34" charset="0"/>
                <a:cs typeface="Times New Roman" panose="02020603050405020304" pitchFamily="18" charset="0"/>
              </a:rPr>
              <a:t>εναισθησίας</a:t>
            </a:r>
            <a:r>
              <a:rPr lang="el-GR" sz="2000" dirty="0">
                <a:effectLst/>
                <a:ea typeface="Calibri" panose="020F0502020204030204" pitchFamily="34" charset="0"/>
                <a:cs typeface="Times New Roman" panose="02020603050405020304" pitchFamily="18" charset="0"/>
              </a:rPr>
              <a:t>*.</a:t>
            </a:r>
          </a:p>
          <a:p>
            <a:pPr lvl="2">
              <a:lnSpc>
                <a:spcPct val="115000"/>
              </a:lnSpc>
              <a:spcBef>
                <a:spcPts val="0"/>
              </a:spcBef>
              <a:spcAft>
                <a:spcPts val="1000"/>
              </a:spcAft>
              <a:buFont typeface="Wingdings" panose="05000000000000000000" pitchFamily="2" charset="2"/>
              <a:buChar char="ü"/>
            </a:pPr>
            <a:r>
              <a:rPr lang="el-GR" sz="2200" b="1" i="1" dirty="0">
                <a:solidFill>
                  <a:srgbClr val="DD0055"/>
                </a:solidFill>
                <a:effectLst/>
              </a:rPr>
              <a:t>Η </a:t>
            </a:r>
            <a:r>
              <a:rPr lang="el-GR" sz="2200" b="1" i="1" dirty="0" err="1">
                <a:solidFill>
                  <a:srgbClr val="DD0055"/>
                </a:solidFill>
                <a:effectLst/>
              </a:rPr>
              <a:t>εναισθησία</a:t>
            </a:r>
            <a:r>
              <a:rPr lang="el-GR" sz="2200" b="1" i="1" dirty="0">
                <a:solidFill>
                  <a:srgbClr val="DD0055"/>
                </a:solidFill>
                <a:effectLst/>
              </a:rPr>
              <a:t> σχετίζεται με το πώς ένας ασθενής</a:t>
            </a:r>
            <a:r>
              <a:rPr lang="en-US" sz="2200" b="1" i="1" dirty="0">
                <a:solidFill>
                  <a:srgbClr val="DD0055"/>
                </a:solidFill>
                <a:effectLst/>
              </a:rPr>
              <a:t>/</a:t>
            </a:r>
            <a:r>
              <a:rPr lang="el-GR" sz="2200" b="1" i="1" dirty="0">
                <a:solidFill>
                  <a:srgbClr val="DD0055"/>
                </a:solidFill>
                <a:effectLst/>
              </a:rPr>
              <a:t>πελάτης αντιλαμβάνεται τη φύση και τις αιτίες της ασθένειάς του/δυσκολίας του, όπως επίσης και τα συμπτώματα που σχετίζονται με την ασθένεια αυτή και παίζει ιδιαίτερα σημαντικό ρόλο όσον αφορά στο πώς οι ασθενείς/πελάτες βιώνουν τη διαταραχή/πρόβλημα.</a:t>
            </a:r>
            <a:endParaRPr lang="el-GR" sz="2200" b="0" i="0" dirty="0">
              <a:solidFill>
                <a:srgbClr val="444444"/>
              </a:solidFill>
              <a:effectLst/>
            </a:endParaRPr>
          </a:p>
          <a:p>
            <a:pPr marL="274320" lvl="1" indent="0">
              <a:lnSpc>
                <a:spcPct val="115000"/>
              </a:lnSpc>
              <a:spcBef>
                <a:spcPts val="0"/>
              </a:spcBef>
              <a:spcAft>
                <a:spcPts val="1000"/>
              </a:spcAft>
              <a:buNone/>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14</a:t>
            </a:fld>
            <a:endParaRPr lang="el-GR"/>
          </a:p>
        </p:txBody>
      </p:sp>
    </p:spTree>
    <p:extLst>
      <p:ext uri="{BB962C8B-B14F-4D97-AF65-F5344CB8AC3E}">
        <p14:creationId xmlns:p14="http://schemas.microsoft.com/office/powerpoint/2010/main" val="4272276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b="1" dirty="0"/>
              <a:t>Βασικοί τύποι Ομάδων παιδιών και εφήβων ΙΙΙ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a:bodyPr>
          <a:lstStyle/>
          <a:p>
            <a:pPr marR="0">
              <a:lnSpc>
                <a:spcPct val="115000"/>
              </a:lnSpc>
              <a:spcBef>
                <a:spcPts val="0"/>
              </a:spcBef>
              <a:spcAft>
                <a:spcPts val="1000"/>
              </a:spcAft>
              <a:buFont typeface="Courier New" panose="02070309020205020404" pitchFamily="49" charset="0"/>
              <a:buChar char="o"/>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ea typeface="Calibri" panose="020F0502020204030204" pitchFamily="34" charset="0"/>
                <a:cs typeface="Times New Roman" panose="02020603050405020304" pitchFamily="18" charset="0"/>
              </a:rPr>
              <a:t> </a:t>
            </a:r>
            <a:r>
              <a:rPr lang="el-GR" sz="2400" b="1" dirty="0">
                <a:effectLst/>
                <a:ea typeface="Calibri" panose="020F0502020204030204" pitchFamily="34" charset="0"/>
                <a:cs typeface="Times New Roman" panose="02020603050405020304" pitchFamily="18" charset="0"/>
              </a:rPr>
              <a:t>Ομάδες </a:t>
            </a:r>
            <a:r>
              <a:rPr lang="el-GR" sz="2400" b="1" dirty="0" err="1">
                <a:effectLst/>
                <a:ea typeface="Calibri" panose="020F0502020204030204" pitchFamily="34" charset="0"/>
                <a:cs typeface="Times New Roman" panose="02020603050405020304" pitchFamily="18" charset="0"/>
              </a:rPr>
              <a:t>Ομαδικο</a:t>
            </a:r>
            <a:r>
              <a:rPr lang="el-GR" sz="2400" b="1" dirty="0">
                <a:effectLst/>
                <a:ea typeface="Calibri" panose="020F0502020204030204" pitchFamily="34" charset="0"/>
                <a:cs typeface="Times New Roman" panose="02020603050405020304" pitchFamily="18" charset="0"/>
              </a:rPr>
              <a:t>- Αναλυτικής προσέγγισης. </a:t>
            </a:r>
            <a:r>
              <a:rPr lang="el-GR" sz="2400" dirty="0">
                <a:effectLst/>
                <a:ea typeface="Calibri" panose="020F0502020204030204" pitchFamily="34" charset="0"/>
                <a:cs typeface="Times New Roman" panose="02020603050405020304" pitchFamily="18" charset="0"/>
              </a:rPr>
              <a:t>Ο </a:t>
            </a:r>
            <a:r>
              <a:rPr lang="en-US" sz="2400" dirty="0">
                <a:effectLst/>
                <a:ea typeface="Calibri" panose="020F0502020204030204" pitchFamily="34" charset="0"/>
                <a:cs typeface="Times New Roman" panose="02020603050405020304" pitchFamily="18" charset="0"/>
              </a:rPr>
              <a:t>Anthony</a:t>
            </a:r>
            <a:r>
              <a:rPr lang="el-GR" sz="2400" dirty="0">
                <a:effectLst/>
                <a:ea typeface="Calibri" panose="020F0502020204030204" pitchFamily="34" charset="0"/>
                <a:cs typeface="Times New Roman" panose="02020603050405020304" pitchFamily="18" charset="0"/>
              </a:rPr>
              <a:t> (1957), βασιζόμενος στην </a:t>
            </a:r>
            <a:r>
              <a:rPr lang="el-GR" sz="2400" dirty="0" err="1">
                <a:effectLst/>
                <a:ea typeface="Calibri" panose="020F0502020204030204" pitchFamily="34" charset="0"/>
                <a:cs typeface="Times New Roman" panose="02020603050405020304" pitchFamily="18" charset="0"/>
              </a:rPr>
              <a:t>ομαδικοαναλυτική</a:t>
            </a:r>
            <a:r>
              <a:rPr lang="el-GR" sz="2400" dirty="0">
                <a:effectLst/>
                <a:ea typeface="Calibri" panose="020F0502020204030204" pitchFamily="34" charset="0"/>
                <a:cs typeface="Times New Roman" panose="02020603050405020304" pitchFamily="18" charset="0"/>
              </a:rPr>
              <a:t> θεωρία και πρακτική, περιέγραψε τεχνικές που επινόησε για την Ομαδική Ψυχοθεραπεία παιδιών προσχολικής και σχολικής (λανθάνουσας) ηλικίας, καθώς και εφήβους. </a:t>
            </a:r>
            <a:endParaRPr lang="el-GR" sz="2400" dirty="0">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ü"/>
            </a:pPr>
            <a:r>
              <a:rPr lang="el-GR" sz="2000" dirty="0">
                <a:effectLst/>
                <a:ea typeface="Calibri" panose="020F0502020204030204" pitchFamily="34" charset="0"/>
                <a:cs typeface="Times New Roman" panose="02020603050405020304" pitchFamily="18" charset="0"/>
              </a:rPr>
              <a:t>Ο θεραπευτής κάνει ερμηνείες που τις περισσότερες φορές επικεντρώνονται στην ομάδα, έτσι ώστε να αυξήσει την ψυχολογική αντίληψη των παιδιών και να αναπτυχθούν οι </a:t>
            </a:r>
            <a:r>
              <a:rPr lang="el-GR" sz="2000" dirty="0" err="1">
                <a:effectLst/>
                <a:ea typeface="Calibri" panose="020F0502020204030204" pitchFamily="34" charset="0"/>
                <a:cs typeface="Times New Roman" panose="02020603050405020304" pitchFamily="18" charset="0"/>
              </a:rPr>
              <a:t>ομαδικοαναλυτικοί</a:t>
            </a:r>
            <a:r>
              <a:rPr lang="el-GR" sz="2000" dirty="0">
                <a:effectLst/>
                <a:ea typeface="Calibri" panose="020F0502020204030204" pitchFamily="34" charset="0"/>
                <a:cs typeface="Times New Roman" panose="02020603050405020304" pitchFamily="18" charset="0"/>
              </a:rPr>
              <a:t> θεραπευτικοί παράγοντες.</a:t>
            </a:r>
          </a:p>
          <a:p>
            <a:pPr marL="0" marR="0" algn="just">
              <a:lnSpc>
                <a:spcPct val="115000"/>
              </a:lnSpc>
              <a:spcBef>
                <a:spcPts val="0"/>
              </a:spcBef>
              <a:spcAft>
                <a:spcPts val="0"/>
              </a:spcAft>
            </a:pPr>
            <a:endParaRPr lang="el-GR" sz="24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15</a:t>
            </a:fld>
            <a:endParaRPr lang="el-GR"/>
          </a:p>
        </p:txBody>
      </p:sp>
    </p:spTree>
    <p:extLst>
      <p:ext uri="{BB962C8B-B14F-4D97-AF65-F5344CB8AC3E}">
        <p14:creationId xmlns:p14="http://schemas.microsoft.com/office/powerpoint/2010/main" val="3709880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720627"/>
            <a:ext cx="10058400" cy="325072"/>
          </a:xfrm>
        </p:spPr>
        <p:txBody>
          <a:bodyPr>
            <a:normAutofit fontScale="90000"/>
          </a:bodyPr>
          <a:lstStyle/>
          <a:p>
            <a:r>
              <a:rPr lang="el-GR" sz="3200" b="1" dirty="0" err="1"/>
              <a:t>Ομαδο-Αναλύτική</a:t>
            </a:r>
            <a:r>
              <a:rPr lang="el-GR" sz="3200" b="1" dirty="0"/>
              <a:t> Προσέγγιση - Τεχνικές </a:t>
            </a:r>
            <a:br>
              <a:rPr lang="el-GR" sz="3200" b="1" dirty="0"/>
            </a:br>
            <a:r>
              <a:rPr lang="el-GR" sz="3200" b="1" dirty="0"/>
              <a:t>«Μικρό Τραπέζι»  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720571" y="1358283"/>
            <a:ext cx="10820400" cy="5112284"/>
          </a:xfrm>
        </p:spPr>
        <p:txBody>
          <a:bodyPr>
            <a:normAutofit/>
          </a:bodyPr>
          <a:lstStyle/>
          <a:p>
            <a:pPr marR="0">
              <a:lnSpc>
                <a:spcPct val="115000"/>
              </a:lnSpc>
              <a:spcBef>
                <a:spcPts val="0"/>
              </a:spcBef>
              <a:spcAft>
                <a:spcPts val="100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 </a:t>
            </a:r>
            <a:r>
              <a:rPr lang="el-GR" sz="2800" b="1" dirty="0">
                <a:effectLst/>
                <a:ea typeface="Calibri" panose="020F0502020204030204" pitchFamily="34" charset="0"/>
                <a:cs typeface="Times New Roman" panose="02020603050405020304" pitchFamily="18" charset="0"/>
              </a:rPr>
              <a:t> </a:t>
            </a:r>
            <a:r>
              <a:rPr lang="el-GR" sz="2800" dirty="0">
                <a:effectLst/>
                <a:ea typeface="Calibri" panose="020F0502020204030204" pitchFamily="34" charset="0"/>
                <a:cs typeface="Times New Roman" panose="02020603050405020304" pitchFamily="18" charset="0"/>
              </a:rPr>
              <a:t>Για </a:t>
            </a:r>
            <a:r>
              <a:rPr lang="el-GR" sz="2800" b="1" dirty="0">
                <a:solidFill>
                  <a:srgbClr val="FF3300"/>
                </a:solidFill>
                <a:effectLst/>
                <a:ea typeface="Calibri" panose="020F0502020204030204" pitchFamily="34" charset="0"/>
                <a:cs typeface="Times New Roman" panose="02020603050405020304" pitchFamily="18" charset="0"/>
              </a:rPr>
              <a:t>παιδιά ηλικίας 4 έως 6 ετών.  </a:t>
            </a:r>
            <a:r>
              <a:rPr lang="el-GR" sz="2800" dirty="0">
                <a:effectLst/>
                <a:ea typeface="Calibri" panose="020F0502020204030204" pitchFamily="34" charset="0"/>
                <a:cs typeface="Times New Roman" panose="02020603050405020304" pitchFamily="18" charset="0"/>
              </a:rPr>
              <a:t>Τέσσερα παιδιά συναντώνται με το θεραπευτή για 30 έως 40 λεπτά δύο φορές την εβδομάδα. </a:t>
            </a:r>
            <a:endParaRPr lang="en-US" sz="2800" dirty="0">
              <a:effectLst/>
              <a:ea typeface="Calibri" panose="020F0502020204030204" pitchFamily="34" charset="0"/>
              <a:cs typeface="Times New Roman" panose="02020603050405020304" pitchFamily="18" charset="0"/>
            </a:endParaRPr>
          </a:p>
          <a:p>
            <a:pPr marL="548640" lvl="1" indent="-457200" algn="just">
              <a:lnSpc>
                <a:spcPct val="115000"/>
              </a:lnSpc>
              <a:spcBef>
                <a:spcPts val="0"/>
              </a:spcBef>
              <a:buFont typeface="Wingdings" panose="05000000000000000000" pitchFamily="2" charset="2"/>
              <a:buChar char="§"/>
            </a:pPr>
            <a:r>
              <a:rPr lang="el-GR" sz="2600" b="1" dirty="0">
                <a:ea typeface="Calibri" panose="020F0502020204030204" pitchFamily="34" charset="0"/>
                <a:cs typeface="Times New Roman" panose="02020603050405020304" pitchFamily="18" charset="0"/>
              </a:rPr>
              <a:t>Αρχική φάση.</a:t>
            </a:r>
            <a:r>
              <a:rPr lang="el-GR" sz="2600" dirty="0">
                <a:ea typeface="Calibri" panose="020F0502020204030204" pitchFamily="34" charset="0"/>
                <a:cs typeface="Times New Roman" panose="02020603050405020304" pitchFamily="18" charset="0"/>
              </a:rPr>
              <a:t> </a:t>
            </a:r>
            <a:r>
              <a:rPr lang="el-GR" sz="2600" b="1" dirty="0">
                <a:ea typeface="Calibri" panose="020F0502020204030204" pitchFamily="34" charset="0"/>
                <a:cs typeface="Times New Roman" panose="02020603050405020304" pitchFamily="18" charset="0"/>
              </a:rPr>
              <a:t>«Ιδιοκτησία καθενός»</a:t>
            </a:r>
          </a:p>
          <a:p>
            <a:pPr marL="822960" lvl="2" indent="-457200" algn="just">
              <a:lnSpc>
                <a:spcPct val="115000"/>
              </a:lnSpc>
              <a:spcBef>
                <a:spcPts val="0"/>
              </a:spcBef>
              <a:buFont typeface="Wingdings" panose="05000000000000000000" pitchFamily="2" charset="2"/>
              <a:buChar char="ü"/>
            </a:pPr>
            <a:r>
              <a:rPr lang="el-GR" sz="2600" dirty="0">
                <a:ea typeface="Calibri" panose="020F0502020204030204" pitchFamily="34" charset="0"/>
                <a:cs typeface="Times New Roman" panose="02020603050405020304" pitchFamily="18" charset="0"/>
              </a:rPr>
              <a:t>Κ</a:t>
            </a:r>
            <a:r>
              <a:rPr lang="el-GR" sz="2600" dirty="0">
                <a:effectLst/>
                <a:ea typeface="Calibri" panose="020F0502020204030204" pitchFamily="34" charset="0"/>
                <a:cs typeface="Times New Roman" panose="02020603050405020304" pitchFamily="18" charset="0"/>
              </a:rPr>
              <a:t>άθονται σε ένα τραπέζι που χωρίζεται ακτινωτά με ένα κινητό χώρισμα σε πέντε τμήματα, βαμμένα με διαφορετικά χρώματα το καθένα. Το κάθε τμήμα έχει παιχνίδια (κούκλες, ζώα, σπίτια) στο αντίστοιχο χρώμα. Και </a:t>
            </a:r>
            <a:r>
              <a:rPr lang="el-GR" sz="2600" b="1" dirty="0">
                <a:effectLst/>
                <a:ea typeface="Calibri" panose="020F0502020204030204" pitchFamily="34" charset="0"/>
                <a:cs typeface="Times New Roman" panose="02020603050405020304" pitchFamily="18" charset="0"/>
              </a:rPr>
              <a:t>χωρίσματα</a:t>
            </a:r>
            <a:r>
              <a:rPr lang="el-GR" sz="2600" dirty="0">
                <a:effectLst/>
                <a:ea typeface="Calibri" panose="020F0502020204030204" pitchFamily="34" charset="0"/>
                <a:cs typeface="Times New Roman" panose="02020603050405020304" pitchFamily="18" charset="0"/>
              </a:rPr>
              <a:t>!</a:t>
            </a:r>
            <a:endParaRPr lang="en-US" sz="2600" dirty="0">
              <a:effectLst/>
              <a:ea typeface="Calibri" panose="020F0502020204030204" pitchFamily="34" charset="0"/>
              <a:cs typeface="Times New Roman" panose="02020603050405020304" pitchFamily="18" charset="0"/>
            </a:endParaRPr>
          </a:p>
          <a:p>
            <a:pPr marL="822960" lvl="2" indent="-457200" algn="just">
              <a:lnSpc>
                <a:spcPct val="115000"/>
              </a:lnSpc>
              <a:spcBef>
                <a:spcPts val="0"/>
              </a:spcBef>
              <a:buFont typeface="Wingdings" panose="05000000000000000000" pitchFamily="2" charset="2"/>
              <a:buChar char="ü"/>
            </a:pPr>
            <a:r>
              <a:rPr lang="el-GR" sz="2600" dirty="0">
                <a:effectLst/>
                <a:ea typeface="Calibri" panose="020F0502020204030204" pitchFamily="34" charset="0"/>
                <a:cs typeface="Times New Roman" panose="02020603050405020304" pitchFamily="18" charset="0"/>
              </a:rPr>
              <a:t>Το κάθε παιδί και ο θεραπευτής έχουν το χρώμα τους και παίζουν ελεύθερα και παράλληλα. Κατ’ αρχάς, γίνονται λίγες αναφορές από τα παιδιά για το παιχνίδι του άλλου, ο καθένας παίζει το δικό του παρακολουθώντας ελάχιστα</a:t>
            </a:r>
            <a:r>
              <a:rPr lang="el-GR" sz="2800" dirty="0">
                <a:effectLst/>
                <a:ea typeface="Calibri" panose="020F0502020204030204" pitchFamily="34" charset="0"/>
                <a:cs typeface="Times New Roman" panose="02020603050405020304" pitchFamily="18" charset="0"/>
              </a:rPr>
              <a:t> το διπλανό.</a:t>
            </a:r>
            <a:r>
              <a:rPr lang="en-US" sz="2800" dirty="0">
                <a:effectLst/>
                <a:ea typeface="Calibri" panose="020F0502020204030204" pitchFamily="34" charset="0"/>
                <a:cs typeface="Times New Roman" panose="02020603050405020304" pitchFamily="18" charset="0"/>
              </a:rPr>
              <a:t> </a:t>
            </a:r>
            <a:endParaRPr lang="el-GR" sz="2800" dirty="0">
              <a:effectLs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16</a:t>
            </a:fld>
            <a:endParaRPr lang="el-GR"/>
          </a:p>
        </p:txBody>
      </p:sp>
    </p:spTree>
    <p:extLst>
      <p:ext uri="{BB962C8B-B14F-4D97-AF65-F5344CB8AC3E}">
        <p14:creationId xmlns:p14="http://schemas.microsoft.com/office/powerpoint/2010/main" val="2239604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b="1" dirty="0"/>
              <a:t> </a:t>
            </a:r>
            <a:r>
              <a:rPr lang="el-GR" sz="3200" b="1" dirty="0" err="1"/>
              <a:t>Ομαδο</a:t>
            </a:r>
            <a:r>
              <a:rPr lang="el-GR" sz="3200" b="1" dirty="0"/>
              <a:t>-Αναλυτική Προσέγγιση– Τεχνικές</a:t>
            </a:r>
            <a:br>
              <a:rPr lang="el-GR" sz="3200" b="1" dirty="0"/>
            </a:br>
            <a:r>
              <a:rPr lang="el-GR" sz="3200" b="1" dirty="0"/>
              <a:t>«Μικρό Τραπέζι»  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720571" y="1260629"/>
            <a:ext cx="10820400" cy="5209938"/>
          </a:xfrm>
        </p:spPr>
        <p:txBody>
          <a:bodyPr>
            <a:normAutofit fontScale="70000" lnSpcReduction="20000"/>
          </a:bodyPr>
          <a:lstStyle/>
          <a:p>
            <a:pPr>
              <a:lnSpc>
                <a:spcPct val="115000"/>
              </a:lnSpc>
              <a:spcBef>
                <a:spcPts val="0"/>
              </a:spcBef>
              <a:spcAft>
                <a:spcPts val="1000"/>
              </a:spcAft>
              <a:buFont typeface="Wingdings" panose="05000000000000000000" pitchFamily="2" charset="2"/>
              <a:buChar char="§"/>
            </a:pPr>
            <a:r>
              <a:rPr lang="el-GR" sz="3200" b="1" dirty="0">
                <a:effectLst/>
                <a:ea typeface="Calibri" panose="020F0502020204030204" pitchFamily="34" charset="0"/>
                <a:cs typeface="Times New Roman" panose="02020603050405020304" pitchFamily="18" charset="0"/>
              </a:rPr>
              <a:t>Φάση «συλλογικού μονόλογου» </a:t>
            </a:r>
            <a:r>
              <a:rPr lang="el-GR" sz="3200" dirty="0">
                <a:effectLst/>
                <a:ea typeface="Calibri" panose="020F0502020204030204" pitchFamily="34" charset="0"/>
                <a:cs typeface="Times New Roman" panose="02020603050405020304" pitchFamily="18" charset="0"/>
              </a:rPr>
              <a:t>(</a:t>
            </a:r>
            <a:r>
              <a:rPr lang="en-US" sz="3200" dirty="0">
                <a:effectLst/>
                <a:ea typeface="Calibri" panose="020F0502020204030204" pitchFamily="34" charset="0"/>
                <a:cs typeface="Times New Roman" panose="02020603050405020304" pitchFamily="18" charset="0"/>
              </a:rPr>
              <a:t>collective monologue</a:t>
            </a:r>
            <a:r>
              <a:rPr lang="el-GR" sz="3200" dirty="0">
                <a:effectLst/>
                <a:ea typeface="Calibri" panose="020F0502020204030204" pitchFamily="34" charset="0"/>
                <a:cs typeface="Times New Roman" panose="02020603050405020304" pitchFamily="18" charset="0"/>
              </a:rPr>
              <a:t>). </a:t>
            </a:r>
          </a:p>
          <a:p>
            <a:pPr marL="822960" lvl="2" indent="-457200" algn="just">
              <a:lnSpc>
                <a:spcPct val="115000"/>
              </a:lnSpc>
              <a:spcBef>
                <a:spcPts val="0"/>
              </a:spcBef>
              <a:buFont typeface="Wingdings" panose="05000000000000000000" pitchFamily="2" charset="2"/>
              <a:buChar char="ü"/>
            </a:pPr>
            <a:r>
              <a:rPr lang="el-GR" sz="2800" dirty="0">
                <a:effectLst/>
                <a:ea typeface="Calibri" panose="020F0502020204030204" pitchFamily="34" charset="0"/>
                <a:cs typeface="Times New Roman" panose="02020603050405020304" pitchFamily="18" charset="0"/>
              </a:rPr>
              <a:t>Η αλληλεπίδραση μεταξύ τους είναι ελάχιστη και διαφυλάσσεται η «ιδιοκτησία» του καθενός. Αντιθέτως, τα παιδιά επικεντρώνουν την προσοχή τους στο θεραπευτή, προσπαθώντας να τον μιμηθούν και ζητώντας να δανεισθούν παιχνίδια από αυτόν. </a:t>
            </a:r>
          </a:p>
          <a:p>
            <a:pPr marL="822960" lvl="2" indent="-457200" algn="just">
              <a:lnSpc>
                <a:spcPct val="115000"/>
              </a:lnSpc>
              <a:spcBef>
                <a:spcPts val="0"/>
              </a:spcBef>
              <a:buFont typeface="Wingdings" panose="05000000000000000000" pitchFamily="2" charset="2"/>
              <a:buChar char="ü"/>
            </a:pPr>
            <a:r>
              <a:rPr lang="el-GR" sz="2800" dirty="0">
                <a:effectLst/>
                <a:ea typeface="Calibri" panose="020F0502020204030204" pitchFamily="34" charset="0"/>
                <a:cs typeface="Times New Roman" panose="02020603050405020304" pitchFamily="18" charset="0"/>
              </a:rPr>
              <a:t>Σιγά-σιγά όμως, δημιουργείται ένας αυθόρμητος «συνειρμός παιχνιδιού» (</a:t>
            </a:r>
            <a:r>
              <a:rPr lang="en-US" sz="2800" dirty="0">
                <a:effectLst/>
                <a:ea typeface="Calibri" panose="020F0502020204030204" pitchFamily="34" charset="0"/>
                <a:cs typeface="Times New Roman" panose="02020603050405020304" pitchFamily="18" charset="0"/>
              </a:rPr>
              <a:t>play associations</a:t>
            </a:r>
            <a:r>
              <a:rPr lang="el-GR" sz="2800" dirty="0">
                <a:effectLst/>
                <a:ea typeface="Calibri" panose="020F0502020204030204" pitchFamily="34" charset="0"/>
                <a:cs typeface="Times New Roman" panose="02020603050405020304" pitchFamily="18" charset="0"/>
              </a:rPr>
              <a:t>). </a:t>
            </a:r>
          </a:p>
          <a:p>
            <a:pPr marL="822960" lvl="2" indent="-457200" algn="just">
              <a:lnSpc>
                <a:spcPct val="115000"/>
              </a:lnSpc>
              <a:spcBef>
                <a:spcPts val="0"/>
              </a:spcBef>
              <a:buFont typeface="Wingdings" panose="05000000000000000000" pitchFamily="2" charset="2"/>
              <a:buChar char="ü"/>
            </a:pPr>
            <a:r>
              <a:rPr lang="el-GR" sz="2800" dirty="0">
                <a:effectLst/>
                <a:ea typeface="Calibri" panose="020F0502020204030204" pitchFamily="34" charset="0"/>
                <a:cs typeface="Times New Roman" panose="02020603050405020304" pitchFamily="18" charset="0"/>
              </a:rPr>
              <a:t>Τα παιδιά αρχίζουν να ανταλλάσσουν παιχνίδια και τα χρώματα αναμειγνύονται. </a:t>
            </a:r>
            <a:endParaRPr lang="el-GR" sz="2800" dirty="0">
              <a:ea typeface="Calibri" panose="020F0502020204030204" pitchFamily="34" charset="0"/>
              <a:cs typeface="Times New Roman" panose="02020603050405020304" pitchFamily="18" charset="0"/>
            </a:endParaRPr>
          </a:p>
          <a:p>
            <a:pPr marL="548640" lvl="1" indent="-457200" algn="just">
              <a:lnSpc>
                <a:spcPct val="115000"/>
              </a:lnSpc>
              <a:spcBef>
                <a:spcPts val="0"/>
              </a:spcBef>
              <a:buFont typeface="Wingdings" panose="05000000000000000000" pitchFamily="2" charset="2"/>
              <a:buChar char="§"/>
            </a:pPr>
            <a:r>
              <a:rPr lang="el-GR" sz="3000" b="1" dirty="0">
                <a:effectLst/>
                <a:ea typeface="Calibri" panose="020F0502020204030204" pitchFamily="34" charset="0"/>
                <a:cs typeface="Times New Roman" panose="02020603050405020304" pitchFamily="18" charset="0"/>
              </a:rPr>
              <a:t>Ώριμη φάση</a:t>
            </a:r>
            <a:r>
              <a:rPr lang="el-GR" sz="3000" dirty="0">
                <a:effectLst/>
                <a:ea typeface="Calibri" panose="020F0502020204030204" pitchFamily="34" charset="0"/>
                <a:cs typeface="Times New Roman" panose="02020603050405020304" pitchFamily="18" charset="0"/>
              </a:rPr>
              <a:t>. </a:t>
            </a:r>
          </a:p>
          <a:p>
            <a:pPr marL="822960" lvl="2" indent="-457200" algn="just">
              <a:lnSpc>
                <a:spcPct val="115000"/>
              </a:lnSpc>
              <a:spcBef>
                <a:spcPts val="0"/>
              </a:spcBef>
              <a:buFont typeface="Wingdings" panose="05000000000000000000" pitchFamily="2" charset="2"/>
              <a:buChar char="ü"/>
            </a:pPr>
            <a:r>
              <a:rPr lang="el-GR" sz="2800" dirty="0">
                <a:effectLst/>
                <a:ea typeface="Calibri" panose="020F0502020204030204" pitchFamily="34" charset="0"/>
                <a:cs typeface="Times New Roman" panose="02020603050405020304" pitchFamily="18" charset="0"/>
              </a:rPr>
              <a:t>Πλέον ομάδα υπάρχει ένα κοινό θέμα παιχνιδιού ή «η κοινή φαντασίωση» (</a:t>
            </a:r>
            <a:r>
              <a:rPr lang="en-US" sz="2800" dirty="0">
                <a:effectLst/>
                <a:ea typeface="Calibri" panose="020F0502020204030204" pitchFamily="34" charset="0"/>
                <a:cs typeface="Times New Roman" panose="02020603050405020304" pitchFamily="18" charset="0"/>
              </a:rPr>
              <a:t>collective fantasy</a:t>
            </a:r>
            <a:r>
              <a:rPr lang="el-GR" sz="2800" dirty="0">
                <a:effectLst/>
                <a:ea typeface="Calibri" panose="020F0502020204030204" pitchFamily="34" charset="0"/>
                <a:cs typeface="Times New Roman" panose="02020603050405020304" pitchFamily="18" charset="0"/>
              </a:rPr>
              <a:t>). Συζητούνται θέματα, όπως το καινούργιο μωρό της οικογένειας, ο μεγαλύτερος αδερφός, ο πατέρας που είναι απών, η κτητική μητέρα, η εγκόπριση, κλπ. Το υλικό που χρησιμοποιείται αποκτά «καλή και κακή υπόσταση» και χρησιμοποιείται αναλόγως των ορμών που πηγάζουν από την κοινή φαντασίωση. </a:t>
            </a:r>
          </a:p>
          <a:p>
            <a:pPr marL="0" marR="0" algn="just">
              <a:lnSpc>
                <a:spcPct val="115000"/>
              </a:lnSpc>
              <a:spcBef>
                <a:spcPts val="0"/>
              </a:spcBef>
              <a:spcAft>
                <a:spcPts val="0"/>
              </a:spcAft>
            </a:pPr>
            <a:r>
              <a:rPr lang="el-GR" sz="3200" b="1" dirty="0">
                <a:solidFill>
                  <a:srgbClr val="FF3300"/>
                </a:solidFill>
                <a:effectLst/>
                <a:ea typeface="Calibri" panose="020F0502020204030204" pitchFamily="34" charset="0"/>
                <a:cs typeface="Times New Roman" panose="02020603050405020304" pitchFamily="18" charset="0"/>
              </a:rPr>
              <a:t>Ο θεραπευτής </a:t>
            </a:r>
            <a:r>
              <a:rPr lang="el-GR" sz="3200" dirty="0">
                <a:effectLst/>
                <a:ea typeface="Calibri" panose="020F0502020204030204" pitchFamily="34" charset="0"/>
                <a:cs typeface="Times New Roman" panose="02020603050405020304" pitchFamily="18" charset="0"/>
              </a:rPr>
              <a:t>παίζει μαζί με τα παιδιά, </a:t>
            </a:r>
            <a:r>
              <a:rPr lang="el-GR" sz="3200" b="1" dirty="0">
                <a:effectLst/>
                <a:ea typeface="Calibri" panose="020F0502020204030204" pitchFamily="34" charset="0"/>
                <a:cs typeface="Times New Roman" panose="02020603050405020304" pitchFamily="18" charset="0"/>
              </a:rPr>
              <a:t>συμμετέχει όμως παθητικά </a:t>
            </a:r>
            <a:r>
              <a:rPr lang="el-GR" sz="3200" dirty="0">
                <a:effectLst/>
                <a:ea typeface="Calibri" panose="020F0502020204030204" pitchFamily="34" charset="0"/>
                <a:cs typeface="Times New Roman" panose="02020603050405020304" pitchFamily="18" charset="0"/>
              </a:rPr>
              <a:t>ερμηνεύοντας τις ομαδικές φαντασιώσεις μέσω του συμβολικού περιεχομένου του παιχνιδιού και παρατηρώντας τις αλλαγές στη συμπεριφορά των παιδιών. Σιγά σιγά, τα χωρίσματα αφαιρούνται, τα χρώματα αναμειγνύονται και ο λόγος αντικαθίσταται από την κίνηση και τη δράση.</a:t>
            </a:r>
            <a:r>
              <a:rPr lang="en-US" sz="3200" dirty="0">
                <a:effectLst/>
                <a:ea typeface="Calibri" panose="020F0502020204030204" pitchFamily="34" charset="0"/>
                <a:cs typeface="Times New Roman" panose="02020603050405020304" pitchFamily="18" charset="0"/>
              </a:rPr>
              <a:t> </a:t>
            </a:r>
            <a:endParaRPr lang="el-GR" sz="32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17</a:t>
            </a:fld>
            <a:endParaRPr lang="el-GR"/>
          </a:p>
        </p:txBody>
      </p:sp>
    </p:spTree>
    <p:extLst>
      <p:ext uri="{BB962C8B-B14F-4D97-AF65-F5344CB8AC3E}">
        <p14:creationId xmlns:p14="http://schemas.microsoft.com/office/powerpoint/2010/main" val="2907815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dirty="0"/>
              <a:t> </a:t>
            </a:r>
            <a:r>
              <a:rPr lang="el-GR" sz="3200" b="1" dirty="0" err="1"/>
              <a:t>Ομαδο</a:t>
            </a:r>
            <a:r>
              <a:rPr lang="el-GR" sz="3200" b="1" dirty="0"/>
              <a:t>-Αναλυτική Προσέγγιση - Τεχνικές</a:t>
            </a:r>
            <a:br>
              <a:rPr lang="el-GR" sz="3200" b="1" dirty="0"/>
            </a:br>
            <a:r>
              <a:rPr lang="el-GR" sz="3200" b="1" dirty="0"/>
              <a:t>«Το Μικρό δωμάτιο»   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lnSpcReduction="10000"/>
          </a:bodyPr>
          <a:lstStyle/>
          <a:p>
            <a:pPr marR="0">
              <a:lnSpc>
                <a:spcPct val="115000"/>
              </a:lnSpc>
              <a:spcBef>
                <a:spcPts val="0"/>
              </a:spcBef>
              <a:spcAft>
                <a:spcPts val="1000"/>
              </a:spcAft>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 </a:t>
            </a:r>
            <a:r>
              <a:rPr lang="el-GR" sz="2400" b="1" dirty="0">
                <a:effectLst/>
                <a:ea typeface="Calibri" panose="020F0502020204030204" pitchFamily="34" charset="0"/>
                <a:cs typeface="Times New Roman" panose="02020603050405020304" pitchFamily="18" charset="0"/>
              </a:rPr>
              <a:t>  </a:t>
            </a:r>
            <a:r>
              <a:rPr lang="el-GR" sz="2400" dirty="0">
                <a:effectLst/>
                <a:ea typeface="Calibri" panose="020F0502020204030204" pitchFamily="34" charset="0"/>
                <a:cs typeface="Times New Roman" panose="02020603050405020304" pitchFamily="18" charset="0"/>
              </a:rPr>
              <a:t>Τεχνική</a:t>
            </a:r>
            <a:r>
              <a:rPr lang="el-GR" sz="2400" b="1" dirty="0">
                <a:effectLst/>
                <a:ea typeface="Calibri" panose="020F0502020204030204" pitchFamily="34" charset="0"/>
                <a:cs typeface="Times New Roman" panose="02020603050405020304" pitchFamily="18" charset="0"/>
              </a:rPr>
              <a:t> «το μικρό δωμάτιο». </a:t>
            </a:r>
            <a:r>
              <a:rPr lang="el-GR" sz="2400" dirty="0">
                <a:effectLst/>
                <a:ea typeface="Calibri" panose="020F0502020204030204" pitchFamily="34" charset="0"/>
                <a:cs typeface="Times New Roman" panose="02020603050405020304" pitchFamily="18" charset="0"/>
              </a:rPr>
              <a:t>Για παιδιά </a:t>
            </a:r>
            <a:r>
              <a:rPr lang="el-GR" sz="2400" b="1" dirty="0">
                <a:effectLst/>
                <a:ea typeface="Calibri" panose="020F0502020204030204" pitchFamily="34" charset="0"/>
                <a:cs typeface="Times New Roman" panose="02020603050405020304" pitchFamily="18" charset="0"/>
              </a:rPr>
              <a:t>σχολικής </a:t>
            </a:r>
            <a:r>
              <a:rPr lang="el-GR" sz="2400" dirty="0">
                <a:effectLst/>
                <a:ea typeface="Calibri" panose="020F0502020204030204" pitchFamily="34" charset="0"/>
                <a:cs typeface="Times New Roman" panose="02020603050405020304" pitchFamily="18" charset="0"/>
              </a:rPr>
              <a:t>(λανθάνουσας) </a:t>
            </a:r>
            <a:r>
              <a:rPr lang="el-GR" sz="2400" b="1" dirty="0">
                <a:effectLst/>
                <a:ea typeface="Calibri" panose="020F0502020204030204" pitchFamily="34" charset="0"/>
                <a:cs typeface="Times New Roman" panose="02020603050405020304" pitchFamily="18" charset="0"/>
              </a:rPr>
              <a:t>ηλικίας </a:t>
            </a:r>
            <a:r>
              <a:rPr lang="el-GR" sz="2400" dirty="0">
                <a:effectLst/>
                <a:ea typeface="Calibri" panose="020F0502020204030204" pitchFamily="34" charset="0"/>
                <a:cs typeface="Times New Roman" panose="02020603050405020304" pitchFamily="18" charset="0"/>
              </a:rPr>
              <a:t>(</a:t>
            </a:r>
            <a:r>
              <a:rPr lang="el-GR" sz="2400" i="0" dirty="0">
                <a:effectLst/>
              </a:rPr>
              <a:t>6-7 ετών έως την εφηβεία)</a:t>
            </a:r>
            <a:r>
              <a:rPr lang="el-GR" sz="2400" dirty="0">
                <a:effectLst/>
                <a:ea typeface="Calibri" panose="020F0502020204030204" pitchFamily="34" charset="0"/>
                <a:cs typeface="Times New Roman" panose="02020603050405020304" pitchFamily="18" charset="0"/>
              </a:rPr>
              <a:t>, τα οποία συνήθως προτιμούν να επικοινωνούν μέσω της </a:t>
            </a:r>
            <a:r>
              <a:rPr lang="el-GR" sz="2400" dirty="0" err="1">
                <a:effectLst/>
                <a:ea typeface="Calibri" panose="020F0502020204030204" pitchFamily="34" charset="0"/>
                <a:cs typeface="Times New Roman" panose="02020603050405020304" pitchFamily="18" charset="0"/>
              </a:rPr>
              <a:t>εκδραμάτισης</a:t>
            </a:r>
            <a:r>
              <a:rPr lang="el-GR" sz="2400" dirty="0">
                <a:effectLst/>
                <a:ea typeface="Calibri" panose="020F0502020204030204" pitchFamily="34" charset="0"/>
                <a:cs typeface="Times New Roman" panose="02020603050405020304" pitchFamily="18" charset="0"/>
              </a:rPr>
              <a:t> από το να εκφράζονται λεκτικά  (</a:t>
            </a:r>
            <a:r>
              <a:rPr lang="en-US" sz="2400" dirty="0">
                <a:effectLst/>
                <a:ea typeface="Calibri" panose="020F0502020204030204" pitchFamily="34" charset="0"/>
                <a:cs typeface="Times New Roman" panose="02020603050405020304" pitchFamily="18" charset="0"/>
              </a:rPr>
              <a:t>Anthony</a:t>
            </a:r>
            <a:r>
              <a:rPr lang="el-GR" sz="2400" dirty="0">
                <a:effectLst/>
                <a:ea typeface="Calibri" panose="020F0502020204030204" pitchFamily="34" charset="0"/>
                <a:cs typeface="Times New Roman" panose="02020603050405020304" pitchFamily="18" charset="0"/>
              </a:rPr>
              <a:t> (1957). </a:t>
            </a:r>
          </a:p>
          <a:p>
            <a:pPr marL="651510" lvl="2" indent="-285750" algn="just">
              <a:lnSpc>
                <a:spcPct val="115000"/>
              </a:lnSpc>
              <a:spcBef>
                <a:spcPts val="0"/>
              </a:spcBef>
              <a:buFont typeface="Wingdings" panose="05000000000000000000" pitchFamily="2" charset="2"/>
              <a:buChar char="§"/>
            </a:pPr>
            <a:r>
              <a:rPr lang="el-GR" sz="2200" b="1" dirty="0">
                <a:effectLst/>
                <a:ea typeface="Calibri" panose="020F0502020204030204" pitchFamily="34" charset="0"/>
                <a:cs typeface="Times New Roman" panose="02020603050405020304" pitchFamily="18" charset="0"/>
              </a:rPr>
              <a:t>Αρχική φάση.</a:t>
            </a:r>
            <a:r>
              <a:rPr lang="el-GR" sz="2200" dirty="0">
                <a:effectLst/>
                <a:ea typeface="Calibri" panose="020F0502020204030204" pitchFamily="34" charset="0"/>
                <a:cs typeface="Times New Roman" panose="02020603050405020304" pitchFamily="18" charset="0"/>
              </a:rPr>
              <a:t> Πέντε έως έξι παιδιά, αγόρια και κορίτσια, με ετερογένεια ως προς τη διάγνωση, συναντώνται για μία ώρα με το θεραπευτή </a:t>
            </a:r>
            <a:r>
              <a:rPr lang="el-GR" sz="2200" b="1" dirty="0">
                <a:effectLst/>
                <a:ea typeface="Calibri" panose="020F0502020204030204" pitchFamily="34" charset="0"/>
                <a:cs typeface="Times New Roman" panose="02020603050405020304" pitchFamily="18" charset="0"/>
              </a:rPr>
              <a:t>σε ένα μικρό δωμάτιο</a:t>
            </a:r>
            <a:r>
              <a:rPr lang="el-GR" sz="2200" dirty="0">
                <a:effectLst/>
                <a:ea typeface="Calibri" panose="020F0502020204030204" pitchFamily="34" charset="0"/>
                <a:cs typeface="Times New Roman" panose="02020603050405020304" pitchFamily="18" charset="0"/>
              </a:rPr>
              <a:t>, συνθήκη η οποία επιτρέπει τον περιορισμό των κινήσεών τους και διευκολύνει την άμεση επαφή των παιδιών μεταξύ τους. </a:t>
            </a:r>
          </a:p>
          <a:p>
            <a:pPr marL="982980" lvl="3" indent="-342900" algn="just">
              <a:lnSpc>
                <a:spcPct val="115000"/>
              </a:lnSpc>
              <a:spcBef>
                <a:spcPts val="0"/>
              </a:spcBef>
              <a:buFont typeface="Wingdings" panose="05000000000000000000" pitchFamily="2" charset="2"/>
              <a:buChar char="ü"/>
            </a:pPr>
            <a:r>
              <a:rPr lang="el-GR" sz="2200" i="1" dirty="0">
                <a:effectLst/>
                <a:ea typeface="Calibri" panose="020F0502020204030204" pitchFamily="34" charset="0"/>
                <a:cs typeface="Times New Roman" panose="02020603050405020304" pitchFamily="18" charset="0"/>
              </a:rPr>
              <a:t>Δεν υπάρχουν κανόνες, εκτός από την απαγόρευση πρόκλησης βανδαλισμών και σωματικής βλάβης. </a:t>
            </a:r>
          </a:p>
          <a:p>
            <a:pPr marL="651510" lvl="2" indent="-285750" algn="just">
              <a:lnSpc>
                <a:spcPct val="115000"/>
              </a:lnSpc>
              <a:spcBef>
                <a:spcPts val="0"/>
              </a:spcBef>
              <a:buFont typeface="Wingdings" panose="05000000000000000000" pitchFamily="2" charset="2"/>
              <a:buChar char="§"/>
            </a:pPr>
            <a:r>
              <a:rPr lang="el-GR" sz="2200" dirty="0">
                <a:effectLst/>
                <a:ea typeface="Calibri" panose="020F0502020204030204" pitchFamily="34" charset="0"/>
                <a:cs typeface="Times New Roman" panose="02020603050405020304" pitchFamily="18" charset="0"/>
              </a:rPr>
              <a:t>Τα παιδιά αυτής της ηλικίας ντρέπονται να μιλήσουν για τα συμπτώματά τους και είναι ευαίσθητα στη γελοιοποίηση. Αντιθέτως, αρέσκονται στο να κουβεντιάζουν για πρόσωπα και σχέσεις. Τα θέματα που τους απασχολούν συνήθως είναι οι γονείς, ο θάνατος, οι ερωτικές σχέσεις, η ωρίμανση και ο θεραπευτής. </a:t>
            </a:r>
          </a:p>
          <a:p>
            <a:pPr marL="365760" lvl="2" indent="0" algn="just">
              <a:lnSpc>
                <a:spcPct val="115000"/>
              </a:lnSpc>
              <a:spcBef>
                <a:spcPts val="0"/>
              </a:spcBef>
              <a:buNone/>
            </a:pPr>
            <a:r>
              <a:rPr lang="el-GR" sz="2200" dirty="0">
                <a:effectLst/>
                <a:ea typeface="Calibri" panose="020F0502020204030204" pitchFamily="34" charset="0"/>
                <a:cs typeface="Times New Roman" panose="02020603050405020304" pitchFamily="18" charset="0"/>
              </a:rPr>
              <a:t> </a:t>
            </a: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18</a:t>
            </a:fld>
            <a:endParaRPr lang="el-GR"/>
          </a:p>
        </p:txBody>
      </p:sp>
    </p:spTree>
    <p:extLst>
      <p:ext uri="{BB962C8B-B14F-4D97-AF65-F5344CB8AC3E}">
        <p14:creationId xmlns:p14="http://schemas.microsoft.com/office/powerpoint/2010/main" val="3338273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29"/>
            <a:ext cx="10058400" cy="788577"/>
          </a:xfrm>
        </p:spPr>
        <p:txBody>
          <a:bodyPr>
            <a:normAutofit fontScale="90000"/>
          </a:bodyPr>
          <a:lstStyle/>
          <a:p>
            <a:r>
              <a:rPr lang="el-GR" sz="3200" b="1" dirty="0"/>
              <a:t> </a:t>
            </a:r>
            <a:r>
              <a:rPr lang="el-GR" sz="3200" b="1" dirty="0" err="1"/>
              <a:t>Ομαδο</a:t>
            </a:r>
            <a:r>
              <a:rPr lang="el-GR" sz="3200" b="1" dirty="0"/>
              <a:t>-Αναλυτική Προσέγγιση - Τεχνικές</a:t>
            </a:r>
            <a:br>
              <a:rPr lang="el-GR" sz="3200" b="1" dirty="0"/>
            </a:br>
            <a:r>
              <a:rPr lang="el-GR" sz="3200" b="1" dirty="0"/>
              <a:t>«Το Μικρό δωμάτιο»  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fontScale="92500"/>
          </a:bodyPr>
          <a:lstStyle/>
          <a:p>
            <a:pPr marL="0" marR="0" indent="0">
              <a:lnSpc>
                <a:spcPct val="115000"/>
              </a:lnSpc>
              <a:spcBef>
                <a:spcPts val="0"/>
              </a:spcBef>
              <a:spcAft>
                <a:spcPts val="1000"/>
              </a:spcAft>
              <a:buNone/>
            </a:pPr>
            <a:r>
              <a:rPr lang="el-GR" dirty="0">
                <a:effectLst/>
                <a:ea typeface="Calibri" panose="020F0502020204030204" pitchFamily="34" charset="0"/>
                <a:cs typeface="Times New Roman" panose="02020603050405020304" pitchFamily="18" charset="0"/>
              </a:rPr>
              <a:t>   </a:t>
            </a:r>
          </a:p>
          <a:p>
            <a:pPr marL="377190" lvl="1" indent="-285750" algn="just">
              <a:lnSpc>
                <a:spcPct val="115000"/>
              </a:lnSpc>
              <a:spcBef>
                <a:spcPts val="0"/>
              </a:spcBef>
              <a:buFont typeface="Wingdings" panose="05000000000000000000" pitchFamily="2" charset="2"/>
              <a:buChar char="§"/>
            </a:pPr>
            <a:r>
              <a:rPr lang="el-GR" sz="2400" b="1" dirty="0">
                <a:effectLst/>
                <a:ea typeface="Calibri" panose="020F0502020204030204" pitchFamily="34" charset="0"/>
                <a:cs typeface="Times New Roman" panose="02020603050405020304" pitchFamily="18" charset="0"/>
              </a:rPr>
              <a:t>Ώριμη </a:t>
            </a:r>
            <a:r>
              <a:rPr lang="el-GR" sz="2400" b="1" dirty="0">
                <a:ea typeface="Calibri" panose="020F0502020204030204" pitchFamily="34" charset="0"/>
                <a:cs typeface="Times New Roman" panose="02020603050405020304" pitchFamily="18" charset="0"/>
              </a:rPr>
              <a:t>φάση</a:t>
            </a:r>
            <a:r>
              <a:rPr lang="el-GR" sz="2400" dirty="0">
                <a:ea typeface="Calibri" panose="020F0502020204030204" pitchFamily="34" charset="0"/>
                <a:cs typeface="Times New Roman" panose="02020603050405020304" pitchFamily="18" charset="0"/>
              </a:rPr>
              <a:t>. Η</a:t>
            </a:r>
            <a:r>
              <a:rPr lang="el-GR" sz="2400" dirty="0">
                <a:effectLst/>
                <a:ea typeface="Calibri" panose="020F0502020204030204" pitchFamily="34" charset="0"/>
                <a:cs typeface="Times New Roman" panose="02020603050405020304" pitchFamily="18" charset="0"/>
              </a:rPr>
              <a:t> συνεδρία αρχίζει συνήθως με συζήτηση, μέσα από την οποία προκύπτει κάποια δραστηριότητα (ζωγραφική ή θέατρο), την οποία, στη συνέχεια, σχολιάζουν. </a:t>
            </a:r>
          </a:p>
          <a:p>
            <a:pPr marL="377190" lvl="1" indent="-285750" algn="just">
              <a:lnSpc>
                <a:spcPct val="115000"/>
              </a:lnSpc>
              <a:spcBef>
                <a:spcPts val="0"/>
              </a:spcBef>
              <a:buFont typeface="Wingdings" panose="05000000000000000000" pitchFamily="2" charset="2"/>
              <a:buChar char="§"/>
            </a:pPr>
            <a:r>
              <a:rPr lang="el-GR" sz="2400" dirty="0">
                <a:effectLst/>
                <a:ea typeface="Calibri" panose="020F0502020204030204" pitchFamily="34" charset="0"/>
                <a:cs typeface="Times New Roman" panose="02020603050405020304" pitchFamily="18" charset="0"/>
              </a:rPr>
              <a:t>Ο θεραπευτής κάνει ερμηνείες που τις περισσότερες φορές επικεντρώνονται στην ομάδα, έτσι ώστε να αυξήσει την ψυχολογική αντίληψη των παιδιών. Προσπαθεί, επίσης, να διατηρήσει την ένταση και το άγχος σε χαμηλά επίπεδα, αποφεύγοντας να ερμηνεύσει τα αρνητικά και επιθετικά συναισθήματα προς τον ίδιο προκειμένου να «κρατήσει» όλα τα παιδιά μέσα στο δωμάτιο. Τα παιδιά συχνά θυμώνουν με τις ομαδικές ερμηνείες, αλλά ο θεραπευτής είναι υπεύθυνος για να μεταφέρει τη θεραπευτική κουλτούρα στην ομάδα, έως ότου αναλάβουν τα παιδιά αυτόν τον ρόλο. Ο </a:t>
            </a:r>
            <a:r>
              <a:rPr lang="en-US" sz="2400" dirty="0">
                <a:effectLst/>
                <a:ea typeface="Calibri" panose="020F0502020204030204" pitchFamily="34" charset="0"/>
                <a:cs typeface="Times New Roman" panose="02020603050405020304" pitchFamily="18" charset="0"/>
              </a:rPr>
              <a:t>Anthony</a:t>
            </a:r>
            <a:r>
              <a:rPr lang="el-GR" sz="2400" dirty="0">
                <a:effectLst/>
                <a:ea typeface="Calibri" panose="020F0502020204030204" pitchFamily="34" charset="0"/>
                <a:cs typeface="Times New Roman" panose="02020603050405020304" pitchFamily="18" charset="0"/>
              </a:rPr>
              <a:t> θεωρεί ότι, κατ’ αυτόν τον τρόπο, αναπτύσσονται οι </a:t>
            </a:r>
            <a:r>
              <a:rPr lang="el-GR" sz="2400" dirty="0" err="1">
                <a:effectLst/>
                <a:ea typeface="Calibri" panose="020F0502020204030204" pitchFamily="34" charset="0"/>
                <a:cs typeface="Times New Roman" panose="02020603050405020304" pitchFamily="18" charset="0"/>
              </a:rPr>
              <a:t>ομαδικοαναλυτικοί</a:t>
            </a:r>
            <a:r>
              <a:rPr lang="el-GR" sz="2400" dirty="0">
                <a:effectLst/>
                <a:ea typeface="Calibri" panose="020F0502020204030204" pitchFamily="34" charset="0"/>
                <a:cs typeface="Times New Roman" panose="02020603050405020304" pitchFamily="18" charset="0"/>
              </a:rPr>
              <a:t> θεραπευτικοί παράγοντες, οι οποίοι περιγράφονται στο βιβλίο των </a:t>
            </a:r>
            <a:r>
              <a:rPr lang="en-US" sz="2400" dirty="0">
                <a:effectLst/>
                <a:ea typeface="Calibri" panose="020F0502020204030204" pitchFamily="34" charset="0"/>
                <a:cs typeface="Times New Roman" panose="02020603050405020304" pitchFamily="18" charset="0"/>
              </a:rPr>
              <a:t>Foulkes</a:t>
            </a:r>
            <a:r>
              <a:rPr lang="el-GR" sz="2400" dirty="0">
                <a:effectLst/>
                <a:ea typeface="Calibri" panose="020F0502020204030204" pitchFamily="34" charset="0"/>
                <a:cs typeface="Times New Roman" panose="02020603050405020304" pitchFamily="18" charset="0"/>
              </a:rPr>
              <a:t> &amp; </a:t>
            </a:r>
            <a:r>
              <a:rPr lang="en-US" sz="2400" dirty="0">
                <a:effectLst/>
                <a:ea typeface="Calibri" panose="020F0502020204030204" pitchFamily="34" charset="0"/>
                <a:cs typeface="Times New Roman" panose="02020603050405020304" pitchFamily="18" charset="0"/>
              </a:rPr>
              <a:t>Anthony</a:t>
            </a:r>
            <a:r>
              <a:rPr lang="el-GR" sz="2400" dirty="0">
                <a:effectLst/>
                <a:ea typeface="Calibri" panose="020F0502020204030204" pitchFamily="34" charset="0"/>
                <a:cs typeface="Times New Roman" panose="02020603050405020304" pitchFamily="18" charset="0"/>
              </a:rPr>
              <a:t> (1957). </a:t>
            </a: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19</a:t>
            </a:fld>
            <a:endParaRPr lang="el-GR"/>
          </a:p>
        </p:txBody>
      </p:sp>
    </p:spTree>
    <p:extLst>
      <p:ext uri="{BB962C8B-B14F-4D97-AF65-F5344CB8AC3E}">
        <p14:creationId xmlns:p14="http://schemas.microsoft.com/office/powerpoint/2010/main" val="170348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7ECD7C7-0329-937D-F5B7-0251BAE9BEC9}"/>
              </a:ext>
            </a:extLst>
          </p:cNvPr>
          <p:cNvSpPr>
            <a:spLocks noGrp="1"/>
          </p:cNvSpPr>
          <p:nvPr>
            <p:ph sz="half" idx="1"/>
          </p:nvPr>
        </p:nvSpPr>
        <p:spPr>
          <a:xfrm>
            <a:off x="1057275" y="1371600"/>
            <a:ext cx="4754880" cy="4391023"/>
          </a:xfrm>
        </p:spPr>
        <p:txBody>
          <a:bodyPr>
            <a:normAutofit/>
          </a:bodyPr>
          <a:lstStyle/>
          <a:p>
            <a:pPr algn="ctr"/>
            <a:endParaRPr lang="el-GR" sz="3600" b="1" dirty="0"/>
          </a:p>
          <a:p>
            <a:pPr algn="ctr"/>
            <a:r>
              <a:rPr lang="el-GR" sz="3600" b="1" dirty="0"/>
              <a:t> Πώς έρχεστε?</a:t>
            </a:r>
          </a:p>
          <a:p>
            <a:pPr marL="0" indent="0" algn="ctr">
              <a:buNone/>
            </a:pPr>
            <a:endParaRPr lang="el-GR" sz="2400" b="1" dirty="0"/>
          </a:p>
        </p:txBody>
      </p:sp>
      <p:sp>
        <p:nvSpPr>
          <p:cNvPr id="4" name="Θέση αριθμού διαφάνειας 3">
            <a:extLst>
              <a:ext uri="{FF2B5EF4-FFF2-40B4-BE49-F238E27FC236}">
                <a16:creationId xmlns:a16="http://schemas.microsoft.com/office/drawing/2014/main" id="{D9C86AA1-AF81-DCA9-E807-CF865C14DAE2}"/>
              </a:ext>
            </a:extLst>
          </p:cNvPr>
          <p:cNvSpPr>
            <a:spLocks noGrp="1"/>
          </p:cNvSpPr>
          <p:nvPr>
            <p:ph type="sldNum" sz="quarter" idx="12"/>
          </p:nvPr>
        </p:nvSpPr>
        <p:spPr/>
        <p:txBody>
          <a:bodyPr/>
          <a:lstStyle/>
          <a:p>
            <a:fld id="{29A67EF4-6AD0-4895-A677-9D84EEBBB660}" type="slidenum">
              <a:rPr lang="el-GR" smtClean="0"/>
              <a:t>2</a:t>
            </a:fld>
            <a:endParaRPr lang="el-GR"/>
          </a:p>
        </p:txBody>
      </p:sp>
      <p:pic>
        <p:nvPicPr>
          <p:cNvPr id="2050" name="Picture 2" descr="Παγκόσμιο συνδέοντας δίκτυο ανθρώπων Διανυσματική απεικόνιση - εικονογραφία  από teamwork: 42911019">
            <a:extLst>
              <a:ext uri="{FF2B5EF4-FFF2-40B4-BE49-F238E27FC236}">
                <a16:creationId xmlns:a16="http://schemas.microsoft.com/office/drawing/2014/main" id="{5E37B8B5-65A2-FDD6-15BC-7363BCA4011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77025" y="1371601"/>
            <a:ext cx="4667250" cy="439102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587F49D-FFB5-CA23-2BAD-08D628E5D4B3}"/>
              </a:ext>
            </a:extLst>
          </p:cNvPr>
          <p:cNvSpPr txBox="1"/>
          <p:nvPr/>
        </p:nvSpPr>
        <p:spPr>
          <a:xfrm>
            <a:off x="6543674" y="5824236"/>
            <a:ext cx="4867275" cy="461665"/>
          </a:xfrm>
          <a:prstGeom prst="rect">
            <a:avLst/>
          </a:prstGeom>
          <a:noFill/>
        </p:spPr>
        <p:txBody>
          <a:bodyPr wrap="square">
            <a:spAutoFit/>
          </a:bodyPr>
          <a:lstStyle/>
          <a:p>
            <a:r>
              <a:rPr lang="en-US" sz="1200" dirty="0"/>
              <a:t>https://www.google.com/search?q=++%CE%B4%CE%AF%CE%BA%CF%84%CF%85%CE%B1</a:t>
            </a:r>
            <a:endParaRPr lang="el-GR" sz="1200" dirty="0"/>
          </a:p>
        </p:txBody>
      </p:sp>
    </p:spTree>
    <p:extLst>
      <p:ext uri="{BB962C8B-B14F-4D97-AF65-F5344CB8AC3E}">
        <p14:creationId xmlns:p14="http://schemas.microsoft.com/office/powerpoint/2010/main" val="262082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1A0451-1C0F-5BB1-0F17-C2886DDBA463}"/>
              </a:ext>
            </a:extLst>
          </p:cNvPr>
          <p:cNvSpPr>
            <a:spLocks noGrp="1"/>
          </p:cNvSpPr>
          <p:nvPr>
            <p:ph type="title"/>
          </p:nvPr>
        </p:nvSpPr>
        <p:spPr>
          <a:xfrm>
            <a:off x="1021655" y="659296"/>
            <a:ext cx="10687992" cy="449359"/>
          </a:xfrm>
        </p:spPr>
        <p:txBody>
          <a:bodyPr>
            <a:noAutofit/>
          </a:bodyPr>
          <a:lstStyle/>
          <a:p>
            <a:r>
              <a:rPr lang="el-GR" sz="3200" b="1" dirty="0"/>
              <a:t>Χαρακτηριστικά </a:t>
            </a:r>
            <a:r>
              <a:rPr lang="el-GR" sz="3200" b="1" dirty="0" err="1"/>
              <a:t>Ομάδο</a:t>
            </a:r>
            <a:r>
              <a:rPr lang="el-GR" sz="3200" b="1" dirty="0"/>
              <a:t>-αναλυτικής Ομάδας παιδιών και εφήβων</a:t>
            </a:r>
          </a:p>
        </p:txBody>
      </p:sp>
      <p:sp>
        <p:nvSpPr>
          <p:cNvPr id="3" name="Θέση περιεχομένου 2">
            <a:extLst>
              <a:ext uri="{FF2B5EF4-FFF2-40B4-BE49-F238E27FC236}">
                <a16:creationId xmlns:a16="http://schemas.microsoft.com/office/drawing/2014/main" id="{6455F29D-65EF-F88D-B69B-78DB85BE8E0D}"/>
              </a:ext>
            </a:extLst>
          </p:cNvPr>
          <p:cNvSpPr>
            <a:spLocks noGrp="1"/>
          </p:cNvSpPr>
          <p:nvPr>
            <p:ph idx="1"/>
          </p:nvPr>
        </p:nvSpPr>
        <p:spPr>
          <a:xfrm>
            <a:off x="889247" y="1375151"/>
            <a:ext cx="10058400" cy="5158814"/>
          </a:xfrm>
        </p:spPr>
        <p:txBody>
          <a:bodyPr>
            <a:normAutofit fontScale="25000" lnSpcReduction="20000"/>
          </a:bodyPr>
          <a:lstStyle/>
          <a:p>
            <a:pPr marL="0" marR="0" algn="just">
              <a:lnSpc>
                <a:spcPct val="115000"/>
              </a:lnSpc>
              <a:spcBef>
                <a:spcPts val="0"/>
              </a:spcBef>
              <a:spcAft>
                <a:spcPts val="0"/>
              </a:spcAft>
            </a:pPr>
            <a:r>
              <a:rPr lang="el-GR" sz="9600" b="1" dirty="0">
                <a:effectLst/>
                <a:ea typeface="Calibri" panose="020F0502020204030204" pitchFamily="34" charset="0"/>
                <a:cs typeface="Times New Roman" panose="02020603050405020304" pitchFamily="18" charset="0"/>
              </a:rPr>
              <a:t>Συχνότητα</a:t>
            </a:r>
            <a:r>
              <a:rPr lang="el-GR" sz="9600" dirty="0">
                <a:effectLst/>
                <a:ea typeface="Calibri" panose="020F0502020204030204" pitchFamily="34" charset="0"/>
                <a:cs typeface="Times New Roman" panose="02020603050405020304" pitchFamily="18" charset="0"/>
              </a:rPr>
              <a:t> συνεδριών. Συνήθως εβδομαδιαία ή 15νθήμερη. </a:t>
            </a:r>
          </a:p>
          <a:p>
            <a:pPr marL="0" marR="0" algn="just">
              <a:lnSpc>
                <a:spcPct val="115000"/>
              </a:lnSpc>
              <a:spcBef>
                <a:spcPts val="0"/>
              </a:spcBef>
              <a:spcAft>
                <a:spcPts val="0"/>
              </a:spcAft>
            </a:pPr>
            <a:r>
              <a:rPr lang="el-GR" sz="9600" b="1" dirty="0">
                <a:ea typeface="Calibri" panose="020F0502020204030204" pitchFamily="34" charset="0"/>
                <a:cs typeface="Times New Roman" panose="02020603050405020304" pitchFamily="18" charset="0"/>
              </a:rPr>
              <a:t>Διάρκεια συνεδρίας</a:t>
            </a:r>
            <a:r>
              <a:rPr lang="el-GR" sz="9600" dirty="0">
                <a:ea typeface="Calibri" panose="020F0502020204030204" pitchFamily="34" charset="0"/>
                <a:cs typeface="Times New Roman" panose="02020603050405020304" pitchFamily="18" charset="0"/>
              </a:rPr>
              <a:t>. </a:t>
            </a:r>
            <a:r>
              <a:rPr lang="el-GR" sz="9600" dirty="0">
                <a:effectLst/>
                <a:ea typeface="Calibri" panose="020F0502020204030204" pitchFamily="34" charset="0"/>
                <a:cs typeface="Times New Roman" panose="02020603050405020304" pitchFamily="18" charset="0"/>
              </a:rPr>
              <a:t>Ο χρόνος ποικίλλει ανάλογα με την ηλικία και τις δυνατότητες των παιδιών. Από 30 λεπτά για παιδιά με σοβαρές διαταραχές και μπορεί να αυξηθεί σταδιακώς έως 45 λεπτά ή και μία ώρα.</a:t>
            </a:r>
          </a:p>
          <a:p>
            <a:pPr marL="0" algn="just">
              <a:lnSpc>
                <a:spcPct val="115000"/>
              </a:lnSpc>
              <a:spcBef>
                <a:spcPts val="0"/>
              </a:spcBef>
            </a:pPr>
            <a:r>
              <a:rPr lang="el-GR" sz="9600" b="1" dirty="0">
                <a:ea typeface="Calibri" panose="020F0502020204030204" pitchFamily="34" charset="0"/>
                <a:cs typeface="Times New Roman" panose="02020603050405020304" pitchFamily="18" charset="0"/>
              </a:rPr>
              <a:t>Δ</a:t>
            </a:r>
            <a:r>
              <a:rPr lang="el-GR" sz="9600" b="1" dirty="0">
                <a:effectLst/>
                <a:ea typeface="Calibri" panose="020F0502020204030204" pitchFamily="34" charset="0"/>
                <a:cs typeface="Times New Roman" panose="02020603050405020304" pitchFamily="18" charset="0"/>
              </a:rPr>
              <a:t>ιάρκεια θεραπείας </a:t>
            </a:r>
            <a:r>
              <a:rPr lang="el-GR" sz="9600" dirty="0">
                <a:effectLst/>
                <a:ea typeface="Calibri" panose="020F0502020204030204" pitchFamily="34" charset="0"/>
                <a:cs typeface="Times New Roman" panose="02020603050405020304" pitchFamily="18" charset="0"/>
              </a:rPr>
              <a:t>διαφέρει αναλόγως του είδους των ομάδων. </a:t>
            </a:r>
          </a:p>
          <a:p>
            <a:pPr lvl="1" algn="just">
              <a:lnSpc>
                <a:spcPct val="115000"/>
              </a:lnSpc>
              <a:spcBef>
                <a:spcPts val="0"/>
              </a:spcBef>
              <a:buFont typeface="Wingdings" panose="05000000000000000000" pitchFamily="2" charset="2"/>
              <a:buChar char="§"/>
            </a:pPr>
            <a:r>
              <a:rPr lang="el-GR" sz="7800" dirty="0">
                <a:effectLst/>
                <a:ea typeface="Calibri" panose="020F0502020204030204" pitchFamily="34" charset="0"/>
                <a:cs typeface="Times New Roman" panose="02020603050405020304" pitchFamily="18" charset="0"/>
              </a:rPr>
              <a:t>Οι</a:t>
            </a:r>
            <a:r>
              <a:rPr lang="el-GR" sz="7800" b="1" dirty="0">
                <a:effectLst/>
                <a:ea typeface="Calibri" panose="020F0502020204030204" pitchFamily="34" charset="0"/>
                <a:cs typeface="Times New Roman" panose="02020603050405020304" pitchFamily="18" charset="0"/>
              </a:rPr>
              <a:t> κλειστές ομάδες </a:t>
            </a:r>
            <a:r>
              <a:rPr lang="el-GR" sz="7800" dirty="0">
                <a:effectLst/>
                <a:ea typeface="Calibri" panose="020F0502020204030204" pitchFamily="34" charset="0"/>
                <a:cs typeface="Times New Roman" panose="02020603050405020304" pitchFamily="18" charset="0"/>
              </a:rPr>
              <a:t>τείνουν να έχουν κάποιο περιορισμένο αριθμό συναντήσεων, συνήθως δέκα έως δεκαπέντε (3 ή </a:t>
            </a:r>
            <a:r>
              <a:rPr lang="el-GR" sz="7800" dirty="0">
                <a:ea typeface="Calibri" panose="020F0502020204030204" pitchFamily="34" charset="0"/>
                <a:cs typeface="Times New Roman" panose="02020603050405020304" pitchFamily="18" charset="0"/>
              </a:rPr>
              <a:t>6 </a:t>
            </a:r>
            <a:r>
              <a:rPr lang="el-GR" sz="7800" dirty="0">
                <a:effectLst/>
                <a:ea typeface="Calibri" panose="020F0502020204030204" pitchFamily="34" charset="0"/>
                <a:cs typeface="Times New Roman" panose="02020603050405020304" pitchFamily="18" charset="0"/>
              </a:rPr>
              <a:t>μήνες περίπου).</a:t>
            </a:r>
          </a:p>
          <a:p>
            <a:pPr lvl="1" algn="just">
              <a:lnSpc>
                <a:spcPct val="115000"/>
              </a:lnSpc>
              <a:spcBef>
                <a:spcPts val="0"/>
              </a:spcBef>
              <a:buFont typeface="Wingdings" panose="05000000000000000000" pitchFamily="2" charset="2"/>
              <a:buChar char="§"/>
            </a:pPr>
            <a:r>
              <a:rPr lang="el-GR" sz="7800" dirty="0">
                <a:ea typeface="Calibri" panose="020F0502020204030204" pitchFamily="34" charset="0"/>
                <a:cs typeface="Times New Roman" panose="02020603050405020304" pitchFamily="18" charset="0"/>
              </a:rPr>
              <a:t>Οι</a:t>
            </a:r>
            <a:r>
              <a:rPr lang="el-GR" sz="7800" b="1" dirty="0">
                <a:ea typeface="Calibri" panose="020F0502020204030204" pitchFamily="34" charset="0"/>
                <a:cs typeface="Times New Roman" panose="02020603050405020304" pitchFamily="18" charset="0"/>
              </a:rPr>
              <a:t> α</a:t>
            </a:r>
            <a:r>
              <a:rPr lang="el-GR" sz="7800" b="1" dirty="0">
                <a:effectLst/>
                <a:ea typeface="Calibri" panose="020F0502020204030204" pitchFamily="34" charset="0"/>
                <a:cs typeface="Times New Roman" panose="02020603050405020304" pitchFamily="18" charset="0"/>
              </a:rPr>
              <a:t>νοιχτές ομάδες </a:t>
            </a:r>
            <a:r>
              <a:rPr lang="el-GR" sz="7800" dirty="0">
                <a:effectLst/>
                <a:ea typeface="Calibri" panose="020F0502020204030204" pitchFamily="34" charset="0"/>
                <a:cs typeface="Times New Roman" panose="02020603050405020304" pitchFamily="18" charset="0"/>
              </a:rPr>
              <a:t>συναντώνται για ένα χρόνο τουλάχιστον. Πιο συχνές είναι οι βραχείες ψυχοθεραπείες από τις μακροχρόνιες.</a:t>
            </a:r>
          </a:p>
          <a:p>
            <a:pPr marL="0" marR="0" algn="just">
              <a:lnSpc>
                <a:spcPct val="115000"/>
              </a:lnSpc>
              <a:spcBef>
                <a:spcPts val="0"/>
              </a:spcBef>
              <a:spcAft>
                <a:spcPts val="0"/>
              </a:spcAft>
            </a:pPr>
            <a:r>
              <a:rPr lang="el-GR" sz="9600" dirty="0">
                <a:effectLst/>
                <a:ea typeface="Calibri" panose="020F0502020204030204" pitchFamily="34" charset="0"/>
                <a:cs typeface="Times New Roman" panose="02020603050405020304" pitchFamily="18" charset="0"/>
              </a:rPr>
              <a:t>Η σταθερή </a:t>
            </a:r>
            <a:r>
              <a:rPr lang="el-GR" sz="9600" b="1" dirty="0">
                <a:effectLst/>
                <a:ea typeface="Calibri" panose="020F0502020204030204" pitchFamily="34" charset="0"/>
                <a:cs typeface="Times New Roman" panose="02020603050405020304" pitchFamily="18" charset="0"/>
              </a:rPr>
              <a:t>παρουσία</a:t>
            </a:r>
            <a:r>
              <a:rPr lang="el-GR" sz="9600" dirty="0">
                <a:effectLst/>
                <a:ea typeface="Calibri" panose="020F0502020204030204" pitchFamily="34" charset="0"/>
                <a:cs typeface="Times New Roman" panose="02020603050405020304" pitchFamily="18" charset="0"/>
              </a:rPr>
              <a:t> των μελών αυτονόητη. </a:t>
            </a:r>
          </a:p>
          <a:p>
            <a:pPr marL="0" marR="0" algn="just">
              <a:lnSpc>
                <a:spcPct val="115000"/>
              </a:lnSpc>
              <a:spcBef>
                <a:spcPts val="0"/>
              </a:spcBef>
              <a:spcAft>
                <a:spcPts val="0"/>
              </a:spcAft>
            </a:pPr>
            <a:r>
              <a:rPr lang="el-GR" sz="9600" dirty="0">
                <a:ea typeface="Calibri" panose="020F0502020204030204" pitchFamily="34" charset="0"/>
                <a:cs typeface="Times New Roman" panose="02020603050405020304" pitchFamily="18" charset="0"/>
              </a:rPr>
              <a:t>Απαιτείται η </a:t>
            </a:r>
            <a:r>
              <a:rPr lang="el-GR" sz="9600" b="1" dirty="0">
                <a:effectLst/>
                <a:ea typeface="Calibri" panose="020F0502020204030204" pitchFamily="34" charset="0"/>
                <a:cs typeface="Times New Roman" panose="02020603050405020304" pitchFamily="18" charset="0"/>
              </a:rPr>
              <a:t>ανάγκη της συνεργασίας των γονέων </a:t>
            </a:r>
            <a:r>
              <a:rPr lang="el-GR" sz="9600" dirty="0">
                <a:effectLst/>
                <a:ea typeface="Calibri" panose="020F0502020204030204" pitchFamily="34" charset="0"/>
                <a:cs typeface="Times New Roman" panose="02020603050405020304" pitchFamily="18" charset="0"/>
              </a:rPr>
              <a:t>με το θεραπευτή.</a:t>
            </a:r>
          </a:p>
          <a:p>
            <a:pPr marL="0" marR="0" algn="just">
              <a:lnSpc>
                <a:spcPct val="115000"/>
              </a:lnSpc>
              <a:spcBef>
                <a:spcPts val="0"/>
              </a:spcBef>
              <a:spcAft>
                <a:spcPts val="0"/>
              </a:spcAft>
            </a:pPr>
            <a:r>
              <a:rPr lang="el-GR" sz="9600" dirty="0">
                <a:effectLst/>
                <a:ea typeface="Calibri" panose="020F0502020204030204" pitchFamily="34" charset="0"/>
                <a:cs typeface="Times New Roman" panose="02020603050405020304" pitchFamily="18" charset="0"/>
              </a:rPr>
              <a:t>Τα </a:t>
            </a:r>
            <a:r>
              <a:rPr lang="el-GR" sz="9600" b="1" dirty="0">
                <a:effectLst/>
                <a:ea typeface="Calibri" panose="020F0502020204030204" pitchFamily="34" charset="0"/>
                <a:cs typeface="Times New Roman" panose="02020603050405020304" pitchFamily="18" charset="0"/>
              </a:rPr>
              <a:t>υλικά</a:t>
            </a:r>
            <a:r>
              <a:rPr lang="el-GR" sz="9600" dirty="0">
                <a:effectLst/>
                <a:ea typeface="Calibri" panose="020F0502020204030204" pitchFamily="34" charset="0"/>
                <a:cs typeface="Times New Roman" panose="02020603050405020304" pitchFamily="18" charset="0"/>
              </a:rPr>
              <a:t>.  Να λαμβάνουν υπ’ </a:t>
            </a:r>
            <a:r>
              <a:rPr lang="el-GR" sz="9600" dirty="0" err="1">
                <a:effectLst/>
                <a:ea typeface="Calibri" panose="020F0502020204030204" pitchFamily="34" charset="0"/>
                <a:cs typeface="Times New Roman" panose="02020603050405020304" pitchFamily="18" charset="0"/>
              </a:rPr>
              <a:t>όψιν</a:t>
            </a:r>
            <a:r>
              <a:rPr lang="el-GR" sz="9600" dirty="0">
                <a:effectLst/>
                <a:ea typeface="Calibri" panose="020F0502020204030204" pitchFamily="34" charset="0"/>
                <a:cs typeface="Times New Roman" panose="02020603050405020304" pitchFamily="18" charset="0"/>
              </a:rPr>
              <a:t> τις ικανότητες και, γενικότερα, την αναπτυξιακή φάση των παιδιών, αλλά και τη φάση εξέλιξης της ομάδας. Το αναπτυξιακά κατάλληλο υλικό όχι μόνο διευκολύνει την επικοινωνία, αλλά λειτουργεί και ως ένα «επαρκώς καλό περιβάλλον» (</a:t>
            </a:r>
            <a:r>
              <a:rPr lang="en-US" sz="9600" dirty="0">
                <a:effectLst/>
                <a:ea typeface="Calibri" panose="020F0502020204030204" pitchFamily="34" charset="0"/>
                <a:cs typeface="Times New Roman" panose="02020603050405020304" pitchFamily="18" charset="0"/>
              </a:rPr>
              <a:t>good enough environment</a:t>
            </a:r>
            <a:r>
              <a:rPr lang="el-GR" sz="9600" dirty="0">
                <a:effectLst/>
                <a:ea typeface="Calibri" panose="020F0502020204030204" pitchFamily="34" charset="0"/>
                <a:cs typeface="Times New Roman" panose="02020603050405020304" pitchFamily="18" charset="0"/>
              </a:rPr>
              <a:t>).  </a:t>
            </a:r>
          </a:p>
          <a:p>
            <a:endParaRPr lang="el-GR" dirty="0"/>
          </a:p>
        </p:txBody>
      </p:sp>
      <p:sp>
        <p:nvSpPr>
          <p:cNvPr id="4" name="Θέση αριθμού διαφάνειας 3">
            <a:extLst>
              <a:ext uri="{FF2B5EF4-FFF2-40B4-BE49-F238E27FC236}">
                <a16:creationId xmlns:a16="http://schemas.microsoft.com/office/drawing/2014/main" id="{335FAFC9-2FB8-8D08-4C45-40F424B8B074}"/>
              </a:ext>
            </a:extLst>
          </p:cNvPr>
          <p:cNvSpPr>
            <a:spLocks noGrp="1"/>
          </p:cNvSpPr>
          <p:nvPr>
            <p:ph type="sldNum" sz="quarter" idx="12"/>
          </p:nvPr>
        </p:nvSpPr>
        <p:spPr/>
        <p:txBody>
          <a:bodyPr/>
          <a:lstStyle/>
          <a:p>
            <a:fld id="{29A67EF4-6AD0-4895-A677-9D84EEBBB660}" type="slidenum">
              <a:rPr lang="el-GR" smtClean="0"/>
              <a:t>20</a:t>
            </a:fld>
            <a:endParaRPr lang="el-GR"/>
          </a:p>
        </p:txBody>
      </p:sp>
    </p:spTree>
    <p:extLst>
      <p:ext uri="{BB962C8B-B14F-4D97-AF65-F5344CB8AC3E}">
        <p14:creationId xmlns:p14="http://schemas.microsoft.com/office/powerpoint/2010/main" val="1922047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47D458-4253-8EC7-8ACE-52FEEEA8201F}"/>
              </a:ext>
            </a:extLst>
          </p:cNvPr>
          <p:cNvSpPr>
            <a:spLocks noGrp="1"/>
          </p:cNvSpPr>
          <p:nvPr>
            <p:ph type="title"/>
          </p:nvPr>
        </p:nvSpPr>
        <p:spPr>
          <a:xfrm>
            <a:off x="951390" y="387433"/>
            <a:ext cx="10058400" cy="680179"/>
          </a:xfrm>
        </p:spPr>
        <p:txBody>
          <a:bodyPr>
            <a:normAutofit/>
          </a:bodyPr>
          <a:lstStyle/>
          <a:p>
            <a:r>
              <a:rPr lang="el-GR" sz="3200" b="1">
                <a:solidFill>
                  <a:schemeClr val="tx1"/>
                </a:solidFill>
              </a:rPr>
              <a:t>Κώδικας </a:t>
            </a:r>
            <a:r>
              <a:rPr lang="el-GR" sz="3200" b="1" dirty="0">
                <a:solidFill>
                  <a:schemeClr val="tx1"/>
                </a:solidFill>
              </a:rPr>
              <a:t>δεοντολογίας</a:t>
            </a:r>
            <a:endParaRPr lang="el-GR" sz="3200" dirty="0">
              <a:solidFill>
                <a:schemeClr val="tx1"/>
              </a:solidFill>
            </a:endParaRPr>
          </a:p>
        </p:txBody>
      </p:sp>
      <p:sp>
        <p:nvSpPr>
          <p:cNvPr id="3" name="Θέση περιεχομένου 2">
            <a:extLst>
              <a:ext uri="{FF2B5EF4-FFF2-40B4-BE49-F238E27FC236}">
                <a16:creationId xmlns:a16="http://schemas.microsoft.com/office/drawing/2014/main" id="{B8F44AD1-9638-E2CA-46F5-78719A610E7F}"/>
              </a:ext>
            </a:extLst>
          </p:cNvPr>
          <p:cNvSpPr>
            <a:spLocks noGrp="1"/>
          </p:cNvSpPr>
          <p:nvPr>
            <p:ph idx="1"/>
          </p:nvPr>
        </p:nvSpPr>
        <p:spPr>
          <a:xfrm>
            <a:off x="791592" y="1137310"/>
            <a:ext cx="10058400" cy="5396655"/>
          </a:xfrm>
        </p:spPr>
        <p:txBody>
          <a:bodyPr>
            <a:normAutofit fontScale="92500" lnSpcReduction="10000"/>
          </a:bodyPr>
          <a:lstStyle/>
          <a:p>
            <a:pPr algn="ctr"/>
            <a:r>
              <a:rPr lang="en-US" sz="2400" dirty="0"/>
              <a:t>American Group Psychotherapy Association- AGPA and International Group Psychotherapy- Association – IGPA</a:t>
            </a:r>
          </a:p>
          <a:p>
            <a:pPr marL="0" indent="0" algn="ctr">
              <a:buNone/>
            </a:pPr>
            <a:r>
              <a:rPr lang="en-US" sz="2400" b="1" i="0" dirty="0">
                <a:solidFill>
                  <a:srgbClr val="0070C0"/>
                </a:solidFill>
                <a:effectLst/>
                <a:latin typeface="Arial" panose="020B0604020202020204" pitchFamily="34" charset="0"/>
              </a:rPr>
              <a:t>AGPA and IBCGP Guidelines for Ethics</a:t>
            </a:r>
          </a:p>
          <a:p>
            <a:pPr marL="0" indent="0" algn="ctr">
              <a:buNone/>
            </a:pPr>
            <a:r>
              <a:rPr lang="en-US" sz="2400" b="1" dirty="0">
                <a:solidFill>
                  <a:srgbClr val="0070C0"/>
                </a:solidFill>
              </a:rPr>
              <a:t>AGPA- </a:t>
            </a:r>
            <a:r>
              <a:rPr lang="en-US" sz="2400" b="1" dirty="0">
                <a:solidFill>
                  <a:srgbClr val="0070C0"/>
                </a:solidFill>
                <a:hlinkClick r:id="rId2"/>
              </a:rPr>
              <a:t>https://agpa.org/home/practice-resources/ethics-in-group-therapy</a:t>
            </a:r>
            <a:endParaRPr lang="en-US" sz="2400" b="1" dirty="0">
              <a:solidFill>
                <a:srgbClr val="0070C0"/>
              </a:solidFill>
            </a:endParaRPr>
          </a:p>
          <a:p>
            <a:pPr marL="0" indent="0" algn="ctr">
              <a:buNone/>
            </a:pPr>
            <a:endParaRPr lang="en-US" sz="2400" b="1" dirty="0">
              <a:solidFill>
                <a:srgbClr val="0070C0"/>
              </a:solidFill>
            </a:endParaRPr>
          </a:p>
          <a:p>
            <a:pPr algn="ctr"/>
            <a:r>
              <a:rPr lang="el-GR" sz="2400" dirty="0"/>
              <a:t>E</a:t>
            </a:r>
            <a:r>
              <a:rPr lang="en-US" sz="2400" dirty="0" err="1"/>
              <a:t>uropean</a:t>
            </a:r>
            <a:r>
              <a:rPr lang="en-US" sz="2400" dirty="0"/>
              <a:t> Federation of Psychologists’ Associations </a:t>
            </a:r>
          </a:p>
          <a:p>
            <a:pPr marL="0" indent="0" algn="ctr">
              <a:buNone/>
            </a:pPr>
            <a:r>
              <a:rPr lang="en-US" sz="2400" b="1" dirty="0">
                <a:solidFill>
                  <a:srgbClr val="0070C0"/>
                </a:solidFill>
              </a:rPr>
              <a:t>E</a:t>
            </a:r>
            <a:r>
              <a:rPr lang="el-GR" sz="2400" b="1" dirty="0">
                <a:solidFill>
                  <a:srgbClr val="0070C0"/>
                </a:solidFill>
              </a:rPr>
              <a:t>FPA- </a:t>
            </a:r>
            <a:r>
              <a:rPr lang="en-US" sz="2400" b="1" dirty="0">
                <a:solidFill>
                  <a:srgbClr val="0070C0"/>
                </a:solidFill>
              </a:rPr>
              <a:t>https://www.efpa.eu/</a:t>
            </a:r>
          </a:p>
          <a:p>
            <a:pPr algn="ctr"/>
            <a:r>
              <a:rPr lang="en-US" sz="2400" dirty="0"/>
              <a:t>American Psychology Association </a:t>
            </a:r>
          </a:p>
          <a:p>
            <a:pPr marL="0" indent="0" algn="ctr">
              <a:buNone/>
            </a:pPr>
            <a:r>
              <a:rPr lang="en-US" sz="2400" b="1" dirty="0">
                <a:solidFill>
                  <a:srgbClr val="0070C0"/>
                </a:solidFill>
              </a:rPr>
              <a:t>APA - https://www.apa.org/</a:t>
            </a:r>
          </a:p>
          <a:p>
            <a:pPr algn="ctr"/>
            <a:r>
              <a:rPr lang="en-US" sz="2400" dirty="0"/>
              <a:t>British Psychology Society</a:t>
            </a:r>
          </a:p>
          <a:p>
            <a:pPr marL="0" indent="0" algn="ctr">
              <a:buNone/>
            </a:pPr>
            <a:r>
              <a:rPr lang="el-GR" sz="2400" b="1" dirty="0">
                <a:solidFill>
                  <a:srgbClr val="0070C0"/>
                </a:solidFill>
              </a:rPr>
              <a:t>BPS</a:t>
            </a:r>
            <a:r>
              <a:rPr lang="en-US" sz="2400" b="1" dirty="0">
                <a:solidFill>
                  <a:srgbClr val="0070C0"/>
                </a:solidFill>
              </a:rPr>
              <a:t> - https://www.bps.org.uk/guidelines-and-policies</a:t>
            </a:r>
          </a:p>
          <a:p>
            <a:pPr algn="ctr"/>
            <a:r>
              <a:rPr lang="el-GR" sz="2400" dirty="0" err="1"/>
              <a:t>Συλλόγος</a:t>
            </a:r>
            <a:r>
              <a:rPr lang="el-GR" sz="2400" dirty="0"/>
              <a:t> Ελλήνων Ψυχολόγων</a:t>
            </a:r>
            <a:r>
              <a:rPr lang="en-US" sz="2400" dirty="0"/>
              <a:t> </a:t>
            </a:r>
            <a:endParaRPr lang="el-GR" sz="2400" dirty="0"/>
          </a:p>
          <a:p>
            <a:pPr marL="0" indent="0" algn="ctr">
              <a:buNone/>
            </a:pPr>
            <a:r>
              <a:rPr lang="el-GR" sz="2400" dirty="0"/>
              <a:t>    </a:t>
            </a:r>
            <a:r>
              <a:rPr lang="en-US" sz="2400" dirty="0"/>
              <a:t>https://seps.gr/epaggelmatika/kodiakas-deontologias/</a:t>
            </a:r>
            <a:endParaRPr lang="el-GR" sz="2400" dirty="0"/>
          </a:p>
        </p:txBody>
      </p:sp>
      <p:sp>
        <p:nvSpPr>
          <p:cNvPr id="4" name="Θέση αριθμού διαφάνειας 3">
            <a:extLst>
              <a:ext uri="{FF2B5EF4-FFF2-40B4-BE49-F238E27FC236}">
                <a16:creationId xmlns:a16="http://schemas.microsoft.com/office/drawing/2014/main" id="{AE18D5CC-4F3D-D3D6-9E09-FEB91C6FE462}"/>
              </a:ext>
            </a:extLst>
          </p:cNvPr>
          <p:cNvSpPr>
            <a:spLocks noGrp="1"/>
          </p:cNvSpPr>
          <p:nvPr>
            <p:ph type="sldNum" sz="quarter" idx="12"/>
          </p:nvPr>
        </p:nvSpPr>
        <p:spPr/>
        <p:txBody>
          <a:bodyPr/>
          <a:lstStyle/>
          <a:p>
            <a:fld id="{29A67EF4-6AD0-4895-A677-9D84EEBBB660}" type="slidenum">
              <a:rPr lang="el-GR" smtClean="0"/>
              <a:t>21</a:t>
            </a:fld>
            <a:endParaRPr lang="el-GR"/>
          </a:p>
        </p:txBody>
      </p:sp>
    </p:spTree>
    <p:extLst>
      <p:ext uri="{BB962C8B-B14F-4D97-AF65-F5344CB8AC3E}">
        <p14:creationId xmlns:p14="http://schemas.microsoft.com/office/powerpoint/2010/main" val="3954664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78C450-093E-B903-86D0-3901586EDCFC}"/>
              </a:ext>
            </a:extLst>
          </p:cNvPr>
          <p:cNvSpPr>
            <a:spLocks noGrp="1"/>
          </p:cNvSpPr>
          <p:nvPr>
            <p:ph type="title"/>
          </p:nvPr>
        </p:nvSpPr>
        <p:spPr>
          <a:xfrm>
            <a:off x="1066800" y="642594"/>
            <a:ext cx="10058400" cy="680179"/>
          </a:xfrm>
        </p:spPr>
        <p:txBody>
          <a:bodyPr>
            <a:normAutofit fontScale="90000"/>
          </a:bodyPr>
          <a:lstStyle/>
          <a:p>
            <a:r>
              <a:rPr lang="el-GR" sz="3600" b="1" i="0" dirty="0">
                <a:solidFill>
                  <a:srgbClr val="444444"/>
                </a:solidFill>
                <a:effectLst/>
              </a:rPr>
              <a:t>Ι. Γενικές Υποχρεώσεις</a:t>
            </a:r>
            <a:br>
              <a:rPr lang="el-GR" b="0" i="0" dirty="0">
                <a:solidFill>
                  <a:srgbClr val="444444"/>
                </a:solidFill>
                <a:effectLst/>
                <a:latin typeface="Ubuntu"/>
              </a:rPr>
            </a:br>
            <a:endParaRPr lang="el-GR" dirty="0"/>
          </a:p>
        </p:txBody>
      </p:sp>
      <p:sp>
        <p:nvSpPr>
          <p:cNvPr id="3" name="Θέση περιεχομένου 2">
            <a:extLst>
              <a:ext uri="{FF2B5EF4-FFF2-40B4-BE49-F238E27FC236}">
                <a16:creationId xmlns:a16="http://schemas.microsoft.com/office/drawing/2014/main" id="{7C3975FA-1983-7369-58B0-593391139292}"/>
              </a:ext>
            </a:extLst>
          </p:cNvPr>
          <p:cNvSpPr>
            <a:spLocks noGrp="1"/>
          </p:cNvSpPr>
          <p:nvPr>
            <p:ph idx="1"/>
          </p:nvPr>
        </p:nvSpPr>
        <p:spPr>
          <a:xfrm>
            <a:off x="915879" y="1215352"/>
            <a:ext cx="10058400" cy="5141059"/>
          </a:xfrm>
        </p:spPr>
        <p:txBody>
          <a:bodyPr>
            <a:normAutofit/>
          </a:bodyPr>
          <a:lstStyle/>
          <a:p>
            <a:pPr algn="just">
              <a:buFont typeface="Courier New" panose="02070309020205020404" pitchFamily="49" charset="0"/>
              <a:buChar char="o"/>
            </a:pPr>
            <a:r>
              <a:rPr lang="el-GR" sz="2000" b="0" i="0" dirty="0">
                <a:solidFill>
                  <a:srgbClr val="444444"/>
                </a:solidFill>
                <a:effectLst/>
              </a:rPr>
              <a:t>Πρωταρχική υποχρέωση του ψυχολόγου/συμβούλου είναι να διαφυλάξει το κύρος του επαγγέλματός του που το επιτυγχάνει:</a:t>
            </a:r>
          </a:p>
          <a:p>
            <a:pPr lvl="1" algn="just">
              <a:buFont typeface="Wingdings" panose="05000000000000000000" pitchFamily="2" charset="2"/>
              <a:buChar char="§"/>
            </a:pPr>
            <a:r>
              <a:rPr lang="el-GR" sz="2000" b="0" i="0" dirty="0">
                <a:solidFill>
                  <a:srgbClr val="444444"/>
                </a:solidFill>
                <a:effectLst/>
              </a:rPr>
              <a:t>Με το σεβασμό προς τον άνθρωπο και τα </a:t>
            </a:r>
            <a:r>
              <a:rPr lang="el-GR" sz="2000" b="0" i="0" dirty="0" err="1">
                <a:solidFill>
                  <a:srgbClr val="444444"/>
                </a:solidFill>
                <a:effectLst/>
              </a:rPr>
              <a:t>δικαίωματά</a:t>
            </a:r>
            <a:r>
              <a:rPr lang="el-GR" sz="2000" b="0" i="0" dirty="0">
                <a:solidFill>
                  <a:srgbClr val="444444"/>
                </a:solidFill>
                <a:effectLst/>
              </a:rPr>
              <a:t> του, την αντικειμενικότητα, την αξιοπρέπεια, την ευσυνειδησία, την υψηλή συναίσθηση ευθύνης και την συμπεριφορά που εμπνέει εμπιστοσύνη και γενικά τη διατήρηση του έργου του σε υψηλά επίπεδα.</a:t>
            </a:r>
          </a:p>
          <a:p>
            <a:pPr marL="274320" lvl="1" indent="0" algn="just">
              <a:buNone/>
            </a:pPr>
            <a:endParaRPr lang="el-GR" sz="2000" b="0" i="0" dirty="0">
              <a:solidFill>
                <a:srgbClr val="444444"/>
              </a:solidFill>
              <a:effectLst/>
            </a:endParaRPr>
          </a:p>
          <a:p>
            <a:pPr lvl="3" algn="ctr">
              <a:buFont typeface="Wingdings" panose="05000000000000000000" pitchFamily="2" charset="2"/>
              <a:buChar char="ü"/>
            </a:pPr>
            <a:r>
              <a:rPr lang="el-GR" sz="2800" b="1" dirty="0">
                <a:solidFill>
                  <a:srgbClr val="0070C0"/>
                </a:solidFill>
              </a:rPr>
              <a:t>Κίνητρο για το επάγγελμα!</a:t>
            </a:r>
          </a:p>
          <a:p>
            <a:pPr lvl="3" algn="ctr">
              <a:buFont typeface="Wingdings" panose="05000000000000000000" pitchFamily="2" charset="2"/>
              <a:buChar char="ü"/>
            </a:pPr>
            <a:r>
              <a:rPr lang="el-GR" sz="2800" b="1" dirty="0">
                <a:solidFill>
                  <a:srgbClr val="0070C0"/>
                </a:solidFill>
              </a:rPr>
              <a:t>Σπουδές (υψηλού επιπέδου)!</a:t>
            </a:r>
          </a:p>
          <a:p>
            <a:pPr lvl="3" algn="ctr">
              <a:buFont typeface="Wingdings" panose="05000000000000000000" pitchFamily="2" charset="2"/>
              <a:buChar char="ü"/>
            </a:pPr>
            <a:r>
              <a:rPr lang="el-GR" sz="2800" b="1" i="0" dirty="0">
                <a:solidFill>
                  <a:srgbClr val="0070C0"/>
                </a:solidFill>
                <a:effectLst/>
              </a:rPr>
              <a:t>Θεραπεία</a:t>
            </a:r>
          </a:p>
          <a:p>
            <a:pPr lvl="3" algn="ctr">
              <a:buFont typeface="Wingdings" panose="05000000000000000000" pitchFamily="2" charset="2"/>
              <a:buChar char="ü"/>
            </a:pPr>
            <a:r>
              <a:rPr lang="el-GR" sz="2800" b="1" dirty="0">
                <a:solidFill>
                  <a:srgbClr val="0070C0"/>
                </a:solidFill>
              </a:rPr>
              <a:t>Εποπτεία</a:t>
            </a:r>
          </a:p>
          <a:p>
            <a:pPr lvl="3" algn="ctr">
              <a:buFont typeface="Wingdings" panose="05000000000000000000" pitchFamily="2" charset="2"/>
              <a:buChar char="ü"/>
            </a:pPr>
            <a:r>
              <a:rPr lang="el-GR" sz="2800" b="1" i="0" dirty="0">
                <a:solidFill>
                  <a:srgbClr val="0070C0"/>
                </a:solidFill>
                <a:effectLst/>
              </a:rPr>
              <a:t>Επιμόρφωση δια βίου</a:t>
            </a:r>
          </a:p>
          <a:p>
            <a:pPr lvl="3" algn="ctr">
              <a:buFont typeface="Wingdings" panose="05000000000000000000" pitchFamily="2" charset="2"/>
              <a:buChar char="ü"/>
            </a:pPr>
            <a:r>
              <a:rPr lang="el-GR" sz="2800" b="1" dirty="0">
                <a:solidFill>
                  <a:srgbClr val="0070C0"/>
                </a:solidFill>
              </a:rPr>
              <a:t>Παρακολούθηση της ζωής!</a:t>
            </a:r>
            <a:endParaRPr lang="el-GR" sz="2800" b="1" i="0" dirty="0">
              <a:solidFill>
                <a:srgbClr val="0070C0"/>
              </a:solidFill>
              <a:effectLst/>
            </a:endParaRPr>
          </a:p>
          <a:p>
            <a:pPr marL="0" indent="0" algn="just">
              <a:buNone/>
            </a:pPr>
            <a:endParaRPr lang="el-GR" b="0" i="0" dirty="0">
              <a:solidFill>
                <a:srgbClr val="444444"/>
              </a:solidFill>
              <a:effectLst/>
              <a:latin typeface="Ubuntu"/>
            </a:endParaRPr>
          </a:p>
          <a:p>
            <a:endParaRPr lang="el-GR" dirty="0"/>
          </a:p>
        </p:txBody>
      </p:sp>
      <p:sp>
        <p:nvSpPr>
          <p:cNvPr id="4" name="Θέση αριθμού διαφάνειας 3">
            <a:extLst>
              <a:ext uri="{FF2B5EF4-FFF2-40B4-BE49-F238E27FC236}">
                <a16:creationId xmlns:a16="http://schemas.microsoft.com/office/drawing/2014/main" id="{09B200C3-0776-293F-1141-26C0CC728528}"/>
              </a:ext>
            </a:extLst>
          </p:cNvPr>
          <p:cNvSpPr>
            <a:spLocks noGrp="1"/>
          </p:cNvSpPr>
          <p:nvPr>
            <p:ph type="sldNum" sz="quarter" idx="12"/>
          </p:nvPr>
        </p:nvSpPr>
        <p:spPr/>
        <p:txBody>
          <a:bodyPr/>
          <a:lstStyle/>
          <a:p>
            <a:fld id="{29A67EF4-6AD0-4895-A677-9D84EEBBB660}" type="slidenum">
              <a:rPr lang="el-GR" smtClean="0"/>
              <a:t>22</a:t>
            </a:fld>
            <a:endParaRPr lang="el-GR"/>
          </a:p>
        </p:txBody>
      </p:sp>
    </p:spTree>
    <p:extLst>
      <p:ext uri="{BB962C8B-B14F-4D97-AF65-F5344CB8AC3E}">
        <p14:creationId xmlns:p14="http://schemas.microsoft.com/office/powerpoint/2010/main" val="1220842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778844-5CC9-0348-FFA1-8647A605EEB6}"/>
              </a:ext>
            </a:extLst>
          </p:cNvPr>
          <p:cNvSpPr>
            <a:spLocks noGrp="1"/>
          </p:cNvSpPr>
          <p:nvPr>
            <p:ph type="title"/>
          </p:nvPr>
        </p:nvSpPr>
        <p:spPr>
          <a:xfrm>
            <a:off x="1021655" y="387433"/>
            <a:ext cx="10058400" cy="973142"/>
          </a:xfrm>
        </p:spPr>
        <p:txBody>
          <a:bodyPr>
            <a:normAutofit fontScale="90000"/>
          </a:bodyPr>
          <a:lstStyle/>
          <a:p>
            <a:r>
              <a:rPr lang="el-GR" sz="3600" b="1" i="0" dirty="0">
                <a:solidFill>
                  <a:srgbClr val="444444"/>
                </a:solidFill>
                <a:effectLst/>
              </a:rPr>
              <a:t>ΙΙ. Σχέση προς συναδέλφους</a:t>
            </a:r>
            <a:br>
              <a:rPr lang="el-GR" b="0" i="0" dirty="0">
                <a:solidFill>
                  <a:srgbClr val="444444"/>
                </a:solidFill>
                <a:effectLst/>
                <a:latin typeface="Ubuntu" panose="020B0504030602030204" pitchFamily="34" charset="0"/>
              </a:rPr>
            </a:br>
            <a:endParaRPr lang="el-GR" dirty="0"/>
          </a:p>
        </p:txBody>
      </p:sp>
      <p:sp>
        <p:nvSpPr>
          <p:cNvPr id="3" name="Θέση περιεχομένου 2">
            <a:extLst>
              <a:ext uri="{FF2B5EF4-FFF2-40B4-BE49-F238E27FC236}">
                <a16:creationId xmlns:a16="http://schemas.microsoft.com/office/drawing/2014/main" id="{D506ADA3-4D68-3DCC-25F5-B3286AC0D99B}"/>
              </a:ext>
            </a:extLst>
          </p:cNvPr>
          <p:cNvSpPr>
            <a:spLocks noGrp="1"/>
          </p:cNvSpPr>
          <p:nvPr>
            <p:ph idx="1"/>
          </p:nvPr>
        </p:nvSpPr>
        <p:spPr>
          <a:xfrm>
            <a:off x="463116" y="876150"/>
            <a:ext cx="11273163" cy="5981850"/>
          </a:xfrm>
        </p:spPr>
        <p:txBody>
          <a:bodyPr>
            <a:normAutofit fontScale="40000" lnSpcReduction="20000"/>
          </a:bodyPr>
          <a:lstStyle/>
          <a:p>
            <a:pPr algn="just">
              <a:buFont typeface="Courier New" panose="02070309020205020404" pitchFamily="49" charset="0"/>
              <a:buChar char="o"/>
            </a:pPr>
            <a:r>
              <a:rPr lang="el-GR" sz="5000" dirty="0">
                <a:solidFill>
                  <a:srgbClr val="444444"/>
                </a:solidFill>
              </a:rPr>
              <a:t>Η</a:t>
            </a:r>
            <a:r>
              <a:rPr lang="el-GR" sz="5000" b="0" i="0" dirty="0">
                <a:solidFill>
                  <a:srgbClr val="444444"/>
                </a:solidFill>
                <a:effectLst/>
              </a:rPr>
              <a:t> παρουσίαση των τίτλων σπουδών καθώς και η αναγραφή ενδεχομένως των τίτλων και της εξειδίκευσης του ψυχολόγου/συμβούλου σε πινακίδες, επισκεπτήρια και άλλα έντυπα, πρέπει να ανταποκρίνεται απόλυτα προς την πραγματικότητα.</a:t>
            </a:r>
          </a:p>
          <a:p>
            <a:pPr algn="just"/>
            <a:r>
              <a:rPr lang="el-GR" sz="5000" b="0" i="0" dirty="0">
                <a:solidFill>
                  <a:srgbClr val="444444"/>
                </a:solidFill>
                <a:effectLst/>
              </a:rPr>
              <a:t>Η γνωστοποίηση της επαγγελματικής ιδιότητας του ψυχολόγου/συμβούλου πρέπει να γίνει κατά τρόπο ανάλογο προς το επίπεδο του επαγγέλματος και το ρόλο του ψυχολόγου/συμβούλου στην κοινωνία.</a:t>
            </a:r>
          </a:p>
          <a:p>
            <a:pPr algn="just"/>
            <a:r>
              <a:rPr lang="el-GR" sz="5000" b="0" i="0" dirty="0">
                <a:solidFill>
                  <a:srgbClr val="444444"/>
                </a:solidFill>
                <a:effectLst/>
              </a:rPr>
              <a:t>Όταν ο ψυχολόγος/σύμβουλος προσφέρει τη βοήθειά του αντί αμοιβής, η αμοιβή του δεν πρέπει να είναι κατώτερη από τα καθορισμένα για το επάγγελμα όρια.</a:t>
            </a:r>
          </a:p>
          <a:p>
            <a:pPr algn="just"/>
            <a:r>
              <a:rPr lang="el-GR" sz="5000" b="0" i="0" dirty="0">
                <a:solidFill>
                  <a:srgbClr val="444444"/>
                </a:solidFill>
                <a:effectLst/>
              </a:rPr>
              <a:t>Δυσμενείς κρίσεις για συναδέλφους δημοσίως, έστω και χωρίς να αναφέρονται ονόματα, φθείρουν το επάγγελμα στην κοινή συνείδηση και είναι επιζήμιες για όλους τους εκπροσώπους του.</a:t>
            </a:r>
          </a:p>
          <a:p>
            <a:pPr algn="just"/>
            <a:r>
              <a:rPr lang="el-GR" sz="5000" b="0" i="0" dirty="0">
                <a:solidFill>
                  <a:srgbClr val="444444"/>
                </a:solidFill>
                <a:effectLst/>
              </a:rPr>
              <a:t>Όταν κάποιος πελάτης ζητά τις υπηρεσίες του ψυχολόγου/συμβούλου, ενώ ήδη δέχεται τις υπηρεσίες ενός άλλου σχετικού επιστήμονα, ο ψυχολόγος/σύμβουλος εξετάζει προσεκτικά την κατάσταση και τους λόγους που οδήγησαν τον πελάτη να απευθυνθεί για πρόσθετη βοήθεια και έρχεται σε συνεννόηση με τον αρχικό επιστήμονα, ώστε να αποφευχθούν συγχύσεις ή συγκρούσεις με τον πελάτη ή τον συνάδελφο. Επίσης συνιστάται ο ψυχολόγος/σύμβουλος που προσλαμβάνεται σε μια θέση ή που αναλαμβάνει τη διδασκαλία μαθημάτων, να ενημερώνει σχετικά τον προκάτοχό του, εφόσον υπάρχει.</a:t>
            </a:r>
          </a:p>
          <a:p>
            <a:pPr algn="just"/>
            <a:r>
              <a:rPr lang="el-GR" sz="5000" b="0" i="0" dirty="0">
                <a:solidFill>
                  <a:srgbClr val="444444"/>
                </a:solidFill>
                <a:effectLst/>
              </a:rPr>
              <a:t>Όσοι έχουν συμβάλλει σε μια εργασία που ανακοινώνεται, ή στη διαμόρφωση ενός επιστημονικού εργαλείου, μνημονεύονται ονομαστικά ανάλογα με τη συμβολή τους είτε συγγραφείς είτε στον πρόλογο ή σε υποσημείωση.</a:t>
            </a:r>
          </a:p>
          <a:p>
            <a:pPr algn="just"/>
            <a:r>
              <a:rPr lang="el-GR" sz="5000" b="0" i="0" dirty="0">
                <a:solidFill>
                  <a:srgbClr val="444444"/>
                </a:solidFill>
                <a:effectLst/>
              </a:rPr>
              <a:t>Ο ψυχολόγος/σύμβουλος επίσης δεν ιδιοποιείται την εργασία άλλου επιστήμονα. Όταν καταχωρεί σε εργασία του υλικά άλλων συναδέλφων, διατηρεί τα στοιχεία του επιστήμονα που εκπόνησε την εργασία ή το τεστ.</a:t>
            </a:r>
          </a:p>
          <a:p>
            <a:endParaRPr lang="el-GR" dirty="0"/>
          </a:p>
        </p:txBody>
      </p:sp>
      <p:sp>
        <p:nvSpPr>
          <p:cNvPr id="4" name="Θέση αριθμού διαφάνειας 3">
            <a:extLst>
              <a:ext uri="{FF2B5EF4-FFF2-40B4-BE49-F238E27FC236}">
                <a16:creationId xmlns:a16="http://schemas.microsoft.com/office/drawing/2014/main" id="{161F272B-1C67-4558-FF0E-9CC1C3614DC0}"/>
              </a:ext>
            </a:extLst>
          </p:cNvPr>
          <p:cNvSpPr>
            <a:spLocks noGrp="1"/>
          </p:cNvSpPr>
          <p:nvPr>
            <p:ph type="sldNum" sz="quarter" idx="12"/>
          </p:nvPr>
        </p:nvSpPr>
        <p:spPr/>
        <p:txBody>
          <a:bodyPr/>
          <a:lstStyle/>
          <a:p>
            <a:fld id="{29A67EF4-6AD0-4895-A677-9D84EEBBB660}" type="slidenum">
              <a:rPr lang="el-GR" smtClean="0"/>
              <a:t>23</a:t>
            </a:fld>
            <a:endParaRPr lang="el-GR"/>
          </a:p>
        </p:txBody>
      </p:sp>
    </p:spTree>
    <p:extLst>
      <p:ext uri="{BB962C8B-B14F-4D97-AF65-F5344CB8AC3E}">
        <p14:creationId xmlns:p14="http://schemas.microsoft.com/office/powerpoint/2010/main" val="473167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BA4D6C-545F-33EC-13A0-8437B10C66FC}"/>
              </a:ext>
            </a:extLst>
          </p:cNvPr>
          <p:cNvSpPr>
            <a:spLocks noGrp="1"/>
          </p:cNvSpPr>
          <p:nvPr>
            <p:ph type="title"/>
          </p:nvPr>
        </p:nvSpPr>
        <p:spPr>
          <a:xfrm>
            <a:off x="1066800" y="642594"/>
            <a:ext cx="10058400" cy="706812"/>
          </a:xfrm>
        </p:spPr>
        <p:txBody>
          <a:bodyPr>
            <a:normAutofit fontScale="90000"/>
          </a:bodyPr>
          <a:lstStyle/>
          <a:p>
            <a:r>
              <a:rPr lang="el-GR" sz="3600" b="1" i="0" dirty="0">
                <a:solidFill>
                  <a:srgbClr val="444444"/>
                </a:solidFill>
                <a:effectLst/>
              </a:rPr>
              <a:t>ΙΙΙ. Σχέση προς εκπροσώπους άλλων επαγγελμάτων</a:t>
            </a:r>
            <a:br>
              <a:rPr lang="el-GR" b="0" i="0" dirty="0">
                <a:solidFill>
                  <a:srgbClr val="444444"/>
                </a:solidFill>
                <a:effectLst/>
                <a:latin typeface="Ubuntu" panose="020B0504030602030204" pitchFamily="34" charset="0"/>
              </a:rPr>
            </a:br>
            <a:endParaRPr lang="el-GR" dirty="0"/>
          </a:p>
        </p:txBody>
      </p:sp>
      <p:sp>
        <p:nvSpPr>
          <p:cNvPr id="3" name="Θέση περιεχομένου 2">
            <a:extLst>
              <a:ext uri="{FF2B5EF4-FFF2-40B4-BE49-F238E27FC236}">
                <a16:creationId xmlns:a16="http://schemas.microsoft.com/office/drawing/2014/main" id="{D3474B04-EDFE-5FC1-DDB0-26FF6079AFD2}"/>
              </a:ext>
            </a:extLst>
          </p:cNvPr>
          <p:cNvSpPr>
            <a:spLocks noGrp="1"/>
          </p:cNvSpPr>
          <p:nvPr>
            <p:ph idx="1"/>
          </p:nvPr>
        </p:nvSpPr>
        <p:spPr>
          <a:xfrm>
            <a:off x="942513" y="1206475"/>
            <a:ext cx="10058400" cy="5264092"/>
          </a:xfrm>
        </p:spPr>
        <p:txBody>
          <a:bodyPr>
            <a:noAutofit/>
          </a:bodyPr>
          <a:lstStyle/>
          <a:p>
            <a:pPr algn="just"/>
            <a:r>
              <a:rPr lang="el-GR" sz="2400" b="0" i="0" dirty="0">
                <a:solidFill>
                  <a:srgbClr val="444444"/>
                </a:solidFill>
                <a:effectLst/>
              </a:rPr>
              <a:t>Ο ψυχολόγος/σύμβουλος δεν εισέρχεται στα έργα και στη δικαιοδοσία συγγενών επαγγελμάτων από υπέρβαση άσκησης του δικού του επαγγέλματος. </a:t>
            </a:r>
          </a:p>
          <a:p>
            <a:pPr lvl="1" algn="just">
              <a:buFont typeface="Wingdings" panose="05000000000000000000" pitchFamily="2" charset="2"/>
              <a:buChar char="ü"/>
            </a:pPr>
            <a:r>
              <a:rPr lang="el-GR" sz="2200" dirty="0">
                <a:solidFill>
                  <a:srgbClr val="444444"/>
                </a:solidFill>
              </a:rPr>
              <a:t>Ο</a:t>
            </a:r>
            <a:r>
              <a:rPr lang="el-GR" sz="2200" b="0" i="0" dirty="0">
                <a:solidFill>
                  <a:srgbClr val="444444"/>
                </a:solidFill>
                <a:effectLst/>
              </a:rPr>
              <a:t>φείλει να μην αναλαμβάνει να κάνει διάγνωση ή να καθορίσει θεραπευτική αγωγή ή να προσφέρει υπηρεσία ή συμβουλές για προβλήματα ή συμπτώματα που βρίσκονται έξω από τα αναγνωρισμένα όρια της ψυχολογικής/συμβουλευτικής πράξης.</a:t>
            </a:r>
          </a:p>
          <a:p>
            <a:pPr algn="just"/>
            <a:r>
              <a:rPr lang="el-GR" sz="2400" b="0" i="0" dirty="0">
                <a:solidFill>
                  <a:srgbClr val="444444"/>
                </a:solidFill>
                <a:effectLst/>
              </a:rPr>
              <a:t>Όταν εκπρόσωπος άλλης ειδικότητας παραπέμπει ένα άτομο σε ψυχολόγο/σύμβουλο, σε περίπτωση που παρουσιασθεί ανάγκη ο ψυχολόγος/σύμβουλος να αποστείλει το άτομο αυτό σε άλλο συνάδελφο, ψυχολόγο ή ψυχίατρο, ο ψυχολόγος πρέπει να έλθει προηγουμένως σε συνεννόηση με εκείνον που αρχικά παρέπεμψε την περίπτωση.</a:t>
            </a:r>
          </a:p>
          <a:p>
            <a:pPr algn="just"/>
            <a:r>
              <a:rPr lang="el-GR" sz="2400" b="0" i="0" dirty="0">
                <a:solidFill>
                  <a:srgbClr val="444444"/>
                </a:solidFill>
                <a:effectLst/>
              </a:rPr>
              <a:t>Στοιχεία για τον πελάτη που ανακοινώνονται στον ψυχολόγο/σύμβουλο από συνάδελφό του ή άλλον ειδικό επιστήμονα, γνωστοποιούνται μόνο ύστερα από συγκατάθεση εκείνου που τα παρείχε.</a:t>
            </a:r>
          </a:p>
          <a:p>
            <a:br>
              <a:rPr lang="el-GR" sz="2400" dirty="0"/>
            </a:br>
            <a:endParaRPr lang="el-GR" sz="2400" dirty="0"/>
          </a:p>
        </p:txBody>
      </p:sp>
      <p:sp>
        <p:nvSpPr>
          <p:cNvPr id="4" name="Θέση αριθμού διαφάνειας 3">
            <a:extLst>
              <a:ext uri="{FF2B5EF4-FFF2-40B4-BE49-F238E27FC236}">
                <a16:creationId xmlns:a16="http://schemas.microsoft.com/office/drawing/2014/main" id="{F4D10851-F36C-A010-73D6-8FAA1D72CFAE}"/>
              </a:ext>
            </a:extLst>
          </p:cNvPr>
          <p:cNvSpPr>
            <a:spLocks noGrp="1"/>
          </p:cNvSpPr>
          <p:nvPr>
            <p:ph type="sldNum" sz="quarter" idx="12"/>
          </p:nvPr>
        </p:nvSpPr>
        <p:spPr/>
        <p:txBody>
          <a:bodyPr/>
          <a:lstStyle/>
          <a:p>
            <a:fld id="{29A67EF4-6AD0-4895-A677-9D84EEBBB660}" type="slidenum">
              <a:rPr lang="el-GR" smtClean="0"/>
              <a:t>24</a:t>
            </a:fld>
            <a:endParaRPr lang="el-GR"/>
          </a:p>
        </p:txBody>
      </p:sp>
    </p:spTree>
    <p:extLst>
      <p:ext uri="{BB962C8B-B14F-4D97-AF65-F5344CB8AC3E}">
        <p14:creationId xmlns:p14="http://schemas.microsoft.com/office/powerpoint/2010/main" val="2263101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28B9BB-3733-6F19-BA2F-3ED333651479}"/>
              </a:ext>
            </a:extLst>
          </p:cNvPr>
          <p:cNvSpPr>
            <a:spLocks noGrp="1"/>
          </p:cNvSpPr>
          <p:nvPr>
            <p:ph type="title"/>
          </p:nvPr>
        </p:nvSpPr>
        <p:spPr>
          <a:xfrm>
            <a:off x="1066800" y="642594"/>
            <a:ext cx="10058400" cy="804466"/>
          </a:xfrm>
        </p:spPr>
        <p:txBody>
          <a:bodyPr>
            <a:normAutofit fontScale="90000"/>
          </a:bodyPr>
          <a:lstStyle/>
          <a:p>
            <a:r>
              <a:rPr lang="el-GR" sz="3600" b="1" i="0" dirty="0">
                <a:solidFill>
                  <a:srgbClr val="444444"/>
                </a:solidFill>
                <a:effectLst/>
              </a:rPr>
              <a:t>IV. Σχέση προς τις Υπηρεσίες που εργάζεται</a:t>
            </a:r>
            <a:br>
              <a:rPr lang="el-GR" sz="4800" b="0" i="0" dirty="0">
                <a:solidFill>
                  <a:srgbClr val="444444"/>
                </a:solidFill>
                <a:effectLst/>
              </a:rPr>
            </a:br>
            <a:endParaRPr lang="el-GR" dirty="0"/>
          </a:p>
        </p:txBody>
      </p:sp>
      <p:sp>
        <p:nvSpPr>
          <p:cNvPr id="3" name="Θέση περιεχομένου 2">
            <a:extLst>
              <a:ext uri="{FF2B5EF4-FFF2-40B4-BE49-F238E27FC236}">
                <a16:creationId xmlns:a16="http://schemas.microsoft.com/office/drawing/2014/main" id="{7A306216-5784-543D-9B18-BDD96B431EA2}"/>
              </a:ext>
            </a:extLst>
          </p:cNvPr>
          <p:cNvSpPr>
            <a:spLocks noGrp="1"/>
          </p:cNvSpPr>
          <p:nvPr>
            <p:ph idx="1"/>
          </p:nvPr>
        </p:nvSpPr>
        <p:spPr>
          <a:xfrm>
            <a:off x="880369" y="1179842"/>
            <a:ext cx="10058400" cy="5176569"/>
          </a:xfrm>
        </p:spPr>
        <p:txBody>
          <a:bodyPr>
            <a:normAutofit/>
          </a:bodyPr>
          <a:lstStyle/>
          <a:p>
            <a:pPr algn="just"/>
            <a:r>
              <a:rPr lang="el-GR" sz="2400" b="0" i="0" dirty="0">
                <a:solidFill>
                  <a:srgbClr val="444444"/>
                </a:solidFill>
                <a:effectLst/>
              </a:rPr>
              <a:t>Ο ψυχολόγος/σύμβουλος κατά την άσκηση της επαγγελματικής πράξης, κλινικής η σχολικής, ή βιομηχανικής, κ.λπ., μέσα σε σχολικές, κοινωνικές ή οικονομικές μονάδες, τηρεί το επαγγελματικό απόρρητο όχι μόνο προκειμένου για πρόσωπα που εξετάζει, αλλά και για θέματα που αφορούν τις μονάδες αυτές.</a:t>
            </a:r>
          </a:p>
          <a:p>
            <a:pPr algn="just"/>
            <a:r>
              <a:rPr lang="el-GR" sz="2400" b="0" i="0" dirty="0">
                <a:solidFill>
                  <a:srgbClr val="444444"/>
                </a:solidFill>
                <a:effectLst/>
              </a:rPr>
              <a:t>Ο ψυχολόγος/σύμβουλος που αναλαμβάνει εργασία σε κάποιον φορέα, </a:t>
            </a:r>
            <a:r>
              <a:rPr lang="el-GR" sz="2400" b="1" i="0" dirty="0">
                <a:solidFill>
                  <a:srgbClr val="444444"/>
                </a:solidFill>
                <a:effectLst/>
              </a:rPr>
              <a:t>ενημερώνει ευθύς εξ αρχής τον εργοδότη του για τους περιορισμούς και τις υποχρεώσεις που του διαγράφει η δεοντολογία του.</a:t>
            </a:r>
          </a:p>
          <a:p>
            <a:pPr algn="just"/>
            <a:r>
              <a:rPr lang="el-GR" sz="2400" b="0" i="0" dirty="0">
                <a:solidFill>
                  <a:srgbClr val="444444"/>
                </a:solidFill>
                <a:effectLst/>
              </a:rPr>
              <a:t>Στην περίπτωση που φορέας αναθέτει σε ψυχολόγο/σύμβουλο τη διεξαγωγή μιας έρευνας ή μελέτης, συνιστάται να καθορίζονται από πριν, με ειδική γραπτή συμφωνία, τα χρονικά όρια από την κατάθεση της εργασίας έως τη δημοσίευσή της από τον φορέα, η κυριότητα του ανεπεξέργαστου υλικού και οι λοιποί όροι συνεργασίας.</a:t>
            </a:r>
          </a:p>
          <a:p>
            <a:endParaRPr lang="el-GR" dirty="0"/>
          </a:p>
        </p:txBody>
      </p:sp>
      <p:sp>
        <p:nvSpPr>
          <p:cNvPr id="4" name="Θέση αριθμού διαφάνειας 3">
            <a:extLst>
              <a:ext uri="{FF2B5EF4-FFF2-40B4-BE49-F238E27FC236}">
                <a16:creationId xmlns:a16="http://schemas.microsoft.com/office/drawing/2014/main" id="{7956D82C-9AE7-E4AB-5FAC-4A3978CD477C}"/>
              </a:ext>
            </a:extLst>
          </p:cNvPr>
          <p:cNvSpPr>
            <a:spLocks noGrp="1"/>
          </p:cNvSpPr>
          <p:nvPr>
            <p:ph type="sldNum" sz="quarter" idx="12"/>
          </p:nvPr>
        </p:nvSpPr>
        <p:spPr/>
        <p:txBody>
          <a:bodyPr/>
          <a:lstStyle/>
          <a:p>
            <a:fld id="{29A67EF4-6AD0-4895-A677-9D84EEBBB660}" type="slidenum">
              <a:rPr lang="el-GR" smtClean="0"/>
              <a:t>25</a:t>
            </a:fld>
            <a:endParaRPr lang="el-GR"/>
          </a:p>
        </p:txBody>
      </p:sp>
    </p:spTree>
    <p:extLst>
      <p:ext uri="{BB962C8B-B14F-4D97-AF65-F5344CB8AC3E}">
        <p14:creationId xmlns:p14="http://schemas.microsoft.com/office/powerpoint/2010/main" val="767888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814AEC-A3B4-6983-3AF7-9812A63BB306}"/>
              </a:ext>
            </a:extLst>
          </p:cNvPr>
          <p:cNvSpPr>
            <a:spLocks noGrp="1"/>
          </p:cNvSpPr>
          <p:nvPr>
            <p:ph type="title"/>
          </p:nvPr>
        </p:nvSpPr>
        <p:spPr>
          <a:xfrm>
            <a:off x="1066800" y="642594"/>
            <a:ext cx="10651724" cy="440482"/>
          </a:xfrm>
        </p:spPr>
        <p:txBody>
          <a:bodyPr>
            <a:normAutofit fontScale="90000"/>
          </a:bodyPr>
          <a:lstStyle/>
          <a:p>
            <a:r>
              <a:rPr lang="el-GR" sz="3100" b="1" i="0" dirty="0">
                <a:solidFill>
                  <a:srgbClr val="444444"/>
                </a:solidFill>
                <a:effectLst/>
              </a:rPr>
              <a:t>V. Σχέση προς τους πελάτες ή προς Υποκείμενα πειραματισμού  Ι</a:t>
            </a:r>
            <a:br>
              <a:rPr lang="el-GR" b="0" i="0" dirty="0">
                <a:solidFill>
                  <a:srgbClr val="444444"/>
                </a:solidFill>
                <a:effectLst/>
              </a:rPr>
            </a:br>
            <a:endParaRPr lang="el-GR" dirty="0"/>
          </a:p>
        </p:txBody>
      </p:sp>
      <p:sp>
        <p:nvSpPr>
          <p:cNvPr id="3" name="Θέση περιεχομένου 2">
            <a:extLst>
              <a:ext uri="{FF2B5EF4-FFF2-40B4-BE49-F238E27FC236}">
                <a16:creationId xmlns:a16="http://schemas.microsoft.com/office/drawing/2014/main" id="{081A7D12-CD5F-B5EC-D321-5A7E79276959}"/>
              </a:ext>
            </a:extLst>
          </p:cNvPr>
          <p:cNvSpPr>
            <a:spLocks noGrp="1"/>
          </p:cNvSpPr>
          <p:nvPr>
            <p:ph idx="1"/>
          </p:nvPr>
        </p:nvSpPr>
        <p:spPr>
          <a:xfrm>
            <a:off x="287374" y="862835"/>
            <a:ext cx="11431150" cy="5142173"/>
          </a:xfrm>
        </p:spPr>
        <p:txBody>
          <a:bodyPr>
            <a:noAutofit/>
          </a:bodyPr>
          <a:lstStyle/>
          <a:p>
            <a:pPr algn="just">
              <a:spcBef>
                <a:spcPts val="0"/>
              </a:spcBef>
            </a:pPr>
            <a:r>
              <a:rPr lang="el-GR" sz="2000" b="0" i="0" dirty="0">
                <a:solidFill>
                  <a:srgbClr val="444444"/>
                </a:solidFill>
                <a:effectLst/>
              </a:rPr>
              <a:t>Πρωταρχική υποχρέωση απέναντι στον πελάτη του να τηρεί πλήρη εχεμύθεια για ό,τι περιέχεται σε γνώση του από την ιδιωτική ζωή και τις πράξεις του ακόμα και αν δεν του τα έχει ανακοινώσει ο ίδιος ο πελάτης. Η ίδια υποχρέωση ισχύει και για τα υποκείμενα έρευνας, που πρέπει οπωσδήποτε να κατοχυρώνεται η ανωνυμία τους, εκτός αν συμφωνηθεί διαφορετικά.</a:t>
            </a:r>
          </a:p>
          <a:p>
            <a:pPr algn="just">
              <a:spcBef>
                <a:spcPts val="0"/>
              </a:spcBef>
            </a:pPr>
            <a:r>
              <a:rPr lang="el-GR" sz="2000" b="0" i="0" dirty="0">
                <a:solidFill>
                  <a:srgbClr val="444444"/>
                </a:solidFill>
                <a:effectLst/>
              </a:rPr>
              <a:t>Απαγορεύεται η χρήση  για ιδιοτελείς σκοπούς πληροφορίες που έτυχε να αντλήσει από τον πελάτη του.</a:t>
            </a:r>
          </a:p>
          <a:p>
            <a:pPr algn="just">
              <a:spcBef>
                <a:spcPts val="0"/>
              </a:spcBef>
            </a:pPr>
            <a:r>
              <a:rPr lang="el-GR" sz="2000" dirty="0">
                <a:solidFill>
                  <a:srgbClr val="444444"/>
                </a:solidFill>
              </a:rPr>
              <a:t>Απαγορεύετ</a:t>
            </a:r>
            <a:r>
              <a:rPr lang="el-GR" sz="2000" b="0" i="0" dirty="0">
                <a:solidFill>
                  <a:srgbClr val="444444"/>
                </a:solidFill>
                <a:effectLst/>
              </a:rPr>
              <a:t>αι να μην προβαίνει σε μαγνητοφώνηση, κινηματογραφική λήψη ή φωτογράφηση (εκτός της καταγραφής συμπεριφοράς κοινωνικού συνόλου) χωρίς να το γνωρίζει ο πελάτης του ή τα υποκείμενα της έρευνας.</a:t>
            </a:r>
          </a:p>
          <a:p>
            <a:pPr lvl="1" algn="just">
              <a:spcBef>
                <a:spcPts val="0"/>
              </a:spcBef>
              <a:buFont typeface="Wingdings" panose="05000000000000000000" pitchFamily="2" charset="2"/>
              <a:buChar char="ü"/>
            </a:pPr>
            <a:r>
              <a:rPr lang="el-GR" sz="2000" b="0" i="0" dirty="0">
                <a:solidFill>
                  <a:srgbClr val="FF0000"/>
                </a:solidFill>
                <a:effectLst/>
              </a:rPr>
              <a:t>Και από τον πελάτη!</a:t>
            </a:r>
          </a:p>
          <a:p>
            <a:pPr algn="just">
              <a:spcBef>
                <a:spcPts val="0"/>
              </a:spcBef>
            </a:pPr>
            <a:r>
              <a:rPr lang="el-GR" sz="2000" dirty="0">
                <a:solidFill>
                  <a:srgbClr val="444444"/>
                </a:solidFill>
              </a:rPr>
              <a:t>Δ</a:t>
            </a:r>
            <a:r>
              <a:rPr lang="el-GR" sz="2000" b="0" i="0" dirty="0">
                <a:solidFill>
                  <a:srgbClr val="444444"/>
                </a:solidFill>
                <a:effectLst/>
              </a:rPr>
              <a:t>εν προσφέρει αυτόβουλα τις υπηρεσίες του σε μελλοντικούς πελάτες ούτε  παρακινεί κανένα να υποβληθεί σε ψυχολογική εξέταση από αυτόν, ακόμη και χωρίς αμοιβή.</a:t>
            </a:r>
          </a:p>
          <a:p>
            <a:pPr algn="just">
              <a:spcBef>
                <a:spcPts val="0"/>
              </a:spcBef>
            </a:pPr>
            <a:r>
              <a:rPr lang="el-GR" sz="2000" b="0" i="0" dirty="0">
                <a:solidFill>
                  <a:srgbClr val="444444"/>
                </a:solidFill>
                <a:effectLst/>
              </a:rPr>
              <a:t>Απαγορεύεται να προσφέρει ψυχολογικές υπηρεσίες σε πρόσωπα του οικογενειακού του περιβάλλοντος ή σε πρόσωπα που τα συνδέει στενή φιλία μαζί του.</a:t>
            </a:r>
          </a:p>
          <a:p>
            <a:pPr algn="just">
              <a:spcBef>
                <a:spcPts val="0"/>
              </a:spcBef>
            </a:pPr>
            <a:r>
              <a:rPr lang="el-GR" sz="2000" b="0" i="0" dirty="0">
                <a:solidFill>
                  <a:srgbClr val="444444"/>
                </a:solidFill>
                <a:effectLst/>
              </a:rPr>
              <a:t>Λύση της υποχρέωσης για την τήρηση του επαγγελματικού απορρήτου επιτρέπεται σε εξαιρετικές περιπτώσεις, </a:t>
            </a:r>
            <a:r>
              <a:rPr lang="el-GR" sz="2000" b="1" i="0" dirty="0">
                <a:solidFill>
                  <a:srgbClr val="FF0000"/>
                </a:solidFill>
                <a:effectLst/>
              </a:rPr>
              <a:t>όπου ο ψυχολόγος έχει σχηματίσει τη γνώμη ότι κινδυνεύει η ζωή (ασφάλεια) του πελάτη του ή η ζωή και η σωματική ακεραιότητα τρίτων προσώπων</a:t>
            </a:r>
            <a:r>
              <a:rPr lang="el-GR" sz="2000" b="0" i="0" dirty="0">
                <a:solidFill>
                  <a:srgbClr val="444444"/>
                </a:solidFill>
                <a:effectLst/>
              </a:rPr>
              <a:t>. Στην περίπτωση αυτή, </a:t>
            </a:r>
            <a:r>
              <a:rPr lang="el-GR" sz="2000" b="1" i="0" dirty="0">
                <a:solidFill>
                  <a:srgbClr val="FF0000"/>
                </a:solidFill>
                <a:effectLst/>
              </a:rPr>
              <a:t>η ανακοίνωση γίνεται μόνο σε αρμόδια πρόσωπα ή φορείς (οικείους, κηδεμόνα, δικαιοσύνη).</a:t>
            </a:r>
          </a:p>
          <a:p>
            <a:pPr marL="0" indent="0" algn="just">
              <a:buNone/>
            </a:pPr>
            <a:r>
              <a:rPr lang="el-GR" sz="2000" b="0" i="0" dirty="0">
                <a:solidFill>
                  <a:srgbClr val="444444"/>
                </a:solidFill>
                <a:effectLst/>
              </a:rPr>
              <a:t> </a:t>
            </a:r>
            <a:endParaRPr lang="el-GR" sz="2000" dirty="0"/>
          </a:p>
        </p:txBody>
      </p:sp>
      <p:sp>
        <p:nvSpPr>
          <p:cNvPr id="4" name="Θέση αριθμού διαφάνειας 3">
            <a:extLst>
              <a:ext uri="{FF2B5EF4-FFF2-40B4-BE49-F238E27FC236}">
                <a16:creationId xmlns:a16="http://schemas.microsoft.com/office/drawing/2014/main" id="{C00EC8D3-1F11-ADE5-59AF-2F074AA7875A}"/>
              </a:ext>
            </a:extLst>
          </p:cNvPr>
          <p:cNvSpPr>
            <a:spLocks noGrp="1"/>
          </p:cNvSpPr>
          <p:nvPr>
            <p:ph type="sldNum" sz="quarter" idx="12"/>
          </p:nvPr>
        </p:nvSpPr>
        <p:spPr/>
        <p:txBody>
          <a:bodyPr/>
          <a:lstStyle/>
          <a:p>
            <a:fld id="{29A67EF4-6AD0-4895-A677-9D84EEBBB660}" type="slidenum">
              <a:rPr lang="el-GR" smtClean="0"/>
              <a:t>26</a:t>
            </a:fld>
            <a:endParaRPr lang="el-GR"/>
          </a:p>
        </p:txBody>
      </p:sp>
    </p:spTree>
    <p:extLst>
      <p:ext uri="{BB962C8B-B14F-4D97-AF65-F5344CB8AC3E}">
        <p14:creationId xmlns:p14="http://schemas.microsoft.com/office/powerpoint/2010/main" val="2996084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814AEC-A3B4-6983-3AF7-9812A63BB306}"/>
              </a:ext>
            </a:extLst>
          </p:cNvPr>
          <p:cNvSpPr>
            <a:spLocks noGrp="1"/>
          </p:cNvSpPr>
          <p:nvPr>
            <p:ph type="title"/>
          </p:nvPr>
        </p:nvSpPr>
        <p:spPr>
          <a:xfrm>
            <a:off x="1066800" y="642594"/>
            <a:ext cx="10651724" cy="440482"/>
          </a:xfrm>
        </p:spPr>
        <p:txBody>
          <a:bodyPr>
            <a:normAutofit fontScale="90000"/>
          </a:bodyPr>
          <a:lstStyle/>
          <a:p>
            <a:r>
              <a:rPr lang="el-GR" sz="3100" b="1" i="0" dirty="0">
                <a:solidFill>
                  <a:srgbClr val="444444"/>
                </a:solidFill>
                <a:effectLst/>
              </a:rPr>
              <a:t>V. Σχέση προς τους πελάτες ή προς Υποκείμενα πειραματισμού ΙΙ</a:t>
            </a:r>
            <a:br>
              <a:rPr lang="el-GR" b="0" i="0" dirty="0">
                <a:solidFill>
                  <a:srgbClr val="444444"/>
                </a:solidFill>
                <a:effectLst/>
              </a:rPr>
            </a:br>
            <a:endParaRPr lang="el-GR" dirty="0"/>
          </a:p>
        </p:txBody>
      </p:sp>
      <p:sp>
        <p:nvSpPr>
          <p:cNvPr id="3" name="Θέση περιεχομένου 2">
            <a:extLst>
              <a:ext uri="{FF2B5EF4-FFF2-40B4-BE49-F238E27FC236}">
                <a16:creationId xmlns:a16="http://schemas.microsoft.com/office/drawing/2014/main" id="{081A7D12-CD5F-B5EC-D321-5A7E79276959}"/>
              </a:ext>
            </a:extLst>
          </p:cNvPr>
          <p:cNvSpPr>
            <a:spLocks noGrp="1"/>
          </p:cNvSpPr>
          <p:nvPr>
            <p:ph idx="1"/>
          </p:nvPr>
        </p:nvSpPr>
        <p:spPr>
          <a:xfrm>
            <a:off x="287374" y="862835"/>
            <a:ext cx="11431150" cy="5607732"/>
          </a:xfrm>
        </p:spPr>
        <p:txBody>
          <a:bodyPr>
            <a:noAutofit/>
          </a:bodyPr>
          <a:lstStyle/>
          <a:p>
            <a:pPr algn="just">
              <a:buFont typeface="Courier New" panose="02070309020205020404" pitchFamily="49" charset="0"/>
              <a:buChar char="o"/>
            </a:pPr>
            <a:r>
              <a:rPr lang="el-GR" sz="2400" b="0" i="0" dirty="0">
                <a:solidFill>
                  <a:srgbClr val="444444"/>
                </a:solidFill>
                <a:effectLst/>
              </a:rPr>
              <a:t> </a:t>
            </a:r>
            <a:r>
              <a:rPr lang="el-GR" sz="2000" b="0" i="0" dirty="0">
                <a:solidFill>
                  <a:srgbClr val="444444"/>
                </a:solidFill>
                <a:effectLst/>
              </a:rPr>
              <a:t>Δεν επιτρέπεται στον ψυχολόγο να παρουσιασθεί ως μάρτυρας υπεράσπισης ή κατηγορίας του πελάτη του.</a:t>
            </a:r>
          </a:p>
          <a:p>
            <a:pPr algn="just"/>
            <a:r>
              <a:rPr lang="el-GR" sz="2000" dirty="0">
                <a:solidFill>
                  <a:srgbClr val="444444"/>
                </a:solidFill>
              </a:rPr>
              <a:t>Δ</a:t>
            </a:r>
            <a:r>
              <a:rPr lang="el-GR" sz="2000" b="0" i="0" dirty="0">
                <a:solidFill>
                  <a:srgbClr val="444444"/>
                </a:solidFill>
                <a:effectLst/>
              </a:rPr>
              <a:t>εν συζητά, περιπτώσεις πελατών του σε κύκλους </a:t>
            </a:r>
            <a:r>
              <a:rPr lang="el-GR" sz="2000" b="0" i="0" dirty="0" err="1">
                <a:solidFill>
                  <a:srgbClr val="444444"/>
                </a:solidFill>
                <a:effectLst/>
              </a:rPr>
              <a:t>εξω</a:t>
            </a:r>
            <a:r>
              <a:rPr lang="el-GR" sz="2000" b="0" i="0" dirty="0">
                <a:solidFill>
                  <a:srgbClr val="444444"/>
                </a:solidFill>
                <a:effectLst/>
              </a:rPr>
              <a:t>-επαγγελματικούς ή μη συγγενών επαγγελμάτων. Αν κατά τη διδασκαλία του ή στα συγγράμματά του θέλει να χρησιμοποιήσει υλικό περιπτώσεων, φροντίζει οπωσδήποτε να κατοχυρωθεί η απόλυτη ανωνυμία τους.</a:t>
            </a:r>
          </a:p>
          <a:p>
            <a:pPr algn="just"/>
            <a:r>
              <a:rPr lang="el-GR" sz="2000" b="0" i="0" dirty="0">
                <a:solidFill>
                  <a:srgbClr val="444444"/>
                </a:solidFill>
                <a:effectLst/>
              </a:rPr>
              <a:t>Μεριμνά για τη διαφύλαξη της ασφάλειας του υλικού που κατέχει και αφορά τους πελάτες του, περιλαμβανομένων στοιχείων που διατηρεί σε ηλεκτρονικό υπολογιστή. Όταν δεν μπορεί να έχει πλήρη έλεγχο των κατοχυρωμένων στο αρχείο του πληροφοριών, κάνει διάκριση στις πληροφορίες που εισάγει ή κωδικοποιεί τις περιπτώσεις.</a:t>
            </a:r>
          </a:p>
          <a:p>
            <a:pPr algn="just"/>
            <a:r>
              <a:rPr lang="el-GR" sz="2000" dirty="0">
                <a:solidFill>
                  <a:srgbClr val="444444"/>
                </a:solidFill>
              </a:rPr>
              <a:t>Κ</a:t>
            </a:r>
            <a:r>
              <a:rPr lang="el-GR" sz="2000" b="0" i="0" dirty="0">
                <a:solidFill>
                  <a:srgbClr val="444444"/>
                </a:solidFill>
                <a:effectLst/>
              </a:rPr>
              <a:t>ατά την διεξαγωγή ερευνών, πληροφορεί τους εξεταζόμενους για τις πτυχές της έρευνας που πιθανώς να επηρέαζαν τη θέληση τους να συμμετέχουν σε αυτήν και δίνει εξηγήσεις σε θέματα που εγείρουν οι συμμετέχοντες. </a:t>
            </a:r>
          </a:p>
          <a:p>
            <a:pPr lvl="1" algn="just">
              <a:buFont typeface="Wingdings" panose="05000000000000000000" pitchFamily="2" charset="2"/>
              <a:buChar char="ü"/>
            </a:pPr>
            <a:r>
              <a:rPr lang="el-GR" sz="1800" b="0" i="0" dirty="0">
                <a:solidFill>
                  <a:srgbClr val="444444"/>
                </a:solidFill>
                <a:effectLst/>
              </a:rPr>
              <a:t>Σε περιπτώσεις παιδιών ή ατόμων που αδυνατούν να δώσουν τη συγκατάθεσή τους, πρέπει να ζητείται η συγκατάθεση του νόμιμου εκπροσώπου τους.</a:t>
            </a:r>
          </a:p>
          <a:p>
            <a:pPr lvl="1" algn="just">
              <a:buFont typeface="Wingdings" panose="05000000000000000000" pitchFamily="2" charset="2"/>
              <a:buChar char="ü"/>
            </a:pPr>
            <a:r>
              <a:rPr lang="el-GR" sz="1800" b="0" i="0" dirty="0">
                <a:solidFill>
                  <a:srgbClr val="444444"/>
                </a:solidFill>
                <a:effectLst/>
              </a:rPr>
              <a:t>Ο ερευνητής αναγνωρίζει το δικαίωμα στα συμμετέχοντα σε μια έρευνα υποκείμενα, να αποσυρθούν από την έρευνα, οποιαδήποτε στιγμή.</a:t>
            </a:r>
          </a:p>
          <a:p>
            <a:pPr algn="just"/>
            <a:r>
              <a:rPr lang="el-GR" sz="2000" b="0" i="0" dirty="0">
                <a:solidFill>
                  <a:srgbClr val="444444"/>
                </a:solidFill>
                <a:effectLst/>
              </a:rPr>
              <a:t> Ο ψυχολόγος αποφεύγει να επαναλάβει ψυχολογικές δοκιμασίες που έχουν ήδη γίνει από συνάδελφό του στο ίδιο πρόσωπο, πριν περάσει ένα εύλογο χρονικό διάστημα.</a:t>
            </a:r>
          </a:p>
          <a:p>
            <a:pPr algn="just">
              <a:spcBef>
                <a:spcPts val="0"/>
              </a:spcBef>
            </a:pPr>
            <a:endParaRPr lang="el-GR" dirty="0"/>
          </a:p>
        </p:txBody>
      </p:sp>
      <p:sp>
        <p:nvSpPr>
          <p:cNvPr id="4" name="Θέση αριθμού διαφάνειας 3">
            <a:extLst>
              <a:ext uri="{FF2B5EF4-FFF2-40B4-BE49-F238E27FC236}">
                <a16:creationId xmlns:a16="http://schemas.microsoft.com/office/drawing/2014/main" id="{C00EC8D3-1F11-ADE5-59AF-2F074AA7875A}"/>
              </a:ext>
            </a:extLst>
          </p:cNvPr>
          <p:cNvSpPr>
            <a:spLocks noGrp="1"/>
          </p:cNvSpPr>
          <p:nvPr>
            <p:ph type="sldNum" sz="quarter" idx="12"/>
          </p:nvPr>
        </p:nvSpPr>
        <p:spPr/>
        <p:txBody>
          <a:bodyPr/>
          <a:lstStyle/>
          <a:p>
            <a:fld id="{29A67EF4-6AD0-4895-A677-9D84EEBBB660}" type="slidenum">
              <a:rPr lang="el-GR" smtClean="0"/>
              <a:t>27</a:t>
            </a:fld>
            <a:endParaRPr lang="el-GR"/>
          </a:p>
        </p:txBody>
      </p:sp>
    </p:spTree>
    <p:extLst>
      <p:ext uri="{BB962C8B-B14F-4D97-AF65-F5344CB8AC3E}">
        <p14:creationId xmlns:p14="http://schemas.microsoft.com/office/powerpoint/2010/main" val="2672222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9F256802-C546-121B-4DA9-C60763A7CD7E}"/>
              </a:ext>
            </a:extLst>
          </p:cNvPr>
          <p:cNvSpPr>
            <a:spLocks noGrp="1"/>
          </p:cNvSpPr>
          <p:nvPr>
            <p:ph type="sldNum" sz="quarter" idx="12"/>
          </p:nvPr>
        </p:nvSpPr>
        <p:spPr/>
        <p:txBody>
          <a:bodyPr/>
          <a:lstStyle/>
          <a:p>
            <a:fld id="{29A67EF4-6AD0-4895-A677-9D84EEBBB660}" type="slidenum">
              <a:rPr lang="el-GR" smtClean="0"/>
              <a:t>28</a:t>
            </a:fld>
            <a:endParaRPr lang="el-GR"/>
          </a:p>
        </p:txBody>
      </p:sp>
      <p:sp>
        <p:nvSpPr>
          <p:cNvPr id="3" name="Θέση περιεχομένου 2">
            <a:extLst>
              <a:ext uri="{FF2B5EF4-FFF2-40B4-BE49-F238E27FC236}">
                <a16:creationId xmlns:a16="http://schemas.microsoft.com/office/drawing/2014/main" id="{6BD5A47E-036B-4020-969E-2ED50304CBBF}"/>
              </a:ext>
            </a:extLst>
          </p:cNvPr>
          <p:cNvSpPr>
            <a:spLocks noGrp="1"/>
          </p:cNvSpPr>
          <p:nvPr>
            <p:ph idx="4294967295"/>
          </p:nvPr>
        </p:nvSpPr>
        <p:spPr>
          <a:xfrm>
            <a:off x="878889" y="1757209"/>
            <a:ext cx="10724226" cy="3932237"/>
          </a:xfrm>
        </p:spPr>
        <p:txBody>
          <a:bodyPr/>
          <a:lstStyle/>
          <a:p>
            <a:pPr lvl="2" algn="ctr">
              <a:lnSpc>
                <a:spcPct val="150000"/>
              </a:lnSpc>
              <a:spcBef>
                <a:spcPts val="0"/>
              </a:spcBef>
              <a:buFont typeface="Courier New" panose="02070309020205020404" pitchFamily="49" charset="0"/>
              <a:buChar char="o"/>
            </a:pPr>
            <a:r>
              <a:rPr lang="el-GR" sz="3200" b="1" dirty="0">
                <a:solidFill>
                  <a:srgbClr val="002060"/>
                </a:solidFill>
                <a:latin typeface="+mj-lt"/>
                <a:ea typeface="Calibri" panose="020F0502020204030204" pitchFamily="34" charset="0"/>
                <a:cs typeface="Times New Roman" panose="02020603050405020304" pitchFamily="18" charset="0"/>
              </a:rPr>
              <a:t>Τεχνική «Σχέδιο» (Συστημική Διαλεκτική Προσέγγιση)</a:t>
            </a:r>
          </a:p>
          <a:p>
            <a:pPr lvl="2" algn="ctr">
              <a:lnSpc>
                <a:spcPct val="150000"/>
              </a:lnSpc>
              <a:spcBef>
                <a:spcPts val="0"/>
              </a:spcBef>
              <a:buFont typeface="Wingdings" panose="05000000000000000000" pitchFamily="2" charset="2"/>
              <a:buChar char="ü"/>
            </a:pPr>
            <a:r>
              <a:rPr lang="el-GR" sz="3200" b="1" dirty="0">
                <a:solidFill>
                  <a:srgbClr val="002060"/>
                </a:solidFill>
                <a:latin typeface="+mj-lt"/>
                <a:ea typeface="Calibri" panose="020F0502020204030204" pitchFamily="34" charset="0"/>
                <a:cs typeface="Times New Roman" panose="02020603050405020304" pitchFamily="18" charset="0"/>
              </a:rPr>
              <a:t>Ομαδική διεργασία</a:t>
            </a:r>
            <a:endParaRPr lang="el-GR" sz="3200" dirty="0">
              <a:solidFill>
                <a:srgbClr val="000000"/>
              </a:solidFill>
              <a:effectLst/>
              <a:latin typeface="+mj-lt"/>
              <a:ea typeface="Calibri" panose="020F0502020204030204" pitchFamily="34" charset="0"/>
            </a:endParaRPr>
          </a:p>
          <a:p>
            <a:endParaRPr lang="el-GR" dirty="0"/>
          </a:p>
        </p:txBody>
      </p:sp>
    </p:spTree>
    <p:extLst>
      <p:ext uri="{BB962C8B-B14F-4D97-AF65-F5344CB8AC3E}">
        <p14:creationId xmlns:p14="http://schemas.microsoft.com/office/powerpoint/2010/main" val="370300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124E35-EFAF-19DB-CA7F-F3EB579AE755}"/>
              </a:ext>
            </a:extLst>
          </p:cNvPr>
          <p:cNvSpPr>
            <a:spLocks noGrp="1"/>
          </p:cNvSpPr>
          <p:nvPr>
            <p:ph type="title"/>
          </p:nvPr>
        </p:nvSpPr>
        <p:spPr>
          <a:xfrm>
            <a:off x="1021655" y="400584"/>
            <a:ext cx="10058400" cy="760078"/>
          </a:xfrm>
        </p:spPr>
        <p:txBody>
          <a:bodyPr>
            <a:normAutofit/>
          </a:bodyPr>
          <a:lstStyle/>
          <a:p>
            <a:r>
              <a:rPr lang="el-GR" sz="3200" b="1" dirty="0"/>
              <a:t>Βιβλιογραφία</a:t>
            </a:r>
          </a:p>
        </p:txBody>
      </p:sp>
      <p:sp>
        <p:nvSpPr>
          <p:cNvPr id="3" name="Θέση περιεχομένου 2">
            <a:extLst>
              <a:ext uri="{FF2B5EF4-FFF2-40B4-BE49-F238E27FC236}">
                <a16:creationId xmlns:a16="http://schemas.microsoft.com/office/drawing/2014/main" id="{F2CC13F7-D154-7D1F-7E97-482310B2C2C8}"/>
              </a:ext>
            </a:extLst>
          </p:cNvPr>
          <p:cNvSpPr>
            <a:spLocks noGrp="1"/>
          </p:cNvSpPr>
          <p:nvPr>
            <p:ph idx="1"/>
          </p:nvPr>
        </p:nvSpPr>
        <p:spPr>
          <a:xfrm>
            <a:off x="889246" y="1009741"/>
            <a:ext cx="10058400" cy="5781676"/>
          </a:xfrm>
        </p:spPr>
        <p:txBody>
          <a:bodyPr>
            <a:normAutofit/>
          </a:bodyPr>
          <a:lstStyle/>
          <a:p>
            <a:pPr marL="0" marR="0" lvl="0" indent="0" algn="just">
              <a:spcBef>
                <a:spcPts val="0"/>
              </a:spcBef>
              <a:spcAft>
                <a:spcPts val="0"/>
              </a:spcAft>
              <a:buNone/>
            </a:pPr>
            <a:endParaRPr lang="el-GR" sz="1800" dirty="0">
              <a:solidFill>
                <a:srgbClr val="000000"/>
              </a:solidFill>
              <a:effectLst/>
              <a:latin typeface="Times New Roman" panose="02020603050405020304" pitchFamily="18" charset="0"/>
              <a:ea typeface="Calibri" panose="020F0502020204030204" pitchFamily="34" charset="0"/>
            </a:endParaRPr>
          </a:p>
          <a:p>
            <a:pPr marL="342900" indent="-342900" algn="just">
              <a:spcBef>
                <a:spcPts val="0"/>
              </a:spcBef>
              <a:buFont typeface="+mj-lt"/>
              <a:buAutoNum type="arabicPeriod"/>
            </a:pPr>
            <a:r>
              <a:rPr lang="el-GR" sz="2000" dirty="0"/>
              <a:t>Αναγνωστοπούλου, Τ. (</a:t>
            </a:r>
            <a:r>
              <a:rPr lang="el-GR" sz="2000" dirty="0" err="1"/>
              <a:t>επιμ</a:t>
            </a:r>
            <a:r>
              <a:rPr lang="el-GR" sz="2000" dirty="0"/>
              <a:t>). (2008). </a:t>
            </a:r>
            <a:r>
              <a:rPr lang="el-GR" sz="2000" i="0" dirty="0">
                <a:effectLst/>
              </a:rPr>
              <a:t>Ηθικά ζητήματα στην ψυχολογία (συλλογικό έργο). Αθήνα:  </a:t>
            </a:r>
            <a:r>
              <a:rPr lang="el-GR" sz="2000" i="0" dirty="0" err="1">
                <a:effectLst/>
              </a:rPr>
              <a:t>Ινστιτοήτο</a:t>
            </a:r>
            <a:r>
              <a:rPr lang="el-GR" sz="2000" i="0" dirty="0">
                <a:effectLst/>
              </a:rPr>
              <a:t> Ψυχολογίας και Υγείας.</a:t>
            </a:r>
            <a:r>
              <a:rPr lang="el-GR" sz="2000" b="1" i="0" dirty="0">
                <a:solidFill>
                  <a:srgbClr val="000077"/>
                </a:solidFill>
                <a:effectLst/>
              </a:rPr>
              <a:t> </a:t>
            </a:r>
            <a:endParaRPr lang="el-GR" sz="2000" b="1" i="0" dirty="0">
              <a:effectLst/>
            </a:endParaRPr>
          </a:p>
          <a:p>
            <a:pPr marL="342900" marR="0" lvl="0" indent="-342900" algn="just">
              <a:spcBef>
                <a:spcPts val="0"/>
              </a:spcBef>
              <a:spcAft>
                <a:spcPts val="0"/>
              </a:spcAft>
              <a:buFont typeface="+mj-lt"/>
              <a:buAutoNum type="arabicPeriod"/>
            </a:pPr>
            <a:r>
              <a:rPr lang="el-GR" sz="2000" dirty="0" err="1"/>
              <a:t>Δουζένης</a:t>
            </a:r>
            <a:r>
              <a:rPr lang="el-GR" sz="2000" dirty="0"/>
              <a:t>, Α. (2014). Ηθική και Δεοντολογία στην Ψυχική Υγεία. Αθήνα: Εκδόσεις Βήτα</a:t>
            </a:r>
            <a:endParaRPr lang="el-GR" sz="2000" dirty="0">
              <a:solidFill>
                <a:srgbClr val="000000"/>
              </a:solidFill>
              <a:effectLst/>
              <a:ea typeface="Calibri" panose="020F0502020204030204" pitchFamily="34" charset="0"/>
            </a:endParaRPr>
          </a:p>
          <a:p>
            <a:pPr marL="342900" marR="0" lvl="0" indent="-342900" algn="just">
              <a:spcBef>
                <a:spcPts val="0"/>
              </a:spcBef>
              <a:spcAft>
                <a:spcPts val="0"/>
              </a:spcAft>
              <a:buFont typeface="+mj-lt"/>
              <a:buAutoNum type="arabicPeriod"/>
            </a:pPr>
            <a:r>
              <a:rPr lang="en-US" sz="2000" dirty="0">
                <a:solidFill>
                  <a:srgbClr val="000000"/>
                </a:solidFill>
                <a:effectLst/>
                <a:ea typeface="Calibri" panose="020F0502020204030204" pitchFamily="34" charset="0"/>
              </a:rPr>
              <a:t>Foulkes, S.H. and Anthony E.J. (1957). Group Psychotherapy: The Psychoanalytic Approach. </a:t>
            </a:r>
            <a:r>
              <a:rPr lang="en-US" sz="2000" dirty="0" err="1">
                <a:solidFill>
                  <a:srgbClr val="000000"/>
                </a:solidFill>
                <a:effectLst/>
                <a:ea typeface="Calibri" panose="020F0502020204030204" pitchFamily="34" charset="0"/>
              </a:rPr>
              <a:t>Karnac</a:t>
            </a:r>
            <a:r>
              <a:rPr lang="en-US" sz="2000" dirty="0">
                <a:solidFill>
                  <a:srgbClr val="000000"/>
                </a:solidFill>
                <a:effectLst/>
                <a:ea typeface="Calibri" panose="020F0502020204030204" pitchFamily="34" charset="0"/>
              </a:rPr>
              <a:t> Books, 2003.</a:t>
            </a:r>
            <a:endParaRPr lang="el-GR" sz="2000" dirty="0">
              <a:solidFill>
                <a:srgbClr val="000000"/>
              </a:solidFill>
              <a:effectLst/>
              <a:ea typeface="Calibri" panose="020F0502020204030204" pitchFamily="34" charset="0"/>
            </a:endParaRPr>
          </a:p>
          <a:p>
            <a:pPr marL="342900" indent="-342900" algn="just">
              <a:spcBef>
                <a:spcPts val="0"/>
              </a:spcBef>
              <a:buFont typeface="+mj-lt"/>
              <a:buAutoNum type="arabicPeriod"/>
            </a:pPr>
            <a:r>
              <a:rPr lang="en-US" sz="2000" dirty="0" err="1"/>
              <a:t>Koocher</a:t>
            </a:r>
            <a:r>
              <a:rPr lang="en-US" sz="2000" dirty="0"/>
              <a:t>, G.P., &amp; Keith-Spiegel, P. (2016). Ethics in psychology and the mental health professions. New York: Oxford. </a:t>
            </a:r>
            <a:endParaRPr lang="el-GR" sz="2000" dirty="0"/>
          </a:p>
          <a:p>
            <a:pPr marL="342900" marR="0" lvl="0" indent="-342900" algn="just">
              <a:spcBef>
                <a:spcPts val="0"/>
              </a:spcBef>
              <a:spcAft>
                <a:spcPts val="0"/>
              </a:spcAft>
              <a:buFont typeface="+mj-lt"/>
              <a:buAutoNum type="arabicPeriod"/>
            </a:pPr>
            <a:r>
              <a:rPr lang="el-GR" sz="2000" kern="1200" dirty="0">
                <a:solidFill>
                  <a:srgbClr val="000000"/>
                </a:solidFill>
                <a:effectLst/>
                <a:ea typeface="+mn-ea"/>
                <a:cs typeface="Calibri" panose="020F0502020204030204" pitchFamily="34" charset="0"/>
              </a:rPr>
              <a:t>Πατρικίου, Α. (2021). </a:t>
            </a:r>
            <a:r>
              <a:rPr lang="el-GR" sz="2000" dirty="0">
                <a:solidFill>
                  <a:srgbClr val="000000"/>
                </a:solidFill>
                <a:effectLst/>
                <a:ea typeface="Calibri" panose="020F0502020204030204" pitchFamily="34" charset="0"/>
              </a:rPr>
              <a:t>Πορεία και Εξέλιξη της Ομαδικής Ψυχοθεραπείας Παιδιών και η Συνεισφορά της Ομαδικής Ανάλυσης. </a:t>
            </a:r>
            <a:r>
              <a:rPr lang="el-GR" sz="2000" kern="1200" dirty="0">
                <a:solidFill>
                  <a:srgbClr val="000000"/>
                </a:solidFill>
                <a:effectLst/>
                <a:ea typeface="+mn-ea"/>
                <a:cs typeface="Calibri" panose="020F0502020204030204" pitchFamily="34" charset="0"/>
              </a:rPr>
              <a:t>Εισήγηση στο εισαγωγικό σεμινάριο του ΕΔΟΑ 2022-23. </a:t>
            </a:r>
            <a:endParaRPr lang="el-GR" sz="2000" dirty="0">
              <a:solidFill>
                <a:srgbClr val="000000"/>
              </a:solidFill>
              <a:effectLst/>
              <a:ea typeface="Calibri" panose="020F0502020204030204" pitchFamily="34" charset="0"/>
            </a:endParaRPr>
          </a:p>
          <a:p>
            <a:pPr marL="342900" marR="0" lvl="0" indent="-342900" algn="just">
              <a:spcBef>
                <a:spcPts val="0"/>
              </a:spcBef>
              <a:spcAft>
                <a:spcPts val="0"/>
              </a:spcAft>
              <a:buFont typeface="+mj-lt"/>
              <a:buAutoNum type="arabicPeriod"/>
            </a:pPr>
            <a:r>
              <a:rPr lang="el-GR" sz="2000" kern="1200" dirty="0">
                <a:solidFill>
                  <a:srgbClr val="000000"/>
                </a:solidFill>
                <a:effectLst/>
                <a:ea typeface="+mn-ea"/>
                <a:cs typeface="Calibri" panose="020F0502020204030204" pitchFamily="34" charset="0"/>
              </a:rPr>
              <a:t>Σκαλή, Θ., </a:t>
            </a:r>
            <a:r>
              <a:rPr lang="el-GR" sz="2000" kern="1200" dirty="0" err="1">
                <a:solidFill>
                  <a:srgbClr val="000000"/>
                </a:solidFill>
                <a:effectLst/>
                <a:ea typeface="+mn-ea"/>
                <a:cs typeface="Calibri" panose="020F0502020204030204" pitchFamily="34" charset="0"/>
              </a:rPr>
              <a:t>Μωρόγιαννης</a:t>
            </a:r>
            <a:r>
              <a:rPr lang="el-GR" sz="2000" kern="1200" dirty="0">
                <a:solidFill>
                  <a:srgbClr val="000000"/>
                </a:solidFill>
                <a:effectLst/>
                <a:ea typeface="+mn-ea"/>
                <a:cs typeface="Calibri" panose="020F0502020204030204" pitchFamily="34" charset="0"/>
              </a:rPr>
              <a:t>, Κ. (</a:t>
            </a:r>
            <a:r>
              <a:rPr lang="el-GR" sz="2000" kern="1200" dirty="0" err="1">
                <a:solidFill>
                  <a:srgbClr val="000000"/>
                </a:solidFill>
                <a:effectLst/>
                <a:ea typeface="+mn-ea"/>
                <a:cs typeface="Calibri" panose="020F0502020204030204" pitchFamily="34" charset="0"/>
              </a:rPr>
              <a:t>επιμ</a:t>
            </a:r>
            <a:r>
              <a:rPr lang="el-GR" sz="2000" kern="1200" dirty="0">
                <a:solidFill>
                  <a:srgbClr val="000000"/>
                </a:solidFill>
                <a:effectLst/>
                <a:ea typeface="+mn-ea"/>
                <a:cs typeface="Calibri" panose="020F0502020204030204" pitchFamily="34" charset="0"/>
              </a:rPr>
              <a:t>.). (2021). Ομαδική Ψυχοθεραπεία και Διαπροσωπική Νευροβιολογία  Αθήνα: Τόπος.  </a:t>
            </a:r>
          </a:p>
          <a:p>
            <a:pPr marL="342900" indent="-342900" algn="just">
              <a:spcBef>
                <a:spcPts val="0"/>
              </a:spcBef>
              <a:buFont typeface="+mj-lt"/>
              <a:buAutoNum type="arabicPeriod"/>
            </a:pPr>
            <a:r>
              <a:rPr lang="el-GR" sz="2000" kern="1200" dirty="0" err="1">
                <a:solidFill>
                  <a:srgbClr val="000000"/>
                </a:solidFill>
                <a:effectLst/>
                <a:ea typeface="+mn-ea"/>
                <a:cs typeface="Calibri" panose="020F0502020204030204" pitchFamily="34" charset="0"/>
              </a:rPr>
              <a:t>Σκόνδρας</a:t>
            </a:r>
            <a:r>
              <a:rPr lang="el-GR" sz="2000" dirty="0">
                <a:solidFill>
                  <a:srgbClr val="000000"/>
                </a:solidFill>
                <a:cs typeface="Calibri" panose="020F0502020204030204" pitchFamily="34" charset="0"/>
              </a:rPr>
              <a:t>, μ. (2022). Ειδικοί Ομαδικοί Αναλυτικοί παράγοντες. </a:t>
            </a:r>
            <a:r>
              <a:rPr lang="el-GR" sz="2000" kern="1200" dirty="0">
                <a:solidFill>
                  <a:srgbClr val="000000"/>
                </a:solidFill>
                <a:effectLst/>
                <a:ea typeface="+mn-ea"/>
                <a:cs typeface="Calibri" panose="020F0502020204030204" pitchFamily="34" charset="0"/>
              </a:rPr>
              <a:t>Εισήγηση στο εισαγωγικό σεμινάριο του ΕΔΟΑ 2022-23. </a:t>
            </a:r>
          </a:p>
          <a:p>
            <a:pPr marL="342900" indent="-342900" algn="just">
              <a:spcBef>
                <a:spcPts val="0"/>
              </a:spcBef>
              <a:buFont typeface="+mj-lt"/>
              <a:buAutoNum type="arabicPeriod"/>
            </a:pPr>
            <a:endParaRPr lang="el-GR" sz="2100" dirty="0">
              <a:effectLst/>
              <a:ea typeface="Times New Roman" panose="02020603050405020304" pitchFamily="18" charset="0"/>
            </a:endParaRPr>
          </a:p>
          <a:p>
            <a:pPr marL="45720" marR="0" indent="0" algn="just">
              <a:spcBef>
                <a:spcPts val="0"/>
              </a:spcBef>
              <a:spcAft>
                <a:spcPts val="0"/>
              </a:spcAft>
              <a:buNone/>
            </a:pPr>
            <a:r>
              <a:rPr lang="el-GR" sz="2100" b="1" i="1" dirty="0">
                <a:effectLst/>
                <a:ea typeface="Times New Roman" panose="02020603050405020304" pitchFamily="18" charset="0"/>
                <a:cs typeface="Times New Roman" panose="02020603050405020304" pitchFamily="18" charset="0"/>
              </a:rPr>
              <a:t> </a:t>
            </a:r>
            <a:r>
              <a:rPr lang="el-GR" sz="2100" b="1" dirty="0"/>
              <a:t> </a:t>
            </a:r>
            <a:endParaRPr lang="el-GR" sz="1900" dirty="0"/>
          </a:p>
        </p:txBody>
      </p:sp>
      <p:sp>
        <p:nvSpPr>
          <p:cNvPr id="4" name="Θέση αριθμού διαφάνειας 3">
            <a:extLst>
              <a:ext uri="{FF2B5EF4-FFF2-40B4-BE49-F238E27FC236}">
                <a16:creationId xmlns:a16="http://schemas.microsoft.com/office/drawing/2014/main" id="{E2984F51-69AB-4D86-2C66-8D10AB94A453}"/>
              </a:ext>
            </a:extLst>
          </p:cNvPr>
          <p:cNvSpPr>
            <a:spLocks noGrp="1"/>
          </p:cNvSpPr>
          <p:nvPr>
            <p:ph type="sldNum" sz="quarter" idx="12"/>
          </p:nvPr>
        </p:nvSpPr>
        <p:spPr/>
        <p:txBody>
          <a:bodyPr/>
          <a:lstStyle/>
          <a:p>
            <a:fld id="{29A67EF4-6AD0-4895-A677-9D84EEBBB660}" type="slidenum">
              <a:rPr lang="el-GR" smtClean="0"/>
              <a:t>29</a:t>
            </a:fld>
            <a:endParaRPr lang="el-GR"/>
          </a:p>
        </p:txBody>
      </p:sp>
    </p:spTree>
    <p:extLst>
      <p:ext uri="{BB962C8B-B14F-4D97-AF65-F5344CB8AC3E}">
        <p14:creationId xmlns:p14="http://schemas.microsoft.com/office/powerpoint/2010/main" val="1924664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9E62B-8E4E-E5A6-8F92-606392125609}"/>
              </a:ext>
            </a:extLst>
          </p:cNvPr>
          <p:cNvSpPr>
            <a:spLocks noGrp="1"/>
          </p:cNvSpPr>
          <p:nvPr>
            <p:ph type="title"/>
          </p:nvPr>
        </p:nvSpPr>
        <p:spPr/>
        <p:txBody>
          <a:bodyPr>
            <a:normAutofit/>
          </a:bodyPr>
          <a:lstStyle/>
          <a:p>
            <a:r>
              <a:rPr lang="el-GR" sz="3200" dirty="0"/>
              <a:t>Δομή χρόνου και μαθήματος </a:t>
            </a:r>
          </a:p>
        </p:txBody>
      </p:sp>
      <p:sp>
        <p:nvSpPr>
          <p:cNvPr id="5" name="Θέση περιεχομένου 4">
            <a:extLst>
              <a:ext uri="{FF2B5EF4-FFF2-40B4-BE49-F238E27FC236}">
                <a16:creationId xmlns:a16="http://schemas.microsoft.com/office/drawing/2014/main" id="{3A9B980A-3144-8C87-B68B-150EC7DADCA0}"/>
              </a:ext>
            </a:extLst>
          </p:cNvPr>
          <p:cNvSpPr>
            <a:spLocks noGrp="1"/>
          </p:cNvSpPr>
          <p:nvPr>
            <p:ph sz="half" idx="2"/>
          </p:nvPr>
        </p:nvSpPr>
        <p:spPr>
          <a:xfrm>
            <a:off x="446843" y="2283914"/>
            <a:ext cx="4167977" cy="3200400"/>
          </a:xfrm>
        </p:spPr>
        <p:txBody>
          <a:bodyPr>
            <a:normAutofit/>
          </a:bodyPr>
          <a:lstStyle/>
          <a:p>
            <a:pPr indent="90170" algn="ctr"/>
            <a:r>
              <a:rPr lang="el-GR" sz="2400" b="1" i="0" dirty="0">
                <a:solidFill>
                  <a:srgbClr val="000000"/>
                </a:solidFill>
                <a:effectLst/>
                <a:latin typeface="+mj-lt"/>
              </a:rPr>
              <a:t>15:30 – 17.00</a:t>
            </a:r>
          </a:p>
          <a:p>
            <a:pPr indent="90170" algn="ctr"/>
            <a:r>
              <a:rPr lang="el-GR" sz="2400" b="1" i="0" dirty="0">
                <a:solidFill>
                  <a:srgbClr val="FF0000"/>
                </a:solidFill>
                <a:effectLst/>
                <a:latin typeface="+mj-lt"/>
              </a:rPr>
              <a:t>Διάλειμμα: 17:00-17:15</a:t>
            </a:r>
          </a:p>
          <a:p>
            <a:pPr indent="90170" algn="ctr"/>
            <a:endParaRPr lang="el-GR" sz="2400" b="1" i="0" dirty="0">
              <a:solidFill>
                <a:srgbClr val="000000"/>
              </a:solidFill>
              <a:effectLst/>
              <a:latin typeface="+mj-lt"/>
            </a:endParaRPr>
          </a:p>
          <a:p>
            <a:pPr indent="90170" algn="ctr"/>
            <a:r>
              <a:rPr lang="el-GR" sz="2400" b="1" i="0" dirty="0">
                <a:solidFill>
                  <a:srgbClr val="000000"/>
                </a:solidFill>
                <a:effectLst/>
                <a:latin typeface="+mj-lt"/>
              </a:rPr>
              <a:t>17.15-18.45</a:t>
            </a:r>
          </a:p>
          <a:p>
            <a:pPr indent="90170" algn="ctr"/>
            <a:r>
              <a:rPr lang="el-GR" sz="2400" b="1" i="0" dirty="0">
                <a:solidFill>
                  <a:srgbClr val="FF0000"/>
                </a:solidFill>
                <a:effectLst/>
                <a:latin typeface="+mj-lt"/>
              </a:rPr>
              <a:t>Διάλειμμα: 18:45-19:00</a:t>
            </a:r>
          </a:p>
          <a:p>
            <a:pPr indent="90170" algn="ctr"/>
            <a:r>
              <a:rPr lang="el-GR" sz="2400" b="1" i="0" dirty="0">
                <a:solidFill>
                  <a:srgbClr val="000000"/>
                </a:solidFill>
                <a:effectLst/>
                <a:latin typeface="+mj-lt"/>
              </a:rPr>
              <a:t>1</a:t>
            </a:r>
            <a:r>
              <a:rPr lang="el-GR" sz="2400" b="1" dirty="0">
                <a:solidFill>
                  <a:srgbClr val="000000"/>
                </a:solidFill>
                <a:latin typeface="+mj-lt"/>
              </a:rPr>
              <a:t>9</a:t>
            </a:r>
            <a:r>
              <a:rPr lang="el-GR" sz="2400" b="1" i="0" dirty="0">
                <a:solidFill>
                  <a:srgbClr val="000000"/>
                </a:solidFill>
                <a:effectLst/>
                <a:latin typeface="+mj-lt"/>
              </a:rPr>
              <a:t>.00-</a:t>
            </a:r>
            <a:r>
              <a:rPr lang="el-GR" sz="2400" b="1" dirty="0">
                <a:solidFill>
                  <a:srgbClr val="000000"/>
                </a:solidFill>
                <a:latin typeface="+mj-lt"/>
              </a:rPr>
              <a:t>20</a:t>
            </a:r>
            <a:r>
              <a:rPr lang="el-GR" sz="2400" b="1" i="0" dirty="0">
                <a:solidFill>
                  <a:srgbClr val="000000"/>
                </a:solidFill>
                <a:effectLst/>
                <a:latin typeface="+mj-lt"/>
              </a:rPr>
              <a:t>:30</a:t>
            </a:r>
          </a:p>
          <a:p>
            <a:endParaRPr lang="el-GR" dirty="0"/>
          </a:p>
        </p:txBody>
      </p:sp>
      <p:sp>
        <p:nvSpPr>
          <p:cNvPr id="7" name="Θέση κειμένου 6">
            <a:extLst>
              <a:ext uri="{FF2B5EF4-FFF2-40B4-BE49-F238E27FC236}">
                <a16:creationId xmlns:a16="http://schemas.microsoft.com/office/drawing/2014/main" id="{AB8A404B-79CE-F0F1-FF99-BC353B605D78}"/>
              </a:ext>
            </a:extLst>
          </p:cNvPr>
          <p:cNvSpPr>
            <a:spLocks noGrp="1"/>
          </p:cNvSpPr>
          <p:nvPr>
            <p:ph type="body" sz="quarter" idx="3"/>
          </p:nvPr>
        </p:nvSpPr>
        <p:spPr>
          <a:xfrm>
            <a:off x="5171078" y="1643834"/>
            <a:ext cx="4754880" cy="640080"/>
          </a:xfrm>
        </p:spPr>
        <p:txBody>
          <a:bodyPr>
            <a:normAutofit/>
          </a:bodyPr>
          <a:lstStyle/>
          <a:p>
            <a:r>
              <a:rPr lang="el-GR" sz="2800" b="1" dirty="0"/>
              <a:t> </a:t>
            </a:r>
            <a:r>
              <a:rPr lang="el-GR" sz="2800" b="1" dirty="0">
                <a:solidFill>
                  <a:schemeClr val="tx1"/>
                </a:solidFill>
              </a:rPr>
              <a:t> </a:t>
            </a:r>
          </a:p>
        </p:txBody>
      </p:sp>
      <p:sp>
        <p:nvSpPr>
          <p:cNvPr id="6" name="Θέση περιεχομένου 5">
            <a:extLst>
              <a:ext uri="{FF2B5EF4-FFF2-40B4-BE49-F238E27FC236}">
                <a16:creationId xmlns:a16="http://schemas.microsoft.com/office/drawing/2014/main" id="{911FD1E5-980E-78B9-DA9C-A80227FD4096}"/>
              </a:ext>
            </a:extLst>
          </p:cNvPr>
          <p:cNvSpPr>
            <a:spLocks noGrp="1"/>
          </p:cNvSpPr>
          <p:nvPr>
            <p:ph sz="quarter" idx="4"/>
          </p:nvPr>
        </p:nvSpPr>
        <p:spPr>
          <a:xfrm>
            <a:off x="4696287" y="1731145"/>
            <a:ext cx="7048870" cy="4739421"/>
          </a:xfrm>
        </p:spPr>
        <p:txBody>
          <a:bodyPr>
            <a:normAutofit/>
          </a:bodyPr>
          <a:lstStyle/>
          <a:p>
            <a:pPr marL="274320" lvl="1" indent="0">
              <a:lnSpc>
                <a:spcPct val="150000"/>
              </a:lnSpc>
              <a:spcBef>
                <a:spcPts val="0"/>
              </a:spcBef>
              <a:buNone/>
            </a:pPr>
            <a:r>
              <a:rPr lang="el-GR" sz="2400" b="1" dirty="0">
                <a:solidFill>
                  <a:srgbClr val="000000"/>
                </a:solidFill>
                <a:ea typeface="Calibri" panose="020F0502020204030204" pitchFamily="34" charset="0"/>
                <a:cs typeface="Times New Roman" panose="02020603050405020304" pitchFamily="18" charset="0"/>
              </a:rPr>
              <a:t>6</a:t>
            </a:r>
            <a:r>
              <a:rPr lang="el-GR" sz="2400" b="1" baseline="30000" dirty="0">
                <a:solidFill>
                  <a:srgbClr val="000000"/>
                </a:solidFill>
                <a:ea typeface="Calibri" panose="020F0502020204030204" pitchFamily="34" charset="0"/>
                <a:cs typeface="Times New Roman" panose="02020603050405020304" pitchFamily="18" charset="0"/>
              </a:rPr>
              <a:t>ο </a:t>
            </a:r>
            <a:r>
              <a:rPr lang="el-GR" sz="2400" b="1" baseline="30000" dirty="0">
                <a:solidFill>
                  <a:srgbClr val="000000"/>
                </a:solidFill>
                <a:latin typeface="+mj-lt"/>
                <a:ea typeface="Calibri" panose="020F0502020204030204" pitchFamily="34" charset="0"/>
                <a:cs typeface="Times New Roman" panose="02020603050405020304" pitchFamily="18" charset="0"/>
              </a:rPr>
              <a:t>- </a:t>
            </a:r>
            <a:r>
              <a:rPr lang="en-US" sz="2400" b="1" dirty="0">
                <a:solidFill>
                  <a:srgbClr val="002060"/>
                </a:solidFill>
                <a:effectLst/>
                <a:latin typeface="+mj-lt"/>
                <a:ea typeface="Calibri" panose="020F0502020204030204" pitchFamily="34" charset="0"/>
              </a:rPr>
              <a:t>E</a:t>
            </a:r>
            <a:r>
              <a:rPr lang="el-GR" sz="2400" b="1" dirty="0">
                <a:solidFill>
                  <a:srgbClr val="002060"/>
                </a:solidFill>
                <a:effectLst/>
                <a:latin typeface="+mj-lt"/>
                <a:ea typeface="Calibri" panose="020F0502020204030204" pitchFamily="34" charset="0"/>
              </a:rPr>
              <a:t>ιδικοί ομαδικοί (θεραπευτικοί) παράγοντες</a:t>
            </a:r>
          </a:p>
          <a:p>
            <a:pPr marL="548640" lvl="2" indent="0">
              <a:lnSpc>
                <a:spcPct val="150000"/>
              </a:lnSpc>
              <a:spcBef>
                <a:spcPts val="0"/>
              </a:spcBef>
              <a:buNone/>
            </a:pPr>
            <a:r>
              <a:rPr lang="el-GR" sz="2400" b="1" dirty="0">
                <a:solidFill>
                  <a:srgbClr val="002060"/>
                </a:solidFill>
                <a:latin typeface="+mj-lt"/>
                <a:ea typeface="Calibri" panose="020F0502020204030204" pitchFamily="34" charset="0"/>
              </a:rPr>
              <a:t>- Ε</a:t>
            </a:r>
            <a:r>
              <a:rPr lang="el-GR" sz="2400" b="1" dirty="0">
                <a:solidFill>
                  <a:srgbClr val="002060"/>
                </a:solidFill>
                <a:effectLst/>
                <a:latin typeface="+mj-lt"/>
                <a:ea typeface="Calibri" panose="020F0502020204030204" pitchFamily="34" charset="0"/>
              </a:rPr>
              <a:t>φαρμογές Ομάδας σε διαφορετικά </a:t>
            </a:r>
            <a:r>
              <a:rPr lang="el-GR" sz="2400" b="1" dirty="0">
                <a:solidFill>
                  <a:srgbClr val="002060"/>
                </a:solidFill>
                <a:effectLst/>
                <a:latin typeface="+mj-lt"/>
                <a:ea typeface="Times New Roman" panose="02020603050405020304" pitchFamily="18" charset="0"/>
                <a:cs typeface="Times New Roman" panose="02020603050405020304" pitchFamily="18" charset="0"/>
              </a:rPr>
              <a:t>πλαίσια    </a:t>
            </a:r>
          </a:p>
          <a:p>
            <a:pPr marL="274320" lvl="1" indent="0">
              <a:lnSpc>
                <a:spcPct val="150000"/>
              </a:lnSpc>
              <a:spcBef>
                <a:spcPts val="0"/>
              </a:spcBef>
              <a:buNone/>
            </a:pPr>
            <a:r>
              <a:rPr lang="el-GR" sz="2400" b="1" dirty="0">
                <a:solidFill>
                  <a:srgbClr val="002060"/>
                </a:solidFill>
                <a:latin typeface="+mj-lt"/>
                <a:ea typeface="Times New Roman" panose="02020603050405020304" pitchFamily="18" charset="0"/>
                <a:cs typeface="Times New Roman" panose="02020603050405020304" pitchFamily="18" charset="0"/>
              </a:rPr>
              <a:t>     </a:t>
            </a:r>
            <a:r>
              <a:rPr lang="el-GR" sz="2400" b="1" i="1" dirty="0">
                <a:solidFill>
                  <a:srgbClr val="002060"/>
                </a:solidFill>
                <a:effectLst/>
                <a:latin typeface="+mj-lt"/>
                <a:ea typeface="Times New Roman" panose="02020603050405020304" pitchFamily="18" charset="0"/>
                <a:cs typeface="Times New Roman" panose="02020603050405020304" pitchFamily="18" charset="0"/>
              </a:rPr>
              <a:t>(συνέχεια 5</a:t>
            </a:r>
            <a:r>
              <a:rPr lang="el-GR" sz="2400" b="1" i="1" baseline="30000" dirty="0">
                <a:solidFill>
                  <a:srgbClr val="002060"/>
                </a:solidFill>
                <a:effectLst/>
                <a:latin typeface="+mj-lt"/>
                <a:ea typeface="Times New Roman" panose="02020603050405020304" pitchFamily="18" charset="0"/>
                <a:cs typeface="Times New Roman" panose="02020603050405020304" pitchFamily="18" charset="0"/>
              </a:rPr>
              <a:t>ου</a:t>
            </a:r>
            <a:r>
              <a:rPr lang="el-GR" sz="2400" b="1" i="1" baseline="30000" dirty="0">
                <a:solidFill>
                  <a:srgbClr val="002060"/>
                </a:solidFill>
                <a:latin typeface="+mj-lt"/>
                <a:ea typeface="Times New Roman" panose="02020603050405020304" pitchFamily="18" charset="0"/>
                <a:cs typeface="Times New Roman" panose="02020603050405020304" pitchFamily="18" charset="0"/>
              </a:rPr>
              <a:t> </a:t>
            </a:r>
            <a:r>
              <a:rPr lang="el-GR" sz="2400" b="1" i="1" dirty="0">
                <a:solidFill>
                  <a:srgbClr val="002060"/>
                </a:solidFill>
                <a:effectLst/>
                <a:latin typeface="+mj-lt"/>
                <a:ea typeface="Times New Roman" panose="02020603050405020304" pitchFamily="18" charset="0"/>
                <a:cs typeface="Times New Roman" panose="02020603050405020304" pitchFamily="18" charset="0"/>
              </a:rPr>
              <a:t>μαθήματος)</a:t>
            </a:r>
          </a:p>
          <a:p>
            <a:pPr marL="548640" lvl="2" indent="0">
              <a:lnSpc>
                <a:spcPct val="150000"/>
              </a:lnSpc>
              <a:spcBef>
                <a:spcPts val="0"/>
              </a:spcBef>
              <a:buNone/>
            </a:pPr>
            <a:r>
              <a:rPr lang="el-GR" sz="2400" b="1" dirty="0">
                <a:solidFill>
                  <a:srgbClr val="002060"/>
                </a:solidFill>
                <a:latin typeface="+mj-lt"/>
                <a:ea typeface="Times New Roman" panose="02020603050405020304" pitchFamily="18" charset="0"/>
                <a:cs typeface="Times New Roman" panose="02020603050405020304" pitchFamily="18" charset="0"/>
              </a:rPr>
              <a:t>- </a:t>
            </a:r>
            <a:r>
              <a:rPr lang="el-GR" sz="2400" b="1" dirty="0">
                <a:effectLst/>
                <a:latin typeface="+mj-lt"/>
                <a:ea typeface="Times New Roman" panose="02020603050405020304" pitchFamily="18" charset="0"/>
                <a:cs typeface="Times New Roman" panose="02020603050405020304" pitchFamily="18" charset="0"/>
              </a:rPr>
              <a:t>Ζητήματα ηθικής και δεοντολογίας στην ομαδική συμβουλευτική</a:t>
            </a:r>
            <a:endParaRPr lang="el-GR" sz="2400" b="1" dirty="0">
              <a:solidFill>
                <a:srgbClr val="002060"/>
              </a:solidFill>
              <a:effectLst/>
              <a:latin typeface="+mj-lt"/>
              <a:ea typeface="Times New Roman" panose="02020603050405020304" pitchFamily="18" charset="0"/>
              <a:cs typeface="Times New Roman" panose="02020603050405020304" pitchFamily="18" charset="0"/>
            </a:endParaRPr>
          </a:p>
          <a:p>
            <a:pPr lvl="2">
              <a:lnSpc>
                <a:spcPct val="150000"/>
              </a:lnSpc>
              <a:spcBef>
                <a:spcPts val="0"/>
              </a:spcBef>
              <a:buFontTx/>
              <a:buChar char="-"/>
            </a:pPr>
            <a:r>
              <a:rPr lang="el-GR" sz="2400" b="1" dirty="0">
                <a:solidFill>
                  <a:srgbClr val="002060"/>
                </a:solidFill>
                <a:latin typeface="+mj-lt"/>
                <a:ea typeface="Calibri" panose="020F0502020204030204" pitchFamily="34" charset="0"/>
                <a:cs typeface="Times New Roman" panose="02020603050405020304" pitchFamily="18" charset="0"/>
              </a:rPr>
              <a:t>Τεχνική «Σχέδιο» (Συστημική Διαλεκτική Προσέγγιση)</a:t>
            </a:r>
          </a:p>
          <a:p>
            <a:pPr lvl="3">
              <a:lnSpc>
                <a:spcPct val="150000"/>
              </a:lnSpc>
              <a:spcBef>
                <a:spcPts val="0"/>
              </a:spcBef>
              <a:buFont typeface="Wingdings" panose="05000000000000000000" pitchFamily="2" charset="2"/>
              <a:buChar char="ü"/>
            </a:pPr>
            <a:r>
              <a:rPr lang="el-GR" sz="2400" b="1" dirty="0">
                <a:solidFill>
                  <a:srgbClr val="002060"/>
                </a:solidFill>
                <a:latin typeface="+mj-lt"/>
                <a:ea typeface="Calibri" panose="020F0502020204030204" pitchFamily="34" charset="0"/>
                <a:cs typeface="Times New Roman" panose="02020603050405020304" pitchFamily="18" charset="0"/>
              </a:rPr>
              <a:t>Ομαδική διεργασία</a:t>
            </a:r>
            <a:endParaRPr lang="el-GR" sz="2400" dirty="0">
              <a:solidFill>
                <a:srgbClr val="000000"/>
              </a:solidFill>
              <a:effectLst/>
              <a:latin typeface="+mj-lt"/>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endParaRPr lang="el-GR" sz="2200" dirty="0">
              <a:solidFill>
                <a:srgbClr val="000000"/>
              </a:solidFill>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D160B577-DA02-8C23-59CB-CE8629D1D108}"/>
              </a:ext>
            </a:extLst>
          </p:cNvPr>
          <p:cNvSpPr>
            <a:spLocks noGrp="1"/>
          </p:cNvSpPr>
          <p:nvPr>
            <p:ph type="sldNum" sz="quarter" idx="12"/>
          </p:nvPr>
        </p:nvSpPr>
        <p:spPr/>
        <p:txBody>
          <a:bodyPr/>
          <a:lstStyle/>
          <a:p>
            <a:fld id="{29A67EF4-6AD0-4895-A677-9D84EEBBB660}" type="slidenum">
              <a:rPr lang="el-GR" smtClean="0"/>
              <a:t>3</a:t>
            </a:fld>
            <a:endParaRPr lang="el-GR"/>
          </a:p>
        </p:txBody>
      </p:sp>
    </p:spTree>
    <p:extLst>
      <p:ext uri="{BB962C8B-B14F-4D97-AF65-F5344CB8AC3E}">
        <p14:creationId xmlns:p14="http://schemas.microsoft.com/office/powerpoint/2010/main" val="4121220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124E35-EFAF-19DB-CA7F-F3EB579AE755}"/>
              </a:ext>
            </a:extLst>
          </p:cNvPr>
          <p:cNvSpPr>
            <a:spLocks noGrp="1"/>
          </p:cNvSpPr>
          <p:nvPr>
            <p:ph type="title"/>
          </p:nvPr>
        </p:nvSpPr>
        <p:spPr>
          <a:xfrm>
            <a:off x="1021655" y="400584"/>
            <a:ext cx="10058400" cy="760078"/>
          </a:xfrm>
        </p:spPr>
        <p:txBody>
          <a:bodyPr>
            <a:normAutofit/>
          </a:bodyPr>
          <a:lstStyle/>
          <a:p>
            <a:r>
              <a:rPr lang="el-GR" sz="3200" b="1"/>
              <a:t> Κώδικες </a:t>
            </a:r>
            <a:r>
              <a:rPr lang="el-GR" sz="3200" b="1" dirty="0"/>
              <a:t>δεοντολογίας</a:t>
            </a:r>
          </a:p>
        </p:txBody>
      </p:sp>
      <p:sp>
        <p:nvSpPr>
          <p:cNvPr id="3" name="Θέση περιεχομένου 2">
            <a:extLst>
              <a:ext uri="{FF2B5EF4-FFF2-40B4-BE49-F238E27FC236}">
                <a16:creationId xmlns:a16="http://schemas.microsoft.com/office/drawing/2014/main" id="{F2CC13F7-D154-7D1F-7E97-482310B2C2C8}"/>
              </a:ext>
            </a:extLst>
          </p:cNvPr>
          <p:cNvSpPr>
            <a:spLocks noGrp="1"/>
          </p:cNvSpPr>
          <p:nvPr>
            <p:ph idx="1"/>
          </p:nvPr>
        </p:nvSpPr>
        <p:spPr>
          <a:xfrm>
            <a:off x="889246" y="1009741"/>
            <a:ext cx="10058400" cy="5781676"/>
          </a:xfrm>
        </p:spPr>
        <p:txBody>
          <a:bodyPr>
            <a:normAutofit/>
          </a:bodyPr>
          <a:lstStyle/>
          <a:p>
            <a:pPr marL="0" indent="0" algn="just">
              <a:spcBef>
                <a:spcPts val="0"/>
              </a:spcBef>
              <a:buNone/>
            </a:pPr>
            <a:endParaRPr lang="el-GR" sz="2100" kern="1200" dirty="0">
              <a:solidFill>
                <a:srgbClr val="000000"/>
              </a:solidFill>
              <a:effectLst/>
              <a:ea typeface="+mn-ea"/>
              <a:cs typeface="Calibri" panose="020F0502020204030204" pitchFamily="34" charset="0"/>
            </a:endParaRPr>
          </a:p>
          <a:p>
            <a:pPr marL="388620" marR="0" indent="-342900" algn="just">
              <a:spcBef>
                <a:spcPts val="0"/>
              </a:spcBef>
              <a:spcAft>
                <a:spcPts val="0"/>
              </a:spcAft>
              <a:buFont typeface="Courier New" panose="02070309020205020404" pitchFamily="49" charset="0"/>
              <a:buChar char="o"/>
            </a:pPr>
            <a:r>
              <a:rPr lang="en-US" sz="2000" b="1" dirty="0"/>
              <a:t>American Group Psychotherapy Association- AGPA and International Group Psychotherapy- Association – IGPA</a:t>
            </a:r>
            <a:r>
              <a:rPr lang="el-GR" sz="2000" b="1" dirty="0"/>
              <a:t> -</a:t>
            </a:r>
            <a:r>
              <a:rPr lang="en-US" sz="2000" b="1" i="0" dirty="0">
                <a:effectLst/>
              </a:rPr>
              <a:t>AGPA and IBCGP Guidelines for Ethics</a:t>
            </a:r>
          </a:p>
          <a:p>
            <a:pPr marL="0" indent="0" algn="ctr">
              <a:buNone/>
            </a:pPr>
            <a:r>
              <a:rPr lang="en-US" sz="2000" b="1" dirty="0">
                <a:solidFill>
                  <a:srgbClr val="0070C0"/>
                </a:solidFill>
              </a:rPr>
              <a:t>AGPA- </a:t>
            </a:r>
            <a:r>
              <a:rPr lang="en-US" sz="2000" b="1" dirty="0">
                <a:solidFill>
                  <a:srgbClr val="0070C0"/>
                </a:solidFill>
                <a:hlinkClick r:id="rId2"/>
              </a:rPr>
              <a:t>https://agpa.org/home/practice-resources/ethics-in-group-therapy</a:t>
            </a:r>
            <a:endParaRPr lang="en-US" sz="2000" b="1" dirty="0">
              <a:solidFill>
                <a:srgbClr val="0070C0"/>
              </a:solidFill>
            </a:endParaRPr>
          </a:p>
          <a:p>
            <a:pPr algn="ctr"/>
            <a:r>
              <a:rPr lang="el-GR" sz="2000" b="1" dirty="0"/>
              <a:t>E</a:t>
            </a:r>
            <a:r>
              <a:rPr lang="en-US" sz="2000" b="1" dirty="0" err="1"/>
              <a:t>uropean</a:t>
            </a:r>
            <a:r>
              <a:rPr lang="en-US" sz="2000" b="1" dirty="0"/>
              <a:t> Federation of Psychologists’ Associations </a:t>
            </a:r>
          </a:p>
          <a:p>
            <a:pPr marL="0" indent="0" algn="ctr">
              <a:buNone/>
            </a:pPr>
            <a:r>
              <a:rPr lang="en-US" sz="2000" b="1" dirty="0">
                <a:solidFill>
                  <a:srgbClr val="0070C0"/>
                </a:solidFill>
              </a:rPr>
              <a:t>E</a:t>
            </a:r>
            <a:r>
              <a:rPr lang="el-GR" sz="2000" b="1" dirty="0">
                <a:solidFill>
                  <a:srgbClr val="0070C0"/>
                </a:solidFill>
              </a:rPr>
              <a:t>FPA- </a:t>
            </a:r>
            <a:r>
              <a:rPr lang="en-US" sz="2000" b="1" dirty="0">
                <a:solidFill>
                  <a:srgbClr val="0070C0"/>
                </a:solidFill>
              </a:rPr>
              <a:t>https://www.efpa.eu/</a:t>
            </a:r>
          </a:p>
          <a:p>
            <a:pPr algn="ctr"/>
            <a:r>
              <a:rPr lang="en-US" sz="2000" b="1" dirty="0"/>
              <a:t>American Psychology Association </a:t>
            </a:r>
          </a:p>
          <a:p>
            <a:pPr marL="0" indent="0" algn="ctr">
              <a:buNone/>
            </a:pPr>
            <a:r>
              <a:rPr lang="en-US" sz="2000" b="1" dirty="0">
                <a:solidFill>
                  <a:srgbClr val="0070C0"/>
                </a:solidFill>
              </a:rPr>
              <a:t>APA - https://www.apa.org/</a:t>
            </a:r>
          </a:p>
          <a:p>
            <a:pPr algn="ctr"/>
            <a:r>
              <a:rPr lang="en-US" sz="2000" b="1" dirty="0"/>
              <a:t>British Psychology Society</a:t>
            </a:r>
          </a:p>
          <a:p>
            <a:pPr marL="0" indent="0" algn="ctr">
              <a:buNone/>
            </a:pPr>
            <a:r>
              <a:rPr lang="el-GR" sz="2000" b="1" dirty="0">
                <a:solidFill>
                  <a:srgbClr val="0070C0"/>
                </a:solidFill>
              </a:rPr>
              <a:t>BPS</a:t>
            </a:r>
            <a:r>
              <a:rPr lang="en-US" sz="2000" b="1" dirty="0">
                <a:solidFill>
                  <a:srgbClr val="0070C0"/>
                </a:solidFill>
              </a:rPr>
              <a:t> - https://www.bps.org.uk/guidelines-and-policies</a:t>
            </a:r>
          </a:p>
          <a:p>
            <a:pPr algn="ctr"/>
            <a:r>
              <a:rPr lang="el-GR" sz="2000" b="1" dirty="0" err="1"/>
              <a:t>Συλλόγος</a:t>
            </a:r>
            <a:r>
              <a:rPr lang="el-GR" sz="2000" b="1" dirty="0"/>
              <a:t> Ελλήνων Ψυχολόγων</a:t>
            </a:r>
            <a:r>
              <a:rPr lang="en-US" sz="2000" b="1" dirty="0"/>
              <a:t> </a:t>
            </a:r>
            <a:endParaRPr lang="el-GR" sz="2000" b="1" dirty="0"/>
          </a:p>
          <a:p>
            <a:pPr marL="0" indent="0" algn="ctr">
              <a:buNone/>
            </a:pPr>
            <a:r>
              <a:rPr lang="el-GR" sz="2000" dirty="0"/>
              <a:t>    </a:t>
            </a:r>
            <a:r>
              <a:rPr lang="en-US" sz="2000" dirty="0"/>
              <a:t>https://seps.gr/epaggelmatika/kodiakas-deontologias</a:t>
            </a:r>
            <a:endParaRPr lang="el-GR" sz="2100" b="1" dirty="0"/>
          </a:p>
          <a:p>
            <a:pPr lvl="1">
              <a:buFont typeface="Courier New" panose="02070309020205020404" pitchFamily="49" charset="0"/>
              <a:buChar char="o"/>
            </a:pPr>
            <a:r>
              <a:rPr lang="el-GR" sz="1900" dirty="0"/>
              <a:t> </a:t>
            </a:r>
          </a:p>
        </p:txBody>
      </p:sp>
      <p:sp>
        <p:nvSpPr>
          <p:cNvPr id="4" name="Θέση αριθμού διαφάνειας 3">
            <a:extLst>
              <a:ext uri="{FF2B5EF4-FFF2-40B4-BE49-F238E27FC236}">
                <a16:creationId xmlns:a16="http://schemas.microsoft.com/office/drawing/2014/main" id="{E2984F51-69AB-4D86-2C66-8D10AB94A453}"/>
              </a:ext>
            </a:extLst>
          </p:cNvPr>
          <p:cNvSpPr>
            <a:spLocks noGrp="1"/>
          </p:cNvSpPr>
          <p:nvPr>
            <p:ph type="sldNum" sz="quarter" idx="12"/>
          </p:nvPr>
        </p:nvSpPr>
        <p:spPr/>
        <p:txBody>
          <a:bodyPr/>
          <a:lstStyle/>
          <a:p>
            <a:fld id="{29A67EF4-6AD0-4895-A677-9D84EEBBB660}" type="slidenum">
              <a:rPr lang="el-GR" smtClean="0"/>
              <a:t>30</a:t>
            </a:fld>
            <a:endParaRPr lang="el-GR"/>
          </a:p>
        </p:txBody>
      </p:sp>
    </p:spTree>
    <p:extLst>
      <p:ext uri="{BB962C8B-B14F-4D97-AF65-F5344CB8AC3E}">
        <p14:creationId xmlns:p14="http://schemas.microsoft.com/office/powerpoint/2010/main" val="3229963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txBox="1">
            <a:spLocks noGrp="1"/>
          </p:cNvSpPr>
          <p:nvPr>
            <p:ph idx="1"/>
          </p:nvPr>
        </p:nvSpPr>
        <p:spPr>
          <a:xfrm>
            <a:off x="8286750" y="542925"/>
            <a:ext cx="3762376" cy="5334000"/>
          </a:xfrm>
        </p:spPr>
        <p:txBody>
          <a:bodyPr anchorCtr="1"/>
          <a:lstStyle/>
          <a:p>
            <a:pPr marL="0" lvl="0" indent="0" algn="ctr">
              <a:buNone/>
            </a:pPr>
            <a:endParaRPr lang="en-US" sz="4000" b="1" dirty="0"/>
          </a:p>
          <a:p>
            <a:pPr lvl="1" algn="ctr"/>
            <a:r>
              <a:rPr lang="en-US" sz="2800" dirty="0"/>
              <a:t>Unfinished business?</a:t>
            </a:r>
            <a:endParaRPr lang="el-GR" sz="2800" dirty="0"/>
          </a:p>
          <a:p>
            <a:pPr lvl="1" algn="ctr"/>
            <a:r>
              <a:rPr lang="en-US" sz="2800" dirty="0" err="1"/>
              <a:t>Surprisings</a:t>
            </a:r>
            <a:r>
              <a:rPr lang="en-US" sz="2800" dirty="0"/>
              <a:t> and learnings?</a:t>
            </a:r>
            <a:endParaRPr lang="el-GR" sz="2800" dirty="0"/>
          </a:p>
          <a:p>
            <a:pPr lvl="1" algn="ctr"/>
            <a:r>
              <a:rPr lang="en-US" sz="2800" dirty="0"/>
              <a:t>Generalization</a:t>
            </a:r>
            <a:r>
              <a:rPr lang="el-GR" sz="2800" dirty="0"/>
              <a:t>?</a:t>
            </a:r>
            <a:endParaRPr lang="en-US" sz="2800" dirty="0"/>
          </a:p>
          <a:p>
            <a:pPr lvl="1" algn="ctr"/>
            <a:r>
              <a:rPr lang="en-US" sz="2800" dirty="0"/>
              <a:t>Emotions? </a:t>
            </a:r>
            <a:endParaRPr lang="el-GR" sz="2800" dirty="0"/>
          </a:p>
          <a:p>
            <a:pPr lvl="1" algn="ctr"/>
            <a:endParaRPr lang="en-US" sz="2800" dirty="0"/>
          </a:p>
          <a:p>
            <a:pPr lvl="1" algn="ctr"/>
            <a:r>
              <a:rPr lang="el-GR" sz="2800" dirty="0"/>
              <a:t>Τι παίρνεις μαζί σου</a:t>
            </a:r>
            <a:r>
              <a:rPr lang="en-US" sz="2800" dirty="0"/>
              <a:t>?</a:t>
            </a:r>
            <a:endParaRPr lang="el-GR" sz="2800" dirty="0"/>
          </a:p>
          <a:p>
            <a:pPr lvl="0" algn="ctr"/>
            <a:endParaRPr lang="el-GR" sz="4000" b="1" dirty="0"/>
          </a:p>
          <a:p>
            <a:pPr marL="0" lvl="0" indent="0" algn="ctr">
              <a:buNone/>
            </a:pPr>
            <a:endParaRPr lang="el-GR" sz="4000" dirty="0"/>
          </a:p>
          <a:p>
            <a:pPr marL="0" lvl="0" indent="0" algn="ctr">
              <a:buNone/>
            </a:pPr>
            <a:endParaRPr lang="el-GR" sz="4000" dirty="0"/>
          </a:p>
        </p:txBody>
      </p:sp>
      <p:sp>
        <p:nvSpPr>
          <p:cNvPr id="10" name="Θέση κειμένου 9">
            <a:extLst>
              <a:ext uri="{FF2B5EF4-FFF2-40B4-BE49-F238E27FC236}">
                <a16:creationId xmlns:a16="http://schemas.microsoft.com/office/drawing/2014/main" id="{AF6C2A67-EB01-2E52-B070-3A3DE2AA80C3}"/>
              </a:ext>
            </a:extLst>
          </p:cNvPr>
          <p:cNvSpPr>
            <a:spLocks noGrp="1"/>
          </p:cNvSpPr>
          <p:nvPr>
            <p:ph type="body" sz="half" idx="2"/>
          </p:nvPr>
        </p:nvSpPr>
        <p:spPr>
          <a:xfrm>
            <a:off x="1506696" y="4425955"/>
            <a:ext cx="4149403" cy="4591050"/>
          </a:xfrm>
        </p:spPr>
        <p:txBody>
          <a:bodyPr/>
          <a:lstStyle/>
          <a:p>
            <a:pPr marL="0" indent="0" algn="ctr">
              <a:buNone/>
            </a:pPr>
            <a:r>
              <a:rPr lang="el-GR" sz="2400" b="1" dirty="0">
                <a:latin typeface="Comic Sans MS" panose="030F0702030302020204" pitchFamily="66" charset="0"/>
              </a:rPr>
              <a:t>Σας ευχαριστώ πολύ!!!</a:t>
            </a:r>
          </a:p>
          <a:p>
            <a:pPr marL="0" indent="0" algn="ctr">
              <a:buNone/>
            </a:pPr>
            <a:endParaRPr lang="en-US" sz="2400" dirty="0">
              <a:latin typeface="Comic Sans MS" panose="030F0702030302020204" pitchFamily="66" charset="0"/>
            </a:endParaRPr>
          </a:p>
          <a:p>
            <a:pPr marL="0" indent="0" algn="ctr">
              <a:buNone/>
            </a:pPr>
            <a:r>
              <a:rPr lang="el-GR" sz="2400" dirty="0">
                <a:latin typeface="Comic Sans MS" panose="030F0702030302020204" pitchFamily="66" charset="0"/>
              </a:rPr>
              <a:t>Δώρα Σκαλή</a:t>
            </a:r>
          </a:p>
          <a:p>
            <a:pPr marL="0" indent="0" algn="ctr">
              <a:buNone/>
            </a:pPr>
            <a:r>
              <a:rPr lang="en-US" sz="2400" dirty="0">
                <a:latin typeface="Comic Sans MS" panose="030F0702030302020204" pitchFamily="66" charset="0"/>
              </a:rPr>
              <a:t>dskalis@yahoo.gr</a:t>
            </a:r>
            <a:endParaRPr lang="el-GR" sz="2400" dirty="0">
              <a:latin typeface="Comic Sans MS" panose="030F0702030302020204" pitchFamily="66" charset="0"/>
            </a:endParaRPr>
          </a:p>
          <a:p>
            <a:pPr algn="ctr"/>
            <a:endParaRPr lang="el-GR" dirty="0"/>
          </a:p>
        </p:txBody>
      </p:sp>
      <p:sp>
        <p:nvSpPr>
          <p:cNvPr id="4" name="Θέση αριθμού διαφάνειας 3"/>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69F12C-833B-408D-8CCA-79D6BE8590F5}" type="slidenum">
              <a:t>31</a:t>
            </a:fld>
            <a:endParaRPr lang="el-GR" sz="1200" b="0" i="0" u="none" strike="noStrike" kern="1200" cap="none" spc="0" baseline="0">
              <a:solidFill>
                <a:srgbClr val="898989"/>
              </a:solidFill>
              <a:uFillTx/>
              <a:latin typeface="Calibri"/>
            </a:endParaRPr>
          </a:p>
        </p:txBody>
      </p:sp>
      <p:sp>
        <p:nvSpPr>
          <p:cNvPr id="5" name="Θέση αριθμού διαφάνειας 4"/>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7C0733-833F-4B78-8EA7-022C3CD37980}" type="slidenum">
              <a:t>31</a:t>
            </a:fld>
            <a:endParaRPr lang="el-GR" sz="1200" b="0" i="0" u="none" strike="noStrike" kern="1200" cap="none" spc="0" baseline="0">
              <a:solidFill>
                <a:srgbClr val="898989"/>
              </a:solidFill>
              <a:uFillTx/>
              <a:latin typeface="Calibri"/>
            </a:endParaRPr>
          </a:p>
        </p:txBody>
      </p:sp>
      <p:pic>
        <p:nvPicPr>
          <p:cNvPr id="8194" name="Picture 2" descr="omadiki psixotherapeia - Κωνσταντίνος Ζαμπάς">
            <a:extLst>
              <a:ext uri="{FF2B5EF4-FFF2-40B4-BE49-F238E27FC236}">
                <a16:creationId xmlns:a16="http://schemas.microsoft.com/office/drawing/2014/main" id="{EBAA5F66-8A1B-90C1-16D2-643832598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9307" y="542925"/>
            <a:ext cx="3671887" cy="347662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2F39ED2-D6E2-6648-ED68-B30865AD15F9}"/>
              </a:ext>
            </a:extLst>
          </p:cNvPr>
          <p:cNvSpPr txBox="1"/>
          <p:nvPr/>
        </p:nvSpPr>
        <p:spPr>
          <a:xfrm>
            <a:off x="347659" y="6598369"/>
            <a:ext cx="6467475" cy="246221"/>
          </a:xfrm>
          <a:prstGeom prst="rect">
            <a:avLst/>
          </a:prstGeom>
          <a:noFill/>
        </p:spPr>
        <p:txBody>
          <a:bodyPr wrap="square">
            <a:spAutoFit/>
          </a:bodyPr>
          <a:lstStyle/>
          <a:p>
            <a:r>
              <a:rPr lang="en-US" sz="1000" dirty="0"/>
              <a:t>https://www.google.com/search?q=%CE%BF%CE%BC%CE%B1%CE%B4%CE%B9%CE%BA%CE%AE</a:t>
            </a:r>
            <a:endParaRPr lang="el-GR" sz="10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438408-A0BD-4881-AB11-35DA8C7366CF}"/>
              </a:ext>
            </a:extLst>
          </p:cNvPr>
          <p:cNvSpPr>
            <a:spLocks noGrp="1"/>
          </p:cNvSpPr>
          <p:nvPr>
            <p:ph type="title"/>
          </p:nvPr>
        </p:nvSpPr>
        <p:spPr>
          <a:xfrm>
            <a:off x="942513" y="387433"/>
            <a:ext cx="10058400" cy="1371600"/>
          </a:xfrm>
        </p:spPr>
        <p:txBody>
          <a:bodyPr>
            <a:normAutofit fontScale="90000"/>
          </a:bodyPr>
          <a:lstStyle/>
          <a:p>
            <a:r>
              <a:rPr lang="el-GR" sz="3200" b="1" kern="50" dirty="0">
                <a:effectLst/>
                <a:ea typeface="TimesNewRomanPS-BoldMT"/>
              </a:rPr>
              <a:t>Ειδικοί Ομαδικοί Παράγοντες σε ομαδική διεργασία </a:t>
            </a:r>
            <a:r>
              <a:rPr lang="en-US" sz="3200" b="1" kern="50" dirty="0">
                <a:effectLst/>
                <a:ea typeface="TimesNewRomanPS-BoldMT"/>
              </a:rPr>
              <a:t>I</a:t>
            </a:r>
            <a:br>
              <a:rPr lang="el-GR" sz="3200" b="1" kern="50" dirty="0">
                <a:effectLst/>
                <a:ea typeface="TimesNewRomanPS-BoldMT"/>
              </a:rPr>
            </a:br>
            <a:r>
              <a:rPr lang="el-GR" sz="2400" b="1" kern="50" dirty="0">
                <a:effectLst/>
                <a:ea typeface="TimesNewRomanPS-BoldMT"/>
              </a:rPr>
              <a:t>(</a:t>
            </a:r>
            <a:r>
              <a:rPr lang="el-GR" sz="2400" b="1" kern="50" dirty="0" err="1">
                <a:solidFill>
                  <a:srgbClr val="000000"/>
                </a:solidFill>
                <a:effectLst/>
                <a:ea typeface="TimesNewRomanPS-BoldMT"/>
              </a:rPr>
              <a:t>Foulkes</a:t>
            </a:r>
            <a:r>
              <a:rPr lang="el-GR" sz="2400" b="1" kern="50" dirty="0">
                <a:solidFill>
                  <a:srgbClr val="000000"/>
                </a:solidFill>
                <a:effectLst/>
                <a:ea typeface="TimesNewRomanPS-BoldMT"/>
              </a:rPr>
              <a:t> &amp; </a:t>
            </a:r>
            <a:r>
              <a:rPr lang="el-GR" sz="2400" b="1" kern="50" dirty="0" err="1">
                <a:solidFill>
                  <a:srgbClr val="000000"/>
                </a:solidFill>
                <a:effectLst/>
                <a:ea typeface="TimesNewRomanPS-BoldMT"/>
              </a:rPr>
              <a:t>Anthony</a:t>
            </a:r>
            <a:r>
              <a:rPr lang="el-GR" sz="2400" b="1" kern="50" dirty="0">
                <a:solidFill>
                  <a:srgbClr val="000000"/>
                </a:solidFill>
                <a:effectLst/>
                <a:ea typeface="TimesNewRomanPS-BoldMT"/>
              </a:rPr>
              <a:t>, 1957)</a:t>
            </a:r>
            <a:r>
              <a:rPr lang="en-US" sz="2400" b="1" kern="50" dirty="0">
                <a:solidFill>
                  <a:srgbClr val="000000"/>
                </a:solidFill>
                <a:effectLst/>
                <a:ea typeface="TimesNewRomanPS-BoldMT"/>
              </a:rPr>
              <a:t> </a:t>
            </a:r>
            <a:br>
              <a:rPr lang="el-GR" sz="2400" b="1" kern="50" dirty="0">
                <a:solidFill>
                  <a:srgbClr val="000000"/>
                </a:solidFill>
                <a:ea typeface="TimesNewRomanPS-BoldMT"/>
              </a:rPr>
            </a:br>
            <a:r>
              <a:rPr lang="el-GR" sz="2000" i="1" kern="50" dirty="0">
                <a:solidFill>
                  <a:srgbClr val="000000"/>
                </a:solidFill>
                <a:effectLst/>
                <a:ea typeface="TimesNewRomanPS-BoldMT"/>
              </a:rPr>
              <a:t>Σημειώσεις </a:t>
            </a:r>
            <a:r>
              <a:rPr lang="el-GR" sz="2000" i="1" kern="50" dirty="0" err="1">
                <a:solidFill>
                  <a:srgbClr val="000000"/>
                </a:solidFill>
                <a:effectLst/>
                <a:ea typeface="TimesNewRomanPS-BoldMT"/>
              </a:rPr>
              <a:t>Μ.Σκόνδρα</a:t>
            </a:r>
            <a:r>
              <a:rPr lang="el-GR" sz="2000" i="1" kern="50" dirty="0">
                <a:solidFill>
                  <a:srgbClr val="000000"/>
                </a:solidFill>
                <a:effectLst/>
                <a:ea typeface="TimesNewRomanPS-BoldMT"/>
              </a:rPr>
              <a:t>, Ψυχίατρος-Ομαδικός Αναλυτής, Σεμινάριο ΕΔΟΑ, 2022-23</a:t>
            </a:r>
            <a:br>
              <a:rPr lang="el-GR" sz="2400" b="1" kern="50" dirty="0">
                <a:solidFill>
                  <a:srgbClr val="000000"/>
                </a:solidFill>
                <a:ea typeface="TimesNewRomanPS-BoldMT"/>
              </a:rPr>
            </a:br>
            <a:r>
              <a:rPr lang="el-GR" sz="1800" b="1" kern="50" dirty="0">
                <a:effectLst/>
                <a:latin typeface="+mn-lt"/>
                <a:ea typeface="TimesNewRomanPS-BoldMT"/>
              </a:rPr>
              <a:t> </a:t>
            </a:r>
            <a:endParaRPr lang="el-GR" dirty="0">
              <a:latin typeface="+mn-lt"/>
            </a:endParaRPr>
          </a:p>
        </p:txBody>
      </p:sp>
      <p:sp>
        <p:nvSpPr>
          <p:cNvPr id="8" name="Θέση περιεχομένου 7">
            <a:extLst>
              <a:ext uri="{FF2B5EF4-FFF2-40B4-BE49-F238E27FC236}">
                <a16:creationId xmlns:a16="http://schemas.microsoft.com/office/drawing/2014/main" id="{0D7E74BF-AC85-B1F8-DF6F-927351E4D3BB}"/>
              </a:ext>
            </a:extLst>
          </p:cNvPr>
          <p:cNvSpPr>
            <a:spLocks noGrp="1"/>
          </p:cNvSpPr>
          <p:nvPr>
            <p:ph idx="1"/>
          </p:nvPr>
        </p:nvSpPr>
        <p:spPr>
          <a:xfrm>
            <a:off x="809347" y="1659237"/>
            <a:ext cx="10058400" cy="4811330"/>
          </a:xfrm>
        </p:spPr>
        <p:txBody>
          <a:bodyPr>
            <a:normAutofit fontScale="85000" lnSpcReduction="20000"/>
          </a:bodyPr>
          <a:lstStyle/>
          <a:p>
            <a:pPr marL="0" marR="0" lvl="0" indent="0" algn="just" fontAlgn="base">
              <a:spcBef>
                <a:spcPts val="0"/>
              </a:spcBef>
              <a:spcAft>
                <a:spcPts val="0"/>
              </a:spcAft>
              <a:buClr>
                <a:srgbClr val="000000"/>
              </a:buClr>
              <a:buSzPts val="1200"/>
              <a:buNone/>
              <a:tabLst>
                <a:tab pos="6985" algn="l"/>
                <a:tab pos="36195" algn="l"/>
                <a:tab pos="457200" algn="l"/>
              </a:tabLst>
            </a:pPr>
            <a:r>
              <a:rPr lang="el-GR" sz="2800" b="1" u="none" strike="noStrike" kern="50" dirty="0">
                <a:solidFill>
                  <a:srgbClr val="000000"/>
                </a:solidFill>
                <a:effectLst/>
                <a:ea typeface="TimesNewRomanPS-BoldMT"/>
                <a:cs typeface="Arial" panose="020B0604020202020204" pitchFamily="34" charset="0"/>
              </a:rPr>
              <a:t>1. Κοινωνικοποίηση μέσω της ομάδας (</a:t>
            </a:r>
            <a:r>
              <a:rPr lang="el-GR" sz="2800" b="1" u="none" strike="noStrike" kern="50" dirty="0" err="1">
                <a:solidFill>
                  <a:srgbClr val="000000"/>
                </a:solidFill>
                <a:effectLst/>
                <a:ea typeface="TimesNewRomanPS-BoldMT"/>
                <a:cs typeface="Arial" panose="020B0604020202020204" pitchFamily="34" charset="0"/>
              </a:rPr>
              <a:t>Socialization</a:t>
            </a:r>
            <a:r>
              <a:rPr lang="el-GR" sz="2800" b="1" u="none" strike="noStrike" kern="50" dirty="0">
                <a:solidFill>
                  <a:srgbClr val="000000"/>
                </a:solidFill>
                <a:effectLst/>
                <a:ea typeface="TimesNewRomanPS-BoldMT"/>
                <a:cs typeface="Arial" panose="020B0604020202020204" pitchFamily="34" charset="0"/>
              </a:rPr>
              <a:t> </a:t>
            </a:r>
            <a:r>
              <a:rPr lang="el-GR" sz="2800" b="1" u="none" strike="noStrike" kern="50" dirty="0" err="1">
                <a:solidFill>
                  <a:srgbClr val="000000"/>
                </a:solidFill>
                <a:effectLst/>
                <a:ea typeface="TimesNewRomanPS-BoldMT"/>
                <a:cs typeface="Arial" panose="020B0604020202020204" pitchFamily="34" charset="0"/>
              </a:rPr>
              <a:t>through</a:t>
            </a:r>
            <a:r>
              <a:rPr lang="el-GR" sz="2800" b="1" u="none" strike="noStrike" kern="50" dirty="0">
                <a:solidFill>
                  <a:srgbClr val="000000"/>
                </a:solidFill>
                <a:effectLst/>
                <a:ea typeface="TimesNewRomanPS-BoldMT"/>
                <a:cs typeface="Arial" panose="020B0604020202020204" pitchFamily="34" charset="0"/>
              </a:rPr>
              <a:t> the </a:t>
            </a:r>
            <a:r>
              <a:rPr lang="el-GR" sz="2800" b="1" u="none" strike="noStrike" kern="50" dirty="0" err="1">
                <a:solidFill>
                  <a:srgbClr val="000000"/>
                </a:solidFill>
                <a:effectLst/>
                <a:ea typeface="TimesNewRomanPS-BoldMT"/>
                <a:cs typeface="Arial" panose="020B0604020202020204" pitchFamily="34" charset="0"/>
              </a:rPr>
              <a:t>group</a:t>
            </a:r>
            <a:r>
              <a:rPr lang="el-GR" sz="2800" b="1" u="none" strike="noStrike" kern="50" dirty="0">
                <a:solidFill>
                  <a:srgbClr val="000000"/>
                </a:solidFill>
                <a:effectLst/>
                <a:ea typeface="TimesNewRomanPS-BoldMT"/>
                <a:cs typeface="Arial" panose="020B0604020202020204" pitchFamily="34" charset="0"/>
              </a:rPr>
              <a:t>)</a:t>
            </a:r>
            <a:r>
              <a:rPr lang="el-GR" sz="2800" u="none" strike="noStrike" kern="50" dirty="0">
                <a:solidFill>
                  <a:srgbClr val="000000"/>
                </a:solidFill>
                <a:effectLst/>
                <a:ea typeface="TimesNewRomanPS-BoldMT"/>
                <a:cs typeface="Arial" panose="020B0604020202020204" pitchFamily="34" charset="0"/>
              </a:rPr>
              <a:t> </a:t>
            </a:r>
          </a:p>
          <a:p>
            <a:pPr marL="0" marR="0" lvl="0" indent="0" algn="just" fontAlgn="base">
              <a:spcBef>
                <a:spcPts val="0"/>
              </a:spcBef>
              <a:spcAft>
                <a:spcPts val="0"/>
              </a:spcAft>
              <a:buClr>
                <a:srgbClr val="000000"/>
              </a:buClr>
              <a:buSzPts val="1200"/>
              <a:buNone/>
              <a:tabLst>
                <a:tab pos="6985" algn="l"/>
                <a:tab pos="36195" algn="l"/>
                <a:tab pos="457200" algn="l"/>
              </a:tabLst>
            </a:pPr>
            <a:endParaRPr lang="el-GR" sz="2800" u="none" strike="noStrike" kern="50" dirty="0">
              <a:solidFill>
                <a:srgbClr val="000000"/>
              </a:solidFill>
              <a:effectLst/>
              <a:ea typeface="TimesNewRomanPS-BoldMT"/>
              <a:cs typeface="Arial" panose="020B0604020202020204" pitchFamily="34" charset="0"/>
            </a:endParaRP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600" kern="50" dirty="0">
                <a:solidFill>
                  <a:srgbClr val="000000"/>
                </a:solidFill>
                <a:ea typeface="TimesNewRomanPS-BoldMT"/>
                <a:cs typeface="Arial" panose="020B0604020202020204" pitchFamily="34" charset="0"/>
              </a:rPr>
              <a:t>Σύνηθες </a:t>
            </a:r>
            <a:r>
              <a:rPr lang="el-GR" sz="2400" u="none" strike="noStrike" kern="50" dirty="0">
                <a:solidFill>
                  <a:srgbClr val="000000"/>
                </a:solidFill>
                <a:effectLst/>
                <a:ea typeface="AmericanTypewriter"/>
                <a:cs typeface="Arial" panose="020B0604020202020204" pitchFamily="34" charset="0"/>
              </a:rPr>
              <a:t>τα άτομα που αντιμετωπίζουν προβλήματα να αισθάνονται ανίκανα να είναι κοντά με άλλα άτομα ή οι άλλοι να μην μπορούν να τα πλησιάσουν. </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400" u="none" strike="noStrike" kern="50" dirty="0">
                <a:solidFill>
                  <a:srgbClr val="000000"/>
                </a:solidFill>
                <a:effectLst/>
                <a:ea typeface="AmericanTypewriter"/>
                <a:cs typeface="Arial" panose="020B0604020202020204" pitchFamily="34" charset="0"/>
              </a:rPr>
              <a:t>Στην ομάδα,  η κατάσταση </a:t>
            </a:r>
            <a:r>
              <a:rPr lang="el-GR" sz="2400" u="none" strike="noStrike" kern="50" dirty="0">
                <a:solidFill>
                  <a:srgbClr val="222222"/>
                </a:solidFill>
                <a:effectLst/>
                <a:ea typeface="TimesNewRomanPSMT"/>
                <a:cs typeface="Arial" panose="020B0604020202020204" pitchFamily="34" charset="0"/>
              </a:rPr>
              <a:t>αυτή </a:t>
            </a:r>
            <a:r>
              <a:rPr lang="el-GR" sz="2400" u="none" strike="noStrike" kern="50" dirty="0">
                <a:solidFill>
                  <a:srgbClr val="000000"/>
                </a:solidFill>
                <a:effectLst/>
                <a:ea typeface="AmericanTypewriter"/>
                <a:cs typeface="Arial" panose="020B0604020202020204" pitchFamily="34" charset="0"/>
              </a:rPr>
              <a:t>ανατρέπεται μέσα από την δυνατότητα της ομάδας για αποδοχή και κατανόηση  του άλλου με τις δυσκολίες του, τις διαφορετικές  του σκέψεις και ιδέες. </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400" u="none" strike="noStrike" kern="50" dirty="0">
                <a:solidFill>
                  <a:srgbClr val="000000"/>
                </a:solidFill>
                <a:effectLst/>
                <a:ea typeface="AmericanTypewriter"/>
                <a:cs typeface="Arial" panose="020B0604020202020204" pitchFamily="34" charset="0"/>
              </a:rPr>
              <a:t>Από το «εγώ» και για «εμένα» προχωρεί στο «εμείς». </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n-US" sz="2400" u="none" strike="noStrike" kern="50" dirty="0">
                <a:solidFill>
                  <a:srgbClr val="000000"/>
                </a:solidFill>
                <a:effectLst/>
                <a:ea typeface="AmericanTypewriter"/>
                <a:cs typeface="Arial" panose="020B0604020202020204" pitchFamily="34" charset="0"/>
              </a:rPr>
              <a:t>H</a:t>
            </a:r>
            <a:r>
              <a:rPr lang="el-GR" sz="2400" u="none" strike="noStrike" kern="50" dirty="0">
                <a:solidFill>
                  <a:srgbClr val="000000"/>
                </a:solidFill>
                <a:effectLst/>
                <a:ea typeface="AmericanTypewriter"/>
                <a:cs typeface="Arial" panose="020B0604020202020204" pitchFamily="34" charset="0"/>
              </a:rPr>
              <a:t> επικοινωνία των μελών της ομάδας  από άκαμπτη, απόλυτη και επαναλαμβανόμενη γίνεται περισσότερο ευέλικτη, σχετική και τροποποιούμενη από την ομαδική εμπειρία. </a:t>
            </a:r>
            <a:r>
              <a:rPr lang="el-GR" sz="2400" kern="50" dirty="0">
                <a:solidFill>
                  <a:srgbClr val="000000"/>
                </a:solidFill>
                <a:effectLst/>
                <a:ea typeface="AmericanTypewriter"/>
                <a:cs typeface="Arial Unicode MS"/>
              </a:rPr>
              <a:t>  </a:t>
            </a:r>
            <a:endParaRPr lang="el-GR" sz="2400" kern="50" dirty="0">
              <a:effectLst/>
              <a:ea typeface="Arial Unicode MS"/>
              <a:cs typeface="Arial Unicode MS"/>
            </a:endParaRPr>
          </a:p>
          <a:p>
            <a:pPr marL="0" marR="0" indent="0" algn="just">
              <a:spcBef>
                <a:spcPts val="0"/>
              </a:spcBef>
              <a:spcAft>
                <a:spcPts val="0"/>
              </a:spcAft>
              <a:buNone/>
              <a:tabLst>
                <a:tab pos="6985" algn="l"/>
                <a:tab pos="36195" algn="l"/>
              </a:tabLst>
            </a:pPr>
            <a:r>
              <a:rPr lang="el-GR" sz="2800" kern="50" dirty="0">
                <a:effectLst/>
                <a:ea typeface="Arial Unicode MS"/>
                <a:cs typeface="Arial Unicode MS"/>
              </a:rPr>
              <a:t> </a:t>
            </a:r>
          </a:p>
          <a:p>
            <a:pPr marL="0" marR="0" lvl="0" indent="0" algn="just" fontAlgn="base">
              <a:spcBef>
                <a:spcPts val="0"/>
              </a:spcBef>
              <a:spcAft>
                <a:spcPts val="0"/>
              </a:spcAft>
              <a:buClr>
                <a:srgbClr val="000000"/>
              </a:buClr>
              <a:buSzPts val="1200"/>
              <a:buNone/>
              <a:tabLst>
                <a:tab pos="6985" algn="l"/>
                <a:tab pos="36195" algn="l"/>
                <a:tab pos="457200" algn="l"/>
              </a:tabLst>
            </a:pPr>
            <a:r>
              <a:rPr lang="el-GR" sz="2800" b="1" u="none" strike="noStrike" kern="50" dirty="0">
                <a:solidFill>
                  <a:srgbClr val="000000"/>
                </a:solidFill>
                <a:effectLst/>
                <a:ea typeface="TimesNewRomanPS-BoldMT"/>
                <a:cs typeface="Arial" panose="020B0604020202020204" pitchFamily="34" charset="0"/>
              </a:rPr>
              <a:t>2. Φαινόμενα κατοπτρισμού (</a:t>
            </a:r>
            <a:r>
              <a:rPr lang="en-US" sz="2800" b="1" u="none" strike="noStrike" kern="50" dirty="0">
                <a:solidFill>
                  <a:srgbClr val="000000"/>
                </a:solidFill>
                <a:effectLst/>
                <a:ea typeface="TimesNewRomanPS-BoldMT"/>
                <a:cs typeface="Arial" panose="020B0604020202020204" pitchFamily="34" charset="0"/>
              </a:rPr>
              <a:t>“</a:t>
            </a:r>
            <a:r>
              <a:rPr lang="el-GR" sz="2800" b="1" u="none" strike="noStrike" kern="50" dirty="0" err="1">
                <a:solidFill>
                  <a:srgbClr val="000000"/>
                </a:solidFill>
                <a:effectLst/>
                <a:ea typeface="TimesNewRomanPS-BoldMT"/>
                <a:cs typeface="Arial" panose="020B0604020202020204" pitchFamily="34" charset="0"/>
              </a:rPr>
              <a:t>mirror</a:t>
            </a:r>
            <a:r>
              <a:rPr lang="en-US" sz="2800" b="1" kern="50" dirty="0">
                <a:solidFill>
                  <a:srgbClr val="000000"/>
                </a:solidFill>
                <a:ea typeface="TimesNewRomanPS-BoldMT"/>
                <a:cs typeface="Arial" panose="020B0604020202020204" pitchFamily="34" charset="0"/>
              </a:rPr>
              <a:t>”</a:t>
            </a:r>
            <a:r>
              <a:rPr lang="el-GR" sz="2800" b="1" u="none" strike="noStrike" kern="50" dirty="0">
                <a:solidFill>
                  <a:srgbClr val="000000"/>
                </a:solidFill>
                <a:effectLst/>
                <a:ea typeface="TimesNewRomanPS-BoldMT"/>
                <a:cs typeface="Arial" panose="020B0604020202020204" pitchFamily="34" charset="0"/>
              </a:rPr>
              <a:t> </a:t>
            </a:r>
            <a:r>
              <a:rPr lang="el-GR" sz="2800" b="1" u="none" strike="noStrike" kern="50" dirty="0" err="1">
                <a:solidFill>
                  <a:srgbClr val="000000"/>
                </a:solidFill>
                <a:effectLst/>
                <a:ea typeface="TimesNewRomanPS-BoldMT"/>
                <a:cs typeface="Arial" panose="020B0604020202020204" pitchFamily="34" charset="0"/>
              </a:rPr>
              <a:t>phenomena</a:t>
            </a:r>
            <a:r>
              <a:rPr lang="el-GR" sz="2800" b="1" u="none" strike="noStrike" kern="50" dirty="0">
                <a:solidFill>
                  <a:srgbClr val="000000"/>
                </a:solidFill>
                <a:effectLst/>
                <a:ea typeface="TimesNewRomanPS-BoldMT"/>
                <a:cs typeface="Arial" panose="020B0604020202020204" pitchFamily="34" charset="0"/>
              </a:rPr>
              <a:t>) </a:t>
            </a:r>
            <a:endParaRPr lang="el-GR" sz="2800" b="1" kern="50" dirty="0">
              <a:solidFill>
                <a:srgbClr val="000000"/>
              </a:solidFill>
              <a:ea typeface="TimesNewRomanPS-BoldMT"/>
              <a:cs typeface="Arial" panose="020B0604020202020204" pitchFamily="34" charset="0"/>
            </a:endParaRP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600" u="none" strike="noStrike" kern="50" dirty="0">
                <a:effectLst/>
                <a:ea typeface="AmericanTypewriter"/>
                <a:cs typeface="Arial" panose="020B0604020202020204" pitchFamily="34" charset="0"/>
              </a:rPr>
              <a:t>Η ομάδα σαν «δωμάτιο με καθρέπτες». </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600" u="none" strike="noStrike" kern="50" dirty="0">
                <a:effectLst/>
                <a:ea typeface="AmericanTypewriter"/>
                <a:cs typeface="Arial" panose="020B0604020202020204" pitchFamily="34" charset="0"/>
              </a:rPr>
              <a:t>Τα μέλη της μέσα από τα άλλα μέλη έρχονται αντιμέτωπα με διάφορες πλευρές της κοινωνικής, ψυχολογικής και σωματικής τους εικόνας. </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600" u="none" strike="noStrike" kern="50" dirty="0">
                <a:effectLst/>
                <a:ea typeface="AmericanTypewriter"/>
                <a:cs typeface="Arial" panose="020B0604020202020204" pitchFamily="34" charset="0"/>
              </a:rPr>
              <a:t>Η επεξεργασία του πρωτογενούς  ναρκισσισμού</a:t>
            </a:r>
            <a:r>
              <a:rPr lang="en-US" sz="2600" u="none" strike="noStrike" kern="50" dirty="0">
                <a:effectLst/>
                <a:ea typeface="AmericanTypewriter"/>
                <a:cs typeface="Arial" panose="020B0604020202020204" pitchFamily="34" charset="0"/>
              </a:rPr>
              <a:t>*</a:t>
            </a:r>
            <a:r>
              <a:rPr lang="el-GR" sz="2600" u="none" strike="noStrike" kern="50" dirty="0">
                <a:effectLst/>
                <a:ea typeface="AmericanTypewriter"/>
                <a:cs typeface="Arial" panose="020B0604020202020204" pitchFamily="34" charset="0"/>
              </a:rPr>
              <a:t> μπορεί να επιτευχθεί επίσης από τα καθρεφτίσματα στην ομαδική κατάσταση. Ο  </a:t>
            </a:r>
            <a:r>
              <a:rPr lang="el-GR" sz="2600" u="none" strike="noStrike" kern="50" dirty="0" err="1">
                <a:effectLst/>
                <a:ea typeface="AmericanTypewriter"/>
                <a:cs typeface="Arial" panose="020B0604020202020204" pitchFamily="34" charset="0"/>
              </a:rPr>
              <a:t>Pines</a:t>
            </a:r>
            <a:r>
              <a:rPr lang="el-GR" sz="2600" u="none" strike="noStrike" kern="50" dirty="0">
                <a:effectLst/>
                <a:ea typeface="AmericanTypewriter"/>
                <a:cs typeface="Arial" panose="020B0604020202020204" pitchFamily="34" charset="0"/>
              </a:rPr>
              <a:t> (1984) αναφέρεται και στο αρνητικό καθρέφτισμα στην ομάδα (</a:t>
            </a:r>
            <a:r>
              <a:rPr lang="en-US" sz="2600" u="none" strike="noStrike" kern="50" dirty="0">
                <a:effectLst/>
                <a:ea typeface="AmericanTypewriter"/>
                <a:cs typeface="Arial" panose="020B0604020202020204" pitchFamily="34" charset="0"/>
              </a:rPr>
              <a:t>malignant mirroring</a:t>
            </a:r>
            <a:r>
              <a:rPr lang="el-GR" sz="2600" u="none" strike="noStrike" kern="50" dirty="0">
                <a:effectLst/>
                <a:ea typeface="AmericanTypewriter"/>
                <a:cs typeface="Arial" panose="020B0604020202020204" pitchFamily="34" charset="0"/>
              </a:rPr>
              <a:t>).</a:t>
            </a:r>
          </a:p>
          <a:p>
            <a:pPr marL="0" marR="0" indent="0">
              <a:spcBef>
                <a:spcPts val="0"/>
              </a:spcBef>
              <a:spcAft>
                <a:spcPts val="0"/>
              </a:spcAft>
              <a:buNone/>
              <a:tabLst>
                <a:tab pos="6985" algn="l"/>
                <a:tab pos="36195" algn="l"/>
              </a:tabLst>
            </a:pPr>
            <a:r>
              <a:rPr lang="el-GR" sz="1800" kern="50" dirty="0">
                <a:effectLst/>
                <a:latin typeface="Tahoma" panose="020B0604030504040204" pitchFamily="34" charset="0"/>
                <a:ea typeface="Arial Unicode MS"/>
                <a:cs typeface="Arial Unicode MS"/>
              </a:rPr>
              <a:t> </a:t>
            </a:r>
            <a:endParaRPr lang="el-GR" sz="1800" kern="50" dirty="0">
              <a:effectLst/>
              <a:latin typeface="Times New Roman" panose="02020603050405020304" pitchFamily="18" charset="0"/>
              <a:ea typeface="Arial Unicode MS"/>
              <a:cs typeface="Arial Unicode MS"/>
            </a:endParaRPr>
          </a:p>
          <a:p>
            <a:endParaRPr lang="el-GR" dirty="0"/>
          </a:p>
        </p:txBody>
      </p:sp>
      <p:sp>
        <p:nvSpPr>
          <p:cNvPr id="7" name="Θέση αριθμού διαφάνειας 6">
            <a:extLst>
              <a:ext uri="{FF2B5EF4-FFF2-40B4-BE49-F238E27FC236}">
                <a16:creationId xmlns:a16="http://schemas.microsoft.com/office/drawing/2014/main" id="{94258BE8-B1F9-31C5-E0AB-7E614B8327F0}"/>
              </a:ext>
            </a:extLst>
          </p:cNvPr>
          <p:cNvSpPr>
            <a:spLocks noGrp="1"/>
          </p:cNvSpPr>
          <p:nvPr>
            <p:ph type="sldNum" sz="quarter" idx="12"/>
          </p:nvPr>
        </p:nvSpPr>
        <p:spPr/>
        <p:txBody>
          <a:bodyPr/>
          <a:lstStyle/>
          <a:p>
            <a:fld id="{29A67EF4-6AD0-4895-A677-9D84EEBBB660}" type="slidenum">
              <a:rPr lang="el-GR" smtClean="0"/>
              <a:t>4</a:t>
            </a:fld>
            <a:endParaRPr lang="el-GR"/>
          </a:p>
        </p:txBody>
      </p:sp>
    </p:spTree>
    <p:extLst>
      <p:ext uri="{BB962C8B-B14F-4D97-AF65-F5344CB8AC3E}">
        <p14:creationId xmlns:p14="http://schemas.microsoft.com/office/powerpoint/2010/main" val="277416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224D65-221A-AB56-0D26-E6AEE2897CB9}"/>
              </a:ext>
            </a:extLst>
          </p:cNvPr>
          <p:cNvSpPr>
            <a:spLocks noGrp="1"/>
          </p:cNvSpPr>
          <p:nvPr>
            <p:ph type="title"/>
          </p:nvPr>
        </p:nvSpPr>
        <p:spPr>
          <a:xfrm>
            <a:off x="942512" y="501588"/>
            <a:ext cx="10058400" cy="529258"/>
          </a:xfrm>
        </p:spPr>
        <p:txBody>
          <a:bodyPr>
            <a:normAutofit/>
          </a:bodyPr>
          <a:lstStyle/>
          <a:p>
            <a:r>
              <a:rPr lang="en-US" sz="2400" b="1" dirty="0"/>
              <a:t>N</a:t>
            </a:r>
            <a:r>
              <a:rPr lang="el-GR" sz="2400" b="1" dirty="0" err="1"/>
              <a:t>αρκισσισμός</a:t>
            </a:r>
            <a:r>
              <a:rPr lang="el-GR" sz="2400" dirty="0"/>
              <a:t>*</a:t>
            </a:r>
          </a:p>
        </p:txBody>
      </p:sp>
      <p:sp>
        <p:nvSpPr>
          <p:cNvPr id="3" name="Θέση περιεχομένου 2">
            <a:extLst>
              <a:ext uri="{FF2B5EF4-FFF2-40B4-BE49-F238E27FC236}">
                <a16:creationId xmlns:a16="http://schemas.microsoft.com/office/drawing/2014/main" id="{EC759A93-ECE7-C649-5AD6-94028D5016DD}"/>
              </a:ext>
            </a:extLst>
          </p:cNvPr>
          <p:cNvSpPr>
            <a:spLocks noGrp="1"/>
          </p:cNvSpPr>
          <p:nvPr>
            <p:ph idx="1"/>
          </p:nvPr>
        </p:nvSpPr>
        <p:spPr>
          <a:xfrm>
            <a:off x="942512" y="1176003"/>
            <a:ext cx="10571825" cy="5411227"/>
          </a:xfrm>
        </p:spPr>
        <p:txBody>
          <a:bodyPr>
            <a:normAutofit fontScale="25000" lnSpcReduction="20000"/>
          </a:bodyPr>
          <a:lstStyle/>
          <a:p>
            <a:pPr algn="just"/>
            <a:r>
              <a:rPr lang="el-GR" sz="8000" dirty="0"/>
              <a:t>Ό</a:t>
            </a:r>
            <a:r>
              <a:rPr lang="el-GR" sz="8000" b="0" i="0" dirty="0">
                <a:effectLst/>
              </a:rPr>
              <a:t>ρος που χρησιμοποιείται στην ψυχανάλυση για να υποδηλώσει την αγάπη προς τον εαυτό. </a:t>
            </a:r>
          </a:p>
          <a:p>
            <a:pPr algn="just"/>
            <a:r>
              <a:rPr lang="el-GR" sz="8000" dirty="0"/>
              <a:t>Δ</a:t>
            </a:r>
            <a:r>
              <a:rPr lang="el-GR" sz="8000" b="0" i="0" dirty="0">
                <a:effectLst/>
              </a:rPr>
              <a:t>ιακριτές μορφές:</a:t>
            </a:r>
          </a:p>
          <a:p>
            <a:pPr lvl="1" algn="just">
              <a:buFont typeface="Wingdings" panose="05000000000000000000" pitchFamily="2" charset="2"/>
              <a:buChar char="§"/>
            </a:pPr>
            <a:r>
              <a:rPr lang="el-GR" sz="8000" b="1" dirty="0"/>
              <a:t>Πρ</a:t>
            </a:r>
            <a:r>
              <a:rPr lang="el-GR" sz="8000" b="1" i="0" dirty="0">
                <a:effectLst/>
              </a:rPr>
              <a:t>ωτογενής</a:t>
            </a:r>
            <a:r>
              <a:rPr lang="el-GR" sz="8000" b="0" i="0" dirty="0">
                <a:effectLst/>
              </a:rPr>
              <a:t> ναρκισσισμός που μας επιτρέπει να είμαστε στη ζωή.</a:t>
            </a:r>
          </a:p>
          <a:p>
            <a:pPr lvl="1" algn="just">
              <a:buFont typeface="Wingdings" panose="05000000000000000000" pitchFamily="2" charset="2"/>
              <a:buChar char="§"/>
            </a:pPr>
            <a:r>
              <a:rPr lang="el-GR" sz="8000" b="1" dirty="0"/>
              <a:t>Δ</a:t>
            </a:r>
            <a:r>
              <a:rPr lang="el-GR" sz="8000" b="1" i="0" dirty="0">
                <a:effectLst/>
              </a:rPr>
              <a:t>ευτερογενής</a:t>
            </a:r>
            <a:r>
              <a:rPr lang="el-GR" sz="8000" b="0" i="0" dirty="0">
                <a:effectLst/>
              </a:rPr>
              <a:t> ναρκισσισμός που μας επιτρέπει να αντλούμε ικανοποίηση μέσα από τα επιτεύγματά μας και τις σχέσεις μας.</a:t>
            </a:r>
          </a:p>
          <a:p>
            <a:pPr lvl="1" algn="just">
              <a:buFont typeface="Wingdings" panose="05000000000000000000" pitchFamily="2" charset="2"/>
              <a:buChar char="§"/>
            </a:pPr>
            <a:r>
              <a:rPr lang="el-GR" sz="8000" b="0" i="0" dirty="0">
                <a:effectLst/>
              </a:rPr>
              <a:t>Ο κακοήθης, ο καταστροφικός, το ιδεώδες του εγώ, το ιδεώδες εγώ. </a:t>
            </a:r>
          </a:p>
          <a:p>
            <a:pPr algn="just"/>
            <a:r>
              <a:rPr lang="el-GR" sz="8000" b="0" i="0" dirty="0">
                <a:effectLst/>
              </a:rPr>
              <a:t>Οι εκφράσεις όλων αυτών διαφορετικής ποιότητας ναρκισσισμών επηρεάζουν καθοριστικά και την </a:t>
            </a:r>
            <a:r>
              <a:rPr lang="el-GR" sz="8000" b="1" i="0" dirty="0">
                <a:effectLst/>
              </a:rPr>
              <a:t>ποιότητα των κοινωνικών δεσμών. </a:t>
            </a:r>
          </a:p>
          <a:p>
            <a:pPr lvl="1" algn="just">
              <a:buFont typeface="Wingdings" panose="05000000000000000000" pitchFamily="2" charset="2"/>
              <a:buChar char="§"/>
            </a:pPr>
            <a:r>
              <a:rPr lang="el-GR" sz="7800" b="0" i="0" dirty="0">
                <a:effectLst/>
              </a:rPr>
              <a:t>Ο Γάλλος κοινωνιολόγος </a:t>
            </a:r>
            <a:r>
              <a:rPr lang="el-GR" sz="7800" b="0" i="0" dirty="0" err="1">
                <a:effectLst/>
              </a:rPr>
              <a:t>Ζυλ</a:t>
            </a:r>
            <a:r>
              <a:rPr lang="el-GR" sz="7800" b="0" i="0" dirty="0">
                <a:effectLst/>
              </a:rPr>
              <a:t> </a:t>
            </a:r>
            <a:r>
              <a:rPr lang="el-GR" sz="7800" b="0" i="0" dirty="0" err="1">
                <a:effectLst/>
              </a:rPr>
              <a:t>Λιποβέτσκι</a:t>
            </a:r>
            <a:r>
              <a:rPr lang="el-GR" sz="7800" dirty="0"/>
              <a:t>, </a:t>
            </a:r>
            <a:r>
              <a:rPr lang="el-GR" sz="7800" b="0" i="0" dirty="0">
                <a:effectLst/>
              </a:rPr>
              <a:t> </a:t>
            </a:r>
            <a:r>
              <a:rPr lang="el-GR" sz="7800" b="0" i="1" dirty="0">
                <a:effectLst/>
              </a:rPr>
              <a:t>Η εποχή του κενού</a:t>
            </a:r>
            <a:r>
              <a:rPr lang="el-GR" sz="7800" b="0" i="0" dirty="0">
                <a:effectLst/>
              </a:rPr>
              <a:t> ότι οι σύγχρονες δημοκρατίες είναι βουτηγμένες σε ένα ιδεολογικό κενό-  υπάρχει μια </a:t>
            </a:r>
            <a:r>
              <a:rPr lang="el-GR" sz="7800" b="0" i="0" dirty="0" err="1">
                <a:effectLst/>
              </a:rPr>
              <a:t>απο-ιεροποίηση</a:t>
            </a:r>
            <a:r>
              <a:rPr lang="el-GR" sz="7800" b="0" i="0" dirty="0">
                <a:effectLst/>
              </a:rPr>
              <a:t> των παραδοσιακών αξιών, το άτομο είναι πλέον ελεύθερο να αφιερωθεί στην ολότητά του στον εαυτό του και στην ικανοποίηση της εικόνας του για να ζήσει μια ζωή “a </a:t>
            </a:r>
            <a:r>
              <a:rPr lang="el-GR" sz="7800" b="0" i="0" dirty="0" err="1">
                <a:effectLst/>
              </a:rPr>
              <a:t>la</a:t>
            </a:r>
            <a:r>
              <a:rPr lang="el-GR" sz="7800" b="0" i="0" dirty="0">
                <a:effectLst/>
              </a:rPr>
              <a:t> </a:t>
            </a:r>
            <a:r>
              <a:rPr lang="el-GR" sz="7800" b="0" i="0" dirty="0" err="1">
                <a:effectLst/>
              </a:rPr>
              <a:t>carte</a:t>
            </a:r>
            <a:r>
              <a:rPr lang="el-GR" sz="7800" b="0" i="0" dirty="0">
                <a:effectLst/>
              </a:rPr>
              <a:t>”.</a:t>
            </a:r>
          </a:p>
          <a:p>
            <a:pPr lvl="1" algn="just">
              <a:buFont typeface="Wingdings" panose="05000000000000000000" pitchFamily="2" charset="2"/>
              <a:buChar char="§"/>
            </a:pPr>
            <a:r>
              <a:rPr lang="el-GR" sz="7800" b="0" i="0" dirty="0">
                <a:effectLst/>
              </a:rPr>
              <a:t>Η εποχή του κενού βασίζεται σε μια </a:t>
            </a:r>
            <a:r>
              <a:rPr lang="el-GR" sz="7800" b="1" i="0" dirty="0">
                <a:effectLst/>
              </a:rPr>
              <a:t>ατελείωτη ναρκισσιστική σαγήνη</a:t>
            </a:r>
            <a:r>
              <a:rPr lang="el-GR" sz="7800" dirty="0"/>
              <a:t>, </a:t>
            </a:r>
            <a:r>
              <a:rPr lang="el-GR" sz="7800" b="0" i="0" dirty="0">
                <a:effectLst/>
              </a:rPr>
              <a:t>που τείνει να ρυθμίσει το σύνολο της ζωής των σύγχρονων κοινωνιών. </a:t>
            </a:r>
          </a:p>
          <a:p>
            <a:pPr lvl="2" algn="just">
              <a:buFont typeface="Wingdings" panose="05000000000000000000" pitchFamily="2" charset="2"/>
              <a:buChar char="ü"/>
            </a:pPr>
            <a:r>
              <a:rPr lang="el-GR" sz="7600" b="0" i="0" dirty="0">
                <a:effectLst/>
              </a:rPr>
              <a:t>Η </a:t>
            </a:r>
            <a:r>
              <a:rPr lang="el-GR" sz="7600" b="1" i="0" dirty="0">
                <a:effectLst/>
              </a:rPr>
              <a:t>παλιά πρωτοκαθεδρία των σχέσεων παραγωγής </a:t>
            </a:r>
            <a:r>
              <a:rPr lang="el-GR" sz="7600" b="0" i="0" dirty="0">
                <a:effectLst/>
              </a:rPr>
              <a:t>εφεξής συσκοτίζεται από την αποθέωση των </a:t>
            </a:r>
            <a:r>
              <a:rPr lang="el-GR" sz="7600" b="1" i="0" dirty="0">
                <a:effectLst/>
              </a:rPr>
              <a:t>σχέσεων σαγήνης </a:t>
            </a:r>
            <a:r>
              <a:rPr lang="el-GR" sz="7600" b="0" i="0" dirty="0">
                <a:effectLst/>
              </a:rPr>
              <a:t>-  μιας ατέρμονης λίστας νέων, τεχνητών αναγκών.</a:t>
            </a:r>
          </a:p>
          <a:p>
            <a:pPr marL="0" indent="0" algn="r">
              <a:buNone/>
            </a:pPr>
            <a:r>
              <a:rPr lang="el-GR" sz="6400" b="1" i="1" dirty="0">
                <a:effectLst/>
              </a:rPr>
              <a:t>Στυλιανίδης, Η </a:t>
            </a:r>
            <a:r>
              <a:rPr lang="el-GR" sz="6400" b="1" i="1" dirty="0" err="1">
                <a:effectLst/>
              </a:rPr>
              <a:t>μετα</a:t>
            </a:r>
            <a:r>
              <a:rPr lang="el-GR" sz="6400" b="1" i="1" dirty="0">
                <a:effectLst/>
              </a:rPr>
              <a:t>-μοντέρνα κοινωνία μας κάνει να αναμετρηθούμε με ένα σύνολο ανατροπών</a:t>
            </a:r>
          </a:p>
          <a:p>
            <a:pPr marL="0" indent="0" algn="r">
              <a:buNone/>
            </a:pPr>
            <a:r>
              <a:rPr lang="en-US" sz="6400" b="0" i="0" dirty="0">
                <a:effectLst/>
                <a:hlinkClick r:id="rId2"/>
              </a:rPr>
              <a:t>https://www.psychologynow.gr/arthra-psyxikis-ygeias/psyxikes-diataraxes/narkissismos/6754-narkissismos-stin-epoxi-tou-kenoy.html</a:t>
            </a:r>
            <a:endParaRPr lang="el-GR" sz="6400" b="0" i="0" dirty="0">
              <a:effectLst/>
            </a:endParaRPr>
          </a:p>
          <a:p>
            <a:pPr marL="0" indent="0">
              <a:buNone/>
            </a:pPr>
            <a:endParaRPr lang="el-GR" sz="2800" b="0" i="0" dirty="0">
              <a:effectLst/>
            </a:endParaRPr>
          </a:p>
          <a:p>
            <a:endParaRPr lang="el-GR" dirty="0"/>
          </a:p>
        </p:txBody>
      </p:sp>
      <p:sp>
        <p:nvSpPr>
          <p:cNvPr id="4" name="Θέση αριθμού διαφάνειας 3">
            <a:extLst>
              <a:ext uri="{FF2B5EF4-FFF2-40B4-BE49-F238E27FC236}">
                <a16:creationId xmlns:a16="http://schemas.microsoft.com/office/drawing/2014/main" id="{DD263AC3-D580-C2C0-B0AC-02E43C182224}"/>
              </a:ext>
            </a:extLst>
          </p:cNvPr>
          <p:cNvSpPr>
            <a:spLocks noGrp="1"/>
          </p:cNvSpPr>
          <p:nvPr>
            <p:ph type="sldNum" sz="quarter" idx="12"/>
          </p:nvPr>
        </p:nvSpPr>
        <p:spPr/>
        <p:txBody>
          <a:bodyPr/>
          <a:lstStyle/>
          <a:p>
            <a:fld id="{29A67EF4-6AD0-4895-A677-9D84EEBBB660}" type="slidenum">
              <a:rPr lang="el-GR" smtClean="0"/>
              <a:t>5</a:t>
            </a:fld>
            <a:endParaRPr lang="el-GR"/>
          </a:p>
        </p:txBody>
      </p:sp>
    </p:spTree>
    <p:extLst>
      <p:ext uri="{BB962C8B-B14F-4D97-AF65-F5344CB8AC3E}">
        <p14:creationId xmlns:p14="http://schemas.microsoft.com/office/powerpoint/2010/main" val="69498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856C3C-34C7-90EF-6D4B-63BD6EC4E1E0}"/>
              </a:ext>
            </a:extLst>
          </p:cNvPr>
          <p:cNvSpPr>
            <a:spLocks noGrp="1"/>
          </p:cNvSpPr>
          <p:nvPr>
            <p:ph type="title"/>
          </p:nvPr>
        </p:nvSpPr>
        <p:spPr>
          <a:xfrm>
            <a:off x="1066800" y="642595"/>
            <a:ext cx="10058400" cy="547014"/>
          </a:xfrm>
        </p:spPr>
        <p:txBody>
          <a:bodyPr>
            <a:normAutofit fontScale="90000"/>
          </a:bodyPr>
          <a:lstStyle/>
          <a:p>
            <a:r>
              <a:rPr lang="el-GR" sz="3200" b="1" kern="50" dirty="0">
                <a:effectLst/>
                <a:ea typeface="TimesNewRomanPS-BoldMT"/>
              </a:rPr>
              <a:t>Ειδικοί Ομαδικοί Παράγοντες σε ομαδική διεργασία </a:t>
            </a:r>
            <a:r>
              <a:rPr lang="en-US" sz="3200" b="1" kern="50" dirty="0">
                <a:effectLst/>
                <a:ea typeface="TimesNewRomanPS-BoldMT"/>
              </a:rPr>
              <a:t>I</a:t>
            </a:r>
            <a:r>
              <a:rPr lang="el-GR" sz="3200" b="1" kern="50" dirty="0">
                <a:effectLst/>
                <a:ea typeface="TimesNewRomanPS-BoldMT"/>
              </a:rPr>
              <a:t>Ι</a:t>
            </a:r>
            <a:br>
              <a:rPr lang="el-GR" sz="3200" b="1" kern="50" dirty="0">
                <a:effectLst/>
                <a:ea typeface="TimesNewRomanPS-BoldMT"/>
              </a:rPr>
            </a:br>
            <a:r>
              <a:rPr lang="el-GR" sz="2200" b="1" kern="50" dirty="0">
                <a:effectLst/>
                <a:ea typeface="TimesNewRomanPS-BoldMT"/>
              </a:rPr>
              <a:t>(</a:t>
            </a:r>
            <a:r>
              <a:rPr lang="el-GR" sz="2200" b="1" kern="50" dirty="0" err="1">
                <a:solidFill>
                  <a:srgbClr val="000000"/>
                </a:solidFill>
                <a:effectLst/>
                <a:ea typeface="TimesNewRomanPS-BoldMT"/>
              </a:rPr>
              <a:t>Foulkes</a:t>
            </a:r>
            <a:r>
              <a:rPr lang="el-GR" sz="2200" b="1" kern="50" dirty="0">
                <a:solidFill>
                  <a:srgbClr val="000000"/>
                </a:solidFill>
                <a:effectLst/>
                <a:ea typeface="TimesNewRomanPS-BoldMT"/>
              </a:rPr>
              <a:t> &amp; </a:t>
            </a:r>
            <a:r>
              <a:rPr lang="el-GR" sz="2200" b="1" kern="50" dirty="0" err="1">
                <a:solidFill>
                  <a:srgbClr val="000000"/>
                </a:solidFill>
                <a:effectLst/>
                <a:ea typeface="TimesNewRomanPS-BoldMT"/>
              </a:rPr>
              <a:t>Anthony</a:t>
            </a:r>
            <a:r>
              <a:rPr lang="el-GR" sz="2200" b="1" kern="50" dirty="0">
                <a:solidFill>
                  <a:srgbClr val="000000"/>
                </a:solidFill>
                <a:effectLst/>
                <a:ea typeface="TimesNewRomanPS-BoldMT"/>
              </a:rPr>
              <a:t>, 1957)</a:t>
            </a:r>
            <a:r>
              <a:rPr lang="en-US" sz="2200" b="1" kern="50" dirty="0">
                <a:solidFill>
                  <a:srgbClr val="000000"/>
                </a:solidFill>
                <a:effectLst/>
                <a:ea typeface="TimesNewRomanPS-BoldMT"/>
              </a:rPr>
              <a:t> </a:t>
            </a:r>
            <a:endParaRPr lang="el-GR" sz="2200" dirty="0"/>
          </a:p>
        </p:txBody>
      </p:sp>
      <p:sp>
        <p:nvSpPr>
          <p:cNvPr id="3" name="Θέση περιεχομένου 2">
            <a:extLst>
              <a:ext uri="{FF2B5EF4-FFF2-40B4-BE49-F238E27FC236}">
                <a16:creationId xmlns:a16="http://schemas.microsoft.com/office/drawing/2014/main" id="{FAE3E1F3-7277-F17E-553E-F095C1B6EBBB}"/>
              </a:ext>
            </a:extLst>
          </p:cNvPr>
          <p:cNvSpPr>
            <a:spLocks noGrp="1"/>
          </p:cNvSpPr>
          <p:nvPr>
            <p:ph idx="1"/>
          </p:nvPr>
        </p:nvSpPr>
        <p:spPr>
          <a:xfrm>
            <a:off x="933635" y="1463039"/>
            <a:ext cx="10651724" cy="5007527"/>
          </a:xfrm>
        </p:spPr>
        <p:txBody>
          <a:bodyPr>
            <a:normAutofit fontScale="62500" lnSpcReduction="20000"/>
          </a:bodyPr>
          <a:lstStyle/>
          <a:p>
            <a:pPr marL="0" marR="0" lvl="0" indent="0" algn="just" fontAlgn="base">
              <a:spcBef>
                <a:spcPts val="0"/>
              </a:spcBef>
              <a:spcAft>
                <a:spcPts val="0"/>
              </a:spcAft>
              <a:buClr>
                <a:srgbClr val="000000"/>
              </a:buClr>
              <a:buSzPts val="1200"/>
              <a:buNone/>
              <a:tabLst>
                <a:tab pos="6985" algn="l"/>
                <a:tab pos="36195" algn="l"/>
                <a:tab pos="457200" algn="l"/>
              </a:tabLst>
            </a:pPr>
            <a:r>
              <a:rPr lang="el-GR" sz="3800" b="1" u="none" strike="noStrike" kern="50" dirty="0">
                <a:solidFill>
                  <a:srgbClr val="000000"/>
                </a:solidFill>
                <a:effectLst/>
                <a:ea typeface="TimesNewRomanPS-BoldMT"/>
                <a:cs typeface="Arial" panose="020B0604020202020204" pitchFamily="34" charset="0"/>
              </a:rPr>
              <a:t>3. Φαινόμενα </a:t>
            </a:r>
            <a:r>
              <a:rPr lang="el-GR" sz="3400" b="1" u="none" strike="noStrike" kern="50" dirty="0">
                <a:solidFill>
                  <a:srgbClr val="000000"/>
                </a:solidFill>
                <a:effectLst/>
                <a:ea typeface="TimesNewRomanPS-BoldMT"/>
                <a:cs typeface="Arial" panose="020B0604020202020204" pitchFamily="34" charset="0"/>
              </a:rPr>
              <a:t>συμπύκνωσης  </a:t>
            </a:r>
            <a:r>
              <a:rPr lang="en-US" sz="3400" b="1" u="none" strike="noStrike" kern="50" dirty="0">
                <a:solidFill>
                  <a:srgbClr val="000000"/>
                </a:solidFill>
                <a:effectLst/>
                <a:ea typeface="TimesNewRomanPS-BoldMT"/>
                <a:cs typeface="Arial" panose="020B0604020202020204" pitchFamily="34" charset="0"/>
              </a:rPr>
              <a:t>(“</a:t>
            </a:r>
            <a:r>
              <a:rPr lang="el-GR" sz="3400" b="1" u="none" strike="noStrike" kern="50" dirty="0" err="1">
                <a:solidFill>
                  <a:srgbClr val="000000"/>
                </a:solidFill>
                <a:effectLst/>
                <a:ea typeface="TimesNewRomanPS-BoldMT"/>
                <a:cs typeface="Arial" panose="020B0604020202020204" pitchFamily="34" charset="0"/>
              </a:rPr>
              <a:t>condenser</a:t>
            </a:r>
            <a:r>
              <a:rPr lang="en-US" sz="3400" b="1" u="none" strike="noStrike" kern="50" dirty="0">
                <a:solidFill>
                  <a:srgbClr val="000000"/>
                </a:solidFill>
                <a:effectLst/>
                <a:ea typeface="TimesNewRomanPS-BoldMT"/>
                <a:cs typeface="Arial" panose="020B0604020202020204" pitchFamily="34" charset="0"/>
              </a:rPr>
              <a:t>” </a:t>
            </a:r>
            <a:r>
              <a:rPr lang="el-GR" sz="3400" b="1" u="none" strike="noStrike" kern="50" dirty="0" err="1">
                <a:solidFill>
                  <a:srgbClr val="000000"/>
                </a:solidFill>
                <a:effectLst/>
                <a:ea typeface="TimesNewRomanPS-BoldMT"/>
                <a:cs typeface="Arial" panose="020B0604020202020204" pitchFamily="34" charset="0"/>
              </a:rPr>
              <a:t>phenomena</a:t>
            </a:r>
            <a:r>
              <a:rPr lang="el-GR" sz="3400" b="1" u="none" strike="noStrike" kern="50" dirty="0">
                <a:solidFill>
                  <a:srgbClr val="000000"/>
                </a:solidFill>
                <a:effectLst/>
                <a:ea typeface="TimesNewRomanPS-BoldMT"/>
                <a:cs typeface="Arial" panose="020B0604020202020204" pitchFamily="34" charset="0"/>
              </a:rPr>
              <a:t>)</a:t>
            </a:r>
            <a:endParaRPr lang="en-US" sz="3400" b="1" u="none" strike="noStrike" kern="50" dirty="0">
              <a:solidFill>
                <a:srgbClr val="000000"/>
              </a:solidFill>
              <a:effectLst/>
              <a:ea typeface="TimesNewRomanPS-BoldMT"/>
              <a:cs typeface="Arial" panose="020B0604020202020204" pitchFamily="34" charset="0"/>
            </a:endParaRP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3200" u="none" strike="noStrike" kern="50" dirty="0">
                <a:effectLst/>
                <a:ea typeface="AmericanTypewriter"/>
                <a:cs typeface="Arial" panose="020B0604020202020204" pitchFamily="34" charset="0"/>
              </a:rPr>
              <a:t>Περιγράφουν  την συνήθως </a:t>
            </a:r>
            <a:r>
              <a:rPr lang="el-GR" sz="3200" b="1" u="none" strike="noStrike" kern="50" dirty="0">
                <a:effectLst/>
                <a:ea typeface="AmericanTypewriter"/>
                <a:cs typeface="Arial" panose="020B0604020202020204" pitchFamily="34" charset="0"/>
              </a:rPr>
              <a:t>αιφνίδια </a:t>
            </a:r>
            <a:r>
              <a:rPr lang="el-GR" sz="3200" b="1" u="none" strike="noStrike" kern="50" dirty="0" err="1">
                <a:effectLst/>
                <a:ea typeface="AmericanTypewriter"/>
                <a:cs typeface="Arial" panose="020B0604020202020204" pitchFamily="34" charset="0"/>
              </a:rPr>
              <a:t>εκφόρτιση</a:t>
            </a:r>
            <a:r>
              <a:rPr lang="el-GR" sz="3200" b="1" u="none" strike="noStrike" kern="50" dirty="0">
                <a:effectLst/>
                <a:ea typeface="AmericanTypewriter"/>
                <a:cs typeface="Arial" panose="020B0604020202020204" pitchFamily="34" charset="0"/>
              </a:rPr>
              <a:t> βαθέως και </a:t>
            </a:r>
            <a:r>
              <a:rPr lang="el-GR" sz="3200" b="1" u="none" strike="noStrike" kern="50" dirty="0" err="1">
                <a:effectLst/>
                <a:ea typeface="AmericanTypewriter"/>
                <a:cs typeface="Arial" panose="020B0604020202020204" pitchFamily="34" charset="0"/>
              </a:rPr>
              <a:t>πρωτ</a:t>
            </a:r>
            <a:r>
              <a:rPr lang="en-US" sz="3200" b="1" u="none" strike="noStrike" kern="50" dirty="0">
                <a:effectLst/>
                <a:ea typeface="AmericanTypewriter"/>
                <a:cs typeface="Arial" panose="020B0604020202020204" pitchFamily="34" charset="0"/>
              </a:rPr>
              <a:t>o</a:t>
            </a:r>
            <a:r>
              <a:rPr lang="el-GR" sz="3200" b="1" u="none" strike="noStrike" kern="50" dirty="0" err="1">
                <a:effectLst/>
                <a:ea typeface="AmericanTypewriter"/>
                <a:cs typeface="Arial" panose="020B0604020202020204" pitchFamily="34" charset="0"/>
              </a:rPr>
              <a:t>γενούς</a:t>
            </a:r>
            <a:r>
              <a:rPr lang="el-GR" sz="3200" b="1" u="none" strike="noStrike" kern="50" dirty="0">
                <a:effectLst/>
                <a:ea typeface="AmericanTypewriter"/>
                <a:cs typeface="Arial" panose="020B0604020202020204" pitchFamily="34" charset="0"/>
              </a:rPr>
              <a:t>  υλικού στην ομάδα. </a:t>
            </a:r>
            <a:r>
              <a:rPr lang="el-GR" sz="3200" u="none" strike="noStrike" kern="50" dirty="0">
                <a:effectLst/>
                <a:ea typeface="AmericanTypewriter"/>
                <a:cs typeface="Arial" panose="020B0604020202020204" pitchFamily="34" charset="0"/>
              </a:rPr>
              <a:t> </a:t>
            </a:r>
            <a:endParaRPr lang="en-US" sz="3200" u="none" strike="noStrike" kern="50" dirty="0">
              <a:effectLst/>
              <a:ea typeface="AmericanTypewriter"/>
              <a:cs typeface="Arial" panose="020B0604020202020204" pitchFamily="34" charset="0"/>
            </a:endParaRP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3200" u="none" strike="noStrike" kern="50" dirty="0">
                <a:effectLst/>
                <a:ea typeface="AmericanTypewriter"/>
                <a:cs typeface="Arial" panose="020B0604020202020204" pitchFamily="34" charset="0"/>
              </a:rPr>
              <a:t>Η αλληλ</a:t>
            </a:r>
            <a:r>
              <a:rPr lang="el-GR" sz="3200" u="none" strike="noStrike" kern="50" dirty="0">
                <a:solidFill>
                  <a:srgbClr val="000000"/>
                </a:solidFill>
                <a:effectLst/>
                <a:ea typeface="Arial" panose="020B0604020202020204" pitchFamily="34" charset="0"/>
                <a:cs typeface="Arial" panose="020B0604020202020204" pitchFamily="34" charset="0"/>
              </a:rPr>
              <a:t>επίδραση των μελών επιφέρει χαλάρωση των ομαδικών αντιστάσεων </a:t>
            </a:r>
            <a:r>
              <a:rPr lang="el-GR" sz="3200" u="none" strike="noStrike" kern="50" dirty="0">
                <a:solidFill>
                  <a:srgbClr val="000000"/>
                </a:solidFill>
                <a:effectLst/>
                <a:ea typeface="AmericanTypewriter"/>
                <a:cs typeface="Arial" panose="020B0604020202020204" pitchFamily="34" charset="0"/>
              </a:rPr>
              <a:t>και την ενεργοποίηση ασυνείδητου υλικού κοινού για όλα η για πολλά  μέλη της ομάδας. </a:t>
            </a:r>
            <a:r>
              <a:rPr lang="en-US" sz="3200" u="none" strike="noStrike" kern="50" dirty="0">
                <a:solidFill>
                  <a:srgbClr val="000000"/>
                </a:solidFill>
                <a:effectLst/>
                <a:ea typeface="AmericanTypewriter"/>
                <a:cs typeface="Arial" panose="020B0604020202020204" pitchFamily="34" charset="0"/>
              </a:rPr>
              <a:t> </a:t>
            </a:r>
          </a:p>
          <a:p>
            <a:pPr lvl="2" algn="just" fontAlgn="base">
              <a:spcBef>
                <a:spcPts val="0"/>
              </a:spcBef>
              <a:buClr>
                <a:srgbClr val="000000"/>
              </a:buClr>
              <a:buSzPts val="1200"/>
              <a:buFont typeface="Wingdings" panose="05000000000000000000" pitchFamily="2" charset="2"/>
              <a:buChar char="§"/>
              <a:tabLst>
                <a:tab pos="6985" algn="l"/>
                <a:tab pos="36195" algn="l"/>
                <a:tab pos="457200" algn="l"/>
              </a:tabLst>
            </a:pPr>
            <a:r>
              <a:rPr lang="el-GR" sz="3000" u="none" strike="noStrike" kern="50" dirty="0">
                <a:solidFill>
                  <a:srgbClr val="000000"/>
                </a:solidFill>
                <a:effectLst/>
                <a:ea typeface="Arial" panose="020B0604020202020204" pitchFamily="34" charset="0"/>
                <a:cs typeface="Arial" panose="020B0604020202020204" pitchFamily="34" charset="0"/>
              </a:rPr>
              <a:t>Η </a:t>
            </a:r>
            <a:r>
              <a:rPr lang="el-GR" sz="3000" u="none" strike="noStrike" kern="50" dirty="0" err="1">
                <a:solidFill>
                  <a:srgbClr val="000000"/>
                </a:solidFill>
                <a:effectLst/>
                <a:ea typeface="Arial" panose="020B0604020202020204" pitchFamily="34" charset="0"/>
                <a:cs typeface="Arial" panose="020B0604020202020204" pitchFamily="34" charset="0"/>
              </a:rPr>
              <a:t>εκφόρτιση</a:t>
            </a:r>
            <a:r>
              <a:rPr lang="el-GR" sz="3000" u="none" strike="noStrike" kern="50" dirty="0">
                <a:solidFill>
                  <a:srgbClr val="000000"/>
                </a:solidFill>
                <a:effectLst/>
                <a:ea typeface="Arial" panose="020B0604020202020204" pitchFamily="34" charset="0"/>
                <a:cs typeface="Arial" panose="020B0604020202020204" pitchFamily="34" charset="0"/>
              </a:rPr>
              <a:t> συμβαίνει </a:t>
            </a:r>
            <a:r>
              <a:rPr lang="el-GR" sz="3000" b="1" u="none" strike="noStrike" kern="50" dirty="0">
                <a:solidFill>
                  <a:srgbClr val="000000"/>
                </a:solidFill>
                <a:effectLst/>
                <a:ea typeface="Arial" panose="020B0604020202020204" pitchFamily="34" charset="0"/>
                <a:cs typeface="Arial" panose="020B0604020202020204" pitchFamily="34" charset="0"/>
              </a:rPr>
              <a:t>συνήθως μετά από κάποιο σημαντικό ομαδικό </a:t>
            </a:r>
            <a:r>
              <a:rPr lang="el-GR" sz="3000" b="1" u="none" strike="noStrike" kern="50" dirty="0">
                <a:solidFill>
                  <a:srgbClr val="000000"/>
                </a:solidFill>
                <a:effectLst/>
                <a:ea typeface="AmericanTypewriter"/>
                <a:cs typeface="Arial" panose="020B0604020202020204" pitchFamily="34" charset="0"/>
              </a:rPr>
              <a:t>γεγονός και παρουσιάζεται υπό την μορφή ονείρων, φόβων ή φαντασιώσεων</a:t>
            </a:r>
            <a:r>
              <a:rPr lang="en-US" sz="3000" b="1" u="none" strike="noStrike" kern="50" dirty="0">
                <a:solidFill>
                  <a:srgbClr val="000000"/>
                </a:solidFill>
                <a:effectLst/>
                <a:ea typeface="AmericanTypewriter"/>
                <a:cs typeface="Arial" panose="020B0604020202020204" pitchFamily="34" charset="0"/>
              </a:rPr>
              <a:t> </a:t>
            </a:r>
            <a:r>
              <a:rPr lang="el-GR" sz="3000" b="1" u="none" strike="noStrike" kern="50" dirty="0">
                <a:solidFill>
                  <a:srgbClr val="000000"/>
                </a:solidFill>
                <a:effectLst/>
                <a:ea typeface="AmericanTypewriter"/>
                <a:cs typeface="Arial" panose="020B0604020202020204" pitchFamily="34" charset="0"/>
              </a:rPr>
              <a:t>στην ομάδα</a:t>
            </a:r>
            <a:r>
              <a:rPr lang="el-GR" sz="3000" u="none" strike="noStrike" kern="50" dirty="0">
                <a:solidFill>
                  <a:srgbClr val="000000"/>
                </a:solidFill>
                <a:effectLst/>
                <a:ea typeface="AmericanTypewriter"/>
                <a:cs typeface="Arial" panose="020B0604020202020204" pitchFamily="34" charset="0"/>
              </a:rPr>
              <a:t>. </a:t>
            </a:r>
            <a:endParaRPr lang="el-GR" sz="3000" u="none" strike="noStrike" kern="50" dirty="0">
              <a:effectLst/>
              <a:ea typeface="AmericanTypewriter"/>
              <a:cs typeface="Arial" panose="020B0604020202020204" pitchFamily="34" charset="0"/>
            </a:endParaRPr>
          </a:p>
          <a:p>
            <a:pPr marL="0" marR="0" indent="0">
              <a:spcBef>
                <a:spcPts val="0"/>
              </a:spcBef>
              <a:spcAft>
                <a:spcPts val="0"/>
              </a:spcAft>
              <a:buNone/>
              <a:tabLst>
                <a:tab pos="6985" algn="l"/>
                <a:tab pos="36195" algn="l"/>
              </a:tabLst>
            </a:pPr>
            <a:endParaRPr lang="en-US" sz="3400" b="1" u="none" strike="noStrike" kern="50" dirty="0">
              <a:solidFill>
                <a:srgbClr val="000000"/>
              </a:solidFill>
              <a:ea typeface="TimesNewRomanPS-BoldMT"/>
              <a:cs typeface="Arial" panose="020B0604020202020204" pitchFamily="34" charset="0"/>
            </a:endParaRPr>
          </a:p>
          <a:p>
            <a:pPr marL="0" marR="0" indent="0">
              <a:spcBef>
                <a:spcPts val="0"/>
              </a:spcBef>
              <a:spcAft>
                <a:spcPts val="0"/>
              </a:spcAft>
              <a:buNone/>
              <a:tabLst>
                <a:tab pos="6985" algn="l"/>
                <a:tab pos="36195" algn="l"/>
              </a:tabLst>
            </a:pPr>
            <a:r>
              <a:rPr lang="en-US" sz="3400" b="1" kern="50" dirty="0">
                <a:solidFill>
                  <a:srgbClr val="000000"/>
                </a:solidFill>
                <a:effectLst/>
                <a:ea typeface="TimesNewRomanPS-BoldMT"/>
                <a:cs typeface="Arial" panose="020B0604020202020204" pitchFamily="34" charset="0"/>
              </a:rPr>
              <a:t>4. </a:t>
            </a:r>
            <a:r>
              <a:rPr lang="el-GR" sz="3400" b="1" u="none" strike="noStrike" kern="50" dirty="0">
                <a:solidFill>
                  <a:srgbClr val="000000"/>
                </a:solidFill>
                <a:effectLst/>
                <a:ea typeface="TimesNewRomanPS-BoldMT"/>
                <a:cs typeface="Arial" panose="020B0604020202020204" pitchFamily="34" charset="0"/>
              </a:rPr>
              <a:t>Φαινόμενα αλυσιδωτής αντίδρασης /φαινόμενα αλυσίδας (“</a:t>
            </a:r>
            <a:r>
              <a:rPr lang="el-GR" sz="3400" b="1" u="none" strike="noStrike" kern="50" dirty="0" err="1">
                <a:solidFill>
                  <a:srgbClr val="000000"/>
                </a:solidFill>
                <a:effectLst/>
                <a:ea typeface="TimesNewRomanPS-BoldMT"/>
                <a:cs typeface="Arial" panose="020B0604020202020204" pitchFamily="34" charset="0"/>
              </a:rPr>
              <a:t>chain</a:t>
            </a:r>
            <a:r>
              <a:rPr lang="el-GR" sz="3400" b="1" u="none" strike="noStrike" kern="50" dirty="0">
                <a:solidFill>
                  <a:srgbClr val="000000"/>
                </a:solidFill>
                <a:effectLst/>
                <a:ea typeface="TimesNewRomanPS-BoldMT"/>
                <a:cs typeface="Arial" panose="020B0604020202020204" pitchFamily="34" charset="0"/>
              </a:rPr>
              <a:t>” </a:t>
            </a:r>
            <a:r>
              <a:rPr lang="el-GR" sz="3400" b="1" u="none" strike="noStrike" kern="50" dirty="0" err="1">
                <a:solidFill>
                  <a:srgbClr val="000000"/>
                </a:solidFill>
                <a:effectLst/>
                <a:ea typeface="TimesNewRomanPS-BoldMT"/>
                <a:cs typeface="Arial" panose="020B0604020202020204" pitchFamily="34" charset="0"/>
              </a:rPr>
              <a:t>phenomena</a:t>
            </a:r>
            <a:r>
              <a:rPr lang="el-GR" sz="3400" b="1" u="none" strike="noStrike" kern="50" dirty="0">
                <a:solidFill>
                  <a:srgbClr val="000000"/>
                </a:solidFill>
                <a:effectLst/>
                <a:ea typeface="TimesNewRomanPS-BoldMT"/>
                <a:cs typeface="Arial" panose="020B0604020202020204" pitchFamily="34" charset="0"/>
              </a:rPr>
              <a:t>)  </a:t>
            </a:r>
            <a:endParaRPr lang="en-US" sz="3400" b="1" u="none" strike="noStrike" kern="50" dirty="0">
              <a:solidFill>
                <a:srgbClr val="000000"/>
              </a:solidFill>
              <a:effectLst/>
              <a:ea typeface="TimesNewRomanPS-BoldMT"/>
              <a:cs typeface="Arial" panose="020B0604020202020204" pitchFamily="34" charset="0"/>
            </a:endParaRPr>
          </a:p>
          <a:p>
            <a:pPr lvl="1">
              <a:spcBef>
                <a:spcPts val="0"/>
              </a:spcBef>
              <a:buFont typeface="Wingdings" panose="05000000000000000000" pitchFamily="2" charset="2"/>
              <a:buChar char="ü"/>
              <a:tabLst>
                <a:tab pos="6985" algn="l"/>
                <a:tab pos="36195" algn="l"/>
              </a:tabLst>
            </a:pPr>
            <a:r>
              <a:rPr lang="el-GR" sz="3200" u="none" strike="noStrike" kern="50" dirty="0">
                <a:effectLst/>
                <a:ea typeface="AmericanTypewriter"/>
                <a:cs typeface="Arial" panose="020B0604020202020204" pitchFamily="34" charset="0"/>
              </a:rPr>
              <a:t>Σε φάση ωρίμανσης της ομάδας, κατά την  ελευθέρως ρέουσα συζήτηση (“</a:t>
            </a:r>
            <a:r>
              <a:rPr lang="el-GR" sz="3200" u="none" strike="noStrike" kern="50" dirty="0" err="1">
                <a:effectLst/>
                <a:ea typeface="AmericanTypewriter"/>
                <a:cs typeface="Arial" panose="020B0604020202020204" pitchFamily="34" charset="0"/>
              </a:rPr>
              <a:t>free-floating</a:t>
            </a:r>
            <a:r>
              <a:rPr lang="el-GR" sz="3200" u="none" strike="noStrike" kern="50" dirty="0">
                <a:effectLst/>
                <a:ea typeface="AmericanTypewriter"/>
                <a:cs typeface="Arial" panose="020B0604020202020204" pitchFamily="34" charset="0"/>
              </a:rPr>
              <a:t>' </a:t>
            </a:r>
            <a:r>
              <a:rPr lang="el-GR" sz="3200" u="none" strike="noStrike" kern="50" dirty="0" err="1">
                <a:effectLst/>
                <a:ea typeface="AmericanTypewriter"/>
                <a:cs typeface="Arial" panose="020B0604020202020204" pitchFamily="34" charset="0"/>
              </a:rPr>
              <a:t>discussion</a:t>
            </a:r>
            <a:r>
              <a:rPr lang="el-GR" sz="3200" u="none" strike="noStrike" kern="50" dirty="0">
                <a:effectLst/>
                <a:ea typeface="AmericanTypewriter"/>
                <a:cs typeface="Arial" panose="020B0604020202020204" pitchFamily="34" charset="0"/>
              </a:rPr>
              <a:t>”),  αναδεικνύονται κάποια «συλλογικά συμπυκνωμένα» θέματα, </a:t>
            </a:r>
            <a:r>
              <a:rPr lang="el-GR" sz="3200" kern="50" dirty="0">
                <a:ea typeface="AmericanTypewriter"/>
                <a:cs typeface="Arial" panose="020B0604020202020204" pitchFamily="34" charset="0"/>
              </a:rPr>
              <a:t>για παράδειγμα, </a:t>
            </a:r>
            <a:r>
              <a:rPr lang="el-GR" sz="3200" u="none" strike="noStrike" kern="50" dirty="0">
                <a:effectLst/>
                <a:ea typeface="AmericanTypewriter"/>
                <a:cs typeface="Arial" panose="020B0604020202020204" pitchFamily="34" charset="0"/>
              </a:rPr>
              <a:t>φόβος γελοιοποίησης, </a:t>
            </a:r>
            <a:r>
              <a:rPr lang="el-GR" sz="3200" kern="50" dirty="0">
                <a:ea typeface="AmericanTypewriter"/>
                <a:cs typeface="Arial" panose="020B0604020202020204" pitchFamily="34" charset="0"/>
              </a:rPr>
              <a:t>αγωνία θανάτου, ο «άλλος=εγώ», κ.λπ. </a:t>
            </a:r>
            <a:r>
              <a:rPr lang="el-GR" sz="3200" u="none" strike="noStrike" kern="50" dirty="0">
                <a:effectLst/>
                <a:ea typeface="AmericanTypewriter"/>
                <a:cs typeface="Arial" panose="020B0604020202020204" pitchFamily="34" charset="0"/>
              </a:rPr>
              <a:t> </a:t>
            </a:r>
          </a:p>
          <a:p>
            <a:pPr lvl="1">
              <a:spcBef>
                <a:spcPts val="0"/>
              </a:spcBef>
              <a:buFont typeface="Wingdings" panose="05000000000000000000" pitchFamily="2" charset="2"/>
              <a:buChar char="ü"/>
              <a:tabLst>
                <a:tab pos="6985" algn="l"/>
                <a:tab pos="36195" algn="l"/>
              </a:tabLst>
            </a:pPr>
            <a:r>
              <a:rPr lang="el-GR" sz="3400" u="none" strike="noStrike" kern="50" dirty="0">
                <a:effectLst/>
                <a:ea typeface="AmericanTypewriter"/>
                <a:cs typeface="Arial" panose="020B0604020202020204" pitchFamily="34" charset="0"/>
              </a:rPr>
              <a:t>Κάθε μέλος επηρεάζεται από τα θέματα αυτά με τον  δικό του τρόπο.</a:t>
            </a:r>
          </a:p>
          <a:p>
            <a:pPr lvl="1">
              <a:spcBef>
                <a:spcPts val="0"/>
              </a:spcBef>
              <a:buFont typeface="Wingdings" panose="05000000000000000000" pitchFamily="2" charset="2"/>
              <a:buChar char="ü"/>
              <a:tabLst>
                <a:tab pos="6985" algn="l"/>
                <a:tab pos="36195" algn="l"/>
              </a:tabLst>
            </a:pPr>
            <a:r>
              <a:rPr lang="el-GR" sz="3400" u="none" strike="noStrike" kern="50" dirty="0">
                <a:effectLst/>
                <a:ea typeface="AmericanTypewriter"/>
                <a:cs typeface="Arial" panose="020B0604020202020204" pitchFamily="34" charset="0"/>
              </a:rPr>
              <a:t>Τα  φαινόμενα αλυσιδωτής αντίδρασης συμβάλλουν στην εμβάθυνση της  επικοινωνίας στην ομάδα και οδηγούν στη δυναμική εξέλιξή της.  </a:t>
            </a:r>
            <a:endParaRPr lang="en-US" sz="3400" u="none" strike="noStrike" kern="50" dirty="0">
              <a:effectLst/>
              <a:ea typeface="AmericanTypewriter"/>
              <a:cs typeface="Arial" panose="020B0604020202020204" pitchFamily="34" charset="0"/>
            </a:endParaRPr>
          </a:p>
          <a:p>
            <a:pPr lvl="1">
              <a:spcBef>
                <a:spcPts val="0"/>
              </a:spcBef>
              <a:buFont typeface="Wingdings" panose="05000000000000000000" pitchFamily="2" charset="2"/>
              <a:buChar char="ü"/>
              <a:tabLst>
                <a:tab pos="6985" algn="l"/>
                <a:tab pos="36195" algn="l"/>
              </a:tabLst>
            </a:pPr>
            <a:endParaRPr lang="el-GR" sz="3200" u="none" strike="noStrike" kern="50" dirty="0">
              <a:effectLst/>
              <a:ea typeface="AmericanTypewriter"/>
              <a:cs typeface="Arial" panose="020B0604020202020204" pitchFamily="34" charset="0"/>
            </a:endParaRPr>
          </a:p>
          <a:p>
            <a:pPr lvl="2">
              <a:spcBef>
                <a:spcPts val="0"/>
              </a:spcBef>
              <a:buFont typeface="Wingdings" panose="05000000000000000000" pitchFamily="2" charset="2"/>
              <a:buChar char="Ø"/>
              <a:tabLst>
                <a:tab pos="6985" algn="l"/>
                <a:tab pos="36195" algn="l"/>
              </a:tabLst>
            </a:pPr>
            <a:r>
              <a:rPr lang="el-GR" sz="3000" u="none" strike="noStrike" kern="50" dirty="0">
                <a:effectLst/>
                <a:ea typeface="AmericanTypewriter"/>
                <a:cs typeface="Arial" panose="020B0604020202020204" pitchFamily="34" charset="0"/>
              </a:rPr>
              <a:t>Καλό είναι ο συντονιστής να μην εμπλακεί απαραιτήτως</a:t>
            </a:r>
            <a:r>
              <a:rPr lang="en-US" sz="3000" u="none" strike="noStrike" kern="50" dirty="0">
                <a:effectLst/>
                <a:ea typeface="AmericanTypewriter"/>
                <a:cs typeface="Arial" panose="020B0604020202020204" pitchFamily="34" charset="0"/>
              </a:rPr>
              <a:t>,</a:t>
            </a:r>
            <a:r>
              <a:rPr lang="el-GR" sz="3000" u="none" strike="noStrike" kern="50" dirty="0">
                <a:effectLst/>
                <a:ea typeface="AmericanTypewriter"/>
                <a:cs typeface="Arial" panose="020B0604020202020204" pitchFamily="34" charset="0"/>
              </a:rPr>
              <a:t>  γιατί μπορεί να διακόψει πρόωρα την εξέλιξη του φαινομένου</a:t>
            </a:r>
            <a:r>
              <a:rPr lang="el-GR" sz="3000" u="none" strike="noStrike" kern="50" dirty="0">
                <a:solidFill>
                  <a:srgbClr val="000000"/>
                </a:solidFill>
                <a:effectLst/>
                <a:ea typeface="AmericanTypewriter"/>
                <a:cs typeface="Arial" panose="020B0604020202020204" pitchFamily="34" charset="0"/>
              </a:rPr>
              <a:t>. </a:t>
            </a:r>
            <a:endParaRPr lang="el-GR" sz="3000" u="none" strike="noStrike" kern="50" dirty="0">
              <a:effectLst/>
              <a:ea typeface="AmericanTypewriter"/>
              <a:cs typeface="Arial" panose="020B060402020202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4549C60B-6FCC-B8C0-7877-EDF03A1024A6}"/>
              </a:ext>
            </a:extLst>
          </p:cNvPr>
          <p:cNvSpPr>
            <a:spLocks noGrp="1"/>
          </p:cNvSpPr>
          <p:nvPr>
            <p:ph type="sldNum" sz="quarter" idx="12"/>
          </p:nvPr>
        </p:nvSpPr>
        <p:spPr/>
        <p:txBody>
          <a:bodyPr/>
          <a:lstStyle/>
          <a:p>
            <a:fld id="{29A67EF4-6AD0-4895-A677-9D84EEBBB660}" type="slidenum">
              <a:rPr lang="el-GR" smtClean="0"/>
              <a:t>6</a:t>
            </a:fld>
            <a:endParaRPr lang="el-GR"/>
          </a:p>
        </p:txBody>
      </p:sp>
    </p:spTree>
    <p:extLst>
      <p:ext uri="{BB962C8B-B14F-4D97-AF65-F5344CB8AC3E}">
        <p14:creationId xmlns:p14="http://schemas.microsoft.com/office/powerpoint/2010/main" val="195461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856C3C-34C7-90EF-6D4B-63BD6EC4E1E0}"/>
              </a:ext>
            </a:extLst>
          </p:cNvPr>
          <p:cNvSpPr>
            <a:spLocks noGrp="1"/>
          </p:cNvSpPr>
          <p:nvPr>
            <p:ph type="title"/>
          </p:nvPr>
        </p:nvSpPr>
        <p:spPr>
          <a:xfrm>
            <a:off x="1066800" y="642595"/>
            <a:ext cx="10058400" cy="547014"/>
          </a:xfrm>
        </p:spPr>
        <p:txBody>
          <a:bodyPr>
            <a:normAutofit fontScale="90000"/>
          </a:bodyPr>
          <a:lstStyle/>
          <a:p>
            <a:r>
              <a:rPr lang="el-GR" sz="3200" b="1" kern="50" dirty="0">
                <a:effectLst/>
                <a:ea typeface="TimesNewRomanPS-BoldMT"/>
              </a:rPr>
              <a:t>Ειδικοί Ομαδικοί Παράγοντες σε ομαδική διεργασία </a:t>
            </a:r>
            <a:r>
              <a:rPr lang="en-US" sz="3200" b="1" kern="50" dirty="0">
                <a:effectLst/>
                <a:ea typeface="TimesNewRomanPS-BoldMT"/>
              </a:rPr>
              <a:t>I</a:t>
            </a:r>
            <a:r>
              <a:rPr lang="el-GR" sz="3200" b="1" kern="50" dirty="0">
                <a:effectLst/>
                <a:ea typeface="TimesNewRomanPS-BoldMT"/>
              </a:rPr>
              <a:t>ΙΙ</a:t>
            </a:r>
            <a:br>
              <a:rPr lang="el-GR" sz="3200" b="1" kern="50" dirty="0">
                <a:effectLst/>
                <a:ea typeface="TimesNewRomanPS-BoldMT"/>
              </a:rPr>
            </a:br>
            <a:r>
              <a:rPr lang="el-GR" sz="2200" b="1" kern="50" dirty="0">
                <a:effectLst/>
                <a:ea typeface="TimesNewRomanPS-BoldMT"/>
              </a:rPr>
              <a:t>(</a:t>
            </a:r>
            <a:r>
              <a:rPr lang="el-GR" sz="2200" b="1" kern="50" dirty="0" err="1">
                <a:solidFill>
                  <a:srgbClr val="000000"/>
                </a:solidFill>
                <a:effectLst/>
                <a:ea typeface="TimesNewRomanPS-BoldMT"/>
              </a:rPr>
              <a:t>Foulkes</a:t>
            </a:r>
            <a:r>
              <a:rPr lang="el-GR" sz="2200" b="1" kern="50" dirty="0">
                <a:solidFill>
                  <a:srgbClr val="000000"/>
                </a:solidFill>
                <a:effectLst/>
                <a:ea typeface="TimesNewRomanPS-BoldMT"/>
              </a:rPr>
              <a:t> &amp; </a:t>
            </a:r>
            <a:r>
              <a:rPr lang="el-GR" sz="2200" b="1" kern="50" dirty="0" err="1">
                <a:solidFill>
                  <a:srgbClr val="000000"/>
                </a:solidFill>
                <a:effectLst/>
                <a:ea typeface="TimesNewRomanPS-BoldMT"/>
              </a:rPr>
              <a:t>Anthony</a:t>
            </a:r>
            <a:r>
              <a:rPr lang="el-GR" sz="2200" b="1" kern="50" dirty="0">
                <a:solidFill>
                  <a:srgbClr val="000000"/>
                </a:solidFill>
                <a:effectLst/>
                <a:ea typeface="TimesNewRomanPS-BoldMT"/>
              </a:rPr>
              <a:t>, 1957)</a:t>
            </a:r>
            <a:r>
              <a:rPr lang="en-US" sz="2200" b="1" kern="50" dirty="0">
                <a:solidFill>
                  <a:srgbClr val="000000"/>
                </a:solidFill>
                <a:effectLst/>
                <a:ea typeface="TimesNewRomanPS-BoldMT"/>
              </a:rPr>
              <a:t> </a:t>
            </a:r>
            <a:endParaRPr lang="el-GR" sz="2200" dirty="0"/>
          </a:p>
        </p:txBody>
      </p:sp>
      <p:sp>
        <p:nvSpPr>
          <p:cNvPr id="3" name="Θέση περιεχομένου 2">
            <a:extLst>
              <a:ext uri="{FF2B5EF4-FFF2-40B4-BE49-F238E27FC236}">
                <a16:creationId xmlns:a16="http://schemas.microsoft.com/office/drawing/2014/main" id="{FAE3E1F3-7277-F17E-553E-F095C1B6EBBB}"/>
              </a:ext>
            </a:extLst>
          </p:cNvPr>
          <p:cNvSpPr>
            <a:spLocks noGrp="1"/>
          </p:cNvSpPr>
          <p:nvPr>
            <p:ph idx="1"/>
          </p:nvPr>
        </p:nvSpPr>
        <p:spPr>
          <a:xfrm>
            <a:off x="933635" y="1463039"/>
            <a:ext cx="10058400" cy="5007527"/>
          </a:xfrm>
        </p:spPr>
        <p:txBody>
          <a:bodyPr>
            <a:normAutofit/>
          </a:bodyPr>
          <a:lstStyle/>
          <a:p>
            <a:pPr marL="0" marR="0" lvl="0" indent="0" algn="just" fontAlgn="base">
              <a:spcBef>
                <a:spcPts val="0"/>
              </a:spcBef>
              <a:spcAft>
                <a:spcPts val="0"/>
              </a:spcAft>
              <a:buClr>
                <a:srgbClr val="000000"/>
              </a:buClr>
              <a:buSzPts val="1200"/>
              <a:buNone/>
              <a:tabLst>
                <a:tab pos="6985" algn="l"/>
                <a:tab pos="36195" algn="l"/>
                <a:tab pos="457200" algn="l"/>
              </a:tabLst>
            </a:pPr>
            <a:r>
              <a:rPr lang="el-GR" sz="2400" b="1" kern="50" dirty="0">
                <a:solidFill>
                  <a:srgbClr val="000000"/>
                </a:solidFill>
                <a:ea typeface="TimesNewRomanPS-BoldMT"/>
                <a:cs typeface="Arial" panose="020B0604020202020204" pitchFamily="34" charset="0"/>
              </a:rPr>
              <a:t>5</a:t>
            </a:r>
            <a:r>
              <a:rPr lang="el-GR" sz="2400" b="1" u="none" strike="noStrike" kern="50" dirty="0">
                <a:solidFill>
                  <a:srgbClr val="000000"/>
                </a:solidFill>
                <a:effectLst/>
                <a:ea typeface="TimesNewRomanPS-BoldMT"/>
                <a:cs typeface="Arial" panose="020B0604020202020204" pitchFamily="34" charset="0"/>
              </a:rPr>
              <a:t>. </a:t>
            </a:r>
            <a:r>
              <a:rPr lang="el-GR" sz="2400" b="1" kern="50" dirty="0">
                <a:solidFill>
                  <a:srgbClr val="000000"/>
                </a:solidFill>
                <a:effectLst/>
                <a:ea typeface="TimesNewRomanPS-BoldMT"/>
              </a:rPr>
              <a:t>Φαινόμενα συνήχησης (Resonance)  </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200" kern="50" dirty="0">
                <a:effectLst/>
                <a:ea typeface="Arial Unicode MS"/>
              </a:rPr>
              <a:t>Το κάθε μέλος </a:t>
            </a:r>
            <a:r>
              <a:rPr lang="el-GR" sz="2200" kern="50" dirty="0">
                <a:ea typeface="Arial Unicode MS"/>
              </a:rPr>
              <a:t>βρίσκεται σε διαφορετικό στάδιο </a:t>
            </a:r>
            <a:r>
              <a:rPr lang="el-GR" sz="2200" kern="50" dirty="0">
                <a:effectLst/>
                <a:ea typeface="Arial Unicode MS"/>
              </a:rPr>
              <a:t>ψυχοσεξουαλικής </a:t>
            </a:r>
            <a:r>
              <a:rPr lang="el-GR" sz="2200" kern="50" dirty="0">
                <a:ea typeface="Arial Unicode MS"/>
              </a:rPr>
              <a:t>ανάπτυ</a:t>
            </a:r>
            <a:r>
              <a:rPr lang="el-GR" sz="2200" kern="50" dirty="0">
                <a:effectLst/>
                <a:ea typeface="Arial Unicode MS"/>
              </a:rPr>
              <a:t>ξης.</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endParaRPr lang="el-GR" sz="2200" kern="50" dirty="0">
              <a:ea typeface="Arial Unicode MS"/>
            </a:endParaRP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200" kern="50" dirty="0">
                <a:effectLst/>
                <a:ea typeface="Arial Unicode MS"/>
              </a:rPr>
              <a:t>Τα μέλη της ομάδας θα αντιδράσουν με τα άλλα μέλη καθώς και στα γεγονότα της ομάδας με τον δικό τους τρόπο, θα συντονιστούν ανάλογα με τις εμπειρίες τους, και το επίπεδο της  ψυχολογικής τους ωριμότητας. </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endParaRPr lang="el-GR" sz="2200" kern="50" dirty="0">
              <a:ea typeface="Arial Unicode MS"/>
            </a:endParaRP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200" kern="50" dirty="0">
                <a:effectLst/>
                <a:ea typeface="Arial Unicode MS"/>
              </a:rPr>
              <a:t>Κάθε μέλος της ομάδας παίρνει από την κοινή δεξαμενή ό,τι είναι σημαντικό για το ίδ</a:t>
            </a:r>
            <a:r>
              <a:rPr lang="el-GR" sz="2200" kern="50" dirty="0">
                <a:solidFill>
                  <a:srgbClr val="000000"/>
                </a:solidFill>
                <a:effectLst/>
                <a:ea typeface="Arial Unicode MS"/>
              </a:rPr>
              <a:t>ιο.</a:t>
            </a: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endParaRPr lang="el-GR" sz="2200" kern="50" dirty="0">
              <a:solidFill>
                <a:srgbClr val="000000"/>
              </a:solidFill>
              <a:ea typeface="Arial" panose="020B0604020202020204" pitchFamily="34" charset="0"/>
            </a:endParaRPr>
          </a:p>
          <a:p>
            <a:pPr lvl="1" algn="just" fontAlgn="base">
              <a:spcBef>
                <a:spcPts val="0"/>
              </a:spcBef>
              <a:buClr>
                <a:srgbClr val="000000"/>
              </a:buClr>
              <a:buSzPts val="1200"/>
              <a:buFont typeface="Wingdings" panose="05000000000000000000" pitchFamily="2" charset="2"/>
              <a:buChar char="ü"/>
              <a:tabLst>
                <a:tab pos="6985" algn="l"/>
                <a:tab pos="36195" algn="l"/>
                <a:tab pos="457200" algn="l"/>
              </a:tabLst>
            </a:pPr>
            <a:r>
              <a:rPr lang="el-GR" sz="2200" kern="50" dirty="0">
                <a:solidFill>
                  <a:srgbClr val="000000"/>
                </a:solidFill>
                <a:effectLst/>
                <a:ea typeface="Arial" panose="020B0604020202020204" pitchFamily="34" charset="0"/>
              </a:rPr>
              <a:t>Το φαινόμενο της συνήχησης φέρνει στην επιφάνεια συνειδητό ή ασυνείδητο </a:t>
            </a:r>
            <a:r>
              <a:rPr lang="el-GR" sz="2200" kern="50" dirty="0">
                <a:solidFill>
                  <a:srgbClr val="000000"/>
                </a:solidFill>
                <a:effectLst/>
                <a:ea typeface="Arial Unicode MS"/>
              </a:rPr>
              <a:t>υλικό των μελών που εμπλουτίζει την ομαδική  θεραπευτική διαδικασία.</a:t>
            </a:r>
            <a:endParaRPr lang="el-GR" sz="2200" u="none" strike="noStrike" kern="50" dirty="0">
              <a:effectLst/>
              <a:ea typeface="AmericanTypewriter"/>
              <a:cs typeface="Arial" panose="020B060402020202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4549C60B-6FCC-B8C0-7877-EDF03A1024A6}"/>
              </a:ext>
            </a:extLst>
          </p:cNvPr>
          <p:cNvSpPr>
            <a:spLocks noGrp="1"/>
          </p:cNvSpPr>
          <p:nvPr>
            <p:ph type="sldNum" sz="quarter" idx="12"/>
          </p:nvPr>
        </p:nvSpPr>
        <p:spPr/>
        <p:txBody>
          <a:bodyPr/>
          <a:lstStyle/>
          <a:p>
            <a:fld id="{29A67EF4-6AD0-4895-A677-9D84EEBBB660}" type="slidenum">
              <a:rPr lang="el-GR" smtClean="0"/>
              <a:t>7</a:t>
            </a:fld>
            <a:endParaRPr lang="el-GR"/>
          </a:p>
        </p:txBody>
      </p:sp>
    </p:spTree>
    <p:extLst>
      <p:ext uri="{BB962C8B-B14F-4D97-AF65-F5344CB8AC3E}">
        <p14:creationId xmlns:p14="http://schemas.microsoft.com/office/powerpoint/2010/main" val="403869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FB973734-20FB-6764-2D9D-6C8D70927FAF}"/>
              </a:ext>
            </a:extLst>
          </p:cNvPr>
          <p:cNvSpPr>
            <a:spLocks noGrp="1"/>
          </p:cNvSpPr>
          <p:nvPr>
            <p:ph type="sldNum" sz="quarter" idx="12"/>
          </p:nvPr>
        </p:nvSpPr>
        <p:spPr/>
        <p:txBody>
          <a:bodyPr/>
          <a:lstStyle/>
          <a:p>
            <a:fld id="{29A67EF4-6AD0-4895-A677-9D84EEBBB660}" type="slidenum">
              <a:rPr lang="el-GR" smtClean="0"/>
              <a:t>8</a:t>
            </a:fld>
            <a:endParaRPr lang="el-GR"/>
          </a:p>
        </p:txBody>
      </p:sp>
      <p:sp>
        <p:nvSpPr>
          <p:cNvPr id="3" name="Θέση περιεχομένου 2">
            <a:extLst>
              <a:ext uri="{FF2B5EF4-FFF2-40B4-BE49-F238E27FC236}">
                <a16:creationId xmlns:a16="http://schemas.microsoft.com/office/drawing/2014/main" id="{1A90309C-0717-8F5D-03A3-B862F647E236}"/>
              </a:ext>
            </a:extLst>
          </p:cNvPr>
          <p:cNvSpPr>
            <a:spLocks noGrp="1"/>
          </p:cNvSpPr>
          <p:nvPr>
            <p:ph idx="4294967295"/>
          </p:nvPr>
        </p:nvSpPr>
        <p:spPr>
          <a:xfrm>
            <a:off x="1021655" y="2538330"/>
            <a:ext cx="10058400" cy="3932237"/>
          </a:xfrm>
        </p:spPr>
        <p:txBody>
          <a:bodyPr>
            <a:normAutofit/>
          </a:bodyPr>
          <a:lstStyle/>
          <a:p>
            <a:pPr algn="ctr"/>
            <a:r>
              <a:rPr lang="el-GR" sz="3200" b="1" dirty="0"/>
              <a:t>Ομάδες παιδιών και εφήβων</a:t>
            </a:r>
          </a:p>
        </p:txBody>
      </p:sp>
    </p:spTree>
    <p:extLst>
      <p:ext uri="{BB962C8B-B14F-4D97-AF65-F5344CB8AC3E}">
        <p14:creationId xmlns:p14="http://schemas.microsoft.com/office/powerpoint/2010/main" val="2714274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642594"/>
            <a:ext cx="10058400" cy="760078"/>
          </a:xfrm>
        </p:spPr>
        <p:txBody>
          <a:bodyPr>
            <a:normAutofit fontScale="90000"/>
          </a:bodyPr>
          <a:lstStyle/>
          <a:p>
            <a:r>
              <a:rPr lang="el-GR" sz="3200" b="1" dirty="0"/>
              <a:t>Ομάδες παιδιών και εφήβων Ι</a:t>
            </a:r>
            <a:br>
              <a:rPr lang="el-GR" sz="3200" b="1" dirty="0"/>
            </a:br>
            <a:r>
              <a:rPr lang="el-GR" sz="2200" i="1" dirty="0"/>
              <a:t>Σημειώσεις Α. Πατρικίου, Παιδοψυχίατρος, Σεμινάριο ΕΔΟΑ 2022-23</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986901" y="1463039"/>
            <a:ext cx="10058400" cy="4751495"/>
          </a:xfrm>
        </p:spPr>
        <p:txBody>
          <a:bodyPr>
            <a:normAutofit/>
          </a:bodyPr>
          <a:lstStyle/>
          <a:p>
            <a:r>
              <a:rPr lang="el-GR" sz="2400" dirty="0">
                <a:effectLst/>
                <a:ea typeface="Calibri" panose="020F0502020204030204" pitchFamily="34" charset="0"/>
                <a:cs typeface="Times New Roman" panose="02020603050405020304" pitchFamily="18" charset="0"/>
              </a:rPr>
              <a:t>70 και πλέον χρόνια για θεραπευτικούς σκοπούς.</a:t>
            </a:r>
          </a:p>
          <a:p>
            <a:r>
              <a:rPr lang="el-GR" sz="2400" dirty="0">
                <a:effectLst/>
                <a:ea typeface="Calibri" panose="020F0502020204030204" pitchFamily="34" charset="0"/>
                <a:cs typeface="Times New Roman" panose="02020603050405020304" pitchFamily="18" charset="0"/>
              </a:rPr>
              <a:t>Η συγκεκριμένη μέθοδος αποτελεί πλέον μια </a:t>
            </a:r>
            <a:r>
              <a:rPr lang="el-GR" sz="2400" b="1" dirty="0">
                <a:effectLst/>
                <a:ea typeface="Calibri" panose="020F0502020204030204" pitchFamily="34" charset="0"/>
                <a:cs typeface="Times New Roman" panose="02020603050405020304" pitchFamily="18" charset="0"/>
              </a:rPr>
              <a:t>καθιερωμένη και διαδεδομένη μορφή ψυχοθεραπείας παιδιών</a:t>
            </a:r>
            <a:r>
              <a:rPr lang="el-GR" sz="2400" b="1" dirty="0">
                <a:ea typeface="Calibri" panose="020F0502020204030204" pitchFamily="34" charset="0"/>
                <a:cs typeface="Times New Roman" panose="02020603050405020304" pitchFamily="18" charset="0"/>
              </a:rPr>
              <a:t> </a:t>
            </a:r>
            <a:r>
              <a:rPr lang="el-GR" sz="2400" dirty="0">
                <a:effectLst/>
                <a:ea typeface="Calibri" panose="020F0502020204030204" pitchFamily="34" charset="0"/>
                <a:cs typeface="Times New Roman" panose="02020603050405020304" pitchFamily="18" charset="0"/>
              </a:rPr>
              <a:t>και </a:t>
            </a:r>
            <a:r>
              <a:rPr lang="el-GR" sz="2400" b="1" dirty="0">
                <a:effectLst/>
                <a:ea typeface="Calibri" panose="020F0502020204030204" pitchFamily="34" charset="0"/>
                <a:cs typeface="Times New Roman" panose="02020603050405020304" pitchFamily="18" charset="0"/>
              </a:rPr>
              <a:t>εφήβων</a:t>
            </a:r>
            <a:r>
              <a:rPr lang="el-GR" sz="2400" dirty="0">
                <a:effectLst/>
                <a:ea typeface="Calibri" panose="020F0502020204030204" pitchFamily="34" charset="0"/>
                <a:cs typeface="Times New Roman" panose="02020603050405020304" pitchFamily="18" charset="0"/>
              </a:rPr>
              <a:t>.  </a:t>
            </a:r>
          </a:p>
          <a:p>
            <a:pPr marL="0" indent="0" algn="r">
              <a:buNone/>
            </a:pPr>
            <a:r>
              <a:rPr lang="en-US" sz="1600" dirty="0">
                <a:effectLst/>
                <a:ea typeface="Calibri" panose="020F0502020204030204" pitchFamily="34" charset="0"/>
                <a:cs typeface="Times New Roman" panose="02020603050405020304" pitchFamily="18" charset="0"/>
              </a:rPr>
              <a:t>Kaplan</a:t>
            </a:r>
            <a:r>
              <a:rPr lang="el-GR" sz="1600" dirty="0">
                <a:effectLst/>
                <a:ea typeface="Calibri" panose="020F0502020204030204" pitchFamily="34" charset="0"/>
                <a:cs typeface="Times New Roman" panose="02020603050405020304" pitchFamily="18" charset="0"/>
              </a:rPr>
              <a:t> &amp; </a:t>
            </a:r>
            <a:r>
              <a:rPr lang="en-US" sz="1600" dirty="0">
                <a:effectLst/>
                <a:ea typeface="Calibri" panose="020F0502020204030204" pitchFamily="34" charset="0"/>
                <a:cs typeface="Times New Roman" panose="02020603050405020304" pitchFamily="18" charset="0"/>
              </a:rPr>
              <a:t>Sadock</a:t>
            </a:r>
            <a:r>
              <a:rPr lang="el-GR" sz="1600" dirty="0">
                <a:effectLst/>
                <a:ea typeface="Calibri" panose="020F0502020204030204" pitchFamily="34" charset="0"/>
                <a:cs typeface="Times New Roman" panose="02020603050405020304" pitchFamily="18" charset="0"/>
              </a:rPr>
              <a:t>, 1983, 1993:</a:t>
            </a:r>
          </a:p>
          <a:p>
            <a:pPr marL="0" indent="0" algn="r">
              <a:buNone/>
            </a:pPr>
            <a:r>
              <a:rPr lang="en-US" sz="1600" dirty="0" err="1">
                <a:effectLst/>
                <a:ea typeface="Calibri" panose="020F0502020204030204" pitchFamily="34" charset="0"/>
                <a:cs typeface="Times New Roman" panose="02020603050405020304" pitchFamily="18" charset="0"/>
              </a:rPr>
              <a:t>Riester</a:t>
            </a:r>
            <a:r>
              <a:rPr lang="el-GR" sz="1600" dirty="0">
                <a:effectLst/>
                <a:ea typeface="Calibri" panose="020F0502020204030204" pitchFamily="34" charset="0"/>
                <a:cs typeface="Times New Roman" panose="02020603050405020304" pitchFamily="18" charset="0"/>
              </a:rPr>
              <a:t> &amp; </a:t>
            </a:r>
            <a:r>
              <a:rPr lang="en-US" sz="1600" dirty="0">
                <a:effectLst/>
                <a:ea typeface="Calibri" panose="020F0502020204030204" pitchFamily="34" charset="0"/>
                <a:cs typeface="Times New Roman" panose="02020603050405020304" pitchFamily="18" charset="0"/>
              </a:rPr>
              <a:t>Kraft</a:t>
            </a:r>
            <a:r>
              <a:rPr lang="el-GR" sz="1600" dirty="0">
                <a:effectLst/>
                <a:ea typeface="Calibri" panose="020F0502020204030204" pitchFamily="34" charset="0"/>
                <a:cs typeface="Times New Roman" panose="02020603050405020304" pitchFamily="18" charset="0"/>
              </a:rPr>
              <a:t>, 1986:</a:t>
            </a:r>
          </a:p>
          <a:p>
            <a:pPr marL="0" indent="0" algn="r">
              <a:buNone/>
            </a:pPr>
            <a:r>
              <a:rPr lang="en-US" sz="1600" dirty="0" err="1">
                <a:effectLst/>
                <a:ea typeface="Calibri" panose="020F0502020204030204" pitchFamily="34" charset="0"/>
                <a:cs typeface="Times New Roman" panose="02020603050405020304" pitchFamily="18" charset="0"/>
              </a:rPr>
              <a:t>Azima</a:t>
            </a:r>
            <a:r>
              <a:rPr lang="el-GR" sz="1600" dirty="0">
                <a:effectLst/>
                <a:ea typeface="Calibri" panose="020F0502020204030204" pitchFamily="34" charset="0"/>
                <a:cs typeface="Times New Roman" panose="02020603050405020304" pitchFamily="18" charset="0"/>
              </a:rPr>
              <a:t> 1991, </a:t>
            </a:r>
            <a:r>
              <a:rPr lang="en-US" sz="1600" dirty="0">
                <a:effectLst/>
                <a:ea typeface="Calibri" panose="020F0502020204030204" pitchFamily="34" charset="0"/>
                <a:cs typeface="Times New Roman" panose="02020603050405020304" pitchFamily="18" charset="0"/>
              </a:rPr>
              <a:t>Dwivedi</a:t>
            </a:r>
            <a:r>
              <a:rPr lang="el-GR" sz="1600" dirty="0">
                <a:effectLst/>
                <a:ea typeface="Calibri" panose="020F0502020204030204" pitchFamily="34" charset="0"/>
                <a:cs typeface="Times New Roman" panose="02020603050405020304" pitchFamily="18" charset="0"/>
              </a:rPr>
              <a:t>, 1993:</a:t>
            </a:r>
          </a:p>
          <a:p>
            <a:pPr marL="0" indent="0" algn="r">
              <a:buNone/>
            </a:pPr>
            <a:r>
              <a:rPr lang="en-US" sz="1600" dirty="0" err="1">
                <a:effectLst/>
                <a:ea typeface="Calibri" panose="020F0502020204030204" pitchFamily="34" charset="0"/>
                <a:cs typeface="Times New Roman" panose="02020603050405020304" pitchFamily="18" charset="0"/>
              </a:rPr>
              <a:t>Kymissis</a:t>
            </a:r>
            <a:r>
              <a:rPr lang="el-GR" sz="1600" dirty="0">
                <a:effectLst/>
                <a:ea typeface="Calibri" panose="020F0502020204030204" pitchFamily="34" charset="0"/>
                <a:cs typeface="Times New Roman" panose="02020603050405020304" pitchFamily="18" charset="0"/>
              </a:rPr>
              <a:t> &amp; </a:t>
            </a:r>
            <a:r>
              <a:rPr lang="en-US" sz="1600" dirty="0">
                <a:effectLst/>
                <a:ea typeface="Calibri" panose="020F0502020204030204" pitchFamily="34" charset="0"/>
                <a:cs typeface="Times New Roman" panose="02020603050405020304" pitchFamily="18" charset="0"/>
              </a:rPr>
              <a:t>Halperin</a:t>
            </a:r>
            <a:r>
              <a:rPr lang="el-GR" sz="1600" dirty="0">
                <a:effectLst/>
                <a:ea typeface="Calibri" panose="020F0502020204030204" pitchFamily="34" charset="0"/>
                <a:cs typeface="Times New Roman" panose="02020603050405020304" pitchFamily="18" charset="0"/>
              </a:rPr>
              <a:t> , 1996</a:t>
            </a:r>
          </a:p>
          <a:p>
            <a:endParaRPr lang="el-GR" sz="2400" dirty="0">
              <a:ea typeface="Calibri" panose="020F0502020204030204" pitchFamily="34" charset="0"/>
              <a:cs typeface="Times New Roman" panose="02020603050405020304" pitchFamily="18" charset="0"/>
            </a:endParaRPr>
          </a:p>
          <a:p>
            <a:r>
              <a:rPr lang="el-GR" sz="2400" dirty="0">
                <a:ea typeface="Calibri" panose="020F0502020204030204" pitchFamily="34" charset="0"/>
                <a:cs typeface="Times New Roman" panose="02020603050405020304" pitchFamily="18" charset="0"/>
              </a:rPr>
              <a:t>«</a:t>
            </a:r>
            <a:r>
              <a:rPr lang="el-GR" sz="2400" dirty="0">
                <a:effectLst/>
                <a:ea typeface="Calibri" panose="020F0502020204030204" pitchFamily="34" charset="0"/>
                <a:cs typeface="Times New Roman" panose="02020603050405020304" pitchFamily="18" charset="0"/>
              </a:rPr>
              <a:t>Ομαδική Ψυχοθεραπεία»: Οι ομάδες εκείνες , οι οποίες αποσκοπούν στην τροποποίηση της δυσλειτουργικής συμπεριφοράς </a:t>
            </a:r>
            <a:r>
              <a:rPr lang="el-GR" sz="2400" b="1" dirty="0">
                <a:solidFill>
                  <a:srgbClr val="FF0000"/>
                </a:solidFill>
                <a:effectLst/>
                <a:ea typeface="Calibri" panose="020F0502020204030204" pitchFamily="34" charset="0"/>
                <a:cs typeface="Times New Roman" panose="02020603050405020304" pitchFamily="18" charset="0"/>
              </a:rPr>
              <a:t>μέσω της συναισθηματικής αλληλεπίδρασης. </a:t>
            </a:r>
            <a:endParaRPr lang="el-GR" sz="2400" b="1" dirty="0">
              <a:solidFill>
                <a:srgbClr val="FF0000"/>
              </a:solidFill>
            </a:endParaRPr>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9</a:t>
            </a:fld>
            <a:endParaRPr lang="el-GR"/>
          </a:p>
        </p:txBody>
      </p:sp>
    </p:spTree>
    <p:extLst>
      <p:ext uri="{BB962C8B-B14F-4D97-AF65-F5344CB8AC3E}">
        <p14:creationId xmlns:p14="http://schemas.microsoft.com/office/powerpoint/2010/main" val="2476734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Σαπούνι">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Σαπούνι">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Σαπούνι">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Σαπούνι</Template>
  <TotalTime>13479</TotalTime>
  <Words>4251</Words>
  <Application>Microsoft Office PowerPoint</Application>
  <PresentationFormat>Ευρεία οθόνη</PresentationFormat>
  <Paragraphs>302</Paragraphs>
  <Slides>31</Slides>
  <Notes>1</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31</vt:i4>
      </vt:variant>
    </vt:vector>
  </HeadingPairs>
  <TitlesOfParts>
    <vt:vector size="41" baseType="lpstr">
      <vt:lpstr>Arial</vt:lpstr>
      <vt:lpstr>Calibri</vt:lpstr>
      <vt:lpstr>Comic Sans MS</vt:lpstr>
      <vt:lpstr>Courier New</vt:lpstr>
      <vt:lpstr>Garamond</vt:lpstr>
      <vt:lpstr>Tahoma</vt:lpstr>
      <vt:lpstr>Times New Roman</vt:lpstr>
      <vt:lpstr>Ubuntu</vt:lpstr>
      <vt:lpstr>Wingdings</vt:lpstr>
      <vt:lpstr>Σαπούνι</vt:lpstr>
      <vt:lpstr> ΣΧΟΛΗ ΑΝΘΡΩΠΙΣΤΙΚΩΝ &amp; ΚΟΙΝΩΝΙΚΩΝ ΕΠΙΣΤΗΜΩΝ ΠΑΙΔΑΓΩΓΙΚΟ ΤΜΗΜΑ ΕΙΔΙΚΗΣ ΑΓΩΓΗΣ Πρόγραμμα Μεταπτυχιακών Σπουδών Συμβουλευτική στην Ειδική Αγωγή, την Εκπαίδευση και την Υγεία Ακαδ. ετος 2022-23    </vt:lpstr>
      <vt:lpstr>Παρουσίαση του PowerPoint</vt:lpstr>
      <vt:lpstr>Δομή χρόνου και μαθήματος </vt:lpstr>
      <vt:lpstr>Ειδικοί Ομαδικοί Παράγοντες σε ομαδική διεργασία I (Foulkes &amp; Anthony, 1957)  Σημειώσεις Μ.Σκόνδρα, Ψυχίατρος-Ομαδικός Αναλυτής, Σεμινάριο ΕΔΟΑ, 2022-23  </vt:lpstr>
      <vt:lpstr>Nαρκισσισμός*</vt:lpstr>
      <vt:lpstr>Ειδικοί Ομαδικοί Παράγοντες σε ομαδική διεργασία IΙ (Foulkes &amp; Anthony, 1957) </vt:lpstr>
      <vt:lpstr>Ειδικοί Ομαδικοί Παράγοντες σε ομαδική διεργασία IΙΙ (Foulkes &amp; Anthony, 1957) </vt:lpstr>
      <vt:lpstr>Παρουσίαση του PowerPoint</vt:lpstr>
      <vt:lpstr>Ομάδες παιδιών και εφήβων Ι Σημειώσεις Α. Πατρικίου, Παιδοψυχίατρος, Σεμινάριο ΕΔΟΑ 2022-23</vt:lpstr>
      <vt:lpstr>Ομάδες παιδιών και εφήβων ΙΙ</vt:lpstr>
      <vt:lpstr>Ομάδες παιδιών και εφήβων ΙΙΙ</vt:lpstr>
      <vt:lpstr>Ομάδες παιδιών και εφήβων ΙV</vt:lpstr>
      <vt:lpstr>Βασικοί τύποι Ομάδων παιδιών και εφήβων Ι</vt:lpstr>
      <vt:lpstr>Βασικοί τύποι Ομάδων παιδιών και εφήβων ΙΙ</vt:lpstr>
      <vt:lpstr>Βασικοί τύποι Ομάδων παιδιών και εφήβων ΙΙΙ</vt:lpstr>
      <vt:lpstr>Ομαδο-Αναλύτική Προσέγγιση - Τεχνικές  «Μικρό Τραπέζι»  Ι</vt:lpstr>
      <vt:lpstr> Ομαδο-Αναλυτική Προσέγγιση– Τεχνικές «Μικρό Τραπέζι»  ΙΙ</vt:lpstr>
      <vt:lpstr> Ομαδο-Αναλυτική Προσέγγιση - Τεχνικές «Το Μικρό δωμάτιο»   Ι</vt:lpstr>
      <vt:lpstr> Ομαδο-Αναλυτική Προσέγγιση - Τεχνικές «Το Μικρό δωμάτιο»  ΙΙ</vt:lpstr>
      <vt:lpstr>Χαρακτηριστικά Ομάδο-αναλυτικής Ομάδας παιδιών και εφήβων</vt:lpstr>
      <vt:lpstr>Κώδικας δεοντολογίας</vt:lpstr>
      <vt:lpstr>Ι. Γενικές Υποχρεώσεις </vt:lpstr>
      <vt:lpstr>ΙΙ. Σχέση προς συναδέλφους </vt:lpstr>
      <vt:lpstr>ΙΙΙ. Σχέση προς εκπροσώπους άλλων επαγγελμάτων </vt:lpstr>
      <vt:lpstr>IV. Σχέση προς τις Υπηρεσίες που εργάζεται </vt:lpstr>
      <vt:lpstr>V. Σχέση προς τους πελάτες ή προς Υποκείμενα πειραματισμού  Ι </vt:lpstr>
      <vt:lpstr>V. Σχέση προς τους πελάτες ή προς Υποκείμενα πειραματισμού ΙΙ </vt:lpstr>
      <vt:lpstr>Παρουσίαση του PowerPoint</vt:lpstr>
      <vt:lpstr>Βιβλιογραφία</vt:lpstr>
      <vt:lpstr> Κώδικες δεοντολογίας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ιατρικη σχολη, εκπα, 12ο εξαμηνο, Ακαδ. ετος 2019-20</dc:title>
  <dc:creator>Δώρα Σκαλή</dc:creator>
  <cp:lastModifiedBy>Γεώργιος Σπύρου</cp:lastModifiedBy>
  <cp:revision>627</cp:revision>
  <cp:lastPrinted>2022-09-30T08:27:34Z</cp:lastPrinted>
  <dcterms:created xsi:type="dcterms:W3CDTF">2020-03-30T09:53:51Z</dcterms:created>
  <dcterms:modified xsi:type="dcterms:W3CDTF">2022-12-16T10:58:27Z</dcterms:modified>
</cp:coreProperties>
</file>