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2"/>
  </p:notesMasterIdLst>
  <p:sldIdLst>
    <p:sldId id="256" r:id="rId2"/>
    <p:sldId id="268" r:id="rId3"/>
    <p:sldId id="257" r:id="rId4"/>
    <p:sldId id="258" r:id="rId5"/>
    <p:sldId id="272" r:id="rId6"/>
    <p:sldId id="259" r:id="rId7"/>
    <p:sldId id="260" r:id="rId8"/>
    <p:sldId id="269" r:id="rId9"/>
    <p:sldId id="271" r:id="rId10"/>
    <p:sldId id="270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64" autoAdjust="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102" y="6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AA911D-CAF5-4095-889D-5B8B2884DBBF}" type="datetimeFigureOut">
              <a:rPr lang="el-GR" smtClean="0"/>
              <a:t>9/1/2026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107C88-1E81-4E1A-9AB7-723274C5765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9516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107C88-1E81-4E1A-9AB7-723274C57650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2580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869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776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406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08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95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215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128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408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064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827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449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68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27250"/>
            <a:ext cx="7772400" cy="1470025"/>
          </a:xfrm>
        </p:spPr>
        <p:txBody>
          <a:bodyPr/>
          <a:lstStyle/>
          <a:p>
            <a:r>
              <a:rPr dirty="0" err="1" smtClean="0"/>
              <a:t>Δι</a:t>
            </a:r>
            <a:r>
              <a:rPr dirty="0" smtClean="0"/>
              <a:t>ατροφή</a:t>
            </a:r>
            <a:r>
              <a:rPr lang="el-GR" dirty="0" smtClean="0"/>
              <a:t> – Θεωρία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</p:spPr>
        <p:txBody>
          <a:bodyPr/>
          <a:lstStyle/>
          <a:p>
            <a:r>
              <a:rPr lang="el-GR" dirty="0" smtClean="0"/>
              <a:t>Η Διατροφή στη Δημόσια Υγεία</a:t>
            </a:r>
            <a:endParaRPr dirty="0"/>
          </a:p>
        </p:txBody>
      </p:sp>
      <p:pic>
        <p:nvPicPr>
          <p:cNvPr id="1026" name="Picture 2" descr="C:\Users\DeliDiet\Pictures\tdu-logo-greek_14996670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921" y="614363"/>
            <a:ext cx="1760836" cy="130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eliDiet\Pictures\UTH-logo-gree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67531"/>
            <a:ext cx="1473200" cy="147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79520" y="5673745"/>
            <a:ext cx="5171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Νικόλαος Ι Ντελής </a:t>
            </a:r>
            <a:r>
              <a:rPr lang="en-US" dirty="0" smtClean="0"/>
              <a:t>RD, MSc, </a:t>
            </a:r>
            <a:r>
              <a:rPr lang="en-US" dirty="0" err="1" smtClean="0"/>
              <a:t>PhDc</a:t>
            </a:r>
            <a:endParaRPr lang="en-US" dirty="0" smtClean="0"/>
          </a:p>
          <a:p>
            <a:pPr algn="ctr"/>
            <a:r>
              <a:rPr lang="el-GR" dirty="0" smtClean="0"/>
              <a:t>Διαιτολόγος – Διατροφολόγος</a:t>
            </a:r>
          </a:p>
          <a:p>
            <a:pPr algn="ctr"/>
            <a:r>
              <a:rPr lang="el-GR" dirty="0" smtClean="0"/>
              <a:t>Υποψήφιος διδάκτωρ Πανεπιστημίου Θεσσαλίας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Συζήτηση και ερωτήσεις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98" y="2369738"/>
            <a:ext cx="2720501" cy="2720501"/>
          </a:xfr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150" y="2583179"/>
            <a:ext cx="3103134" cy="229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76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Θεματολογία διάλεξης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Ορισμός της Διατροφής στη δημόσια και ενιαία υγεία</a:t>
            </a:r>
          </a:p>
          <a:p>
            <a:r>
              <a:rPr lang="el-GR" dirty="0" smtClean="0"/>
              <a:t>Οι μεγαλύτερες μελέτες πληθυσμών συσχέτισης υγείας και διατροφής</a:t>
            </a:r>
          </a:p>
          <a:p>
            <a:r>
              <a:rPr lang="el-GR" dirty="0" smtClean="0"/>
              <a:t>Οι πιο διαδεδομένες δίαιτες που αξιοποιούνται σε πληθυσμιακές μελέτες</a:t>
            </a:r>
          </a:p>
        </p:txBody>
      </p:sp>
    </p:spTree>
    <p:extLst>
      <p:ext uri="{BB962C8B-B14F-4D97-AF65-F5344CB8AC3E}">
        <p14:creationId xmlns:p14="http://schemas.microsoft.com/office/powerpoint/2010/main" val="1328846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Ορισμός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προαγωγή και η προστασία της διατροφικής υγείας και ευεξίας του πληθυσμού</a:t>
            </a:r>
          </a:p>
          <a:p>
            <a:r>
              <a:rPr lang="el-GR" dirty="0" smtClean="0"/>
              <a:t>Μέσα: προγράμματα, έρευνες, καμπάνιες, εκπαιδεύσεις</a:t>
            </a:r>
          </a:p>
          <a:p>
            <a:r>
              <a:rPr lang="el-GR" dirty="0" smtClean="0"/>
              <a:t>Πρόληψη, ανίχνευση και διαχείριση νοσημάτων</a:t>
            </a:r>
          </a:p>
          <a:p>
            <a:r>
              <a:rPr lang="el-GR" dirty="0" smtClean="0"/>
              <a:t>Από ατομικό = γενικό: πόλη, χώρα και παγκόσμια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Διατροφή στη Δημόσια και Ενιαία Υγεία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Η διατροφή θεμέλιο της υγείας</a:t>
            </a:r>
            <a:endParaRPr lang="el-GR" dirty="0"/>
          </a:p>
          <a:p>
            <a:r>
              <a:rPr lang="el-GR" dirty="0" smtClean="0"/>
              <a:t>Σωματική και ψυχική υγεία</a:t>
            </a:r>
          </a:p>
          <a:p>
            <a:r>
              <a:rPr lang="el-GR" dirty="0" smtClean="0"/>
              <a:t>Οι διατροφικές συνήθειες = κοινωνικούς – οικονομικούς – πολιτιστικούς παράγοντες</a:t>
            </a:r>
          </a:p>
          <a:p>
            <a:r>
              <a:rPr lang="el-GR" dirty="0" smtClean="0"/>
              <a:t>Ρόλος οργανισμών υγείας = ανίχνευση και θεραπεία διατροφικού κινδύνου</a:t>
            </a:r>
            <a:endParaRPr lang="el-GR" dirty="0"/>
          </a:p>
          <a:p>
            <a:pPr marL="514350" indent="-514350">
              <a:buAutoNum type="arabicPeriod"/>
            </a:pPr>
            <a:r>
              <a:rPr lang="el-GR" dirty="0" smtClean="0"/>
              <a:t>Μελέτη διατροφικών ελλείψεων</a:t>
            </a:r>
          </a:p>
          <a:p>
            <a:pPr marL="514350" indent="-514350">
              <a:buAutoNum type="arabicPeriod"/>
            </a:pPr>
            <a:r>
              <a:rPr lang="el-GR" dirty="0" smtClean="0"/>
              <a:t>Επίλυση του υποσιτισμού σε τρίτες χώρες</a:t>
            </a:r>
          </a:p>
          <a:p>
            <a:pPr marL="514350" indent="-514350">
              <a:buAutoNum type="arabicPeriod"/>
            </a:pPr>
            <a:r>
              <a:rPr lang="el-GR" dirty="0" smtClean="0"/>
              <a:t>Πρόληψη χρόνιων παθήσεων</a:t>
            </a:r>
            <a:endParaRPr lang="el-GR" dirty="0"/>
          </a:p>
          <a:p>
            <a:pPr marL="514350" indent="-514350">
              <a:buAutoNum type="arabicPeriod"/>
            </a:pPr>
            <a:r>
              <a:rPr lang="el-GR" dirty="0" smtClean="0"/>
              <a:t>Διατροφικές συνήθειες</a:t>
            </a:r>
          </a:p>
          <a:p>
            <a:pPr marL="514350" indent="-514350">
              <a:buAutoNum type="arabicPeriod"/>
            </a:pPr>
            <a:r>
              <a:rPr lang="el-GR" dirty="0" smtClean="0"/>
              <a:t>Ασφάλεια τροφίμων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Διατροφολόγος κοινότητας </a:t>
            </a:r>
            <a:r>
              <a:rPr lang="en-US" dirty="0" smtClean="0"/>
              <a:t>VS </a:t>
            </a:r>
            <a:r>
              <a:rPr lang="el-GR" dirty="0" smtClean="0"/>
              <a:t>διατροφολόγος δημόσιας υγείας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8263045"/>
              </p:ext>
            </p:extLst>
          </p:nvPr>
        </p:nvGraphicFramePr>
        <p:xfrm>
          <a:off x="0" y="1600199"/>
          <a:ext cx="9144000" cy="50643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81405817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424354267"/>
                    </a:ext>
                  </a:extLst>
                </a:gridCol>
                <a:gridCol w="1880191">
                  <a:extLst>
                    <a:ext uri="{9D8B030D-6E8A-4147-A177-3AD203B41FA5}">
                      <a16:colId xmlns:a16="http://schemas.microsoft.com/office/drawing/2014/main" val="4291273709"/>
                    </a:ext>
                  </a:extLst>
                </a:gridCol>
                <a:gridCol w="1724655">
                  <a:extLst>
                    <a:ext uri="{9D8B030D-6E8A-4147-A177-3AD203B41FA5}">
                      <a16:colId xmlns:a16="http://schemas.microsoft.com/office/drawing/2014/main" val="2355650460"/>
                    </a:ext>
                  </a:extLst>
                </a:gridCol>
                <a:gridCol w="1881554">
                  <a:extLst>
                    <a:ext uri="{9D8B030D-6E8A-4147-A177-3AD203B41FA5}">
                      <a16:colId xmlns:a16="http://schemas.microsoft.com/office/drawing/2014/main" val="4181048732"/>
                    </a:ext>
                  </a:extLst>
                </a:gridCol>
              </a:tblGrid>
              <a:tr h="978097"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1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Ρόλος</a:t>
                      </a:r>
                    </a:p>
                  </a:txBody>
                  <a:tcPr marR="342900" marB="1524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Εστίαση</a:t>
                      </a:r>
                    </a:p>
                  </a:txBody>
                  <a:tcPr marR="342900" marB="1524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1" dirty="0" smtClean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Δραστηριότητες</a:t>
                      </a:r>
                      <a:endParaRPr lang="el-GR" sz="1600" b="1" dirty="0">
                        <a:solidFill>
                          <a:srgbClr val="18181B"/>
                        </a:solidFill>
                        <a:effectLst/>
                        <a:latin typeface="CircularXXWeb"/>
                      </a:endParaRPr>
                    </a:p>
                  </a:txBody>
                  <a:tcPr marR="342900" marB="1524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Επίπεδο Παρέμβασης</a:t>
                      </a:r>
                    </a:p>
                  </a:txBody>
                  <a:tcPr marR="342900" marB="1524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Παραδείγματα</a:t>
                      </a:r>
                    </a:p>
                  </a:txBody>
                  <a:tcPr marR="342900" marB="152400" anchor="b"/>
                </a:tc>
                <a:extLst>
                  <a:ext uri="{0D108BD9-81ED-4DB2-BD59-A6C34878D82A}">
                    <a16:rowId xmlns:a16="http://schemas.microsoft.com/office/drawing/2014/main" val="2147285871"/>
                  </a:ext>
                </a:extLst>
              </a:tr>
              <a:tr h="1869252"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1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Διατροφολόγος Κοινότητας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1" dirty="0" smtClean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Ατομική</a:t>
                      </a:r>
                    </a:p>
                    <a:p>
                      <a:pPr algn="l" fontAlgn="t"/>
                      <a:r>
                        <a:rPr lang="el-GR" sz="1600" b="1" dirty="0" smtClean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Οικογενειακή </a:t>
                      </a:r>
                      <a:r>
                        <a:rPr lang="el-GR" sz="1600" b="1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υγεία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1" dirty="0" smtClean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Συμβουλευτική</a:t>
                      </a:r>
                    </a:p>
                    <a:p>
                      <a:pPr algn="l" fontAlgn="t"/>
                      <a:r>
                        <a:rPr lang="el-GR" sz="1600" b="1" dirty="0" smtClean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διατροφική εκπαίδευση</a:t>
                      </a:r>
                    </a:p>
                    <a:p>
                      <a:pPr algn="l" fontAlgn="t"/>
                      <a:r>
                        <a:rPr lang="el-GR" sz="1600" b="1" dirty="0" smtClean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εξατομικευμένα </a:t>
                      </a:r>
                      <a:r>
                        <a:rPr lang="el-GR" sz="1600" b="1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προγράμματα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1" dirty="0" smtClean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άτομα</a:t>
                      </a:r>
                      <a:r>
                        <a:rPr lang="el-GR" sz="1600" b="1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, </a:t>
                      </a:r>
                      <a:r>
                        <a:rPr lang="el-GR" sz="1600" b="1" dirty="0" smtClean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οικογένειες </a:t>
                      </a:r>
                      <a:r>
                        <a:rPr lang="el-GR" sz="1600" b="1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μικρές </a:t>
                      </a:r>
                      <a:r>
                        <a:rPr lang="el-GR" sz="1600" b="1" dirty="0" smtClean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ομάδες</a:t>
                      </a:r>
                      <a:endParaRPr lang="el-GR" sz="1600" b="1" dirty="0">
                        <a:solidFill>
                          <a:srgbClr val="18181B"/>
                        </a:solidFill>
                        <a:effectLst/>
                        <a:latin typeface="CircularXXWeb"/>
                      </a:endParaRP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Εξατομικευμένη διατροφική υποστήριξη, εκπαίδευση σε σχολεία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1404958018"/>
                  </a:ext>
                </a:extLst>
              </a:tr>
              <a:tr h="2217020"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Διατροφολόγος Δημόσιας Υγείας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Πληθυσμιακή υγεία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1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Σχεδιασμός και υλοποίηση πολιτικών, προγραμμάτων πρόληψης, έρευνα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1" dirty="0" err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Μακρο</a:t>
                      </a:r>
                      <a:r>
                        <a:rPr lang="el-GR" sz="1600" b="1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-επίπεδο (κοινότητες, πληθυσμοί, πολιτεία)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1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Εκστρατείες δημόσιας υγείας, διαμόρφωση διατροφικής πολιτικής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30578899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1037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Βασικότεροι οργανισμοί υγείας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Διεθνείς καμπάνιες βελτίωσης υγείας</a:t>
            </a:r>
          </a:p>
          <a:p>
            <a:r>
              <a:rPr lang="el-GR" dirty="0" smtClean="0"/>
              <a:t>Μεγάλη βαρύτητα στη διατροφή</a:t>
            </a:r>
          </a:p>
          <a:p>
            <a:r>
              <a:rPr lang="el-GR" dirty="0" smtClean="0"/>
              <a:t>Παγκόσμιες συστάσεις για συγκεκριμένες παθήσεις και καταστάσεις</a:t>
            </a:r>
          </a:p>
          <a:p>
            <a:r>
              <a:rPr lang="el-GR" dirty="0" smtClean="0"/>
              <a:t>Μακροχρόνιες και προοπτικές μελέτες</a:t>
            </a:r>
          </a:p>
          <a:p>
            <a:r>
              <a:rPr lang="el-GR" dirty="0" smtClean="0"/>
              <a:t>Συμμετοχή όλων των επαγγελματιών υγείας με επικεφαλής: </a:t>
            </a:r>
            <a:r>
              <a:rPr lang="el-GR" b="1" dirty="0" smtClean="0"/>
              <a:t>Ειδικός Δημόσιας Υγείας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Βασικότεροι οργανισμοί υγείας</a:t>
            </a:r>
            <a:endParaRPr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971" t="26273" r="26615" b="23673"/>
          <a:stretch/>
        </p:blipFill>
        <p:spPr>
          <a:xfrm>
            <a:off x="967154" y="1417638"/>
            <a:ext cx="7385539" cy="508608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Οι μεγαλύτερες μελέτες συσχέτισης διατροφής και υγείας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314" t="15152" r="34155" b="16855"/>
          <a:stretch/>
        </p:blipFill>
        <p:spPr>
          <a:xfrm>
            <a:off x="1437541" y="1417638"/>
            <a:ext cx="6268917" cy="532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172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 πιο μελετημένες δίαιτες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642" t="23312" r="22245" b="24042"/>
          <a:stretch/>
        </p:blipFill>
        <p:spPr>
          <a:xfrm>
            <a:off x="549518" y="1283181"/>
            <a:ext cx="8277958" cy="531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639525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561</TotalTime>
  <Words>253</Words>
  <Application>Microsoft Office PowerPoint</Application>
  <PresentationFormat>Προβολή στην οθόνη (4:3)</PresentationFormat>
  <Paragraphs>54</Paragraphs>
  <Slides>10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4" baseType="lpstr">
      <vt:lpstr>Arial</vt:lpstr>
      <vt:lpstr>Calibri</vt:lpstr>
      <vt:lpstr>CircularXXWeb</vt:lpstr>
      <vt:lpstr>Θέμα του Office</vt:lpstr>
      <vt:lpstr>Διατροφή – Θεωρία</vt:lpstr>
      <vt:lpstr>Θεματολογία διάλεξης</vt:lpstr>
      <vt:lpstr>Ορισμός</vt:lpstr>
      <vt:lpstr>Η Διατροφή στη Δημόσια και Ενιαία Υγεία</vt:lpstr>
      <vt:lpstr>Διατροφολόγος κοινότητας VS διατροφολόγος δημόσιας υγείας</vt:lpstr>
      <vt:lpstr>Βασικότεροι οργανισμοί υγείας</vt:lpstr>
      <vt:lpstr>Βασικότεροι οργανισμοί υγείας</vt:lpstr>
      <vt:lpstr>Οι μεγαλύτερες μελέτες συσχέτισης διατροφής και υγείας</vt:lpstr>
      <vt:lpstr>Οι πιο μελετημένες δίαιτες</vt:lpstr>
      <vt:lpstr>Συζήτηση και ερωτήσεις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Διατροφή</dc:title>
  <dc:subject/>
  <dc:creator/>
  <cp:keywords/>
  <dc:description>generated using python-pptx</dc:description>
  <cp:lastModifiedBy>user</cp:lastModifiedBy>
  <cp:revision>18</cp:revision>
  <dcterms:created xsi:type="dcterms:W3CDTF">2013-01-27T09:14:16Z</dcterms:created>
  <dcterms:modified xsi:type="dcterms:W3CDTF">2026-01-09T11:28:23Z</dcterms:modified>
  <cp:category/>
</cp:coreProperties>
</file>