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9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0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800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70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1180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52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4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1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8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0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0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3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2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312A8-E4E4-427C-B9F8-6A5C48F16F98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A798FDB-4592-4BB0-914F-8FE27985A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1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ECC3-FA2C-797B-58FE-92FCB5C505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Συλλογική μνήμη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0D1B4-3284-951F-A629-54A6FB0C4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2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96D2C-8749-2179-C0E9-234F7D80B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διχασμένη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7AE03-BBAD-AC4D-1A83-8060FFD8E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Στις συνεντεύξεις θα συναντήσετε συχνά το θέμα της διχασμένης μνήμης.</a:t>
            </a:r>
          </a:p>
          <a:p>
            <a:r>
              <a:rPr lang="el-GR" dirty="0"/>
              <a:t>Αφορά κατά κανόνα έντονα τραυματικά γεγονότα (πολέμους, εμφυλίους πολέμους, δικτατορίες </a:t>
            </a:r>
            <a:r>
              <a:rPr lang="el-GR" dirty="0" err="1"/>
              <a:t>κλπ</a:t>
            </a:r>
            <a:r>
              <a:rPr lang="el-GR" dirty="0"/>
              <a:t>).</a:t>
            </a:r>
            <a:endParaRPr lang="en-US" dirty="0"/>
          </a:p>
          <a:p>
            <a:r>
              <a:rPr lang="el-GR" dirty="0"/>
              <a:t>Στις περιπτώσεις της διχασμένης μνήμης δεν μιλάμε μόνο για διαφορετικές εκδοχές της μνήμης, αλλά για ανταγωνιστικές εκδοχές της, που εμποδίζουν την ενότητα της κοινότητας.</a:t>
            </a:r>
          </a:p>
          <a:p>
            <a:r>
              <a:rPr lang="el-GR" dirty="0"/>
              <a:t>Το παράδειγμα των επιτροπών αλήθειας και συμφιλίωσης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71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20D79-9435-DDB2-9AFC-66E834DFA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Μεταμνήμη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72EB2-DDA4-C8A4-5B14-441E4F822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μεταφέρεται η μνήμη τραυματικών γεγονότων χωρίς να μιληθεί; </a:t>
            </a:r>
          </a:p>
          <a:p>
            <a:r>
              <a:rPr lang="el-GR" dirty="0"/>
              <a:t>Πρόκειται για ένα είδος μνήμης που μεταφέρεται μέσα στα πλαίσια της οικογένειας κατά κύριο λόγο και χαρακτηρίζεται από σιωπή.</a:t>
            </a:r>
          </a:p>
          <a:p>
            <a:r>
              <a:rPr lang="el-GR" dirty="0"/>
              <a:t>Στη </a:t>
            </a:r>
            <a:r>
              <a:rPr lang="el-GR" dirty="0" err="1"/>
              <a:t>μεταμνήμη</a:t>
            </a:r>
            <a:r>
              <a:rPr lang="el-GR" dirty="0"/>
              <a:t> ο φορέας της μνήμης δεν είναι το αφήγημα της μνήμης, αλλά τα υλικά ίχνη (μια φωτογραφία για παράδειγμα), η συναισθηματική ένταση, την ενσώματη μνήμη, τις «βαριές σιωπές», τη μνήμη «προπέτασμα».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4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1A75-3A8D-5F5B-A53C-5332C0DF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μνήμη ως βιολογικό φαινόμενο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EE9B3-C041-0788-2908-380358924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θυμούνται οι άνθρωποι;</a:t>
            </a:r>
          </a:p>
          <a:p>
            <a:r>
              <a:rPr lang="el-GR" dirty="0"/>
              <a:t>Μνήμη και ηλικία</a:t>
            </a:r>
          </a:p>
          <a:p>
            <a:r>
              <a:rPr lang="el-GR" dirty="0"/>
              <a:t>Μνήμη και ταυτότητα</a:t>
            </a:r>
          </a:p>
          <a:p>
            <a:r>
              <a:rPr lang="el-GR" dirty="0"/>
              <a:t>Μνήμη και λήθη</a:t>
            </a:r>
          </a:p>
          <a:p>
            <a:r>
              <a:rPr lang="el-GR" dirty="0"/>
              <a:t>Ενσώματη μνήμη</a:t>
            </a:r>
          </a:p>
          <a:p>
            <a:r>
              <a:rPr lang="el-GR" dirty="0"/>
              <a:t>Τραύμα και 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6AF2-E45E-F312-E36E-F4BDAD5E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κοινωνικά πλαίσια της μνήμης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37E9B-4A6A-724E-92CE-E1CD5ADE0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Διαμορφώνουμε τη μνήμη μας μέσα σε κοινωνικά πλαίσια</a:t>
            </a:r>
          </a:p>
          <a:p>
            <a:pPr lvl="1"/>
            <a:r>
              <a:rPr lang="el-GR" dirty="0"/>
              <a:t>Οικογένεια</a:t>
            </a:r>
          </a:p>
          <a:p>
            <a:pPr lvl="1"/>
            <a:r>
              <a:rPr lang="el-GR" dirty="0"/>
              <a:t>Ομάδες συνομηλίκων</a:t>
            </a:r>
          </a:p>
          <a:p>
            <a:pPr lvl="1"/>
            <a:r>
              <a:rPr lang="el-GR" dirty="0"/>
              <a:t>Κοινότητα</a:t>
            </a:r>
          </a:p>
          <a:p>
            <a:pPr lvl="1"/>
            <a:r>
              <a:rPr lang="el-GR" dirty="0"/>
              <a:t>Περιβάλλοντα και τελετουργίες μνήμης</a:t>
            </a:r>
          </a:p>
          <a:p>
            <a:pPr lvl="1"/>
            <a:r>
              <a:rPr lang="el-GR" dirty="0"/>
              <a:t>Πρακτικές της μνήμης</a:t>
            </a:r>
          </a:p>
          <a:p>
            <a:r>
              <a:rPr lang="el-GR" dirty="0"/>
              <a:t>Η προσωπική μας μνήμη μπολιάζεται και αντανακλά το </a:t>
            </a:r>
            <a:r>
              <a:rPr lang="el-GR" dirty="0" err="1"/>
              <a:t>νοηματοδοτικό</a:t>
            </a:r>
            <a:r>
              <a:rPr lang="el-GR" dirty="0"/>
              <a:t> πλαίσιο και τη μνήμη της κοινότητας στην οποία ανήκουμε (π.χ. τι θεωρεί σημαντικό/άξιο μνήμη; Το πρόσημο ενός γεγονότος/εμπειρίας, το </a:t>
            </a:r>
            <a:r>
              <a:rPr lang="el-GR" dirty="0" err="1"/>
              <a:t>αξιακό</a:t>
            </a:r>
            <a:r>
              <a:rPr lang="el-GR" dirty="0"/>
              <a:t> σύστημα και το ηθικό πλαίσιο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669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D7754-3468-FFCA-9394-0E3A5339A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Συλλογική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CB9E4-4A8B-34F0-FAB0-E8EA4BCDA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φθάνουμε σε ένα κοινό αφήγημα σε μια κοινότητα/ομάδα;</a:t>
            </a:r>
          </a:p>
          <a:p>
            <a:r>
              <a:rPr lang="el-GR" dirty="0"/>
              <a:t>Η συλλογική μνήμη δεν είναι ο μέσος όρος των ατομικών μνημών, αλλά ένα νέο αφήγημα που προκύπτει από τη ζύμωσή τους.</a:t>
            </a:r>
          </a:p>
          <a:p>
            <a:r>
              <a:rPr lang="el-GR" dirty="0"/>
              <a:t>Πρόκειται για τη μνήμη βιωμένης εμπειρίας </a:t>
            </a:r>
          </a:p>
          <a:p>
            <a:r>
              <a:rPr lang="el-GR" dirty="0"/>
              <a:t>Εξουσία και μνήμη</a:t>
            </a:r>
          </a:p>
          <a:p>
            <a:r>
              <a:rPr lang="el-GR" dirty="0"/>
              <a:t>Περιθωριοποιημένη μνήμη</a:t>
            </a:r>
          </a:p>
          <a:p>
            <a:r>
              <a:rPr lang="el-GR" dirty="0" err="1"/>
              <a:t>Αντιμνήμη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69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AC5E-EEF3-159D-CDF3-3A5F832B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Από τη συλλογική στην πολιτισμική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277EC-9110-E8B5-40D3-E4402D129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θυμόμαστε γεγονότα που δεν έχουμε βιώσει;</a:t>
            </a:r>
          </a:p>
          <a:p>
            <a:r>
              <a:rPr lang="el-GR" dirty="0"/>
              <a:t>Ιστορίες, κινηματογράφος, μυθιστορήματα, τελετουργίες επετείων, μνημεία </a:t>
            </a:r>
            <a:r>
              <a:rPr lang="el-GR" dirty="0" err="1"/>
              <a:t>κλπ</a:t>
            </a:r>
            <a:endParaRPr lang="el-GR" dirty="0"/>
          </a:p>
          <a:p>
            <a:r>
              <a:rPr lang="el-GR" dirty="0"/>
              <a:t>Η μνήμη μέσα από πολιτισμικά προϊόντα </a:t>
            </a:r>
          </a:p>
          <a:p>
            <a:r>
              <a:rPr lang="el-GR" dirty="0"/>
              <a:t>Η υλικότητα της μνήμης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4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3EC9C-A5C3-A55B-6735-570E530B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Τόποι μνήμης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EB631-85E9-277F-2DDB-8E9AD254D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«Κόμβοι» της μνήμης, οι οποίοι φορτίζονται συμβολικά και γύρω από τους οποίους επιτελούνται τελετές μνήμης.</a:t>
            </a:r>
            <a:endParaRPr lang="en-US" dirty="0"/>
          </a:p>
          <a:p>
            <a:r>
              <a:rPr lang="el-GR" dirty="0"/>
              <a:t>Αρχικά αναφερόταν σε κάποιον τόπο, μνημείο </a:t>
            </a:r>
            <a:r>
              <a:rPr lang="el-GR" dirty="0" err="1"/>
              <a:t>κλπ</a:t>
            </a:r>
            <a:r>
              <a:rPr lang="el-GR" dirty="0"/>
              <a:t>, μπορεί όμως να χρησιμοποιηθεί και για «</a:t>
            </a:r>
            <a:r>
              <a:rPr lang="el-GR" dirty="0" err="1"/>
              <a:t>χρονότοπους</a:t>
            </a:r>
            <a:r>
              <a:rPr lang="el-GR" dirty="0"/>
              <a:t>», κόμβους της συλλογικής μνήμης που συμπυκνώνουν ιστορικές περιόδους και γύρω από τους οποίους επιτελούνται τελετές μνήμης.</a:t>
            </a:r>
          </a:p>
          <a:p>
            <a:r>
              <a:rPr lang="el-GR" dirty="0"/>
              <a:t>Τέτοια παραδείγματα στην ελληνική ιστορική μνήμη είναι το 1821, το 1922, η δεκαετία του 1940, το Πολυτεχνείο.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95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2AD87-C9D1-D9D6-5FF2-5F7605470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Παραμένει αναλλοίωτη η μνήμη;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DED8B-012C-D7F0-A0D9-6446C258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επικαιροποίηση</a:t>
            </a:r>
            <a:r>
              <a:rPr lang="el-GR" dirty="0"/>
              <a:t> της μνήμης</a:t>
            </a:r>
          </a:p>
          <a:p>
            <a:r>
              <a:rPr lang="el-GR" dirty="0"/>
              <a:t>Τα «πλαίσια της μνήμης» ή «τοπία της μνήμης» που διαμορφώνονται με βάση τα αιτήματα και της συνθήκες του παρόντος.</a:t>
            </a:r>
          </a:p>
          <a:p>
            <a:r>
              <a:rPr lang="el-GR" dirty="0"/>
              <a:t>Η συνεχής επαναδιαπραγμάτευση για το νόημα της μνήμης.</a:t>
            </a:r>
          </a:p>
          <a:p>
            <a:r>
              <a:rPr lang="el-GR" dirty="0"/>
              <a:t>Συζήτηση για την μνήμη της μεταπολίτευσης μέσα στην οικονομική κρίση.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0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EDFA-1B25-5137-3CBA-EAEB51DBE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Δημόσια και θεσμική 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D326E-ABE6-28CB-BF11-386D8550F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Συχνά η μνήμη, συλλογική ή πολιτισμική, γίνεται δημόσια, φεύγει δηλαδή από τα όρια της κοινότητας που αφορά άμεσα και εγγράφεται στη μνήμη (και ταυτότητα) φαντασιακών κοινοτήτων.</a:t>
            </a:r>
          </a:p>
          <a:p>
            <a:pPr lvl="1"/>
            <a:r>
              <a:rPr lang="el-GR" dirty="0"/>
              <a:t>Η μνήμη της προσφυγιάς του 1922 δεν αφορά πια μόνο τους απογόνους των προσφύγων, ούτε η μνήμη του Ολοκαυτώματος μόνο τους Εβραίους.</a:t>
            </a:r>
          </a:p>
          <a:p>
            <a:r>
              <a:rPr lang="el-GR" dirty="0"/>
              <a:t>Μπορεί να γίνει και θεσμική, να ενθαρρύνεται, διαχέεται και αναπαράγεται δηλαδή μέσα από θεσμικούς δρόμους και τελετουργίες (σχολεία, επετείους, μνημεία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728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BEE97-AD74-B8CD-4E05-B2B25073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Κυρίαρχη μνήμη και </a:t>
            </a:r>
            <a:r>
              <a:rPr lang="el-GR" dirty="0" err="1"/>
              <a:t>αντιμνήμη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0A169-3CCC-9398-4DED-086E97A6C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δημόσια μνήμη δεν είναι πάντα κυρίαρχη.</a:t>
            </a:r>
          </a:p>
          <a:p>
            <a:r>
              <a:rPr lang="el-GR" dirty="0"/>
              <a:t>Μπορεί, κατά περίπτωση, να συνυπάρχουν διαφορετικές εκδοχές της μνήμης, με διαφορετική </a:t>
            </a:r>
            <a:r>
              <a:rPr lang="el-GR" dirty="0" err="1"/>
              <a:t>επιδραστικότητα</a:t>
            </a:r>
            <a:r>
              <a:rPr lang="el-GR" dirty="0"/>
              <a:t>.</a:t>
            </a:r>
          </a:p>
          <a:p>
            <a:r>
              <a:rPr lang="el-GR" dirty="0"/>
              <a:t>Υπάρχουν περιπτώσεις που δημιουργούνται «καθεστώτα μνήμης», πλαίσια δηλαδή μνήμης που λειτουργούν με πειθαρχικό πολλές φορές τρόπο, αποκλείοντας εναλλακτικά αφηγήματα.</a:t>
            </a:r>
          </a:p>
          <a:p>
            <a:r>
              <a:rPr lang="el-GR" dirty="0"/>
              <a:t>Σε αυτές τις περιπτώσεις, οι διαφορετικές φωνές που δημιουργούνται συχνά λειτουργούν ως «</a:t>
            </a:r>
            <a:r>
              <a:rPr lang="el-GR" dirty="0" err="1"/>
              <a:t>αντιμνήμη</a:t>
            </a:r>
            <a:r>
              <a:rPr lang="el-GR" dirty="0"/>
              <a:t>», ως μια μνήμη δηλαδή που δεν αρθρώνει απλώς ένα εναλλακτικό αφήγημα, αλλά αμφισβητεί το κυρίαρχο.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68441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421</TotalTime>
  <Words>616</Words>
  <Application>Microsoft Office PowerPoint</Application>
  <PresentationFormat>Ευρεία οθόνη</PresentationFormat>
  <Paragraphs>55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Θρόισμα</vt:lpstr>
      <vt:lpstr>Συλλογική μνήμη</vt:lpstr>
      <vt:lpstr>Η μνήμη ως βιολογικό φαινόμενο</vt:lpstr>
      <vt:lpstr>Τα κοινωνικά πλαίσια της μνήμης</vt:lpstr>
      <vt:lpstr>Συλλογική μνήμη</vt:lpstr>
      <vt:lpstr>Από τη συλλογική στην πολιτισμική μνήμη</vt:lpstr>
      <vt:lpstr>Τόποι μνήμης</vt:lpstr>
      <vt:lpstr>Παραμένει αναλλοίωτη η μνήμη;</vt:lpstr>
      <vt:lpstr>Δημόσια και θεσμική μνήμη</vt:lpstr>
      <vt:lpstr>Κυρίαρχη μνήμη και αντιμνήμη</vt:lpstr>
      <vt:lpstr>Η διχασμένη μνήμη</vt:lpstr>
      <vt:lpstr>Μεταμνήμη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Συλλογική μνήμη</dc:title>
  <dc:creator>Emilia Salvanou</dc:creator>
  <cp:lastModifiedBy>Emilia Salvanou</cp:lastModifiedBy>
  <cp:revision>2</cp:revision>
  <dcterms:created xsi:type="dcterms:W3CDTF">2023-01-18T09:47:20Z</dcterms:created>
  <dcterms:modified xsi:type="dcterms:W3CDTF">2026-04-26T18:38:47Z</dcterms:modified>
</cp:coreProperties>
</file>